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53"/>
  </p:notesMasterIdLst>
  <p:handoutMasterIdLst>
    <p:handoutMasterId r:id="rId54"/>
  </p:handoutMasterIdLst>
  <p:sldIdLst>
    <p:sldId id="256" r:id="rId2"/>
    <p:sldId id="258" r:id="rId3"/>
    <p:sldId id="257" r:id="rId4"/>
    <p:sldId id="270" r:id="rId5"/>
    <p:sldId id="269" r:id="rId6"/>
    <p:sldId id="314" r:id="rId7"/>
    <p:sldId id="293" r:id="rId8"/>
    <p:sldId id="294" r:id="rId9"/>
    <p:sldId id="287" r:id="rId10"/>
    <p:sldId id="262" r:id="rId11"/>
    <p:sldId id="295" r:id="rId12"/>
    <p:sldId id="288" r:id="rId13"/>
    <p:sldId id="311" r:id="rId14"/>
    <p:sldId id="296" r:id="rId15"/>
    <p:sldId id="301" r:id="rId16"/>
    <p:sldId id="302" r:id="rId17"/>
    <p:sldId id="300" r:id="rId18"/>
    <p:sldId id="299" r:id="rId19"/>
    <p:sldId id="271" r:id="rId20"/>
    <p:sldId id="272" r:id="rId21"/>
    <p:sldId id="273" r:id="rId22"/>
    <p:sldId id="274" r:id="rId23"/>
    <p:sldId id="275" r:id="rId24"/>
    <p:sldId id="276" r:id="rId25"/>
    <p:sldId id="277" r:id="rId26"/>
    <p:sldId id="263" r:id="rId27"/>
    <p:sldId id="278" r:id="rId28"/>
    <p:sldId id="279" r:id="rId29"/>
    <p:sldId id="313" r:id="rId30"/>
    <p:sldId id="304" r:id="rId31"/>
    <p:sldId id="280" r:id="rId32"/>
    <p:sldId id="282" r:id="rId33"/>
    <p:sldId id="283" r:id="rId34"/>
    <p:sldId id="284" r:id="rId35"/>
    <p:sldId id="291" r:id="rId36"/>
    <p:sldId id="305" r:id="rId37"/>
    <p:sldId id="285" r:id="rId38"/>
    <p:sldId id="315" r:id="rId39"/>
    <p:sldId id="292" r:id="rId40"/>
    <p:sldId id="289" r:id="rId41"/>
    <p:sldId id="307" r:id="rId42"/>
    <p:sldId id="308" r:id="rId43"/>
    <p:sldId id="309" r:id="rId44"/>
    <p:sldId id="310" r:id="rId45"/>
    <p:sldId id="265" r:id="rId46"/>
    <p:sldId id="267" r:id="rId47"/>
    <p:sldId id="268" r:id="rId48"/>
    <p:sldId id="266" r:id="rId49"/>
    <p:sldId id="264" r:id="rId50"/>
    <p:sldId id="316" r:id="rId51"/>
    <p:sldId id="317" r:id="rId5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000" autoAdjust="0"/>
  </p:normalViewPr>
  <p:slideViewPr>
    <p:cSldViewPr>
      <p:cViewPr>
        <p:scale>
          <a:sx n="66" d="100"/>
          <a:sy n="66" d="100"/>
        </p:scale>
        <p:origin x="-1488"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21950-0F3D-4FCE-905B-3C6455C0016C}" type="doc">
      <dgm:prSet loTypeId="urn:microsoft.com/office/officeart/2005/8/layout/orgChart1" loCatId="hierarchy" qsTypeId="urn:microsoft.com/office/officeart/2005/8/quickstyle/simple1" qsCatId="simple" csTypeId="urn:microsoft.com/office/officeart/2005/8/colors/accent1_5" csCatId="accent1" phldr="1"/>
      <dgm:spPr/>
      <dgm:t>
        <a:bodyPr/>
        <a:lstStyle/>
        <a:p>
          <a:endParaRPr lang="fr-FR"/>
        </a:p>
      </dgm:t>
    </dgm:pt>
    <dgm:pt modelId="{FEB372D1-A953-490B-B4B0-039023E64244}">
      <dgm:prSet phldrT="[Texte]" custT="1"/>
      <dgm:spPr/>
      <dgm:t>
        <a:bodyPr/>
        <a:lstStyle/>
        <a:p>
          <a:r>
            <a:rPr lang="fr-FR" sz="2400" b="1" dirty="0" smtClean="0">
              <a:solidFill>
                <a:schemeClr val="tx2"/>
              </a:solidFill>
              <a:latin typeface="Arial" pitchFamily="34" charset="0"/>
              <a:cs typeface="Arial" pitchFamily="34" charset="0"/>
            </a:rPr>
            <a:t>Segmentation du marché</a:t>
          </a:r>
          <a:endParaRPr lang="fr-FR" sz="2400" b="1" dirty="0">
            <a:solidFill>
              <a:schemeClr val="tx2"/>
            </a:solidFill>
            <a:latin typeface="Arial" pitchFamily="34" charset="0"/>
            <a:cs typeface="Arial" pitchFamily="34" charset="0"/>
          </a:endParaRPr>
        </a:p>
      </dgm:t>
    </dgm:pt>
    <dgm:pt modelId="{D84CF108-1EAC-45D6-99BA-DC1C66CC1EA0}" type="parTrans" cxnId="{FE112453-95AD-4247-AFF8-A8D521C50C39}">
      <dgm:prSet/>
      <dgm:spPr/>
      <dgm:t>
        <a:bodyPr/>
        <a:lstStyle/>
        <a:p>
          <a:endParaRPr lang="fr-FR">
            <a:solidFill>
              <a:schemeClr val="tx2"/>
            </a:solidFill>
            <a:latin typeface="Arial" pitchFamily="34" charset="0"/>
            <a:cs typeface="Arial" pitchFamily="34" charset="0"/>
          </a:endParaRPr>
        </a:p>
      </dgm:t>
    </dgm:pt>
    <dgm:pt modelId="{380ED939-D5C3-4872-9F1C-DBD671C10F69}" type="sibTrans" cxnId="{FE112453-95AD-4247-AFF8-A8D521C50C39}">
      <dgm:prSet/>
      <dgm:spPr/>
      <dgm:t>
        <a:bodyPr/>
        <a:lstStyle/>
        <a:p>
          <a:endParaRPr lang="fr-FR">
            <a:solidFill>
              <a:schemeClr val="tx2"/>
            </a:solidFill>
            <a:latin typeface="Arial" pitchFamily="34" charset="0"/>
            <a:cs typeface="Arial" pitchFamily="34" charset="0"/>
          </a:endParaRPr>
        </a:p>
      </dgm:t>
    </dgm:pt>
    <dgm:pt modelId="{C1B3D849-A4BE-4511-A3EA-1B07BDB6CAF8}">
      <dgm:prSet phldrT="[Texte]"/>
      <dgm:spPr/>
      <dgm:t>
        <a:bodyPr/>
        <a:lstStyle/>
        <a:p>
          <a:r>
            <a:rPr lang="fr-FR" dirty="0" smtClean="0">
              <a:solidFill>
                <a:schemeClr val="tx2"/>
              </a:solidFill>
              <a:latin typeface="Arial" pitchFamily="34" charset="0"/>
              <a:cs typeface="Arial" pitchFamily="34" charset="0"/>
            </a:rPr>
            <a:t>Barres fondantes</a:t>
          </a:r>
          <a:endParaRPr lang="fr-FR" dirty="0">
            <a:solidFill>
              <a:schemeClr val="tx2"/>
            </a:solidFill>
            <a:latin typeface="Arial" pitchFamily="34" charset="0"/>
            <a:cs typeface="Arial" pitchFamily="34" charset="0"/>
          </a:endParaRPr>
        </a:p>
      </dgm:t>
    </dgm:pt>
    <dgm:pt modelId="{43DB9A9F-FF35-424E-AF89-C38738B62E79}" type="parTrans" cxnId="{1C54E4C1-2836-4086-AED7-DB16631D8E99}">
      <dgm:prSet/>
      <dgm:spPr/>
      <dgm:t>
        <a:bodyPr/>
        <a:lstStyle/>
        <a:p>
          <a:endParaRPr lang="fr-FR">
            <a:solidFill>
              <a:schemeClr val="tx2"/>
            </a:solidFill>
            <a:latin typeface="Arial" pitchFamily="34" charset="0"/>
            <a:cs typeface="Arial" pitchFamily="34" charset="0"/>
          </a:endParaRPr>
        </a:p>
      </dgm:t>
    </dgm:pt>
    <dgm:pt modelId="{CCAAA17C-7890-4143-B4E8-9337546F732A}" type="sibTrans" cxnId="{1C54E4C1-2836-4086-AED7-DB16631D8E99}">
      <dgm:prSet/>
      <dgm:spPr/>
      <dgm:t>
        <a:bodyPr/>
        <a:lstStyle/>
        <a:p>
          <a:endParaRPr lang="fr-FR">
            <a:solidFill>
              <a:schemeClr val="tx2"/>
            </a:solidFill>
            <a:latin typeface="Arial" pitchFamily="34" charset="0"/>
            <a:cs typeface="Arial" pitchFamily="34" charset="0"/>
          </a:endParaRPr>
        </a:p>
      </dgm:t>
    </dgm:pt>
    <dgm:pt modelId="{31BC9FEA-8A48-4AB8-ACB0-21D29CD72DBA}">
      <dgm:prSet phldrT="[Texte]"/>
      <dgm:spPr/>
      <dgm:t>
        <a:bodyPr/>
        <a:lstStyle/>
        <a:p>
          <a:r>
            <a:rPr lang="fr-FR" dirty="0" smtClean="0">
              <a:solidFill>
                <a:schemeClr val="tx2"/>
              </a:solidFill>
              <a:latin typeface="Arial" pitchFamily="34" charset="0"/>
              <a:cs typeface="Arial" pitchFamily="34" charset="0"/>
            </a:rPr>
            <a:t>Barres biscuitées</a:t>
          </a:r>
          <a:endParaRPr lang="fr-FR" dirty="0">
            <a:solidFill>
              <a:schemeClr val="tx2"/>
            </a:solidFill>
            <a:latin typeface="Arial" pitchFamily="34" charset="0"/>
            <a:cs typeface="Arial" pitchFamily="34" charset="0"/>
          </a:endParaRPr>
        </a:p>
      </dgm:t>
    </dgm:pt>
    <dgm:pt modelId="{379DA4DD-6F5A-4CA9-BB4A-2707FBA360A1}" type="parTrans" cxnId="{0E8E9FFC-39A2-4B3A-AA6B-4C7F36C49604}">
      <dgm:prSet/>
      <dgm:spPr/>
      <dgm:t>
        <a:bodyPr/>
        <a:lstStyle/>
        <a:p>
          <a:endParaRPr lang="fr-FR">
            <a:solidFill>
              <a:schemeClr val="tx2"/>
            </a:solidFill>
            <a:latin typeface="Arial" pitchFamily="34" charset="0"/>
            <a:cs typeface="Arial" pitchFamily="34" charset="0"/>
          </a:endParaRPr>
        </a:p>
      </dgm:t>
    </dgm:pt>
    <dgm:pt modelId="{A6311545-E51C-4C63-B9B7-1839B5D56B9D}" type="sibTrans" cxnId="{0E8E9FFC-39A2-4B3A-AA6B-4C7F36C49604}">
      <dgm:prSet/>
      <dgm:spPr/>
      <dgm:t>
        <a:bodyPr/>
        <a:lstStyle/>
        <a:p>
          <a:endParaRPr lang="fr-FR">
            <a:solidFill>
              <a:schemeClr val="tx2"/>
            </a:solidFill>
            <a:latin typeface="Arial" pitchFamily="34" charset="0"/>
            <a:cs typeface="Arial" pitchFamily="34" charset="0"/>
          </a:endParaRPr>
        </a:p>
      </dgm:t>
    </dgm:pt>
    <dgm:pt modelId="{7ED700A1-931C-4F95-9B5B-19236E12BE53}">
      <dgm:prSet phldrT="[Texte]"/>
      <dgm:spPr/>
      <dgm:t>
        <a:bodyPr/>
        <a:lstStyle/>
        <a:p>
          <a:r>
            <a:rPr lang="fr-FR" dirty="0" smtClean="0">
              <a:solidFill>
                <a:schemeClr val="tx2"/>
              </a:solidFill>
              <a:latin typeface="Arial" pitchFamily="34" charset="0"/>
              <a:cs typeface="Arial" pitchFamily="34" charset="0"/>
            </a:rPr>
            <a:t>Barres céréalières</a:t>
          </a:r>
          <a:endParaRPr lang="fr-FR" dirty="0">
            <a:solidFill>
              <a:schemeClr val="tx2"/>
            </a:solidFill>
            <a:latin typeface="Arial" pitchFamily="34" charset="0"/>
            <a:cs typeface="Arial" pitchFamily="34" charset="0"/>
          </a:endParaRPr>
        </a:p>
      </dgm:t>
    </dgm:pt>
    <dgm:pt modelId="{839F89A2-2B78-4A1F-97F0-8A632D262A70}" type="parTrans" cxnId="{CD6B7FD7-A523-4F37-B6DD-A3B1C2C5E206}">
      <dgm:prSet/>
      <dgm:spPr/>
      <dgm:t>
        <a:bodyPr/>
        <a:lstStyle/>
        <a:p>
          <a:endParaRPr lang="fr-FR">
            <a:solidFill>
              <a:schemeClr val="tx2"/>
            </a:solidFill>
            <a:latin typeface="Arial" pitchFamily="34" charset="0"/>
            <a:cs typeface="Arial" pitchFamily="34" charset="0"/>
          </a:endParaRPr>
        </a:p>
      </dgm:t>
    </dgm:pt>
    <dgm:pt modelId="{0199779F-A4EC-400F-A9C9-7C06AD306FBA}" type="sibTrans" cxnId="{CD6B7FD7-A523-4F37-B6DD-A3B1C2C5E206}">
      <dgm:prSet/>
      <dgm:spPr/>
      <dgm:t>
        <a:bodyPr/>
        <a:lstStyle/>
        <a:p>
          <a:endParaRPr lang="fr-FR">
            <a:solidFill>
              <a:schemeClr val="tx2"/>
            </a:solidFill>
            <a:latin typeface="Arial" pitchFamily="34" charset="0"/>
            <a:cs typeface="Arial" pitchFamily="34" charset="0"/>
          </a:endParaRPr>
        </a:p>
      </dgm:t>
    </dgm:pt>
    <dgm:pt modelId="{EE2F5213-1B32-4FB6-B46E-4AED4099242F}">
      <dgm:prSet/>
      <dgm:spPr/>
      <dgm:t>
        <a:bodyPr/>
        <a:lstStyle/>
        <a:p>
          <a:r>
            <a:rPr lang="fr-FR" dirty="0" smtClean="0">
              <a:solidFill>
                <a:schemeClr val="tx2"/>
              </a:solidFill>
              <a:latin typeface="Arial" pitchFamily="34" charset="0"/>
              <a:cs typeface="Arial" pitchFamily="34" charset="0"/>
            </a:rPr>
            <a:t>Barres très chocolat</a:t>
          </a:r>
          <a:endParaRPr lang="fr-FR" dirty="0">
            <a:solidFill>
              <a:schemeClr val="tx2"/>
            </a:solidFill>
            <a:latin typeface="Arial" pitchFamily="34" charset="0"/>
            <a:cs typeface="Arial" pitchFamily="34" charset="0"/>
          </a:endParaRPr>
        </a:p>
      </dgm:t>
    </dgm:pt>
    <dgm:pt modelId="{6E83FFBC-E881-480E-AAF0-3DE41FD65116}" type="parTrans" cxnId="{7A653234-F7D2-4902-9673-93574680322A}">
      <dgm:prSet/>
      <dgm:spPr/>
      <dgm:t>
        <a:bodyPr/>
        <a:lstStyle/>
        <a:p>
          <a:endParaRPr lang="fr-FR"/>
        </a:p>
      </dgm:t>
    </dgm:pt>
    <dgm:pt modelId="{DF0999F7-34DE-4C54-A20C-94C352722E65}" type="sibTrans" cxnId="{7A653234-F7D2-4902-9673-93574680322A}">
      <dgm:prSet/>
      <dgm:spPr/>
      <dgm:t>
        <a:bodyPr/>
        <a:lstStyle/>
        <a:p>
          <a:endParaRPr lang="fr-FR"/>
        </a:p>
      </dgm:t>
    </dgm:pt>
    <dgm:pt modelId="{76F1D0F0-CE7F-4BF6-B966-3FAB79656083}">
      <dgm:prSet/>
      <dgm:spPr/>
      <dgm:t>
        <a:bodyPr/>
        <a:lstStyle/>
        <a:p>
          <a:r>
            <a:rPr lang="fr-FR" dirty="0" smtClean="0">
              <a:solidFill>
                <a:schemeClr val="tx2"/>
              </a:solidFill>
              <a:latin typeface="Arial" pitchFamily="34" charset="0"/>
              <a:cs typeface="Arial" pitchFamily="34" charset="0"/>
            </a:rPr>
            <a:t>Barres diététiques</a:t>
          </a:r>
          <a:endParaRPr lang="fr-FR" dirty="0">
            <a:solidFill>
              <a:schemeClr val="tx2"/>
            </a:solidFill>
            <a:latin typeface="Arial" pitchFamily="34" charset="0"/>
            <a:cs typeface="Arial" pitchFamily="34" charset="0"/>
          </a:endParaRPr>
        </a:p>
      </dgm:t>
    </dgm:pt>
    <dgm:pt modelId="{E904DAFE-C788-4678-B102-44CA1EF569FF}" type="parTrans" cxnId="{4833A15D-A772-473E-98C8-7954BB02ECF1}">
      <dgm:prSet/>
      <dgm:spPr/>
      <dgm:t>
        <a:bodyPr/>
        <a:lstStyle/>
        <a:p>
          <a:endParaRPr lang="fr-FR"/>
        </a:p>
      </dgm:t>
    </dgm:pt>
    <dgm:pt modelId="{B4AB32B6-A97A-4918-BCA6-FE28438559F8}" type="sibTrans" cxnId="{4833A15D-A772-473E-98C8-7954BB02ECF1}">
      <dgm:prSet/>
      <dgm:spPr/>
      <dgm:t>
        <a:bodyPr/>
        <a:lstStyle/>
        <a:p>
          <a:endParaRPr lang="fr-FR"/>
        </a:p>
      </dgm:t>
    </dgm:pt>
    <dgm:pt modelId="{BE01239D-DE59-4A93-8339-AF7E004FC6EF}">
      <dgm:prSet/>
      <dgm:spPr/>
      <dgm:t>
        <a:bodyPr/>
        <a:lstStyle/>
        <a:p>
          <a:r>
            <a:rPr lang="fr-FR" dirty="0" smtClean="0">
              <a:solidFill>
                <a:schemeClr val="tx2"/>
              </a:solidFill>
              <a:latin typeface="Arial" pitchFamily="34" charset="0"/>
              <a:cs typeface="Arial" pitchFamily="34" charset="0"/>
            </a:rPr>
            <a:t>Barres bio com. équ.</a:t>
          </a:r>
          <a:endParaRPr lang="fr-FR" dirty="0">
            <a:solidFill>
              <a:schemeClr val="tx2"/>
            </a:solidFill>
            <a:latin typeface="Arial" pitchFamily="34" charset="0"/>
            <a:cs typeface="Arial" pitchFamily="34" charset="0"/>
          </a:endParaRPr>
        </a:p>
      </dgm:t>
    </dgm:pt>
    <dgm:pt modelId="{A6C4CFEB-89D0-460F-B766-A4082C79FDFF}" type="parTrans" cxnId="{AEB3D79B-5A1C-48F7-9E96-36F203CCF96F}">
      <dgm:prSet/>
      <dgm:spPr/>
      <dgm:t>
        <a:bodyPr/>
        <a:lstStyle/>
        <a:p>
          <a:endParaRPr lang="fr-FR"/>
        </a:p>
      </dgm:t>
    </dgm:pt>
    <dgm:pt modelId="{A8BE9BB1-F9EC-480A-A37A-FA8D489D6C15}" type="sibTrans" cxnId="{AEB3D79B-5A1C-48F7-9E96-36F203CCF96F}">
      <dgm:prSet/>
      <dgm:spPr/>
      <dgm:t>
        <a:bodyPr/>
        <a:lstStyle/>
        <a:p>
          <a:endParaRPr lang="fr-FR"/>
        </a:p>
      </dgm:t>
    </dgm:pt>
    <dgm:pt modelId="{2BDA6774-9E43-46D4-BF2E-3AB3EFCA4E74}" type="pres">
      <dgm:prSet presAssocID="{59621950-0F3D-4FCE-905B-3C6455C0016C}" presName="hierChild1" presStyleCnt="0">
        <dgm:presLayoutVars>
          <dgm:orgChart val="1"/>
          <dgm:chPref val="1"/>
          <dgm:dir/>
          <dgm:animOne val="branch"/>
          <dgm:animLvl val="lvl"/>
          <dgm:resizeHandles/>
        </dgm:presLayoutVars>
      </dgm:prSet>
      <dgm:spPr/>
      <dgm:t>
        <a:bodyPr/>
        <a:lstStyle/>
        <a:p>
          <a:endParaRPr lang="fr-FR"/>
        </a:p>
      </dgm:t>
    </dgm:pt>
    <dgm:pt modelId="{B8FA8159-A1D8-4A75-87DF-D82CF63554A0}" type="pres">
      <dgm:prSet presAssocID="{FEB372D1-A953-490B-B4B0-039023E64244}" presName="hierRoot1" presStyleCnt="0">
        <dgm:presLayoutVars>
          <dgm:hierBranch val="init"/>
        </dgm:presLayoutVars>
      </dgm:prSet>
      <dgm:spPr/>
    </dgm:pt>
    <dgm:pt modelId="{D14B63F8-5414-4EB3-BEB0-E2CB99ADDF25}" type="pres">
      <dgm:prSet presAssocID="{FEB372D1-A953-490B-B4B0-039023E64244}" presName="rootComposite1" presStyleCnt="0"/>
      <dgm:spPr/>
    </dgm:pt>
    <dgm:pt modelId="{347B6B66-094F-44DC-B1A5-B6159A3744CC}" type="pres">
      <dgm:prSet presAssocID="{FEB372D1-A953-490B-B4B0-039023E64244}" presName="rootText1" presStyleLbl="node0" presStyleIdx="0" presStyleCnt="1" custScaleX="377049">
        <dgm:presLayoutVars>
          <dgm:chPref val="3"/>
        </dgm:presLayoutVars>
      </dgm:prSet>
      <dgm:spPr/>
      <dgm:t>
        <a:bodyPr/>
        <a:lstStyle/>
        <a:p>
          <a:endParaRPr lang="fr-FR"/>
        </a:p>
      </dgm:t>
    </dgm:pt>
    <dgm:pt modelId="{21D77ED2-2E01-4BC5-827F-1C856C3ACEB5}" type="pres">
      <dgm:prSet presAssocID="{FEB372D1-A953-490B-B4B0-039023E64244}" presName="rootConnector1" presStyleLbl="node1" presStyleIdx="0" presStyleCnt="0"/>
      <dgm:spPr/>
      <dgm:t>
        <a:bodyPr/>
        <a:lstStyle/>
        <a:p>
          <a:endParaRPr lang="fr-FR"/>
        </a:p>
      </dgm:t>
    </dgm:pt>
    <dgm:pt modelId="{388F0414-D6FA-4D4E-A94C-AF6719769514}" type="pres">
      <dgm:prSet presAssocID="{FEB372D1-A953-490B-B4B0-039023E64244}" presName="hierChild2" presStyleCnt="0"/>
      <dgm:spPr/>
    </dgm:pt>
    <dgm:pt modelId="{598800B6-F4F3-493E-A449-45DA2BBA7FD0}" type="pres">
      <dgm:prSet presAssocID="{43DB9A9F-FF35-424E-AF89-C38738B62E79}" presName="Name37" presStyleLbl="parChTrans1D2" presStyleIdx="0" presStyleCnt="6"/>
      <dgm:spPr/>
      <dgm:t>
        <a:bodyPr/>
        <a:lstStyle/>
        <a:p>
          <a:endParaRPr lang="fr-FR"/>
        </a:p>
      </dgm:t>
    </dgm:pt>
    <dgm:pt modelId="{D4E1A2C8-EFBD-4CB8-A0B2-AC883EB9AF70}" type="pres">
      <dgm:prSet presAssocID="{C1B3D849-A4BE-4511-A3EA-1B07BDB6CAF8}" presName="hierRoot2" presStyleCnt="0">
        <dgm:presLayoutVars>
          <dgm:hierBranch val="init"/>
        </dgm:presLayoutVars>
      </dgm:prSet>
      <dgm:spPr/>
    </dgm:pt>
    <dgm:pt modelId="{2512CA73-3712-4527-BBB0-312D2BE0C436}" type="pres">
      <dgm:prSet presAssocID="{C1B3D849-A4BE-4511-A3EA-1B07BDB6CAF8}" presName="rootComposite" presStyleCnt="0"/>
      <dgm:spPr/>
    </dgm:pt>
    <dgm:pt modelId="{6EAC1722-AEA6-42D9-959C-DFF10F516EA8}" type="pres">
      <dgm:prSet presAssocID="{C1B3D849-A4BE-4511-A3EA-1B07BDB6CAF8}" presName="rootText" presStyleLbl="node2" presStyleIdx="0" presStyleCnt="6">
        <dgm:presLayoutVars>
          <dgm:chPref val="3"/>
        </dgm:presLayoutVars>
      </dgm:prSet>
      <dgm:spPr/>
      <dgm:t>
        <a:bodyPr/>
        <a:lstStyle/>
        <a:p>
          <a:endParaRPr lang="fr-FR"/>
        </a:p>
      </dgm:t>
    </dgm:pt>
    <dgm:pt modelId="{9928CBE3-0B47-4220-A37C-3735972D82A1}" type="pres">
      <dgm:prSet presAssocID="{C1B3D849-A4BE-4511-A3EA-1B07BDB6CAF8}" presName="rootConnector" presStyleLbl="node2" presStyleIdx="0" presStyleCnt="6"/>
      <dgm:spPr/>
      <dgm:t>
        <a:bodyPr/>
        <a:lstStyle/>
        <a:p>
          <a:endParaRPr lang="fr-FR"/>
        </a:p>
      </dgm:t>
    </dgm:pt>
    <dgm:pt modelId="{7E887464-376E-4254-B4DC-EDA0DE6C6E48}" type="pres">
      <dgm:prSet presAssocID="{C1B3D849-A4BE-4511-A3EA-1B07BDB6CAF8}" presName="hierChild4" presStyleCnt="0"/>
      <dgm:spPr/>
    </dgm:pt>
    <dgm:pt modelId="{369930AB-4E56-44F4-8DA6-DF99BA3F6DE3}" type="pres">
      <dgm:prSet presAssocID="{C1B3D849-A4BE-4511-A3EA-1B07BDB6CAF8}" presName="hierChild5" presStyleCnt="0"/>
      <dgm:spPr/>
    </dgm:pt>
    <dgm:pt modelId="{E05FBBBA-58C0-40B7-AD33-237F4FC83EE3}" type="pres">
      <dgm:prSet presAssocID="{379DA4DD-6F5A-4CA9-BB4A-2707FBA360A1}" presName="Name37" presStyleLbl="parChTrans1D2" presStyleIdx="1" presStyleCnt="6"/>
      <dgm:spPr/>
      <dgm:t>
        <a:bodyPr/>
        <a:lstStyle/>
        <a:p>
          <a:endParaRPr lang="fr-FR"/>
        </a:p>
      </dgm:t>
    </dgm:pt>
    <dgm:pt modelId="{B5D19EB5-31CB-4475-8D87-E463E569743C}" type="pres">
      <dgm:prSet presAssocID="{31BC9FEA-8A48-4AB8-ACB0-21D29CD72DBA}" presName="hierRoot2" presStyleCnt="0">
        <dgm:presLayoutVars>
          <dgm:hierBranch val="init"/>
        </dgm:presLayoutVars>
      </dgm:prSet>
      <dgm:spPr/>
    </dgm:pt>
    <dgm:pt modelId="{15AAF316-69D6-49DA-8B26-A9208394482D}" type="pres">
      <dgm:prSet presAssocID="{31BC9FEA-8A48-4AB8-ACB0-21D29CD72DBA}" presName="rootComposite" presStyleCnt="0"/>
      <dgm:spPr/>
    </dgm:pt>
    <dgm:pt modelId="{0AE3E310-4B6B-4D2F-B69D-08BF58A25477}" type="pres">
      <dgm:prSet presAssocID="{31BC9FEA-8A48-4AB8-ACB0-21D29CD72DBA}" presName="rootText" presStyleLbl="node2" presStyleIdx="1" presStyleCnt="6">
        <dgm:presLayoutVars>
          <dgm:chPref val="3"/>
        </dgm:presLayoutVars>
      </dgm:prSet>
      <dgm:spPr/>
      <dgm:t>
        <a:bodyPr/>
        <a:lstStyle/>
        <a:p>
          <a:endParaRPr lang="fr-FR"/>
        </a:p>
      </dgm:t>
    </dgm:pt>
    <dgm:pt modelId="{E5B04084-F667-453C-B467-9D17A843FC40}" type="pres">
      <dgm:prSet presAssocID="{31BC9FEA-8A48-4AB8-ACB0-21D29CD72DBA}" presName="rootConnector" presStyleLbl="node2" presStyleIdx="1" presStyleCnt="6"/>
      <dgm:spPr/>
      <dgm:t>
        <a:bodyPr/>
        <a:lstStyle/>
        <a:p>
          <a:endParaRPr lang="fr-FR"/>
        </a:p>
      </dgm:t>
    </dgm:pt>
    <dgm:pt modelId="{E6ACA1C9-D69B-43E7-998E-02ECDA3E4540}" type="pres">
      <dgm:prSet presAssocID="{31BC9FEA-8A48-4AB8-ACB0-21D29CD72DBA}" presName="hierChild4" presStyleCnt="0"/>
      <dgm:spPr/>
    </dgm:pt>
    <dgm:pt modelId="{CEAB50E6-93CA-4167-AAC5-9D3011BEB44A}" type="pres">
      <dgm:prSet presAssocID="{31BC9FEA-8A48-4AB8-ACB0-21D29CD72DBA}" presName="hierChild5" presStyleCnt="0"/>
      <dgm:spPr/>
    </dgm:pt>
    <dgm:pt modelId="{7A525CF8-F6CB-4793-8CAA-913E72831DB9}" type="pres">
      <dgm:prSet presAssocID="{839F89A2-2B78-4A1F-97F0-8A632D262A70}" presName="Name37" presStyleLbl="parChTrans1D2" presStyleIdx="2" presStyleCnt="6"/>
      <dgm:spPr/>
      <dgm:t>
        <a:bodyPr/>
        <a:lstStyle/>
        <a:p>
          <a:endParaRPr lang="fr-FR"/>
        </a:p>
      </dgm:t>
    </dgm:pt>
    <dgm:pt modelId="{7EF716F9-7DE8-4705-A0C6-B8B987C2259C}" type="pres">
      <dgm:prSet presAssocID="{7ED700A1-931C-4F95-9B5B-19236E12BE53}" presName="hierRoot2" presStyleCnt="0">
        <dgm:presLayoutVars>
          <dgm:hierBranch val="init"/>
        </dgm:presLayoutVars>
      </dgm:prSet>
      <dgm:spPr/>
    </dgm:pt>
    <dgm:pt modelId="{80A4A018-F484-40FA-92FD-7722DD8EF391}" type="pres">
      <dgm:prSet presAssocID="{7ED700A1-931C-4F95-9B5B-19236E12BE53}" presName="rootComposite" presStyleCnt="0"/>
      <dgm:spPr/>
    </dgm:pt>
    <dgm:pt modelId="{28EBDB12-3F4F-4521-AFCA-08E247E80D7D}" type="pres">
      <dgm:prSet presAssocID="{7ED700A1-931C-4F95-9B5B-19236E12BE53}" presName="rootText" presStyleLbl="node2" presStyleIdx="2" presStyleCnt="6">
        <dgm:presLayoutVars>
          <dgm:chPref val="3"/>
        </dgm:presLayoutVars>
      </dgm:prSet>
      <dgm:spPr/>
      <dgm:t>
        <a:bodyPr/>
        <a:lstStyle/>
        <a:p>
          <a:endParaRPr lang="fr-FR"/>
        </a:p>
      </dgm:t>
    </dgm:pt>
    <dgm:pt modelId="{FD1DFCED-86D9-4C31-8794-8F77857BFEDA}" type="pres">
      <dgm:prSet presAssocID="{7ED700A1-931C-4F95-9B5B-19236E12BE53}" presName="rootConnector" presStyleLbl="node2" presStyleIdx="2" presStyleCnt="6"/>
      <dgm:spPr/>
      <dgm:t>
        <a:bodyPr/>
        <a:lstStyle/>
        <a:p>
          <a:endParaRPr lang="fr-FR"/>
        </a:p>
      </dgm:t>
    </dgm:pt>
    <dgm:pt modelId="{49E15478-3875-460B-B050-3CBF7F03ABD7}" type="pres">
      <dgm:prSet presAssocID="{7ED700A1-931C-4F95-9B5B-19236E12BE53}" presName="hierChild4" presStyleCnt="0"/>
      <dgm:spPr/>
    </dgm:pt>
    <dgm:pt modelId="{E73D0D69-75D3-4414-8576-B0792951EA92}" type="pres">
      <dgm:prSet presAssocID="{7ED700A1-931C-4F95-9B5B-19236E12BE53}" presName="hierChild5" presStyleCnt="0"/>
      <dgm:spPr/>
    </dgm:pt>
    <dgm:pt modelId="{7A25E233-EEEF-4DC7-BA83-D236D13B1BA7}" type="pres">
      <dgm:prSet presAssocID="{6E83FFBC-E881-480E-AAF0-3DE41FD65116}" presName="Name37" presStyleLbl="parChTrans1D2" presStyleIdx="3" presStyleCnt="6"/>
      <dgm:spPr/>
      <dgm:t>
        <a:bodyPr/>
        <a:lstStyle/>
        <a:p>
          <a:endParaRPr lang="fr-FR"/>
        </a:p>
      </dgm:t>
    </dgm:pt>
    <dgm:pt modelId="{9836F2CD-DFED-4D88-8FC5-06BBCFAF420D}" type="pres">
      <dgm:prSet presAssocID="{EE2F5213-1B32-4FB6-B46E-4AED4099242F}" presName="hierRoot2" presStyleCnt="0">
        <dgm:presLayoutVars>
          <dgm:hierBranch val="init"/>
        </dgm:presLayoutVars>
      </dgm:prSet>
      <dgm:spPr/>
    </dgm:pt>
    <dgm:pt modelId="{B4AACE2F-8748-404B-9917-38CA28867B02}" type="pres">
      <dgm:prSet presAssocID="{EE2F5213-1B32-4FB6-B46E-4AED4099242F}" presName="rootComposite" presStyleCnt="0"/>
      <dgm:spPr/>
    </dgm:pt>
    <dgm:pt modelId="{310192D1-77DD-4407-87B1-78FFBC8D8878}" type="pres">
      <dgm:prSet presAssocID="{EE2F5213-1B32-4FB6-B46E-4AED4099242F}" presName="rootText" presStyleLbl="node2" presStyleIdx="3" presStyleCnt="6">
        <dgm:presLayoutVars>
          <dgm:chPref val="3"/>
        </dgm:presLayoutVars>
      </dgm:prSet>
      <dgm:spPr/>
      <dgm:t>
        <a:bodyPr/>
        <a:lstStyle/>
        <a:p>
          <a:endParaRPr lang="fr-FR"/>
        </a:p>
      </dgm:t>
    </dgm:pt>
    <dgm:pt modelId="{B6D261C8-C449-438F-B2E6-FE4148AFCDCF}" type="pres">
      <dgm:prSet presAssocID="{EE2F5213-1B32-4FB6-B46E-4AED4099242F}" presName="rootConnector" presStyleLbl="node2" presStyleIdx="3" presStyleCnt="6"/>
      <dgm:spPr/>
      <dgm:t>
        <a:bodyPr/>
        <a:lstStyle/>
        <a:p>
          <a:endParaRPr lang="fr-FR"/>
        </a:p>
      </dgm:t>
    </dgm:pt>
    <dgm:pt modelId="{E880187C-F12D-4253-9C0B-1DBB46B203B2}" type="pres">
      <dgm:prSet presAssocID="{EE2F5213-1B32-4FB6-B46E-4AED4099242F}" presName="hierChild4" presStyleCnt="0"/>
      <dgm:spPr/>
    </dgm:pt>
    <dgm:pt modelId="{6A1C650B-C1A3-4841-AACE-D5CFAAF9EA58}" type="pres">
      <dgm:prSet presAssocID="{EE2F5213-1B32-4FB6-B46E-4AED4099242F}" presName="hierChild5" presStyleCnt="0"/>
      <dgm:spPr/>
    </dgm:pt>
    <dgm:pt modelId="{A2AD7C07-C719-4B2E-8EF7-107E6956C4EF}" type="pres">
      <dgm:prSet presAssocID="{E904DAFE-C788-4678-B102-44CA1EF569FF}" presName="Name37" presStyleLbl="parChTrans1D2" presStyleIdx="4" presStyleCnt="6"/>
      <dgm:spPr/>
      <dgm:t>
        <a:bodyPr/>
        <a:lstStyle/>
        <a:p>
          <a:endParaRPr lang="fr-FR"/>
        </a:p>
      </dgm:t>
    </dgm:pt>
    <dgm:pt modelId="{D40BC6C6-28FD-4F61-A7C9-7BE4D898363F}" type="pres">
      <dgm:prSet presAssocID="{76F1D0F0-CE7F-4BF6-B966-3FAB79656083}" presName="hierRoot2" presStyleCnt="0">
        <dgm:presLayoutVars>
          <dgm:hierBranch val="init"/>
        </dgm:presLayoutVars>
      </dgm:prSet>
      <dgm:spPr/>
    </dgm:pt>
    <dgm:pt modelId="{F2277172-F1DC-4B79-9620-5F2521D1EE65}" type="pres">
      <dgm:prSet presAssocID="{76F1D0F0-CE7F-4BF6-B966-3FAB79656083}" presName="rootComposite" presStyleCnt="0"/>
      <dgm:spPr/>
    </dgm:pt>
    <dgm:pt modelId="{D314E3F8-A4D2-46E6-B5C8-9C5F2F623264}" type="pres">
      <dgm:prSet presAssocID="{76F1D0F0-CE7F-4BF6-B966-3FAB79656083}" presName="rootText" presStyleLbl="node2" presStyleIdx="4" presStyleCnt="6">
        <dgm:presLayoutVars>
          <dgm:chPref val="3"/>
        </dgm:presLayoutVars>
      </dgm:prSet>
      <dgm:spPr/>
      <dgm:t>
        <a:bodyPr/>
        <a:lstStyle/>
        <a:p>
          <a:endParaRPr lang="fr-FR"/>
        </a:p>
      </dgm:t>
    </dgm:pt>
    <dgm:pt modelId="{52021B5E-41BF-4733-9FD6-B3FF6C36195F}" type="pres">
      <dgm:prSet presAssocID="{76F1D0F0-CE7F-4BF6-B966-3FAB79656083}" presName="rootConnector" presStyleLbl="node2" presStyleIdx="4" presStyleCnt="6"/>
      <dgm:spPr/>
      <dgm:t>
        <a:bodyPr/>
        <a:lstStyle/>
        <a:p>
          <a:endParaRPr lang="fr-FR"/>
        </a:p>
      </dgm:t>
    </dgm:pt>
    <dgm:pt modelId="{A758E17A-682C-4C50-9312-A8F500ADCE20}" type="pres">
      <dgm:prSet presAssocID="{76F1D0F0-CE7F-4BF6-B966-3FAB79656083}" presName="hierChild4" presStyleCnt="0"/>
      <dgm:spPr/>
    </dgm:pt>
    <dgm:pt modelId="{BA5400D2-B46D-481C-9A33-B2A094CC2556}" type="pres">
      <dgm:prSet presAssocID="{76F1D0F0-CE7F-4BF6-B966-3FAB79656083}" presName="hierChild5" presStyleCnt="0"/>
      <dgm:spPr/>
    </dgm:pt>
    <dgm:pt modelId="{8EA630AF-8094-4BDB-8737-85E13C3E5079}" type="pres">
      <dgm:prSet presAssocID="{A6C4CFEB-89D0-460F-B766-A4082C79FDFF}" presName="Name37" presStyleLbl="parChTrans1D2" presStyleIdx="5" presStyleCnt="6"/>
      <dgm:spPr/>
      <dgm:t>
        <a:bodyPr/>
        <a:lstStyle/>
        <a:p>
          <a:endParaRPr lang="fr-FR"/>
        </a:p>
      </dgm:t>
    </dgm:pt>
    <dgm:pt modelId="{08BA24B4-CC55-4465-9DA5-4ACB2CBCD973}" type="pres">
      <dgm:prSet presAssocID="{BE01239D-DE59-4A93-8339-AF7E004FC6EF}" presName="hierRoot2" presStyleCnt="0">
        <dgm:presLayoutVars>
          <dgm:hierBranch val="init"/>
        </dgm:presLayoutVars>
      </dgm:prSet>
      <dgm:spPr/>
    </dgm:pt>
    <dgm:pt modelId="{8D5CF984-83EE-4B99-817F-CC7D80B41A83}" type="pres">
      <dgm:prSet presAssocID="{BE01239D-DE59-4A93-8339-AF7E004FC6EF}" presName="rootComposite" presStyleCnt="0"/>
      <dgm:spPr/>
    </dgm:pt>
    <dgm:pt modelId="{44E85577-3038-4B52-A31A-AE3BF77775C4}" type="pres">
      <dgm:prSet presAssocID="{BE01239D-DE59-4A93-8339-AF7E004FC6EF}" presName="rootText" presStyleLbl="node2" presStyleIdx="5" presStyleCnt="6">
        <dgm:presLayoutVars>
          <dgm:chPref val="3"/>
        </dgm:presLayoutVars>
      </dgm:prSet>
      <dgm:spPr/>
      <dgm:t>
        <a:bodyPr/>
        <a:lstStyle/>
        <a:p>
          <a:endParaRPr lang="fr-FR"/>
        </a:p>
      </dgm:t>
    </dgm:pt>
    <dgm:pt modelId="{0230AD95-8BB9-4C7D-A7B3-6BA06D82315F}" type="pres">
      <dgm:prSet presAssocID="{BE01239D-DE59-4A93-8339-AF7E004FC6EF}" presName="rootConnector" presStyleLbl="node2" presStyleIdx="5" presStyleCnt="6"/>
      <dgm:spPr/>
      <dgm:t>
        <a:bodyPr/>
        <a:lstStyle/>
        <a:p>
          <a:endParaRPr lang="fr-FR"/>
        </a:p>
      </dgm:t>
    </dgm:pt>
    <dgm:pt modelId="{2A15F9B5-1FB1-4694-A432-AB0F3267495E}" type="pres">
      <dgm:prSet presAssocID="{BE01239D-DE59-4A93-8339-AF7E004FC6EF}" presName="hierChild4" presStyleCnt="0"/>
      <dgm:spPr/>
    </dgm:pt>
    <dgm:pt modelId="{2FBE1AD6-A085-41E6-8FE5-65F7B13FE17D}" type="pres">
      <dgm:prSet presAssocID="{BE01239D-DE59-4A93-8339-AF7E004FC6EF}" presName="hierChild5" presStyleCnt="0"/>
      <dgm:spPr/>
    </dgm:pt>
    <dgm:pt modelId="{2FD1590C-04BF-4302-8781-7AE98019CEAA}" type="pres">
      <dgm:prSet presAssocID="{FEB372D1-A953-490B-B4B0-039023E64244}" presName="hierChild3" presStyleCnt="0"/>
      <dgm:spPr/>
    </dgm:pt>
  </dgm:ptLst>
  <dgm:cxnLst>
    <dgm:cxn modelId="{4A9CA6BB-E541-4490-A110-931369E92515}" type="presOf" srcId="{E904DAFE-C788-4678-B102-44CA1EF569FF}" destId="{A2AD7C07-C719-4B2E-8EF7-107E6956C4EF}" srcOrd="0" destOrd="0" presId="urn:microsoft.com/office/officeart/2005/8/layout/orgChart1"/>
    <dgm:cxn modelId="{9C8F47FE-63C2-45CF-82E2-2E801083E6AE}" type="presOf" srcId="{59621950-0F3D-4FCE-905B-3C6455C0016C}" destId="{2BDA6774-9E43-46D4-BF2E-3AB3EFCA4E74}" srcOrd="0" destOrd="0" presId="urn:microsoft.com/office/officeart/2005/8/layout/orgChart1"/>
    <dgm:cxn modelId="{6DD3645E-A974-4729-9568-814B68A5D237}" type="presOf" srcId="{76F1D0F0-CE7F-4BF6-B966-3FAB79656083}" destId="{D314E3F8-A4D2-46E6-B5C8-9C5F2F623264}" srcOrd="0" destOrd="0" presId="urn:microsoft.com/office/officeart/2005/8/layout/orgChart1"/>
    <dgm:cxn modelId="{1C54E4C1-2836-4086-AED7-DB16631D8E99}" srcId="{FEB372D1-A953-490B-B4B0-039023E64244}" destId="{C1B3D849-A4BE-4511-A3EA-1B07BDB6CAF8}" srcOrd="0" destOrd="0" parTransId="{43DB9A9F-FF35-424E-AF89-C38738B62E79}" sibTransId="{CCAAA17C-7890-4143-B4E8-9337546F732A}"/>
    <dgm:cxn modelId="{4833A15D-A772-473E-98C8-7954BB02ECF1}" srcId="{FEB372D1-A953-490B-B4B0-039023E64244}" destId="{76F1D0F0-CE7F-4BF6-B966-3FAB79656083}" srcOrd="4" destOrd="0" parTransId="{E904DAFE-C788-4678-B102-44CA1EF569FF}" sibTransId="{B4AB32B6-A97A-4918-BCA6-FE28438559F8}"/>
    <dgm:cxn modelId="{EC42606E-0C41-4BA9-A4AB-3BBEDBEE93E9}" type="presOf" srcId="{839F89A2-2B78-4A1F-97F0-8A632D262A70}" destId="{7A525CF8-F6CB-4793-8CAA-913E72831DB9}" srcOrd="0" destOrd="0" presId="urn:microsoft.com/office/officeart/2005/8/layout/orgChart1"/>
    <dgm:cxn modelId="{14E431FD-0384-4137-83A7-B6F20B7C11DB}" type="presOf" srcId="{379DA4DD-6F5A-4CA9-BB4A-2707FBA360A1}" destId="{E05FBBBA-58C0-40B7-AD33-237F4FC83EE3}" srcOrd="0" destOrd="0" presId="urn:microsoft.com/office/officeart/2005/8/layout/orgChart1"/>
    <dgm:cxn modelId="{489859F6-0A2A-41B5-8954-7C7249B93CF0}" type="presOf" srcId="{EE2F5213-1B32-4FB6-B46E-4AED4099242F}" destId="{310192D1-77DD-4407-87B1-78FFBC8D8878}" srcOrd="0" destOrd="0" presId="urn:microsoft.com/office/officeart/2005/8/layout/orgChart1"/>
    <dgm:cxn modelId="{0476648E-109D-42F4-B415-57B2C2A19F39}" type="presOf" srcId="{31BC9FEA-8A48-4AB8-ACB0-21D29CD72DBA}" destId="{E5B04084-F667-453C-B467-9D17A843FC40}" srcOrd="1" destOrd="0" presId="urn:microsoft.com/office/officeart/2005/8/layout/orgChart1"/>
    <dgm:cxn modelId="{FE112453-95AD-4247-AFF8-A8D521C50C39}" srcId="{59621950-0F3D-4FCE-905B-3C6455C0016C}" destId="{FEB372D1-A953-490B-B4B0-039023E64244}" srcOrd="0" destOrd="0" parTransId="{D84CF108-1EAC-45D6-99BA-DC1C66CC1EA0}" sibTransId="{380ED939-D5C3-4872-9F1C-DBD671C10F69}"/>
    <dgm:cxn modelId="{462F5D37-4B18-47DF-89F5-192179295ACF}" type="presOf" srcId="{7ED700A1-931C-4F95-9B5B-19236E12BE53}" destId="{FD1DFCED-86D9-4C31-8794-8F77857BFEDA}" srcOrd="1" destOrd="0" presId="urn:microsoft.com/office/officeart/2005/8/layout/orgChart1"/>
    <dgm:cxn modelId="{119E8666-C11B-4436-BEE2-ABB9630A171F}" type="presOf" srcId="{31BC9FEA-8A48-4AB8-ACB0-21D29CD72DBA}" destId="{0AE3E310-4B6B-4D2F-B69D-08BF58A25477}" srcOrd="0" destOrd="0" presId="urn:microsoft.com/office/officeart/2005/8/layout/orgChart1"/>
    <dgm:cxn modelId="{4FB6F1E7-D4F7-4A13-BE8D-06C3F6E94EF6}" type="presOf" srcId="{C1B3D849-A4BE-4511-A3EA-1B07BDB6CAF8}" destId="{6EAC1722-AEA6-42D9-959C-DFF10F516EA8}" srcOrd="0" destOrd="0" presId="urn:microsoft.com/office/officeart/2005/8/layout/orgChart1"/>
    <dgm:cxn modelId="{95D15576-2193-481E-AD87-75840BE91F6E}" type="presOf" srcId="{A6C4CFEB-89D0-460F-B766-A4082C79FDFF}" destId="{8EA630AF-8094-4BDB-8737-85E13C3E5079}" srcOrd="0" destOrd="0" presId="urn:microsoft.com/office/officeart/2005/8/layout/orgChart1"/>
    <dgm:cxn modelId="{7A653234-F7D2-4902-9673-93574680322A}" srcId="{FEB372D1-A953-490B-B4B0-039023E64244}" destId="{EE2F5213-1B32-4FB6-B46E-4AED4099242F}" srcOrd="3" destOrd="0" parTransId="{6E83FFBC-E881-480E-AAF0-3DE41FD65116}" sibTransId="{DF0999F7-34DE-4C54-A20C-94C352722E65}"/>
    <dgm:cxn modelId="{CA75B69F-2046-4AEE-B462-5DF8E7910DF7}" type="presOf" srcId="{76F1D0F0-CE7F-4BF6-B966-3FAB79656083}" destId="{52021B5E-41BF-4733-9FD6-B3FF6C36195F}" srcOrd="1" destOrd="0" presId="urn:microsoft.com/office/officeart/2005/8/layout/orgChart1"/>
    <dgm:cxn modelId="{B6FDDC45-AA54-450A-9CF7-B0A2B533D068}" type="presOf" srcId="{43DB9A9F-FF35-424E-AF89-C38738B62E79}" destId="{598800B6-F4F3-493E-A449-45DA2BBA7FD0}" srcOrd="0" destOrd="0" presId="urn:microsoft.com/office/officeart/2005/8/layout/orgChart1"/>
    <dgm:cxn modelId="{753661BD-FEA9-4F1A-970C-C4B22BEFF248}" type="presOf" srcId="{7ED700A1-931C-4F95-9B5B-19236E12BE53}" destId="{28EBDB12-3F4F-4521-AFCA-08E247E80D7D}" srcOrd="0" destOrd="0" presId="urn:microsoft.com/office/officeart/2005/8/layout/orgChart1"/>
    <dgm:cxn modelId="{80ACE3E2-E0AA-40A4-997B-B62924D9CE22}" type="presOf" srcId="{FEB372D1-A953-490B-B4B0-039023E64244}" destId="{21D77ED2-2E01-4BC5-827F-1C856C3ACEB5}" srcOrd="1" destOrd="0" presId="urn:microsoft.com/office/officeart/2005/8/layout/orgChart1"/>
    <dgm:cxn modelId="{2D4CC1F0-D66C-4B3D-8060-A00A13C21C18}" type="presOf" srcId="{6E83FFBC-E881-480E-AAF0-3DE41FD65116}" destId="{7A25E233-EEEF-4DC7-BA83-D236D13B1BA7}" srcOrd="0" destOrd="0" presId="urn:microsoft.com/office/officeart/2005/8/layout/orgChart1"/>
    <dgm:cxn modelId="{AEB3D79B-5A1C-48F7-9E96-36F203CCF96F}" srcId="{FEB372D1-A953-490B-B4B0-039023E64244}" destId="{BE01239D-DE59-4A93-8339-AF7E004FC6EF}" srcOrd="5" destOrd="0" parTransId="{A6C4CFEB-89D0-460F-B766-A4082C79FDFF}" sibTransId="{A8BE9BB1-F9EC-480A-A37A-FA8D489D6C15}"/>
    <dgm:cxn modelId="{0E8E9FFC-39A2-4B3A-AA6B-4C7F36C49604}" srcId="{FEB372D1-A953-490B-B4B0-039023E64244}" destId="{31BC9FEA-8A48-4AB8-ACB0-21D29CD72DBA}" srcOrd="1" destOrd="0" parTransId="{379DA4DD-6F5A-4CA9-BB4A-2707FBA360A1}" sibTransId="{A6311545-E51C-4C63-B9B7-1839B5D56B9D}"/>
    <dgm:cxn modelId="{303FFEBF-5384-457B-9BEE-6FFEA7B91E2E}" type="presOf" srcId="{C1B3D849-A4BE-4511-A3EA-1B07BDB6CAF8}" destId="{9928CBE3-0B47-4220-A37C-3735972D82A1}" srcOrd="1" destOrd="0" presId="urn:microsoft.com/office/officeart/2005/8/layout/orgChart1"/>
    <dgm:cxn modelId="{CD6B7FD7-A523-4F37-B6DD-A3B1C2C5E206}" srcId="{FEB372D1-A953-490B-B4B0-039023E64244}" destId="{7ED700A1-931C-4F95-9B5B-19236E12BE53}" srcOrd="2" destOrd="0" parTransId="{839F89A2-2B78-4A1F-97F0-8A632D262A70}" sibTransId="{0199779F-A4EC-400F-A9C9-7C06AD306FBA}"/>
    <dgm:cxn modelId="{B586AD05-A2ED-4270-B049-B6A893E70E70}" type="presOf" srcId="{BE01239D-DE59-4A93-8339-AF7E004FC6EF}" destId="{44E85577-3038-4B52-A31A-AE3BF77775C4}" srcOrd="0" destOrd="0" presId="urn:microsoft.com/office/officeart/2005/8/layout/orgChart1"/>
    <dgm:cxn modelId="{7043BCBE-DC43-4B04-82C8-FCA5E16AEBA5}" type="presOf" srcId="{EE2F5213-1B32-4FB6-B46E-4AED4099242F}" destId="{B6D261C8-C449-438F-B2E6-FE4148AFCDCF}" srcOrd="1" destOrd="0" presId="urn:microsoft.com/office/officeart/2005/8/layout/orgChart1"/>
    <dgm:cxn modelId="{2F408CAA-E317-4811-B0BE-B2CF81A1F950}" type="presOf" srcId="{BE01239D-DE59-4A93-8339-AF7E004FC6EF}" destId="{0230AD95-8BB9-4C7D-A7B3-6BA06D82315F}" srcOrd="1" destOrd="0" presId="urn:microsoft.com/office/officeart/2005/8/layout/orgChart1"/>
    <dgm:cxn modelId="{4EDA74D7-8AF4-46B4-8325-9AA923B6CC22}" type="presOf" srcId="{FEB372D1-A953-490B-B4B0-039023E64244}" destId="{347B6B66-094F-44DC-B1A5-B6159A3744CC}" srcOrd="0" destOrd="0" presId="urn:microsoft.com/office/officeart/2005/8/layout/orgChart1"/>
    <dgm:cxn modelId="{DD33A926-77A3-4870-967A-AF841462CCCF}" type="presParOf" srcId="{2BDA6774-9E43-46D4-BF2E-3AB3EFCA4E74}" destId="{B8FA8159-A1D8-4A75-87DF-D82CF63554A0}" srcOrd="0" destOrd="0" presId="urn:microsoft.com/office/officeart/2005/8/layout/orgChart1"/>
    <dgm:cxn modelId="{7DF41D22-FC7D-4268-AA1B-5DFC60D4E79E}" type="presParOf" srcId="{B8FA8159-A1D8-4A75-87DF-D82CF63554A0}" destId="{D14B63F8-5414-4EB3-BEB0-E2CB99ADDF25}" srcOrd="0" destOrd="0" presId="urn:microsoft.com/office/officeart/2005/8/layout/orgChart1"/>
    <dgm:cxn modelId="{E0A0AA75-2512-4A16-A47B-61716535C055}" type="presParOf" srcId="{D14B63F8-5414-4EB3-BEB0-E2CB99ADDF25}" destId="{347B6B66-094F-44DC-B1A5-B6159A3744CC}" srcOrd="0" destOrd="0" presId="urn:microsoft.com/office/officeart/2005/8/layout/orgChart1"/>
    <dgm:cxn modelId="{B0F12B3D-0744-4F91-B5BA-7CA504FFADE5}" type="presParOf" srcId="{D14B63F8-5414-4EB3-BEB0-E2CB99ADDF25}" destId="{21D77ED2-2E01-4BC5-827F-1C856C3ACEB5}" srcOrd="1" destOrd="0" presId="urn:microsoft.com/office/officeart/2005/8/layout/orgChart1"/>
    <dgm:cxn modelId="{A573FFC1-C715-41D7-A345-04EC66C02027}" type="presParOf" srcId="{B8FA8159-A1D8-4A75-87DF-D82CF63554A0}" destId="{388F0414-D6FA-4D4E-A94C-AF6719769514}" srcOrd="1" destOrd="0" presId="urn:microsoft.com/office/officeart/2005/8/layout/orgChart1"/>
    <dgm:cxn modelId="{5FEC14BB-3319-43A1-B09E-DBED4C909005}" type="presParOf" srcId="{388F0414-D6FA-4D4E-A94C-AF6719769514}" destId="{598800B6-F4F3-493E-A449-45DA2BBA7FD0}" srcOrd="0" destOrd="0" presId="urn:microsoft.com/office/officeart/2005/8/layout/orgChart1"/>
    <dgm:cxn modelId="{308898D1-A23F-432B-9124-DBF4A1CFD57C}" type="presParOf" srcId="{388F0414-D6FA-4D4E-A94C-AF6719769514}" destId="{D4E1A2C8-EFBD-4CB8-A0B2-AC883EB9AF70}" srcOrd="1" destOrd="0" presId="urn:microsoft.com/office/officeart/2005/8/layout/orgChart1"/>
    <dgm:cxn modelId="{48F55ADE-92E1-4EBA-9C59-DE81B3CE863A}" type="presParOf" srcId="{D4E1A2C8-EFBD-4CB8-A0B2-AC883EB9AF70}" destId="{2512CA73-3712-4527-BBB0-312D2BE0C436}" srcOrd="0" destOrd="0" presId="urn:microsoft.com/office/officeart/2005/8/layout/orgChart1"/>
    <dgm:cxn modelId="{8D900B4D-0E68-4257-B164-F63E665F39D9}" type="presParOf" srcId="{2512CA73-3712-4527-BBB0-312D2BE0C436}" destId="{6EAC1722-AEA6-42D9-959C-DFF10F516EA8}" srcOrd="0" destOrd="0" presId="urn:microsoft.com/office/officeart/2005/8/layout/orgChart1"/>
    <dgm:cxn modelId="{BEED4932-5F85-4C19-8EBE-D331AF347303}" type="presParOf" srcId="{2512CA73-3712-4527-BBB0-312D2BE0C436}" destId="{9928CBE3-0B47-4220-A37C-3735972D82A1}" srcOrd="1" destOrd="0" presId="urn:microsoft.com/office/officeart/2005/8/layout/orgChart1"/>
    <dgm:cxn modelId="{189EBF9A-20AC-4AF5-AAE5-0FCDFCE04208}" type="presParOf" srcId="{D4E1A2C8-EFBD-4CB8-A0B2-AC883EB9AF70}" destId="{7E887464-376E-4254-B4DC-EDA0DE6C6E48}" srcOrd="1" destOrd="0" presId="urn:microsoft.com/office/officeart/2005/8/layout/orgChart1"/>
    <dgm:cxn modelId="{A47FBD62-04E0-4117-90BB-4CF3488045FA}" type="presParOf" srcId="{D4E1A2C8-EFBD-4CB8-A0B2-AC883EB9AF70}" destId="{369930AB-4E56-44F4-8DA6-DF99BA3F6DE3}" srcOrd="2" destOrd="0" presId="urn:microsoft.com/office/officeart/2005/8/layout/orgChart1"/>
    <dgm:cxn modelId="{9CEE7B36-53B3-499C-88DC-0F3474F8ABF5}" type="presParOf" srcId="{388F0414-D6FA-4D4E-A94C-AF6719769514}" destId="{E05FBBBA-58C0-40B7-AD33-237F4FC83EE3}" srcOrd="2" destOrd="0" presId="urn:microsoft.com/office/officeart/2005/8/layout/orgChart1"/>
    <dgm:cxn modelId="{B7C2B30D-774E-4E63-AD1B-9B4FF81E5791}" type="presParOf" srcId="{388F0414-D6FA-4D4E-A94C-AF6719769514}" destId="{B5D19EB5-31CB-4475-8D87-E463E569743C}" srcOrd="3" destOrd="0" presId="urn:microsoft.com/office/officeart/2005/8/layout/orgChart1"/>
    <dgm:cxn modelId="{5B1B4A19-B4D1-4BDC-863C-6316E360EDFD}" type="presParOf" srcId="{B5D19EB5-31CB-4475-8D87-E463E569743C}" destId="{15AAF316-69D6-49DA-8B26-A9208394482D}" srcOrd="0" destOrd="0" presId="urn:microsoft.com/office/officeart/2005/8/layout/orgChart1"/>
    <dgm:cxn modelId="{3A74FD27-1250-47E8-84BB-0E331ED66B5D}" type="presParOf" srcId="{15AAF316-69D6-49DA-8B26-A9208394482D}" destId="{0AE3E310-4B6B-4D2F-B69D-08BF58A25477}" srcOrd="0" destOrd="0" presId="urn:microsoft.com/office/officeart/2005/8/layout/orgChart1"/>
    <dgm:cxn modelId="{54F3F3DD-8DBE-4ABD-9918-AFEB437EFE3D}" type="presParOf" srcId="{15AAF316-69D6-49DA-8B26-A9208394482D}" destId="{E5B04084-F667-453C-B467-9D17A843FC40}" srcOrd="1" destOrd="0" presId="urn:microsoft.com/office/officeart/2005/8/layout/orgChart1"/>
    <dgm:cxn modelId="{EDB12333-E101-4D94-846E-86387DC5A835}" type="presParOf" srcId="{B5D19EB5-31CB-4475-8D87-E463E569743C}" destId="{E6ACA1C9-D69B-43E7-998E-02ECDA3E4540}" srcOrd="1" destOrd="0" presId="urn:microsoft.com/office/officeart/2005/8/layout/orgChart1"/>
    <dgm:cxn modelId="{DE1DC8E3-0C70-4AA5-8BAD-6B2F1BF6EE97}" type="presParOf" srcId="{B5D19EB5-31CB-4475-8D87-E463E569743C}" destId="{CEAB50E6-93CA-4167-AAC5-9D3011BEB44A}" srcOrd="2" destOrd="0" presId="urn:microsoft.com/office/officeart/2005/8/layout/orgChart1"/>
    <dgm:cxn modelId="{18D767F6-EFAD-4B4D-A7E5-5D1EEAC8917E}" type="presParOf" srcId="{388F0414-D6FA-4D4E-A94C-AF6719769514}" destId="{7A525CF8-F6CB-4793-8CAA-913E72831DB9}" srcOrd="4" destOrd="0" presId="urn:microsoft.com/office/officeart/2005/8/layout/orgChart1"/>
    <dgm:cxn modelId="{CC1E1F05-CE42-4417-A07F-C8AAE5216E34}" type="presParOf" srcId="{388F0414-D6FA-4D4E-A94C-AF6719769514}" destId="{7EF716F9-7DE8-4705-A0C6-B8B987C2259C}" srcOrd="5" destOrd="0" presId="urn:microsoft.com/office/officeart/2005/8/layout/orgChart1"/>
    <dgm:cxn modelId="{102C3430-1CDC-45E0-A0E5-32589A9B39A8}" type="presParOf" srcId="{7EF716F9-7DE8-4705-A0C6-B8B987C2259C}" destId="{80A4A018-F484-40FA-92FD-7722DD8EF391}" srcOrd="0" destOrd="0" presId="urn:microsoft.com/office/officeart/2005/8/layout/orgChart1"/>
    <dgm:cxn modelId="{FFB3AD46-5D7F-48D2-AFA8-F2680DA8ACD4}" type="presParOf" srcId="{80A4A018-F484-40FA-92FD-7722DD8EF391}" destId="{28EBDB12-3F4F-4521-AFCA-08E247E80D7D}" srcOrd="0" destOrd="0" presId="urn:microsoft.com/office/officeart/2005/8/layout/orgChart1"/>
    <dgm:cxn modelId="{C5FDA8FA-6091-433E-89C0-A3C66298C199}" type="presParOf" srcId="{80A4A018-F484-40FA-92FD-7722DD8EF391}" destId="{FD1DFCED-86D9-4C31-8794-8F77857BFEDA}" srcOrd="1" destOrd="0" presId="urn:microsoft.com/office/officeart/2005/8/layout/orgChart1"/>
    <dgm:cxn modelId="{B96E0D05-F3A1-4226-98ED-B01AAACF2BB9}" type="presParOf" srcId="{7EF716F9-7DE8-4705-A0C6-B8B987C2259C}" destId="{49E15478-3875-460B-B050-3CBF7F03ABD7}" srcOrd="1" destOrd="0" presId="urn:microsoft.com/office/officeart/2005/8/layout/orgChart1"/>
    <dgm:cxn modelId="{E741F4A9-642E-43F5-BC15-592C02D20024}" type="presParOf" srcId="{7EF716F9-7DE8-4705-A0C6-B8B987C2259C}" destId="{E73D0D69-75D3-4414-8576-B0792951EA92}" srcOrd="2" destOrd="0" presId="urn:microsoft.com/office/officeart/2005/8/layout/orgChart1"/>
    <dgm:cxn modelId="{163D4C8A-E550-4F9C-896A-B50212E2C655}" type="presParOf" srcId="{388F0414-D6FA-4D4E-A94C-AF6719769514}" destId="{7A25E233-EEEF-4DC7-BA83-D236D13B1BA7}" srcOrd="6" destOrd="0" presId="urn:microsoft.com/office/officeart/2005/8/layout/orgChart1"/>
    <dgm:cxn modelId="{8F86A1BF-30BC-49AD-9FF3-C59A8927ED93}" type="presParOf" srcId="{388F0414-D6FA-4D4E-A94C-AF6719769514}" destId="{9836F2CD-DFED-4D88-8FC5-06BBCFAF420D}" srcOrd="7" destOrd="0" presId="urn:microsoft.com/office/officeart/2005/8/layout/orgChart1"/>
    <dgm:cxn modelId="{17113810-FE1F-4E85-AF83-5EE1AC0BBFCD}" type="presParOf" srcId="{9836F2CD-DFED-4D88-8FC5-06BBCFAF420D}" destId="{B4AACE2F-8748-404B-9917-38CA28867B02}" srcOrd="0" destOrd="0" presId="urn:microsoft.com/office/officeart/2005/8/layout/orgChart1"/>
    <dgm:cxn modelId="{3B7DF90C-5BBD-492C-8AF9-FDBC7722E6DB}" type="presParOf" srcId="{B4AACE2F-8748-404B-9917-38CA28867B02}" destId="{310192D1-77DD-4407-87B1-78FFBC8D8878}" srcOrd="0" destOrd="0" presId="urn:microsoft.com/office/officeart/2005/8/layout/orgChart1"/>
    <dgm:cxn modelId="{E0BFAD94-E3BB-46BA-BDDE-200A33D4157F}" type="presParOf" srcId="{B4AACE2F-8748-404B-9917-38CA28867B02}" destId="{B6D261C8-C449-438F-B2E6-FE4148AFCDCF}" srcOrd="1" destOrd="0" presId="urn:microsoft.com/office/officeart/2005/8/layout/orgChart1"/>
    <dgm:cxn modelId="{5B661E42-F692-4EF2-8C6D-F14AFD214BA3}" type="presParOf" srcId="{9836F2CD-DFED-4D88-8FC5-06BBCFAF420D}" destId="{E880187C-F12D-4253-9C0B-1DBB46B203B2}" srcOrd="1" destOrd="0" presId="urn:microsoft.com/office/officeart/2005/8/layout/orgChart1"/>
    <dgm:cxn modelId="{31707192-FB6F-44DF-8DD6-87436F58FCB9}" type="presParOf" srcId="{9836F2CD-DFED-4D88-8FC5-06BBCFAF420D}" destId="{6A1C650B-C1A3-4841-AACE-D5CFAAF9EA58}" srcOrd="2" destOrd="0" presId="urn:microsoft.com/office/officeart/2005/8/layout/orgChart1"/>
    <dgm:cxn modelId="{59CAF5FB-ACEB-46D1-9CD6-0F67FFBD5A6D}" type="presParOf" srcId="{388F0414-D6FA-4D4E-A94C-AF6719769514}" destId="{A2AD7C07-C719-4B2E-8EF7-107E6956C4EF}" srcOrd="8" destOrd="0" presId="urn:microsoft.com/office/officeart/2005/8/layout/orgChart1"/>
    <dgm:cxn modelId="{5A4D6716-E17D-44CA-AA81-2AEDB219F24F}" type="presParOf" srcId="{388F0414-D6FA-4D4E-A94C-AF6719769514}" destId="{D40BC6C6-28FD-4F61-A7C9-7BE4D898363F}" srcOrd="9" destOrd="0" presId="urn:microsoft.com/office/officeart/2005/8/layout/orgChart1"/>
    <dgm:cxn modelId="{BD69D0AC-10A0-4845-BE4B-6ED478154EFF}" type="presParOf" srcId="{D40BC6C6-28FD-4F61-A7C9-7BE4D898363F}" destId="{F2277172-F1DC-4B79-9620-5F2521D1EE65}" srcOrd="0" destOrd="0" presId="urn:microsoft.com/office/officeart/2005/8/layout/orgChart1"/>
    <dgm:cxn modelId="{75776853-8FCE-4224-B6E6-E6A8D7958EA8}" type="presParOf" srcId="{F2277172-F1DC-4B79-9620-5F2521D1EE65}" destId="{D314E3F8-A4D2-46E6-B5C8-9C5F2F623264}" srcOrd="0" destOrd="0" presId="urn:microsoft.com/office/officeart/2005/8/layout/orgChart1"/>
    <dgm:cxn modelId="{F3C25C01-9531-4DA0-8FC2-0A349D56929F}" type="presParOf" srcId="{F2277172-F1DC-4B79-9620-5F2521D1EE65}" destId="{52021B5E-41BF-4733-9FD6-B3FF6C36195F}" srcOrd="1" destOrd="0" presId="urn:microsoft.com/office/officeart/2005/8/layout/orgChart1"/>
    <dgm:cxn modelId="{6723F003-010C-4BDC-BFFC-C0CDF76378C8}" type="presParOf" srcId="{D40BC6C6-28FD-4F61-A7C9-7BE4D898363F}" destId="{A758E17A-682C-4C50-9312-A8F500ADCE20}" srcOrd="1" destOrd="0" presId="urn:microsoft.com/office/officeart/2005/8/layout/orgChart1"/>
    <dgm:cxn modelId="{D1C12EEF-8C1B-43DA-8688-A4061EDF955A}" type="presParOf" srcId="{D40BC6C6-28FD-4F61-A7C9-7BE4D898363F}" destId="{BA5400D2-B46D-481C-9A33-B2A094CC2556}" srcOrd="2" destOrd="0" presId="urn:microsoft.com/office/officeart/2005/8/layout/orgChart1"/>
    <dgm:cxn modelId="{86DF34AF-3476-40D9-8344-31DFE2B23A0C}" type="presParOf" srcId="{388F0414-D6FA-4D4E-A94C-AF6719769514}" destId="{8EA630AF-8094-4BDB-8737-85E13C3E5079}" srcOrd="10" destOrd="0" presId="urn:microsoft.com/office/officeart/2005/8/layout/orgChart1"/>
    <dgm:cxn modelId="{6248238E-BF97-445D-BB61-FE994E5385A4}" type="presParOf" srcId="{388F0414-D6FA-4D4E-A94C-AF6719769514}" destId="{08BA24B4-CC55-4465-9DA5-4ACB2CBCD973}" srcOrd="11" destOrd="0" presId="urn:microsoft.com/office/officeart/2005/8/layout/orgChart1"/>
    <dgm:cxn modelId="{D127F0BE-00C9-4293-B790-1718E130B8AF}" type="presParOf" srcId="{08BA24B4-CC55-4465-9DA5-4ACB2CBCD973}" destId="{8D5CF984-83EE-4B99-817F-CC7D80B41A83}" srcOrd="0" destOrd="0" presId="urn:microsoft.com/office/officeart/2005/8/layout/orgChart1"/>
    <dgm:cxn modelId="{A7186539-1365-4FF9-8977-FA0ED1D09F4D}" type="presParOf" srcId="{8D5CF984-83EE-4B99-817F-CC7D80B41A83}" destId="{44E85577-3038-4B52-A31A-AE3BF77775C4}" srcOrd="0" destOrd="0" presId="urn:microsoft.com/office/officeart/2005/8/layout/orgChart1"/>
    <dgm:cxn modelId="{EB6223AD-A82B-41A3-85A3-C2CB67578659}" type="presParOf" srcId="{8D5CF984-83EE-4B99-817F-CC7D80B41A83}" destId="{0230AD95-8BB9-4C7D-A7B3-6BA06D82315F}" srcOrd="1" destOrd="0" presId="urn:microsoft.com/office/officeart/2005/8/layout/orgChart1"/>
    <dgm:cxn modelId="{D319591C-24D2-4B4A-B092-FC8E3DBED79B}" type="presParOf" srcId="{08BA24B4-CC55-4465-9DA5-4ACB2CBCD973}" destId="{2A15F9B5-1FB1-4694-A432-AB0F3267495E}" srcOrd="1" destOrd="0" presId="urn:microsoft.com/office/officeart/2005/8/layout/orgChart1"/>
    <dgm:cxn modelId="{CC2AA905-27D8-468E-A15A-84BF8B46E40D}" type="presParOf" srcId="{08BA24B4-CC55-4465-9DA5-4ACB2CBCD973}" destId="{2FBE1AD6-A085-41E6-8FE5-65F7B13FE17D}" srcOrd="2" destOrd="0" presId="urn:microsoft.com/office/officeart/2005/8/layout/orgChart1"/>
    <dgm:cxn modelId="{FE697A2C-CE39-43F6-8D09-13735FFEB511}" type="presParOf" srcId="{B8FA8159-A1D8-4A75-87DF-D82CF63554A0}" destId="{2FD1590C-04BF-4302-8781-7AE98019CEAA}"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A630AF-8094-4BDB-8737-85E13C3E5079}">
      <dsp:nvSpPr>
        <dsp:cNvPr id="0" name=""/>
        <dsp:cNvSpPr/>
      </dsp:nvSpPr>
      <dsp:spPr>
        <a:xfrm>
          <a:off x="3744416" y="1472710"/>
          <a:ext cx="3211258" cy="222930"/>
        </a:xfrm>
        <a:custGeom>
          <a:avLst/>
          <a:gdLst/>
          <a:ahLst/>
          <a:cxnLst/>
          <a:rect l="0" t="0" r="0" b="0"/>
          <a:pathLst>
            <a:path>
              <a:moveTo>
                <a:pt x="0" y="0"/>
              </a:moveTo>
              <a:lnTo>
                <a:pt x="0" y="111465"/>
              </a:lnTo>
              <a:lnTo>
                <a:pt x="3211258" y="111465"/>
              </a:lnTo>
              <a:lnTo>
                <a:pt x="3211258" y="22293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AD7C07-C719-4B2E-8EF7-107E6956C4EF}">
      <dsp:nvSpPr>
        <dsp:cNvPr id="0" name=""/>
        <dsp:cNvSpPr/>
      </dsp:nvSpPr>
      <dsp:spPr>
        <a:xfrm>
          <a:off x="3744416" y="1472710"/>
          <a:ext cx="1926755" cy="222930"/>
        </a:xfrm>
        <a:custGeom>
          <a:avLst/>
          <a:gdLst/>
          <a:ahLst/>
          <a:cxnLst/>
          <a:rect l="0" t="0" r="0" b="0"/>
          <a:pathLst>
            <a:path>
              <a:moveTo>
                <a:pt x="0" y="0"/>
              </a:moveTo>
              <a:lnTo>
                <a:pt x="0" y="111465"/>
              </a:lnTo>
              <a:lnTo>
                <a:pt x="1926755" y="111465"/>
              </a:lnTo>
              <a:lnTo>
                <a:pt x="1926755" y="22293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25E233-EEEF-4DC7-BA83-D236D13B1BA7}">
      <dsp:nvSpPr>
        <dsp:cNvPr id="0" name=""/>
        <dsp:cNvSpPr/>
      </dsp:nvSpPr>
      <dsp:spPr>
        <a:xfrm>
          <a:off x="3744416" y="1472710"/>
          <a:ext cx="642251" cy="222930"/>
        </a:xfrm>
        <a:custGeom>
          <a:avLst/>
          <a:gdLst/>
          <a:ahLst/>
          <a:cxnLst/>
          <a:rect l="0" t="0" r="0" b="0"/>
          <a:pathLst>
            <a:path>
              <a:moveTo>
                <a:pt x="0" y="0"/>
              </a:moveTo>
              <a:lnTo>
                <a:pt x="0" y="111465"/>
              </a:lnTo>
              <a:lnTo>
                <a:pt x="642251" y="111465"/>
              </a:lnTo>
              <a:lnTo>
                <a:pt x="642251" y="22293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525CF8-F6CB-4793-8CAA-913E72831DB9}">
      <dsp:nvSpPr>
        <dsp:cNvPr id="0" name=""/>
        <dsp:cNvSpPr/>
      </dsp:nvSpPr>
      <dsp:spPr>
        <a:xfrm>
          <a:off x="3102164" y="1472710"/>
          <a:ext cx="642251" cy="222930"/>
        </a:xfrm>
        <a:custGeom>
          <a:avLst/>
          <a:gdLst/>
          <a:ahLst/>
          <a:cxnLst/>
          <a:rect l="0" t="0" r="0" b="0"/>
          <a:pathLst>
            <a:path>
              <a:moveTo>
                <a:pt x="642251" y="0"/>
              </a:moveTo>
              <a:lnTo>
                <a:pt x="642251" y="111465"/>
              </a:lnTo>
              <a:lnTo>
                <a:pt x="0" y="111465"/>
              </a:lnTo>
              <a:lnTo>
                <a:pt x="0" y="22293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5FBBBA-58C0-40B7-AD33-237F4FC83EE3}">
      <dsp:nvSpPr>
        <dsp:cNvPr id="0" name=""/>
        <dsp:cNvSpPr/>
      </dsp:nvSpPr>
      <dsp:spPr>
        <a:xfrm>
          <a:off x="1817660" y="1472710"/>
          <a:ext cx="1926755" cy="222930"/>
        </a:xfrm>
        <a:custGeom>
          <a:avLst/>
          <a:gdLst/>
          <a:ahLst/>
          <a:cxnLst/>
          <a:rect l="0" t="0" r="0" b="0"/>
          <a:pathLst>
            <a:path>
              <a:moveTo>
                <a:pt x="1926755" y="0"/>
              </a:moveTo>
              <a:lnTo>
                <a:pt x="1926755" y="111465"/>
              </a:lnTo>
              <a:lnTo>
                <a:pt x="0" y="111465"/>
              </a:lnTo>
              <a:lnTo>
                <a:pt x="0" y="22293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8800B6-F4F3-493E-A449-45DA2BBA7FD0}">
      <dsp:nvSpPr>
        <dsp:cNvPr id="0" name=""/>
        <dsp:cNvSpPr/>
      </dsp:nvSpPr>
      <dsp:spPr>
        <a:xfrm>
          <a:off x="533157" y="1472710"/>
          <a:ext cx="3211258" cy="222930"/>
        </a:xfrm>
        <a:custGeom>
          <a:avLst/>
          <a:gdLst/>
          <a:ahLst/>
          <a:cxnLst/>
          <a:rect l="0" t="0" r="0" b="0"/>
          <a:pathLst>
            <a:path>
              <a:moveTo>
                <a:pt x="3211258" y="0"/>
              </a:moveTo>
              <a:lnTo>
                <a:pt x="3211258" y="111465"/>
              </a:lnTo>
              <a:lnTo>
                <a:pt x="0" y="111465"/>
              </a:lnTo>
              <a:lnTo>
                <a:pt x="0" y="22293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7B6B66-094F-44DC-B1A5-B6159A3744CC}">
      <dsp:nvSpPr>
        <dsp:cNvPr id="0" name=""/>
        <dsp:cNvSpPr/>
      </dsp:nvSpPr>
      <dsp:spPr>
        <a:xfrm>
          <a:off x="1743090" y="941924"/>
          <a:ext cx="4002650" cy="530786"/>
        </a:xfrm>
        <a:prstGeom prst="rect">
          <a:avLst/>
        </a:prstGeom>
        <a:solidFill>
          <a:schemeClr val="accent1">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tx2"/>
              </a:solidFill>
              <a:latin typeface="Arial" pitchFamily="34" charset="0"/>
              <a:cs typeface="Arial" pitchFamily="34" charset="0"/>
            </a:rPr>
            <a:t>Segmentation du marché</a:t>
          </a:r>
          <a:endParaRPr lang="fr-FR" sz="2400" b="1" kern="1200" dirty="0">
            <a:solidFill>
              <a:schemeClr val="tx2"/>
            </a:solidFill>
            <a:latin typeface="Arial" pitchFamily="34" charset="0"/>
            <a:cs typeface="Arial" pitchFamily="34" charset="0"/>
          </a:endParaRPr>
        </a:p>
      </dsp:txBody>
      <dsp:txXfrm>
        <a:off x="1743090" y="941924"/>
        <a:ext cx="4002650" cy="530786"/>
      </dsp:txXfrm>
    </dsp:sp>
    <dsp:sp modelId="{6EAC1722-AEA6-42D9-959C-DFF10F516EA8}">
      <dsp:nvSpPr>
        <dsp:cNvPr id="0" name=""/>
        <dsp:cNvSpPr/>
      </dsp:nvSpPr>
      <dsp:spPr>
        <a:xfrm>
          <a:off x="2371" y="1695641"/>
          <a:ext cx="1061573" cy="530786"/>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solidFill>
                <a:schemeClr val="tx2"/>
              </a:solidFill>
              <a:latin typeface="Arial" pitchFamily="34" charset="0"/>
              <a:cs typeface="Arial" pitchFamily="34" charset="0"/>
            </a:rPr>
            <a:t>Barres fondantes</a:t>
          </a:r>
          <a:endParaRPr lang="fr-FR" sz="1600" kern="1200" dirty="0">
            <a:solidFill>
              <a:schemeClr val="tx2"/>
            </a:solidFill>
            <a:latin typeface="Arial" pitchFamily="34" charset="0"/>
            <a:cs typeface="Arial" pitchFamily="34" charset="0"/>
          </a:endParaRPr>
        </a:p>
      </dsp:txBody>
      <dsp:txXfrm>
        <a:off x="2371" y="1695641"/>
        <a:ext cx="1061573" cy="530786"/>
      </dsp:txXfrm>
    </dsp:sp>
    <dsp:sp modelId="{0AE3E310-4B6B-4D2F-B69D-08BF58A25477}">
      <dsp:nvSpPr>
        <dsp:cNvPr id="0" name=""/>
        <dsp:cNvSpPr/>
      </dsp:nvSpPr>
      <dsp:spPr>
        <a:xfrm>
          <a:off x="1286874" y="1695641"/>
          <a:ext cx="1061573" cy="530786"/>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solidFill>
                <a:schemeClr val="tx2"/>
              </a:solidFill>
              <a:latin typeface="Arial" pitchFamily="34" charset="0"/>
              <a:cs typeface="Arial" pitchFamily="34" charset="0"/>
            </a:rPr>
            <a:t>Barres biscuitées</a:t>
          </a:r>
          <a:endParaRPr lang="fr-FR" sz="1600" kern="1200" dirty="0">
            <a:solidFill>
              <a:schemeClr val="tx2"/>
            </a:solidFill>
            <a:latin typeface="Arial" pitchFamily="34" charset="0"/>
            <a:cs typeface="Arial" pitchFamily="34" charset="0"/>
          </a:endParaRPr>
        </a:p>
      </dsp:txBody>
      <dsp:txXfrm>
        <a:off x="1286874" y="1695641"/>
        <a:ext cx="1061573" cy="530786"/>
      </dsp:txXfrm>
    </dsp:sp>
    <dsp:sp modelId="{28EBDB12-3F4F-4521-AFCA-08E247E80D7D}">
      <dsp:nvSpPr>
        <dsp:cNvPr id="0" name=""/>
        <dsp:cNvSpPr/>
      </dsp:nvSpPr>
      <dsp:spPr>
        <a:xfrm>
          <a:off x="2571377" y="1695641"/>
          <a:ext cx="1061573" cy="530786"/>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solidFill>
                <a:schemeClr val="tx2"/>
              </a:solidFill>
              <a:latin typeface="Arial" pitchFamily="34" charset="0"/>
              <a:cs typeface="Arial" pitchFamily="34" charset="0"/>
            </a:rPr>
            <a:t>Barres céréalières</a:t>
          </a:r>
          <a:endParaRPr lang="fr-FR" sz="1600" kern="1200" dirty="0">
            <a:solidFill>
              <a:schemeClr val="tx2"/>
            </a:solidFill>
            <a:latin typeface="Arial" pitchFamily="34" charset="0"/>
            <a:cs typeface="Arial" pitchFamily="34" charset="0"/>
          </a:endParaRPr>
        </a:p>
      </dsp:txBody>
      <dsp:txXfrm>
        <a:off x="2571377" y="1695641"/>
        <a:ext cx="1061573" cy="530786"/>
      </dsp:txXfrm>
    </dsp:sp>
    <dsp:sp modelId="{310192D1-77DD-4407-87B1-78FFBC8D8878}">
      <dsp:nvSpPr>
        <dsp:cNvPr id="0" name=""/>
        <dsp:cNvSpPr/>
      </dsp:nvSpPr>
      <dsp:spPr>
        <a:xfrm>
          <a:off x="3855881" y="1695641"/>
          <a:ext cx="1061573" cy="530786"/>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solidFill>
                <a:schemeClr val="tx2"/>
              </a:solidFill>
              <a:latin typeface="Arial" pitchFamily="34" charset="0"/>
              <a:cs typeface="Arial" pitchFamily="34" charset="0"/>
            </a:rPr>
            <a:t>Barres très chocolat</a:t>
          </a:r>
          <a:endParaRPr lang="fr-FR" sz="1600" kern="1200" dirty="0">
            <a:solidFill>
              <a:schemeClr val="tx2"/>
            </a:solidFill>
            <a:latin typeface="Arial" pitchFamily="34" charset="0"/>
            <a:cs typeface="Arial" pitchFamily="34" charset="0"/>
          </a:endParaRPr>
        </a:p>
      </dsp:txBody>
      <dsp:txXfrm>
        <a:off x="3855881" y="1695641"/>
        <a:ext cx="1061573" cy="530786"/>
      </dsp:txXfrm>
    </dsp:sp>
    <dsp:sp modelId="{D314E3F8-A4D2-46E6-B5C8-9C5F2F623264}">
      <dsp:nvSpPr>
        <dsp:cNvPr id="0" name=""/>
        <dsp:cNvSpPr/>
      </dsp:nvSpPr>
      <dsp:spPr>
        <a:xfrm>
          <a:off x="5140384" y="1695641"/>
          <a:ext cx="1061573" cy="530786"/>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solidFill>
                <a:schemeClr val="tx2"/>
              </a:solidFill>
              <a:latin typeface="Arial" pitchFamily="34" charset="0"/>
              <a:cs typeface="Arial" pitchFamily="34" charset="0"/>
            </a:rPr>
            <a:t>Barres diététiques</a:t>
          </a:r>
          <a:endParaRPr lang="fr-FR" sz="1600" kern="1200" dirty="0">
            <a:solidFill>
              <a:schemeClr val="tx2"/>
            </a:solidFill>
            <a:latin typeface="Arial" pitchFamily="34" charset="0"/>
            <a:cs typeface="Arial" pitchFamily="34" charset="0"/>
          </a:endParaRPr>
        </a:p>
      </dsp:txBody>
      <dsp:txXfrm>
        <a:off x="5140384" y="1695641"/>
        <a:ext cx="1061573" cy="530786"/>
      </dsp:txXfrm>
    </dsp:sp>
    <dsp:sp modelId="{44E85577-3038-4B52-A31A-AE3BF77775C4}">
      <dsp:nvSpPr>
        <dsp:cNvPr id="0" name=""/>
        <dsp:cNvSpPr/>
      </dsp:nvSpPr>
      <dsp:spPr>
        <a:xfrm>
          <a:off x="6424887" y="1695641"/>
          <a:ext cx="1061573" cy="530786"/>
        </a:xfrm>
        <a:prstGeom prst="rect">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solidFill>
                <a:schemeClr val="tx2"/>
              </a:solidFill>
              <a:latin typeface="Arial" pitchFamily="34" charset="0"/>
              <a:cs typeface="Arial" pitchFamily="34" charset="0"/>
            </a:rPr>
            <a:t>Barres bio com. équ.</a:t>
          </a:r>
          <a:endParaRPr lang="fr-FR" sz="1600" kern="1200" dirty="0">
            <a:solidFill>
              <a:schemeClr val="tx2"/>
            </a:solidFill>
            <a:latin typeface="Arial" pitchFamily="34" charset="0"/>
            <a:cs typeface="Arial" pitchFamily="34" charset="0"/>
          </a:endParaRPr>
        </a:p>
      </dsp:txBody>
      <dsp:txXfrm>
        <a:off x="6424887" y="1695641"/>
        <a:ext cx="1061573" cy="53078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0347A5-24B2-42AF-9D2C-8F95A15DF89D}" type="datetimeFigureOut">
              <a:rPr lang="fr-FR" smtClean="0"/>
              <a:pPr/>
              <a:t>30/01/2013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6EC90F-AECB-4A8E-B664-5ECE9399B052}" type="slidenum">
              <a:rPr lang="fr-FR" smtClean="0"/>
              <a:pPr/>
              <a:t>‹#›</a:t>
            </a:fld>
            <a:endParaRPr lang="fr-FR"/>
          </a:p>
        </p:txBody>
      </p:sp>
    </p:spTree>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0BC335-914C-49C5-AE6D-F7A1536A284F}" type="datetimeFigureOut">
              <a:rPr lang="fr-FR" smtClean="0"/>
              <a:pPr/>
              <a:t>30/01/2013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BE7505-1F72-43F3-9926-A78189B63CCD}" type="slidenum">
              <a:rPr lang="fr-FR" smtClean="0"/>
              <a:pPr/>
              <a:t>‹#›</a:t>
            </a:fld>
            <a:endParaRPr lang="fr-FR"/>
          </a:p>
        </p:txBody>
      </p:sp>
    </p:spTree>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5" name="Espace réservé de la date 4"/>
          <p:cNvSpPr>
            <a:spLocks noGrp="1"/>
          </p:cNvSpPr>
          <p:nvPr>
            <p:ph type="dt" idx="11"/>
          </p:nvPr>
        </p:nvSpPr>
        <p:spPr/>
        <p:txBody>
          <a:bodyPr/>
          <a:lstStyle/>
          <a:p>
            <a:fld id="{FFB96935-444D-48BB-8970-8F0D820716CF}" type="datetime1">
              <a:rPr lang="fr-FR" smtClean="0"/>
              <a:pPr/>
              <a:t>30/01/2013</a:t>
            </a:fld>
            <a:endParaRPr lang="fr-FR"/>
          </a:p>
        </p:txBody>
      </p:sp>
      <p:sp>
        <p:nvSpPr>
          <p:cNvPr id="6" name="Espace réservé du pied de page 5"/>
          <p:cNvSpPr>
            <a:spLocks noGrp="1"/>
          </p:cNvSpPr>
          <p:nvPr>
            <p:ph type="ftr" sz="quarter" idx="12"/>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Date Placeholder 3"/>
          <p:cNvSpPr>
            <a:spLocks noGrp="1"/>
          </p:cNvSpPr>
          <p:nvPr>
            <p:ph type="dt" idx="10"/>
          </p:nvPr>
        </p:nvSpPr>
        <p:spPr/>
        <p:txBody>
          <a:bodyPr/>
          <a:lstStyle/>
          <a:p>
            <a:fld id="{19D71392-7C8D-4696-B750-5BAFADBDE6EB}" type="datetime1">
              <a:rPr lang="fr-FR" smtClean="0"/>
              <a:pPr/>
              <a:t>30/01/2013</a:t>
            </a:fld>
            <a:endParaRPr lang="fr-FR"/>
          </a:p>
        </p:txBody>
      </p:sp>
      <p:sp>
        <p:nvSpPr>
          <p:cNvPr id="5" name="Footer Placeholder 4"/>
          <p:cNvSpPr>
            <a:spLocks noGrp="1"/>
          </p:cNvSpPr>
          <p:nvPr>
            <p:ph type="ftr" sz="quarter" idx="1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D92C90D2-C0A1-44D9-8A1D-77CABDE9684A}" type="datetimeFigureOut">
              <a:rPr lang="fr-FR" smtClean="0"/>
              <a:pPr/>
              <a:t>30/01/2013</a:t>
            </a:fld>
            <a:endParaRPr lang="fr-FR"/>
          </a:p>
        </p:txBody>
      </p:sp>
      <p:sp>
        <p:nvSpPr>
          <p:cNvPr id="20" name="Espace réservé du pied de page 19"/>
          <p:cNvSpPr>
            <a:spLocks noGrp="1"/>
          </p:cNvSpPr>
          <p:nvPr>
            <p:ph type="ftr" sz="quarter" idx="11"/>
          </p:nvPr>
        </p:nvSpPr>
        <p:spPr/>
        <p:txBody>
          <a:bodyPr/>
          <a:lstStyle>
            <a:extLst/>
          </a:lstStyle>
          <a:p>
            <a:endParaRPr lang="fr-FR"/>
          </a:p>
        </p:txBody>
      </p:sp>
      <p:sp>
        <p:nvSpPr>
          <p:cNvPr id="10" name="Espace réservé du numéro de diapositive 9"/>
          <p:cNvSpPr>
            <a:spLocks noGrp="1"/>
          </p:cNvSpPr>
          <p:nvPr>
            <p:ph type="sldNum" sz="quarter" idx="12"/>
          </p:nvPr>
        </p:nvSpPr>
        <p:spPr/>
        <p:txBody>
          <a:bodyPr/>
          <a:lstStyle>
            <a:extLst/>
          </a:lstStyle>
          <a:p>
            <a:fld id="{53EA75D0-B230-4B8D-9917-B9E1BFCB2624}" type="slidenum">
              <a:rPr lang="fr-FR" smtClean="0"/>
              <a:pPr/>
              <a:t>‹#›</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92C90D2-C0A1-44D9-8A1D-77CABDE9684A}" type="datetimeFigureOut">
              <a:rPr lang="fr-FR" smtClean="0"/>
              <a:pPr/>
              <a:t>30/01/2013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53EA75D0-B230-4B8D-9917-B9E1BFCB2624}"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92C90D2-C0A1-44D9-8A1D-77CABDE9684A}" type="datetimeFigureOut">
              <a:rPr lang="fr-FR" smtClean="0"/>
              <a:pPr/>
              <a:t>30/01/2013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53EA75D0-B230-4B8D-9917-B9E1BFCB2624}"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92C90D2-C0A1-44D9-8A1D-77CABDE9684A}" type="datetimeFigureOut">
              <a:rPr lang="fr-FR" smtClean="0"/>
              <a:pPr/>
              <a:t>30/01/2013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53EA75D0-B230-4B8D-9917-B9E1BFCB2624}"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D92C90D2-C0A1-44D9-8A1D-77CABDE9684A}" type="datetimeFigureOut">
              <a:rPr lang="fr-FR" smtClean="0"/>
              <a:pPr/>
              <a:t>30/01/2013</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53EA75D0-B230-4B8D-9917-B9E1BFCB2624}" type="slidenum">
              <a:rPr lang="fr-FR" smtClean="0"/>
              <a:pPr/>
              <a:t>‹#›</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92C90D2-C0A1-44D9-8A1D-77CABDE9684A}" type="datetimeFigureOut">
              <a:rPr lang="fr-FR" smtClean="0"/>
              <a:pPr/>
              <a:t>30/01/2013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53EA75D0-B230-4B8D-9917-B9E1BFCB2624}"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D92C90D2-C0A1-44D9-8A1D-77CABDE9684A}" type="datetimeFigureOut">
              <a:rPr lang="fr-FR" smtClean="0"/>
              <a:pPr/>
              <a:t>30/01/2013</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53EA75D0-B230-4B8D-9917-B9E1BFCB2624}"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D92C90D2-C0A1-44D9-8A1D-77CABDE9684A}" type="datetimeFigureOut">
              <a:rPr lang="fr-FR" smtClean="0"/>
              <a:pPr/>
              <a:t>30/01/2013</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53EA75D0-B230-4B8D-9917-B9E1BFCB2624}"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D92C90D2-C0A1-44D9-8A1D-77CABDE9684A}" type="datetimeFigureOut">
              <a:rPr lang="fr-FR" smtClean="0"/>
              <a:pPr/>
              <a:t>30/01/2013</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53EA75D0-B230-4B8D-9917-B9E1BFCB2624}" type="slidenum">
              <a:rPr lang="fr-FR" smtClean="0"/>
              <a:pPr/>
              <a:t>‹#›</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92C90D2-C0A1-44D9-8A1D-77CABDE9684A}" type="datetimeFigureOut">
              <a:rPr lang="fr-FR" smtClean="0"/>
              <a:pPr/>
              <a:t>30/01/2013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53EA75D0-B230-4B8D-9917-B9E1BFCB2624}"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D92C90D2-C0A1-44D9-8A1D-77CABDE9684A}" type="datetimeFigureOut">
              <a:rPr lang="fr-FR" smtClean="0"/>
              <a:pPr/>
              <a:t>30/01/2013</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53EA75D0-B230-4B8D-9917-B9E1BFCB2624}" type="slidenum">
              <a:rPr lang="fr-FR" smtClean="0"/>
              <a:pPr/>
              <a:t>‹#›</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92C90D2-C0A1-44D9-8A1D-77CABDE9684A}" type="datetimeFigureOut">
              <a:rPr lang="fr-FR" smtClean="0"/>
              <a:pPr/>
              <a:t>30/01/2013</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3EA75D0-B230-4B8D-9917-B9E1BFCB2624}" type="slidenum">
              <a:rPr lang="fr-FR" smtClean="0"/>
              <a:pPr/>
              <a:t>‹#›</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20minutes.fr/economie/920459-barres-chocolatees-regalent-marche-francais" TargetMode="External"/><Relationship Id="rId2" Type="http://schemas.openxmlformats.org/officeDocument/2006/relationships/hyperlink" Target="http://lexpansion.lexpress.fr/entreprise/mars-l-art-de-redresser-la-barre_149207.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ebmail.laposte.net/webmail/fr_FR/address_book.html" TargetMode="External"/><Relationship Id="rId2" Type="http://schemas.openxmlformats.org/officeDocument/2006/relationships/hyperlink" Target="mailto:marchandise.david@gmail.com" TargetMode="Externa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23728" y="1628800"/>
            <a:ext cx="5112568" cy="1472184"/>
          </a:xfrm>
        </p:spPr>
        <p:txBody>
          <a:bodyPr>
            <a:noAutofit/>
          </a:bodyPr>
          <a:lstStyle/>
          <a:p>
            <a:pPr algn="ctr"/>
            <a:r>
              <a:rPr lang="fr-FR" sz="4800" b="1" dirty="0" smtClean="0"/>
              <a:t>LES BARRES CHOCOLATEES</a:t>
            </a:r>
            <a:endParaRPr lang="fr-FR" sz="4800" b="1" dirty="0"/>
          </a:p>
        </p:txBody>
      </p:sp>
      <p:sp>
        <p:nvSpPr>
          <p:cNvPr id="3" name="Sous-titre 2"/>
          <p:cNvSpPr>
            <a:spLocks noGrp="1"/>
          </p:cNvSpPr>
          <p:nvPr>
            <p:ph type="subTitle" idx="1"/>
          </p:nvPr>
        </p:nvSpPr>
        <p:spPr>
          <a:xfrm>
            <a:off x="1907704" y="3356992"/>
            <a:ext cx="6048672" cy="792088"/>
          </a:xfrm>
        </p:spPr>
        <p:txBody>
          <a:bodyPr>
            <a:normAutofit/>
          </a:bodyPr>
          <a:lstStyle/>
          <a:p>
            <a:r>
              <a:rPr lang="fr-FR" sz="3200" dirty="0" smtClean="0"/>
              <a:t>Analyse Stratégique du Marché</a:t>
            </a:r>
            <a:endParaRPr lang="fr-FR" sz="3200" dirty="0"/>
          </a:p>
        </p:txBody>
      </p:sp>
      <p:sp>
        <p:nvSpPr>
          <p:cNvPr id="5" name="Espace réservé de la date 4"/>
          <p:cNvSpPr>
            <a:spLocks noGrp="1"/>
          </p:cNvSpPr>
          <p:nvPr>
            <p:ph type="dt" sz="half" idx="10"/>
          </p:nvPr>
        </p:nvSpPr>
        <p:spPr>
          <a:xfrm>
            <a:off x="899592" y="6492875"/>
            <a:ext cx="1017984" cy="365125"/>
          </a:xfrm>
        </p:spPr>
        <p:txBody>
          <a:bodyPr/>
          <a:lstStyle/>
          <a:p>
            <a:fld id="{7A38050D-51E6-4AAE-A96B-A50F3DE4363A}" type="datetime1">
              <a:rPr lang="fr-FR" smtClean="0"/>
              <a:pPr/>
              <a:t>30/01/2013</a:t>
            </a:fld>
            <a:endParaRPr lang="fr-FR" dirty="0"/>
          </a:p>
        </p:txBody>
      </p:sp>
      <p:sp>
        <p:nvSpPr>
          <p:cNvPr id="6" name="Espace réservé du pied de page 5"/>
          <p:cNvSpPr>
            <a:spLocks noGrp="1"/>
          </p:cNvSpPr>
          <p:nvPr>
            <p:ph type="ftr" sz="quarter" idx="11"/>
          </p:nvPr>
        </p:nvSpPr>
        <p:spPr>
          <a:xfrm>
            <a:off x="7020272" y="6492875"/>
            <a:ext cx="2123728" cy="365125"/>
          </a:xfrm>
        </p:spPr>
        <p:txBody>
          <a:bodyPr/>
          <a:lstStyle/>
          <a:p>
            <a:r>
              <a:rPr lang="fr-FR" dirty="0" smtClean="0"/>
              <a:t>Encadré par Mme WALLART</a:t>
            </a:r>
            <a:endParaRPr lang="fr-FR" dirty="0"/>
          </a:p>
        </p:txBody>
      </p:sp>
      <p:pic>
        <p:nvPicPr>
          <p:cNvPr id="1026" name="Picture 2"/>
          <p:cNvPicPr>
            <a:picLocks noChangeAspect="1" noChangeArrowheads="1"/>
          </p:cNvPicPr>
          <p:nvPr/>
        </p:nvPicPr>
        <p:blipFill>
          <a:blip r:embed="rId3" cstate="print"/>
          <a:srcRect/>
          <a:stretch>
            <a:fillRect/>
          </a:stretch>
        </p:blipFill>
        <p:spPr bwMode="auto">
          <a:xfrm>
            <a:off x="5940152" y="188640"/>
            <a:ext cx="2990850" cy="825500"/>
          </a:xfrm>
          <a:prstGeom prst="rect">
            <a:avLst/>
          </a:prstGeom>
          <a:noFill/>
          <a:ln w="9525">
            <a:noFill/>
            <a:miter lim="800000"/>
            <a:headEnd/>
            <a:tailEnd/>
          </a:ln>
        </p:spPr>
      </p:pic>
      <p:sp>
        <p:nvSpPr>
          <p:cNvPr id="7" name="ZoneTexte 6"/>
          <p:cNvSpPr txBox="1"/>
          <p:nvPr/>
        </p:nvSpPr>
        <p:spPr>
          <a:xfrm>
            <a:off x="3491880" y="4581128"/>
            <a:ext cx="2304256" cy="1200329"/>
          </a:xfrm>
          <a:prstGeom prst="rect">
            <a:avLst/>
          </a:prstGeom>
          <a:noFill/>
        </p:spPr>
        <p:txBody>
          <a:bodyPr wrap="square" rtlCol="0">
            <a:spAutoFit/>
          </a:bodyPr>
          <a:lstStyle/>
          <a:p>
            <a:pPr algn="ctr"/>
            <a:r>
              <a:rPr lang="fr-FR" dirty="0" smtClean="0"/>
              <a:t>Braem Justine</a:t>
            </a:r>
          </a:p>
          <a:p>
            <a:pPr algn="ctr"/>
            <a:r>
              <a:rPr lang="fr-FR" dirty="0" smtClean="0"/>
              <a:t>Lhomme Céline</a:t>
            </a:r>
          </a:p>
          <a:p>
            <a:pPr algn="ctr"/>
            <a:r>
              <a:rPr lang="fr-FR" dirty="0" smtClean="0"/>
              <a:t>Marchandise David</a:t>
            </a:r>
          </a:p>
          <a:p>
            <a:pPr algn="ctr"/>
            <a:r>
              <a:rPr lang="fr-FR" dirty="0" err="1" smtClean="0"/>
              <a:t>Lesur</a:t>
            </a:r>
            <a:r>
              <a:rPr lang="fr-FR" dirty="0" smtClean="0"/>
              <a:t> Pierre</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endParaRPr lang="fr-FR" u="sng" dirty="0" smtClean="0"/>
          </a:p>
          <a:p>
            <a:pPr>
              <a:buNone/>
            </a:pPr>
            <a:endParaRPr lang="fr-FR" u="sng" dirty="0" smtClean="0"/>
          </a:p>
          <a:p>
            <a:pPr algn="ctr">
              <a:buNone/>
            </a:pPr>
            <a:r>
              <a:rPr lang="fr-FR" sz="4300" b="1" u="sng" dirty="0" smtClean="0">
                <a:solidFill>
                  <a:schemeClr val="tx2"/>
                </a:solidFill>
                <a:effectLst>
                  <a:outerShdw blurRad="38100" dist="38100" dir="2700000" algn="tl">
                    <a:srgbClr val="000000">
                      <a:alpha val="43137"/>
                    </a:srgbClr>
                  </a:outerShdw>
                </a:effectLst>
              </a:rPr>
              <a:t>II. Analyse de l’offre</a:t>
            </a: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0"/>
            <a:ext cx="8100392" cy="1268760"/>
          </a:xfrm>
        </p:spPr>
        <p:txBody>
          <a:bodyPr>
            <a:noAutofit/>
          </a:bodyPr>
          <a:lstStyle/>
          <a:p>
            <a:r>
              <a:rPr lang="fr-FR" sz="3600" u="sng" dirty="0" smtClean="0"/>
              <a:t>1. Structure de Marché/Segmentation stratégique</a:t>
            </a:r>
            <a:endParaRPr lang="fr-FR" sz="3600" u="sng" dirty="0"/>
          </a:p>
        </p:txBody>
      </p:sp>
      <p:sp>
        <p:nvSpPr>
          <p:cNvPr id="3" name="ZoneTexte 2"/>
          <p:cNvSpPr txBox="1"/>
          <p:nvPr/>
        </p:nvSpPr>
        <p:spPr>
          <a:xfrm>
            <a:off x="1835696" y="1484784"/>
            <a:ext cx="2736304" cy="369332"/>
          </a:xfrm>
          <a:prstGeom prst="rect">
            <a:avLst/>
          </a:prstGeom>
          <a:noFill/>
        </p:spPr>
        <p:txBody>
          <a:bodyPr wrap="square" rtlCol="0">
            <a:spAutoFit/>
          </a:bodyPr>
          <a:lstStyle/>
          <a:p>
            <a:r>
              <a:rPr lang="fr-FR" u="sng" dirty="0" smtClean="0"/>
              <a:t>Degré de concentration</a:t>
            </a:r>
          </a:p>
        </p:txBody>
      </p:sp>
      <p:cxnSp>
        <p:nvCxnSpPr>
          <p:cNvPr id="5" name="Connecteur droit 4"/>
          <p:cNvCxnSpPr/>
          <p:nvPr/>
        </p:nvCxnSpPr>
        <p:spPr>
          <a:xfrm>
            <a:off x="5903640" y="1412776"/>
            <a:ext cx="0" cy="2232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4175448" y="2492896"/>
            <a:ext cx="360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5399584" y="1124744"/>
            <a:ext cx="1440160" cy="276999"/>
          </a:xfrm>
          <a:prstGeom prst="rect">
            <a:avLst/>
          </a:prstGeom>
          <a:noFill/>
        </p:spPr>
        <p:txBody>
          <a:bodyPr wrap="square" rtlCol="0">
            <a:spAutoFit/>
          </a:bodyPr>
          <a:lstStyle/>
          <a:p>
            <a:r>
              <a:rPr lang="fr-FR" sz="1200" dirty="0" smtClean="0"/>
              <a:t>+++ acteurs</a:t>
            </a:r>
            <a:endParaRPr lang="fr-FR" sz="1200" dirty="0"/>
          </a:p>
        </p:txBody>
      </p:sp>
      <p:sp>
        <p:nvSpPr>
          <p:cNvPr id="9" name="ZoneTexte 8"/>
          <p:cNvSpPr txBox="1"/>
          <p:nvPr/>
        </p:nvSpPr>
        <p:spPr>
          <a:xfrm>
            <a:off x="5399584" y="3573016"/>
            <a:ext cx="1368152" cy="276999"/>
          </a:xfrm>
          <a:prstGeom prst="rect">
            <a:avLst/>
          </a:prstGeom>
          <a:noFill/>
        </p:spPr>
        <p:txBody>
          <a:bodyPr wrap="square" rtlCol="0">
            <a:spAutoFit/>
          </a:bodyPr>
          <a:lstStyle/>
          <a:p>
            <a:r>
              <a:rPr lang="fr-FR" sz="1200" dirty="0" smtClean="0"/>
              <a:t>--- acteurs</a:t>
            </a:r>
            <a:endParaRPr lang="fr-FR" sz="1200" dirty="0"/>
          </a:p>
        </p:txBody>
      </p:sp>
      <p:sp>
        <p:nvSpPr>
          <p:cNvPr id="10" name="ZoneTexte 9"/>
          <p:cNvSpPr txBox="1"/>
          <p:nvPr/>
        </p:nvSpPr>
        <p:spPr>
          <a:xfrm>
            <a:off x="7775848" y="2204864"/>
            <a:ext cx="1368152" cy="461665"/>
          </a:xfrm>
          <a:prstGeom prst="rect">
            <a:avLst/>
          </a:prstGeom>
          <a:noFill/>
        </p:spPr>
        <p:txBody>
          <a:bodyPr wrap="square" rtlCol="0">
            <a:spAutoFit/>
          </a:bodyPr>
          <a:lstStyle/>
          <a:p>
            <a:r>
              <a:rPr lang="fr-FR" sz="1200" dirty="0" smtClean="0"/>
              <a:t>Leaders dominants</a:t>
            </a:r>
            <a:endParaRPr lang="fr-FR" sz="1200" dirty="0"/>
          </a:p>
        </p:txBody>
      </p:sp>
      <p:sp>
        <p:nvSpPr>
          <p:cNvPr id="11" name="ZoneTexte 10"/>
          <p:cNvSpPr txBox="1"/>
          <p:nvPr/>
        </p:nvSpPr>
        <p:spPr>
          <a:xfrm>
            <a:off x="2807296" y="2348880"/>
            <a:ext cx="2160240" cy="276999"/>
          </a:xfrm>
          <a:prstGeom prst="rect">
            <a:avLst/>
          </a:prstGeom>
          <a:noFill/>
        </p:spPr>
        <p:txBody>
          <a:bodyPr wrap="square" rtlCol="0">
            <a:spAutoFit/>
          </a:bodyPr>
          <a:lstStyle/>
          <a:p>
            <a:r>
              <a:rPr lang="fr-FR" sz="1200" dirty="0" smtClean="0"/>
              <a:t>Pas de dominants</a:t>
            </a:r>
            <a:endParaRPr lang="fr-FR" sz="1200" dirty="0"/>
          </a:p>
        </p:txBody>
      </p:sp>
      <p:sp>
        <p:nvSpPr>
          <p:cNvPr id="12" name="Ellipse 11"/>
          <p:cNvSpPr/>
          <p:nvPr/>
        </p:nvSpPr>
        <p:spPr>
          <a:xfrm>
            <a:off x="6300192" y="2492896"/>
            <a:ext cx="97261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6551712" y="1124744"/>
            <a:ext cx="1224136"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6839744" y="1484784"/>
            <a:ext cx="1080120" cy="276999"/>
          </a:xfrm>
          <a:prstGeom prst="rect">
            <a:avLst/>
          </a:prstGeom>
          <a:noFill/>
        </p:spPr>
        <p:txBody>
          <a:bodyPr wrap="square" rtlCol="0">
            <a:spAutoFit/>
          </a:bodyPr>
          <a:lstStyle/>
          <a:p>
            <a:r>
              <a:rPr lang="fr-FR" sz="1200" dirty="0" smtClean="0"/>
              <a:t>Enfants</a:t>
            </a:r>
            <a:endParaRPr lang="fr-FR" sz="1200" dirty="0"/>
          </a:p>
        </p:txBody>
      </p:sp>
      <p:sp>
        <p:nvSpPr>
          <p:cNvPr id="16" name="Ellipse 15"/>
          <p:cNvSpPr/>
          <p:nvPr/>
        </p:nvSpPr>
        <p:spPr>
          <a:xfrm>
            <a:off x="5903640" y="1484784"/>
            <a:ext cx="93610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6047656" y="1700808"/>
            <a:ext cx="1008112" cy="276999"/>
          </a:xfrm>
          <a:prstGeom prst="rect">
            <a:avLst/>
          </a:prstGeom>
          <a:noFill/>
        </p:spPr>
        <p:txBody>
          <a:bodyPr wrap="square" rtlCol="0">
            <a:spAutoFit/>
          </a:bodyPr>
          <a:lstStyle/>
          <a:p>
            <a:r>
              <a:rPr lang="fr-FR" sz="1200" dirty="0" smtClean="0"/>
              <a:t>Adultes</a:t>
            </a:r>
            <a:endParaRPr lang="fr-FR" sz="1200" dirty="0"/>
          </a:p>
        </p:txBody>
      </p:sp>
      <p:sp>
        <p:nvSpPr>
          <p:cNvPr id="18" name="ZoneTexte 17"/>
          <p:cNvSpPr txBox="1"/>
          <p:nvPr/>
        </p:nvSpPr>
        <p:spPr>
          <a:xfrm>
            <a:off x="5724128" y="5229200"/>
            <a:ext cx="2699792" cy="369332"/>
          </a:xfrm>
          <a:prstGeom prst="rect">
            <a:avLst/>
          </a:prstGeom>
          <a:noFill/>
        </p:spPr>
        <p:txBody>
          <a:bodyPr wrap="square" rtlCol="0">
            <a:spAutoFit/>
          </a:bodyPr>
          <a:lstStyle/>
          <a:p>
            <a:r>
              <a:rPr lang="fr-FR" u="sng" dirty="0" smtClean="0"/>
              <a:t>Intensité concurrentielle</a:t>
            </a:r>
            <a:endParaRPr lang="fr-FR" u="sng" dirty="0"/>
          </a:p>
        </p:txBody>
      </p:sp>
      <p:cxnSp>
        <p:nvCxnSpPr>
          <p:cNvPr id="19" name="Connecteur droit 18"/>
          <p:cNvCxnSpPr/>
          <p:nvPr/>
        </p:nvCxnSpPr>
        <p:spPr>
          <a:xfrm>
            <a:off x="2987824" y="3933056"/>
            <a:ext cx="0" cy="2232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331640" y="5013176"/>
            <a:ext cx="360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1152128" y="5085184"/>
            <a:ext cx="1043608" cy="461665"/>
          </a:xfrm>
          <a:prstGeom prst="rect">
            <a:avLst/>
          </a:prstGeom>
          <a:noFill/>
        </p:spPr>
        <p:txBody>
          <a:bodyPr wrap="square" rtlCol="0">
            <a:spAutoFit/>
          </a:bodyPr>
          <a:lstStyle/>
          <a:p>
            <a:r>
              <a:rPr lang="fr-FR" sz="1200" dirty="0" smtClean="0"/>
              <a:t>Grands groupes</a:t>
            </a:r>
            <a:endParaRPr lang="fr-FR" sz="1200" dirty="0"/>
          </a:p>
        </p:txBody>
      </p:sp>
      <p:sp>
        <p:nvSpPr>
          <p:cNvPr id="22" name="ZoneTexte 21"/>
          <p:cNvSpPr txBox="1"/>
          <p:nvPr/>
        </p:nvSpPr>
        <p:spPr>
          <a:xfrm>
            <a:off x="4860032" y="4941168"/>
            <a:ext cx="1152128" cy="276999"/>
          </a:xfrm>
          <a:prstGeom prst="rect">
            <a:avLst/>
          </a:prstGeom>
          <a:noFill/>
        </p:spPr>
        <p:txBody>
          <a:bodyPr wrap="square" rtlCol="0">
            <a:spAutoFit/>
          </a:bodyPr>
          <a:lstStyle/>
          <a:p>
            <a:r>
              <a:rPr lang="fr-FR" sz="1200" dirty="0" smtClean="0"/>
              <a:t>PME</a:t>
            </a:r>
            <a:endParaRPr lang="fr-FR" sz="1200" dirty="0"/>
          </a:p>
        </p:txBody>
      </p:sp>
      <p:sp>
        <p:nvSpPr>
          <p:cNvPr id="23" name="ZoneTexte 22"/>
          <p:cNvSpPr txBox="1"/>
          <p:nvPr/>
        </p:nvSpPr>
        <p:spPr>
          <a:xfrm>
            <a:off x="2483768" y="3645024"/>
            <a:ext cx="2592288" cy="276999"/>
          </a:xfrm>
          <a:prstGeom prst="rect">
            <a:avLst/>
          </a:prstGeom>
          <a:noFill/>
        </p:spPr>
        <p:txBody>
          <a:bodyPr wrap="square" rtlCol="0">
            <a:spAutoFit/>
          </a:bodyPr>
          <a:lstStyle/>
          <a:p>
            <a:r>
              <a:rPr lang="fr-FR" sz="1200" dirty="0" smtClean="0"/>
              <a:t>International</a:t>
            </a:r>
            <a:endParaRPr lang="fr-FR" sz="1200" dirty="0"/>
          </a:p>
        </p:txBody>
      </p:sp>
      <p:sp>
        <p:nvSpPr>
          <p:cNvPr id="24" name="ZoneTexte 23"/>
          <p:cNvSpPr txBox="1"/>
          <p:nvPr/>
        </p:nvSpPr>
        <p:spPr>
          <a:xfrm>
            <a:off x="2555776" y="6165304"/>
            <a:ext cx="1368152" cy="276999"/>
          </a:xfrm>
          <a:prstGeom prst="rect">
            <a:avLst/>
          </a:prstGeom>
          <a:noFill/>
        </p:spPr>
        <p:txBody>
          <a:bodyPr wrap="square" rtlCol="0">
            <a:spAutoFit/>
          </a:bodyPr>
          <a:lstStyle/>
          <a:p>
            <a:r>
              <a:rPr lang="fr-FR" sz="1200" dirty="0" smtClean="0"/>
              <a:t>Européen </a:t>
            </a:r>
            <a:endParaRPr lang="fr-FR" sz="1200" dirty="0"/>
          </a:p>
        </p:txBody>
      </p:sp>
      <p:sp>
        <p:nvSpPr>
          <p:cNvPr id="25" name="Ellipse 24"/>
          <p:cNvSpPr/>
          <p:nvPr/>
        </p:nvSpPr>
        <p:spPr>
          <a:xfrm>
            <a:off x="1152128" y="3789040"/>
            <a:ext cx="1224136"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1403648" y="4149080"/>
            <a:ext cx="1080120" cy="276999"/>
          </a:xfrm>
          <a:prstGeom prst="rect">
            <a:avLst/>
          </a:prstGeom>
          <a:noFill/>
        </p:spPr>
        <p:txBody>
          <a:bodyPr wrap="square" rtlCol="0">
            <a:spAutoFit/>
          </a:bodyPr>
          <a:lstStyle/>
          <a:p>
            <a:r>
              <a:rPr lang="fr-FR" sz="1200" dirty="0" smtClean="0"/>
              <a:t>Enfants</a:t>
            </a:r>
            <a:endParaRPr lang="fr-FR" sz="1200" dirty="0"/>
          </a:p>
        </p:txBody>
      </p:sp>
      <p:sp>
        <p:nvSpPr>
          <p:cNvPr id="27" name="Ellipse 26"/>
          <p:cNvSpPr/>
          <p:nvPr/>
        </p:nvSpPr>
        <p:spPr>
          <a:xfrm>
            <a:off x="2555776" y="4653136"/>
            <a:ext cx="93610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2699792" y="4869160"/>
            <a:ext cx="1008112" cy="276999"/>
          </a:xfrm>
          <a:prstGeom prst="rect">
            <a:avLst/>
          </a:prstGeom>
          <a:noFill/>
        </p:spPr>
        <p:txBody>
          <a:bodyPr wrap="square" rtlCol="0">
            <a:spAutoFit/>
          </a:bodyPr>
          <a:lstStyle/>
          <a:p>
            <a:r>
              <a:rPr lang="fr-FR" sz="1200" dirty="0" smtClean="0"/>
              <a:t>Adultes</a:t>
            </a:r>
            <a:endParaRPr lang="fr-FR" sz="1200" dirty="0"/>
          </a:p>
        </p:txBody>
      </p:sp>
      <p:sp>
        <p:nvSpPr>
          <p:cNvPr id="29" name="Ellipse 28"/>
          <p:cNvSpPr/>
          <p:nvPr/>
        </p:nvSpPr>
        <p:spPr>
          <a:xfrm>
            <a:off x="1619672" y="5445224"/>
            <a:ext cx="1008112"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6372200" y="2564904"/>
            <a:ext cx="1656184" cy="276999"/>
          </a:xfrm>
          <a:prstGeom prst="rect">
            <a:avLst/>
          </a:prstGeom>
          <a:noFill/>
        </p:spPr>
        <p:txBody>
          <a:bodyPr wrap="square" rtlCol="0">
            <a:spAutoFit/>
          </a:bodyPr>
          <a:lstStyle/>
          <a:p>
            <a:r>
              <a:rPr lang="fr-FR" sz="1200" dirty="0" smtClean="0"/>
              <a:t>Diététique</a:t>
            </a:r>
            <a:endParaRPr lang="fr-FR" sz="1200" dirty="0"/>
          </a:p>
        </p:txBody>
      </p:sp>
      <p:sp>
        <p:nvSpPr>
          <p:cNvPr id="33" name="ZoneTexte 32"/>
          <p:cNvSpPr txBox="1"/>
          <p:nvPr/>
        </p:nvSpPr>
        <p:spPr>
          <a:xfrm>
            <a:off x="1691680" y="5589240"/>
            <a:ext cx="864096" cy="288032"/>
          </a:xfrm>
          <a:prstGeom prst="rect">
            <a:avLst/>
          </a:prstGeom>
          <a:noFill/>
        </p:spPr>
        <p:txBody>
          <a:bodyPr wrap="square" rtlCol="0">
            <a:spAutoFit/>
          </a:bodyPr>
          <a:lstStyle/>
          <a:p>
            <a:r>
              <a:rPr lang="fr-FR" sz="1200" dirty="0" smtClean="0"/>
              <a:t>Diététique</a:t>
            </a:r>
            <a:endParaRPr lang="fr-FR"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274638"/>
            <a:ext cx="7818072" cy="1143000"/>
          </a:xfrm>
        </p:spPr>
        <p:txBody>
          <a:bodyPr>
            <a:noAutofit/>
          </a:bodyPr>
          <a:lstStyle/>
          <a:p>
            <a:r>
              <a:rPr lang="fr-FR" sz="3600" u="sng" dirty="0" smtClean="0"/>
              <a:t>2. Classification des acteurs d’un même linéaire de GMS</a:t>
            </a:r>
            <a:endParaRPr lang="fr-FR" sz="3600" u="sng" dirty="0"/>
          </a:p>
        </p:txBody>
      </p:sp>
      <p:sp>
        <p:nvSpPr>
          <p:cNvPr id="5" name="ZoneTexte 4"/>
          <p:cNvSpPr txBox="1"/>
          <p:nvPr/>
        </p:nvSpPr>
        <p:spPr>
          <a:xfrm>
            <a:off x="1115616" y="5445224"/>
            <a:ext cx="7848872" cy="1231106"/>
          </a:xfrm>
          <a:prstGeom prst="rect">
            <a:avLst/>
          </a:prstGeom>
          <a:noFill/>
        </p:spPr>
        <p:txBody>
          <a:bodyPr wrap="square" rtlCol="0">
            <a:spAutoFit/>
          </a:bodyPr>
          <a:lstStyle/>
          <a:p>
            <a:pPr algn="just"/>
            <a:r>
              <a:rPr lang="fr-FR" sz="1400" dirty="0" smtClean="0"/>
              <a:t>Les produits utilisés sont les représentants principaux de chaque groupe, choisi sur le même format de distribution, c'est à dire 6 barres par lot, sauf pour la MDD, 8 barres.</a:t>
            </a:r>
          </a:p>
          <a:p>
            <a:pPr algn="just"/>
            <a:r>
              <a:rPr lang="fr-FR" sz="1400" b="1" u="sng" dirty="0" smtClean="0"/>
              <a:t>Produit comparés du linéaire Carrefours sont</a:t>
            </a:r>
            <a:r>
              <a:rPr lang="fr-FR" sz="1400" b="1" dirty="0" smtClean="0"/>
              <a:t>: Mars, </a:t>
            </a:r>
            <a:r>
              <a:rPr lang="fr-FR" sz="1400" b="1" dirty="0" err="1" smtClean="0"/>
              <a:t>Kinder</a:t>
            </a:r>
            <a:r>
              <a:rPr lang="fr-FR" sz="1400" b="1" dirty="0" smtClean="0"/>
              <a:t> </a:t>
            </a:r>
            <a:r>
              <a:rPr lang="fr-FR" sz="1400" b="1" dirty="0" err="1" smtClean="0"/>
              <a:t>bueno</a:t>
            </a:r>
            <a:r>
              <a:rPr lang="fr-FR" sz="1400" b="1" dirty="0" smtClean="0"/>
              <a:t>, Kit kat, carrefours discount barre cacahuète, et Ma pause </a:t>
            </a:r>
            <a:r>
              <a:rPr lang="fr-FR" sz="1400" b="1" dirty="0" err="1" smtClean="0"/>
              <a:t>Gerlinéa</a:t>
            </a:r>
            <a:r>
              <a:rPr lang="fr-FR" sz="1400" b="1" dirty="0" smtClean="0"/>
              <a:t> barres </a:t>
            </a:r>
            <a:r>
              <a:rPr lang="fr-FR" sz="1400" b="1" dirty="0" err="1" smtClean="0"/>
              <a:t>hyperprotéinées</a:t>
            </a:r>
            <a:r>
              <a:rPr lang="fr-FR" sz="1400" b="1" dirty="0" smtClean="0"/>
              <a:t>.</a:t>
            </a:r>
            <a:endParaRPr lang="fr-FR" sz="1400" dirty="0" smtClean="0"/>
          </a:p>
          <a:p>
            <a:pPr algn="just"/>
            <a:endParaRPr lang="fr-FR" dirty="0"/>
          </a:p>
        </p:txBody>
      </p:sp>
      <p:graphicFrame>
        <p:nvGraphicFramePr>
          <p:cNvPr id="6" name="Table 5"/>
          <p:cNvGraphicFramePr>
            <a:graphicFrameLocks noGrp="1"/>
          </p:cNvGraphicFramePr>
          <p:nvPr/>
        </p:nvGraphicFramePr>
        <p:xfrm>
          <a:off x="1475656" y="1916832"/>
          <a:ext cx="7200801" cy="3024335"/>
        </p:xfrm>
        <a:graphic>
          <a:graphicData uri="http://schemas.openxmlformats.org/drawingml/2006/table">
            <a:tbl>
              <a:tblPr/>
              <a:tblGrid>
                <a:gridCol w="1498404"/>
                <a:gridCol w="1177756"/>
                <a:gridCol w="1048392"/>
                <a:gridCol w="1407053"/>
                <a:gridCol w="2069196"/>
              </a:tblGrid>
              <a:tr h="793120">
                <a:tc>
                  <a:txBody>
                    <a:bodyPr/>
                    <a:lstStyle/>
                    <a:p>
                      <a:pPr algn="ctr">
                        <a:spcAft>
                          <a:spcPts val="0"/>
                        </a:spcAft>
                      </a:pPr>
                      <a:r>
                        <a:rPr lang="fr-FR" sz="1300" b="1" kern="150">
                          <a:latin typeface="Times New Roman"/>
                          <a:ea typeface="Arial Unicode MS"/>
                          <a:cs typeface="Tahoma"/>
                        </a:rPr>
                        <a:t>Statu</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320"/>
                    </a:solidFill>
                  </a:tcPr>
                </a:tc>
                <a:tc>
                  <a:txBody>
                    <a:bodyPr/>
                    <a:lstStyle/>
                    <a:p>
                      <a:pPr algn="ctr">
                        <a:spcAft>
                          <a:spcPts val="0"/>
                        </a:spcAft>
                      </a:pPr>
                      <a:r>
                        <a:rPr lang="fr-FR" sz="1300" b="1" kern="150">
                          <a:latin typeface="Times New Roman"/>
                          <a:ea typeface="Arial Unicode MS"/>
                          <a:cs typeface="Tahoma"/>
                        </a:rPr>
                        <a:t>Innovant</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320"/>
                    </a:solidFill>
                  </a:tcPr>
                </a:tc>
                <a:tc>
                  <a:txBody>
                    <a:bodyPr/>
                    <a:lstStyle/>
                    <a:p>
                      <a:pPr algn="ctr">
                        <a:spcAft>
                          <a:spcPts val="0"/>
                        </a:spcAft>
                      </a:pPr>
                      <a:r>
                        <a:rPr lang="fr-FR" sz="1300" b="1" kern="150">
                          <a:latin typeface="Times New Roman"/>
                          <a:ea typeface="Arial Unicode MS"/>
                          <a:cs typeface="Tahoma"/>
                        </a:rPr>
                        <a:t>Présence</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320"/>
                    </a:solidFill>
                  </a:tcPr>
                </a:tc>
                <a:tc>
                  <a:txBody>
                    <a:bodyPr/>
                    <a:lstStyle/>
                    <a:p>
                      <a:pPr algn="ctr">
                        <a:spcAft>
                          <a:spcPts val="0"/>
                        </a:spcAft>
                      </a:pPr>
                      <a:r>
                        <a:rPr lang="fr-FR" sz="1300" b="1" kern="150">
                          <a:latin typeface="Times New Roman"/>
                          <a:ea typeface="Arial Unicode MS"/>
                          <a:cs typeface="Tahoma"/>
                        </a:rPr>
                        <a:t>Performance et compétitivité</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320"/>
                    </a:solidFill>
                  </a:tcPr>
                </a:tc>
                <a:tc>
                  <a:txBody>
                    <a:bodyPr/>
                    <a:lstStyle/>
                    <a:p>
                      <a:pPr algn="ctr">
                        <a:spcAft>
                          <a:spcPts val="0"/>
                        </a:spcAft>
                      </a:pPr>
                      <a:r>
                        <a:rPr lang="fr-FR" sz="1300" b="1" kern="150">
                          <a:latin typeface="Times New Roman"/>
                          <a:ea typeface="Arial Unicode MS"/>
                          <a:cs typeface="Tahoma"/>
                        </a:rPr>
                        <a:t>marque</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320"/>
                    </a:solidFill>
                  </a:tcPr>
                </a:tc>
              </a:tr>
              <a:tr h="446243">
                <a:tc>
                  <a:txBody>
                    <a:bodyPr/>
                    <a:lstStyle/>
                    <a:p>
                      <a:pPr algn="ctr">
                        <a:spcAft>
                          <a:spcPts val="0"/>
                        </a:spcAft>
                      </a:pPr>
                      <a:r>
                        <a:rPr lang="fr-FR" sz="1300" b="1" kern="150">
                          <a:latin typeface="Times New Roman"/>
                          <a:ea typeface="Arial Unicode MS"/>
                          <a:cs typeface="Tahoma"/>
                        </a:rPr>
                        <a:t>Pionnier</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320"/>
                    </a:solidFill>
                  </a:tcPr>
                </a:tc>
                <a:tc>
                  <a:txBody>
                    <a:bodyPr/>
                    <a:lstStyle/>
                    <a:p>
                      <a:pPr algn="ctr">
                        <a:spcAft>
                          <a:spcPts val="0"/>
                        </a:spcAft>
                      </a:pPr>
                      <a:r>
                        <a:rPr lang="fr-FR" sz="1300" kern="150">
                          <a:latin typeface="Times New Roman"/>
                          <a:ea typeface="Arial Unicode MS"/>
                          <a:cs typeface="Tahoma"/>
                        </a:rPr>
                        <a:t>:)</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66"/>
                    </a:solidFill>
                  </a:tcPr>
                </a:tc>
                <a:tc>
                  <a:txBody>
                    <a:bodyPr/>
                    <a:lstStyle/>
                    <a:p>
                      <a:pPr algn="ctr">
                        <a:spcAft>
                          <a:spcPts val="0"/>
                        </a:spcAft>
                      </a:pPr>
                      <a:r>
                        <a:rPr lang="fr-FR" sz="1300" kern="150">
                          <a:latin typeface="Times New Roman"/>
                          <a:ea typeface="Arial Unicode MS"/>
                          <a:cs typeface="Tahoma"/>
                        </a:rPr>
                        <a:t>:)</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66"/>
                    </a:solidFill>
                  </a:tcPr>
                </a:tc>
                <a:tc>
                  <a:txBody>
                    <a:bodyPr/>
                    <a:lstStyle/>
                    <a:p>
                      <a:pPr algn="ctr">
                        <a:spcAft>
                          <a:spcPts val="0"/>
                        </a:spcAft>
                      </a:pPr>
                      <a:r>
                        <a:rPr lang="fr-FR" sz="1300" kern="150">
                          <a:latin typeface="Times New Roman"/>
                          <a:ea typeface="Arial Unicode MS"/>
                          <a:cs typeface="Tahoma"/>
                        </a:rPr>
                        <a:t>:)</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66"/>
                    </a:solidFill>
                  </a:tcPr>
                </a:tc>
                <a:tc>
                  <a:txBody>
                    <a:bodyPr/>
                    <a:lstStyle/>
                    <a:p>
                      <a:pPr algn="ctr">
                        <a:spcAft>
                          <a:spcPts val="0"/>
                        </a:spcAft>
                      </a:pPr>
                      <a:r>
                        <a:rPr lang="fr-FR" sz="1300" i="1" kern="150">
                          <a:solidFill>
                            <a:srgbClr val="FFFFCC"/>
                          </a:solidFill>
                          <a:latin typeface="Times New Roman"/>
                          <a:ea typeface="Arial Unicode MS"/>
                          <a:cs typeface="Tahoma"/>
                        </a:rPr>
                        <a:t>Mars</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446243">
                <a:tc>
                  <a:txBody>
                    <a:bodyPr/>
                    <a:lstStyle/>
                    <a:p>
                      <a:pPr algn="ctr">
                        <a:spcAft>
                          <a:spcPts val="0"/>
                        </a:spcAft>
                      </a:pPr>
                      <a:r>
                        <a:rPr lang="fr-FR" sz="1300" b="1" kern="150">
                          <a:latin typeface="Times New Roman"/>
                          <a:ea typeface="Arial Unicode MS"/>
                          <a:cs typeface="Tahoma"/>
                        </a:rPr>
                        <a:t>Leader</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320"/>
                    </a:solidFill>
                  </a:tcPr>
                </a:tc>
                <a:tc>
                  <a:txBody>
                    <a:bodyPr/>
                    <a:lstStyle/>
                    <a:p>
                      <a:pPr algn="ctr">
                        <a:spcAft>
                          <a:spcPts val="0"/>
                        </a:spcAft>
                      </a:pPr>
                      <a:r>
                        <a:rPr lang="fr-FR" sz="1300" kern="150">
                          <a:latin typeface="Times New Roman"/>
                          <a:ea typeface="Arial Unicode MS"/>
                          <a:cs typeface="Tahoma"/>
                        </a:rPr>
                        <a:t>:)</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66"/>
                    </a:solidFill>
                  </a:tcPr>
                </a:tc>
                <a:tc>
                  <a:txBody>
                    <a:bodyPr/>
                    <a:lstStyle/>
                    <a:p>
                      <a:pPr algn="ctr">
                        <a:spcAft>
                          <a:spcPts val="0"/>
                        </a:spcAft>
                      </a:pPr>
                      <a:r>
                        <a:rPr lang="fr-FR" sz="1300" kern="150">
                          <a:latin typeface="Times New Roman"/>
                          <a:ea typeface="Arial Unicode MS"/>
                          <a:cs typeface="Tahoma"/>
                        </a:rPr>
                        <a:t>:)</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66"/>
                    </a:solidFill>
                  </a:tcPr>
                </a:tc>
                <a:tc>
                  <a:txBody>
                    <a:bodyPr/>
                    <a:lstStyle/>
                    <a:p>
                      <a:pPr algn="ctr">
                        <a:spcAft>
                          <a:spcPts val="0"/>
                        </a:spcAft>
                      </a:pPr>
                      <a:r>
                        <a:rPr lang="fr-FR" sz="1300" kern="150">
                          <a:latin typeface="Times New Roman"/>
                          <a:ea typeface="Arial Unicode MS"/>
                          <a:cs typeface="Tahoma"/>
                        </a:rPr>
                        <a:t>.</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66"/>
                    </a:solidFill>
                  </a:tcPr>
                </a:tc>
                <a:tc>
                  <a:txBody>
                    <a:bodyPr/>
                    <a:lstStyle/>
                    <a:p>
                      <a:pPr algn="ctr">
                        <a:spcAft>
                          <a:spcPts val="0"/>
                        </a:spcAft>
                      </a:pPr>
                      <a:r>
                        <a:rPr lang="fr-FR" sz="1300" i="1" kern="150">
                          <a:solidFill>
                            <a:srgbClr val="FFFFCC"/>
                          </a:solidFill>
                          <a:latin typeface="Times New Roman"/>
                          <a:ea typeface="Arial Unicode MS"/>
                          <a:cs typeface="Tahoma"/>
                        </a:rPr>
                        <a:t>Ferrero</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446243">
                <a:tc>
                  <a:txBody>
                    <a:bodyPr/>
                    <a:lstStyle/>
                    <a:p>
                      <a:pPr algn="ctr">
                        <a:spcAft>
                          <a:spcPts val="0"/>
                        </a:spcAft>
                      </a:pPr>
                      <a:r>
                        <a:rPr lang="fr-FR" sz="1300" b="1" kern="150">
                          <a:latin typeface="Times New Roman"/>
                          <a:ea typeface="Arial Unicode MS"/>
                          <a:cs typeface="Tahoma"/>
                        </a:rPr>
                        <a:t>Suiveur</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320"/>
                    </a:solidFill>
                  </a:tcPr>
                </a:tc>
                <a:tc>
                  <a:txBody>
                    <a:bodyPr/>
                    <a:lstStyle/>
                    <a:p>
                      <a:pPr algn="ctr">
                        <a:spcAft>
                          <a:spcPts val="0"/>
                        </a:spcAft>
                      </a:pPr>
                      <a:r>
                        <a:rPr lang="fr-FR" sz="1300" kern="150">
                          <a:latin typeface="Times New Roman"/>
                          <a:ea typeface="Arial Unicode MS"/>
                          <a:cs typeface="Tahoma"/>
                        </a:rPr>
                        <a:t>.</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66"/>
                    </a:solidFill>
                  </a:tcPr>
                </a:tc>
                <a:tc>
                  <a:txBody>
                    <a:bodyPr/>
                    <a:lstStyle/>
                    <a:p>
                      <a:pPr algn="ctr">
                        <a:spcAft>
                          <a:spcPts val="0"/>
                        </a:spcAft>
                      </a:pPr>
                      <a:r>
                        <a:rPr lang="fr-FR" sz="1300" kern="150">
                          <a:latin typeface="Times New Roman"/>
                          <a:ea typeface="Arial Unicode MS"/>
                          <a:cs typeface="Tahoma"/>
                        </a:rPr>
                        <a:t>:)</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66"/>
                    </a:solidFill>
                  </a:tcPr>
                </a:tc>
                <a:tc>
                  <a:txBody>
                    <a:bodyPr/>
                    <a:lstStyle/>
                    <a:p>
                      <a:pPr algn="ctr">
                        <a:spcAft>
                          <a:spcPts val="0"/>
                        </a:spcAft>
                      </a:pPr>
                      <a:r>
                        <a:rPr lang="fr-FR" sz="1300" kern="150">
                          <a:latin typeface="Times New Roman"/>
                          <a:ea typeface="Arial Unicode MS"/>
                          <a:cs typeface="Tahoma"/>
                        </a:rPr>
                        <a:t>.</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66"/>
                    </a:solidFill>
                  </a:tcPr>
                </a:tc>
                <a:tc>
                  <a:txBody>
                    <a:bodyPr/>
                    <a:lstStyle/>
                    <a:p>
                      <a:pPr algn="ctr">
                        <a:spcAft>
                          <a:spcPts val="0"/>
                        </a:spcAft>
                      </a:pPr>
                      <a:r>
                        <a:rPr lang="fr-FR" sz="1300" i="1" kern="150">
                          <a:solidFill>
                            <a:srgbClr val="FFFFCC"/>
                          </a:solidFill>
                          <a:latin typeface="Times New Roman"/>
                          <a:ea typeface="Arial Unicode MS"/>
                          <a:cs typeface="Tahoma"/>
                        </a:rPr>
                        <a:t>Nestlé</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446243">
                <a:tc>
                  <a:txBody>
                    <a:bodyPr/>
                    <a:lstStyle/>
                    <a:p>
                      <a:pPr algn="ctr">
                        <a:spcAft>
                          <a:spcPts val="0"/>
                        </a:spcAft>
                      </a:pPr>
                      <a:r>
                        <a:rPr lang="fr-FR" sz="1300" b="1" kern="150">
                          <a:latin typeface="Times New Roman"/>
                          <a:ea typeface="Arial Unicode MS"/>
                          <a:cs typeface="Tahoma"/>
                        </a:rPr>
                        <a:t>MDD</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320"/>
                    </a:solidFill>
                  </a:tcPr>
                </a:tc>
                <a:tc>
                  <a:txBody>
                    <a:bodyPr/>
                    <a:lstStyle/>
                    <a:p>
                      <a:pPr algn="ctr">
                        <a:spcAft>
                          <a:spcPts val="0"/>
                        </a:spcAft>
                      </a:pPr>
                      <a:r>
                        <a:rPr lang="fr-FR" sz="1300" kern="150">
                          <a:latin typeface="Times New Roman"/>
                          <a:ea typeface="Arial Unicode MS"/>
                          <a:cs typeface="Tahoma"/>
                        </a:rPr>
                        <a:t>.</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66"/>
                    </a:solidFill>
                  </a:tcPr>
                </a:tc>
                <a:tc>
                  <a:txBody>
                    <a:bodyPr/>
                    <a:lstStyle/>
                    <a:p>
                      <a:pPr algn="ctr">
                        <a:spcAft>
                          <a:spcPts val="0"/>
                        </a:spcAft>
                      </a:pPr>
                      <a:r>
                        <a:rPr lang="fr-FR" sz="1300" kern="150">
                          <a:latin typeface="Times New Roman"/>
                          <a:ea typeface="Arial Unicode MS"/>
                          <a:cs typeface="Tahoma"/>
                        </a:rPr>
                        <a:t>.</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66"/>
                    </a:solidFill>
                  </a:tcPr>
                </a:tc>
                <a:tc>
                  <a:txBody>
                    <a:bodyPr/>
                    <a:lstStyle/>
                    <a:p>
                      <a:pPr algn="ctr">
                        <a:spcAft>
                          <a:spcPts val="0"/>
                        </a:spcAft>
                      </a:pPr>
                      <a:r>
                        <a:rPr lang="fr-FR" sz="1300" kern="150">
                          <a:latin typeface="Times New Roman"/>
                          <a:ea typeface="Arial Unicode MS"/>
                          <a:cs typeface="Tahoma"/>
                        </a:rPr>
                        <a:t>:)</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66"/>
                    </a:solidFill>
                  </a:tcPr>
                </a:tc>
                <a:tc>
                  <a:txBody>
                    <a:bodyPr/>
                    <a:lstStyle/>
                    <a:p>
                      <a:pPr algn="ctr">
                        <a:spcAft>
                          <a:spcPts val="0"/>
                        </a:spcAft>
                      </a:pPr>
                      <a:r>
                        <a:rPr lang="fr-FR" sz="1300" i="1" kern="150">
                          <a:solidFill>
                            <a:srgbClr val="FFFFCC"/>
                          </a:solidFill>
                          <a:latin typeface="Times New Roman"/>
                          <a:ea typeface="Arial Unicode MS"/>
                          <a:cs typeface="Tahoma"/>
                        </a:rPr>
                        <a:t>Carrefour discount</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446243">
                <a:tc>
                  <a:txBody>
                    <a:bodyPr/>
                    <a:lstStyle/>
                    <a:p>
                      <a:pPr algn="ctr">
                        <a:spcAft>
                          <a:spcPts val="0"/>
                        </a:spcAft>
                      </a:pPr>
                      <a:r>
                        <a:rPr lang="fr-FR" sz="1300" b="1" kern="150">
                          <a:latin typeface="Times New Roman"/>
                          <a:ea typeface="Arial Unicode MS"/>
                          <a:cs typeface="Tahoma"/>
                        </a:rPr>
                        <a:t>Entrant</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320"/>
                    </a:solidFill>
                  </a:tcPr>
                </a:tc>
                <a:tc>
                  <a:txBody>
                    <a:bodyPr/>
                    <a:lstStyle/>
                    <a:p>
                      <a:pPr algn="ctr">
                        <a:spcAft>
                          <a:spcPts val="0"/>
                        </a:spcAft>
                      </a:pPr>
                      <a:r>
                        <a:rPr lang="fr-FR" sz="1300" i="1" kern="150">
                          <a:latin typeface="Times New Roman"/>
                          <a:ea typeface="Arial Unicode MS"/>
                          <a:cs typeface="Tahoma"/>
                        </a:rPr>
                        <a:t>:)</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66"/>
                    </a:solidFill>
                  </a:tcPr>
                </a:tc>
                <a:tc>
                  <a:txBody>
                    <a:bodyPr/>
                    <a:lstStyle/>
                    <a:p>
                      <a:pPr algn="ctr">
                        <a:spcAft>
                          <a:spcPts val="0"/>
                        </a:spcAft>
                      </a:pPr>
                      <a:r>
                        <a:rPr lang="fr-FR" sz="1300" i="1" kern="150">
                          <a:latin typeface="Times New Roman"/>
                          <a:ea typeface="Arial Unicode MS"/>
                          <a:cs typeface="Tahoma"/>
                        </a:rPr>
                        <a:t>.</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66"/>
                    </a:solidFill>
                  </a:tcPr>
                </a:tc>
                <a:tc>
                  <a:txBody>
                    <a:bodyPr/>
                    <a:lstStyle/>
                    <a:p>
                      <a:pPr algn="ctr">
                        <a:spcAft>
                          <a:spcPts val="0"/>
                        </a:spcAft>
                      </a:pPr>
                      <a:r>
                        <a:rPr lang="fr-FR" sz="1300" i="1" kern="150">
                          <a:latin typeface="Times New Roman"/>
                          <a:ea typeface="Arial Unicode MS"/>
                          <a:cs typeface="Tahoma"/>
                        </a:rPr>
                        <a:t>.</a:t>
                      </a:r>
                      <a:endParaRPr lang="fr-FR" sz="1000" kern="15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66"/>
                    </a:solidFill>
                  </a:tcPr>
                </a:tc>
                <a:tc>
                  <a:txBody>
                    <a:bodyPr/>
                    <a:lstStyle/>
                    <a:p>
                      <a:pPr algn="ctr">
                        <a:spcAft>
                          <a:spcPts val="0"/>
                        </a:spcAft>
                      </a:pPr>
                      <a:r>
                        <a:rPr lang="fr-FR" sz="1300" i="1" kern="150" dirty="0">
                          <a:solidFill>
                            <a:srgbClr val="FFFFCC"/>
                          </a:solidFill>
                          <a:latin typeface="Times New Roman"/>
                          <a:ea typeface="Arial Unicode MS"/>
                          <a:cs typeface="Tahoma"/>
                        </a:rPr>
                        <a:t>Gerlinéa</a:t>
                      </a:r>
                      <a:endParaRPr lang="fr-FR" sz="1000" kern="150" dirty="0">
                        <a:latin typeface="Times New Roman"/>
                        <a:ea typeface="Arial Unicode MS"/>
                        <a:cs typeface="Tahoma"/>
                      </a:endParaRPr>
                    </a:p>
                  </a:txBody>
                  <a:tcPr marL="28547" marR="28547" marT="28547" marB="285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71600" y="0"/>
            <a:ext cx="7920880" cy="923330"/>
          </a:xfrm>
          <a:prstGeom prst="rect">
            <a:avLst/>
          </a:prstGeom>
          <a:noFill/>
        </p:spPr>
        <p:txBody>
          <a:bodyPr wrap="square" rtlCol="0">
            <a:spAutoFit/>
          </a:bodyPr>
          <a:lstStyle/>
          <a:p>
            <a:pPr algn="just"/>
            <a:r>
              <a:rPr lang="fr-FR" b="1" dirty="0" smtClean="0">
                <a:solidFill>
                  <a:schemeClr val="tx2"/>
                </a:solidFill>
                <a:effectLst>
                  <a:outerShdw blurRad="38100" dist="38100" dir="2700000" algn="tl">
                    <a:srgbClr val="000000">
                      <a:alpha val="43137"/>
                    </a:srgbClr>
                  </a:outerShdw>
                </a:effectLst>
              </a:rPr>
              <a:t>Comparaison des valeurs nutritionnelles et des prix des barres chocolatées de GMS :</a:t>
            </a:r>
          </a:p>
          <a:p>
            <a:endParaRPr lang="fr-FR" dirty="0"/>
          </a:p>
        </p:txBody>
      </p:sp>
      <p:graphicFrame>
        <p:nvGraphicFramePr>
          <p:cNvPr id="5" name="Table 4"/>
          <p:cNvGraphicFramePr>
            <a:graphicFrameLocks noGrp="1"/>
          </p:cNvGraphicFramePr>
          <p:nvPr/>
        </p:nvGraphicFramePr>
        <p:xfrm>
          <a:off x="1763688" y="692696"/>
          <a:ext cx="6096001" cy="2124672"/>
        </p:xfrm>
        <a:graphic>
          <a:graphicData uri="http://schemas.openxmlformats.org/drawingml/2006/table">
            <a:tbl>
              <a:tblPr/>
              <a:tblGrid>
                <a:gridCol w="1329346"/>
                <a:gridCol w="3010019"/>
                <a:gridCol w="1756636"/>
              </a:tblGrid>
              <a:tr h="487774">
                <a:tc>
                  <a:txBody>
                    <a:bodyPr/>
                    <a:lstStyle/>
                    <a:p>
                      <a:pPr algn="ctr">
                        <a:spcAft>
                          <a:spcPts val="0"/>
                        </a:spcAft>
                      </a:pPr>
                      <a:r>
                        <a:rPr lang="fr-FR" sz="1600" b="1" kern="150">
                          <a:latin typeface="Times New Roman"/>
                          <a:ea typeface="Arial Unicode MS"/>
                          <a:cs typeface="Tahoma"/>
                        </a:rPr>
                        <a:t>Prix au kilo en euros</a:t>
                      </a:r>
                      <a:endParaRPr lang="fr-FR" sz="1200" kern="150">
                        <a:latin typeface="Times New Roman"/>
                        <a:ea typeface="Arial Unicode MS"/>
                        <a:cs typeface="Tahoma"/>
                      </a:endParaRPr>
                    </a:p>
                  </a:txBody>
                  <a:tcPr marL="34816" marR="34816" marT="34816" marB="3481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320"/>
                    </a:solidFill>
                  </a:tcPr>
                </a:tc>
                <a:tc>
                  <a:txBody>
                    <a:bodyPr/>
                    <a:lstStyle/>
                    <a:p>
                      <a:pPr algn="ctr">
                        <a:spcAft>
                          <a:spcPts val="0"/>
                        </a:spcAft>
                      </a:pPr>
                      <a:r>
                        <a:rPr lang="fr-FR" sz="1600" b="1" kern="150">
                          <a:latin typeface="Times New Roman"/>
                          <a:ea typeface="Arial Unicode MS"/>
                          <a:cs typeface="Tahoma"/>
                        </a:rPr>
                        <a:t>Valeur nutritionnelle pour 100g en Kcal</a:t>
                      </a:r>
                      <a:endParaRPr lang="fr-FR" sz="1200" kern="150">
                        <a:latin typeface="Times New Roman"/>
                        <a:ea typeface="Arial Unicode MS"/>
                        <a:cs typeface="Tahoma"/>
                      </a:endParaRPr>
                    </a:p>
                  </a:txBody>
                  <a:tcPr marL="34816" marR="34816" marT="34816" marB="3481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320"/>
                    </a:solidFill>
                  </a:tcPr>
                </a:tc>
                <a:tc>
                  <a:txBody>
                    <a:bodyPr/>
                    <a:lstStyle/>
                    <a:p>
                      <a:pPr algn="ctr">
                        <a:spcAft>
                          <a:spcPts val="0"/>
                        </a:spcAft>
                      </a:pPr>
                      <a:r>
                        <a:rPr lang="fr-FR" sz="1600" b="1" kern="150">
                          <a:latin typeface="Times New Roman"/>
                          <a:ea typeface="Arial Unicode MS"/>
                          <a:cs typeface="Tahoma"/>
                        </a:rPr>
                        <a:t>marque</a:t>
                      </a:r>
                      <a:endParaRPr lang="fr-FR" sz="1200" kern="150">
                        <a:latin typeface="Times New Roman"/>
                        <a:ea typeface="Arial Unicode MS"/>
                        <a:cs typeface="Tahoma"/>
                      </a:endParaRPr>
                    </a:p>
                  </a:txBody>
                  <a:tcPr marL="34816" marR="34816" marT="34816" marB="34816">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320"/>
                    </a:solidFill>
                  </a:tcPr>
                </a:tc>
              </a:tr>
              <a:tr h="274359">
                <a:tc>
                  <a:txBody>
                    <a:bodyPr/>
                    <a:lstStyle/>
                    <a:p>
                      <a:pPr algn="ctr">
                        <a:spcAft>
                          <a:spcPts val="0"/>
                        </a:spcAft>
                      </a:pPr>
                      <a:r>
                        <a:rPr lang="fr-FR" sz="1600" kern="150">
                          <a:latin typeface="Times New Roman"/>
                          <a:ea typeface="Arial Unicode MS"/>
                          <a:cs typeface="Tahoma"/>
                        </a:rPr>
                        <a:t>6,5</a:t>
                      </a:r>
                      <a:endParaRPr lang="fr-FR" sz="1200" kern="150">
                        <a:latin typeface="Times New Roman"/>
                        <a:ea typeface="Arial Unicode MS"/>
                        <a:cs typeface="Tahoma"/>
                      </a:endParaRPr>
                    </a:p>
                  </a:txBody>
                  <a:tcPr marL="34816" marR="34816" marT="34816" marB="3481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DEB3D"/>
                    </a:solidFill>
                  </a:tcPr>
                </a:tc>
                <a:tc>
                  <a:txBody>
                    <a:bodyPr/>
                    <a:lstStyle/>
                    <a:p>
                      <a:pPr algn="ctr">
                        <a:spcAft>
                          <a:spcPts val="0"/>
                        </a:spcAft>
                      </a:pPr>
                      <a:r>
                        <a:rPr lang="fr-FR" sz="1600" kern="150">
                          <a:latin typeface="Times New Roman"/>
                          <a:ea typeface="Arial Unicode MS"/>
                          <a:cs typeface="Tahoma"/>
                        </a:rPr>
                        <a:t>452</a:t>
                      </a:r>
                      <a:endParaRPr lang="fr-FR" sz="1200" kern="150">
                        <a:latin typeface="Times New Roman"/>
                        <a:ea typeface="Arial Unicode MS"/>
                        <a:cs typeface="Tahoma"/>
                      </a:endParaRPr>
                    </a:p>
                  </a:txBody>
                  <a:tcPr marL="34816" marR="34816" marT="34816" marB="3481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DEB3D"/>
                    </a:solidFill>
                  </a:tcPr>
                </a:tc>
                <a:tc>
                  <a:txBody>
                    <a:bodyPr/>
                    <a:lstStyle/>
                    <a:p>
                      <a:pPr algn="ctr">
                        <a:spcAft>
                          <a:spcPts val="0"/>
                        </a:spcAft>
                      </a:pPr>
                      <a:r>
                        <a:rPr lang="fr-FR" sz="1600" kern="150" dirty="0">
                          <a:solidFill>
                            <a:schemeClr val="bg1"/>
                          </a:solidFill>
                          <a:latin typeface="Times New Roman"/>
                          <a:ea typeface="Arial Unicode MS"/>
                          <a:cs typeface="Tahoma"/>
                        </a:rPr>
                        <a:t>Mars</a:t>
                      </a:r>
                      <a:endParaRPr lang="fr-FR" sz="1200" kern="150" dirty="0">
                        <a:solidFill>
                          <a:schemeClr val="bg1"/>
                        </a:solidFill>
                        <a:latin typeface="Times New Roman"/>
                        <a:ea typeface="Arial Unicode MS"/>
                        <a:cs typeface="Tahoma"/>
                      </a:endParaRPr>
                    </a:p>
                  </a:txBody>
                  <a:tcPr marL="34816" marR="34816" marT="34816" marB="34816">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274359">
                <a:tc>
                  <a:txBody>
                    <a:bodyPr/>
                    <a:lstStyle/>
                    <a:p>
                      <a:pPr algn="ctr">
                        <a:spcAft>
                          <a:spcPts val="0"/>
                        </a:spcAft>
                      </a:pPr>
                      <a:r>
                        <a:rPr lang="fr-FR" sz="1600" kern="150">
                          <a:latin typeface="Times New Roman"/>
                          <a:ea typeface="Arial Unicode MS"/>
                          <a:cs typeface="Tahoma"/>
                        </a:rPr>
                        <a:t>16,3</a:t>
                      </a:r>
                      <a:endParaRPr lang="fr-FR" sz="1200" kern="150">
                        <a:latin typeface="Times New Roman"/>
                        <a:ea typeface="Arial Unicode MS"/>
                        <a:cs typeface="Tahoma"/>
                      </a:endParaRPr>
                    </a:p>
                  </a:txBody>
                  <a:tcPr marL="34816" marR="34816" marT="34816" marB="3481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DEB3D"/>
                    </a:solidFill>
                  </a:tcPr>
                </a:tc>
                <a:tc>
                  <a:txBody>
                    <a:bodyPr/>
                    <a:lstStyle/>
                    <a:p>
                      <a:pPr algn="ctr">
                        <a:spcAft>
                          <a:spcPts val="0"/>
                        </a:spcAft>
                      </a:pPr>
                      <a:r>
                        <a:rPr lang="fr-FR" sz="1600" kern="150">
                          <a:latin typeface="Times New Roman"/>
                          <a:ea typeface="Arial Unicode MS"/>
                          <a:cs typeface="Tahoma"/>
                        </a:rPr>
                        <a:t>575</a:t>
                      </a:r>
                      <a:endParaRPr lang="fr-FR" sz="1200" kern="150">
                        <a:latin typeface="Times New Roman"/>
                        <a:ea typeface="Arial Unicode MS"/>
                        <a:cs typeface="Tahoma"/>
                      </a:endParaRPr>
                    </a:p>
                  </a:txBody>
                  <a:tcPr marL="34816" marR="34816" marT="34816" marB="3481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DEB3D"/>
                    </a:solidFill>
                  </a:tcPr>
                </a:tc>
                <a:tc>
                  <a:txBody>
                    <a:bodyPr/>
                    <a:lstStyle/>
                    <a:p>
                      <a:pPr algn="ctr">
                        <a:spcAft>
                          <a:spcPts val="0"/>
                        </a:spcAft>
                      </a:pPr>
                      <a:r>
                        <a:rPr lang="fr-FR" sz="1600" kern="150" dirty="0">
                          <a:solidFill>
                            <a:schemeClr val="bg1"/>
                          </a:solidFill>
                          <a:latin typeface="Times New Roman"/>
                          <a:ea typeface="Arial Unicode MS"/>
                          <a:cs typeface="Tahoma"/>
                        </a:rPr>
                        <a:t>Ferrero</a:t>
                      </a:r>
                      <a:endParaRPr lang="fr-FR" sz="1200" kern="150" dirty="0">
                        <a:solidFill>
                          <a:schemeClr val="bg1"/>
                        </a:solidFill>
                        <a:latin typeface="Times New Roman"/>
                        <a:ea typeface="Arial Unicode MS"/>
                        <a:cs typeface="Tahoma"/>
                      </a:endParaRPr>
                    </a:p>
                  </a:txBody>
                  <a:tcPr marL="34816" marR="34816" marT="34816" marB="34816">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286997">
                <a:tc>
                  <a:txBody>
                    <a:bodyPr/>
                    <a:lstStyle/>
                    <a:p>
                      <a:pPr algn="ctr">
                        <a:spcAft>
                          <a:spcPts val="0"/>
                        </a:spcAft>
                      </a:pPr>
                      <a:r>
                        <a:rPr lang="fr-FR" sz="1600" kern="150">
                          <a:latin typeface="Times New Roman"/>
                          <a:ea typeface="Arial Unicode MS"/>
                          <a:cs typeface="Tahoma"/>
                        </a:rPr>
                        <a:t>8,2</a:t>
                      </a:r>
                      <a:endParaRPr lang="fr-FR" sz="1200" kern="150">
                        <a:latin typeface="Times New Roman"/>
                        <a:ea typeface="Arial Unicode MS"/>
                        <a:cs typeface="Tahoma"/>
                      </a:endParaRPr>
                    </a:p>
                  </a:txBody>
                  <a:tcPr marL="34816" marR="34816" marT="34816" marB="3481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DEB3D"/>
                    </a:solidFill>
                  </a:tcPr>
                </a:tc>
                <a:tc>
                  <a:txBody>
                    <a:bodyPr/>
                    <a:lstStyle/>
                    <a:p>
                      <a:pPr algn="ctr">
                        <a:spcAft>
                          <a:spcPts val="0"/>
                        </a:spcAft>
                      </a:pPr>
                      <a:r>
                        <a:rPr lang="fr-FR" sz="1600" kern="150">
                          <a:latin typeface="Times New Roman"/>
                          <a:ea typeface="Arial Unicode MS"/>
                          <a:cs typeface="Tahoma"/>
                        </a:rPr>
                        <a:t>521</a:t>
                      </a:r>
                      <a:endParaRPr lang="fr-FR" sz="1200" kern="150">
                        <a:latin typeface="Times New Roman"/>
                        <a:ea typeface="Arial Unicode MS"/>
                        <a:cs typeface="Tahoma"/>
                      </a:endParaRPr>
                    </a:p>
                  </a:txBody>
                  <a:tcPr marL="34816" marR="34816" marT="34816" marB="3481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DEB3D"/>
                    </a:solidFill>
                  </a:tcPr>
                </a:tc>
                <a:tc>
                  <a:txBody>
                    <a:bodyPr/>
                    <a:lstStyle/>
                    <a:p>
                      <a:pPr algn="ctr">
                        <a:spcAft>
                          <a:spcPts val="0"/>
                        </a:spcAft>
                      </a:pPr>
                      <a:r>
                        <a:rPr lang="fr-FR" sz="1600" kern="150" dirty="0">
                          <a:latin typeface="Times New Roman"/>
                          <a:ea typeface="Arial Unicode MS"/>
                          <a:cs typeface="Tahoma"/>
                        </a:rPr>
                        <a:t>Nestlé</a:t>
                      </a:r>
                      <a:endParaRPr lang="fr-FR" sz="1200" kern="150" dirty="0">
                        <a:latin typeface="Times New Roman"/>
                        <a:ea typeface="Arial Unicode MS"/>
                        <a:cs typeface="Tahoma"/>
                      </a:endParaRPr>
                    </a:p>
                  </a:txBody>
                  <a:tcPr marL="34816" marR="34816" marT="34816" marB="34816">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274359">
                <a:tc>
                  <a:txBody>
                    <a:bodyPr/>
                    <a:lstStyle/>
                    <a:p>
                      <a:pPr algn="ctr">
                        <a:spcAft>
                          <a:spcPts val="0"/>
                        </a:spcAft>
                      </a:pPr>
                      <a:r>
                        <a:rPr lang="fr-FR" sz="1600" kern="150">
                          <a:latin typeface="Times New Roman"/>
                          <a:ea typeface="Arial Unicode MS"/>
                          <a:cs typeface="Tahoma"/>
                        </a:rPr>
                        <a:t>4,9</a:t>
                      </a:r>
                      <a:endParaRPr lang="fr-FR" sz="1200" kern="150">
                        <a:latin typeface="Times New Roman"/>
                        <a:ea typeface="Arial Unicode MS"/>
                        <a:cs typeface="Tahoma"/>
                      </a:endParaRPr>
                    </a:p>
                  </a:txBody>
                  <a:tcPr marL="34816" marR="34816" marT="34816" marB="3481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DEB3D"/>
                    </a:solidFill>
                  </a:tcPr>
                </a:tc>
                <a:tc>
                  <a:txBody>
                    <a:bodyPr/>
                    <a:lstStyle/>
                    <a:p>
                      <a:pPr algn="ctr">
                        <a:spcAft>
                          <a:spcPts val="0"/>
                        </a:spcAft>
                      </a:pPr>
                      <a:r>
                        <a:rPr lang="fr-FR" sz="1600" kern="150">
                          <a:latin typeface="Times New Roman"/>
                          <a:ea typeface="Arial Unicode MS"/>
                          <a:cs typeface="Tahoma"/>
                        </a:rPr>
                        <a:t>512</a:t>
                      </a:r>
                      <a:endParaRPr lang="fr-FR" sz="1200" kern="150">
                        <a:latin typeface="Times New Roman"/>
                        <a:ea typeface="Arial Unicode MS"/>
                        <a:cs typeface="Tahoma"/>
                      </a:endParaRPr>
                    </a:p>
                  </a:txBody>
                  <a:tcPr marL="34816" marR="34816" marT="34816" marB="3481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DEB3D"/>
                    </a:solidFill>
                  </a:tcPr>
                </a:tc>
                <a:tc>
                  <a:txBody>
                    <a:bodyPr/>
                    <a:lstStyle/>
                    <a:p>
                      <a:pPr algn="ctr">
                        <a:spcAft>
                          <a:spcPts val="0"/>
                        </a:spcAft>
                      </a:pPr>
                      <a:r>
                        <a:rPr lang="fr-FR" sz="1600" kern="150" dirty="0">
                          <a:solidFill>
                            <a:schemeClr val="bg1"/>
                          </a:solidFill>
                          <a:latin typeface="Times New Roman"/>
                          <a:ea typeface="Arial Unicode MS"/>
                          <a:cs typeface="Tahoma"/>
                        </a:rPr>
                        <a:t>MDD</a:t>
                      </a:r>
                      <a:endParaRPr lang="fr-FR" sz="1200" kern="150" dirty="0">
                        <a:solidFill>
                          <a:schemeClr val="bg1"/>
                        </a:solidFill>
                        <a:latin typeface="Times New Roman"/>
                        <a:ea typeface="Arial Unicode MS"/>
                        <a:cs typeface="Tahoma"/>
                      </a:endParaRPr>
                    </a:p>
                  </a:txBody>
                  <a:tcPr marL="34816" marR="34816" marT="34816" marB="34816">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274359">
                <a:tc>
                  <a:txBody>
                    <a:bodyPr/>
                    <a:lstStyle/>
                    <a:p>
                      <a:pPr algn="ctr">
                        <a:spcAft>
                          <a:spcPts val="0"/>
                        </a:spcAft>
                      </a:pPr>
                      <a:r>
                        <a:rPr lang="fr-FR" sz="1600" i="1" kern="150">
                          <a:latin typeface="Times New Roman"/>
                          <a:ea typeface="Arial Unicode MS"/>
                          <a:cs typeface="Tahoma"/>
                        </a:rPr>
                        <a:t>20,2</a:t>
                      </a:r>
                      <a:endParaRPr lang="fr-FR" sz="1200" kern="150">
                        <a:latin typeface="Times New Roman"/>
                        <a:ea typeface="Arial Unicode MS"/>
                        <a:cs typeface="Tahoma"/>
                      </a:endParaRPr>
                    </a:p>
                  </a:txBody>
                  <a:tcPr marL="34816" marR="34816" marT="34816" marB="3481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DEB3D"/>
                    </a:solidFill>
                  </a:tcPr>
                </a:tc>
                <a:tc>
                  <a:txBody>
                    <a:bodyPr/>
                    <a:lstStyle/>
                    <a:p>
                      <a:pPr algn="ctr">
                        <a:spcAft>
                          <a:spcPts val="0"/>
                        </a:spcAft>
                      </a:pPr>
                      <a:r>
                        <a:rPr lang="fr-FR" sz="1600" i="1" kern="150">
                          <a:latin typeface="Times New Roman"/>
                          <a:ea typeface="Arial Unicode MS"/>
                          <a:cs typeface="Tahoma"/>
                        </a:rPr>
                        <a:t>411</a:t>
                      </a:r>
                      <a:endParaRPr lang="fr-FR" sz="1200" kern="150">
                        <a:latin typeface="Times New Roman"/>
                        <a:ea typeface="Arial Unicode MS"/>
                        <a:cs typeface="Tahoma"/>
                      </a:endParaRPr>
                    </a:p>
                  </a:txBody>
                  <a:tcPr marL="34816" marR="34816" marT="34816" marB="3481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DEB3D"/>
                    </a:solidFill>
                  </a:tcPr>
                </a:tc>
                <a:tc>
                  <a:txBody>
                    <a:bodyPr/>
                    <a:lstStyle/>
                    <a:p>
                      <a:pPr algn="ctr">
                        <a:spcAft>
                          <a:spcPts val="0"/>
                        </a:spcAft>
                      </a:pPr>
                      <a:r>
                        <a:rPr lang="fr-FR" sz="1600" i="1" kern="150" dirty="0">
                          <a:solidFill>
                            <a:schemeClr val="bg1"/>
                          </a:solidFill>
                          <a:latin typeface="Times New Roman"/>
                          <a:ea typeface="Arial Unicode MS"/>
                          <a:cs typeface="Tahoma"/>
                        </a:rPr>
                        <a:t>Gerlinéa</a:t>
                      </a:r>
                      <a:endParaRPr lang="fr-FR" sz="1200" kern="150" dirty="0">
                        <a:solidFill>
                          <a:schemeClr val="bg1"/>
                        </a:solidFill>
                        <a:latin typeface="Times New Roman"/>
                        <a:ea typeface="Arial Unicode MS"/>
                        <a:cs typeface="Tahoma"/>
                      </a:endParaRPr>
                    </a:p>
                  </a:txBody>
                  <a:tcPr marL="34816" marR="34816" marT="34816" marB="34816">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bl>
          </a:graphicData>
        </a:graphic>
      </p:graphicFrame>
      <p:sp>
        <p:nvSpPr>
          <p:cNvPr id="40976" name="Line 16"/>
          <p:cNvSpPr>
            <a:spLocks noChangeShapeType="1"/>
          </p:cNvSpPr>
          <p:nvPr/>
        </p:nvSpPr>
        <p:spPr bwMode="auto">
          <a:xfrm>
            <a:off x="1979712" y="3933056"/>
            <a:ext cx="0" cy="2564904"/>
          </a:xfrm>
          <a:prstGeom prst="line">
            <a:avLst/>
          </a:prstGeom>
          <a:noFill/>
          <a:ln w="36360">
            <a:solidFill>
              <a:srgbClr val="000000"/>
            </a:solidFill>
            <a:round/>
            <a:headEnd/>
            <a:tailEnd/>
          </a:ln>
        </p:spPr>
        <p:txBody>
          <a:bodyPr vert="horz" wrap="square" lIns="17640" tIns="17640" rIns="17640" bIns="17640" numCol="1"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sp>
        <p:nvSpPr>
          <p:cNvPr id="40975" name="Line 15"/>
          <p:cNvSpPr>
            <a:spLocks noChangeShapeType="1"/>
          </p:cNvSpPr>
          <p:nvPr/>
        </p:nvSpPr>
        <p:spPr bwMode="auto">
          <a:xfrm>
            <a:off x="1979712" y="6453336"/>
            <a:ext cx="6038850" cy="0"/>
          </a:xfrm>
          <a:prstGeom prst="line">
            <a:avLst/>
          </a:prstGeom>
          <a:noFill/>
          <a:ln w="36360">
            <a:solidFill>
              <a:srgbClr val="000000"/>
            </a:solidFill>
            <a:round/>
            <a:headEnd/>
            <a:tailEnd/>
          </a:ln>
        </p:spPr>
        <p:txBody>
          <a:bodyPr vert="horz" wrap="square" lIns="17640" tIns="17640" rIns="17640" bIns="17640" numCol="1"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sp>
        <p:nvSpPr>
          <p:cNvPr id="40974" name="Text Box 14"/>
          <p:cNvSpPr txBox="1">
            <a:spLocks noChangeArrowheads="1"/>
          </p:cNvSpPr>
          <p:nvPr/>
        </p:nvSpPr>
        <p:spPr bwMode="auto">
          <a:xfrm>
            <a:off x="1763688" y="3284984"/>
            <a:ext cx="1409700" cy="4095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Prix au kilo</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73" name="Text Box 13"/>
          <p:cNvSpPr txBox="1">
            <a:spLocks noChangeArrowheads="1"/>
          </p:cNvSpPr>
          <p:nvPr/>
        </p:nvSpPr>
        <p:spPr bwMode="auto">
          <a:xfrm>
            <a:off x="7047012" y="6548586"/>
            <a:ext cx="1076325" cy="542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Kcal pour 100g</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0972" name="AutoShape 12"/>
          <p:cNvSpPr>
            <a:spLocks noChangeArrowheads="1"/>
          </p:cNvSpPr>
          <p:nvPr/>
        </p:nvSpPr>
        <p:spPr bwMode="auto">
          <a:xfrm>
            <a:off x="2123728" y="3645024"/>
            <a:ext cx="1638300" cy="600075"/>
          </a:xfrm>
          <a:custGeom>
            <a:avLst/>
            <a:gdLst>
              <a:gd name="T0" fmla="*/ 819360 w 1638719"/>
              <a:gd name="T1" fmla="*/ 0 h 600480"/>
              <a:gd name="T2" fmla="*/ 0 w 1638719"/>
              <a:gd name="T3" fmla="*/ 300240 h 600480"/>
              <a:gd name="T4" fmla="*/ 819360 w 1638719"/>
              <a:gd name="T5" fmla="*/ 600480 h 600480"/>
              <a:gd name="T6" fmla="*/ 1638719 w 1638719"/>
              <a:gd name="T7" fmla="*/ 300240 h 600480"/>
              <a:gd name="T8" fmla="*/ 17694720 60000 65536"/>
              <a:gd name="T9" fmla="*/ 11796480 60000 65536"/>
              <a:gd name="T10" fmla="*/ 5898240 60000 65536"/>
              <a:gd name="T11" fmla="*/ 0 60000 65536"/>
              <a:gd name="T12" fmla="*/ 239985 w 1638719"/>
              <a:gd name="T13" fmla="*/ 87938 h 600480"/>
              <a:gd name="T14" fmla="*/ 1398734 w 1638719"/>
              <a:gd name="T15" fmla="*/ 512542 h 600480"/>
            </a:gdLst>
            <a:ahLst/>
            <a:cxnLst>
              <a:cxn ang="T8">
                <a:pos x="T0" y="T1"/>
              </a:cxn>
              <a:cxn ang="T9">
                <a:pos x="T2" y="T3"/>
              </a:cxn>
              <a:cxn ang="T10">
                <a:pos x="T4" y="T5"/>
              </a:cxn>
              <a:cxn ang="T11">
                <a:pos x="T6" y="T7"/>
              </a:cxn>
            </a:cxnLst>
            <a:rect l="T12" t="T13" r="T14" b="T15"/>
            <a:pathLst>
              <a:path w="1638719" h="600480">
                <a:moveTo>
                  <a:pt x="0" y="300240"/>
                </a:moveTo>
                <a:lnTo>
                  <a:pt x="0" y="300240"/>
                </a:lnTo>
                <a:cubicBezTo>
                  <a:pt x="1" y="134422"/>
                  <a:pt x="366841" y="0"/>
                  <a:pt x="819360" y="1"/>
                </a:cubicBezTo>
                <a:cubicBezTo>
                  <a:pt x="819360" y="1"/>
                  <a:pt x="819360" y="1"/>
                  <a:pt x="819360" y="1"/>
                </a:cubicBezTo>
                <a:cubicBezTo>
                  <a:pt x="1271881" y="1"/>
                  <a:pt x="1638721" y="134423"/>
                  <a:pt x="1638721" y="300241"/>
                </a:cubicBezTo>
                <a:cubicBezTo>
                  <a:pt x="1638721" y="300241"/>
                  <a:pt x="1638720" y="300241"/>
                  <a:pt x="1638720" y="300241"/>
                </a:cubicBezTo>
                <a:lnTo>
                  <a:pt x="1638721" y="300242"/>
                </a:lnTo>
                <a:cubicBezTo>
                  <a:pt x="1638721" y="466059"/>
                  <a:pt x="1271881" y="600481"/>
                  <a:pt x="819361" y="600482"/>
                </a:cubicBezTo>
                <a:cubicBezTo>
                  <a:pt x="366840" y="600482"/>
                  <a:pt x="1" y="466059"/>
                  <a:pt x="1" y="300242"/>
                </a:cubicBezTo>
                <a:cubicBezTo>
                  <a:pt x="0" y="300241"/>
                  <a:pt x="1" y="300241"/>
                  <a:pt x="1" y="300241"/>
                </a:cubicBezTo>
                <a:close/>
              </a:path>
            </a:pathLst>
          </a:custGeom>
          <a:solidFill>
            <a:srgbClr val="FFFFFF"/>
          </a:solidFill>
          <a:ln w="12700">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sp>
        <p:nvSpPr>
          <p:cNvPr id="40971" name="Text Box 11"/>
          <p:cNvSpPr txBox="1">
            <a:spLocks noChangeArrowheads="1"/>
          </p:cNvSpPr>
          <p:nvPr/>
        </p:nvSpPr>
        <p:spPr bwMode="auto">
          <a:xfrm>
            <a:off x="2339752" y="3789040"/>
            <a:ext cx="1133475" cy="3333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Gerlinéa</a:t>
            </a: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sp>
        <p:nvSpPr>
          <p:cNvPr id="40970" name="AutoShape 10"/>
          <p:cNvSpPr>
            <a:spLocks noChangeArrowheads="1"/>
          </p:cNvSpPr>
          <p:nvPr/>
        </p:nvSpPr>
        <p:spPr bwMode="auto">
          <a:xfrm>
            <a:off x="5796136" y="3717032"/>
            <a:ext cx="1619250" cy="666750"/>
          </a:xfrm>
          <a:custGeom>
            <a:avLst/>
            <a:gdLst>
              <a:gd name="T0" fmla="*/ 809820 w 1619640"/>
              <a:gd name="T1" fmla="*/ 0 h 667080"/>
              <a:gd name="T2" fmla="*/ 0 w 1619640"/>
              <a:gd name="T3" fmla="*/ 333540 h 667080"/>
              <a:gd name="T4" fmla="*/ 809820 w 1619640"/>
              <a:gd name="T5" fmla="*/ 667080 h 667080"/>
              <a:gd name="T6" fmla="*/ 1619640 w 1619640"/>
              <a:gd name="T7" fmla="*/ 333540 h 667080"/>
              <a:gd name="T8" fmla="*/ 17694720 60000 65536"/>
              <a:gd name="T9" fmla="*/ 11796480 60000 65536"/>
              <a:gd name="T10" fmla="*/ 5898240 60000 65536"/>
              <a:gd name="T11" fmla="*/ 0 60000 65536"/>
              <a:gd name="T12" fmla="*/ 237191 w 1619640"/>
              <a:gd name="T13" fmla="*/ 97692 h 667080"/>
              <a:gd name="T14" fmla="*/ 1382449 w 1619640"/>
              <a:gd name="T15" fmla="*/ 569388 h 667080"/>
            </a:gdLst>
            <a:ahLst/>
            <a:cxnLst>
              <a:cxn ang="T8">
                <a:pos x="T0" y="T1"/>
              </a:cxn>
              <a:cxn ang="T9">
                <a:pos x="T2" y="T3"/>
              </a:cxn>
              <a:cxn ang="T10">
                <a:pos x="T4" y="T5"/>
              </a:cxn>
              <a:cxn ang="T11">
                <a:pos x="T6" y="T7"/>
              </a:cxn>
            </a:cxnLst>
            <a:rect l="T12" t="T13" r="T14" b="T15"/>
            <a:pathLst>
              <a:path w="1619640" h="667080">
                <a:moveTo>
                  <a:pt x="0" y="333540"/>
                </a:moveTo>
                <a:lnTo>
                  <a:pt x="0" y="333540"/>
                </a:lnTo>
                <a:cubicBezTo>
                  <a:pt x="1" y="149331"/>
                  <a:pt x="362569" y="0"/>
                  <a:pt x="809820" y="1"/>
                </a:cubicBezTo>
                <a:cubicBezTo>
                  <a:pt x="809820" y="1"/>
                  <a:pt x="809820" y="1"/>
                  <a:pt x="809820" y="1"/>
                </a:cubicBezTo>
                <a:cubicBezTo>
                  <a:pt x="1257072" y="1"/>
                  <a:pt x="1619641" y="149331"/>
                  <a:pt x="1619641" y="333541"/>
                </a:cubicBezTo>
                <a:cubicBezTo>
                  <a:pt x="1619641" y="333541"/>
                  <a:pt x="1619640" y="333541"/>
                  <a:pt x="1619640" y="333541"/>
                </a:cubicBezTo>
                <a:lnTo>
                  <a:pt x="1619641" y="333542"/>
                </a:lnTo>
                <a:cubicBezTo>
                  <a:pt x="1619641" y="517751"/>
                  <a:pt x="1257072" y="667081"/>
                  <a:pt x="809821" y="667082"/>
                </a:cubicBezTo>
                <a:cubicBezTo>
                  <a:pt x="362569" y="667082"/>
                  <a:pt x="1" y="517751"/>
                  <a:pt x="1" y="333542"/>
                </a:cubicBezTo>
                <a:cubicBezTo>
                  <a:pt x="0" y="333541"/>
                  <a:pt x="1" y="333541"/>
                  <a:pt x="1" y="333541"/>
                </a:cubicBezTo>
                <a:close/>
              </a:path>
            </a:pathLst>
          </a:custGeom>
          <a:solidFill>
            <a:srgbClr val="FFFFFF"/>
          </a:solidFill>
          <a:ln w="12700">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sp>
        <p:nvSpPr>
          <p:cNvPr id="40969" name="Text Box 9"/>
          <p:cNvSpPr txBox="1">
            <a:spLocks noChangeArrowheads="1"/>
          </p:cNvSpPr>
          <p:nvPr/>
        </p:nvSpPr>
        <p:spPr bwMode="auto">
          <a:xfrm>
            <a:off x="6012160" y="3861048"/>
            <a:ext cx="116205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Kinder bueno</a:t>
            </a: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sp>
        <p:nvSpPr>
          <p:cNvPr id="40968" name="AutoShape 8"/>
          <p:cNvSpPr>
            <a:spLocks noChangeArrowheads="1"/>
          </p:cNvSpPr>
          <p:nvPr/>
        </p:nvSpPr>
        <p:spPr bwMode="auto">
          <a:xfrm>
            <a:off x="4884837" y="5777061"/>
            <a:ext cx="1771650" cy="600075"/>
          </a:xfrm>
          <a:custGeom>
            <a:avLst/>
            <a:gdLst>
              <a:gd name="T0" fmla="*/ 885960 w 1771920"/>
              <a:gd name="T1" fmla="*/ 0 h 600480"/>
              <a:gd name="T2" fmla="*/ 0 w 1771920"/>
              <a:gd name="T3" fmla="*/ 300240 h 600480"/>
              <a:gd name="T4" fmla="*/ 885960 w 1771920"/>
              <a:gd name="T5" fmla="*/ 600480 h 600480"/>
              <a:gd name="T6" fmla="*/ 1771920 w 1771920"/>
              <a:gd name="T7" fmla="*/ 300240 h 600480"/>
              <a:gd name="T8" fmla="*/ 17694720 60000 65536"/>
              <a:gd name="T9" fmla="*/ 11796480 60000 65536"/>
              <a:gd name="T10" fmla="*/ 5898240 60000 65536"/>
              <a:gd name="T11" fmla="*/ 0 60000 65536"/>
              <a:gd name="T12" fmla="*/ 259492 w 1771920"/>
              <a:gd name="T13" fmla="*/ 87938 h 600480"/>
              <a:gd name="T14" fmla="*/ 1512428 w 1771920"/>
              <a:gd name="T15" fmla="*/ 512542 h 600480"/>
            </a:gdLst>
            <a:ahLst/>
            <a:cxnLst>
              <a:cxn ang="T8">
                <a:pos x="T0" y="T1"/>
              </a:cxn>
              <a:cxn ang="T9">
                <a:pos x="T2" y="T3"/>
              </a:cxn>
              <a:cxn ang="T10">
                <a:pos x="T4" y="T5"/>
              </a:cxn>
              <a:cxn ang="T11">
                <a:pos x="T6" y="T7"/>
              </a:cxn>
            </a:cxnLst>
            <a:rect l="T12" t="T13" r="T14" b="T15"/>
            <a:pathLst>
              <a:path w="1771920" h="600480">
                <a:moveTo>
                  <a:pt x="0" y="300240"/>
                </a:moveTo>
                <a:lnTo>
                  <a:pt x="0" y="300240"/>
                </a:lnTo>
                <a:cubicBezTo>
                  <a:pt x="1" y="134422"/>
                  <a:pt x="396658" y="0"/>
                  <a:pt x="885960" y="1"/>
                </a:cubicBezTo>
                <a:cubicBezTo>
                  <a:pt x="885960" y="1"/>
                  <a:pt x="885960" y="1"/>
                  <a:pt x="885960" y="1"/>
                </a:cubicBezTo>
                <a:cubicBezTo>
                  <a:pt x="1375263" y="1"/>
                  <a:pt x="1771921" y="134423"/>
                  <a:pt x="1771921" y="300241"/>
                </a:cubicBezTo>
                <a:cubicBezTo>
                  <a:pt x="1771921" y="300241"/>
                  <a:pt x="1771920" y="300242"/>
                  <a:pt x="1771920" y="300242"/>
                </a:cubicBezTo>
                <a:lnTo>
                  <a:pt x="1771921" y="300243"/>
                </a:lnTo>
                <a:cubicBezTo>
                  <a:pt x="1771921" y="466060"/>
                  <a:pt x="1375263" y="600482"/>
                  <a:pt x="885961" y="600483"/>
                </a:cubicBezTo>
                <a:cubicBezTo>
                  <a:pt x="396658" y="600483"/>
                  <a:pt x="1" y="466060"/>
                  <a:pt x="1" y="300243"/>
                </a:cubicBezTo>
                <a:cubicBezTo>
                  <a:pt x="0" y="300242"/>
                  <a:pt x="1" y="300242"/>
                  <a:pt x="1" y="300242"/>
                </a:cubicBezTo>
                <a:close/>
              </a:path>
            </a:pathLst>
          </a:custGeom>
          <a:solidFill>
            <a:srgbClr val="FFFFFF"/>
          </a:solidFill>
          <a:ln w="12700">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sp>
        <p:nvSpPr>
          <p:cNvPr id="40967" name="Text Box 7"/>
          <p:cNvSpPr txBox="1">
            <a:spLocks noChangeArrowheads="1"/>
          </p:cNvSpPr>
          <p:nvPr/>
        </p:nvSpPr>
        <p:spPr bwMode="auto">
          <a:xfrm>
            <a:off x="5161062" y="5872311"/>
            <a:ext cx="12192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MDD</a:t>
            </a: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sp>
        <p:nvSpPr>
          <p:cNvPr id="40966" name="AutoShape 6"/>
          <p:cNvSpPr>
            <a:spLocks noChangeArrowheads="1"/>
          </p:cNvSpPr>
          <p:nvPr/>
        </p:nvSpPr>
        <p:spPr bwMode="auto">
          <a:xfrm>
            <a:off x="4961037" y="4757886"/>
            <a:ext cx="1704975" cy="561975"/>
          </a:xfrm>
          <a:custGeom>
            <a:avLst/>
            <a:gdLst>
              <a:gd name="T0" fmla="*/ 852660 w 1705320"/>
              <a:gd name="T1" fmla="*/ 0 h 562320"/>
              <a:gd name="T2" fmla="*/ 0 w 1705320"/>
              <a:gd name="T3" fmla="*/ 281160 h 562320"/>
              <a:gd name="T4" fmla="*/ 852660 w 1705320"/>
              <a:gd name="T5" fmla="*/ 562320 h 562320"/>
              <a:gd name="T6" fmla="*/ 1705320 w 1705320"/>
              <a:gd name="T7" fmla="*/ 281160 h 562320"/>
              <a:gd name="T8" fmla="*/ 17694720 60000 65536"/>
              <a:gd name="T9" fmla="*/ 11796480 60000 65536"/>
              <a:gd name="T10" fmla="*/ 5898240 60000 65536"/>
              <a:gd name="T11" fmla="*/ 0 60000 65536"/>
              <a:gd name="T12" fmla="*/ 249739 w 1705320"/>
              <a:gd name="T13" fmla="*/ 82350 h 562320"/>
              <a:gd name="T14" fmla="*/ 1455581 w 1705320"/>
              <a:gd name="T15" fmla="*/ 479970 h 562320"/>
            </a:gdLst>
            <a:ahLst/>
            <a:cxnLst>
              <a:cxn ang="T8">
                <a:pos x="T0" y="T1"/>
              </a:cxn>
              <a:cxn ang="T9">
                <a:pos x="T2" y="T3"/>
              </a:cxn>
              <a:cxn ang="T10">
                <a:pos x="T4" y="T5"/>
              </a:cxn>
              <a:cxn ang="T11">
                <a:pos x="T6" y="T7"/>
              </a:cxn>
            </a:cxnLst>
            <a:rect l="T12" t="T13" r="T14" b="T15"/>
            <a:pathLst>
              <a:path w="1705320" h="562320">
                <a:moveTo>
                  <a:pt x="0" y="281160"/>
                </a:moveTo>
                <a:lnTo>
                  <a:pt x="0" y="281160"/>
                </a:lnTo>
                <a:cubicBezTo>
                  <a:pt x="1" y="125880"/>
                  <a:pt x="381750" y="1"/>
                  <a:pt x="852659" y="1"/>
                </a:cubicBezTo>
                <a:cubicBezTo>
                  <a:pt x="1323571" y="1"/>
                  <a:pt x="1705320" y="125880"/>
                  <a:pt x="1705320" y="281161"/>
                </a:cubicBezTo>
                <a:cubicBezTo>
                  <a:pt x="1705320" y="281161"/>
                  <a:pt x="1705319" y="281161"/>
                  <a:pt x="1705319" y="281161"/>
                </a:cubicBezTo>
                <a:lnTo>
                  <a:pt x="1705320" y="281162"/>
                </a:lnTo>
                <a:cubicBezTo>
                  <a:pt x="1705320" y="436442"/>
                  <a:pt x="1323571" y="562321"/>
                  <a:pt x="852660" y="562322"/>
                </a:cubicBezTo>
                <a:cubicBezTo>
                  <a:pt x="381748" y="562322"/>
                  <a:pt x="0" y="436442"/>
                  <a:pt x="0" y="281162"/>
                </a:cubicBezTo>
                <a:cubicBezTo>
                  <a:pt x="-1" y="281161"/>
                  <a:pt x="0" y="281161"/>
                  <a:pt x="0" y="281161"/>
                </a:cubicBezTo>
                <a:close/>
              </a:path>
            </a:pathLst>
          </a:custGeom>
          <a:solidFill>
            <a:srgbClr val="FFFFFF"/>
          </a:solidFill>
          <a:ln w="12700">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sp>
        <p:nvSpPr>
          <p:cNvPr id="40965" name="Text Box 5"/>
          <p:cNvSpPr txBox="1">
            <a:spLocks noChangeArrowheads="1"/>
          </p:cNvSpPr>
          <p:nvPr/>
        </p:nvSpPr>
        <p:spPr bwMode="auto">
          <a:xfrm>
            <a:off x="5237262" y="4910286"/>
            <a:ext cx="1171575" cy="238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Nestlé</a:t>
            </a: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sp>
        <p:nvSpPr>
          <p:cNvPr id="40964" name="AutoShape 4"/>
          <p:cNvSpPr>
            <a:spLocks noChangeArrowheads="1"/>
          </p:cNvSpPr>
          <p:nvPr/>
        </p:nvSpPr>
        <p:spPr bwMode="auto">
          <a:xfrm>
            <a:off x="3444826" y="5182443"/>
            <a:ext cx="1714500" cy="628650"/>
          </a:xfrm>
          <a:custGeom>
            <a:avLst/>
            <a:gdLst>
              <a:gd name="T0" fmla="*/ 857340 w 1714680"/>
              <a:gd name="T1" fmla="*/ 0 h 628920"/>
              <a:gd name="T2" fmla="*/ 0 w 1714680"/>
              <a:gd name="T3" fmla="*/ 314460 h 628920"/>
              <a:gd name="T4" fmla="*/ 857340 w 1714680"/>
              <a:gd name="T5" fmla="*/ 628920 h 628920"/>
              <a:gd name="T6" fmla="*/ 1714680 w 1714680"/>
              <a:gd name="T7" fmla="*/ 314460 h 628920"/>
              <a:gd name="T8" fmla="*/ 17694720 60000 65536"/>
              <a:gd name="T9" fmla="*/ 11796480 60000 65536"/>
              <a:gd name="T10" fmla="*/ 5898240 60000 65536"/>
              <a:gd name="T11" fmla="*/ 0 60000 65536"/>
              <a:gd name="T12" fmla="*/ 251109 w 1714680"/>
              <a:gd name="T13" fmla="*/ 92103 h 628920"/>
              <a:gd name="T14" fmla="*/ 1463571 w 1714680"/>
              <a:gd name="T15" fmla="*/ 536817 h 628920"/>
            </a:gdLst>
            <a:ahLst/>
            <a:cxnLst>
              <a:cxn ang="T8">
                <a:pos x="T0" y="T1"/>
              </a:cxn>
              <a:cxn ang="T9">
                <a:pos x="T2" y="T3"/>
              </a:cxn>
              <a:cxn ang="T10">
                <a:pos x="T4" y="T5"/>
              </a:cxn>
              <a:cxn ang="T11">
                <a:pos x="T6" y="T7"/>
              </a:cxn>
            </a:cxnLst>
            <a:rect l="T12" t="T13" r="T14" b="T15"/>
            <a:pathLst>
              <a:path w="1714680" h="628920">
                <a:moveTo>
                  <a:pt x="0" y="314460"/>
                </a:moveTo>
                <a:lnTo>
                  <a:pt x="0" y="314460"/>
                </a:lnTo>
                <a:cubicBezTo>
                  <a:pt x="1" y="140788"/>
                  <a:pt x="383845" y="0"/>
                  <a:pt x="857340" y="1"/>
                </a:cubicBezTo>
                <a:cubicBezTo>
                  <a:pt x="857340" y="1"/>
                  <a:pt x="857340" y="1"/>
                  <a:pt x="857340" y="1"/>
                </a:cubicBezTo>
                <a:cubicBezTo>
                  <a:pt x="1330836" y="1"/>
                  <a:pt x="1714681" y="140789"/>
                  <a:pt x="1714681" y="314461"/>
                </a:cubicBezTo>
                <a:cubicBezTo>
                  <a:pt x="1714681" y="314461"/>
                  <a:pt x="1714680" y="314461"/>
                  <a:pt x="1714680" y="314461"/>
                </a:cubicBezTo>
                <a:lnTo>
                  <a:pt x="1714681" y="314462"/>
                </a:lnTo>
                <a:cubicBezTo>
                  <a:pt x="1714681" y="488133"/>
                  <a:pt x="1330836" y="628921"/>
                  <a:pt x="857341" y="628922"/>
                </a:cubicBezTo>
                <a:cubicBezTo>
                  <a:pt x="383845" y="628922"/>
                  <a:pt x="1" y="488133"/>
                  <a:pt x="1" y="314462"/>
                </a:cubicBezTo>
                <a:cubicBezTo>
                  <a:pt x="0" y="314461"/>
                  <a:pt x="1" y="314461"/>
                  <a:pt x="1" y="314461"/>
                </a:cubicBezTo>
                <a:close/>
              </a:path>
            </a:pathLst>
          </a:custGeom>
          <a:solidFill>
            <a:srgbClr val="FFFFFF"/>
          </a:solidFill>
          <a:ln w="12700">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sp>
        <p:nvSpPr>
          <p:cNvPr id="40963" name="Text Box 3"/>
          <p:cNvSpPr txBox="1">
            <a:spLocks noChangeArrowheads="1"/>
          </p:cNvSpPr>
          <p:nvPr/>
        </p:nvSpPr>
        <p:spPr bwMode="auto">
          <a:xfrm>
            <a:off x="3660850" y="5254451"/>
            <a:ext cx="1152525" cy="361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Mars</a:t>
            </a: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sp>
        <p:nvSpPr>
          <p:cNvPr id="40962" name="AutoShape 2"/>
          <p:cNvSpPr>
            <a:spLocks noChangeArrowheads="1"/>
          </p:cNvSpPr>
          <p:nvPr/>
        </p:nvSpPr>
        <p:spPr bwMode="auto">
          <a:xfrm>
            <a:off x="1835696" y="3645024"/>
            <a:ext cx="288032" cy="360040"/>
          </a:xfrm>
          <a:custGeom>
            <a:avLst/>
            <a:gdLst>
              <a:gd name="T0" fmla="*/ 109620 w 21600"/>
              <a:gd name="T1" fmla="*/ 0 h 21600"/>
              <a:gd name="T2" fmla="*/ 219240 w 21600"/>
              <a:gd name="T3" fmla="*/ 166860 h 21600"/>
              <a:gd name="T4" fmla="*/ 109620 w 21600"/>
              <a:gd name="T5" fmla="*/ 333720 h 21600"/>
              <a:gd name="T6" fmla="*/ 0 w 21600"/>
              <a:gd name="T7" fmla="*/ 166860 h 21600"/>
              <a:gd name="T8" fmla="*/ 109620 w 21600"/>
              <a:gd name="T9" fmla="*/ 0 h 21600"/>
              <a:gd name="T10" fmla="*/ 54810 w 21600"/>
              <a:gd name="T11" fmla="*/ 166860 h 21600"/>
              <a:gd name="T12" fmla="*/ 0 w 21600"/>
              <a:gd name="T13" fmla="*/ 333720 h 21600"/>
              <a:gd name="T14" fmla="*/ 109620 w 21600"/>
              <a:gd name="T15" fmla="*/ 333720 h 21600"/>
              <a:gd name="T16" fmla="*/ 219240 w 21600"/>
              <a:gd name="T17" fmla="*/ 333720 h 21600"/>
              <a:gd name="T18" fmla="*/ 164430 w 21600"/>
              <a:gd name="T19" fmla="*/ 166860 h 21600"/>
              <a:gd name="T20" fmla="*/ 17694720 60000 65536"/>
              <a:gd name="T21" fmla="*/ 0 60000 65536"/>
              <a:gd name="T22" fmla="*/ 5898240 60000 65536"/>
              <a:gd name="T23" fmla="*/ 11796480 60000 65536"/>
              <a:gd name="T24" fmla="*/ 17694720 60000 65536"/>
              <a:gd name="T25" fmla="*/ 17694720 60000 65536"/>
              <a:gd name="T26" fmla="*/ 17694720 60000 65536"/>
              <a:gd name="T27" fmla="*/ 17694720 60000 65536"/>
              <a:gd name="T28" fmla="*/ 17694720 60000 65536"/>
              <a:gd name="T29" fmla="*/ 17694720 60000 65536"/>
              <a:gd name="T30" fmla="*/ 5400 w 21600"/>
              <a:gd name="T31" fmla="*/ 10800 h 21600"/>
              <a:gd name="T32" fmla="*/ 16200 w 21600"/>
              <a:gd name="T33" fmla="*/ 18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10800" y="0"/>
                </a:moveTo>
                <a:lnTo>
                  <a:pt x="21600" y="21600"/>
                </a:lnTo>
                <a:lnTo>
                  <a:pt x="0" y="21600"/>
                </a:lnTo>
                <a:close/>
              </a:path>
            </a:pathLst>
          </a:custGeom>
          <a:solidFill>
            <a:srgbClr val="000000"/>
          </a:solidFill>
          <a:ln w="1270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sp>
        <p:nvSpPr>
          <p:cNvPr id="40961" name="AutoShape 1"/>
          <p:cNvSpPr>
            <a:spLocks noChangeArrowheads="1"/>
          </p:cNvSpPr>
          <p:nvPr/>
        </p:nvSpPr>
        <p:spPr bwMode="auto">
          <a:xfrm rot="5400000">
            <a:off x="7977287" y="6315224"/>
            <a:ext cx="200025" cy="266700"/>
          </a:xfrm>
          <a:custGeom>
            <a:avLst/>
            <a:gdLst>
              <a:gd name="T0" fmla="*/ 100080 w 21600"/>
              <a:gd name="T1" fmla="*/ 0 h 21600"/>
              <a:gd name="T2" fmla="*/ 200160 w 21600"/>
              <a:gd name="T3" fmla="*/ 133560 h 21600"/>
              <a:gd name="T4" fmla="*/ 100080 w 21600"/>
              <a:gd name="T5" fmla="*/ 267120 h 21600"/>
              <a:gd name="T6" fmla="*/ 0 w 21600"/>
              <a:gd name="T7" fmla="*/ 133560 h 21600"/>
              <a:gd name="T8" fmla="*/ 100080 w 21600"/>
              <a:gd name="T9" fmla="*/ 0 h 21600"/>
              <a:gd name="T10" fmla="*/ 50040 w 21600"/>
              <a:gd name="T11" fmla="*/ 133560 h 21600"/>
              <a:gd name="T12" fmla="*/ 0 w 21600"/>
              <a:gd name="T13" fmla="*/ 267120 h 21600"/>
              <a:gd name="T14" fmla="*/ 100080 w 21600"/>
              <a:gd name="T15" fmla="*/ 267120 h 21600"/>
              <a:gd name="T16" fmla="*/ 200160 w 21600"/>
              <a:gd name="T17" fmla="*/ 267120 h 21600"/>
              <a:gd name="T18" fmla="*/ 150120 w 21600"/>
              <a:gd name="T19" fmla="*/ 133560 h 21600"/>
              <a:gd name="T20" fmla="*/ 17694720 60000 65536"/>
              <a:gd name="T21" fmla="*/ 0 60000 65536"/>
              <a:gd name="T22" fmla="*/ 5898240 60000 65536"/>
              <a:gd name="T23" fmla="*/ 11796480 60000 65536"/>
              <a:gd name="T24" fmla="*/ 17694720 60000 65536"/>
              <a:gd name="T25" fmla="*/ 17694720 60000 65536"/>
              <a:gd name="T26" fmla="*/ 17694720 60000 65536"/>
              <a:gd name="T27" fmla="*/ 17694720 60000 65536"/>
              <a:gd name="T28" fmla="*/ 17694720 60000 65536"/>
              <a:gd name="T29" fmla="*/ 17694720 60000 65536"/>
              <a:gd name="T30" fmla="*/ 5400 w 21600"/>
              <a:gd name="T31" fmla="*/ 10800 h 21600"/>
              <a:gd name="T32" fmla="*/ 16200 w 21600"/>
              <a:gd name="T33" fmla="*/ 18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10800" y="0"/>
                </a:moveTo>
                <a:lnTo>
                  <a:pt x="21600" y="21600"/>
                </a:lnTo>
                <a:lnTo>
                  <a:pt x="0" y="21600"/>
                </a:lnTo>
                <a:close/>
              </a:path>
            </a:pathLst>
          </a:custGeom>
          <a:solidFill>
            <a:srgbClr val="000000"/>
          </a:solidFill>
          <a:ln w="12700">
            <a:solidFill>
              <a:srgbClr val="000000"/>
            </a:solidFill>
            <a:miter lim="800000"/>
            <a:headEnd/>
            <a:tailEnd/>
          </a:ln>
        </p:spPr>
        <p:txBody>
          <a:bodyPr rot="10800000" vert="eaVert"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sp>
        <p:nvSpPr>
          <p:cNvPr id="40994" name="Rectangle 34"/>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0"/>
            <a:ext cx="8208912" cy="1143000"/>
          </a:xfrm>
        </p:spPr>
        <p:txBody>
          <a:bodyPr>
            <a:noAutofit/>
          </a:bodyPr>
          <a:lstStyle/>
          <a:p>
            <a:r>
              <a:rPr lang="fr-FR" sz="3600" u="sng" dirty="0" smtClean="0"/>
              <a:t>3. Analyse des groupes stratégiques</a:t>
            </a:r>
            <a:endParaRPr lang="fr-FR" sz="3600" u="sng" dirty="0"/>
          </a:p>
        </p:txBody>
      </p:sp>
      <p:sp>
        <p:nvSpPr>
          <p:cNvPr id="4" name="Text Box 7"/>
          <p:cNvSpPr txBox="1">
            <a:spLocks noChangeArrowheads="1"/>
          </p:cNvSpPr>
          <p:nvPr/>
        </p:nvSpPr>
        <p:spPr bwMode="auto">
          <a:xfrm>
            <a:off x="1187624" y="2924944"/>
            <a:ext cx="7620000" cy="3139321"/>
          </a:xfrm>
          <a:prstGeom prst="rect">
            <a:avLst/>
          </a:prstGeom>
          <a:noFill/>
          <a:ln w="9525">
            <a:noFill/>
            <a:miter lim="800000"/>
            <a:headEnd/>
            <a:tailEnd/>
          </a:ln>
        </p:spPr>
        <p:txBody>
          <a:bodyPr wrap="square">
            <a:spAutoFit/>
          </a:bodyPr>
          <a:lstStyle/>
          <a:p>
            <a:pPr algn="just"/>
            <a:r>
              <a:rPr lang="fr-FR" b="1" u="sng" dirty="0" smtClean="0"/>
              <a:t>Stratégie de croissance (diversification/spécialisation):</a:t>
            </a:r>
          </a:p>
          <a:p>
            <a:pPr algn="just"/>
            <a:r>
              <a:rPr lang="fr-FR" dirty="0" smtClean="0"/>
              <a:t>Dans un marché verrouillé (par ces trois leaders), les autres entreprises voulant tenter leur chance se retrouvent vite face à des barrières. Ces leaders eux même doivent adapter leur marchandise pour la pérennité de leur activité. Il doivent donc adapter leur produit selon la demande actuelle :</a:t>
            </a:r>
          </a:p>
          <a:p>
            <a:pPr algn="just">
              <a:buFontTx/>
              <a:buChar char="-"/>
            </a:pPr>
            <a:r>
              <a:rPr lang="fr-FR" dirty="0" smtClean="0"/>
              <a:t> Proposer des produits allégés.</a:t>
            </a:r>
          </a:p>
          <a:p>
            <a:pPr algn="just"/>
            <a:r>
              <a:rPr lang="fr-FR" dirty="0" smtClean="0"/>
              <a:t>- Des produits respectueux de l’environnement. </a:t>
            </a:r>
          </a:p>
          <a:p>
            <a:pPr algn="just">
              <a:buFontTx/>
              <a:buChar char="-"/>
            </a:pPr>
            <a:r>
              <a:rPr lang="fr-FR" dirty="0" smtClean="0"/>
              <a:t> Produits issus de l’AB.</a:t>
            </a:r>
            <a:endParaRPr lang="fr-FR" dirty="0"/>
          </a:p>
          <a:p>
            <a:pPr algn="just"/>
            <a:r>
              <a:rPr lang="fr-FR" dirty="0" smtClean="0"/>
              <a:t>Mais le travail ne se fait pas non plus sur le produit en lui-même. Un travail sur :</a:t>
            </a:r>
          </a:p>
          <a:p>
            <a:pPr algn="just">
              <a:buFontTx/>
              <a:buChar char="-"/>
            </a:pPr>
            <a:r>
              <a:rPr lang="fr-FR" dirty="0" smtClean="0"/>
              <a:t> Le packaging :  adapter l’emballage au type de clientèle ciblée</a:t>
            </a:r>
          </a:p>
          <a:p>
            <a:pPr algn="just">
              <a:buFontTx/>
              <a:buChar char="-"/>
            </a:pPr>
            <a:r>
              <a:rPr lang="fr-FR" dirty="0" smtClean="0"/>
              <a:t> La publicité (effet de nostalgie, touchant un certain type de population …)</a:t>
            </a:r>
          </a:p>
        </p:txBody>
      </p:sp>
      <p:sp>
        <p:nvSpPr>
          <p:cNvPr id="5" name="Text Box 8"/>
          <p:cNvSpPr txBox="1">
            <a:spLocks noChangeArrowheads="1"/>
          </p:cNvSpPr>
          <p:nvPr/>
        </p:nvSpPr>
        <p:spPr bwMode="auto">
          <a:xfrm>
            <a:off x="3491880" y="1196752"/>
            <a:ext cx="2627001" cy="1477328"/>
          </a:xfrm>
          <a:prstGeom prst="rect">
            <a:avLst/>
          </a:prstGeom>
          <a:noFill/>
          <a:ln w="9525">
            <a:noFill/>
            <a:miter lim="800000"/>
            <a:headEnd/>
            <a:tailEnd/>
          </a:ln>
        </p:spPr>
        <p:txBody>
          <a:bodyPr wrap="square">
            <a:spAutoFit/>
          </a:bodyPr>
          <a:lstStyle/>
          <a:p>
            <a:pPr algn="ctr"/>
            <a:r>
              <a:rPr lang="fr-FR" b="1" u="sng" dirty="0" smtClean="0"/>
              <a:t>Leadership</a:t>
            </a:r>
          </a:p>
          <a:p>
            <a:pPr algn="ctr"/>
            <a:r>
              <a:rPr lang="fr-FR" dirty="0" smtClean="0"/>
              <a:t>-Ferrero (1</a:t>
            </a:r>
            <a:r>
              <a:rPr lang="fr-FR" baseline="30000" dirty="0" smtClean="0"/>
              <a:t>er</a:t>
            </a:r>
            <a:r>
              <a:rPr lang="fr-FR" dirty="0" smtClean="0"/>
              <a:t>)</a:t>
            </a:r>
            <a:endParaRPr lang="fr-FR" b="1" u="sng" dirty="0" smtClean="0"/>
          </a:p>
          <a:p>
            <a:pPr algn="ctr">
              <a:buFontTx/>
              <a:buChar char="-"/>
            </a:pPr>
            <a:r>
              <a:rPr lang="fr-FR" dirty="0" smtClean="0"/>
              <a:t>Mars, incorporated (2</a:t>
            </a:r>
            <a:r>
              <a:rPr lang="fr-FR" baseline="30000" dirty="0" smtClean="0"/>
              <a:t>ème</a:t>
            </a:r>
            <a:r>
              <a:rPr lang="fr-FR" dirty="0" smtClean="0"/>
              <a:t>)</a:t>
            </a:r>
          </a:p>
          <a:p>
            <a:pPr algn="ctr">
              <a:buFontTx/>
              <a:buChar char="-"/>
            </a:pPr>
            <a:r>
              <a:rPr lang="fr-FR" dirty="0" smtClean="0"/>
              <a:t>Nestlé (3</a:t>
            </a:r>
            <a:r>
              <a:rPr lang="fr-FR" baseline="30000" dirty="0" smtClean="0"/>
              <a:t>ème</a:t>
            </a:r>
            <a:r>
              <a:rPr lang="fr-FR" dirty="0" smtClean="0"/>
              <a:t>)</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p:cNvSpPr/>
          <p:nvPr/>
        </p:nvSpPr>
        <p:spPr>
          <a:xfrm>
            <a:off x="2952001" y="2819400"/>
            <a:ext cx="2807999" cy="129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9966"/>
          </a:solidFill>
          <a:ln w="0">
            <a:solidFill>
              <a:srgbClr val="808080"/>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2600" b="0" i="0" u="none" strike="noStrike" kern="1200">
                <a:ln>
                  <a:noFill/>
                </a:ln>
                <a:latin typeface="Arial" pitchFamily="18"/>
                <a:ea typeface="DejaVu Sans" pitchFamily="2"/>
                <a:cs typeface="Lohit Hindi" pitchFamily="2"/>
              </a:rPr>
              <a:t>Concurrences</a:t>
            </a:r>
          </a:p>
        </p:txBody>
      </p:sp>
      <p:sp>
        <p:nvSpPr>
          <p:cNvPr id="5" name="Freeform 12"/>
          <p:cNvSpPr/>
          <p:nvPr/>
        </p:nvSpPr>
        <p:spPr>
          <a:xfrm>
            <a:off x="6324600" y="1524000"/>
            <a:ext cx="2592000" cy="1152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F5"/>
          </a:solidFill>
          <a:ln w="0">
            <a:solidFill>
              <a:srgbClr val="808080"/>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defRPr>
                <a:effectLst>
                  <a:outerShdw dist="17961" dir="2700000">
                    <a:scrgbClr r="0" g="0" b="0"/>
                  </a:outerShdw>
                </a:effectLst>
              </a:defRPr>
            </a:pPr>
            <a:r>
              <a:rPr lang="fr-FR" sz="1100" b="0" i="0" u="none" strike="noStrike" kern="1200" dirty="0" smtClean="0">
                <a:ln>
                  <a:noFill/>
                </a:ln>
                <a:latin typeface="Arial" pitchFamily="18"/>
                <a:ea typeface="DejaVu Sans" pitchFamily="2"/>
                <a:cs typeface="Lohit Hindi" pitchFamily="2"/>
              </a:rPr>
              <a:t>Entrants potentiels</a:t>
            </a:r>
          </a:p>
          <a:p>
            <a:pPr marL="0" marR="0" lvl="0" indent="0" algn="ctr" rtl="0" hangingPunct="0">
              <a:lnSpc>
                <a:spcPct val="100000"/>
              </a:lnSpc>
              <a:spcBef>
                <a:spcPts val="0"/>
              </a:spcBef>
              <a:spcAft>
                <a:spcPts val="0"/>
              </a:spcAft>
              <a:buNone/>
              <a:tabLst/>
              <a:defRPr>
                <a:effectLst>
                  <a:outerShdw dist="17961" dir="2700000">
                    <a:scrgbClr r="0" g="0" b="0"/>
                  </a:outerShdw>
                </a:effectLst>
              </a:defRPr>
            </a:pPr>
            <a:r>
              <a:rPr lang="fr-FR" sz="1100" b="0" i="0" u="none" strike="noStrike" kern="1200" dirty="0" smtClean="0">
                <a:ln>
                  <a:noFill/>
                </a:ln>
                <a:latin typeface="Arial" pitchFamily="18"/>
                <a:ea typeface="DejaVu Sans" pitchFamily="2"/>
                <a:cs typeface="Lohit Hindi" pitchFamily="2"/>
              </a:rPr>
              <a:t>(plaquettes de</a:t>
            </a:r>
          </a:p>
          <a:p>
            <a:pPr marL="0" marR="0" lvl="0" indent="0" algn="ctr" rtl="0" hangingPunct="0">
              <a:lnSpc>
                <a:spcPct val="100000"/>
              </a:lnSpc>
              <a:spcBef>
                <a:spcPts val="0"/>
              </a:spcBef>
              <a:spcAft>
                <a:spcPts val="0"/>
              </a:spcAft>
              <a:buNone/>
              <a:tabLst/>
              <a:defRPr>
                <a:effectLst>
                  <a:outerShdw dist="17961" dir="2700000">
                    <a:scrgbClr r="0" g="0" b="0"/>
                  </a:outerShdw>
                </a:effectLst>
              </a:defRPr>
            </a:pPr>
            <a:r>
              <a:rPr lang="fr-FR" sz="1100" b="0" i="0" u="none" strike="noStrike" kern="1200" dirty="0" smtClean="0">
                <a:ln>
                  <a:noFill/>
                </a:ln>
                <a:latin typeface="Arial" pitchFamily="18"/>
                <a:ea typeface="DejaVu Sans" pitchFamily="2"/>
                <a:cs typeface="Lohit Hindi" pitchFamily="2"/>
              </a:rPr>
              <a:t>Chocolat ...)</a:t>
            </a:r>
            <a:endParaRPr lang="fr-FR" sz="1100" b="0" i="0" u="none" strike="noStrike" kern="1200" dirty="0">
              <a:ln>
                <a:noFill/>
              </a:ln>
              <a:latin typeface="Arial" pitchFamily="18"/>
              <a:ea typeface="DejaVu Sans" pitchFamily="2"/>
              <a:cs typeface="Lohit Hindi" pitchFamily="2"/>
            </a:endParaRPr>
          </a:p>
        </p:txBody>
      </p:sp>
      <p:sp>
        <p:nvSpPr>
          <p:cNvPr id="6" name="Freeform 13"/>
          <p:cNvSpPr/>
          <p:nvPr/>
        </p:nvSpPr>
        <p:spPr>
          <a:xfrm>
            <a:off x="6480000" y="3467399"/>
            <a:ext cx="2592000" cy="1152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F5"/>
          </a:solidFill>
          <a:ln w="0">
            <a:solidFill>
              <a:srgbClr val="808080"/>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1100" b="0" i="0" u="none" strike="noStrike" kern="1200" dirty="0" smtClean="0">
                <a:ln>
                  <a:noFill/>
                </a:ln>
                <a:effectLst>
                  <a:outerShdw dist="17961" dir="2700000">
                    <a:scrgbClr r="0" g="0" b="0"/>
                  </a:outerShdw>
                </a:effectLst>
                <a:latin typeface="Arial" pitchFamily="18"/>
                <a:ea typeface="DejaVu Sans" pitchFamily="2"/>
                <a:cs typeface="Lohit Hindi" pitchFamily="2"/>
              </a:rPr>
              <a:t>Pouvoir de négociation</a:t>
            </a:r>
          </a:p>
          <a:p>
            <a:pPr marL="0" marR="0" lvl="0" indent="0" algn="ctr" rtl="0" hangingPunct="0">
              <a:lnSpc>
                <a:spcPct val="100000"/>
              </a:lnSpc>
              <a:spcBef>
                <a:spcPts val="0"/>
              </a:spcBef>
              <a:spcAft>
                <a:spcPts val="0"/>
              </a:spcAft>
              <a:buNone/>
              <a:tabLst/>
            </a:pPr>
            <a:r>
              <a:rPr lang="fr-FR" sz="1100" dirty="0" smtClean="0">
                <a:effectLst>
                  <a:outerShdw dist="17961" dir="2700000">
                    <a:scrgbClr r="0" g="0" b="0"/>
                  </a:outerShdw>
                </a:effectLst>
                <a:latin typeface="Arial" pitchFamily="18"/>
                <a:ea typeface="DejaVu Sans" pitchFamily="2"/>
                <a:cs typeface="Lohit Hindi" pitchFamily="2"/>
              </a:rPr>
              <a:t>des c</a:t>
            </a:r>
            <a:r>
              <a:rPr lang="fr-FR" sz="1100" b="0" i="0" u="none" strike="noStrike" kern="1200" dirty="0" smtClean="0">
                <a:ln>
                  <a:noFill/>
                </a:ln>
                <a:effectLst>
                  <a:outerShdw dist="17961" dir="2700000">
                    <a:scrgbClr r="0" g="0" b="0"/>
                  </a:outerShdw>
                </a:effectLst>
                <a:latin typeface="Arial" pitchFamily="18"/>
                <a:ea typeface="DejaVu Sans" pitchFamily="2"/>
                <a:cs typeface="Lohit Hindi" pitchFamily="2"/>
              </a:rPr>
              <a:t>lients</a:t>
            </a:r>
          </a:p>
          <a:p>
            <a:pPr algn="ctr" hangingPunct="0"/>
            <a:r>
              <a:rPr lang="fr-FR" sz="1100" b="0" i="0" u="none" strike="noStrike" kern="1200" dirty="0" smtClean="0">
                <a:ln>
                  <a:noFill/>
                </a:ln>
                <a:latin typeface="Arial" pitchFamily="18"/>
                <a:ea typeface="DejaVu Sans" pitchFamily="2"/>
                <a:cs typeface="Lohit Hindi" pitchFamily="2"/>
              </a:rPr>
              <a:t>(jeunes, moins jeune ...)</a:t>
            </a:r>
            <a:endParaRPr lang="fr-FR" sz="1100" b="0" i="0" u="none" strike="noStrike" kern="1200" dirty="0">
              <a:ln>
                <a:noFill/>
              </a:ln>
              <a:latin typeface="Arial" pitchFamily="18"/>
              <a:ea typeface="DejaVu Sans" pitchFamily="2"/>
              <a:cs typeface="Lohit Hindi" pitchFamily="2"/>
            </a:endParaRPr>
          </a:p>
        </p:txBody>
      </p:sp>
      <p:sp>
        <p:nvSpPr>
          <p:cNvPr id="7" name="Freeform 14"/>
          <p:cNvSpPr/>
          <p:nvPr/>
        </p:nvSpPr>
        <p:spPr>
          <a:xfrm>
            <a:off x="1331640" y="1124744"/>
            <a:ext cx="2592000" cy="1152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F5"/>
          </a:solidFill>
          <a:ln w="0">
            <a:solidFill>
              <a:srgbClr val="808080"/>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1100" b="1" i="0" u="sng" strike="noStrike" kern="1200" dirty="0">
                <a:ln>
                  <a:noFill/>
                </a:ln>
                <a:latin typeface="Arial" pitchFamily="18"/>
                <a:ea typeface="DejaVu Sans" pitchFamily="2"/>
                <a:cs typeface="Lohit Hindi" pitchFamily="2"/>
              </a:rPr>
              <a:t>Fournisseurs</a:t>
            </a:r>
          </a:p>
          <a:p>
            <a:pPr marL="0" marR="0" lvl="0" indent="0" algn="ctr" rtl="0" hangingPunct="0">
              <a:lnSpc>
                <a:spcPct val="100000"/>
              </a:lnSpc>
              <a:spcBef>
                <a:spcPts val="0"/>
              </a:spcBef>
              <a:spcAft>
                <a:spcPts val="0"/>
              </a:spcAft>
              <a:buNone/>
              <a:tabLst/>
            </a:pPr>
            <a:r>
              <a:rPr lang="fr-FR" sz="1100" b="0" i="0" u="none" strike="noStrike" kern="1200" dirty="0">
                <a:ln>
                  <a:noFill/>
                </a:ln>
                <a:latin typeface="Arial" pitchFamily="18"/>
                <a:ea typeface="DejaVu Sans" pitchFamily="2"/>
                <a:cs typeface="Lohit Hindi" pitchFamily="2"/>
              </a:rPr>
              <a:t>(Matière première </a:t>
            </a:r>
            <a:r>
              <a:rPr lang="fr-FR" sz="1100" b="0" i="0" u="none" strike="noStrike" kern="1200" dirty="0" smtClean="0">
                <a:ln>
                  <a:noFill/>
                </a:ln>
                <a:latin typeface="Arial" pitchFamily="18"/>
                <a:ea typeface="DejaVu Sans" pitchFamily="2"/>
                <a:cs typeface="Lohit Hindi" pitchFamily="2"/>
              </a:rPr>
              <a:t>: chocolat …)</a:t>
            </a:r>
            <a:endParaRPr lang="fr-FR" sz="1100" b="0" i="0" u="none" strike="noStrike" kern="1200" dirty="0">
              <a:ln>
                <a:noFill/>
              </a:ln>
              <a:latin typeface="Arial" pitchFamily="18"/>
              <a:ea typeface="DejaVu Sans" pitchFamily="2"/>
              <a:cs typeface="Lohit Hindi" pitchFamily="2"/>
            </a:endParaRPr>
          </a:p>
        </p:txBody>
      </p:sp>
      <p:sp>
        <p:nvSpPr>
          <p:cNvPr id="8" name="Freeform 15"/>
          <p:cNvSpPr/>
          <p:nvPr/>
        </p:nvSpPr>
        <p:spPr>
          <a:xfrm>
            <a:off x="1043608" y="5301208"/>
            <a:ext cx="2592000" cy="1152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F5"/>
          </a:solidFill>
          <a:ln w="0">
            <a:solidFill>
              <a:srgbClr val="808080"/>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1100" b="1" i="0" u="sng" strike="noStrike" kern="1200" dirty="0">
                <a:ln>
                  <a:noFill/>
                </a:ln>
                <a:latin typeface="Arial" pitchFamily="18"/>
                <a:ea typeface="DejaVu Sans" pitchFamily="2"/>
                <a:cs typeface="Lohit Hindi" pitchFamily="2"/>
              </a:rPr>
              <a:t>Régulateur</a:t>
            </a:r>
          </a:p>
          <a:p>
            <a:pPr marL="0" marR="0" lvl="0" indent="0" algn="ctr" rtl="0" hangingPunct="0">
              <a:lnSpc>
                <a:spcPct val="100000"/>
              </a:lnSpc>
              <a:spcBef>
                <a:spcPts val="0"/>
              </a:spcBef>
              <a:spcAft>
                <a:spcPts val="0"/>
              </a:spcAft>
              <a:buNone/>
              <a:tabLst/>
            </a:pPr>
            <a:r>
              <a:rPr lang="fr-FR" sz="1100" b="0" i="0" u="none" strike="noStrike" kern="1200" dirty="0">
                <a:ln>
                  <a:noFill/>
                </a:ln>
                <a:latin typeface="Arial" pitchFamily="18"/>
                <a:ea typeface="DejaVu Sans" pitchFamily="2"/>
                <a:cs typeface="Lohit Hindi" pitchFamily="2"/>
              </a:rPr>
              <a:t>(Allégations régulant la</a:t>
            </a:r>
          </a:p>
          <a:p>
            <a:pPr marL="0" marR="0" lvl="0" indent="0" algn="ctr" rtl="0" hangingPunct="0">
              <a:lnSpc>
                <a:spcPct val="100000"/>
              </a:lnSpc>
              <a:spcBef>
                <a:spcPts val="0"/>
              </a:spcBef>
              <a:spcAft>
                <a:spcPts val="0"/>
              </a:spcAft>
              <a:buNone/>
              <a:tabLst/>
            </a:pPr>
            <a:r>
              <a:rPr lang="fr-FR" sz="1100" b="0" i="0" u="none" strike="noStrike" kern="1200" dirty="0">
                <a:ln>
                  <a:noFill/>
                </a:ln>
                <a:latin typeface="Arial" pitchFamily="18"/>
                <a:ea typeface="DejaVu Sans" pitchFamily="2"/>
                <a:cs typeface="Lohit Hindi" pitchFamily="2"/>
              </a:rPr>
              <a:t>Consommation de produits</a:t>
            </a:r>
          </a:p>
          <a:p>
            <a:pPr marL="0" marR="0" lvl="0" indent="0" algn="ctr" rtl="0" hangingPunct="0">
              <a:lnSpc>
                <a:spcPct val="100000"/>
              </a:lnSpc>
              <a:spcBef>
                <a:spcPts val="0"/>
              </a:spcBef>
              <a:spcAft>
                <a:spcPts val="0"/>
              </a:spcAft>
              <a:buNone/>
              <a:tabLst/>
            </a:pPr>
            <a:r>
              <a:rPr lang="fr-FR" sz="1100" b="0" i="0" u="none" strike="noStrike" kern="1200" dirty="0">
                <a:ln>
                  <a:noFill/>
                </a:ln>
                <a:latin typeface="Arial" pitchFamily="18"/>
                <a:ea typeface="DejaVu Sans" pitchFamily="2"/>
                <a:cs typeface="Lohit Hindi" pitchFamily="2"/>
              </a:rPr>
              <a:t>sucrés)</a:t>
            </a:r>
          </a:p>
        </p:txBody>
      </p:sp>
      <p:sp>
        <p:nvSpPr>
          <p:cNvPr id="9" name="Freeform 16"/>
          <p:cNvSpPr/>
          <p:nvPr/>
        </p:nvSpPr>
        <p:spPr>
          <a:xfrm>
            <a:off x="3816001" y="4835399"/>
            <a:ext cx="2592000" cy="1152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FE7F5"/>
          </a:solidFill>
          <a:ln w="0">
            <a:solidFill>
              <a:srgbClr val="808080"/>
            </a:solidFill>
            <a:prstDash val="solid"/>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1100" b="0" i="0" u="none" strike="noStrike" kern="1200" dirty="0">
                <a:ln>
                  <a:noFill/>
                </a:ln>
                <a:effectLst>
                  <a:outerShdw dist="17961" dir="2700000">
                    <a:scrgbClr r="0" g="0" b="0"/>
                  </a:outerShdw>
                </a:effectLst>
                <a:latin typeface="Arial" pitchFamily="18"/>
                <a:ea typeface="DejaVu Sans" pitchFamily="2"/>
                <a:cs typeface="Lohit Hindi" pitchFamily="2"/>
              </a:rPr>
              <a:t>Produit de substitution</a:t>
            </a:r>
          </a:p>
          <a:p>
            <a:pPr marL="0" marR="0" lvl="0" indent="0" algn="ctr" rtl="0" hangingPunct="0">
              <a:lnSpc>
                <a:spcPct val="100000"/>
              </a:lnSpc>
              <a:spcBef>
                <a:spcPts val="0"/>
              </a:spcBef>
              <a:spcAft>
                <a:spcPts val="0"/>
              </a:spcAft>
              <a:buNone/>
              <a:tabLst/>
            </a:pPr>
            <a:r>
              <a:rPr lang="fr-FR" sz="1100" b="0" i="0" u="none" strike="noStrike" kern="1200" dirty="0">
                <a:ln>
                  <a:noFill/>
                </a:ln>
                <a:latin typeface="Arial" pitchFamily="18"/>
                <a:ea typeface="DejaVu Sans" pitchFamily="2"/>
                <a:cs typeface="Lohit Hindi" pitchFamily="2"/>
              </a:rPr>
              <a:t>(les barres chocolatées</a:t>
            </a:r>
          </a:p>
          <a:p>
            <a:pPr marL="0" marR="0" lvl="0" indent="0" algn="ctr" rtl="0" hangingPunct="0">
              <a:lnSpc>
                <a:spcPct val="100000"/>
              </a:lnSpc>
              <a:spcBef>
                <a:spcPts val="0"/>
              </a:spcBef>
              <a:spcAft>
                <a:spcPts val="0"/>
              </a:spcAft>
              <a:buNone/>
              <a:tabLst/>
            </a:pPr>
            <a:r>
              <a:rPr lang="fr-FR" sz="1100" b="0" i="0" u="none" strike="noStrike" kern="1200" dirty="0">
                <a:ln>
                  <a:noFill/>
                </a:ln>
                <a:latin typeface="Arial" pitchFamily="18"/>
                <a:ea typeface="DejaVu Sans" pitchFamily="2"/>
                <a:cs typeface="Lohit Hindi" pitchFamily="2"/>
              </a:rPr>
              <a:t>« Fait maison </a:t>
            </a:r>
            <a:r>
              <a:rPr lang="fr-FR" sz="1100" b="0" i="0" u="none" strike="noStrike" kern="1200" dirty="0" smtClean="0">
                <a:ln>
                  <a:noFill/>
                </a:ln>
                <a:latin typeface="Arial" pitchFamily="18"/>
                <a:ea typeface="DejaVu Sans" pitchFamily="2"/>
                <a:cs typeface="Lohit Hindi" pitchFamily="2"/>
              </a:rPr>
              <a:t>» et les barres céréales)</a:t>
            </a:r>
            <a:endParaRPr lang="fr-FR" sz="1100" b="0" i="0" u="none" strike="noStrike" kern="1200" dirty="0">
              <a:ln>
                <a:noFill/>
              </a:ln>
              <a:latin typeface="Arial" pitchFamily="18"/>
              <a:ea typeface="DejaVu Sans" pitchFamily="2"/>
              <a:cs typeface="Lohit Hindi" pitchFamily="2"/>
            </a:endParaRPr>
          </a:p>
        </p:txBody>
      </p:sp>
      <p:sp>
        <p:nvSpPr>
          <p:cNvPr id="10" name="Straight Connector 19"/>
          <p:cNvSpPr/>
          <p:nvPr/>
        </p:nvSpPr>
        <p:spPr>
          <a:xfrm flipH="1">
            <a:off x="5760000" y="2315400"/>
            <a:ext cx="648001" cy="504000"/>
          </a:xfrm>
          <a:prstGeom prst="line">
            <a:avLst/>
          </a:prstGeom>
          <a:noFill/>
          <a:ln w="0">
            <a:solidFill>
              <a:srgbClr val="000000"/>
            </a:solidFill>
            <a:prstDash val="solid"/>
            <a:tailEnd type="arrow"/>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DejaVu Sans" pitchFamily="2"/>
              <a:cs typeface="Lohit Hindi" pitchFamily="2"/>
            </a:endParaRPr>
          </a:p>
        </p:txBody>
      </p:sp>
      <p:sp>
        <p:nvSpPr>
          <p:cNvPr id="11" name="Text Box 14"/>
          <p:cNvSpPr txBox="1">
            <a:spLocks noChangeArrowheads="1"/>
          </p:cNvSpPr>
          <p:nvPr/>
        </p:nvSpPr>
        <p:spPr bwMode="auto">
          <a:xfrm>
            <a:off x="1043608" y="0"/>
            <a:ext cx="3860800" cy="461665"/>
          </a:xfrm>
          <a:prstGeom prst="rect">
            <a:avLst/>
          </a:prstGeom>
          <a:noFill/>
          <a:ln w="9525">
            <a:noFill/>
            <a:miter lim="800000"/>
            <a:headEnd/>
            <a:tailEnd/>
          </a:ln>
        </p:spPr>
        <p:txBody>
          <a:bodyPr wrap="none">
            <a:spAutoFit/>
          </a:bodyPr>
          <a:lstStyle/>
          <a:p>
            <a:r>
              <a:rPr lang="fr-FR" sz="2400" b="1" u="sng" dirty="0"/>
              <a:t>Stratégie </a:t>
            </a:r>
            <a:r>
              <a:rPr lang="fr-FR" sz="2400" b="1" u="sng" dirty="0" smtClean="0"/>
              <a:t>concurrentielle:</a:t>
            </a:r>
          </a:p>
        </p:txBody>
      </p:sp>
      <p:sp>
        <p:nvSpPr>
          <p:cNvPr id="12" name="TextBox 23"/>
          <p:cNvSpPr txBox="1"/>
          <p:nvPr/>
        </p:nvSpPr>
        <p:spPr>
          <a:xfrm>
            <a:off x="2483768" y="548680"/>
            <a:ext cx="2819400" cy="369332"/>
          </a:xfrm>
          <a:prstGeom prst="rect">
            <a:avLst/>
          </a:prstGeom>
          <a:noFill/>
        </p:spPr>
        <p:txBody>
          <a:bodyPr wrap="square" rtlCol="0">
            <a:spAutoFit/>
          </a:bodyPr>
          <a:lstStyle/>
          <a:p>
            <a:r>
              <a:rPr lang="fr-FR" u="sng" dirty="0" smtClean="0"/>
              <a:t>Selon Porter:</a:t>
            </a:r>
            <a:endParaRPr lang="fr-FR" u="sng" dirty="0"/>
          </a:p>
        </p:txBody>
      </p:sp>
      <p:sp>
        <p:nvSpPr>
          <p:cNvPr id="13" name="Straight Connector 17"/>
          <p:cNvSpPr/>
          <p:nvPr/>
        </p:nvSpPr>
        <p:spPr>
          <a:xfrm flipV="1">
            <a:off x="2555775" y="4115400"/>
            <a:ext cx="396225" cy="1185808"/>
          </a:xfrm>
          <a:prstGeom prst="line">
            <a:avLst/>
          </a:prstGeom>
          <a:noFill/>
          <a:ln w="0">
            <a:solidFill>
              <a:srgbClr val="000000"/>
            </a:solidFill>
            <a:prstDash val="solid"/>
            <a:tailEnd type="arrow"/>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DejaVu Sans" pitchFamily="2"/>
              <a:cs typeface="Lohit Hindi" pitchFamily="2"/>
            </a:endParaRPr>
          </a:p>
        </p:txBody>
      </p:sp>
      <p:sp>
        <p:nvSpPr>
          <p:cNvPr id="14" name="Straight Connector 18"/>
          <p:cNvSpPr/>
          <p:nvPr/>
        </p:nvSpPr>
        <p:spPr>
          <a:xfrm>
            <a:off x="2699792" y="2276872"/>
            <a:ext cx="360040" cy="504056"/>
          </a:xfrm>
          <a:prstGeom prst="line">
            <a:avLst/>
          </a:prstGeom>
          <a:noFill/>
          <a:ln w="0">
            <a:solidFill>
              <a:srgbClr val="000000"/>
            </a:solidFill>
            <a:prstDash val="solid"/>
            <a:tailEnd type="arrow"/>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DejaVu Sans" pitchFamily="2"/>
              <a:cs typeface="Lohit Hindi" pitchFamily="2"/>
            </a:endParaRPr>
          </a:p>
        </p:txBody>
      </p:sp>
      <p:sp>
        <p:nvSpPr>
          <p:cNvPr id="15" name="Straight Connector 20"/>
          <p:cNvSpPr/>
          <p:nvPr/>
        </p:nvSpPr>
        <p:spPr>
          <a:xfrm flipH="1" flipV="1">
            <a:off x="5760000" y="3827399"/>
            <a:ext cx="720000" cy="216000"/>
          </a:xfrm>
          <a:prstGeom prst="line">
            <a:avLst/>
          </a:prstGeom>
          <a:noFill/>
          <a:ln w="0">
            <a:solidFill>
              <a:srgbClr val="000000"/>
            </a:solidFill>
            <a:prstDash val="solid"/>
            <a:tailEnd type="arrow"/>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DejaVu Sans" pitchFamily="2"/>
              <a:cs typeface="Lohit Hindi" pitchFamily="2"/>
            </a:endParaRPr>
          </a:p>
        </p:txBody>
      </p:sp>
      <p:sp>
        <p:nvSpPr>
          <p:cNvPr id="16" name="Straight Connector 21"/>
          <p:cNvSpPr/>
          <p:nvPr/>
        </p:nvSpPr>
        <p:spPr>
          <a:xfrm flipV="1">
            <a:off x="4680000" y="4115400"/>
            <a:ext cx="0" cy="719999"/>
          </a:xfrm>
          <a:prstGeom prst="line">
            <a:avLst/>
          </a:prstGeom>
          <a:noFill/>
          <a:ln w="0">
            <a:solidFill>
              <a:srgbClr val="000000"/>
            </a:solidFill>
            <a:prstDash val="solid"/>
            <a:tailEnd type="arrow"/>
          </a:ln>
        </p:spPr>
        <p:txBody>
          <a:bodyPr vert="horz" wrap="none" lIns="90000" tIns="45000" rIns="90000" bIns="450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DejaVu Sans" pitchFamily="2"/>
              <a:cs typeface="Lohit Hindi" pitchFamily="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043608" y="836712"/>
            <a:ext cx="7848600" cy="1569660"/>
          </a:xfrm>
          <a:prstGeom prst="rect">
            <a:avLst/>
          </a:prstGeom>
          <a:noFill/>
          <a:ln w="9525">
            <a:noFill/>
            <a:miter lim="800000"/>
            <a:headEnd/>
            <a:tailEnd/>
          </a:ln>
        </p:spPr>
        <p:txBody>
          <a:bodyPr wrap="square">
            <a:spAutoFit/>
          </a:bodyPr>
          <a:lstStyle/>
          <a:p>
            <a:pPr algn="just"/>
            <a:r>
              <a:rPr lang="fr-FR" sz="1600" b="1" u="sng" dirty="0"/>
              <a:t>Positionnement / </a:t>
            </a:r>
            <a:r>
              <a:rPr lang="fr-FR" sz="1600" b="1" u="sng" dirty="0" smtClean="0"/>
              <a:t>prix</a:t>
            </a:r>
          </a:p>
          <a:p>
            <a:pPr algn="just"/>
            <a:r>
              <a:rPr lang="fr-FR" sz="1600" dirty="0" smtClean="0"/>
              <a:t>La qualité du produit (aspect diététique,  biologique …) aura un impact direct sur le prix de la barre chocolatée.  D’autres facteurs comme la qualité des matières premières et la notoriété de la marque peuvent également influencer.   </a:t>
            </a:r>
          </a:p>
          <a:p>
            <a:pPr algn="just"/>
            <a:endParaRPr lang="fr-FR" sz="1600" dirty="0" smtClean="0"/>
          </a:p>
          <a:p>
            <a:pPr algn="just"/>
            <a:endParaRPr lang="fr-FR" sz="1600" dirty="0" smtClean="0"/>
          </a:p>
        </p:txBody>
      </p:sp>
      <p:sp>
        <p:nvSpPr>
          <p:cNvPr id="3" name="Text Box 4"/>
          <p:cNvSpPr txBox="1">
            <a:spLocks noChangeArrowheads="1"/>
          </p:cNvSpPr>
          <p:nvPr/>
        </p:nvSpPr>
        <p:spPr bwMode="auto">
          <a:xfrm>
            <a:off x="1115616" y="2708920"/>
            <a:ext cx="6247223" cy="338554"/>
          </a:xfrm>
          <a:prstGeom prst="rect">
            <a:avLst/>
          </a:prstGeom>
          <a:noFill/>
          <a:ln w="9525">
            <a:noFill/>
            <a:miter lim="800000"/>
            <a:headEnd/>
            <a:tailEnd/>
          </a:ln>
        </p:spPr>
        <p:txBody>
          <a:bodyPr wrap="none">
            <a:spAutoFit/>
          </a:bodyPr>
          <a:lstStyle/>
          <a:p>
            <a:r>
              <a:rPr lang="fr-FR" sz="1600" b="1" u="sng" dirty="0"/>
              <a:t>Couverture </a:t>
            </a:r>
            <a:r>
              <a:rPr lang="fr-FR" sz="1600" b="1" u="sng" dirty="0" smtClean="0"/>
              <a:t>géographique</a:t>
            </a:r>
            <a:r>
              <a:rPr lang="fr-FR" sz="1600" dirty="0" smtClean="0"/>
              <a:t>: </a:t>
            </a:r>
            <a:r>
              <a:rPr lang="fr-FR" sz="1600" dirty="0"/>
              <a:t> </a:t>
            </a:r>
            <a:r>
              <a:rPr lang="fr-FR" sz="1600" dirty="0" smtClean="0"/>
              <a:t>Régionale / nationale et internationale </a:t>
            </a:r>
          </a:p>
        </p:txBody>
      </p:sp>
      <p:sp>
        <p:nvSpPr>
          <p:cNvPr id="5" name="Text Box 3"/>
          <p:cNvSpPr txBox="1">
            <a:spLocks noChangeArrowheads="1"/>
          </p:cNvSpPr>
          <p:nvPr/>
        </p:nvSpPr>
        <p:spPr bwMode="auto">
          <a:xfrm>
            <a:off x="1115616" y="3789040"/>
            <a:ext cx="6781800" cy="2800767"/>
          </a:xfrm>
          <a:prstGeom prst="rect">
            <a:avLst/>
          </a:prstGeom>
          <a:noFill/>
          <a:ln w="9525">
            <a:noFill/>
            <a:miter lim="800000"/>
            <a:headEnd/>
            <a:tailEnd/>
          </a:ln>
        </p:spPr>
        <p:txBody>
          <a:bodyPr wrap="square">
            <a:spAutoFit/>
          </a:bodyPr>
          <a:lstStyle/>
          <a:p>
            <a:r>
              <a:rPr lang="fr-FR" sz="1600" b="1" u="sng" dirty="0"/>
              <a:t>Etendue de la gamme </a:t>
            </a:r>
            <a:endParaRPr lang="fr-FR" sz="1600" dirty="0" smtClean="0"/>
          </a:p>
          <a:p>
            <a:pPr>
              <a:buFontTx/>
              <a:buChar char="-"/>
            </a:pPr>
            <a:r>
              <a:rPr lang="fr-FR" sz="1600" dirty="0" smtClean="0"/>
              <a:t> barres de chocolat noir</a:t>
            </a:r>
          </a:p>
          <a:p>
            <a:pPr>
              <a:buFontTx/>
              <a:buChar char="-"/>
            </a:pPr>
            <a:r>
              <a:rPr lang="fr-FR" sz="1600" dirty="0" smtClean="0"/>
              <a:t> barres de chocolat noir avec inclusions</a:t>
            </a:r>
          </a:p>
          <a:p>
            <a:pPr>
              <a:buFontTx/>
              <a:buChar char="-"/>
            </a:pPr>
            <a:r>
              <a:rPr lang="fr-FR" sz="1600" dirty="0" smtClean="0"/>
              <a:t> format normal (environ 10cm)</a:t>
            </a:r>
          </a:p>
          <a:p>
            <a:pPr>
              <a:buFontTx/>
              <a:buChar char="-"/>
            </a:pPr>
            <a:r>
              <a:rPr lang="fr-FR" sz="1600" dirty="0" smtClean="0"/>
              <a:t> format petit (2-3cm)</a:t>
            </a:r>
          </a:p>
          <a:p>
            <a:pPr>
              <a:buFontTx/>
              <a:buChar char="-"/>
            </a:pPr>
            <a:r>
              <a:rPr lang="fr-FR" sz="1600" dirty="0" smtClean="0"/>
              <a:t> paquet format famille</a:t>
            </a:r>
          </a:p>
          <a:p>
            <a:pPr>
              <a:buFontTx/>
              <a:buChar char="-"/>
            </a:pPr>
            <a:r>
              <a:rPr lang="fr-FR" sz="1600" dirty="0" smtClean="0"/>
              <a:t> sachet individuel</a:t>
            </a:r>
          </a:p>
          <a:p>
            <a:pPr>
              <a:buFontTx/>
              <a:buChar char="-"/>
            </a:pPr>
            <a:r>
              <a:rPr lang="fr-FR" sz="1600" dirty="0" smtClean="0"/>
              <a:t> barres allégées</a:t>
            </a:r>
          </a:p>
          <a:p>
            <a:pPr>
              <a:buFontTx/>
              <a:buChar char="-"/>
            </a:pPr>
            <a:r>
              <a:rPr lang="fr-FR" sz="1600" dirty="0" smtClean="0"/>
              <a:t> barres enrichies</a:t>
            </a:r>
          </a:p>
          <a:p>
            <a:endParaRPr lang="fr-FR" sz="1600" dirty="0" smtClean="0"/>
          </a:p>
          <a:p>
            <a:endParaRPr lang="fr-FR"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43608" y="1052736"/>
            <a:ext cx="5616624" cy="3925978"/>
          </a:xfrm>
          <a:prstGeom prst="rect">
            <a:avLst/>
          </a:prstGeom>
          <a:noFill/>
          <a:ln w="9525">
            <a:noFill/>
            <a:miter lim="800000"/>
            <a:headEnd/>
            <a:tailEnd/>
          </a:ln>
        </p:spPr>
      </p:pic>
      <p:sp>
        <p:nvSpPr>
          <p:cNvPr id="5" name="Rectangle 4"/>
          <p:cNvSpPr/>
          <p:nvPr/>
        </p:nvSpPr>
        <p:spPr>
          <a:xfrm>
            <a:off x="1115616" y="188640"/>
            <a:ext cx="7571496" cy="646331"/>
          </a:xfrm>
          <a:prstGeom prst="rect">
            <a:avLst/>
          </a:prstGeom>
        </p:spPr>
        <p:txBody>
          <a:bodyPr wrap="none">
            <a:spAutoFit/>
          </a:bodyPr>
          <a:lstStyle/>
          <a:p>
            <a:r>
              <a:rPr lang="fr-FR" sz="3600" u="sng" dirty="0" smtClean="0">
                <a:solidFill>
                  <a:schemeClr val="tx2"/>
                </a:solidFill>
                <a:effectLst>
                  <a:outerShdw blurRad="38100" dist="38100" dir="2700000" algn="tl">
                    <a:srgbClr val="000000">
                      <a:alpha val="43137"/>
                    </a:srgbClr>
                  </a:outerShdw>
                </a:effectLst>
              </a:rPr>
              <a:t>4. Analyse des FCS et des barrières</a:t>
            </a:r>
            <a:endParaRPr lang="fr-FR" sz="3600" dirty="0">
              <a:solidFill>
                <a:schemeClr val="tx2"/>
              </a:solidFill>
              <a:effectLst>
                <a:outerShdw blurRad="38100" dist="38100" dir="2700000" algn="tl">
                  <a:srgbClr val="000000">
                    <a:alpha val="43137"/>
                  </a:srgbClr>
                </a:outerShdw>
              </a:effectLst>
            </a:endParaRPr>
          </a:p>
        </p:txBody>
      </p:sp>
      <p:graphicFrame>
        <p:nvGraphicFramePr>
          <p:cNvPr id="4" name="Table 2"/>
          <p:cNvGraphicFramePr>
            <a:graphicFrameLocks noGrp="1"/>
          </p:cNvGraphicFramePr>
          <p:nvPr/>
        </p:nvGraphicFramePr>
        <p:xfrm>
          <a:off x="4499992" y="4293096"/>
          <a:ext cx="4465512" cy="2160240"/>
        </p:xfrm>
        <a:graphic>
          <a:graphicData uri="http://schemas.openxmlformats.org/drawingml/2006/table">
            <a:tbl>
              <a:tblPr firstRow="1" bandRow="1">
                <a:tableStyleId>{7DF18680-E054-41AD-8BC1-D1AEF772440D}</a:tableStyleId>
              </a:tblPr>
              <a:tblGrid>
                <a:gridCol w="2197768"/>
                <a:gridCol w="2267744"/>
              </a:tblGrid>
              <a:tr h="614318">
                <a:tc>
                  <a:txBody>
                    <a:bodyPr/>
                    <a:lstStyle/>
                    <a:p>
                      <a:pPr algn="ctr"/>
                      <a:r>
                        <a:rPr lang="fr-FR" dirty="0" smtClean="0"/>
                        <a:t>Barrières</a:t>
                      </a:r>
                      <a:r>
                        <a:rPr lang="fr-FR" baseline="0" dirty="0" smtClean="0"/>
                        <a:t> à l’entrée</a:t>
                      </a:r>
                      <a:endParaRPr lang="fr-FR" dirty="0"/>
                    </a:p>
                  </a:txBody>
                  <a:tcPr anchor="ctr"/>
                </a:tc>
                <a:tc>
                  <a:txBody>
                    <a:bodyPr/>
                    <a:lstStyle/>
                    <a:p>
                      <a:pPr algn="ctr"/>
                      <a:r>
                        <a:rPr lang="fr-FR" dirty="0" smtClean="0"/>
                        <a:t>Barrières</a:t>
                      </a:r>
                      <a:r>
                        <a:rPr lang="fr-FR" baseline="0" dirty="0" smtClean="0"/>
                        <a:t> à la sortie</a:t>
                      </a:r>
                      <a:endParaRPr lang="fr-FR" dirty="0"/>
                    </a:p>
                  </a:txBody>
                  <a:tcPr anchor="ctr"/>
                </a:tc>
              </a:tr>
              <a:tr h="1520160">
                <a:tc>
                  <a:txBody>
                    <a:bodyPr/>
                    <a:lstStyle/>
                    <a:p>
                      <a:pPr>
                        <a:buFontTx/>
                        <a:buChar char="-"/>
                      </a:pPr>
                      <a:r>
                        <a:rPr lang="fr-FR" sz="1200" dirty="0" smtClean="0"/>
                        <a:t>Notoriété des leaders en place.</a:t>
                      </a:r>
                    </a:p>
                    <a:p>
                      <a:pPr>
                        <a:buFontTx/>
                        <a:buChar char="-"/>
                      </a:pPr>
                      <a:r>
                        <a:rPr lang="fr-FR" sz="1200" dirty="0" smtClean="0"/>
                        <a:t>Part</a:t>
                      </a:r>
                      <a:r>
                        <a:rPr lang="fr-FR" sz="1200" baseline="0" dirty="0" smtClean="0"/>
                        <a:t> de marché à conquérir. </a:t>
                      </a:r>
                    </a:p>
                    <a:p>
                      <a:pPr>
                        <a:buFontTx/>
                        <a:buChar char="-"/>
                      </a:pPr>
                      <a:r>
                        <a:rPr lang="fr-FR" sz="1200" baseline="0" dirty="0" smtClean="0"/>
                        <a:t>Modèles déposés.</a:t>
                      </a:r>
                    </a:p>
                    <a:p>
                      <a:pPr>
                        <a:buFontTx/>
                        <a:buChar char="-"/>
                      </a:pPr>
                      <a:r>
                        <a:rPr lang="fr-FR" sz="1200" baseline="0" dirty="0" smtClean="0"/>
                        <a:t>Position dans les linéaires.</a:t>
                      </a:r>
                    </a:p>
                    <a:p>
                      <a:pPr>
                        <a:buFontTx/>
                        <a:buChar char="-"/>
                      </a:pPr>
                      <a:r>
                        <a:rPr lang="fr-FR" sz="1200" baseline="0" dirty="0" smtClean="0"/>
                        <a:t>Marché verrouillé</a:t>
                      </a:r>
                    </a:p>
                    <a:p>
                      <a:pPr>
                        <a:buFontTx/>
                        <a:buChar char="-"/>
                      </a:pPr>
                      <a:r>
                        <a:rPr lang="fr-FR" sz="1200" baseline="0" dirty="0" smtClean="0"/>
                        <a:t>Notoriété à augmenter.</a:t>
                      </a:r>
                      <a:endParaRPr lang="fr-FR" sz="1200" dirty="0"/>
                    </a:p>
                  </a:txBody>
                  <a:tcPr/>
                </a:tc>
                <a:tc>
                  <a:txBody>
                    <a:bodyPr/>
                    <a:lstStyle/>
                    <a:p>
                      <a:pPr>
                        <a:buFontTx/>
                        <a:buChar char="-"/>
                      </a:pPr>
                      <a:r>
                        <a:rPr lang="fr-FR" sz="1200" baseline="0" dirty="0" smtClean="0"/>
                        <a:t>Créé un lien fort entre le client et la société</a:t>
                      </a:r>
                      <a:r>
                        <a:rPr lang="fr-FR" sz="1200" baseline="0" dirty="0" smtClean="0"/>
                        <a:t>.</a:t>
                      </a:r>
                      <a:endParaRPr lang="fr-FR" sz="1200" baseline="0" dirty="0" smtClean="0"/>
                    </a:p>
                    <a:p>
                      <a:r>
                        <a:rPr lang="fr-FR" sz="1200" baseline="0" dirty="0" smtClean="0"/>
                        <a:t>-Être présent dans la vie quotidienne des consommateurs. </a:t>
                      </a:r>
                      <a:endParaRPr lang="fr-FR" sz="1200" baseline="0" dirty="0" smtClean="0"/>
                    </a:p>
                    <a:p>
                      <a:r>
                        <a:rPr lang="fr-FR" sz="1200" baseline="0" dirty="0" smtClean="0"/>
                        <a:t>-La règlement concernant</a:t>
                      </a:r>
                      <a:endParaRPr lang="fr-FR" sz="1200"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171400"/>
            <a:ext cx="8028384" cy="1570186"/>
          </a:xfrm>
        </p:spPr>
        <p:txBody>
          <a:bodyPr>
            <a:noAutofit/>
          </a:bodyPr>
          <a:lstStyle/>
          <a:p>
            <a:r>
              <a:rPr lang="fr-FR" sz="3600" u="sng" dirty="0" smtClean="0"/>
              <a:t>5. Analyse des Menaces /opportunités de l’environnement</a:t>
            </a:r>
            <a:endParaRPr lang="fr-FR" sz="3600" u="sng" dirty="0"/>
          </a:p>
        </p:txBody>
      </p:sp>
      <p:graphicFrame>
        <p:nvGraphicFramePr>
          <p:cNvPr id="3" name="Tableau 2"/>
          <p:cNvGraphicFramePr>
            <a:graphicFrameLocks noGrp="1"/>
          </p:cNvGraphicFramePr>
          <p:nvPr/>
        </p:nvGraphicFramePr>
        <p:xfrm>
          <a:off x="1259632" y="1268760"/>
          <a:ext cx="7632848" cy="4392488"/>
        </p:xfrm>
        <a:graphic>
          <a:graphicData uri="http://schemas.openxmlformats.org/drawingml/2006/table">
            <a:tbl>
              <a:tblPr firstRow="1" bandRow="1">
                <a:tableStyleId>{5C22544A-7EE6-4342-B048-85BDC9FD1C3A}</a:tableStyleId>
              </a:tblPr>
              <a:tblGrid>
                <a:gridCol w="2289854"/>
                <a:gridCol w="2544282"/>
                <a:gridCol w="2798712"/>
              </a:tblGrid>
              <a:tr h="661520">
                <a:tc>
                  <a:txBody>
                    <a:bodyPr/>
                    <a:lstStyle/>
                    <a:p>
                      <a:pPr algn="ctr"/>
                      <a:r>
                        <a:rPr lang="fr-FR" sz="1100" dirty="0" smtClean="0"/>
                        <a:t>Environnements</a:t>
                      </a:r>
                      <a:endParaRPr lang="fr-FR" sz="1100" dirty="0"/>
                    </a:p>
                  </a:txBody>
                  <a:tcPr anchor="ctr"/>
                </a:tc>
                <a:tc>
                  <a:txBody>
                    <a:bodyPr/>
                    <a:lstStyle/>
                    <a:p>
                      <a:pPr algn="ctr"/>
                      <a:r>
                        <a:rPr lang="fr-FR" sz="1100" dirty="0" smtClean="0"/>
                        <a:t>Menaces</a:t>
                      </a:r>
                      <a:endParaRPr lang="fr-FR" sz="1100" dirty="0"/>
                    </a:p>
                  </a:txBody>
                  <a:tcPr anchor="ctr"/>
                </a:tc>
                <a:tc>
                  <a:txBody>
                    <a:bodyPr/>
                    <a:lstStyle/>
                    <a:p>
                      <a:pPr algn="ctr"/>
                      <a:r>
                        <a:rPr lang="fr-FR" sz="1100" dirty="0" smtClean="0"/>
                        <a:t>Opportunités</a:t>
                      </a:r>
                      <a:endParaRPr lang="fr-FR" sz="1100" dirty="0"/>
                    </a:p>
                  </a:txBody>
                  <a:tcPr anchor="ctr"/>
                </a:tc>
              </a:tr>
              <a:tr h="661520">
                <a:tc>
                  <a:txBody>
                    <a:bodyPr/>
                    <a:lstStyle/>
                    <a:p>
                      <a:r>
                        <a:rPr lang="fr-FR" sz="1100" dirty="0" smtClean="0"/>
                        <a:t>Economiques et politiques</a:t>
                      </a:r>
                      <a:endParaRPr lang="fr-FR" sz="1100" dirty="0"/>
                    </a:p>
                  </a:txBody>
                  <a:tcPr/>
                </a:tc>
                <a:tc>
                  <a:txBody>
                    <a:bodyPr/>
                    <a:lstStyle/>
                    <a:p>
                      <a:r>
                        <a:rPr lang="fr-FR" sz="1100" dirty="0" smtClean="0"/>
                        <a:t>Les pressions engendrées dans</a:t>
                      </a:r>
                      <a:r>
                        <a:rPr lang="fr-FR" sz="1100" baseline="0" dirty="0" smtClean="0"/>
                        <a:t> le cadre de l’aspect nutrition santé</a:t>
                      </a:r>
                      <a:endParaRPr lang="fr-FR" sz="1100" dirty="0"/>
                    </a:p>
                  </a:txBody>
                  <a:tcPr/>
                </a:tc>
                <a:tc>
                  <a:txBody>
                    <a:bodyPr/>
                    <a:lstStyle/>
                    <a:p>
                      <a:r>
                        <a:rPr lang="fr-FR" sz="1100" dirty="0" smtClean="0"/>
                        <a:t>Anticiper les menaces sur l’obésité, alléger la recette, nouvelle communication aux consommateurs</a:t>
                      </a:r>
                      <a:endParaRPr lang="fr-FR" sz="1100" dirty="0"/>
                    </a:p>
                  </a:txBody>
                  <a:tcPr/>
                </a:tc>
              </a:tr>
              <a:tr h="1039531">
                <a:tc>
                  <a:txBody>
                    <a:bodyPr/>
                    <a:lstStyle/>
                    <a:p>
                      <a:r>
                        <a:rPr lang="fr-FR" sz="1100" dirty="0" smtClean="0"/>
                        <a:t>Stratégiques</a:t>
                      </a:r>
                      <a:endParaRPr lang="fr-FR" sz="1100" dirty="0"/>
                    </a:p>
                  </a:txBody>
                  <a:tcPr/>
                </a:tc>
                <a:tc>
                  <a:txBody>
                    <a:bodyPr/>
                    <a:lstStyle/>
                    <a:p>
                      <a:r>
                        <a:rPr lang="fr-FR" sz="1100" dirty="0" smtClean="0"/>
                        <a:t>Déréférencer les produits fournis</a:t>
                      </a:r>
                      <a:r>
                        <a:rPr lang="fr-FR" sz="1100" baseline="0" dirty="0" smtClean="0"/>
                        <a:t> en grande distribution</a:t>
                      </a:r>
                      <a:endParaRPr lang="fr-FR" sz="1100" dirty="0"/>
                    </a:p>
                  </a:txBody>
                  <a:tcPr/>
                </a:tc>
                <a:tc>
                  <a:txBody>
                    <a:bodyPr/>
                    <a:lstStyle/>
                    <a:p>
                      <a:r>
                        <a:rPr lang="fr-FR" sz="1100" dirty="0" smtClean="0"/>
                        <a:t>Multiplier</a:t>
                      </a:r>
                      <a:r>
                        <a:rPr lang="fr-FR" sz="1100" baseline="0" dirty="0" smtClean="0"/>
                        <a:t> les présentoirs en magasins pour augmenter la taille des linéaires des produits les plus importants afin d’assurer une rentabilité et fidéliser la marque auprès des consommateurs</a:t>
                      </a:r>
                      <a:endParaRPr lang="fr-FR" sz="1100" dirty="0"/>
                    </a:p>
                  </a:txBody>
                  <a:tcPr/>
                </a:tc>
              </a:tr>
              <a:tr h="661520">
                <a:tc>
                  <a:txBody>
                    <a:bodyPr/>
                    <a:lstStyle/>
                    <a:p>
                      <a:r>
                        <a:rPr lang="fr-FR" sz="1100" dirty="0" smtClean="0"/>
                        <a:t>Technologiques</a:t>
                      </a:r>
                      <a:endParaRPr lang="fr-FR" sz="1100" dirty="0"/>
                    </a:p>
                  </a:txBody>
                  <a:tcPr/>
                </a:tc>
                <a:tc>
                  <a:txBody>
                    <a:bodyPr/>
                    <a:lstStyle/>
                    <a:p>
                      <a:r>
                        <a:rPr lang="fr-FR" sz="1100" dirty="0" smtClean="0"/>
                        <a:t>Les nouvelles technologies qui engendrent une grande capacité de production</a:t>
                      </a:r>
                      <a:endParaRPr lang="fr-FR" sz="1100" dirty="0"/>
                    </a:p>
                  </a:txBody>
                  <a:tcPr/>
                </a:tc>
                <a:tc>
                  <a:txBody>
                    <a:bodyPr/>
                    <a:lstStyle/>
                    <a:p>
                      <a:r>
                        <a:rPr lang="fr-FR" sz="1100" dirty="0" smtClean="0"/>
                        <a:t>Réinvestir dans ces technologies avant de se faire doubler par la concurrence et augmenter la publicité</a:t>
                      </a:r>
                      <a:endParaRPr lang="fr-FR" sz="1100" dirty="0"/>
                    </a:p>
                  </a:txBody>
                  <a:tcPr/>
                </a:tc>
              </a:tr>
              <a:tr h="1039531">
                <a:tc>
                  <a:txBody>
                    <a:bodyPr/>
                    <a:lstStyle/>
                    <a:p>
                      <a:r>
                        <a:rPr lang="fr-FR" sz="1100" dirty="0" smtClean="0"/>
                        <a:t>Réglementaires</a:t>
                      </a:r>
                      <a:endParaRPr lang="fr-FR" sz="1100" dirty="0"/>
                    </a:p>
                  </a:txBody>
                  <a:tcPr/>
                </a:tc>
                <a:tc>
                  <a:txBody>
                    <a:bodyPr/>
                    <a:lstStyle/>
                    <a:p>
                      <a:r>
                        <a:rPr lang="fr-FR" sz="1100" dirty="0" smtClean="0"/>
                        <a:t>Nouvelles</a:t>
                      </a:r>
                      <a:r>
                        <a:rPr lang="fr-FR" sz="1100" baseline="0" dirty="0" smtClean="0"/>
                        <a:t> réglementations imposant une politique de développement durable</a:t>
                      </a:r>
                      <a:endParaRPr lang="fr-FR" sz="1100" dirty="0"/>
                    </a:p>
                  </a:txBody>
                  <a:tcPr/>
                </a:tc>
                <a:tc>
                  <a:txBody>
                    <a:bodyPr/>
                    <a:lstStyle/>
                    <a:p>
                      <a:r>
                        <a:rPr lang="fr-FR" sz="1100" dirty="0" smtClean="0"/>
                        <a:t>Se donner une perspective de durabilité</a:t>
                      </a:r>
                      <a:r>
                        <a:rPr lang="fr-FR" sz="1100" baseline="0" dirty="0" smtClean="0"/>
                        <a:t> et parier sur une forte longévité de la société.  Se donner une image positive  et acquérir une nouvelle notoriété</a:t>
                      </a:r>
                      <a:endParaRPr lang="fr-FR" sz="1100" dirty="0"/>
                    </a:p>
                  </a:txBody>
                  <a:tcPr/>
                </a:tc>
              </a:tr>
              <a:tr h="328866">
                <a:tc>
                  <a:txBody>
                    <a:bodyPr/>
                    <a:lstStyle/>
                    <a:p>
                      <a:r>
                        <a:rPr lang="fr-FR" sz="1100" dirty="0" smtClean="0"/>
                        <a:t>Sociodémographiques</a:t>
                      </a:r>
                      <a:endParaRPr lang="fr-FR" sz="1100" dirty="0"/>
                    </a:p>
                  </a:txBody>
                  <a:tcPr/>
                </a:tc>
                <a:tc>
                  <a:txBody>
                    <a:bodyPr/>
                    <a:lstStyle/>
                    <a:p>
                      <a:endParaRPr lang="fr-FR" sz="1100" dirty="0"/>
                    </a:p>
                  </a:txBody>
                  <a:tcPr/>
                </a:tc>
                <a:tc>
                  <a:txBody>
                    <a:bodyPr/>
                    <a:lstStyle/>
                    <a:p>
                      <a:r>
                        <a:rPr lang="fr-FR" sz="1100" dirty="0" smtClean="0"/>
                        <a:t>Innovation constante</a:t>
                      </a:r>
                      <a:endParaRPr lang="fr-FR" sz="1100" dirty="0"/>
                    </a:p>
                  </a:txBody>
                  <a:tcPr/>
                </a:tc>
              </a:tr>
            </a:tbl>
          </a:graphicData>
        </a:graphic>
      </p:graphicFrame>
      <p:sp>
        <p:nvSpPr>
          <p:cNvPr id="4" name="ZoneTexte 3"/>
          <p:cNvSpPr txBox="1"/>
          <p:nvPr/>
        </p:nvSpPr>
        <p:spPr>
          <a:xfrm>
            <a:off x="1043608" y="5733256"/>
            <a:ext cx="8100392" cy="938719"/>
          </a:xfrm>
          <a:prstGeom prst="rect">
            <a:avLst/>
          </a:prstGeom>
          <a:noFill/>
        </p:spPr>
        <p:txBody>
          <a:bodyPr wrap="square" rtlCol="0">
            <a:spAutoFit/>
          </a:bodyPr>
          <a:lstStyle/>
          <a:p>
            <a:r>
              <a:rPr lang="fr-FR" sz="1100" dirty="0" smtClean="0"/>
              <a:t>Les menaces et opportunités de l’environnement doivent être constamment étudiées et analysées. Il ne faut pas se renfermer dans sa notoriété mais toujours chercher à s’améliorer et innover.</a:t>
            </a:r>
          </a:p>
          <a:p>
            <a:r>
              <a:rPr lang="fr-FR" sz="1100" dirty="0" smtClean="0"/>
              <a:t>Pourquoi pas investir dans de petites entreprises en plein essor économique afin de repérer des marchés potentiels. Il faudrait également contrôler ses fournisseurs en amont ce qui assurerait un minimum de matières premières livrées en cas de crise et également un prix de ces matières premières peu onéreux. </a:t>
            </a:r>
            <a:endParaRPr lang="fr-FR" sz="11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u="sng" dirty="0" smtClean="0">
                <a:solidFill>
                  <a:schemeClr val="tx2"/>
                </a:solidFill>
                <a:effectLst>
                  <a:outerShdw blurRad="38100" dist="38100" dir="2700000" algn="tl">
                    <a:srgbClr val="000000">
                      <a:alpha val="43137"/>
                    </a:srgbClr>
                  </a:outerShdw>
                </a:effectLst>
                <a:latin typeface="Arial" pitchFamily="34" charset="0"/>
                <a:cs typeface="Arial" pitchFamily="34" charset="0"/>
              </a:rPr>
              <a:t>6. Analyse des innovations</a:t>
            </a:r>
            <a:r>
              <a:rPr lang="fr-FR" sz="36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a:r>
            <a:br>
              <a:rPr lang="fr-FR" sz="36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br>
            <a:endParaRPr lang="fr-FR" sz="3600" dirty="0"/>
          </a:p>
        </p:txBody>
      </p:sp>
      <p:sp>
        <p:nvSpPr>
          <p:cNvPr id="4" name="ZoneTexte 3"/>
          <p:cNvSpPr txBox="1"/>
          <p:nvPr/>
        </p:nvSpPr>
        <p:spPr>
          <a:xfrm>
            <a:off x="1331640" y="836712"/>
            <a:ext cx="6768752" cy="1815882"/>
          </a:xfrm>
          <a:prstGeom prst="rect">
            <a:avLst/>
          </a:prstGeom>
          <a:noFill/>
        </p:spPr>
        <p:txBody>
          <a:bodyPr wrap="square" rtlCol="0">
            <a:spAutoFit/>
          </a:bodyPr>
          <a:lstStyle/>
          <a:p>
            <a:endParaRPr lang="fr-FR" sz="2000" dirty="0">
              <a:latin typeface="Arial" pitchFamily="34" charset="0"/>
              <a:cs typeface="Arial" pitchFamily="34" charset="0"/>
            </a:endParaRPr>
          </a:p>
          <a:p>
            <a:pPr algn="just"/>
            <a:r>
              <a:rPr lang="fr-FR" u="sng" dirty="0" smtClean="0">
                <a:cs typeface="Arial" pitchFamily="34" charset="0"/>
              </a:rPr>
              <a:t>Renouveller</a:t>
            </a:r>
            <a:r>
              <a:rPr lang="fr-FR" dirty="0" smtClean="0">
                <a:cs typeface="Arial" pitchFamily="34" charset="0"/>
              </a:rPr>
              <a:t> le marché – </a:t>
            </a:r>
            <a:r>
              <a:rPr lang="fr-FR" u="sng" dirty="0" smtClean="0">
                <a:cs typeface="Arial" pitchFamily="34" charset="0"/>
              </a:rPr>
              <a:t>Innover</a:t>
            </a:r>
            <a:r>
              <a:rPr lang="fr-FR" dirty="0" smtClean="0">
                <a:cs typeface="Arial" pitchFamily="34" charset="0"/>
              </a:rPr>
              <a:t> pour surprendre le consommateur:</a:t>
            </a:r>
          </a:p>
          <a:p>
            <a:pPr algn="just"/>
            <a:r>
              <a:rPr lang="fr-FR" dirty="0" smtClean="0">
                <a:cs typeface="Arial" pitchFamily="34" charset="0"/>
              </a:rPr>
              <a:t>- Mise au point de </a:t>
            </a:r>
            <a:r>
              <a:rPr lang="fr-FR" b="1" dirty="0" smtClean="0">
                <a:cs typeface="Arial" pitchFamily="34" charset="0"/>
              </a:rPr>
              <a:t>nouvelles recettes.</a:t>
            </a:r>
          </a:p>
          <a:p>
            <a:pPr algn="just"/>
            <a:r>
              <a:rPr lang="fr-FR" dirty="0" smtClean="0">
                <a:cs typeface="Arial" pitchFamily="34" charset="0"/>
              </a:rPr>
              <a:t>- Déclinaison de </a:t>
            </a:r>
            <a:r>
              <a:rPr lang="fr-FR" b="1" dirty="0" smtClean="0">
                <a:cs typeface="Arial" pitchFamily="34" charset="0"/>
              </a:rPr>
              <a:t>nouvelles saveurs </a:t>
            </a:r>
            <a:r>
              <a:rPr lang="fr-FR" dirty="0" smtClean="0">
                <a:cs typeface="Arial" pitchFamily="34" charset="0"/>
              </a:rPr>
              <a:t>des gammes déjà existantes.</a:t>
            </a:r>
          </a:p>
          <a:p>
            <a:endParaRPr lang="fr-FR" sz="2000" dirty="0" smtClean="0">
              <a:latin typeface="Arial" pitchFamily="34" charset="0"/>
              <a:cs typeface="Arial" pitchFamily="34" charset="0"/>
            </a:endParaRPr>
          </a:p>
          <a:p>
            <a:r>
              <a:rPr lang="fr-FR" dirty="0" smtClean="0"/>
              <a:t> </a:t>
            </a:r>
          </a:p>
        </p:txBody>
      </p:sp>
      <p:pic>
        <p:nvPicPr>
          <p:cNvPr id="5" name="Picture 2" descr="http://actuovni.files.wordpress.com/2013/01/mars-coeur-fondant.jpg"/>
          <p:cNvPicPr>
            <a:picLocks noChangeAspect="1" noChangeArrowheads="1"/>
          </p:cNvPicPr>
          <p:nvPr/>
        </p:nvPicPr>
        <p:blipFill>
          <a:blip r:embed="rId2" cstate="print"/>
          <a:srcRect l="6048" t="17379" r="4745" b="17449"/>
          <a:stretch>
            <a:fillRect/>
          </a:stretch>
        </p:blipFill>
        <p:spPr bwMode="auto">
          <a:xfrm>
            <a:off x="4211960" y="5589240"/>
            <a:ext cx="3950839" cy="1004451"/>
          </a:xfrm>
          <a:prstGeom prst="rect">
            <a:avLst/>
          </a:prstGeom>
          <a:noFill/>
        </p:spPr>
      </p:pic>
      <p:pic>
        <p:nvPicPr>
          <p:cNvPr id="6" name="Picture 4" descr="http://popsop.ru/wp-content/uploads/kit-kat_bulgaria.jpg"/>
          <p:cNvPicPr>
            <a:picLocks noChangeAspect="1" noChangeArrowheads="1"/>
          </p:cNvPicPr>
          <p:nvPr/>
        </p:nvPicPr>
        <p:blipFill>
          <a:blip r:embed="rId3" cstate="print"/>
          <a:srcRect l="15120" r="13601"/>
          <a:stretch>
            <a:fillRect/>
          </a:stretch>
        </p:blipFill>
        <p:spPr bwMode="auto">
          <a:xfrm>
            <a:off x="1115616" y="2996952"/>
            <a:ext cx="2376264" cy="3314700"/>
          </a:xfrm>
          <a:prstGeom prst="rect">
            <a:avLst/>
          </a:prstGeom>
          <a:noFill/>
        </p:spPr>
      </p:pic>
      <p:pic>
        <p:nvPicPr>
          <p:cNvPr id="7" name="Picture 6" descr="http://www.touraine-confiserie.fr/images/catalogue/ferrero_kinder_bueno_white.jpg"/>
          <p:cNvPicPr>
            <a:picLocks noChangeAspect="1" noChangeArrowheads="1"/>
          </p:cNvPicPr>
          <p:nvPr/>
        </p:nvPicPr>
        <p:blipFill>
          <a:blip r:embed="rId4" cstate="print"/>
          <a:srcRect/>
          <a:stretch>
            <a:fillRect/>
          </a:stretch>
        </p:blipFill>
        <p:spPr bwMode="auto">
          <a:xfrm>
            <a:off x="4067944" y="2780928"/>
            <a:ext cx="4752528" cy="227464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Sommaire</a:t>
            </a:r>
            <a:endParaRPr lang="fr-FR" b="1" u="sng" dirty="0"/>
          </a:p>
        </p:txBody>
      </p:sp>
      <p:sp>
        <p:nvSpPr>
          <p:cNvPr id="3" name="Espace réservé du contenu 2"/>
          <p:cNvSpPr>
            <a:spLocks noGrp="1"/>
          </p:cNvSpPr>
          <p:nvPr>
            <p:ph idx="1"/>
          </p:nvPr>
        </p:nvSpPr>
        <p:spPr/>
        <p:txBody>
          <a:bodyPr>
            <a:normAutofit fontScale="92500" lnSpcReduction="20000"/>
          </a:bodyPr>
          <a:lstStyle/>
          <a:p>
            <a:pPr>
              <a:buNone/>
            </a:pPr>
            <a:r>
              <a:rPr lang="fr-FR" sz="2800" dirty="0" smtClean="0"/>
              <a:t>	</a:t>
            </a:r>
            <a:r>
              <a:rPr lang="fr-FR" sz="2800" b="1" u="sng" dirty="0" smtClean="0"/>
              <a:t>I. Analyse de la demande</a:t>
            </a:r>
          </a:p>
          <a:p>
            <a:pPr lvl="1">
              <a:buNone/>
            </a:pPr>
            <a:endParaRPr lang="fr-FR" dirty="0" smtClean="0"/>
          </a:p>
          <a:p>
            <a:pPr lvl="1">
              <a:buNone/>
            </a:pPr>
            <a:r>
              <a:rPr lang="fr-FR" b="1" u="sng" dirty="0" smtClean="0"/>
              <a:t>II. Analyse de l’offre</a:t>
            </a:r>
          </a:p>
          <a:p>
            <a:pPr lvl="1">
              <a:buNone/>
            </a:pPr>
            <a:endParaRPr lang="fr-FR" b="1" u="sng" dirty="0" smtClean="0"/>
          </a:p>
          <a:p>
            <a:pPr lvl="1">
              <a:buNone/>
            </a:pPr>
            <a:r>
              <a:rPr lang="fr-FR" b="1" u="sng" dirty="0" smtClean="0"/>
              <a:t>III. Analyse d’entreprises:</a:t>
            </a:r>
          </a:p>
          <a:p>
            <a:pPr lvl="1">
              <a:buNone/>
            </a:pPr>
            <a:r>
              <a:rPr lang="fr-FR" b="1" dirty="0" smtClean="0"/>
              <a:t>	</a:t>
            </a:r>
          </a:p>
          <a:p>
            <a:pPr lvl="2">
              <a:buNone/>
            </a:pPr>
            <a:r>
              <a:rPr lang="fr-FR" dirty="0" smtClean="0"/>
              <a:t>	</a:t>
            </a:r>
            <a:r>
              <a:rPr lang="fr-FR" b="1" dirty="0" smtClean="0"/>
              <a:t>1. </a:t>
            </a:r>
            <a:r>
              <a:rPr lang="fr-FR" b="1" u="sng" dirty="0" smtClean="0"/>
              <a:t>Mars</a:t>
            </a:r>
          </a:p>
          <a:p>
            <a:pPr lvl="2">
              <a:buNone/>
            </a:pPr>
            <a:r>
              <a:rPr lang="fr-FR" b="1" dirty="0" smtClean="0"/>
              <a:t>	2. </a:t>
            </a:r>
            <a:r>
              <a:rPr lang="fr-FR" b="1" u="sng" dirty="0" err="1" smtClean="0"/>
              <a:t>Gerlinéa</a:t>
            </a:r>
            <a:endParaRPr lang="fr-FR" b="1" u="sng" dirty="0" smtClean="0"/>
          </a:p>
          <a:p>
            <a:pPr lvl="1">
              <a:buNone/>
            </a:pPr>
            <a:endParaRPr lang="fr-FR" b="1" u="sng" dirty="0" smtClean="0"/>
          </a:p>
          <a:p>
            <a:pPr lvl="1">
              <a:buNone/>
            </a:pPr>
            <a:r>
              <a:rPr lang="fr-FR" b="1" u="sng" dirty="0" smtClean="0"/>
              <a:t>IV. Analyse du linéaire</a:t>
            </a:r>
          </a:p>
          <a:p>
            <a:pPr lvl="1">
              <a:buNone/>
            </a:pPr>
            <a:endParaRPr lang="fr-FR" b="1" u="sng" dirty="0" smtClean="0"/>
          </a:p>
          <a:p>
            <a:pPr lvl="1">
              <a:buNone/>
            </a:pPr>
            <a:r>
              <a:rPr lang="fr-FR" b="1" u="sng" dirty="0" smtClean="0"/>
              <a:t>V. Roue de la créativité</a:t>
            </a:r>
          </a:p>
          <a:p>
            <a:pPr lvl="1">
              <a:buNone/>
            </a:pPr>
            <a:endParaRPr lang="fr-FR" b="1" u="sng"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plodzblogz.files.wordpress.com/2010/09/twix-packaging.jpg"/>
          <p:cNvPicPr>
            <a:picLocks noChangeAspect="1" noChangeArrowheads="1"/>
          </p:cNvPicPr>
          <p:nvPr/>
        </p:nvPicPr>
        <p:blipFill>
          <a:blip r:embed="rId2" cstate="print"/>
          <a:srcRect t="9482" b="8272"/>
          <a:stretch>
            <a:fillRect/>
          </a:stretch>
        </p:blipFill>
        <p:spPr bwMode="auto">
          <a:xfrm>
            <a:off x="1259632" y="4365104"/>
            <a:ext cx="3888432" cy="1579676"/>
          </a:xfrm>
          <a:prstGeom prst="rect">
            <a:avLst/>
          </a:prstGeom>
          <a:noFill/>
        </p:spPr>
      </p:pic>
      <p:pic>
        <p:nvPicPr>
          <p:cNvPr id="5" name="Picture 4" descr="http://us.123rf.com/400wm/400/400/lovleah/lovleah1103/lovleah110300081/9115671-nestle-aero-barre-chocolatee-originale-40g-450kj-montrant-emballage-du-produit-a-l-39-arriere-et-le-.jpg"/>
          <p:cNvPicPr>
            <a:picLocks noChangeAspect="1" noChangeArrowheads="1"/>
          </p:cNvPicPr>
          <p:nvPr/>
        </p:nvPicPr>
        <p:blipFill>
          <a:blip r:embed="rId3" cstate="print"/>
          <a:srcRect l="9450" t="8494" r="7391" b="6564"/>
          <a:stretch>
            <a:fillRect/>
          </a:stretch>
        </p:blipFill>
        <p:spPr bwMode="auto">
          <a:xfrm>
            <a:off x="5652120" y="1484784"/>
            <a:ext cx="2880320" cy="1963855"/>
          </a:xfrm>
          <a:prstGeom prst="rect">
            <a:avLst/>
          </a:prstGeom>
          <a:noFill/>
        </p:spPr>
      </p:pic>
      <p:pic>
        <p:nvPicPr>
          <p:cNvPr id="6" name="Picture 6" descr="http://www.leclubnestle.re/images/produits/new_kit_kat_chunky_unit.jpg"/>
          <p:cNvPicPr>
            <a:picLocks noChangeAspect="1" noChangeArrowheads="1"/>
          </p:cNvPicPr>
          <p:nvPr/>
        </p:nvPicPr>
        <p:blipFill>
          <a:blip r:embed="rId4" cstate="print"/>
          <a:srcRect l="3287" t="16800" r="4680" b="16001"/>
          <a:stretch>
            <a:fillRect/>
          </a:stretch>
        </p:blipFill>
        <p:spPr bwMode="auto">
          <a:xfrm>
            <a:off x="1331640" y="1484784"/>
            <a:ext cx="3528392" cy="2016224"/>
          </a:xfrm>
          <a:prstGeom prst="rect">
            <a:avLst/>
          </a:prstGeom>
          <a:noFill/>
        </p:spPr>
      </p:pic>
      <p:pic>
        <p:nvPicPr>
          <p:cNvPr id="7" name="Picture 8" descr="http://www.getmemedia.com/public/ideas/Opp/6945/kit%20kat.jpg"/>
          <p:cNvPicPr>
            <a:picLocks noChangeAspect="1" noChangeArrowheads="1"/>
          </p:cNvPicPr>
          <p:nvPr/>
        </p:nvPicPr>
        <p:blipFill>
          <a:blip r:embed="rId5" cstate="print"/>
          <a:srcRect/>
          <a:stretch>
            <a:fillRect/>
          </a:stretch>
        </p:blipFill>
        <p:spPr bwMode="auto">
          <a:xfrm>
            <a:off x="5436096" y="4077072"/>
            <a:ext cx="3168352" cy="2159482"/>
          </a:xfrm>
          <a:prstGeom prst="rect">
            <a:avLst/>
          </a:prstGeom>
          <a:noFill/>
        </p:spPr>
      </p:pic>
      <p:sp>
        <p:nvSpPr>
          <p:cNvPr id="8" name="ZoneTexte 7"/>
          <p:cNvSpPr txBox="1"/>
          <p:nvPr/>
        </p:nvSpPr>
        <p:spPr>
          <a:xfrm>
            <a:off x="1043608" y="260648"/>
            <a:ext cx="6301208" cy="677108"/>
          </a:xfrm>
          <a:prstGeom prst="rect">
            <a:avLst/>
          </a:prstGeom>
          <a:noFill/>
        </p:spPr>
        <p:txBody>
          <a:bodyPr wrap="square" rtlCol="0">
            <a:spAutoFit/>
          </a:bodyPr>
          <a:lstStyle/>
          <a:p>
            <a:endParaRPr lang="fr-FR" sz="2000" dirty="0" smtClean="0">
              <a:latin typeface="Arial" pitchFamily="34" charset="0"/>
              <a:cs typeface="Arial" pitchFamily="34" charset="0"/>
            </a:endParaRPr>
          </a:p>
          <a:p>
            <a:r>
              <a:rPr lang="fr-FR" dirty="0" smtClean="0">
                <a:cs typeface="Arial" pitchFamily="34" charset="0"/>
              </a:rPr>
              <a:t>- Développer de </a:t>
            </a:r>
            <a:r>
              <a:rPr lang="fr-FR" b="1" dirty="0" smtClean="0">
                <a:cs typeface="Arial" pitchFamily="34" charset="0"/>
              </a:rPr>
              <a:t>nouvelles textures/sensations gustatives </a:t>
            </a:r>
            <a:r>
              <a:rPr lang="fr-FR" dirty="0" smtClean="0">
                <a:cs typeface="Arial" pitchFamily="34" charset="0"/>
              </a:rPr>
              <a:t>:</a:t>
            </a:r>
            <a:endParaRPr lang="fr-FR" b="1" dirty="0" smtClean="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187624" y="332656"/>
            <a:ext cx="7956376" cy="1538883"/>
          </a:xfrm>
          <a:prstGeom prst="rect">
            <a:avLst/>
          </a:prstGeom>
          <a:noFill/>
        </p:spPr>
        <p:txBody>
          <a:bodyPr wrap="square" rtlCol="0">
            <a:spAutoFit/>
          </a:bodyPr>
          <a:lstStyle/>
          <a:p>
            <a:endParaRPr lang="fr-FR" sz="2000" dirty="0">
              <a:latin typeface="Arial" pitchFamily="34" charset="0"/>
              <a:cs typeface="Arial" pitchFamily="34" charset="0"/>
            </a:endParaRPr>
          </a:p>
          <a:p>
            <a:pPr algn="just"/>
            <a:r>
              <a:rPr lang="fr-FR" dirty="0" smtClean="0">
                <a:cs typeface="Arial" pitchFamily="34" charset="0"/>
              </a:rPr>
              <a:t>- Attirer de nouveaux consommateurs en positionnant des marques sur le </a:t>
            </a:r>
            <a:r>
              <a:rPr lang="fr-FR" b="1" dirty="0" smtClean="0">
                <a:cs typeface="Arial" pitchFamily="34" charset="0"/>
              </a:rPr>
              <a:t>marché du bio </a:t>
            </a:r>
            <a:r>
              <a:rPr lang="fr-FR" dirty="0" smtClean="0">
                <a:cs typeface="Arial" pitchFamily="34" charset="0"/>
              </a:rPr>
              <a:t>– </a:t>
            </a:r>
            <a:r>
              <a:rPr lang="fr-FR" b="1" dirty="0" smtClean="0">
                <a:cs typeface="Arial" pitchFamily="34" charset="0"/>
              </a:rPr>
              <a:t>commerce équitable </a:t>
            </a:r>
            <a:r>
              <a:rPr lang="fr-FR" dirty="0" smtClean="0">
                <a:cs typeface="Arial" pitchFamily="34" charset="0"/>
              </a:rPr>
              <a:t>:</a:t>
            </a:r>
          </a:p>
          <a:p>
            <a:endParaRPr lang="fr-FR" sz="2000" dirty="0" smtClean="0">
              <a:latin typeface="Arial" pitchFamily="34" charset="0"/>
              <a:cs typeface="Arial" pitchFamily="34" charset="0"/>
            </a:endParaRPr>
          </a:p>
          <a:p>
            <a:r>
              <a:rPr lang="fr-FR" dirty="0" smtClean="0"/>
              <a:t> </a:t>
            </a:r>
          </a:p>
        </p:txBody>
      </p:sp>
      <p:pic>
        <p:nvPicPr>
          <p:cNvPr id="9" name="Picture 2" descr="http://courses.monoprix.fr/photos/12/59/52/9/g-1259529.jpg"/>
          <p:cNvPicPr>
            <a:picLocks noChangeAspect="1" noChangeArrowheads="1"/>
          </p:cNvPicPr>
          <p:nvPr/>
        </p:nvPicPr>
        <p:blipFill>
          <a:blip r:embed="rId2" cstate="print"/>
          <a:srcRect/>
          <a:stretch>
            <a:fillRect/>
          </a:stretch>
        </p:blipFill>
        <p:spPr bwMode="auto">
          <a:xfrm>
            <a:off x="3779912" y="4149080"/>
            <a:ext cx="2304256" cy="2268111"/>
          </a:xfrm>
          <a:prstGeom prst="rect">
            <a:avLst/>
          </a:prstGeom>
          <a:noFill/>
        </p:spPr>
      </p:pic>
      <p:pic>
        <p:nvPicPr>
          <p:cNvPr id="10" name="Picture 4" descr="http://cdn-elle.ladmedia.fr/var/plain_site/storage/images/maman/mon-enfant/loisirs/extra-scolaire/des-bonnes-idees-pour-le-gouter/barre-chocolat-bio-1/14986121-3-fre-FR/Barre-chocolat-bio-1_reference.jpg"/>
          <p:cNvPicPr>
            <a:picLocks noChangeAspect="1" noChangeArrowheads="1"/>
          </p:cNvPicPr>
          <p:nvPr/>
        </p:nvPicPr>
        <p:blipFill>
          <a:blip r:embed="rId3" cstate="print"/>
          <a:srcRect/>
          <a:stretch>
            <a:fillRect/>
          </a:stretch>
        </p:blipFill>
        <p:spPr bwMode="auto">
          <a:xfrm>
            <a:off x="6181385" y="1700808"/>
            <a:ext cx="2962615" cy="2592288"/>
          </a:xfrm>
          <a:prstGeom prst="rect">
            <a:avLst/>
          </a:prstGeom>
          <a:noFill/>
        </p:spPr>
      </p:pic>
      <p:pic>
        <p:nvPicPr>
          <p:cNvPr id="11" name="Picture 8" descr="http://www.biopourtous.eu/images/jpg/p1-produits-585.jpg"/>
          <p:cNvPicPr>
            <a:picLocks noChangeAspect="1" noChangeArrowheads="1"/>
          </p:cNvPicPr>
          <p:nvPr/>
        </p:nvPicPr>
        <p:blipFill>
          <a:blip r:embed="rId4" cstate="print"/>
          <a:srcRect/>
          <a:stretch>
            <a:fillRect/>
          </a:stretch>
        </p:blipFill>
        <p:spPr bwMode="auto">
          <a:xfrm>
            <a:off x="1547664" y="1844824"/>
            <a:ext cx="2592288" cy="207383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35088" y="332656"/>
            <a:ext cx="8208912" cy="1538883"/>
          </a:xfrm>
          <a:prstGeom prst="rect">
            <a:avLst/>
          </a:prstGeom>
          <a:noFill/>
        </p:spPr>
        <p:txBody>
          <a:bodyPr wrap="square" rtlCol="0">
            <a:spAutoFit/>
          </a:bodyPr>
          <a:lstStyle/>
          <a:p>
            <a:endParaRPr lang="fr-FR" sz="2000" dirty="0">
              <a:latin typeface="Arial" pitchFamily="34" charset="0"/>
              <a:cs typeface="Arial" pitchFamily="34" charset="0"/>
            </a:endParaRPr>
          </a:p>
          <a:p>
            <a:pPr algn="just"/>
            <a:r>
              <a:rPr lang="fr-FR" dirty="0" smtClean="0">
                <a:cs typeface="Arial" pitchFamily="34" charset="0"/>
              </a:rPr>
              <a:t>- Développer la </a:t>
            </a:r>
            <a:r>
              <a:rPr lang="fr-FR" b="1" dirty="0" smtClean="0">
                <a:cs typeface="Arial" pitchFamily="34" charset="0"/>
              </a:rPr>
              <a:t>gamme du « light » </a:t>
            </a:r>
            <a:r>
              <a:rPr lang="fr-FR" dirty="0" smtClean="0">
                <a:cs typeface="Arial" pitchFamily="34" charset="0"/>
              </a:rPr>
              <a:t>pour répondre à un besoin de plus en plus pressant (aspect santé, pression sociale) :</a:t>
            </a:r>
          </a:p>
          <a:p>
            <a:endParaRPr lang="fr-FR" sz="2000" dirty="0" smtClean="0">
              <a:latin typeface="Arial" pitchFamily="34" charset="0"/>
              <a:cs typeface="Arial" pitchFamily="34" charset="0"/>
            </a:endParaRPr>
          </a:p>
          <a:p>
            <a:r>
              <a:rPr lang="fr-FR" dirty="0" smtClean="0"/>
              <a:t> </a:t>
            </a:r>
          </a:p>
        </p:txBody>
      </p:sp>
      <p:pic>
        <p:nvPicPr>
          <p:cNvPr id="3" name="Picture 2" descr="http://cdn.french-supermarket.com/1660-large/12-barres-de-regime-hyperproteinees-chocolat-gerlinea.jpg"/>
          <p:cNvPicPr>
            <a:picLocks noChangeAspect="1" noChangeArrowheads="1"/>
          </p:cNvPicPr>
          <p:nvPr/>
        </p:nvPicPr>
        <p:blipFill>
          <a:blip r:embed="rId2" cstate="print"/>
          <a:srcRect l="16036" t="2291" r="15238" b="3783"/>
          <a:stretch>
            <a:fillRect/>
          </a:stretch>
        </p:blipFill>
        <p:spPr bwMode="auto">
          <a:xfrm>
            <a:off x="6804248" y="2780928"/>
            <a:ext cx="2160240" cy="2952328"/>
          </a:xfrm>
          <a:prstGeom prst="rect">
            <a:avLst/>
          </a:prstGeom>
          <a:noFill/>
        </p:spPr>
      </p:pic>
      <p:pic>
        <p:nvPicPr>
          <p:cNvPr id="4" name="Picture 8" descr="http://www.fitnessboutique.fr/product_images/gay_pro-min-barr-choc_f.jpg"/>
          <p:cNvPicPr>
            <a:picLocks noChangeAspect="1" noChangeArrowheads="1"/>
          </p:cNvPicPr>
          <p:nvPr/>
        </p:nvPicPr>
        <p:blipFill>
          <a:blip r:embed="rId3" cstate="print"/>
          <a:srcRect l="4407" t="2658" r="3491" b="4297"/>
          <a:stretch>
            <a:fillRect/>
          </a:stretch>
        </p:blipFill>
        <p:spPr bwMode="auto">
          <a:xfrm>
            <a:off x="1187624" y="4509120"/>
            <a:ext cx="2556369" cy="2060848"/>
          </a:xfrm>
          <a:prstGeom prst="rect">
            <a:avLst/>
          </a:prstGeom>
          <a:noFill/>
        </p:spPr>
      </p:pic>
      <p:pic>
        <p:nvPicPr>
          <p:cNvPr id="5" name="Picture 12" descr="http://i2.cdscdn.com/pdt2/9/9/6/1/700x700/gaye3002996/rw/gayelord-hauser-barres-praline.jpg"/>
          <p:cNvPicPr>
            <a:picLocks noChangeAspect="1" noChangeArrowheads="1"/>
          </p:cNvPicPr>
          <p:nvPr/>
        </p:nvPicPr>
        <p:blipFill>
          <a:blip r:embed="rId4" cstate="print"/>
          <a:srcRect t="10102" b="9078"/>
          <a:stretch>
            <a:fillRect/>
          </a:stretch>
        </p:blipFill>
        <p:spPr bwMode="auto">
          <a:xfrm>
            <a:off x="4067944" y="4005064"/>
            <a:ext cx="2520280" cy="2036880"/>
          </a:xfrm>
          <a:prstGeom prst="rect">
            <a:avLst/>
          </a:prstGeom>
          <a:noFill/>
        </p:spPr>
      </p:pic>
      <p:pic>
        <p:nvPicPr>
          <p:cNvPr id="6" name="Picture 14" descr="http://www.weightwatchers-shop.ch/incms_files/filebrowser/cache/A47_59fffe3463deea1ad083f47e2c0fb545.png"/>
          <p:cNvPicPr>
            <a:picLocks noChangeAspect="1" noChangeArrowheads="1"/>
          </p:cNvPicPr>
          <p:nvPr/>
        </p:nvPicPr>
        <p:blipFill>
          <a:blip r:embed="rId5" cstate="print"/>
          <a:srcRect l="28350" t="7560" r="31016" b="9281"/>
          <a:stretch>
            <a:fillRect/>
          </a:stretch>
        </p:blipFill>
        <p:spPr bwMode="auto">
          <a:xfrm>
            <a:off x="4644008" y="1412776"/>
            <a:ext cx="1988403" cy="2034645"/>
          </a:xfrm>
          <a:prstGeom prst="rect">
            <a:avLst/>
          </a:prstGeom>
          <a:noFill/>
        </p:spPr>
      </p:pic>
      <p:pic>
        <p:nvPicPr>
          <p:cNvPr id="7" name="Picture 16" descr="http://media.lecomptoirsante.com/media/catalog/product/cache/1/image/9df78eab33525d08d6e5fb8d27136e95/c/h/chocolatnoisette.png"/>
          <p:cNvPicPr>
            <a:picLocks noChangeAspect="1" noChangeArrowheads="1"/>
          </p:cNvPicPr>
          <p:nvPr/>
        </p:nvPicPr>
        <p:blipFill>
          <a:blip r:embed="rId6" cstate="print"/>
          <a:srcRect l="3516" t="8122" r="5062" b="11005"/>
          <a:stretch>
            <a:fillRect/>
          </a:stretch>
        </p:blipFill>
        <p:spPr bwMode="auto">
          <a:xfrm>
            <a:off x="1691680" y="1700808"/>
            <a:ext cx="2349240" cy="207817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15616" y="260648"/>
            <a:ext cx="8208912" cy="1092607"/>
          </a:xfrm>
          <a:prstGeom prst="rect">
            <a:avLst/>
          </a:prstGeom>
          <a:noFill/>
        </p:spPr>
        <p:txBody>
          <a:bodyPr wrap="square" rtlCol="0">
            <a:spAutoFit/>
          </a:bodyPr>
          <a:lstStyle/>
          <a:p>
            <a:endParaRPr lang="fr-FR" sz="2000" dirty="0">
              <a:latin typeface="Arial" pitchFamily="34" charset="0"/>
              <a:cs typeface="Arial" pitchFamily="34" charset="0"/>
            </a:endParaRPr>
          </a:p>
          <a:p>
            <a:pPr algn="just">
              <a:lnSpc>
                <a:spcPct val="150000"/>
              </a:lnSpc>
            </a:pPr>
            <a:r>
              <a:rPr lang="fr-FR" dirty="0" smtClean="0">
                <a:cs typeface="Arial" pitchFamily="34" charset="0"/>
              </a:rPr>
              <a:t>- Miser sur le </a:t>
            </a:r>
            <a:r>
              <a:rPr lang="fr-FR" b="1" dirty="0" smtClean="0">
                <a:cs typeface="Arial" pitchFamily="34" charset="0"/>
              </a:rPr>
              <a:t>packaging</a:t>
            </a:r>
            <a:r>
              <a:rPr lang="fr-FR" dirty="0" smtClean="0">
                <a:cs typeface="Arial" pitchFamily="34" charset="0"/>
              </a:rPr>
              <a:t> pour favoriser l’achat d’impulsion :</a:t>
            </a:r>
          </a:p>
          <a:p>
            <a:r>
              <a:rPr lang="fr-FR" dirty="0" smtClean="0"/>
              <a:t> </a:t>
            </a:r>
          </a:p>
        </p:txBody>
      </p:sp>
      <p:pic>
        <p:nvPicPr>
          <p:cNvPr id="3" name="Picture 2" descr="http://www.thetrendygirl.net/cms/uploads/uploads-ef/choco1-508x428.jpg"/>
          <p:cNvPicPr>
            <a:picLocks noChangeAspect="1" noChangeArrowheads="1"/>
          </p:cNvPicPr>
          <p:nvPr/>
        </p:nvPicPr>
        <p:blipFill>
          <a:blip r:embed="rId2" cstate="print"/>
          <a:srcRect l="17858" r="18151" b="5290"/>
          <a:stretch>
            <a:fillRect/>
          </a:stretch>
        </p:blipFill>
        <p:spPr bwMode="auto">
          <a:xfrm>
            <a:off x="3995936" y="1196752"/>
            <a:ext cx="1732391" cy="2160240"/>
          </a:xfrm>
          <a:prstGeom prst="rect">
            <a:avLst/>
          </a:prstGeom>
          <a:noFill/>
        </p:spPr>
      </p:pic>
      <p:pic>
        <p:nvPicPr>
          <p:cNvPr id="4" name="Picture 4" descr="http://www.thetrendygirl.net/cms/uploads/uploads-ef/swisschoco-508x344.jpg"/>
          <p:cNvPicPr>
            <a:picLocks noChangeAspect="1" noChangeArrowheads="1"/>
          </p:cNvPicPr>
          <p:nvPr/>
        </p:nvPicPr>
        <p:blipFill>
          <a:blip r:embed="rId3" cstate="print"/>
          <a:srcRect l="14414" r="14547" b="1650"/>
          <a:stretch>
            <a:fillRect/>
          </a:stretch>
        </p:blipFill>
        <p:spPr bwMode="auto">
          <a:xfrm>
            <a:off x="1115616" y="1556792"/>
            <a:ext cx="2304256" cy="2160240"/>
          </a:xfrm>
          <a:prstGeom prst="rect">
            <a:avLst/>
          </a:prstGeom>
          <a:noFill/>
        </p:spPr>
      </p:pic>
      <p:pic>
        <p:nvPicPr>
          <p:cNvPr id="5" name="Picture 6" descr="http://4.bp.blogspot.com/-rqHSfdcv9pE/Tu8-F5M3_7I/AAAAAAAAAMI/jt0zj1qhlXg/s1600/bar-familie.jpg"/>
          <p:cNvPicPr>
            <a:picLocks noChangeAspect="1" noChangeArrowheads="1"/>
          </p:cNvPicPr>
          <p:nvPr/>
        </p:nvPicPr>
        <p:blipFill>
          <a:blip r:embed="rId4" cstate="print"/>
          <a:stretch>
            <a:fillRect/>
          </a:stretch>
        </p:blipFill>
        <p:spPr bwMode="auto">
          <a:xfrm>
            <a:off x="1187624" y="4090655"/>
            <a:ext cx="3774444" cy="2489915"/>
          </a:xfrm>
          <a:prstGeom prst="rect">
            <a:avLst/>
          </a:prstGeom>
          <a:noFill/>
        </p:spPr>
      </p:pic>
      <p:pic>
        <p:nvPicPr>
          <p:cNvPr id="6" name="Picture 10" descr="http://media.telemarket.fr/imgnwprd/009/009399/00939976/00939976-t0.jpg"/>
          <p:cNvPicPr>
            <a:picLocks noChangeAspect="1" noChangeArrowheads="1"/>
          </p:cNvPicPr>
          <p:nvPr/>
        </p:nvPicPr>
        <p:blipFill>
          <a:blip r:embed="rId5" cstate="print"/>
          <a:srcRect t="15120" b="11801"/>
          <a:stretch>
            <a:fillRect/>
          </a:stretch>
        </p:blipFill>
        <p:spPr bwMode="auto">
          <a:xfrm>
            <a:off x="5940152" y="1556792"/>
            <a:ext cx="2857500" cy="2088232"/>
          </a:xfrm>
          <a:prstGeom prst="rect">
            <a:avLst/>
          </a:prstGeom>
          <a:noFill/>
        </p:spPr>
      </p:pic>
      <p:pic>
        <p:nvPicPr>
          <p:cNvPr id="7" name="Picture 14" descr="http://www.protabac.fr/client/gfx/photos/produit/lion-barre_1517.jpg"/>
          <p:cNvPicPr>
            <a:picLocks noChangeAspect="1" noChangeArrowheads="1"/>
          </p:cNvPicPr>
          <p:nvPr/>
        </p:nvPicPr>
        <p:blipFill>
          <a:blip r:embed="rId6" cstate="print"/>
          <a:srcRect/>
          <a:stretch>
            <a:fillRect/>
          </a:stretch>
        </p:blipFill>
        <p:spPr bwMode="auto">
          <a:xfrm>
            <a:off x="5067250" y="4005064"/>
            <a:ext cx="4076750" cy="151740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media.telemarket.fr/imgnwprd/000/000150/00015016/00015016-t0.jpg"/>
          <p:cNvPicPr>
            <a:picLocks noChangeAspect="1" noChangeArrowheads="1"/>
          </p:cNvPicPr>
          <p:nvPr/>
        </p:nvPicPr>
        <p:blipFill>
          <a:blip r:embed="rId2" cstate="print"/>
          <a:srcRect t="17640" b="11801"/>
          <a:stretch>
            <a:fillRect/>
          </a:stretch>
        </p:blipFill>
        <p:spPr bwMode="auto">
          <a:xfrm rot="17366509">
            <a:off x="1113053" y="4167057"/>
            <a:ext cx="2857500" cy="2016224"/>
          </a:xfrm>
          <a:prstGeom prst="rect">
            <a:avLst/>
          </a:prstGeom>
          <a:noFill/>
        </p:spPr>
      </p:pic>
      <p:pic>
        <p:nvPicPr>
          <p:cNvPr id="3" name="Picture 6" descr="http://media.telemarket.fr/imgnwprd/002/002995/00299502/00299502-t0.jpg"/>
          <p:cNvPicPr>
            <a:picLocks noChangeAspect="1" noChangeArrowheads="1"/>
          </p:cNvPicPr>
          <p:nvPr/>
        </p:nvPicPr>
        <p:blipFill>
          <a:blip r:embed="rId3" cstate="print"/>
          <a:srcRect l="7560" r="9281"/>
          <a:stretch>
            <a:fillRect/>
          </a:stretch>
        </p:blipFill>
        <p:spPr bwMode="auto">
          <a:xfrm>
            <a:off x="7007260" y="4288532"/>
            <a:ext cx="2136740" cy="2569468"/>
          </a:xfrm>
          <a:prstGeom prst="rect">
            <a:avLst/>
          </a:prstGeom>
          <a:noFill/>
        </p:spPr>
      </p:pic>
      <p:pic>
        <p:nvPicPr>
          <p:cNvPr id="4" name="Picture 8" descr="http://media.telemarket.fr/imgnwprd/009/009827/00982725/00982725-t0.jpg"/>
          <p:cNvPicPr>
            <a:picLocks noChangeAspect="1" noChangeArrowheads="1"/>
          </p:cNvPicPr>
          <p:nvPr/>
        </p:nvPicPr>
        <p:blipFill>
          <a:blip r:embed="rId4" cstate="print"/>
          <a:srcRect t="16681" b="12760"/>
          <a:stretch>
            <a:fillRect/>
          </a:stretch>
        </p:blipFill>
        <p:spPr bwMode="auto">
          <a:xfrm rot="1964496">
            <a:off x="3882124" y="3825546"/>
            <a:ext cx="2857500" cy="2016224"/>
          </a:xfrm>
          <a:prstGeom prst="rect">
            <a:avLst/>
          </a:prstGeom>
          <a:noFill/>
        </p:spPr>
      </p:pic>
      <p:pic>
        <p:nvPicPr>
          <p:cNvPr id="5" name="Picture 10" descr="http://www.theonlinecandyshop.com/images/products/detail/twix36goldboxnew.jpg"/>
          <p:cNvPicPr>
            <a:picLocks noChangeAspect="1" noChangeArrowheads="1"/>
          </p:cNvPicPr>
          <p:nvPr/>
        </p:nvPicPr>
        <p:blipFill>
          <a:blip r:embed="rId5" cstate="print"/>
          <a:srcRect l="4536" r="4745"/>
          <a:stretch>
            <a:fillRect/>
          </a:stretch>
        </p:blipFill>
        <p:spPr bwMode="auto">
          <a:xfrm>
            <a:off x="1403648" y="1268760"/>
            <a:ext cx="3024336" cy="1960246"/>
          </a:xfrm>
          <a:prstGeom prst="rect">
            <a:avLst/>
          </a:prstGeom>
          <a:noFill/>
        </p:spPr>
      </p:pic>
      <p:pic>
        <p:nvPicPr>
          <p:cNvPr id="6" name="Picture 12" descr="http://www.coradrive.fr/typo3temp/260x260/260x260-1339480869-83e72e8bcf.jpg"/>
          <p:cNvPicPr>
            <a:picLocks noChangeAspect="1" noChangeArrowheads="1"/>
          </p:cNvPicPr>
          <p:nvPr/>
        </p:nvPicPr>
        <p:blipFill>
          <a:blip r:embed="rId6" cstate="print"/>
          <a:srcRect t="34892" b="36032"/>
          <a:stretch>
            <a:fillRect/>
          </a:stretch>
        </p:blipFill>
        <p:spPr bwMode="auto">
          <a:xfrm rot="1130215">
            <a:off x="4596428" y="1593650"/>
            <a:ext cx="4457700" cy="1296144"/>
          </a:xfrm>
          <a:prstGeom prst="rect">
            <a:avLst/>
          </a:prstGeom>
          <a:noFill/>
        </p:spPr>
      </p:pic>
      <p:sp>
        <p:nvSpPr>
          <p:cNvPr id="7" name="ZoneTexte 6"/>
          <p:cNvSpPr txBox="1"/>
          <p:nvPr/>
        </p:nvSpPr>
        <p:spPr>
          <a:xfrm>
            <a:off x="1115616" y="0"/>
            <a:ext cx="7416824" cy="1200329"/>
          </a:xfrm>
          <a:prstGeom prst="rect">
            <a:avLst/>
          </a:prstGeom>
          <a:noFill/>
        </p:spPr>
        <p:txBody>
          <a:bodyPr wrap="square" rtlCol="0">
            <a:spAutoFit/>
          </a:bodyPr>
          <a:lstStyle/>
          <a:p>
            <a:endParaRPr lang="fr-FR" dirty="0">
              <a:cs typeface="Arial" pitchFamily="34" charset="0"/>
            </a:endParaRPr>
          </a:p>
          <a:p>
            <a:pPr algn="just"/>
            <a:r>
              <a:rPr lang="fr-FR" dirty="0" smtClean="0">
                <a:cs typeface="Arial" pitchFamily="34" charset="0"/>
              </a:rPr>
              <a:t>- Adapter le </a:t>
            </a:r>
            <a:r>
              <a:rPr lang="fr-FR" b="1" dirty="0" smtClean="0">
                <a:cs typeface="Arial" pitchFamily="34" charset="0"/>
              </a:rPr>
              <a:t>format du packaging </a:t>
            </a:r>
            <a:r>
              <a:rPr lang="fr-FR" dirty="0" smtClean="0">
                <a:cs typeface="Arial" pitchFamily="34" charset="0"/>
              </a:rPr>
              <a:t>aux besoins des consommateurs et à leur mode de vie :</a:t>
            </a:r>
          </a:p>
          <a:p>
            <a:r>
              <a:rPr lang="fr-FR" dirty="0" smtClean="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atic2.dmcdn.net/static/video/370/746/21647073:jpeg_preview_large.jpg?20110813080238"/>
          <p:cNvPicPr>
            <a:picLocks noChangeAspect="1" noChangeArrowheads="1"/>
          </p:cNvPicPr>
          <p:nvPr/>
        </p:nvPicPr>
        <p:blipFill>
          <a:blip r:embed="rId2" cstate="print"/>
          <a:srcRect/>
          <a:stretch>
            <a:fillRect/>
          </a:stretch>
        </p:blipFill>
        <p:spPr bwMode="auto">
          <a:xfrm>
            <a:off x="1115616" y="4293096"/>
            <a:ext cx="3409578" cy="2286001"/>
          </a:xfrm>
          <a:prstGeom prst="rect">
            <a:avLst/>
          </a:prstGeom>
          <a:noFill/>
        </p:spPr>
      </p:pic>
      <p:pic>
        <p:nvPicPr>
          <p:cNvPr id="3" name="Picture 4" descr="http://brandsandmusic.files.wordpress.com/2011/10/kit_kat_music_break1.png"/>
          <p:cNvPicPr>
            <a:picLocks noChangeAspect="1" noChangeArrowheads="1"/>
          </p:cNvPicPr>
          <p:nvPr/>
        </p:nvPicPr>
        <p:blipFill>
          <a:blip r:embed="rId3" cstate="print"/>
          <a:srcRect/>
          <a:stretch>
            <a:fillRect/>
          </a:stretch>
        </p:blipFill>
        <p:spPr bwMode="auto">
          <a:xfrm>
            <a:off x="4716016" y="3861048"/>
            <a:ext cx="4139952" cy="2556437"/>
          </a:xfrm>
          <a:prstGeom prst="rect">
            <a:avLst/>
          </a:prstGeom>
          <a:noFill/>
        </p:spPr>
      </p:pic>
      <p:pic>
        <p:nvPicPr>
          <p:cNvPr id="4" name="Picture 6" descr="http://www.desimag.co.uk/thumbnail.php?file=marz_892734417.png&amp;size=article_medium"/>
          <p:cNvPicPr>
            <a:picLocks noChangeAspect="1" noChangeArrowheads="1"/>
          </p:cNvPicPr>
          <p:nvPr/>
        </p:nvPicPr>
        <p:blipFill>
          <a:blip r:embed="rId4" cstate="print"/>
          <a:srcRect/>
          <a:stretch>
            <a:fillRect/>
          </a:stretch>
        </p:blipFill>
        <p:spPr bwMode="auto">
          <a:xfrm>
            <a:off x="1043608" y="1772816"/>
            <a:ext cx="2812926" cy="2069889"/>
          </a:xfrm>
          <a:prstGeom prst="rect">
            <a:avLst/>
          </a:prstGeom>
          <a:noFill/>
        </p:spPr>
      </p:pic>
      <p:pic>
        <p:nvPicPr>
          <p:cNvPr id="5" name="Picture 8" descr="http://www.planete-rp.com/storage/kinder.logo.png?__SQUARESPACE_CACHEVERSION=1301308954067"/>
          <p:cNvPicPr>
            <a:picLocks noChangeAspect="1" noChangeArrowheads="1"/>
          </p:cNvPicPr>
          <p:nvPr/>
        </p:nvPicPr>
        <p:blipFill>
          <a:blip r:embed="rId5" cstate="print"/>
          <a:srcRect/>
          <a:stretch>
            <a:fillRect/>
          </a:stretch>
        </p:blipFill>
        <p:spPr bwMode="auto">
          <a:xfrm>
            <a:off x="4139952" y="1556792"/>
            <a:ext cx="4803651" cy="1813903"/>
          </a:xfrm>
          <a:prstGeom prst="rect">
            <a:avLst/>
          </a:prstGeom>
          <a:noFill/>
        </p:spPr>
      </p:pic>
      <p:sp>
        <p:nvSpPr>
          <p:cNvPr id="6" name="ZoneTexte 5"/>
          <p:cNvSpPr txBox="1"/>
          <p:nvPr/>
        </p:nvSpPr>
        <p:spPr>
          <a:xfrm>
            <a:off x="1043608" y="332656"/>
            <a:ext cx="7885384" cy="923330"/>
          </a:xfrm>
          <a:prstGeom prst="rect">
            <a:avLst/>
          </a:prstGeom>
          <a:noFill/>
        </p:spPr>
        <p:txBody>
          <a:bodyPr wrap="square" rtlCol="0">
            <a:spAutoFit/>
          </a:bodyPr>
          <a:lstStyle/>
          <a:p>
            <a:pPr algn="just"/>
            <a:endParaRPr lang="fr-FR" dirty="0" smtClean="0">
              <a:cs typeface="Arial" pitchFamily="34" charset="0"/>
            </a:endParaRPr>
          </a:p>
          <a:p>
            <a:pPr algn="just"/>
            <a:r>
              <a:rPr lang="fr-FR" b="1" dirty="0" smtClean="0">
                <a:cs typeface="Arial" pitchFamily="34" charset="0"/>
              </a:rPr>
              <a:t>- Communiquer</a:t>
            </a:r>
            <a:r>
              <a:rPr lang="fr-FR" dirty="0" smtClean="0">
                <a:cs typeface="Arial" pitchFamily="34" charset="0"/>
              </a:rPr>
              <a:t> de manière à séduire les jeunes (cas des marques historiques) et rester incontournable auprès des consommateurs : </a:t>
            </a:r>
            <a:r>
              <a:rPr lang="fr-FR" dirty="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III. Analyse d’entreprise </a:t>
            </a:r>
            <a:endParaRPr lang="fr-FR" b="1" u="sng" dirty="0"/>
          </a:p>
        </p:txBody>
      </p:sp>
      <p:sp>
        <p:nvSpPr>
          <p:cNvPr id="4" name="Titre 1"/>
          <p:cNvSpPr txBox="1">
            <a:spLocks noGrp="1"/>
          </p:cNvSpPr>
          <p:nvPr>
            <p:ph idx="1"/>
          </p:nvPr>
        </p:nvSpPr>
        <p:spPr>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800" i="0" u="sng" strike="noStrike" kern="1200" cap="none" spc="0" normalizeH="0" baseline="0" noProof="0" dirty="0" smtClean="0">
              <a:ln>
                <a:noFill/>
              </a:ln>
              <a:solidFill>
                <a:schemeClr val="tx2"/>
              </a:solidFill>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fr-FR" sz="4800" u="sng" dirty="0" smtClean="0">
              <a:solidFill>
                <a:schemeClr val="tx2"/>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800" i="0" u="sng" strike="noStrike" kern="1200" cap="none" spc="0" normalizeH="0" baseline="0" noProof="0" dirty="0" smtClean="0">
              <a:ln>
                <a:noFill/>
              </a:ln>
              <a:solidFill>
                <a:schemeClr val="tx2"/>
              </a:solidFill>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800" dirty="0" smtClean="0">
                <a:solidFill>
                  <a:schemeClr val="tx2"/>
                </a:solidFill>
                <a:latin typeface="Arial" pitchFamily="34" charset="0"/>
                <a:ea typeface="+mj-ea"/>
                <a:cs typeface="Arial"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3600" u="sng" dirty="0" smtClean="0">
                <a:solidFill>
                  <a:schemeClr val="tx2"/>
                </a:solidFill>
                <a:latin typeface="Arial" pitchFamily="34" charset="0"/>
                <a:ea typeface="+mj-ea"/>
                <a:cs typeface="Arial" pitchFamily="34" charset="0"/>
              </a:rPr>
              <a:t>1.1</a:t>
            </a:r>
            <a:r>
              <a:rPr kumimoji="0" lang="fr-FR" sz="3600" i="0" u="sng" strike="noStrike" kern="1200" cap="none" spc="0" normalizeH="0" baseline="0" noProof="0" dirty="0" smtClean="0">
                <a:ln>
                  <a:noFill/>
                </a:ln>
                <a:solidFill>
                  <a:schemeClr val="tx2"/>
                </a:solidFill>
                <a:uLnTx/>
                <a:uFillTx/>
                <a:latin typeface="Arial" pitchFamily="34" charset="0"/>
                <a:ea typeface="+mj-ea"/>
                <a:cs typeface="Arial" pitchFamily="34" charset="0"/>
              </a:rPr>
              <a:t>. Généralités sur Mars</a:t>
            </a:r>
            <a:endParaRPr kumimoji="0" lang="fr-FR" sz="3600" i="0" u="sng" strike="noStrike" kern="1200" cap="none" spc="0" normalizeH="0" baseline="0" noProof="0" dirty="0">
              <a:ln>
                <a:noFill/>
              </a:ln>
              <a:solidFill>
                <a:schemeClr val="tx2"/>
              </a:solidFill>
              <a:uLnTx/>
              <a:uFillTx/>
              <a:latin typeface="Arial" pitchFamily="34" charset="0"/>
              <a:ea typeface="+mj-ea"/>
              <a:cs typeface="Arial" pitchFamily="34" charset="0"/>
            </a:endParaRPr>
          </a:p>
        </p:txBody>
      </p:sp>
      <p:pic>
        <p:nvPicPr>
          <p:cNvPr id="5" name="Picture 12" descr="mars logo"/>
          <p:cNvPicPr>
            <a:picLocks noChangeAspect="1" noChangeArrowheads="1"/>
          </p:cNvPicPr>
          <p:nvPr/>
        </p:nvPicPr>
        <p:blipFill>
          <a:blip r:embed="rId2" cstate="print"/>
          <a:srcRect/>
          <a:stretch>
            <a:fillRect/>
          </a:stretch>
        </p:blipFill>
        <p:spPr bwMode="auto">
          <a:xfrm>
            <a:off x="2483768" y="1988840"/>
            <a:ext cx="4608512" cy="187220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1115616" y="2636912"/>
            <a:ext cx="7344816" cy="3970318"/>
          </a:xfrm>
          <a:prstGeom prst="rect">
            <a:avLst/>
          </a:prstGeom>
          <a:noFill/>
        </p:spPr>
        <p:txBody>
          <a:bodyPr wrap="square" rtlCol="0">
            <a:spAutoFit/>
          </a:bodyPr>
          <a:lstStyle/>
          <a:p>
            <a:r>
              <a:rPr lang="fr-FR" b="1" dirty="0" smtClean="0">
                <a:cs typeface="Arial" pitchFamily="34" charset="0"/>
              </a:rPr>
              <a:t>Mars dans le monde :</a:t>
            </a:r>
          </a:p>
          <a:p>
            <a:pPr>
              <a:buFontTx/>
              <a:buChar char="-"/>
            </a:pPr>
            <a:r>
              <a:rPr lang="fr-FR" dirty="0" smtClean="0">
                <a:cs typeface="Arial" pitchFamily="34" charset="0"/>
              </a:rPr>
              <a:t> 70 000 employés (2008)</a:t>
            </a:r>
          </a:p>
          <a:p>
            <a:pPr>
              <a:buFontTx/>
              <a:buChar char="-"/>
            </a:pPr>
            <a:r>
              <a:rPr lang="fr-FR" dirty="0">
                <a:cs typeface="Arial" pitchFamily="34" charset="0"/>
              </a:rPr>
              <a:t> </a:t>
            </a:r>
            <a:r>
              <a:rPr lang="fr-FR" dirty="0" smtClean="0">
                <a:cs typeface="Arial" pitchFamily="34" charset="0"/>
              </a:rPr>
              <a:t>PDG : John Mars (petit fils du fondateur)</a:t>
            </a:r>
          </a:p>
          <a:p>
            <a:pPr>
              <a:buFontTx/>
              <a:buChar char="-"/>
            </a:pPr>
            <a:r>
              <a:rPr lang="fr-FR" dirty="0">
                <a:cs typeface="Arial" pitchFamily="34" charset="0"/>
              </a:rPr>
              <a:t> </a:t>
            </a:r>
            <a:r>
              <a:rPr lang="fr-FR" dirty="0" smtClean="0">
                <a:cs typeface="Arial" pitchFamily="34" charset="0"/>
              </a:rPr>
              <a:t>Barres chocolatées : 48% du CA de Mars, Inc. (avec les glaces)</a:t>
            </a:r>
          </a:p>
          <a:p>
            <a:pPr>
              <a:buFontTx/>
              <a:buChar char="-"/>
            </a:pPr>
            <a:r>
              <a:rPr lang="fr-FR" dirty="0" smtClean="0">
                <a:cs typeface="Arial" pitchFamily="34" charset="0"/>
              </a:rPr>
              <a:t> Activités : confiserie, produits agroalimentaires, alimentation animale</a:t>
            </a:r>
          </a:p>
          <a:p>
            <a:endParaRPr lang="fr-FR" dirty="0">
              <a:cs typeface="Arial" pitchFamily="34" charset="0"/>
            </a:endParaRPr>
          </a:p>
          <a:p>
            <a:r>
              <a:rPr lang="fr-FR" b="1" dirty="0" smtClean="0">
                <a:cs typeface="Arial" pitchFamily="34" charset="0"/>
              </a:rPr>
              <a:t>Mars en France : </a:t>
            </a:r>
            <a:r>
              <a:rPr lang="fr-FR" dirty="0" smtClean="0">
                <a:cs typeface="Arial" pitchFamily="34" charset="0"/>
              </a:rPr>
              <a:t>Mars Chocolat France</a:t>
            </a:r>
          </a:p>
          <a:p>
            <a:pPr>
              <a:buFontTx/>
              <a:buChar char="-"/>
            </a:pPr>
            <a:r>
              <a:rPr lang="fr-FR" dirty="0" smtClean="0">
                <a:cs typeface="Arial" pitchFamily="34" charset="0"/>
              </a:rPr>
              <a:t> Chiffre d’affaire : 700 millions d’euros (2012)</a:t>
            </a:r>
          </a:p>
          <a:p>
            <a:pPr>
              <a:buFontTx/>
              <a:buChar char="-"/>
            </a:pPr>
            <a:r>
              <a:rPr lang="fr-FR" dirty="0">
                <a:cs typeface="Arial" pitchFamily="34" charset="0"/>
              </a:rPr>
              <a:t> </a:t>
            </a:r>
            <a:r>
              <a:rPr lang="fr-FR" dirty="0" smtClean="0">
                <a:cs typeface="Arial" pitchFamily="34" charset="0"/>
              </a:rPr>
              <a:t>1200 employés (2012) </a:t>
            </a:r>
          </a:p>
          <a:p>
            <a:pPr>
              <a:buFontTx/>
              <a:buChar char="-"/>
            </a:pPr>
            <a:r>
              <a:rPr lang="fr-FR" dirty="0">
                <a:cs typeface="Arial" pitchFamily="34" charset="0"/>
              </a:rPr>
              <a:t> </a:t>
            </a:r>
            <a:r>
              <a:rPr lang="fr-FR" dirty="0" smtClean="0">
                <a:cs typeface="Arial" pitchFamily="34" charset="0"/>
              </a:rPr>
              <a:t>56 millions de barres consommées (sept. 2007-fév. 2008) </a:t>
            </a:r>
            <a:r>
              <a:rPr lang="fr-FR" dirty="0" smtClean="0">
                <a:solidFill>
                  <a:srgbClr val="FF0000"/>
                </a:solidFill>
                <a:cs typeface="Arial" pitchFamily="34" charset="0"/>
              </a:rPr>
              <a:t>+ 10% / 2006</a:t>
            </a:r>
          </a:p>
          <a:p>
            <a:pPr>
              <a:buFontTx/>
              <a:buChar char="-"/>
            </a:pPr>
            <a:r>
              <a:rPr lang="fr-FR" dirty="0">
                <a:cs typeface="Arial" pitchFamily="34" charset="0"/>
              </a:rPr>
              <a:t> </a:t>
            </a:r>
            <a:r>
              <a:rPr lang="fr-FR" dirty="0" smtClean="0">
                <a:cs typeface="Arial" pitchFamily="34" charset="0"/>
              </a:rPr>
              <a:t>PDG : Thierry Gaillard (depuis 2009) </a:t>
            </a:r>
          </a:p>
          <a:p>
            <a:pPr>
              <a:buFontTx/>
              <a:buChar char="-"/>
            </a:pPr>
            <a:r>
              <a:rPr lang="fr-FR" dirty="0">
                <a:cs typeface="Arial" pitchFamily="34" charset="0"/>
              </a:rPr>
              <a:t> </a:t>
            </a:r>
            <a:r>
              <a:rPr lang="fr-FR" dirty="0" smtClean="0">
                <a:cs typeface="Arial" pitchFamily="34" charset="0"/>
              </a:rPr>
              <a:t>Directrice marketing : Anne Geisert</a:t>
            </a:r>
          </a:p>
          <a:p>
            <a:endParaRPr lang="fr-FR" dirty="0" smtClean="0">
              <a:cs typeface="Arial" pitchFamily="34" charset="0"/>
            </a:endParaRPr>
          </a:p>
          <a:p>
            <a:r>
              <a:rPr lang="fr-FR" dirty="0" smtClean="0">
                <a:cs typeface="Arial" pitchFamily="34" charset="0"/>
              </a:rPr>
              <a:t>Sites en France : Haguenau, Steinbourg (Alsace)</a:t>
            </a:r>
            <a:endParaRPr lang="fr-FR" dirty="0">
              <a:cs typeface="Arial" pitchFamily="34" charset="0"/>
            </a:endParaRPr>
          </a:p>
        </p:txBody>
      </p:sp>
      <p:pic>
        <p:nvPicPr>
          <p:cNvPr id="11" name="Picture 2" descr="Forrest Mars"/>
          <p:cNvPicPr>
            <a:picLocks noChangeAspect="1" noChangeArrowheads="1"/>
          </p:cNvPicPr>
          <p:nvPr/>
        </p:nvPicPr>
        <p:blipFill>
          <a:blip r:embed="rId2" cstate="print"/>
          <a:srcRect/>
          <a:stretch>
            <a:fillRect/>
          </a:stretch>
        </p:blipFill>
        <p:spPr bwMode="auto">
          <a:xfrm>
            <a:off x="0" y="0"/>
            <a:ext cx="1043608" cy="1368152"/>
          </a:xfrm>
          <a:prstGeom prst="rect">
            <a:avLst/>
          </a:prstGeom>
          <a:noFill/>
        </p:spPr>
      </p:pic>
      <p:sp>
        <p:nvSpPr>
          <p:cNvPr id="12" name="ZoneTexte 11"/>
          <p:cNvSpPr txBox="1"/>
          <p:nvPr/>
        </p:nvSpPr>
        <p:spPr>
          <a:xfrm>
            <a:off x="1115616" y="188640"/>
            <a:ext cx="7488832" cy="1200329"/>
          </a:xfrm>
          <a:prstGeom prst="rect">
            <a:avLst/>
          </a:prstGeom>
          <a:noFill/>
        </p:spPr>
        <p:txBody>
          <a:bodyPr wrap="square" rtlCol="0">
            <a:spAutoFit/>
          </a:bodyPr>
          <a:lstStyle/>
          <a:p>
            <a:r>
              <a:rPr lang="fr-FR" dirty="0" smtClean="0">
                <a:cs typeface="Arial" pitchFamily="34" charset="0"/>
              </a:rPr>
              <a:t>Mars est une barre chocolatée produite depuis 1932 par Mars, Incorporated, un groupe agroalimentaire américain fondé en 1911 par Frank Mars (</a:t>
            </a:r>
            <a:r>
              <a:rPr lang="fr-FR" i="1" dirty="0" smtClean="0">
                <a:cs typeface="Arial" pitchFamily="34" charset="0"/>
              </a:rPr>
              <a:t>photo</a:t>
            </a:r>
            <a:r>
              <a:rPr lang="fr-FR" dirty="0" smtClean="0">
                <a:cs typeface="Arial" pitchFamily="34" charset="0"/>
              </a:rPr>
              <a:t>). La société est aujourd’hui implantée dans une centaine de pays à travers le monde et  génère un chiffre d’affaire de 30 milliards de dollars (2008). </a:t>
            </a:r>
            <a:endParaRPr lang="fr-FR" dirty="0">
              <a:cs typeface="Arial" pitchFamily="34" charset="0"/>
            </a:endParaRPr>
          </a:p>
        </p:txBody>
      </p:sp>
      <p:pic>
        <p:nvPicPr>
          <p:cNvPr id="13" name="Picture 10" descr="http://www.ascona-workshop.ethz.ch/pics/logo_mars.jpg"/>
          <p:cNvPicPr>
            <a:picLocks noChangeAspect="1" noChangeArrowheads="1"/>
          </p:cNvPicPr>
          <p:nvPr/>
        </p:nvPicPr>
        <p:blipFill>
          <a:blip r:embed="rId3" cstate="print"/>
          <a:srcRect/>
          <a:stretch>
            <a:fillRect/>
          </a:stretch>
        </p:blipFill>
        <p:spPr bwMode="auto">
          <a:xfrm>
            <a:off x="5004048" y="1772816"/>
            <a:ext cx="3304883" cy="110401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971600" y="0"/>
            <a:ext cx="7498080" cy="1143000"/>
          </a:xfrm>
        </p:spPr>
        <p:txBody>
          <a:bodyPr>
            <a:normAutofit/>
          </a:bodyPr>
          <a:lstStyle/>
          <a:p>
            <a:r>
              <a:rPr lang="fr-FR" sz="2400" b="1" dirty="0" smtClean="0">
                <a:latin typeface="Arial" pitchFamily="34" charset="0"/>
                <a:cs typeface="Arial" pitchFamily="34" charset="0"/>
              </a:rPr>
              <a:t>Ligne de vie de Mars</a:t>
            </a:r>
            <a:endParaRPr lang="fr-FR" sz="2400" b="1" dirty="0">
              <a:latin typeface="Arial" pitchFamily="34" charset="0"/>
              <a:cs typeface="Arial" pitchFamily="34" charset="0"/>
            </a:endParaRPr>
          </a:p>
        </p:txBody>
      </p:sp>
      <p:pic>
        <p:nvPicPr>
          <p:cNvPr id="98" name="Picture 97" descr="Sans titre.png"/>
          <p:cNvPicPr>
            <a:picLocks noChangeAspect="1"/>
          </p:cNvPicPr>
          <p:nvPr/>
        </p:nvPicPr>
        <p:blipFill>
          <a:blip r:embed="rId2" cstate="print"/>
          <a:stretch>
            <a:fillRect/>
          </a:stretch>
        </p:blipFill>
        <p:spPr>
          <a:xfrm>
            <a:off x="1043608" y="1484784"/>
            <a:ext cx="8100392" cy="496855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u="sng" dirty="0" smtClean="0">
                <a:effectLst/>
              </a:rPr>
              <a:t>1.2. Ses marques</a:t>
            </a:r>
            <a:endParaRPr lang="fr-FR" sz="3600" u="sng" dirty="0">
              <a:effectLst/>
            </a:endParaRPr>
          </a:p>
        </p:txBody>
      </p:sp>
      <p:sp>
        <p:nvSpPr>
          <p:cNvPr id="3" name="Espace réservé du contenu 2"/>
          <p:cNvSpPr>
            <a:spLocks noGrp="1"/>
          </p:cNvSpPr>
          <p:nvPr>
            <p:ph idx="1"/>
          </p:nvPr>
        </p:nvSpPr>
        <p:spPr/>
        <p:txBody>
          <a:bodyPr>
            <a:normAutofit fontScale="55000" lnSpcReduction="20000"/>
          </a:bodyPr>
          <a:lstStyle/>
          <a:p>
            <a:pPr>
              <a:buNone/>
            </a:pPr>
            <a:r>
              <a:rPr lang="fr-FR" dirty="0" smtClean="0"/>
              <a:t>Par ordre de lancement en France :</a:t>
            </a:r>
          </a:p>
          <a:p>
            <a:pPr>
              <a:buNone/>
            </a:pPr>
            <a:endParaRPr lang="fr-FR" dirty="0" smtClean="0"/>
          </a:p>
          <a:p>
            <a:pPr>
              <a:buNone/>
            </a:pPr>
            <a:r>
              <a:rPr lang="fr-FR" u="sng" dirty="0" smtClean="0"/>
              <a:t>Mars</a:t>
            </a:r>
            <a:r>
              <a:rPr lang="fr-FR" dirty="0" smtClean="0"/>
              <a:t> 1951</a:t>
            </a:r>
          </a:p>
          <a:p>
            <a:pPr>
              <a:buNone/>
            </a:pPr>
            <a:r>
              <a:rPr lang="fr-FR" u="sng" dirty="0" smtClean="0"/>
              <a:t>Bounty</a:t>
            </a:r>
            <a:r>
              <a:rPr lang="fr-FR" dirty="0" smtClean="0"/>
              <a:t> 1960</a:t>
            </a:r>
          </a:p>
          <a:p>
            <a:pPr>
              <a:buNone/>
            </a:pPr>
            <a:r>
              <a:rPr lang="fr-FR" u="sng" dirty="0" err="1" smtClean="0"/>
              <a:t>Milky</a:t>
            </a:r>
            <a:r>
              <a:rPr lang="fr-FR" u="sng" dirty="0" smtClean="0"/>
              <a:t> </a:t>
            </a:r>
            <a:r>
              <a:rPr lang="fr-FR" u="sng" dirty="0" err="1" smtClean="0"/>
              <a:t>Way</a:t>
            </a:r>
            <a:r>
              <a:rPr lang="fr-FR" u="sng" dirty="0" smtClean="0"/>
              <a:t> </a:t>
            </a:r>
            <a:r>
              <a:rPr lang="fr-FR" dirty="0" smtClean="0"/>
              <a:t>1976</a:t>
            </a:r>
          </a:p>
          <a:p>
            <a:pPr>
              <a:buNone/>
            </a:pPr>
            <a:r>
              <a:rPr lang="fr-FR" u="sng" dirty="0" err="1" smtClean="0"/>
              <a:t>Balisto</a:t>
            </a:r>
            <a:r>
              <a:rPr lang="fr-FR" dirty="0" smtClean="0"/>
              <a:t> 1986:  le groupe prépare actuellement son avenir afin</a:t>
            </a:r>
          </a:p>
          <a:p>
            <a:pPr>
              <a:buNone/>
            </a:pPr>
            <a:r>
              <a:rPr lang="fr-FR" dirty="0" smtClean="0"/>
              <a:t>d’offrir à ce produit une image plus saine et naturelle et de</a:t>
            </a:r>
          </a:p>
          <a:p>
            <a:pPr>
              <a:buNone/>
            </a:pPr>
            <a:r>
              <a:rPr lang="fr-FR" dirty="0" smtClean="0"/>
              <a:t>l’imposer par la suite dans les créneaux prospères du déjeuner</a:t>
            </a:r>
          </a:p>
          <a:p>
            <a:pPr>
              <a:buNone/>
            </a:pPr>
            <a:r>
              <a:rPr lang="fr-FR" dirty="0" smtClean="0"/>
              <a:t>et du goûter</a:t>
            </a:r>
          </a:p>
          <a:p>
            <a:pPr>
              <a:buNone/>
            </a:pPr>
            <a:r>
              <a:rPr lang="fr-FR" u="sng" dirty="0" smtClean="0"/>
              <a:t>M&amp;M’s</a:t>
            </a:r>
            <a:r>
              <a:rPr lang="fr-FR" dirty="0" smtClean="0"/>
              <a:t> 1987: remplace la marque </a:t>
            </a:r>
            <a:r>
              <a:rPr lang="fr-FR" dirty="0" err="1" smtClean="0"/>
              <a:t>Treets</a:t>
            </a:r>
            <a:endParaRPr lang="fr-FR" dirty="0" smtClean="0"/>
          </a:p>
          <a:p>
            <a:pPr>
              <a:buNone/>
            </a:pPr>
            <a:r>
              <a:rPr lang="fr-FR" u="sng" dirty="0" err="1" smtClean="0"/>
              <a:t>Skittles</a:t>
            </a:r>
            <a:r>
              <a:rPr lang="fr-FR" dirty="0" smtClean="0"/>
              <a:t> 1990</a:t>
            </a:r>
          </a:p>
          <a:p>
            <a:pPr>
              <a:buNone/>
            </a:pPr>
            <a:r>
              <a:rPr lang="fr-FR" u="sng" dirty="0" err="1" smtClean="0"/>
              <a:t>Snickers</a:t>
            </a:r>
            <a:r>
              <a:rPr lang="fr-FR" dirty="0" smtClean="0"/>
              <a:t> 1990</a:t>
            </a:r>
          </a:p>
          <a:p>
            <a:pPr>
              <a:buNone/>
            </a:pPr>
            <a:r>
              <a:rPr lang="fr-FR" u="sng" dirty="0" err="1" smtClean="0"/>
              <a:t>Twix</a:t>
            </a:r>
            <a:r>
              <a:rPr lang="fr-FR" dirty="0" smtClean="0"/>
              <a:t> 1991 : ex-raider lancé en 1978 : « deux doigts coupe faim »</a:t>
            </a:r>
          </a:p>
          <a:p>
            <a:pPr>
              <a:buNone/>
            </a:pPr>
            <a:r>
              <a:rPr lang="fr-FR" u="sng" dirty="0" err="1" smtClean="0"/>
              <a:t>Maltesers</a:t>
            </a:r>
            <a:r>
              <a:rPr lang="fr-FR" dirty="0" smtClean="0"/>
              <a:t> 1994</a:t>
            </a:r>
          </a:p>
          <a:p>
            <a:pPr>
              <a:buNone/>
            </a:pPr>
            <a:r>
              <a:rPr lang="fr-FR" u="sng" dirty="0" err="1" smtClean="0"/>
              <a:t>Twix</a:t>
            </a:r>
            <a:r>
              <a:rPr lang="fr-FR" u="sng" dirty="0" smtClean="0"/>
              <a:t> Top</a:t>
            </a:r>
            <a:r>
              <a:rPr lang="fr-FR" dirty="0" smtClean="0"/>
              <a:t> 2000</a:t>
            </a:r>
          </a:p>
          <a:p>
            <a:pPr>
              <a:buNone/>
            </a:pP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b="1" u="sng" dirty="0" smtClean="0"/>
          </a:p>
          <a:p>
            <a:pPr>
              <a:buNone/>
            </a:pPr>
            <a:endParaRPr lang="fr-FR" b="1" u="sng" dirty="0" smtClean="0"/>
          </a:p>
          <a:p>
            <a:pPr algn="ctr">
              <a:buNone/>
            </a:pPr>
            <a:r>
              <a:rPr lang="fr-FR" sz="4400" b="1" u="sng" dirty="0" smtClean="0">
                <a:solidFill>
                  <a:schemeClr val="tx2"/>
                </a:solidFill>
                <a:effectLst>
                  <a:outerShdw blurRad="38100" dist="38100" dir="2700000" algn="tl">
                    <a:srgbClr val="000000">
                      <a:alpha val="43137"/>
                    </a:srgbClr>
                  </a:outerShdw>
                </a:effectLst>
              </a:rPr>
              <a:t>I. Analyse de la demande</a:t>
            </a:r>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u="sng" dirty="0" smtClean="0">
                <a:effectLst/>
              </a:rPr>
              <a:t>1.3. DAS</a:t>
            </a:r>
            <a:endParaRPr lang="fr-FR" sz="3600" u="sng" dirty="0">
              <a:effectLst/>
            </a:endParaRPr>
          </a:p>
        </p:txBody>
      </p:sp>
      <p:cxnSp>
        <p:nvCxnSpPr>
          <p:cNvPr id="4" name="Straight Arrow Connector 3"/>
          <p:cNvCxnSpPr/>
          <p:nvPr/>
        </p:nvCxnSpPr>
        <p:spPr>
          <a:xfrm flipV="1">
            <a:off x="3347864" y="1676400"/>
            <a:ext cx="0" cy="2971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 name="Straight Arrow Connector 4"/>
          <p:cNvCxnSpPr/>
          <p:nvPr/>
        </p:nvCxnSpPr>
        <p:spPr>
          <a:xfrm flipH="1">
            <a:off x="1366664" y="4648200"/>
            <a:ext cx="1981200" cy="1676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a:off x="3347864" y="4648200"/>
            <a:ext cx="434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7691264" y="4343400"/>
            <a:ext cx="1905000" cy="369332"/>
          </a:xfrm>
          <a:prstGeom prst="rect">
            <a:avLst/>
          </a:prstGeom>
          <a:noFill/>
        </p:spPr>
        <p:txBody>
          <a:bodyPr wrap="square" rtlCol="0">
            <a:spAutoFit/>
          </a:bodyPr>
          <a:lstStyle/>
          <a:p>
            <a:r>
              <a:rPr lang="fr-FR" u="sng" dirty="0" smtClean="0"/>
              <a:t>Marché cibles</a:t>
            </a:r>
            <a:endParaRPr lang="fr-FR" u="sng" dirty="0"/>
          </a:p>
        </p:txBody>
      </p:sp>
      <p:sp>
        <p:nvSpPr>
          <p:cNvPr id="8" name="TextBox 7"/>
          <p:cNvSpPr txBox="1"/>
          <p:nvPr/>
        </p:nvSpPr>
        <p:spPr>
          <a:xfrm>
            <a:off x="971600" y="6309320"/>
            <a:ext cx="3124200" cy="381000"/>
          </a:xfrm>
          <a:prstGeom prst="rect">
            <a:avLst/>
          </a:prstGeom>
          <a:noFill/>
        </p:spPr>
        <p:txBody>
          <a:bodyPr wrap="square" rtlCol="0">
            <a:spAutoFit/>
          </a:bodyPr>
          <a:lstStyle/>
          <a:p>
            <a:r>
              <a:rPr lang="fr-FR" u="sng" dirty="0" smtClean="0"/>
              <a:t>Technologies / Compétences</a:t>
            </a:r>
            <a:endParaRPr lang="fr-FR" u="sng" dirty="0"/>
          </a:p>
        </p:txBody>
      </p:sp>
      <p:sp>
        <p:nvSpPr>
          <p:cNvPr id="9" name="TextBox 8"/>
          <p:cNvSpPr txBox="1"/>
          <p:nvPr/>
        </p:nvSpPr>
        <p:spPr>
          <a:xfrm>
            <a:off x="2051720" y="1268760"/>
            <a:ext cx="3048000" cy="381000"/>
          </a:xfrm>
          <a:prstGeom prst="rect">
            <a:avLst/>
          </a:prstGeom>
          <a:noFill/>
        </p:spPr>
        <p:txBody>
          <a:bodyPr wrap="square" rtlCol="0">
            <a:spAutoFit/>
          </a:bodyPr>
          <a:lstStyle/>
          <a:p>
            <a:r>
              <a:rPr lang="fr-FR" u="sng" dirty="0" smtClean="0"/>
              <a:t>Fonctionnalité / tendance</a:t>
            </a:r>
            <a:endParaRPr lang="fr-FR" u="sng" dirty="0"/>
          </a:p>
        </p:txBody>
      </p:sp>
      <p:cxnSp>
        <p:nvCxnSpPr>
          <p:cNvPr id="10" name="Straight Connector 9"/>
          <p:cNvCxnSpPr/>
          <p:nvPr/>
        </p:nvCxnSpPr>
        <p:spPr>
          <a:xfrm>
            <a:off x="4262264" y="4419600"/>
            <a:ext cx="0" cy="38100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5557664" y="4419600"/>
            <a:ext cx="0" cy="381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6853064" y="4419600"/>
            <a:ext cx="0" cy="38100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3119264" y="2133600"/>
            <a:ext cx="457200"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3119264" y="2514600"/>
            <a:ext cx="457200" cy="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3119264" y="2895600"/>
            <a:ext cx="457200"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3119264" y="3276600"/>
            <a:ext cx="4572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3119264" y="3657600"/>
            <a:ext cx="457200" cy="0"/>
          </a:xfrm>
          <a:prstGeom prst="line">
            <a:avLst/>
          </a:prstGeom>
        </p:spPr>
        <p:style>
          <a:lnRef idx="3">
            <a:schemeClr val="dk1"/>
          </a:lnRef>
          <a:fillRef idx="0">
            <a:schemeClr val="dk1"/>
          </a:fillRef>
          <a:effectRef idx="2">
            <a:schemeClr val="dk1"/>
          </a:effectRef>
          <a:fontRef idx="minor">
            <a:schemeClr val="tx1"/>
          </a:fontRef>
        </p:style>
      </p:cxnSp>
      <p:sp>
        <p:nvSpPr>
          <p:cNvPr id="18" name="Rectangle 17"/>
          <p:cNvSpPr/>
          <p:nvPr/>
        </p:nvSpPr>
        <p:spPr>
          <a:xfrm>
            <a:off x="3576464" y="1905000"/>
            <a:ext cx="617477" cy="276999"/>
          </a:xfrm>
          <a:prstGeom prst="rect">
            <a:avLst/>
          </a:prstGeom>
        </p:spPr>
        <p:txBody>
          <a:bodyPr wrap="none">
            <a:spAutoFit/>
          </a:bodyPr>
          <a:lstStyle/>
          <a:p>
            <a:r>
              <a:rPr lang="fr-FR" sz="1200" dirty="0" smtClean="0">
                <a:latin typeface="Times New Roman" charset="0"/>
              </a:rPr>
              <a:t>Plaisir </a:t>
            </a:r>
            <a:endParaRPr lang="fr-FR" sz="1200" dirty="0"/>
          </a:p>
        </p:txBody>
      </p:sp>
      <p:sp>
        <p:nvSpPr>
          <p:cNvPr id="19" name="Rectangle 18"/>
          <p:cNvSpPr/>
          <p:nvPr/>
        </p:nvSpPr>
        <p:spPr>
          <a:xfrm>
            <a:off x="3576464" y="2286000"/>
            <a:ext cx="1042273" cy="276999"/>
          </a:xfrm>
          <a:prstGeom prst="rect">
            <a:avLst/>
          </a:prstGeom>
        </p:spPr>
        <p:txBody>
          <a:bodyPr wrap="none">
            <a:spAutoFit/>
          </a:bodyPr>
          <a:lstStyle/>
          <a:p>
            <a:r>
              <a:rPr lang="fr-FR" sz="1200" dirty="0" smtClean="0">
                <a:latin typeface="Times New Roman" charset="0"/>
              </a:rPr>
              <a:t>Prêt à manger</a:t>
            </a:r>
          </a:p>
        </p:txBody>
      </p:sp>
      <p:sp>
        <p:nvSpPr>
          <p:cNvPr id="20" name="Rectangle 19"/>
          <p:cNvSpPr/>
          <p:nvPr/>
        </p:nvSpPr>
        <p:spPr>
          <a:xfrm>
            <a:off x="3576464" y="2667000"/>
            <a:ext cx="596638" cy="276999"/>
          </a:xfrm>
          <a:prstGeom prst="rect">
            <a:avLst/>
          </a:prstGeom>
        </p:spPr>
        <p:txBody>
          <a:bodyPr wrap="none">
            <a:spAutoFit/>
          </a:bodyPr>
          <a:lstStyle/>
          <a:p>
            <a:r>
              <a:rPr lang="fr-FR" sz="1200" dirty="0" smtClean="0">
                <a:latin typeface="Times New Roman" charset="0"/>
              </a:rPr>
              <a:t>Allégé</a:t>
            </a:r>
            <a:endParaRPr lang="fr-FR" sz="1200" dirty="0"/>
          </a:p>
        </p:txBody>
      </p:sp>
      <p:sp>
        <p:nvSpPr>
          <p:cNvPr id="21" name="Rectangle 20"/>
          <p:cNvSpPr/>
          <p:nvPr/>
        </p:nvSpPr>
        <p:spPr>
          <a:xfrm>
            <a:off x="3576464" y="3048000"/>
            <a:ext cx="708848" cy="276999"/>
          </a:xfrm>
          <a:prstGeom prst="rect">
            <a:avLst/>
          </a:prstGeom>
        </p:spPr>
        <p:txBody>
          <a:bodyPr wrap="none">
            <a:spAutoFit/>
          </a:bodyPr>
          <a:lstStyle/>
          <a:p>
            <a:r>
              <a:rPr lang="fr-FR" sz="1200" dirty="0" smtClean="0">
                <a:latin typeface="Times New Roman" charset="0"/>
              </a:rPr>
              <a:t>Attractif</a:t>
            </a:r>
            <a:endParaRPr lang="fr-FR" sz="1200" dirty="0"/>
          </a:p>
        </p:txBody>
      </p:sp>
      <p:sp>
        <p:nvSpPr>
          <p:cNvPr id="22" name="Rectangle 21"/>
          <p:cNvSpPr/>
          <p:nvPr/>
        </p:nvSpPr>
        <p:spPr>
          <a:xfrm>
            <a:off x="3576464" y="3429000"/>
            <a:ext cx="2452916" cy="276999"/>
          </a:xfrm>
          <a:prstGeom prst="rect">
            <a:avLst/>
          </a:prstGeom>
        </p:spPr>
        <p:txBody>
          <a:bodyPr wrap="none">
            <a:spAutoFit/>
          </a:bodyPr>
          <a:lstStyle/>
          <a:p>
            <a:r>
              <a:rPr lang="fr-FR" sz="1200" dirty="0" smtClean="0">
                <a:latin typeface="Times New Roman" charset="0"/>
              </a:rPr>
              <a:t>Saveurs traditionnelles, authentiques</a:t>
            </a:r>
            <a:endParaRPr lang="fr-FR" sz="1200" dirty="0"/>
          </a:p>
        </p:txBody>
      </p:sp>
      <p:sp>
        <p:nvSpPr>
          <p:cNvPr id="23" name="TextBox 22"/>
          <p:cNvSpPr txBox="1"/>
          <p:nvPr/>
        </p:nvSpPr>
        <p:spPr>
          <a:xfrm rot="18699001">
            <a:off x="3658039" y="4804294"/>
            <a:ext cx="914400" cy="276999"/>
          </a:xfrm>
          <a:prstGeom prst="rect">
            <a:avLst/>
          </a:prstGeom>
          <a:noFill/>
        </p:spPr>
        <p:txBody>
          <a:bodyPr wrap="square" rtlCol="0">
            <a:spAutoFit/>
          </a:bodyPr>
          <a:lstStyle/>
          <a:p>
            <a:r>
              <a:rPr lang="fr-FR" sz="1200" dirty="0" smtClean="0"/>
              <a:t>Europe</a:t>
            </a:r>
            <a:endParaRPr lang="fr-FR" sz="1200" dirty="0"/>
          </a:p>
        </p:txBody>
      </p:sp>
      <p:sp>
        <p:nvSpPr>
          <p:cNvPr id="24" name="TextBox 23"/>
          <p:cNvSpPr txBox="1"/>
          <p:nvPr/>
        </p:nvSpPr>
        <p:spPr>
          <a:xfrm rot="18860759">
            <a:off x="4784490" y="4810202"/>
            <a:ext cx="1160008" cy="276999"/>
          </a:xfrm>
          <a:prstGeom prst="rect">
            <a:avLst/>
          </a:prstGeom>
          <a:noFill/>
        </p:spPr>
        <p:txBody>
          <a:bodyPr wrap="square" rtlCol="0">
            <a:spAutoFit/>
          </a:bodyPr>
          <a:lstStyle/>
          <a:p>
            <a:r>
              <a:rPr lang="fr-FR" sz="1200" dirty="0" smtClean="0"/>
              <a:t>Amérique</a:t>
            </a:r>
            <a:endParaRPr lang="fr-FR" sz="1200" dirty="0"/>
          </a:p>
        </p:txBody>
      </p:sp>
      <p:sp>
        <p:nvSpPr>
          <p:cNvPr id="25" name="TextBox 24"/>
          <p:cNvSpPr txBox="1"/>
          <p:nvPr/>
        </p:nvSpPr>
        <p:spPr>
          <a:xfrm rot="18979360">
            <a:off x="6455499" y="4753291"/>
            <a:ext cx="609600" cy="276999"/>
          </a:xfrm>
          <a:prstGeom prst="rect">
            <a:avLst/>
          </a:prstGeom>
          <a:noFill/>
        </p:spPr>
        <p:txBody>
          <a:bodyPr wrap="square" rtlCol="0">
            <a:spAutoFit/>
          </a:bodyPr>
          <a:lstStyle/>
          <a:p>
            <a:r>
              <a:rPr lang="fr-FR" sz="1200" dirty="0" smtClean="0"/>
              <a:t>Asie</a:t>
            </a:r>
            <a:endParaRPr lang="fr-FR" sz="1200" dirty="0"/>
          </a:p>
        </p:txBody>
      </p:sp>
      <p:cxnSp>
        <p:nvCxnSpPr>
          <p:cNvPr id="26" name="Straight Connector 25"/>
          <p:cNvCxnSpPr/>
          <p:nvPr/>
        </p:nvCxnSpPr>
        <p:spPr>
          <a:xfrm>
            <a:off x="2890664" y="4800600"/>
            <a:ext cx="228600" cy="22860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2281064" y="5334000"/>
            <a:ext cx="228600" cy="228600"/>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1900064" y="5715000"/>
            <a:ext cx="228600" cy="228600"/>
          </a:xfrm>
          <a:prstGeom prst="line">
            <a:avLst/>
          </a:prstGeom>
        </p:spPr>
        <p:style>
          <a:lnRef idx="3">
            <a:schemeClr val="dk1"/>
          </a:lnRef>
          <a:fillRef idx="0">
            <a:schemeClr val="dk1"/>
          </a:fillRef>
          <a:effectRef idx="2">
            <a:schemeClr val="dk1"/>
          </a:effectRef>
          <a:fontRef idx="minor">
            <a:schemeClr val="tx1"/>
          </a:fontRef>
        </p:style>
      </p:cxnSp>
      <p:sp>
        <p:nvSpPr>
          <p:cNvPr id="29" name="Right Brace 28"/>
          <p:cNvSpPr/>
          <p:nvPr/>
        </p:nvSpPr>
        <p:spPr>
          <a:xfrm rot="5400000">
            <a:off x="4692671" y="3760593"/>
            <a:ext cx="1122272" cy="3659486"/>
          </a:xfrm>
          <a:prstGeom prst="rightBrace">
            <a:avLst>
              <a:gd name="adj1" fmla="val 0"/>
              <a:gd name="adj2" fmla="val 50000"/>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dirty="0">
              <a:solidFill>
                <a:srgbClr val="FF0000"/>
              </a:solidFill>
            </a:endParaRPr>
          </a:p>
        </p:txBody>
      </p:sp>
      <p:sp>
        <p:nvSpPr>
          <p:cNvPr id="30" name="TextBox 29"/>
          <p:cNvSpPr txBox="1"/>
          <p:nvPr/>
        </p:nvSpPr>
        <p:spPr>
          <a:xfrm>
            <a:off x="4414664" y="6096000"/>
            <a:ext cx="1828800" cy="369332"/>
          </a:xfrm>
          <a:prstGeom prst="rect">
            <a:avLst/>
          </a:prstGeom>
          <a:noFill/>
        </p:spPr>
        <p:txBody>
          <a:bodyPr wrap="square" rtlCol="0">
            <a:spAutoFit/>
          </a:bodyPr>
          <a:lstStyle/>
          <a:p>
            <a:r>
              <a:rPr lang="fr-FR" dirty="0" smtClean="0"/>
              <a:t>GMS, hors foyer.</a:t>
            </a:r>
            <a:endParaRPr lang="fr-FR" dirty="0"/>
          </a:p>
        </p:txBody>
      </p:sp>
      <p:sp>
        <p:nvSpPr>
          <p:cNvPr id="31" name="TextBox 30"/>
          <p:cNvSpPr txBox="1"/>
          <p:nvPr/>
        </p:nvSpPr>
        <p:spPr>
          <a:xfrm rot="2941297">
            <a:off x="791070" y="5013311"/>
            <a:ext cx="1295400" cy="276999"/>
          </a:xfrm>
          <a:prstGeom prst="rect">
            <a:avLst/>
          </a:prstGeom>
          <a:noFill/>
        </p:spPr>
        <p:txBody>
          <a:bodyPr wrap="square" rtlCol="0">
            <a:spAutoFit/>
          </a:bodyPr>
          <a:lstStyle/>
          <a:p>
            <a:r>
              <a:rPr lang="fr-FR" sz="1200" dirty="0" smtClean="0"/>
              <a:t>Saveurs variées</a:t>
            </a:r>
            <a:endParaRPr lang="fr-FR" sz="1200" dirty="0"/>
          </a:p>
        </p:txBody>
      </p:sp>
      <p:sp>
        <p:nvSpPr>
          <p:cNvPr id="32" name="TextBox 31"/>
          <p:cNvSpPr txBox="1"/>
          <p:nvPr/>
        </p:nvSpPr>
        <p:spPr>
          <a:xfrm rot="2716424">
            <a:off x="1206942" y="4662415"/>
            <a:ext cx="1228046" cy="276999"/>
          </a:xfrm>
          <a:prstGeom prst="rect">
            <a:avLst/>
          </a:prstGeom>
          <a:noFill/>
        </p:spPr>
        <p:txBody>
          <a:bodyPr wrap="square" rtlCol="0">
            <a:spAutoFit/>
          </a:bodyPr>
          <a:lstStyle/>
          <a:p>
            <a:r>
              <a:rPr lang="fr-FR" sz="1200" dirty="0" smtClean="0"/>
              <a:t>Produits glacés</a:t>
            </a:r>
            <a:endParaRPr lang="fr-FR" sz="1200" dirty="0"/>
          </a:p>
        </p:txBody>
      </p:sp>
      <p:sp>
        <p:nvSpPr>
          <p:cNvPr id="33" name="TextBox 32"/>
          <p:cNvSpPr txBox="1"/>
          <p:nvPr/>
        </p:nvSpPr>
        <p:spPr>
          <a:xfrm rot="3037129">
            <a:off x="1533923" y="3936563"/>
            <a:ext cx="1728818" cy="461665"/>
          </a:xfrm>
          <a:prstGeom prst="rect">
            <a:avLst/>
          </a:prstGeom>
          <a:noFill/>
        </p:spPr>
        <p:txBody>
          <a:bodyPr wrap="square" rtlCol="0">
            <a:spAutoFit/>
          </a:bodyPr>
          <a:lstStyle/>
          <a:p>
            <a:r>
              <a:rPr lang="fr-FR" sz="1200" dirty="0" smtClean="0"/>
              <a:t>Ajout d’ingrédient (noisettes, nougat …)</a:t>
            </a:r>
            <a:endParaRPr lang="fr-FR"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2204864"/>
            <a:ext cx="7498080" cy="2520280"/>
          </a:xfrm>
        </p:spPr>
        <p:txBody>
          <a:bodyPr>
            <a:noAutofit/>
          </a:bodyPr>
          <a:lstStyle/>
          <a:p>
            <a:pPr algn="ctr"/>
            <a:r>
              <a:rPr lang="fr-FR" u="sng" dirty="0" smtClean="0">
                <a:effectLst/>
              </a:rPr>
              <a:t>1.4. Analyse des forces et faiblesses/choix de stratégies : SWOT</a:t>
            </a: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259632" y="260648"/>
          <a:ext cx="7686600" cy="5943600"/>
        </p:xfrm>
        <a:graphic>
          <a:graphicData uri="http://schemas.openxmlformats.org/drawingml/2006/table">
            <a:tbl>
              <a:tblPr firstRow="1" bandRow="1">
                <a:tableStyleId>{8799B23B-EC83-4686-B30A-512413B5E67A}</a:tableStyleId>
              </a:tblPr>
              <a:tblGrid>
                <a:gridCol w="3843300"/>
                <a:gridCol w="3843300"/>
              </a:tblGrid>
              <a:tr h="756084">
                <a:tc>
                  <a:txBody>
                    <a:bodyPr/>
                    <a:lstStyle/>
                    <a:p>
                      <a:pPr algn="ctr"/>
                      <a:r>
                        <a:rPr lang="fr-FR" sz="1800" dirty="0" smtClean="0">
                          <a:latin typeface="+mn-lt"/>
                          <a:cs typeface="Arial" pitchFamily="34" charset="0"/>
                        </a:rPr>
                        <a:t>STRENGHTS (Forces)</a:t>
                      </a:r>
                    </a:p>
                    <a:p>
                      <a:pPr algn="l">
                        <a:buFontTx/>
                        <a:buChar char="-"/>
                      </a:pPr>
                      <a:r>
                        <a:rPr lang="fr-FR" sz="1800" b="0" baseline="0" dirty="0" smtClean="0">
                          <a:latin typeface="+mn-lt"/>
                          <a:cs typeface="Arial" pitchFamily="34" charset="0"/>
                        </a:rPr>
                        <a:t> Inventeur / pionnier</a:t>
                      </a:r>
                    </a:p>
                    <a:p>
                      <a:pPr algn="l">
                        <a:buFontTx/>
                        <a:buChar char="-"/>
                      </a:pPr>
                      <a:r>
                        <a:rPr lang="fr-FR" sz="1800" b="0" baseline="0" dirty="0" smtClean="0">
                          <a:latin typeface="+mn-lt"/>
                          <a:cs typeface="Arial" pitchFamily="34" charset="0"/>
                        </a:rPr>
                        <a:t> Leader en volume </a:t>
                      </a:r>
                    </a:p>
                    <a:p>
                      <a:pPr algn="l">
                        <a:buFontTx/>
                        <a:buChar char="-"/>
                      </a:pPr>
                      <a:r>
                        <a:rPr lang="fr-FR" sz="1800" b="0" baseline="0" dirty="0" smtClean="0">
                          <a:latin typeface="+mn-lt"/>
                          <a:cs typeface="Arial" pitchFamily="34" charset="0"/>
                        </a:rPr>
                        <a:t> Présence internationale</a:t>
                      </a:r>
                    </a:p>
                    <a:p>
                      <a:pPr algn="l">
                        <a:buFontTx/>
                        <a:buChar char="-"/>
                      </a:pPr>
                      <a:r>
                        <a:rPr lang="fr-FR" sz="1800" b="0" baseline="0" dirty="0" smtClean="0">
                          <a:latin typeface="+mn-lt"/>
                          <a:cs typeface="Arial" pitchFamily="34" charset="0"/>
                        </a:rPr>
                        <a:t> Forte notoriété </a:t>
                      </a:r>
                    </a:p>
                    <a:p>
                      <a:pPr algn="l">
                        <a:buFontTx/>
                        <a:buChar char="-"/>
                      </a:pPr>
                      <a:r>
                        <a:rPr lang="fr-FR" sz="1800" b="0" baseline="0" dirty="0" smtClean="0">
                          <a:latin typeface="+mn-lt"/>
                          <a:cs typeface="Arial" pitchFamily="34" charset="0"/>
                        </a:rPr>
                        <a:t> Gamme / offre large</a:t>
                      </a:r>
                    </a:p>
                    <a:p>
                      <a:pPr algn="l">
                        <a:buFontTx/>
                        <a:buChar char="-"/>
                      </a:pPr>
                      <a:r>
                        <a:rPr lang="fr-FR" sz="1800" b="0" baseline="0" dirty="0" smtClean="0">
                          <a:solidFill>
                            <a:schemeClr val="tx1"/>
                          </a:solidFill>
                          <a:latin typeface="+mn-lt"/>
                          <a:cs typeface="Arial" pitchFamily="34" charset="0"/>
                        </a:rPr>
                        <a:t> Qualité reconnue</a:t>
                      </a:r>
                    </a:p>
                    <a:p>
                      <a:pPr algn="l">
                        <a:buFontTx/>
                        <a:buChar char="-"/>
                      </a:pPr>
                      <a:r>
                        <a:rPr lang="fr-FR" sz="1800" b="0" baseline="0" dirty="0" smtClean="0">
                          <a:solidFill>
                            <a:schemeClr val="tx1"/>
                          </a:solidFill>
                          <a:latin typeface="+mn-lt"/>
                          <a:cs typeface="Arial" pitchFamily="34" charset="0"/>
                        </a:rPr>
                        <a:t> Nombreux produits phares (vedettes et vaches à lait)</a:t>
                      </a:r>
                    </a:p>
                  </a:txBody>
                  <a:tcPr anchor="ctr"/>
                </a:tc>
                <a:tc>
                  <a:txBody>
                    <a:bodyPr/>
                    <a:lstStyle/>
                    <a:p>
                      <a:pPr algn="ctr"/>
                      <a:r>
                        <a:rPr lang="fr-FR" sz="1800" dirty="0" smtClean="0">
                          <a:latin typeface="+mn-lt"/>
                          <a:cs typeface="Arial" pitchFamily="34" charset="0"/>
                        </a:rPr>
                        <a:t>WEAKNESS (Faiblesses)</a:t>
                      </a:r>
                    </a:p>
                    <a:p>
                      <a:pPr algn="l">
                        <a:buFontTx/>
                        <a:buChar char="-"/>
                      </a:pPr>
                      <a:r>
                        <a:rPr lang="fr-FR" sz="1800" b="0" dirty="0" smtClean="0">
                          <a:latin typeface="+mn-lt"/>
                          <a:cs typeface="Arial" pitchFamily="34" charset="0"/>
                        </a:rPr>
                        <a:t> Perte du</a:t>
                      </a:r>
                      <a:r>
                        <a:rPr lang="fr-FR" sz="1800" b="0" baseline="0" dirty="0" smtClean="0">
                          <a:latin typeface="+mn-lt"/>
                          <a:cs typeface="Arial" pitchFamily="34" charset="0"/>
                        </a:rPr>
                        <a:t> </a:t>
                      </a:r>
                      <a:r>
                        <a:rPr lang="fr-FR" sz="1800" b="0" dirty="0" smtClean="0">
                          <a:latin typeface="+mn-lt"/>
                          <a:cs typeface="Arial" pitchFamily="34" charset="0"/>
                        </a:rPr>
                        <a:t>leadership</a:t>
                      </a:r>
                      <a:r>
                        <a:rPr lang="fr-FR" sz="1800" b="0" baseline="0" dirty="0" smtClean="0">
                          <a:latin typeface="+mn-lt"/>
                          <a:cs typeface="Arial" pitchFamily="34" charset="0"/>
                        </a:rPr>
                        <a:t> en valeur</a:t>
                      </a:r>
                    </a:p>
                    <a:p>
                      <a:pPr algn="l">
                        <a:buFontTx/>
                        <a:buChar char="-"/>
                      </a:pPr>
                      <a:r>
                        <a:rPr lang="fr-FR" sz="1800" b="0" dirty="0" smtClean="0">
                          <a:latin typeface="+mn-lt"/>
                          <a:cs typeface="Arial" pitchFamily="34" charset="0"/>
                        </a:rPr>
                        <a:t> Doublé sur le marché par Kinder Bueno</a:t>
                      </a:r>
                      <a:r>
                        <a:rPr lang="fr-FR" sz="1800" b="0" baseline="0" dirty="0" smtClean="0">
                          <a:latin typeface="+mn-lt"/>
                          <a:cs typeface="Arial" pitchFamily="34" charset="0"/>
                        </a:rPr>
                        <a:t>, Kinder </a:t>
                      </a:r>
                      <a:r>
                        <a:rPr lang="fr-FR" sz="1800" b="0" dirty="0" smtClean="0">
                          <a:latin typeface="+mn-lt"/>
                          <a:cs typeface="Arial" pitchFamily="34" charset="0"/>
                        </a:rPr>
                        <a:t>Maxi (Ferrero)</a:t>
                      </a:r>
                      <a:r>
                        <a:rPr lang="fr-FR" sz="1800" b="0" baseline="0" dirty="0" smtClean="0">
                          <a:latin typeface="+mn-lt"/>
                          <a:cs typeface="Arial" pitchFamily="34" charset="0"/>
                        </a:rPr>
                        <a:t> et KitKat (Nestlé)</a:t>
                      </a:r>
                    </a:p>
                    <a:p>
                      <a:pPr algn="l">
                        <a:buFontTx/>
                        <a:buChar char="-"/>
                      </a:pPr>
                      <a:r>
                        <a:rPr lang="fr-FR" sz="1800" b="0" baseline="0" dirty="0" smtClean="0">
                          <a:latin typeface="+mn-lt"/>
                          <a:cs typeface="Arial" pitchFamily="34" charset="0"/>
                        </a:rPr>
                        <a:t> Pas de marque positionnée sur les créneaux porteurs (light, bio)</a:t>
                      </a:r>
                    </a:p>
                    <a:p>
                      <a:pPr algn="l">
                        <a:buFontTx/>
                        <a:buChar char="-"/>
                      </a:pPr>
                      <a:r>
                        <a:rPr lang="fr-FR" sz="1800" b="0" i="0" baseline="0" dirty="0" smtClean="0">
                          <a:latin typeface="+mn-lt"/>
                          <a:cs typeface="Arial" pitchFamily="34" charset="0"/>
                        </a:rPr>
                        <a:t> Produits axés sur le segment de la gourmandise et dépendant tous du même ingrédient </a:t>
                      </a:r>
                      <a:r>
                        <a:rPr lang="fr-FR" sz="1800" b="0" i="0" baseline="0" dirty="0" smtClean="0">
                          <a:latin typeface="+mn-lt"/>
                          <a:cs typeface="Arial" pitchFamily="34" charset="0"/>
                          <a:sym typeface="Wingdings" pitchFamily="2" charset="2"/>
                        </a:rPr>
                        <a:t>(c</a:t>
                      </a:r>
                      <a:r>
                        <a:rPr lang="fr-FR" sz="1800" b="0" i="0" baseline="0" dirty="0" smtClean="0">
                          <a:latin typeface="+mn-lt"/>
                          <a:cs typeface="Arial" pitchFamily="34" charset="0"/>
                        </a:rPr>
                        <a:t>hocolat)</a:t>
                      </a:r>
                      <a:endParaRPr lang="fr-FR" sz="1800" b="0" i="0" dirty="0">
                        <a:latin typeface="+mn-lt"/>
                        <a:cs typeface="Arial" pitchFamily="34" charset="0"/>
                      </a:endParaRPr>
                    </a:p>
                  </a:txBody>
                  <a:tcPr anchor="ctr"/>
                </a:tc>
              </a:tr>
              <a:tr h="756084">
                <a:tc>
                  <a:txBody>
                    <a:bodyPr/>
                    <a:lstStyle/>
                    <a:p>
                      <a:pPr algn="ctr"/>
                      <a:r>
                        <a:rPr lang="fr-FR" sz="1800" b="1" dirty="0" smtClean="0">
                          <a:latin typeface="+mn-lt"/>
                          <a:cs typeface="Arial" pitchFamily="34" charset="0"/>
                        </a:rPr>
                        <a:t>OPPORTUNITIES</a:t>
                      </a:r>
                    </a:p>
                    <a:p>
                      <a:pPr algn="l">
                        <a:buFontTx/>
                        <a:buChar char="-"/>
                      </a:pPr>
                      <a:r>
                        <a:rPr lang="fr-FR" sz="1800" dirty="0" smtClean="0">
                          <a:latin typeface="+mn-lt"/>
                          <a:cs typeface="Arial" pitchFamily="34" charset="0"/>
                        </a:rPr>
                        <a:t> Produits</a:t>
                      </a:r>
                      <a:r>
                        <a:rPr lang="fr-FR" sz="1800" baseline="0" dirty="0" smtClean="0">
                          <a:latin typeface="+mn-lt"/>
                          <a:cs typeface="Arial" pitchFamily="34" charset="0"/>
                        </a:rPr>
                        <a:t> de masse</a:t>
                      </a:r>
                    </a:p>
                    <a:p>
                      <a:pPr algn="l">
                        <a:buFontTx/>
                        <a:buChar char="-"/>
                      </a:pPr>
                      <a:r>
                        <a:rPr lang="fr-FR" sz="1800" baseline="0" dirty="0" smtClean="0">
                          <a:latin typeface="+mn-lt"/>
                          <a:cs typeface="Arial" pitchFamily="34" charset="0"/>
                        </a:rPr>
                        <a:t> Produits de snaking adaptés aux modes de vie actuels</a:t>
                      </a:r>
                    </a:p>
                    <a:p>
                      <a:pPr algn="l">
                        <a:buFontTx/>
                        <a:buChar char="-"/>
                      </a:pPr>
                      <a:r>
                        <a:rPr lang="fr-FR" sz="1800" baseline="0" dirty="0" smtClean="0">
                          <a:latin typeface="+mn-lt"/>
                          <a:cs typeface="Arial" pitchFamily="34" charset="0"/>
                        </a:rPr>
                        <a:t> Marchés émergents en Asie qui souhaitent consommer occidental</a:t>
                      </a:r>
                    </a:p>
                    <a:p>
                      <a:pPr algn="l">
                        <a:buFontTx/>
                        <a:buChar char="-"/>
                      </a:pPr>
                      <a:r>
                        <a:rPr lang="fr-FR" sz="1800" baseline="0" dirty="0" smtClean="0">
                          <a:latin typeface="+mn-lt"/>
                          <a:cs typeface="Arial" pitchFamily="34" charset="0"/>
                        </a:rPr>
                        <a:t> Pas de concurrence sur ces nouveaux marchés</a:t>
                      </a:r>
                    </a:p>
                    <a:p>
                      <a:pPr algn="l">
                        <a:buFontTx/>
                        <a:buChar char="-"/>
                      </a:pPr>
                      <a:r>
                        <a:rPr lang="fr-FR" sz="1800" baseline="0" dirty="0" smtClean="0">
                          <a:latin typeface="+mn-lt"/>
                          <a:cs typeface="Arial" pitchFamily="34" charset="0"/>
                        </a:rPr>
                        <a:t> Réglementation européenne sur la composition du chocolat plus souple (-5% d’huiles végétales)</a:t>
                      </a:r>
                      <a:endParaRPr lang="fr-FR" sz="1800" b="0" baseline="0" dirty="0" smtClean="0">
                        <a:latin typeface="+mn-lt"/>
                        <a:cs typeface="Arial" pitchFamily="34" charset="0"/>
                      </a:endParaRPr>
                    </a:p>
                  </a:txBody>
                  <a:tcPr anchor="ctr"/>
                </a:tc>
                <a:tc>
                  <a:txBody>
                    <a:bodyPr/>
                    <a:lstStyle/>
                    <a:p>
                      <a:pPr algn="ctr"/>
                      <a:r>
                        <a:rPr lang="fr-FR" sz="1800" b="1" dirty="0" smtClean="0">
                          <a:latin typeface="+mn-lt"/>
                          <a:cs typeface="Arial" pitchFamily="34" charset="0"/>
                        </a:rPr>
                        <a:t>THREATS</a:t>
                      </a:r>
                      <a:r>
                        <a:rPr lang="fr-FR" sz="1800" b="1" baseline="0" dirty="0" smtClean="0">
                          <a:latin typeface="+mn-lt"/>
                          <a:cs typeface="Arial" pitchFamily="34" charset="0"/>
                        </a:rPr>
                        <a:t> (Menaces)</a:t>
                      </a:r>
                    </a:p>
                    <a:p>
                      <a:pPr algn="l">
                        <a:buFontTx/>
                        <a:buChar char="-"/>
                      </a:pPr>
                      <a:r>
                        <a:rPr lang="fr-FR" sz="1800" baseline="0" dirty="0" smtClean="0">
                          <a:latin typeface="+mn-lt"/>
                          <a:cs typeface="Arial" pitchFamily="34" charset="0"/>
                        </a:rPr>
                        <a:t> Demande en chocolat devenant supérieure à l’offre</a:t>
                      </a:r>
                    </a:p>
                    <a:p>
                      <a:pPr algn="l">
                        <a:buFontTx/>
                        <a:buChar char="-"/>
                      </a:pPr>
                      <a:r>
                        <a:rPr lang="fr-FR" sz="1800" baseline="0" dirty="0" smtClean="0">
                          <a:latin typeface="+mn-lt"/>
                          <a:cs typeface="Arial" pitchFamily="34" charset="0"/>
                        </a:rPr>
                        <a:t> Nouvelle concurrence (Milka)</a:t>
                      </a:r>
                    </a:p>
                    <a:p>
                      <a:pPr algn="l">
                        <a:buFontTx/>
                        <a:buChar char="-"/>
                      </a:pPr>
                      <a:r>
                        <a:rPr lang="fr-FR" sz="1800" baseline="0" dirty="0" smtClean="0">
                          <a:latin typeface="+mn-lt"/>
                          <a:cs typeface="Arial" pitchFamily="34" charset="0"/>
                        </a:rPr>
                        <a:t> Plagiat </a:t>
                      </a:r>
                    </a:p>
                    <a:p>
                      <a:pPr algn="l">
                        <a:buFontTx/>
                        <a:buChar char="-"/>
                      </a:pPr>
                      <a:r>
                        <a:rPr lang="fr-FR" sz="1800" baseline="0" dirty="0" smtClean="0">
                          <a:latin typeface="+mn-lt"/>
                          <a:cs typeface="Arial" pitchFamily="34" charset="0"/>
                        </a:rPr>
                        <a:t> Environnement géopolitique des pays producteurs de cacao</a:t>
                      </a:r>
                    </a:p>
                    <a:p>
                      <a:pPr algn="l">
                        <a:buFontTx/>
                        <a:buChar char="-"/>
                      </a:pPr>
                      <a:r>
                        <a:rPr lang="fr-FR" sz="1800" baseline="0" dirty="0" smtClean="0">
                          <a:latin typeface="+mn-lt"/>
                          <a:cs typeface="Arial" pitchFamily="34" charset="0"/>
                        </a:rPr>
                        <a:t> Spéculations économiques (hausse des matières premières)</a:t>
                      </a:r>
                    </a:p>
                    <a:p>
                      <a:pPr algn="l">
                        <a:buFontTx/>
                        <a:buChar char="-"/>
                      </a:pPr>
                      <a:r>
                        <a:rPr lang="fr-FR" sz="1800" baseline="0" dirty="0" smtClean="0">
                          <a:latin typeface="+mn-lt"/>
                          <a:cs typeface="Arial" pitchFamily="34" charset="0"/>
                        </a:rPr>
                        <a:t> Lutte l’obésité (Programme National Nutrition Santé)</a:t>
                      </a:r>
                      <a:endParaRPr lang="fr-FR" sz="1800" b="0" baseline="0" dirty="0" smtClean="0">
                        <a:latin typeface="+mn-lt"/>
                        <a:cs typeface="Arial"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043608" y="0"/>
            <a:ext cx="7498080" cy="1143000"/>
          </a:xfrm>
        </p:spPr>
        <p:txBody>
          <a:bodyPr>
            <a:normAutofit/>
          </a:bodyPr>
          <a:lstStyle/>
          <a:p>
            <a:r>
              <a:rPr lang="fr-FR" sz="2400" b="1" dirty="0" smtClean="0">
                <a:latin typeface="Arial" pitchFamily="34" charset="0"/>
                <a:cs typeface="Arial" pitchFamily="34" charset="0"/>
              </a:rPr>
              <a:t>Choix de Stratégie (puissance)</a:t>
            </a:r>
            <a:endParaRPr lang="fr-FR" sz="2400" b="1" dirty="0">
              <a:latin typeface="Arial" pitchFamily="34" charset="0"/>
              <a:cs typeface="Arial" pitchFamily="34" charset="0"/>
            </a:endParaRPr>
          </a:p>
        </p:txBody>
      </p:sp>
      <p:sp>
        <p:nvSpPr>
          <p:cNvPr id="5" name="Espace réservé du contenu 2"/>
          <p:cNvSpPr>
            <a:spLocks noGrp="1"/>
          </p:cNvSpPr>
          <p:nvPr>
            <p:ph idx="1"/>
          </p:nvPr>
        </p:nvSpPr>
        <p:spPr>
          <a:xfrm>
            <a:off x="899592" y="1340768"/>
            <a:ext cx="8092008" cy="5256584"/>
          </a:xfrm>
        </p:spPr>
        <p:txBody>
          <a:bodyPr>
            <a:normAutofit fontScale="85000" lnSpcReduction="10000"/>
          </a:bodyPr>
          <a:lstStyle/>
          <a:p>
            <a:pPr>
              <a:buFont typeface="Wingdings" pitchFamily="2" charset="2"/>
              <a:buChar char="q"/>
            </a:pPr>
            <a:r>
              <a:rPr lang="fr-FR" sz="2200" dirty="0" smtClean="0">
                <a:latin typeface="Arial" pitchFamily="34" charset="0"/>
                <a:cs typeface="Arial" pitchFamily="34" charset="0"/>
              </a:rPr>
              <a:t>Revoir la </a:t>
            </a:r>
            <a:r>
              <a:rPr lang="fr-FR" sz="2200" b="1" dirty="0" smtClean="0">
                <a:latin typeface="Arial" pitchFamily="34" charset="0"/>
                <a:cs typeface="Arial" pitchFamily="34" charset="0"/>
              </a:rPr>
              <a:t>recette de la barre </a:t>
            </a:r>
            <a:r>
              <a:rPr lang="fr-FR" sz="2200" dirty="0" smtClean="0">
                <a:latin typeface="Arial" pitchFamily="34" charset="0"/>
                <a:cs typeface="Arial" pitchFamily="34" charset="0"/>
              </a:rPr>
              <a:t>pour séduire un plus large public :</a:t>
            </a:r>
          </a:p>
          <a:p>
            <a:pPr lvl="1">
              <a:buFont typeface="Wingdings" pitchFamily="2" charset="2"/>
              <a:buChar char="q"/>
            </a:pPr>
            <a:r>
              <a:rPr lang="fr-FR" sz="1700" dirty="0" smtClean="0">
                <a:latin typeface="Arial" pitchFamily="34" charset="0"/>
                <a:cs typeface="Arial" pitchFamily="34" charset="0"/>
              </a:rPr>
              <a:t>Recette classique (1951) de la barre souvent jugée trop grasse et écœurante </a:t>
            </a:r>
          </a:p>
          <a:p>
            <a:pPr lvl="1">
              <a:buFont typeface="Wingdings" pitchFamily="2" charset="2"/>
              <a:buChar char="q"/>
            </a:pPr>
            <a:r>
              <a:rPr lang="fr-FR" sz="1700" dirty="0" smtClean="0">
                <a:latin typeface="Arial" pitchFamily="34" charset="0"/>
                <a:cs typeface="Arial" pitchFamily="34" charset="0"/>
              </a:rPr>
              <a:t>Objectif : contrer ce caractère trop dense et visqueux  de la barre mars en optant pour une nouvelle texture se rapprochant de la mousse lactée </a:t>
            </a:r>
          </a:p>
          <a:p>
            <a:pPr>
              <a:buFont typeface="Wingdings" pitchFamily="2" charset="2"/>
              <a:buChar char="q"/>
            </a:pPr>
            <a:r>
              <a:rPr lang="fr-FR" sz="2200" dirty="0" smtClean="0">
                <a:latin typeface="Arial" pitchFamily="34" charset="0"/>
                <a:cs typeface="Arial" pitchFamily="34" charset="0"/>
              </a:rPr>
              <a:t>Améliorer le </a:t>
            </a:r>
            <a:r>
              <a:rPr lang="fr-FR" sz="2200" b="1" dirty="0" smtClean="0">
                <a:latin typeface="Arial" pitchFamily="34" charset="0"/>
                <a:cs typeface="Arial" pitchFamily="34" charset="0"/>
              </a:rPr>
              <a:t>profil nutritionnel </a:t>
            </a:r>
            <a:r>
              <a:rPr lang="fr-FR" sz="2200" dirty="0" smtClean="0">
                <a:latin typeface="Arial" pitchFamily="34" charset="0"/>
                <a:cs typeface="Arial" pitchFamily="34" charset="0"/>
              </a:rPr>
              <a:t>de la barre (quête de respectabilité) :</a:t>
            </a:r>
          </a:p>
          <a:p>
            <a:pPr lvl="1">
              <a:buFont typeface="Wingdings" pitchFamily="2" charset="2"/>
              <a:buChar char="q"/>
            </a:pPr>
            <a:r>
              <a:rPr lang="fr-FR" sz="1700" dirty="0" smtClean="0">
                <a:latin typeface="Arial" pitchFamily="34" charset="0"/>
                <a:cs typeface="Arial" pitchFamily="34" charset="0"/>
              </a:rPr>
              <a:t>Une barre plus « light », sans colorants ni conservateurs, 100% pur beurre de cacao</a:t>
            </a:r>
          </a:p>
          <a:p>
            <a:pPr lvl="1">
              <a:buNone/>
            </a:pPr>
            <a:r>
              <a:rPr lang="fr-FR" sz="1700" dirty="0" smtClean="0">
                <a:latin typeface="Arial" pitchFamily="34" charset="0"/>
                <a:cs typeface="Arial" pitchFamily="34" charset="0"/>
              </a:rPr>
              <a:t>		Barre mars classique : 225 kcal</a:t>
            </a:r>
          </a:p>
          <a:p>
            <a:pPr lvl="1">
              <a:buNone/>
            </a:pPr>
            <a:r>
              <a:rPr lang="fr-FR" sz="1700" dirty="0" smtClean="0">
                <a:latin typeface="Arial" pitchFamily="34" charset="0"/>
                <a:cs typeface="Arial" pitchFamily="34" charset="0"/>
              </a:rPr>
              <a:t>		Barre mars nouvelle recette : 186 kcal</a:t>
            </a:r>
          </a:p>
          <a:p>
            <a:pPr lvl="1">
              <a:buFont typeface="Wingdings" pitchFamily="2" charset="2"/>
              <a:buChar char="q"/>
            </a:pPr>
            <a:r>
              <a:rPr lang="fr-FR" sz="1700" dirty="0" smtClean="0">
                <a:latin typeface="Arial" pitchFamily="34" charset="0"/>
                <a:cs typeface="Arial" pitchFamily="34" charset="0"/>
              </a:rPr>
              <a:t>Baisse de l’utilisation des acides gras saturés et des graisses</a:t>
            </a:r>
          </a:p>
          <a:p>
            <a:pPr lvl="1">
              <a:buFont typeface="Wingdings" pitchFamily="2" charset="2"/>
              <a:buChar char="q"/>
            </a:pPr>
            <a:r>
              <a:rPr lang="fr-FR" sz="1700" dirty="0" smtClean="0">
                <a:latin typeface="Arial" pitchFamily="34" charset="0"/>
                <a:cs typeface="Arial" pitchFamily="34" charset="0"/>
              </a:rPr>
              <a:t>Diminution en taille de la barre (-7%)</a:t>
            </a:r>
          </a:p>
          <a:p>
            <a:pPr>
              <a:buFont typeface="Wingdings" pitchFamily="2" charset="2"/>
              <a:buChar char="q"/>
            </a:pPr>
            <a:r>
              <a:rPr lang="fr-FR" sz="2200" dirty="0" smtClean="0">
                <a:latin typeface="Arial" pitchFamily="34" charset="0"/>
                <a:cs typeface="Arial" pitchFamily="34" charset="0"/>
              </a:rPr>
              <a:t>Développer un </a:t>
            </a:r>
            <a:r>
              <a:rPr lang="fr-FR" sz="2200" b="1" dirty="0" smtClean="0">
                <a:latin typeface="Arial" pitchFamily="34" charset="0"/>
                <a:cs typeface="Arial" pitchFamily="34" charset="0"/>
              </a:rPr>
              <a:t>nouvel emballage </a:t>
            </a:r>
            <a:r>
              <a:rPr lang="fr-FR" sz="2200" dirty="0" smtClean="0">
                <a:latin typeface="Arial" pitchFamily="34" charset="0"/>
                <a:cs typeface="Arial" pitchFamily="34" charset="0"/>
              </a:rPr>
              <a:t>promouvant la qualité du produit :</a:t>
            </a:r>
          </a:p>
          <a:p>
            <a:pPr lvl="1">
              <a:buFont typeface="Wingdings" pitchFamily="2" charset="2"/>
              <a:buChar char="q"/>
            </a:pPr>
            <a:r>
              <a:rPr lang="fr-FR" sz="1700" dirty="0" smtClean="0">
                <a:latin typeface="Arial" pitchFamily="34" charset="0"/>
                <a:cs typeface="Arial" pitchFamily="34" charset="0"/>
              </a:rPr>
              <a:t>Logo rouge et or redessiné  à l’occasion </a:t>
            </a:r>
          </a:p>
          <a:p>
            <a:pPr lvl="1">
              <a:buFont typeface="Wingdings" pitchFamily="2" charset="2"/>
              <a:buChar char="q"/>
            </a:pPr>
            <a:r>
              <a:rPr lang="fr-FR" sz="1700" dirty="0" smtClean="0">
                <a:latin typeface="Arial" pitchFamily="34" charset="0"/>
                <a:cs typeface="Arial" pitchFamily="34" charset="0"/>
              </a:rPr>
              <a:t>Nouvelle image, nouvelles couleurs, mise en avant des ingrédients</a:t>
            </a:r>
          </a:p>
          <a:p>
            <a:pPr>
              <a:buFont typeface="Wingdings" pitchFamily="2" charset="2"/>
              <a:buChar char="q"/>
            </a:pPr>
            <a:r>
              <a:rPr lang="fr-FR" sz="2200" dirty="0" smtClean="0">
                <a:latin typeface="Arial" pitchFamily="34" charset="0"/>
                <a:cs typeface="Arial" pitchFamily="34" charset="0"/>
              </a:rPr>
              <a:t>Couvrir le </a:t>
            </a:r>
            <a:r>
              <a:rPr lang="fr-FR" sz="2200" b="1" dirty="0" smtClean="0">
                <a:latin typeface="Arial" pitchFamily="34" charset="0"/>
                <a:cs typeface="Arial" pitchFamily="34" charset="0"/>
              </a:rPr>
              <a:t>terrain médiatique </a:t>
            </a:r>
            <a:r>
              <a:rPr lang="fr-FR" sz="2200" dirty="0" smtClean="0">
                <a:latin typeface="Arial" pitchFamily="34" charset="0"/>
                <a:cs typeface="Arial" pitchFamily="34" charset="0"/>
              </a:rPr>
              <a:t>pour rester présent auprès du public :</a:t>
            </a:r>
          </a:p>
          <a:p>
            <a:pPr lvl="1">
              <a:buFont typeface="Wingdings" pitchFamily="2" charset="2"/>
              <a:buChar char="q"/>
            </a:pPr>
            <a:r>
              <a:rPr lang="fr-FR" sz="1700" dirty="0" smtClean="0">
                <a:latin typeface="Arial" pitchFamily="34" charset="0"/>
                <a:cs typeface="Arial" pitchFamily="34" charset="0"/>
              </a:rPr>
              <a:t>Miser sur la nostalgie en période de crise (valeur refuge) en ressortant des publicités des années 90 et en renouant avec le slogan « Mars et ça repart » (repère pour le consommateur)</a:t>
            </a:r>
          </a:p>
          <a:p>
            <a:pPr lvl="1">
              <a:buFont typeface="Wingdings" pitchFamily="2" charset="2"/>
              <a:buChar char="q"/>
            </a:pPr>
            <a:r>
              <a:rPr lang="fr-FR" sz="1700" dirty="0" smtClean="0">
                <a:latin typeface="Arial" pitchFamily="34" charset="0"/>
                <a:cs typeface="Arial" pitchFamily="34" charset="0"/>
              </a:rPr>
              <a:t>Innover dans la communication via les nouvelles technologies comme internet, facebook, les événements sportifs (coupe du monde en Allemagne en 2006), etc. </a:t>
            </a:r>
          </a:p>
          <a:p>
            <a:pPr lvl="1">
              <a:buFont typeface="Wingdings" pitchFamily="2" charset="2"/>
              <a:buChar char="q"/>
            </a:pPr>
            <a:endParaRPr lang="fr-FR"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033264" y="548680"/>
            <a:ext cx="7931224" cy="4958011"/>
          </a:xfrm>
        </p:spPr>
        <p:txBody>
          <a:bodyPr>
            <a:noAutofit/>
          </a:bodyPr>
          <a:lstStyle/>
          <a:p>
            <a:pPr algn="just">
              <a:buFont typeface="Wingdings" pitchFamily="2" charset="2"/>
              <a:buChar char="q"/>
            </a:pPr>
            <a:r>
              <a:rPr lang="fr-FR" sz="1800" dirty="0" smtClean="0">
                <a:latin typeface="Arial" pitchFamily="34" charset="0"/>
                <a:cs typeface="Arial" pitchFamily="34" charset="0"/>
              </a:rPr>
              <a:t>S’engager dans le </a:t>
            </a:r>
            <a:r>
              <a:rPr lang="fr-FR" sz="1800" b="1" dirty="0" smtClean="0">
                <a:latin typeface="Arial" pitchFamily="34" charset="0"/>
                <a:cs typeface="Arial" pitchFamily="34" charset="0"/>
              </a:rPr>
              <a:t>développement durable du cacao </a:t>
            </a:r>
            <a:r>
              <a:rPr lang="fr-FR" sz="1800" dirty="0" smtClean="0">
                <a:latin typeface="Arial" pitchFamily="34" charset="0"/>
                <a:cs typeface="Arial" pitchFamily="34" charset="0"/>
              </a:rPr>
              <a:t>:</a:t>
            </a:r>
          </a:p>
          <a:p>
            <a:pPr lvl="1" algn="just">
              <a:buFont typeface="Wingdings" pitchFamily="2" charset="2"/>
              <a:buChar char="q"/>
            </a:pPr>
            <a:r>
              <a:rPr lang="fr-FR" sz="1800" dirty="0" smtClean="0">
                <a:latin typeface="Arial" pitchFamily="34" charset="0"/>
                <a:cs typeface="Arial" pitchFamily="34" charset="0"/>
              </a:rPr>
              <a:t>2009 : collaboration avec  l’ONG Rainforest Alliance </a:t>
            </a:r>
          </a:p>
          <a:p>
            <a:pPr lvl="1" algn="just">
              <a:buFont typeface="Wingdings" pitchFamily="2" charset="2"/>
              <a:buChar char="q"/>
            </a:pPr>
            <a:r>
              <a:rPr lang="fr-FR" sz="1800" dirty="0" smtClean="0">
                <a:latin typeface="Arial" pitchFamily="34" charset="0"/>
                <a:cs typeface="Arial" pitchFamily="34" charset="0"/>
              </a:rPr>
              <a:t>2010 : sustainability consortium </a:t>
            </a:r>
          </a:p>
          <a:p>
            <a:pPr lvl="1" algn="just">
              <a:buFont typeface="Wingdings" pitchFamily="2" charset="2"/>
              <a:buChar char="q"/>
            </a:pPr>
            <a:r>
              <a:rPr lang="fr-FR" sz="1800" dirty="0" smtClean="0">
                <a:latin typeface="Arial" pitchFamily="34" charset="0"/>
                <a:cs typeface="Arial" pitchFamily="34" charset="0"/>
              </a:rPr>
              <a:t>Objectif 2020 : 100 000 t / an de chocolat certifié « durable »</a:t>
            </a:r>
          </a:p>
          <a:p>
            <a:pPr lvl="1" algn="just">
              <a:buFont typeface="Wingdings" pitchFamily="2" charset="2"/>
              <a:buChar char="q"/>
            </a:pPr>
            <a:r>
              <a:rPr lang="fr-FR" sz="1800" dirty="0" smtClean="0">
                <a:latin typeface="Arial" pitchFamily="34" charset="0"/>
                <a:cs typeface="Arial" pitchFamily="34" charset="0"/>
              </a:rPr>
              <a:t>Réduction des déchets de l’ordre de 3 % / an</a:t>
            </a:r>
          </a:p>
          <a:p>
            <a:pPr algn="just">
              <a:buFont typeface="Wingdings" pitchFamily="2" charset="2"/>
              <a:buChar char="q"/>
            </a:pPr>
            <a:r>
              <a:rPr lang="fr-FR" sz="1800" dirty="0" smtClean="0">
                <a:latin typeface="Arial" pitchFamily="34" charset="0"/>
                <a:cs typeface="Arial" pitchFamily="34" charset="0"/>
              </a:rPr>
              <a:t>Passer à l’offensive en augmenter la </a:t>
            </a:r>
            <a:r>
              <a:rPr lang="fr-FR" sz="1800" b="1" dirty="0" smtClean="0">
                <a:latin typeface="Arial" pitchFamily="34" charset="0"/>
                <a:cs typeface="Arial" pitchFamily="34" charset="0"/>
              </a:rPr>
              <a:t>force de vente </a:t>
            </a:r>
            <a:r>
              <a:rPr lang="fr-FR" sz="1800" dirty="0" smtClean="0">
                <a:latin typeface="Arial" pitchFamily="34" charset="0"/>
                <a:cs typeface="Arial" pitchFamily="34" charset="0"/>
              </a:rPr>
              <a:t>pour faire face directement à Ferrero :</a:t>
            </a:r>
          </a:p>
          <a:p>
            <a:pPr lvl="1" algn="just">
              <a:buFont typeface="Wingdings" pitchFamily="2" charset="2"/>
              <a:buChar char="q"/>
            </a:pPr>
            <a:r>
              <a:rPr lang="fr-FR" sz="1800" dirty="0" smtClean="0">
                <a:latin typeface="Arial" pitchFamily="34" charset="0"/>
                <a:cs typeface="Arial" pitchFamily="34" charset="0"/>
              </a:rPr>
              <a:t>Embauche de 85 commerciaux pour dynamiser les linéaires (promotions, animations)</a:t>
            </a:r>
          </a:p>
          <a:p>
            <a:pPr lvl="1" algn="just">
              <a:buFont typeface="Wingdings" pitchFamily="2" charset="2"/>
              <a:buChar char="q"/>
            </a:pPr>
            <a:r>
              <a:rPr lang="fr-FR" sz="1800" dirty="0" smtClean="0">
                <a:latin typeface="Arial" pitchFamily="34" charset="0"/>
                <a:cs typeface="Arial" pitchFamily="34" charset="0"/>
              </a:rPr>
              <a:t>Logistique : nouvelles caissettes pour limiter les ruptures de stock (-15% CA potentiel)</a:t>
            </a:r>
          </a:p>
          <a:p>
            <a:pPr algn="just">
              <a:buFont typeface="Wingdings" pitchFamily="2" charset="2"/>
              <a:buChar char="q"/>
            </a:pPr>
            <a:r>
              <a:rPr lang="fr-FR" sz="1800" dirty="0" smtClean="0">
                <a:latin typeface="Arial" pitchFamily="34" charset="0"/>
                <a:cs typeface="Arial" pitchFamily="34" charset="0"/>
              </a:rPr>
              <a:t>Doper la </a:t>
            </a:r>
            <a:r>
              <a:rPr lang="fr-FR" sz="1800" b="1" dirty="0" smtClean="0">
                <a:latin typeface="Arial" pitchFamily="34" charset="0"/>
                <a:cs typeface="Arial" pitchFamily="34" charset="0"/>
              </a:rPr>
              <a:t>rentabilité</a:t>
            </a:r>
            <a:r>
              <a:rPr lang="fr-FR" sz="1800" dirty="0" smtClean="0">
                <a:latin typeface="Arial" pitchFamily="34" charset="0"/>
                <a:cs typeface="Arial" pitchFamily="34" charset="0"/>
              </a:rPr>
              <a:t> en passant d’une barre de 50 à 42 g (-16%) vendue au même prix (lancement de mars cœur fondant en 2007)</a:t>
            </a:r>
          </a:p>
          <a:p>
            <a:pPr algn="just">
              <a:buFont typeface="Wingdings" pitchFamily="2" charset="2"/>
              <a:buChar char="q"/>
            </a:pPr>
            <a:r>
              <a:rPr lang="fr-FR" sz="1800" dirty="0" smtClean="0">
                <a:latin typeface="Arial" pitchFamily="34" charset="0"/>
                <a:cs typeface="Arial" pitchFamily="34" charset="0"/>
              </a:rPr>
              <a:t>2007 : tentative d’investir le </a:t>
            </a:r>
            <a:r>
              <a:rPr lang="fr-FR" sz="1800" b="1" dirty="0" smtClean="0">
                <a:latin typeface="Arial" pitchFamily="34" charset="0"/>
                <a:cs typeface="Arial" pitchFamily="34" charset="0"/>
              </a:rPr>
              <a:t>marché des alicaments </a:t>
            </a:r>
            <a:r>
              <a:rPr lang="fr-FR" sz="1800" dirty="0" smtClean="0">
                <a:latin typeface="Arial" pitchFamily="34" charset="0"/>
                <a:cs typeface="Arial" pitchFamily="34" charset="0"/>
              </a:rPr>
              <a:t>en lançant </a:t>
            </a:r>
            <a:r>
              <a:rPr lang="fr-FR" sz="1800" i="1" dirty="0" smtClean="0">
                <a:latin typeface="Arial" pitchFamily="34" charset="0"/>
                <a:cs typeface="Arial" pitchFamily="34" charset="0"/>
              </a:rPr>
              <a:t>Cocoa Via</a:t>
            </a:r>
            <a:r>
              <a:rPr lang="fr-FR" sz="1800" dirty="0" smtClean="0">
                <a:latin typeface="Arial" pitchFamily="34" charset="0"/>
                <a:cs typeface="Arial" pitchFamily="34" charset="0"/>
              </a:rPr>
              <a:t>, une barre contenant des poly phénols sensée favoriser la circulation sanguine et vendue uniquement en pharmacie : </a:t>
            </a:r>
            <a:r>
              <a:rPr lang="fr-FR" sz="1800" b="1" dirty="0" smtClean="0">
                <a:solidFill>
                  <a:srgbClr val="FF0000"/>
                </a:solidFill>
                <a:latin typeface="Arial" pitchFamily="34" charset="0"/>
                <a:cs typeface="Arial" pitchFamily="34" charset="0"/>
              </a:rPr>
              <a:t>ECHEC</a:t>
            </a:r>
          </a:p>
          <a:p>
            <a:pPr lvl="1" algn="just">
              <a:buFont typeface="Wingdings" pitchFamily="2" charset="2"/>
              <a:buChar char="q"/>
            </a:pPr>
            <a:r>
              <a:rPr lang="fr-FR" sz="1800" dirty="0" smtClean="0">
                <a:latin typeface="Arial" pitchFamily="34" charset="0"/>
                <a:cs typeface="Arial" pitchFamily="34" charset="0"/>
              </a:rPr>
              <a:t>Barre commercialisée dans 1 officine sur 10 seulement (quid de la visibilité ?)</a:t>
            </a:r>
          </a:p>
          <a:p>
            <a:pPr algn="just">
              <a:buFont typeface="Wingdings" pitchFamily="2" charset="2"/>
              <a:buChar char="q"/>
            </a:pPr>
            <a:r>
              <a:rPr lang="fr-FR" sz="1800" u="sng" dirty="0" smtClean="0">
                <a:latin typeface="Arial" pitchFamily="34" charset="0"/>
                <a:cs typeface="Arial" pitchFamily="34" charset="0"/>
              </a:rPr>
              <a:t>Objectifs</a:t>
            </a:r>
            <a:r>
              <a:rPr lang="fr-FR" sz="1800" dirty="0" smtClean="0">
                <a:latin typeface="Arial" pitchFamily="34" charset="0"/>
                <a:cs typeface="Arial" pitchFamily="34" charset="0"/>
              </a:rPr>
              <a:t> :</a:t>
            </a:r>
            <a:r>
              <a:rPr lang="fr-FR" sz="1800" b="1" dirty="0" smtClean="0">
                <a:latin typeface="Arial" pitchFamily="34" charset="0"/>
                <a:cs typeface="Arial" pitchFamily="34" charset="0"/>
              </a:rPr>
              <a:t> croissance des volumes </a:t>
            </a:r>
            <a:r>
              <a:rPr lang="fr-FR" sz="1800" dirty="0" smtClean="0">
                <a:latin typeface="Arial" pitchFamily="34" charset="0"/>
                <a:cs typeface="Arial" pitchFamily="34" charset="0"/>
              </a:rPr>
              <a:t>et </a:t>
            </a:r>
            <a:r>
              <a:rPr lang="fr-FR" sz="1800" b="1" dirty="0" smtClean="0">
                <a:latin typeface="Arial" pitchFamily="34" charset="0"/>
                <a:cs typeface="Arial" pitchFamily="34" charset="0"/>
              </a:rPr>
              <a:t>gains de pénétration</a:t>
            </a:r>
          </a:p>
          <a:p>
            <a:pPr algn="just">
              <a:buNone/>
            </a:pPr>
            <a:endParaRPr lang="fr-FR" sz="18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u="sng" dirty="0" smtClean="0">
                <a:effectLst/>
              </a:rPr>
              <a:t>1.5. Objectifs</a:t>
            </a:r>
            <a:endParaRPr lang="fr-FR" sz="3600" u="sng" dirty="0">
              <a:effectLst/>
            </a:endParaRPr>
          </a:p>
        </p:txBody>
      </p:sp>
      <p:sp>
        <p:nvSpPr>
          <p:cNvPr id="4" name="ZoneTexte 3"/>
          <p:cNvSpPr txBox="1"/>
          <p:nvPr/>
        </p:nvSpPr>
        <p:spPr>
          <a:xfrm>
            <a:off x="1187624" y="1700808"/>
            <a:ext cx="7776864" cy="1477328"/>
          </a:xfrm>
          <a:prstGeom prst="rect">
            <a:avLst/>
          </a:prstGeom>
          <a:noFill/>
        </p:spPr>
        <p:txBody>
          <a:bodyPr wrap="square" rtlCol="0">
            <a:spAutoFit/>
          </a:bodyPr>
          <a:lstStyle/>
          <a:p>
            <a:r>
              <a:rPr lang="fr-FR" dirty="0" smtClean="0"/>
              <a:t>Les objectifs de Mars sont clairs, il veut prendre la place de leader sur ce marché dont il a été le pionnier. Pour cela la démarche est simple, il renoue avec les vieux slogans de l’ « </a:t>
            </a:r>
            <a:r>
              <a:rPr lang="fr-FR" dirty="0" err="1" smtClean="0"/>
              <a:t>american</a:t>
            </a:r>
            <a:r>
              <a:rPr lang="fr-FR" dirty="0" smtClean="0"/>
              <a:t> </a:t>
            </a:r>
            <a:r>
              <a:rPr lang="fr-FR" dirty="0" err="1" smtClean="0"/>
              <a:t>way</a:t>
            </a:r>
            <a:r>
              <a:rPr lang="fr-FR" dirty="0" smtClean="0"/>
              <a:t> of life » qui ont fait sa popularité et met en avant le coté inchangé du produit.</a:t>
            </a:r>
          </a:p>
          <a:p>
            <a:endParaRPr lang="fr-FR" dirty="0"/>
          </a:p>
        </p:txBody>
      </p:sp>
      <p:pic>
        <p:nvPicPr>
          <p:cNvPr id="5" name="images1"/>
          <p:cNvPicPr/>
          <p:nvPr/>
        </p:nvPicPr>
        <p:blipFill>
          <a:blip r:embed="rId2" cstate="print">
            <a:alphaModFix/>
            <a:lum/>
          </a:blip>
          <a:srcRect/>
          <a:stretch>
            <a:fillRect/>
          </a:stretch>
        </p:blipFill>
        <p:spPr>
          <a:xfrm>
            <a:off x="2267744" y="3429000"/>
            <a:ext cx="5271715" cy="2631882"/>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171400"/>
            <a:ext cx="7498080" cy="1143000"/>
          </a:xfrm>
        </p:spPr>
        <p:txBody>
          <a:bodyPr>
            <a:normAutofit/>
          </a:bodyPr>
          <a:lstStyle/>
          <a:p>
            <a:r>
              <a:rPr lang="fr-FR" sz="3600" u="sng" dirty="0" smtClean="0">
                <a:effectLst/>
              </a:rPr>
              <a:t>1.6. Notre analyse</a:t>
            </a:r>
            <a:endParaRPr lang="fr-FR" sz="3600" u="sng" dirty="0">
              <a:effectLst/>
            </a:endParaRPr>
          </a:p>
        </p:txBody>
      </p:sp>
      <p:sp>
        <p:nvSpPr>
          <p:cNvPr id="4" name="ZoneTexte 3"/>
          <p:cNvSpPr txBox="1"/>
          <p:nvPr/>
        </p:nvSpPr>
        <p:spPr>
          <a:xfrm>
            <a:off x="2339752" y="836712"/>
            <a:ext cx="4968552" cy="369332"/>
          </a:xfrm>
          <a:prstGeom prst="rect">
            <a:avLst/>
          </a:prstGeom>
          <a:noFill/>
        </p:spPr>
        <p:txBody>
          <a:bodyPr wrap="square" rtlCol="0">
            <a:spAutoFit/>
          </a:bodyPr>
          <a:lstStyle/>
          <a:p>
            <a:r>
              <a:rPr lang="fr-FR" b="1" u="sng" dirty="0" smtClean="0"/>
              <a:t>Présentation synthétique de l’entreprise:</a:t>
            </a:r>
            <a:endParaRPr lang="fr-FR" b="1" u="sng" dirty="0"/>
          </a:p>
        </p:txBody>
      </p:sp>
      <p:sp>
        <p:nvSpPr>
          <p:cNvPr id="5" name="ZoneTexte 4"/>
          <p:cNvSpPr txBox="1"/>
          <p:nvPr/>
        </p:nvSpPr>
        <p:spPr>
          <a:xfrm>
            <a:off x="3851920" y="1844824"/>
            <a:ext cx="4320480" cy="369332"/>
          </a:xfrm>
          <a:prstGeom prst="rect">
            <a:avLst/>
          </a:prstGeom>
          <a:noFill/>
        </p:spPr>
        <p:txBody>
          <a:bodyPr wrap="square" rtlCol="0">
            <a:spAutoFit/>
          </a:bodyPr>
          <a:lstStyle/>
          <a:p>
            <a:r>
              <a:rPr lang="fr-FR" b="1" u="sng" dirty="0" smtClean="0"/>
              <a:t>Analyse :</a:t>
            </a:r>
            <a:endParaRPr lang="fr-FR" b="1" u="sng" dirty="0"/>
          </a:p>
        </p:txBody>
      </p:sp>
      <p:sp>
        <p:nvSpPr>
          <p:cNvPr id="6" name="ZoneTexte 5"/>
          <p:cNvSpPr txBox="1"/>
          <p:nvPr/>
        </p:nvSpPr>
        <p:spPr>
          <a:xfrm>
            <a:off x="1907704" y="2204864"/>
            <a:ext cx="1259632" cy="369332"/>
          </a:xfrm>
          <a:prstGeom prst="rect">
            <a:avLst/>
          </a:prstGeom>
          <a:noFill/>
        </p:spPr>
        <p:txBody>
          <a:bodyPr wrap="square" rtlCol="0">
            <a:spAutoFit/>
          </a:bodyPr>
          <a:lstStyle/>
          <a:p>
            <a:r>
              <a:rPr lang="fr-FR" u="sng" dirty="0" smtClean="0"/>
              <a:t>Equilibrée ?</a:t>
            </a:r>
            <a:endParaRPr lang="fr-FR" u="sng" dirty="0"/>
          </a:p>
        </p:txBody>
      </p:sp>
      <p:sp>
        <p:nvSpPr>
          <p:cNvPr id="7" name="ZoneTexte 6"/>
          <p:cNvSpPr txBox="1"/>
          <p:nvPr/>
        </p:nvSpPr>
        <p:spPr>
          <a:xfrm>
            <a:off x="2051720" y="5085184"/>
            <a:ext cx="2699792" cy="369332"/>
          </a:xfrm>
          <a:prstGeom prst="rect">
            <a:avLst/>
          </a:prstGeom>
          <a:noFill/>
        </p:spPr>
        <p:txBody>
          <a:bodyPr wrap="square" rtlCol="0">
            <a:spAutoFit/>
          </a:bodyPr>
          <a:lstStyle/>
          <a:p>
            <a:r>
              <a:rPr lang="fr-FR" u="sng" dirty="0" smtClean="0"/>
              <a:t>Enjeux stratégiques ?</a:t>
            </a:r>
            <a:endParaRPr lang="fr-FR" u="sng" dirty="0"/>
          </a:p>
        </p:txBody>
      </p:sp>
      <p:sp>
        <p:nvSpPr>
          <p:cNvPr id="8" name="ZoneTexte 7"/>
          <p:cNvSpPr txBox="1"/>
          <p:nvPr/>
        </p:nvSpPr>
        <p:spPr>
          <a:xfrm>
            <a:off x="5399584" y="2204864"/>
            <a:ext cx="3744416" cy="369332"/>
          </a:xfrm>
          <a:prstGeom prst="rect">
            <a:avLst/>
          </a:prstGeom>
          <a:noFill/>
        </p:spPr>
        <p:txBody>
          <a:bodyPr wrap="square" rtlCol="0">
            <a:spAutoFit/>
          </a:bodyPr>
          <a:lstStyle/>
          <a:p>
            <a:r>
              <a:rPr lang="fr-FR" u="sng" dirty="0" smtClean="0"/>
              <a:t>Adaptée à son environnement actuel ?</a:t>
            </a:r>
            <a:endParaRPr lang="fr-FR" u="sng" dirty="0"/>
          </a:p>
        </p:txBody>
      </p:sp>
      <p:sp>
        <p:nvSpPr>
          <p:cNvPr id="9" name="ZoneTexte 8"/>
          <p:cNvSpPr txBox="1"/>
          <p:nvPr/>
        </p:nvSpPr>
        <p:spPr>
          <a:xfrm>
            <a:off x="5292080" y="3356992"/>
            <a:ext cx="3672408" cy="369332"/>
          </a:xfrm>
          <a:prstGeom prst="rect">
            <a:avLst/>
          </a:prstGeom>
          <a:noFill/>
        </p:spPr>
        <p:txBody>
          <a:bodyPr wrap="square" rtlCol="0">
            <a:spAutoFit/>
          </a:bodyPr>
          <a:lstStyle/>
          <a:p>
            <a:r>
              <a:rPr lang="fr-FR" u="sng" dirty="0" smtClean="0"/>
              <a:t>Adaptée à son environnement futur ?</a:t>
            </a:r>
            <a:endParaRPr lang="fr-FR" u="sng" dirty="0"/>
          </a:p>
        </p:txBody>
      </p:sp>
      <p:sp>
        <p:nvSpPr>
          <p:cNvPr id="10" name="ZoneTexte 9"/>
          <p:cNvSpPr txBox="1"/>
          <p:nvPr/>
        </p:nvSpPr>
        <p:spPr>
          <a:xfrm>
            <a:off x="5292080" y="4653136"/>
            <a:ext cx="2988840" cy="369332"/>
          </a:xfrm>
          <a:prstGeom prst="rect">
            <a:avLst/>
          </a:prstGeom>
          <a:noFill/>
        </p:spPr>
        <p:txBody>
          <a:bodyPr wrap="square" rtlCol="0">
            <a:spAutoFit/>
          </a:bodyPr>
          <a:lstStyle/>
          <a:p>
            <a:r>
              <a:rPr lang="fr-FR" u="sng" dirty="0" smtClean="0"/>
              <a:t>Compatible avec ses objectifs?</a:t>
            </a:r>
            <a:endParaRPr lang="fr-FR" u="sng" dirty="0"/>
          </a:p>
        </p:txBody>
      </p:sp>
      <p:sp>
        <p:nvSpPr>
          <p:cNvPr id="11" name="ZoneTexte 10"/>
          <p:cNvSpPr txBox="1"/>
          <p:nvPr/>
        </p:nvSpPr>
        <p:spPr>
          <a:xfrm>
            <a:off x="1043608" y="1196752"/>
            <a:ext cx="8100392" cy="584775"/>
          </a:xfrm>
          <a:prstGeom prst="rect">
            <a:avLst/>
          </a:prstGeom>
          <a:noFill/>
        </p:spPr>
        <p:txBody>
          <a:bodyPr wrap="square" rtlCol="0">
            <a:spAutoFit/>
          </a:bodyPr>
          <a:lstStyle/>
          <a:p>
            <a:r>
              <a:rPr lang="fr-FR" sz="1600" dirty="0" smtClean="0"/>
              <a:t>Mars est une filiale du groupe </a:t>
            </a:r>
            <a:r>
              <a:rPr lang="fr-FR" sz="1600" dirty="0" err="1" smtClean="0"/>
              <a:t>Masterfood’s</a:t>
            </a:r>
            <a:r>
              <a:rPr lang="fr-FR" sz="1600" dirty="0" smtClean="0"/>
              <a:t> qui tente depuis quelques années de récupérer sa position de leader occupée actuellement par le groupe Ferrero.</a:t>
            </a:r>
            <a:endParaRPr lang="fr-FR" sz="1600" dirty="0"/>
          </a:p>
        </p:txBody>
      </p:sp>
      <p:sp>
        <p:nvSpPr>
          <p:cNvPr id="12" name="ZoneTexte 11"/>
          <p:cNvSpPr txBox="1"/>
          <p:nvPr/>
        </p:nvSpPr>
        <p:spPr>
          <a:xfrm>
            <a:off x="1187624" y="2564904"/>
            <a:ext cx="2771800" cy="2492990"/>
          </a:xfrm>
          <a:prstGeom prst="rect">
            <a:avLst/>
          </a:prstGeom>
          <a:noFill/>
        </p:spPr>
        <p:txBody>
          <a:bodyPr wrap="square" rtlCol="0">
            <a:spAutoFit/>
          </a:bodyPr>
          <a:lstStyle/>
          <a:p>
            <a:pPr algn="just"/>
            <a:r>
              <a:rPr lang="fr-FR" sz="1200" dirty="0" smtClean="0"/>
              <a:t>Mars est une entreprise en pleine évolution qui a vu son chiffre d’affaire augmenter en 2011 de 7,3% pour les barres chocolatées et de 24,6% pour les barres glacées (CA annuel de 30 milliard d’€). La perte de leur position leader en 2005 a contraint le groupe à mettre en place une nouvelle stratégie de développement qui fait actuellement ses preuves de part la répercussion auprès des consommateurs de leurs innovations et de part leur important taux de croissance.</a:t>
            </a:r>
            <a:endParaRPr lang="fr-FR" sz="1200" dirty="0"/>
          </a:p>
        </p:txBody>
      </p:sp>
      <p:sp>
        <p:nvSpPr>
          <p:cNvPr id="13" name="ZoneTexte 12"/>
          <p:cNvSpPr txBox="1"/>
          <p:nvPr/>
        </p:nvSpPr>
        <p:spPr>
          <a:xfrm>
            <a:off x="1115616" y="5445224"/>
            <a:ext cx="6084168" cy="1200329"/>
          </a:xfrm>
          <a:prstGeom prst="rect">
            <a:avLst/>
          </a:prstGeom>
          <a:noFill/>
        </p:spPr>
        <p:txBody>
          <a:bodyPr wrap="square" rtlCol="0">
            <a:spAutoFit/>
          </a:bodyPr>
          <a:lstStyle/>
          <a:p>
            <a:pPr algn="just"/>
            <a:r>
              <a:rPr lang="fr-FR" sz="1200" dirty="0" smtClean="0"/>
              <a:t>Mars doit récupérer des parts de marché pour redevenir le leader du marché des barres chocolatées via ses différents objectifs :</a:t>
            </a:r>
          </a:p>
          <a:p>
            <a:pPr algn="just"/>
            <a:r>
              <a:rPr lang="fr-FR" sz="1200" dirty="0" smtClean="0"/>
              <a:t>     - réduire les couts de production</a:t>
            </a:r>
          </a:p>
          <a:p>
            <a:pPr algn="just"/>
            <a:r>
              <a:rPr lang="fr-FR" sz="1200" dirty="0" smtClean="0"/>
              <a:t>     - recruter de nouveaux employés</a:t>
            </a:r>
          </a:p>
          <a:p>
            <a:pPr algn="just"/>
            <a:r>
              <a:rPr lang="fr-FR" sz="1200" dirty="0" smtClean="0"/>
              <a:t>     - augmenter la production et le volume</a:t>
            </a:r>
          </a:p>
          <a:p>
            <a:pPr algn="just"/>
            <a:r>
              <a:rPr lang="fr-FR" sz="1200" dirty="0" smtClean="0"/>
              <a:t>     - augmenter la communication (publicité, multiplications des présentoirs…)</a:t>
            </a:r>
            <a:endParaRPr lang="fr-FR" sz="1200" dirty="0"/>
          </a:p>
        </p:txBody>
      </p:sp>
      <p:sp>
        <p:nvSpPr>
          <p:cNvPr id="14" name="ZoneTexte 13"/>
          <p:cNvSpPr txBox="1"/>
          <p:nvPr/>
        </p:nvSpPr>
        <p:spPr>
          <a:xfrm>
            <a:off x="5796136" y="2564904"/>
            <a:ext cx="2808312" cy="830997"/>
          </a:xfrm>
          <a:prstGeom prst="rect">
            <a:avLst/>
          </a:prstGeom>
          <a:noFill/>
        </p:spPr>
        <p:txBody>
          <a:bodyPr wrap="square" rtlCol="0">
            <a:spAutoFit/>
          </a:bodyPr>
          <a:lstStyle/>
          <a:p>
            <a:pPr algn="just"/>
            <a:r>
              <a:rPr lang="fr-FR" sz="1200" dirty="0" smtClean="0"/>
              <a:t>Mars est adapté à son environnement actuel comme le montre leurs innovations, leur taux de croissance ainsi que sa notoriété.</a:t>
            </a:r>
            <a:endParaRPr lang="fr-FR" sz="1200" dirty="0"/>
          </a:p>
        </p:txBody>
      </p:sp>
      <p:sp>
        <p:nvSpPr>
          <p:cNvPr id="15" name="ZoneTexte 14"/>
          <p:cNvSpPr txBox="1"/>
          <p:nvPr/>
        </p:nvSpPr>
        <p:spPr>
          <a:xfrm>
            <a:off x="5868144" y="3717032"/>
            <a:ext cx="2520280" cy="1015663"/>
          </a:xfrm>
          <a:prstGeom prst="rect">
            <a:avLst/>
          </a:prstGeom>
          <a:noFill/>
        </p:spPr>
        <p:txBody>
          <a:bodyPr wrap="square" rtlCol="0">
            <a:spAutoFit/>
          </a:bodyPr>
          <a:lstStyle/>
          <a:p>
            <a:pPr algn="just"/>
            <a:r>
              <a:rPr lang="fr-FR" sz="1200" dirty="0" smtClean="0"/>
              <a:t>Mars a déposé ses objectifs sur le développement durable qui devrait se terminer en 2040. L’entreprise parie donc sur une longévité. Elle y arrivera si elle atteint ses objectifs.</a:t>
            </a:r>
            <a:endParaRPr lang="fr-FR" sz="1200" dirty="0"/>
          </a:p>
        </p:txBody>
      </p:sp>
      <p:sp>
        <p:nvSpPr>
          <p:cNvPr id="16" name="ZoneTexte 15"/>
          <p:cNvSpPr txBox="1"/>
          <p:nvPr/>
        </p:nvSpPr>
        <p:spPr>
          <a:xfrm>
            <a:off x="8244408" y="4725144"/>
            <a:ext cx="612576" cy="276999"/>
          </a:xfrm>
          <a:prstGeom prst="rect">
            <a:avLst/>
          </a:prstGeom>
          <a:noFill/>
        </p:spPr>
        <p:txBody>
          <a:bodyPr wrap="square" rtlCol="0">
            <a:spAutoFit/>
          </a:bodyPr>
          <a:lstStyle/>
          <a:p>
            <a:r>
              <a:rPr lang="fr-FR" sz="1200" dirty="0" smtClean="0"/>
              <a:t>Oui.</a:t>
            </a:r>
            <a:endParaRPr lang="fr-FR"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III. Analyse de l’entreprise</a:t>
            </a:r>
            <a:endParaRPr lang="fr-FR" b="1" u="sng" dirty="0"/>
          </a:p>
        </p:txBody>
      </p:sp>
      <p:sp>
        <p:nvSpPr>
          <p:cNvPr id="3" name="Espace réservé du contenu 2"/>
          <p:cNvSpPr>
            <a:spLocks noGrp="1"/>
          </p:cNvSpPr>
          <p:nvPr>
            <p:ph idx="1"/>
          </p:nvPr>
        </p:nvSpPr>
        <p:spPr/>
        <p:txBody>
          <a:bodyPr/>
          <a:lstStyle/>
          <a:p>
            <a:pPr>
              <a:buNone/>
            </a:pPr>
            <a:endParaRPr lang="fr-FR" dirty="0" smtClean="0"/>
          </a:p>
          <a:p>
            <a:pPr>
              <a:buNone/>
            </a:pPr>
            <a:endParaRPr lang="fr-FR" dirty="0" smtClean="0">
              <a:solidFill>
                <a:schemeClr val="tx2"/>
              </a:solidFill>
            </a:endParaRPr>
          </a:p>
          <a:p>
            <a:pPr>
              <a:buNone/>
            </a:pPr>
            <a:endParaRPr lang="fr-FR" dirty="0" smtClean="0">
              <a:solidFill>
                <a:schemeClr val="tx2"/>
              </a:solidFill>
            </a:endParaRPr>
          </a:p>
          <a:p>
            <a:pPr>
              <a:buNone/>
            </a:pPr>
            <a:endParaRPr lang="fr-FR" dirty="0" smtClean="0">
              <a:solidFill>
                <a:schemeClr val="tx2"/>
              </a:solidFill>
            </a:endParaRPr>
          </a:p>
          <a:p>
            <a:pPr>
              <a:buNone/>
            </a:pPr>
            <a:r>
              <a:rPr lang="fr-FR" sz="3600" u="sng" dirty="0" smtClean="0">
                <a:solidFill>
                  <a:schemeClr val="tx2"/>
                </a:solidFill>
              </a:rPr>
              <a:t>2.1. Généralités sur </a:t>
            </a:r>
            <a:r>
              <a:rPr lang="fr-FR" sz="3600" u="sng" dirty="0" err="1" smtClean="0">
                <a:solidFill>
                  <a:schemeClr val="tx2"/>
                </a:solidFill>
              </a:rPr>
              <a:t>Gerlinéa</a:t>
            </a:r>
            <a:endParaRPr lang="fr-FR" sz="3600" u="sng" dirty="0">
              <a:solidFill>
                <a:schemeClr val="tx2"/>
              </a:solidFill>
            </a:endParaRPr>
          </a:p>
        </p:txBody>
      </p:sp>
      <p:pic>
        <p:nvPicPr>
          <p:cNvPr id="4099" name="Picture 3"/>
          <p:cNvPicPr>
            <a:picLocks noChangeAspect="1" noChangeArrowheads="1"/>
          </p:cNvPicPr>
          <p:nvPr/>
        </p:nvPicPr>
        <p:blipFill>
          <a:blip r:embed="rId2" cstate="print"/>
          <a:srcRect/>
          <a:stretch>
            <a:fillRect/>
          </a:stretch>
        </p:blipFill>
        <p:spPr bwMode="auto">
          <a:xfrm>
            <a:off x="3059832" y="1916832"/>
            <a:ext cx="3384376" cy="13868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71600" y="0"/>
            <a:ext cx="7956376" cy="6801862"/>
          </a:xfrm>
          <a:prstGeom prst="rect">
            <a:avLst/>
          </a:prstGeom>
          <a:noFill/>
        </p:spPr>
        <p:txBody>
          <a:bodyPr wrap="square" rtlCol="0">
            <a:spAutoFit/>
          </a:bodyPr>
          <a:lstStyle/>
          <a:p>
            <a:pPr algn="just"/>
            <a:r>
              <a:rPr lang="fr-FR" sz="1400" dirty="0" err="1" smtClean="0"/>
              <a:t>Gerlinéa</a:t>
            </a:r>
            <a:r>
              <a:rPr lang="fr-FR" sz="1400" dirty="0" smtClean="0"/>
              <a:t> est une entreprise française spécialiste de produits nutrition et santé, avec pour devise de fournir une alimentation adaptée aux besoins de chacun.</a:t>
            </a:r>
          </a:p>
          <a:p>
            <a:pPr algn="just"/>
            <a:r>
              <a:rPr lang="fr-FR" sz="1400" dirty="0" smtClean="0"/>
              <a:t> </a:t>
            </a:r>
          </a:p>
          <a:p>
            <a:pPr algn="just"/>
            <a:r>
              <a:rPr lang="fr-FR" sz="1400" dirty="0" smtClean="0"/>
              <a:t>Dans cette démarche </a:t>
            </a:r>
            <a:r>
              <a:rPr lang="fr-FR" sz="1400" dirty="0" err="1" smtClean="0"/>
              <a:t>Gerlinéa</a:t>
            </a:r>
            <a:r>
              <a:rPr lang="fr-FR" sz="1400" dirty="0" smtClean="0"/>
              <a:t> est leader en Europe, vendant exclusivement en GMS avec plus de 50% de PM, avec pour concurrent directs </a:t>
            </a:r>
            <a:r>
              <a:rPr lang="fr-FR" sz="1400" dirty="0" err="1" smtClean="0"/>
              <a:t>Slim</a:t>
            </a:r>
            <a:r>
              <a:rPr lang="fr-FR" sz="1400" dirty="0" smtClean="0"/>
              <a:t> </a:t>
            </a:r>
            <a:r>
              <a:rPr lang="fr-FR" sz="1400" dirty="0" err="1" smtClean="0"/>
              <a:t>Fast</a:t>
            </a:r>
            <a:r>
              <a:rPr lang="fr-FR" sz="1400" dirty="0" smtClean="0"/>
              <a:t> et </a:t>
            </a:r>
            <a:r>
              <a:rPr lang="fr-FR" sz="1400" dirty="0" err="1" smtClean="0"/>
              <a:t>Gayelord</a:t>
            </a:r>
            <a:r>
              <a:rPr lang="fr-FR" sz="1400" dirty="0" smtClean="0"/>
              <a:t> Hauser.</a:t>
            </a:r>
          </a:p>
          <a:p>
            <a:pPr algn="just"/>
            <a:r>
              <a:rPr lang="fr-FR" sz="1400" dirty="0" smtClean="0"/>
              <a:t> </a:t>
            </a:r>
          </a:p>
          <a:p>
            <a:pPr algn="just"/>
            <a:r>
              <a:rPr lang="fr-FR" sz="1400" dirty="0" smtClean="0"/>
              <a:t>En ce qui concerne les barres chocolatées, </a:t>
            </a:r>
            <a:r>
              <a:rPr lang="fr-FR" sz="1400" dirty="0" err="1" smtClean="0"/>
              <a:t>Gerlinéa</a:t>
            </a:r>
            <a:r>
              <a:rPr lang="fr-FR" sz="1400" dirty="0" smtClean="0"/>
              <a:t> se place sur le même linéaire que les marques internationales, avec pour différence de cibler les consommateurs ayant des objectifs diététiques en proposant des barres chocolatées </a:t>
            </a:r>
            <a:r>
              <a:rPr lang="fr-FR" sz="1400" dirty="0" err="1" smtClean="0"/>
              <a:t>hyperprotéinées</a:t>
            </a:r>
            <a:r>
              <a:rPr lang="fr-FR" sz="1400" dirty="0" smtClean="0"/>
              <a:t>.</a:t>
            </a:r>
          </a:p>
          <a:p>
            <a:pPr algn="just"/>
            <a:r>
              <a:rPr lang="fr-FR" sz="1400" dirty="0" smtClean="0"/>
              <a:t> </a:t>
            </a:r>
          </a:p>
          <a:p>
            <a:pPr algn="just"/>
            <a:r>
              <a:rPr lang="fr-FR" sz="1400" dirty="0" smtClean="0"/>
              <a:t>Ainsi dans le domaine des barres chocolatées, cette entreprise peut être perçue comme nouvelle entrante. Cela se traduit quand on considère les objectifs de la société, qui sure de la valeur de ses produits se concentre sur l'évolution de sa présence dans l'esprit des consommateurs. </a:t>
            </a:r>
            <a:br>
              <a:rPr lang="fr-FR" sz="1400" dirty="0" smtClean="0"/>
            </a:br>
            <a:r>
              <a:rPr lang="fr-FR" sz="1400" dirty="0" smtClean="0"/>
              <a:t>     - Multiplication par 3 de son budget communication, radio et presse notamment.</a:t>
            </a:r>
          </a:p>
          <a:p>
            <a:pPr algn="just"/>
            <a:r>
              <a:rPr lang="fr-FR" sz="1400" dirty="0" smtClean="0"/>
              <a:t>     - En magasin, des bons de réductions sont distribués aux consommateurs de la marque pour faire le lien entre les différents produit de la marque.</a:t>
            </a:r>
          </a:p>
          <a:p>
            <a:pPr algn="just"/>
            <a:r>
              <a:rPr lang="fr-FR" sz="1400" dirty="0" smtClean="0"/>
              <a:t> </a:t>
            </a:r>
          </a:p>
          <a:p>
            <a:pPr algn="just"/>
            <a:r>
              <a:rPr lang="fr-FR" sz="1400" dirty="0" smtClean="0"/>
              <a:t>En plus de cela, la marque met en avant ses substituts de repas en barres, cette démarche ciblant des consommatrices de 25 à 50 ans qui souhaitent consommer des aliments pauvres en calories. Elle offre également des conseils nutritionnels par téléphone en justifiant l'achat de ses produits (</a:t>
            </a:r>
            <a:r>
              <a:rPr lang="fr-FR" sz="1400" dirty="0" err="1" smtClean="0"/>
              <a:t>métaproduit</a:t>
            </a:r>
            <a:r>
              <a:rPr lang="fr-FR" sz="1400" dirty="0" smtClean="0"/>
              <a:t> sous forme de conseils diététiques).</a:t>
            </a:r>
          </a:p>
          <a:p>
            <a:pPr algn="just"/>
            <a:endParaRPr lang="fr-FR" sz="1400" dirty="0" smtClean="0"/>
          </a:p>
          <a:p>
            <a:pPr algn="just"/>
            <a:r>
              <a:rPr lang="fr-FR" sz="1400" dirty="0" smtClean="0">
                <a:cs typeface="Arial" pitchFamily="34" charset="0"/>
              </a:rPr>
              <a:t>Type d’acteur : </a:t>
            </a:r>
            <a:r>
              <a:rPr lang="fr-FR" sz="1400" b="1" dirty="0" smtClean="0">
                <a:cs typeface="Arial" pitchFamily="34" charset="0"/>
              </a:rPr>
              <a:t>leader sur le marché de la diététique minceur.</a:t>
            </a:r>
          </a:p>
          <a:p>
            <a:pPr algn="just"/>
            <a:r>
              <a:rPr lang="fr-FR" sz="1400" dirty="0" smtClean="0">
                <a:cs typeface="Arial" pitchFamily="34" charset="0"/>
              </a:rPr>
              <a:t>Appartenance au groupe </a:t>
            </a:r>
            <a:r>
              <a:rPr lang="fr-FR" sz="1400" b="1" i="1" dirty="0" smtClean="0">
                <a:cs typeface="Arial" pitchFamily="34" charset="0"/>
              </a:rPr>
              <a:t>Nutrition &amp; Santé </a:t>
            </a:r>
            <a:r>
              <a:rPr lang="fr-FR" sz="1400" dirty="0" smtClean="0">
                <a:cs typeface="Arial" pitchFamily="34" charset="0"/>
              </a:rPr>
              <a:t>(Revel, Haute-Garonne).</a:t>
            </a:r>
          </a:p>
          <a:p>
            <a:pPr algn="just"/>
            <a:r>
              <a:rPr lang="fr-FR" sz="1400" dirty="0" smtClean="0">
                <a:cs typeface="Arial" pitchFamily="34" charset="0"/>
              </a:rPr>
              <a:t>     - Chiffre d’affaire du groupe : 318 millions d’euros (Dont 38,6 millions d’euros pour </a:t>
            </a:r>
            <a:r>
              <a:rPr lang="fr-FR" sz="1400" dirty="0" err="1" smtClean="0">
                <a:cs typeface="Arial" pitchFamily="34" charset="0"/>
              </a:rPr>
              <a:t>Gerlinéa</a:t>
            </a:r>
            <a:r>
              <a:rPr lang="fr-FR" sz="1400" dirty="0" smtClean="0">
                <a:cs typeface="Arial" pitchFamily="34" charset="0"/>
              </a:rPr>
              <a:t>)</a:t>
            </a:r>
          </a:p>
          <a:p>
            <a:pPr algn="just"/>
            <a:r>
              <a:rPr lang="fr-FR" sz="1400" dirty="0" smtClean="0">
                <a:cs typeface="Arial" pitchFamily="34" charset="0"/>
              </a:rPr>
              <a:t>     - PM : 55% (devant </a:t>
            </a:r>
            <a:r>
              <a:rPr lang="fr-FR" sz="1400" dirty="0" err="1" smtClean="0">
                <a:cs typeface="Arial" pitchFamily="34" charset="0"/>
              </a:rPr>
              <a:t>Slim</a:t>
            </a:r>
            <a:r>
              <a:rPr lang="fr-FR" sz="1400" dirty="0" smtClean="0">
                <a:cs typeface="Arial" pitchFamily="34" charset="0"/>
              </a:rPr>
              <a:t> </a:t>
            </a:r>
            <a:r>
              <a:rPr lang="fr-FR" sz="1400" dirty="0" err="1" smtClean="0">
                <a:cs typeface="Arial" pitchFamily="34" charset="0"/>
              </a:rPr>
              <a:t>Fast</a:t>
            </a:r>
            <a:r>
              <a:rPr lang="fr-FR" sz="1400" dirty="0" smtClean="0">
                <a:cs typeface="Arial" pitchFamily="34" charset="0"/>
              </a:rPr>
              <a:t> et </a:t>
            </a:r>
            <a:r>
              <a:rPr lang="fr-FR" sz="1400" dirty="0" err="1" smtClean="0">
                <a:cs typeface="Arial" pitchFamily="34" charset="0"/>
              </a:rPr>
              <a:t>Gaylord</a:t>
            </a:r>
            <a:r>
              <a:rPr lang="fr-FR" sz="1400" dirty="0" smtClean="0">
                <a:cs typeface="Arial" pitchFamily="34" charset="0"/>
              </a:rPr>
              <a:t> Hauser)</a:t>
            </a:r>
          </a:p>
          <a:p>
            <a:pPr algn="just"/>
            <a:r>
              <a:rPr lang="fr-FR" sz="1400" dirty="0" smtClean="0">
                <a:cs typeface="Arial" pitchFamily="34" charset="0"/>
              </a:rPr>
              <a:t>     - 1100 salariés, dont 500 au siège de Revel</a:t>
            </a:r>
          </a:p>
          <a:p>
            <a:pPr algn="just"/>
            <a:r>
              <a:rPr lang="fr-FR" sz="1400" dirty="0" smtClean="0">
                <a:cs typeface="Arial" pitchFamily="34" charset="0"/>
              </a:rPr>
              <a:t>     - 5 sites de production en France  </a:t>
            </a:r>
          </a:p>
          <a:p>
            <a:pPr algn="just"/>
            <a:endParaRPr lang="fr-FR" sz="1400" dirty="0" smtClean="0">
              <a:cs typeface="Arial" pitchFamily="34" charset="0"/>
            </a:endParaRPr>
          </a:p>
          <a:p>
            <a:pPr algn="just"/>
            <a:endParaRPr lang="fr-FR" sz="1400" dirty="0" smtClean="0"/>
          </a:p>
          <a:p>
            <a:pPr algn="just"/>
            <a:endParaRPr lang="fr-FR" sz="1600" dirty="0"/>
          </a:p>
        </p:txBody>
      </p:sp>
      <p:pic>
        <p:nvPicPr>
          <p:cNvPr id="3074" name="Picture 2"/>
          <p:cNvPicPr>
            <a:picLocks noChangeAspect="1" noChangeArrowheads="1"/>
          </p:cNvPicPr>
          <p:nvPr/>
        </p:nvPicPr>
        <p:blipFill>
          <a:blip r:embed="rId2" cstate="print"/>
          <a:srcRect/>
          <a:stretch>
            <a:fillRect/>
          </a:stretch>
        </p:blipFill>
        <p:spPr bwMode="auto">
          <a:xfrm>
            <a:off x="0" y="5295900"/>
            <a:ext cx="1076325" cy="156210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1475656" y="6237312"/>
            <a:ext cx="6838950" cy="48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u="sng" dirty="0" smtClean="0">
                <a:effectLst/>
              </a:rPr>
              <a:t>2.2. Les marques de Nutrition et Santé</a:t>
            </a:r>
            <a:endParaRPr lang="fr-FR" sz="3600" u="sng" dirty="0">
              <a:effectLst/>
            </a:endParaRPr>
          </a:p>
        </p:txBody>
      </p:sp>
      <p:sp>
        <p:nvSpPr>
          <p:cNvPr id="4" name="Rectangle 3"/>
          <p:cNvSpPr/>
          <p:nvPr/>
        </p:nvSpPr>
        <p:spPr>
          <a:xfrm>
            <a:off x="1066800" y="1772816"/>
            <a:ext cx="8077200" cy="4536504"/>
          </a:xfrm>
          <a:prstGeom prst="rect">
            <a:avLst/>
          </a:prstGeom>
        </p:spPr>
        <p:txBody>
          <a:bodyPr wrap="square">
            <a:spAutoFit/>
          </a:bodyPr>
          <a:lstStyle/>
          <a:p>
            <a:pPr>
              <a:buFont typeface="Arial" pitchFamily="34" charset="0"/>
              <a:buChar char="•"/>
            </a:pPr>
            <a:r>
              <a:rPr lang="fr-FR" dirty="0" smtClean="0">
                <a:latin typeface="Arial" pitchFamily="34" charset="0"/>
                <a:cs typeface="Arial" pitchFamily="34" charset="0"/>
              </a:rPr>
              <a:t></a:t>
            </a:r>
            <a:r>
              <a:rPr lang="fr-FR" u="sng" dirty="0" err="1" smtClean="0">
                <a:latin typeface="Arial" pitchFamily="34" charset="0"/>
                <a:cs typeface="Arial" pitchFamily="34" charset="0"/>
              </a:rPr>
              <a:t>Gerblé</a:t>
            </a:r>
            <a:r>
              <a:rPr lang="fr-FR" dirty="0" smtClean="0">
                <a:latin typeface="Arial" pitchFamily="34" charset="0"/>
                <a:cs typeface="Arial" pitchFamily="34" charset="0"/>
              </a:rPr>
              <a:t> : la diététique spécifique  </a:t>
            </a:r>
          </a:p>
          <a:p>
            <a:pPr>
              <a:buFont typeface="Arial" pitchFamily="34" charset="0"/>
              <a:buChar char="•"/>
            </a:pPr>
            <a:endParaRPr lang="fr-FR" dirty="0" smtClean="0">
              <a:latin typeface="Arial" pitchFamily="34" charset="0"/>
              <a:cs typeface="Arial" pitchFamily="34" charset="0"/>
            </a:endParaRPr>
          </a:p>
          <a:p>
            <a:pPr>
              <a:buFont typeface="Arial" pitchFamily="34" charset="0"/>
              <a:buChar char="•"/>
            </a:pPr>
            <a:r>
              <a:rPr lang="fr-FR" u="sng" dirty="0" err="1" smtClean="0">
                <a:latin typeface="Arial" pitchFamily="34" charset="0"/>
                <a:cs typeface="Arial" pitchFamily="34" charset="0"/>
              </a:rPr>
              <a:t>Céréal</a:t>
            </a:r>
            <a:r>
              <a:rPr lang="fr-FR" dirty="0" smtClean="0">
                <a:latin typeface="Arial" pitchFamily="34" charset="0"/>
                <a:cs typeface="Arial" pitchFamily="34" charset="0"/>
              </a:rPr>
              <a:t> : la diététique au quotidien  </a:t>
            </a:r>
          </a:p>
          <a:p>
            <a:pPr>
              <a:buFont typeface="Arial" pitchFamily="34" charset="0"/>
              <a:buChar char="•"/>
            </a:pPr>
            <a:endParaRPr lang="fr-FR" dirty="0" smtClean="0">
              <a:latin typeface="Arial" pitchFamily="34" charset="0"/>
              <a:cs typeface="Arial" pitchFamily="34" charset="0"/>
            </a:endParaRPr>
          </a:p>
          <a:p>
            <a:pPr>
              <a:buFont typeface="Arial" pitchFamily="34" charset="0"/>
              <a:buChar char="•"/>
            </a:pPr>
            <a:r>
              <a:rPr lang="fr-FR" u="sng" dirty="0" smtClean="0">
                <a:latin typeface="Arial" pitchFamily="34" charset="0"/>
                <a:cs typeface="Arial" pitchFamily="34" charset="0"/>
              </a:rPr>
              <a:t>Gerlinéa</a:t>
            </a:r>
            <a:r>
              <a:rPr lang="fr-FR" dirty="0" smtClean="0">
                <a:latin typeface="Arial" pitchFamily="34" charset="0"/>
                <a:cs typeface="Arial" pitchFamily="34" charset="0"/>
              </a:rPr>
              <a:t> : la diététique minceur (vente exclusive en G.M.S.)  </a:t>
            </a:r>
          </a:p>
          <a:p>
            <a:pPr>
              <a:buFont typeface="Arial" pitchFamily="34" charset="0"/>
              <a:buChar char="•"/>
            </a:pPr>
            <a:endParaRPr lang="fr-FR" dirty="0" smtClean="0">
              <a:latin typeface="Arial" pitchFamily="34" charset="0"/>
              <a:cs typeface="Arial" pitchFamily="34" charset="0"/>
            </a:endParaRPr>
          </a:p>
          <a:p>
            <a:pPr>
              <a:buFont typeface="Arial" pitchFamily="34" charset="0"/>
              <a:buChar char="•"/>
            </a:pPr>
            <a:r>
              <a:rPr lang="fr-FR" u="sng" dirty="0" err="1" smtClean="0">
                <a:latin typeface="Arial" pitchFamily="34" charset="0"/>
                <a:cs typeface="Arial" pitchFamily="34" charset="0"/>
              </a:rPr>
              <a:t>Isostar</a:t>
            </a:r>
            <a:r>
              <a:rPr lang="fr-FR" dirty="0" smtClean="0">
                <a:latin typeface="Arial" pitchFamily="34" charset="0"/>
                <a:cs typeface="Arial" pitchFamily="34" charset="0"/>
              </a:rPr>
              <a:t> : la nutrition sportive  </a:t>
            </a:r>
          </a:p>
          <a:p>
            <a:pPr>
              <a:buFont typeface="Arial" pitchFamily="34" charset="0"/>
              <a:buChar char="•"/>
            </a:pPr>
            <a:endParaRPr lang="fr-FR" dirty="0" smtClean="0">
              <a:latin typeface="Arial" pitchFamily="34" charset="0"/>
              <a:cs typeface="Arial" pitchFamily="34" charset="0"/>
            </a:endParaRPr>
          </a:p>
          <a:p>
            <a:pPr>
              <a:buFont typeface="Arial" pitchFamily="34" charset="0"/>
              <a:buChar char="•"/>
            </a:pPr>
            <a:r>
              <a:rPr lang="fr-FR" u="sng" dirty="0" err="1" smtClean="0">
                <a:latin typeface="Arial" pitchFamily="34" charset="0"/>
                <a:cs typeface="Arial" pitchFamily="34" charset="0"/>
              </a:rPr>
              <a:t>Milical</a:t>
            </a:r>
            <a:r>
              <a:rPr lang="fr-FR" dirty="0" smtClean="0">
                <a:latin typeface="Arial" pitchFamily="34" charset="0"/>
                <a:cs typeface="Arial" pitchFamily="34" charset="0"/>
              </a:rPr>
              <a:t> : la diététique minceur (vente exclusive en pharmacie)  </a:t>
            </a:r>
          </a:p>
          <a:p>
            <a:pPr>
              <a:buFont typeface="Arial" pitchFamily="34" charset="0"/>
              <a:buChar char="•"/>
            </a:pPr>
            <a:endParaRPr lang="fr-FR" dirty="0" smtClean="0">
              <a:latin typeface="Arial" pitchFamily="34" charset="0"/>
              <a:cs typeface="Arial" pitchFamily="34" charset="0"/>
            </a:endParaRPr>
          </a:p>
          <a:p>
            <a:pPr>
              <a:buFont typeface="Arial" pitchFamily="34" charset="0"/>
              <a:buChar char="•"/>
            </a:pPr>
            <a:r>
              <a:rPr lang="fr-FR" u="sng" dirty="0" err="1" smtClean="0">
                <a:latin typeface="Arial" pitchFamily="34" charset="0"/>
                <a:cs typeface="Arial" pitchFamily="34" charset="0"/>
              </a:rPr>
              <a:t>Thalassovital</a:t>
            </a:r>
            <a:r>
              <a:rPr lang="fr-FR" dirty="0" smtClean="0">
                <a:latin typeface="Arial" pitchFamily="34" charset="0"/>
                <a:cs typeface="Arial" pitchFamily="34" charset="0"/>
              </a:rPr>
              <a:t> : compléments alimentaires  </a:t>
            </a:r>
          </a:p>
          <a:p>
            <a:pPr>
              <a:buFont typeface="Arial" pitchFamily="34" charset="0"/>
              <a:buChar char="•"/>
            </a:pPr>
            <a:endParaRPr lang="fr-FR" dirty="0" smtClean="0">
              <a:latin typeface="Arial" pitchFamily="34" charset="0"/>
              <a:cs typeface="Arial" pitchFamily="34" charset="0"/>
            </a:endParaRPr>
          </a:p>
          <a:p>
            <a:pPr>
              <a:buFont typeface="Arial" pitchFamily="34" charset="0"/>
              <a:buChar char="•"/>
            </a:pPr>
            <a:r>
              <a:rPr lang="fr-FR" u="sng" dirty="0" err="1" smtClean="0">
                <a:latin typeface="Arial" pitchFamily="34" charset="0"/>
                <a:cs typeface="Arial" pitchFamily="34" charset="0"/>
              </a:rPr>
              <a:t>Boribel</a:t>
            </a:r>
            <a:r>
              <a:rPr lang="fr-FR" dirty="0" smtClean="0">
                <a:latin typeface="Arial" pitchFamily="34" charset="0"/>
                <a:cs typeface="Arial" pitchFamily="34" charset="0"/>
              </a:rPr>
              <a:t>, </a:t>
            </a:r>
            <a:r>
              <a:rPr lang="fr-FR" u="sng" dirty="0" err="1" smtClean="0">
                <a:latin typeface="Arial" pitchFamily="34" charset="0"/>
                <a:cs typeface="Arial" pitchFamily="34" charset="0"/>
              </a:rPr>
              <a:t>Boldoflorine</a:t>
            </a:r>
            <a:r>
              <a:rPr lang="fr-FR" dirty="0" smtClean="0">
                <a:latin typeface="Arial" pitchFamily="34" charset="0"/>
                <a:cs typeface="Arial" pitchFamily="34" charset="0"/>
              </a:rPr>
              <a:t>, </a:t>
            </a:r>
            <a:r>
              <a:rPr lang="fr-FR" u="sng" dirty="0" err="1" smtClean="0">
                <a:latin typeface="Arial" pitchFamily="34" charset="0"/>
                <a:cs typeface="Arial" pitchFamily="34" charset="0"/>
              </a:rPr>
              <a:t>Vitaflor</a:t>
            </a:r>
            <a:r>
              <a:rPr lang="fr-FR" dirty="0" smtClean="0">
                <a:latin typeface="Arial" pitchFamily="34" charset="0"/>
                <a:cs typeface="Arial" pitchFamily="34" charset="0"/>
              </a:rPr>
              <a:t> : phytothérapie digestive et confort intestinal</a:t>
            </a:r>
          </a:p>
          <a:p>
            <a:r>
              <a:rPr lang="fr-FR" dirty="0" smtClean="0">
                <a:latin typeface="Arial" pitchFamily="34" charset="0"/>
                <a:cs typeface="Arial" pitchFamily="34" charset="0"/>
              </a:rPr>
              <a:t> </a:t>
            </a:r>
          </a:p>
          <a:p>
            <a:pPr>
              <a:buFont typeface="Arial" pitchFamily="34" charset="0"/>
              <a:buChar char="•"/>
            </a:pPr>
            <a:r>
              <a:rPr lang="fr-FR" u="sng" dirty="0" err="1" smtClean="0">
                <a:latin typeface="Arial" pitchFamily="34" charset="0"/>
                <a:cs typeface="Arial" pitchFamily="34" charset="0"/>
              </a:rPr>
              <a:t>Soy</a:t>
            </a:r>
            <a:r>
              <a:rPr lang="fr-FR" dirty="0" smtClean="0">
                <a:latin typeface="Arial" pitchFamily="34" charset="0"/>
                <a:cs typeface="Arial" pitchFamily="34" charset="0"/>
              </a:rPr>
              <a:t> : produits frais à partir de soja vendus en magasins spécialisés et G.M.S.</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188640"/>
            <a:ext cx="4968552" cy="461665"/>
          </a:xfrm>
          <a:prstGeom prst="rect">
            <a:avLst/>
          </a:prstGeom>
          <a:noFill/>
        </p:spPr>
        <p:txBody>
          <a:bodyPr wrap="square" rtlCol="0">
            <a:spAutoFit/>
          </a:bodyPr>
          <a:lstStyle/>
          <a:p>
            <a:pPr algn="ctr"/>
            <a:r>
              <a:rPr lang="fr-FR" sz="2400" b="1" dirty="0" smtClean="0">
                <a:solidFill>
                  <a:schemeClr val="tx2"/>
                </a:solidFill>
                <a:cs typeface="Arial" pitchFamily="34" charset="0"/>
              </a:rPr>
              <a:t>Analyse de la demande nationale</a:t>
            </a:r>
            <a:endParaRPr lang="fr-FR" sz="2400" b="1" dirty="0">
              <a:solidFill>
                <a:schemeClr val="tx2"/>
              </a:solidFill>
              <a:cs typeface="Arial" pitchFamily="34" charset="0"/>
            </a:endParaRPr>
          </a:p>
        </p:txBody>
      </p:sp>
      <p:sp>
        <p:nvSpPr>
          <p:cNvPr id="5" name="ZoneTexte 4"/>
          <p:cNvSpPr txBox="1"/>
          <p:nvPr/>
        </p:nvSpPr>
        <p:spPr>
          <a:xfrm>
            <a:off x="1187624" y="1844824"/>
            <a:ext cx="2088232" cy="461665"/>
          </a:xfrm>
          <a:prstGeom prst="rect">
            <a:avLst/>
          </a:prstGeom>
          <a:noFill/>
        </p:spPr>
        <p:txBody>
          <a:bodyPr wrap="square" rtlCol="0">
            <a:spAutoFit/>
          </a:bodyPr>
          <a:lstStyle/>
          <a:p>
            <a:pPr algn="ctr"/>
            <a:r>
              <a:rPr lang="fr-FR" sz="1200" dirty="0" smtClean="0">
                <a:latin typeface="Arial" pitchFamily="34" charset="0"/>
                <a:cs typeface="Arial" pitchFamily="34" charset="0"/>
              </a:rPr>
              <a:t>Potentiel du marché par segments de marché</a:t>
            </a:r>
            <a:endParaRPr lang="fr-FR" sz="1200" dirty="0">
              <a:latin typeface="Arial" pitchFamily="34" charset="0"/>
              <a:cs typeface="Arial" pitchFamily="34" charset="0"/>
            </a:endParaRPr>
          </a:p>
        </p:txBody>
      </p:sp>
      <p:sp>
        <p:nvSpPr>
          <p:cNvPr id="6" name="ZoneTexte 5"/>
          <p:cNvSpPr txBox="1"/>
          <p:nvPr/>
        </p:nvSpPr>
        <p:spPr>
          <a:xfrm>
            <a:off x="1043608" y="3212976"/>
            <a:ext cx="3024336" cy="646331"/>
          </a:xfrm>
          <a:prstGeom prst="rect">
            <a:avLst/>
          </a:prstGeom>
          <a:noFill/>
        </p:spPr>
        <p:txBody>
          <a:bodyPr wrap="square" rtlCol="0">
            <a:spAutoFit/>
          </a:bodyPr>
          <a:lstStyle/>
          <a:p>
            <a:pPr algn="just"/>
            <a:r>
              <a:rPr lang="fr-FR" sz="1200" dirty="0" smtClean="0">
                <a:solidFill>
                  <a:srgbClr val="FF0000"/>
                </a:solidFill>
                <a:cs typeface="Arial" pitchFamily="34" charset="0"/>
              </a:rPr>
              <a:t>Un segment de marché en progression : + 7%</a:t>
            </a:r>
          </a:p>
          <a:p>
            <a:pPr algn="just"/>
            <a:r>
              <a:rPr lang="fr-FR" sz="1200" dirty="0" smtClean="0">
                <a:solidFill>
                  <a:srgbClr val="FF0000"/>
                </a:solidFill>
                <a:cs typeface="Arial" pitchFamily="34" charset="0"/>
              </a:rPr>
              <a:t>Chiffre d’affaire : 341 millions d’euros </a:t>
            </a:r>
          </a:p>
          <a:p>
            <a:pPr algn="just"/>
            <a:r>
              <a:rPr lang="fr-FR" sz="1200" dirty="0" smtClean="0">
                <a:solidFill>
                  <a:srgbClr val="FF0000"/>
                </a:solidFill>
                <a:cs typeface="Arial" pitchFamily="34" charset="0"/>
              </a:rPr>
              <a:t>France : 3 barres / personne / an </a:t>
            </a:r>
            <a:endParaRPr lang="fr-FR" sz="1200" dirty="0">
              <a:solidFill>
                <a:srgbClr val="FF0000"/>
              </a:solidFill>
              <a:cs typeface="Arial" pitchFamily="34" charset="0"/>
            </a:endParaRPr>
          </a:p>
        </p:txBody>
      </p:sp>
      <p:sp>
        <p:nvSpPr>
          <p:cNvPr id="7" name="ZoneTexte 6"/>
          <p:cNvSpPr txBox="1"/>
          <p:nvPr/>
        </p:nvSpPr>
        <p:spPr>
          <a:xfrm>
            <a:off x="1043608" y="4180344"/>
            <a:ext cx="7848872" cy="2677656"/>
          </a:xfrm>
          <a:prstGeom prst="rect">
            <a:avLst/>
          </a:prstGeom>
          <a:noFill/>
        </p:spPr>
        <p:txBody>
          <a:bodyPr wrap="square" rtlCol="0">
            <a:spAutoFit/>
          </a:bodyPr>
          <a:lstStyle/>
          <a:p>
            <a:pPr algn="just"/>
            <a:r>
              <a:rPr lang="fr-FR" sz="1200" b="1" dirty="0" smtClean="0">
                <a:cs typeface="Arial" pitchFamily="34" charset="0"/>
              </a:rPr>
              <a:t>Taux de pénétration de marché :</a:t>
            </a:r>
          </a:p>
          <a:p>
            <a:pPr algn="just"/>
            <a:r>
              <a:rPr lang="fr-FR" sz="1200" dirty="0" smtClean="0">
                <a:cs typeface="Arial" pitchFamily="34" charset="0"/>
              </a:rPr>
              <a:t>Comportement du consommateur (faits, chiffres, typologies)</a:t>
            </a:r>
          </a:p>
          <a:p>
            <a:pPr algn="just"/>
            <a:endParaRPr lang="fr-FR" sz="1200" dirty="0" smtClean="0">
              <a:cs typeface="Arial" pitchFamily="34" charset="0"/>
            </a:endParaRPr>
          </a:p>
          <a:p>
            <a:pPr algn="just"/>
            <a:r>
              <a:rPr lang="fr-FR" sz="1200" dirty="0" smtClean="0">
                <a:cs typeface="Arial" pitchFamily="34" charset="0"/>
              </a:rPr>
              <a:t>Malgré une conjoncture défavorable à la consommation de sucreries et une hausse des prix (inférieure à 2%) due à la flambée des matières premières, les français continuent de consommer toujours autant de barres chocolatées.</a:t>
            </a:r>
          </a:p>
          <a:p>
            <a:pPr algn="just"/>
            <a:r>
              <a:rPr lang="fr-FR" sz="1200" dirty="0" smtClean="0">
                <a:cs typeface="Arial" pitchFamily="34" charset="0"/>
              </a:rPr>
              <a:t>Elles sont ainsi présentes dans 56% des foyers français et pour un tiers seulement, il s’agit d’un achat programmé. En effet, les barres chocolatées sont essentiellement des produits de pure impulsion dont l’achat est motivé par la gourmandise et l’envie de se faire plaisir.  </a:t>
            </a:r>
          </a:p>
          <a:p>
            <a:pPr algn="just"/>
            <a:endParaRPr lang="fr-FR" sz="1200" dirty="0" smtClean="0">
              <a:cs typeface="Arial" pitchFamily="34" charset="0"/>
            </a:endParaRPr>
          </a:p>
          <a:p>
            <a:pPr algn="just"/>
            <a:r>
              <a:rPr lang="fr-FR" sz="1200" dirty="0" smtClean="0">
                <a:cs typeface="Arial" pitchFamily="34" charset="0"/>
              </a:rPr>
              <a:t>En 2010, cette catégorie a enregistré une progression de 9,8% et ses tonnages (49 000 t) sont en hausse de 9,2%. </a:t>
            </a:r>
          </a:p>
          <a:p>
            <a:pPr algn="just"/>
            <a:r>
              <a:rPr lang="fr-FR" sz="1200" dirty="0" smtClean="0">
                <a:cs typeface="Arial" pitchFamily="34" charset="0"/>
              </a:rPr>
              <a:t>En 2012, le taux de pénétration des barres chocolatées est estimé en moyenne aux alentours de 20% (16 points pour la barre Mars ; 20 points pour </a:t>
            </a:r>
            <a:r>
              <a:rPr lang="fr-FR" sz="1200" dirty="0" err="1" smtClean="0">
                <a:cs typeface="Arial" pitchFamily="34" charset="0"/>
              </a:rPr>
              <a:t>Kinder</a:t>
            </a:r>
            <a:r>
              <a:rPr lang="fr-FR" sz="1200" dirty="0" smtClean="0">
                <a:cs typeface="Arial" pitchFamily="34" charset="0"/>
              </a:rPr>
              <a:t> </a:t>
            </a:r>
            <a:r>
              <a:rPr lang="fr-FR" sz="1200" dirty="0" err="1" smtClean="0">
                <a:cs typeface="Arial" pitchFamily="34" charset="0"/>
              </a:rPr>
              <a:t>Bueno</a:t>
            </a:r>
            <a:r>
              <a:rPr lang="fr-FR" sz="1200" dirty="0" smtClean="0">
                <a:cs typeface="Arial" pitchFamily="34" charset="0"/>
              </a:rPr>
              <a:t>)</a:t>
            </a:r>
          </a:p>
          <a:p>
            <a:pPr algn="just"/>
            <a:endParaRPr lang="fr-FR" sz="1200" dirty="0" smtClean="0">
              <a:cs typeface="Arial" pitchFamily="34" charset="0"/>
            </a:endParaRPr>
          </a:p>
          <a:p>
            <a:pPr algn="just"/>
            <a:endParaRPr lang="fr-FR" sz="1200" dirty="0">
              <a:cs typeface="Arial" pitchFamily="34" charset="0"/>
            </a:endParaRPr>
          </a:p>
        </p:txBody>
      </p:sp>
      <p:pic>
        <p:nvPicPr>
          <p:cNvPr id="8" name="Picture 10" descr="http://www.memo.fr/Media/Carte_France.jpg"/>
          <p:cNvPicPr>
            <a:picLocks noChangeAspect="1" noChangeArrowheads="1"/>
          </p:cNvPicPr>
          <p:nvPr/>
        </p:nvPicPr>
        <p:blipFill>
          <a:blip r:embed="rId2" cstate="print"/>
          <a:srcRect/>
          <a:stretch>
            <a:fillRect/>
          </a:stretch>
        </p:blipFill>
        <p:spPr bwMode="auto">
          <a:xfrm>
            <a:off x="3563888" y="1052736"/>
            <a:ext cx="1903851" cy="1916832"/>
          </a:xfrm>
          <a:prstGeom prst="rect">
            <a:avLst/>
          </a:prstGeom>
          <a:noFill/>
        </p:spPr>
      </p:pic>
      <p:sp>
        <p:nvSpPr>
          <p:cNvPr id="9" name="Rectangle 8"/>
          <p:cNvSpPr/>
          <p:nvPr/>
        </p:nvSpPr>
        <p:spPr>
          <a:xfrm>
            <a:off x="6588224" y="1124744"/>
            <a:ext cx="720080" cy="2448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8028384" y="1124744"/>
            <a:ext cx="720080" cy="2448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5868144" y="1124744"/>
            <a:ext cx="720080" cy="2448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7308304" y="1124744"/>
            <a:ext cx="720080" cy="2448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5796136" y="3573016"/>
            <a:ext cx="3347864" cy="261610"/>
          </a:xfrm>
          <a:prstGeom prst="rect">
            <a:avLst/>
          </a:prstGeom>
          <a:noFill/>
        </p:spPr>
        <p:txBody>
          <a:bodyPr wrap="square" rtlCol="0">
            <a:spAutoFit/>
          </a:bodyPr>
          <a:lstStyle/>
          <a:p>
            <a:r>
              <a:rPr lang="fr-FR" sz="1100" dirty="0" smtClean="0">
                <a:latin typeface="Arial" pitchFamily="34" charset="0"/>
                <a:cs typeface="Arial" pitchFamily="34" charset="0"/>
              </a:rPr>
              <a:t>Emergence  Croissance   Maturité     Déclin</a:t>
            </a:r>
            <a:endParaRPr lang="fr-FR" sz="1100" dirty="0">
              <a:latin typeface="Arial" pitchFamily="34" charset="0"/>
              <a:cs typeface="Arial" pitchFamily="34" charset="0"/>
            </a:endParaRPr>
          </a:p>
        </p:txBody>
      </p:sp>
      <p:sp>
        <p:nvSpPr>
          <p:cNvPr id="14" name="ZoneTexte 13"/>
          <p:cNvSpPr txBox="1"/>
          <p:nvPr/>
        </p:nvSpPr>
        <p:spPr>
          <a:xfrm>
            <a:off x="5508104" y="1124744"/>
            <a:ext cx="353943" cy="2448272"/>
          </a:xfrm>
          <a:prstGeom prst="rect">
            <a:avLst/>
          </a:prstGeom>
          <a:noFill/>
        </p:spPr>
        <p:txBody>
          <a:bodyPr vert="vert270" wrap="square" rtlCol="0">
            <a:spAutoFit/>
          </a:bodyPr>
          <a:lstStyle/>
          <a:p>
            <a:r>
              <a:rPr lang="fr-FR" sz="1100" dirty="0" smtClean="0">
                <a:latin typeface="Arial" pitchFamily="34" charset="0"/>
                <a:cs typeface="Arial" pitchFamily="34" charset="0"/>
              </a:rPr>
              <a:t>Part de marché des segments (2010)</a:t>
            </a:r>
            <a:endParaRPr lang="fr-FR" sz="1100" dirty="0">
              <a:latin typeface="Arial" pitchFamily="34" charset="0"/>
              <a:cs typeface="Arial" pitchFamily="34" charset="0"/>
            </a:endParaRPr>
          </a:p>
        </p:txBody>
      </p:sp>
      <p:sp>
        <p:nvSpPr>
          <p:cNvPr id="15" name="ZoneTexte 14"/>
          <p:cNvSpPr txBox="1"/>
          <p:nvPr/>
        </p:nvSpPr>
        <p:spPr>
          <a:xfrm>
            <a:off x="5652120" y="4005064"/>
            <a:ext cx="3168352" cy="288032"/>
          </a:xfrm>
          <a:prstGeom prst="rect">
            <a:avLst/>
          </a:prstGeom>
          <a:noFill/>
        </p:spPr>
        <p:txBody>
          <a:bodyPr wrap="square" rtlCol="0">
            <a:spAutoFit/>
          </a:bodyPr>
          <a:lstStyle/>
          <a:p>
            <a:pPr algn="ctr"/>
            <a:r>
              <a:rPr lang="fr-FR" sz="1200" i="1" dirty="0" smtClean="0">
                <a:latin typeface="Arial" pitchFamily="34" charset="0"/>
                <a:cs typeface="Arial" pitchFamily="34" charset="0"/>
              </a:rPr>
              <a:t>Source : cocciZoom, fév. 2010</a:t>
            </a:r>
            <a:endParaRPr lang="fr-FR" sz="1200" i="1" dirty="0">
              <a:latin typeface="Arial" pitchFamily="34" charset="0"/>
              <a:cs typeface="Arial" pitchFamily="34" charset="0"/>
            </a:endParaRPr>
          </a:p>
        </p:txBody>
      </p:sp>
      <p:sp>
        <p:nvSpPr>
          <p:cNvPr id="16" name="Ellipse 15"/>
          <p:cNvSpPr/>
          <p:nvPr/>
        </p:nvSpPr>
        <p:spPr>
          <a:xfrm>
            <a:off x="6588224" y="1124744"/>
            <a:ext cx="936104" cy="93610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6588224" y="2564904"/>
            <a:ext cx="504056" cy="50405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6948264" y="2996952"/>
            <a:ext cx="504056" cy="50405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6588224" y="1124744"/>
            <a:ext cx="936104" cy="93610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6948264" y="2996952"/>
            <a:ext cx="504056" cy="50405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6732240" y="1413937"/>
            <a:ext cx="648072" cy="430887"/>
          </a:xfrm>
          <a:prstGeom prst="rect">
            <a:avLst/>
          </a:prstGeom>
          <a:noFill/>
        </p:spPr>
        <p:txBody>
          <a:bodyPr wrap="square" rtlCol="0">
            <a:spAutoFit/>
          </a:bodyPr>
          <a:lstStyle/>
          <a:p>
            <a:pPr algn="ctr"/>
            <a:r>
              <a:rPr lang="fr-FR" sz="1100" dirty="0" smtClean="0">
                <a:latin typeface="Arial" pitchFamily="34" charset="0"/>
                <a:cs typeface="Arial" pitchFamily="34" charset="0"/>
              </a:rPr>
              <a:t>Petits creux</a:t>
            </a:r>
            <a:endParaRPr lang="fr-FR" sz="1100" dirty="0">
              <a:latin typeface="Arial" pitchFamily="34" charset="0"/>
              <a:cs typeface="Arial" pitchFamily="34" charset="0"/>
            </a:endParaRPr>
          </a:p>
        </p:txBody>
      </p:sp>
      <p:sp>
        <p:nvSpPr>
          <p:cNvPr id="24" name="ZoneTexte 23"/>
          <p:cNvSpPr txBox="1"/>
          <p:nvPr/>
        </p:nvSpPr>
        <p:spPr>
          <a:xfrm>
            <a:off x="6372200" y="2708920"/>
            <a:ext cx="936104" cy="261610"/>
          </a:xfrm>
          <a:prstGeom prst="rect">
            <a:avLst/>
          </a:prstGeom>
          <a:noFill/>
        </p:spPr>
        <p:txBody>
          <a:bodyPr wrap="square" rtlCol="0">
            <a:spAutoFit/>
          </a:bodyPr>
          <a:lstStyle/>
          <a:p>
            <a:pPr algn="ctr"/>
            <a:r>
              <a:rPr lang="fr-FR" sz="1100" dirty="0" smtClean="0">
                <a:latin typeface="Arial" pitchFamily="34" charset="0"/>
                <a:cs typeface="Arial" pitchFamily="34" charset="0"/>
              </a:rPr>
              <a:t>Minis</a:t>
            </a:r>
            <a:endParaRPr lang="fr-FR" sz="1100" dirty="0">
              <a:latin typeface="Arial" pitchFamily="34" charset="0"/>
              <a:cs typeface="Arial" pitchFamily="34" charset="0"/>
            </a:endParaRPr>
          </a:p>
        </p:txBody>
      </p:sp>
      <p:sp>
        <p:nvSpPr>
          <p:cNvPr id="25" name="ZoneTexte 24"/>
          <p:cNvSpPr txBox="1"/>
          <p:nvPr/>
        </p:nvSpPr>
        <p:spPr>
          <a:xfrm>
            <a:off x="6732240" y="3140968"/>
            <a:ext cx="936104" cy="261610"/>
          </a:xfrm>
          <a:prstGeom prst="rect">
            <a:avLst/>
          </a:prstGeom>
          <a:noFill/>
        </p:spPr>
        <p:txBody>
          <a:bodyPr wrap="square" rtlCol="0">
            <a:spAutoFit/>
          </a:bodyPr>
          <a:lstStyle/>
          <a:p>
            <a:pPr algn="ctr"/>
            <a:r>
              <a:rPr lang="fr-FR" sz="1100" dirty="0" smtClean="0">
                <a:latin typeface="Arial" pitchFamily="34" charset="0"/>
                <a:cs typeface="Arial" pitchFamily="34" charset="0"/>
              </a:rPr>
              <a:t>Enfants</a:t>
            </a:r>
            <a:endParaRPr lang="fr-FR" sz="1100" dirty="0">
              <a:latin typeface="Arial" pitchFamily="34" charset="0"/>
              <a:cs typeface="Arial" pitchFamily="34" charset="0"/>
            </a:endParaRPr>
          </a:p>
        </p:txBody>
      </p:sp>
      <p:sp>
        <p:nvSpPr>
          <p:cNvPr id="17" name="Ellipse 16"/>
          <p:cNvSpPr/>
          <p:nvPr/>
        </p:nvSpPr>
        <p:spPr>
          <a:xfrm>
            <a:off x="6664424" y="1844824"/>
            <a:ext cx="711696" cy="71169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6660232" y="1985229"/>
            <a:ext cx="720080" cy="430887"/>
          </a:xfrm>
          <a:prstGeom prst="rect">
            <a:avLst/>
          </a:prstGeom>
          <a:noFill/>
        </p:spPr>
        <p:txBody>
          <a:bodyPr wrap="square" rtlCol="0">
            <a:spAutoFit/>
          </a:bodyPr>
          <a:lstStyle/>
          <a:p>
            <a:pPr algn="ctr"/>
            <a:r>
              <a:rPr lang="fr-FR" sz="1100" dirty="0" smtClean="0">
                <a:latin typeface="Arial" pitchFamily="34" charset="0"/>
                <a:cs typeface="Arial" pitchFamily="34" charset="0"/>
              </a:rPr>
              <a:t>Coupe Faim</a:t>
            </a:r>
            <a:endParaRPr lang="fr-FR" sz="1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0"/>
            <a:ext cx="7498080" cy="1143000"/>
          </a:xfrm>
        </p:spPr>
        <p:txBody>
          <a:bodyPr>
            <a:normAutofit/>
          </a:bodyPr>
          <a:lstStyle/>
          <a:p>
            <a:r>
              <a:rPr lang="fr-FR" sz="3600" u="sng" dirty="0" smtClean="0">
                <a:effectLst/>
              </a:rPr>
              <a:t>2.3. DAS</a:t>
            </a:r>
            <a:endParaRPr lang="fr-FR" sz="3600" u="sng" dirty="0">
              <a:effectLst/>
            </a:endParaRPr>
          </a:p>
        </p:txBody>
      </p:sp>
      <p:pic>
        <p:nvPicPr>
          <p:cNvPr id="5" name="Picture 2"/>
          <p:cNvPicPr>
            <a:picLocks noChangeAspect="1" noChangeArrowheads="1"/>
          </p:cNvPicPr>
          <p:nvPr/>
        </p:nvPicPr>
        <p:blipFill>
          <a:blip r:embed="rId2" cstate="print"/>
          <a:srcRect/>
          <a:stretch>
            <a:fillRect/>
          </a:stretch>
        </p:blipFill>
        <p:spPr bwMode="auto">
          <a:xfrm>
            <a:off x="1043608" y="908720"/>
            <a:ext cx="7666856" cy="546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u="sng" dirty="0" smtClean="0">
                <a:effectLst/>
              </a:rPr>
              <a:t>2.4. Analyse des forces et faiblesses/choix de stratégies</a:t>
            </a:r>
            <a:endParaRPr lang="fr-FR" sz="3600" u="sng" dirty="0">
              <a:effectLst/>
            </a:endParaRPr>
          </a:p>
        </p:txBody>
      </p:sp>
      <p:graphicFrame>
        <p:nvGraphicFramePr>
          <p:cNvPr id="4" name="Table 3"/>
          <p:cNvGraphicFramePr>
            <a:graphicFrameLocks noGrp="1"/>
          </p:cNvGraphicFramePr>
          <p:nvPr/>
        </p:nvGraphicFramePr>
        <p:xfrm>
          <a:off x="1187624" y="1772816"/>
          <a:ext cx="7620000" cy="4927600"/>
        </p:xfrm>
        <a:graphic>
          <a:graphicData uri="http://schemas.openxmlformats.org/drawingml/2006/table">
            <a:tbl>
              <a:tblPr firstRow="1" bandRow="1">
                <a:tableStyleId>{5A111915-BE36-4E01-A7E5-04B1672EAD32}</a:tableStyleId>
              </a:tblPr>
              <a:tblGrid>
                <a:gridCol w="3810000"/>
                <a:gridCol w="3810000"/>
              </a:tblGrid>
              <a:tr h="888078">
                <a:tc>
                  <a:txBody>
                    <a:bodyPr/>
                    <a:lstStyle/>
                    <a:p>
                      <a:pPr algn="ctr"/>
                      <a:r>
                        <a:rPr lang="fr-FR" dirty="0" smtClean="0">
                          <a:solidFill>
                            <a:schemeClr val="tx1"/>
                          </a:solidFill>
                        </a:rPr>
                        <a:t>Points forts</a:t>
                      </a:r>
                      <a:endParaRPr lang="fr-FR" dirty="0">
                        <a:solidFill>
                          <a:schemeClr val="tx1"/>
                        </a:solidFill>
                      </a:endParaRPr>
                    </a:p>
                  </a:txBody>
                  <a:tcPr anchor="ctr">
                    <a:solidFill>
                      <a:schemeClr val="bg2">
                        <a:lumMod val="90000"/>
                      </a:schemeClr>
                    </a:solidFill>
                  </a:tcPr>
                </a:tc>
                <a:tc>
                  <a:txBody>
                    <a:bodyPr/>
                    <a:lstStyle/>
                    <a:p>
                      <a:pPr algn="ctr"/>
                      <a:r>
                        <a:rPr lang="fr-FR" dirty="0" smtClean="0">
                          <a:solidFill>
                            <a:schemeClr val="tx1"/>
                          </a:solidFill>
                        </a:rPr>
                        <a:t>Points faibles</a:t>
                      </a:r>
                      <a:endParaRPr lang="fr-FR" dirty="0">
                        <a:solidFill>
                          <a:schemeClr val="tx1"/>
                        </a:solidFill>
                      </a:endParaRPr>
                    </a:p>
                  </a:txBody>
                  <a:tcPr anchor="ctr">
                    <a:solidFill>
                      <a:schemeClr val="bg2">
                        <a:lumMod val="90000"/>
                      </a:schemeClr>
                    </a:solidFill>
                  </a:tcPr>
                </a:tc>
              </a:tr>
              <a:tr h="4039522">
                <a:tc>
                  <a:txBody>
                    <a:bodyPr/>
                    <a:lstStyle/>
                    <a:p>
                      <a:pPr algn="just">
                        <a:buFontTx/>
                        <a:buChar char="-"/>
                      </a:pPr>
                      <a:r>
                        <a:rPr lang="fr-FR" dirty="0" smtClean="0"/>
                        <a:t>Entreprise ayant un domaine d’activité précis</a:t>
                      </a:r>
                      <a:r>
                        <a:rPr lang="fr-FR" baseline="0" dirty="0" smtClean="0"/>
                        <a:t> (dont le nom le rappelle) : la nutrition et la santé.</a:t>
                      </a:r>
                    </a:p>
                    <a:p>
                      <a:pPr algn="just">
                        <a:buFontTx/>
                        <a:buChar char="-"/>
                      </a:pPr>
                      <a:endParaRPr lang="fr-FR" baseline="0" dirty="0" smtClean="0"/>
                    </a:p>
                    <a:p>
                      <a:pPr algn="just">
                        <a:buFontTx/>
                        <a:buChar char="-"/>
                      </a:pPr>
                      <a:r>
                        <a:rPr lang="fr-FR" baseline="0" dirty="0" smtClean="0"/>
                        <a:t> Large gamme de produits (</a:t>
                      </a:r>
                      <a:r>
                        <a:rPr lang="fr-FR" baseline="0" dirty="0" err="1" smtClean="0"/>
                        <a:t>Gerblé</a:t>
                      </a:r>
                      <a:r>
                        <a:rPr lang="fr-FR" baseline="0" dirty="0" smtClean="0"/>
                        <a:t>, </a:t>
                      </a:r>
                      <a:r>
                        <a:rPr lang="fr-FR" baseline="0" dirty="0" err="1" smtClean="0"/>
                        <a:t>Céréal</a:t>
                      </a:r>
                      <a:r>
                        <a:rPr lang="fr-FR" baseline="0" dirty="0" smtClean="0"/>
                        <a:t> …)</a:t>
                      </a:r>
                    </a:p>
                    <a:p>
                      <a:pPr algn="just">
                        <a:buFontTx/>
                        <a:buChar char="-"/>
                      </a:pPr>
                      <a:endParaRPr lang="fr-FR" baseline="0" dirty="0" smtClean="0"/>
                    </a:p>
                    <a:p>
                      <a:pPr algn="just">
                        <a:buFontTx/>
                        <a:buChar char="-"/>
                      </a:pPr>
                      <a:r>
                        <a:rPr lang="fr-FR" baseline="0" dirty="0" smtClean="0"/>
                        <a:t> L’aspect diététique est largement balayé au travers de produit diététique et minceur. </a:t>
                      </a:r>
                      <a:endParaRPr lang="fr-FR" dirty="0"/>
                    </a:p>
                  </a:txBody>
                  <a:tcPr>
                    <a:solidFill>
                      <a:schemeClr val="bg2">
                        <a:lumMod val="90000"/>
                      </a:schemeClr>
                    </a:solidFill>
                  </a:tcPr>
                </a:tc>
                <a:tc>
                  <a:txBody>
                    <a:bodyPr/>
                    <a:lstStyle/>
                    <a:p>
                      <a:pPr algn="just"/>
                      <a:r>
                        <a:rPr lang="fr-FR" dirty="0" smtClean="0"/>
                        <a:t>- Une population quasi unique est ciblée :</a:t>
                      </a:r>
                      <a:r>
                        <a:rPr lang="fr-FR" baseline="0" dirty="0" smtClean="0"/>
                        <a:t>  les femmes</a:t>
                      </a:r>
                    </a:p>
                    <a:p>
                      <a:pPr algn="just"/>
                      <a:endParaRPr lang="fr-FR" baseline="0" dirty="0" smtClean="0"/>
                    </a:p>
                    <a:p>
                      <a:pPr algn="just"/>
                      <a:r>
                        <a:rPr lang="fr-FR" baseline="0" dirty="0" smtClean="0"/>
                        <a:t>- La part de marché des barres chocolatées est peu maitrisée due à une micro segmentation unique et trop importante. </a:t>
                      </a:r>
                      <a:endParaRPr lang="fr-FR" dirty="0"/>
                    </a:p>
                  </a:txBody>
                  <a:tcPr>
                    <a:solidFill>
                      <a:schemeClr val="bg2">
                        <a:lumMod val="90000"/>
                      </a:schemeClr>
                    </a:solid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u="sng" dirty="0" smtClean="0">
                <a:effectLst/>
              </a:rPr>
              <a:t>2.5. Ses objectifs</a:t>
            </a:r>
            <a:endParaRPr lang="fr-FR" sz="3600" u="sng" dirty="0">
              <a:effectLst/>
            </a:endParaRPr>
          </a:p>
        </p:txBody>
      </p:sp>
      <p:sp>
        <p:nvSpPr>
          <p:cNvPr id="4" name="TextBox 2"/>
          <p:cNvSpPr txBox="1"/>
          <p:nvPr/>
        </p:nvSpPr>
        <p:spPr>
          <a:xfrm>
            <a:off x="1043608" y="1772816"/>
            <a:ext cx="7924800" cy="3970318"/>
          </a:xfrm>
          <a:prstGeom prst="rect">
            <a:avLst/>
          </a:prstGeom>
          <a:noFill/>
        </p:spPr>
        <p:txBody>
          <a:bodyPr wrap="square" rtlCol="0">
            <a:spAutoFit/>
          </a:bodyPr>
          <a:lstStyle/>
          <a:p>
            <a:pPr algn="just"/>
            <a:r>
              <a:rPr lang="fr-FR" u="sng" dirty="0" smtClean="0"/>
              <a:t>Gerlinéa c’est surtout distingué en offrant des produits minceurs :</a:t>
            </a:r>
          </a:p>
          <a:p>
            <a:pPr algn="just"/>
            <a:endParaRPr lang="fr-FR" u="sng" dirty="0" smtClean="0"/>
          </a:p>
          <a:p>
            <a:pPr algn="just"/>
            <a:r>
              <a:rPr lang="fr-FR" dirty="0" smtClean="0"/>
              <a:t>	</a:t>
            </a:r>
            <a:r>
              <a:rPr lang="fr-FR" dirty="0" smtClean="0">
                <a:sym typeface="Wingdings" pitchFamily="2" charset="2"/>
              </a:rPr>
              <a:t></a:t>
            </a:r>
            <a:r>
              <a:rPr lang="fr-FR" dirty="0" smtClean="0"/>
              <a:t>Conquérir une part de marché de la minceur en proposant de nombreux produits diététiques aux femmes.</a:t>
            </a:r>
          </a:p>
          <a:p>
            <a:pPr algn="just"/>
            <a:r>
              <a:rPr lang="fr-FR" dirty="0" smtClean="0"/>
              <a:t>	- Offrir un suivi diététique à ses clientes (téléphonique/internet).</a:t>
            </a:r>
          </a:p>
          <a:p>
            <a:pPr algn="just"/>
            <a:endParaRPr lang="fr-FR" dirty="0" smtClean="0"/>
          </a:p>
          <a:p>
            <a:pPr algn="just"/>
            <a:r>
              <a:rPr lang="fr-FR" dirty="0" smtClean="0"/>
              <a:t>	</a:t>
            </a:r>
            <a:r>
              <a:rPr lang="fr-FR" dirty="0" smtClean="0">
                <a:sym typeface="Wingdings" pitchFamily="2" charset="2"/>
              </a:rPr>
              <a:t></a:t>
            </a:r>
            <a:r>
              <a:rPr lang="fr-FR" dirty="0" smtClean="0"/>
              <a:t>Favoriser son l’image de marque afin de conquérir de nouvelles consommatrices et renforcer les liens tissés avec celles consommant déjà leur produit.</a:t>
            </a:r>
          </a:p>
          <a:p>
            <a:pPr algn="just"/>
            <a:endParaRPr lang="fr-FR" dirty="0" smtClean="0"/>
          </a:p>
          <a:p>
            <a:pPr algn="just"/>
            <a:r>
              <a:rPr lang="fr-FR" dirty="0" smtClean="0"/>
              <a:t>	</a:t>
            </a:r>
            <a:r>
              <a:rPr lang="fr-FR" dirty="0" smtClean="0">
                <a:sym typeface="Wingdings" pitchFamily="2" charset="2"/>
              </a:rPr>
              <a:t>Apporter </a:t>
            </a:r>
            <a:r>
              <a:rPr lang="fr-FR" dirty="0" smtClean="0"/>
              <a:t>un complément alimentaire pouvant aider à compenser les déficits nutritionnels dus à la mauvaise alimentation contemporaine tout en offrant un plaisir gustatif.  </a:t>
            </a:r>
          </a:p>
          <a:p>
            <a:pPr algn="just"/>
            <a:r>
              <a:rPr lang="fr-FR" dirty="0" smtClean="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u="sng" dirty="0" smtClean="0">
                <a:effectLst/>
              </a:rPr>
              <a:t>2.6. Notre analyse</a:t>
            </a:r>
            <a:endParaRPr lang="fr-FR" sz="3600" u="sng" dirty="0">
              <a:effectLst/>
            </a:endParaRPr>
          </a:p>
        </p:txBody>
      </p:sp>
      <p:sp>
        <p:nvSpPr>
          <p:cNvPr id="18" name="ZoneTexte 17"/>
          <p:cNvSpPr txBox="1"/>
          <p:nvPr/>
        </p:nvSpPr>
        <p:spPr>
          <a:xfrm>
            <a:off x="2483768" y="1196752"/>
            <a:ext cx="4968552" cy="369332"/>
          </a:xfrm>
          <a:prstGeom prst="rect">
            <a:avLst/>
          </a:prstGeom>
          <a:noFill/>
        </p:spPr>
        <p:txBody>
          <a:bodyPr wrap="square" rtlCol="0">
            <a:spAutoFit/>
          </a:bodyPr>
          <a:lstStyle/>
          <a:p>
            <a:r>
              <a:rPr lang="fr-FR" b="1" u="sng" dirty="0" smtClean="0"/>
              <a:t>Présentation synthétique de l’entreprise:</a:t>
            </a:r>
            <a:endParaRPr lang="fr-FR" b="1" u="sng" dirty="0"/>
          </a:p>
        </p:txBody>
      </p:sp>
      <p:sp>
        <p:nvSpPr>
          <p:cNvPr id="19" name="ZoneTexte 18"/>
          <p:cNvSpPr txBox="1"/>
          <p:nvPr/>
        </p:nvSpPr>
        <p:spPr>
          <a:xfrm>
            <a:off x="3779912" y="2276872"/>
            <a:ext cx="4320480" cy="369332"/>
          </a:xfrm>
          <a:prstGeom prst="rect">
            <a:avLst/>
          </a:prstGeom>
          <a:noFill/>
        </p:spPr>
        <p:txBody>
          <a:bodyPr wrap="square" rtlCol="0">
            <a:spAutoFit/>
          </a:bodyPr>
          <a:lstStyle/>
          <a:p>
            <a:r>
              <a:rPr lang="fr-FR" b="1" u="sng" dirty="0" smtClean="0"/>
              <a:t>Analyse:</a:t>
            </a:r>
            <a:endParaRPr lang="fr-FR" b="1" u="sng" dirty="0"/>
          </a:p>
        </p:txBody>
      </p:sp>
      <p:sp>
        <p:nvSpPr>
          <p:cNvPr id="20" name="ZoneTexte 19"/>
          <p:cNvSpPr txBox="1"/>
          <p:nvPr/>
        </p:nvSpPr>
        <p:spPr>
          <a:xfrm>
            <a:off x="1907704" y="2924944"/>
            <a:ext cx="1907704" cy="369332"/>
          </a:xfrm>
          <a:prstGeom prst="rect">
            <a:avLst/>
          </a:prstGeom>
          <a:noFill/>
        </p:spPr>
        <p:txBody>
          <a:bodyPr wrap="square" rtlCol="0">
            <a:spAutoFit/>
          </a:bodyPr>
          <a:lstStyle/>
          <a:p>
            <a:r>
              <a:rPr lang="fr-FR" u="sng" dirty="0" smtClean="0"/>
              <a:t>Equilibrée ?</a:t>
            </a:r>
            <a:endParaRPr lang="fr-FR" u="sng" dirty="0"/>
          </a:p>
        </p:txBody>
      </p:sp>
      <p:sp>
        <p:nvSpPr>
          <p:cNvPr id="21" name="ZoneTexte 20"/>
          <p:cNvSpPr txBox="1"/>
          <p:nvPr/>
        </p:nvSpPr>
        <p:spPr>
          <a:xfrm>
            <a:off x="1259632" y="4437112"/>
            <a:ext cx="2699792" cy="369332"/>
          </a:xfrm>
          <a:prstGeom prst="rect">
            <a:avLst/>
          </a:prstGeom>
          <a:noFill/>
        </p:spPr>
        <p:txBody>
          <a:bodyPr wrap="square" rtlCol="0">
            <a:spAutoFit/>
          </a:bodyPr>
          <a:lstStyle/>
          <a:p>
            <a:r>
              <a:rPr lang="fr-FR" u="sng" dirty="0" smtClean="0"/>
              <a:t>Enjeux stratégiques ?</a:t>
            </a:r>
            <a:endParaRPr lang="fr-FR" u="sng" dirty="0"/>
          </a:p>
        </p:txBody>
      </p:sp>
      <p:sp>
        <p:nvSpPr>
          <p:cNvPr id="22" name="ZoneTexte 21"/>
          <p:cNvSpPr txBox="1"/>
          <p:nvPr/>
        </p:nvSpPr>
        <p:spPr>
          <a:xfrm>
            <a:off x="5004048" y="2636912"/>
            <a:ext cx="4139952" cy="369332"/>
          </a:xfrm>
          <a:prstGeom prst="rect">
            <a:avLst/>
          </a:prstGeom>
          <a:noFill/>
        </p:spPr>
        <p:txBody>
          <a:bodyPr wrap="square" rtlCol="0">
            <a:spAutoFit/>
          </a:bodyPr>
          <a:lstStyle/>
          <a:p>
            <a:r>
              <a:rPr lang="fr-FR" u="sng" dirty="0" smtClean="0"/>
              <a:t>Adaptée à son environnement actuel ?</a:t>
            </a:r>
            <a:endParaRPr lang="fr-FR" u="sng" dirty="0"/>
          </a:p>
        </p:txBody>
      </p:sp>
      <p:sp>
        <p:nvSpPr>
          <p:cNvPr id="23" name="ZoneTexte 22"/>
          <p:cNvSpPr txBox="1"/>
          <p:nvPr/>
        </p:nvSpPr>
        <p:spPr>
          <a:xfrm>
            <a:off x="4932040" y="3717032"/>
            <a:ext cx="3995936" cy="369332"/>
          </a:xfrm>
          <a:prstGeom prst="rect">
            <a:avLst/>
          </a:prstGeom>
          <a:noFill/>
        </p:spPr>
        <p:txBody>
          <a:bodyPr wrap="square" rtlCol="0">
            <a:spAutoFit/>
          </a:bodyPr>
          <a:lstStyle/>
          <a:p>
            <a:r>
              <a:rPr lang="fr-FR" u="sng" dirty="0" smtClean="0"/>
              <a:t>Adaptée à son environnement futur ?</a:t>
            </a:r>
            <a:endParaRPr lang="fr-FR" u="sng" dirty="0"/>
          </a:p>
        </p:txBody>
      </p:sp>
      <p:sp>
        <p:nvSpPr>
          <p:cNvPr id="24" name="ZoneTexte 23"/>
          <p:cNvSpPr txBox="1"/>
          <p:nvPr/>
        </p:nvSpPr>
        <p:spPr>
          <a:xfrm>
            <a:off x="4932040" y="5085184"/>
            <a:ext cx="3744416" cy="369332"/>
          </a:xfrm>
          <a:prstGeom prst="rect">
            <a:avLst/>
          </a:prstGeom>
          <a:noFill/>
        </p:spPr>
        <p:txBody>
          <a:bodyPr wrap="square" rtlCol="0">
            <a:spAutoFit/>
          </a:bodyPr>
          <a:lstStyle/>
          <a:p>
            <a:r>
              <a:rPr lang="fr-FR" u="sng" dirty="0" smtClean="0"/>
              <a:t>Compatible avec ses objectifs ?</a:t>
            </a:r>
            <a:endParaRPr lang="fr-FR" u="sng" dirty="0"/>
          </a:p>
        </p:txBody>
      </p:sp>
      <p:sp>
        <p:nvSpPr>
          <p:cNvPr id="10" name="ZoneTexte 9"/>
          <p:cNvSpPr txBox="1"/>
          <p:nvPr/>
        </p:nvSpPr>
        <p:spPr>
          <a:xfrm>
            <a:off x="1043608" y="1628800"/>
            <a:ext cx="8100392" cy="584775"/>
          </a:xfrm>
          <a:prstGeom prst="rect">
            <a:avLst/>
          </a:prstGeom>
          <a:noFill/>
        </p:spPr>
        <p:txBody>
          <a:bodyPr wrap="square" rtlCol="0">
            <a:spAutoFit/>
          </a:bodyPr>
          <a:lstStyle/>
          <a:p>
            <a:r>
              <a:rPr lang="fr-FR" sz="1600" dirty="0" err="1" smtClean="0"/>
              <a:t>Gerlinéa</a:t>
            </a:r>
            <a:r>
              <a:rPr lang="fr-FR" sz="1600" dirty="0" smtClean="0"/>
              <a:t>, filiale du groupe nutrition santé, propose des produits diététiques en accord avec les besoins nutritionnels et le bien être des consommateurs.</a:t>
            </a:r>
            <a:endParaRPr lang="fr-FR" sz="1600" dirty="0"/>
          </a:p>
        </p:txBody>
      </p:sp>
      <p:sp>
        <p:nvSpPr>
          <p:cNvPr id="11" name="ZoneTexte 10"/>
          <p:cNvSpPr txBox="1"/>
          <p:nvPr/>
        </p:nvSpPr>
        <p:spPr>
          <a:xfrm>
            <a:off x="1043608" y="3212976"/>
            <a:ext cx="3600400" cy="954107"/>
          </a:xfrm>
          <a:prstGeom prst="rect">
            <a:avLst/>
          </a:prstGeom>
          <a:noFill/>
        </p:spPr>
        <p:txBody>
          <a:bodyPr wrap="square" rtlCol="0">
            <a:spAutoFit/>
          </a:bodyPr>
          <a:lstStyle/>
          <a:p>
            <a:pPr algn="just"/>
            <a:r>
              <a:rPr lang="fr-FR" sz="1400" dirty="0" smtClean="0"/>
              <a:t>L’entreprise est en période de croissance forte grâce à ses nombreuses innovations et ses produits très ciblés. Elle dispose également d’un savoir faire scientifique florissant.</a:t>
            </a:r>
            <a:endParaRPr lang="fr-FR" sz="1400" dirty="0"/>
          </a:p>
        </p:txBody>
      </p:sp>
      <p:sp>
        <p:nvSpPr>
          <p:cNvPr id="12" name="ZoneTexte 11"/>
          <p:cNvSpPr txBox="1"/>
          <p:nvPr/>
        </p:nvSpPr>
        <p:spPr>
          <a:xfrm>
            <a:off x="4860032" y="2996952"/>
            <a:ext cx="4104456" cy="738664"/>
          </a:xfrm>
          <a:prstGeom prst="rect">
            <a:avLst/>
          </a:prstGeom>
          <a:noFill/>
        </p:spPr>
        <p:txBody>
          <a:bodyPr wrap="square" rtlCol="0">
            <a:spAutoFit/>
          </a:bodyPr>
          <a:lstStyle/>
          <a:p>
            <a:pPr algn="just"/>
            <a:r>
              <a:rPr lang="fr-FR" sz="1400" dirty="0" err="1" smtClean="0"/>
              <a:t>Gerlinéa</a:t>
            </a:r>
            <a:r>
              <a:rPr lang="fr-FR" sz="1400" dirty="0" smtClean="0"/>
              <a:t> est adaptée à son environnement. Sa croissance le montre ainsi que sa position sur le marché (leader).</a:t>
            </a:r>
            <a:endParaRPr lang="fr-FR" sz="1400" dirty="0"/>
          </a:p>
        </p:txBody>
      </p:sp>
      <p:sp>
        <p:nvSpPr>
          <p:cNvPr id="13" name="ZoneTexte 12"/>
          <p:cNvSpPr txBox="1"/>
          <p:nvPr/>
        </p:nvSpPr>
        <p:spPr>
          <a:xfrm>
            <a:off x="4860032" y="4005064"/>
            <a:ext cx="4283968" cy="954107"/>
          </a:xfrm>
          <a:prstGeom prst="rect">
            <a:avLst/>
          </a:prstGeom>
          <a:noFill/>
        </p:spPr>
        <p:txBody>
          <a:bodyPr wrap="square" rtlCol="0">
            <a:spAutoFit/>
          </a:bodyPr>
          <a:lstStyle/>
          <a:p>
            <a:pPr algn="just"/>
            <a:r>
              <a:rPr lang="fr-FR" sz="1400" dirty="0" smtClean="0"/>
              <a:t>Le manque de communication provoque un décalage avec sa notoriété, l’entreprise à donc besoin d’évoluer sur ce point si elle veut garder sa position de leader auprès des produits minceurs.</a:t>
            </a:r>
            <a:endParaRPr lang="fr-FR" sz="1400" dirty="0"/>
          </a:p>
        </p:txBody>
      </p:sp>
      <p:sp>
        <p:nvSpPr>
          <p:cNvPr id="14" name="ZoneTexte 13"/>
          <p:cNvSpPr txBox="1"/>
          <p:nvPr/>
        </p:nvSpPr>
        <p:spPr>
          <a:xfrm>
            <a:off x="1115616" y="4797152"/>
            <a:ext cx="3096344" cy="1384995"/>
          </a:xfrm>
          <a:prstGeom prst="rect">
            <a:avLst/>
          </a:prstGeom>
          <a:noFill/>
        </p:spPr>
        <p:txBody>
          <a:bodyPr wrap="square" rtlCol="0">
            <a:spAutoFit/>
          </a:bodyPr>
          <a:lstStyle/>
          <a:p>
            <a:pPr algn="just">
              <a:buFontTx/>
              <a:buChar char="-"/>
            </a:pPr>
            <a:r>
              <a:rPr lang="fr-FR" sz="1400" dirty="0" smtClean="0"/>
              <a:t> Travailler sa communication </a:t>
            </a:r>
          </a:p>
          <a:p>
            <a:pPr algn="just">
              <a:buFontTx/>
              <a:buChar char="-"/>
            </a:pPr>
            <a:r>
              <a:rPr lang="fr-FR" sz="1400" dirty="0" smtClean="0"/>
              <a:t> Répondre aux nouvelles attentes des consommatrices</a:t>
            </a:r>
          </a:p>
          <a:p>
            <a:pPr algn="just">
              <a:buFontTx/>
              <a:buChar char="-"/>
            </a:pPr>
            <a:r>
              <a:rPr lang="fr-FR" sz="1400" dirty="0" smtClean="0"/>
              <a:t> Fidéliser les consommatrices actuelles et recruter de nouvelles consommatrices</a:t>
            </a:r>
            <a:endParaRPr lang="fr-FR" sz="1400" dirty="0"/>
          </a:p>
        </p:txBody>
      </p:sp>
      <p:sp>
        <p:nvSpPr>
          <p:cNvPr id="15" name="ZoneTexte 14"/>
          <p:cNvSpPr txBox="1"/>
          <p:nvPr/>
        </p:nvSpPr>
        <p:spPr>
          <a:xfrm>
            <a:off x="7884368" y="5085184"/>
            <a:ext cx="1080120" cy="307777"/>
          </a:xfrm>
          <a:prstGeom prst="rect">
            <a:avLst/>
          </a:prstGeom>
          <a:noFill/>
        </p:spPr>
        <p:txBody>
          <a:bodyPr wrap="square" rtlCol="0">
            <a:spAutoFit/>
          </a:bodyPr>
          <a:lstStyle/>
          <a:p>
            <a:r>
              <a:rPr lang="fr-FR" sz="1400" dirty="0" smtClean="0"/>
              <a:t>Oui.</a:t>
            </a:r>
            <a:endParaRPr lang="fr-FR" sz="1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effectLst/>
              </a:rPr>
              <a:t>2.8. Nos recommandations</a:t>
            </a:r>
            <a:endParaRPr lang="fr-FR" u="sng" dirty="0">
              <a:effectLst/>
            </a:endParaRPr>
          </a:p>
        </p:txBody>
      </p:sp>
      <p:sp>
        <p:nvSpPr>
          <p:cNvPr id="3" name="TextBox 2"/>
          <p:cNvSpPr txBox="1"/>
          <p:nvPr/>
        </p:nvSpPr>
        <p:spPr>
          <a:xfrm>
            <a:off x="1835696" y="2420888"/>
            <a:ext cx="6696744" cy="2585323"/>
          </a:xfrm>
          <a:prstGeom prst="rect">
            <a:avLst/>
          </a:prstGeom>
          <a:noFill/>
        </p:spPr>
        <p:txBody>
          <a:bodyPr wrap="square" rtlCol="0">
            <a:spAutoFit/>
          </a:bodyPr>
          <a:lstStyle/>
          <a:p>
            <a:r>
              <a:rPr lang="fr-FR" u="sng" dirty="0" smtClean="0"/>
              <a:t>Travailler sur sa notoriété auprès des consommateurs :</a:t>
            </a:r>
          </a:p>
          <a:p>
            <a:r>
              <a:rPr lang="fr-FR" dirty="0" smtClean="0"/>
              <a:t> </a:t>
            </a:r>
            <a:r>
              <a:rPr lang="fr-FR" dirty="0" smtClean="0">
                <a:sym typeface="Wingdings" pitchFamily="2" charset="2"/>
              </a:rPr>
              <a:t>- Augmenter son budget affilié à la communication (investissements publicitaires ou sur internet par exemple).</a:t>
            </a:r>
          </a:p>
          <a:p>
            <a:pPr>
              <a:buFontTx/>
              <a:buChar char="-"/>
            </a:pPr>
            <a:r>
              <a:rPr lang="fr-FR" dirty="0" smtClean="0">
                <a:sym typeface="Wingdings" pitchFamily="2" charset="2"/>
              </a:rPr>
              <a:t> Offres promotionnelles pour faire connaître ses produits et convaincre de leur qualité (échantillon du produit). </a:t>
            </a:r>
          </a:p>
          <a:p>
            <a:r>
              <a:rPr lang="fr-FR" u="sng" dirty="0" smtClean="0">
                <a:sym typeface="Wingdings" pitchFamily="2" charset="2"/>
              </a:rPr>
              <a:t>Elargir sa cible pour augmenter son chiffre d’affaires :</a:t>
            </a:r>
          </a:p>
          <a:p>
            <a:r>
              <a:rPr lang="fr-FR" dirty="0" smtClean="0">
                <a:sym typeface="Wingdings" pitchFamily="2" charset="2"/>
              </a:rPr>
              <a:t>- Miser sur des ingrédients innovants qui donnent une certaine valeur ajoutée aux produits (Stévia par exemple) et ainsi toucher une cible plus large.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0"/>
            <a:ext cx="7498080" cy="922114"/>
          </a:xfrm>
        </p:spPr>
        <p:txBody>
          <a:bodyPr>
            <a:normAutofit/>
          </a:bodyPr>
          <a:lstStyle/>
          <a:p>
            <a:r>
              <a:rPr lang="fr-FR" b="1" u="sng" dirty="0" smtClean="0"/>
              <a:t>IV. </a:t>
            </a:r>
            <a:r>
              <a:rPr lang="fr-FR" b="1" u="sng" dirty="0" smtClean="0">
                <a:latin typeface="Arial" pitchFamily="34" charset="0"/>
                <a:cs typeface="Arial" pitchFamily="34" charset="0"/>
              </a:rPr>
              <a:t>Relevé du linéaire</a:t>
            </a:r>
            <a:endParaRPr lang="fr-FR" b="1" u="sng" dirty="0"/>
          </a:p>
        </p:txBody>
      </p:sp>
      <p:sp>
        <p:nvSpPr>
          <p:cNvPr id="3" name="Espace réservé du contenu 2"/>
          <p:cNvSpPr>
            <a:spLocks noGrp="1"/>
          </p:cNvSpPr>
          <p:nvPr>
            <p:ph idx="1"/>
          </p:nvPr>
        </p:nvSpPr>
        <p:spPr>
          <a:xfrm>
            <a:off x="0" y="1052736"/>
            <a:ext cx="9144000" cy="1621160"/>
          </a:xfrm>
        </p:spPr>
        <p:txBody>
          <a:bodyPr>
            <a:normAutofit fontScale="40000" lnSpcReduction="20000"/>
          </a:bodyPr>
          <a:lstStyle/>
          <a:p>
            <a:r>
              <a:rPr lang="fr-FR" b="1" dirty="0" smtClean="0">
                <a:latin typeface="Arial" pitchFamily="34" charset="0"/>
                <a:cs typeface="Arial" pitchFamily="34" charset="0"/>
              </a:rPr>
              <a:t>Alignement globalement vertical selon le type de barre </a:t>
            </a:r>
          </a:p>
          <a:p>
            <a:r>
              <a:rPr lang="fr-FR" b="1" dirty="0" smtClean="0">
                <a:latin typeface="Arial" pitchFamily="34" charset="0"/>
                <a:cs typeface="Arial" pitchFamily="34" charset="0"/>
              </a:rPr>
              <a:t>Alignement horizontal selon la marque   </a:t>
            </a:r>
          </a:p>
          <a:p>
            <a:endParaRPr lang="fr-FR" sz="2800" dirty="0" smtClean="0">
              <a:latin typeface="Arial" pitchFamily="34" charset="0"/>
              <a:cs typeface="Arial" pitchFamily="34" charset="0"/>
            </a:endParaRPr>
          </a:p>
          <a:p>
            <a:r>
              <a:rPr lang="fr-FR" dirty="0" smtClean="0">
                <a:latin typeface="Arial" pitchFamily="34" charset="0"/>
                <a:cs typeface="Arial" pitchFamily="34" charset="0"/>
              </a:rPr>
              <a:t>Taux de renouvellement moyen à fort, très attractif et forte marge : </a:t>
            </a:r>
            <a:r>
              <a:rPr lang="fr-FR" i="1" dirty="0" smtClean="0">
                <a:latin typeface="Arial" pitchFamily="34" charset="0"/>
                <a:cs typeface="Arial" pitchFamily="34" charset="0"/>
              </a:rPr>
              <a:t>marques nationales très prisées </a:t>
            </a:r>
            <a:r>
              <a:rPr lang="fr-FR" dirty="0" smtClean="0">
                <a:latin typeface="Arial" pitchFamily="34" charset="0"/>
                <a:cs typeface="Arial" pitchFamily="34" charset="0"/>
              </a:rPr>
              <a:t>	</a:t>
            </a:r>
            <a:r>
              <a:rPr lang="fr-FR" b="1" dirty="0" smtClean="0">
                <a:latin typeface="Arial" pitchFamily="34" charset="0"/>
                <a:cs typeface="Arial" pitchFamily="34" charset="0"/>
              </a:rPr>
              <a:t>Yeux</a:t>
            </a:r>
          </a:p>
          <a:p>
            <a:r>
              <a:rPr lang="fr-FR" dirty="0" smtClean="0">
                <a:latin typeface="Arial" pitchFamily="34" charset="0"/>
                <a:cs typeface="Arial" pitchFamily="34" charset="0"/>
              </a:rPr>
              <a:t>Taux de renouvellement moyen, marge moyenne : marques nationales (dont celles axées enfants)	</a:t>
            </a:r>
            <a:r>
              <a:rPr lang="fr-FR" b="1" dirty="0" smtClean="0">
                <a:latin typeface="Arial" pitchFamily="34" charset="0"/>
                <a:cs typeface="Arial" pitchFamily="34" charset="0"/>
              </a:rPr>
              <a:t>Mains</a:t>
            </a:r>
          </a:p>
          <a:p>
            <a:r>
              <a:rPr lang="fr-FR" dirty="0" smtClean="0">
                <a:latin typeface="Arial" pitchFamily="34" charset="0"/>
                <a:cs typeface="Arial" pitchFamily="34" charset="0"/>
              </a:rPr>
              <a:t>Taux de renouvellement plus faible : </a:t>
            </a:r>
            <a:r>
              <a:rPr lang="fr-FR" i="1" dirty="0" smtClean="0">
                <a:latin typeface="Arial" pitchFamily="34" charset="0"/>
                <a:cs typeface="Arial" pitchFamily="34" charset="0"/>
              </a:rPr>
              <a:t>MDD</a:t>
            </a:r>
            <a:r>
              <a:rPr lang="fr-FR" dirty="0" smtClean="0">
                <a:latin typeface="Arial" pitchFamily="34" charset="0"/>
                <a:cs typeface="Arial" pitchFamily="34" charset="0"/>
              </a:rPr>
              <a:t> et barres chocolatées céréalières			</a:t>
            </a:r>
            <a:r>
              <a:rPr lang="fr-FR" b="1" dirty="0" smtClean="0">
                <a:latin typeface="Arial" pitchFamily="34" charset="0"/>
                <a:cs typeface="Arial" pitchFamily="34" charset="0"/>
              </a:rPr>
              <a:t>Pieds </a:t>
            </a:r>
          </a:p>
          <a:p>
            <a:endParaRPr lang="fr-FR" dirty="0" smtClean="0">
              <a:latin typeface="Arial" pitchFamily="34" charset="0"/>
              <a:cs typeface="Arial" pitchFamily="34" charset="0"/>
            </a:endParaRPr>
          </a:p>
          <a:p>
            <a:endParaRPr lang="fr-FR" dirty="0"/>
          </a:p>
        </p:txBody>
      </p:sp>
      <p:sp>
        <p:nvSpPr>
          <p:cNvPr id="7" name="ZoneTexte 6"/>
          <p:cNvSpPr txBox="1"/>
          <p:nvPr/>
        </p:nvSpPr>
        <p:spPr>
          <a:xfrm>
            <a:off x="72008" y="5394702"/>
            <a:ext cx="1259632" cy="338554"/>
          </a:xfrm>
          <a:prstGeom prst="rect">
            <a:avLst/>
          </a:prstGeom>
          <a:noFill/>
        </p:spPr>
        <p:txBody>
          <a:bodyPr wrap="square" rtlCol="0">
            <a:spAutoFit/>
          </a:bodyPr>
          <a:lstStyle/>
          <a:p>
            <a:r>
              <a:rPr lang="fr-FR" sz="1600" u="sng" dirty="0" smtClean="0">
                <a:latin typeface="Arial" pitchFamily="34" charset="0"/>
                <a:cs typeface="Arial" pitchFamily="34" charset="0"/>
              </a:rPr>
              <a:t>Légende</a:t>
            </a:r>
            <a:r>
              <a:rPr lang="fr-FR" sz="1600" dirty="0" smtClean="0">
                <a:latin typeface="Arial" pitchFamily="34" charset="0"/>
                <a:cs typeface="Arial" pitchFamily="34" charset="0"/>
              </a:rPr>
              <a:t> :</a:t>
            </a:r>
            <a:endParaRPr lang="fr-FR" sz="1600" dirty="0">
              <a:latin typeface="Arial" pitchFamily="34" charset="0"/>
              <a:cs typeface="Arial" pitchFamily="34" charset="0"/>
            </a:endParaRPr>
          </a:p>
        </p:txBody>
      </p:sp>
      <p:sp>
        <p:nvSpPr>
          <p:cNvPr id="8" name="Rectangle 7"/>
          <p:cNvSpPr/>
          <p:nvPr/>
        </p:nvSpPr>
        <p:spPr>
          <a:xfrm>
            <a:off x="179512" y="6030580"/>
            <a:ext cx="720080" cy="28803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0" name="ZoneTexte 9"/>
          <p:cNvSpPr txBox="1"/>
          <p:nvPr/>
        </p:nvSpPr>
        <p:spPr>
          <a:xfrm>
            <a:off x="899592" y="5805264"/>
            <a:ext cx="1368152" cy="738664"/>
          </a:xfrm>
          <a:prstGeom prst="rect">
            <a:avLst/>
          </a:prstGeom>
          <a:noFill/>
        </p:spPr>
        <p:txBody>
          <a:bodyPr wrap="square" rtlCol="0">
            <a:spAutoFit/>
          </a:bodyPr>
          <a:lstStyle/>
          <a:p>
            <a:r>
              <a:rPr lang="fr-FR" sz="1400" dirty="0" smtClean="0"/>
              <a:t>Petits creux</a:t>
            </a:r>
          </a:p>
          <a:p>
            <a:r>
              <a:rPr lang="fr-FR" sz="1400" dirty="0" smtClean="0"/>
              <a:t>(barres légères, croustillantes)</a:t>
            </a:r>
            <a:endParaRPr lang="fr-FR" sz="1400" dirty="0"/>
          </a:p>
        </p:txBody>
      </p:sp>
      <p:sp>
        <p:nvSpPr>
          <p:cNvPr id="11" name="Rectangle 10"/>
          <p:cNvSpPr/>
          <p:nvPr/>
        </p:nvSpPr>
        <p:spPr>
          <a:xfrm>
            <a:off x="2267744" y="6034772"/>
            <a:ext cx="720080" cy="279648"/>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2" name="Rectangle 11"/>
          <p:cNvSpPr/>
          <p:nvPr/>
        </p:nvSpPr>
        <p:spPr>
          <a:xfrm>
            <a:off x="4860032" y="6030580"/>
            <a:ext cx="720080" cy="288032"/>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3" name="ZoneTexte 12"/>
          <p:cNvSpPr txBox="1"/>
          <p:nvPr/>
        </p:nvSpPr>
        <p:spPr>
          <a:xfrm>
            <a:off x="2987824" y="5805264"/>
            <a:ext cx="1872208" cy="738664"/>
          </a:xfrm>
          <a:prstGeom prst="rect">
            <a:avLst/>
          </a:prstGeom>
          <a:noFill/>
        </p:spPr>
        <p:txBody>
          <a:bodyPr wrap="square" rtlCol="0">
            <a:spAutoFit/>
          </a:bodyPr>
          <a:lstStyle/>
          <a:p>
            <a:r>
              <a:rPr lang="fr-FR" sz="1400" dirty="0" smtClean="0"/>
              <a:t>Coupe faim</a:t>
            </a:r>
          </a:p>
          <a:p>
            <a:r>
              <a:rPr lang="fr-FR" sz="1400" dirty="0" smtClean="0"/>
              <a:t>(barres nourrissantes, consistantes)</a:t>
            </a:r>
            <a:endParaRPr lang="fr-FR" sz="1400" dirty="0"/>
          </a:p>
        </p:txBody>
      </p:sp>
      <p:sp>
        <p:nvSpPr>
          <p:cNvPr id="14" name="Rectangle 13"/>
          <p:cNvSpPr/>
          <p:nvPr/>
        </p:nvSpPr>
        <p:spPr>
          <a:xfrm>
            <a:off x="6372200" y="6030580"/>
            <a:ext cx="720080" cy="288032"/>
          </a:xfrm>
          <a:prstGeom prst="rect">
            <a:avLst/>
          </a:prstGeom>
          <a:solidFill>
            <a:srgbClr val="FFCC99"/>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5" name="Rectangle 14"/>
          <p:cNvSpPr/>
          <p:nvPr/>
        </p:nvSpPr>
        <p:spPr>
          <a:xfrm>
            <a:off x="7668344" y="6030580"/>
            <a:ext cx="720080" cy="288032"/>
          </a:xfrm>
          <a:prstGeom prst="rect">
            <a:avLst/>
          </a:prstGeom>
          <a:solidFill>
            <a:srgbClr val="99CCFF"/>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6" name="ZoneTexte 15"/>
          <p:cNvSpPr txBox="1"/>
          <p:nvPr/>
        </p:nvSpPr>
        <p:spPr>
          <a:xfrm>
            <a:off x="5580112" y="6020708"/>
            <a:ext cx="864096" cy="307777"/>
          </a:xfrm>
          <a:prstGeom prst="rect">
            <a:avLst/>
          </a:prstGeom>
          <a:noFill/>
        </p:spPr>
        <p:txBody>
          <a:bodyPr wrap="square" rtlCol="0">
            <a:spAutoFit/>
          </a:bodyPr>
          <a:lstStyle/>
          <a:p>
            <a:r>
              <a:rPr lang="fr-FR" sz="1400" dirty="0" smtClean="0"/>
              <a:t>Enfants</a:t>
            </a:r>
            <a:endParaRPr lang="fr-FR" sz="1400" dirty="0"/>
          </a:p>
        </p:txBody>
      </p:sp>
      <p:sp>
        <p:nvSpPr>
          <p:cNvPr id="17" name="ZoneTexte 16"/>
          <p:cNvSpPr txBox="1"/>
          <p:nvPr/>
        </p:nvSpPr>
        <p:spPr>
          <a:xfrm>
            <a:off x="8388424" y="6020708"/>
            <a:ext cx="864096" cy="307777"/>
          </a:xfrm>
          <a:prstGeom prst="rect">
            <a:avLst/>
          </a:prstGeom>
          <a:noFill/>
        </p:spPr>
        <p:txBody>
          <a:bodyPr wrap="square" rtlCol="0">
            <a:spAutoFit/>
          </a:bodyPr>
          <a:lstStyle/>
          <a:p>
            <a:r>
              <a:rPr lang="fr-FR" sz="1400" dirty="0" smtClean="0"/>
              <a:t>Minis</a:t>
            </a:r>
            <a:endParaRPr lang="fr-FR" sz="1400" dirty="0"/>
          </a:p>
        </p:txBody>
      </p:sp>
      <p:sp>
        <p:nvSpPr>
          <p:cNvPr id="18" name="ZoneTexte 17"/>
          <p:cNvSpPr txBox="1"/>
          <p:nvPr/>
        </p:nvSpPr>
        <p:spPr>
          <a:xfrm>
            <a:off x="7092280" y="6020708"/>
            <a:ext cx="864096" cy="307777"/>
          </a:xfrm>
          <a:prstGeom prst="rect">
            <a:avLst/>
          </a:prstGeom>
          <a:noFill/>
        </p:spPr>
        <p:txBody>
          <a:bodyPr wrap="square" rtlCol="0">
            <a:spAutoFit/>
          </a:bodyPr>
          <a:lstStyle/>
          <a:p>
            <a:r>
              <a:rPr lang="fr-FR" sz="1400" dirty="0" smtClean="0"/>
              <a:t>MDD</a:t>
            </a:r>
            <a:endParaRPr lang="fr-FR" sz="1400" dirty="0"/>
          </a:p>
        </p:txBody>
      </p:sp>
      <p:sp>
        <p:nvSpPr>
          <p:cNvPr id="19" name="Accolade ouvrante 18"/>
          <p:cNvSpPr/>
          <p:nvPr/>
        </p:nvSpPr>
        <p:spPr>
          <a:xfrm rot="16200000" flipH="1" flipV="1">
            <a:off x="827584" y="1988840"/>
            <a:ext cx="216024" cy="1656184"/>
          </a:xfrm>
          <a:prstGeom prst="leftBrac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Accolade ouvrante 19"/>
          <p:cNvSpPr/>
          <p:nvPr/>
        </p:nvSpPr>
        <p:spPr>
          <a:xfrm rot="16200000" flipH="1" flipV="1">
            <a:off x="5292080" y="-747464"/>
            <a:ext cx="216024" cy="7128792"/>
          </a:xfrm>
          <a:prstGeom prst="leftBrac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ZoneTexte 20"/>
          <p:cNvSpPr txBox="1"/>
          <p:nvPr/>
        </p:nvSpPr>
        <p:spPr>
          <a:xfrm>
            <a:off x="0" y="2401143"/>
            <a:ext cx="1907704" cy="307777"/>
          </a:xfrm>
          <a:prstGeom prst="rect">
            <a:avLst/>
          </a:prstGeom>
          <a:noFill/>
        </p:spPr>
        <p:txBody>
          <a:bodyPr wrap="square" rtlCol="0">
            <a:spAutoFit/>
          </a:bodyPr>
          <a:lstStyle/>
          <a:p>
            <a:pPr algn="ctr"/>
            <a:r>
              <a:rPr lang="fr-FR" sz="1400" dirty="0" smtClean="0">
                <a:latin typeface="Arial" pitchFamily="34" charset="0"/>
                <a:cs typeface="Arial" pitchFamily="34" charset="0"/>
              </a:rPr>
              <a:t>Ferrero</a:t>
            </a:r>
            <a:endParaRPr lang="fr-FR" sz="1400" dirty="0">
              <a:latin typeface="Arial" pitchFamily="34" charset="0"/>
              <a:cs typeface="Arial" pitchFamily="34" charset="0"/>
            </a:endParaRPr>
          </a:p>
        </p:txBody>
      </p:sp>
      <p:sp>
        <p:nvSpPr>
          <p:cNvPr id="22" name="ZoneTexte 21"/>
          <p:cNvSpPr txBox="1"/>
          <p:nvPr/>
        </p:nvSpPr>
        <p:spPr>
          <a:xfrm>
            <a:off x="1835696" y="2401143"/>
            <a:ext cx="7128792" cy="307777"/>
          </a:xfrm>
          <a:prstGeom prst="rect">
            <a:avLst/>
          </a:prstGeom>
          <a:noFill/>
        </p:spPr>
        <p:txBody>
          <a:bodyPr wrap="square" rtlCol="0">
            <a:spAutoFit/>
          </a:bodyPr>
          <a:lstStyle/>
          <a:p>
            <a:pPr algn="ctr"/>
            <a:r>
              <a:rPr lang="fr-FR" sz="1400" dirty="0" smtClean="0">
                <a:latin typeface="Arial" pitchFamily="34" charset="0"/>
                <a:cs typeface="Arial" pitchFamily="34" charset="0"/>
              </a:rPr>
              <a:t>Mars, Inc. + Nestlé</a:t>
            </a:r>
            <a:endParaRPr lang="fr-FR" sz="1400" dirty="0">
              <a:latin typeface="Arial" pitchFamily="34" charset="0"/>
              <a:cs typeface="Arial" pitchFamily="34" charset="0"/>
            </a:endParaRPr>
          </a:p>
        </p:txBody>
      </p:sp>
      <p:pic>
        <p:nvPicPr>
          <p:cNvPr id="23" name="Image 22"/>
          <p:cNvPicPr/>
          <p:nvPr/>
        </p:nvPicPr>
        <p:blipFill>
          <a:blip r:embed="rId2" cstate="print"/>
          <a:srcRect l="24928" t="35650" r="25795" b="13243"/>
          <a:stretch>
            <a:fillRect/>
          </a:stretch>
        </p:blipFill>
        <p:spPr bwMode="auto">
          <a:xfrm>
            <a:off x="1800200" y="2996952"/>
            <a:ext cx="3600400" cy="2232248"/>
          </a:xfrm>
          <a:prstGeom prst="rect">
            <a:avLst/>
          </a:prstGeom>
          <a:noFill/>
          <a:ln w="9525">
            <a:noFill/>
            <a:miter lim="800000"/>
            <a:headEnd/>
            <a:tailEnd/>
          </a:ln>
        </p:spPr>
      </p:pic>
      <p:pic>
        <p:nvPicPr>
          <p:cNvPr id="24" name="Image 23"/>
          <p:cNvPicPr/>
          <p:nvPr/>
        </p:nvPicPr>
        <p:blipFill>
          <a:blip r:embed="rId3" cstate="print"/>
          <a:srcRect l="61579" t="31420" r="16152" b="17825"/>
          <a:stretch>
            <a:fillRect/>
          </a:stretch>
        </p:blipFill>
        <p:spPr bwMode="auto">
          <a:xfrm>
            <a:off x="72008" y="2996952"/>
            <a:ext cx="1717283" cy="2232248"/>
          </a:xfrm>
          <a:prstGeom prst="rect">
            <a:avLst/>
          </a:prstGeom>
          <a:noFill/>
          <a:ln w="9525">
            <a:noFill/>
            <a:miter lim="800000"/>
            <a:headEnd/>
            <a:tailEnd/>
          </a:ln>
        </p:spPr>
      </p:pic>
      <p:pic>
        <p:nvPicPr>
          <p:cNvPr id="25" name="Image 24"/>
          <p:cNvPicPr/>
          <p:nvPr/>
        </p:nvPicPr>
        <p:blipFill>
          <a:blip r:embed="rId4" cstate="print"/>
          <a:srcRect l="41571" t="35347" r="14131" b="13252"/>
          <a:stretch>
            <a:fillRect/>
          </a:stretch>
        </p:blipFill>
        <p:spPr bwMode="auto">
          <a:xfrm>
            <a:off x="5400600" y="2996952"/>
            <a:ext cx="3635896"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smtClean="0">
                <a:latin typeface="Arial" pitchFamily="34" charset="0"/>
                <a:cs typeface="Arial" pitchFamily="34" charset="0"/>
              </a:rPr>
              <a:t>Analyse et remarques</a:t>
            </a:r>
            <a:endParaRPr lang="fr-FR" b="1" dirty="0">
              <a:latin typeface="Arial" pitchFamily="34" charset="0"/>
              <a:cs typeface="Arial" pitchFamily="34" charset="0"/>
            </a:endParaRPr>
          </a:p>
        </p:txBody>
      </p:sp>
      <p:sp>
        <p:nvSpPr>
          <p:cNvPr id="6" name="Espace réservé du contenu 2"/>
          <p:cNvSpPr txBox="1">
            <a:spLocks/>
          </p:cNvSpPr>
          <p:nvPr/>
        </p:nvSpPr>
        <p:spPr>
          <a:xfrm>
            <a:off x="971600" y="1340768"/>
            <a:ext cx="4752528" cy="2520280"/>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Char char="q"/>
              <a:tabLst/>
              <a:defRPr/>
            </a:pPr>
            <a:r>
              <a:rPr lang="fr-FR" sz="1400" b="1" dirty="0" smtClean="0">
                <a:solidFill>
                  <a:schemeClr val="tx2"/>
                </a:solidFill>
                <a:latin typeface="Arial" pitchFamily="34" charset="0"/>
                <a:cs typeface="Arial" pitchFamily="34" charset="0"/>
              </a:rPr>
              <a:t>2 références MDD </a:t>
            </a:r>
            <a:r>
              <a:rPr lang="fr-FR" sz="1400" dirty="0" smtClean="0">
                <a:solidFill>
                  <a:schemeClr val="tx2"/>
                </a:solidFill>
                <a:latin typeface="Arial" pitchFamily="34" charset="0"/>
                <a:cs typeface="Arial" pitchFamily="34" charset="0"/>
              </a:rPr>
              <a:t>seulement : part restreinte du linéaire, au niveau des pieds, faible mise en valeur</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Char char="q"/>
              <a:tabLst/>
              <a:defRPr/>
            </a:pPr>
            <a:r>
              <a:rPr kumimoji="0" lang="fr-FR" sz="14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Le linéaire</a:t>
            </a:r>
            <a:r>
              <a:rPr kumimoji="0" lang="fr-FR" sz="1400" b="0" i="0" u="none" strike="noStrike" kern="1200" cap="none" spc="0" normalizeH="0" noProof="0" dirty="0" smtClean="0">
                <a:ln>
                  <a:noFill/>
                </a:ln>
                <a:solidFill>
                  <a:schemeClr val="tx2"/>
                </a:solidFill>
                <a:effectLst/>
                <a:uLnTx/>
                <a:uFillTx/>
                <a:latin typeface="Arial" pitchFamily="34" charset="0"/>
                <a:ea typeface="+mn-ea"/>
                <a:cs typeface="Arial" pitchFamily="34" charset="0"/>
              </a:rPr>
              <a:t> est essentiellement occupé par les </a:t>
            </a:r>
            <a:r>
              <a:rPr kumimoji="0" lang="fr-FR" sz="1400" b="1" i="0" u="none" strike="noStrike" kern="1200" cap="none" spc="0" normalizeH="0" noProof="0" dirty="0" smtClean="0">
                <a:ln>
                  <a:noFill/>
                </a:ln>
                <a:solidFill>
                  <a:schemeClr val="tx2"/>
                </a:solidFill>
                <a:effectLst/>
                <a:uLnTx/>
                <a:uFillTx/>
                <a:latin typeface="Arial" pitchFamily="34" charset="0"/>
                <a:ea typeface="+mn-ea"/>
                <a:cs typeface="Arial" pitchFamily="34" charset="0"/>
              </a:rPr>
              <a:t>marques nationales </a:t>
            </a:r>
            <a:r>
              <a:rPr kumimoji="0" lang="fr-FR" sz="1400" b="0" i="0" u="none" strike="noStrike" kern="1200" cap="none" spc="0" normalizeH="0" noProof="0" dirty="0" smtClean="0">
                <a:ln>
                  <a:noFill/>
                </a:ln>
                <a:solidFill>
                  <a:schemeClr val="tx2"/>
                </a:solidFill>
                <a:effectLst/>
                <a:uLnTx/>
                <a:uFillTx/>
                <a:latin typeface="Arial" pitchFamily="34" charset="0"/>
                <a:ea typeface="+mn-ea"/>
                <a:cs typeface="Arial" pitchFamily="34" charset="0"/>
              </a:rPr>
              <a:t>: Ferrero, Mars Inc.</a:t>
            </a:r>
            <a:r>
              <a:rPr lang="fr-FR" sz="1400" dirty="0" smtClean="0">
                <a:solidFill>
                  <a:schemeClr val="tx2"/>
                </a:solidFill>
                <a:latin typeface="Arial" pitchFamily="34" charset="0"/>
                <a:cs typeface="Arial" pitchFamily="34" charset="0"/>
              </a:rPr>
              <a:t> et Nestlé</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Char char="q"/>
              <a:tabLst/>
              <a:defRPr/>
            </a:pPr>
            <a:r>
              <a:rPr lang="fr-FR" sz="1400" dirty="0" smtClean="0">
                <a:solidFill>
                  <a:schemeClr val="tx2"/>
                </a:solidFill>
                <a:latin typeface="Arial" pitchFamily="34" charset="0"/>
                <a:cs typeface="Arial" pitchFamily="34" charset="0"/>
              </a:rPr>
              <a:t>Produits </a:t>
            </a:r>
            <a:r>
              <a:rPr lang="fr-FR" sz="1400" b="1" dirty="0" smtClean="0">
                <a:solidFill>
                  <a:schemeClr val="tx2"/>
                </a:solidFill>
                <a:latin typeface="Arial" pitchFamily="34" charset="0"/>
                <a:cs typeface="Arial" pitchFamily="34" charset="0"/>
              </a:rPr>
              <a:t>facilement localisés par leur packaging</a:t>
            </a:r>
            <a:r>
              <a:rPr lang="fr-FR" sz="1400" dirty="0" smtClean="0">
                <a:solidFill>
                  <a:schemeClr val="tx2"/>
                </a:solidFill>
                <a:latin typeface="Arial" pitchFamily="34" charset="0"/>
                <a:cs typeface="Arial" pitchFamily="34" charset="0"/>
              </a:rPr>
              <a:t> et notamment leur couleur (signe de distinction) : </a:t>
            </a:r>
          </a:p>
          <a:p>
            <a:pPr marL="800100" lvl="1" indent="-342900">
              <a:spcBef>
                <a:spcPct val="20000"/>
              </a:spcBef>
              <a:buClr>
                <a:schemeClr val="accent1"/>
              </a:buClr>
              <a:buSzPct val="70000"/>
              <a:buFont typeface="Wingdings" pitchFamily="2" charset="2"/>
              <a:buChar char="q"/>
            </a:pPr>
            <a:r>
              <a:rPr lang="fr-FR" sz="1400" b="1" dirty="0" smtClean="0">
                <a:solidFill>
                  <a:schemeClr val="tx2"/>
                </a:solidFill>
                <a:latin typeface="Arial" pitchFamily="34" charset="0"/>
                <a:cs typeface="Arial" pitchFamily="34" charset="0"/>
              </a:rPr>
              <a:t>Couleur</a:t>
            </a:r>
            <a:r>
              <a:rPr lang="fr-FR" sz="1400" dirty="0" smtClean="0">
                <a:solidFill>
                  <a:schemeClr val="tx2"/>
                </a:solidFill>
                <a:latin typeface="Arial" pitchFamily="34" charset="0"/>
                <a:cs typeface="Arial" pitchFamily="34" charset="0"/>
              </a:rPr>
              <a:t> : 	Or =</a:t>
            </a:r>
            <a:r>
              <a:rPr kumimoji="0" lang="fr-FR" sz="14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 Twix</a:t>
            </a:r>
            <a:endParaRPr lang="fr-FR" sz="1400" dirty="0" smtClean="0">
              <a:solidFill>
                <a:schemeClr val="tx2"/>
              </a:solidFill>
              <a:latin typeface="Arial" pitchFamily="34" charset="0"/>
              <a:cs typeface="Arial" pitchFamily="34" charset="0"/>
            </a:endParaRPr>
          </a:p>
          <a:p>
            <a:pPr marL="1257300" lvl="2" indent="-342900">
              <a:spcBef>
                <a:spcPct val="20000"/>
              </a:spcBef>
              <a:buClr>
                <a:schemeClr val="accent1"/>
              </a:buClr>
              <a:buSzPct val="70000"/>
            </a:pPr>
            <a:r>
              <a:rPr kumimoji="0" lang="fr-FR" sz="14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		Noir</a:t>
            </a:r>
            <a:r>
              <a:rPr kumimoji="0" lang="fr-FR" sz="1400" b="0" i="0" u="none" strike="noStrike" kern="1200" cap="none" spc="0" normalizeH="0" noProof="0" dirty="0" smtClean="0">
                <a:ln>
                  <a:noFill/>
                </a:ln>
                <a:solidFill>
                  <a:schemeClr val="tx2"/>
                </a:solidFill>
                <a:effectLst/>
                <a:uLnTx/>
                <a:uFillTx/>
                <a:latin typeface="Arial" pitchFamily="34" charset="0"/>
                <a:ea typeface="+mn-ea"/>
                <a:cs typeface="Arial" pitchFamily="34" charset="0"/>
              </a:rPr>
              <a:t> = Mars </a:t>
            </a:r>
          </a:p>
          <a:p>
            <a:pPr marL="1257300" lvl="2" indent="-342900">
              <a:spcBef>
                <a:spcPct val="20000"/>
              </a:spcBef>
              <a:buClr>
                <a:schemeClr val="accent1"/>
              </a:buClr>
              <a:buSzPct val="70000"/>
            </a:pPr>
            <a:r>
              <a:rPr lang="fr-FR" sz="1400" baseline="0" dirty="0" smtClean="0">
                <a:solidFill>
                  <a:schemeClr val="tx2"/>
                </a:solidFill>
                <a:latin typeface="Arial" pitchFamily="34" charset="0"/>
                <a:cs typeface="Arial" pitchFamily="34" charset="0"/>
              </a:rPr>
              <a:t>		Rouge/blanc</a:t>
            </a:r>
            <a:r>
              <a:rPr lang="fr-FR" sz="1400" dirty="0" smtClean="0">
                <a:solidFill>
                  <a:schemeClr val="tx2"/>
                </a:solidFill>
                <a:latin typeface="Arial" pitchFamily="34" charset="0"/>
                <a:cs typeface="Arial" pitchFamily="34" charset="0"/>
              </a:rPr>
              <a:t> = Ferrero etc.</a:t>
            </a:r>
          </a:p>
          <a:p>
            <a:pPr marL="800100" lvl="1" indent="-342900">
              <a:spcBef>
                <a:spcPct val="20000"/>
              </a:spcBef>
              <a:buClr>
                <a:schemeClr val="accent1"/>
              </a:buClr>
              <a:buSzPct val="70000"/>
              <a:buFont typeface="Wingdings" pitchFamily="2" charset="2"/>
              <a:buChar char="q"/>
            </a:pPr>
            <a:r>
              <a:rPr kumimoji="0" lang="fr-FR" sz="14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Divers formats : individuels,</a:t>
            </a:r>
            <a:r>
              <a:rPr kumimoji="0" lang="fr-FR" sz="1400" b="0" i="0" u="none" strike="noStrike" kern="1200" cap="none" spc="0" normalizeH="0" noProof="0" dirty="0" smtClean="0">
                <a:ln>
                  <a:noFill/>
                </a:ln>
                <a:solidFill>
                  <a:schemeClr val="tx2"/>
                </a:solidFill>
                <a:effectLst/>
                <a:uLnTx/>
                <a:uFillTx/>
                <a:latin typeface="Arial" pitchFamily="34" charset="0"/>
                <a:ea typeface="+mn-ea"/>
                <a:cs typeface="Arial" pitchFamily="34" charset="0"/>
              </a:rPr>
              <a:t> minis, x10, x6 etc.</a:t>
            </a:r>
            <a:r>
              <a:rPr lang="fr-FR" sz="1400" noProof="0" dirty="0" smtClean="0">
                <a:solidFill>
                  <a:schemeClr val="tx2"/>
                </a:solidFill>
                <a:latin typeface="Arial" pitchFamily="34" charset="0"/>
                <a:cs typeface="Arial" pitchFamily="34" charset="0"/>
              </a:rPr>
              <a:t> </a:t>
            </a:r>
            <a:r>
              <a:rPr kumimoji="0" lang="fr-FR" sz="14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	</a:t>
            </a:r>
          </a:p>
          <a:p>
            <a:pPr marL="742950" marR="0" lvl="1" indent="-285750" algn="l" defTabSz="914400" rtl="0" eaLnBrk="1" fontAlgn="auto" latinLnBrk="0" hangingPunct="1">
              <a:lnSpc>
                <a:spcPct val="100000"/>
              </a:lnSpc>
              <a:spcBef>
                <a:spcPct val="20000"/>
              </a:spcBef>
              <a:spcAft>
                <a:spcPts val="0"/>
              </a:spcAft>
              <a:buClr>
                <a:schemeClr val="accent1"/>
              </a:buClr>
              <a:buSzPct val="70000"/>
              <a:buFont typeface="Wingdings" pitchFamily="2" charset="2"/>
              <a:buChar char="q"/>
              <a:tabLst/>
              <a:defRPr/>
            </a:pPr>
            <a:endParaRPr kumimoji="0" lang="fr-FR" sz="16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endParaRPr>
          </a:p>
        </p:txBody>
      </p:sp>
      <p:pic>
        <p:nvPicPr>
          <p:cNvPr id="7" name="Picture 2" descr="http://www.femmeactuelle.fr/var/femmeactuelle/storage/images/minceur/news-minceur/calories-mars-02891/10897497-1-fre-FR/mars-va-diminuer-le-nombre-de-calories-dans-ses-barres-chocolatees_large.jpg"/>
          <p:cNvPicPr>
            <a:picLocks noChangeAspect="1" noChangeArrowheads="1"/>
          </p:cNvPicPr>
          <p:nvPr/>
        </p:nvPicPr>
        <p:blipFill>
          <a:blip r:embed="rId2" cstate="print"/>
          <a:srcRect/>
          <a:stretch>
            <a:fillRect/>
          </a:stretch>
        </p:blipFill>
        <p:spPr bwMode="auto">
          <a:xfrm>
            <a:off x="5873806" y="1484784"/>
            <a:ext cx="3018674" cy="2304256"/>
          </a:xfrm>
          <a:prstGeom prst="rect">
            <a:avLst/>
          </a:prstGeom>
          <a:noFill/>
        </p:spPr>
      </p:pic>
      <p:sp>
        <p:nvSpPr>
          <p:cNvPr id="9" name="ZoneTexte 8"/>
          <p:cNvSpPr txBox="1"/>
          <p:nvPr/>
        </p:nvSpPr>
        <p:spPr>
          <a:xfrm>
            <a:off x="1043608" y="3789040"/>
            <a:ext cx="7758136" cy="3065455"/>
          </a:xfrm>
          <a:prstGeom prst="rect">
            <a:avLst/>
          </a:prstGeom>
          <a:noFill/>
        </p:spPr>
        <p:txBody>
          <a:bodyPr wrap="square" rtlCol="0">
            <a:spAutoFit/>
          </a:bodyPr>
          <a:lstStyle/>
          <a:p>
            <a:pPr marL="800100" lvl="1" indent="-342900">
              <a:spcBef>
                <a:spcPct val="20000"/>
              </a:spcBef>
              <a:buClr>
                <a:schemeClr val="accent1"/>
              </a:buClr>
              <a:buSzPct val="70000"/>
              <a:buFont typeface="Wingdings" pitchFamily="2" charset="2"/>
              <a:buChar char="q"/>
            </a:pPr>
            <a:r>
              <a:rPr lang="fr-FR" sz="1400" dirty="0" smtClean="0">
                <a:solidFill>
                  <a:schemeClr val="tx2"/>
                </a:solidFill>
                <a:latin typeface="Arial" pitchFamily="34" charset="0"/>
                <a:cs typeface="Arial" pitchFamily="34" charset="0"/>
              </a:rPr>
              <a:t>Sachets souples, en carton etc.</a:t>
            </a:r>
          </a:p>
          <a:p>
            <a:pPr marL="342900" indent="-342900">
              <a:spcBef>
                <a:spcPct val="20000"/>
              </a:spcBef>
              <a:buClr>
                <a:schemeClr val="accent1"/>
              </a:buClr>
              <a:buSzPct val="70000"/>
              <a:buFont typeface="Wingdings" pitchFamily="2" charset="2"/>
              <a:buChar char="q"/>
            </a:pPr>
            <a:r>
              <a:rPr lang="fr-FR" sz="1400" dirty="0" smtClean="0">
                <a:solidFill>
                  <a:schemeClr val="tx2"/>
                </a:solidFill>
                <a:latin typeface="Arial" pitchFamily="34" charset="0"/>
                <a:cs typeface="Arial" pitchFamily="34" charset="0"/>
              </a:rPr>
              <a:t>Linéaire des barres chocolatées placé entre les tablettes de chocolat et la confiserie non chocolatée</a:t>
            </a:r>
          </a:p>
          <a:p>
            <a:pPr marL="342900" indent="-342900">
              <a:spcBef>
                <a:spcPct val="20000"/>
              </a:spcBef>
              <a:buClr>
                <a:schemeClr val="accent1"/>
              </a:buClr>
              <a:buSzPct val="70000"/>
              <a:buFont typeface="Wingdings" pitchFamily="2" charset="2"/>
              <a:buChar char="q"/>
            </a:pPr>
            <a:endParaRPr lang="fr-FR" sz="1400" u="sng" dirty="0" smtClean="0">
              <a:solidFill>
                <a:schemeClr val="tx2"/>
              </a:solidFill>
              <a:latin typeface="Arial" pitchFamily="34" charset="0"/>
              <a:cs typeface="Arial" pitchFamily="34" charset="0"/>
            </a:endParaRPr>
          </a:p>
          <a:p>
            <a:pPr marL="342900" indent="-342900">
              <a:spcBef>
                <a:spcPct val="20000"/>
              </a:spcBef>
              <a:buClr>
                <a:schemeClr val="accent1"/>
              </a:buClr>
              <a:buSzPct val="70000"/>
            </a:pPr>
            <a:r>
              <a:rPr lang="fr-FR" sz="1400" dirty="0" smtClean="0">
                <a:solidFill>
                  <a:schemeClr val="tx2"/>
                </a:solidFill>
                <a:latin typeface="Arial" pitchFamily="34" charset="0"/>
                <a:cs typeface="Arial" pitchFamily="34" charset="0"/>
              </a:rPr>
              <a:t>	</a:t>
            </a:r>
            <a:r>
              <a:rPr lang="fr-FR" sz="1400" u="sng" dirty="0" smtClean="0">
                <a:solidFill>
                  <a:schemeClr val="tx2"/>
                </a:solidFill>
                <a:latin typeface="Arial" pitchFamily="34" charset="0"/>
                <a:cs typeface="Arial" pitchFamily="34" charset="0"/>
              </a:rPr>
              <a:t>Remarque</a:t>
            </a:r>
            <a:r>
              <a:rPr lang="fr-FR" sz="1400" dirty="0" smtClean="0">
                <a:solidFill>
                  <a:schemeClr val="tx2"/>
                </a:solidFill>
                <a:latin typeface="Arial" pitchFamily="34" charset="0"/>
                <a:cs typeface="Arial" pitchFamily="34" charset="0"/>
              </a:rPr>
              <a:t> : il semblerait plus judicieux d’implanter le linéaire des barres chocolatées avant celui des tablettes de chocolat pour favoriser l’impulsion via un gain en visibilité. En effet, contrairement aux barres chocolatées, les tablettes sont des achats programmés (taux de pénétration de 91%). On incite ainsi les consommateurs à fréquenter davantage ce rayon et on augmente le trafic devant le linéaire des confiseries au chocolat (d’après une étude menée par Ferrero, sur les 30% de consommateurs passant devant ce linéaire, seuls 6% achètent).  </a:t>
            </a:r>
          </a:p>
          <a:p>
            <a:pPr marL="342900" indent="-342900">
              <a:spcBef>
                <a:spcPct val="20000"/>
              </a:spcBef>
              <a:buClr>
                <a:schemeClr val="accent1"/>
              </a:buClr>
              <a:buSzPct val="70000"/>
            </a:pPr>
            <a:r>
              <a:rPr lang="fr-FR" sz="1400" dirty="0" smtClean="0">
                <a:solidFill>
                  <a:schemeClr val="tx2"/>
                </a:solidFill>
                <a:latin typeface="Arial" pitchFamily="34" charset="0"/>
                <a:cs typeface="Arial" pitchFamily="34" charset="0"/>
              </a:rPr>
              <a:t>=&gt; Jouer sur </a:t>
            </a:r>
            <a:r>
              <a:rPr lang="fr-FR" sz="1400" b="1" dirty="0" smtClean="0">
                <a:solidFill>
                  <a:schemeClr val="tx2"/>
                </a:solidFill>
                <a:latin typeface="Arial" pitchFamily="34" charset="0"/>
                <a:cs typeface="Arial" pitchFamily="34" charset="0"/>
              </a:rPr>
              <a:t>la visibilité et l’attrait du linéaire </a:t>
            </a:r>
            <a:r>
              <a:rPr lang="fr-FR" sz="1400" dirty="0" smtClean="0">
                <a:solidFill>
                  <a:schemeClr val="tx2"/>
                </a:solidFill>
                <a:latin typeface="Arial" pitchFamily="34" charset="0"/>
                <a:cs typeface="Arial" pitchFamily="34" charset="0"/>
              </a:rPr>
              <a:t>pour augmenter les ventes de confiseries de chocolat</a:t>
            </a:r>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a:spLocks noGrp="1"/>
          </p:cNvSpPr>
          <p:nvPr>
            <p:ph type="title"/>
          </p:nvPr>
        </p:nvSpPr>
        <p:spPr>
          <a:xfrm>
            <a:off x="1435608" y="274638"/>
            <a:ext cx="7498080" cy="1143000"/>
          </a:xfrm>
        </p:spPr>
        <p:txBody>
          <a:bodyPr>
            <a:noAutofit/>
          </a:bodyPr>
          <a:lstStyle/>
          <a:p>
            <a:r>
              <a:rPr lang="fr-FR" sz="2400" b="1" dirty="0" smtClean="0">
                <a:latin typeface="Arial" pitchFamily="34" charset="0"/>
                <a:cs typeface="Arial" pitchFamily="34" charset="0"/>
              </a:rPr>
              <a:t>Linéaire des barres chocolatées spécialisées</a:t>
            </a:r>
            <a:endParaRPr lang="fr-FR" sz="2400" b="1" dirty="0">
              <a:latin typeface="Arial" pitchFamily="34" charset="0"/>
              <a:cs typeface="Arial" pitchFamily="34" charset="0"/>
            </a:endParaRPr>
          </a:p>
        </p:txBody>
      </p:sp>
      <p:sp>
        <p:nvSpPr>
          <p:cNvPr id="5" name="Espace réservé du contenu 3"/>
          <p:cNvSpPr>
            <a:spLocks noGrp="1"/>
          </p:cNvSpPr>
          <p:nvPr>
            <p:ph idx="1"/>
          </p:nvPr>
        </p:nvSpPr>
        <p:spPr>
          <a:xfrm>
            <a:off x="1187624" y="1340768"/>
            <a:ext cx="7803976" cy="5184576"/>
          </a:xfrm>
        </p:spPr>
        <p:txBody>
          <a:bodyPr>
            <a:normAutofit fontScale="92500" lnSpcReduction="20000"/>
          </a:bodyPr>
          <a:lstStyle/>
          <a:p>
            <a:pPr>
              <a:buFont typeface="Wingdings" pitchFamily="2" charset="2"/>
              <a:buChar char="q"/>
            </a:pPr>
            <a:r>
              <a:rPr lang="fr-FR" sz="2000" dirty="0" smtClean="0">
                <a:latin typeface="Arial" pitchFamily="34" charset="0"/>
                <a:cs typeface="Arial" pitchFamily="34" charset="0"/>
              </a:rPr>
              <a:t>Barres chocolatées bio :</a:t>
            </a:r>
          </a:p>
          <a:p>
            <a:pPr lvl="1">
              <a:buFont typeface="Wingdings" pitchFamily="2" charset="2"/>
              <a:buChar char="q"/>
            </a:pPr>
            <a:r>
              <a:rPr lang="fr-FR" sz="1600" dirty="0" smtClean="0">
                <a:latin typeface="Arial" pitchFamily="34" charset="0"/>
                <a:cs typeface="Arial" pitchFamily="34" charset="0"/>
              </a:rPr>
              <a:t>Bjorg : « Soja Croquant Chocolat bio » </a:t>
            </a:r>
            <a:r>
              <a:rPr lang="fr-FR" sz="1600" b="1" dirty="0" smtClean="0">
                <a:latin typeface="Arial" pitchFamily="34" charset="0"/>
                <a:cs typeface="Arial" pitchFamily="34" charset="0"/>
              </a:rPr>
              <a:t>39,47€/kg</a:t>
            </a:r>
          </a:p>
          <a:p>
            <a:pPr lvl="1">
              <a:buFont typeface="Wingdings" pitchFamily="2" charset="2"/>
              <a:buChar char="q"/>
            </a:pPr>
            <a:r>
              <a:rPr lang="fr-FR" sz="1600" dirty="0" smtClean="0">
                <a:latin typeface="Arial" pitchFamily="34" charset="0"/>
                <a:cs typeface="Arial" pitchFamily="34" charset="0"/>
              </a:rPr>
              <a:t>Kalibio : </a:t>
            </a:r>
            <a:r>
              <a:rPr lang="fr-FR" sz="1600" b="1" dirty="0" smtClean="0">
                <a:solidFill>
                  <a:srgbClr val="00B050"/>
                </a:solidFill>
                <a:latin typeface="Arial" pitchFamily="34" charset="0"/>
                <a:cs typeface="Arial" pitchFamily="34" charset="0"/>
              </a:rPr>
              <a:t>« Choc’o Barre » 19,27€/kg</a:t>
            </a:r>
          </a:p>
          <a:p>
            <a:pPr lvl="1">
              <a:buFont typeface="Wingdings" pitchFamily="2" charset="2"/>
              <a:buChar char="q"/>
            </a:pPr>
            <a:r>
              <a:rPr lang="fr-FR" sz="1600" dirty="0" smtClean="0">
                <a:latin typeface="Arial" pitchFamily="34" charset="0"/>
                <a:cs typeface="Arial" pitchFamily="34" charset="0"/>
              </a:rPr>
              <a:t>Produits Eparpillés parmi les autres produits bio (biscuiterie, barres de céréales)</a:t>
            </a:r>
          </a:p>
          <a:p>
            <a:pPr lvl="1">
              <a:buFont typeface="Wingdings" pitchFamily="2" charset="2"/>
              <a:buChar char="q"/>
            </a:pPr>
            <a:r>
              <a:rPr lang="fr-FR" sz="1600" dirty="0" smtClean="0">
                <a:latin typeface="Arial" pitchFamily="34" charset="0"/>
                <a:cs typeface="Arial" pitchFamily="34" charset="0"/>
              </a:rPr>
              <a:t>Au niveau des </a:t>
            </a:r>
            <a:r>
              <a:rPr lang="fr-FR" sz="1600" b="1" i="1" dirty="0" smtClean="0">
                <a:latin typeface="Arial" pitchFamily="34" charset="0"/>
                <a:cs typeface="Arial" pitchFamily="34" charset="0"/>
              </a:rPr>
              <a:t>yeux</a:t>
            </a:r>
            <a:r>
              <a:rPr lang="fr-FR" sz="1600" dirty="0" smtClean="0">
                <a:latin typeface="Arial" pitchFamily="34" charset="0"/>
                <a:cs typeface="Arial" pitchFamily="34" charset="0"/>
              </a:rPr>
              <a:t>, faible mise en valeur dans le linéaire (packaging peu repérable) </a:t>
            </a:r>
          </a:p>
          <a:p>
            <a:pPr>
              <a:buFont typeface="Wingdings" pitchFamily="2" charset="2"/>
              <a:buChar char="q"/>
            </a:pPr>
            <a:r>
              <a:rPr lang="fr-FR" sz="2000" dirty="0" smtClean="0">
                <a:latin typeface="Arial" pitchFamily="34" charset="0"/>
                <a:cs typeface="Arial" pitchFamily="34" charset="0"/>
              </a:rPr>
              <a:t>Barres chocolatées diététiques : </a:t>
            </a:r>
          </a:p>
          <a:p>
            <a:pPr lvl="1">
              <a:buFont typeface="Wingdings" pitchFamily="2" charset="2"/>
              <a:buChar char="q"/>
            </a:pPr>
            <a:r>
              <a:rPr lang="fr-FR" sz="1600" dirty="0" smtClean="0">
                <a:latin typeface="Arial" pitchFamily="34" charset="0"/>
                <a:cs typeface="Arial" pitchFamily="34" charset="0"/>
              </a:rPr>
              <a:t>Gerlinéa : « mon repas minceur » </a:t>
            </a:r>
            <a:r>
              <a:rPr lang="fr-FR" sz="1600" b="1" dirty="0" smtClean="0">
                <a:latin typeface="Arial" pitchFamily="34" charset="0"/>
                <a:cs typeface="Arial" pitchFamily="34" charset="0"/>
              </a:rPr>
              <a:t>20,81€/kg </a:t>
            </a:r>
            <a:r>
              <a:rPr lang="fr-FR" sz="1600" dirty="0" smtClean="0">
                <a:latin typeface="Arial" pitchFamily="34" charset="0"/>
                <a:cs typeface="Arial" pitchFamily="34" charset="0"/>
              </a:rPr>
              <a:t>; « ma pause » </a:t>
            </a:r>
            <a:r>
              <a:rPr lang="fr-FR" sz="1600" b="1" dirty="0" smtClean="0">
                <a:latin typeface="Arial" pitchFamily="34" charset="0"/>
                <a:cs typeface="Arial" pitchFamily="34" charset="0"/>
              </a:rPr>
              <a:t>31,88€/kg </a:t>
            </a:r>
            <a:r>
              <a:rPr lang="fr-FR" sz="1600" dirty="0" smtClean="0">
                <a:latin typeface="Arial" pitchFamily="34" charset="0"/>
                <a:cs typeface="Arial" pitchFamily="34" charset="0"/>
              </a:rPr>
              <a:t>; « Pause saveur praliné » </a:t>
            </a:r>
            <a:r>
              <a:rPr lang="fr-FR" sz="1600" b="1" dirty="0" smtClean="0">
                <a:latin typeface="Arial" pitchFamily="34" charset="0"/>
                <a:cs typeface="Arial" pitchFamily="34" charset="0"/>
              </a:rPr>
              <a:t>24,53€/kg </a:t>
            </a:r>
            <a:r>
              <a:rPr lang="fr-FR" sz="1600" dirty="0" smtClean="0">
                <a:latin typeface="Arial" pitchFamily="34" charset="0"/>
                <a:cs typeface="Arial" pitchFamily="34" charset="0"/>
              </a:rPr>
              <a:t>; « Pause chocolat et éclats de noisettes caramélisés » </a:t>
            </a:r>
            <a:r>
              <a:rPr lang="fr-FR" sz="1600" b="1" dirty="0" smtClean="0">
                <a:latin typeface="Arial" pitchFamily="34" charset="0"/>
                <a:cs typeface="Arial" pitchFamily="34" charset="0"/>
              </a:rPr>
              <a:t>24,53€/kg</a:t>
            </a:r>
          </a:p>
          <a:p>
            <a:pPr lvl="1">
              <a:buFont typeface="Wingdings" pitchFamily="2" charset="2"/>
              <a:buChar char="q"/>
            </a:pPr>
            <a:r>
              <a:rPr lang="fr-FR" sz="1600" dirty="0" smtClean="0">
                <a:latin typeface="Arial" pitchFamily="34" charset="0"/>
                <a:cs typeface="Arial" pitchFamily="34" charset="0"/>
              </a:rPr>
              <a:t>Gayelord Hauser : « Barres hyper protéinées » </a:t>
            </a:r>
            <a:r>
              <a:rPr lang="fr-FR" sz="1600" b="1" dirty="0" smtClean="0">
                <a:latin typeface="Arial" pitchFamily="34" charset="0"/>
                <a:cs typeface="Arial" pitchFamily="34" charset="0"/>
              </a:rPr>
              <a:t>41,80€/kg </a:t>
            </a:r>
            <a:r>
              <a:rPr lang="fr-FR" sz="1600" dirty="0" smtClean="0">
                <a:latin typeface="Arial" pitchFamily="34" charset="0"/>
                <a:cs typeface="Arial" pitchFamily="34" charset="0"/>
              </a:rPr>
              <a:t>; </a:t>
            </a:r>
            <a:r>
              <a:rPr lang="fr-FR" sz="1600" b="1" dirty="0" smtClean="0">
                <a:solidFill>
                  <a:srgbClr val="FF0000"/>
                </a:solidFill>
                <a:latin typeface="Arial" pitchFamily="34" charset="0"/>
                <a:cs typeface="Arial" pitchFamily="34" charset="0"/>
              </a:rPr>
              <a:t>« Barres régime » 43,66€/kg </a:t>
            </a:r>
            <a:r>
              <a:rPr lang="fr-FR" sz="1600" dirty="0" smtClean="0">
                <a:latin typeface="Arial" pitchFamily="34" charset="0"/>
                <a:cs typeface="Arial" pitchFamily="34" charset="0"/>
              </a:rPr>
              <a:t>; « Chocolat Fondant » </a:t>
            </a:r>
            <a:r>
              <a:rPr lang="fr-FR" sz="1600" b="1" dirty="0" smtClean="0">
                <a:latin typeface="Arial" pitchFamily="34" charset="0"/>
                <a:cs typeface="Arial" pitchFamily="34" charset="0"/>
              </a:rPr>
              <a:t>31,67€/kg </a:t>
            </a:r>
            <a:r>
              <a:rPr lang="fr-FR" sz="1600" dirty="0" smtClean="0">
                <a:latin typeface="Arial" pitchFamily="34" charset="0"/>
                <a:cs typeface="Arial" pitchFamily="34" charset="0"/>
              </a:rPr>
              <a:t>; « Noisettes et chocolat » </a:t>
            </a:r>
            <a:r>
              <a:rPr lang="fr-FR" sz="1600" b="1" dirty="0" smtClean="0">
                <a:latin typeface="Arial" pitchFamily="34" charset="0"/>
                <a:cs typeface="Arial" pitchFamily="34" charset="0"/>
              </a:rPr>
              <a:t>24,72€/kg </a:t>
            </a:r>
            <a:r>
              <a:rPr lang="fr-FR" sz="1600" dirty="0" smtClean="0">
                <a:latin typeface="Arial" pitchFamily="34" charset="0"/>
                <a:cs typeface="Arial" pitchFamily="34" charset="0"/>
              </a:rPr>
              <a:t>; « Chocolat-orange » </a:t>
            </a:r>
            <a:r>
              <a:rPr lang="fr-FR" sz="1600" b="1" dirty="0" smtClean="0">
                <a:latin typeface="Arial" pitchFamily="34" charset="0"/>
                <a:cs typeface="Arial" pitchFamily="34" charset="0"/>
              </a:rPr>
              <a:t>23,61€/kg</a:t>
            </a:r>
          </a:p>
          <a:p>
            <a:pPr lvl="1">
              <a:buFont typeface="Wingdings" pitchFamily="2" charset="2"/>
              <a:buChar char="q"/>
            </a:pPr>
            <a:r>
              <a:rPr lang="fr-FR" sz="1600" dirty="0" smtClean="0">
                <a:latin typeface="Arial" pitchFamily="34" charset="0"/>
                <a:cs typeface="Arial" pitchFamily="34" charset="0"/>
              </a:rPr>
              <a:t>Au niveau des </a:t>
            </a:r>
            <a:r>
              <a:rPr lang="fr-FR" sz="1600" b="1" i="1" dirty="0" smtClean="0">
                <a:latin typeface="Arial" pitchFamily="34" charset="0"/>
                <a:cs typeface="Arial" pitchFamily="34" charset="0"/>
              </a:rPr>
              <a:t>yeux</a:t>
            </a:r>
            <a:r>
              <a:rPr lang="fr-FR" sz="1600" dirty="0" smtClean="0">
                <a:latin typeface="Arial" pitchFamily="34" charset="0"/>
                <a:cs typeface="Arial" pitchFamily="34" charset="0"/>
              </a:rPr>
              <a:t>, produits Gayelord Hauser plus localisables (packaging noir), packaging Gerlinéa plus neutre (beaucoup de blanc et de vert)</a:t>
            </a:r>
          </a:p>
          <a:p>
            <a:pPr>
              <a:buNone/>
            </a:pPr>
            <a:endParaRPr lang="fr-FR" sz="1600" dirty="0" smtClean="0">
              <a:latin typeface="Arial" pitchFamily="34" charset="0"/>
              <a:cs typeface="Arial" pitchFamily="34" charset="0"/>
            </a:endParaRPr>
          </a:p>
          <a:p>
            <a:pPr>
              <a:buFont typeface="Symbol"/>
              <a:buChar char="Þ"/>
            </a:pPr>
            <a:r>
              <a:rPr lang="fr-FR" sz="2000" dirty="0" smtClean="0">
                <a:latin typeface="Arial" pitchFamily="34" charset="0"/>
                <a:cs typeface="Arial" pitchFamily="34" charset="0"/>
              </a:rPr>
              <a:t>Prix en moyenne supérieur par rapport aux marques classiques (</a:t>
            </a:r>
            <a:r>
              <a:rPr lang="fr-FR" sz="2000" b="1" u="sng" dirty="0" smtClean="0">
                <a:solidFill>
                  <a:srgbClr val="FF0000"/>
                </a:solidFill>
                <a:latin typeface="Arial" pitchFamily="34" charset="0"/>
                <a:cs typeface="Arial" pitchFamily="34" charset="0"/>
              </a:rPr>
              <a:t>+ 195%</a:t>
            </a:r>
            <a:r>
              <a:rPr lang="fr-FR" sz="2000" dirty="0" smtClean="0">
                <a:solidFill>
                  <a:schemeClr val="tx1"/>
                </a:solidFill>
                <a:latin typeface="Arial" pitchFamily="34" charset="0"/>
                <a:cs typeface="Arial" pitchFamily="34" charset="0"/>
              </a:rPr>
              <a:t>)</a:t>
            </a:r>
          </a:p>
          <a:p>
            <a:pPr>
              <a:buFont typeface="Symbol"/>
              <a:buChar char="Þ"/>
            </a:pPr>
            <a:r>
              <a:rPr lang="fr-FR" sz="2000" dirty="0" smtClean="0">
                <a:latin typeface="Arial" pitchFamily="34" charset="0"/>
                <a:cs typeface="Arial" pitchFamily="34" charset="0"/>
              </a:rPr>
              <a:t>Marques positionnées sur un créneau porteur et en croissance : </a:t>
            </a:r>
          </a:p>
          <a:p>
            <a:pPr>
              <a:buNone/>
            </a:pPr>
            <a:r>
              <a:rPr lang="fr-FR" sz="2000" dirty="0" smtClean="0">
                <a:latin typeface="Arial" pitchFamily="34" charset="0"/>
                <a:cs typeface="Arial" pitchFamily="34" charset="0"/>
              </a:rPr>
              <a:t>	La </a:t>
            </a:r>
            <a:r>
              <a:rPr lang="fr-FR" sz="2000" b="1" dirty="0" smtClean="0">
                <a:latin typeface="Arial" pitchFamily="34" charset="0"/>
                <a:cs typeface="Arial" pitchFamily="34" charset="0"/>
              </a:rPr>
              <a:t>diététique</a:t>
            </a:r>
            <a:r>
              <a:rPr lang="fr-FR" sz="2000" dirty="0" smtClean="0">
                <a:latin typeface="Arial" pitchFamily="34" charset="0"/>
                <a:cs typeface="Arial" pitchFamily="34" charset="0"/>
              </a:rPr>
              <a:t> et le </a:t>
            </a:r>
            <a:r>
              <a:rPr lang="fr-FR" sz="2000" b="1" dirty="0" smtClean="0">
                <a:latin typeface="Arial" pitchFamily="34" charset="0"/>
                <a:cs typeface="Arial" pitchFamily="34" charset="0"/>
              </a:rPr>
              <a:t>bio</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V. Roue de la créativité</a:t>
            </a:r>
            <a:endParaRPr lang="fr-FR" b="1" u="sng" dirty="0"/>
          </a:p>
        </p:txBody>
      </p:sp>
      <p:sp>
        <p:nvSpPr>
          <p:cNvPr id="3" name="Rectangle 2"/>
          <p:cNvSpPr/>
          <p:nvPr/>
        </p:nvSpPr>
        <p:spPr>
          <a:xfrm>
            <a:off x="1043608" y="1268760"/>
            <a:ext cx="7924800" cy="5355312"/>
          </a:xfrm>
          <a:prstGeom prst="rect">
            <a:avLst/>
          </a:prstGeom>
        </p:spPr>
        <p:txBody>
          <a:bodyPr wrap="square">
            <a:spAutoFit/>
          </a:bodyPr>
          <a:lstStyle/>
          <a:p>
            <a:pPr>
              <a:buFontTx/>
              <a:buChar char="-"/>
            </a:pPr>
            <a:r>
              <a:rPr lang="fr-FR" dirty="0" smtClean="0"/>
              <a:t> Pâtes à tartiner à base ou ayant un goût rappelant celui de la crème chocolatée des barres (par exemple, la crème du </a:t>
            </a:r>
            <a:r>
              <a:rPr lang="fr-FR" dirty="0" err="1" smtClean="0"/>
              <a:t>Kinder</a:t>
            </a:r>
            <a:r>
              <a:rPr lang="fr-FR" dirty="0" smtClean="0"/>
              <a:t> </a:t>
            </a:r>
            <a:r>
              <a:rPr lang="fr-FR" dirty="0" err="1" smtClean="0"/>
              <a:t>Bueno</a:t>
            </a:r>
            <a:r>
              <a:rPr lang="fr-FR" dirty="0" smtClean="0"/>
              <a:t>).</a:t>
            </a:r>
          </a:p>
          <a:p>
            <a:pPr>
              <a:buFontTx/>
              <a:buChar char="-"/>
            </a:pPr>
            <a:endParaRPr lang="fr-FR" dirty="0" smtClean="0"/>
          </a:p>
          <a:p>
            <a:pPr>
              <a:buFontTx/>
              <a:buChar char="-"/>
            </a:pPr>
            <a:r>
              <a:rPr lang="fr-FR" dirty="0" smtClean="0"/>
              <a:t> Barres uniques personnalisables (inscription), comme pour les M&amp;M's.</a:t>
            </a:r>
          </a:p>
          <a:p>
            <a:pPr>
              <a:buFontTx/>
              <a:buChar char="-"/>
            </a:pPr>
            <a:endParaRPr lang="fr-FR" dirty="0" smtClean="0"/>
          </a:p>
          <a:p>
            <a:pPr>
              <a:buFontTx/>
              <a:buChar char="-"/>
            </a:pPr>
            <a:r>
              <a:rPr lang="fr-FR" dirty="0" smtClean="0"/>
              <a:t> Opérations commerciales sur les campus, centres commerciaux etc. pour rester omniprésent auprès des consommateurs</a:t>
            </a:r>
          </a:p>
          <a:p>
            <a:pPr>
              <a:buFontTx/>
              <a:buChar char="-"/>
            </a:pPr>
            <a:endParaRPr lang="fr-FR" dirty="0" smtClean="0"/>
          </a:p>
          <a:p>
            <a:pPr>
              <a:buFontTx/>
              <a:buChar char="-"/>
            </a:pPr>
            <a:r>
              <a:rPr lang="fr-FR" dirty="0" smtClean="0"/>
              <a:t> Pour les emballages de barres chocolatées bio, utiliser des matières à base de chanvre (texture particulière qui donne l'impression de toucher du bois – renforce le côté naturel dans la perception du produit).</a:t>
            </a:r>
          </a:p>
          <a:p>
            <a:pPr>
              <a:buFontTx/>
              <a:buChar char="-"/>
            </a:pPr>
            <a:endParaRPr lang="fr-FR" dirty="0" smtClean="0"/>
          </a:p>
          <a:p>
            <a:pPr>
              <a:buFontTx/>
              <a:buChar char="-"/>
            </a:pPr>
            <a:r>
              <a:rPr lang="fr-FR" dirty="0" smtClean="0"/>
              <a:t>Association entre des morceaux de barres de chocolat et des baguettes de pain (aspect croustillant dans le pain).</a:t>
            </a:r>
          </a:p>
          <a:p>
            <a:pPr>
              <a:buFontTx/>
              <a:buChar char="-"/>
            </a:pPr>
            <a:endParaRPr lang="fr-FR" dirty="0" smtClean="0"/>
          </a:p>
          <a:p>
            <a:pPr>
              <a:buFontTx/>
              <a:buChar char="-"/>
            </a:pPr>
            <a:r>
              <a:rPr lang="fr-FR" dirty="0" smtClean="0"/>
              <a:t> Miser sur des packagings « gadgets » (accessoires) originaux pour favoriser l’achat d’impulsion (boîtes métalliques pour rangement collector par exemple). </a:t>
            </a:r>
          </a:p>
          <a:p>
            <a:pPr>
              <a:buFontTx/>
              <a:buChar char="-"/>
            </a:pPr>
            <a:endParaRPr lang="fr-FR" dirty="0" smtClean="0"/>
          </a:p>
          <a:p>
            <a:pPr>
              <a:buFontTx/>
              <a:buChar char="-"/>
            </a:pPr>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116632"/>
            <a:ext cx="7498080" cy="1143000"/>
          </a:xfrm>
        </p:spPr>
        <p:txBody>
          <a:bodyPr/>
          <a:lstStyle/>
          <a:p>
            <a:r>
              <a:rPr lang="fr-FR" u="sng" dirty="0" smtClean="0"/>
              <a:t>Bibliographie</a:t>
            </a:r>
            <a:endParaRPr lang="fr-FR" u="sng" dirty="0"/>
          </a:p>
        </p:txBody>
      </p:sp>
      <p:sp>
        <p:nvSpPr>
          <p:cNvPr id="4" name="TextBox 4"/>
          <p:cNvSpPr txBox="1"/>
          <p:nvPr/>
        </p:nvSpPr>
        <p:spPr>
          <a:xfrm>
            <a:off x="1115616" y="1038746"/>
            <a:ext cx="8028384" cy="6832640"/>
          </a:xfrm>
          <a:prstGeom prst="rect">
            <a:avLst/>
          </a:prstGeom>
          <a:noFill/>
          <a:ln>
            <a:noFill/>
          </a:ln>
        </p:spPr>
        <p:txBody>
          <a:bodyPr wrap="square" rtlCol="0">
            <a:spAutoFit/>
          </a:bodyPr>
          <a:lstStyle/>
          <a:p>
            <a:r>
              <a:rPr lang="fr-FR" sz="1400" u="sng" dirty="0" smtClean="0"/>
              <a:t>Le quotidien : Comment mars entretient sa longévité:</a:t>
            </a:r>
          </a:p>
          <a:p>
            <a:r>
              <a:rPr lang="fr-FR" sz="1400" dirty="0" smtClean="0">
                <a:solidFill>
                  <a:srgbClr val="0000FF"/>
                </a:solidFill>
              </a:rPr>
              <a:t>http://www.lequotidienlesmarches.fr/barre-chocolat-e-comment-mars-entretient-sa-long-vit-art327503-37.html</a:t>
            </a:r>
          </a:p>
          <a:p>
            <a:r>
              <a:rPr lang="fr-FR" sz="1400" u="sng" dirty="0" smtClean="0"/>
              <a:t>Le figaro : L’énergie du marché français des barres chocolatées:</a:t>
            </a:r>
          </a:p>
          <a:p>
            <a:r>
              <a:rPr lang="fr-FR" sz="1400" dirty="0" smtClean="0">
                <a:solidFill>
                  <a:srgbClr val="0000FF"/>
                </a:solidFill>
              </a:rPr>
              <a:t>http://www.lefigaro.fr/societes/2012/04/19/20005-20120419ARTFIG00719-l-energie-du-marche-francais-des-barres-chocolatees.php</a:t>
            </a:r>
          </a:p>
          <a:p>
            <a:r>
              <a:rPr lang="fr-FR" sz="1400" u="sng" dirty="0" err="1" smtClean="0"/>
              <a:t>Wikipedia</a:t>
            </a:r>
            <a:r>
              <a:rPr lang="fr-FR" sz="1400" u="sng" dirty="0" smtClean="0"/>
              <a:t> : Barre de chocolat:</a:t>
            </a:r>
          </a:p>
          <a:p>
            <a:r>
              <a:rPr lang="fr-FR" sz="1400" dirty="0" smtClean="0">
                <a:solidFill>
                  <a:srgbClr val="0000FF"/>
                </a:solidFill>
              </a:rPr>
              <a:t>http://fr.wikipedia.org/wiki/Barre_de_chocolat</a:t>
            </a:r>
          </a:p>
          <a:p>
            <a:r>
              <a:rPr lang="fr-FR" sz="1400" u="sng" dirty="0" err="1" smtClean="0"/>
              <a:t>Prodimarques</a:t>
            </a:r>
            <a:r>
              <a:rPr lang="fr-FR" sz="1400" u="sng" dirty="0" smtClean="0"/>
              <a:t> : Saga Mars:</a:t>
            </a:r>
          </a:p>
          <a:p>
            <a:r>
              <a:rPr lang="fr-FR" sz="1400" dirty="0" smtClean="0">
                <a:solidFill>
                  <a:srgbClr val="0000FF"/>
                </a:solidFill>
              </a:rPr>
              <a:t>http://www.prodimarques.com/sagas_marques/mars/mars.php</a:t>
            </a:r>
          </a:p>
          <a:p>
            <a:r>
              <a:rPr lang="fr-FR" sz="1400" u="sng" dirty="0" smtClean="0"/>
              <a:t>L’express : Mars l’art de redresser la barre:</a:t>
            </a:r>
            <a:endParaRPr lang="fr-FR" sz="1400" u="sng" dirty="0" smtClean="0">
              <a:hlinkClick r:id="rId2"/>
            </a:endParaRPr>
          </a:p>
          <a:p>
            <a:r>
              <a:rPr lang="fr-FR" sz="1400" dirty="0" smtClean="0">
                <a:solidFill>
                  <a:srgbClr val="0000FF"/>
                </a:solidFill>
              </a:rPr>
              <a:t>http://lexpansion.lexpress.fr/entreprise/mars-l-art-de-redresser-la-barre_149207.html</a:t>
            </a:r>
          </a:p>
          <a:p>
            <a:r>
              <a:rPr lang="fr-FR" sz="1400" u="sng" dirty="0" smtClean="0">
                <a:solidFill>
                  <a:srgbClr val="000000"/>
                </a:solidFill>
              </a:rPr>
              <a:t>20 minutes : Les barres chocolatées régalent le marché français:</a:t>
            </a:r>
            <a:endParaRPr lang="fr-FR" sz="1400" u="sng" dirty="0" smtClean="0">
              <a:solidFill>
                <a:srgbClr val="000000"/>
              </a:solidFill>
              <a:hlinkClick r:id="rId3"/>
            </a:endParaRPr>
          </a:p>
          <a:p>
            <a:r>
              <a:rPr lang="fr-FR" sz="1400" dirty="0" smtClean="0">
                <a:solidFill>
                  <a:srgbClr val="0000FF"/>
                </a:solidFill>
              </a:rPr>
              <a:t>http://www.20minutes.fr/economie/920459-barres-chocolatees-regalent-marche-francais</a:t>
            </a:r>
          </a:p>
          <a:p>
            <a:r>
              <a:rPr lang="fr-FR" sz="1400" u="sng" dirty="0" smtClean="0"/>
              <a:t>Républicain lorrain : De l’or en barre:</a:t>
            </a:r>
          </a:p>
          <a:p>
            <a:r>
              <a:rPr lang="fr-FR" sz="1400" dirty="0" smtClean="0">
                <a:solidFill>
                  <a:srgbClr val="0000FF"/>
                </a:solidFill>
              </a:rPr>
              <a:t>http://www.republicain-lorrain.fr/actualite/2012/05/13/de-l-or-en-barres</a:t>
            </a:r>
          </a:p>
          <a:p>
            <a:r>
              <a:rPr lang="fr-FR" sz="1400" u="sng" dirty="0" smtClean="0"/>
              <a:t>Les 5 principes de Mars</a:t>
            </a:r>
          </a:p>
          <a:p>
            <a:r>
              <a:rPr lang="fr-FR" sz="1400" dirty="0" smtClean="0">
                <a:solidFill>
                  <a:srgbClr val="0000FF"/>
                </a:solidFill>
              </a:rPr>
              <a:t>http://www.prodimarques.com/sagas_marques/mars/mars.php</a:t>
            </a:r>
          </a:p>
          <a:p>
            <a:r>
              <a:rPr lang="fr-FR" sz="1400" u="sng" dirty="0" smtClean="0"/>
              <a:t>Stratégie de communication des entreprises CAS Gerlinéa</a:t>
            </a:r>
          </a:p>
          <a:p>
            <a:r>
              <a:rPr lang="fr-FR" sz="1400" dirty="0" smtClean="0">
                <a:solidFill>
                  <a:srgbClr val="0000FF"/>
                </a:solidFill>
              </a:rPr>
              <a:t>http://www.lefigaro.fr/medias/2009/03/03/04002-20090303ARTFIG00451-la-pause-kit-kat-migre-sur-le-web-.php</a:t>
            </a:r>
          </a:p>
          <a:p>
            <a:r>
              <a:rPr lang="fr-FR" sz="1400" u="sng" dirty="0" smtClean="0"/>
              <a:t>ISA conso :  Mars Chocolat France à l’offensive pour les 80 ans de la barre Mars</a:t>
            </a:r>
          </a:p>
          <a:p>
            <a:r>
              <a:rPr lang="fr-FR" sz="1400" dirty="0" smtClean="0">
                <a:solidFill>
                  <a:srgbClr val="0000FF"/>
                </a:solidFill>
              </a:rPr>
              <a:t>http://www.lsa-conso.fr/mars-chocolat-france-a-l-offensive-pour-les-80-ans-de-la-barre-mars,127899</a:t>
            </a:r>
          </a:p>
          <a:p>
            <a:r>
              <a:rPr lang="fr-FR" sz="1400" u="sng" dirty="0" smtClean="0"/>
              <a:t>Marketing étudiant :  étude marketing de cas (Ferrero)</a:t>
            </a:r>
          </a:p>
          <a:p>
            <a:r>
              <a:rPr lang="fr-FR" sz="1400" dirty="0" smtClean="0">
                <a:solidFill>
                  <a:srgbClr val="0000FF"/>
                </a:solidFill>
              </a:rPr>
              <a:t>http://www.marketing-etudiant.fr/docs/f090d01fafe241c051f5d086171c65cb-etude-marketing-cas-ferrero.pdf</a:t>
            </a:r>
          </a:p>
          <a:p>
            <a:r>
              <a:rPr lang="fr-FR" sz="1400" u="sng" dirty="0" err="1" smtClean="0"/>
              <a:t>CocciZoom</a:t>
            </a:r>
            <a:r>
              <a:rPr lang="fr-FR" sz="1400" u="sng" dirty="0" smtClean="0"/>
              <a:t> février 2010 : la confiserie de chocolat, une catégorie d’impulsion à soigner</a:t>
            </a:r>
          </a:p>
          <a:p>
            <a:endParaRPr lang="fr-FR" sz="1400" dirty="0" smtClean="0"/>
          </a:p>
          <a:p>
            <a:endParaRPr lang="fr-FR" sz="1400" dirty="0" smtClean="0">
              <a:solidFill>
                <a:srgbClr val="0070C0"/>
              </a:solidFill>
            </a:endParaRPr>
          </a:p>
          <a:p>
            <a:endParaRPr lang="fr-FR" sz="1400" dirty="0" smtClean="0">
              <a:solidFill>
                <a:srgbClr val="0070C0"/>
              </a:solidFill>
            </a:endParaRPr>
          </a:p>
          <a:p>
            <a:endParaRPr lang="fr-FR" sz="1400" dirty="0" smtClean="0"/>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435608" y="274320"/>
            <a:ext cx="7498080" cy="1143000"/>
          </a:xfrm>
        </p:spPr>
        <p:txBody>
          <a:bodyPr>
            <a:normAutofit/>
          </a:bodyPr>
          <a:lstStyle/>
          <a:p>
            <a:r>
              <a:rPr lang="fr-FR" sz="3600" u="sng" dirty="0" smtClean="0">
                <a:effectLst>
                  <a:outerShdw blurRad="38100" dist="38100" dir="2700000" algn="tl">
                    <a:srgbClr val="000000">
                      <a:alpha val="43137"/>
                    </a:srgbClr>
                  </a:outerShdw>
                </a:effectLst>
                <a:latin typeface="Arial" pitchFamily="34" charset="0"/>
                <a:cs typeface="Arial" pitchFamily="34" charset="0"/>
              </a:rPr>
              <a:t>1. Segmentation du marché</a:t>
            </a:r>
            <a:endParaRPr lang="fr-FR" sz="3600" u="sng"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5" name="Diagramme 4"/>
          <p:cNvGraphicFramePr/>
          <p:nvPr/>
        </p:nvGraphicFramePr>
        <p:xfrm>
          <a:off x="1331640" y="1340768"/>
          <a:ext cx="7488832"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1043608" y="6381328"/>
            <a:ext cx="4176464" cy="276999"/>
          </a:xfrm>
          <a:prstGeom prst="rect">
            <a:avLst/>
          </a:prstGeom>
          <a:noFill/>
        </p:spPr>
        <p:txBody>
          <a:bodyPr wrap="square" rtlCol="0">
            <a:spAutoFit/>
          </a:bodyPr>
          <a:lstStyle/>
          <a:p>
            <a:r>
              <a:rPr lang="fr-FR" sz="1200" i="1" dirty="0" smtClean="0">
                <a:latin typeface="Arial" pitchFamily="34" charset="0"/>
                <a:cs typeface="Arial" pitchFamily="34" charset="0"/>
              </a:rPr>
              <a:t>Source : Mercator</a:t>
            </a:r>
            <a:endParaRPr lang="fr-FR" sz="1200" i="1" dirty="0">
              <a:latin typeface="Arial" pitchFamily="34" charset="0"/>
              <a:cs typeface="Arial" pitchFamily="34" charset="0"/>
            </a:endParaRPr>
          </a:p>
        </p:txBody>
      </p:sp>
      <p:sp>
        <p:nvSpPr>
          <p:cNvPr id="7" name="ZoneTexte 6"/>
          <p:cNvSpPr txBox="1"/>
          <p:nvPr/>
        </p:nvSpPr>
        <p:spPr>
          <a:xfrm>
            <a:off x="1115616" y="1412776"/>
            <a:ext cx="4176464" cy="276999"/>
          </a:xfrm>
          <a:prstGeom prst="rect">
            <a:avLst/>
          </a:prstGeom>
          <a:noFill/>
        </p:spPr>
        <p:txBody>
          <a:bodyPr wrap="square" rtlCol="0">
            <a:spAutoFit/>
          </a:bodyPr>
          <a:lstStyle/>
          <a:p>
            <a:r>
              <a:rPr lang="fr-FR" sz="1200" dirty="0" smtClean="0">
                <a:latin typeface="Arial" pitchFamily="34" charset="0"/>
                <a:cs typeface="Arial" pitchFamily="34" charset="0"/>
              </a:rPr>
              <a:t>→ Confiserie de chocolat</a:t>
            </a:r>
            <a:endParaRPr lang="fr-FR" sz="1200" dirty="0">
              <a:latin typeface="Arial" pitchFamily="34" charset="0"/>
              <a:cs typeface="Arial" pitchFamily="34" charset="0"/>
            </a:endParaRPr>
          </a:p>
        </p:txBody>
      </p:sp>
      <p:sp>
        <p:nvSpPr>
          <p:cNvPr id="8" name="ZoneTexte 7"/>
          <p:cNvSpPr txBox="1"/>
          <p:nvPr/>
        </p:nvSpPr>
        <p:spPr>
          <a:xfrm>
            <a:off x="1187624" y="3645024"/>
            <a:ext cx="1224136" cy="1015663"/>
          </a:xfrm>
          <a:prstGeom prst="rect">
            <a:avLst/>
          </a:prstGeom>
          <a:noFill/>
        </p:spPr>
        <p:txBody>
          <a:bodyPr wrap="square" rtlCol="0">
            <a:spAutoFit/>
          </a:bodyPr>
          <a:lstStyle/>
          <a:p>
            <a:pPr algn="ctr"/>
            <a:r>
              <a:rPr lang="fr-FR" sz="1200" dirty="0" smtClean="0">
                <a:cs typeface="Arial" pitchFamily="34" charset="0"/>
              </a:rPr>
              <a:t>Mars</a:t>
            </a:r>
          </a:p>
          <a:p>
            <a:pPr algn="ctr"/>
            <a:r>
              <a:rPr lang="fr-FR" sz="1200" dirty="0" smtClean="0">
                <a:cs typeface="Arial" pitchFamily="34" charset="0"/>
              </a:rPr>
              <a:t>Milky Ways</a:t>
            </a:r>
          </a:p>
          <a:p>
            <a:pPr algn="ctr"/>
            <a:r>
              <a:rPr lang="fr-FR" sz="1200" dirty="0" smtClean="0">
                <a:cs typeface="Arial" pitchFamily="34" charset="0"/>
              </a:rPr>
              <a:t>Snickers</a:t>
            </a:r>
          </a:p>
          <a:p>
            <a:pPr algn="ctr"/>
            <a:r>
              <a:rPr lang="fr-FR" sz="1200" dirty="0" smtClean="0">
                <a:cs typeface="Arial" pitchFamily="34" charset="0"/>
              </a:rPr>
              <a:t>Bounty</a:t>
            </a:r>
          </a:p>
          <a:p>
            <a:pPr algn="ctr"/>
            <a:r>
              <a:rPr lang="fr-FR" sz="1200" dirty="0" smtClean="0">
                <a:cs typeface="Arial" pitchFamily="34" charset="0"/>
              </a:rPr>
              <a:t>Kinder Maxi</a:t>
            </a:r>
            <a:endParaRPr lang="fr-FR" sz="1200" dirty="0">
              <a:cs typeface="Arial" pitchFamily="34" charset="0"/>
            </a:endParaRPr>
          </a:p>
        </p:txBody>
      </p:sp>
      <p:sp>
        <p:nvSpPr>
          <p:cNvPr id="9" name="ZoneTexte 8"/>
          <p:cNvSpPr txBox="1"/>
          <p:nvPr/>
        </p:nvSpPr>
        <p:spPr>
          <a:xfrm>
            <a:off x="2555776" y="3645024"/>
            <a:ext cx="1152128" cy="1200329"/>
          </a:xfrm>
          <a:prstGeom prst="rect">
            <a:avLst/>
          </a:prstGeom>
          <a:noFill/>
        </p:spPr>
        <p:txBody>
          <a:bodyPr wrap="square" rtlCol="0">
            <a:spAutoFit/>
          </a:bodyPr>
          <a:lstStyle/>
          <a:p>
            <a:pPr algn="ctr"/>
            <a:r>
              <a:rPr lang="fr-FR" sz="1200" dirty="0" smtClean="0">
                <a:cs typeface="Arial" pitchFamily="34" charset="0"/>
              </a:rPr>
              <a:t>Lion</a:t>
            </a:r>
          </a:p>
          <a:p>
            <a:pPr algn="ctr"/>
            <a:r>
              <a:rPr lang="fr-FR" sz="1200" dirty="0" smtClean="0">
                <a:cs typeface="Arial" pitchFamily="34" charset="0"/>
              </a:rPr>
              <a:t>KitKat</a:t>
            </a:r>
          </a:p>
          <a:p>
            <a:pPr algn="ctr"/>
            <a:r>
              <a:rPr lang="fr-FR" sz="1200" dirty="0" smtClean="0">
                <a:cs typeface="Arial" pitchFamily="34" charset="0"/>
              </a:rPr>
              <a:t>Twix</a:t>
            </a:r>
          </a:p>
          <a:p>
            <a:pPr algn="ctr"/>
            <a:r>
              <a:rPr lang="fr-FR" sz="1200" dirty="0" smtClean="0">
                <a:cs typeface="Arial" pitchFamily="34" charset="0"/>
              </a:rPr>
              <a:t>Kinder </a:t>
            </a:r>
          </a:p>
          <a:p>
            <a:pPr algn="ctr"/>
            <a:r>
              <a:rPr lang="fr-FR" sz="1200" dirty="0" smtClean="0">
                <a:cs typeface="Arial" pitchFamily="34" charset="0"/>
              </a:rPr>
              <a:t>Bueno</a:t>
            </a:r>
          </a:p>
          <a:p>
            <a:pPr algn="ctr"/>
            <a:r>
              <a:rPr lang="fr-FR" sz="1200" dirty="0" smtClean="0">
                <a:cs typeface="Arial" pitchFamily="34" charset="0"/>
              </a:rPr>
              <a:t>Duplo</a:t>
            </a:r>
            <a:endParaRPr lang="fr-FR" sz="1200" dirty="0">
              <a:cs typeface="Arial" pitchFamily="34" charset="0"/>
            </a:endParaRPr>
          </a:p>
        </p:txBody>
      </p:sp>
      <p:sp>
        <p:nvSpPr>
          <p:cNvPr id="10" name="ZoneTexte 9"/>
          <p:cNvSpPr txBox="1"/>
          <p:nvPr/>
        </p:nvSpPr>
        <p:spPr>
          <a:xfrm>
            <a:off x="3779912" y="3645024"/>
            <a:ext cx="1224136" cy="646331"/>
          </a:xfrm>
          <a:prstGeom prst="rect">
            <a:avLst/>
          </a:prstGeom>
          <a:noFill/>
        </p:spPr>
        <p:txBody>
          <a:bodyPr wrap="square" rtlCol="0">
            <a:spAutoFit/>
          </a:bodyPr>
          <a:lstStyle/>
          <a:p>
            <a:pPr algn="ctr"/>
            <a:r>
              <a:rPr lang="fr-FR" sz="1200" dirty="0" smtClean="0">
                <a:cs typeface="Arial" pitchFamily="34" charset="0"/>
              </a:rPr>
              <a:t>Sundy</a:t>
            </a:r>
          </a:p>
          <a:p>
            <a:pPr algn="ctr"/>
            <a:r>
              <a:rPr lang="fr-FR" sz="1200" dirty="0" smtClean="0">
                <a:cs typeface="Arial" pitchFamily="34" charset="0"/>
              </a:rPr>
              <a:t>Balisto</a:t>
            </a:r>
          </a:p>
          <a:p>
            <a:pPr algn="ctr"/>
            <a:r>
              <a:rPr lang="fr-FR" sz="1200" dirty="0" smtClean="0">
                <a:cs typeface="Arial" pitchFamily="34" charset="0"/>
              </a:rPr>
              <a:t>Kinder Country</a:t>
            </a:r>
            <a:endParaRPr lang="fr-FR" sz="1200" dirty="0">
              <a:cs typeface="Arial" pitchFamily="34" charset="0"/>
            </a:endParaRPr>
          </a:p>
        </p:txBody>
      </p:sp>
      <p:sp>
        <p:nvSpPr>
          <p:cNvPr id="11" name="ZoneTexte 10"/>
          <p:cNvSpPr txBox="1"/>
          <p:nvPr/>
        </p:nvSpPr>
        <p:spPr>
          <a:xfrm>
            <a:off x="5076056" y="3645024"/>
            <a:ext cx="1224136" cy="830997"/>
          </a:xfrm>
          <a:prstGeom prst="rect">
            <a:avLst/>
          </a:prstGeom>
          <a:noFill/>
        </p:spPr>
        <p:txBody>
          <a:bodyPr wrap="square" rtlCol="0">
            <a:spAutoFit/>
          </a:bodyPr>
          <a:lstStyle/>
          <a:p>
            <a:pPr algn="ctr"/>
            <a:r>
              <a:rPr lang="fr-FR" sz="1200" dirty="0" smtClean="0">
                <a:cs typeface="Arial" pitchFamily="34" charset="0"/>
              </a:rPr>
              <a:t>Crunch</a:t>
            </a:r>
          </a:p>
          <a:p>
            <a:pPr algn="ctr"/>
            <a:r>
              <a:rPr lang="fr-FR" sz="1200" dirty="0" smtClean="0">
                <a:cs typeface="Arial" pitchFamily="34" charset="0"/>
              </a:rPr>
              <a:t>Inca</a:t>
            </a:r>
          </a:p>
          <a:p>
            <a:pPr algn="ctr"/>
            <a:r>
              <a:rPr lang="fr-FR" sz="1200" dirty="0" smtClean="0">
                <a:cs typeface="Arial" pitchFamily="34" charset="0"/>
              </a:rPr>
              <a:t>Lila Pause</a:t>
            </a:r>
          </a:p>
          <a:p>
            <a:pPr algn="ctr"/>
            <a:r>
              <a:rPr lang="fr-FR" sz="1200" dirty="0" smtClean="0">
                <a:cs typeface="Arial" pitchFamily="34" charset="0"/>
              </a:rPr>
              <a:t>Nougatti</a:t>
            </a:r>
            <a:endParaRPr lang="fr-FR" sz="1200" dirty="0">
              <a:cs typeface="Arial" pitchFamily="34" charset="0"/>
            </a:endParaRPr>
          </a:p>
        </p:txBody>
      </p:sp>
      <p:sp>
        <p:nvSpPr>
          <p:cNvPr id="12" name="ZoneTexte 11"/>
          <p:cNvSpPr txBox="1"/>
          <p:nvPr/>
        </p:nvSpPr>
        <p:spPr>
          <a:xfrm>
            <a:off x="6444208" y="3645024"/>
            <a:ext cx="1224136" cy="1384995"/>
          </a:xfrm>
          <a:prstGeom prst="rect">
            <a:avLst/>
          </a:prstGeom>
          <a:noFill/>
        </p:spPr>
        <p:txBody>
          <a:bodyPr wrap="square" rtlCol="0">
            <a:spAutoFit/>
          </a:bodyPr>
          <a:lstStyle/>
          <a:p>
            <a:pPr algn="ctr"/>
            <a:r>
              <a:rPr lang="fr-FR" sz="1200" dirty="0" smtClean="0">
                <a:cs typeface="Arial" pitchFamily="34" charset="0"/>
              </a:rPr>
              <a:t>Gerblé</a:t>
            </a:r>
          </a:p>
          <a:p>
            <a:pPr algn="ctr"/>
            <a:r>
              <a:rPr lang="fr-FR" sz="1200" dirty="0" smtClean="0">
                <a:cs typeface="Arial" pitchFamily="34" charset="0"/>
              </a:rPr>
              <a:t>Céréal</a:t>
            </a:r>
          </a:p>
          <a:p>
            <a:pPr algn="ctr"/>
            <a:r>
              <a:rPr lang="fr-FR" sz="1200" dirty="0" smtClean="0">
                <a:cs typeface="Arial" pitchFamily="34" charset="0"/>
              </a:rPr>
              <a:t>Gaylord Hauser</a:t>
            </a:r>
          </a:p>
          <a:p>
            <a:pPr algn="ctr"/>
            <a:r>
              <a:rPr lang="fr-FR" sz="1200" dirty="0" smtClean="0">
                <a:cs typeface="Arial" pitchFamily="34" charset="0"/>
              </a:rPr>
              <a:t>Gerlinéa</a:t>
            </a:r>
          </a:p>
          <a:p>
            <a:pPr algn="ctr"/>
            <a:r>
              <a:rPr lang="fr-FR" sz="1200" dirty="0" smtClean="0">
                <a:cs typeface="Arial" pitchFamily="34" charset="0"/>
              </a:rPr>
              <a:t>Milical</a:t>
            </a:r>
          </a:p>
          <a:p>
            <a:pPr algn="ctr"/>
            <a:r>
              <a:rPr lang="fr-FR" sz="1200" dirty="0" smtClean="0">
                <a:cs typeface="Arial" pitchFamily="34" charset="0"/>
              </a:rPr>
              <a:t>Weight Watchers</a:t>
            </a:r>
            <a:endParaRPr lang="fr-FR" sz="1200" dirty="0">
              <a:cs typeface="Arial" pitchFamily="34" charset="0"/>
            </a:endParaRPr>
          </a:p>
        </p:txBody>
      </p:sp>
      <p:sp>
        <p:nvSpPr>
          <p:cNvPr id="13" name="ZoneTexte 12"/>
          <p:cNvSpPr txBox="1"/>
          <p:nvPr/>
        </p:nvSpPr>
        <p:spPr>
          <a:xfrm>
            <a:off x="7668344" y="3645024"/>
            <a:ext cx="1224136" cy="646331"/>
          </a:xfrm>
          <a:prstGeom prst="rect">
            <a:avLst/>
          </a:prstGeom>
          <a:noFill/>
        </p:spPr>
        <p:txBody>
          <a:bodyPr wrap="square" rtlCol="0">
            <a:spAutoFit/>
          </a:bodyPr>
          <a:lstStyle/>
          <a:p>
            <a:pPr algn="ctr"/>
            <a:r>
              <a:rPr lang="fr-FR" sz="1200" dirty="0" smtClean="0">
                <a:cs typeface="Arial" pitchFamily="34" charset="0"/>
              </a:rPr>
              <a:t>Bjorg</a:t>
            </a:r>
          </a:p>
          <a:p>
            <a:pPr algn="ctr"/>
            <a:r>
              <a:rPr lang="fr-FR" sz="1200" dirty="0" smtClean="0">
                <a:cs typeface="Arial" pitchFamily="34" charset="0"/>
              </a:rPr>
              <a:t>Kalibio</a:t>
            </a:r>
          </a:p>
          <a:p>
            <a:pPr algn="ctr"/>
            <a:r>
              <a:rPr lang="fr-FR" sz="1200" dirty="0" smtClean="0">
                <a:cs typeface="Arial" pitchFamily="34" charset="0"/>
              </a:rPr>
              <a:t>Alter Eco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852936"/>
            <a:ext cx="7708392" cy="1143000"/>
          </a:xfrm>
        </p:spPr>
        <p:txBody>
          <a:bodyPr>
            <a:noAutofit/>
          </a:bodyPr>
          <a:lstStyle/>
          <a:p>
            <a:r>
              <a:rPr lang="fr-FR" sz="13800" dirty="0" smtClean="0"/>
              <a:t>MERCI !! </a:t>
            </a:r>
            <a:endParaRPr lang="fr-FR" sz="13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Coordonnées</a:t>
            </a:r>
            <a:endParaRPr lang="fr-FR" dirty="0"/>
          </a:p>
        </p:txBody>
      </p:sp>
      <p:sp>
        <p:nvSpPr>
          <p:cNvPr id="4" name="TextBox 3"/>
          <p:cNvSpPr txBox="1"/>
          <p:nvPr/>
        </p:nvSpPr>
        <p:spPr>
          <a:xfrm>
            <a:off x="1547664" y="1700808"/>
            <a:ext cx="6048672" cy="2308324"/>
          </a:xfrm>
          <a:prstGeom prst="rect">
            <a:avLst/>
          </a:prstGeom>
          <a:noFill/>
        </p:spPr>
        <p:txBody>
          <a:bodyPr wrap="square" rtlCol="0">
            <a:spAutoFit/>
          </a:bodyPr>
          <a:lstStyle/>
          <a:p>
            <a:r>
              <a:rPr lang="fr-FR" u="sng" dirty="0" smtClean="0"/>
              <a:t>Marchandise David</a:t>
            </a:r>
          </a:p>
          <a:p>
            <a:r>
              <a:rPr lang="fr-FR" dirty="0" smtClean="0">
                <a:hlinkClick r:id="rId2"/>
              </a:rPr>
              <a:t>marchandise.david@gmail.com</a:t>
            </a:r>
            <a:endParaRPr lang="fr-FR" dirty="0" smtClean="0"/>
          </a:p>
          <a:p>
            <a:r>
              <a:rPr lang="fr-FR" u="sng" dirty="0" err="1" smtClean="0"/>
              <a:t>Lesur</a:t>
            </a:r>
            <a:r>
              <a:rPr lang="fr-FR" u="sng" dirty="0" smtClean="0"/>
              <a:t> Pierre</a:t>
            </a:r>
          </a:p>
          <a:p>
            <a:r>
              <a:rPr lang="fr-FR" dirty="0" smtClean="0">
                <a:hlinkClick r:id="rId3"/>
              </a:rPr>
              <a:t>lesur01@hotmail.fr</a:t>
            </a:r>
            <a:endParaRPr lang="fr-FR" dirty="0" smtClean="0"/>
          </a:p>
          <a:p>
            <a:r>
              <a:rPr lang="fr-FR" u="sng" dirty="0" smtClean="0"/>
              <a:t>Lhomme Céline</a:t>
            </a:r>
          </a:p>
          <a:p>
            <a:r>
              <a:rPr lang="fr-FR" u="sng" dirty="0" smtClean="0">
                <a:hlinkClick r:id="rId3"/>
              </a:rPr>
              <a:t>celine-lhomme@orange.fr</a:t>
            </a:r>
            <a:endParaRPr lang="fr-FR" dirty="0" smtClean="0"/>
          </a:p>
          <a:p>
            <a:r>
              <a:rPr lang="fr-FR" u="sng" dirty="0" err="1" smtClean="0"/>
              <a:t>Braem</a:t>
            </a:r>
            <a:r>
              <a:rPr lang="fr-FR" u="sng" dirty="0" smtClean="0"/>
              <a:t> Justine</a:t>
            </a:r>
          </a:p>
          <a:p>
            <a:r>
              <a:rPr lang="fr-FR" dirty="0" smtClean="0">
                <a:hlinkClick r:id="rId3"/>
              </a:rPr>
              <a:t>juju_200066@hotmail.com</a:t>
            </a:r>
            <a:endParaRPr lang="fr-FR" u="sng" dirty="0"/>
          </a:p>
        </p:txBody>
      </p:sp>
      <p:pic>
        <p:nvPicPr>
          <p:cNvPr id="5" name="Picture 4" descr="arobase.jpg"/>
          <p:cNvPicPr>
            <a:picLocks noChangeAspect="1"/>
          </p:cNvPicPr>
          <p:nvPr/>
        </p:nvPicPr>
        <p:blipFill>
          <a:blip r:embed="rId4" cstate="print"/>
          <a:stretch>
            <a:fillRect/>
          </a:stretch>
        </p:blipFill>
        <p:spPr>
          <a:xfrm>
            <a:off x="5652120" y="3573016"/>
            <a:ext cx="2844800" cy="2971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274638"/>
            <a:ext cx="8100392" cy="1143000"/>
          </a:xfrm>
        </p:spPr>
        <p:txBody>
          <a:bodyPr>
            <a:noAutofit/>
          </a:bodyPr>
          <a:lstStyle/>
          <a:p>
            <a:r>
              <a:rPr lang="fr-FR" sz="3600" u="sng" dirty="0" smtClean="0"/>
              <a:t>2. Comportement des consommateurs</a:t>
            </a:r>
            <a:endParaRPr lang="fr-FR" sz="3600" u="sng" dirty="0"/>
          </a:p>
        </p:txBody>
      </p:sp>
      <p:sp>
        <p:nvSpPr>
          <p:cNvPr id="4" name="ZoneTexte 3"/>
          <p:cNvSpPr txBox="1"/>
          <p:nvPr/>
        </p:nvSpPr>
        <p:spPr>
          <a:xfrm>
            <a:off x="1115616" y="1412776"/>
            <a:ext cx="8028384" cy="584775"/>
          </a:xfrm>
          <a:prstGeom prst="rect">
            <a:avLst/>
          </a:prstGeom>
          <a:noFill/>
        </p:spPr>
        <p:txBody>
          <a:bodyPr wrap="square" rtlCol="0">
            <a:spAutoFit/>
          </a:bodyPr>
          <a:lstStyle/>
          <a:p>
            <a:r>
              <a:rPr lang="fr-FR" sz="1600" dirty="0" smtClean="0"/>
              <a:t>En 2003, la répartition de la consommation de barres chocolatées se faisait selon le diagramme suivant :</a:t>
            </a:r>
            <a:endParaRPr lang="fr-FR" sz="1600" dirty="0"/>
          </a:p>
        </p:txBody>
      </p:sp>
      <p:sp>
        <p:nvSpPr>
          <p:cNvPr id="21" name="ZoneTexte 20"/>
          <p:cNvSpPr txBox="1"/>
          <p:nvPr/>
        </p:nvSpPr>
        <p:spPr>
          <a:xfrm>
            <a:off x="1043608" y="3429000"/>
            <a:ext cx="7920880" cy="3046988"/>
          </a:xfrm>
          <a:prstGeom prst="rect">
            <a:avLst/>
          </a:prstGeom>
          <a:noFill/>
        </p:spPr>
        <p:txBody>
          <a:bodyPr wrap="square" rtlCol="0">
            <a:spAutoFit/>
          </a:bodyPr>
          <a:lstStyle/>
          <a:p>
            <a:r>
              <a:rPr lang="fr-FR" sz="1600" dirty="0" smtClean="0"/>
              <a:t>La consommation de barres est à son apogée l’après midi au moment du goûter des enfants (45%, contre 21% le soir et 32% le matin).</a:t>
            </a:r>
          </a:p>
          <a:p>
            <a:r>
              <a:rPr lang="fr-FR" sz="1600" dirty="0" smtClean="0"/>
              <a:t>En 2010, les français ont dégusté 403 000 tonnes de chocolat réparti en différents produits : les confiseries de chocolat présentes dans 69% des foyers français, le chocolat en poudre à 63%,  les </a:t>
            </a:r>
            <a:r>
              <a:rPr lang="fr-FR" sz="1600" b="1" dirty="0" smtClean="0"/>
              <a:t>barres chocolatées à 56% </a:t>
            </a:r>
            <a:r>
              <a:rPr lang="fr-FR" sz="1600" dirty="0" smtClean="0"/>
              <a:t>et enfin la pâte à tartiner à 52%. (source FDA.ccip.fr)</a:t>
            </a:r>
          </a:p>
          <a:p>
            <a:r>
              <a:rPr lang="fr-FR" sz="1600" dirty="0" smtClean="0"/>
              <a:t>En 2011 :  23% des français se sont déclarés acheteurs de barres chocolatées ou glacées Mars. 750 000 consommateurs ont été séduits par la barre glacée au caramel beurre salé de Mars, ce qui a induit le lancement de la mini barre en avril 2012.</a:t>
            </a:r>
          </a:p>
          <a:p>
            <a:endParaRPr lang="fr-FR" sz="1600" dirty="0" smtClean="0"/>
          </a:p>
          <a:p>
            <a:r>
              <a:rPr lang="fr-FR" sz="1600" dirty="0" smtClean="0"/>
              <a:t>Les barres glacées ciblent essentiellement les adolescents en quête d’innovation. Les barres chocolatées quant à elles privilégient les familles avec enfants.</a:t>
            </a:r>
          </a:p>
          <a:p>
            <a:endParaRPr lang="fr-FR" sz="1600" dirty="0"/>
          </a:p>
        </p:txBody>
      </p:sp>
      <p:pic>
        <p:nvPicPr>
          <p:cNvPr id="1026" name="Picture 2"/>
          <p:cNvPicPr>
            <a:picLocks noChangeAspect="1" noChangeArrowheads="1"/>
          </p:cNvPicPr>
          <p:nvPr/>
        </p:nvPicPr>
        <p:blipFill>
          <a:blip r:embed="rId2" cstate="print"/>
          <a:srcRect/>
          <a:stretch>
            <a:fillRect/>
          </a:stretch>
        </p:blipFill>
        <p:spPr bwMode="auto">
          <a:xfrm>
            <a:off x="1475656" y="1916832"/>
            <a:ext cx="7267575" cy="1428750"/>
          </a:xfrm>
          <a:prstGeom prst="rect">
            <a:avLst/>
          </a:prstGeom>
          <a:noFill/>
          <a:ln w="9525">
            <a:noFill/>
            <a:miter lim="800000"/>
            <a:headEnd/>
            <a:tailEnd/>
          </a:ln>
        </p:spPr>
      </p:pic>
      <p:sp>
        <p:nvSpPr>
          <p:cNvPr id="23" name="ZoneTexte 22"/>
          <p:cNvSpPr txBox="1"/>
          <p:nvPr/>
        </p:nvSpPr>
        <p:spPr>
          <a:xfrm>
            <a:off x="8682335" y="1772816"/>
            <a:ext cx="461665" cy="1443935"/>
          </a:xfrm>
          <a:prstGeom prst="rect">
            <a:avLst/>
          </a:prstGeom>
          <a:noFill/>
        </p:spPr>
        <p:txBody>
          <a:bodyPr vert="vert" wrap="square" rtlCol="0">
            <a:spAutoFit/>
          </a:bodyPr>
          <a:lstStyle/>
          <a:p>
            <a:r>
              <a:rPr lang="fr-FR" sz="900" dirty="0" smtClean="0"/>
              <a:t>Source Chocolat et Confiserie magasine</a:t>
            </a:r>
            <a:endParaRPr lang="fr-FR" sz="9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88640"/>
            <a:ext cx="5832648" cy="1143000"/>
          </a:xfrm>
        </p:spPr>
        <p:txBody>
          <a:bodyPr>
            <a:normAutofit/>
          </a:bodyPr>
          <a:lstStyle/>
          <a:p>
            <a:r>
              <a:rPr lang="fr-FR" sz="3600" u="sng" dirty="0" smtClean="0"/>
              <a:t>3. Circuit de distribution</a:t>
            </a:r>
            <a:endParaRPr lang="fr-FR" sz="3600" u="sng" dirty="0"/>
          </a:p>
        </p:txBody>
      </p:sp>
      <p:sp>
        <p:nvSpPr>
          <p:cNvPr id="4" name="Oval 6"/>
          <p:cNvSpPr/>
          <p:nvPr/>
        </p:nvSpPr>
        <p:spPr>
          <a:xfrm>
            <a:off x="4114800" y="1715616"/>
            <a:ext cx="1905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Producteur</a:t>
            </a:r>
            <a:endParaRPr lang="fr-FR" dirty="0"/>
          </a:p>
        </p:txBody>
      </p:sp>
      <p:cxnSp>
        <p:nvCxnSpPr>
          <p:cNvPr id="5" name="Straight Arrow Connector 20"/>
          <p:cNvCxnSpPr/>
          <p:nvPr/>
        </p:nvCxnSpPr>
        <p:spPr>
          <a:xfrm>
            <a:off x="5105400" y="2706216"/>
            <a:ext cx="0" cy="762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24"/>
          <p:cNvCxnSpPr/>
          <p:nvPr/>
        </p:nvCxnSpPr>
        <p:spPr>
          <a:xfrm>
            <a:off x="6019800" y="2401416"/>
            <a:ext cx="1219200"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30"/>
          <p:cNvCxnSpPr/>
          <p:nvPr/>
        </p:nvCxnSpPr>
        <p:spPr>
          <a:xfrm flipH="1">
            <a:off x="2895600" y="2401416"/>
            <a:ext cx="12192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18"/>
          <p:cNvSpPr txBox="1"/>
          <p:nvPr/>
        </p:nvSpPr>
        <p:spPr>
          <a:xfrm>
            <a:off x="5943600" y="1944216"/>
            <a:ext cx="2286000" cy="261610"/>
          </a:xfrm>
          <a:prstGeom prst="rect">
            <a:avLst/>
          </a:prstGeom>
          <a:noFill/>
        </p:spPr>
        <p:txBody>
          <a:bodyPr wrap="square" rtlCol="0">
            <a:spAutoFit/>
          </a:bodyPr>
          <a:lstStyle/>
          <a:p>
            <a:r>
              <a:rPr lang="fr-FR" sz="1100" dirty="0" smtClean="0"/>
              <a:t>= Mars, Ferrero …</a:t>
            </a:r>
            <a:endParaRPr lang="fr-FR" sz="1100" dirty="0"/>
          </a:p>
        </p:txBody>
      </p:sp>
      <p:sp>
        <p:nvSpPr>
          <p:cNvPr id="9" name="Rounded Rectangle 14"/>
          <p:cNvSpPr/>
          <p:nvPr/>
        </p:nvSpPr>
        <p:spPr>
          <a:xfrm>
            <a:off x="7315200" y="2782416"/>
            <a:ext cx="1524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Centrale d’achats</a:t>
            </a:r>
            <a:endParaRPr lang="fr-FR" dirty="0"/>
          </a:p>
        </p:txBody>
      </p:sp>
      <p:cxnSp>
        <p:nvCxnSpPr>
          <p:cNvPr id="10" name="Straight Arrow Connector 26"/>
          <p:cNvCxnSpPr/>
          <p:nvPr/>
        </p:nvCxnSpPr>
        <p:spPr>
          <a:xfrm flipH="1">
            <a:off x="7924800" y="3696816"/>
            <a:ext cx="114300" cy="838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TextBox 29"/>
          <p:cNvSpPr txBox="1"/>
          <p:nvPr/>
        </p:nvSpPr>
        <p:spPr>
          <a:xfrm>
            <a:off x="6804248" y="3212976"/>
            <a:ext cx="461665" cy="1600200"/>
          </a:xfrm>
          <a:prstGeom prst="rect">
            <a:avLst/>
          </a:prstGeom>
          <a:noFill/>
        </p:spPr>
        <p:txBody>
          <a:bodyPr vert="vert270" wrap="square" rtlCol="0">
            <a:spAutoFit/>
          </a:bodyPr>
          <a:lstStyle/>
          <a:p>
            <a:r>
              <a:rPr lang="fr-FR" b="1" dirty="0" smtClean="0">
                <a:solidFill>
                  <a:schemeClr val="accent4"/>
                </a:solidFill>
              </a:rPr>
              <a:t> Circuit long</a:t>
            </a:r>
            <a:endParaRPr lang="fr-FR" b="1" dirty="0">
              <a:solidFill>
                <a:schemeClr val="accent4"/>
              </a:solidFill>
            </a:endParaRPr>
          </a:p>
        </p:txBody>
      </p:sp>
      <p:sp>
        <p:nvSpPr>
          <p:cNvPr id="12" name="TextBox 40"/>
          <p:cNvSpPr txBox="1"/>
          <p:nvPr/>
        </p:nvSpPr>
        <p:spPr>
          <a:xfrm>
            <a:off x="7620000" y="2172816"/>
            <a:ext cx="1524000" cy="430887"/>
          </a:xfrm>
          <a:prstGeom prst="rect">
            <a:avLst/>
          </a:prstGeom>
          <a:noFill/>
        </p:spPr>
        <p:txBody>
          <a:bodyPr wrap="square" rtlCol="0">
            <a:spAutoFit/>
          </a:bodyPr>
          <a:lstStyle/>
          <a:p>
            <a:r>
              <a:rPr lang="fr-FR" sz="1100" dirty="0" smtClean="0"/>
              <a:t>Auchan </a:t>
            </a:r>
            <a:r>
              <a:rPr lang="fr-FR" sz="1100" dirty="0" err="1" smtClean="0"/>
              <a:t>europe</a:t>
            </a:r>
            <a:r>
              <a:rPr lang="fr-FR" sz="1100" dirty="0" smtClean="0"/>
              <a:t>, </a:t>
            </a:r>
            <a:r>
              <a:rPr lang="fr-FR" sz="1100" dirty="0" err="1" smtClean="0"/>
              <a:t>Coopenic</a:t>
            </a:r>
            <a:r>
              <a:rPr lang="fr-FR" sz="1100" dirty="0" smtClean="0"/>
              <a:t> …</a:t>
            </a:r>
            <a:endParaRPr lang="fr-FR" sz="1100" dirty="0"/>
          </a:p>
        </p:txBody>
      </p:sp>
      <p:sp>
        <p:nvSpPr>
          <p:cNvPr id="13" name="TextBox 41"/>
          <p:cNvSpPr txBox="1"/>
          <p:nvPr/>
        </p:nvSpPr>
        <p:spPr>
          <a:xfrm>
            <a:off x="7772400" y="2477616"/>
            <a:ext cx="353943" cy="261610"/>
          </a:xfrm>
          <a:prstGeom prst="rect">
            <a:avLst/>
          </a:prstGeom>
          <a:noFill/>
        </p:spPr>
        <p:txBody>
          <a:bodyPr vert="vert270" wrap="square" rtlCol="0">
            <a:spAutoFit/>
          </a:bodyPr>
          <a:lstStyle/>
          <a:p>
            <a:r>
              <a:rPr lang="fr-FR" sz="1100" dirty="0" smtClean="0"/>
              <a:t>=</a:t>
            </a:r>
            <a:endParaRPr lang="fr-FR" sz="1100" dirty="0"/>
          </a:p>
        </p:txBody>
      </p:sp>
      <p:sp>
        <p:nvSpPr>
          <p:cNvPr id="14" name="Oval 5"/>
          <p:cNvSpPr/>
          <p:nvPr/>
        </p:nvSpPr>
        <p:spPr>
          <a:xfrm>
            <a:off x="3563888" y="5373216"/>
            <a:ext cx="2532112"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Consommateur</a:t>
            </a:r>
            <a:endParaRPr lang="fr-FR" dirty="0"/>
          </a:p>
        </p:txBody>
      </p:sp>
      <p:sp>
        <p:nvSpPr>
          <p:cNvPr id="15" name="Rounded Rectangle 15"/>
          <p:cNvSpPr/>
          <p:nvPr/>
        </p:nvSpPr>
        <p:spPr>
          <a:xfrm>
            <a:off x="7236296" y="4645496"/>
            <a:ext cx="1728192"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Hypermarché</a:t>
            </a:r>
            <a:endParaRPr lang="fr-FR" dirty="0"/>
          </a:p>
        </p:txBody>
      </p:sp>
      <p:cxnSp>
        <p:nvCxnSpPr>
          <p:cNvPr id="16" name="Straight Arrow Connector 28"/>
          <p:cNvCxnSpPr/>
          <p:nvPr/>
        </p:nvCxnSpPr>
        <p:spPr>
          <a:xfrm flipH="1">
            <a:off x="6172200" y="5525616"/>
            <a:ext cx="1143000" cy="4191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TextBox 19"/>
          <p:cNvSpPr txBox="1"/>
          <p:nvPr/>
        </p:nvSpPr>
        <p:spPr>
          <a:xfrm>
            <a:off x="5791200" y="4916016"/>
            <a:ext cx="1447800" cy="261610"/>
          </a:xfrm>
          <a:prstGeom prst="rect">
            <a:avLst/>
          </a:prstGeom>
          <a:noFill/>
        </p:spPr>
        <p:txBody>
          <a:bodyPr wrap="square" rtlCol="0">
            <a:spAutoFit/>
          </a:bodyPr>
          <a:lstStyle/>
          <a:p>
            <a:r>
              <a:rPr lang="fr-FR" sz="1100" dirty="0" smtClean="0"/>
              <a:t>Auchan, Leclerc … =</a:t>
            </a:r>
            <a:endParaRPr lang="fr-FR" sz="1100" dirty="0"/>
          </a:p>
        </p:txBody>
      </p:sp>
      <p:sp>
        <p:nvSpPr>
          <p:cNvPr id="18" name="TextBox 21"/>
          <p:cNvSpPr txBox="1"/>
          <p:nvPr/>
        </p:nvSpPr>
        <p:spPr>
          <a:xfrm>
            <a:off x="6248400" y="5906616"/>
            <a:ext cx="1676400" cy="261610"/>
          </a:xfrm>
          <a:prstGeom prst="rect">
            <a:avLst/>
          </a:prstGeom>
          <a:noFill/>
        </p:spPr>
        <p:txBody>
          <a:bodyPr wrap="square" rtlCol="0">
            <a:spAutoFit/>
          </a:bodyPr>
          <a:lstStyle/>
          <a:p>
            <a:r>
              <a:rPr lang="fr-FR" sz="1100" dirty="0" smtClean="0"/>
              <a:t>= Nous</a:t>
            </a:r>
            <a:endParaRPr lang="fr-FR" sz="1100" dirty="0"/>
          </a:p>
        </p:txBody>
      </p:sp>
      <p:sp>
        <p:nvSpPr>
          <p:cNvPr id="19" name="TextBox 23"/>
          <p:cNvSpPr txBox="1"/>
          <p:nvPr/>
        </p:nvSpPr>
        <p:spPr>
          <a:xfrm>
            <a:off x="5562600" y="3620616"/>
            <a:ext cx="1447800" cy="600164"/>
          </a:xfrm>
          <a:prstGeom prst="rect">
            <a:avLst/>
          </a:prstGeom>
          <a:noFill/>
        </p:spPr>
        <p:txBody>
          <a:bodyPr wrap="square" rtlCol="0">
            <a:spAutoFit/>
          </a:bodyPr>
          <a:lstStyle/>
          <a:p>
            <a:r>
              <a:rPr lang="fr-FR" sz="1100" dirty="0" smtClean="0"/>
              <a:t>= Vente par correspondance ou magasin de l’usine</a:t>
            </a:r>
            <a:endParaRPr lang="fr-FR" sz="1100" dirty="0"/>
          </a:p>
        </p:txBody>
      </p:sp>
      <p:sp>
        <p:nvSpPr>
          <p:cNvPr id="20" name="Rectangle 19"/>
          <p:cNvSpPr/>
          <p:nvPr/>
        </p:nvSpPr>
        <p:spPr>
          <a:xfrm>
            <a:off x="4572000" y="3620616"/>
            <a:ext cx="990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Vente directe</a:t>
            </a:r>
            <a:endParaRPr lang="fr-FR" dirty="0"/>
          </a:p>
        </p:txBody>
      </p:sp>
      <p:sp>
        <p:nvSpPr>
          <p:cNvPr id="21" name="Rounded Rectangle 12"/>
          <p:cNvSpPr/>
          <p:nvPr/>
        </p:nvSpPr>
        <p:spPr>
          <a:xfrm>
            <a:off x="1447800" y="2858616"/>
            <a:ext cx="14478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Grossiste	</a:t>
            </a:r>
            <a:endParaRPr lang="fr-FR" dirty="0"/>
          </a:p>
        </p:txBody>
      </p:sp>
      <p:cxnSp>
        <p:nvCxnSpPr>
          <p:cNvPr id="22" name="Straight Arrow Connector 22"/>
          <p:cNvCxnSpPr/>
          <p:nvPr/>
        </p:nvCxnSpPr>
        <p:spPr>
          <a:xfrm flipH="1">
            <a:off x="4876800" y="4458816"/>
            <a:ext cx="114300" cy="838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32"/>
          <p:cNvCxnSpPr/>
          <p:nvPr/>
        </p:nvCxnSpPr>
        <p:spPr>
          <a:xfrm flipH="1">
            <a:off x="1981200" y="3696816"/>
            <a:ext cx="114300" cy="838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34"/>
          <p:cNvCxnSpPr/>
          <p:nvPr/>
        </p:nvCxnSpPr>
        <p:spPr>
          <a:xfrm>
            <a:off x="2286000" y="5525616"/>
            <a:ext cx="1295400" cy="342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5" name="TextBox 25"/>
          <p:cNvSpPr txBox="1"/>
          <p:nvPr/>
        </p:nvSpPr>
        <p:spPr>
          <a:xfrm>
            <a:off x="971600" y="2924944"/>
            <a:ext cx="461665" cy="1613520"/>
          </a:xfrm>
          <a:prstGeom prst="rect">
            <a:avLst/>
          </a:prstGeom>
          <a:noFill/>
        </p:spPr>
        <p:txBody>
          <a:bodyPr vert="vert270" wrap="square" rtlCol="0">
            <a:spAutoFit/>
          </a:bodyPr>
          <a:lstStyle/>
          <a:p>
            <a:r>
              <a:rPr lang="fr-FR" b="1" dirty="0" smtClean="0">
                <a:solidFill>
                  <a:schemeClr val="accent4"/>
                </a:solidFill>
              </a:rPr>
              <a:t>Circuit court </a:t>
            </a:r>
            <a:endParaRPr lang="fr-FR" b="1" dirty="0">
              <a:solidFill>
                <a:schemeClr val="accent4"/>
              </a:solidFill>
            </a:endParaRPr>
          </a:p>
        </p:txBody>
      </p:sp>
      <p:sp>
        <p:nvSpPr>
          <p:cNvPr id="26" name="TextBox 27"/>
          <p:cNvSpPr txBox="1"/>
          <p:nvPr/>
        </p:nvSpPr>
        <p:spPr>
          <a:xfrm>
            <a:off x="4114800" y="2172816"/>
            <a:ext cx="461665" cy="2895600"/>
          </a:xfrm>
          <a:prstGeom prst="rect">
            <a:avLst/>
          </a:prstGeom>
          <a:noFill/>
        </p:spPr>
        <p:txBody>
          <a:bodyPr vert="vert270" wrap="square" rtlCol="0">
            <a:spAutoFit/>
          </a:bodyPr>
          <a:lstStyle/>
          <a:p>
            <a:r>
              <a:rPr lang="fr-FR" b="1" dirty="0" smtClean="0">
                <a:solidFill>
                  <a:schemeClr val="accent4"/>
                </a:solidFill>
              </a:rPr>
              <a:t>Circuit ultra-court </a:t>
            </a:r>
            <a:endParaRPr lang="fr-FR" b="1" dirty="0">
              <a:solidFill>
                <a:schemeClr val="accent4"/>
              </a:solidFill>
            </a:endParaRPr>
          </a:p>
        </p:txBody>
      </p:sp>
      <p:sp>
        <p:nvSpPr>
          <p:cNvPr id="27" name="Rounded Rectangle 13"/>
          <p:cNvSpPr/>
          <p:nvPr/>
        </p:nvSpPr>
        <p:spPr>
          <a:xfrm>
            <a:off x="1143000" y="4687416"/>
            <a:ext cx="1600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Détaillant</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59632" y="4581128"/>
            <a:ext cx="7272808" cy="830997"/>
          </a:xfrm>
          <a:prstGeom prst="rect">
            <a:avLst/>
          </a:prstGeom>
          <a:noFill/>
        </p:spPr>
        <p:txBody>
          <a:bodyPr wrap="square" rtlCol="0">
            <a:spAutoFit/>
          </a:bodyPr>
          <a:lstStyle/>
          <a:p>
            <a:r>
              <a:rPr lang="fr-FR" sz="1200" u="sng" dirty="0" smtClean="0"/>
              <a:t>Exemple du circuit de distribution de MARS:  </a:t>
            </a:r>
          </a:p>
          <a:p>
            <a:r>
              <a:rPr lang="fr-FR" sz="1200" dirty="0" smtClean="0"/>
              <a:t>- Grandes et Moyennes Surfaces : 78,4% de leur ventes.</a:t>
            </a:r>
          </a:p>
          <a:p>
            <a:r>
              <a:rPr lang="fr-FR" sz="1200" dirty="0" smtClean="0"/>
              <a:t>- Hors Foyer : boulangeries, presses, distributeurs automatiques, </a:t>
            </a:r>
            <a:r>
              <a:rPr lang="fr-FR" sz="1200" dirty="0" err="1" smtClean="0"/>
              <a:t>etc</a:t>
            </a:r>
            <a:r>
              <a:rPr lang="fr-FR" sz="1200" dirty="0" smtClean="0"/>
              <a:t>: 21,6%.</a:t>
            </a:r>
          </a:p>
          <a:p>
            <a:endParaRPr lang="fr-FR" sz="1200" dirty="0"/>
          </a:p>
        </p:txBody>
      </p:sp>
      <p:sp>
        <p:nvSpPr>
          <p:cNvPr id="5" name="Rectangle 4"/>
          <p:cNvSpPr/>
          <p:nvPr/>
        </p:nvSpPr>
        <p:spPr>
          <a:xfrm>
            <a:off x="8682335" y="188640"/>
            <a:ext cx="461665" cy="3164160"/>
          </a:xfrm>
          <a:prstGeom prst="rect">
            <a:avLst/>
          </a:prstGeom>
        </p:spPr>
        <p:txBody>
          <a:bodyPr vert="vert270" wrap="square">
            <a:spAutoFit/>
          </a:bodyPr>
          <a:lstStyle/>
          <a:p>
            <a:r>
              <a:rPr lang="fr-FR" u="sng" dirty="0" smtClean="0">
                <a:solidFill>
                  <a:schemeClr val="bg1">
                    <a:lumMod val="50000"/>
                  </a:schemeClr>
                </a:solidFill>
              </a:rPr>
              <a:t>(Source Nielsen décembre 2009) </a:t>
            </a:r>
          </a:p>
        </p:txBody>
      </p:sp>
      <p:graphicFrame>
        <p:nvGraphicFramePr>
          <p:cNvPr id="6" name="Tableau 5"/>
          <p:cNvGraphicFramePr>
            <a:graphicFrameLocks noGrp="1"/>
          </p:cNvGraphicFramePr>
          <p:nvPr/>
        </p:nvGraphicFramePr>
        <p:xfrm>
          <a:off x="1259632" y="260648"/>
          <a:ext cx="7488831" cy="3099213"/>
        </p:xfrm>
        <a:graphic>
          <a:graphicData uri="http://schemas.openxmlformats.org/drawingml/2006/table">
            <a:tbl>
              <a:tblPr firstRow="1" bandRow="1">
                <a:tableStyleId>{5C22544A-7EE6-4342-B048-85BDC9FD1C3A}</a:tableStyleId>
              </a:tblPr>
              <a:tblGrid>
                <a:gridCol w="2496277"/>
                <a:gridCol w="2496277"/>
                <a:gridCol w="2496277"/>
              </a:tblGrid>
              <a:tr h="960402">
                <a:tc rowSpan="2">
                  <a:txBody>
                    <a:bodyPr/>
                    <a:lstStyle/>
                    <a:p>
                      <a:r>
                        <a:rPr lang="fr-FR" dirty="0" smtClean="0"/>
                        <a:t>Entreprises</a:t>
                      </a:r>
                      <a:endParaRPr lang="fr-FR" dirty="0"/>
                    </a:p>
                  </a:txBody>
                  <a:tcPr/>
                </a:tc>
                <a:tc gridSpan="2">
                  <a:txBody>
                    <a:bodyPr/>
                    <a:lstStyle/>
                    <a:p>
                      <a:pPr algn="ctr"/>
                      <a:r>
                        <a:rPr lang="fr-FR" sz="1800" u="sng" dirty="0" smtClean="0"/>
                        <a:t>Part de marché valeur en France sur la confiserie de chocolat dans le circuit de distribution spécialisée (boulangerie, presse) </a:t>
                      </a:r>
                      <a:endParaRPr lang="fr-FR" sz="1800" dirty="0"/>
                    </a:p>
                  </a:txBody>
                  <a:tcPr anchor="ctr"/>
                </a:tc>
                <a:tc hMerge="1">
                  <a:txBody>
                    <a:bodyPr/>
                    <a:lstStyle/>
                    <a:p>
                      <a:endParaRPr lang="fr-FR" dirty="0"/>
                    </a:p>
                  </a:txBody>
                  <a:tcPr/>
                </a:tc>
              </a:tr>
              <a:tr h="295508">
                <a:tc vMerge="1">
                  <a:txBody>
                    <a:bodyPr/>
                    <a:lstStyle/>
                    <a:p>
                      <a:endParaRPr lang="fr-FR" dirty="0"/>
                    </a:p>
                  </a:txBody>
                  <a:tcPr/>
                </a:tc>
                <a:tc>
                  <a:txBody>
                    <a:bodyPr/>
                    <a:lstStyle/>
                    <a:p>
                      <a:pPr algn="ctr"/>
                      <a:r>
                        <a:rPr lang="fr-FR" sz="1800" dirty="0" smtClean="0"/>
                        <a:t>2009</a:t>
                      </a:r>
                      <a:endParaRPr lang="fr-FR" sz="1800" dirty="0"/>
                    </a:p>
                  </a:txBody>
                  <a:tcPr anchor="ctr"/>
                </a:tc>
                <a:tc>
                  <a:txBody>
                    <a:bodyPr/>
                    <a:lstStyle/>
                    <a:p>
                      <a:pPr algn="ctr"/>
                      <a:r>
                        <a:rPr lang="fr-FR" sz="1800" dirty="0" smtClean="0"/>
                        <a:t>2008</a:t>
                      </a:r>
                      <a:endParaRPr lang="fr-FR" sz="1800" dirty="0"/>
                    </a:p>
                  </a:txBody>
                  <a:tcPr anchor="ctr"/>
                </a:tc>
              </a:tr>
              <a:tr h="7387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MARS Chocolat France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48,1%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46,7%</a:t>
                      </a:r>
                    </a:p>
                  </a:txBody>
                  <a:tcPr anchor="ctr"/>
                </a:tc>
              </a:tr>
              <a:tr h="517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Ferrero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28,9%</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28,2%</a:t>
                      </a:r>
                    </a:p>
                  </a:txBody>
                  <a:tcPr anchor="ctr"/>
                </a:tc>
              </a:tr>
              <a:tr h="5171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Nestlé</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21,1%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22,6%</a:t>
                      </a:r>
                    </a:p>
                  </a:txBody>
                  <a:tcPr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0"/>
            <a:ext cx="7498080" cy="868958"/>
          </a:xfrm>
        </p:spPr>
        <p:txBody>
          <a:bodyPr>
            <a:normAutofit/>
          </a:bodyPr>
          <a:lstStyle/>
          <a:p>
            <a:r>
              <a:rPr lang="fr-FR" sz="3600" u="sng" dirty="0" smtClean="0"/>
              <a:t>4. Cycle de vie</a:t>
            </a:r>
            <a:endParaRPr lang="fr-FR" sz="3600" u="sng" dirty="0"/>
          </a:p>
        </p:txBody>
      </p:sp>
      <p:sp>
        <p:nvSpPr>
          <p:cNvPr id="2050" name="Text Box 2"/>
          <p:cNvSpPr txBox="1">
            <a:spLocks noChangeArrowheads="1"/>
          </p:cNvSpPr>
          <p:nvPr/>
        </p:nvSpPr>
        <p:spPr bwMode="auto">
          <a:xfrm rot="16200000">
            <a:off x="6552220" y="2816932"/>
            <a:ext cx="3456384" cy="3600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dirty="0" smtClean="0">
                <a:ln>
                  <a:noFill/>
                </a:ln>
                <a:solidFill>
                  <a:schemeClr val="tx1"/>
                </a:solidFill>
                <a:effectLst/>
                <a:latin typeface="Calibri" pitchFamily="34" charset="0"/>
                <a:cs typeface="Arial" pitchFamily="34" charset="0"/>
              </a:rPr>
              <a:t>Chiffre d'affaire en pourcentage pour 2012 d'après le Figaro</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ZoneTexte 18"/>
          <p:cNvSpPr txBox="1"/>
          <p:nvPr/>
        </p:nvSpPr>
        <p:spPr>
          <a:xfrm>
            <a:off x="1259632" y="5085184"/>
            <a:ext cx="1944216" cy="1292662"/>
          </a:xfrm>
          <a:prstGeom prst="rect">
            <a:avLst/>
          </a:prstGeom>
          <a:noFill/>
        </p:spPr>
        <p:txBody>
          <a:bodyPr wrap="square" rtlCol="0">
            <a:spAutoFit/>
          </a:bodyPr>
          <a:lstStyle/>
          <a:p>
            <a:pPr algn="just"/>
            <a:r>
              <a:rPr lang="fr-FR" sz="1200" b="1" dirty="0" smtClean="0"/>
              <a:t>Produits représentés par Ferrero :</a:t>
            </a:r>
            <a:br>
              <a:rPr lang="fr-FR" sz="1200" b="1" dirty="0" smtClean="0"/>
            </a:br>
            <a:r>
              <a:rPr lang="fr-FR" sz="1200" dirty="0" err="1" smtClean="0"/>
              <a:t>Kinder</a:t>
            </a:r>
            <a:r>
              <a:rPr lang="fr-FR" sz="1200" dirty="0" smtClean="0"/>
              <a:t> </a:t>
            </a:r>
            <a:r>
              <a:rPr lang="fr-FR" sz="1200" dirty="0" err="1" smtClean="0"/>
              <a:t>Bueno</a:t>
            </a:r>
            <a:r>
              <a:rPr lang="fr-FR" sz="1200" dirty="0" smtClean="0"/>
              <a:t> 26% ( +1,2) </a:t>
            </a:r>
            <a:br>
              <a:rPr lang="fr-FR" sz="1200" dirty="0" smtClean="0"/>
            </a:br>
            <a:r>
              <a:rPr lang="fr-FR" sz="1200" dirty="0" err="1" smtClean="0"/>
              <a:t>Kinder</a:t>
            </a:r>
            <a:r>
              <a:rPr lang="fr-FR" sz="1200" dirty="0" smtClean="0"/>
              <a:t> Maxi 12% (=)</a:t>
            </a:r>
            <a:br>
              <a:rPr lang="fr-FR" sz="1200" dirty="0" smtClean="0"/>
            </a:br>
            <a:r>
              <a:rPr lang="fr-FR" sz="1200" dirty="0" err="1" smtClean="0"/>
              <a:t>Kinder</a:t>
            </a:r>
            <a:r>
              <a:rPr lang="fr-FR" sz="1200" dirty="0" smtClean="0"/>
              <a:t> country 6% ( -0,5)</a:t>
            </a:r>
          </a:p>
          <a:p>
            <a:pPr algn="just"/>
            <a:endParaRPr lang="fr-FR" dirty="0"/>
          </a:p>
        </p:txBody>
      </p:sp>
      <p:sp>
        <p:nvSpPr>
          <p:cNvPr id="20" name="ZoneTexte 19"/>
          <p:cNvSpPr txBox="1"/>
          <p:nvPr/>
        </p:nvSpPr>
        <p:spPr>
          <a:xfrm>
            <a:off x="3347864" y="5517232"/>
            <a:ext cx="1872208" cy="1200329"/>
          </a:xfrm>
          <a:prstGeom prst="rect">
            <a:avLst/>
          </a:prstGeom>
          <a:noFill/>
        </p:spPr>
        <p:txBody>
          <a:bodyPr wrap="square" rtlCol="0">
            <a:spAutoFit/>
          </a:bodyPr>
          <a:lstStyle/>
          <a:p>
            <a:pPr algn="just"/>
            <a:r>
              <a:rPr lang="fr-FR" sz="1200" b="1" dirty="0" smtClean="0"/>
              <a:t>Produits représentés par Mars:</a:t>
            </a:r>
            <a:endParaRPr lang="fr-FR" sz="1200" dirty="0" smtClean="0"/>
          </a:p>
          <a:p>
            <a:pPr algn="just"/>
            <a:r>
              <a:rPr lang="fr-FR" sz="1200" dirty="0" err="1" smtClean="0"/>
              <a:t>Twix</a:t>
            </a:r>
            <a:r>
              <a:rPr lang="fr-FR" sz="1200" dirty="0" smtClean="0"/>
              <a:t> 10% (-0,9)</a:t>
            </a:r>
            <a:br>
              <a:rPr lang="fr-FR" sz="1200" dirty="0" smtClean="0"/>
            </a:br>
            <a:r>
              <a:rPr lang="fr-FR" sz="1200" dirty="0" smtClean="0"/>
              <a:t>Mars  8,1% ( -0,5)</a:t>
            </a:r>
            <a:br>
              <a:rPr lang="fr-FR" sz="1200" dirty="0" smtClean="0"/>
            </a:br>
            <a:r>
              <a:rPr lang="fr-FR" sz="1200" dirty="0" err="1" smtClean="0"/>
              <a:t>Snickers</a:t>
            </a:r>
            <a:r>
              <a:rPr lang="fr-FR" sz="1200" dirty="0" smtClean="0"/>
              <a:t> </a:t>
            </a:r>
            <a:r>
              <a:rPr lang="fr-FR" sz="1200" dirty="0" err="1" smtClean="0"/>
              <a:t>Balisto</a:t>
            </a:r>
            <a:r>
              <a:rPr lang="fr-FR" sz="1200" dirty="0" smtClean="0"/>
              <a:t> 5,4% (+0,1)</a:t>
            </a:r>
            <a:endParaRPr lang="fr-FR" sz="1200" dirty="0"/>
          </a:p>
        </p:txBody>
      </p:sp>
      <p:sp>
        <p:nvSpPr>
          <p:cNvPr id="21" name="ZoneTexte 20"/>
          <p:cNvSpPr txBox="1"/>
          <p:nvPr/>
        </p:nvSpPr>
        <p:spPr>
          <a:xfrm>
            <a:off x="5436096" y="5157192"/>
            <a:ext cx="1728192" cy="830997"/>
          </a:xfrm>
          <a:prstGeom prst="rect">
            <a:avLst/>
          </a:prstGeom>
          <a:noFill/>
        </p:spPr>
        <p:txBody>
          <a:bodyPr wrap="square" rtlCol="0">
            <a:spAutoFit/>
          </a:bodyPr>
          <a:lstStyle/>
          <a:p>
            <a:pPr algn="just"/>
            <a:r>
              <a:rPr lang="fr-FR" sz="1200" b="1" dirty="0" smtClean="0"/>
              <a:t>Produits représentés par Nestlé :</a:t>
            </a:r>
            <a:br>
              <a:rPr lang="fr-FR" sz="1200" b="1" dirty="0" smtClean="0"/>
            </a:br>
            <a:r>
              <a:rPr lang="fr-FR" sz="1200" dirty="0" smtClean="0"/>
              <a:t>Kit Kat 10,4% ( =)</a:t>
            </a:r>
            <a:br>
              <a:rPr lang="fr-FR" sz="1200" dirty="0" smtClean="0"/>
            </a:br>
            <a:r>
              <a:rPr lang="fr-FR" sz="1200" dirty="0" smtClean="0"/>
              <a:t>Lion 4,2% ( -0,6)</a:t>
            </a:r>
            <a:endParaRPr lang="fr-FR" sz="1200" dirty="0"/>
          </a:p>
        </p:txBody>
      </p:sp>
      <p:sp>
        <p:nvSpPr>
          <p:cNvPr id="22" name="ZoneTexte 21"/>
          <p:cNvSpPr txBox="1"/>
          <p:nvPr/>
        </p:nvSpPr>
        <p:spPr>
          <a:xfrm>
            <a:off x="7380312" y="5517232"/>
            <a:ext cx="1512168" cy="1200329"/>
          </a:xfrm>
          <a:prstGeom prst="rect">
            <a:avLst/>
          </a:prstGeom>
          <a:noFill/>
        </p:spPr>
        <p:txBody>
          <a:bodyPr wrap="square" rtlCol="0">
            <a:spAutoFit/>
          </a:bodyPr>
          <a:lstStyle/>
          <a:p>
            <a:pPr algn="just"/>
            <a:r>
              <a:rPr lang="fr-FR" sz="1200" b="1" dirty="0" err="1" smtClean="0"/>
              <a:t>Gerlinea</a:t>
            </a:r>
            <a:r>
              <a:rPr lang="fr-FR" sz="1200" b="1" dirty="0" smtClean="0"/>
              <a:t> </a:t>
            </a:r>
            <a:r>
              <a:rPr lang="fr-FR" sz="1200" dirty="0" smtClean="0"/>
              <a:t>se trouve en position de croissance sur le segment diététique minceur</a:t>
            </a:r>
          </a:p>
          <a:p>
            <a:pPr algn="just"/>
            <a:r>
              <a:rPr lang="fr-FR" sz="1200" dirty="0" smtClean="0"/>
              <a:t>( depuis 2004).</a:t>
            </a:r>
            <a:endParaRPr lang="fr-FR" sz="1200" dirty="0"/>
          </a:p>
        </p:txBody>
      </p:sp>
      <p:sp>
        <p:nvSpPr>
          <p:cNvPr id="45072" name="Rectangle 16"/>
          <p:cNvSpPr>
            <a:spLocks noChangeArrowheads="1"/>
          </p:cNvSpPr>
          <p:nvPr/>
        </p:nvSpPr>
        <p:spPr bwMode="auto">
          <a:xfrm>
            <a:off x="1907704" y="1340768"/>
            <a:ext cx="6096000" cy="3381375"/>
          </a:xfrm>
          <a:prstGeom prst="rect">
            <a:avLst/>
          </a:prstGeom>
          <a:solidFill>
            <a:srgbClr val="99CCFF"/>
          </a:solidFill>
          <a:ln w="12700">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5071" name="Rectangle 15"/>
          <p:cNvSpPr>
            <a:spLocks noChangeArrowheads="1"/>
          </p:cNvSpPr>
          <p:nvPr/>
        </p:nvSpPr>
        <p:spPr bwMode="auto">
          <a:xfrm>
            <a:off x="3003079" y="1340768"/>
            <a:ext cx="1981200" cy="3381375"/>
          </a:xfrm>
          <a:prstGeom prst="rect">
            <a:avLst/>
          </a:prstGeom>
          <a:solidFill>
            <a:srgbClr val="99CCFF"/>
          </a:solidFill>
          <a:ln w="12700">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5070" name="Rectangle 14"/>
          <p:cNvSpPr>
            <a:spLocks noChangeArrowheads="1"/>
          </p:cNvSpPr>
          <p:nvPr/>
        </p:nvSpPr>
        <p:spPr bwMode="auto">
          <a:xfrm>
            <a:off x="6908329" y="1340768"/>
            <a:ext cx="1095375" cy="3381375"/>
          </a:xfrm>
          <a:prstGeom prst="rect">
            <a:avLst/>
          </a:prstGeom>
          <a:solidFill>
            <a:srgbClr val="99CCFF"/>
          </a:solidFill>
          <a:ln w="12700">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5069" name="Line 13"/>
          <p:cNvSpPr>
            <a:spLocks noChangeShapeType="1"/>
          </p:cNvSpPr>
          <p:nvPr/>
        </p:nvSpPr>
        <p:spPr bwMode="auto">
          <a:xfrm>
            <a:off x="3003079" y="1340768"/>
            <a:ext cx="0" cy="3381375"/>
          </a:xfrm>
          <a:prstGeom prst="line">
            <a:avLst/>
          </a:prstGeom>
          <a:noFill/>
          <a:ln w="17640">
            <a:solidFill>
              <a:srgbClr val="000000"/>
            </a:solidFill>
            <a:round/>
            <a:headEnd/>
            <a:tailEnd/>
          </a:ln>
        </p:spPr>
        <p:txBody>
          <a:bodyPr vert="horz" wrap="square" lIns="9000" tIns="9000" rIns="9000" bIns="9000" numCol="1"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5068" name="Line 12"/>
          <p:cNvSpPr>
            <a:spLocks noChangeShapeType="1"/>
          </p:cNvSpPr>
          <p:nvPr/>
        </p:nvSpPr>
        <p:spPr bwMode="auto">
          <a:xfrm>
            <a:off x="4984279" y="1340768"/>
            <a:ext cx="0" cy="3381375"/>
          </a:xfrm>
          <a:prstGeom prst="line">
            <a:avLst/>
          </a:prstGeom>
          <a:noFill/>
          <a:ln w="17640">
            <a:solidFill>
              <a:srgbClr val="000000"/>
            </a:solidFill>
            <a:round/>
            <a:headEnd/>
            <a:tailEnd/>
          </a:ln>
        </p:spPr>
        <p:txBody>
          <a:bodyPr vert="horz" wrap="square" lIns="9000" tIns="9000" rIns="9000" bIns="9000" numCol="1"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5067" name="Line 11"/>
          <p:cNvSpPr>
            <a:spLocks noChangeShapeType="1"/>
          </p:cNvSpPr>
          <p:nvPr/>
        </p:nvSpPr>
        <p:spPr bwMode="auto">
          <a:xfrm flipV="1">
            <a:off x="6908329" y="1340768"/>
            <a:ext cx="0" cy="3381375"/>
          </a:xfrm>
          <a:prstGeom prst="line">
            <a:avLst/>
          </a:prstGeom>
          <a:noFill/>
          <a:ln w="17640">
            <a:solidFill>
              <a:srgbClr val="000000"/>
            </a:solidFill>
            <a:round/>
            <a:headEnd/>
            <a:tailEnd/>
          </a:ln>
        </p:spPr>
        <p:txBody>
          <a:bodyPr rot="10800000" vert="horz" wrap="square" lIns="9000" tIns="9000" rIns="9000" bIns="9000" numCol="1"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5065" name="Text Box 9"/>
          <p:cNvSpPr txBox="1">
            <a:spLocks noChangeArrowheads="1"/>
          </p:cNvSpPr>
          <p:nvPr/>
        </p:nvSpPr>
        <p:spPr bwMode="auto">
          <a:xfrm>
            <a:off x="1979712" y="4725144"/>
            <a:ext cx="6115050" cy="45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Émergence                    Croissance                                    Maturité                                   Déclin </a:t>
            </a:r>
            <a:r>
              <a:rPr kumimoji="0" lang="fr-FR" sz="12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4" name="AutoShape 8"/>
          <p:cNvSpPr>
            <a:spLocks noChangeArrowheads="1"/>
          </p:cNvSpPr>
          <p:nvPr/>
        </p:nvSpPr>
        <p:spPr bwMode="auto">
          <a:xfrm>
            <a:off x="3275856" y="908720"/>
            <a:ext cx="1666875" cy="1400175"/>
          </a:xfrm>
          <a:custGeom>
            <a:avLst/>
            <a:gdLst>
              <a:gd name="T0" fmla="*/ 833580 w 1667160"/>
              <a:gd name="T1" fmla="*/ 0 h 1400400"/>
              <a:gd name="T2" fmla="*/ 0 w 1667160"/>
              <a:gd name="T3" fmla="*/ 700200 h 1400400"/>
              <a:gd name="T4" fmla="*/ 833580 w 1667160"/>
              <a:gd name="T5" fmla="*/ 1400400 h 1400400"/>
              <a:gd name="T6" fmla="*/ 1667160 w 1667160"/>
              <a:gd name="T7" fmla="*/ 700200 h 1400400"/>
              <a:gd name="T8" fmla="*/ 17694720 60000 65536"/>
              <a:gd name="T9" fmla="*/ 11796480 60000 65536"/>
              <a:gd name="T10" fmla="*/ 5898240 60000 65536"/>
              <a:gd name="T11" fmla="*/ 0 60000 65536"/>
              <a:gd name="T12" fmla="*/ 244150 w 1667160"/>
              <a:gd name="T13" fmla="*/ 205084 h 1400400"/>
              <a:gd name="T14" fmla="*/ 1423010 w 1667160"/>
              <a:gd name="T15" fmla="*/ 1195316 h 1400400"/>
            </a:gdLst>
            <a:ahLst/>
            <a:cxnLst>
              <a:cxn ang="T8">
                <a:pos x="T0" y="T1"/>
              </a:cxn>
              <a:cxn ang="T9">
                <a:pos x="T2" y="T3"/>
              </a:cxn>
              <a:cxn ang="T10">
                <a:pos x="T4" y="T5"/>
              </a:cxn>
              <a:cxn ang="T11">
                <a:pos x="T6" y="T7"/>
              </a:cxn>
            </a:cxnLst>
            <a:rect l="T12" t="T13" r="T14" b="T15"/>
            <a:pathLst>
              <a:path w="1667160" h="1400400">
                <a:moveTo>
                  <a:pt x="0" y="700200"/>
                </a:moveTo>
                <a:lnTo>
                  <a:pt x="0" y="700200"/>
                </a:lnTo>
                <a:cubicBezTo>
                  <a:pt x="0" y="313490"/>
                  <a:pt x="373206" y="0"/>
                  <a:pt x="833580" y="1"/>
                </a:cubicBezTo>
                <a:cubicBezTo>
                  <a:pt x="833580" y="1"/>
                  <a:pt x="833580" y="1"/>
                  <a:pt x="833580" y="1"/>
                </a:cubicBezTo>
                <a:cubicBezTo>
                  <a:pt x="1293954" y="1"/>
                  <a:pt x="1667160" y="313491"/>
                  <a:pt x="1667160" y="700201"/>
                </a:cubicBezTo>
                <a:cubicBezTo>
                  <a:pt x="1667160" y="700201"/>
                  <a:pt x="1667159" y="700201"/>
                  <a:pt x="1667159" y="700201"/>
                </a:cubicBezTo>
                <a:lnTo>
                  <a:pt x="1667160" y="700202"/>
                </a:lnTo>
                <a:cubicBezTo>
                  <a:pt x="1667160" y="1086911"/>
                  <a:pt x="1293953" y="1400401"/>
                  <a:pt x="833580" y="1400402"/>
                </a:cubicBezTo>
                <a:cubicBezTo>
                  <a:pt x="373206" y="1400402"/>
                  <a:pt x="0" y="1086911"/>
                  <a:pt x="0" y="700202"/>
                </a:cubicBezTo>
                <a:cubicBezTo>
                  <a:pt x="-1" y="700201"/>
                  <a:pt x="0" y="700201"/>
                  <a:pt x="0" y="700201"/>
                </a:cubicBezTo>
                <a:close/>
              </a:path>
            </a:pathLst>
          </a:custGeom>
          <a:solidFill>
            <a:srgbClr val="E6FF00"/>
          </a:solidFill>
          <a:ln w="12700">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5063" name="Text Box 7"/>
          <p:cNvSpPr txBox="1">
            <a:spLocks noChangeArrowheads="1"/>
          </p:cNvSpPr>
          <p:nvPr/>
        </p:nvSpPr>
        <p:spPr bwMode="auto">
          <a:xfrm>
            <a:off x="3563888" y="1268760"/>
            <a:ext cx="1114425" cy="847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Ferrero</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44%</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2" name="AutoShape 6"/>
          <p:cNvSpPr>
            <a:spLocks noChangeArrowheads="1"/>
          </p:cNvSpPr>
          <p:nvPr/>
        </p:nvSpPr>
        <p:spPr bwMode="auto">
          <a:xfrm>
            <a:off x="4283968" y="2204864"/>
            <a:ext cx="1524000" cy="1104900"/>
          </a:xfrm>
          <a:custGeom>
            <a:avLst/>
            <a:gdLst>
              <a:gd name="T0" fmla="*/ 762120 w 1524240"/>
              <a:gd name="T1" fmla="*/ 0 h 1105200"/>
              <a:gd name="T2" fmla="*/ 0 w 1524240"/>
              <a:gd name="T3" fmla="*/ 552600 h 1105200"/>
              <a:gd name="T4" fmla="*/ 762120 w 1524240"/>
              <a:gd name="T5" fmla="*/ 1105200 h 1105200"/>
              <a:gd name="T6" fmla="*/ 1524240 w 1524240"/>
              <a:gd name="T7" fmla="*/ 552600 h 1105200"/>
              <a:gd name="T8" fmla="*/ 17694720 60000 65536"/>
              <a:gd name="T9" fmla="*/ 11796480 60000 65536"/>
              <a:gd name="T10" fmla="*/ 5898240 60000 65536"/>
              <a:gd name="T11" fmla="*/ 0 60000 65536"/>
              <a:gd name="T12" fmla="*/ 223220 w 1524240"/>
              <a:gd name="T13" fmla="*/ 161853 h 1105200"/>
              <a:gd name="T14" fmla="*/ 1301020 w 1524240"/>
              <a:gd name="T15" fmla="*/ 943347 h 1105200"/>
            </a:gdLst>
            <a:ahLst/>
            <a:cxnLst>
              <a:cxn ang="T8">
                <a:pos x="T0" y="T1"/>
              </a:cxn>
              <a:cxn ang="T9">
                <a:pos x="T2" y="T3"/>
              </a:cxn>
              <a:cxn ang="T10">
                <a:pos x="T4" y="T5"/>
              </a:cxn>
              <a:cxn ang="T11">
                <a:pos x="T6" y="T7"/>
              </a:cxn>
            </a:cxnLst>
            <a:rect l="T12" t="T13" r="T14" b="T15"/>
            <a:pathLst>
              <a:path w="1524240" h="1105200">
                <a:moveTo>
                  <a:pt x="0" y="552600"/>
                </a:moveTo>
                <a:lnTo>
                  <a:pt x="0" y="552600"/>
                </a:lnTo>
                <a:cubicBezTo>
                  <a:pt x="0" y="247407"/>
                  <a:pt x="341213" y="0"/>
                  <a:pt x="762120" y="1"/>
                </a:cubicBezTo>
                <a:cubicBezTo>
                  <a:pt x="762120" y="1"/>
                  <a:pt x="762120" y="1"/>
                  <a:pt x="762120" y="1"/>
                </a:cubicBezTo>
                <a:cubicBezTo>
                  <a:pt x="1183027" y="1"/>
                  <a:pt x="1524240" y="247408"/>
                  <a:pt x="1524240" y="552601"/>
                </a:cubicBezTo>
                <a:cubicBezTo>
                  <a:pt x="1524240" y="552601"/>
                  <a:pt x="1524239" y="552601"/>
                  <a:pt x="1524239" y="552601"/>
                </a:cubicBezTo>
                <a:lnTo>
                  <a:pt x="1524240" y="552602"/>
                </a:lnTo>
                <a:cubicBezTo>
                  <a:pt x="1524240" y="857794"/>
                  <a:pt x="1183027" y="1105201"/>
                  <a:pt x="762120" y="1105202"/>
                </a:cubicBezTo>
                <a:cubicBezTo>
                  <a:pt x="341212" y="1105202"/>
                  <a:pt x="0" y="857794"/>
                  <a:pt x="0" y="552602"/>
                </a:cubicBezTo>
                <a:cubicBezTo>
                  <a:pt x="-1" y="552601"/>
                  <a:pt x="0" y="552601"/>
                  <a:pt x="0" y="552601"/>
                </a:cubicBezTo>
                <a:close/>
              </a:path>
            </a:pathLst>
          </a:custGeom>
          <a:solidFill>
            <a:srgbClr val="E6FF00"/>
          </a:solidFill>
          <a:ln w="12700">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5061" name="Text Box 5"/>
          <p:cNvSpPr txBox="1">
            <a:spLocks noChangeArrowheads="1"/>
          </p:cNvSpPr>
          <p:nvPr/>
        </p:nvSpPr>
        <p:spPr bwMode="auto">
          <a:xfrm>
            <a:off x="4499992" y="2492896"/>
            <a:ext cx="1047750" cy="638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Mars</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23,5%</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0" name="AutoShape 4"/>
          <p:cNvSpPr>
            <a:spLocks noChangeArrowheads="1"/>
          </p:cNvSpPr>
          <p:nvPr/>
        </p:nvSpPr>
        <p:spPr bwMode="auto">
          <a:xfrm>
            <a:off x="3784129" y="3499768"/>
            <a:ext cx="1514475" cy="590550"/>
          </a:xfrm>
          <a:custGeom>
            <a:avLst/>
            <a:gdLst>
              <a:gd name="T0" fmla="*/ 757440 w 1514880"/>
              <a:gd name="T1" fmla="*/ 0 h 590760"/>
              <a:gd name="T2" fmla="*/ 0 w 1514880"/>
              <a:gd name="T3" fmla="*/ 295380 h 590760"/>
              <a:gd name="T4" fmla="*/ 757440 w 1514880"/>
              <a:gd name="T5" fmla="*/ 590760 h 590760"/>
              <a:gd name="T6" fmla="*/ 1514880 w 1514880"/>
              <a:gd name="T7" fmla="*/ 295380 h 590760"/>
              <a:gd name="T8" fmla="*/ 17694720 60000 65536"/>
              <a:gd name="T9" fmla="*/ 11796480 60000 65536"/>
              <a:gd name="T10" fmla="*/ 5898240 60000 65536"/>
              <a:gd name="T11" fmla="*/ 0 60000 65536"/>
              <a:gd name="T12" fmla="*/ 221849 w 1514880"/>
              <a:gd name="T13" fmla="*/ 86515 h 590760"/>
              <a:gd name="T14" fmla="*/ 1293031 w 1514880"/>
              <a:gd name="T15" fmla="*/ 504245 h 590760"/>
            </a:gdLst>
            <a:ahLst/>
            <a:cxnLst>
              <a:cxn ang="T8">
                <a:pos x="T0" y="T1"/>
              </a:cxn>
              <a:cxn ang="T9">
                <a:pos x="T2" y="T3"/>
              </a:cxn>
              <a:cxn ang="T10">
                <a:pos x="T4" y="T5"/>
              </a:cxn>
              <a:cxn ang="T11">
                <a:pos x="T6" y="T7"/>
              </a:cxn>
            </a:cxnLst>
            <a:rect l="T12" t="T13" r="T14" b="T15"/>
            <a:pathLst>
              <a:path w="1514880" h="590760">
                <a:moveTo>
                  <a:pt x="0" y="295380"/>
                </a:moveTo>
                <a:lnTo>
                  <a:pt x="0" y="295380"/>
                </a:lnTo>
                <a:cubicBezTo>
                  <a:pt x="1" y="132246"/>
                  <a:pt x="339118" y="0"/>
                  <a:pt x="757440" y="1"/>
                </a:cubicBezTo>
                <a:cubicBezTo>
                  <a:pt x="757440" y="1"/>
                  <a:pt x="757440" y="1"/>
                  <a:pt x="757440" y="1"/>
                </a:cubicBezTo>
                <a:cubicBezTo>
                  <a:pt x="1175763" y="1"/>
                  <a:pt x="1514881" y="132247"/>
                  <a:pt x="1514881" y="295381"/>
                </a:cubicBezTo>
                <a:cubicBezTo>
                  <a:pt x="1514881" y="295381"/>
                  <a:pt x="1514880" y="295381"/>
                  <a:pt x="1514880" y="295381"/>
                </a:cubicBezTo>
                <a:lnTo>
                  <a:pt x="1514881" y="295382"/>
                </a:lnTo>
                <a:cubicBezTo>
                  <a:pt x="1514881" y="458515"/>
                  <a:pt x="1175763" y="590761"/>
                  <a:pt x="757441" y="590762"/>
                </a:cubicBezTo>
                <a:cubicBezTo>
                  <a:pt x="339118" y="590762"/>
                  <a:pt x="1" y="458515"/>
                  <a:pt x="1" y="295382"/>
                </a:cubicBezTo>
                <a:cubicBezTo>
                  <a:pt x="0" y="295381"/>
                  <a:pt x="1" y="295381"/>
                  <a:pt x="1" y="295381"/>
                </a:cubicBezTo>
                <a:close/>
              </a:path>
            </a:pathLst>
          </a:custGeom>
          <a:solidFill>
            <a:srgbClr val="E6FF00"/>
          </a:solidFill>
          <a:ln w="12700">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5059" name="Text Box 3"/>
          <p:cNvSpPr txBox="1">
            <a:spLocks noChangeArrowheads="1"/>
          </p:cNvSpPr>
          <p:nvPr/>
        </p:nvSpPr>
        <p:spPr bwMode="auto">
          <a:xfrm>
            <a:off x="4069879" y="3656930"/>
            <a:ext cx="990600" cy="419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Nestlé</a:t>
            </a:r>
            <a:br>
              <a:rPr kumimoji="0" lang="fr-FR" sz="1200" b="1"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br>
            <a:r>
              <a:rPr kumimoji="0" lang="fr-FR" sz="1200" b="1" i="0" u="none" strike="noStrike" cap="none" normalizeH="0" baseline="0" smtClean="0">
                <a:ln>
                  <a:noFill/>
                </a:ln>
                <a:solidFill>
                  <a:schemeClr val="tx1"/>
                </a:solidFill>
                <a:effectLst/>
                <a:latin typeface="Times New Roman" pitchFamily="18" charset="0"/>
                <a:ea typeface="Arial Unicode MS" pitchFamily="34" charset="-128"/>
                <a:cs typeface="Times New Roman" pitchFamily="18" charset="0"/>
              </a:rPr>
              <a:t>14,6%</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5058" name="AutoShape 2"/>
          <p:cNvSpPr>
            <a:spLocks noChangeArrowheads="1"/>
          </p:cNvSpPr>
          <p:nvPr/>
        </p:nvSpPr>
        <p:spPr bwMode="auto">
          <a:xfrm>
            <a:off x="3491880" y="4365104"/>
            <a:ext cx="1638300" cy="323850"/>
          </a:xfrm>
          <a:custGeom>
            <a:avLst/>
            <a:gdLst>
              <a:gd name="T0" fmla="*/ 819360 w 1638719"/>
              <a:gd name="T1" fmla="*/ 0 h 324000"/>
              <a:gd name="T2" fmla="*/ 0 w 1638719"/>
              <a:gd name="T3" fmla="*/ 162000 h 324000"/>
              <a:gd name="T4" fmla="*/ 819360 w 1638719"/>
              <a:gd name="T5" fmla="*/ 324000 h 324000"/>
              <a:gd name="T6" fmla="*/ 1638719 w 1638719"/>
              <a:gd name="T7" fmla="*/ 162000 h 324000"/>
              <a:gd name="T8" fmla="*/ 17694720 60000 65536"/>
              <a:gd name="T9" fmla="*/ 11796480 60000 65536"/>
              <a:gd name="T10" fmla="*/ 5898240 60000 65536"/>
              <a:gd name="T11" fmla="*/ 0 60000 65536"/>
              <a:gd name="T12" fmla="*/ 239985 w 1638719"/>
              <a:gd name="T13" fmla="*/ 47449 h 324000"/>
              <a:gd name="T14" fmla="*/ 1398734 w 1638719"/>
              <a:gd name="T15" fmla="*/ 276551 h 324000"/>
            </a:gdLst>
            <a:ahLst/>
            <a:cxnLst>
              <a:cxn ang="T8">
                <a:pos x="T0" y="T1"/>
              </a:cxn>
              <a:cxn ang="T9">
                <a:pos x="T2" y="T3"/>
              </a:cxn>
              <a:cxn ang="T10">
                <a:pos x="T4" y="T5"/>
              </a:cxn>
              <a:cxn ang="T11">
                <a:pos x="T6" y="T7"/>
              </a:cxn>
            </a:cxnLst>
            <a:rect l="T12" t="T13" r="T14" b="T15"/>
            <a:pathLst>
              <a:path w="1638719" h="324000">
                <a:moveTo>
                  <a:pt x="0" y="162000"/>
                </a:moveTo>
                <a:lnTo>
                  <a:pt x="0" y="162000"/>
                </a:lnTo>
                <a:cubicBezTo>
                  <a:pt x="2" y="72530"/>
                  <a:pt x="366841" y="1"/>
                  <a:pt x="819359" y="1"/>
                </a:cubicBezTo>
                <a:cubicBezTo>
                  <a:pt x="1271880" y="1"/>
                  <a:pt x="1638720" y="72530"/>
                  <a:pt x="1638720" y="162001"/>
                </a:cubicBezTo>
                <a:cubicBezTo>
                  <a:pt x="1638720" y="162001"/>
                  <a:pt x="1638719" y="162001"/>
                  <a:pt x="1638719" y="162001"/>
                </a:cubicBezTo>
                <a:lnTo>
                  <a:pt x="1638720" y="162002"/>
                </a:lnTo>
                <a:cubicBezTo>
                  <a:pt x="1638720" y="251472"/>
                  <a:pt x="1271880" y="324001"/>
                  <a:pt x="819360" y="324002"/>
                </a:cubicBezTo>
                <a:cubicBezTo>
                  <a:pt x="366839" y="324002"/>
                  <a:pt x="0" y="251472"/>
                  <a:pt x="0" y="162002"/>
                </a:cubicBezTo>
                <a:cubicBezTo>
                  <a:pt x="-1" y="162001"/>
                  <a:pt x="0" y="162001"/>
                  <a:pt x="0" y="162001"/>
                </a:cubicBezTo>
                <a:close/>
              </a:path>
            </a:pathLst>
          </a:custGeom>
          <a:solidFill>
            <a:srgbClr val="3DEB3D"/>
          </a:solidFill>
          <a:ln w="12700">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5057" name="Text Box 1"/>
          <p:cNvSpPr txBox="1">
            <a:spLocks noChangeArrowheads="1"/>
          </p:cNvSpPr>
          <p:nvPr/>
        </p:nvSpPr>
        <p:spPr bwMode="auto">
          <a:xfrm>
            <a:off x="3851920" y="4437112"/>
            <a:ext cx="1095375" cy="219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err="1" smtClean="0">
                <a:ln>
                  <a:noFill/>
                </a:ln>
                <a:solidFill>
                  <a:schemeClr val="tx1"/>
                </a:solidFill>
                <a:effectLst/>
                <a:latin typeface="Times New Roman" pitchFamily="18" charset="0"/>
                <a:ea typeface="Arial Unicode MS" pitchFamily="34" charset="-128"/>
                <a:cs typeface="Times New Roman" pitchFamily="18" charset="0"/>
              </a:rPr>
              <a:t>Gerlinea</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73"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867</TotalTime>
  <Words>3397</Words>
  <Application>Microsoft Office PowerPoint</Application>
  <PresentationFormat>On-screen Show (4:3)</PresentationFormat>
  <Paragraphs>625</Paragraphs>
  <Slides>51</Slides>
  <Notes>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Solstice</vt:lpstr>
      <vt:lpstr>LES BARRES CHOCOLATEES</vt:lpstr>
      <vt:lpstr>Sommaire</vt:lpstr>
      <vt:lpstr>Slide 3</vt:lpstr>
      <vt:lpstr>Slide 4</vt:lpstr>
      <vt:lpstr>1. Segmentation du marché</vt:lpstr>
      <vt:lpstr>2. Comportement des consommateurs</vt:lpstr>
      <vt:lpstr>3. Circuit de distribution</vt:lpstr>
      <vt:lpstr>Slide 8</vt:lpstr>
      <vt:lpstr>4. Cycle de vie</vt:lpstr>
      <vt:lpstr>Slide 10</vt:lpstr>
      <vt:lpstr>1. Structure de Marché/Segmentation stratégique</vt:lpstr>
      <vt:lpstr>2. Classification des acteurs d’un même linéaire de GMS</vt:lpstr>
      <vt:lpstr>Slide 13</vt:lpstr>
      <vt:lpstr>3. Analyse des groupes stratégiques</vt:lpstr>
      <vt:lpstr>Slide 15</vt:lpstr>
      <vt:lpstr>Slide 16</vt:lpstr>
      <vt:lpstr>Slide 17</vt:lpstr>
      <vt:lpstr>5. Analyse des Menaces /opportunités de l’environnement</vt:lpstr>
      <vt:lpstr>6. Analyse des innovations </vt:lpstr>
      <vt:lpstr>Slide 20</vt:lpstr>
      <vt:lpstr>Slide 21</vt:lpstr>
      <vt:lpstr>Slide 22</vt:lpstr>
      <vt:lpstr>Slide 23</vt:lpstr>
      <vt:lpstr>Slide 24</vt:lpstr>
      <vt:lpstr>Slide 25</vt:lpstr>
      <vt:lpstr>III. Analyse d’entreprise </vt:lpstr>
      <vt:lpstr>Slide 27</vt:lpstr>
      <vt:lpstr>Ligne de vie de Mars</vt:lpstr>
      <vt:lpstr>1.2. Ses marques</vt:lpstr>
      <vt:lpstr>1.3. DAS</vt:lpstr>
      <vt:lpstr>1.4. Analyse des forces et faiblesses/choix de stratégies : SWOT </vt:lpstr>
      <vt:lpstr>Slide 32</vt:lpstr>
      <vt:lpstr>Choix de Stratégie (puissance)</vt:lpstr>
      <vt:lpstr>Slide 34</vt:lpstr>
      <vt:lpstr>1.5. Objectifs</vt:lpstr>
      <vt:lpstr>1.6. Notre analyse</vt:lpstr>
      <vt:lpstr>III. Analyse de l’entreprise</vt:lpstr>
      <vt:lpstr>Slide 38</vt:lpstr>
      <vt:lpstr>2.2. Les marques de Nutrition et Santé</vt:lpstr>
      <vt:lpstr>2.3. DAS</vt:lpstr>
      <vt:lpstr>2.4. Analyse des forces et faiblesses/choix de stratégies</vt:lpstr>
      <vt:lpstr>2.5. Ses objectifs</vt:lpstr>
      <vt:lpstr>2.6. Notre analyse</vt:lpstr>
      <vt:lpstr>2.8. Nos recommandations</vt:lpstr>
      <vt:lpstr>IV. Relevé du linéaire</vt:lpstr>
      <vt:lpstr>Analyse et remarques</vt:lpstr>
      <vt:lpstr>Linéaire des barres chocolatées spécialisées</vt:lpstr>
      <vt:lpstr>V. Roue de la créativité</vt:lpstr>
      <vt:lpstr>Bibliographie</vt:lpstr>
      <vt:lpstr>MERCI !! </vt:lpstr>
      <vt:lpstr>Coordonnées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BARRES CHOCOLATEES</dc:title>
  <dc:creator>Justine</dc:creator>
  <cp:lastModifiedBy>David</cp:lastModifiedBy>
  <cp:revision>179</cp:revision>
  <dcterms:created xsi:type="dcterms:W3CDTF">2013-01-24T15:38:23Z</dcterms:created>
  <dcterms:modified xsi:type="dcterms:W3CDTF">2013-01-30T21:35:59Z</dcterms:modified>
</cp:coreProperties>
</file>