
<file path=[Content_Types].xml><?xml version="1.0" encoding="utf-8"?>
<Types xmlns="http://schemas.openxmlformats.org/package/2006/content-types">
  <Default Extension="xml" ContentType="application/xml"/>
  <Default Extension="jpeg" ContentType="image/jpeg"/>
  <Default Extension="jpg" ContentType="image/jpg"/>
  <Default Extension="rels" ContentType="application/vnd.openxmlformats-package.relationships+xml"/>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3.xml" ContentType="application/vnd.openxmlformats-officedocument.presentationml.notesSlide+xml"/>
  <Override PartName="/ppt/media/image31.jpg" ContentType="image/jpeg"/>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70" r:id="rId1"/>
  </p:sldMasterIdLst>
  <p:notesMasterIdLst>
    <p:notesMasterId r:id="rId28"/>
  </p:notesMasterIdLst>
  <p:sldIdLst>
    <p:sldId id="256" r:id="rId2"/>
    <p:sldId id="278" r:id="rId3"/>
    <p:sldId id="300" r:id="rId4"/>
    <p:sldId id="293" r:id="rId5"/>
    <p:sldId id="299" r:id="rId6"/>
    <p:sldId id="301" r:id="rId7"/>
    <p:sldId id="302" r:id="rId8"/>
    <p:sldId id="297" r:id="rId9"/>
    <p:sldId id="303" r:id="rId10"/>
    <p:sldId id="291" r:id="rId11"/>
    <p:sldId id="310" r:id="rId12"/>
    <p:sldId id="257" r:id="rId13"/>
    <p:sldId id="265" r:id="rId14"/>
    <p:sldId id="266" r:id="rId15"/>
    <p:sldId id="269" r:id="rId16"/>
    <p:sldId id="264" r:id="rId17"/>
    <p:sldId id="271" r:id="rId18"/>
    <p:sldId id="273" r:id="rId19"/>
    <p:sldId id="312" r:id="rId20"/>
    <p:sldId id="311" r:id="rId21"/>
    <p:sldId id="270" r:id="rId22"/>
    <p:sldId id="272" r:id="rId23"/>
    <p:sldId id="313" r:id="rId24"/>
    <p:sldId id="277" r:id="rId25"/>
    <p:sldId id="304" r:id="rId26"/>
    <p:sldId id="305" r:id="rId27"/>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0080"/>
    <a:srgbClr val="FF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FD4443E-F989-4FC4-A0C8-D5A2AF1F390B}" styleName="Style foncé 1 - Accentuation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Style foncé 1 - Accentuation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Style foncé 1 - Accentuation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Style moyen 4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94129" autoAdjust="0"/>
  </p:normalViewPr>
  <p:slideViewPr>
    <p:cSldViewPr snapToGrid="0" snapToObjects="1">
      <p:cViewPr>
        <p:scale>
          <a:sx n="100" d="100"/>
          <a:sy n="100" d="100"/>
        </p:scale>
        <p:origin x="-896" y="-10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Microsoft_Excel1.xlsx"/><Relationship Id="rId2" Type="http://schemas.microsoft.com/office/2011/relationships/chartStyle" Target="style1.xml"/><Relationship Id="rId3" Type="http://schemas.microsoft.com/office/2011/relationships/chartColorStyle" Target="colors1.xml"/></Relationships>
</file>

<file path=ppt/charts/_rels/chart2.xml.rels><?xml version="1.0" encoding="UTF-8" standalone="yes"?>
<Relationships xmlns="http://schemas.openxmlformats.org/package/2006/relationships"><Relationship Id="rId1" Type="http://schemas.openxmlformats.org/officeDocument/2006/relationships/package" Target="../embeddings/Feuille_Microsoft_Excel2.xlsx"/><Relationship Id="rId2" Type="http://schemas.microsoft.com/office/2011/relationships/chartStyle" Target="style2.xml"/><Relationship Id="rId3" Type="http://schemas.microsoft.com/office/2011/relationships/chartColorStyle" Target="colors2.xml"/></Relationships>
</file>

<file path=ppt/charts/_rels/chart3.xml.rels><?xml version="1.0" encoding="UTF-8" standalone="yes"?>
<Relationships xmlns="http://schemas.openxmlformats.org/package/2006/relationships"><Relationship Id="rId1" Type="http://schemas.openxmlformats.org/officeDocument/2006/relationships/package" Target="../embeddings/Feuille_Microsoft_Excel3.xlsx"/><Relationship Id="rId2" Type="http://schemas.microsoft.com/office/2011/relationships/chartStyle" Target="style3.xml"/><Relationship Id="rId3" Type="http://schemas.microsoft.com/office/2011/relationships/chartColorStyle" Target="colors3.xml"/></Relationships>
</file>

<file path=ppt/charts/_rels/chart4.xml.rels><?xml version="1.0" encoding="UTF-8" standalone="yes"?>
<Relationships xmlns="http://schemas.openxmlformats.org/package/2006/relationships"><Relationship Id="rId1" Type="http://schemas.openxmlformats.org/officeDocument/2006/relationships/package" Target="../embeddings/Feuille_Microsoft_Excel4.xlsx"/><Relationship Id="rId2" Type="http://schemas.microsoft.com/office/2011/relationships/chartStyle" Target="style4.xml"/><Relationship Id="rId3" Type="http://schemas.microsoft.com/office/2011/relationships/chartColorStyle" Target="colors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400" u="sng" dirty="0" err="1"/>
              <a:t>Consommation</a:t>
            </a:r>
            <a:r>
              <a:rPr lang="en-US" sz="1400" u="sng" dirty="0"/>
              <a:t> de </a:t>
            </a:r>
            <a:r>
              <a:rPr lang="en-US" sz="1400" u="sng" dirty="0" err="1"/>
              <a:t>fromage</a:t>
            </a:r>
            <a:r>
              <a:rPr lang="en-US" sz="1400" u="sng" dirty="0"/>
              <a:t> </a:t>
            </a:r>
            <a:r>
              <a:rPr lang="en-US" sz="1400" u="sng" dirty="0" err="1"/>
              <a:t>dans</a:t>
            </a:r>
            <a:r>
              <a:rPr lang="en-US" sz="1400" u="sng" dirty="0"/>
              <a:t> le monde en 2011 (kg/habitant/an)</a:t>
            </a:r>
          </a:p>
        </c:rich>
      </c:tx>
      <c:layout>
        <c:manualLayout>
          <c:xMode val="edge"/>
          <c:yMode val="edge"/>
          <c:x val="0.158923762466873"/>
          <c:y val="0.0446349075436508"/>
        </c:manualLayout>
      </c:layout>
      <c:overlay val="0"/>
      <c:spPr>
        <a:noFill/>
        <a:ln>
          <a:noFill/>
        </a:ln>
        <a:effectLst/>
      </c:spPr>
    </c:title>
    <c:autoTitleDeleted val="0"/>
    <c:plotArea>
      <c:layout>
        <c:manualLayout>
          <c:layoutTarget val="inner"/>
          <c:xMode val="edge"/>
          <c:yMode val="edge"/>
          <c:x val="0.0645223157176844"/>
          <c:y val="0.0265205742321859"/>
          <c:w val="0.912968667979003"/>
          <c:h val="0.90425"/>
        </c:manualLayout>
      </c:layout>
      <c:barChart>
        <c:barDir val="col"/>
        <c:grouping val="clustered"/>
        <c:varyColors val="0"/>
        <c:ser>
          <c:idx val="0"/>
          <c:order val="0"/>
          <c:tx>
            <c:strRef>
              <c:f>Feuil1!$B$1</c:f>
              <c:strCache>
                <c:ptCount val="1"/>
                <c:pt idx="0">
                  <c:v>Ventes</c:v>
                </c:pt>
              </c:strCache>
            </c:strRef>
          </c:tx>
          <c:spPr>
            <a:gradFill rotWithShape="1">
              <a:gsLst>
                <a:gs pos="0">
                  <a:schemeClr val="accent1">
                    <a:tint val="96000"/>
                    <a:satMod val="100000"/>
                    <a:lumMod val="104000"/>
                  </a:schemeClr>
                </a:gs>
                <a:gs pos="78000">
                  <a:schemeClr val="accent1">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c:spPr>
          <c:invertIfNegative val="0"/>
          <c:cat>
            <c:strRef>
              <c:f>Feuil1!$A$2:$A$6</c:f>
              <c:strCache>
                <c:ptCount val="5"/>
                <c:pt idx="0">
                  <c:v>Fance</c:v>
                </c:pt>
                <c:pt idx="1">
                  <c:v>Allemagne</c:v>
                </c:pt>
                <c:pt idx="2">
                  <c:v>Grece</c:v>
                </c:pt>
                <c:pt idx="3">
                  <c:v>Pays-Bas</c:v>
                </c:pt>
                <c:pt idx="4">
                  <c:v>USA</c:v>
                </c:pt>
              </c:strCache>
            </c:strRef>
          </c:cat>
          <c:val>
            <c:numRef>
              <c:f>Feuil1!$B$2:$B$6</c:f>
              <c:numCache>
                <c:formatCode>General</c:formatCode>
                <c:ptCount val="5"/>
                <c:pt idx="0">
                  <c:v>26.3</c:v>
                </c:pt>
                <c:pt idx="1">
                  <c:v>22.9</c:v>
                </c:pt>
                <c:pt idx="2">
                  <c:v>23.4</c:v>
                </c:pt>
                <c:pt idx="3">
                  <c:v>19.4</c:v>
                </c:pt>
                <c:pt idx="4">
                  <c:v>15.1</c:v>
                </c:pt>
              </c:numCache>
            </c:numRef>
          </c:val>
        </c:ser>
        <c:dLbls>
          <c:showLegendKey val="0"/>
          <c:showVal val="0"/>
          <c:showCatName val="0"/>
          <c:showSerName val="0"/>
          <c:showPercent val="0"/>
          <c:showBubbleSize val="0"/>
        </c:dLbls>
        <c:gapWidth val="100"/>
        <c:overlap val="-24"/>
        <c:axId val="1817164392"/>
        <c:axId val="1910740952"/>
      </c:barChart>
      <c:catAx>
        <c:axId val="1817164392"/>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fr-FR"/>
          </a:p>
        </c:txPr>
        <c:crossAx val="1910740952"/>
        <c:crosses val="autoZero"/>
        <c:auto val="1"/>
        <c:lblAlgn val="ctr"/>
        <c:lblOffset val="100"/>
        <c:noMultiLvlLbl val="0"/>
      </c:catAx>
      <c:valAx>
        <c:axId val="1910740952"/>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fr-FR"/>
          </a:p>
        </c:txPr>
        <c:crossAx val="1817164392"/>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r>
              <a:rPr lang="fr-FR" sz="1800" b="1" u="heavy" dirty="0" smtClean="0">
                <a:effectLst/>
              </a:rPr>
              <a:t>Comment les français consomment le</a:t>
            </a:r>
            <a:r>
              <a:rPr lang="fr-FR" sz="1800" b="1" dirty="0" smtClean="0">
                <a:effectLst/>
              </a:rPr>
              <a:t> </a:t>
            </a:r>
            <a:endParaRPr lang="fr-FR" dirty="0" smtClean="0">
              <a:effectLst/>
            </a:endParaRPr>
          </a:p>
          <a:p>
            <a:pPr>
              <a:defRPr sz="2128" b="1" i="0" u="none" strike="noStrike" kern="1200" spc="0" normalizeH="0" baseline="0">
                <a:solidFill>
                  <a:schemeClr val="dk1">
                    <a:lumMod val="50000"/>
                    <a:lumOff val="50000"/>
                  </a:schemeClr>
                </a:solidFill>
                <a:latin typeface="+mj-lt"/>
                <a:ea typeface="+mj-ea"/>
                <a:cs typeface="+mj-cs"/>
              </a:defRPr>
            </a:pPr>
            <a:r>
              <a:rPr lang="fr-FR" sz="1800" b="1" u="heavy" dirty="0" smtClean="0">
                <a:effectLst/>
              </a:rPr>
              <a:t>fromage?</a:t>
            </a:r>
            <a:endParaRPr lang="fr-FR" dirty="0" smtClean="0">
              <a:effectLst/>
            </a:endParaRPr>
          </a:p>
          <a:p>
            <a:pPr>
              <a:defRPr sz="2128" b="1" i="0" u="none" strike="noStrike" kern="1200" spc="0" normalizeH="0" baseline="0">
                <a:solidFill>
                  <a:schemeClr val="dk1">
                    <a:lumMod val="50000"/>
                    <a:lumOff val="50000"/>
                  </a:schemeClr>
                </a:solidFill>
                <a:latin typeface="+mj-lt"/>
                <a:ea typeface="+mj-ea"/>
                <a:cs typeface="+mj-cs"/>
              </a:defRPr>
            </a:pPr>
            <a:endParaRPr lang="en-US" dirty="0"/>
          </a:p>
        </c:rich>
      </c:tx>
      <c:layout>
        <c:manualLayout>
          <c:xMode val="edge"/>
          <c:yMode val="edge"/>
          <c:x val="0.075559580799586"/>
          <c:y val="0.0712404822947205"/>
        </c:manualLayout>
      </c:layout>
      <c:overlay val="0"/>
      <c:spPr>
        <a:noFill/>
        <a:ln>
          <a:noFill/>
        </a:ln>
        <a:effectLst/>
      </c:spPr>
    </c:title>
    <c:autoTitleDeleted val="0"/>
    <c:plotArea>
      <c:layout>
        <c:manualLayout>
          <c:layoutTarget val="inner"/>
          <c:xMode val="edge"/>
          <c:yMode val="edge"/>
          <c:x val="0.116238565663831"/>
          <c:y val="0.344742140312839"/>
          <c:w val="0.516366929745116"/>
          <c:h val="0.61808889577203"/>
        </c:manualLayout>
      </c:layout>
      <c:pieChart>
        <c:varyColors val="1"/>
        <c:ser>
          <c:idx val="0"/>
          <c:order val="0"/>
          <c:tx>
            <c:strRef>
              <c:f>Feuil1!$B$1</c:f>
              <c:strCache>
                <c:ptCount val="1"/>
                <c:pt idx="0">
                  <c:v>Colonne1</c:v>
                </c:pt>
              </c:strCache>
            </c:strRef>
          </c:tx>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fr-FR"/>
              </a:p>
            </c:txPr>
            <c:dLblPos val="ct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15:layout/>
              </c:ext>
            </c:extLst>
          </c:dLbls>
          <c:cat>
            <c:strRef>
              <c:f>Feuil1!$A$2:$A$5</c:f>
              <c:strCache>
                <c:ptCount val="4"/>
                <c:pt idx="0">
                  <c:v>Plateau</c:v>
                </c:pt>
                <c:pt idx="1">
                  <c:v>Cuisine</c:v>
                </c:pt>
                <c:pt idx="2">
                  <c:v>A toute heure</c:v>
                </c:pt>
                <c:pt idx="3">
                  <c:v>Allégé santé</c:v>
                </c:pt>
              </c:strCache>
            </c:strRef>
          </c:cat>
          <c:val>
            <c:numRef>
              <c:f>Feuil1!$B$2:$B$5</c:f>
              <c:numCache>
                <c:formatCode>General</c:formatCode>
                <c:ptCount val="4"/>
                <c:pt idx="0">
                  <c:v>52.0</c:v>
                </c:pt>
                <c:pt idx="1">
                  <c:v>34.0</c:v>
                </c:pt>
                <c:pt idx="2">
                  <c:v>12.0</c:v>
                </c:pt>
                <c:pt idx="3">
                  <c:v>1.2</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fr-FR"/>
        </a:p>
      </c:txPr>
    </c:legend>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fr-FR" sz="1800" dirty="0" smtClean="0"/>
              <a:t>Représentation</a:t>
            </a:r>
            <a:r>
              <a:rPr lang="fr-FR" sz="1800" baseline="0" dirty="0" smtClean="0"/>
              <a:t> graphique de la consommation de fromages fondus en France (en tonnes fromages fondus)</a:t>
            </a:r>
            <a:endParaRPr lang="fr-FR" sz="1800" dirty="0"/>
          </a:p>
        </c:rich>
      </c:tx>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Feuil1!$B$1</c:f>
              <c:strCache>
                <c:ptCount val="1"/>
                <c:pt idx="0">
                  <c:v>Série 1</c:v>
                </c:pt>
              </c:strCache>
            </c:strRef>
          </c:tx>
          <c:spPr>
            <a:gradFill rotWithShape="1">
              <a:gsLst>
                <a:gs pos="0">
                  <a:schemeClr val="accent1">
                    <a:tint val="96000"/>
                    <a:satMod val="100000"/>
                    <a:lumMod val="104000"/>
                  </a:schemeClr>
                </a:gs>
                <a:gs pos="78000">
                  <a:schemeClr val="accent1">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numRef>
              <c:f>Feuil1!$A$2:$A$6</c:f>
              <c:numCache>
                <c:formatCode>General</c:formatCode>
                <c:ptCount val="5"/>
                <c:pt idx="0">
                  <c:v>2008.0</c:v>
                </c:pt>
                <c:pt idx="1">
                  <c:v>2009.0</c:v>
                </c:pt>
                <c:pt idx="2">
                  <c:v>2010.0</c:v>
                </c:pt>
                <c:pt idx="3">
                  <c:v>2011.0</c:v>
                </c:pt>
                <c:pt idx="4">
                  <c:v>2012.0</c:v>
                </c:pt>
              </c:numCache>
            </c:numRef>
          </c:cat>
          <c:val>
            <c:numRef>
              <c:f>Feuil1!$B$2:$B$6</c:f>
              <c:numCache>
                <c:formatCode>General</c:formatCode>
                <c:ptCount val="5"/>
                <c:pt idx="0">
                  <c:v>43000.0</c:v>
                </c:pt>
                <c:pt idx="1">
                  <c:v>44000.0</c:v>
                </c:pt>
                <c:pt idx="2">
                  <c:v>46000.0</c:v>
                </c:pt>
                <c:pt idx="3">
                  <c:v>48000.0</c:v>
                </c:pt>
                <c:pt idx="4">
                  <c:v>50000.0</c:v>
                </c:pt>
              </c:numCache>
            </c:numRef>
          </c:val>
        </c:ser>
        <c:ser>
          <c:idx val="1"/>
          <c:order val="1"/>
          <c:tx>
            <c:strRef>
              <c:f>Feuil1!$C$1</c:f>
              <c:strCache>
                <c:ptCount val="1"/>
                <c:pt idx="0">
                  <c:v>Série 2</c:v>
                </c:pt>
              </c:strCache>
            </c:strRef>
          </c:tx>
          <c:spPr>
            <a:gradFill rotWithShape="1">
              <a:gsLst>
                <a:gs pos="0">
                  <a:schemeClr val="accent2">
                    <a:tint val="96000"/>
                    <a:satMod val="100000"/>
                    <a:lumMod val="104000"/>
                  </a:schemeClr>
                </a:gs>
                <a:gs pos="78000">
                  <a:schemeClr val="accent2">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Feuil1!$A$2:$A$6</c:f>
              <c:numCache>
                <c:formatCode>General</c:formatCode>
                <c:ptCount val="5"/>
                <c:pt idx="0">
                  <c:v>2008.0</c:v>
                </c:pt>
                <c:pt idx="1">
                  <c:v>2009.0</c:v>
                </c:pt>
                <c:pt idx="2">
                  <c:v>2010.0</c:v>
                </c:pt>
                <c:pt idx="3">
                  <c:v>2011.0</c:v>
                </c:pt>
                <c:pt idx="4">
                  <c:v>2012.0</c:v>
                </c:pt>
              </c:numCache>
            </c:numRef>
          </c:cat>
          <c:val>
            <c:numRef>
              <c:f>Feuil1!$C$2:$C$6</c:f>
              <c:numCache>
                <c:formatCode>General</c:formatCode>
                <c:ptCount val="5"/>
              </c:numCache>
            </c:numRef>
          </c:val>
        </c:ser>
        <c:ser>
          <c:idx val="2"/>
          <c:order val="2"/>
          <c:tx>
            <c:strRef>
              <c:f>Feuil1!$D$1</c:f>
              <c:strCache>
                <c:ptCount val="1"/>
                <c:pt idx="0">
                  <c:v>Colonne1</c:v>
                </c:pt>
              </c:strCache>
            </c:strRef>
          </c:tx>
          <c:spPr>
            <a:gradFill rotWithShape="1">
              <a:gsLst>
                <a:gs pos="0">
                  <a:schemeClr val="accent3">
                    <a:tint val="96000"/>
                    <a:satMod val="100000"/>
                    <a:lumMod val="104000"/>
                  </a:schemeClr>
                </a:gs>
                <a:gs pos="78000">
                  <a:schemeClr val="accent3">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Feuil1!$A$2:$A$6</c:f>
              <c:numCache>
                <c:formatCode>General</c:formatCode>
                <c:ptCount val="5"/>
                <c:pt idx="0">
                  <c:v>2008.0</c:v>
                </c:pt>
                <c:pt idx="1">
                  <c:v>2009.0</c:v>
                </c:pt>
                <c:pt idx="2">
                  <c:v>2010.0</c:v>
                </c:pt>
                <c:pt idx="3">
                  <c:v>2011.0</c:v>
                </c:pt>
                <c:pt idx="4">
                  <c:v>2012.0</c:v>
                </c:pt>
              </c:numCache>
            </c:numRef>
          </c:cat>
          <c:val>
            <c:numRef>
              <c:f>Feuil1!$D$2:$D$6</c:f>
              <c:numCache>
                <c:formatCode>General</c:formatCode>
                <c:ptCount val="5"/>
              </c:numCache>
            </c:numRef>
          </c:val>
        </c:ser>
        <c:dLbls>
          <c:showLegendKey val="0"/>
          <c:showVal val="1"/>
          <c:showCatName val="0"/>
          <c:showSerName val="0"/>
          <c:showPercent val="0"/>
          <c:showBubbleSize val="0"/>
        </c:dLbls>
        <c:gapWidth val="150"/>
        <c:shape val="box"/>
        <c:axId val="1768338536"/>
        <c:axId val="1815056888"/>
        <c:axId val="0"/>
      </c:bar3DChart>
      <c:catAx>
        <c:axId val="176833853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fr-FR"/>
          </a:p>
        </c:txPr>
        <c:crossAx val="1815056888"/>
        <c:crosses val="autoZero"/>
        <c:auto val="1"/>
        <c:lblAlgn val="ctr"/>
        <c:lblOffset val="100"/>
        <c:noMultiLvlLbl val="0"/>
      </c:catAx>
      <c:valAx>
        <c:axId val="1815056888"/>
        <c:scaling>
          <c:orientation val="minMax"/>
        </c:scaling>
        <c:delete val="0"/>
        <c:axPos val="l"/>
        <c:majorGridlines>
          <c:spPr>
            <a:ln w="9525" cap="flat" cmpd="sng" algn="ctr">
              <a:solidFill>
                <a:schemeClr val="dk1">
                  <a:lumMod val="50000"/>
                  <a:lumOff val="5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fr-FR"/>
          </a:p>
        </c:txPr>
        <c:crossAx val="1768338536"/>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fr-F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smtClean="0"/>
              <a:t>Circuit de distribution du </a:t>
            </a:r>
            <a:r>
              <a:rPr lang="en-US" dirty="0" err="1" smtClean="0"/>
              <a:t>fromage</a:t>
            </a:r>
            <a:r>
              <a:rPr lang="en-US" dirty="0" smtClean="0"/>
              <a:t> </a:t>
            </a:r>
            <a:r>
              <a:rPr lang="en-US" dirty="0" err="1" smtClean="0"/>
              <a:t>fondu</a:t>
            </a:r>
            <a:endParaRPr lang="en-US" dirty="0"/>
          </a:p>
        </c:rich>
      </c:tx>
      <c:layout/>
      <c:overlay val="0"/>
      <c:spPr>
        <a:noFill/>
        <a:ln>
          <a:noFill/>
        </a:ln>
        <a:effectLst/>
      </c:spPr>
    </c:title>
    <c:autoTitleDeleted val="0"/>
    <c:view3D>
      <c:rotX val="5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Feuil1!$B$1</c:f>
              <c:strCache>
                <c:ptCount val="1"/>
                <c:pt idx="0">
                  <c:v>Ventes</c:v>
                </c:pt>
              </c:strCache>
            </c:strRef>
          </c:tx>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spPr>
              <a:solidFill>
                <a:schemeClr val="accent2"/>
              </a:solidFill>
              <a:ln>
                <a:noFill/>
              </a:ln>
              <a:effectLst>
                <a:outerShdw blurRad="254000" sx="102000" sy="102000" algn="ctr" rotWithShape="0">
                  <a:prstClr val="black">
                    <a:alpha val="20000"/>
                  </a:prstClr>
                </a:outerShdw>
              </a:effectLst>
              <a:sp3d/>
            </c:spPr>
          </c:dPt>
          <c:dPt>
            <c:idx val="2"/>
            <c:bubble3D val="0"/>
            <c:spPr>
              <a:solidFill>
                <a:schemeClr val="accent3"/>
              </a:solidFill>
              <a:ln>
                <a:noFill/>
              </a:ln>
              <a:effectLst>
                <a:outerShdw blurRad="254000" sx="102000" sy="102000" algn="ctr" rotWithShape="0">
                  <a:prstClr val="black">
                    <a:alpha val="20000"/>
                  </a:prstClr>
                </a:outerShdw>
              </a:effectLst>
              <a:sp3d/>
            </c:spPr>
          </c:dPt>
          <c:dPt>
            <c:idx val="3"/>
            <c:bubble3D val="0"/>
            <c:spPr>
              <a:solidFill>
                <a:schemeClr val="accent4"/>
              </a:solidFill>
              <a:ln>
                <a:noFill/>
              </a:ln>
              <a:effectLst>
                <a:outerShdw blurRad="254000" sx="102000" sy="102000" algn="ctr" rotWithShape="0">
                  <a:prstClr val="black">
                    <a:alpha val="20000"/>
                  </a:prstClr>
                </a:outerShdw>
              </a:effectLst>
              <a:sp3d/>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Feuil1!$A$2:$A$5</c:f>
              <c:strCache>
                <c:ptCount val="3"/>
                <c:pt idx="0">
                  <c:v>Hypermarchés</c:v>
                </c:pt>
                <c:pt idx="1">
                  <c:v>Supermarchés</c:v>
                </c:pt>
                <c:pt idx="2">
                  <c:v>Hard-discounts</c:v>
                </c:pt>
              </c:strCache>
            </c:strRef>
          </c:cat>
          <c:val>
            <c:numRef>
              <c:f>Feuil1!$B$2:$B$5</c:f>
              <c:numCache>
                <c:formatCode>General</c:formatCode>
                <c:ptCount val="4"/>
                <c:pt idx="0">
                  <c:v>48.1</c:v>
                </c:pt>
                <c:pt idx="1">
                  <c:v>31.0</c:v>
                </c:pt>
                <c:pt idx="2">
                  <c:v>20.9</c:v>
                </c:pt>
              </c:numCache>
            </c:numRef>
          </c:val>
        </c:ser>
        <c:dLbls>
          <c:dLblPos val="ctr"/>
          <c:showLegendKey val="0"/>
          <c:showVal val="0"/>
          <c:showCatName val="0"/>
          <c:showSerName val="0"/>
          <c:showPercent val="1"/>
          <c:showBubbleSize val="0"/>
          <c:showLeaderLines val="1"/>
        </c:dLbls>
      </c:pie3DChart>
      <c:spPr>
        <a:noFill/>
        <a:ln>
          <a:noFill/>
        </a:ln>
        <a:effectLst/>
      </c:spPr>
    </c:plotArea>
    <c:legend>
      <c:legendPos val="r"/>
      <c:legendEntry>
        <c:idx val="3"/>
        <c:delete val="1"/>
      </c:legendEntry>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fr-FR"/>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CB6ADC-DABB-A743-8CA4-68F9C5051260}" type="doc">
      <dgm:prSet loTypeId="urn:microsoft.com/office/officeart/2008/layout/LinedList" loCatId="" qsTypeId="urn:microsoft.com/office/officeart/2005/8/quickstyle/simple1" qsCatId="simple" csTypeId="urn:microsoft.com/office/officeart/2005/8/colors/accent2_2" csCatId="accent2" phldr="1"/>
      <dgm:spPr/>
      <dgm:t>
        <a:bodyPr/>
        <a:lstStyle/>
        <a:p>
          <a:endParaRPr lang="fr-FR"/>
        </a:p>
      </dgm:t>
    </dgm:pt>
    <dgm:pt modelId="{0F63B8F6-42A7-C14D-877C-7E45189FB6EA}">
      <dgm:prSet/>
      <dgm:spPr/>
      <dgm:t>
        <a:bodyPr/>
        <a:lstStyle/>
        <a:p>
          <a:r>
            <a:rPr lang="fr-FR" dirty="0" smtClean="0"/>
            <a:t>Fromage en portion de 25g</a:t>
          </a:r>
          <a:endParaRPr lang="fr-FR" dirty="0"/>
        </a:p>
      </dgm:t>
    </dgm:pt>
    <dgm:pt modelId="{90E44FE4-38C4-994C-9C64-B66227DD9965}" type="parTrans" cxnId="{70E9B662-135C-3E4D-8B45-A932B6061996}">
      <dgm:prSet/>
      <dgm:spPr/>
      <dgm:t>
        <a:bodyPr/>
        <a:lstStyle/>
        <a:p>
          <a:endParaRPr lang="fr-FR"/>
        </a:p>
      </dgm:t>
    </dgm:pt>
    <dgm:pt modelId="{E021765B-10A1-7540-BB54-E307F7DA2FDD}" type="sibTrans" cxnId="{70E9B662-135C-3E4D-8B45-A932B6061996}">
      <dgm:prSet/>
      <dgm:spPr/>
      <dgm:t>
        <a:bodyPr/>
        <a:lstStyle/>
        <a:p>
          <a:endParaRPr lang="fr-FR"/>
        </a:p>
      </dgm:t>
    </dgm:pt>
    <dgm:pt modelId="{DD96D43E-5E5C-F046-B44F-56B4BE8D7043}">
      <dgm:prSet/>
      <dgm:spPr/>
      <dgm:t>
        <a:bodyPr/>
        <a:lstStyle/>
        <a:p>
          <a:r>
            <a:rPr lang="fr-FR" dirty="0" smtClean="0"/>
            <a:t>Barquette de fromage pour les goûters</a:t>
          </a:r>
          <a:endParaRPr lang="fr-FR" dirty="0"/>
        </a:p>
      </dgm:t>
    </dgm:pt>
    <dgm:pt modelId="{EF7A195E-D2EC-E642-9951-0CFB57D95295}" type="parTrans" cxnId="{FF68F920-3211-FF42-A964-C2F18608CF90}">
      <dgm:prSet/>
      <dgm:spPr/>
      <dgm:t>
        <a:bodyPr/>
        <a:lstStyle/>
        <a:p>
          <a:endParaRPr lang="fr-FR"/>
        </a:p>
      </dgm:t>
    </dgm:pt>
    <dgm:pt modelId="{028BE511-7C4E-3E4F-BA84-41F04D55CDEC}" type="sibTrans" cxnId="{FF68F920-3211-FF42-A964-C2F18608CF90}">
      <dgm:prSet/>
      <dgm:spPr/>
      <dgm:t>
        <a:bodyPr/>
        <a:lstStyle/>
        <a:p>
          <a:endParaRPr lang="fr-FR"/>
        </a:p>
      </dgm:t>
    </dgm:pt>
    <dgm:pt modelId="{6A5CC4D7-0AD0-4448-844D-3F983FD663C5}">
      <dgm:prSet/>
      <dgm:spPr/>
      <dgm:t>
        <a:bodyPr/>
        <a:lstStyle/>
        <a:p>
          <a:r>
            <a:rPr lang="fr-FR" dirty="0" smtClean="0"/>
            <a:t>Ouverture-fermeture facilitée</a:t>
          </a:r>
          <a:endParaRPr lang="fr-FR" dirty="0"/>
        </a:p>
      </dgm:t>
    </dgm:pt>
    <dgm:pt modelId="{4D72E27D-0049-1D4F-8FC2-02386E25D5D6}" type="parTrans" cxnId="{45FA56A4-3202-A743-9260-43410EACE9D9}">
      <dgm:prSet/>
      <dgm:spPr/>
      <dgm:t>
        <a:bodyPr/>
        <a:lstStyle/>
        <a:p>
          <a:endParaRPr lang="fr-FR"/>
        </a:p>
      </dgm:t>
    </dgm:pt>
    <dgm:pt modelId="{1CBD2920-6104-284C-8E69-B552FDCB79B9}" type="sibTrans" cxnId="{45FA56A4-3202-A743-9260-43410EACE9D9}">
      <dgm:prSet/>
      <dgm:spPr/>
      <dgm:t>
        <a:bodyPr/>
        <a:lstStyle/>
        <a:p>
          <a:endParaRPr lang="fr-FR"/>
        </a:p>
      </dgm:t>
    </dgm:pt>
    <dgm:pt modelId="{2A4440D6-B02D-F64F-A808-7444BDFA0F23}">
      <dgm:prSet/>
      <dgm:spPr/>
      <dgm:t>
        <a:bodyPr/>
        <a:lstStyle/>
        <a:p>
          <a:r>
            <a:rPr lang="fr-FR" dirty="0" smtClean="0"/>
            <a:t>Packaging adapté à la conservation</a:t>
          </a:r>
          <a:endParaRPr lang="fr-FR" dirty="0"/>
        </a:p>
      </dgm:t>
    </dgm:pt>
    <dgm:pt modelId="{DBFF1374-63B2-1848-ACC5-93FEC1D76AF2}" type="parTrans" cxnId="{AAEA0D5F-FE07-9A47-907B-7DD12B86EDE7}">
      <dgm:prSet/>
      <dgm:spPr/>
      <dgm:t>
        <a:bodyPr/>
        <a:lstStyle/>
        <a:p>
          <a:endParaRPr lang="fr-FR"/>
        </a:p>
      </dgm:t>
    </dgm:pt>
    <dgm:pt modelId="{AE861890-9EE6-B040-8D69-4D61972BBE43}" type="sibTrans" cxnId="{AAEA0D5F-FE07-9A47-907B-7DD12B86EDE7}">
      <dgm:prSet/>
      <dgm:spPr/>
      <dgm:t>
        <a:bodyPr/>
        <a:lstStyle/>
        <a:p>
          <a:endParaRPr lang="fr-FR"/>
        </a:p>
      </dgm:t>
    </dgm:pt>
    <dgm:pt modelId="{EA75197F-7CA1-BF4D-9580-D7FCB1793F58}" type="pres">
      <dgm:prSet presAssocID="{26CB6ADC-DABB-A743-8CA4-68F9C5051260}" presName="vert0" presStyleCnt="0">
        <dgm:presLayoutVars>
          <dgm:dir/>
          <dgm:animOne val="branch"/>
          <dgm:animLvl val="lvl"/>
        </dgm:presLayoutVars>
      </dgm:prSet>
      <dgm:spPr/>
      <dgm:t>
        <a:bodyPr/>
        <a:lstStyle/>
        <a:p>
          <a:endParaRPr lang="fr-FR"/>
        </a:p>
      </dgm:t>
    </dgm:pt>
    <dgm:pt modelId="{501F5741-E0E4-4547-ACDB-5739DA948A2E}" type="pres">
      <dgm:prSet presAssocID="{0F63B8F6-42A7-C14D-877C-7E45189FB6EA}" presName="thickLine" presStyleLbl="alignNode1" presStyleIdx="0" presStyleCnt="4"/>
      <dgm:spPr/>
    </dgm:pt>
    <dgm:pt modelId="{95137B22-8B94-8D4B-A49E-D50E0B2B3E52}" type="pres">
      <dgm:prSet presAssocID="{0F63B8F6-42A7-C14D-877C-7E45189FB6EA}" presName="horz1" presStyleCnt="0"/>
      <dgm:spPr/>
    </dgm:pt>
    <dgm:pt modelId="{8FFE0C29-FFED-6449-8FEF-2F0931990A9D}" type="pres">
      <dgm:prSet presAssocID="{0F63B8F6-42A7-C14D-877C-7E45189FB6EA}" presName="tx1" presStyleLbl="revTx" presStyleIdx="0" presStyleCnt="4"/>
      <dgm:spPr/>
      <dgm:t>
        <a:bodyPr/>
        <a:lstStyle/>
        <a:p>
          <a:endParaRPr lang="fr-FR"/>
        </a:p>
      </dgm:t>
    </dgm:pt>
    <dgm:pt modelId="{5C074675-91FC-6E40-B159-3400E6F60085}" type="pres">
      <dgm:prSet presAssocID="{0F63B8F6-42A7-C14D-877C-7E45189FB6EA}" presName="vert1" presStyleCnt="0"/>
      <dgm:spPr/>
    </dgm:pt>
    <dgm:pt modelId="{F666E227-EB47-AC42-8266-D98B77BBB826}" type="pres">
      <dgm:prSet presAssocID="{DD96D43E-5E5C-F046-B44F-56B4BE8D7043}" presName="thickLine" presStyleLbl="alignNode1" presStyleIdx="1" presStyleCnt="4"/>
      <dgm:spPr/>
    </dgm:pt>
    <dgm:pt modelId="{FD37CE92-416F-0C43-94ED-B605B57385E9}" type="pres">
      <dgm:prSet presAssocID="{DD96D43E-5E5C-F046-B44F-56B4BE8D7043}" presName="horz1" presStyleCnt="0"/>
      <dgm:spPr/>
    </dgm:pt>
    <dgm:pt modelId="{D406966F-266B-F84E-AF0B-D0126AA124BA}" type="pres">
      <dgm:prSet presAssocID="{DD96D43E-5E5C-F046-B44F-56B4BE8D7043}" presName="tx1" presStyleLbl="revTx" presStyleIdx="1" presStyleCnt="4"/>
      <dgm:spPr/>
      <dgm:t>
        <a:bodyPr/>
        <a:lstStyle/>
        <a:p>
          <a:endParaRPr lang="fr-FR"/>
        </a:p>
      </dgm:t>
    </dgm:pt>
    <dgm:pt modelId="{8123C48F-C981-4540-AF84-CA59A9A45A1D}" type="pres">
      <dgm:prSet presAssocID="{DD96D43E-5E5C-F046-B44F-56B4BE8D7043}" presName="vert1" presStyleCnt="0"/>
      <dgm:spPr/>
    </dgm:pt>
    <dgm:pt modelId="{C24B2418-5721-6B42-A50F-8F9C17B56A0F}" type="pres">
      <dgm:prSet presAssocID="{6A5CC4D7-0AD0-4448-844D-3F983FD663C5}" presName="thickLine" presStyleLbl="alignNode1" presStyleIdx="2" presStyleCnt="4"/>
      <dgm:spPr/>
    </dgm:pt>
    <dgm:pt modelId="{5B3FF2D1-8061-A342-A666-A373078A347F}" type="pres">
      <dgm:prSet presAssocID="{6A5CC4D7-0AD0-4448-844D-3F983FD663C5}" presName="horz1" presStyleCnt="0"/>
      <dgm:spPr/>
    </dgm:pt>
    <dgm:pt modelId="{B8B03969-58B4-D642-B7B7-3421718B3578}" type="pres">
      <dgm:prSet presAssocID="{6A5CC4D7-0AD0-4448-844D-3F983FD663C5}" presName="tx1" presStyleLbl="revTx" presStyleIdx="2" presStyleCnt="4"/>
      <dgm:spPr/>
      <dgm:t>
        <a:bodyPr/>
        <a:lstStyle/>
        <a:p>
          <a:endParaRPr lang="fr-FR"/>
        </a:p>
      </dgm:t>
    </dgm:pt>
    <dgm:pt modelId="{3CF85659-0BCA-F84A-B14A-049C101F08C9}" type="pres">
      <dgm:prSet presAssocID="{6A5CC4D7-0AD0-4448-844D-3F983FD663C5}" presName="vert1" presStyleCnt="0"/>
      <dgm:spPr/>
    </dgm:pt>
    <dgm:pt modelId="{8C9CB28D-D97C-934D-93EA-60F035195299}" type="pres">
      <dgm:prSet presAssocID="{2A4440D6-B02D-F64F-A808-7444BDFA0F23}" presName="thickLine" presStyleLbl="alignNode1" presStyleIdx="3" presStyleCnt="4"/>
      <dgm:spPr/>
    </dgm:pt>
    <dgm:pt modelId="{39BCE96D-F30C-FD4C-9793-8D284FFA44E5}" type="pres">
      <dgm:prSet presAssocID="{2A4440D6-B02D-F64F-A808-7444BDFA0F23}" presName="horz1" presStyleCnt="0"/>
      <dgm:spPr/>
    </dgm:pt>
    <dgm:pt modelId="{63634B1B-71E3-B745-9B3E-56C61E4F0480}" type="pres">
      <dgm:prSet presAssocID="{2A4440D6-B02D-F64F-A808-7444BDFA0F23}" presName="tx1" presStyleLbl="revTx" presStyleIdx="3" presStyleCnt="4"/>
      <dgm:spPr/>
      <dgm:t>
        <a:bodyPr/>
        <a:lstStyle/>
        <a:p>
          <a:endParaRPr lang="fr-FR"/>
        </a:p>
      </dgm:t>
    </dgm:pt>
    <dgm:pt modelId="{850EB211-D4C7-304D-949F-19F7C64FDD8E}" type="pres">
      <dgm:prSet presAssocID="{2A4440D6-B02D-F64F-A808-7444BDFA0F23}" presName="vert1" presStyleCnt="0"/>
      <dgm:spPr/>
    </dgm:pt>
  </dgm:ptLst>
  <dgm:cxnLst>
    <dgm:cxn modelId="{E66ECE64-8BB2-489E-A5B1-CA7FB21328FB}" type="presOf" srcId="{26CB6ADC-DABB-A743-8CA4-68F9C5051260}" destId="{EA75197F-7CA1-BF4D-9580-D7FCB1793F58}" srcOrd="0" destOrd="0" presId="urn:microsoft.com/office/officeart/2008/layout/LinedList"/>
    <dgm:cxn modelId="{F6F044A4-653F-4D5D-B794-EE6CA80C9775}" type="presOf" srcId="{6A5CC4D7-0AD0-4448-844D-3F983FD663C5}" destId="{B8B03969-58B4-D642-B7B7-3421718B3578}" srcOrd="0" destOrd="0" presId="urn:microsoft.com/office/officeart/2008/layout/LinedList"/>
    <dgm:cxn modelId="{45FA56A4-3202-A743-9260-43410EACE9D9}" srcId="{26CB6ADC-DABB-A743-8CA4-68F9C5051260}" destId="{6A5CC4D7-0AD0-4448-844D-3F983FD663C5}" srcOrd="2" destOrd="0" parTransId="{4D72E27D-0049-1D4F-8FC2-02386E25D5D6}" sibTransId="{1CBD2920-6104-284C-8E69-B552FDCB79B9}"/>
    <dgm:cxn modelId="{FF68F920-3211-FF42-A964-C2F18608CF90}" srcId="{26CB6ADC-DABB-A743-8CA4-68F9C5051260}" destId="{DD96D43E-5E5C-F046-B44F-56B4BE8D7043}" srcOrd="1" destOrd="0" parTransId="{EF7A195E-D2EC-E642-9951-0CFB57D95295}" sibTransId="{028BE511-7C4E-3E4F-BA84-41F04D55CDEC}"/>
    <dgm:cxn modelId="{2A9D2009-433A-49E4-BAD5-3C20540D0EC0}" type="presOf" srcId="{2A4440D6-B02D-F64F-A808-7444BDFA0F23}" destId="{63634B1B-71E3-B745-9B3E-56C61E4F0480}" srcOrd="0" destOrd="0" presId="urn:microsoft.com/office/officeart/2008/layout/LinedList"/>
    <dgm:cxn modelId="{70E9B662-135C-3E4D-8B45-A932B6061996}" srcId="{26CB6ADC-DABB-A743-8CA4-68F9C5051260}" destId="{0F63B8F6-42A7-C14D-877C-7E45189FB6EA}" srcOrd="0" destOrd="0" parTransId="{90E44FE4-38C4-994C-9C64-B66227DD9965}" sibTransId="{E021765B-10A1-7540-BB54-E307F7DA2FDD}"/>
    <dgm:cxn modelId="{AAEA0D5F-FE07-9A47-907B-7DD12B86EDE7}" srcId="{26CB6ADC-DABB-A743-8CA4-68F9C5051260}" destId="{2A4440D6-B02D-F64F-A808-7444BDFA0F23}" srcOrd="3" destOrd="0" parTransId="{DBFF1374-63B2-1848-ACC5-93FEC1D76AF2}" sibTransId="{AE861890-9EE6-B040-8D69-4D61972BBE43}"/>
    <dgm:cxn modelId="{E969EB64-E581-4CBD-9645-337DDDE0FB5C}" type="presOf" srcId="{DD96D43E-5E5C-F046-B44F-56B4BE8D7043}" destId="{D406966F-266B-F84E-AF0B-D0126AA124BA}" srcOrd="0" destOrd="0" presId="urn:microsoft.com/office/officeart/2008/layout/LinedList"/>
    <dgm:cxn modelId="{733900AA-99E2-4509-AA02-47C76F6B551F}" type="presOf" srcId="{0F63B8F6-42A7-C14D-877C-7E45189FB6EA}" destId="{8FFE0C29-FFED-6449-8FEF-2F0931990A9D}" srcOrd="0" destOrd="0" presId="urn:microsoft.com/office/officeart/2008/layout/LinedList"/>
    <dgm:cxn modelId="{10186926-F790-4658-A7A4-DD9AC46BB9CB}" type="presParOf" srcId="{EA75197F-7CA1-BF4D-9580-D7FCB1793F58}" destId="{501F5741-E0E4-4547-ACDB-5739DA948A2E}" srcOrd="0" destOrd="0" presId="urn:microsoft.com/office/officeart/2008/layout/LinedList"/>
    <dgm:cxn modelId="{7D125E5F-803D-4D47-83B7-A7FCC69A8652}" type="presParOf" srcId="{EA75197F-7CA1-BF4D-9580-D7FCB1793F58}" destId="{95137B22-8B94-8D4B-A49E-D50E0B2B3E52}" srcOrd="1" destOrd="0" presId="urn:microsoft.com/office/officeart/2008/layout/LinedList"/>
    <dgm:cxn modelId="{76C47004-0A59-40DF-9F4F-E3854C16E89D}" type="presParOf" srcId="{95137B22-8B94-8D4B-A49E-D50E0B2B3E52}" destId="{8FFE0C29-FFED-6449-8FEF-2F0931990A9D}" srcOrd="0" destOrd="0" presId="urn:microsoft.com/office/officeart/2008/layout/LinedList"/>
    <dgm:cxn modelId="{F37592E0-E6CB-4975-A220-B54B706F35C8}" type="presParOf" srcId="{95137B22-8B94-8D4B-A49E-D50E0B2B3E52}" destId="{5C074675-91FC-6E40-B159-3400E6F60085}" srcOrd="1" destOrd="0" presId="urn:microsoft.com/office/officeart/2008/layout/LinedList"/>
    <dgm:cxn modelId="{D4CFE1DC-710F-4388-A9EC-31D3821B416C}" type="presParOf" srcId="{EA75197F-7CA1-BF4D-9580-D7FCB1793F58}" destId="{F666E227-EB47-AC42-8266-D98B77BBB826}" srcOrd="2" destOrd="0" presId="urn:microsoft.com/office/officeart/2008/layout/LinedList"/>
    <dgm:cxn modelId="{C6CAF9E3-A066-4C50-B453-825B504CEC3A}" type="presParOf" srcId="{EA75197F-7CA1-BF4D-9580-D7FCB1793F58}" destId="{FD37CE92-416F-0C43-94ED-B605B57385E9}" srcOrd="3" destOrd="0" presId="urn:microsoft.com/office/officeart/2008/layout/LinedList"/>
    <dgm:cxn modelId="{7A4D71E0-F13D-4BC7-A036-489406C1B94B}" type="presParOf" srcId="{FD37CE92-416F-0C43-94ED-B605B57385E9}" destId="{D406966F-266B-F84E-AF0B-D0126AA124BA}" srcOrd="0" destOrd="0" presId="urn:microsoft.com/office/officeart/2008/layout/LinedList"/>
    <dgm:cxn modelId="{2CE8CD15-9BA6-4571-B6E3-18E009C3D5CE}" type="presParOf" srcId="{FD37CE92-416F-0C43-94ED-B605B57385E9}" destId="{8123C48F-C981-4540-AF84-CA59A9A45A1D}" srcOrd="1" destOrd="0" presId="urn:microsoft.com/office/officeart/2008/layout/LinedList"/>
    <dgm:cxn modelId="{BD0DBE39-BD77-4EB8-B53C-45D5D5704338}" type="presParOf" srcId="{EA75197F-7CA1-BF4D-9580-D7FCB1793F58}" destId="{C24B2418-5721-6B42-A50F-8F9C17B56A0F}" srcOrd="4" destOrd="0" presId="urn:microsoft.com/office/officeart/2008/layout/LinedList"/>
    <dgm:cxn modelId="{54C0709B-A294-4665-8B76-737976655EB5}" type="presParOf" srcId="{EA75197F-7CA1-BF4D-9580-D7FCB1793F58}" destId="{5B3FF2D1-8061-A342-A666-A373078A347F}" srcOrd="5" destOrd="0" presId="urn:microsoft.com/office/officeart/2008/layout/LinedList"/>
    <dgm:cxn modelId="{24099FCA-F556-4039-8FDC-0A5811515F37}" type="presParOf" srcId="{5B3FF2D1-8061-A342-A666-A373078A347F}" destId="{B8B03969-58B4-D642-B7B7-3421718B3578}" srcOrd="0" destOrd="0" presId="urn:microsoft.com/office/officeart/2008/layout/LinedList"/>
    <dgm:cxn modelId="{93B582D3-65A3-4E28-A666-F2CF51FBFF8B}" type="presParOf" srcId="{5B3FF2D1-8061-A342-A666-A373078A347F}" destId="{3CF85659-0BCA-F84A-B14A-049C101F08C9}" srcOrd="1" destOrd="0" presId="urn:microsoft.com/office/officeart/2008/layout/LinedList"/>
    <dgm:cxn modelId="{E82A8DFC-08D4-4A2B-A0F2-C61C8BB9E38A}" type="presParOf" srcId="{EA75197F-7CA1-BF4D-9580-D7FCB1793F58}" destId="{8C9CB28D-D97C-934D-93EA-60F035195299}" srcOrd="6" destOrd="0" presId="urn:microsoft.com/office/officeart/2008/layout/LinedList"/>
    <dgm:cxn modelId="{CC9DB348-CC73-4A07-A219-4A220B515731}" type="presParOf" srcId="{EA75197F-7CA1-BF4D-9580-D7FCB1793F58}" destId="{39BCE96D-F30C-FD4C-9793-8D284FFA44E5}" srcOrd="7" destOrd="0" presId="urn:microsoft.com/office/officeart/2008/layout/LinedList"/>
    <dgm:cxn modelId="{6290B56C-24EB-4F64-AB45-7AD8732F03A3}" type="presParOf" srcId="{39BCE96D-F30C-FD4C-9793-8D284FFA44E5}" destId="{63634B1B-71E3-B745-9B3E-56C61E4F0480}" srcOrd="0" destOrd="0" presId="urn:microsoft.com/office/officeart/2008/layout/LinedList"/>
    <dgm:cxn modelId="{8B745129-B2A9-454C-8FBA-067F764713E8}" type="presParOf" srcId="{39BCE96D-F30C-FD4C-9793-8D284FFA44E5}" destId="{850EB211-D4C7-304D-949F-19F7C64FDD8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362452-F459-544D-9CDB-CE2B9B5F4566}" type="doc">
      <dgm:prSet loTypeId="urn:microsoft.com/office/officeart/2008/layout/LinedList" loCatId="" qsTypeId="urn:microsoft.com/office/officeart/2005/8/quickstyle/simple1" qsCatId="simple" csTypeId="urn:microsoft.com/office/officeart/2005/8/colors/accent2_2" csCatId="accent2" phldr="1"/>
      <dgm:spPr/>
      <dgm:t>
        <a:bodyPr/>
        <a:lstStyle/>
        <a:p>
          <a:endParaRPr lang="fr-FR"/>
        </a:p>
      </dgm:t>
    </dgm:pt>
    <dgm:pt modelId="{52D58C76-BDCB-FE4C-9732-80B1739A84C9}">
      <dgm:prSet/>
      <dgm:spPr/>
      <dgm:t>
        <a:bodyPr/>
        <a:lstStyle/>
        <a:p>
          <a:pPr rtl="0"/>
          <a:r>
            <a:rPr lang="fr-FR" dirty="0" smtClean="0"/>
            <a:t>Des produits chers mais accessible aux consommateurs</a:t>
          </a:r>
          <a:endParaRPr lang="fr-FR" dirty="0"/>
        </a:p>
      </dgm:t>
    </dgm:pt>
    <dgm:pt modelId="{1D5E2784-093F-534B-9209-03C3A5819699}" type="parTrans" cxnId="{AB947151-0BC8-4C44-9F2A-83CD68395BA1}">
      <dgm:prSet/>
      <dgm:spPr/>
      <dgm:t>
        <a:bodyPr/>
        <a:lstStyle/>
        <a:p>
          <a:endParaRPr lang="fr-FR"/>
        </a:p>
      </dgm:t>
    </dgm:pt>
    <dgm:pt modelId="{E096E430-8292-A046-886A-EB1B9F485A44}" type="sibTrans" cxnId="{AB947151-0BC8-4C44-9F2A-83CD68395BA1}">
      <dgm:prSet/>
      <dgm:spPr/>
      <dgm:t>
        <a:bodyPr/>
        <a:lstStyle/>
        <a:p>
          <a:endParaRPr lang="fr-FR"/>
        </a:p>
      </dgm:t>
    </dgm:pt>
    <dgm:pt modelId="{07B6B2CA-665C-6D44-93FE-B9A9D4ED157F}">
      <dgm:prSet/>
      <dgm:spPr/>
      <dgm:t>
        <a:bodyPr/>
        <a:lstStyle/>
        <a:p>
          <a:pPr rtl="0"/>
          <a:r>
            <a:rPr lang="fr-FR" dirty="0" smtClean="0"/>
            <a:t>Il dépend de la concurrence sur le produit</a:t>
          </a:r>
          <a:endParaRPr lang="fr-FR" dirty="0"/>
        </a:p>
      </dgm:t>
    </dgm:pt>
    <dgm:pt modelId="{84920952-2C1A-4D4E-86CF-F6E7B02386E4}" type="parTrans" cxnId="{2439C9E6-7975-E14B-9AD7-F8FC11DCD0D6}">
      <dgm:prSet/>
      <dgm:spPr/>
      <dgm:t>
        <a:bodyPr/>
        <a:lstStyle/>
        <a:p>
          <a:endParaRPr lang="fr-FR"/>
        </a:p>
      </dgm:t>
    </dgm:pt>
    <dgm:pt modelId="{20F66C02-EA71-F149-9119-9950774AD42C}" type="sibTrans" cxnId="{2439C9E6-7975-E14B-9AD7-F8FC11DCD0D6}">
      <dgm:prSet/>
      <dgm:spPr/>
      <dgm:t>
        <a:bodyPr/>
        <a:lstStyle/>
        <a:p>
          <a:endParaRPr lang="fr-FR"/>
        </a:p>
      </dgm:t>
    </dgm:pt>
    <dgm:pt modelId="{BCDCE991-C2AB-CC47-90F8-A10659779715}">
      <dgm:prSet/>
      <dgm:spPr/>
      <dgm:t>
        <a:bodyPr/>
        <a:lstStyle/>
        <a:p>
          <a:pPr rtl="0"/>
          <a:r>
            <a:rPr lang="fr-FR" dirty="0" smtClean="0"/>
            <a:t>Il varie géographiquement</a:t>
          </a:r>
          <a:endParaRPr lang="fr-FR" dirty="0"/>
        </a:p>
      </dgm:t>
    </dgm:pt>
    <dgm:pt modelId="{B536DD69-8CC1-AD40-A292-B0864736F2F3}" type="parTrans" cxnId="{F7A888C1-0765-5F45-9010-8088C3623E36}">
      <dgm:prSet/>
      <dgm:spPr/>
      <dgm:t>
        <a:bodyPr/>
        <a:lstStyle/>
        <a:p>
          <a:endParaRPr lang="fr-FR"/>
        </a:p>
      </dgm:t>
    </dgm:pt>
    <dgm:pt modelId="{E506C6C6-CE9E-8D48-920B-7B6D00FD5E98}" type="sibTrans" cxnId="{F7A888C1-0765-5F45-9010-8088C3623E36}">
      <dgm:prSet/>
      <dgm:spPr/>
      <dgm:t>
        <a:bodyPr/>
        <a:lstStyle/>
        <a:p>
          <a:endParaRPr lang="fr-FR"/>
        </a:p>
      </dgm:t>
    </dgm:pt>
    <dgm:pt modelId="{E9F736D3-F23A-2B4A-91A0-AEC8DA4A036E}" type="pres">
      <dgm:prSet presAssocID="{85362452-F459-544D-9CDB-CE2B9B5F4566}" presName="vert0" presStyleCnt="0">
        <dgm:presLayoutVars>
          <dgm:dir/>
          <dgm:animOne val="branch"/>
          <dgm:animLvl val="lvl"/>
        </dgm:presLayoutVars>
      </dgm:prSet>
      <dgm:spPr/>
      <dgm:t>
        <a:bodyPr/>
        <a:lstStyle/>
        <a:p>
          <a:endParaRPr lang="fr-FR"/>
        </a:p>
      </dgm:t>
    </dgm:pt>
    <dgm:pt modelId="{23B0D519-86C4-EF48-9ACD-1DC843FE9D73}" type="pres">
      <dgm:prSet presAssocID="{52D58C76-BDCB-FE4C-9732-80B1739A84C9}" presName="thickLine" presStyleLbl="alignNode1" presStyleIdx="0" presStyleCnt="3"/>
      <dgm:spPr/>
      <dgm:t>
        <a:bodyPr/>
        <a:lstStyle/>
        <a:p>
          <a:endParaRPr lang="fr-FR"/>
        </a:p>
      </dgm:t>
    </dgm:pt>
    <dgm:pt modelId="{D369F02E-97DB-EE4A-9783-79CFC414AF1E}" type="pres">
      <dgm:prSet presAssocID="{52D58C76-BDCB-FE4C-9732-80B1739A84C9}" presName="horz1" presStyleCnt="0"/>
      <dgm:spPr/>
      <dgm:t>
        <a:bodyPr/>
        <a:lstStyle/>
        <a:p>
          <a:endParaRPr lang="fr-FR"/>
        </a:p>
      </dgm:t>
    </dgm:pt>
    <dgm:pt modelId="{80258F19-12EF-C643-ABB5-C54D52A20227}" type="pres">
      <dgm:prSet presAssocID="{52D58C76-BDCB-FE4C-9732-80B1739A84C9}" presName="tx1" presStyleLbl="revTx" presStyleIdx="0" presStyleCnt="3"/>
      <dgm:spPr/>
      <dgm:t>
        <a:bodyPr/>
        <a:lstStyle/>
        <a:p>
          <a:endParaRPr lang="fr-FR"/>
        </a:p>
      </dgm:t>
    </dgm:pt>
    <dgm:pt modelId="{275A57DD-8138-A14B-91E8-7E9170DE7D8F}" type="pres">
      <dgm:prSet presAssocID="{52D58C76-BDCB-FE4C-9732-80B1739A84C9}" presName="vert1" presStyleCnt="0"/>
      <dgm:spPr/>
      <dgm:t>
        <a:bodyPr/>
        <a:lstStyle/>
        <a:p>
          <a:endParaRPr lang="fr-FR"/>
        </a:p>
      </dgm:t>
    </dgm:pt>
    <dgm:pt modelId="{05397DA6-1AFF-8D46-9BF3-2B425B1559B1}" type="pres">
      <dgm:prSet presAssocID="{07B6B2CA-665C-6D44-93FE-B9A9D4ED157F}" presName="thickLine" presStyleLbl="alignNode1" presStyleIdx="1" presStyleCnt="3"/>
      <dgm:spPr/>
      <dgm:t>
        <a:bodyPr/>
        <a:lstStyle/>
        <a:p>
          <a:endParaRPr lang="fr-FR"/>
        </a:p>
      </dgm:t>
    </dgm:pt>
    <dgm:pt modelId="{A80649B0-0C93-224E-8CFA-55ACE42D45BD}" type="pres">
      <dgm:prSet presAssocID="{07B6B2CA-665C-6D44-93FE-B9A9D4ED157F}" presName="horz1" presStyleCnt="0"/>
      <dgm:spPr/>
      <dgm:t>
        <a:bodyPr/>
        <a:lstStyle/>
        <a:p>
          <a:endParaRPr lang="fr-FR"/>
        </a:p>
      </dgm:t>
    </dgm:pt>
    <dgm:pt modelId="{95A740CE-FCD4-5247-9C7C-83FFCB4F3EB5}" type="pres">
      <dgm:prSet presAssocID="{07B6B2CA-665C-6D44-93FE-B9A9D4ED157F}" presName="tx1" presStyleLbl="revTx" presStyleIdx="1" presStyleCnt="3"/>
      <dgm:spPr/>
      <dgm:t>
        <a:bodyPr/>
        <a:lstStyle/>
        <a:p>
          <a:endParaRPr lang="fr-FR"/>
        </a:p>
      </dgm:t>
    </dgm:pt>
    <dgm:pt modelId="{B5C56AE1-4EEE-A543-AFFA-DFE4C26D4BCD}" type="pres">
      <dgm:prSet presAssocID="{07B6B2CA-665C-6D44-93FE-B9A9D4ED157F}" presName="vert1" presStyleCnt="0"/>
      <dgm:spPr/>
      <dgm:t>
        <a:bodyPr/>
        <a:lstStyle/>
        <a:p>
          <a:endParaRPr lang="fr-FR"/>
        </a:p>
      </dgm:t>
    </dgm:pt>
    <dgm:pt modelId="{A04CF5CE-7CCE-5C4D-880B-426758485BC5}" type="pres">
      <dgm:prSet presAssocID="{BCDCE991-C2AB-CC47-90F8-A10659779715}" presName="thickLine" presStyleLbl="alignNode1" presStyleIdx="2" presStyleCnt="3"/>
      <dgm:spPr/>
      <dgm:t>
        <a:bodyPr/>
        <a:lstStyle/>
        <a:p>
          <a:endParaRPr lang="fr-FR"/>
        </a:p>
      </dgm:t>
    </dgm:pt>
    <dgm:pt modelId="{D9F042C9-0DB0-AA4C-BE7F-6E4E5AF5F466}" type="pres">
      <dgm:prSet presAssocID="{BCDCE991-C2AB-CC47-90F8-A10659779715}" presName="horz1" presStyleCnt="0"/>
      <dgm:spPr/>
      <dgm:t>
        <a:bodyPr/>
        <a:lstStyle/>
        <a:p>
          <a:endParaRPr lang="fr-FR"/>
        </a:p>
      </dgm:t>
    </dgm:pt>
    <dgm:pt modelId="{B172E0EF-C964-0F42-8494-476795A67696}" type="pres">
      <dgm:prSet presAssocID="{BCDCE991-C2AB-CC47-90F8-A10659779715}" presName="tx1" presStyleLbl="revTx" presStyleIdx="2" presStyleCnt="3"/>
      <dgm:spPr/>
      <dgm:t>
        <a:bodyPr/>
        <a:lstStyle/>
        <a:p>
          <a:endParaRPr lang="fr-FR"/>
        </a:p>
      </dgm:t>
    </dgm:pt>
    <dgm:pt modelId="{E97D2F2D-0F12-394E-AD8B-1A25246C8B5C}" type="pres">
      <dgm:prSet presAssocID="{BCDCE991-C2AB-CC47-90F8-A10659779715}" presName="vert1" presStyleCnt="0"/>
      <dgm:spPr/>
      <dgm:t>
        <a:bodyPr/>
        <a:lstStyle/>
        <a:p>
          <a:endParaRPr lang="fr-FR"/>
        </a:p>
      </dgm:t>
    </dgm:pt>
  </dgm:ptLst>
  <dgm:cxnLst>
    <dgm:cxn modelId="{6A2F2ABE-3B1D-4693-B97A-917677CBDBA3}" type="presOf" srcId="{07B6B2CA-665C-6D44-93FE-B9A9D4ED157F}" destId="{95A740CE-FCD4-5247-9C7C-83FFCB4F3EB5}" srcOrd="0" destOrd="0" presId="urn:microsoft.com/office/officeart/2008/layout/LinedList"/>
    <dgm:cxn modelId="{3CFDC708-BDB2-453A-B36F-7B19C74DC20C}" type="presOf" srcId="{85362452-F459-544D-9CDB-CE2B9B5F4566}" destId="{E9F736D3-F23A-2B4A-91A0-AEC8DA4A036E}" srcOrd="0" destOrd="0" presId="urn:microsoft.com/office/officeart/2008/layout/LinedList"/>
    <dgm:cxn modelId="{EE9C0770-32B8-44B2-8136-850B519AE096}" type="presOf" srcId="{BCDCE991-C2AB-CC47-90F8-A10659779715}" destId="{B172E0EF-C964-0F42-8494-476795A67696}" srcOrd="0" destOrd="0" presId="urn:microsoft.com/office/officeart/2008/layout/LinedList"/>
    <dgm:cxn modelId="{6DDAA3B2-F2D5-41ED-931C-451F9C3198BE}" type="presOf" srcId="{52D58C76-BDCB-FE4C-9732-80B1739A84C9}" destId="{80258F19-12EF-C643-ABB5-C54D52A20227}" srcOrd="0" destOrd="0" presId="urn:microsoft.com/office/officeart/2008/layout/LinedList"/>
    <dgm:cxn modelId="{AB947151-0BC8-4C44-9F2A-83CD68395BA1}" srcId="{85362452-F459-544D-9CDB-CE2B9B5F4566}" destId="{52D58C76-BDCB-FE4C-9732-80B1739A84C9}" srcOrd="0" destOrd="0" parTransId="{1D5E2784-093F-534B-9209-03C3A5819699}" sibTransId="{E096E430-8292-A046-886A-EB1B9F485A44}"/>
    <dgm:cxn modelId="{2439C9E6-7975-E14B-9AD7-F8FC11DCD0D6}" srcId="{85362452-F459-544D-9CDB-CE2B9B5F4566}" destId="{07B6B2CA-665C-6D44-93FE-B9A9D4ED157F}" srcOrd="1" destOrd="0" parTransId="{84920952-2C1A-4D4E-86CF-F6E7B02386E4}" sibTransId="{20F66C02-EA71-F149-9119-9950774AD42C}"/>
    <dgm:cxn modelId="{F7A888C1-0765-5F45-9010-8088C3623E36}" srcId="{85362452-F459-544D-9CDB-CE2B9B5F4566}" destId="{BCDCE991-C2AB-CC47-90F8-A10659779715}" srcOrd="2" destOrd="0" parTransId="{B536DD69-8CC1-AD40-A292-B0864736F2F3}" sibTransId="{E506C6C6-CE9E-8D48-920B-7B6D00FD5E98}"/>
    <dgm:cxn modelId="{81B25EDA-A978-403D-95A8-208D804B35DE}" type="presParOf" srcId="{E9F736D3-F23A-2B4A-91A0-AEC8DA4A036E}" destId="{23B0D519-86C4-EF48-9ACD-1DC843FE9D73}" srcOrd="0" destOrd="0" presId="urn:microsoft.com/office/officeart/2008/layout/LinedList"/>
    <dgm:cxn modelId="{1098344A-88CC-4272-A822-8940FFF6A858}" type="presParOf" srcId="{E9F736D3-F23A-2B4A-91A0-AEC8DA4A036E}" destId="{D369F02E-97DB-EE4A-9783-79CFC414AF1E}" srcOrd="1" destOrd="0" presId="urn:microsoft.com/office/officeart/2008/layout/LinedList"/>
    <dgm:cxn modelId="{5D19C435-3457-4720-BAC7-6BB8F227E302}" type="presParOf" srcId="{D369F02E-97DB-EE4A-9783-79CFC414AF1E}" destId="{80258F19-12EF-C643-ABB5-C54D52A20227}" srcOrd="0" destOrd="0" presId="urn:microsoft.com/office/officeart/2008/layout/LinedList"/>
    <dgm:cxn modelId="{F498240C-8637-443A-99E0-AA03C103A251}" type="presParOf" srcId="{D369F02E-97DB-EE4A-9783-79CFC414AF1E}" destId="{275A57DD-8138-A14B-91E8-7E9170DE7D8F}" srcOrd="1" destOrd="0" presId="urn:microsoft.com/office/officeart/2008/layout/LinedList"/>
    <dgm:cxn modelId="{5F77DE03-B29D-4224-A878-889FA63CA718}" type="presParOf" srcId="{E9F736D3-F23A-2B4A-91A0-AEC8DA4A036E}" destId="{05397DA6-1AFF-8D46-9BF3-2B425B1559B1}" srcOrd="2" destOrd="0" presId="urn:microsoft.com/office/officeart/2008/layout/LinedList"/>
    <dgm:cxn modelId="{3C9A147F-A4E3-48C6-B95E-98FFD22C0BB7}" type="presParOf" srcId="{E9F736D3-F23A-2B4A-91A0-AEC8DA4A036E}" destId="{A80649B0-0C93-224E-8CFA-55ACE42D45BD}" srcOrd="3" destOrd="0" presId="urn:microsoft.com/office/officeart/2008/layout/LinedList"/>
    <dgm:cxn modelId="{6970F3BE-D9FC-4859-B73F-A3B0A3915DC9}" type="presParOf" srcId="{A80649B0-0C93-224E-8CFA-55ACE42D45BD}" destId="{95A740CE-FCD4-5247-9C7C-83FFCB4F3EB5}" srcOrd="0" destOrd="0" presId="urn:microsoft.com/office/officeart/2008/layout/LinedList"/>
    <dgm:cxn modelId="{59ED95EC-05E3-4EC0-A15F-B493C00674BD}" type="presParOf" srcId="{A80649B0-0C93-224E-8CFA-55ACE42D45BD}" destId="{B5C56AE1-4EEE-A543-AFFA-DFE4C26D4BCD}" srcOrd="1" destOrd="0" presId="urn:microsoft.com/office/officeart/2008/layout/LinedList"/>
    <dgm:cxn modelId="{86B7B8CE-B23B-4D10-9773-9F861D329711}" type="presParOf" srcId="{E9F736D3-F23A-2B4A-91A0-AEC8DA4A036E}" destId="{A04CF5CE-7CCE-5C4D-880B-426758485BC5}" srcOrd="4" destOrd="0" presId="urn:microsoft.com/office/officeart/2008/layout/LinedList"/>
    <dgm:cxn modelId="{65227E37-5F9B-4A04-ACF2-8A47AA966AC6}" type="presParOf" srcId="{E9F736D3-F23A-2B4A-91A0-AEC8DA4A036E}" destId="{D9F042C9-0DB0-AA4C-BE7F-6E4E5AF5F466}" srcOrd="5" destOrd="0" presId="urn:microsoft.com/office/officeart/2008/layout/LinedList"/>
    <dgm:cxn modelId="{E306A03F-E727-4EE2-A32A-CE5DE7C9BAD9}" type="presParOf" srcId="{D9F042C9-0DB0-AA4C-BE7F-6E4E5AF5F466}" destId="{B172E0EF-C964-0F42-8494-476795A67696}" srcOrd="0" destOrd="0" presId="urn:microsoft.com/office/officeart/2008/layout/LinedList"/>
    <dgm:cxn modelId="{D393BBB7-B9C9-4261-8832-E52C496647CA}" type="presParOf" srcId="{D9F042C9-0DB0-AA4C-BE7F-6E4E5AF5F466}" destId="{E97D2F2D-0F12-394E-AD8B-1A25246C8B5C}" srcOrd="1"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793E18-615C-334C-87F8-9BD7F317C9EF}" type="doc">
      <dgm:prSet loTypeId="urn:microsoft.com/office/officeart/2008/layout/LinedList" loCatId="" qsTypeId="urn:microsoft.com/office/officeart/2005/8/quickstyle/simple1" qsCatId="simple" csTypeId="urn:microsoft.com/office/officeart/2005/8/colors/accent2_2" csCatId="accent2" phldr="1"/>
      <dgm:spPr/>
      <dgm:t>
        <a:bodyPr/>
        <a:lstStyle/>
        <a:p>
          <a:endParaRPr lang="fr-FR"/>
        </a:p>
      </dgm:t>
    </dgm:pt>
    <dgm:pt modelId="{50E77321-29A7-D34F-80D9-96A80FFC1C6E}">
      <dgm:prSet/>
      <dgm:spPr/>
      <dgm:t>
        <a:bodyPr/>
        <a:lstStyle/>
        <a:p>
          <a:pPr rtl="0"/>
          <a:r>
            <a:rPr lang="fr-FR" dirty="0" smtClean="0"/>
            <a:t>Petites, moyennes et grandes distributions</a:t>
          </a:r>
          <a:endParaRPr lang="fr-FR" dirty="0"/>
        </a:p>
      </dgm:t>
    </dgm:pt>
    <dgm:pt modelId="{7F704724-55B6-8D45-B9D9-8B5701F1EDD6}" type="parTrans" cxnId="{4E6D55FD-DDC5-1A4F-A5AD-0B1DA360C081}">
      <dgm:prSet/>
      <dgm:spPr/>
      <dgm:t>
        <a:bodyPr/>
        <a:lstStyle/>
        <a:p>
          <a:endParaRPr lang="fr-FR"/>
        </a:p>
      </dgm:t>
    </dgm:pt>
    <dgm:pt modelId="{0FB37C2E-D197-3C49-B8BD-0E51FC650B93}" type="sibTrans" cxnId="{4E6D55FD-DDC5-1A4F-A5AD-0B1DA360C081}">
      <dgm:prSet/>
      <dgm:spPr/>
      <dgm:t>
        <a:bodyPr/>
        <a:lstStyle/>
        <a:p>
          <a:endParaRPr lang="fr-FR"/>
        </a:p>
      </dgm:t>
    </dgm:pt>
    <dgm:pt modelId="{99CD7A24-5402-2444-BA65-EA227ECC3467}">
      <dgm:prSet/>
      <dgm:spPr/>
      <dgm:t>
        <a:bodyPr/>
        <a:lstStyle/>
        <a:p>
          <a:r>
            <a:rPr lang="fr-FR" dirty="0" smtClean="0"/>
            <a:t>Circuits courts de distribution</a:t>
          </a:r>
          <a:endParaRPr lang="fr-FR" dirty="0"/>
        </a:p>
      </dgm:t>
    </dgm:pt>
    <dgm:pt modelId="{45F0795F-67E3-E142-96C2-95DED4BA6C50}" type="parTrans" cxnId="{414A53A1-9795-4B4B-9266-DD165EA365DA}">
      <dgm:prSet/>
      <dgm:spPr/>
      <dgm:t>
        <a:bodyPr/>
        <a:lstStyle/>
        <a:p>
          <a:endParaRPr lang="fr-FR"/>
        </a:p>
      </dgm:t>
    </dgm:pt>
    <dgm:pt modelId="{3F5DE779-6378-3243-8B0F-12079046239A}" type="sibTrans" cxnId="{414A53A1-9795-4B4B-9266-DD165EA365DA}">
      <dgm:prSet/>
      <dgm:spPr/>
      <dgm:t>
        <a:bodyPr/>
        <a:lstStyle/>
        <a:p>
          <a:endParaRPr lang="fr-FR"/>
        </a:p>
      </dgm:t>
    </dgm:pt>
    <dgm:pt modelId="{914E3962-AAF5-EF47-BB37-D0C7D1818CAA}">
      <dgm:prSet/>
      <dgm:spPr/>
      <dgm:t>
        <a:bodyPr/>
        <a:lstStyle/>
        <a:p>
          <a:r>
            <a:rPr lang="fr-FR" smtClean="0"/>
            <a:t>Un produit phare disponible partout</a:t>
          </a:r>
          <a:endParaRPr lang="fr-FR" dirty="0"/>
        </a:p>
      </dgm:t>
    </dgm:pt>
    <dgm:pt modelId="{B9A2FB86-FF12-E643-962C-8C2A99B80F2D}" type="parTrans" cxnId="{1B345A73-EC14-904A-9018-8FCB76082029}">
      <dgm:prSet/>
      <dgm:spPr/>
      <dgm:t>
        <a:bodyPr/>
        <a:lstStyle/>
        <a:p>
          <a:endParaRPr lang="fr-FR"/>
        </a:p>
      </dgm:t>
    </dgm:pt>
    <dgm:pt modelId="{BF917EAE-ADC0-3E4C-BD89-94D579AE4BA2}" type="sibTrans" cxnId="{1B345A73-EC14-904A-9018-8FCB76082029}">
      <dgm:prSet/>
      <dgm:spPr/>
      <dgm:t>
        <a:bodyPr/>
        <a:lstStyle/>
        <a:p>
          <a:endParaRPr lang="fr-FR"/>
        </a:p>
      </dgm:t>
    </dgm:pt>
    <dgm:pt modelId="{3A4CEF2F-E2A9-3F4C-8955-9DE9BA33F92A}" type="pres">
      <dgm:prSet presAssocID="{E9793E18-615C-334C-87F8-9BD7F317C9EF}" presName="vert0" presStyleCnt="0">
        <dgm:presLayoutVars>
          <dgm:dir/>
          <dgm:animOne val="branch"/>
          <dgm:animLvl val="lvl"/>
        </dgm:presLayoutVars>
      </dgm:prSet>
      <dgm:spPr/>
      <dgm:t>
        <a:bodyPr/>
        <a:lstStyle/>
        <a:p>
          <a:endParaRPr lang="fr-FR"/>
        </a:p>
      </dgm:t>
    </dgm:pt>
    <dgm:pt modelId="{27F79278-B5D6-294F-A998-581DA8E65B79}" type="pres">
      <dgm:prSet presAssocID="{50E77321-29A7-D34F-80D9-96A80FFC1C6E}" presName="thickLine" presStyleLbl="alignNode1" presStyleIdx="0" presStyleCnt="3"/>
      <dgm:spPr/>
    </dgm:pt>
    <dgm:pt modelId="{756F328B-AFAD-CF43-BF43-6266F442A814}" type="pres">
      <dgm:prSet presAssocID="{50E77321-29A7-D34F-80D9-96A80FFC1C6E}" presName="horz1" presStyleCnt="0"/>
      <dgm:spPr/>
    </dgm:pt>
    <dgm:pt modelId="{75306654-7AB9-6946-A58E-00B8048F0FCA}" type="pres">
      <dgm:prSet presAssocID="{50E77321-29A7-D34F-80D9-96A80FFC1C6E}" presName="tx1" presStyleLbl="revTx" presStyleIdx="0" presStyleCnt="3"/>
      <dgm:spPr/>
      <dgm:t>
        <a:bodyPr/>
        <a:lstStyle/>
        <a:p>
          <a:endParaRPr lang="fr-FR"/>
        </a:p>
      </dgm:t>
    </dgm:pt>
    <dgm:pt modelId="{F41574F1-52CE-C940-B723-2AFC714355C4}" type="pres">
      <dgm:prSet presAssocID="{50E77321-29A7-D34F-80D9-96A80FFC1C6E}" presName="vert1" presStyleCnt="0"/>
      <dgm:spPr/>
    </dgm:pt>
    <dgm:pt modelId="{D97F49B3-2E6C-4F4E-9978-B18FE2297AAF}" type="pres">
      <dgm:prSet presAssocID="{99CD7A24-5402-2444-BA65-EA227ECC3467}" presName="thickLine" presStyleLbl="alignNode1" presStyleIdx="1" presStyleCnt="3"/>
      <dgm:spPr/>
    </dgm:pt>
    <dgm:pt modelId="{42126C1D-92BA-B441-9AF0-7B4F2AE1E5A7}" type="pres">
      <dgm:prSet presAssocID="{99CD7A24-5402-2444-BA65-EA227ECC3467}" presName="horz1" presStyleCnt="0"/>
      <dgm:spPr/>
    </dgm:pt>
    <dgm:pt modelId="{7F04D9B4-E27E-6B47-B591-23787BDA7A7A}" type="pres">
      <dgm:prSet presAssocID="{99CD7A24-5402-2444-BA65-EA227ECC3467}" presName="tx1" presStyleLbl="revTx" presStyleIdx="1" presStyleCnt="3"/>
      <dgm:spPr/>
      <dgm:t>
        <a:bodyPr/>
        <a:lstStyle/>
        <a:p>
          <a:endParaRPr lang="fr-FR"/>
        </a:p>
      </dgm:t>
    </dgm:pt>
    <dgm:pt modelId="{F3FB9363-DF5A-D84C-9750-5D8B3200CE9D}" type="pres">
      <dgm:prSet presAssocID="{99CD7A24-5402-2444-BA65-EA227ECC3467}" presName="vert1" presStyleCnt="0"/>
      <dgm:spPr/>
    </dgm:pt>
    <dgm:pt modelId="{AA498B53-5D09-B644-B2AF-F2B90ABFF1B8}" type="pres">
      <dgm:prSet presAssocID="{914E3962-AAF5-EF47-BB37-D0C7D1818CAA}" presName="thickLine" presStyleLbl="alignNode1" presStyleIdx="2" presStyleCnt="3"/>
      <dgm:spPr/>
    </dgm:pt>
    <dgm:pt modelId="{6AB13C96-8454-CD48-884B-C632A8EA6859}" type="pres">
      <dgm:prSet presAssocID="{914E3962-AAF5-EF47-BB37-D0C7D1818CAA}" presName="horz1" presStyleCnt="0"/>
      <dgm:spPr/>
    </dgm:pt>
    <dgm:pt modelId="{645D219A-A556-8243-B5E2-68592174B36B}" type="pres">
      <dgm:prSet presAssocID="{914E3962-AAF5-EF47-BB37-D0C7D1818CAA}" presName="tx1" presStyleLbl="revTx" presStyleIdx="2" presStyleCnt="3"/>
      <dgm:spPr/>
      <dgm:t>
        <a:bodyPr/>
        <a:lstStyle/>
        <a:p>
          <a:endParaRPr lang="fr-FR"/>
        </a:p>
      </dgm:t>
    </dgm:pt>
    <dgm:pt modelId="{EBF04E6D-4919-9443-9D09-7F1354AD6049}" type="pres">
      <dgm:prSet presAssocID="{914E3962-AAF5-EF47-BB37-D0C7D1818CAA}" presName="vert1" presStyleCnt="0"/>
      <dgm:spPr/>
    </dgm:pt>
  </dgm:ptLst>
  <dgm:cxnLst>
    <dgm:cxn modelId="{2D737760-22A0-4187-BD47-B713887DCB47}" type="presOf" srcId="{99CD7A24-5402-2444-BA65-EA227ECC3467}" destId="{7F04D9B4-E27E-6B47-B591-23787BDA7A7A}" srcOrd="0" destOrd="0" presId="urn:microsoft.com/office/officeart/2008/layout/LinedList"/>
    <dgm:cxn modelId="{D3920E94-17F6-4377-A9C8-7CE3FC959D35}" type="presOf" srcId="{914E3962-AAF5-EF47-BB37-D0C7D1818CAA}" destId="{645D219A-A556-8243-B5E2-68592174B36B}" srcOrd="0" destOrd="0" presId="urn:microsoft.com/office/officeart/2008/layout/LinedList"/>
    <dgm:cxn modelId="{1B345A73-EC14-904A-9018-8FCB76082029}" srcId="{E9793E18-615C-334C-87F8-9BD7F317C9EF}" destId="{914E3962-AAF5-EF47-BB37-D0C7D1818CAA}" srcOrd="2" destOrd="0" parTransId="{B9A2FB86-FF12-E643-962C-8C2A99B80F2D}" sibTransId="{BF917EAE-ADC0-3E4C-BD89-94D579AE4BA2}"/>
    <dgm:cxn modelId="{D2072E53-1D0C-42BC-8D36-BBE49D864815}" type="presOf" srcId="{50E77321-29A7-D34F-80D9-96A80FFC1C6E}" destId="{75306654-7AB9-6946-A58E-00B8048F0FCA}" srcOrd="0" destOrd="0" presId="urn:microsoft.com/office/officeart/2008/layout/LinedList"/>
    <dgm:cxn modelId="{4E6D55FD-DDC5-1A4F-A5AD-0B1DA360C081}" srcId="{E9793E18-615C-334C-87F8-9BD7F317C9EF}" destId="{50E77321-29A7-D34F-80D9-96A80FFC1C6E}" srcOrd="0" destOrd="0" parTransId="{7F704724-55B6-8D45-B9D9-8B5701F1EDD6}" sibTransId="{0FB37C2E-D197-3C49-B8BD-0E51FC650B93}"/>
    <dgm:cxn modelId="{414A53A1-9795-4B4B-9266-DD165EA365DA}" srcId="{E9793E18-615C-334C-87F8-9BD7F317C9EF}" destId="{99CD7A24-5402-2444-BA65-EA227ECC3467}" srcOrd="1" destOrd="0" parTransId="{45F0795F-67E3-E142-96C2-95DED4BA6C50}" sibTransId="{3F5DE779-6378-3243-8B0F-12079046239A}"/>
    <dgm:cxn modelId="{0C2A2A07-AA6B-46C2-B8C9-92FC50F2167F}" type="presOf" srcId="{E9793E18-615C-334C-87F8-9BD7F317C9EF}" destId="{3A4CEF2F-E2A9-3F4C-8955-9DE9BA33F92A}" srcOrd="0" destOrd="0" presId="urn:microsoft.com/office/officeart/2008/layout/LinedList"/>
    <dgm:cxn modelId="{E9CDAE2D-9672-4E39-922A-8A653BE4A99E}" type="presParOf" srcId="{3A4CEF2F-E2A9-3F4C-8955-9DE9BA33F92A}" destId="{27F79278-B5D6-294F-A998-581DA8E65B79}" srcOrd="0" destOrd="0" presId="urn:microsoft.com/office/officeart/2008/layout/LinedList"/>
    <dgm:cxn modelId="{B78028BF-36B3-4358-9042-2553025B8949}" type="presParOf" srcId="{3A4CEF2F-E2A9-3F4C-8955-9DE9BA33F92A}" destId="{756F328B-AFAD-CF43-BF43-6266F442A814}" srcOrd="1" destOrd="0" presId="urn:microsoft.com/office/officeart/2008/layout/LinedList"/>
    <dgm:cxn modelId="{4C917662-87BE-4A43-8297-7381BF23A0EF}" type="presParOf" srcId="{756F328B-AFAD-CF43-BF43-6266F442A814}" destId="{75306654-7AB9-6946-A58E-00B8048F0FCA}" srcOrd="0" destOrd="0" presId="urn:microsoft.com/office/officeart/2008/layout/LinedList"/>
    <dgm:cxn modelId="{DFE59243-453C-4888-91F6-68E2E7DD8640}" type="presParOf" srcId="{756F328B-AFAD-CF43-BF43-6266F442A814}" destId="{F41574F1-52CE-C940-B723-2AFC714355C4}" srcOrd="1" destOrd="0" presId="urn:microsoft.com/office/officeart/2008/layout/LinedList"/>
    <dgm:cxn modelId="{0BA760AB-C16A-4355-BCE0-489B660B6D88}" type="presParOf" srcId="{3A4CEF2F-E2A9-3F4C-8955-9DE9BA33F92A}" destId="{D97F49B3-2E6C-4F4E-9978-B18FE2297AAF}" srcOrd="2" destOrd="0" presId="urn:microsoft.com/office/officeart/2008/layout/LinedList"/>
    <dgm:cxn modelId="{1A52DCAE-5260-4D0E-AE8C-6FD871CDF4BE}" type="presParOf" srcId="{3A4CEF2F-E2A9-3F4C-8955-9DE9BA33F92A}" destId="{42126C1D-92BA-B441-9AF0-7B4F2AE1E5A7}" srcOrd="3" destOrd="0" presId="urn:microsoft.com/office/officeart/2008/layout/LinedList"/>
    <dgm:cxn modelId="{83DCF207-072C-4AA2-91A8-B37584B8A8EB}" type="presParOf" srcId="{42126C1D-92BA-B441-9AF0-7B4F2AE1E5A7}" destId="{7F04D9B4-E27E-6B47-B591-23787BDA7A7A}" srcOrd="0" destOrd="0" presId="urn:microsoft.com/office/officeart/2008/layout/LinedList"/>
    <dgm:cxn modelId="{FA4FE9A2-24B3-4F83-BF38-A4B10A68B007}" type="presParOf" srcId="{42126C1D-92BA-B441-9AF0-7B4F2AE1E5A7}" destId="{F3FB9363-DF5A-D84C-9750-5D8B3200CE9D}" srcOrd="1" destOrd="0" presId="urn:microsoft.com/office/officeart/2008/layout/LinedList"/>
    <dgm:cxn modelId="{642993A8-9D69-41CC-99C1-FAEEDD86C65E}" type="presParOf" srcId="{3A4CEF2F-E2A9-3F4C-8955-9DE9BA33F92A}" destId="{AA498B53-5D09-B644-B2AF-F2B90ABFF1B8}" srcOrd="4" destOrd="0" presId="urn:microsoft.com/office/officeart/2008/layout/LinedList"/>
    <dgm:cxn modelId="{5ED409F5-7184-4CE1-8482-CDBEB372C983}" type="presParOf" srcId="{3A4CEF2F-E2A9-3F4C-8955-9DE9BA33F92A}" destId="{6AB13C96-8454-CD48-884B-C632A8EA6859}" srcOrd="5" destOrd="0" presId="urn:microsoft.com/office/officeart/2008/layout/LinedList"/>
    <dgm:cxn modelId="{A4C78417-8D50-463E-8552-7DF314DCCCA4}" type="presParOf" srcId="{6AB13C96-8454-CD48-884B-C632A8EA6859}" destId="{645D219A-A556-8243-B5E2-68592174B36B}" srcOrd="0" destOrd="0" presId="urn:microsoft.com/office/officeart/2008/layout/LinedList"/>
    <dgm:cxn modelId="{454C2213-2C64-411E-BA52-5D19CFED0CB3}" type="presParOf" srcId="{6AB13C96-8454-CD48-884B-C632A8EA6859}" destId="{EBF04E6D-4919-9443-9D09-7F1354AD6049}" srcOrd="1" destOrd="0" presId="urn:microsoft.com/office/officeart/2008/layout/LinedLis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BD65D1A-90BC-434B-AF3C-C582FFDCE9E9}" type="doc">
      <dgm:prSet loTypeId="urn:microsoft.com/office/officeart/2008/layout/LinedList" loCatId="" qsTypeId="urn:microsoft.com/office/officeart/2005/8/quickstyle/simple4" qsCatId="simple" csTypeId="urn:microsoft.com/office/officeart/2005/8/colors/accent2_4" csCatId="accent2" phldr="1"/>
      <dgm:spPr/>
      <dgm:t>
        <a:bodyPr/>
        <a:lstStyle/>
        <a:p>
          <a:endParaRPr lang="fr-FR"/>
        </a:p>
      </dgm:t>
    </dgm:pt>
    <dgm:pt modelId="{889445E2-9D0D-8141-B4C3-54229F9E4F6F}">
      <dgm:prSet/>
      <dgm:spPr/>
      <dgm:t>
        <a:bodyPr/>
        <a:lstStyle/>
        <a:p>
          <a:pPr rtl="0"/>
          <a:r>
            <a:rPr lang="fr-FR" dirty="0" smtClean="0"/>
            <a:t>Majoritairement à la télévision</a:t>
          </a:r>
          <a:endParaRPr lang="fr-FR" dirty="0"/>
        </a:p>
      </dgm:t>
    </dgm:pt>
    <dgm:pt modelId="{C0083484-5B95-9540-824A-E2F0EA35FE4B}" type="parTrans" cxnId="{7566475B-4771-DC4F-90F3-8CA02D5DCFE3}">
      <dgm:prSet/>
      <dgm:spPr/>
      <dgm:t>
        <a:bodyPr/>
        <a:lstStyle/>
        <a:p>
          <a:endParaRPr lang="fr-FR"/>
        </a:p>
      </dgm:t>
    </dgm:pt>
    <dgm:pt modelId="{EFA84C18-B792-6444-9805-8E6AE326FE16}" type="sibTrans" cxnId="{7566475B-4771-DC4F-90F3-8CA02D5DCFE3}">
      <dgm:prSet/>
      <dgm:spPr/>
      <dgm:t>
        <a:bodyPr/>
        <a:lstStyle/>
        <a:p>
          <a:endParaRPr lang="fr-FR"/>
        </a:p>
      </dgm:t>
    </dgm:pt>
    <dgm:pt modelId="{6A546EB5-E932-7B49-9EA4-F916683B28A2}">
      <dgm:prSet/>
      <dgm:spPr/>
      <dgm:t>
        <a:bodyPr/>
        <a:lstStyle/>
        <a:p>
          <a:r>
            <a:rPr lang="fr-FR" dirty="0" smtClean="0"/>
            <a:t>Sponsor sportif</a:t>
          </a:r>
          <a:endParaRPr lang="fr-FR" dirty="0"/>
        </a:p>
      </dgm:t>
    </dgm:pt>
    <dgm:pt modelId="{0978BA24-B1FA-894C-969A-2EE76E179204}" type="parTrans" cxnId="{CF4AF652-E654-B64E-99A0-794E54B059AE}">
      <dgm:prSet/>
      <dgm:spPr/>
      <dgm:t>
        <a:bodyPr/>
        <a:lstStyle/>
        <a:p>
          <a:endParaRPr lang="fr-FR"/>
        </a:p>
      </dgm:t>
    </dgm:pt>
    <dgm:pt modelId="{2BF9CFC1-D088-AE46-8C0C-23F818F594ED}" type="sibTrans" cxnId="{CF4AF652-E654-B64E-99A0-794E54B059AE}">
      <dgm:prSet/>
      <dgm:spPr/>
      <dgm:t>
        <a:bodyPr/>
        <a:lstStyle/>
        <a:p>
          <a:endParaRPr lang="fr-FR"/>
        </a:p>
      </dgm:t>
    </dgm:pt>
    <dgm:pt modelId="{4CE0451D-325C-0242-A6EE-C3139F8B64F7}">
      <dgm:prSet/>
      <dgm:spPr/>
      <dgm:t>
        <a:bodyPr/>
        <a:lstStyle/>
        <a:p>
          <a:pPr rtl="0"/>
          <a:r>
            <a:rPr lang="fr-FR" dirty="0" smtClean="0"/>
            <a:t>Communication massive sur les produits</a:t>
          </a:r>
          <a:endParaRPr lang="fr-FR" dirty="0"/>
        </a:p>
      </dgm:t>
    </dgm:pt>
    <dgm:pt modelId="{0FDA89F1-A019-EB4E-BE88-CA2C68CCBBDE}" type="parTrans" cxnId="{7B17F425-0394-8B4E-A911-8E591434CFBC}">
      <dgm:prSet/>
      <dgm:spPr/>
      <dgm:t>
        <a:bodyPr/>
        <a:lstStyle/>
        <a:p>
          <a:endParaRPr lang="fr-FR"/>
        </a:p>
      </dgm:t>
    </dgm:pt>
    <dgm:pt modelId="{B3726B3F-709D-C94F-87C0-9BF783A692A4}" type="sibTrans" cxnId="{7B17F425-0394-8B4E-A911-8E591434CFBC}">
      <dgm:prSet/>
      <dgm:spPr/>
      <dgm:t>
        <a:bodyPr/>
        <a:lstStyle/>
        <a:p>
          <a:endParaRPr lang="fr-FR"/>
        </a:p>
      </dgm:t>
    </dgm:pt>
    <dgm:pt modelId="{8BE49F88-8282-4444-84D7-80C85A9DABF3}" type="pres">
      <dgm:prSet presAssocID="{0BD65D1A-90BC-434B-AF3C-C582FFDCE9E9}" presName="vert0" presStyleCnt="0">
        <dgm:presLayoutVars>
          <dgm:dir/>
          <dgm:animOne val="branch"/>
          <dgm:animLvl val="lvl"/>
        </dgm:presLayoutVars>
      </dgm:prSet>
      <dgm:spPr/>
      <dgm:t>
        <a:bodyPr/>
        <a:lstStyle/>
        <a:p>
          <a:endParaRPr lang="fr-FR"/>
        </a:p>
      </dgm:t>
    </dgm:pt>
    <dgm:pt modelId="{261DA995-BB4E-C34B-8EC2-8D6906D208CA}" type="pres">
      <dgm:prSet presAssocID="{889445E2-9D0D-8141-B4C3-54229F9E4F6F}" presName="thickLine" presStyleLbl="alignNode1" presStyleIdx="0" presStyleCnt="3"/>
      <dgm:spPr/>
      <dgm:t>
        <a:bodyPr/>
        <a:lstStyle/>
        <a:p>
          <a:endParaRPr lang="fr-FR"/>
        </a:p>
      </dgm:t>
    </dgm:pt>
    <dgm:pt modelId="{E292B1B0-919D-B740-A8D2-8AAFDF1140C6}" type="pres">
      <dgm:prSet presAssocID="{889445E2-9D0D-8141-B4C3-54229F9E4F6F}" presName="horz1" presStyleCnt="0"/>
      <dgm:spPr/>
      <dgm:t>
        <a:bodyPr/>
        <a:lstStyle/>
        <a:p>
          <a:endParaRPr lang="fr-FR"/>
        </a:p>
      </dgm:t>
    </dgm:pt>
    <dgm:pt modelId="{E6802AEA-733C-7F46-A863-58D99D5898DA}" type="pres">
      <dgm:prSet presAssocID="{889445E2-9D0D-8141-B4C3-54229F9E4F6F}" presName="tx1" presStyleLbl="revTx" presStyleIdx="0" presStyleCnt="3"/>
      <dgm:spPr/>
      <dgm:t>
        <a:bodyPr/>
        <a:lstStyle/>
        <a:p>
          <a:endParaRPr lang="fr-FR"/>
        </a:p>
      </dgm:t>
    </dgm:pt>
    <dgm:pt modelId="{555C42F9-E868-AA43-9F99-CA586639A363}" type="pres">
      <dgm:prSet presAssocID="{889445E2-9D0D-8141-B4C3-54229F9E4F6F}" presName="vert1" presStyleCnt="0"/>
      <dgm:spPr/>
      <dgm:t>
        <a:bodyPr/>
        <a:lstStyle/>
        <a:p>
          <a:endParaRPr lang="fr-FR"/>
        </a:p>
      </dgm:t>
    </dgm:pt>
    <dgm:pt modelId="{36962774-CE96-144D-9E3F-71C6F645F201}" type="pres">
      <dgm:prSet presAssocID="{4CE0451D-325C-0242-A6EE-C3139F8B64F7}" presName="thickLine" presStyleLbl="alignNode1" presStyleIdx="1" presStyleCnt="3"/>
      <dgm:spPr/>
      <dgm:t>
        <a:bodyPr/>
        <a:lstStyle/>
        <a:p>
          <a:endParaRPr lang="fr-FR"/>
        </a:p>
      </dgm:t>
    </dgm:pt>
    <dgm:pt modelId="{7C42B24B-979A-9D42-8F56-8834CBD807BE}" type="pres">
      <dgm:prSet presAssocID="{4CE0451D-325C-0242-A6EE-C3139F8B64F7}" presName="horz1" presStyleCnt="0"/>
      <dgm:spPr/>
      <dgm:t>
        <a:bodyPr/>
        <a:lstStyle/>
        <a:p>
          <a:endParaRPr lang="fr-FR"/>
        </a:p>
      </dgm:t>
    </dgm:pt>
    <dgm:pt modelId="{106D6562-17FC-9F45-AC9D-D54E0D13AF61}" type="pres">
      <dgm:prSet presAssocID="{4CE0451D-325C-0242-A6EE-C3139F8B64F7}" presName="tx1" presStyleLbl="revTx" presStyleIdx="1" presStyleCnt="3"/>
      <dgm:spPr/>
      <dgm:t>
        <a:bodyPr/>
        <a:lstStyle/>
        <a:p>
          <a:endParaRPr lang="fr-FR"/>
        </a:p>
      </dgm:t>
    </dgm:pt>
    <dgm:pt modelId="{C32D35B2-9DA0-0046-9A85-63A268D40E48}" type="pres">
      <dgm:prSet presAssocID="{4CE0451D-325C-0242-A6EE-C3139F8B64F7}" presName="vert1" presStyleCnt="0"/>
      <dgm:spPr/>
      <dgm:t>
        <a:bodyPr/>
        <a:lstStyle/>
        <a:p>
          <a:endParaRPr lang="fr-FR"/>
        </a:p>
      </dgm:t>
    </dgm:pt>
    <dgm:pt modelId="{7EBD9BCE-7967-7049-BBFB-61E8E67ADE6E}" type="pres">
      <dgm:prSet presAssocID="{6A546EB5-E932-7B49-9EA4-F916683B28A2}" presName="thickLine" presStyleLbl="alignNode1" presStyleIdx="2" presStyleCnt="3"/>
      <dgm:spPr/>
      <dgm:t>
        <a:bodyPr/>
        <a:lstStyle/>
        <a:p>
          <a:endParaRPr lang="fr-FR"/>
        </a:p>
      </dgm:t>
    </dgm:pt>
    <dgm:pt modelId="{B23ADA3E-FADB-7B4D-A16C-E48ED488269E}" type="pres">
      <dgm:prSet presAssocID="{6A546EB5-E932-7B49-9EA4-F916683B28A2}" presName="horz1" presStyleCnt="0"/>
      <dgm:spPr/>
      <dgm:t>
        <a:bodyPr/>
        <a:lstStyle/>
        <a:p>
          <a:endParaRPr lang="fr-FR"/>
        </a:p>
      </dgm:t>
    </dgm:pt>
    <dgm:pt modelId="{0D54818B-11D7-4146-BFCF-B40F84135603}" type="pres">
      <dgm:prSet presAssocID="{6A546EB5-E932-7B49-9EA4-F916683B28A2}" presName="tx1" presStyleLbl="revTx" presStyleIdx="2" presStyleCnt="3"/>
      <dgm:spPr/>
      <dgm:t>
        <a:bodyPr/>
        <a:lstStyle/>
        <a:p>
          <a:endParaRPr lang="fr-FR"/>
        </a:p>
      </dgm:t>
    </dgm:pt>
    <dgm:pt modelId="{57D49D7C-BC22-0649-B30E-CBF0CF06A11E}" type="pres">
      <dgm:prSet presAssocID="{6A546EB5-E932-7B49-9EA4-F916683B28A2}" presName="vert1" presStyleCnt="0"/>
      <dgm:spPr/>
      <dgm:t>
        <a:bodyPr/>
        <a:lstStyle/>
        <a:p>
          <a:endParaRPr lang="fr-FR"/>
        </a:p>
      </dgm:t>
    </dgm:pt>
  </dgm:ptLst>
  <dgm:cxnLst>
    <dgm:cxn modelId="{958B86B2-9D87-411A-9719-A46A0DC8EB47}" type="presOf" srcId="{0BD65D1A-90BC-434B-AF3C-C582FFDCE9E9}" destId="{8BE49F88-8282-4444-84D7-80C85A9DABF3}" srcOrd="0" destOrd="0" presId="urn:microsoft.com/office/officeart/2008/layout/LinedList"/>
    <dgm:cxn modelId="{868277C3-6468-4437-BE72-1C633CE0D250}" type="presOf" srcId="{6A546EB5-E932-7B49-9EA4-F916683B28A2}" destId="{0D54818B-11D7-4146-BFCF-B40F84135603}" srcOrd="0" destOrd="0" presId="urn:microsoft.com/office/officeart/2008/layout/LinedList"/>
    <dgm:cxn modelId="{D4C3C03F-3FD0-4B95-91F8-A3A60401CAF0}" type="presOf" srcId="{889445E2-9D0D-8141-B4C3-54229F9E4F6F}" destId="{E6802AEA-733C-7F46-A863-58D99D5898DA}" srcOrd="0" destOrd="0" presId="urn:microsoft.com/office/officeart/2008/layout/LinedList"/>
    <dgm:cxn modelId="{8FF18F0A-E4C6-4C70-9FDB-5A43F3C39B68}" type="presOf" srcId="{4CE0451D-325C-0242-A6EE-C3139F8B64F7}" destId="{106D6562-17FC-9F45-AC9D-D54E0D13AF61}" srcOrd="0" destOrd="0" presId="urn:microsoft.com/office/officeart/2008/layout/LinedList"/>
    <dgm:cxn modelId="{7566475B-4771-DC4F-90F3-8CA02D5DCFE3}" srcId="{0BD65D1A-90BC-434B-AF3C-C582FFDCE9E9}" destId="{889445E2-9D0D-8141-B4C3-54229F9E4F6F}" srcOrd="0" destOrd="0" parTransId="{C0083484-5B95-9540-824A-E2F0EA35FE4B}" sibTransId="{EFA84C18-B792-6444-9805-8E6AE326FE16}"/>
    <dgm:cxn modelId="{7B17F425-0394-8B4E-A911-8E591434CFBC}" srcId="{0BD65D1A-90BC-434B-AF3C-C582FFDCE9E9}" destId="{4CE0451D-325C-0242-A6EE-C3139F8B64F7}" srcOrd="1" destOrd="0" parTransId="{0FDA89F1-A019-EB4E-BE88-CA2C68CCBBDE}" sibTransId="{B3726B3F-709D-C94F-87C0-9BF783A692A4}"/>
    <dgm:cxn modelId="{CF4AF652-E654-B64E-99A0-794E54B059AE}" srcId="{0BD65D1A-90BC-434B-AF3C-C582FFDCE9E9}" destId="{6A546EB5-E932-7B49-9EA4-F916683B28A2}" srcOrd="2" destOrd="0" parTransId="{0978BA24-B1FA-894C-969A-2EE76E179204}" sibTransId="{2BF9CFC1-D088-AE46-8C0C-23F818F594ED}"/>
    <dgm:cxn modelId="{B34FDE97-4104-4A16-8059-3F11CE4BD783}" type="presParOf" srcId="{8BE49F88-8282-4444-84D7-80C85A9DABF3}" destId="{261DA995-BB4E-C34B-8EC2-8D6906D208CA}" srcOrd="0" destOrd="0" presId="urn:microsoft.com/office/officeart/2008/layout/LinedList"/>
    <dgm:cxn modelId="{26DF9697-A4DC-4C6E-AD24-62057E4D3D1B}" type="presParOf" srcId="{8BE49F88-8282-4444-84D7-80C85A9DABF3}" destId="{E292B1B0-919D-B740-A8D2-8AAFDF1140C6}" srcOrd="1" destOrd="0" presId="urn:microsoft.com/office/officeart/2008/layout/LinedList"/>
    <dgm:cxn modelId="{4311F454-1C0D-4672-9F76-BC4250492431}" type="presParOf" srcId="{E292B1B0-919D-B740-A8D2-8AAFDF1140C6}" destId="{E6802AEA-733C-7F46-A863-58D99D5898DA}" srcOrd="0" destOrd="0" presId="urn:microsoft.com/office/officeart/2008/layout/LinedList"/>
    <dgm:cxn modelId="{06F82DB5-5AF0-471F-BD4A-9F329BCD30A6}" type="presParOf" srcId="{E292B1B0-919D-B740-A8D2-8AAFDF1140C6}" destId="{555C42F9-E868-AA43-9F99-CA586639A363}" srcOrd="1" destOrd="0" presId="urn:microsoft.com/office/officeart/2008/layout/LinedList"/>
    <dgm:cxn modelId="{F855A26B-A3B3-4594-9E1E-9B416ABF4EC0}" type="presParOf" srcId="{8BE49F88-8282-4444-84D7-80C85A9DABF3}" destId="{36962774-CE96-144D-9E3F-71C6F645F201}" srcOrd="2" destOrd="0" presId="urn:microsoft.com/office/officeart/2008/layout/LinedList"/>
    <dgm:cxn modelId="{BE8B2D98-3BBC-42FC-8023-7D0C4A404C49}" type="presParOf" srcId="{8BE49F88-8282-4444-84D7-80C85A9DABF3}" destId="{7C42B24B-979A-9D42-8F56-8834CBD807BE}" srcOrd="3" destOrd="0" presId="urn:microsoft.com/office/officeart/2008/layout/LinedList"/>
    <dgm:cxn modelId="{7D694866-91CC-4F45-B6BC-14180AC88EB2}" type="presParOf" srcId="{7C42B24B-979A-9D42-8F56-8834CBD807BE}" destId="{106D6562-17FC-9F45-AC9D-D54E0D13AF61}" srcOrd="0" destOrd="0" presId="urn:microsoft.com/office/officeart/2008/layout/LinedList"/>
    <dgm:cxn modelId="{9C76BBB2-F0AF-4426-A4FA-A11B8FBB7389}" type="presParOf" srcId="{7C42B24B-979A-9D42-8F56-8834CBD807BE}" destId="{C32D35B2-9DA0-0046-9A85-63A268D40E48}" srcOrd="1" destOrd="0" presId="urn:microsoft.com/office/officeart/2008/layout/LinedList"/>
    <dgm:cxn modelId="{BFEF2943-5CAD-4202-8C14-B299D48ED980}" type="presParOf" srcId="{8BE49F88-8282-4444-84D7-80C85A9DABF3}" destId="{7EBD9BCE-7967-7049-BBFB-61E8E67ADE6E}" srcOrd="4" destOrd="0" presId="urn:microsoft.com/office/officeart/2008/layout/LinedList"/>
    <dgm:cxn modelId="{9BF92943-5908-482B-9DD5-722F58332F11}" type="presParOf" srcId="{8BE49F88-8282-4444-84D7-80C85A9DABF3}" destId="{B23ADA3E-FADB-7B4D-A16C-E48ED488269E}" srcOrd="5" destOrd="0" presId="urn:microsoft.com/office/officeart/2008/layout/LinedList"/>
    <dgm:cxn modelId="{B203AE90-3AA4-4566-864A-3642DAAF5986}" type="presParOf" srcId="{B23ADA3E-FADB-7B4D-A16C-E48ED488269E}" destId="{0D54818B-11D7-4146-BFCF-B40F84135603}" srcOrd="0" destOrd="0" presId="urn:microsoft.com/office/officeart/2008/layout/LinedList"/>
    <dgm:cxn modelId="{76609D86-E625-4701-B66F-43E374E48DC2}" type="presParOf" srcId="{B23ADA3E-FADB-7B4D-A16C-E48ED488269E}" destId="{57D49D7C-BC22-0649-B30E-CBF0CF06A11E}" srcOrd="1" destOrd="0" presId="urn:microsoft.com/office/officeart/2008/layout/LinedList"/>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1F5741-E0E4-4547-ACDB-5739DA948A2E}">
      <dsp:nvSpPr>
        <dsp:cNvPr id="0" name=""/>
        <dsp:cNvSpPr/>
      </dsp:nvSpPr>
      <dsp:spPr>
        <a:xfrm>
          <a:off x="0" y="0"/>
          <a:ext cx="303056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FE0C29-FFED-6449-8FEF-2F0931990A9D}">
      <dsp:nvSpPr>
        <dsp:cNvPr id="0" name=""/>
        <dsp:cNvSpPr/>
      </dsp:nvSpPr>
      <dsp:spPr>
        <a:xfrm>
          <a:off x="0" y="0"/>
          <a:ext cx="3030563" cy="396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fr-FR" sz="1200" kern="1200" dirty="0" smtClean="0"/>
            <a:t>Fromage en portion de 25g</a:t>
          </a:r>
          <a:endParaRPr lang="fr-FR" sz="1200" kern="1200" dirty="0"/>
        </a:p>
      </dsp:txBody>
      <dsp:txXfrm>
        <a:off x="0" y="0"/>
        <a:ext cx="3030563" cy="396075"/>
      </dsp:txXfrm>
    </dsp:sp>
    <dsp:sp modelId="{F666E227-EB47-AC42-8266-D98B77BBB826}">
      <dsp:nvSpPr>
        <dsp:cNvPr id="0" name=""/>
        <dsp:cNvSpPr/>
      </dsp:nvSpPr>
      <dsp:spPr>
        <a:xfrm>
          <a:off x="0" y="396075"/>
          <a:ext cx="303056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06966F-266B-F84E-AF0B-D0126AA124BA}">
      <dsp:nvSpPr>
        <dsp:cNvPr id="0" name=""/>
        <dsp:cNvSpPr/>
      </dsp:nvSpPr>
      <dsp:spPr>
        <a:xfrm>
          <a:off x="0" y="396075"/>
          <a:ext cx="3030563" cy="396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fr-FR" sz="1200" kern="1200" dirty="0" smtClean="0"/>
            <a:t>Barquette de fromage pour les goûters</a:t>
          </a:r>
          <a:endParaRPr lang="fr-FR" sz="1200" kern="1200" dirty="0"/>
        </a:p>
      </dsp:txBody>
      <dsp:txXfrm>
        <a:off x="0" y="396075"/>
        <a:ext cx="3030563" cy="396075"/>
      </dsp:txXfrm>
    </dsp:sp>
    <dsp:sp modelId="{C24B2418-5721-6B42-A50F-8F9C17B56A0F}">
      <dsp:nvSpPr>
        <dsp:cNvPr id="0" name=""/>
        <dsp:cNvSpPr/>
      </dsp:nvSpPr>
      <dsp:spPr>
        <a:xfrm>
          <a:off x="0" y="792150"/>
          <a:ext cx="303056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B03969-58B4-D642-B7B7-3421718B3578}">
      <dsp:nvSpPr>
        <dsp:cNvPr id="0" name=""/>
        <dsp:cNvSpPr/>
      </dsp:nvSpPr>
      <dsp:spPr>
        <a:xfrm>
          <a:off x="0" y="792150"/>
          <a:ext cx="3030563" cy="396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fr-FR" sz="1200" kern="1200" dirty="0" smtClean="0"/>
            <a:t>Ouverture-fermeture facilitée</a:t>
          </a:r>
          <a:endParaRPr lang="fr-FR" sz="1200" kern="1200" dirty="0"/>
        </a:p>
      </dsp:txBody>
      <dsp:txXfrm>
        <a:off x="0" y="792150"/>
        <a:ext cx="3030563" cy="396075"/>
      </dsp:txXfrm>
    </dsp:sp>
    <dsp:sp modelId="{8C9CB28D-D97C-934D-93EA-60F035195299}">
      <dsp:nvSpPr>
        <dsp:cNvPr id="0" name=""/>
        <dsp:cNvSpPr/>
      </dsp:nvSpPr>
      <dsp:spPr>
        <a:xfrm>
          <a:off x="0" y="1188225"/>
          <a:ext cx="303056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634B1B-71E3-B745-9B3E-56C61E4F0480}">
      <dsp:nvSpPr>
        <dsp:cNvPr id="0" name=""/>
        <dsp:cNvSpPr/>
      </dsp:nvSpPr>
      <dsp:spPr>
        <a:xfrm>
          <a:off x="0" y="1188225"/>
          <a:ext cx="3030563" cy="396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fr-FR" sz="1200" kern="1200" dirty="0" smtClean="0"/>
            <a:t>Packaging adapté à la conservation</a:t>
          </a:r>
          <a:endParaRPr lang="fr-FR" sz="1200" kern="1200" dirty="0"/>
        </a:p>
      </dsp:txBody>
      <dsp:txXfrm>
        <a:off x="0" y="1188225"/>
        <a:ext cx="3030563" cy="3960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B0D519-86C4-EF48-9ACD-1DC843FE9D73}">
      <dsp:nvSpPr>
        <dsp:cNvPr id="0" name=""/>
        <dsp:cNvSpPr/>
      </dsp:nvSpPr>
      <dsp:spPr>
        <a:xfrm>
          <a:off x="0" y="748"/>
          <a:ext cx="309211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258F19-12EF-C643-ABB5-C54D52A20227}">
      <dsp:nvSpPr>
        <dsp:cNvPr id="0" name=""/>
        <dsp:cNvSpPr/>
      </dsp:nvSpPr>
      <dsp:spPr>
        <a:xfrm>
          <a:off x="0" y="748"/>
          <a:ext cx="3092116" cy="510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fr-FR" sz="1400" kern="1200" dirty="0" smtClean="0"/>
            <a:t>Des produits chers mais accessible aux consommateurs</a:t>
          </a:r>
          <a:endParaRPr lang="fr-FR" sz="1400" kern="1200" dirty="0"/>
        </a:p>
      </dsp:txBody>
      <dsp:txXfrm>
        <a:off x="0" y="748"/>
        <a:ext cx="3092116" cy="510360"/>
      </dsp:txXfrm>
    </dsp:sp>
    <dsp:sp modelId="{05397DA6-1AFF-8D46-9BF3-2B425B1559B1}">
      <dsp:nvSpPr>
        <dsp:cNvPr id="0" name=""/>
        <dsp:cNvSpPr/>
      </dsp:nvSpPr>
      <dsp:spPr>
        <a:xfrm>
          <a:off x="0" y="511108"/>
          <a:ext cx="309211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A740CE-FCD4-5247-9C7C-83FFCB4F3EB5}">
      <dsp:nvSpPr>
        <dsp:cNvPr id="0" name=""/>
        <dsp:cNvSpPr/>
      </dsp:nvSpPr>
      <dsp:spPr>
        <a:xfrm>
          <a:off x="0" y="511108"/>
          <a:ext cx="3092116" cy="510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fr-FR" sz="1400" kern="1200" dirty="0" smtClean="0"/>
            <a:t>Il dépend de la concurrence sur le produit</a:t>
          </a:r>
          <a:endParaRPr lang="fr-FR" sz="1400" kern="1200" dirty="0"/>
        </a:p>
      </dsp:txBody>
      <dsp:txXfrm>
        <a:off x="0" y="511108"/>
        <a:ext cx="3092116" cy="510360"/>
      </dsp:txXfrm>
    </dsp:sp>
    <dsp:sp modelId="{A04CF5CE-7CCE-5C4D-880B-426758485BC5}">
      <dsp:nvSpPr>
        <dsp:cNvPr id="0" name=""/>
        <dsp:cNvSpPr/>
      </dsp:nvSpPr>
      <dsp:spPr>
        <a:xfrm>
          <a:off x="0" y="1021469"/>
          <a:ext cx="309211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72E0EF-C964-0F42-8494-476795A67696}">
      <dsp:nvSpPr>
        <dsp:cNvPr id="0" name=""/>
        <dsp:cNvSpPr/>
      </dsp:nvSpPr>
      <dsp:spPr>
        <a:xfrm>
          <a:off x="0" y="1021469"/>
          <a:ext cx="3092116" cy="510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fr-FR" sz="1400" kern="1200" dirty="0" smtClean="0"/>
            <a:t>Il varie géographiquement</a:t>
          </a:r>
          <a:endParaRPr lang="fr-FR" sz="1400" kern="1200" dirty="0"/>
        </a:p>
      </dsp:txBody>
      <dsp:txXfrm>
        <a:off x="0" y="1021469"/>
        <a:ext cx="3092116" cy="5103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F79278-B5D6-294F-A998-581DA8E65B79}">
      <dsp:nvSpPr>
        <dsp:cNvPr id="0" name=""/>
        <dsp:cNvSpPr/>
      </dsp:nvSpPr>
      <dsp:spPr>
        <a:xfrm>
          <a:off x="0" y="707"/>
          <a:ext cx="335552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306654-7AB9-6946-A58E-00B8048F0FCA}">
      <dsp:nvSpPr>
        <dsp:cNvPr id="0" name=""/>
        <dsp:cNvSpPr/>
      </dsp:nvSpPr>
      <dsp:spPr>
        <a:xfrm>
          <a:off x="0" y="707"/>
          <a:ext cx="3355520" cy="482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rtl="0">
            <a:lnSpc>
              <a:spcPct val="90000"/>
            </a:lnSpc>
            <a:spcBef>
              <a:spcPct val="0"/>
            </a:spcBef>
            <a:spcAft>
              <a:spcPct val="35000"/>
            </a:spcAft>
          </a:pPr>
          <a:r>
            <a:rPr lang="fr-FR" sz="1300" kern="1200" dirty="0" smtClean="0"/>
            <a:t>Petites, moyennes et grandes distributions</a:t>
          </a:r>
          <a:endParaRPr lang="fr-FR" sz="1300" kern="1200" dirty="0"/>
        </a:p>
      </dsp:txBody>
      <dsp:txXfrm>
        <a:off x="0" y="707"/>
        <a:ext cx="3355520" cy="482814"/>
      </dsp:txXfrm>
    </dsp:sp>
    <dsp:sp modelId="{D97F49B3-2E6C-4F4E-9978-B18FE2297AAF}">
      <dsp:nvSpPr>
        <dsp:cNvPr id="0" name=""/>
        <dsp:cNvSpPr/>
      </dsp:nvSpPr>
      <dsp:spPr>
        <a:xfrm>
          <a:off x="0" y="483522"/>
          <a:ext cx="335552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04D9B4-E27E-6B47-B591-23787BDA7A7A}">
      <dsp:nvSpPr>
        <dsp:cNvPr id="0" name=""/>
        <dsp:cNvSpPr/>
      </dsp:nvSpPr>
      <dsp:spPr>
        <a:xfrm>
          <a:off x="0" y="483522"/>
          <a:ext cx="3355520" cy="482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fr-FR" sz="1300" kern="1200" dirty="0" smtClean="0"/>
            <a:t>Circuits courts de distribution</a:t>
          </a:r>
          <a:endParaRPr lang="fr-FR" sz="1300" kern="1200" dirty="0"/>
        </a:p>
      </dsp:txBody>
      <dsp:txXfrm>
        <a:off x="0" y="483522"/>
        <a:ext cx="3355520" cy="482814"/>
      </dsp:txXfrm>
    </dsp:sp>
    <dsp:sp modelId="{AA498B53-5D09-B644-B2AF-F2B90ABFF1B8}">
      <dsp:nvSpPr>
        <dsp:cNvPr id="0" name=""/>
        <dsp:cNvSpPr/>
      </dsp:nvSpPr>
      <dsp:spPr>
        <a:xfrm>
          <a:off x="0" y="966337"/>
          <a:ext cx="335552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5D219A-A556-8243-B5E2-68592174B36B}">
      <dsp:nvSpPr>
        <dsp:cNvPr id="0" name=""/>
        <dsp:cNvSpPr/>
      </dsp:nvSpPr>
      <dsp:spPr>
        <a:xfrm>
          <a:off x="0" y="966337"/>
          <a:ext cx="3355520" cy="482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fr-FR" sz="1300" kern="1200" smtClean="0"/>
            <a:t>Un produit phare disponible partout</a:t>
          </a:r>
          <a:endParaRPr lang="fr-FR" sz="1300" kern="1200" dirty="0"/>
        </a:p>
      </dsp:txBody>
      <dsp:txXfrm>
        <a:off x="0" y="966337"/>
        <a:ext cx="3355520" cy="4828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1DA995-BB4E-C34B-8EC2-8D6906D208CA}">
      <dsp:nvSpPr>
        <dsp:cNvPr id="0" name=""/>
        <dsp:cNvSpPr/>
      </dsp:nvSpPr>
      <dsp:spPr>
        <a:xfrm>
          <a:off x="0" y="688"/>
          <a:ext cx="3220913" cy="0"/>
        </a:xfrm>
        <a:prstGeom prst="line">
          <a:avLst/>
        </a:prstGeom>
        <a:gradFill rotWithShape="0">
          <a:gsLst>
            <a:gs pos="0">
              <a:schemeClr val="accent2">
                <a:shade val="50000"/>
                <a:hueOff val="0"/>
                <a:satOff val="0"/>
                <a:lumOff val="0"/>
                <a:alphaOff val="0"/>
                <a:tint val="96000"/>
                <a:satMod val="100000"/>
                <a:lumMod val="104000"/>
              </a:schemeClr>
            </a:gs>
            <a:gs pos="78000">
              <a:schemeClr val="accent2">
                <a:shade val="50000"/>
                <a:hueOff val="0"/>
                <a:satOff val="0"/>
                <a:lumOff val="0"/>
                <a:alphaOff val="0"/>
                <a:shade val="100000"/>
                <a:satMod val="110000"/>
                <a:lumMod val="100000"/>
              </a:schemeClr>
            </a:gs>
          </a:gsLst>
          <a:lin ang="5400000" scaled="0"/>
        </a:gradFill>
        <a:ln w="9525" cap="flat" cmpd="sng" algn="ctr">
          <a:solidFill>
            <a:schemeClr val="accent2">
              <a:shade val="50000"/>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E6802AEA-733C-7F46-A863-58D99D5898DA}">
      <dsp:nvSpPr>
        <dsp:cNvPr id="0" name=""/>
        <dsp:cNvSpPr/>
      </dsp:nvSpPr>
      <dsp:spPr>
        <a:xfrm>
          <a:off x="0" y="688"/>
          <a:ext cx="3220913" cy="469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rtl="0">
            <a:lnSpc>
              <a:spcPct val="90000"/>
            </a:lnSpc>
            <a:spcBef>
              <a:spcPct val="0"/>
            </a:spcBef>
            <a:spcAft>
              <a:spcPct val="35000"/>
            </a:spcAft>
          </a:pPr>
          <a:r>
            <a:rPr lang="fr-FR" sz="1300" kern="1200" dirty="0" smtClean="0"/>
            <a:t>Majoritairement à la télévision</a:t>
          </a:r>
          <a:endParaRPr lang="fr-FR" sz="1300" kern="1200" dirty="0"/>
        </a:p>
      </dsp:txBody>
      <dsp:txXfrm>
        <a:off x="0" y="688"/>
        <a:ext cx="3220913" cy="469793"/>
      </dsp:txXfrm>
    </dsp:sp>
    <dsp:sp modelId="{36962774-CE96-144D-9E3F-71C6F645F201}">
      <dsp:nvSpPr>
        <dsp:cNvPr id="0" name=""/>
        <dsp:cNvSpPr/>
      </dsp:nvSpPr>
      <dsp:spPr>
        <a:xfrm>
          <a:off x="0" y="470482"/>
          <a:ext cx="3220913" cy="0"/>
        </a:xfrm>
        <a:prstGeom prst="line">
          <a:avLst/>
        </a:prstGeom>
        <a:gradFill rotWithShape="0">
          <a:gsLst>
            <a:gs pos="0">
              <a:schemeClr val="accent2">
                <a:shade val="50000"/>
                <a:hueOff val="-532477"/>
                <a:satOff val="-9951"/>
                <a:lumOff val="33973"/>
                <a:alphaOff val="0"/>
                <a:tint val="96000"/>
                <a:satMod val="100000"/>
                <a:lumMod val="104000"/>
              </a:schemeClr>
            </a:gs>
            <a:gs pos="78000">
              <a:schemeClr val="accent2">
                <a:shade val="50000"/>
                <a:hueOff val="-532477"/>
                <a:satOff val="-9951"/>
                <a:lumOff val="33973"/>
                <a:alphaOff val="0"/>
                <a:shade val="100000"/>
                <a:satMod val="110000"/>
                <a:lumMod val="100000"/>
              </a:schemeClr>
            </a:gs>
          </a:gsLst>
          <a:lin ang="5400000" scaled="0"/>
        </a:gradFill>
        <a:ln w="9525" cap="flat" cmpd="sng" algn="ctr">
          <a:solidFill>
            <a:schemeClr val="accent2">
              <a:shade val="50000"/>
              <a:hueOff val="-532477"/>
              <a:satOff val="-9951"/>
              <a:lumOff val="33973"/>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106D6562-17FC-9F45-AC9D-D54E0D13AF61}">
      <dsp:nvSpPr>
        <dsp:cNvPr id="0" name=""/>
        <dsp:cNvSpPr/>
      </dsp:nvSpPr>
      <dsp:spPr>
        <a:xfrm>
          <a:off x="0" y="470482"/>
          <a:ext cx="3220913" cy="469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rtl="0">
            <a:lnSpc>
              <a:spcPct val="90000"/>
            </a:lnSpc>
            <a:spcBef>
              <a:spcPct val="0"/>
            </a:spcBef>
            <a:spcAft>
              <a:spcPct val="35000"/>
            </a:spcAft>
          </a:pPr>
          <a:r>
            <a:rPr lang="fr-FR" sz="1300" kern="1200" dirty="0" smtClean="0"/>
            <a:t>Communication massive sur les produits</a:t>
          </a:r>
          <a:endParaRPr lang="fr-FR" sz="1300" kern="1200" dirty="0"/>
        </a:p>
      </dsp:txBody>
      <dsp:txXfrm>
        <a:off x="0" y="470482"/>
        <a:ext cx="3220913" cy="469793"/>
      </dsp:txXfrm>
    </dsp:sp>
    <dsp:sp modelId="{7EBD9BCE-7967-7049-BBFB-61E8E67ADE6E}">
      <dsp:nvSpPr>
        <dsp:cNvPr id="0" name=""/>
        <dsp:cNvSpPr/>
      </dsp:nvSpPr>
      <dsp:spPr>
        <a:xfrm>
          <a:off x="0" y="940276"/>
          <a:ext cx="3220913" cy="0"/>
        </a:xfrm>
        <a:prstGeom prst="line">
          <a:avLst/>
        </a:prstGeom>
        <a:gradFill rotWithShape="0">
          <a:gsLst>
            <a:gs pos="0">
              <a:schemeClr val="accent2">
                <a:shade val="50000"/>
                <a:hueOff val="-532477"/>
                <a:satOff val="-9951"/>
                <a:lumOff val="33973"/>
                <a:alphaOff val="0"/>
                <a:tint val="96000"/>
                <a:satMod val="100000"/>
                <a:lumMod val="104000"/>
              </a:schemeClr>
            </a:gs>
            <a:gs pos="78000">
              <a:schemeClr val="accent2">
                <a:shade val="50000"/>
                <a:hueOff val="-532477"/>
                <a:satOff val="-9951"/>
                <a:lumOff val="33973"/>
                <a:alphaOff val="0"/>
                <a:shade val="100000"/>
                <a:satMod val="110000"/>
                <a:lumMod val="100000"/>
              </a:schemeClr>
            </a:gs>
          </a:gsLst>
          <a:lin ang="5400000" scaled="0"/>
        </a:gradFill>
        <a:ln w="9525" cap="flat" cmpd="sng" algn="ctr">
          <a:solidFill>
            <a:schemeClr val="accent2">
              <a:shade val="50000"/>
              <a:hueOff val="-532477"/>
              <a:satOff val="-9951"/>
              <a:lumOff val="33973"/>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0D54818B-11D7-4146-BFCF-B40F84135603}">
      <dsp:nvSpPr>
        <dsp:cNvPr id="0" name=""/>
        <dsp:cNvSpPr/>
      </dsp:nvSpPr>
      <dsp:spPr>
        <a:xfrm>
          <a:off x="0" y="940276"/>
          <a:ext cx="3220913" cy="469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fr-FR" sz="1300" kern="1200" dirty="0" smtClean="0"/>
            <a:t>Sponsor sportif</a:t>
          </a:r>
          <a:endParaRPr lang="fr-FR" sz="1300" kern="1200" dirty="0"/>
        </a:p>
      </dsp:txBody>
      <dsp:txXfrm>
        <a:off x="0" y="940276"/>
        <a:ext cx="3220913" cy="46979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1051CE-4007-C24E-B771-13606BCCCC2F}" type="datetimeFigureOut">
              <a:rPr lang="fr-FR" smtClean="0"/>
              <a:t>30/01/14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50F564-34B7-E449-8844-D3EB7AFEBDFD}" type="slidenum">
              <a:rPr lang="fr-FR" smtClean="0"/>
              <a:t>‹#›</a:t>
            </a:fld>
            <a:endParaRPr lang="fr-FR"/>
          </a:p>
        </p:txBody>
      </p:sp>
    </p:spTree>
    <p:extLst>
      <p:ext uri="{BB962C8B-B14F-4D97-AF65-F5344CB8AC3E}">
        <p14:creationId xmlns:p14="http://schemas.microsoft.com/office/powerpoint/2010/main" val="20691882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A50F564-34B7-E449-8844-D3EB7AFEBDFD}" type="slidenum">
              <a:rPr lang="fr-FR" smtClean="0"/>
              <a:t>1</a:t>
            </a:fld>
            <a:endParaRPr lang="fr-FR"/>
          </a:p>
        </p:txBody>
      </p:sp>
    </p:spTree>
    <p:extLst>
      <p:ext uri="{BB962C8B-B14F-4D97-AF65-F5344CB8AC3E}">
        <p14:creationId xmlns:p14="http://schemas.microsoft.com/office/powerpoint/2010/main" val="3512279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2BF87843-FBC2-4FB0-B703-32EA1F654F99}" type="slidenum">
              <a:rPr lang="fr-FR"/>
              <a:pPr/>
              <a:t>2</a:t>
            </a:fld>
            <a:endParaRPr lang="fr-FR"/>
          </a:p>
        </p:txBody>
      </p:sp>
      <p:sp>
        <p:nvSpPr>
          <p:cNvPr id="13313"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4"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Tree>
    <p:extLst>
      <p:ext uri="{BB962C8B-B14F-4D97-AF65-F5344CB8AC3E}">
        <p14:creationId xmlns:p14="http://schemas.microsoft.com/office/powerpoint/2010/main" val="475394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EEFD6A7-58CF-AD4C-B90E-3101C7B200C2}" type="slidenum">
              <a:rPr lang="fr-FR"/>
              <a:pPr/>
              <a:t>11</a:t>
            </a:fld>
            <a:endParaRPr lang="fr-FR"/>
          </a:p>
        </p:txBody>
      </p:sp>
      <p:sp>
        <p:nvSpPr>
          <p:cNvPr id="5121" name="Text Box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5122" name="Text Box 2"/>
          <p:cNvSpPr txBox="1">
            <a:spLocks noGrp="1" noChangeArrowheads="1"/>
          </p:cNvSpPr>
          <p:nvPr>
            <p:ph type="body" idx="1"/>
          </p:nvPr>
        </p:nvSpPr>
        <p:spPr bwMode="auto">
          <a:xfrm>
            <a:off x="685512" y="4343230"/>
            <a:ext cx="5486976" cy="41151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Tree>
    <p:extLst>
      <p:ext uri="{BB962C8B-B14F-4D97-AF65-F5344CB8AC3E}">
        <p14:creationId xmlns:p14="http://schemas.microsoft.com/office/powerpoint/2010/main" val="3557100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325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spcBef>
                <a:spcPct val="0"/>
              </a:spcBef>
            </a:pPr>
            <a:endParaRPr lang="fr-FR">
              <a:latin typeface="Calibri" charset="0"/>
            </a:endParaRPr>
          </a:p>
        </p:txBody>
      </p:sp>
      <p:sp>
        <p:nvSpPr>
          <p:cNvPr id="5325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charset="0"/>
                <a:ea typeface="ＭＳ Ｐゴシック" charset="0"/>
              </a:defRPr>
            </a:lvl1pPr>
            <a:lvl2pPr marL="742950" indent="-285750">
              <a:defRPr>
                <a:solidFill>
                  <a:schemeClr val="tx1"/>
                </a:solidFill>
                <a:latin typeface="Century Gothic" charset="0"/>
                <a:ea typeface="ＭＳ Ｐゴシック" charset="0"/>
              </a:defRPr>
            </a:lvl2pPr>
            <a:lvl3pPr marL="1143000" indent="-228600">
              <a:defRPr>
                <a:solidFill>
                  <a:schemeClr val="tx1"/>
                </a:solidFill>
                <a:latin typeface="Century Gothic" charset="0"/>
                <a:ea typeface="ＭＳ Ｐゴシック" charset="0"/>
              </a:defRPr>
            </a:lvl3pPr>
            <a:lvl4pPr marL="1600200" indent="-228600">
              <a:defRPr>
                <a:solidFill>
                  <a:schemeClr val="tx1"/>
                </a:solidFill>
                <a:latin typeface="Century Gothic" charset="0"/>
                <a:ea typeface="ＭＳ Ｐゴシック" charset="0"/>
              </a:defRPr>
            </a:lvl4pPr>
            <a:lvl5pPr marL="2057400" indent="-228600">
              <a:defRPr>
                <a:solidFill>
                  <a:schemeClr val="tx1"/>
                </a:solidFill>
                <a:latin typeface="Century Gothic" charset="0"/>
                <a:ea typeface="ＭＳ Ｐゴシック" charset="0"/>
              </a:defRPr>
            </a:lvl5pPr>
            <a:lvl6pPr marL="2514600" indent="-228600" fontAlgn="base">
              <a:spcBef>
                <a:spcPct val="0"/>
              </a:spcBef>
              <a:spcAft>
                <a:spcPct val="0"/>
              </a:spcAft>
              <a:defRPr>
                <a:solidFill>
                  <a:schemeClr val="tx1"/>
                </a:solidFill>
                <a:latin typeface="Century Gothic" charset="0"/>
                <a:ea typeface="ＭＳ Ｐゴシック" charset="0"/>
              </a:defRPr>
            </a:lvl6pPr>
            <a:lvl7pPr marL="2971800" indent="-228600" fontAlgn="base">
              <a:spcBef>
                <a:spcPct val="0"/>
              </a:spcBef>
              <a:spcAft>
                <a:spcPct val="0"/>
              </a:spcAft>
              <a:defRPr>
                <a:solidFill>
                  <a:schemeClr val="tx1"/>
                </a:solidFill>
                <a:latin typeface="Century Gothic" charset="0"/>
                <a:ea typeface="ＭＳ Ｐゴシック" charset="0"/>
              </a:defRPr>
            </a:lvl7pPr>
            <a:lvl8pPr marL="3429000" indent="-228600" fontAlgn="base">
              <a:spcBef>
                <a:spcPct val="0"/>
              </a:spcBef>
              <a:spcAft>
                <a:spcPct val="0"/>
              </a:spcAft>
              <a:defRPr>
                <a:solidFill>
                  <a:schemeClr val="tx1"/>
                </a:solidFill>
                <a:latin typeface="Century Gothic" charset="0"/>
                <a:ea typeface="ＭＳ Ｐゴシック" charset="0"/>
              </a:defRPr>
            </a:lvl8pPr>
            <a:lvl9pPr marL="3886200" indent="-228600" fontAlgn="base">
              <a:spcBef>
                <a:spcPct val="0"/>
              </a:spcBef>
              <a:spcAft>
                <a:spcPct val="0"/>
              </a:spcAft>
              <a:defRPr>
                <a:solidFill>
                  <a:schemeClr val="tx1"/>
                </a:solidFill>
                <a:latin typeface="Century Gothic" charset="0"/>
                <a:ea typeface="ＭＳ Ｐゴシック" charset="0"/>
              </a:defRPr>
            </a:lvl9pPr>
          </a:lstStyle>
          <a:p>
            <a:fld id="{E602333A-4586-5A45-A864-47E56198BF11}" type="slidenum">
              <a:rPr lang="fr-FR">
                <a:latin typeface="Calibri" charset="0"/>
              </a:rPr>
              <a:pPr/>
              <a:t>20</a:t>
            </a:fld>
            <a:endParaRPr lang="fr-FR">
              <a:latin typeface="Calibri" charset="0"/>
            </a:endParaRPr>
          </a:p>
        </p:txBody>
      </p:sp>
    </p:spTree>
    <p:extLst>
      <p:ext uri="{BB962C8B-B14F-4D97-AF65-F5344CB8AC3E}">
        <p14:creationId xmlns:p14="http://schemas.microsoft.com/office/powerpoint/2010/main" val="4033606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427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spcBef>
                <a:spcPct val="0"/>
              </a:spcBef>
            </a:pPr>
            <a:endParaRPr lang="fr-FR" dirty="0">
              <a:latin typeface="Calibri" charset="0"/>
            </a:endParaRPr>
          </a:p>
        </p:txBody>
      </p:sp>
      <p:sp>
        <p:nvSpPr>
          <p:cNvPr id="5427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charset="0"/>
                <a:ea typeface="ＭＳ Ｐゴシック" charset="0"/>
              </a:defRPr>
            </a:lvl1pPr>
            <a:lvl2pPr marL="742950" indent="-285750">
              <a:defRPr>
                <a:solidFill>
                  <a:schemeClr val="tx1"/>
                </a:solidFill>
                <a:latin typeface="Century Gothic" charset="0"/>
                <a:ea typeface="ＭＳ Ｐゴシック" charset="0"/>
              </a:defRPr>
            </a:lvl2pPr>
            <a:lvl3pPr marL="1143000" indent="-228600">
              <a:defRPr>
                <a:solidFill>
                  <a:schemeClr val="tx1"/>
                </a:solidFill>
                <a:latin typeface="Century Gothic" charset="0"/>
                <a:ea typeface="ＭＳ Ｐゴシック" charset="0"/>
              </a:defRPr>
            </a:lvl3pPr>
            <a:lvl4pPr marL="1600200" indent="-228600">
              <a:defRPr>
                <a:solidFill>
                  <a:schemeClr val="tx1"/>
                </a:solidFill>
                <a:latin typeface="Century Gothic" charset="0"/>
                <a:ea typeface="ＭＳ Ｐゴシック" charset="0"/>
              </a:defRPr>
            </a:lvl4pPr>
            <a:lvl5pPr marL="2057400" indent="-228600">
              <a:defRPr>
                <a:solidFill>
                  <a:schemeClr val="tx1"/>
                </a:solidFill>
                <a:latin typeface="Century Gothic" charset="0"/>
                <a:ea typeface="ＭＳ Ｐゴシック" charset="0"/>
              </a:defRPr>
            </a:lvl5pPr>
            <a:lvl6pPr marL="2514600" indent="-228600" fontAlgn="base">
              <a:spcBef>
                <a:spcPct val="0"/>
              </a:spcBef>
              <a:spcAft>
                <a:spcPct val="0"/>
              </a:spcAft>
              <a:defRPr>
                <a:solidFill>
                  <a:schemeClr val="tx1"/>
                </a:solidFill>
                <a:latin typeface="Century Gothic" charset="0"/>
                <a:ea typeface="ＭＳ Ｐゴシック" charset="0"/>
              </a:defRPr>
            </a:lvl6pPr>
            <a:lvl7pPr marL="2971800" indent="-228600" fontAlgn="base">
              <a:spcBef>
                <a:spcPct val="0"/>
              </a:spcBef>
              <a:spcAft>
                <a:spcPct val="0"/>
              </a:spcAft>
              <a:defRPr>
                <a:solidFill>
                  <a:schemeClr val="tx1"/>
                </a:solidFill>
                <a:latin typeface="Century Gothic" charset="0"/>
                <a:ea typeface="ＭＳ Ｐゴシック" charset="0"/>
              </a:defRPr>
            </a:lvl7pPr>
            <a:lvl8pPr marL="3429000" indent="-228600" fontAlgn="base">
              <a:spcBef>
                <a:spcPct val="0"/>
              </a:spcBef>
              <a:spcAft>
                <a:spcPct val="0"/>
              </a:spcAft>
              <a:defRPr>
                <a:solidFill>
                  <a:schemeClr val="tx1"/>
                </a:solidFill>
                <a:latin typeface="Century Gothic" charset="0"/>
                <a:ea typeface="ＭＳ Ｐゴシック" charset="0"/>
              </a:defRPr>
            </a:lvl8pPr>
            <a:lvl9pPr marL="3886200" indent="-228600" fontAlgn="base">
              <a:spcBef>
                <a:spcPct val="0"/>
              </a:spcBef>
              <a:spcAft>
                <a:spcPct val="0"/>
              </a:spcAft>
              <a:defRPr>
                <a:solidFill>
                  <a:schemeClr val="tx1"/>
                </a:solidFill>
                <a:latin typeface="Century Gothic" charset="0"/>
                <a:ea typeface="ＭＳ Ｐゴシック" charset="0"/>
              </a:defRPr>
            </a:lvl9pPr>
          </a:lstStyle>
          <a:p>
            <a:fld id="{8BBF462F-7242-C144-B48B-21BA330504D1}" type="slidenum">
              <a:rPr lang="fr-FR">
                <a:latin typeface="Calibri" charset="0"/>
              </a:rPr>
              <a:pPr/>
              <a:t>23</a:t>
            </a:fld>
            <a:endParaRPr lang="fr-FR" dirty="0">
              <a:latin typeface="Calibri" charset="0"/>
            </a:endParaRPr>
          </a:p>
        </p:txBody>
      </p:sp>
    </p:spTree>
    <p:extLst>
      <p:ext uri="{BB962C8B-B14F-4D97-AF65-F5344CB8AC3E}">
        <p14:creationId xmlns:p14="http://schemas.microsoft.com/office/powerpoint/2010/main" val="2056853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 6"/>
          <p:cNvSpPr txBox="1">
            <a:spLocks noGrp="1"/>
          </p:cNvSpPr>
          <p:nvPr>
            <p:ph type="sldNum" sz="quarter" idx="5"/>
          </p:nvPr>
        </p:nvSpPr>
        <p:spPr>
          <a:ln/>
        </p:spPr>
        <p:txBody>
          <a:bodyPr lIns="0" tIns="0" rIns="0" bIns="0" anchor="b" anchorCtr="0">
            <a:noAutofit/>
          </a:bodyPr>
          <a:lstStyle/>
          <a:p>
            <a:pPr lvl="0"/>
            <a:fld id="{A861E4F0-1A3B-4D23-A4EB-707A2AF4A4A1}" type="slidenum">
              <a:t>25</a:t>
            </a:fld>
            <a:endParaRPr lang="fr-FR"/>
          </a:p>
        </p:txBody>
      </p:sp>
      <p:sp>
        <p:nvSpPr>
          <p:cNvPr id="2" name="Espace réservé de l'image des diapositives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 2"/>
          <p:cNvSpPr txBox="1">
            <a:spLocks noGrp="1"/>
          </p:cNvSpPr>
          <p:nvPr>
            <p:ph type="body" sz="quarter" idx="1"/>
          </p:nvPr>
        </p:nvSpPr>
        <p:spPr>
          <a:xfrm>
            <a:off x="755280" y="5078520"/>
            <a:ext cx="6048360" cy="4812120"/>
          </a:xfrm>
        </p:spPr>
        <p:txBody>
          <a:bodyPr anchor="ctr" anchorCtr="0"/>
          <a:lstStyle/>
          <a:p>
            <a:endParaRPr lang="fr-FR"/>
          </a:p>
        </p:txBody>
      </p:sp>
    </p:spTree>
    <p:extLst>
      <p:ext uri="{BB962C8B-B14F-4D97-AF65-F5344CB8AC3E}">
        <p14:creationId xmlns:p14="http://schemas.microsoft.com/office/powerpoint/2010/main" val="1077470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 6"/>
          <p:cNvSpPr txBox="1">
            <a:spLocks noGrp="1"/>
          </p:cNvSpPr>
          <p:nvPr>
            <p:ph type="sldNum" sz="quarter" idx="5"/>
          </p:nvPr>
        </p:nvSpPr>
        <p:spPr>
          <a:ln/>
        </p:spPr>
        <p:txBody>
          <a:bodyPr lIns="0" tIns="0" rIns="0" bIns="0" anchor="b" anchorCtr="0">
            <a:noAutofit/>
          </a:bodyPr>
          <a:lstStyle/>
          <a:p>
            <a:pPr lvl="0"/>
            <a:fld id="{B90ED482-CFB5-4F4B-AEE7-20C133AFDCC0}" type="slidenum">
              <a:t>26</a:t>
            </a:fld>
            <a:endParaRPr lang="fr-FR"/>
          </a:p>
        </p:txBody>
      </p:sp>
      <p:sp>
        <p:nvSpPr>
          <p:cNvPr id="2" name="Espace réservé de l'image des diapositives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 2"/>
          <p:cNvSpPr txBox="1">
            <a:spLocks noGrp="1"/>
          </p:cNvSpPr>
          <p:nvPr>
            <p:ph type="body" sz="quarter" idx="1"/>
          </p:nvPr>
        </p:nvSpPr>
        <p:spPr>
          <a:xfrm>
            <a:off x="755280" y="5078520"/>
            <a:ext cx="6048360" cy="4812120"/>
          </a:xfrm>
        </p:spPr>
        <p:txBody>
          <a:bodyPr anchor="ctr" anchorCtr="0"/>
          <a:lstStyle/>
          <a:p>
            <a:endParaRPr lang="fr-FR"/>
          </a:p>
        </p:txBody>
      </p:sp>
    </p:spTree>
    <p:extLst>
      <p:ext uri="{BB962C8B-B14F-4D97-AF65-F5344CB8AC3E}">
        <p14:creationId xmlns:p14="http://schemas.microsoft.com/office/powerpoint/2010/main" val="87352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fr-FR" smtClean="0"/>
              <a:t>Modifiez le style du titre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461AA4CB-80E3-CE4F-B087-BC01C80D8573}" type="datetimeFigureOut">
              <a:rPr lang="fr-FR" smtClean="0"/>
              <a:t>30/01/14</a:t>
            </a:fld>
            <a:endParaRPr lang="fr-FR"/>
          </a:p>
        </p:txBody>
      </p:sp>
      <p:sp>
        <p:nvSpPr>
          <p:cNvPr id="5" name="Footer Placeholder 4"/>
          <p:cNvSpPr>
            <a:spLocks noGrp="1"/>
          </p:cNvSpPr>
          <p:nvPr>
            <p:ph type="ftr" sz="quarter" idx="11"/>
          </p:nvPr>
        </p:nvSpPr>
        <p:spPr>
          <a:xfrm>
            <a:off x="914400" y="4323846"/>
            <a:ext cx="4880610" cy="365125"/>
          </a:xfrm>
        </p:spPr>
        <p:txBody>
          <a:bodyPr/>
          <a:lstStyle/>
          <a:p>
            <a:endParaRPr lang="fr-FR"/>
          </a:p>
        </p:txBody>
      </p:sp>
      <p:sp>
        <p:nvSpPr>
          <p:cNvPr id="6" name="Slide Number Placeholder 5"/>
          <p:cNvSpPr>
            <a:spLocks noGrp="1"/>
          </p:cNvSpPr>
          <p:nvPr>
            <p:ph type="sldNum" sz="quarter" idx="12"/>
          </p:nvPr>
        </p:nvSpPr>
        <p:spPr>
          <a:xfrm>
            <a:off x="6057900" y="1430867"/>
            <a:ext cx="2171700" cy="365125"/>
          </a:xfrm>
        </p:spPr>
        <p:txBody>
          <a:bodyPr/>
          <a:lstStyle/>
          <a:p>
            <a:fld id="{3F159C5A-99B9-EA49-B491-2F0E5DEF9D68}" type="slidenum">
              <a:rPr lang="fr-FR" smtClean="0"/>
              <a:t>‹#›</a:t>
            </a:fld>
            <a:endParaRPr lang="fr-FR"/>
          </a:p>
        </p:txBody>
      </p:sp>
    </p:spTree>
    <p:extLst>
      <p:ext uri="{BB962C8B-B14F-4D97-AF65-F5344CB8AC3E}">
        <p14:creationId xmlns:p14="http://schemas.microsoft.com/office/powerpoint/2010/main" val="2091994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61AA4CB-80E3-CE4F-B087-BC01C80D8573}" type="datetimeFigureOut">
              <a:rPr lang="fr-FR" smtClean="0"/>
              <a:t>30/01/14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F159C5A-99B9-EA49-B491-2F0E5DEF9D68}" type="slidenum">
              <a:rPr lang="fr-FR" smtClean="0"/>
              <a:t>‹#›</a:t>
            </a:fld>
            <a:endParaRPr lang="fr-FR"/>
          </a:p>
        </p:txBody>
      </p:sp>
    </p:spTree>
    <p:extLst>
      <p:ext uri="{BB962C8B-B14F-4D97-AF65-F5344CB8AC3E}">
        <p14:creationId xmlns:p14="http://schemas.microsoft.com/office/powerpoint/2010/main" val="1023879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461AA4CB-80E3-CE4F-B087-BC01C80D8573}" type="datetimeFigureOut">
              <a:rPr lang="fr-FR" smtClean="0"/>
              <a:t>30/01/14</a:t>
            </a:fld>
            <a:endParaRPr lang="fr-FR"/>
          </a:p>
        </p:txBody>
      </p:sp>
      <p:sp>
        <p:nvSpPr>
          <p:cNvPr id="6" name="Footer Placeholder 5"/>
          <p:cNvSpPr>
            <a:spLocks noGrp="1"/>
          </p:cNvSpPr>
          <p:nvPr>
            <p:ph type="ftr" sz="quarter" idx="11"/>
          </p:nvPr>
        </p:nvSpPr>
        <p:spPr>
          <a:xfrm>
            <a:off x="594360" y="381001"/>
            <a:ext cx="4830656" cy="365125"/>
          </a:xfrm>
        </p:spPr>
        <p:txBody>
          <a:bodyPr/>
          <a:lstStyle/>
          <a:p>
            <a:endParaRPr lang="fr-FR"/>
          </a:p>
        </p:txBody>
      </p:sp>
      <p:sp>
        <p:nvSpPr>
          <p:cNvPr id="7" name="Slide Number Placeholder 6"/>
          <p:cNvSpPr>
            <a:spLocks noGrp="1"/>
          </p:cNvSpPr>
          <p:nvPr>
            <p:ph type="sldNum" sz="quarter" idx="12"/>
          </p:nvPr>
        </p:nvSpPr>
        <p:spPr>
          <a:xfrm>
            <a:off x="7882466" y="381001"/>
            <a:ext cx="667174" cy="365125"/>
          </a:xfrm>
        </p:spPr>
        <p:txBody>
          <a:bodyPr/>
          <a:lstStyle/>
          <a:p>
            <a:fld id="{3F159C5A-99B9-EA49-B491-2F0E5DEF9D68}" type="slidenum">
              <a:rPr lang="fr-FR" smtClean="0"/>
              <a:t>‹#›</a:t>
            </a:fld>
            <a:endParaRPr lang="fr-FR"/>
          </a:p>
        </p:txBody>
      </p:sp>
    </p:spTree>
    <p:extLst>
      <p:ext uri="{BB962C8B-B14F-4D97-AF65-F5344CB8AC3E}">
        <p14:creationId xmlns:p14="http://schemas.microsoft.com/office/powerpoint/2010/main" val="2244130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pic>
        <p:nvPicPr>
          <p:cNvPr id="15" name="Picture 14"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fr-FR" smtClean="0"/>
              <a:t>Modifiez le style du titre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461AA4CB-80E3-CE4F-B087-BC01C80D8573}" type="datetimeFigureOut">
              <a:rPr lang="fr-FR" smtClean="0"/>
              <a:t>30/01/14</a:t>
            </a:fld>
            <a:endParaRPr lang="fr-FR"/>
          </a:p>
        </p:txBody>
      </p:sp>
      <p:sp>
        <p:nvSpPr>
          <p:cNvPr id="6" name="Footer Placeholder 5"/>
          <p:cNvSpPr>
            <a:spLocks noGrp="1"/>
          </p:cNvSpPr>
          <p:nvPr>
            <p:ph type="ftr" sz="quarter" idx="11"/>
          </p:nvPr>
        </p:nvSpPr>
        <p:spPr>
          <a:xfrm>
            <a:off x="594360" y="379438"/>
            <a:ext cx="4830656" cy="365125"/>
          </a:xfrm>
        </p:spPr>
        <p:txBody>
          <a:bodyPr/>
          <a:lstStyle/>
          <a:p>
            <a:endParaRPr lang="fr-FR"/>
          </a:p>
        </p:txBody>
      </p:sp>
      <p:sp>
        <p:nvSpPr>
          <p:cNvPr id="7" name="Slide Number Placeholder 6"/>
          <p:cNvSpPr>
            <a:spLocks noGrp="1"/>
          </p:cNvSpPr>
          <p:nvPr>
            <p:ph type="sldNum" sz="quarter" idx="12"/>
          </p:nvPr>
        </p:nvSpPr>
        <p:spPr>
          <a:xfrm>
            <a:off x="7882466" y="381001"/>
            <a:ext cx="667174" cy="365125"/>
          </a:xfrm>
        </p:spPr>
        <p:txBody>
          <a:bodyPr/>
          <a:lstStyle/>
          <a:p>
            <a:fld id="{3F159C5A-99B9-EA49-B491-2F0E5DEF9D68}" type="slidenum">
              <a:rPr lang="fr-FR" smtClean="0"/>
              <a:t>‹#›</a:t>
            </a:fld>
            <a:endParaRPr lang="fr-FR"/>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107085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461AA4CB-80E3-CE4F-B087-BC01C80D8573}" type="datetimeFigureOut">
              <a:rPr lang="fr-FR" smtClean="0"/>
              <a:t>30/01/14</a:t>
            </a:fld>
            <a:endParaRPr lang="fr-FR"/>
          </a:p>
        </p:txBody>
      </p:sp>
      <p:sp>
        <p:nvSpPr>
          <p:cNvPr id="6" name="Footer Placeholder 5"/>
          <p:cNvSpPr>
            <a:spLocks noGrp="1"/>
          </p:cNvSpPr>
          <p:nvPr>
            <p:ph type="ftr" sz="quarter" idx="11"/>
          </p:nvPr>
        </p:nvSpPr>
        <p:spPr>
          <a:xfrm>
            <a:off x="594360" y="378884"/>
            <a:ext cx="4830656" cy="365125"/>
          </a:xfrm>
        </p:spPr>
        <p:txBody>
          <a:bodyPr/>
          <a:lstStyle/>
          <a:p>
            <a:endParaRPr lang="fr-FR"/>
          </a:p>
        </p:txBody>
      </p:sp>
      <p:sp>
        <p:nvSpPr>
          <p:cNvPr id="7" name="Slide Number Placeholder 6"/>
          <p:cNvSpPr>
            <a:spLocks noGrp="1"/>
          </p:cNvSpPr>
          <p:nvPr>
            <p:ph type="sldNum" sz="quarter" idx="12"/>
          </p:nvPr>
        </p:nvSpPr>
        <p:spPr>
          <a:xfrm>
            <a:off x="7882466" y="381001"/>
            <a:ext cx="667174" cy="365125"/>
          </a:xfrm>
        </p:spPr>
        <p:txBody>
          <a:bodyPr/>
          <a:lstStyle/>
          <a:p>
            <a:fld id="{3F159C5A-99B9-EA49-B491-2F0E5DEF9D68}" type="slidenum">
              <a:rPr lang="fr-FR" smtClean="0"/>
              <a:t>‹#›</a:t>
            </a:fld>
            <a:endParaRPr lang="fr-FR"/>
          </a:p>
        </p:txBody>
      </p:sp>
    </p:spTree>
    <p:extLst>
      <p:ext uri="{BB962C8B-B14F-4D97-AF65-F5344CB8AC3E}">
        <p14:creationId xmlns:p14="http://schemas.microsoft.com/office/powerpoint/2010/main" val="273585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fr-FR" smtClean="0"/>
              <a:t>Modifiez le style du titre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461AA4CB-80E3-CE4F-B087-BC01C80D8573}" type="datetimeFigureOut">
              <a:rPr lang="fr-FR" smtClean="0"/>
              <a:t>30/01/14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F159C5A-99B9-EA49-B491-2F0E5DEF9D68}" type="slidenum">
              <a:rPr lang="fr-FR" smtClean="0"/>
              <a:t>‹#›</a:t>
            </a:fld>
            <a:endParaRPr lang="fr-FR"/>
          </a:p>
        </p:txBody>
      </p:sp>
    </p:spTree>
    <p:extLst>
      <p:ext uri="{BB962C8B-B14F-4D97-AF65-F5344CB8AC3E}">
        <p14:creationId xmlns:p14="http://schemas.microsoft.com/office/powerpoint/2010/main" val="14764039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fr-FR" smtClean="0"/>
              <a:t>Modifiez le style du titre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461AA4CB-80E3-CE4F-B087-BC01C80D8573}" type="datetimeFigureOut">
              <a:rPr lang="fr-FR" smtClean="0"/>
              <a:t>30/01/14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F159C5A-99B9-EA49-B491-2F0E5DEF9D68}" type="slidenum">
              <a:rPr lang="fr-FR" smtClean="0"/>
              <a:t>‹#›</a:t>
            </a:fld>
            <a:endParaRPr lang="fr-FR"/>
          </a:p>
        </p:txBody>
      </p:sp>
    </p:spTree>
    <p:extLst>
      <p:ext uri="{BB962C8B-B14F-4D97-AF65-F5344CB8AC3E}">
        <p14:creationId xmlns:p14="http://schemas.microsoft.com/office/powerpoint/2010/main" val="3444984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61AA4CB-80E3-CE4F-B087-BC01C80D8573}" type="datetimeFigureOut">
              <a:rPr lang="fr-FR" smtClean="0"/>
              <a:t>30/01/14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F159C5A-99B9-EA49-B491-2F0E5DEF9D68}" type="slidenum">
              <a:rPr lang="fr-FR" smtClean="0"/>
              <a:t>‹#›</a:t>
            </a:fld>
            <a:endParaRPr lang="fr-FR"/>
          </a:p>
        </p:txBody>
      </p:sp>
    </p:spTree>
    <p:extLst>
      <p:ext uri="{BB962C8B-B14F-4D97-AF65-F5344CB8AC3E}">
        <p14:creationId xmlns:p14="http://schemas.microsoft.com/office/powerpoint/2010/main" val="40355440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fr-FR" smtClean="0"/>
              <a:t>Modifiez le style du titre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461AA4CB-80E3-CE4F-B087-BC01C80D8573}" type="datetimeFigureOut">
              <a:rPr lang="fr-FR" smtClean="0"/>
              <a:t>30/01/14</a:t>
            </a:fld>
            <a:endParaRPr lang="fr-FR"/>
          </a:p>
        </p:txBody>
      </p:sp>
      <p:sp>
        <p:nvSpPr>
          <p:cNvPr id="5" name="Footer Placeholder 4"/>
          <p:cNvSpPr>
            <a:spLocks noGrp="1"/>
          </p:cNvSpPr>
          <p:nvPr>
            <p:ph type="ftr" sz="quarter" idx="11"/>
          </p:nvPr>
        </p:nvSpPr>
        <p:spPr>
          <a:xfrm>
            <a:off x="594360" y="381001"/>
            <a:ext cx="4830656" cy="365125"/>
          </a:xfrm>
        </p:spPr>
        <p:txBody>
          <a:bodyPr/>
          <a:lstStyle/>
          <a:p>
            <a:endParaRPr lang="fr-FR"/>
          </a:p>
        </p:txBody>
      </p:sp>
      <p:sp>
        <p:nvSpPr>
          <p:cNvPr id="6" name="Slide Number Placeholder 5"/>
          <p:cNvSpPr>
            <a:spLocks noGrp="1"/>
          </p:cNvSpPr>
          <p:nvPr>
            <p:ph type="sldNum" sz="quarter" idx="12"/>
          </p:nvPr>
        </p:nvSpPr>
        <p:spPr>
          <a:xfrm>
            <a:off x="7882466" y="381001"/>
            <a:ext cx="667174" cy="365125"/>
          </a:xfrm>
        </p:spPr>
        <p:txBody>
          <a:bodyPr/>
          <a:lstStyle/>
          <a:p>
            <a:fld id="{3F159C5A-99B9-EA49-B491-2F0E5DEF9D68}" type="slidenum">
              <a:rPr lang="fr-FR" smtClean="0"/>
              <a:t>‹#›</a:t>
            </a:fld>
            <a:endParaRPr lang="fr-FR"/>
          </a:p>
        </p:txBody>
      </p:sp>
    </p:spTree>
    <p:extLst>
      <p:ext uri="{BB962C8B-B14F-4D97-AF65-F5344CB8AC3E}">
        <p14:creationId xmlns:p14="http://schemas.microsoft.com/office/powerpoint/2010/main" val="23613084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456480" y="273629"/>
            <a:ext cx="8219520" cy="1136280"/>
          </a:xfrm>
        </p:spPr>
        <p:txBody>
          <a:bodyPr/>
          <a:lstStyle/>
          <a:p>
            <a:r>
              <a:rPr lang="fr-FR" smtClean="0"/>
              <a:t>Modifiez le style du titre</a:t>
            </a:r>
            <a:endParaRPr lang="fr-FR"/>
          </a:p>
        </p:txBody>
      </p:sp>
      <p:sp>
        <p:nvSpPr>
          <p:cNvPr id="3" name="Espace réservé de la date 2"/>
          <p:cNvSpPr>
            <a:spLocks noGrp="1"/>
          </p:cNvSpPr>
          <p:nvPr>
            <p:ph type="dt" idx="10"/>
          </p:nvPr>
        </p:nvSpPr>
        <p:spPr>
          <a:xfrm>
            <a:off x="456481" y="6247376"/>
            <a:ext cx="2121120" cy="463729"/>
          </a:xfrm>
        </p:spPr>
        <p:txBody>
          <a:bodyPr/>
          <a:lstStyle>
            <a:lvl1pPr>
              <a:defRPr/>
            </a:lvl1pPr>
          </a:lstStyle>
          <a:p>
            <a:endParaRPr lang="fr-FR"/>
          </a:p>
        </p:txBody>
      </p:sp>
      <p:sp>
        <p:nvSpPr>
          <p:cNvPr id="4" name="Espace réservé du pied de page 3"/>
          <p:cNvSpPr>
            <a:spLocks noGrp="1"/>
          </p:cNvSpPr>
          <p:nvPr>
            <p:ph type="ftr" idx="11"/>
          </p:nvPr>
        </p:nvSpPr>
        <p:spPr>
          <a:xfrm>
            <a:off x="3127681" y="6247376"/>
            <a:ext cx="2890080" cy="463729"/>
          </a:xfrm>
        </p:spPr>
        <p:txBody>
          <a:bodyPr/>
          <a:lstStyle>
            <a:lvl1pPr>
              <a:defRPr/>
            </a:lvl1pPr>
          </a:lstStyle>
          <a:p>
            <a:endParaRPr lang="fr-FR"/>
          </a:p>
        </p:txBody>
      </p:sp>
      <p:sp>
        <p:nvSpPr>
          <p:cNvPr id="5" name="Espace réservé du numéro de diapositive 4"/>
          <p:cNvSpPr>
            <a:spLocks noGrp="1"/>
          </p:cNvSpPr>
          <p:nvPr>
            <p:ph type="sldNum" idx="12"/>
          </p:nvPr>
        </p:nvSpPr>
        <p:spPr>
          <a:xfrm>
            <a:off x="6556321" y="6247376"/>
            <a:ext cx="2121120" cy="463729"/>
          </a:xfrm>
        </p:spPr>
        <p:txBody>
          <a:bodyPr/>
          <a:lstStyle>
            <a:lvl1pPr>
              <a:defRPr/>
            </a:lvl1pPr>
          </a:lstStyle>
          <a:p>
            <a:fld id="{8D04CA42-8AC0-4BCB-89C4-482D6913D330}" type="slidenum">
              <a:rPr lang="fr-FR"/>
              <a:pPr/>
              <a:t>‹#›</a:t>
            </a:fld>
            <a:endParaRPr lang="fr-FR"/>
          </a:p>
        </p:txBody>
      </p:sp>
    </p:spTree>
    <p:extLst>
      <p:ext uri="{BB962C8B-B14F-4D97-AF65-F5344CB8AC3E}">
        <p14:creationId xmlns:p14="http://schemas.microsoft.com/office/powerpoint/2010/main" val="972246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61AA4CB-80E3-CE4F-B087-BC01C80D8573}" type="datetimeFigureOut">
              <a:rPr lang="fr-FR" smtClean="0"/>
              <a:t>30/01/14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F159C5A-99B9-EA49-B491-2F0E5DEF9D68}" type="slidenum">
              <a:rPr lang="fr-FR" smtClean="0"/>
              <a:t>‹#›</a:t>
            </a:fld>
            <a:endParaRPr lang="fr-FR"/>
          </a:p>
        </p:txBody>
      </p:sp>
    </p:spTree>
    <p:extLst>
      <p:ext uri="{BB962C8B-B14F-4D97-AF65-F5344CB8AC3E}">
        <p14:creationId xmlns:p14="http://schemas.microsoft.com/office/powerpoint/2010/main" val="2011294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fr-FR" smtClean="0"/>
              <a:t>Modifiez le style du titre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461AA4CB-80E3-CE4F-B087-BC01C80D8573}" type="datetimeFigureOut">
              <a:rPr lang="fr-FR" smtClean="0"/>
              <a:t>30/01/14</a:t>
            </a:fld>
            <a:endParaRPr lang="fr-FR"/>
          </a:p>
        </p:txBody>
      </p:sp>
      <p:sp>
        <p:nvSpPr>
          <p:cNvPr id="5" name="Footer Placeholder 4"/>
          <p:cNvSpPr>
            <a:spLocks noGrp="1"/>
          </p:cNvSpPr>
          <p:nvPr>
            <p:ph type="ftr" sz="quarter" idx="11"/>
          </p:nvPr>
        </p:nvSpPr>
        <p:spPr>
          <a:xfrm>
            <a:off x="594360" y="381001"/>
            <a:ext cx="4830656" cy="365125"/>
          </a:xfrm>
        </p:spPr>
        <p:txBody>
          <a:bodyPr/>
          <a:lstStyle/>
          <a:p>
            <a:endParaRPr lang="fr-FR"/>
          </a:p>
        </p:txBody>
      </p:sp>
      <p:sp>
        <p:nvSpPr>
          <p:cNvPr id="6" name="Slide Number Placeholder 5"/>
          <p:cNvSpPr>
            <a:spLocks noGrp="1"/>
          </p:cNvSpPr>
          <p:nvPr>
            <p:ph type="sldNum" sz="quarter" idx="12"/>
          </p:nvPr>
        </p:nvSpPr>
        <p:spPr>
          <a:xfrm>
            <a:off x="7882466" y="381001"/>
            <a:ext cx="667173" cy="365125"/>
          </a:xfrm>
        </p:spPr>
        <p:txBody>
          <a:bodyPr/>
          <a:lstStyle/>
          <a:p>
            <a:fld id="{3F159C5A-99B9-EA49-B491-2F0E5DEF9D68}" type="slidenum">
              <a:rPr lang="fr-FR" smtClean="0"/>
              <a:t>‹#›</a:t>
            </a:fld>
            <a:endParaRPr lang="fr-FR"/>
          </a:p>
        </p:txBody>
      </p:sp>
    </p:spTree>
    <p:extLst>
      <p:ext uri="{BB962C8B-B14F-4D97-AF65-F5344CB8AC3E}">
        <p14:creationId xmlns:p14="http://schemas.microsoft.com/office/powerpoint/2010/main" val="691995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461AA4CB-80E3-CE4F-B087-BC01C80D8573}" type="datetimeFigureOut">
              <a:rPr lang="fr-FR" smtClean="0"/>
              <a:t>30/01/14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F159C5A-99B9-EA49-B491-2F0E5DEF9D68}" type="slidenum">
              <a:rPr lang="fr-FR" smtClean="0"/>
              <a:t>‹#›</a:t>
            </a:fld>
            <a:endParaRPr lang="fr-FR"/>
          </a:p>
        </p:txBody>
      </p:sp>
    </p:spTree>
    <p:extLst>
      <p:ext uri="{BB962C8B-B14F-4D97-AF65-F5344CB8AC3E}">
        <p14:creationId xmlns:p14="http://schemas.microsoft.com/office/powerpoint/2010/main" val="938830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594359" y="3132667"/>
            <a:ext cx="3910579" cy="313097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2098" y="3132667"/>
            <a:ext cx="3907541" cy="313097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461AA4CB-80E3-CE4F-B087-BC01C80D8573}" type="datetimeFigureOut">
              <a:rPr lang="fr-FR" smtClean="0"/>
              <a:t>30/01/14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F159C5A-99B9-EA49-B491-2F0E5DEF9D68}" type="slidenum">
              <a:rPr lang="fr-FR" smtClean="0"/>
              <a:t>‹#›</a:t>
            </a:fld>
            <a:endParaRPr lang="fr-FR"/>
          </a:p>
        </p:txBody>
      </p:sp>
    </p:spTree>
    <p:extLst>
      <p:ext uri="{BB962C8B-B14F-4D97-AF65-F5344CB8AC3E}">
        <p14:creationId xmlns:p14="http://schemas.microsoft.com/office/powerpoint/2010/main" val="216158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461AA4CB-80E3-CE4F-B087-BC01C80D8573}" type="datetimeFigureOut">
              <a:rPr lang="fr-FR" smtClean="0"/>
              <a:t>30/01/14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F159C5A-99B9-EA49-B491-2F0E5DEF9D68}" type="slidenum">
              <a:rPr lang="fr-FR" smtClean="0"/>
              <a:t>‹#›</a:t>
            </a:fld>
            <a:endParaRPr lang="fr-FR"/>
          </a:p>
        </p:txBody>
      </p:sp>
    </p:spTree>
    <p:extLst>
      <p:ext uri="{BB962C8B-B14F-4D97-AF65-F5344CB8AC3E}">
        <p14:creationId xmlns:p14="http://schemas.microsoft.com/office/powerpoint/2010/main" val="197988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1AA4CB-80E3-CE4F-B087-BC01C80D8573}" type="datetimeFigureOut">
              <a:rPr lang="fr-FR" smtClean="0"/>
              <a:t>30/01/14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F159C5A-99B9-EA49-B491-2F0E5DEF9D68}" type="slidenum">
              <a:rPr lang="fr-FR" smtClean="0"/>
              <a:t>‹#›</a:t>
            </a:fld>
            <a:endParaRPr lang="fr-FR"/>
          </a:p>
        </p:txBody>
      </p:sp>
    </p:spTree>
    <p:extLst>
      <p:ext uri="{BB962C8B-B14F-4D97-AF65-F5344CB8AC3E}">
        <p14:creationId xmlns:p14="http://schemas.microsoft.com/office/powerpoint/2010/main" val="132925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fr-FR" smtClean="0"/>
              <a:t>Modifiez le style du titre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61AA4CB-80E3-CE4F-B087-BC01C80D8573}" type="datetimeFigureOut">
              <a:rPr lang="fr-FR" smtClean="0"/>
              <a:t>30/01/14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F159C5A-99B9-EA49-B491-2F0E5DEF9D68}" type="slidenum">
              <a:rPr lang="fr-FR" smtClean="0"/>
              <a:t>‹#›</a:t>
            </a:fld>
            <a:endParaRPr lang="fr-FR"/>
          </a:p>
        </p:txBody>
      </p:sp>
    </p:spTree>
    <p:extLst>
      <p:ext uri="{BB962C8B-B14F-4D97-AF65-F5344CB8AC3E}">
        <p14:creationId xmlns:p14="http://schemas.microsoft.com/office/powerpoint/2010/main" val="3428455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61AA4CB-80E3-CE4F-B087-BC01C80D8573}" type="datetimeFigureOut">
              <a:rPr lang="fr-FR" smtClean="0"/>
              <a:t>30/01/14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F159C5A-99B9-EA49-B491-2F0E5DEF9D68}" type="slidenum">
              <a:rPr lang="fr-FR" smtClean="0"/>
              <a:t>‹#›</a:t>
            </a:fld>
            <a:endParaRPr lang="fr-FR"/>
          </a:p>
        </p:txBody>
      </p:sp>
    </p:spTree>
    <p:extLst>
      <p:ext uri="{BB962C8B-B14F-4D97-AF65-F5344CB8AC3E}">
        <p14:creationId xmlns:p14="http://schemas.microsoft.com/office/powerpoint/2010/main" val="287077078"/>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61AA4CB-80E3-CE4F-B087-BC01C80D8573}" type="datetimeFigureOut">
              <a:rPr lang="fr-FR" smtClean="0"/>
              <a:t>30/01/14</a:t>
            </a:fld>
            <a:endParaRPr lang="fr-FR"/>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F159C5A-99B9-EA49-B491-2F0E5DEF9D68}" type="slidenum">
              <a:rPr lang="fr-FR" smtClean="0"/>
              <a:t>‹#›</a:t>
            </a:fld>
            <a:endParaRPr lang="fr-FR"/>
          </a:p>
        </p:txBody>
      </p:sp>
    </p:spTree>
    <p:extLst>
      <p:ext uri="{BB962C8B-B14F-4D97-AF65-F5344CB8AC3E}">
        <p14:creationId xmlns:p14="http://schemas.microsoft.com/office/powerpoint/2010/main" val="2714402689"/>
      </p:ext>
    </p:extLst>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 id="2147483982" r:id="rId12"/>
    <p:sldLayoutId id="2147483983" r:id="rId13"/>
    <p:sldLayoutId id="2147483984" r:id="rId14"/>
    <p:sldLayoutId id="2147483985" r:id="rId15"/>
    <p:sldLayoutId id="2147483986" r:id="rId16"/>
    <p:sldLayoutId id="2147483987" r:id="rId17"/>
    <p:sldLayoutId id="2147483988" r:id="rId18"/>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4.png"/><Relationship Id="rId3"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9.jpeg"/><Relationship Id="rId3"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0.jpeg"/><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9" Type="http://schemas.openxmlformats.org/officeDocument/2006/relationships/diagramLayout" Target="../diagrams/layout2.xml"/><Relationship Id="rId20" Type="http://schemas.openxmlformats.org/officeDocument/2006/relationships/diagramQuickStyle" Target="../diagrams/quickStyle4.xml"/><Relationship Id="rId21" Type="http://schemas.openxmlformats.org/officeDocument/2006/relationships/diagramColors" Target="../diagrams/colors4.xml"/><Relationship Id="rId22" Type="http://schemas.microsoft.com/office/2007/relationships/diagramDrawing" Target="../diagrams/drawing4.xml"/><Relationship Id="rId10" Type="http://schemas.openxmlformats.org/officeDocument/2006/relationships/diagramQuickStyle" Target="../diagrams/quickStyle2.xml"/><Relationship Id="rId11" Type="http://schemas.openxmlformats.org/officeDocument/2006/relationships/diagramColors" Target="../diagrams/colors2.xml"/><Relationship Id="rId12" Type="http://schemas.microsoft.com/office/2007/relationships/diagramDrawing" Target="../diagrams/drawing2.xml"/><Relationship Id="rId13" Type="http://schemas.openxmlformats.org/officeDocument/2006/relationships/diagramData" Target="../diagrams/data3.xml"/><Relationship Id="rId14" Type="http://schemas.openxmlformats.org/officeDocument/2006/relationships/diagramLayout" Target="../diagrams/layout3.xml"/><Relationship Id="rId15" Type="http://schemas.openxmlformats.org/officeDocument/2006/relationships/diagramQuickStyle" Target="../diagrams/quickStyle3.xml"/><Relationship Id="rId16" Type="http://schemas.openxmlformats.org/officeDocument/2006/relationships/diagramColors" Target="../diagrams/colors3.xml"/><Relationship Id="rId17" Type="http://schemas.microsoft.com/office/2007/relationships/diagramDrawing" Target="../diagrams/drawing3.xml"/><Relationship Id="rId18" Type="http://schemas.openxmlformats.org/officeDocument/2006/relationships/diagramData" Target="../diagrams/data4.xml"/><Relationship Id="rId19" Type="http://schemas.openxmlformats.org/officeDocument/2006/relationships/diagramLayout" Target="../diagrams/layout4.xml"/><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diagramData" Target="../diagrams/data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 Id="rId3" Type="http://schemas.openxmlformats.org/officeDocument/2006/relationships/chart" Target="../charts/char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g"/><Relationship Id="rId5" Type="http://schemas.openxmlformats.org/officeDocument/2006/relationships/image" Target="../media/image8.jpg"/><Relationship Id="rId6"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chart" Target="../charts/chart3.xml"/><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solidFill>
                  <a:srgbClr val="FF0000"/>
                </a:solidFill>
              </a:rPr>
              <a:t>Les fromages fondus</a:t>
            </a:r>
            <a:endParaRPr lang="fr-FR" dirty="0">
              <a:solidFill>
                <a:srgbClr val="FF0000"/>
              </a:solidFill>
            </a:endParaRPr>
          </a:p>
        </p:txBody>
      </p:sp>
      <p:pic>
        <p:nvPicPr>
          <p:cNvPr id="5122" name="Picture 2" descr="http://www.lavachequirit.com/images/home/la-vache-qui-ri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5020" y="2378393"/>
            <a:ext cx="2857500" cy="3771901"/>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2"/>
          <p:cNvSpPr txBox="1">
            <a:spLocks noChangeArrowheads="1"/>
          </p:cNvSpPr>
          <p:nvPr/>
        </p:nvSpPr>
        <p:spPr bwMode="auto">
          <a:xfrm>
            <a:off x="568166" y="4959417"/>
            <a:ext cx="4887754" cy="21031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defPPr>
              <a:defRPr lang="en-GB"/>
            </a:defPPr>
            <a:lvl1pPr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r>
              <a:rPr lang="fr-FR" b="1" i="1" dirty="0">
                <a:solidFill>
                  <a:srgbClr val="008000"/>
                </a:solidFill>
              </a:rPr>
              <a:t>                    </a:t>
            </a:r>
            <a:r>
              <a:rPr lang="fr-FR" b="1" i="1" dirty="0">
                <a:solidFill>
                  <a:srgbClr val="FFC000"/>
                </a:solidFill>
              </a:rPr>
              <a:t>Rédigé par : </a:t>
            </a:r>
          </a:p>
          <a:p>
            <a:r>
              <a:rPr lang="fr-FR" b="1" dirty="0">
                <a:solidFill>
                  <a:schemeClr val="tx1"/>
                </a:solidFill>
              </a:rPr>
              <a:t>AFHIM Ali </a:t>
            </a:r>
          </a:p>
          <a:p>
            <a:r>
              <a:rPr lang="fr-FR" b="1" dirty="0">
                <a:solidFill>
                  <a:schemeClr val="tx1"/>
                </a:solidFill>
              </a:rPr>
              <a:t>AMAR </a:t>
            </a:r>
            <a:r>
              <a:rPr lang="fr-FR" b="1" dirty="0" err="1">
                <a:solidFill>
                  <a:schemeClr val="tx1"/>
                </a:solidFill>
              </a:rPr>
              <a:t>Badra</a:t>
            </a:r>
            <a:endParaRPr lang="fr-FR" b="1" dirty="0">
              <a:solidFill>
                <a:schemeClr val="tx1"/>
              </a:solidFill>
            </a:endParaRPr>
          </a:p>
          <a:p>
            <a:r>
              <a:rPr lang="fr-FR" b="1" dirty="0">
                <a:solidFill>
                  <a:schemeClr val="tx1"/>
                </a:solidFill>
              </a:rPr>
              <a:t>FETTACHE Yamina </a:t>
            </a:r>
          </a:p>
          <a:p>
            <a:r>
              <a:rPr lang="fr-FR" b="1" dirty="0">
                <a:solidFill>
                  <a:schemeClr val="tx1"/>
                </a:solidFill>
              </a:rPr>
              <a:t>HADJ-SAFI Walid</a:t>
            </a:r>
          </a:p>
          <a:p>
            <a:r>
              <a:rPr lang="fr-FR" b="1" dirty="0">
                <a:solidFill>
                  <a:schemeClr val="tx1"/>
                </a:solidFill>
              </a:rPr>
              <a:t>THEYSGEUR Sandy</a:t>
            </a:r>
          </a:p>
        </p:txBody>
      </p:sp>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3937" y="455635"/>
            <a:ext cx="2165768" cy="74838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Rectangle 3"/>
          <p:cNvSpPr/>
          <p:nvPr/>
        </p:nvSpPr>
        <p:spPr>
          <a:xfrm>
            <a:off x="0" y="132469"/>
            <a:ext cx="4572000" cy="646331"/>
          </a:xfrm>
          <a:prstGeom prst="rect">
            <a:avLst/>
          </a:prstGeom>
        </p:spPr>
        <p:txBody>
          <a:bodyPr>
            <a:spAutoFit/>
          </a:bodyPr>
          <a:lstStyle/>
          <a:p>
            <a:r>
              <a:rPr lang="fr-FR" b="1" dirty="0"/>
              <a:t>Master 1 Agroalimentaire</a:t>
            </a:r>
          </a:p>
          <a:p>
            <a:r>
              <a:rPr lang="fr-FR" b="1" dirty="0"/>
              <a:t>Promotion </a:t>
            </a:r>
            <a:r>
              <a:rPr lang="fr-FR" b="1" dirty="0" smtClean="0"/>
              <a:t>2013-2014</a:t>
            </a:r>
            <a:endParaRPr lang="fr-FR" b="1" dirty="0"/>
          </a:p>
        </p:txBody>
      </p:sp>
    </p:spTree>
    <p:extLst>
      <p:ext uri="{BB962C8B-B14F-4D97-AF65-F5344CB8AC3E}">
        <p14:creationId xmlns:p14="http://schemas.microsoft.com/office/powerpoint/2010/main" val="383779483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15264" y="2924442"/>
            <a:ext cx="6377940" cy="1293028"/>
          </a:xfrm>
        </p:spPr>
        <p:txBody>
          <a:bodyPr/>
          <a:lstStyle/>
          <a:p>
            <a:r>
              <a:rPr lang="fr-FR" dirty="0" smtClean="0"/>
              <a:t>ANALYSE DE L’offre</a:t>
            </a:r>
            <a:endParaRPr lang="fr-FR" dirty="0"/>
          </a:p>
        </p:txBody>
      </p:sp>
    </p:spTree>
    <p:extLst>
      <p:ext uri="{BB962C8B-B14F-4D97-AF65-F5344CB8AC3E}">
        <p14:creationId xmlns:p14="http://schemas.microsoft.com/office/powerpoint/2010/main" val="96485484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6445439" y="1214768"/>
            <a:ext cx="2547360" cy="45004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9" tIns="55221" rIns="81639" bIns="40820"/>
          <a:lstStyle>
            <a:lvl1pPr>
              <a:tabLst>
                <a:tab pos="723900" algn="l"/>
                <a:tab pos="1447800" algn="l"/>
                <a:tab pos="2171700" algn="l"/>
              </a:tabLst>
              <a:defRPr>
                <a:solidFill>
                  <a:srgbClr val="000000"/>
                </a:solidFill>
                <a:latin typeface="Arial" charset="0"/>
                <a:ea typeface="ＭＳ Ｐゴシック" charset="0"/>
                <a:cs typeface="Microsoft YaHei" charset="0"/>
              </a:defRPr>
            </a:lvl1pPr>
            <a:lvl2pPr>
              <a:tabLst>
                <a:tab pos="723900" algn="l"/>
                <a:tab pos="1447800" algn="l"/>
                <a:tab pos="2171700" algn="l"/>
              </a:tabLst>
              <a:defRPr>
                <a:solidFill>
                  <a:srgbClr val="000000"/>
                </a:solidFill>
                <a:latin typeface="Arial" charset="0"/>
                <a:ea typeface="ＭＳ Ｐゴシック" charset="0"/>
                <a:cs typeface="Microsoft YaHei" charset="0"/>
              </a:defRPr>
            </a:lvl2pPr>
            <a:lvl3pPr>
              <a:tabLst>
                <a:tab pos="723900" algn="l"/>
                <a:tab pos="1447800" algn="l"/>
                <a:tab pos="2171700" algn="l"/>
              </a:tabLst>
              <a:defRPr>
                <a:solidFill>
                  <a:srgbClr val="000000"/>
                </a:solidFill>
                <a:latin typeface="Arial" charset="0"/>
                <a:ea typeface="ＭＳ Ｐゴシック" charset="0"/>
                <a:cs typeface="Microsoft YaHei" charset="0"/>
              </a:defRPr>
            </a:lvl3pPr>
            <a:lvl4pPr>
              <a:tabLst>
                <a:tab pos="723900" algn="l"/>
                <a:tab pos="1447800" algn="l"/>
                <a:tab pos="2171700" algn="l"/>
              </a:tabLst>
              <a:defRPr>
                <a:solidFill>
                  <a:srgbClr val="000000"/>
                </a:solidFill>
                <a:latin typeface="Arial" charset="0"/>
                <a:ea typeface="ＭＳ Ｐゴシック" charset="0"/>
                <a:cs typeface="Microsoft YaHei" charset="0"/>
              </a:defRPr>
            </a:lvl4pPr>
            <a:lvl5pPr>
              <a:tabLst>
                <a:tab pos="723900" algn="l"/>
                <a:tab pos="1447800" algn="l"/>
                <a:tab pos="2171700" algn="l"/>
              </a:tabLst>
              <a:defRPr>
                <a:solidFill>
                  <a:srgbClr val="000000"/>
                </a:solidFill>
                <a:latin typeface="Arial" charset="0"/>
                <a:ea typeface="ＭＳ Ｐゴシック" charset="0"/>
                <a:cs typeface="Microsoft YaHei"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Arial" charset="0"/>
                <a:ea typeface="ＭＳ Ｐゴシック" charset="0"/>
                <a:cs typeface="Microsoft YaHei"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Arial" charset="0"/>
                <a:ea typeface="ＭＳ Ｐゴシック" charset="0"/>
                <a:cs typeface="Microsoft YaHei"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Arial" charset="0"/>
                <a:ea typeface="ＭＳ Ｐゴシック" charset="0"/>
                <a:cs typeface="Microsoft YaHei"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Arial" charset="0"/>
                <a:ea typeface="ＭＳ Ｐゴシック" charset="0"/>
                <a:cs typeface="Microsoft YaHei" charset="0"/>
              </a:defRPr>
            </a:lvl9pPr>
          </a:lstStyle>
          <a:p>
            <a:r>
              <a:rPr lang="fr-FR" b="1" dirty="0">
                <a:latin typeface="+mj-lt"/>
              </a:rPr>
              <a:t>E</a:t>
            </a:r>
            <a:r>
              <a:rPr lang="fr-FR" b="1" dirty="0" smtClean="0">
                <a:latin typeface="+mj-lt"/>
              </a:rPr>
              <a:t>n </a:t>
            </a:r>
            <a:r>
              <a:rPr lang="fr-FR" b="1" dirty="0">
                <a:latin typeface="+mj-lt"/>
              </a:rPr>
              <a:t>2011 :</a:t>
            </a:r>
          </a:p>
          <a:p>
            <a:r>
              <a:rPr lang="fr-FR" b="1" dirty="0">
                <a:latin typeface="+mj-lt"/>
              </a:rPr>
              <a:t>- 669 155 tonnes de fromages (toutes </a:t>
            </a:r>
            <a:r>
              <a:rPr lang="fr-FR" b="1" dirty="0" smtClean="0">
                <a:latin typeface="+mj-lt"/>
              </a:rPr>
              <a:t>catégories)</a:t>
            </a:r>
            <a:endParaRPr lang="fr-FR" b="1" dirty="0">
              <a:latin typeface="+mj-lt"/>
            </a:endParaRPr>
          </a:p>
          <a:p>
            <a:r>
              <a:rPr lang="fr-FR" b="1" dirty="0">
                <a:latin typeface="+mj-lt"/>
              </a:rPr>
              <a:t>- 64 424 tonnes de fromages fondus hors Europe (EU, Corée du sud, Japon)</a:t>
            </a:r>
          </a:p>
          <a:p>
            <a:endParaRPr lang="fr-FR" b="1" dirty="0">
              <a:latin typeface="+mj-lt"/>
            </a:endParaRPr>
          </a:p>
          <a:p>
            <a:r>
              <a:rPr lang="fr-FR" b="1" dirty="0">
                <a:latin typeface="+mj-lt"/>
              </a:rPr>
              <a:t>Volumes de production e</a:t>
            </a:r>
            <a:r>
              <a:rPr lang="fr-FR" b="1" dirty="0" smtClean="0">
                <a:latin typeface="+mj-lt"/>
              </a:rPr>
              <a:t>n </a:t>
            </a:r>
            <a:r>
              <a:rPr lang="fr-FR" b="1" dirty="0">
                <a:latin typeface="+mj-lt"/>
              </a:rPr>
              <a:t>2010 :</a:t>
            </a:r>
          </a:p>
          <a:p>
            <a:r>
              <a:rPr lang="fr-FR" b="1" dirty="0">
                <a:latin typeface="+mj-lt"/>
              </a:rPr>
              <a:t>- 1 830 000 tonnes de fromages (hors fromages fondus)</a:t>
            </a:r>
          </a:p>
          <a:p>
            <a:r>
              <a:rPr lang="fr-FR" b="1" dirty="0">
                <a:latin typeface="+mj-lt"/>
              </a:rPr>
              <a:t>- 103 000 </a:t>
            </a:r>
            <a:r>
              <a:rPr lang="fr-FR" b="1" dirty="0" smtClean="0">
                <a:latin typeface="+mj-lt"/>
              </a:rPr>
              <a:t>tonnes </a:t>
            </a:r>
            <a:r>
              <a:rPr lang="fr-FR" b="1" dirty="0">
                <a:latin typeface="+mj-lt"/>
              </a:rPr>
              <a:t>de fromages fondus</a:t>
            </a:r>
          </a:p>
        </p:txBody>
      </p:sp>
      <p:sp>
        <p:nvSpPr>
          <p:cNvPr id="3075" name="Text Box 3"/>
          <p:cNvSpPr txBox="1">
            <a:spLocks noChangeArrowheads="1"/>
          </p:cNvSpPr>
          <p:nvPr/>
        </p:nvSpPr>
        <p:spPr bwMode="auto">
          <a:xfrm>
            <a:off x="2503952" y="314740"/>
            <a:ext cx="6991200" cy="3139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9" tIns="55221" rIns="81639" bIns="40820"/>
          <a:lstStyle>
            <a:lvl1pPr>
              <a:tabLst>
                <a:tab pos="723900" algn="l"/>
                <a:tab pos="1447800" algn="l"/>
                <a:tab pos="2171700" algn="l"/>
                <a:tab pos="2895600" algn="l"/>
                <a:tab pos="3619500" algn="l"/>
              </a:tabLst>
              <a:defRPr>
                <a:solidFill>
                  <a:srgbClr val="000000"/>
                </a:solidFill>
                <a:latin typeface="Arial" charset="0"/>
                <a:ea typeface="ＭＳ Ｐゴシック" charset="0"/>
                <a:cs typeface="Microsoft YaHei" charset="0"/>
              </a:defRPr>
            </a:lvl1pPr>
            <a:lvl2pPr>
              <a:tabLst>
                <a:tab pos="723900" algn="l"/>
                <a:tab pos="1447800" algn="l"/>
                <a:tab pos="2171700" algn="l"/>
                <a:tab pos="2895600" algn="l"/>
                <a:tab pos="3619500" algn="l"/>
              </a:tabLst>
              <a:defRPr>
                <a:solidFill>
                  <a:srgbClr val="000000"/>
                </a:solidFill>
                <a:latin typeface="Arial" charset="0"/>
                <a:ea typeface="ＭＳ Ｐゴシック" charset="0"/>
                <a:cs typeface="Microsoft YaHei" charset="0"/>
              </a:defRPr>
            </a:lvl2pPr>
            <a:lvl3pPr>
              <a:tabLst>
                <a:tab pos="723900" algn="l"/>
                <a:tab pos="1447800" algn="l"/>
                <a:tab pos="2171700" algn="l"/>
                <a:tab pos="2895600" algn="l"/>
                <a:tab pos="3619500" algn="l"/>
              </a:tabLst>
              <a:defRPr>
                <a:solidFill>
                  <a:srgbClr val="000000"/>
                </a:solidFill>
                <a:latin typeface="Arial" charset="0"/>
                <a:ea typeface="ＭＳ Ｐゴシック" charset="0"/>
                <a:cs typeface="Microsoft YaHei" charset="0"/>
              </a:defRPr>
            </a:lvl3pPr>
            <a:lvl4pPr>
              <a:tabLst>
                <a:tab pos="723900" algn="l"/>
                <a:tab pos="1447800" algn="l"/>
                <a:tab pos="2171700" algn="l"/>
                <a:tab pos="2895600" algn="l"/>
                <a:tab pos="3619500" algn="l"/>
              </a:tabLst>
              <a:defRPr>
                <a:solidFill>
                  <a:srgbClr val="000000"/>
                </a:solidFill>
                <a:latin typeface="Arial" charset="0"/>
                <a:ea typeface="ＭＳ Ｐゴシック" charset="0"/>
                <a:cs typeface="Microsoft YaHei" charset="0"/>
              </a:defRPr>
            </a:lvl4pPr>
            <a:lvl5pPr>
              <a:tabLst>
                <a:tab pos="723900" algn="l"/>
                <a:tab pos="1447800" algn="l"/>
                <a:tab pos="2171700" algn="l"/>
                <a:tab pos="2895600" algn="l"/>
                <a:tab pos="3619500" algn="l"/>
              </a:tabLst>
              <a:defRPr>
                <a:solidFill>
                  <a:srgbClr val="000000"/>
                </a:solidFill>
                <a:latin typeface="Arial" charset="0"/>
                <a:ea typeface="ＭＳ Ｐゴシック" charset="0"/>
                <a:cs typeface="Microsoft YaHei"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Lst>
              <a:defRPr>
                <a:solidFill>
                  <a:srgbClr val="000000"/>
                </a:solidFill>
                <a:latin typeface="Arial" charset="0"/>
                <a:ea typeface="ＭＳ Ｐゴシック" charset="0"/>
                <a:cs typeface="Microsoft YaHei"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Lst>
              <a:defRPr>
                <a:solidFill>
                  <a:srgbClr val="000000"/>
                </a:solidFill>
                <a:latin typeface="Arial" charset="0"/>
                <a:ea typeface="ＭＳ Ｐゴシック" charset="0"/>
                <a:cs typeface="Microsoft YaHei"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Lst>
              <a:defRPr>
                <a:solidFill>
                  <a:srgbClr val="000000"/>
                </a:solidFill>
                <a:latin typeface="Arial" charset="0"/>
                <a:ea typeface="ＭＳ Ｐゴシック" charset="0"/>
                <a:cs typeface="Microsoft YaHei"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Lst>
              <a:defRPr>
                <a:solidFill>
                  <a:srgbClr val="000000"/>
                </a:solidFill>
                <a:latin typeface="Arial" charset="0"/>
                <a:ea typeface="ＭＳ Ｐゴシック" charset="0"/>
                <a:cs typeface="Microsoft YaHei" charset="0"/>
              </a:defRPr>
            </a:lvl9pPr>
          </a:lstStyle>
          <a:p>
            <a:r>
              <a:rPr lang="fr-FR" sz="2800" b="1" dirty="0" smtClean="0">
                <a:latin typeface="+mj-lt"/>
              </a:rPr>
              <a:t>QUELLE EST LA STRUCTURE DU MARCHÉ</a:t>
            </a:r>
            <a:endParaRPr lang="fr-FR" sz="2800" b="1" dirty="0">
              <a:latin typeface="+mj-lt"/>
            </a:endParaRPr>
          </a:p>
        </p:txBody>
      </p:sp>
      <p:grpSp>
        <p:nvGrpSpPr>
          <p:cNvPr id="3076" name="Group 4"/>
          <p:cNvGrpSpPr>
            <a:grpSpLocks/>
          </p:cNvGrpSpPr>
          <p:nvPr/>
        </p:nvGrpSpPr>
        <p:grpSpPr bwMode="auto">
          <a:xfrm>
            <a:off x="64800" y="600544"/>
            <a:ext cx="6596640" cy="2924947"/>
            <a:chOff x="45" y="417"/>
            <a:chExt cx="4581" cy="2031"/>
          </a:xfrm>
        </p:grpSpPr>
        <p:sp>
          <p:nvSpPr>
            <p:cNvPr id="3077" name="Line 5"/>
            <p:cNvSpPr>
              <a:spLocks noChangeShapeType="1"/>
            </p:cNvSpPr>
            <p:nvPr/>
          </p:nvSpPr>
          <p:spPr bwMode="auto">
            <a:xfrm>
              <a:off x="1995" y="870"/>
              <a:ext cx="0" cy="1224"/>
            </a:xfrm>
            <a:prstGeom prst="line">
              <a:avLst/>
            </a:prstGeom>
            <a:noFill/>
            <a:ln w="9525"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fr-FR" b="1">
                <a:latin typeface="+mj-lt"/>
              </a:endParaRPr>
            </a:p>
          </p:txBody>
        </p:sp>
        <p:sp>
          <p:nvSpPr>
            <p:cNvPr id="3078" name="Line 6"/>
            <p:cNvSpPr>
              <a:spLocks noChangeShapeType="1"/>
            </p:cNvSpPr>
            <p:nvPr/>
          </p:nvSpPr>
          <p:spPr bwMode="auto">
            <a:xfrm>
              <a:off x="997" y="1460"/>
              <a:ext cx="2085" cy="0"/>
            </a:xfrm>
            <a:prstGeom prst="line">
              <a:avLst/>
            </a:prstGeom>
            <a:noFill/>
            <a:ln w="9525"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fr-FR" b="1">
                <a:latin typeface="+mj-lt"/>
              </a:endParaRPr>
            </a:p>
          </p:txBody>
        </p:sp>
        <p:sp>
          <p:nvSpPr>
            <p:cNvPr id="3079" name="Text Box 7"/>
            <p:cNvSpPr txBox="1">
              <a:spLocks noChangeArrowheads="1"/>
            </p:cNvSpPr>
            <p:nvPr/>
          </p:nvSpPr>
          <p:spPr bwMode="auto">
            <a:xfrm>
              <a:off x="45" y="417"/>
              <a:ext cx="1904" cy="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0876" rIns="90000" bIns="45000"/>
            <a:lstStyle>
              <a:lvl1pPr>
                <a:tabLst>
                  <a:tab pos="723900" algn="l"/>
                  <a:tab pos="1447800" algn="l"/>
                  <a:tab pos="2171700" algn="l"/>
                  <a:tab pos="2895600" algn="l"/>
                </a:tabLst>
                <a:defRPr>
                  <a:solidFill>
                    <a:srgbClr val="000000"/>
                  </a:solidFill>
                  <a:latin typeface="Arial" charset="0"/>
                  <a:ea typeface="ＭＳ Ｐゴシック" charset="0"/>
                  <a:cs typeface="Microsoft YaHei" charset="0"/>
                </a:defRPr>
              </a:lvl1pPr>
              <a:lvl2pPr>
                <a:tabLst>
                  <a:tab pos="723900" algn="l"/>
                  <a:tab pos="1447800" algn="l"/>
                  <a:tab pos="2171700" algn="l"/>
                  <a:tab pos="2895600" algn="l"/>
                </a:tabLst>
                <a:defRPr>
                  <a:solidFill>
                    <a:srgbClr val="000000"/>
                  </a:solidFill>
                  <a:latin typeface="Arial" charset="0"/>
                  <a:ea typeface="ＭＳ Ｐゴシック" charset="0"/>
                  <a:cs typeface="Microsoft YaHei" charset="0"/>
                </a:defRPr>
              </a:lvl2pPr>
              <a:lvl3pPr>
                <a:tabLst>
                  <a:tab pos="723900" algn="l"/>
                  <a:tab pos="1447800" algn="l"/>
                  <a:tab pos="2171700" algn="l"/>
                  <a:tab pos="2895600" algn="l"/>
                </a:tabLst>
                <a:defRPr>
                  <a:solidFill>
                    <a:srgbClr val="000000"/>
                  </a:solidFill>
                  <a:latin typeface="Arial" charset="0"/>
                  <a:ea typeface="ＭＳ Ｐゴシック" charset="0"/>
                  <a:cs typeface="Microsoft YaHei" charset="0"/>
                </a:defRPr>
              </a:lvl3pPr>
              <a:lvl4pPr>
                <a:tabLst>
                  <a:tab pos="723900" algn="l"/>
                  <a:tab pos="1447800" algn="l"/>
                  <a:tab pos="2171700" algn="l"/>
                  <a:tab pos="2895600" algn="l"/>
                </a:tabLst>
                <a:defRPr>
                  <a:solidFill>
                    <a:srgbClr val="000000"/>
                  </a:solidFill>
                  <a:latin typeface="Arial" charset="0"/>
                  <a:ea typeface="ＭＳ Ｐゴシック" charset="0"/>
                  <a:cs typeface="Microsoft YaHei" charset="0"/>
                </a:defRPr>
              </a:lvl4pPr>
              <a:lvl5pPr>
                <a:tabLst>
                  <a:tab pos="723900" algn="l"/>
                  <a:tab pos="1447800" algn="l"/>
                  <a:tab pos="2171700" algn="l"/>
                  <a:tab pos="2895600" algn="l"/>
                </a:tabLst>
                <a:defRPr>
                  <a:solidFill>
                    <a:srgbClr val="000000"/>
                  </a:solidFill>
                  <a:latin typeface="Arial" charset="0"/>
                  <a:ea typeface="ＭＳ Ｐゴシック" charset="0"/>
                  <a:cs typeface="Microsoft YaHei"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rgbClr val="000000"/>
                  </a:solidFill>
                  <a:latin typeface="Arial" charset="0"/>
                  <a:ea typeface="ＭＳ Ｐゴシック" charset="0"/>
                  <a:cs typeface="Microsoft YaHei"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rgbClr val="000000"/>
                  </a:solidFill>
                  <a:latin typeface="Arial" charset="0"/>
                  <a:ea typeface="ＭＳ Ｐゴシック" charset="0"/>
                  <a:cs typeface="Microsoft YaHei"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rgbClr val="000000"/>
                  </a:solidFill>
                  <a:latin typeface="Arial" charset="0"/>
                  <a:ea typeface="ＭＳ Ｐゴシック" charset="0"/>
                  <a:cs typeface="Microsoft YaHei"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rgbClr val="000000"/>
                  </a:solidFill>
                  <a:latin typeface="Arial" charset="0"/>
                  <a:ea typeface="ＭＳ Ｐゴシック" charset="0"/>
                  <a:cs typeface="Microsoft YaHei" charset="0"/>
                </a:defRPr>
              </a:lvl9pPr>
            </a:lstStyle>
            <a:p>
              <a:endParaRPr lang="fr-FR" b="1" dirty="0" smtClean="0">
                <a:solidFill>
                  <a:srgbClr val="FF0000"/>
                </a:solidFill>
                <a:latin typeface="+mj-lt"/>
              </a:endParaRPr>
            </a:p>
            <a:p>
              <a:r>
                <a:rPr lang="fr-FR" b="1" dirty="0" smtClean="0">
                  <a:solidFill>
                    <a:srgbClr val="FF0000"/>
                  </a:solidFill>
                  <a:latin typeface="+mj-lt"/>
                </a:rPr>
                <a:t>Degré </a:t>
              </a:r>
              <a:r>
                <a:rPr lang="fr-FR" b="1" dirty="0">
                  <a:solidFill>
                    <a:srgbClr val="FF0000"/>
                  </a:solidFill>
                  <a:latin typeface="+mj-lt"/>
                </a:rPr>
                <a:t>de concentration</a:t>
              </a:r>
            </a:p>
          </p:txBody>
        </p:sp>
        <p:sp>
          <p:nvSpPr>
            <p:cNvPr id="3080" name="Text Box 8"/>
            <p:cNvSpPr txBox="1">
              <a:spLocks noChangeArrowheads="1"/>
            </p:cNvSpPr>
            <p:nvPr/>
          </p:nvSpPr>
          <p:spPr bwMode="auto">
            <a:xfrm>
              <a:off x="1723" y="553"/>
              <a:ext cx="1360" cy="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7347" rIns="90000" bIns="45000"/>
            <a:lstStyle>
              <a:lvl1pPr>
                <a:tabLst>
                  <a:tab pos="723900" algn="l"/>
                  <a:tab pos="1447800" algn="l"/>
                </a:tabLst>
                <a:defRPr>
                  <a:solidFill>
                    <a:srgbClr val="000000"/>
                  </a:solidFill>
                  <a:latin typeface="Arial" charset="0"/>
                  <a:ea typeface="ＭＳ Ｐゴシック" charset="0"/>
                  <a:cs typeface="Microsoft YaHei" charset="0"/>
                </a:defRPr>
              </a:lvl1pPr>
              <a:lvl2pPr>
                <a:tabLst>
                  <a:tab pos="723900" algn="l"/>
                  <a:tab pos="1447800" algn="l"/>
                </a:tabLst>
                <a:defRPr>
                  <a:solidFill>
                    <a:srgbClr val="000000"/>
                  </a:solidFill>
                  <a:latin typeface="Arial" charset="0"/>
                  <a:ea typeface="ＭＳ Ｐゴシック" charset="0"/>
                  <a:cs typeface="Microsoft YaHei" charset="0"/>
                </a:defRPr>
              </a:lvl2pPr>
              <a:lvl3pPr>
                <a:tabLst>
                  <a:tab pos="723900" algn="l"/>
                  <a:tab pos="1447800" algn="l"/>
                </a:tabLst>
                <a:defRPr>
                  <a:solidFill>
                    <a:srgbClr val="000000"/>
                  </a:solidFill>
                  <a:latin typeface="Arial" charset="0"/>
                  <a:ea typeface="ＭＳ Ｐゴシック" charset="0"/>
                  <a:cs typeface="Microsoft YaHei" charset="0"/>
                </a:defRPr>
              </a:lvl3pPr>
              <a:lvl4pPr>
                <a:tabLst>
                  <a:tab pos="723900" algn="l"/>
                  <a:tab pos="1447800" algn="l"/>
                </a:tabLst>
                <a:defRPr>
                  <a:solidFill>
                    <a:srgbClr val="000000"/>
                  </a:solidFill>
                  <a:latin typeface="Arial" charset="0"/>
                  <a:ea typeface="ＭＳ Ｐゴシック" charset="0"/>
                  <a:cs typeface="Microsoft YaHei" charset="0"/>
                </a:defRPr>
              </a:lvl4pPr>
              <a:lvl5pPr>
                <a:tabLst>
                  <a:tab pos="723900" algn="l"/>
                  <a:tab pos="1447800" algn="l"/>
                </a:tabLst>
                <a:defRPr>
                  <a:solidFill>
                    <a:srgbClr val="000000"/>
                  </a:solidFill>
                  <a:latin typeface="Arial" charset="0"/>
                  <a:ea typeface="ＭＳ Ｐゴシック" charset="0"/>
                  <a:cs typeface="Microsoft YaHei"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Microsoft YaHei"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Microsoft YaHei"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Microsoft YaHei"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Microsoft YaHei" charset="0"/>
                </a:defRPr>
              </a:lvl9pPr>
            </a:lstStyle>
            <a:p>
              <a:r>
                <a:rPr lang="fr-FR" sz="1300" b="1">
                  <a:solidFill>
                    <a:srgbClr val="000080"/>
                  </a:solidFill>
                  <a:latin typeface="+mj-lt"/>
                </a:rPr>
                <a:t>Beaucoup d'acteurs</a:t>
              </a:r>
            </a:p>
          </p:txBody>
        </p:sp>
        <p:sp>
          <p:nvSpPr>
            <p:cNvPr id="3081" name="Text Box 9"/>
            <p:cNvSpPr txBox="1">
              <a:spLocks noChangeArrowheads="1"/>
            </p:cNvSpPr>
            <p:nvPr/>
          </p:nvSpPr>
          <p:spPr bwMode="auto">
            <a:xfrm>
              <a:off x="1859" y="735"/>
              <a:ext cx="271" cy="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0876" rIns="90000" bIns="45000"/>
            <a:lstStyle/>
            <a:p>
              <a:r>
                <a:rPr lang="fr-FR" b="1">
                  <a:solidFill>
                    <a:srgbClr val="000000"/>
                  </a:solidFill>
                  <a:latin typeface="+mj-lt"/>
                </a:rPr>
                <a:t>+</a:t>
              </a:r>
            </a:p>
          </p:txBody>
        </p:sp>
        <p:sp>
          <p:nvSpPr>
            <p:cNvPr id="3082" name="Text Box 10"/>
            <p:cNvSpPr txBox="1">
              <a:spLocks noChangeArrowheads="1"/>
            </p:cNvSpPr>
            <p:nvPr/>
          </p:nvSpPr>
          <p:spPr bwMode="auto">
            <a:xfrm>
              <a:off x="3129" y="1324"/>
              <a:ext cx="226" cy="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0876" rIns="90000" bIns="45000"/>
            <a:lstStyle/>
            <a:p>
              <a:r>
                <a:rPr lang="fr-FR" b="1">
                  <a:solidFill>
                    <a:srgbClr val="000000"/>
                  </a:solidFill>
                  <a:latin typeface="+mj-lt"/>
                </a:rPr>
                <a:t>+</a:t>
              </a:r>
            </a:p>
          </p:txBody>
        </p:sp>
        <p:sp>
          <p:nvSpPr>
            <p:cNvPr id="3083" name="Text Box 11"/>
            <p:cNvSpPr txBox="1">
              <a:spLocks noChangeArrowheads="1"/>
            </p:cNvSpPr>
            <p:nvPr/>
          </p:nvSpPr>
          <p:spPr bwMode="auto">
            <a:xfrm>
              <a:off x="3356" y="1297"/>
              <a:ext cx="1270" cy="3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7347" rIns="90000" bIns="45000"/>
            <a:lstStyle>
              <a:lvl1pPr>
                <a:tabLst>
                  <a:tab pos="723900" algn="l"/>
                  <a:tab pos="1447800" algn="l"/>
                </a:tabLst>
                <a:defRPr>
                  <a:solidFill>
                    <a:srgbClr val="000000"/>
                  </a:solidFill>
                  <a:latin typeface="Arial" charset="0"/>
                  <a:ea typeface="ＭＳ Ｐゴシック" charset="0"/>
                  <a:cs typeface="Microsoft YaHei" charset="0"/>
                </a:defRPr>
              </a:lvl1pPr>
              <a:lvl2pPr>
                <a:tabLst>
                  <a:tab pos="723900" algn="l"/>
                  <a:tab pos="1447800" algn="l"/>
                </a:tabLst>
                <a:defRPr>
                  <a:solidFill>
                    <a:srgbClr val="000000"/>
                  </a:solidFill>
                  <a:latin typeface="Arial" charset="0"/>
                  <a:ea typeface="ＭＳ Ｐゴシック" charset="0"/>
                  <a:cs typeface="Microsoft YaHei" charset="0"/>
                </a:defRPr>
              </a:lvl2pPr>
              <a:lvl3pPr>
                <a:tabLst>
                  <a:tab pos="723900" algn="l"/>
                  <a:tab pos="1447800" algn="l"/>
                </a:tabLst>
                <a:defRPr>
                  <a:solidFill>
                    <a:srgbClr val="000000"/>
                  </a:solidFill>
                  <a:latin typeface="Arial" charset="0"/>
                  <a:ea typeface="ＭＳ Ｐゴシック" charset="0"/>
                  <a:cs typeface="Microsoft YaHei" charset="0"/>
                </a:defRPr>
              </a:lvl3pPr>
              <a:lvl4pPr>
                <a:tabLst>
                  <a:tab pos="723900" algn="l"/>
                  <a:tab pos="1447800" algn="l"/>
                </a:tabLst>
                <a:defRPr>
                  <a:solidFill>
                    <a:srgbClr val="000000"/>
                  </a:solidFill>
                  <a:latin typeface="Arial" charset="0"/>
                  <a:ea typeface="ＭＳ Ｐゴシック" charset="0"/>
                  <a:cs typeface="Microsoft YaHei" charset="0"/>
                </a:defRPr>
              </a:lvl4pPr>
              <a:lvl5pPr>
                <a:tabLst>
                  <a:tab pos="723900" algn="l"/>
                  <a:tab pos="1447800" algn="l"/>
                </a:tabLst>
                <a:defRPr>
                  <a:solidFill>
                    <a:srgbClr val="000000"/>
                  </a:solidFill>
                  <a:latin typeface="Arial" charset="0"/>
                  <a:ea typeface="ＭＳ Ｐゴシック" charset="0"/>
                  <a:cs typeface="Microsoft YaHei"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Microsoft YaHei"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Microsoft YaHei"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Microsoft YaHei"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Microsoft YaHei" charset="0"/>
                </a:defRPr>
              </a:lvl9pPr>
            </a:lstStyle>
            <a:p>
              <a:r>
                <a:rPr lang="fr-FR" sz="1300" b="1">
                  <a:solidFill>
                    <a:srgbClr val="000080"/>
                  </a:solidFill>
                  <a:latin typeface="+mj-lt"/>
                </a:rPr>
                <a:t>Des leaders dominants</a:t>
              </a:r>
            </a:p>
            <a:p>
              <a:r>
                <a:rPr lang="fr-FR" sz="1300" b="1">
                  <a:solidFill>
                    <a:srgbClr val="000080"/>
                  </a:solidFill>
                  <a:latin typeface="+mj-lt"/>
                </a:rPr>
                <a:t>50% ou 75%</a:t>
              </a:r>
            </a:p>
          </p:txBody>
        </p:sp>
        <p:sp>
          <p:nvSpPr>
            <p:cNvPr id="3084" name="Text Box 12"/>
            <p:cNvSpPr txBox="1">
              <a:spLocks noChangeArrowheads="1"/>
            </p:cNvSpPr>
            <p:nvPr/>
          </p:nvSpPr>
          <p:spPr bwMode="auto">
            <a:xfrm>
              <a:off x="1950" y="2095"/>
              <a:ext cx="271" cy="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0876" rIns="90000" bIns="45000"/>
            <a:lstStyle/>
            <a:p>
              <a:r>
                <a:rPr lang="fr-FR" b="1">
                  <a:solidFill>
                    <a:srgbClr val="000000"/>
                  </a:solidFill>
                  <a:latin typeface="+mj-lt"/>
                </a:rPr>
                <a:t>-</a:t>
              </a:r>
            </a:p>
          </p:txBody>
        </p:sp>
        <p:sp>
          <p:nvSpPr>
            <p:cNvPr id="3085" name="Text Box 13"/>
            <p:cNvSpPr txBox="1">
              <a:spLocks noChangeArrowheads="1"/>
            </p:cNvSpPr>
            <p:nvPr/>
          </p:nvSpPr>
          <p:spPr bwMode="auto">
            <a:xfrm>
              <a:off x="1732" y="2231"/>
              <a:ext cx="1768" cy="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0876" rIns="90000" bIns="45000"/>
            <a:lstStyle>
              <a:lvl1pPr>
                <a:tabLst>
                  <a:tab pos="723900" algn="l"/>
                  <a:tab pos="1447800" algn="l"/>
                  <a:tab pos="2171700" algn="l"/>
                </a:tabLst>
                <a:defRPr>
                  <a:solidFill>
                    <a:srgbClr val="000000"/>
                  </a:solidFill>
                  <a:latin typeface="Arial" charset="0"/>
                  <a:ea typeface="ＭＳ Ｐゴシック" charset="0"/>
                  <a:cs typeface="Microsoft YaHei" charset="0"/>
                </a:defRPr>
              </a:lvl1pPr>
              <a:lvl2pPr>
                <a:tabLst>
                  <a:tab pos="723900" algn="l"/>
                  <a:tab pos="1447800" algn="l"/>
                  <a:tab pos="2171700" algn="l"/>
                </a:tabLst>
                <a:defRPr>
                  <a:solidFill>
                    <a:srgbClr val="000000"/>
                  </a:solidFill>
                  <a:latin typeface="Arial" charset="0"/>
                  <a:ea typeface="ＭＳ Ｐゴシック" charset="0"/>
                  <a:cs typeface="Microsoft YaHei" charset="0"/>
                </a:defRPr>
              </a:lvl2pPr>
              <a:lvl3pPr>
                <a:tabLst>
                  <a:tab pos="723900" algn="l"/>
                  <a:tab pos="1447800" algn="l"/>
                  <a:tab pos="2171700" algn="l"/>
                </a:tabLst>
                <a:defRPr>
                  <a:solidFill>
                    <a:srgbClr val="000000"/>
                  </a:solidFill>
                  <a:latin typeface="Arial" charset="0"/>
                  <a:ea typeface="ＭＳ Ｐゴシック" charset="0"/>
                  <a:cs typeface="Microsoft YaHei" charset="0"/>
                </a:defRPr>
              </a:lvl3pPr>
              <a:lvl4pPr>
                <a:tabLst>
                  <a:tab pos="723900" algn="l"/>
                  <a:tab pos="1447800" algn="l"/>
                  <a:tab pos="2171700" algn="l"/>
                </a:tabLst>
                <a:defRPr>
                  <a:solidFill>
                    <a:srgbClr val="000000"/>
                  </a:solidFill>
                  <a:latin typeface="Arial" charset="0"/>
                  <a:ea typeface="ＭＳ Ｐゴシック" charset="0"/>
                  <a:cs typeface="Microsoft YaHei" charset="0"/>
                </a:defRPr>
              </a:lvl4pPr>
              <a:lvl5pPr>
                <a:tabLst>
                  <a:tab pos="723900" algn="l"/>
                  <a:tab pos="1447800" algn="l"/>
                  <a:tab pos="2171700" algn="l"/>
                </a:tabLst>
                <a:defRPr>
                  <a:solidFill>
                    <a:srgbClr val="000000"/>
                  </a:solidFill>
                  <a:latin typeface="Arial" charset="0"/>
                  <a:ea typeface="ＭＳ Ｐゴシック" charset="0"/>
                  <a:cs typeface="Microsoft YaHei"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Arial" charset="0"/>
                  <a:ea typeface="ＭＳ Ｐゴシック" charset="0"/>
                  <a:cs typeface="Microsoft YaHei"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Arial" charset="0"/>
                  <a:ea typeface="ＭＳ Ｐゴシック" charset="0"/>
                  <a:cs typeface="Microsoft YaHei"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Arial" charset="0"/>
                  <a:ea typeface="ＭＳ Ｐゴシック" charset="0"/>
                  <a:cs typeface="Microsoft YaHei"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Arial" charset="0"/>
                  <a:ea typeface="ＭＳ Ｐゴシック" charset="0"/>
                  <a:cs typeface="Microsoft YaHei" charset="0"/>
                </a:defRPr>
              </a:lvl9pPr>
            </a:lstStyle>
            <a:p>
              <a:r>
                <a:rPr lang="fr-FR" b="1">
                  <a:solidFill>
                    <a:srgbClr val="000080"/>
                  </a:solidFill>
                  <a:latin typeface="+mj-lt"/>
                </a:rPr>
                <a:t>Peu d'acteurs</a:t>
              </a:r>
            </a:p>
          </p:txBody>
        </p:sp>
        <p:sp>
          <p:nvSpPr>
            <p:cNvPr id="3086" name="Text Box 14"/>
            <p:cNvSpPr txBox="1">
              <a:spLocks noChangeArrowheads="1"/>
            </p:cNvSpPr>
            <p:nvPr/>
          </p:nvSpPr>
          <p:spPr bwMode="auto">
            <a:xfrm>
              <a:off x="770" y="1324"/>
              <a:ext cx="226" cy="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0876" rIns="90000" bIns="45000"/>
            <a:lstStyle/>
            <a:p>
              <a:r>
                <a:rPr lang="fr-FR" b="1">
                  <a:solidFill>
                    <a:srgbClr val="000000"/>
                  </a:solidFill>
                  <a:latin typeface="+mj-lt"/>
                </a:rPr>
                <a:t>-</a:t>
              </a:r>
            </a:p>
          </p:txBody>
        </p:sp>
        <p:sp>
          <p:nvSpPr>
            <p:cNvPr id="3087" name="Text Box 15"/>
            <p:cNvSpPr txBox="1">
              <a:spLocks noChangeArrowheads="1"/>
            </p:cNvSpPr>
            <p:nvPr/>
          </p:nvSpPr>
          <p:spPr bwMode="auto">
            <a:xfrm>
              <a:off x="90" y="1324"/>
              <a:ext cx="907" cy="3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0876" rIns="90000" bIns="45000"/>
            <a:lstStyle>
              <a:lvl1pPr>
                <a:tabLst>
                  <a:tab pos="723900" algn="l"/>
                </a:tabLst>
                <a:defRPr>
                  <a:solidFill>
                    <a:srgbClr val="000000"/>
                  </a:solidFill>
                  <a:latin typeface="Arial" charset="0"/>
                  <a:ea typeface="ＭＳ Ｐゴシック" charset="0"/>
                  <a:cs typeface="Microsoft YaHei" charset="0"/>
                </a:defRPr>
              </a:lvl1pPr>
              <a:lvl2pPr>
                <a:tabLst>
                  <a:tab pos="723900" algn="l"/>
                </a:tabLst>
                <a:defRPr>
                  <a:solidFill>
                    <a:srgbClr val="000000"/>
                  </a:solidFill>
                  <a:latin typeface="Arial" charset="0"/>
                  <a:ea typeface="ＭＳ Ｐゴシック" charset="0"/>
                  <a:cs typeface="Microsoft YaHei" charset="0"/>
                </a:defRPr>
              </a:lvl2pPr>
              <a:lvl3pPr>
                <a:tabLst>
                  <a:tab pos="723900" algn="l"/>
                </a:tabLst>
                <a:defRPr>
                  <a:solidFill>
                    <a:srgbClr val="000000"/>
                  </a:solidFill>
                  <a:latin typeface="Arial" charset="0"/>
                  <a:ea typeface="ＭＳ Ｐゴシック" charset="0"/>
                  <a:cs typeface="Microsoft YaHei" charset="0"/>
                </a:defRPr>
              </a:lvl3pPr>
              <a:lvl4pPr>
                <a:tabLst>
                  <a:tab pos="723900" algn="l"/>
                </a:tabLst>
                <a:defRPr>
                  <a:solidFill>
                    <a:srgbClr val="000000"/>
                  </a:solidFill>
                  <a:latin typeface="Arial" charset="0"/>
                  <a:ea typeface="ＭＳ Ｐゴシック" charset="0"/>
                  <a:cs typeface="Microsoft YaHei" charset="0"/>
                </a:defRPr>
              </a:lvl4pPr>
              <a:lvl5pPr>
                <a:tabLst>
                  <a:tab pos="723900" algn="l"/>
                </a:tabLst>
                <a:defRPr>
                  <a:solidFill>
                    <a:srgbClr val="000000"/>
                  </a:solidFill>
                  <a:latin typeface="Arial" charset="0"/>
                  <a:ea typeface="ＭＳ Ｐゴシック" charset="0"/>
                  <a:cs typeface="Microsoft YaHei"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Microsoft YaHei"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Microsoft YaHei"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Microsoft YaHei"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Microsoft YaHei" charset="0"/>
                </a:defRPr>
              </a:lvl9pPr>
            </a:lstStyle>
            <a:p>
              <a:r>
                <a:rPr lang="fr-FR" b="1" dirty="0">
                  <a:solidFill>
                    <a:srgbClr val="000080"/>
                  </a:solidFill>
                  <a:latin typeface="+mj-lt"/>
                </a:rPr>
                <a:t>Pas de dominant</a:t>
              </a:r>
            </a:p>
          </p:txBody>
        </p:sp>
        <p:sp>
          <p:nvSpPr>
            <p:cNvPr id="3088" name="Oval 16"/>
            <p:cNvSpPr>
              <a:spLocks noChangeArrowheads="1"/>
            </p:cNvSpPr>
            <p:nvPr/>
          </p:nvSpPr>
          <p:spPr bwMode="auto">
            <a:xfrm>
              <a:off x="3082" y="614"/>
              <a:ext cx="1143" cy="443"/>
            </a:xfrm>
            <a:prstGeom prst="ellipse">
              <a:avLst/>
            </a:prstGeom>
            <a:solidFill>
              <a:srgbClr val="CFE7F5"/>
            </a:solidFill>
            <a:ln w="9525"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0876" rIns="90000" bIns="45000" anchor="ctr"/>
            <a:lstStyle/>
            <a:p>
              <a:pPr algn="ctr"/>
              <a:r>
                <a:rPr lang="fr-FR" sz="1400" b="1" dirty="0" smtClean="0">
                  <a:solidFill>
                    <a:srgbClr val="000000"/>
                  </a:solidFill>
                  <a:latin typeface="+mj-lt"/>
                </a:rPr>
                <a:t>Fromage fondus</a:t>
              </a:r>
              <a:endParaRPr lang="fr-FR" sz="1400" b="1" dirty="0">
                <a:solidFill>
                  <a:srgbClr val="000000"/>
                </a:solidFill>
                <a:latin typeface="+mj-lt"/>
              </a:endParaRPr>
            </a:p>
          </p:txBody>
        </p:sp>
        <p:sp>
          <p:nvSpPr>
            <p:cNvPr id="3089" name="Oval 17"/>
            <p:cNvSpPr>
              <a:spLocks noChangeArrowheads="1"/>
            </p:cNvSpPr>
            <p:nvPr/>
          </p:nvSpPr>
          <p:spPr bwMode="auto">
            <a:xfrm>
              <a:off x="2221" y="961"/>
              <a:ext cx="1157" cy="446"/>
            </a:xfrm>
            <a:prstGeom prst="ellipse">
              <a:avLst/>
            </a:prstGeom>
            <a:solidFill>
              <a:srgbClr val="CFE7F5"/>
            </a:solidFill>
            <a:ln w="9525"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0876" rIns="90000" bIns="45000" anchor="ctr"/>
            <a:lstStyle/>
            <a:p>
              <a:pPr algn="ctr">
                <a:tabLst>
                  <a:tab pos="656650" algn="l"/>
                </a:tabLst>
              </a:pPr>
              <a:r>
                <a:rPr lang="fr-FR" sz="1200" b="1" dirty="0" smtClean="0">
                  <a:solidFill>
                    <a:srgbClr val="000000"/>
                  </a:solidFill>
                  <a:latin typeface="+mj-lt"/>
                </a:rPr>
                <a:t>Fromage fondus </a:t>
              </a:r>
              <a:r>
                <a:rPr lang="fr-FR" sz="1200" b="1" dirty="0" err="1" smtClean="0">
                  <a:solidFill>
                    <a:srgbClr val="000000"/>
                  </a:solidFill>
                  <a:latin typeface="+mj-lt"/>
                </a:rPr>
                <a:t>allégès</a:t>
              </a:r>
              <a:endParaRPr lang="fr-FR" sz="1200" b="1" dirty="0">
                <a:solidFill>
                  <a:srgbClr val="000000"/>
                </a:solidFill>
                <a:latin typeface="+mj-lt"/>
              </a:endParaRPr>
            </a:p>
          </p:txBody>
        </p:sp>
        <p:sp>
          <p:nvSpPr>
            <p:cNvPr id="3090" name="Oval 18"/>
            <p:cNvSpPr>
              <a:spLocks noChangeArrowheads="1"/>
            </p:cNvSpPr>
            <p:nvPr/>
          </p:nvSpPr>
          <p:spPr bwMode="auto">
            <a:xfrm>
              <a:off x="1585" y="1278"/>
              <a:ext cx="1167" cy="402"/>
            </a:xfrm>
            <a:prstGeom prst="ellipse">
              <a:avLst/>
            </a:prstGeom>
            <a:solidFill>
              <a:srgbClr val="CFE7F5"/>
            </a:solidFill>
            <a:ln w="9525"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0876" rIns="90000" bIns="45000" anchor="ctr"/>
            <a:lstStyle/>
            <a:p>
              <a:pPr algn="ctr">
                <a:tabLst>
                  <a:tab pos="656650" algn="l"/>
                </a:tabLst>
              </a:pPr>
              <a:r>
                <a:rPr lang="fr-FR" sz="1100" b="1" dirty="0" smtClean="0">
                  <a:solidFill>
                    <a:srgbClr val="000000"/>
                  </a:solidFill>
                  <a:latin typeface="+mj-lt"/>
                </a:rPr>
                <a:t>Fromage fondus aromatisés</a:t>
              </a:r>
              <a:endParaRPr lang="fr-FR" sz="1100" b="1" dirty="0">
                <a:solidFill>
                  <a:srgbClr val="000000"/>
                </a:solidFill>
                <a:latin typeface="+mj-lt"/>
              </a:endParaRPr>
            </a:p>
          </p:txBody>
        </p:sp>
      </p:grpSp>
      <p:grpSp>
        <p:nvGrpSpPr>
          <p:cNvPr id="3091" name="Group 19"/>
          <p:cNvGrpSpPr>
            <a:grpSpLocks/>
          </p:cNvGrpSpPr>
          <p:nvPr/>
        </p:nvGrpSpPr>
        <p:grpSpPr bwMode="auto">
          <a:xfrm>
            <a:off x="64800" y="3789039"/>
            <a:ext cx="6333120" cy="2858700"/>
            <a:chOff x="0" y="2631"/>
            <a:chExt cx="4398" cy="1985"/>
          </a:xfrm>
        </p:grpSpPr>
        <p:sp>
          <p:nvSpPr>
            <p:cNvPr id="3092" name="Text Box 20"/>
            <p:cNvSpPr txBox="1">
              <a:spLocks noChangeArrowheads="1"/>
            </p:cNvSpPr>
            <p:nvPr/>
          </p:nvSpPr>
          <p:spPr bwMode="auto">
            <a:xfrm>
              <a:off x="0" y="2631"/>
              <a:ext cx="2720" cy="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0876" rIns="90000" bIns="45000"/>
            <a:lstStyle>
              <a:lvl1pPr>
                <a:tabLst>
                  <a:tab pos="723900" algn="l"/>
                  <a:tab pos="1447800" algn="l"/>
                  <a:tab pos="2171700" algn="l"/>
                  <a:tab pos="2895600" algn="l"/>
                  <a:tab pos="3619500" algn="l"/>
                </a:tabLst>
                <a:defRPr>
                  <a:solidFill>
                    <a:srgbClr val="000000"/>
                  </a:solidFill>
                  <a:latin typeface="Arial" charset="0"/>
                  <a:ea typeface="ＭＳ Ｐゴシック" charset="0"/>
                  <a:cs typeface="Microsoft YaHei" charset="0"/>
                </a:defRPr>
              </a:lvl1pPr>
              <a:lvl2pPr>
                <a:tabLst>
                  <a:tab pos="723900" algn="l"/>
                  <a:tab pos="1447800" algn="l"/>
                  <a:tab pos="2171700" algn="l"/>
                  <a:tab pos="2895600" algn="l"/>
                  <a:tab pos="3619500" algn="l"/>
                </a:tabLst>
                <a:defRPr>
                  <a:solidFill>
                    <a:srgbClr val="000000"/>
                  </a:solidFill>
                  <a:latin typeface="Arial" charset="0"/>
                  <a:ea typeface="ＭＳ Ｐゴシック" charset="0"/>
                  <a:cs typeface="Microsoft YaHei" charset="0"/>
                </a:defRPr>
              </a:lvl2pPr>
              <a:lvl3pPr>
                <a:tabLst>
                  <a:tab pos="723900" algn="l"/>
                  <a:tab pos="1447800" algn="l"/>
                  <a:tab pos="2171700" algn="l"/>
                  <a:tab pos="2895600" algn="l"/>
                  <a:tab pos="3619500" algn="l"/>
                </a:tabLst>
                <a:defRPr>
                  <a:solidFill>
                    <a:srgbClr val="000000"/>
                  </a:solidFill>
                  <a:latin typeface="Arial" charset="0"/>
                  <a:ea typeface="ＭＳ Ｐゴシック" charset="0"/>
                  <a:cs typeface="Microsoft YaHei" charset="0"/>
                </a:defRPr>
              </a:lvl3pPr>
              <a:lvl4pPr>
                <a:tabLst>
                  <a:tab pos="723900" algn="l"/>
                  <a:tab pos="1447800" algn="l"/>
                  <a:tab pos="2171700" algn="l"/>
                  <a:tab pos="2895600" algn="l"/>
                  <a:tab pos="3619500" algn="l"/>
                </a:tabLst>
                <a:defRPr>
                  <a:solidFill>
                    <a:srgbClr val="000000"/>
                  </a:solidFill>
                  <a:latin typeface="Arial" charset="0"/>
                  <a:ea typeface="ＭＳ Ｐゴシック" charset="0"/>
                  <a:cs typeface="Microsoft YaHei" charset="0"/>
                </a:defRPr>
              </a:lvl4pPr>
              <a:lvl5pPr>
                <a:tabLst>
                  <a:tab pos="723900" algn="l"/>
                  <a:tab pos="1447800" algn="l"/>
                  <a:tab pos="2171700" algn="l"/>
                  <a:tab pos="2895600" algn="l"/>
                  <a:tab pos="3619500" algn="l"/>
                </a:tabLst>
                <a:defRPr>
                  <a:solidFill>
                    <a:srgbClr val="000000"/>
                  </a:solidFill>
                  <a:latin typeface="Arial" charset="0"/>
                  <a:ea typeface="ＭＳ Ｐゴシック" charset="0"/>
                  <a:cs typeface="Microsoft YaHei"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Lst>
                <a:defRPr>
                  <a:solidFill>
                    <a:srgbClr val="000000"/>
                  </a:solidFill>
                  <a:latin typeface="Arial" charset="0"/>
                  <a:ea typeface="ＭＳ Ｐゴシック" charset="0"/>
                  <a:cs typeface="Microsoft YaHei"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Lst>
                <a:defRPr>
                  <a:solidFill>
                    <a:srgbClr val="000000"/>
                  </a:solidFill>
                  <a:latin typeface="Arial" charset="0"/>
                  <a:ea typeface="ＭＳ Ｐゴシック" charset="0"/>
                  <a:cs typeface="Microsoft YaHei"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Lst>
                <a:defRPr>
                  <a:solidFill>
                    <a:srgbClr val="000000"/>
                  </a:solidFill>
                  <a:latin typeface="Arial" charset="0"/>
                  <a:ea typeface="ＭＳ Ｐゴシック" charset="0"/>
                  <a:cs typeface="Microsoft YaHei"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Lst>
                <a:defRPr>
                  <a:solidFill>
                    <a:srgbClr val="000000"/>
                  </a:solidFill>
                  <a:latin typeface="Arial" charset="0"/>
                  <a:ea typeface="ＭＳ Ｐゴシック" charset="0"/>
                  <a:cs typeface="Microsoft YaHei" charset="0"/>
                </a:defRPr>
              </a:lvl9pPr>
            </a:lstStyle>
            <a:p>
              <a:r>
                <a:rPr lang="fr-FR" b="1" dirty="0">
                  <a:solidFill>
                    <a:srgbClr val="FF0000"/>
                  </a:solidFill>
                  <a:latin typeface="+mj-lt"/>
                </a:rPr>
                <a:t>Intensité </a:t>
              </a:r>
              <a:r>
                <a:rPr lang="fr-FR" b="1" dirty="0" smtClean="0">
                  <a:solidFill>
                    <a:srgbClr val="FF0000"/>
                  </a:solidFill>
                  <a:latin typeface="+mj-lt"/>
                </a:rPr>
                <a:t>concurrentielle</a:t>
              </a:r>
              <a:r>
                <a:rPr lang="fr-FR" b="1" dirty="0">
                  <a:solidFill>
                    <a:srgbClr val="FF0000"/>
                  </a:solidFill>
                  <a:latin typeface="+mj-lt"/>
                </a:rPr>
                <a:t> </a:t>
              </a:r>
            </a:p>
          </p:txBody>
        </p:sp>
        <p:sp>
          <p:nvSpPr>
            <p:cNvPr id="3093" name="Line 21"/>
            <p:cNvSpPr>
              <a:spLocks noChangeShapeType="1"/>
            </p:cNvSpPr>
            <p:nvPr/>
          </p:nvSpPr>
          <p:spPr bwMode="auto">
            <a:xfrm>
              <a:off x="1905" y="2993"/>
              <a:ext cx="0" cy="1405"/>
            </a:xfrm>
            <a:prstGeom prst="line">
              <a:avLst/>
            </a:prstGeom>
            <a:noFill/>
            <a:ln w="9525"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fr-FR" b="1">
                <a:latin typeface="+mj-lt"/>
              </a:endParaRPr>
            </a:p>
          </p:txBody>
        </p:sp>
        <p:sp>
          <p:nvSpPr>
            <p:cNvPr id="3094" name="Line 22"/>
            <p:cNvSpPr>
              <a:spLocks noChangeShapeType="1"/>
            </p:cNvSpPr>
            <p:nvPr/>
          </p:nvSpPr>
          <p:spPr bwMode="auto">
            <a:xfrm>
              <a:off x="771" y="3628"/>
              <a:ext cx="2357" cy="0"/>
            </a:xfrm>
            <a:prstGeom prst="line">
              <a:avLst/>
            </a:prstGeom>
            <a:noFill/>
            <a:ln w="9525"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fr-FR" b="1">
                <a:latin typeface="+mj-lt"/>
              </a:endParaRPr>
            </a:p>
          </p:txBody>
        </p:sp>
        <p:sp>
          <p:nvSpPr>
            <p:cNvPr id="3095" name="Text Box 23"/>
            <p:cNvSpPr txBox="1">
              <a:spLocks noChangeArrowheads="1"/>
            </p:cNvSpPr>
            <p:nvPr/>
          </p:nvSpPr>
          <p:spPr bwMode="auto">
            <a:xfrm>
              <a:off x="1542" y="2812"/>
              <a:ext cx="1360" cy="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0876" rIns="90000" bIns="45000"/>
            <a:lstStyle>
              <a:lvl1pPr>
                <a:tabLst>
                  <a:tab pos="723900" algn="l"/>
                  <a:tab pos="1447800" algn="l"/>
                </a:tabLst>
                <a:defRPr>
                  <a:solidFill>
                    <a:srgbClr val="000000"/>
                  </a:solidFill>
                  <a:latin typeface="Arial" charset="0"/>
                  <a:ea typeface="ＭＳ Ｐゴシック" charset="0"/>
                  <a:cs typeface="Microsoft YaHei" charset="0"/>
                </a:defRPr>
              </a:lvl1pPr>
              <a:lvl2pPr>
                <a:tabLst>
                  <a:tab pos="723900" algn="l"/>
                  <a:tab pos="1447800" algn="l"/>
                </a:tabLst>
                <a:defRPr>
                  <a:solidFill>
                    <a:srgbClr val="000000"/>
                  </a:solidFill>
                  <a:latin typeface="Arial" charset="0"/>
                  <a:ea typeface="ＭＳ Ｐゴシック" charset="0"/>
                  <a:cs typeface="Microsoft YaHei" charset="0"/>
                </a:defRPr>
              </a:lvl2pPr>
              <a:lvl3pPr>
                <a:tabLst>
                  <a:tab pos="723900" algn="l"/>
                  <a:tab pos="1447800" algn="l"/>
                </a:tabLst>
                <a:defRPr>
                  <a:solidFill>
                    <a:srgbClr val="000000"/>
                  </a:solidFill>
                  <a:latin typeface="Arial" charset="0"/>
                  <a:ea typeface="ＭＳ Ｐゴシック" charset="0"/>
                  <a:cs typeface="Microsoft YaHei" charset="0"/>
                </a:defRPr>
              </a:lvl3pPr>
              <a:lvl4pPr>
                <a:tabLst>
                  <a:tab pos="723900" algn="l"/>
                  <a:tab pos="1447800" algn="l"/>
                </a:tabLst>
                <a:defRPr>
                  <a:solidFill>
                    <a:srgbClr val="000000"/>
                  </a:solidFill>
                  <a:latin typeface="Arial" charset="0"/>
                  <a:ea typeface="ＭＳ Ｐゴシック" charset="0"/>
                  <a:cs typeface="Microsoft YaHei" charset="0"/>
                </a:defRPr>
              </a:lvl4pPr>
              <a:lvl5pPr>
                <a:tabLst>
                  <a:tab pos="723900" algn="l"/>
                  <a:tab pos="1447800" algn="l"/>
                </a:tabLst>
                <a:defRPr>
                  <a:solidFill>
                    <a:srgbClr val="000000"/>
                  </a:solidFill>
                  <a:latin typeface="Arial" charset="0"/>
                  <a:ea typeface="ＭＳ Ｐゴシック" charset="0"/>
                  <a:cs typeface="Microsoft YaHei"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Microsoft YaHei"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Microsoft YaHei"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Microsoft YaHei"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Microsoft YaHei" charset="0"/>
                </a:defRPr>
              </a:lvl9pPr>
            </a:lstStyle>
            <a:p>
              <a:r>
                <a:rPr lang="fr-FR" b="1">
                  <a:solidFill>
                    <a:srgbClr val="000080"/>
                  </a:solidFill>
                  <a:latin typeface="+mj-lt"/>
                </a:rPr>
                <a:t>Internationale</a:t>
              </a:r>
            </a:p>
          </p:txBody>
        </p:sp>
        <p:sp>
          <p:nvSpPr>
            <p:cNvPr id="3096" name="Text Box 24"/>
            <p:cNvSpPr txBox="1">
              <a:spLocks noChangeArrowheads="1"/>
            </p:cNvSpPr>
            <p:nvPr/>
          </p:nvSpPr>
          <p:spPr bwMode="auto">
            <a:xfrm>
              <a:off x="1497" y="3492"/>
              <a:ext cx="1042" cy="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0876" rIns="90000" bIns="45000"/>
            <a:lstStyle>
              <a:lvl1pPr>
                <a:tabLst>
                  <a:tab pos="723900" algn="l"/>
                  <a:tab pos="1447800" algn="l"/>
                </a:tabLst>
                <a:defRPr>
                  <a:solidFill>
                    <a:srgbClr val="000000"/>
                  </a:solidFill>
                  <a:latin typeface="Arial" charset="0"/>
                  <a:ea typeface="ＭＳ Ｐゴシック" charset="0"/>
                  <a:cs typeface="Microsoft YaHei" charset="0"/>
                </a:defRPr>
              </a:lvl1pPr>
              <a:lvl2pPr>
                <a:tabLst>
                  <a:tab pos="723900" algn="l"/>
                  <a:tab pos="1447800" algn="l"/>
                </a:tabLst>
                <a:defRPr>
                  <a:solidFill>
                    <a:srgbClr val="000000"/>
                  </a:solidFill>
                  <a:latin typeface="Arial" charset="0"/>
                  <a:ea typeface="ＭＳ Ｐゴシック" charset="0"/>
                  <a:cs typeface="Microsoft YaHei" charset="0"/>
                </a:defRPr>
              </a:lvl2pPr>
              <a:lvl3pPr>
                <a:tabLst>
                  <a:tab pos="723900" algn="l"/>
                  <a:tab pos="1447800" algn="l"/>
                </a:tabLst>
                <a:defRPr>
                  <a:solidFill>
                    <a:srgbClr val="000000"/>
                  </a:solidFill>
                  <a:latin typeface="Arial" charset="0"/>
                  <a:ea typeface="ＭＳ Ｐゴシック" charset="0"/>
                  <a:cs typeface="Microsoft YaHei" charset="0"/>
                </a:defRPr>
              </a:lvl3pPr>
              <a:lvl4pPr>
                <a:tabLst>
                  <a:tab pos="723900" algn="l"/>
                  <a:tab pos="1447800" algn="l"/>
                </a:tabLst>
                <a:defRPr>
                  <a:solidFill>
                    <a:srgbClr val="000000"/>
                  </a:solidFill>
                  <a:latin typeface="Arial" charset="0"/>
                  <a:ea typeface="ＭＳ Ｐゴシック" charset="0"/>
                  <a:cs typeface="Microsoft YaHei" charset="0"/>
                </a:defRPr>
              </a:lvl4pPr>
              <a:lvl5pPr>
                <a:tabLst>
                  <a:tab pos="723900" algn="l"/>
                  <a:tab pos="1447800" algn="l"/>
                </a:tabLst>
                <a:defRPr>
                  <a:solidFill>
                    <a:srgbClr val="000000"/>
                  </a:solidFill>
                  <a:latin typeface="Arial" charset="0"/>
                  <a:ea typeface="ＭＳ Ｐゴシック" charset="0"/>
                  <a:cs typeface="Microsoft YaHei"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Microsoft YaHei"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Microsoft YaHei"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Microsoft YaHei"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Microsoft YaHei" charset="0"/>
                </a:defRPr>
              </a:lvl9pPr>
            </a:lstStyle>
            <a:p>
              <a:r>
                <a:rPr lang="fr-FR" b="1">
                  <a:solidFill>
                    <a:srgbClr val="000080"/>
                  </a:solidFill>
                  <a:latin typeface="+mj-lt"/>
                </a:rPr>
                <a:t>Nationale</a:t>
              </a:r>
            </a:p>
          </p:txBody>
        </p:sp>
        <p:sp>
          <p:nvSpPr>
            <p:cNvPr id="3097" name="Text Box 25"/>
            <p:cNvSpPr txBox="1">
              <a:spLocks noChangeArrowheads="1"/>
            </p:cNvSpPr>
            <p:nvPr/>
          </p:nvSpPr>
          <p:spPr bwMode="auto">
            <a:xfrm>
              <a:off x="1542" y="4399"/>
              <a:ext cx="1314" cy="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0876" rIns="90000" bIns="45000"/>
            <a:lstStyle>
              <a:lvl1pPr>
                <a:tabLst>
                  <a:tab pos="723900" algn="l"/>
                  <a:tab pos="1447800" algn="l"/>
                </a:tabLst>
                <a:defRPr>
                  <a:solidFill>
                    <a:srgbClr val="000000"/>
                  </a:solidFill>
                  <a:latin typeface="Arial" charset="0"/>
                  <a:ea typeface="ＭＳ Ｐゴシック" charset="0"/>
                  <a:cs typeface="Microsoft YaHei" charset="0"/>
                </a:defRPr>
              </a:lvl1pPr>
              <a:lvl2pPr>
                <a:tabLst>
                  <a:tab pos="723900" algn="l"/>
                  <a:tab pos="1447800" algn="l"/>
                </a:tabLst>
                <a:defRPr>
                  <a:solidFill>
                    <a:srgbClr val="000000"/>
                  </a:solidFill>
                  <a:latin typeface="Arial" charset="0"/>
                  <a:ea typeface="ＭＳ Ｐゴシック" charset="0"/>
                  <a:cs typeface="Microsoft YaHei" charset="0"/>
                </a:defRPr>
              </a:lvl2pPr>
              <a:lvl3pPr>
                <a:tabLst>
                  <a:tab pos="723900" algn="l"/>
                  <a:tab pos="1447800" algn="l"/>
                </a:tabLst>
                <a:defRPr>
                  <a:solidFill>
                    <a:srgbClr val="000000"/>
                  </a:solidFill>
                  <a:latin typeface="Arial" charset="0"/>
                  <a:ea typeface="ＭＳ Ｐゴシック" charset="0"/>
                  <a:cs typeface="Microsoft YaHei" charset="0"/>
                </a:defRPr>
              </a:lvl3pPr>
              <a:lvl4pPr>
                <a:tabLst>
                  <a:tab pos="723900" algn="l"/>
                  <a:tab pos="1447800" algn="l"/>
                </a:tabLst>
                <a:defRPr>
                  <a:solidFill>
                    <a:srgbClr val="000000"/>
                  </a:solidFill>
                  <a:latin typeface="Arial" charset="0"/>
                  <a:ea typeface="ＭＳ Ｐゴシック" charset="0"/>
                  <a:cs typeface="Microsoft YaHei" charset="0"/>
                </a:defRPr>
              </a:lvl4pPr>
              <a:lvl5pPr>
                <a:tabLst>
                  <a:tab pos="723900" algn="l"/>
                  <a:tab pos="1447800" algn="l"/>
                </a:tabLst>
                <a:defRPr>
                  <a:solidFill>
                    <a:srgbClr val="000000"/>
                  </a:solidFill>
                  <a:latin typeface="Arial" charset="0"/>
                  <a:ea typeface="ＭＳ Ｐゴシック" charset="0"/>
                  <a:cs typeface="Microsoft YaHei"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Microsoft YaHei"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Microsoft YaHei"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Microsoft YaHei"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Microsoft YaHei" charset="0"/>
                </a:defRPr>
              </a:lvl9pPr>
            </a:lstStyle>
            <a:p>
              <a:r>
                <a:rPr lang="fr-FR" b="1">
                  <a:solidFill>
                    <a:srgbClr val="000080"/>
                  </a:solidFill>
                  <a:latin typeface="+mj-lt"/>
                </a:rPr>
                <a:t>Régionale</a:t>
              </a:r>
            </a:p>
          </p:txBody>
        </p:sp>
        <p:sp>
          <p:nvSpPr>
            <p:cNvPr id="3098" name="Text Box 26"/>
            <p:cNvSpPr txBox="1">
              <a:spLocks noChangeArrowheads="1"/>
            </p:cNvSpPr>
            <p:nvPr/>
          </p:nvSpPr>
          <p:spPr bwMode="auto">
            <a:xfrm>
              <a:off x="91" y="3447"/>
              <a:ext cx="815" cy="3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0876" rIns="90000" bIns="45000"/>
            <a:lstStyle>
              <a:lvl1pPr>
                <a:tabLst>
                  <a:tab pos="723900" algn="l"/>
                </a:tabLst>
                <a:defRPr>
                  <a:solidFill>
                    <a:srgbClr val="000000"/>
                  </a:solidFill>
                  <a:latin typeface="Arial" charset="0"/>
                  <a:ea typeface="ＭＳ Ｐゴシック" charset="0"/>
                  <a:cs typeface="Microsoft YaHei" charset="0"/>
                </a:defRPr>
              </a:lvl1pPr>
              <a:lvl2pPr>
                <a:tabLst>
                  <a:tab pos="723900" algn="l"/>
                </a:tabLst>
                <a:defRPr>
                  <a:solidFill>
                    <a:srgbClr val="000000"/>
                  </a:solidFill>
                  <a:latin typeface="Arial" charset="0"/>
                  <a:ea typeface="ＭＳ Ｐゴシック" charset="0"/>
                  <a:cs typeface="Microsoft YaHei" charset="0"/>
                </a:defRPr>
              </a:lvl2pPr>
              <a:lvl3pPr>
                <a:tabLst>
                  <a:tab pos="723900" algn="l"/>
                </a:tabLst>
                <a:defRPr>
                  <a:solidFill>
                    <a:srgbClr val="000000"/>
                  </a:solidFill>
                  <a:latin typeface="Arial" charset="0"/>
                  <a:ea typeface="ＭＳ Ｐゴシック" charset="0"/>
                  <a:cs typeface="Microsoft YaHei" charset="0"/>
                </a:defRPr>
              </a:lvl3pPr>
              <a:lvl4pPr>
                <a:tabLst>
                  <a:tab pos="723900" algn="l"/>
                </a:tabLst>
                <a:defRPr>
                  <a:solidFill>
                    <a:srgbClr val="000000"/>
                  </a:solidFill>
                  <a:latin typeface="Arial" charset="0"/>
                  <a:ea typeface="ＭＳ Ｐゴシック" charset="0"/>
                  <a:cs typeface="Microsoft YaHei" charset="0"/>
                </a:defRPr>
              </a:lvl4pPr>
              <a:lvl5pPr>
                <a:tabLst>
                  <a:tab pos="723900" algn="l"/>
                </a:tabLst>
                <a:defRPr>
                  <a:solidFill>
                    <a:srgbClr val="000000"/>
                  </a:solidFill>
                  <a:latin typeface="Arial" charset="0"/>
                  <a:ea typeface="ＭＳ Ｐゴシック" charset="0"/>
                  <a:cs typeface="Microsoft YaHei"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Microsoft YaHei"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Microsoft YaHei"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Microsoft YaHei"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Microsoft YaHei" charset="0"/>
                </a:defRPr>
              </a:lvl9pPr>
            </a:lstStyle>
            <a:p>
              <a:r>
                <a:rPr lang="fr-FR" b="1">
                  <a:solidFill>
                    <a:srgbClr val="000080"/>
                  </a:solidFill>
                  <a:latin typeface="+mj-lt"/>
                </a:rPr>
                <a:t>Grands groupes</a:t>
              </a:r>
            </a:p>
          </p:txBody>
        </p:sp>
        <p:sp>
          <p:nvSpPr>
            <p:cNvPr id="3099" name="Text Box 27"/>
            <p:cNvSpPr txBox="1">
              <a:spLocks noChangeArrowheads="1"/>
            </p:cNvSpPr>
            <p:nvPr/>
          </p:nvSpPr>
          <p:spPr bwMode="auto">
            <a:xfrm>
              <a:off x="3220" y="3501"/>
              <a:ext cx="1178" cy="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0876" rIns="90000" bIns="45000"/>
            <a:lstStyle>
              <a:lvl1pPr>
                <a:tabLst>
                  <a:tab pos="723900" algn="l"/>
                  <a:tab pos="1447800" algn="l"/>
                </a:tabLst>
                <a:defRPr>
                  <a:solidFill>
                    <a:srgbClr val="000000"/>
                  </a:solidFill>
                  <a:latin typeface="Arial" charset="0"/>
                  <a:ea typeface="ＭＳ Ｐゴシック" charset="0"/>
                  <a:cs typeface="Microsoft YaHei" charset="0"/>
                </a:defRPr>
              </a:lvl1pPr>
              <a:lvl2pPr>
                <a:tabLst>
                  <a:tab pos="723900" algn="l"/>
                  <a:tab pos="1447800" algn="l"/>
                </a:tabLst>
                <a:defRPr>
                  <a:solidFill>
                    <a:srgbClr val="000000"/>
                  </a:solidFill>
                  <a:latin typeface="Arial" charset="0"/>
                  <a:ea typeface="ＭＳ Ｐゴシック" charset="0"/>
                  <a:cs typeface="Microsoft YaHei" charset="0"/>
                </a:defRPr>
              </a:lvl2pPr>
              <a:lvl3pPr>
                <a:tabLst>
                  <a:tab pos="723900" algn="l"/>
                  <a:tab pos="1447800" algn="l"/>
                </a:tabLst>
                <a:defRPr>
                  <a:solidFill>
                    <a:srgbClr val="000000"/>
                  </a:solidFill>
                  <a:latin typeface="Arial" charset="0"/>
                  <a:ea typeface="ＭＳ Ｐゴシック" charset="0"/>
                  <a:cs typeface="Microsoft YaHei" charset="0"/>
                </a:defRPr>
              </a:lvl3pPr>
              <a:lvl4pPr>
                <a:tabLst>
                  <a:tab pos="723900" algn="l"/>
                  <a:tab pos="1447800" algn="l"/>
                </a:tabLst>
                <a:defRPr>
                  <a:solidFill>
                    <a:srgbClr val="000000"/>
                  </a:solidFill>
                  <a:latin typeface="Arial" charset="0"/>
                  <a:ea typeface="ＭＳ Ｐゴシック" charset="0"/>
                  <a:cs typeface="Microsoft YaHei" charset="0"/>
                </a:defRPr>
              </a:lvl4pPr>
              <a:lvl5pPr>
                <a:tabLst>
                  <a:tab pos="723900" algn="l"/>
                  <a:tab pos="1447800" algn="l"/>
                </a:tabLst>
                <a:defRPr>
                  <a:solidFill>
                    <a:srgbClr val="000000"/>
                  </a:solidFill>
                  <a:latin typeface="Arial" charset="0"/>
                  <a:ea typeface="ＭＳ Ｐゴシック" charset="0"/>
                  <a:cs typeface="Microsoft YaHei"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Microsoft YaHei"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Microsoft YaHei"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Microsoft YaHei"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Microsoft YaHei" charset="0"/>
                </a:defRPr>
              </a:lvl9pPr>
            </a:lstStyle>
            <a:p>
              <a:r>
                <a:rPr lang="fr-FR" b="1">
                  <a:solidFill>
                    <a:srgbClr val="000080"/>
                  </a:solidFill>
                  <a:latin typeface="+mj-lt"/>
                </a:rPr>
                <a:t>PME</a:t>
              </a:r>
            </a:p>
          </p:txBody>
        </p:sp>
        <p:sp>
          <p:nvSpPr>
            <p:cNvPr id="3100" name="Oval 28"/>
            <p:cNvSpPr>
              <a:spLocks noChangeArrowheads="1"/>
            </p:cNvSpPr>
            <p:nvPr/>
          </p:nvSpPr>
          <p:spPr bwMode="auto">
            <a:xfrm>
              <a:off x="212" y="2883"/>
              <a:ext cx="1057" cy="291"/>
            </a:xfrm>
            <a:prstGeom prst="ellipse">
              <a:avLst/>
            </a:prstGeom>
            <a:solidFill>
              <a:srgbClr val="CFE7F5"/>
            </a:solidFill>
            <a:ln w="9525"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0876" rIns="90000" bIns="45000" anchor="ctr"/>
            <a:lstStyle/>
            <a:p>
              <a:pPr algn="ctr">
                <a:tabLst>
                  <a:tab pos="656650" algn="l"/>
                </a:tabLst>
              </a:pPr>
              <a:endParaRPr lang="fr-FR" sz="1200" b="1" dirty="0" smtClean="0">
                <a:solidFill>
                  <a:srgbClr val="000000"/>
                </a:solidFill>
              </a:endParaRPr>
            </a:p>
            <a:p>
              <a:pPr algn="ctr">
                <a:tabLst>
                  <a:tab pos="656650" algn="l"/>
                </a:tabLst>
              </a:pPr>
              <a:r>
                <a:rPr lang="fr-FR" sz="1200" b="1" dirty="0" smtClean="0">
                  <a:solidFill>
                    <a:srgbClr val="000000"/>
                  </a:solidFill>
                </a:rPr>
                <a:t>Fromage </a:t>
              </a:r>
              <a:r>
                <a:rPr lang="fr-FR" sz="1200" b="1" dirty="0">
                  <a:solidFill>
                    <a:srgbClr val="000000"/>
                  </a:solidFill>
                </a:rPr>
                <a:t>fondus</a:t>
              </a:r>
            </a:p>
            <a:p>
              <a:pPr algn="ctr">
                <a:tabLst>
                  <a:tab pos="656650" algn="l"/>
                </a:tabLst>
              </a:pPr>
              <a:endParaRPr lang="fr-FR" b="1" dirty="0">
                <a:solidFill>
                  <a:srgbClr val="000000"/>
                </a:solidFill>
                <a:latin typeface="+mj-lt"/>
              </a:endParaRPr>
            </a:p>
          </p:txBody>
        </p:sp>
        <p:sp>
          <p:nvSpPr>
            <p:cNvPr id="3101" name="Oval 29"/>
            <p:cNvSpPr>
              <a:spLocks noChangeArrowheads="1"/>
            </p:cNvSpPr>
            <p:nvPr/>
          </p:nvSpPr>
          <p:spPr bwMode="auto">
            <a:xfrm>
              <a:off x="1227" y="3006"/>
              <a:ext cx="1152" cy="335"/>
            </a:xfrm>
            <a:prstGeom prst="ellipse">
              <a:avLst/>
            </a:prstGeom>
            <a:solidFill>
              <a:srgbClr val="CFE7F5"/>
            </a:solidFill>
            <a:ln w="9525"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0876" rIns="90000" bIns="45000" anchor="ctr"/>
            <a:lstStyle/>
            <a:p>
              <a:pPr algn="ctr">
                <a:tabLst>
                  <a:tab pos="656650" algn="l"/>
                </a:tabLst>
              </a:pPr>
              <a:endParaRPr lang="fr-FR" sz="1200" b="1" dirty="0" smtClean="0">
                <a:solidFill>
                  <a:srgbClr val="000000"/>
                </a:solidFill>
              </a:endParaRPr>
            </a:p>
            <a:p>
              <a:pPr algn="ctr">
                <a:tabLst>
                  <a:tab pos="656650" algn="l"/>
                </a:tabLst>
              </a:pPr>
              <a:r>
                <a:rPr lang="fr-FR" sz="1200" b="1" dirty="0" smtClean="0">
                  <a:solidFill>
                    <a:srgbClr val="000000"/>
                  </a:solidFill>
                </a:rPr>
                <a:t>Fromage </a:t>
              </a:r>
              <a:r>
                <a:rPr lang="fr-FR" sz="1200" b="1" dirty="0">
                  <a:solidFill>
                    <a:srgbClr val="000000"/>
                  </a:solidFill>
                </a:rPr>
                <a:t>fondus </a:t>
              </a:r>
              <a:r>
                <a:rPr lang="fr-FR" sz="1200" b="1" dirty="0" err="1">
                  <a:solidFill>
                    <a:srgbClr val="000000"/>
                  </a:solidFill>
                </a:rPr>
                <a:t>allégès</a:t>
              </a:r>
              <a:endParaRPr lang="fr-FR" sz="1200" b="1" dirty="0">
                <a:solidFill>
                  <a:srgbClr val="000000"/>
                </a:solidFill>
              </a:endParaRPr>
            </a:p>
            <a:p>
              <a:pPr algn="ctr">
                <a:tabLst>
                  <a:tab pos="656650" algn="l"/>
                </a:tabLst>
              </a:pPr>
              <a:endParaRPr lang="fr-FR" sz="1200" b="1" dirty="0">
                <a:solidFill>
                  <a:srgbClr val="000000"/>
                </a:solidFill>
                <a:latin typeface="+mj-lt"/>
              </a:endParaRPr>
            </a:p>
          </p:txBody>
        </p:sp>
        <p:sp>
          <p:nvSpPr>
            <p:cNvPr id="3102" name="Oval 30"/>
            <p:cNvSpPr>
              <a:spLocks noChangeArrowheads="1"/>
            </p:cNvSpPr>
            <p:nvPr/>
          </p:nvSpPr>
          <p:spPr bwMode="auto">
            <a:xfrm>
              <a:off x="643" y="3264"/>
              <a:ext cx="1041" cy="474"/>
            </a:xfrm>
            <a:prstGeom prst="ellipse">
              <a:avLst/>
            </a:prstGeom>
            <a:solidFill>
              <a:srgbClr val="CFE7F5"/>
            </a:solidFill>
            <a:ln w="9525"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0876" rIns="90000" bIns="45000" anchor="ctr"/>
            <a:lstStyle/>
            <a:p>
              <a:pPr algn="ctr">
                <a:tabLst>
                  <a:tab pos="656650" algn="l"/>
                </a:tabLst>
              </a:pPr>
              <a:r>
                <a:rPr lang="fr-FR" sz="1200" b="1" dirty="0">
                  <a:solidFill>
                    <a:srgbClr val="000000"/>
                  </a:solidFill>
                </a:rPr>
                <a:t>Fromage fondus aromatisés</a:t>
              </a:r>
            </a:p>
          </p:txBody>
        </p:sp>
      </p:grpSp>
      <p:sp>
        <p:nvSpPr>
          <p:cNvPr id="2" name="ZoneTexte 1"/>
          <p:cNvSpPr txBox="1"/>
          <p:nvPr/>
        </p:nvSpPr>
        <p:spPr>
          <a:xfrm>
            <a:off x="6430718" y="883600"/>
            <a:ext cx="1843086" cy="369332"/>
          </a:xfrm>
          <a:prstGeom prst="rect">
            <a:avLst/>
          </a:prstGeom>
          <a:noFill/>
        </p:spPr>
        <p:txBody>
          <a:bodyPr wrap="square" rtlCol="0">
            <a:spAutoFit/>
          </a:bodyPr>
          <a:lstStyle/>
          <a:p>
            <a:r>
              <a:rPr lang="fr-FR" b="1" dirty="0">
                <a:latin typeface="+mj-lt"/>
              </a:rPr>
              <a:t>E</a:t>
            </a:r>
            <a:r>
              <a:rPr lang="fr-FR" b="1" dirty="0" smtClean="0">
                <a:latin typeface="+mj-lt"/>
              </a:rPr>
              <a:t>xportation</a:t>
            </a:r>
            <a:endParaRPr lang="fr-FR" b="1" dirty="0">
              <a:latin typeface="+mj-lt"/>
            </a:endParaRPr>
          </a:p>
        </p:txBody>
      </p:sp>
    </p:spTree>
    <p:extLst>
      <p:ext uri="{BB962C8B-B14F-4D97-AF65-F5344CB8AC3E}">
        <p14:creationId xmlns:p14="http://schemas.microsoft.com/office/powerpoint/2010/main" val="1330394219"/>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12800" y="357973"/>
            <a:ext cx="8215085" cy="1293028"/>
          </a:xfrm>
        </p:spPr>
        <p:txBody>
          <a:bodyPr/>
          <a:lstStyle/>
          <a:p>
            <a:r>
              <a:rPr lang="fr-FR" dirty="0" smtClean="0"/>
              <a:t>Classification des acteurs</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896548711"/>
              </p:ext>
            </p:extLst>
          </p:nvPr>
        </p:nvGraphicFramePr>
        <p:xfrm>
          <a:off x="555263" y="1349259"/>
          <a:ext cx="8229600" cy="5235342"/>
        </p:xfrm>
        <a:graphic>
          <a:graphicData uri="http://schemas.openxmlformats.org/drawingml/2006/table">
            <a:tbl>
              <a:tblPr firstRow="1" bandRow="1">
                <a:tableStyleId>{284E427A-3D55-4303-BF80-6455036E1DE7}</a:tableStyleId>
              </a:tblPr>
              <a:tblGrid>
                <a:gridCol w="1317080"/>
                <a:gridCol w="2638959"/>
                <a:gridCol w="1221841"/>
                <a:gridCol w="1254191"/>
                <a:gridCol w="1797529"/>
              </a:tblGrid>
              <a:tr h="1091746">
                <a:tc>
                  <a:txBody>
                    <a:bodyPr/>
                    <a:lstStyle/>
                    <a:p>
                      <a:endParaRPr lang="fr-FR" sz="16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800" dirty="0" smtClean="0"/>
                        <a:t>Pars</a:t>
                      </a:r>
                      <a:r>
                        <a:rPr lang="fr-FR" sz="1800" baseline="0" dirty="0" smtClean="0"/>
                        <a:t> </a:t>
                      </a:r>
                      <a:r>
                        <a:rPr lang="fr-FR" sz="1800" baseline="0" dirty="0" smtClean="0"/>
                        <a:t>de marché des intervenants dans les GMS</a:t>
                      </a:r>
                      <a:endParaRPr lang="fr-FR" sz="1800" dirty="0" smtClean="0"/>
                    </a:p>
                    <a:p>
                      <a:pPr algn="ctr"/>
                      <a:endParaRPr lang="fr-FR" sz="1800" dirty="0"/>
                    </a:p>
                  </a:txBody>
                  <a:tcPr/>
                </a:tc>
                <a:tc>
                  <a:txBody>
                    <a:bodyPr/>
                    <a:lstStyle/>
                    <a:p>
                      <a:pPr algn="ctr"/>
                      <a:r>
                        <a:rPr lang="fr-FR" sz="1800" baseline="0" dirty="0" smtClean="0"/>
                        <a:t>Innovant</a:t>
                      </a:r>
                      <a:endParaRPr lang="fr-FR" sz="1800" dirty="0"/>
                    </a:p>
                  </a:txBody>
                  <a:tcPr/>
                </a:tc>
                <a:tc>
                  <a:txBody>
                    <a:bodyPr/>
                    <a:lstStyle/>
                    <a:p>
                      <a:pPr algn="ctr"/>
                      <a:r>
                        <a:rPr lang="fr-FR" sz="1800" baseline="0" dirty="0" smtClean="0"/>
                        <a:t>Présence</a:t>
                      </a:r>
                      <a:endParaRPr lang="fr-FR" sz="18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800" baseline="0" dirty="0" smtClean="0"/>
                        <a:t>Performance Compétitivité</a:t>
                      </a:r>
                    </a:p>
                    <a:p>
                      <a:pPr algn="ctr"/>
                      <a:endParaRPr lang="fr-FR" sz="1800" dirty="0"/>
                    </a:p>
                  </a:txBody>
                  <a:tcPr/>
                </a:tc>
              </a:tr>
              <a:tr h="755824">
                <a:tc>
                  <a:txBody>
                    <a:bodyPr/>
                    <a:lstStyle/>
                    <a:p>
                      <a:pPr algn="ctr"/>
                      <a:r>
                        <a:rPr lang="fr-FR" sz="1600" b="1" dirty="0" smtClean="0">
                          <a:solidFill>
                            <a:schemeClr val="bg1"/>
                          </a:solidFill>
                        </a:rPr>
                        <a:t>Leader</a:t>
                      </a:r>
                      <a:endParaRPr lang="fr-FR" sz="1600" b="1" dirty="0">
                        <a:solidFill>
                          <a:schemeClr val="bg1"/>
                        </a:solidFill>
                      </a:endParaRPr>
                    </a:p>
                  </a:txBody>
                  <a:tcPr/>
                </a:tc>
                <a:tc>
                  <a:txBody>
                    <a:bodyPr/>
                    <a:lstStyle/>
                    <a:p>
                      <a:r>
                        <a:rPr lang="fr-FR" sz="1400" b="0" dirty="0" smtClean="0">
                          <a:solidFill>
                            <a:schemeClr val="bg1"/>
                          </a:solidFill>
                        </a:rPr>
                        <a:t>Groupe: Bel</a:t>
                      </a:r>
                    </a:p>
                    <a:p>
                      <a:r>
                        <a:rPr lang="fr-FR" sz="1400" b="0" i="0" kern="1200" dirty="0" smtClean="0">
                          <a:solidFill>
                            <a:schemeClr val="bg1"/>
                          </a:solidFill>
                          <a:effectLst/>
                          <a:latin typeface="+mn-lt"/>
                          <a:ea typeface="+mn-ea"/>
                          <a:cs typeface="+mn-cs"/>
                        </a:rPr>
                        <a:t>30 marques : 5 marques cœurs mondiales, 8 marques multi pays et 18 marques nationales</a:t>
                      </a:r>
                    </a:p>
                    <a:p>
                      <a:r>
                        <a:rPr lang="fr-FR" sz="1400" b="0" i="0" kern="1200" dirty="0" smtClean="0">
                          <a:solidFill>
                            <a:schemeClr val="bg1"/>
                          </a:solidFill>
                          <a:effectLst/>
                          <a:latin typeface="+mn-lt"/>
                          <a:ea typeface="+mn-ea"/>
                          <a:cs typeface="+mn-cs"/>
                        </a:rPr>
                        <a:t>Ex: La vache qui rit</a:t>
                      </a:r>
                    </a:p>
                    <a:p>
                      <a:r>
                        <a:rPr lang="fr-FR" sz="1400" b="0" dirty="0" smtClean="0">
                          <a:solidFill>
                            <a:schemeClr val="bg1"/>
                          </a:solidFill>
                        </a:rPr>
                        <a:t>PM:</a:t>
                      </a:r>
                      <a:endParaRPr lang="fr-FR" sz="1400" b="0" dirty="0">
                        <a:solidFill>
                          <a:schemeClr val="bg1"/>
                        </a:solidFill>
                      </a:endParaRPr>
                    </a:p>
                  </a:txBody>
                  <a:tcPr/>
                </a:tc>
                <a:tc>
                  <a:txBody>
                    <a:bodyPr/>
                    <a:lstStyle/>
                    <a:p>
                      <a:endParaRPr lang="fr-FR" sz="1600" dirty="0"/>
                    </a:p>
                  </a:txBody>
                  <a:tcPr/>
                </a:tc>
                <a:tc>
                  <a:txBody>
                    <a:bodyPr/>
                    <a:lstStyle/>
                    <a:p>
                      <a:endParaRPr lang="fr-FR" sz="1600" dirty="0"/>
                    </a:p>
                  </a:txBody>
                  <a:tcPr/>
                </a:tc>
                <a:tc>
                  <a:txBody>
                    <a:bodyPr/>
                    <a:lstStyle/>
                    <a:p>
                      <a:endParaRPr lang="fr-FR" dirty="0"/>
                    </a:p>
                  </a:txBody>
                  <a:tcPr/>
                </a:tc>
              </a:tr>
              <a:tr h="755824">
                <a:tc>
                  <a:txBody>
                    <a:bodyPr/>
                    <a:lstStyle/>
                    <a:p>
                      <a:pPr algn="ctr"/>
                      <a:r>
                        <a:rPr lang="fr-FR" sz="1600" b="1" dirty="0" smtClean="0">
                          <a:solidFill>
                            <a:schemeClr val="bg1"/>
                          </a:solidFill>
                        </a:rPr>
                        <a:t>Challenger</a:t>
                      </a:r>
                      <a:endParaRPr lang="fr-FR" sz="1600" b="1" dirty="0">
                        <a:solidFill>
                          <a:schemeClr val="bg1"/>
                        </a:solidFill>
                      </a:endParaRPr>
                    </a:p>
                  </a:txBody>
                  <a:tcPr/>
                </a:tc>
                <a:tc>
                  <a:txBody>
                    <a:bodyPr/>
                    <a:lstStyle/>
                    <a:p>
                      <a:r>
                        <a:rPr lang="fr-FR" sz="1400" b="0" dirty="0" smtClean="0">
                          <a:solidFill>
                            <a:schemeClr val="bg1"/>
                          </a:solidFill>
                        </a:rPr>
                        <a:t>Groupe: Lactalis</a:t>
                      </a:r>
                    </a:p>
                    <a:p>
                      <a:r>
                        <a:rPr lang="fr-FR" sz="1400" b="0" dirty="0" smtClean="0">
                          <a:solidFill>
                            <a:schemeClr val="bg1"/>
                          </a:solidFill>
                        </a:rPr>
                        <a:t>Marque:</a:t>
                      </a:r>
                      <a:r>
                        <a:rPr lang="fr-FR" sz="1400" b="0" baseline="0" dirty="0" smtClean="0">
                          <a:solidFill>
                            <a:schemeClr val="bg1"/>
                          </a:solidFill>
                        </a:rPr>
                        <a:t> Président</a:t>
                      </a:r>
                    </a:p>
                    <a:p>
                      <a:r>
                        <a:rPr lang="fr-FR" sz="1400" b="0" baseline="0" dirty="0" smtClean="0">
                          <a:solidFill>
                            <a:schemeClr val="bg1"/>
                          </a:solidFill>
                        </a:rPr>
                        <a:t>PM:%</a:t>
                      </a:r>
                      <a:endParaRPr lang="fr-FR" sz="1400" b="0" dirty="0">
                        <a:solidFill>
                          <a:schemeClr val="bg1"/>
                        </a:solidFill>
                      </a:endParaRPr>
                    </a:p>
                  </a:txBody>
                  <a:tcPr/>
                </a:tc>
                <a:tc>
                  <a:txBody>
                    <a:bodyPr/>
                    <a:lstStyle/>
                    <a:p>
                      <a:endParaRPr lang="fr-FR" sz="1600" dirty="0"/>
                    </a:p>
                  </a:txBody>
                  <a:tcPr/>
                </a:tc>
                <a:tc>
                  <a:txBody>
                    <a:bodyPr/>
                    <a:lstStyle/>
                    <a:p>
                      <a:endParaRPr lang="fr-FR" sz="1600" dirty="0"/>
                    </a:p>
                  </a:txBody>
                  <a:tcPr/>
                </a:tc>
                <a:tc>
                  <a:txBody>
                    <a:bodyPr/>
                    <a:lstStyle/>
                    <a:p>
                      <a:endParaRPr lang="fr-FR" dirty="0"/>
                    </a:p>
                  </a:txBody>
                  <a:tcPr/>
                </a:tc>
              </a:tr>
              <a:tr h="812174">
                <a:tc>
                  <a:txBody>
                    <a:bodyPr/>
                    <a:lstStyle/>
                    <a:p>
                      <a:pPr algn="ctr"/>
                      <a:r>
                        <a:rPr lang="fr-FR" sz="1600" b="1" dirty="0" smtClean="0">
                          <a:solidFill>
                            <a:schemeClr val="bg1"/>
                          </a:solidFill>
                        </a:rPr>
                        <a:t>Suiveur</a:t>
                      </a:r>
                      <a:endParaRPr lang="fr-FR" sz="1600" b="1" dirty="0">
                        <a:solidFill>
                          <a:schemeClr val="bg1"/>
                        </a:solidFill>
                      </a:endParaRPr>
                    </a:p>
                  </a:txBody>
                  <a:tcPr/>
                </a:tc>
                <a:tc>
                  <a:txBody>
                    <a:bodyPr/>
                    <a:lstStyle/>
                    <a:p>
                      <a:r>
                        <a:rPr lang="fr-FR" sz="1400" b="0" dirty="0" smtClean="0">
                          <a:solidFill>
                            <a:schemeClr val="bg1"/>
                          </a:solidFill>
                        </a:rPr>
                        <a:t>Groupe: </a:t>
                      </a:r>
                      <a:r>
                        <a:rPr lang="fr-FR" sz="1400" b="0" dirty="0" err="1" smtClean="0">
                          <a:solidFill>
                            <a:schemeClr val="bg1"/>
                          </a:solidFill>
                        </a:rPr>
                        <a:t>Bongrain</a:t>
                      </a:r>
                      <a:endParaRPr lang="fr-FR" sz="1400" b="0" dirty="0" smtClean="0">
                        <a:solidFill>
                          <a:schemeClr val="bg1"/>
                        </a:solidFill>
                      </a:endParaRPr>
                    </a:p>
                    <a:p>
                      <a:r>
                        <a:rPr lang="fr-FR" sz="1400" b="0" dirty="0" smtClean="0">
                          <a:solidFill>
                            <a:schemeClr val="bg1"/>
                          </a:solidFill>
                        </a:rPr>
                        <a:t>Marque: St </a:t>
                      </a:r>
                      <a:r>
                        <a:rPr lang="fr-FR" sz="1400" b="0" dirty="0" err="1" smtClean="0">
                          <a:solidFill>
                            <a:schemeClr val="bg1"/>
                          </a:solidFill>
                        </a:rPr>
                        <a:t>moret</a:t>
                      </a:r>
                      <a:endParaRPr lang="fr-FR" sz="1400" b="0" dirty="0" smtClean="0">
                        <a:solidFill>
                          <a:schemeClr val="bg1"/>
                        </a:solidFill>
                      </a:endParaRPr>
                    </a:p>
                    <a:p>
                      <a:endParaRPr lang="fr-FR" sz="1400" b="0" dirty="0" smtClean="0">
                        <a:solidFill>
                          <a:schemeClr val="bg1"/>
                        </a:solidFill>
                      </a:endParaRPr>
                    </a:p>
                  </a:txBody>
                  <a:tcPr/>
                </a:tc>
                <a:tc>
                  <a:txBody>
                    <a:bodyPr/>
                    <a:lstStyle/>
                    <a:p>
                      <a:endParaRPr lang="fr-FR" sz="1600" dirty="0"/>
                    </a:p>
                  </a:txBody>
                  <a:tcPr/>
                </a:tc>
                <a:tc>
                  <a:txBody>
                    <a:bodyPr/>
                    <a:lstStyle/>
                    <a:p>
                      <a:endParaRPr lang="fr-FR" sz="1600" dirty="0"/>
                    </a:p>
                  </a:txBody>
                  <a:tcPr/>
                </a:tc>
                <a:tc>
                  <a:txBody>
                    <a:bodyPr/>
                    <a:lstStyle/>
                    <a:p>
                      <a:endParaRPr lang="fr-FR" dirty="0"/>
                    </a:p>
                  </a:txBody>
                  <a:tcPr/>
                </a:tc>
              </a:tr>
              <a:tr h="893664">
                <a:tc>
                  <a:txBody>
                    <a:bodyPr/>
                    <a:lstStyle/>
                    <a:p>
                      <a:pPr algn="ctr"/>
                      <a:r>
                        <a:rPr lang="fr-FR" sz="1600" b="1" dirty="0" smtClean="0">
                          <a:solidFill>
                            <a:schemeClr val="bg1"/>
                          </a:solidFill>
                        </a:rPr>
                        <a:t>MDD</a:t>
                      </a:r>
                      <a:endParaRPr lang="fr-FR" sz="1600" b="1" dirty="0">
                        <a:solidFill>
                          <a:schemeClr val="bg1"/>
                        </a:solidFill>
                      </a:endParaRPr>
                    </a:p>
                  </a:txBody>
                  <a:tcPr/>
                </a:tc>
                <a:tc>
                  <a:txBody>
                    <a:bodyPr/>
                    <a:lstStyle/>
                    <a:p>
                      <a:r>
                        <a:rPr lang="fr-FR" sz="1600" dirty="0" smtClean="0">
                          <a:solidFill>
                            <a:schemeClr val="bg1"/>
                          </a:solidFill>
                        </a:rPr>
                        <a:t>Auchan,</a:t>
                      </a:r>
                      <a:r>
                        <a:rPr lang="fr-FR" sz="1600" baseline="0" dirty="0" smtClean="0">
                          <a:solidFill>
                            <a:schemeClr val="bg1"/>
                          </a:solidFill>
                        </a:rPr>
                        <a:t> Carrefour, Casino…</a:t>
                      </a:r>
                      <a:endParaRPr lang="fr-FR" sz="1600" dirty="0">
                        <a:solidFill>
                          <a:schemeClr val="bg1"/>
                        </a:solidFill>
                      </a:endParaRPr>
                    </a:p>
                  </a:txBody>
                  <a:tcPr/>
                </a:tc>
                <a:tc>
                  <a:txBody>
                    <a:bodyPr/>
                    <a:lstStyle/>
                    <a:p>
                      <a:endParaRPr lang="fr-FR" sz="1600" dirty="0"/>
                    </a:p>
                  </a:txBody>
                  <a:tcPr/>
                </a:tc>
                <a:tc>
                  <a:txBody>
                    <a:bodyPr/>
                    <a:lstStyle/>
                    <a:p>
                      <a:endParaRPr lang="fr-FR" sz="1600" dirty="0"/>
                    </a:p>
                  </a:txBody>
                  <a:tcPr/>
                </a:tc>
                <a:tc>
                  <a:txBody>
                    <a:bodyPr/>
                    <a:lstStyle/>
                    <a:p>
                      <a:endParaRPr lang="fr-FR" dirty="0"/>
                    </a:p>
                  </a:txBody>
                  <a:tcPr/>
                </a:tc>
              </a:tr>
            </a:tbl>
          </a:graphicData>
        </a:graphic>
      </p:graphicFrame>
      <p:sp>
        <p:nvSpPr>
          <p:cNvPr id="5" name="ZoneTexte 4"/>
          <p:cNvSpPr txBox="1"/>
          <p:nvPr/>
        </p:nvSpPr>
        <p:spPr>
          <a:xfrm>
            <a:off x="1616477" y="3027333"/>
            <a:ext cx="184666" cy="369332"/>
          </a:xfrm>
          <a:prstGeom prst="rect">
            <a:avLst/>
          </a:prstGeom>
          <a:noFill/>
        </p:spPr>
        <p:txBody>
          <a:bodyPr wrap="none" rtlCol="0">
            <a:spAutoFit/>
          </a:bodyPr>
          <a:lstStyle/>
          <a:p>
            <a:endParaRPr lang="fr-FR" dirty="0"/>
          </a:p>
        </p:txBody>
      </p:sp>
      <p:sp>
        <p:nvSpPr>
          <p:cNvPr id="6" name="Ellipse 5"/>
          <p:cNvSpPr/>
          <p:nvPr/>
        </p:nvSpPr>
        <p:spPr>
          <a:xfrm>
            <a:off x="4920342" y="3162163"/>
            <a:ext cx="431800" cy="4333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7" name="Ellipse 6"/>
          <p:cNvSpPr/>
          <p:nvPr/>
        </p:nvSpPr>
        <p:spPr>
          <a:xfrm>
            <a:off x="6178074" y="3162163"/>
            <a:ext cx="431800" cy="4333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8" name="Ellipse 7"/>
          <p:cNvSpPr/>
          <p:nvPr/>
        </p:nvSpPr>
        <p:spPr>
          <a:xfrm>
            <a:off x="7723933" y="3162428"/>
            <a:ext cx="431800" cy="4333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9" name="Ellipse 8"/>
          <p:cNvSpPr/>
          <p:nvPr/>
        </p:nvSpPr>
        <p:spPr>
          <a:xfrm>
            <a:off x="4885963" y="4314954"/>
            <a:ext cx="431800" cy="4333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0" name="Ellipse 9"/>
          <p:cNvSpPr/>
          <p:nvPr/>
        </p:nvSpPr>
        <p:spPr>
          <a:xfrm>
            <a:off x="6173576" y="4314953"/>
            <a:ext cx="431800" cy="4333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1" name="Ellipse 10"/>
          <p:cNvSpPr/>
          <p:nvPr/>
        </p:nvSpPr>
        <p:spPr>
          <a:xfrm>
            <a:off x="7723933" y="4314952"/>
            <a:ext cx="431800" cy="4333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2" name="Ellipse 11"/>
          <p:cNvSpPr/>
          <p:nvPr/>
        </p:nvSpPr>
        <p:spPr>
          <a:xfrm>
            <a:off x="4882788" y="5034358"/>
            <a:ext cx="431800" cy="4333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3" name="Ellipse 12"/>
          <p:cNvSpPr/>
          <p:nvPr/>
        </p:nvSpPr>
        <p:spPr>
          <a:xfrm>
            <a:off x="7718698" y="5034357"/>
            <a:ext cx="431800" cy="4333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6" name="Ellipse 15"/>
          <p:cNvSpPr/>
          <p:nvPr/>
        </p:nvSpPr>
        <p:spPr>
          <a:xfrm>
            <a:off x="7723933" y="5861778"/>
            <a:ext cx="431800" cy="4333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7" name="Ellipse 16"/>
          <p:cNvSpPr/>
          <p:nvPr/>
        </p:nvSpPr>
        <p:spPr>
          <a:xfrm>
            <a:off x="6178074" y="5034356"/>
            <a:ext cx="431800" cy="4333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Tree>
    <p:extLst>
      <p:ext uri="{BB962C8B-B14F-4D97-AF65-F5344CB8AC3E}">
        <p14:creationId xmlns:p14="http://schemas.microsoft.com/office/powerpoint/2010/main" val="142849345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44140" y="444333"/>
            <a:ext cx="6377940" cy="1293028"/>
          </a:xfrm>
        </p:spPr>
        <p:txBody>
          <a:bodyPr>
            <a:normAutofit/>
          </a:bodyPr>
          <a:lstStyle/>
          <a:p>
            <a:r>
              <a:rPr lang="fr-FR" dirty="0" smtClean="0"/>
              <a:t> Les innovations</a:t>
            </a:r>
            <a:br>
              <a:rPr lang="fr-FR" dirty="0" smtClean="0"/>
            </a:br>
            <a:endParaRPr lang="fr-FR" sz="2200" dirty="0"/>
          </a:p>
        </p:txBody>
      </p:sp>
      <p:sp>
        <p:nvSpPr>
          <p:cNvPr id="3" name="Espace réservé du texte 2"/>
          <p:cNvSpPr>
            <a:spLocks noGrp="1"/>
          </p:cNvSpPr>
          <p:nvPr>
            <p:ph idx="1"/>
          </p:nvPr>
        </p:nvSpPr>
        <p:spPr>
          <a:xfrm>
            <a:off x="91440" y="1737361"/>
            <a:ext cx="7559040" cy="4526279"/>
          </a:xfrm>
        </p:spPr>
        <p:txBody>
          <a:bodyPr>
            <a:normAutofit fontScale="55000" lnSpcReduction="20000"/>
          </a:bodyPr>
          <a:lstStyle/>
          <a:p>
            <a:pPr marL="0" indent="0" algn="ctr">
              <a:buNone/>
            </a:pPr>
            <a:r>
              <a:rPr lang="fr-FR" sz="5100" b="1" dirty="0" smtClean="0">
                <a:solidFill>
                  <a:srgbClr val="FF0000"/>
                </a:solidFill>
              </a:rPr>
              <a:t>Le plaisir</a:t>
            </a:r>
            <a:r>
              <a:rPr lang="fr-FR" sz="4400" dirty="0" smtClean="0"/>
              <a:t/>
            </a:r>
            <a:br>
              <a:rPr lang="fr-FR" sz="4400" dirty="0" smtClean="0"/>
            </a:br>
            <a:endParaRPr lang="fr-FR" sz="4400" dirty="0" smtClean="0"/>
          </a:p>
          <a:p>
            <a:r>
              <a:rPr lang="fr-FR" sz="3400" dirty="0" smtClean="0">
                <a:solidFill>
                  <a:srgbClr val="FF0000"/>
                </a:solidFill>
              </a:rPr>
              <a:t>Apéritif: </a:t>
            </a:r>
          </a:p>
          <a:p>
            <a:pPr marL="0" indent="0">
              <a:buNone/>
            </a:pPr>
            <a:r>
              <a:rPr lang="fr-FR" sz="3400" dirty="0"/>
              <a:t>	</a:t>
            </a:r>
            <a:r>
              <a:rPr lang="fr-FR" sz="3400" dirty="0" smtClean="0"/>
              <a:t>Plusieurs grandes enseignes proposent du fromage fondu sous forme d’amuse bouche à déguster avant la mise en table afin de se mettre en appétit. Ce type de fromage se consomme à plusieurs et permet une certaine convivialité.</a:t>
            </a:r>
            <a:br>
              <a:rPr lang="fr-FR" sz="3400" dirty="0" smtClean="0"/>
            </a:br>
            <a:endParaRPr lang="fr-FR" sz="3400" dirty="0" smtClean="0"/>
          </a:p>
          <a:p>
            <a:r>
              <a:rPr lang="fr-FR" sz="3400" dirty="0" smtClean="0">
                <a:solidFill>
                  <a:srgbClr val="FF0000"/>
                </a:solidFill>
              </a:rPr>
              <a:t>Goût:</a:t>
            </a:r>
            <a:r>
              <a:rPr lang="fr-FR" sz="3400" dirty="0" smtClean="0"/>
              <a:t/>
            </a:r>
            <a:br>
              <a:rPr lang="fr-FR" sz="3400" dirty="0" smtClean="0"/>
            </a:br>
            <a:r>
              <a:rPr lang="fr-FR" sz="3400" dirty="0" smtClean="0"/>
              <a:t>	Afin de toucher une plus large gamme de consommateur et de satisfaire leurs papilles gustatives, il y a création de nouveaux </a:t>
            </a:r>
            <a:r>
              <a:rPr lang="fr-FR" sz="3400" dirty="0" smtClean="0"/>
              <a:t>go</a:t>
            </a:r>
            <a:r>
              <a:rPr lang="fr-FR" sz="3400" dirty="0">
                <a:solidFill>
                  <a:srgbClr val="000000"/>
                </a:solidFill>
              </a:rPr>
              <a:t>û</a:t>
            </a:r>
            <a:r>
              <a:rPr lang="fr-FR" sz="3400" dirty="0" smtClean="0"/>
              <a:t>t </a:t>
            </a:r>
            <a:r>
              <a:rPr lang="fr-FR" sz="3400" dirty="0" smtClean="0"/>
              <a:t>innovant.</a:t>
            </a:r>
          </a:p>
          <a:p>
            <a:pPr marL="0" indent="0">
              <a:buNone/>
            </a:pPr>
            <a:r>
              <a:rPr lang="fr-FR" sz="3400" dirty="0" smtClean="0"/>
              <a:t/>
            </a:r>
            <a:br>
              <a:rPr lang="fr-FR" sz="3400" dirty="0" smtClean="0"/>
            </a:br>
            <a:r>
              <a:rPr lang="fr-FR" sz="3400" dirty="0" smtClean="0"/>
              <a:t>Par exemple le groupe Bel  propose des Apéricubes, qui sont des cubes de fromage  apéritif avec une grande variété de </a:t>
            </a:r>
            <a:r>
              <a:rPr lang="fr-FR" sz="3400" dirty="0" smtClean="0"/>
              <a:t>go</a:t>
            </a:r>
            <a:r>
              <a:rPr lang="fr-FR" sz="3400" dirty="0">
                <a:solidFill>
                  <a:srgbClr val="000000"/>
                </a:solidFill>
              </a:rPr>
              <a:t>û</a:t>
            </a:r>
            <a:r>
              <a:rPr lang="fr-FR" sz="3400" dirty="0" smtClean="0">
                <a:solidFill>
                  <a:srgbClr val="000000"/>
                </a:solidFill>
              </a:rPr>
              <a:t>t </a:t>
            </a:r>
            <a:r>
              <a:rPr lang="fr-FR" sz="3400" dirty="0" smtClean="0"/>
              <a:t>(saumon, olive, jambon…)</a:t>
            </a:r>
          </a:p>
          <a:p>
            <a:pPr marL="0" indent="0">
              <a:buNone/>
            </a:pPr>
            <a:endParaRPr lang="fr-FR" dirty="0" smtClean="0"/>
          </a:p>
          <a:p>
            <a:pPr marL="0" indent="0">
              <a:buNone/>
            </a:pPr>
            <a:endParaRPr lang="fr-FR" dirty="0"/>
          </a:p>
        </p:txBody>
      </p:sp>
      <p:pic>
        <p:nvPicPr>
          <p:cNvPr id="1026" name="Picture 2" descr="http://images4.wikia.nocookie.net/__cb20120425172908/desencyclopedie/images/5/50/Apericub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6008" y="3483292"/>
            <a:ext cx="1543050" cy="15430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p5.storage.canalblog.com/52/04/369885/7035621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827" y="940004"/>
            <a:ext cx="1749425" cy="159471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p5.storage.canalblog.com/52/04/369885/7035621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7381" y="5245454"/>
            <a:ext cx="1991677" cy="1815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75169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75561" y="703209"/>
            <a:ext cx="6377940" cy="1295400"/>
          </a:xfrm>
        </p:spPr>
        <p:txBody>
          <a:bodyPr>
            <a:normAutofit/>
          </a:bodyPr>
          <a:lstStyle/>
          <a:p>
            <a:r>
              <a:rPr lang="fr-FR" dirty="0" smtClean="0"/>
              <a:t> Les innovations</a:t>
            </a:r>
            <a:br>
              <a:rPr lang="fr-FR" dirty="0" smtClean="0"/>
            </a:br>
            <a:endParaRPr lang="fr-FR" dirty="0"/>
          </a:p>
        </p:txBody>
      </p:sp>
      <p:sp>
        <p:nvSpPr>
          <p:cNvPr id="3" name="Espace réservé du contenu 2"/>
          <p:cNvSpPr>
            <a:spLocks noGrp="1"/>
          </p:cNvSpPr>
          <p:nvPr>
            <p:ph sz="half" idx="2"/>
          </p:nvPr>
        </p:nvSpPr>
        <p:spPr>
          <a:xfrm>
            <a:off x="0" y="1051560"/>
            <a:ext cx="6797043" cy="3489113"/>
          </a:xfrm>
        </p:spPr>
        <p:txBody>
          <a:bodyPr>
            <a:normAutofit/>
          </a:bodyPr>
          <a:lstStyle/>
          <a:p>
            <a:pPr marL="0" indent="0" algn="ctr">
              <a:buNone/>
            </a:pPr>
            <a:endParaRPr lang="fr-FR" sz="2800" b="1" dirty="0" smtClean="0">
              <a:solidFill>
                <a:srgbClr val="FF0000"/>
              </a:solidFill>
            </a:endParaRPr>
          </a:p>
          <a:p>
            <a:pPr marL="0" indent="0" algn="ctr">
              <a:buNone/>
            </a:pPr>
            <a:r>
              <a:rPr lang="fr-FR" sz="2800" b="1" dirty="0">
                <a:solidFill>
                  <a:srgbClr val="FF0000"/>
                </a:solidFill>
              </a:rPr>
              <a:t>	</a:t>
            </a:r>
            <a:r>
              <a:rPr lang="fr-FR" sz="2800" b="1" dirty="0" smtClean="0">
                <a:solidFill>
                  <a:srgbClr val="FF0000"/>
                </a:solidFill>
              </a:rPr>
              <a:t>Praticité</a:t>
            </a:r>
          </a:p>
          <a:p>
            <a:pPr marL="0" indent="0" algn="ctr">
              <a:buNone/>
            </a:pPr>
            <a:endParaRPr lang="fr-FR" sz="2800" b="1" dirty="0" smtClean="0">
              <a:solidFill>
                <a:srgbClr val="FF0000"/>
              </a:solidFill>
            </a:endParaRPr>
          </a:p>
          <a:p>
            <a:r>
              <a:rPr lang="fr-FR" dirty="0" smtClean="0"/>
              <a:t>Création de fromage en portion ce qui facilite:  </a:t>
            </a:r>
            <a:r>
              <a:rPr lang="fr-FR" dirty="0"/>
              <a:t>l</a:t>
            </a:r>
            <a:r>
              <a:rPr lang="fr-FR" dirty="0" smtClean="0"/>
              <a:t>a consommation, la conservation et le transport.</a:t>
            </a:r>
          </a:p>
          <a:p>
            <a:pPr marL="0" indent="0">
              <a:buNone/>
            </a:pPr>
            <a:r>
              <a:rPr lang="fr-FR" dirty="0" smtClean="0"/>
              <a:t>	</a:t>
            </a:r>
            <a:r>
              <a:rPr lang="fr-FR" b="1" dirty="0" smtClean="0"/>
              <a:t>Exemple</a:t>
            </a:r>
            <a:r>
              <a:rPr lang="fr-FR" b="1" dirty="0"/>
              <a:t>:</a:t>
            </a:r>
            <a:r>
              <a:rPr lang="fr-FR" dirty="0"/>
              <a:t> </a:t>
            </a:r>
            <a:r>
              <a:rPr lang="fr-FR" dirty="0" smtClean="0"/>
              <a:t>les portions </a:t>
            </a:r>
            <a:r>
              <a:rPr lang="fr-FR" dirty="0"/>
              <a:t>de </a:t>
            </a:r>
            <a:r>
              <a:rPr lang="fr-FR" dirty="0" err="1" smtClean="0"/>
              <a:t>boursin</a:t>
            </a:r>
            <a:r>
              <a:rPr lang="fr-FR" dirty="0" smtClean="0"/>
              <a:t> </a:t>
            </a:r>
          </a:p>
          <a:p>
            <a:pPr marL="0" indent="0">
              <a:buNone/>
            </a:pPr>
            <a:endParaRPr lang="fr-FR" dirty="0" smtClean="0"/>
          </a:p>
          <a:p>
            <a:pPr marL="0" indent="0">
              <a:buNone/>
            </a:pPr>
            <a:endParaRPr lang="fr-FR" dirty="0" smtClean="0"/>
          </a:p>
          <a:p>
            <a:endParaRPr lang="fr-FR" dirty="0" smtClean="0"/>
          </a:p>
          <a:p>
            <a:pPr marL="0" indent="0">
              <a:buNone/>
            </a:pPr>
            <a:endParaRPr lang="fr-FR" dirty="0" smtClean="0"/>
          </a:p>
          <a:p>
            <a:pPr marL="0" indent="0">
              <a:buNone/>
            </a:pPr>
            <a:endParaRPr lang="fr-FR" dirty="0" smtClean="0"/>
          </a:p>
        </p:txBody>
      </p:sp>
      <p:sp>
        <p:nvSpPr>
          <p:cNvPr id="6" name="Espace réservé du contenu 5"/>
          <p:cNvSpPr>
            <a:spLocks noGrp="1"/>
          </p:cNvSpPr>
          <p:nvPr>
            <p:ph sz="quarter" idx="4"/>
          </p:nvPr>
        </p:nvSpPr>
        <p:spPr>
          <a:xfrm>
            <a:off x="2649017" y="4583958"/>
            <a:ext cx="6014926" cy="3130973"/>
          </a:xfrm>
        </p:spPr>
        <p:txBody>
          <a:bodyPr/>
          <a:lstStyle/>
          <a:p>
            <a:r>
              <a:rPr lang="fr-FR" dirty="0"/>
              <a:t>Il existe aussi des </a:t>
            </a:r>
            <a:r>
              <a:rPr lang="fr-FR" dirty="0" smtClean="0"/>
              <a:t>nouveautés </a:t>
            </a:r>
            <a:r>
              <a:rPr lang="fr-FR" dirty="0"/>
              <a:t>de packaging permettant </a:t>
            </a:r>
            <a:r>
              <a:rPr lang="fr-FR" dirty="0" smtClean="0"/>
              <a:t>une meilleure utilisation du produit ( ouverture-fermeture).</a:t>
            </a:r>
            <a:endParaRPr lang="fr-FR" dirty="0"/>
          </a:p>
          <a:p>
            <a:pPr marL="0" indent="0">
              <a:buNone/>
            </a:pPr>
            <a:r>
              <a:rPr lang="fr-FR" dirty="0"/>
              <a:t>	</a:t>
            </a:r>
          </a:p>
          <a:p>
            <a:endParaRPr lang="fr-FR" dirty="0"/>
          </a:p>
        </p:txBody>
      </p:sp>
      <p:pic>
        <p:nvPicPr>
          <p:cNvPr id="2052" name="Picture 4" descr="http://www.boursin.com/fr_be/var/boursin_be/storage/images/page-blocks/related-content-product-blocks/boursin-r-fromage-echalote-ciboulette-6-portions/36231-1-fre-BE/Boursin-R-Fromage-Echalote-Ciboulette-6-portion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1761" y="1304607"/>
            <a:ext cx="2936450" cy="293645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img.e-marketing.fr/Images/Breves/Breve2126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1" y="4241058"/>
            <a:ext cx="2377440" cy="2407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44372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66060" y="368133"/>
            <a:ext cx="6377940" cy="1293028"/>
          </a:xfrm>
        </p:spPr>
        <p:txBody>
          <a:bodyPr/>
          <a:lstStyle/>
          <a:p>
            <a:r>
              <a:rPr lang="fr-FR" dirty="0"/>
              <a:t>Les innovations</a:t>
            </a:r>
          </a:p>
        </p:txBody>
      </p:sp>
      <p:sp>
        <p:nvSpPr>
          <p:cNvPr id="3" name="Espace réservé du contenu 2"/>
          <p:cNvSpPr>
            <a:spLocks noGrp="1"/>
          </p:cNvSpPr>
          <p:nvPr>
            <p:ph idx="1"/>
          </p:nvPr>
        </p:nvSpPr>
        <p:spPr>
          <a:xfrm>
            <a:off x="594360" y="1432561"/>
            <a:ext cx="7955280" cy="4069080"/>
          </a:xfrm>
        </p:spPr>
        <p:txBody>
          <a:bodyPr/>
          <a:lstStyle/>
          <a:p>
            <a:pPr marL="0" indent="0">
              <a:buNone/>
            </a:pPr>
            <a:endParaRPr lang="fr-FR" dirty="0"/>
          </a:p>
          <a:p>
            <a:pPr marL="0" indent="0" algn="ctr">
              <a:buNone/>
            </a:pPr>
            <a:r>
              <a:rPr lang="fr-FR" sz="2800" b="1" dirty="0">
                <a:solidFill>
                  <a:srgbClr val="FF0000"/>
                </a:solidFill>
                <a:latin typeface="+mj-lt"/>
              </a:rPr>
              <a:t>Santé et forme</a:t>
            </a:r>
          </a:p>
          <a:p>
            <a:pPr marL="0" indent="0">
              <a:buNone/>
            </a:pPr>
            <a:r>
              <a:rPr lang="fr-FR" dirty="0" smtClean="0">
                <a:latin typeface="+mj-lt"/>
              </a:rPr>
              <a:t>Les consommateurs </a:t>
            </a:r>
            <a:r>
              <a:rPr lang="fr-FR" dirty="0">
                <a:latin typeface="+mj-lt"/>
              </a:rPr>
              <a:t>é</a:t>
            </a:r>
            <a:r>
              <a:rPr lang="fr-FR" dirty="0" smtClean="0">
                <a:latin typeface="+mj-lt"/>
              </a:rPr>
              <a:t>tant plus sensible à leur bien être, se dirigent vers des produits allégés.</a:t>
            </a:r>
          </a:p>
          <a:p>
            <a:pPr marL="0" indent="0">
              <a:buNone/>
            </a:pPr>
            <a:r>
              <a:rPr lang="fr-FR" dirty="0" smtClean="0">
                <a:latin typeface="+mj-lt"/>
              </a:rPr>
              <a:t>Notamment les femmes  qui prônent pour une consommation « light ».</a:t>
            </a:r>
          </a:p>
          <a:p>
            <a:pPr marL="0" indent="0">
              <a:buNone/>
            </a:pPr>
            <a:r>
              <a:rPr lang="fr-FR" dirty="0" smtClean="0">
                <a:latin typeface="+mj-lt"/>
              </a:rPr>
              <a:t>	Exemple: La </a:t>
            </a:r>
            <a:r>
              <a:rPr lang="fr-FR" dirty="0">
                <a:latin typeface="+mj-lt"/>
              </a:rPr>
              <a:t>vache qui rit </a:t>
            </a:r>
            <a:r>
              <a:rPr lang="fr-FR" dirty="0" smtClean="0">
                <a:latin typeface="+mj-lt"/>
              </a:rPr>
              <a:t>à </a:t>
            </a:r>
            <a:r>
              <a:rPr lang="fr-FR" dirty="0">
                <a:latin typeface="+mj-lt"/>
              </a:rPr>
              <a:t>7% de </a:t>
            </a:r>
            <a:r>
              <a:rPr lang="fr-FR" dirty="0" smtClean="0">
                <a:latin typeface="+mj-lt"/>
              </a:rPr>
              <a:t>matière 		grasse…</a:t>
            </a:r>
            <a:endParaRPr lang="fr-FR" dirty="0">
              <a:latin typeface="+mj-lt"/>
            </a:endParaRPr>
          </a:p>
          <a:p>
            <a:endParaRPr lang="fr-FR" dirty="0"/>
          </a:p>
        </p:txBody>
      </p:sp>
      <p:pic>
        <p:nvPicPr>
          <p:cNvPr id="3074" name="Picture 2" descr="http://www.tabledescalories.com/photos/aliments/126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735" y="4596765"/>
            <a:ext cx="1809750" cy="180975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nouvelle-epicerie.org/2088-thickbox_default/st-moret-ligne-et-plaisir-nature-l%C3%A9ger-8mg-barquette-108kcal-125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2321" y="4496921"/>
            <a:ext cx="2069148" cy="206914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boursin.com/fr_be/var/boursin_be/storage/images/root/belgium/produits/boursin-cuisine/boursin-r-cuisine-ail-fines-herbes-light/5018-9-fre-FR/Boursin-R-Cuisine-Ail-Fines-Herbes-ligh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0780" y="4247514"/>
            <a:ext cx="2610485" cy="2610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094699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2549648" y="385482"/>
            <a:ext cx="6377940" cy="1295400"/>
          </a:xfrm>
        </p:spPr>
        <p:txBody>
          <a:bodyPr>
            <a:normAutofit/>
          </a:bodyPr>
          <a:lstStyle/>
          <a:p>
            <a:r>
              <a:rPr lang="fr-FR" dirty="0" smtClean="0"/>
              <a:t> Les innovations</a:t>
            </a:r>
            <a:br>
              <a:rPr lang="fr-FR" dirty="0" smtClean="0"/>
            </a:br>
            <a:endParaRPr lang="fr-FR" dirty="0"/>
          </a:p>
        </p:txBody>
      </p:sp>
      <p:sp>
        <p:nvSpPr>
          <p:cNvPr id="4" name="Espace réservé du contenu 3"/>
          <p:cNvSpPr>
            <a:spLocks noGrp="1"/>
          </p:cNvSpPr>
          <p:nvPr>
            <p:ph sz="half" idx="2"/>
          </p:nvPr>
        </p:nvSpPr>
        <p:spPr>
          <a:xfrm>
            <a:off x="0" y="1212427"/>
            <a:ext cx="8778240" cy="3130973"/>
          </a:xfrm>
        </p:spPr>
        <p:txBody>
          <a:bodyPr>
            <a:normAutofit/>
          </a:bodyPr>
          <a:lstStyle/>
          <a:p>
            <a:pPr marL="0" indent="0" algn="ctr">
              <a:buNone/>
            </a:pPr>
            <a:r>
              <a:rPr lang="fr-FR" sz="3200" b="1" dirty="0" smtClean="0">
                <a:solidFill>
                  <a:srgbClr val="FF0000"/>
                </a:solidFill>
                <a:latin typeface="+mj-lt"/>
                <a:cs typeface="Times New Roman"/>
              </a:rPr>
              <a:t>Nouveaux consommateurs</a:t>
            </a:r>
            <a:endParaRPr lang="fr-FR" sz="3200" b="1" dirty="0">
              <a:solidFill>
                <a:srgbClr val="FF0000"/>
              </a:solidFill>
              <a:latin typeface="+mj-lt"/>
              <a:cs typeface="Times New Roman"/>
            </a:endParaRPr>
          </a:p>
          <a:p>
            <a:pPr marL="0" indent="0">
              <a:buNone/>
            </a:pPr>
            <a:r>
              <a:rPr lang="fr-FR" sz="2100" dirty="0" smtClean="0">
                <a:latin typeface="+mj-lt"/>
                <a:cs typeface="Times New Roman"/>
              </a:rPr>
              <a:t>	Différentes marques proposent des produits dédiés aux </a:t>
            </a:r>
            <a:r>
              <a:rPr lang="fr-FR" sz="2100" b="1" dirty="0" smtClean="0">
                <a:latin typeface="+mj-lt"/>
                <a:cs typeface="Times New Roman"/>
              </a:rPr>
              <a:t>enfants</a:t>
            </a:r>
            <a:r>
              <a:rPr lang="fr-FR" sz="2100" dirty="0" smtClean="0">
                <a:latin typeface="+mj-lt"/>
                <a:cs typeface="Times New Roman"/>
              </a:rPr>
              <a:t> avec un packaging adapté au transport et à l’utilisation facile.</a:t>
            </a:r>
          </a:p>
          <a:p>
            <a:pPr marL="0" indent="0">
              <a:buNone/>
            </a:pPr>
            <a:endParaRPr lang="fr-FR" sz="2100" dirty="0" smtClean="0">
              <a:latin typeface="+mj-lt"/>
              <a:cs typeface="Times New Roman"/>
            </a:endParaRPr>
          </a:p>
          <a:p>
            <a:pPr marL="0" indent="0">
              <a:buNone/>
            </a:pPr>
            <a:endParaRPr lang="fr-FR" sz="2100" dirty="0" smtClean="0">
              <a:latin typeface="Times New Roman"/>
              <a:cs typeface="Times New Roman"/>
            </a:endParaRPr>
          </a:p>
          <a:p>
            <a:endParaRPr lang="fr-FR" dirty="0"/>
          </a:p>
        </p:txBody>
      </p:sp>
      <p:sp>
        <p:nvSpPr>
          <p:cNvPr id="5" name="Espace réservé du contenu 4"/>
          <p:cNvSpPr>
            <a:spLocks noGrp="1"/>
          </p:cNvSpPr>
          <p:nvPr>
            <p:ph sz="quarter" idx="4"/>
          </p:nvPr>
        </p:nvSpPr>
        <p:spPr>
          <a:xfrm>
            <a:off x="112768" y="2773680"/>
            <a:ext cx="6059432" cy="4389120"/>
          </a:xfrm>
        </p:spPr>
        <p:txBody>
          <a:bodyPr>
            <a:normAutofit/>
          </a:bodyPr>
          <a:lstStyle/>
          <a:p>
            <a:pPr marL="0" indent="0">
              <a:buNone/>
            </a:pPr>
            <a:r>
              <a:rPr lang="fr-FR" sz="2400" dirty="0">
                <a:latin typeface="+mj-lt"/>
                <a:cs typeface="Times New Roman"/>
              </a:rPr>
              <a:t>Exemple: </a:t>
            </a:r>
            <a:endParaRPr lang="fr-FR" sz="2400" dirty="0" smtClean="0">
              <a:latin typeface="+mj-lt"/>
              <a:cs typeface="Times New Roman"/>
            </a:endParaRPr>
          </a:p>
          <a:p>
            <a:r>
              <a:rPr lang="fr-FR" sz="2400" dirty="0" err="1" smtClean="0">
                <a:latin typeface="+mj-lt"/>
                <a:cs typeface="Times New Roman"/>
              </a:rPr>
              <a:t>Kiri</a:t>
            </a:r>
            <a:r>
              <a:rPr lang="fr-FR" sz="2400" baseline="30000" dirty="0">
                <a:latin typeface="+mj-lt"/>
                <a:cs typeface="Times New Roman"/>
              </a:rPr>
              <a:t>®</a:t>
            </a:r>
            <a:r>
              <a:rPr lang="fr-FR" sz="2400" dirty="0">
                <a:latin typeface="+mj-lt"/>
                <a:cs typeface="Times New Roman"/>
              </a:rPr>
              <a:t> Goûter</a:t>
            </a:r>
          </a:p>
          <a:p>
            <a:pPr marL="0" indent="0">
              <a:buNone/>
            </a:pPr>
            <a:r>
              <a:rPr lang="fr-FR" sz="1800" dirty="0" smtClean="0">
                <a:latin typeface="+mj-lt"/>
                <a:cs typeface="Times New Roman"/>
              </a:rPr>
              <a:t>Qui </a:t>
            </a:r>
            <a:r>
              <a:rPr lang="fr-FR" sz="1800" dirty="0">
                <a:latin typeface="+mj-lt"/>
                <a:cs typeface="Times New Roman"/>
              </a:rPr>
              <a:t>est une barquette de fromage </a:t>
            </a:r>
            <a:r>
              <a:rPr lang="fr-FR" sz="1800" dirty="0" smtClean="0">
                <a:latin typeface="+mj-lt"/>
                <a:cs typeface="Times New Roman"/>
              </a:rPr>
              <a:t>avec </a:t>
            </a:r>
            <a:r>
              <a:rPr lang="fr-FR" sz="1800" dirty="0">
                <a:latin typeface="+mj-lt"/>
                <a:cs typeface="Times New Roman"/>
              </a:rPr>
              <a:t>des </a:t>
            </a:r>
            <a:r>
              <a:rPr lang="fr-FR" sz="1800" dirty="0" err="1" smtClean="0">
                <a:latin typeface="+mj-lt"/>
                <a:cs typeface="Times New Roman"/>
              </a:rPr>
              <a:t>batons</a:t>
            </a:r>
            <a:r>
              <a:rPr lang="fr-FR" sz="1800" dirty="0" smtClean="0">
                <a:latin typeface="+mj-lt"/>
                <a:cs typeface="Times New Roman"/>
              </a:rPr>
              <a:t> </a:t>
            </a:r>
            <a:r>
              <a:rPr lang="fr-FR" sz="1800" dirty="0" smtClean="0">
                <a:latin typeface="+mj-lt"/>
                <a:cs typeface="Times New Roman"/>
              </a:rPr>
              <a:t>de biscuits. </a:t>
            </a:r>
            <a:r>
              <a:rPr lang="fr-FR" sz="1800" dirty="0">
                <a:latin typeface="+mj-lt"/>
                <a:cs typeface="Times New Roman"/>
              </a:rPr>
              <a:t>L’enfant pourra manger un </a:t>
            </a:r>
            <a:r>
              <a:rPr lang="fr-FR" sz="1800" dirty="0">
                <a:solidFill>
                  <a:srgbClr val="000000"/>
                </a:solidFill>
                <a:latin typeface="+mj-lt"/>
                <a:cs typeface="Times New Roman"/>
              </a:rPr>
              <a:t>biscuit </a:t>
            </a:r>
            <a:r>
              <a:rPr lang="fr-FR" sz="1800" dirty="0">
                <a:latin typeface="+mj-lt"/>
                <a:cs typeface="Times New Roman"/>
              </a:rPr>
              <a:t>et du fromage en même </a:t>
            </a:r>
            <a:r>
              <a:rPr lang="fr-FR" sz="1800" dirty="0" smtClean="0">
                <a:latin typeface="+mj-lt"/>
                <a:cs typeface="Times New Roman"/>
              </a:rPr>
              <a:t>temps</a:t>
            </a:r>
            <a:r>
              <a:rPr lang="fr-FR" sz="1800" dirty="0">
                <a:latin typeface="+mj-lt"/>
                <a:cs typeface="Times New Roman"/>
              </a:rPr>
              <a:t> </a:t>
            </a:r>
            <a:r>
              <a:rPr lang="fr-FR" sz="1800" dirty="0" smtClean="0">
                <a:latin typeface="+mj-lt"/>
                <a:cs typeface="Times New Roman"/>
              </a:rPr>
              <a:t>(consistant – solution goûter).</a:t>
            </a:r>
            <a:br>
              <a:rPr lang="fr-FR" sz="1800" dirty="0" smtClean="0">
                <a:latin typeface="+mj-lt"/>
                <a:cs typeface="Times New Roman"/>
              </a:rPr>
            </a:br>
            <a:endParaRPr lang="fr-FR" sz="1800" dirty="0">
              <a:latin typeface="+mj-lt"/>
              <a:cs typeface="Times New Roman"/>
            </a:endParaRPr>
          </a:p>
          <a:p>
            <a:r>
              <a:rPr lang="fr-FR" sz="2400" dirty="0" smtClean="0">
                <a:latin typeface="+mj-lt"/>
                <a:cs typeface="Times New Roman"/>
              </a:rPr>
              <a:t>MA </a:t>
            </a:r>
            <a:r>
              <a:rPr lang="fr-FR" sz="2400" dirty="0">
                <a:latin typeface="+mj-lt"/>
                <a:cs typeface="Times New Roman"/>
              </a:rPr>
              <a:t>P'TITE VACHE QUI RIT</a:t>
            </a:r>
            <a:r>
              <a:rPr lang="fr-FR" sz="2400" dirty="0" smtClean="0">
                <a:latin typeface="+mj-lt"/>
                <a:cs typeface="Times New Roman"/>
              </a:rPr>
              <a:t>®</a:t>
            </a:r>
          </a:p>
          <a:p>
            <a:pPr marL="0" indent="0">
              <a:buNone/>
            </a:pPr>
            <a:r>
              <a:rPr lang="fr-FR" sz="1800" dirty="0" smtClean="0">
                <a:latin typeface="+mj-lt"/>
                <a:cs typeface="Times New Roman"/>
              </a:rPr>
              <a:t>Qui est </a:t>
            </a:r>
            <a:r>
              <a:rPr lang="fr-FR" sz="1800" dirty="0">
                <a:latin typeface="+mj-lt"/>
                <a:cs typeface="Times New Roman"/>
              </a:rPr>
              <a:t>un fromage </a:t>
            </a:r>
            <a:r>
              <a:rPr lang="fr-FR" sz="1800" dirty="0" smtClean="0">
                <a:latin typeface="+mj-lt"/>
                <a:cs typeface="Times New Roman"/>
              </a:rPr>
              <a:t>à </a:t>
            </a:r>
            <a:r>
              <a:rPr lang="fr-FR" sz="1800" dirty="0">
                <a:latin typeface="+mj-lt"/>
                <a:cs typeface="Times New Roman"/>
              </a:rPr>
              <a:t>déguster </a:t>
            </a:r>
            <a:r>
              <a:rPr lang="fr-FR" sz="1800" dirty="0" smtClean="0">
                <a:latin typeface="+mj-lt"/>
                <a:cs typeface="Times New Roman"/>
              </a:rPr>
              <a:t>à la cuillère </a:t>
            </a:r>
            <a:r>
              <a:rPr lang="fr-FR" sz="1800" dirty="0">
                <a:latin typeface="+mj-lt"/>
                <a:cs typeface="Times New Roman"/>
              </a:rPr>
              <a:t>pour les </a:t>
            </a:r>
            <a:r>
              <a:rPr lang="fr-FR" sz="1800" dirty="0" smtClean="0">
                <a:latin typeface="+mj-lt"/>
                <a:cs typeface="Times New Roman"/>
              </a:rPr>
              <a:t>enfants.</a:t>
            </a:r>
            <a:endParaRPr lang="fr-FR" dirty="0"/>
          </a:p>
        </p:txBody>
      </p:sp>
      <p:pic>
        <p:nvPicPr>
          <p:cNvPr id="4100" name="Picture 4" descr="http://www.kiri.fr/images/produits/kiri_gou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2501054"/>
            <a:ext cx="2337381" cy="146981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p1.storage.canalblog.com/15/16/313111/1634884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9365" y="4578561"/>
            <a:ext cx="1543050" cy="1543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75626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2766060" y="246213"/>
            <a:ext cx="6377940" cy="1293028"/>
          </a:xfrm>
        </p:spPr>
        <p:txBody>
          <a:bodyPr/>
          <a:lstStyle/>
          <a:p>
            <a:r>
              <a:rPr lang="fr-FR" dirty="0"/>
              <a:t>Les innovations</a:t>
            </a:r>
          </a:p>
        </p:txBody>
      </p:sp>
      <p:sp>
        <p:nvSpPr>
          <p:cNvPr id="8" name="Espace réservé du contenu 7"/>
          <p:cNvSpPr>
            <a:spLocks noGrp="1"/>
          </p:cNvSpPr>
          <p:nvPr>
            <p:ph idx="1"/>
          </p:nvPr>
        </p:nvSpPr>
        <p:spPr>
          <a:xfrm>
            <a:off x="716280" y="1828800"/>
            <a:ext cx="7955280" cy="4069080"/>
          </a:xfrm>
        </p:spPr>
        <p:txBody>
          <a:bodyPr>
            <a:normAutofit/>
          </a:bodyPr>
          <a:lstStyle/>
          <a:p>
            <a:pPr marL="0" indent="0" algn="ctr">
              <a:buNone/>
            </a:pPr>
            <a:r>
              <a:rPr lang="fr-FR" sz="2800" b="1" dirty="0" smtClean="0">
                <a:solidFill>
                  <a:srgbClr val="FF0000"/>
                </a:solidFill>
              </a:rPr>
              <a:t>Fromages &amp; Cuisine</a:t>
            </a:r>
          </a:p>
          <a:p>
            <a:pPr marL="0" indent="0">
              <a:buNone/>
            </a:pPr>
            <a:endParaRPr lang="fr-FR" dirty="0" smtClean="0"/>
          </a:p>
          <a:p>
            <a:r>
              <a:rPr lang="fr-FR" dirty="0" smtClean="0"/>
              <a:t>Il existe des fromages à utilité spécifique pour apporter du goût dans nos plats.</a:t>
            </a:r>
          </a:p>
          <a:p>
            <a:r>
              <a:rPr lang="fr-FR" dirty="0" smtClean="0"/>
              <a:t>Exemples </a:t>
            </a:r>
            <a:r>
              <a:rPr lang="fr-FR" dirty="0" smtClean="0"/>
              <a:t>: Les fromages à hamburger, à croque  monsieur, </a:t>
            </a:r>
            <a:r>
              <a:rPr lang="fr-FR" dirty="0" err="1"/>
              <a:t>b</a:t>
            </a:r>
            <a:r>
              <a:rPr lang="fr-FR" dirty="0" err="1" smtClean="0"/>
              <a:t>oursin</a:t>
            </a:r>
            <a:r>
              <a:rPr lang="fr-FR" dirty="0" smtClean="0"/>
              <a:t> cuisine…</a:t>
            </a:r>
            <a:endParaRPr lang="fr-FR" dirty="0"/>
          </a:p>
        </p:txBody>
      </p:sp>
      <p:pic>
        <p:nvPicPr>
          <p:cNvPr id="2050" name="Picture 2" descr="http://2.bp.blogspot.com/-vt64pZYFg54/Tn9lDPVVWqI/AAAAAAAAAQs/p6vzNIT1aVs/s1600/Fromage+Hamburg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8602" y="4545997"/>
            <a:ext cx="2096307" cy="209630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overcookee.com/wp-content/uploads/2011/12/boursin-cuisine-L-jK2eKY-1024x10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052" y="4757906"/>
            <a:ext cx="1684008" cy="168400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overcookee.com/wp-content/uploads/2011/11/boursin-cuisine-L-qXkCMS-1024x102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7451" y="4757906"/>
            <a:ext cx="1672491" cy="1672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964549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7"/>
            <a:ext cx="8686800" cy="1725952"/>
          </a:xfrm>
        </p:spPr>
        <p:txBody>
          <a:bodyPr>
            <a:noAutofit/>
          </a:bodyPr>
          <a:lstStyle/>
          <a:p>
            <a:pPr algn="just"/>
            <a:r>
              <a:rPr lang="fr-FR" sz="3200" dirty="0" smtClean="0">
                <a:latin typeface="Calibri" charset="0"/>
                <a:cs typeface="Calibri" charset="0"/>
              </a:rPr>
              <a:t>QUELS SONT LES GROUPES STRATÉGIQUES ?</a:t>
            </a:r>
            <a:br>
              <a:rPr lang="fr-FR" sz="3200" dirty="0" smtClean="0">
                <a:latin typeface="Calibri" charset="0"/>
                <a:cs typeface="Calibri" charset="0"/>
              </a:rPr>
            </a:br>
            <a:r>
              <a:rPr lang="fr-FR" sz="3200" dirty="0">
                <a:latin typeface="Calibri" charset="0"/>
                <a:cs typeface="Calibri" charset="0"/>
              </a:rPr>
              <a:t/>
            </a:r>
            <a:br>
              <a:rPr lang="fr-FR" sz="3200" dirty="0">
                <a:latin typeface="Calibri" charset="0"/>
                <a:cs typeface="Calibri" charset="0"/>
              </a:rPr>
            </a:br>
            <a:r>
              <a:rPr lang="fr-FR" sz="1800" dirty="0"/>
              <a:t> </a:t>
            </a:r>
            <a:r>
              <a:rPr lang="fr-FR" sz="1800" cap="none" dirty="0" smtClean="0"/>
              <a:t>Un groupe stratégique est un concept utilisé en management stratégique où les entreprises d’un même secteur ont des stratégies similaires</a:t>
            </a:r>
            <a:r>
              <a:rPr lang="fr-FR" sz="1400" dirty="0" smtClean="0"/>
              <a:t>. </a:t>
            </a:r>
            <a:r>
              <a:rPr lang="fr-FR" sz="1400" dirty="0"/>
              <a:t/>
            </a:r>
            <a:br>
              <a:rPr lang="fr-FR" sz="1400" dirty="0"/>
            </a:br>
            <a:endParaRPr lang="fr-FR" sz="1400" dirty="0"/>
          </a:p>
        </p:txBody>
      </p:sp>
      <p:sp>
        <p:nvSpPr>
          <p:cNvPr id="5" name="Line 8"/>
          <p:cNvSpPr>
            <a:spLocks noGrp="1" noChangeShapeType="1"/>
          </p:cNvSpPr>
          <p:nvPr>
            <p:ph idx="1"/>
          </p:nvPr>
        </p:nvSpPr>
        <p:spPr bwMode="auto">
          <a:xfrm>
            <a:off x="1270000" y="5453063"/>
            <a:ext cx="22177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r>
              <a:rPr lang="fr-FR" dirty="0" smtClean="0"/>
              <a:t>Etendu de la gamme de produit</a:t>
            </a:r>
            <a:endParaRPr lang="fr-FR" dirty="0"/>
          </a:p>
        </p:txBody>
      </p:sp>
      <p:sp>
        <p:nvSpPr>
          <p:cNvPr id="6" name="Line 8"/>
          <p:cNvSpPr>
            <a:spLocks noChangeShapeType="1"/>
          </p:cNvSpPr>
          <p:nvPr/>
        </p:nvSpPr>
        <p:spPr bwMode="auto">
          <a:xfrm>
            <a:off x="1270000" y="3530600"/>
            <a:ext cx="0" cy="1922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dirty="0"/>
          </a:p>
        </p:txBody>
      </p:sp>
      <p:pic>
        <p:nvPicPr>
          <p:cNvPr id="8" name="Image 7"/>
          <p:cNvPicPr>
            <a:picLocks noChangeAspect="1"/>
          </p:cNvPicPr>
          <p:nvPr/>
        </p:nvPicPr>
        <p:blipFill>
          <a:blip r:embed="rId2"/>
          <a:stretch>
            <a:fillRect/>
          </a:stretch>
        </p:blipFill>
        <p:spPr>
          <a:xfrm>
            <a:off x="1100151" y="3530600"/>
            <a:ext cx="3268663" cy="2152984"/>
          </a:xfrm>
          <a:prstGeom prst="rect">
            <a:avLst/>
          </a:prstGeom>
        </p:spPr>
      </p:pic>
      <p:sp>
        <p:nvSpPr>
          <p:cNvPr id="9" name="ZoneTexte 8"/>
          <p:cNvSpPr txBox="1"/>
          <p:nvPr/>
        </p:nvSpPr>
        <p:spPr>
          <a:xfrm flipH="1">
            <a:off x="3655995" y="5698062"/>
            <a:ext cx="2191351" cy="523220"/>
          </a:xfrm>
          <a:prstGeom prst="rect">
            <a:avLst/>
          </a:prstGeom>
          <a:noFill/>
        </p:spPr>
        <p:txBody>
          <a:bodyPr wrap="square" rtlCol="0">
            <a:spAutoFit/>
          </a:bodyPr>
          <a:lstStyle/>
          <a:p>
            <a:r>
              <a:rPr lang="fr-FR" sz="1400" b="1" dirty="0" smtClean="0"/>
              <a:t>Etendue </a:t>
            </a:r>
            <a:r>
              <a:rPr lang="fr-FR" sz="1400" b="1" dirty="0"/>
              <a:t>de la gamme</a:t>
            </a:r>
            <a:br>
              <a:rPr lang="fr-FR" sz="1400" b="1" dirty="0"/>
            </a:br>
            <a:r>
              <a:rPr lang="fr-FR" sz="1400" b="1" dirty="0"/>
              <a:t>de produit </a:t>
            </a:r>
            <a:endParaRPr lang="fr-FR" sz="1400" b="1" dirty="0">
              <a:effectLst/>
            </a:endParaRPr>
          </a:p>
        </p:txBody>
      </p:sp>
      <p:sp>
        <p:nvSpPr>
          <p:cNvPr id="11" name="ZoneTexte 10"/>
          <p:cNvSpPr txBox="1"/>
          <p:nvPr/>
        </p:nvSpPr>
        <p:spPr>
          <a:xfrm>
            <a:off x="-17729" y="3281553"/>
            <a:ext cx="1822465" cy="297517"/>
          </a:xfrm>
          <a:prstGeom prst="rect">
            <a:avLst/>
          </a:prstGeom>
          <a:noFill/>
        </p:spPr>
        <p:txBody>
          <a:bodyPr wrap="square" rtlCol="0">
            <a:spAutoFit/>
          </a:bodyPr>
          <a:lstStyle/>
          <a:p>
            <a:r>
              <a:rPr lang="fr-FR" sz="2000" b="1" baseline="30000" dirty="0"/>
              <a:t>Politique de </a:t>
            </a:r>
            <a:r>
              <a:rPr lang="fr-FR" sz="2000" b="1" baseline="30000" dirty="0" smtClean="0"/>
              <a:t>prix</a:t>
            </a:r>
          </a:p>
        </p:txBody>
      </p:sp>
      <p:sp>
        <p:nvSpPr>
          <p:cNvPr id="12" name="ZoneTexte 11"/>
          <p:cNvSpPr txBox="1"/>
          <p:nvPr/>
        </p:nvSpPr>
        <p:spPr>
          <a:xfrm>
            <a:off x="4491390" y="3799468"/>
            <a:ext cx="2854960" cy="1477328"/>
          </a:xfrm>
          <a:prstGeom prst="rect">
            <a:avLst/>
          </a:prstGeom>
          <a:noFill/>
        </p:spPr>
        <p:txBody>
          <a:bodyPr wrap="square" rtlCol="0">
            <a:spAutoFit/>
          </a:bodyPr>
          <a:lstStyle/>
          <a:p>
            <a:r>
              <a:rPr lang="fr-FR" b="1" dirty="0" smtClean="0"/>
              <a:t>            </a:t>
            </a:r>
            <a:r>
              <a:rPr lang="fr-FR" b="1" dirty="0" smtClean="0">
                <a:solidFill>
                  <a:schemeClr val="accent2">
                    <a:lumMod val="75000"/>
                  </a:schemeClr>
                </a:solidFill>
              </a:rPr>
              <a:t>Légende</a:t>
            </a:r>
          </a:p>
          <a:p>
            <a:r>
              <a:rPr lang="fr-FR" b="1" dirty="0" smtClean="0"/>
              <a:t>1 Le groupe Bel</a:t>
            </a:r>
          </a:p>
          <a:p>
            <a:r>
              <a:rPr lang="fr-FR" b="1" dirty="0" smtClean="0"/>
              <a:t>2 Le groupe </a:t>
            </a:r>
            <a:r>
              <a:rPr lang="fr-FR" b="1" dirty="0"/>
              <a:t>L</a:t>
            </a:r>
            <a:r>
              <a:rPr lang="fr-FR" b="1" dirty="0" smtClean="0"/>
              <a:t>actalis</a:t>
            </a:r>
          </a:p>
          <a:p>
            <a:r>
              <a:rPr lang="fr-FR" b="1" dirty="0" smtClean="0"/>
              <a:t>3 Le groupe </a:t>
            </a:r>
            <a:r>
              <a:rPr lang="fr-FR" b="1" dirty="0" err="1" smtClean="0"/>
              <a:t>Bongrain</a:t>
            </a:r>
            <a:endParaRPr lang="fr-FR" b="1" dirty="0" smtClean="0"/>
          </a:p>
          <a:p>
            <a:r>
              <a:rPr lang="fr-FR" b="1" dirty="0" smtClean="0"/>
              <a:t>4 MDD</a:t>
            </a:r>
            <a:endParaRPr lang="fr-FR" b="1" dirty="0"/>
          </a:p>
        </p:txBody>
      </p:sp>
      <p:sp>
        <p:nvSpPr>
          <p:cNvPr id="15" name="ZoneTexte 14"/>
          <p:cNvSpPr txBox="1"/>
          <p:nvPr/>
        </p:nvSpPr>
        <p:spPr>
          <a:xfrm>
            <a:off x="224691" y="1956210"/>
            <a:ext cx="8919309" cy="1097736"/>
          </a:xfrm>
          <a:prstGeom prst="rect">
            <a:avLst/>
          </a:prstGeom>
          <a:noFill/>
        </p:spPr>
        <p:txBody>
          <a:bodyPr wrap="square" rtlCol="0">
            <a:spAutoFit/>
          </a:bodyPr>
          <a:lstStyle/>
          <a:p>
            <a:r>
              <a:rPr lang="fr-FR" sz="2800" baseline="30000" dirty="0"/>
              <a:t>L’analyse de ces groupes peut se faire sur 2 ou 3 caractéristiques </a:t>
            </a:r>
            <a:r>
              <a:rPr lang="fr-FR" sz="2800" baseline="30000" dirty="0" smtClean="0"/>
              <a:t>telles </a:t>
            </a:r>
            <a:r>
              <a:rPr lang="fr-FR" sz="2800" baseline="30000" dirty="0"/>
              <a:t>que la diversité des produits, la couverture géographique, la politique de prix, la chaîne de </a:t>
            </a:r>
            <a:r>
              <a:rPr lang="fr-FR" sz="2800" baseline="30000" dirty="0" smtClean="0"/>
              <a:t>distribution</a:t>
            </a:r>
            <a:r>
              <a:rPr lang="fr-FR" sz="2800" dirty="0" smtClean="0"/>
              <a:t> </a:t>
            </a:r>
            <a:r>
              <a:rPr lang="fr-FR" sz="2800" baseline="30000" dirty="0" smtClean="0"/>
              <a:t>utilisée </a:t>
            </a:r>
            <a:r>
              <a:rPr lang="fr-FR" sz="2800" baseline="30000" dirty="0"/>
              <a:t>etc...</a:t>
            </a:r>
            <a:endParaRPr lang="fr-FR" sz="2800" dirty="0"/>
          </a:p>
        </p:txBody>
      </p:sp>
      <p:pic>
        <p:nvPicPr>
          <p:cNvPr id="16" name="Image 15" descr="Capture d’écran 2014-01-27 à 14.50.06 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2190" y="4491567"/>
            <a:ext cx="537986" cy="635000"/>
          </a:xfrm>
          <a:prstGeom prst="rect">
            <a:avLst/>
          </a:prstGeom>
        </p:spPr>
      </p:pic>
      <p:pic>
        <p:nvPicPr>
          <p:cNvPr id="17" name="Image 16" descr="Capture d’écran 2014-01-27 à 14.49.5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6090" y="4091516"/>
            <a:ext cx="628172" cy="486833"/>
          </a:xfrm>
          <a:prstGeom prst="rect">
            <a:avLst/>
          </a:prstGeom>
        </p:spPr>
      </p:pic>
      <p:pic>
        <p:nvPicPr>
          <p:cNvPr id="18" name="Image 17" descr="Capture d’écran 2014-01-27 à 14.50.55.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0812" y="3530599"/>
            <a:ext cx="3070578" cy="2015067"/>
          </a:xfrm>
          <a:prstGeom prst="rect">
            <a:avLst/>
          </a:prstGeom>
        </p:spPr>
      </p:pic>
      <p:pic>
        <p:nvPicPr>
          <p:cNvPr id="19" name="Image 18" descr="Capture d’écran 2014-01-27 à 14.49.55.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02764" y="4713922"/>
            <a:ext cx="772566" cy="599875"/>
          </a:xfrm>
          <a:prstGeom prst="rect">
            <a:avLst/>
          </a:prstGeom>
        </p:spPr>
      </p:pic>
      <p:pic>
        <p:nvPicPr>
          <p:cNvPr id="20" name="Image 19" descr="Capture d’écran 2014-01-27 à 14.49.5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4757" y="3664988"/>
            <a:ext cx="903431" cy="720745"/>
          </a:xfrm>
          <a:prstGeom prst="rect">
            <a:avLst/>
          </a:prstGeom>
        </p:spPr>
      </p:pic>
      <p:pic>
        <p:nvPicPr>
          <p:cNvPr id="21" name="Image 20" descr="Capture d’écran 2014-01-27 à 14.50.06 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2937" y="3989496"/>
            <a:ext cx="669254" cy="789938"/>
          </a:xfrm>
          <a:prstGeom prst="rect">
            <a:avLst/>
          </a:prstGeom>
        </p:spPr>
      </p:pic>
      <p:pic>
        <p:nvPicPr>
          <p:cNvPr id="22" name="Image 21" descr="Capture d’écran 2014-01-27 à 14.49.58.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88966" y="4368490"/>
            <a:ext cx="697906" cy="677379"/>
          </a:xfrm>
          <a:prstGeom prst="rect">
            <a:avLst/>
          </a:prstGeom>
        </p:spPr>
      </p:pic>
      <p:pic>
        <p:nvPicPr>
          <p:cNvPr id="3074" name="Picture 2" descr="http://img.e-marketing.fr/Images/Breves/Actus/44634/image/KV.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99422" y="3847839"/>
            <a:ext cx="2044578" cy="2557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152894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72176"/>
            <a:ext cx="8229600" cy="6365240"/>
          </a:xfrm>
        </p:spPr>
        <p:txBody>
          <a:bodyPr>
            <a:normAutofit/>
          </a:bodyPr>
          <a:lstStyle/>
          <a:p>
            <a:pPr marL="0" indent="0">
              <a:buNone/>
            </a:pPr>
            <a:r>
              <a:rPr lang="fr-FR" sz="2400" b="1" dirty="0" smtClean="0">
                <a:cs typeface="Times New Roman"/>
              </a:rPr>
              <a:t>Leadership</a:t>
            </a:r>
          </a:p>
          <a:p>
            <a:pPr marL="0" indent="0">
              <a:buNone/>
            </a:pPr>
            <a:r>
              <a:rPr lang="fr-FR" sz="1800" dirty="0" smtClean="0">
                <a:cs typeface="Times New Roman"/>
              </a:rPr>
              <a:t> Bel </a:t>
            </a:r>
            <a:r>
              <a:rPr lang="fr-FR" sz="1800" dirty="0">
                <a:cs typeface="Times New Roman"/>
              </a:rPr>
              <a:t>a su transformer un produit traditionnel, le fromage, en </a:t>
            </a:r>
            <a:r>
              <a:rPr lang="fr-FR" sz="1800" dirty="0" smtClean="0">
                <a:cs typeface="Times New Roman"/>
              </a:rPr>
              <a:t>concept innovant axé </a:t>
            </a:r>
            <a:r>
              <a:rPr lang="fr-FR" sz="1800" dirty="0">
                <a:cs typeface="Times New Roman"/>
              </a:rPr>
              <a:t>sur le plaisir et la simplicité. N</a:t>
            </a:r>
            <a:r>
              <a:rPr lang="fr-FR" sz="1800" dirty="0" smtClean="0">
                <a:cs typeface="Times New Roman"/>
              </a:rPr>
              <a:t>°1</a:t>
            </a:r>
            <a:r>
              <a:rPr lang="fr-FR" sz="1800" dirty="0">
                <a:cs typeface="Times New Roman"/>
              </a:rPr>
              <a:t> mondial des </a:t>
            </a:r>
            <a:r>
              <a:rPr lang="fr-FR" sz="1800" dirty="0" smtClean="0">
                <a:cs typeface="Times New Roman"/>
              </a:rPr>
              <a:t>fromages fondus  </a:t>
            </a:r>
            <a:r>
              <a:rPr lang="fr-FR" sz="1800" dirty="0">
                <a:cs typeface="Times New Roman"/>
              </a:rPr>
              <a:t>de marque et leader dans plus de 25 </a:t>
            </a:r>
            <a:r>
              <a:rPr lang="fr-FR" sz="1800" dirty="0" smtClean="0">
                <a:cs typeface="Times New Roman"/>
              </a:rPr>
              <a:t>pays</a:t>
            </a:r>
          </a:p>
          <a:p>
            <a:r>
              <a:rPr lang="fr-FR" sz="2400" b="1" dirty="0">
                <a:cs typeface="Times New Roman"/>
              </a:rPr>
              <a:t> Stratégie de croissance </a:t>
            </a:r>
            <a:endParaRPr lang="fr-FR" sz="2400" dirty="0" smtClean="0">
              <a:cs typeface="Times New Roman"/>
            </a:endParaRPr>
          </a:p>
          <a:p>
            <a:pPr marL="0" indent="0">
              <a:buNone/>
            </a:pPr>
            <a:r>
              <a:rPr lang="fr-FR" sz="1600" dirty="0" smtClean="0">
                <a:solidFill>
                  <a:srgbClr val="000000"/>
                </a:solidFill>
                <a:cs typeface="Times New Roman"/>
              </a:rPr>
              <a:t> Depuis 2012, le groupe Bel </a:t>
            </a:r>
            <a:r>
              <a:rPr lang="fr-FR" sz="1600" dirty="0" smtClean="0">
                <a:solidFill>
                  <a:srgbClr val="000000"/>
                </a:solidFill>
                <a:cs typeface="Times New Roman"/>
              </a:rPr>
              <a:t>investit </a:t>
            </a:r>
            <a:r>
              <a:rPr lang="fr-FR" sz="1600" dirty="0" smtClean="0">
                <a:solidFill>
                  <a:srgbClr val="000000"/>
                </a:solidFill>
                <a:cs typeface="Times New Roman"/>
              </a:rPr>
              <a:t>dans un  </a:t>
            </a:r>
            <a:r>
              <a:rPr lang="fr-FR" sz="1600" dirty="0">
                <a:solidFill>
                  <a:srgbClr val="000000"/>
                </a:solidFill>
                <a:cs typeface="Times New Roman"/>
              </a:rPr>
              <a:t>media mondial (radio, pub, tv</a:t>
            </a:r>
            <a:r>
              <a:rPr lang="fr-FR" sz="1600" dirty="0" smtClean="0">
                <a:solidFill>
                  <a:srgbClr val="000000"/>
                </a:solidFill>
                <a:cs typeface="Times New Roman"/>
              </a:rPr>
              <a:t>, sport) de plus de 140 millions d’euros.</a:t>
            </a:r>
          </a:p>
          <a:p>
            <a:pPr marL="0" indent="0">
              <a:buNone/>
            </a:pPr>
            <a:r>
              <a:rPr lang="fr-FR" sz="1600" dirty="0">
                <a:cs typeface="Times New Roman"/>
              </a:rPr>
              <a:t>Le Groupe adapte ses politiques de développement à ses différents </a:t>
            </a:r>
            <a:r>
              <a:rPr lang="fr-FR" sz="1600" dirty="0" smtClean="0">
                <a:cs typeface="Times New Roman"/>
              </a:rPr>
              <a:t>territoires.</a:t>
            </a:r>
            <a:endParaRPr lang="fr-FR" sz="1600" dirty="0" smtClean="0">
              <a:solidFill>
                <a:srgbClr val="000000"/>
              </a:solidFill>
              <a:cs typeface="Times New Roman"/>
            </a:endParaRPr>
          </a:p>
          <a:p>
            <a:r>
              <a:rPr lang="fr-FR" sz="2400" b="1" dirty="0">
                <a:cs typeface="Times New Roman"/>
              </a:rPr>
              <a:t>Stratégie</a:t>
            </a:r>
            <a:r>
              <a:rPr lang="fr-FR" sz="2400" b="1" dirty="0">
                <a:solidFill>
                  <a:srgbClr val="CC0000"/>
                </a:solidFill>
                <a:cs typeface="Times New Roman"/>
              </a:rPr>
              <a:t> </a:t>
            </a:r>
            <a:r>
              <a:rPr lang="fr-FR" sz="2400" b="1" dirty="0">
                <a:cs typeface="Times New Roman"/>
              </a:rPr>
              <a:t>concurrentielle</a:t>
            </a:r>
            <a:r>
              <a:rPr lang="fr-FR" sz="2400" dirty="0">
                <a:solidFill>
                  <a:srgbClr val="CC0000"/>
                </a:solidFill>
                <a:cs typeface="Times New Roman"/>
              </a:rPr>
              <a:t> </a:t>
            </a:r>
            <a:endParaRPr lang="fr-FR" sz="2400" dirty="0">
              <a:solidFill>
                <a:srgbClr val="000000"/>
              </a:solidFill>
              <a:cs typeface="Times New Roman"/>
            </a:endParaRPr>
          </a:p>
          <a:p>
            <a:pPr marL="0" indent="0">
              <a:buNone/>
            </a:pPr>
            <a:r>
              <a:rPr lang="fr-FR" sz="1800" dirty="0" smtClean="0">
                <a:solidFill>
                  <a:srgbClr val="000000"/>
                </a:solidFill>
                <a:cs typeface="Times New Roman"/>
              </a:rPr>
              <a:t> S’étendre </a:t>
            </a:r>
            <a:r>
              <a:rPr lang="fr-FR" sz="1800" dirty="0">
                <a:solidFill>
                  <a:srgbClr val="000000"/>
                </a:solidFill>
                <a:cs typeface="Times New Roman"/>
              </a:rPr>
              <a:t>à</a:t>
            </a:r>
            <a:r>
              <a:rPr lang="fr-FR" sz="1800" dirty="0" smtClean="0">
                <a:solidFill>
                  <a:srgbClr val="000000"/>
                </a:solidFill>
                <a:cs typeface="Times New Roman"/>
              </a:rPr>
              <a:t> </a:t>
            </a:r>
            <a:r>
              <a:rPr lang="fr-FR" sz="1800" dirty="0">
                <a:solidFill>
                  <a:srgbClr val="000000"/>
                </a:solidFill>
                <a:cs typeface="Times New Roman"/>
              </a:rPr>
              <a:t>l’international notamment en Asie et Amérique du </a:t>
            </a:r>
            <a:r>
              <a:rPr lang="fr-FR" sz="1800" dirty="0" smtClean="0">
                <a:solidFill>
                  <a:srgbClr val="000000"/>
                </a:solidFill>
                <a:cs typeface="Times New Roman"/>
              </a:rPr>
              <a:t>sud, pour capter le plus de marché.</a:t>
            </a:r>
          </a:p>
          <a:p>
            <a:pPr marL="0" indent="0">
              <a:buNone/>
            </a:pPr>
            <a:r>
              <a:rPr lang="fr-FR" sz="1800" dirty="0" smtClean="0">
                <a:solidFill>
                  <a:srgbClr val="000000"/>
                </a:solidFill>
                <a:cs typeface="Times New Roman"/>
              </a:rPr>
              <a:t>Il propose de nouveaux services:</a:t>
            </a:r>
          </a:p>
          <a:p>
            <a:pPr>
              <a:buFontTx/>
              <a:buChar char="-"/>
            </a:pPr>
            <a:r>
              <a:rPr lang="fr-FR" sz="1200" dirty="0" smtClean="0">
                <a:cs typeface="Times New Roman"/>
              </a:rPr>
              <a:t>Des informations détaillées sur les packagings</a:t>
            </a:r>
          </a:p>
          <a:p>
            <a:pPr>
              <a:buFontTx/>
              <a:buChar char="-"/>
            </a:pPr>
            <a:r>
              <a:rPr lang="fr-FR" sz="1200" dirty="0" smtClean="0">
                <a:cs typeface="Times New Roman"/>
              </a:rPr>
              <a:t>Faciliter l'accès à l'information aux consommateurs.</a:t>
            </a:r>
            <a:endParaRPr lang="fr-FR" sz="1800" dirty="0">
              <a:solidFill>
                <a:srgbClr val="000000"/>
              </a:solidFill>
              <a:cs typeface="Times New Roman"/>
            </a:endParaRPr>
          </a:p>
          <a:p>
            <a:endParaRPr lang="fr-FR" sz="1800" dirty="0" smtClean="0">
              <a:cs typeface="Times New Roman"/>
            </a:endParaRPr>
          </a:p>
          <a:p>
            <a:pPr marL="0" indent="0">
              <a:buNone/>
            </a:pPr>
            <a:endParaRPr lang="fr-FR" sz="1800" dirty="0">
              <a:solidFill>
                <a:srgbClr val="FFFFFF"/>
              </a:solidFill>
              <a:cs typeface="Times New Roman"/>
            </a:endParaRPr>
          </a:p>
        </p:txBody>
      </p:sp>
      <p:pic>
        <p:nvPicPr>
          <p:cNvPr id="6" name="Image 5" descr="2012_03_00000147_728x351_fil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3512" y="5203850"/>
            <a:ext cx="5134646" cy="1654150"/>
          </a:xfrm>
          <a:prstGeom prst="rect">
            <a:avLst/>
          </a:prstGeom>
        </p:spPr>
      </p:pic>
    </p:spTree>
    <p:extLst>
      <p:ext uri="{BB962C8B-B14F-4D97-AF65-F5344CB8AC3E}">
        <p14:creationId xmlns:p14="http://schemas.microsoft.com/office/powerpoint/2010/main" val="364226531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456481" y="273961"/>
            <a:ext cx="8228160" cy="1144800"/>
          </a:xfrm>
          <a:ln/>
        </p:spPr>
        <p:txBody>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fr-FR" sz="3266" i="1" u="sng" dirty="0" smtClean="0">
                <a:solidFill>
                  <a:srgbClr val="00AE00"/>
                </a:solidFill>
              </a:rPr>
              <a:t>introduction</a:t>
            </a:r>
            <a:r>
              <a:rPr lang="fr-FR" sz="3266" i="1" u="sng" dirty="0">
                <a:solidFill>
                  <a:srgbClr val="00AE00"/>
                </a:solidFill>
              </a:rPr>
              <a:t> :</a:t>
            </a:r>
          </a:p>
        </p:txBody>
      </p:sp>
      <p:sp>
        <p:nvSpPr>
          <p:cNvPr id="4098" name="Rectangle 2"/>
          <p:cNvSpPr>
            <a:spLocks noGrp="1" noChangeArrowheads="1"/>
          </p:cNvSpPr>
          <p:nvPr>
            <p:ph type="body" idx="1"/>
          </p:nvPr>
        </p:nvSpPr>
        <p:spPr>
          <a:xfrm>
            <a:off x="456481" y="1604521"/>
            <a:ext cx="8228160" cy="4525920"/>
          </a:xfrm>
          <a:ln/>
        </p:spPr>
        <p:txBody>
          <a:bodyPr>
            <a:normAutofit lnSpcReduction="10000"/>
          </a:bodyPr>
          <a:lstStyle/>
          <a:p>
            <a:pPr marL="702730" indent="-603369">
              <a:buSzPct val="45000"/>
              <a:buFont typeface="Wingdings" panose="05000000000000000000" pitchFamily="2" charset="2"/>
              <a:buChar char=""/>
              <a:tabLst>
                <a:tab pos="702730" algn="l"/>
                <a:tab pos="797772" algn="l"/>
                <a:tab pos="1205298" algn="l"/>
                <a:tab pos="1612824" algn="l"/>
                <a:tab pos="2020350" algn="l"/>
                <a:tab pos="2427876" algn="l"/>
                <a:tab pos="2835402" algn="l"/>
                <a:tab pos="3242928" algn="l"/>
                <a:tab pos="3650454" algn="l"/>
                <a:tab pos="4057980" algn="l"/>
                <a:tab pos="4465506" algn="l"/>
                <a:tab pos="4873032" algn="l"/>
                <a:tab pos="5280558" algn="l"/>
                <a:tab pos="5688084" algn="l"/>
                <a:tab pos="6095610" algn="l"/>
                <a:tab pos="6503136" algn="l"/>
                <a:tab pos="6910662" algn="l"/>
                <a:tab pos="7318188" algn="l"/>
                <a:tab pos="7725714" algn="l"/>
                <a:tab pos="8133240" algn="l"/>
                <a:tab pos="8540766" algn="l"/>
              </a:tabLst>
            </a:pPr>
            <a:r>
              <a:rPr lang="fr-FR" dirty="0">
                <a:latin typeface="+mj-lt"/>
              </a:rPr>
              <a:t>Nous allons vous présenter le marché des </a:t>
            </a:r>
            <a:r>
              <a:rPr lang="fr-FR" dirty="0" smtClean="0">
                <a:latin typeface="+mj-lt"/>
              </a:rPr>
              <a:t>fromages fondus. Pour cela, </a:t>
            </a:r>
            <a:r>
              <a:rPr lang="fr-FR" dirty="0">
                <a:latin typeface="+mj-lt"/>
              </a:rPr>
              <a:t>nous vous proposons de nous mettre à la place d'un nouvel entrant sur ce marché. </a:t>
            </a:r>
          </a:p>
          <a:p>
            <a:pPr marL="702730" indent="-603369">
              <a:buSzPct val="45000"/>
              <a:buNone/>
              <a:tabLst>
                <a:tab pos="702730" algn="l"/>
                <a:tab pos="797772" algn="l"/>
                <a:tab pos="1205298" algn="l"/>
                <a:tab pos="1612824" algn="l"/>
                <a:tab pos="2020350" algn="l"/>
                <a:tab pos="2427876" algn="l"/>
                <a:tab pos="2835402" algn="l"/>
                <a:tab pos="3242928" algn="l"/>
                <a:tab pos="3650454" algn="l"/>
                <a:tab pos="4057980" algn="l"/>
                <a:tab pos="4465506" algn="l"/>
                <a:tab pos="4873032" algn="l"/>
                <a:tab pos="5280558" algn="l"/>
                <a:tab pos="5688084" algn="l"/>
                <a:tab pos="6095610" algn="l"/>
                <a:tab pos="6503136" algn="l"/>
                <a:tab pos="6910662" algn="l"/>
                <a:tab pos="7318188" algn="l"/>
                <a:tab pos="7725714" algn="l"/>
                <a:tab pos="8133240" algn="l"/>
                <a:tab pos="8540766" algn="l"/>
              </a:tabLst>
            </a:pPr>
            <a:endParaRPr lang="fr-FR" dirty="0">
              <a:latin typeface="+mj-lt"/>
            </a:endParaRPr>
          </a:p>
          <a:p>
            <a:pPr marL="702730" indent="-603369">
              <a:buSzPct val="45000"/>
              <a:buFont typeface="Wingdings" panose="05000000000000000000" pitchFamily="2" charset="2"/>
              <a:buChar char=""/>
              <a:tabLst>
                <a:tab pos="702730" algn="l"/>
                <a:tab pos="797772" algn="l"/>
                <a:tab pos="1205298" algn="l"/>
                <a:tab pos="1612824" algn="l"/>
                <a:tab pos="2020350" algn="l"/>
                <a:tab pos="2427876" algn="l"/>
                <a:tab pos="2835402" algn="l"/>
                <a:tab pos="3242928" algn="l"/>
                <a:tab pos="3650454" algn="l"/>
                <a:tab pos="4057980" algn="l"/>
                <a:tab pos="4465506" algn="l"/>
                <a:tab pos="4873032" algn="l"/>
                <a:tab pos="5280558" algn="l"/>
                <a:tab pos="5688084" algn="l"/>
                <a:tab pos="6095610" algn="l"/>
                <a:tab pos="6503136" algn="l"/>
                <a:tab pos="6910662" algn="l"/>
                <a:tab pos="7318188" algn="l"/>
                <a:tab pos="7725714" algn="l"/>
                <a:tab pos="8133240" algn="l"/>
                <a:tab pos="8540766" algn="l"/>
              </a:tabLst>
            </a:pPr>
            <a:r>
              <a:rPr lang="fr-FR" dirty="0">
                <a:latin typeface="+mj-lt"/>
              </a:rPr>
              <a:t>Pour bien faire nous devons connaître le marché du </a:t>
            </a:r>
            <a:r>
              <a:rPr lang="fr-FR" dirty="0" smtClean="0">
                <a:latin typeface="+mj-lt"/>
              </a:rPr>
              <a:t>fromage fondu notamment ses </a:t>
            </a:r>
            <a:r>
              <a:rPr lang="fr-FR" dirty="0">
                <a:latin typeface="+mj-lt"/>
              </a:rPr>
              <a:t>leaders. Nous allons d'une part analyser la </a:t>
            </a:r>
            <a:r>
              <a:rPr lang="fr-FR" dirty="0" smtClean="0">
                <a:latin typeface="+mj-lt"/>
              </a:rPr>
              <a:t>demande et  l'offre, d’autre part analyser </a:t>
            </a:r>
            <a:r>
              <a:rPr lang="fr-FR" dirty="0">
                <a:latin typeface="+mj-lt"/>
              </a:rPr>
              <a:t>l</a:t>
            </a:r>
            <a:r>
              <a:rPr lang="fr-FR" dirty="0" smtClean="0">
                <a:latin typeface="+mj-lt"/>
              </a:rPr>
              <a:t>es entreprises </a:t>
            </a:r>
            <a:r>
              <a:rPr lang="fr-FR" dirty="0">
                <a:latin typeface="+mj-lt"/>
              </a:rPr>
              <a:t>et pour finir </a:t>
            </a:r>
            <a:r>
              <a:rPr lang="fr-FR" dirty="0" smtClean="0">
                <a:latin typeface="+mj-lt"/>
              </a:rPr>
              <a:t>décrire le relevé linéaire et la </a:t>
            </a:r>
            <a:r>
              <a:rPr lang="fr-FR" dirty="0">
                <a:latin typeface="+mj-lt"/>
              </a:rPr>
              <a:t>roue </a:t>
            </a:r>
            <a:r>
              <a:rPr lang="fr-FR" dirty="0" smtClean="0">
                <a:latin typeface="+mj-lt"/>
              </a:rPr>
              <a:t>de</a:t>
            </a:r>
            <a:r>
              <a:rPr lang="fr-FR" dirty="0">
                <a:latin typeface="+mj-lt"/>
              </a:rPr>
              <a:t> </a:t>
            </a:r>
            <a:r>
              <a:rPr lang="fr-FR" dirty="0" smtClean="0">
                <a:latin typeface="+mj-lt"/>
              </a:rPr>
              <a:t>la créativité.</a:t>
            </a:r>
          </a:p>
          <a:p>
            <a:pPr marL="702730" indent="-603369">
              <a:buSzPct val="45000"/>
              <a:buFont typeface="Wingdings" panose="05000000000000000000" pitchFamily="2" charset="2"/>
              <a:buChar char=""/>
              <a:tabLst>
                <a:tab pos="702730" algn="l"/>
                <a:tab pos="797772" algn="l"/>
                <a:tab pos="1205298" algn="l"/>
                <a:tab pos="1612824" algn="l"/>
                <a:tab pos="2020350" algn="l"/>
                <a:tab pos="2427876" algn="l"/>
                <a:tab pos="2835402" algn="l"/>
                <a:tab pos="3242928" algn="l"/>
                <a:tab pos="3650454" algn="l"/>
                <a:tab pos="4057980" algn="l"/>
                <a:tab pos="4465506" algn="l"/>
                <a:tab pos="4873032" algn="l"/>
                <a:tab pos="5280558" algn="l"/>
                <a:tab pos="5688084" algn="l"/>
                <a:tab pos="6095610" algn="l"/>
                <a:tab pos="6503136" algn="l"/>
                <a:tab pos="6910662" algn="l"/>
                <a:tab pos="7318188" algn="l"/>
                <a:tab pos="7725714" algn="l"/>
                <a:tab pos="8133240" algn="l"/>
                <a:tab pos="8540766" algn="l"/>
              </a:tabLst>
            </a:pPr>
            <a:endParaRPr lang="fr-FR" dirty="0">
              <a:latin typeface="+mj-lt"/>
            </a:endParaRPr>
          </a:p>
          <a:p>
            <a:pPr marL="702730" indent="-603369">
              <a:buSzPct val="45000"/>
              <a:buFont typeface="Wingdings" panose="05000000000000000000" pitchFamily="2" charset="2"/>
              <a:buChar char=""/>
              <a:tabLst>
                <a:tab pos="702730" algn="l"/>
                <a:tab pos="797772" algn="l"/>
                <a:tab pos="1205298" algn="l"/>
                <a:tab pos="1612824" algn="l"/>
                <a:tab pos="2020350" algn="l"/>
                <a:tab pos="2427876" algn="l"/>
                <a:tab pos="2835402" algn="l"/>
                <a:tab pos="3242928" algn="l"/>
                <a:tab pos="3650454" algn="l"/>
                <a:tab pos="4057980" algn="l"/>
                <a:tab pos="4465506" algn="l"/>
                <a:tab pos="4873032" algn="l"/>
                <a:tab pos="5280558" algn="l"/>
                <a:tab pos="5688084" algn="l"/>
                <a:tab pos="6095610" algn="l"/>
                <a:tab pos="6503136" algn="l"/>
                <a:tab pos="6910662" algn="l"/>
                <a:tab pos="7318188" algn="l"/>
                <a:tab pos="7725714" algn="l"/>
                <a:tab pos="8133240" algn="l"/>
                <a:tab pos="8540766" algn="l"/>
              </a:tabLst>
            </a:pPr>
            <a:r>
              <a:rPr lang="fr-FR" dirty="0"/>
              <a:t>Le fromage fondu est issu de la fonte d'un fromage ou d'un mélange de </a:t>
            </a:r>
            <a:r>
              <a:rPr lang="fr-FR" dirty="0" smtClean="0"/>
              <a:t>fromages </a:t>
            </a:r>
            <a:r>
              <a:rPr lang="fr-FR" dirty="0"/>
              <a:t>avec éventuellement d'autres produits laitiers. Il doit y avoir </a:t>
            </a:r>
            <a:r>
              <a:rPr lang="fr-FR" dirty="0" smtClean="0"/>
              <a:t>43% </a:t>
            </a:r>
            <a:r>
              <a:rPr lang="fr-FR" dirty="0"/>
              <a:t>de </a:t>
            </a:r>
            <a:r>
              <a:rPr lang="fr-FR" dirty="0" smtClean="0"/>
              <a:t>matières sèches </a:t>
            </a:r>
            <a:r>
              <a:rPr lang="fr-FR" dirty="0"/>
              <a:t>dont </a:t>
            </a:r>
            <a:r>
              <a:rPr lang="fr-FR" dirty="0" smtClean="0"/>
              <a:t>40% </a:t>
            </a:r>
            <a:r>
              <a:rPr lang="fr-FR" dirty="0"/>
              <a:t>de matières </a:t>
            </a:r>
            <a:r>
              <a:rPr lang="fr-FR" dirty="0" smtClean="0"/>
              <a:t>grasses.</a:t>
            </a:r>
            <a:endParaRPr lang="fr-FR" dirty="0" smtClean="0">
              <a:latin typeface="+mj-lt"/>
            </a:endParaRPr>
          </a:p>
        </p:txBody>
      </p:sp>
    </p:spTree>
    <p:extLst>
      <p:ext uri="{BB962C8B-B14F-4D97-AF65-F5344CB8AC3E}">
        <p14:creationId xmlns:p14="http://schemas.microsoft.com/office/powerpoint/2010/main" val="321329150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3"/>
          <p:cNvSpPr txBox="1">
            <a:spLocks noChangeArrowheads="1"/>
          </p:cNvSpPr>
          <p:nvPr/>
        </p:nvSpPr>
        <p:spPr bwMode="auto">
          <a:xfrm>
            <a:off x="34926" y="1012583"/>
            <a:ext cx="4608512"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charset="0"/>
                <a:ea typeface="ＭＳ Ｐゴシック" charset="0"/>
              </a:defRPr>
            </a:lvl1pPr>
            <a:lvl2pPr marL="742950" indent="-285750">
              <a:defRPr>
                <a:solidFill>
                  <a:schemeClr val="tx1"/>
                </a:solidFill>
                <a:latin typeface="Century Gothic" charset="0"/>
                <a:ea typeface="ＭＳ Ｐゴシック" charset="0"/>
              </a:defRPr>
            </a:lvl2pPr>
            <a:lvl3pPr marL="1143000" indent="-228600">
              <a:defRPr>
                <a:solidFill>
                  <a:schemeClr val="tx1"/>
                </a:solidFill>
                <a:latin typeface="Century Gothic" charset="0"/>
                <a:ea typeface="ＭＳ Ｐゴシック" charset="0"/>
              </a:defRPr>
            </a:lvl3pPr>
            <a:lvl4pPr marL="1600200" indent="-228600">
              <a:defRPr>
                <a:solidFill>
                  <a:schemeClr val="tx1"/>
                </a:solidFill>
                <a:latin typeface="Century Gothic" charset="0"/>
                <a:ea typeface="ＭＳ Ｐゴシック" charset="0"/>
              </a:defRPr>
            </a:lvl4pPr>
            <a:lvl5pPr marL="2057400" indent="-228600">
              <a:defRPr>
                <a:solidFill>
                  <a:schemeClr val="tx1"/>
                </a:solidFill>
                <a:latin typeface="Century Gothic" charset="0"/>
                <a:ea typeface="ＭＳ Ｐゴシック" charset="0"/>
              </a:defRPr>
            </a:lvl5pPr>
            <a:lvl6pPr marL="2514600" indent="-228600" fontAlgn="base">
              <a:spcBef>
                <a:spcPct val="0"/>
              </a:spcBef>
              <a:spcAft>
                <a:spcPct val="0"/>
              </a:spcAft>
              <a:defRPr>
                <a:solidFill>
                  <a:schemeClr val="tx1"/>
                </a:solidFill>
                <a:latin typeface="Century Gothic" charset="0"/>
                <a:ea typeface="ＭＳ Ｐゴシック" charset="0"/>
              </a:defRPr>
            </a:lvl6pPr>
            <a:lvl7pPr marL="2971800" indent="-228600" fontAlgn="base">
              <a:spcBef>
                <a:spcPct val="0"/>
              </a:spcBef>
              <a:spcAft>
                <a:spcPct val="0"/>
              </a:spcAft>
              <a:defRPr>
                <a:solidFill>
                  <a:schemeClr val="tx1"/>
                </a:solidFill>
                <a:latin typeface="Century Gothic" charset="0"/>
                <a:ea typeface="ＭＳ Ｐゴシック" charset="0"/>
              </a:defRPr>
            </a:lvl7pPr>
            <a:lvl8pPr marL="3429000" indent="-228600" fontAlgn="base">
              <a:spcBef>
                <a:spcPct val="0"/>
              </a:spcBef>
              <a:spcAft>
                <a:spcPct val="0"/>
              </a:spcAft>
              <a:defRPr>
                <a:solidFill>
                  <a:schemeClr val="tx1"/>
                </a:solidFill>
                <a:latin typeface="Century Gothic" charset="0"/>
                <a:ea typeface="ＭＳ Ｐゴシック" charset="0"/>
              </a:defRPr>
            </a:lvl8pPr>
            <a:lvl9pPr marL="3886200" indent="-228600" fontAlgn="base">
              <a:spcBef>
                <a:spcPct val="0"/>
              </a:spcBef>
              <a:spcAft>
                <a:spcPct val="0"/>
              </a:spcAft>
              <a:defRPr>
                <a:solidFill>
                  <a:schemeClr val="tx1"/>
                </a:solidFill>
                <a:latin typeface="Century Gothic" charset="0"/>
                <a:ea typeface="ＭＳ Ｐゴシック" charset="0"/>
              </a:defRPr>
            </a:lvl9pPr>
          </a:lstStyle>
          <a:p>
            <a:r>
              <a:rPr lang="fr-FR" sz="2000" dirty="0">
                <a:latin typeface="+mj-lt"/>
                <a:cs typeface="Times New Roman"/>
              </a:rPr>
              <a:t>Couverture géographique : </a:t>
            </a:r>
          </a:p>
          <a:p>
            <a:r>
              <a:rPr lang="fr-FR" sz="2000" b="1" dirty="0">
                <a:latin typeface="+mj-lt"/>
                <a:cs typeface="Times New Roman"/>
              </a:rPr>
              <a:t>L</a:t>
            </a:r>
            <a:r>
              <a:rPr lang="fr-FR" sz="2000" b="1" dirty="0" smtClean="0">
                <a:latin typeface="+mj-lt"/>
                <a:cs typeface="Times New Roman"/>
              </a:rPr>
              <a:t>actalis</a:t>
            </a:r>
            <a:r>
              <a:rPr lang="fr-FR" sz="2000" dirty="0" smtClean="0">
                <a:latin typeface="+mj-lt"/>
                <a:cs typeface="Times New Roman"/>
              </a:rPr>
              <a:t>: </a:t>
            </a:r>
            <a:r>
              <a:rPr lang="fr-FR" sz="2000" dirty="0">
                <a:latin typeface="+mj-lt"/>
                <a:cs typeface="Times New Roman"/>
              </a:rPr>
              <a:t>Europe et Amérique </a:t>
            </a:r>
          </a:p>
          <a:p>
            <a:r>
              <a:rPr lang="fr-FR" sz="2000" b="1" dirty="0" smtClean="0">
                <a:latin typeface="+mj-lt"/>
                <a:cs typeface="Times New Roman"/>
              </a:rPr>
              <a:t>Bel</a:t>
            </a:r>
            <a:r>
              <a:rPr lang="fr-FR" sz="2000" dirty="0" smtClean="0">
                <a:latin typeface="+mj-lt"/>
                <a:cs typeface="Times New Roman"/>
              </a:rPr>
              <a:t>: National </a:t>
            </a:r>
            <a:r>
              <a:rPr lang="fr-FR" sz="2000" dirty="0">
                <a:latin typeface="+mj-lt"/>
                <a:cs typeface="Times New Roman"/>
              </a:rPr>
              <a:t>et International.</a:t>
            </a:r>
          </a:p>
          <a:p>
            <a:r>
              <a:rPr lang="fr-FR" sz="2000" b="1" dirty="0" err="1" smtClean="0">
                <a:latin typeface="+mj-lt"/>
                <a:cs typeface="Times New Roman"/>
              </a:rPr>
              <a:t>Bongrain</a:t>
            </a:r>
            <a:r>
              <a:rPr lang="fr-FR" sz="2000" dirty="0" smtClean="0">
                <a:latin typeface="+mj-lt"/>
                <a:cs typeface="Times New Roman"/>
              </a:rPr>
              <a:t>: National </a:t>
            </a:r>
            <a:r>
              <a:rPr lang="fr-FR" sz="2000" dirty="0">
                <a:latin typeface="+mj-lt"/>
                <a:cs typeface="Times New Roman"/>
              </a:rPr>
              <a:t>et International</a:t>
            </a:r>
            <a:r>
              <a:rPr lang="fr-FR" sz="1200" b="1" dirty="0">
                <a:latin typeface="+mj-lt"/>
                <a:cs typeface="Times New Roman"/>
              </a:rPr>
              <a:t>.</a:t>
            </a:r>
          </a:p>
          <a:p>
            <a:endParaRPr lang="fr-FR" sz="1200" dirty="0">
              <a:latin typeface="+mj-lt"/>
              <a:cs typeface="Times New Roman"/>
            </a:endParaRPr>
          </a:p>
        </p:txBody>
      </p:sp>
      <p:sp>
        <p:nvSpPr>
          <p:cNvPr id="27652" name="Text Box 4"/>
          <p:cNvSpPr txBox="1">
            <a:spLocks noChangeArrowheads="1"/>
          </p:cNvSpPr>
          <p:nvPr/>
        </p:nvSpPr>
        <p:spPr bwMode="auto">
          <a:xfrm>
            <a:off x="2102233" y="222594"/>
            <a:ext cx="71753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charset="0"/>
                <a:ea typeface="ＭＳ Ｐゴシック" charset="0"/>
              </a:defRPr>
            </a:lvl1pPr>
            <a:lvl2pPr marL="742950" indent="-285750">
              <a:defRPr>
                <a:solidFill>
                  <a:schemeClr val="tx1"/>
                </a:solidFill>
                <a:latin typeface="Century Gothic" charset="0"/>
                <a:ea typeface="ＭＳ Ｐゴシック" charset="0"/>
              </a:defRPr>
            </a:lvl2pPr>
            <a:lvl3pPr marL="1143000" indent="-228600">
              <a:defRPr>
                <a:solidFill>
                  <a:schemeClr val="tx1"/>
                </a:solidFill>
                <a:latin typeface="Century Gothic" charset="0"/>
                <a:ea typeface="ＭＳ Ｐゴシック" charset="0"/>
              </a:defRPr>
            </a:lvl3pPr>
            <a:lvl4pPr marL="1600200" indent="-228600">
              <a:defRPr>
                <a:solidFill>
                  <a:schemeClr val="tx1"/>
                </a:solidFill>
                <a:latin typeface="Century Gothic" charset="0"/>
                <a:ea typeface="ＭＳ Ｐゴシック" charset="0"/>
              </a:defRPr>
            </a:lvl4pPr>
            <a:lvl5pPr marL="2057400" indent="-228600">
              <a:defRPr>
                <a:solidFill>
                  <a:schemeClr val="tx1"/>
                </a:solidFill>
                <a:latin typeface="Century Gothic" charset="0"/>
                <a:ea typeface="ＭＳ Ｐゴシック" charset="0"/>
              </a:defRPr>
            </a:lvl5pPr>
            <a:lvl6pPr marL="2514600" indent="-228600" fontAlgn="base">
              <a:spcBef>
                <a:spcPct val="0"/>
              </a:spcBef>
              <a:spcAft>
                <a:spcPct val="0"/>
              </a:spcAft>
              <a:defRPr>
                <a:solidFill>
                  <a:schemeClr val="tx1"/>
                </a:solidFill>
                <a:latin typeface="Century Gothic" charset="0"/>
                <a:ea typeface="ＭＳ Ｐゴシック" charset="0"/>
              </a:defRPr>
            </a:lvl6pPr>
            <a:lvl7pPr marL="2971800" indent="-228600" fontAlgn="base">
              <a:spcBef>
                <a:spcPct val="0"/>
              </a:spcBef>
              <a:spcAft>
                <a:spcPct val="0"/>
              </a:spcAft>
              <a:defRPr>
                <a:solidFill>
                  <a:schemeClr val="tx1"/>
                </a:solidFill>
                <a:latin typeface="Century Gothic" charset="0"/>
                <a:ea typeface="ＭＳ Ｐゴシック" charset="0"/>
              </a:defRPr>
            </a:lvl7pPr>
            <a:lvl8pPr marL="3429000" indent="-228600" fontAlgn="base">
              <a:spcBef>
                <a:spcPct val="0"/>
              </a:spcBef>
              <a:spcAft>
                <a:spcPct val="0"/>
              </a:spcAft>
              <a:defRPr>
                <a:solidFill>
                  <a:schemeClr val="tx1"/>
                </a:solidFill>
                <a:latin typeface="Century Gothic" charset="0"/>
                <a:ea typeface="ＭＳ Ｐゴシック" charset="0"/>
              </a:defRPr>
            </a:lvl8pPr>
            <a:lvl9pPr marL="3886200" indent="-228600" fontAlgn="base">
              <a:spcBef>
                <a:spcPct val="0"/>
              </a:spcBef>
              <a:spcAft>
                <a:spcPct val="0"/>
              </a:spcAft>
              <a:defRPr>
                <a:solidFill>
                  <a:schemeClr val="tx1"/>
                </a:solidFill>
                <a:latin typeface="Century Gothic" charset="0"/>
                <a:ea typeface="ＭＳ Ｐゴシック" charset="0"/>
              </a:defRPr>
            </a:lvl9pPr>
          </a:lstStyle>
          <a:p>
            <a:r>
              <a:rPr lang="fr-FR" sz="2400" b="1" dirty="0" smtClean="0">
                <a:latin typeface="+mj-lt"/>
                <a:cs typeface="Times New Roman"/>
              </a:rPr>
              <a:t>TYPE D</a:t>
            </a:r>
            <a:r>
              <a:rPr lang="ja-JP" altLang="fr-FR" sz="2400" b="1" dirty="0" smtClean="0">
                <a:latin typeface="+mj-lt"/>
                <a:cs typeface="Times New Roman"/>
              </a:rPr>
              <a:t>’</a:t>
            </a:r>
            <a:r>
              <a:rPr lang="fr-FR" sz="2400" b="1" dirty="0" smtClean="0">
                <a:latin typeface="+mj-lt"/>
                <a:cs typeface="Times New Roman"/>
              </a:rPr>
              <a:t>ENTREPRISE: LACTALIS, BEL ET BONGRAIN</a:t>
            </a:r>
          </a:p>
          <a:p>
            <a:r>
              <a:rPr lang="fr-FR" sz="2400" b="1" dirty="0" smtClean="0">
                <a:latin typeface="+mj-lt"/>
                <a:cs typeface="Times New Roman"/>
              </a:rPr>
              <a:t> (SA, ENTREPRISE FAMILIALE )</a:t>
            </a:r>
            <a:endParaRPr lang="fr-FR" sz="2400" b="1" dirty="0">
              <a:latin typeface="+mj-lt"/>
              <a:cs typeface="Times New Roman"/>
            </a:endParaRPr>
          </a:p>
        </p:txBody>
      </p:sp>
      <p:graphicFrame>
        <p:nvGraphicFramePr>
          <p:cNvPr id="6" name="Diagramme 5"/>
          <p:cNvGraphicFramePr/>
          <p:nvPr>
            <p:extLst>
              <p:ext uri="{D42A27DB-BD31-4B8C-83A1-F6EECF244321}">
                <p14:modId xmlns:p14="http://schemas.microsoft.com/office/powerpoint/2010/main" val="3939038911"/>
              </p:ext>
            </p:extLst>
          </p:nvPr>
        </p:nvGraphicFramePr>
        <p:xfrm>
          <a:off x="547662" y="2776032"/>
          <a:ext cx="3030563" cy="15843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661" name="Rectangle 12"/>
          <p:cNvSpPr>
            <a:spLocks noChangeArrowheads="1"/>
          </p:cNvSpPr>
          <p:nvPr/>
        </p:nvSpPr>
        <p:spPr bwMode="auto">
          <a:xfrm>
            <a:off x="1404938" y="2340505"/>
            <a:ext cx="174118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FR" sz="1200" b="1" u="sng" dirty="0">
                <a:latin typeface="+mj-lt"/>
                <a:cs typeface="Times New Roman"/>
              </a:rPr>
              <a:t>Design et packaging</a:t>
            </a:r>
          </a:p>
        </p:txBody>
      </p:sp>
      <p:graphicFrame>
        <p:nvGraphicFramePr>
          <p:cNvPr id="7" name="Diagramme 6"/>
          <p:cNvGraphicFramePr/>
          <p:nvPr>
            <p:extLst>
              <p:ext uri="{D42A27DB-BD31-4B8C-83A1-F6EECF244321}">
                <p14:modId xmlns:p14="http://schemas.microsoft.com/office/powerpoint/2010/main" val="3739396311"/>
              </p:ext>
            </p:extLst>
          </p:nvPr>
        </p:nvGraphicFramePr>
        <p:xfrm>
          <a:off x="4355433" y="2751970"/>
          <a:ext cx="3092116" cy="153257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4" name="Diagramme 3"/>
          <p:cNvGraphicFramePr/>
          <p:nvPr>
            <p:extLst>
              <p:ext uri="{D42A27DB-BD31-4B8C-83A1-F6EECF244321}">
                <p14:modId xmlns:p14="http://schemas.microsoft.com/office/powerpoint/2010/main" val="2326173261"/>
              </p:ext>
            </p:extLst>
          </p:nvPr>
        </p:nvGraphicFramePr>
        <p:xfrm>
          <a:off x="547663" y="4950940"/>
          <a:ext cx="3355520" cy="14498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7668" name="Rectangle 15"/>
          <p:cNvSpPr>
            <a:spLocks noChangeArrowheads="1"/>
          </p:cNvSpPr>
          <p:nvPr/>
        </p:nvSpPr>
        <p:spPr bwMode="auto">
          <a:xfrm>
            <a:off x="1823509" y="4542896"/>
            <a:ext cx="99257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FR" sz="1200" b="1" u="sng" dirty="0">
                <a:latin typeface="+mj-lt"/>
                <a:cs typeface="Times New Roman"/>
              </a:rPr>
              <a:t>Distribution</a:t>
            </a:r>
          </a:p>
        </p:txBody>
      </p:sp>
      <p:sp>
        <p:nvSpPr>
          <p:cNvPr id="27669" name="Rectangle 16"/>
          <p:cNvSpPr>
            <a:spLocks noChangeArrowheads="1"/>
          </p:cNvSpPr>
          <p:nvPr/>
        </p:nvSpPr>
        <p:spPr bwMode="auto">
          <a:xfrm>
            <a:off x="4935538" y="2340504"/>
            <a:ext cx="44435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FR" sz="1200" b="1" u="sng" dirty="0">
                <a:latin typeface="+mj-lt"/>
                <a:cs typeface="Times New Roman"/>
              </a:rPr>
              <a:t>Prix</a:t>
            </a:r>
          </a:p>
        </p:txBody>
      </p:sp>
      <p:sp>
        <p:nvSpPr>
          <p:cNvPr id="27670" name="Rectangle 17"/>
          <p:cNvSpPr>
            <a:spLocks noChangeArrowheads="1"/>
          </p:cNvSpPr>
          <p:nvPr/>
        </p:nvSpPr>
        <p:spPr bwMode="auto">
          <a:xfrm>
            <a:off x="4643438" y="4542896"/>
            <a:ext cx="138691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FR" sz="1200" b="1" u="sng" dirty="0">
                <a:latin typeface="+mj-lt"/>
                <a:cs typeface="Times New Roman"/>
              </a:rPr>
              <a:t>Communication</a:t>
            </a:r>
          </a:p>
        </p:txBody>
      </p:sp>
      <p:graphicFrame>
        <p:nvGraphicFramePr>
          <p:cNvPr id="5" name="Diagramme 4"/>
          <p:cNvGraphicFramePr/>
          <p:nvPr>
            <p:extLst>
              <p:ext uri="{D42A27DB-BD31-4B8C-83A1-F6EECF244321}">
                <p14:modId xmlns:p14="http://schemas.microsoft.com/office/powerpoint/2010/main" val="1244048214"/>
              </p:ext>
            </p:extLst>
          </p:nvPr>
        </p:nvGraphicFramePr>
        <p:xfrm>
          <a:off x="4479297" y="4990040"/>
          <a:ext cx="3220914" cy="1410759"/>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cxnSp>
        <p:nvCxnSpPr>
          <p:cNvPr id="10" name="Connecteur droit avec flèche 9"/>
          <p:cNvCxnSpPr>
            <a:stCxn id="6" idx="2"/>
          </p:cNvCxnSpPr>
          <p:nvPr/>
        </p:nvCxnSpPr>
        <p:spPr>
          <a:xfrm>
            <a:off x="2062943" y="4360333"/>
            <a:ext cx="4482826"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4" name="Connecteur droit avec flèche 13"/>
          <p:cNvCxnSpPr/>
          <p:nvPr/>
        </p:nvCxnSpPr>
        <p:spPr>
          <a:xfrm>
            <a:off x="4173978" y="2618317"/>
            <a:ext cx="0" cy="359568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461862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normAutofit fontScale="90000"/>
          </a:bodyPr>
          <a:lstStyle/>
          <a:p>
            <a:r>
              <a:rPr lang="fr-FR" b="1" u="sng" dirty="0">
                <a:solidFill>
                  <a:schemeClr val="accent1">
                    <a:lumMod val="50000"/>
                  </a:schemeClr>
                </a:solidFill>
              </a:rPr>
              <a:t>Analyse des FCS et des barrières</a:t>
            </a:r>
            <a:r>
              <a:rPr lang="fr-FR" dirty="0">
                <a:solidFill>
                  <a:schemeClr val="accent1">
                    <a:lumMod val="50000"/>
                  </a:schemeClr>
                </a:solidFill>
              </a:rPr>
              <a:t/>
            </a:r>
            <a:br>
              <a:rPr lang="fr-FR" dirty="0">
                <a:solidFill>
                  <a:schemeClr val="accent1">
                    <a:lumMod val="50000"/>
                  </a:schemeClr>
                </a:solidFill>
              </a:rPr>
            </a:br>
            <a:endParaRPr lang="fr-FR" dirty="0"/>
          </a:p>
        </p:txBody>
      </p:sp>
      <p:graphicFrame>
        <p:nvGraphicFramePr>
          <p:cNvPr id="9" name="Espace réservé du contenu 8"/>
          <p:cNvGraphicFramePr>
            <a:graphicFrameLocks noGrp="1"/>
          </p:cNvGraphicFramePr>
          <p:nvPr>
            <p:ph idx="1"/>
            <p:extLst>
              <p:ext uri="{D42A27DB-BD31-4B8C-83A1-F6EECF244321}">
                <p14:modId xmlns:p14="http://schemas.microsoft.com/office/powerpoint/2010/main" val="4108713514"/>
              </p:ext>
            </p:extLst>
          </p:nvPr>
        </p:nvGraphicFramePr>
        <p:xfrm>
          <a:off x="593725" y="2042161"/>
          <a:ext cx="7956550" cy="4699346"/>
        </p:xfrm>
        <a:graphic>
          <a:graphicData uri="http://schemas.openxmlformats.org/drawingml/2006/table">
            <a:tbl>
              <a:tblPr firstRow="1" bandRow="1">
                <a:tableStyleId>{125E5076-3810-47DD-B79F-674D7AD40C01}</a:tableStyleId>
              </a:tblPr>
              <a:tblGrid>
                <a:gridCol w="3978275"/>
                <a:gridCol w="3978275"/>
              </a:tblGrid>
              <a:tr h="685799">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2000" dirty="0" smtClean="0"/>
                        <a:t>Facteurs clés du succès</a:t>
                      </a:r>
                      <a:endParaRPr lang="fr-FR" sz="2000" dirty="0">
                        <a:latin typeface="+mn-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dirty="0" smtClean="0"/>
                        <a:t>Barrières à l’entrée et à la sortie</a:t>
                      </a:r>
                    </a:p>
                    <a:p>
                      <a:endParaRPr lang="fr-FR" sz="2000" dirty="0">
                        <a:latin typeface="+mn-lt"/>
                      </a:endParaRPr>
                    </a:p>
                  </a:txBody>
                  <a:tcPr/>
                </a:tc>
              </a:tr>
              <a:tr h="3693506">
                <a:tc>
                  <a:txBody>
                    <a:bodyPr/>
                    <a:lstStyle/>
                    <a:p>
                      <a:pPr marL="285750" indent="-285750" algn="just">
                        <a:buFont typeface="Arial" panose="020B0604020202020204" pitchFamily="34" charset="0"/>
                        <a:buChar char="•"/>
                      </a:pPr>
                      <a:r>
                        <a:rPr lang="fr-FR" dirty="0" smtClean="0"/>
                        <a:t>Budget communication</a:t>
                      </a:r>
                    </a:p>
                    <a:p>
                      <a:pPr marL="285750" indent="-285750" algn="just">
                        <a:buFont typeface="Arial" panose="020B0604020202020204" pitchFamily="34" charset="0"/>
                        <a:buChar char="•"/>
                      </a:pPr>
                      <a:r>
                        <a:rPr lang="fr-FR" dirty="0" smtClean="0"/>
                        <a:t>Capacité de négocier avec la grande distribution</a:t>
                      </a:r>
                    </a:p>
                    <a:p>
                      <a:pPr marL="285750" indent="-285750" algn="just">
                        <a:buFont typeface="Arial" panose="020B0604020202020204" pitchFamily="34" charset="0"/>
                        <a:buChar char="•"/>
                      </a:pPr>
                      <a:r>
                        <a:rPr lang="fr-FR" dirty="0" smtClean="0"/>
                        <a:t>Capacité d’investissement</a:t>
                      </a:r>
                    </a:p>
                    <a:p>
                      <a:pPr marL="285750" indent="-285750" algn="just">
                        <a:buFont typeface="Arial" panose="020B0604020202020204" pitchFamily="34" charset="0"/>
                        <a:buChar char="•"/>
                      </a:pPr>
                      <a:r>
                        <a:rPr lang="fr-FR" dirty="0" smtClean="0"/>
                        <a:t>Le packaging </a:t>
                      </a:r>
                    </a:p>
                    <a:p>
                      <a:pPr marL="285750" indent="-285750" algn="just">
                        <a:buFont typeface="Arial" panose="020B0604020202020204" pitchFamily="34" charset="0"/>
                        <a:buChar char="•"/>
                      </a:pPr>
                      <a:r>
                        <a:rPr lang="fr-FR" dirty="0" smtClean="0"/>
                        <a:t>Promotion, publicité</a:t>
                      </a:r>
                    </a:p>
                    <a:p>
                      <a:pPr marL="285750" indent="-285750" algn="just">
                        <a:buFont typeface="Arial" panose="020B0604020202020204" pitchFamily="34" charset="0"/>
                        <a:buChar char="•"/>
                      </a:pPr>
                      <a:r>
                        <a:rPr lang="fr-FR" dirty="0" smtClean="0"/>
                        <a:t>Capacité de lobbying</a:t>
                      </a:r>
                    </a:p>
                    <a:p>
                      <a:pPr marL="285750" indent="-285750" algn="just">
                        <a:buFont typeface="Arial" panose="020B0604020202020204" pitchFamily="34" charset="0"/>
                        <a:buChar char="•"/>
                      </a:pPr>
                      <a:r>
                        <a:rPr lang="fr-FR" dirty="0" smtClean="0"/>
                        <a:t>Proposer des services (livres de </a:t>
                      </a:r>
                      <a:r>
                        <a:rPr lang="fr-FR" dirty="0" smtClean="0"/>
                        <a:t>recettes)</a:t>
                      </a:r>
                      <a:endParaRPr lang="fr-FR" dirty="0" smtClean="0"/>
                    </a:p>
                    <a:p>
                      <a:pPr marL="285750" indent="-285750" algn="just">
                        <a:buFont typeface="Arial" panose="020B0604020202020204" pitchFamily="34" charset="0"/>
                        <a:buChar char="•"/>
                      </a:pPr>
                      <a:r>
                        <a:rPr lang="fr-FR" dirty="0" smtClean="0"/>
                        <a:t>Proposer des prix réduits par rapport aux concurrents</a:t>
                      </a:r>
                    </a:p>
                    <a:p>
                      <a:pPr marL="285750" indent="-285750">
                        <a:buFont typeface="Arial" panose="020B0604020202020204" pitchFamily="34" charset="0"/>
                        <a:buChar char="•"/>
                      </a:pPr>
                      <a:endParaRPr lang="fr-FR" dirty="0">
                        <a:latin typeface="+mn-lt"/>
                      </a:endParaRPr>
                    </a:p>
                  </a:txBody>
                  <a:tcPr/>
                </a:tc>
                <a:tc>
                  <a:txBody>
                    <a:bodyPr/>
                    <a:lstStyle/>
                    <a:p>
                      <a:pPr marL="285750" indent="-285750">
                        <a:buFont typeface="Arial" panose="020B0604020202020204" pitchFamily="34" charset="0"/>
                        <a:buChar char="•"/>
                      </a:pPr>
                      <a:r>
                        <a:rPr lang="fr-FR" dirty="0" smtClean="0"/>
                        <a:t>Le marché est occupé par de grands leaders et les MDD ( taux de pénétration</a:t>
                      </a:r>
                      <a:r>
                        <a:rPr lang="fr-FR" baseline="0" dirty="0" smtClean="0"/>
                        <a:t> )</a:t>
                      </a:r>
                      <a:endParaRPr lang="fr-FR" dirty="0" smtClean="0"/>
                    </a:p>
                    <a:p>
                      <a:pPr marL="285750" indent="-285750">
                        <a:buFont typeface="Arial" panose="020B0604020202020204" pitchFamily="34" charset="0"/>
                        <a:buChar char="•"/>
                      </a:pPr>
                      <a:r>
                        <a:rPr lang="fr-FR" dirty="0" smtClean="0"/>
                        <a:t>De nombreux concurrents voient le jour.</a:t>
                      </a:r>
                    </a:p>
                    <a:p>
                      <a:pPr marL="285750" indent="-285750">
                        <a:buFont typeface="Arial" panose="020B0604020202020204" pitchFamily="34" charset="0"/>
                        <a:buChar char="•"/>
                      </a:pPr>
                      <a:r>
                        <a:rPr lang="fr-FR" dirty="0" smtClean="0"/>
                        <a:t>L’image et la notoriété d’une marque.</a:t>
                      </a:r>
                    </a:p>
                    <a:p>
                      <a:pPr marL="285750" indent="-285750">
                        <a:buFont typeface="Arial" panose="020B0604020202020204" pitchFamily="34" charset="0"/>
                        <a:buChar char="•"/>
                      </a:pPr>
                      <a:r>
                        <a:rPr lang="fr-FR" dirty="0" smtClean="0"/>
                        <a:t>Le prix des matières premières</a:t>
                      </a:r>
                    </a:p>
                    <a:p>
                      <a:pPr marL="285750" indent="-285750">
                        <a:buFont typeface="Arial" panose="020B0604020202020204" pitchFamily="34" charset="0"/>
                        <a:buChar char="•"/>
                      </a:pPr>
                      <a:r>
                        <a:rPr lang="fr-FR" dirty="0" smtClean="0"/>
                        <a:t>Développement</a:t>
                      </a:r>
                      <a:r>
                        <a:rPr lang="fr-FR" baseline="0" dirty="0" smtClean="0"/>
                        <a:t> durable</a:t>
                      </a:r>
                    </a:p>
                    <a:p>
                      <a:pPr marL="285750" indent="-285750">
                        <a:buFont typeface="Arial" panose="020B0604020202020204" pitchFamily="34" charset="0"/>
                        <a:buChar char="•"/>
                      </a:pPr>
                      <a:r>
                        <a:rPr lang="fr-FR" baseline="0" dirty="0" smtClean="0"/>
                        <a:t>Santé </a:t>
                      </a:r>
                    </a:p>
                    <a:p>
                      <a:pPr marL="285750" indent="-285750">
                        <a:buFont typeface="Arial" panose="020B0604020202020204" pitchFamily="34" charset="0"/>
                        <a:buChar char="•"/>
                      </a:pPr>
                      <a:r>
                        <a:rPr lang="fr-FR" baseline="0" dirty="0" smtClean="0"/>
                        <a:t>Normes</a:t>
                      </a:r>
                      <a:endParaRPr lang="fr-FR" dirty="0" smtClean="0"/>
                    </a:p>
                    <a:p>
                      <a:pPr marL="285750" indent="-285750">
                        <a:buFont typeface="Arial" panose="020B0604020202020204" pitchFamily="34" charset="0"/>
                        <a:buChar char="•"/>
                      </a:pPr>
                      <a:endParaRPr lang="fr-FR" dirty="0" smtClean="0"/>
                    </a:p>
                    <a:p>
                      <a:pPr marL="285750" indent="-285750">
                        <a:buFont typeface="Arial" panose="020B0604020202020204" pitchFamily="34" charset="0"/>
                        <a:buChar char="•"/>
                      </a:pPr>
                      <a:endParaRPr lang="fr-FR" dirty="0">
                        <a:latin typeface="+mn-lt"/>
                      </a:endParaRPr>
                    </a:p>
                  </a:txBody>
                  <a:tcPr/>
                </a:tc>
              </a:tr>
            </a:tbl>
          </a:graphicData>
        </a:graphic>
      </p:graphicFrame>
    </p:spTree>
    <p:extLst>
      <p:ext uri="{BB962C8B-B14F-4D97-AF65-F5344CB8AC3E}">
        <p14:creationId xmlns:p14="http://schemas.microsoft.com/office/powerpoint/2010/main" val="171340268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27760" y="117859"/>
            <a:ext cx="7543800" cy="1293028"/>
          </a:xfrm>
        </p:spPr>
        <p:txBody>
          <a:bodyPr>
            <a:normAutofit/>
          </a:bodyPr>
          <a:lstStyle/>
          <a:p>
            <a:r>
              <a:rPr lang="fr-FR" sz="3600" dirty="0"/>
              <a:t>Analyse des menaces et opportunités</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230982691"/>
              </p:ext>
            </p:extLst>
          </p:nvPr>
        </p:nvGraphicFramePr>
        <p:xfrm>
          <a:off x="593725" y="1219203"/>
          <a:ext cx="7956549" cy="5494418"/>
        </p:xfrm>
        <a:graphic>
          <a:graphicData uri="http://schemas.openxmlformats.org/drawingml/2006/table">
            <a:tbl>
              <a:tblPr firstRow="1" bandRow="1">
                <a:tableStyleId>{37CE84F3-28C3-443E-9E96-99CF82512B78}</a:tableStyleId>
              </a:tblPr>
              <a:tblGrid>
                <a:gridCol w="2652183"/>
                <a:gridCol w="2652183"/>
                <a:gridCol w="2652183"/>
              </a:tblGrid>
              <a:tr h="423912">
                <a:tc>
                  <a:txBody>
                    <a:bodyPr/>
                    <a:lstStyle/>
                    <a:p>
                      <a:endParaRPr lang="fr-FR" dirty="0"/>
                    </a:p>
                  </a:txBody>
                  <a:tcPr/>
                </a:tc>
                <a:tc>
                  <a:txBody>
                    <a:bodyPr/>
                    <a:lstStyle/>
                    <a:p>
                      <a:pPr algn="ctr"/>
                      <a:r>
                        <a:rPr lang="fr-FR" dirty="0" smtClean="0"/>
                        <a:t>Menaces</a:t>
                      </a:r>
                      <a:endParaRPr lang="fr-FR" dirty="0"/>
                    </a:p>
                  </a:txBody>
                  <a:tcPr/>
                </a:tc>
                <a:tc>
                  <a:txBody>
                    <a:bodyPr/>
                    <a:lstStyle/>
                    <a:p>
                      <a:pPr algn="ctr"/>
                      <a:r>
                        <a:rPr lang="fr-FR" dirty="0" smtClean="0"/>
                        <a:t>Opportunités</a:t>
                      </a:r>
                      <a:endParaRPr lang="fr-FR" dirty="0"/>
                    </a:p>
                  </a:txBody>
                  <a:tcPr/>
                </a:tc>
              </a:tr>
              <a:tr h="672947">
                <a:tc>
                  <a:txBody>
                    <a:bodyPr/>
                    <a:lstStyle/>
                    <a:p>
                      <a:pPr algn="ctr"/>
                      <a:r>
                        <a:rPr lang="fr-FR" sz="1800" b="1" kern="1200" dirty="0" smtClean="0">
                          <a:solidFill>
                            <a:schemeClr val="lt1"/>
                          </a:solidFill>
                          <a:latin typeface="+mn-lt"/>
                          <a:ea typeface="+mn-ea"/>
                          <a:cs typeface="+mn-cs"/>
                        </a:rPr>
                        <a:t>Economiques&amp;</a:t>
                      </a:r>
                    </a:p>
                    <a:p>
                      <a:pPr algn="ctr"/>
                      <a:r>
                        <a:rPr lang="fr-FR" sz="1800" b="1" kern="1200" dirty="0" smtClean="0">
                          <a:solidFill>
                            <a:schemeClr val="lt1"/>
                          </a:solidFill>
                          <a:latin typeface="+mn-lt"/>
                          <a:ea typeface="+mn-ea"/>
                          <a:cs typeface="+mn-cs"/>
                        </a:rPr>
                        <a:t>Politiques</a:t>
                      </a:r>
                    </a:p>
                  </a:txBody>
                  <a:tcPr/>
                </a:tc>
                <a:tc>
                  <a:txBody>
                    <a:bodyPr/>
                    <a:lstStyle/>
                    <a:p>
                      <a:pPr algn="ctr"/>
                      <a:endParaRPr lang="fr-FR" sz="1400" dirty="0" smtClean="0">
                        <a:solidFill>
                          <a:schemeClr val="bg1"/>
                        </a:solidFill>
                        <a:latin typeface="+mj-lt"/>
                        <a:cs typeface="Times New Roman"/>
                      </a:endParaRPr>
                    </a:p>
                    <a:p>
                      <a:pPr algn="ctr"/>
                      <a:r>
                        <a:rPr lang="fr-FR" sz="1400" dirty="0" smtClean="0">
                          <a:solidFill>
                            <a:schemeClr val="bg1"/>
                          </a:solidFill>
                          <a:latin typeface="+mj-lt"/>
                          <a:cs typeface="Times New Roman"/>
                        </a:rPr>
                        <a:t>Prix des matières premières</a:t>
                      </a:r>
                    </a:p>
                  </a:txBody>
                  <a:tcPr/>
                </a:tc>
                <a:tc>
                  <a:txBody>
                    <a:bodyPr/>
                    <a:lstStyle/>
                    <a:p>
                      <a:pPr algn="ctr"/>
                      <a:endParaRPr lang="fr-FR" sz="1400" dirty="0">
                        <a:solidFill>
                          <a:schemeClr val="bg1"/>
                        </a:solidFill>
                        <a:latin typeface="+mj-lt"/>
                      </a:endParaRPr>
                    </a:p>
                  </a:txBody>
                  <a:tcPr/>
                </a:tc>
              </a:tr>
              <a:tr h="76908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b="1" kern="1200" dirty="0" smtClean="0">
                          <a:solidFill>
                            <a:schemeClr val="lt1"/>
                          </a:solidFill>
                          <a:latin typeface="+mn-lt"/>
                          <a:ea typeface="+mn-ea"/>
                          <a:cs typeface="Times New Roman"/>
                        </a:rPr>
                        <a:t>Environnement</a:t>
                      </a:r>
                    </a:p>
                  </a:txBody>
                  <a:tcPr/>
                </a:tc>
                <a:tc>
                  <a:txBody>
                    <a:bodyPr/>
                    <a:lstStyle/>
                    <a:p>
                      <a:pPr algn="ctr"/>
                      <a:endParaRPr lang="fr-FR" sz="1400" dirty="0" smtClean="0">
                        <a:solidFill>
                          <a:schemeClr val="bg1"/>
                        </a:solidFill>
                        <a:latin typeface="+mj-lt"/>
                      </a:endParaRPr>
                    </a:p>
                    <a:p>
                      <a:pPr algn="ctr"/>
                      <a:r>
                        <a:rPr lang="fr-FR" sz="1400" dirty="0" smtClean="0">
                          <a:solidFill>
                            <a:schemeClr val="bg1"/>
                          </a:solidFill>
                          <a:latin typeface="+mj-lt"/>
                        </a:rPr>
                        <a:t>Pollution</a:t>
                      </a:r>
                      <a:r>
                        <a:rPr lang="fr-FR" sz="1400" baseline="0" dirty="0" smtClean="0">
                          <a:solidFill>
                            <a:schemeClr val="bg1"/>
                          </a:solidFill>
                          <a:latin typeface="+mj-lt"/>
                        </a:rPr>
                        <a:t> (lactosérum)</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smtClean="0">
                          <a:solidFill>
                            <a:schemeClr val="bg1"/>
                          </a:solidFill>
                          <a:latin typeface="+mj-lt"/>
                          <a:cs typeface="Times New Roman"/>
                        </a:rPr>
                        <a:t>Les entreprises proposent des fromages bio</a:t>
                      </a:r>
                    </a:p>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smtClean="0">
                          <a:solidFill>
                            <a:schemeClr val="bg1"/>
                          </a:solidFill>
                          <a:latin typeface="+mj-lt"/>
                          <a:cs typeface="Times New Roman"/>
                        </a:rPr>
                        <a:t>Développement durable</a:t>
                      </a:r>
                    </a:p>
                  </a:txBody>
                  <a:tcPr/>
                </a:tc>
              </a:tr>
              <a:tr h="8405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b="1" kern="1200" dirty="0" smtClean="0">
                          <a:solidFill>
                            <a:schemeClr val="lt1"/>
                          </a:solidFill>
                          <a:latin typeface="+mn-lt"/>
                          <a:ea typeface="+mn-ea"/>
                          <a:cs typeface="Times New Roman"/>
                        </a:rPr>
                        <a:t>Stratégiques</a:t>
                      </a:r>
                    </a:p>
                    <a:p>
                      <a:pPr algn="ctr"/>
                      <a:endParaRPr lang="fr-FR" b="1" dirty="0"/>
                    </a:p>
                  </a:txBody>
                  <a:tcPr/>
                </a:tc>
                <a:tc>
                  <a:txBody>
                    <a:bodyPr/>
                    <a:lstStyle/>
                    <a:p>
                      <a:pPr algn="ctr"/>
                      <a:r>
                        <a:rPr lang="fr-FR" sz="1400" dirty="0" smtClean="0">
                          <a:solidFill>
                            <a:schemeClr val="bg1"/>
                          </a:solidFill>
                          <a:latin typeface="+mj-lt"/>
                        </a:rPr>
                        <a:t>Difficultés</a:t>
                      </a:r>
                      <a:r>
                        <a:rPr lang="fr-FR" sz="1400" baseline="0" dirty="0" smtClean="0">
                          <a:solidFill>
                            <a:schemeClr val="bg1"/>
                          </a:solidFill>
                          <a:latin typeface="+mj-lt"/>
                        </a:rPr>
                        <a:t> de percer pour les nouveaux entrants</a:t>
                      </a:r>
                      <a:endParaRPr lang="fr-FR" sz="1400" dirty="0">
                        <a:solidFill>
                          <a:schemeClr val="bg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cap="none" normalizeH="0" baseline="0" dirty="0" smtClean="0">
                          <a:ln>
                            <a:noFill/>
                          </a:ln>
                          <a:solidFill>
                            <a:schemeClr val="bg1"/>
                          </a:solidFill>
                          <a:effectLst/>
                          <a:latin typeface="+mj-lt"/>
                          <a:ea typeface="ＭＳ Ｐゴシック" charset="0"/>
                          <a:cs typeface="ＭＳ Ｐゴシック" charset="0"/>
                        </a:rPr>
                        <a:t>Originalité</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cap="none" normalizeH="0" baseline="0" dirty="0" smtClean="0">
                          <a:ln>
                            <a:noFill/>
                          </a:ln>
                          <a:solidFill>
                            <a:schemeClr val="bg1"/>
                          </a:solidFill>
                          <a:effectLst/>
                          <a:latin typeface="+mj-lt"/>
                          <a:ea typeface="ＭＳ Ｐゴシック" charset="0"/>
                          <a:cs typeface="ＭＳ Ｐゴシック" charset="0"/>
                        </a:rPr>
                        <a:t>Différentiation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cap="none" normalizeH="0" baseline="0" dirty="0" smtClean="0">
                          <a:ln>
                            <a:noFill/>
                          </a:ln>
                          <a:solidFill>
                            <a:schemeClr val="bg1"/>
                          </a:solidFill>
                          <a:effectLst/>
                          <a:latin typeface="+mj-lt"/>
                          <a:ea typeface="ＭＳ Ｐゴシック" charset="0"/>
                        </a:rPr>
                        <a:t>Extension du marché</a:t>
                      </a:r>
                      <a:endParaRPr lang="fr-FR" sz="1400" dirty="0">
                        <a:solidFill>
                          <a:schemeClr val="bg1"/>
                        </a:solidFill>
                        <a:latin typeface="+mj-lt"/>
                      </a:endParaRPr>
                    </a:p>
                  </a:txBody>
                  <a:tcPr/>
                </a:tc>
              </a:tr>
              <a:tr h="384542">
                <a:tc>
                  <a:txBody>
                    <a:bodyPr/>
                    <a:lstStyle/>
                    <a:p>
                      <a:pPr algn="ctr"/>
                      <a:r>
                        <a:rPr lang="fr-FR" sz="1800" b="1" kern="1200" dirty="0" smtClean="0">
                          <a:solidFill>
                            <a:schemeClr val="lt1"/>
                          </a:solidFill>
                          <a:latin typeface="+mn-lt"/>
                          <a:ea typeface="+mn-ea"/>
                          <a:cs typeface="Times New Roman"/>
                        </a:rPr>
                        <a:t>Technologiques</a:t>
                      </a:r>
                      <a:endParaRPr lang="fr-FR"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smtClean="0">
                          <a:solidFill>
                            <a:schemeClr val="bg1"/>
                          </a:solidFill>
                          <a:latin typeface="+mj-lt"/>
                          <a:cs typeface="Times New Roman"/>
                        </a:rPr>
                        <a:t>Coût de l</a:t>
                      </a:r>
                      <a:r>
                        <a:rPr lang="ja-JP" altLang="fr-FR" sz="1400" dirty="0" smtClean="0">
                          <a:solidFill>
                            <a:schemeClr val="bg1"/>
                          </a:solidFill>
                          <a:latin typeface="+mj-lt"/>
                          <a:cs typeface="Times New Roman"/>
                        </a:rPr>
                        <a:t>’</a:t>
                      </a:r>
                      <a:r>
                        <a:rPr lang="fr-FR" sz="1400" dirty="0" smtClean="0">
                          <a:solidFill>
                            <a:schemeClr val="bg1"/>
                          </a:solidFill>
                          <a:latin typeface="+mj-lt"/>
                          <a:cs typeface="Times New Roman"/>
                        </a:rPr>
                        <a:t>innovation </a:t>
                      </a:r>
                    </a:p>
                  </a:txBody>
                  <a:tcPr/>
                </a:tc>
                <a:tc>
                  <a:txBody>
                    <a:bodyPr/>
                    <a:lstStyle/>
                    <a:p>
                      <a:pPr algn="ctr"/>
                      <a:r>
                        <a:rPr lang="fr-FR" sz="1400" dirty="0" smtClean="0">
                          <a:solidFill>
                            <a:schemeClr val="bg1"/>
                          </a:solidFill>
                          <a:latin typeface="+mj-lt"/>
                          <a:cs typeface="Times New Roman"/>
                        </a:rPr>
                        <a:t>Les Innovations Packaging </a:t>
                      </a:r>
                    </a:p>
                  </a:txBody>
                  <a:tcPr/>
                </a:tc>
              </a:tr>
              <a:tr h="1442031">
                <a:tc>
                  <a:txBody>
                    <a:bodyPr/>
                    <a:lstStyle/>
                    <a:p>
                      <a:pPr algn="ctr"/>
                      <a:r>
                        <a:rPr lang="fr-FR" sz="1800" b="1" kern="1200" dirty="0" smtClean="0">
                          <a:solidFill>
                            <a:schemeClr val="lt1"/>
                          </a:solidFill>
                          <a:latin typeface="+mn-lt"/>
                          <a:ea typeface="+mn-ea"/>
                          <a:cs typeface="Times New Roman"/>
                        </a:rPr>
                        <a:t>Réglementaires</a:t>
                      </a:r>
                      <a:endParaRPr lang="fr-FR" b="1" dirty="0"/>
                    </a:p>
                  </a:txBody>
                  <a:tcPr/>
                </a:tc>
                <a:tc>
                  <a:txBody>
                    <a:bodyPr/>
                    <a:lstStyle/>
                    <a:p>
                      <a:pPr algn="ctr"/>
                      <a:endParaRPr lang="fr-FR" sz="1400" dirty="0" smtClean="0">
                        <a:solidFill>
                          <a:schemeClr val="bg1"/>
                        </a:solidFill>
                        <a:latin typeface="+mj-lt"/>
                        <a:cs typeface="Times New Roman"/>
                      </a:endParaRPr>
                    </a:p>
                    <a:p>
                      <a:pPr algn="ctr"/>
                      <a:r>
                        <a:rPr lang="fr-FR" sz="1400" dirty="0" smtClean="0">
                          <a:solidFill>
                            <a:schemeClr val="bg1"/>
                          </a:solidFill>
                          <a:latin typeface="+mj-lt"/>
                          <a:cs typeface="Times New Roman"/>
                        </a:rPr>
                        <a:t>Sécurité alimentaire </a:t>
                      </a:r>
                    </a:p>
                    <a:p>
                      <a:pPr algn="ctr"/>
                      <a:r>
                        <a:rPr lang="fr-FR" sz="1400" baseline="0" dirty="0" smtClean="0">
                          <a:solidFill>
                            <a:schemeClr val="bg1"/>
                          </a:solidFill>
                          <a:latin typeface="+mj-lt"/>
                          <a:cs typeface="Times New Roman"/>
                        </a:rPr>
                        <a:t>Teneur spécifique en matière grasse à respecter</a:t>
                      </a:r>
                      <a:endParaRPr lang="fr-FR" sz="1400" dirty="0" smtClean="0">
                        <a:solidFill>
                          <a:schemeClr val="bg1"/>
                        </a:solidFill>
                        <a:latin typeface="+mj-lt"/>
                        <a:cs typeface="Times New Roman"/>
                      </a:endParaRPr>
                    </a:p>
                    <a:p>
                      <a:pPr algn="ctr"/>
                      <a:endParaRPr lang="fr-FR" sz="1400" dirty="0" smtClean="0">
                        <a:solidFill>
                          <a:schemeClr val="bg1"/>
                        </a:solidFill>
                        <a:latin typeface="+mj-lt"/>
                        <a:cs typeface="Times New Roman"/>
                      </a:endParaRPr>
                    </a:p>
                  </a:txBody>
                  <a:tcPr/>
                </a:tc>
                <a:tc>
                  <a:txBody>
                    <a:bodyPr/>
                    <a:lstStyle/>
                    <a:p>
                      <a:pPr algn="ctr"/>
                      <a:endParaRPr lang="fr-FR" sz="1400" dirty="0" smtClean="0">
                        <a:solidFill>
                          <a:schemeClr val="bg1"/>
                        </a:solidFill>
                        <a:latin typeface="+mj-lt"/>
                      </a:endParaRPr>
                    </a:p>
                    <a:p>
                      <a:pPr algn="ctr"/>
                      <a:endParaRPr lang="fr-FR" sz="1400" dirty="0" smtClean="0">
                        <a:solidFill>
                          <a:schemeClr val="bg1"/>
                        </a:solidFill>
                        <a:latin typeface="+mj-lt"/>
                      </a:endParaRPr>
                    </a:p>
                    <a:p>
                      <a:pPr algn="ctr"/>
                      <a:r>
                        <a:rPr lang="fr-FR" sz="1400" dirty="0" smtClean="0">
                          <a:solidFill>
                            <a:schemeClr val="bg1"/>
                          </a:solidFill>
                          <a:latin typeface="+mj-lt"/>
                        </a:rPr>
                        <a:t>Transparence pour le client</a:t>
                      </a:r>
                      <a:endParaRPr lang="fr-FR" sz="1400" dirty="0">
                        <a:solidFill>
                          <a:schemeClr val="bg1"/>
                        </a:solidFill>
                        <a:latin typeface="+mj-lt"/>
                      </a:endParaRPr>
                    </a:p>
                  </a:txBody>
                  <a:tcPr/>
                </a:tc>
              </a:tr>
              <a:tr h="96135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b="1" kern="1200" dirty="0" err="1" smtClean="0">
                          <a:solidFill>
                            <a:schemeClr val="lt1"/>
                          </a:solidFill>
                          <a:latin typeface="+mn-lt"/>
                          <a:ea typeface="+mn-ea"/>
                          <a:cs typeface="Times New Roman"/>
                        </a:rPr>
                        <a:t>Socio-Démographiques</a:t>
                      </a:r>
                      <a:endParaRPr lang="fr-FR" sz="1800" b="1" kern="1200" dirty="0" smtClean="0">
                        <a:solidFill>
                          <a:schemeClr val="lt1"/>
                        </a:solidFill>
                        <a:latin typeface="+mn-lt"/>
                        <a:ea typeface="+mn-ea"/>
                        <a:cs typeface="Times New Roman"/>
                      </a:endParaRPr>
                    </a:p>
                    <a:p>
                      <a:pPr algn="ctr"/>
                      <a:endParaRPr lang="fr-FR"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400" dirty="0" smtClean="0">
                        <a:solidFill>
                          <a:schemeClr val="bg1"/>
                        </a:solidFill>
                        <a:latin typeface="+mj-lt"/>
                        <a:cs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smtClean="0">
                          <a:solidFill>
                            <a:schemeClr val="bg1"/>
                          </a:solidFill>
                          <a:latin typeface="+mj-lt"/>
                          <a:cs typeface="Times New Roman"/>
                        </a:rPr>
                        <a:t>Obésité</a:t>
                      </a:r>
                      <a:endParaRPr lang="fr-FR" sz="1400" dirty="0">
                        <a:solidFill>
                          <a:schemeClr val="bg1"/>
                        </a:solidFill>
                        <a:latin typeface="+mj-lt"/>
                      </a:endParaRPr>
                    </a:p>
                  </a:txBody>
                  <a:tcPr/>
                </a:tc>
                <a:tc>
                  <a:txBody>
                    <a:bodyPr/>
                    <a:lstStyle/>
                    <a:p>
                      <a:pPr algn="ctr"/>
                      <a:endParaRPr lang="fr-FR" sz="1400" dirty="0" smtClean="0">
                        <a:solidFill>
                          <a:schemeClr val="bg1"/>
                        </a:solidFill>
                        <a:latin typeface="+mj-lt"/>
                      </a:endParaRPr>
                    </a:p>
                    <a:p>
                      <a:pPr algn="ctr"/>
                      <a:r>
                        <a:rPr lang="fr-FR" sz="1400" dirty="0" smtClean="0">
                          <a:solidFill>
                            <a:schemeClr val="bg1"/>
                          </a:solidFill>
                          <a:latin typeface="+mj-lt"/>
                        </a:rPr>
                        <a:t>Campagne pour la santé</a:t>
                      </a:r>
                    </a:p>
                    <a:p>
                      <a:pPr algn="ctr"/>
                      <a:r>
                        <a:rPr lang="fr-FR" sz="1400" dirty="0" smtClean="0">
                          <a:solidFill>
                            <a:schemeClr val="bg1"/>
                          </a:solidFill>
                          <a:latin typeface="+mj-lt"/>
                        </a:rPr>
                        <a:t>Fromage nutrition</a:t>
                      </a:r>
                      <a:endParaRPr lang="fr-FR" sz="1400" dirty="0">
                        <a:solidFill>
                          <a:schemeClr val="bg1"/>
                        </a:solidFill>
                        <a:latin typeface="+mj-lt"/>
                      </a:endParaRPr>
                    </a:p>
                  </a:txBody>
                  <a:tcPr/>
                </a:tc>
              </a:tr>
            </a:tbl>
          </a:graphicData>
        </a:graphic>
      </p:graphicFrame>
    </p:spTree>
    <p:extLst>
      <p:ext uri="{BB962C8B-B14F-4D97-AF65-F5344CB8AC3E}">
        <p14:creationId xmlns:p14="http://schemas.microsoft.com/office/powerpoint/2010/main" val="13051532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56833" y="119459"/>
            <a:ext cx="7467600" cy="785813"/>
          </a:xfrm>
        </p:spPr>
        <p:txBody>
          <a:bodyPr wrap="square" lIns="91440" tIns="45720" rIns="91440" bIns="45720" numCol="1" anchorCtr="0" compatLnSpc="1">
            <a:prstTxWarp prst="textNoShape">
              <a:avLst/>
            </a:prstTxWarp>
            <a:noAutofit/>
          </a:bodyPr>
          <a:lstStyle/>
          <a:p>
            <a:r>
              <a:rPr lang="fr-FR" sz="3200" b="1" cap="none" dirty="0">
                <a:cs typeface="Times New Roman"/>
              </a:rPr>
              <a:t>L</a:t>
            </a:r>
            <a:r>
              <a:rPr lang="ja-JP" altLang="fr-FR" sz="3200" b="1" cap="none" dirty="0">
                <a:cs typeface="Times New Roman"/>
              </a:rPr>
              <a:t>’</a:t>
            </a:r>
            <a:r>
              <a:rPr lang="fr-FR" sz="3200" b="1" cap="none" dirty="0">
                <a:cs typeface="Times New Roman"/>
              </a:rPr>
              <a:t>ANALYSE DES FORCES CONCURRENTIELLES: PORTER</a:t>
            </a:r>
          </a:p>
        </p:txBody>
      </p:sp>
      <p:sp>
        <p:nvSpPr>
          <p:cNvPr id="35" name="Rectangle à coins arrondis 34"/>
          <p:cNvSpPr/>
          <p:nvPr/>
        </p:nvSpPr>
        <p:spPr>
          <a:xfrm>
            <a:off x="1536935" y="5285621"/>
            <a:ext cx="3608168" cy="1456814"/>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fr-FR" sz="1600" b="1" dirty="0" smtClean="0">
              <a:solidFill>
                <a:srgbClr val="953735"/>
              </a:solidFill>
              <a:latin typeface="Times New Roman"/>
              <a:cs typeface="Times New Roman"/>
            </a:endParaRPr>
          </a:p>
          <a:p>
            <a:pPr algn="ctr" fontAlgn="auto">
              <a:spcBef>
                <a:spcPts val="0"/>
              </a:spcBef>
              <a:spcAft>
                <a:spcPts val="0"/>
              </a:spcAft>
              <a:defRPr/>
            </a:pPr>
            <a:r>
              <a:rPr lang="fr-FR" sz="1600" b="1" dirty="0" smtClean="0">
                <a:solidFill>
                  <a:srgbClr val="953735"/>
                </a:solidFill>
                <a:latin typeface="Times New Roman"/>
                <a:cs typeface="Times New Roman"/>
              </a:rPr>
              <a:t>Les fournisseurs:</a:t>
            </a:r>
            <a:endParaRPr lang="fr-FR" sz="1600" b="1" dirty="0">
              <a:solidFill>
                <a:srgbClr val="953735"/>
              </a:solidFill>
              <a:latin typeface="Times New Roman"/>
              <a:cs typeface="Times New Roman"/>
            </a:endParaRPr>
          </a:p>
          <a:p>
            <a:pPr algn="ctr">
              <a:defRPr/>
            </a:pPr>
            <a:r>
              <a:rPr lang="fr-FR" sz="1600" dirty="0" smtClean="0">
                <a:solidFill>
                  <a:srgbClr val="953735"/>
                </a:solidFill>
              </a:rPr>
              <a:t>Tous les acteurs du fromage font appel à des producteurs laitiers locaux,</a:t>
            </a:r>
          </a:p>
          <a:p>
            <a:pPr algn="ctr">
              <a:defRPr/>
            </a:pPr>
            <a:r>
              <a:rPr lang="fr-FR" sz="1600" dirty="0" smtClean="0">
                <a:solidFill>
                  <a:srgbClr val="953735"/>
                </a:solidFill>
              </a:rPr>
              <a:t>Cette collaboration étant bénéfique pour les deux parties</a:t>
            </a:r>
            <a:r>
              <a:rPr lang="fr-FR" dirty="0" smtClean="0">
                <a:solidFill>
                  <a:srgbClr val="953735"/>
                </a:solidFill>
              </a:rPr>
              <a:t>.</a:t>
            </a:r>
            <a:endParaRPr lang="fr-FR" dirty="0">
              <a:solidFill>
                <a:srgbClr val="953735"/>
              </a:solidFill>
            </a:endParaRPr>
          </a:p>
          <a:p>
            <a:pPr algn="ctr" fontAlgn="auto">
              <a:spcBef>
                <a:spcPts val="0"/>
              </a:spcBef>
              <a:spcAft>
                <a:spcPts val="0"/>
              </a:spcAft>
              <a:defRPr/>
            </a:pPr>
            <a:endParaRPr lang="fr-FR" dirty="0">
              <a:solidFill>
                <a:srgbClr val="953735"/>
              </a:solidFill>
            </a:endParaRPr>
          </a:p>
        </p:txBody>
      </p:sp>
      <p:sp>
        <p:nvSpPr>
          <p:cNvPr id="42" name="Rectangle à coins arrondis 41"/>
          <p:cNvSpPr/>
          <p:nvPr/>
        </p:nvSpPr>
        <p:spPr>
          <a:xfrm>
            <a:off x="2605088" y="972342"/>
            <a:ext cx="2517245" cy="1457591"/>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r>
              <a:rPr lang="fr-FR" sz="1200" b="1" dirty="0">
                <a:solidFill>
                  <a:srgbClr val="953735"/>
                </a:solidFill>
                <a:latin typeface="Times New Roman"/>
                <a:ea typeface="ＭＳ Ｐゴシック" charset="0"/>
                <a:cs typeface="Times New Roman"/>
              </a:rPr>
              <a:t>Les Nouveaux </a:t>
            </a:r>
            <a:r>
              <a:rPr lang="fr-FR" sz="1200" b="1" dirty="0" smtClean="0">
                <a:solidFill>
                  <a:srgbClr val="953735"/>
                </a:solidFill>
                <a:latin typeface="Times New Roman"/>
                <a:ea typeface="ＭＳ Ｐゴシック" charset="0"/>
                <a:cs typeface="Times New Roman"/>
              </a:rPr>
              <a:t>entrants:</a:t>
            </a:r>
          </a:p>
          <a:p>
            <a:pPr algn="ctr"/>
            <a:r>
              <a:rPr lang="fr-FR" sz="1200" dirty="0" smtClean="0">
                <a:solidFill>
                  <a:srgbClr val="953735"/>
                </a:solidFill>
                <a:latin typeface="Times New Roman"/>
                <a:ea typeface="ＭＳ Ｐゴシック" charset="0"/>
                <a:cs typeface="Times New Roman"/>
              </a:rPr>
              <a:t>Les MDD: elles possèdent une grosse part de marché du fromage, </a:t>
            </a:r>
            <a:r>
              <a:rPr lang="fr-FR" sz="1200" dirty="0" smtClean="0">
                <a:solidFill>
                  <a:srgbClr val="953735"/>
                </a:solidFill>
                <a:latin typeface="Times New Roman"/>
                <a:ea typeface="ＭＳ Ｐゴシック" charset="0"/>
                <a:cs typeface="Times New Roman"/>
              </a:rPr>
              <a:t>leurs </a:t>
            </a:r>
            <a:r>
              <a:rPr lang="fr-FR" sz="1200" dirty="0" smtClean="0">
                <a:solidFill>
                  <a:srgbClr val="953735"/>
                </a:solidFill>
                <a:latin typeface="Times New Roman"/>
                <a:ea typeface="ＭＳ Ｐゴシック" charset="0"/>
                <a:cs typeface="Times New Roman"/>
              </a:rPr>
              <a:t>prix </a:t>
            </a:r>
            <a:r>
              <a:rPr lang="fr-FR" sz="1200" dirty="0" smtClean="0">
                <a:solidFill>
                  <a:srgbClr val="953735"/>
                </a:solidFill>
                <a:latin typeface="Times New Roman"/>
                <a:ea typeface="ＭＳ Ｐゴシック" charset="0"/>
                <a:cs typeface="Times New Roman"/>
              </a:rPr>
              <a:t>baissent </a:t>
            </a:r>
            <a:r>
              <a:rPr lang="fr-FR" sz="1200" dirty="0" smtClean="0">
                <a:solidFill>
                  <a:srgbClr val="953735"/>
                </a:solidFill>
                <a:latin typeface="Times New Roman"/>
                <a:ea typeface="ＭＳ Ｐゴシック" charset="0"/>
                <a:cs typeface="Times New Roman"/>
              </a:rPr>
              <a:t>étant plus accessible aux consommateurs dont le pouvoir d’achat est restreint</a:t>
            </a:r>
          </a:p>
        </p:txBody>
      </p:sp>
      <p:sp>
        <p:nvSpPr>
          <p:cNvPr id="43" name="Rectangle à coins arrondis 42"/>
          <p:cNvSpPr/>
          <p:nvPr/>
        </p:nvSpPr>
        <p:spPr>
          <a:xfrm>
            <a:off x="6206799" y="1009378"/>
            <a:ext cx="2103805" cy="3463789"/>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r>
              <a:rPr lang="fr-FR" sz="1400" b="1" dirty="0" smtClean="0">
                <a:solidFill>
                  <a:srgbClr val="953735"/>
                </a:solidFill>
                <a:latin typeface="Times New Roman"/>
                <a:ea typeface="ＭＳ Ｐゴシック" charset="0"/>
                <a:cs typeface="Times New Roman"/>
              </a:rPr>
              <a:t>Réglementation:</a:t>
            </a:r>
          </a:p>
          <a:p>
            <a:pPr algn="ctr"/>
            <a:r>
              <a:rPr lang="fr-FR" sz="1400" dirty="0" smtClean="0">
                <a:solidFill>
                  <a:srgbClr val="953735"/>
                </a:solidFill>
                <a:latin typeface="Times New Roman"/>
                <a:ea typeface="ＭＳ Ｐゴシック" charset="0"/>
                <a:cs typeface="Times New Roman"/>
              </a:rPr>
              <a:t>Engagement requis par l’Etat portant sur la composition nutritionnelle des aliments dans le but de réduire la consommation de certains ingrédients (sel, sucre, lipides saturés) en agissant sur l’offre. Ce paramètre est important car il peut être positif ou négatif pour chaque acteur </a:t>
            </a:r>
            <a:endParaRPr lang="fr-FR" sz="1400" dirty="0">
              <a:solidFill>
                <a:srgbClr val="953735"/>
              </a:solidFill>
              <a:latin typeface="Times New Roman"/>
              <a:ea typeface="ＭＳ Ｐゴシック" charset="0"/>
              <a:cs typeface="Times New Roman"/>
            </a:endParaRPr>
          </a:p>
        </p:txBody>
      </p:sp>
      <p:sp>
        <p:nvSpPr>
          <p:cNvPr id="46" name="Rectangle à coins arrondis 45"/>
          <p:cNvSpPr/>
          <p:nvPr/>
        </p:nvSpPr>
        <p:spPr>
          <a:xfrm>
            <a:off x="101600" y="1634068"/>
            <a:ext cx="2082800" cy="34036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fr-FR" sz="1200" b="1" dirty="0" smtClean="0">
                <a:solidFill>
                  <a:srgbClr val="953735"/>
                </a:solidFill>
                <a:latin typeface="Times New Roman"/>
                <a:cs typeface="Times New Roman"/>
              </a:rPr>
              <a:t>Les consommateurs:</a:t>
            </a:r>
          </a:p>
          <a:p>
            <a:pPr algn="ctr" fontAlgn="auto">
              <a:spcBef>
                <a:spcPts val="0"/>
              </a:spcBef>
              <a:spcAft>
                <a:spcPts val="0"/>
              </a:spcAft>
              <a:defRPr/>
            </a:pPr>
            <a:r>
              <a:rPr lang="fr-FR" sz="1200" dirty="0" smtClean="0">
                <a:solidFill>
                  <a:srgbClr val="953735"/>
                </a:solidFill>
                <a:latin typeface="Times New Roman"/>
                <a:cs typeface="Times New Roman"/>
              </a:rPr>
              <a:t>Le fromage fondu se consonne à tout âge, avec une consommation plus importante chez les enfants. Les industriels mettent en place des </a:t>
            </a:r>
            <a:r>
              <a:rPr lang="fr-FR" sz="1200" dirty="0" smtClean="0">
                <a:solidFill>
                  <a:srgbClr val="953735"/>
                </a:solidFill>
                <a:latin typeface="Times New Roman"/>
                <a:cs typeface="Times New Roman"/>
              </a:rPr>
              <a:t>packagings </a:t>
            </a:r>
            <a:r>
              <a:rPr lang="fr-FR" sz="1200" dirty="0" smtClean="0">
                <a:solidFill>
                  <a:srgbClr val="953735"/>
                </a:solidFill>
                <a:latin typeface="Times New Roman"/>
                <a:cs typeface="Times New Roman"/>
              </a:rPr>
              <a:t>pour attirer les enfants, des fromages à cuisiner et des formages </a:t>
            </a:r>
            <a:r>
              <a:rPr lang="fr-FR" sz="1200" dirty="0">
                <a:solidFill>
                  <a:srgbClr val="953735"/>
                </a:solidFill>
                <a:latin typeface="Times New Roman"/>
                <a:cs typeface="Times New Roman"/>
              </a:rPr>
              <a:t>à</a:t>
            </a:r>
            <a:r>
              <a:rPr lang="fr-FR" sz="1200" dirty="0" smtClean="0">
                <a:solidFill>
                  <a:srgbClr val="953735"/>
                </a:solidFill>
                <a:latin typeface="Times New Roman"/>
                <a:cs typeface="Times New Roman"/>
              </a:rPr>
              <a:t> apéritif ainsi ils touchent toute la population.</a:t>
            </a:r>
          </a:p>
          <a:p>
            <a:pPr algn="ctr" fontAlgn="auto">
              <a:spcBef>
                <a:spcPts val="0"/>
              </a:spcBef>
              <a:spcAft>
                <a:spcPts val="0"/>
              </a:spcAft>
              <a:defRPr/>
            </a:pPr>
            <a:r>
              <a:rPr lang="fr-FR" sz="1200" dirty="0" smtClean="0">
                <a:solidFill>
                  <a:srgbClr val="953735"/>
                </a:solidFill>
                <a:latin typeface="Times New Roman"/>
                <a:cs typeface="Times New Roman"/>
              </a:rPr>
              <a:t>Les consommateurs désirent tirer un bénéfice santé en consommant du fromage light. Parallèlement, ils veillent a minimiser ses dépenses.</a:t>
            </a:r>
          </a:p>
        </p:txBody>
      </p:sp>
      <p:sp>
        <p:nvSpPr>
          <p:cNvPr id="3" name="Ellipse 2"/>
          <p:cNvSpPr/>
          <p:nvPr/>
        </p:nvSpPr>
        <p:spPr>
          <a:xfrm>
            <a:off x="2929466" y="3181089"/>
            <a:ext cx="2125134" cy="9144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b="1" dirty="0" smtClean="0">
                <a:ln w="1905"/>
                <a:solidFill>
                  <a:srgbClr val="FF0000"/>
                </a:solidFill>
                <a:effectLst>
                  <a:innerShdw blurRad="69850" dist="43180" dir="5400000">
                    <a:srgbClr val="000000">
                      <a:alpha val="65000"/>
                    </a:srgbClr>
                  </a:innerShdw>
                </a:effectLst>
              </a:rPr>
              <a:t>Bel, Lactalis et </a:t>
            </a:r>
            <a:r>
              <a:rPr lang="fr-FR" b="1" dirty="0" err="1" smtClean="0">
                <a:ln w="1905"/>
                <a:solidFill>
                  <a:srgbClr val="FF0000"/>
                </a:solidFill>
                <a:effectLst>
                  <a:innerShdw blurRad="69850" dist="43180" dir="5400000">
                    <a:srgbClr val="000000">
                      <a:alpha val="65000"/>
                    </a:srgbClr>
                  </a:innerShdw>
                </a:effectLst>
              </a:rPr>
              <a:t>Bongrain</a:t>
            </a:r>
            <a:endParaRPr lang="fr-FR" b="1" dirty="0">
              <a:ln w="1905"/>
              <a:solidFill>
                <a:srgbClr val="FF0000"/>
              </a:solidFill>
              <a:effectLst>
                <a:innerShdw blurRad="69850" dist="43180" dir="5400000">
                  <a:srgbClr val="000000">
                    <a:alpha val="65000"/>
                  </a:srgbClr>
                </a:innerShdw>
              </a:effectLst>
            </a:endParaRPr>
          </a:p>
        </p:txBody>
      </p:sp>
      <p:cxnSp>
        <p:nvCxnSpPr>
          <p:cNvPr id="16" name="Connecteur droit avec flèche 15"/>
          <p:cNvCxnSpPr>
            <a:stCxn id="43" idx="1"/>
            <a:endCxn id="3" idx="6"/>
          </p:cNvCxnSpPr>
          <p:nvPr/>
        </p:nvCxnSpPr>
        <p:spPr>
          <a:xfrm flipH="1">
            <a:off x="5054600" y="2741273"/>
            <a:ext cx="1152199" cy="8970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Connecteur droit avec flèche 16"/>
          <p:cNvCxnSpPr/>
          <p:nvPr/>
        </p:nvCxnSpPr>
        <p:spPr>
          <a:xfrm>
            <a:off x="2184400" y="2692400"/>
            <a:ext cx="1004888" cy="584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Connecteur droit avec flèche 17"/>
          <p:cNvCxnSpPr/>
          <p:nvPr/>
        </p:nvCxnSpPr>
        <p:spPr>
          <a:xfrm flipH="1">
            <a:off x="4148667" y="2429933"/>
            <a:ext cx="76200" cy="7511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Connecteur droit avec flèche 18"/>
          <p:cNvCxnSpPr>
            <a:stCxn id="35" idx="0"/>
          </p:cNvCxnSpPr>
          <p:nvPr/>
        </p:nvCxnSpPr>
        <p:spPr>
          <a:xfrm flipV="1">
            <a:off x="3341019" y="4095491"/>
            <a:ext cx="435114" cy="119013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 name="ZoneTexte 4"/>
          <p:cNvSpPr txBox="1"/>
          <p:nvPr/>
        </p:nvSpPr>
        <p:spPr>
          <a:xfrm>
            <a:off x="4239341" y="4473167"/>
            <a:ext cx="882991" cy="369332"/>
          </a:xfrm>
          <a:prstGeom prst="rect">
            <a:avLst/>
          </a:prstGeom>
          <a:noFill/>
        </p:spPr>
        <p:txBody>
          <a:bodyPr wrap="square" rtlCol="0">
            <a:spAutoFit/>
          </a:bodyPr>
          <a:lstStyle/>
          <a:p>
            <a:endParaRPr lang="fr-FR" dirty="0"/>
          </a:p>
        </p:txBody>
      </p:sp>
      <p:sp>
        <p:nvSpPr>
          <p:cNvPr id="6" name="ZoneTexte 5"/>
          <p:cNvSpPr txBox="1"/>
          <p:nvPr/>
        </p:nvSpPr>
        <p:spPr>
          <a:xfrm>
            <a:off x="4239341" y="2581222"/>
            <a:ext cx="905762" cy="253916"/>
          </a:xfrm>
          <a:prstGeom prst="rect">
            <a:avLst/>
          </a:prstGeom>
          <a:noFill/>
        </p:spPr>
        <p:txBody>
          <a:bodyPr wrap="square" rtlCol="0">
            <a:spAutoFit/>
          </a:bodyPr>
          <a:lstStyle/>
          <a:p>
            <a:endParaRPr lang="fr-FR" sz="1050" dirty="0"/>
          </a:p>
        </p:txBody>
      </p:sp>
      <p:sp>
        <p:nvSpPr>
          <p:cNvPr id="7" name="ZoneTexte 6"/>
          <p:cNvSpPr txBox="1"/>
          <p:nvPr/>
        </p:nvSpPr>
        <p:spPr>
          <a:xfrm>
            <a:off x="5154443" y="3819468"/>
            <a:ext cx="772224" cy="369332"/>
          </a:xfrm>
          <a:prstGeom prst="rect">
            <a:avLst/>
          </a:prstGeom>
          <a:noFill/>
        </p:spPr>
        <p:txBody>
          <a:bodyPr wrap="square" rtlCol="0">
            <a:spAutoFit/>
          </a:bodyPr>
          <a:lstStyle/>
          <a:p>
            <a:endParaRPr lang="fr-FR" dirty="0"/>
          </a:p>
        </p:txBody>
      </p:sp>
      <p:sp>
        <p:nvSpPr>
          <p:cNvPr id="20" name="Rectangle à coins arrondis 19"/>
          <p:cNvSpPr/>
          <p:nvPr/>
        </p:nvSpPr>
        <p:spPr>
          <a:xfrm>
            <a:off x="6362731" y="5037668"/>
            <a:ext cx="2517477" cy="1032392"/>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endParaRPr lang="fr-FR" sz="1100" b="1" dirty="0" smtClean="0">
              <a:solidFill>
                <a:srgbClr val="953735"/>
              </a:solidFill>
            </a:endParaRPr>
          </a:p>
          <a:p>
            <a:pPr algn="ctr"/>
            <a:endParaRPr lang="fr-FR" sz="1100" b="1" dirty="0">
              <a:solidFill>
                <a:srgbClr val="953735"/>
              </a:solidFill>
            </a:endParaRPr>
          </a:p>
          <a:p>
            <a:pPr algn="ctr"/>
            <a:endParaRPr lang="fr-FR" sz="1100" b="1" dirty="0" smtClean="0">
              <a:solidFill>
                <a:srgbClr val="953735"/>
              </a:solidFill>
            </a:endParaRPr>
          </a:p>
          <a:p>
            <a:pPr algn="ctr"/>
            <a:r>
              <a:rPr lang="fr-FR" sz="1100" b="1" dirty="0" smtClean="0">
                <a:solidFill>
                  <a:srgbClr val="953735"/>
                </a:solidFill>
              </a:rPr>
              <a:t>Menaces </a:t>
            </a:r>
            <a:r>
              <a:rPr lang="fr-FR" sz="1100" b="1" dirty="0">
                <a:solidFill>
                  <a:srgbClr val="953735"/>
                </a:solidFill>
              </a:rPr>
              <a:t>de </a:t>
            </a:r>
            <a:r>
              <a:rPr lang="fr-FR" sz="1100" b="1" dirty="0" smtClean="0">
                <a:solidFill>
                  <a:srgbClr val="953735"/>
                </a:solidFill>
              </a:rPr>
              <a:t>substitution:</a:t>
            </a:r>
          </a:p>
          <a:p>
            <a:pPr algn="ctr"/>
            <a:r>
              <a:rPr lang="fr-FR" sz="1100" dirty="0" smtClean="0">
                <a:solidFill>
                  <a:srgbClr val="953735"/>
                </a:solidFill>
              </a:rPr>
              <a:t>La consommation de fromage à pâte dure, à pâte persillée…, sont très </a:t>
            </a:r>
            <a:r>
              <a:rPr lang="fr-FR" sz="1100" dirty="0">
                <a:solidFill>
                  <a:srgbClr val="953735"/>
                </a:solidFill>
              </a:rPr>
              <a:t>présents dans les habitudes des consommateurs.</a:t>
            </a:r>
          </a:p>
          <a:p>
            <a:pPr algn="ctr"/>
            <a:endParaRPr lang="fr-FR" dirty="0" smtClean="0"/>
          </a:p>
          <a:p>
            <a:pPr algn="ctr"/>
            <a:endParaRPr lang="fr-FR" dirty="0"/>
          </a:p>
        </p:txBody>
      </p:sp>
      <p:cxnSp>
        <p:nvCxnSpPr>
          <p:cNvPr id="21" name="Connecteur droit avec flèche 20"/>
          <p:cNvCxnSpPr>
            <a:endCxn id="3" idx="5"/>
          </p:cNvCxnSpPr>
          <p:nvPr/>
        </p:nvCxnSpPr>
        <p:spPr>
          <a:xfrm flipH="1" flipV="1">
            <a:off x="4743381" y="3961578"/>
            <a:ext cx="1619350" cy="11652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588345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12257" y="764372"/>
            <a:ext cx="7970520" cy="5865028"/>
          </a:xfrm>
        </p:spPr>
        <p:txBody>
          <a:bodyPr/>
          <a:lstStyle/>
          <a:p>
            <a:r>
              <a:rPr lang="fr-FR" dirty="0" err="1" smtClean="0"/>
              <a:t>ANaLYSE</a:t>
            </a:r>
            <a:r>
              <a:rPr lang="fr-FR" dirty="0" smtClean="0"/>
              <a:t> DES ENTREPRISES</a:t>
            </a:r>
            <a:endParaRPr lang="fr-FR" dirty="0"/>
          </a:p>
        </p:txBody>
      </p:sp>
    </p:spTree>
    <p:extLst>
      <p:ext uri="{BB962C8B-B14F-4D97-AF65-F5344CB8AC3E}">
        <p14:creationId xmlns:p14="http://schemas.microsoft.com/office/powerpoint/2010/main" val="392640333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rme libre 1"/>
          <p:cNvSpPr/>
          <p:nvPr/>
        </p:nvSpPr>
        <p:spPr>
          <a:xfrm>
            <a:off x="3983924" y="146684"/>
            <a:ext cx="5224819" cy="162589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81638" tIns="52901" rIns="81638" bIns="40819" anchor="t" anchorCtr="0" compatLnSpc="0">
            <a:noAutofit/>
          </a:bodyPr>
          <a:lstStyle/>
          <a:p>
            <a:pPr algn="just" hangingPunct="0">
              <a:lnSpc>
                <a:spcPct val="93000"/>
              </a:lnSpc>
            </a:pPr>
            <a:r>
              <a:rPr lang="fr-FR" sz="2800" b="1" dirty="0">
                <a:solidFill>
                  <a:srgbClr val="008000"/>
                </a:solidFill>
                <a:latin typeface="Arial" pitchFamily="18"/>
                <a:ea typeface="Microsoft YaHei" pitchFamily="2"/>
                <a:cs typeface="Mangal" pitchFamily="2"/>
              </a:rPr>
              <a:t>Entreprise</a:t>
            </a:r>
            <a:r>
              <a:rPr lang="fr-FR" sz="2800" b="1" dirty="0">
                <a:solidFill>
                  <a:srgbClr val="000000"/>
                </a:solidFill>
                <a:latin typeface="Arial" pitchFamily="18"/>
                <a:ea typeface="Microsoft YaHei" pitchFamily="2"/>
                <a:cs typeface="Mangal" pitchFamily="2"/>
              </a:rPr>
              <a:t> </a:t>
            </a:r>
            <a:r>
              <a:rPr lang="fr-FR" sz="2800" dirty="0">
                <a:solidFill>
                  <a:srgbClr val="000000"/>
                </a:solidFill>
                <a:latin typeface="Arial" pitchFamily="18"/>
                <a:ea typeface="Microsoft YaHei" pitchFamily="2"/>
                <a:cs typeface="Mangal" pitchFamily="2"/>
              </a:rPr>
              <a:t>: </a:t>
            </a:r>
            <a:r>
              <a:rPr lang="fr-FR" sz="2800" b="1" dirty="0">
                <a:solidFill>
                  <a:srgbClr val="FF0000"/>
                </a:solidFill>
                <a:latin typeface="Arial" pitchFamily="18"/>
                <a:ea typeface="Microsoft YaHei" pitchFamily="2"/>
                <a:cs typeface="Mangal" pitchFamily="2"/>
              </a:rPr>
              <a:t>Lactalis</a:t>
            </a:r>
          </a:p>
          <a:p>
            <a:pPr algn="just" hangingPunct="0">
              <a:lnSpc>
                <a:spcPct val="93000"/>
              </a:lnSpc>
              <a:tabLst>
                <a:tab pos="0" algn="l"/>
                <a:tab pos="656377" algn="l"/>
                <a:tab pos="1313082" algn="l"/>
                <a:tab pos="1969786" algn="l"/>
                <a:tab pos="2626489" algn="l"/>
                <a:tab pos="3283194" algn="l"/>
                <a:tab pos="3939898" algn="l"/>
                <a:tab pos="4596276" algn="l"/>
                <a:tab pos="5252979" algn="l"/>
                <a:tab pos="5909684" algn="l"/>
                <a:tab pos="6566388" algn="l"/>
                <a:tab pos="6927886" algn="l"/>
                <a:tab pos="7335427" algn="l"/>
                <a:tab pos="7742969" algn="l"/>
                <a:tab pos="8150511" algn="l"/>
                <a:tab pos="8557727" algn="l"/>
                <a:tab pos="8965268" algn="l"/>
                <a:tab pos="9372810" algn="l"/>
                <a:tab pos="9780352" algn="l"/>
              </a:tabLst>
            </a:pPr>
            <a:r>
              <a:rPr lang="fr-FR" sz="1361" dirty="0">
                <a:solidFill>
                  <a:srgbClr val="000000"/>
                </a:solidFill>
                <a:latin typeface="Arial" pitchFamily="18"/>
                <a:ea typeface="Microsoft YaHei" pitchFamily="2"/>
                <a:cs typeface="Mangal" pitchFamily="2"/>
              </a:rPr>
              <a:t>- 12 produits </a:t>
            </a:r>
            <a:r>
              <a:rPr lang="fr-FR" sz="1361" dirty="0" smtClean="0">
                <a:solidFill>
                  <a:srgbClr val="000000"/>
                </a:solidFill>
                <a:latin typeface="Arial" pitchFamily="18"/>
                <a:ea typeface="Microsoft YaHei" pitchFamily="2"/>
                <a:cs typeface="Mangal" pitchFamily="2"/>
              </a:rPr>
              <a:t>Président </a:t>
            </a:r>
            <a:r>
              <a:rPr lang="fr-FR" sz="1361" dirty="0">
                <a:solidFill>
                  <a:srgbClr val="000000"/>
                </a:solidFill>
                <a:latin typeface="Arial" pitchFamily="18"/>
                <a:ea typeface="Microsoft YaHei" pitchFamily="2"/>
                <a:cs typeface="Mangal" pitchFamily="2"/>
              </a:rPr>
              <a:t>sont </a:t>
            </a:r>
            <a:r>
              <a:rPr lang="fr-FR" sz="1361" dirty="0" smtClean="0">
                <a:solidFill>
                  <a:srgbClr val="000000"/>
                </a:solidFill>
                <a:latin typeface="Arial" pitchFamily="18"/>
                <a:ea typeface="Microsoft YaHei" pitchFamily="2"/>
                <a:cs typeface="Mangal" pitchFamily="2"/>
              </a:rPr>
              <a:t>vendus </a:t>
            </a:r>
            <a:r>
              <a:rPr lang="fr-FR" sz="1361" dirty="0">
                <a:solidFill>
                  <a:srgbClr val="000000"/>
                </a:solidFill>
                <a:latin typeface="Arial" pitchFamily="18"/>
                <a:ea typeface="Microsoft YaHei" pitchFamily="2"/>
                <a:cs typeface="Mangal" pitchFamily="2"/>
              </a:rPr>
              <a:t>en une seconde dans le monde.</a:t>
            </a:r>
          </a:p>
          <a:p>
            <a:pPr algn="just" hangingPunct="0">
              <a:lnSpc>
                <a:spcPct val="93000"/>
              </a:lnSpc>
              <a:tabLst>
                <a:tab pos="0" algn="l"/>
                <a:tab pos="656377" algn="l"/>
                <a:tab pos="1313082" algn="l"/>
                <a:tab pos="1969786" algn="l"/>
                <a:tab pos="2626489" algn="l"/>
                <a:tab pos="3283194" algn="l"/>
                <a:tab pos="3939898" algn="l"/>
                <a:tab pos="4596276" algn="l"/>
                <a:tab pos="5252979" algn="l"/>
                <a:tab pos="5909684" algn="l"/>
                <a:tab pos="6566388" algn="l"/>
                <a:tab pos="6927886" algn="l"/>
                <a:tab pos="7335427" algn="l"/>
                <a:tab pos="7742969" algn="l"/>
                <a:tab pos="8150511" algn="l"/>
                <a:tab pos="8557727" algn="l"/>
                <a:tab pos="8965268" algn="l"/>
                <a:tab pos="9372810" algn="l"/>
                <a:tab pos="9780352" algn="l"/>
              </a:tabLst>
            </a:pPr>
            <a:r>
              <a:rPr lang="fr-FR" sz="1361" dirty="0">
                <a:solidFill>
                  <a:srgbClr val="000000"/>
                </a:solidFill>
                <a:latin typeface="Arial" pitchFamily="18"/>
                <a:ea typeface="Microsoft YaHei" pitchFamily="2"/>
                <a:cs typeface="Mangal" pitchFamily="2"/>
              </a:rPr>
              <a:t>- 15,7 Milliards </a:t>
            </a:r>
            <a:r>
              <a:rPr lang="fr-FR" sz="1361" dirty="0" smtClean="0">
                <a:solidFill>
                  <a:srgbClr val="000000"/>
                </a:solidFill>
                <a:latin typeface="Arial" pitchFamily="18"/>
                <a:ea typeface="Microsoft YaHei" pitchFamily="2"/>
                <a:cs typeface="Mangal" pitchFamily="2"/>
              </a:rPr>
              <a:t>d'euros </a:t>
            </a:r>
            <a:r>
              <a:rPr lang="fr-FR" sz="1361" dirty="0">
                <a:solidFill>
                  <a:srgbClr val="000000"/>
                </a:solidFill>
                <a:latin typeface="Arial" pitchFamily="18"/>
                <a:ea typeface="Microsoft YaHei" pitchFamily="2"/>
                <a:cs typeface="Mangal" pitchFamily="2"/>
              </a:rPr>
              <a:t>de </a:t>
            </a:r>
            <a:r>
              <a:rPr lang="fr-FR" sz="1361" dirty="0" smtClean="0">
                <a:solidFill>
                  <a:srgbClr val="000000"/>
                </a:solidFill>
                <a:latin typeface="Arial" pitchFamily="18"/>
                <a:ea typeface="Microsoft YaHei" pitchFamily="2"/>
                <a:cs typeface="Mangal" pitchFamily="2"/>
              </a:rPr>
              <a:t>chiffre d'affaire</a:t>
            </a:r>
            <a:endParaRPr lang="fr-FR" sz="1361" dirty="0">
              <a:solidFill>
                <a:srgbClr val="000000"/>
              </a:solidFill>
              <a:latin typeface="Arial" pitchFamily="18"/>
              <a:ea typeface="Microsoft YaHei" pitchFamily="2"/>
              <a:cs typeface="Mangal" pitchFamily="2"/>
            </a:endParaRPr>
          </a:p>
          <a:p>
            <a:pPr algn="just" hangingPunct="0">
              <a:lnSpc>
                <a:spcPct val="93000"/>
              </a:lnSpc>
              <a:tabLst>
                <a:tab pos="0" algn="l"/>
                <a:tab pos="656377" algn="l"/>
                <a:tab pos="1313082" algn="l"/>
                <a:tab pos="1969786" algn="l"/>
                <a:tab pos="2626489" algn="l"/>
                <a:tab pos="3283194" algn="l"/>
                <a:tab pos="3939898" algn="l"/>
                <a:tab pos="4596276" algn="l"/>
                <a:tab pos="5252979" algn="l"/>
                <a:tab pos="5909684" algn="l"/>
                <a:tab pos="6566388" algn="l"/>
                <a:tab pos="6927886" algn="l"/>
                <a:tab pos="7335427" algn="l"/>
                <a:tab pos="7742969" algn="l"/>
                <a:tab pos="8150511" algn="l"/>
                <a:tab pos="8557727" algn="l"/>
                <a:tab pos="8965268" algn="l"/>
                <a:tab pos="9372810" algn="l"/>
                <a:tab pos="9780352" algn="l"/>
              </a:tabLst>
            </a:pPr>
            <a:r>
              <a:rPr lang="fr-FR" sz="1361" dirty="0">
                <a:solidFill>
                  <a:srgbClr val="000000"/>
                </a:solidFill>
                <a:latin typeface="Arial" pitchFamily="18"/>
                <a:ea typeface="Microsoft YaHei" pitchFamily="2"/>
                <a:cs typeface="Mangal" pitchFamily="2"/>
              </a:rPr>
              <a:t>- 31% de son chiffre d'affaire </a:t>
            </a:r>
            <a:r>
              <a:rPr lang="fr-FR" sz="1361" dirty="0" smtClean="0">
                <a:solidFill>
                  <a:srgbClr val="000000"/>
                </a:solidFill>
                <a:latin typeface="Arial" pitchFamily="18"/>
                <a:ea typeface="Microsoft YaHei" pitchFamily="2"/>
                <a:cs typeface="Mangal" pitchFamily="2"/>
              </a:rPr>
              <a:t>représenté </a:t>
            </a:r>
            <a:r>
              <a:rPr lang="fr-FR" sz="1361" dirty="0">
                <a:solidFill>
                  <a:srgbClr val="000000"/>
                </a:solidFill>
                <a:latin typeface="Arial" pitchFamily="18"/>
                <a:ea typeface="Microsoft YaHei" pitchFamily="2"/>
                <a:cs typeface="Mangal" pitchFamily="2"/>
              </a:rPr>
              <a:t>par le fromage</a:t>
            </a:r>
          </a:p>
          <a:p>
            <a:pPr algn="just" hangingPunct="0">
              <a:lnSpc>
                <a:spcPct val="93000"/>
              </a:lnSpc>
              <a:tabLst>
                <a:tab pos="0" algn="l"/>
                <a:tab pos="656377" algn="l"/>
                <a:tab pos="1313082" algn="l"/>
                <a:tab pos="1969786" algn="l"/>
                <a:tab pos="2626489" algn="l"/>
                <a:tab pos="3283194" algn="l"/>
                <a:tab pos="3939898" algn="l"/>
                <a:tab pos="4596276" algn="l"/>
                <a:tab pos="5252979" algn="l"/>
                <a:tab pos="5909684" algn="l"/>
                <a:tab pos="6566388" algn="l"/>
                <a:tab pos="6927886" algn="l"/>
                <a:tab pos="7335427" algn="l"/>
                <a:tab pos="7742969" algn="l"/>
                <a:tab pos="8150511" algn="l"/>
                <a:tab pos="8557727" algn="l"/>
                <a:tab pos="8965268" algn="l"/>
                <a:tab pos="9372810" algn="l"/>
                <a:tab pos="9780352" algn="l"/>
              </a:tabLst>
            </a:pPr>
            <a:r>
              <a:rPr lang="fr-FR" sz="1361" dirty="0">
                <a:solidFill>
                  <a:srgbClr val="000000"/>
                </a:solidFill>
                <a:latin typeface="Arial" pitchFamily="18"/>
                <a:ea typeface="Microsoft YaHei" pitchFamily="2"/>
                <a:cs typeface="Mangal" pitchFamily="2"/>
              </a:rPr>
              <a:t>- 55 000 </a:t>
            </a:r>
            <a:r>
              <a:rPr lang="fr-FR" sz="1361" dirty="0" smtClean="0">
                <a:solidFill>
                  <a:srgbClr val="000000"/>
                </a:solidFill>
                <a:latin typeface="Arial" pitchFamily="18"/>
                <a:ea typeface="Microsoft YaHei" pitchFamily="2"/>
                <a:cs typeface="Mangal" pitchFamily="2"/>
              </a:rPr>
              <a:t>salariés.</a:t>
            </a:r>
            <a:endParaRPr lang="fr-FR" sz="1361" dirty="0">
              <a:solidFill>
                <a:srgbClr val="000000"/>
              </a:solidFill>
              <a:latin typeface="Arial" pitchFamily="18"/>
              <a:ea typeface="Microsoft YaHei" pitchFamily="2"/>
              <a:cs typeface="Mangal" pitchFamily="2"/>
            </a:endParaRPr>
          </a:p>
          <a:p>
            <a:pPr algn="just" hangingPunct="0">
              <a:lnSpc>
                <a:spcPct val="93000"/>
              </a:lnSpc>
            </a:pPr>
            <a:r>
              <a:rPr lang="fr-FR" sz="1361" dirty="0">
                <a:solidFill>
                  <a:srgbClr val="000000"/>
                </a:solidFill>
                <a:latin typeface="Arial" pitchFamily="18"/>
                <a:ea typeface="Microsoft YaHei" pitchFamily="2"/>
                <a:cs typeface="Mangal" pitchFamily="2"/>
              </a:rPr>
              <a:t>Lieux (en France) : Laval, Mayenne.</a:t>
            </a:r>
          </a:p>
        </p:txBody>
      </p:sp>
      <p:sp>
        <p:nvSpPr>
          <p:cNvPr id="3" name="Forme libre 2"/>
          <p:cNvSpPr/>
          <p:nvPr/>
        </p:nvSpPr>
        <p:spPr>
          <a:xfrm>
            <a:off x="5228574" y="1832504"/>
            <a:ext cx="3917635" cy="85687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81638" tIns="52901" rIns="81638" bIns="40819" anchor="t" anchorCtr="0" compatLnSpc="0">
            <a:noAutofit/>
          </a:bodyPr>
          <a:lstStyle/>
          <a:p>
            <a:pPr algn="just" hangingPunct="0">
              <a:lnSpc>
                <a:spcPct val="93000"/>
              </a:lnSpc>
            </a:pPr>
            <a:r>
              <a:rPr lang="fr-FR" sz="1361" b="1" dirty="0">
                <a:solidFill>
                  <a:srgbClr val="008000"/>
                </a:solidFill>
                <a:latin typeface="Arial" pitchFamily="18"/>
                <a:ea typeface="Microsoft YaHei" pitchFamily="2"/>
                <a:cs typeface="Mangal" pitchFamily="2"/>
              </a:rPr>
              <a:t>Type d'acteur</a:t>
            </a:r>
            <a:r>
              <a:rPr lang="fr-FR" sz="1361" dirty="0">
                <a:solidFill>
                  <a:srgbClr val="000000"/>
                </a:solidFill>
                <a:latin typeface="Arial" pitchFamily="18"/>
                <a:ea typeface="Microsoft YaHei" pitchFamily="2"/>
                <a:cs typeface="Mangal" pitchFamily="2"/>
              </a:rPr>
              <a:t> : N°1 mondial du fromage</a:t>
            </a:r>
          </a:p>
          <a:p>
            <a:pPr algn="just" hangingPunct="0">
              <a:lnSpc>
                <a:spcPct val="93000"/>
              </a:lnSpc>
            </a:pPr>
            <a:r>
              <a:rPr lang="fr-FR" sz="1361" b="1" dirty="0">
                <a:solidFill>
                  <a:srgbClr val="008000"/>
                </a:solidFill>
                <a:latin typeface="Arial" pitchFamily="18"/>
                <a:ea typeface="Microsoft YaHei" pitchFamily="2"/>
                <a:cs typeface="Mangal" pitchFamily="2"/>
              </a:rPr>
              <a:t>Appartenance à un groupe</a:t>
            </a:r>
            <a:r>
              <a:rPr lang="fr-FR" sz="1361" dirty="0">
                <a:solidFill>
                  <a:srgbClr val="000000"/>
                </a:solidFill>
                <a:latin typeface="Arial" pitchFamily="18"/>
                <a:ea typeface="Microsoft YaHei" pitchFamily="2"/>
                <a:cs typeface="Mangal" pitchFamily="2"/>
              </a:rPr>
              <a:t> : entreprise familiale Besnier  </a:t>
            </a:r>
          </a:p>
        </p:txBody>
      </p:sp>
      <p:sp>
        <p:nvSpPr>
          <p:cNvPr id="4" name="Forme libre 3"/>
          <p:cNvSpPr/>
          <p:nvPr/>
        </p:nvSpPr>
        <p:spPr>
          <a:xfrm>
            <a:off x="6073853" y="4245526"/>
            <a:ext cx="3003617" cy="150213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81638" tIns="55187" rIns="81638" bIns="40819" anchor="t" anchorCtr="0" compatLnSpc="0">
            <a:noAutofit/>
          </a:bodyPr>
          <a:lstStyle/>
          <a:p>
            <a:pPr algn="just" hangingPunct="0">
              <a:lnSpc>
                <a:spcPct val="93000"/>
              </a:lnSpc>
            </a:pPr>
            <a:r>
              <a:rPr lang="fr-FR" sz="1633" b="1" dirty="0">
                <a:solidFill>
                  <a:srgbClr val="008000"/>
                </a:solidFill>
                <a:latin typeface="Arial" pitchFamily="18"/>
                <a:ea typeface="Microsoft YaHei" pitchFamily="2"/>
                <a:cs typeface="Mangal" pitchFamily="2"/>
              </a:rPr>
              <a:t>Ses marques de fromages</a:t>
            </a:r>
            <a:r>
              <a:rPr lang="fr-FR" sz="1633" dirty="0">
                <a:solidFill>
                  <a:srgbClr val="008000"/>
                </a:solidFill>
                <a:latin typeface="Arial" pitchFamily="18"/>
                <a:ea typeface="Microsoft YaHei" pitchFamily="2"/>
                <a:cs typeface="Mangal" pitchFamily="2"/>
              </a:rPr>
              <a:t> </a:t>
            </a:r>
            <a:r>
              <a:rPr lang="fr-FR" sz="1633" dirty="0">
                <a:solidFill>
                  <a:srgbClr val="000000"/>
                </a:solidFill>
                <a:latin typeface="Arial" pitchFamily="18"/>
                <a:ea typeface="Microsoft YaHei" pitchFamily="2"/>
                <a:cs typeface="Mangal" pitchFamily="2"/>
              </a:rPr>
              <a:t>:</a:t>
            </a:r>
          </a:p>
          <a:p>
            <a:pPr algn="just" hangingPunct="0">
              <a:lnSpc>
                <a:spcPct val="93000"/>
              </a:lnSpc>
            </a:pPr>
            <a:r>
              <a:rPr lang="fr-FR" sz="1361" dirty="0" smtClean="0">
                <a:solidFill>
                  <a:srgbClr val="000000"/>
                </a:solidFill>
                <a:latin typeface="Arial" pitchFamily="18"/>
                <a:ea typeface="Microsoft YaHei" pitchFamily="2"/>
                <a:cs typeface="Mangal" pitchFamily="2"/>
              </a:rPr>
              <a:t>Président, </a:t>
            </a:r>
            <a:r>
              <a:rPr lang="fr-FR" sz="1361" dirty="0">
                <a:solidFill>
                  <a:srgbClr val="000000"/>
                </a:solidFill>
                <a:latin typeface="Arial" pitchFamily="18"/>
                <a:ea typeface="Microsoft YaHei" pitchFamily="2"/>
                <a:cs typeface="Mangal" pitchFamily="2"/>
              </a:rPr>
              <a:t>Roquefort Société, </a:t>
            </a:r>
            <a:r>
              <a:rPr lang="fr-FR" sz="1361" dirty="0" err="1">
                <a:solidFill>
                  <a:srgbClr val="000000"/>
                </a:solidFill>
                <a:latin typeface="Arial" pitchFamily="18"/>
                <a:ea typeface="Microsoft YaHei" pitchFamily="2"/>
                <a:cs typeface="Mangal" pitchFamily="2"/>
              </a:rPr>
              <a:t>Lepetit</a:t>
            </a:r>
            <a:r>
              <a:rPr lang="fr-FR" sz="1361" dirty="0">
                <a:solidFill>
                  <a:srgbClr val="000000"/>
                </a:solidFill>
                <a:latin typeface="Arial" pitchFamily="18"/>
                <a:ea typeface="Microsoft YaHei" pitchFamily="2"/>
                <a:cs typeface="Mangal" pitchFamily="2"/>
              </a:rPr>
              <a:t>, </a:t>
            </a:r>
            <a:r>
              <a:rPr lang="fr-FR" sz="1361" dirty="0" err="1">
                <a:solidFill>
                  <a:srgbClr val="000000"/>
                </a:solidFill>
                <a:latin typeface="Arial" pitchFamily="18"/>
                <a:ea typeface="Microsoft YaHei" pitchFamily="2"/>
                <a:cs typeface="Mangal" pitchFamily="2"/>
              </a:rPr>
              <a:t>Lanquetot</a:t>
            </a:r>
            <a:r>
              <a:rPr lang="fr-FR" sz="1361" dirty="0">
                <a:solidFill>
                  <a:srgbClr val="000000"/>
                </a:solidFill>
                <a:latin typeface="Arial" pitchFamily="18"/>
                <a:ea typeface="Microsoft YaHei" pitchFamily="2"/>
                <a:cs typeface="Mangal" pitchFamily="2"/>
              </a:rPr>
              <a:t>, </a:t>
            </a:r>
            <a:r>
              <a:rPr lang="fr-FR" sz="1361" dirty="0" err="1">
                <a:solidFill>
                  <a:srgbClr val="000000"/>
                </a:solidFill>
                <a:latin typeface="Arial" pitchFamily="18"/>
                <a:ea typeface="Microsoft YaHei" pitchFamily="2"/>
                <a:cs typeface="Mangal" pitchFamily="2"/>
              </a:rPr>
              <a:t>Salakis</a:t>
            </a:r>
            <a:endParaRPr lang="fr-FR" sz="1361" dirty="0">
              <a:solidFill>
                <a:srgbClr val="000000"/>
              </a:solidFill>
              <a:latin typeface="Arial" pitchFamily="18"/>
              <a:ea typeface="Microsoft YaHei" pitchFamily="2"/>
              <a:cs typeface="Mangal" pitchFamily="2"/>
            </a:endParaRPr>
          </a:p>
        </p:txBody>
      </p:sp>
      <p:sp>
        <p:nvSpPr>
          <p:cNvPr id="5" name="Connecteur droit 4"/>
          <p:cNvSpPr/>
          <p:nvPr/>
        </p:nvSpPr>
        <p:spPr>
          <a:xfrm>
            <a:off x="2352802" y="2005391"/>
            <a:ext cx="1306" cy="2142828"/>
          </a:xfrm>
          <a:prstGeom prst="line">
            <a:avLst/>
          </a:prstGeom>
          <a:noFill/>
          <a:ln w="9360">
            <a:solidFill>
              <a:srgbClr val="000000"/>
            </a:solidFill>
            <a:prstDash val="solid"/>
            <a:round/>
          </a:ln>
        </p:spPr>
        <p:txBody>
          <a:bodyPr vert="horz" wrap="square" lIns="81638" tIns="42452" rIns="81638" bIns="42452" anchor="t" anchorCtr="0" compatLnSpc="0">
            <a:noAutofit/>
          </a:bodyPr>
          <a:lstStyle/>
          <a:p>
            <a:pPr hangingPunct="0"/>
            <a:endParaRPr lang="fr-FR" sz="1633">
              <a:latin typeface="Arial" pitchFamily="18"/>
              <a:ea typeface="Microsoft YaHei" pitchFamily="2"/>
              <a:cs typeface="Mangal" pitchFamily="2"/>
            </a:endParaRPr>
          </a:p>
        </p:txBody>
      </p:sp>
      <p:grpSp>
        <p:nvGrpSpPr>
          <p:cNvPr id="6" name="Groupe 5"/>
          <p:cNvGrpSpPr/>
          <p:nvPr/>
        </p:nvGrpSpPr>
        <p:grpSpPr>
          <a:xfrm>
            <a:off x="252752" y="1875620"/>
            <a:ext cx="6343582" cy="5009542"/>
            <a:chOff x="278641" y="1682280"/>
            <a:chExt cx="6993359" cy="5522672"/>
          </a:xfrm>
        </p:grpSpPr>
        <p:sp>
          <p:nvSpPr>
            <p:cNvPr id="7" name="Forme libre 6"/>
            <p:cNvSpPr/>
            <p:nvPr/>
          </p:nvSpPr>
          <p:spPr>
            <a:xfrm>
              <a:off x="2656800" y="5884561"/>
              <a:ext cx="4615200" cy="79415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81638" tIns="55187" rIns="81638" bIns="40819" anchor="t" anchorCtr="0" compatLnSpc="0">
              <a:noAutofit/>
            </a:bodyPr>
            <a:lstStyle/>
            <a:p>
              <a:pPr algn="just" hangingPunct="0">
                <a:lnSpc>
                  <a:spcPct val="93000"/>
                </a:lnSpc>
              </a:pPr>
              <a:r>
                <a:rPr lang="fr-FR" sz="1633" dirty="0">
                  <a:solidFill>
                    <a:srgbClr val="000000"/>
                  </a:solidFill>
                  <a:latin typeface="Arial" pitchFamily="18"/>
                  <a:ea typeface="Microsoft YaHei" pitchFamily="2"/>
                  <a:cs typeface="Mangal" pitchFamily="2"/>
                </a:rPr>
                <a:t>          </a:t>
              </a:r>
              <a:r>
                <a:rPr lang="fr-FR" sz="1633" dirty="0">
                  <a:solidFill>
                    <a:srgbClr val="94476B"/>
                  </a:solidFill>
                  <a:latin typeface="Arial" pitchFamily="18"/>
                  <a:ea typeface="Microsoft YaHei" pitchFamily="2"/>
                  <a:cs typeface="Mangal" pitchFamily="2"/>
                </a:rPr>
                <a:t>   </a:t>
              </a:r>
              <a:r>
                <a:rPr lang="fr-FR" sz="1633" b="1" dirty="0">
                  <a:solidFill>
                    <a:srgbClr val="94476B"/>
                  </a:solidFill>
                  <a:latin typeface="Arial" pitchFamily="18"/>
                  <a:ea typeface="Microsoft YaHei" pitchFamily="2"/>
                  <a:cs typeface="Mangal" pitchFamily="2"/>
                </a:rPr>
                <a:t>Marchés cibles</a:t>
              </a:r>
            </a:p>
            <a:p>
              <a:pPr algn="just" hangingPunct="0">
                <a:lnSpc>
                  <a:spcPct val="93000"/>
                </a:lnSpc>
              </a:pPr>
              <a:r>
                <a:rPr lang="fr-FR" sz="1361" dirty="0">
                  <a:solidFill>
                    <a:srgbClr val="000000"/>
                  </a:solidFill>
                  <a:latin typeface="Arial" pitchFamily="18"/>
                  <a:ea typeface="Microsoft YaHei" pitchFamily="2"/>
                  <a:cs typeface="Mangal" pitchFamily="2"/>
                </a:rPr>
                <a:t>Produits grands publics, restauration, hôtellerie, grandes surfaces..</a:t>
              </a:r>
            </a:p>
          </p:txBody>
        </p:sp>
        <p:sp>
          <p:nvSpPr>
            <p:cNvPr id="8" name="Forme libre 7"/>
            <p:cNvSpPr/>
            <p:nvPr/>
          </p:nvSpPr>
          <p:spPr>
            <a:xfrm>
              <a:off x="4894804" y="4148651"/>
              <a:ext cx="1457280" cy="610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81638" tIns="52901" rIns="81638" bIns="40819" anchor="t" anchorCtr="0" compatLnSpc="0">
              <a:noAutofit/>
            </a:bodyPr>
            <a:lstStyle/>
            <a:p>
              <a:pPr algn="just" hangingPunct="0">
                <a:lnSpc>
                  <a:spcPct val="93000"/>
                </a:lnSpc>
              </a:pPr>
              <a:r>
                <a:rPr lang="fr-FR" sz="1361" dirty="0">
                  <a:solidFill>
                    <a:srgbClr val="000000"/>
                  </a:solidFill>
                  <a:latin typeface="Arial" pitchFamily="18"/>
                  <a:ea typeface="Microsoft YaHei" pitchFamily="2"/>
                  <a:cs typeface="Mangal" pitchFamily="2"/>
                </a:rPr>
                <a:t>GMS,</a:t>
              </a:r>
            </a:p>
            <a:p>
              <a:pPr algn="just" hangingPunct="0">
                <a:lnSpc>
                  <a:spcPct val="93000"/>
                </a:lnSpc>
              </a:pPr>
              <a:r>
                <a:rPr lang="fr-FR" sz="1361" dirty="0">
                  <a:solidFill>
                    <a:srgbClr val="000000"/>
                  </a:solidFill>
                  <a:latin typeface="Arial" pitchFamily="18"/>
                  <a:ea typeface="Microsoft YaHei" pitchFamily="2"/>
                  <a:cs typeface="Mangal" pitchFamily="2"/>
                </a:rPr>
                <a:t>restauration hors domicile</a:t>
              </a:r>
            </a:p>
          </p:txBody>
        </p:sp>
        <p:sp>
          <p:nvSpPr>
            <p:cNvPr id="9" name="Forme libre 8"/>
            <p:cNvSpPr/>
            <p:nvPr/>
          </p:nvSpPr>
          <p:spPr>
            <a:xfrm>
              <a:off x="1624319" y="4828680"/>
              <a:ext cx="2024639" cy="1189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81638" tIns="52901" rIns="81638" bIns="40819" anchor="t" anchorCtr="0" compatLnSpc="0">
              <a:noAutofit/>
            </a:bodyPr>
            <a:lstStyle/>
            <a:p>
              <a:pPr hangingPunct="0"/>
              <a:endParaRPr lang="fr-FR" sz="1633">
                <a:latin typeface="Arial" pitchFamily="18"/>
                <a:ea typeface="Microsoft YaHei" pitchFamily="2"/>
                <a:cs typeface="Mangal" pitchFamily="2"/>
              </a:endParaRPr>
            </a:p>
          </p:txBody>
        </p:sp>
        <p:sp>
          <p:nvSpPr>
            <p:cNvPr id="10" name="Forme libre 9"/>
            <p:cNvSpPr/>
            <p:nvPr/>
          </p:nvSpPr>
          <p:spPr>
            <a:xfrm>
              <a:off x="2848320" y="1682280"/>
              <a:ext cx="2368080" cy="24847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81638" tIns="55187" rIns="81638" bIns="40819" anchor="t" anchorCtr="0" compatLnSpc="0">
              <a:noAutofit/>
            </a:bodyPr>
            <a:lstStyle/>
            <a:p>
              <a:pPr algn="just" hangingPunct="0">
                <a:lnSpc>
                  <a:spcPct val="93000"/>
                </a:lnSpc>
              </a:pPr>
              <a:r>
                <a:rPr lang="fr-FR" sz="1633" b="1" dirty="0">
                  <a:solidFill>
                    <a:srgbClr val="94476B"/>
                  </a:solidFill>
                  <a:latin typeface="Arial" pitchFamily="18"/>
                  <a:ea typeface="Microsoft YaHei" pitchFamily="2"/>
                  <a:cs typeface="Mangal" pitchFamily="2"/>
                </a:rPr>
                <a:t>Fonctionnalités /</a:t>
              </a:r>
            </a:p>
            <a:p>
              <a:pPr algn="just" hangingPunct="0">
                <a:lnSpc>
                  <a:spcPct val="93000"/>
                </a:lnSpc>
              </a:pPr>
              <a:r>
                <a:rPr lang="fr-FR" sz="1633" b="1" dirty="0">
                  <a:solidFill>
                    <a:srgbClr val="94476B"/>
                  </a:solidFill>
                  <a:latin typeface="Arial" pitchFamily="18"/>
                  <a:ea typeface="Microsoft YaHei" pitchFamily="2"/>
                  <a:cs typeface="Mangal" pitchFamily="2"/>
                </a:rPr>
                <a:t>Tendances</a:t>
              </a:r>
            </a:p>
            <a:p>
              <a:pPr algn="just" hangingPunct="0">
                <a:lnSpc>
                  <a:spcPct val="93000"/>
                </a:lnSpc>
              </a:pPr>
              <a:r>
                <a:rPr lang="fr-FR" sz="1361" dirty="0">
                  <a:solidFill>
                    <a:srgbClr val="000000"/>
                  </a:solidFill>
                  <a:latin typeface="Arial" pitchFamily="18"/>
                  <a:ea typeface="Microsoft YaHei" pitchFamily="2"/>
                  <a:cs typeface="Mangal" pitchFamily="2"/>
                </a:rPr>
                <a:t>- plaisir</a:t>
              </a:r>
            </a:p>
            <a:p>
              <a:pPr algn="just" hangingPunct="0">
                <a:lnSpc>
                  <a:spcPct val="93000"/>
                </a:lnSpc>
              </a:pPr>
              <a:r>
                <a:rPr lang="fr-FR" sz="1361" dirty="0">
                  <a:solidFill>
                    <a:srgbClr val="000000"/>
                  </a:solidFill>
                  <a:latin typeface="Arial" pitchFamily="18"/>
                  <a:ea typeface="Microsoft YaHei" pitchFamily="2"/>
                  <a:cs typeface="Mangal" pitchFamily="2"/>
                </a:rPr>
                <a:t>- savoureux</a:t>
              </a:r>
            </a:p>
            <a:p>
              <a:pPr algn="just" hangingPunct="0">
                <a:lnSpc>
                  <a:spcPct val="93000"/>
                </a:lnSpc>
              </a:pPr>
              <a:r>
                <a:rPr lang="fr-FR" sz="1361" dirty="0">
                  <a:solidFill>
                    <a:srgbClr val="000000"/>
                  </a:solidFill>
                  <a:latin typeface="Arial" pitchFamily="18"/>
                  <a:ea typeface="Microsoft YaHei" pitchFamily="2"/>
                  <a:cs typeface="Mangal" pitchFamily="2"/>
                </a:rPr>
                <a:t>- convivial</a:t>
              </a:r>
            </a:p>
            <a:p>
              <a:pPr algn="just" hangingPunct="0">
                <a:lnSpc>
                  <a:spcPct val="93000"/>
                </a:lnSpc>
              </a:pPr>
              <a:r>
                <a:rPr lang="fr-FR" sz="1361" dirty="0">
                  <a:solidFill>
                    <a:srgbClr val="000000"/>
                  </a:solidFill>
                  <a:latin typeface="Arial" pitchFamily="18"/>
                  <a:ea typeface="Microsoft YaHei" pitchFamily="2"/>
                  <a:cs typeface="Mangal" pitchFamily="2"/>
                </a:rPr>
                <a:t>- saveur gastronomique</a:t>
              </a:r>
            </a:p>
            <a:p>
              <a:pPr algn="just" hangingPunct="0">
                <a:lnSpc>
                  <a:spcPct val="93000"/>
                </a:lnSpc>
              </a:pPr>
              <a:r>
                <a:rPr lang="fr-FR" sz="1361" dirty="0">
                  <a:solidFill>
                    <a:srgbClr val="000000"/>
                  </a:solidFill>
                  <a:latin typeface="Arial" pitchFamily="18"/>
                  <a:ea typeface="Microsoft YaHei" pitchFamily="2"/>
                  <a:cs typeface="Mangal" pitchFamily="2"/>
                </a:rPr>
                <a:t>- pratique</a:t>
              </a:r>
            </a:p>
            <a:p>
              <a:pPr algn="just" hangingPunct="0">
                <a:lnSpc>
                  <a:spcPct val="93000"/>
                </a:lnSpc>
              </a:pPr>
              <a:r>
                <a:rPr lang="fr-FR" sz="1361" dirty="0">
                  <a:solidFill>
                    <a:srgbClr val="000000"/>
                  </a:solidFill>
                  <a:latin typeface="Arial" pitchFamily="18"/>
                  <a:ea typeface="Microsoft YaHei" pitchFamily="2"/>
                  <a:cs typeface="Mangal" pitchFamily="2"/>
                </a:rPr>
                <a:t>- authentiques</a:t>
              </a:r>
            </a:p>
            <a:p>
              <a:pPr algn="just" hangingPunct="0">
                <a:lnSpc>
                  <a:spcPct val="93000"/>
                </a:lnSpc>
              </a:pPr>
              <a:r>
                <a:rPr lang="fr-FR" sz="1361" dirty="0">
                  <a:solidFill>
                    <a:srgbClr val="000000"/>
                  </a:solidFill>
                  <a:latin typeface="Arial" pitchFamily="18"/>
                  <a:ea typeface="Microsoft YaHei" pitchFamily="2"/>
                  <a:cs typeface="Mangal" pitchFamily="2"/>
                </a:rPr>
                <a:t>- nutritionnel</a:t>
              </a:r>
            </a:p>
            <a:p>
              <a:pPr algn="just" hangingPunct="0">
                <a:lnSpc>
                  <a:spcPct val="93000"/>
                </a:lnSpc>
              </a:pPr>
              <a:r>
                <a:rPr lang="fr-FR" sz="1361" dirty="0">
                  <a:solidFill>
                    <a:srgbClr val="000000"/>
                  </a:solidFill>
                  <a:latin typeface="Arial" pitchFamily="18"/>
                  <a:ea typeface="Microsoft YaHei" pitchFamily="2"/>
                  <a:cs typeface="Mangal" pitchFamily="2"/>
                </a:rPr>
                <a:t>- Saveur traditionnelle</a:t>
              </a:r>
            </a:p>
            <a:p>
              <a:pPr algn="just" hangingPunct="0">
                <a:lnSpc>
                  <a:spcPct val="93000"/>
                </a:lnSpc>
              </a:pPr>
              <a:endParaRPr lang="fr-FR" sz="1361" dirty="0">
                <a:solidFill>
                  <a:srgbClr val="000000"/>
                </a:solidFill>
                <a:latin typeface="Arial" pitchFamily="18"/>
                <a:ea typeface="Microsoft YaHei" pitchFamily="2"/>
                <a:cs typeface="Mangal" pitchFamily="2"/>
              </a:endParaRPr>
            </a:p>
          </p:txBody>
        </p:sp>
        <p:sp>
          <p:nvSpPr>
            <p:cNvPr id="11" name="Connecteur droit 10"/>
            <p:cNvSpPr/>
            <p:nvPr/>
          </p:nvSpPr>
          <p:spPr>
            <a:xfrm>
              <a:off x="2595240" y="4168440"/>
              <a:ext cx="1699560" cy="1517760"/>
            </a:xfrm>
            <a:prstGeom prst="line">
              <a:avLst/>
            </a:prstGeom>
            <a:noFill/>
            <a:ln w="9360">
              <a:solidFill>
                <a:srgbClr val="000000"/>
              </a:solidFill>
              <a:prstDash val="solid"/>
              <a:round/>
            </a:ln>
          </p:spPr>
          <p:txBody>
            <a:bodyPr vert="horz" wrap="square" lIns="81638" tIns="42452" rIns="81638" bIns="42452" anchor="t" anchorCtr="0" compatLnSpc="0">
              <a:noAutofit/>
            </a:bodyPr>
            <a:lstStyle/>
            <a:p>
              <a:pPr hangingPunct="0"/>
              <a:endParaRPr lang="fr-FR" sz="1633">
                <a:latin typeface="Arial" pitchFamily="18"/>
                <a:ea typeface="Microsoft YaHei" pitchFamily="2"/>
                <a:cs typeface="Mangal" pitchFamily="2"/>
              </a:endParaRPr>
            </a:p>
          </p:txBody>
        </p:sp>
        <p:sp>
          <p:nvSpPr>
            <p:cNvPr id="12" name="Forme libre 11"/>
            <p:cNvSpPr/>
            <p:nvPr/>
          </p:nvSpPr>
          <p:spPr>
            <a:xfrm>
              <a:off x="288000" y="1738440"/>
              <a:ext cx="2427840" cy="13690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81638" tIns="55187" rIns="81638" bIns="40819" anchor="t" anchorCtr="0" compatLnSpc="0">
              <a:noAutofit/>
            </a:bodyPr>
            <a:lstStyle/>
            <a:p>
              <a:pPr algn="just" hangingPunct="0">
                <a:lnSpc>
                  <a:spcPct val="93000"/>
                </a:lnSpc>
              </a:pPr>
              <a:r>
                <a:rPr lang="fr-FR" sz="1633" b="1" dirty="0">
                  <a:solidFill>
                    <a:srgbClr val="94476B"/>
                  </a:solidFill>
                  <a:latin typeface="Arial" pitchFamily="18"/>
                  <a:ea typeface="Microsoft YaHei" pitchFamily="2"/>
                  <a:cs typeface="Mangal" pitchFamily="2"/>
                </a:rPr>
                <a:t>Cat. Produits</a:t>
              </a:r>
            </a:p>
            <a:p>
              <a:pPr algn="just" hangingPunct="0">
                <a:lnSpc>
                  <a:spcPct val="93000"/>
                </a:lnSpc>
              </a:pPr>
              <a:endParaRPr lang="fr-FR" sz="1633" b="1" dirty="0">
                <a:solidFill>
                  <a:srgbClr val="94476B"/>
                </a:solidFill>
                <a:latin typeface="Arial" pitchFamily="18"/>
                <a:ea typeface="Microsoft YaHei" pitchFamily="2"/>
                <a:cs typeface="Mangal" pitchFamily="2"/>
              </a:endParaRPr>
            </a:p>
            <a:p>
              <a:pPr algn="just" hangingPunct="0">
                <a:lnSpc>
                  <a:spcPct val="93000"/>
                </a:lnSpc>
              </a:pPr>
              <a:r>
                <a:rPr lang="fr-FR" sz="1361" dirty="0">
                  <a:solidFill>
                    <a:srgbClr val="000000"/>
                  </a:solidFill>
                  <a:latin typeface="Arial" pitchFamily="18"/>
                  <a:ea typeface="Microsoft YaHei" pitchFamily="2"/>
                  <a:cs typeface="Mangal" pitchFamily="2"/>
                </a:rPr>
                <a:t>- pâtes molles</a:t>
              </a:r>
            </a:p>
            <a:p>
              <a:pPr algn="just" hangingPunct="0">
                <a:lnSpc>
                  <a:spcPct val="93000"/>
                </a:lnSpc>
              </a:pPr>
              <a:endParaRPr lang="fr-FR" sz="1361" dirty="0">
                <a:solidFill>
                  <a:srgbClr val="000000"/>
                </a:solidFill>
                <a:latin typeface="Arial" pitchFamily="18"/>
                <a:ea typeface="Microsoft YaHei" pitchFamily="2"/>
                <a:cs typeface="Mangal" pitchFamily="2"/>
              </a:endParaRPr>
            </a:p>
            <a:p>
              <a:pPr algn="just" hangingPunct="0">
                <a:lnSpc>
                  <a:spcPct val="93000"/>
                </a:lnSpc>
              </a:pPr>
              <a:r>
                <a:rPr lang="fr-FR" sz="1361" dirty="0">
                  <a:solidFill>
                    <a:srgbClr val="000000"/>
                  </a:solidFill>
                  <a:latin typeface="Arial" pitchFamily="18"/>
                  <a:ea typeface="Microsoft YaHei" pitchFamily="2"/>
                  <a:cs typeface="Mangal" pitchFamily="2"/>
                </a:rPr>
                <a:t>- pâtes fraîches</a:t>
              </a:r>
            </a:p>
            <a:p>
              <a:pPr algn="just" hangingPunct="0">
                <a:lnSpc>
                  <a:spcPct val="93000"/>
                </a:lnSpc>
              </a:pPr>
              <a:endParaRPr lang="fr-FR" sz="1361" dirty="0">
                <a:solidFill>
                  <a:srgbClr val="000000"/>
                </a:solidFill>
                <a:latin typeface="Arial" pitchFamily="18"/>
                <a:ea typeface="Microsoft YaHei" pitchFamily="2"/>
                <a:cs typeface="Mangal" pitchFamily="2"/>
              </a:endParaRPr>
            </a:p>
            <a:p>
              <a:pPr algn="just" hangingPunct="0">
                <a:lnSpc>
                  <a:spcPct val="93000"/>
                </a:lnSpc>
              </a:pPr>
              <a:r>
                <a:rPr lang="fr-FR" sz="1361" dirty="0">
                  <a:solidFill>
                    <a:srgbClr val="000000"/>
                  </a:solidFill>
                  <a:latin typeface="Arial" pitchFamily="18"/>
                  <a:ea typeface="Microsoft YaHei" pitchFamily="2"/>
                  <a:cs typeface="Mangal" pitchFamily="2"/>
                </a:rPr>
                <a:t>- pâtes pressées</a:t>
              </a:r>
            </a:p>
            <a:p>
              <a:pPr algn="just" hangingPunct="0">
                <a:lnSpc>
                  <a:spcPct val="93000"/>
                </a:lnSpc>
              </a:pPr>
              <a:endParaRPr lang="fr-FR" sz="1361" dirty="0">
                <a:solidFill>
                  <a:srgbClr val="000000"/>
                </a:solidFill>
                <a:latin typeface="Arial" pitchFamily="18"/>
                <a:ea typeface="Microsoft YaHei" pitchFamily="2"/>
                <a:cs typeface="Mangal" pitchFamily="2"/>
              </a:endParaRPr>
            </a:p>
            <a:p>
              <a:pPr algn="just" hangingPunct="0">
                <a:lnSpc>
                  <a:spcPct val="93000"/>
                </a:lnSpc>
              </a:pPr>
              <a:r>
                <a:rPr lang="fr-FR" sz="1361" dirty="0">
                  <a:solidFill>
                    <a:srgbClr val="000000"/>
                  </a:solidFill>
                  <a:latin typeface="Arial" pitchFamily="18"/>
                  <a:ea typeface="Microsoft YaHei" pitchFamily="2"/>
                  <a:cs typeface="Mangal" pitchFamily="2"/>
                </a:rPr>
                <a:t>- fromages fondus</a:t>
              </a:r>
            </a:p>
          </p:txBody>
        </p:sp>
        <p:sp>
          <p:nvSpPr>
            <p:cNvPr id="13" name="Forme libre 12"/>
            <p:cNvSpPr/>
            <p:nvPr/>
          </p:nvSpPr>
          <p:spPr>
            <a:xfrm>
              <a:off x="3021120" y="4299120"/>
              <a:ext cx="2246040" cy="13251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81638" tIns="52901" rIns="81638" bIns="40819" anchor="t" anchorCtr="0" compatLnSpc="0">
              <a:noAutofit/>
            </a:bodyPr>
            <a:lstStyle/>
            <a:p>
              <a:pPr hangingPunct="0">
                <a:lnSpc>
                  <a:spcPct val="93000"/>
                </a:lnSpc>
              </a:pPr>
              <a:r>
                <a:rPr lang="fr-FR" sz="1361" dirty="0">
                  <a:solidFill>
                    <a:srgbClr val="000000"/>
                  </a:solidFill>
                  <a:latin typeface="Arial" pitchFamily="18"/>
                  <a:ea typeface="Microsoft YaHei" pitchFamily="2"/>
                  <a:cs typeface="Mangal" pitchFamily="2"/>
                </a:rPr>
                <a:t>Europe</a:t>
              </a:r>
            </a:p>
            <a:p>
              <a:pPr hangingPunct="0">
                <a:lnSpc>
                  <a:spcPct val="93000"/>
                </a:lnSpc>
              </a:pPr>
              <a:r>
                <a:rPr lang="fr-FR" sz="1361" dirty="0">
                  <a:solidFill>
                    <a:srgbClr val="000000"/>
                  </a:solidFill>
                  <a:latin typeface="Arial" pitchFamily="18"/>
                  <a:ea typeface="Microsoft YaHei" pitchFamily="2"/>
                  <a:cs typeface="Mangal" pitchFamily="2"/>
                </a:rPr>
                <a:t>  </a:t>
              </a:r>
            </a:p>
            <a:p>
              <a:pPr hangingPunct="0">
                <a:lnSpc>
                  <a:spcPct val="93000"/>
                </a:lnSpc>
              </a:pPr>
              <a:r>
                <a:rPr lang="fr-FR" sz="1361" dirty="0">
                  <a:solidFill>
                    <a:srgbClr val="000000"/>
                  </a:solidFill>
                  <a:latin typeface="Arial" pitchFamily="18"/>
                  <a:ea typeface="Microsoft YaHei" pitchFamily="2"/>
                  <a:cs typeface="Mangal" pitchFamily="2"/>
                </a:rPr>
                <a:t>       Asie</a:t>
              </a:r>
            </a:p>
            <a:p>
              <a:pPr hangingPunct="0">
                <a:lnSpc>
                  <a:spcPct val="93000"/>
                </a:lnSpc>
              </a:pPr>
              <a:endParaRPr lang="fr-FR" sz="1361" dirty="0">
                <a:solidFill>
                  <a:srgbClr val="000000"/>
                </a:solidFill>
                <a:latin typeface="Arial" pitchFamily="18"/>
                <a:ea typeface="Microsoft YaHei" pitchFamily="2"/>
                <a:cs typeface="Mangal" pitchFamily="2"/>
              </a:endParaRPr>
            </a:p>
            <a:p>
              <a:pPr hangingPunct="0">
                <a:lnSpc>
                  <a:spcPct val="93000"/>
                </a:lnSpc>
              </a:pPr>
              <a:r>
                <a:rPr lang="fr-FR" sz="1361" dirty="0">
                  <a:solidFill>
                    <a:srgbClr val="000000"/>
                  </a:solidFill>
                  <a:latin typeface="Arial" pitchFamily="18"/>
                  <a:ea typeface="Microsoft YaHei" pitchFamily="2"/>
                  <a:cs typeface="Mangal" pitchFamily="2"/>
                </a:rPr>
                <a:t>               Afrique</a:t>
              </a:r>
            </a:p>
            <a:p>
              <a:pPr hangingPunct="0">
                <a:lnSpc>
                  <a:spcPct val="93000"/>
                </a:lnSpc>
              </a:pPr>
              <a:endParaRPr lang="fr-FR" sz="1361" dirty="0">
                <a:solidFill>
                  <a:srgbClr val="000000"/>
                </a:solidFill>
                <a:latin typeface="Arial" pitchFamily="18"/>
                <a:ea typeface="Microsoft YaHei" pitchFamily="2"/>
                <a:cs typeface="Mangal" pitchFamily="2"/>
              </a:endParaRPr>
            </a:p>
            <a:p>
              <a:pPr hangingPunct="0">
                <a:lnSpc>
                  <a:spcPct val="93000"/>
                </a:lnSpc>
              </a:pPr>
              <a:r>
                <a:rPr lang="fr-FR" sz="1361" dirty="0">
                  <a:solidFill>
                    <a:srgbClr val="000000"/>
                  </a:solidFill>
                  <a:latin typeface="Arial" pitchFamily="18"/>
                  <a:ea typeface="Microsoft YaHei" pitchFamily="2"/>
                  <a:cs typeface="Mangal" pitchFamily="2"/>
                </a:rPr>
                <a:t>                       Amérique</a:t>
              </a:r>
            </a:p>
          </p:txBody>
        </p:sp>
        <p:sp>
          <p:nvSpPr>
            <p:cNvPr id="14" name="Connecteur droit 13"/>
            <p:cNvSpPr/>
            <p:nvPr/>
          </p:nvSpPr>
          <p:spPr>
            <a:xfrm flipH="1">
              <a:off x="832679" y="4154759"/>
              <a:ext cx="1762561" cy="1531081"/>
            </a:xfrm>
            <a:prstGeom prst="line">
              <a:avLst/>
            </a:prstGeom>
            <a:noFill/>
            <a:ln w="9360">
              <a:solidFill>
                <a:srgbClr val="000000"/>
              </a:solidFill>
              <a:prstDash val="solid"/>
              <a:round/>
            </a:ln>
          </p:spPr>
          <p:txBody>
            <a:bodyPr vert="horz" wrap="square" lIns="81638" tIns="42452" rIns="81638" bIns="42452" anchor="t" anchorCtr="0" compatLnSpc="0">
              <a:noAutofit/>
            </a:bodyPr>
            <a:lstStyle/>
            <a:p>
              <a:pPr hangingPunct="0"/>
              <a:endParaRPr lang="fr-FR" sz="1633">
                <a:latin typeface="Arial" pitchFamily="18"/>
                <a:ea typeface="Microsoft YaHei" pitchFamily="2"/>
                <a:cs typeface="Mangal" pitchFamily="2"/>
              </a:endParaRPr>
            </a:p>
          </p:txBody>
        </p:sp>
        <p:sp>
          <p:nvSpPr>
            <p:cNvPr id="15" name="Forme libre 14"/>
            <p:cNvSpPr/>
            <p:nvPr/>
          </p:nvSpPr>
          <p:spPr>
            <a:xfrm rot="18895221">
              <a:off x="4519382" y="3845914"/>
              <a:ext cx="334440" cy="1985400"/>
            </a:xfrm>
            <a:custGeom>
              <a:avLst>
                <a:gd name="f0" fmla="val 1800"/>
                <a:gd name="f1" fmla="val 10971"/>
              </a:avLst>
              <a:gdLst>
                <a:gd name="f2" fmla="val 10800000"/>
                <a:gd name="f3" fmla="val 5400000"/>
                <a:gd name="f4" fmla="val 180"/>
                <a:gd name="f5" fmla="val w"/>
                <a:gd name="f6" fmla="val h"/>
                <a:gd name="f7" fmla="val 0"/>
                <a:gd name="f8" fmla="val 21600"/>
                <a:gd name="f9" fmla="val -2147483647"/>
                <a:gd name="f10" fmla="val 2147483647"/>
                <a:gd name="f11" fmla="val 5400"/>
                <a:gd name="f12" fmla="val 10800"/>
                <a:gd name="f13" fmla="val 16200"/>
                <a:gd name="f14" fmla="+- 0 0 0"/>
                <a:gd name="f15" fmla="*/ f5 1 21600"/>
                <a:gd name="f16" fmla="*/ f6 1 21600"/>
                <a:gd name="f17" fmla="pin 0 f0 5400"/>
                <a:gd name="f18" fmla="pin 0 f1 21600"/>
                <a:gd name="f19" fmla="*/ f14 f2 1"/>
                <a:gd name="f20" fmla="*/ f17 1 2"/>
                <a:gd name="f21" fmla="val f17"/>
                <a:gd name="f22" fmla="val f18"/>
                <a:gd name="f23" fmla="+- 21600 0 f17"/>
                <a:gd name="f24" fmla="*/ f17 10000 1"/>
                <a:gd name="f25" fmla="*/ 10800 f15 1"/>
                <a:gd name="f26" fmla="*/ f17 f16 1"/>
                <a:gd name="f27" fmla="*/ f8 f15 1"/>
                <a:gd name="f28" fmla="*/ f18 f16 1"/>
                <a:gd name="f29" fmla="*/ 0 f15 1"/>
                <a:gd name="f30" fmla="*/ 7800 f15 1"/>
                <a:gd name="f31" fmla="*/ 0 f16 1"/>
                <a:gd name="f32" fmla="*/ f19 1 f4"/>
                <a:gd name="f33" fmla="*/ 21600 f16 1"/>
                <a:gd name="f34" fmla="*/ 21600 f15 1"/>
                <a:gd name="f35" fmla="*/ 10800 f16 1"/>
                <a:gd name="f36" fmla="+- f22 0 f17"/>
                <a:gd name="f37" fmla="+- f22 0 f20"/>
                <a:gd name="f38" fmla="+- f22 f20 0"/>
                <a:gd name="f39" fmla="+- f22 f17 0"/>
                <a:gd name="f40" fmla="+- 21600 0 f20"/>
                <a:gd name="f41" fmla="*/ f24 1 31953"/>
                <a:gd name="f42" fmla="+- f32 0 f3"/>
                <a:gd name="f43" fmla="+- 21600 0 f41"/>
                <a:gd name="f44" fmla="*/ f41 f16 1"/>
                <a:gd name="f45" fmla="*/ f43 f16 1"/>
              </a:gdLst>
              <a:ahLst>
                <a:ahXY gdRefY="f0" minY="f7" maxY="f11">
                  <a:pos x="f25" y="f26"/>
                </a:ahXY>
                <a:ahXY gdRefY="f1" minY="f7" maxY="f8">
                  <a:pos x="f27" y="f28"/>
                </a:ahXY>
              </a:ahLst>
              <a:cxnLst>
                <a:cxn ang="3cd4">
                  <a:pos x="hc" y="t"/>
                </a:cxn>
                <a:cxn ang="0">
                  <a:pos x="r" y="vc"/>
                </a:cxn>
                <a:cxn ang="cd4">
                  <a:pos x="hc" y="b"/>
                </a:cxn>
                <a:cxn ang="cd2">
                  <a:pos x="l" y="vc"/>
                </a:cxn>
                <a:cxn ang="f42">
                  <a:pos x="f29" y="f31"/>
                </a:cxn>
                <a:cxn ang="f42">
                  <a:pos x="f29" y="f33"/>
                </a:cxn>
                <a:cxn ang="f42">
                  <a:pos x="f34" y="f35"/>
                </a:cxn>
              </a:cxnLst>
              <a:rect l="f29" t="f44" r="f30" b="f45"/>
              <a:pathLst>
                <a:path w="21600" h="21600">
                  <a:moveTo>
                    <a:pt x="f7" y="f7"/>
                  </a:moveTo>
                  <a:cubicBezTo>
                    <a:pt x="f11" y="f7"/>
                    <a:pt x="f12" y="f20"/>
                    <a:pt x="f12" y="f21"/>
                  </a:cubicBezTo>
                  <a:lnTo>
                    <a:pt x="f12" y="f36"/>
                  </a:lnTo>
                  <a:cubicBezTo>
                    <a:pt x="f12" y="f37"/>
                    <a:pt x="f13" y="f22"/>
                    <a:pt x="f8" y="f22"/>
                  </a:cubicBezTo>
                  <a:cubicBezTo>
                    <a:pt x="f13" y="f22"/>
                    <a:pt x="f12" y="f38"/>
                    <a:pt x="f12" y="f39"/>
                  </a:cubicBezTo>
                  <a:lnTo>
                    <a:pt x="f12" y="f23"/>
                  </a:lnTo>
                  <a:cubicBezTo>
                    <a:pt x="f12" y="f40"/>
                    <a:pt x="f11" y="f8"/>
                    <a:pt x="f7" y="f8"/>
                  </a:cubicBezTo>
                </a:path>
              </a:pathLst>
            </a:custGeom>
            <a:noFill/>
            <a:ln w="9360">
              <a:solidFill>
                <a:srgbClr val="000000"/>
              </a:solidFill>
              <a:prstDash val="solid"/>
              <a:round/>
            </a:ln>
          </p:spPr>
          <p:txBody>
            <a:bodyPr vert="horz" wrap="none" lIns="81638" tIns="42452" rIns="81638" bIns="42452" anchor="ctr" anchorCtr="0" compatLnSpc="0">
              <a:noAutofit/>
            </a:bodyPr>
            <a:lstStyle/>
            <a:p>
              <a:pPr hangingPunct="0"/>
              <a:endParaRPr lang="fr-FR" sz="1633">
                <a:latin typeface="Arial" pitchFamily="18"/>
                <a:ea typeface="Microsoft YaHei" pitchFamily="2"/>
                <a:cs typeface="Mangal" pitchFamily="2"/>
              </a:endParaRPr>
            </a:p>
          </p:txBody>
        </p:sp>
        <p:sp>
          <p:nvSpPr>
            <p:cNvPr id="16" name="Forme libre 15"/>
            <p:cNvSpPr/>
            <p:nvPr/>
          </p:nvSpPr>
          <p:spPr>
            <a:xfrm>
              <a:off x="278641" y="5624280"/>
              <a:ext cx="2063520" cy="158067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81638" tIns="55187" rIns="81638" bIns="40819" anchor="t" anchorCtr="0" compatLnSpc="0">
              <a:noAutofit/>
            </a:bodyPr>
            <a:lstStyle/>
            <a:p>
              <a:pPr hangingPunct="0">
                <a:lnSpc>
                  <a:spcPct val="93000"/>
                </a:lnSpc>
                <a:tabLst>
                  <a:tab pos="0" algn="l"/>
                  <a:tab pos="656377" algn="l"/>
                  <a:tab pos="1313082" algn="l"/>
                  <a:tab pos="1969786" algn="l"/>
                  <a:tab pos="2037383" algn="l"/>
                  <a:tab pos="2444925" algn="l"/>
                  <a:tab pos="2852467" algn="l"/>
                  <a:tab pos="3260009" algn="l"/>
                  <a:tab pos="3667550" algn="l"/>
                  <a:tab pos="4075092" algn="l"/>
                  <a:tab pos="4482633" algn="l"/>
                  <a:tab pos="4890176" algn="l"/>
                  <a:tab pos="5297718" algn="l"/>
                  <a:tab pos="5705260" algn="l"/>
                  <a:tab pos="6112802" algn="l"/>
                  <a:tab pos="6520344" algn="l"/>
                  <a:tab pos="6927886" algn="l"/>
                  <a:tab pos="7335427" algn="l"/>
                  <a:tab pos="7742969" algn="l"/>
                  <a:tab pos="8150511" algn="l"/>
                  <a:tab pos="8557727" algn="l"/>
                  <a:tab pos="8965268" algn="l"/>
                  <a:tab pos="9372810" algn="l"/>
                  <a:tab pos="9780352" algn="l"/>
                </a:tabLst>
              </a:pPr>
              <a:r>
                <a:rPr lang="fr-FR" sz="1633" b="1" dirty="0">
                  <a:solidFill>
                    <a:srgbClr val="94476B"/>
                  </a:solidFill>
                  <a:latin typeface="Arial" pitchFamily="18"/>
                  <a:ea typeface="Microsoft YaHei" pitchFamily="2"/>
                  <a:cs typeface="Mangal" pitchFamily="2"/>
                </a:rPr>
                <a:t>Technologies		             Compétences</a:t>
              </a:r>
            </a:p>
            <a:p>
              <a:pPr hangingPunct="0">
                <a:lnSpc>
                  <a:spcPct val="93000"/>
                </a:lnSpc>
                <a:tabLst>
                  <a:tab pos="0" algn="l"/>
                  <a:tab pos="656377" algn="l"/>
                  <a:tab pos="1313082" algn="l"/>
                  <a:tab pos="1969786" algn="l"/>
                  <a:tab pos="2037383" algn="l"/>
                  <a:tab pos="2444925" algn="l"/>
                  <a:tab pos="2852467" algn="l"/>
                  <a:tab pos="3260009" algn="l"/>
                  <a:tab pos="3667550" algn="l"/>
                  <a:tab pos="4075092" algn="l"/>
                  <a:tab pos="4482633" algn="l"/>
                  <a:tab pos="4890176" algn="l"/>
                  <a:tab pos="5297718" algn="l"/>
                  <a:tab pos="5705260" algn="l"/>
                  <a:tab pos="6112802" algn="l"/>
                  <a:tab pos="6520344" algn="l"/>
                  <a:tab pos="6927886" algn="l"/>
                  <a:tab pos="7335427" algn="l"/>
                  <a:tab pos="7742969" algn="l"/>
                  <a:tab pos="8150511" algn="l"/>
                  <a:tab pos="8557727" algn="l"/>
                  <a:tab pos="8965268" algn="l"/>
                  <a:tab pos="9372810" algn="l"/>
                  <a:tab pos="9780352" algn="l"/>
                </a:tabLst>
              </a:pPr>
              <a:r>
                <a:rPr lang="fr-FR" sz="1270" dirty="0" smtClean="0">
                  <a:solidFill>
                    <a:srgbClr val="000000"/>
                  </a:solidFill>
                  <a:latin typeface="Arial" pitchFamily="18"/>
                  <a:ea typeface="Microsoft YaHei" pitchFamily="2"/>
                  <a:cs typeface="Mangal" pitchFamily="2"/>
                </a:rPr>
                <a:t>(Compétences </a:t>
              </a:r>
              <a:r>
                <a:rPr lang="fr-FR" sz="1270" dirty="0">
                  <a:solidFill>
                    <a:srgbClr val="000000"/>
                  </a:solidFill>
                  <a:latin typeface="Arial" pitchFamily="18"/>
                  <a:ea typeface="Microsoft YaHei" pitchFamily="2"/>
                  <a:cs typeface="Mangal" pitchFamily="2"/>
                </a:rPr>
                <a:t>stratégiques, outils technologiques, expertises.)</a:t>
              </a:r>
            </a:p>
          </p:txBody>
        </p:sp>
      </p:grpSp>
      <p:sp>
        <p:nvSpPr>
          <p:cNvPr id="18" name="ZoneTexte 17"/>
          <p:cNvSpPr txBox="1"/>
          <p:nvPr/>
        </p:nvSpPr>
        <p:spPr>
          <a:xfrm>
            <a:off x="6073853" y="2751456"/>
            <a:ext cx="2938307" cy="1045776"/>
          </a:xfrm>
          <a:prstGeom prst="rect">
            <a:avLst/>
          </a:prstGeom>
          <a:noFill/>
          <a:ln>
            <a:noFill/>
          </a:ln>
        </p:spPr>
        <p:txBody>
          <a:bodyPr vert="horz" wrap="square" lIns="81638" tIns="40819" rIns="81638" bIns="40819" anchorCtr="0" compatLnSpc="0">
            <a:spAutoFit/>
          </a:bodyPr>
          <a:lstStyle/>
          <a:p>
            <a:pPr hangingPunct="0"/>
            <a:r>
              <a:rPr lang="fr-FR" sz="1633" b="1" dirty="0">
                <a:solidFill>
                  <a:srgbClr val="008000"/>
                </a:solidFill>
                <a:latin typeface="Arial" pitchFamily="18"/>
                <a:ea typeface="Microsoft YaHei" pitchFamily="2"/>
                <a:cs typeface="Mangal" pitchFamily="2"/>
              </a:rPr>
              <a:t>Ses derniers changements</a:t>
            </a:r>
            <a:r>
              <a:rPr lang="fr-FR" sz="1633" b="1" dirty="0">
                <a:latin typeface="Arial" pitchFamily="18"/>
                <a:ea typeface="Microsoft YaHei" pitchFamily="2"/>
                <a:cs typeface="Mangal" pitchFamily="2"/>
              </a:rPr>
              <a:t> :</a:t>
            </a:r>
          </a:p>
          <a:p>
            <a:pPr hangingPunct="0"/>
            <a:r>
              <a:rPr lang="fr-FR" sz="1633" dirty="0">
                <a:latin typeface="Arial" pitchFamily="18"/>
                <a:ea typeface="Microsoft YaHei" pitchFamily="2"/>
                <a:cs typeface="Mangal" pitchFamily="2"/>
              </a:rPr>
              <a:t>Rachat de l'indien </a:t>
            </a:r>
            <a:r>
              <a:rPr lang="fr-FR" sz="1633" dirty="0" err="1">
                <a:latin typeface="Arial" pitchFamily="18"/>
                <a:ea typeface="Microsoft YaHei" pitchFamily="2"/>
                <a:cs typeface="Mangal" pitchFamily="2"/>
              </a:rPr>
              <a:t>Tirumala</a:t>
            </a:r>
            <a:r>
              <a:rPr lang="fr-FR" sz="1633" dirty="0">
                <a:latin typeface="Arial" pitchFamily="18"/>
                <a:ea typeface="Microsoft YaHei" pitchFamily="2"/>
                <a:cs typeface="Mangal" pitchFamily="2"/>
              </a:rPr>
              <a:t> Milk </a:t>
            </a:r>
            <a:r>
              <a:rPr lang="fr-FR" sz="1633" dirty="0" smtClean="0">
                <a:latin typeface="Arial" pitchFamily="18"/>
                <a:ea typeface="Microsoft YaHei" pitchFamily="2"/>
                <a:cs typeface="Mangal" pitchFamily="2"/>
              </a:rPr>
              <a:t>(2014), </a:t>
            </a:r>
            <a:r>
              <a:rPr lang="fr-FR" sz="1633" dirty="0">
                <a:latin typeface="Arial" pitchFamily="18"/>
                <a:ea typeface="Microsoft YaHei" pitchFamily="2"/>
                <a:cs typeface="Mangal" pitchFamily="2"/>
              </a:rPr>
              <a:t>Galvani </a:t>
            </a:r>
            <a:r>
              <a:rPr lang="fr-FR" sz="1633" dirty="0" smtClean="0">
                <a:latin typeface="Arial" pitchFamily="18"/>
                <a:ea typeface="Microsoft YaHei" pitchFamily="2"/>
                <a:cs typeface="Mangal" pitchFamily="2"/>
              </a:rPr>
              <a:t>(2006</a:t>
            </a:r>
            <a:r>
              <a:rPr lang="fr-FR" sz="1633" dirty="0">
                <a:latin typeface="Arial" pitchFamily="18"/>
                <a:ea typeface="Microsoft YaHei" pitchFamily="2"/>
                <a:cs typeface="Mangal" pitchFamily="2"/>
              </a:rPr>
              <a:t>, et </a:t>
            </a:r>
            <a:r>
              <a:rPr lang="fr-FR" sz="1633" dirty="0" err="1">
                <a:latin typeface="Arial" pitchFamily="18"/>
                <a:ea typeface="Microsoft YaHei" pitchFamily="2"/>
                <a:cs typeface="Mangal" pitchFamily="2"/>
              </a:rPr>
              <a:t>Parmalat</a:t>
            </a:r>
            <a:r>
              <a:rPr lang="fr-FR" sz="1633" dirty="0">
                <a:latin typeface="Arial" pitchFamily="18"/>
                <a:ea typeface="Microsoft YaHei" pitchFamily="2"/>
                <a:cs typeface="Mangal" pitchFamily="2"/>
              </a:rPr>
              <a:t> </a:t>
            </a:r>
            <a:r>
              <a:rPr lang="fr-FR" sz="1633" dirty="0" smtClean="0">
                <a:latin typeface="Arial" pitchFamily="18"/>
                <a:ea typeface="Microsoft YaHei" pitchFamily="2"/>
                <a:cs typeface="Mangal" pitchFamily="2"/>
              </a:rPr>
              <a:t>(2011</a:t>
            </a:r>
            <a:r>
              <a:rPr lang="fr-FR" sz="1633" dirty="0">
                <a:latin typeface="Arial" pitchFamily="18"/>
                <a:ea typeface="Microsoft YaHei" pitchFamily="2"/>
                <a:cs typeface="Mangal" pitchFamily="2"/>
              </a:rPr>
              <a:t>).</a:t>
            </a:r>
          </a:p>
        </p:txBody>
      </p:sp>
    </p:spTree>
    <p:extLst>
      <p:ext uri="{BB962C8B-B14F-4D97-AF65-F5344CB8AC3E}">
        <p14:creationId xmlns:p14="http://schemas.microsoft.com/office/powerpoint/2010/main" val="3985907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rme libre 1"/>
          <p:cNvSpPr/>
          <p:nvPr/>
        </p:nvSpPr>
        <p:spPr>
          <a:xfrm>
            <a:off x="1" y="360"/>
            <a:ext cx="3461768" cy="26646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81638" tIns="51922" rIns="81638" bIns="40819" anchor="t" anchorCtr="0" compatLnSpc="0">
            <a:noAutofit/>
          </a:bodyPr>
          <a:lstStyle/>
          <a:p>
            <a:pPr hangingPunct="0">
              <a:lnSpc>
                <a:spcPct val="93000"/>
              </a:lnSpc>
            </a:pPr>
            <a:r>
              <a:rPr lang="fr-FR" sz="1270" b="1" u="sng">
                <a:solidFill>
                  <a:srgbClr val="FF0000"/>
                </a:solidFill>
                <a:latin typeface="Arial" pitchFamily="18"/>
                <a:ea typeface="Microsoft YaHei" pitchFamily="2"/>
                <a:cs typeface="Mangal" pitchFamily="2"/>
              </a:rPr>
              <a:t>Entreprise :</a:t>
            </a:r>
          </a:p>
        </p:txBody>
      </p:sp>
      <p:sp>
        <p:nvSpPr>
          <p:cNvPr id="3" name="Forme libre 2"/>
          <p:cNvSpPr/>
          <p:nvPr/>
        </p:nvSpPr>
        <p:spPr>
          <a:xfrm>
            <a:off x="-31675" y="391895"/>
            <a:ext cx="2382844" cy="633901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81638" tIns="53554" rIns="81638" bIns="40819" anchor="t" anchorCtr="0" compatLnSpc="0">
            <a:noAutofit/>
          </a:bodyPr>
          <a:lstStyle/>
          <a:p>
            <a:pPr algn="just" hangingPunct="0">
              <a:lnSpc>
                <a:spcPct val="93000"/>
              </a:lnSpc>
            </a:pPr>
            <a:r>
              <a:rPr lang="fr-FR" sz="1451" b="1" dirty="0">
                <a:solidFill>
                  <a:srgbClr val="FF0000"/>
                </a:solidFill>
                <a:latin typeface="Arial" pitchFamily="18"/>
                <a:ea typeface="Microsoft YaHei" pitchFamily="2"/>
                <a:cs typeface="Mangal" pitchFamily="2"/>
              </a:rPr>
              <a:t>Stratégie de</a:t>
            </a:r>
          </a:p>
          <a:p>
            <a:pPr algn="just" hangingPunct="0">
              <a:lnSpc>
                <a:spcPct val="93000"/>
              </a:lnSpc>
            </a:pPr>
            <a:r>
              <a:rPr lang="fr-FR" sz="1451" b="1" dirty="0">
                <a:solidFill>
                  <a:srgbClr val="FF0000"/>
                </a:solidFill>
                <a:latin typeface="Arial" pitchFamily="18"/>
                <a:ea typeface="Microsoft YaHei" pitchFamily="2"/>
                <a:cs typeface="Mangal" pitchFamily="2"/>
              </a:rPr>
              <a:t>Croissance</a:t>
            </a:r>
          </a:p>
          <a:p>
            <a:pPr algn="just" hangingPunct="0">
              <a:lnSpc>
                <a:spcPct val="93000"/>
              </a:lnSpc>
            </a:pPr>
            <a:r>
              <a:rPr lang="fr-FR" sz="1270" dirty="0">
                <a:solidFill>
                  <a:srgbClr val="000000"/>
                </a:solidFill>
                <a:latin typeface="Arial" pitchFamily="18"/>
                <a:ea typeface="Microsoft YaHei" pitchFamily="2"/>
                <a:cs typeface="Mangal" pitchFamily="2"/>
              </a:rPr>
              <a:t>(diversifiée/spécialisée)</a:t>
            </a:r>
          </a:p>
          <a:p>
            <a:pPr algn="just" hangingPunct="0">
              <a:lnSpc>
                <a:spcPct val="93000"/>
              </a:lnSpc>
            </a:pPr>
            <a:r>
              <a:rPr lang="fr-FR" sz="1270" dirty="0">
                <a:solidFill>
                  <a:srgbClr val="000000"/>
                </a:solidFill>
                <a:latin typeface="Arial" pitchFamily="18"/>
                <a:ea typeface="Microsoft YaHei" pitchFamily="2"/>
                <a:cs typeface="Mangal" pitchFamily="2"/>
              </a:rPr>
              <a:t>Locale/nationale/internationale</a:t>
            </a:r>
          </a:p>
          <a:p>
            <a:pPr algn="just" hangingPunct="0">
              <a:lnSpc>
                <a:spcPct val="93000"/>
              </a:lnSpc>
            </a:pPr>
            <a:r>
              <a:rPr lang="fr-FR" sz="1270" dirty="0">
                <a:solidFill>
                  <a:srgbClr val="000000"/>
                </a:solidFill>
                <a:latin typeface="Arial" pitchFamily="18"/>
                <a:ea typeface="Microsoft YaHei" pitchFamily="2"/>
                <a:cs typeface="Mangal" pitchFamily="2"/>
              </a:rPr>
              <a:t>Alliances</a:t>
            </a:r>
          </a:p>
          <a:p>
            <a:pPr algn="just" hangingPunct="0">
              <a:lnSpc>
                <a:spcPct val="93000"/>
              </a:lnSpc>
            </a:pPr>
            <a:endParaRPr lang="fr-FR" sz="1633" dirty="0">
              <a:solidFill>
                <a:srgbClr val="000000"/>
              </a:solidFill>
              <a:latin typeface="Arial" pitchFamily="18"/>
              <a:ea typeface="Microsoft YaHei" pitchFamily="2"/>
              <a:cs typeface="Mangal" pitchFamily="2"/>
            </a:endParaRPr>
          </a:p>
          <a:p>
            <a:pPr algn="just" hangingPunct="0">
              <a:lnSpc>
                <a:spcPct val="93000"/>
              </a:lnSpc>
            </a:pPr>
            <a:r>
              <a:rPr lang="fr-FR" sz="1451" b="1" dirty="0">
                <a:solidFill>
                  <a:srgbClr val="FF0000"/>
                </a:solidFill>
                <a:latin typeface="Arial" pitchFamily="18"/>
                <a:ea typeface="Microsoft YaHei" pitchFamily="2"/>
                <a:cs typeface="Mangal" pitchFamily="2"/>
              </a:rPr>
              <a:t>Stratégie suivie</a:t>
            </a:r>
          </a:p>
          <a:p>
            <a:pPr algn="just" hangingPunct="0">
              <a:lnSpc>
                <a:spcPct val="93000"/>
              </a:lnSpc>
            </a:pPr>
            <a:r>
              <a:rPr lang="fr-FR" sz="1270" dirty="0" err="1">
                <a:solidFill>
                  <a:srgbClr val="000000"/>
                </a:solidFill>
                <a:latin typeface="Arial" pitchFamily="18"/>
                <a:ea typeface="Microsoft YaHei" pitchFamily="2"/>
                <a:cs typeface="Mangal" pitchFamily="2"/>
              </a:rPr>
              <a:t>Gamme,produits</a:t>
            </a:r>
            <a:r>
              <a:rPr lang="fr-FR" sz="1270" dirty="0">
                <a:solidFill>
                  <a:srgbClr val="000000"/>
                </a:solidFill>
                <a:latin typeface="Arial" pitchFamily="18"/>
                <a:ea typeface="Microsoft YaHei" pitchFamily="2"/>
                <a:cs typeface="Mangal" pitchFamily="2"/>
              </a:rPr>
              <a:t>, portefeuilles, circuits distribution</a:t>
            </a:r>
          </a:p>
          <a:p>
            <a:pPr algn="just" hangingPunct="0">
              <a:lnSpc>
                <a:spcPct val="93000"/>
              </a:lnSpc>
            </a:pPr>
            <a:r>
              <a:rPr lang="fr-FR" sz="1270" dirty="0">
                <a:solidFill>
                  <a:srgbClr val="000000"/>
                </a:solidFill>
                <a:latin typeface="Arial" pitchFamily="18"/>
                <a:ea typeface="Microsoft YaHei" pitchFamily="2"/>
                <a:cs typeface="Mangal" pitchFamily="2"/>
              </a:rPr>
              <a:t>Marchés</a:t>
            </a:r>
          </a:p>
          <a:p>
            <a:pPr algn="just" hangingPunct="0">
              <a:lnSpc>
                <a:spcPct val="93000"/>
              </a:lnSpc>
            </a:pPr>
            <a:r>
              <a:rPr lang="fr-FR" sz="1270" dirty="0">
                <a:solidFill>
                  <a:srgbClr val="000000"/>
                </a:solidFill>
                <a:latin typeface="Arial" pitchFamily="18"/>
                <a:ea typeface="Microsoft YaHei" pitchFamily="2"/>
                <a:cs typeface="Mangal" pitchFamily="2"/>
              </a:rPr>
              <a:t>Px, communication, PI</a:t>
            </a:r>
          </a:p>
          <a:p>
            <a:pPr algn="just" hangingPunct="0">
              <a:lnSpc>
                <a:spcPct val="93000"/>
              </a:lnSpc>
            </a:pPr>
            <a:endParaRPr lang="fr-FR" sz="1633" dirty="0">
              <a:solidFill>
                <a:srgbClr val="000000"/>
              </a:solidFill>
              <a:latin typeface="Arial" pitchFamily="18"/>
              <a:ea typeface="Microsoft YaHei" pitchFamily="2"/>
              <a:cs typeface="Mangal" pitchFamily="2"/>
            </a:endParaRPr>
          </a:p>
          <a:p>
            <a:pPr algn="just" hangingPunct="0">
              <a:lnSpc>
                <a:spcPct val="93000"/>
              </a:lnSpc>
            </a:pPr>
            <a:r>
              <a:rPr lang="fr-FR" sz="1451" b="1" dirty="0">
                <a:solidFill>
                  <a:srgbClr val="FF0000"/>
                </a:solidFill>
                <a:latin typeface="Arial" pitchFamily="18"/>
                <a:ea typeface="Microsoft YaHei" pitchFamily="2"/>
                <a:cs typeface="Mangal" pitchFamily="2"/>
              </a:rPr>
              <a:t>Stratégie</a:t>
            </a:r>
          </a:p>
          <a:p>
            <a:pPr algn="just" hangingPunct="0">
              <a:lnSpc>
                <a:spcPct val="93000"/>
              </a:lnSpc>
            </a:pPr>
            <a:r>
              <a:rPr lang="fr-FR" sz="1451" b="1" dirty="0">
                <a:solidFill>
                  <a:srgbClr val="FF0000"/>
                </a:solidFill>
                <a:latin typeface="Arial" pitchFamily="18"/>
                <a:ea typeface="Microsoft YaHei" pitchFamily="2"/>
                <a:cs typeface="Mangal" pitchFamily="2"/>
              </a:rPr>
              <a:t>Concurrentielle</a:t>
            </a:r>
          </a:p>
          <a:p>
            <a:pPr algn="just" hangingPunct="0">
              <a:lnSpc>
                <a:spcPct val="93000"/>
              </a:lnSpc>
            </a:pPr>
            <a:r>
              <a:rPr lang="fr-FR" sz="1270" dirty="0">
                <a:solidFill>
                  <a:srgbClr val="000000"/>
                </a:solidFill>
                <a:latin typeface="Arial" pitchFamily="18"/>
                <a:ea typeface="Microsoft YaHei" pitchFamily="2"/>
                <a:cs typeface="Mangal" pitchFamily="2"/>
              </a:rPr>
              <a:t>Ses avantages concurrentiels</a:t>
            </a:r>
          </a:p>
          <a:p>
            <a:pPr algn="just" hangingPunct="0">
              <a:lnSpc>
                <a:spcPct val="93000"/>
              </a:lnSpc>
            </a:pPr>
            <a:r>
              <a:rPr lang="fr-FR" sz="1270" dirty="0">
                <a:solidFill>
                  <a:srgbClr val="000000"/>
                </a:solidFill>
                <a:latin typeface="Arial" pitchFamily="18"/>
                <a:ea typeface="Microsoft YaHei" pitchFamily="2"/>
                <a:cs typeface="Mangal" pitchFamily="2"/>
              </a:rPr>
              <a:t>Différenciation/domination</a:t>
            </a:r>
          </a:p>
          <a:p>
            <a:pPr algn="just" hangingPunct="0">
              <a:lnSpc>
                <a:spcPct val="93000"/>
              </a:lnSpc>
            </a:pPr>
            <a:endParaRPr lang="fr-FR" sz="1451" b="1" dirty="0">
              <a:solidFill>
                <a:srgbClr val="FF0000"/>
              </a:solidFill>
              <a:latin typeface="Arial" pitchFamily="18"/>
              <a:ea typeface="Microsoft YaHei" pitchFamily="2"/>
              <a:cs typeface="Mangal" pitchFamily="2"/>
            </a:endParaRPr>
          </a:p>
          <a:p>
            <a:pPr algn="just" hangingPunct="0">
              <a:lnSpc>
                <a:spcPct val="93000"/>
              </a:lnSpc>
            </a:pPr>
            <a:endParaRPr lang="fr-FR" sz="1451" b="1" dirty="0" smtClean="0">
              <a:solidFill>
                <a:srgbClr val="FF0000"/>
              </a:solidFill>
              <a:latin typeface="Arial" pitchFamily="18"/>
              <a:ea typeface="Microsoft YaHei" pitchFamily="2"/>
              <a:cs typeface="Mangal" pitchFamily="2"/>
            </a:endParaRPr>
          </a:p>
          <a:p>
            <a:pPr algn="just" hangingPunct="0">
              <a:lnSpc>
                <a:spcPct val="93000"/>
              </a:lnSpc>
            </a:pPr>
            <a:r>
              <a:rPr lang="fr-FR" sz="1451" b="1" dirty="0" smtClean="0">
                <a:solidFill>
                  <a:srgbClr val="FF0000"/>
                </a:solidFill>
                <a:latin typeface="Arial" pitchFamily="18"/>
                <a:ea typeface="Microsoft YaHei" pitchFamily="2"/>
                <a:cs typeface="Mangal" pitchFamily="2"/>
              </a:rPr>
              <a:t>Positionnements</a:t>
            </a:r>
            <a:endParaRPr lang="fr-FR" sz="1451" b="1" dirty="0">
              <a:solidFill>
                <a:srgbClr val="FF0000"/>
              </a:solidFill>
              <a:latin typeface="Arial" pitchFamily="18"/>
              <a:ea typeface="Microsoft YaHei" pitchFamily="2"/>
              <a:cs typeface="Mangal" pitchFamily="2"/>
            </a:endParaRPr>
          </a:p>
          <a:p>
            <a:pPr algn="just" hangingPunct="0">
              <a:lnSpc>
                <a:spcPct val="93000"/>
              </a:lnSpc>
            </a:pPr>
            <a:endParaRPr lang="fr-FR" sz="1451" b="1" dirty="0">
              <a:solidFill>
                <a:srgbClr val="000000"/>
              </a:solidFill>
              <a:latin typeface="Arial" pitchFamily="18"/>
              <a:ea typeface="Microsoft YaHei" pitchFamily="2"/>
              <a:cs typeface="Mangal" pitchFamily="2"/>
            </a:endParaRPr>
          </a:p>
          <a:p>
            <a:pPr algn="just" hangingPunct="0">
              <a:lnSpc>
                <a:spcPct val="93000"/>
              </a:lnSpc>
            </a:pPr>
            <a:endParaRPr lang="fr-FR" sz="1451" b="1" dirty="0">
              <a:solidFill>
                <a:srgbClr val="000000"/>
              </a:solidFill>
              <a:latin typeface="Arial" pitchFamily="18"/>
              <a:ea typeface="Microsoft YaHei" pitchFamily="2"/>
              <a:cs typeface="Mangal" pitchFamily="2"/>
            </a:endParaRPr>
          </a:p>
          <a:p>
            <a:pPr algn="just" hangingPunct="0">
              <a:lnSpc>
                <a:spcPct val="93000"/>
              </a:lnSpc>
            </a:pPr>
            <a:r>
              <a:rPr lang="fr-FR" sz="1451" b="1" dirty="0">
                <a:solidFill>
                  <a:srgbClr val="FF0000"/>
                </a:solidFill>
                <a:latin typeface="Arial" pitchFamily="18"/>
                <a:ea typeface="Microsoft YaHei" pitchFamily="2"/>
                <a:cs typeface="Mangal" pitchFamily="2"/>
              </a:rPr>
              <a:t>Performance</a:t>
            </a:r>
          </a:p>
          <a:p>
            <a:pPr algn="just" hangingPunct="0">
              <a:lnSpc>
                <a:spcPct val="93000"/>
              </a:lnSpc>
            </a:pPr>
            <a:r>
              <a:rPr lang="fr-FR" sz="1270" dirty="0">
                <a:solidFill>
                  <a:srgbClr val="000000"/>
                </a:solidFill>
                <a:latin typeface="Arial" pitchFamily="18"/>
                <a:ea typeface="Microsoft YaHei" pitchFamily="2"/>
                <a:cs typeface="Mangal" pitchFamily="2"/>
              </a:rPr>
              <a:t>(position concurrentielle</a:t>
            </a:r>
          </a:p>
          <a:p>
            <a:pPr algn="just" hangingPunct="0">
              <a:lnSpc>
                <a:spcPct val="93000"/>
              </a:lnSpc>
            </a:pPr>
            <a:r>
              <a:rPr lang="fr-FR" sz="1270" dirty="0">
                <a:solidFill>
                  <a:srgbClr val="000000"/>
                </a:solidFill>
                <a:latin typeface="Arial" pitchFamily="18"/>
                <a:ea typeface="Microsoft YaHei" pitchFamily="2"/>
                <a:cs typeface="Mangal" pitchFamily="2"/>
              </a:rPr>
              <a:t>CA, Rentabilité)</a:t>
            </a:r>
          </a:p>
          <a:p>
            <a:pPr algn="just" hangingPunct="0">
              <a:lnSpc>
                <a:spcPct val="93000"/>
              </a:lnSpc>
            </a:pPr>
            <a:endParaRPr lang="fr-FR" sz="1270" dirty="0">
              <a:solidFill>
                <a:srgbClr val="000000"/>
              </a:solidFill>
              <a:latin typeface="Arial" pitchFamily="18"/>
              <a:ea typeface="Microsoft YaHei" pitchFamily="2"/>
              <a:cs typeface="Mangal" pitchFamily="2"/>
            </a:endParaRPr>
          </a:p>
          <a:p>
            <a:pPr algn="just" hangingPunct="0">
              <a:lnSpc>
                <a:spcPct val="93000"/>
              </a:lnSpc>
            </a:pPr>
            <a:endParaRPr lang="fr-FR" sz="1633" dirty="0">
              <a:solidFill>
                <a:srgbClr val="000000"/>
              </a:solidFill>
              <a:latin typeface="Arial" pitchFamily="18"/>
              <a:ea typeface="Microsoft YaHei" pitchFamily="2"/>
              <a:cs typeface="Mangal" pitchFamily="2"/>
            </a:endParaRPr>
          </a:p>
          <a:p>
            <a:pPr algn="just" hangingPunct="0">
              <a:lnSpc>
                <a:spcPct val="93000"/>
              </a:lnSpc>
            </a:pPr>
            <a:endParaRPr lang="fr-FR" sz="1451" b="1" dirty="0" smtClean="0">
              <a:solidFill>
                <a:srgbClr val="FF0000"/>
              </a:solidFill>
              <a:latin typeface="Arial" pitchFamily="18"/>
              <a:ea typeface="Microsoft YaHei" pitchFamily="2"/>
              <a:cs typeface="Mangal" pitchFamily="2"/>
            </a:endParaRPr>
          </a:p>
          <a:p>
            <a:pPr algn="just" hangingPunct="0">
              <a:lnSpc>
                <a:spcPct val="93000"/>
              </a:lnSpc>
            </a:pPr>
            <a:r>
              <a:rPr lang="fr-FR" sz="1451" b="1" dirty="0" smtClean="0">
                <a:solidFill>
                  <a:srgbClr val="FF0000"/>
                </a:solidFill>
                <a:latin typeface="Arial" pitchFamily="18"/>
                <a:ea typeface="Microsoft YaHei" pitchFamily="2"/>
                <a:cs typeface="Mangal" pitchFamily="2"/>
              </a:rPr>
              <a:t>Structure</a:t>
            </a:r>
            <a:endParaRPr lang="fr-FR" sz="1451" b="1" dirty="0">
              <a:solidFill>
                <a:srgbClr val="FF0000"/>
              </a:solidFill>
              <a:latin typeface="Arial" pitchFamily="18"/>
              <a:ea typeface="Microsoft YaHei" pitchFamily="2"/>
              <a:cs typeface="Mangal" pitchFamily="2"/>
            </a:endParaRPr>
          </a:p>
          <a:p>
            <a:pPr algn="just" hangingPunct="0">
              <a:lnSpc>
                <a:spcPct val="93000"/>
              </a:lnSpc>
            </a:pPr>
            <a:r>
              <a:rPr lang="fr-FR" sz="1270" dirty="0">
                <a:solidFill>
                  <a:srgbClr val="000000"/>
                </a:solidFill>
                <a:latin typeface="Arial" pitchFamily="18"/>
                <a:ea typeface="Microsoft YaHei" pitchFamily="2"/>
                <a:cs typeface="Mangal" pitchFamily="2"/>
              </a:rPr>
              <a:t>(taille, ressources,</a:t>
            </a:r>
          </a:p>
          <a:p>
            <a:pPr algn="just" hangingPunct="0">
              <a:lnSpc>
                <a:spcPct val="93000"/>
              </a:lnSpc>
            </a:pPr>
            <a:r>
              <a:rPr lang="fr-FR" sz="1270" dirty="0">
                <a:solidFill>
                  <a:srgbClr val="000000"/>
                </a:solidFill>
                <a:latin typeface="Arial" pitchFamily="18"/>
                <a:ea typeface="Microsoft YaHei" pitchFamily="2"/>
                <a:cs typeface="Mangal" pitchFamily="2"/>
              </a:rPr>
              <a:t>compétences, statut juridique)</a:t>
            </a:r>
          </a:p>
        </p:txBody>
      </p:sp>
      <p:sp>
        <p:nvSpPr>
          <p:cNvPr id="4" name="Forme libre 3"/>
          <p:cNvSpPr/>
          <p:nvPr/>
        </p:nvSpPr>
        <p:spPr>
          <a:xfrm>
            <a:off x="2220549" y="391896"/>
            <a:ext cx="2351495" cy="6334766"/>
          </a:xfrm>
          <a:custGeom>
            <a:avLst>
              <a:gd name="f0" fmla="val 13"/>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9360">
            <a:solidFill>
              <a:srgbClr val="000000"/>
            </a:solidFill>
            <a:prstDash val="solid"/>
            <a:round/>
          </a:ln>
        </p:spPr>
        <p:txBody>
          <a:bodyPr vert="horz" wrap="none" lIns="81638" tIns="42452" rIns="81638" bIns="42452" anchor="ctr" anchorCtr="0" compatLnSpc="0">
            <a:noAutofit/>
          </a:bodyPr>
          <a:lstStyle/>
          <a:p>
            <a:pPr hangingPunct="0"/>
            <a:endParaRPr lang="fr-FR" sz="1633">
              <a:latin typeface="Arial" pitchFamily="18"/>
              <a:ea typeface="Microsoft YaHei" pitchFamily="2"/>
              <a:cs typeface="Mangal" pitchFamily="2"/>
            </a:endParaRPr>
          </a:p>
        </p:txBody>
      </p:sp>
      <p:sp>
        <p:nvSpPr>
          <p:cNvPr id="5" name="Forme libre 4"/>
          <p:cNvSpPr/>
          <p:nvPr/>
        </p:nvSpPr>
        <p:spPr>
          <a:xfrm>
            <a:off x="4572044" y="391895"/>
            <a:ext cx="2351495" cy="6333134"/>
          </a:xfrm>
          <a:custGeom>
            <a:avLst>
              <a:gd name="f0" fmla="val 13"/>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9360">
            <a:solidFill>
              <a:srgbClr val="000000"/>
            </a:solidFill>
            <a:prstDash val="solid"/>
            <a:round/>
          </a:ln>
        </p:spPr>
        <p:txBody>
          <a:bodyPr vert="horz" wrap="none" lIns="81638" tIns="42452" rIns="81638" bIns="42452" anchor="ctr" anchorCtr="0" compatLnSpc="0">
            <a:noAutofit/>
          </a:bodyPr>
          <a:lstStyle/>
          <a:p>
            <a:pPr hangingPunct="0"/>
            <a:endParaRPr lang="fr-FR" sz="1633">
              <a:latin typeface="Arial" pitchFamily="18"/>
              <a:ea typeface="Microsoft YaHei" pitchFamily="2"/>
              <a:cs typeface="Mangal" pitchFamily="2"/>
            </a:endParaRPr>
          </a:p>
        </p:txBody>
      </p:sp>
      <p:sp>
        <p:nvSpPr>
          <p:cNvPr id="6" name="Forme libre 5"/>
          <p:cNvSpPr/>
          <p:nvPr/>
        </p:nvSpPr>
        <p:spPr>
          <a:xfrm>
            <a:off x="6923538" y="391896"/>
            <a:ext cx="2351495" cy="6334766"/>
          </a:xfrm>
          <a:custGeom>
            <a:avLst>
              <a:gd name="f0" fmla="val 13"/>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9360">
            <a:solidFill>
              <a:srgbClr val="000000"/>
            </a:solidFill>
            <a:prstDash val="solid"/>
            <a:round/>
          </a:ln>
        </p:spPr>
        <p:txBody>
          <a:bodyPr vert="horz" wrap="none" lIns="81638" tIns="42452" rIns="81638" bIns="42452" anchor="ctr" anchorCtr="0" compatLnSpc="0">
            <a:noAutofit/>
          </a:bodyPr>
          <a:lstStyle/>
          <a:p>
            <a:pPr hangingPunct="0"/>
            <a:endParaRPr lang="fr-FR" sz="1633">
              <a:latin typeface="Arial" pitchFamily="18"/>
              <a:ea typeface="Microsoft YaHei" pitchFamily="2"/>
              <a:cs typeface="Mangal" pitchFamily="2"/>
            </a:endParaRPr>
          </a:p>
        </p:txBody>
      </p:sp>
      <p:sp>
        <p:nvSpPr>
          <p:cNvPr id="7" name="Forme libre 6"/>
          <p:cNvSpPr/>
          <p:nvPr/>
        </p:nvSpPr>
        <p:spPr>
          <a:xfrm>
            <a:off x="2612084" y="78080"/>
            <a:ext cx="6334766" cy="321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81638" tIns="55187" rIns="81638" bIns="40819" anchor="t" anchorCtr="0" compatLnSpc="0">
            <a:noAutofit/>
          </a:bodyPr>
          <a:lstStyle/>
          <a:p>
            <a:pPr hangingPunct="0">
              <a:lnSpc>
                <a:spcPct val="93000"/>
              </a:lnSpc>
              <a:tabLst>
                <a:tab pos="0" algn="l"/>
                <a:tab pos="656377" algn="l"/>
                <a:tab pos="1313082" algn="l"/>
                <a:tab pos="1969786" algn="l"/>
                <a:tab pos="2626489" algn="l"/>
                <a:tab pos="3283194" algn="l"/>
                <a:tab pos="3939898" algn="l"/>
                <a:tab pos="4596276" algn="l"/>
                <a:tab pos="5252979" algn="l"/>
                <a:tab pos="5909684" algn="l"/>
                <a:tab pos="6112802" algn="l"/>
                <a:tab pos="6520344" algn="l"/>
                <a:tab pos="6927886" algn="l"/>
                <a:tab pos="7335427" algn="l"/>
                <a:tab pos="7742969" algn="l"/>
                <a:tab pos="8150511" algn="l"/>
                <a:tab pos="8557727" algn="l"/>
                <a:tab pos="8965268" algn="l"/>
                <a:tab pos="9372810" algn="l"/>
                <a:tab pos="9780352" algn="l"/>
              </a:tabLst>
            </a:pPr>
            <a:r>
              <a:rPr lang="fr-FR" sz="1633" b="1">
                <a:solidFill>
                  <a:srgbClr val="000000"/>
                </a:solidFill>
                <a:latin typeface="Arial" pitchFamily="18"/>
                <a:ea typeface="Microsoft YaHei" pitchFamily="2"/>
                <a:cs typeface="Mangal" pitchFamily="2"/>
              </a:rPr>
              <a:t>Description</a:t>
            </a:r>
            <a:r>
              <a:rPr lang="fr-FR" sz="1633">
                <a:solidFill>
                  <a:srgbClr val="000000"/>
                </a:solidFill>
                <a:latin typeface="Arial" pitchFamily="18"/>
                <a:ea typeface="Microsoft YaHei" pitchFamily="2"/>
                <a:cs typeface="Mangal" pitchFamily="2"/>
              </a:rPr>
              <a:t>		           </a:t>
            </a:r>
            <a:r>
              <a:rPr lang="fr-FR" sz="1633">
                <a:solidFill>
                  <a:srgbClr val="FF00FF"/>
                </a:solidFill>
                <a:latin typeface="Arial" pitchFamily="18"/>
                <a:ea typeface="Microsoft YaHei" pitchFamily="2"/>
                <a:cs typeface="Mangal" pitchFamily="2"/>
              </a:rPr>
              <a:t>Forces   </a:t>
            </a:r>
            <a:r>
              <a:rPr lang="fr-FR" sz="1633">
                <a:solidFill>
                  <a:srgbClr val="000000"/>
                </a:solidFill>
                <a:latin typeface="Arial" pitchFamily="18"/>
                <a:ea typeface="Microsoft YaHei" pitchFamily="2"/>
                <a:cs typeface="Mangal" pitchFamily="2"/>
              </a:rPr>
              <a:t>		</a:t>
            </a:r>
            <a:r>
              <a:rPr lang="fr-FR" sz="1633">
                <a:solidFill>
                  <a:srgbClr val="94BD5E"/>
                </a:solidFill>
                <a:latin typeface="Arial" pitchFamily="18"/>
                <a:ea typeface="Microsoft YaHei" pitchFamily="2"/>
                <a:cs typeface="Mangal" pitchFamily="2"/>
              </a:rPr>
              <a:t>Faiblesses</a:t>
            </a:r>
          </a:p>
        </p:txBody>
      </p:sp>
      <p:sp>
        <p:nvSpPr>
          <p:cNvPr id="8" name="Forme libre 7"/>
          <p:cNvSpPr/>
          <p:nvPr/>
        </p:nvSpPr>
        <p:spPr>
          <a:xfrm>
            <a:off x="2169280" y="4349042"/>
            <a:ext cx="2351495" cy="225875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81638" tIns="51922" rIns="81638" bIns="40819" anchor="t" anchorCtr="0" compatLnSpc="0">
            <a:noAutofit/>
          </a:bodyPr>
          <a:lstStyle/>
          <a:p>
            <a:pPr algn="just" hangingPunct="0">
              <a:lnSpc>
                <a:spcPct val="93000"/>
              </a:lnSpc>
            </a:pPr>
            <a:r>
              <a:rPr lang="fr-FR" sz="1270" b="1" dirty="0">
                <a:solidFill>
                  <a:srgbClr val="000000"/>
                </a:solidFill>
                <a:latin typeface="Arial" pitchFamily="18"/>
                <a:ea typeface="Microsoft YaHei" pitchFamily="2"/>
                <a:cs typeface="Mangal" pitchFamily="2"/>
              </a:rPr>
              <a:t>Leader sur </a:t>
            </a:r>
            <a:r>
              <a:rPr lang="fr-FR" sz="1270" b="1" dirty="0" smtClean="0">
                <a:solidFill>
                  <a:srgbClr val="000000"/>
                </a:solidFill>
                <a:latin typeface="Arial" pitchFamily="18"/>
                <a:ea typeface="Microsoft YaHei" pitchFamily="2"/>
                <a:cs typeface="Mangal" pitchFamily="2"/>
              </a:rPr>
              <a:t>les secteurs </a:t>
            </a:r>
            <a:r>
              <a:rPr lang="fr-FR" sz="1270" b="1" dirty="0">
                <a:solidFill>
                  <a:srgbClr val="000000"/>
                </a:solidFill>
                <a:latin typeface="Arial" pitchFamily="18"/>
                <a:ea typeface="Microsoft YaHei" pitchFamily="2"/>
                <a:cs typeface="Mangal" pitchFamily="2"/>
              </a:rPr>
              <a:t>laitiers </a:t>
            </a:r>
            <a:r>
              <a:rPr lang="fr-FR" sz="1270" b="1" dirty="0" smtClean="0">
                <a:solidFill>
                  <a:srgbClr val="000000"/>
                </a:solidFill>
                <a:latin typeface="Arial" pitchFamily="18"/>
                <a:ea typeface="Microsoft YaHei" pitchFamily="2"/>
                <a:cs typeface="Mangal" pitchFamily="2"/>
              </a:rPr>
              <a:t>et fromagers</a:t>
            </a:r>
            <a:r>
              <a:rPr lang="fr-FR" sz="1270" b="1" dirty="0">
                <a:solidFill>
                  <a:srgbClr val="000000"/>
                </a:solidFill>
                <a:latin typeface="Arial" pitchFamily="18"/>
                <a:ea typeface="Microsoft YaHei" pitchFamily="2"/>
                <a:cs typeface="Mangal" pitchFamily="2"/>
              </a:rPr>
              <a:t>.</a:t>
            </a:r>
          </a:p>
          <a:p>
            <a:pPr algn="just" hangingPunct="0">
              <a:lnSpc>
                <a:spcPct val="93000"/>
              </a:lnSpc>
            </a:pPr>
            <a:r>
              <a:rPr lang="fr-FR" sz="1270" b="1" dirty="0">
                <a:solidFill>
                  <a:srgbClr val="000000"/>
                </a:solidFill>
                <a:latin typeface="Arial" pitchFamily="18"/>
                <a:ea typeface="Microsoft YaHei" pitchFamily="2"/>
                <a:cs typeface="Mangal" pitchFamily="2"/>
              </a:rPr>
              <a:t>CA : 15,7 Mds </a:t>
            </a:r>
            <a:r>
              <a:rPr lang="fr-FR" sz="1270" b="1" dirty="0" smtClean="0">
                <a:solidFill>
                  <a:srgbClr val="000000"/>
                </a:solidFill>
                <a:latin typeface="Arial" pitchFamily="18"/>
                <a:ea typeface="Microsoft YaHei" pitchFamily="2"/>
                <a:cs typeface="Mangal" pitchFamily="2"/>
              </a:rPr>
              <a:t>d'euros.</a:t>
            </a:r>
          </a:p>
          <a:p>
            <a:pPr algn="just" hangingPunct="0">
              <a:lnSpc>
                <a:spcPct val="93000"/>
              </a:lnSpc>
            </a:pPr>
            <a:r>
              <a:rPr lang="fr-FR" sz="1270" b="1" dirty="0" smtClean="0">
                <a:solidFill>
                  <a:srgbClr val="000000"/>
                </a:solidFill>
                <a:latin typeface="Arial" pitchFamily="18"/>
                <a:ea typeface="Microsoft YaHei" pitchFamily="2"/>
                <a:cs typeface="Mangal" pitchFamily="2"/>
              </a:rPr>
              <a:t>Rentabilité en croissance  </a:t>
            </a:r>
            <a:endParaRPr lang="fr-FR" sz="1270" b="1" dirty="0">
              <a:solidFill>
                <a:srgbClr val="000000"/>
              </a:solidFill>
              <a:latin typeface="Arial" pitchFamily="18"/>
              <a:ea typeface="Microsoft YaHei" pitchFamily="2"/>
              <a:cs typeface="Mangal" pitchFamily="2"/>
            </a:endParaRPr>
          </a:p>
          <a:p>
            <a:pPr algn="just" hangingPunct="0">
              <a:lnSpc>
                <a:spcPct val="93000"/>
              </a:lnSpc>
            </a:pPr>
            <a:endParaRPr lang="fr-FR" sz="1270" b="1" i="1" dirty="0">
              <a:solidFill>
                <a:srgbClr val="000000"/>
              </a:solidFill>
              <a:latin typeface="Arial" pitchFamily="18"/>
              <a:ea typeface="Microsoft YaHei" pitchFamily="2"/>
              <a:cs typeface="Mangal" pitchFamily="2"/>
            </a:endParaRPr>
          </a:p>
        </p:txBody>
      </p:sp>
      <p:sp>
        <p:nvSpPr>
          <p:cNvPr id="9" name="Forme libre 8"/>
          <p:cNvSpPr/>
          <p:nvPr/>
        </p:nvSpPr>
        <p:spPr>
          <a:xfrm>
            <a:off x="2235570" y="5421274"/>
            <a:ext cx="2285205" cy="140874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81638" tIns="51922" rIns="81638" bIns="40819" anchor="t" anchorCtr="0" compatLnSpc="0">
            <a:noAutofit/>
          </a:bodyPr>
          <a:lstStyle/>
          <a:p>
            <a:pPr hangingPunct="0">
              <a:lnSpc>
                <a:spcPct val="93000"/>
              </a:lnSpc>
              <a:defRPr>
                <a:solidFill>
                  <a:srgbClr val="000000"/>
                </a:solidFill>
              </a:defRPr>
            </a:pPr>
            <a:r>
              <a:rPr lang="fr-FR" sz="1270" dirty="0">
                <a:solidFill>
                  <a:srgbClr val="000000"/>
                </a:solidFill>
                <a:latin typeface="Arial" pitchFamily="18"/>
                <a:ea typeface="Microsoft YaHei" pitchFamily="2"/>
                <a:cs typeface="Mangal" pitchFamily="2"/>
              </a:rPr>
              <a:t>Siège social : Laval</a:t>
            </a:r>
          </a:p>
          <a:p>
            <a:pPr hangingPunct="0">
              <a:lnSpc>
                <a:spcPct val="93000"/>
              </a:lnSpc>
              <a:defRPr>
                <a:solidFill>
                  <a:srgbClr val="000000"/>
                </a:solidFill>
              </a:defRPr>
            </a:pPr>
            <a:r>
              <a:rPr lang="fr-FR" sz="1270" dirty="0">
                <a:solidFill>
                  <a:srgbClr val="000000"/>
                </a:solidFill>
                <a:latin typeface="Arial" pitchFamily="18"/>
                <a:ea typeface="Microsoft YaHei" pitchFamily="2"/>
                <a:cs typeface="Mangal" pitchFamily="2"/>
              </a:rPr>
              <a:t>Statut juridique : SA à directoire.</a:t>
            </a:r>
          </a:p>
          <a:p>
            <a:pPr hangingPunct="0">
              <a:lnSpc>
                <a:spcPct val="93000"/>
              </a:lnSpc>
              <a:defRPr>
                <a:solidFill>
                  <a:srgbClr val="000000"/>
                </a:solidFill>
              </a:defRPr>
            </a:pPr>
            <a:r>
              <a:rPr lang="fr-FR" sz="1270" dirty="0">
                <a:solidFill>
                  <a:srgbClr val="000000"/>
                </a:solidFill>
                <a:latin typeface="Arial" pitchFamily="18"/>
                <a:ea typeface="Microsoft YaHei" pitchFamily="2"/>
                <a:cs typeface="Mangal" pitchFamily="2"/>
              </a:rPr>
              <a:t>Effectif total : 55000</a:t>
            </a:r>
          </a:p>
          <a:p>
            <a:pPr hangingPunct="0">
              <a:lnSpc>
                <a:spcPct val="93000"/>
              </a:lnSpc>
              <a:defRPr>
                <a:solidFill>
                  <a:srgbClr val="000000"/>
                </a:solidFill>
              </a:defRPr>
            </a:pPr>
            <a:r>
              <a:rPr lang="fr-FR" sz="1270" dirty="0">
                <a:solidFill>
                  <a:srgbClr val="000000"/>
                </a:solidFill>
                <a:latin typeface="Arial" pitchFamily="18"/>
                <a:ea typeface="Microsoft YaHei" pitchFamily="2"/>
                <a:cs typeface="Mangal" pitchFamily="2"/>
              </a:rPr>
              <a:t>Date de création : 1933</a:t>
            </a:r>
          </a:p>
          <a:p>
            <a:pPr hangingPunct="0">
              <a:lnSpc>
                <a:spcPct val="93000"/>
              </a:lnSpc>
              <a:defRPr>
                <a:solidFill>
                  <a:srgbClr val="000000"/>
                </a:solidFill>
              </a:defRPr>
            </a:pPr>
            <a:r>
              <a:rPr lang="fr-FR" sz="1270" dirty="0">
                <a:solidFill>
                  <a:srgbClr val="000000"/>
                </a:solidFill>
                <a:latin typeface="Arial" pitchFamily="18"/>
                <a:ea typeface="Microsoft YaHei" pitchFamily="2"/>
                <a:cs typeface="Mangal" pitchFamily="2"/>
              </a:rPr>
              <a:t>Filiale du groupe Besnier</a:t>
            </a:r>
          </a:p>
        </p:txBody>
      </p:sp>
      <p:sp>
        <p:nvSpPr>
          <p:cNvPr id="10" name="Forme libre 9"/>
          <p:cNvSpPr/>
          <p:nvPr/>
        </p:nvSpPr>
        <p:spPr>
          <a:xfrm>
            <a:off x="2200629" y="3761250"/>
            <a:ext cx="2351495" cy="58779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81638" tIns="51922" rIns="81638" bIns="40819" anchor="t" anchorCtr="0" compatLnSpc="0">
            <a:noAutofit/>
          </a:bodyPr>
          <a:lstStyle/>
          <a:p>
            <a:pPr algn="just" hangingPunct="0">
              <a:lnSpc>
                <a:spcPct val="93000"/>
              </a:lnSpc>
              <a:defRPr sz="1800" i="0"/>
            </a:pPr>
            <a:r>
              <a:rPr lang="fr-FR" sz="1361" dirty="0">
                <a:latin typeface="Arial" pitchFamily="18"/>
                <a:ea typeface="Microsoft YaHei" pitchFamily="2"/>
                <a:cs typeface="Mangal" pitchFamily="2"/>
              </a:rPr>
              <a:t>Produit de haute gamme</a:t>
            </a:r>
            <a:r>
              <a:rPr lang="fr-FR" sz="1633" dirty="0">
                <a:latin typeface="Arial" pitchFamily="18"/>
                <a:ea typeface="Microsoft YaHei" pitchFamily="2"/>
                <a:cs typeface="Mangal" pitchFamily="2"/>
              </a:rPr>
              <a:t>.</a:t>
            </a:r>
          </a:p>
        </p:txBody>
      </p:sp>
      <p:sp>
        <p:nvSpPr>
          <p:cNvPr id="11" name="Forme libre 10"/>
          <p:cNvSpPr/>
          <p:nvPr/>
        </p:nvSpPr>
        <p:spPr>
          <a:xfrm>
            <a:off x="4572044" y="718773"/>
            <a:ext cx="2351495" cy="489467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81638" tIns="53554" rIns="81638" bIns="40819" anchor="t" anchorCtr="0" compatLnSpc="0">
            <a:noAutofit/>
          </a:bodyPr>
          <a:lstStyle/>
          <a:p>
            <a:pPr algn="just" hangingPunct="0">
              <a:lnSpc>
                <a:spcPct val="93000"/>
              </a:lnSpc>
            </a:pPr>
            <a:endParaRPr lang="fr-FR" sz="1451" b="1" i="1" dirty="0">
              <a:solidFill>
                <a:srgbClr val="B80047"/>
              </a:solidFill>
              <a:latin typeface="Arial" pitchFamily="18"/>
              <a:ea typeface="Microsoft YaHei" pitchFamily="2"/>
              <a:cs typeface="Mangal" pitchFamily="2"/>
            </a:endParaRPr>
          </a:p>
          <a:p>
            <a:pPr algn="just" hangingPunct="0">
              <a:lnSpc>
                <a:spcPct val="93000"/>
              </a:lnSpc>
            </a:pPr>
            <a:r>
              <a:rPr lang="fr-FR" sz="1451" b="1" i="1" dirty="0">
                <a:solidFill>
                  <a:srgbClr val="B80047"/>
                </a:solidFill>
                <a:latin typeface="Arial" pitchFamily="18"/>
                <a:ea typeface="Microsoft YaHei" pitchFamily="2"/>
                <a:cs typeface="Mangal" pitchFamily="2"/>
              </a:rPr>
              <a:t>-</a:t>
            </a:r>
            <a:r>
              <a:rPr lang="fr-FR" sz="1451" b="1" dirty="0">
                <a:solidFill>
                  <a:srgbClr val="B80047"/>
                </a:solidFill>
                <a:latin typeface="Arial" pitchFamily="18"/>
                <a:ea typeface="Microsoft YaHei" pitchFamily="2"/>
                <a:cs typeface="Mangal" pitchFamily="2"/>
              </a:rPr>
              <a:t> Numéro 1 mondial des fromages et des produits laitiers.</a:t>
            </a:r>
          </a:p>
          <a:p>
            <a:pPr algn="just" hangingPunct="0">
              <a:lnSpc>
                <a:spcPct val="93000"/>
              </a:lnSpc>
            </a:pPr>
            <a:endParaRPr lang="fr-FR" sz="1451" b="1" dirty="0">
              <a:solidFill>
                <a:srgbClr val="B80047"/>
              </a:solidFill>
              <a:latin typeface="Arial" pitchFamily="18"/>
              <a:ea typeface="Microsoft YaHei" pitchFamily="2"/>
              <a:cs typeface="Mangal" pitchFamily="2"/>
            </a:endParaRPr>
          </a:p>
          <a:p>
            <a:pPr algn="just" hangingPunct="0">
              <a:lnSpc>
                <a:spcPct val="93000"/>
              </a:lnSpc>
            </a:pPr>
            <a:r>
              <a:rPr lang="fr-FR" sz="1451" b="1" dirty="0" smtClean="0">
                <a:solidFill>
                  <a:srgbClr val="B80047"/>
                </a:solidFill>
                <a:latin typeface="Arial" pitchFamily="18"/>
                <a:ea typeface="Microsoft YaHei" pitchFamily="2"/>
                <a:cs typeface="Mangal" pitchFamily="2"/>
              </a:rPr>
              <a:t>- Ses </a:t>
            </a:r>
            <a:r>
              <a:rPr lang="fr-FR" sz="1451" b="1" dirty="0">
                <a:solidFill>
                  <a:srgbClr val="B80047"/>
                </a:solidFill>
                <a:latin typeface="Arial" pitchFamily="18"/>
                <a:ea typeface="Microsoft YaHei" pitchFamily="2"/>
                <a:cs typeface="Mangal" pitchFamily="2"/>
              </a:rPr>
              <a:t>produits sont vendus dans le monde entier.</a:t>
            </a:r>
          </a:p>
          <a:p>
            <a:pPr algn="just" hangingPunct="0">
              <a:lnSpc>
                <a:spcPct val="93000"/>
              </a:lnSpc>
            </a:pPr>
            <a:endParaRPr lang="fr-FR" sz="1451" b="1" i="1" dirty="0" smtClean="0">
              <a:solidFill>
                <a:srgbClr val="000000"/>
              </a:solidFill>
              <a:latin typeface="Arial" pitchFamily="18"/>
              <a:ea typeface="Microsoft YaHei" pitchFamily="2"/>
              <a:cs typeface="Mangal" pitchFamily="2"/>
            </a:endParaRPr>
          </a:p>
          <a:p>
            <a:pPr algn="just" hangingPunct="0">
              <a:lnSpc>
                <a:spcPct val="93000"/>
              </a:lnSpc>
            </a:pPr>
            <a:r>
              <a:rPr lang="fr-FR" sz="1451" b="1" dirty="0" smtClean="0">
                <a:solidFill>
                  <a:srgbClr val="B80047"/>
                </a:solidFill>
                <a:latin typeface="Arial" pitchFamily="18"/>
                <a:ea typeface="Microsoft YaHei" pitchFamily="2"/>
                <a:cs typeface="Mangal" pitchFamily="2"/>
              </a:rPr>
              <a:t>- Patrimoine fromager français conservé.</a:t>
            </a:r>
          </a:p>
          <a:p>
            <a:pPr algn="just" hangingPunct="0">
              <a:lnSpc>
                <a:spcPct val="93000"/>
              </a:lnSpc>
            </a:pPr>
            <a:endParaRPr lang="fr-FR" sz="1451" b="1" i="1" dirty="0">
              <a:solidFill>
                <a:srgbClr val="000000"/>
              </a:solidFill>
              <a:latin typeface="Arial" pitchFamily="18"/>
              <a:ea typeface="Microsoft YaHei" pitchFamily="2"/>
              <a:cs typeface="Mangal" pitchFamily="2"/>
            </a:endParaRPr>
          </a:p>
          <a:p>
            <a:pPr algn="just" hangingPunct="0">
              <a:lnSpc>
                <a:spcPct val="93000"/>
              </a:lnSpc>
            </a:pPr>
            <a:r>
              <a:rPr lang="fr-FR" sz="1451" b="1" i="1" dirty="0">
                <a:solidFill>
                  <a:srgbClr val="FF8080"/>
                </a:solidFill>
                <a:latin typeface="Arial" pitchFamily="18"/>
                <a:ea typeface="Microsoft YaHei" pitchFamily="2"/>
                <a:cs typeface="Mangal" pitchFamily="2"/>
              </a:rPr>
              <a:t>- </a:t>
            </a:r>
            <a:r>
              <a:rPr lang="fr-FR" sz="1451" b="1" i="1" dirty="0" smtClean="0">
                <a:solidFill>
                  <a:srgbClr val="FF8080"/>
                </a:solidFill>
                <a:latin typeface="Arial" pitchFamily="18"/>
                <a:ea typeface="Microsoft YaHei" pitchFamily="2"/>
                <a:cs typeface="Mangal" pitchFamily="2"/>
              </a:rPr>
              <a:t>Dispose </a:t>
            </a:r>
            <a:r>
              <a:rPr lang="fr-FR" sz="1451" b="1" i="1" dirty="0">
                <a:solidFill>
                  <a:srgbClr val="FF8080"/>
                </a:solidFill>
                <a:latin typeface="Arial" pitchFamily="18"/>
                <a:ea typeface="Microsoft YaHei" pitchFamily="2"/>
                <a:cs typeface="Mangal" pitchFamily="2"/>
              </a:rPr>
              <a:t>d'une stratégie de	guerre	</a:t>
            </a:r>
            <a:r>
              <a:rPr lang="fr-FR" sz="1451" b="1" i="1" dirty="0" smtClean="0">
                <a:solidFill>
                  <a:srgbClr val="FF8080"/>
                </a:solidFill>
                <a:latin typeface="Arial" pitchFamily="18"/>
                <a:ea typeface="Microsoft YaHei" pitchFamily="2"/>
                <a:cs typeface="Mangal" pitchFamily="2"/>
              </a:rPr>
              <a:t>pour conquérir </a:t>
            </a:r>
            <a:r>
              <a:rPr lang="fr-FR" sz="1451" b="1" i="1" dirty="0">
                <a:solidFill>
                  <a:srgbClr val="FF8080"/>
                </a:solidFill>
                <a:latin typeface="Arial" pitchFamily="18"/>
                <a:ea typeface="Microsoft YaHei" pitchFamily="2"/>
                <a:cs typeface="Mangal" pitchFamily="2"/>
              </a:rPr>
              <a:t>de </a:t>
            </a:r>
            <a:r>
              <a:rPr lang="fr-FR" sz="1451" b="1" i="1" dirty="0" smtClean="0">
                <a:solidFill>
                  <a:srgbClr val="FF8080"/>
                </a:solidFill>
                <a:latin typeface="Arial" pitchFamily="18"/>
                <a:ea typeface="Microsoft YaHei" pitchFamily="2"/>
                <a:cs typeface="Mangal" pitchFamily="2"/>
              </a:rPr>
              <a:t>grandes </a:t>
            </a:r>
            <a:r>
              <a:rPr lang="fr-FR" sz="1451" b="1" i="1" dirty="0">
                <a:solidFill>
                  <a:srgbClr val="FF8080"/>
                </a:solidFill>
                <a:latin typeface="Arial" pitchFamily="18"/>
                <a:ea typeface="Microsoft YaHei" pitchFamily="2"/>
                <a:cs typeface="Mangal" pitchFamily="2"/>
              </a:rPr>
              <a:t>enseignes </a:t>
            </a:r>
            <a:r>
              <a:rPr lang="fr-FR" sz="1451" b="1" i="1" dirty="0" smtClean="0">
                <a:solidFill>
                  <a:srgbClr val="FF8080"/>
                </a:solidFill>
                <a:latin typeface="Arial" pitchFamily="18"/>
                <a:ea typeface="Microsoft YaHei" pitchFamily="2"/>
                <a:cs typeface="Mangal" pitchFamily="2"/>
              </a:rPr>
              <a:t>(</a:t>
            </a:r>
            <a:r>
              <a:rPr lang="fr-FR" sz="1451" b="1" i="1" dirty="0" err="1" smtClean="0">
                <a:solidFill>
                  <a:srgbClr val="FF8080"/>
                </a:solidFill>
                <a:latin typeface="Arial" pitchFamily="18"/>
                <a:ea typeface="Microsoft YaHei" pitchFamily="2"/>
                <a:cs typeface="Mangal" pitchFamily="2"/>
              </a:rPr>
              <a:t>Parmalat</a:t>
            </a:r>
            <a:r>
              <a:rPr lang="fr-FR" sz="1451" b="1" i="1" dirty="0" smtClean="0">
                <a:solidFill>
                  <a:srgbClr val="FF8080"/>
                </a:solidFill>
                <a:latin typeface="Arial" pitchFamily="18"/>
                <a:ea typeface="Microsoft YaHei" pitchFamily="2"/>
                <a:cs typeface="Mangal" pitchFamily="2"/>
              </a:rPr>
              <a:t>).</a:t>
            </a:r>
            <a:endParaRPr lang="fr-FR" sz="1451" b="1" i="1" dirty="0">
              <a:solidFill>
                <a:srgbClr val="FF8080"/>
              </a:solidFill>
              <a:latin typeface="Arial" pitchFamily="18"/>
              <a:ea typeface="Microsoft YaHei" pitchFamily="2"/>
              <a:cs typeface="Mangal" pitchFamily="2"/>
            </a:endParaRPr>
          </a:p>
          <a:p>
            <a:pPr algn="just" hangingPunct="0">
              <a:lnSpc>
                <a:spcPct val="93000"/>
              </a:lnSpc>
            </a:pPr>
            <a:endParaRPr lang="fr-FR" sz="1451" b="1" i="1" dirty="0">
              <a:solidFill>
                <a:srgbClr val="000000"/>
              </a:solidFill>
              <a:latin typeface="Arial" pitchFamily="18"/>
              <a:ea typeface="Microsoft YaHei" pitchFamily="2"/>
              <a:cs typeface="Mangal" pitchFamily="2"/>
            </a:endParaRPr>
          </a:p>
          <a:p>
            <a:pPr hangingPunct="0">
              <a:lnSpc>
                <a:spcPct val="93000"/>
              </a:lnSpc>
            </a:pPr>
            <a:endParaRPr lang="fr-FR" sz="1633" dirty="0">
              <a:solidFill>
                <a:srgbClr val="000000"/>
              </a:solidFill>
              <a:latin typeface="Arial" pitchFamily="18"/>
              <a:ea typeface="Microsoft YaHei" pitchFamily="2"/>
              <a:cs typeface="Mangal" pitchFamily="2"/>
            </a:endParaRPr>
          </a:p>
          <a:p>
            <a:pPr hangingPunct="0">
              <a:lnSpc>
                <a:spcPct val="93000"/>
              </a:lnSpc>
            </a:pPr>
            <a:endParaRPr lang="fr-FR" sz="1633" dirty="0">
              <a:solidFill>
                <a:srgbClr val="000000"/>
              </a:solidFill>
              <a:latin typeface="Arial" pitchFamily="18"/>
              <a:ea typeface="Microsoft YaHei" pitchFamily="2"/>
              <a:cs typeface="Mangal" pitchFamily="2"/>
            </a:endParaRPr>
          </a:p>
        </p:txBody>
      </p:sp>
      <p:sp>
        <p:nvSpPr>
          <p:cNvPr id="12" name="Forme libre 11"/>
          <p:cNvSpPr/>
          <p:nvPr/>
        </p:nvSpPr>
        <p:spPr>
          <a:xfrm>
            <a:off x="6923538" y="1045651"/>
            <a:ext cx="2208791" cy="356985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81638" tIns="55187" rIns="81638" bIns="40819" anchor="t" anchorCtr="0" compatLnSpc="0">
            <a:noAutofit/>
          </a:bodyPr>
          <a:lstStyle/>
          <a:p>
            <a:pPr algn="just" hangingPunct="0">
              <a:lnSpc>
                <a:spcPct val="93000"/>
              </a:lnSpc>
            </a:pPr>
            <a:endParaRPr lang="fr-FR" sz="1633" i="1">
              <a:solidFill>
                <a:srgbClr val="579D1C"/>
              </a:solidFill>
              <a:latin typeface="Arial" pitchFamily="18"/>
              <a:ea typeface="Microsoft YaHei" pitchFamily="2"/>
              <a:cs typeface="Mangal" pitchFamily="2"/>
            </a:endParaRPr>
          </a:p>
          <a:p>
            <a:pPr hangingPunct="0">
              <a:lnSpc>
                <a:spcPct val="93000"/>
              </a:lnSpc>
            </a:pPr>
            <a:endParaRPr lang="fr-FR" sz="1633">
              <a:solidFill>
                <a:srgbClr val="000000"/>
              </a:solidFill>
              <a:latin typeface="Arial" pitchFamily="18"/>
              <a:ea typeface="Microsoft YaHei" pitchFamily="2"/>
              <a:cs typeface="Mangal" pitchFamily="2"/>
            </a:endParaRPr>
          </a:p>
          <a:p>
            <a:pPr hangingPunct="0">
              <a:lnSpc>
                <a:spcPct val="93000"/>
              </a:lnSpc>
            </a:pPr>
            <a:endParaRPr lang="fr-FR" sz="1633">
              <a:solidFill>
                <a:srgbClr val="000000"/>
              </a:solidFill>
              <a:latin typeface="Arial" pitchFamily="18"/>
              <a:ea typeface="Microsoft YaHei" pitchFamily="2"/>
              <a:cs typeface="Mangal" pitchFamily="2"/>
            </a:endParaRPr>
          </a:p>
          <a:p>
            <a:pPr hangingPunct="0">
              <a:lnSpc>
                <a:spcPct val="93000"/>
              </a:lnSpc>
            </a:pPr>
            <a:endParaRPr lang="fr-FR" sz="1633">
              <a:solidFill>
                <a:srgbClr val="000000"/>
              </a:solidFill>
              <a:latin typeface="Arial" pitchFamily="18"/>
              <a:ea typeface="Microsoft YaHei" pitchFamily="2"/>
              <a:cs typeface="Mangal" pitchFamily="2"/>
            </a:endParaRPr>
          </a:p>
          <a:p>
            <a:pPr hangingPunct="0">
              <a:lnSpc>
                <a:spcPct val="93000"/>
              </a:lnSpc>
            </a:pPr>
            <a:endParaRPr lang="fr-FR" sz="1633">
              <a:solidFill>
                <a:srgbClr val="000000"/>
              </a:solidFill>
              <a:latin typeface="Arial" pitchFamily="18"/>
              <a:ea typeface="Microsoft YaHei" pitchFamily="2"/>
              <a:cs typeface="Mangal" pitchFamily="2"/>
            </a:endParaRPr>
          </a:p>
        </p:txBody>
      </p:sp>
      <p:sp>
        <p:nvSpPr>
          <p:cNvPr id="13" name="Forme libre 12"/>
          <p:cNvSpPr/>
          <p:nvPr/>
        </p:nvSpPr>
        <p:spPr>
          <a:xfrm>
            <a:off x="2220549" y="2532603"/>
            <a:ext cx="2351495" cy="112529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81638" tIns="51922" rIns="81638" bIns="40819" anchor="t" anchorCtr="0" compatLnSpc="0">
            <a:noAutofit/>
          </a:bodyPr>
          <a:lstStyle/>
          <a:p>
            <a:pPr algn="just" hangingPunct="0">
              <a:lnSpc>
                <a:spcPct val="93000"/>
              </a:lnSpc>
            </a:pPr>
            <a:r>
              <a:rPr lang="fr-FR" sz="1270" b="1" dirty="0">
                <a:solidFill>
                  <a:srgbClr val="000000"/>
                </a:solidFill>
                <a:latin typeface="Arial" pitchFamily="18"/>
                <a:ea typeface="Microsoft YaHei" pitchFamily="2"/>
                <a:cs typeface="Mangal" pitchFamily="2"/>
              </a:rPr>
              <a:t>Contrairement à ses concurrents, Lactalis est sur </a:t>
            </a:r>
            <a:r>
              <a:rPr lang="fr-FR" sz="1270" b="1" dirty="0" smtClean="0">
                <a:solidFill>
                  <a:srgbClr val="000000"/>
                </a:solidFill>
                <a:latin typeface="Arial" pitchFamily="18"/>
                <a:ea typeface="Microsoft YaHei" pitchFamily="2"/>
                <a:cs typeface="Mangal" pitchFamily="2"/>
              </a:rPr>
              <a:t>tous </a:t>
            </a:r>
            <a:r>
              <a:rPr lang="fr-FR" sz="1270" b="1" dirty="0">
                <a:solidFill>
                  <a:srgbClr val="000000"/>
                </a:solidFill>
                <a:latin typeface="Arial" pitchFamily="18"/>
                <a:ea typeface="Microsoft YaHei" pitchFamily="2"/>
                <a:cs typeface="Mangal" pitchFamily="2"/>
              </a:rPr>
              <a:t>les fronts de la transformation du lait </a:t>
            </a:r>
            <a:r>
              <a:rPr lang="fr-FR" sz="1270" b="1" dirty="0" smtClean="0">
                <a:solidFill>
                  <a:srgbClr val="000000"/>
                </a:solidFill>
                <a:latin typeface="Arial" pitchFamily="18"/>
                <a:ea typeface="Microsoft YaHei" pitchFamily="2"/>
                <a:cs typeface="Mangal" pitchFamily="2"/>
              </a:rPr>
              <a:t>jusqu’au produit </a:t>
            </a:r>
            <a:r>
              <a:rPr lang="fr-FR" sz="1270" b="1" dirty="0">
                <a:solidFill>
                  <a:srgbClr val="000000"/>
                </a:solidFill>
                <a:latin typeface="Arial" pitchFamily="18"/>
                <a:ea typeface="Microsoft YaHei" pitchFamily="2"/>
                <a:cs typeface="Mangal" pitchFamily="2"/>
              </a:rPr>
              <a:t>de consommation.</a:t>
            </a:r>
          </a:p>
        </p:txBody>
      </p:sp>
      <p:sp>
        <p:nvSpPr>
          <p:cNvPr id="14" name="Forme libre 13"/>
          <p:cNvSpPr/>
          <p:nvPr/>
        </p:nvSpPr>
        <p:spPr>
          <a:xfrm>
            <a:off x="2220549" y="369037"/>
            <a:ext cx="2351495" cy="113345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81638" tIns="51922" rIns="81638" bIns="40819" anchor="t" anchorCtr="0" compatLnSpc="0">
            <a:noAutofit/>
          </a:bodyPr>
          <a:lstStyle/>
          <a:p>
            <a:pPr algn="just" hangingPunct="0">
              <a:lnSpc>
                <a:spcPct val="93000"/>
              </a:lnSpc>
            </a:pPr>
            <a:r>
              <a:rPr lang="fr-FR" sz="1270" b="1" i="1" dirty="0">
                <a:solidFill>
                  <a:srgbClr val="000000"/>
                </a:solidFill>
                <a:latin typeface="Arial" pitchFamily="18"/>
                <a:ea typeface="Microsoft YaHei" pitchFamily="2"/>
                <a:cs typeface="Mangal" pitchFamily="2"/>
              </a:rPr>
              <a:t>Lactalis est présent dans l'ensemble des métiers laitiers au monde. 200 usines a </a:t>
            </a:r>
            <a:r>
              <a:rPr lang="fr-FR" sz="1270" b="1" i="1" dirty="0" smtClean="0">
                <a:solidFill>
                  <a:srgbClr val="000000"/>
                </a:solidFill>
                <a:latin typeface="Arial" pitchFamily="18"/>
                <a:ea typeface="Microsoft YaHei" pitchFamily="2"/>
                <a:cs typeface="Mangal" pitchFamily="2"/>
              </a:rPr>
              <a:t>l’international. </a:t>
            </a:r>
            <a:r>
              <a:rPr lang="fr-FR" sz="1270" b="1" i="1" dirty="0">
                <a:solidFill>
                  <a:srgbClr val="000000"/>
                </a:solidFill>
                <a:latin typeface="Arial" pitchFamily="18"/>
                <a:ea typeface="Microsoft YaHei" pitchFamily="2"/>
                <a:cs typeface="Mangal" pitchFamily="2"/>
              </a:rPr>
              <a:t>Achat de </a:t>
            </a:r>
            <a:r>
              <a:rPr lang="fr-FR" sz="1270" b="1" i="1" dirty="0" err="1">
                <a:solidFill>
                  <a:srgbClr val="000000"/>
                </a:solidFill>
                <a:latin typeface="Arial" pitchFamily="18"/>
                <a:ea typeface="Microsoft YaHei" pitchFamily="2"/>
                <a:cs typeface="Mangal" pitchFamily="2"/>
              </a:rPr>
              <a:t>Parmalat</a:t>
            </a:r>
            <a:r>
              <a:rPr lang="fr-FR" sz="1270" b="1" i="1" dirty="0">
                <a:solidFill>
                  <a:srgbClr val="000000"/>
                </a:solidFill>
                <a:latin typeface="Arial" pitchFamily="18"/>
                <a:ea typeface="Microsoft YaHei" pitchFamily="2"/>
                <a:cs typeface="Mangal" pitchFamily="2"/>
              </a:rPr>
              <a:t>. </a:t>
            </a:r>
            <a:r>
              <a:rPr lang="fr-FR" sz="1270" b="1" i="1" dirty="0" smtClean="0">
                <a:solidFill>
                  <a:srgbClr val="000000"/>
                </a:solidFill>
                <a:latin typeface="Arial" pitchFamily="18"/>
                <a:ea typeface="Microsoft YaHei" pitchFamily="2"/>
                <a:cs typeface="Mangal" pitchFamily="2"/>
              </a:rPr>
              <a:t>Alliance </a:t>
            </a:r>
            <a:r>
              <a:rPr lang="fr-FR" sz="1270" b="1" i="1" dirty="0">
                <a:solidFill>
                  <a:srgbClr val="000000"/>
                </a:solidFill>
                <a:latin typeface="Arial" pitchFamily="18"/>
                <a:ea typeface="Microsoft YaHei" pitchFamily="2"/>
                <a:cs typeface="Mangal" pitchFamily="2"/>
              </a:rPr>
              <a:t>avec </a:t>
            </a:r>
            <a:r>
              <a:rPr lang="fr-FR" sz="1270" b="1" i="1" dirty="0" err="1" smtClean="0">
                <a:solidFill>
                  <a:srgbClr val="000000"/>
                </a:solidFill>
                <a:latin typeface="Arial" pitchFamily="18"/>
                <a:ea typeface="Microsoft YaHei" pitchFamily="2"/>
                <a:cs typeface="Mangal" pitchFamily="2"/>
              </a:rPr>
              <a:t>Itochi</a:t>
            </a:r>
            <a:r>
              <a:rPr lang="fr-FR" sz="1270" b="1" i="1" dirty="0" smtClean="0">
                <a:solidFill>
                  <a:srgbClr val="000000"/>
                </a:solidFill>
                <a:latin typeface="Arial" pitchFamily="18"/>
                <a:ea typeface="Microsoft YaHei" pitchFamily="2"/>
                <a:cs typeface="Mangal" pitchFamily="2"/>
              </a:rPr>
              <a:t> (Japon </a:t>
            </a:r>
            <a:r>
              <a:rPr lang="fr-FR" sz="1270" b="1" i="1" dirty="0">
                <a:solidFill>
                  <a:srgbClr val="000000"/>
                </a:solidFill>
                <a:latin typeface="Arial" pitchFamily="18"/>
                <a:ea typeface="Microsoft YaHei" pitchFamily="2"/>
                <a:cs typeface="Mangal" pitchFamily="2"/>
              </a:rPr>
              <a:t>).</a:t>
            </a:r>
          </a:p>
        </p:txBody>
      </p:sp>
      <p:sp>
        <p:nvSpPr>
          <p:cNvPr id="15" name="Forme libre 14"/>
          <p:cNvSpPr/>
          <p:nvPr/>
        </p:nvSpPr>
        <p:spPr>
          <a:xfrm>
            <a:off x="2220549" y="1567806"/>
            <a:ext cx="2351495" cy="96169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81638" tIns="51922" rIns="81638" bIns="40819" anchor="t" anchorCtr="0" compatLnSpc="0">
            <a:noAutofit/>
          </a:bodyPr>
          <a:lstStyle/>
          <a:p>
            <a:pPr algn="just" hangingPunct="0">
              <a:lnSpc>
                <a:spcPct val="93000"/>
              </a:lnSpc>
            </a:pPr>
            <a:r>
              <a:rPr lang="fr-FR" sz="1270" dirty="0">
                <a:solidFill>
                  <a:srgbClr val="000000"/>
                </a:solidFill>
                <a:latin typeface="Arial" pitchFamily="18"/>
                <a:ea typeface="Microsoft YaHei" pitchFamily="2"/>
                <a:cs typeface="Mangal" pitchFamily="2"/>
              </a:rPr>
              <a:t>Portefeuille très large </a:t>
            </a:r>
            <a:r>
              <a:rPr lang="fr-FR" sz="1270" dirty="0" smtClean="0">
                <a:solidFill>
                  <a:srgbClr val="000000"/>
                </a:solidFill>
                <a:latin typeface="Arial" pitchFamily="18"/>
                <a:ea typeface="Microsoft YaHei" pitchFamily="2"/>
                <a:cs typeface="Mangal" pitchFamily="2"/>
              </a:rPr>
              <a:t>(Président</a:t>
            </a:r>
            <a:r>
              <a:rPr lang="fr-FR" sz="1270" dirty="0">
                <a:solidFill>
                  <a:srgbClr val="000000"/>
                </a:solidFill>
                <a:latin typeface="Arial" pitchFamily="18"/>
                <a:ea typeface="Microsoft YaHei" pitchFamily="2"/>
                <a:cs typeface="Mangal" pitchFamily="2"/>
              </a:rPr>
              <a:t>, </a:t>
            </a:r>
            <a:r>
              <a:rPr lang="fr-FR" sz="1270" dirty="0" err="1">
                <a:solidFill>
                  <a:srgbClr val="000000"/>
                </a:solidFill>
                <a:latin typeface="Arial" pitchFamily="18"/>
                <a:ea typeface="Microsoft YaHei" pitchFamily="2"/>
                <a:cs typeface="Mangal" pitchFamily="2"/>
              </a:rPr>
              <a:t>L</a:t>
            </a:r>
            <a:r>
              <a:rPr lang="fr-FR" sz="1270" dirty="0" err="1" smtClean="0">
                <a:solidFill>
                  <a:srgbClr val="000000"/>
                </a:solidFill>
                <a:latin typeface="Arial" pitchFamily="18"/>
                <a:ea typeface="Microsoft YaHei" pitchFamily="2"/>
                <a:cs typeface="Mangal" pitchFamily="2"/>
              </a:rPr>
              <a:t>actel</a:t>
            </a:r>
            <a:r>
              <a:rPr lang="fr-FR" sz="1270" dirty="0" smtClean="0">
                <a:solidFill>
                  <a:srgbClr val="000000"/>
                </a:solidFill>
                <a:latin typeface="Arial" pitchFamily="18"/>
                <a:ea typeface="Microsoft YaHei" pitchFamily="2"/>
                <a:cs typeface="Mangal" pitchFamily="2"/>
              </a:rPr>
              <a:t> </a:t>
            </a:r>
            <a:r>
              <a:rPr lang="fr-FR" sz="1270" dirty="0">
                <a:solidFill>
                  <a:srgbClr val="000000"/>
                </a:solidFill>
                <a:latin typeface="Arial" pitchFamily="18"/>
                <a:ea typeface="Microsoft YaHei" pitchFamily="2"/>
                <a:cs typeface="Mangal" pitchFamily="2"/>
              </a:rPr>
              <a:t>etc</a:t>
            </a:r>
            <a:r>
              <a:rPr lang="fr-FR" sz="1270" dirty="0" smtClean="0">
                <a:solidFill>
                  <a:srgbClr val="000000"/>
                </a:solidFill>
                <a:latin typeface="Arial" pitchFamily="18"/>
                <a:ea typeface="Microsoft YaHei" pitchFamily="2"/>
                <a:cs typeface="Mangal" pitchFamily="2"/>
              </a:rPr>
              <a:t>..). Un </a:t>
            </a:r>
            <a:r>
              <a:rPr lang="fr-FR" sz="1270" dirty="0">
                <a:solidFill>
                  <a:srgbClr val="000000"/>
                </a:solidFill>
                <a:latin typeface="Arial" pitchFamily="18"/>
                <a:ea typeface="Microsoft YaHei" pitchFamily="2"/>
                <a:cs typeface="Mangal" pitchFamily="2"/>
              </a:rPr>
              <a:t>marché en croissance</a:t>
            </a:r>
            <a:r>
              <a:rPr lang="fr-FR" sz="1270" dirty="0" smtClean="0">
                <a:solidFill>
                  <a:srgbClr val="000000"/>
                </a:solidFill>
                <a:latin typeface="Arial" pitchFamily="18"/>
                <a:ea typeface="Microsoft YaHei" pitchFamily="2"/>
                <a:cs typeface="Mangal" pitchFamily="2"/>
              </a:rPr>
              <a:t>. Une </a:t>
            </a:r>
            <a:r>
              <a:rPr lang="fr-FR" sz="1270" dirty="0">
                <a:solidFill>
                  <a:srgbClr val="000000"/>
                </a:solidFill>
                <a:latin typeface="Arial" pitchFamily="18"/>
                <a:ea typeface="Microsoft YaHei" pitchFamily="2"/>
                <a:cs typeface="Mangal" pitchFamily="2"/>
              </a:rPr>
              <a:t>transparence sur les objectifs </a:t>
            </a:r>
            <a:r>
              <a:rPr lang="fr-FR" sz="1270" dirty="0" smtClean="0">
                <a:solidFill>
                  <a:srgbClr val="000000"/>
                </a:solidFill>
                <a:latin typeface="Arial" pitchFamily="18"/>
                <a:ea typeface="Microsoft YaHei" pitchFamily="2"/>
                <a:cs typeface="Mangal" pitchFamily="2"/>
              </a:rPr>
              <a:t>connus </a:t>
            </a:r>
            <a:r>
              <a:rPr lang="fr-FR" sz="1270" dirty="0">
                <a:solidFill>
                  <a:srgbClr val="000000"/>
                </a:solidFill>
                <a:latin typeface="Arial" pitchFamily="18"/>
                <a:ea typeface="Microsoft YaHei" pitchFamily="2"/>
                <a:cs typeface="Mangal" pitchFamily="2"/>
              </a:rPr>
              <a:t>et partagés.</a:t>
            </a:r>
          </a:p>
        </p:txBody>
      </p:sp>
      <p:sp>
        <p:nvSpPr>
          <p:cNvPr id="16" name="ZoneTexte 15"/>
          <p:cNvSpPr txBox="1"/>
          <p:nvPr/>
        </p:nvSpPr>
        <p:spPr>
          <a:xfrm>
            <a:off x="6988195" y="2115432"/>
            <a:ext cx="2144134" cy="1286611"/>
          </a:xfrm>
          <a:prstGeom prst="rect">
            <a:avLst/>
          </a:prstGeom>
          <a:noFill/>
          <a:ln>
            <a:noFill/>
          </a:ln>
        </p:spPr>
        <p:txBody>
          <a:bodyPr vert="horz" wrap="square" lIns="81638" tIns="40819" rIns="81638" bIns="40819" anchorCtr="0" compatLnSpc="0">
            <a:spAutoFit/>
          </a:bodyPr>
          <a:lstStyle/>
          <a:p>
            <a:pPr hangingPunct="0"/>
            <a:r>
              <a:rPr lang="fr-FR" sz="1633" dirty="0" smtClean="0">
                <a:solidFill>
                  <a:srgbClr val="008000"/>
                </a:solidFill>
                <a:latin typeface="Arial" pitchFamily="18"/>
                <a:ea typeface="Microsoft YaHei" pitchFamily="2"/>
                <a:cs typeface="Mangal" pitchFamily="2"/>
              </a:rPr>
              <a:t>- Assez discret, </a:t>
            </a:r>
            <a:r>
              <a:rPr lang="fr-FR" sz="1633" dirty="0">
                <a:solidFill>
                  <a:srgbClr val="008000"/>
                </a:solidFill>
                <a:latin typeface="Arial" pitchFamily="18"/>
                <a:ea typeface="Microsoft YaHei" pitchFamily="2"/>
                <a:cs typeface="Mangal" pitchFamily="2"/>
              </a:rPr>
              <a:t>quelques problèmes de </a:t>
            </a:r>
            <a:r>
              <a:rPr lang="fr-FR" sz="1633" dirty="0" smtClean="0">
                <a:solidFill>
                  <a:srgbClr val="008000"/>
                </a:solidFill>
                <a:latin typeface="Arial" pitchFamily="18"/>
                <a:ea typeface="Microsoft YaHei" pitchFamily="2"/>
                <a:cs typeface="Mangal" pitchFamily="2"/>
              </a:rPr>
              <a:t>transparence</a:t>
            </a:r>
            <a:r>
              <a:rPr lang="fr-FR" sz="1633" dirty="0" smtClean="0">
                <a:latin typeface="Arial" pitchFamily="18"/>
                <a:ea typeface="Microsoft YaHei" pitchFamily="2"/>
                <a:cs typeface="Mangal" pitchFamily="2"/>
              </a:rPr>
              <a:t>.</a:t>
            </a:r>
            <a:endParaRPr lang="fr-FR" sz="1633" dirty="0">
              <a:latin typeface="Arial" pitchFamily="18"/>
              <a:ea typeface="Microsoft YaHei" pitchFamily="2"/>
              <a:cs typeface="Mangal" pitchFamily="2"/>
            </a:endParaRPr>
          </a:p>
          <a:p>
            <a:pPr hangingPunct="0"/>
            <a:endParaRPr lang="fr-FR" sz="1633" dirty="0">
              <a:latin typeface="Arial" pitchFamily="18"/>
              <a:ea typeface="Microsoft YaHei" pitchFamily="2"/>
              <a:cs typeface="Mangal" pitchFamily="2"/>
            </a:endParaRPr>
          </a:p>
          <a:p>
            <a:pPr hangingPunct="0"/>
            <a:endParaRPr lang="fr-FR" sz="1633" dirty="0">
              <a:latin typeface="Arial" pitchFamily="18"/>
              <a:ea typeface="Microsoft YaHei" pitchFamily="2"/>
              <a:cs typeface="Mangal" pitchFamily="2"/>
            </a:endParaRPr>
          </a:p>
        </p:txBody>
      </p:sp>
    </p:spTree>
    <p:extLst>
      <p:ext uri="{BB962C8B-B14F-4D97-AF65-F5344CB8AC3E}">
        <p14:creationId xmlns:p14="http://schemas.microsoft.com/office/powerpoint/2010/main" val="104059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221" y="2797710"/>
            <a:ext cx="9103093" cy="1293028"/>
          </a:xfrm>
        </p:spPr>
        <p:txBody>
          <a:bodyPr/>
          <a:lstStyle/>
          <a:p>
            <a:r>
              <a:rPr lang="fr-FR" dirty="0" smtClean="0"/>
              <a:t>ANALYSE DE LA DEMANDE</a:t>
            </a:r>
            <a:endParaRPr lang="fr-FR" dirty="0"/>
          </a:p>
        </p:txBody>
      </p:sp>
    </p:spTree>
    <p:extLst>
      <p:ext uri="{BB962C8B-B14F-4D97-AF65-F5344CB8AC3E}">
        <p14:creationId xmlns:p14="http://schemas.microsoft.com/office/powerpoint/2010/main" val="258099364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object 46"/>
          <p:cNvSpPr/>
          <p:nvPr/>
        </p:nvSpPr>
        <p:spPr>
          <a:xfrm>
            <a:off x="3567773" y="5431698"/>
            <a:ext cx="90978" cy="122073"/>
          </a:xfrm>
          <a:custGeom>
            <a:avLst/>
            <a:gdLst/>
            <a:ahLst/>
            <a:cxnLst/>
            <a:rect l="l" t="t" r="r" b="b"/>
            <a:pathLst>
              <a:path w="100329" h="134620">
                <a:moveTo>
                  <a:pt x="0" y="134620"/>
                </a:moveTo>
                <a:lnTo>
                  <a:pt x="100329" y="134620"/>
                </a:lnTo>
                <a:lnTo>
                  <a:pt x="100329" y="0"/>
                </a:lnTo>
                <a:lnTo>
                  <a:pt x="0" y="0"/>
                </a:lnTo>
                <a:lnTo>
                  <a:pt x="0" y="134620"/>
                </a:lnTo>
                <a:close/>
              </a:path>
            </a:pathLst>
          </a:custGeom>
          <a:solidFill>
            <a:srgbClr val="FFFFCC"/>
          </a:solidFill>
        </p:spPr>
        <p:txBody>
          <a:bodyPr wrap="square" lIns="0" tIns="0" rIns="0" bIns="0" rtlCol="0">
            <a:noAutofit/>
          </a:bodyPr>
          <a:lstStyle/>
          <a:p>
            <a:endParaRPr sz="1632"/>
          </a:p>
        </p:txBody>
      </p:sp>
      <p:sp>
        <p:nvSpPr>
          <p:cNvPr id="28" name="object 28"/>
          <p:cNvSpPr/>
          <p:nvPr/>
        </p:nvSpPr>
        <p:spPr>
          <a:xfrm>
            <a:off x="4974549" y="1308835"/>
            <a:ext cx="3801009" cy="2462604"/>
          </a:xfrm>
          <a:prstGeom prst="rect">
            <a:avLst/>
          </a:prstGeom>
          <a:blipFill>
            <a:blip r:embed="rId2" cstate="print"/>
            <a:stretch>
              <a:fillRect/>
            </a:stretch>
          </a:blipFill>
        </p:spPr>
        <p:txBody>
          <a:bodyPr wrap="square" lIns="0" tIns="0" rIns="0" bIns="0" rtlCol="0">
            <a:noAutofit/>
          </a:bodyPr>
          <a:lstStyle/>
          <a:p>
            <a:endParaRPr sz="1632"/>
          </a:p>
        </p:txBody>
      </p:sp>
      <p:sp>
        <p:nvSpPr>
          <p:cNvPr id="27" name="object 27"/>
          <p:cNvSpPr txBox="1"/>
          <p:nvPr/>
        </p:nvSpPr>
        <p:spPr>
          <a:xfrm>
            <a:off x="2852347" y="286586"/>
            <a:ext cx="2399040" cy="529753"/>
          </a:xfrm>
          <a:prstGeom prst="rect">
            <a:avLst/>
          </a:prstGeom>
        </p:spPr>
        <p:txBody>
          <a:bodyPr wrap="square" lIns="0" tIns="0" rIns="0" bIns="0" rtlCol="0">
            <a:noAutofit/>
          </a:bodyPr>
          <a:lstStyle/>
          <a:p>
            <a:pPr marL="11516">
              <a:lnSpc>
                <a:spcPts val="4171"/>
              </a:lnSpc>
              <a:spcBef>
                <a:spcPts val="209"/>
              </a:spcBef>
            </a:pPr>
            <a:r>
              <a:rPr sz="3600" dirty="0">
                <a:solidFill>
                  <a:srgbClr val="FF0000"/>
                </a:solidFill>
                <a:latin typeface="Arial"/>
                <a:cs typeface="Arial"/>
              </a:rPr>
              <a:t>ANA</a:t>
            </a:r>
            <a:r>
              <a:rPr sz="3600" spc="-295" dirty="0">
                <a:solidFill>
                  <a:srgbClr val="FF0000"/>
                </a:solidFill>
                <a:latin typeface="Arial"/>
                <a:cs typeface="Arial"/>
              </a:rPr>
              <a:t>L</a:t>
            </a:r>
            <a:r>
              <a:rPr sz="3600" dirty="0">
                <a:solidFill>
                  <a:srgbClr val="FF0000"/>
                </a:solidFill>
                <a:latin typeface="Arial"/>
                <a:cs typeface="Arial"/>
              </a:rPr>
              <a:t>YSE</a:t>
            </a:r>
            <a:endParaRPr sz="3600" dirty="0">
              <a:latin typeface="Arial"/>
              <a:cs typeface="Arial"/>
            </a:endParaRPr>
          </a:p>
        </p:txBody>
      </p:sp>
      <p:sp>
        <p:nvSpPr>
          <p:cNvPr id="26" name="object 26"/>
          <p:cNvSpPr txBox="1"/>
          <p:nvPr/>
        </p:nvSpPr>
        <p:spPr>
          <a:xfrm>
            <a:off x="5293726" y="286586"/>
            <a:ext cx="802956" cy="529753"/>
          </a:xfrm>
          <a:prstGeom prst="rect">
            <a:avLst/>
          </a:prstGeom>
        </p:spPr>
        <p:txBody>
          <a:bodyPr wrap="square" lIns="0" tIns="0" rIns="0" bIns="0" rtlCol="0">
            <a:noAutofit/>
          </a:bodyPr>
          <a:lstStyle/>
          <a:p>
            <a:pPr marL="11516">
              <a:lnSpc>
                <a:spcPts val="4171"/>
              </a:lnSpc>
              <a:spcBef>
                <a:spcPts val="209"/>
              </a:spcBef>
            </a:pPr>
            <a:r>
              <a:rPr sz="3600" dirty="0">
                <a:solidFill>
                  <a:srgbClr val="FF0000"/>
                </a:solidFill>
                <a:latin typeface="Arial"/>
                <a:cs typeface="Arial"/>
              </a:rPr>
              <a:t>DE</a:t>
            </a:r>
            <a:endParaRPr sz="3600">
              <a:latin typeface="Arial"/>
              <a:cs typeface="Arial"/>
            </a:endParaRPr>
          </a:p>
        </p:txBody>
      </p:sp>
      <p:sp>
        <p:nvSpPr>
          <p:cNvPr id="25" name="object 25"/>
          <p:cNvSpPr txBox="1"/>
          <p:nvPr/>
        </p:nvSpPr>
        <p:spPr>
          <a:xfrm>
            <a:off x="6137923" y="286586"/>
            <a:ext cx="718833" cy="529753"/>
          </a:xfrm>
          <a:prstGeom prst="rect">
            <a:avLst/>
          </a:prstGeom>
        </p:spPr>
        <p:txBody>
          <a:bodyPr wrap="square" lIns="0" tIns="0" rIns="0" bIns="0" rtlCol="0">
            <a:noAutofit/>
          </a:bodyPr>
          <a:lstStyle/>
          <a:p>
            <a:pPr marL="11516">
              <a:lnSpc>
                <a:spcPts val="4171"/>
              </a:lnSpc>
              <a:spcBef>
                <a:spcPts val="209"/>
              </a:spcBef>
            </a:pPr>
            <a:r>
              <a:rPr sz="3600" dirty="0">
                <a:solidFill>
                  <a:srgbClr val="FF0000"/>
                </a:solidFill>
                <a:latin typeface="Arial"/>
                <a:cs typeface="Arial"/>
              </a:rPr>
              <a:t>LA</a:t>
            </a:r>
            <a:endParaRPr sz="3600" dirty="0">
              <a:latin typeface="Arial"/>
              <a:cs typeface="Arial"/>
            </a:endParaRPr>
          </a:p>
        </p:txBody>
      </p:sp>
      <p:sp>
        <p:nvSpPr>
          <p:cNvPr id="24" name="object 24"/>
          <p:cNvSpPr txBox="1"/>
          <p:nvPr/>
        </p:nvSpPr>
        <p:spPr>
          <a:xfrm>
            <a:off x="6822896" y="286585"/>
            <a:ext cx="2633822" cy="529753"/>
          </a:xfrm>
          <a:prstGeom prst="rect">
            <a:avLst/>
          </a:prstGeom>
        </p:spPr>
        <p:txBody>
          <a:bodyPr wrap="square" lIns="0" tIns="0" rIns="0" bIns="0" rtlCol="0">
            <a:noAutofit/>
          </a:bodyPr>
          <a:lstStyle/>
          <a:p>
            <a:pPr marL="11516">
              <a:lnSpc>
                <a:spcPts val="4171"/>
              </a:lnSpc>
              <a:spcBef>
                <a:spcPts val="209"/>
              </a:spcBef>
            </a:pPr>
            <a:r>
              <a:rPr sz="3600" dirty="0">
                <a:solidFill>
                  <a:srgbClr val="FF0000"/>
                </a:solidFill>
                <a:latin typeface="Arial"/>
                <a:cs typeface="Arial"/>
              </a:rPr>
              <a:t>DE</a:t>
            </a:r>
            <a:r>
              <a:rPr sz="3600" spc="8" dirty="0">
                <a:solidFill>
                  <a:srgbClr val="FF0000"/>
                </a:solidFill>
                <a:latin typeface="Arial"/>
                <a:cs typeface="Arial"/>
              </a:rPr>
              <a:t>M</a:t>
            </a:r>
            <a:r>
              <a:rPr sz="3600" dirty="0">
                <a:solidFill>
                  <a:srgbClr val="FF0000"/>
                </a:solidFill>
                <a:latin typeface="Arial"/>
                <a:cs typeface="Arial"/>
              </a:rPr>
              <a:t>ANDE</a:t>
            </a:r>
            <a:endParaRPr sz="3600">
              <a:latin typeface="Arial"/>
              <a:cs typeface="Arial"/>
            </a:endParaRPr>
          </a:p>
        </p:txBody>
      </p:sp>
      <p:sp>
        <p:nvSpPr>
          <p:cNvPr id="23" name="object 23"/>
          <p:cNvSpPr txBox="1"/>
          <p:nvPr/>
        </p:nvSpPr>
        <p:spPr>
          <a:xfrm>
            <a:off x="461807" y="736162"/>
            <a:ext cx="3336262" cy="276393"/>
          </a:xfrm>
          <a:prstGeom prst="rect">
            <a:avLst/>
          </a:prstGeom>
        </p:spPr>
        <p:txBody>
          <a:bodyPr wrap="square" lIns="0" tIns="0" rIns="0" bIns="0" rtlCol="0">
            <a:noAutofit/>
          </a:bodyPr>
          <a:lstStyle/>
          <a:p>
            <a:pPr marL="11516">
              <a:lnSpc>
                <a:spcPts val="2131"/>
              </a:lnSpc>
              <a:spcBef>
                <a:spcPts val="106"/>
              </a:spcBef>
            </a:pPr>
            <a:r>
              <a:rPr sz="1995" b="1" i="1" u="heavy" dirty="0">
                <a:solidFill>
                  <a:srgbClr val="00007F"/>
                </a:solidFill>
                <a:latin typeface="Arial"/>
                <a:cs typeface="Arial"/>
              </a:rPr>
              <a:t>A</a:t>
            </a:r>
            <a:r>
              <a:rPr sz="1995" b="1" u="heavy" spc="-26" dirty="0">
                <a:solidFill>
                  <a:srgbClr val="00007F"/>
                </a:solidFill>
                <a:latin typeface="Times New Roman"/>
                <a:cs typeface="Times New Roman"/>
              </a:rPr>
              <a:t> </a:t>
            </a:r>
            <a:r>
              <a:rPr sz="1995" b="1" i="1" u="heavy" dirty="0" smtClean="0">
                <a:solidFill>
                  <a:srgbClr val="00007F"/>
                </a:solidFill>
                <a:latin typeface="Arial"/>
                <a:cs typeface="Arial"/>
              </a:rPr>
              <a:t>l'</a:t>
            </a:r>
            <a:r>
              <a:rPr sz="1995" b="1" i="1" u="heavy" spc="4" dirty="0" smtClean="0">
                <a:solidFill>
                  <a:srgbClr val="00007F"/>
                </a:solidFill>
                <a:latin typeface="Arial"/>
                <a:cs typeface="Arial"/>
              </a:rPr>
              <a:t>i</a:t>
            </a:r>
            <a:r>
              <a:rPr sz="1995" b="1" i="1" u="heavy" spc="-4" dirty="0" smtClean="0">
                <a:solidFill>
                  <a:srgbClr val="00007F"/>
                </a:solidFill>
                <a:latin typeface="Arial"/>
                <a:cs typeface="Arial"/>
              </a:rPr>
              <a:t>n</a:t>
            </a:r>
            <a:r>
              <a:rPr sz="1995" b="1" i="1" u="heavy" dirty="0" smtClean="0">
                <a:solidFill>
                  <a:srgbClr val="00007F"/>
                </a:solidFill>
                <a:latin typeface="Arial"/>
                <a:cs typeface="Arial"/>
              </a:rPr>
              <a:t>ter</a:t>
            </a:r>
            <a:r>
              <a:rPr sz="1995" b="1" i="1" u="heavy" spc="-4" dirty="0" smtClean="0">
                <a:solidFill>
                  <a:srgbClr val="00007F"/>
                </a:solidFill>
                <a:latin typeface="Arial"/>
                <a:cs typeface="Arial"/>
              </a:rPr>
              <a:t>n</a:t>
            </a:r>
            <a:r>
              <a:rPr sz="1995" b="1" i="1" u="heavy" spc="4" dirty="0" smtClean="0">
                <a:solidFill>
                  <a:srgbClr val="00007F"/>
                </a:solidFill>
                <a:latin typeface="Arial"/>
                <a:cs typeface="Arial"/>
              </a:rPr>
              <a:t>a</a:t>
            </a:r>
            <a:r>
              <a:rPr sz="1995" b="1" i="1" u="heavy" dirty="0" smtClean="0">
                <a:solidFill>
                  <a:srgbClr val="00007F"/>
                </a:solidFill>
                <a:latin typeface="Arial"/>
                <a:cs typeface="Arial"/>
              </a:rPr>
              <a:t>tio</a:t>
            </a:r>
            <a:r>
              <a:rPr sz="1995" b="1" i="1" u="heavy" spc="-4" dirty="0" smtClean="0">
                <a:solidFill>
                  <a:srgbClr val="00007F"/>
                </a:solidFill>
                <a:latin typeface="Arial"/>
                <a:cs typeface="Arial"/>
              </a:rPr>
              <a:t>na</a:t>
            </a:r>
            <a:r>
              <a:rPr sz="1995" b="1" i="1" u="heavy" dirty="0" smtClean="0">
                <a:solidFill>
                  <a:srgbClr val="00007F"/>
                </a:solidFill>
                <a:latin typeface="Arial"/>
                <a:cs typeface="Arial"/>
              </a:rPr>
              <a:t>l:</a:t>
            </a:r>
            <a:r>
              <a:rPr sz="1995" b="1" u="heavy" spc="54" dirty="0" smtClean="0">
                <a:solidFill>
                  <a:srgbClr val="00007F"/>
                </a:solidFill>
                <a:latin typeface="Times New Roman"/>
                <a:cs typeface="Times New Roman"/>
              </a:rPr>
              <a:t> </a:t>
            </a:r>
            <a:r>
              <a:rPr sz="1995" b="1" i="1" u="heavy" spc="4" dirty="0">
                <a:solidFill>
                  <a:srgbClr val="00007F"/>
                </a:solidFill>
                <a:latin typeface="Arial"/>
                <a:cs typeface="Arial"/>
              </a:rPr>
              <a:t>L</a:t>
            </a:r>
            <a:r>
              <a:rPr sz="1995" b="1" i="1" u="heavy" dirty="0">
                <a:solidFill>
                  <a:srgbClr val="00007F"/>
                </a:solidFill>
                <a:latin typeface="Arial"/>
                <a:cs typeface="Arial"/>
              </a:rPr>
              <a:t>e</a:t>
            </a:r>
            <a:r>
              <a:rPr sz="1995" b="1" u="heavy" spc="49" dirty="0">
                <a:solidFill>
                  <a:srgbClr val="00007F"/>
                </a:solidFill>
                <a:latin typeface="Times New Roman"/>
                <a:cs typeface="Times New Roman"/>
              </a:rPr>
              <a:t> </a:t>
            </a:r>
            <a:r>
              <a:rPr sz="1995" b="1" i="1" u="heavy" dirty="0">
                <a:solidFill>
                  <a:srgbClr val="00007F"/>
                </a:solidFill>
                <a:latin typeface="Arial"/>
                <a:cs typeface="Arial"/>
              </a:rPr>
              <a:t>f</a:t>
            </a:r>
            <a:r>
              <a:rPr sz="1995" b="1" i="1" u="heavy" spc="4" dirty="0">
                <a:solidFill>
                  <a:srgbClr val="00007F"/>
                </a:solidFill>
                <a:latin typeface="Arial"/>
                <a:cs typeface="Arial"/>
              </a:rPr>
              <a:t>r</a:t>
            </a:r>
            <a:r>
              <a:rPr sz="1995" b="1" i="1" u="heavy" spc="-4" dirty="0">
                <a:solidFill>
                  <a:srgbClr val="00007F"/>
                </a:solidFill>
                <a:latin typeface="Arial"/>
                <a:cs typeface="Arial"/>
              </a:rPr>
              <a:t>o</a:t>
            </a:r>
            <a:r>
              <a:rPr sz="1995" b="1" i="1" u="heavy" spc="-17" dirty="0">
                <a:solidFill>
                  <a:srgbClr val="00007F"/>
                </a:solidFill>
                <a:latin typeface="Arial"/>
                <a:cs typeface="Arial"/>
              </a:rPr>
              <a:t>m</a:t>
            </a:r>
            <a:r>
              <a:rPr sz="1995" b="1" i="1" u="heavy" spc="4" dirty="0">
                <a:solidFill>
                  <a:srgbClr val="00007F"/>
                </a:solidFill>
                <a:latin typeface="Arial"/>
                <a:cs typeface="Arial"/>
              </a:rPr>
              <a:t>a</a:t>
            </a:r>
            <a:r>
              <a:rPr sz="1995" b="1" i="1" u="heavy" spc="-4" dirty="0">
                <a:solidFill>
                  <a:srgbClr val="00007F"/>
                </a:solidFill>
                <a:latin typeface="Arial"/>
                <a:cs typeface="Arial"/>
              </a:rPr>
              <a:t>g</a:t>
            </a:r>
            <a:r>
              <a:rPr sz="1995" b="1" i="1" u="heavy" dirty="0">
                <a:solidFill>
                  <a:srgbClr val="00007F"/>
                </a:solidFill>
                <a:latin typeface="Arial"/>
                <a:cs typeface="Arial"/>
              </a:rPr>
              <a:t>e</a:t>
            </a:r>
            <a:endParaRPr sz="1995" b="1" dirty="0">
              <a:latin typeface="Arial"/>
              <a:cs typeface="Arial"/>
            </a:endParaRPr>
          </a:p>
        </p:txBody>
      </p:sp>
      <p:sp>
        <p:nvSpPr>
          <p:cNvPr id="22" name="object 22"/>
          <p:cNvSpPr txBox="1"/>
          <p:nvPr/>
        </p:nvSpPr>
        <p:spPr>
          <a:xfrm>
            <a:off x="201536" y="1287358"/>
            <a:ext cx="4518372" cy="413437"/>
          </a:xfrm>
          <a:prstGeom prst="rect">
            <a:avLst/>
          </a:prstGeom>
        </p:spPr>
        <p:txBody>
          <a:bodyPr wrap="square" lIns="0" tIns="0" rIns="0" bIns="0" rtlCol="0">
            <a:noAutofit/>
          </a:bodyPr>
          <a:lstStyle/>
          <a:p>
            <a:pPr marL="11516">
              <a:lnSpc>
                <a:spcPts val="1573"/>
              </a:lnSpc>
              <a:spcBef>
                <a:spcPts val="78"/>
              </a:spcBef>
            </a:pPr>
            <a:r>
              <a:rPr sz="1451" spc="-8" dirty="0">
                <a:latin typeface="Arial"/>
                <a:cs typeface="Arial"/>
              </a:rPr>
              <a:t>L</a:t>
            </a:r>
            <a:r>
              <a:rPr sz="1451" dirty="0">
                <a:latin typeface="Arial"/>
                <a:cs typeface="Arial"/>
              </a:rPr>
              <a:t>es</a:t>
            </a:r>
            <a:r>
              <a:rPr sz="1451" spc="68" dirty="0">
                <a:latin typeface="Arial"/>
                <a:cs typeface="Arial"/>
              </a:rPr>
              <a:t> </a:t>
            </a:r>
            <a:r>
              <a:rPr sz="1451" spc="-8" dirty="0">
                <a:latin typeface="Arial"/>
                <a:cs typeface="Arial"/>
              </a:rPr>
              <a:t>p</a:t>
            </a:r>
            <a:r>
              <a:rPr sz="1451" spc="-4" dirty="0">
                <a:latin typeface="Arial"/>
                <a:cs typeface="Arial"/>
              </a:rPr>
              <a:t>r</a:t>
            </a:r>
            <a:r>
              <a:rPr sz="1451" dirty="0">
                <a:latin typeface="Arial"/>
                <a:cs typeface="Arial"/>
              </a:rPr>
              <a:t>e</a:t>
            </a:r>
            <a:r>
              <a:rPr sz="1451" spc="-4" dirty="0">
                <a:latin typeface="Arial"/>
                <a:cs typeface="Arial"/>
              </a:rPr>
              <a:t>m</a:t>
            </a:r>
            <a:r>
              <a:rPr sz="1451" spc="4" dirty="0">
                <a:latin typeface="Arial"/>
                <a:cs typeface="Arial"/>
              </a:rPr>
              <a:t>i</a:t>
            </a:r>
            <a:r>
              <a:rPr sz="1451" dirty="0">
                <a:latin typeface="Arial"/>
                <a:cs typeface="Arial"/>
              </a:rPr>
              <a:t>e</a:t>
            </a:r>
            <a:r>
              <a:rPr sz="1451" spc="-4" dirty="0">
                <a:latin typeface="Arial"/>
                <a:cs typeface="Arial"/>
              </a:rPr>
              <a:t>r</a:t>
            </a:r>
            <a:r>
              <a:rPr sz="1451" dirty="0">
                <a:latin typeface="Arial"/>
                <a:cs typeface="Arial"/>
              </a:rPr>
              <a:t>s</a:t>
            </a:r>
            <a:r>
              <a:rPr sz="1451" spc="58" dirty="0">
                <a:latin typeface="Arial"/>
                <a:cs typeface="Arial"/>
              </a:rPr>
              <a:t> </a:t>
            </a:r>
            <a:r>
              <a:rPr sz="1451" dirty="0">
                <a:latin typeface="Arial"/>
                <a:cs typeface="Arial"/>
              </a:rPr>
              <a:t>p</a:t>
            </a:r>
            <a:r>
              <a:rPr sz="1451" spc="-4" dirty="0">
                <a:latin typeface="Arial"/>
                <a:cs typeface="Arial"/>
              </a:rPr>
              <a:t>r</a:t>
            </a:r>
            <a:r>
              <a:rPr sz="1451" spc="-8" dirty="0">
                <a:latin typeface="Arial"/>
                <a:cs typeface="Arial"/>
              </a:rPr>
              <a:t>o</a:t>
            </a:r>
            <a:r>
              <a:rPr sz="1451" dirty="0">
                <a:latin typeface="Arial"/>
                <a:cs typeface="Arial"/>
              </a:rPr>
              <a:t>duc</a:t>
            </a:r>
            <a:r>
              <a:rPr sz="1451" spc="4" dirty="0">
                <a:latin typeface="Arial"/>
                <a:cs typeface="Arial"/>
              </a:rPr>
              <a:t>t</a:t>
            </a:r>
            <a:r>
              <a:rPr sz="1451" dirty="0">
                <a:latin typeface="Arial"/>
                <a:cs typeface="Arial"/>
              </a:rPr>
              <a:t>e</a:t>
            </a:r>
            <a:r>
              <a:rPr sz="1451" spc="-8" dirty="0">
                <a:latin typeface="Arial"/>
                <a:cs typeface="Arial"/>
              </a:rPr>
              <a:t>u</a:t>
            </a:r>
            <a:r>
              <a:rPr sz="1451" spc="-4" dirty="0">
                <a:latin typeface="Arial"/>
                <a:cs typeface="Arial"/>
              </a:rPr>
              <a:t>r</a:t>
            </a:r>
            <a:r>
              <a:rPr sz="1451" dirty="0">
                <a:latin typeface="Arial"/>
                <a:cs typeface="Arial"/>
              </a:rPr>
              <a:t>s</a:t>
            </a:r>
            <a:r>
              <a:rPr sz="1451" spc="67" dirty="0">
                <a:latin typeface="Arial"/>
                <a:cs typeface="Arial"/>
              </a:rPr>
              <a:t> </a:t>
            </a:r>
            <a:r>
              <a:rPr sz="1451" spc="-8" dirty="0">
                <a:latin typeface="Arial"/>
                <a:cs typeface="Arial"/>
              </a:rPr>
              <a:t>d</a:t>
            </a:r>
            <a:r>
              <a:rPr sz="1451" dirty="0">
                <a:latin typeface="Arial"/>
                <a:cs typeface="Arial"/>
              </a:rPr>
              <a:t>e</a:t>
            </a:r>
            <a:r>
              <a:rPr sz="1451" spc="58" dirty="0">
                <a:latin typeface="Arial"/>
                <a:cs typeface="Arial"/>
              </a:rPr>
              <a:t> </a:t>
            </a:r>
            <a:r>
              <a:rPr sz="1451" spc="-4" dirty="0">
                <a:latin typeface="Arial"/>
                <a:cs typeface="Arial"/>
              </a:rPr>
              <a:t>fr</a:t>
            </a:r>
            <a:r>
              <a:rPr sz="1451" dirty="0">
                <a:latin typeface="Arial"/>
                <a:cs typeface="Arial"/>
              </a:rPr>
              <a:t>o</a:t>
            </a:r>
            <a:r>
              <a:rPr sz="1451" spc="-4" dirty="0">
                <a:latin typeface="Arial"/>
                <a:cs typeface="Arial"/>
              </a:rPr>
              <a:t>m</a:t>
            </a:r>
            <a:r>
              <a:rPr sz="1451" dirty="0">
                <a:latin typeface="Arial"/>
                <a:cs typeface="Arial"/>
              </a:rPr>
              <a:t>ages</a:t>
            </a:r>
            <a:r>
              <a:rPr sz="1451" spc="58" dirty="0">
                <a:latin typeface="Arial"/>
                <a:cs typeface="Arial"/>
              </a:rPr>
              <a:t> </a:t>
            </a:r>
            <a:r>
              <a:rPr sz="1451" dirty="0">
                <a:latin typeface="Arial"/>
                <a:cs typeface="Arial"/>
              </a:rPr>
              <a:t>d</a:t>
            </a:r>
            <a:r>
              <a:rPr sz="1451" spc="-8" dirty="0">
                <a:latin typeface="Arial"/>
                <a:cs typeface="Arial"/>
              </a:rPr>
              <a:t>a</a:t>
            </a:r>
            <a:r>
              <a:rPr sz="1451" dirty="0">
                <a:latin typeface="Arial"/>
                <a:cs typeface="Arial"/>
              </a:rPr>
              <a:t>ns</a:t>
            </a:r>
            <a:r>
              <a:rPr sz="1451" spc="58" dirty="0">
                <a:latin typeface="Arial"/>
                <a:cs typeface="Arial"/>
              </a:rPr>
              <a:t> </a:t>
            </a:r>
            <a:r>
              <a:rPr sz="1451" spc="4" dirty="0">
                <a:latin typeface="Arial"/>
                <a:cs typeface="Arial"/>
              </a:rPr>
              <a:t>l</a:t>
            </a:r>
            <a:r>
              <a:rPr sz="1451" dirty="0">
                <a:latin typeface="Arial"/>
                <a:cs typeface="Arial"/>
              </a:rPr>
              <a:t>e</a:t>
            </a:r>
            <a:r>
              <a:rPr sz="1451" spc="49" dirty="0">
                <a:latin typeface="Arial"/>
                <a:cs typeface="Arial"/>
              </a:rPr>
              <a:t> </a:t>
            </a:r>
            <a:r>
              <a:rPr sz="1451" spc="4" dirty="0">
                <a:latin typeface="Arial"/>
                <a:cs typeface="Arial"/>
              </a:rPr>
              <a:t>m</a:t>
            </a:r>
            <a:r>
              <a:rPr sz="1451" spc="-8" dirty="0">
                <a:latin typeface="Arial"/>
                <a:cs typeface="Arial"/>
              </a:rPr>
              <a:t>o</a:t>
            </a:r>
            <a:r>
              <a:rPr sz="1451" dirty="0">
                <a:latin typeface="Arial"/>
                <a:cs typeface="Arial"/>
              </a:rPr>
              <a:t>nde</a:t>
            </a:r>
          </a:p>
          <a:p>
            <a:pPr marL="11516" marR="27638">
              <a:lnSpc>
                <a:spcPts val="1622"/>
              </a:lnSpc>
              <a:spcBef>
                <a:spcPts val="2"/>
              </a:spcBef>
            </a:pPr>
            <a:r>
              <a:rPr sz="1451" dirty="0">
                <a:latin typeface="Arial"/>
                <a:cs typeface="Arial"/>
              </a:rPr>
              <a:t>so</a:t>
            </a:r>
            <a:r>
              <a:rPr sz="1451" spc="-8" dirty="0">
                <a:latin typeface="Arial"/>
                <a:cs typeface="Arial"/>
              </a:rPr>
              <a:t>n</a:t>
            </a:r>
            <a:r>
              <a:rPr sz="1451" dirty="0">
                <a:latin typeface="Arial"/>
                <a:cs typeface="Arial"/>
              </a:rPr>
              <a:t>t </a:t>
            </a:r>
            <a:r>
              <a:rPr sz="1451" spc="4" dirty="0">
                <a:latin typeface="Arial"/>
                <a:cs typeface="Arial"/>
              </a:rPr>
              <a:t>l</a:t>
            </a:r>
            <a:r>
              <a:rPr sz="1451" dirty="0">
                <a:latin typeface="Arial"/>
                <a:cs typeface="Arial"/>
              </a:rPr>
              <a:t>es</a:t>
            </a:r>
            <a:r>
              <a:rPr sz="1451" spc="4" dirty="0">
                <a:latin typeface="Arial"/>
                <a:cs typeface="Arial"/>
              </a:rPr>
              <a:t> </a:t>
            </a:r>
            <a:r>
              <a:rPr sz="1451" dirty="0">
                <a:latin typeface="Arial"/>
                <a:cs typeface="Arial"/>
              </a:rPr>
              <a:t>É</a:t>
            </a:r>
            <a:r>
              <a:rPr sz="1451" spc="-4" dirty="0">
                <a:latin typeface="Arial"/>
                <a:cs typeface="Arial"/>
              </a:rPr>
              <a:t>t</a:t>
            </a:r>
            <a:r>
              <a:rPr sz="1451" dirty="0">
                <a:latin typeface="Arial"/>
                <a:cs typeface="Arial"/>
              </a:rPr>
              <a:t>a</a:t>
            </a:r>
            <a:r>
              <a:rPr sz="1451" spc="-4" dirty="0">
                <a:latin typeface="Arial"/>
                <a:cs typeface="Arial"/>
              </a:rPr>
              <a:t>t</a:t>
            </a:r>
            <a:r>
              <a:rPr sz="1451" spc="8" dirty="0">
                <a:latin typeface="Arial"/>
                <a:cs typeface="Arial"/>
              </a:rPr>
              <a:t>s</a:t>
            </a:r>
            <a:r>
              <a:rPr sz="1451" spc="-13" dirty="0">
                <a:latin typeface="Arial"/>
                <a:cs typeface="Arial"/>
              </a:rPr>
              <a:t>-</a:t>
            </a:r>
            <a:r>
              <a:rPr sz="1451" spc="4" dirty="0">
                <a:latin typeface="Arial"/>
                <a:cs typeface="Arial"/>
              </a:rPr>
              <a:t>U</a:t>
            </a:r>
            <a:r>
              <a:rPr sz="1451" dirty="0">
                <a:latin typeface="Arial"/>
                <a:cs typeface="Arial"/>
              </a:rPr>
              <a:t>n</a:t>
            </a:r>
            <a:r>
              <a:rPr sz="1451" spc="4" dirty="0">
                <a:latin typeface="Arial"/>
                <a:cs typeface="Arial"/>
              </a:rPr>
              <a:t>i</a:t>
            </a:r>
            <a:r>
              <a:rPr sz="1451" dirty="0">
                <a:latin typeface="Arial"/>
                <a:cs typeface="Arial"/>
              </a:rPr>
              <a:t>s a</a:t>
            </a:r>
            <a:r>
              <a:rPr sz="1451" spc="8" dirty="0">
                <a:latin typeface="Arial"/>
                <a:cs typeface="Arial"/>
              </a:rPr>
              <a:t>v</a:t>
            </a:r>
            <a:r>
              <a:rPr sz="1451" spc="-8" dirty="0">
                <a:latin typeface="Arial"/>
                <a:cs typeface="Arial"/>
              </a:rPr>
              <a:t>e</a:t>
            </a:r>
            <a:r>
              <a:rPr sz="1451" dirty="0">
                <a:latin typeface="Arial"/>
                <a:cs typeface="Arial"/>
              </a:rPr>
              <a:t>c</a:t>
            </a:r>
            <a:r>
              <a:rPr sz="1451" spc="4" dirty="0">
                <a:latin typeface="Arial"/>
                <a:cs typeface="Arial"/>
              </a:rPr>
              <a:t> </a:t>
            </a:r>
            <a:r>
              <a:rPr sz="1451" dirty="0">
                <a:latin typeface="Arial"/>
                <a:cs typeface="Arial"/>
              </a:rPr>
              <a:t>5 163 000 </a:t>
            </a:r>
            <a:r>
              <a:rPr sz="1451" spc="-4" dirty="0">
                <a:latin typeface="Arial"/>
                <a:cs typeface="Arial"/>
              </a:rPr>
              <a:t>t</a:t>
            </a:r>
            <a:r>
              <a:rPr sz="1451" dirty="0">
                <a:latin typeface="Arial"/>
                <a:cs typeface="Arial"/>
              </a:rPr>
              <a:t>onnes en 20</a:t>
            </a:r>
            <a:r>
              <a:rPr sz="1451" spc="-108" dirty="0">
                <a:latin typeface="Arial"/>
                <a:cs typeface="Arial"/>
              </a:rPr>
              <a:t>1</a:t>
            </a:r>
            <a:r>
              <a:rPr sz="1451" spc="-8" dirty="0">
                <a:latin typeface="Arial"/>
                <a:cs typeface="Arial"/>
              </a:rPr>
              <a:t>1</a:t>
            </a:r>
            <a:r>
              <a:rPr sz="1451" dirty="0">
                <a:latin typeface="Arial"/>
                <a:cs typeface="Arial"/>
              </a:rPr>
              <a:t>.</a:t>
            </a:r>
          </a:p>
        </p:txBody>
      </p:sp>
      <p:sp>
        <p:nvSpPr>
          <p:cNvPr id="21" name="object 21"/>
          <p:cNvSpPr txBox="1"/>
          <p:nvPr/>
        </p:nvSpPr>
        <p:spPr>
          <a:xfrm>
            <a:off x="201537" y="1699644"/>
            <a:ext cx="3482146" cy="413437"/>
          </a:xfrm>
          <a:prstGeom prst="rect">
            <a:avLst/>
          </a:prstGeom>
        </p:spPr>
        <p:txBody>
          <a:bodyPr wrap="square" lIns="0" tIns="0" rIns="0" bIns="0" rtlCol="0">
            <a:noAutofit/>
          </a:bodyPr>
          <a:lstStyle/>
          <a:p>
            <a:pPr marL="11516">
              <a:lnSpc>
                <a:spcPts val="1573"/>
              </a:lnSpc>
              <a:spcBef>
                <a:spcPts val="78"/>
              </a:spcBef>
            </a:pPr>
            <a:r>
              <a:rPr sz="1451" spc="-4" dirty="0">
                <a:latin typeface="Arial"/>
                <a:cs typeface="Arial"/>
              </a:rPr>
              <a:t>M</a:t>
            </a:r>
            <a:r>
              <a:rPr sz="1451" spc="-8" dirty="0">
                <a:latin typeface="Arial"/>
                <a:cs typeface="Arial"/>
              </a:rPr>
              <a:t>a</a:t>
            </a:r>
            <a:r>
              <a:rPr sz="1451" spc="4" dirty="0">
                <a:latin typeface="Arial"/>
                <a:cs typeface="Arial"/>
              </a:rPr>
              <a:t>l</a:t>
            </a:r>
            <a:r>
              <a:rPr sz="1451" dirty="0">
                <a:latin typeface="Arial"/>
                <a:cs typeface="Arial"/>
              </a:rPr>
              <a:t>g</a:t>
            </a:r>
            <a:r>
              <a:rPr sz="1451" spc="-4" dirty="0">
                <a:latin typeface="Arial"/>
                <a:cs typeface="Arial"/>
              </a:rPr>
              <a:t>r</a:t>
            </a:r>
            <a:r>
              <a:rPr sz="1451" dirty="0">
                <a:latin typeface="Arial"/>
                <a:cs typeface="Arial"/>
              </a:rPr>
              <a:t>é</a:t>
            </a:r>
            <a:r>
              <a:rPr sz="1451" spc="167" dirty="0">
                <a:latin typeface="Arial"/>
                <a:cs typeface="Arial"/>
              </a:rPr>
              <a:t> </a:t>
            </a:r>
            <a:r>
              <a:rPr sz="1451" spc="8" dirty="0">
                <a:latin typeface="Arial"/>
                <a:cs typeface="Arial"/>
              </a:rPr>
              <a:t>c</a:t>
            </a:r>
            <a:r>
              <a:rPr sz="1451" dirty="0">
                <a:latin typeface="Arial"/>
                <a:cs typeface="Arial"/>
              </a:rPr>
              <a:t>e</a:t>
            </a:r>
            <a:r>
              <a:rPr sz="1451" spc="-4" dirty="0">
                <a:latin typeface="Arial"/>
                <a:cs typeface="Arial"/>
              </a:rPr>
              <a:t>tt</a:t>
            </a:r>
            <a:r>
              <a:rPr sz="1451" dirty="0">
                <a:latin typeface="Arial"/>
                <a:cs typeface="Arial"/>
              </a:rPr>
              <a:t>e</a:t>
            </a:r>
            <a:r>
              <a:rPr sz="1451" spc="176" dirty="0">
                <a:latin typeface="Arial"/>
                <a:cs typeface="Arial"/>
              </a:rPr>
              <a:t> </a:t>
            </a:r>
            <a:r>
              <a:rPr sz="1451" spc="-4" dirty="0">
                <a:latin typeface="Arial"/>
                <a:cs typeface="Arial"/>
              </a:rPr>
              <a:t>f</a:t>
            </a:r>
            <a:r>
              <a:rPr sz="1451" dirty="0">
                <a:latin typeface="Arial"/>
                <a:cs typeface="Arial"/>
              </a:rPr>
              <a:t>o</a:t>
            </a:r>
            <a:r>
              <a:rPr sz="1451" spc="-4" dirty="0">
                <a:latin typeface="Arial"/>
                <a:cs typeface="Arial"/>
              </a:rPr>
              <a:t>rt</a:t>
            </a:r>
            <a:r>
              <a:rPr sz="1451" dirty="0">
                <a:latin typeface="Arial"/>
                <a:cs typeface="Arial"/>
              </a:rPr>
              <a:t>e</a:t>
            </a:r>
            <a:r>
              <a:rPr sz="1451" spc="167" dirty="0">
                <a:latin typeface="Arial"/>
                <a:cs typeface="Arial"/>
              </a:rPr>
              <a:t> </a:t>
            </a:r>
            <a:r>
              <a:rPr sz="1451" dirty="0">
                <a:latin typeface="Arial"/>
                <a:cs typeface="Arial"/>
              </a:rPr>
              <a:t>p</a:t>
            </a:r>
            <a:r>
              <a:rPr sz="1451" spc="-4" dirty="0">
                <a:latin typeface="Arial"/>
                <a:cs typeface="Arial"/>
              </a:rPr>
              <a:t>r</a:t>
            </a:r>
            <a:r>
              <a:rPr sz="1451" spc="-8" dirty="0">
                <a:latin typeface="Arial"/>
                <a:cs typeface="Arial"/>
              </a:rPr>
              <a:t>o</a:t>
            </a:r>
            <a:r>
              <a:rPr sz="1451" dirty="0">
                <a:latin typeface="Arial"/>
                <a:cs typeface="Arial"/>
              </a:rPr>
              <a:t>duc</a:t>
            </a:r>
            <a:r>
              <a:rPr sz="1451" spc="4" dirty="0">
                <a:latin typeface="Arial"/>
                <a:cs typeface="Arial"/>
              </a:rPr>
              <a:t>ti</a:t>
            </a:r>
            <a:r>
              <a:rPr sz="1451" dirty="0">
                <a:latin typeface="Arial"/>
                <a:cs typeface="Arial"/>
              </a:rPr>
              <a:t>on</a:t>
            </a:r>
            <a:r>
              <a:rPr sz="1451" spc="167" dirty="0">
                <a:latin typeface="Arial"/>
                <a:cs typeface="Arial"/>
              </a:rPr>
              <a:t> </a:t>
            </a:r>
            <a:r>
              <a:rPr sz="1451" spc="-8" dirty="0">
                <a:latin typeface="Arial"/>
                <a:cs typeface="Arial"/>
              </a:rPr>
              <a:t>d</a:t>
            </a:r>
            <a:r>
              <a:rPr sz="1451" dirty="0">
                <a:latin typeface="Arial"/>
                <a:cs typeface="Arial"/>
              </a:rPr>
              <a:t>e</a:t>
            </a:r>
            <a:r>
              <a:rPr sz="1451" spc="194" dirty="0">
                <a:latin typeface="Arial"/>
                <a:cs typeface="Arial"/>
              </a:rPr>
              <a:t> </a:t>
            </a:r>
            <a:r>
              <a:rPr sz="1451" spc="-4" dirty="0">
                <a:latin typeface="Arial"/>
                <a:cs typeface="Arial"/>
              </a:rPr>
              <a:t>fr</a:t>
            </a:r>
            <a:r>
              <a:rPr sz="1451" spc="-8" dirty="0">
                <a:latin typeface="Arial"/>
                <a:cs typeface="Arial"/>
              </a:rPr>
              <a:t>o</a:t>
            </a:r>
            <a:r>
              <a:rPr sz="1451" spc="4" dirty="0">
                <a:latin typeface="Arial"/>
                <a:cs typeface="Arial"/>
              </a:rPr>
              <a:t>m</a:t>
            </a:r>
            <a:r>
              <a:rPr sz="1451" spc="-8" dirty="0">
                <a:latin typeface="Arial"/>
                <a:cs typeface="Arial"/>
              </a:rPr>
              <a:t>a</a:t>
            </a:r>
            <a:r>
              <a:rPr sz="1451" dirty="0">
                <a:latin typeface="Arial"/>
                <a:cs typeface="Arial"/>
              </a:rPr>
              <a:t>ge</a:t>
            </a:r>
            <a:endParaRPr sz="1451">
              <a:latin typeface="Arial"/>
              <a:cs typeface="Arial"/>
            </a:endParaRPr>
          </a:p>
          <a:p>
            <a:pPr marL="11516" marR="27638">
              <a:lnSpc>
                <a:spcPts val="1622"/>
              </a:lnSpc>
              <a:spcBef>
                <a:spcPts val="2"/>
              </a:spcBef>
            </a:pPr>
            <a:r>
              <a:rPr sz="1451" spc="-8" dirty="0">
                <a:latin typeface="Arial"/>
                <a:cs typeface="Arial"/>
              </a:rPr>
              <a:t>p</a:t>
            </a:r>
            <a:r>
              <a:rPr sz="1451" dirty="0">
                <a:latin typeface="Arial"/>
                <a:cs typeface="Arial"/>
              </a:rPr>
              <a:t>as</a:t>
            </a:r>
            <a:r>
              <a:rPr sz="1451" spc="4" dirty="0">
                <a:latin typeface="Arial"/>
                <a:cs typeface="Arial"/>
              </a:rPr>
              <a:t> l</a:t>
            </a:r>
            <a:r>
              <a:rPr sz="1451" dirty="0">
                <a:latin typeface="Arial"/>
                <a:cs typeface="Arial"/>
              </a:rPr>
              <a:t>es p</a:t>
            </a:r>
            <a:r>
              <a:rPr sz="1451" spc="-4" dirty="0">
                <a:latin typeface="Arial"/>
                <a:cs typeface="Arial"/>
              </a:rPr>
              <a:t>r</a:t>
            </a:r>
            <a:r>
              <a:rPr sz="1451" dirty="0">
                <a:latin typeface="Arial"/>
                <a:cs typeface="Arial"/>
              </a:rPr>
              <a:t>e</a:t>
            </a:r>
            <a:r>
              <a:rPr sz="1451" spc="-4" dirty="0">
                <a:latin typeface="Arial"/>
                <a:cs typeface="Arial"/>
              </a:rPr>
              <a:t>m</a:t>
            </a:r>
            <a:r>
              <a:rPr sz="1451" spc="4" dirty="0">
                <a:latin typeface="Arial"/>
                <a:cs typeface="Arial"/>
              </a:rPr>
              <a:t>i</a:t>
            </a:r>
            <a:r>
              <a:rPr sz="1451" dirty="0">
                <a:latin typeface="Arial"/>
                <a:cs typeface="Arial"/>
              </a:rPr>
              <a:t>e</a:t>
            </a:r>
            <a:r>
              <a:rPr sz="1451" spc="-4" dirty="0">
                <a:latin typeface="Arial"/>
                <a:cs typeface="Arial"/>
              </a:rPr>
              <a:t>r</a:t>
            </a:r>
            <a:r>
              <a:rPr sz="1451" dirty="0">
                <a:latin typeface="Arial"/>
                <a:cs typeface="Arial"/>
              </a:rPr>
              <a:t>s</a:t>
            </a:r>
            <a:r>
              <a:rPr sz="1451" spc="4" dirty="0">
                <a:latin typeface="Arial"/>
                <a:cs typeface="Arial"/>
              </a:rPr>
              <a:t> </a:t>
            </a:r>
            <a:r>
              <a:rPr sz="1451" dirty="0">
                <a:latin typeface="Arial"/>
                <a:cs typeface="Arial"/>
              </a:rPr>
              <a:t>conso</a:t>
            </a:r>
            <a:r>
              <a:rPr sz="1451" spc="-4" dirty="0">
                <a:latin typeface="Arial"/>
                <a:cs typeface="Arial"/>
              </a:rPr>
              <a:t>mm</a:t>
            </a:r>
            <a:r>
              <a:rPr sz="1451" dirty="0">
                <a:latin typeface="Arial"/>
                <a:cs typeface="Arial"/>
              </a:rPr>
              <a:t>a</a:t>
            </a:r>
            <a:r>
              <a:rPr sz="1451" spc="-4" dirty="0">
                <a:latin typeface="Arial"/>
                <a:cs typeface="Arial"/>
              </a:rPr>
              <a:t>t</a:t>
            </a:r>
            <a:r>
              <a:rPr sz="1451" dirty="0">
                <a:latin typeface="Arial"/>
                <a:cs typeface="Arial"/>
              </a:rPr>
              <a:t>eu</a:t>
            </a:r>
            <a:r>
              <a:rPr sz="1451" spc="-4" dirty="0">
                <a:latin typeface="Arial"/>
                <a:cs typeface="Arial"/>
              </a:rPr>
              <a:t>r</a:t>
            </a:r>
            <a:r>
              <a:rPr sz="1451" spc="13" dirty="0">
                <a:latin typeface="Arial"/>
                <a:cs typeface="Arial"/>
              </a:rPr>
              <a:t>s</a:t>
            </a:r>
            <a:r>
              <a:rPr sz="1451" dirty="0">
                <a:solidFill>
                  <a:srgbClr val="FF0000"/>
                </a:solidFill>
                <a:latin typeface="Arial"/>
                <a:cs typeface="Arial"/>
              </a:rPr>
              <a:t>.</a:t>
            </a:r>
            <a:endParaRPr sz="1451">
              <a:latin typeface="Arial"/>
              <a:cs typeface="Arial"/>
            </a:endParaRPr>
          </a:p>
        </p:txBody>
      </p:sp>
      <p:sp>
        <p:nvSpPr>
          <p:cNvPr id="20" name="object 20"/>
          <p:cNvSpPr txBox="1"/>
          <p:nvPr/>
        </p:nvSpPr>
        <p:spPr>
          <a:xfrm>
            <a:off x="3778383" y="1699643"/>
            <a:ext cx="522410" cy="207295"/>
          </a:xfrm>
          <a:prstGeom prst="rect">
            <a:avLst/>
          </a:prstGeom>
        </p:spPr>
        <p:txBody>
          <a:bodyPr wrap="square" lIns="0" tIns="0" rIns="0" bIns="0" rtlCol="0">
            <a:noAutofit/>
          </a:bodyPr>
          <a:lstStyle/>
          <a:p>
            <a:pPr marL="11516">
              <a:lnSpc>
                <a:spcPts val="1573"/>
              </a:lnSpc>
              <a:spcBef>
                <a:spcPts val="78"/>
              </a:spcBef>
            </a:pPr>
            <a:r>
              <a:rPr sz="1451" spc="8" dirty="0">
                <a:latin typeface="Arial"/>
                <a:cs typeface="Arial"/>
              </a:rPr>
              <a:t>c</a:t>
            </a:r>
            <a:r>
              <a:rPr sz="1451" dirty="0">
                <a:latin typeface="Arial"/>
                <a:cs typeface="Arial"/>
              </a:rPr>
              <a:t>e</a:t>
            </a:r>
            <a:r>
              <a:rPr sz="1451" spc="167" dirty="0">
                <a:latin typeface="Arial"/>
                <a:cs typeface="Arial"/>
              </a:rPr>
              <a:t> </a:t>
            </a:r>
            <a:r>
              <a:rPr sz="1451" spc="-8" dirty="0">
                <a:latin typeface="Arial"/>
                <a:cs typeface="Arial"/>
              </a:rPr>
              <a:t>n</a:t>
            </a:r>
            <a:r>
              <a:rPr sz="1451" dirty="0">
                <a:latin typeface="Arial"/>
                <a:cs typeface="Arial"/>
              </a:rPr>
              <a:t>e</a:t>
            </a:r>
            <a:endParaRPr sz="1451">
              <a:latin typeface="Arial"/>
              <a:cs typeface="Arial"/>
            </a:endParaRPr>
          </a:p>
        </p:txBody>
      </p:sp>
      <p:sp>
        <p:nvSpPr>
          <p:cNvPr id="19" name="object 19"/>
          <p:cNvSpPr txBox="1"/>
          <p:nvPr/>
        </p:nvSpPr>
        <p:spPr>
          <a:xfrm>
            <a:off x="4322509" y="1699643"/>
            <a:ext cx="398711" cy="207295"/>
          </a:xfrm>
          <a:prstGeom prst="rect">
            <a:avLst/>
          </a:prstGeom>
        </p:spPr>
        <p:txBody>
          <a:bodyPr wrap="square" lIns="0" tIns="0" rIns="0" bIns="0" rtlCol="0">
            <a:noAutofit/>
          </a:bodyPr>
          <a:lstStyle/>
          <a:p>
            <a:pPr marL="11516">
              <a:lnSpc>
                <a:spcPts val="1573"/>
              </a:lnSpc>
              <a:spcBef>
                <a:spcPts val="78"/>
              </a:spcBef>
            </a:pPr>
            <a:r>
              <a:rPr sz="1451" spc="8" dirty="0">
                <a:latin typeface="Arial"/>
                <a:cs typeface="Arial"/>
              </a:rPr>
              <a:t>s</a:t>
            </a:r>
            <a:r>
              <a:rPr sz="1451" dirty="0">
                <a:latin typeface="Arial"/>
                <a:cs typeface="Arial"/>
              </a:rPr>
              <a:t>o</a:t>
            </a:r>
            <a:r>
              <a:rPr sz="1451" spc="-8" dirty="0">
                <a:latin typeface="Arial"/>
                <a:cs typeface="Arial"/>
              </a:rPr>
              <a:t>n</a:t>
            </a:r>
            <a:r>
              <a:rPr sz="1451" dirty="0">
                <a:latin typeface="Arial"/>
                <a:cs typeface="Arial"/>
              </a:rPr>
              <a:t>t</a:t>
            </a:r>
            <a:endParaRPr sz="1451">
              <a:latin typeface="Arial"/>
              <a:cs typeface="Arial"/>
            </a:endParaRPr>
          </a:p>
        </p:txBody>
      </p:sp>
      <p:sp>
        <p:nvSpPr>
          <p:cNvPr id="18" name="object 18"/>
          <p:cNvSpPr txBox="1"/>
          <p:nvPr/>
        </p:nvSpPr>
        <p:spPr>
          <a:xfrm>
            <a:off x="201537" y="2111929"/>
            <a:ext cx="3880894" cy="207295"/>
          </a:xfrm>
          <a:prstGeom prst="rect">
            <a:avLst/>
          </a:prstGeom>
        </p:spPr>
        <p:txBody>
          <a:bodyPr wrap="square" lIns="0" tIns="0" rIns="0" bIns="0" rtlCol="0">
            <a:noAutofit/>
          </a:bodyPr>
          <a:lstStyle/>
          <a:p>
            <a:pPr marL="11516">
              <a:lnSpc>
                <a:spcPts val="1573"/>
              </a:lnSpc>
              <a:spcBef>
                <a:spcPts val="78"/>
              </a:spcBef>
            </a:pPr>
            <a:r>
              <a:rPr sz="1451" spc="-8" dirty="0">
                <a:latin typeface="Arial"/>
                <a:cs typeface="Arial"/>
              </a:rPr>
              <a:t>L</a:t>
            </a:r>
            <a:r>
              <a:rPr sz="1451" dirty="0">
                <a:latin typeface="Arial"/>
                <a:cs typeface="Arial"/>
              </a:rPr>
              <a:t>e </a:t>
            </a:r>
            <a:r>
              <a:rPr sz="1451" spc="4" dirty="0">
                <a:latin typeface="Arial"/>
                <a:cs typeface="Arial"/>
              </a:rPr>
              <a:t>t</a:t>
            </a:r>
            <a:r>
              <a:rPr sz="1451" dirty="0">
                <a:latin typeface="Arial"/>
                <a:cs typeface="Arial"/>
              </a:rPr>
              <a:t>a</a:t>
            </a:r>
            <a:r>
              <a:rPr sz="1451" spc="-8" dirty="0">
                <a:latin typeface="Arial"/>
                <a:cs typeface="Arial"/>
              </a:rPr>
              <a:t>u</a:t>
            </a:r>
            <a:r>
              <a:rPr sz="1451" dirty="0">
                <a:latin typeface="Arial"/>
                <a:cs typeface="Arial"/>
              </a:rPr>
              <a:t>x de pé</a:t>
            </a:r>
            <a:r>
              <a:rPr sz="1451" spc="-8" dirty="0">
                <a:latin typeface="Arial"/>
                <a:cs typeface="Arial"/>
              </a:rPr>
              <a:t>n</a:t>
            </a:r>
            <a:r>
              <a:rPr sz="1451" dirty="0">
                <a:latin typeface="Arial"/>
                <a:cs typeface="Arial"/>
              </a:rPr>
              <a:t>é</a:t>
            </a:r>
            <a:r>
              <a:rPr sz="1451" spc="4" dirty="0">
                <a:latin typeface="Arial"/>
                <a:cs typeface="Arial"/>
              </a:rPr>
              <a:t>t</a:t>
            </a:r>
            <a:r>
              <a:rPr sz="1451" spc="-4" dirty="0">
                <a:latin typeface="Arial"/>
                <a:cs typeface="Arial"/>
              </a:rPr>
              <a:t>r</a:t>
            </a:r>
            <a:r>
              <a:rPr sz="1451" spc="-8" dirty="0">
                <a:latin typeface="Arial"/>
                <a:cs typeface="Arial"/>
              </a:rPr>
              <a:t>a</a:t>
            </a:r>
            <a:r>
              <a:rPr sz="1451" spc="4" dirty="0">
                <a:latin typeface="Arial"/>
                <a:cs typeface="Arial"/>
              </a:rPr>
              <a:t>ti</a:t>
            </a:r>
            <a:r>
              <a:rPr sz="1451" dirty="0">
                <a:latin typeface="Arial"/>
                <a:cs typeface="Arial"/>
              </a:rPr>
              <a:t>on</a:t>
            </a:r>
            <a:r>
              <a:rPr sz="1451" spc="-4" dirty="0">
                <a:latin typeface="Arial"/>
                <a:cs typeface="Arial"/>
              </a:rPr>
              <a:t> </a:t>
            </a:r>
            <a:r>
              <a:rPr sz="1451" dirty="0">
                <a:latin typeface="Arial"/>
                <a:cs typeface="Arial"/>
              </a:rPr>
              <a:t>du</a:t>
            </a:r>
            <a:r>
              <a:rPr sz="1451" spc="-4" dirty="0">
                <a:latin typeface="Arial"/>
                <a:cs typeface="Arial"/>
              </a:rPr>
              <a:t> fr</a:t>
            </a:r>
            <a:r>
              <a:rPr sz="1451" dirty="0">
                <a:latin typeface="Arial"/>
                <a:cs typeface="Arial"/>
              </a:rPr>
              <a:t>o</a:t>
            </a:r>
            <a:r>
              <a:rPr sz="1451" spc="-4" dirty="0">
                <a:latin typeface="Arial"/>
                <a:cs typeface="Arial"/>
              </a:rPr>
              <a:t>m</a:t>
            </a:r>
            <a:r>
              <a:rPr sz="1451" dirty="0">
                <a:latin typeface="Arial"/>
                <a:cs typeface="Arial"/>
              </a:rPr>
              <a:t>a</a:t>
            </a:r>
            <a:r>
              <a:rPr sz="1451" spc="-8" dirty="0">
                <a:latin typeface="Arial"/>
                <a:cs typeface="Arial"/>
              </a:rPr>
              <a:t>g</a:t>
            </a:r>
            <a:r>
              <a:rPr sz="1451" dirty="0">
                <a:latin typeface="Arial"/>
                <a:cs typeface="Arial"/>
              </a:rPr>
              <a:t>e</a:t>
            </a:r>
            <a:r>
              <a:rPr sz="1451" spc="4" dirty="0">
                <a:latin typeface="Arial"/>
                <a:cs typeface="Arial"/>
              </a:rPr>
              <a:t> </a:t>
            </a:r>
            <a:r>
              <a:rPr sz="1451" dirty="0">
                <a:latin typeface="Arial"/>
                <a:cs typeface="Arial"/>
              </a:rPr>
              <a:t>est de</a:t>
            </a:r>
            <a:r>
              <a:rPr sz="1451" spc="-4" dirty="0">
                <a:latin typeface="Arial"/>
                <a:cs typeface="Arial"/>
              </a:rPr>
              <a:t> </a:t>
            </a:r>
            <a:r>
              <a:rPr sz="1451" dirty="0">
                <a:latin typeface="Arial"/>
                <a:cs typeface="Arial"/>
              </a:rPr>
              <a:t>2</a:t>
            </a:r>
            <a:r>
              <a:rPr sz="1451" spc="-8" dirty="0">
                <a:latin typeface="Arial"/>
                <a:cs typeface="Arial"/>
              </a:rPr>
              <a:t>5</a:t>
            </a:r>
            <a:r>
              <a:rPr sz="1451" spc="-4" dirty="0">
                <a:latin typeface="Arial"/>
                <a:cs typeface="Arial"/>
              </a:rPr>
              <a:t>%</a:t>
            </a:r>
            <a:r>
              <a:rPr sz="1451" dirty="0">
                <a:latin typeface="Arial"/>
                <a:cs typeface="Arial"/>
              </a:rPr>
              <a:t>.</a:t>
            </a:r>
            <a:endParaRPr sz="1451">
              <a:latin typeface="Arial"/>
              <a:cs typeface="Arial"/>
            </a:endParaRPr>
          </a:p>
        </p:txBody>
      </p:sp>
      <p:sp>
        <p:nvSpPr>
          <p:cNvPr id="17" name="object 17"/>
          <p:cNvSpPr txBox="1"/>
          <p:nvPr/>
        </p:nvSpPr>
        <p:spPr>
          <a:xfrm>
            <a:off x="4901369" y="4183725"/>
            <a:ext cx="3414373" cy="207295"/>
          </a:xfrm>
          <a:prstGeom prst="rect">
            <a:avLst/>
          </a:prstGeom>
        </p:spPr>
        <p:txBody>
          <a:bodyPr wrap="square" lIns="0" tIns="0" rIns="0" bIns="0" rtlCol="0">
            <a:noAutofit/>
          </a:bodyPr>
          <a:lstStyle/>
          <a:p>
            <a:pPr marL="11516">
              <a:lnSpc>
                <a:spcPts val="1573"/>
              </a:lnSpc>
              <a:spcBef>
                <a:spcPts val="78"/>
              </a:spcBef>
            </a:pPr>
            <a:r>
              <a:rPr sz="1451" dirty="0">
                <a:latin typeface="Arial"/>
                <a:cs typeface="Arial"/>
              </a:rPr>
              <a:t>En</a:t>
            </a:r>
            <a:r>
              <a:rPr sz="1451" spc="68" dirty="0">
                <a:latin typeface="Arial"/>
                <a:cs typeface="Arial"/>
              </a:rPr>
              <a:t> </a:t>
            </a:r>
            <a:r>
              <a:rPr sz="1451" dirty="0">
                <a:latin typeface="Arial"/>
                <a:cs typeface="Arial"/>
              </a:rPr>
              <a:t>2</a:t>
            </a:r>
            <a:r>
              <a:rPr sz="1451" spc="-8" dirty="0">
                <a:latin typeface="Arial"/>
                <a:cs typeface="Arial"/>
              </a:rPr>
              <a:t>0</a:t>
            </a:r>
            <a:r>
              <a:rPr sz="1451" spc="-108" dirty="0">
                <a:latin typeface="Arial"/>
                <a:cs typeface="Arial"/>
              </a:rPr>
              <a:t>1</a:t>
            </a:r>
            <a:r>
              <a:rPr sz="1451" dirty="0">
                <a:latin typeface="Arial"/>
                <a:cs typeface="Arial"/>
              </a:rPr>
              <a:t>1</a:t>
            </a:r>
            <a:r>
              <a:rPr sz="1451" spc="67" dirty="0">
                <a:latin typeface="Arial"/>
                <a:cs typeface="Arial"/>
              </a:rPr>
              <a:t> </a:t>
            </a:r>
            <a:r>
              <a:rPr sz="1451" spc="4" dirty="0">
                <a:latin typeface="Arial"/>
                <a:cs typeface="Arial"/>
              </a:rPr>
              <a:t>l</a:t>
            </a:r>
            <a:r>
              <a:rPr sz="1451" dirty="0">
                <a:latin typeface="Arial"/>
                <a:cs typeface="Arial"/>
              </a:rPr>
              <a:t>es</a:t>
            </a:r>
            <a:r>
              <a:rPr sz="1451" spc="68" dirty="0">
                <a:latin typeface="Arial"/>
                <a:cs typeface="Arial"/>
              </a:rPr>
              <a:t> </a:t>
            </a:r>
            <a:r>
              <a:rPr sz="1451" dirty="0">
                <a:latin typeface="Arial"/>
                <a:cs typeface="Arial"/>
              </a:rPr>
              <a:t>p</a:t>
            </a:r>
            <a:r>
              <a:rPr sz="1451" spc="4" dirty="0">
                <a:latin typeface="Arial"/>
                <a:cs typeface="Arial"/>
              </a:rPr>
              <a:t>l</a:t>
            </a:r>
            <a:r>
              <a:rPr sz="1451" dirty="0">
                <a:latin typeface="Arial"/>
                <a:cs typeface="Arial"/>
              </a:rPr>
              <a:t>us</a:t>
            </a:r>
            <a:r>
              <a:rPr sz="1451" spc="68" dirty="0">
                <a:latin typeface="Arial"/>
                <a:cs typeface="Arial"/>
              </a:rPr>
              <a:t> </a:t>
            </a:r>
            <a:r>
              <a:rPr sz="1451" dirty="0">
                <a:latin typeface="Arial"/>
                <a:cs typeface="Arial"/>
              </a:rPr>
              <a:t>g</a:t>
            </a:r>
            <a:r>
              <a:rPr sz="1451" spc="-13" dirty="0">
                <a:latin typeface="Arial"/>
                <a:cs typeface="Arial"/>
              </a:rPr>
              <a:t>r</a:t>
            </a:r>
            <a:r>
              <a:rPr sz="1451" dirty="0">
                <a:latin typeface="Arial"/>
                <a:cs typeface="Arial"/>
              </a:rPr>
              <a:t>ands</a:t>
            </a:r>
            <a:r>
              <a:rPr sz="1451" spc="67" dirty="0">
                <a:latin typeface="Arial"/>
                <a:cs typeface="Arial"/>
              </a:rPr>
              <a:t> </a:t>
            </a:r>
            <a:r>
              <a:rPr sz="1451" dirty="0">
                <a:latin typeface="Arial"/>
                <a:cs typeface="Arial"/>
              </a:rPr>
              <a:t>conso</a:t>
            </a:r>
            <a:r>
              <a:rPr sz="1451" spc="-4" dirty="0">
                <a:latin typeface="Arial"/>
                <a:cs typeface="Arial"/>
              </a:rPr>
              <a:t>m</a:t>
            </a:r>
            <a:r>
              <a:rPr sz="1451" spc="4" dirty="0">
                <a:latin typeface="Arial"/>
                <a:cs typeface="Arial"/>
              </a:rPr>
              <a:t>m</a:t>
            </a:r>
            <a:r>
              <a:rPr sz="1451" spc="-8" dirty="0">
                <a:latin typeface="Arial"/>
                <a:cs typeface="Arial"/>
              </a:rPr>
              <a:t>a</a:t>
            </a:r>
            <a:r>
              <a:rPr sz="1451" spc="4" dirty="0">
                <a:latin typeface="Arial"/>
                <a:cs typeface="Arial"/>
              </a:rPr>
              <a:t>t</a:t>
            </a:r>
            <a:r>
              <a:rPr sz="1451" dirty="0">
                <a:latin typeface="Arial"/>
                <a:cs typeface="Arial"/>
              </a:rPr>
              <a:t>e</a:t>
            </a:r>
            <a:r>
              <a:rPr sz="1451" spc="-8" dirty="0">
                <a:latin typeface="Arial"/>
                <a:cs typeface="Arial"/>
              </a:rPr>
              <a:t>u</a:t>
            </a:r>
            <a:r>
              <a:rPr sz="1451" spc="-4" dirty="0">
                <a:latin typeface="Arial"/>
                <a:cs typeface="Arial"/>
              </a:rPr>
              <a:t>r</a:t>
            </a:r>
            <a:r>
              <a:rPr sz="1451" dirty="0">
                <a:latin typeface="Arial"/>
                <a:cs typeface="Arial"/>
              </a:rPr>
              <a:t>s</a:t>
            </a:r>
            <a:endParaRPr sz="1451">
              <a:latin typeface="Arial"/>
              <a:cs typeface="Arial"/>
            </a:endParaRPr>
          </a:p>
        </p:txBody>
      </p:sp>
      <p:sp>
        <p:nvSpPr>
          <p:cNvPr id="16" name="object 16"/>
          <p:cNvSpPr txBox="1"/>
          <p:nvPr/>
        </p:nvSpPr>
        <p:spPr>
          <a:xfrm>
            <a:off x="8324587" y="4183725"/>
            <a:ext cx="255627" cy="207295"/>
          </a:xfrm>
          <a:prstGeom prst="rect">
            <a:avLst/>
          </a:prstGeom>
        </p:spPr>
        <p:txBody>
          <a:bodyPr wrap="square" lIns="0" tIns="0" rIns="0" bIns="0" rtlCol="0">
            <a:noAutofit/>
          </a:bodyPr>
          <a:lstStyle/>
          <a:p>
            <a:pPr marL="11516">
              <a:lnSpc>
                <a:spcPts val="1573"/>
              </a:lnSpc>
              <a:spcBef>
                <a:spcPts val="78"/>
              </a:spcBef>
            </a:pPr>
            <a:r>
              <a:rPr sz="1451" dirty="0">
                <a:latin typeface="Arial"/>
                <a:cs typeface="Arial"/>
              </a:rPr>
              <a:t>de</a:t>
            </a:r>
            <a:endParaRPr sz="1451">
              <a:latin typeface="Arial"/>
              <a:cs typeface="Arial"/>
            </a:endParaRPr>
          </a:p>
        </p:txBody>
      </p:sp>
      <p:sp>
        <p:nvSpPr>
          <p:cNvPr id="15" name="object 15"/>
          <p:cNvSpPr txBox="1"/>
          <p:nvPr/>
        </p:nvSpPr>
        <p:spPr>
          <a:xfrm>
            <a:off x="4901368" y="4389868"/>
            <a:ext cx="3679202" cy="413438"/>
          </a:xfrm>
          <a:prstGeom prst="rect">
            <a:avLst/>
          </a:prstGeom>
        </p:spPr>
        <p:txBody>
          <a:bodyPr wrap="square" lIns="0" tIns="0" rIns="0" bIns="0" rtlCol="0">
            <a:noAutofit/>
          </a:bodyPr>
          <a:lstStyle/>
          <a:p>
            <a:pPr marL="11516">
              <a:lnSpc>
                <a:spcPts val="1573"/>
              </a:lnSpc>
              <a:spcBef>
                <a:spcPts val="78"/>
              </a:spcBef>
            </a:pPr>
            <a:r>
              <a:rPr sz="1451" spc="4" dirty="0" smtClean="0">
                <a:latin typeface="Arial"/>
                <a:cs typeface="Arial"/>
              </a:rPr>
              <a:t>f</a:t>
            </a:r>
            <a:r>
              <a:rPr sz="1451" spc="-13" dirty="0" smtClean="0">
                <a:latin typeface="Arial"/>
                <a:cs typeface="Arial"/>
              </a:rPr>
              <a:t>r</a:t>
            </a:r>
            <a:r>
              <a:rPr sz="1451" dirty="0" smtClean="0">
                <a:latin typeface="Arial"/>
                <a:cs typeface="Arial"/>
              </a:rPr>
              <a:t>o</a:t>
            </a:r>
            <a:r>
              <a:rPr sz="1451" spc="-4" dirty="0" smtClean="0">
                <a:latin typeface="Arial"/>
                <a:cs typeface="Arial"/>
              </a:rPr>
              <a:t>m</a:t>
            </a:r>
            <a:r>
              <a:rPr sz="1451" dirty="0" smtClean="0">
                <a:latin typeface="Arial"/>
                <a:cs typeface="Arial"/>
              </a:rPr>
              <a:t>age</a:t>
            </a:r>
            <a:r>
              <a:rPr sz="1451" spc="144" dirty="0" smtClean="0">
                <a:latin typeface="Arial"/>
                <a:cs typeface="Arial"/>
              </a:rPr>
              <a:t> </a:t>
            </a:r>
            <a:r>
              <a:rPr sz="1451" dirty="0">
                <a:latin typeface="Arial"/>
                <a:cs typeface="Arial"/>
              </a:rPr>
              <a:t>sont</a:t>
            </a:r>
            <a:r>
              <a:rPr sz="1451" spc="136" dirty="0">
                <a:latin typeface="Arial"/>
                <a:cs typeface="Arial"/>
              </a:rPr>
              <a:t> </a:t>
            </a:r>
            <a:r>
              <a:rPr sz="1451" spc="4" dirty="0">
                <a:latin typeface="Arial"/>
                <a:cs typeface="Arial"/>
              </a:rPr>
              <a:t>l</a:t>
            </a:r>
            <a:r>
              <a:rPr sz="1451" dirty="0">
                <a:latin typeface="Arial"/>
                <a:cs typeface="Arial"/>
              </a:rPr>
              <a:t>a</a:t>
            </a:r>
            <a:r>
              <a:rPr sz="1451" spc="131" dirty="0">
                <a:latin typeface="Arial"/>
                <a:cs typeface="Arial"/>
              </a:rPr>
              <a:t> </a:t>
            </a:r>
            <a:r>
              <a:rPr sz="1451" spc="-8" dirty="0">
                <a:latin typeface="Arial"/>
                <a:cs typeface="Arial"/>
              </a:rPr>
              <a:t>F</a:t>
            </a:r>
            <a:r>
              <a:rPr sz="1451" spc="-4" dirty="0">
                <a:latin typeface="Arial"/>
                <a:cs typeface="Arial"/>
              </a:rPr>
              <a:t>r</a:t>
            </a:r>
            <a:r>
              <a:rPr sz="1451" spc="-8" dirty="0">
                <a:latin typeface="Arial"/>
                <a:cs typeface="Arial"/>
              </a:rPr>
              <a:t>a</a:t>
            </a:r>
            <a:r>
              <a:rPr sz="1451" dirty="0">
                <a:latin typeface="Arial"/>
                <a:cs typeface="Arial"/>
              </a:rPr>
              <a:t>n</a:t>
            </a:r>
            <a:r>
              <a:rPr sz="1451" spc="8" dirty="0">
                <a:latin typeface="Arial"/>
                <a:cs typeface="Arial"/>
              </a:rPr>
              <a:t>c</a:t>
            </a:r>
            <a:r>
              <a:rPr sz="1451" dirty="0">
                <a:latin typeface="Arial"/>
                <a:cs typeface="Arial"/>
              </a:rPr>
              <a:t>e</a:t>
            </a:r>
            <a:r>
              <a:rPr sz="1451" spc="131" dirty="0">
                <a:latin typeface="Arial"/>
                <a:cs typeface="Arial"/>
              </a:rPr>
              <a:t> </a:t>
            </a:r>
            <a:r>
              <a:rPr sz="1451" dirty="0" smtClean="0">
                <a:latin typeface="Arial"/>
                <a:cs typeface="Arial"/>
              </a:rPr>
              <a:t>su</a:t>
            </a:r>
            <a:r>
              <a:rPr sz="1451" spc="4" dirty="0" smtClean="0">
                <a:latin typeface="Arial"/>
                <a:cs typeface="Arial"/>
              </a:rPr>
              <a:t>i</a:t>
            </a:r>
            <a:r>
              <a:rPr sz="1451" spc="8" dirty="0" smtClean="0">
                <a:latin typeface="Arial"/>
                <a:cs typeface="Arial"/>
              </a:rPr>
              <a:t>v</a:t>
            </a:r>
            <a:r>
              <a:rPr lang="fr-FR" sz="1451" spc="4" dirty="0" err="1" smtClean="0">
                <a:latin typeface="Arial"/>
                <a:cs typeface="Arial"/>
              </a:rPr>
              <a:t>ient</a:t>
            </a:r>
            <a:r>
              <a:rPr sz="1451" spc="126" dirty="0" smtClean="0">
                <a:latin typeface="Arial"/>
                <a:cs typeface="Arial"/>
              </a:rPr>
              <a:t> </a:t>
            </a:r>
            <a:r>
              <a:rPr sz="1451" dirty="0">
                <a:latin typeface="Arial"/>
                <a:cs typeface="Arial"/>
              </a:rPr>
              <a:t>de</a:t>
            </a:r>
            <a:r>
              <a:rPr sz="1451" spc="131" dirty="0">
                <a:latin typeface="Arial"/>
                <a:cs typeface="Arial"/>
              </a:rPr>
              <a:t> </a:t>
            </a:r>
            <a:r>
              <a:rPr sz="1451" spc="4" dirty="0">
                <a:latin typeface="Arial"/>
                <a:cs typeface="Arial"/>
              </a:rPr>
              <a:t>l</a:t>
            </a:r>
            <a:r>
              <a:rPr sz="1451" dirty="0">
                <a:latin typeface="Arial"/>
                <a:cs typeface="Arial"/>
              </a:rPr>
              <a:t>a</a:t>
            </a:r>
            <a:r>
              <a:rPr sz="1451" spc="131" dirty="0">
                <a:latin typeface="Arial"/>
                <a:cs typeface="Arial"/>
              </a:rPr>
              <a:t> </a:t>
            </a:r>
            <a:r>
              <a:rPr sz="1451" spc="-4" dirty="0">
                <a:latin typeface="Arial"/>
                <a:cs typeface="Arial"/>
              </a:rPr>
              <a:t>G</a:t>
            </a:r>
            <a:r>
              <a:rPr sz="1451" spc="-13" dirty="0">
                <a:latin typeface="Arial"/>
                <a:cs typeface="Arial"/>
              </a:rPr>
              <a:t>r</a:t>
            </a:r>
            <a:r>
              <a:rPr sz="1451" dirty="0">
                <a:latin typeface="Arial"/>
                <a:cs typeface="Arial"/>
              </a:rPr>
              <a:t>è</a:t>
            </a:r>
            <a:r>
              <a:rPr sz="1451" spc="8" dirty="0">
                <a:latin typeface="Arial"/>
                <a:cs typeface="Arial"/>
              </a:rPr>
              <a:t>c</a:t>
            </a:r>
            <a:r>
              <a:rPr sz="1451" dirty="0">
                <a:latin typeface="Arial"/>
                <a:cs typeface="Arial"/>
              </a:rPr>
              <a:t>e</a:t>
            </a:r>
            <a:r>
              <a:rPr sz="1451" dirty="0" smtClean="0">
                <a:latin typeface="Arial"/>
                <a:cs typeface="Arial"/>
              </a:rPr>
              <a:t>,</a:t>
            </a:r>
            <a:r>
              <a:rPr lang="fr-FR" sz="1451" dirty="0" smtClean="0">
                <a:latin typeface="Arial"/>
                <a:cs typeface="Arial"/>
              </a:rPr>
              <a:t> </a:t>
            </a:r>
            <a:r>
              <a:rPr sz="1451" spc="4" dirty="0" smtClean="0">
                <a:latin typeface="Arial"/>
                <a:cs typeface="Arial"/>
              </a:rPr>
              <a:t>l</a:t>
            </a:r>
            <a:r>
              <a:rPr sz="1451" spc="-4" dirty="0" smtClean="0">
                <a:latin typeface="Arial"/>
                <a:cs typeface="Arial"/>
              </a:rPr>
              <a:t>'</a:t>
            </a:r>
            <a:r>
              <a:rPr sz="1451" dirty="0" smtClean="0">
                <a:latin typeface="Arial"/>
                <a:cs typeface="Arial"/>
              </a:rPr>
              <a:t>A</a:t>
            </a:r>
            <a:r>
              <a:rPr sz="1451" spc="4" dirty="0" smtClean="0">
                <a:latin typeface="Arial"/>
                <a:cs typeface="Arial"/>
              </a:rPr>
              <a:t>ll</a:t>
            </a:r>
            <a:r>
              <a:rPr sz="1451" dirty="0" smtClean="0">
                <a:latin typeface="Arial"/>
                <a:cs typeface="Arial"/>
              </a:rPr>
              <a:t>e</a:t>
            </a:r>
            <a:r>
              <a:rPr sz="1451" spc="-4" dirty="0" smtClean="0">
                <a:latin typeface="Arial"/>
                <a:cs typeface="Arial"/>
              </a:rPr>
              <a:t>m</a:t>
            </a:r>
            <a:r>
              <a:rPr sz="1451" dirty="0" smtClean="0">
                <a:latin typeface="Arial"/>
                <a:cs typeface="Arial"/>
              </a:rPr>
              <a:t>a</a:t>
            </a:r>
            <a:r>
              <a:rPr sz="1451" spc="-8" dirty="0" smtClean="0">
                <a:latin typeface="Arial"/>
                <a:cs typeface="Arial"/>
              </a:rPr>
              <a:t>g</a:t>
            </a:r>
            <a:r>
              <a:rPr sz="1451" dirty="0" smtClean="0">
                <a:latin typeface="Arial"/>
                <a:cs typeface="Arial"/>
              </a:rPr>
              <a:t>ne</a:t>
            </a:r>
            <a:r>
              <a:rPr sz="1451" dirty="0">
                <a:latin typeface="Arial"/>
                <a:cs typeface="Arial"/>
              </a:rPr>
              <a:t>, </a:t>
            </a:r>
            <a:r>
              <a:rPr sz="1451" spc="4" dirty="0">
                <a:latin typeface="Arial"/>
                <a:cs typeface="Arial"/>
              </a:rPr>
              <a:t>l</a:t>
            </a:r>
            <a:r>
              <a:rPr sz="1451" dirty="0">
                <a:latin typeface="Arial"/>
                <a:cs typeface="Arial"/>
              </a:rPr>
              <a:t>es</a:t>
            </a:r>
            <a:r>
              <a:rPr sz="1451" spc="4" dirty="0">
                <a:latin typeface="Arial"/>
                <a:cs typeface="Arial"/>
              </a:rPr>
              <a:t> </a:t>
            </a:r>
            <a:r>
              <a:rPr sz="1451" spc="-8" dirty="0">
                <a:latin typeface="Arial"/>
                <a:cs typeface="Arial"/>
              </a:rPr>
              <a:t>P</a:t>
            </a:r>
            <a:r>
              <a:rPr sz="1451" dirty="0">
                <a:latin typeface="Arial"/>
                <a:cs typeface="Arial"/>
              </a:rPr>
              <a:t>a</a:t>
            </a:r>
            <a:r>
              <a:rPr sz="1451" spc="-17" dirty="0">
                <a:latin typeface="Arial"/>
                <a:cs typeface="Arial"/>
              </a:rPr>
              <a:t>y</a:t>
            </a:r>
            <a:r>
              <a:rPr sz="1451" dirty="0">
                <a:latin typeface="Arial"/>
                <a:cs typeface="Arial"/>
              </a:rPr>
              <a:t>s</a:t>
            </a:r>
            <a:r>
              <a:rPr sz="1451" spc="-4" dirty="0">
                <a:latin typeface="Arial"/>
                <a:cs typeface="Arial"/>
              </a:rPr>
              <a:t>-</a:t>
            </a:r>
            <a:r>
              <a:rPr sz="1451" dirty="0">
                <a:latin typeface="Arial"/>
                <a:cs typeface="Arial"/>
              </a:rPr>
              <a:t>Bas</a:t>
            </a:r>
            <a:r>
              <a:rPr sz="1451" spc="4" dirty="0">
                <a:latin typeface="Arial"/>
                <a:cs typeface="Arial"/>
              </a:rPr>
              <a:t> </a:t>
            </a:r>
            <a:r>
              <a:rPr sz="1451" spc="-8" dirty="0">
                <a:latin typeface="Arial"/>
                <a:cs typeface="Arial"/>
              </a:rPr>
              <a:t>e</a:t>
            </a:r>
            <a:r>
              <a:rPr sz="1451" dirty="0">
                <a:latin typeface="Arial"/>
                <a:cs typeface="Arial"/>
              </a:rPr>
              <a:t>t </a:t>
            </a:r>
            <a:r>
              <a:rPr sz="1451" spc="4" dirty="0">
                <a:latin typeface="Arial"/>
                <a:cs typeface="Arial"/>
              </a:rPr>
              <a:t>l</a:t>
            </a:r>
            <a:r>
              <a:rPr sz="1451" dirty="0">
                <a:latin typeface="Arial"/>
                <a:cs typeface="Arial"/>
              </a:rPr>
              <a:t>es</a:t>
            </a:r>
            <a:r>
              <a:rPr sz="1451" spc="4" dirty="0">
                <a:latin typeface="Arial"/>
                <a:cs typeface="Arial"/>
              </a:rPr>
              <a:t> </a:t>
            </a:r>
            <a:r>
              <a:rPr sz="1451" dirty="0">
                <a:latin typeface="Arial"/>
                <a:cs typeface="Arial"/>
              </a:rPr>
              <a:t>É</a:t>
            </a:r>
            <a:r>
              <a:rPr sz="1451" spc="-4" dirty="0">
                <a:latin typeface="Arial"/>
                <a:cs typeface="Arial"/>
              </a:rPr>
              <a:t>t</a:t>
            </a:r>
            <a:r>
              <a:rPr sz="1451" dirty="0">
                <a:latin typeface="Arial"/>
                <a:cs typeface="Arial"/>
              </a:rPr>
              <a:t>a</a:t>
            </a:r>
            <a:r>
              <a:rPr sz="1451" spc="-4" dirty="0">
                <a:latin typeface="Arial"/>
                <a:cs typeface="Arial"/>
              </a:rPr>
              <a:t>t</a:t>
            </a:r>
            <a:r>
              <a:rPr sz="1451" spc="8" dirty="0">
                <a:latin typeface="Arial"/>
                <a:cs typeface="Arial"/>
              </a:rPr>
              <a:t>s</a:t>
            </a:r>
            <a:r>
              <a:rPr sz="1451" spc="-13" dirty="0">
                <a:latin typeface="Arial"/>
                <a:cs typeface="Arial"/>
              </a:rPr>
              <a:t>-</a:t>
            </a:r>
            <a:r>
              <a:rPr sz="1451" spc="4" dirty="0">
                <a:latin typeface="Arial"/>
                <a:cs typeface="Arial"/>
              </a:rPr>
              <a:t>U</a:t>
            </a:r>
            <a:r>
              <a:rPr sz="1451" dirty="0">
                <a:latin typeface="Arial"/>
                <a:cs typeface="Arial"/>
              </a:rPr>
              <a:t>n</a:t>
            </a:r>
            <a:r>
              <a:rPr sz="1451" spc="4" dirty="0">
                <a:latin typeface="Arial"/>
                <a:cs typeface="Arial"/>
              </a:rPr>
              <a:t>i</a:t>
            </a:r>
            <a:r>
              <a:rPr sz="1451" dirty="0">
                <a:latin typeface="Arial"/>
                <a:cs typeface="Arial"/>
              </a:rPr>
              <a:t>s.</a:t>
            </a:r>
          </a:p>
        </p:txBody>
      </p:sp>
      <p:sp>
        <p:nvSpPr>
          <p:cNvPr id="14" name="object 14"/>
          <p:cNvSpPr txBox="1"/>
          <p:nvPr/>
        </p:nvSpPr>
        <p:spPr>
          <a:xfrm>
            <a:off x="4901369" y="5213289"/>
            <a:ext cx="3678265" cy="619581"/>
          </a:xfrm>
          <a:prstGeom prst="rect">
            <a:avLst/>
          </a:prstGeom>
        </p:spPr>
        <p:txBody>
          <a:bodyPr wrap="square" lIns="0" tIns="0" rIns="0" bIns="0" rtlCol="0">
            <a:noAutofit/>
          </a:bodyPr>
          <a:lstStyle/>
          <a:p>
            <a:pPr marL="11516">
              <a:lnSpc>
                <a:spcPts val="1573"/>
              </a:lnSpc>
              <a:spcBef>
                <a:spcPts val="78"/>
              </a:spcBef>
            </a:pPr>
            <a:r>
              <a:rPr sz="1451" dirty="0">
                <a:latin typeface="Arial"/>
                <a:cs typeface="Arial"/>
              </a:rPr>
              <a:t>En</a:t>
            </a:r>
            <a:r>
              <a:rPr sz="1451" spc="306" dirty="0">
                <a:latin typeface="Arial"/>
                <a:cs typeface="Arial"/>
              </a:rPr>
              <a:t> </a:t>
            </a:r>
            <a:r>
              <a:rPr sz="1451" spc="-4" dirty="0">
                <a:latin typeface="Arial"/>
                <a:cs typeface="Arial"/>
              </a:rPr>
              <a:t>C</a:t>
            </a:r>
            <a:r>
              <a:rPr sz="1451" spc="-8" dirty="0">
                <a:latin typeface="Arial"/>
                <a:cs typeface="Arial"/>
              </a:rPr>
              <a:t>h</a:t>
            </a:r>
            <a:r>
              <a:rPr sz="1451" spc="4" dirty="0">
                <a:latin typeface="Arial"/>
                <a:cs typeface="Arial"/>
              </a:rPr>
              <a:t>i</a:t>
            </a:r>
            <a:r>
              <a:rPr sz="1451" spc="8" dirty="0">
                <a:latin typeface="Arial"/>
                <a:cs typeface="Arial"/>
              </a:rPr>
              <a:t>n</a:t>
            </a:r>
            <a:r>
              <a:rPr sz="1451" spc="-8" dirty="0">
                <a:latin typeface="Arial"/>
                <a:cs typeface="Arial"/>
              </a:rPr>
              <a:t>e</a:t>
            </a:r>
            <a:r>
              <a:rPr sz="1451" dirty="0">
                <a:latin typeface="Arial"/>
                <a:cs typeface="Arial"/>
              </a:rPr>
              <a:t>,</a:t>
            </a:r>
            <a:r>
              <a:rPr sz="1451" spc="297" dirty="0">
                <a:latin typeface="Arial"/>
                <a:cs typeface="Arial"/>
              </a:rPr>
              <a:t> </a:t>
            </a:r>
            <a:r>
              <a:rPr sz="1451" spc="4" dirty="0">
                <a:latin typeface="Arial"/>
                <a:cs typeface="Arial"/>
              </a:rPr>
              <a:t>l</a:t>
            </a:r>
            <a:r>
              <a:rPr sz="1451" dirty="0">
                <a:latin typeface="Arial"/>
                <a:cs typeface="Arial"/>
              </a:rPr>
              <a:t>a</a:t>
            </a:r>
            <a:r>
              <a:rPr sz="1451" spc="306" dirty="0">
                <a:latin typeface="Arial"/>
                <a:cs typeface="Arial"/>
              </a:rPr>
              <a:t> </a:t>
            </a:r>
            <a:r>
              <a:rPr sz="1451" spc="8" dirty="0">
                <a:latin typeface="Arial"/>
                <a:cs typeface="Arial"/>
              </a:rPr>
              <a:t>c</a:t>
            </a:r>
            <a:r>
              <a:rPr sz="1451" spc="-8" dirty="0">
                <a:latin typeface="Arial"/>
                <a:cs typeface="Arial"/>
              </a:rPr>
              <a:t>o</a:t>
            </a:r>
            <a:r>
              <a:rPr sz="1451" dirty="0">
                <a:latin typeface="Arial"/>
                <a:cs typeface="Arial"/>
              </a:rPr>
              <a:t>n</a:t>
            </a:r>
            <a:r>
              <a:rPr sz="1451" spc="8" dirty="0">
                <a:latin typeface="Arial"/>
                <a:cs typeface="Arial"/>
              </a:rPr>
              <a:t>s</a:t>
            </a:r>
            <a:r>
              <a:rPr sz="1451" spc="-8" dirty="0">
                <a:latin typeface="Arial"/>
                <a:cs typeface="Arial"/>
              </a:rPr>
              <a:t>o</a:t>
            </a:r>
            <a:r>
              <a:rPr sz="1451" spc="-4" dirty="0">
                <a:latin typeface="Arial"/>
                <a:cs typeface="Arial"/>
              </a:rPr>
              <a:t>m</a:t>
            </a:r>
            <a:r>
              <a:rPr sz="1451" spc="4" dirty="0">
                <a:latin typeface="Arial"/>
                <a:cs typeface="Arial"/>
              </a:rPr>
              <a:t>m</a:t>
            </a:r>
            <a:r>
              <a:rPr sz="1451" spc="-8" dirty="0">
                <a:latin typeface="Arial"/>
                <a:cs typeface="Arial"/>
              </a:rPr>
              <a:t>a</a:t>
            </a:r>
            <a:r>
              <a:rPr sz="1451" spc="4" dirty="0">
                <a:latin typeface="Arial"/>
                <a:cs typeface="Arial"/>
              </a:rPr>
              <a:t>ti</a:t>
            </a:r>
            <a:r>
              <a:rPr sz="1451" dirty="0">
                <a:latin typeface="Arial"/>
                <a:cs typeface="Arial"/>
              </a:rPr>
              <a:t>on</a:t>
            </a:r>
            <a:r>
              <a:rPr sz="1451" spc="297" dirty="0">
                <a:latin typeface="Arial"/>
                <a:cs typeface="Arial"/>
              </a:rPr>
              <a:t> </a:t>
            </a:r>
            <a:r>
              <a:rPr sz="1451" dirty="0">
                <a:latin typeface="Arial"/>
                <a:cs typeface="Arial"/>
              </a:rPr>
              <a:t>e</a:t>
            </a:r>
            <a:r>
              <a:rPr sz="1451" spc="8" dirty="0">
                <a:latin typeface="Arial"/>
                <a:cs typeface="Arial"/>
              </a:rPr>
              <a:t>s</a:t>
            </a:r>
            <a:r>
              <a:rPr sz="1451" dirty="0">
                <a:latin typeface="Arial"/>
                <a:cs typeface="Arial"/>
              </a:rPr>
              <a:t>t</a:t>
            </a:r>
            <a:r>
              <a:rPr sz="1451" spc="302" dirty="0">
                <a:latin typeface="Arial"/>
                <a:cs typeface="Arial"/>
              </a:rPr>
              <a:t> </a:t>
            </a:r>
            <a:r>
              <a:rPr sz="1451" spc="-4" dirty="0">
                <a:latin typeface="Arial"/>
                <a:cs typeface="Arial"/>
              </a:rPr>
              <a:t>tr</a:t>
            </a:r>
            <a:r>
              <a:rPr sz="1451" dirty="0">
                <a:latin typeface="Arial"/>
                <a:cs typeface="Arial"/>
              </a:rPr>
              <a:t>ès</a:t>
            </a:r>
            <a:r>
              <a:rPr sz="1451" spc="306" dirty="0">
                <a:latin typeface="Arial"/>
                <a:cs typeface="Arial"/>
              </a:rPr>
              <a:t> </a:t>
            </a:r>
            <a:r>
              <a:rPr sz="1451" spc="-4" dirty="0">
                <a:latin typeface="Arial"/>
                <a:cs typeface="Arial"/>
              </a:rPr>
              <a:t>f</a:t>
            </a:r>
            <a:r>
              <a:rPr sz="1451" dirty="0">
                <a:latin typeface="Arial"/>
                <a:cs typeface="Arial"/>
              </a:rPr>
              <a:t>a</a:t>
            </a:r>
            <a:r>
              <a:rPr sz="1451" spc="4" dirty="0">
                <a:latin typeface="Arial"/>
                <a:cs typeface="Arial"/>
              </a:rPr>
              <a:t>i</a:t>
            </a:r>
            <a:r>
              <a:rPr sz="1451" dirty="0">
                <a:latin typeface="Arial"/>
                <a:cs typeface="Arial"/>
              </a:rPr>
              <a:t>b</a:t>
            </a:r>
            <a:r>
              <a:rPr sz="1451" spc="4" dirty="0">
                <a:latin typeface="Arial"/>
                <a:cs typeface="Arial"/>
              </a:rPr>
              <a:t>l</a:t>
            </a:r>
            <a:r>
              <a:rPr sz="1451" dirty="0">
                <a:latin typeface="Arial"/>
                <a:cs typeface="Arial"/>
              </a:rPr>
              <a:t>e</a:t>
            </a:r>
            <a:endParaRPr sz="1451">
              <a:latin typeface="Arial"/>
              <a:cs typeface="Arial"/>
            </a:endParaRPr>
          </a:p>
          <a:p>
            <a:pPr marL="11516" marR="7956">
              <a:lnSpc>
                <a:spcPts val="1622"/>
              </a:lnSpc>
              <a:spcBef>
                <a:spcPts val="15"/>
              </a:spcBef>
            </a:pPr>
            <a:r>
              <a:rPr sz="1451" dirty="0">
                <a:latin typeface="Arial"/>
                <a:cs typeface="Arial"/>
              </a:rPr>
              <a:t>avec</a:t>
            </a:r>
            <a:r>
              <a:rPr sz="1451" spc="375" dirty="0">
                <a:latin typeface="Arial"/>
                <a:cs typeface="Arial"/>
              </a:rPr>
              <a:t> </a:t>
            </a:r>
            <a:r>
              <a:rPr sz="1451" dirty="0">
                <a:latin typeface="Arial"/>
                <a:cs typeface="Arial"/>
              </a:rPr>
              <a:t>0</a:t>
            </a:r>
            <a:r>
              <a:rPr sz="1451" spc="4" dirty="0">
                <a:latin typeface="Arial"/>
                <a:cs typeface="Arial"/>
              </a:rPr>
              <a:t>,</a:t>
            </a:r>
            <a:r>
              <a:rPr sz="1451" dirty="0">
                <a:latin typeface="Arial"/>
                <a:cs typeface="Arial"/>
              </a:rPr>
              <a:t>2</a:t>
            </a:r>
            <a:r>
              <a:rPr sz="1451" spc="-8" dirty="0">
                <a:latin typeface="Arial"/>
                <a:cs typeface="Arial"/>
              </a:rPr>
              <a:t>K</a:t>
            </a:r>
            <a:r>
              <a:rPr sz="1451" dirty="0">
                <a:latin typeface="Arial"/>
                <a:cs typeface="Arial"/>
              </a:rPr>
              <a:t>g</a:t>
            </a:r>
            <a:r>
              <a:rPr sz="1451" spc="4" dirty="0">
                <a:latin typeface="Arial"/>
                <a:cs typeface="Arial"/>
              </a:rPr>
              <a:t>/</a:t>
            </a:r>
            <a:r>
              <a:rPr sz="1451" dirty="0">
                <a:latin typeface="Arial"/>
                <a:cs typeface="Arial"/>
              </a:rPr>
              <a:t>h</a:t>
            </a:r>
            <a:r>
              <a:rPr sz="1451" spc="-8" dirty="0">
                <a:latin typeface="Arial"/>
                <a:cs typeface="Arial"/>
              </a:rPr>
              <a:t>a</a:t>
            </a:r>
            <a:r>
              <a:rPr sz="1451" dirty="0">
                <a:latin typeface="Arial"/>
                <a:cs typeface="Arial"/>
              </a:rPr>
              <a:t>b</a:t>
            </a:r>
            <a:r>
              <a:rPr sz="1451" spc="4" dirty="0">
                <a:latin typeface="Arial"/>
                <a:cs typeface="Arial"/>
              </a:rPr>
              <a:t>i</a:t>
            </a:r>
            <a:r>
              <a:rPr sz="1451" spc="-4" dirty="0">
                <a:latin typeface="Arial"/>
                <a:cs typeface="Arial"/>
              </a:rPr>
              <a:t>t</a:t>
            </a:r>
            <a:r>
              <a:rPr sz="1451" dirty="0">
                <a:latin typeface="Arial"/>
                <a:cs typeface="Arial"/>
              </a:rPr>
              <a:t>an</a:t>
            </a:r>
            <a:r>
              <a:rPr sz="1451" spc="-4" dirty="0">
                <a:latin typeface="Arial"/>
                <a:cs typeface="Arial"/>
              </a:rPr>
              <a:t>t</a:t>
            </a:r>
            <a:r>
              <a:rPr sz="1451" spc="4" dirty="0">
                <a:latin typeface="Arial"/>
                <a:cs typeface="Arial"/>
              </a:rPr>
              <a:t>/</a:t>
            </a:r>
            <a:r>
              <a:rPr sz="1451" dirty="0">
                <a:latin typeface="Arial"/>
                <a:cs typeface="Arial"/>
              </a:rPr>
              <a:t>an</a:t>
            </a:r>
            <a:r>
              <a:rPr sz="1451" spc="370" dirty="0">
                <a:latin typeface="Arial"/>
                <a:cs typeface="Arial"/>
              </a:rPr>
              <a:t> </a:t>
            </a:r>
            <a:r>
              <a:rPr sz="1451" dirty="0">
                <a:latin typeface="Arial"/>
                <a:cs typeface="Arial"/>
              </a:rPr>
              <a:t>:</a:t>
            </a:r>
            <a:r>
              <a:rPr sz="1451" spc="370" dirty="0">
                <a:latin typeface="Arial"/>
                <a:cs typeface="Arial"/>
              </a:rPr>
              <a:t> </a:t>
            </a:r>
            <a:r>
              <a:rPr sz="1451" spc="4" dirty="0">
                <a:latin typeface="Arial"/>
                <a:cs typeface="Arial"/>
              </a:rPr>
              <a:t>l</a:t>
            </a:r>
            <a:r>
              <a:rPr sz="1451" dirty="0">
                <a:latin typeface="Arial"/>
                <a:cs typeface="Arial"/>
              </a:rPr>
              <a:t>e</a:t>
            </a:r>
            <a:r>
              <a:rPr sz="1451" spc="379" dirty="0">
                <a:latin typeface="Arial"/>
                <a:cs typeface="Arial"/>
              </a:rPr>
              <a:t> </a:t>
            </a:r>
            <a:r>
              <a:rPr sz="1451" spc="-4" dirty="0">
                <a:latin typeface="Arial"/>
                <a:cs typeface="Arial"/>
              </a:rPr>
              <a:t>fr</a:t>
            </a:r>
            <a:r>
              <a:rPr sz="1451" dirty="0">
                <a:latin typeface="Arial"/>
                <a:cs typeface="Arial"/>
              </a:rPr>
              <a:t>o</a:t>
            </a:r>
            <a:r>
              <a:rPr sz="1451" spc="-4" dirty="0">
                <a:latin typeface="Arial"/>
                <a:cs typeface="Arial"/>
              </a:rPr>
              <a:t>m</a:t>
            </a:r>
            <a:r>
              <a:rPr sz="1451" dirty="0">
                <a:latin typeface="Arial"/>
                <a:cs typeface="Arial"/>
              </a:rPr>
              <a:t>age</a:t>
            </a:r>
            <a:r>
              <a:rPr sz="1451" spc="365" dirty="0">
                <a:latin typeface="Arial"/>
                <a:cs typeface="Arial"/>
              </a:rPr>
              <a:t> </a:t>
            </a:r>
            <a:r>
              <a:rPr sz="1451" dirty="0">
                <a:latin typeface="Arial"/>
                <a:cs typeface="Arial"/>
              </a:rPr>
              <a:t>y</a:t>
            </a:r>
            <a:r>
              <a:rPr sz="1451" spc="356" dirty="0">
                <a:latin typeface="Arial"/>
                <a:cs typeface="Arial"/>
              </a:rPr>
              <a:t> </a:t>
            </a:r>
            <a:r>
              <a:rPr sz="1451" dirty="0">
                <a:latin typeface="Arial"/>
                <a:cs typeface="Arial"/>
              </a:rPr>
              <a:t>est </a:t>
            </a:r>
            <a:r>
              <a:rPr sz="1451" spc="8" dirty="0">
                <a:latin typeface="Arial"/>
                <a:cs typeface="Arial"/>
              </a:rPr>
              <a:t>c</a:t>
            </a:r>
            <a:r>
              <a:rPr sz="1451" spc="-8" dirty="0">
                <a:latin typeface="Arial"/>
                <a:cs typeface="Arial"/>
              </a:rPr>
              <a:t>o</a:t>
            </a:r>
            <a:r>
              <a:rPr sz="1451" dirty="0">
                <a:latin typeface="Arial"/>
                <a:cs typeface="Arial"/>
              </a:rPr>
              <a:t>n</a:t>
            </a:r>
            <a:r>
              <a:rPr sz="1451" spc="8" dirty="0">
                <a:latin typeface="Arial"/>
                <a:cs typeface="Arial"/>
              </a:rPr>
              <a:t>s</a:t>
            </a:r>
            <a:r>
              <a:rPr sz="1451" spc="4" dirty="0">
                <a:latin typeface="Arial"/>
                <a:cs typeface="Arial"/>
              </a:rPr>
              <a:t>i</a:t>
            </a:r>
            <a:r>
              <a:rPr sz="1451" spc="-8" dirty="0">
                <a:latin typeface="Arial"/>
                <a:cs typeface="Arial"/>
              </a:rPr>
              <a:t>d</a:t>
            </a:r>
            <a:r>
              <a:rPr sz="1451" dirty="0">
                <a:latin typeface="Arial"/>
                <a:cs typeface="Arial"/>
              </a:rPr>
              <a:t>é</a:t>
            </a:r>
            <a:r>
              <a:rPr sz="1451" spc="-4" dirty="0">
                <a:latin typeface="Arial"/>
                <a:cs typeface="Arial"/>
              </a:rPr>
              <a:t>r</a:t>
            </a:r>
            <a:r>
              <a:rPr sz="1451" dirty="0">
                <a:latin typeface="Arial"/>
                <a:cs typeface="Arial"/>
              </a:rPr>
              <a:t>é </a:t>
            </a:r>
            <a:r>
              <a:rPr sz="1451" spc="8" dirty="0">
                <a:latin typeface="Arial"/>
                <a:cs typeface="Arial"/>
              </a:rPr>
              <a:t>c</a:t>
            </a:r>
            <a:r>
              <a:rPr sz="1451" spc="-8" dirty="0">
                <a:latin typeface="Arial"/>
                <a:cs typeface="Arial"/>
              </a:rPr>
              <a:t>o</a:t>
            </a:r>
            <a:r>
              <a:rPr sz="1451" spc="-4" dirty="0">
                <a:latin typeface="Arial"/>
                <a:cs typeface="Arial"/>
              </a:rPr>
              <a:t>m</a:t>
            </a:r>
            <a:r>
              <a:rPr sz="1451" spc="4" dirty="0">
                <a:latin typeface="Arial"/>
                <a:cs typeface="Arial"/>
              </a:rPr>
              <a:t>m</a:t>
            </a:r>
            <a:r>
              <a:rPr sz="1451" dirty="0">
                <a:latin typeface="Arial"/>
                <a:cs typeface="Arial"/>
              </a:rPr>
              <a:t>e</a:t>
            </a:r>
            <a:r>
              <a:rPr sz="1451" spc="-4" dirty="0">
                <a:latin typeface="Arial"/>
                <a:cs typeface="Arial"/>
              </a:rPr>
              <a:t> </a:t>
            </a:r>
            <a:r>
              <a:rPr sz="1451" dirty="0">
                <a:latin typeface="Arial"/>
                <a:cs typeface="Arial"/>
              </a:rPr>
              <a:t>un p</a:t>
            </a:r>
            <a:r>
              <a:rPr sz="1451" spc="-4" dirty="0">
                <a:latin typeface="Arial"/>
                <a:cs typeface="Arial"/>
              </a:rPr>
              <a:t>r</a:t>
            </a:r>
            <a:r>
              <a:rPr sz="1451" spc="-8" dirty="0">
                <a:latin typeface="Arial"/>
                <a:cs typeface="Arial"/>
              </a:rPr>
              <a:t>o</a:t>
            </a:r>
            <a:r>
              <a:rPr sz="1451" dirty="0">
                <a:latin typeface="Arial"/>
                <a:cs typeface="Arial"/>
              </a:rPr>
              <a:t>duit de</a:t>
            </a:r>
            <a:r>
              <a:rPr sz="1451" spc="-4" dirty="0">
                <a:latin typeface="Arial"/>
                <a:cs typeface="Arial"/>
              </a:rPr>
              <a:t> </a:t>
            </a:r>
            <a:r>
              <a:rPr sz="1451" spc="4" dirty="0">
                <a:latin typeface="Arial"/>
                <a:cs typeface="Arial"/>
              </a:rPr>
              <a:t>l</a:t>
            </a:r>
            <a:r>
              <a:rPr sz="1451" spc="-8" dirty="0">
                <a:latin typeface="Arial"/>
                <a:cs typeface="Arial"/>
              </a:rPr>
              <a:t>u</a:t>
            </a:r>
            <a:r>
              <a:rPr sz="1451" dirty="0">
                <a:latin typeface="Arial"/>
                <a:cs typeface="Arial"/>
              </a:rPr>
              <a:t>x</a:t>
            </a:r>
            <a:r>
              <a:rPr sz="1451" spc="23" dirty="0">
                <a:latin typeface="Arial"/>
                <a:cs typeface="Arial"/>
              </a:rPr>
              <a:t>e</a:t>
            </a:r>
            <a:r>
              <a:rPr sz="1451" dirty="0">
                <a:solidFill>
                  <a:srgbClr val="FF0000"/>
                </a:solidFill>
                <a:latin typeface="Arial"/>
                <a:cs typeface="Arial"/>
              </a:rPr>
              <a:t>.</a:t>
            </a:r>
            <a:endParaRPr sz="1451">
              <a:latin typeface="Arial"/>
              <a:cs typeface="Arial"/>
            </a:endParaRPr>
          </a:p>
        </p:txBody>
      </p:sp>
      <p:sp>
        <p:nvSpPr>
          <p:cNvPr id="11" name="object 11"/>
          <p:cNvSpPr txBox="1"/>
          <p:nvPr/>
        </p:nvSpPr>
        <p:spPr>
          <a:xfrm>
            <a:off x="3567773" y="6016729"/>
            <a:ext cx="90978" cy="122073"/>
          </a:xfrm>
          <a:prstGeom prst="rect">
            <a:avLst/>
          </a:prstGeom>
        </p:spPr>
        <p:txBody>
          <a:bodyPr wrap="square" lIns="0" tIns="0" rIns="0" bIns="0" rtlCol="0">
            <a:noAutofit/>
          </a:bodyPr>
          <a:lstStyle/>
          <a:p>
            <a:pPr marL="23033">
              <a:lnSpc>
                <a:spcPts val="907"/>
              </a:lnSpc>
            </a:pPr>
            <a:endParaRPr sz="907"/>
          </a:p>
        </p:txBody>
      </p:sp>
      <p:sp>
        <p:nvSpPr>
          <p:cNvPr id="10" name="object 10"/>
          <p:cNvSpPr txBox="1"/>
          <p:nvPr/>
        </p:nvSpPr>
        <p:spPr>
          <a:xfrm>
            <a:off x="3567773" y="5724213"/>
            <a:ext cx="90978" cy="122073"/>
          </a:xfrm>
          <a:prstGeom prst="rect">
            <a:avLst/>
          </a:prstGeom>
        </p:spPr>
        <p:txBody>
          <a:bodyPr wrap="square" lIns="0" tIns="0" rIns="0" bIns="0" rtlCol="0">
            <a:noAutofit/>
          </a:bodyPr>
          <a:lstStyle/>
          <a:p>
            <a:pPr marL="23033">
              <a:lnSpc>
                <a:spcPts val="907"/>
              </a:lnSpc>
            </a:pPr>
            <a:endParaRPr sz="907"/>
          </a:p>
        </p:txBody>
      </p:sp>
      <p:sp>
        <p:nvSpPr>
          <p:cNvPr id="9" name="object 9"/>
          <p:cNvSpPr txBox="1"/>
          <p:nvPr/>
        </p:nvSpPr>
        <p:spPr>
          <a:xfrm>
            <a:off x="3567773" y="5431698"/>
            <a:ext cx="90978" cy="122073"/>
          </a:xfrm>
          <a:prstGeom prst="rect">
            <a:avLst/>
          </a:prstGeom>
        </p:spPr>
        <p:txBody>
          <a:bodyPr wrap="square" lIns="0" tIns="0" rIns="0" bIns="0" rtlCol="0">
            <a:noAutofit/>
          </a:bodyPr>
          <a:lstStyle/>
          <a:p>
            <a:pPr marL="23033">
              <a:lnSpc>
                <a:spcPts val="907"/>
              </a:lnSpc>
            </a:pPr>
            <a:endParaRPr sz="907"/>
          </a:p>
        </p:txBody>
      </p:sp>
      <p:sp>
        <p:nvSpPr>
          <p:cNvPr id="8" name="object 8"/>
          <p:cNvSpPr txBox="1"/>
          <p:nvPr/>
        </p:nvSpPr>
        <p:spPr>
          <a:xfrm>
            <a:off x="3567773" y="5138029"/>
            <a:ext cx="90978" cy="122074"/>
          </a:xfrm>
          <a:prstGeom prst="rect">
            <a:avLst/>
          </a:prstGeom>
        </p:spPr>
        <p:txBody>
          <a:bodyPr wrap="square" lIns="0" tIns="0" rIns="0" bIns="0" rtlCol="0">
            <a:noAutofit/>
          </a:bodyPr>
          <a:lstStyle/>
          <a:p>
            <a:pPr marL="23033">
              <a:lnSpc>
                <a:spcPts val="907"/>
              </a:lnSpc>
            </a:pPr>
            <a:endParaRPr sz="907"/>
          </a:p>
        </p:txBody>
      </p:sp>
      <p:sp>
        <p:nvSpPr>
          <p:cNvPr id="7" name="object 7"/>
          <p:cNvSpPr txBox="1"/>
          <p:nvPr/>
        </p:nvSpPr>
        <p:spPr>
          <a:xfrm>
            <a:off x="3567773" y="4845514"/>
            <a:ext cx="90978" cy="122074"/>
          </a:xfrm>
          <a:prstGeom prst="rect">
            <a:avLst/>
          </a:prstGeom>
        </p:spPr>
        <p:txBody>
          <a:bodyPr wrap="square" lIns="0" tIns="0" rIns="0" bIns="0" rtlCol="0">
            <a:noAutofit/>
          </a:bodyPr>
          <a:lstStyle/>
          <a:p>
            <a:pPr marL="23033">
              <a:lnSpc>
                <a:spcPts val="907"/>
              </a:lnSpc>
            </a:pPr>
            <a:endParaRPr sz="907"/>
          </a:p>
        </p:txBody>
      </p:sp>
      <p:sp>
        <p:nvSpPr>
          <p:cNvPr id="6" name="object 6"/>
          <p:cNvSpPr txBox="1"/>
          <p:nvPr/>
        </p:nvSpPr>
        <p:spPr>
          <a:xfrm>
            <a:off x="3513646" y="4736108"/>
            <a:ext cx="900579" cy="1463731"/>
          </a:xfrm>
          <a:prstGeom prst="rect">
            <a:avLst/>
          </a:prstGeom>
        </p:spPr>
        <p:txBody>
          <a:bodyPr wrap="square" lIns="0" tIns="0" rIns="0" bIns="0" rtlCol="0">
            <a:noAutofit/>
          </a:bodyPr>
          <a:lstStyle/>
          <a:p>
            <a:pPr marL="23033">
              <a:lnSpc>
                <a:spcPts val="907"/>
              </a:lnSpc>
            </a:pPr>
            <a:endParaRPr sz="907"/>
          </a:p>
        </p:txBody>
      </p:sp>
      <p:sp>
        <p:nvSpPr>
          <p:cNvPr id="4" name="object 4"/>
          <p:cNvSpPr txBox="1"/>
          <p:nvPr/>
        </p:nvSpPr>
        <p:spPr>
          <a:xfrm>
            <a:off x="642312" y="826300"/>
            <a:ext cx="60047" cy="138196"/>
          </a:xfrm>
          <a:prstGeom prst="rect">
            <a:avLst/>
          </a:prstGeom>
        </p:spPr>
        <p:txBody>
          <a:bodyPr wrap="square" lIns="0" tIns="0" rIns="0" bIns="0" rtlCol="0">
            <a:noAutofit/>
          </a:bodyPr>
          <a:lstStyle/>
          <a:p>
            <a:pPr marL="23033">
              <a:lnSpc>
                <a:spcPts val="907"/>
              </a:lnSpc>
            </a:pPr>
            <a:endParaRPr sz="907"/>
          </a:p>
        </p:txBody>
      </p:sp>
      <p:sp>
        <p:nvSpPr>
          <p:cNvPr id="3" name="object 3"/>
          <p:cNvSpPr txBox="1"/>
          <p:nvPr/>
        </p:nvSpPr>
        <p:spPr>
          <a:xfrm>
            <a:off x="2399324" y="826300"/>
            <a:ext cx="69970" cy="138196"/>
          </a:xfrm>
          <a:prstGeom prst="rect">
            <a:avLst/>
          </a:prstGeom>
        </p:spPr>
        <p:txBody>
          <a:bodyPr wrap="square" lIns="0" tIns="0" rIns="0" bIns="0" rtlCol="0">
            <a:noAutofit/>
          </a:bodyPr>
          <a:lstStyle/>
          <a:p>
            <a:pPr marL="23033">
              <a:lnSpc>
                <a:spcPts val="907"/>
              </a:lnSpc>
            </a:pPr>
            <a:endParaRPr sz="907"/>
          </a:p>
        </p:txBody>
      </p:sp>
      <p:sp>
        <p:nvSpPr>
          <p:cNvPr id="2" name="object 2"/>
          <p:cNvSpPr txBox="1"/>
          <p:nvPr/>
        </p:nvSpPr>
        <p:spPr>
          <a:xfrm>
            <a:off x="2751577" y="826300"/>
            <a:ext cx="69888" cy="138196"/>
          </a:xfrm>
          <a:prstGeom prst="rect">
            <a:avLst/>
          </a:prstGeom>
        </p:spPr>
        <p:txBody>
          <a:bodyPr wrap="square" lIns="0" tIns="0" rIns="0" bIns="0" rtlCol="0">
            <a:noAutofit/>
          </a:bodyPr>
          <a:lstStyle/>
          <a:p>
            <a:pPr marL="23033">
              <a:lnSpc>
                <a:spcPts val="907"/>
              </a:lnSpc>
            </a:pPr>
            <a:endParaRPr sz="907"/>
          </a:p>
        </p:txBody>
      </p:sp>
      <p:graphicFrame>
        <p:nvGraphicFramePr>
          <p:cNvPr id="58" name="Graphique 57"/>
          <p:cNvGraphicFramePr/>
          <p:nvPr>
            <p:extLst>
              <p:ext uri="{D42A27DB-BD31-4B8C-83A1-F6EECF244321}">
                <p14:modId xmlns:p14="http://schemas.microsoft.com/office/powerpoint/2010/main" val="2304685519"/>
              </p:ext>
            </p:extLst>
          </p:nvPr>
        </p:nvGraphicFramePr>
        <p:xfrm>
          <a:off x="54098" y="2901972"/>
          <a:ext cx="4427096" cy="34143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5853963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350095" y="841108"/>
            <a:ext cx="2308884" cy="157267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677393" marR="677918" algn="ctr">
              <a:lnSpc>
                <a:spcPct val="95825"/>
              </a:lnSpc>
              <a:spcBef>
                <a:spcPts val="2248"/>
              </a:spcBef>
            </a:pPr>
            <a:r>
              <a:rPr lang="fr-FR" sz="2000" b="1" spc="4" dirty="0">
                <a:latin typeface="+mj-lt"/>
                <a:cs typeface="Arial"/>
              </a:rPr>
              <a:t>I</a:t>
            </a:r>
            <a:r>
              <a:rPr lang="fr-FR" sz="2000" b="1" spc="-13" dirty="0">
                <a:latin typeface="+mj-lt"/>
                <a:cs typeface="Arial"/>
              </a:rPr>
              <a:t>t</a:t>
            </a:r>
            <a:r>
              <a:rPr lang="fr-FR" sz="2000" b="1" dirty="0">
                <a:latin typeface="+mj-lt"/>
                <a:cs typeface="Arial"/>
              </a:rPr>
              <a:t>a</a:t>
            </a:r>
            <a:r>
              <a:rPr lang="fr-FR" sz="2000" b="1" spc="4" dirty="0">
                <a:latin typeface="+mj-lt"/>
                <a:cs typeface="Arial"/>
              </a:rPr>
              <a:t>l</a:t>
            </a:r>
            <a:r>
              <a:rPr lang="fr-FR" sz="2000" b="1" spc="-4" dirty="0">
                <a:latin typeface="+mj-lt"/>
                <a:cs typeface="Arial"/>
              </a:rPr>
              <a:t>i</a:t>
            </a:r>
            <a:r>
              <a:rPr lang="fr-FR" sz="2000" b="1" dirty="0">
                <a:latin typeface="+mj-lt"/>
                <a:cs typeface="Arial"/>
              </a:rPr>
              <a:t>e</a:t>
            </a:r>
            <a:endParaRPr lang="fr-FR" sz="2000" dirty="0">
              <a:latin typeface="+mj-lt"/>
              <a:cs typeface="Arial"/>
            </a:endParaRPr>
          </a:p>
          <a:p>
            <a:pPr marL="69097" marR="20028" algn="ctr">
              <a:lnSpc>
                <a:spcPct val="95825"/>
              </a:lnSpc>
              <a:spcBef>
                <a:spcPts val="1623"/>
              </a:spcBef>
            </a:pPr>
            <a:r>
              <a:rPr lang="fr-FR" sz="2000" spc="4" dirty="0" smtClean="0">
                <a:latin typeface="+mj-lt"/>
                <a:cs typeface="Arial"/>
              </a:rPr>
              <a:t>I</a:t>
            </a:r>
            <a:r>
              <a:rPr lang="fr-FR" sz="2000" dirty="0" smtClean="0">
                <a:latin typeface="+mj-lt"/>
                <a:cs typeface="Arial"/>
              </a:rPr>
              <a:t>ng</a:t>
            </a:r>
            <a:r>
              <a:rPr lang="fr-FR" sz="2000" spc="-4" dirty="0" smtClean="0">
                <a:latin typeface="+mj-lt"/>
                <a:cs typeface="Arial"/>
              </a:rPr>
              <a:t>r</a:t>
            </a:r>
            <a:r>
              <a:rPr lang="fr-FR" sz="2000" dirty="0" smtClean="0">
                <a:latin typeface="+mj-lt"/>
                <a:cs typeface="Arial"/>
              </a:rPr>
              <a:t>é</a:t>
            </a:r>
            <a:r>
              <a:rPr lang="fr-FR" sz="2000" spc="-8" dirty="0" smtClean="0">
                <a:latin typeface="+mj-lt"/>
                <a:cs typeface="Arial"/>
              </a:rPr>
              <a:t>d</a:t>
            </a:r>
            <a:r>
              <a:rPr lang="fr-FR" sz="2000" spc="4" dirty="0" smtClean="0">
                <a:latin typeface="+mj-lt"/>
                <a:cs typeface="Arial"/>
              </a:rPr>
              <a:t>i</a:t>
            </a:r>
            <a:r>
              <a:rPr lang="fr-FR" sz="2000" dirty="0" smtClean="0">
                <a:latin typeface="+mj-lt"/>
                <a:cs typeface="Arial"/>
              </a:rPr>
              <a:t>ent </a:t>
            </a:r>
            <a:r>
              <a:rPr lang="fr-FR" sz="2000" spc="-8" dirty="0">
                <a:latin typeface="+mj-lt"/>
                <a:cs typeface="Arial"/>
              </a:rPr>
              <a:t>d</a:t>
            </a:r>
            <a:r>
              <a:rPr lang="fr-FR" sz="2000" dirty="0">
                <a:latin typeface="+mj-lt"/>
                <a:cs typeface="Arial"/>
              </a:rPr>
              <a:t>e</a:t>
            </a:r>
            <a:r>
              <a:rPr lang="fr-FR" sz="2000" spc="4" dirty="0">
                <a:latin typeface="+mj-lt"/>
                <a:cs typeface="Arial"/>
              </a:rPr>
              <a:t> </a:t>
            </a:r>
            <a:r>
              <a:rPr lang="fr-FR" sz="2000" dirty="0">
                <a:latin typeface="+mj-lt"/>
                <a:cs typeface="Arial"/>
              </a:rPr>
              <a:t>cu</a:t>
            </a:r>
            <a:r>
              <a:rPr lang="fr-FR" sz="2000" spc="4" dirty="0">
                <a:latin typeface="+mj-lt"/>
                <a:cs typeface="Arial"/>
              </a:rPr>
              <a:t>i</a:t>
            </a:r>
            <a:r>
              <a:rPr lang="fr-FR" sz="2000" dirty="0">
                <a:latin typeface="+mj-lt"/>
                <a:cs typeface="Arial"/>
              </a:rPr>
              <a:t>s</a:t>
            </a:r>
            <a:r>
              <a:rPr lang="fr-FR" sz="2000" spc="4" dirty="0">
                <a:latin typeface="+mj-lt"/>
                <a:cs typeface="Arial"/>
              </a:rPr>
              <a:t>i</a:t>
            </a:r>
            <a:r>
              <a:rPr lang="fr-FR" sz="2000" dirty="0">
                <a:latin typeface="+mj-lt"/>
                <a:cs typeface="Arial"/>
              </a:rPr>
              <a:t>ne</a:t>
            </a:r>
          </a:p>
        </p:txBody>
      </p:sp>
      <p:sp>
        <p:nvSpPr>
          <p:cNvPr id="3" name="Rectangle à coins arrondis 2"/>
          <p:cNvSpPr/>
          <p:nvPr/>
        </p:nvSpPr>
        <p:spPr>
          <a:xfrm>
            <a:off x="116941" y="4032484"/>
            <a:ext cx="2838421" cy="160479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567988" marR="618125" algn="ctr">
              <a:lnSpc>
                <a:spcPct val="95825"/>
              </a:lnSpc>
              <a:spcBef>
                <a:spcPts val="1814"/>
              </a:spcBef>
            </a:pPr>
            <a:r>
              <a:rPr lang="fr-FR" sz="2000" b="1" spc="-49" dirty="0" smtClean="0">
                <a:latin typeface="+mj-lt"/>
                <a:cs typeface="Arial"/>
              </a:rPr>
              <a:t>A</a:t>
            </a:r>
            <a:r>
              <a:rPr lang="fr-FR" sz="2000" b="1" dirty="0" smtClean="0">
                <a:latin typeface="+mj-lt"/>
                <a:cs typeface="Arial"/>
              </a:rPr>
              <a:t>n</a:t>
            </a:r>
            <a:r>
              <a:rPr lang="fr-FR" sz="2000" b="1" spc="-8" dirty="0" smtClean="0">
                <a:latin typeface="+mj-lt"/>
                <a:cs typeface="Arial"/>
              </a:rPr>
              <a:t>g</a:t>
            </a:r>
            <a:r>
              <a:rPr lang="fr-FR" sz="2000" b="1" spc="-4" dirty="0" smtClean="0">
                <a:latin typeface="+mj-lt"/>
                <a:cs typeface="Arial"/>
              </a:rPr>
              <a:t>l</a:t>
            </a:r>
            <a:r>
              <a:rPr lang="fr-FR" sz="2000" b="1" dirty="0" smtClean="0">
                <a:latin typeface="+mj-lt"/>
                <a:cs typeface="Arial"/>
              </a:rPr>
              <a:t>e</a:t>
            </a:r>
            <a:r>
              <a:rPr lang="fr-FR" sz="2000" b="1" spc="-4" dirty="0" smtClean="0">
                <a:latin typeface="+mj-lt"/>
                <a:cs typeface="Arial"/>
              </a:rPr>
              <a:t>t</a:t>
            </a:r>
            <a:r>
              <a:rPr lang="fr-FR" sz="2000" b="1" dirty="0" smtClean="0">
                <a:latin typeface="+mj-lt"/>
                <a:cs typeface="Arial"/>
              </a:rPr>
              <a:t>e</a:t>
            </a:r>
            <a:r>
              <a:rPr lang="fr-FR" sz="2000" b="1" spc="-4" dirty="0" smtClean="0">
                <a:latin typeface="+mj-lt"/>
                <a:cs typeface="Arial"/>
              </a:rPr>
              <a:t>r</a:t>
            </a:r>
            <a:r>
              <a:rPr lang="fr-FR" sz="2000" b="1" spc="4" dirty="0" smtClean="0">
                <a:latin typeface="+mj-lt"/>
                <a:cs typeface="Arial"/>
              </a:rPr>
              <a:t>r</a:t>
            </a:r>
            <a:r>
              <a:rPr lang="fr-FR" sz="2000" b="1" dirty="0" smtClean="0">
                <a:latin typeface="+mj-lt"/>
                <a:cs typeface="Arial"/>
              </a:rPr>
              <a:t>e</a:t>
            </a:r>
            <a:endParaRPr lang="fr-FR" sz="2000" dirty="0">
              <a:latin typeface="+mj-lt"/>
              <a:cs typeface="Arial"/>
            </a:endParaRPr>
          </a:p>
          <a:p>
            <a:pPr marL="142803" marR="141595" algn="ctr">
              <a:lnSpc>
                <a:spcPct val="95825"/>
              </a:lnSpc>
              <a:spcBef>
                <a:spcPts val="1578"/>
              </a:spcBef>
            </a:pPr>
            <a:r>
              <a:rPr lang="fr-FR" sz="2000" dirty="0" smtClean="0">
                <a:latin typeface="+mj-lt"/>
                <a:cs typeface="Arial"/>
              </a:rPr>
              <a:t>San</a:t>
            </a:r>
            <a:r>
              <a:rPr lang="fr-FR" sz="2000" spc="-8" dirty="0" smtClean="0">
                <a:latin typeface="+mj-lt"/>
                <a:cs typeface="Arial"/>
              </a:rPr>
              <a:t>d</a:t>
            </a:r>
            <a:r>
              <a:rPr lang="fr-FR" sz="2000" spc="-4" dirty="0" smtClean="0">
                <a:latin typeface="+mj-lt"/>
                <a:cs typeface="Arial"/>
              </a:rPr>
              <a:t>w</a:t>
            </a:r>
            <a:r>
              <a:rPr lang="fr-FR" sz="2000" spc="4" dirty="0" smtClean="0">
                <a:latin typeface="+mj-lt"/>
                <a:cs typeface="Arial"/>
              </a:rPr>
              <a:t>i</a:t>
            </a:r>
            <a:r>
              <a:rPr lang="fr-FR" sz="2000" dirty="0" smtClean="0">
                <a:latin typeface="+mj-lt"/>
                <a:cs typeface="Arial"/>
              </a:rPr>
              <a:t>ch </a:t>
            </a:r>
            <a:r>
              <a:rPr lang="fr-FR" sz="2000" dirty="0">
                <a:latin typeface="+mj-lt"/>
                <a:cs typeface="Arial"/>
              </a:rPr>
              <a:t>et </a:t>
            </a:r>
            <a:r>
              <a:rPr lang="fr-FR" sz="2000" spc="4" dirty="0">
                <a:latin typeface="+mj-lt"/>
                <a:cs typeface="Arial"/>
              </a:rPr>
              <a:t>l</a:t>
            </a:r>
            <a:r>
              <a:rPr lang="fr-FR" sz="2000" dirty="0">
                <a:latin typeface="+mj-lt"/>
                <a:cs typeface="Arial"/>
              </a:rPr>
              <a:t>u</a:t>
            </a:r>
            <a:r>
              <a:rPr lang="fr-FR" sz="2000" spc="-8" dirty="0">
                <a:latin typeface="+mj-lt"/>
                <a:cs typeface="Arial"/>
              </a:rPr>
              <a:t>n</a:t>
            </a:r>
            <a:r>
              <a:rPr lang="fr-FR" sz="2000" spc="8" dirty="0">
                <a:latin typeface="+mj-lt"/>
                <a:cs typeface="Arial"/>
              </a:rPr>
              <a:t>c</a:t>
            </a:r>
            <a:r>
              <a:rPr lang="fr-FR" sz="2000" dirty="0">
                <a:latin typeface="+mj-lt"/>
                <a:cs typeface="Arial"/>
              </a:rPr>
              <a:t>h</a:t>
            </a:r>
            <a:r>
              <a:rPr lang="fr-FR" sz="2000" spc="-13" dirty="0">
                <a:latin typeface="+mj-lt"/>
                <a:cs typeface="Arial"/>
              </a:rPr>
              <a:t>-</a:t>
            </a:r>
            <a:r>
              <a:rPr lang="fr-FR" sz="2000" dirty="0">
                <a:latin typeface="+mj-lt"/>
                <a:cs typeface="Arial"/>
              </a:rPr>
              <a:t>box</a:t>
            </a:r>
          </a:p>
        </p:txBody>
      </p:sp>
      <p:sp>
        <p:nvSpPr>
          <p:cNvPr id="5" name="Rectangle à coins arrondis 4"/>
          <p:cNvSpPr/>
          <p:nvPr/>
        </p:nvSpPr>
        <p:spPr>
          <a:xfrm>
            <a:off x="5965765" y="574427"/>
            <a:ext cx="3007921" cy="181676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lnSpc>
                <a:spcPts val="907"/>
              </a:lnSpc>
              <a:spcBef>
                <a:spcPts val="19"/>
              </a:spcBef>
            </a:pPr>
            <a:r>
              <a:rPr lang="fr-FR" sz="2000" b="1" dirty="0" smtClean="0">
                <a:latin typeface="+mj-lt"/>
                <a:cs typeface="Arial"/>
              </a:rPr>
              <a:t>Allemagne</a:t>
            </a:r>
            <a:r>
              <a:rPr lang="fr-FR" sz="2000" dirty="0" smtClean="0">
                <a:latin typeface="+mj-lt"/>
                <a:cs typeface="Arial"/>
              </a:rPr>
              <a:t> </a:t>
            </a:r>
          </a:p>
          <a:p>
            <a:pPr marL="76007" marR="79908" algn="ctr">
              <a:lnSpc>
                <a:spcPct val="95825"/>
              </a:lnSpc>
              <a:spcBef>
                <a:spcPts val="1838"/>
              </a:spcBef>
            </a:pPr>
            <a:r>
              <a:rPr lang="fr-FR" sz="2000" dirty="0" smtClean="0">
                <a:latin typeface="+mj-lt"/>
                <a:cs typeface="Arial"/>
              </a:rPr>
              <a:t>E</a:t>
            </a:r>
            <a:r>
              <a:rPr lang="fr-FR" sz="2000" spc="8" dirty="0" smtClean="0">
                <a:latin typeface="+mj-lt"/>
                <a:cs typeface="Arial"/>
              </a:rPr>
              <a:t>s</a:t>
            </a:r>
            <a:r>
              <a:rPr lang="fr-FR" sz="2000" dirty="0" smtClean="0">
                <a:latin typeface="+mj-lt"/>
                <a:cs typeface="Arial"/>
              </a:rPr>
              <a:t>se</a:t>
            </a:r>
            <a:r>
              <a:rPr lang="fr-FR" sz="2000" spc="-8" dirty="0" smtClean="0">
                <a:latin typeface="+mj-lt"/>
                <a:cs typeface="Arial"/>
              </a:rPr>
              <a:t>n</a:t>
            </a:r>
            <a:r>
              <a:rPr lang="fr-FR" sz="2000" spc="4" dirty="0" smtClean="0">
                <a:latin typeface="+mj-lt"/>
                <a:cs typeface="Arial"/>
              </a:rPr>
              <a:t>ti</a:t>
            </a:r>
            <a:r>
              <a:rPr lang="fr-FR" sz="2000" dirty="0" smtClean="0">
                <a:latin typeface="+mj-lt"/>
                <a:cs typeface="Arial"/>
              </a:rPr>
              <a:t>e</a:t>
            </a:r>
            <a:r>
              <a:rPr lang="fr-FR" sz="2000" spc="4" dirty="0" smtClean="0">
                <a:latin typeface="+mj-lt"/>
                <a:cs typeface="Arial"/>
              </a:rPr>
              <a:t>ll</a:t>
            </a:r>
            <a:r>
              <a:rPr lang="fr-FR" sz="2000" spc="-8" dirty="0" smtClean="0">
                <a:latin typeface="+mj-lt"/>
                <a:cs typeface="Arial"/>
              </a:rPr>
              <a:t>e</a:t>
            </a:r>
            <a:r>
              <a:rPr lang="fr-FR" sz="2000" spc="4" dirty="0" smtClean="0">
                <a:latin typeface="+mj-lt"/>
                <a:cs typeface="Arial"/>
              </a:rPr>
              <a:t>m</a:t>
            </a:r>
            <a:r>
              <a:rPr lang="fr-FR" sz="2000" spc="-8" dirty="0" smtClean="0">
                <a:latin typeface="+mj-lt"/>
                <a:cs typeface="Arial"/>
              </a:rPr>
              <a:t>e</a:t>
            </a:r>
            <a:r>
              <a:rPr lang="fr-FR" sz="2000" dirty="0" smtClean="0">
                <a:latin typeface="+mj-lt"/>
                <a:cs typeface="Arial"/>
              </a:rPr>
              <a:t>nt </a:t>
            </a:r>
            <a:r>
              <a:rPr lang="fr-FR" sz="2000" spc="8" dirty="0">
                <a:latin typeface="+mj-lt"/>
                <a:cs typeface="Arial"/>
              </a:rPr>
              <a:t>s</a:t>
            </a:r>
            <a:r>
              <a:rPr lang="fr-FR" sz="2000" spc="-8" dirty="0">
                <a:latin typeface="+mj-lt"/>
                <a:cs typeface="Arial"/>
              </a:rPr>
              <a:t>o</a:t>
            </a:r>
            <a:r>
              <a:rPr lang="fr-FR" sz="2000" dirty="0">
                <a:latin typeface="+mj-lt"/>
                <a:cs typeface="Arial"/>
              </a:rPr>
              <a:t>us</a:t>
            </a:r>
            <a:r>
              <a:rPr lang="fr-FR" sz="2000" spc="4" dirty="0">
                <a:latin typeface="+mj-lt"/>
                <a:cs typeface="Arial"/>
              </a:rPr>
              <a:t> </a:t>
            </a:r>
            <a:r>
              <a:rPr lang="fr-FR" sz="2000" spc="-4" dirty="0">
                <a:latin typeface="+mj-lt"/>
                <a:cs typeface="Arial"/>
              </a:rPr>
              <a:t>f</a:t>
            </a:r>
            <a:r>
              <a:rPr lang="fr-FR" sz="2000" dirty="0">
                <a:latin typeface="+mj-lt"/>
                <a:cs typeface="Arial"/>
              </a:rPr>
              <a:t>o</a:t>
            </a:r>
            <a:r>
              <a:rPr lang="fr-FR" sz="2000" spc="-4" dirty="0">
                <a:latin typeface="+mj-lt"/>
                <a:cs typeface="Arial"/>
              </a:rPr>
              <a:t>rm</a:t>
            </a:r>
            <a:r>
              <a:rPr lang="fr-FR" sz="2000" dirty="0">
                <a:latin typeface="+mj-lt"/>
                <a:cs typeface="Arial"/>
              </a:rPr>
              <a:t>e de </a:t>
            </a:r>
            <a:r>
              <a:rPr lang="fr-FR" sz="2000" spc="4" dirty="0" smtClean="0">
                <a:latin typeface="+mj-lt"/>
                <a:cs typeface="Arial"/>
              </a:rPr>
              <a:t>t</a:t>
            </a:r>
            <a:r>
              <a:rPr lang="fr-FR" sz="2000" spc="-8" dirty="0" smtClean="0">
                <a:latin typeface="+mj-lt"/>
                <a:cs typeface="Arial"/>
              </a:rPr>
              <a:t>a</a:t>
            </a:r>
            <a:r>
              <a:rPr lang="fr-FR" sz="2000" spc="-4" dirty="0" smtClean="0">
                <a:latin typeface="+mj-lt"/>
                <a:cs typeface="Arial"/>
              </a:rPr>
              <a:t>r</a:t>
            </a:r>
            <a:r>
              <a:rPr lang="fr-FR" sz="2000" spc="4" dirty="0" smtClean="0">
                <a:latin typeface="+mj-lt"/>
                <a:cs typeface="Arial"/>
              </a:rPr>
              <a:t>ti</a:t>
            </a:r>
            <a:r>
              <a:rPr lang="fr-FR" sz="2000" dirty="0" smtClean="0">
                <a:latin typeface="+mj-lt"/>
                <a:cs typeface="Arial"/>
              </a:rPr>
              <a:t>n</a:t>
            </a:r>
            <a:r>
              <a:rPr lang="fr-FR" sz="2000" spc="-8" dirty="0" smtClean="0">
                <a:latin typeface="+mj-lt"/>
                <a:cs typeface="Arial"/>
              </a:rPr>
              <a:t>e</a:t>
            </a:r>
            <a:r>
              <a:rPr lang="fr-FR" sz="2000" spc="4" dirty="0" smtClean="0">
                <a:latin typeface="+mj-lt"/>
                <a:cs typeface="Arial"/>
              </a:rPr>
              <a:t> </a:t>
            </a:r>
            <a:r>
              <a:rPr lang="fr-FR" sz="2000" dirty="0" smtClean="0">
                <a:latin typeface="+mj-lt"/>
                <a:cs typeface="Arial"/>
              </a:rPr>
              <a:t>:</a:t>
            </a:r>
            <a:br>
              <a:rPr lang="fr-FR" sz="2000" dirty="0" smtClean="0">
                <a:latin typeface="+mj-lt"/>
                <a:cs typeface="Arial"/>
              </a:rPr>
            </a:br>
            <a:r>
              <a:rPr lang="fr-FR" sz="2000" dirty="0" smtClean="0">
                <a:latin typeface="+mj-lt"/>
                <a:cs typeface="Arial"/>
              </a:rPr>
              <a:t>-</a:t>
            </a:r>
            <a:r>
              <a:rPr lang="fr-FR" sz="2000" spc="-8" dirty="0" smtClean="0">
                <a:latin typeface="+mj-lt"/>
                <a:cs typeface="Arial"/>
              </a:rPr>
              <a:t>a</a:t>
            </a:r>
            <a:r>
              <a:rPr lang="fr-FR" sz="2000" dirty="0" smtClean="0">
                <a:latin typeface="+mj-lt"/>
                <a:cs typeface="Arial"/>
              </a:rPr>
              <a:t>u </a:t>
            </a:r>
            <a:r>
              <a:rPr lang="fr-FR" sz="2000" spc="-4" dirty="0">
                <a:latin typeface="+mj-lt"/>
                <a:cs typeface="Arial"/>
              </a:rPr>
              <a:t>r</a:t>
            </a:r>
            <a:r>
              <a:rPr lang="fr-FR" sz="2000" dirty="0">
                <a:latin typeface="+mj-lt"/>
                <a:cs typeface="Arial"/>
              </a:rPr>
              <a:t>epas du </a:t>
            </a:r>
            <a:r>
              <a:rPr lang="fr-FR" sz="2000" dirty="0" smtClean="0">
                <a:latin typeface="+mj-lt"/>
                <a:cs typeface="Arial"/>
              </a:rPr>
              <a:t>so</a:t>
            </a:r>
            <a:r>
              <a:rPr lang="fr-FR" sz="2000" spc="4" dirty="0" smtClean="0">
                <a:latin typeface="+mj-lt"/>
                <a:cs typeface="Arial"/>
              </a:rPr>
              <a:t>i</a:t>
            </a:r>
            <a:r>
              <a:rPr lang="fr-FR" sz="2000" dirty="0" smtClean="0">
                <a:latin typeface="+mj-lt"/>
                <a:cs typeface="Arial"/>
              </a:rPr>
              <a:t>r</a:t>
            </a:r>
            <a:br>
              <a:rPr lang="fr-FR" sz="2000" dirty="0" smtClean="0">
                <a:latin typeface="+mj-lt"/>
                <a:cs typeface="Arial"/>
              </a:rPr>
            </a:br>
            <a:r>
              <a:rPr lang="fr-FR" sz="2000" dirty="0" smtClean="0">
                <a:latin typeface="+mj-lt"/>
                <a:cs typeface="Arial"/>
              </a:rPr>
              <a:t>-au petit déjeuner</a:t>
            </a:r>
            <a:endParaRPr lang="fr-FR" sz="2000" dirty="0">
              <a:latin typeface="+mj-lt"/>
              <a:cs typeface="Arial"/>
            </a:endParaRPr>
          </a:p>
          <a:p>
            <a:pPr algn="ctr">
              <a:lnSpc>
                <a:spcPts val="907"/>
              </a:lnSpc>
              <a:spcBef>
                <a:spcPts val="19"/>
              </a:spcBef>
            </a:pPr>
            <a:endParaRPr lang="fr-FR" sz="800" dirty="0">
              <a:latin typeface="+mj-lt"/>
              <a:cs typeface="Arial"/>
            </a:endParaRPr>
          </a:p>
        </p:txBody>
      </p:sp>
      <p:sp>
        <p:nvSpPr>
          <p:cNvPr id="6" name="Ellipse 5"/>
          <p:cNvSpPr/>
          <p:nvPr/>
        </p:nvSpPr>
        <p:spPr>
          <a:xfrm>
            <a:off x="2739064" y="2065020"/>
            <a:ext cx="3612499" cy="2081666"/>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2400" dirty="0" smtClean="0">
                <a:latin typeface="+mj-lt"/>
              </a:rPr>
              <a:t>Consommation du fromage</a:t>
            </a:r>
            <a:endParaRPr lang="fr-FR" sz="2400" dirty="0">
              <a:latin typeface="+mj-lt"/>
            </a:endParaRPr>
          </a:p>
        </p:txBody>
      </p:sp>
      <p:sp>
        <p:nvSpPr>
          <p:cNvPr id="7" name="Rectangle à coins arrondis 6"/>
          <p:cNvSpPr/>
          <p:nvPr/>
        </p:nvSpPr>
        <p:spPr>
          <a:xfrm>
            <a:off x="3555892" y="4829477"/>
            <a:ext cx="2290478" cy="179829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2000" b="1" dirty="0" smtClean="0">
                <a:latin typeface="+mj-lt"/>
              </a:rPr>
              <a:t>Grèce</a:t>
            </a:r>
          </a:p>
          <a:p>
            <a:pPr algn="ctr"/>
            <a:endParaRPr lang="fr-FR" sz="2000" dirty="0" smtClean="0">
              <a:latin typeface="+mj-lt"/>
            </a:endParaRPr>
          </a:p>
          <a:p>
            <a:pPr algn="ctr"/>
            <a:r>
              <a:rPr lang="fr-FR" sz="2000" dirty="0" smtClean="0">
                <a:latin typeface="+mj-lt"/>
              </a:rPr>
              <a:t>Principalement utilisé au déjeuner</a:t>
            </a:r>
          </a:p>
          <a:p>
            <a:pPr algn="ctr"/>
            <a:endParaRPr lang="fr-FR" dirty="0">
              <a:latin typeface="+mj-lt"/>
            </a:endParaRPr>
          </a:p>
        </p:txBody>
      </p:sp>
      <p:sp>
        <p:nvSpPr>
          <p:cNvPr id="8" name="Rectangle à coins arrondis 7"/>
          <p:cNvSpPr/>
          <p:nvPr/>
        </p:nvSpPr>
        <p:spPr>
          <a:xfrm>
            <a:off x="6351563" y="4044515"/>
            <a:ext cx="2622123" cy="133516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nSpc>
                <a:spcPts val="816"/>
              </a:lnSpc>
              <a:spcBef>
                <a:spcPts val="35"/>
              </a:spcBef>
            </a:pPr>
            <a:endParaRPr lang="fr-FR" sz="2000" b="1" dirty="0">
              <a:latin typeface="+mj-lt"/>
            </a:endParaRPr>
          </a:p>
          <a:p>
            <a:pPr marL="567988" marR="618125" algn="ctr">
              <a:lnSpc>
                <a:spcPct val="95825"/>
              </a:lnSpc>
              <a:spcBef>
                <a:spcPts val="1814"/>
              </a:spcBef>
            </a:pPr>
            <a:r>
              <a:rPr lang="fr-FR" sz="2000" b="1" spc="-49" dirty="0" smtClean="0">
                <a:latin typeface="+mj-lt"/>
                <a:cs typeface="Arial"/>
              </a:rPr>
              <a:t>France</a:t>
            </a:r>
          </a:p>
          <a:p>
            <a:pPr marL="567988" marR="618125" algn="ctr">
              <a:lnSpc>
                <a:spcPct val="95825"/>
              </a:lnSpc>
              <a:spcBef>
                <a:spcPts val="1814"/>
              </a:spcBef>
            </a:pPr>
            <a:r>
              <a:rPr lang="fr-FR" sz="2000" spc="-49" dirty="0" smtClean="0">
                <a:latin typeface="+mj-lt"/>
                <a:cs typeface="Arial"/>
              </a:rPr>
              <a:t>Plateau Fromage</a:t>
            </a:r>
          </a:p>
          <a:p>
            <a:pPr marL="567988" marR="618125" algn="ctr">
              <a:lnSpc>
                <a:spcPct val="95825"/>
              </a:lnSpc>
              <a:spcBef>
                <a:spcPts val="1814"/>
              </a:spcBef>
            </a:pPr>
            <a:endParaRPr lang="fr-FR" sz="2000" dirty="0">
              <a:latin typeface="+mj-lt"/>
              <a:cs typeface="Arial"/>
            </a:endParaRPr>
          </a:p>
        </p:txBody>
      </p:sp>
    </p:spTree>
    <p:extLst>
      <p:ext uri="{BB962C8B-B14F-4D97-AF65-F5344CB8AC3E}">
        <p14:creationId xmlns:p14="http://schemas.microsoft.com/office/powerpoint/2010/main" val="211069925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4869" y="117859"/>
            <a:ext cx="8196731" cy="1293028"/>
          </a:xfrm>
        </p:spPr>
        <p:txBody>
          <a:bodyPr/>
          <a:lstStyle/>
          <a:p>
            <a:r>
              <a:rPr lang="fr-FR" dirty="0" smtClean="0">
                <a:solidFill>
                  <a:srgbClr val="FF0000"/>
                </a:solidFill>
              </a:rPr>
              <a:t>ANALYSE DE LA DEMANDE</a:t>
            </a:r>
            <a:endParaRPr lang="fr-FR" dirty="0">
              <a:solidFill>
                <a:srgbClr val="FF0000"/>
              </a:solidFill>
            </a:endParaRPr>
          </a:p>
        </p:txBody>
      </p:sp>
      <p:graphicFrame>
        <p:nvGraphicFramePr>
          <p:cNvPr id="7" name="Espace réservé du contenu 6"/>
          <p:cNvGraphicFramePr>
            <a:graphicFrameLocks noGrp="1"/>
          </p:cNvGraphicFramePr>
          <p:nvPr>
            <p:ph idx="1"/>
            <p:extLst>
              <p:ext uri="{D42A27DB-BD31-4B8C-83A1-F6EECF244321}">
                <p14:modId xmlns:p14="http://schemas.microsoft.com/office/powerpoint/2010/main" val="2488699667"/>
              </p:ext>
            </p:extLst>
          </p:nvPr>
        </p:nvGraphicFramePr>
        <p:xfrm>
          <a:off x="0" y="1780107"/>
          <a:ext cx="5373233" cy="3200854"/>
        </p:xfrm>
        <a:graphic>
          <a:graphicData uri="http://schemas.openxmlformats.org/drawingml/2006/chart">
            <c:chart xmlns:c="http://schemas.openxmlformats.org/drawingml/2006/chart" xmlns:r="http://schemas.openxmlformats.org/officeDocument/2006/relationships" r:id="rId2"/>
          </a:graphicData>
        </a:graphic>
      </p:graphicFrame>
      <p:sp>
        <p:nvSpPr>
          <p:cNvPr id="8" name="object 34"/>
          <p:cNvSpPr/>
          <p:nvPr/>
        </p:nvSpPr>
        <p:spPr>
          <a:xfrm>
            <a:off x="1763157" y="5728742"/>
            <a:ext cx="1437242" cy="1240313"/>
          </a:xfrm>
          <a:prstGeom prst="rect">
            <a:avLst/>
          </a:prstGeom>
          <a:blipFill>
            <a:blip r:embed="rId3" cstate="print"/>
            <a:stretch>
              <a:fillRect/>
            </a:stretch>
          </a:blipFill>
        </p:spPr>
        <p:txBody>
          <a:bodyPr wrap="square" lIns="0" tIns="0" rIns="0" bIns="0" rtlCol="0">
            <a:noAutofit/>
          </a:bodyPr>
          <a:lstStyle/>
          <a:p>
            <a:endParaRPr sz="1632"/>
          </a:p>
        </p:txBody>
      </p:sp>
      <p:sp>
        <p:nvSpPr>
          <p:cNvPr id="9" name="object 45"/>
          <p:cNvSpPr/>
          <p:nvPr/>
        </p:nvSpPr>
        <p:spPr>
          <a:xfrm>
            <a:off x="3576902" y="5883638"/>
            <a:ext cx="1305957" cy="1000773"/>
          </a:xfrm>
          <a:prstGeom prst="rect">
            <a:avLst/>
          </a:prstGeom>
          <a:blipFill>
            <a:blip r:embed="rId4" cstate="print"/>
            <a:stretch>
              <a:fillRect/>
            </a:stretch>
          </a:blipFill>
        </p:spPr>
        <p:txBody>
          <a:bodyPr wrap="square" lIns="0" tIns="0" rIns="0" bIns="0" rtlCol="0">
            <a:noAutofit/>
          </a:bodyPr>
          <a:lstStyle/>
          <a:p>
            <a:endParaRPr sz="1632"/>
          </a:p>
        </p:txBody>
      </p:sp>
      <p:sp>
        <p:nvSpPr>
          <p:cNvPr id="10" name="object 46"/>
          <p:cNvSpPr/>
          <p:nvPr/>
        </p:nvSpPr>
        <p:spPr>
          <a:xfrm>
            <a:off x="266029" y="5883638"/>
            <a:ext cx="1371600" cy="930523"/>
          </a:xfrm>
          <a:prstGeom prst="rect">
            <a:avLst/>
          </a:prstGeom>
          <a:blipFill>
            <a:blip r:embed="rId5" cstate="print"/>
            <a:stretch>
              <a:fillRect/>
            </a:stretch>
          </a:blipFill>
        </p:spPr>
        <p:txBody>
          <a:bodyPr wrap="square" lIns="0" tIns="0" rIns="0" bIns="0" rtlCol="0">
            <a:noAutofit/>
          </a:bodyPr>
          <a:lstStyle/>
          <a:p>
            <a:endParaRPr sz="1632"/>
          </a:p>
        </p:txBody>
      </p:sp>
      <p:sp>
        <p:nvSpPr>
          <p:cNvPr id="11" name="object 33"/>
          <p:cNvSpPr/>
          <p:nvPr/>
        </p:nvSpPr>
        <p:spPr>
          <a:xfrm>
            <a:off x="5373233" y="5860540"/>
            <a:ext cx="1175822" cy="907490"/>
          </a:xfrm>
          <a:prstGeom prst="rect">
            <a:avLst/>
          </a:prstGeom>
          <a:blipFill>
            <a:blip r:embed="rId6" cstate="print"/>
            <a:stretch>
              <a:fillRect/>
            </a:stretch>
          </a:blipFill>
        </p:spPr>
        <p:txBody>
          <a:bodyPr wrap="square" lIns="0" tIns="0" rIns="0" bIns="0" rtlCol="0">
            <a:noAutofit/>
          </a:bodyPr>
          <a:lstStyle/>
          <a:p>
            <a:endParaRPr sz="1632"/>
          </a:p>
        </p:txBody>
      </p:sp>
      <p:grpSp>
        <p:nvGrpSpPr>
          <p:cNvPr id="27" name="Groupe 26"/>
          <p:cNvGrpSpPr/>
          <p:nvPr/>
        </p:nvGrpSpPr>
        <p:grpSpPr>
          <a:xfrm>
            <a:off x="162955" y="1185275"/>
            <a:ext cx="8446881" cy="534573"/>
            <a:chOff x="294700" y="955929"/>
            <a:chExt cx="8446881" cy="534573"/>
          </a:xfrm>
        </p:grpSpPr>
        <p:sp>
          <p:nvSpPr>
            <p:cNvPr id="12" name="object 29"/>
            <p:cNvSpPr txBox="1"/>
            <p:nvPr/>
          </p:nvSpPr>
          <p:spPr>
            <a:xfrm>
              <a:off x="294700" y="955929"/>
              <a:ext cx="6833608" cy="276393"/>
            </a:xfrm>
            <a:prstGeom prst="rect">
              <a:avLst/>
            </a:prstGeom>
          </p:spPr>
          <p:txBody>
            <a:bodyPr wrap="square" lIns="0" tIns="0" rIns="0" bIns="0" rtlCol="0">
              <a:noAutofit/>
            </a:bodyPr>
            <a:lstStyle/>
            <a:p>
              <a:pPr marL="11516">
                <a:lnSpc>
                  <a:spcPts val="2131"/>
                </a:lnSpc>
                <a:spcBef>
                  <a:spcPts val="106"/>
                </a:spcBef>
              </a:pPr>
              <a:r>
                <a:rPr sz="1995" spc="-4" dirty="0">
                  <a:latin typeface="Arial"/>
                  <a:cs typeface="Arial"/>
                </a:rPr>
                <a:t>L</a:t>
              </a:r>
              <a:r>
                <a:rPr sz="1995" dirty="0">
                  <a:latin typeface="Arial"/>
                  <a:cs typeface="Arial"/>
                </a:rPr>
                <a:t>e f</a:t>
              </a:r>
              <a:r>
                <a:rPr sz="1995" spc="-4" dirty="0">
                  <a:latin typeface="Arial"/>
                  <a:cs typeface="Arial"/>
                </a:rPr>
                <a:t>r</a:t>
              </a:r>
              <a:r>
                <a:rPr sz="1995" spc="4" dirty="0">
                  <a:latin typeface="Arial"/>
                  <a:cs typeface="Arial"/>
                </a:rPr>
                <a:t>o</a:t>
              </a:r>
              <a:r>
                <a:rPr sz="1995" spc="-13" dirty="0">
                  <a:latin typeface="Arial"/>
                  <a:cs typeface="Arial"/>
                </a:rPr>
                <a:t>m</a:t>
              </a:r>
              <a:r>
                <a:rPr sz="1995" spc="4" dirty="0">
                  <a:latin typeface="Arial"/>
                  <a:cs typeface="Arial"/>
                </a:rPr>
                <a:t>a</a:t>
              </a:r>
              <a:r>
                <a:rPr sz="1995" spc="-4" dirty="0">
                  <a:latin typeface="Arial"/>
                  <a:cs typeface="Arial"/>
                </a:rPr>
                <a:t>g</a:t>
              </a:r>
              <a:r>
                <a:rPr sz="1995" dirty="0">
                  <a:latin typeface="Arial"/>
                  <a:cs typeface="Arial"/>
                </a:rPr>
                <a:t>e </a:t>
              </a:r>
              <a:r>
                <a:rPr sz="1995" spc="4" dirty="0">
                  <a:latin typeface="Arial"/>
                  <a:cs typeface="Arial"/>
                </a:rPr>
                <a:t>f</a:t>
              </a:r>
              <a:r>
                <a:rPr sz="1995" spc="-4" dirty="0">
                  <a:latin typeface="Arial"/>
                  <a:cs typeface="Arial"/>
                </a:rPr>
                <a:t>a</a:t>
              </a:r>
              <a:r>
                <a:rPr sz="1995" dirty="0">
                  <a:latin typeface="Arial"/>
                  <a:cs typeface="Arial"/>
                </a:rPr>
                <a:t>it</a:t>
              </a:r>
              <a:r>
                <a:rPr sz="1995" spc="4" dirty="0">
                  <a:latin typeface="Arial"/>
                  <a:cs typeface="Arial"/>
                </a:rPr>
                <a:t> </a:t>
              </a:r>
              <a:r>
                <a:rPr sz="1995" spc="-4" dirty="0" err="1" smtClean="0">
                  <a:latin typeface="Arial"/>
                  <a:cs typeface="Arial"/>
                </a:rPr>
                <a:t>p</a:t>
              </a:r>
              <a:r>
                <a:rPr sz="1995" spc="4" dirty="0" err="1" smtClean="0">
                  <a:latin typeface="Arial"/>
                  <a:cs typeface="Arial"/>
                </a:rPr>
                <a:t>a</a:t>
              </a:r>
              <a:r>
                <a:rPr sz="1995" dirty="0" err="1" smtClean="0">
                  <a:latin typeface="Arial"/>
                  <a:cs typeface="Arial"/>
                </a:rPr>
                <a:t>rti</a:t>
              </a:r>
              <a:r>
                <a:rPr sz="1995" dirty="0" smtClean="0">
                  <a:latin typeface="Arial"/>
                  <a:cs typeface="Arial"/>
                </a:rPr>
                <a:t> </a:t>
              </a:r>
              <a:r>
                <a:rPr sz="1995" spc="-4" dirty="0">
                  <a:latin typeface="Arial"/>
                  <a:cs typeface="Arial"/>
                </a:rPr>
                <a:t>d</a:t>
              </a:r>
              <a:r>
                <a:rPr sz="1995" dirty="0">
                  <a:latin typeface="Arial"/>
                  <a:cs typeface="Arial"/>
                </a:rPr>
                <a:t>u </a:t>
              </a:r>
              <a:r>
                <a:rPr sz="1995" spc="-4" dirty="0">
                  <a:latin typeface="Arial"/>
                  <a:cs typeface="Arial"/>
                </a:rPr>
                <a:t>pa</a:t>
              </a:r>
              <a:r>
                <a:rPr sz="1995" spc="4" dirty="0">
                  <a:latin typeface="Arial"/>
                  <a:cs typeface="Arial"/>
                </a:rPr>
                <a:t>t</a:t>
              </a:r>
              <a:r>
                <a:rPr sz="1995" dirty="0">
                  <a:latin typeface="Arial"/>
                  <a:cs typeface="Arial"/>
                </a:rPr>
                <a:t>ri</a:t>
              </a:r>
              <a:r>
                <a:rPr sz="1995" spc="-4" dirty="0">
                  <a:latin typeface="Arial"/>
                  <a:cs typeface="Arial"/>
                </a:rPr>
                <a:t>mo</a:t>
              </a:r>
              <a:r>
                <a:rPr sz="1995" dirty="0">
                  <a:latin typeface="Arial"/>
                  <a:cs typeface="Arial"/>
                </a:rPr>
                <a:t>i</a:t>
              </a:r>
              <a:r>
                <a:rPr sz="1995" spc="4" dirty="0">
                  <a:latin typeface="Arial"/>
                  <a:cs typeface="Arial"/>
                </a:rPr>
                <a:t>n</a:t>
              </a:r>
              <a:r>
                <a:rPr sz="1995" dirty="0">
                  <a:latin typeface="Arial"/>
                  <a:cs typeface="Arial"/>
                </a:rPr>
                <a:t>e </a:t>
              </a:r>
              <a:r>
                <a:rPr sz="1995" spc="-4" dirty="0">
                  <a:latin typeface="Arial"/>
                  <a:cs typeface="Arial"/>
                </a:rPr>
                <a:t>g</a:t>
              </a:r>
              <a:r>
                <a:rPr sz="1995" spc="4" dirty="0">
                  <a:latin typeface="Arial"/>
                  <a:cs typeface="Arial"/>
                </a:rPr>
                <a:t>a</a:t>
              </a:r>
              <a:r>
                <a:rPr sz="1995" dirty="0">
                  <a:latin typeface="Arial"/>
                  <a:cs typeface="Arial"/>
                </a:rPr>
                <a:t>st</a:t>
              </a:r>
              <a:r>
                <a:rPr sz="1995" spc="4" dirty="0">
                  <a:latin typeface="Arial"/>
                  <a:cs typeface="Arial"/>
                </a:rPr>
                <a:t>r</a:t>
              </a:r>
              <a:r>
                <a:rPr sz="1995" spc="-4" dirty="0">
                  <a:latin typeface="Arial"/>
                  <a:cs typeface="Arial"/>
                </a:rPr>
                <a:t>on</a:t>
              </a:r>
              <a:r>
                <a:rPr sz="1995" spc="4" dirty="0">
                  <a:latin typeface="Arial"/>
                  <a:cs typeface="Arial"/>
                </a:rPr>
                <a:t>o</a:t>
              </a:r>
              <a:r>
                <a:rPr sz="1995" spc="-13" dirty="0">
                  <a:latin typeface="Arial"/>
                  <a:cs typeface="Arial"/>
                </a:rPr>
                <a:t>m</a:t>
              </a:r>
              <a:r>
                <a:rPr sz="1995" spc="8" dirty="0">
                  <a:latin typeface="Arial"/>
                  <a:cs typeface="Arial"/>
                </a:rPr>
                <a:t>i</a:t>
              </a:r>
              <a:r>
                <a:rPr sz="1995" spc="-4" dirty="0">
                  <a:latin typeface="Arial"/>
                  <a:cs typeface="Arial"/>
                </a:rPr>
                <a:t>qu</a:t>
              </a:r>
              <a:r>
                <a:rPr sz="1995" dirty="0">
                  <a:latin typeface="Arial"/>
                  <a:cs typeface="Arial"/>
                </a:rPr>
                <a:t>e f</a:t>
              </a:r>
              <a:r>
                <a:rPr sz="1995" spc="-4" dirty="0">
                  <a:latin typeface="Arial"/>
                  <a:cs typeface="Arial"/>
                </a:rPr>
                <a:t>r</a:t>
              </a:r>
              <a:r>
                <a:rPr sz="1995" spc="4" dirty="0">
                  <a:latin typeface="Arial"/>
                  <a:cs typeface="Arial"/>
                </a:rPr>
                <a:t>a</a:t>
              </a:r>
              <a:r>
                <a:rPr sz="1995" spc="-4" dirty="0">
                  <a:latin typeface="Arial"/>
                  <a:cs typeface="Arial"/>
                </a:rPr>
                <a:t>n</a:t>
              </a:r>
              <a:r>
                <a:rPr sz="1995" spc="8" dirty="0">
                  <a:latin typeface="Arial"/>
                  <a:cs typeface="Arial"/>
                </a:rPr>
                <a:t>ç</a:t>
              </a:r>
              <a:r>
                <a:rPr sz="1995" spc="-4" dirty="0">
                  <a:latin typeface="Arial"/>
                  <a:cs typeface="Arial"/>
                </a:rPr>
                <a:t>a</a:t>
              </a:r>
              <a:r>
                <a:rPr sz="1995" dirty="0">
                  <a:latin typeface="Arial"/>
                  <a:cs typeface="Arial"/>
                </a:rPr>
                <a:t>is.</a:t>
              </a:r>
            </a:p>
          </p:txBody>
        </p:sp>
        <p:sp>
          <p:nvSpPr>
            <p:cNvPr id="13" name="object 28"/>
            <p:cNvSpPr txBox="1"/>
            <p:nvPr/>
          </p:nvSpPr>
          <p:spPr>
            <a:xfrm>
              <a:off x="318488" y="1214109"/>
              <a:ext cx="568304" cy="276393"/>
            </a:xfrm>
            <a:prstGeom prst="rect">
              <a:avLst/>
            </a:prstGeom>
          </p:spPr>
          <p:txBody>
            <a:bodyPr wrap="square" lIns="0" tIns="0" rIns="0" bIns="0" rtlCol="0">
              <a:noAutofit/>
            </a:bodyPr>
            <a:lstStyle/>
            <a:p>
              <a:pPr marL="11516">
                <a:lnSpc>
                  <a:spcPts val="2131"/>
                </a:lnSpc>
                <a:spcBef>
                  <a:spcPts val="106"/>
                </a:spcBef>
              </a:pPr>
              <a:r>
                <a:rPr sz="1995" spc="-4" dirty="0">
                  <a:latin typeface="Arial"/>
                  <a:cs typeface="Arial"/>
                </a:rPr>
                <a:t>9</a:t>
              </a:r>
              <a:r>
                <a:rPr sz="1995" spc="4" dirty="0">
                  <a:latin typeface="Arial"/>
                  <a:cs typeface="Arial"/>
                </a:rPr>
                <a:t>6</a:t>
              </a:r>
              <a:r>
                <a:rPr sz="1995" dirty="0">
                  <a:latin typeface="Arial"/>
                  <a:cs typeface="Arial"/>
                </a:rPr>
                <a:t>%</a:t>
              </a:r>
            </a:p>
          </p:txBody>
        </p:sp>
        <p:sp>
          <p:nvSpPr>
            <p:cNvPr id="14" name="object 27"/>
            <p:cNvSpPr txBox="1"/>
            <p:nvPr/>
          </p:nvSpPr>
          <p:spPr>
            <a:xfrm>
              <a:off x="926614" y="1191059"/>
              <a:ext cx="468946" cy="276393"/>
            </a:xfrm>
            <a:prstGeom prst="rect">
              <a:avLst/>
            </a:prstGeom>
          </p:spPr>
          <p:txBody>
            <a:bodyPr wrap="square" lIns="0" tIns="0" rIns="0" bIns="0" rtlCol="0">
              <a:noAutofit/>
            </a:bodyPr>
            <a:lstStyle/>
            <a:p>
              <a:pPr marL="11516">
                <a:lnSpc>
                  <a:spcPts val="2131"/>
                </a:lnSpc>
                <a:spcBef>
                  <a:spcPts val="106"/>
                </a:spcBef>
              </a:pPr>
              <a:r>
                <a:rPr sz="1995" spc="-4" dirty="0">
                  <a:latin typeface="Arial"/>
                  <a:cs typeface="Arial"/>
                </a:rPr>
                <a:t>de</a:t>
              </a:r>
              <a:r>
                <a:rPr sz="1995" dirty="0">
                  <a:latin typeface="Arial"/>
                  <a:cs typeface="Arial"/>
                </a:rPr>
                <a:t>s</a:t>
              </a:r>
            </a:p>
          </p:txBody>
        </p:sp>
        <p:sp>
          <p:nvSpPr>
            <p:cNvPr id="15" name="object 26"/>
            <p:cNvSpPr txBox="1"/>
            <p:nvPr/>
          </p:nvSpPr>
          <p:spPr>
            <a:xfrm>
              <a:off x="1525298" y="1191059"/>
              <a:ext cx="948600" cy="276393"/>
            </a:xfrm>
            <a:prstGeom prst="rect">
              <a:avLst/>
            </a:prstGeom>
          </p:spPr>
          <p:txBody>
            <a:bodyPr wrap="square" lIns="0" tIns="0" rIns="0" bIns="0" rtlCol="0">
              <a:noAutofit/>
            </a:bodyPr>
            <a:lstStyle/>
            <a:p>
              <a:pPr marL="11516">
                <a:lnSpc>
                  <a:spcPts val="2131"/>
                </a:lnSpc>
                <a:spcBef>
                  <a:spcPts val="106"/>
                </a:spcBef>
              </a:pPr>
              <a:r>
                <a:rPr sz="1995" dirty="0">
                  <a:latin typeface="Arial"/>
                  <a:cs typeface="Arial"/>
                </a:rPr>
                <a:t>f</a:t>
              </a:r>
              <a:r>
                <a:rPr sz="1995" spc="-4" dirty="0">
                  <a:latin typeface="Arial"/>
                  <a:cs typeface="Arial"/>
                </a:rPr>
                <a:t>r</a:t>
              </a:r>
              <a:r>
                <a:rPr sz="1995" spc="4" dirty="0">
                  <a:latin typeface="Arial"/>
                  <a:cs typeface="Arial"/>
                </a:rPr>
                <a:t>a</a:t>
              </a:r>
              <a:r>
                <a:rPr sz="1995" spc="-4" dirty="0">
                  <a:latin typeface="Arial"/>
                  <a:cs typeface="Arial"/>
                </a:rPr>
                <a:t>n</a:t>
              </a:r>
              <a:r>
                <a:rPr sz="1995" spc="8" dirty="0">
                  <a:latin typeface="Arial"/>
                  <a:cs typeface="Arial"/>
                </a:rPr>
                <a:t>ç</a:t>
              </a:r>
              <a:r>
                <a:rPr sz="1995" spc="-4" dirty="0">
                  <a:latin typeface="Arial"/>
                  <a:cs typeface="Arial"/>
                </a:rPr>
                <a:t>a</a:t>
              </a:r>
              <a:r>
                <a:rPr sz="1995" dirty="0">
                  <a:latin typeface="Arial"/>
                  <a:cs typeface="Arial"/>
                </a:rPr>
                <a:t>is</a:t>
              </a:r>
            </a:p>
          </p:txBody>
        </p:sp>
        <p:sp>
          <p:nvSpPr>
            <p:cNvPr id="16" name="object 25"/>
            <p:cNvSpPr txBox="1"/>
            <p:nvPr/>
          </p:nvSpPr>
          <p:spPr>
            <a:xfrm>
              <a:off x="2472734" y="1197492"/>
              <a:ext cx="1509708" cy="276393"/>
            </a:xfrm>
            <a:prstGeom prst="rect">
              <a:avLst/>
            </a:prstGeom>
          </p:spPr>
          <p:txBody>
            <a:bodyPr wrap="square" lIns="0" tIns="0" rIns="0" bIns="0" rtlCol="0">
              <a:noAutofit/>
            </a:bodyPr>
            <a:lstStyle/>
            <a:p>
              <a:pPr marL="11516">
                <a:lnSpc>
                  <a:spcPts val="2131"/>
                </a:lnSpc>
                <a:spcBef>
                  <a:spcPts val="106"/>
                </a:spcBef>
              </a:pPr>
              <a:r>
                <a:rPr sz="1995" dirty="0">
                  <a:latin typeface="Arial"/>
                  <a:cs typeface="Arial"/>
                </a:rPr>
                <a:t>c</a:t>
              </a:r>
              <a:r>
                <a:rPr sz="1995" spc="4" dirty="0">
                  <a:latin typeface="Arial"/>
                  <a:cs typeface="Arial"/>
                </a:rPr>
                <a:t>o</a:t>
              </a:r>
              <a:r>
                <a:rPr sz="1995" spc="-4" dirty="0">
                  <a:latin typeface="Arial"/>
                  <a:cs typeface="Arial"/>
                </a:rPr>
                <a:t>n</a:t>
              </a:r>
              <a:r>
                <a:rPr sz="1995" dirty="0">
                  <a:latin typeface="Arial"/>
                  <a:cs typeface="Arial"/>
                </a:rPr>
                <a:t>s</a:t>
              </a:r>
              <a:r>
                <a:rPr sz="1995" spc="4" dirty="0">
                  <a:latin typeface="Arial"/>
                  <a:cs typeface="Arial"/>
                </a:rPr>
                <a:t>o</a:t>
              </a:r>
              <a:r>
                <a:rPr sz="1995" spc="-13" dirty="0">
                  <a:latin typeface="Arial"/>
                  <a:cs typeface="Arial"/>
                </a:rPr>
                <a:t>m</a:t>
              </a:r>
              <a:r>
                <a:rPr sz="1995" dirty="0">
                  <a:latin typeface="Arial"/>
                  <a:cs typeface="Arial"/>
                </a:rPr>
                <a:t>m</a:t>
              </a:r>
              <a:r>
                <a:rPr sz="1995" spc="-4" dirty="0">
                  <a:latin typeface="Arial"/>
                  <a:cs typeface="Arial"/>
                </a:rPr>
                <a:t>en</a:t>
              </a:r>
              <a:r>
                <a:rPr sz="1995" dirty="0">
                  <a:latin typeface="Arial"/>
                  <a:cs typeface="Arial"/>
                </a:rPr>
                <a:t>t</a:t>
              </a:r>
            </a:p>
          </p:txBody>
        </p:sp>
        <p:sp>
          <p:nvSpPr>
            <p:cNvPr id="17" name="object 23"/>
            <p:cNvSpPr txBox="1"/>
            <p:nvPr/>
          </p:nvSpPr>
          <p:spPr>
            <a:xfrm>
              <a:off x="4080552" y="1202651"/>
              <a:ext cx="1368131" cy="276392"/>
            </a:xfrm>
            <a:prstGeom prst="rect">
              <a:avLst/>
            </a:prstGeom>
          </p:spPr>
          <p:txBody>
            <a:bodyPr wrap="square" lIns="0" tIns="0" rIns="0" bIns="0" rtlCol="0">
              <a:noAutofit/>
            </a:bodyPr>
            <a:lstStyle/>
            <a:p>
              <a:pPr marL="11516">
                <a:lnSpc>
                  <a:spcPts val="2131"/>
                </a:lnSpc>
                <a:spcBef>
                  <a:spcPts val="106"/>
                </a:spcBef>
              </a:pPr>
              <a:r>
                <a:rPr lang="fr-FR" sz="1995" dirty="0">
                  <a:latin typeface="Arial"/>
                  <a:cs typeface="Arial"/>
                </a:rPr>
                <a:t>d</a:t>
              </a:r>
              <a:r>
                <a:rPr lang="fr-FR" sz="1995" dirty="0" smtClean="0">
                  <a:latin typeface="Arial"/>
                  <a:cs typeface="Arial"/>
                </a:rPr>
                <a:t>u </a:t>
              </a:r>
              <a:r>
                <a:rPr sz="1995" dirty="0" err="1" smtClean="0">
                  <a:latin typeface="Arial"/>
                  <a:cs typeface="Arial"/>
                </a:rPr>
                <a:t>f</a:t>
              </a:r>
              <a:r>
                <a:rPr sz="1995" spc="-4" dirty="0" err="1" smtClean="0">
                  <a:latin typeface="Arial"/>
                  <a:cs typeface="Arial"/>
                </a:rPr>
                <a:t>r</a:t>
              </a:r>
              <a:r>
                <a:rPr sz="1995" spc="4" dirty="0" err="1" smtClean="0">
                  <a:latin typeface="Arial"/>
                  <a:cs typeface="Arial"/>
                </a:rPr>
                <a:t>o</a:t>
              </a:r>
              <a:r>
                <a:rPr sz="1995" spc="-13" dirty="0" err="1" smtClean="0">
                  <a:latin typeface="Arial"/>
                  <a:cs typeface="Arial"/>
                </a:rPr>
                <a:t>m</a:t>
              </a:r>
              <a:r>
                <a:rPr sz="1995" spc="-4" dirty="0" err="1" smtClean="0">
                  <a:latin typeface="Arial"/>
                  <a:cs typeface="Arial"/>
                </a:rPr>
                <a:t>a</a:t>
              </a:r>
              <a:r>
                <a:rPr sz="1995" spc="4" dirty="0" err="1" smtClean="0">
                  <a:latin typeface="Arial"/>
                  <a:cs typeface="Arial"/>
                </a:rPr>
                <a:t>g</a:t>
              </a:r>
              <a:r>
                <a:rPr sz="1995" dirty="0" err="1" smtClean="0">
                  <a:latin typeface="Arial"/>
                  <a:cs typeface="Arial"/>
                </a:rPr>
                <a:t>e</a:t>
              </a:r>
              <a:endParaRPr sz="1995" dirty="0">
                <a:latin typeface="Arial"/>
                <a:cs typeface="Arial"/>
              </a:endParaRPr>
            </a:p>
          </p:txBody>
        </p:sp>
        <p:sp>
          <p:nvSpPr>
            <p:cNvPr id="18" name="object 22"/>
            <p:cNvSpPr txBox="1"/>
            <p:nvPr/>
          </p:nvSpPr>
          <p:spPr>
            <a:xfrm>
              <a:off x="5529363" y="1214109"/>
              <a:ext cx="554793" cy="276393"/>
            </a:xfrm>
            <a:prstGeom prst="rect">
              <a:avLst/>
            </a:prstGeom>
          </p:spPr>
          <p:txBody>
            <a:bodyPr wrap="square" lIns="0" tIns="0" rIns="0" bIns="0" rtlCol="0">
              <a:noAutofit/>
            </a:bodyPr>
            <a:lstStyle/>
            <a:p>
              <a:pPr marL="11516">
                <a:lnSpc>
                  <a:spcPts val="2131"/>
                </a:lnSpc>
                <a:spcBef>
                  <a:spcPts val="106"/>
                </a:spcBef>
              </a:pPr>
              <a:r>
                <a:rPr sz="1995" spc="4" dirty="0">
                  <a:latin typeface="Arial"/>
                  <a:cs typeface="Arial"/>
                </a:rPr>
                <a:t>d</a:t>
              </a:r>
              <a:r>
                <a:rPr sz="1995" spc="-4" dirty="0">
                  <a:latin typeface="Arial"/>
                  <a:cs typeface="Arial"/>
                </a:rPr>
                <a:t>o</a:t>
              </a:r>
              <a:r>
                <a:rPr sz="1995" spc="4" dirty="0">
                  <a:latin typeface="Arial"/>
                  <a:cs typeface="Arial"/>
                </a:rPr>
                <a:t>n</a:t>
              </a:r>
              <a:r>
                <a:rPr sz="1995" dirty="0">
                  <a:latin typeface="Arial"/>
                  <a:cs typeface="Arial"/>
                </a:rPr>
                <a:t>t</a:t>
              </a:r>
            </a:p>
          </p:txBody>
        </p:sp>
        <p:sp>
          <p:nvSpPr>
            <p:cNvPr id="19" name="object 21"/>
            <p:cNvSpPr txBox="1"/>
            <p:nvPr/>
          </p:nvSpPr>
          <p:spPr>
            <a:xfrm>
              <a:off x="6159442" y="1204159"/>
              <a:ext cx="2582139" cy="276393"/>
            </a:xfrm>
            <a:prstGeom prst="rect">
              <a:avLst/>
            </a:prstGeom>
          </p:spPr>
          <p:txBody>
            <a:bodyPr wrap="square" lIns="0" tIns="0" rIns="0" bIns="0" rtlCol="0">
              <a:noAutofit/>
            </a:bodyPr>
            <a:lstStyle/>
            <a:p>
              <a:pPr marL="11516">
                <a:lnSpc>
                  <a:spcPts val="2131"/>
                </a:lnSpc>
                <a:spcBef>
                  <a:spcPts val="106"/>
                </a:spcBef>
              </a:pPr>
              <a:r>
                <a:rPr sz="1995" spc="-4" dirty="0">
                  <a:latin typeface="Arial"/>
                  <a:cs typeface="Arial"/>
                </a:rPr>
                <a:t>4</a:t>
              </a:r>
              <a:r>
                <a:rPr sz="1995" spc="4" dirty="0">
                  <a:latin typeface="Arial"/>
                  <a:cs typeface="Arial"/>
                </a:rPr>
                <a:t>7</a:t>
              </a:r>
              <a:r>
                <a:rPr sz="1995" dirty="0">
                  <a:latin typeface="Arial"/>
                  <a:cs typeface="Arial"/>
                </a:rPr>
                <a:t>% </a:t>
              </a:r>
              <a:r>
                <a:rPr sz="1995" spc="-4" dirty="0">
                  <a:latin typeface="Arial"/>
                  <a:cs typeface="Arial"/>
                </a:rPr>
                <a:t>qu</a:t>
              </a:r>
              <a:r>
                <a:rPr sz="1995" spc="4" dirty="0">
                  <a:latin typeface="Arial"/>
                  <a:cs typeface="Arial"/>
                </a:rPr>
                <a:t>o</a:t>
              </a:r>
              <a:r>
                <a:rPr sz="1995" dirty="0">
                  <a:latin typeface="Arial"/>
                  <a:cs typeface="Arial"/>
                </a:rPr>
                <a:t>tidi</a:t>
              </a:r>
              <a:r>
                <a:rPr sz="1995" spc="-4" dirty="0">
                  <a:latin typeface="Arial"/>
                  <a:cs typeface="Arial"/>
                </a:rPr>
                <a:t>e</a:t>
              </a:r>
              <a:r>
                <a:rPr sz="1995" spc="4" dirty="0">
                  <a:latin typeface="Arial"/>
                  <a:cs typeface="Arial"/>
                </a:rPr>
                <a:t>n</a:t>
              </a:r>
              <a:r>
                <a:rPr sz="1995" spc="-4" dirty="0">
                  <a:latin typeface="Arial"/>
                  <a:cs typeface="Arial"/>
                </a:rPr>
                <a:t>ne</a:t>
              </a:r>
              <a:r>
                <a:rPr sz="1995" dirty="0">
                  <a:latin typeface="Arial"/>
                  <a:cs typeface="Arial"/>
                </a:rPr>
                <a:t>m</a:t>
              </a:r>
              <a:r>
                <a:rPr sz="1995" spc="-4" dirty="0">
                  <a:latin typeface="Arial"/>
                  <a:cs typeface="Arial"/>
                </a:rPr>
                <a:t>e</a:t>
              </a:r>
              <a:r>
                <a:rPr sz="1995" spc="4" dirty="0">
                  <a:latin typeface="Arial"/>
                  <a:cs typeface="Arial"/>
                </a:rPr>
                <a:t>n</a:t>
              </a:r>
              <a:r>
                <a:rPr sz="1995" dirty="0">
                  <a:latin typeface="Arial"/>
                  <a:cs typeface="Arial"/>
                </a:rPr>
                <a:t>t.</a:t>
              </a:r>
            </a:p>
          </p:txBody>
        </p:sp>
      </p:grpSp>
      <p:sp>
        <p:nvSpPr>
          <p:cNvPr id="20" name="object 20"/>
          <p:cNvSpPr txBox="1"/>
          <p:nvPr/>
        </p:nvSpPr>
        <p:spPr>
          <a:xfrm>
            <a:off x="5961144" y="2257461"/>
            <a:ext cx="2715246" cy="1969300"/>
          </a:xfrm>
          <a:prstGeom prst="rect">
            <a:avLst/>
          </a:prstGeom>
        </p:spPr>
        <p:txBody>
          <a:bodyPr wrap="square" lIns="0" tIns="0" rIns="0" bIns="0" rtlCol="0">
            <a:noAutofit/>
          </a:bodyPr>
          <a:lstStyle/>
          <a:p>
            <a:pPr marL="11516" marR="32184">
              <a:lnSpc>
                <a:spcPts val="2131"/>
              </a:lnSpc>
              <a:spcBef>
                <a:spcPts val="106"/>
              </a:spcBef>
            </a:pPr>
            <a:r>
              <a:rPr sz="1995" spc="4" dirty="0">
                <a:latin typeface="Arial"/>
                <a:cs typeface="Arial"/>
              </a:rPr>
              <a:t>L</a:t>
            </a:r>
            <a:r>
              <a:rPr sz="1995" dirty="0">
                <a:latin typeface="Arial"/>
                <a:cs typeface="Arial"/>
              </a:rPr>
              <a:t>e f</a:t>
            </a:r>
            <a:r>
              <a:rPr sz="1995" spc="4" dirty="0">
                <a:latin typeface="Arial"/>
                <a:cs typeface="Arial"/>
              </a:rPr>
              <a:t>r</a:t>
            </a:r>
            <a:r>
              <a:rPr sz="1995" spc="-4" dirty="0">
                <a:latin typeface="Arial"/>
                <a:cs typeface="Arial"/>
              </a:rPr>
              <a:t>o</a:t>
            </a:r>
            <a:r>
              <a:rPr sz="1995" spc="-13" dirty="0">
                <a:latin typeface="Arial"/>
                <a:cs typeface="Arial"/>
              </a:rPr>
              <a:t>m</a:t>
            </a:r>
            <a:r>
              <a:rPr sz="1995" spc="4" dirty="0">
                <a:latin typeface="Arial"/>
                <a:cs typeface="Arial"/>
              </a:rPr>
              <a:t>a</a:t>
            </a:r>
            <a:r>
              <a:rPr sz="1995" spc="-4" dirty="0">
                <a:latin typeface="Arial"/>
                <a:cs typeface="Arial"/>
              </a:rPr>
              <a:t>g</a:t>
            </a:r>
            <a:r>
              <a:rPr sz="1995" dirty="0">
                <a:latin typeface="Arial"/>
                <a:cs typeface="Arial"/>
              </a:rPr>
              <a:t>e</a:t>
            </a:r>
            <a:r>
              <a:rPr sz="1995" spc="4" dirty="0">
                <a:latin typeface="Arial"/>
                <a:cs typeface="Arial"/>
              </a:rPr>
              <a:t> </a:t>
            </a:r>
            <a:r>
              <a:rPr sz="1995" dirty="0">
                <a:latin typeface="Arial"/>
                <a:cs typeface="Arial"/>
              </a:rPr>
              <a:t>a </a:t>
            </a:r>
            <a:r>
              <a:rPr sz="1995" spc="4" dirty="0">
                <a:latin typeface="Arial"/>
                <a:cs typeface="Arial"/>
              </a:rPr>
              <a:t>p</a:t>
            </a:r>
            <a:r>
              <a:rPr sz="1995" dirty="0">
                <a:latin typeface="Arial"/>
                <a:cs typeface="Arial"/>
              </a:rPr>
              <a:t>ris</a:t>
            </a:r>
            <a:r>
              <a:rPr sz="1995" spc="8" dirty="0">
                <a:latin typeface="Arial"/>
                <a:cs typeface="Arial"/>
              </a:rPr>
              <a:t> </a:t>
            </a:r>
            <a:r>
              <a:rPr sz="1995" spc="-4" dirty="0">
                <a:latin typeface="Arial"/>
                <a:cs typeface="Arial"/>
              </a:rPr>
              <a:t>un</a:t>
            </a:r>
            <a:r>
              <a:rPr sz="1995" dirty="0">
                <a:latin typeface="Arial"/>
                <a:cs typeface="Arial"/>
              </a:rPr>
              <a:t>e</a:t>
            </a:r>
          </a:p>
          <a:p>
            <a:pPr marL="11516" marR="138630">
              <a:lnSpc>
                <a:spcPts val="2222"/>
              </a:lnSpc>
              <a:spcBef>
                <a:spcPts val="23"/>
              </a:spcBef>
            </a:pPr>
            <a:r>
              <a:rPr sz="1995" spc="4" dirty="0">
                <a:latin typeface="Arial"/>
                <a:cs typeface="Arial"/>
              </a:rPr>
              <a:t>d</a:t>
            </a:r>
            <a:r>
              <a:rPr sz="1995" dirty="0">
                <a:latin typeface="Arial"/>
                <a:cs typeface="Arial"/>
              </a:rPr>
              <a:t>i</a:t>
            </a:r>
            <a:r>
              <a:rPr sz="1995" spc="-13" dirty="0">
                <a:latin typeface="Arial"/>
                <a:cs typeface="Arial"/>
              </a:rPr>
              <a:t>m</a:t>
            </a:r>
            <a:r>
              <a:rPr sz="1995" spc="4" dirty="0">
                <a:latin typeface="Arial"/>
                <a:cs typeface="Arial"/>
              </a:rPr>
              <a:t>e</a:t>
            </a:r>
            <a:r>
              <a:rPr sz="1995" spc="-4" dirty="0">
                <a:latin typeface="Arial"/>
                <a:cs typeface="Arial"/>
              </a:rPr>
              <a:t>n</a:t>
            </a:r>
            <a:r>
              <a:rPr sz="1995" dirty="0">
                <a:latin typeface="Arial"/>
                <a:cs typeface="Arial"/>
              </a:rPr>
              <a:t>si</a:t>
            </a:r>
            <a:r>
              <a:rPr sz="1995" spc="4" dirty="0">
                <a:latin typeface="Arial"/>
                <a:cs typeface="Arial"/>
              </a:rPr>
              <a:t>o</a:t>
            </a:r>
            <a:r>
              <a:rPr sz="1995" dirty="0">
                <a:latin typeface="Arial"/>
                <a:cs typeface="Arial"/>
              </a:rPr>
              <a:t>n</a:t>
            </a:r>
            <a:r>
              <a:rPr sz="1995" spc="4" dirty="0">
                <a:latin typeface="Arial"/>
                <a:cs typeface="Arial"/>
              </a:rPr>
              <a:t> </a:t>
            </a:r>
            <a:r>
              <a:rPr sz="1995" dirty="0">
                <a:latin typeface="Arial"/>
                <a:cs typeface="Arial"/>
              </a:rPr>
              <a:t>c</a:t>
            </a:r>
            <a:r>
              <a:rPr sz="1995" spc="-4" dirty="0">
                <a:latin typeface="Arial"/>
                <a:cs typeface="Arial"/>
              </a:rPr>
              <a:t>u</a:t>
            </a:r>
            <a:r>
              <a:rPr sz="1995" spc="8" dirty="0">
                <a:latin typeface="Arial"/>
                <a:cs typeface="Arial"/>
              </a:rPr>
              <a:t>l</a:t>
            </a:r>
            <a:r>
              <a:rPr sz="1995" dirty="0">
                <a:latin typeface="Arial"/>
                <a:cs typeface="Arial"/>
              </a:rPr>
              <a:t>t</a:t>
            </a:r>
            <a:r>
              <a:rPr sz="1995" spc="-4" dirty="0">
                <a:latin typeface="Arial"/>
                <a:cs typeface="Arial"/>
              </a:rPr>
              <a:t>u</a:t>
            </a:r>
            <a:r>
              <a:rPr sz="1995" dirty="0">
                <a:latin typeface="Arial"/>
                <a:cs typeface="Arial"/>
              </a:rPr>
              <a:t>r</a:t>
            </a:r>
            <a:r>
              <a:rPr sz="1995" spc="4" dirty="0">
                <a:latin typeface="Arial"/>
                <a:cs typeface="Arial"/>
              </a:rPr>
              <a:t>e</a:t>
            </a:r>
            <a:r>
              <a:rPr sz="1995" dirty="0">
                <a:latin typeface="Arial"/>
                <a:cs typeface="Arial"/>
              </a:rPr>
              <a:t>lle </a:t>
            </a:r>
            <a:r>
              <a:rPr sz="1995" spc="-4" dirty="0">
                <a:latin typeface="Arial"/>
                <a:cs typeface="Arial"/>
              </a:rPr>
              <a:t>e</a:t>
            </a:r>
            <a:r>
              <a:rPr sz="1995" dirty="0">
                <a:latin typeface="Arial"/>
                <a:cs typeface="Arial"/>
              </a:rPr>
              <a:t>t </a:t>
            </a:r>
            <a:r>
              <a:rPr sz="1995" spc="4" dirty="0">
                <a:latin typeface="Arial"/>
                <a:cs typeface="Arial"/>
              </a:rPr>
              <a:t>p</a:t>
            </a:r>
            <a:r>
              <a:rPr sz="1995" spc="-4" dirty="0">
                <a:latin typeface="Arial"/>
                <a:cs typeface="Arial"/>
              </a:rPr>
              <a:t>op</a:t>
            </a:r>
            <a:r>
              <a:rPr sz="1995" spc="4" dirty="0">
                <a:latin typeface="Arial"/>
                <a:cs typeface="Arial"/>
              </a:rPr>
              <a:t>u</a:t>
            </a:r>
            <a:r>
              <a:rPr sz="1995" dirty="0">
                <a:latin typeface="Arial"/>
                <a:cs typeface="Arial"/>
              </a:rPr>
              <a:t>l</a:t>
            </a:r>
            <a:r>
              <a:rPr sz="1995" spc="-4" dirty="0">
                <a:latin typeface="Arial"/>
                <a:cs typeface="Arial"/>
              </a:rPr>
              <a:t>a</a:t>
            </a:r>
            <a:r>
              <a:rPr sz="1995" dirty="0">
                <a:latin typeface="Arial"/>
                <a:cs typeface="Arial"/>
              </a:rPr>
              <a:t>i</a:t>
            </a:r>
            <a:r>
              <a:rPr sz="1995" spc="4" dirty="0">
                <a:latin typeface="Arial"/>
                <a:cs typeface="Arial"/>
              </a:rPr>
              <a:t>r</a:t>
            </a:r>
            <a:r>
              <a:rPr sz="1995" spc="-4" dirty="0">
                <a:latin typeface="Arial"/>
                <a:cs typeface="Arial"/>
              </a:rPr>
              <a:t>e</a:t>
            </a:r>
            <a:r>
              <a:rPr sz="1995" dirty="0">
                <a:latin typeface="Arial"/>
                <a:cs typeface="Arial"/>
              </a:rPr>
              <a:t>.</a:t>
            </a:r>
          </a:p>
          <a:p>
            <a:pPr marL="11516">
              <a:lnSpc>
                <a:spcPts val="2222"/>
              </a:lnSpc>
            </a:pPr>
            <a:r>
              <a:rPr sz="1995" dirty="0">
                <a:latin typeface="Arial"/>
                <a:cs typeface="Arial"/>
              </a:rPr>
              <a:t>Il</a:t>
            </a:r>
            <a:r>
              <a:rPr sz="1995" spc="4" dirty="0">
                <a:latin typeface="Arial"/>
                <a:cs typeface="Arial"/>
              </a:rPr>
              <a:t> </a:t>
            </a:r>
            <a:r>
              <a:rPr sz="1995" spc="-4" dirty="0">
                <a:latin typeface="Arial"/>
                <a:cs typeface="Arial"/>
              </a:rPr>
              <a:t>e</a:t>
            </a:r>
            <a:r>
              <a:rPr sz="1995" spc="8" dirty="0">
                <a:latin typeface="Arial"/>
                <a:cs typeface="Arial"/>
              </a:rPr>
              <a:t>s</a:t>
            </a:r>
            <a:r>
              <a:rPr sz="1995" dirty="0">
                <a:latin typeface="Arial"/>
                <a:cs typeface="Arial"/>
              </a:rPr>
              <a:t>t </a:t>
            </a:r>
            <a:r>
              <a:rPr sz="1995" spc="-4" dirty="0">
                <a:latin typeface="Arial"/>
                <a:cs typeface="Arial"/>
              </a:rPr>
              <a:t>a</a:t>
            </a:r>
            <a:r>
              <a:rPr sz="1995" spc="8" dirty="0">
                <a:latin typeface="Arial"/>
                <a:cs typeface="Arial"/>
              </a:rPr>
              <a:t>s</a:t>
            </a:r>
            <a:r>
              <a:rPr sz="1995" dirty="0">
                <a:latin typeface="Arial"/>
                <a:cs typeface="Arial"/>
              </a:rPr>
              <a:t>s</a:t>
            </a:r>
            <a:r>
              <a:rPr sz="1995" spc="4" dirty="0">
                <a:latin typeface="Arial"/>
                <a:cs typeface="Arial"/>
              </a:rPr>
              <a:t>o</a:t>
            </a:r>
            <a:r>
              <a:rPr sz="1995" dirty="0">
                <a:latin typeface="Arial"/>
                <a:cs typeface="Arial"/>
              </a:rPr>
              <a:t>cié à </a:t>
            </a:r>
            <a:r>
              <a:rPr sz="1995" spc="8" dirty="0">
                <a:latin typeface="Arial"/>
                <a:cs typeface="Arial"/>
              </a:rPr>
              <a:t>l</a:t>
            </a:r>
            <a:r>
              <a:rPr sz="1995" dirty="0">
                <a:latin typeface="Arial"/>
                <a:cs typeface="Arial"/>
              </a:rPr>
              <a:t>a c</a:t>
            </a:r>
            <a:r>
              <a:rPr sz="1995" spc="4" dirty="0">
                <a:latin typeface="Arial"/>
                <a:cs typeface="Arial"/>
              </a:rPr>
              <a:t>o</a:t>
            </a:r>
            <a:r>
              <a:rPr sz="1995" spc="-4" dirty="0">
                <a:latin typeface="Arial"/>
                <a:cs typeface="Arial"/>
              </a:rPr>
              <a:t>n</a:t>
            </a:r>
            <a:r>
              <a:rPr sz="1995" spc="-8" dirty="0">
                <a:latin typeface="Arial"/>
                <a:cs typeface="Arial"/>
              </a:rPr>
              <a:t>v</a:t>
            </a:r>
            <a:r>
              <a:rPr sz="1995" spc="8" dirty="0">
                <a:latin typeface="Arial"/>
                <a:cs typeface="Arial"/>
              </a:rPr>
              <a:t>i</a:t>
            </a:r>
            <a:r>
              <a:rPr sz="1995" spc="-8" dirty="0">
                <a:latin typeface="Arial"/>
                <a:cs typeface="Arial"/>
              </a:rPr>
              <a:t>v</a:t>
            </a:r>
            <a:r>
              <a:rPr sz="1995" dirty="0">
                <a:latin typeface="Arial"/>
                <a:cs typeface="Arial"/>
              </a:rPr>
              <a:t>i</a:t>
            </a:r>
            <a:r>
              <a:rPr sz="1995" spc="-4" dirty="0">
                <a:latin typeface="Arial"/>
                <a:cs typeface="Arial"/>
              </a:rPr>
              <a:t>a</a:t>
            </a:r>
            <a:r>
              <a:rPr sz="1995" spc="8" dirty="0">
                <a:latin typeface="Arial"/>
                <a:cs typeface="Arial"/>
              </a:rPr>
              <a:t>l</a:t>
            </a:r>
            <a:r>
              <a:rPr sz="1995" dirty="0">
                <a:latin typeface="Arial"/>
                <a:cs typeface="Arial"/>
              </a:rPr>
              <a:t>ité </a:t>
            </a:r>
            <a:r>
              <a:rPr sz="1995" spc="-4" dirty="0">
                <a:latin typeface="Arial"/>
                <a:cs typeface="Arial"/>
              </a:rPr>
              <a:t>e</a:t>
            </a:r>
            <a:r>
              <a:rPr sz="1995" dirty="0">
                <a:latin typeface="Arial"/>
                <a:cs typeface="Arial"/>
              </a:rPr>
              <a:t>n </a:t>
            </a:r>
            <a:r>
              <a:rPr sz="1995" spc="-4" dirty="0">
                <a:latin typeface="Arial"/>
                <a:cs typeface="Arial"/>
              </a:rPr>
              <a:t>é</a:t>
            </a:r>
            <a:r>
              <a:rPr sz="1995" dirty="0">
                <a:latin typeface="Arial"/>
                <a:cs typeface="Arial"/>
              </a:rPr>
              <a:t>ta</a:t>
            </a:r>
            <a:r>
              <a:rPr sz="1995" spc="-4" dirty="0">
                <a:latin typeface="Arial"/>
                <a:cs typeface="Arial"/>
              </a:rPr>
              <a:t>n</a:t>
            </a:r>
            <a:r>
              <a:rPr sz="1995" dirty="0">
                <a:latin typeface="Arial"/>
                <a:cs typeface="Arial"/>
              </a:rPr>
              <a:t>t </a:t>
            </a:r>
            <a:r>
              <a:rPr sz="1995" spc="4" dirty="0">
                <a:latin typeface="Arial"/>
                <a:cs typeface="Arial"/>
              </a:rPr>
              <a:t>p</a:t>
            </a:r>
            <a:r>
              <a:rPr sz="1995" dirty="0">
                <a:latin typeface="Arial"/>
                <a:cs typeface="Arial"/>
              </a:rPr>
              <a:t>r</a:t>
            </a:r>
            <a:r>
              <a:rPr sz="1995" spc="-4" dirty="0">
                <a:latin typeface="Arial"/>
                <a:cs typeface="Arial"/>
              </a:rPr>
              <a:t>o</a:t>
            </a:r>
            <a:r>
              <a:rPr sz="1995" spc="4" dirty="0">
                <a:latin typeface="Arial"/>
                <a:cs typeface="Arial"/>
              </a:rPr>
              <a:t>p</a:t>
            </a:r>
            <a:r>
              <a:rPr sz="1995" spc="-4" dirty="0">
                <a:latin typeface="Arial"/>
                <a:cs typeface="Arial"/>
              </a:rPr>
              <a:t>o</a:t>
            </a:r>
            <a:r>
              <a:rPr sz="1995" dirty="0">
                <a:latin typeface="Arial"/>
                <a:cs typeface="Arial"/>
              </a:rPr>
              <a:t>sé </a:t>
            </a:r>
            <a:r>
              <a:rPr sz="1995" spc="-4" dirty="0">
                <a:latin typeface="Arial"/>
                <a:cs typeface="Arial"/>
              </a:rPr>
              <a:t>a</a:t>
            </a:r>
            <a:r>
              <a:rPr sz="1995" spc="4" dirty="0">
                <a:latin typeface="Arial"/>
                <a:cs typeface="Arial"/>
              </a:rPr>
              <a:t>u</a:t>
            </a:r>
            <a:r>
              <a:rPr sz="1995" dirty="0">
                <a:latin typeface="Arial"/>
                <a:cs typeface="Arial"/>
              </a:rPr>
              <a:t>x</a:t>
            </a:r>
            <a:r>
              <a:rPr sz="1995" spc="-8" dirty="0">
                <a:latin typeface="Arial"/>
                <a:cs typeface="Arial"/>
              </a:rPr>
              <a:t> </a:t>
            </a:r>
            <a:r>
              <a:rPr sz="1995" dirty="0" err="1" smtClean="0">
                <a:latin typeface="Arial"/>
                <a:cs typeface="Arial"/>
              </a:rPr>
              <a:t>invit</a:t>
            </a:r>
            <a:r>
              <a:rPr lang="fr-FR" sz="1995" dirty="0" smtClean="0">
                <a:latin typeface="Arial"/>
                <a:cs typeface="Arial"/>
              </a:rPr>
              <a:t>é</a:t>
            </a:r>
            <a:r>
              <a:rPr sz="1995" dirty="0" smtClean="0">
                <a:latin typeface="Arial"/>
                <a:cs typeface="Arial"/>
              </a:rPr>
              <a:t>s </a:t>
            </a:r>
            <a:r>
              <a:rPr sz="1995" dirty="0" err="1" smtClean="0">
                <a:latin typeface="Arial"/>
                <a:cs typeface="Arial"/>
              </a:rPr>
              <a:t>l</a:t>
            </a:r>
            <a:r>
              <a:rPr sz="1995" spc="4" dirty="0" err="1" smtClean="0">
                <a:latin typeface="Arial"/>
                <a:cs typeface="Arial"/>
              </a:rPr>
              <a:t>o</a:t>
            </a:r>
            <a:r>
              <a:rPr sz="1995" dirty="0" err="1" smtClean="0">
                <a:latin typeface="Arial"/>
                <a:cs typeface="Arial"/>
              </a:rPr>
              <a:t>rs</a:t>
            </a:r>
            <a:r>
              <a:rPr lang="fr-FR" sz="1995" dirty="0" smtClean="0">
                <a:latin typeface="Arial"/>
                <a:cs typeface="Arial"/>
              </a:rPr>
              <a:t> du</a:t>
            </a:r>
            <a:r>
              <a:rPr sz="1995" dirty="0" smtClean="0">
                <a:latin typeface="Arial"/>
                <a:cs typeface="Arial"/>
              </a:rPr>
              <a:t> </a:t>
            </a:r>
            <a:r>
              <a:rPr sz="1995" dirty="0">
                <a:latin typeface="Arial"/>
                <a:cs typeface="Arial"/>
              </a:rPr>
              <a:t>r</a:t>
            </a:r>
            <a:r>
              <a:rPr sz="1995" spc="4" dirty="0">
                <a:latin typeface="Arial"/>
                <a:cs typeface="Arial"/>
              </a:rPr>
              <a:t>e</a:t>
            </a:r>
            <a:r>
              <a:rPr sz="1995" spc="-4" dirty="0">
                <a:latin typeface="Arial"/>
                <a:cs typeface="Arial"/>
              </a:rPr>
              <a:t>p</a:t>
            </a:r>
            <a:r>
              <a:rPr sz="1995" spc="4" dirty="0">
                <a:latin typeface="Arial"/>
                <a:cs typeface="Arial"/>
              </a:rPr>
              <a:t>a</a:t>
            </a:r>
            <a:r>
              <a:rPr sz="1995" dirty="0">
                <a:latin typeface="Arial"/>
                <a:cs typeface="Arial"/>
              </a:rPr>
              <a:t>s.</a:t>
            </a:r>
          </a:p>
        </p:txBody>
      </p:sp>
      <p:sp>
        <p:nvSpPr>
          <p:cNvPr id="21" name="object 17"/>
          <p:cNvSpPr txBox="1"/>
          <p:nvPr/>
        </p:nvSpPr>
        <p:spPr>
          <a:xfrm>
            <a:off x="186743" y="5022555"/>
            <a:ext cx="3696249" cy="276393"/>
          </a:xfrm>
          <a:prstGeom prst="rect">
            <a:avLst/>
          </a:prstGeom>
        </p:spPr>
        <p:txBody>
          <a:bodyPr wrap="square" lIns="0" tIns="0" rIns="0" bIns="0" rtlCol="0">
            <a:noAutofit/>
          </a:bodyPr>
          <a:lstStyle/>
          <a:p>
            <a:pPr marL="11516">
              <a:lnSpc>
                <a:spcPts val="2131"/>
              </a:lnSpc>
              <a:spcBef>
                <a:spcPts val="106"/>
              </a:spcBef>
            </a:pPr>
            <a:r>
              <a:rPr sz="1995" spc="-4" dirty="0">
                <a:latin typeface="Arial"/>
                <a:cs typeface="Arial"/>
              </a:rPr>
              <a:t>L</a:t>
            </a:r>
            <a:r>
              <a:rPr sz="1995" spc="4" dirty="0">
                <a:latin typeface="Arial"/>
                <a:cs typeface="Arial"/>
              </a:rPr>
              <a:t>e</a:t>
            </a:r>
            <a:r>
              <a:rPr sz="1995" dirty="0">
                <a:latin typeface="Arial"/>
                <a:cs typeface="Arial"/>
              </a:rPr>
              <a:t>s </a:t>
            </a:r>
            <a:r>
              <a:rPr sz="1995" spc="4" dirty="0">
                <a:latin typeface="Arial"/>
                <a:cs typeface="Arial"/>
              </a:rPr>
              <a:t>f</a:t>
            </a:r>
            <a:r>
              <a:rPr sz="1995" dirty="0">
                <a:latin typeface="Arial"/>
                <a:cs typeface="Arial"/>
              </a:rPr>
              <a:t>r</a:t>
            </a:r>
            <a:r>
              <a:rPr sz="1995" spc="-4" dirty="0">
                <a:latin typeface="Arial"/>
                <a:cs typeface="Arial"/>
              </a:rPr>
              <a:t>o</a:t>
            </a:r>
            <a:r>
              <a:rPr sz="1995" dirty="0">
                <a:latin typeface="Arial"/>
                <a:cs typeface="Arial"/>
              </a:rPr>
              <a:t>m</a:t>
            </a:r>
            <a:r>
              <a:rPr sz="1995" spc="-4" dirty="0">
                <a:latin typeface="Arial"/>
                <a:cs typeface="Arial"/>
              </a:rPr>
              <a:t>ag</a:t>
            </a:r>
            <a:r>
              <a:rPr sz="1995" spc="4" dirty="0">
                <a:latin typeface="Arial"/>
                <a:cs typeface="Arial"/>
              </a:rPr>
              <a:t>e</a:t>
            </a:r>
            <a:r>
              <a:rPr sz="1995" dirty="0">
                <a:latin typeface="Arial"/>
                <a:cs typeface="Arial"/>
              </a:rPr>
              <a:t>s </a:t>
            </a:r>
            <a:r>
              <a:rPr sz="1995" spc="8" dirty="0">
                <a:latin typeface="Arial"/>
                <a:cs typeface="Arial"/>
              </a:rPr>
              <a:t>l</a:t>
            </a:r>
            <a:r>
              <a:rPr sz="1995" spc="-4" dirty="0">
                <a:latin typeface="Arial"/>
                <a:cs typeface="Arial"/>
              </a:rPr>
              <a:t>e</a:t>
            </a:r>
            <a:r>
              <a:rPr sz="1995" dirty="0">
                <a:latin typeface="Arial"/>
                <a:cs typeface="Arial"/>
              </a:rPr>
              <a:t>s</a:t>
            </a:r>
            <a:r>
              <a:rPr sz="1995" spc="8" dirty="0">
                <a:latin typeface="Arial"/>
                <a:cs typeface="Arial"/>
              </a:rPr>
              <a:t> </a:t>
            </a:r>
            <a:r>
              <a:rPr sz="1995" spc="-4" dirty="0">
                <a:latin typeface="Arial"/>
                <a:cs typeface="Arial"/>
              </a:rPr>
              <a:t>p</a:t>
            </a:r>
            <a:r>
              <a:rPr sz="1995" dirty="0">
                <a:latin typeface="Arial"/>
                <a:cs typeface="Arial"/>
              </a:rPr>
              <a:t>l</a:t>
            </a:r>
            <a:r>
              <a:rPr sz="1995" spc="4" dirty="0">
                <a:latin typeface="Arial"/>
                <a:cs typeface="Arial"/>
              </a:rPr>
              <a:t>u</a:t>
            </a:r>
            <a:r>
              <a:rPr sz="1995" dirty="0">
                <a:latin typeface="Arial"/>
                <a:cs typeface="Arial"/>
              </a:rPr>
              <a:t>s </a:t>
            </a:r>
            <a:r>
              <a:rPr sz="1995" spc="4" dirty="0">
                <a:latin typeface="Arial"/>
                <a:cs typeface="Arial"/>
              </a:rPr>
              <a:t>a</a:t>
            </a:r>
            <a:r>
              <a:rPr sz="1995" spc="-4" dirty="0">
                <a:latin typeface="Arial"/>
                <a:cs typeface="Arial"/>
              </a:rPr>
              <a:t>pp</a:t>
            </a:r>
            <a:r>
              <a:rPr sz="1995" spc="4" dirty="0">
                <a:latin typeface="Arial"/>
                <a:cs typeface="Arial"/>
              </a:rPr>
              <a:t>r</a:t>
            </a:r>
            <a:r>
              <a:rPr sz="1995" spc="-4" dirty="0">
                <a:latin typeface="Arial"/>
                <a:cs typeface="Arial"/>
              </a:rPr>
              <a:t>é</a:t>
            </a:r>
            <a:r>
              <a:rPr sz="1995" dirty="0">
                <a:latin typeface="Arial"/>
                <a:cs typeface="Arial"/>
              </a:rPr>
              <a:t>c</a:t>
            </a:r>
            <a:r>
              <a:rPr sz="1995" spc="8" dirty="0">
                <a:latin typeface="Arial"/>
                <a:cs typeface="Arial"/>
              </a:rPr>
              <a:t>i</a:t>
            </a:r>
            <a:r>
              <a:rPr sz="1995" spc="-4" dirty="0">
                <a:latin typeface="Arial"/>
                <a:cs typeface="Arial"/>
              </a:rPr>
              <a:t>é</a:t>
            </a:r>
            <a:r>
              <a:rPr sz="1995" dirty="0">
                <a:latin typeface="Arial"/>
                <a:cs typeface="Arial"/>
              </a:rPr>
              <a:t>s</a:t>
            </a:r>
          </a:p>
        </p:txBody>
      </p:sp>
      <p:sp>
        <p:nvSpPr>
          <p:cNvPr id="22" name="object 16"/>
          <p:cNvSpPr txBox="1"/>
          <p:nvPr/>
        </p:nvSpPr>
        <p:spPr>
          <a:xfrm>
            <a:off x="3969807" y="5022554"/>
            <a:ext cx="2118785" cy="276393"/>
          </a:xfrm>
          <a:prstGeom prst="rect">
            <a:avLst/>
          </a:prstGeom>
        </p:spPr>
        <p:txBody>
          <a:bodyPr wrap="square" lIns="0" tIns="0" rIns="0" bIns="0" rtlCol="0">
            <a:noAutofit/>
          </a:bodyPr>
          <a:lstStyle/>
          <a:p>
            <a:pPr marL="11516">
              <a:lnSpc>
                <a:spcPts val="2131"/>
              </a:lnSpc>
              <a:spcBef>
                <a:spcPts val="106"/>
              </a:spcBef>
            </a:pPr>
            <a:r>
              <a:rPr sz="1995" spc="-4" dirty="0">
                <a:latin typeface="Arial"/>
                <a:cs typeface="Arial"/>
              </a:rPr>
              <a:t>d</a:t>
            </a:r>
            <a:r>
              <a:rPr sz="1995" spc="4" dirty="0">
                <a:latin typeface="Arial"/>
                <a:cs typeface="Arial"/>
              </a:rPr>
              <a:t>e</a:t>
            </a:r>
            <a:r>
              <a:rPr sz="1995" dirty="0">
                <a:latin typeface="Arial"/>
                <a:cs typeface="Arial"/>
              </a:rPr>
              <a:t>s f</a:t>
            </a:r>
            <a:r>
              <a:rPr sz="1995" spc="4" dirty="0">
                <a:latin typeface="Arial"/>
                <a:cs typeface="Arial"/>
              </a:rPr>
              <a:t>r</a:t>
            </a:r>
            <a:r>
              <a:rPr sz="1995" spc="-4" dirty="0">
                <a:latin typeface="Arial"/>
                <a:cs typeface="Arial"/>
              </a:rPr>
              <a:t>a</a:t>
            </a:r>
            <a:r>
              <a:rPr sz="1995" spc="4" dirty="0">
                <a:latin typeface="Arial"/>
                <a:cs typeface="Arial"/>
              </a:rPr>
              <a:t>n</a:t>
            </a:r>
            <a:r>
              <a:rPr sz="1995" dirty="0">
                <a:latin typeface="Arial"/>
                <a:cs typeface="Arial"/>
              </a:rPr>
              <a:t>ç</a:t>
            </a:r>
            <a:r>
              <a:rPr sz="1995" spc="-4" dirty="0">
                <a:latin typeface="Arial"/>
                <a:cs typeface="Arial"/>
              </a:rPr>
              <a:t>a</a:t>
            </a:r>
            <a:r>
              <a:rPr sz="1995" dirty="0">
                <a:latin typeface="Arial"/>
                <a:cs typeface="Arial"/>
              </a:rPr>
              <a:t>is</a:t>
            </a:r>
            <a:r>
              <a:rPr sz="1995" spc="8" dirty="0">
                <a:latin typeface="Arial"/>
                <a:cs typeface="Arial"/>
              </a:rPr>
              <a:t> </a:t>
            </a:r>
            <a:r>
              <a:rPr sz="1995" dirty="0">
                <a:latin typeface="Arial"/>
                <a:cs typeface="Arial"/>
              </a:rPr>
              <a:t>s</a:t>
            </a:r>
            <a:r>
              <a:rPr sz="1995" spc="4" dirty="0">
                <a:latin typeface="Arial"/>
                <a:cs typeface="Arial"/>
              </a:rPr>
              <a:t>o</a:t>
            </a:r>
            <a:r>
              <a:rPr sz="1995" spc="-4" dirty="0">
                <a:latin typeface="Arial"/>
                <a:cs typeface="Arial"/>
              </a:rPr>
              <a:t>n</a:t>
            </a:r>
            <a:r>
              <a:rPr sz="1995" dirty="0">
                <a:latin typeface="Arial"/>
                <a:cs typeface="Arial"/>
              </a:rPr>
              <a:t>t</a:t>
            </a:r>
            <a:r>
              <a:rPr sz="1995" spc="4" dirty="0">
                <a:latin typeface="Arial"/>
                <a:cs typeface="Arial"/>
              </a:rPr>
              <a:t> </a:t>
            </a:r>
            <a:r>
              <a:rPr sz="1995" dirty="0">
                <a:latin typeface="Arial"/>
                <a:cs typeface="Arial"/>
              </a:rPr>
              <a:t>:</a:t>
            </a:r>
          </a:p>
        </p:txBody>
      </p:sp>
      <p:sp>
        <p:nvSpPr>
          <p:cNvPr id="23" name="object 15"/>
          <p:cNvSpPr txBox="1"/>
          <p:nvPr/>
        </p:nvSpPr>
        <p:spPr>
          <a:xfrm>
            <a:off x="3618445" y="5447819"/>
            <a:ext cx="1135341" cy="230327"/>
          </a:xfrm>
          <a:prstGeom prst="rect">
            <a:avLst/>
          </a:prstGeom>
        </p:spPr>
        <p:txBody>
          <a:bodyPr wrap="square" lIns="0" tIns="0" rIns="0" bIns="0" rtlCol="0">
            <a:noAutofit/>
          </a:bodyPr>
          <a:lstStyle/>
          <a:p>
            <a:pPr marL="11516">
              <a:lnSpc>
                <a:spcPts val="1758"/>
              </a:lnSpc>
              <a:spcBef>
                <a:spcPts val="88"/>
              </a:spcBef>
            </a:pPr>
            <a:r>
              <a:rPr sz="1632" dirty="0">
                <a:latin typeface="Arial"/>
                <a:cs typeface="Arial"/>
              </a:rPr>
              <a:t>Cam</a:t>
            </a:r>
            <a:r>
              <a:rPr sz="1632" spc="-8" dirty="0">
                <a:latin typeface="Arial"/>
                <a:cs typeface="Arial"/>
              </a:rPr>
              <a:t>e</a:t>
            </a:r>
            <a:r>
              <a:rPr sz="1632" dirty="0">
                <a:latin typeface="Arial"/>
                <a:cs typeface="Arial"/>
              </a:rPr>
              <a:t>mb</a:t>
            </a:r>
            <a:r>
              <a:rPr sz="1632" spc="-8" dirty="0">
                <a:latin typeface="Arial"/>
                <a:cs typeface="Arial"/>
              </a:rPr>
              <a:t>e</a:t>
            </a:r>
            <a:r>
              <a:rPr sz="1632" spc="8" dirty="0">
                <a:latin typeface="Arial"/>
                <a:cs typeface="Arial"/>
              </a:rPr>
              <a:t>r</a:t>
            </a:r>
            <a:r>
              <a:rPr sz="1632" dirty="0">
                <a:latin typeface="Arial"/>
                <a:cs typeface="Arial"/>
              </a:rPr>
              <a:t>t</a:t>
            </a:r>
          </a:p>
        </p:txBody>
      </p:sp>
      <p:sp>
        <p:nvSpPr>
          <p:cNvPr id="24" name="object 14"/>
          <p:cNvSpPr txBox="1"/>
          <p:nvPr/>
        </p:nvSpPr>
        <p:spPr>
          <a:xfrm>
            <a:off x="5155574" y="5447820"/>
            <a:ext cx="1456746" cy="230327"/>
          </a:xfrm>
          <a:prstGeom prst="rect">
            <a:avLst/>
          </a:prstGeom>
        </p:spPr>
        <p:txBody>
          <a:bodyPr wrap="square" lIns="0" tIns="0" rIns="0" bIns="0" rtlCol="0">
            <a:noAutofit/>
          </a:bodyPr>
          <a:lstStyle/>
          <a:p>
            <a:pPr marL="11516">
              <a:lnSpc>
                <a:spcPts val="1758"/>
              </a:lnSpc>
              <a:spcBef>
                <a:spcPts val="88"/>
              </a:spcBef>
            </a:pPr>
            <a:r>
              <a:rPr sz="1632" dirty="0">
                <a:latin typeface="Arial"/>
                <a:cs typeface="Arial"/>
              </a:rPr>
              <a:t>From</a:t>
            </a:r>
            <a:r>
              <a:rPr sz="1632" spc="-13" dirty="0">
                <a:latin typeface="Arial"/>
                <a:cs typeface="Arial"/>
              </a:rPr>
              <a:t>a</a:t>
            </a:r>
            <a:r>
              <a:rPr sz="1632" dirty="0">
                <a:latin typeface="Arial"/>
                <a:cs typeface="Arial"/>
              </a:rPr>
              <a:t>ge fo</a:t>
            </a:r>
            <a:r>
              <a:rPr sz="1632" spc="-13" dirty="0">
                <a:latin typeface="Arial"/>
                <a:cs typeface="Arial"/>
              </a:rPr>
              <a:t>n</a:t>
            </a:r>
            <a:r>
              <a:rPr sz="1632" dirty="0">
                <a:latin typeface="Arial"/>
                <a:cs typeface="Arial"/>
              </a:rPr>
              <a:t>du</a:t>
            </a:r>
          </a:p>
        </p:txBody>
      </p:sp>
      <p:sp>
        <p:nvSpPr>
          <p:cNvPr id="25" name="object 13"/>
          <p:cNvSpPr txBox="1"/>
          <p:nvPr/>
        </p:nvSpPr>
        <p:spPr>
          <a:xfrm>
            <a:off x="414057" y="5443212"/>
            <a:ext cx="1582349" cy="469867"/>
          </a:xfrm>
          <a:prstGeom prst="rect">
            <a:avLst/>
          </a:prstGeom>
        </p:spPr>
        <p:txBody>
          <a:bodyPr wrap="square" lIns="0" tIns="0" rIns="0" bIns="0" rtlCol="0">
            <a:noAutofit/>
          </a:bodyPr>
          <a:lstStyle/>
          <a:p>
            <a:pPr marL="81766">
              <a:lnSpc>
                <a:spcPct val="95825"/>
              </a:lnSpc>
              <a:spcBef>
                <a:spcPts val="272"/>
              </a:spcBef>
            </a:pPr>
            <a:r>
              <a:rPr sz="1632" dirty="0">
                <a:latin typeface="Arial"/>
                <a:cs typeface="Arial"/>
              </a:rPr>
              <a:t>Emme</a:t>
            </a:r>
            <a:r>
              <a:rPr sz="1632" spc="-13" dirty="0">
                <a:latin typeface="Arial"/>
                <a:cs typeface="Arial"/>
              </a:rPr>
              <a:t>n</a:t>
            </a:r>
            <a:r>
              <a:rPr sz="1632" dirty="0">
                <a:latin typeface="Arial"/>
                <a:cs typeface="Arial"/>
              </a:rPr>
              <a:t>tal</a:t>
            </a:r>
          </a:p>
        </p:txBody>
      </p:sp>
      <p:sp>
        <p:nvSpPr>
          <p:cNvPr id="26" name="object 12"/>
          <p:cNvSpPr txBox="1"/>
          <p:nvPr/>
        </p:nvSpPr>
        <p:spPr>
          <a:xfrm>
            <a:off x="2128003" y="5452100"/>
            <a:ext cx="1583501" cy="469867"/>
          </a:xfrm>
          <a:prstGeom prst="rect">
            <a:avLst/>
          </a:prstGeom>
        </p:spPr>
        <p:txBody>
          <a:bodyPr wrap="square" lIns="0" tIns="0" rIns="0" bIns="0" rtlCol="0">
            <a:noAutofit/>
          </a:bodyPr>
          <a:lstStyle/>
          <a:p>
            <a:pPr marL="81766">
              <a:lnSpc>
                <a:spcPct val="95825"/>
              </a:lnSpc>
              <a:spcBef>
                <a:spcPts val="272"/>
              </a:spcBef>
            </a:pPr>
            <a:r>
              <a:rPr sz="1632" dirty="0">
                <a:latin typeface="Arial"/>
                <a:cs typeface="Arial"/>
              </a:rPr>
              <a:t>C</a:t>
            </a:r>
            <a:r>
              <a:rPr sz="1632" spc="-8" dirty="0">
                <a:latin typeface="Arial"/>
                <a:cs typeface="Arial"/>
              </a:rPr>
              <a:t>h</a:t>
            </a:r>
            <a:r>
              <a:rPr sz="1632" dirty="0">
                <a:latin typeface="Arial"/>
                <a:cs typeface="Arial"/>
              </a:rPr>
              <a:t>èvre</a:t>
            </a:r>
          </a:p>
        </p:txBody>
      </p:sp>
    </p:spTree>
    <p:extLst>
      <p:ext uri="{BB962C8B-B14F-4D97-AF65-F5344CB8AC3E}">
        <p14:creationId xmlns:p14="http://schemas.microsoft.com/office/powerpoint/2010/main" val="5594129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70998" y="-13112"/>
            <a:ext cx="6673002" cy="1293028"/>
          </a:xfrm>
        </p:spPr>
        <p:txBody>
          <a:bodyPr>
            <a:normAutofit/>
          </a:bodyPr>
          <a:lstStyle/>
          <a:p>
            <a:r>
              <a:rPr lang="fr-FR" sz="3600" dirty="0">
                <a:solidFill>
                  <a:srgbClr val="FF0000"/>
                </a:solidFill>
              </a:rPr>
              <a:t>ANALYSE DE LA DEMANDE</a:t>
            </a:r>
          </a:p>
        </p:txBody>
      </p:sp>
      <p:sp>
        <p:nvSpPr>
          <p:cNvPr id="3" name="Espace réservé du contenu 2"/>
          <p:cNvSpPr>
            <a:spLocks noGrp="1"/>
          </p:cNvSpPr>
          <p:nvPr>
            <p:ph idx="1"/>
          </p:nvPr>
        </p:nvSpPr>
        <p:spPr/>
        <p:txBody>
          <a:bodyPr/>
          <a:lstStyle/>
          <a:p>
            <a:pPr marL="0" indent="0">
              <a:buNone/>
            </a:pPr>
            <a:r>
              <a:rPr lang="fr-FR" dirty="0" smtClean="0"/>
              <a:t>   </a:t>
            </a:r>
            <a:endParaRPr lang="fr-FR" dirty="0"/>
          </a:p>
        </p:txBody>
      </p:sp>
      <p:sp>
        <p:nvSpPr>
          <p:cNvPr id="4" name="object 54"/>
          <p:cNvSpPr txBox="1"/>
          <p:nvPr/>
        </p:nvSpPr>
        <p:spPr>
          <a:xfrm>
            <a:off x="92057" y="1570987"/>
            <a:ext cx="3387001" cy="619581"/>
          </a:xfrm>
          <a:prstGeom prst="rect">
            <a:avLst/>
          </a:prstGeom>
        </p:spPr>
        <p:txBody>
          <a:bodyPr wrap="square" lIns="0" tIns="0" rIns="0" bIns="0" rtlCol="0">
            <a:noAutofit/>
          </a:bodyPr>
          <a:lstStyle/>
          <a:p>
            <a:pPr marL="11516" marR="20266">
              <a:lnSpc>
                <a:spcPts val="1573"/>
              </a:lnSpc>
              <a:spcBef>
                <a:spcPts val="78"/>
              </a:spcBef>
            </a:pPr>
            <a:r>
              <a:rPr sz="1451" dirty="0">
                <a:latin typeface="Arial"/>
                <a:cs typeface="Arial"/>
              </a:rPr>
              <a:t>La </a:t>
            </a:r>
            <a:r>
              <a:rPr sz="1451" spc="-8" dirty="0">
                <a:latin typeface="Arial"/>
                <a:cs typeface="Arial"/>
              </a:rPr>
              <a:t>F</a:t>
            </a:r>
            <a:r>
              <a:rPr sz="1451" spc="-4" dirty="0">
                <a:latin typeface="Arial"/>
                <a:cs typeface="Arial"/>
              </a:rPr>
              <a:t>r</a:t>
            </a:r>
            <a:r>
              <a:rPr sz="1451" dirty="0">
                <a:latin typeface="Arial"/>
                <a:cs typeface="Arial"/>
              </a:rPr>
              <a:t>a</a:t>
            </a:r>
            <a:r>
              <a:rPr sz="1451" spc="-8" dirty="0">
                <a:latin typeface="Arial"/>
                <a:cs typeface="Arial"/>
              </a:rPr>
              <a:t>n</a:t>
            </a:r>
            <a:r>
              <a:rPr sz="1451" spc="8" dirty="0">
                <a:latin typeface="Arial"/>
                <a:cs typeface="Arial"/>
              </a:rPr>
              <a:t>c</a:t>
            </a:r>
            <a:r>
              <a:rPr sz="1451" dirty="0">
                <a:latin typeface="Arial"/>
                <a:cs typeface="Arial"/>
              </a:rPr>
              <a:t>e est </a:t>
            </a:r>
            <a:r>
              <a:rPr sz="1451" spc="4" dirty="0">
                <a:latin typeface="Arial"/>
                <a:cs typeface="Arial"/>
              </a:rPr>
              <a:t>l</a:t>
            </a:r>
            <a:r>
              <a:rPr sz="1451" dirty="0">
                <a:latin typeface="Arial"/>
                <a:cs typeface="Arial"/>
              </a:rPr>
              <a:t>e p</a:t>
            </a:r>
            <a:r>
              <a:rPr sz="1451" spc="-4" dirty="0">
                <a:latin typeface="Arial"/>
                <a:cs typeface="Arial"/>
              </a:rPr>
              <a:t>r</a:t>
            </a:r>
            <a:r>
              <a:rPr sz="1451" dirty="0">
                <a:latin typeface="Arial"/>
                <a:cs typeface="Arial"/>
              </a:rPr>
              <a:t>e</a:t>
            </a:r>
            <a:r>
              <a:rPr sz="1451" spc="-4" dirty="0">
                <a:latin typeface="Arial"/>
                <a:cs typeface="Arial"/>
              </a:rPr>
              <a:t>m</a:t>
            </a:r>
            <a:r>
              <a:rPr sz="1451" spc="4" dirty="0">
                <a:latin typeface="Arial"/>
                <a:cs typeface="Arial"/>
              </a:rPr>
              <a:t>i</a:t>
            </a:r>
            <a:r>
              <a:rPr sz="1451" dirty="0">
                <a:latin typeface="Arial"/>
                <a:cs typeface="Arial"/>
              </a:rPr>
              <a:t>er</a:t>
            </a:r>
            <a:r>
              <a:rPr sz="1451" spc="-4" dirty="0">
                <a:latin typeface="Arial"/>
                <a:cs typeface="Arial"/>
              </a:rPr>
              <a:t> </a:t>
            </a:r>
            <a:r>
              <a:rPr sz="1451" dirty="0">
                <a:latin typeface="Arial"/>
                <a:cs typeface="Arial"/>
              </a:rPr>
              <a:t>p</a:t>
            </a:r>
            <a:r>
              <a:rPr sz="1451" spc="-8" dirty="0">
                <a:latin typeface="Arial"/>
                <a:cs typeface="Arial"/>
              </a:rPr>
              <a:t>a</a:t>
            </a:r>
            <a:r>
              <a:rPr sz="1451" spc="-17" dirty="0">
                <a:latin typeface="Arial"/>
                <a:cs typeface="Arial"/>
              </a:rPr>
              <a:t>y</a:t>
            </a:r>
            <a:r>
              <a:rPr sz="1451" dirty="0">
                <a:latin typeface="Arial"/>
                <a:cs typeface="Arial"/>
              </a:rPr>
              <a:t>s</a:t>
            </a:r>
          </a:p>
          <a:p>
            <a:pPr marL="11516">
              <a:lnSpc>
                <a:spcPts val="1622"/>
              </a:lnSpc>
              <a:spcBef>
                <a:spcPts val="15"/>
              </a:spcBef>
            </a:pPr>
            <a:r>
              <a:rPr sz="1451" dirty="0">
                <a:latin typeface="Arial"/>
                <a:cs typeface="Arial"/>
              </a:rPr>
              <a:t>conso</a:t>
            </a:r>
            <a:r>
              <a:rPr sz="1451" spc="-4" dirty="0">
                <a:latin typeface="Arial"/>
                <a:cs typeface="Arial"/>
              </a:rPr>
              <a:t>mm</a:t>
            </a:r>
            <a:r>
              <a:rPr sz="1451" dirty="0">
                <a:latin typeface="Arial"/>
                <a:cs typeface="Arial"/>
              </a:rPr>
              <a:t>a</a:t>
            </a:r>
            <a:r>
              <a:rPr sz="1451" spc="4" dirty="0">
                <a:latin typeface="Arial"/>
                <a:cs typeface="Arial"/>
              </a:rPr>
              <a:t>t</a:t>
            </a:r>
            <a:r>
              <a:rPr sz="1451" spc="-8" dirty="0">
                <a:latin typeface="Arial"/>
                <a:cs typeface="Arial"/>
              </a:rPr>
              <a:t>e</a:t>
            </a:r>
            <a:r>
              <a:rPr sz="1451" dirty="0">
                <a:latin typeface="Arial"/>
                <a:cs typeface="Arial"/>
              </a:rPr>
              <a:t>ur</a:t>
            </a:r>
            <a:r>
              <a:rPr sz="1451" spc="-4" dirty="0">
                <a:latin typeface="Arial"/>
                <a:cs typeface="Arial"/>
              </a:rPr>
              <a:t> </a:t>
            </a:r>
            <a:r>
              <a:rPr sz="1451" dirty="0">
                <a:latin typeface="Arial"/>
                <a:cs typeface="Arial"/>
              </a:rPr>
              <a:t>de </a:t>
            </a:r>
            <a:r>
              <a:rPr sz="1451" spc="4" dirty="0">
                <a:latin typeface="Arial"/>
                <a:cs typeface="Arial"/>
              </a:rPr>
              <a:t>f</a:t>
            </a:r>
            <a:r>
              <a:rPr sz="1451" spc="-4" dirty="0">
                <a:latin typeface="Arial"/>
                <a:cs typeface="Arial"/>
              </a:rPr>
              <a:t>r</a:t>
            </a:r>
            <a:r>
              <a:rPr sz="1451" dirty="0">
                <a:latin typeface="Arial"/>
                <a:cs typeface="Arial"/>
              </a:rPr>
              <a:t>o</a:t>
            </a:r>
            <a:r>
              <a:rPr sz="1451" spc="-4" dirty="0">
                <a:latin typeface="Arial"/>
                <a:cs typeface="Arial"/>
              </a:rPr>
              <a:t>m</a:t>
            </a:r>
            <a:r>
              <a:rPr sz="1451" dirty="0">
                <a:latin typeface="Arial"/>
                <a:cs typeface="Arial"/>
              </a:rPr>
              <a:t>a</a:t>
            </a:r>
            <a:r>
              <a:rPr sz="1451" spc="-8" dirty="0">
                <a:latin typeface="Arial"/>
                <a:cs typeface="Arial"/>
              </a:rPr>
              <a:t>g</a:t>
            </a:r>
            <a:r>
              <a:rPr sz="1451" dirty="0">
                <a:latin typeface="Arial"/>
                <a:cs typeface="Arial"/>
              </a:rPr>
              <a:t>es</a:t>
            </a:r>
            <a:r>
              <a:rPr sz="1451" spc="4" dirty="0">
                <a:latin typeface="Arial"/>
                <a:cs typeface="Arial"/>
              </a:rPr>
              <a:t> </a:t>
            </a:r>
            <a:r>
              <a:rPr sz="1451" spc="-4" dirty="0">
                <a:latin typeface="Arial"/>
                <a:cs typeface="Arial"/>
              </a:rPr>
              <a:t>f</a:t>
            </a:r>
            <a:r>
              <a:rPr sz="1451" dirty="0">
                <a:latin typeface="Arial"/>
                <a:cs typeface="Arial"/>
              </a:rPr>
              <a:t>ond</a:t>
            </a:r>
            <a:r>
              <a:rPr sz="1451" spc="-8" dirty="0">
                <a:latin typeface="Arial"/>
                <a:cs typeface="Arial"/>
              </a:rPr>
              <a:t>u</a:t>
            </a:r>
            <a:r>
              <a:rPr sz="1451" dirty="0">
                <a:latin typeface="Arial"/>
                <a:cs typeface="Arial"/>
              </a:rPr>
              <a:t>s</a:t>
            </a:r>
            <a:r>
              <a:rPr sz="1451" spc="4" dirty="0">
                <a:latin typeface="Arial"/>
                <a:cs typeface="Arial"/>
              </a:rPr>
              <a:t> </a:t>
            </a:r>
            <a:r>
              <a:rPr sz="1451" dirty="0">
                <a:latin typeface="Arial"/>
                <a:cs typeface="Arial"/>
              </a:rPr>
              <a:t>dans </a:t>
            </a:r>
            <a:r>
              <a:rPr sz="1451" spc="4" dirty="0">
                <a:latin typeface="Arial"/>
                <a:cs typeface="Arial"/>
              </a:rPr>
              <a:t>l</a:t>
            </a:r>
            <a:r>
              <a:rPr sz="1451" dirty="0">
                <a:latin typeface="Arial"/>
                <a:cs typeface="Arial"/>
              </a:rPr>
              <a:t>e </a:t>
            </a:r>
            <a:r>
              <a:rPr sz="1451" spc="-4" dirty="0">
                <a:latin typeface="Arial"/>
                <a:cs typeface="Arial"/>
              </a:rPr>
              <a:t>m</a:t>
            </a:r>
            <a:r>
              <a:rPr sz="1451" dirty="0">
                <a:latin typeface="Arial"/>
                <a:cs typeface="Arial"/>
              </a:rPr>
              <a:t>ond</a:t>
            </a:r>
            <a:r>
              <a:rPr sz="1451" spc="-8" dirty="0">
                <a:latin typeface="Arial"/>
                <a:cs typeface="Arial"/>
              </a:rPr>
              <a:t>e</a:t>
            </a:r>
            <a:r>
              <a:rPr sz="1451" dirty="0">
                <a:latin typeface="Arial"/>
                <a:cs typeface="Arial"/>
              </a:rPr>
              <a:t>.</a:t>
            </a:r>
          </a:p>
        </p:txBody>
      </p:sp>
      <p:sp>
        <p:nvSpPr>
          <p:cNvPr id="5" name="object 52"/>
          <p:cNvSpPr txBox="1"/>
          <p:nvPr/>
        </p:nvSpPr>
        <p:spPr>
          <a:xfrm>
            <a:off x="74622" y="2222305"/>
            <a:ext cx="3434980" cy="618428"/>
          </a:xfrm>
          <a:prstGeom prst="rect">
            <a:avLst/>
          </a:prstGeom>
        </p:spPr>
        <p:txBody>
          <a:bodyPr wrap="square" lIns="0" tIns="0" rIns="0" bIns="0" rtlCol="0">
            <a:noAutofit/>
          </a:bodyPr>
          <a:lstStyle/>
          <a:p>
            <a:pPr marL="11516">
              <a:lnSpc>
                <a:spcPts val="1573"/>
              </a:lnSpc>
              <a:spcBef>
                <a:spcPts val="78"/>
              </a:spcBef>
            </a:pPr>
            <a:r>
              <a:rPr sz="1451" spc="-4" dirty="0">
                <a:latin typeface="Arial"/>
                <a:cs typeface="Arial"/>
              </a:rPr>
              <a:t>C'</a:t>
            </a:r>
            <a:r>
              <a:rPr sz="1451" dirty="0">
                <a:latin typeface="Arial"/>
                <a:cs typeface="Arial"/>
              </a:rPr>
              <a:t>est da</a:t>
            </a:r>
            <a:r>
              <a:rPr sz="1451" spc="-8" dirty="0">
                <a:latin typeface="Arial"/>
                <a:cs typeface="Arial"/>
              </a:rPr>
              <a:t>n</a:t>
            </a:r>
            <a:r>
              <a:rPr sz="1451" dirty="0">
                <a:latin typeface="Arial"/>
                <a:cs typeface="Arial"/>
              </a:rPr>
              <a:t>s</a:t>
            </a:r>
            <a:r>
              <a:rPr sz="1451" spc="4" dirty="0">
                <a:latin typeface="Arial"/>
                <a:cs typeface="Arial"/>
              </a:rPr>
              <a:t> </a:t>
            </a:r>
            <a:r>
              <a:rPr sz="1451" spc="4" dirty="0" smtClean="0">
                <a:latin typeface="Arial"/>
                <a:cs typeface="Arial"/>
              </a:rPr>
              <a:t>l</a:t>
            </a:r>
            <a:r>
              <a:rPr sz="1451" spc="-4" dirty="0" smtClean="0">
                <a:latin typeface="Arial"/>
                <a:cs typeface="Arial"/>
              </a:rPr>
              <a:t>'</a:t>
            </a:r>
            <a:r>
              <a:rPr lang="fr-FR" sz="1451" dirty="0">
                <a:latin typeface="Arial"/>
                <a:cs typeface="Arial"/>
              </a:rPr>
              <a:t>E</a:t>
            </a:r>
            <a:r>
              <a:rPr sz="1451" dirty="0" smtClean="0">
                <a:latin typeface="Arial"/>
                <a:cs typeface="Arial"/>
              </a:rPr>
              <a:t>s</a:t>
            </a:r>
            <a:r>
              <a:rPr sz="1451" spc="4" dirty="0" smtClean="0">
                <a:latin typeface="Arial"/>
                <a:cs typeface="Arial"/>
              </a:rPr>
              <a:t>t</a:t>
            </a:r>
            <a:r>
              <a:rPr sz="1451" dirty="0">
                <a:latin typeface="Arial"/>
                <a:cs typeface="Arial"/>
              </a:rPr>
              <a:t>, </a:t>
            </a:r>
            <a:r>
              <a:rPr sz="1451" spc="4" dirty="0">
                <a:latin typeface="Arial"/>
                <a:cs typeface="Arial"/>
              </a:rPr>
              <a:t>l</a:t>
            </a:r>
            <a:r>
              <a:rPr sz="1451" dirty="0">
                <a:latin typeface="Arial"/>
                <a:cs typeface="Arial"/>
              </a:rPr>
              <a:t>e</a:t>
            </a:r>
            <a:r>
              <a:rPr sz="1451" spc="-4" dirty="0">
                <a:latin typeface="Arial"/>
                <a:cs typeface="Arial"/>
              </a:rPr>
              <a:t> </a:t>
            </a:r>
            <a:r>
              <a:rPr lang="fr-FR" sz="1451" dirty="0" smtClean="0">
                <a:latin typeface="Arial"/>
                <a:cs typeface="Arial"/>
              </a:rPr>
              <a:t>C</a:t>
            </a:r>
            <a:r>
              <a:rPr sz="1451" dirty="0" smtClean="0">
                <a:latin typeface="Arial"/>
                <a:cs typeface="Arial"/>
              </a:rPr>
              <a:t>en</a:t>
            </a:r>
            <a:r>
              <a:rPr sz="1451" spc="-4" dirty="0" smtClean="0">
                <a:latin typeface="Arial"/>
                <a:cs typeface="Arial"/>
              </a:rPr>
              <a:t>tr</a:t>
            </a:r>
            <a:r>
              <a:rPr sz="1451" dirty="0" smtClean="0">
                <a:latin typeface="Arial"/>
                <a:cs typeface="Arial"/>
              </a:rPr>
              <a:t>e</a:t>
            </a:r>
            <a:r>
              <a:rPr lang="fr-FR" sz="1451" dirty="0" smtClean="0">
                <a:latin typeface="Arial"/>
                <a:cs typeface="Arial"/>
              </a:rPr>
              <a:t>-</a:t>
            </a:r>
            <a:r>
              <a:rPr lang="fr-FR" sz="1451" dirty="0" smtClean="0">
                <a:latin typeface="Arial"/>
                <a:cs typeface="Arial"/>
              </a:rPr>
              <a:t>E</a:t>
            </a:r>
            <a:r>
              <a:rPr sz="1451" dirty="0" smtClean="0">
                <a:latin typeface="Arial"/>
                <a:cs typeface="Arial"/>
              </a:rPr>
              <a:t>st </a:t>
            </a:r>
            <a:r>
              <a:rPr sz="1451" dirty="0">
                <a:latin typeface="Arial"/>
                <a:cs typeface="Arial"/>
              </a:rPr>
              <a:t>et </a:t>
            </a:r>
            <a:r>
              <a:rPr sz="1451" spc="4" dirty="0">
                <a:latin typeface="Arial"/>
                <a:cs typeface="Arial"/>
              </a:rPr>
              <a:t>l</a:t>
            </a:r>
            <a:r>
              <a:rPr sz="1451" dirty="0">
                <a:latin typeface="Arial"/>
                <a:cs typeface="Arial"/>
              </a:rPr>
              <a:t>e </a:t>
            </a:r>
            <a:r>
              <a:rPr lang="fr-FR" sz="1451" dirty="0" smtClean="0">
                <a:latin typeface="Arial"/>
                <a:cs typeface="Arial"/>
              </a:rPr>
              <a:t>S</a:t>
            </a:r>
            <a:r>
              <a:rPr sz="1451" dirty="0" smtClean="0">
                <a:latin typeface="Arial"/>
                <a:cs typeface="Arial"/>
              </a:rPr>
              <a:t>ud</a:t>
            </a:r>
            <a:r>
              <a:rPr lang="fr-FR" sz="1451" dirty="0" smtClean="0">
                <a:latin typeface="Arial"/>
                <a:cs typeface="Arial"/>
              </a:rPr>
              <a:t>-</a:t>
            </a:r>
            <a:r>
              <a:rPr sz="1451" dirty="0" smtClean="0">
                <a:latin typeface="Arial"/>
                <a:cs typeface="Arial"/>
              </a:rPr>
              <a:t>e</a:t>
            </a:r>
            <a:r>
              <a:rPr sz="1451" spc="8" dirty="0" smtClean="0">
                <a:latin typeface="Arial"/>
                <a:cs typeface="Arial"/>
              </a:rPr>
              <a:t>s</a:t>
            </a:r>
            <a:r>
              <a:rPr sz="1451" dirty="0" smtClean="0">
                <a:latin typeface="Arial"/>
                <a:cs typeface="Arial"/>
              </a:rPr>
              <a:t>t</a:t>
            </a:r>
            <a:endParaRPr sz="1451" dirty="0">
              <a:latin typeface="Arial"/>
              <a:cs typeface="Arial"/>
            </a:endParaRPr>
          </a:p>
          <a:p>
            <a:pPr marL="11516" marR="151038">
              <a:lnSpc>
                <a:spcPts val="1622"/>
              </a:lnSpc>
              <a:spcBef>
                <a:spcPts val="6"/>
              </a:spcBef>
            </a:pPr>
            <a:r>
              <a:rPr sz="1451" dirty="0">
                <a:latin typeface="Arial"/>
                <a:cs typeface="Arial"/>
              </a:rPr>
              <a:t>que</a:t>
            </a:r>
            <a:r>
              <a:rPr sz="1451" spc="-4" dirty="0">
                <a:latin typeface="Arial"/>
                <a:cs typeface="Arial"/>
              </a:rPr>
              <a:t> </a:t>
            </a:r>
            <a:r>
              <a:rPr sz="1451" spc="4" dirty="0">
                <a:latin typeface="Arial"/>
                <a:cs typeface="Arial"/>
              </a:rPr>
              <a:t>l</a:t>
            </a:r>
            <a:r>
              <a:rPr sz="1451" dirty="0">
                <a:latin typeface="Arial"/>
                <a:cs typeface="Arial"/>
              </a:rPr>
              <a:t>a conso</a:t>
            </a:r>
            <a:r>
              <a:rPr sz="1451" spc="-4" dirty="0">
                <a:latin typeface="Arial"/>
                <a:cs typeface="Arial"/>
              </a:rPr>
              <a:t>mm</a:t>
            </a:r>
            <a:r>
              <a:rPr sz="1451" dirty="0">
                <a:latin typeface="Arial"/>
                <a:cs typeface="Arial"/>
              </a:rPr>
              <a:t>a</a:t>
            </a:r>
            <a:r>
              <a:rPr sz="1451" spc="4" dirty="0">
                <a:latin typeface="Arial"/>
                <a:cs typeface="Arial"/>
              </a:rPr>
              <a:t>ti</a:t>
            </a:r>
            <a:r>
              <a:rPr sz="1451" spc="-8" dirty="0">
                <a:latin typeface="Arial"/>
                <a:cs typeface="Arial"/>
              </a:rPr>
              <a:t>o</a:t>
            </a:r>
            <a:r>
              <a:rPr sz="1451" dirty="0">
                <a:latin typeface="Arial"/>
                <a:cs typeface="Arial"/>
              </a:rPr>
              <a:t>n</a:t>
            </a:r>
            <a:r>
              <a:rPr sz="1451" spc="4" dirty="0">
                <a:latin typeface="Arial"/>
                <a:cs typeface="Arial"/>
              </a:rPr>
              <a:t> </a:t>
            </a:r>
            <a:r>
              <a:rPr sz="1451" dirty="0">
                <a:latin typeface="Arial"/>
                <a:cs typeface="Arial"/>
              </a:rPr>
              <a:t>de</a:t>
            </a:r>
            <a:r>
              <a:rPr sz="1451" spc="-4" dirty="0">
                <a:latin typeface="Arial"/>
                <a:cs typeface="Arial"/>
              </a:rPr>
              <a:t> fr</a:t>
            </a:r>
            <a:r>
              <a:rPr sz="1451" dirty="0">
                <a:latin typeface="Arial"/>
                <a:cs typeface="Arial"/>
              </a:rPr>
              <a:t>o</a:t>
            </a:r>
            <a:r>
              <a:rPr sz="1451" spc="-4" dirty="0">
                <a:latin typeface="Arial"/>
                <a:cs typeface="Arial"/>
              </a:rPr>
              <a:t>m</a:t>
            </a:r>
            <a:r>
              <a:rPr sz="1451" dirty="0">
                <a:latin typeface="Arial"/>
                <a:cs typeface="Arial"/>
              </a:rPr>
              <a:t>a</a:t>
            </a:r>
            <a:r>
              <a:rPr sz="1451" spc="-8" dirty="0">
                <a:latin typeface="Arial"/>
                <a:cs typeface="Arial"/>
              </a:rPr>
              <a:t>g</a:t>
            </a:r>
            <a:r>
              <a:rPr sz="1451" dirty="0">
                <a:latin typeface="Arial"/>
                <a:cs typeface="Arial"/>
              </a:rPr>
              <a:t>e</a:t>
            </a:r>
            <a:r>
              <a:rPr sz="1451" spc="4" dirty="0">
                <a:latin typeface="Arial"/>
                <a:cs typeface="Arial"/>
              </a:rPr>
              <a:t> </a:t>
            </a:r>
            <a:r>
              <a:rPr sz="1451" spc="-4" dirty="0">
                <a:latin typeface="Arial"/>
                <a:cs typeface="Arial"/>
              </a:rPr>
              <a:t>f</a:t>
            </a:r>
            <a:r>
              <a:rPr sz="1451" dirty="0">
                <a:latin typeface="Arial"/>
                <a:cs typeface="Arial"/>
              </a:rPr>
              <a:t>on</a:t>
            </a:r>
            <a:r>
              <a:rPr sz="1451" spc="-8" dirty="0">
                <a:latin typeface="Arial"/>
                <a:cs typeface="Arial"/>
              </a:rPr>
              <a:t>d</a:t>
            </a:r>
            <a:r>
              <a:rPr sz="1451" dirty="0">
                <a:latin typeface="Arial"/>
                <a:cs typeface="Arial"/>
              </a:rPr>
              <a:t>u est p</a:t>
            </a:r>
            <a:r>
              <a:rPr sz="1451" spc="4" dirty="0">
                <a:latin typeface="Arial"/>
                <a:cs typeface="Arial"/>
              </a:rPr>
              <a:t>l</a:t>
            </a:r>
            <a:r>
              <a:rPr sz="1451" dirty="0">
                <a:latin typeface="Arial"/>
                <a:cs typeface="Arial"/>
              </a:rPr>
              <a:t>us é</a:t>
            </a:r>
            <a:r>
              <a:rPr sz="1451" spc="4" dirty="0">
                <a:latin typeface="Arial"/>
                <a:cs typeface="Arial"/>
              </a:rPr>
              <a:t>l</a:t>
            </a:r>
            <a:r>
              <a:rPr sz="1451" dirty="0">
                <a:latin typeface="Arial"/>
                <a:cs typeface="Arial"/>
              </a:rPr>
              <a:t>evée.</a:t>
            </a:r>
          </a:p>
        </p:txBody>
      </p:sp>
      <p:sp>
        <p:nvSpPr>
          <p:cNvPr id="6" name="object 5"/>
          <p:cNvSpPr txBox="1"/>
          <p:nvPr/>
        </p:nvSpPr>
        <p:spPr>
          <a:xfrm>
            <a:off x="1118854" y="2065365"/>
            <a:ext cx="70902" cy="138196"/>
          </a:xfrm>
          <a:prstGeom prst="rect">
            <a:avLst/>
          </a:prstGeom>
        </p:spPr>
        <p:txBody>
          <a:bodyPr wrap="square" lIns="0" tIns="0" rIns="0" bIns="0" rtlCol="0">
            <a:noAutofit/>
          </a:bodyPr>
          <a:lstStyle/>
          <a:p>
            <a:pPr marL="23033">
              <a:lnSpc>
                <a:spcPts val="907"/>
              </a:lnSpc>
            </a:pPr>
            <a:endParaRPr sz="907"/>
          </a:p>
        </p:txBody>
      </p:sp>
      <p:sp>
        <p:nvSpPr>
          <p:cNvPr id="7" name="object 4"/>
          <p:cNvSpPr txBox="1"/>
          <p:nvPr/>
        </p:nvSpPr>
        <p:spPr>
          <a:xfrm>
            <a:off x="2048858" y="2065365"/>
            <a:ext cx="69970" cy="138196"/>
          </a:xfrm>
          <a:prstGeom prst="rect">
            <a:avLst/>
          </a:prstGeom>
        </p:spPr>
        <p:txBody>
          <a:bodyPr wrap="square" lIns="0" tIns="0" rIns="0" bIns="0" rtlCol="0">
            <a:noAutofit/>
          </a:bodyPr>
          <a:lstStyle/>
          <a:p>
            <a:pPr marL="23033">
              <a:lnSpc>
                <a:spcPts val="907"/>
              </a:lnSpc>
            </a:pPr>
            <a:endParaRPr sz="907"/>
          </a:p>
        </p:txBody>
      </p:sp>
      <p:sp>
        <p:nvSpPr>
          <p:cNvPr id="8" name="object 3"/>
          <p:cNvSpPr txBox="1"/>
          <p:nvPr/>
        </p:nvSpPr>
        <p:spPr>
          <a:xfrm>
            <a:off x="2401110" y="2065365"/>
            <a:ext cx="69888" cy="138196"/>
          </a:xfrm>
          <a:prstGeom prst="rect">
            <a:avLst/>
          </a:prstGeom>
        </p:spPr>
        <p:txBody>
          <a:bodyPr wrap="square" lIns="0" tIns="0" rIns="0" bIns="0" rtlCol="0">
            <a:noAutofit/>
          </a:bodyPr>
          <a:lstStyle/>
          <a:p>
            <a:pPr marL="23033">
              <a:lnSpc>
                <a:spcPts val="907"/>
              </a:lnSpc>
            </a:pPr>
            <a:endParaRPr sz="907"/>
          </a:p>
        </p:txBody>
      </p:sp>
      <p:sp>
        <p:nvSpPr>
          <p:cNvPr id="9" name="object 2"/>
          <p:cNvSpPr txBox="1"/>
          <p:nvPr/>
        </p:nvSpPr>
        <p:spPr>
          <a:xfrm>
            <a:off x="3398336" y="2065365"/>
            <a:ext cx="70902" cy="138196"/>
          </a:xfrm>
          <a:prstGeom prst="rect">
            <a:avLst/>
          </a:prstGeom>
        </p:spPr>
        <p:txBody>
          <a:bodyPr wrap="square" lIns="0" tIns="0" rIns="0" bIns="0" rtlCol="0">
            <a:noAutofit/>
          </a:bodyPr>
          <a:lstStyle/>
          <a:p>
            <a:pPr marL="23033">
              <a:lnSpc>
                <a:spcPts val="907"/>
              </a:lnSpc>
            </a:pPr>
            <a:endParaRPr sz="907"/>
          </a:p>
        </p:txBody>
      </p:sp>
      <p:sp>
        <p:nvSpPr>
          <p:cNvPr id="10" name="object 59"/>
          <p:cNvSpPr/>
          <p:nvPr/>
        </p:nvSpPr>
        <p:spPr>
          <a:xfrm>
            <a:off x="5685174" y="977607"/>
            <a:ext cx="3199248" cy="2350491"/>
          </a:xfrm>
          <a:prstGeom prst="rect">
            <a:avLst/>
          </a:prstGeom>
          <a:blipFill>
            <a:blip r:embed="rId2" cstate="print"/>
            <a:stretch>
              <a:fillRect/>
            </a:stretch>
          </a:blipFill>
        </p:spPr>
        <p:txBody>
          <a:bodyPr wrap="square" lIns="0" tIns="0" rIns="0" bIns="0" rtlCol="0">
            <a:noAutofit/>
          </a:bodyPr>
          <a:lstStyle/>
          <a:p>
            <a:endParaRPr sz="1632"/>
          </a:p>
        </p:txBody>
      </p:sp>
      <p:sp>
        <p:nvSpPr>
          <p:cNvPr id="11" name="object 60"/>
          <p:cNvSpPr/>
          <p:nvPr/>
        </p:nvSpPr>
        <p:spPr>
          <a:xfrm>
            <a:off x="7642957" y="1725087"/>
            <a:ext cx="466413" cy="404225"/>
          </a:xfrm>
          <a:prstGeom prst="rect">
            <a:avLst/>
          </a:prstGeom>
          <a:blipFill>
            <a:blip r:embed="rId3" cstate="print"/>
            <a:stretch>
              <a:fillRect/>
            </a:stretch>
          </a:blipFill>
        </p:spPr>
        <p:txBody>
          <a:bodyPr wrap="square" lIns="0" tIns="0" rIns="0" bIns="0" rtlCol="0">
            <a:noAutofit/>
          </a:bodyPr>
          <a:lstStyle/>
          <a:p>
            <a:endParaRPr sz="1632"/>
          </a:p>
        </p:txBody>
      </p:sp>
      <p:sp>
        <p:nvSpPr>
          <p:cNvPr id="12" name="object 61"/>
          <p:cNvSpPr/>
          <p:nvPr/>
        </p:nvSpPr>
        <p:spPr>
          <a:xfrm>
            <a:off x="7829522" y="1190726"/>
            <a:ext cx="466413" cy="404225"/>
          </a:xfrm>
          <a:prstGeom prst="rect">
            <a:avLst/>
          </a:prstGeom>
          <a:blipFill>
            <a:blip r:embed="rId3" cstate="print"/>
            <a:stretch>
              <a:fillRect/>
            </a:stretch>
          </a:blipFill>
        </p:spPr>
        <p:txBody>
          <a:bodyPr wrap="square" lIns="0" tIns="0" rIns="0" bIns="0" rtlCol="0">
            <a:noAutofit/>
          </a:bodyPr>
          <a:lstStyle/>
          <a:p>
            <a:endParaRPr sz="1632"/>
          </a:p>
        </p:txBody>
      </p:sp>
      <p:sp>
        <p:nvSpPr>
          <p:cNvPr id="13" name="object 62"/>
          <p:cNvSpPr/>
          <p:nvPr/>
        </p:nvSpPr>
        <p:spPr>
          <a:xfrm>
            <a:off x="7765030" y="2366549"/>
            <a:ext cx="466413" cy="404225"/>
          </a:xfrm>
          <a:prstGeom prst="rect">
            <a:avLst/>
          </a:prstGeom>
          <a:blipFill>
            <a:blip r:embed="rId3" cstate="print"/>
            <a:stretch>
              <a:fillRect/>
            </a:stretch>
          </a:blipFill>
        </p:spPr>
        <p:txBody>
          <a:bodyPr wrap="square" lIns="0" tIns="0" rIns="0" bIns="0" rtlCol="0">
            <a:noAutofit/>
          </a:bodyPr>
          <a:lstStyle/>
          <a:p>
            <a:endParaRPr sz="1632"/>
          </a:p>
        </p:txBody>
      </p:sp>
      <p:sp>
        <p:nvSpPr>
          <p:cNvPr id="14" name="object 50"/>
          <p:cNvSpPr txBox="1"/>
          <p:nvPr/>
        </p:nvSpPr>
        <p:spPr>
          <a:xfrm>
            <a:off x="5249855" y="3427609"/>
            <a:ext cx="3403799" cy="412286"/>
          </a:xfrm>
          <a:prstGeom prst="rect">
            <a:avLst/>
          </a:prstGeom>
        </p:spPr>
        <p:txBody>
          <a:bodyPr wrap="square" lIns="0" tIns="0" rIns="0" bIns="0" rtlCol="0">
            <a:noAutofit/>
          </a:bodyPr>
          <a:lstStyle/>
          <a:p>
            <a:pPr marL="11516">
              <a:lnSpc>
                <a:spcPts val="1573"/>
              </a:lnSpc>
              <a:spcBef>
                <a:spcPts val="78"/>
              </a:spcBef>
            </a:pPr>
            <a:r>
              <a:rPr sz="1451" spc="-4" dirty="0">
                <a:latin typeface="Arial"/>
                <a:cs typeface="Arial"/>
              </a:rPr>
              <a:t>C</a:t>
            </a:r>
            <a:r>
              <a:rPr sz="1451" dirty="0">
                <a:latin typeface="Arial"/>
                <a:cs typeface="Arial"/>
              </a:rPr>
              <a:t>haq</a:t>
            </a:r>
            <a:r>
              <a:rPr sz="1451" spc="-8" dirty="0">
                <a:latin typeface="Arial"/>
                <a:cs typeface="Arial"/>
              </a:rPr>
              <a:t>u</a:t>
            </a:r>
            <a:r>
              <a:rPr sz="1451" dirty="0">
                <a:latin typeface="Arial"/>
                <a:cs typeface="Arial"/>
              </a:rPr>
              <a:t>e</a:t>
            </a:r>
            <a:r>
              <a:rPr sz="1451" spc="4" dirty="0">
                <a:latin typeface="Arial"/>
                <a:cs typeface="Arial"/>
              </a:rPr>
              <a:t> </a:t>
            </a:r>
            <a:r>
              <a:rPr sz="1451" spc="-4" dirty="0">
                <a:latin typeface="Arial"/>
                <a:cs typeface="Arial"/>
              </a:rPr>
              <a:t>fr</a:t>
            </a:r>
            <a:r>
              <a:rPr sz="1451" dirty="0">
                <a:latin typeface="Arial"/>
                <a:cs typeface="Arial"/>
              </a:rPr>
              <a:t>ançais</a:t>
            </a:r>
            <a:r>
              <a:rPr sz="1451" spc="4" dirty="0">
                <a:latin typeface="Arial"/>
                <a:cs typeface="Arial"/>
              </a:rPr>
              <a:t> </a:t>
            </a:r>
            <a:r>
              <a:rPr sz="1451" dirty="0">
                <a:latin typeface="Arial"/>
                <a:cs typeface="Arial"/>
              </a:rPr>
              <a:t>conso</a:t>
            </a:r>
            <a:r>
              <a:rPr sz="1451" spc="-4" dirty="0">
                <a:latin typeface="Arial"/>
                <a:cs typeface="Arial"/>
              </a:rPr>
              <a:t>mm</a:t>
            </a:r>
            <a:r>
              <a:rPr sz="1451" dirty="0">
                <a:latin typeface="Arial"/>
                <a:cs typeface="Arial"/>
              </a:rPr>
              <a:t>e en </a:t>
            </a:r>
            <a:r>
              <a:rPr sz="1451" spc="4" dirty="0">
                <a:latin typeface="Arial"/>
                <a:cs typeface="Arial"/>
              </a:rPr>
              <a:t>m</a:t>
            </a:r>
            <a:r>
              <a:rPr sz="1451" spc="-8" dirty="0">
                <a:latin typeface="Arial"/>
                <a:cs typeface="Arial"/>
              </a:rPr>
              <a:t>o</a:t>
            </a:r>
            <a:r>
              <a:rPr sz="1451" spc="-17" dirty="0">
                <a:latin typeface="Arial"/>
                <a:cs typeface="Arial"/>
              </a:rPr>
              <a:t>y</a:t>
            </a:r>
            <a:r>
              <a:rPr sz="1451" dirty="0">
                <a:latin typeface="Arial"/>
                <a:cs typeface="Arial"/>
              </a:rPr>
              <a:t>enne</a:t>
            </a:r>
            <a:endParaRPr sz="1451">
              <a:latin typeface="Arial"/>
              <a:cs typeface="Arial"/>
            </a:endParaRPr>
          </a:p>
          <a:p>
            <a:pPr marL="11516" marR="27638">
              <a:lnSpc>
                <a:spcPts val="1614"/>
              </a:lnSpc>
              <a:spcBef>
                <a:spcPts val="2"/>
              </a:spcBef>
            </a:pPr>
            <a:r>
              <a:rPr sz="1451" dirty="0">
                <a:latin typeface="Arial"/>
                <a:cs typeface="Arial"/>
              </a:rPr>
              <a:t>1</a:t>
            </a:r>
            <a:r>
              <a:rPr sz="1451" spc="-4" dirty="0">
                <a:latin typeface="Arial"/>
                <a:cs typeface="Arial"/>
              </a:rPr>
              <a:t>,</a:t>
            </a:r>
            <a:r>
              <a:rPr sz="1451" dirty="0">
                <a:latin typeface="Arial"/>
                <a:cs typeface="Arial"/>
              </a:rPr>
              <a:t>2</a:t>
            </a:r>
            <a:r>
              <a:rPr sz="1451" spc="4" dirty="0">
                <a:latin typeface="Arial"/>
                <a:cs typeface="Arial"/>
              </a:rPr>
              <a:t> </a:t>
            </a:r>
            <a:r>
              <a:rPr sz="1451" dirty="0">
                <a:latin typeface="Arial"/>
                <a:cs typeface="Arial"/>
              </a:rPr>
              <a:t>kg de </a:t>
            </a:r>
            <a:r>
              <a:rPr sz="1451" spc="4" dirty="0">
                <a:latin typeface="Arial"/>
                <a:cs typeface="Arial"/>
              </a:rPr>
              <a:t>f</a:t>
            </a:r>
            <a:r>
              <a:rPr sz="1451" spc="-13" dirty="0">
                <a:latin typeface="Arial"/>
                <a:cs typeface="Arial"/>
              </a:rPr>
              <a:t>r</a:t>
            </a:r>
            <a:r>
              <a:rPr sz="1451" dirty="0">
                <a:latin typeface="Arial"/>
                <a:cs typeface="Arial"/>
              </a:rPr>
              <a:t>o</a:t>
            </a:r>
            <a:r>
              <a:rPr sz="1451" spc="4" dirty="0">
                <a:latin typeface="Arial"/>
                <a:cs typeface="Arial"/>
              </a:rPr>
              <a:t>m</a:t>
            </a:r>
            <a:r>
              <a:rPr sz="1451" spc="-8" dirty="0">
                <a:latin typeface="Arial"/>
                <a:cs typeface="Arial"/>
              </a:rPr>
              <a:t>a</a:t>
            </a:r>
            <a:r>
              <a:rPr sz="1451" dirty="0">
                <a:latin typeface="Arial"/>
                <a:cs typeface="Arial"/>
              </a:rPr>
              <a:t>ge </a:t>
            </a:r>
            <a:r>
              <a:rPr sz="1451" spc="4" dirty="0">
                <a:latin typeface="Arial"/>
                <a:cs typeface="Arial"/>
              </a:rPr>
              <a:t>f</a:t>
            </a:r>
            <a:r>
              <a:rPr sz="1451" spc="-8" dirty="0">
                <a:latin typeface="Arial"/>
                <a:cs typeface="Arial"/>
              </a:rPr>
              <a:t>o</a:t>
            </a:r>
            <a:r>
              <a:rPr sz="1451" dirty="0">
                <a:latin typeface="Arial"/>
                <a:cs typeface="Arial"/>
              </a:rPr>
              <a:t>ndu par</a:t>
            </a:r>
            <a:r>
              <a:rPr sz="1451" spc="-4" dirty="0">
                <a:latin typeface="Arial"/>
                <a:cs typeface="Arial"/>
              </a:rPr>
              <a:t> </a:t>
            </a:r>
            <a:r>
              <a:rPr sz="1451" dirty="0">
                <a:latin typeface="Arial"/>
                <a:cs typeface="Arial"/>
              </a:rPr>
              <a:t>an.</a:t>
            </a:r>
            <a:endParaRPr sz="1451">
              <a:latin typeface="Arial"/>
              <a:cs typeface="Arial"/>
            </a:endParaRPr>
          </a:p>
        </p:txBody>
      </p:sp>
      <p:sp>
        <p:nvSpPr>
          <p:cNvPr id="15" name="object 49"/>
          <p:cNvSpPr txBox="1"/>
          <p:nvPr/>
        </p:nvSpPr>
        <p:spPr>
          <a:xfrm>
            <a:off x="4956187" y="3477097"/>
            <a:ext cx="101383" cy="105950"/>
          </a:xfrm>
          <a:prstGeom prst="rect">
            <a:avLst/>
          </a:prstGeom>
        </p:spPr>
        <p:txBody>
          <a:bodyPr wrap="square" lIns="0" tIns="0" rIns="0" bIns="0" rtlCol="0">
            <a:noAutofit/>
          </a:bodyPr>
          <a:lstStyle/>
          <a:p>
            <a:pPr marL="11516">
              <a:lnSpc>
                <a:spcPts val="716"/>
              </a:lnSpc>
              <a:spcBef>
                <a:spcPts val="35"/>
              </a:spcBef>
            </a:pPr>
            <a:r>
              <a:rPr sz="635" dirty="0">
                <a:latin typeface="Times New Roman"/>
                <a:cs typeface="Times New Roman"/>
              </a:rPr>
              <a:t>●</a:t>
            </a:r>
            <a:endParaRPr sz="635">
              <a:latin typeface="Times New Roman"/>
              <a:cs typeface="Times New Roman"/>
            </a:endParaRPr>
          </a:p>
        </p:txBody>
      </p:sp>
      <p:sp>
        <p:nvSpPr>
          <p:cNvPr id="16" name="object 48"/>
          <p:cNvSpPr txBox="1"/>
          <p:nvPr/>
        </p:nvSpPr>
        <p:spPr>
          <a:xfrm>
            <a:off x="5249854" y="4002276"/>
            <a:ext cx="3598009" cy="2856262"/>
          </a:xfrm>
          <a:prstGeom prst="rect">
            <a:avLst/>
          </a:prstGeom>
        </p:spPr>
        <p:txBody>
          <a:bodyPr wrap="square" lIns="0" tIns="0" rIns="0" bIns="0" rtlCol="0">
            <a:noAutofit/>
          </a:bodyPr>
          <a:lstStyle/>
          <a:p>
            <a:pPr marL="11516" marR="20266">
              <a:lnSpc>
                <a:spcPts val="1573"/>
              </a:lnSpc>
              <a:spcBef>
                <a:spcPts val="78"/>
              </a:spcBef>
            </a:pPr>
            <a:r>
              <a:rPr sz="1451" dirty="0">
                <a:latin typeface="Arial"/>
                <a:cs typeface="Arial"/>
              </a:rPr>
              <a:t>Le bud</a:t>
            </a:r>
            <a:r>
              <a:rPr sz="1451" spc="-8" dirty="0">
                <a:latin typeface="Arial"/>
                <a:cs typeface="Arial"/>
              </a:rPr>
              <a:t>g</a:t>
            </a:r>
            <a:r>
              <a:rPr sz="1451" dirty="0">
                <a:latin typeface="Arial"/>
                <a:cs typeface="Arial"/>
              </a:rPr>
              <a:t>et a</a:t>
            </a:r>
            <a:r>
              <a:rPr sz="1451" spc="-4" dirty="0">
                <a:latin typeface="Arial"/>
                <a:cs typeface="Arial"/>
              </a:rPr>
              <a:t>t</a:t>
            </a:r>
            <a:r>
              <a:rPr sz="1451" spc="4" dirty="0">
                <a:latin typeface="Arial"/>
                <a:cs typeface="Arial"/>
              </a:rPr>
              <a:t>t</a:t>
            </a:r>
            <a:r>
              <a:rPr sz="1451" spc="-4" dirty="0">
                <a:latin typeface="Arial"/>
                <a:cs typeface="Arial"/>
              </a:rPr>
              <a:t>r</a:t>
            </a:r>
            <a:r>
              <a:rPr sz="1451" spc="4" dirty="0">
                <a:latin typeface="Arial"/>
                <a:cs typeface="Arial"/>
              </a:rPr>
              <a:t>i</a:t>
            </a:r>
            <a:r>
              <a:rPr sz="1451" spc="-8" dirty="0">
                <a:latin typeface="Arial"/>
                <a:cs typeface="Arial"/>
              </a:rPr>
              <a:t>b</a:t>
            </a:r>
            <a:r>
              <a:rPr sz="1451" dirty="0">
                <a:latin typeface="Arial"/>
                <a:cs typeface="Arial"/>
              </a:rPr>
              <a:t>ué </a:t>
            </a:r>
            <a:r>
              <a:rPr sz="1451" dirty="0" smtClean="0">
                <a:latin typeface="Arial"/>
                <a:cs typeface="Arial"/>
              </a:rPr>
              <a:t>au</a:t>
            </a:r>
            <a:r>
              <a:rPr lang="fr-FR" sz="1451" dirty="0" smtClean="0">
                <a:latin typeface="Arial"/>
                <a:cs typeface="Arial"/>
              </a:rPr>
              <a:t>x</a:t>
            </a:r>
            <a:r>
              <a:rPr sz="1451" dirty="0" smtClean="0">
                <a:latin typeface="Arial"/>
                <a:cs typeface="Arial"/>
              </a:rPr>
              <a:t> </a:t>
            </a:r>
            <a:r>
              <a:rPr sz="1451" spc="4" dirty="0" smtClean="0">
                <a:latin typeface="Arial"/>
                <a:cs typeface="Arial"/>
              </a:rPr>
              <a:t>f</a:t>
            </a:r>
            <a:r>
              <a:rPr sz="1451" spc="-13" dirty="0" smtClean="0">
                <a:latin typeface="Arial"/>
                <a:cs typeface="Arial"/>
              </a:rPr>
              <a:t>r</a:t>
            </a:r>
            <a:r>
              <a:rPr sz="1451" dirty="0" smtClean="0">
                <a:latin typeface="Arial"/>
                <a:cs typeface="Arial"/>
              </a:rPr>
              <a:t>o</a:t>
            </a:r>
            <a:r>
              <a:rPr sz="1451" spc="-4" dirty="0" smtClean="0">
                <a:latin typeface="Arial"/>
                <a:cs typeface="Arial"/>
              </a:rPr>
              <a:t>m</a:t>
            </a:r>
            <a:r>
              <a:rPr sz="1451" dirty="0" smtClean="0">
                <a:latin typeface="Arial"/>
                <a:cs typeface="Arial"/>
              </a:rPr>
              <a:t>age</a:t>
            </a:r>
            <a:r>
              <a:rPr lang="fr-FR" sz="1451" dirty="0" smtClean="0">
                <a:latin typeface="Arial"/>
                <a:cs typeface="Arial"/>
              </a:rPr>
              <a:t>s</a:t>
            </a:r>
            <a:r>
              <a:rPr sz="1451" dirty="0" smtClean="0">
                <a:latin typeface="Arial"/>
                <a:cs typeface="Arial"/>
              </a:rPr>
              <a:t> </a:t>
            </a:r>
            <a:r>
              <a:rPr sz="1451" spc="4" dirty="0" smtClean="0">
                <a:latin typeface="Arial"/>
                <a:cs typeface="Arial"/>
              </a:rPr>
              <a:t>f</a:t>
            </a:r>
            <a:r>
              <a:rPr sz="1451" dirty="0" smtClean="0">
                <a:latin typeface="Arial"/>
                <a:cs typeface="Arial"/>
              </a:rPr>
              <a:t>o</a:t>
            </a:r>
            <a:r>
              <a:rPr sz="1451" spc="-8" dirty="0" smtClean="0">
                <a:latin typeface="Arial"/>
                <a:cs typeface="Arial"/>
              </a:rPr>
              <a:t>n</a:t>
            </a:r>
            <a:r>
              <a:rPr sz="1451" dirty="0" smtClean="0">
                <a:latin typeface="Arial"/>
                <a:cs typeface="Arial"/>
              </a:rPr>
              <a:t>du</a:t>
            </a:r>
            <a:r>
              <a:rPr lang="fr-FR" sz="1451" dirty="0" smtClean="0">
                <a:latin typeface="Arial"/>
                <a:cs typeface="Arial"/>
              </a:rPr>
              <a:t>s</a:t>
            </a:r>
            <a:r>
              <a:rPr sz="1451" dirty="0" smtClean="0">
                <a:latin typeface="Arial"/>
                <a:cs typeface="Arial"/>
              </a:rPr>
              <a:t> </a:t>
            </a:r>
            <a:r>
              <a:rPr sz="1451" dirty="0">
                <a:latin typeface="Arial"/>
                <a:cs typeface="Arial"/>
              </a:rPr>
              <a:t>a</a:t>
            </a:r>
          </a:p>
          <a:p>
            <a:pPr marL="11516" marR="20266">
              <a:lnSpc>
                <a:spcPts val="1622"/>
              </a:lnSpc>
              <a:spcBef>
                <a:spcPts val="2"/>
              </a:spcBef>
            </a:pPr>
            <a:r>
              <a:rPr sz="1451" dirty="0">
                <a:latin typeface="Arial"/>
                <a:cs typeface="Arial"/>
              </a:rPr>
              <a:t>aug</a:t>
            </a:r>
            <a:r>
              <a:rPr sz="1451" spc="-4" dirty="0">
                <a:latin typeface="Arial"/>
                <a:cs typeface="Arial"/>
              </a:rPr>
              <a:t>m</a:t>
            </a:r>
            <a:r>
              <a:rPr sz="1451" dirty="0">
                <a:latin typeface="Arial"/>
                <a:cs typeface="Arial"/>
              </a:rPr>
              <a:t>e</a:t>
            </a:r>
            <a:r>
              <a:rPr sz="1451" spc="-8" dirty="0">
                <a:latin typeface="Arial"/>
                <a:cs typeface="Arial"/>
              </a:rPr>
              <a:t>n</a:t>
            </a:r>
            <a:r>
              <a:rPr sz="1451" spc="4" dirty="0">
                <a:latin typeface="Arial"/>
                <a:cs typeface="Arial"/>
              </a:rPr>
              <a:t>t</a:t>
            </a:r>
            <a:r>
              <a:rPr sz="1451" dirty="0">
                <a:latin typeface="Arial"/>
                <a:cs typeface="Arial"/>
              </a:rPr>
              <a:t>é de </a:t>
            </a:r>
            <a:r>
              <a:rPr sz="1451" spc="-108" dirty="0">
                <a:latin typeface="Arial"/>
                <a:cs typeface="Arial"/>
              </a:rPr>
              <a:t>1</a:t>
            </a:r>
            <a:r>
              <a:rPr sz="1451" dirty="0">
                <a:latin typeface="Arial"/>
                <a:cs typeface="Arial"/>
              </a:rPr>
              <a:t>1</a:t>
            </a:r>
            <a:r>
              <a:rPr sz="1451" spc="-4" dirty="0">
                <a:latin typeface="Arial"/>
                <a:cs typeface="Arial"/>
              </a:rPr>
              <a:t>,</a:t>
            </a:r>
            <a:r>
              <a:rPr sz="1451" dirty="0">
                <a:latin typeface="Arial"/>
                <a:cs typeface="Arial"/>
              </a:rPr>
              <a:t>9</a:t>
            </a:r>
            <a:r>
              <a:rPr sz="1451" spc="-4" dirty="0">
                <a:latin typeface="Arial"/>
                <a:cs typeface="Arial"/>
              </a:rPr>
              <a:t>%</a:t>
            </a:r>
            <a:r>
              <a:rPr sz="1451" dirty="0">
                <a:latin typeface="Arial"/>
                <a:cs typeface="Arial"/>
              </a:rPr>
              <a:t>.</a:t>
            </a:r>
          </a:p>
          <a:p>
            <a:pPr marL="11516">
              <a:lnSpc>
                <a:spcPts val="1622"/>
              </a:lnSpc>
              <a:spcBef>
                <a:spcPts val="1295"/>
              </a:spcBef>
            </a:pPr>
            <a:r>
              <a:rPr sz="1451" dirty="0">
                <a:latin typeface="Arial"/>
                <a:cs typeface="Arial"/>
              </a:rPr>
              <a:t>En 20</a:t>
            </a:r>
            <a:r>
              <a:rPr sz="1451" spc="-108" dirty="0">
                <a:latin typeface="Arial"/>
                <a:cs typeface="Arial"/>
              </a:rPr>
              <a:t>1</a:t>
            </a:r>
            <a:r>
              <a:rPr sz="1451" spc="-8" dirty="0">
                <a:latin typeface="Arial"/>
                <a:cs typeface="Arial"/>
              </a:rPr>
              <a:t>1</a:t>
            </a:r>
            <a:r>
              <a:rPr sz="1451" dirty="0">
                <a:latin typeface="Arial"/>
                <a:cs typeface="Arial"/>
              </a:rPr>
              <a:t>, </a:t>
            </a:r>
            <a:r>
              <a:rPr sz="1451" spc="4" dirty="0">
                <a:latin typeface="Arial"/>
                <a:cs typeface="Arial"/>
              </a:rPr>
              <a:t> l</a:t>
            </a:r>
            <a:r>
              <a:rPr sz="1451" dirty="0">
                <a:latin typeface="Arial"/>
                <a:cs typeface="Arial"/>
              </a:rPr>
              <a:t>a </a:t>
            </a:r>
            <a:r>
              <a:rPr sz="1451" spc="-8" dirty="0">
                <a:latin typeface="Arial"/>
                <a:cs typeface="Arial"/>
              </a:rPr>
              <a:t>p</a:t>
            </a:r>
            <a:r>
              <a:rPr sz="1451" spc="-4" dirty="0">
                <a:latin typeface="Arial"/>
                <a:cs typeface="Arial"/>
              </a:rPr>
              <a:t>r</a:t>
            </a:r>
            <a:r>
              <a:rPr sz="1451" dirty="0">
                <a:latin typeface="Arial"/>
                <a:cs typeface="Arial"/>
              </a:rPr>
              <a:t>oduc</a:t>
            </a:r>
            <a:r>
              <a:rPr sz="1451" spc="4" dirty="0">
                <a:latin typeface="Arial"/>
                <a:cs typeface="Arial"/>
              </a:rPr>
              <a:t>ti</a:t>
            </a:r>
            <a:r>
              <a:rPr sz="1451" spc="-8" dirty="0">
                <a:latin typeface="Arial"/>
                <a:cs typeface="Arial"/>
              </a:rPr>
              <a:t>o</a:t>
            </a:r>
            <a:r>
              <a:rPr sz="1451" dirty="0">
                <a:latin typeface="Arial"/>
                <a:cs typeface="Arial"/>
              </a:rPr>
              <a:t>n</a:t>
            </a:r>
            <a:r>
              <a:rPr sz="1451" spc="4" dirty="0">
                <a:latin typeface="Arial"/>
                <a:cs typeface="Arial"/>
              </a:rPr>
              <a:t> </a:t>
            </a:r>
            <a:r>
              <a:rPr sz="1451" spc="-8" dirty="0">
                <a:latin typeface="Arial"/>
                <a:cs typeface="Arial"/>
              </a:rPr>
              <a:t>d</a:t>
            </a:r>
            <a:r>
              <a:rPr sz="1451" dirty="0">
                <a:latin typeface="Arial"/>
                <a:cs typeface="Arial"/>
              </a:rPr>
              <a:t>e</a:t>
            </a:r>
            <a:r>
              <a:rPr sz="1451" spc="4" dirty="0">
                <a:latin typeface="Arial"/>
                <a:cs typeface="Arial"/>
              </a:rPr>
              <a:t> </a:t>
            </a:r>
            <a:r>
              <a:rPr sz="1451" spc="-4" dirty="0" smtClean="0">
                <a:latin typeface="Arial"/>
                <a:cs typeface="Arial"/>
              </a:rPr>
              <a:t>fr</a:t>
            </a:r>
            <a:r>
              <a:rPr sz="1451" dirty="0" smtClean="0">
                <a:latin typeface="Arial"/>
                <a:cs typeface="Arial"/>
              </a:rPr>
              <a:t>o</a:t>
            </a:r>
            <a:r>
              <a:rPr sz="1451" spc="-4" dirty="0" smtClean="0">
                <a:latin typeface="Arial"/>
                <a:cs typeface="Arial"/>
              </a:rPr>
              <a:t>m</a:t>
            </a:r>
            <a:r>
              <a:rPr sz="1451" spc="-8" dirty="0" smtClean="0">
                <a:latin typeface="Arial"/>
                <a:cs typeface="Arial"/>
              </a:rPr>
              <a:t>a</a:t>
            </a:r>
            <a:r>
              <a:rPr sz="1451" dirty="0" smtClean="0">
                <a:latin typeface="Arial"/>
                <a:cs typeface="Arial"/>
              </a:rPr>
              <a:t>ge </a:t>
            </a:r>
            <a:r>
              <a:rPr sz="1451" spc="-4" dirty="0" smtClean="0">
                <a:latin typeface="Arial"/>
                <a:cs typeface="Arial"/>
              </a:rPr>
              <a:t>f</a:t>
            </a:r>
            <a:r>
              <a:rPr sz="1451" dirty="0" smtClean="0">
                <a:latin typeface="Arial"/>
                <a:cs typeface="Arial"/>
              </a:rPr>
              <a:t>ondu </a:t>
            </a:r>
            <a:r>
              <a:rPr sz="1451" dirty="0">
                <a:latin typeface="Arial"/>
                <a:cs typeface="Arial"/>
              </a:rPr>
              <a:t>en </a:t>
            </a:r>
            <a:r>
              <a:rPr sz="1451" spc="-8" dirty="0">
                <a:latin typeface="Arial"/>
                <a:cs typeface="Arial"/>
              </a:rPr>
              <a:t>F</a:t>
            </a:r>
            <a:r>
              <a:rPr sz="1451" spc="-4" dirty="0">
                <a:latin typeface="Arial"/>
                <a:cs typeface="Arial"/>
              </a:rPr>
              <a:t>r</a:t>
            </a:r>
            <a:r>
              <a:rPr sz="1451" dirty="0">
                <a:latin typeface="Arial"/>
                <a:cs typeface="Arial"/>
              </a:rPr>
              <a:t>ance e</a:t>
            </a:r>
            <a:r>
              <a:rPr sz="1451" spc="8" dirty="0">
                <a:latin typeface="Arial"/>
                <a:cs typeface="Arial"/>
              </a:rPr>
              <a:t>s</a:t>
            </a:r>
            <a:r>
              <a:rPr sz="1451" dirty="0">
                <a:latin typeface="Arial"/>
                <a:cs typeface="Arial"/>
              </a:rPr>
              <a:t>t </a:t>
            </a:r>
            <a:r>
              <a:rPr sz="1451" spc="-8" dirty="0">
                <a:latin typeface="Arial"/>
                <a:cs typeface="Arial"/>
              </a:rPr>
              <a:t>d</a:t>
            </a:r>
            <a:r>
              <a:rPr sz="1451" dirty="0">
                <a:latin typeface="Arial"/>
                <a:cs typeface="Arial"/>
              </a:rPr>
              <a:t>e 132 924 </a:t>
            </a:r>
            <a:r>
              <a:rPr sz="1451" spc="-4" dirty="0">
                <a:latin typeface="Arial"/>
                <a:cs typeface="Arial"/>
              </a:rPr>
              <a:t>t</a:t>
            </a:r>
            <a:r>
              <a:rPr sz="1451" dirty="0">
                <a:latin typeface="Arial"/>
                <a:cs typeface="Arial"/>
              </a:rPr>
              <a:t>onnes.</a:t>
            </a:r>
          </a:p>
          <a:p>
            <a:pPr marL="11516" marR="84844">
              <a:lnSpc>
                <a:spcPts val="1622"/>
              </a:lnSpc>
              <a:spcBef>
                <a:spcPts val="1278"/>
              </a:spcBef>
            </a:pPr>
            <a:r>
              <a:rPr sz="1451" dirty="0">
                <a:latin typeface="Arial"/>
                <a:cs typeface="Arial"/>
              </a:rPr>
              <a:t>En 20</a:t>
            </a:r>
            <a:r>
              <a:rPr sz="1451" spc="-108" dirty="0">
                <a:latin typeface="Arial"/>
                <a:cs typeface="Arial"/>
              </a:rPr>
              <a:t>1</a:t>
            </a:r>
            <a:r>
              <a:rPr sz="1451" spc="-8" dirty="0">
                <a:latin typeface="Arial"/>
                <a:cs typeface="Arial"/>
              </a:rPr>
              <a:t>1</a:t>
            </a:r>
            <a:r>
              <a:rPr sz="1451" dirty="0">
                <a:latin typeface="Arial"/>
                <a:cs typeface="Arial"/>
              </a:rPr>
              <a:t>, </a:t>
            </a:r>
            <a:r>
              <a:rPr sz="1451" spc="4" dirty="0">
                <a:latin typeface="Arial"/>
                <a:cs typeface="Arial"/>
              </a:rPr>
              <a:t>l</a:t>
            </a:r>
            <a:r>
              <a:rPr sz="1451" dirty="0">
                <a:latin typeface="Arial"/>
                <a:cs typeface="Arial"/>
              </a:rPr>
              <a:t>a</a:t>
            </a:r>
            <a:r>
              <a:rPr sz="1451" spc="4" dirty="0">
                <a:latin typeface="Arial"/>
                <a:cs typeface="Arial"/>
              </a:rPr>
              <a:t> </a:t>
            </a:r>
            <a:r>
              <a:rPr sz="1451" spc="-13" dirty="0">
                <a:latin typeface="Arial"/>
                <a:cs typeface="Arial"/>
              </a:rPr>
              <a:t>F</a:t>
            </a:r>
            <a:r>
              <a:rPr sz="1451" spc="-4" dirty="0">
                <a:latin typeface="Arial"/>
                <a:cs typeface="Arial"/>
              </a:rPr>
              <a:t>r</a:t>
            </a:r>
            <a:r>
              <a:rPr sz="1451" dirty="0">
                <a:latin typeface="Arial"/>
                <a:cs typeface="Arial"/>
              </a:rPr>
              <a:t>ance </a:t>
            </a:r>
            <a:r>
              <a:rPr sz="1451" spc="-8" dirty="0">
                <a:latin typeface="Arial"/>
                <a:cs typeface="Arial"/>
              </a:rPr>
              <a:t>ex</a:t>
            </a:r>
            <a:r>
              <a:rPr sz="1451" dirty="0">
                <a:latin typeface="Arial"/>
                <a:cs typeface="Arial"/>
              </a:rPr>
              <a:t>po</a:t>
            </a:r>
            <a:r>
              <a:rPr sz="1451" spc="-4" dirty="0">
                <a:latin typeface="Arial"/>
                <a:cs typeface="Arial"/>
              </a:rPr>
              <a:t>rt</a:t>
            </a:r>
            <a:r>
              <a:rPr sz="1451" dirty="0">
                <a:latin typeface="Arial"/>
                <a:cs typeface="Arial"/>
              </a:rPr>
              <a:t>e</a:t>
            </a:r>
            <a:r>
              <a:rPr sz="1451" spc="402" dirty="0">
                <a:latin typeface="Arial"/>
                <a:cs typeface="Arial"/>
              </a:rPr>
              <a:t> </a:t>
            </a:r>
            <a:r>
              <a:rPr sz="1451" dirty="0">
                <a:latin typeface="Arial"/>
                <a:cs typeface="Arial"/>
              </a:rPr>
              <a:t>64 505</a:t>
            </a:r>
            <a:r>
              <a:rPr sz="1451" spc="-4" dirty="0">
                <a:latin typeface="Arial"/>
                <a:cs typeface="Arial"/>
              </a:rPr>
              <a:t> t</a:t>
            </a:r>
            <a:r>
              <a:rPr sz="1451" dirty="0">
                <a:latin typeface="Arial"/>
                <a:cs typeface="Arial"/>
              </a:rPr>
              <a:t>on</a:t>
            </a:r>
            <a:r>
              <a:rPr sz="1451" spc="-8" dirty="0">
                <a:latin typeface="Arial"/>
                <a:cs typeface="Arial"/>
              </a:rPr>
              <a:t>n</a:t>
            </a:r>
            <a:r>
              <a:rPr sz="1451" dirty="0">
                <a:latin typeface="Arial"/>
                <a:cs typeface="Arial"/>
              </a:rPr>
              <a:t>es de </a:t>
            </a:r>
            <a:r>
              <a:rPr sz="1451" spc="4" dirty="0" smtClean="0">
                <a:latin typeface="Arial"/>
                <a:cs typeface="Arial"/>
              </a:rPr>
              <a:t>f</a:t>
            </a:r>
            <a:r>
              <a:rPr sz="1451" spc="-13" dirty="0" smtClean="0">
                <a:latin typeface="Arial"/>
                <a:cs typeface="Arial"/>
              </a:rPr>
              <a:t>r</a:t>
            </a:r>
            <a:r>
              <a:rPr sz="1451" dirty="0" smtClean="0">
                <a:latin typeface="Arial"/>
                <a:cs typeface="Arial"/>
              </a:rPr>
              <a:t>o</a:t>
            </a:r>
            <a:r>
              <a:rPr sz="1451" spc="-4" dirty="0" smtClean="0">
                <a:latin typeface="Arial"/>
                <a:cs typeface="Arial"/>
              </a:rPr>
              <a:t>m</a:t>
            </a:r>
            <a:r>
              <a:rPr sz="1451" dirty="0" smtClean="0">
                <a:latin typeface="Arial"/>
                <a:cs typeface="Arial"/>
              </a:rPr>
              <a:t>age </a:t>
            </a:r>
            <a:r>
              <a:rPr sz="1451" spc="-4" dirty="0" smtClean="0">
                <a:latin typeface="Arial"/>
                <a:cs typeface="Arial"/>
              </a:rPr>
              <a:t>f</a:t>
            </a:r>
            <a:r>
              <a:rPr sz="1451" dirty="0" smtClean="0">
                <a:latin typeface="Arial"/>
                <a:cs typeface="Arial"/>
              </a:rPr>
              <a:t>o</a:t>
            </a:r>
            <a:r>
              <a:rPr sz="1451" spc="-8" dirty="0" smtClean="0">
                <a:latin typeface="Arial"/>
                <a:cs typeface="Arial"/>
              </a:rPr>
              <a:t>n</a:t>
            </a:r>
            <a:r>
              <a:rPr sz="1451" dirty="0" smtClean="0">
                <a:latin typeface="Arial"/>
                <a:cs typeface="Arial"/>
              </a:rPr>
              <a:t>du </a:t>
            </a:r>
            <a:r>
              <a:rPr sz="1451" spc="-4" dirty="0">
                <a:latin typeface="Arial"/>
                <a:cs typeface="Arial"/>
              </a:rPr>
              <a:t>(</a:t>
            </a:r>
            <a:r>
              <a:rPr sz="1451" dirty="0">
                <a:latin typeface="Arial"/>
                <a:cs typeface="Arial"/>
              </a:rPr>
              <a:t>so</a:t>
            </a:r>
            <a:r>
              <a:rPr sz="1451" spc="4" dirty="0">
                <a:latin typeface="Arial"/>
                <a:cs typeface="Arial"/>
              </a:rPr>
              <a:t>i</a:t>
            </a:r>
            <a:r>
              <a:rPr sz="1451" dirty="0">
                <a:latin typeface="Arial"/>
                <a:cs typeface="Arial"/>
              </a:rPr>
              <a:t>t e</a:t>
            </a:r>
            <a:r>
              <a:rPr sz="1451" spc="-8" dirty="0">
                <a:latin typeface="Arial"/>
                <a:cs typeface="Arial"/>
              </a:rPr>
              <a:t>n</a:t>
            </a:r>
            <a:r>
              <a:rPr sz="1451" spc="8" dirty="0">
                <a:latin typeface="Arial"/>
                <a:cs typeface="Arial"/>
              </a:rPr>
              <a:t>v</a:t>
            </a:r>
            <a:r>
              <a:rPr sz="1451" spc="4" dirty="0">
                <a:latin typeface="Arial"/>
                <a:cs typeface="Arial"/>
              </a:rPr>
              <a:t>i</a:t>
            </a:r>
            <a:r>
              <a:rPr sz="1451" spc="-4" dirty="0">
                <a:latin typeface="Arial"/>
                <a:cs typeface="Arial"/>
              </a:rPr>
              <a:t>r</a:t>
            </a:r>
            <a:r>
              <a:rPr sz="1451" spc="-8" dirty="0">
                <a:latin typeface="Arial"/>
                <a:cs typeface="Arial"/>
              </a:rPr>
              <a:t>o</a:t>
            </a:r>
            <a:r>
              <a:rPr sz="1451" dirty="0">
                <a:latin typeface="Arial"/>
                <a:cs typeface="Arial"/>
              </a:rPr>
              <a:t>n</a:t>
            </a:r>
            <a:r>
              <a:rPr sz="1451" spc="4" dirty="0">
                <a:latin typeface="Arial"/>
                <a:cs typeface="Arial"/>
              </a:rPr>
              <a:t> </a:t>
            </a:r>
            <a:r>
              <a:rPr sz="1451" dirty="0">
                <a:latin typeface="Arial"/>
                <a:cs typeface="Arial"/>
              </a:rPr>
              <a:t>5</a:t>
            </a:r>
            <a:r>
              <a:rPr sz="1451" spc="-8" dirty="0">
                <a:latin typeface="Arial"/>
                <a:cs typeface="Arial"/>
              </a:rPr>
              <a:t>0</a:t>
            </a:r>
            <a:r>
              <a:rPr sz="1451" dirty="0">
                <a:latin typeface="Arial"/>
                <a:cs typeface="Arial"/>
              </a:rPr>
              <a:t>%</a:t>
            </a:r>
            <a:r>
              <a:rPr sz="1451" spc="-4" dirty="0">
                <a:latin typeface="Arial"/>
                <a:cs typeface="Arial"/>
              </a:rPr>
              <a:t> </a:t>
            </a:r>
            <a:r>
              <a:rPr sz="1451" dirty="0">
                <a:latin typeface="Arial"/>
                <a:cs typeface="Arial"/>
              </a:rPr>
              <a:t>de </a:t>
            </a:r>
            <a:r>
              <a:rPr sz="1451" spc="4" dirty="0">
                <a:latin typeface="Arial"/>
                <a:cs typeface="Arial"/>
              </a:rPr>
              <a:t>l</a:t>
            </a:r>
            <a:r>
              <a:rPr sz="1451" dirty="0">
                <a:latin typeface="Arial"/>
                <a:cs typeface="Arial"/>
              </a:rPr>
              <a:t>eur</a:t>
            </a:r>
            <a:r>
              <a:rPr sz="1451" spc="-4" dirty="0">
                <a:latin typeface="Arial"/>
                <a:cs typeface="Arial"/>
              </a:rPr>
              <a:t> </a:t>
            </a:r>
            <a:r>
              <a:rPr sz="1451" dirty="0">
                <a:latin typeface="Arial"/>
                <a:cs typeface="Arial"/>
              </a:rPr>
              <a:t>p</a:t>
            </a:r>
            <a:r>
              <a:rPr sz="1451" spc="-4" dirty="0">
                <a:latin typeface="Arial"/>
                <a:cs typeface="Arial"/>
              </a:rPr>
              <a:t>r</a:t>
            </a:r>
            <a:r>
              <a:rPr sz="1451" spc="-8" dirty="0">
                <a:latin typeface="Arial"/>
                <a:cs typeface="Arial"/>
              </a:rPr>
              <a:t>o</a:t>
            </a:r>
            <a:r>
              <a:rPr sz="1451" dirty="0">
                <a:latin typeface="Arial"/>
                <a:cs typeface="Arial"/>
              </a:rPr>
              <a:t>duc</a:t>
            </a:r>
            <a:r>
              <a:rPr sz="1451" spc="4" dirty="0">
                <a:latin typeface="Arial"/>
                <a:cs typeface="Arial"/>
              </a:rPr>
              <a:t>ti</a:t>
            </a:r>
            <a:r>
              <a:rPr sz="1451" dirty="0">
                <a:latin typeface="Arial"/>
                <a:cs typeface="Arial"/>
              </a:rPr>
              <a:t>on</a:t>
            </a:r>
            <a:r>
              <a:rPr sz="1451" spc="-13" dirty="0">
                <a:latin typeface="Arial"/>
                <a:cs typeface="Arial"/>
              </a:rPr>
              <a:t>)</a:t>
            </a:r>
            <a:r>
              <a:rPr sz="1451" dirty="0">
                <a:latin typeface="Arial"/>
                <a:cs typeface="Arial"/>
              </a:rPr>
              <a:t>. </a:t>
            </a:r>
            <a:r>
              <a:rPr sz="1451" spc="-4" dirty="0">
                <a:latin typeface="Arial"/>
                <a:cs typeface="Arial"/>
              </a:rPr>
              <a:t>C</a:t>
            </a:r>
            <a:r>
              <a:rPr sz="1451" dirty="0">
                <a:latin typeface="Arial"/>
                <a:cs typeface="Arial"/>
              </a:rPr>
              <a:t>e</a:t>
            </a:r>
            <a:r>
              <a:rPr sz="1451" spc="-4" dirty="0">
                <a:latin typeface="Arial"/>
                <a:cs typeface="Arial"/>
              </a:rPr>
              <a:t>t</a:t>
            </a:r>
            <a:r>
              <a:rPr sz="1451" spc="4" dirty="0">
                <a:latin typeface="Arial"/>
                <a:cs typeface="Arial"/>
              </a:rPr>
              <a:t>t</a:t>
            </a:r>
            <a:r>
              <a:rPr sz="1451" dirty="0">
                <a:latin typeface="Arial"/>
                <a:cs typeface="Arial"/>
              </a:rPr>
              <a:t>e e</a:t>
            </a:r>
            <a:r>
              <a:rPr sz="1451" spc="-8" dirty="0">
                <a:latin typeface="Arial"/>
                <a:cs typeface="Arial"/>
              </a:rPr>
              <a:t>x</a:t>
            </a:r>
            <a:r>
              <a:rPr sz="1451" dirty="0">
                <a:latin typeface="Arial"/>
                <a:cs typeface="Arial"/>
              </a:rPr>
              <a:t>po</a:t>
            </a:r>
            <a:r>
              <a:rPr sz="1451" spc="-13" dirty="0">
                <a:latin typeface="Arial"/>
                <a:cs typeface="Arial"/>
              </a:rPr>
              <a:t>r</a:t>
            </a:r>
            <a:r>
              <a:rPr sz="1451" spc="4" dirty="0">
                <a:latin typeface="Arial"/>
                <a:cs typeface="Arial"/>
              </a:rPr>
              <a:t>t</a:t>
            </a:r>
            <a:r>
              <a:rPr sz="1451" dirty="0">
                <a:latin typeface="Arial"/>
                <a:cs typeface="Arial"/>
              </a:rPr>
              <a:t>a</a:t>
            </a:r>
            <a:r>
              <a:rPr sz="1451" spc="-4" dirty="0">
                <a:latin typeface="Arial"/>
                <a:cs typeface="Arial"/>
              </a:rPr>
              <a:t>t</a:t>
            </a:r>
            <a:r>
              <a:rPr sz="1451" spc="4" dirty="0">
                <a:latin typeface="Arial"/>
                <a:cs typeface="Arial"/>
              </a:rPr>
              <a:t>i</a:t>
            </a:r>
            <a:r>
              <a:rPr sz="1451" dirty="0">
                <a:latin typeface="Arial"/>
                <a:cs typeface="Arial"/>
              </a:rPr>
              <a:t>on</a:t>
            </a:r>
            <a:r>
              <a:rPr sz="1451" spc="-4" dirty="0">
                <a:latin typeface="Arial"/>
                <a:cs typeface="Arial"/>
              </a:rPr>
              <a:t> </a:t>
            </a:r>
            <a:r>
              <a:rPr sz="1451" dirty="0">
                <a:latin typeface="Arial"/>
                <a:cs typeface="Arial"/>
              </a:rPr>
              <a:t>c</a:t>
            </a:r>
            <a:r>
              <a:rPr sz="1451" spc="4" dirty="0">
                <a:latin typeface="Arial"/>
                <a:cs typeface="Arial"/>
              </a:rPr>
              <a:t>i</a:t>
            </a:r>
            <a:r>
              <a:rPr sz="1451" dirty="0">
                <a:latin typeface="Arial"/>
                <a:cs typeface="Arial"/>
              </a:rPr>
              <a:t>b</a:t>
            </a:r>
            <a:r>
              <a:rPr sz="1451" spc="4" dirty="0">
                <a:latin typeface="Arial"/>
                <a:cs typeface="Arial"/>
              </a:rPr>
              <a:t>l</a:t>
            </a:r>
            <a:r>
              <a:rPr sz="1451" dirty="0">
                <a:latin typeface="Arial"/>
                <a:cs typeface="Arial"/>
              </a:rPr>
              <a:t>e d</a:t>
            </a:r>
            <a:r>
              <a:rPr sz="1451" spc="-4" dirty="0">
                <a:latin typeface="Arial"/>
                <a:cs typeface="Arial"/>
              </a:rPr>
              <a:t>'</a:t>
            </a:r>
            <a:r>
              <a:rPr sz="1451" dirty="0">
                <a:latin typeface="Arial"/>
                <a:cs typeface="Arial"/>
              </a:rPr>
              <a:t>avan</a:t>
            </a:r>
            <a:r>
              <a:rPr sz="1451" spc="-4" dirty="0">
                <a:latin typeface="Arial"/>
                <a:cs typeface="Arial"/>
              </a:rPr>
              <a:t>t</a:t>
            </a:r>
            <a:r>
              <a:rPr sz="1451" dirty="0">
                <a:latin typeface="Arial"/>
                <a:cs typeface="Arial"/>
              </a:rPr>
              <a:t>age </a:t>
            </a:r>
            <a:r>
              <a:rPr sz="1451" spc="4" dirty="0">
                <a:latin typeface="Arial"/>
                <a:cs typeface="Arial"/>
              </a:rPr>
              <a:t>l</a:t>
            </a:r>
            <a:r>
              <a:rPr sz="1451" spc="-4" dirty="0">
                <a:latin typeface="Arial"/>
                <a:cs typeface="Arial"/>
              </a:rPr>
              <a:t>'</a:t>
            </a:r>
            <a:r>
              <a:rPr sz="1451" dirty="0">
                <a:latin typeface="Arial"/>
                <a:cs typeface="Arial"/>
              </a:rPr>
              <a:t>E</a:t>
            </a:r>
            <a:r>
              <a:rPr sz="1451" spc="-8" dirty="0">
                <a:latin typeface="Arial"/>
                <a:cs typeface="Arial"/>
              </a:rPr>
              <a:t>u</a:t>
            </a:r>
            <a:r>
              <a:rPr sz="1451" spc="-4" dirty="0">
                <a:latin typeface="Arial"/>
                <a:cs typeface="Arial"/>
              </a:rPr>
              <a:t>r</a:t>
            </a:r>
            <a:r>
              <a:rPr sz="1451" dirty="0">
                <a:latin typeface="Arial"/>
                <a:cs typeface="Arial"/>
              </a:rPr>
              <a:t>ope </a:t>
            </a:r>
            <a:r>
              <a:rPr sz="1451" spc="-4" dirty="0">
                <a:latin typeface="Arial"/>
                <a:cs typeface="Arial"/>
              </a:rPr>
              <a:t>(</a:t>
            </a:r>
            <a:r>
              <a:rPr sz="1451" dirty="0">
                <a:latin typeface="Arial"/>
                <a:cs typeface="Arial"/>
              </a:rPr>
              <a:t>35</a:t>
            </a:r>
            <a:r>
              <a:rPr sz="1451" spc="-13" dirty="0">
                <a:latin typeface="Arial"/>
                <a:cs typeface="Arial"/>
              </a:rPr>
              <a:t>%</a:t>
            </a:r>
            <a:r>
              <a:rPr sz="1451" dirty="0">
                <a:latin typeface="Arial"/>
                <a:cs typeface="Arial"/>
              </a:rPr>
              <a:t>)</a:t>
            </a:r>
            <a:r>
              <a:rPr sz="1451" spc="-4" dirty="0">
                <a:latin typeface="Arial"/>
                <a:cs typeface="Arial"/>
              </a:rPr>
              <a:t> </a:t>
            </a:r>
            <a:r>
              <a:rPr sz="1451" dirty="0">
                <a:latin typeface="Arial"/>
                <a:cs typeface="Arial"/>
              </a:rPr>
              <a:t>que </a:t>
            </a:r>
            <a:r>
              <a:rPr sz="1451" spc="4" dirty="0">
                <a:latin typeface="Arial"/>
                <a:cs typeface="Arial"/>
              </a:rPr>
              <a:t>l</a:t>
            </a:r>
            <a:r>
              <a:rPr sz="1451" dirty="0">
                <a:latin typeface="Arial"/>
                <a:cs typeface="Arial"/>
              </a:rPr>
              <a:t>es</a:t>
            </a:r>
            <a:r>
              <a:rPr sz="1451" spc="4" dirty="0">
                <a:latin typeface="Arial"/>
                <a:cs typeface="Arial"/>
              </a:rPr>
              <a:t> </a:t>
            </a:r>
            <a:r>
              <a:rPr sz="1451" dirty="0">
                <a:latin typeface="Arial"/>
                <a:cs typeface="Arial"/>
              </a:rPr>
              <a:t>p</a:t>
            </a:r>
            <a:r>
              <a:rPr sz="1451" spc="-8" dirty="0">
                <a:latin typeface="Arial"/>
                <a:cs typeface="Arial"/>
              </a:rPr>
              <a:t>a</a:t>
            </a:r>
            <a:r>
              <a:rPr sz="1451" spc="-17" dirty="0">
                <a:latin typeface="Arial"/>
                <a:cs typeface="Arial"/>
              </a:rPr>
              <a:t>y</a:t>
            </a:r>
            <a:r>
              <a:rPr sz="1451" dirty="0">
                <a:latin typeface="Arial"/>
                <a:cs typeface="Arial"/>
              </a:rPr>
              <a:t>s </a:t>
            </a:r>
            <a:r>
              <a:rPr sz="1451" spc="4" dirty="0">
                <a:latin typeface="Arial"/>
                <a:cs typeface="Arial"/>
              </a:rPr>
              <a:t>ti</a:t>
            </a:r>
            <a:r>
              <a:rPr sz="1451" spc="-8" dirty="0">
                <a:latin typeface="Arial"/>
                <a:cs typeface="Arial"/>
              </a:rPr>
              <a:t>e</a:t>
            </a:r>
            <a:r>
              <a:rPr sz="1451" spc="-4" dirty="0">
                <a:latin typeface="Arial"/>
                <a:cs typeface="Arial"/>
              </a:rPr>
              <a:t>r</a:t>
            </a:r>
            <a:r>
              <a:rPr sz="1451" dirty="0">
                <a:latin typeface="Arial"/>
                <a:cs typeface="Arial"/>
              </a:rPr>
              <a:t>s</a:t>
            </a:r>
            <a:r>
              <a:rPr sz="1451" spc="4" dirty="0">
                <a:latin typeface="Arial"/>
                <a:cs typeface="Arial"/>
              </a:rPr>
              <a:t> </a:t>
            </a:r>
            <a:r>
              <a:rPr sz="1451" spc="-4" dirty="0">
                <a:latin typeface="Arial"/>
                <a:cs typeface="Arial"/>
              </a:rPr>
              <a:t>(</a:t>
            </a:r>
            <a:r>
              <a:rPr sz="1451" dirty="0">
                <a:latin typeface="Arial"/>
                <a:cs typeface="Arial"/>
              </a:rPr>
              <a:t>1</a:t>
            </a:r>
            <a:r>
              <a:rPr sz="1451" spc="-8" dirty="0">
                <a:latin typeface="Arial"/>
                <a:cs typeface="Arial"/>
              </a:rPr>
              <a:t>5</a:t>
            </a:r>
            <a:r>
              <a:rPr sz="1451" spc="-4" dirty="0">
                <a:latin typeface="Arial"/>
                <a:cs typeface="Arial"/>
              </a:rPr>
              <a:t>%)</a:t>
            </a:r>
            <a:r>
              <a:rPr sz="1451" dirty="0">
                <a:latin typeface="Arial"/>
                <a:cs typeface="Arial"/>
              </a:rPr>
              <a:t>.</a:t>
            </a:r>
          </a:p>
          <a:p>
            <a:pPr marL="11516" marR="20266">
              <a:lnSpc>
                <a:spcPct val="95825"/>
              </a:lnSpc>
              <a:spcBef>
                <a:spcPts val="1134"/>
              </a:spcBef>
            </a:pPr>
            <a:r>
              <a:rPr sz="1451" dirty="0">
                <a:latin typeface="Arial"/>
                <a:cs typeface="Arial"/>
              </a:rPr>
              <a:t>Le </a:t>
            </a:r>
            <a:r>
              <a:rPr sz="1451" spc="-4" dirty="0">
                <a:latin typeface="Arial"/>
                <a:cs typeface="Arial"/>
              </a:rPr>
              <a:t>m</a:t>
            </a:r>
            <a:r>
              <a:rPr sz="1451" dirty="0">
                <a:latin typeface="Arial"/>
                <a:cs typeface="Arial"/>
              </a:rPr>
              <a:t>a</a:t>
            </a:r>
            <a:r>
              <a:rPr sz="1451" spc="-4" dirty="0">
                <a:latin typeface="Arial"/>
                <a:cs typeface="Arial"/>
              </a:rPr>
              <a:t>r</a:t>
            </a:r>
            <a:r>
              <a:rPr sz="1451" dirty="0">
                <a:latin typeface="Arial"/>
                <a:cs typeface="Arial"/>
              </a:rPr>
              <a:t>ché du </a:t>
            </a:r>
            <a:r>
              <a:rPr sz="1451" spc="-4" dirty="0">
                <a:latin typeface="Arial"/>
                <a:cs typeface="Arial"/>
              </a:rPr>
              <a:t>f</a:t>
            </a:r>
            <a:r>
              <a:rPr sz="1451" spc="-13" dirty="0">
                <a:latin typeface="Arial"/>
                <a:cs typeface="Arial"/>
              </a:rPr>
              <a:t>r</a:t>
            </a:r>
            <a:r>
              <a:rPr sz="1451" dirty="0">
                <a:latin typeface="Arial"/>
                <a:cs typeface="Arial"/>
              </a:rPr>
              <a:t>o</a:t>
            </a:r>
            <a:r>
              <a:rPr sz="1451" spc="4" dirty="0">
                <a:latin typeface="Arial"/>
                <a:cs typeface="Arial"/>
              </a:rPr>
              <a:t>m</a:t>
            </a:r>
            <a:r>
              <a:rPr sz="1451" spc="-8" dirty="0">
                <a:latin typeface="Arial"/>
                <a:cs typeface="Arial"/>
              </a:rPr>
              <a:t>a</a:t>
            </a:r>
            <a:r>
              <a:rPr sz="1451" dirty="0">
                <a:latin typeface="Arial"/>
                <a:cs typeface="Arial"/>
              </a:rPr>
              <a:t>ge </a:t>
            </a:r>
            <a:r>
              <a:rPr sz="1451" spc="4" dirty="0">
                <a:latin typeface="Arial"/>
                <a:cs typeface="Arial"/>
              </a:rPr>
              <a:t>f</a:t>
            </a:r>
            <a:r>
              <a:rPr sz="1451" dirty="0">
                <a:latin typeface="Arial"/>
                <a:cs typeface="Arial"/>
              </a:rPr>
              <a:t>o</a:t>
            </a:r>
            <a:r>
              <a:rPr sz="1451" spc="-8" dirty="0">
                <a:latin typeface="Arial"/>
                <a:cs typeface="Arial"/>
              </a:rPr>
              <a:t>n</a:t>
            </a:r>
            <a:r>
              <a:rPr sz="1451" dirty="0">
                <a:latin typeface="Arial"/>
                <a:cs typeface="Arial"/>
              </a:rPr>
              <a:t>du </a:t>
            </a:r>
            <a:r>
              <a:rPr sz="1451" spc="-4" dirty="0">
                <a:latin typeface="Arial"/>
                <a:cs typeface="Arial"/>
              </a:rPr>
              <a:t>r</a:t>
            </a:r>
            <a:r>
              <a:rPr sz="1451" dirty="0">
                <a:latin typeface="Arial"/>
                <a:cs typeface="Arial"/>
              </a:rPr>
              <a:t>ep</a:t>
            </a:r>
            <a:r>
              <a:rPr sz="1451" spc="-13" dirty="0">
                <a:latin typeface="Arial"/>
                <a:cs typeface="Arial"/>
              </a:rPr>
              <a:t>r</a:t>
            </a:r>
            <a:r>
              <a:rPr sz="1451" dirty="0">
                <a:latin typeface="Arial"/>
                <a:cs typeface="Arial"/>
              </a:rPr>
              <a:t>é</a:t>
            </a:r>
            <a:r>
              <a:rPr sz="1451" spc="8" dirty="0">
                <a:latin typeface="Arial"/>
                <a:cs typeface="Arial"/>
              </a:rPr>
              <a:t>s</a:t>
            </a:r>
            <a:r>
              <a:rPr sz="1451" dirty="0">
                <a:latin typeface="Arial"/>
                <a:cs typeface="Arial"/>
              </a:rPr>
              <a:t>e</a:t>
            </a:r>
            <a:r>
              <a:rPr sz="1451" spc="-8" dirty="0">
                <a:latin typeface="Arial"/>
                <a:cs typeface="Arial"/>
              </a:rPr>
              <a:t>n</a:t>
            </a:r>
            <a:r>
              <a:rPr sz="1451" spc="4" dirty="0">
                <a:latin typeface="Arial"/>
                <a:cs typeface="Arial"/>
              </a:rPr>
              <a:t>t</a:t>
            </a:r>
            <a:r>
              <a:rPr sz="1451" dirty="0">
                <a:latin typeface="Arial"/>
                <a:cs typeface="Arial"/>
              </a:rPr>
              <a:t>e</a:t>
            </a:r>
          </a:p>
          <a:p>
            <a:pPr marL="11516" marR="20266">
              <a:lnSpc>
                <a:spcPts val="2430"/>
              </a:lnSpc>
              <a:spcBef>
                <a:spcPts val="122"/>
              </a:spcBef>
            </a:pPr>
            <a:r>
              <a:rPr sz="2176" baseline="-1811" dirty="0">
                <a:latin typeface="Arial"/>
                <a:cs typeface="Arial"/>
              </a:rPr>
              <a:t>480 </a:t>
            </a:r>
            <a:r>
              <a:rPr sz="2176" spc="-4" baseline="-1811" dirty="0">
                <a:latin typeface="Arial"/>
                <a:cs typeface="Arial"/>
              </a:rPr>
              <a:t>m</a:t>
            </a:r>
            <a:r>
              <a:rPr sz="2176" spc="4" baseline="-1811" dirty="0">
                <a:latin typeface="Arial"/>
                <a:cs typeface="Arial"/>
              </a:rPr>
              <a:t>illi</a:t>
            </a:r>
            <a:r>
              <a:rPr sz="2176" baseline="-1811" dirty="0">
                <a:latin typeface="Arial"/>
                <a:cs typeface="Arial"/>
              </a:rPr>
              <a:t>ons </a:t>
            </a:r>
            <a:r>
              <a:rPr sz="2176" spc="-8" baseline="-1811" dirty="0">
                <a:latin typeface="Arial"/>
                <a:cs typeface="Arial"/>
              </a:rPr>
              <a:t>d</a:t>
            </a:r>
            <a:r>
              <a:rPr sz="2176" spc="-4" baseline="-1811" dirty="0">
                <a:latin typeface="Arial"/>
                <a:cs typeface="Arial"/>
              </a:rPr>
              <a:t>'</a:t>
            </a:r>
            <a:r>
              <a:rPr sz="2176" baseline="-1811" dirty="0">
                <a:latin typeface="Arial"/>
                <a:cs typeface="Arial"/>
              </a:rPr>
              <a:t>eu</a:t>
            </a:r>
            <a:r>
              <a:rPr sz="2176" spc="-4" baseline="-1811" dirty="0">
                <a:latin typeface="Arial"/>
                <a:cs typeface="Arial"/>
              </a:rPr>
              <a:t>r</a:t>
            </a:r>
            <a:r>
              <a:rPr sz="2176" baseline="-1811" dirty="0">
                <a:latin typeface="Arial"/>
                <a:cs typeface="Arial"/>
              </a:rPr>
              <a:t>os</a:t>
            </a:r>
            <a:r>
              <a:rPr sz="2176" spc="4" baseline="-1811" dirty="0">
                <a:latin typeface="Arial"/>
                <a:cs typeface="Arial"/>
              </a:rPr>
              <a:t> </a:t>
            </a:r>
            <a:r>
              <a:rPr sz="2176" spc="-8" baseline="-1811" dirty="0">
                <a:latin typeface="Arial"/>
                <a:cs typeface="Arial"/>
              </a:rPr>
              <a:t>e</a:t>
            </a:r>
            <a:r>
              <a:rPr sz="2176" baseline="-1811" dirty="0">
                <a:latin typeface="Arial"/>
                <a:cs typeface="Arial"/>
              </a:rPr>
              <a:t>n 20</a:t>
            </a:r>
            <a:r>
              <a:rPr sz="2176" spc="-108" baseline="-1811" dirty="0">
                <a:latin typeface="Arial"/>
                <a:cs typeface="Arial"/>
              </a:rPr>
              <a:t>1</a:t>
            </a:r>
            <a:r>
              <a:rPr sz="2176" spc="4" baseline="-1811" dirty="0">
                <a:latin typeface="Arial"/>
                <a:cs typeface="Arial"/>
              </a:rPr>
              <a:t>1</a:t>
            </a:r>
            <a:r>
              <a:rPr sz="3264" baseline="-1207" dirty="0">
                <a:latin typeface="Arial"/>
                <a:cs typeface="Arial"/>
              </a:rPr>
              <a:t>.</a:t>
            </a:r>
            <a:endParaRPr sz="2176" dirty="0">
              <a:latin typeface="Arial"/>
              <a:cs typeface="Arial"/>
            </a:endParaRPr>
          </a:p>
        </p:txBody>
      </p:sp>
      <p:sp>
        <p:nvSpPr>
          <p:cNvPr id="17" name="object 47"/>
          <p:cNvSpPr txBox="1"/>
          <p:nvPr/>
        </p:nvSpPr>
        <p:spPr>
          <a:xfrm>
            <a:off x="4956187" y="4051764"/>
            <a:ext cx="101383" cy="105950"/>
          </a:xfrm>
          <a:prstGeom prst="rect">
            <a:avLst/>
          </a:prstGeom>
        </p:spPr>
        <p:txBody>
          <a:bodyPr wrap="square" lIns="0" tIns="0" rIns="0" bIns="0" rtlCol="0">
            <a:noAutofit/>
          </a:bodyPr>
          <a:lstStyle/>
          <a:p>
            <a:pPr marL="11516">
              <a:lnSpc>
                <a:spcPts val="716"/>
              </a:lnSpc>
              <a:spcBef>
                <a:spcPts val="35"/>
              </a:spcBef>
            </a:pPr>
            <a:r>
              <a:rPr sz="635" dirty="0">
                <a:latin typeface="Times New Roman"/>
                <a:cs typeface="Times New Roman"/>
              </a:rPr>
              <a:t>●</a:t>
            </a:r>
            <a:endParaRPr sz="635">
              <a:latin typeface="Times New Roman"/>
              <a:cs typeface="Times New Roman"/>
            </a:endParaRPr>
          </a:p>
        </p:txBody>
      </p:sp>
      <p:sp>
        <p:nvSpPr>
          <p:cNvPr id="18" name="object 46"/>
          <p:cNvSpPr txBox="1"/>
          <p:nvPr/>
        </p:nvSpPr>
        <p:spPr>
          <a:xfrm>
            <a:off x="4956187" y="4627583"/>
            <a:ext cx="101383" cy="105950"/>
          </a:xfrm>
          <a:prstGeom prst="rect">
            <a:avLst/>
          </a:prstGeom>
        </p:spPr>
        <p:txBody>
          <a:bodyPr wrap="square" lIns="0" tIns="0" rIns="0" bIns="0" rtlCol="0">
            <a:noAutofit/>
          </a:bodyPr>
          <a:lstStyle/>
          <a:p>
            <a:pPr marL="11516">
              <a:lnSpc>
                <a:spcPts val="716"/>
              </a:lnSpc>
              <a:spcBef>
                <a:spcPts val="35"/>
              </a:spcBef>
            </a:pPr>
            <a:r>
              <a:rPr sz="635" dirty="0">
                <a:latin typeface="Times New Roman"/>
                <a:cs typeface="Times New Roman"/>
              </a:rPr>
              <a:t>●</a:t>
            </a:r>
            <a:endParaRPr sz="635">
              <a:latin typeface="Times New Roman"/>
              <a:cs typeface="Times New Roman"/>
            </a:endParaRPr>
          </a:p>
        </p:txBody>
      </p:sp>
      <p:sp>
        <p:nvSpPr>
          <p:cNvPr id="19" name="object 45"/>
          <p:cNvSpPr txBox="1"/>
          <p:nvPr/>
        </p:nvSpPr>
        <p:spPr>
          <a:xfrm>
            <a:off x="4956187" y="5202250"/>
            <a:ext cx="101383" cy="105950"/>
          </a:xfrm>
          <a:prstGeom prst="rect">
            <a:avLst/>
          </a:prstGeom>
        </p:spPr>
        <p:txBody>
          <a:bodyPr wrap="square" lIns="0" tIns="0" rIns="0" bIns="0" rtlCol="0">
            <a:noAutofit/>
          </a:bodyPr>
          <a:lstStyle/>
          <a:p>
            <a:pPr marL="11516">
              <a:lnSpc>
                <a:spcPts val="716"/>
              </a:lnSpc>
              <a:spcBef>
                <a:spcPts val="35"/>
              </a:spcBef>
            </a:pPr>
            <a:r>
              <a:rPr sz="635" dirty="0">
                <a:latin typeface="Times New Roman"/>
                <a:cs typeface="Times New Roman"/>
              </a:rPr>
              <a:t>●</a:t>
            </a:r>
            <a:endParaRPr sz="635">
              <a:latin typeface="Times New Roman"/>
              <a:cs typeface="Times New Roman"/>
            </a:endParaRPr>
          </a:p>
        </p:txBody>
      </p:sp>
      <p:sp>
        <p:nvSpPr>
          <p:cNvPr id="20" name="object 44"/>
          <p:cNvSpPr txBox="1"/>
          <p:nvPr/>
        </p:nvSpPr>
        <p:spPr>
          <a:xfrm>
            <a:off x="4956187" y="6395346"/>
            <a:ext cx="101383" cy="105951"/>
          </a:xfrm>
          <a:prstGeom prst="rect">
            <a:avLst/>
          </a:prstGeom>
        </p:spPr>
        <p:txBody>
          <a:bodyPr wrap="square" lIns="0" tIns="0" rIns="0" bIns="0" rtlCol="0">
            <a:noAutofit/>
          </a:bodyPr>
          <a:lstStyle/>
          <a:p>
            <a:pPr marL="11516">
              <a:lnSpc>
                <a:spcPts val="716"/>
              </a:lnSpc>
              <a:spcBef>
                <a:spcPts val="35"/>
              </a:spcBef>
            </a:pPr>
            <a:r>
              <a:rPr sz="635" dirty="0">
                <a:latin typeface="Times New Roman"/>
                <a:cs typeface="Times New Roman"/>
              </a:rPr>
              <a:t>●</a:t>
            </a:r>
            <a:endParaRPr sz="635">
              <a:latin typeface="Times New Roman"/>
              <a:cs typeface="Times New Roman"/>
            </a:endParaRPr>
          </a:p>
        </p:txBody>
      </p:sp>
      <p:sp>
        <p:nvSpPr>
          <p:cNvPr id="21" name="object 58"/>
          <p:cNvSpPr txBox="1"/>
          <p:nvPr/>
        </p:nvSpPr>
        <p:spPr>
          <a:xfrm>
            <a:off x="114987" y="1139889"/>
            <a:ext cx="3354251" cy="1111639"/>
          </a:xfrm>
          <a:prstGeom prst="rect">
            <a:avLst/>
          </a:prstGeom>
        </p:spPr>
        <p:txBody>
          <a:bodyPr wrap="square" lIns="0" tIns="0" rIns="0" bIns="0" rtlCol="0">
            <a:noAutofit/>
          </a:bodyPr>
          <a:lstStyle/>
          <a:p>
            <a:pPr marL="11516">
              <a:lnSpc>
                <a:spcPct val="95825"/>
              </a:lnSpc>
              <a:spcBef>
                <a:spcPts val="2035"/>
              </a:spcBef>
            </a:pPr>
            <a:r>
              <a:rPr sz="1995" i="1" u="heavy" spc="-4" dirty="0" smtClean="0">
                <a:solidFill>
                  <a:srgbClr val="00007F"/>
                </a:solidFill>
                <a:latin typeface="Arial"/>
                <a:cs typeface="Arial"/>
              </a:rPr>
              <a:t>E</a:t>
            </a:r>
            <a:r>
              <a:rPr sz="1995" i="1" u="heavy" dirty="0" smtClean="0">
                <a:solidFill>
                  <a:srgbClr val="00007F"/>
                </a:solidFill>
                <a:latin typeface="Arial"/>
                <a:cs typeface="Arial"/>
              </a:rPr>
              <a:t>n</a:t>
            </a:r>
            <a:r>
              <a:rPr sz="1995" u="heavy" spc="58" dirty="0" smtClean="0">
                <a:solidFill>
                  <a:srgbClr val="00007F"/>
                </a:solidFill>
                <a:latin typeface="Times New Roman"/>
                <a:cs typeface="Times New Roman"/>
              </a:rPr>
              <a:t> </a:t>
            </a:r>
            <a:r>
              <a:rPr sz="1995" i="1" u="heavy" spc="-4" dirty="0">
                <a:solidFill>
                  <a:srgbClr val="00007F"/>
                </a:solidFill>
                <a:latin typeface="Arial"/>
                <a:cs typeface="Arial"/>
              </a:rPr>
              <a:t>F</a:t>
            </a:r>
            <a:r>
              <a:rPr sz="1995" i="1" u="heavy" dirty="0">
                <a:solidFill>
                  <a:srgbClr val="00007F"/>
                </a:solidFill>
                <a:latin typeface="Arial"/>
                <a:cs typeface="Arial"/>
              </a:rPr>
              <a:t>r</a:t>
            </a:r>
            <a:r>
              <a:rPr sz="1995" i="1" u="heavy" spc="4" dirty="0">
                <a:solidFill>
                  <a:srgbClr val="00007F"/>
                </a:solidFill>
                <a:latin typeface="Arial"/>
                <a:cs typeface="Arial"/>
              </a:rPr>
              <a:t>a</a:t>
            </a:r>
            <a:r>
              <a:rPr sz="1995" i="1" u="heavy" spc="-4" dirty="0">
                <a:solidFill>
                  <a:srgbClr val="00007F"/>
                </a:solidFill>
                <a:latin typeface="Arial"/>
                <a:cs typeface="Arial"/>
              </a:rPr>
              <a:t>n</a:t>
            </a:r>
            <a:r>
              <a:rPr sz="1995" i="1" u="heavy" spc="8" dirty="0">
                <a:solidFill>
                  <a:srgbClr val="00007F"/>
                </a:solidFill>
                <a:latin typeface="Arial"/>
                <a:cs typeface="Arial"/>
              </a:rPr>
              <a:t>c</a:t>
            </a:r>
            <a:r>
              <a:rPr sz="1995" i="1" u="heavy" spc="-4" dirty="0">
                <a:solidFill>
                  <a:srgbClr val="00007F"/>
                </a:solidFill>
                <a:latin typeface="Arial"/>
                <a:cs typeface="Arial"/>
              </a:rPr>
              <a:t>e</a:t>
            </a:r>
            <a:r>
              <a:rPr sz="1995" i="1" u="heavy" dirty="0">
                <a:solidFill>
                  <a:srgbClr val="00007F"/>
                </a:solidFill>
                <a:latin typeface="Arial"/>
                <a:cs typeface="Arial"/>
              </a:rPr>
              <a:t>:</a:t>
            </a:r>
            <a:r>
              <a:rPr sz="1995" u="heavy" spc="54" dirty="0">
                <a:solidFill>
                  <a:srgbClr val="00007F"/>
                </a:solidFill>
                <a:latin typeface="Times New Roman"/>
                <a:cs typeface="Times New Roman"/>
              </a:rPr>
              <a:t> </a:t>
            </a:r>
            <a:r>
              <a:rPr sz="1995" i="1" u="heavy" spc="4" dirty="0">
                <a:solidFill>
                  <a:srgbClr val="00007F"/>
                </a:solidFill>
                <a:latin typeface="Arial"/>
                <a:cs typeface="Arial"/>
              </a:rPr>
              <a:t>L</a:t>
            </a:r>
            <a:r>
              <a:rPr sz="1995" i="1" u="heavy" dirty="0">
                <a:solidFill>
                  <a:srgbClr val="00007F"/>
                </a:solidFill>
                <a:latin typeface="Arial"/>
                <a:cs typeface="Arial"/>
              </a:rPr>
              <a:t>e</a:t>
            </a:r>
            <a:r>
              <a:rPr sz="1995" u="heavy" spc="49" dirty="0">
                <a:solidFill>
                  <a:srgbClr val="00007F"/>
                </a:solidFill>
                <a:latin typeface="Times New Roman"/>
                <a:cs typeface="Times New Roman"/>
              </a:rPr>
              <a:t> </a:t>
            </a:r>
            <a:r>
              <a:rPr sz="1995" i="1" u="heavy" spc="4" dirty="0">
                <a:solidFill>
                  <a:srgbClr val="00007F"/>
                </a:solidFill>
                <a:latin typeface="Arial"/>
                <a:cs typeface="Arial"/>
              </a:rPr>
              <a:t>f</a:t>
            </a:r>
            <a:r>
              <a:rPr sz="1995" i="1" u="heavy" dirty="0">
                <a:solidFill>
                  <a:srgbClr val="00007F"/>
                </a:solidFill>
                <a:latin typeface="Arial"/>
                <a:cs typeface="Arial"/>
              </a:rPr>
              <a:t>r</a:t>
            </a:r>
            <a:r>
              <a:rPr sz="1995" i="1" u="heavy" spc="-4" dirty="0">
                <a:solidFill>
                  <a:srgbClr val="00007F"/>
                </a:solidFill>
                <a:latin typeface="Arial"/>
                <a:cs typeface="Arial"/>
              </a:rPr>
              <a:t>o</a:t>
            </a:r>
            <a:r>
              <a:rPr sz="1995" i="1" u="heavy" spc="-17" dirty="0">
                <a:solidFill>
                  <a:srgbClr val="00007F"/>
                </a:solidFill>
                <a:latin typeface="Arial"/>
                <a:cs typeface="Arial"/>
              </a:rPr>
              <a:t>m</a:t>
            </a:r>
            <a:r>
              <a:rPr sz="1995" i="1" u="heavy" spc="4" dirty="0">
                <a:solidFill>
                  <a:srgbClr val="00007F"/>
                </a:solidFill>
                <a:latin typeface="Arial"/>
                <a:cs typeface="Arial"/>
              </a:rPr>
              <a:t>a</a:t>
            </a:r>
            <a:r>
              <a:rPr sz="1995" i="1" u="heavy" spc="-4" dirty="0">
                <a:solidFill>
                  <a:srgbClr val="00007F"/>
                </a:solidFill>
                <a:latin typeface="Arial"/>
                <a:cs typeface="Arial"/>
              </a:rPr>
              <a:t>g</a:t>
            </a:r>
            <a:r>
              <a:rPr sz="1995" i="1" u="heavy" dirty="0">
                <a:solidFill>
                  <a:srgbClr val="00007F"/>
                </a:solidFill>
                <a:latin typeface="Arial"/>
                <a:cs typeface="Arial"/>
              </a:rPr>
              <a:t>e</a:t>
            </a:r>
            <a:r>
              <a:rPr sz="1995" u="heavy" spc="58" dirty="0">
                <a:solidFill>
                  <a:srgbClr val="00007F"/>
                </a:solidFill>
                <a:latin typeface="Times New Roman"/>
                <a:cs typeface="Times New Roman"/>
              </a:rPr>
              <a:t> </a:t>
            </a:r>
            <a:r>
              <a:rPr sz="1995" i="1" u="heavy" dirty="0">
                <a:solidFill>
                  <a:srgbClr val="00007F"/>
                </a:solidFill>
                <a:latin typeface="Arial"/>
                <a:cs typeface="Arial"/>
              </a:rPr>
              <a:t>f</a:t>
            </a:r>
            <a:r>
              <a:rPr sz="1995" i="1" u="heavy" spc="-4" dirty="0">
                <a:solidFill>
                  <a:srgbClr val="00007F"/>
                </a:solidFill>
                <a:latin typeface="Arial"/>
                <a:cs typeface="Arial"/>
              </a:rPr>
              <a:t>o</a:t>
            </a:r>
            <a:r>
              <a:rPr sz="1995" i="1" u="heavy" spc="4" dirty="0">
                <a:solidFill>
                  <a:srgbClr val="00007F"/>
                </a:solidFill>
                <a:latin typeface="Arial"/>
                <a:cs typeface="Arial"/>
              </a:rPr>
              <a:t>n</a:t>
            </a:r>
            <a:r>
              <a:rPr sz="1995" i="1" u="heavy" spc="-4" dirty="0">
                <a:solidFill>
                  <a:srgbClr val="00007F"/>
                </a:solidFill>
                <a:latin typeface="Arial"/>
                <a:cs typeface="Arial"/>
              </a:rPr>
              <a:t>d</a:t>
            </a:r>
            <a:r>
              <a:rPr sz="1995" i="1" u="heavy" dirty="0">
                <a:solidFill>
                  <a:srgbClr val="00007F"/>
                </a:solidFill>
                <a:latin typeface="Arial"/>
                <a:cs typeface="Arial"/>
              </a:rPr>
              <a:t>u</a:t>
            </a:r>
            <a:endParaRPr sz="1995" dirty="0">
              <a:latin typeface="Arial"/>
              <a:cs typeface="Arial"/>
            </a:endParaRPr>
          </a:p>
        </p:txBody>
      </p:sp>
      <p:graphicFrame>
        <p:nvGraphicFramePr>
          <p:cNvPr id="38" name="Graphique 37"/>
          <p:cNvGraphicFramePr/>
          <p:nvPr>
            <p:extLst>
              <p:ext uri="{D42A27DB-BD31-4B8C-83A1-F6EECF244321}">
                <p14:modId xmlns:p14="http://schemas.microsoft.com/office/powerpoint/2010/main" val="2766512399"/>
              </p:ext>
            </p:extLst>
          </p:nvPr>
        </p:nvGraphicFramePr>
        <p:xfrm>
          <a:off x="74622" y="2868477"/>
          <a:ext cx="4881565" cy="401920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8133454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object 32"/>
          <p:cNvSpPr/>
          <p:nvPr/>
        </p:nvSpPr>
        <p:spPr>
          <a:xfrm>
            <a:off x="1608261" y="1164228"/>
            <a:ext cx="0" cy="3684087"/>
          </a:xfrm>
          <a:custGeom>
            <a:avLst/>
            <a:gdLst/>
            <a:ahLst/>
            <a:cxnLst/>
            <a:rect l="l" t="t" r="r" b="b"/>
            <a:pathLst>
              <a:path h="4062729">
                <a:moveTo>
                  <a:pt x="0" y="0"/>
                </a:moveTo>
                <a:lnTo>
                  <a:pt x="0" y="4062729"/>
                </a:lnTo>
              </a:path>
            </a:pathLst>
          </a:custGeom>
          <a:ln w="33020">
            <a:solidFill>
              <a:srgbClr val="000000"/>
            </a:solidFill>
          </a:ln>
        </p:spPr>
        <p:txBody>
          <a:bodyPr wrap="square" lIns="0" tIns="0" rIns="0" bIns="0" rtlCol="0">
            <a:noAutofit/>
          </a:bodyPr>
          <a:lstStyle/>
          <a:p>
            <a:endParaRPr sz="1632"/>
          </a:p>
        </p:txBody>
      </p:sp>
      <p:sp>
        <p:nvSpPr>
          <p:cNvPr id="33" name="object 33"/>
          <p:cNvSpPr/>
          <p:nvPr/>
        </p:nvSpPr>
        <p:spPr>
          <a:xfrm>
            <a:off x="1593866" y="4833920"/>
            <a:ext cx="1438395" cy="0"/>
          </a:xfrm>
          <a:custGeom>
            <a:avLst/>
            <a:gdLst/>
            <a:ahLst/>
            <a:cxnLst/>
            <a:rect l="l" t="t" r="r" b="b"/>
            <a:pathLst>
              <a:path w="1586230">
                <a:moveTo>
                  <a:pt x="0" y="0"/>
                </a:moveTo>
                <a:lnTo>
                  <a:pt x="1586230" y="0"/>
                </a:lnTo>
              </a:path>
            </a:pathLst>
          </a:custGeom>
          <a:ln w="33020">
            <a:solidFill>
              <a:srgbClr val="000000"/>
            </a:solidFill>
          </a:ln>
        </p:spPr>
        <p:txBody>
          <a:bodyPr wrap="square" lIns="0" tIns="0" rIns="0" bIns="0" rtlCol="0">
            <a:noAutofit/>
          </a:bodyPr>
          <a:lstStyle/>
          <a:p>
            <a:endParaRPr sz="1632"/>
          </a:p>
        </p:txBody>
      </p:sp>
      <p:sp>
        <p:nvSpPr>
          <p:cNvPr id="34" name="object 34"/>
          <p:cNvSpPr/>
          <p:nvPr/>
        </p:nvSpPr>
        <p:spPr>
          <a:xfrm>
            <a:off x="3017865" y="1164228"/>
            <a:ext cx="0" cy="3684087"/>
          </a:xfrm>
          <a:custGeom>
            <a:avLst/>
            <a:gdLst/>
            <a:ahLst/>
            <a:cxnLst/>
            <a:rect l="l" t="t" r="r" b="b"/>
            <a:pathLst>
              <a:path h="4062729">
                <a:moveTo>
                  <a:pt x="0" y="0"/>
                </a:moveTo>
                <a:lnTo>
                  <a:pt x="0" y="4062729"/>
                </a:lnTo>
              </a:path>
            </a:pathLst>
          </a:custGeom>
          <a:ln w="33020">
            <a:solidFill>
              <a:srgbClr val="000000"/>
            </a:solidFill>
          </a:ln>
        </p:spPr>
        <p:txBody>
          <a:bodyPr wrap="square" lIns="0" tIns="0" rIns="0" bIns="0" rtlCol="0">
            <a:noAutofit/>
          </a:bodyPr>
          <a:lstStyle/>
          <a:p>
            <a:endParaRPr sz="1632"/>
          </a:p>
        </p:txBody>
      </p:sp>
      <p:sp>
        <p:nvSpPr>
          <p:cNvPr id="35" name="object 35"/>
          <p:cNvSpPr/>
          <p:nvPr/>
        </p:nvSpPr>
        <p:spPr>
          <a:xfrm>
            <a:off x="1593866" y="1178623"/>
            <a:ext cx="1438395" cy="0"/>
          </a:xfrm>
          <a:custGeom>
            <a:avLst/>
            <a:gdLst/>
            <a:ahLst/>
            <a:cxnLst/>
            <a:rect l="l" t="t" r="r" b="b"/>
            <a:pathLst>
              <a:path w="1586230">
                <a:moveTo>
                  <a:pt x="0" y="0"/>
                </a:moveTo>
                <a:lnTo>
                  <a:pt x="1586230" y="0"/>
                </a:lnTo>
              </a:path>
            </a:pathLst>
          </a:custGeom>
          <a:ln w="33020">
            <a:solidFill>
              <a:srgbClr val="000000"/>
            </a:solidFill>
          </a:ln>
        </p:spPr>
        <p:txBody>
          <a:bodyPr wrap="square" lIns="0" tIns="0" rIns="0" bIns="0" rtlCol="0">
            <a:noAutofit/>
          </a:bodyPr>
          <a:lstStyle/>
          <a:p>
            <a:endParaRPr sz="1632"/>
          </a:p>
        </p:txBody>
      </p:sp>
      <p:sp>
        <p:nvSpPr>
          <p:cNvPr id="36" name="object 36"/>
          <p:cNvSpPr/>
          <p:nvPr/>
        </p:nvSpPr>
        <p:spPr>
          <a:xfrm>
            <a:off x="3017865" y="1164228"/>
            <a:ext cx="0" cy="3684087"/>
          </a:xfrm>
          <a:custGeom>
            <a:avLst/>
            <a:gdLst/>
            <a:ahLst/>
            <a:cxnLst/>
            <a:rect l="l" t="t" r="r" b="b"/>
            <a:pathLst>
              <a:path h="4062729">
                <a:moveTo>
                  <a:pt x="0" y="0"/>
                </a:moveTo>
                <a:lnTo>
                  <a:pt x="0" y="4062729"/>
                </a:lnTo>
              </a:path>
            </a:pathLst>
          </a:custGeom>
          <a:ln w="33020">
            <a:solidFill>
              <a:srgbClr val="000000"/>
            </a:solidFill>
          </a:ln>
        </p:spPr>
        <p:txBody>
          <a:bodyPr wrap="square" lIns="0" tIns="0" rIns="0" bIns="0" rtlCol="0">
            <a:noAutofit/>
          </a:bodyPr>
          <a:lstStyle/>
          <a:p>
            <a:endParaRPr sz="1632"/>
          </a:p>
        </p:txBody>
      </p:sp>
      <p:sp>
        <p:nvSpPr>
          <p:cNvPr id="37" name="object 37"/>
          <p:cNvSpPr/>
          <p:nvPr/>
        </p:nvSpPr>
        <p:spPr>
          <a:xfrm>
            <a:off x="3003471" y="4833920"/>
            <a:ext cx="1438394" cy="0"/>
          </a:xfrm>
          <a:custGeom>
            <a:avLst/>
            <a:gdLst/>
            <a:ahLst/>
            <a:cxnLst/>
            <a:rect l="l" t="t" r="r" b="b"/>
            <a:pathLst>
              <a:path w="1586229">
                <a:moveTo>
                  <a:pt x="0" y="0"/>
                </a:moveTo>
                <a:lnTo>
                  <a:pt x="1586229" y="0"/>
                </a:lnTo>
              </a:path>
            </a:pathLst>
          </a:custGeom>
          <a:ln w="33020">
            <a:solidFill>
              <a:srgbClr val="000000"/>
            </a:solidFill>
          </a:ln>
        </p:spPr>
        <p:txBody>
          <a:bodyPr wrap="square" lIns="0" tIns="0" rIns="0" bIns="0" rtlCol="0">
            <a:noAutofit/>
          </a:bodyPr>
          <a:lstStyle/>
          <a:p>
            <a:endParaRPr sz="1632"/>
          </a:p>
        </p:txBody>
      </p:sp>
      <p:sp>
        <p:nvSpPr>
          <p:cNvPr id="38" name="object 38"/>
          <p:cNvSpPr/>
          <p:nvPr/>
        </p:nvSpPr>
        <p:spPr>
          <a:xfrm>
            <a:off x="4427470" y="1164228"/>
            <a:ext cx="0" cy="3684087"/>
          </a:xfrm>
          <a:custGeom>
            <a:avLst/>
            <a:gdLst/>
            <a:ahLst/>
            <a:cxnLst/>
            <a:rect l="l" t="t" r="r" b="b"/>
            <a:pathLst>
              <a:path h="4062729">
                <a:moveTo>
                  <a:pt x="0" y="0"/>
                </a:moveTo>
                <a:lnTo>
                  <a:pt x="0" y="4062729"/>
                </a:lnTo>
              </a:path>
            </a:pathLst>
          </a:custGeom>
          <a:ln w="33020">
            <a:solidFill>
              <a:srgbClr val="000000"/>
            </a:solidFill>
          </a:ln>
        </p:spPr>
        <p:txBody>
          <a:bodyPr wrap="square" lIns="0" tIns="0" rIns="0" bIns="0" rtlCol="0">
            <a:noAutofit/>
          </a:bodyPr>
          <a:lstStyle/>
          <a:p>
            <a:endParaRPr sz="1632"/>
          </a:p>
        </p:txBody>
      </p:sp>
      <p:sp>
        <p:nvSpPr>
          <p:cNvPr id="39" name="object 39"/>
          <p:cNvSpPr/>
          <p:nvPr/>
        </p:nvSpPr>
        <p:spPr>
          <a:xfrm>
            <a:off x="3003471" y="1178623"/>
            <a:ext cx="1438394" cy="0"/>
          </a:xfrm>
          <a:custGeom>
            <a:avLst/>
            <a:gdLst/>
            <a:ahLst/>
            <a:cxnLst/>
            <a:rect l="l" t="t" r="r" b="b"/>
            <a:pathLst>
              <a:path w="1586229">
                <a:moveTo>
                  <a:pt x="0" y="0"/>
                </a:moveTo>
                <a:lnTo>
                  <a:pt x="1586229" y="0"/>
                </a:lnTo>
              </a:path>
            </a:pathLst>
          </a:custGeom>
          <a:ln w="33020">
            <a:solidFill>
              <a:srgbClr val="000000"/>
            </a:solidFill>
          </a:ln>
        </p:spPr>
        <p:txBody>
          <a:bodyPr wrap="square" lIns="0" tIns="0" rIns="0" bIns="0" rtlCol="0">
            <a:noAutofit/>
          </a:bodyPr>
          <a:lstStyle/>
          <a:p>
            <a:endParaRPr sz="1632"/>
          </a:p>
        </p:txBody>
      </p:sp>
      <p:sp>
        <p:nvSpPr>
          <p:cNvPr id="40" name="object 40"/>
          <p:cNvSpPr/>
          <p:nvPr/>
        </p:nvSpPr>
        <p:spPr>
          <a:xfrm>
            <a:off x="4427470" y="1164228"/>
            <a:ext cx="0" cy="3684087"/>
          </a:xfrm>
          <a:custGeom>
            <a:avLst/>
            <a:gdLst/>
            <a:ahLst/>
            <a:cxnLst/>
            <a:rect l="l" t="t" r="r" b="b"/>
            <a:pathLst>
              <a:path h="4062729">
                <a:moveTo>
                  <a:pt x="0" y="0"/>
                </a:moveTo>
                <a:lnTo>
                  <a:pt x="0" y="4062729"/>
                </a:lnTo>
              </a:path>
            </a:pathLst>
          </a:custGeom>
          <a:ln w="33020">
            <a:solidFill>
              <a:srgbClr val="000000"/>
            </a:solidFill>
          </a:ln>
        </p:spPr>
        <p:txBody>
          <a:bodyPr wrap="square" lIns="0" tIns="0" rIns="0" bIns="0" rtlCol="0">
            <a:noAutofit/>
          </a:bodyPr>
          <a:lstStyle/>
          <a:p>
            <a:endParaRPr sz="1632"/>
          </a:p>
        </p:txBody>
      </p:sp>
      <p:sp>
        <p:nvSpPr>
          <p:cNvPr id="41" name="object 41"/>
          <p:cNvSpPr/>
          <p:nvPr/>
        </p:nvSpPr>
        <p:spPr>
          <a:xfrm>
            <a:off x="4413074" y="4833920"/>
            <a:ext cx="1438395" cy="0"/>
          </a:xfrm>
          <a:custGeom>
            <a:avLst/>
            <a:gdLst/>
            <a:ahLst/>
            <a:cxnLst/>
            <a:rect l="l" t="t" r="r" b="b"/>
            <a:pathLst>
              <a:path w="1586230">
                <a:moveTo>
                  <a:pt x="0" y="0"/>
                </a:moveTo>
                <a:lnTo>
                  <a:pt x="1586230" y="0"/>
                </a:lnTo>
              </a:path>
            </a:pathLst>
          </a:custGeom>
          <a:ln w="33020">
            <a:solidFill>
              <a:srgbClr val="000000"/>
            </a:solidFill>
          </a:ln>
        </p:spPr>
        <p:txBody>
          <a:bodyPr wrap="square" lIns="0" tIns="0" rIns="0" bIns="0" rtlCol="0">
            <a:noAutofit/>
          </a:bodyPr>
          <a:lstStyle/>
          <a:p>
            <a:endParaRPr sz="1632"/>
          </a:p>
        </p:txBody>
      </p:sp>
      <p:sp>
        <p:nvSpPr>
          <p:cNvPr id="42" name="object 42"/>
          <p:cNvSpPr/>
          <p:nvPr/>
        </p:nvSpPr>
        <p:spPr>
          <a:xfrm>
            <a:off x="5837074" y="1164228"/>
            <a:ext cx="0" cy="3684087"/>
          </a:xfrm>
          <a:custGeom>
            <a:avLst/>
            <a:gdLst/>
            <a:ahLst/>
            <a:cxnLst/>
            <a:rect l="l" t="t" r="r" b="b"/>
            <a:pathLst>
              <a:path h="4062729">
                <a:moveTo>
                  <a:pt x="0" y="0"/>
                </a:moveTo>
                <a:lnTo>
                  <a:pt x="0" y="4062729"/>
                </a:lnTo>
              </a:path>
            </a:pathLst>
          </a:custGeom>
          <a:ln w="33020">
            <a:solidFill>
              <a:srgbClr val="000000"/>
            </a:solidFill>
          </a:ln>
        </p:spPr>
        <p:txBody>
          <a:bodyPr wrap="square" lIns="0" tIns="0" rIns="0" bIns="0" rtlCol="0">
            <a:noAutofit/>
          </a:bodyPr>
          <a:lstStyle/>
          <a:p>
            <a:endParaRPr sz="1632"/>
          </a:p>
        </p:txBody>
      </p:sp>
      <p:sp>
        <p:nvSpPr>
          <p:cNvPr id="43" name="object 43"/>
          <p:cNvSpPr/>
          <p:nvPr/>
        </p:nvSpPr>
        <p:spPr>
          <a:xfrm>
            <a:off x="4413074" y="1178623"/>
            <a:ext cx="1438395" cy="0"/>
          </a:xfrm>
          <a:custGeom>
            <a:avLst/>
            <a:gdLst/>
            <a:ahLst/>
            <a:cxnLst/>
            <a:rect l="l" t="t" r="r" b="b"/>
            <a:pathLst>
              <a:path w="1586230">
                <a:moveTo>
                  <a:pt x="0" y="0"/>
                </a:moveTo>
                <a:lnTo>
                  <a:pt x="1586230" y="0"/>
                </a:lnTo>
              </a:path>
            </a:pathLst>
          </a:custGeom>
          <a:ln w="33020">
            <a:solidFill>
              <a:srgbClr val="000000"/>
            </a:solidFill>
          </a:ln>
        </p:spPr>
        <p:txBody>
          <a:bodyPr wrap="square" lIns="0" tIns="0" rIns="0" bIns="0" rtlCol="0">
            <a:noAutofit/>
          </a:bodyPr>
          <a:lstStyle/>
          <a:p>
            <a:endParaRPr sz="1632"/>
          </a:p>
        </p:txBody>
      </p:sp>
      <p:sp>
        <p:nvSpPr>
          <p:cNvPr id="44" name="object 44"/>
          <p:cNvSpPr/>
          <p:nvPr/>
        </p:nvSpPr>
        <p:spPr>
          <a:xfrm>
            <a:off x="5837074" y="1164228"/>
            <a:ext cx="0" cy="3684087"/>
          </a:xfrm>
          <a:custGeom>
            <a:avLst/>
            <a:gdLst/>
            <a:ahLst/>
            <a:cxnLst/>
            <a:rect l="l" t="t" r="r" b="b"/>
            <a:pathLst>
              <a:path h="4062729">
                <a:moveTo>
                  <a:pt x="0" y="0"/>
                </a:moveTo>
                <a:lnTo>
                  <a:pt x="0" y="4062729"/>
                </a:lnTo>
              </a:path>
            </a:pathLst>
          </a:custGeom>
          <a:ln w="33020">
            <a:solidFill>
              <a:srgbClr val="000000"/>
            </a:solidFill>
          </a:ln>
        </p:spPr>
        <p:txBody>
          <a:bodyPr wrap="square" lIns="0" tIns="0" rIns="0" bIns="0" rtlCol="0">
            <a:noAutofit/>
          </a:bodyPr>
          <a:lstStyle/>
          <a:p>
            <a:endParaRPr sz="1632"/>
          </a:p>
        </p:txBody>
      </p:sp>
      <p:sp>
        <p:nvSpPr>
          <p:cNvPr id="45" name="object 45"/>
          <p:cNvSpPr/>
          <p:nvPr/>
        </p:nvSpPr>
        <p:spPr>
          <a:xfrm>
            <a:off x="5822678" y="4833920"/>
            <a:ext cx="1439547" cy="0"/>
          </a:xfrm>
          <a:custGeom>
            <a:avLst/>
            <a:gdLst/>
            <a:ahLst/>
            <a:cxnLst/>
            <a:rect l="l" t="t" r="r" b="b"/>
            <a:pathLst>
              <a:path w="1587500">
                <a:moveTo>
                  <a:pt x="0" y="0"/>
                </a:moveTo>
                <a:lnTo>
                  <a:pt x="1587500" y="0"/>
                </a:lnTo>
              </a:path>
            </a:pathLst>
          </a:custGeom>
          <a:ln w="33020">
            <a:solidFill>
              <a:srgbClr val="000000"/>
            </a:solidFill>
          </a:ln>
        </p:spPr>
        <p:txBody>
          <a:bodyPr wrap="square" lIns="0" tIns="0" rIns="0" bIns="0" rtlCol="0">
            <a:noAutofit/>
          </a:bodyPr>
          <a:lstStyle/>
          <a:p>
            <a:endParaRPr sz="1632"/>
          </a:p>
        </p:txBody>
      </p:sp>
      <p:sp>
        <p:nvSpPr>
          <p:cNvPr id="46" name="object 46"/>
          <p:cNvSpPr/>
          <p:nvPr/>
        </p:nvSpPr>
        <p:spPr>
          <a:xfrm>
            <a:off x="7247829" y="1164228"/>
            <a:ext cx="0" cy="3684087"/>
          </a:xfrm>
          <a:custGeom>
            <a:avLst/>
            <a:gdLst/>
            <a:ahLst/>
            <a:cxnLst/>
            <a:rect l="l" t="t" r="r" b="b"/>
            <a:pathLst>
              <a:path h="4062729">
                <a:moveTo>
                  <a:pt x="0" y="0"/>
                </a:moveTo>
                <a:lnTo>
                  <a:pt x="0" y="4062729"/>
                </a:lnTo>
              </a:path>
            </a:pathLst>
          </a:custGeom>
          <a:ln w="33020">
            <a:solidFill>
              <a:srgbClr val="000000"/>
            </a:solidFill>
          </a:ln>
        </p:spPr>
        <p:txBody>
          <a:bodyPr wrap="square" lIns="0" tIns="0" rIns="0" bIns="0" rtlCol="0">
            <a:noAutofit/>
          </a:bodyPr>
          <a:lstStyle/>
          <a:p>
            <a:endParaRPr sz="1632"/>
          </a:p>
        </p:txBody>
      </p:sp>
      <p:sp>
        <p:nvSpPr>
          <p:cNvPr id="47" name="object 47"/>
          <p:cNvSpPr/>
          <p:nvPr/>
        </p:nvSpPr>
        <p:spPr>
          <a:xfrm>
            <a:off x="5822678" y="1178623"/>
            <a:ext cx="1439547" cy="0"/>
          </a:xfrm>
          <a:custGeom>
            <a:avLst/>
            <a:gdLst/>
            <a:ahLst/>
            <a:cxnLst/>
            <a:rect l="l" t="t" r="r" b="b"/>
            <a:pathLst>
              <a:path w="1587500">
                <a:moveTo>
                  <a:pt x="0" y="0"/>
                </a:moveTo>
                <a:lnTo>
                  <a:pt x="1587500" y="0"/>
                </a:lnTo>
              </a:path>
            </a:pathLst>
          </a:custGeom>
          <a:ln w="33020">
            <a:solidFill>
              <a:srgbClr val="000000"/>
            </a:solidFill>
          </a:ln>
        </p:spPr>
        <p:txBody>
          <a:bodyPr wrap="square" lIns="0" tIns="0" rIns="0" bIns="0" rtlCol="0">
            <a:noAutofit/>
          </a:bodyPr>
          <a:lstStyle/>
          <a:p>
            <a:endParaRPr sz="1632"/>
          </a:p>
        </p:txBody>
      </p:sp>
      <p:sp>
        <p:nvSpPr>
          <p:cNvPr id="48" name="object 48"/>
          <p:cNvSpPr/>
          <p:nvPr/>
        </p:nvSpPr>
        <p:spPr>
          <a:xfrm>
            <a:off x="2872184" y="1179199"/>
            <a:ext cx="2285999" cy="1239162"/>
          </a:xfrm>
          <a:custGeom>
            <a:avLst/>
            <a:gdLst/>
            <a:ahLst/>
            <a:cxnLst/>
            <a:rect l="l" t="t" r="r" b="b"/>
            <a:pathLst>
              <a:path w="2520949" h="1366520">
                <a:moveTo>
                  <a:pt x="1261109" y="1366520"/>
                </a:moveTo>
                <a:lnTo>
                  <a:pt x="1364459" y="1364253"/>
                </a:lnTo>
                <a:lnTo>
                  <a:pt x="1465503" y="1357572"/>
                </a:lnTo>
                <a:lnTo>
                  <a:pt x="1563919" y="1346653"/>
                </a:lnTo>
                <a:lnTo>
                  <a:pt x="1659381" y="1331671"/>
                </a:lnTo>
                <a:lnTo>
                  <a:pt x="1751568" y="1312802"/>
                </a:lnTo>
                <a:lnTo>
                  <a:pt x="1840153" y="1290224"/>
                </a:lnTo>
                <a:lnTo>
                  <a:pt x="1924815" y="1264112"/>
                </a:lnTo>
                <a:lnTo>
                  <a:pt x="2005228" y="1234643"/>
                </a:lnTo>
                <a:lnTo>
                  <a:pt x="2081069" y="1201992"/>
                </a:lnTo>
                <a:lnTo>
                  <a:pt x="2152014" y="1166336"/>
                </a:lnTo>
                <a:lnTo>
                  <a:pt x="2217740" y="1127851"/>
                </a:lnTo>
                <a:lnTo>
                  <a:pt x="2277922" y="1086713"/>
                </a:lnTo>
                <a:lnTo>
                  <a:pt x="2332237" y="1043099"/>
                </a:lnTo>
                <a:lnTo>
                  <a:pt x="2380360" y="997184"/>
                </a:lnTo>
                <a:lnTo>
                  <a:pt x="2421969" y="949146"/>
                </a:lnTo>
                <a:lnTo>
                  <a:pt x="2456738" y="899159"/>
                </a:lnTo>
                <a:lnTo>
                  <a:pt x="2484345" y="847401"/>
                </a:lnTo>
                <a:lnTo>
                  <a:pt x="2504465" y="794048"/>
                </a:lnTo>
                <a:lnTo>
                  <a:pt x="2516774" y="739275"/>
                </a:lnTo>
                <a:lnTo>
                  <a:pt x="2520949" y="683260"/>
                </a:lnTo>
                <a:lnTo>
                  <a:pt x="2516774" y="627072"/>
                </a:lnTo>
                <a:lnTo>
                  <a:pt x="2504465" y="572162"/>
                </a:lnTo>
                <a:lnTo>
                  <a:pt x="2484345" y="518705"/>
                </a:lnTo>
                <a:lnTo>
                  <a:pt x="2456738" y="466872"/>
                </a:lnTo>
                <a:lnTo>
                  <a:pt x="2421969" y="416837"/>
                </a:lnTo>
                <a:lnTo>
                  <a:pt x="2380360" y="368774"/>
                </a:lnTo>
                <a:lnTo>
                  <a:pt x="2332237" y="322857"/>
                </a:lnTo>
                <a:lnTo>
                  <a:pt x="2277922" y="279257"/>
                </a:lnTo>
                <a:lnTo>
                  <a:pt x="2217740" y="238150"/>
                </a:lnTo>
                <a:lnTo>
                  <a:pt x="2152014" y="199707"/>
                </a:lnTo>
                <a:lnTo>
                  <a:pt x="2081069" y="164103"/>
                </a:lnTo>
                <a:lnTo>
                  <a:pt x="2005228" y="131511"/>
                </a:lnTo>
                <a:lnTo>
                  <a:pt x="1924815" y="102103"/>
                </a:lnTo>
                <a:lnTo>
                  <a:pt x="1840153" y="76055"/>
                </a:lnTo>
                <a:lnTo>
                  <a:pt x="1751568" y="53538"/>
                </a:lnTo>
                <a:lnTo>
                  <a:pt x="1659382" y="34726"/>
                </a:lnTo>
                <a:lnTo>
                  <a:pt x="1563919" y="19793"/>
                </a:lnTo>
                <a:lnTo>
                  <a:pt x="1465503" y="8912"/>
                </a:lnTo>
                <a:lnTo>
                  <a:pt x="1364459" y="2257"/>
                </a:lnTo>
                <a:lnTo>
                  <a:pt x="1261109" y="0"/>
                </a:lnTo>
                <a:lnTo>
                  <a:pt x="1157751" y="2257"/>
                </a:lnTo>
                <a:lnTo>
                  <a:pt x="1056680" y="8912"/>
                </a:lnTo>
                <a:lnTo>
                  <a:pt x="958223" y="19793"/>
                </a:lnTo>
                <a:lnTo>
                  <a:pt x="862705" y="34726"/>
                </a:lnTo>
                <a:lnTo>
                  <a:pt x="770453" y="53538"/>
                </a:lnTo>
                <a:lnTo>
                  <a:pt x="681791" y="76055"/>
                </a:lnTo>
                <a:lnTo>
                  <a:pt x="597047" y="102103"/>
                </a:lnTo>
                <a:lnTo>
                  <a:pt x="516544" y="131511"/>
                </a:lnTo>
                <a:lnTo>
                  <a:pt x="440610" y="164103"/>
                </a:lnTo>
                <a:lnTo>
                  <a:pt x="369569" y="199707"/>
                </a:lnTo>
                <a:lnTo>
                  <a:pt x="303749" y="238150"/>
                </a:lnTo>
                <a:lnTo>
                  <a:pt x="243474" y="279257"/>
                </a:lnTo>
                <a:lnTo>
                  <a:pt x="189070" y="322857"/>
                </a:lnTo>
                <a:lnTo>
                  <a:pt x="140863" y="368774"/>
                </a:lnTo>
                <a:lnTo>
                  <a:pt x="99179" y="416837"/>
                </a:lnTo>
                <a:lnTo>
                  <a:pt x="64343" y="466872"/>
                </a:lnTo>
                <a:lnTo>
                  <a:pt x="36681" y="518705"/>
                </a:lnTo>
                <a:lnTo>
                  <a:pt x="16520" y="572162"/>
                </a:lnTo>
                <a:lnTo>
                  <a:pt x="4184" y="627072"/>
                </a:lnTo>
                <a:lnTo>
                  <a:pt x="0" y="683260"/>
                </a:lnTo>
                <a:lnTo>
                  <a:pt x="4184" y="739275"/>
                </a:lnTo>
                <a:lnTo>
                  <a:pt x="16520" y="794048"/>
                </a:lnTo>
                <a:lnTo>
                  <a:pt x="36681" y="847401"/>
                </a:lnTo>
                <a:lnTo>
                  <a:pt x="64343" y="899160"/>
                </a:lnTo>
                <a:lnTo>
                  <a:pt x="99179" y="949146"/>
                </a:lnTo>
                <a:lnTo>
                  <a:pt x="140863" y="997184"/>
                </a:lnTo>
                <a:lnTo>
                  <a:pt x="189070" y="1043099"/>
                </a:lnTo>
                <a:lnTo>
                  <a:pt x="243474" y="1086713"/>
                </a:lnTo>
                <a:lnTo>
                  <a:pt x="303749" y="1127851"/>
                </a:lnTo>
                <a:lnTo>
                  <a:pt x="369569" y="1166336"/>
                </a:lnTo>
                <a:lnTo>
                  <a:pt x="440610" y="1201992"/>
                </a:lnTo>
                <a:lnTo>
                  <a:pt x="516544" y="1234643"/>
                </a:lnTo>
                <a:lnTo>
                  <a:pt x="597047" y="1264112"/>
                </a:lnTo>
                <a:lnTo>
                  <a:pt x="681791" y="1290224"/>
                </a:lnTo>
                <a:lnTo>
                  <a:pt x="770453" y="1312802"/>
                </a:lnTo>
                <a:lnTo>
                  <a:pt x="862705" y="1331671"/>
                </a:lnTo>
                <a:lnTo>
                  <a:pt x="958223" y="1346653"/>
                </a:lnTo>
                <a:lnTo>
                  <a:pt x="1056680" y="1357572"/>
                </a:lnTo>
                <a:lnTo>
                  <a:pt x="1157751" y="1364253"/>
                </a:lnTo>
                <a:lnTo>
                  <a:pt x="1261109" y="1366520"/>
                </a:lnTo>
                <a:close/>
              </a:path>
            </a:pathLst>
          </a:custGeom>
          <a:solidFill>
            <a:srgbClr val="DB2200"/>
          </a:solidFill>
        </p:spPr>
        <p:txBody>
          <a:bodyPr wrap="square" lIns="0" tIns="0" rIns="0" bIns="0" rtlCol="0">
            <a:noAutofit/>
          </a:bodyPr>
          <a:lstStyle/>
          <a:p>
            <a:endParaRPr sz="1632"/>
          </a:p>
        </p:txBody>
      </p:sp>
      <p:sp>
        <p:nvSpPr>
          <p:cNvPr id="49" name="object 49"/>
          <p:cNvSpPr/>
          <p:nvPr/>
        </p:nvSpPr>
        <p:spPr>
          <a:xfrm>
            <a:off x="2872184" y="1179199"/>
            <a:ext cx="2285999" cy="1239162"/>
          </a:xfrm>
          <a:custGeom>
            <a:avLst/>
            <a:gdLst/>
            <a:ahLst/>
            <a:cxnLst/>
            <a:rect l="l" t="t" r="r" b="b"/>
            <a:pathLst>
              <a:path w="2520949" h="1366520">
                <a:moveTo>
                  <a:pt x="1261109" y="1366520"/>
                </a:moveTo>
                <a:lnTo>
                  <a:pt x="1157751" y="1364253"/>
                </a:lnTo>
                <a:lnTo>
                  <a:pt x="1056680" y="1357572"/>
                </a:lnTo>
                <a:lnTo>
                  <a:pt x="958223" y="1346653"/>
                </a:lnTo>
                <a:lnTo>
                  <a:pt x="862705" y="1331671"/>
                </a:lnTo>
                <a:lnTo>
                  <a:pt x="770453" y="1312802"/>
                </a:lnTo>
                <a:lnTo>
                  <a:pt x="681791" y="1290224"/>
                </a:lnTo>
                <a:lnTo>
                  <a:pt x="597047" y="1264112"/>
                </a:lnTo>
                <a:lnTo>
                  <a:pt x="516544" y="1234643"/>
                </a:lnTo>
                <a:lnTo>
                  <a:pt x="440610" y="1201992"/>
                </a:lnTo>
                <a:lnTo>
                  <a:pt x="369569" y="1166336"/>
                </a:lnTo>
                <a:lnTo>
                  <a:pt x="303749" y="1127851"/>
                </a:lnTo>
                <a:lnTo>
                  <a:pt x="243474" y="1086713"/>
                </a:lnTo>
                <a:lnTo>
                  <a:pt x="189070" y="1043099"/>
                </a:lnTo>
                <a:lnTo>
                  <a:pt x="140863" y="997184"/>
                </a:lnTo>
                <a:lnTo>
                  <a:pt x="99179" y="949146"/>
                </a:lnTo>
                <a:lnTo>
                  <a:pt x="64343" y="899160"/>
                </a:lnTo>
                <a:lnTo>
                  <a:pt x="36681" y="847401"/>
                </a:lnTo>
                <a:lnTo>
                  <a:pt x="16520" y="794048"/>
                </a:lnTo>
                <a:lnTo>
                  <a:pt x="4184" y="739275"/>
                </a:lnTo>
                <a:lnTo>
                  <a:pt x="0" y="683260"/>
                </a:lnTo>
                <a:lnTo>
                  <a:pt x="4184" y="627072"/>
                </a:lnTo>
                <a:lnTo>
                  <a:pt x="16520" y="572162"/>
                </a:lnTo>
                <a:lnTo>
                  <a:pt x="36681" y="518705"/>
                </a:lnTo>
                <a:lnTo>
                  <a:pt x="64343" y="466872"/>
                </a:lnTo>
                <a:lnTo>
                  <a:pt x="99179" y="416837"/>
                </a:lnTo>
                <a:lnTo>
                  <a:pt x="140863" y="368774"/>
                </a:lnTo>
                <a:lnTo>
                  <a:pt x="189070" y="322857"/>
                </a:lnTo>
                <a:lnTo>
                  <a:pt x="243474" y="279257"/>
                </a:lnTo>
                <a:lnTo>
                  <a:pt x="303749" y="238150"/>
                </a:lnTo>
                <a:lnTo>
                  <a:pt x="369569" y="199707"/>
                </a:lnTo>
                <a:lnTo>
                  <a:pt x="440610" y="164103"/>
                </a:lnTo>
                <a:lnTo>
                  <a:pt x="516544" y="131511"/>
                </a:lnTo>
                <a:lnTo>
                  <a:pt x="597047" y="102103"/>
                </a:lnTo>
                <a:lnTo>
                  <a:pt x="681791" y="76055"/>
                </a:lnTo>
                <a:lnTo>
                  <a:pt x="770453" y="53538"/>
                </a:lnTo>
                <a:lnTo>
                  <a:pt x="862705" y="34726"/>
                </a:lnTo>
                <a:lnTo>
                  <a:pt x="958223" y="19793"/>
                </a:lnTo>
                <a:lnTo>
                  <a:pt x="1056680" y="8912"/>
                </a:lnTo>
                <a:lnTo>
                  <a:pt x="1157751" y="2257"/>
                </a:lnTo>
                <a:lnTo>
                  <a:pt x="1261109" y="0"/>
                </a:lnTo>
                <a:lnTo>
                  <a:pt x="1364459" y="2257"/>
                </a:lnTo>
                <a:lnTo>
                  <a:pt x="1465503" y="8912"/>
                </a:lnTo>
                <a:lnTo>
                  <a:pt x="1563919" y="19793"/>
                </a:lnTo>
                <a:lnTo>
                  <a:pt x="1659382" y="34726"/>
                </a:lnTo>
                <a:lnTo>
                  <a:pt x="1751568" y="53538"/>
                </a:lnTo>
                <a:lnTo>
                  <a:pt x="1840153" y="76055"/>
                </a:lnTo>
                <a:lnTo>
                  <a:pt x="1924815" y="102103"/>
                </a:lnTo>
                <a:lnTo>
                  <a:pt x="2005228" y="131511"/>
                </a:lnTo>
                <a:lnTo>
                  <a:pt x="2081069" y="164103"/>
                </a:lnTo>
                <a:lnTo>
                  <a:pt x="2152014" y="199707"/>
                </a:lnTo>
                <a:lnTo>
                  <a:pt x="2217740" y="238150"/>
                </a:lnTo>
                <a:lnTo>
                  <a:pt x="2277922" y="279257"/>
                </a:lnTo>
                <a:lnTo>
                  <a:pt x="2332237" y="322857"/>
                </a:lnTo>
                <a:lnTo>
                  <a:pt x="2380360" y="368774"/>
                </a:lnTo>
                <a:lnTo>
                  <a:pt x="2421969" y="416837"/>
                </a:lnTo>
                <a:lnTo>
                  <a:pt x="2456738" y="466872"/>
                </a:lnTo>
                <a:lnTo>
                  <a:pt x="2484345" y="518705"/>
                </a:lnTo>
                <a:lnTo>
                  <a:pt x="2504465" y="572162"/>
                </a:lnTo>
                <a:lnTo>
                  <a:pt x="2516774" y="627072"/>
                </a:lnTo>
                <a:lnTo>
                  <a:pt x="2520949" y="683260"/>
                </a:lnTo>
                <a:lnTo>
                  <a:pt x="2516774" y="739275"/>
                </a:lnTo>
                <a:lnTo>
                  <a:pt x="2504465" y="794048"/>
                </a:lnTo>
                <a:lnTo>
                  <a:pt x="2484345" y="847401"/>
                </a:lnTo>
                <a:lnTo>
                  <a:pt x="2456738" y="899159"/>
                </a:lnTo>
                <a:lnTo>
                  <a:pt x="2421969" y="949146"/>
                </a:lnTo>
                <a:lnTo>
                  <a:pt x="2380360" y="997184"/>
                </a:lnTo>
                <a:lnTo>
                  <a:pt x="2332237" y="1043099"/>
                </a:lnTo>
                <a:lnTo>
                  <a:pt x="2277922" y="1086713"/>
                </a:lnTo>
                <a:lnTo>
                  <a:pt x="2217740" y="1127851"/>
                </a:lnTo>
                <a:lnTo>
                  <a:pt x="2152014" y="1166336"/>
                </a:lnTo>
                <a:lnTo>
                  <a:pt x="2081069" y="1201992"/>
                </a:lnTo>
                <a:lnTo>
                  <a:pt x="2005228" y="1234643"/>
                </a:lnTo>
                <a:lnTo>
                  <a:pt x="1924815" y="1264112"/>
                </a:lnTo>
                <a:lnTo>
                  <a:pt x="1840153" y="1290224"/>
                </a:lnTo>
                <a:lnTo>
                  <a:pt x="1751568" y="1312802"/>
                </a:lnTo>
                <a:lnTo>
                  <a:pt x="1659381" y="1331671"/>
                </a:lnTo>
                <a:lnTo>
                  <a:pt x="1563919" y="1346653"/>
                </a:lnTo>
                <a:lnTo>
                  <a:pt x="1465503" y="1357572"/>
                </a:lnTo>
                <a:lnTo>
                  <a:pt x="1364459" y="1364253"/>
                </a:lnTo>
                <a:lnTo>
                  <a:pt x="1261109" y="1366520"/>
                </a:lnTo>
                <a:close/>
              </a:path>
            </a:pathLst>
          </a:custGeom>
          <a:ln w="0">
            <a:solidFill>
              <a:srgbClr val="7F7F7F"/>
            </a:solidFill>
          </a:ln>
        </p:spPr>
        <p:txBody>
          <a:bodyPr wrap="square" lIns="0" tIns="0" rIns="0" bIns="0" rtlCol="0">
            <a:noAutofit/>
          </a:bodyPr>
          <a:lstStyle/>
          <a:p>
            <a:endParaRPr sz="1632"/>
          </a:p>
        </p:txBody>
      </p:sp>
      <p:sp>
        <p:nvSpPr>
          <p:cNvPr id="50" name="object 50"/>
          <p:cNvSpPr/>
          <p:nvPr/>
        </p:nvSpPr>
        <p:spPr>
          <a:xfrm>
            <a:off x="5875654" y="3528539"/>
            <a:ext cx="1175821" cy="913248"/>
          </a:xfrm>
          <a:custGeom>
            <a:avLst/>
            <a:gdLst/>
            <a:ahLst/>
            <a:cxnLst/>
            <a:rect l="l" t="t" r="r" b="b"/>
            <a:pathLst>
              <a:path w="1296669" h="1007110">
                <a:moveTo>
                  <a:pt x="648969" y="1007110"/>
                </a:moveTo>
                <a:lnTo>
                  <a:pt x="701977" y="1005445"/>
                </a:lnTo>
                <a:lnTo>
                  <a:pt x="753825" y="1000536"/>
                </a:lnTo>
                <a:lnTo>
                  <a:pt x="804345" y="992511"/>
                </a:lnTo>
                <a:lnTo>
                  <a:pt x="853368" y="981496"/>
                </a:lnTo>
                <a:lnTo>
                  <a:pt x="900727" y="967620"/>
                </a:lnTo>
                <a:lnTo>
                  <a:pt x="946252" y="951011"/>
                </a:lnTo>
                <a:lnTo>
                  <a:pt x="989775" y="931796"/>
                </a:lnTo>
                <a:lnTo>
                  <a:pt x="1031128" y="910102"/>
                </a:lnTo>
                <a:lnTo>
                  <a:pt x="1070141" y="886057"/>
                </a:lnTo>
                <a:lnTo>
                  <a:pt x="1106646" y="859790"/>
                </a:lnTo>
                <a:lnTo>
                  <a:pt x="1140474" y="831426"/>
                </a:lnTo>
                <a:lnTo>
                  <a:pt x="1171458" y="801095"/>
                </a:lnTo>
                <a:lnTo>
                  <a:pt x="1199427" y="768924"/>
                </a:lnTo>
                <a:lnTo>
                  <a:pt x="1224215" y="735040"/>
                </a:lnTo>
                <a:lnTo>
                  <a:pt x="1245651" y="699571"/>
                </a:lnTo>
                <a:lnTo>
                  <a:pt x="1263568" y="662645"/>
                </a:lnTo>
                <a:lnTo>
                  <a:pt x="1277797" y="624389"/>
                </a:lnTo>
                <a:lnTo>
                  <a:pt x="1288169" y="584931"/>
                </a:lnTo>
                <a:lnTo>
                  <a:pt x="1294516" y="544399"/>
                </a:lnTo>
                <a:lnTo>
                  <a:pt x="1296669" y="502920"/>
                </a:lnTo>
                <a:lnTo>
                  <a:pt x="1294516" y="461621"/>
                </a:lnTo>
                <a:lnTo>
                  <a:pt x="1288169" y="421252"/>
                </a:lnTo>
                <a:lnTo>
                  <a:pt x="1277797" y="381940"/>
                </a:lnTo>
                <a:lnTo>
                  <a:pt x="1263568" y="343814"/>
                </a:lnTo>
                <a:lnTo>
                  <a:pt x="1245651" y="307002"/>
                </a:lnTo>
                <a:lnTo>
                  <a:pt x="1224215" y="271633"/>
                </a:lnTo>
                <a:lnTo>
                  <a:pt x="1199427" y="237836"/>
                </a:lnTo>
                <a:lnTo>
                  <a:pt x="1171458" y="205739"/>
                </a:lnTo>
                <a:lnTo>
                  <a:pt x="1140474" y="175471"/>
                </a:lnTo>
                <a:lnTo>
                  <a:pt x="1106646" y="147161"/>
                </a:lnTo>
                <a:lnTo>
                  <a:pt x="1070141" y="120936"/>
                </a:lnTo>
                <a:lnTo>
                  <a:pt x="1031128" y="96926"/>
                </a:lnTo>
                <a:lnTo>
                  <a:pt x="989775" y="75259"/>
                </a:lnTo>
                <a:lnTo>
                  <a:pt x="946252" y="56064"/>
                </a:lnTo>
                <a:lnTo>
                  <a:pt x="900727" y="39469"/>
                </a:lnTo>
                <a:lnTo>
                  <a:pt x="853368" y="25603"/>
                </a:lnTo>
                <a:lnTo>
                  <a:pt x="804345" y="14594"/>
                </a:lnTo>
                <a:lnTo>
                  <a:pt x="753825" y="6572"/>
                </a:lnTo>
                <a:lnTo>
                  <a:pt x="701977" y="1664"/>
                </a:lnTo>
                <a:lnTo>
                  <a:pt x="648969" y="0"/>
                </a:lnTo>
                <a:lnTo>
                  <a:pt x="595781" y="1664"/>
                </a:lnTo>
                <a:lnTo>
                  <a:pt x="543770" y="6572"/>
                </a:lnTo>
                <a:lnTo>
                  <a:pt x="493104" y="14594"/>
                </a:lnTo>
                <a:lnTo>
                  <a:pt x="443951" y="25603"/>
                </a:lnTo>
                <a:lnTo>
                  <a:pt x="396478" y="39469"/>
                </a:lnTo>
                <a:lnTo>
                  <a:pt x="350852" y="56064"/>
                </a:lnTo>
                <a:lnTo>
                  <a:pt x="307242" y="75259"/>
                </a:lnTo>
                <a:lnTo>
                  <a:pt x="265816" y="96926"/>
                </a:lnTo>
                <a:lnTo>
                  <a:pt x="226740" y="120936"/>
                </a:lnTo>
                <a:lnTo>
                  <a:pt x="190182" y="147161"/>
                </a:lnTo>
                <a:lnTo>
                  <a:pt x="156310" y="175471"/>
                </a:lnTo>
                <a:lnTo>
                  <a:pt x="125293" y="205739"/>
                </a:lnTo>
                <a:lnTo>
                  <a:pt x="97296" y="237836"/>
                </a:lnTo>
                <a:lnTo>
                  <a:pt x="72489" y="271633"/>
                </a:lnTo>
                <a:lnTo>
                  <a:pt x="51038" y="307002"/>
                </a:lnTo>
                <a:lnTo>
                  <a:pt x="33111" y="343814"/>
                </a:lnTo>
                <a:lnTo>
                  <a:pt x="18876" y="381940"/>
                </a:lnTo>
                <a:lnTo>
                  <a:pt x="8501" y="421252"/>
                </a:lnTo>
                <a:lnTo>
                  <a:pt x="2153" y="461621"/>
                </a:lnTo>
                <a:lnTo>
                  <a:pt x="0" y="502920"/>
                </a:lnTo>
                <a:lnTo>
                  <a:pt x="2153" y="544399"/>
                </a:lnTo>
                <a:lnTo>
                  <a:pt x="8501" y="584931"/>
                </a:lnTo>
                <a:lnTo>
                  <a:pt x="18876" y="624389"/>
                </a:lnTo>
                <a:lnTo>
                  <a:pt x="33111" y="662645"/>
                </a:lnTo>
                <a:lnTo>
                  <a:pt x="51038" y="699571"/>
                </a:lnTo>
                <a:lnTo>
                  <a:pt x="72489" y="735040"/>
                </a:lnTo>
                <a:lnTo>
                  <a:pt x="97296" y="768924"/>
                </a:lnTo>
                <a:lnTo>
                  <a:pt x="125293" y="801095"/>
                </a:lnTo>
                <a:lnTo>
                  <a:pt x="156310" y="831426"/>
                </a:lnTo>
                <a:lnTo>
                  <a:pt x="190182" y="859790"/>
                </a:lnTo>
                <a:lnTo>
                  <a:pt x="226740" y="886057"/>
                </a:lnTo>
                <a:lnTo>
                  <a:pt x="265816" y="910102"/>
                </a:lnTo>
                <a:lnTo>
                  <a:pt x="307242" y="931796"/>
                </a:lnTo>
                <a:lnTo>
                  <a:pt x="350852" y="951011"/>
                </a:lnTo>
                <a:lnTo>
                  <a:pt x="396478" y="967620"/>
                </a:lnTo>
                <a:lnTo>
                  <a:pt x="443951" y="981496"/>
                </a:lnTo>
                <a:lnTo>
                  <a:pt x="493104" y="992511"/>
                </a:lnTo>
                <a:lnTo>
                  <a:pt x="543770" y="1000536"/>
                </a:lnTo>
                <a:lnTo>
                  <a:pt x="595781" y="1005445"/>
                </a:lnTo>
                <a:lnTo>
                  <a:pt x="648969" y="1007110"/>
                </a:lnTo>
                <a:close/>
              </a:path>
            </a:pathLst>
          </a:custGeom>
          <a:solidFill>
            <a:srgbClr val="DB2200"/>
          </a:solidFill>
        </p:spPr>
        <p:txBody>
          <a:bodyPr wrap="square" lIns="0" tIns="0" rIns="0" bIns="0" rtlCol="0">
            <a:noAutofit/>
          </a:bodyPr>
          <a:lstStyle/>
          <a:p>
            <a:endParaRPr sz="1632"/>
          </a:p>
        </p:txBody>
      </p:sp>
      <p:sp>
        <p:nvSpPr>
          <p:cNvPr id="51" name="object 51"/>
          <p:cNvSpPr/>
          <p:nvPr/>
        </p:nvSpPr>
        <p:spPr>
          <a:xfrm>
            <a:off x="5875654" y="3528539"/>
            <a:ext cx="1175821" cy="913248"/>
          </a:xfrm>
          <a:custGeom>
            <a:avLst/>
            <a:gdLst/>
            <a:ahLst/>
            <a:cxnLst/>
            <a:rect l="l" t="t" r="r" b="b"/>
            <a:pathLst>
              <a:path w="1296669" h="1007110">
                <a:moveTo>
                  <a:pt x="648969" y="1007110"/>
                </a:moveTo>
                <a:lnTo>
                  <a:pt x="595781" y="1005445"/>
                </a:lnTo>
                <a:lnTo>
                  <a:pt x="543770" y="1000536"/>
                </a:lnTo>
                <a:lnTo>
                  <a:pt x="493104" y="992511"/>
                </a:lnTo>
                <a:lnTo>
                  <a:pt x="443951" y="981496"/>
                </a:lnTo>
                <a:lnTo>
                  <a:pt x="396478" y="967620"/>
                </a:lnTo>
                <a:lnTo>
                  <a:pt x="350852" y="951011"/>
                </a:lnTo>
                <a:lnTo>
                  <a:pt x="307242" y="931796"/>
                </a:lnTo>
                <a:lnTo>
                  <a:pt x="265816" y="910102"/>
                </a:lnTo>
                <a:lnTo>
                  <a:pt x="226740" y="886057"/>
                </a:lnTo>
                <a:lnTo>
                  <a:pt x="190182" y="859790"/>
                </a:lnTo>
                <a:lnTo>
                  <a:pt x="156310" y="831426"/>
                </a:lnTo>
                <a:lnTo>
                  <a:pt x="125293" y="801095"/>
                </a:lnTo>
                <a:lnTo>
                  <a:pt x="97296" y="768924"/>
                </a:lnTo>
                <a:lnTo>
                  <a:pt x="72489" y="735040"/>
                </a:lnTo>
                <a:lnTo>
                  <a:pt x="51038" y="699571"/>
                </a:lnTo>
                <a:lnTo>
                  <a:pt x="33111" y="662645"/>
                </a:lnTo>
                <a:lnTo>
                  <a:pt x="18876" y="624389"/>
                </a:lnTo>
                <a:lnTo>
                  <a:pt x="8501" y="584931"/>
                </a:lnTo>
                <a:lnTo>
                  <a:pt x="2153" y="544399"/>
                </a:lnTo>
                <a:lnTo>
                  <a:pt x="0" y="502920"/>
                </a:lnTo>
                <a:lnTo>
                  <a:pt x="2153" y="461621"/>
                </a:lnTo>
                <a:lnTo>
                  <a:pt x="8501" y="421252"/>
                </a:lnTo>
                <a:lnTo>
                  <a:pt x="18876" y="381940"/>
                </a:lnTo>
                <a:lnTo>
                  <a:pt x="33111" y="343814"/>
                </a:lnTo>
                <a:lnTo>
                  <a:pt x="51038" y="307002"/>
                </a:lnTo>
                <a:lnTo>
                  <a:pt x="72489" y="271633"/>
                </a:lnTo>
                <a:lnTo>
                  <a:pt x="97296" y="237836"/>
                </a:lnTo>
                <a:lnTo>
                  <a:pt x="125293" y="205739"/>
                </a:lnTo>
                <a:lnTo>
                  <a:pt x="156310" y="175471"/>
                </a:lnTo>
                <a:lnTo>
                  <a:pt x="190182" y="147161"/>
                </a:lnTo>
                <a:lnTo>
                  <a:pt x="226740" y="120936"/>
                </a:lnTo>
                <a:lnTo>
                  <a:pt x="265816" y="96926"/>
                </a:lnTo>
                <a:lnTo>
                  <a:pt x="307242" y="75259"/>
                </a:lnTo>
                <a:lnTo>
                  <a:pt x="350852" y="56064"/>
                </a:lnTo>
                <a:lnTo>
                  <a:pt x="396478" y="39469"/>
                </a:lnTo>
                <a:lnTo>
                  <a:pt x="443951" y="25603"/>
                </a:lnTo>
                <a:lnTo>
                  <a:pt x="493104" y="14594"/>
                </a:lnTo>
                <a:lnTo>
                  <a:pt x="543770" y="6572"/>
                </a:lnTo>
                <a:lnTo>
                  <a:pt x="595781" y="1664"/>
                </a:lnTo>
                <a:lnTo>
                  <a:pt x="648969" y="0"/>
                </a:lnTo>
                <a:lnTo>
                  <a:pt x="701977" y="1664"/>
                </a:lnTo>
                <a:lnTo>
                  <a:pt x="753825" y="6572"/>
                </a:lnTo>
                <a:lnTo>
                  <a:pt x="804345" y="14594"/>
                </a:lnTo>
                <a:lnTo>
                  <a:pt x="853368" y="25603"/>
                </a:lnTo>
                <a:lnTo>
                  <a:pt x="900727" y="39469"/>
                </a:lnTo>
                <a:lnTo>
                  <a:pt x="946252" y="56064"/>
                </a:lnTo>
                <a:lnTo>
                  <a:pt x="989775" y="75259"/>
                </a:lnTo>
                <a:lnTo>
                  <a:pt x="1031128" y="96926"/>
                </a:lnTo>
                <a:lnTo>
                  <a:pt x="1070141" y="120936"/>
                </a:lnTo>
                <a:lnTo>
                  <a:pt x="1106646" y="147161"/>
                </a:lnTo>
                <a:lnTo>
                  <a:pt x="1140474" y="175471"/>
                </a:lnTo>
                <a:lnTo>
                  <a:pt x="1171458" y="205739"/>
                </a:lnTo>
                <a:lnTo>
                  <a:pt x="1199427" y="237836"/>
                </a:lnTo>
                <a:lnTo>
                  <a:pt x="1224215" y="271633"/>
                </a:lnTo>
                <a:lnTo>
                  <a:pt x="1245651" y="307002"/>
                </a:lnTo>
                <a:lnTo>
                  <a:pt x="1263568" y="343814"/>
                </a:lnTo>
                <a:lnTo>
                  <a:pt x="1277797" y="381940"/>
                </a:lnTo>
                <a:lnTo>
                  <a:pt x="1288169" y="421252"/>
                </a:lnTo>
                <a:lnTo>
                  <a:pt x="1294516" y="461621"/>
                </a:lnTo>
                <a:lnTo>
                  <a:pt x="1296669" y="502920"/>
                </a:lnTo>
                <a:lnTo>
                  <a:pt x="1294516" y="544399"/>
                </a:lnTo>
                <a:lnTo>
                  <a:pt x="1288169" y="584931"/>
                </a:lnTo>
                <a:lnTo>
                  <a:pt x="1277797" y="624389"/>
                </a:lnTo>
                <a:lnTo>
                  <a:pt x="1263568" y="662645"/>
                </a:lnTo>
                <a:lnTo>
                  <a:pt x="1245651" y="699571"/>
                </a:lnTo>
                <a:lnTo>
                  <a:pt x="1224215" y="735040"/>
                </a:lnTo>
                <a:lnTo>
                  <a:pt x="1199427" y="768924"/>
                </a:lnTo>
                <a:lnTo>
                  <a:pt x="1171458" y="801095"/>
                </a:lnTo>
                <a:lnTo>
                  <a:pt x="1140474" y="831426"/>
                </a:lnTo>
                <a:lnTo>
                  <a:pt x="1106646" y="859790"/>
                </a:lnTo>
                <a:lnTo>
                  <a:pt x="1070141" y="886057"/>
                </a:lnTo>
                <a:lnTo>
                  <a:pt x="1031128" y="910102"/>
                </a:lnTo>
                <a:lnTo>
                  <a:pt x="989775" y="931796"/>
                </a:lnTo>
                <a:lnTo>
                  <a:pt x="946252" y="951011"/>
                </a:lnTo>
                <a:lnTo>
                  <a:pt x="900727" y="967620"/>
                </a:lnTo>
                <a:lnTo>
                  <a:pt x="853368" y="981496"/>
                </a:lnTo>
                <a:lnTo>
                  <a:pt x="804345" y="992511"/>
                </a:lnTo>
                <a:lnTo>
                  <a:pt x="753825" y="1000536"/>
                </a:lnTo>
                <a:lnTo>
                  <a:pt x="701977" y="1005445"/>
                </a:lnTo>
                <a:lnTo>
                  <a:pt x="648969" y="1007110"/>
                </a:lnTo>
                <a:close/>
              </a:path>
            </a:pathLst>
          </a:custGeom>
          <a:ln w="0">
            <a:solidFill>
              <a:srgbClr val="7F7F7F"/>
            </a:solidFill>
          </a:ln>
        </p:spPr>
        <p:txBody>
          <a:bodyPr wrap="square" lIns="0" tIns="0" rIns="0" bIns="0" rtlCol="0">
            <a:noAutofit/>
          </a:bodyPr>
          <a:lstStyle/>
          <a:p>
            <a:endParaRPr sz="1632"/>
          </a:p>
        </p:txBody>
      </p:sp>
      <p:sp>
        <p:nvSpPr>
          <p:cNvPr id="52" name="object 52"/>
          <p:cNvSpPr/>
          <p:nvPr/>
        </p:nvSpPr>
        <p:spPr>
          <a:xfrm>
            <a:off x="4741291" y="2745426"/>
            <a:ext cx="1395783" cy="914399"/>
          </a:xfrm>
          <a:custGeom>
            <a:avLst/>
            <a:gdLst/>
            <a:ahLst/>
            <a:cxnLst/>
            <a:rect l="l" t="t" r="r" b="b"/>
            <a:pathLst>
              <a:path w="1539240" h="1008379">
                <a:moveTo>
                  <a:pt x="769620" y="1008379"/>
                </a:moveTo>
                <a:lnTo>
                  <a:pt x="832795" y="1006706"/>
                </a:lnTo>
                <a:lnTo>
                  <a:pt x="894553" y="1001772"/>
                </a:lnTo>
                <a:lnTo>
                  <a:pt x="954698" y="993708"/>
                </a:lnTo>
                <a:lnTo>
                  <a:pt x="1013033" y="982644"/>
                </a:lnTo>
                <a:lnTo>
                  <a:pt x="1069359" y="968712"/>
                </a:lnTo>
                <a:lnTo>
                  <a:pt x="1123481" y="952041"/>
                </a:lnTo>
                <a:lnTo>
                  <a:pt x="1175200" y="932762"/>
                </a:lnTo>
                <a:lnTo>
                  <a:pt x="1224320" y="911006"/>
                </a:lnTo>
                <a:lnTo>
                  <a:pt x="1270644" y="886903"/>
                </a:lnTo>
                <a:lnTo>
                  <a:pt x="1313973" y="860583"/>
                </a:lnTo>
                <a:lnTo>
                  <a:pt x="1354112" y="832178"/>
                </a:lnTo>
                <a:lnTo>
                  <a:pt x="1390863" y="801817"/>
                </a:lnTo>
                <a:lnTo>
                  <a:pt x="1424028" y="769630"/>
                </a:lnTo>
                <a:lnTo>
                  <a:pt x="1453412" y="735750"/>
                </a:lnTo>
                <a:lnTo>
                  <a:pt x="1478815" y="700305"/>
                </a:lnTo>
                <a:lnTo>
                  <a:pt x="1500042" y="663427"/>
                </a:lnTo>
                <a:lnTo>
                  <a:pt x="1516895" y="625246"/>
                </a:lnTo>
                <a:lnTo>
                  <a:pt x="1529177" y="585892"/>
                </a:lnTo>
                <a:lnTo>
                  <a:pt x="1536691" y="545497"/>
                </a:lnTo>
                <a:lnTo>
                  <a:pt x="1539239" y="504189"/>
                </a:lnTo>
                <a:lnTo>
                  <a:pt x="1536691" y="462882"/>
                </a:lnTo>
                <a:lnTo>
                  <a:pt x="1529177" y="422487"/>
                </a:lnTo>
                <a:lnTo>
                  <a:pt x="1516895" y="383133"/>
                </a:lnTo>
                <a:lnTo>
                  <a:pt x="1500042" y="344952"/>
                </a:lnTo>
                <a:lnTo>
                  <a:pt x="1478815" y="308074"/>
                </a:lnTo>
                <a:lnTo>
                  <a:pt x="1453412" y="272629"/>
                </a:lnTo>
                <a:lnTo>
                  <a:pt x="1424028" y="238749"/>
                </a:lnTo>
                <a:lnTo>
                  <a:pt x="1390863" y="206562"/>
                </a:lnTo>
                <a:lnTo>
                  <a:pt x="1354112" y="176201"/>
                </a:lnTo>
                <a:lnTo>
                  <a:pt x="1313973" y="147796"/>
                </a:lnTo>
                <a:lnTo>
                  <a:pt x="1270644" y="121476"/>
                </a:lnTo>
                <a:lnTo>
                  <a:pt x="1224320" y="97373"/>
                </a:lnTo>
                <a:lnTo>
                  <a:pt x="1175200" y="75617"/>
                </a:lnTo>
                <a:lnTo>
                  <a:pt x="1123481" y="56338"/>
                </a:lnTo>
                <a:lnTo>
                  <a:pt x="1069359" y="39667"/>
                </a:lnTo>
                <a:lnTo>
                  <a:pt x="1013033" y="25735"/>
                </a:lnTo>
                <a:lnTo>
                  <a:pt x="954698" y="14671"/>
                </a:lnTo>
                <a:lnTo>
                  <a:pt x="894553" y="6607"/>
                </a:lnTo>
                <a:lnTo>
                  <a:pt x="832795" y="1673"/>
                </a:lnTo>
                <a:lnTo>
                  <a:pt x="769620" y="0"/>
                </a:lnTo>
                <a:lnTo>
                  <a:pt x="706616" y="1673"/>
                </a:lnTo>
                <a:lnTo>
                  <a:pt x="644994" y="6607"/>
                </a:lnTo>
                <a:lnTo>
                  <a:pt x="584954" y="14671"/>
                </a:lnTo>
                <a:lnTo>
                  <a:pt x="526694" y="25735"/>
                </a:lnTo>
                <a:lnTo>
                  <a:pt x="470415" y="39667"/>
                </a:lnTo>
                <a:lnTo>
                  <a:pt x="416318" y="56338"/>
                </a:lnTo>
                <a:lnTo>
                  <a:pt x="364602" y="75617"/>
                </a:lnTo>
                <a:lnTo>
                  <a:pt x="315468" y="97373"/>
                </a:lnTo>
                <a:lnTo>
                  <a:pt x="269114" y="121476"/>
                </a:lnTo>
                <a:lnTo>
                  <a:pt x="225742" y="147796"/>
                </a:lnTo>
                <a:lnTo>
                  <a:pt x="185551" y="176201"/>
                </a:lnTo>
                <a:lnTo>
                  <a:pt x="148742" y="206562"/>
                </a:lnTo>
                <a:lnTo>
                  <a:pt x="115514" y="238749"/>
                </a:lnTo>
                <a:lnTo>
                  <a:pt x="86067" y="272629"/>
                </a:lnTo>
                <a:lnTo>
                  <a:pt x="60602" y="308074"/>
                </a:lnTo>
                <a:lnTo>
                  <a:pt x="39319" y="344952"/>
                </a:lnTo>
                <a:lnTo>
                  <a:pt x="22417" y="383133"/>
                </a:lnTo>
                <a:lnTo>
                  <a:pt x="10096" y="422487"/>
                </a:lnTo>
                <a:lnTo>
                  <a:pt x="2557" y="462882"/>
                </a:lnTo>
                <a:lnTo>
                  <a:pt x="0" y="504189"/>
                </a:lnTo>
                <a:lnTo>
                  <a:pt x="2557" y="545497"/>
                </a:lnTo>
                <a:lnTo>
                  <a:pt x="10096" y="585892"/>
                </a:lnTo>
                <a:lnTo>
                  <a:pt x="22417" y="625246"/>
                </a:lnTo>
                <a:lnTo>
                  <a:pt x="39319" y="663427"/>
                </a:lnTo>
                <a:lnTo>
                  <a:pt x="60602" y="700305"/>
                </a:lnTo>
                <a:lnTo>
                  <a:pt x="86067" y="735750"/>
                </a:lnTo>
                <a:lnTo>
                  <a:pt x="115514" y="769630"/>
                </a:lnTo>
                <a:lnTo>
                  <a:pt x="148742" y="801817"/>
                </a:lnTo>
                <a:lnTo>
                  <a:pt x="185551" y="832178"/>
                </a:lnTo>
                <a:lnTo>
                  <a:pt x="225742" y="860583"/>
                </a:lnTo>
                <a:lnTo>
                  <a:pt x="269114" y="886903"/>
                </a:lnTo>
                <a:lnTo>
                  <a:pt x="315468" y="911006"/>
                </a:lnTo>
                <a:lnTo>
                  <a:pt x="364602" y="932762"/>
                </a:lnTo>
                <a:lnTo>
                  <a:pt x="416318" y="952041"/>
                </a:lnTo>
                <a:lnTo>
                  <a:pt x="470415" y="968712"/>
                </a:lnTo>
                <a:lnTo>
                  <a:pt x="526694" y="982644"/>
                </a:lnTo>
                <a:lnTo>
                  <a:pt x="584954" y="993708"/>
                </a:lnTo>
                <a:lnTo>
                  <a:pt x="644994" y="1001772"/>
                </a:lnTo>
                <a:lnTo>
                  <a:pt x="706616" y="1006706"/>
                </a:lnTo>
                <a:lnTo>
                  <a:pt x="769620" y="1008379"/>
                </a:lnTo>
                <a:close/>
              </a:path>
            </a:pathLst>
          </a:custGeom>
          <a:solidFill>
            <a:srgbClr val="DB2200"/>
          </a:solidFill>
        </p:spPr>
        <p:txBody>
          <a:bodyPr wrap="square" lIns="0" tIns="0" rIns="0" bIns="0" rtlCol="0">
            <a:noAutofit/>
          </a:bodyPr>
          <a:lstStyle/>
          <a:p>
            <a:endParaRPr sz="1632"/>
          </a:p>
        </p:txBody>
      </p:sp>
      <p:sp>
        <p:nvSpPr>
          <p:cNvPr id="53" name="object 53"/>
          <p:cNvSpPr/>
          <p:nvPr/>
        </p:nvSpPr>
        <p:spPr>
          <a:xfrm>
            <a:off x="4741291" y="2745426"/>
            <a:ext cx="1395783" cy="914399"/>
          </a:xfrm>
          <a:custGeom>
            <a:avLst/>
            <a:gdLst/>
            <a:ahLst/>
            <a:cxnLst/>
            <a:rect l="l" t="t" r="r" b="b"/>
            <a:pathLst>
              <a:path w="1539240" h="1008379">
                <a:moveTo>
                  <a:pt x="769620" y="1008379"/>
                </a:moveTo>
                <a:lnTo>
                  <a:pt x="706616" y="1006706"/>
                </a:lnTo>
                <a:lnTo>
                  <a:pt x="644994" y="1001772"/>
                </a:lnTo>
                <a:lnTo>
                  <a:pt x="584954" y="993708"/>
                </a:lnTo>
                <a:lnTo>
                  <a:pt x="526694" y="982644"/>
                </a:lnTo>
                <a:lnTo>
                  <a:pt x="470415" y="968712"/>
                </a:lnTo>
                <a:lnTo>
                  <a:pt x="416318" y="952041"/>
                </a:lnTo>
                <a:lnTo>
                  <a:pt x="364602" y="932762"/>
                </a:lnTo>
                <a:lnTo>
                  <a:pt x="315468" y="911006"/>
                </a:lnTo>
                <a:lnTo>
                  <a:pt x="269114" y="886903"/>
                </a:lnTo>
                <a:lnTo>
                  <a:pt x="225742" y="860583"/>
                </a:lnTo>
                <a:lnTo>
                  <a:pt x="185551" y="832178"/>
                </a:lnTo>
                <a:lnTo>
                  <a:pt x="148742" y="801817"/>
                </a:lnTo>
                <a:lnTo>
                  <a:pt x="115514" y="769630"/>
                </a:lnTo>
                <a:lnTo>
                  <a:pt x="86067" y="735750"/>
                </a:lnTo>
                <a:lnTo>
                  <a:pt x="60602" y="700305"/>
                </a:lnTo>
                <a:lnTo>
                  <a:pt x="39319" y="663427"/>
                </a:lnTo>
                <a:lnTo>
                  <a:pt x="22417" y="625246"/>
                </a:lnTo>
                <a:lnTo>
                  <a:pt x="10096" y="585892"/>
                </a:lnTo>
                <a:lnTo>
                  <a:pt x="2557" y="545497"/>
                </a:lnTo>
                <a:lnTo>
                  <a:pt x="0" y="504189"/>
                </a:lnTo>
                <a:lnTo>
                  <a:pt x="2557" y="462882"/>
                </a:lnTo>
                <a:lnTo>
                  <a:pt x="10096" y="422487"/>
                </a:lnTo>
                <a:lnTo>
                  <a:pt x="22417" y="383133"/>
                </a:lnTo>
                <a:lnTo>
                  <a:pt x="39319" y="344952"/>
                </a:lnTo>
                <a:lnTo>
                  <a:pt x="60602" y="308074"/>
                </a:lnTo>
                <a:lnTo>
                  <a:pt x="86067" y="272629"/>
                </a:lnTo>
                <a:lnTo>
                  <a:pt x="115514" y="238749"/>
                </a:lnTo>
                <a:lnTo>
                  <a:pt x="148742" y="206562"/>
                </a:lnTo>
                <a:lnTo>
                  <a:pt x="185551" y="176201"/>
                </a:lnTo>
                <a:lnTo>
                  <a:pt x="225742" y="147796"/>
                </a:lnTo>
                <a:lnTo>
                  <a:pt x="269114" y="121476"/>
                </a:lnTo>
                <a:lnTo>
                  <a:pt x="315468" y="97373"/>
                </a:lnTo>
                <a:lnTo>
                  <a:pt x="364602" y="75617"/>
                </a:lnTo>
                <a:lnTo>
                  <a:pt x="416318" y="56338"/>
                </a:lnTo>
                <a:lnTo>
                  <a:pt x="470415" y="39667"/>
                </a:lnTo>
                <a:lnTo>
                  <a:pt x="526694" y="25735"/>
                </a:lnTo>
                <a:lnTo>
                  <a:pt x="584954" y="14671"/>
                </a:lnTo>
                <a:lnTo>
                  <a:pt x="644994" y="6607"/>
                </a:lnTo>
                <a:lnTo>
                  <a:pt x="706616" y="1673"/>
                </a:lnTo>
                <a:lnTo>
                  <a:pt x="769620" y="0"/>
                </a:lnTo>
                <a:lnTo>
                  <a:pt x="832795" y="1673"/>
                </a:lnTo>
                <a:lnTo>
                  <a:pt x="894553" y="6607"/>
                </a:lnTo>
                <a:lnTo>
                  <a:pt x="954698" y="14671"/>
                </a:lnTo>
                <a:lnTo>
                  <a:pt x="1013033" y="25735"/>
                </a:lnTo>
                <a:lnTo>
                  <a:pt x="1069359" y="39667"/>
                </a:lnTo>
                <a:lnTo>
                  <a:pt x="1123481" y="56338"/>
                </a:lnTo>
                <a:lnTo>
                  <a:pt x="1175200" y="75617"/>
                </a:lnTo>
                <a:lnTo>
                  <a:pt x="1224320" y="97373"/>
                </a:lnTo>
                <a:lnTo>
                  <a:pt x="1270644" y="121476"/>
                </a:lnTo>
                <a:lnTo>
                  <a:pt x="1313973" y="147796"/>
                </a:lnTo>
                <a:lnTo>
                  <a:pt x="1354112" y="176201"/>
                </a:lnTo>
                <a:lnTo>
                  <a:pt x="1390863" y="206562"/>
                </a:lnTo>
                <a:lnTo>
                  <a:pt x="1424028" y="238749"/>
                </a:lnTo>
                <a:lnTo>
                  <a:pt x="1453412" y="272629"/>
                </a:lnTo>
                <a:lnTo>
                  <a:pt x="1478815" y="308074"/>
                </a:lnTo>
                <a:lnTo>
                  <a:pt x="1500042" y="344952"/>
                </a:lnTo>
                <a:lnTo>
                  <a:pt x="1516895" y="383133"/>
                </a:lnTo>
                <a:lnTo>
                  <a:pt x="1529177" y="422487"/>
                </a:lnTo>
                <a:lnTo>
                  <a:pt x="1536691" y="462882"/>
                </a:lnTo>
                <a:lnTo>
                  <a:pt x="1539239" y="504189"/>
                </a:lnTo>
                <a:lnTo>
                  <a:pt x="1536691" y="545497"/>
                </a:lnTo>
                <a:lnTo>
                  <a:pt x="1529177" y="585892"/>
                </a:lnTo>
                <a:lnTo>
                  <a:pt x="1516895" y="625246"/>
                </a:lnTo>
                <a:lnTo>
                  <a:pt x="1500042" y="663427"/>
                </a:lnTo>
                <a:lnTo>
                  <a:pt x="1478815" y="700305"/>
                </a:lnTo>
                <a:lnTo>
                  <a:pt x="1453412" y="735750"/>
                </a:lnTo>
                <a:lnTo>
                  <a:pt x="1424028" y="769630"/>
                </a:lnTo>
                <a:lnTo>
                  <a:pt x="1390863" y="801817"/>
                </a:lnTo>
                <a:lnTo>
                  <a:pt x="1354112" y="832178"/>
                </a:lnTo>
                <a:lnTo>
                  <a:pt x="1313973" y="860583"/>
                </a:lnTo>
                <a:lnTo>
                  <a:pt x="1270644" y="886903"/>
                </a:lnTo>
                <a:lnTo>
                  <a:pt x="1224320" y="911006"/>
                </a:lnTo>
                <a:lnTo>
                  <a:pt x="1175200" y="932762"/>
                </a:lnTo>
                <a:lnTo>
                  <a:pt x="1123481" y="952041"/>
                </a:lnTo>
                <a:lnTo>
                  <a:pt x="1069359" y="968712"/>
                </a:lnTo>
                <a:lnTo>
                  <a:pt x="1013033" y="982644"/>
                </a:lnTo>
                <a:lnTo>
                  <a:pt x="954698" y="993708"/>
                </a:lnTo>
                <a:lnTo>
                  <a:pt x="894553" y="1001772"/>
                </a:lnTo>
                <a:lnTo>
                  <a:pt x="832795" y="1006706"/>
                </a:lnTo>
                <a:lnTo>
                  <a:pt x="769620" y="1008379"/>
                </a:lnTo>
                <a:close/>
              </a:path>
            </a:pathLst>
          </a:custGeom>
          <a:ln w="0">
            <a:solidFill>
              <a:srgbClr val="7F7F7F"/>
            </a:solidFill>
          </a:ln>
        </p:spPr>
        <p:txBody>
          <a:bodyPr wrap="square" lIns="0" tIns="0" rIns="0" bIns="0" rtlCol="0">
            <a:noAutofit/>
          </a:bodyPr>
          <a:lstStyle/>
          <a:p>
            <a:endParaRPr sz="1632"/>
          </a:p>
        </p:txBody>
      </p:sp>
      <p:sp>
        <p:nvSpPr>
          <p:cNvPr id="54" name="object 54"/>
          <p:cNvSpPr/>
          <p:nvPr/>
        </p:nvSpPr>
        <p:spPr>
          <a:xfrm>
            <a:off x="3003471" y="2419512"/>
            <a:ext cx="1501734" cy="651827"/>
          </a:xfrm>
          <a:custGeom>
            <a:avLst/>
            <a:gdLst/>
            <a:ahLst/>
            <a:cxnLst/>
            <a:rect l="l" t="t" r="r" b="b"/>
            <a:pathLst>
              <a:path w="1656079" h="718820">
                <a:moveTo>
                  <a:pt x="828039" y="718820"/>
                </a:moveTo>
                <a:lnTo>
                  <a:pt x="895936" y="717625"/>
                </a:lnTo>
                <a:lnTo>
                  <a:pt x="962324" y="714105"/>
                </a:lnTo>
                <a:lnTo>
                  <a:pt x="1026990" y="708352"/>
                </a:lnTo>
                <a:lnTo>
                  <a:pt x="1089720" y="700460"/>
                </a:lnTo>
                <a:lnTo>
                  <a:pt x="1150302" y="690522"/>
                </a:lnTo>
                <a:lnTo>
                  <a:pt x="1208521" y="678632"/>
                </a:lnTo>
                <a:lnTo>
                  <a:pt x="1264165" y="664882"/>
                </a:lnTo>
                <a:lnTo>
                  <a:pt x="1317020" y="649366"/>
                </a:lnTo>
                <a:lnTo>
                  <a:pt x="1366873" y="632177"/>
                </a:lnTo>
                <a:lnTo>
                  <a:pt x="1413509" y="613410"/>
                </a:lnTo>
                <a:lnTo>
                  <a:pt x="1456717" y="593156"/>
                </a:lnTo>
                <a:lnTo>
                  <a:pt x="1496283" y="571510"/>
                </a:lnTo>
                <a:lnTo>
                  <a:pt x="1531993" y="548564"/>
                </a:lnTo>
                <a:lnTo>
                  <a:pt x="1563634" y="524413"/>
                </a:lnTo>
                <a:lnTo>
                  <a:pt x="1613855" y="472866"/>
                </a:lnTo>
                <a:lnTo>
                  <a:pt x="1645239" y="417616"/>
                </a:lnTo>
                <a:lnTo>
                  <a:pt x="1656079" y="359410"/>
                </a:lnTo>
                <a:lnTo>
                  <a:pt x="1653334" y="329811"/>
                </a:lnTo>
                <a:lnTo>
                  <a:pt x="1632008" y="272749"/>
                </a:lnTo>
                <a:lnTo>
                  <a:pt x="1590992" y="219134"/>
                </a:lnTo>
                <a:lnTo>
                  <a:pt x="1531993" y="169691"/>
                </a:lnTo>
                <a:lnTo>
                  <a:pt x="1496283" y="146761"/>
                </a:lnTo>
                <a:lnTo>
                  <a:pt x="1456717" y="125145"/>
                </a:lnTo>
                <a:lnTo>
                  <a:pt x="1413509" y="104933"/>
                </a:lnTo>
                <a:lnTo>
                  <a:pt x="1366873" y="86217"/>
                </a:lnTo>
                <a:lnTo>
                  <a:pt x="1317020" y="69087"/>
                </a:lnTo>
                <a:lnTo>
                  <a:pt x="1264165" y="53634"/>
                </a:lnTo>
                <a:lnTo>
                  <a:pt x="1208521" y="39947"/>
                </a:lnTo>
                <a:lnTo>
                  <a:pt x="1150302" y="28118"/>
                </a:lnTo>
                <a:lnTo>
                  <a:pt x="1089720" y="18237"/>
                </a:lnTo>
                <a:lnTo>
                  <a:pt x="1026990" y="10394"/>
                </a:lnTo>
                <a:lnTo>
                  <a:pt x="962324" y="4679"/>
                </a:lnTo>
                <a:lnTo>
                  <a:pt x="895936" y="1185"/>
                </a:lnTo>
                <a:lnTo>
                  <a:pt x="828039" y="0"/>
                </a:lnTo>
                <a:lnTo>
                  <a:pt x="760143" y="1185"/>
                </a:lnTo>
                <a:lnTo>
                  <a:pt x="693755" y="4679"/>
                </a:lnTo>
                <a:lnTo>
                  <a:pt x="629089" y="10394"/>
                </a:lnTo>
                <a:lnTo>
                  <a:pt x="566359" y="18237"/>
                </a:lnTo>
                <a:lnTo>
                  <a:pt x="505777" y="28118"/>
                </a:lnTo>
                <a:lnTo>
                  <a:pt x="447558" y="39947"/>
                </a:lnTo>
                <a:lnTo>
                  <a:pt x="391914" y="53634"/>
                </a:lnTo>
                <a:lnTo>
                  <a:pt x="339059" y="69087"/>
                </a:lnTo>
                <a:lnTo>
                  <a:pt x="289206" y="86217"/>
                </a:lnTo>
                <a:lnTo>
                  <a:pt x="242569" y="104933"/>
                </a:lnTo>
                <a:lnTo>
                  <a:pt x="199362" y="125145"/>
                </a:lnTo>
                <a:lnTo>
                  <a:pt x="159796" y="146761"/>
                </a:lnTo>
                <a:lnTo>
                  <a:pt x="124086" y="169691"/>
                </a:lnTo>
                <a:lnTo>
                  <a:pt x="92445" y="193846"/>
                </a:lnTo>
                <a:lnTo>
                  <a:pt x="42224" y="245465"/>
                </a:lnTo>
                <a:lnTo>
                  <a:pt x="10840" y="300894"/>
                </a:lnTo>
                <a:lnTo>
                  <a:pt x="0" y="359410"/>
                </a:lnTo>
                <a:lnTo>
                  <a:pt x="2745" y="388836"/>
                </a:lnTo>
                <a:lnTo>
                  <a:pt x="24071" y="445657"/>
                </a:lnTo>
                <a:lnTo>
                  <a:pt x="65087" y="499149"/>
                </a:lnTo>
                <a:lnTo>
                  <a:pt x="124086" y="548564"/>
                </a:lnTo>
                <a:lnTo>
                  <a:pt x="159796" y="571510"/>
                </a:lnTo>
                <a:lnTo>
                  <a:pt x="199362" y="593156"/>
                </a:lnTo>
                <a:lnTo>
                  <a:pt x="242569" y="613410"/>
                </a:lnTo>
                <a:lnTo>
                  <a:pt x="289206" y="632177"/>
                </a:lnTo>
                <a:lnTo>
                  <a:pt x="339059" y="649366"/>
                </a:lnTo>
                <a:lnTo>
                  <a:pt x="391914" y="664882"/>
                </a:lnTo>
                <a:lnTo>
                  <a:pt x="447558" y="678632"/>
                </a:lnTo>
                <a:lnTo>
                  <a:pt x="505777" y="690522"/>
                </a:lnTo>
                <a:lnTo>
                  <a:pt x="566359" y="700460"/>
                </a:lnTo>
                <a:lnTo>
                  <a:pt x="629089" y="708352"/>
                </a:lnTo>
                <a:lnTo>
                  <a:pt x="693755" y="714105"/>
                </a:lnTo>
                <a:lnTo>
                  <a:pt x="760143" y="717625"/>
                </a:lnTo>
                <a:lnTo>
                  <a:pt x="828039" y="718820"/>
                </a:lnTo>
                <a:close/>
              </a:path>
            </a:pathLst>
          </a:custGeom>
          <a:solidFill>
            <a:srgbClr val="DB2200"/>
          </a:solidFill>
        </p:spPr>
        <p:txBody>
          <a:bodyPr wrap="square" lIns="0" tIns="0" rIns="0" bIns="0" rtlCol="0">
            <a:noAutofit/>
          </a:bodyPr>
          <a:lstStyle/>
          <a:p>
            <a:endParaRPr sz="1632"/>
          </a:p>
        </p:txBody>
      </p:sp>
      <p:sp>
        <p:nvSpPr>
          <p:cNvPr id="55" name="object 55"/>
          <p:cNvSpPr/>
          <p:nvPr/>
        </p:nvSpPr>
        <p:spPr>
          <a:xfrm>
            <a:off x="3003471" y="2419512"/>
            <a:ext cx="1501734" cy="651827"/>
          </a:xfrm>
          <a:custGeom>
            <a:avLst/>
            <a:gdLst/>
            <a:ahLst/>
            <a:cxnLst/>
            <a:rect l="l" t="t" r="r" b="b"/>
            <a:pathLst>
              <a:path w="1656079" h="718820">
                <a:moveTo>
                  <a:pt x="828039" y="718820"/>
                </a:moveTo>
                <a:lnTo>
                  <a:pt x="760143" y="717625"/>
                </a:lnTo>
                <a:lnTo>
                  <a:pt x="693755" y="714105"/>
                </a:lnTo>
                <a:lnTo>
                  <a:pt x="629089" y="708352"/>
                </a:lnTo>
                <a:lnTo>
                  <a:pt x="566359" y="700460"/>
                </a:lnTo>
                <a:lnTo>
                  <a:pt x="505777" y="690522"/>
                </a:lnTo>
                <a:lnTo>
                  <a:pt x="447558" y="678632"/>
                </a:lnTo>
                <a:lnTo>
                  <a:pt x="391914" y="664882"/>
                </a:lnTo>
                <a:lnTo>
                  <a:pt x="339059" y="649366"/>
                </a:lnTo>
                <a:lnTo>
                  <a:pt x="289206" y="632177"/>
                </a:lnTo>
                <a:lnTo>
                  <a:pt x="242569" y="613410"/>
                </a:lnTo>
                <a:lnTo>
                  <a:pt x="199362" y="593156"/>
                </a:lnTo>
                <a:lnTo>
                  <a:pt x="159796" y="571510"/>
                </a:lnTo>
                <a:lnTo>
                  <a:pt x="124086" y="548564"/>
                </a:lnTo>
                <a:lnTo>
                  <a:pt x="92445" y="524413"/>
                </a:lnTo>
                <a:lnTo>
                  <a:pt x="42224" y="472866"/>
                </a:lnTo>
                <a:lnTo>
                  <a:pt x="10840" y="417616"/>
                </a:lnTo>
                <a:lnTo>
                  <a:pt x="0" y="359410"/>
                </a:lnTo>
                <a:lnTo>
                  <a:pt x="2745" y="329811"/>
                </a:lnTo>
                <a:lnTo>
                  <a:pt x="24071" y="272749"/>
                </a:lnTo>
                <a:lnTo>
                  <a:pt x="65087" y="219134"/>
                </a:lnTo>
                <a:lnTo>
                  <a:pt x="124086" y="169691"/>
                </a:lnTo>
                <a:lnTo>
                  <a:pt x="159796" y="146761"/>
                </a:lnTo>
                <a:lnTo>
                  <a:pt x="199362" y="125145"/>
                </a:lnTo>
                <a:lnTo>
                  <a:pt x="242569" y="104933"/>
                </a:lnTo>
                <a:lnTo>
                  <a:pt x="289206" y="86217"/>
                </a:lnTo>
                <a:lnTo>
                  <a:pt x="339059" y="69087"/>
                </a:lnTo>
                <a:lnTo>
                  <a:pt x="391914" y="53634"/>
                </a:lnTo>
                <a:lnTo>
                  <a:pt x="447558" y="39947"/>
                </a:lnTo>
                <a:lnTo>
                  <a:pt x="505777" y="28118"/>
                </a:lnTo>
                <a:lnTo>
                  <a:pt x="566359" y="18237"/>
                </a:lnTo>
                <a:lnTo>
                  <a:pt x="629089" y="10394"/>
                </a:lnTo>
                <a:lnTo>
                  <a:pt x="693755" y="4679"/>
                </a:lnTo>
                <a:lnTo>
                  <a:pt x="760143" y="1185"/>
                </a:lnTo>
                <a:lnTo>
                  <a:pt x="828039" y="0"/>
                </a:lnTo>
                <a:lnTo>
                  <a:pt x="895936" y="1185"/>
                </a:lnTo>
                <a:lnTo>
                  <a:pt x="962324" y="4679"/>
                </a:lnTo>
                <a:lnTo>
                  <a:pt x="1026990" y="10394"/>
                </a:lnTo>
                <a:lnTo>
                  <a:pt x="1089720" y="18237"/>
                </a:lnTo>
                <a:lnTo>
                  <a:pt x="1150302" y="28118"/>
                </a:lnTo>
                <a:lnTo>
                  <a:pt x="1208521" y="39947"/>
                </a:lnTo>
                <a:lnTo>
                  <a:pt x="1264165" y="53634"/>
                </a:lnTo>
                <a:lnTo>
                  <a:pt x="1317020" y="69087"/>
                </a:lnTo>
                <a:lnTo>
                  <a:pt x="1366873" y="86217"/>
                </a:lnTo>
                <a:lnTo>
                  <a:pt x="1413509" y="104933"/>
                </a:lnTo>
                <a:lnTo>
                  <a:pt x="1456717" y="125145"/>
                </a:lnTo>
                <a:lnTo>
                  <a:pt x="1496283" y="146761"/>
                </a:lnTo>
                <a:lnTo>
                  <a:pt x="1531993" y="169691"/>
                </a:lnTo>
                <a:lnTo>
                  <a:pt x="1563634" y="193846"/>
                </a:lnTo>
                <a:lnTo>
                  <a:pt x="1613855" y="245465"/>
                </a:lnTo>
                <a:lnTo>
                  <a:pt x="1645239" y="300894"/>
                </a:lnTo>
                <a:lnTo>
                  <a:pt x="1656079" y="359410"/>
                </a:lnTo>
                <a:lnTo>
                  <a:pt x="1653334" y="388836"/>
                </a:lnTo>
                <a:lnTo>
                  <a:pt x="1632008" y="445657"/>
                </a:lnTo>
                <a:lnTo>
                  <a:pt x="1590992" y="499149"/>
                </a:lnTo>
                <a:lnTo>
                  <a:pt x="1531993" y="548564"/>
                </a:lnTo>
                <a:lnTo>
                  <a:pt x="1496283" y="571510"/>
                </a:lnTo>
                <a:lnTo>
                  <a:pt x="1456717" y="593156"/>
                </a:lnTo>
                <a:lnTo>
                  <a:pt x="1413509" y="613410"/>
                </a:lnTo>
                <a:lnTo>
                  <a:pt x="1366873" y="632177"/>
                </a:lnTo>
                <a:lnTo>
                  <a:pt x="1317020" y="649366"/>
                </a:lnTo>
                <a:lnTo>
                  <a:pt x="1264165" y="664882"/>
                </a:lnTo>
                <a:lnTo>
                  <a:pt x="1208521" y="678632"/>
                </a:lnTo>
                <a:lnTo>
                  <a:pt x="1150302" y="690522"/>
                </a:lnTo>
                <a:lnTo>
                  <a:pt x="1089720" y="700460"/>
                </a:lnTo>
                <a:lnTo>
                  <a:pt x="1026990" y="708352"/>
                </a:lnTo>
                <a:lnTo>
                  <a:pt x="962324" y="714105"/>
                </a:lnTo>
                <a:lnTo>
                  <a:pt x="895936" y="717625"/>
                </a:lnTo>
                <a:lnTo>
                  <a:pt x="828039" y="718820"/>
                </a:lnTo>
                <a:close/>
              </a:path>
            </a:pathLst>
          </a:custGeom>
          <a:ln w="0">
            <a:solidFill>
              <a:srgbClr val="7F7F7F"/>
            </a:solidFill>
          </a:ln>
        </p:spPr>
        <p:txBody>
          <a:bodyPr wrap="square" lIns="0" tIns="0" rIns="0" bIns="0" rtlCol="0">
            <a:noAutofit/>
          </a:bodyPr>
          <a:lstStyle/>
          <a:p>
            <a:endParaRPr sz="1632"/>
          </a:p>
        </p:txBody>
      </p:sp>
      <p:sp>
        <p:nvSpPr>
          <p:cNvPr id="31" name="object 31"/>
          <p:cNvSpPr txBox="1"/>
          <p:nvPr/>
        </p:nvSpPr>
        <p:spPr>
          <a:xfrm>
            <a:off x="2646148" y="410421"/>
            <a:ext cx="2400054" cy="529753"/>
          </a:xfrm>
          <a:prstGeom prst="rect">
            <a:avLst/>
          </a:prstGeom>
        </p:spPr>
        <p:txBody>
          <a:bodyPr wrap="square" lIns="0" tIns="0" rIns="0" bIns="0" rtlCol="0">
            <a:noAutofit/>
          </a:bodyPr>
          <a:lstStyle/>
          <a:p>
            <a:pPr marL="11516">
              <a:lnSpc>
                <a:spcPts val="4171"/>
              </a:lnSpc>
              <a:spcBef>
                <a:spcPts val="209"/>
              </a:spcBef>
            </a:pPr>
            <a:r>
              <a:rPr sz="3990" dirty="0">
                <a:solidFill>
                  <a:srgbClr val="FF0000"/>
                </a:solidFill>
                <a:latin typeface="Arial"/>
                <a:cs typeface="Arial"/>
              </a:rPr>
              <a:t>ANA</a:t>
            </a:r>
            <a:r>
              <a:rPr sz="3990" spc="-295" dirty="0">
                <a:solidFill>
                  <a:srgbClr val="FF0000"/>
                </a:solidFill>
                <a:latin typeface="Arial"/>
                <a:cs typeface="Arial"/>
              </a:rPr>
              <a:t>L</a:t>
            </a:r>
            <a:r>
              <a:rPr sz="3990" spc="8" dirty="0">
                <a:solidFill>
                  <a:srgbClr val="FF0000"/>
                </a:solidFill>
                <a:latin typeface="Arial"/>
                <a:cs typeface="Arial"/>
              </a:rPr>
              <a:t>Y</a:t>
            </a:r>
            <a:r>
              <a:rPr sz="3990" dirty="0">
                <a:solidFill>
                  <a:srgbClr val="FF0000"/>
                </a:solidFill>
                <a:latin typeface="Arial"/>
                <a:cs typeface="Arial"/>
              </a:rPr>
              <a:t>SE</a:t>
            </a:r>
            <a:endParaRPr sz="3990" dirty="0">
              <a:latin typeface="Arial"/>
              <a:cs typeface="Arial"/>
            </a:endParaRPr>
          </a:p>
        </p:txBody>
      </p:sp>
      <p:sp>
        <p:nvSpPr>
          <p:cNvPr id="30" name="object 30"/>
          <p:cNvSpPr txBox="1"/>
          <p:nvPr/>
        </p:nvSpPr>
        <p:spPr>
          <a:xfrm>
            <a:off x="5000002" y="396661"/>
            <a:ext cx="802956" cy="529753"/>
          </a:xfrm>
          <a:prstGeom prst="rect">
            <a:avLst/>
          </a:prstGeom>
        </p:spPr>
        <p:txBody>
          <a:bodyPr wrap="square" lIns="0" tIns="0" rIns="0" bIns="0" rtlCol="0">
            <a:noAutofit/>
          </a:bodyPr>
          <a:lstStyle/>
          <a:p>
            <a:pPr marL="11516">
              <a:lnSpc>
                <a:spcPts val="4171"/>
              </a:lnSpc>
              <a:spcBef>
                <a:spcPts val="209"/>
              </a:spcBef>
            </a:pPr>
            <a:r>
              <a:rPr sz="3990" dirty="0">
                <a:solidFill>
                  <a:srgbClr val="FF0000"/>
                </a:solidFill>
                <a:latin typeface="Arial"/>
                <a:cs typeface="Arial"/>
              </a:rPr>
              <a:t>DE</a:t>
            </a:r>
            <a:endParaRPr sz="3990" dirty="0">
              <a:latin typeface="Arial"/>
              <a:cs typeface="Arial"/>
            </a:endParaRPr>
          </a:p>
        </p:txBody>
      </p:sp>
      <p:sp>
        <p:nvSpPr>
          <p:cNvPr id="29" name="object 29"/>
          <p:cNvSpPr txBox="1"/>
          <p:nvPr/>
        </p:nvSpPr>
        <p:spPr>
          <a:xfrm>
            <a:off x="5844199" y="396661"/>
            <a:ext cx="718833" cy="529753"/>
          </a:xfrm>
          <a:prstGeom prst="rect">
            <a:avLst/>
          </a:prstGeom>
        </p:spPr>
        <p:txBody>
          <a:bodyPr wrap="square" lIns="0" tIns="0" rIns="0" bIns="0" rtlCol="0">
            <a:noAutofit/>
          </a:bodyPr>
          <a:lstStyle/>
          <a:p>
            <a:pPr marL="11516">
              <a:lnSpc>
                <a:spcPts val="4171"/>
              </a:lnSpc>
              <a:spcBef>
                <a:spcPts val="209"/>
              </a:spcBef>
            </a:pPr>
            <a:r>
              <a:rPr sz="3990" dirty="0">
                <a:solidFill>
                  <a:srgbClr val="FF0000"/>
                </a:solidFill>
                <a:latin typeface="Arial"/>
                <a:cs typeface="Arial"/>
              </a:rPr>
              <a:t>LA</a:t>
            </a:r>
            <a:endParaRPr sz="3990">
              <a:latin typeface="Arial"/>
              <a:cs typeface="Arial"/>
            </a:endParaRPr>
          </a:p>
        </p:txBody>
      </p:sp>
      <p:sp>
        <p:nvSpPr>
          <p:cNvPr id="28" name="object 28"/>
          <p:cNvSpPr txBox="1"/>
          <p:nvPr/>
        </p:nvSpPr>
        <p:spPr>
          <a:xfrm>
            <a:off x="6577422" y="396661"/>
            <a:ext cx="2633822" cy="529753"/>
          </a:xfrm>
          <a:prstGeom prst="rect">
            <a:avLst/>
          </a:prstGeom>
        </p:spPr>
        <p:txBody>
          <a:bodyPr wrap="square" lIns="0" tIns="0" rIns="0" bIns="0" rtlCol="0">
            <a:noAutofit/>
          </a:bodyPr>
          <a:lstStyle/>
          <a:p>
            <a:pPr marL="11516">
              <a:lnSpc>
                <a:spcPts val="4171"/>
              </a:lnSpc>
              <a:spcBef>
                <a:spcPts val="209"/>
              </a:spcBef>
            </a:pPr>
            <a:r>
              <a:rPr sz="3990" dirty="0">
                <a:solidFill>
                  <a:srgbClr val="FF0000"/>
                </a:solidFill>
                <a:latin typeface="Arial"/>
                <a:cs typeface="Arial"/>
              </a:rPr>
              <a:t>DE</a:t>
            </a:r>
            <a:r>
              <a:rPr sz="3990" spc="8" dirty="0">
                <a:solidFill>
                  <a:srgbClr val="FF0000"/>
                </a:solidFill>
                <a:latin typeface="Arial"/>
                <a:cs typeface="Arial"/>
              </a:rPr>
              <a:t>M</a:t>
            </a:r>
            <a:r>
              <a:rPr sz="3990" dirty="0">
                <a:solidFill>
                  <a:srgbClr val="FF0000"/>
                </a:solidFill>
                <a:latin typeface="Arial"/>
                <a:cs typeface="Arial"/>
              </a:rPr>
              <a:t>ANDE</a:t>
            </a:r>
            <a:endParaRPr sz="3990" dirty="0">
              <a:latin typeface="Arial"/>
              <a:cs typeface="Arial"/>
            </a:endParaRPr>
          </a:p>
        </p:txBody>
      </p:sp>
      <p:sp>
        <p:nvSpPr>
          <p:cNvPr id="27" name="object 27"/>
          <p:cNvSpPr txBox="1"/>
          <p:nvPr/>
        </p:nvSpPr>
        <p:spPr>
          <a:xfrm>
            <a:off x="545464" y="2667933"/>
            <a:ext cx="787152" cy="230327"/>
          </a:xfrm>
          <a:prstGeom prst="rect">
            <a:avLst/>
          </a:prstGeom>
        </p:spPr>
        <p:txBody>
          <a:bodyPr wrap="square" lIns="0" tIns="0" rIns="0" bIns="0" rtlCol="0">
            <a:noAutofit/>
          </a:bodyPr>
          <a:lstStyle/>
          <a:p>
            <a:pPr marL="11516">
              <a:lnSpc>
                <a:spcPts val="1758"/>
              </a:lnSpc>
              <a:spcBef>
                <a:spcPts val="88"/>
              </a:spcBef>
            </a:pPr>
            <a:r>
              <a:rPr sz="1632" b="1" spc="-117" dirty="0">
                <a:latin typeface="Arial"/>
                <a:cs typeface="Arial"/>
              </a:rPr>
              <a:t>V</a:t>
            </a:r>
            <a:r>
              <a:rPr sz="1632" b="1" dirty="0">
                <a:latin typeface="Arial"/>
                <a:cs typeface="Arial"/>
              </a:rPr>
              <a:t>ol</a:t>
            </a:r>
            <a:r>
              <a:rPr sz="1632" b="1" spc="4" dirty="0">
                <a:latin typeface="Arial"/>
                <a:cs typeface="Arial"/>
              </a:rPr>
              <a:t>u</a:t>
            </a:r>
            <a:r>
              <a:rPr sz="1632" b="1" spc="-8" dirty="0">
                <a:latin typeface="Arial"/>
                <a:cs typeface="Arial"/>
              </a:rPr>
              <a:t>m</a:t>
            </a:r>
            <a:r>
              <a:rPr sz="1632" b="1" dirty="0">
                <a:latin typeface="Arial"/>
                <a:cs typeface="Arial"/>
              </a:rPr>
              <a:t>e</a:t>
            </a:r>
            <a:endParaRPr sz="1632" dirty="0">
              <a:latin typeface="Arial"/>
              <a:cs typeface="Arial"/>
            </a:endParaRPr>
          </a:p>
        </p:txBody>
      </p:sp>
      <p:sp>
        <p:nvSpPr>
          <p:cNvPr id="26" name="object 26"/>
          <p:cNvSpPr txBox="1"/>
          <p:nvPr/>
        </p:nvSpPr>
        <p:spPr>
          <a:xfrm>
            <a:off x="6350128" y="4952603"/>
            <a:ext cx="532007" cy="184262"/>
          </a:xfrm>
          <a:prstGeom prst="rect">
            <a:avLst/>
          </a:prstGeom>
        </p:spPr>
        <p:txBody>
          <a:bodyPr wrap="square" lIns="0" tIns="0" rIns="0" bIns="0" rtlCol="0">
            <a:noAutofit/>
          </a:bodyPr>
          <a:lstStyle/>
          <a:p>
            <a:pPr marL="11516">
              <a:lnSpc>
                <a:spcPts val="1387"/>
              </a:lnSpc>
              <a:spcBef>
                <a:spcPts val="69"/>
              </a:spcBef>
            </a:pPr>
            <a:r>
              <a:rPr sz="1270" b="1" dirty="0">
                <a:latin typeface="Arial"/>
                <a:cs typeface="Arial"/>
              </a:rPr>
              <a:t>Déc</a:t>
            </a:r>
            <a:r>
              <a:rPr sz="1270" b="1" spc="8" dirty="0">
                <a:latin typeface="Arial"/>
                <a:cs typeface="Arial"/>
              </a:rPr>
              <a:t>l</a:t>
            </a:r>
            <a:r>
              <a:rPr sz="1270" b="1" dirty="0">
                <a:latin typeface="Arial"/>
                <a:cs typeface="Arial"/>
              </a:rPr>
              <a:t>in</a:t>
            </a:r>
            <a:endParaRPr sz="1270">
              <a:latin typeface="Arial"/>
              <a:cs typeface="Arial"/>
            </a:endParaRPr>
          </a:p>
        </p:txBody>
      </p:sp>
      <p:sp>
        <p:nvSpPr>
          <p:cNvPr id="25" name="object 25"/>
          <p:cNvSpPr txBox="1"/>
          <p:nvPr/>
        </p:nvSpPr>
        <p:spPr>
          <a:xfrm>
            <a:off x="4728623" y="4996365"/>
            <a:ext cx="677325" cy="184262"/>
          </a:xfrm>
          <a:prstGeom prst="rect">
            <a:avLst/>
          </a:prstGeom>
        </p:spPr>
        <p:txBody>
          <a:bodyPr wrap="square" lIns="0" tIns="0" rIns="0" bIns="0" rtlCol="0">
            <a:noAutofit/>
          </a:bodyPr>
          <a:lstStyle/>
          <a:p>
            <a:pPr marL="11516">
              <a:lnSpc>
                <a:spcPts val="1387"/>
              </a:lnSpc>
              <a:spcBef>
                <a:spcPts val="69"/>
              </a:spcBef>
            </a:pPr>
            <a:r>
              <a:rPr sz="1270" b="1" spc="13" dirty="0">
                <a:latin typeface="Arial"/>
                <a:cs typeface="Arial"/>
              </a:rPr>
              <a:t>M</a:t>
            </a:r>
            <a:r>
              <a:rPr sz="1270" b="1" dirty="0">
                <a:latin typeface="Arial"/>
                <a:cs typeface="Arial"/>
              </a:rPr>
              <a:t>a</a:t>
            </a:r>
            <a:r>
              <a:rPr sz="1270" b="1" spc="4" dirty="0">
                <a:latin typeface="Arial"/>
                <a:cs typeface="Arial"/>
              </a:rPr>
              <a:t>t</a:t>
            </a:r>
            <a:r>
              <a:rPr sz="1270" b="1" spc="-4" dirty="0">
                <a:latin typeface="Arial"/>
                <a:cs typeface="Arial"/>
              </a:rPr>
              <a:t>u</a:t>
            </a:r>
            <a:r>
              <a:rPr sz="1270" b="1" spc="13" dirty="0">
                <a:latin typeface="Arial"/>
                <a:cs typeface="Arial"/>
              </a:rPr>
              <a:t>r</a:t>
            </a:r>
            <a:r>
              <a:rPr sz="1270" b="1" dirty="0">
                <a:latin typeface="Arial"/>
                <a:cs typeface="Arial"/>
              </a:rPr>
              <a:t>i</a:t>
            </a:r>
            <a:r>
              <a:rPr sz="1270" b="1" spc="4" dirty="0">
                <a:latin typeface="Arial"/>
                <a:cs typeface="Arial"/>
              </a:rPr>
              <a:t>t</a:t>
            </a:r>
            <a:r>
              <a:rPr sz="1270" b="1" dirty="0">
                <a:latin typeface="Arial"/>
                <a:cs typeface="Arial"/>
              </a:rPr>
              <a:t>é</a:t>
            </a:r>
            <a:endParaRPr sz="1270">
              <a:latin typeface="Arial"/>
              <a:cs typeface="Arial"/>
            </a:endParaRPr>
          </a:p>
        </p:txBody>
      </p:sp>
      <p:sp>
        <p:nvSpPr>
          <p:cNvPr id="24" name="object 24"/>
          <p:cNvSpPr txBox="1"/>
          <p:nvPr/>
        </p:nvSpPr>
        <p:spPr>
          <a:xfrm>
            <a:off x="3269498" y="5006730"/>
            <a:ext cx="916614" cy="184262"/>
          </a:xfrm>
          <a:prstGeom prst="rect">
            <a:avLst/>
          </a:prstGeom>
        </p:spPr>
        <p:txBody>
          <a:bodyPr wrap="square" lIns="0" tIns="0" rIns="0" bIns="0" rtlCol="0">
            <a:noAutofit/>
          </a:bodyPr>
          <a:lstStyle/>
          <a:p>
            <a:pPr marL="11516">
              <a:lnSpc>
                <a:spcPts val="1387"/>
              </a:lnSpc>
              <a:spcBef>
                <a:spcPts val="69"/>
              </a:spcBef>
            </a:pPr>
            <a:r>
              <a:rPr sz="1270" b="1" dirty="0">
                <a:latin typeface="Arial"/>
                <a:cs typeface="Arial"/>
              </a:rPr>
              <a:t>C</a:t>
            </a:r>
            <a:r>
              <a:rPr sz="1270" b="1" spc="4" dirty="0">
                <a:latin typeface="Arial"/>
                <a:cs typeface="Arial"/>
              </a:rPr>
              <a:t>r</a:t>
            </a:r>
            <a:r>
              <a:rPr sz="1270" b="1" spc="-4" dirty="0">
                <a:latin typeface="Arial"/>
                <a:cs typeface="Arial"/>
              </a:rPr>
              <a:t>o</a:t>
            </a:r>
            <a:r>
              <a:rPr sz="1270" b="1" spc="8" dirty="0">
                <a:latin typeface="Arial"/>
                <a:cs typeface="Arial"/>
              </a:rPr>
              <a:t>i</a:t>
            </a:r>
            <a:r>
              <a:rPr sz="1270" b="1" dirty="0">
                <a:latin typeface="Arial"/>
                <a:cs typeface="Arial"/>
              </a:rPr>
              <a:t>ssa</a:t>
            </a:r>
            <a:r>
              <a:rPr sz="1270" b="1" spc="-4" dirty="0">
                <a:latin typeface="Arial"/>
                <a:cs typeface="Arial"/>
              </a:rPr>
              <a:t>n</a:t>
            </a:r>
            <a:r>
              <a:rPr sz="1270" b="1" dirty="0">
                <a:latin typeface="Arial"/>
                <a:cs typeface="Arial"/>
              </a:rPr>
              <a:t>ce</a:t>
            </a:r>
            <a:endParaRPr sz="1270">
              <a:latin typeface="Arial"/>
              <a:cs typeface="Arial"/>
            </a:endParaRPr>
          </a:p>
        </p:txBody>
      </p:sp>
      <p:sp>
        <p:nvSpPr>
          <p:cNvPr id="23" name="object 23"/>
          <p:cNvSpPr txBox="1"/>
          <p:nvPr/>
        </p:nvSpPr>
        <p:spPr>
          <a:xfrm>
            <a:off x="1833406" y="5012488"/>
            <a:ext cx="916614" cy="184262"/>
          </a:xfrm>
          <a:prstGeom prst="rect">
            <a:avLst/>
          </a:prstGeom>
        </p:spPr>
        <p:txBody>
          <a:bodyPr wrap="square" lIns="0" tIns="0" rIns="0" bIns="0" rtlCol="0">
            <a:noAutofit/>
          </a:bodyPr>
          <a:lstStyle/>
          <a:p>
            <a:pPr marL="11516">
              <a:lnSpc>
                <a:spcPts val="1387"/>
              </a:lnSpc>
              <a:spcBef>
                <a:spcPts val="69"/>
              </a:spcBef>
            </a:pPr>
            <a:r>
              <a:rPr sz="1270" b="1" spc="-4" dirty="0">
                <a:latin typeface="Arial"/>
                <a:cs typeface="Arial"/>
              </a:rPr>
              <a:t>E</a:t>
            </a:r>
            <a:r>
              <a:rPr sz="1270" b="1" spc="4" dirty="0">
                <a:latin typeface="Arial"/>
                <a:cs typeface="Arial"/>
              </a:rPr>
              <a:t>m</a:t>
            </a:r>
            <a:r>
              <a:rPr sz="1270" b="1" dirty="0">
                <a:latin typeface="Arial"/>
                <a:cs typeface="Arial"/>
              </a:rPr>
              <a:t>e</a:t>
            </a:r>
            <a:r>
              <a:rPr sz="1270" b="1" spc="4" dirty="0">
                <a:latin typeface="Arial"/>
                <a:cs typeface="Arial"/>
              </a:rPr>
              <a:t>r</a:t>
            </a:r>
            <a:r>
              <a:rPr sz="1270" b="1" spc="-4" dirty="0">
                <a:latin typeface="Arial"/>
                <a:cs typeface="Arial"/>
              </a:rPr>
              <a:t>g</a:t>
            </a:r>
            <a:r>
              <a:rPr sz="1270" b="1" dirty="0">
                <a:latin typeface="Arial"/>
                <a:cs typeface="Arial"/>
              </a:rPr>
              <a:t>e</a:t>
            </a:r>
            <a:r>
              <a:rPr sz="1270" b="1" spc="4" dirty="0">
                <a:latin typeface="Arial"/>
                <a:cs typeface="Arial"/>
              </a:rPr>
              <a:t>n</a:t>
            </a:r>
            <a:r>
              <a:rPr sz="1270" b="1" dirty="0">
                <a:latin typeface="Arial"/>
                <a:cs typeface="Arial"/>
              </a:rPr>
              <a:t>ce</a:t>
            </a:r>
            <a:endParaRPr sz="1270">
              <a:latin typeface="Arial"/>
              <a:cs typeface="Arial"/>
            </a:endParaRPr>
          </a:p>
        </p:txBody>
      </p:sp>
      <p:sp>
        <p:nvSpPr>
          <p:cNvPr id="22" name="object 22"/>
          <p:cNvSpPr txBox="1"/>
          <p:nvPr/>
        </p:nvSpPr>
        <p:spPr>
          <a:xfrm>
            <a:off x="860637" y="5380154"/>
            <a:ext cx="429330" cy="253360"/>
          </a:xfrm>
          <a:prstGeom prst="rect">
            <a:avLst/>
          </a:prstGeom>
        </p:spPr>
        <p:txBody>
          <a:bodyPr wrap="square" lIns="0" tIns="0" rIns="0" bIns="0" rtlCol="0">
            <a:noAutofit/>
          </a:bodyPr>
          <a:lstStyle/>
          <a:p>
            <a:pPr marL="11516">
              <a:lnSpc>
                <a:spcPts val="1945"/>
              </a:lnSpc>
              <a:spcBef>
                <a:spcPts val="97"/>
              </a:spcBef>
            </a:pPr>
            <a:r>
              <a:rPr sz="1814" spc="4" dirty="0">
                <a:latin typeface="Arial"/>
                <a:cs typeface="Arial"/>
              </a:rPr>
              <a:t>L</a:t>
            </a:r>
            <a:r>
              <a:rPr sz="1814" dirty="0">
                <a:latin typeface="Arial"/>
                <a:cs typeface="Arial"/>
              </a:rPr>
              <a:t>es</a:t>
            </a:r>
            <a:endParaRPr sz="1814">
              <a:latin typeface="Arial"/>
              <a:cs typeface="Arial"/>
            </a:endParaRPr>
          </a:p>
        </p:txBody>
      </p:sp>
      <p:sp>
        <p:nvSpPr>
          <p:cNvPr id="21" name="object 21"/>
          <p:cNvSpPr txBox="1"/>
          <p:nvPr/>
        </p:nvSpPr>
        <p:spPr>
          <a:xfrm>
            <a:off x="1303327" y="5380154"/>
            <a:ext cx="7095929" cy="253360"/>
          </a:xfrm>
          <a:prstGeom prst="rect">
            <a:avLst/>
          </a:prstGeom>
        </p:spPr>
        <p:txBody>
          <a:bodyPr wrap="square" lIns="0" tIns="0" rIns="0" bIns="0" rtlCol="0">
            <a:noAutofit/>
          </a:bodyPr>
          <a:lstStyle/>
          <a:p>
            <a:pPr marL="11516">
              <a:lnSpc>
                <a:spcPts val="1945"/>
              </a:lnSpc>
              <a:spcBef>
                <a:spcPts val="97"/>
              </a:spcBef>
            </a:pPr>
            <a:r>
              <a:rPr sz="1814" spc="-4" dirty="0">
                <a:latin typeface="Arial"/>
                <a:cs typeface="Arial"/>
              </a:rPr>
              <a:t>f</a:t>
            </a:r>
            <a:r>
              <a:rPr sz="1814" dirty="0">
                <a:latin typeface="Arial"/>
                <a:cs typeface="Arial"/>
              </a:rPr>
              <a:t>rom</a:t>
            </a:r>
            <a:r>
              <a:rPr sz="1814" spc="4" dirty="0">
                <a:latin typeface="Arial"/>
                <a:cs typeface="Arial"/>
              </a:rPr>
              <a:t>a</a:t>
            </a:r>
            <a:r>
              <a:rPr sz="1814" dirty="0">
                <a:latin typeface="Arial"/>
                <a:cs typeface="Arial"/>
              </a:rPr>
              <a:t>g</a:t>
            </a:r>
            <a:r>
              <a:rPr sz="1814" spc="4" dirty="0">
                <a:latin typeface="Arial"/>
                <a:cs typeface="Arial"/>
              </a:rPr>
              <a:t>e</a:t>
            </a:r>
            <a:r>
              <a:rPr sz="1814" dirty="0">
                <a:latin typeface="Arial"/>
                <a:cs typeface="Arial"/>
              </a:rPr>
              <a:t>s</a:t>
            </a:r>
            <a:r>
              <a:rPr sz="1814" spc="45" dirty="0">
                <a:latin typeface="Arial"/>
                <a:cs typeface="Arial"/>
              </a:rPr>
              <a:t> </a:t>
            </a:r>
            <a:r>
              <a:rPr sz="1814" spc="-4" dirty="0">
                <a:latin typeface="Arial"/>
                <a:cs typeface="Arial"/>
              </a:rPr>
              <a:t>f</a:t>
            </a:r>
            <a:r>
              <a:rPr sz="1814" spc="4" dirty="0">
                <a:latin typeface="Arial"/>
                <a:cs typeface="Arial"/>
              </a:rPr>
              <a:t>on</a:t>
            </a:r>
            <a:r>
              <a:rPr sz="1814" dirty="0">
                <a:latin typeface="Arial"/>
                <a:cs typeface="Arial"/>
              </a:rPr>
              <a:t>d</a:t>
            </a:r>
            <a:r>
              <a:rPr sz="1814" spc="4" dirty="0">
                <a:latin typeface="Arial"/>
                <a:cs typeface="Arial"/>
              </a:rPr>
              <a:t>u</a:t>
            </a:r>
            <a:r>
              <a:rPr sz="1814" dirty="0">
                <a:latin typeface="Arial"/>
                <a:cs typeface="Arial"/>
              </a:rPr>
              <a:t>s</a:t>
            </a:r>
            <a:r>
              <a:rPr sz="1814" spc="44" dirty="0">
                <a:latin typeface="Arial"/>
                <a:cs typeface="Arial"/>
              </a:rPr>
              <a:t> </a:t>
            </a:r>
            <a:r>
              <a:rPr sz="1814" spc="8" dirty="0">
                <a:latin typeface="Arial"/>
                <a:cs typeface="Arial"/>
              </a:rPr>
              <a:t>s</a:t>
            </a:r>
            <a:r>
              <a:rPr sz="1814" dirty="0">
                <a:latin typeface="Arial"/>
                <a:cs typeface="Arial"/>
              </a:rPr>
              <a:t>o</a:t>
            </a:r>
            <a:r>
              <a:rPr sz="1814" spc="4" dirty="0">
                <a:latin typeface="Arial"/>
                <a:cs typeface="Arial"/>
              </a:rPr>
              <a:t>n</a:t>
            </a:r>
            <a:r>
              <a:rPr sz="1814" dirty="0">
                <a:latin typeface="Arial"/>
                <a:cs typeface="Arial"/>
              </a:rPr>
              <a:t>t</a:t>
            </a:r>
            <a:r>
              <a:rPr sz="1814" spc="35" dirty="0">
                <a:latin typeface="Arial"/>
                <a:cs typeface="Arial"/>
              </a:rPr>
              <a:t> </a:t>
            </a:r>
            <a:r>
              <a:rPr sz="1814" spc="8" dirty="0">
                <a:latin typeface="Arial"/>
                <a:cs typeface="Arial"/>
              </a:rPr>
              <a:t>s</a:t>
            </a:r>
            <a:r>
              <a:rPr sz="1814" spc="4" dirty="0">
                <a:latin typeface="Arial"/>
                <a:cs typeface="Arial"/>
              </a:rPr>
              <a:t>u</a:t>
            </a:r>
            <a:r>
              <a:rPr sz="1814" dirty="0">
                <a:latin typeface="Arial"/>
                <a:cs typeface="Arial"/>
              </a:rPr>
              <a:t>r</a:t>
            </a:r>
            <a:r>
              <a:rPr sz="1814" spc="-4" dirty="0">
                <a:latin typeface="Arial"/>
                <a:cs typeface="Arial"/>
              </a:rPr>
              <a:t>t</a:t>
            </a:r>
            <a:r>
              <a:rPr sz="1814" spc="4" dirty="0">
                <a:latin typeface="Arial"/>
                <a:cs typeface="Arial"/>
              </a:rPr>
              <a:t>o</a:t>
            </a:r>
            <a:r>
              <a:rPr sz="1814" dirty="0">
                <a:latin typeface="Arial"/>
                <a:cs typeface="Arial"/>
              </a:rPr>
              <a:t>ut</a:t>
            </a:r>
            <a:r>
              <a:rPr sz="1814" spc="40" dirty="0">
                <a:latin typeface="Arial"/>
                <a:cs typeface="Arial"/>
              </a:rPr>
              <a:t> </a:t>
            </a:r>
            <a:r>
              <a:rPr sz="1814" spc="8" dirty="0">
                <a:latin typeface="Arial"/>
                <a:cs typeface="Arial"/>
              </a:rPr>
              <a:t>c</a:t>
            </a:r>
            <a:r>
              <a:rPr sz="1814" dirty="0">
                <a:latin typeface="Arial"/>
                <a:cs typeface="Arial"/>
              </a:rPr>
              <a:t>o</a:t>
            </a:r>
            <a:r>
              <a:rPr sz="1814" spc="4" dirty="0">
                <a:latin typeface="Arial"/>
                <a:cs typeface="Arial"/>
              </a:rPr>
              <a:t>n</a:t>
            </a:r>
            <a:r>
              <a:rPr sz="1814" spc="8" dirty="0">
                <a:latin typeface="Arial"/>
                <a:cs typeface="Arial"/>
              </a:rPr>
              <a:t>s</a:t>
            </a:r>
            <a:r>
              <a:rPr sz="1814" dirty="0">
                <a:latin typeface="Arial"/>
                <a:cs typeface="Arial"/>
              </a:rPr>
              <a:t>ommés</a:t>
            </a:r>
            <a:r>
              <a:rPr sz="1814" spc="54" dirty="0">
                <a:latin typeface="Arial"/>
                <a:cs typeface="Arial"/>
              </a:rPr>
              <a:t> </a:t>
            </a:r>
            <a:r>
              <a:rPr sz="1814" dirty="0">
                <a:latin typeface="Arial"/>
                <a:cs typeface="Arial"/>
              </a:rPr>
              <a:t>p</a:t>
            </a:r>
            <a:r>
              <a:rPr sz="1814" spc="4" dirty="0">
                <a:latin typeface="Arial"/>
                <a:cs typeface="Arial"/>
              </a:rPr>
              <a:t>a</a:t>
            </a:r>
            <a:r>
              <a:rPr sz="1814" dirty="0">
                <a:latin typeface="Arial"/>
                <a:cs typeface="Arial"/>
              </a:rPr>
              <a:t>r</a:t>
            </a:r>
            <a:r>
              <a:rPr sz="1814" spc="40" dirty="0">
                <a:latin typeface="Arial"/>
                <a:cs typeface="Arial"/>
              </a:rPr>
              <a:t> </a:t>
            </a:r>
            <a:r>
              <a:rPr sz="1814" spc="4" dirty="0">
                <a:latin typeface="Arial"/>
                <a:cs typeface="Arial"/>
              </a:rPr>
              <a:t>l</a:t>
            </a:r>
            <a:r>
              <a:rPr sz="1814" dirty="0">
                <a:latin typeface="Arial"/>
                <a:cs typeface="Arial"/>
              </a:rPr>
              <a:t>es</a:t>
            </a:r>
            <a:r>
              <a:rPr sz="1814" spc="45" dirty="0">
                <a:latin typeface="Arial"/>
                <a:cs typeface="Arial"/>
              </a:rPr>
              <a:t> </a:t>
            </a:r>
            <a:r>
              <a:rPr sz="1814" spc="4" dirty="0">
                <a:latin typeface="Arial"/>
                <a:cs typeface="Arial"/>
              </a:rPr>
              <a:t>en</a:t>
            </a:r>
            <a:r>
              <a:rPr sz="1814" spc="-4" dirty="0">
                <a:latin typeface="Arial"/>
                <a:cs typeface="Arial"/>
              </a:rPr>
              <a:t>f</a:t>
            </a:r>
            <a:r>
              <a:rPr sz="1814" dirty="0">
                <a:latin typeface="Arial"/>
                <a:cs typeface="Arial"/>
              </a:rPr>
              <a:t>a</a:t>
            </a:r>
            <a:r>
              <a:rPr sz="1814" spc="4" dirty="0">
                <a:latin typeface="Arial"/>
                <a:cs typeface="Arial"/>
              </a:rPr>
              <a:t>n</a:t>
            </a:r>
            <a:r>
              <a:rPr sz="1814" spc="-4" dirty="0">
                <a:latin typeface="Arial"/>
                <a:cs typeface="Arial"/>
              </a:rPr>
              <a:t>t</a:t>
            </a:r>
            <a:r>
              <a:rPr sz="1814" dirty="0">
                <a:latin typeface="Arial"/>
                <a:cs typeface="Arial"/>
              </a:rPr>
              <a:t>s</a:t>
            </a:r>
            <a:r>
              <a:rPr sz="1814" spc="44" dirty="0">
                <a:latin typeface="Arial"/>
                <a:cs typeface="Arial"/>
              </a:rPr>
              <a:t> </a:t>
            </a:r>
            <a:r>
              <a:rPr sz="1814" dirty="0">
                <a:latin typeface="Arial"/>
                <a:cs typeface="Arial"/>
              </a:rPr>
              <a:t>(</a:t>
            </a:r>
            <a:r>
              <a:rPr sz="1814" spc="4" dirty="0">
                <a:latin typeface="Arial"/>
                <a:cs typeface="Arial"/>
              </a:rPr>
              <a:t>2</a:t>
            </a:r>
            <a:r>
              <a:rPr sz="1814" dirty="0">
                <a:latin typeface="Arial"/>
                <a:cs typeface="Arial"/>
              </a:rPr>
              <a:t>-</a:t>
            </a:r>
            <a:r>
              <a:rPr sz="1814" spc="4" dirty="0">
                <a:latin typeface="Arial"/>
                <a:cs typeface="Arial"/>
              </a:rPr>
              <a:t>1</a:t>
            </a:r>
            <a:r>
              <a:rPr sz="1814" dirty="0">
                <a:latin typeface="Arial"/>
                <a:cs typeface="Arial"/>
              </a:rPr>
              <a:t>7</a:t>
            </a:r>
            <a:r>
              <a:rPr sz="1814" spc="44" dirty="0">
                <a:latin typeface="Arial"/>
                <a:cs typeface="Arial"/>
              </a:rPr>
              <a:t> </a:t>
            </a:r>
            <a:r>
              <a:rPr sz="1814" dirty="0">
                <a:latin typeface="Arial"/>
                <a:cs typeface="Arial"/>
              </a:rPr>
              <a:t>a</a:t>
            </a:r>
            <a:r>
              <a:rPr sz="1814" spc="4" dirty="0">
                <a:latin typeface="Arial"/>
                <a:cs typeface="Arial"/>
              </a:rPr>
              <a:t>n</a:t>
            </a:r>
            <a:r>
              <a:rPr sz="1814" spc="8" dirty="0">
                <a:latin typeface="Arial"/>
                <a:cs typeface="Arial"/>
              </a:rPr>
              <a:t>s</a:t>
            </a:r>
            <a:r>
              <a:rPr sz="1814" dirty="0">
                <a:latin typeface="Arial"/>
                <a:cs typeface="Arial"/>
              </a:rPr>
              <a:t>)</a:t>
            </a:r>
            <a:endParaRPr sz="1814">
              <a:latin typeface="Arial"/>
              <a:cs typeface="Arial"/>
            </a:endParaRPr>
          </a:p>
        </p:txBody>
      </p:sp>
      <p:sp>
        <p:nvSpPr>
          <p:cNvPr id="20" name="object 20"/>
          <p:cNvSpPr txBox="1"/>
          <p:nvPr/>
        </p:nvSpPr>
        <p:spPr>
          <a:xfrm>
            <a:off x="8410772" y="5380154"/>
            <a:ext cx="249406" cy="253360"/>
          </a:xfrm>
          <a:prstGeom prst="rect">
            <a:avLst/>
          </a:prstGeom>
        </p:spPr>
        <p:txBody>
          <a:bodyPr wrap="square" lIns="0" tIns="0" rIns="0" bIns="0" rtlCol="0">
            <a:noAutofit/>
          </a:bodyPr>
          <a:lstStyle/>
          <a:p>
            <a:pPr marL="11516">
              <a:lnSpc>
                <a:spcPts val="1945"/>
              </a:lnSpc>
              <a:spcBef>
                <a:spcPts val="97"/>
              </a:spcBef>
            </a:pPr>
            <a:r>
              <a:rPr sz="1814" dirty="0">
                <a:latin typeface="Arial"/>
                <a:cs typeface="Arial"/>
              </a:rPr>
              <a:t>et</a:t>
            </a:r>
            <a:endParaRPr sz="1814">
              <a:latin typeface="Arial"/>
              <a:cs typeface="Arial"/>
            </a:endParaRPr>
          </a:p>
        </p:txBody>
      </p:sp>
      <p:sp>
        <p:nvSpPr>
          <p:cNvPr id="19" name="object 19"/>
          <p:cNvSpPr txBox="1"/>
          <p:nvPr/>
        </p:nvSpPr>
        <p:spPr>
          <a:xfrm>
            <a:off x="664859" y="5442302"/>
            <a:ext cx="120971" cy="126680"/>
          </a:xfrm>
          <a:prstGeom prst="rect">
            <a:avLst/>
          </a:prstGeom>
        </p:spPr>
        <p:txBody>
          <a:bodyPr wrap="square" lIns="0" tIns="0" rIns="0" bIns="0" rtlCol="0">
            <a:noAutofit/>
          </a:bodyPr>
          <a:lstStyle/>
          <a:p>
            <a:pPr marL="11516">
              <a:lnSpc>
                <a:spcPts val="875"/>
              </a:lnSpc>
              <a:spcBef>
                <a:spcPts val="44"/>
              </a:spcBef>
            </a:pPr>
            <a:r>
              <a:rPr sz="816" dirty="0">
                <a:latin typeface="Times New Roman"/>
                <a:cs typeface="Times New Roman"/>
              </a:rPr>
              <a:t>●</a:t>
            </a:r>
            <a:endParaRPr sz="816">
              <a:latin typeface="Times New Roman"/>
              <a:cs typeface="Times New Roman"/>
            </a:endParaRPr>
          </a:p>
        </p:txBody>
      </p:sp>
      <p:sp>
        <p:nvSpPr>
          <p:cNvPr id="18" name="object 18"/>
          <p:cNvSpPr txBox="1"/>
          <p:nvPr/>
        </p:nvSpPr>
        <p:spPr>
          <a:xfrm>
            <a:off x="860637" y="5639273"/>
            <a:ext cx="7970542" cy="511326"/>
          </a:xfrm>
          <a:prstGeom prst="rect">
            <a:avLst/>
          </a:prstGeom>
        </p:spPr>
        <p:txBody>
          <a:bodyPr wrap="square" lIns="0" tIns="0" rIns="0" bIns="0" rtlCol="0">
            <a:noAutofit/>
          </a:bodyPr>
          <a:lstStyle/>
          <a:p>
            <a:pPr marL="11516">
              <a:lnSpc>
                <a:spcPts val="1945"/>
              </a:lnSpc>
              <a:spcBef>
                <a:spcPts val="97"/>
              </a:spcBef>
            </a:pPr>
            <a:r>
              <a:rPr sz="1814" spc="4" dirty="0" err="1" smtClean="0">
                <a:latin typeface="Arial"/>
                <a:cs typeface="Arial"/>
              </a:rPr>
              <a:t>j</a:t>
            </a:r>
            <a:r>
              <a:rPr sz="1814" dirty="0" err="1" smtClean="0">
                <a:latin typeface="Arial"/>
                <a:cs typeface="Arial"/>
              </a:rPr>
              <a:t>e</a:t>
            </a:r>
            <a:r>
              <a:rPr sz="1814" spc="4" dirty="0" err="1" smtClean="0">
                <a:latin typeface="Arial"/>
                <a:cs typeface="Arial"/>
              </a:rPr>
              <a:t>u</a:t>
            </a:r>
            <a:r>
              <a:rPr sz="1814" dirty="0" err="1" smtClean="0">
                <a:latin typeface="Arial"/>
                <a:cs typeface="Arial"/>
              </a:rPr>
              <a:t>ne</a:t>
            </a:r>
            <a:r>
              <a:rPr lang="fr-FR" sz="1814" dirty="0" smtClean="0">
                <a:latin typeface="Arial"/>
                <a:cs typeface="Arial"/>
              </a:rPr>
              <a:t>s</a:t>
            </a:r>
            <a:r>
              <a:rPr sz="1814" spc="252" dirty="0" smtClean="0">
                <a:latin typeface="Arial"/>
                <a:cs typeface="Arial"/>
              </a:rPr>
              <a:t> </a:t>
            </a:r>
            <a:r>
              <a:rPr sz="1814" spc="4" dirty="0">
                <a:latin typeface="Arial"/>
                <a:cs typeface="Arial"/>
              </a:rPr>
              <a:t>a</a:t>
            </a:r>
            <a:r>
              <a:rPr sz="1814" dirty="0">
                <a:latin typeface="Arial"/>
                <a:cs typeface="Arial"/>
              </a:rPr>
              <a:t>d</a:t>
            </a:r>
            <a:r>
              <a:rPr sz="1814" spc="4" dirty="0">
                <a:latin typeface="Arial"/>
                <a:cs typeface="Arial"/>
              </a:rPr>
              <a:t>u</a:t>
            </a:r>
            <a:r>
              <a:rPr sz="1814" spc="-4" dirty="0">
                <a:latin typeface="Arial"/>
                <a:cs typeface="Arial"/>
              </a:rPr>
              <a:t>lt</a:t>
            </a:r>
            <a:r>
              <a:rPr sz="1814" spc="4" dirty="0">
                <a:latin typeface="Arial"/>
                <a:cs typeface="Arial"/>
              </a:rPr>
              <a:t>e</a:t>
            </a:r>
            <a:r>
              <a:rPr sz="1814" dirty="0">
                <a:latin typeface="Arial"/>
                <a:cs typeface="Arial"/>
              </a:rPr>
              <a:t>s</a:t>
            </a:r>
            <a:r>
              <a:rPr sz="1814" spc="257" dirty="0">
                <a:latin typeface="Arial"/>
                <a:cs typeface="Arial"/>
              </a:rPr>
              <a:t> </a:t>
            </a:r>
            <a:r>
              <a:rPr sz="1814" dirty="0">
                <a:latin typeface="Arial"/>
                <a:cs typeface="Arial"/>
              </a:rPr>
              <a:t>(1</a:t>
            </a:r>
            <a:r>
              <a:rPr sz="1814" spc="4" dirty="0">
                <a:latin typeface="Arial"/>
                <a:cs typeface="Arial"/>
              </a:rPr>
              <a:t>8</a:t>
            </a:r>
            <a:r>
              <a:rPr sz="1814" dirty="0">
                <a:latin typeface="Arial"/>
                <a:cs typeface="Arial"/>
              </a:rPr>
              <a:t>-</a:t>
            </a:r>
            <a:r>
              <a:rPr sz="1814" spc="4" dirty="0">
                <a:latin typeface="Arial"/>
                <a:cs typeface="Arial"/>
              </a:rPr>
              <a:t>2</a:t>
            </a:r>
            <a:r>
              <a:rPr sz="1814" dirty="0">
                <a:latin typeface="Arial"/>
                <a:cs typeface="Arial"/>
              </a:rPr>
              <a:t>5</a:t>
            </a:r>
            <a:r>
              <a:rPr sz="1814" spc="244" dirty="0">
                <a:latin typeface="Arial"/>
                <a:cs typeface="Arial"/>
              </a:rPr>
              <a:t> </a:t>
            </a:r>
            <a:r>
              <a:rPr sz="1814" spc="4" dirty="0">
                <a:latin typeface="Arial"/>
                <a:cs typeface="Arial"/>
              </a:rPr>
              <a:t>a</a:t>
            </a:r>
            <a:r>
              <a:rPr sz="1814" dirty="0">
                <a:latin typeface="Arial"/>
                <a:cs typeface="Arial"/>
              </a:rPr>
              <a:t>n</a:t>
            </a:r>
            <a:r>
              <a:rPr sz="1814" spc="8" dirty="0">
                <a:latin typeface="Arial"/>
                <a:cs typeface="Arial"/>
              </a:rPr>
              <a:t>s</a:t>
            </a:r>
            <a:r>
              <a:rPr sz="1814" dirty="0">
                <a:latin typeface="Arial"/>
                <a:cs typeface="Arial"/>
              </a:rPr>
              <a:t>).</a:t>
            </a:r>
            <a:r>
              <a:rPr sz="1814" spc="244" dirty="0">
                <a:latin typeface="Arial"/>
                <a:cs typeface="Arial"/>
              </a:rPr>
              <a:t> </a:t>
            </a:r>
            <a:r>
              <a:rPr sz="1814" spc="-4" dirty="0">
                <a:latin typeface="Arial"/>
                <a:cs typeface="Arial"/>
              </a:rPr>
              <a:t>I</a:t>
            </a:r>
            <a:r>
              <a:rPr sz="1814" spc="4" dirty="0">
                <a:latin typeface="Arial"/>
                <a:cs typeface="Arial"/>
              </a:rPr>
              <a:t>l</a:t>
            </a:r>
            <a:r>
              <a:rPr sz="1814" dirty="0">
                <a:latin typeface="Arial"/>
                <a:cs typeface="Arial"/>
              </a:rPr>
              <a:t>s</a:t>
            </a:r>
            <a:r>
              <a:rPr sz="1814" spc="249" dirty="0">
                <a:latin typeface="Arial"/>
                <a:cs typeface="Arial"/>
              </a:rPr>
              <a:t> </a:t>
            </a:r>
            <a:r>
              <a:rPr sz="1814" spc="8" dirty="0">
                <a:latin typeface="Arial"/>
                <a:cs typeface="Arial"/>
              </a:rPr>
              <a:t>c</a:t>
            </a:r>
            <a:r>
              <a:rPr sz="1814" spc="4" dirty="0">
                <a:latin typeface="Arial"/>
                <a:cs typeface="Arial"/>
              </a:rPr>
              <a:t>o</a:t>
            </a:r>
            <a:r>
              <a:rPr sz="1814" dirty="0">
                <a:latin typeface="Arial"/>
                <a:cs typeface="Arial"/>
              </a:rPr>
              <a:t>n</a:t>
            </a:r>
            <a:r>
              <a:rPr sz="1814" spc="8" dirty="0">
                <a:latin typeface="Arial"/>
                <a:cs typeface="Arial"/>
              </a:rPr>
              <a:t>s</a:t>
            </a:r>
            <a:r>
              <a:rPr sz="1814" spc="4" dirty="0">
                <a:latin typeface="Arial"/>
                <a:cs typeface="Arial"/>
              </a:rPr>
              <a:t>o</a:t>
            </a:r>
            <a:r>
              <a:rPr sz="1814" spc="-4" dirty="0">
                <a:latin typeface="Arial"/>
                <a:cs typeface="Arial"/>
              </a:rPr>
              <a:t>m</a:t>
            </a:r>
            <a:r>
              <a:rPr sz="1814" dirty="0">
                <a:latin typeface="Arial"/>
                <a:cs typeface="Arial"/>
              </a:rPr>
              <a:t>m</a:t>
            </a:r>
            <a:r>
              <a:rPr sz="1814" spc="4" dirty="0">
                <a:latin typeface="Arial"/>
                <a:cs typeface="Arial"/>
              </a:rPr>
              <a:t>e</a:t>
            </a:r>
            <a:r>
              <a:rPr sz="1814" dirty="0">
                <a:latin typeface="Arial"/>
                <a:cs typeface="Arial"/>
              </a:rPr>
              <a:t>nt</a:t>
            </a:r>
            <a:r>
              <a:rPr sz="1814" spc="239" dirty="0">
                <a:latin typeface="Arial"/>
                <a:cs typeface="Arial"/>
              </a:rPr>
              <a:t> </a:t>
            </a:r>
            <a:r>
              <a:rPr sz="1814" spc="4" dirty="0">
                <a:latin typeface="Arial"/>
                <a:cs typeface="Arial"/>
              </a:rPr>
              <a:t>p</a:t>
            </a:r>
            <a:r>
              <a:rPr sz="1814" spc="-4" dirty="0">
                <a:latin typeface="Arial"/>
                <a:cs typeface="Arial"/>
              </a:rPr>
              <a:t>l</a:t>
            </a:r>
            <a:r>
              <a:rPr sz="1814" spc="4" dirty="0">
                <a:latin typeface="Arial"/>
                <a:cs typeface="Arial"/>
              </a:rPr>
              <a:t>u</a:t>
            </a:r>
            <a:r>
              <a:rPr sz="1814" dirty="0">
                <a:latin typeface="Arial"/>
                <a:cs typeface="Arial"/>
              </a:rPr>
              <a:t>s</a:t>
            </a:r>
            <a:r>
              <a:rPr sz="1814" spc="244" dirty="0">
                <a:latin typeface="Arial"/>
                <a:cs typeface="Arial"/>
              </a:rPr>
              <a:t> </a:t>
            </a:r>
            <a:r>
              <a:rPr sz="1814" spc="8" dirty="0">
                <a:latin typeface="Arial"/>
                <a:cs typeface="Arial"/>
              </a:rPr>
              <a:t>c</a:t>
            </a:r>
            <a:r>
              <a:rPr sz="1814" dirty="0">
                <a:latin typeface="Arial"/>
                <a:cs typeface="Arial"/>
              </a:rPr>
              <a:t>e</a:t>
            </a:r>
            <a:r>
              <a:rPr sz="1814" spc="244" dirty="0">
                <a:latin typeface="Arial"/>
                <a:cs typeface="Arial"/>
              </a:rPr>
              <a:t> </a:t>
            </a:r>
            <a:r>
              <a:rPr sz="1814" dirty="0">
                <a:latin typeface="Arial"/>
                <a:cs typeface="Arial"/>
              </a:rPr>
              <a:t>t</a:t>
            </a:r>
            <a:r>
              <a:rPr sz="1814" spc="-8" dirty="0">
                <a:latin typeface="Arial"/>
                <a:cs typeface="Arial"/>
              </a:rPr>
              <a:t>y</a:t>
            </a:r>
            <a:r>
              <a:rPr sz="1814" spc="4" dirty="0">
                <a:latin typeface="Arial"/>
                <a:cs typeface="Arial"/>
              </a:rPr>
              <a:t>p</a:t>
            </a:r>
            <a:r>
              <a:rPr sz="1814" dirty="0">
                <a:latin typeface="Arial"/>
                <a:cs typeface="Arial"/>
              </a:rPr>
              <a:t>e</a:t>
            </a:r>
            <a:r>
              <a:rPr sz="1814" spc="244" dirty="0">
                <a:latin typeface="Arial"/>
                <a:cs typeface="Arial"/>
              </a:rPr>
              <a:t> </a:t>
            </a:r>
            <a:r>
              <a:rPr sz="1814" spc="4" dirty="0">
                <a:latin typeface="Arial"/>
                <a:cs typeface="Arial"/>
              </a:rPr>
              <a:t>d</a:t>
            </a:r>
            <a:r>
              <a:rPr sz="1814" dirty="0">
                <a:latin typeface="Arial"/>
                <a:cs typeface="Arial"/>
              </a:rPr>
              <a:t>e</a:t>
            </a:r>
            <a:r>
              <a:rPr sz="1814" spc="244" dirty="0">
                <a:latin typeface="Arial"/>
                <a:cs typeface="Arial"/>
              </a:rPr>
              <a:t> </a:t>
            </a:r>
            <a:r>
              <a:rPr sz="1814" spc="-4" dirty="0">
                <a:latin typeface="Arial"/>
                <a:cs typeface="Arial"/>
              </a:rPr>
              <a:t>f</a:t>
            </a:r>
            <a:r>
              <a:rPr sz="1814" dirty="0">
                <a:latin typeface="Arial"/>
                <a:cs typeface="Arial"/>
              </a:rPr>
              <a:t>r</a:t>
            </a:r>
            <a:r>
              <a:rPr sz="1814" spc="4" dirty="0">
                <a:latin typeface="Arial"/>
                <a:cs typeface="Arial"/>
              </a:rPr>
              <a:t>o</a:t>
            </a:r>
            <a:r>
              <a:rPr sz="1814" dirty="0">
                <a:latin typeface="Arial"/>
                <a:cs typeface="Arial"/>
              </a:rPr>
              <a:t>ma</a:t>
            </a:r>
            <a:r>
              <a:rPr sz="1814" spc="4" dirty="0">
                <a:latin typeface="Arial"/>
                <a:cs typeface="Arial"/>
              </a:rPr>
              <a:t>g</a:t>
            </a:r>
            <a:r>
              <a:rPr sz="1814" dirty="0">
                <a:latin typeface="Arial"/>
                <a:cs typeface="Arial"/>
              </a:rPr>
              <a:t>e</a:t>
            </a:r>
            <a:r>
              <a:rPr sz="1814" spc="244" dirty="0">
                <a:latin typeface="Arial"/>
                <a:cs typeface="Arial"/>
              </a:rPr>
              <a:t> </a:t>
            </a:r>
            <a:r>
              <a:rPr sz="1814" spc="4" dirty="0">
                <a:latin typeface="Arial"/>
                <a:cs typeface="Arial"/>
              </a:rPr>
              <a:t>ho</a:t>
            </a:r>
            <a:r>
              <a:rPr sz="1814" dirty="0">
                <a:latin typeface="Arial"/>
                <a:cs typeface="Arial"/>
              </a:rPr>
              <a:t>rs</a:t>
            </a:r>
          </a:p>
          <a:p>
            <a:pPr marL="11516" marR="34549">
              <a:lnSpc>
                <a:spcPts val="2031"/>
              </a:lnSpc>
              <a:spcBef>
                <a:spcPts val="4"/>
              </a:spcBef>
            </a:pPr>
            <a:r>
              <a:rPr sz="1814" dirty="0">
                <a:latin typeface="Arial"/>
                <a:cs typeface="Arial"/>
              </a:rPr>
              <a:t>r</a:t>
            </a:r>
            <a:r>
              <a:rPr sz="1814" spc="4" dirty="0">
                <a:latin typeface="Arial"/>
                <a:cs typeface="Arial"/>
              </a:rPr>
              <a:t>e</a:t>
            </a:r>
            <a:r>
              <a:rPr sz="1814" dirty="0">
                <a:latin typeface="Arial"/>
                <a:cs typeface="Arial"/>
              </a:rPr>
              <a:t>p</a:t>
            </a:r>
            <a:r>
              <a:rPr sz="1814" spc="4" dirty="0">
                <a:latin typeface="Arial"/>
                <a:cs typeface="Arial"/>
              </a:rPr>
              <a:t>a</a:t>
            </a:r>
            <a:r>
              <a:rPr sz="1814" dirty="0">
                <a:latin typeface="Arial"/>
                <a:cs typeface="Arial"/>
              </a:rPr>
              <a:t>s </a:t>
            </a:r>
            <a:r>
              <a:rPr sz="1814" spc="4" dirty="0">
                <a:latin typeface="Arial"/>
                <a:cs typeface="Arial"/>
              </a:rPr>
              <a:t>e</a:t>
            </a:r>
            <a:r>
              <a:rPr sz="1814" dirty="0">
                <a:latin typeface="Arial"/>
                <a:cs typeface="Arial"/>
              </a:rPr>
              <a:t>t</a:t>
            </a:r>
            <a:r>
              <a:rPr sz="1814" spc="-8" dirty="0">
                <a:latin typeface="Arial"/>
                <a:cs typeface="Arial"/>
              </a:rPr>
              <a:t> </a:t>
            </a:r>
            <a:r>
              <a:rPr sz="1814" spc="4" dirty="0">
                <a:latin typeface="Arial"/>
                <a:cs typeface="Arial"/>
              </a:rPr>
              <a:t>h</a:t>
            </a:r>
            <a:r>
              <a:rPr sz="1814" dirty="0">
                <a:latin typeface="Arial"/>
                <a:cs typeface="Arial"/>
              </a:rPr>
              <a:t>o</a:t>
            </a:r>
            <a:r>
              <a:rPr sz="1814" spc="8" dirty="0">
                <a:latin typeface="Arial"/>
                <a:cs typeface="Arial"/>
              </a:rPr>
              <a:t>r</a:t>
            </a:r>
            <a:r>
              <a:rPr sz="1814" dirty="0">
                <a:latin typeface="Arial"/>
                <a:cs typeface="Arial"/>
              </a:rPr>
              <a:t>s </a:t>
            </a:r>
            <a:r>
              <a:rPr sz="1814" spc="4" dirty="0">
                <a:latin typeface="Arial"/>
                <a:cs typeface="Arial"/>
              </a:rPr>
              <a:t>do</a:t>
            </a:r>
            <a:r>
              <a:rPr sz="1814" spc="-4" dirty="0">
                <a:latin typeface="Arial"/>
                <a:cs typeface="Arial"/>
              </a:rPr>
              <a:t>m</a:t>
            </a:r>
            <a:r>
              <a:rPr sz="1814" spc="4" dirty="0">
                <a:latin typeface="Arial"/>
                <a:cs typeface="Arial"/>
              </a:rPr>
              <a:t>i</a:t>
            </a:r>
            <a:r>
              <a:rPr sz="1814" spc="8" dirty="0">
                <a:latin typeface="Arial"/>
                <a:cs typeface="Arial"/>
              </a:rPr>
              <a:t>c</a:t>
            </a:r>
            <a:r>
              <a:rPr sz="1814" spc="-4" dirty="0">
                <a:latin typeface="Arial"/>
                <a:cs typeface="Arial"/>
              </a:rPr>
              <a:t>i</a:t>
            </a:r>
            <a:r>
              <a:rPr sz="1814" spc="4" dirty="0">
                <a:latin typeface="Arial"/>
                <a:cs typeface="Arial"/>
              </a:rPr>
              <a:t>l</a:t>
            </a:r>
            <a:r>
              <a:rPr sz="1814" dirty="0">
                <a:latin typeface="Arial"/>
                <a:cs typeface="Arial"/>
              </a:rPr>
              <a:t>e.</a:t>
            </a:r>
          </a:p>
        </p:txBody>
      </p:sp>
      <p:sp>
        <p:nvSpPr>
          <p:cNvPr id="17" name="object 17"/>
          <p:cNvSpPr txBox="1"/>
          <p:nvPr/>
        </p:nvSpPr>
        <p:spPr>
          <a:xfrm>
            <a:off x="860637" y="6156358"/>
            <a:ext cx="429330" cy="253360"/>
          </a:xfrm>
          <a:prstGeom prst="rect">
            <a:avLst/>
          </a:prstGeom>
        </p:spPr>
        <p:txBody>
          <a:bodyPr wrap="square" lIns="0" tIns="0" rIns="0" bIns="0" rtlCol="0">
            <a:noAutofit/>
          </a:bodyPr>
          <a:lstStyle/>
          <a:p>
            <a:pPr marL="11516">
              <a:lnSpc>
                <a:spcPts val="1945"/>
              </a:lnSpc>
              <a:spcBef>
                <a:spcPts val="97"/>
              </a:spcBef>
            </a:pPr>
            <a:r>
              <a:rPr sz="1814" spc="4" dirty="0">
                <a:latin typeface="Arial"/>
                <a:cs typeface="Arial"/>
              </a:rPr>
              <a:t>L</a:t>
            </a:r>
            <a:r>
              <a:rPr sz="1814" dirty="0">
                <a:latin typeface="Arial"/>
                <a:cs typeface="Arial"/>
              </a:rPr>
              <a:t>es</a:t>
            </a:r>
            <a:endParaRPr sz="1814">
              <a:latin typeface="Arial"/>
              <a:cs typeface="Arial"/>
            </a:endParaRPr>
          </a:p>
        </p:txBody>
      </p:sp>
      <p:sp>
        <p:nvSpPr>
          <p:cNvPr id="16" name="object 16"/>
          <p:cNvSpPr txBox="1"/>
          <p:nvPr/>
        </p:nvSpPr>
        <p:spPr>
          <a:xfrm>
            <a:off x="1421946" y="6156358"/>
            <a:ext cx="1566418" cy="253360"/>
          </a:xfrm>
          <a:prstGeom prst="rect">
            <a:avLst/>
          </a:prstGeom>
        </p:spPr>
        <p:txBody>
          <a:bodyPr wrap="square" lIns="0" tIns="0" rIns="0" bIns="0" rtlCol="0">
            <a:noAutofit/>
          </a:bodyPr>
          <a:lstStyle/>
          <a:p>
            <a:pPr marL="11516">
              <a:lnSpc>
                <a:spcPts val="1945"/>
              </a:lnSpc>
              <a:spcBef>
                <a:spcPts val="97"/>
              </a:spcBef>
            </a:pPr>
            <a:r>
              <a:rPr sz="1814" dirty="0">
                <a:latin typeface="Arial"/>
                <a:cs typeface="Arial"/>
              </a:rPr>
              <a:t>a</a:t>
            </a:r>
            <a:r>
              <a:rPr sz="1814" spc="4" dirty="0">
                <a:latin typeface="Arial"/>
                <a:cs typeface="Arial"/>
              </a:rPr>
              <a:t>du</a:t>
            </a:r>
            <a:r>
              <a:rPr sz="1814" spc="-4" dirty="0">
                <a:latin typeface="Arial"/>
                <a:cs typeface="Arial"/>
              </a:rPr>
              <a:t>lt</a:t>
            </a:r>
            <a:r>
              <a:rPr sz="1814" spc="4" dirty="0">
                <a:latin typeface="Arial"/>
                <a:cs typeface="Arial"/>
              </a:rPr>
              <a:t>e</a:t>
            </a:r>
            <a:r>
              <a:rPr sz="1814" dirty="0">
                <a:latin typeface="Arial"/>
                <a:cs typeface="Arial"/>
              </a:rPr>
              <a:t>s </a:t>
            </a:r>
            <a:r>
              <a:rPr sz="1814" spc="479" dirty="0">
                <a:latin typeface="Arial"/>
                <a:cs typeface="Arial"/>
              </a:rPr>
              <a:t> </a:t>
            </a:r>
            <a:r>
              <a:rPr sz="1814" spc="4" dirty="0">
                <a:latin typeface="Arial"/>
                <a:cs typeface="Arial"/>
              </a:rPr>
              <a:t>q</a:t>
            </a:r>
            <a:r>
              <a:rPr sz="1814" dirty="0">
                <a:latin typeface="Arial"/>
                <a:cs typeface="Arial"/>
              </a:rPr>
              <a:t>u</a:t>
            </a:r>
            <a:r>
              <a:rPr sz="1814" spc="4" dirty="0">
                <a:latin typeface="Arial"/>
                <a:cs typeface="Arial"/>
              </a:rPr>
              <a:t>a</a:t>
            </a:r>
            <a:r>
              <a:rPr sz="1814" dirty="0">
                <a:latin typeface="Arial"/>
                <a:cs typeface="Arial"/>
              </a:rPr>
              <a:t>nt</a:t>
            </a:r>
            <a:endParaRPr sz="1814">
              <a:latin typeface="Arial"/>
              <a:cs typeface="Arial"/>
            </a:endParaRPr>
          </a:p>
        </p:txBody>
      </p:sp>
      <p:sp>
        <p:nvSpPr>
          <p:cNvPr id="15" name="object 15"/>
          <p:cNvSpPr txBox="1"/>
          <p:nvPr/>
        </p:nvSpPr>
        <p:spPr>
          <a:xfrm>
            <a:off x="3118537" y="6156358"/>
            <a:ext cx="185678" cy="253360"/>
          </a:xfrm>
          <a:prstGeom prst="rect">
            <a:avLst/>
          </a:prstGeom>
        </p:spPr>
        <p:txBody>
          <a:bodyPr wrap="square" lIns="0" tIns="0" rIns="0" bIns="0" rtlCol="0">
            <a:noAutofit/>
          </a:bodyPr>
          <a:lstStyle/>
          <a:p>
            <a:pPr marL="11516">
              <a:lnSpc>
                <a:spcPts val="1945"/>
              </a:lnSpc>
              <a:spcBef>
                <a:spcPts val="97"/>
              </a:spcBef>
            </a:pPr>
            <a:r>
              <a:rPr sz="1814" dirty="0">
                <a:latin typeface="Arial"/>
                <a:cs typeface="Arial"/>
              </a:rPr>
              <a:t>à</a:t>
            </a:r>
            <a:endParaRPr sz="1814">
              <a:latin typeface="Arial"/>
              <a:cs typeface="Arial"/>
            </a:endParaRPr>
          </a:p>
        </p:txBody>
      </p:sp>
      <p:sp>
        <p:nvSpPr>
          <p:cNvPr id="14" name="object 14"/>
          <p:cNvSpPr txBox="1"/>
          <p:nvPr/>
        </p:nvSpPr>
        <p:spPr>
          <a:xfrm>
            <a:off x="3434777" y="6156358"/>
            <a:ext cx="429330" cy="253360"/>
          </a:xfrm>
          <a:prstGeom prst="rect">
            <a:avLst/>
          </a:prstGeom>
        </p:spPr>
        <p:txBody>
          <a:bodyPr wrap="square" lIns="0" tIns="0" rIns="0" bIns="0" rtlCol="0">
            <a:noAutofit/>
          </a:bodyPr>
          <a:lstStyle/>
          <a:p>
            <a:pPr marL="11516">
              <a:lnSpc>
                <a:spcPts val="1945"/>
              </a:lnSpc>
              <a:spcBef>
                <a:spcPts val="97"/>
              </a:spcBef>
            </a:pPr>
            <a:r>
              <a:rPr sz="1814" spc="4" dirty="0">
                <a:latin typeface="Arial"/>
                <a:cs typeface="Arial"/>
              </a:rPr>
              <a:t>e</a:t>
            </a:r>
            <a:r>
              <a:rPr sz="1814" dirty="0">
                <a:latin typeface="Arial"/>
                <a:cs typeface="Arial"/>
              </a:rPr>
              <a:t>ux</a:t>
            </a:r>
            <a:endParaRPr sz="1814">
              <a:latin typeface="Arial"/>
              <a:cs typeface="Arial"/>
            </a:endParaRPr>
          </a:p>
        </p:txBody>
      </p:sp>
      <p:sp>
        <p:nvSpPr>
          <p:cNvPr id="13" name="object 13"/>
          <p:cNvSpPr txBox="1"/>
          <p:nvPr/>
        </p:nvSpPr>
        <p:spPr>
          <a:xfrm>
            <a:off x="3994012" y="6156358"/>
            <a:ext cx="981617" cy="253360"/>
          </a:xfrm>
          <a:prstGeom prst="rect">
            <a:avLst/>
          </a:prstGeom>
        </p:spPr>
        <p:txBody>
          <a:bodyPr wrap="square" lIns="0" tIns="0" rIns="0" bIns="0" rtlCol="0">
            <a:noAutofit/>
          </a:bodyPr>
          <a:lstStyle/>
          <a:p>
            <a:pPr marL="11516">
              <a:lnSpc>
                <a:spcPts val="1945"/>
              </a:lnSpc>
              <a:spcBef>
                <a:spcPts val="97"/>
              </a:spcBef>
            </a:pPr>
            <a:r>
              <a:rPr sz="1814" spc="4" dirty="0">
                <a:latin typeface="Arial"/>
                <a:cs typeface="Arial"/>
              </a:rPr>
              <a:t>p</a:t>
            </a:r>
            <a:r>
              <a:rPr sz="1814" dirty="0">
                <a:latin typeface="Arial"/>
                <a:cs typeface="Arial"/>
              </a:rPr>
              <a:t>r</a:t>
            </a:r>
            <a:r>
              <a:rPr sz="1814" spc="4" dirty="0">
                <a:latin typeface="Arial"/>
                <a:cs typeface="Arial"/>
              </a:rPr>
              <a:t>é</a:t>
            </a:r>
            <a:r>
              <a:rPr sz="1814" spc="-4" dirty="0">
                <a:latin typeface="Arial"/>
                <a:cs typeface="Arial"/>
              </a:rPr>
              <a:t>f</a:t>
            </a:r>
            <a:r>
              <a:rPr sz="1814" spc="4" dirty="0">
                <a:latin typeface="Arial"/>
                <a:cs typeface="Arial"/>
              </a:rPr>
              <a:t>è</a:t>
            </a:r>
            <a:r>
              <a:rPr sz="1814" dirty="0">
                <a:latin typeface="Arial"/>
                <a:cs typeface="Arial"/>
              </a:rPr>
              <a:t>re</a:t>
            </a:r>
            <a:r>
              <a:rPr sz="1814" spc="4" dirty="0">
                <a:latin typeface="Arial"/>
                <a:cs typeface="Arial"/>
              </a:rPr>
              <a:t>n</a:t>
            </a:r>
            <a:r>
              <a:rPr sz="1814" dirty="0">
                <a:latin typeface="Arial"/>
                <a:cs typeface="Arial"/>
              </a:rPr>
              <a:t>t</a:t>
            </a:r>
            <a:endParaRPr sz="1814">
              <a:latin typeface="Arial"/>
              <a:cs typeface="Arial"/>
            </a:endParaRPr>
          </a:p>
        </p:txBody>
      </p:sp>
      <p:sp>
        <p:nvSpPr>
          <p:cNvPr id="12" name="object 12"/>
          <p:cNvSpPr txBox="1"/>
          <p:nvPr/>
        </p:nvSpPr>
        <p:spPr>
          <a:xfrm>
            <a:off x="5106033" y="6156358"/>
            <a:ext cx="301763" cy="253360"/>
          </a:xfrm>
          <a:prstGeom prst="rect">
            <a:avLst/>
          </a:prstGeom>
        </p:spPr>
        <p:txBody>
          <a:bodyPr wrap="square" lIns="0" tIns="0" rIns="0" bIns="0" rtlCol="0">
            <a:noAutofit/>
          </a:bodyPr>
          <a:lstStyle/>
          <a:p>
            <a:pPr marL="11516">
              <a:lnSpc>
                <a:spcPts val="1945"/>
              </a:lnSpc>
              <a:spcBef>
                <a:spcPts val="97"/>
              </a:spcBef>
            </a:pPr>
            <a:r>
              <a:rPr sz="1814" spc="8" dirty="0">
                <a:latin typeface="Arial"/>
                <a:cs typeface="Arial"/>
              </a:rPr>
              <a:t>s</a:t>
            </a:r>
            <a:r>
              <a:rPr sz="1814" dirty="0">
                <a:latin typeface="Arial"/>
                <a:cs typeface="Arial"/>
              </a:rPr>
              <a:t>e</a:t>
            </a:r>
            <a:endParaRPr sz="1814">
              <a:latin typeface="Arial"/>
              <a:cs typeface="Arial"/>
            </a:endParaRPr>
          </a:p>
        </p:txBody>
      </p:sp>
      <p:sp>
        <p:nvSpPr>
          <p:cNvPr id="11" name="object 11"/>
          <p:cNvSpPr txBox="1"/>
          <p:nvPr/>
        </p:nvSpPr>
        <p:spPr>
          <a:xfrm>
            <a:off x="5537437" y="6156358"/>
            <a:ext cx="788642" cy="253360"/>
          </a:xfrm>
          <a:prstGeom prst="rect">
            <a:avLst/>
          </a:prstGeom>
        </p:spPr>
        <p:txBody>
          <a:bodyPr wrap="square" lIns="0" tIns="0" rIns="0" bIns="0" rtlCol="0">
            <a:noAutofit/>
          </a:bodyPr>
          <a:lstStyle/>
          <a:p>
            <a:pPr marL="11516">
              <a:lnSpc>
                <a:spcPts val="1945"/>
              </a:lnSpc>
              <a:spcBef>
                <a:spcPts val="97"/>
              </a:spcBef>
            </a:pPr>
            <a:r>
              <a:rPr sz="1814" dirty="0">
                <a:latin typeface="Arial"/>
                <a:cs typeface="Arial"/>
              </a:rPr>
              <a:t>to</a:t>
            </a:r>
            <a:r>
              <a:rPr sz="1814" spc="4" dirty="0">
                <a:latin typeface="Arial"/>
                <a:cs typeface="Arial"/>
              </a:rPr>
              <a:t>u</a:t>
            </a:r>
            <a:r>
              <a:rPr sz="1814" dirty="0">
                <a:latin typeface="Arial"/>
                <a:cs typeface="Arial"/>
              </a:rPr>
              <a:t>r</a:t>
            </a:r>
            <a:r>
              <a:rPr sz="1814" spc="4" dirty="0">
                <a:latin typeface="Arial"/>
                <a:cs typeface="Arial"/>
              </a:rPr>
              <a:t>n</a:t>
            </a:r>
            <a:r>
              <a:rPr sz="1814" dirty="0">
                <a:latin typeface="Arial"/>
                <a:cs typeface="Arial"/>
              </a:rPr>
              <a:t>er</a:t>
            </a:r>
            <a:endParaRPr sz="1814">
              <a:latin typeface="Arial"/>
              <a:cs typeface="Arial"/>
            </a:endParaRPr>
          </a:p>
        </p:txBody>
      </p:sp>
      <p:sp>
        <p:nvSpPr>
          <p:cNvPr id="10" name="object 10"/>
          <p:cNvSpPr txBox="1"/>
          <p:nvPr/>
        </p:nvSpPr>
        <p:spPr>
          <a:xfrm>
            <a:off x="6457364" y="6156358"/>
            <a:ext cx="492670" cy="253360"/>
          </a:xfrm>
          <a:prstGeom prst="rect">
            <a:avLst/>
          </a:prstGeom>
        </p:spPr>
        <p:txBody>
          <a:bodyPr wrap="square" lIns="0" tIns="0" rIns="0" bIns="0" rtlCol="0">
            <a:noAutofit/>
          </a:bodyPr>
          <a:lstStyle/>
          <a:p>
            <a:pPr marL="11516">
              <a:lnSpc>
                <a:spcPts val="1945"/>
              </a:lnSpc>
              <a:spcBef>
                <a:spcPts val="97"/>
              </a:spcBef>
            </a:pPr>
            <a:r>
              <a:rPr sz="1814" dirty="0">
                <a:latin typeface="Arial"/>
                <a:cs typeface="Arial"/>
              </a:rPr>
              <a:t>vers</a:t>
            </a:r>
            <a:endParaRPr sz="1814">
              <a:latin typeface="Arial"/>
              <a:cs typeface="Arial"/>
            </a:endParaRPr>
          </a:p>
        </p:txBody>
      </p:sp>
      <p:sp>
        <p:nvSpPr>
          <p:cNvPr id="9" name="object 9"/>
          <p:cNvSpPr txBox="1"/>
          <p:nvPr/>
        </p:nvSpPr>
        <p:spPr>
          <a:xfrm>
            <a:off x="7082013" y="6156358"/>
            <a:ext cx="429329" cy="253360"/>
          </a:xfrm>
          <a:prstGeom prst="rect">
            <a:avLst/>
          </a:prstGeom>
        </p:spPr>
        <p:txBody>
          <a:bodyPr wrap="square" lIns="0" tIns="0" rIns="0" bIns="0" rtlCol="0">
            <a:noAutofit/>
          </a:bodyPr>
          <a:lstStyle/>
          <a:p>
            <a:pPr marL="11516">
              <a:lnSpc>
                <a:spcPts val="1945"/>
              </a:lnSpc>
              <a:spcBef>
                <a:spcPts val="97"/>
              </a:spcBef>
            </a:pPr>
            <a:r>
              <a:rPr sz="1814" dirty="0">
                <a:latin typeface="Arial"/>
                <a:cs typeface="Arial"/>
              </a:rPr>
              <a:t>d</a:t>
            </a:r>
            <a:r>
              <a:rPr sz="1814" spc="4" dirty="0">
                <a:latin typeface="Arial"/>
                <a:cs typeface="Arial"/>
              </a:rPr>
              <a:t>e</a:t>
            </a:r>
            <a:r>
              <a:rPr sz="1814" dirty="0">
                <a:latin typeface="Arial"/>
                <a:cs typeface="Arial"/>
              </a:rPr>
              <a:t>s</a:t>
            </a:r>
            <a:endParaRPr sz="1814">
              <a:latin typeface="Arial"/>
              <a:cs typeface="Arial"/>
            </a:endParaRPr>
          </a:p>
        </p:txBody>
      </p:sp>
      <p:sp>
        <p:nvSpPr>
          <p:cNvPr id="8" name="object 8"/>
          <p:cNvSpPr txBox="1"/>
          <p:nvPr/>
        </p:nvSpPr>
        <p:spPr>
          <a:xfrm>
            <a:off x="7642169" y="6156358"/>
            <a:ext cx="1019198" cy="253360"/>
          </a:xfrm>
          <a:prstGeom prst="rect">
            <a:avLst/>
          </a:prstGeom>
        </p:spPr>
        <p:txBody>
          <a:bodyPr wrap="square" lIns="0" tIns="0" rIns="0" bIns="0" rtlCol="0">
            <a:noAutofit/>
          </a:bodyPr>
          <a:lstStyle/>
          <a:p>
            <a:pPr marL="11516">
              <a:lnSpc>
                <a:spcPts val="1945"/>
              </a:lnSpc>
              <a:spcBef>
                <a:spcPts val="97"/>
              </a:spcBef>
            </a:pPr>
            <a:r>
              <a:rPr sz="1814" spc="-4" dirty="0">
                <a:latin typeface="Arial"/>
                <a:cs typeface="Arial"/>
              </a:rPr>
              <a:t>f</a:t>
            </a:r>
            <a:r>
              <a:rPr sz="1814" dirty="0">
                <a:latin typeface="Arial"/>
                <a:cs typeface="Arial"/>
              </a:rPr>
              <a:t>r</a:t>
            </a:r>
            <a:r>
              <a:rPr sz="1814" spc="4" dirty="0">
                <a:latin typeface="Arial"/>
                <a:cs typeface="Arial"/>
              </a:rPr>
              <a:t>o</a:t>
            </a:r>
            <a:r>
              <a:rPr sz="1814" dirty="0">
                <a:latin typeface="Arial"/>
                <a:cs typeface="Arial"/>
              </a:rPr>
              <a:t>ma</a:t>
            </a:r>
            <a:r>
              <a:rPr sz="1814" spc="4" dirty="0">
                <a:latin typeface="Arial"/>
                <a:cs typeface="Arial"/>
              </a:rPr>
              <a:t>ge</a:t>
            </a:r>
            <a:r>
              <a:rPr sz="1814" dirty="0">
                <a:latin typeface="Arial"/>
                <a:cs typeface="Arial"/>
              </a:rPr>
              <a:t>s</a:t>
            </a:r>
            <a:endParaRPr sz="1814">
              <a:latin typeface="Arial"/>
              <a:cs typeface="Arial"/>
            </a:endParaRPr>
          </a:p>
        </p:txBody>
      </p:sp>
      <p:sp>
        <p:nvSpPr>
          <p:cNvPr id="7" name="object 7"/>
          <p:cNvSpPr txBox="1"/>
          <p:nvPr/>
        </p:nvSpPr>
        <p:spPr>
          <a:xfrm>
            <a:off x="664859" y="6218506"/>
            <a:ext cx="120971" cy="126680"/>
          </a:xfrm>
          <a:prstGeom prst="rect">
            <a:avLst/>
          </a:prstGeom>
        </p:spPr>
        <p:txBody>
          <a:bodyPr wrap="square" lIns="0" tIns="0" rIns="0" bIns="0" rtlCol="0">
            <a:noAutofit/>
          </a:bodyPr>
          <a:lstStyle/>
          <a:p>
            <a:pPr marL="11516">
              <a:lnSpc>
                <a:spcPts val="875"/>
              </a:lnSpc>
              <a:spcBef>
                <a:spcPts val="44"/>
              </a:spcBef>
            </a:pPr>
            <a:r>
              <a:rPr sz="816" dirty="0">
                <a:latin typeface="Times New Roman"/>
                <a:cs typeface="Times New Roman"/>
              </a:rPr>
              <a:t>●</a:t>
            </a:r>
            <a:endParaRPr sz="816">
              <a:latin typeface="Times New Roman"/>
              <a:cs typeface="Times New Roman"/>
            </a:endParaRPr>
          </a:p>
        </p:txBody>
      </p:sp>
      <p:sp>
        <p:nvSpPr>
          <p:cNvPr id="6" name="object 6"/>
          <p:cNvSpPr txBox="1"/>
          <p:nvPr/>
        </p:nvSpPr>
        <p:spPr>
          <a:xfrm>
            <a:off x="860637" y="6414325"/>
            <a:ext cx="5724059" cy="253360"/>
          </a:xfrm>
          <a:prstGeom prst="rect">
            <a:avLst/>
          </a:prstGeom>
        </p:spPr>
        <p:txBody>
          <a:bodyPr wrap="square" lIns="0" tIns="0" rIns="0" bIns="0" rtlCol="0">
            <a:noAutofit/>
          </a:bodyPr>
          <a:lstStyle/>
          <a:p>
            <a:pPr marL="11516">
              <a:lnSpc>
                <a:spcPts val="1945"/>
              </a:lnSpc>
              <a:spcBef>
                <a:spcPts val="97"/>
              </a:spcBef>
            </a:pPr>
            <a:r>
              <a:rPr sz="1814" spc="-4" dirty="0" smtClean="0">
                <a:latin typeface="Arial"/>
                <a:cs typeface="Arial"/>
              </a:rPr>
              <a:t>t</a:t>
            </a:r>
            <a:r>
              <a:rPr sz="1814" spc="8" dirty="0" smtClean="0">
                <a:latin typeface="Arial"/>
                <a:cs typeface="Arial"/>
              </a:rPr>
              <a:t>r</a:t>
            </a:r>
            <a:r>
              <a:rPr sz="1814" dirty="0" smtClean="0">
                <a:latin typeface="Arial"/>
                <a:cs typeface="Arial"/>
              </a:rPr>
              <a:t>a</a:t>
            </a:r>
            <a:r>
              <a:rPr sz="1814" spc="4" dirty="0" smtClean="0">
                <a:latin typeface="Arial"/>
                <a:cs typeface="Arial"/>
              </a:rPr>
              <a:t>d</a:t>
            </a:r>
            <a:r>
              <a:rPr sz="1814" spc="-4" dirty="0" smtClean="0">
                <a:latin typeface="Arial"/>
                <a:cs typeface="Arial"/>
              </a:rPr>
              <a:t>i</a:t>
            </a:r>
            <a:r>
              <a:rPr sz="1814" dirty="0" smtClean="0">
                <a:latin typeface="Arial"/>
                <a:cs typeface="Arial"/>
              </a:rPr>
              <a:t>t</a:t>
            </a:r>
            <a:r>
              <a:rPr sz="1814" spc="-4" dirty="0" smtClean="0">
                <a:latin typeface="Arial"/>
                <a:cs typeface="Arial"/>
              </a:rPr>
              <a:t>i</a:t>
            </a:r>
            <a:r>
              <a:rPr sz="1814" dirty="0" smtClean="0">
                <a:latin typeface="Arial"/>
                <a:cs typeface="Arial"/>
              </a:rPr>
              <a:t>o</a:t>
            </a:r>
            <a:r>
              <a:rPr sz="1814" spc="4" dirty="0" smtClean="0">
                <a:latin typeface="Arial"/>
                <a:cs typeface="Arial"/>
              </a:rPr>
              <a:t>n</a:t>
            </a:r>
            <a:r>
              <a:rPr sz="1814" dirty="0" smtClean="0">
                <a:latin typeface="Arial"/>
                <a:cs typeface="Arial"/>
              </a:rPr>
              <a:t>n</a:t>
            </a:r>
            <a:r>
              <a:rPr sz="1814" spc="4" dirty="0" smtClean="0">
                <a:latin typeface="Arial"/>
                <a:cs typeface="Arial"/>
              </a:rPr>
              <a:t>el</a:t>
            </a:r>
            <a:r>
              <a:rPr sz="1814" spc="-4" dirty="0" smtClean="0">
                <a:latin typeface="Arial"/>
                <a:cs typeface="Arial"/>
              </a:rPr>
              <a:t> </a:t>
            </a:r>
            <a:r>
              <a:rPr sz="1814" spc="4" dirty="0">
                <a:latin typeface="Arial"/>
                <a:cs typeface="Arial"/>
              </a:rPr>
              <a:t>e</a:t>
            </a:r>
            <a:r>
              <a:rPr sz="1814" dirty="0">
                <a:latin typeface="Arial"/>
                <a:cs typeface="Arial"/>
              </a:rPr>
              <a:t>t</a:t>
            </a:r>
            <a:r>
              <a:rPr sz="1814" spc="-8" dirty="0">
                <a:latin typeface="Arial"/>
                <a:cs typeface="Arial"/>
              </a:rPr>
              <a:t> </a:t>
            </a:r>
            <a:r>
              <a:rPr sz="1814" spc="4" dirty="0">
                <a:latin typeface="Arial"/>
                <a:cs typeface="Arial"/>
              </a:rPr>
              <a:t>le</a:t>
            </a:r>
            <a:r>
              <a:rPr sz="1814" dirty="0">
                <a:latin typeface="Arial"/>
                <a:cs typeface="Arial"/>
              </a:rPr>
              <a:t>s s</a:t>
            </a:r>
            <a:r>
              <a:rPr sz="1814" spc="4" dirty="0">
                <a:latin typeface="Arial"/>
                <a:cs typeface="Arial"/>
              </a:rPr>
              <a:t>en</a:t>
            </a:r>
            <a:r>
              <a:rPr sz="1814" spc="-4" dirty="0">
                <a:latin typeface="Arial"/>
                <a:cs typeface="Arial"/>
              </a:rPr>
              <a:t>i</a:t>
            </a:r>
            <a:r>
              <a:rPr sz="1814" dirty="0">
                <a:latin typeface="Arial"/>
                <a:cs typeface="Arial"/>
              </a:rPr>
              <a:t>o</a:t>
            </a:r>
            <a:r>
              <a:rPr sz="1814" spc="8" dirty="0">
                <a:latin typeface="Arial"/>
                <a:cs typeface="Arial"/>
              </a:rPr>
              <a:t>r</a:t>
            </a:r>
            <a:r>
              <a:rPr sz="1814" dirty="0">
                <a:latin typeface="Arial"/>
                <a:cs typeface="Arial"/>
              </a:rPr>
              <a:t>s </a:t>
            </a:r>
            <a:r>
              <a:rPr sz="1814" spc="-8" dirty="0">
                <a:latin typeface="Arial"/>
                <a:cs typeface="Arial"/>
              </a:rPr>
              <a:t>v</a:t>
            </a:r>
            <a:r>
              <a:rPr sz="1814" spc="4" dirty="0">
                <a:latin typeface="Arial"/>
                <a:cs typeface="Arial"/>
              </a:rPr>
              <a:t>e</a:t>
            </a:r>
            <a:r>
              <a:rPr sz="1814" dirty="0">
                <a:latin typeface="Arial"/>
                <a:cs typeface="Arial"/>
              </a:rPr>
              <a:t>rs </a:t>
            </a:r>
            <a:r>
              <a:rPr sz="1814" spc="4" dirty="0">
                <a:latin typeface="Arial"/>
                <a:cs typeface="Arial"/>
              </a:rPr>
              <a:t>d</a:t>
            </a:r>
            <a:r>
              <a:rPr sz="1814" dirty="0">
                <a:latin typeface="Arial"/>
                <a:cs typeface="Arial"/>
              </a:rPr>
              <a:t>es fr</a:t>
            </a:r>
            <a:r>
              <a:rPr sz="1814" spc="4" dirty="0">
                <a:latin typeface="Arial"/>
                <a:cs typeface="Arial"/>
              </a:rPr>
              <a:t>o</a:t>
            </a:r>
            <a:r>
              <a:rPr sz="1814" spc="-4" dirty="0">
                <a:latin typeface="Arial"/>
                <a:cs typeface="Arial"/>
              </a:rPr>
              <a:t>m</a:t>
            </a:r>
            <a:r>
              <a:rPr sz="1814" spc="4" dirty="0">
                <a:latin typeface="Arial"/>
                <a:cs typeface="Arial"/>
              </a:rPr>
              <a:t>a</a:t>
            </a:r>
            <a:r>
              <a:rPr sz="1814" dirty="0">
                <a:latin typeface="Arial"/>
                <a:cs typeface="Arial"/>
              </a:rPr>
              <a:t>g</a:t>
            </a:r>
            <a:r>
              <a:rPr sz="1814" spc="4" dirty="0">
                <a:latin typeface="Arial"/>
                <a:cs typeface="Arial"/>
              </a:rPr>
              <a:t>e</a:t>
            </a:r>
            <a:r>
              <a:rPr sz="1814" dirty="0">
                <a:latin typeface="Arial"/>
                <a:cs typeface="Arial"/>
              </a:rPr>
              <a:t>s </a:t>
            </a:r>
            <a:r>
              <a:rPr sz="1814" spc="4" dirty="0">
                <a:latin typeface="Arial"/>
                <a:cs typeface="Arial"/>
              </a:rPr>
              <a:t>a</a:t>
            </a:r>
            <a:r>
              <a:rPr sz="1814" spc="-4" dirty="0">
                <a:latin typeface="Arial"/>
                <a:cs typeface="Arial"/>
              </a:rPr>
              <a:t>ll</a:t>
            </a:r>
            <a:r>
              <a:rPr sz="1814" spc="4" dirty="0">
                <a:latin typeface="Arial"/>
                <a:cs typeface="Arial"/>
              </a:rPr>
              <a:t>ég</a:t>
            </a:r>
            <a:r>
              <a:rPr sz="1814" dirty="0">
                <a:latin typeface="Arial"/>
                <a:cs typeface="Arial"/>
              </a:rPr>
              <a:t>é</a:t>
            </a:r>
            <a:r>
              <a:rPr sz="1814" spc="8" dirty="0">
                <a:latin typeface="Arial"/>
                <a:cs typeface="Arial"/>
              </a:rPr>
              <a:t>s</a:t>
            </a:r>
            <a:r>
              <a:rPr sz="1814" dirty="0">
                <a:latin typeface="Arial"/>
                <a:cs typeface="Arial"/>
              </a:rPr>
              <a:t>.</a:t>
            </a:r>
          </a:p>
        </p:txBody>
      </p:sp>
      <p:sp>
        <p:nvSpPr>
          <p:cNvPr id="5" name="object 5"/>
          <p:cNvSpPr txBox="1"/>
          <p:nvPr/>
        </p:nvSpPr>
        <p:spPr>
          <a:xfrm>
            <a:off x="1608261" y="1178623"/>
            <a:ext cx="1409604" cy="3655296"/>
          </a:xfrm>
          <a:prstGeom prst="rect">
            <a:avLst/>
          </a:prstGeom>
        </p:spPr>
        <p:txBody>
          <a:bodyPr wrap="square" lIns="0" tIns="0" rIns="0" bIns="0" rtlCol="0">
            <a:noAutofit/>
          </a:bodyPr>
          <a:lstStyle/>
          <a:p>
            <a:pPr marL="23033">
              <a:lnSpc>
                <a:spcPts val="907"/>
              </a:lnSpc>
            </a:pPr>
            <a:endParaRPr sz="907"/>
          </a:p>
        </p:txBody>
      </p:sp>
      <p:sp>
        <p:nvSpPr>
          <p:cNvPr id="4" name="object 4"/>
          <p:cNvSpPr txBox="1"/>
          <p:nvPr/>
        </p:nvSpPr>
        <p:spPr>
          <a:xfrm>
            <a:off x="3017866" y="1178623"/>
            <a:ext cx="1409603" cy="3655296"/>
          </a:xfrm>
          <a:prstGeom prst="rect">
            <a:avLst/>
          </a:prstGeom>
        </p:spPr>
        <p:txBody>
          <a:bodyPr wrap="square" lIns="0" tIns="0" rIns="0" bIns="0" rtlCol="0">
            <a:noAutofit/>
          </a:bodyPr>
          <a:lstStyle/>
          <a:p>
            <a:pPr>
              <a:lnSpc>
                <a:spcPts val="907"/>
              </a:lnSpc>
            </a:pPr>
            <a:endParaRPr sz="907"/>
          </a:p>
          <a:p>
            <a:pPr marL="587910">
              <a:lnSpc>
                <a:spcPct val="95825"/>
              </a:lnSpc>
              <a:spcBef>
                <a:spcPts val="2209"/>
              </a:spcBef>
            </a:pPr>
            <a:r>
              <a:rPr sz="1632" b="1" i="1" dirty="0">
                <a:solidFill>
                  <a:srgbClr val="FFFFFF"/>
                </a:solidFill>
                <a:latin typeface="Arial"/>
                <a:cs typeface="Arial"/>
              </a:rPr>
              <a:t>E</a:t>
            </a:r>
            <a:r>
              <a:rPr sz="1632" b="1" i="1" spc="8" dirty="0">
                <a:solidFill>
                  <a:srgbClr val="FFFFFF"/>
                </a:solidFill>
                <a:latin typeface="Arial"/>
                <a:cs typeface="Arial"/>
              </a:rPr>
              <a:t>n</a:t>
            </a:r>
            <a:r>
              <a:rPr sz="1632" b="1" i="1" dirty="0">
                <a:solidFill>
                  <a:srgbClr val="FFFFFF"/>
                </a:solidFill>
                <a:latin typeface="Arial"/>
                <a:cs typeface="Arial"/>
              </a:rPr>
              <a:t>f</a:t>
            </a:r>
            <a:r>
              <a:rPr sz="1632" b="1" i="1" spc="-8" dirty="0">
                <a:solidFill>
                  <a:srgbClr val="FFFFFF"/>
                </a:solidFill>
                <a:latin typeface="Arial"/>
                <a:cs typeface="Arial"/>
              </a:rPr>
              <a:t>a</a:t>
            </a:r>
            <a:r>
              <a:rPr sz="1632" b="1" i="1" spc="8" dirty="0">
                <a:solidFill>
                  <a:srgbClr val="FFFFFF"/>
                </a:solidFill>
                <a:latin typeface="Arial"/>
                <a:cs typeface="Arial"/>
              </a:rPr>
              <a:t>n</a:t>
            </a:r>
            <a:r>
              <a:rPr sz="1632" b="1" i="1" dirty="0">
                <a:solidFill>
                  <a:srgbClr val="FFFFFF"/>
                </a:solidFill>
                <a:latin typeface="Arial"/>
                <a:cs typeface="Arial"/>
              </a:rPr>
              <a:t>ts</a:t>
            </a:r>
            <a:endParaRPr sz="1632">
              <a:latin typeface="Arial"/>
              <a:cs typeface="Arial"/>
            </a:endParaRPr>
          </a:p>
          <a:p>
            <a:pPr marL="639734">
              <a:lnSpc>
                <a:spcPts val="1614"/>
              </a:lnSpc>
              <a:spcBef>
                <a:spcPts val="81"/>
              </a:spcBef>
            </a:pPr>
            <a:r>
              <a:rPr sz="1451" dirty="0">
                <a:solidFill>
                  <a:srgbClr val="FFFFFF"/>
                </a:solidFill>
                <a:latin typeface="Arial"/>
                <a:cs typeface="Arial"/>
              </a:rPr>
              <a:t>2</a:t>
            </a:r>
            <a:r>
              <a:rPr sz="1451" spc="-4" dirty="0">
                <a:solidFill>
                  <a:srgbClr val="FFFFFF"/>
                </a:solidFill>
                <a:latin typeface="Arial"/>
                <a:cs typeface="Arial"/>
              </a:rPr>
              <a:t>-</a:t>
            </a:r>
            <a:r>
              <a:rPr sz="1451" spc="-8" dirty="0">
                <a:solidFill>
                  <a:srgbClr val="FFFFFF"/>
                </a:solidFill>
                <a:latin typeface="Arial"/>
                <a:cs typeface="Arial"/>
              </a:rPr>
              <a:t>1</a:t>
            </a:r>
            <a:r>
              <a:rPr sz="1451" dirty="0">
                <a:solidFill>
                  <a:srgbClr val="FFFFFF"/>
                </a:solidFill>
                <a:latin typeface="Arial"/>
                <a:cs typeface="Arial"/>
              </a:rPr>
              <a:t>7</a:t>
            </a:r>
            <a:r>
              <a:rPr sz="1451" spc="4" dirty="0">
                <a:solidFill>
                  <a:srgbClr val="FFFFFF"/>
                </a:solidFill>
                <a:latin typeface="Arial"/>
                <a:cs typeface="Arial"/>
              </a:rPr>
              <a:t> </a:t>
            </a:r>
            <a:r>
              <a:rPr sz="1451" spc="-8" dirty="0">
                <a:solidFill>
                  <a:srgbClr val="FFFFFF"/>
                </a:solidFill>
                <a:latin typeface="Arial"/>
                <a:cs typeface="Arial"/>
              </a:rPr>
              <a:t>a</a:t>
            </a:r>
            <a:r>
              <a:rPr sz="1451" dirty="0">
                <a:solidFill>
                  <a:srgbClr val="FFFFFF"/>
                </a:solidFill>
                <a:latin typeface="Arial"/>
                <a:cs typeface="Arial"/>
              </a:rPr>
              <a:t>ns</a:t>
            </a:r>
            <a:endParaRPr sz="1451">
              <a:latin typeface="Arial"/>
              <a:cs typeface="Arial"/>
            </a:endParaRPr>
          </a:p>
          <a:p>
            <a:pPr marL="379463">
              <a:lnSpc>
                <a:spcPct val="95825"/>
              </a:lnSpc>
              <a:spcBef>
                <a:spcPts val="3884"/>
              </a:spcBef>
            </a:pPr>
            <a:r>
              <a:rPr sz="1632" b="1" i="1" dirty="0">
                <a:solidFill>
                  <a:srgbClr val="FFFFFF"/>
                </a:solidFill>
                <a:latin typeface="Arial"/>
                <a:cs typeface="Arial"/>
              </a:rPr>
              <a:t>Jeunes</a:t>
            </a:r>
            <a:endParaRPr sz="1632">
              <a:latin typeface="Arial"/>
              <a:cs typeface="Arial"/>
            </a:endParaRPr>
          </a:p>
          <a:p>
            <a:pPr marL="327640">
              <a:lnSpc>
                <a:spcPts val="1614"/>
              </a:lnSpc>
              <a:spcBef>
                <a:spcPts val="81"/>
              </a:spcBef>
            </a:pPr>
            <a:r>
              <a:rPr sz="1451" spc="-8" dirty="0">
                <a:solidFill>
                  <a:srgbClr val="FFFFFF"/>
                </a:solidFill>
                <a:latin typeface="Arial"/>
                <a:cs typeface="Arial"/>
              </a:rPr>
              <a:t>1</a:t>
            </a:r>
            <a:r>
              <a:rPr sz="1451" dirty="0">
                <a:solidFill>
                  <a:srgbClr val="FFFFFF"/>
                </a:solidFill>
                <a:latin typeface="Arial"/>
                <a:cs typeface="Arial"/>
              </a:rPr>
              <a:t>8</a:t>
            </a:r>
            <a:r>
              <a:rPr sz="1451" spc="-4" dirty="0">
                <a:solidFill>
                  <a:srgbClr val="FFFFFF"/>
                </a:solidFill>
                <a:latin typeface="Arial"/>
                <a:cs typeface="Arial"/>
              </a:rPr>
              <a:t>-</a:t>
            </a:r>
            <a:r>
              <a:rPr sz="1451" dirty="0">
                <a:solidFill>
                  <a:srgbClr val="FFFFFF"/>
                </a:solidFill>
                <a:latin typeface="Arial"/>
                <a:cs typeface="Arial"/>
              </a:rPr>
              <a:t>25 ans</a:t>
            </a:r>
            <a:endParaRPr sz="1451">
              <a:latin typeface="Arial"/>
              <a:cs typeface="Arial"/>
            </a:endParaRPr>
          </a:p>
        </p:txBody>
      </p:sp>
      <p:sp>
        <p:nvSpPr>
          <p:cNvPr id="3" name="object 3"/>
          <p:cNvSpPr txBox="1"/>
          <p:nvPr/>
        </p:nvSpPr>
        <p:spPr>
          <a:xfrm>
            <a:off x="4427470" y="1178623"/>
            <a:ext cx="1435466" cy="3655296"/>
          </a:xfrm>
          <a:prstGeom prst="rect">
            <a:avLst/>
          </a:prstGeom>
        </p:spPr>
        <p:txBody>
          <a:bodyPr wrap="square" lIns="0" tIns="0" rIns="0" bIns="0" rtlCol="0">
            <a:noAutofit/>
          </a:bodyPr>
          <a:lstStyle/>
          <a:p>
            <a:pPr marR="25862">
              <a:lnSpc>
                <a:spcPts val="453"/>
              </a:lnSpc>
              <a:spcBef>
                <a:spcPts val="24"/>
              </a:spcBef>
            </a:pPr>
            <a:endParaRPr sz="453"/>
          </a:p>
          <a:p>
            <a:pPr marL="631672">
              <a:lnSpc>
                <a:spcPct val="95825"/>
              </a:lnSpc>
              <a:spcBef>
                <a:spcPts val="14509"/>
              </a:spcBef>
            </a:pPr>
            <a:r>
              <a:rPr sz="1632" b="1" i="1" dirty="0">
                <a:solidFill>
                  <a:srgbClr val="FFFFFF"/>
                </a:solidFill>
                <a:latin typeface="Arial"/>
                <a:cs typeface="Arial"/>
              </a:rPr>
              <a:t>A</a:t>
            </a:r>
            <a:r>
              <a:rPr sz="1632" b="1" i="1" spc="8" dirty="0">
                <a:solidFill>
                  <a:srgbClr val="FFFFFF"/>
                </a:solidFill>
                <a:latin typeface="Arial"/>
                <a:cs typeface="Arial"/>
              </a:rPr>
              <a:t>d</a:t>
            </a:r>
            <a:r>
              <a:rPr sz="1632" b="1" i="1" dirty="0">
                <a:solidFill>
                  <a:srgbClr val="FFFFFF"/>
                </a:solidFill>
                <a:latin typeface="Arial"/>
                <a:cs typeface="Arial"/>
              </a:rPr>
              <a:t>ultes</a:t>
            </a:r>
            <a:endParaRPr sz="1632">
              <a:latin typeface="Arial"/>
              <a:cs typeface="Arial"/>
            </a:endParaRPr>
          </a:p>
        </p:txBody>
      </p:sp>
      <p:sp>
        <p:nvSpPr>
          <p:cNvPr id="2" name="object 2"/>
          <p:cNvSpPr txBox="1"/>
          <p:nvPr/>
        </p:nvSpPr>
        <p:spPr>
          <a:xfrm>
            <a:off x="5837073" y="1178623"/>
            <a:ext cx="1410756" cy="3655296"/>
          </a:xfrm>
          <a:prstGeom prst="rect">
            <a:avLst/>
          </a:prstGeom>
        </p:spPr>
        <p:txBody>
          <a:bodyPr wrap="square" lIns="0" tIns="0" rIns="0" bIns="0" rtlCol="0">
            <a:noAutofit/>
          </a:bodyPr>
          <a:lstStyle/>
          <a:p>
            <a:pPr>
              <a:lnSpc>
                <a:spcPts val="907"/>
              </a:lnSpc>
            </a:pPr>
            <a:endParaRPr sz="907"/>
          </a:p>
          <a:p>
            <a:pPr marL="247025">
              <a:lnSpc>
                <a:spcPct val="95825"/>
              </a:lnSpc>
              <a:spcBef>
                <a:spcPts val="20236"/>
              </a:spcBef>
            </a:pPr>
            <a:r>
              <a:rPr sz="1632" b="1" i="1" dirty="0">
                <a:solidFill>
                  <a:srgbClr val="FFFFFF"/>
                </a:solidFill>
                <a:latin typeface="Arial"/>
                <a:cs typeface="Arial"/>
              </a:rPr>
              <a:t>S</a:t>
            </a:r>
            <a:r>
              <a:rPr sz="1632" b="1" i="1" spc="-13" dirty="0">
                <a:solidFill>
                  <a:srgbClr val="FFFFFF"/>
                </a:solidFill>
                <a:latin typeface="Arial"/>
                <a:cs typeface="Arial"/>
              </a:rPr>
              <a:t>e</a:t>
            </a:r>
            <a:r>
              <a:rPr sz="1632" b="1" i="1" spc="8" dirty="0">
                <a:solidFill>
                  <a:srgbClr val="FFFFFF"/>
                </a:solidFill>
                <a:latin typeface="Arial"/>
                <a:cs typeface="Arial"/>
              </a:rPr>
              <a:t>n</a:t>
            </a:r>
            <a:r>
              <a:rPr sz="1632" b="1" i="1" dirty="0">
                <a:solidFill>
                  <a:srgbClr val="FFFFFF"/>
                </a:solidFill>
                <a:latin typeface="Arial"/>
                <a:cs typeface="Arial"/>
              </a:rPr>
              <a:t>iors</a:t>
            </a:r>
            <a:endParaRPr sz="1632">
              <a:latin typeface="Arial"/>
              <a:cs typeface="Arial"/>
            </a:endParaRPr>
          </a:p>
        </p:txBody>
      </p:sp>
    </p:spTree>
    <p:extLst>
      <p:ext uri="{BB962C8B-B14F-4D97-AF65-F5344CB8AC3E}">
        <p14:creationId xmlns:p14="http://schemas.microsoft.com/office/powerpoint/2010/main" val="49217694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p:cNvSpPr txBox="1"/>
          <p:nvPr/>
        </p:nvSpPr>
        <p:spPr>
          <a:xfrm>
            <a:off x="1114785" y="4878400"/>
            <a:ext cx="4169498" cy="727835"/>
          </a:xfrm>
          <a:prstGeom prst="rect">
            <a:avLst/>
          </a:prstGeom>
        </p:spPr>
        <p:txBody>
          <a:bodyPr wrap="square" lIns="0" tIns="0" rIns="0" bIns="0" rtlCol="0">
            <a:noAutofit/>
          </a:bodyPr>
          <a:lstStyle/>
          <a:p>
            <a:pPr marL="11516">
              <a:lnSpc>
                <a:spcPts val="1387"/>
              </a:lnSpc>
              <a:spcBef>
                <a:spcPts val="69"/>
              </a:spcBef>
            </a:pPr>
            <a:r>
              <a:rPr sz="1270" spc="-49" dirty="0">
                <a:latin typeface="Arial"/>
                <a:cs typeface="Arial"/>
              </a:rPr>
              <a:t>T</a:t>
            </a:r>
            <a:r>
              <a:rPr sz="1270" spc="4" dirty="0">
                <a:latin typeface="Arial"/>
                <a:cs typeface="Arial"/>
              </a:rPr>
              <a:t>r</a:t>
            </a:r>
            <a:r>
              <a:rPr sz="1270" dirty="0">
                <a:latin typeface="Arial"/>
                <a:cs typeface="Arial"/>
              </a:rPr>
              <a:t>ois</a:t>
            </a:r>
            <a:r>
              <a:rPr sz="1270" spc="17" dirty="0">
                <a:latin typeface="Arial"/>
                <a:cs typeface="Arial"/>
              </a:rPr>
              <a:t> </a:t>
            </a:r>
            <a:r>
              <a:rPr sz="1270" dirty="0">
                <a:latin typeface="Arial"/>
                <a:cs typeface="Arial"/>
              </a:rPr>
              <a:t>c</a:t>
            </a:r>
            <a:r>
              <a:rPr sz="1270" spc="8" dirty="0">
                <a:latin typeface="Arial"/>
                <a:cs typeface="Arial"/>
              </a:rPr>
              <a:t>i</a:t>
            </a:r>
            <a:r>
              <a:rPr sz="1270" spc="-4" dirty="0">
                <a:latin typeface="Arial"/>
                <a:cs typeface="Arial"/>
              </a:rPr>
              <a:t>r</a:t>
            </a:r>
            <a:r>
              <a:rPr sz="1270" spc="8" dirty="0">
                <a:latin typeface="Arial"/>
                <a:cs typeface="Arial"/>
              </a:rPr>
              <a:t>c</a:t>
            </a:r>
            <a:r>
              <a:rPr sz="1270" dirty="0">
                <a:latin typeface="Arial"/>
                <a:cs typeface="Arial"/>
              </a:rPr>
              <a:t>ui</a:t>
            </a:r>
            <a:r>
              <a:rPr sz="1270" spc="8" dirty="0">
                <a:latin typeface="Arial"/>
                <a:cs typeface="Arial"/>
              </a:rPr>
              <a:t>t</a:t>
            </a:r>
            <a:r>
              <a:rPr sz="1270" dirty="0">
                <a:latin typeface="Arial"/>
                <a:cs typeface="Arial"/>
              </a:rPr>
              <a:t>s</a:t>
            </a:r>
            <a:r>
              <a:rPr sz="1270" spc="17" dirty="0">
                <a:latin typeface="Arial"/>
                <a:cs typeface="Arial"/>
              </a:rPr>
              <a:t> </a:t>
            </a:r>
            <a:r>
              <a:rPr sz="1270" dirty="0">
                <a:latin typeface="Arial"/>
                <a:cs typeface="Arial"/>
              </a:rPr>
              <a:t>de di</a:t>
            </a:r>
            <a:r>
              <a:rPr sz="1270" spc="8" dirty="0">
                <a:latin typeface="Arial"/>
                <a:cs typeface="Arial"/>
              </a:rPr>
              <a:t>st</a:t>
            </a:r>
            <a:r>
              <a:rPr sz="1270" spc="-4" dirty="0">
                <a:latin typeface="Arial"/>
                <a:cs typeface="Arial"/>
              </a:rPr>
              <a:t>r</a:t>
            </a:r>
            <a:r>
              <a:rPr sz="1270" spc="8" dirty="0">
                <a:latin typeface="Arial"/>
                <a:cs typeface="Arial"/>
              </a:rPr>
              <a:t>i</a:t>
            </a:r>
            <a:r>
              <a:rPr sz="1270" dirty="0">
                <a:latin typeface="Arial"/>
                <a:cs typeface="Arial"/>
              </a:rPr>
              <a:t>but</a:t>
            </a:r>
            <a:r>
              <a:rPr sz="1270" spc="8" dirty="0">
                <a:latin typeface="Arial"/>
                <a:cs typeface="Arial"/>
              </a:rPr>
              <a:t>i</a:t>
            </a:r>
            <a:r>
              <a:rPr sz="1270" dirty="0">
                <a:latin typeface="Arial"/>
                <a:cs typeface="Arial"/>
              </a:rPr>
              <a:t>on dominent</a:t>
            </a:r>
            <a:r>
              <a:rPr sz="1270" spc="8" dirty="0">
                <a:latin typeface="Arial"/>
                <a:cs typeface="Arial"/>
              </a:rPr>
              <a:t> </a:t>
            </a:r>
            <a:r>
              <a:rPr sz="1270" dirty="0">
                <a:latin typeface="Arial"/>
                <a:cs typeface="Arial"/>
              </a:rPr>
              <a:t>le</a:t>
            </a:r>
            <a:r>
              <a:rPr sz="1270" spc="8" dirty="0">
                <a:latin typeface="Arial"/>
                <a:cs typeface="Arial"/>
              </a:rPr>
              <a:t> </a:t>
            </a:r>
            <a:r>
              <a:rPr sz="1270" spc="-4" dirty="0">
                <a:latin typeface="Arial"/>
                <a:cs typeface="Arial"/>
              </a:rPr>
              <a:t>m</a:t>
            </a:r>
            <a:r>
              <a:rPr sz="1270" dirty="0">
                <a:latin typeface="Arial"/>
                <a:cs typeface="Arial"/>
              </a:rPr>
              <a:t>a</a:t>
            </a:r>
            <a:r>
              <a:rPr sz="1270" spc="4" dirty="0">
                <a:latin typeface="Arial"/>
                <a:cs typeface="Arial"/>
              </a:rPr>
              <a:t>r</a:t>
            </a:r>
            <a:r>
              <a:rPr sz="1270" spc="8" dirty="0">
                <a:latin typeface="Arial"/>
                <a:cs typeface="Arial"/>
              </a:rPr>
              <a:t>c</a:t>
            </a:r>
            <a:r>
              <a:rPr sz="1270" dirty="0">
                <a:latin typeface="Arial"/>
                <a:cs typeface="Arial"/>
              </a:rPr>
              <a:t>hé </a:t>
            </a:r>
            <a:r>
              <a:rPr sz="1270" spc="8" dirty="0">
                <a:latin typeface="Arial"/>
                <a:cs typeface="Arial"/>
              </a:rPr>
              <a:t>f</a:t>
            </a:r>
            <a:r>
              <a:rPr sz="1270" spc="4" dirty="0">
                <a:latin typeface="Arial"/>
                <a:cs typeface="Arial"/>
              </a:rPr>
              <a:t>r</a:t>
            </a:r>
            <a:r>
              <a:rPr sz="1270" dirty="0">
                <a:latin typeface="Arial"/>
                <a:cs typeface="Arial"/>
              </a:rPr>
              <a:t>an</a:t>
            </a:r>
            <a:r>
              <a:rPr sz="1270" spc="8" dirty="0">
                <a:latin typeface="Arial"/>
                <a:cs typeface="Arial"/>
              </a:rPr>
              <a:t>ç</a:t>
            </a:r>
            <a:r>
              <a:rPr sz="1270" spc="-8" dirty="0">
                <a:latin typeface="Arial"/>
                <a:cs typeface="Arial"/>
              </a:rPr>
              <a:t>a</a:t>
            </a:r>
            <a:r>
              <a:rPr sz="1270" spc="8" dirty="0">
                <a:latin typeface="Arial"/>
                <a:cs typeface="Arial"/>
              </a:rPr>
              <a:t>i</a:t>
            </a:r>
            <a:r>
              <a:rPr sz="1270" dirty="0">
                <a:latin typeface="Arial"/>
                <a:cs typeface="Arial"/>
              </a:rPr>
              <a:t>s</a:t>
            </a:r>
            <a:r>
              <a:rPr sz="1270" spc="8" dirty="0">
                <a:latin typeface="Arial"/>
                <a:cs typeface="Arial"/>
              </a:rPr>
              <a:t> </a:t>
            </a:r>
            <a:r>
              <a:rPr sz="1270" dirty="0">
                <a:latin typeface="Arial"/>
                <a:cs typeface="Arial"/>
              </a:rPr>
              <a:t>:</a:t>
            </a:r>
          </a:p>
          <a:p>
            <a:pPr marL="11516" marR="24184">
              <a:lnSpc>
                <a:spcPts val="1424"/>
              </a:lnSpc>
              <a:spcBef>
                <a:spcPts val="1"/>
              </a:spcBef>
            </a:pPr>
            <a:r>
              <a:rPr sz="1270" dirty="0">
                <a:latin typeface="Arial"/>
                <a:cs typeface="Arial"/>
              </a:rPr>
              <a:t>-</a:t>
            </a:r>
            <a:r>
              <a:rPr sz="1270" spc="4" dirty="0">
                <a:latin typeface="Arial"/>
                <a:cs typeface="Arial"/>
              </a:rPr>
              <a:t> </a:t>
            </a:r>
            <a:r>
              <a:rPr sz="1270" dirty="0">
                <a:latin typeface="Arial"/>
                <a:cs typeface="Arial"/>
              </a:rPr>
              <a:t>H</a:t>
            </a:r>
            <a:r>
              <a:rPr sz="1270" spc="-8" dirty="0">
                <a:latin typeface="Arial"/>
                <a:cs typeface="Arial"/>
              </a:rPr>
              <a:t>y</a:t>
            </a:r>
            <a:r>
              <a:rPr sz="1270" dirty="0">
                <a:latin typeface="Arial"/>
                <a:cs typeface="Arial"/>
              </a:rPr>
              <a:t>pe</a:t>
            </a:r>
            <a:r>
              <a:rPr sz="1270" spc="-4" dirty="0">
                <a:latin typeface="Arial"/>
                <a:cs typeface="Arial"/>
              </a:rPr>
              <a:t>r</a:t>
            </a:r>
            <a:r>
              <a:rPr sz="1270" spc="4" dirty="0">
                <a:latin typeface="Arial"/>
                <a:cs typeface="Arial"/>
              </a:rPr>
              <a:t>m</a:t>
            </a:r>
            <a:r>
              <a:rPr sz="1270" dirty="0">
                <a:latin typeface="Arial"/>
                <a:cs typeface="Arial"/>
              </a:rPr>
              <a:t>a</a:t>
            </a:r>
            <a:r>
              <a:rPr sz="1270" spc="4" dirty="0">
                <a:latin typeface="Arial"/>
                <a:cs typeface="Arial"/>
              </a:rPr>
              <a:t>r</a:t>
            </a:r>
            <a:r>
              <a:rPr sz="1270" dirty="0">
                <a:latin typeface="Arial"/>
                <a:cs typeface="Arial"/>
              </a:rPr>
              <a:t>chés</a:t>
            </a:r>
          </a:p>
          <a:p>
            <a:pPr marL="11516" marR="24184">
              <a:lnSpc>
                <a:spcPts val="1424"/>
              </a:lnSpc>
            </a:pPr>
            <a:r>
              <a:rPr sz="1270" spc="4" dirty="0" smtClean="0">
                <a:latin typeface="Arial"/>
                <a:cs typeface="Arial"/>
              </a:rPr>
              <a:t>-</a:t>
            </a:r>
            <a:r>
              <a:rPr lang="fr-FR" sz="1270" spc="4" dirty="0" smtClean="0">
                <a:latin typeface="Arial"/>
                <a:cs typeface="Arial"/>
              </a:rPr>
              <a:t> </a:t>
            </a:r>
            <a:r>
              <a:rPr sz="1270" spc="-4" dirty="0" smtClean="0">
                <a:latin typeface="Arial"/>
                <a:cs typeface="Arial"/>
              </a:rPr>
              <a:t>S</a:t>
            </a:r>
            <a:r>
              <a:rPr sz="1270" dirty="0" smtClean="0">
                <a:latin typeface="Arial"/>
                <a:cs typeface="Arial"/>
              </a:rPr>
              <a:t>uper</a:t>
            </a:r>
            <a:r>
              <a:rPr sz="1270" spc="4" dirty="0" smtClean="0">
                <a:latin typeface="Arial"/>
                <a:cs typeface="Arial"/>
              </a:rPr>
              <a:t>m</a:t>
            </a:r>
            <a:r>
              <a:rPr sz="1270" dirty="0" smtClean="0">
                <a:latin typeface="Arial"/>
                <a:cs typeface="Arial"/>
              </a:rPr>
              <a:t>a</a:t>
            </a:r>
            <a:r>
              <a:rPr sz="1270" spc="-4" dirty="0" smtClean="0">
                <a:latin typeface="Arial"/>
                <a:cs typeface="Arial"/>
              </a:rPr>
              <a:t>r</a:t>
            </a:r>
            <a:r>
              <a:rPr sz="1270" spc="8" dirty="0" smtClean="0">
                <a:latin typeface="Arial"/>
                <a:cs typeface="Arial"/>
              </a:rPr>
              <a:t>c</a:t>
            </a:r>
            <a:r>
              <a:rPr sz="1270" dirty="0" smtClean="0">
                <a:latin typeface="Arial"/>
                <a:cs typeface="Arial"/>
              </a:rPr>
              <a:t>hés</a:t>
            </a:r>
            <a:endParaRPr sz="1270" dirty="0">
              <a:latin typeface="Arial"/>
              <a:cs typeface="Arial"/>
            </a:endParaRPr>
          </a:p>
          <a:p>
            <a:pPr marL="11516" marR="24184">
              <a:lnSpc>
                <a:spcPts val="1433"/>
              </a:lnSpc>
            </a:pPr>
            <a:r>
              <a:rPr sz="1270" spc="4" dirty="0" smtClean="0">
                <a:latin typeface="Arial"/>
                <a:cs typeface="Arial"/>
              </a:rPr>
              <a:t>-</a:t>
            </a:r>
            <a:r>
              <a:rPr lang="fr-FR" sz="1270" spc="4" dirty="0" smtClean="0">
                <a:latin typeface="Arial"/>
                <a:cs typeface="Arial"/>
              </a:rPr>
              <a:t> </a:t>
            </a:r>
            <a:r>
              <a:rPr sz="1270" dirty="0" smtClean="0">
                <a:latin typeface="Arial"/>
                <a:cs typeface="Arial"/>
              </a:rPr>
              <a:t>Ha</a:t>
            </a:r>
            <a:r>
              <a:rPr sz="1270" spc="-4" dirty="0" smtClean="0">
                <a:latin typeface="Arial"/>
                <a:cs typeface="Arial"/>
              </a:rPr>
              <a:t>r</a:t>
            </a:r>
            <a:r>
              <a:rPr sz="1270" dirty="0" smtClean="0">
                <a:latin typeface="Arial"/>
                <a:cs typeface="Arial"/>
              </a:rPr>
              <a:t>d</a:t>
            </a:r>
            <a:r>
              <a:rPr sz="1270" spc="4" dirty="0">
                <a:latin typeface="Arial"/>
                <a:cs typeface="Arial"/>
              </a:rPr>
              <a:t>-</a:t>
            </a:r>
            <a:r>
              <a:rPr sz="1270" dirty="0">
                <a:latin typeface="Arial"/>
                <a:cs typeface="Arial"/>
              </a:rPr>
              <a:t>di</a:t>
            </a:r>
            <a:r>
              <a:rPr sz="1270" spc="8" dirty="0">
                <a:latin typeface="Arial"/>
                <a:cs typeface="Arial"/>
              </a:rPr>
              <a:t>sc</a:t>
            </a:r>
            <a:r>
              <a:rPr sz="1270" dirty="0">
                <a:latin typeface="Arial"/>
                <a:cs typeface="Arial"/>
              </a:rPr>
              <a:t>ounts</a:t>
            </a:r>
          </a:p>
        </p:txBody>
      </p:sp>
      <p:sp>
        <p:nvSpPr>
          <p:cNvPr id="3" name="object 7"/>
          <p:cNvSpPr txBox="1"/>
          <p:nvPr/>
        </p:nvSpPr>
        <p:spPr>
          <a:xfrm>
            <a:off x="1114785" y="5783587"/>
            <a:ext cx="6931940" cy="366221"/>
          </a:xfrm>
          <a:prstGeom prst="rect">
            <a:avLst/>
          </a:prstGeom>
        </p:spPr>
        <p:txBody>
          <a:bodyPr wrap="square" lIns="0" tIns="0" rIns="0" bIns="0" rtlCol="0">
            <a:noAutofit/>
          </a:bodyPr>
          <a:lstStyle/>
          <a:p>
            <a:pPr marL="11516">
              <a:lnSpc>
                <a:spcPts val="1387"/>
              </a:lnSpc>
              <a:spcBef>
                <a:spcPts val="69"/>
              </a:spcBef>
            </a:pPr>
            <a:r>
              <a:rPr sz="1270" dirty="0">
                <a:latin typeface="Arial"/>
                <a:cs typeface="Arial"/>
              </a:rPr>
              <a:t>Néan</a:t>
            </a:r>
            <a:r>
              <a:rPr sz="1270" spc="-4" dirty="0">
                <a:latin typeface="Arial"/>
                <a:cs typeface="Arial"/>
              </a:rPr>
              <a:t>m</a:t>
            </a:r>
            <a:r>
              <a:rPr sz="1270" dirty="0">
                <a:latin typeface="Arial"/>
                <a:cs typeface="Arial"/>
              </a:rPr>
              <a:t>oin</a:t>
            </a:r>
            <a:r>
              <a:rPr sz="1270" spc="8" dirty="0">
                <a:latin typeface="Arial"/>
                <a:cs typeface="Arial"/>
              </a:rPr>
              <a:t>s</a:t>
            </a:r>
            <a:r>
              <a:rPr sz="1270" dirty="0">
                <a:latin typeface="Arial"/>
                <a:cs typeface="Arial"/>
              </a:rPr>
              <a:t>,</a:t>
            </a:r>
            <a:r>
              <a:rPr sz="1270" spc="8" dirty="0">
                <a:latin typeface="Arial"/>
                <a:cs typeface="Arial"/>
              </a:rPr>
              <a:t> </a:t>
            </a:r>
            <a:r>
              <a:rPr sz="1270" dirty="0">
                <a:latin typeface="Arial"/>
                <a:cs typeface="Arial"/>
              </a:rPr>
              <a:t>une</a:t>
            </a:r>
            <a:r>
              <a:rPr sz="1270" spc="8" dirty="0">
                <a:latin typeface="Arial"/>
                <a:cs typeface="Arial"/>
              </a:rPr>
              <a:t> </a:t>
            </a:r>
            <a:r>
              <a:rPr sz="1270" dirty="0">
                <a:latin typeface="Arial"/>
                <a:cs typeface="Arial"/>
              </a:rPr>
              <a:t>nou</a:t>
            </a:r>
            <a:r>
              <a:rPr sz="1270" spc="-17" dirty="0">
                <a:latin typeface="Arial"/>
                <a:cs typeface="Arial"/>
              </a:rPr>
              <a:t>v</a:t>
            </a:r>
            <a:r>
              <a:rPr sz="1270" dirty="0">
                <a:latin typeface="Arial"/>
                <a:cs typeface="Arial"/>
              </a:rPr>
              <a:t>e</a:t>
            </a:r>
            <a:r>
              <a:rPr sz="1270" spc="8" dirty="0">
                <a:latin typeface="Arial"/>
                <a:cs typeface="Arial"/>
              </a:rPr>
              <a:t>l</a:t>
            </a:r>
            <a:r>
              <a:rPr sz="1270" dirty="0">
                <a:latin typeface="Arial"/>
                <a:cs typeface="Arial"/>
              </a:rPr>
              <a:t>le </a:t>
            </a:r>
            <a:r>
              <a:rPr sz="1270" spc="8" dirty="0">
                <a:latin typeface="Arial"/>
                <a:cs typeface="Arial"/>
              </a:rPr>
              <a:t>t</a:t>
            </a:r>
            <a:r>
              <a:rPr sz="1270" dirty="0">
                <a:latin typeface="Arial"/>
                <a:cs typeface="Arial"/>
              </a:rPr>
              <a:t>endan</a:t>
            </a:r>
            <a:r>
              <a:rPr sz="1270" spc="4" dirty="0">
                <a:latin typeface="Arial"/>
                <a:cs typeface="Arial"/>
              </a:rPr>
              <a:t>c</a:t>
            </a:r>
            <a:r>
              <a:rPr sz="1270" dirty="0">
                <a:latin typeface="Arial"/>
                <a:cs typeface="Arial"/>
              </a:rPr>
              <a:t>e </a:t>
            </a:r>
            <a:r>
              <a:rPr sz="1270" spc="8" dirty="0">
                <a:latin typeface="Arial"/>
                <a:cs typeface="Arial"/>
              </a:rPr>
              <a:t>s</a:t>
            </a:r>
            <a:r>
              <a:rPr sz="1270" dirty="0">
                <a:latin typeface="Arial"/>
                <a:cs typeface="Arial"/>
              </a:rPr>
              <a:t>'est</a:t>
            </a:r>
            <a:r>
              <a:rPr sz="1270" spc="17" dirty="0">
                <a:latin typeface="Arial"/>
                <a:cs typeface="Arial"/>
              </a:rPr>
              <a:t> </a:t>
            </a:r>
            <a:r>
              <a:rPr sz="1270" dirty="0">
                <a:latin typeface="Arial"/>
                <a:cs typeface="Arial"/>
              </a:rPr>
              <a:t>d</a:t>
            </a:r>
            <a:r>
              <a:rPr sz="1270" spc="-8" dirty="0">
                <a:latin typeface="Arial"/>
                <a:cs typeface="Arial"/>
              </a:rPr>
              <a:t>év</a:t>
            </a:r>
            <a:r>
              <a:rPr sz="1270" dirty="0">
                <a:latin typeface="Arial"/>
                <a:cs typeface="Arial"/>
              </a:rPr>
              <a:t>eloppée</a:t>
            </a:r>
            <a:r>
              <a:rPr sz="1270" spc="8" dirty="0">
                <a:latin typeface="Arial"/>
                <a:cs typeface="Arial"/>
              </a:rPr>
              <a:t> </a:t>
            </a:r>
            <a:r>
              <a:rPr sz="1270" dirty="0">
                <a:latin typeface="Arial"/>
                <a:cs typeface="Arial"/>
              </a:rPr>
              <a:t>a</a:t>
            </a:r>
            <a:r>
              <a:rPr sz="1270" spc="-17" dirty="0">
                <a:latin typeface="Arial"/>
                <a:cs typeface="Arial"/>
              </a:rPr>
              <a:t>v</a:t>
            </a:r>
            <a:r>
              <a:rPr sz="1270" dirty="0">
                <a:latin typeface="Arial"/>
                <a:cs typeface="Arial"/>
              </a:rPr>
              <a:t>ec</a:t>
            </a:r>
            <a:r>
              <a:rPr sz="1270" spc="8" dirty="0">
                <a:latin typeface="Arial"/>
                <a:cs typeface="Arial"/>
              </a:rPr>
              <a:t> l</a:t>
            </a:r>
            <a:r>
              <a:rPr sz="1270" spc="-4" dirty="0">
                <a:latin typeface="Arial"/>
                <a:cs typeface="Arial"/>
              </a:rPr>
              <a:t>'</a:t>
            </a:r>
            <a:r>
              <a:rPr sz="1270" dirty="0">
                <a:latin typeface="Arial"/>
                <a:cs typeface="Arial"/>
              </a:rPr>
              <a:t>a</a:t>
            </a:r>
            <a:r>
              <a:rPr sz="1270" spc="8" dirty="0">
                <a:latin typeface="Arial"/>
                <a:cs typeface="Arial"/>
              </a:rPr>
              <a:t>c</a:t>
            </a:r>
            <a:r>
              <a:rPr sz="1270" dirty="0">
                <a:latin typeface="Arial"/>
                <a:cs typeface="Arial"/>
              </a:rPr>
              <a:t>hat</a:t>
            </a:r>
            <a:r>
              <a:rPr sz="1270" spc="8" dirty="0">
                <a:latin typeface="Arial"/>
                <a:cs typeface="Arial"/>
              </a:rPr>
              <a:t> s</a:t>
            </a:r>
            <a:r>
              <a:rPr sz="1270" dirty="0">
                <a:latin typeface="Arial"/>
                <a:cs typeface="Arial"/>
              </a:rPr>
              <a:t>ur</a:t>
            </a:r>
            <a:r>
              <a:rPr sz="1270" spc="4" dirty="0">
                <a:latin typeface="Arial"/>
                <a:cs typeface="Arial"/>
              </a:rPr>
              <a:t> </a:t>
            </a:r>
            <a:r>
              <a:rPr sz="1270" spc="8" dirty="0">
                <a:latin typeface="Arial"/>
                <a:cs typeface="Arial"/>
              </a:rPr>
              <a:t>i</a:t>
            </a:r>
            <a:r>
              <a:rPr sz="1270" spc="-8" dirty="0">
                <a:latin typeface="Arial"/>
                <a:cs typeface="Arial"/>
              </a:rPr>
              <a:t>n</a:t>
            </a:r>
            <a:r>
              <a:rPr sz="1270" spc="8" dirty="0">
                <a:latin typeface="Arial"/>
                <a:cs typeface="Arial"/>
              </a:rPr>
              <a:t>t</a:t>
            </a:r>
            <a:r>
              <a:rPr sz="1270" dirty="0">
                <a:latin typeface="Arial"/>
                <a:cs typeface="Arial"/>
              </a:rPr>
              <a:t>e</a:t>
            </a:r>
            <a:r>
              <a:rPr sz="1270" spc="4" dirty="0">
                <a:latin typeface="Arial"/>
                <a:cs typeface="Arial"/>
              </a:rPr>
              <a:t>r</a:t>
            </a:r>
            <a:r>
              <a:rPr sz="1270" dirty="0">
                <a:latin typeface="Arial"/>
                <a:cs typeface="Arial"/>
              </a:rPr>
              <a:t>net</a:t>
            </a:r>
            <a:r>
              <a:rPr sz="1270" spc="8" dirty="0">
                <a:latin typeface="Arial"/>
                <a:cs typeface="Arial"/>
              </a:rPr>
              <a:t> </a:t>
            </a:r>
            <a:r>
              <a:rPr sz="1270" dirty="0">
                <a:latin typeface="Arial"/>
                <a:cs typeface="Arial"/>
              </a:rPr>
              <a:t>de</a:t>
            </a:r>
            <a:r>
              <a:rPr sz="1270" spc="8" dirty="0">
                <a:latin typeface="Arial"/>
                <a:cs typeface="Arial"/>
              </a:rPr>
              <a:t> c</a:t>
            </a:r>
            <a:r>
              <a:rPr sz="1270" dirty="0">
                <a:latin typeface="Arial"/>
                <a:cs typeface="Arial"/>
              </a:rPr>
              <a:t>o</a:t>
            </a:r>
            <a:r>
              <a:rPr sz="1270" spc="-17" dirty="0">
                <a:latin typeface="Arial"/>
                <a:cs typeface="Arial"/>
              </a:rPr>
              <a:t>f</a:t>
            </a:r>
            <a:r>
              <a:rPr sz="1270" dirty="0">
                <a:latin typeface="Arial"/>
                <a:cs typeface="Arial"/>
              </a:rPr>
              <a:t>f</a:t>
            </a:r>
            <a:r>
              <a:rPr sz="1270" spc="4" dirty="0">
                <a:latin typeface="Arial"/>
                <a:cs typeface="Arial"/>
              </a:rPr>
              <a:t>r</a:t>
            </a:r>
            <a:r>
              <a:rPr sz="1270" dirty="0">
                <a:latin typeface="Arial"/>
                <a:cs typeface="Arial"/>
              </a:rPr>
              <a:t>et</a:t>
            </a:r>
            <a:r>
              <a:rPr sz="1270" spc="8" dirty="0">
                <a:latin typeface="Arial"/>
                <a:cs typeface="Arial"/>
              </a:rPr>
              <a:t> f</a:t>
            </a:r>
            <a:r>
              <a:rPr sz="1270" spc="4" dirty="0">
                <a:latin typeface="Arial"/>
                <a:cs typeface="Arial"/>
              </a:rPr>
              <a:t>r</a:t>
            </a:r>
            <a:r>
              <a:rPr sz="1270" dirty="0">
                <a:latin typeface="Arial"/>
                <a:cs typeface="Arial"/>
              </a:rPr>
              <a:t>o</a:t>
            </a:r>
            <a:r>
              <a:rPr sz="1270" spc="-4" dirty="0">
                <a:latin typeface="Arial"/>
                <a:cs typeface="Arial"/>
              </a:rPr>
              <a:t>m</a:t>
            </a:r>
            <a:r>
              <a:rPr sz="1270" dirty="0">
                <a:latin typeface="Arial"/>
                <a:cs typeface="Arial"/>
              </a:rPr>
              <a:t>age</a:t>
            </a:r>
          </a:p>
          <a:p>
            <a:pPr marL="11516" marR="24184">
              <a:lnSpc>
                <a:spcPts val="1433"/>
              </a:lnSpc>
              <a:spcBef>
                <a:spcPts val="2"/>
              </a:spcBef>
            </a:pPr>
            <a:r>
              <a:rPr sz="1270" spc="4" dirty="0">
                <a:latin typeface="Arial"/>
                <a:cs typeface="Arial"/>
              </a:rPr>
              <a:t>(</a:t>
            </a:r>
            <a:r>
              <a:rPr sz="1270" dirty="0">
                <a:latin typeface="Arial"/>
                <a:cs typeface="Arial"/>
              </a:rPr>
              <a:t>abonne</a:t>
            </a:r>
            <a:r>
              <a:rPr sz="1270" spc="-4" dirty="0">
                <a:latin typeface="Arial"/>
                <a:cs typeface="Arial"/>
              </a:rPr>
              <a:t>m</a:t>
            </a:r>
            <a:r>
              <a:rPr sz="1270" dirty="0">
                <a:latin typeface="Arial"/>
                <a:cs typeface="Arial"/>
              </a:rPr>
              <a:t>ent</a:t>
            </a:r>
            <a:r>
              <a:rPr sz="1270" spc="8" dirty="0">
                <a:latin typeface="Arial"/>
                <a:cs typeface="Arial"/>
              </a:rPr>
              <a:t> </a:t>
            </a:r>
            <a:r>
              <a:rPr sz="1270" spc="4" dirty="0">
                <a:latin typeface="Arial"/>
                <a:cs typeface="Arial"/>
              </a:rPr>
              <a:t>m</a:t>
            </a:r>
            <a:r>
              <a:rPr sz="1270" dirty="0">
                <a:latin typeface="Arial"/>
                <a:cs typeface="Arial"/>
              </a:rPr>
              <a:t>ensu</a:t>
            </a:r>
            <a:r>
              <a:rPr sz="1270" spc="8" dirty="0">
                <a:latin typeface="Arial"/>
                <a:cs typeface="Arial"/>
              </a:rPr>
              <a:t>e</a:t>
            </a:r>
            <a:r>
              <a:rPr sz="1270" dirty="0">
                <a:latin typeface="Arial"/>
                <a:cs typeface="Arial"/>
              </a:rPr>
              <a:t>l ou</a:t>
            </a:r>
            <a:r>
              <a:rPr sz="1270" spc="8" dirty="0">
                <a:latin typeface="Arial"/>
                <a:cs typeface="Arial"/>
              </a:rPr>
              <a:t> </a:t>
            </a:r>
            <a:r>
              <a:rPr sz="1270" dirty="0">
                <a:latin typeface="Arial"/>
                <a:cs typeface="Arial"/>
              </a:rPr>
              <a:t>annue</a:t>
            </a:r>
            <a:r>
              <a:rPr sz="1270" spc="-4" dirty="0">
                <a:latin typeface="Arial"/>
                <a:cs typeface="Arial"/>
              </a:rPr>
              <a:t>l</a:t>
            </a:r>
            <a:r>
              <a:rPr sz="1270" spc="4" dirty="0">
                <a:latin typeface="Arial"/>
                <a:cs typeface="Arial"/>
              </a:rPr>
              <a:t>)</a:t>
            </a:r>
            <a:r>
              <a:rPr sz="1270" dirty="0">
                <a:latin typeface="Arial"/>
                <a:cs typeface="Arial"/>
              </a:rPr>
              <a:t>.</a:t>
            </a:r>
          </a:p>
        </p:txBody>
      </p:sp>
      <p:graphicFrame>
        <p:nvGraphicFramePr>
          <p:cNvPr id="8" name="Graphique 7"/>
          <p:cNvGraphicFramePr/>
          <p:nvPr>
            <p:extLst>
              <p:ext uri="{D42A27DB-BD31-4B8C-83A1-F6EECF244321}">
                <p14:modId xmlns:p14="http://schemas.microsoft.com/office/powerpoint/2010/main" val="879168937"/>
              </p:ext>
            </p:extLst>
          </p:nvPr>
        </p:nvGraphicFramePr>
        <p:xfrm>
          <a:off x="944880" y="1569720"/>
          <a:ext cx="5928360" cy="3175000"/>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9"/>
          <p:cNvSpPr/>
          <p:nvPr/>
        </p:nvSpPr>
        <p:spPr>
          <a:xfrm>
            <a:off x="2117558" y="392849"/>
            <a:ext cx="7093211" cy="646331"/>
          </a:xfrm>
          <a:prstGeom prst="rect">
            <a:avLst/>
          </a:prstGeom>
        </p:spPr>
        <p:txBody>
          <a:bodyPr wrap="square">
            <a:spAutoFit/>
          </a:bodyPr>
          <a:lstStyle/>
          <a:p>
            <a:pPr algn="r"/>
            <a:r>
              <a:rPr lang="fr-FR" sz="3600" dirty="0">
                <a:solidFill>
                  <a:srgbClr val="FF0000"/>
                </a:solidFill>
              </a:rPr>
              <a:t>ANALYSE DE LA DEMANDE</a:t>
            </a:r>
            <a:endParaRPr lang="fr-FR" sz="3600" dirty="0"/>
          </a:p>
        </p:txBody>
      </p:sp>
    </p:spTree>
    <p:extLst>
      <p:ext uri="{BB962C8B-B14F-4D97-AF65-F5344CB8AC3E}">
        <p14:creationId xmlns:p14="http://schemas.microsoft.com/office/powerpoint/2010/main" val="195396103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raînée de condensation">
  <a:themeElements>
    <a:clrScheme name="Traînée de condensation">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Traînée de condensation">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raînée de condensation">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TC104033937[[fn=Traînée de condensation]]</Template>
  <TotalTime>1089</TotalTime>
  <Words>1733</Words>
  <Application>Microsoft Macintosh PowerPoint</Application>
  <PresentationFormat>Présentation à l'écran (4:3)</PresentationFormat>
  <Paragraphs>443</Paragraphs>
  <Slides>26</Slides>
  <Notes>7</Notes>
  <HiddenSlides>0</HiddenSlides>
  <MMClips>0</MMClips>
  <ScaleCrop>false</ScaleCrop>
  <HeadingPairs>
    <vt:vector size="4" baseType="variant">
      <vt:variant>
        <vt:lpstr>Thème</vt:lpstr>
      </vt:variant>
      <vt:variant>
        <vt:i4>1</vt:i4>
      </vt:variant>
      <vt:variant>
        <vt:lpstr>Titres des diapositives</vt:lpstr>
      </vt:variant>
      <vt:variant>
        <vt:i4>26</vt:i4>
      </vt:variant>
    </vt:vector>
  </HeadingPairs>
  <TitlesOfParts>
    <vt:vector size="27" baseType="lpstr">
      <vt:lpstr>Traînée de condensation</vt:lpstr>
      <vt:lpstr>Les fromages fondus</vt:lpstr>
      <vt:lpstr>introduction :</vt:lpstr>
      <vt:lpstr>ANALYSE DE LA DEMANDE</vt:lpstr>
      <vt:lpstr>Présentation PowerPoint</vt:lpstr>
      <vt:lpstr>Présentation PowerPoint</vt:lpstr>
      <vt:lpstr>ANALYSE DE LA DEMANDE</vt:lpstr>
      <vt:lpstr>ANALYSE DE LA DEMANDE</vt:lpstr>
      <vt:lpstr>Présentation PowerPoint</vt:lpstr>
      <vt:lpstr>Présentation PowerPoint</vt:lpstr>
      <vt:lpstr>ANALYSE DE L’offre</vt:lpstr>
      <vt:lpstr>Présentation PowerPoint</vt:lpstr>
      <vt:lpstr>Classification des acteurs</vt:lpstr>
      <vt:lpstr> Les innovations </vt:lpstr>
      <vt:lpstr> Les innovations </vt:lpstr>
      <vt:lpstr>Les innovations</vt:lpstr>
      <vt:lpstr> Les innovations </vt:lpstr>
      <vt:lpstr>Les innovations</vt:lpstr>
      <vt:lpstr>QUELS SONT LES GROUPES STRATÉGIQUES ?   Un groupe stratégique est un concept utilisé en management stratégique où les entreprises d’un même secteur ont des stratégies similaires.  </vt:lpstr>
      <vt:lpstr>Présentation PowerPoint</vt:lpstr>
      <vt:lpstr>Présentation PowerPoint</vt:lpstr>
      <vt:lpstr>Analyse des FCS et des barrières </vt:lpstr>
      <vt:lpstr>Analyse des menaces et opportunités</vt:lpstr>
      <vt:lpstr>L’ANALYSE DES FORCES CONCURRENTIELLES: PORTER</vt:lpstr>
      <vt:lpstr>ANaLYSE DES ENTREPRISES</vt:lpstr>
      <vt:lpstr>Présentation PowerPoint</vt:lpstr>
      <vt:lpstr>Présentation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ali bainou</dc:creator>
  <cp:lastModifiedBy>ali bainou</cp:lastModifiedBy>
  <cp:revision>140</cp:revision>
  <dcterms:created xsi:type="dcterms:W3CDTF">2014-01-26T13:11:33Z</dcterms:created>
  <dcterms:modified xsi:type="dcterms:W3CDTF">2014-01-30T11:44:04Z</dcterms:modified>
</cp:coreProperties>
</file>