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6"/>
  </p:notesMasterIdLst>
  <p:sldIdLst>
    <p:sldId id="261" r:id="rId2"/>
    <p:sldId id="262" r:id="rId3"/>
    <p:sldId id="278" r:id="rId4"/>
    <p:sldId id="264" r:id="rId5"/>
    <p:sldId id="279" r:id="rId6"/>
    <p:sldId id="280" r:id="rId7"/>
    <p:sldId id="281" r:id="rId8"/>
    <p:sldId id="265" r:id="rId9"/>
    <p:sldId id="267" r:id="rId10"/>
    <p:sldId id="268" r:id="rId11"/>
    <p:sldId id="269" r:id="rId12"/>
    <p:sldId id="270" r:id="rId13"/>
    <p:sldId id="271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</p:sldIdLst>
  <p:sldSz cx="9144000" cy="6858000" type="screen4x3"/>
  <p:notesSz cx="7099300" cy="102346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57" autoAdjust="0"/>
  </p:normalViewPr>
  <p:slideViewPr>
    <p:cSldViewPr snapToGrid="0" snapToObjects="1" showGuides="1"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0E391-3D62-F04C-8ADD-B2F4B34ACD08}" type="doc">
      <dgm:prSet loTypeId="urn:microsoft.com/office/officeart/2005/8/layout/vList3#1" loCatId="list" qsTypeId="urn:microsoft.com/office/officeart/2005/8/quickstyle/simple4" qsCatId="simple" csTypeId="urn:microsoft.com/office/officeart/2005/8/colors/accent4_5" csCatId="accent4" phldr="1"/>
      <dgm:spPr/>
      <dgm:t>
        <a:bodyPr/>
        <a:lstStyle/>
        <a:p>
          <a:endParaRPr lang="fr-FR"/>
        </a:p>
      </dgm:t>
    </dgm:pt>
    <dgm:pt modelId="{6B25F55F-536E-B64D-9147-4EA598077677}">
      <dgm:prSet phldrT="[Texte]"/>
      <dgm:spPr/>
      <dgm:t>
        <a:bodyPr/>
        <a:lstStyle/>
        <a:p>
          <a:r>
            <a:rPr lang="fr-FR" dirty="0" smtClean="0"/>
            <a:t>INTRODUCTION</a:t>
          </a:r>
          <a:endParaRPr lang="fr-FR" dirty="0"/>
        </a:p>
      </dgm:t>
    </dgm:pt>
    <dgm:pt modelId="{DCBE0ED5-8534-F947-9922-6BE8EC1850CD}" type="parTrans" cxnId="{10851CC8-4F15-8349-919B-D7D397072492}">
      <dgm:prSet/>
      <dgm:spPr/>
      <dgm:t>
        <a:bodyPr/>
        <a:lstStyle/>
        <a:p>
          <a:endParaRPr lang="fr-FR"/>
        </a:p>
      </dgm:t>
    </dgm:pt>
    <dgm:pt modelId="{C8FAC045-706D-4F47-BF28-FB9CFC16ED7C}" type="sibTrans" cxnId="{10851CC8-4F15-8349-919B-D7D397072492}">
      <dgm:prSet/>
      <dgm:spPr/>
      <dgm:t>
        <a:bodyPr/>
        <a:lstStyle/>
        <a:p>
          <a:endParaRPr lang="fr-FR"/>
        </a:p>
      </dgm:t>
    </dgm:pt>
    <dgm:pt modelId="{4B2CE618-5569-3346-942C-8C7D549ACF27}">
      <dgm:prSet phldrT="[Texte]"/>
      <dgm:spPr/>
      <dgm:t>
        <a:bodyPr/>
        <a:lstStyle/>
        <a:p>
          <a:r>
            <a:rPr lang="fr-FR" dirty="0" smtClean="0"/>
            <a:t>ANALYSE DE LA DEMANDE</a:t>
          </a:r>
          <a:endParaRPr lang="fr-FR" dirty="0"/>
        </a:p>
      </dgm:t>
    </dgm:pt>
    <dgm:pt modelId="{6FAFD2F1-6D23-554F-B6F3-1008668C7C1A}" type="parTrans" cxnId="{4ABA1B43-16E2-4E41-986B-03AF55BFA149}">
      <dgm:prSet/>
      <dgm:spPr/>
      <dgm:t>
        <a:bodyPr/>
        <a:lstStyle/>
        <a:p>
          <a:endParaRPr lang="fr-FR"/>
        </a:p>
      </dgm:t>
    </dgm:pt>
    <dgm:pt modelId="{C6A6A3C2-6592-F743-8822-BBB8DEAE0ED4}" type="sibTrans" cxnId="{4ABA1B43-16E2-4E41-986B-03AF55BFA149}">
      <dgm:prSet/>
      <dgm:spPr/>
      <dgm:t>
        <a:bodyPr/>
        <a:lstStyle/>
        <a:p>
          <a:endParaRPr lang="fr-FR"/>
        </a:p>
      </dgm:t>
    </dgm:pt>
    <dgm:pt modelId="{4B50B302-04EC-0A42-9D11-5F7AD6AF1A2F}">
      <dgm:prSet phldrT="[Texte]"/>
      <dgm:spPr/>
      <dgm:t>
        <a:bodyPr/>
        <a:lstStyle/>
        <a:p>
          <a:r>
            <a:rPr lang="fr-FR" dirty="0" smtClean="0"/>
            <a:t>ANALYSE DE L’OFFRE</a:t>
          </a:r>
          <a:endParaRPr lang="fr-FR" dirty="0"/>
        </a:p>
      </dgm:t>
    </dgm:pt>
    <dgm:pt modelId="{9AACBFC6-470E-2148-94B5-BFE860A36740}" type="parTrans" cxnId="{1ECB7A05-AD0A-654D-A442-34EB151C49A6}">
      <dgm:prSet/>
      <dgm:spPr/>
      <dgm:t>
        <a:bodyPr/>
        <a:lstStyle/>
        <a:p>
          <a:endParaRPr lang="fr-FR"/>
        </a:p>
      </dgm:t>
    </dgm:pt>
    <dgm:pt modelId="{9A1A6D6D-07EB-FA43-8E6A-CE0E10A398B6}" type="sibTrans" cxnId="{1ECB7A05-AD0A-654D-A442-34EB151C49A6}">
      <dgm:prSet/>
      <dgm:spPr/>
      <dgm:t>
        <a:bodyPr/>
        <a:lstStyle/>
        <a:p>
          <a:endParaRPr lang="fr-FR"/>
        </a:p>
      </dgm:t>
    </dgm:pt>
    <dgm:pt modelId="{1407E6EF-ACEE-ED4D-B8FC-14FD29DE28A7}">
      <dgm:prSet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3C4D116F-11D2-D543-9960-5DE8B55DBCDE}" type="parTrans" cxnId="{DB76DCE0-BF34-E74E-9BCD-933D0FAEE5B2}">
      <dgm:prSet/>
      <dgm:spPr/>
      <dgm:t>
        <a:bodyPr/>
        <a:lstStyle/>
        <a:p>
          <a:endParaRPr lang="fr-FR"/>
        </a:p>
      </dgm:t>
    </dgm:pt>
    <dgm:pt modelId="{FC1BE1B7-3B7B-DF4A-B5E7-CD957C87BD9F}" type="sibTrans" cxnId="{DB76DCE0-BF34-E74E-9BCD-933D0FAEE5B2}">
      <dgm:prSet/>
      <dgm:spPr/>
      <dgm:t>
        <a:bodyPr/>
        <a:lstStyle/>
        <a:p>
          <a:endParaRPr lang="fr-FR"/>
        </a:p>
      </dgm:t>
    </dgm:pt>
    <dgm:pt modelId="{874345CD-FE8D-A54E-B267-5DD7B2F1CF49}">
      <dgm:prSet/>
      <dgm:spPr/>
      <dgm:t>
        <a:bodyPr/>
        <a:lstStyle/>
        <a:p>
          <a:r>
            <a:rPr lang="fr-FR" dirty="0" smtClean="0"/>
            <a:t>RELEVÉS LINÉAIRES</a:t>
          </a:r>
          <a:endParaRPr lang="fr-FR" dirty="0"/>
        </a:p>
      </dgm:t>
    </dgm:pt>
    <dgm:pt modelId="{90311920-4C12-5143-B3A4-3CCDE60DA11D}" type="parTrans" cxnId="{CE8BB472-7CDF-AA46-901A-63C2DE1DB583}">
      <dgm:prSet/>
      <dgm:spPr/>
      <dgm:t>
        <a:bodyPr/>
        <a:lstStyle/>
        <a:p>
          <a:endParaRPr lang="fr-FR"/>
        </a:p>
      </dgm:t>
    </dgm:pt>
    <dgm:pt modelId="{68E7A9C5-9404-0748-A09F-A03DC988C240}" type="sibTrans" cxnId="{CE8BB472-7CDF-AA46-901A-63C2DE1DB583}">
      <dgm:prSet/>
      <dgm:spPr/>
      <dgm:t>
        <a:bodyPr/>
        <a:lstStyle/>
        <a:p>
          <a:endParaRPr lang="fr-FR"/>
        </a:p>
      </dgm:t>
    </dgm:pt>
    <dgm:pt modelId="{D3BAE4AE-7F9B-A744-BF1B-CE85DE045701}">
      <dgm:prSet/>
      <dgm:spPr/>
      <dgm:t>
        <a:bodyPr/>
        <a:lstStyle/>
        <a:p>
          <a:r>
            <a:rPr lang="fr-FR" dirty="0" smtClean="0"/>
            <a:t>ANALYSE DES INNOVATIONS</a:t>
          </a:r>
          <a:endParaRPr lang="fr-FR" dirty="0"/>
        </a:p>
      </dgm:t>
    </dgm:pt>
    <dgm:pt modelId="{4E5DE645-34EC-1443-9142-FBD5178DF138}" type="parTrans" cxnId="{6305A113-D20E-DE4F-9083-FAB7599D178E}">
      <dgm:prSet/>
      <dgm:spPr/>
      <dgm:t>
        <a:bodyPr/>
        <a:lstStyle/>
        <a:p>
          <a:endParaRPr lang="fr-FR"/>
        </a:p>
      </dgm:t>
    </dgm:pt>
    <dgm:pt modelId="{BABEAE1F-9883-824E-BB59-72239BA1CD3D}" type="sibTrans" cxnId="{6305A113-D20E-DE4F-9083-FAB7599D178E}">
      <dgm:prSet/>
      <dgm:spPr/>
      <dgm:t>
        <a:bodyPr/>
        <a:lstStyle/>
        <a:p>
          <a:endParaRPr lang="fr-FR"/>
        </a:p>
      </dgm:t>
    </dgm:pt>
    <dgm:pt modelId="{2E63E716-D5D4-FC42-A57F-DAFCB7A37652}">
      <dgm:prSet phldrT="[Texte]"/>
      <dgm:spPr/>
      <dgm:t>
        <a:bodyPr/>
        <a:lstStyle/>
        <a:p>
          <a:r>
            <a:rPr lang="fr-FR" dirty="0" smtClean="0"/>
            <a:t>ANALYSE DES ENTREPRISES</a:t>
          </a:r>
          <a:endParaRPr lang="fr-FR" dirty="0"/>
        </a:p>
      </dgm:t>
    </dgm:pt>
    <dgm:pt modelId="{097DD20D-4E35-7F47-BACD-D53F80E33F8D}" type="parTrans" cxnId="{A9EF2009-037F-1F41-BDFE-5BF6745D8651}">
      <dgm:prSet/>
      <dgm:spPr/>
      <dgm:t>
        <a:bodyPr/>
        <a:lstStyle/>
        <a:p>
          <a:endParaRPr lang="fr-FR"/>
        </a:p>
      </dgm:t>
    </dgm:pt>
    <dgm:pt modelId="{C30532C2-D74E-CC4E-8BB5-35FA30766602}" type="sibTrans" cxnId="{A9EF2009-037F-1F41-BDFE-5BF6745D8651}">
      <dgm:prSet/>
      <dgm:spPr/>
      <dgm:t>
        <a:bodyPr/>
        <a:lstStyle/>
        <a:p>
          <a:endParaRPr lang="fr-FR"/>
        </a:p>
      </dgm:t>
    </dgm:pt>
    <dgm:pt modelId="{155F4F14-8E93-5541-A711-D641F5BFB9CB}" type="pres">
      <dgm:prSet presAssocID="{CBC0E391-3D62-F04C-8ADD-B2F4B34ACD0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AF091E1-24A7-AA49-8B1E-090285732073}" type="pres">
      <dgm:prSet presAssocID="{6B25F55F-536E-B64D-9147-4EA598077677}" presName="composite" presStyleCnt="0"/>
      <dgm:spPr/>
      <dgm:t>
        <a:bodyPr/>
        <a:lstStyle/>
        <a:p>
          <a:endParaRPr lang="fr-FR"/>
        </a:p>
      </dgm:t>
    </dgm:pt>
    <dgm:pt modelId="{8886ACDF-AD8C-4C4A-88E0-27A647F689DF}" type="pres">
      <dgm:prSet presAssocID="{6B25F55F-536E-B64D-9147-4EA598077677}" presName="imgShp" presStyleLbl="fgImgPlace1" presStyleIdx="0" presStyleCnt="7"/>
      <dgm:spPr/>
      <dgm:t>
        <a:bodyPr/>
        <a:lstStyle/>
        <a:p>
          <a:endParaRPr lang="fr-FR"/>
        </a:p>
      </dgm:t>
    </dgm:pt>
    <dgm:pt modelId="{2B0990BA-7FFF-674A-879D-690A19E5375A}" type="pres">
      <dgm:prSet presAssocID="{6B25F55F-536E-B64D-9147-4EA598077677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42ECED-DF11-774C-8560-CD370A1B7A7D}" type="pres">
      <dgm:prSet presAssocID="{C8FAC045-706D-4F47-BF28-FB9CFC16ED7C}" presName="spacing" presStyleCnt="0"/>
      <dgm:spPr/>
      <dgm:t>
        <a:bodyPr/>
        <a:lstStyle/>
        <a:p>
          <a:endParaRPr lang="fr-FR"/>
        </a:p>
      </dgm:t>
    </dgm:pt>
    <dgm:pt modelId="{D24CF090-EDD5-2545-A7B2-A13B15C5309C}" type="pres">
      <dgm:prSet presAssocID="{4B2CE618-5569-3346-942C-8C7D549ACF27}" presName="composite" presStyleCnt="0"/>
      <dgm:spPr/>
      <dgm:t>
        <a:bodyPr/>
        <a:lstStyle/>
        <a:p>
          <a:endParaRPr lang="fr-FR"/>
        </a:p>
      </dgm:t>
    </dgm:pt>
    <dgm:pt modelId="{967504EF-926E-F343-8AE8-025A3DC60F8E}" type="pres">
      <dgm:prSet presAssocID="{4B2CE618-5569-3346-942C-8C7D549ACF27}" presName="imgShp" presStyleLbl="fgImgPlace1" presStyleIdx="1" presStyleCnt="7"/>
      <dgm:spPr/>
      <dgm:t>
        <a:bodyPr/>
        <a:lstStyle/>
        <a:p>
          <a:endParaRPr lang="fr-FR"/>
        </a:p>
      </dgm:t>
    </dgm:pt>
    <dgm:pt modelId="{5AFD4CF4-C01C-094F-82C4-3CB777602EE7}" type="pres">
      <dgm:prSet presAssocID="{4B2CE618-5569-3346-942C-8C7D549ACF27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BF5AAA-6B9B-A349-A88F-5A4D4413BEA4}" type="pres">
      <dgm:prSet presAssocID="{C6A6A3C2-6592-F743-8822-BBB8DEAE0ED4}" presName="spacing" presStyleCnt="0"/>
      <dgm:spPr/>
      <dgm:t>
        <a:bodyPr/>
        <a:lstStyle/>
        <a:p>
          <a:endParaRPr lang="fr-FR"/>
        </a:p>
      </dgm:t>
    </dgm:pt>
    <dgm:pt modelId="{642EB416-AC40-3F43-8F6E-41B15E06D01F}" type="pres">
      <dgm:prSet presAssocID="{4B50B302-04EC-0A42-9D11-5F7AD6AF1A2F}" presName="composite" presStyleCnt="0"/>
      <dgm:spPr/>
      <dgm:t>
        <a:bodyPr/>
        <a:lstStyle/>
        <a:p>
          <a:endParaRPr lang="fr-FR"/>
        </a:p>
      </dgm:t>
    </dgm:pt>
    <dgm:pt modelId="{91DAAC93-78A9-F24A-BCDF-F31FFF1D0E15}" type="pres">
      <dgm:prSet presAssocID="{4B50B302-04EC-0A42-9D11-5F7AD6AF1A2F}" presName="imgShp" presStyleLbl="fgImgPlace1" presStyleIdx="2" presStyleCnt="7"/>
      <dgm:spPr/>
      <dgm:t>
        <a:bodyPr/>
        <a:lstStyle/>
        <a:p>
          <a:endParaRPr lang="fr-FR"/>
        </a:p>
      </dgm:t>
    </dgm:pt>
    <dgm:pt modelId="{DE99F49D-90B2-1548-8E60-1FAC6932EA9E}" type="pres">
      <dgm:prSet presAssocID="{4B50B302-04EC-0A42-9D11-5F7AD6AF1A2F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0650A6-3A91-3548-A568-94750B842DA0}" type="pres">
      <dgm:prSet presAssocID="{9A1A6D6D-07EB-FA43-8E6A-CE0E10A398B6}" presName="spacing" presStyleCnt="0"/>
      <dgm:spPr/>
      <dgm:t>
        <a:bodyPr/>
        <a:lstStyle/>
        <a:p>
          <a:endParaRPr lang="fr-FR"/>
        </a:p>
      </dgm:t>
    </dgm:pt>
    <dgm:pt modelId="{4FFEF883-7C76-AF47-8696-AF935DD39898}" type="pres">
      <dgm:prSet presAssocID="{2E63E716-D5D4-FC42-A57F-DAFCB7A37652}" presName="composite" presStyleCnt="0"/>
      <dgm:spPr/>
      <dgm:t>
        <a:bodyPr/>
        <a:lstStyle/>
        <a:p>
          <a:endParaRPr lang="fr-FR"/>
        </a:p>
      </dgm:t>
    </dgm:pt>
    <dgm:pt modelId="{071EF2E5-B47F-004C-A091-5971640EB915}" type="pres">
      <dgm:prSet presAssocID="{2E63E716-D5D4-FC42-A57F-DAFCB7A37652}" presName="imgShp" presStyleLbl="fgImgPlace1" presStyleIdx="3" presStyleCnt="7"/>
      <dgm:spPr/>
      <dgm:t>
        <a:bodyPr/>
        <a:lstStyle/>
        <a:p>
          <a:endParaRPr lang="fr-FR"/>
        </a:p>
      </dgm:t>
    </dgm:pt>
    <dgm:pt modelId="{27BFE965-91C2-064F-A9CC-4484E78511CB}" type="pres">
      <dgm:prSet presAssocID="{2E63E716-D5D4-FC42-A57F-DAFCB7A37652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A27103-B331-EF4C-8FC7-5777AE35958D}" type="pres">
      <dgm:prSet presAssocID="{C30532C2-D74E-CC4E-8BB5-35FA30766602}" presName="spacing" presStyleCnt="0"/>
      <dgm:spPr/>
      <dgm:t>
        <a:bodyPr/>
        <a:lstStyle/>
        <a:p>
          <a:endParaRPr lang="fr-FR"/>
        </a:p>
      </dgm:t>
    </dgm:pt>
    <dgm:pt modelId="{EB70A5BC-D4D7-C449-BFB9-3AE63D02FE42}" type="pres">
      <dgm:prSet presAssocID="{D3BAE4AE-7F9B-A744-BF1B-CE85DE045701}" presName="composite" presStyleCnt="0"/>
      <dgm:spPr/>
      <dgm:t>
        <a:bodyPr/>
        <a:lstStyle/>
        <a:p>
          <a:endParaRPr lang="fr-FR"/>
        </a:p>
      </dgm:t>
    </dgm:pt>
    <dgm:pt modelId="{900E9BB2-F22C-5F48-A2BE-84A346647049}" type="pres">
      <dgm:prSet presAssocID="{D3BAE4AE-7F9B-A744-BF1B-CE85DE045701}" presName="imgShp" presStyleLbl="fgImgPlace1" presStyleIdx="4" presStyleCnt="7"/>
      <dgm:spPr/>
      <dgm:t>
        <a:bodyPr/>
        <a:lstStyle/>
        <a:p>
          <a:endParaRPr lang="fr-FR"/>
        </a:p>
      </dgm:t>
    </dgm:pt>
    <dgm:pt modelId="{6D60A590-0328-F24E-BF45-3520F847A6B1}" type="pres">
      <dgm:prSet presAssocID="{D3BAE4AE-7F9B-A744-BF1B-CE85DE045701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05D517-62A7-984F-B1D8-9253E680248F}" type="pres">
      <dgm:prSet presAssocID="{BABEAE1F-9883-824E-BB59-72239BA1CD3D}" presName="spacing" presStyleCnt="0"/>
      <dgm:spPr/>
      <dgm:t>
        <a:bodyPr/>
        <a:lstStyle/>
        <a:p>
          <a:endParaRPr lang="fr-FR"/>
        </a:p>
      </dgm:t>
    </dgm:pt>
    <dgm:pt modelId="{622DAC75-1192-3A46-82A5-7C4121AF2B25}" type="pres">
      <dgm:prSet presAssocID="{874345CD-FE8D-A54E-B267-5DD7B2F1CF49}" presName="composite" presStyleCnt="0"/>
      <dgm:spPr/>
      <dgm:t>
        <a:bodyPr/>
        <a:lstStyle/>
        <a:p>
          <a:endParaRPr lang="fr-FR"/>
        </a:p>
      </dgm:t>
    </dgm:pt>
    <dgm:pt modelId="{A2AC8A03-2A6F-D44B-974E-AA21AEC4366D}" type="pres">
      <dgm:prSet presAssocID="{874345CD-FE8D-A54E-B267-5DD7B2F1CF49}" presName="imgShp" presStyleLbl="fgImgPlace1" presStyleIdx="5" presStyleCnt="7"/>
      <dgm:spPr/>
      <dgm:t>
        <a:bodyPr/>
        <a:lstStyle/>
        <a:p>
          <a:endParaRPr lang="fr-FR"/>
        </a:p>
      </dgm:t>
    </dgm:pt>
    <dgm:pt modelId="{2C7B7C65-BAF2-AD4F-9B55-A1A07E9E7030}" type="pres">
      <dgm:prSet presAssocID="{874345CD-FE8D-A54E-B267-5DD7B2F1CF49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6ACC0C-C9CA-AC45-ACC4-6D2A4FCE76DA}" type="pres">
      <dgm:prSet presAssocID="{68E7A9C5-9404-0748-A09F-A03DC988C240}" presName="spacing" presStyleCnt="0"/>
      <dgm:spPr/>
      <dgm:t>
        <a:bodyPr/>
        <a:lstStyle/>
        <a:p>
          <a:endParaRPr lang="fr-FR"/>
        </a:p>
      </dgm:t>
    </dgm:pt>
    <dgm:pt modelId="{54A8F984-6126-DA40-9C8D-6A86774DB588}" type="pres">
      <dgm:prSet presAssocID="{1407E6EF-ACEE-ED4D-B8FC-14FD29DE28A7}" presName="composite" presStyleCnt="0"/>
      <dgm:spPr/>
      <dgm:t>
        <a:bodyPr/>
        <a:lstStyle/>
        <a:p>
          <a:endParaRPr lang="fr-FR"/>
        </a:p>
      </dgm:t>
    </dgm:pt>
    <dgm:pt modelId="{660374A5-9B87-7D43-BCDD-DC3F7DDA989B}" type="pres">
      <dgm:prSet presAssocID="{1407E6EF-ACEE-ED4D-B8FC-14FD29DE28A7}" presName="imgShp" presStyleLbl="fgImgPlace1" presStyleIdx="6" presStyleCnt="7"/>
      <dgm:spPr/>
      <dgm:t>
        <a:bodyPr/>
        <a:lstStyle/>
        <a:p>
          <a:endParaRPr lang="fr-FR"/>
        </a:p>
      </dgm:t>
    </dgm:pt>
    <dgm:pt modelId="{9941D1D0-7116-584A-9EB7-91D44C6EF09D}" type="pres">
      <dgm:prSet presAssocID="{1407E6EF-ACEE-ED4D-B8FC-14FD29DE28A7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D8BB756-312C-BB43-9A35-DDA00A410614}" type="presOf" srcId="{874345CD-FE8D-A54E-B267-5DD7B2F1CF49}" destId="{2C7B7C65-BAF2-AD4F-9B55-A1A07E9E7030}" srcOrd="0" destOrd="0" presId="urn:microsoft.com/office/officeart/2005/8/layout/vList3#1"/>
    <dgm:cxn modelId="{6305A113-D20E-DE4F-9083-FAB7599D178E}" srcId="{CBC0E391-3D62-F04C-8ADD-B2F4B34ACD08}" destId="{D3BAE4AE-7F9B-A744-BF1B-CE85DE045701}" srcOrd="4" destOrd="0" parTransId="{4E5DE645-34EC-1443-9142-FBD5178DF138}" sibTransId="{BABEAE1F-9883-824E-BB59-72239BA1CD3D}"/>
    <dgm:cxn modelId="{58886772-A6E8-774A-8591-CFA10FB1E8F4}" type="presOf" srcId="{2E63E716-D5D4-FC42-A57F-DAFCB7A37652}" destId="{27BFE965-91C2-064F-A9CC-4484E78511CB}" srcOrd="0" destOrd="0" presId="urn:microsoft.com/office/officeart/2005/8/layout/vList3#1"/>
    <dgm:cxn modelId="{DB76DCE0-BF34-E74E-9BCD-933D0FAEE5B2}" srcId="{CBC0E391-3D62-F04C-8ADD-B2F4B34ACD08}" destId="{1407E6EF-ACEE-ED4D-B8FC-14FD29DE28A7}" srcOrd="6" destOrd="0" parTransId="{3C4D116F-11D2-D543-9960-5DE8B55DBCDE}" sibTransId="{FC1BE1B7-3B7B-DF4A-B5E7-CD957C87BD9F}"/>
    <dgm:cxn modelId="{710FC5AC-7BAA-9F4F-AF30-89E6FA9ABDA3}" type="presOf" srcId="{CBC0E391-3D62-F04C-8ADD-B2F4B34ACD08}" destId="{155F4F14-8E93-5541-A711-D641F5BFB9CB}" srcOrd="0" destOrd="0" presId="urn:microsoft.com/office/officeart/2005/8/layout/vList3#1"/>
    <dgm:cxn modelId="{A9EF2009-037F-1F41-BDFE-5BF6745D8651}" srcId="{CBC0E391-3D62-F04C-8ADD-B2F4B34ACD08}" destId="{2E63E716-D5D4-FC42-A57F-DAFCB7A37652}" srcOrd="3" destOrd="0" parTransId="{097DD20D-4E35-7F47-BACD-D53F80E33F8D}" sibTransId="{C30532C2-D74E-CC4E-8BB5-35FA30766602}"/>
    <dgm:cxn modelId="{66582EED-3688-9B45-A2AD-9069D88B508E}" type="presOf" srcId="{D3BAE4AE-7F9B-A744-BF1B-CE85DE045701}" destId="{6D60A590-0328-F24E-BF45-3520F847A6B1}" srcOrd="0" destOrd="0" presId="urn:microsoft.com/office/officeart/2005/8/layout/vList3#1"/>
    <dgm:cxn modelId="{22BDC7F7-1D84-054B-ADA6-321C3EDB5C0F}" type="presOf" srcId="{1407E6EF-ACEE-ED4D-B8FC-14FD29DE28A7}" destId="{9941D1D0-7116-584A-9EB7-91D44C6EF09D}" srcOrd="0" destOrd="0" presId="urn:microsoft.com/office/officeart/2005/8/layout/vList3#1"/>
    <dgm:cxn modelId="{1ECB7A05-AD0A-654D-A442-34EB151C49A6}" srcId="{CBC0E391-3D62-F04C-8ADD-B2F4B34ACD08}" destId="{4B50B302-04EC-0A42-9D11-5F7AD6AF1A2F}" srcOrd="2" destOrd="0" parTransId="{9AACBFC6-470E-2148-94B5-BFE860A36740}" sibTransId="{9A1A6D6D-07EB-FA43-8E6A-CE0E10A398B6}"/>
    <dgm:cxn modelId="{10851CC8-4F15-8349-919B-D7D397072492}" srcId="{CBC0E391-3D62-F04C-8ADD-B2F4B34ACD08}" destId="{6B25F55F-536E-B64D-9147-4EA598077677}" srcOrd="0" destOrd="0" parTransId="{DCBE0ED5-8534-F947-9922-6BE8EC1850CD}" sibTransId="{C8FAC045-706D-4F47-BF28-FB9CFC16ED7C}"/>
    <dgm:cxn modelId="{C29DBEB1-2BDE-5745-A8C0-4742E86AF1B7}" type="presOf" srcId="{4B2CE618-5569-3346-942C-8C7D549ACF27}" destId="{5AFD4CF4-C01C-094F-82C4-3CB777602EE7}" srcOrd="0" destOrd="0" presId="urn:microsoft.com/office/officeart/2005/8/layout/vList3#1"/>
    <dgm:cxn modelId="{4ABA1B43-16E2-4E41-986B-03AF55BFA149}" srcId="{CBC0E391-3D62-F04C-8ADD-B2F4B34ACD08}" destId="{4B2CE618-5569-3346-942C-8C7D549ACF27}" srcOrd="1" destOrd="0" parTransId="{6FAFD2F1-6D23-554F-B6F3-1008668C7C1A}" sibTransId="{C6A6A3C2-6592-F743-8822-BBB8DEAE0ED4}"/>
    <dgm:cxn modelId="{DE5973B5-6B94-9642-A56D-2E939B3B1666}" type="presOf" srcId="{4B50B302-04EC-0A42-9D11-5F7AD6AF1A2F}" destId="{DE99F49D-90B2-1548-8E60-1FAC6932EA9E}" srcOrd="0" destOrd="0" presId="urn:microsoft.com/office/officeart/2005/8/layout/vList3#1"/>
    <dgm:cxn modelId="{CE8BB472-7CDF-AA46-901A-63C2DE1DB583}" srcId="{CBC0E391-3D62-F04C-8ADD-B2F4B34ACD08}" destId="{874345CD-FE8D-A54E-B267-5DD7B2F1CF49}" srcOrd="5" destOrd="0" parTransId="{90311920-4C12-5143-B3A4-3CCDE60DA11D}" sibTransId="{68E7A9C5-9404-0748-A09F-A03DC988C240}"/>
    <dgm:cxn modelId="{A36F84B0-0FDC-9E48-B779-74C3475B89E4}" type="presOf" srcId="{6B25F55F-536E-B64D-9147-4EA598077677}" destId="{2B0990BA-7FFF-674A-879D-690A19E5375A}" srcOrd="0" destOrd="0" presId="urn:microsoft.com/office/officeart/2005/8/layout/vList3#1"/>
    <dgm:cxn modelId="{2603E80F-96F5-604C-B99D-32A53DE151A9}" type="presParOf" srcId="{155F4F14-8E93-5541-A711-D641F5BFB9CB}" destId="{9AF091E1-24A7-AA49-8B1E-090285732073}" srcOrd="0" destOrd="0" presId="urn:microsoft.com/office/officeart/2005/8/layout/vList3#1"/>
    <dgm:cxn modelId="{F7608F5F-2399-FF4D-82F7-36ED0E177A39}" type="presParOf" srcId="{9AF091E1-24A7-AA49-8B1E-090285732073}" destId="{8886ACDF-AD8C-4C4A-88E0-27A647F689DF}" srcOrd="0" destOrd="0" presId="urn:microsoft.com/office/officeart/2005/8/layout/vList3#1"/>
    <dgm:cxn modelId="{C59CC450-8ACF-4248-AA6B-FB0DD8AECE88}" type="presParOf" srcId="{9AF091E1-24A7-AA49-8B1E-090285732073}" destId="{2B0990BA-7FFF-674A-879D-690A19E5375A}" srcOrd="1" destOrd="0" presId="urn:microsoft.com/office/officeart/2005/8/layout/vList3#1"/>
    <dgm:cxn modelId="{386E5446-42A8-D34B-AEF1-8A5966699A0B}" type="presParOf" srcId="{155F4F14-8E93-5541-A711-D641F5BFB9CB}" destId="{AE42ECED-DF11-774C-8560-CD370A1B7A7D}" srcOrd="1" destOrd="0" presId="urn:microsoft.com/office/officeart/2005/8/layout/vList3#1"/>
    <dgm:cxn modelId="{7B167019-60A8-3644-927D-65C78F20ADDA}" type="presParOf" srcId="{155F4F14-8E93-5541-A711-D641F5BFB9CB}" destId="{D24CF090-EDD5-2545-A7B2-A13B15C5309C}" srcOrd="2" destOrd="0" presId="urn:microsoft.com/office/officeart/2005/8/layout/vList3#1"/>
    <dgm:cxn modelId="{986B1F50-33BC-414D-A0A0-F194C2A81665}" type="presParOf" srcId="{D24CF090-EDD5-2545-A7B2-A13B15C5309C}" destId="{967504EF-926E-F343-8AE8-025A3DC60F8E}" srcOrd="0" destOrd="0" presId="urn:microsoft.com/office/officeart/2005/8/layout/vList3#1"/>
    <dgm:cxn modelId="{F9949846-25CF-BB43-AE54-FC2D85032C2A}" type="presParOf" srcId="{D24CF090-EDD5-2545-A7B2-A13B15C5309C}" destId="{5AFD4CF4-C01C-094F-82C4-3CB777602EE7}" srcOrd="1" destOrd="0" presId="urn:microsoft.com/office/officeart/2005/8/layout/vList3#1"/>
    <dgm:cxn modelId="{B19CEA56-31A1-8040-B5C2-FE5B19B5EFB9}" type="presParOf" srcId="{155F4F14-8E93-5541-A711-D641F5BFB9CB}" destId="{EBBF5AAA-6B9B-A349-A88F-5A4D4413BEA4}" srcOrd="3" destOrd="0" presId="urn:microsoft.com/office/officeart/2005/8/layout/vList3#1"/>
    <dgm:cxn modelId="{AA8224B7-2D95-E14D-A005-C4CFF1091652}" type="presParOf" srcId="{155F4F14-8E93-5541-A711-D641F5BFB9CB}" destId="{642EB416-AC40-3F43-8F6E-41B15E06D01F}" srcOrd="4" destOrd="0" presId="urn:microsoft.com/office/officeart/2005/8/layout/vList3#1"/>
    <dgm:cxn modelId="{9B59185A-3F94-B44B-B194-5321A8F23E39}" type="presParOf" srcId="{642EB416-AC40-3F43-8F6E-41B15E06D01F}" destId="{91DAAC93-78A9-F24A-BCDF-F31FFF1D0E15}" srcOrd="0" destOrd="0" presId="urn:microsoft.com/office/officeart/2005/8/layout/vList3#1"/>
    <dgm:cxn modelId="{72554F4B-D00F-2D4A-93AC-7EF7F6A567B8}" type="presParOf" srcId="{642EB416-AC40-3F43-8F6E-41B15E06D01F}" destId="{DE99F49D-90B2-1548-8E60-1FAC6932EA9E}" srcOrd="1" destOrd="0" presId="urn:microsoft.com/office/officeart/2005/8/layout/vList3#1"/>
    <dgm:cxn modelId="{27EE070E-A836-2048-AF93-82C2D901646B}" type="presParOf" srcId="{155F4F14-8E93-5541-A711-D641F5BFB9CB}" destId="{A50650A6-3A91-3548-A568-94750B842DA0}" srcOrd="5" destOrd="0" presId="urn:microsoft.com/office/officeart/2005/8/layout/vList3#1"/>
    <dgm:cxn modelId="{E6B24FB7-2257-4E49-87FE-EA502EDEBEB7}" type="presParOf" srcId="{155F4F14-8E93-5541-A711-D641F5BFB9CB}" destId="{4FFEF883-7C76-AF47-8696-AF935DD39898}" srcOrd="6" destOrd="0" presId="urn:microsoft.com/office/officeart/2005/8/layout/vList3#1"/>
    <dgm:cxn modelId="{C57C8BF3-A704-914E-8F89-A5893706226E}" type="presParOf" srcId="{4FFEF883-7C76-AF47-8696-AF935DD39898}" destId="{071EF2E5-B47F-004C-A091-5971640EB915}" srcOrd="0" destOrd="0" presId="urn:microsoft.com/office/officeart/2005/8/layout/vList3#1"/>
    <dgm:cxn modelId="{8C969C40-8EBD-C64D-B15F-6DEC46553945}" type="presParOf" srcId="{4FFEF883-7C76-AF47-8696-AF935DD39898}" destId="{27BFE965-91C2-064F-A9CC-4484E78511CB}" srcOrd="1" destOrd="0" presId="urn:microsoft.com/office/officeart/2005/8/layout/vList3#1"/>
    <dgm:cxn modelId="{49FF2704-0587-0E45-B46F-A4D115659BE7}" type="presParOf" srcId="{155F4F14-8E93-5541-A711-D641F5BFB9CB}" destId="{BDA27103-B331-EF4C-8FC7-5777AE35958D}" srcOrd="7" destOrd="0" presId="urn:microsoft.com/office/officeart/2005/8/layout/vList3#1"/>
    <dgm:cxn modelId="{FDFB267B-072A-4B4C-B593-AE351B223F89}" type="presParOf" srcId="{155F4F14-8E93-5541-A711-D641F5BFB9CB}" destId="{EB70A5BC-D4D7-C449-BFB9-3AE63D02FE42}" srcOrd="8" destOrd="0" presId="urn:microsoft.com/office/officeart/2005/8/layout/vList3#1"/>
    <dgm:cxn modelId="{09818DC4-B745-5C4C-A87B-CF623F13D778}" type="presParOf" srcId="{EB70A5BC-D4D7-C449-BFB9-3AE63D02FE42}" destId="{900E9BB2-F22C-5F48-A2BE-84A346647049}" srcOrd="0" destOrd="0" presId="urn:microsoft.com/office/officeart/2005/8/layout/vList3#1"/>
    <dgm:cxn modelId="{8B348BC2-A13B-3B4C-AB03-EBF22FE7C333}" type="presParOf" srcId="{EB70A5BC-D4D7-C449-BFB9-3AE63D02FE42}" destId="{6D60A590-0328-F24E-BF45-3520F847A6B1}" srcOrd="1" destOrd="0" presId="urn:microsoft.com/office/officeart/2005/8/layout/vList3#1"/>
    <dgm:cxn modelId="{055BA94D-C002-6142-BC78-D286076693E0}" type="presParOf" srcId="{155F4F14-8E93-5541-A711-D641F5BFB9CB}" destId="{7C05D517-62A7-984F-B1D8-9253E680248F}" srcOrd="9" destOrd="0" presId="urn:microsoft.com/office/officeart/2005/8/layout/vList3#1"/>
    <dgm:cxn modelId="{ABBC3641-139C-4B44-B9C8-2FC0403CEE3F}" type="presParOf" srcId="{155F4F14-8E93-5541-A711-D641F5BFB9CB}" destId="{622DAC75-1192-3A46-82A5-7C4121AF2B25}" srcOrd="10" destOrd="0" presId="urn:microsoft.com/office/officeart/2005/8/layout/vList3#1"/>
    <dgm:cxn modelId="{28446C77-67CC-244F-A995-3A66143F920E}" type="presParOf" srcId="{622DAC75-1192-3A46-82A5-7C4121AF2B25}" destId="{A2AC8A03-2A6F-D44B-974E-AA21AEC4366D}" srcOrd="0" destOrd="0" presId="urn:microsoft.com/office/officeart/2005/8/layout/vList3#1"/>
    <dgm:cxn modelId="{43615E25-8937-6644-A725-B1941ED2E1E1}" type="presParOf" srcId="{622DAC75-1192-3A46-82A5-7C4121AF2B25}" destId="{2C7B7C65-BAF2-AD4F-9B55-A1A07E9E7030}" srcOrd="1" destOrd="0" presId="urn:microsoft.com/office/officeart/2005/8/layout/vList3#1"/>
    <dgm:cxn modelId="{BE7947E4-A428-3946-A3E9-BBF7C8A4913F}" type="presParOf" srcId="{155F4F14-8E93-5541-A711-D641F5BFB9CB}" destId="{0F6ACC0C-C9CA-AC45-ACC4-6D2A4FCE76DA}" srcOrd="11" destOrd="0" presId="urn:microsoft.com/office/officeart/2005/8/layout/vList3#1"/>
    <dgm:cxn modelId="{C13E25F8-A9E9-9F4D-B258-5CBBA3CC4186}" type="presParOf" srcId="{155F4F14-8E93-5541-A711-D641F5BFB9CB}" destId="{54A8F984-6126-DA40-9C8D-6A86774DB588}" srcOrd="12" destOrd="0" presId="urn:microsoft.com/office/officeart/2005/8/layout/vList3#1"/>
    <dgm:cxn modelId="{5DE6136C-A502-164C-A2D6-40BF4A5CFBA0}" type="presParOf" srcId="{54A8F984-6126-DA40-9C8D-6A86774DB588}" destId="{660374A5-9B87-7D43-BCDD-DC3F7DDA989B}" srcOrd="0" destOrd="0" presId="urn:microsoft.com/office/officeart/2005/8/layout/vList3#1"/>
    <dgm:cxn modelId="{F566371E-3E69-944F-9ECD-F6016B3A3C6E}" type="presParOf" srcId="{54A8F984-6126-DA40-9C8D-6A86774DB588}" destId="{9941D1D0-7116-584A-9EB7-91D44C6EF09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990BA-7FFF-674A-879D-690A19E5375A}">
      <dsp:nvSpPr>
        <dsp:cNvPr id="0" name=""/>
        <dsp:cNvSpPr/>
      </dsp:nvSpPr>
      <dsp:spPr>
        <a:xfrm rot="10800000">
          <a:off x="1636627" y="660"/>
          <a:ext cx="5912338" cy="589716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049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INTRODUCTION</a:t>
          </a:r>
          <a:endParaRPr lang="fr-FR" sz="2700" kern="1200" dirty="0"/>
        </a:p>
      </dsp:txBody>
      <dsp:txXfrm rot="10800000">
        <a:off x="1784056" y="660"/>
        <a:ext cx="5764909" cy="589716"/>
      </dsp:txXfrm>
    </dsp:sp>
    <dsp:sp modelId="{8886ACDF-AD8C-4C4A-88E0-27A647F689DF}">
      <dsp:nvSpPr>
        <dsp:cNvPr id="0" name=""/>
        <dsp:cNvSpPr/>
      </dsp:nvSpPr>
      <dsp:spPr>
        <a:xfrm>
          <a:off x="1341768" y="660"/>
          <a:ext cx="589716" cy="589716"/>
        </a:xfrm>
        <a:prstGeom prst="ellipse">
          <a:avLst/>
        </a:prstGeom>
        <a:solidFill>
          <a:schemeClr val="accent4">
            <a:tint val="5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FD4CF4-C01C-094F-82C4-3CB777602EE7}">
      <dsp:nvSpPr>
        <dsp:cNvPr id="0" name=""/>
        <dsp:cNvSpPr/>
      </dsp:nvSpPr>
      <dsp:spPr>
        <a:xfrm rot="10800000">
          <a:off x="1636627" y="766411"/>
          <a:ext cx="5912338" cy="589716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6667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6667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049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ANALYSE DE LA DEMANDE</a:t>
          </a:r>
          <a:endParaRPr lang="fr-FR" sz="2700" kern="1200" dirty="0"/>
        </a:p>
      </dsp:txBody>
      <dsp:txXfrm rot="10800000">
        <a:off x="1784056" y="766411"/>
        <a:ext cx="5764909" cy="589716"/>
      </dsp:txXfrm>
    </dsp:sp>
    <dsp:sp modelId="{967504EF-926E-F343-8AE8-025A3DC60F8E}">
      <dsp:nvSpPr>
        <dsp:cNvPr id="0" name=""/>
        <dsp:cNvSpPr/>
      </dsp:nvSpPr>
      <dsp:spPr>
        <a:xfrm>
          <a:off x="1341768" y="766411"/>
          <a:ext cx="589716" cy="589716"/>
        </a:xfrm>
        <a:prstGeom prst="ellipse">
          <a:avLst/>
        </a:prstGeom>
        <a:solidFill>
          <a:schemeClr val="accent4">
            <a:tint val="50000"/>
            <a:alpha val="90000"/>
            <a:hueOff val="-5588"/>
            <a:satOff val="-270"/>
            <a:lumOff val="2008"/>
            <a:alphaOff val="-6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99F49D-90B2-1548-8E60-1FAC6932EA9E}">
      <dsp:nvSpPr>
        <dsp:cNvPr id="0" name=""/>
        <dsp:cNvSpPr/>
      </dsp:nvSpPr>
      <dsp:spPr>
        <a:xfrm rot="10800000">
          <a:off x="1636627" y="1532163"/>
          <a:ext cx="5912338" cy="589716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049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ANALYSE DE L’OFFRE</a:t>
          </a:r>
          <a:endParaRPr lang="fr-FR" sz="2700" kern="1200" dirty="0"/>
        </a:p>
      </dsp:txBody>
      <dsp:txXfrm rot="10800000">
        <a:off x="1784056" y="1532163"/>
        <a:ext cx="5764909" cy="589716"/>
      </dsp:txXfrm>
    </dsp:sp>
    <dsp:sp modelId="{91DAAC93-78A9-F24A-BCDF-F31FFF1D0E15}">
      <dsp:nvSpPr>
        <dsp:cNvPr id="0" name=""/>
        <dsp:cNvSpPr/>
      </dsp:nvSpPr>
      <dsp:spPr>
        <a:xfrm>
          <a:off x="1341768" y="1532163"/>
          <a:ext cx="589716" cy="589716"/>
        </a:xfrm>
        <a:prstGeom prst="ellipse">
          <a:avLst/>
        </a:prstGeom>
        <a:solidFill>
          <a:schemeClr val="accent4">
            <a:tint val="50000"/>
            <a:alpha val="90000"/>
            <a:hueOff val="-11177"/>
            <a:satOff val="-540"/>
            <a:lumOff val="4016"/>
            <a:alphaOff val="-13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BFE965-91C2-064F-A9CC-4484E78511CB}">
      <dsp:nvSpPr>
        <dsp:cNvPr id="0" name=""/>
        <dsp:cNvSpPr/>
      </dsp:nvSpPr>
      <dsp:spPr>
        <a:xfrm rot="10800000">
          <a:off x="1636627" y="2297914"/>
          <a:ext cx="5912338" cy="589716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049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ANALYSE DES ENTREPRISES</a:t>
          </a:r>
          <a:endParaRPr lang="fr-FR" sz="2700" kern="1200" dirty="0"/>
        </a:p>
      </dsp:txBody>
      <dsp:txXfrm rot="10800000">
        <a:off x="1784056" y="2297914"/>
        <a:ext cx="5764909" cy="589716"/>
      </dsp:txXfrm>
    </dsp:sp>
    <dsp:sp modelId="{071EF2E5-B47F-004C-A091-5971640EB915}">
      <dsp:nvSpPr>
        <dsp:cNvPr id="0" name=""/>
        <dsp:cNvSpPr/>
      </dsp:nvSpPr>
      <dsp:spPr>
        <a:xfrm>
          <a:off x="1341768" y="2297914"/>
          <a:ext cx="589716" cy="589716"/>
        </a:xfrm>
        <a:prstGeom prst="ellipse">
          <a:avLst/>
        </a:prstGeom>
        <a:solidFill>
          <a:schemeClr val="accent4">
            <a:tint val="50000"/>
            <a:alpha val="90000"/>
            <a:hueOff val="-16765"/>
            <a:satOff val="-811"/>
            <a:lumOff val="6024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0A590-0328-F24E-BF45-3520F847A6B1}">
      <dsp:nvSpPr>
        <dsp:cNvPr id="0" name=""/>
        <dsp:cNvSpPr/>
      </dsp:nvSpPr>
      <dsp:spPr>
        <a:xfrm rot="10800000">
          <a:off x="1636627" y="3063666"/>
          <a:ext cx="5912338" cy="589716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049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ANALYSE DES INNOVATIONS</a:t>
          </a:r>
          <a:endParaRPr lang="fr-FR" sz="2700" kern="1200" dirty="0"/>
        </a:p>
      </dsp:txBody>
      <dsp:txXfrm rot="10800000">
        <a:off x="1784056" y="3063666"/>
        <a:ext cx="5764909" cy="589716"/>
      </dsp:txXfrm>
    </dsp:sp>
    <dsp:sp modelId="{900E9BB2-F22C-5F48-A2BE-84A346647049}">
      <dsp:nvSpPr>
        <dsp:cNvPr id="0" name=""/>
        <dsp:cNvSpPr/>
      </dsp:nvSpPr>
      <dsp:spPr>
        <a:xfrm>
          <a:off x="1341768" y="3063666"/>
          <a:ext cx="589716" cy="589716"/>
        </a:xfrm>
        <a:prstGeom prst="ellipse">
          <a:avLst/>
        </a:prstGeom>
        <a:solidFill>
          <a:schemeClr val="accent4">
            <a:tint val="50000"/>
            <a:alpha val="90000"/>
            <a:hueOff val="-22354"/>
            <a:satOff val="-1081"/>
            <a:lumOff val="8032"/>
            <a:alphaOff val="-26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7B7C65-BAF2-AD4F-9B55-A1A07E9E7030}">
      <dsp:nvSpPr>
        <dsp:cNvPr id="0" name=""/>
        <dsp:cNvSpPr/>
      </dsp:nvSpPr>
      <dsp:spPr>
        <a:xfrm rot="10800000">
          <a:off x="1636627" y="3829417"/>
          <a:ext cx="5912338" cy="589716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3333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3333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049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RELEVÉS LINÉAIRES</a:t>
          </a:r>
          <a:endParaRPr lang="fr-FR" sz="2700" kern="1200" dirty="0"/>
        </a:p>
      </dsp:txBody>
      <dsp:txXfrm rot="10800000">
        <a:off x="1784056" y="3829417"/>
        <a:ext cx="5764909" cy="589716"/>
      </dsp:txXfrm>
    </dsp:sp>
    <dsp:sp modelId="{A2AC8A03-2A6F-D44B-974E-AA21AEC4366D}">
      <dsp:nvSpPr>
        <dsp:cNvPr id="0" name=""/>
        <dsp:cNvSpPr/>
      </dsp:nvSpPr>
      <dsp:spPr>
        <a:xfrm>
          <a:off x="1341768" y="3829417"/>
          <a:ext cx="589716" cy="589716"/>
        </a:xfrm>
        <a:prstGeom prst="ellipse">
          <a:avLst/>
        </a:prstGeom>
        <a:solidFill>
          <a:schemeClr val="accent4">
            <a:tint val="50000"/>
            <a:alpha val="90000"/>
            <a:hueOff val="-27942"/>
            <a:satOff val="-1351"/>
            <a:lumOff val="10040"/>
            <a:alphaOff val="-33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41D1D0-7116-584A-9EB7-91D44C6EF09D}">
      <dsp:nvSpPr>
        <dsp:cNvPr id="0" name=""/>
        <dsp:cNvSpPr/>
      </dsp:nvSpPr>
      <dsp:spPr>
        <a:xfrm rot="10800000">
          <a:off x="1636627" y="4595168"/>
          <a:ext cx="5912338" cy="589716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049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CONCLUSION</a:t>
          </a:r>
          <a:endParaRPr lang="fr-FR" sz="2700" kern="1200" dirty="0"/>
        </a:p>
      </dsp:txBody>
      <dsp:txXfrm rot="10800000">
        <a:off x="1784056" y="4595168"/>
        <a:ext cx="5764909" cy="589716"/>
      </dsp:txXfrm>
    </dsp:sp>
    <dsp:sp modelId="{660374A5-9B87-7D43-BCDD-DC3F7DDA989B}">
      <dsp:nvSpPr>
        <dsp:cNvPr id="0" name=""/>
        <dsp:cNvSpPr/>
      </dsp:nvSpPr>
      <dsp:spPr>
        <a:xfrm>
          <a:off x="1341768" y="4595168"/>
          <a:ext cx="589716" cy="589716"/>
        </a:xfrm>
        <a:prstGeom prst="ellipse">
          <a:avLst/>
        </a:prstGeom>
        <a:solidFill>
          <a:schemeClr val="accent4">
            <a:tint val="50000"/>
            <a:alpha val="90000"/>
            <a:hueOff val="-33530"/>
            <a:satOff val="-1621"/>
            <a:lumOff val="12048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72FEB3E-7F2D-EC4D-959E-12E1434135F1}" type="datetimeFigureOut">
              <a:rPr lang="fr-FR" smtClean="0"/>
              <a:pPr/>
              <a:t>29/01/2014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B6185BF-940C-4E43-B076-7973C1A0CC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66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C124-7393-4908-8C2C-E05FE7722BBC}" type="datetime1">
              <a:rPr lang="fr-FR" smtClean="0"/>
              <a:pPr/>
              <a:t>29/01/2014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07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F437-8B4E-4ED4-A306-F220A2A9EA5B}" type="datetime1">
              <a:rPr lang="fr-FR" smtClean="0"/>
              <a:pPr/>
              <a:t>29/01/2014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98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89CF-8510-493C-B118-A56CC0C5F26C}" type="datetime1">
              <a:rPr lang="fr-FR" smtClean="0"/>
              <a:pPr/>
              <a:t>29/01/2014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74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5307-145E-4662-A625-0A4A1A118F51}" type="datetime1">
              <a:rPr lang="fr-FR" smtClean="0"/>
              <a:pPr/>
              <a:t>29/01/2014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11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7E26-36F3-4BDF-84F9-179BAC94059F}" type="datetime1">
              <a:rPr lang="fr-FR" smtClean="0"/>
              <a:pPr/>
              <a:t>29/01/2014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10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AD4E-01DD-404C-9650-70DB254E27F9}" type="datetime1">
              <a:rPr lang="fr-FR" smtClean="0"/>
              <a:pPr/>
              <a:t>29/01/2014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95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E606-D25C-45AC-A69C-D08C2AAC38A5}" type="datetime1">
              <a:rPr lang="fr-FR" smtClean="0"/>
              <a:pPr/>
              <a:t>29/01/2014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28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D066-5FF4-45A3-B3E6-75A77F111B4E}" type="datetime1">
              <a:rPr lang="fr-FR" smtClean="0"/>
              <a:pPr/>
              <a:t>29/01/2014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53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CD89-F56F-45EC-9D31-D09775DA6EE8}" type="datetime1">
              <a:rPr lang="fr-FR" smtClean="0"/>
              <a:pPr/>
              <a:t>29/01/2014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84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847A-49C6-4BD7-9D3E-DE9DDD9906CF}" type="datetime1">
              <a:rPr lang="fr-FR" smtClean="0"/>
              <a:pPr/>
              <a:t>29/01/2014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35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FF0B-5EFE-4F54-88BC-2E9C86C24D4F}" type="datetime1">
              <a:rPr lang="fr-FR" smtClean="0"/>
              <a:pPr/>
              <a:t>29/01/2014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9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64999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6D55F-3163-42F4-B639-FB35B661A358}" type="datetime1">
              <a:rPr lang="fr-FR" smtClean="0"/>
              <a:pPr/>
              <a:t>29/01/2014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20B58-8F8C-E341-A47A-BAB58EE1DB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87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nfitures.jpg"/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830309" y="6488668"/>
            <a:ext cx="131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2013 - 2014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6490295"/>
            <a:ext cx="114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I. </a:t>
            </a:r>
            <a:r>
              <a:rPr lang="fr-FR" dirty="0" err="1" smtClean="0"/>
              <a:t>Wallart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279084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Etude de marché : les confitures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" y="3667104"/>
            <a:ext cx="914399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Bocquet Laëtitia</a:t>
            </a:r>
            <a:br>
              <a:rPr lang="fr-FR" dirty="0" smtClean="0"/>
            </a:br>
            <a:r>
              <a:rPr lang="fr-FR" dirty="0" err="1" smtClean="0"/>
              <a:t>Fourquez</a:t>
            </a:r>
            <a:r>
              <a:rPr lang="fr-FR" dirty="0" smtClean="0"/>
              <a:t> Alice</a:t>
            </a:r>
          </a:p>
          <a:p>
            <a:pPr algn="ctr"/>
            <a:r>
              <a:rPr lang="fr-FR" dirty="0" err="1" smtClean="0"/>
              <a:t>Roussot</a:t>
            </a:r>
            <a:r>
              <a:rPr lang="fr-FR" dirty="0" smtClean="0"/>
              <a:t> Marine</a:t>
            </a:r>
            <a:br>
              <a:rPr lang="fr-FR" dirty="0" smtClean="0"/>
            </a:br>
            <a:r>
              <a:rPr lang="fr-FR" dirty="0" err="1" smtClean="0"/>
              <a:t>Wilst</a:t>
            </a:r>
            <a:r>
              <a:rPr lang="fr-FR" dirty="0" smtClean="0"/>
              <a:t> Agathe</a:t>
            </a:r>
          </a:p>
          <a:p>
            <a:pPr algn="ctr"/>
            <a:r>
              <a:rPr lang="fr-FR" dirty="0" err="1" smtClean="0"/>
              <a:t>Morieux</a:t>
            </a:r>
            <a:r>
              <a:rPr lang="fr-FR" dirty="0" smtClean="0"/>
              <a:t> Paul</a:t>
            </a:r>
          </a:p>
          <a:p>
            <a:pPr algn="ctr"/>
            <a:r>
              <a:rPr lang="fr-FR" dirty="0" err="1" smtClean="0"/>
              <a:t>Nkabong</a:t>
            </a:r>
            <a:r>
              <a:rPr lang="fr-FR" dirty="0" smtClean="0"/>
              <a:t> William</a:t>
            </a:r>
            <a:endParaRPr lang="fr-FR" dirty="0"/>
          </a:p>
        </p:txBody>
      </p:sp>
      <p:pic>
        <p:nvPicPr>
          <p:cNvPr id="9" name="Image 8" descr="logo lille 1.jpg"/>
          <p:cNvPicPr>
            <a:picLocks noChangeAspect="1"/>
          </p:cNvPicPr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0" y="0"/>
            <a:ext cx="3602525" cy="124485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" y="2371307"/>
            <a:ext cx="91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M1 Agroalimentaire</a:t>
            </a:r>
          </a:p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532508"/>
              </p:ext>
            </p:extLst>
          </p:nvPr>
        </p:nvGraphicFramePr>
        <p:xfrm>
          <a:off x="4094237" y="1874811"/>
          <a:ext cx="4654227" cy="2736305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670943"/>
                <a:gridCol w="872931"/>
                <a:gridCol w="877139"/>
                <a:gridCol w="1233214"/>
              </a:tblGrid>
              <a:tr h="751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12" marR="909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Innovant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12" marR="909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Présence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12" marR="9091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Performance</a:t>
                      </a:r>
                      <a:br>
                        <a:rPr lang="fr-FR" sz="1400">
                          <a:effectLst/>
                        </a:rPr>
                      </a:br>
                      <a:r>
                        <a:rPr lang="fr-FR" sz="1400">
                          <a:effectLst/>
                        </a:rPr>
                        <a:t>Compétitivité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12" marR="90912" marT="0" marB="0"/>
                </a:tc>
              </a:tr>
              <a:tr h="496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Andros</a:t>
                      </a:r>
                      <a:br>
                        <a:rPr lang="fr-FR" sz="1400" dirty="0">
                          <a:effectLst/>
                        </a:rPr>
                      </a:br>
                      <a:r>
                        <a:rPr lang="fr-FR" sz="1400" dirty="0">
                          <a:effectLst/>
                        </a:rPr>
                        <a:t>   45%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12" marR="9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Oui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12" marR="9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Oui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12" marR="9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Oui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12" marR="90912" marT="0" marB="0" anchor="ctr"/>
                </a:tc>
              </a:tr>
              <a:tr h="496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Materne</a:t>
                      </a:r>
                      <a:br>
                        <a:rPr lang="fr-FR" sz="1400" dirty="0">
                          <a:effectLst/>
                        </a:rPr>
                      </a:br>
                      <a:r>
                        <a:rPr lang="fr-FR" sz="1400" dirty="0">
                          <a:effectLst/>
                        </a:rPr>
                        <a:t>  2,3%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12" marR="9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Oui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12" marR="9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Oui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12" marR="9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12" marR="90912" marT="0" marB="0" anchor="ctr"/>
                </a:tc>
              </a:tr>
              <a:tr h="496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Autres marques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7,4%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12" marR="9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-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12" marR="9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Oui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12" marR="9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12" marR="90912" marT="0" marB="0" anchor="ctr"/>
                </a:tc>
              </a:tr>
              <a:tr h="496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MDD</a:t>
                      </a:r>
                      <a:br>
                        <a:rPr lang="fr-FR" sz="1400" dirty="0">
                          <a:effectLst/>
                        </a:rPr>
                      </a:br>
                      <a:r>
                        <a:rPr lang="fr-FR" sz="1400" dirty="0">
                          <a:effectLst/>
                        </a:rPr>
                        <a:t>45,3%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12" marR="9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12" marR="9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Oui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12" marR="9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-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12" marR="90912" marT="0" marB="0" anchor="ctr"/>
                </a:tc>
              </a:tr>
            </a:tbl>
          </a:graphicData>
        </a:graphic>
      </p:graphicFrame>
      <p:cxnSp>
        <p:nvCxnSpPr>
          <p:cNvPr id="5" name="Connecteur droit avec flèche 4"/>
          <p:cNvCxnSpPr/>
          <p:nvPr/>
        </p:nvCxnSpPr>
        <p:spPr>
          <a:xfrm>
            <a:off x="3327402" y="2947341"/>
            <a:ext cx="5965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Accolade ouvrante 5"/>
          <p:cNvSpPr/>
          <p:nvPr/>
        </p:nvSpPr>
        <p:spPr>
          <a:xfrm>
            <a:off x="3491880" y="3251695"/>
            <a:ext cx="340171" cy="81398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8114" y="2666899"/>
            <a:ext cx="2085734" cy="5040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fr-FR" dirty="0">
                <a:effectLst/>
                <a:ea typeface="Calibri"/>
                <a:cs typeface="Times New Roman"/>
              </a:rPr>
              <a:t>Pionnier et leader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14676" y="3458987"/>
            <a:ext cx="1589172" cy="4265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</a:pPr>
            <a:r>
              <a:rPr lang="fr-FR" dirty="0">
                <a:effectLst/>
                <a:ea typeface="Calibri"/>
                <a:cs typeface="Times New Roman"/>
              </a:rPr>
              <a:t>Suiveurs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46298" y="508000"/>
            <a:ext cx="8997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/>
              <a:t>Position des acteurs dans le marché :</a:t>
            </a:r>
            <a:endParaRPr lang="fr-FR" sz="2400" b="1" u="sng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>
            <a:normAutofit/>
          </a:bodyPr>
          <a:lstStyle/>
          <a:p>
            <a:r>
              <a:rPr lang="fr-FR" sz="4000" dirty="0" smtClean="0"/>
              <a:t>2) Structure de l’offre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01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dirty="0" smtClean="0"/>
              <a:t>La population ciblée par les fabricants est très large. De ce fait, des pots de différentes tailles sont commercialisés : de 330 à 750g. De nombreux parfums sont proposés afin de séduire un maximum de consommateurs. Certains mélanges très audacieux permettent aux fabricants de se démarquer.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fr-FR" sz="2400" dirty="0"/>
              <a:t>Selon une étude de Jacques </a:t>
            </a:r>
            <a:r>
              <a:rPr lang="fr-FR" sz="2400" dirty="0" err="1"/>
              <a:t>Lendrevie</a:t>
            </a:r>
            <a:r>
              <a:rPr lang="fr-FR" sz="2400" dirty="0"/>
              <a:t> (2007), </a:t>
            </a:r>
            <a:r>
              <a:rPr lang="fr-FR" sz="2400" dirty="0" smtClean="0"/>
              <a:t>les GMS (grandes et moyennes surfaces) représentent 95% des ventes en volume, incluant le hard-discount. </a:t>
            </a:r>
            <a:r>
              <a:rPr lang="fr-FR" sz="2400" dirty="0"/>
              <a:t>L</a:t>
            </a:r>
            <a:r>
              <a:rPr lang="fr-FR" sz="2400" dirty="0" smtClean="0"/>
              <a:t>a répartition des ventes par circuit de distribution serait la suivante :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211129"/>
              </p:ext>
            </p:extLst>
          </p:nvPr>
        </p:nvGraphicFramePr>
        <p:xfrm>
          <a:off x="719572" y="5018031"/>
          <a:ext cx="7704855" cy="125214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33585"/>
                <a:gridCol w="1257828"/>
                <a:gridCol w="1109848"/>
                <a:gridCol w="1109848"/>
                <a:gridCol w="1193746"/>
              </a:tblGrid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Circuit de distribution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Hyper-marchés</a:t>
                      </a:r>
                      <a:endParaRPr lang="fr-FR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Super-marchés</a:t>
                      </a:r>
                      <a:endParaRPr lang="fr-FR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Hard-discount</a:t>
                      </a:r>
                      <a:endParaRPr lang="fr-FR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Divers</a:t>
                      </a:r>
                      <a:endParaRPr lang="fr-FR" b="0" dirty="0"/>
                    </a:p>
                  </a:txBody>
                  <a:tcPr anchor="ctr"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Répartition</a:t>
                      </a:r>
                      <a:r>
                        <a:rPr lang="fr-FR" baseline="0" dirty="0" smtClean="0"/>
                        <a:t> des ventes (en %)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8,3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5,8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3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3) Analyse des FCS et des barrières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dirty="0" smtClean="0"/>
              <a:t>Pour analyser les FCS, nous nous sommes appuyés sur la stratégie marketing de la société Andros, leader incontesté du marché, pour sa marque « Bonne Maman ».</a:t>
            </a:r>
          </a:p>
          <a:p>
            <a:pPr marL="0" indent="0">
              <a:buNone/>
            </a:pPr>
            <a:endParaRPr lang="fr-FR" sz="24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301141"/>
              </p:ext>
            </p:extLst>
          </p:nvPr>
        </p:nvGraphicFramePr>
        <p:xfrm>
          <a:off x="611560" y="2636912"/>
          <a:ext cx="3312368" cy="401769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312368"/>
              </a:tblGrid>
              <a:tr h="64768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FCS</a:t>
                      </a:r>
                      <a:endParaRPr lang="fr-FR" sz="2400" dirty="0"/>
                    </a:p>
                  </a:txBody>
                  <a:tcPr marL="81947" marR="81947" marT="40974" marB="40974" anchor="ctr"/>
                </a:tc>
              </a:tr>
              <a:tr h="64768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Diversité des parfums</a:t>
                      </a:r>
                    </a:p>
                    <a:p>
                      <a:pPr algn="ctr"/>
                      <a:r>
                        <a:rPr lang="fr-FR" sz="2000" dirty="0" smtClean="0"/>
                        <a:t>et des mélanges</a:t>
                      </a:r>
                      <a:endParaRPr lang="fr-FR" sz="2000" dirty="0"/>
                    </a:p>
                  </a:txBody>
                  <a:tcPr marL="81947" marR="81947" marT="40974" marB="40974" anchor="ctr"/>
                </a:tc>
              </a:tr>
              <a:tr h="64768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Moins de sucre et plus de fruits</a:t>
                      </a:r>
                      <a:endParaRPr lang="fr-FR" sz="2000" dirty="0"/>
                    </a:p>
                  </a:txBody>
                  <a:tcPr marL="81947" marR="81947" marT="40974" marB="40974" anchor="ctr"/>
                </a:tc>
              </a:tr>
              <a:tr h="64768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Innovations</a:t>
                      </a:r>
                      <a:endParaRPr lang="fr-FR" sz="2000" dirty="0"/>
                    </a:p>
                  </a:txBody>
                  <a:tcPr marL="81947" marR="81947" marT="40974" marB="40974" anchor="ctr"/>
                </a:tc>
              </a:tr>
              <a:tr h="64768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Produits 100% naturels</a:t>
                      </a:r>
                      <a:endParaRPr lang="fr-FR" sz="2000" dirty="0"/>
                    </a:p>
                  </a:txBody>
                  <a:tcPr marL="81947" marR="81947" marT="40974" marB="40974" anchor="ctr"/>
                </a:tc>
              </a:tr>
              <a:tr h="64768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Sans colorants, ni conservateurs</a:t>
                      </a:r>
                      <a:endParaRPr lang="fr-FR" sz="2000" dirty="0"/>
                    </a:p>
                  </a:txBody>
                  <a:tcPr marL="81947" marR="81947" marT="40974" marB="40974" anchor="ctr"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648101"/>
              </p:ext>
            </p:extLst>
          </p:nvPr>
        </p:nvGraphicFramePr>
        <p:xfrm>
          <a:off x="4716017" y="2708920"/>
          <a:ext cx="3960439" cy="2537244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960439"/>
              </a:tblGrid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Barrières à l’entrée</a:t>
                      </a:r>
                      <a:endParaRPr lang="fr-FR" sz="2400" dirty="0"/>
                    </a:p>
                  </a:txBody>
                  <a:tcPr anchor="ctr"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Notoriété du leader au niveau</a:t>
                      </a:r>
                      <a:r>
                        <a:rPr lang="fr-FR" sz="2000" baseline="0" dirty="0" smtClean="0"/>
                        <a:t> national et international</a:t>
                      </a:r>
                      <a:endParaRPr lang="fr-FR" sz="2000" dirty="0"/>
                    </a:p>
                  </a:txBody>
                  <a:tcPr anchor="ctr"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Concurrence des MDD</a:t>
                      </a:r>
                      <a:endParaRPr lang="fr-FR" sz="2000" dirty="0"/>
                    </a:p>
                  </a:txBody>
                  <a:tcPr anchor="ctr"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Marché mature</a:t>
                      </a:r>
                      <a:endParaRPr lang="fr-FR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318084"/>
              </p:ext>
            </p:extLst>
          </p:nvPr>
        </p:nvGraphicFramePr>
        <p:xfrm>
          <a:off x="4716016" y="5589240"/>
          <a:ext cx="3960440" cy="74523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960440"/>
              </a:tblGrid>
              <a:tr h="74523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Pas de barrières à la sortie</a:t>
                      </a:r>
                      <a:endParaRPr lang="fr-FR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0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57230"/>
            <a:ext cx="8229600" cy="1143000"/>
          </a:xfrm>
        </p:spPr>
        <p:txBody>
          <a:bodyPr/>
          <a:lstStyle/>
          <a:p>
            <a:r>
              <a:rPr lang="fr-FR" b="1" dirty="0" smtClean="0"/>
              <a:t>III) Analyse des entreprises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nsa20.casimages.com/img/2010/11/22/1011220126033543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4890" y="2743200"/>
            <a:ext cx="201422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avec flèche 3"/>
          <p:cNvCxnSpPr/>
          <p:nvPr/>
        </p:nvCxnSpPr>
        <p:spPr>
          <a:xfrm flipH="1" flipV="1">
            <a:off x="2051720" y="1484784"/>
            <a:ext cx="1513170" cy="12584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6838" y="538740"/>
            <a:ext cx="2781467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fr-FR" dirty="0" smtClean="0"/>
              <a:t>Jean </a:t>
            </a:r>
            <a:r>
              <a:rPr lang="fr-FR" dirty="0" err="1" smtClean="0"/>
              <a:t>Gervoson</a:t>
            </a:r>
            <a:r>
              <a:rPr lang="fr-FR" dirty="0" smtClean="0"/>
              <a:t>, années 70</a:t>
            </a:r>
          </a:p>
          <a:p>
            <a:pPr algn="ctr"/>
            <a:r>
              <a:rPr lang="fr-FR" dirty="0" smtClean="0"/>
              <a:t>Frédéric et Xavier </a:t>
            </a:r>
            <a:r>
              <a:rPr lang="fr-FR" dirty="0" err="1" smtClean="0"/>
              <a:t>Gervoson</a:t>
            </a:r>
            <a:endParaRPr lang="fr-FR" dirty="0" smtClean="0"/>
          </a:p>
          <a:p>
            <a:pPr algn="ctr"/>
            <a:r>
              <a:rPr lang="fr-FR" dirty="0" err="1" smtClean="0"/>
              <a:t>Biars</a:t>
            </a:r>
            <a:r>
              <a:rPr lang="fr-FR" dirty="0" smtClean="0"/>
              <a:t> sur Cène (Lot) </a:t>
            </a:r>
          </a:p>
          <a:p>
            <a:pPr algn="ctr"/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4282563" y="1484784"/>
            <a:ext cx="70603" cy="12584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048095" y="538741"/>
            <a:ext cx="21602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 smtClean="0"/>
              <a:t>Produits laitiers, fruits et jus de fruits, confiserie </a:t>
            </a:r>
          </a:p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579110" y="261744"/>
            <a:ext cx="216024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 smtClean="0"/>
              <a:t>Bonne Maman, Materne, Mamie Nova, Pierrot Gourmand, Gerson,  </a:t>
            </a:r>
            <a:r>
              <a:rPr lang="fr-FR" dirty="0" err="1" smtClean="0"/>
              <a:t>Fruival</a:t>
            </a:r>
            <a:r>
              <a:rPr lang="fr-FR" dirty="0" smtClean="0"/>
              <a:t> </a:t>
            </a:r>
          </a:p>
          <a:p>
            <a:pPr algn="ctr"/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5208335" y="1739070"/>
            <a:ext cx="803825" cy="1004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659230" y="2388380"/>
            <a:ext cx="216024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 smtClean="0"/>
              <a:t>Bonne Maman : 35%</a:t>
            </a:r>
          </a:p>
          <a:p>
            <a:pPr algn="ctr"/>
            <a:r>
              <a:rPr lang="fr-FR" dirty="0" smtClean="0"/>
              <a:t>70M €/an</a:t>
            </a:r>
          </a:p>
          <a:p>
            <a:pPr algn="ctr"/>
            <a:r>
              <a:rPr lang="fr-FR" dirty="0" smtClean="0"/>
              <a:t>52 références</a:t>
            </a:r>
          </a:p>
          <a:p>
            <a:pPr algn="ctr"/>
            <a:r>
              <a:rPr lang="fr-FR" dirty="0" smtClean="0"/>
              <a:t>20000t fruits / an</a:t>
            </a:r>
          </a:p>
          <a:p>
            <a:pPr algn="ctr"/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5237250" y="3127044"/>
            <a:ext cx="1421980" cy="3019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228184" y="4114801"/>
            <a:ext cx="216024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 smtClean="0"/>
              <a:t>Packaging inchangé depuis 40  ans</a:t>
            </a:r>
          </a:p>
          <a:p>
            <a:pPr algn="ctr"/>
            <a:r>
              <a:rPr lang="fr-FR" dirty="0" smtClean="0"/>
              <a:t>Motif Vichy reconnaissable</a:t>
            </a:r>
          </a:p>
          <a:p>
            <a:pPr algn="ctr"/>
            <a:endParaRPr lang="fr-FR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610247" y="4114801"/>
            <a:ext cx="617937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812089" y="5025340"/>
            <a:ext cx="21602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 smtClean="0"/>
              <a:t>Série gourmande</a:t>
            </a:r>
          </a:p>
          <a:p>
            <a:pPr algn="ctr"/>
            <a:endParaRPr lang="fr-FR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4572000" y="4239585"/>
            <a:ext cx="267095" cy="613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080120" y="4656008"/>
            <a:ext cx="216024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 smtClean="0"/>
              <a:t>Cible : segment principal de marché (tous sexes, âges, milieux)</a:t>
            </a:r>
          </a:p>
          <a:p>
            <a:pPr algn="ctr"/>
            <a:r>
              <a:rPr lang="fr-FR" dirty="0" smtClean="0"/>
              <a:t>Distribution : grande et moyenne distribution</a:t>
            </a:r>
            <a:endParaRPr lang="fr-FR" dirty="0"/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3048095" y="4239585"/>
            <a:ext cx="516796" cy="613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0" y="2545141"/>
            <a:ext cx="216024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 smtClean="0"/>
              <a:t>Positionnement :  confiture traditionnelle, familiale et de qualité</a:t>
            </a:r>
          </a:p>
          <a:p>
            <a:pPr algn="ctr"/>
            <a:endParaRPr lang="fr-FR" dirty="0"/>
          </a:p>
        </p:txBody>
      </p:sp>
      <p:cxnSp>
        <p:nvCxnSpPr>
          <p:cNvPr id="33" name="Connecteur droit avec flèche 32"/>
          <p:cNvCxnSpPr>
            <a:stCxn id="2" idx="1"/>
          </p:cNvCxnSpPr>
          <p:nvPr/>
        </p:nvCxnSpPr>
        <p:spPr>
          <a:xfrm flipH="1" flipV="1">
            <a:off x="1999697" y="3238150"/>
            <a:ext cx="1565193" cy="190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2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/>
          <p:cNvCxnSpPr/>
          <p:nvPr/>
        </p:nvCxnSpPr>
        <p:spPr>
          <a:xfrm flipH="1" flipV="1">
            <a:off x="3255672" y="1280385"/>
            <a:ext cx="795916" cy="1264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666666" y="45317"/>
            <a:ext cx="238492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/>
              <a:t>Edouard </a:t>
            </a:r>
            <a:r>
              <a:rPr lang="fr-FR" dirty="0" smtClean="0"/>
              <a:t>Materne </a:t>
            </a:r>
            <a:r>
              <a:rPr lang="fr-FR" dirty="0"/>
              <a:t>confiturerie de la </a:t>
            </a:r>
            <a:r>
              <a:rPr lang="fr-FR" dirty="0" err="1" smtClean="0"/>
              <a:t>Thierache</a:t>
            </a:r>
            <a:endParaRPr lang="fr-FR" dirty="0" smtClean="0"/>
          </a:p>
          <a:p>
            <a:pPr algn="ctr"/>
            <a:r>
              <a:rPr lang="fr-FR" dirty="0" smtClean="0"/>
              <a:t>Boué </a:t>
            </a:r>
            <a:r>
              <a:rPr lang="fr-FR" dirty="0"/>
              <a:t>(Aisne) en 1881</a:t>
            </a:r>
          </a:p>
          <a:p>
            <a:pPr algn="ctr"/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4780751" y="1340769"/>
            <a:ext cx="427584" cy="909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556820" y="140439"/>
            <a:ext cx="21602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fr-FR" dirty="0" smtClean="0"/>
              <a:t>Danone : 1983</a:t>
            </a:r>
          </a:p>
          <a:p>
            <a:r>
              <a:rPr lang="fr-FR" dirty="0"/>
              <a:t>G</a:t>
            </a:r>
            <a:r>
              <a:rPr lang="fr-FR" dirty="0" smtClean="0"/>
              <a:t>roupe </a:t>
            </a:r>
            <a:r>
              <a:rPr lang="fr-FR" dirty="0"/>
              <a:t>MOM :</a:t>
            </a:r>
            <a:r>
              <a:rPr lang="fr-FR" dirty="0" smtClean="0"/>
              <a:t>2006 Andros </a:t>
            </a:r>
            <a:r>
              <a:rPr lang="fr-FR" dirty="0"/>
              <a:t>depuis </a:t>
            </a:r>
            <a:r>
              <a:rPr lang="fr-FR" dirty="0" smtClean="0"/>
              <a:t>2007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734310" y="760715"/>
            <a:ext cx="21602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/>
              <a:t>Floreffe (Belgique) et Boué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5237250" y="1340768"/>
            <a:ext cx="2287078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659230" y="2249881"/>
            <a:ext cx="216024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 smtClean="0"/>
              <a:t>Fourrages </a:t>
            </a:r>
            <a:r>
              <a:rPr lang="fr-FR" dirty="0"/>
              <a:t>dans la biscuiterie, </a:t>
            </a:r>
            <a:r>
              <a:rPr lang="fr-FR" dirty="0" smtClean="0"/>
              <a:t>boulangerie</a:t>
            </a:r>
            <a:r>
              <a:rPr lang="fr-FR" dirty="0"/>
              <a:t>, </a:t>
            </a:r>
            <a:r>
              <a:rPr lang="fr-FR" dirty="0" smtClean="0"/>
              <a:t>viennoiserie </a:t>
            </a:r>
            <a:r>
              <a:rPr lang="fr-FR" dirty="0"/>
              <a:t>et </a:t>
            </a:r>
            <a:r>
              <a:rPr lang="fr-FR" dirty="0" smtClean="0"/>
              <a:t> </a:t>
            </a:r>
            <a:r>
              <a:rPr lang="fr-FR" dirty="0"/>
              <a:t>chocolaterie </a:t>
            </a:r>
          </a:p>
          <a:p>
            <a:pPr algn="ctr"/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5237250" y="3127044"/>
            <a:ext cx="1421980" cy="3019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444208" y="3701792"/>
            <a:ext cx="216024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/>
              <a:t>Pasquier, </a:t>
            </a:r>
            <a:r>
              <a:rPr lang="fr-FR" dirty="0" err="1"/>
              <a:t>Gerblé</a:t>
            </a:r>
            <a:r>
              <a:rPr lang="fr-FR" dirty="0"/>
              <a:t>, Mc </a:t>
            </a:r>
            <a:r>
              <a:rPr lang="fr-FR" dirty="0" err="1"/>
              <a:t>Cain</a:t>
            </a:r>
            <a:r>
              <a:rPr lang="fr-FR" dirty="0"/>
              <a:t>, LU, </a:t>
            </a:r>
            <a:r>
              <a:rPr lang="fr-FR" dirty="0" err="1"/>
              <a:t>Kellogg’s</a:t>
            </a:r>
            <a:r>
              <a:rPr lang="fr-FR" dirty="0"/>
              <a:t>, </a:t>
            </a:r>
            <a:r>
              <a:rPr lang="fr-FR" dirty="0" err="1" smtClean="0"/>
              <a:t>etc</a:t>
            </a:r>
            <a:endParaRPr lang="fr-FR" dirty="0" smtClean="0"/>
          </a:p>
          <a:p>
            <a:pPr algn="ctr"/>
            <a:r>
              <a:rPr lang="fr-FR" dirty="0" smtClean="0"/>
              <a:t>Part de marché : 2.3% </a:t>
            </a:r>
            <a:endParaRPr lang="fr-FR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237250" y="4004207"/>
            <a:ext cx="990934" cy="3875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700631" y="5025340"/>
            <a:ext cx="216024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 err="1" smtClean="0"/>
              <a:t>Confipote</a:t>
            </a:r>
            <a:r>
              <a:rPr lang="fr-FR" dirty="0" smtClean="0"/>
              <a:t>: </a:t>
            </a:r>
            <a:r>
              <a:rPr lang="fr-FR" dirty="0"/>
              <a:t>confiture allégée en sucres et riche en fruits</a:t>
            </a:r>
            <a:endParaRPr lang="fr-FR" dirty="0" smtClean="0"/>
          </a:p>
          <a:p>
            <a:pPr algn="ctr"/>
            <a:r>
              <a:rPr lang="fr-FR" dirty="0" smtClean="0"/>
              <a:t>Seule </a:t>
            </a:r>
            <a:r>
              <a:rPr lang="fr-FR" dirty="0"/>
              <a:t>marque à commercialiser ce type de produit</a:t>
            </a:r>
            <a:r>
              <a:rPr lang="fr-FR" dirty="0" smtClean="0"/>
              <a:t> 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4668785" y="4657114"/>
            <a:ext cx="0" cy="3264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722262" y="5856336"/>
            <a:ext cx="216024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 smtClean="0"/>
              <a:t>Part diététique Caractère </a:t>
            </a:r>
            <a:r>
              <a:rPr lang="fr-FR" dirty="0"/>
              <a:t>unique et innovant du produit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2411761" y="4657114"/>
            <a:ext cx="1368153" cy="1199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08536" y="3875524"/>
            <a:ext cx="21602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 smtClean="0"/>
              <a:t>Cible :</a:t>
            </a:r>
          </a:p>
          <a:p>
            <a:pPr algn="ctr"/>
            <a:r>
              <a:rPr lang="fr-FR" dirty="0" smtClean="0"/>
              <a:t>femmes </a:t>
            </a:r>
            <a:r>
              <a:rPr lang="fr-FR" dirty="0"/>
              <a:t>de 25 à 40 ans qui font attention à leur ligne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 flipH="1">
            <a:off x="2411761" y="4004207"/>
            <a:ext cx="968931" cy="3875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9" name="Image 18" descr="http://www.proxilivre.fr/1425-1405-large/confipote-fraise-materne-350-grs-confitures-allegees.jpg"/>
          <p:cNvPicPr/>
          <p:nvPr/>
        </p:nvPicPr>
        <p:blipFill>
          <a:blip r:embed="rId2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95" y="2545141"/>
            <a:ext cx="2695575" cy="201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necteur droit avec flèche 30"/>
          <p:cNvCxnSpPr/>
          <p:nvPr/>
        </p:nvCxnSpPr>
        <p:spPr>
          <a:xfrm flipH="1" flipV="1">
            <a:off x="2051720" y="2132922"/>
            <a:ext cx="1328972" cy="792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121438" y="1280384"/>
            <a:ext cx="216024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 smtClean="0"/>
              <a:t>Axe de distribution: grande </a:t>
            </a:r>
            <a:r>
              <a:rPr lang="fr-FR" dirty="0"/>
              <a:t>et moyenne distribution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37" name="Connecteur droit avec flèche 36"/>
          <p:cNvCxnSpPr/>
          <p:nvPr/>
        </p:nvCxnSpPr>
        <p:spPr>
          <a:xfrm flipH="1" flipV="1">
            <a:off x="2051720" y="3320662"/>
            <a:ext cx="1203952" cy="2363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121438" y="2753478"/>
            <a:ext cx="21602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 smtClean="0"/>
              <a:t>Prix : 20% plus cher que le leader</a:t>
            </a:r>
            <a:endParaRPr lang="fr-FR" dirty="0"/>
          </a:p>
        </p:txBody>
      </p:sp>
      <p:cxnSp>
        <p:nvCxnSpPr>
          <p:cNvPr id="42" name="Connecteur droit avec flèche 41"/>
          <p:cNvCxnSpPr/>
          <p:nvPr/>
        </p:nvCxnSpPr>
        <p:spPr>
          <a:xfrm>
            <a:off x="5230832" y="4391800"/>
            <a:ext cx="1428398" cy="13414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6553200" y="5179120"/>
            <a:ext cx="216024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 smtClean="0"/>
              <a:t>Gourde </a:t>
            </a:r>
            <a:r>
              <a:rPr lang="fr-FR" dirty="0"/>
              <a:t>de compote pour adultes, packaging spécialement adapté pour étaler la confiture</a:t>
            </a:r>
          </a:p>
          <a:p>
            <a:pPr algn="ctr"/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8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/>
          <p:cNvCxnSpPr/>
          <p:nvPr/>
        </p:nvCxnSpPr>
        <p:spPr>
          <a:xfrm flipH="1" flipV="1">
            <a:off x="3255672" y="1280385"/>
            <a:ext cx="444959" cy="712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666666" y="160550"/>
            <a:ext cx="238492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 smtClean="0"/>
              <a:t>Entreprise </a:t>
            </a:r>
            <a:r>
              <a:rPr lang="fr-FR" dirty="0"/>
              <a:t>familiale créée en </a:t>
            </a:r>
            <a:r>
              <a:rPr lang="fr-FR" dirty="0" smtClean="0"/>
              <a:t>1950</a:t>
            </a:r>
          </a:p>
          <a:p>
            <a:pPr algn="ctr"/>
            <a:r>
              <a:rPr lang="fr-FR" dirty="0" smtClean="0"/>
              <a:t>Famille </a:t>
            </a:r>
            <a:r>
              <a:rPr lang="fr-FR" dirty="0" err="1"/>
              <a:t>Cassan</a:t>
            </a:r>
            <a:r>
              <a:rPr lang="fr-FR" dirty="0"/>
              <a:t> 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5017040" y="1083880"/>
            <a:ext cx="427584" cy="909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556820" y="278938"/>
            <a:ext cx="216024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 err="1"/>
              <a:t>Maurencourt</a:t>
            </a:r>
            <a:r>
              <a:rPr lang="fr-FR" dirty="0"/>
              <a:t> (Yvelines)</a:t>
            </a:r>
          </a:p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984268" y="555938"/>
            <a:ext cx="21602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 smtClean="0"/>
              <a:t>Marché :</a:t>
            </a:r>
          </a:p>
          <a:p>
            <a:pPr algn="ctr"/>
            <a:r>
              <a:rPr lang="fr-FR" dirty="0" smtClean="0"/>
              <a:t>la </a:t>
            </a:r>
            <a:r>
              <a:rPr lang="fr-FR" dirty="0"/>
              <a:t>confiture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6611906" y="1340768"/>
            <a:ext cx="912422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018874" y="2222500"/>
            <a:ext cx="21602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/>
              <a:t>And </a:t>
            </a:r>
            <a:r>
              <a:rPr lang="fr-FR" dirty="0" err="1"/>
              <a:t>Pieral</a:t>
            </a:r>
            <a:r>
              <a:rPr lang="fr-FR" dirty="0"/>
              <a:t>, Trésors de fruits, Envies d’</a:t>
            </a:r>
            <a:r>
              <a:rPr lang="fr-FR" dirty="0" err="1"/>
              <a:t>Améline</a:t>
            </a:r>
            <a:r>
              <a:rPr lang="fr-FR" dirty="0"/>
              <a:t>, Histoires d’A 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6611906" y="3076643"/>
            <a:ext cx="540060" cy="450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012417" y="3779951"/>
            <a:ext cx="216024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/>
              <a:t>Reflets de France, grande distribution (produits « luxueux ») , épiceries fines et secteur hôtelier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6611906" y="4606309"/>
            <a:ext cx="372362" cy="50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4270939" y="5534277"/>
            <a:ext cx="27320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/>
              <a:t>E</a:t>
            </a:r>
            <a:r>
              <a:rPr lang="fr-FR" dirty="0" smtClean="0"/>
              <a:t>xcellence </a:t>
            </a:r>
            <a:r>
              <a:rPr lang="fr-FR" dirty="0"/>
              <a:t>de la qualité de la confiture, </a:t>
            </a:r>
            <a:r>
              <a:rPr lang="fr-FR" dirty="0" smtClean="0"/>
              <a:t>image </a:t>
            </a:r>
            <a:r>
              <a:rPr lang="fr-FR" dirty="0"/>
              <a:t>d’une entreprise familiale et </a:t>
            </a:r>
            <a:r>
              <a:rPr lang="fr-FR" dirty="0" smtClean="0"/>
              <a:t>fabrication </a:t>
            </a:r>
            <a:r>
              <a:rPr lang="fr-FR" dirty="0"/>
              <a:t>artisanale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5230832" y="4657114"/>
            <a:ext cx="213792" cy="877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51521" y="5534276"/>
            <a:ext cx="322663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 smtClean="0"/>
              <a:t>Pionniers </a:t>
            </a:r>
            <a:r>
              <a:rPr lang="fr-FR" dirty="0"/>
              <a:t>du pot très petit format, vente de sa propre confiture, maîtrisent </a:t>
            </a:r>
            <a:r>
              <a:rPr lang="fr-FR" dirty="0" smtClean="0"/>
              <a:t>de la </a:t>
            </a:r>
            <a:r>
              <a:rPr lang="fr-FR" dirty="0"/>
              <a:t>technique de la gelée de thé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3059832" y="4657114"/>
            <a:ext cx="720085" cy="877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251521" y="4031546"/>
            <a:ext cx="21602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/>
              <a:t>Cible </a:t>
            </a:r>
            <a:r>
              <a:rPr lang="fr-FR" dirty="0" smtClean="0"/>
              <a:t>:</a:t>
            </a:r>
          </a:p>
          <a:p>
            <a:pPr algn="ctr"/>
            <a:r>
              <a:rPr lang="fr-FR" dirty="0" smtClean="0"/>
              <a:t> </a:t>
            </a:r>
            <a:r>
              <a:rPr lang="fr-FR" dirty="0"/>
              <a:t>segment principal du marché (tous sexes, âges, milieux)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 flipH="1">
            <a:off x="2411761" y="4004207"/>
            <a:ext cx="968931" cy="3875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 flipV="1">
            <a:off x="2051720" y="2132922"/>
            <a:ext cx="716955" cy="3435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220288" y="1036525"/>
            <a:ext cx="21602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 smtClean="0"/>
              <a:t>Axes de distribution: hôtellerie </a:t>
            </a:r>
            <a:r>
              <a:rPr lang="fr-FR" dirty="0"/>
              <a:t>(leader</a:t>
            </a:r>
            <a:r>
              <a:rPr lang="fr-FR" dirty="0" smtClean="0"/>
              <a:t>) e grande et moyenne distribution</a:t>
            </a:r>
            <a:endParaRPr lang="fr-FR" dirty="0"/>
          </a:p>
        </p:txBody>
      </p:sp>
      <p:cxnSp>
        <p:nvCxnSpPr>
          <p:cNvPr id="37" name="Connecteur droit avec flèche 36"/>
          <p:cNvCxnSpPr/>
          <p:nvPr/>
        </p:nvCxnSpPr>
        <p:spPr>
          <a:xfrm flipH="1" flipV="1">
            <a:off x="2281678" y="3320662"/>
            <a:ext cx="973994" cy="2363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121438" y="2476479"/>
            <a:ext cx="21602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/>
              <a:t>Positionnement : confiture artisanale, familiale et haut de gamme</a:t>
            </a:r>
          </a:p>
        </p:txBody>
      </p:sp>
      <p:pic>
        <p:nvPicPr>
          <p:cNvPr id="27" name="Image 26" descr="http://www.lhotellerie-restauration.fr/journal/produit-boisson/2011-03/img/andresy-confitures002.jpg"/>
          <p:cNvPicPr/>
          <p:nvPr/>
        </p:nvPicPr>
        <p:blipFill>
          <a:blip r:embed="rId2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6226" y="2193309"/>
            <a:ext cx="361569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9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/>
          <p:cNvCxnSpPr/>
          <p:nvPr/>
        </p:nvCxnSpPr>
        <p:spPr>
          <a:xfrm flipH="1" flipV="1">
            <a:off x="3197394" y="1118803"/>
            <a:ext cx="582523" cy="13576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666666" y="437549"/>
            <a:ext cx="23849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 smtClean="0"/>
              <a:t>Grande </a:t>
            </a:r>
            <a:r>
              <a:rPr lang="fr-FR" dirty="0"/>
              <a:t>distribution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5230832" y="1083880"/>
            <a:ext cx="213792" cy="1392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556820" y="417437"/>
            <a:ext cx="21602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 smtClean="0"/>
              <a:t>Partout en France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984268" y="555938"/>
            <a:ext cx="21602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/>
              <a:t>Auchan, Carrefour, Cora, Monoprix, …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5940152" y="1340768"/>
            <a:ext cx="1584176" cy="1481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018874" y="2222501"/>
            <a:ext cx="21602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/>
              <a:t>Cibles </a:t>
            </a:r>
            <a:r>
              <a:rPr lang="fr-FR" dirty="0" smtClean="0"/>
              <a:t>:</a:t>
            </a:r>
          </a:p>
          <a:p>
            <a:pPr algn="ctr"/>
            <a:r>
              <a:rPr lang="fr-FR" dirty="0" smtClean="0"/>
              <a:t> </a:t>
            </a:r>
            <a:r>
              <a:rPr lang="fr-FR" dirty="0"/>
              <a:t>tous les sexes, tranches d’âge et classes sociales</a:t>
            </a:r>
          </a:p>
        </p:txBody>
      </p:sp>
      <p:cxnSp>
        <p:nvCxnSpPr>
          <p:cNvPr id="18" name="Connecteur droit avec flèche 17"/>
          <p:cNvCxnSpPr>
            <a:stCxn id="24" idx="3"/>
          </p:cNvCxnSpPr>
          <p:nvPr/>
        </p:nvCxnSpPr>
        <p:spPr>
          <a:xfrm flipV="1">
            <a:off x="6228184" y="3076643"/>
            <a:ext cx="923782" cy="483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983760" y="4645543"/>
            <a:ext cx="216024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 smtClean="0"/>
              <a:t>Pas </a:t>
            </a:r>
            <a:r>
              <a:rPr lang="fr-FR" dirty="0"/>
              <a:t>de stratégie particulière, sont de type « suiveur »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940152" y="4198003"/>
            <a:ext cx="1044116" cy="6711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4390444" y="5707371"/>
            <a:ext cx="273200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/>
              <a:t>Positionnement : milieu de gamme</a:t>
            </a:r>
          </a:p>
          <a:p>
            <a:pPr algn="ctr"/>
            <a:endParaRPr lang="fr-FR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5230832" y="4657114"/>
            <a:ext cx="213792" cy="877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51521" y="5811275"/>
            <a:ext cx="322663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/>
              <a:t>Axe majeur de distribution :  grande et moyenne distribution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3059833" y="4533581"/>
            <a:ext cx="428822" cy="10006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0846" y="3668831"/>
            <a:ext cx="21602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/>
              <a:t>Prix </a:t>
            </a:r>
            <a:r>
              <a:rPr lang="fr-FR" dirty="0" smtClean="0"/>
              <a:t>:</a:t>
            </a:r>
          </a:p>
          <a:p>
            <a:pPr algn="ctr"/>
            <a:r>
              <a:rPr lang="fr-FR" dirty="0" smtClean="0"/>
              <a:t> </a:t>
            </a:r>
            <a:r>
              <a:rPr lang="fr-FR" dirty="0"/>
              <a:t>de 20 à 40% moins cher que les marques </a:t>
            </a:r>
            <a:r>
              <a:rPr lang="fr-FR" dirty="0" smtClean="0"/>
              <a:t>leader</a:t>
            </a:r>
            <a:endParaRPr lang="fr-FR" dirty="0"/>
          </a:p>
        </p:txBody>
      </p:sp>
      <p:cxnSp>
        <p:nvCxnSpPr>
          <p:cNvPr id="33" name="Connecteur droit avec flèche 32"/>
          <p:cNvCxnSpPr>
            <a:endCxn id="32" idx="3"/>
          </p:cNvCxnSpPr>
          <p:nvPr/>
        </p:nvCxnSpPr>
        <p:spPr>
          <a:xfrm flipH="1">
            <a:off x="2231086" y="4004207"/>
            <a:ext cx="1149607" cy="264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H="1" flipV="1">
            <a:off x="1864836" y="2443972"/>
            <a:ext cx="1390836" cy="1113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70846" y="1797641"/>
            <a:ext cx="21602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dirty="0"/>
              <a:t>Part de marché : </a:t>
            </a:r>
            <a:r>
              <a:rPr lang="fr-FR" dirty="0" smtClean="0"/>
              <a:t>45.3%</a:t>
            </a:r>
            <a:endParaRPr lang="fr-FR" dirty="0"/>
          </a:p>
        </p:txBody>
      </p:sp>
      <p:pic>
        <p:nvPicPr>
          <p:cNvPr id="23" name="Image 22" descr="http://media.simplymarket.fr/PHOTO2/3596710/3545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10195"/>
            <a:ext cx="1826526" cy="172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 descr="http://www.supermarchesmatch.fr/12099-11693-thickbox/confiture-dabricots-extra-cora--750g-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0444" y="2610195"/>
            <a:ext cx="1837740" cy="18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1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fr-FR" b="1" dirty="0" smtClean="0"/>
              <a:t>IV) L’innovation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03620"/>
            <a:ext cx="6400800" cy="17526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L’innovation peut se traduire au niveau du packaging, des recettes ou des procédés de fabrication.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4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28790"/>
            <a:ext cx="7886700" cy="74340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1) Les innovations du packaging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089" y="872199"/>
            <a:ext cx="8788333" cy="53047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b="1" dirty="0" smtClean="0"/>
              <a:t>Emballage traditionnel : pot en verre</a:t>
            </a:r>
          </a:p>
          <a:p>
            <a:pPr algn="just"/>
            <a:r>
              <a:rPr lang="fr-FR" sz="2000" b="1" dirty="0"/>
              <a:t>F</a:t>
            </a:r>
            <a:r>
              <a:rPr lang="fr-FR" sz="2000" b="1" dirty="0" smtClean="0"/>
              <a:t>ormat gourde </a:t>
            </a:r>
            <a:r>
              <a:rPr lang="fr-FR" sz="2000" dirty="0" smtClean="0"/>
              <a:t>: plus moderne, proposé par </a:t>
            </a:r>
            <a:r>
              <a:rPr lang="fr-FR" sz="2000" dirty="0"/>
              <a:t> </a:t>
            </a:r>
            <a:r>
              <a:rPr lang="fr-FR" sz="2000" dirty="0" smtClean="0"/>
              <a:t>le fabricant « </a:t>
            </a:r>
            <a:r>
              <a:rPr lang="fr-FR" sz="2000" dirty="0" err="1" smtClean="0"/>
              <a:t>Belberry</a:t>
            </a:r>
            <a:r>
              <a:rPr lang="fr-FR" sz="2000" dirty="0" smtClean="0"/>
              <a:t> </a:t>
            </a:r>
            <a:r>
              <a:rPr lang="fr-FR" sz="2000" dirty="0" err="1" smtClean="0"/>
              <a:t>Preserves</a:t>
            </a:r>
            <a:r>
              <a:rPr lang="fr-FR" sz="2000" dirty="0" smtClean="0"/>
              <a:t> », flacons souples noir de 320g.</a:t>
            </a:r>
          </a:p>
          <a:p>
            <a:pPr marL="400050" algn="just"/>
            <a:r>
              <a:rPr lang="fr-FR" sz="2000" b="1" dirty="0"/>
              <a:t>F</a:t>
            </a:r>
            <a:r>
              <a:rPr lang="fr-FR" sz="2000" b="1" dirty="0" smtClean="0"/>
              <a:t>ormat tube </a:t>
            </a:r>
            <a:r>
              <a:rPr lang="fr-FR" sz="2000" dirty="0" smtClean="0"/>
              <a:t>: </a:t>
            </a:r>
            <a:r>
              <a:rPr lang="fr-FR" sz="2000" dirty="0"/>
              <a:t>plus moderne, transport plus facile, dosage plus précis</a:t>
            </a:r>
            <a:r>
              <a:rPr lang="fr-FR" sz="2000" dirty="0" smtClean="0"/>
              <a:t>.</a:t>
            </a:r>
          </a:p>
          <a:p>
            <a:pPr marL="457200" lvl="1" indent="0" algn="just">
              <a:buNone/>
            </a:pPr>
            <a:r>
              <a:rPr lang="fr-FR" sz="2000" dirty="0" smtClean="0"/>
              <a:t>« </a:t>
            </a:r>
            <a:r>
              <a:rPr lang="fr-FR" sz="2000" dirty="0" err="1" smtClean="0"/>
              <a:t>Tartin’up</a:t>
            </a:r>
            <a:r>
              <a:rPr lang="fr-FR" sz="2000" dirty="0" smtClean="0"/>
              <a:t> » </a:t>
            </a: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err="1" smtClean="0"/>
              <a:t>étaleur</a:t>
            </a:r>
            <a:r>
              <a:rPr lang="fr-FR" sz="2000" dirty="0" smtClean="0"/>
              <a:t> qui permet un étalage plus simple.</a:t>
            </a:r>
          </a:p>
          <a:p>
            <a:pPr marL="457200" lvl="1" indent="0" algn="just">
              <a:buNone/>
            </a:pPr>
            <a:r>
              <a:rPr lang="fr-FR" sz="2000" dirty="0" smtClean="0"/>
              <a:t>« Le Tube », par la société « </a:t>
            </a:r>
            <a:r>
              <a:rPr lang="fr-FR" sz="2000" dirty="0" err="1" smtClean="0"/>
              <a:t>O’Tendances</a:t>
            </a:r>
            <a:r>
              <a:rPr lang="fr-FR" sz="2000" dirty="0" smtClean="0"/>
              <a:t> Gourmandes » </a:t>
            </a:r>
            <a:r>
              <a:rPr lang="fr-FR" sz="2000" dirty="0" smtClean="0">
                <a:sym typeface="Wingdings" panose="05000000000000000000" pitchFamily="2" charset="2"/>
              </a:rPr>
              <a:t></a:t>
            </a:r>
            <a:r>
              <a:rPr lang="fr-FR" sz="2000" dirty="0" smtClean="0"/>
              <a:t> plus écologique car matériau plus facilement recyclable.</a:t>
            </a:r>
          </a:p>
          <a:p>
            <a:pPr algn="just"/>
            <a:r>
              <a:rPr lang="fr-FR" sz="2000" b="1" dirty="0"/>
              <a:t>P</a:t>
            </a:r>
            <a:r>
              <a:rPr lang="fr-FR" sz="2000" b="1" dirty="0" smtClean="0"/>
              <a:t>ortions individuelles </a:t>
            </a:r>
            <a:r>
              <a:rPr lang="fr-FR" sz="2000" dirty="0" smtClean="0"/>
              <a:t>de chez « Saint </a:t>
            </a:r>
            <a:r>
              <a:rPr lang="fr-FR" sz="2000" dirty="0" err="1" smtClean="0"/>
              <a:t>Mamet</a:t>
            </a:r>
            <a:r>
              <a:rPr lang="fr-FR" sz="2000" dirty="0" smtClean="0"/>
              <a:t> » : format adapté aux personnes seules, permet d’éviter le gâchis, transportable plus facilement.</a:t>
            </a:r>
          </a:p>
          <a:p>
            <a:pPr marL="400050" lvl="1" indent="0" algn="just">
              <a:buNone/>
            </a:pPr>
            <a:r>
              <a:rPr lang="fr-FR" sz="2000" dirty="0" smtClean="0"/>
              <a:t>Mini pots</a:t>
            </a:r>
            <a:r>
              <a:rPr lang="fr-FR" sz="2000" dirty="0"/>
              <a:t> </a:t>
            </a:r>
            <a:r>
              <a:rPr lang="fr-FR" sz="2000" dirty="0" smtClean="0"/>
              <a:t>de chez « Andros » (30 à 50g).</a:t>
            </a:r>
          </a:p>
          <a:p>
            <a:pPr algn="just"/>
            <a:r>
              <a:rPr lang="fr-FR" sz="2000" b="1" dirty="0" smtClean="0"/>
              <a:t>Format familial </a:t>
            </a:r>
            <a:r>
              <a:rPr lang="fr-FR" sz="2000" dirty="0" smtClean="0"/>
              <a:t>: idéal pour les familles nombreuses, en général moins chers au kilo.</a:t>
            </a: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04" y="5173151"/>
            <a:ext cx="1417229" cy="1557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79" y="5188905"/>
            <a:ext cx="1643539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316" y="5159424"/>
            <a:ext cx="531934" cy="1449327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642" y="5173755"/>
            <a:ext cx="151447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7069" y="5257396"/>
            <a:ext cx="2178844" cy="1085850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2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28789"/>
            <a:ext cx="9144000" cy="50299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395250245"/>
              </p:ext>
            </p:extLst>
          </p:nvPr>
        </p:nvGraphicFramePr>
        <p:xfrm>
          <a:off x="1" y="967567"/>
          <a:ext cx="8890734" cy="5185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2) Les confitures solaires, une innovation dans le processus de fabrication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b="1" dirty="0" smtClean="0"/>
              <a:t>La confiture </a:t>
            </a:r>
            <a:r>
              <a:rPr lang="fr-FR" sz="2000" b="1" dirty="0" err="1" smtClean="0"/>
              <a:t>Ogizo</a:t>
            </a:r>
            <a:r>
              <a:rPr lang="fr-FR" sz="2000" b="1" dirty="0" smtClean="0"/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: </a:t>
            </a:r>
            <a:r>
              <a:rPr lang="fr-FR" sz="2000" dirty="0" smtClean="0"/>
              <a:t>créée </a:t>
            </a:r>
            <a:r>
              <a:rPr lang="fr-FR" sz="2000" dirty="0"/>
              <a:t>en </a:t>
            </a:r>
            <a:r>
              <a:rPr lang="fr-FR" sz="2000" dirty="0" smtClean="0"/>
              <a:t>2008</a:t>
            </a:r>
            <a:r>
              <a:rPr lang="fr-FR" sz="2000" dirty="0"/>
              <a:t>,</a:t>
            </a:r>
            <a:r>
              <a:rPr lang="fr-FR" sz="2000" dirty="0" smtClean="0"/>
              <a:t> confiture cuite à </a:t>
            </a:r>
            <a:r>
              <a:rPr lang="fr-FR" sz="2000" dirty="0"/>
              <a:t>ciel </a:t>
            </a:r>
            <a:r>
              <a:rPr lang="fr-FR" sz="2000" dirty="0" smtClean="0"/>
              <a:t>ouvert par </a:t>
            </a:r>
            <a:r>
              <a:rPr lang="fr-FR" sz="2000" dirty="0"/>
              <a:t>le soleil dans des bols en </a:t>
            </a:r>
            <a:r>
              <a:rPr lang="fr-FR" sz="2000" dirty="0" smtClean="0"/>
              <a:t>cuivre. La confiture est fabriquée petite </a:t>
            </a:r>
            <a:r>
              <a:rPr lang="fr-FR" sz="2000" dirty="0"/>
              <a:t>quantité par petite quantité, dans de fours solaires. </a:t>
            </a:r>
            <a:r>
              <a:rPr lang="fr-FR" sz="2000" dirty="0" smtClean="0"/>
              <a:t>Meilleure conservation des vitamines et minéraux, aucune substance n’est ajoutée.</a:t>
            </a:r>
            <a:endParaRPr lang="fr-FR" sz="2000" dirty="0"/>
          </a:p>
          <a:p>
            <a:pPr marL="0" indent="0" algn="just">
              <a:buNone/>
            </a:pPr>
            <a:r>
              <a:rPr lang="fr-FR" sz="2000" dirty="0"/>
              <a:t>P</a:t>
            </a:r>
            <a:r>
              <a:rPr lang="fr-FR" sz="2000" dirty="0" smtClean="0"/>
              <a:t>rocessus de fabrication </a:t>
            </a:r>
            <a:r>
              <a:rPr lang="fr-FR" sz="2000" dirty="0" smtClean="0">
                <a:sym typeface="Wingdings" panose="05000000000000000000" pitchFamily="2" charset="2"/>
              </a:rPr>
              <a:t></a:t>
            </a:r>
            <a:r>
              <a:rPr lang="fr-FR" sz="2000" dirty="0" smtClean="0"/>
              <a:t> meilleur </a:t>
            </a:r>
            <a:r>
              <a:rPr lang="fr-FR" sz="2000" dirty="0"/>
              <a:t>respect de </a:t>
            </a:r>
            <a:r>
              <a:rPr lang="fr-FR" sz="2000" dirty="0" smtClean="0"/>
              <a:t>l’environnement (pas d’électricité, de gaz ou de rejet de CO2).</a:t>
            </a:r>
            <a:endParaRPr lang="fr-FR" sz="2000" dirty="0"/>
          </a:p>
          <a:p>
            <a:pPr marL="0" indent="0">
              <a:buNone/>
            </a:pPr>
            <a:endParaRPr lang="fr-FR" sz="1800" dirty="0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51" y="3804347"/>
            <a:ext cx="1856350" cy="256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973" y="3904660"/>
            <a:ext cx="3028346" cy="240724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43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466" y="128636"/>
            <a:ext cx="8232015" cy="760290"/>
          </a:xfrm>
        </p:spPr>
        <p:txBody>
          <a:bodyPr>
            <a:noAutofit/>
          </a:bodyPr>
          <a:lstStyle/>
          <a:p>
            <a:r>
              <a:rPr lang="fr-FR" sz="3600" dirty="0" smtClean="0"/>
              <a:t>3) Des recettes toujours plus surprenantes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857169"/>
            <a:ext cx="7886700" cy="53912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000" b="1" dirty="0"/>
              <a:t>C</a:t>
            </a:r>
            <a:r>
              <a:rPr lang="fr-FR" sz="2000" b="1" dirty="0" smtClean="0"/>
              <a:t>onfitures allégées </a:t>
            </a:r>
            <a:r>
              <a:rPr lang="fr-FR" sz="2000" dirty="0" smtClean="0">
                <a:sym typeface="Wingdings" panose="05000000000000000000" pitchFamily="2" charset="2"/>
              </a:rPr>
              <a:t></a:t>
            </a:r>
            <a:r>
              <a:rPr lang="fr-FR" sz="2000" dirty="0" smtClean="0"/>
              <a:t> révolution.</a:t>
            </a:r>
          </a:p>
          <a:p>
            <a:pPr marL="0" indent="0" algn="just">
              <a:buNone/>
            </a:pPr>
            <a:r>
              <a:rPr lang="fr-FR" sz="2000" dirty="0" smtClean="0"/>
              <a:t>La première a été conçue par « Materne » </a:t>
            </a: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b="1" dirty="0" err="1" smtClean="0"/>
              <a:t>Confipote</a:t>
            </a:r>
            <a:r>
              <a:rPr lang="fr-FR" sz="2000" dirty="0" smtClean="0"/>
              <a:t> = produit hybride, plus sucré que la compote, mais plus léger que la confiture. </a:t>
            </a:r>
            <a:r>
              <a:rPr lang="fr-FR" sz="2000" dirty="0" err="1" smtClean="0"/>
              <a:t>Confipote</a:t>
            </a:r>
            <a:r>
              <a:rPr lang="fr-FR" sz="2000" dirty="0" smtClean="0"/>
              <a:t> s’adresse aux femmes entre 25 et 40 ans qui veulent manger de la confiture tout en faisant attention à leur ligne </a:t>
            </a: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b="1" dirty="0" smtClean="0">
                <a:sym typeface="Wingdings" panose="05000000000000000000" pitchFamily="2" charset="2"/>
              </a:rPr>
              <a:t>marché segmenté</a:t>
            </a:r>
            <a:r>
              <a:rPr lang="fr-FR" sz="2000" dirty="0" smtClean="0"/>
              <a:t>. «</a:t>
            </a:r>
            <a:r>
              <a:rPr lang="fr-FR" sz="2000" dirty="0"/>
              <a:t> Confipote, une gourmandise autorisée </a:t>
            </a:r>
            <a:r>
              <a:rPr lang="fr-FR" sz="2000" dirty="0" smtClean="0"/>
              <a:t>». </a:t>
            </a:r>
          </a:p>
          <a:p>
            <a:pPr marL="0" indent="0" algn="just">
              <a:buNone/>
            </a:pPr>
            <a:endParaRPr lang="fr-FR" sz="2000" dirty="0"/>
          </a:p>
          <a:p>
            <a:pPr algn="just"/>
            <a:endParaRPr lang="fr-FR" sz="2000" dirty="0" smtClean="0"/>
          </a:p>
          <a:p>
            <a:pPr algn="just"/>
            <a:endParaRPr lang="fr-FR" sz="2000" dirty="0"/>
          </a:p>
          <a:p>
            <a:pPr algn="just"/>
            <a:endParaRPr lang="fr-FR" sz="2000" dirty="0" smtClean="0"/>
          </a:p>
          <a:p>
            <a:pPr algn="just"/>
            <a:endParaRPr lang="fr-FR" sz="2000" dirty="0" smtClean="0"/>
          </a:p>
          <a:p>
            <a:pPr algn="just"/>
            <a:endParaRPr lang="fr-FR" sz="2000" dirty="0"/>
          </a:p>
          <a:p>
            <a:pPr algn="just"/>
            <a:endParaRPr lang="fr-FR" sz="2000" dirty="0" smtClean="0"/>
          </a:p>
          <a:p>
            <a:pPr marL="0" indent="0" algn="just">
              <a:buNone/>
            </a:pPr>
            <a:endParaRPr lang="fr-FR" sz="2000" dirty="0" smtClean="0"/>
          </a:p>
          <a:p>
            <a:pPr marL="0" indent="0" algn="just">
              <a:buNone/>
            </a:pPr>
            <a:r>
              <a:rPr lang="fr-FR" sz="2000" dirty="0" smtClean="0"/>
              <a:t>Autres fabricants de confitures </a:t>
            </a: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concurrencer Confipote avec des produits encore plus allégés en sucre.</a:t>
            </a:r>
            <a:endParaRPr lang="fr-FR" sz="2000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527" y="2910323"/>
            <a:ext cx="2687470" cy="27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474" y="3228261"/>
            <a:ext cx="1420970" cy="1991788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81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422031"/>
            <a:ext cx="7886700" cy="5754932"/>
          </a:xfrm>
        </p:spPr>
        <p:txBody>
          <a:bodyPr/>
          <a:lstStyle/>
          <a:p>
            <a:pPr algn="just"/>
            <a:r>
              <a:rPr lang="fr-FR" sz="2000" dirty="0" smtClean="0"/>
              <a:t>Avant : parfums traditionnels (fraise, abricot …)</a:t>
            </a:r>
          </a:p>
          <a:p>
            <a:pPr marL="400050" lvl="1" indent="0" algn="just">
              <a:buNone/>
            </a:pPr>
            <a:r>
              <a:rPr lang="fr-FR" sz="2000" dirty="0" smtClean="0"/>
              <a:t>Aujourd’hui : parfums plus surprenants. </a:t>
            </a:r>
            <a:r>
              <a:rPr lang="fr-FR" sz="2000" dirty="0"/>
              <a:t>S</a:t>
            </a:r>
            <a:r>
              <a:rPr lang="fr-FR" sz="2000" dirty="0" smtClean="0"/>
              <a:t>ociété « </a:t>
            </a:r>
            <a:r>
              <a:rPr lang="fr-FR" sz="2000" dirty="0" err="1" smtClean="0"/>
              <a:t>Georgelin</a:t>
            </a:r>
            <a:r>
              <a:rPr lang="fr-FR" sz="2000" dirty="0" smtClean="0"/>
              <a:t> » </a:t>
            </a: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parfums exclusifs </a:t>
            </a:r>
            <a:r>
              <a:rPr lang="fr-FR" sz="2000" dirty="0"/>
              <a:t>(</a:t>
            </a:r>
            <a:r>
              <a:rPr lang="fr-FR" sz="2000" dirty="0" smtClean="0"/>
              <a:t>noix de coco, goyave, mangue, pastèque, pomme-poire-noix …). Chez </a:t>
            </a:r>
            <a:r>
              <a:rPr lang="fr-FR" sz="2000" dirty="0" err="1" smtClean="0"/>
              <a:t>Flavols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parfums originaux. Parfois même des saveurs de gâteaux (madeleine).</a:t>
            </a:r>
          </a:p>
          <a:p>
            <a:pPr marL="400050" lvl="1" indent="0" algn="just">
              <a:buNone/>
            </a:pPr>
            <a:endParaRPr lang="fr-FR" sz="2000" dirty="0"/>
          </a:p>
          <a:p>
            <a:pPr marL="400050" lvl="1" indent="0" algn="just">
              <a:buNone/>
            </a:pPr>
            <a:endParaRPr lang="fr-FR" sz="2000" dirty="0" smtClean="0"/>
          </a:p>
          <a:p>
            <a:pPr marL="400050" lvl="1" indent="0" algn="just">
              <a:buNone/>
            </a:pPr>
            <a:endParaRPr lang="fr-FR" sz="2000" dirty="0" smtClean="0"/>
          </a:p>
          <a:p>
            <a:pPr marL="400050" lvl="1" indent="0" algn="just">
              <a:buNone/>
            </a:pPr>
            <a:endParaRPr lang="fr-FR" sz="2000" dirty="0"/>
          </a:p>
          <a:p>
            <a:pPr marL="400050" lvl="1" indent="0" algn="just">
              <a:buNone/>
            </a:pPr>
            <a:endParaRPr lang="fr-FR" sz="2000" dirty="0" smtClean="0"/>
          </a:p>
          <a:p>
            <a:pPr algn="just"/>
            <a:r>
              <a:rPr lang="fr-FR" sz="2000" dirty="0"/>
              <a:t>P</a:t>
            </a:r>
            <a:r>
              <a:rPr lang="fr-FR" sz="2000" dirty="0" smtClean="0"/>
              <a:t>roduits bio et sans OGM.</a:t>
            </a:r>
          </a:p>
          <a:p>
            <a:pPr algn="just"/>
            <a:r>
              <a:rPr lang="fr-FR" sz="2000" dirty="0"/>
              <a:t>P</a:t>
            </a:r>
            <a:r>
              <a:rPr lang="fr-FR" sz="2000" dirty="0" smtClean="0"/>
              <a:t>roduits régionaux </a:t>
            </a:r>
            <a:r>
              <a:rPr lang="fr-FR" sz="2000" dirty="0" smtClean="0">
                <a:sym typeface="Wingdings" panose="05000000000000000000" pitchFamily="2" charset="2"/>
              </a:rPr>
              <a:t> retour aux traditions.</a:t>
            </a:r>
            <a:endParaRPr lang="fr-FR" sz="2000" dirty="0" smtClean="0"/>
          </a:p>
          <a:p>
            <a:pPr algn="just"/>
            <a:endParaRPr lang="fr-FR" sz="2000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284" y="4754945"/>
            <a:ext cx="1139483" cy="17470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84" y="2214345"/>
            <a:ext cx="3467764" cy="15635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601" y="4697795"/>
            <a:ext cx="2021681" cy="19812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457098" y="2537510"/>
            <a:ext cx="2192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Exemples de parfums</a:t>
            </a:r>
          </a:p>
          <a:p>
            <a:r>
              <a:rPr lang="fr-FR" dirty="0" smtClean="0"/>
              <a:t>des confitures </a:t>
            </a:r>
            <a:r>
              <a:rPr lang="fr-FR" dirty="0" err="1" smtClean="0"/>
              <a:t>Flavols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0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4) Le flop des confitures pour enfants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Aft>
                <a:spcPts val="1800"/>
              </a:spcAft>
              <a:buNone/>
            </a:pPr>
            <a:r>
              <a:rPr lang="fr-FR" sz="2000" dirty="0" smtClean="0"/>
              <a:t>Les enfants n’aiment pas toujours les fruits en morceaux </a:t>
            </a:r>
            <a:r>
              <a:rPr lang="fr-FR" sz="2000" dirty="0" smtClean="0">
                <a:sym typeface="Wingdings" panose="05000000000000000000" pitchFamily="2" charset="2"/>
              </a:rPr>
              <a:t> adaptation des produits.</a:t>
            </a:r>
            <a:endParaRPr lang="fr-FR" sz="2000" dirty="0" smtClean="0"/>
          </a:p>
          <a:p>
            <a:pPr algn="just"/>
            <a:r>
              <a:rPr lang="fr-FR" sz="2000" b="1" dirty="0" err="1" smtClean="0"/>
              <a:t>Confipousse</a:t>
            </a:r>
            <a:r>
              <a:rPr lang="fr-FR" sz="2000" dirty="0" smtClean="0"/>
              <a:t> par le groupe BSN (Danone) : confiture liquide contenue dans une seringue.</a:t>
            </a:r>
          </a:p>
          <a:p>
            <a:pPr marL="400050" lvl="1" indent="0" algn="just">
              <a:buNone/>
            </a:pPr>
            <a:r>
              <a:rPr lang="fr-FR" sz="2000" dirty="0" smtClean="0"/>
              <a:t>Problèmes : packaging ludique mais trop gadget au goût des mamans + produit trop liquide donc qui coulait trop.</a:t>
            </a:r>
          </a:p>
          <a:p>
            <a:pPr marL="400050" lvl="1" indent="0" algn="just">
              <a:buNone/>
            </a:pPr>
            <a:endParaRPr lang="fr-FR" sz="2000" dirty="0" smtClean="0"/>
          </a:p>
          <a:p>
            <a:pPr algn="just"/>
            <a:r>
              <a:rPr lang="fr-FR" sz="2000" b="1" dirty="0" err="1" smtClean="0"/>
              <a:t>Kidifruit</a:t>
            </a:r>
            <a:r>
              <a:rPr lang="fr-FR" sz="2000" dirty="0" smtClean="0"/>
              <a:t> par </a:t>
            </a:r>
            <a:r>
              <a:rPr lang="fr-FR" sz="2000" dirty="0" err="1" smtClean="0"/>
              <a:t>Lenzbourg</a:t>
            </a:r>
            <a:r>
              <a:rPr lang="fr-FR" sz="2000" dirty="0" smtClean="0"/>
              <a:t> : produit sous forme d’une pâte </a:t>
            </a:r>
            <a:r>
              <a:rPr lang="fr-FR" sz="2000" dirty="0"/>
              <a:t>à tartiner aux fruits dans des pots </a:t>
            </a:r>
            <a:r>
              <a:rPr lang="fr-FR" sz="2000" dirty="0" smtClean="0"/>
              <a:t>colorés.</a:t>
            </a:r>
          </a:p>
          <a:p>
            <a:pPr marL="400050" lvl="1" indent="0" algn="just">
              <a:buNone/>
            </a:pPr>
            <a:r>
              <a:rPr lang="fr-FR" sz="2000" dirty="0"/>
              <a:t>P</a:t>
            </a:r>
            <a:r>
              <a:rPr lang="fr-FR" sz="2000" dirty="0" smtClean="0"/>
              <a:t>roblème : confiture appréciée par des enfants mais dans une tranche d’âge très étroite </a:t>
            </a:r>
            <a:r>
              <a:rPr lang="fr-FR" sz="2000" dirty="0" smtClean="0">
                <a:sym typeface="Wingdings" panose="05000000000000000000" pitchFamily="2" charset="2"/>
              </a:rPr>
              <a:t> produit qui se vendait bien au début, mais qui a vite décliné (effet feu de paille).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6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1405"/>
            <a:ext cx="8229600" cy="784896"/>
          </a:xfrm>
        </p:spPr>
        <p:txBody>
          <a:bodyPr>
            <a:normAutofit/>
          </a:bodyPr>
          <a:lstStyle/>
          <a:p>
            <a:r>
              <a:rPr lang="fr-FR" sz="3600" dirty="0" smtClean="0"/>
              <a:t>5) Analyse des menaces et opportunités</a:t>
            </a:r>
            <a:endParaRPr lang="fr-FR" sz="3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301107"/>
              </p:ext>
            </p:extLst>
          </p:nvPr>
        </p:nvGraphicFramePr>
        <p:xfrm>
          <a:off x="190500" y="1023446"/>
          <a:ext cx="8753434" cy="519969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61797"/>
                <a:gridCol w="3279227"/>
                <a:gridCol w="3712410"/>
              </a:tblGrid>
              <a:tr h="260056">
                <a:tc>
                  <a:txBody>
                    <a:bodyPr/>
                    <a:lstStyle/>
                    <a:p>
                      <a:pPr marR="95250" fontAlgn="auto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fr-FR" sz="1700" kern="0" dirty="0">
                          <a:effectLst/>
                        </a:rPr>
                        <a:t>Environnement</a:t>
                      </a:r>
                      <a:endParaRPr lang="fr-FR" sz="1700" kern="150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ctr" fontAlgn="auto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fr-FR" sz="1700" kern="0" dirty="0">
                          <a:effectLst/>
                        </a:rPr>
                        <a:t>Opportunités </a:t>
                      </a:r>
                      <a:endParaRPr lang="fr-FR" sz="1700" kern="150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0" algn="ctr" fontAlgn="auto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fr-FR" sz="1700" kern="0" dirty="0">
                          <a:effectLst/>
                        </a:rPr>
                        <a:t>Menaces </a:t>
                      </a:r>
                      <a:endParaRPr lang="fr-FR" sz="1700" kern="150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176579">
                <a:tc>
                  <a:txBody>
                    <a:bodyPr/>
                    <a:lstStyle/>
                    <a:p>
                      <a:pPr marR="95250" fontAlgn="auto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fr-FR" sz="1700" kern="0" dirty="0">
                          <a:effectLst/>
                        </a:rPr>
                        <a:t>Socio-économique</a:t>
                      </a:r>
                      <a:endParaRPr lang="fr-FR" sz="1700" kern="150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kern="0" dirty="0">
                          <a:effectLst/>
                        </a:rPr>
                        <a:t>Recherche de </a:t>
                      </a:r>
                      <a:r>
                        <a:rPr lang="fr-FR" sz="1700" kern="0" dirty="0" smtClean="0">
                          <a:effectLst/>
                        </a:rPr>
                        <a:t>valeurs rassurantes </a:t>
                      </a:r>
                      <a:r>
                        <a:rPr lang="fr-FR" sz="1700" kern="0" dirty="0">
                          <a:effectLst/>
                        </a:rPr>
                        <a:t>dans la crise économique, valeurs familiale, tradition et fait-maison à</a:t>
                      </a:r>
                      <a:endParaRPr lang="fr-FR" sz="1700" kern="150" dirty="0">
                        <a:effectLst/>
                      </a:endParaRPr>
                    </a:p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kern="0" dirty="0">
                          <a:effectLst/>
                        </a:rPr>
                        <a:t>l’honneur, recherche de </a:t>
                      </a:r>
                      <a:r>
                        <a:rPr lang="fr-FR" sz="1700" kern="0" dirty="0" smtClean="0">
                          <a:effectLst/>
                        </a:rPr>
                        <a:t>saveur</a:t>
                      </a:r>
                      <a:r>
                        <a:rPr lang="fr-FR" sz="1700" kern="0" dirty="0">
                          <a:effectLst/>
                        </a:rPr>
                        <a:t> </a:t>
                      </a:r>
                      <a:endParaRPr lang="fr-FR" sz="1700" kern="150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0" algn="ctr" fontAlgn="auto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fr-FR" sz="1700" kern="150" dirty="0">
                          <a:effectLst/>
                        </a:rPr>
                        <a:t>Préoccupations </a:t>
                      </a:r>
                      <a:r>
                        <a:rPr lang="fr-FR" sz="1700" kern="150" dirty="0" smtClean="0">
                          <a:effectLst/>
                        </a:rPr>
                        <a:t>grandissantes </a:t>
                      </a:r>
                      <a:r>
                        <a:rPr lang="fr-FR" sz="1700" kern="150" dirty="0">
                          <a:effectLst/>
                        </a:rPr>
                        <a:t>sur la santé, le sport, culte de la minceur. Coût de la vie qui augmente, chômage, crise. Facilité des céréales le matin.</a:t>
                      </a:r>
                      <a:endParaRPr lang="fr-FR" sz="1700" kern="150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657368">
                <a:tc>
                  <a:txBody>
                    <a:bodyPr/>
                    <a:lstStyle/>
                    <a:p>
                      <a:pPr marR="95250" fontAlgn="auto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fr-FR" sz="1700" kern="0" dirty="0">
                          <a:effectLst/>
                        </a:rPr>
                        <a:t>Politique </a:t>
                      </a:r>
                      <a:endParaRPr lang="fr-FR" sz="1700" kern="150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ctr" fontAlgn="auto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fr-FR" sz="1700" kern="0" dirty="0">
                          <a:effectLst/>
                        </a:rPr>
                        <a:t> </a:t>
                      </a:r>
                      <a:endParaRPr lang="fr-FR" sz="1700" kern="150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kern="0" dirty="0">
                          <a:effectLst/>
                        </a:rPr>
                        <a:t>Campagne « manger, bouger »,</a:t>
                      </a:r>
                      <a:endParaRPr lang="fr-FR" sz="1700" kern="150" dirty="0">
                        <a:effectLst/>
                      </a:endParaRPr>
                    </a:p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kern="0" dirty="0">
                          <a:effectLst/>
                        </a:rPr>
                        <a:t> programme de lutte contre l’obésité</a:t>
                      </a:r>
                      <a:r>
                        <a:rPr lang="fr-FR" sz="1700" kern="0" dirty="0" smtClean="0">
                          <a:effectLst/>
                        </a:rPr>
                        <a:t>.</a:t>
                      </a:r>
                      <a:r>
                        <a:rPr lang="fr-FR" sz="1700" kern="0" dirty="0">
                          <a:effectLst/>
                        </a:rPr>
                        <a:t> </a:t>
                      </a:r>
                      <a:endParaRPr lang="fr-FR" sz="1700" kern="150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264964">
                <a:tc>
                  <a:txBody>
                    <a:bodyPr/>
                    <a:lstStyle/>
                    <a:p>
                      <a:pPr marR="95250" fontAlgn="auto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fr-FR" sz="1700" kern="0" dirty="0">
                          <a:effectLst/>
                        </a:rPr>
                        <a:t>Economique </a:t>
                      </a:r>
                      <a:endParaRPr lang="fr-FR" sz="1700" kern="150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kern="0" dirty="0" smtClean="0">
                          <a:effectLst/>
                        </a:rPr>
                        <a:t>Marché avec un </a:t>
                      </a:r>
                      <a:r>
                        <a:rPr lang="fr-FR" sz="1700" kern="0" dirty="0">
                          <a:effectLst/>
                        </a:rPr>
                        <a:t>grand taux de pénétration : </a:t>
                      </a:r>
                      <a:r>
                        <a:rPr lang="fr-FR" sz="1700" kern="0" dirty="0" smtClean="0">
                          <a:effectLst/>
                        </a:rPr>
                        <a:t>98%</a:t>
                      </a:r>
                      <a:r>
                        <a:rPr lang="fr-FR" sz="1700" kern="0" baseline="0" dirty="0" smtClean="0">
                          <a:effectLst/>
                        </a:rPr>
                        <a:t> </a:t>
                      </a:r>
                      <a:r>
                        <a:rPr lang="fr-FR" sz="1700" kern="0" baseline="0" dirty="0" smtClean="0">
                          <a:effectLst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700" kern="0" dirty="0" smtClean="0">
                          <a:effectLst/>
                        </a:rPr>
                        <a:t>opportunités</a:t>
                      </a:r>
                      <a:r>
                        <a:rPr lang="fr-FR" sz="1700" kern="0" dirty="0">
                          <a:effectLst/>
                        </a:rPr>
                        <a:t> pour les niches : bio,</a:t>
                      </a:r>
                      <a:endParaRPr lang="fr-FR" sz="1700" kern="150" dirty="0">
                        <a:effectLst/>
                      </a:endParaRPr>
                    </a:p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kern="0" dirty="0">
                          <a:effectLst/>
                        </a:rPr>
                        <a:t>allégé, exotique</a:t>
                      </a:r>
                      <a:r>
                        <a:rPr lang="fr-FR" sz="1700" kern="0" dirty="0" smtClean="0">
                          <a:effectLst/>
                        </a:rPr>
                        <a:t>…</a:t>
                      </a:r>
                      <a:r>
                        <a:rPr lang="fr-FR" sz="1700" kern="0" dirty="0">
                          <a:effectLst/>
                        </a:rPr>
                        <a:t> </a:t>
                      </a:r>
                      <a:endParaRPr lang="fr-FR" sz="1700" kern="150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kern="0" dirty="0" smtClean="0">
                          <a:effectLst/>
                        </a:rPr>
                        <a:t>Marché légèrement </a:t>
                      </a:r>
                      <a:r>
                        <a:rPr lang="fr-FR" sz="1700" kern="0" dirty="0">
                          <a:effectLst/>
                        </a:rPr>
                        <a:t>déclinant sur les confitures standards et extra milieu de </a:t>
                      </a:r>
                      <a:r>
                        <a:rPr lang="fr-FR" sz="1700" kern="0" dirty="0" smtClean="0">
                          <a:effectLst/>
                        </a:rPr>
                        <a:t>gamme.</a:t>
                      </a:r>
                    </a:p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kern="0" dirty="0" smtClean="0">
                          <a:effectLst/>
                        </a:rPr>
                        <a:t>Budget annuel faible</a:t>
                      </a:r>
                      <a:r>
                        <a:rPr lang="fr-FR" sz="1700" kern="0" baseline="0" dirty="0" smtClean="0">
                          <a:effectLst/>
                        </a:rPr>
                        <a:t> </a:t>
                      </a:r>
                      <a:r>
                        <a:rPr lang="fr-FR" sz="1700" kern="0" baseline="0" dirty="0" smtClean="0">
                          <a:effectLst/>
                          <a:sym typeface="Wingdings" panose="05000000000000000000" pitchFamily="2" charset="2"/>
                        </a:rPr>
                        <a:t> 12€/personne</a:t>
                      </a:r>
                      <a:endParaRPr lang="fr-FR" sz="1700" kern="150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887643">
                <a:tc>
                  <a:txBody>
                    <a:bodyPr/>
                    <a:lstStyle/>
                    <a:p>
                      <a:pPr marR="95250" fontAlgn="auto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fr-FR" sz="1700" kern="0" dirty="0">
                          <a:effectLst/>
                        </a:rPr>
                        <a:t>Offre </a:t>
                      </a:r>
                      <a:endParaRPr lang="fr-FR" sz="1700" kern="150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ctr" fontAlgn="auto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fr-FR" sz="1700" kern="150" dirty="0">
                          <a:effectLst/>
                        </a:rPr>
                        <a:t>En France, </a:t>
                      </a:r>
                      <a:r>
                        <a:rPr lang="fr-FR" sz="1700" kern="150" dirty="0" smtClean="0">
                          <a:effectLst/>
                        </a:rPr>
                        <a:t>Andros</a:t>
                      </a:r>
                      <a:r>
                        <a:rPr lang="fr-FR" sz="1700" kern="150" baseline="0" dirty="0" smtClean="0">
                          <a:effectLst/>
                        </a:rPr>
                        <a:t> = </a:t>
                      </a:r>
                      <a:r>
                        <a:rPr lang="fr-FR" sz="1700" kern="150" dirty="0" smtClean="0">
                          <a:effectLst/>
                        </a:rPr>
                        <a:t>leader </a:t>
                      </a:r>
                      <a:r>
                        <a:rPr lang="fr-FR" sz="1700" kern="150" dirty="0">
                          <a:effectLst/>
                        </a:rPr>
                        <a:t>du </a:t>
                      </a:r>
                      <a:r>
                        <a:rPr lang="fr-FR" sz="1700" kern="150" dirty="0" smtClean="0">
                          <a:effectLst/>
                        </a:rPr>
                        <a:t>marché</a:t>
                      </a:r>
                      <a:r>
                        <a:rPr lang="fr-FR" sz="1700" kern="150" baseline="0" dirty="0" smtClean="0">
                          <a:effectLst/>
                        </a:rPr>
                        <a:t> avec </a:t>
                      </a:r>
                      <a:r>
                        <a:rPr lang="fr-FR" sz="1700" kern="150" dirty="0" smtClean="0">
                          <a:effectLst/>
                        </a:rPr>
                        <a:t>45% </a:t>
                      </a:r>
                      <a:r>
                        <a:rPr lang="fr-FR" sz="1700" kern="150" dirty="0">
                          <a:effectLst/>
                        </a:rPr>
                        <a:t>des parts en </a:t>
                      </a:r>
                      <a:r>
                        <a:rPr lang="fr-FR" sz="1700" kern="150" dirty="0" smtClean="0">
                          <a:effectLst/>
                        </a:rPr>
                        <a:t>volume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0" algn="ctr" fontAlgn="auto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fr-FR" sz="1700" kern="150" dirty="0" smtClean="0">
                          <a:effectLst/>
                        </a:rPr>
                        <a:t>MDD</a:t>
                      </a:r>
                      <a:r>
                        <a:rPr lang="fr-FR" sz="1700" kern="150" baseline="0" dirty="0" smtClean="0">
                          <a:effectLst/>
                        </a:rPr>
                        <a:t> = concurrents sérieux</a:t>
                      </a:r>
                      <a:r>
                        <a:rPr lang="fr-FR" sz="1700" kern="150" dirty="0" smtClean="0">
                          <a:effectLst/>
                        </a:rPr>
                        <a:t> </a:t>
                      </a:r>
                      <a:r>
                        <a:rPr lang="fr-FR" sz="1700" kern="150" dirty="0" smtClean="0">
                          <a:effectLst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700" kern="150" dirty="0" smtClean="0">
                          <a:effectLst/>
                        </a:rPr>
                        <a:t>savoir </a:t>
                      </a:r>
                      <a:r>
                        <a:rPr lang="fr-FR" sz="1700" kern="150" dirty="0">
                          <a:effectLst/>
                        </a:rPr>
                        <a:t>se faire une place sur les </a:t>
                      </a:r>
                      <a:r>
                        <a:rPr lang="fr-FR" sz="1700" kern="150" dirty="0" smtClean="0">
                          <a:effectLst/>
                        </a:rPr>
                        <a:t>linéaires</a:t>
                      </a:r>
                      <a:endParaRPr lang="fr-FR" sz="1700" kern="150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689970">
                <a:tc>
                  <a:txBody>
                    <a:bodyPr/>
                    <a:lstStyle/>
                    <a:p>
                      <a:pPr marR="95250" fontAlgn="auto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fr-FR" sz="1700" kern="0" dirty="0">
                          <a:effectLst/>
                        </a:rPr>
                        <a:t>Demande </a:t>
                      </a:r>
                      <a:endParaRPr lang="fr-FR" sz="1700" kern="150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0" algn="ctr" fontAlgn="auto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fr-FR" sz="1700" kern="150" dirty="0" smtClean="0">
                          <a:effectLst/>
                        </a:rPr>
                        <a:t>Privilège de la tradition, du plaisir et de la gourmandise</a:t>
                      </a:r>
                      <a:endParaRPr lang="fr-FR" sz="1700" kern="150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0" algn="ctr" fontAlgn="auto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fr-FR" sz="1700" kern="150" dirty="0" smtClean="0">
                          <a:effectLst/>
                        </a:rPr>
                        <a:t>Privilège du </a:t>
                      </a:r>
                      <a:r>
                        <a:rPr lang="fr-FR" sz="1700" kern="150" dirty="0">
                          <a:effectLst/>
                        </a:rPr>
                        <a:t>prix </a:t>
                      </a:r>
                      <a:r>
                        <a:rPr lang="fr-FR" sz="1700" kern="150" dirty="0" smtClean="0">
                          <a:effectLst/>
                        </a:rPr>
                        <a:t>et de la </a:t>
                      </a:r>
                      <a:r>
                        <a:rPr lang="fr-FR" sz="1700" kern="150" dirty="0">
                          <a:effectLst/>
                        </a:rPr>
                        <a:t>santé or il est difficile de faire de la confiture </a:t>
                      </a:r>
                      <a:r>
                        <a:rPr lang="fr-FR" sz="1700" kern="150" dirty="0" smtClean="0">
                          <a:effectLst/>
                        </a:rPr>
                        <a:t>sans</a:t>
                      </a:r>
                      <a:r>
                        <a:rPr lang="fr-FR" sz="1700" kern="150" baseline="0" dirty="0" smtClean="0">
                          <a:effectLst/>
                        </a:rPr>
                        <a:t> </a:t>
                      </a:r>
                      <a:r>
                        <a:rPr lang="fr-FR" sz="1700" kern="150" dirty="0" smtClean="0">
                          <a:effectLst/>
                        </a:rPr>
                        <a:t>sucre</a:t>
                      </a:r>
                      <a:endParaRPr lang="fr-FR" sz="1700" kern="150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3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Introduction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/>
              <a:t>Les confitures : </a:t>
            </a:r>
          </a:p>
          <a:p>
            <a:pPr marL="0" indent="0" algn="ctr">
              <a:buNone/>
            </a:pPr>
            <a:r>
              <a:rPr lang="fr-FR" sz="2400" dirty="0"/>
              <a:t>Incontournable au petit déjeuner</a:t>
            </a:r>
          </a:p>
          <a:p>
            <a:pPr marL="0" indent="0" algn="ctr">
              <a:buNone/>
            </a:pPr>
            <a:r>
              <a:rPr lang="fr-FR" sz="2400" dirty="0"/>
              <a:t>Tradition et modernisation  </a:t>
            </a:r>
          </a:p>
          <a:p>
            <a:pPr marL="0" indent="0" algn="ctr">
              <a:buNone/>
            </a:pPr>
            <a:r>
              <a:rPr lang="fr-FR" sz="2400" dirty="0"/>
              <a:t>Evolution du </a:t>
            </a:r>
            <a:r>
              <a:rPr lang="fr-FR" sz="2400" dirty="0" smtClean="0"/>
              <a:t>marché</a:t>
            </a:r>
          </a:p>
          <a:p>
            <a:pPr marL="0" indent="0" algn="just">
              <a:buNone/>
            </a:pPr>
            <a:endParaRPr lang="fr-FR" sz="2400" dirty="0" smtClean="0"/>
          </a:p>
          <a:p>
            <a:pPr algn="just"/>
            <a:r>
              <a:rPr lang="fr-FR" sz="2400" dirty="0" smtClean="0"/>
              <a:t>Dynamisme du marché</a:t>
            </a:r>
          </a:p>
          <a:p>
            <a:pPr algn="just"/>
            <a:r>
              <a:rPr lang="fr-FR" sz="2400" dirty="0" smtClean="0"/>
              <a:t>Les entreprises et les marques</a:t>
            </a:r>
          </a:p>
          <a:p>
            <a:pPr algn="just"/>
            <a:r>
              <a:rPr lang="fr-FR" sz="2400" dirty="0" smtClean="0"/>
              <a:t>Développement de nouveaux produits</a:t>
            </a:r>
          </a:p>
          <a:p>
            <a:pPr algn="just"/>
            <a:r>
              <a:rPr lang="fr-FR" sz="2400" dirty="0" smtClean="0"/>
              <a:t>Bataille dans la grande distribution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8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I) Analyse de la demande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sz="2400" dirty="0" smtClean="0"/>
              <a:t>Dans la société rurale d’autrefois, on n’achetait pas de confiture, on la faisait. Dans notre société actuelle, surtout en milieu urbain, les consommateurs ont d’avantage tendance à l’acheter. On estime aujourd’hui à ¼ le nombre de consommateurs mangeant de la confiture faite « maison ».</a:t>
            </a:r>
          </a:p>
          <a:p>
            <a:pPr marL="0" indent="0" algn="just">
              <a:buNone/>
            </a:pPr>
            <a:endParaRPr lang="fr-FR" sz="2400" dirty="0" smtClean="0"/>
          </a:p>
          <a:p>
            <a:pPr marL="0" indent="0" algn="just">
              <a:buNone/>
            </a:pPr>
            <a:r>
              <a:rPr lang="fr-FR" sz="2400" dirty="0" smtClean="0"/>
              <a:t>Avant la crise économique (2009), ce sont les confitures « haut de gamme » qui avaient le plus de succès. Mais depuis, les consommateurs préfèrent acheter des produits moins chers, d’où la montée en puissance des MDD sur ce marché.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9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1) Consommation Française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 smtClean="0"/>
              <a:t>Chiffre d’affaire : 342,5 millions d’euros (2012) </a:t>
            </a:r>
            <a:br>
              <a:rPr lang="fr-FR" sz="2400" dirty="0" smtClean="0"/>
            </a:br>
            <a:r>
              <a:rPr lang="fr-FR" sz="2400" dirty="0" smtClean="0"/>
              <a:t>+ 9,6% d’évolution en valeur par rapport à 2011</a:t>
            </a:r>
            <a:br>
              <a:rPr lang="fr-FR" sz="2400" dirty="0" smtClean="0"/>
            </a:br>
            <a:r>
              <a:rPr lang="fr-FR" sz="2400" dirty="0" smtClean="0"/>
              <a:t>+ 1,3% d’évolution en volume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Taux de pénétration : 66%, soit 2 foyers sur 3. </a:t>
            </a:r>
          </a:p>
          <a:p>
            <a:pPr marL="0" indent="0">
              <a:buNone/>
            </a:pPr>
            <a:r>
              <a:rPr lang="fr-FR" sz="2400" dirty="0" smtClean="0"/>
              <a:t>Budget moyen annuel : 12€ ce qui est faible mais c’est une moyenne entre un petit nombre de gros consommateurs et un grand nombre de consommateurs occasionnels.</a:t>
            </a:r>
          </a:p>
          <a:p>
            <a:pPr marL="0" indent="0">
              <a:buNone/>
            </a:pPr>
            <a:r>
              <a:rPr lang="fr-FR" sz="2400" dirty="0" smtClean="0"/>
              <a:t>Nombre d’actes d’achat par personne : 6,6 pots par an</a:t>
            </a:r>
          </a:p>
          <a:p>
            <a:pPr marL="0" indent="0">
              <a:buNone/>
            </a:pPr>
            <a:r>
              <a:rPr lang="fr-FR" sz="2400" dirty="0" smtClean="0"/>
              <a:t>Dépense moyenne par acte d’achat : 1,8 €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2) Segmentation du marché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75890" y="1600200"/>
            <a:ext cx="4031632" cy="505351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sz="2400" dirty="0" smtClean="0"/>
              <a:t>Différents types de produits :</a:t>
            </a:r>
          </a:p>
          <a:p>
            <a:pPr algn="just"/>
            <a:r>
              <a:rPr lang="fr-FR" sz="2400" b="1" dirty="0" smtClean="0"/>
              <a:t>Confiture standard </a:t>
            </a:r>
            <a:r>
              <a:rPr lang="fr-FR" sz="2400" dirty="0" smtClean="0"/>
              <a:t>: bas de gamme en premier prix, souvent sans marque</a:t>
            </a:r>
          </a:p>
          <a:p>
            <a:pPr algn="just"/>
            <a:r>
              <a:rPr lang="fr-FR" sz="2400" b="1" dirty="0" smtClean="0"/>
              <a:t>Confiture extra </a:t>
            </a:r>
            <a:r>
              <a:rPr lang="fr-FR" sz="2400" dirty="0" smtClean="0"/>
              <a:t>: produit de qualité convenable</a:t>
            </a:r>
          </a:p>
          <a:p>
            <a:pPr algn="just"/>
            <a:r>
              <a:rPr lang="fr-FR" sz="2400" b="1" dirty="0" smtClean="0"/>
              <a:t>Confiture haut de gamme</a:t>
            </a:r>
            <a:r>
              <a:rPr lang="fr-FR" sz="2400" dirty="0" smtClean="0"/>
              <a:t> : produit de qualité, comporte autant de sucre que de fruits</a:t>
            </a:r>
          </a:p>
          <a:p>
            <a:pPr algn="just"/>
            <a:r>
              <a:rPr lang="fr-FR" sz="2400" b="1" dirty="0" smtClean="0"/>
              <a:t>Confiture allégée </a:t>
            </a:r>
            <a:r>
              <a:rPr lang="fr-FR" sz="2400" dirty="0" smtClean="0"/>
              <a:t>: sucre remplacé par l’aspartame, ce qui donne un produit moins calorique mais qui perd en goût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5" y="1699146"/>
            <a:ext cx="4760084" cy="358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1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3) Critères de satisfaction clients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spcBef>
                <a:spcPts val="1800"/>
              </a:spcBef>
              <a:buNone/>
            </a:pPr>
            <a:r>
              <a:rPr lang="fr-FR" sz="2400" dirty="0" smtClean="0"/>
              <a:t>Selon diverses études, les ventes de confitures baissent mais la consommation ne diminue pas pour autant, le consommateur favorise les confitures « maison ».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2400" dirty="0" smtClean="0"/>
              <a:t>Les critères de segmentation sur le marché de la confiture sont : </a:t>
            </a:r>
          </a:p>
          <a:p>
            <a:pPr>
              <a:buFontTx/>
              <a:buChar char="-"/>
            </a:pPr>
            <a:r>
              <a:rPr lang="fr-FR" sz="2400" b="1" dirty="0" smtClean="0"/>
              <a:t>Les revenus</a:t>
            </a:r>
          </a:p>
          <a:p>
            <a:pPr algn="just">
              <a:buFontTx/>
              <a:buChar char="-"/>
            </a:pPr>
            <a:r>
              <a:rPr lang="fr-FR" sz="2400" b="1" smtClean="0"/>
              <a:t>L’âge</a:t>
            </a:r>
            <a:r>
              <a:rPr lang="fr-FR" sz="2400" smtClean="0"/>
              <a:t> : </a:t>
            </a:r>
            <a:r>
              <a:rPr lang="fr-FR" sz="2400" dirty="0" smtClean="0"/>
              <a:t>Les goûts et la qualité perçue diffèrent entre les enfants et les adultes. Les adultes préfèrent les confitures avec des fruits entiers ou en morceaux, comme la confiture faite maison. </a:t>
            </a:r>
          </a:p>
          <a:p>
            <a:pPr algn="just">
              <a:buFontTx/>
              <a:buChar char="-"/>
            </a:pPr>
            <a:r>
              <a:rPr lang="fr-FR" sz="2400" b="1" dirty="0" smtClean="0"/>
              <a:t>Le</a:t>
            </a:r>
            <a:r>
              <a:rPr lang="fr-FR" sz="2400" dirty="0" smtClean="0"/>
              <a:t> </a:t>
            </a:r>
            <a:r>
              <a:rPr lang="fr-FR" sz="2400" b="1" dirty="0" smtClean="0"/>
              <a:t>comportement</a:t>
            </a:r>
            <a:r>
              <a:rPr lang="fr-FR" sz="2400" dirty="0" smtClean="0"/>
              <a:t> : les occasions de consommation (petit déjeuner, goûter des enfants), les périodes de consommation (hiver plutôt qu’été), les modes d’emploi (sur tartine, en pâtisserie) … </a:t>
            </a:r>
          </a:p>
          <a:p>
            <a:pPr>
              <a:buFontTx/>
              <a:buChar char="-"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1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73128"/>
            <a:ext cx="8229600" cy="1143000"/>
          </a:xfrm>
        </p:spPr>
        <p:txBody>
          <a:bodyPr/>
          <a:lstStyle/>
          <a:p>
            <a:r>
              <a:rPr lang="fr-FR" b="1" dirty="0" smtClean="0"/>
              <a:t>II) Analyse de l’offre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93294"/>
            <a:ext cx="8229600" cy="2546797"/>
          </a:xfrm>
        </p:spPr>
        <p:txBody>
          <a:bodyPr/>
          <a:lstStyle/>
          <a:p>
            <a:pPr marL="0" indent="0" algn="just">
              <a:buNone/>
            </a:pPr>
            <a:r>
              <a:rPr lang="fr-FR" sz="2400" dirty="0" smtClean="0"/>
              <a:t>La confiture est un produit très consommé en France. Il faut donc répondre à cette demande conséquente. Les exigences des consommateurs évoluent avec le temps, c’est pourquoi les fabricants doivent diversifier leurs offres.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fr-FR" sz="2400" dirty="0" smtClean="0"/>
              <a:t>Le marché de la confiture est mature, il fluctue très peu.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0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4000" dirty="0" smtClean="0"/>
              <a:t>1) Les géants de la confiture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2539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Le marché français est dominé par 5 acteurs principaux :</a:t>
            </a:r>
          </a:p>
          <a:p>
            <a:pPr lvl="1"/>
            <a:r>
              <a:rPr lang="fr-FR" sz="2400" dirty="0" smtClean="0"/>
              <a:t>Andros</a:t>
            </a:r>
          </a:p>
          <a:p>
            <a:pPr lvl="1"/>
            <a:r>
              <a:rPr lang="fr-FR" sz="2400" dirty="0" err="1" smtClean="0"/>
              <a:t>Andresy</a:t>
            </a:r>
            <a:endParaRPr lang="fr-FR" sz="2400" dirty="0" smtClean="0"/>
          </a:p>
          <a:p>
            <a:pPr lvl="1"/>
            <a:r>
              <a:rPr lang="fr-FR" sz="2400" dirty="0" smtClean="0"/>
              <a:t>Materne</a:t>
            </a:r>
          </a:p>
          <a:p>
            <a:pPr lvl="1"/>
            <a:r>
              <a:rPr lang="fr-FR" sz="2400" dirty="0" smtClean="0"/>
              <a:t>Lucien </a:t>
            </a:r>
            <a:r>
              <a:rPr lang="fr-FR" sz="2400" dirty="0" err="1" smtClean="0"/>
              <a:t>Georgelin</a:t>
            </a:r>
            <a:endParaRPr lang="fr-FR" sz="2400" dirty="0" smtClean="0"/>
          </a:p>
          <a:p>
            <a:pPr lvl="1"/>
            <a:r>
              <a:rPr lang="fr-FR" sz="2400" dirty="0" smtClean="0"/>
              <a:t>Saint </a:t>
            </a:r>
            <a:r>
              <a:rPr lang="fr-FR" sz="2400" dirty="0" err="1" smtClean="0"/>
              <a:t>Daflour</a:t>
            </a:r>
            <a:endParaRPr lang="fr-FR" sz="2400" dirty="0" smtClean="0"/>
          </a:p>
          <a:p>
            <a:pPr marL="57150" indent="0">
              <a:spcBef>
                <a:spcPts val="1800"/>
              </a:spcBef>
              <a:buNone/>
            </a:pPr>
            <a:r>
              <a:rPr lang="fr-FR" sz="2400" dirty="0" smtClean="0"/>
              <a:t>Les MDD concurrencent depuis plusieurs années ces 5 acteurs.</a:t>
            </a:r>
          </a:p>
          <a:p>
            <a:pPr marL="57150" indent="0" algn="just">
              <a:spcBef>
                <a:spcPts val="1800"/>
              </a:spcBef>
              <a:buNone/>
            </a:pPr>
            <a:r>
              <a:rPr lang="fr-FR" sz="2400" dirty="0" smtClean="0"/>
              <a:t>Pour les entreprises les plus jeunes ou les moins compétitives, la concurrence peut également venir des pâtes à tartiner, qui représentent une concurrence indirecte.</a:t>
            </a:r>
            <a:endParaRPr lang="fr-FR" sz="2400" dirty="0"/>
          </a:p>
        </p:txBody>
      </p:sp>
      <p:pic>
        <p:nvPicPr>
          <p:cNvPr id="1028" name="Picture 4" descr="http://www.lhotellerie-restauration.fr/journal/produit-boisson/2013-01/img/andros-restau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97693"/>
            <a:ext cx="163346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gopgestion.fr/images/common/logo_Andresy%20Con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14" y="1871041"/>
            <a:ext cx="1347806" cy="117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utw-agence-web-paris.com/wp-content/uploads/2014/01/Logo-Mater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765" y="3406408"/>
            <a:ext cx="1570469" cy="56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quitaine.media.tourinsoft.eu/upload/Confiserie-Georgeli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11" y="1910580"/>
            <a:ext cx="1935395" cy="145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glutenfree.us/ShopOnline/images/brand/StDalfour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96" y="3188703"/>
            <a:ext cx="1080120" cy="8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B58-8F8C-E341-A47A-BAB58EE1DB36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7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534</TotalTime>
  <Words>1369</Words>
  <Application>Microsoft Office PowerPoint</Application>
  <PresentationFormat>Affichage à l'écran (4:3)</PresentationFormat>
  <Paragraphs>259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Présentation PowerPoint</vt:lpstr>
      <vt:lpstr>SOMMAIRE</vt:lpstr>
      <vt:lpstr>Introduction</vt:lpstr>
      <vt:lpstr>I) Analyse de la demande</vt:lpstr>
      <vt:lpstr>1) Consommation Française</vt:lpstr>
      <vt:lpstr>2) Segmentation du marché</vt:lpstr>
      <vt:lpstr>3) Critères de satisfaction clients</vt:lpstr>
      <vt:lpstr>II) Analyse de l’offre</vt:lpstr>
      <vt:lpstr>1) Les géants de la confiture</vt:lpstr>
      <vt:lpstr>Présentation PowerPoint</vt:lpstr>
      <vt:lpstr>2) Structure de l’offre</vt:lpstr>
      <vt:lpstr>3) Analyse des FCS et des barrières</vt:lpstr>
      <vt:lpstr>III) Analyse des entreprises</vt:lpstr>
      <vt:lpstr>Présentation PowerPoint</vt:lpstr>
      <vt:lpstr>Présentation PowerPoint</vt:lpstr>
      <vt:lpstr>Présentation PowerPoint</vt:lpstr>
      <vt:lpstr>Présentation PowerPoint</vt:lpstr>
      <vt:lpstr>IV) L’innovation</vt:lpstr>
      <vt:lpstr>1) Les innovations du packaging</vt:lpstr>
      <vt:lpstr>2) Les confitures solaires, une innovation dans le processus de fabrication</vt:lpstr>
      <vt:lpstr>3) Des recettes toujours plus surprenantes</vt:lpstr>
      <vt:lpstr>Présentation PowerPoint</vt:lpstr>
      <vt:lpstr>4) Le flop des confitures pour enfants</vt:lpstr>
      <vt:lpstr>5) Analyse des menaces et opportunités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Paul</dc:creator>
  <cp:lastModifiedBy>Propriétaire</cp:lastModifiedBy>
  <cp:revision>69</cp:revision>
  <dcterms:created xsi:type="dcterms:W3CDTF">2014-01-29T15:49:45Z</dcterms:created>
  <dcterms:modified xsi:type="dcterms:W3CDTF">2014-01-29T21:17:06Z</dcterms:modified>
</cp:coreProperties>
</file>