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76" r:id="rId2"/>
    <p:sldId id="304" r:id="rId3"/>
    <p:sldId id="309" r:id="rId4"/>
    <p:sldId id="310" r:id="rId5"/>
    <p:sldId id="311" r:id="rId6"/>
    <p:sldId id="312" r:id="rId7"/>
    <p:sldId id="281" r:id="rId8"/>
    <p:sldId id="314" r:id="rId9"/>
    <p:sldId id="262" r:id="rId10"/>
    <p:sldId id="263" r:id="rId11"/>
    <p:sldId id="264" r:id="rId12"/>
    <p:sldId id="256" r:id="rId13"/>
    <p:sldId id="257" r:id="rId14"/>
    <p:sldId id="258" r:id="rId15"/>
    <p:sldId id="259" r:id="rId16"/>
    <p:sldId id="260" r:id="rId17"/>
    <p:sldId id="267" r:id="rId18"/>
    <p:sldId id="273" r:id="rId19"/>
    <p:sldId id="305" r:id="rId20"/>
    <p:sldId id="275" r:id="rId21"/>
    <p:sldId id="270" r:id="rId22"/>
    <p:sldId id="274" r:id="rId23"/>
    <p:sldId id="284" r:id="rId24"/>
    <p:sldId id="286" r:id="rId25"/>
    <p:sldId id="288" r:id="rId26"/>
    <p:sldId id="302" r:id="rId27"/>
    <p:sldId id="303" r:id="rId28"/>
    <p:sldId id="292" r:id="rId29"/>
    <p:sldId id="294" r:id="rId30"/>
    <p:sldId id="297" r:id="rId31"/>
    <p:sldId id="299" r:id="rId32"/>
    <p:sldId id="301" r:id="rId33"/>
    <p:sldId id="306" r:id="rId34"/>
    <p:sldId id="307" r:id="rId35"/>
    <p:sldId id="308" r:id="rId36"/>
    <p:sldId id="266" r:id="rId37"/>
    <p:sldId id="313" r:id="rId38"/>
    <p:sldId id="315" r:id="rId3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C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660"/>
  </p:normalViewPr>
  <p:slideViewPr>
    <p:cSldViewPr snapToGrid="0">
      <p:cViewPr varScale="1">
        <p:scale>
          <a:sx n="71" d="100"/>
          <a:sy n="71" d="100"/>
        </p:scale>
        <p:origin x="1308" y="5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Classeur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/>
              <a:t>Consommation</a:t>
            </a:r>
            <a:r>
              <a:rPr lang="en-US" baseline="0" dirty="0"/>
              <a:t> de </a:t>
            </a:r>
            <a:r>
              <a:rPr lang="en-US" i="1" baseline="0" dirty="0" err="1"/>
              <a:t>Babyfood</a:t>
            </a:r>
            <a:r>
              <a:rPr lang="en-US" i="1" baseline="0" dirty="0"/>
              <a:t> </a:t>
            </a:r>
            <a:r>
              <a:rPr lang="en-US" baseline="0" dirty="0" err="1"/>
              <a:t>dans</a:t>
            </a:r>
            <a:r>
              <a:rPr lang="en-US" baseline="0" dirty="0"/>
              <a:t> le </a:t>
            </a:r>
            <a:r>
              <a:rPr lang="en-US" baseline="0" dirty="0" smtClean="0"/>
              <a:t>monde par an</a:t>
            </a:r>
            <a:endParaRPr lang="en-US" dirty="0"/>
          </a:p>
        </c:rich>
      </c:tx>
      <c:layout>
        <c:manualLayout>
          <c:xMode val="edge"/>
          <c:yMode val="edge"/>
          <c:x val="0.17922201765941351"/>
          <c:y val="3.127419782913835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9896162331169553"/>
          <c:y val="0.17911168144643849"/>
          <c:w val="0.60759390716079065"/>
          <c:h val="0.6536895618602538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Feuil2!$C$1</c:f>
              <c:strCache>
                <c:ptCount val="1"/>
                <c:pt idx="0">
                  <c:v>quantité (Kg) de babyfood/Bébé</c:v>
                </c:pt>
              </c:strCache>
            </c:strRef>
          </c:tx>
          <c:invertIfNegative val="0"/>
          <c:dPt>
            <c:idx val="7"/>
            <c:invertIfNegative val="0"/>
            <c:bubble3D val="0"/>
            <c:spPr>
              <a:solidFill>
                <a:schemeClr val="accent6"/>
              </a:solidFill>
            </c:spPr>
          </c:dPt>
          <c:cat>
            <c:strRef>
              <c:f>Feuil2!$A$2:$A$9</c:f>
              <c:strCache>
                <c:ptCount val="8"/>
                <c:pt idx="0">
                  <c:v>France</c:v>
                </c:pt>
                <c:pt idx="1">
                  <c:v>Europe de l'Ouest</c:v>
                </c:pt>
                <c:pt idx="2">
                  <c:v>Amérique du Nord</c:v>
                </c:pt>
                <c:pt idx="3">
                  <c:v>Europe de l'Est</c:v>
                </c:pt>
                <c:pt idx="4">
                  <c:v>Amérique Latine</c:v>
                </c:pt>
                <c:pt idx="5">
                  <c:v>Afrique/Moyen orient</c:v>
                </c:pt>
                <c:pt idx="6">
                  <c:v>Asie Pacifique</c:v>
                </c:pt>
                <c:pt idx="7">
                  <c:v>Moyenne mondiale</c:v>
                </c:pt>
              </c:strCache>
            </c:strRef>
          </c:cat>
          <c:val>
            <c:numRef>
              <c:f>Feuil2!$B$2:$B$9</c:f>
              <c:numCache>
                <c:formatCode>General</c:formatCode>
                <c:ptCount val="8"/>
                <c:pt idx="0">
                  <c:v>215</c:v>
                </c:pt>
                <c:pt idx="1">
                  <c:v>135</c:v>
                </c:pt>
                <c:pt idx="2">
                  <c:v>119</c:v>
                </c:pt>
                <c:pt idx="3">
                  <c:v>78</c:v>
                </c:pt>
                <c:pt idx="4">
                  <c:v>28</c:v>
                </c:pt>
                <c:pt idx="5">
                  <c:v>11</c:v>
                </c:pt>
                <c:pt idx="6">
                  <c:v>10</c:v>
                </c:pt>
                <c:pt idx="7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906400"/>
        <c:axId val="147906960"/>
      </c:barChart>
      <c:catAx>
        <c:axId val="1479064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47906960"/>
        <c:crosses val="autoZero"/>
        <c:auto val="1"/>
        <c:lblAlgn val="ctr"/>
        <c:lblOffset val="100"/>
        <c:noMultiLvlLbl val="0"/>
      </c:catAx>
      <c:valAx>
        <c:axId val="14790696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479064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0.21905</cdr:x>
      <cdr:y>0.89583</cdr:y>
    </cdr:from>
    <cdr:to>
      <cdr:x>0.7498</cdr:x>
      <cdr:y>0.97851</cdr:y>
    </cdr:to>
    <cdr:sp macro="" textlink="">
      <cdr:nvSpPr>
        <cdr:cNvPr id="2" name="Zone de texte 1"/>
        <cdr:cNvSpPr txBox="1"/>
      </cdr:nvSpPr>
      <cdr:spPr>
        <a:xfrm xmlns:a="http://schemas.openxmlformats.org/drawingml/2006/main">
          <a:off x="1656184" y="3096344"/>
          <a:ext cx="4012916" cy="2857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400" dirty="0"/>
            <a:t>Q</a:t>
          </a:r>
          <a:r>
            <a:rPr lang="fr-FR" sz="1400" dirty="0" smtClean="0"/>
            <a:t>uantité </a:t>
          </a:r>
          <a:r>
            <a:rPr lang="fr-FR" sz="1400" dirty="0"/>
            <a:t>en kg de </a:t>
          </a:r>
          <a:r>
            <a:rPr lang="fr-FR" sz="1400" i="1" dirty="0" err="1" smtClean="0"/>
            <a:t>Babyfood</a:t>
          </a:r>
          <a:r>
            <a:rPr lang="fr-FR" sz="1400" dirty="0" smtClean="0"/>
            <a:t>/Bébé et par an</a:t>
          </a:r>
          <a:endParaRPr lang="fr-FR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96B7AD-F4B2-4508-91D7-E29BC44C1F69}" type="datetimeFigureOut">
              <a:rPr lang="fr-FR" smtClean="0"/>
              <a:pPr/>
              <a:t>30/01/2014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E5CA9-5C78-49B6-960D-AF467644952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0350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E5CA9-5C78-49B6-960D-AF467644952C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5859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DB6F4384-F057-4BBE-A1EF-AB0B4D79997B}" type="slidenum">
              <a:rPr lang="fi-FI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17</a:t>
            </a:fld>
            <a:endParaRPr lang="fi-FI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118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679FBF6A-017D-4DE0-A434-9AD02FA08494}" type="slidenum">
              <a:rPr lang="fi-FI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21</a:t>
            </a:fld>
            <a:endParaRPr lang="fi-FI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260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9381A-E344-4AFE-92C3-592F867DB281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798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FD079-2A8D-4192-843E-688AD1FF54E5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5750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159C2-CFC4-46D6-BDCA-A49AC0CCD60A}" type="datetimeFigureOut">
              <a:rPr lang="fr-FR" smtClean="0"/>
              <a:pPr/>
              <a:t>30/01/2014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343EB-194B-43A6-9CF7-588909C39FE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1268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159C2-CFC4-46D6-BDCA-A49AC0CCD60A}" type="datetimeFigureOut">
              <a:rPr lang="fr-FR" smtClean="0"/>
              <a:pPr/>
              <a:t>30/01/2014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343EB-194B-43A6-9CF7-588909C39FE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5885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159C2-CFC4-46D6-BDCA-A49AC0CCD60A}" type="datetimeFigureOut">
              <a:rPr lang="fr-FR" smtClean="0"/>
              <a:pPr/>
              <a:t>30/01/2014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343EB-194B-43A6-9CF7-588909C39FE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060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159C2-CFC4-46D6-BDCA-A49AC0CCD60A}" type="datetimeFigureOut">
              <a:rPr lang="fr-FR" smtClean="0"/>
              <a:pPr/>
              <a:t>30/01/2014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343EB-194B-43A6-9CF7-588909C39FE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2853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159C2-CFC4-46D6-BDCA-A49AC0CCD60A}" type="datetimeFigureOut">
              <a:rPr lang="fr-FR" smtClean="0"/>
              <a:pPr/>
              <a:t>30/01/2014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343EB-194B-43A6-9CF7-588909C39FE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5139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159C2-CFC4-46D6-BDCA-A49AC0CCD60A}" type="datetimeFigureOut">
              <a:rPr lang="fr-FR" smtClean="0"/>
              <a:pPr/>
              <a:t>30/01/2014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343EB-194B-43A6-9CF7-588909C39FE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6835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159C2-CFC4-46D6-BDCA-A49AC0CCD60A}" type="datetimeFigureOut">
              <a:rPr lang="fr-FR" smtClean="0"/>
              <a:pPr/>
              <a:t>30/01/2014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343EB-194B-43A6-9CF7-588909C39FE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5577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159C2-CFC4-46D6-BDCA-A49AC0CCD60A}" type="datetimeFigureOut">
              <a:rPr lang="fr-FR" smtClean="0"/>
              <a:pPr/>
              <a:t>30/01/2014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343EB-194B-43A6-9CF7-588909C39FE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3023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159C2-CFC4-46D6-BDCA-A49AC0CCD60A}" type="datetimeFigureOut">
              <a:rPr lang="fr-FR" smtClean="0"/>
              <a:pPr/>
              <a:t>30/01/2014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343EB-194B-43A6-9CF7-588909C39FE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2228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159C2-CFC4-46D6-BDCA-A49AC0CCD60A}" type="datetimeFigureOut">
              <a:rPr lang="fr-FR" smtClean="0"/>
              <a:pPr/>
              <a:t>30/01/2014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343EB-194B-43A6-9CF7-588909C39FE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9552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159C2-CFC4-46D6-BDCA-A49AC0CCD60A}" type="datetimeFigureOut">
              <a:rPr lang="fr-FR" smtClean="0"/>
              <a:pPr/>
              <a:t>30/01/2014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343EB-194B-43A6-9CF7-588909C39FE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9381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159C2-CFC4-46D6-BDCA-A49AC0CCD60A}" type="datetimeFigureOut">
              <a:rPr lang="fr-FR" smtClean="0"/>
              <a:pPr/>
              <a:t>30/01/2014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343EB-194B-43A6-9CF7-588909C39FE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348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jpeg"/><Relationship Id="rId7" Type="http://schemas.openxmlformats.org/officeDocument/2006/relationships/image" Target="../media/image31.png"/><Relationship Id="rId2" Type="http://schemas.openxmlformats.org/officeDocument/2006/relationships/hyperlink" Target="http://www.bledina.com/fr/produits/bledichef?ag=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bledina.com/fr/produits/bledilait-croissance?ag=4" TargetMode="External"/><Relationship Id="rId5" Type="http://schemas.openxmlformats.org/officeDocument/2006/relationships/image" Target="../media/image30.png"/><Relationship Id="rId4" Type="http://schemas.openxmlformats.org/officeDocument/2006/relationships/hyperlink" Target="http://www.bledina.com/fr/produits/les-cereales-bledine?ag=4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uchan.fr/" TargetMode="External"/><Relationship Id="rId3" Type="http://schemas.openxmlformats.org/officeDocument/2006/relationships/hyperlink" Target="http://www.needocs.com/document/professionnel-etudes-de-marche-secteurs-alimentation-alimentation-bebe-jeune-enfant-france-etude-marche,2236" TargetMode="External"/><Relationship Id="rId7" Type="http://schemas.openxmlformats.org/officeDocument/2006/relationships/hyperlink" Target="http://www.lunion.presse.fr/economie/candia-veut-surfer-sur-le-succes-des-laits-pour-bebes-en-chine-ia0b0n165918" TargetMode="External"/><Relationship Id="rId12" Type="http://schemas.openxmlformats.org/officeDocument/2006/relationships/hyperlink" Target="http://www.babynes.fr/" TargetMode="External"/><Relationship Id="rId2" Type="http://schemas.openxmlformats.org/officeDocument/2006/relationships/hyperlink" Target="http://www.lsa-conso.fr/la-nutrition-infantile-boudee-par-les-consommateurs,14650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estle.fr/asset-library/documents/rapport%20annuel%202012%20-%20nestl%C3%A9%20s.a.pdf" TargetMode="External"/><Relationship Id="rId11" Type="http://schemas.openxmlformats.org/officeDocument/2006/relationships/hyperlink" Target="http://www.lsa-conso.fr/des-laits-infantiles-aux-formules-de-plus-en-plus-medicales,80000" TargetMode="External"/><Relationship Id="rId5" Type="http://schemas.openxmlformats.org/officeDocument/2006/relationships/hyperlink" Target="http://www.agro-media.fr/actualite/conjoncture-tendance/alimentation-infantile-marche-et-acteurs-de-l-alimentation-infantile-b-4699.html" TargetMode="External"/><Relationship Id="rId10" Type="http://schemas.openxmlformats.org/officeDocument/2006/relationships/hyperlink" Target="http://www.lesportionsmagiques.fr/" TargetMode="External"/><Relationship Id="rId4" Type="http://schemas.openxmlformats.org/officeDocument/2006/relationships/hyperlink" Target="http://www.deloitte.com/assets/Dcom-France/Local%20Assets/Documents/Votre%20Secteur/Consumer%20Business%20et%20Transport/baby%20food/La_nutrition_infantile_en_quete_de_croissance.pdf" TargetMode="External"/><Relationship Id="rId9" Type="http://schemas.openxmlformats.org/officeDocument/2006/relationships/hyperlink" Target="http://www.carrefour.fr/espace-maman/carrefour-baby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efigaro.fr/societes/2012/05/02/20005-20120502ARTFIG00705-bledina-lance-le-petit-pot-au-rayon-frais.php" TargetMode="External"/><Relationship Id="rId13" Type="http://schemas.openxmlformats.org/officeDocument/2006/relationships/hyperlink" Target="http://www.tdg.ch/economie/entreprises/Nestle-achete-la-nutrition-infantile-de-Pfizer/story/16406779" TargetMode="External"/><Relationship Id="rId3" Type="http://schemas.openxmlformats.org/officeDocument/2006/relationships/hyperlink" Target="http://www.lsa-conso.fr/l-alimentation-infantile-toujours-en-quete-de-rebond,132111" TargetMode="External"/><Relationship Id="rId7" Type="http://schemas.openxmlformats.org/officeDocument/2006/relationships/hyperlink" Target="http://www.lsa-conso.fr/un-lait-infantile-pour-des-nuits-plus-douces,15757" TargetMode="External"/><Relationship Id="rId12" Type="http://schemas.openxmlformats.org/officeDocument/2006/relationships/hyperlink" Target="http://www.bebe.nestle.fr/" TargetMode="External"/><Relationship Id="rId2" Type="http://schemas.openxmlformats.org/officeDocument/2006/relationships/hyperlink" Target="http://www.deloitte.com/view/fr_fr/fr/e6e5a29af333f310VgnVCM1000003256f70aRCRD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eloitte.com/view/fr_FR/fr/mediatheque/a7870af279e2f310VgnVCM3000003456f70aRCRD.htm" TargetMode="External"/><Relationship Id="rId11" Type="http://schemas.openxmlformats.org/officeDocument/2006/relationships/hyperlink" Target="http://www.e-marketing.fr/Thematique/Strategies-1001/Breves/Relancement-du-programme-Nutrition-Infantile-Nestle-37526.htm" TargetMode="External"/><Relationship Id="rId5" Type="http://schemas.openxmlformats.org/officeDocument/2006/relationships/hyperlink" Target="http://lecercle.lesechos.fr/entreprises-marches/industrie/autres/221175853/nutrition-infantile-quete-croissance" TargetMode="External"/><Relationship Id="rId10" Type="http://schemas.openxmlformats.org/officeDocument/2006/relationships/hyperlink" Target="http://www.projet22.com/histoire-29/les-multinationales/article/nestle" TargetMode="External"/><Relationship Id="rId4" Type="http://schemas.openxmlformats.org/officeDocument/2006/relationships/hyperlink" Target="http://www.lsa-conso.fr/meforme-du-baby-food-a-chacun-sa-parade,123709" TargetMode="External"/><Relationship Id="rId9" Type="http://schemas.openxmlformats.org/officeDocument/2006/relationships/hyperlink" Target="http://www.lindicateurdesflandres.fr/actualite/A-la-Une/2012/10/24/bledina-une-usine-en-pleine-croissance.shtml" TargetMode="External"/><Relationship Id="rId14" Type="http://schemas.openxmlformats.org/officeDocument/2006/relationships/hyperlink" Target="https://www.bledina.com/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57596" y="2739445"/>
            <a:ext cx="7772400" cy="147002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fr-FR" spc="300" dirty="0" smtClean="0"/>
              <a:t>ETUDE DE MARCHÉ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La Nutrition Infantile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30370" y="4785845"/>
            <a:ext cx="2808312" cy="1777752"/>
          </a:xfrm>
        </p:spPr>
        <p:txBody>
          <a:bodyPr>
            <a:normAutofit fontScale="92500"/>
          </a:bodyPr>
          <a:lstStyle/>
          <a:p>
            <a:pPr algn="l"/>
            <a:r>
              <a:rPr lang="fr-FR" dirty="0" smtClean="0"/>
              <a:t>Kamal AMMAM</a:t>
            </a:r>
          </a:p>
          <a:p>
            <a:pPr algn="l"/>
            <a:r>
              <a:rPr lang="fr-FR" dirty="0" smtClean="0"/>
              <a:t>Abdeslam AKROUCHE</a:t>
            </a:r>
          </a:p>
          <a:p>
            <a:pPr algn="l"/>
            <a:r>
              <a:rPr lang="fr-FR" dirty="0" smtClean="0"/>
              <a:t>Nassim CHERFA</a:t>
            </a:r>
          </a:p>
          <a:p>
            <a:pPr algn="l"/>
            <a:r>
              <a:rPr lang="fr-FR" dirty="0" smtClean="0"/>
              <a:t>Hendrix GUEWO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597"/>
            <a:ext cx="2407764" cy="83129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739" y="0"/>
            <a:ext cx="988515" cy="142734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763622" y="6211669"/>
            <a:ext cx="3096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Master Agroalimentaire 2013/2014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955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810" y="2096101"/>
            <a:ext cx="7124380" cy="428064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09684" y="1201003"/>
            <a:ext cx="7861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Le recul de ce marché se poursuit malgré un rebond du petit déjeuner et des laits de 3</a:t>
            </a:r>
            <a:r>
              <a:rPr lang="fr-FR" baseline="30000" dirty="0" smtClean="0"/>
              <a:t>e</a:t>
            </a:r>
            <a:r>
              <a:rPr lang="fr-FR" dirty="0" smtClean="0"/>
              <a:t> âges 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0" y="58266"/>
            <a:ext cx="9144000" cy="64970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 smtClean="0"/>
              <a:t>Le marché Français de l’alimentation infantile en chiffres 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182051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003" y="2213992"/>
            <a:ext cx="5757995" cy="4405171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277455" y="982046"/>
            <a:ext cx="8589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Danone et Nestlé domine le marché Français, plus de 80% des parts de marché;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Intensification de la concurrence sur les marchés niches, en particulier le bio avec une croissance de 12%.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0" y="58266"/>
            <a:ext cx="9144000" cy="64970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/>
              <a:t>Classification des acteurs</a:t>
            </a:r>
          </a:p>
        </p:txBody>
      </p:sp>
    </p:spTree>
    <p:extLst>
      <p:ext uri="{BB962C8B-B14F-4D97-AF65-F5344CB8AC3E}">
        <p14:creationId xmlns:p14="http://schemas.microsoft.com/office/powerpoint/2010/main" val="395239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544908" y="3227292"/>
            <a:ext cx="0" cy="322551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flipV="1">
            <a:off x="544908" y="6430017"/>
            <a:ext cx="3331293" cy="2279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892207" y="647560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Etendu de la gamme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33045" y="3622636"/>
            <a:ext cx="461665" cy="254195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dirty="0" smtClean="0"/>
              <a:t>Présence internationale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56876" y="6430017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Faible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156121" y="6532005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Forte</a:t>
            </a:r>
            <a:endParaRPr lang="fr-FR" sz="1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235606" y="3060248"/>
            <a:ext cx="400110" cy="61524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400" dirty="0"/>
              <a:t>Forte</a:t>
            </a:r>
          </a:p>
        </p:txBody>
      </p:sp>
      <p:sp>
        <p:nvSpPr>
          <p:cNvPr id="12" name="Ellipse 11"/>
          <p:cNvSpPr/>
          <p:nvPr/>
        </p:nvSpPr>
        <p:spPr>
          <a:xfrm>
            <a:off x="2274167" y="3380082"/>
            <a:ext cx="1149007" cy="5318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Nestlé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2745517" y="3676087"/>
            <a:ext cx="1390321" cy="63015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Danone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421482" y="4988085"/>
            <a:ext cx="878416" cy="58509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chemeClr val="accent2">
                    <a:lumMod val="75000"/>
                  </a:schemeClr>
                </a:solidFill>
              </a:rPr>
              <a:t>Hipp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1666488" y="5921267"/>
            <a:ext cx="1043644" cy="4743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MDD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1616475" y="5319542"/>
            <a:ext cx="1244821" cy="60662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err="1" smtClean="0">
                <a:solidFill>
                  <a:schemeClr val="accent2">
                    <a:lumMod val="75000"/>
                  </a:schemeClr>
                </a:solidFill>
              </a:rPr>
              <a:t>Vitagermine</a:t>
            </a:r>
            <a:endParaRPr lang="fr-FR" sz="11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6758705" y="3172035"/>
            <a:ext cx="0" cy="324036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4814489" y="4777716"/>
            <a:ext cx="3888432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/>
          <p:cNvSpPr/>
          <p:nvPr/>
        </p:nvSpPr>
        <p:spPr>
          <a:xfrm>
            <a:off x="533304" y="5491936"/>
            <a:ext cx="1160979" cy="40653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</a:rPr>
              <a:t>Candia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235606" y="812986"/>
            <a:ext cx="861963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 smtClean="0"/>
              <a:t>Le marché se caractérise par: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Nestlé détrône Blédina</a:t>
            </a:r>
            <a:r>
              <a:rPr lang="fr-FR" dirty="0"/>
              <a:t> </a:t>
            </a:r>
            <a:r>
              <a:rPr lang="fr-FR" dirty="0" smtClean="0"/>
              <a:t>(groupe Danone) à échelle international et occupe plus de 20% des parts de marché.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 rot="5400000">
            <a:off x="6558649" y="2374860"/>
            <a:ext cx="400110" cy="112959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400" dirty="0" smtClean="0"/>
              <a:t>International</a:t>
            </a:r>
            <a:endParaRPr lang="fr-FR" sz="1400" dirty="0"/>
          </a:p>
        </p:txBody>
      </p:sp>
      <p:sp>
        <p:nvSpPr>
          <p:cNvPr id="27" name="ZoneTexte 26"/>
          <p:cNvSpPr txBox="1"/>
          <p:nvPr/>
        </p:nvSpPr>
        <p:spPr>
          <a:xfrm rot="5400000">
            <a:off x="6593108" y="6161492"/>
            <a:ext cx="400110" cy="74131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400" dirty="0" smtClean="0"/>
              <a:t>national</a:t>
            </a:r>
            <a:endParaRPr lang="fr-FR" sz="1400" dirty="0"/>
          </a:p>
        </p:txBody>
      </p:sp>
      <p:sp>
        <p:nvSpPr>
          <p:cNvPr id="28" name="ZoneTexte 27"/>
          <p:cNvSpPr txBox="1"/>
          <p:nvPr/>
        </p:nvSpPr>
        <p:spPr>
          <a:xfrm>
            <a:off x="4222975" y="4530605"/>
            <a:ext cx="912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Grands groupes</a:t>
            </a:r>
            <a:endParaRPr lang="fr-FR" sz="1400" dirty="0"/>
          </a:p>
        </p:txBody>
      </p:sp>
      <p:sp>
        <p:nvSpPr>
          <p:cNvPr id="29" name="ZoneTexte 28"/>
          <p:cNvSpPr txBox="1"/>
          <p:nvPr/>
        </p:nvSpPr>
        <p:spPr>
          <a:xfrm>
            <a:off x="8702921" y="4584049"/>
            <a:ext cx="912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PME</a:t>
            </a:r>
            <a:endParaRPr lang="fr-FR" sz="1400" dirty="0"/>
          </a:p>
        </p:txBody>
      </p:sp>
      <p:sp>
        <p:nvSpPr>
          <p:cNvPr id="31" name="Rogner un rectangle avec un coin diagonal 30"/>
          <p:cNvSpPr/>
          <p:nvPr/>
        </p:nvSpPr>
        <p:spPr>
          <a:xfrm>
            <a:off x="6065786" y="4129350"/>
            <a:ext cx="1060478" cy="480024"/>
          </a:xfrm>
          <a:prstGeom prst="snip2Diag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Bio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6" name="Rogner un rectangle avec un coin diagonal 35"/>
          <p:cNvSpPr/>
          <p:nvPr/>
        </p:nvSpPr>
        <p:spPr>
          <a:xfrm>
            <a:off x="5573981" y="3677101"/>
            <a:ext cx="1015036" cy="410756"/>
          </a:xfrm>
          <a:prstGeom prst="snip2Diag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</a:rPr>
              <a:t>Petits déjeuner</a:t>
            </a:r>
            <a:endParaRPr lang="fr-FR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5" name="Rogner un rectangle avec un coin diagonal 34"/>
          <p:cNvSpPr/>
          <p:nvPr/>
        </p:nvSpPr>
        <p:spPr>
          <a:xfrm>
            <a:off x="4757059" y="3441798"/>
            <a:ext cx="1015036" cy="410756"/>
          </a:xfrm>
          <a:prstGeom prst="snip2Diag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</a:rPr>
              <a:t>Goûters-desserts</a:t>
            </a:r>
            <a:endParaRPr lang="fr-FR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3" name="Rogner un rectangle avec un coin diagonal 32"/>
          <p:cNvSpPr/>
          <p:nvPr/>
        </p:nvSpPr>
        <p:spPr>
          <a:xfrm>
            <a:off x="5577262" y="3235269"/>
            <a:ext cx="1015036" cy="410756"/>
          </a:xfrm>
          <a:prstGeom prst="snip2Diag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</a:rPr>
              <a:t>Plats principaux</a:t>
            </a:r>
            <a:endParaRPr lang="fr-FR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4" name="Rogner un rectangle avec un coin diagonal 33"/>
          <p:cNvSpPr/>
          <p:nvPr/>
        </p:nvSpPr>
        <p:spPr>
          <a:xfrm>
            <a:off x="4848810" y="2990542"/>
            <a:ext cx="1015036" cy="410756"/>
          </a:xfrm>
          <a:prstGeom prst="snip2Diag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</a:rPr>
              <a:t>Laits infantiles</a:t>
            </a:r>
            <a:endParaRPr lang="fr-FR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59816"/>
            <a:ext cx="9144000" cy="64970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/>
              <a:t>Les</a:t>
            </a:r>
            <a:r>
              <a:rPr lang="fr-FR" sz="3600" dirty="0" smtClean="0"/>
              <a:t>  </a:t>
            </a:r>
            <a:r>
              <a:rPr lang="fr-FR" sz="3600" b="1" dirty="0"/>
              <a:t>groupes</a:t>
            </a:r>
            <a:r>
              <a:rPr lang="fr-FR" sz="3600" dirty="0" smtClean="0"/>
              <a:t>  </a:t>
            </a:r>
            <a:r>
              <a:rPr lang="fr-FR" sz="3600" b="1" dirty="0" smtClean="0"/>
              <a:t>stratégiques</a:t>
            </a:r>
            <a:endParaRPr lang="fr-FR" sz="3600" b="1" dirty="0"/>
          </a:p>
        </p:txBody>
      </p:sp>
    </p:spTree>
    <p:extLst>
      <p:ext uri="{BB962C8B-B14F-4D97-AF65-F5344CB8AC3E}">
        <p14:creationId xmlns:p14="http://schemas.microsoft.com/office/powerpoint/2010/main" val="344528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72192"/>
            <a:ext cx="9144000" cy="64970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/>
              <a:t>Analyse des facteurs clé de succès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5153" y="1415843"/>
            <a:ext cx="8928847" cy="423192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FR" sz="2400" dirty="0" smtClean="0"/>
              <a:t>La croissance du marché du </a:t>
            </a:r>
            <a:r>
              <a:rPr lang="fr-FR" sz="2400" dirty="0" err="1" smtClean="0"/>
              <a:t>Babyfood</a:t>
            </a:r>
            <a:r>
              <a:rPr lang="fr-FR" sz="2400" dirty="0" smtClean="0"/>
              <a:t> repose essentiellement sur </a:t>
            </a:r>
            <a:r>
              <a:rPr lang="fr-FR" sz="2400" b="1" dirty="0" smtClean="0"/>
              <a:t>l’innovation</a:t>
            </a:r>
            <a:r>
              <a:rPr lang="fr-FR" sz="2400" dirty="0" smtClean="0"/>
              <a:t> et le </a:t>
            </a:r>
            <a:r>
              <a:rPr lang="fr-FR" sz="2400" b="1" dirty="0" smtClean="0"/>
              <a:t>marketing;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400" dirty="0" smtClean="0"/>
              <a:t>Capacité de</a:t>
            </a:r>
            <a:r>
              <a:rPr lang="fr-FR" sz="2400" b="1" dirty="0" smtClean="0"/>
              <a:t> négociation </a:t>
            </a:r>
            <a:r>
              <a:rPr lang="fr-FR" sz="2400" dirty="0" smtClean="0"/>
              <a:t>avec la grande distribution;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400" b="1" dirty="0" smtClean="0"/>
              <a:t>Investissement</a:t>
            </a:r>
            <a:r>
              <a:rPr lang="fr-FR" sz="2400" dirty="0" smtClean="0"/>
              <a:t>: conquête de nouveaux marchés notamment dans les pays émergents (chine);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400" dirty="0" smtClean="0"/>
              <a:t>Prestige de la marque;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400" dirty="0" smtClean="0"/>
              <a:t>Engagements qualité;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400" dirty="0" smtClean="0"/>
              <a:t>R&amp;D et capacité d’adaptation aux profils nutritionnels locaux;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400" dirty="0"/>
              <a:t>Proximité avec les clients (ex. Candia en chine</a:t>
            </a:r>
            <a:r>
              <a:rPr lang="fr-FR" sz="2400" dirty="0" smtClean="0"/>
              <a:t>);</a:t>
            </a:r>
            <a:endParaRPr lang="fr-FR" sz="2400" dirty="0"/>
          </a:p>
          <a:p>
            <a:pPr marL="0" indent="0">
              <a:buNone/>
            </a:pP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410258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7576" y="1285964"/>
            <a:ext cx="8928847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0" indent="-268288">
              <a:buFont typeface="Wingdings" panose="05000000000000000000" pitchFamily="2" charset="2"/>
              <a:buChar char="§"/>
            </a:pPr>
            <a:r>
              <a:rPr lang="fr-FR" sz="2400" dirty="0" smtClean="0"/>
              <a:t>Coûts fixes importants, décourageants pour l’entrée de nouveaux acteurs;</a:t>
            </a:r>
          </a:p>
          <a:p>
            <a:pPr marL="444500" indent="-268288">
              <a:buFont typeface="Wingdings" panose="05000000000000000000" pitchFamily="2" charset="2"/>
              <a:buChar char="§"/>
            </a:pPr>
            <a:r>
              <a:rPr lang="fr-FR" sz="2400" dirty="0" smtClean="0"/>
              <a:t>Nécessite des investissements matériels considérables en raison des quantités minimales  à produire pour être compétitifs (exemple échec de BJORG);</a:t>
            </a:r>
          </a:p>
          <a:p>
            <a:pPr marL="444500" indent="-268288">
              <a:buFont typeface="Wingdings" panose="05000000000000000000" pitchFamily="2" charset="2"/>
              <a:buChar char="§"/>
            </a:pPr>
            <a:r>
              <a:rPr lang="fr-FR" sz="2400" dirty="0" smtClean="0"/>
              <a:t>Compétences et effets d’apprentissage;</a:t>
            </a:r>
          </a:p>
          <a:p>
            <a:pPr marL="444500" indent="-268288">
              <a:buFont typeface="Wingdings" panose="05000000000000000000" pitchFamily="2" charset="2"/>
              <a:buChar char="§"/>
            </a:pPr>
            <a:r>
              <a:rPr lang="fr-FR" sz="2400" dirty="0" smtClean="0"/>
              <a:t>Accès aux circuits de distribution;</a:t>
            </a:r>
          </a:p>
          <a:p>
            <a:pPr marL="444500" indent="-268288">
              <a:buFont typeface="Wingdings" panose="05000000000000000000" pitchFamily="2" charset="2"/>
              <a:buChar char="§"/>
            </a:pPr>
            <a:r>
              <a:rPr lang="fr-FR" sz="2400" dirty="0" smtClean="0"/>
              <a:t>L’image et la notoriété des leaders présents;</a:t>
            </a:r>
          </a:p>
          <a:p>
            <a:pPr marL="444500" indent="-268288">
              <a:buFont typeface="Wingdings" panose="05000000000000000000" pitchFamily="2" charset="2"/>
              <a:buChar char="§"/>
            </a:pPr>
            <a:r>
              <a:rPr lang="fr-FR" sz="2400" dirty="0" smtClean="0"/>
              <a:t>Nécessité d’une stratégie de communication commerciale importante;</a:t>
            </a:r>
          </a:p>
          <a:p>
            <a:pPr marL="444500" indent="-268288">
              <a:buFont typeface="Wingdings" panose="05000000000000000000" pitchFamily="2" charset="2"/>
              <a:buChar char="§"/>
            </a:pPr>
            <a:r>
              <a:rPr lang="fr-FR" sz="2400" dirty="0" smtClean="0"/>
              <a:t>Barrières réglementaires;</a:t>
            </a:r>
          </a:p>
          <a:p>
            <a:pPr marL="444500" indent="-268288">
              <a:buFont typeface="Wingdings" panose="05000000000000000000" pitchFamily="2" charset="2"/>
              <a:buChar char="§"/>
            </a:pPr>
            <a:r>
              <a:rPr lang="fr-FR" sz="2400" dirty="0" smtClean="0"/>
              <a:t>Brevets;</a:t>
            </a:r>
          </a:p>
          <a:p>
            <a:pPr marL="444500" indent="-268288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dirty="0" smtClean="0"/>
          </a:p>
          <a:p>
            <a:pPr marL="176212">
              <a:lnSpc>
                <a:spcPct val="150000"/>
              </a:lnSpc>
            </a:pPr>
            <a:endParaRPr lang="fr-FR" dirty="0" smtClean="0"/>
          </a:p>
          <a:p>
            <a:pPr marL="444500" indent="-268288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dirty="0" smtClean="0"/>
          </a:p>
          <a:p>
            <a:pPr marL="444500" indent="-268288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dirty="0" smtClean="0"/>
          </a:p>
          <a:p>
            <a:pPr marL="444500" indent="-268288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dirty="0" smtClean="0"/>
          </a:p>
          <a:p>
            <a:pPr marL="444500" indent="-268288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0" y="72192"/>
            <a:ext cx="9144000" cy="64970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/>
              <a:t>Barrières à l’entrée</a:t>
            </a:r>
          </a:p>
        </p:txBody>
      </p:sp>
    </p:spTree>
    <p:extLst>
      <p:ext uri="{BB962C8B-B14F-4D97-AF65-F5344CB8AC3E}">
        <p14:creationId xmlns:p14="http://schemas.microsoft.com/office/powerpoint/2010/main" val="268987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lèche gauche 21"/>
          <p:cNvSpPr/>
          <p:nvPr/>
        </p:nvSpPr>
        <p:spPr>
          <a:xfrm>
            <a:off x="4507303" y="3427136"/>
            <a:ext cx="1430391" cy="272059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Flèche gauche 22"/>
          <p:cNvSpPr/>
          <p:nvPr/>
        </p:nvSpPr>
        <p:spPr>
          <a:xfrm rot="2499283">
            <a:off x="3742466" y="5118823"/>
            <a:ext cx="2107783" cy="210342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Flèche gauche 23"/>
          <p:cNvSpPr/>
          <p:nvPr/>
        </p:nvSpPr>
        <p:spPr>
          <a:xfrm rot="10800000" flipH="1">
            <a:off x="2583840" y="5625678"/>
            <a:ext cx="3353855" cy="203247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Flèche gauche 24"/>
          <p:cNvSpPr/>
          <p:nvPr/>
        </p:nvSpPr>
        <p:spPr>
          <a:xfrm>
            <a:off x="6600846" y="3463581"/>
            <a:ext cx="1394014" cy="238012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Flèche gauche 25"/>
          <p:cNvSpPr/>
          <p:nvPr/>
        </p:nvSpPr>
        <p:spPr>
          <a:xfrm flipH="1">
            <a:off x="2030473" y="3463581"/>
            <a:ext cx="419087" cy="209736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Flèche gauche 26"/>
          <p:cNvSpPr/>
          <p:nvPr/>
        </p:nvSpPr>
        <p:spPr>
          <a:xfrm rot="14448645">
            <a:off x="1532622" y="1814688"/>
            <a:ext cx="2045558" cy="258408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Flèche gauche 27"/>
          <p:cNvSpPr/>
          <p:nvPr/>
        </p:nvSpPr>
        <p:spPr>
          <a:xfrm rot="20077283">
            <a:off x="4152152" y="2577543"/>
            <a:ext cx="1394014" cy="238012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5" name="Groupe 4"/>
          <p:cNvGrpSpPr/>
          <p:nvPr/>
        </p:nvGrpSpPr>
        <p:grpSpPr>
          <a:xfrm>
            <a:off x="67234" y="862791"/>
            <a:ext cx="9039786" cy="5860738"/>
            <a:chOff x="225921" y="1371045"/>
            <a:chExt cx="7923341" cy="5012201"/>
          </a:xfrm>
        </p:grpSpPr>
        <p:sp>
          <p:nvSpPr>
            <p:cNvPr id="6" name="Forme libre 5"/>
            <p:cNvSpPr/>
            <p:nvPr/>
          </p:nvSpPr>
          <p:spPr>
            <a:xfrm>
              <a:off x="2325808" y="3020071"/>
              <a:ext cx="1791819" cy="1469821"/>
            </a:xfrm>
            <a:custGeom>
              <a:avLst/>
              <a:gdLst>
                <a:gd name="connsiteX0" fmla="*/ 0 w 1682609"/>
                <a:gd name="connsiteY0" fmla="*/ 734911 h 1469821"/>
                <a:gd name="connsiteX1" fmla="*/ 841305 w 1682609"/>
                <a:gd name="connsiteY1" fmla="*/ 0 h 1469821"/>
                <a:gd name="connsiteX2" fmla="*/ 1682610 w 1682609"/>
                <a:gd name="connsiteY2" fmla="*/ 734911 h 1469821"/>
                <a:gd name="connsiteX3" fmla="*/ 841305 w 1682609"/>
                <a:gd name="connsiteY3" fmla="*/ 1469822 h 1469821"/>
                <a:gd name="connsiteX4" fmla="*/ 0 w 1682609"/>
                <a:gd name="connsiteY4" fmla="*/ 734911 h 1469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609" h="1469821">
                  <a:moveTo>
                    <a:pt x="0" y="734911"/>
                  </a:moveTo>
                  <a:cubicBezTo>
                    <a:pt x="0" y="329031"/>
                    <a:pt x="376665" y="0"/>
                    <a:pt x="841305" y="0"/>
                  </a:cubicBezTo>
                  <a:cubicBezTo>
                    <a:pt x="1305945" y="0"/>
                    <a:pt x="1682610" y="329031"/>
                    <a:pt x="1682610" y="734911"/>
                  </a:cubicBezTo>
                  <a:cubicBezTo>
                    <a:pt x="1682610" y="1140791"/>
                    <a:pt x="1305945" y="1469822"/>
                    <a:pt x="841305" y="1469822"/>
                  </a:cubicBezTo>
                  <a:cubicBezTo>
                    <a:pt x="376665" y="1469822"/>
                    <a:pt x="0" y="1140791"/>
                    <a:pt x="0" y="73491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effectLst>
              <a:reflection blurRad="6350" stA="52000" endA="300" endPos="35000" dir="5400000" sy="-100000" algn="bl" rotWithShape="0"/>
            </a:effectLst>
            <a:scene3d>
              <a:camera prst="obliqueTopLef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6572" tIns="225410" rIns="256572" bIns="22541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b="1" kern="1200" dirty="0" smtClean="0"/>
                <a:t>Marché de l’alimentation infantile</a:t>
              </a:r>
              <a:endParaRPr lang="fr-FR" sz="2000" b="1" kern="1200" dirty="0"/>
            </a:p>
          </p:txBody>
        </p:sp>
        <p:sp>
          <p:nvSpPr>
            <p:cNvPr id="8" name="Forme libre 7"/>
            <p:cNvSpPr/>
            <p:nvPr/>
          </p:nvSpPr>
          <p:spPr>
            <a:xfrm>
              <a:off x="237708" y="3162234"/>
              <a:ext cx="1823966" cy="1243742"/>
            </a:xfrm>
            <a:custGeom>
              <a:avLst/>
              <a:gdLst>
                <a:gd name="connsiteX0" fmla="*/ 0 w 1586448"/>
                <a:gd name="connsiteY0" fmla="*/ 126916 h 1269158"/>
                <a:gd name="connsiteX1" fmla="*/ 126916 w 1586448"/>
                <a:gd name="connsiteY1" fmla="*/ 0 h 1269158"/>
                <a:gd name="connsiteX2" fmla="*/ 1459532 w 1586448"/>
                <a:gd name="connsiteY2" fmla="*/ 0 h 1269158"/>
                <a:gd name="connsiteX3" fmla="*/ 1586448 w 1586448"/>
                <a:gd name="connsiteY3" fmla="*/ 126916 h 1269158"/>
                <a:gd name="connsiteX4" fmla="*/ 1586448 w 1586448"/>
                <a:gd name="connsiteY4" fmla="*/ 1142242 h 1269158"/>
                <a:gd name="connsiteX5" fmla="*/ 1459532 w 1586448"/>
                <a:gd name="connsiteY5" fmla="*/ 1269158 h 1269158"/>
                <a:gd name="connsiteX6" fmla="*/ 126916 w 1586448"/>
                <a:gd name="connsiteY6" fmla="*/ 1269158 h 1269158"/>
                <a:gd name="connsiteX7" fmla="*/ 0 w 1586448"/>
                <a:gd name="connsiteY7" fmla="*/ 1142242 h 1269158"/>
                <a:gd name="connsiteX8" fmla="*/ 0 w 1586448"/>
                <a:gd name="connsiteY8" fmla="*/ 126916 h 126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6448" h="1269158">
                  <a:moveTo>
                    <a:pt x="0" y="126916"/>
                  </a:moveTo>
                  <a:cubicBezTo>
                    <a:pt x="0" y="56822"/>
                    <a:pt x="56822" y="0"/>
                    <a:pt x="126916" y="0"/>
                  </a:cubicBezTo>
                  <a:lnTo>
                    <a:pt x="1459532" y="0"/>
                  </a:lnTo>
                  <a:cubicBezTo>
                    <a:pt x="1529626" y="0"/>
                    <a:pt x="1586448" y="56822"/>
                    <a:pt x="1586448" y="126916"/>
                  </a:cubicBezTo>
                  <a:lnTo>
                    <a:pt x="1586448" y="1142242"/>
                  </a:lnTo>
                  <a:cubicBezTo>
                    <a:pt x="1586448" y="1212336"/>
                    <a:pt x="1529626" y="1269158"/>
                    <a:pt x="1459532" y="1269158"/>
                  </a:cubicBezTo>
                  <a:lnTo>
                    <a:pt x="126916" y="1269158"/>
                  </a:lnTo>
                  <a:cubicBezTo>
                    <a:pt x="56822" y="1269158"/>
                    <a:pt x="0" y="1212336"/>
                    <a:pt x="0" y="1142242"/>
                  </a:cubicBezTo>
                  <a:lnTo>
                    <a:pt x="0" y="126916"/>
                  </a:lnTo>
                  <a:close/>
                </a:path>
              </a:pathLst>
            </a:custGeom>
            <a:solidFill>
              <a:srgbClr val="ABC7FF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73367" tIns="73367" rIns="73367" bIns="73367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900" b="1" kern="1200" dirty="0" smtClean="0"/>
            </a:p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900" b="1" u="sng" kern="1200" dirty="0" smtClean="0"/>
                <a:t>Fournisseurs</a:t>
              </a:r>
            </a:p>
            <a:p>
              <a:pPr lvl="0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dirty="0" smtClean="0"/>
                <a:t>- Matières premières: Laits, céréales, légumes…</a:t>
              </a:r>
            </a:p>
            <a:p>
              <a:pPr lvl="0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dirty="0" smtClean="0"/>
                <a:t>- Emballages</a:t>
              </a:r>
            </a:p>
            <a:p>
              <a:pPr marL="285750" lvl="0" indent="-285750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endParaRPr lang="fr-FR" kern="1200" dirty="0"/>
            </a:p>
          </p:txBody>
        </p:sp>
        <p:sp>
          <p:nvSpPr>
            <p:cNvPr id="10" name="Forme libre 9"/>
            <p:cNvSpPr/>
            <p:nvPr/>
          </p:nvSpPr>
          <p:spPr>
            <a:xfrm>
              <a:off x="1209870" y="1371045"/>
              <a:ext cx="2752309" cy="1269158"/>
            </a:xfrm>
            <a:custGeom>
              <a:avLst/>
              <a:gdLst>
                <a:gd name="connsiteX0" fmla="*/ 0 w 1586448"/>
                <a:gd name="connsiteY0" fmla="*/ 126916 h 1269158"/>
                <a:gd name="connsiteX1" fmla="*/ 126916 w 1586448"/>
                <a:gd name="connsiteY1" fmla="*/ 0 h 1269158"/>
                <a:gd name="connsiteX2" fmla="*/ 1459532 w 1586448"/>
                <a:gd name="connsiteY2" fmla="*/ 0 h 1269158"/>
                <a:gd name="connsiteX3" fmla="*/ 1586448 w 1586448"/>
                <a:gd name="connsiteY3" fmla="*/ 126916 h 1269158"/>
                <a:gd name="connsiteX4" fmla="*/ 1586448 w 1586448"/>
                <a:gd name="connsiteY4" fmla="*/ 1142242 h 1269158"/>
                <a:gd name="connsiteX5" fmla="*/ 1459532 w 1586448"/>
                <a:gd name="connsiteY5" fmla="*/ 1269158 h 1269158"/>
                <a:gd name="connsiteX6" fmla="*/ 126916 w 1586448"/>
                <a:gd name="connsiteY6" fmla="*/ 1269158 h 1269158"/>
                <a:gd name="connsiteX7" fmla="*/ 0 w 1586448"/>
                <a:gd name="connsiteY7" fmla="*/ 1142242 h 1269158"/>
                <a:gd name="connsiteX8" fmla="*/ 0 w 1586448"/>
                <a:gd name="connsiteY8" fmla="*/ 126916 h 126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6448" h="1269158">
                  <a:moveTo>
                    <a:pt x="0" y="126916"/>
                  </a:moveTo>
                  <a:cubicBezTo>
                    <a:pt x="0" y="56822"/>
                    <a:pt x="56822" y="0"/>
                    <a:pt x="126916" y="0"/>
                  </a:cubicBezTo>
                  <a:lnTo>
                    <a:pt x="1459532" y="0"/>
                  </a:lnTo>
                  <a:cubicBezTo>
                    <a:pt x="1529626" y="0"/>
                    <a:pt x="1586448" y="56822"/>
                    <a:pt x="1586448" y="126916"/>
                  </a:cubicBezTo>
                  <a:lnTo>
                    <a:pt x="1586448" y="1142242"/>
                  </a:lnTo>
                  <a:cubicBezTo>
                    <a:pt x="1586448" y="1212336"/>
                    <a:pt x="1529626" y="1269158"/>
                    <a:pt x="1459532" y="1269158"/>
                  </a:cubicBezTo>
                  <a:lnTo>
                    <a:pt x="126916" y="1269158"/>
                  </a:lnTo>
                  <a:cubicBezTo>
                    <a:pt x="56822" y="1269158"/>
                    <a:pt x="0" y="1212336"/>
                    <a:pt x="0" y="1142242"/>
                  </a:cubicBezTo>
                  <a:lnTo>
                    <a:pt x="0" y="126916"/>
                  </a:lnTo>
                  <a:close/>
                </a:path>
              </a:pathLst>
            </a:custGeom>
            <a:solidFill>
              <a:srgbClr val="ABC7FF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73367" tIns="73367" rIns="73367" bIns="73367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900" b="1" u="sng" kern="1200" dirty="0" smtClean="0"/>
                <a:t>Nouveaux entrants</a:t>
              </a:r>
            </a:p>
            <a:p>
              <a:pPr lvl="0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dirty="0" smtClean="0">
                  <a:solidFill>
                    <a:schemeClr val="tx1"/>
                  </a:solidFill>
                </a:rPr>
                <a:t>- MDD;</a:t>
              </a:r>
            </a:p>
            <a:p>
              <a:pPr lvl="0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kern="1200" dirty="0" smtClean="0">
                  <a:solidFill>
                    <a:schemeClr val="tx1"/>
                  </a:solidFill>
                </a:rPr>
                <a:t>- TPE, PME.</a:t>
              </a:r>
              <a:endParaRPr lang="fr-FR" sz="16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Forme libre 11"/>
            <p:cNvSpPr/>
            <p:nvPr/>
          </p:nvSpPr>
          <p:spPr>
            <a:xfrm>
              <a:off x="4341233" y="3162234"/>
              <a:ext cx="1586448" cy="1645207"/>
            </a:xfrm>
            <a:custGeom>
              <a:avLst/>
              <a:gdLst>
                <a:gd name="connsiteX0" fmla="*/ 0 w 1586448"/>
                <a:gd name="connsiteY0" fmla="*/ 126916 h 1269158"/>
                <a:gd name="connsiteX1" fmla="*/ 126916 w 1586448"/>
                <a:gd name="connsiteY1" fmla="*/ 0 h 1269158"/>
                <a:gd name="connsiteX2" fmla="*/ 1459532 w 1586448"/>
                <a:gd name="connsiteY2" fmla="*/ 0 h 1269158"/>
                <a:gd name="connsiteX3" fmla="*/ 1586448 w 1586448"/>
                <a:gd name="connsiteY3" fmla="*/ 126916 h 1269158"/>
                <a:gd name="connsiteX4" fmla="*/ 1586448 w 1586448"/>
                <a:gd name="connsiteY4" fmla="*/ 1142242 h 1269158"/>
                <a:gd name="connsiteX5" fmla="*/ 1459532 w 1586448"/>
                <a:gd name="connsiteY5" fmla="*/ 1269158 h 1269158"/>
                <a:gd name="connsiteX6" fmla="*/ 126916 w 1586448"/>
                <a:gd name="connsiteY6" fmla="*/ 1269158 h 1269158"/>
                <a:gd name="connsiteX7" fmla="*/ 0 w 1586448"/>
                <a:gd name="connsiteY7" fmla="*/ 1142242 h 1269158"/>
                <a:gd name="connsiteX8" fmla="*/ 0 w 1586448"/>
                <a:gd name="connsiteY8" fmla="*/ 126916 h 126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6448" h="1269158">
                  <a:moveTo>
                    <a:pt x="0" y="126916"/>
                  </a:moveTo>
                  <a:cubicBezTo>
                    <a:pt x="0" y="56822"/>
                    <a:pt x="56822" y="0"/>
                    <a:pt x="126916" y="0"/>
                  </a:cubicBezTo>
                  <a:lnTo>
                    <a:pt x="1459532" y="0"/>
                  </a:lnTo>
                  <a:cubicBezTo>
                    <a:pt x="1529626" y="0"/>
                    <a:pt x="1586448" y="56822"/>
                    <a:pt x="1586448" y="126916"/>
                  </a:cubicBezTo>
                  <a:lnTo>
                    <a:pt x="1586448" y="1142242"/>
                  </a:lnTo>
                  <a:cubicBezTo>
                    <a:pt x="1586448" y="1212336"/>
                    <a:pt x="1529626" y="1269158"/>
                    <a:pt x="1459532" y="1269158"/>
                  </a:cubicBezTo>
                  <a:lnTo>
                    <a:pt x="126916" y="1269158"/>
                  </a:lnTo>
                  <a:cubicBezTo>
                    <a:pt x="56822" y="1269158"/>
                    <a:pt x="0" y="1212336"/>
                    <a:pt x="0" y="1142242"/>
                  </a:cubicBezTo>
                  <a:lnTo>
                    <a:pt x="0" y="126916"/>
                  </a:lnTo>
                  <a:close/>
                </a:path>
              </a:pathLst>
            </a:custGeom>
            <a:solidFill>
              <a:srgbClr val="ABC7FF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73367" tIns="73367" rIns="73367" bIns="73367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900" b="1" kern="1200" dirty="0" smtClean="0"/>
            </a:p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900" b="1" kern="1200" dirty="0" smtClean="0"/>
                <a:t>Clients</a:t>
              </a:r>
            </a:p>
            <a:p>
              <a:pPr lvl="0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dirty="0" smtClean="0"/>
                <a:t>- Parents;</a:t>
              </a:r>
            </a:p>
            <a:p>
              <a:pPr lvl="0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dirty="0" smtClean="0"/>
                <a:t>- Etablissements publics/ privés: hôpitaux, structure d’accueil de la petite enfance,…</a:t>
              </a:r>
            </a:p>
            <a:p>
              <a:pPr marL="342900" lvl="0" indent="-34290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endParaRPr lang="fr-FR" sz="1900" b="1" kern="1200" dirty="0"/>
            </a:p>
          </p:txBody>
        </p:sp>
        <p:sp>
          <p:nvSpPr>
            <p:cNvPr id="13" name="Flèche gauche 12"/>
            <p:cNvSpPr/>
            <p:nvPr/>
          </p:nvSpPr>
          <p:spPr>
            <a:xfrm rot="8080383">
              <a:off x="955186" y="4900384"/>
              <a:ext cx="1890925" cy="183223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orme libre 13"/>
            <p:cNvSpPr/>
            <p:nvPr/>
          </p:nvSpPr>
          <p:spPr>
            <a:xfrm>
              <a:off x="225921" y="4506308"/>
              <a:ext cx="2194010" cy="1876938"/>
            </a:xfrm>
            <a:custGeom>
              <a:avLst/>
              <a:gdLst>
                <a:gd name="connsiteX0" fmla="*/ 0 w 1586448"/>
                <a:gd name="connsiteY0" fmla="*/ 126916 h 1269158"/>
                <a:gd name="connsiteX1" fmla="*/ 126916 w 1586448"/>
                <a:gd name="connsiteY1" fmla="*/ 0 h 1269158"/>
                <a:gd name="connsiteX2" fmla="*/ 1459532 w 1586448"/>
                <a:gd name="connsiteY2" fmla="*/ 0 h 1269158"/>
                <a:gd name="connsiteX3" fmla="*/ 1586448 w 1586448"/>
                <a:gd name="connsiteY3" fmla="*/ 126916 h 1269158"/>
                <a:gd name="connsiteX4" fmla="*/ 1586448 w 1586448"/>
                <a:gd name="connsiteY4" fmla="*/ 1142242 h 1269158"/>
                <a:gd name="connsiteX5" fmla="*/ 1459532 w 1586448"/>
                <a:gd name="connsiteY5" fmla="*/ 1269158 h 1269158"/>
                <a:gd name="connsiteX6" fmla="*/ 126916 w 1586448"/>
                <a:gd name="connsiteY6" fmla="*/ 1269158 h 1269158"/>
                <a:gd name="connsiteX7" fmla="*/ 0 w 1586448"/>
                <a:gd name="connsiteY7" fmla="*/ 1142242 h 1269158"/>
                <a:gd name="connsiteX8" fmla="*/ 0 w 1586448"/>
                <a:gd name="connsiteY8" fmla="*/ 126916 h 126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6448" h="1269158">
                  <a:moveTo>
                    <a:pt x="0" y="126916"/>
                  </a:moveTo>
                  <a:cubicBezTo>
                    <a:pt x="0" y="56822"/>
                    <a:pt x="56822" y="0"/>
                    <a:pt x="126916" y="0"/>
                  </a:cubicBezTo>
                  <a:lnTo>
                    <a:pt x="1459532" y="0"/>
                  </a:lnTo>
                  <a:cubicBezTo>
                    <a:pt x="1529626" y="0"/>
                    <a:pt x="1586448" y="56822"/>
                    <a:pt x="1586448" y="126916"/>
                  </a:cubicBezTo>
                  <a:lnTo>
                    <a:pt x="1586448" y="1142242"/>
                  </a:lnTo>
                  <a:cubicBezTo>
                    <a:pt x="1586448" y="1212336"/>
                    <a:pt x="1529626" y="1269158"/>
                    <a:pt x="1459532" y="1269158"/>
                  </a:cubicBezTo>
                  <a:lnTo>
                    <a:pt x="126916" y="1269158"/>
                  </a:lnTo>
                  <a:cubicBezTo>
                    <a:pt x="56822" y="1269158"/>
                    <a:pt x="0" y="1212336"/>
                    <a:pt x="0" y="1142242"/>
                  </a:cubicBezTo>
                  <a:lnTo>
                    <a:pt x="0" y="126916"/>
                  </a:lnTo>
                  <a:close/>
                </a:path>
              </a:pathLst>
            </a:custGeom>
            <a:solidFill>
              <a:srgbClr val="ABC7FF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73367" tIns="73367" rIns="73367" bIns="73367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900" b="1" kern="1200" dirty="0" smtClean="0"/>
            </a:p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900" b="1" kern="1200" dirty="0" smtClean="0"/>
            </a:p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900" b="1" u="sng" kern="1200" dirty="0" smtClean="0"/>
                <a:t>Innovations</a:t>
              </a:r>
            </a:p>
            <a:p>
              <a:pPr lvl="0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dirty="0" smtClean="0"/>
                <a:t>- Nouvelles formulations;</a:t>
              </a:r>
            </a:p>
            <a:p>
              <a:pPr lvl="0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dirty="0" smtClean="0"/>
                <a:t>- Emballage innovant, praticité;</a:t>
              </a:r>
            </a:p>
            <a:p>
              <a:pPr lvl="0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dirty="0" smtClean="0"/>
                <a:t>- Développer les gammes de produits frais et Bio;</a:t>
              </a:r>
            </a:p>
            <a:p>
              <a:pPr marL="285750" lvl="0" indent="-285750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endParaRPr lang="fr-FR" sz="1600" dirty="0" smtClean="0"/>
            </a:p>
            <a:p>
              <a:pPr marL="285750" lvl="0" indent="-285750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endParaRPr lang="fr-FR" sz="1600" dirty="0" smtClean="0"/>
            </a:p>
            <a:p>
              <a:pPr marL="342900" lvl="0" indent="-34290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endParaRPr lang="fr-FR" sz="1900" b="1" kern="1200" dirty="0"/>
            </a:p>
          </p:txBody>
        </p:sp>
        <p:sp>
          <p:nvSpPr>
            <p:cNvPr id="18" name="Forme libre 17"/>
            <p:cNvSpPr/>
            <p:nvPr/>
          </p:nvSpPr>
          <p:spPr>
            <a:xfrm>
              <a:off x="4341233" y="1371045"/>
              <a:ext cx="3808029" cy="1742088"/>
            </a:xfrm>
            <a:custGeom>
              <a:avLst/>
              <a:gdLst>
                <a:gd name="connsiteX0" fmla="*/ 0 w 1586448"/>
                <a:gd name="connsiteY0" fmla="*/ 126916 h 1269158"/>
                <a:gd name="connsiteX1" fmla="*/ 126916 w 1586448"/>
                <a:gd name="connsiteY1" fmla="*/ 0 h 1269158"/>
                <a:gd name="connsiteX2" fmla="*/ 1459532 w 1586448"/>
                <a:gd name="connsiteY2" fmla="*/ 0 h 1269158"/>
                <a:gd name="connsiteX3" fmla="*/ 1586448 w 1586448"/>
                <a:gd name="connsiteY3" fmla="*/ 126916 h 1269158"/>
                <a:gd name="connsiteX4" fmla="*/ 1586448 w 1586448"/>
                <a:gd name="connsiteY4" fmla="*/ 1142242 h 1269158"/>
                <a:gd name="connsiteX5" fmla="*/ 1459532 w 1586448"/>
                <a:gd name="connsiteY5" fmla="*/ 1269158 h 1269158"/>
                <a:gd name="connsiteX6" fmla="*/ 126916 w 1586448"/>
                <a:gd name="connsiteY6" fmla="*/ 1269158 h 1269158"/>
                <a:gd name="connsiteX7" fmla="*/ 0 w 1586448"/>
                <a:gd name="connsiteY7" fmla="*/ 1142242 h 1269158"/>
                <a:gd name="connsiteX8" fmla="*/ 0 w 1586448"/>
                <a:gd name="connsiteY8" fmla="*/ 126916 h 126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6448" h="1269158">
                  <a:moveTo>
                    <a:pt x="0" y="126916"/>
                  </a:moveTo>
                  <a:cubicBezTo>
                    <a:pt x="0" y="56822"/>
                    <a:pt x="56822" y="0"/>
                    <a:pt x="126916" y="0"/>
                  </a:cubicBezTo>
                  <a:lnTo>
                    <a:pt x="1459532" y="0"/>
                  </a:lnTo>
                  <a:cubicBezTo>
                    <a:pt x="1529626" y="0"/>
                    <a:pt x="1586448" y="56822"/>
                    <a:pt x="1586448" y="126916"/>
                  </a:cubicBezTo>
                  <a:lnTo>
                    <a:pt x="1586448" y="1142242"/>
                  </a:lnTo>
                  <a:cubicBezTo>
                    <a:pt x="1586448" y="1212336"/>
                    <a:pt x="1529626" y="1269158"/>
                    <a:pt x="1459532" y="1269158"/>
                  </a:cubicBezTo>
                  <a:lnTo>
                    <a:pt x="126916" y="1269158"/>
                  </a:lnTo>
                  <a:cubicBezTo>
                    <a:pt x="56822" y="1269158"/>
                    <a:pt x="0" y="1212336"/>
                    <a:pt x="0" y="1142242"/>
                  </a:cubicBezTo>
                  <a:lnTo>
                    <a:pt x="0" y="126916"/>
                  </a:lnTo>
                  <a:close/>
                </a:path>
              </a:pathLst>
            </a:custGeom>
            <a:solidFill>
              <a:srgbClr val="ABC7FF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73367" tIns="73367" rIns="73367" bIns="73367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900" b="1" kern="1200" dirty="0" smtClean="0"/>
            </a:p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900" b="1" dirty="0"/>
            </a:p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900" b="1" u="sng" kern="1200" dirty="0" smtClean="0"/>
                <a:t>Pression réglementaire</a:t>
              </a:r>
            </a:p>
            <a:p>
              <a:pPr lvl="0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dirty="0" smtClean="0"/>
                <a:t>- Directives européenne relatives à la composition des aliments, utilisation de pesticides aux produits agricoles destinés à l’alimentation infantile, aux pratiques commerciales,…;</a:t>
              </a:r>
            </a:p>
            <a:p>
              <a:pPr lvl="0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dirty="0" smtClean="0"/>
                <a:t>Arrêtés relatifs aux préparations pour nourrissons l’étiquetage,…, </a:t>
              </a:r>
            </a:p>
            <a:p>
              <a:pPr lvl="0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dirty="0" smtClean="0"/>
                <a:t>- Traçabilité.</a:t>
              </a:r>
            </a:p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900" dirty="0" smtClean="0"/>
            </a:p>
            <a:p>
              <a:pPr marL="285750" lvl="0" indent="-28575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endParaRPr lang="fr-FR" kern="1200" dirty="0"/>
            </a:p>
          </p:txBody>
        </p:sp>
        <p:sp>
          <p:nvSpPr>
            <p:cNvPr id="20" name="Forme libre 19"/>
            <p:cNvSpPr/>
            <p:nvPr/>
          </p:nvSpPr>
          <p:spPr>
            <a:xfrm>
              <a:off x="6562814" y="3186013"/>
              <a:ext cx="1586448" cy="2607758"/>
            </a:xfrm>
            <a:custGeom>
              <a:avLst/>
              <a:gdLst>
                <a:gd name="connsiteX0" fmla="*/ 0 w 1586448"/>
                <a:gd name="connsiteY0" fmla="*/ 126916 h 1269158"/>
                <a:gd name="connsiteX1" fmla="*/ 126916 w 1586448"/>
                <a:gd name="connsiteY1" fmla="*/ 0 h 1269158"/>
                <a:gd name="connsiteX2" fmla="*/ 1459532 w 1586448"/>
                <a:gd name="connsiteY2" fmla="*/ 0 h 1269158"/>
                <a:gd name="connsiteX3" fmla="*/ 1586448 w 1586448"/>
                <a:gd name="connsiteY3" fmla="*/ 126916 h 1269158"/>
                <a:gd name="connsiteX4" fmla="*/ 1586448 w 1586448"/>
                <a:gd name="connsiteY4" fmla="*/ 1142242 h 1269158"/>
                <a:gd name="connsiteX5" fmla="*/ 1459532 w 1586448"/>
                <a:gd name="connsiteY5" fmla="*/ 1269158 h 1269158"/>
                <a:gd name="connsiteX6" fmla="*/ 126916 w 1586448"/>
                <a:gd name="connsiteY6" fmla="*/ 1269158 h 1269158"/>
                <a:gd name="connsiteX7" fmla="*/ 0 w 1586448"/>
                <a:gd name="connsiteY7" fmla="*/ 1142242 h 1269158"/>
                <a:gd name="connsiteX8" fmla="*/ 0 w 1586448"/>
                <a:gd name="connsiteY8" fmla="*/ 126916 h 126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6448" h="1269158">
                  <a:moveTo>
                    <a:pt x="0" y="126916"/>
                  </a:moveTo>
                  <a:cubicBezTo>
                    <a:pt x="0" y="56822"/>
                    <a:pt x="56822" y="0"/>
                    <a:pt x="126916" y="0"/>
                  </a:cubicBezTo>
                  <a:lnTo>
                    <a:pt x="1459532" y="0"/>
                  </a:lnTo>
                  <a:cubicBezTo>
                    <a:pt x="1529626" y="0"/>
                    <a:pt x="1586448" y="56822"/>
                    <a:pt x="1586448" y="126916"/>
                  </a:cubicBezTo>
                  <a:lnTo>
                    <a:pt x="1586448" y="1142242"/>
                  </a:lnTo>
                  <a:cubicBezTo>
                    <a:pt x="1586448" y="1212336"/>
                    <a:pt x="1529626" y="1269158"/>
                    <a:pt x="1459532" y="1269158"/>
                  </a:cubicBezTo>
                  <a:lnTo>
                    <a:pt x="126916" y="1269158"/>
                  </a:lnTo>
                  <a:cubicBezTo>
                    <a:pt x="56822" y="1269158"/>
                    <a:pt x="0" y="1212336"/>
                    <a:pt x="0" y="1142242"/>
                  </a:cubicBezTo>
                  <a:lnTo>
                    <a:pt x="0" y="126916"/>
                  </a:lnTo>
                  <a:close/>
                </a:path>
              </a:pathLst>
            </a:custGeom>
            <a:solidFill>
              <a:srgbClr val="ABC7FF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73367" tIns="73367" rIns="73367" bIns="73367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900" b="1" u="sng" kern="1200" dirty="0" smtClean="0"/>
                <a:t>Distributeurs</a:t>
              </a:r>
            </a:p>
            <a:p>
              <a:pPr lvl="0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dirty="0" smtClean="0"/>
                <a:t>- GMS;</a:t>
              </a:r>
            </a:p>
            <a:p>
              <a:pPr lvl="0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kern="1200" dirty="0" smtClean="0"/>
                <a:t>- Hard discount;</a:t>
              </a:r>
            </a:p>
            <a:p>
              <a:pPr lvl="0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dirty="0" smtClean="0"/>
                <a:t>- Réseau de distributeurs (franchise);</a:t>
              </a:r>
            </a:p>
            <a:p>
              <a:pPr lvl="0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dirty="0" smtClean="0"/>
                <a:t>- En</a:t>
              </a:r>
              <a:r>
                <a:rPr lang="fr-FR" sz="1600" kern="1200" dirty="0" smtClean="0"/>
                <a:t> ligne sur les sites des fabricants;</a:t>
              </a:r>
              <a:endParaRPr lang="fr-FR" sz="1900" dirty="0" smtClean="0"/>
            </a:p>
            <a:p>
              <a:pPr lvl="0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kern="1200" dirty="0" smtClean="0"/>
                <a:t>- TPE.</a:t>
              </a:r>
            </a:p>
          </p:txBody>
        </p:sp>
        <p:sp>
          <p:nvSpPr>
            <p:cNvPr id="16" name="Forme libre 15"/>
            <p:cNvSpPr/>
            <p:nvPr/>
          </p:nvSpPr>
          <p:spPr>
            <a:xfrm>
              <a:off x="4341233" y="5092609"/>
              <a:ext cx="1586448" cy="1269158"/>
            </a:xfrm>
            <a:custGeom>
              <a:avLst/>
              <a:gdLst>
                <a:gd name="connsiteX0" fmla="*/ 0 w 1586448"/>
                <a:gd name="connsiteY0" fmla="*/ 126916 h 1269158"/>
                <a:gd name="connsiteX1" fmla="*/ 126916 w 1586448"/>
                <a:gd name="connsiteY1" fmla="*/ 0 h 1269158"/>
                <a:gd name="connsiteX2" fmla="*/ 1459532 w 1586448"/>
                <a:gd name="connsiteY2" fmla="*/ 0 h 1269158"/>
                <a:gd name="connsiteX3" fmla="*/ 1586448 w 1586448"/>
                <a:gd name="connsiteY3" fmla="*/ 126916 h 1269158"/>
                <a:gd name="connsiteX4" fmla="*/ 1586448 w 1586448"/>
                <a:gd name="connsiteY4" fmla="*/ 1142242 h 1269158"/>
                <a:gd name="connsiteX5" fmla="*/ 1459532 w 1586448"/>
                <a:gd name="connsiteY5" fmla="*/ 1269158 h 1269158"/>
                <a:gd name="connsiteX6" fmla="*/ 126916 w 1586448"/>
                <a:gd name="connsiteY6" fmla="*/ 1269158 h 1269158"/>
                <a:gd name="connsiteX7" fmla="*/ 0 w 1586448"/>
                <a:gd name="connsiteY7" fmla="*/ 1142242 h 1269158"/>
                <a:gd name="connsiteX8" fmla="*/ 0 w 1586448"/>
                <a:gd name="connsiteY8" fmla="*/ 126916 h 126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6448" h="1269158">
                  <a:moveTo>
                    <a:pt x="0" y="126916"/>
                  </a:moveTo>
                  <a:cubicBezTo>
                    <a:pt x="0" y="56822"/>
                    <a:pt x="56822" y="0"/>
                    <a:pt x="126916" y="0"/>
                  </a:cubicBezTo>
                  <a:lnTo>
                    <a:pt x="1459532" y="0"/>
                  </a:lnTo>
                  <a:cubicBezTo>
                    <a:pt x="1529626" y="0"/>
                    <a:pt x="1586448" y="56822"/>
                    <a:pt x="1586448" y="126916"/>
                  </a:cubicBezTo>
                  <a:lnTo>
                    <a:pt x="1586448" y="1142242"/>
                  </a:lnTo>
                  <a:cubicBezTo>
                    <a:pt x="1586448" y="1212336"/>
                    <a:pt x="1529626" y="1269158"/>
                    <a:pt x="1459532" y="1269158"/>
                  </a:cubicBezTo>
                  <a:lnTo>
                    <a:pt x="126916" y="1269158"/>
                  </a:lnTo>
                  <a:cubicBezTo>
                    <a:pt x="56822" y="1269158"/>
                    <a:pt x="0" y="1212336"/>
                    <a:pt x="0" y="1142242"/>
                  </a:cubicBezTo>
                  <a:lnTo>
                    <a:pt x="0" y="126916"/>
                  </a:lnTo>
                  <a:close/>
                </a:path>
              </a:pathLst>
            </a:custGeom>
            <a:solidFill>
              <a:srgbClr val="ABC7FF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73367" tIns="73367" rIns="73367" bIns="73367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900" b="1" kern="1200" dirty="0" smtClean="0"/>
                <a:t>Produits de substitution</a:t>
              </a:r>
            </a:p>
            <a:p>
              <a:pPr lvl="0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dirty="0" smtClean="0"/>
                <a:t>- Lait maternel;</a:t>
              </a:r>
            </a:p>
            <a:p>
              <a:pPr lvl="0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kern="1200" dirty="0" smtClean="0"/>
                <a:t>- Plats faits maison</a:t>
              </a:r>
            </a:p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600" kern="1200" dirty="0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0" y="72192"/>
            <a:ext cx="9144000" cy="64970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/>
              <a:t>Analyse des forces concurrentielles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422617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-21654" y="818214"/>
            <a:ext cx="2015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Economiques &amp; Politiques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-21654" y="2596831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Stratégiques</a:t>
            </a:r>
            <a:endParaRPr lang="fr-FR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-57658" y="3728363"/>
            <a:ext cx="1979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Technologiques</a:t>
            </a:r>
            <a:endParaRPr lang="fr-FR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-44233" y="4793401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Réglementaires</a:t>
            </a:r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-57658" y="5549696"/>
            <a:ext cx="1907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Socio-démographiques</a:t>
            </a:r>
            <a:endParaRPr lang="fr-FR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2858712" y="436975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Menaces</a:t>
            </a:r>
            <a:endParaRPr lang="fr-FR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6705932" y="477329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Opportunités</a:t>
            </a:r>
            <a:endParaRPr lang="fr-FR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4629876" y="458511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Mutations</a:t>
            </a:r>
            <a:endParaRPr lang="fr-FR" b="1" dirty="0"/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6057860" y="661995"/>
            <a:ext cx="64807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>
            <a:off x="3909796" y="643177"/>
            <a:ext cx="72008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1616225" y="812180"/>
            <a:ext cx="3092823" cy="61401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500" dirty="0" smtClean="0"/>
              <a:t>Hausse du cours des matières premières;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500" dirty="0" smtClean="0"/>
              <a:t>Crise économique et baisse des fréquences d’achats et des quantités;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500" dirty="0" smtClean="0"/>
              <a:t>Préférence des parents du fait maison (plus compétitif).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sz="15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500" dirty="0" smtClean="0"/>
              <a:t>Saturation des marchés;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sz="15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sz="15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sz="15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sz="15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500" dirty="0" smtClean="0"/>
              <a:t>Le manque d’innovation;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sz="16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sz="16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sz="16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500" dirty="0" smtClean="0"/>
              <a:t>Exigences réglementaires en particulier pour le marché des laits infantiles;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500" dirty="0" smtClean="0"/>
              <a:t>Baisse de la natalité (marché Français);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500" dirty="0" smtClean="0"/>
              <a:t>Augmentation du taux d’allaitement maternel d’un point par an, actuellement avoisine 61%.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5508104" y="812180"/>
            <a:ext cx="3514872" cy="59400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500" dirty="0" smtClean="0"/>
              <a:t>Développement rapide et fort potentiel des pays émergents;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500" dirty="0" smtClean="0"/>
              <a:t>Renforcer la présence sur le marché chinois 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sz="15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sz="15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sz="15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sz="15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500" dirty="0" smtClean="0"/>
              <a:t>Coopération </a:t>
            </a:r>
            <a:r>
              <a:rPr lang="fr-FR" sz="1500" dirty="0"/>
              <a:t>avec le corps médical, les prescripteurs et les influenceurs. </a:t>
            </a:r>
            <a:r>
              <a:rPr lang="fr-FR" sz="1500" dirty="0" smtClean="0"/>
              <a:t> </a:t>
            </a:r>
            <a:endParaRPr lang="fr-FR" sz="15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500" dirty="0" smtClean="0"/>
              <a:t>Développer </a:t>
            </a:r>
            <a:r>
              <a:rPr lang="fr-FR" sz="1500" dirty="0"/>
              <a:t>des relations gagnant-gagnant </a:t>
            </a:r>
            <a:r>
              <a:rPr lang="fr-FR" sz="1500" dirty="0" smtClean="0"/>
              <a:t>avec la distribution;</a:t>
            </a:r>
          </a:p>
          <a:p>
            <a:endParaRPr lang="fr-FR" sz="15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500" dirty="0" smtClean="0"/>
              <a:t>Sophistication des recettes et packaging;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500" dirty="0" smtClean="0"/>
              <a:t>Optimisation des processus industriels et logistiques</a:t>
            </a:r>
          </a:p>
          <a:p>
            <a:endParaRPr lang="fr-FR" sz="15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500" dirty="0" smtClean="0"/>
              <a:t>Travailler sur des gammes plus larges de produits bio et de recettes; </a:t>
            </a:r>
          </a:p>
          <a:p>
            <a:pPr marL="285750" indent="-285750">
              <a:buFontTx/>
              <a:buChar char="-"/>
            </a:pPr>
            <a:endParaRPr lang="fr-FR" sz="1600" dirty="0"/>
          </a:p>
          <a:p>
            <a:pPr marL="285750" indent="-285750">
              <a:buFontTx/>
              <a:buChar char="-"/>
            </a:pPr>
            <a:endParaRPr lang="fr-FR" sz="1600" dirty="0" smtClean="0"/>
          </a:p>
          <a:p>
            <a:pPr marL="285750" indent="-285750">
              <a:buFontTx/>
              <a:buChar char="-"/>
            </a:pPr>
            <a:endParaRPr lang="fr-FR" sz="1600" dirty="0"/>
          </a:p>
          <a:p>
            <a:endParaRPr lang="fr-FR" sz="1600" dirty="0" smtClean="0"/>
          </a:p>
          <a:p>
            <a:pPr marL="285750" indent="-285750">
              <a:buFontTx/>
              <a:buChar char="-"/>
            </a:pPr>
            <a:endParaRPr lang="fr-FR" sz="1600" dirty="0"/>
          </a:p>
        </p:txBody>
      </p:sp>
      <p:sp>
        <p:nvSpPr>
          <p:cNvPr id="26" name="ZoneTexte 25"/>
          <p:cNvSpPr txBox="1"/>
          <p:nvPr/>
        </p:nvSpPr>
        <p:spPr>
          <a:xfrm>
            <a:off x="-65122" y="459678"/>
            <a:ext cx="2015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Environnement</a:t>
            </a:r>
            <a:endParaRPr lang="fr-FR" b="1" dirty="0"/>
          </a:p>
        </p:txBody>
      </p:sp>
      <p:sp>
        <p:nvSpPr>
          <p:cNvPr id="28" name="Rectangle 27"/>
          <p:cNvSpPr/>
          <p:nvPr/>
        </p:nvSpPr>
        <p:spPr>
          <a:xfrm>
            <a:off x="-4922" y="0"/>
            <a:ext cx="9144000" cy="51181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/>
              <a:t>Analyse des menaces et opportunités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48545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1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idx="1"/>
          </p:nvPr>
        </p:nvSpPr>
        <p:spPr>
          <a:xfrm>
            <a:off x="215872" y="1425851"/>
            <a:ext cx="8618846" cy="3091265"/>
          </a:xfrm>
        </p:spPr>
        <p:txBody>
          <a:bodyPr vert="horz" lIns="91440" tIns="19201" rIns="91440" bIns="45720" rtlCol="0">
            <a:normAutofit/>
          </a:bodyPr>
          <a:lstStyle/>
          <a:p>
            <a:pPr marL="363538" lvl="1" indent="-260350">
              <a:lnSpc>
                <a:spcPct val="150000"/>
              </a:lnSpc>
              <a:buSzPct val="45000"/>
              <a:buFont typeface="Wingdings" panose="05000000000000000000" pitchFamily="2" charset="2"/>
              <a:buChar char=""/>
              <a:tabLst>
                <a:tab pos="3635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fi-FI" sz="2177" dirty="0" smtClean="0"/>
              <a:t>Le </a:t>
            </a:r>
            <a:r>
              <a:rPr lang="fi-FI" sz="2177" dirty="0"/>
              <a:t>marché de la nutrition infantile, </a:t>
            </a:r>
            <a:r>
              <a:rPr lang="fi-FI" sz="2177" dirty="0" smtClean="0"/>
              <a:t>longtemps </a:t>
            </a:r>
            <a:r>
              <a:rPr lang="fi-FI" sz="2177" dirty="0"/>
              <a:t>porteur, est aujourd'hui fragilisé par des facteurs conjucturels et </a:t>
            </a:r>
            <a:r>
              <a:rPr lang="fi-FI" sz="2177" dirty="0" smtClean="0"/>
              <a:t>structurels; </a:t>
            </a:r>
          </a:p>
          <a:p>
            <a:pPr marL="363538" lvl="1" indent="-260350">
              <a:lnSpc>
                <a:spcPct val="150000"/>
              </a:lnSpc>
              <a:buSzPct val="45000"/>
              <a:buFont typeface="Wingdings" panose="05000000000000000000" pitchFamily="2" charset="2"/>
              <a:buChar char=""/>
              <a:tabLst>
                <a:tab pos="3635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fi-FI" sz="2177" dirty="0" smtClean="0"/>
              <a:t> </a:t>
            </a:r>
            <a:r>
              <a:rPr lang="fi-FI" sz="2177" dirty="0"/>
              <a:t>Pour un éventuel retour à la croissance, les industriels doivent faire preuve d'agilité </a:t>
            </a:r>
            <a:r>
              <a:rPr lang="fi-FI" sz="2177" dirty="0" smtClean="0"/>
              <a:t>et d'innovation </a:t>
            </a:r>
            <a:r>
              <a:rPr lang="fi-FI" sz="2177" dirty="0"/>
              <a:t>pour se positionner</a:t>
            </a:r>
            <a:r>
              <a:rPr lang="fi-FI" sz="2177" dirty="0" smtClean="0"/>
              <a:t>.</a:t>
            </a:r>
            <a:endParaRPr lang="fi-FI" sz="2177" dirty="0"/>
          </a:p>
        </p:txBody>
      </p:sp>
      <p:sp>
        <p:nvSpPr>
          <p:cNvPr id="4" name="Rectangle 3"/>
          <p:cNvSpPr/>
          <p:nvPr/>
        </p:nvSpPr>
        <p:spPr>
          <a:xfrm>
            <a:off x="0" y="87192"/>
            <a:ext cx="9144000" cy="51181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/>
              <a:t>3- Les innovations</a:t>
            </a:r>
            <a:endParaRPr lang="fr-FR" sz="3600" dirty="0"/>
          </a:p>
        </p:txBody>
      </p:sp>
      <p:pic>
        <p:nvPicPr>
          <p:cNvPr id="6" name="Image 5" descr="http://www.hipp.fr/uploads/pics/alte-produkte_1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847" y="3841648"/>
            <a:ext cx="2652153" cy="1576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659" y="4517116"/>
            <a:ext cx="1801906" cy="180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9621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mascotte yooji avec ingredients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26" t="17797" b="9322"/>
          <a:stretch/>
        </p:blipFill>
        <p:spPr bwMode="auto">
          <a:xfrm>
            <a:off x="5067395" y="3726017"/>
            <a:ext cx="3926480" cy="31139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9342" y="365127"/>
            <a:ext cx="7886700" cy="412796"/>
          </a:xfrm>
        </p:spPr>
        <p:txBody>
          <a:bodyPr>
            <a:noAutofit/>
          </a:bodyPr>
          <a:lstStyle/>
          <a:p>
            <a:r>
              <a:rPr lang="fr-FR" sz="3600" b="1" dirty="0" smtClean="0"/>
              <a:t>Praticité et facilité d’utilisation</a:t>
            </a:r>
            <a:endParaRPr lang="fr-FR" sz="3600" b="1" dirty="0"/>
          </a:p>
        </p:txBody>
      </p:sp>
      <p:pic>
        <p:nvPicPr>
          <p:cNvPr id="5" name="Image 4" descr="Saveur de l'année 20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95" y="5767600"/>
            <a:ext cx="895350" cy="11525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133337" y="775221"/>
            <a:ext cx="9021170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 smtClean="0"/>
              <a:t>Cas de </a:t>
            </a:r>
            <a:r>
              <a:rPr lang="fr-FR" b="1" dirty="0" err="1" smtClean="0"/>
              <a:t>Yooji</a:t>
            </a:r>
            <a:r>
              <a:rPr lang="fr-FR" b="1" dirty="0" smtClean="0"/>
              <a:t>:</a:t>
            </a:r>
          </a:p>
          <a:p>
            <a:pPr marL="450850" lvl="0" indent="-1778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 smtClean="0"/>
              <a:t>Créée en septembre </a:t>
            </a:r>
            <a:r>
              <a:rPr lang="fr-FR" sz="2000" dirty="0"/>
              <a:t>2012 à bordeaux , </a:t>
            </a:r>
            <a:r>
              <a:rPr lang="fr-FR" sz="2000" dirty="0" smtClean="0"/>
              <a:t>Cette société commercialise des pochettes surgelées </a:t>
            </a:r>
            <a:r>
              <a:rPr lang="fr-FR" sz="2000" dirty="0"/>
              <a:t>de </a:t>
            </a:r>
            <a:r>
              <a:rPr lang="fr-FR" sz="2000" dirty="0" smtClean="0"/>
              <a:t>purées </a:t>
            </a:r>
            <a:r>
              <a:rPr lang="fr-FR" sz="2000" dirty="0"/>
              <a:t>de </a:t>
            </a:r>
            <a:r>
              <a:rPr lang="fr-FR" sz="2000" dirty="0" smtClean="0"/>
              <a:t>légumes;</a:t>
            </a:r>
          </a:p>
          <a:p>
            <a:pPr marL="450850" lvl="0" indent="-1778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 smtClean="0"/>
              <a:t>Propose une gamme complète d’aliments bio, </a:t>
            </a:r>
            <a:r>
              <a:rPr lang="fr-FR" sz="2000" dirty="0"/>
              <a:t>l’une des recettes (brocoli) est </a:t>
            </a:r>
            <a:r>
              <a:rPr lang="fr-FR" sz="2000" dirty="0" smtClean="0"/>
              <a:t>élue saveur </a:t>
            </a:r>
            <a:r>
              <a:rPr lang="fr-FR" sz="2000" dirty="0"/>
              <a:t>de l’année </a:t>
            </a:r>
            <a:r>
              <a:rPr lang="fr-FR" sz="2000" dirty="0" smtClean="0"/>
              <a:t>2014;</a:t>
            </a:r>
          </a:p>
          <a:p>
            <a:pPr marL="450850" lvl="0" indent="-1778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 smtClean="0"/>
              <a:t>Le choix du packaging a été déterminant, la société ayant opté pour un procédé flexible d’impression numérique « DIGIFLEX », elle s’est ainsi offerte la possibilité de référencer toutes ses recettes, ce qui n’aurait pas été le cas avec un procédé d’impression conventionnel.</a:t>
            </a:r>
            <a:endParaRPr lang="fr-FR" sz="20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5295" y="4958323"/>
            <a:ext cx="771468" cy="188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38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1074" y="386790"/>
            <a:ext cx="78867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Bouteille-biberon: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 smtClean="0"/>
              <a:t>PRATIC BOX (Eveil) 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endParaRPr lang="fr-FR" dirty="0" smtClean="0"/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endParaRPr lang="fr-FR" dirty="0" smtClean="0"/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 smtClean="0"/>
              <a:t>JUMBO PACK (Candia)		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dirty="0" smtClean="0"/>
          </a:p>
          <a:p>
            <a:pPr marL="538163">
              <a:buFont typeface="Wingdings" panose="05000000000000000000" pitchFamily="2" charset="2"/>
              <a:buChar char="§"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" t="8099" r="1214" b="8424"/>
          <a:stretch/>
        </p:blipFill>
        <p:spPr>
          <a:xfrm>
            <a:off x="2271851" y="4380847"/>
            <a:ext cx="3724835" cy="247426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269" y="-13447"/>
            <a:ext cx="1156448" cy="115644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44" y="1372240"/>
            <a:ext cx="2800350" cy="238043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716" y="1377745"/>
            <a:ext cx="3117057" cy="230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3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Plan </a:t>
            </a:r>
            <a:endParaRPr lang="fr-FR" b="1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304800" y="1554163"/>
            <a:ext cx="86868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fr-FR" smtClean="0"/>
              <a:t>Analyse de la demande</a:t>
            </a:r>
          </a:p>
          <a:p>
            <a:pPr marL="514350" indent="-514350">
              <a:buFont typeface="+mj-lt"/>
              <a:buAutoNum type="arabicPeriod"/>
            </a:pPr>
            <a:endParaRPr lang="fr-FR" smtClean="0"/>
          </a:p>
          <a:p>
            <a:pPr marL="514350" indent="-514350">
              <a:buFont typeface="+mj-lt"/>
              <a:buAutoNum type="arabicPeriod"/>
            </a:pPr>
            <a:r>
              <a:rPr lang="fr-FR" smtClean="0"/>
              <a:t>Analyse de l’offre</a:t>
            </a:r>
          </a:p>
          <a:p>
            <a:pPr marL="514350" indent="-514350">
              <a:buFont typeface="+mj-lt"/>
              <a:buAutoNum type="arabicPeriod"/>
            </a:pPr>
            <a:endParaRPr lang="fr-FR" smtClean="0"/>
          </a:p>
          <a:p>
            <a:pPr marL="514350" indent="-514350">
              <a:buFont typeface="+mj-lt"/>
              <a:buAutoNum type="arabicPeriod"/>
            </a:pPr>
            <a:r>
              <a:rPr lang="fr-FR" smtClean="0"/>
              <a:t>Analyse des innovations</a:t>
            </a:r>
          </a:p>
          <a:p>
            <a:pPr marL="514350" indent="-514350">
              <a:buFont typeface="+mj-lt"/>
              <a:buAutoNum type="arabicPeriod"/>
            </a:pPr>
            <a:endParaRPr lang="fr-FR" smtClean="0"/>
          </a:p>
          <a:p>
            <a:pPr marL="514350" indent="-514350">
              <a:buFont typeface="+mj-lt"/>
              <a:buAutoNum type="arabicPeriod"/>
            </a:pPr>
            <a:r>
              <a:rPr lang="fr-FR" smtClean="0"/>
              <a:t>Analyse des entreprises</a:t>
            </a:r>
          </a:p>
          <a:p>
            <a:pPr marL="514350" indent="-514350">
              <a:buFont typeface="+mj-lt"/>
              <a:buAutoNum type="arabicPeriod"/>
            </a:pPr>
            <a:endParaRPr lang="fr-FR" smtClean="0"/>
          </a:p>
          <a:p>
            <a:pPr marL="514350" indent="-514350">
              <a:buFont typeface="+mj-lt"/>
              <a:buAutoNum type="arabicPeriod"/>
            </a:pPr>
            <a:r>
              <a:rPr lang="fr-FR" smtClean="0"/>
              <a:t>Relevé de linéaire</a:t>
            </a:r>
          </a:p>
          <a:p>
            <a:endParaRPr lang="fr-FR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7489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4716" y="679025"/>
            <a:ext cx="8802806" cy="440092"/>
          </a:xfrm>
        </p:spPr>
        <p:txBody>
          <a:bodyPr>
            <a:normAutofit fontScale="90000"/>
          </a:bodyPr>
          <a:lstStyle/>
          <a:p>
            <a:r>
              <a:rPr lang="fr-FR" sz="4000" b="1" dirty="0" smtClean="0"/>
              <a:t>Innovation nutritionnelle </a:t>
            </a:r>
            <a:r>
              <a:rPr lang="fr-FR" sz="4000" b="1" dirty="0"/>
              <a:t>et technologique</a:t>
            </a:r>
            <a:r>
              <a:rPr lang="fr-FR" b="1" dirty="0"/>
              <a:t/>
            </a:r>
            <a:br>
              <a:rPr lang="fr-FR" b="1" dirty="0"/>
            </a:br>
            <a:endParaRPr lang="fr-FR" dirty="0"/>
          </a:p>
        </p:txBody>
      </p:sp>
      <p:pic>
        <p:nvPicPr>
          <p:cNvPr id="4" name="Image 3" descr="http://www.malice-et-blabla.com/wp-content/uploads/2012/10/BabyNes-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2" t="5480" r="13348" b="3620"/>
          <a:stretch/>
        </p:blipFill>
        <p:spPr bwMode="auto">
          <a:xfrm>
            <a:off x="5322626" y="3854426"/>
            <a:ext cx="3684896" cy="30035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4716" y="1119117"/>
            <a:ext cx="8802806" cy="4351338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fr-FR" dirty="0" err="1" smtClean="0"/>
              <a:t>BabyNes</a:t>
            </a:r>
            <a:r>
              <a:rPr lang="fr-FR" dirty="0" smtClean="0"/>
              <a:t> (Nestlé):</a:t>
            </a:r>
          </a:p>
          <a:p>
            <a:pPr lvl="0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fr-FR" sz="2100" dirty="0"/>
              <a:t>Lait en dosettes pour </a:t>
            </a:r>
            <a:r>
              <a:rPr lang="fr-FR" sz="2100" dirty="0" err="1"/>
              <a:t>nouveaux-nés</a:t>
            </a:r>
            <a:r>
              <a:rPr lang="fr-FR" sz="2100" dirty="0"/>
              <a:t>;</a:t>
            </a:r>
          </a:p>
          <a:p>
            <a:pPr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fr-FR" sz="2100" dirty="0" smtClean="0"/>
              <a:t>Commercialisé </a:t>
            </a:r>
            <a:r>
              <a:rPr lang="fr-FR" sz="2100" dirty="0"/>
              <a:t>sous forme d’une offre : </a:t>
            </a:r>
            <a:r>
              <a:rPr lang="fr-FR" sz="2100" dirty="0" err="1" smtClean="0"/>
              <a:t>babyness</a:t>
            </a:r>
            <a:r>
              <a:rPr lang="fr-FR" sz="2100" dirty="0" smtClean="0"/>
              <a:t> </a:t>
            </a:r>
            <a:r>
              <a:rPr lang="fr-FR" sz="2100" dirty="0"/>
              <a:t>qui comprend la machine et des dosettes;</a:t>
            </a:r>
          </a:p>
          <a:p>
            <a:pPr lvl="0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fr-FR" sz="2100" dirty="0" smtClean="0"/>
              <a:t>Dosettes déclinées </a:t>
            </a:r>
            <a:r>
              <a:rPr lang="fr-FR" sz="2100" dirty="0"/>
              <a:t>en six gammes </a:t>
            </a:r>
            <a:r>
              <a:rPr lang="fr-FR" sz="2100" dirty="0" smtClean="0"/>
              <a:t>évolutives en </a:t>
            </a:r>
            <a:r>
              <a:rPr lang="fr-FR" sz="2100" dirty="0"/>
              <a:t>fonction de l'âge de l'enfant, disposent d'un code barre et d'un filtre intégré pour garantir une meilleure sécurité d'utilisation. Elles sont vendues sur internet et en pharmacie.</a:t>
            </a:r>
          </a:p>
          <a:p>
            <a:r>
              <a:rPr lang="fr-FR" sz="2000" dirty="0"/>
              <a:t> Avantages: </a:t>
            </a:r>
            <a:r>
              <a:rPr lang="fr-FR" sz="2000" dirty="0" smtClean="0"/>
              <a:t>Hygiène</a:t>
            </a:r>
            <a:r>
              <a:rPr lang="fr-FR" sz="2000" dirty="0"/>
              <a:t>, S</a:t>
            </a:r>
            <a:r>
              <a:rPr lang="fr-FR" sz="2000" dirty="0" smtClean="0"/>
              <a:t>écurité et Praticité;</a:t>
            </a:r>
          </a:p>
          <a:p>
            <a:r>
              <a:rPr lang="fr-FR" sz="2000" dirty="0" smtClean="0"/>
              <a:t>Inconvénient: Le coût 200 € la machine et </a:t>
            </a:r>
          </a:p>
          <a:p>
            <a:pPr marL="0" indent="0">
              <a:buNone/>
            </a:pPr>
            <a:r>
              <a:rPr lang="fr-FR" sz="2000" dirty="0"/>
              <a:t> </a:t>
            </a:r>
            <a:r>
              <a:rPr lang="fr-FR" sz="2000" dirty="0" smtClean="0"/>
              <a:t>   1,5 € /capsule</a:t>
            </a:r>
            <a:endParaRPr lang="fr-FR" sz="2000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468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301971" y="40681"/>
            <a:ext cx="8228160" cy="909814"/>
          </a:xfrm>
        </p:spPr>
        <p:txBody>
          <a:bodyPr vert="horz" lIns="91440" tIns="35202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fi-FI" sz="3600" b="1" dirty="0"/>
              <a:t>Adaptation des recettes 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idx="1"/>
          </p:nvPr>
        </p:nvSpPr>
        <p:spPr>
          <a:xfrm>
            <a:off x="301971" y="950495"/>
            <a:ext cx="6341215" cy="444384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fi-FI" sz="2400" b="1" dirty="0" smtClean="0"/>
              <a:t> Bonne Nuit par Nutricia</a:t>
            </a:r>
            <a:r>
              <a:rPr lang="fi-FI" sz="2000" dirty="0"/>
              <a:t>  :     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fr-FR" sz="2177" dirty="0"/>
              <a:t>L</a:t>
            </a:r>
            <a:r>
              <a:rPr lang="fr-FR" sz="2177" dirty="0" smtClean="0"/>
              <a:t>ait de 2</a:t>
            </a:r>
            <a:r>
              <a:rPr lang="fr-FR" sz="2177" baseline="30000" dirty="0" smtClean="0"/>
              <a:t>ème</a:t>
            </a:r>
            <a:r>
              <a:rPr lang="fr-FR" sz="2177" dirty="0" smtClean="0"/>
              <a:t>  </a:t>
            </a:r>
            <a:r>
              <a:rPr lang="fr-FR" sz="2177" dirty="0"/>
              <a:t>âge (dès 6 mois) à base de flocons de riz et de pomme de terre pour favoriser chez les bébés un sentiment de satiété et </a:t>
            </a:r>
            <a:r>
              <a:rPr lang="fr-FR" sz="2177" dirty="0" smtClean="0"/>
              <a:t>leur assurer </a:t>
            </a:r>
            <a:r>
              <a:rPr lang="fr-FR" sz="2177" dirty="0"/>
              <a:t>une bonne qualité de sommeil. </a:t>
            </a:r>
            <a:endParaRPr lang="fr-FR" sz="2177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fi-FI" sz="2177" dirty="0" smtClean="0"/>
              <a:t> </a:t>
            </a:r>
            <a:r>
              <a:rPr lang="fi-FI" sz="2000" b="1" dirty="0"/>
              <a:t>P</a:t>
            </a:r>
            <a:r>
              <a:rPr lang="fi-FI" sz="2000" b="1" dirty="0" smtClean="0"/>
              <a:t>roduits </a:t>
            </a:r>
            <a:r>
              <a:rPr lang="fi-FI" sz="2000" b="1" dirty="0"/>
              <a:t>se présentant en « relais de l'allaitement maternel »</a:t>
            </a:r>
            <a:r>
              <a:rPr lang="fi-FI" sz="2000" dirty="0"/>
              <a:t> La formule contient des protéines qui facilitent la digestibilité». L’offre se développe: après Gallia Calisma ou Guigoz Evolia, voici Blédilait Relais. </a:t>
            </a:r>
            <a:endParaRPr lang="fi-FI" sz="1200" dirty="0"/>
          </a:p>
          <a:p>
            <a:pPr marL="0" indent="0">
              <a:lnSpc>
                <a:spcPct val="150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fi-FI" sz="2177" dirty="0"/>
          </a:p>
        </p:txBody>
      </p:sp>
      <p:pic>
        <p:nvPicPr>
          <p:cNvPr id="4" name="Image 3" descr="2503_nutricia_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186" y="1433041"/>
            <a:ext cx="2009775" cy="194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l_fi" descr="https://www.pharma-gdd.com/files/boutique/produits/5308-calisma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75" y="5179009"/>
            <a:ext cx="1527472" cy="158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l_fi" descr="http://www.pharmacie-guibourdenche-meaux.com/photos/bdd/guigoz-evolia-relais_1_113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167" y="5179009"/>
            <a:ext cx="1153165" cy="158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l_fi" descr="http://i2.cdscdn.com/pdt2/0/0/3/1/300x300/ble3041090042003/rw/bledilait-relais-1er-age-900-g-de-0-a-6-moi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383" y="5179009"/>
            <a:ext cx="1713895" cy="1678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24277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4752" y="431873"/>
            <a:ext cx="8187803" cy="481035"/>
          </a:xfrm>
        </p:spPr>
        <p:txBody>
          <a:bodyPr>
            <a:noAutofit/>
          </a:bodyPr>
          <a:lstStyle/>
          <a:p>
            <a:r>
              <a:rPr lang="fr-FR" sz="3600" b="1" dirty="0" smtClean="0"/>
              <a:t>Développement d’offres artisanales et services innovants</a:t>
            </a:r>
            <a:endParaRPr lang="fr-FR" sz="3600" b="1" dirty="0"/>
          </a:p>
        </p:txBody>
      </p:sp>
      <p:pic>
        <p:nvPicPr>
          <p:cNvPr id="4" name="Image 3" descr="Les-Portions-Magiqu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055" y="1153520"/>
            <a:ext cx="2857500" cy="10096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14752" y="1419461"/>
            <a:ext cx="8624532" cy="5438539"/>
          </a:xfrm>
        </p:spPr>
        <p:txBody>
          <a:bodyPr>
            <a:normAutofit lnSpcReduction="10000"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fr-FR" dirty="0" smtClean="0"/>
              <a:t>Cas de: </a:t>
            </a:r>
            <a:r>
              <a:rPr lang="fr-FR" b="1" dirty="0"/>
              <a:t>Les portions </a:t>
            </a:r>
            <a:r>
              <a:rPr lang="fr-FR" b="1" dirty="0" smtClean="0"/>
              <a:t>magiques</a:t>
            </a:r>
            <a:endParaRPr lang="fr-FR" dirty="0"/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 smtClean="0"/>
              <a:t> </a:t>
            </a:r>
            <a:r>
              <a:rPr lang="fr-FR" sz="2000" dirty="0"/>
              <a:t>1ère offre de repas frais et saisonniers pour jeunes </a:t>
            </a:r>
            <a:r>
              <a:rPr lang="fr-FR" sz="2000" dirty="0" smtClean="0"/>
              <a:t>enfants;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 smtClean="0"/>
              <a:t>Le principe</a:t>
            </a:r>
            <a:r>
              <a:rPr lang="fr-FR" sz="2000" dirty="0"/>
              <a:t>: P</a:t>
            </a:r>
            <a:r>
              <a:rPr lang="fr-FR" sz="2000" dirty="0" smtClean="0"/>
              <a:t>roposer </a:t>
            </a:r>
            <a:r>
              <a:rPr lang="fr-FR" sz="2000" dirty="0"/>
              <a:t>une offre alimentaire </a:t>
            </a:r>
            <a:r>
              <a:rPr lang="fr-FR" sz="2000" b="1" dirty="0"/>
              <a:t>artisanale</a:t>
            </a:r>
            <a:r>
              <a:rPr lang="fr-FR" sz="2000" dirty="0"/>
              <a:t>, </a:t>
            </a:r>
            <a:r>
              <a:rPr lang="fr-FR" sz="2000" b="1" dirty="0"/>
              <a:t>qualitative</a:t>
            </a:r>
            <a:r>
              <a:rPr lang="fr-FR" sz="2000" dirty="0"/>
              <a:t>, produite à partir de </a:t>
            </a:r>
            <a:r>
              <a:rPr lang="fr-FR" sz="2000" b="1" dirty="0"/>
              <a:t>matières premières fraîches sourcées</a:t>
            </a:r>
            <a:r>
              <a:rPr lang="fr-FR" sz="2000" dirty="0"/>
              <a:t> </a:t>
            </a:r>
            <a:r>
              <a:rPr lang="fr-FR" sz="2000" b="1" dirty="0"/>
              <a:t>localement</a:t>
            </a:r>
            <a:r>
              <a:rPr lang="fr-FR" sz="2000" dirty="0"/>
              <a:t>,</a:t>
            </a:r>
            <a:r>
              <a:rPr lang="fr-FR" sz="2000" b="1" dirty="0"/>
              <a:t> </a:t>
            </a:r>
            <a:r>
              <a:rPr lang="fr-FR" sz="2000" b="1" dirty="0" smtClean="0"/>
              <a:t>bio</a:t>
            </a:r>
            <a:r>
              <a:rPr lang="fr-FR" sz="2000" dirty="0" smtClean="0"/>
              <a:t>, </a:t>
            </a:r>
            <a:r>
              <a:rPr lang="fr-FR" sz="2000" dirty="0"/>
              <a:t>et cuites à</a:t>
            </a:r>
            <a:r>
              <a:rPr lang="fr-FR" sz="2000" b="1" dirty="0"/>
              <a:t> juste température </a:t>
            </a:r>
            <a:r>
              <a:rPr lang="fr-FR" sz="2000" dirty="0"/>
              <a:t>pour en préserver les qualités gustatives et les bienfaits nutritionnels.</a:t>
            </a:r>
            <a:endParaRPr lang="fr-FR" sz="2000" dirty="0" smtClean="0"/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 smtClean="0"/>
              <a:t>L’offre </a:t>
            </a:r>
            <a:r>
              <a:rPr lang="fr-FR" sz="2000" dirty="0"/>
              <a:t>est </a:t>
            </a:r>
            <a:r>
              <a:rPr lang="fr-FR" sz="2000" dirty="0" smtClean="0"/>
              <a:t>présentée </a:t>
            </a:r>
            <a:r>
              <a:rPr lang="fr-FR" sz="2000" dirty="0"/>
              <a:t>sous forme de </a:t>
            </a:r>
            <a:r>
              <a:rPr lang="fr-FR" sz="2000" dirty="0" smtClean="0"/>
              <a:t>paniers hebdomadaires variés, selon la tranche d’âge, à des tarifs variant entre 20 et 36€ (</a:t>
            </a:r>
            <a:r>
              <a:rPr lang="fr-FR" sz="2000" dirty="0"/>
              <a:t>hors livraison) </a:t>
            </a:r>
            <a:r>
              <a:rPr lang="fr-FR" sz="2000" dirty="0" smtClean="0"/>
              <a:t>, comprenant </a:t>
            </a:r>
            <a:r>
              <a:rPr lang="fr-FR" sz="2000" dirty="0"/>
              <a:t>6 plats complets et  6 </a:t>
            </a:r>
            <a:r>
              <a:rPr lang="fr-FR" sz="2000" dirty="0" smtClean="0"/>
              <a:t>desserts;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 smtClean="0"/>
              <a:t>Uniquement disponible sur </a:t>
            </a:r>
            <a:r>
              <a:rPr lang="fr-FR" sz="2000" dirty="0"/>
              <a:t>paris et communes voisines en livraison ou points relais.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641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0100" y="2214554"/>
            <a:ext cx="71438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u="sng" dirty="0" smtClean="0"/>
              <a:t>Historique:</a:t>
            </a:r>
          </a:p>
          <a:p>
            <a:pPr algn="just"/>
            <a:r>
              <a:rPr lang="fr-FR" i="1" dirty="0" smtClean="0"/>
              <a:t>En 1906 le pharmacien Joseph-Léon </a:t>
            </a:r>
            <a:r>
              <a:rPr lang="fr-FR" i="1" dirty="0" err="1" smtClean="0"/>
              <a:t>Jacquemaire</a:t>
            </a:r>
            <a:r>
              <a:rPr lang="fr-FR" i="1" dirty="0" smtClean="0"/>
              <a:t>, créa la </a:t>
            </a:r>
            <a:r>
              <a:rPr lang="fr-FR" i="1" dirty="0" err="1" smtClean="0"/>
              <a:t>Blédine</a:t>
            </a:r>
            <a:r>
              <a:rPr lang="fr-FR" i="1" dirty="0" smtClean="0"/>
              <a:t>, pour permettre aux enfants d’être en bonne santé et  d’avoir un bon développement  physique est intellectuel. Depuis, les établissements </a:t>
            </a:r>
            <a:r>
              <a:rPr lang="fr-FR" i="1" dirty="0" err="1" smtClean="0"/>
              <a:t>Jacquemaire</a:t>
            </a:r>
            <a:r>
              <a:rPr lang="fr-FR" i="1" dirty="0" smtClean="0"/>
              <a:t> ont développé leurs activités (laits, petits pots...) jusqu'à devenir </a:t>
            </a:r>
            <a:r>
              <a:rPr lang="fr-FR" i="1" dirty="0" err="1" smtClean="0"/>
              <a:t>Blédina</a:t>
            </a:r>
            <a:r>
              <a:rPr lang="fr-FR" i="1" dirty="0" smtClean="0"/>
              <a:t> et intégrer le groupe Danone en 1971. </a:t>
            </a:r>
          </a:p>
          <a:p>
            <a:pPr algn="just"/>
            <a:r>
              <a:rPr lang="fr-FR" i="1" dirty="0" smtClean="0"/>
              <a:t>En 2007, avec l'acquisition de Royal </a:t>
            </a:r>
            <a:r>
              <a:rPr lang="fr-FR" i="1" dirty="0" err="1" smtClean="0"/>
              <a:t>Numico</a:t>
            </a:r>
            <a:r>
              <a:rPr lang="fr-FR" i="1" dirty="0" smtClean="0"/>
              <a:t>, Danone parachève sa stratégie orientée sur l'alimentation santé.</a:t>
            </a:r>
            <a:endParaRPr lang="fr-FR" i="1" dirty="0"/>
          </a:p>
        </p:txBody>
      </p:sp>
      <p:pic>
        <p:nvPicPr>
          <p:cNvPr id="4" name="Image 3" descr="http://www.bledina.com/resources/Range/2/Sticker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714884"/>
            <a:ext cx="192882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http://www.bledina.com/resources/Range/20/Sticker.png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4714884"/>
            <a:ext cx="207170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http://www.bledina.com/resources/Range/15/Sticker.png">
            <a:hlinkClick r:id="rId6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88" y="4714884"/>
            <a:ext cx="200026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www.papapillon.net/wp-content/uploads/2013/06/Logo_Bledina_580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488" y="857232"/>
            <a:ext cx="3643338" cy="178595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0" y="87192"/>
            <a:ext cx="9144000" cy="51181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/>
              <a:t>4- Analyse des entreprises</a:t>
            </a:r>
            <a:endParaRPr lang="fr-F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3" name="Text Box 53"/>
          <p:cNvSpPr txBox="1">
            <a:spLocks noChangeArrowheads="1"/>
          </p:cNvSpPr>
          <p:nvPr/>
        </p:nvSpPr>
        <p:spPr bwMode="auto">
          <a:xfrm>
            <a:off x="214282" y="2857496"/>
            <a:ext cx="4429156" cy="110799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600" dirty="0" smtClean="0"/>
              <a:t>Capital : 20.388.945 €</a:t>
            </a:r>
            <a:endParaRPr lang="fr-FR" sz="1600" b="0" u="sng" dirty="0" smtClean="0"/>
          </a:p>
          <a:p>
            <a:r>
              <a:rPr lang="fr-FR" b="1" u="sng" dirty="0" smtClean="0"/>
              <a:t>Taille </a:t>
            </a:r>
            <a:r>
              <a:rPr lang="fr-FR" b="1" u="sng" dirty="0"/>
              <a:t>: en France </a:t>
            </a:r>
            <a:r>
              <a:rPr lang="fr-FR" b="1" u="sng" dirty="0" smtClean="0"/>
              <a:t>(2012)</a:t>
            </a:r>
            <a:endParaRPr lang="fr-FR" b="1" u="sng" dirty="0"/>
          </a:p>
          <a:p>
            <a:r>
              <a:rPr lang="fr-FR" sz="1600" dirty="0" smtClean="0"/>
              <a:t>1494 employés</a:t>
            </a:r>
            <a:endParaRPr lang="fr-FR" sz="1600" dirty="0"/>
          </a:p>
          <a:p>
            <a:r>
              <a:rPr lang="fr-FR" sz="1600" dirty="0" smtClean="0"/>
              <a:t> 699  </a:t>
            </a:r>
            <a:r>
              <a:rPr lang="fr-FR" sz="1600" dirty="0"/>
              <a:t>millions d’euros de chiffre </a:t>
            </a:r>
            <a:r>
              <a:rPr lang="fr-FR" sz="1600" dirty="0" smtClean="0"/>
              <a:t>d’affaires</a:t>
            </a:r>
            <a:endParaRPr lang="fr-FR" sz="1600" dirty="0"/>
          </a:p>
        </p:txBody>
      </p:sp>
      <p:sp>
        <p:nvSpPr>
          <p:cNvPr id="88074" name="Text Box 54"/>
          <p:cNvSpPr txBox="1">
            <a:spLocks noChangeArrowheads="1"/>
          </p:cNvSpPr>
          <p:nvPr/>
        </p:nvSpPr>
        <p:spPr bwMode="auto">
          <a:xfrm>
            <a:off x="214282" y="4143380"/>
            <a:ext cx="4429156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i="1" u="sng" dirty="0" smtClean="0"/>
              <a:t>Siège sociale</a:t>
            </a:r>
            <a:r>
              <a:rPr lang="fr-FR" sz="2000" b="1" u="sng" dirty="0" smtClean="0"/>
              <a:t> :</a:t>
            </a:r>
            <a:r>
              <a:rPr lang="fr-FR" sz="1400" dirty="0" smtClean="0"/>
              <a:t> </a:t>
            </a:r>
            <a:r>
              <a:rPr lang="fr-FR" sz="1600" i="1" dirty="0" err="1" smtClean="0"/>
              <a:t>villefranche</a:t>
            </a:r>
            <a:r>
              <a:rPr lang="fr-FR" sz="1600" i="1" dirty="0" smtClean="0"/>
              <a:t> sur </a:t>
            </a:r>
            <a:r>
              <a:rPr lang="fr-FR" sz="1600" i="1" dirty="0" err="1" smtClean="0"/>
              <a:t>saone</a:t>
            </a:r>
            <a:r>
              <a:rPr lang="fr-FR" sz="1600" i="1" dirty="0" smtClean="0"/>
              <a:t> </a:t>
            </a:r>
            <a:endParaRPr lang="fr-FR" sz="1400" i="1" dirty="0"/>
          </a:p>
        </p:txBody>
      </p:sp>
      <p:sp>
        <p:nvSpPr>
          <p:cNvPr id="88085" name="Text Box 39"/>
          <p:cNvSpPr txBox="1">
            <a:spLocks noChangeArrowheads="1"/>
          </p:cNvSpPr>
          <p:nvPr/>
        </p:nvSpPr>
        <p:spPr bwMode="auto">
          <a:xfrm>
            <a:off x="214282" y="1285860"/>
            <a:ext cx="4433914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u="sng" dirty="0"/>
              <a:t>Type d’acteur </a:t>
            </a:r>
            <a:r>
              <a:rPr lang="fr-FR" sz="1600" b="1" u="sng" dirty="0"/>
              <a:t>:</a:t>
            </a:r>
            <a:r>
              <a:rPr lang="fr-FR" sz="1600" b="1" i="1" u="sng" dirty="0"/>
              <a:t> </a:t>
            </a:r>
            <a:r>
              <a:rPr lang="fr-FR" sz="1600" i="1" dirty="0" smtClean="0"/>
              <a:t>Leader sur le marché des produits infantiles en France</a:t>
            </a:r>
            <a:endParaRPr lang="fr-FR" sz="1600" i="1" dirty="0"/>
          </a:p>
        </p:txBody>
      </p:sp>
      <p:sp>
        <p:nvSpPr>
          <p:cNvPr id="88086" name="Text Box 52"/>
          <p:cNvSpPr txBox="1">
            <a:spLocks noChangeArrowheads="1"/>
          </p:cNvSpPr>
          <p:nvPr/>
        </p:nvSpPr>
        <p:spPr bwMode="auto">
          <a:xfrm>
            <a:off x="214282" y="2214554"/>
            <a:ext cx="4429156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u="sng" dirty="0"/>
              <a:t>Appartenance </a:t>
            </a:r>
            <a:r>
              <a:rPr lang="fr-FR" sz="2000" b="1" u="sng" dirty="0" smtClean="0"/>
              <a:t>à </a:t>
            </a:r>
            <a:r>
              <a:rPr lang="fr-FR" sz="2000" b="1" u="sng" dirty="0"/>
              <a:t>un groupe</a:t>
            </a:r>
            <a:r>
              <a:rPr lang="fr-FR" sz="2000" b="1" dirty="0"/>
              <a:t> : </a:t>
            </a:r>
            <a:r>
              <a:rPr lang="fr-FR" sz="1600" i="1" dirty="0" smtClean="0"/>
              <a:t>Danone</a:t>
            </a:r>
            <a:endParaRPr lang="fr-FR" sz="1600" b="0" i="1" dirty="0"/>
          </a:p>
        </p:txBody>
      </p:sp>
      <p:sp>
        <p:nvSpPr>
          <p:cNvPr id="88088" name="Text Box 43"/>
          <p:cNvSpPr txBox="1">
            <a:spLocks noChangeArrowheads="1"/>
          </p:cNvSpPr>
          <p:nvPr/>
        </p:nvSpPr>
        <p:spPr bwMode="auto">
          <a:xfrm>
            <a:off x="5429256" y="2000240"/>
            <a:ext cx="3581400" cy="1571842"/>
          </a:xfrm>
          <a:prstGeom prst="rect">
            <a:avLst/>
          </a:prstGeom>
          <a:noFill/>
          <a:ln w="9398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just"/>
            <a:r>
              <a:rPr lang="fr-FR" sz="1600" i="1" dirty="0" err="1" smtClean="0"/>
              <a:t>Blédina</a:t>
            </a:r>
            <a:r>
              <a:rPr lang="fr-FR" sz="1600" i="1" dirty="0" smtClean="0"/>
              <a:t> lance en 2012 le petit pot au rayon frais. </a:t>
            </a:r>
            <a:r>
              <a:rPr lang="fr-FR" sz="1600" i="1" dirty="0" err="1" smtClean="0"/>
              <a:t>Blédina</a:t>
            </a:r>
            <a:r>
              <a:rPr lang="fr-FR" sz="1600" i="1" dirty="0" smtClean="0"/>
              <a:t> espère convaincre les mamans qui restent adeptes du fait maison de donner des plats préparés à leurs bébés. Elle mise sur le goût et des prix accessibles.</a:t>
            </a:r>
            <a:endParaRPr lang="fr-FR" sz="1600" i="1" dirty="0">
              <a:latin typeface="Arial" charset="0"/>
            </a:endParaRPr>
          </a:p>
        </p:txBody>
      </p:sp>
      <p:sp>
        <p:nvSpPr>
          <p:cNvPr id="88089" name="Text Box 49"/>
          <p:cNvSpPr txBox="1">
            <a:spLocks noChangeArrowheads="1"/>
          </p:cNvSpPr>
          <p:nvPr/>
        </p:nvSpPr>
        <p:spPr bwMode="auto">
          <a:xfrm>
            <a:off x="285720" y="5357826"/>
            <a:ext cx="4429156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600" i="1" dirty="0" err="1" smtClean="0"/>
              <a:t>Blédi'Délice</a:t>
            </a:r>
            <a:r>
              <a:rPr lang="fr-FR" sz="1600" i="1" dirty="0" smtClean="0"/>
              <a:t> , </a:t>
            </a:r>
            <a:r>
              <a:rPr lang="fr-FR" sz="1600" i="1" dirty="0" err="1" smtClean="0"/>
              <a:t>blédilacté</a:t>
            </a:r>
            <a:r>
              <a:rPr lang="fr-FR" sz="1600" i="1" dirty="0" smtClean="0"/>
              <a:t>,                                  </a:t>
            </a:r>
          </a:p>
          <a:p>
            <a:r>
              <a:rPr lang="fr-FR" sz="1600" i="1" dirty="0" err="1" smtClean="0"/>
              <a:t>Blédichef</a:t>
            </a:r>
            <a:r>
              <a:rPr lang="fr-FR" sz="1600" i="1" dirty="0" smtClean="0"/>
              <a:t> , </a:t>
            </a:r>
            <a:r>
              <a:rPr lang="fr-FR" sz="1600" i="1" dirty="0" err="1" smtClean="0"/>
              <a:t>Blédîner</a:t>
            </a:r>
            <a:r>
              <a:rPr lang="fr-FR" sz="1600" i="1" dirty="0" smtClean="0"/>
              <a:t>…......</a:t>
            </a:r>
            <a:endParaRPr lang="fr-FR" sz="1600" b="0" i="1" u="sng" dirty="0"/>
          </a:p>
          <a:p>
            <a:r>
              <a:rPr lang="fr-FR" sz="1500" b="0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88090" name="Text Box 50"/>
          <p:cNvSpPr txBox="1">
            <a:spLocks noChangeArrowheads="1"/>
          </p:cNvSpPr>
          <p:nvPr/>
        </p:nvSpPr>
        <p:spPr bwMode="auto">
          <a:xfrm>
            <a:off x="5429256" y="4143380"/>
            <a:ext cx="3357586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u="sng" dirty="0" smtClean="0"/>
              <a:t>Ses </a:t>
            </a:r>
            <a:r>
              <a:rPr lang="fr-FR" sz="2000" b="1" u="sng" dirty="0"/>
              <a:t>nouveaux produits</a:t>
            </a:r>
          </a:p>
        </p:txBody>
      </p:sp>
      <p:sp>
        <p:nvSpPr>
          <p:cNvPr id="88091" name="Text Box 50"/>
          <p:cNvSpPr txBox="1">
            <a:spLocks noChangeArrowheads="1"/>
          </p:cNvSpPr>
          <p:nvPr/>
        </p:nvSpPr>
        <p:spPr bwMode="auto">
          <a:xfrm>
            <a:off x="5429256" y="4714884"/>
            <a:ext cx="3348037" cy="1510286"/>
          </a:xfrm>
          <a:prstGeom prst="rect">
            <a:avLst/>
          </a:prstGeom>
          <a:noFill/>
          <a:ln w="9398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r>
              <a:rPr lang="fr-FR" sz="1600" i="1" dirty="0" err="1" smtClean="0"/>
              <a:t>Blédiscuit</a:t>
            </a:r>
            <a:r>
              <a:rPr lang="fr-FR" sz="1600" i="1" dirty="0" smtClean="0"/>
              <a:t> Croissance au Chocolat, </a:t>
            </a:r>
            <a:r>
              <a:rPr lang="fr-FR" sz="1600" i="1" dirty="0" err="1" smtClean="0"/>
              <a:t>Blédiscuit</a:t>
            </a:r>
            <a:r>
              <a:rPr lang="fr-FR" sz="1600" i="1" dirty="0" smtClean="0"/>
              <a:t> Mon 1er boudoir,                                                       Les purées Les Idées de Maman</a:t>
            </a:r>
          </a:p>
          <a:p>
            <a:endParaRPr lang="fr-FR" sz="1400" dirty="0" smtClean="0"/>
          </a:p>
          <a:p>
            <a:r>
              <a:rPr lang="fr-FR" sz="1400" dirty="0" smtClean="0"/>
              <a:t> </a:t>
            </a:r>
            <a:endParaRPr lang="fr-FR" sz="1400" dirty="0"/>
          </a:p>
        </p:txBody>
      </p:sp>
      <p:sp>
        <p:nvSpPr>
          <p:cNvPr id="43" name="ZoneTexte 42"/>
          <p:cNvSpPr txBox="1"/>
          <p:nvPr/>
        </p:nvSpPr>
        <p:spPr>
          <a:xfrm>
            <a:off x="285720" y="4929198"/>
            <a:ext cx="4429156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b="1" u="sng" dirty="0" smtClean="0"/>
              <a:t>Ses marques :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5500694" y="1285860"/>
            <a:ext cx="321471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b="1" u="sng" dirty="0" smtClean="0"/>
              <a:t>Ses derniers changements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87192"/>
            <a:ext cx="9144000" cy="51181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/>
              <a:t>Analyse d’entreprise: </a:t>
            </a:r>
            <a:r>
              <a:rPr lang="fr-FR" sz="3600" b="1" dirty="0" err="1" smtClean="0"/>
              <a:t>Blédina</a:t>
            </a:r>
            <a:endParaRPr lang="fr-FR" sz="3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46"/>
          <p:cNvSpPr txBox="1">
            <a:spLocks noChangeArrowheads="1"/>
          </p:cNvSpPr>
          <p:nvPr/>
        </p:nvSpPr>
        <p:spPr bwMode="auto">
          <a:xfrm>
            <a:off x="4000496" y="1000108"/>
            <a:ext cx="32035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0" u="sng" dirty="0" smtClean="0">
                <a:latin typeface="Arial" charset="0"/>
              </a:rPr>
              <a:t> </a:t>
            </a:r>
            <a:r>
              <a:rPr lang="fr-FR" sz="1600" b="1" u="sng" dirty="0" smtClean="0"/>
              <a:t>Fonctionnalités/Tendances</a:t>
            </a:r>
            <a:endParaRPr lang="fr-FR" b="1" u="sng" dirty="0"/>
          </a:p>
        </p:txBody>
      </p:sp>
      <p:sp>
        <p:nvSpPr>
          <p:cNvPr id="17" name="Line 40"/>
          <p:cNvSpPr>
            <a:spLocks noChangeShapeType="1"/>
          </p:cNvSpPr>
          <p:nvPr/>
        </p:nvSpPr>
        <p:spPr bwMode="auto">
          <a:xfrm>
            <a:off x="4046213" y="1142984"/>
            <a:ext cx="45719" cy="278608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" name="Line 41"/>
          <p:cNvSpPr>
            <a:spLocks noChangeShapeType="1"/>
          </p:cNvSpPr>
          <p:nvPr/>
        </p:nvSpPr>
        <p:spPr bwMode="auto">
          <a:xfrm>
            <a:off x="4071934" y="3929066"/>
            <a:ext cx="1655763" cy="158432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fr-FR" b="1" cap="all">
              <a:ln w="0">
                <a:solidFill>
                  <a:sysClr val="windowText" lastClr="000000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9" name="Line 42"/>
          <p:cNvSpPr>
            <a:spLocks noChangeShapeType="1"/>
          </p:cNvSpPr>
          <p:nvPr/>
        </p:nvSpPr>
        <p:spPr bwMode="auto">
          <a:xfrm flipH="1">
            <a:off x="2500298" y="3929066"/>
            <a:ext cx="1571636" cy="1582738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" name="Text Box 56"/>
          <p:cNvSpPr txBox="1">
            <a:spLocks noChangeArrowheads="1"/>
          </p:cNvSpPr>
          <p:nvPr/>
        </p:nvSpPr>
        <p:spPr bwMode="auto">
          <a:xfrm>
            <a:off x="4071933" y="1357299"/>
            <a:ext cx="1199239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fr-FR" sz="1400" i="1" dirty="0" smtClean="0"/>
              <a:t>Adapté</a:t>
            </a:r>
          </a:p>
          <a:p>
            <a:pPr>
              <a:buFontTx/>
              <a:buChar char="-"/>
            </a:pPr>
            <a:endParaRPr lang="fr-FR" sz="1400" i="1" dirty="0" smtClean="0"/>
          </a:p>
          <a:p>
            <a:pPr>
              <a:buFontTx/>
              <a:buChar char="-"/>
            </a:pPr>
            <a:r>
              <a:rPr lang="fr-FR" sz="1400" i="1" dirty="0" smtClean="0"/>
              <a:t>Nutritionnel</a:t>
            </a:r>
          </a:p>
          <a:p>
            <a:pPr>
              <a:buFontTx/>
              <a:buChar char="-"/>
            </a:pPr>
            <a:endParaRPr lang="fr-FR" sz="1400" i="1" dirty="0" smtClean="0"/>
          </a:p>
          <a:p>
            <a:r>
              <a:rPr lang="fr-FR" sz="1400" i="1" dirty="0" smtClean="0"/>
              <a:t>-pratique</a:t>
            </a:r>
          </a:p>
          <a:p>
            <a:endParaRPr lang="fr-FR" sz="1400" i="1" dirty="0" smtClean="0"/>
          </a:p>
          <a:p>
            <a:pPr>
              <a:buFontTx/>
              <a:buChar char="-"/>
            </a:pPr>
            <a:r>
              <a:rPr lang="fr-FR" sz="1400" i="1" dirty="0" smtClean="0"/>
              <a:t>Attractif</a:t>
            </a:r>
          </a:p>
          <a:p>
            <a:pPr>
              <a:buFontTx/>
              <a:buChar char="-"/>
            </a:pPr>
            <a:endParaRPr lang="fr-FR" sz="1400" i="1" dirty="0" smtClean="0"/>
          </a:p>
          <a:p>
            <a:r>
              <a:rPr lang="fr-FR" sz="1400" i="1" dirty="0" smtClean="0"/>
              <a:t>-Saveurs </a:t>
            </a:r>
          </a:p>
          <a:p>
            <a:endParaRPr lang="fr-FR" sz="1400" i="1" dirty="0" smtClean="0"/>
          </a:p>
          <a:p>
            <a:r>
              <a:rPr lang="fr-FR" sz="1400" i="1" dirty="0" smtClean="0"/>
              <a:t>-authentiques</a:t>
            </a:r>
          </a:p>
          <a:p>
            <a:endParaRPr lang="fr-FR" sz="1400" dirty="0" smtClean="0"/>
          </a:p>
          <a:p>
            <a:endParaRPr lang="fr-FR" sz="1400" dirty="0" smtClean="0"/>
          </a:p>
          <a:p>
            <a:endParaRPr lang="fr-FR" sz="1400" b="1" u="sng" dirty="0" smtClean="0"/>
          </a:p>
          <a:p>
            <a:endParaRPr lang="fr-FR" sz="1400" dirty="0" smtClean="0"/>
          </a:p>
          <a:p>
            <a:endParaRPr lang="fr-FR" sz="1400" b="1" u="sng" dirty="0" smtClean="0"/>
          </a:p>
          <a:p>
            <a:endParaRPr lang="fr-FR" sz="1400" b="1" u="sng" dirty="0" smtClean="0"/>
          </a:p>
          <a:p>
            <a:endParaRPr lang="fr-FR" sz="1400" b="1" u="sng" dirty="0" smtClean="0"/>
          </a:p>
          <a:p>
            <a:endParaRPr lang="fr-FR" sz="1400" dirty="0" smtClean="0"/>
          </a:p>
        </p:txBody>
      </p:sp>
      <p:sp>
        <p:nvSpPr>
          <p:cNvPr id="21" name="Text Box 38"/>
          <p:cNvSpPr txBox="1">
            <a:spLocks noChangeArrowheads="1"/>
          </p:cNvSpPr>
          <p:nvPr/>
        </p:nvSpPr>
        <p:spPr bwMode="auto">
          <a:xfrm>
            <a:off x="1516058" y="5580071"/>
            <a:ext cx="1584325" cy="586957"/>
          </a:xfrm>
          <a:prstGeom prst="rect">
            <a:avLst/>
          </a:prstGeom>
          <a:noFill/>
          <a:ln w="9398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b="1" u="sng" dirty="0" smtClean="0"/>
              <a:t>Technologies/ compétences</a:t>
            </a:r>
            <a:endParaRPr lang="fr-FR" sz="1600" b="1" u="sng" dirty="0"/>
          </a:p>
        </p:txBody>
      </p:sp>
      <p:sp>
        <p:nvSpPr>
          <p:cNvPr id="22" name="Text Box 43"/>
          <p:cNvSpPr txBox="1">
            <a:spLocks noChangeArrowheads="1"/>
          </p:cNvSpPr>
          <p:nvPr/>
        </p:nvSpPr>
        <p:spPr bwMode="auto">
          <a:xfrm>
            <a:off x="4302108" y="5580071"/>
            <a:ext cx="230261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600" b="1" u="sng" dirty="0"/>
              <a:t>Marchés </a:t>
            </a:r>
            <a:r>
              <a:rPr lang="fr-FR" sz="1600" b="1" u="sng" dirty="0" smtClean="0"/>
              <a:t>cibles (enfants) </a:t>
            </a:r>
            <a:endParaRPr lang="fr-FR" sz="1600" b="1" u="sng" dirty="0"/>
          </a:p>
        </p:txBody>
      </p:sp>
      <p:sp>
        <p:nvSpPr>
          <p:cNvPr id="23" name="Text Box 60"/>
          <p:cNvSpPr txBox="1">
            <a:spLocks noChangeArrowheads="1"/>
          </p:cNvSpPr>
          <p:nvPr/>
        </p:nvSpPr>
        <p:spPr bwMode="auto">
          <a:xfrm>
            <a:off x="4444984" y="4079873"/>
            <a:ext cx="122396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b="0" i="1" dirty="0" smtClean="0">
                <a:latin typeface="Times New Roman" pitchFamily="18" charset="0"/>
              </a:rPr>
              <a:t>Europe</a:t>
            </a:r>
            <a:endParaRPr lang="fr-FR" sz="1200" b="0" i="1" dirty="0">
              <a:latin typeface="Times New Roman" pitchFamily="18" charset="0"/>
            </a:endParaRPr>
          </a:p>
          <a:p>
            <a:endParaRPr lang="fr-FR" sz="1200" b="0" dirty="0">
              <a:latin typeface="Times New Roman" pitchFamily="18" charset="0"/>
            </a:endParaRPr>
          </a:p>
        </p:txBody>
      </p:sp>
      <p:sp>
        <p:nvSpPr>
          <p:cNvPr id="24" name="Text Box 61"/>
          <p:cNvSpPr txBox="1">
            <a:spLocks noChangeArrowheads="1"/>
          </p:cNvSpPr>
          <p:nvPr/>
        </p:nvSpPr>
        <p:spPr bwMode="auto">
          <a:xfrm>
            <a:off x="5373678" y="4865691"/>
            <a:ext cx="4940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0" i="1" dirty="0" smtClean="0">
                <a:latin typeface="Times New Roman" pitchFamily="18" charset="0"/>
              </a:rPr>
              <a:t>Asie</a:t>
            </a:r>
            <a:endParaRPr lang="fr-FR" sz="1200" b="0" i="1" dirty="0">
              <a:latin typeface="Times New Roman" pitchFamily="18" charset="0"/>
            </a:endParaRPr>
          </a:p>
        </p:txBody>
      </p:sp>
      <p:sp>
        <p:nvSpPr>
          <p:cNvPr id="25" name="Text Box 67"/>
          <p:cNvSpPr txBox="1">
            <a:spLocks noChangeArrowheads="1"/>
          </p:cNvSpPr>
          <p:nvPr/>
        </p:nvSpPr>
        <p:spPr bwMode="auto">
          <a:xfrm>
            <a:off x="4802174" y="4508501"/>
            <a:ext cx="11509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0" i="1" dirty="0" smtClean="0">
                <a:latin typeface="Times New Roman" pitchFamily="18" charset="0"/>
              </a:rPr>
              <a:t>Afrique</a:t>
            </a:r>
            <a:endParaRPr lang="fr-FR" sz="1200" b="0" i="1" dirty="0">
              <a:latin typeface="Times New Roman" pitchFamily="18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2087530" y="4079873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Lait infantiles (liquide ou en poudre)</a:t>
            </a:r>
            <a:endParaRPr lang="fr-FR" sz="1400" i="1" dirty="0"/>
          </a:p>
        </p:txBody>
      </p:sp>
      <p:sp>
        <p:nvSpPr>
          <p:cNvPr id="27" name="Rectangle 26"/>
          <p:cNvSpPr/>
          <p:nvPr/>
        </p:nvSpPr>
        <p:spPr>
          <a:xfrm>
            <a:off x="1516058" y="4722815"/>
            <a:ext cx="16032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i="1" dirty="0" smtClean="0"/>
              <a:t>Aliments</a:t>
            </a:r>
            <a:r>
              <a:rPr lang="fr-FR" sz="1400" dirty="0" smtClean="0"/>
              <a:t> diversifiés</a:t>
            </a:r>
            <a:endParaRPr lang="fr-FR" sz="1400" dirty="0"/>
          </a:p>
        </p:txBody>
      </p:sp>
      <p:sp>
        <p:nvSpPr>
          <p:cNvPr id="28" name="AutoShape 28"/>
          <p:cNvSpPr>
            <a:spLocks/>
          </p:cNvSpPr>
          <p:nvPr/>
        </p:nvSpPr>
        <p:spPr bwMode="auto">
          <a:xfrm rot="19140000">
            <a:off x="5366222" y="3644153"/>
            <a:ext cx="215900" cy="1800225"/>
          </a:xfrm>
          <a:prstGeom prst="rightBrace">
            <a:avLst>
              <a:gd name="adj1" fmla="val 6948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5587992" y="4151311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 smtClean="0"/>
              <a:t>GMS ET PHARMACIES </a:t>
            </a:r>
            <a:endParaRPr lang="fr-FR" sz="1200" dirty="0"/>
          </a:p>
        </p:txBody>
      </p:sp>
      <p:sp>
        <p:nvSpPr>
          <p:cNvPr id="31" name="Rectangle 30"/>
          <p:cNvSpPr/>
          <p:nvPr/>
        </p:nvSpPr>
        <p:spPr>
          <a:xfrm>
            <a:off x="0" y="87192"/>
            <a:ext cx="9144000" cy="51181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/>
              <a:t>Analyse d’entreprise: </a:t>
            </a:r>
            <a:r>
              <a:rPr lang="fr-FR" sz="3600" b="1" dirty="0" err="1" smtClean="0"/>
              <a:t>Blédina</a:t>
            </a:r>
            <a:endParaRPr lang="fr-FR" sz="3600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2692813" y="6252633"/>
            <a:ext cx="3504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Domaine d’activité stratégique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783188"/>
              </p:ext>
            </p:extLst>
          </p:nvPr>
        </p:nvGraphicFramePr>
        <p:xfrm>
          <a:off x="0" y="785794"/>
          <a:ext cx="9144002" cy="621975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983738"/>
                <a:gridCol w="2588262"/>
                <a:gridCol w="2286001"/>
                <a:gridCol w="2286001"/>
              </a:tblGrid>
              <a:tr h="394468">
                <a:tc>
                  <a:txBody>
                    <a:bodyPr/>
                    <a:lstStyle/>
                    <a:p>
                      <a:endParaRPr lang="fr-FR" sz="1400" dirty="0">
                        <a:latin typeface="+mn-lt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Description</a:t>
                      </a:r>
                      <a:endParaRPr lang="fr-FR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Forces</a:t>
                      </a:r>
                      <a:endParaRPr lang="fr-FR" sz="1400" dirty="0">
                        <a:latin typeface="+mn-lt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Faiblesses</a:t>
                      </a:r>
                      <a:endParaRPr lang="fr-FR" sz="1400" dirty="0">
                        <a:latin typeface="+mn-lt"/>
                      </a:endParaRPr>
                    </a:p>
                  </a:txBody>
                  <a:tcPr marT="45721" marB="45721" anchor="ctr"/>
                </a:tc>
              </a:tr>
              <a:tr h="1326585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Stratégie de la croissance</a:t>
                      </a:r>
                      <a:endParaRPr lang="fr-FR" sz="1400" b="1" i="1" dirty="0">
                        <a:latin typeface="+mn-lt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Diversification</a:t>
                      </a:r>
                      <a:r>
                        <a:rPr lang="fr-FR" sz="1400" baseline="0" dirty="0" smtClean="0"/>
                        <a:t> de produits et suit une stratégie </a:t>
                      </a:r>
                      <a:r>
                        <a:rPr lang="fr-FR" sz="1400" dirty="0" smtClean="0"/>
                        <a:t>de plus en plus internationale.</a:t>
                      </a:r>
                      <a:endParaRPr lang="fr-FR" sz="1400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Le rachat de 98,4% de </a:t>
                      </a:r>
                      <a:r>
                        <a:rPr lang="fr-FR" sz="1400" dirty="0" err="1" smtClean="0"/>
                        <a:t>Numico</a:t>
                      </a:r>
                      <a:r>
                        <a:rPr lang="fr-FR" sz="1400" dirty="0" smtClean="0"/>
                        <a:t> en 2007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dirty="0" smtClean="0"/>
                        <a:t>par OPA permet le renforcement mondial de </a:t>
                      </a:r>
                      <a:r>
                        <a:rPr lang="fr-FR" sz="1400" dirty="0" err="1" smtClean="0"/>
                        <a:t>Blédina</a:t>
                      </a:r>
                      <a:r>
                        <a:rPr lang="fr-FR" sz="1400" dirty="0" smtClean="0"/>
                        <a:t>.</a:t>
                      </a:r>
                    </a:p>
                    <a:p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21" marB="45721" anchor="ctr"/>
                </a:tc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Absence aux Etats-Unis, contrairement à son principal concurrent (Nestlé).</a:t>
                      </a:r>
                    </a:p>
                    <a:p>
                      <a:endParaRPr lang="fr-FR" sz="1400" dirty="0"/>
                    </a:p>
                    <a:p>
                      <a:endParaRPr lang="fr-FR" sz="1400" dirty="0" smtClean="0"/>
                    </a:p>
                    <a:p>
                      <a:endParaRPr lang="fr-FR" sz="1400" dirty="0" smtClean="0"/>
                    </a:p>
                    <a:p>
                      <a:endParaRPr lang="fr-FR" sz="1400" dirty="0" smtClean="0"/>
                    </a:p>
                    <a:p>
                      <a:r>
                        <a:rPr lang="fr-FR" sz="1400" dirty="0" smtClean="0"/>
                        <a:t>Les marques sont de plus en plus soumises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dirty="0" smtClean="0"/>
                        <a:t>à </a:t>
                      </a:r>
                      <a:r>
                        <a:rPr lang="fr-FR" sz="1400" baseline="0" dirty="0" smtClean="0"/>
                        <a:t>la concurrence</a:t>
                      </a:r>
                      <a:r>
                        <a:rPr lang="fr-FR" sz="1400" dirty="0" smtClean="0"/>
                        <a:t> des marques distributeurs.</a:t>
                      </a:r>
                    </a:p>
                    <a:p>
                      <a:endParaRPr lang="fr-FR" sz="1400" dirty="0" smtClean="0"/>
                    </a:p>
                    <a:p>
                      <a:endParaRPr lang="fr-FR" sz="1400" dirty="0" smtClean="0"/>
                    </a:p>
                    <a:p>
                      <a:endParaRPr lang="fr-FR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aseline="0" dirty="0" smtClean="0"/>
                        <a:t>Une stratégie prix peu accès sur la promotion contrairement aux principaux acteurs du  secteur de la nutrition infantile .</a:t>
                      </a:r>
                      <a:endParaRPr lang="fr-FR" sz="1400" dirty="0" smtClean="0"/>
                    </a:p>
                    <a:p>
                      <a:endParaRPr lang="fr-FR" sz="1400" dirty="0" smtClean="0"/>
                    </a:p>
                    <a:p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Manque d’innovation  de rupture .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21" marB="45721"/>
                </a:tc>
              </a:tr>
              <a:tr h="1373796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Stratégie de suivie</a:t>
                      </a:r>
                      <a:endParaRPr lang="fr-FR" sz="1400" b="1" i="1" dirty="0">
                        <a:latin typeface="+mn-lt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/>
                        <a:t>Blédina</a:t>
                      </a:r>
                      <a:r>
                        <a:rPr lang="fr-FR" sz="1400" dirty="0" smtClean="0"/>
                        <a:t> souligne dans</a:t>
                      </a:r>
                      <a:r>
                        <a:rPr lang="fr-FR" sz="1400" baseline="0" dirty="0" smtClean="0"/>
                        <a:t> sa  communication </a:t>
                      </a:r>
                      <a:r>
                        <a:rPr lang="fr-FR" sz="1400" dirty="0" smtClean="0"/>
                        <a:t>l’importance d’une alimentation spécifique pour les bébés.   </a:t>
                      </a:r>
                      <a:endParaRPr lang="fr-FR" sz="1400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Forte notoriété lui permettant  d’équilibrer</a:t>
                      </a:r>
                      <a:r>
                        <a:rPr lang="fr-FR" sz="1400" baseline="0" dirty="0" smtClean="0"/>
                        <a:t>  les  rapports de forces aves les distributeurs .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21" marB="45721" anchor="ctr"/>
                </a:tc>
                <a:tc vMerge="1"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/>
                </a:tc>
              </a:tr>
              <a:tr h="1650772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Stratégie concurrentielle</a:t>
                      </a:r>
                      <a:endParaRPr lang="fr-FR" sz="1400" b="1" i="1" dirty="0" smtClean="0">
                        <a:latin typeface="+mn-lt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La marque se positionne comme l’accompagnateur des parents</a:t>
                      </a:r>
                      <a:r>
                        <a:rPr lang="fr-FR" sz="1400" baseline="0" dirty="0" smtClean="0"/>
                        <a:t> pour satisfaire les besoins de leurs enfants.</a:t>
                      </a:r>
                      <a:endParaRPr lang="fr-FR" sz="1400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Partenariat  aves  des corps médicales.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Grâce à l’innovation appuyée sur l’écoute des mères Blédina propose des</a:t>
                      </a:r>
                      <a:r>
                        <a:rPr lang="fr-FR" sz="1400" baseline="0" dirty="0" smtClean="0"/>
                        <a:t> produits de qualité occupant une grande part dans les GMS.</a:t>
                      </a:r>
                      <a:endParaRPr lang="fr-FR" sz="1400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/>
                </a:tc>
                <a:tc vMerge="1"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/>
                </a:tc>
              </a:tr>
              <a:tr h="1326585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Positionnement</a:t>
                      </a:r>
                      <a:endParaRPr lang="fr-FR" sz="1400" b="1" i="1" dirty="0">
                        <a:latin typeface="+mn-lt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Leader sur le marché français avec 53% des parts de marchés en </a:t>
                      </a:r>
                      <a:r>
                        <a:rPr lang="fr-FR" sz="1400" baseline="0" dirty="0" smtClean="0"/>
                        <a:t>2013</a:t>
                      </a:r>
                      <a:r>
                        <a:rPr lang="fr-FR" sz="1400" dirty="0" smtClean="0"/>
                        <a:t>. </a:t>
                      </a:r>
                      <a:endParaRPr lang="fr-FR" sz="1400" dirty="0">
                        <a:latin typeface="+mn-lt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/>
                        <a:t>Blédina</a:t>
                      </a:r>
                      <a:r>
                        <a:rPr lang="fr-FR" sz="1400" dirty="0" smtClean="0"/>
                        <a:t> bénéficie de la notoriété et de la structure financière du groupe Danone.</a:t>
                      </a:r>
                    </a:p>
                    <a:p>
                      <a:endParaRPr lang="fr-FR" sz="1400" dirty="0">
                        <a:latin typeface="+mn-lt"/>
                      </a:endParaRPr>
                    </a:p>
                  </a:txBody>
                  <a:tcPr marT="45721" marB="45721" anchor="ctr"/>
                </a:tc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 marT="45721" marB="45721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87192"/>
            <a:ext cx="9144000" cy="51181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/>
              <a:t>Analyse d’entreprise: </a:t>
            </a:r>
            <a:r>
              <a:rPr lang="fr-FR" sz="3600" b="1" dirty="0" err="1" smtClean="0"/>
              <a:t>Blédina</a:t>
            </a:r>
            <a:endParaRPr lang="fr-F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14546" y="857232"/>
            <a:ext cx="46438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000" b="1" u="sng" dirty="0"/>
              <a:t>Présentation synthétique de l’entreprise </a:t>
            </a:r>
            <a:r>
              <a:rPr lang="fr-FR" sz="2000" b="1" u="sng" dirty="0" smtClean="0"/>
              <a:t>:</a:t>
            </a:r>
            <a:r>
              <a:rPr lang="fr-FR" sz="2000" dirty="0" smtClean="0"/>
              <a:t> </a:t>
            </a:r>
            <a:endParaRPr lang="fr-FR" sz="2000" dirty="0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1285860"/>
            <a:ext cx="9144000" cy="50006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1400" i="1" dirty="0"/>
              <a:t>Filière du groupe Danone, </a:t>
            </a:r>
            <a:r>
              <a:rPr lang="fr-FR" sz="1400" i="1" dirty="0" err="1"/>
              <a:t>Blédina</a:t>
            </a:r>
            <a:r>
              <a:rPr lang="fr-FR" sz="1400" i="1" dirty="0"/>
              <a:t> est aujourd’hui le leader français de l’alimentation infantile et second sur le marché </a:t>
            </a:r>
            <a:endParaRPr lang="fr-FR" sz="1400" i="1" dirty="0" smtClean="0"/>
          </a:p>
          <a:p>
            <a:pPr algn="ctr"/>
            <a:r>
              <a:rPr lang="fr-FR" sz="1400" i="1" dirty="0" smtClean="0"/>
              <a:t>international</a:t>
            </a:r>
            <a:r>
              <a:rPr lang="fr-FR" sz="1400" b="1" dirty="0"/>
              <a:t>.</a:t>
            </a:r>
            <a:r>
              <a:rPr lang="fr-FR" sz="1400" dirty="0"/>
              <a:t> 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1857364"/>
            <a:ext cx="9144000" cy="71913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buFontTx/>
              <a:buAutoNum type="arabicParenR"/>
            </a:pPr>
            <a:endParaRPr lang="fr-FR" sz="1400" i="1" dirty="0" smtClean="0"/>
          </a:p>
          <a:p>
            <a:pPr marL="342900" indent="-342900" algn="ctr"/>
            <a:r>
              <a:rPr lang="fr-FR" sz="1400" i="1" dirty="0" smtClean="0"/>
              <a:t>        Réussir sa croissance et accroitre ses parts de marché en France   </a:t>
            </a:r>
            <a:endParaRPr lang="fr-FR" sz="1400" i="1" dirty="0"/>
          </a:p>
          <a:p>
            <a:pPr marL="342900" indent="-342900" algn="ctr"/>
            <a:endParaRPr lang="fr-FR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-142908" y="2000240"/>
            <a:ext cx="1828808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sz="2000" b="1" u="sng" dirty="0" smtClean="0"/>
              <a:t>Objectifs :</a:t>
            </a:r>
            <a:endParaRPr lang="fr-FR" sz="2000" b="1" u="sng" dirty="0"/>
          </a:p>
          <a:p>
            <a:endParaRPr lang="fr-FR" b="1" u="sng" dirty="0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82550" y="2974975"/>
            <a:ext cx="395605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2000" b="1" u="sng" dirty="0" smtClean="0"/>
              <a:t>Equilibrée: </a:t>
            </a:r>
          </a:p>
          <a:p>
            <a:r>
              <a:rPr lang="fr-FR" sz="1400" i="1" dirty="0" smtClean="0"/>
              <a:t>Blédina a fidélisé ses clients et élargit son territoire de façon internationale.</a:t>
            </a:r>
          </a:p>
          <a:p>
            <a:endParaRPr lang="fr-FR" b="1" u="sng" dirty="0" smtClean="0"/>
          </a:p>
          <a:p>
            <a:r>
              <a:rPr lang="fr-FR" sz="2000" b="1" u="sng" dirty="0" smtClean="0"/>
              <a:t>Enjeux stratégiques:</a:t>
            </a:r>
          </a:p>
          <a:p>
            <a:r>
              <a:rPr lang="fr-FR" sz="1400" i="1" dirty="0" smtClean="0"/>
              <a:t>Transférer son expertise sur ses marchés au niveau international.</a:t>
            </a:r>
          </a:p>
          <a:p>
            <a:r>
              <a:rPr lang="fr-FR" sz="1400" i="1" dirty="0" smtClean="0"/>
              <a:t>Pénétrer de nouveaux marchés dans le monde   (Etats-Unis).</a:t>
            </a:r>
            <a:r>
              <a:rPr lang="fr-FR" sz="1400" b="1" i="1" dirty="0" smtClean="0"/>
              <a:t> </a:t>
            </a:r>
          </a:p>
          <a:p>
            <a:endParaRPr lang="fr-FR" sz="1200" dirty="0" smtClean="0">
              <a:latin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429124" y="3000372"/>
            <a:ext cx="435771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 smtClean="0"/>
              <a:t>Adaptée à son environnement actuel:</a:t>
            </a:r>
          </a:p>
          <a:p>
            <a:r>
              <a:rPr lang="fr-FR" sz="1400" i="1" dirty="0" smtClean="0"/>
              <a:t>La croissance de Blédina et ses parts de marché montrent que celles-ci est fortement adaptée à son environnement.</a:t>
            </a:r>
          </a:p>
          <a:p>
            <a:endParaRPr lang="fr-FR" sz="1400" i="1" dirty="0" smtClean="0"/>
          </a:p>
          <a:p>
            <a:r>
              <a:rPr lang="fr-FR" b="1" u="sng" dirty="0" smtClean="0"/>
              <a:t>Adaptée à son environnement futur:</a:t>
            </a:r>
          </a:p>
          <a:p>
            <a:r>
              <a:rPr lang="fr-FR" sz="1400" i="1" dirty="0" smtClean="0"/>
              <a:t>Grâce à l’innovation et le renforcement des </a:t>
            </a:r>
            <a:r>
              <a:rPr lang="fr-FR" sz="1400" dirty="0" smtClean="0"/>
              <a:t>usines, avec des machines plus performantes, </a:t>
            </a:r>
            <a:r>
              <a:rPr lang="fr-FR" sz="1400" i="1" dirty="0" err="1" smtClean="0"/>
              <a:t>Blédina</a:t>
            </a:r>
            <a:r>
              <a:rPr lang="fr-FR" sz="1400" i="1" dirty="0" smtClean="0"/>
              <a:t> démontre une grande aptitude à s’adapter à son  environnement. </a:t>
            </a:r>
          </a:p>
          <a:p>
            <a:endParaRPr lang="fr-FR" sz="1400" i="1" dirty="0" smtClean="0"/>
          </a:p>
          <a:p>
            <a:r>
              <a:rPr lang="fr-FR" b="1" u="sng" dirty="0" smtClean="0"/>
              <a:t>Compatible avec ses objectifs :</a:t>
            </a:r>
          </a:p>
          <a:p>
            <a:r>
              <a:rPr lang="fr-FR" sz="1400" i="1" dirty="0" smtClean="0"/>
              <a:t>Oui</a:t>
            </a:r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10" name="ZoneTexte 9"/>
          <p:cNvSpPr txBox="1"/>
          <p:nvPr/>
        </p:nvSpPr>
        <p:spPr>
          <a:xfrm>
            <a:off x="3428992" y="2643182"/>
            <a:ext cx="2000264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u="sng" dirty="0" smtClean="0"/>
              <a:t>Notre analyse</a:t>
            </a:r>
            <a:endParaRPr lang="fr-FR" u="sng" dirty="0"/>
          </a:p>
        </p:txBody>
      </p:sp>
      <p:sp>
        <p:nvSpPr>
          <p:cNvPr id="11" name="ZoneTexte 10"/>
          <p:cNvSpPr txBox="1"/>
          <p:nvPr/>
        </p:nvSpPr>
        <p:spPr>
          <a:xfrm>
            <a:off x="0" y="5857892"/>
            <a:ext cx="9144000" cy="6155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u="sng" dirty="0" smtClean="0"/>
              <a:t>Recommandations:  </a:t>
            </a:r>
          </a:p>
          <a:p>
            <a:pPr algn="ctr"/>
            <a:r>
              <a:rPr lang="fr-FR" sz="1400" i="1" dirty="0" smtClean="0"/>
              <a:t>Il faut faire attention aux nouveaux acteurs et utiliser l’innovation  de rupture.  </a:t>
            </a:r>
            <a:endParaRPr lang="fr-FR" sz="1400" i="1" dirty="0"/>
          </a:p>
        </p:txBody>
      </p:sp>
      <p:sp>
        <p:nvSpPr>
          <p:cNvPr id="12" name="Rectangle 11"/>
          <p:cNvSpPr/>
          <p:nvPr/>
        </p:nvSpPr>
        <p:spPr>
          <a:xfrm>
            <a:off x="0" y="87192"/>
            <a:ext cx="9144000" cy="51181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/>
              <a:t>Analyse d’entreprise: </a:t>
            </a:r>
            <a:r>
              <a:rPr lang="fr-FR" sz="3600" b="1" dirty="0" err="1" smtClean="0"/>
              <a:t>Blédina</a:t>
            </a:r>
            <a:endParaRPr lang="fr-F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5786" y="2285992"/>
            <a:ext cx="770428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u="sng" dirty="0" smtClean="0"/>
              <a:t>Historique: </a:t>
            </a:r>
          </a:p>
          <a:p>
            <a:pPr algn="just"/>
            <a:r>
              <a:rPr lang="fr-FR" i="1" dirty="0" smtClean="0"/>
              <a:t>Nestlé est une entreprise suisse fondé en 1860 par le pharmacien Henri Nestlé,  </a:t>
            </a:r>
          </a:p>
          <a:p>
            <a:pPr algn="just"/>
            <a:r>
              <a:rPr lang="fr-FR" i="1" dirty="0" smtClean="0"/>
              <a:t>ayant développé une farine Lactée pour les nouveaux nés, ne tolérant pas les laits maternelles. </a:t>
            </a:r>
          </a:p>
          <a:p>
            <a:pPr algn="just"/>
            <a:r>
              <a:rPr lang="fr-FR" i="1" dirty="0" smtClean="0"/>
              <a:t>Le chocolat, les confiseries, les eaux, les boissons instantanées, les produits laitiers frais  sont venus compléter les activités de Nestlé au fur et à </a:t>
            </a:r>
          </a:p>
          <a:p>
            <a:pPr algn="just"/>
            <a:r>
              <a:rPr lang="fr-FR" i="1" dirty="0" smtClean="0"/>
              <a:t>mesure de sa croissance, en Suisse comme à l’étranger.</a:t>
            </a:r>
            <a:endParaRPr lang="fr-FR" i="1" dirty="0"/>
          </a:p>
        </p:txBody>
      </p:sp>
      <p:pic>
        <p:nvPicPr>
          <p:cNvPr id="5" name="Imag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4500570"/>
            <a:ext cx="1722120" cy="1995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4357694"/>
            <a:ext cx="1175385" cy="2066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4500570"/>
            <a:ext cx="1959610" cy="174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968991"/>
            <a:ext cx="3500462" cy="1388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0" y="87192"/>
            <a:ext cx="9144000" cy="51181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/>
              <a:t>Analyse des entreprises</a:t>
            </a:r>
            <a:endParaRPr lang="fr-F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3"/>
          <p:cNvSpPr txBox="1">
            <a:spLocks noChangeArrowheads="1"/>
          </p:cNvSpPr>
          <p:nvPr/>
        </p:nvSpPr>
        <p:spPr bwMode="auto">
          <a:xfrm>
            <a:off x="309818" y="2990778"/>
            <a:ext cx="3143240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600" dirty="0" smtClean="0"/>
              <a:t>Capital : 26 162 583 €</a:t>
            </a:r>
            <a:endParaRPr lang="fr-FR" sz="1600" b="0" u="sng" dirty="0" smtClean="0"/>
          </a:p>
          <a:p>
            <a:r>
              <a:rPr lang="fr-FR" b="1" dirty="0" smtClean="0"/>
              <a:t>Taille </a:t>
            </a:r>
            <a:r>
              <a:rPr lang="fr-FR" b="1" dirty="0"/>
              <a:t>: en France </a:t>
            </a:r>
            <a:r>
              <a:rPr lang="fr-FR" b="1" dirty="0" smtClean="0"/>
              <a:t>(2012)</a:t>
            </a:r>
            <a:endParaRPr lang="fr-FR" b="1" dirty="0"/>
          </a:p>
          <a:p>
            <a:r>
              <a:rPr lang="fr-FR" sz="1600" dirty="0" smtClean="0"/>
              <a:t>3204 employés</a:t>
            </a:r>
            <a:endParaRPr lang="fr-FR" sz="1600" dirty="0"/>
          </a:p>
          <a:p>
            <a:r>
              <a:rPr lang="fr-FR" sz="1600" dirty="0" smtClean="0"/>
              <a:t> 5,7 milliards  de chiffre d’affaires</a:t>
            </a:r>
          </a:p>
          <a:p>
            <a:endParaRPr lang="fr-FR" sz="1400" dirty="0" smtClean="0"/>
          </a:p>
        </p:txBody>
      </p:sp>
      <p:sp>
        <p:nvSpPr>
          <p:cNvPr id="4" name="Text Box 54"/>
          <p:cNvSpPr txBox="1">
            <a:spLocks noChangeArrowheads="1"/>
          </p:cNvSpPr>
          <p:nvPr/>
        </p:nvSpPr>
        <p:spPr bwMode="auto">
          <a:xfrm>
            <a:off x="337114" y="4712542"/>
            <a:ext cx="3143272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600" b="1" i="1" u="sng" dirty="0" smtClean="0"/>
              <a:t>Siège sociale</a:t>
            </a:r>
            <a:r>
              <a:rPr lang="fr-FR" sz="1600" b="1" u="sng" dirty="0" smtClean="0"/>
              <a:t> :</a:t>
            </a:r>
            <a:r>
              <a:rPr lang="fr-FR" sz="1600" dirty="0" smtClean="0"/>
              <a:t>  </a:t>
            </a:r>
            <a:r>
              <a:rPr lang="fr-FR" sz="1600" i="1" dirty="0" smtClean="0"/>
              <a:t>Sain et marne (77</a:t>
            </a:r>
            <a:r>
              <a:rPr lang="fr-FR" sz="1600" dirty="0" smtClean="0"/>
              <a:t>)</a:t>
            </a:r>
            <a:endParaRPr lang="fr-FR" sz="1600" i="1" dirty="0"/>
          </a:p>
        </p:txBody>
      </p:sp>
      <p:sp>
        <p:nvSpPr>
          <p:cNvPr id="5" name="Text Box 39"/>
          <p:cNvSpPr txBox="1">
            <a:spLocks noChangeArrowheads="1"/>
          </p:cNvSpPr>
          <p:nvPr/>
        </p:nvSpPr>
        <p:spPr bwMode="auto">
          <a:xfrm>
            <a:off x="337114" y="1616610"/>
            <a:ext cx="3143272" cy="89255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u="sng" dirty="0"/>
              <a:t>Type d’acteur :</a:t>
            </a:r>
            <a:r>
              <a:rPr lang="fr-FR" sz="2000" b="1" i="1" u="sng" dirty="0"/>
              <a:t> </a:t>
            </a:r>
            <a:r>
              <a:rPr lang="fr-FR" sz="1600" i="1" dirty="0" smtClean="0">
                <a:cs typeface="Times New Roman" pitchFamily="18" charset="0"/>
              </a:rPr>
              <a:t>suiveurs sur le marché des produits infantiles en France .</a:t>
            </a:r>
            <a:endParaRPr lang="fr-FR" sz="1600" i="1" dirty="0"/>
          </a:p>
        </p:txBody>
      </p:sp>
      <p:sp>
        <p:nvSpPr>
          <p:cNvPr id="6" name="Text Box 38"/>
          <p:cNvSpPr txBox="1">
            <a:spLocks noChangeArrowheads="1"/>
          </p:cNvSpPr>
          <p:nvPr/>
        </p:nvSpPr>
        <p:spPr bwMode="auto">
          <a:xfrm>
            <a:off x="4899552" y="1586116"/>
            <a:ext cx="3357586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u="sng" dirty="0"/>
              <a:t>Ses derniers changements</a:t>
            </a:r>
          </a:p>
        </p:txBody>
      </p:sp>
      <p:sp>
        <p:nvSpPr>
          <p:cNvPr id="7" name="Rectangle 6"/>
          <p:cNvSpPr/>
          <p:nvPr/>
        </p:nvSpPr>
        <p:spPr>
          <a:xfrm>
            <a:off x="4857752" y="1928802"/>
            <a:ext cx="3071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i="1" dirty="0" smtClean="0"/>
          </a:p>
          <a:p>
            <a:pPr algn="just"/>
            <a:endParaRPr lang="fr-FR" i="1" dirty="0" smtClean="0"/>
          </a:p>
        </p:txBody>
      </p:sp>
      <p:sp>
        <p:nvSpPr>
          <p:cNvPr id="8" name="ZoneTexte 7"/>
          <p:cNvSpPr txBox="1"/>
          <p:nvPr/>
        </p:nvSpPr>
        <p:spPr>
          <a:xfrm>
            <a:off x="4899552" y="3236442"/>
            <a:ext cx="3357586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b="1" u="sng" dirty="0" smtClean="0"/>
              <a:t>Ses marques :</a:t>
            </a:r>
          </a:p>
          <a:p>
            <a:r>
              <a:rPr lang="fr-FR" sz="1600" b="1" dirty="0" smtClean="0"/>
              <a:t> </a:t>
            </a:r>
            <a:r>
              <a:rPr lang="fr-FR" sz="1600" i="1" dirty="0" smtClean="0"/>
              <a:t>NIDAL , P’TIT et NATURNES</a:t>
            </a:r>
            <a:r>
              <a:rPr lang="fr-FR" sz="1400" i="1" dirty="0" smtClean="0"/>
              <a:t>. </a:t>
            </a:r>
            <a:endParaRPr lang="fr-FR" sz="1400" i="1" u="sng" dirty="0" smtClean="0"/>
          </a:p>
        </p:txBody>
      </p:sp>
      <p:sp>
        <p:nvSpPr>
          <p:cNvPr id="9" name="Text Box 50"/>
          <p:cNvSpPr txBox="1">
            <a:spLocks noChangeArrowheads="1"/>
          </p:cNvSpPr>
          <p:nvPr/>
        </p:nvSpPr>
        <p:spPr bwMode="auto">
          <a:xfrm>
            <a:off x="4858608" y="4535974"/>
            <a:ext cx="3357586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u="sng" dirty="0" smtClean="0"/>
              <a:t>Ses nouveaux produits:</a:t>
            </a:r>
          </a:p>
          <a:p>
            <a:r>
              <a:rPr lang="fr-FR" sz="1600" i="1" dirty="0" smtClean="0"/>
              <a:t>Des  petits pots  </a:t>
            </a:r>
            <a:r>
              <a:rPr lang="fr-FR" sz="1600" i="1" dirty="0" err="1" smtClean="0"/>
              <a:t>NaturNes</a:t>
            </a:r>
            <a:r>
              <a:rPr lang="fr-FR" sz="1600" i="1" dirty="0" smtClean="0"/>
              <a:t>.</a:t>
            </a:r>
            <a:endParaRPr lang="fr-FR" sz="1600" b="1" i="1" u="sng" dirty="0"/>
          </a:p>
        </p:txBody>
      </p:sp>
      <p:sp>
        <p:nvSpPr>
          <p:cNvPr id="25" name="ZoneTexte 24"/>
          <p:cNvSpPr txBox="1"/>
          <p:nvPr/>
        </p:nvSpPr>
        <p:spPr>
          <a:xfrm>
            <a:off x="4899552" y="1943306"/>
            <a:ext cx="3357586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sz="1600" i="1" dirty="0" smtClean="0"/>
              <a:t>Rachat de l’activité nutrition infantile de Pfizer en  2012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87192"/>
            <a:ext cx="9144000" cy="51181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/>
              <a:t>Analyse d’entreprise: Nestlé</a:t>
            </a:r>
            <a:endParaRPr lang="fr-F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54705"/>
            <a:ext cx="8229600" cy="56263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Demande du marché = quantité de produit/service  que les consommateurs veulent/peuvent acheter à un certain prix</a:t>
            </a:r>
          </a:p>
          <a:p>
            <a:pPr marL="0" indent="0" algn="ctr">
              <a:buNone/>
            </a:pPr>
            <a:endParaRPr lang="fr-FR" dirty="0" smtClean="0">
              <a:solidFill>
                <a:srgbClr val="00B050"/>
              </a:solidFill>
            </a:endParaRPr>
          </a:p>
          <a:p>
            <a:pPr algn="ctr"/>
            <a:r>
              <a:rPr lang="fr-FR" dirty="0" smtClean="0">
                <a:solidFill>
                  <a:srgbClr val="00B050"/>
                </a:solidFill>
              </a:rPr>
              <a:t>Potentiel du marché</a:t>
            </a:r>
          </a:p>
          <a:p>
            <a:pPr marL="0" indent="0" algn="ctr">
              <a:buNone/>
            </a:pPr>
            <a:endParaRPr lang="fr-FR" dirty="0" smtClean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 smtClean="0"/>
              <a:t> Types d’aliment de l’enfant:</a:t>
            </a:r>
          </a:p>
          <a:p>
            <a:pPr marL="444500">
              <a:lnSpc>
                <a:spcPct val="150000"/>
              </a:lnSpc>
              <a:buFont typeface="Arial" charset="0"/>
              <a:buChar char="•"/>
            </a:pPr>
            <a:r>
              <a:rPr lang="fr-FR" sz="2400" dirty="0" smtClean="0"/>
              <a:t>Nourrisson: </a:t>
            </a:r>
            <a:r>
              <a:rPr lang="fr-FR" sz="2400" dirty="0"/>
              <a:t>essentiellement du lait </a:t>
            </a:r>
            <a:r>
              <a:rPr lang="fr-FR" sz="2400" dirty="0" smtClean="0"/>
              <a:t>1</a:t>
            </a:r>
            <a:r>
              <a:rPr lang="fr-FR" sz="2400" baseline="30000" dirty="0" smtClean="0"/>
              <a:t>er</a:t>
            </a:r>
            <a:r>
              <a:rPr lang="fr-FR" sz="2400" dirty="0" smtClean="0"/>
              <a:t> âge;</a:t>
            </a:r>
          </a:p>
          <a:p>
            <a:pPr marL="444500">
              <a:lnSpc>
                <a:spcPct val="150000"/>
              </a:lnSpc>
              <a:buFont typeface="Arial" charset="0"/>
              <a:buChar char="•"/>
            </a:pPr>
            <a:r>
              <a:rPr lang="fr-FR" sz="2400" dirty="0" smtClean="0"/>
              <a:t>Bébé 4/6 mois - 3ans: </a:t>
            </a:r>
          </a:p>
          <a:p>
            <a:pPr marL="1076325" indent="-342900" defTabSz="1076325">
              <a:lnSpc>
                <a:spcPct val="150000"/>
              </a:lnSpc>
              <a:buFont typeface="Calibri" panose="020F0502020204030204" pitchFamily="34" charset="0"/>
              <a:buChar char="―"/>
            </a:pPr>
            <a:r>
              <a:rPr lang="fr-FR" sz="2400" dirty="0" smtClean="0"/>
              <a:t>laits de </a:t>
            </a:r>
            <a:r>
              <a:rPr lang="fr-FR" sz="2400" dirty="0"/>
              <a:t>2</a:t>
            </a:r>
            <a:r>
              <a:rPr lang="fr-FR" sz="2400" baseline="30000" dirty="0"/>
              <a:t>èm</a:t>
            </a:r>
            <a:r>
              <a:rPr lang="fr-FR" sz="2400" dirty="0"/>
              <a:t> âge, lait de croissance, laits </a:t>
            </a:r>
            <a:r>
              <a:rPr lang="fr-FR" sz="2400" dirty="0" smtClean="0"/>
              <a:t>spéciaux; </a:t>
            </a:r>
          </a:p>
          <a:p>
            <a:pPr marL="1076325" indent="-342900" defTabSz="1076325">
              <a:lnSpc>
                <a:spcPct val="150000"/>
              </a:lnSpc>
              <a:buFont typeface="Calibri" panose="020F0502020204030204" pitchFamily="34" charset="0"/>
              <a:buChar char="―"/>
            </a:pPr>
            <a:r>
              <a:rPr lang="fr-FR" sz="2400" dirty="0" smtClean="0"/>
              <a:t>Repas: céréales</a:t>
            </a:r>
            <a:r>
              <a:rPr lang="fr-FR" sz="2400" dirty="0"/>
              <a:t>, </a:t>
            </a:r>
            <a:r>
              <a:rPr lang="fr-FR" sz="2400" dirty="0" smtClean="0"/>
              <a:t>légumes, </a:t>
            </a:r>
            <a:r>
              <a:rPr lang="fr-FR" sz="2400" dirty="0"/>
              <a:t>viandes </a:t>
            </a:r>
            <a:r>
              <a:rPr lang="fr-FR" sz="2400" dirty="0" smtClean="0"/>
              <a:t>et poissons;</a:t>
            </a:r>
          </a:p>
          <a:p>
            <a:pPr marL="1076325" indent="-342900" defTabSz="1076325">
              <a:lnSpc>
                <a:spcPct val="150000"/>
              </a:lnSpc>
              <a:buFont typeface="Calibri" panose="020F0502020204030204" pitchFamily="34" charset="0"/>
              <a:buChar char="―"/>
            </a:pPr>
            <a:r>
              <a:rPr lang="fr-FR" sz="2400" dirty="0" smtClean="0"/>
              <a:t>Desserts/goutés/boissons (fruits, lait)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8266"/>
            <a:ext cx="9144000" cy="64970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/>
              <a:t>1- Analyse de la demande</a:t>
            </a:r>
          </a:p>
        </p:txBody>
      </p:sp>
    </p:spTree>
    <p:extLst>
      <p:ext uri="{BB962C8B-B14F-4D97-AF65-F5344CB8AC3E}">
        <p14:creationId xmlns:p14="http://schemas.microsoft.com/office/powerpoint/2010/main" val="209205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ine 40"/>
          <p:cNvSpPr>
            <a:spLocks noChangeShapeType="1"/>
          </p:cNvSpPr>
          <p:nvPr/>
        </p:nvSpPr>
        <p:spPr bwMode="auto">
          <a:xfrm flipH="1">
            <a:off x="4286246" y="1285860"/>
            <a:ext cx="45719" cy="3000396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3" name="Line 42"/>
          <p:cNvSpPr>
            <a:spLocks noChangeShapeType="1"/>
          </p:cNvSpPr>
          <p:nvPr/>
        </p:nvSpPr>
        <p:spPr bwMode="auto">
          <a:xfrm flipH="1">
            <a:off x="2714612" y="4214818"/>
            <a:ext cx="1571636" cy="1582738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4" name="Line 41"/>
          <p:cNvSpPr>
            <a:spLocks noChangeShapeType="1"/>
          </p:cNvSpPr>
          <p:nvPr/>
        </p:nvSpPr>
        <p:spPr bwMode="auto">
          <a:xfrm>
            <a:off x="4286248" y="4214818"/>
            <a:ext cx="1655763" cy="158432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fr-FR" b="1" cap="all">
              <a:ln w="0">
                <a:solidFill>
                  <a:sysClr val="windowText" lastClr="000000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5" name="Text Box 46"/>
          <p:cNvSpPr txBox="1">
            <a:spLocks noChangeArrowheads="1"/>
          </p:cNvSpPr>
          <p:nvPr/>
        </p:nvSpPr>
        <p:spPr bwMode="auto">
          <a:xfrm>
            <a:off x="4357686" y="1071546"/>
            <a:ext cx="32035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0" u="sng" dirty="0" smtClean="0">
                <a:latin typeface="Arial" charset="0"/>
              </a:rPr>
              <a:t> </a:t>
            </a:r>
            <a:r>
              <a:rPr lang="fr-FR" sz="1600" b="1" u="sng" dirty="0" smtClean="0"/>
              <a:t>Fonctionnalités/Tendances</a:t>
            </a:r>
            <a:endParaRPr lang="fr-FR" b="1" u="sng" dirty="0"/>
          </a:p>
        </p:txBody>
      </p:sp>
      <p:sp>
        <p:nvSpPr>
          <p:cNvPr id="26" name="Text Box 38"/>
          <p:cNvSpPr txBox="1">
            <a:spLocks noChangeArrowheads="1"/>
          </p:cNvSpPr>
          <p:nvPr/>
        </p:nvSpPr>
        <p:spPr bwMode="auto">
          <a:xfrm>
            <a:off x="1785950" y="5857892"/>
            <a:ext cx="1584325" cy="586957"/>
          </a:xfrm>
          <a:prstGeom prst="rect">
            <a:avLst/>
          </a:prstGeom>
          <a:noFill/>
          <a:ln w="9398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b="1" u="sng" dirty="0" smtClean="0"/>
              <a:t>Technologies/ compétences</a:t>
            </a:r>
            <a:endParaRPr lang="fr-FR" sz="1600" b="1" u="sng" dirty="0"/>
          </a:p>
        </p:txBody>
      </p:sp>
      <p:sp>
        <p:nvSpPr>
          <p:cNvPr id="27" name="Text Box 43"/>
          <p:cNvSpPr txBox="1">
            <a:spLocks noChangeArrowheads="1"/>
          </p:cNvSpPr>
          <p:nvPr/>
        </p:nvSpPr>
        <p:spPr bwMode="auto">
          <a:xfrm>
            <a:off x="5000628" y="5857892"/>
            <a:ext cx="230261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600" b="1" u="sng" dirty="0"/>
              <a:t>Marchés </a:t>
            </a:r>
            <a:r>
              <a:rPr lang="fr-FR" sz="1600" b="1" u="sng" dirty="0" smtClean="0"/>
              <a:t>cibles (enfants) </a:t>
            </a:r>
            <a:endParaRPr lang="fr-FR" sz="1600" b="1" u="sng" dirty="0"/>
          </a:p>
        </p:txBody>
      </p:sp>
      <p:sp>
        <p:nvSpPr>
          <p:cNvPr id="28" name="ZoneTexte 27"/>
          <p:cNvSpPr txBox="1"/>
          <p:nvPr/>
        </p:nvSpPr>
        <p:spPr>
          <a:xfrm>
            <a:off x="2143108" y="4286256"/>
            <a:ext cx="28575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               Laits infantiles                                        (liquide ou en poudre)</a:t>
            </a:r>
          </a:p>
          <a:p>
            <a:endParaRPr lang="fr-FR" sz="1400" i="1" dirty="0" smtClean="0"/>
          </a:p>
          <a:p>
            <a:r>
              <a:rPr lang="fr-FR" sz="1400" i="1" dirty="0" smtClean="0"/>
              <a:t>          Naturel</a:t>
            </a:r>
          </a:p>
          <a:p>
            <a:endParaRPr lang="fr-FR" sz="1400" i="1" dirty="0" smtClean="0"/>
          </a:p>
          <a:p>
            <a:r>
              <a:rPr lang="fr-FR" sz="1400" i="1" dirty="0" smtClean="0"/>
              <a:t>Elaboré 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29" name="Text Box 60"/>
          <p:cNvSpPr txBox="1">
            <a:spLocks noChangeArrowheads="1"/>
          </p:cNvSpPr>
          <p:nvPr/>
        </p:nvSpPr>
        <p:spPr bwMode="auto">
          <a:xfrm>
            <a:off x="4500562" y="4214818"/>
            <a:ext cx="122396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b="0" i="1" dirty="0" smtClean="0">
                <a:latin typeface="Times New Roman" pitchFamily="18" charset="0"/>
              </a:rPr>
              <a:t>Europe</a:t>
            </a:r>
            <a:endParaRPr lang="fr-FR" sz="1200" b="0" i="1" dirty="0">
              <a:latin typeface="Times New Roman" pitchFamily="18" charset="0"/>
            </a:endParaRPr>
          </a:p>
          <a:p>
            <a:endParaRPr lang="fr-FR" sz="1200" b="0" dirty="0">
              <a:latin typeface="Times New Roman" pitchFamily="18" charset="0"/>
            </a:endParaRPr>
          </a:p>
        </p:txBody>
      </p:sp>
      <p:sp>
        <p:nvSpPr>
          <p:cNvPr id="30" name="Text Box 67"/>
          <p:cNvSpPr txBox="1">
            <a:spLocks noChangeArrowheads="1"/>
          </p:cNvSpPr>
          <p:nvPr/>
        </p:nvSpPr>
        <p:spPr bwMode="auto">
          <a:xfrm>
            <a:off x="4786314" y="4572008"/>
            <a:ext cx="11509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0" i="1" dirty="0" smtClean="0">
                <a:latin typeface="Times New Roman" pitchFamily="18" charset="0"/>
              </a:rPr>
              <a:t>Afrique</a:t>
            </a:r>
            <a:endParaRPr lang="fr-FR" sz="1200" b="0" i="1" dirty="0">
              <a:latin typeface="Times New Roman" pitchFamily="18" charset="0"/>
            </a:endParaRPr>
          </a:p>
        </p:txBody>
      </p:sp>
      <p:sp>
        <p:nvSpPr>
          <p:cNvPr id="31" name="Text Box 61"/>
          <p:cNvSpPr txBox="1">
            <a:spLocks noChangeArrowheads="1"/>
          </p:cNvSpPr>
          <p:nvPr/>
        </p:nvSpPr>
        <p:spPr bwMode="auto">
          <a:xfrm>
            <a:off x="5286380" y="4929198"/>
            <a:ext cx="4940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0" i="1" dirty="0" smtClean="0">
                <a:latin typeface="Times New Roman" pitchFamily="18" charset="0"/>
              </a:rPr>
              <a:t>Asie</a:t>
            </a:r>
            <a:endParaRPr lang="fr-FR" sz="1200" b="0" i="1" dirty="0">
              <a:latin typeface="Times New Roman" pitchFamily="18" charset="0"/>
            </a:endParaRPr>
          </a:p>
        </p:txBody>
      </p:sp>
      <p:sp>
        <p:nvSpPr>
          <p:cNvPr id="32" name="Text Box 68"/>
          <p:cNvSpPr txBox="1">
            <a:spLocks noChangeArrowheads="1"/>
          </p:cNvSpPr>
          <p:nvPr/>
        </p:nvSpPr>
        <p:spPr bwMode="auto">
          <a:xfrm>
            <a:off x="5857884" y="5500702"/>
            <a:ext cx="9366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0" i="1" dirty="0" smtClean="0"/>
              <a:t>Océanie</a:t>
            </a:r>
            <a:endParaRPr lang="fr-FR" sz="1200" b="0" i="1" dirty="0"/>
          </a:p>
        </p:txBody>
      </p:sp>
      <p:sp>
        <p:nvSpPr>
          <p:cNvPr id="33" name="Text Box 62"/>
          <p:cNvSpPr txBox="1">
            <a:spLocks noChangeArrowheads="1"/>
          </p:cNvSpPr>
          <p:nvPr/>
        </p:nvSpPr>
        <p:spPr bwMode="auto">
          <a:xfrm>
            <a:off x="5572132" y="5214950"/>
            <a:ext cx="9605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0" i="1" dirty="0" smtClean="0"/>
              <a:t>Amériques</a:t>
            </a:r>
            <a:endParaRPr lang="fr-FR" sz="1200" b="0" i="1" dirty="0"/>
          </a:p>
        </p:txBody>
      </p:sp>
      <p:sp>
        <p:nvSpPr>
          <p:cNvPr id="34" name="AutoShape 28"/>
          <p:cNvSpPr>
            <a:spLocks/>
          </p:cNvSpPr>
          <p:nvPr/>
        </p:nvSpPr>
        <p:spPr bwMode="auto">
          <a:xfrm rot="19140000">
            <a:off x="5596321" y="3644942"/>
            <a:ext cx="666003" cy="2282759"/>
          </a:xfrm>
          <a:prstGeom prst="rightBrace">
            <a:avLst>
              <a:gd name="adj1" fmla="val 6948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6276918" y="4214818"/>
            <a:ext cx="142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u="sng" dirty="0" smtClean="0"/>
              <a:t>GMS ET PHARMACIES </a:t>
            </a:r>
            <a:endParaRPr lang="fr-FR" sz="1600" dirty="0"/>
          </a:p>
        </p:txBody>
      </p:sp>
      <p:sp>
        <p:nvSpPr>
          <p:cNvPr id="36" name="Text Box 56"/>
          <p:cNvSpPr txBox="1">
            <a:spLocks noChangeArrowheads="1"/>
          </p:cNvSpPr>
          <p:nvPr/>
        </p:nvSpPr>
        <p:spPr bwMode="auto">
          <a:xfrm>
            <a:off x="4357686" y="1428736"/>
            <a:ext cx="255697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fr-FR" sz="1400" i="1" dirty="0" smtClean="0"/>
              <a:t>Alimentation adaptée</a:t>
            </a:r>
          </a:p>
          <a:p>
            <a:pPr>
              <a:buFontTx/>
              <a:buChar char="-"/>
            </a:pPr>
            <a:endParaRPr lang="fr-FR" sz="1400" i="1" dirty="0" smtClean="0"/>
          </a:p>
          <a:p>
            <a:pPr>
              <a:buFontTx/>
              <a:buChar char="-"/>
            </a:pPr>
            <a:r>
              <a:rPr lang="fr-FR" sz="1400" i="1" dirty="0" smtClean="0"/>
              <a:t>Diversification </a:t>
            </a:r>
          </a:p>
          <a:p>
            <a:pPr>
              <a:buFontTx/>
              <a:buChar char="-"/>
            </a:pPr>
            <a:endParaRPr lang="fr-FR" sz="1400" i="1" dirty="0"/>
          </a:p>
          <a:p>
            <a:pPr>
              <a:buFontTx/>
              <a:buChar char="-"/>
            </a:pPr>
            <a:r>
              <a:rPr lang="fr-FR" sz="1400" i="1" dirty="0" smtClean="0"/>
              <a:t>Alimentation saine et équilibrée  </a:t>
            </a:r>
          </a:p>
          <a:p>
            <a:endParaRPr lang="fr-FR" sz="1400" i="1" dirty="0" smtClean="0"/>
          </a:p>
          <a:p>
            <a:pPr>
              <a:buFontTx/>
              <a:buChar char="-"/>
            </a:pPr>
            <a:r>
              <a:rPr lang="fr-FR" sz="1400" dirty="0" smtClean="0"/>
              <a:t>Prêt à l’emploi</a:t>
            </a:r>
          </a:p>
          <a:p>
            <a:endParaRPr lang="fr-FR" sz="1400" i="1" dirty="0" smtClean="0"/>
          </a:p>
          <a:p>
            <a:pPr>
              <a:buFontTx/>
              <a:buChar char="-"/>
            </a:pPr>
            <a:r>
              <a:rPr lang="fr-FR" sz="1400" i="1" dirty="0" smtClean="0"/>
              <a:t>Pratique</a:t>
            </a:r>
          </a:p>
          <a:p>
            <a:endParaRPr lang="fr-FR" sz="1400" i="1" dirty="0"/>
          </a:p>
        </p:txBody>
      </p:sp>
      <p:sp>
        <p:nvSpPr>
          <p:cNvPr id="18" name="Rectangle 17"/>
          <p:cNvSpPr/>
          <p:nvPr/>
        </p:nvSpPr>
        <p:spPr>
          <a:xfrm>
            <a:off x="0" y="87192"/>
            <a:ext cx="9144000" cy="51181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/>
              <a:t>Analyse d’entreprise: Nestlé</a:t>
            </a:r>
            <a:endParaRPr lang="fr-FR" sz="3600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2806388" y="6397695"/>
            <a:ext cx="3504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Domaine d’activité stratégique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831170"/>
              </p:ext>
            </p:extLst>
          </p:nvPr>
        </p:nvGraphicFramePr>
        <p:xfrm>
          <a:off x="-2" y="28928"/>
          <a:ext cx="9144002" cy="682174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983738"/>
                <a:gridCol w="2574616"/>
                <a:gridCol w="2306472"/>
                <a:gridCol w="2279176"/>
              </a:tblGrid>
              <a:tr h="29861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Description</a:t>
                      </a:r>
                      <a:endParaRPr lang="fr-F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Forces</a:t>
                      </a:r>
                      <a:endParaRPr lang="fr-F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Faiblesses</a:t>
                      </a:r>
                      <a:endParaRPr lang="fr-F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4957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Stratégie de la croissance</a:t>
                      </a:r>
                      <a:endParaRPr lang="fr-FR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Internationalisation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Diversification  (développement de produits)</a:t>
                      </a:r>
                      <a:endParaRPr lang="fr-F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Rachat de l’activité nutrition infantile de Pfizer, permettant le renforcement de sa positon mondiale.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Contrairement à  </a:t>
                      </a:r>
                      <a:r>
                        <a:rPr lang="fr-FR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Blédina</a:t>
                      </a: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, celle-ci est présente dans le marché américain.</a:t>
                      </a:r>
                    </a:p>
                    <a:p>
                      <a:pPr marL="0" algn="l" defTabSz="914400" rtl="0" eaLnBrk="1" latinLnBrk="0" hangingPunct="1"/>
                      <a:endParaRPr lang="fr-F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Trop de segments occupés, trop de produits / marques, et trop de cibles, donc des marketings parfois difficiles à gérer au niveau mondial.</a:t>
                      </a:r>
                      <a:endParaRPr lang="fr-F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3823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Stratégie de suivie</a:t>
                      </a:r>
                      <a:endParaRPr lang="fr-FR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Nestlé adopte une stratégie qui  se traduit par une activité marketing relationnel intense, par l’élaboration de packagings spécifiques et enfin par une publicité importante</a:t>
                      </a:r>
                      <a:endParaRPr lang="fr-F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Croissance des canaux de distribution.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560"/>
                        </a:spcAft>
                      </a:pP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Image  de marque (consommateur  attaché aux marques, qui représentent pour lui des valeurs de sécurité et de responsabilité)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560"/>
                        </a:spcAft>
                      </a:pP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Fidélisation, proximité (MKG relationnel)</a:t>
                      </a:r>
                      <a:endParaRPr lang="fr-F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/>
                </a:tc>
              </a:tr>
              <a:tr h="124358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Stratégie concurrentielle</a:t>
                      </a: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 capacités  de R&amp;D  sans pareilles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Une présence  géographique inégalée</a:t>
                      </a:r>
                      <a:endParaRPr lang="fr-F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Forte R&amp;D depuis des dizaines d’années qui conduit à des produits difficiles à concurrencer </a:t>
                      </a:r>
                      <a:endParaRPr lang="fr-F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/>
                </a:tc>
              </a:tr>
              <a:tr h="90889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Positionnement</a:t>
                      </a:r>
                      <a:endParaRPr lang="fr-FR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Suiveur sur le marché français avec 29.3% de parts de marchés en 2012.</a:t>
                      </a: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 marT="45721" marB="45721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85984" y="484052"/>
            <a:ext cx="418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 u="sng" dirty="0"/>
              <a:t>Présentation synthétique de l’entreprise </a:t>
            </a:r>
            <a:r>
              <a:rPr lang="fr-FR" b="1" u="sng" dirty="0" smtClean="0"/>
              <a:t>: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14282" y="841243"/>
            <a:ext cx="8820150" cy="42862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fr-FR" sz="1400" i="1" dirty="0" smtClean="0"/>
              <a:t>Nestlé est le numéro un mondial de l’alimentation infantile et le deuxième en Europe et en France.</a:t>
            </a:r>
            <a:endParaRPr lang="fr-FR" sz="1400" i="1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571868" y="1201630"/>
            <a:ext cx="18288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b="1" u="sng" dirty="0" smtClean="0"/>
              <a:t>Objectifs :</a:t>
            </a:r>
            <a:endParaRPr lang="fr-FR" b="1" u="sng" dirty="0"/>
          </a:p>
          <a:p>
            <a:endParaRPr lang="fr-FR" b="1" u="sng" dirty="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24732" y="1531524"/>
            <a:ext cx="8820150" cy="108584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/>
            <a:r>
              <a:rPr lang="fr-FR" sz="1400" i="1" dirty="0" smtClean="0"/>
              <a:t>1-L’objectif de Nestlé est d’être reconnue comme la première société dans le domaine de la nutrition, de la santé du </a:t>
            </a:r>
          </a:p>
          <a:p>
            <a:pPr marL="342900" indent="-342900"/>
            <a:r>
              <a:rPr lang="fr-FR" sz="1400" i="1" dirty="0" smtClean="0"/>
              <a:t> bien-être et comme la référence du secteur en termes de performance financière.</a:t>
            </a:r>
          </a:p>
          <a:p>
            <a:r>
              <a:rPr lang="fr-FR" sz="1400" i="1" dirty="0" smtClean="0"/>
              <a:t> 2-Devenir leader de la nutrition infantile en France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104638" y="2633588"/>
            <a:ext cx="2000264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u="sng" dirty="0" smtClean="0"/>
              <a:t>Notre analyse</a:t>
            </a:r>
            <a:endParaRPr lang="fr-FR" u="sng" dirty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14282" y="3089512"/>
            <a:ext cx="395605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b="1" u="sng" dirty="0" smtClean="0"/>
              <a:t>Equilibrée: </a:t>
            </a:r>
          </a:p>
          <a:p>
            <a:r>
              <a:rPr lang="fr-FR" sz="1600" i="1" dirty="0" smtClean="0"/>
              <a:t>La stratégie utilisée répond aux attentes actuelles des consommateurs en France, à l’échèle internationale  Nestlé présente des marques différentes en fonction des besoins et attentes des consommateurs.</a:t>
            </a:r>
            <a:endParaRPr lang="fr-FR" b="1" u="sng" dirty="0" smtClean="0"/>
          </a:p>
          <a:p>
            <a:r>
              <a:rPr lang="fr-FR" b="1" u="sng" dirty="0" smtClean="0"/>
              <a:t>Enjeux stratégiques:</a:t>
            </a:r>
          </a:p>
          <a:p>
            <a:r>
              <a:rPr lang="fr-FR" sz="1600" i="1" dirty="0" smtClean="0"/>
              <a:t>Rester toujours à la pointe du progrès et améliorer constamment ses produits (lancement et modification des produits)</a:t>
            </a:r>
            <a:endParaRPr lang="fr-FR" sz="1100" i="1" dirty="0" smtClean="0">
              <a:latin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000596" y="2595842"/>
            <a:ext cx="414340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u="sng" dirty="0" smtClean="0"/>
          </a:p>
          <a:p>
            <a:r>
              <a:rPr lang="fr-FR" b="1" u="sng" dirty="0" smtClean="0"/>
              <a:t>Adaptée à son environnement actuel :</a:t>
            </a:r>
          </a:p>
          <a:p>
            <a:r>
              <a:rPr lang="fr-FR" sz="1600" i="1" dirty="0" smtClean="0"/>
              <a:t>Nestlé  est adaptée à son environnement car elle est le premier concurrent de Blédina sur le marché des produits infantiles en France et occupe la position de leader du marché au niveau international.</a:t>
            </a:r>
          </a:p>
          <a:p>
            <a:r>
              <a:rPr lang="fr-FR" b="1" u="sng" dirty="0" smtClean="0"/>
              <a:t>Adaptée à son environnement futur:</a:t>
            </a:r>
          </a:p>
          <a:p>
            <a:r>
              <a:rPr lang="fr-FR" sz="1600" i="1" dirty="0" smtClean="0"/>
              <a:t>Nestlé fait déjà preuve d’adaptation en lançant les marques rassemblant toutes ses offres infantiles sous une seule marque « p’tit ».alors que Seules </a:t>
            </a:r>
            <a:r>
              <a:rPr lang="fr-FR" sz="1600" i="1" dirty="0" err="1" smtClean="0"/>
              <a:t>Naturnes</a:t>
            </a:r>
            <a:r>
              <a:rPr lang="fr-FR" sz="1600" i="1" dirty="0" smtClean="0"/>
              <a:t> et </a:t>
            </a:r>
            <a:r>
              <a:rPr lang="fr-FR" sz="1600" i="1" dirty="0" err="1" smtClean="0"/>
              <a:t>Nidal</a:t>
            </a:r>
            <a:r>
              <a:rPr lang="fr-FR" sz="1600" i="1" dirty="0" smtClean="0"/>
              <a:t> gardent un statut à part. </a:t>
            </a:r>
            <a:endParaRPr lang="fr-FR" sz="1600" dirty="0" smtClean="0"/>
          </a:p>
          <a:p>
            <a:r>
              <a:rPr lang="fr-FR" b="1" u="sng" dirty="0" smtClean="0"/>
              <a:t>Compatible avec ses objectifs :</a:t>
            </a:r>
          </a:p>
          <a:p>
            <a:r>
              <a:rPr lang="fr-FR" i="1" dirty="0" smtClean="0"/>
              <a:t>Oui</a:t>
            </a:r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10" name="ZoneTexte 9"/>
          <p:cNvSpPr txBox="1"/>
          <p:nvPr/>
        </p:nvSpPr>
        <p:spPr>
          <a:xfrm>
            <a:off x="377172" y="6181173"/>
            <a:ext cx="8643998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u="sng" dirty="0" smtClean="0"/>
              <a:t>Recommandations:  </a:t>
            </a:r>
          </a:p>
          <a:p>
            <a:pPr algn="ctr"/>
            <a:r>
              <a:rPr lang="fr-FR" sz="1400" i="1" dirty="0" smtClean="0"/>
              <a:t>Faire attention à son concurrent </a:t>
            </a:r>
            <a:r>
              <a:rPr lang="fr-FR" sz="1400" i="1" dirty="0" err="1" smtClean="0"/>
              <a:t>Blédina</a:t>
            </a:r>
            <a:r>
              <a:rPr lang="fr-FR" sz="1400" i="1" dirty="0" smtClean="0"/>
              <a:t> au niveau international et aux marques de distributeurs </a:t>
            </a:r>
            <a:endParaRPr lang="fr-FR" sz="1400" i="1" dirty="0"/>
          </a:p>
        </p:txBody>
      </p:sp>
      <p:sp>
        <p:nvSpPr>
          <p:cNvPr id="11" name="Rectangle 10"/>
          <p:cNvSpPr/>
          <p:nvPr/>
        </p:nvSpPr>
        <p:spPr>
          <a:xfrm>
            <a:off x="0" y="87193"/>
            <a:ext cx="9144000" cy="43142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/>
              <a:t>Analyse d’entreprise: Nestlé</a:t>
            </a:r>
            <a:endParaRPr lang="fr-F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assim\AppData\Local\Temp\Rar$DIa0.575\0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3636" y="3480180"/>
            <a:ext cx="4790363" cy="337782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650661"/>
            <a:ext cx="4312693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100013" algn="just">
              <a:buFont typeface="Wingdings" panose="05000000000000000000" pitchFamily="2" charset="2"/>
              <a:buChar char="§"/>
              <a:tabLst>
                <a:tab pos="185738" algn="l"/>
              </a:tabLst>
            </a:pPr>
            <a:r>
              <a:rPr lang="fr-FR" sz="2000" dirty="0" smtClean="0"/>
              <a:t> Placé à l’entré du magasin dans une zone réservée à l’univers bébé;</a:t>
            </a:r>
            <a:r>
              <a:rPr lang="fr-FR" sz="2000" dirty="0"/>
              <a:t> </a:t>
            </a:r>
            <a:r>
              <a:rPr lang="fr-FR" sz="2000" dirty="0" smtClean="0"/>
              <a:t>ce rayon s’étend sur plus de 20 m.</a:t>
            </a:r>
          </a:p>
          <a:p>
            <a:pPr algn="just"/>
            <a:r>
              <a:rPr lang="fr-FR" sz="2000" dirty="0" smtClean="0"/>
              <a:t> </a:t>
            </a:r>
          </a:p>
          <a:p>
            <a:pPr marL="85725" indent="185738" algn="just">
              <a:buFont typeface="Wingdings" panose="05000000000000000000" pitchFamily="2" charset="2"/>
              <a:buChar char="§"/>
            </a:pPr>
            <a:r>
              <a:rPr lang="fr-FR" sz="2000" dirty="0" smtClean="0"/>
              <a:t>Les ventes croisées y sont favorisées: On trouve en face de ce linéaire, des produits complémentaires tels que des biberons, des couverts pour                  bébé,…</a:t>
            </a:r>
            <a:r>
              <a:rPr lang="fr-FR" sz="2000" dirty="0" err="1" smtClean="0"/>
              <a:t>etc</a:t>
            </a:r>
            <a:r>
              <a:rPr lang="fr-FR" sz="2000" dirty="0"/>
              <a:t> </a:t>
            </a:r>
            <a:r>
              <a:rPr lang="fr-FR" sz="2000" dirty="0" smtClean="0"/>
              <a:t>et </a:t>
            </a:r>
            <a:r>
              <a:rPr lang="fr-FR" sz="2000" dirty="0"/>
              <a:t>u</a:t>
            </a:r>
            <a:r>
              <a:rPr lang="fr-FR" sz="2000" dirty="0" smtClean="0"/>
              <a:t>ne attention particulière est prise dans le choix de leur emplacement par rapport au produit principal.</a:t>
            </a:r>
          </a:p>
          <a:p>
            <a:pPr marL="85725" algn="just"/>
            <a:endParaRPr lang="fr-FR" sz="2000" dirty="0" smtClean="0"/>
          </a:p>
          <a:p>
            <a:pPr marL="85725" indent="100013" algn="just">
              <a:buFont typeface="Arial" panose="020B0604020202020204" pitchFamily="34" charset="0"/>
              <a:buChar char="•"/>
            </a:pPr>
            <a:r>
              <a:rPr lang="fr-FR" sz="2000" dirty="0" smtClean="0"/>
              <a:t> Le linéaire est répartie d’une façon verticale, ainsi les fruits se situent au début du linéaire  puis viennent les légumes, les produits du diner et petit déjeuner; à l’autre l’extrémité du linéaire on retrouve  du lait de croissance  (poudre /liquide) .</a:t>
            </a:r>
          </a:p>
          <a:p>
            <a:endParaRPr lang="fr-FR" dirty="0" smtClean="0"/>
          </a:p>
        </p:txBody>
      </p:sp>
      <p:sp>
        <p:nvSpPr>
          <p:cNvPr id="6" name="Rectangle 5"/>
          <p:cNvSpPr/>
          <p:nvPr/>
        </p:nvSpPr>
        <p:spPr>
          <a:xfrm>
            <a:off x="0" y="87193"/>
            <a:ext cx="9144000" cy="43142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/>
              <a:t>5- Analyse d’un linéaire: cas de Auchan V2</a:t>
            </a:r>
            <a:endParaRPr lang="fr-FR" sz="3600" b="1" dirty="0"/>
          </a:p>
        </p:txBody>
      </p:sp>
      <p:pic>
        <p:nvPicPr>
          <p:cNvPr id="7" name="Picture 3" descr="C:\Users\nassim\AppData\Local\Temp\Rar$DIa0.161\0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2693" y="559558"/>
            <a:ext cx="4831307" cy="29069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677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2693" y="3500439"/>
            <a:ext cx="4831307" cy="3357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07504" y="1099782"/>
            <a:ext cx="401244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Blédina et </a:t>
            </a:r>
            <a:r>
              <a:rPr lang="fr-FR" dirty="0" err="1" smtClean="0"/>
              <a:t>Netslé</a:t>
            </a:r>
            <a:r>
              <a:rPr lang="fr-FR" dirty="0" smtClean="0"/>
              <a:t> sont réparties horizontalement pour chaque type de produits avec une domination du linéaire par les deux entreprises;</a:t>
            </a:r>
          </a:p>
          <a:p>
            <a:endParaRPr lang="fr-FR" dirty="0" smtClean="0"/>
          </a:p>
          <a:p>
            <a:r>
              <a:rPr lang="fr-FR" dirty="0" smtClean="0"/>
              <a:t>Les autres marques n’occupent pas une place très importante  dans le linéaire . On remarque une forte présence de </a:t>
            </a:r>
            <a:r>
              <a:rPr lang="fr-FR" dirty="0" err="1" smtClean="0"/>
              <a:t>Hipp</a:t>
            </a:r>
            <a:r>
              <a:rPr lang="fr-FR" dirty="0" smtClean="0"/>
              <a:t> pour les produits bio en début de gondole pour les compotes de fruits;</a:t>
            </a:r>
          </a:p>
          <a:p>
            <a:endParaRPr lang="fr-FR" dirty="0" smtClean="0"/>
          </a:p>
          <a:p>
            <a:r>
              <a:rPr lang="fr-FR" dirty="0" smtClean="0"/>
              <a:t> </a:t>
            </a:r>
          </a:p>
          <a:p>
            <a:r>
              <a:rPr lang="fr-FR" dirty="0" smtClean="0"/>
              <a:t>Il n’existe pas une disposition systématique des produits selon les prix ainsi on peut trouver des produits moins chers au niveau des yeux et des produits chers au niveau des pieds.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87193"/>
            <a:ext cx="9144000" cy="43142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/>
              <a:t>Analyse d’un linéaire: cas de Auchan V2</a:t>
            </a:r>
            <a:endParaRPr lang="fr-FR" sz="3600" b="1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" t="664" b="1"/>
          <a:stretch/>
        </p:blipFill>
        <p:spPr>
          <a:xfrm>
            <a:off x="4312693" y="548680"/>
            <a:ext cx="4820442" cy="2951759"/>
          </a:xfrm>
        </p:spPr>
      </p:pic>
    </p:spTree>
    <p:extLst>
      <p:ext uri="{BB962C8B-B14F-4D97-AF65-F5344CB8AC3E}">
        <p14:creationId xmlns:p14="http://schemas.microsoft.com/office/powerpoint/2010/main" val="175615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7193"/>
            <a:ext cx="9144000" cy="43142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/>
              <a:t>Analyse d’un linéaire: cas de Auchan V2</a:t>
            </a:r>
            <a:endParaRPr lang="fr-FR" sz="36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755576" y="777478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Pour les laits infantiles en </a:t>
            </a:r>
            <a:r>
              <a:rPr lang="fr-FR" dirty="0" smtClean="0"/>
              <a:t>poudre, une </a:t>
            </a:r>
            <a:r>
              <a:rPr lang="fr-FR" dirty="0"/>
              <a:t>disposition inclinée </a:t>
            </a:r>
            <a:r>
              <a:rPr lang="fr-FR" dirty="0" smtClean="0"/>
              <a:t>est adoptée pour </a:t>
            </a:r>
            <a:r>
              <a:rPr lang="fr-FR" dirty="0"/>
              <a:t>les </a:t>
            </a:r>
            <a:r>
              <a:rPr lang="fr-FR" dirty="0" smtClean="0"/>
              <a:t>produits se situant </a:t>
            </a:r>
            <a:r>
              <a:rPr lang="fr-FR" dirty="0"/>
              <a:t>en hauteur pour faciliter l’accès aux </a:t>
            </a:r>
            <a:r>
              <a:rPr lang="fr-FR" dirty="0" smtClean="0"/>
              <a:t>clients;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50" y="1513186"/>
            <a:ext cx="7149100" cy="5184365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13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6253" y="814971"/>
            <a:ext cx="8927431" cy="5946776"/>
          </a:xfrm>
        </p:spPr>
        <p:txBody>
          <a:bodyPr>
            <a:normAutofit fontScale="92500" lnSpcReduction="20000"/>
          </a:bodyPr>
          <a:lstStyle/>
          <a:p>
            <a:r>
              <a:rPr lang="fr-FR" sz="1900" dirty="0">
                <a:hlinkClick r:id="rId2"/>
              </a:rPr>
              <a:t>[1] - http://www.lsa-conso.fr/la-nutrition-infantile-boudee-par-les-consommateurs,146500</a:t>
            </a:r>
            <a:r>
              <a:rPr lang="fr-FR" sz="1900" dirty="0"/>
              <a:t>, Nutrition infantile boudée par les consommateurs, C. </a:t>
            </a:r>
            <a:r>
              <a:rPr lang="fr-FR" sz="1900" dirty="0" err="1"/>
              <a:t>Harrell</a:t>
            </a:r>
            <a:r>
              <a:rPr lang="fr-FR" sz="1900" dirty="0"/>
              <a:t>, Aout 2013, consulté le 28/01/2014</a:t>
            </a:r>
          </a:p>
          <a:p>
            <a:r>
              <a:rPr lang="fr-FR" sz="1900" dirty="0">
                <a:hlinkClick r:id="rId3"/>
              </a:rPr>
              <a:t>[2]- http://www.needocs.com/document/professionnel-etudes-de-marche-secteurs-alimentation-alimentation-bebe-jeune-enfant-france-etude-marche,2236</a:t>
            </a:r>
            <a:r>
              <a:rPr lang="fr-FR" sz="1900" dirty="0"/>
              <a:t>  Alimentation du bébé et du jeune enfant, </a:t>
            </a:r>
            <a:r>
              <a:rPr lang="fr-FR" sz="1900" dirty="0" err="1"/>
              <a:t>Themeco</a:t>
            </a:r>
            <a:r>
              <a:rPr lang="fr-FR" sz="1900" dirty="0"/>
              <a:t> Mars 2013, consulté le 28/01/2014)</a:t>
            </a:r>
          </a:p>
          <a:p>
            <a:r>
              <a:rPr lang="fr-FR" sz="1900" dirty="0">
                <a:hlinkClick r:id="rId4"/>
              </a:rPr>
              <a:t>[3] http://www.deloitte.com/assets/Dcom-France/Local%20Assets/Documents/Votre%20Secteur/Consumer%20Business%20et%20Transport/baby%20food/La_nutrition_infantile_en_quete_de_croissance.pdf</a:t>
            </a:r>
            <a:r>
              <a:rPr lang="fr-FR" sz="1900" dirty="0"/>
              <a:t> La nutrition infantile un marché en quête de croissance, Deloitte, Juin 2013</a:t>
            </a:r>
            <a:endParaRPr lang="fr-FR" sz="1900" u="sng" dirty="0"/>
          </a:p>
          <a:p>
            <a:r>
              <a:rPr lang="fr-FR" sz="1900" dirty="0" smtClean="0">
                <a:hlinkClick r:id="rId2"/>
              </a:rPr>
              <a:t>http</a:t>
            </a:r>
            <a:r>
              <a:rPr lang="fr-FR" sz="1900" dirty="0">
                <a:hlinkClick r:id="rId2"/>
              </a:rPr>
              <a:t>://</a:t>
            </a:r>
            <a:r>
              <a:rPr lang="fr-FR" sz="1900" dirty="0" smtClean="0">
                <a:hlinkClick r:id="rId2"/>
              </a:rPr>
              <a:t>www.lsa-conso.fr/la-nutrition-infantile-boudee-par-les-consommateurs,146500</a:t>
            </a:r>
            <a:endParaRPr lang="fr-FR" sz="1900" dirty="0" smtClean="0"/>
          </a:p>
          <a:p>
            <a:r>
              <a:rPr lang="fr-FR" sz="1900" dirty="0" smtClean="0">
                <a:hlinkClick r:id="rId5"/>
              </a:rPr>
              <a:t>http</a:t>
            </a:r>
            <a:r>
              <a:rPr lang="fr-FR" sz="1900" dirty="0">
                <a:hlinkClick r:id="rId5"/>
              </a:rPr>
              <a:t>://</a:t>
            </a:r>
            <a:r>
              <a:rPr lang="fr-FR" sz="1900" dirty="0" smtClean="0">
                <a:hlinkClick r:id="rId5"/>
              </a:rPr>
              <a:t>www.agro-media.fr/actualite/conjoncture-tendance/alimentation-infantile-marche-et-acteurs-de-l-alimentation-infantile-b-4699.html</a:t>
            </a:r>
            <a:endParaRPr lang="fr-FR" sz="1900" dirty="0" smtClean="0"/>
          </a:p>
          <a:p>
            <a:r>
              <a:rPr lang="fr-FR" sz="1900" u="sng" dirty="0">
                <a:hlinkClick r:id="rId6"/>
              </a:rPr>
              <a:t>http://www.nestle.fr/asset-library/documents/rapport%20annuel%202012%20-%</a:t>
            </a:r>
            <a:r>
              <a:rPr lang="fr-FR" sz="1900" u="sng" dirty="0" smtClean="0">
                <a:hlinkClick r:id="rId6"/>
              </a:rPr>
              <a:t>20nestl%C3%A9%20s.a.pdf</a:t>
            </a:r>
            <a:endParaRPr lang="fr-FR" sz="1900" u="sng" dirty="0" smtClean="0"/>
          </a:p>
          <a:p>
            <a:pPr lvl="0"/>
            <a:r>
              <a:rPr lang="fr-FR" sz="1900" u="sng" dirty="0" smtClean="0">
                <a:hlinkClick r:id="rId7"/>
              </a:rPr>
              <a:t>http</a:t>
            </a:r>
            <a:r>
              <a:rPr lang="fr-FR" sz="1900" u="sng" dirty="0">
                <a:hlinkClick r:id="rId7"/>
              </a:rPr>
              <a:t>://www.lunion.presse.fr/economie/candia-veut-surfer-sur-le-succes-des-laits-pour-bebes-en-chine-ia0b0n165918</a:t>
            </a:r>
            <a:r>
              <a:rPr lang="fr-FR" sz="1900" dirty="0"/>
              <a:t> </a:t>
            </a:r>
            <a:endParaRPr lang="fr-FR" sz="1900" dirty="0" smtClean="0"/>
          </a:p>
          <a:p>
            <a:pPr lvl="0"/>
            <a:r>
              <a:rPr lang="fr-FR" sz="1900" dirty="0">
                <a:hlinkClick r:id="rId8"/>
              </a:rPr>
              <a:t>http://www.auchan.fr</a:t>
            </a:r>
            <a:r>
              <a:rPr lang="fr-FR" sz="1900" dirty="0" smtClean="0">
                <a:hlinkClick r:id="rId8"/>
              </a:rPr>
              <a:t>/</a:t>
            </a:r>
            <a:endParaRPr lang="fr-FR" sz="1900" dirty="0" smtClean="0"/>
          </a:p>
          <a:p>
            <a:pPr lvl="0"/>
            <a:r>
              <a:rPr lang="fr-FR" sz="1900" dirty="0">
                <a:hlinkClick r:id="rId9"/>
              </a:rPr>
              <a:t>http://</a:t>
            </a:r>
            <a:r>
              <a:rPr lang="fr-FR" sz="1900" dirty="0" smtClean="0">
                <a:hlinkClick r:id="rId9"/>
              </a:rPr>
              <a:t>www.carrefour.fr/espace-maman/carrefour-baby</a:t>
            </a:r>
            <a:endParaRPr lang="fr-FR" sz="1900" dirty="0" smtClean="0"/>
          </a:p>
          <a:p>
            <a:pPr lvl="0"/>
            <a:r>
              <a:rPr lang="fr-FR" sz="1900" dirty="0" smtClean="0">
                <a:hlinkClick r:id="rId10"/>
              </a:rPr>
              <a:t>http://www.lesportionsmagiques.fr/</a:t>
            </a:r>
            <a:endParaRPr lang="fr-FR" sz="1900" dirty="0" smtClean="0"/>
          </a:p>
          <a:p>
            <a:pPr lvl="0"/>
            <a:r>
              <a:rPr lang="fr-FR" sz="1900" u="sng" dirty="0">
                <a:hlinkClick r:id="rId11"/>
              </a:rPr>
              <a:t>http://</a:t>
            </a:r>
            <a:r>
              <a:rPr lang="fr-FR" sz="1900" u="sng" dirty="0" smtClean="0">
                <a:hlinkClick r:id="rId11"/>
              </a:rPr>
              <a:t>www.lsa-conso.fr/des-laits-infantiles-aux-formules-de-plus-en-plus-medicales,80000</a:t>
            </a:r>
            <a:endParaRPr lang="fr-FR" sz="1900" u="sng" dirty="0" smtClean="0"/>
          </a:p>
          <a:p>
            <a:pPr lvl="0"/>
            <a:r>
              <a:rPr lang="fr-FR" sz="1900" dirty="0" smtClean="0">
                <a:hlinkClick r:id="rId12"/>
              </a:rPr>
              <a:t>http://www.babynes.fr</a:t>
            </a:r>
            <a:endParaRPr lang="fr-FR" sz="1900" dirty="0" smtClean="0"/>
          </a:p>
          <a:p>
            <a:pPr lvl="0"/>
            <a:endParaRPr lang="fr-FR" sz="1400" u="sng" dirty="0" smtClean="0"/>
          </a:p>
          <a:p>
            <a:pPr lvl="0"/>
            <a:endParaRPr lang="fr-FR" sz="1400" dirty="0" smtClean="0"/>
          </a:p>
          <a:p>
            <a:pPr lvl="0"/>
            <a:endParaRPr lang="fr-FR" sz="1400" dirty="0" smtClean="0"/>
          </a:p>
          <a:p>
            <a:pPr lvl="0"/>
            <a:endParaRPr lang="fr-FR" sz="1400" dirty="0"/>
          </a:p>
          <a:p>
            <a:endParaRPr lang="fr-FR" sz="1400" dirty="0"/>
          </a:p>
        </p:txBody>
      </p:sp>
      <p:sp>
        <p:nvSpPr>
          <p:cNvPr id="4" name="Rectangle 3"/>
          <p:cNvSpPr/>
          <p:nvPr/>
        </p:nvSpPr>
        <p:spPr>
          <a:xfrm>
            <a:off x="0" y="108285"/>
            <a:ext cx="9144000" cy="51181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/>
              <a:t>Bibliographie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92695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08285"/>
            <a:ext cx="9144000" cy="51181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/>
              <a:t>Bibliographie</a:t>
            </a:r>
            <a:endParaRPr lang="fr-FR" sz="3600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08284" y="911224"/>
            <a:ext cx="8927431" cy="59467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900" u="sng" dirty="0" smtClean="0">
                <a:hlinkClick r:id="rId2"/>
              </a:rPr>
              <a:t>http://www.deloitte.com/view/fr_fr/fr/e6e5a29af333f310VgnVCM1000003256f70aRCRD.htm</a:t>
            </a:r>
            <a:endParaRPr lang="fr-FR" sz="1900" u="sng" dirty="0" smtClean="0"/>
          </a:p>
          <a:p>
            <a:r>
              <a:rPr lang="fr-FR" sz="1900" dirty="0" smtClean="0">
                <a:hlinkClick r:id="rId3"/>
              </a:rPr>
              <a:t>http://www.lsa-conso.fr/l-alimentation-infantile-toujours-en-quete-de-rebond,132111</a:t>
            </a:r>
            <a:endParaRPr lang="fr-FR" sz="1900" dirty="0" smtClean="0"/>
          </a:p>
          <a:p>
            <a:r>
              <a:rPr lang="fr-FR" sz="1900" dirty="0" smtClean="0">
                <a:hlinkClick r:id="rId4"/>
              </a:rPr>
              <a:t>http://www.lsa-conso.fr/meforme-du-baby-food-a-chacun-sa-parade,123709</a:t>
            </a:r>
            <a:endParaRPr lang="fr-FR" sz="1900" dirty="0" smtClean="0"/>
          </a:p>
          <a:p>
            <a:r>
              <a:rPr lang="fr-FR" sz="1900" u="sng" dirty="0" smtClean="0">
                <a:hlinkClick r:id="rId5"/>
              </a:rPr>
              <a:t>http://lecercle.lesechos.fr/entreprises-marches/industrie/autres/221175853/nutrition-infantile-quete-croissance</a:t>
            </a:r>
            <a:endParaRPr lang="fr-FR" sz="1900" u="sng" dirty="0" smtClean="0"/>
          </a:p>
          <a:p>
            <a:r>
              <a:rPr lang="fr-FR" sz="1900" u="sng" dirty="0" smtClean="0">
                <a:hlinkClick r:id="rId6"/>
              </a:rPr>
              <a:t>http://www.deloitte.com/view/fr_FR/fr/mediatheque/a7870af279e2f310VgnVCM3000003456f70aRCRD.htm</a:t>
            </a:r>
            <a:endParaRPr lang="fr-FR" sz="1900" u="sng" dirty="0" smtClean="0"/>
          </a:p>
          <a:p>
            <a:r>
              <a:rPr lang="fr-FR" sz="1900" u="sng" dirty="0" smtClean="0">
                <a:hlinkClick r:id="rId7"/>
              </a:rPr>
              <a:t>http://www.lsa-conso.fr/un-lait-infantile-pour-des-nuits-plus-douces,15757</a:t>
            </a:r>
            <a:endParaRPr lang="fr-FR" sz="1900" dirty="0" smtClean="0"/>
          </a:p>
          <a:p>
            <a:r>
              <a:rPr lang="fr-FR" sz="1900" dirty="0" smtClean="0">
                <a:hlinkClick r:id="rId8"/>
              </a:rPr>
              <a:t>http://www.lefigaro.fr/societes/2012/05/02/20005-20120502ARTFIG00705-bledina-lance-le-petit-pot-au-rayon-frais.php</a:t>
            </a:r>
            <a:r>
              <a:rPr lang="fr-FR" sz="1900" dirty="0" smtClean="0"/>
              <a:t/>
            </a:r>
            <a:br>
              <a:rPr lang="fr-FR" sz="1900" dirty="0" smtClean="0"/>
            </a:br>
            <a:endParaRPr lang="fr-FR" sz="1900" dirty="0" smtClean="0"/>
          </a:p>
          <a:p>
            <a:r>
              <a:rPr lang="fr-FR" sz="1900" dirty="0" smtClean="0">
                <a:hlinkClick r:id="rId9"/>
              </a:rPr>
              <a:t>http://www.lindicateurdesflandres.fr/actualite/A-la-Une/2012/10/24/bledina-une-usine-en-pleine-croissance.shtml</a:t>
            </a:r>
            <a:endParaRPr lang="fr-FR" sz="1900" dirty="0" smtClean="0"/>
          </a:p>
          <a:p>
            <a:r>
              <a:rPr lang="fr-FR" sz="1900" dirty="0" smtClean="0">
                <a:hlinkClick r:id="rId10"/>
              </a:rPr>
              <a:t>http://www.projet22.com/histoire-29/les-multinationales/article/nestle</a:t>
            </a:r>
            <a:r>
              <a:rPr lang="fr-FR" sz="1900" dirty="0" smtClean="0"/>
              <a:t/>
            </a:r>
            <a:br>
              <a:rPr lang="fr-FR" sz="1900" dirty="0" smtClean="0"/>
            </a:br>
            <a:endParaRPr lang="fr-FR" sz="1900" dirty="0" smtClean="0"/>
          </a:p>
          <a:p>
            <a:r>
              <a:rPr lang="fr-FR" sz="1900" dirty="0" smtClean="0">
                <a:hlinkClick r:id="rId11"/>
              </a:rPr>
              <a:t>http://www.e-marketing.fr/Thematique/Strategies-1001/Breves/Relancement-du-programme-Nutrition-Infantile-Nestle-37526.htm</a:t>
            </a:r>
            <a:r>
              <a:rPr lang="fr-FR" sz="1900" dirty="0" smtClean="0"/>
              <a:t/>
            </a:r>
            <a:br>
              <a:rPr lang="fr-FR" sz="1900" dirty="0" smtClean="0"/>
            </a:br>
            <a:endParaRPr lang="fr-FR" sz="1900" dirty="0" smtClean="0"/>
          </a:p>
          <a:p>
            <a:r>
              <a:rPr lang="fr-FR" sz="1900" dirty="0" smtClean="0">
                <a:hlinkClick r:id="rId12"/>
              </a:rPr>
              <a:t>http://www.bebe.nestle.fr/</a:t>
            </a:r>
            <a:r>
              <a:rPr lang="fr-FR" sz="1900" dirty="0" smtClean="0">
                <a:hlinkClick r:id="rId13"/>
              </a:rPr>
              <a:t>http://www.tdg.ch/economie/entreprises/Nestle-achete-la-nutrition-infantile-de-Pfizer/story/16406779</a:t>
            </a:r>
            <a:r>
              <a:rPr lang="fr-FR" sz="1900" dirty="0" smtClean="0"/>
              <a:t/>
            </a:r>
            <a:br>
              <a:rPr lang="fr-FR" sz="1900" dirty="0" smtClean="0"/>
            </a:br>
            <a:r>
              <a:rPr lang="fr-FR" sz="1900" dirty="0" smtClean="0"/>
              <a:t/>
            </a:r>
            <a:br>
              <a:rPr lang="fr-FR" sz="1900" dirty="0" smtClean="0"/>
            </a:br>
            <a:r>
              <a:rPr lang="fr-FR" sz="1900" dirty="0" smtClean="0">
                <a:hlinkClick r:id="rId14"/>
              </a:rPr>
              <a:t>https://www.bledina.com/</a:t>
            </a:r>
            <a:endParaRPr lang="fr-FR" sz="1900" b="1" dirty="0" smtClean="0"/>
          </a:p>
          <a:p>
            <a:endParaRPr lang="fr-FR" sz="1400" u="sng" dirty="0" smtClean="0"/>
          </a:p>
          <a:p>
            <a:endParaRPr lang="fr-FR" sz="1400" dirty="0" smtClean="0"/>
          </a:p>
          <a:p>
            <a:endParaRPr lang="fr-FR" sz="1400" dirty="0" smtClean="0"/>
          </a:p>
          <a:p>
            <a:endParaRPr lang="fr-FR" sz="1400" dirty="0" smtClean="0"/>
          </a:p>
          <a:p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9859130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14410" y="2150309"/>
            <a:ext cx="73151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Merci de votre attention!</a:t>
            </a:r>
            <a:endParaRPr lang="fr-FR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504268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4494" y="136478"/>
            <a:ext cx="8659505" cy="644174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>
              <a:buFont typeface="Arial" charset="0"/>
              <a:buChar char="•"/>
            </a:pPr>
            <a:endParaRPr lang="fr-FR" sz="2400" dirty="0" smtClean="0"/>
          </a:p>
          <a:p>
            <a:pPr>
              <a:buFont typeface="Arial" charset="0"/>
              <a:buChar char="•"/>
            </a:pPr>
            <a:r>
              <a:rPr lang="fr-FR" sz="2400" dirty="0"/>
              <a:t>Un bébé dans le monde consomme en moyenne </a:t>
            </a:r>
            <a:r>
              <a:rPr lang="fr-FR" sz="2400" b="1" dirty="0" smtClean="0"/>
              <a:t>20kg/an</a:t>
            </a:r>
            <a:r>
              <a:rPr lang="fr-FR" sz="2400" dirty="0" smtClean="0"/>
              <a:t>;</a:t>
            </a:r>
            <a:endParaRPr lang="fr-FR" sz="2400" dirty="0"/>
          </a:p>
          <a:p>
            <a:pPr>
              <a:buFont typeface="Arial" charset="0"/>
              <a:buChar char="•"/>
            </a:pPr>
            <a:r>
              <a:rPr lang="fr-FR" sz="2400" dirty="0"/>
              <a:t>L'Europe de l’ouest a le plus gros potentiel de marché dans la vente d’alimentation pour bébé avec la </a:t>
            </a:r>
            <a:r>
              <a:rPr lang="fr-FR" sz="2400" dirty="0" smtClean="0"/>
              <a:t>France </a:t>
            </a:r>
            <a:r>
              <a:rPr lang="fr-FR" sz="2400" dirty="0"/>
              <a:t>en tête, environ </a:t>
            </a:r>
            <a:r>
              <a:rPr lang="fr-FR" sz="2400" b="1" dirty="0"/>
              <a:t>215kg/bébé </a:t>
            </a:r>
            <a:r>
              <a:rPr lang="fr-FR" sz="2400" dirty="0"/>
              <a:t>soit </a:t>
            </a:r>
            <a:r>
              <a:rPr lang="fr-FR" sz="2400" b="1" dirty="0" smtClean="0"/>
              <a:t>4 fois plus qu’aux USA</a:t>
            </a:r>
            <a:r>
              <a:rPr lang="fr-FR" sz="2400" dirty="0" smtClean="0"/>
              <a:t>.</a:t>
            </a:r>
            <a:r>
              <a:rPr lang="fr-FR" sz="1800" dirty="0" smtClean="0"/>
              <a:t>[1]</a:t>
            </a:r>
            <a:endParaRPr lang="fr-FR" sz="1800" dirty="0"/>
          </a:p>
        </p:txBody>
      </p:sp>
      <p:graphicFrame>
        <p:nvGraphicFramePr>
          <p:cNvPr id="4" name="Graphique 3"/>
          <p:cNvGraphicFramePr/>
          <p:nvPr>
            <p:extLst/>
          </p:nvPr>
        </p:nvGraphicFramePr>
        <p:xfrm>
          <a:off x="791580" y="1068946"/>
          <a:ext cx="7560840" cy="3654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81886"/>
            <a:ext cx="9144000" cy="64970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/>
              <a:t>Répartition de la consommation de </a:t>
            </a:r>
            <a:r>
              <a:rPr lang="fr-FR" sz="2800" i="1" dirty="0" err="1" smtClean="0"/>
              <a:t>Babyfood</a:t>
            </a:r>
            <a:r>
              <a:rPr lang="fr-FR" sz="2800" i="1" dirty="0" smtClean="0"/>
              <a:t> </a:t>
            </a:r>
            <a:r>
              <a:rPr lang="fr-FR" sz="2800" dirty="0" smtClean="0"/>
              <a:t>dans le monde </a:t>
            </a:r>
          </a:p>
        </p:txBody>
      </p:sp>
    </p:spTree>
    <p:extLst>
      <p:ext uri="{BB962C8B-B14F-4D97-AF65-F5344CB8AC3E}">
        <p14:creationId xmlns:p14="http://schemas.microsoft.com/office/powerpoint/2010/main" val="121261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20680"/>
          </a:xfrm>
        </p:spPr>
        <p:txBody>
          <a:bodyPr>
            <a:normAutofit/>
          </a:bodyPr>
          <a:lstStyle/>
          <a:p>
            <a:r>
              <a:rPr lang="fr-FR" sz="2400" dirty="0" smtClean="0"/>
              <a:t>La </a:t>
            </a:r>
            <a:r>
              <a:rPr lang="fr-FR" sz="2400" dirty="0"/>
              <a:t>demande d’un marché </a:t>
            </a:r>
            <a:r>
              <a:rPr lang="fr-FR" sz="2400" dirty="0" smtClean="0"/>
              <a:t>= ensemble </a:t>
            </a:r>
            <a:r>
              <a:rPr lang="fr-FR" sz="2400" dirty="0"/>
              <a:t>des acteurs d’un </a:t>
            </a:r>
            <a:endParaRPr lang="fr-FR" sz="2400" dirty="0" smtClean="0"/>
          </a:p>
          <a:p>
            <a:endParaRPr lang="fr-FR" sz="2400" dirty="0"/>
          </a:p>
          <a:p>
            <a:r>
              <a:rPr lang="fr-FR" sz="2400" dirty="0" smtClean="0"/>
              <a:t>Raisons d’achat</a:t>
            </a:r>
          </a:p>
          <a:p>
            <a:r>
              <a:rPr lang="fr-FR" sz="2400" dirty="0" smtClean="0"/>
              <a:t>Le  </a:t>
            </a:r>
            <a:r>
              <a:rPr lang="fr-FR" sz="2400" dirty="0"/>
              <a:t>processus d’achat des aliments pour enfant est particulier car c’est les acheteurs (parents) qui décident pour les consommateurs (enfants) sur prescription des pédiatres et de l’entourage.</a:t>
            </a:r>
          </a:p>
          <a:p>
            <a:pPr marL="0" indent="0" algn="ctr">
              <a:buNone/>
            </a:pPr>
            <a:r>
              <a:rPr lang="fr-FR" sz="2200" i="1" dirty="0" smtClean="0"/>
              <a:t>Naissances en France </a:t>
            </a:r>
          </a:p>
          <a:p>
            <a:pPr marL="0" indent="0" algn="ctr">
              <a:buNone/>
            </a:pPr>
            <a:endParaRPr lang="fr-FR" sz="2400" dirty="0"/>
          </a:p>
          <a:p>
            <a:endParaRPr lang="fr-FR" sz="2400" dirty="0" smtClean="0"/>
          </a:p>
          <a:p>
            <a:endParaRPr lang="fr-FR" sz="2400" dirty="0"/>
          </a:p>
          <a:p>
            <a:r>
              <a:rPr lang="fr-FR" sz="2400" dirty="0"/>
              <a:t>En 2012, </a:t>
            </a:r>
            <a:r>
              <a:rPr lang="fr-FR" sz="2400" dirty="0" smtClean="0"/>
              <a:t>en </a:t>
            </a:r>
            <a:r>
              <a:rPr lang="fr-FR" sz="2400" dirty="0"/>
              <a:t>France </a:t>
            </a:r>
            <a:r>
              <a:rPr lang="fr-FR" sz="2400" dirty="0" smtClean="0"/>
              <a:t>822</a:t>
            </a:r>
            <a:r>
              <a:rPr lang="fr-FR" sz="2400" dirty="0"/>
              <a:t> 000 naissances </a:t>
            </a:r>
            <a:r>
              <a:rPr lang="fr-FR" sz="2400" dirty="0" smtClean="0"/>
              <a:t>sont enregistrées soit </a:t>
            </a:r>
            <a:r>
              <a:rPr lang="fr-FR" sz="2400" dirty="0"/>
              <a:t>une baisse de la natalité de 1,30% </a:t>
            </a:r>
            <a:r>
              <a:rPr lang="fr-FR" sz="2400" dirty="0" smtClean="0"/>
              <a:t>par </a:t>
            </a:r>
            <a:r>
              <a:rPr lang="fr-FR" sz="2400" dirty="0"/>
              <a:t>rapport à </a:t>
            </a:r>
            <a:r>
              <a:rPr lang="fr-FR" sz="2400" dirty="0" smtClean="0"/>
              <a:t>2010 =&gt; diminution du marché potentiel</a:t>
            </a:r>
          </a:p>
          <a:p>
            <a:endParaRPr lang="fr-FR" dirty="0"/>
          </a:p>
        </p:txBody>
      </p:sp>
      <p:pic>
        <p:nvPicPr>
          <p:cNvPr id="4" name="Image 3" descr="C:\Users\Guewo\Desktop\Master 1\marketing alimentaire\EDM la nutrition infantile-2014\nbre de naissance en franc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3698320"/>
            <a:ext cx="7992888" cy="12241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0" y="124523"/>
            <a:ext cx="9144000" cy="64970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Comportement des consommateurs</a:t>
            </a:r>
          </a:p>
        </p:txBody>
      </p:sp>
    </p:spTree>
    <p:extLst>
      <p:ext uri="{BB962C8B-B14F-4D97-AF65-F5344CB8AC3E}">
        <p14:creationId xmlns:p14="http://schemas.microsoft.com/office/powerpoint/2010/main" val="370624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:\Users\Guewo\Desktop\Master 1\marketing alimentaire\EDM la nutrition infantile-2014\critères d'achat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117" y="1268759"/>
            <a:ext cx="5109883" cy="386801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2047" y="404664"/>
            <a:ext cx="8650433" cy="5976664"/>
          </a:xfrm>
        </p:spPr>
        <p:txBody>
          <a:bodyPr>
            <a:normAutofit lnSpcReduction="10000"/>
          </a:bodyPr>
          <a:lstStyle/>
          <a:p>
            <a:r>
              <a:rPr lang="fr-FR" sz="2400" dirty="0"/>
              <a:t>Les parents ont </a:t>
            </a:r>
            <a:r>
              <a:rPr lang="fr-FR" sz="2400" dirty="0" smtClean="0"/>
              <a:t>attribué une note sur 5 aux critères de choix des aliments de leurs bébés, on retient les plus importants:</a:t>
            </a:r>
          </a:p>
          <a:p>
            <a:endParaRPr lang="fr-FR" sz="2400" dirty="0" smtClean="0"/>
          </a:p>
          <a:p>
            <a:r>
              <a:rPr lang="fr-FR" sz="2400" dirty="0" smtClean="0"/>
              <a:t>Le </a:t>
            </a:r>
            <a:r>
              <a:rPr lang="fr-FR" sz="2400" dirty="0"/>
              <a:t>critère </a:t>
            </a:r>
            <a:r>
              <a:rPr lang="fr-FR" sz="2400" b="1" dirty="0"/>
              <a:t>« Gain </a:t>
            </a:r>
            <a:r>
              <a:rPr lang="fr-FR" sz="2400" b="1" dirty="0" smtClean="0"/>
              <a:t>de</a:t>
            </a:r>
          </a:p>
          <a:p>
            <a:pPr marL="0" indent="0">
              <a:buNone/>
            </a:pPr>
            <a:r>
              <a:rPr lang="fr-FR" sz="2400" b="1" dirty="0" smtClean="0"/>
              <a:t>temps </a:t>
            </a:r>
            <a:r>
              <a:rPr lang="fr-FR" sz="2400" b="1" dirty="0"/>
              <a:t>et de praticité » </a:t>
            </a:r>
            <a:r>
              <a:rPr lang="fr-FR" sz="2400" b="1" dirty="0" smtClean="0"/>
              <a:t>arrive </a:t>
            </a:r>
          </a:p>
          <a:p>
            <a:pPr marL="0" indent="0">
              <a:buNone/>
            </a:pPr>
            <a:r>
              <a:rPr lang="fr-FR" sz="2400" b="1" dirty="0" smtClean="0"/>
              <a:t>en 1</a:t>
            </a:r>
            <a:r>
              <a:rPr lang="fr-FR" sz="2400" b="1" baseline="30000" dirty="0" smtClean="0"/>
              <a:t>er</a:t>
            </a:r>
            <a:r>
              <a:rPr lang="fr-FR" sz="2400" b="1" dirty="0" smtClean="0"/>
              <a:t> avec 3,3/5</a:t>
            </a:r>
            <a:r>
              <a:rPr lang="fr-FR" sz="2400" dirty="0" smtClean="0"/>
              <a:t>, </a:t>
            </a:r>
            <a:r>
              <a:rPr lang="fr-FR" sz="2400" dirty="0"/>
              <a:t>il est suivi </a:t>
            </a:r>
            <a:r>
              <a:rPr lang="fr-FR" sz="2400" dirty="0" smtClean="0"/>
              <a:t>par</a:t>
            </a:r>
          </a:p>
          <a:p>
            <a:pPr marL="0" indent="0">
              <a:buNone/>
            </a:pPr>
            <a:r>
              <a:rPr lang="fr-FR" sz="2400" dirty="0" smtClean="0"/>
              <a:t>le critère « </a:t>
            </a:r>
            <a:r>
              <a:rPr lang="fr-FR" sz="2400" b="1" dirty="0" smtClean="0"/>
              <a:t>Confiance inspirée</a:t>
            </a:r>
          </a:p>
          <a:p>
            <a:pPr marL="0" indent="0">
              <a:buNone/>
            </a:pPr>
            <a:r>
              <a:rPr lang="fr-FR" sz="2400" b="1" dirty="0" smtClean="0"/>
              <a:t>par </a:t>
            </a:r>
            <a:r>
              <a:rPr lang="fr-FR" sz="2400" b="1" dirty="0"/>
              <a:t>les contrôles et la </a:t>
            </a:r>
            <a:r>
              <a:rPr lang="fr-FR" sz="2400" b="1" dirty="0" smtClean="0"/>
              <a:t>marque</a:t>
            </a:r>
            <a:r>
              <a:rPr lang="fr-FR" sz="2400" dirty="0"/>
              <a:t> </a:t>
            </a:r>
            <a:r>
              <a:rPr lang="fr-FR" sz="2400" dirty="0" smtClean="0"/>
              <a:t>»</a:t>
            </a:r>
          </a:p>
          <a:p>
            <a:pPr marL="0" indent="0">
              <a:buNone/>
            </a:pPr>
            <a:r>
              <a:rPr lang="fr-FR" sz="2400" dirty="0" smtClean="0"/>
              <a:t>avec </a:t>
            </a:r>
            <a:r>
              <a:rPr lang="fr-FR" sz="2400" dirty="0"/>
              <a:t>2,9/5 puis </a:t>
            </a:r>
            <a:r>
              <a:rPr lang="fr-FR" sz="2400" dirty="0" smtClean="0"/>
              <a:t>«</a:t>
            </a:r>
            <a:r>
              <a:rPr lang="fr-FR" sz="2400" dirty="0"/>
              <a:t> les offres </a:t>
            </a:r>
            <a:endParaRPr lang="fr-FR" sz="2400" dirty="0" smtClean="0"/>
          </a:p>
          <a:p>
            <a:pPr marL="0" indent="0">
              <a:buNone/>
            </a:pPr>
            <a:r>
              <a:rPr lang="fr-FR" sz="2400" dirty="0" smtClean="0"/>
              <a:t>promotionnelles » 2,6/5.</a:t>
            </a:r>
          </a:p>
          <a:p>
            <a:pPr marL="0" indent="0">
              <a:buNone/>
            </a:pPr>
            <a:endParaRPr lang="fr-FR" sz="2400" dirty="0"/>
          </a:p>
          <a:p>
            <a:r>
              <a:rPr lang="fr-FR" sz="2400" dirty="0" smtClean="0"/>
              <a:t>Les parents </a:t>
            </a:r>
            <a:r>
              <a:rPr lang="fr-FR" sz="2400" dirty="0"/>
              <a:t>recherchent </a:t>
            </a:r>
            <a:endParaRPr lang="fr-FR" sz="2400" dirty="0" smtClean="0"/>
          </a:p>
          <a:p>
            <a:pPr marL="0" indent="0">
              <a:buNone/>
            </a:pPr>
            <a:r>
              <a:rPr lang="fr-FR" sz="2400" dirty="0" smtClean="0"/>
              <a:t>en </a:t>
            </a:r>
            <a:r>
              <a:rPr lang="fr-FR" sz="2400" dirty="0"/>
              <a:t>premier pour leurs bébés des produits </a:t>
            </a:r>
            <a:r>
              <a:rPr lang="fr-FR" sz="2400" b="1" dirty="0" smtClean="0"/>
              <a:t>faciles et rapides à préparer</a:t>
            </a:r>
            <a:r>
              <a:rPr lang="fr-FR" sz="2400" dirty="0" smtClean="0"/>
              <a:t>, ensuite seulement arrive la qualité du produit  =&gt; une </a:t>
            </a:r>
            <a:r>
              <a:rPr lang="fr-FR" sz="2400" dirty="0"/>
              <a:t>sorte de </a:t>
            </a:r>
            <a:r>
              <a:rPr lang="fr-FR" sz="2400" b="1" dirty="0"/>
              <a:t>« fast-food » pour </a:t>
            </a:r>
            <a:r>
              <a:rPr lang="fr-FR" sz="2400" b="1" dirty="0" smtClean="0"/>
              <a:t>bébé.</a:t>
            </a:r>
            <a:r>
              <a:rPr lang="fr-FR" sz="1800" dirty="0" smtClean="0"/>
              <a:t>[3</a:t>
            </a:r>
            <a:r>
              <a:rPr lang="fr-FR" sz="1800" dirty="0"/>
              <a:t>]</a:t>
            </a:r>
          </a:p>
          <a:p>
            <a:pPr marL="0" indent="0">
              <a:buNone/>
            </a:pP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11882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3236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En fonction du volume de ventes</a:t>
            </a:r>
          </a:p>
          <a:p>
            <a:r>
              <a:rPr lang="fr-FR" sz="2400" dirty="0" smtClean="0"/>
              <a:t>987 </a:t>
            </a:r>
            <a:r>
              <a:rPr lang="fr-FR" sz="2400" dirty="0"/>
              <a:t>M € Le CA en valeur, à -3,9%  et </a:t>
            </a:r>
            <a:r>
              <a:rPr lang="fr-FR" sz="2400" dirty="0" smtClean="0"/>
              <a:t>136240 </a:t>
            </a:r>
            <a:r>
              <a:rPr lang="fr-FR" sz="2400" dirty="0"/>
              <a:t>t Les ventes en </a:t>
            </a:r>
            <a:r>
              <a:rPr lang="fr-FR" sz="2400" dirty="0" smtClean="0"/>
              <a:t>volume à -</a:t>
            </a:r>
            <a:r>
              <a:rPr lang="fr-FR" sz="2400" dirty="0"/>
              <a:t>3,5</a:t>
            </a:r>
            <a:r>
              <a:rPr lang="fr-FR" sz="2400" dirty="0" smtClean="0"/>
              <a:t>% .</a:t>
            </a:r>
          </a:p>
          <a:p>
            <a:endParaRPr lang="fr-FR" sz="2400" dirty="0" smtClean="0"/>
          </a:p>
          <a:p>
            <a:pPr>
              <a:buFontTx/>
              <a:buChar char="-"/>
            </a:pPr>
            <a:r>
              <a:rPr lang="fr-FR" sz="2000" dirty="0" smtClean="0"/>
              <a:t>Dont le </a:t>
            </a:r>
            <a:r>
              <a:rPr lang="fr-FR" sz="2000" b="1" dirty="0"/>
              <a:t>lait : -1,3% </a:t>
            </a:r>
            <a:r>
              <a:rPr lang="fr-FR" sz="2000" dirty="0" smtClean="0"/>
              <a:t>en</a:t>
            </a:r>
          </a:p>
          <a:p>
            <a:pPr marL="0" indent="0">
              <a:buNone/>
            </a:pPr>
            <a:r>
              <a:rPr lang="fr-FR" sz="2000" dirty="0" smtClean="0"/>
              <a:t>valeur </a:t>
            </a:r>
            <a:r>
              <a:rPr lang="fr-FR" sz="2000" dirty="0"/>
              <a:t>et </a:t>
            </a:r>
            <a:r>
              <a:rPr lang="fr-FR" sz="2000" b="1" dirty="0"/>
              <a:t>-1,7% en </a:t>
            </a:r>
            <a:r>
              <a:rPr lang="fr-FR" sz="2000" b="1" dirty="0" smtClean="0"/>
              <a:t>volume</a:t>
            </a:r>
          </a:p>
          <a:p>
            <a:pPr>
              <a:buFontTx/>
              <a:buChar char="-"/>
            </a:pPr>
            <a:r>
              <a:rPr lang="fr-FR" sz="2000" dirty="0" smtClean="0"/>
              <a:t>Dont </a:t>
            </a:r>
            <a:r>
              <a:rPr lang="fr-FR" sz="2000" b="1" dirty="0"/>
              <a:t>alimentation </a:t>
            </a:r>
            <a:endParaRPr lang="fr-FR" sz="2000" b="1" dirty="0" smtClean="0"/>
          </a:p>
          <a:p>
            <a:pPr marL="0" indent="0">
              <a:buNone/>
            </a:pPr>
            <a:r>
              <a:rPr lang="fr-FR" sz="2000" b="1" dirty="0" smtClean="0"/>
              <a:t>infantile </a:t>
            </a:r>
            <a:r>
              <a:rPr lang="fr-FR" sz="2000" b="1" dirty="0"/>
              <a:t>: -5,7% </a:t>
            </a:r>
            <a:r>
              <a:rPr lang="fr-FR" sz="2000" dirty="0"/>
              <a:t>en valeur </a:t>
            </a:r>
            <a:endParaRPr lang="fr-FR" sz="2000" dirty="0" smtClean="0"/>
          </a:p>
          <a:p>
            <a:pPr marL="0" indent="0">
              <a:buNone/>
            </a:pPr>
            <a:r>
              <a:rPr lang="fr-FR" sz="2000" dirty="0" smtClean="0"/>
              <a:t>et </a:t>
            </a:r>
            <a:r>
              <a:rPr lang="fr-FR" sz="2000" b="1" dirty="0"/>
              <a:t>-</a:t>
            </a:r>
            <a:r>
              <a:rPr lang="fr-FR" sz="2000" b="1" dirty="0" smtClean="0"/>
              <a:t>4,9% en volume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1200" i="1" dirty="0" smtClean="0"/>
              <a:t>(Chiffres </a:t>
            </a:r>
            <a:r>
              <a:rPr lang="fr-FR" sz="1200" i="1" dirty="0"/>
              <a:t>du marché de la </a:t>
            </a:r>
            <a:r>
              <a:rPr lang="fr-FR" sz="1200" i="1" dirty="0" smtClean="0"/>
              <a:t>nutrition infantile,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1200" i="1" dirty="0" smtClean="0"/>
              <a:t>Source :</a:t>
            </a:r>
            <a:r>
              <a:rPr lang="fr-FR" sz="1200" dirty="0"/>
              <a:t> Syndicat français des aliments </a:t>
            </a:r>
            <a:r>
              <a:rPr lang="fr-FR" sz="1200" dirty="0" smtClean="0"/>
              <a:t>de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1200" dirty="0" smtClean="0"/>
              <a:t> </a:t>
            </a:r>
            <a:r>
              <a:rPr lang="fr-FR" sz="1200" dirty="0"/>
              <a:t>l’enfance d’après enquête auprès </a:t>
            </a:r>
            <a:r>
              <a:rPr lang="fr-FR" sz="1200" dirty="0" smtClean="0"/>
              <a:t>des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1200" dirty="0" smtClean="0"/>
              <a:t> </a:t>
            </a:r>
            <a:r>
              <a:rPr lang="fr-FR" sz="1200" dirty="0"/>
              <a:t>adhérents et non </a:t>
            </a:r>
            <a:r>
              <a:rPr lang="fr-FR" sz="1200" dirty="0" smtClean="0"/>
              <a:t>adhérents.)</a:t>
            </a:r>
            <a:endParaRPr lang="fr-FR" sz="1200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1026" name="Picture 2" descr="C:\Users\Guewo\Desktop\Master 1\marketing alimentaire\EDM la nutrition infantile-2014\c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988840"/>
            <a:ext cx="5688632" cy="377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04303"/>
            <a:ext cx="9144000" cy="64970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Segmentation du </a:t>
            </a:r>
            <a:r>
              <a:rPr lang="fr-FR" sz="2800" b="1" dirty="0">
                <a:solidFill>
                  <a:schemeClr val="bg1"/>
                </a:solidFill>
              </a:rPr>
              <a:t>marché du </a:t>
            </a:r>
            <a:r>
              <a:rPr lang="fr-FR" sz="2800" b="1" i="1" dirty="0" err="1" smtClean="0">
                <a:solidFill>
                  <a:schemeClr val="bg1"/>
                </a:solidFill>
              </a:rPr>
              <a:t>Babyfood</a:t>
            </a:r>
            <a:endParaRPr lang="fr-FR" sz="2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16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66637"/>
            <a:ext cx="8229600" cy="5649491"/>
          </a:xfrm>
        </p:spPr>
        <p:txBody>
          <a:bodyPr/>
          <a:lstStyle/>
          <a:p>
            <a:endParaRPr lang="fr-FR" sz="2400" b="1" dirty="0" smtClean="0"/>
          </a:p>
          <a:p>
            <a:pPr marL="0" indent="0">
              <a:buNone/>
            </a:pPr>
            <a:r>
              <a:rPr lang="fr-FR" sz="2400" b="1" dirty="0" smtClean="0"/>
              <a:t>Exemple du Lait: </a:t>
            </a:r>
            <a:r>
              <a:rPr lang="fr-FR" sz="1600" dirty="0" smtClean="0"/>
              <a:t>(données 2012)</a:t>
            </a:r>
            <a:endParaRPr lang="fr-FR" sz="1600" dirty="0"/>
          </a:p>
          <a:p>
            <a:r>
              <a:rPr lang="fr-FR" sz="2400" dirty="0" smtClean="0"/>
              <a:t>En pharmacie:  </a:t>
            </a:r>
            <a:r>
              <a:rPr lang="fr-FR" sz="2400" dirty="0"/>
              <a:t>30% de </a:t>
            </a:r>
            <a:r>
              <a:rPr lang="fr-FR" sz="2400" dirty="0" smtClean="0"/>
              <a:t>parts </a:t>
            </a:r>
            <a:r>
              <a:rPr lang="fr-FR" sz="2400" dirty="0"/>
              <a:t>de </a:t>
            </a:r>
            <a:r>
              <a:rPr lang="fr-FR" sz="2400" dirty="0" smtClean="0"/>
              <a:t>marché, soit </a:t>
            </a:r>
            <a:r>
              <a:rPr lang="fr-FR" sz="2400" dirty="0"/>
              <a:t>un CA de près de 150 M </a:t>
            </a:r>
            <a:r>
              <a:rPr lang="fr-FR" sz="2400" dirty="0" smtClean="0"/>
              <a:t>d’euro;</a:t>
            </a:r>
          </a:p>
          <a:p>
            <a:r>
              <a:rPr lang="fr-FR" sz="2400" dirty="0" smtClean="0"/>
              <a:t>La grande </a:t>
            </a:r>
            <a:r>
              <a:rPr lang="fr-FR" sz="2400" dirty="0"/>
              <a:t>distribution </a:t>
            </a:r>
            <a:r>
              <a:rPr lang="fr-FR" sz="2400" dirty="0" smtClean="0"/>
              <a:t>pour le reste avec un </a:t>
            </a:r>
            <a:r>
              <a:rPr lang="fr-FR" sz="2400" dirty="0"/>
              <a:t>CA de 436 </a:t>
            </a:r>
            <a:r>
              <a:rPr lang="fr-FR" sz="2400" dirty="0" smtClean="0"/>
              <a:t>M d’euro, </a:t>
            </a:r>
            <a:r>
              <a:rPr lang="fr-FR" sz="2400" dirty="0"/>
              <a:t>pour un volume de </a:t>
            </a:r>
            <a:r>
              <a:rPr lang="fr-FR" sz="2400" dirty="0" smtClean="0"/>
              <a:t>ventes </a:t>
            </a:r>
            <a:r>
              <a:rPr lang="fr-FR" sz="2400" dirty="0"/>
              <a:t>de 29 000 </a:t>
            </a:r>
            <a:r>
              <a:rPr lang="fr-FR" sz="2400" dirty="0" smtClean="0"/>
              <a:t>tonnes;</a:t>
            </a:r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r>
              <a:rPr lang="fr-FR" sz="2400" dirty="0" smtClean="0"/>
              <a:t>Il existe un dynamisme dans les parts de marché des officines; cela </a:t>
            </a:r>
            <a:r>
              <a:rPr lang="fr-FR" sz="2400" dirty="0"/>
              <a:t>est dû notamment au monopole du circuit pour la vente de certains produits à caution médicale comme les AR, les références «spécial prématurés</a:t>
            </a:r>
            <a:r>
              <a:rPr lang="fr-FR" sz="2400" dirty="0" smtClean="0"/>
              <a:t>».</a:t>
            </a:r>
            <a:r>
              <a:rPr lang="fr-FR" sz="1800" dirty="0" smtClean="0"/>
              <a:t>[2]</a:t>
            </a:r>
            <a:endParaRPr lang="fr-FR" sz="1800" dirty="0" smtClean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10875"/>
            <a:ext cx="9144000" cy="64970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Circuits de distribution en France </a:t>
            </a:r>
          </a:p>
        </p:txBody>
      </p:sp>
    </p:spTree>
    <p:extLst>
      <p:ext uri="{BB962C8B-B14F-4D97-AF65-F5344CB8AC3E}">
        <p14:creationId xmlns:p14="http://schemas.microsoft.com/office/powerpoint/2010/main" val="27801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136" y="2048544"/>
            <a:ext cx="5943728" cy="337679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82137" y="900981"/>
            <a:ext cx="8379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Les différents segments de marché</a:t>
            </a:r>
          </a:p>
          <a:p>
            <a:r>
              <a:rPr lang="fr-FR" dirty="0" smtClean="0"/>
              <a:t>Le secteur est divisé en deux grandes familles:</a:t>
            </a:r>
          </a:p>
          <a:p>
            <a:pPr marL="627063" indent="-285750">
              <a:buFont typeface="Wingdings" panose="05000000000000000000" pitchFamily="2" charset="2"/>
              <a:buChar char="§"/>
            </a:pPr>
            <a:r>
              <a:rPr lang="fr-FR" dirty="0" smtClean="0"/>
              <a:t>Laits infantiles;</a:t>
            </a:r>
          </a:p>
          <a:p>
            <a:pPr marL="627063" indent="-285750">
              <a:buFont typeface="Wingdings" panose="05000000000000000000" pitchFamily="2" charset="2"/>
              <a:buChar char="§"/>
            </a:pPr>
            <a:r>
              <a:rPr lang="fr-FR" dirty="0" smtClean="0"/>
              <a:t>Aliments de diversification: </a:t>
            </a:r>
            <a:r>
              <a:rPr lang="fr-FR" dirty="0"/>
              <a:t>(compotes, purées, yaourts, plats préparés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12" name="Image 11" descr="http://www.lebiberon.com/248-528-large/bledina-bledine-miel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2" r="19159"/>
          <a:stretch/>
        </p:blipFill>
        <p:spPr bwMode="auto">
          <a:xfrm>
            <a:off x="3771234" y="5372567"/>
            <a:ext cx="1127000" cy="14245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 12" descr="http://cdn.french-supermarket.com/1413-thickbox/naturnes-plat-naturnes-mijote-de-legumesboeuf-des-12-mois-nestle-des-8-mois-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1" t="14982" r="5415" b="12635"/>
          <a:stretch/>
        </p:blipFill>
        <p:spPr bwMode="auto">
          <a:xfrm>
            <a:off x="5743386" y="5547584"/>
            <a:ext cx="1561965" cy="12897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age 14" descr="http://media.macommandebio.fr/media/catalog/product/cache/1/thumbnail/1000x1000/9df78eab33525d08d6e5fb8d27136e95/3/2/3288131500706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1" t="4332" r="14802" b="4873"/>
          <a:stretch/>
        </p:blipFill>
        <p:spPr bwMode="auto">
          <a:xfrm>
            <a:off x="7868656" y="5744209"/>
            <a:ext cx="861695" cy="11137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Image 15" descr="http://assets0.pharmasimple.com/images/dynamic/products/0020/8640/display.jpg?1323949309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2" t="12647" r="23530" b="3529"/>
          <a:stretch/>
        </p:blipFill>
        <p:spPr bwMode="auto">
          <a:xfrm>
            <a:off x="103061" y="5311690"/>
            <a:ext cx="1276294" cy="15463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Image 16" descr="http://www.lactalis-international.com/images/upload/produit/lait-lactel-eveil-recharge-bp-25clx6_37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022" y="5466185"/>
            <a:ext cx="707427" cy="139181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0" y="58266"/>
            <a:ext cx="9144000" cy="64970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/>
              <a:t>Analyse de l’offre</a:t>
            </a:r>
          </a:p>
        </p:txBody>
      </p:sp>
    </p:spTree>
    <p:extLst>
      <p:ext uri="{BB962C8B-B14F-4D97-AF65-F5344CB8AC3E}">
        <p14:creationId xmlns:p14="http://schemas.microsoft.com/office/powerpoint/2010/main" val="300249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5131</TotalTime>
  <Words>2760</Words>
  <Application>Microsoft Office PowerPoint</Application>
  <PresentationFormat>Affichage à l'écran (4:3)</PresentationFormat>
  <Paragraphs>492</Paragraphs>
  <Slides>38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45" baseType="lpstr">
      <vt:lpstr>Arial</vt:lpstr>
      <vt:lpstr>Calibri</vt:lpstr>
      <vt:lpstr>Calibri Light</vt:lpstr>
      <vt:lpstr>DejaVu Sans</vt:lpstr>
      <vt:lpstr>Times New Roman</vt:lpstr>
      <vt:lpstr>Wingdings</vt:lpstr>
      <vt:lpstr>Thème Office</vt:lpstr>
      <vt:lpstr>ETUDE DE MARCHÉ La Nutrition Infantile</vt:lpstr>
      <vt:lpstr>Plan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Praticité et facilité d’utilisation</vt:lpstr>
      <vt:lpstr>Présentation PowerPoint</vt:lpstr>
      <vt:lpstr>Innovation nutritionnelle et technologique </vt:lpstr>
      <vt:lpstr>Adaptation des recettes </vt:lpstr>
      <vt:lpstr>Développement d’offres artisanales et services innovants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Abdeslam AKROUCHE</dc:creator>
  <cp:lastModifiedBy>Abdeslam AKROUCHE</cp:lastModifiedBy>
  <cp:revision>220</cp:revision>
  <dcterms:created xsi:type="dcterms:W3CDTF">2014-01-25T17:29:18Z</dcterms:created>
  <dcterms:modified xsi:type="dcterms:W3CDTF">2014-01-30T08:37:19Z</dcterms:modified>
  <cp:contentStatus/>
</cp:coreProperties>
</file>