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1" r:id="rId3"/>
    <p:sldId id="257" r:id="rId4"/>
    <p:sldId id="285" r:id="rId5"/>
    <p:sldId id="258" r:id="rId6"/>
    <p:sldId id="286" r:id="rId7"/>
    <p:sldId id="267" r:id="rId8"/>
    <p:sldId id="262" r:id="rId9"/>
    <p:sldId id="269" r:id="rId10"/>
    <p:sldId id="259" r:id="rId11"/>
    <p:sldId id="287" r:id="rId12"/>
    <p:sldId id="263" r:id="rId13"/>
    <p:sldId id="264" r:id="rId14"/>
    <p:sldId id="270" r:id="rId15"/>
    <p:sldId id="271" r:id="rId16"/>
    <p:sldId id="275" r:id="rId17"/>
    <p:sldId id="272" r:id="rId18"/>
    <p:sldId id="273" r:id="rId19"/>
    <p:sldId id="277" r:id="rId20"/>
    <p:sldId id="290" r:id="rId21"/>
    <p:sldId id="278" r:id="rId22"/>
    <p:sldId id="279" r:id="rId23"/>
    <p:sldId id="280" r:id="rId24"/>
    <p:sldId id="283" r:id="rId25"/>
    <p:sldId id="281" r:id="rId26"/>
    <p:sldId id="284" r:id="rId27"/>
    <p:sldId id="288" r:id="rId28"/>
    <p:sldId id="295" r:id="rId29"/>
    <p:sldId id="292" r:id="rId30"/>
    <p:sldId id="293" r:id="rId31"/>
    <p:sldId id="294" r:id="rId32"/>
    <p:sldId id="305" r:id="rId33"/>
    <p:sldId id="304" r:id="rId34"/>
    <p:sldId id="289" r:id="rId35"/>
    <p:sldId id="296" r:id="rId36"/>
    <p:sldId id="297" r:id="rId37"/>
    <p:sldId id="298" r:id="rId38"/>
    <p:sldId id="299" r:id="rId39"/>
    <p:sldId id="300" r:id="rId40"/>
    <p:sldId id="301" r:id="rId41"/>
    <p:sldId id="302" r:id="rId42"/>
    <p:sldId id="303" r:id="rId43"/>
    <p:sldId id="260"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96"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0AE0E-8884-48B0-B0D6-7C89FFAC4072}" type="datetimeFigureOut">
              <a:rPr lang="zh-CN" altLang="en-US" smtClean="0"/>
              <a:pPr/>
              <a:t>2014/6/22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8930E-8EFB-4CB9-B87F-A04B81FAB38D}" type="slidenum">
              <a:rPr lang="zh-CN" altLang="en-US" smtClean="0"/>
              <a:pPr/>
              <a:t>‹#›</a:t>
            </a:fld>
            <a:endParaRPr lang="zh-CN" altLang="en-US"/>
          </a:p>
        </p:txBody>
      </p:sp>
    </p:spTree>
    <p:extLst>
      <p:ext uri="{BB962C8B-B14F-4D97-AF65-F5344CB8AC3E}">
        <p14:creationId xmlns:p14="http://schemas.microsoft.com/office/powerpoint/2010/main" val="210325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E8930E-8EFB-4CB9-B87F-A04B81FAB38D}" type="slidenum">
              <a:rPr lang="zh-CN" altLang="en-US" smtClean="0"/>
              <a:pPr/>
              <a:t>5</a:t>
            </a:fld>
            <a:endParaRPr lang="zh-CN" altLang="en-US"/>
          </a:p>
        </p:txBody>
      </p:sp>
    </p:spTree>
    <p:extLst>
      <p:ext uri="{BB962C8B-B14F-4D97-AF65-F5344CB8AC3E}">
        <p14:creationId xmlns:p14="http://schemas.microsoft.com/office/powerpoint/2010/main" val="6121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E8930E-8EFB-4CB9-B87F-A04B81FAB38D}" type="slidenum">
              <a:rPr lang="zh-CN" altLang="en-US" smtClean="0"/>
              <a:pPr/>
              <a:t>7</a:t>
            </a:fld>
            <a:endParaRPr lang="zh-CN" altLang="en-US"/>
          </a:p>
        </p:txBody>
      </p:sp>
    </p:spTree>
    <p:extLst>
      <p:ext uri="{BB962C8B-B14F-4D97-AF65-F5344CB8AC3E}">
        <p14:creationId xmlns:p14="http://schemas.microsoft.com/office/powerpoint/2010/main" val="49012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228949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220623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274002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358333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63155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201703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129497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41917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420740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98484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931F67-ADAF-4EC4-93A6-598E156A95DE}" type="datetimeFigureOut">
              <a:rPr lang="zh-CN" altLang="en-US" smtClean="0"/>
              <a:pPr/>
              <a:t>2014/6/22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77369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31F67-ADAF-4EC4-93A6-598E156A95DE}" type="datetimeFigureOut">
              <a:rPr lang="zh-CN" altLang="en-US" smtClean="0"/>
              <a:pPr/>
              <a:t>2014/6/22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3B844-FA8D-4101-BB34-A849ED15CA70}" type="slidenum">
              <a:rPr lang="zh-CN" altLang="en-US" smtClean="0"/>
              <a:pPr/>
              <a:t>‹#›</a:t>
            </a:fld>
            <a:endParaRPr lang="zh-CN" altLang="en-US"/>
          </a:p>
        </p:txBody>
      </p:sp>
    </p:spTree>
    <p:extLst>
      <p:ext uri="{BB962C8B-B14F-4D97-AF65-F5344CB8AC3E}">
        <p14:creationId xmlns:p14="http://schemas.microsoft.com/office/powerpoint/2010/main" val="299031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8" Type="http://schemas.openxmlformats.org/officeDocument/2006/relationships/hyperlink" Target="http://www.eckes-granini.fr/notre-strategie,1080,fr.html" TargetMode="External"/><Relationship Id="rId3" Type="http://schemas.openxmlformats.org/officeDocument/2006/relationships/hyperlink" Target="http://www.planetoscope.com/boisson/201-consommation-mondiale-de-jus-d-orange.html" TargetMode="External"/><Relationship Id="rId7" Type="http://schemas.openxmlformats.org/officeDocument/2006/relationships/hyperlink" Target="http://fr.wikipedia.org/wiki/Joker_(jus_de_fruit)" TargetMode="External"/><Relationship Id="rId2" Type="http://schemas.openxmlformats.org/officeDocument/2006/relationships/hyperlink" Target="http://fr.wikipedia.org/wiki/Jus_de_fruits" TargetMode="External"/><Relationship Id="rId1" Type="http://schemas.openxmlformats.org/officeDocument/2006/relationships/slideLayout" Target="../slideLayouts/slideLayout2.xml"/><Relationship Id="rId6" Type="http://schemas.openxmlformats.org/officeDocument/2006/relationships/hyperlink" Target="http://myreader.toile-libre.org/uploads/My_50f59d4d91817.pdf" TargetMode="External"/><Relationship Id="rId5" Type="http://schemas.openxmlformats.org/officeDocument/2006/relationships/hyperlink" Target="http://www.eckes-granini.fr/chiffres-cles,1084,fr.html" TargetMode="External"/><Relationship Id="rId4" Type="http://schemas.openxmlformats.org/officeDocument/2006/relationships/hyperlink" Target="http://www.axio.ma/Analyse-economique/Le-marche-mondial-des-jus-de-fruit-une-perspective-africaine-content-20.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0" y="-1"/>
            <a:ext cx="9144000" cy="6857999"/>
            <a:chOff x="0" y="-1"/>
            <a:chExt cx="9144000" cy="6857999"/>
          </a:xfrm>
        </p:grpSpPr>
        <p:sp>
          <p:nvSpPr>
            <p:cNvPr id="16" name="矩形 15"/>
            <p:cNvSpPr/>
            <p:nvPr/>
          </p:nvSpPr>
          <p:spPr>
            <a:xfrm>
              <a:off x="0" y="1772816"/>
              <a:ext cx="9144000" cy="230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6200000">
              <a:off x="-972983" y="2240999"/>
              <a:ext cx="6857999" cy="237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3" y="1770324"/>
              <a:ext cx="2376263" cy="2306748"/>
            </a:xfrm>
            <a:prstGeom prst="rect">
              <a:avLst/>
            </a:prstGeom>
          </p:spPr>
        </p:pic>
      </p:grpSp>
      <p:sp>
        <p:nvSpPr>
          <p:cNvPr id="19" name="TextBox 18"/>
          <p:cNvSpPr txBox="1"/>
          <p:nvPr/>
        </p:nvSpPr>
        <p:spPr>
          <a:xfrm>
            <a:off x="3635896" y="2618909"/>
            <a:ext cx="5508104" cy="954107"/>
          </a:xfrm>
          <a:prstGeom prst="rect">
            <a:avLst/>
          </a:prstGeom>
          <a:noFill/>
        </p:spPr>
        <p:txBody>
          <a:bodyPr wrap="square" rtlCol="0">
            <a:spAutoFit/>
          </a:bodyPr>
          <a:lstStyle/>
          <a:p>
            <a:pPr algn="ctr"/>
            <a:r>
              <a:rPr lang="en-US" altLang="zh-CN" sz="2800" b="1" dirty="0" smtClean="0">
                <a:solidFill>
                  <a:schemeClr val="bg1"/>
                </a:solidFill>
                <a:latin typeface="Verdana" pitchFamily="34" charset="0"/>
                <a:ea typeface="Verdana" pitchFamily="34" charset="0"/>
                <a:cs typeface="Verdana" pitchFamily="34" charset="0"/>
              </a:rPr>
              <a:t>Etude de </a:t>
            </a:r>
          </a:p>
          <a:p>
            <a:pPr algn="ctr"/>
            <a:r>
              <a:rPr lang="fr-FR" altLang="zh-CN" sz="2800" b="1" dirty="0" smtClean="0">
                <a:solidFill>
                  <a:schemeClr val="bg1"/>
                </a:solidFill>
                <a:latin typeface="Verdana" pitchFamily="34" charset="0"/>
                <a:ea typeface="Verdana" pitchFamily="34" charset="0"/>
                <a:cs typeface="Verdana" pitchFamily="34" charset="0"/>
              </a:rPr>
              <a:t>Marché du Jus de Fuit</a:t>
            </a:r>
            <a:endParaRPr lang="zh-CN" altLang="en-US" sz="2800" b="1" dirty="0">
              <a:solidFill>
                <a:schemeClr val="bg1"/>
              </a:solidFill>
              <a:latin typeface="Verdana" pitchFamily="34" charset="0"/>
              <a:cs typeface="Verdan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3" y="1770324"/>
            <a:ext cx="17065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19"/>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3679127" y="1791259"/>
            <a:ext cx="1547664" cy="578566"/>
          </a:xfrm>
          <a:prstGeom prst="rect">
            <a:avLst/>
          </a:prstGeom>
        </p:spPr>
      </p:pic>
      <p:sp>
        <p:nvSpPr>
          <p:cNvPr id="21" name="TextBox 20"/>
          <p:cNvSpPr txBox="1"/>
          <p:nvPr/>
        </p:nvSpPr>
        <p:spPr>
          <a:xfrm>
            <a:off x="1268016" y="5664150"/>
            <a:ext cx="2295872" cy="1077218"/>
          </a:xfrm>
          <a:prstGeom prst="rect">
            <a:avLst/>
          </a:prstGeom>
          <a:noFill/>
        </p:spPr>
        <p:txBody>
          <a:bodyPr wrap="square" rtlCol="0">
            <a:spAutoFit/>
          </a:bodyPr>
          <a:lstStyle/>
          <a:p>
            <a:r>
              <a:rPr lang="fr-FR" altLang="zh-CN" sz="1600" b="1" dirty="0" smtClean="0">
                <a:solidFill>
                  <a:schemeClr val="accent1">
                    <a:lumMod val="50000"/>
                  </a:schemeClr>
                </a:solidFill>
                <a:latin typeface="Cambria" pitchFamily="18" charset="0"/>
              </a:rPr>
              <a:t>HUANG Yan</a:t>
            </a:r>
          </a:p>
          <a:p>
            <a:r>
              <a:rPr lang="fr-FR" altLang="zh-CN" sz="1600" b="1" dirty="0" smtClean="0">
                <a:solidFill>
                  <a:schemeClr val="accent1">
                    <a:lumMod val="50000"/>
                  </a:schemeClr>
                </a:solidFill>
                <a:latin typeface="Cambria" pitchFamily="18" charset="0"/>
              </a:rPr>
              <a:t>WANG Jinpeng</a:t>
            </a:r>
          </a:p>
          <a:p>
            <a:r>
              <a:rPr lang="fr-FR" altLang="zh-CN" sz="1600" b="1" dirty="0" smtClean="0">
                <a:solidFill>
                  <a:schemeClr val="accent1">
                    <a:lumMod val="50000"/>
                  </a:schemeClr>
                </a:solidFill>
                <a:latin typeface="Cambria" pitchFamily="18" charset="0"/>
              </a:rPr>
              <a:t>WEI Ran</a:t>
            </a:r>
          </a:p>
          <a:p>
            <a:r>
              <a:rPr lang="fr-FR" altLang="zh-CN" sz="1600" b="1" dirty="0" smtClean="0">
                <a:solidFill>
                  <a:schemeClr val="accent1">
                    <a:lumMod val="50000"/>
                  </a:schemeClr>
                </a:solidFill>
                <a:latin typeface="Cambria" pitchFamily="18" charset="0"/>
              </a:rPr>
              <a:t>ZHANG Qiao </a:t>
            </a:r>
            <a:endParaRPr lang="zh-CN" altLang="en-US" sz="1600" b="1" dirty="0">
              <a:solidFill>
                <a:schemeClr val="accent1">
                  <a:lumMod val="50000"/>
                </a:schemeClr>
              </a:solidFill>
              <a:latin typeface="Cambria" pitchFamily="18" charset="0"/>
            </a:endParaRPr>
          </a:p>
        </p:txBody>
      </p:sp>
      <p:sp>
        <p:nvSpPr>
          <p:cNvPr id="22" name="TextBox 21"/>
          <p:cNvSpPr txBox="1"/>
          <p:nvPr/>
        </p:nvSpPr>
        <p:spPr>
          <a:xfrm>
            <a:off x="6732240" y="6341258"/>
            <a:ext cx="2376264" cy="400110"/>
          </a:xfrm>
          <a:prstGeom prst="rect">
            <a:avLst/>
          </a:prstGeom>
          <a:noFill/>
        </p:spPr>
        <p:txBody>
          <a:bodyPr wrap="square" rtlCol="0">
            <a:spAutoFit/>
          </a:bodyPr>
          <a:lstStyle/>
          <a:p>
            <a:pPr algn="r"/>
            <a:r>
              <a:rPr lang="fr-FR" altLang="zh-CN" sz="2000" b="1" dirty="0" smtClean="0">
                <a:solidFill>
                  <a:schemeClr val="accent1">
                    <a:lumMod val="50000"/>
                  </a:schemeClr>
                </a:solidFill>
                <a:latin typeface="Cambria" pitchFamily="18" charset="0"/>
              </a:rPr>
              <a:t>Juin 2014</a:t>
            </a:r>
            <a:endParaRPr lang="zh-CN" altLang="en-US" sz="2000" b="1" dirty="0">
              <a:solidFill>
                <a:schemeClr val="accent1">
                  <a:lumMod val="50000"/>
                </a:schemeClr>
              </a:solidFill>
              <a:latin typeface="Cambria" pitchFamily="18" charset="0"/>
            </a:endParaRPr>
          </a:p>
        </p:txBody>
      </p:sp>
      <p:sp>
        <p:nvSpPr>
          <p:cNvPr id="23" name="矩形 22"/>
          <p:cNvSpPr/>
          <p:nvPr/>
        </p:nvSpPr>
        <p:spPr>
          <a:xfrm>
            <a:off x="5008837" y="3707740"/>
            <a:ext cx="2875531" cy="369332"/>
          </a:xfrm>
          <a:prstGeom prst="rect">
            <a:avLst/>
          </a:prstGeom>
        </p:spPr>
        <p:txBody>
          <a:bodyPr wrap="none">
            <a:spAutoFit/>
          </a:bodyPr>
          <a:lstStyle/>
          <a:p>
            <a:pPr algn="r"/>
            <a:r>
              <a:rPr lang="fr-FR" altLang="zh-CN" b="1" dirty="0" smtClean="0">
                <a:solidFill>
                  <a:schemeClr val="accent1">
                    <a:lumMod val="20000"/>
                    <a:lumOff val="80000"/>
                  </a:schemeClr>
                </a:solidFill>
                <a:latin typeface="Cambria" pitchFamily="18" charset="0"/>
              </a:rPr>
              <a:t>Polyteche’Lille GBIAAL 4  </a:t>
            </a:r>
          </a:p>
        </p:txBody>
      </p:sp>
    </p:spTree>
    <p:extLst>
      <p:ext uri="{BB962C8B-B14F-4D97-AF65-F5344CB8AC3E}">
        <p14:creationId xmlns:p14="http://schemas.microsoft.com/office/powerpoint/2010/main" val="3392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 Analyse de la demande </a:t>
            </a:r>
            <a:endParaRPr lang="fr-FR" altLang="zh-CN" b="1" dirty="0" smtClean="0">
              <a:solidFill>
                <a:schemeClr val="bg1"/>
              </a:solidFill>
              <a:latin typeface="Cambria" pitchFamily="18"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11" name="矩形 10"/>
          <p:cNvSpPr/>
          <p:nvPr/>
        </p:nvSpPr>
        <p:spPr>
          <a:xfrm rot="808496">
            <a:off x="6852146" y="1023049"/>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a:solidFill>
                  <a:schemeClr val="bg1"/>
                </a:solidFill>
              </a:rPr>
              <a:t>La demande </a:t>
            </a:r>
            <a:endParaRPr lang="fr-FR" altLang="zh-CN" b="1" dirty="0" smtClean="0">
              <a:solidFill>
                <a:schemeClr val="bg1"/>
              </a:solidFill>
            </a:endParaRPr>
          </a:p>
          <a:p>
            <a:pPr lvl="0" algn="ctr">
              <a:defRPr sz="1800"/>
            </a:pPr>
            <a:r>
              <a:rPr lang="en-US" altLang="zh-CN" b="1" dirty="0"/>
              <a:t>en France</a:t>
            </a:r>
          </a:p>
        </p:txBody>
      </p:sp>
      <p:sp>
        <p:nvSpPr>
          <p:cNvPr id="12" name="TextBox 11"/>
          <p:cNvSpPr txBox="1"/>
          <p:nvPr/>
        </p:nvSpPr>
        <p:spPr>
          <a:xfrm>
            <a:off x="378626" y="1475492"/>
            <a:ext cx="8225822" cy="369332"/>
          </a:xfrm>
          <a:prstGeom prst="rect">
            <a:avLst/>
          </a:prstGeom>
          <a:noFill/>
        </p:spPr>
        <p:txBody>
          <a:bodyPr wrap="square" rtlCol="0">
            <a:spAutoFit/>
          </a:bodyPr>
          <a:lstStyle/>
          <a:p>
            <a:r>
              <a:rPr lang="en-US" altLang="zh-CN" b="1" dirty="0" err="1" smtClean="0">
                <a:solidFill>
                  <a:schemeClr val="accent1">
                    <a:lumMod val="50000"/>
                  </a:schemeClr>
                </a:solidFill>
                <a:latin typeface="Cambria" pitchFamily="18" charset="0"/>
              </a:rPr>
              <a:t>Consommation</a:t>
            </a:r>
            <a:r>
              <a:rPr lang="en-US" altLang="zh-CN" b="1" dirty="0" smtClean="0">
                <a:solidFill>
                  <a:schemeClr val="accent1">
                    <a:lumMod val="50000"/>
                  </a:schemeClr>
                </a:solidFill>
                <a:latin typeface="Cambria" pitchFamily="18" charset="0"/>
              </a:rPr>
              <a:t> de </a:t>
            </a:r>
            <a:r>
              <a:rPr lang="en-US" altLang="zh-CN" b="1" dirty="0" err="1" smtClean="0">
                <a:solidFill>
                  <a:schemeClr val="accent1">
                    <a:lumMod val="50000"/>
                  </a:schemeClr>
                </a:solidFill>
                <a:latin typeface="Cambria" pitchFamily="18" charset="0"/>
              </a:rPr>
              <a:t>boissons</a:t>
            </a:r>
            <a:r>
              <a:rPr lang="en-US" altLang="zh-CN" b="1" dirty="0">
                <a:solidFill>
                  <a:schemeClr val="accent1">
                    <a:lumMod val="50000"/>
                  </a:schemeClr>
                </a:solidFill>
                <a:latin typeface="Cambria" pitchFamily="18" charset="0"/>
              </a:rPr>
              <a:t> </a:t>
            </a:r>
            <a:r>
              <a:rPr lang="en-US" altLang="zh-CN" b="1" dirty="0" smtClean="0">
                <a:solidFill>
                  <a:schemeClr val="accent1">
                    <a:lumMod val="50000"/>
                  </a:schemeClr>
                </a:solidFill>
                <a:latin typeface="Cambria" pitchFamily="18" charset="0"/>
              </a:rPr>
              <a:t>(ml/j) par trance d</a:t>
            </a:r>
            <a:r>
              <a:rPr lang="fr-FR" altLang="zh-CN" b="1" dirty="0" smtClean="0">
                <a:solidFill>
                  <a:schemeClr val="accent1">
                    <a:lumMod val="50000"/>
                  </a:schemeClr>
                </a:solidFill>
                <a:latin typeface="Cambria" pitchFamily="18" charset="0"/>
              </a:rPr>
              <a:t>’âge en France</a:t>
            </a:r>
            <a:r>
              <a:rPr lang="en-US" altLang="zh-CN" b="1" baseline="30000" dirty="0" smtClean="0">
                <a:solidFill>
                  <a:schemeClr val="accent1">
                    <a:lumMod val="50000"/>
                  </a:schemeClr>
                </a:solidFill>
                <a:latin typeface="Cambria" pitchFamily="18" charset="0"/>
              </a:rPr>
              <a:t>[4]</a:t>
            </a:r>
            <a:endParaRPr lang="zh-CN" altLang="en-US" b="1" baseline="30000" dirty="0">
              <a:solidFill>
                <a:schemeClr val="accent1">
                  <a:lumMod val="50000"/>
                </a:schemeClr>
              </a:solidFill>
              <a:latin typeface="Cambria" pitchFamily="18" charset="0"/>
            </a:endParaRPr>
          </a:p>
        </p:txBody>
      </p:sp>
      <p:grpSp>
        <p:nvGrpSpPr>
          <p:cNvPr id="14" name="Group 69"/>
          <p:cNvGrpSpPr/>
          <p:nvPr/>
        </p:nvGrpSpPr>
        <p:grpSpPr>
          <a:xfrm>
            <a:off x="470034" y="1916832"/>
            <a:ext cx="4113255" cy="3721235"/>
            <a:chOff x="-271620" y="-1"/>
            <a:chExt cx="6220182" cy="5156009"/>
          </a:xfrm>
        </p:grpSpPr>
        <p:pic>
          <p:nvPicPr>
            <p:cNvPr id="15" name="7949_1.jpg"/>
            <p:cNvPicPr/>
            <p:nvPr/>
          </p:nvPicPr>
          <p:blipFill rotWithShape="1">
            <a:blip r:embed="rId3">
              <a:extLst/>
            </a:blip>
            <a:srcRect t="9196" r="5525"/>
            <a:stretch/>
          </p:blipFill>
          <p:spPr>
            <a:xfrm>
              <a:off x="-271620" y="-1"/>
              <a:ext cx="5948562" cy="4862211"/>
            </a:xfrm>
            <a:prstGeom prst="rect">
              <a:avLst/>
            </a:prstGeom>
            <a:ln w="12700" cap="flat">
              <a:noFill/>
              <a:miter lim="400000"/>
            </a:ln>
            <a:effectLst/>
          </p:spPr>
        </p:pic>
        <p:sp>
          <p:nvSpPr>
            <p:cNvPr id="16" name="Shape 68"/>
            <p:cNvSpPr/>
            <p:nvPr/>
          </p:nvSpPr>
          <p:spPr>
            <a:xfrm>
              <a:off x="71296" y="4851902"/>
              <a:ext cx="5877266" cy="304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200"/>
              </a:lvl1pPr>
            </a:lstStyle>
            <a:p>
              <a:pPr lvl="0">
                <a:defRPr sz="1800"/>
              </a:pPr>
              <a:r>
                <a:rPr sz="1200"/>
                <a:t>Figure 3: La consommation de boissons en fonction de l’âge (ml/jour)</a:t>
              </a:r>
            </a:p>
          </p:txBody>
        </p:sp>
      </p:grpSp>
      <p:sp>
        <p:nvSpPr>
          <p:cNvPr id="13" name="矩形 12"/>
          <p:cNvSpPr/>
          <p:nvPr/>
        </p:nvSpPr>
        <p:spPr>
          <a:xfrm>
            <a:off x="4583289" y="2132856"/>
            <a:ext cx="4572000" cy="923330"/>
          </a:xfrm>
          <a:prstGeom prst="rect">
            <a:avLst/>
          </a:prstGeom>
        </p:spPr>
        <p:txBody>
          <a:bodyPr>
            <a:spAutoFit/>
          </a:bodyPr>
          <a:lstStyle/>
          <a:p>
            <a:pPr marL="285750" indent="-285750">
              <a:buFont typeface="Wingdings" pitchFamily="2" charset="2"/>
              <a:buChar char="Ø"/>
            </a:pPr>
            <a:r>
              <a:rPr lang="fr-FR" altLang="zh-CN" b="1" dirty="0" smtClean="0">
                <a:solidFill>
                  <a:schemeClr val="accent1">
                    <a:lumMod val="50000"/>
                  </a:schemeClr>
                </a:solidFill>
              </a:rPr>
              <a:t>L'eau est la première boisson, </a:t>
            </a:r>
            <a:r>
              <a:rPr lang="fr-FR" altLang="zh-CN" dirty="0" smtClean="0"/>
              <a:t>toute génération confondue. Les autres boissons varient selon les âges et les préférences.</a:t>
            </a:r>
          </a:p>
        </p:txBody>
      </p:sp>
      <p:sp>
        <p:nvSpPr>
          <p:cNvPr id="17" name="矩形 16"/>
          <p:cNvSpPr/>
          <p:nvPr/>
        </p:nvSpPr>
        <p:spPr>
          <a:xfrm>
            <a:off x="4572000" y="3140968"/>
            <a:ext cx="4572000" cy="2308324"/>
          </a:xfrm>
          <a:prstGeom prst="rect">
            <a:avLst/>
          </a:prstGeom>
        </p:spPr>
        <p:txBody>
          <a:bodyPr>
            <a:spAutoFit/>
          </a:bodyPr>
          <a:lstStyle/>
          <a:p>
            <a:pPr marL="285750" indent="-285750">
              <a:buFont typeface="Wingdings" pitchFamily="2" charset="2"/>
              <a:buChar char="Ø"/>
            </a:pPr>
            <a:r>
              <a:rPr lang="fr-FR" altLang="zh-CN" dirty="0" smtClean="0"/>
              <a:t>La consommation de boissons rafraîchissantes (colas, limonades, boissons aux fruits) est modérée en France : chez les adolescents, qui sont les plus grands consommateurs, elle représente en moyenne 1/2 canette par jour. Elle est plus faible chez les enfants : un verre tous les 2-3 jours</a:t>
            </a:r>
            <a:endParaRPr lang="fr-FR" altLang="zh-CN" dirty="0"/>
          </a:p>
        </p:txBody>
      </p:sp>
      <p:sp>
        <p:nvSpPr>
          <p:cNvPr id="18" name="矩形 17"/>
          <p:cNvSpPr/>
          <p:nvPr/>
        </p:nvSpPr>
        <p:spPr>
          <a:xfrm>
            <a:off x="472451" y="5733256"/>
            <a:ext cx="7555933" cy="923330"/>
          </a:xfrm>
          <a:prstGeom prst="rect">
            <a:avLst/>
          </a:prstGeom>
        </p:spPr>
        <p:txBody>
          <a:bodyPr wrap="square">
            <a:spAutoFit/>
          </a:bodyPr>
          <a:lstStyle/>
          <a:p>
            <a:pPr marL="285750" indent="-285750">
              <a:buFont typeface="Wingdings" pitchFamily="2" charset="2"/>
              <a:buChar char="Ø"/>
            </a:pPr>
            <a:r>
              <a:rPr lang="fr-FR" altLang="zh-CN" dirty="0" smtClean="0"/>
              <a:t>A comparer à d’autre type de boisson, excepte de l’eau, le jus de fruit est généralement une boisson populaire en France.</a:t>
            </a:r>
          </a:p>
          <a:p>
            <a:pPr marL="285750" indent="-285750">
              <a:buFont typeface="Wingdings" pitchFamily="2" charset="2"/>
              <a:buChar char="Ø"/>
            </a:pPr>
            <a:r>
              <a:rPr lang="fr-FR" altLang="zh-CN" dirty="0" smtClean="0"/>
              <a:t>Avec l’augmentation de l’âge, la demande de jus de fruit diminue. </a:t>
            </a:r>
            <a:endParaRPr lang="fr-FR" altLang="zh-CN" dirty="0"/>
          </a:p>
        </p:txBody>
      </p:sp>
    </p:spTree>
    <p:extLst>
      <p:ext uri="{BB962C8B-B14F-4D97-AF65-F5344CB8AC3E}">
        <p14:creationId xmlns:p14="http://schemas.microsoft.com/office/powerpoint/2010/main" val="307249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114" y="1325339"/>
            <a:ext cx="6317628" cy="4059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矩形 5"/>
          <p:cNvSpPr/>
          <p:nvPr/>
        </p:nvSpPr>
        <p:spPr>
          <a:xfrm>
            <a:off x="0" y="764704"/>
            <a:ext cx="9155289"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03848" y="738933"/>
            <a:ext cx="2448272" cy="646331"/>
          </a:xfrm>
          <a:prstGeom prst="rect">
            <a:avLst/>
          </a:prstGeom>
          <a:noFill/>
        </p:spPr>
        <p:txBody>
          <a:bodyPr wrap="square" rtlCol="0">
            <a:spAutoFit/>
          </a:bodyPr>
          <a:lstStyle/>
          <a:p>
            <a:pPr algn="ctr"/>
            <a:r>
              <a:rPr lang="fr-FR" altLang="zh-CN" sz="3600" b="1" dirty="0" smtClean="0">
                <a:solidFill>
                  <a:schemeClr val="bg1"/>
                </a:solidFill>
                <a:latin typeface="Cambria" pitchFamily="18" charset="0"/>
              </a:rPr>
              <a:t>Sommaire</a:t>
            </a:r>
            <a:endParaRPr lang="zh-CN" altLang="en-US" sz="3600" b="1" dirty="0">
              <a:solidFill>
                <a:schemeClr val="bg1"/>
              </a:solidFill>
              <a:latin typeface="Cambria" pitchFamily="18" charset="0"/>
            </a:endParaRPr>
          </a:p>
        </p:txBody>
      </p:sp>
      <p:sp>
        <p:nvSpPr>
          <p:cNvPr id="9" name="TextBox 8"/>
          <p:cNvSpPr txBox="1"/>
          <p:nvPr/>
        </p:nvSpPr>
        <p:spPr>
          <a:xfrm>
            <a:off x="2518700" y="5112561"/>
            <a:ext cx="4104456" cy="584775"/>
          </a:xfrm>
          <a:prstGeom prst="rect">
            <a:avLst/>
          </a:prstGeom>
          <a:noFill/>
        </p:spPr>
        <p:txBody>
          <a:bodyPr wrap="square" rtlCol="0">
            <a:spAutoFit/>
          </a:bodyPr>
          <a:lstStyle/>
          <a:p>
            <a:r>
              <a:rPr lang="fr-FR" altLang="zh-CN" sz="3200" b="1" dirty="0" smtClean="0">
                <a:solidFill>
                  <a:schemeClr val="accent1">
                    <a:lumMod val="50000"/>
                  </a:schemeClr>
                </a:solidFill>
                <a:latin typeface="Cambria" pitchFamily="18" charset="0"/>
              </a:rPr>
              <a:t>III. Analyse de l’offre</a:t>
            </a:r>
          </a:p>
        </p:txBody>
      </p:sp>
    </p:spTree>
    <p:extLst>
      <p:ext uri="{BB962C8B-B14F-4D97-AF65-F5344CB8AC3E}">
        <p14:creationId xmlns:p14="http://schemas.microsoft.com/office/powerpoint/2010/main" val="35012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6" name="矩形 5"/>
          <p:cNvSpPr/>
          <p:nvPr/>
        </p:nvSpPr>
        <p:spPr>
          <a:xfrm rot="808496">
            <a:off x="6852147" y="1310171"/>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smtClean="0">
                <a:solidFill>
                  <a:schemeClr val="bg1"/>
                </a:solidFill>
              </a:rPr>
              <a:t>Le marché  </a:t>
            </a:r>
            <a:r>
              <a:rPr lang="en-US" altLang="zh-CN" b="1" dirty="0" err="1" smtClean="0"/>
              <a:t>dans</a:t>
            </a:r>
            <a:r>
              <a:rPr lang="en-US" altLang="zh-CN" b="1" dirty="0" smtClean="0"/>
              <a:t> le </a:t>
            </a:r>
            <a:r>
              <a:rPr lang="en-US" altLang="zh-CN" b="1" dirty="0" err="1" smtClean="0"/>
              <a:t>mond</a:t>
            </a:r>
            <a:endParaRPr lang="fr-FR" altLang="zh-CN" b="1" dirty="0" smtClean="0">
              <a:solidFill>
                <a:schemeClr val="bg1"/>
              </a:solidFill>
            </a:endParaRPr>
          </a:p>
        </p:txBody>
      </p:sp>
      <p:sp>
        <p:nvSpPr>
          <p:cNvPr id="2" name="矩形 1"/>
          <p:cNvSpPr/>
          <p:nvPr/>
        </p:nvSpPr>
        <p:spPr>
          <a:xfrm>
            <a:off x="746757" y="1700808"/>
            <a:ext cx="6057490" cy="369332"/>
          </a:xfrm>
          <a:prstGeom prst="rect">
            <a:avLst/>
          </a:prstGeom>
        </p:spPr>
        <p:txBody>
          <a:bodyPr wrap="square">
            <a:spAutoFit/>
          </a:bodyPr>
          <a:lstStyle/>
          <a:p>
            <a:pPr marL="285750" lvl="0" indent="-285750">
              <a:buFont typeface="Wingdings" pitchFamily="2" charset="2"/>
              <a:buChar char="Ø"/>
              <a:defRPr sz="1800"/>
            </a:pPr>
            <a:r>
              <a:rPr lang="fr-FR" altLang="zh-CN" b="1" dirty="0" smtClean="0">
                <a:solidFill>
                  <a:schemeClr val="accent1">
                    <a:lumMod val="50000"/>
                  </a:schemeClr>
                </a:solidFill>
                <a:latin typeface="Cambria" pitchFamily="18" charset="0"/>
                <a:ea typeface="Arial Bold"/>
                <a:cs typeface="Arial Bold"/>
                <a:sym typeface="Arial Bold"/>
              </a:rPr>
              <a:t>La </a:t>
            </a:r>
            <a:r>
              <a:rPr lang="fr-FR" altLang="zh-CN" b="1" dirty="0">
                <a:solidFill>
                  <a:schemeClr val="accent1">
                    <a:lumMod val="50000"/>
                  </a:schemeClr>
                </a:solidFill>
                <a:latin typeface="Cambria" pitchFamily="18" charset="0"/>
                <a:ea typeface="Arial Bold"/>
                <a:cs typeface="Arial Bold"/>
                <a:sym typeface="Arial Bold"/>
              </a:rPr>
              <a:t>production mondiale des jus de fruit </a:t>
            </a:r>
            <a:r>
              <a:rPr lang="fr-FR" altLang="zh-CN" b="1" dirty="0" smtClean="0">
                <a:solidFill>
                  <a:schemeClr val="accent1">
                    <a:lumMod val="50000"/>
                  </a:schemeClr>
                </a:solidFill>
                <a:latin typeface="Cambria" pitchFamily="18" charset="0"/>
                <a:ea typeface="Arial Bold"/>
                <a:cs typeface="Arial Bold"/>
                <a:sym typeface="Arial Bold"/>
              </a:rPr>
              <a:t>industriels</a:t>
            </a:r>
            <a:endParaRPr lang="fr-FR" altLang="zh-CN" b="1" dirty="0">
              <a:solidFill>
                <a:schemeClr val="accent1">
                  <a:lumMod val="50000"/>
                </a:schemeClr>
              </a:solidFill>
              <a:latin typeface="Cambria" pitchFamily="18" charset="0"/>
              <a:ea typeface="Arial Bold"/>
              <a:cs typeface="Arial Bold"/>
              <a:sym typeface="Arial Bold"/>
            </a:endParaRPr>
          </a:p>
        </p:txBody>
      </p:sp>
      <p:sp>
        <p:nvSpPr>
          <p:cNvPr id="3" name="矩形 2"/>
          <p:cNvSpPr/>
          <p:nvPr/>
        </p:nvSpPr>
        <p:spPr>
          <a:xfrm>
            <a:off x="899592" y="2060848"/>
            <a:ext cx="6462464" cy="1200329"/>
          </a:xfrm>
          <a:prstGeom prst="rect">
            <a:avLst/>
          </a:prstGeom>
        </p:spPr>
        <p:txBody>
          <a:bodyPr wrap="square">
            <a:spAutoFit/>
          </a:bodyPr>
          <a:lstStyle/>
          <a:p>
            <a:pPr marL="285750" indent="-285750">
              <a:buFont typeface="Arial" pitchFamily="34" charset="0"/>
              <a:buChar char="•"/>
            </a:pPr>
            <a:r>
              <a:rPr lang="fr-FR" altLang="zh-CN" dirty="0" smtClean="0"/>
              <a:t>400 millions d’hectolitre en 2005:</a:t>
            </a:r>
          </a:p>
          <a:p>
            <a:pPr indent="723900"/>
            <a:r>
              <a:rPr lang="fr-FR" altLang="zh-CN" dirty="0"/>
              <a:t>1</a:t>
            </a:r>
            <a:r>
              <a:rPr lang="fr-FR" altLang="zh-CN" baseline="30000" dirty="0" smtClean="0"/>
              <a:t>ère</a:t>
            </a:r>
            <a:r>
              <a:rPr lang="fr-FR" altLang="zh-CN" dirty="0" smtClean="0"/>
              <a:t> place : Jus d’orange  avec 36% de la production modiale</a:t>
            </a:r>
          </a:p>
          <a:p>
            <a:pPr indent="723900"/>
            <a:r>
              <a:rPr lang="fr-FR" altLang="zh-CN" dirty="0" smtClean="0"/>
              <a:t>2</a:t>
            </a:r>
            <a:r>
              <a:rPr lang="fr-FR" altLang="zh-CN" baseline="30000" dirty="0" smtClean="0"/>
              <a:t>ème</a:t>
            </a:r>
            <a:r>
              <a:rPr lang="fr-FR" altLang="zh-CN" dirty="0" smtClean="0"/>
              <a:t> place : Jus de pomme avec 27 36 %</a:t>
            </a:r>
          </a:p>
          <a:p>
            <a:pPr indent="723900"/>
            <a:r>
              <a:rPr lang="fr-FR" altLang="zh-CN" dirty="0" smtClean="0"/>
              <a:t>3</a:t>
            </a:r>
            <a:r>
              <a:rPr lang="fr-FR" altLang="zh-CN" baseline="30000" dirty="0" smtClean="0"/>
              <a:t>ème</a:t>
            </a:r>
            <a:r>
              <a:rPr lang="fr-FR" altLang="zh-CN" dirty="0" smtClean="0"/>
              <a:t> place : Jus de raisin 20 %</a:t>
            </a:r>
            <a:endParaRPr lang="fr-FR" altLang="zh-CN" dirty="0"/>
          </a:p>
        </p:txBody>
      </p:sp>
      <p:sp>
        <p:nvSpPr>
          <p:cNvPr id="10" name="Shape 77"/>
          <p:cNvSpPr/>
          <p:nvPr/>
        </p:nvSpPr>
        <p:spPr>
          <a:xfrm>
            <a:off x="746757" y="3284984"/>
            <a:ext cx="6625178" cy="685314"/>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lvl1pPr algn="l" defTabSz="914400">
              <a:defRPr sz="2400">
                <a:latin typeface="Arial Bold"/>
                <a:ea typeface="Arial Bold"/>
                <a:cs typeface="Arial Bold"/>
                <a:sym typeface="Arial Bold"/>
              </a:defRPr>
            </a:lvl1pPr>
          </a:lstStyle>
          <a:p>
            <a:pPr marL="285750" lvl="0" indent="-285750">
              <a:buFont typeface="Wingdings" pitchFamily="2" charset="2"/>
              <a:buChar char="Ø"/>
              <a:defRPr sz="1800"/>
            </a:pPr>
            <a:r>
              <a:rPr sz="1800" b="1" dirty="0">
                <a:solidFill>
                  <a:schemeClr val="accent1">
                    <a:lumMod val="50000"/>
                  </a:schemeClr>
                </a:solidFill>
                <a:latin typeface="Cambria" pitchFamily="18" charset="0"/>
                <a:ea typeface="Verdana" pitchFamily="34" charset="0"/>
                <a:cs typeface="Verdana" pitchFamily="34" charset="0"/>
              </a:rPr>
              <a:t>Les </a:t>
            </a:r>
            <a:r>
              <a:rPr sz="1800" b="1" dirty="0" err="1">
                <a:solidFill>
                  <a:schemeClr val="accent1">
                    <a:lumMod val="50000"/>
                  </a:schemeClr>
                </a:solidFill>
                <a:latin typeface="Cambria" pitchFamily="18" charset="0"/>
                <a:ea typeface="Verdana" pitchFamily="34" charset="0"/>
                <a:cs typeface="Verdana" pitchFamily="34" charset="0"/>
              </a:rPr>
              <a:t>principaux</a:t>
            </a:r>
            <a:r>
              <a:rPr sz="1800" b="1" dirty="0">
                <a:solidFill>
                  <a:schemeClr val="accent1">
                    <a:lumMod val="50000"/>
                  </a:schemeClr>
                </a:solidFill>
                <a:latin typeface="Cambria" pitchFamily="18" charset="0"/>
                <a:ea typeface="Verdana" pitchFamily="34" charset="0"/>
                <a:cs typeface="Verdana" pitchFamily="34" charset="0"/>
              </a:rPr>
              <a:t> pays </a:t>
            </a:r>
            <a:r>
              <a:rPr sz="1800" b="1" dirty="0" err="1">
                <a:solidFill>
                  <a:schemeClr val="accent1">
                    <a:lumMod val="50000"/>
                  </a:schemeClr>
                </a:solidFill>
                <a:latin typeface="Cambria" pitchFamily="18" charset="0"/>
                <a:ea typeface="Verdana" pitchFamily="34" charset="0"/>
                <a:cs typeface="Verdana" pitchFamily="34" charset="0"/>
              </a:rPr>
              <a:t>exportateurs</a:t>
            </a:r>
            <a:r>
              <a:rPr sz="1800" b="1" dirty="0">
                <a:solidFill>
                  <a:schemeClr val="accent1">
                    <a:lumMod val="50000"/>
                  </a:schemeClr>
                </a:solidFill>
                <a:latin typeface="Cambria" pitchFamily="18" charset="0"/>
                <a:ea typeface="Verdana" pitchFamily="34" charset="0"/>
                <a:cs typeface="Verdana" pitchFamily="34" charset="0"/>
              </a:rPr>
              <a:t> son </a:t>
            </a:r>
            <a:r>
              <a:rPr sz="1800" b="1" dirty="0" err="1" smtClean="0">
                <a:solidFill>
                  <a:schemeClr val="accent1">
                    <a:lumMod val="50000"/>
                  </a:schemeClr>
                </a:solidFill>
                <a:latin typeface="Cambria" pitchFamily="18" charset="0"/>
                <a:ea typeface="Verdana" pitchFamily="34" charset="0"/>
                <a:cs typeface="Verdana" pitchFamily="34" charset="0"/>
              </a:rPr>
              <a:t>notamment</a:t>
            </a:r>
            <a:r>
              <a:rPr lang="fr-FR" sz="1800" b="1" dirty="0" smtClean="0">
                <a:solidFill>
                  <a:schemeClr val="accent1">
                    <a:lumMod val="50000"/>
                  </a:schemeClr>
                </a:solidFill>
                <a:latin typeface="Cambria" pitchFamily="18" charset="0"/>
                <a:ea typeface="Verdana" pitchFamily="34" charset="0"/>
                <a:cs typeface="Verdana" pitchFamily="34" charset="0"/>
              </a:rPr>
              <a:t> par </a:t>
            </a:r>
            <a:r>
              <a:rPr lang="fr-FR" sz="1800" b="1" dirty="0">
                <a:solidFill>
                  <a:schemeClr val="accent1">
                    <a:lumMod val="50000"/>
                  </a:schemeClr>
                </a:solidFill>
                <a:latin typeface="Cambria" pitchFamily="18" charset="0"/>
                <a:ea typeface="Verdana" pitchFamily="34" charset="0"/>
                <a:cs typeface="Verdana" pitchFamily="34" charset="0"/>
              </a:rPr>
              <a:t>type de jus de fruits</a:t>
            </a:r>
            <a:r>
              <a:rPr sz="1800" b="1" dirty="0" smtClean="0">
                <a:solidFill>
                  <a:schemeClr val="accent1">
                    <a:lumMod val="50000"/>
                  </a:schemeClr>
                </a:solidFill>
                <a:latin typeface="Cambria" pitchFamily="18" charset="0"/>
                <a:ea typeface="Verdana" pitchFamily="34" charset="0"/>
                <a:cs typeface="Verdana" pitchFamily="34" charset="0"/>
              </a:rPr>
              <a:t>:</a:t>
            </a:r>
            <a:endParaRPr sz="1800" b="1" dirty="0">
              <a:solidFill>
                <a:schemeClr val="accent1">
                  <a:lumMod val="50000"/>
                </a:schemeClr>
              </a:solidFill>
              <a:latin typeface="Cambria" pitchFamily="18" charset="0"/>
              <a:ea typeface="Verdana" pitchFamily="34" charset="0"/>
              <a:cs typeface="Verdana"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149080"/>
            <a:ext cx="4464496" cy="2232248"/>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1077764" y="4005064"/>
            <a:ext cx="3422228" cy="2015936"/>
          </a:xfrm>
          <a:prstGeom prst="rect">
            <a:avLst/>
          </a:prstGeom>
        </p:spPr>
        <p:txBody>
          <a:bodyPr wrap="square">
            <a:spAutoFit/>
          </a:bodyPr>
          <a:lstStyle/>
          <a:p>
            <a:pPr>
              <a:lnSpc>
                <a:spcPts val="2500"/>
              </a:lnSpc>
            </a:pPr>
            <a:r>
              <a:rPr lang="fr-FR" altLang="zh-CN" b="1" dirty="0" smtClean="0">
                <a:solidFill>
                  <a:srgbClr val="FFC000"/>
                </a:solidFill>
              </a:rPr>
              <a:t>Orange</a:t>
            </a:r>
            <a:r>
              <a:rPr lang="fr-FR" altLang="zh-CN" dirty="0" smtClean="0"/>
              <a:t>: Brésil, USA</a:t>
            </a:r>
          </a:p>
          <a:p>
            <a:pPr>
              <a:lnSpc>
                <a:spcPts val="2500"/>
              </a:lnSpc>
            </a:pPr>
            <a:r>
              <a:rPr lang="fr-FR" altLang="zh-CN" b="1" dirty="0" smtClean="0">
                <a:solidFill>
                  <a:schemeClr val="accent4">
                    <a:lumMod val="75000"/>
                  </a:schemeClr>
                </a:solidFill>
              </a:rPr>
              <a:t>Pomme</a:t>
            </a:r>
            <a:r>
              <a:rPr lang="fr-FR" altLang="zh-CN" dirty="0" smtClean="0"/>
              <a:t>: Chine, Pologne</a:t>
            </a:r>
          </a:p>
          <a:p>
            <a:pPr>
              <a:lnSpc>
                <a:spcPts val="2500"/>
              </a:lnSpc>
            </a:pPr>
            <a:r>
              <a:rPr lang="fr-FR" altLang="zh-CN" b="1" dirty="0" smtClean="0">
                <a:solidFill>
                  <a:srgbClr val="7030A0"/>
                </a:solidFill>
              </a:rPr>
              <a:t>Raisin</a:t>
            </a:r>
            <a:r>
              <a:rPr lang="fr-FR" altLang="zh-CN" dirty="0" smtClean="0"/>
              <a:t>: Europe du sud, USA</a:t>
            </a:r>
          </a:p>
          <a:p>
            <a:pPr>
              <a:lnSpc>
                <a:spcPts val="2500"/>
              </a:lnSpc>
            </a:pPr>
            <a:r>
              <a:rPr lang="fr-FR" altLang="zh-CN" b="1" dirty="0" smtClean="0">
                <a:solidFill>
                  <a:srgbClr val="C00000"/>
                </a:solidFill>
              </a:rPr>
              <a:t>Pêche</a:t>
            </a:r>
            <a:r>
              <a:rPr lang="fr-FR" altLang="zh-CN" dirty="0" smtClean="0"/>
              <a:t>: Amérique du sud</a:t>
            </a:r>
          </a:p>
          <a:p>
            <a:pPr>
              <a:lnSpc>
                <a:spcPts val="2500"/>
              </a:lnSpc>
            </a:pPr>
            <a:r>
              <a:rPr lang="fr-FR" altLang="zh-CN" b="1" dirty="0" smtClean="0">
                <a:solidFill>
                  <a:srgbClr val="00B0F0"/>
                </a:solidFill>
              </a:rPr>
              <a:t>Ananas</a:t>
            </a:r>
            <a:r>
              <a:rPr lang="fr-FR" altLang="zh-CN" dirty="0" smtClean="0"/>
              <a:t>: Thaîlande</a:t>
            </a:r>
          </a:p>
          <a:p>
            <a:pPr>
              <a:lnSpc>
                <a:spcPts val="2500"/>
              </a:lnSpc>
            </a:pPr>
            <a:r>
              <a:rPr lang="fr-FR" altLang="zh-CN" b="1" dirty="0" smtClean="0">
                <a:solidFill>
                  <a:srgbClr val="0070C0"/>
                </a:solidFill>
              </a:rPr>
              <a:t>Mangue</a:t>
            </a:r>
            <a:r>
              <a:rPr lang="fr-FR" altLang="zh-CN" dirty="0" smtClean="0"/>
              <a:t>: Inde</a:t>
            </a:r>
            <a:endParaRPr lang="zh-CN" altLang="en-US" dirty="0"/>
          </a:p>
        </p:txBody>
      </p:sp>
    </p:spTree>
    <p:extLst>
      <p:ext uri="{BB962C8B-B14F-4D97-AF65-F5344CB8AC3E}">
        <p14:creationId xmlns:p14="http://schemas.microsoft.com/office/powerpoint/2010/main" val="382456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6" name="矩形 5"/>
          <p:cNvSpPr/>
          <p:nvPr/>
        </p:nvSpPr>
        <p:spPr>
          <a:xfrm rot="808496">
            <a:off x="6852147" y="1310171"/>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smtClean="0">
                <a:solidFill>
                  <a:schemeClr val="bg1"/>
                </a:solidFill>
              </a:rPr>
              <a:t>Le marché  </a:t>
            </a:r>
            <a:r>
              <a:rPr lang="en-US" altLang="zh-CN" b="1" dirty="0" err="1" smtClean="0"/>
              <a:t>dans</a:t>
            </a:r>
            <a:r>
              <a:rPr lang="en-US" altLang="zh-CN" b="1" dirty="0" smtClean="0"/>
              <a:t> le </a:t>
            </a:r>
            <a:r>
              <a:rPr lang="en-US" altLang="zh-CN" b="1" dirty="0" err="1" smtClean="0"/>
              <a:t>mond</a:t>
            </a:r>
            <a:endParaRPr lang="fr-FR" altLang="zh-CN" b="1" dirty="0" smtClean="0">
              <a:solidFill>
                <a:schemeClr val="bg1"/>
              </a:solidFill>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11" name="Shape 83"/>
          <p:cNvSpPr/>
          <p:nvPr/>
        </p:nvSpPr>
        <p:spPr>
          <a:xfrm>
            <a:off x="926856" y="1941147"/>
            <a:ext cx="3552252" cy="439093"/>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914400">
              <a:defRPr sz="2800">
                <a:latin typeface="Arial Bold"/>
                <a:ea typeface="Arial Bold"/>
                <a:cs typeface="Arial Bold"/>
                <a:sym typeface="Arial Bold"/>
              </a:defRPr>
            </a:lvl1pPr>
          </a:lstStyle>
          <a:p>
            <a:pPr marL="342900" lvl="0" indent="-342900">
              <a:buFont typeface="Wingdings" pitchFamily="2" charset="2"/>
              <a:buChar char="Ø"/>
              <a:defRPr sz="1800"/>
            </a:pPr>
            <a:r>
              <a:rPr sz="2000" b="1" dirty="0" err="1">
                <a:solidFill>
                  <a:schemeClr val="accent1">
                    <a:lumMod val="50000"/>
                  </a:schemeClr>
                </a:solidFill>
                <a:latin typeface="Cambria" pitchFamily="18" charset="0"/>
              </a:rPr>
              <a:t>Croissance</a:t>
            </a:r>
            <a:r>
              <a:rPr sz="2000" b="1" dirty="0">
                <a:solidFill>
                  <a:schemeClr val="accent1">
                    <a:lumMod val="50000"/>
                  </a:schemeClr>
                </a:solidFill>
                <a:latin typeface="Cambria" pitchFamily="18" charset="0"/>
              </a:rPr>
              <a:t> </a:t>
            </a:r>
            <a:r>
              <a:rPr sz="2000" b="1" dirty="0" err="1">
                <a:solidFill>
                  <a:schemeClr val="accent1">
                    <a:lumMod val="50000"/>
                  </a:schemeClr>
                </a:solidFill>
                <a:latin typeface="Cambria" pitchFamily="18" charset="0"/>
              </a:rPr>
              <a:t>ininterrompue</a:t>
            </a:r>
            <a:endParaRPr sz="2000" b="1" dirty="0">
              <a:solidFill>
                <a:schemeClr val="accent1">
                  <a:lumMod val="50000"/>
                </a:schemeClr>
              </a:solidFill>
              <a:latin typeface="Cambria" pitchFamily="18" charset="0"/>
            </a:endParaRPr>
          </a:p>
        </p:txBody>
      </p:sp>
      <p:sp>
        <p:nvSpPr>
          <p:cNvPr id="2" name="矩形 1"/>
          <p:cNvSpPr/>
          <p:nvPr/>
        </p:nvSpPr>
        <p:spPr>
          <a:xfrm>
            <a:off x="1251482" y="2492896"/>
            <a:ext cx="5832648" cy="646331"/>
          </a:xfrm>
          <a:prstGeom prst="rect">
            <a:avLst/>
          </a:prstGeom>
        </p:spPr>
        <p:txBody>
          <a:bodyPr wrap="square">
            <a:spAutoFit/>
          </a:bodyPr>
          <a:lstStyle/>
          <a:p>
            <a:pPr algn="ctr"/>
            <a:r>
              <a:rPr lang="fr-FR" altLang="zh-CN" dirty="0" smtClean="0"/>
              <a:t>Élevée à</a:t>
            </a:r>
            <a:r>
              <a:rPr lang="fr-FR" altLang="zh-CN" b="1" dirty="0" smtClean="0">
                <a:solidFill>
                  <a:schemeClr val="accent1">
                    <a:lumMod val="50000"/>
                  </a:schemeClr>
                </a:solidFill>
              </a:rPr>
              <a:t> 5% </a:t>
            </a:r>
            <a:r>
              <a:rPr lang="fr-FR" altLang="zh-CN" dirty="0" smtClean="0"/>
              <a:t>entre 2009 à 2010 et attendue à ce même rythme de croissance jusqu’en 2015</a:t>
            </a:r>
            <a:endParaRPr lang="fr-FR"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397" y="3397184"/>
            <a:ext cx="5181733" cy="2984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456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6" name="矩形 5"/>
          <p:cNvSpPr/>
          <p:nvPr/>
        </p:nvSpPr>
        <p:spPr>
          <a:xfrm rot="808496">
            <a:off x="6852147" y="1310171"/>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smtClean="0">
                <a:solidFill>
                  <a:schemeClr val="bg1"/>
                </a:solidFill>
              </a:rPr>
              <a:t>Le marché  </a:t>
            </a:r>
            <a:r>
              <a:rPr lang="en-US" altLang="zh-CN" b="1" dirty="0" err="1" smtClean="0"/>
              <a:t>dans</a:t>
            </a:r>
            <a:r>
              <a:rPr lang="en-US" altLang="zh-CN" b="1" dirty="0" smtClean="0"/>
              <a:t> le </a:t>
            </a:r>
            <a:r>
              <a:rPr lang="en-US" altLang="zh-CN" b="1" dirty="0" err="1" smtClean="0"/>
              <a:t>mond</a:t>
            </a:r>
            <a:endParaRPr lang="fr-FR" altLang="zh-CN" b="1" dirty="0" smtClean="0">
              <a:solidFill>
                <a:schemeClr val="bg1"/>
              </a:solidFill>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11" name="Shape 83"/>
          <p:cNvSpPr/>
          <p:nvPr/>
        </p:nvSpPr>
        <p:spPr>
          <a:xfrm>
            <a:off x="926856" y="1941147"/>
            <a:ext cx="4362924" cy="439093"/>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914400">
              <a:defRPr sz="2800">
                <a:latin typeface="Arial Bold"/>
                <a:ea typeface="Arial Bold"/>
                <a:cs typeface="Arial Bold"/>
                <a:sym typeface="Arial Bold"/>
              </a:defRPr>
            </a:lvl1pPr>
          </a:lstStyle>
          <a:p>
            <a:pPr marL="285750" lvl="0" indent="-285750">
              <a:buFont typeface="Wingdings" pitchFamily="2" charset="2"/>
              <a:buChar char="Ø"/>
              <a:defRPr sz="1800"/>
            </a:pPr>
            <a:r>
              <a:rPr lang="fr-FR" altLang="zh-CN" sz="2000" b="1" dirty="0">
                <a:solidFill>
                  <a:schemeClr val="accent1">
                    <a:lumMod val="50000"/>
                  </a:schemeClr>
                </a:solidFill>
                <a:latin typeface="Cambria" pitchFamily="18" charset="0"/>
              </a:rPr>
              <a:t>Marché à haute valeur </a:t>
            </a:r>
            <a:r>
              <a:rPr lang="fr-FR" altLang="zh-CN" sz="2000" b="1" dirty="0" smtClean="0">
                <a:solidFill>
                  <a:schemeClr val="accent1">
                    <a:lumMod val="50000"/>
                  </a:schemeClr>
                </a:solidFill>
                <a:latin typeface="Cambria" pitchFamily="18" charset="0"/>
              </a:rPr>
              <a:t>ajoutée</a:t>
            </a:r>
            <a:r>
              <a:rPr lang="fr-FR" altLang="zh-CN" sz="2000" dirty="0">
                <a:latin typeface="Cambria" pitchFamily="18" charset="0"/>
              </a:rPr>
              <a:t> </a:t>
            </a:r>
            <a:r>
              <a:rPr lang="fr-FR" altLang="zh-CN" sz="2000" baseline="30000" dirty="0">
                <a:solidFill>
                  <a:schemeClr val="accent1">
                    <a:lumMod val="50000"/>
                  </a:schemeClr>
                </a:solidFill>
                <a:latin typeface="Cambria" pitchFamily="18" charset="0"/>
              </a:rPr>
              <a:t>[5]</a:t>
            </a:r>
            <a:r>
              <a:rPr lang="fr-FR" altLang="zh-CN" sz="2000" baseline="30000" dirty="0">
                <a:latin typeface="Cambria" pitchFamily="18" charset="0"/>
              </a:rPr>
              <a:t> </a:t>
            </a:r>
            <a:r>
              <a:rPr lang="fr-FR" altLang="zh-CN" sz="2000" b="1" dirty="0" smtClean="0">
                <a:solidFill>
                  <a:schemeClr val="accent1">
                    <a:lumMod val="50000"/>
                  </a:schemeClr>
                </a:solidFill>
                <a:latin typeface="Cambria" pitchFamily="18" charset="0"/>
              </a:rPr>
              <a:t>:</a:t>
            </a:r>
            <a:endParaRPr lang="fr-FR" altLang="zh-CN" sz="2000" b="1" dirty="0">
              <a:solidFill>
                <a:schemeClr val="accent1">
                  <a:lumMod val="50000"/>
                </a:schemeClr>
              </a:solidFill>
              <a:latin typeface="Cambria"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956" y="2380240"/>
            <a:ext cx="3532919" cy="3760151"/>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288694" y="2602578"/>
            <a:ext cx="4571338" cy="3416320"/>
          </a:xfrm>
          <a:prstGeom prst="rect">
            <a:avLst/>
          </a:prstGeom>
        </p:spPr>
        <p:txBody>
          <a:bodyPr wrap="square">
            <a:spAutoFit/>
          </a:bodyPr>
          <a:lstStyle/>
          <a:p>
            <a:pPr marL="285750" indent="-285750" algn="just">
              <a:buFont typeface="Arial" pitchFamily="34" charset="0"/>
              <a:buChar char="•"/>
            </a:pPr>
            <a:r>
              <a:rPr lang="fr-FR" altLang="zh-CN" dirty="0" smtClean="0"/>
              <a:t>       Dans </a:t>
            </a:r>
            <a:r>
              <a:rPr lang="fr-FR" altLang="zh-CN" dirty="0"/>
              <a:t>le secteur de la transformation des fruits et légumes, on observe que la part des jus de fruits et légumes, est en progression par rapport aux autres industries de transformation, atteignant 15,2% du </a:t>
            </a:r>
            <a:r>
              <a:rPr lang="fr-FR" altLang="zh-CN" dirty="0" smtClean="0"/>
              <a:t>total.</a:t>
            </a:r>
          </a:p>
          <a:p>
            <a:pPr marL="285750" indent="-285750" algn="just">
              <a:buFont typeface="Arial" pitchFamily="34" charset="0"/>
              <a:buChar char="•"/>
            </a:pPr>
            <a:endParaRPr lang="fr-FR" altLang="zh-CN" dirty="0" smtClean="0"/>
          </a:p>
          <a:p>
            <a:pPr marL="285750" indent="-285750" algn="just">
              <a:buFont typeface="Arial" pitchFamily="34" charset="0"/>
              <a:buChar char="•"/>
            </a:pPr>
            <a:r>
              <a:rPr lang="fr-FR" altLang="zh-CN" dirty="0"/>
              <a:t> </a:t>
            </a:r>
            <a:r>
              <a:rPr lang="fr-FR" altLang="zh-CN" dirty="0" smtClean="0"/>
              <a:t>       En </a:t>
            </a:r>
            <a:r>
              <a:rPr lang="fr-FR" altLang="zh-CN" dirty="0"/>
              <a:t>terme de valeur ajoutée, la contribution des jus de fruit progresse surproportionnellement, puisqu'elle atteint désormais 17,8% en raison d’une demande </a:t>
            </a:r>
            <a:r>
              <a:rPr lang="fr-FR" altLang="zh-CN" dirty="0" smtClean="0"/>
              <a:t>élevée.</a:t>
            </a:r>
            <a:endParaRPr lang="zh-CN" altLang="en-US" dirty="0"/>
          </a:p>
        </p:txBody>
      </p:sp>
    </p:spTree>
    <p:extLst>
      <p:ext uri="{BB962C8B-B14F-4D97-AF65-F5344CB8AC3E}">
        <p14:creationId xmlns:p14="http://schemas.microsoft.com/office/powerpoint/2010/main" val="363237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5" name="矩形 4"/>
          <p:cNvSpPr/>
          <p:nvPr/>
        </p:nvSpPr>
        <p:spPr>
          <a:xfrm rot="808496">
            <a:off x="6852147" y="1310171"/>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smtClean="0">
                <a:solidFill>
                  <a:schemeClr val="bg1"/>
                </a:solidFill>
              </a:rPr>
              <a:t>Le marché </a:t>
            </a:r>
            <a:r>
              <a:rPr lang="en-US" altLang="zh-CN" b="1" dirty="0"/>
              <a:t>en France</a:t>
            </a:r>
            <a:endParaRPr lang="fr-FR" altLang="zh-CN" b="1" dirty="0" smtClean="0">
              <a:solidFill>
                <a:schemeClr val="bg1"/>
              </a:solidFill>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926856" y="2888163"/>
            <a:ext cx="5733376" cy="400110"/>
          </a:xfrm>
          <a:prstGeom prst="rect">
            <a:avLst/>
          </a:prstGeom>
          <a:noFill/>
        </p:spPr>
        <p:txBody>
          <a:bodyPr wrap="square" rtlCol="0">
            <a:spAutoFit/>
          </a:bodyPr>
          <a:lstStyle/>
          <a:p>
            <a:pPr marL="457200" indent="-457200">
              <a:buFont typeface="Wingdings" pitchFamily="2" charset="2"/>
              <a:buChar char="Ø"/>
            </a:pPr>
            <a:r>
              <a:rPr lang="fr-FR" altLang="zh-CN" sz="2000" b="1" dirty="0" smtClean="0">
                <a:solidFill>
                  <a:schemeClr val="accent1">
                    <a:lumMod val="50000"/>
                  </a:schemeClr>
                </a:solidFill>
              </a:rPr>
              <a:t>Les fabricants français ont produit </a:t>
            </a:r>
            <a:r>
              <a:rPr lang="fr-FR" altLang="zh-CN" sz="2000" baseline="30000" dirty="0" smtClean="0">
                <a:solidFill>
                  <a:schemeClr val="accent1">
                    <a:lumMod val="50000"/>
                  </a:schemeClr>
                </a:solidFill>
                <a:latin typeface="Cambria" pitchFamily="18" charset="0"/>
              </a:rPr>
              <a:t>[</a:t>
            </a:r>
            <a:r>
              <a:rPr lang="fr-FR" altLang="zh-CN" sz="2000" baseline="30000" dirty="0">
                <a:solidFill>
                  <a:schemeClr val="accent1">
                    <a:lumMod val="50000"/>
                  </a:schemeClr>
                </a:solidFill>
                <a:latin typeface="Cambria" pitchFamily="18" charset="0"/>
              </a:rPr>
              <a:t>6] </a:t>
            </a:r>
            <a:r>
              <a:rPr lang="fr-FR" altLang="zh-CN" sz="2000" baseline="30000" dirty="0" smtClean="0">
                <a:solidFill>
                  <a:schemeClr val="accent1">
                    <a:lumMod val="50000"/>
                  </a:schemeClr>
                </a:solidFill>
                <a:latin typeface="Cambria" pitchFamily="18" charset="0"/>
              </a:rPr>
              <a:t>[7] </a:t>
            </a:r>
            <a:r>
              <a:rPr lang="fr-FR" altLang="zh-CN" sz="2000" b="1" dirty="0" smtClean="0">
                <a:solidFill>
                  <a:schemeClr val="accent1">
                    <a:lumMod val="50000"/>
                  </a:schemeClr>
                </a:solidFill>
              </a:rPr>
              <a:t>: </a:t>
            </a:r>
            <a:endParaRPr lang="zh-CN" altLang="en-US" sz="2000" b="1" dirty="0">
              <a:solidFill>
                <a:schemeClr val="accent1">
                  <a:lumMod val="50000"/>
                </a:schemeClr>
              </a:solidFill>
            </a:endParaRPr>
          </a:p>
        </p:txBody>
      </p:sp>
      <p:sp>
        <p:nvSpPr>
          <p:cNvPr id="9" name="TextBox 8"/>
          <p:cNvSpPr txBox="1"/>
          <p:nvPr/>
        </p:nvSpPr>
        <p:spPr>
          <a:xfrm>
            <a:off x="1115616" y="3288273"/>
            <a:ext cx="3609093" cy="1502976"/>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200"/>
              </a:lnSpc>
            </a:pPr>
            <a:r>
              <a:rPr lang="fr-FR" altLang="zh-CN" b="1" dirty="0" smtClean="0">
                <a:solidFill>
                  <a:schemeClr val="accent1">
                    <a:lumMod val="50000"/>
                  </a:schemeClr>
                </a:solidFill>
              </a:rPr>
              <a:t>En </a:t>
            </a:r>
            <a:r>
              <a:rPr lang="fr-FR" altLang="zh-CN" b="1" dirty="0">
                <a:solidFill>
                  <a:schemeClr val="accent1">
                    <a:lumMod val="50000"/>
                  </a:schemeClr>
                </a:solidFill>
              </a:rPr>
              <a:t>2010</a:t>
            </a:r>
            <a:r>
              <a:rPr lang="fr-FR" altLang="zh-CN" baseline="30000" dirty="0">
                <a:latin typeface="Cambria" pitchFamily="18" charset="0"/>
              </a:rPr>
              <a:t> </a:t>
            </a:r>
            <a:endParaRPr lang="fr-FR" altLang="zh-CN" baseline="30000" dirty="0" smtClean="0">
              <a:latin typeface="Cambria" pitchFamily="18" charset="0"/>
            </a:endParaRPr>
          </a:p>
          <a:p>
            <a:pPr>
              <a:lnSpc>
                <a:spcPts val="2200"/>
              </a:lnSpc>
            </a:pPr>
            <a:r>
              <a:rPr lang="fr-FR" altLang="zh-CN" dirty="0" smtClean="0"/>
              <a:t>Jus de raisin </a:t>
            </a:r>
            <a:r>
              <a:rPr lang="fr-FR" altLang="zh-CN" b="1" dirty="0" smtClean="0"/>
              <a:t>: 20 millions </a:t>
            </a:r>
            <a:r>
              <a:rPr lang="fr-FR" altLang="zh-CN" dirty="0" smtClean="0"/>
              <a:t>de Litres</a:t>
            </a:r>
          </a:p>
          <a:p>
            <a:pPr>
              <a:lnSpc>
                <a:spcPts val="2200"/>
              </a:lnSpc>
            </a:pPr>
            <a:r>
              <a:rPr lang="fr-FR" altLang="zh-CN" dirty="0" smtClean="0"/>
              <a:t>Jus de pomme: </a:t>
            </a:r>
            <a:r>
              <a:rPr lang="fr-FR" altLang="zh-CN" b="1" dirty="0" smtClean="0"/>
              <a:t>50 </a:t>
            </a:r>
            <a:r>
              <a:rPr lang="fr-FR" altLang="zh-CN" b="1" dirty="0"/>
              <a:t>millions </a:t>
            </a:r>
            <a:r>
              <a:rPr lang="fr-FR" altLang="zh-CN" dirty="0"/>
              <a:t>de </a:t>
            </a:r>
            <a:r>
              <a:rPr lang="fr-FR" altLang="zh-CN" dirty="0" smtClean="0"/>
              <a:t>Litres</a:t>
            </a:r>
          </a:p>
          <a:p>
            <a:pPr>
              <a:lnSpc>
                <a:spcPts val="2200"/>
              </a:lnSpc>
            </a:pPr>
            <a:r>
              <a:rPr lang="fr-FR" altLang="zh-CN" dirty="0" smtClean="0"/>
              <a:t>Jus de tomate: </a:t>
            </a:r>
            <a:r>
              <a:rPr lang="fr-FR" altLang="zh-CN" b="1" dirty="0" smtClean="0"/>
              <a:t>6 </a:t>
            </a:r>
            <a:r>
              <a:rPr lang="fr-FR" altLang="zh-CN" b="1" dirty="0"/>
              <a:t>millions </a:t>
            </a:r>
            <a:r>
              <a:rPr lang="fr-FR" altLang="zh-CN" dirty="0"/>
              <a:t>de Litres</a:t>
            </a:r>
          </a:p>
          <a:p>
            <a:pPr>
              <a:lnSpc>
                <a:spcPts val="2200"/>
              </a:lnSpc>
            </a:pPr>
            <a:r>
              <a:rPr lang="fr-FR" altLang="zh-CN" dirty="0" smtClean="0"/>
              <a:t>(à partir de fruits récoltés en France)</a:t>
            </a:r>
            <a:endParaRPr lang="zh-CN" altLang="en-US" dirty="0"/>
          </a:p>
        </p:txBody>
      </p:sp>
      <p:sp>
        <p:nvSpPr>
          <p:cNvPr id="11" name="Shape 91"/>
          <p:cNvSpPr/>
          <p:nvPr/>
        </p:nvSpPr>
        <p:spPr>
          <a:xfrm>
            <a:off x="971600" y="5551998"/>
            <a:ext cx="6834502" cy="685314"/>
          </a:xfrm>
          <a:prstGeom prst="rect">
            <a:avLst/>
          </a:prstGeom>
          <a:ln>
            <a:prstDash val="dash"/>
          </a:ln>
          <a:extLst>
            <a:ext uri="{C572A759-6A51-4108-AA02-DFA0A04FC94B}">
              <ma14:wrappingTextBox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txBody>
          <a:bodyPr wrap="square" lIns="65023" tIns="65023" rIns="65023" bIns="65023">
            <a:spAutoFit/>
          </a:bodyPr>
          <a:lstStyle>
            <a:lvl1pPr algn="l" defTabSz="914400">
              <a:spcBef>
                <a:spcPts val="600"/>
              </a:spcBef>
              <a:defRPr sz="2400">
                <a:latin typeface="Arial"/>
                <a:ea typeface="Arial"/>
                <a:cs typeface="Arial"/>
                <a:sym typeface="Arial"/>
              </a:defRPr>
            </a:lvl1pPr>
          </a:lstStyle>
          <a:p>
            <a:pPr lvl="0" algn="ctr">
              <a:defRPr sz="1800"/>
            </a:pPr>
            <a:r>
              <a:rPr sz="1800" dirty="0">
                <a:latin typeface="+mn-lt"/>
              </a:rPr>
              <a:t>La </a:t>
            </a:r>
            <a:r>
              <a:rPr sz="1800" dirty="0" err="1">
                <a:latin typeface="+mn-lt"/>
              </a:rPr>
              <a:t>filière</a:t>
            </a:r>
            <a:r>
              <a:rPr sz="1800" dirty="0">
                <a:latin typeface="+mn-lt"/>
              </a:rPr>
              <a:t> </a:t>
            </a:r>
            <a:r>
              <a:rPr sz="1800" dirty="0" err="1">
                <a:latin typeface="+mn-lt"/>
              </a:rPr>
              <a:t>française</a:t>
            </a:r>
            <a:r>
              <a:rPr sz="1800" dirty="0">
                <a:latin typeface="+mn-lt"/>
              </a:rPr>
              <a:t> </a:t>
            </a:r>
            <a:r>
              <a:rPr sz="1800" dirty="0" err="1">
                <a:latin typeface="+mn-lt"/>
              </a:rPr>
              <a:t>produit</a:t>
            </a:r>
            <a:r>
              <a:rPr sz="1800" dirty="0">
                <a:latin typeface="+mn-lt"/>
              </a:rPr>
              <a:t> </a:t>
            </a:r>
            <a:r>
              <a:rPr sz="1800" b="1" dirty="0">
                <a:solidFill>
                  <a:schemeClr val="accent1">
                    <a:lumMod val="50000"/>
                  </a:schemeClr>
                </a:solidFill>
                <a:latin typeface="+mn-lt"/>
              </a:rPr>
              <a:t>90% </a:t>
            </a:r>
            <a:r>
              <a:rPr sz="1800" dirty="0">
                <a:latin typeface="+mn-lt"/>
              </a:rPr>
              <a:t>des jus fruits consommés en France, en </a:t>
            </a:r>
            <a:r>
              <a:rPr sz="1800" dirty="0" err="1">
                <a:latin typeface="+mn-lt"/>
              </a:rPr>
              <a:t>particulier</a:t>
            </a:r>
            <a:r>
              <a:rPr sz="1800" dirty="0">
                <a:latin typeface="+mn-lt"/>
              </a:rPr>
              <a:t> pour la production de </a:t>
            </a:r>
            <a:r>
              <a:rPr sz="1800" dirty="0" err="1">
                <a:latin typeface="+mn-lt"/>
              </a:rPr>
              <a:t>pomme</a:t>
            </a:r>
            <a:r>
              <a:rPr sz="1800" dirty="0">
                <a:latin typeface="+mn-lt"/>
              </a:rPr>
              <a:t> de raisin et de </a:t>
            </a:r>
            <a:r>
              <a:rPr sz="1800" dirty="0" err="1">
                <a:latin typeface="+mn-lt"/>
              </a:rPr>
              <a:t>tomate</a:t>
            </a:r>
            <a:endParaRPr sz="1800" dirty="0">
              <a:latin typeface="+mn-lt"/>
            </a:endParaRPr>
          </a:p>
        </p:txBody>
      </p:sp>
      <p:sp>
        <p:nvSpPr>
          <p:cNvPr id="10" name="右箭头 9"/>
          <p:cNvSpPr/>
          <p:nvPr/>
        </p:nvSpPr>
        <p:spPr>
          <a:xfrm rot="5400000">
            <a:off x="1660791" y="4994555"/>
            <a:ext cx="610830"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115616" y="1916832"/>
            <a:ext cx="5832648" cy="656590"/>
          </a:xfrm>
          <a:prstGeom prst="rect">
            <a:avLst/>
          </a:prstGeom>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ts val="2200"/>
              </a:lnSpc>
            </a:pPr>
            <a:r>
              <a:rPr lang="fr-FR" altLang="zh-CN" dirty="0" smtClean="0"/>
              <a:t>Les jus de fruits sont les premièresboissons sans alcool vendues en France</a:t>
            </a:r>
            <a:r>
              <a:rPr lang="zh-CN" altLang="en-US" dirty="0"/>
              <a:t> </a:t>
            </a:r>
            <a:r>
              <a:rPr lang="fr-FR" altLang="zh-CN" dirty="0" smtClean="0"/>
              <a:t>avec 30% des parts de marché en GMS.</a:t>
            </a:r>
          </a:p>
        </p:txBody>
      </p:sp>
      <p:sp>
        <p:nvSpPr>
          <p:cNvPr id="13" name="TextBox 12"/>
          <p:cNvSpPr txBox="1"/>
          <p:nvPr/>
        </p:nvSpPr>
        <p:spPr>
          <a:xfrm>
            <a:off x="5268561" y="4426406"/>
            <a:ext cx="3609093" cy="364843"/>
          </a:xfrm>
          <a:prstGeom prst="rect">
            <a:avLst/>
          </a:prstGeom>
          <a:ln>
            <a:no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200"/>
              </a:lnSpc>
            </a:pPr>
            <a:r>
              <a:rPr lang="en-US" altLang="zh-CN" b="1" dirty="0" smtClean="0">
                <a:solidFill>
                  <a:schemeClr val="accent1">
                    <a:lumMod val="50000"/>
                  </a:schemeClr>
                </a:solidFill>
              </a:rPr>
              <a:t>1992</a:t>
            </a:r>
            <a:r>
              <a:rPr lang="en-US" altLang="zh-CN" dirty="0" smtClean="0"/>
              <a:t>: </a:t>
            </a:r>
            <a:r>
              <a:rPr lang="en-US" altLang="zh-CN" b="1" dirty="0" smtClean="0">
                <a:solidFill>
                  <a:schemeClr val="accent1">
                    <a:lumMod val="50000"/>
                  </a:schemeClr>
                </a:solidFill>
              </a:rPr>
              <a:t>&lt; 720 millions de </a:t>
            </a:r>
            <a:r>
              <a:rPr lang="en-US" altLang="zh-CN" b="1" dirty="0" err="1" smtClean="0">
                <a:solidFill>
                  <a:schemeClr val="accent1">
                    <a:lumMod val="50000"/>
                  </a:schemeClr>
                </a:solidFill>
              </a:rPr>
              <a:t>litres</a:t>
            </a:r>
            <a:endParaRPr lang="en-US" altLang="zh-CN" b="1" dirty="0" smtClean="0">
              <a:solidFill>
                <a:schemeClr val="accent1">
                  <a:lumMod val="50000"/>
                </a:schemeClr>
              </a:solidFill>
            </a:endParaRPr>
          </a:p>
        </p:txBody>
      </p:sp>
      <p:sp>
        <p:nvSpPr>
          <p:cNvPr id="2" name="矩形 1"/>
          <p:cNvSpPr/>
          <p:nvPr/>
        </p:nvSpPr>
        <p:spPr>
          <a:xfrm>
            <a:off x="6514100" y="3422603"/>
            <a:ext cx="2667140" cy="374461"/>
          </a:xfrm>
          <a:prstGeom prst="rect">
            <a:avLst/>
          </a:prstGeom>
        </p:spPr>
        <p:txBody>
          <a:bodyPr wrap="none">
            <a:spAutoFit/>
          </a:bodyPr>
          <a:lstStyle/>
          <a:p>
            <a:pPr>
              <a:lnSpc>
                <a:spcPts val="2200"/>
              </a:lnSpc>
            </a:pPr>
            <a:r>
              <a:rPr lang="en-US" altLang="zh-CN" b="1" dirty="0">
                <a:solidFill>
                  <a:schemeClr val="accent1">
                    <a:lumMod val="50000"/>
                  </a:schemeClr>
                </a:solidFill>
              </a:rPr>
              <a:t>2006: 1,2 milliard de </a:t>
            </a:r>
            <a:r>
              <a:rPr lang="en-US" altLang="zh-CN" b="1" dirty="0" err="1">
                <a:solidFill>
                  <a:schemeClr val="accent1">
                    <a:lumMod val="50000"/>
                  </a:schemeClr>
                </a:solidFill>
              </a:rPr>
              <a:t>litres</a:t>
            </a:r>
            <a:endParaRPr lang="zh-CN" altLang="en-US" dirty="0"/>
          </a:p>
        </p:txBody>
      </p:sp>
      <p:sp>
        <p:nvSpPr>
          <p:cNvPr id="3" name="下弧形箭头 2"/>
          <p:cNvSpPr/>
          <p:nvPr/>
        </p:nvSpPr>
        <p:spPr>
          <a:xfrm rot="20003914">
            <a:off x="6494949" y="3937244"/>
            <a:ext cx="1136213" cy="411264"/>
          </a:xfrm>
          <a:prstGeom prst="curvedUpArrow">
            <a:avLst>
              <a:gd name="adj1" fmla="val 25000"/>
              <a:gd name="adj2" fmla="val 37306"/>
              <a:gd name="adj3" fmla="val 5108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23722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5" name="矩形 4"/>
          <p:cNvSpPr/>
          <p:nvPr/>
        </p:nvSpPr>
        <p:spPr>
          <a:xfrm rot="808496">
            <a:off x="6852147" y="1310171"/>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smtClean="0">
                <a:solidFill>
                  <a:schemeClr val="bg1"/>
                </a:solidFill>
              </a:rPr>
              <a:t>Le marché </a:t>
            </a:r>
            <a:r>
              <a:rPr lang="en-US" altLang="zh-CN" b="1" dirty="0"/>
              <a:t>en France</a:t>
            </a:r>
            <a:endParaRPr lang="fr-FR" altLang="zh-CN" b="1" dirty="0" smtClean="0">
              <a:solidFill>
                <a:schemeClr val="bg1"/>
              </a:solidFill>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14" name="Shape 93"/>
          <p:cNvSpPr/>
          <p:nvPr/>
        </p:nvSpPr>
        <p:spPr>
          <a:xfrm>
            <a:off x="900392" y="4671984"/>
            <a:ext cx="7200000" cy="685314"/>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p>
            <a:pPr marL="285750" lvl="0" indent="-285750" algn="l" defTabSz="914400">
              <a:spcBef>
                <a:spcPts val="600"/>
              </a:spcBef>
              <a:buFont typeface="Arial" pitchFamily="34" charset="0"/>
              <a:buChar char="•"/>
              <a:defRPr sz="1800"/>
            </a:pPr>
            <a:r>
              <a:rPr dirty="0" smtClean="0">
                <a:ea typeface="Arial"/>
                <a:cs typeface="Arial"/>
                <a:sym typeface="Arial"/>
              </a:rPr>
              <a:t>Le </a:t>
            </a:r>
            <a:r>
              <a:rPr dirty="0">
                <a:ea typeface="Arial"/>
                <a:cs typeface="Arial"/>
                <a:sym typeface="Arial"/>
              </a:rPr>
              <a:t>hard discount </a:t>
            </a:r>
            <a:r>
              <a:rPr dirty="0" err="1">
                <a:ea typeface="Arial"/>
                <a:cs typeface="Arial"/>
                <a:sym typeface="Arial"/>
              </a:rPr>
              <a:t>représente</a:t>
            </a:r>
            <a:r>
              <a:rPr dirty="0">
                <a:ea typeface="Arial"/>
                <a:cs typeface="Arial"/>
                <a:sym typeface="Arial"/>
              </a:rPr>
              <a:t> 24,4% du </a:t>
            </a:r>
            <a:r>
              <a:rPr dirty="0" err="1">
                <a:ea typeface="Arial"/>
                <a:cs typeface="Arial"/>
                <a:sym typeface="Arial"/>
              </a:rPr>
              <a:t>marché</a:t>
            </a:r>
            <a:r>
              <a:rPr dirty="0">
                <a:ea typeface="Arial"/>
                <a:cs typeface="Arial"/>
                <a:sym typeface="Arial"/>
              </a:rPr>
              <a:t> avec 396,54 millions de </a:t>
            </a:r>
            <a:r>
              <a:rPr dirty="0" err="1">
                <a:ea typeface="Arial"/>
                <a:cs typeface="Arial"/>
                <a:sym typeface="Arial"/>
              </a:rPr>
              <a:t>litres</a:t>
            </a:r>
            <a:r>
              <a:rPr dirty="0">
                <a:ea typeface="Arial"/>
                <a:cs typeface="Arial"/>
                <a:sym typeface="Arial"/>
              </a:rPr>
              <a:t> </a:t>
            </a:r>
            <a:r>
              <a:rPr dirty="0" err="1">
                <a:ea typeface="Arial"/>
                <a:cs typeface="Arial"/>
                <a:sym typeface="Arial"/>
              </a:rPr>
              <a:t>écoulés</a:t>
            </a:r>
            <a:r>
              <a:rPr dirty="0">
                <a:ea typeface="Arial"/>
                <a:cs typeface="Arial"/>
                <a:sym typeface="Arial"/>
              </a:rPr>
              <a:t>, en fort </a:t>
            </a:r>
            <a:r>
              <a:rPr dirty="0" err="1">
                <a:ea typeface="Arial"/>
                <a:cs typeface="Arial"/>
                <a:sym typeface="Arial"/>
              </a:rPr>
              <a:t>recul</a:t>
            </a:r>
            <a:r>
              <a:rPr dirty="0">
                <a:ea typeface="Arial"/>
                <a:cs typeface="Arial"/>
                <a:sym typeface="Arial"/>
              </a:rPr>
              <a:t> par rapport à2012:-6,7</a:t>
            </a:r>
            <a:r>
              <a:rPr dirty="0" smtClean="0">
                <a:ea typeface="Arial"/>
                <a:cs typeface="Arial"/>
                <a:sym typeface="Arial"/>
              </a:rPr>
              <a:t>%</a:t>
            </a:r>
            <a:endParaRPr dirty="0">
              <a:ea typeface="Arial"/>
              <a:cs typeface="Arial"/>
              <a:sym typeface="Arial"/>
            </a:endParaRPr>
          </a:p>
        </p:txBody>
      </p:sp>
      <p:sp>
        <p:nvSpPr>
          <p:cNvPr id="3" name="矩形 2"/>
          <p:cNvSpPr/>
          <p:nvPr/>
        </p:nvSpPr>
        <p:spPr>
          <a:xfrm>
            <a:off x="900392" y="5518973"/>
            <a:ext cx="7200000" cy="646331"/>
          </a:xfrm>
          <a:prstGeom prst="rect">
            <a:avLst/>
          </a:prstGeom>
        </p:spPr>
        <p:txBody>
          <a:bodyPr wrap="square">
            <a:spAutoFit/>
          </a:bodyPr>
          <a:lstStyle/>
          <a:p>
            <a:pPr marL="285750" lvl="0" indent="-285750">
              <a:spcBef>
                <a:spcPts val="600"/>
              </a:spcBef>
              <a:buFont typeface="Arial" pitchFamily="34" charset="0"/>
              <a:buChar char="•"/>
              <a:defRPr sz="1800"/>
            </a:pPr>
            <a:r>
              <a:rPr lang="fr-FR" altLang="zh-CN" dirty="0">
                <a:ea typeface="Arial"/>
                <a:cs typeface="Arial"/>
                <a:sym typeface="Arial"/>
              </a:rPr>
              <a:t>Les nectars représentent 18,5% de part de marché en volume, contre 20% en 2011; 300,6 millions de litres on été vendus en France en 2012</a:t>
            </a:r>
          </a:p>
        </p:txBody>
      </p:sp>
      <p:sp>
        <p:nvSpPr>
          <p:cNvPr id="15" name="Shape 92"/>
          <p:cNvSpPr/>
          <p:nvPr/>
        </p:nvSpPr>
        <p:spPr>
          <a:xfrm>
            <a:off x="900392" y="2853215"/>
            <a:ext cx="7200000" cy="685314"/>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lvl1pPr algn="l" defTabSz="914400">
              <a:spcBef>
                <a:spcPts val="600"/>
              </a:spcBef>
              <a:defRPr sz="2400">
                <a:latin typeface="Arial"/>
                <a:ea typeface="Arial"/>
                <a:cs typeface="Arial"/>
                <a:sym typeface="Arial"/>
              </a:defRPr>
            </a:lvl1pPr>
          </a:lstStyle>
          <a:p>
            <a:pPr marL="285750" lvl="0" indent="-285750">
              <a:buFont typeface="Arial" pitchFamily="34" charset="0"/>
              <a:buChar char="•"/>
              <a:defRPr sz="1800"/>
            </a:pPr>
            <a:r>
              <a:rPr sz="1800" dirty="0" err="1">
                <a:latin typeface="+mn-lt"/>
              </a:rPr>
              <a:t>Résiste</a:t>
            </a:r>
            <a:r>
              <a:rPr sz="1800" dirty="0">
                <a:latin typeface="+mn-lt"/>
              </a:rPr>
              <a:t> </a:t>
            </a:r>
            <a:r>
              <a:rPr sz="1800" dirty="0" err="1">
                <a:latin typeface="+mn-lt"/>
              </a:rPr>
              <a:t>mieux</a:t>
            </a:r>
            <a:r>
              <a:rPr sz="1800" dirty="0">
                <a:latin typeface="+mn-lt"/>
              </a:rPr>
              <a:t> </a:t>
            </a:r>
            <a:r>
              <a:rPr sz="1800" dirty="0" err="1">
                <a:latin typeface="+mn-lt"/>
              </a:rPr>
              <a:t>que</a:t>
            </a:r>
            <a:r>
              <a:rPr sz="1800" dirty="0">
                <a:latin typeface="+mn-lt"/>
              </a:rPr>
              <a:t> la </a:t>
            </a:r>
            <a:r>
              <a:rPr sz="1800" dirty="0" err="1">
                <a:latin typeface="+mn-lt"/>
              </a:rPr>
              <a:t>filière</a:t>
            </a:r>
            <a:r>
              <a:rPr sz="1800" dirty="0">
                <a:latin typeface="+mn-lt"/>
              </a:rPr>
              <a:t> </a:t>
            </a:r>
            <a:r>
              <a:rPr sz="1800" dirty="0" err="1">
                <a:latin typeface="+mn-lt"/>
              </a:rPr>
              <a:t>européenne</a:t>
            </a:r>
            <a:r>
              <a:rPr sz="1800" dirty="0">
                <a:latin typeface="+mn-lt"/>
              </a:rPr>
              <a:t> qui </a:t>
            </a:r>
            <a:r>
              <a:rPr sz="1800" dirty="0" err="1">
                <a:latin typeface="+mn-lt"/>
              </a:rPr>
              <a:t>avait</a:t>
            </a:r>
            <a:r>
              <a:rPr sz="1800" dirty="0">
                <a:latin typeface="+mn-lt"/>
              </a:rPr>
              <a:t> déjà </a:t>
            </a:r>
            <a:r>
              <a:rPr sz="1800" dirty="0" err="1">
                <a:latin typeface="+mn-lt"/>
              </a:rPr>
              <a:t>perdue</a:t>
            </a:r>
            <a:r>
              <a:rPr sz="1800" dirty="0">
                <a:latin typeface="+mn-lt"/>
              </a:rPr>
              <a:t> 2,2% de volumes entre 2010 et 2011</a:t>
            </a:r>
          </a:p>
        </p:txBody>
      </p:sp>
      <p:sp>
        <p:nvSpPr>
          <p:cNvPr id="16" name="矩形 15"/>
          <p:cNvSpPr/>
          <p:nvPr/>
        </p:nvSpPr>
        <p:spPr>
          <a:xfrm>
            <a:off x="900392" y="3754795"/>
            <a:ext cx="7200000" cy="646331"/>
          </a:xfrm>
          <a:prstGeom prst="rect">
            <a:avLst/>
          </a:prstGeom>
        </p:spPr>
        <p:txBody>
          <a:bodyPr wrap="square">
            <a:spAutoFit/>
          </a:bodyPr>
          <a:lstStyle/>
          <a:p>
            <a:pPr marL="285750" lvl="0" indent="-285750">
              <a:spcBef>
                <a:spcPts val="600"/>
              </a:spcBef>
              <a:buFont typeface="Arial" pitchFamily="34" charset="0"/>
              <a:buChar char="•"/>
              <a:defRPr sz="1800"/>
            </a:pPr>
            <a:r>
              <a:rPr lang="fr-FR" altLang="zh-CN" dirty="0">
                <a:ea typeface="Arial"/>
                <a:cs typeface="Arial"/>
                <a:sym typeface="Arial"/>
              </a:rPr>
              <a:t>Les Grandes et Moyennes Surfaces ont représenté 65% des ventes avec 1,05 milliard de litres vendus et résistent bien avec une croissance des ventes de +1,09%</a:t>
            </a:r>
          </a:p>
        </p:txBody>
      </p:sp>
      <p:sp>
        <p:nvSpPr>
          <p:cNvPr id="17" name="矩形 16"/>
          <p:cNvSpPr/>
          <p:nvPr/>
        </p:nvSpPr>
        <p:spPr>
          <a:xfrm>
            <a:off x="900392" y="1990618"/>
            <a:ext cx="7200000" cy="646331"/>
          </a:xfrm>
          <a:prstGeom prst="rect">
            <a:avLst/>
          </a:prstGeom>
        </p:spPr>
        <p:txBody>
          <a:bodyPr wrap="square">
            <a:spAutoFit/>
          </a:bodyPr>
          <a:lstStyle/>
          <a:p>
            <a:pPr marL="285750" indent="-285750">
              <a:spcBef>
                <a:spcPts val="600"/>
              </a:spcBef>
              <a:buFont typeface="Arial" pitchFamily="34" charset="0"/>
              <a:buChar char="•"/>
              <a:defRPr sz="1800"/>
            </a:pPr>
            <a:r>
              <a:rPr lang="fr-FR" altLang="zh-CN" dirty="0">
                <a:ea typeface="Arial"/>
                <a:cs typeface="Arial"/>
                <a:sym typeface="Batang"/>
              </a:rPr>
              <a:t>La filière représente environ 4300 emplois directs et 30 000 emplo</a:t>
            </a:r>
            <a:r>
              <a:rPr lang="fr-FR" altLang="zh-CN" dirty="0">
                <a:latin typeface="Batang"/>
                <a:ea typeface="Batang"/>
                <a:cs typeface="Batang"/>
                <a:sym typeface="Batang"/>
              </a:rPr>
              <a:t>is </a:t>
            </a:r>
            <a:r>
              <a:rPr lang="fr-FR" altLang="zh-CN" dirty="0">
                <a:ea typeface="Arial"/>
                <a:cs typeface="Arial"/>
                <a:sym typeface="Batang"/>
              </a:rPr>
              <a:t>indirects</a:t>
            </a:r>
          </a:p>
        </p:txBody>
      </p:sp>
    </p:spTree>
    <p:extLst>
      <p:ext uri="{BB962C8B-B14F-4D97-AF65-F5344CB8AC3E}">
        <p14:creationId xmlns:p14="http://schemas.microsoft.com/office/powerpoint/2010/main" val="117551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5" name="矩形 4"/>
          <p:cNvSpPr/>
          <p:nvPr/>
        </p:nvSpPr>
        <p:spPr>
          <a:xfrm rot="808496">
            <a:off x="6852147" y="1310171"/>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smtClean="0">
                <a:solidFill>
                  <a:schemeClr val="bg1"/>
                </a:solidFill>
              </a:rPr>
              <a:t>Le marché </a:t>
            </a:r>
            <a:r>
              <a:rPr lang="en-US" altLang="zh-CN" b="1" dirty="0"/>
              <a:t>en France</a:t>
            </a:r>
            <a:endParaRPr lang="fr-FR" altLang="zh-CN" b="1" dirty="0" smtClean="0">
              <a:solidFill>
                <a:schemeClr val="bg1"/>
              </a:solidFill>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926855" y="1860793"/>
            <a:ext cx="7245545" cy="400110"/>
          </a:xfrm>
          <a:prstGeom prst="rect">
            <a:avLst/>
          </a:prstGeom>
          <a:noFill/>
        </p:spPr>
        <p:txBody>
          <a:bodyPr wrap="square" rtlCol="0">
            <a:spAutoFit/>
          </a:bodyPr>
          <a:lstStyle/>
          <a:p>
            <a:pPr marL="457200" indent="-457200">
              <a:buFont typeface="Wingdings" pitchFamily="2" charset="2"/>
              <a:buChar char="Ø"/>
            </a:pPr>
            <a:r>
              <a:rPr lang="fr-FR" altLang="zh-CN" sz="2000" b="1" dirty="0">
                <a:solidFill>
                  <a:schemeClr val="accent1">
                    <a:lumMod val="50000"/>
                  </a:schemeClr>
                </a:solidFill>
              </a:rPr>
              <a:t>Ventes et Prix des Jus Ambiants et Frais à fin Aout </a:t>
            </a:r>
            <a:r>
              <a:rPr lang="fr-FR" altLang="zh-CN" sz="2000" b="1" dirty="0" smtClean="0">
                <a:solidFill>
                  <a:schemeClr val="accent1">
                    <a:lumMod val="50000"/>
                  </a:schemeClr>
                </a:solidFill>
              </a:rPr>
              <a:t>2011</a:t>
            </a:r>
            <a:r>
              <a:rPr lang="fr-FR" altLang="zh-CN" sz="2000" baseline="30000" dirty="0" smtClean="0">
                <a:solidFill>
                  <a:schemeClr val="accent1">
                    <a:lumMod val="50000"/>
                  </a:schemeClr>
                </a:solidFill>
                <a:latin typeface="Cambria" pitchFamily="18" charset="0"/>
              </a:rPr>
              <a:t>[6</a:t>
            </a:r>
            <a:r>
              <a:rPr lang="fr-FR" altLang="zh-CN" sz="2000" baseline="30000" dirty="0">
                <a:solidFill>
                  <a:schemeClr val="accent1">
                    <a:lumMod val="50000"/>
                  </a:schemeClr>
                </a:solidFill>
                <a:latin typeface="Cambria" pitchFamily="18" charset="0"/>
              </a:rPr>
              <a:t>] </a:t>
            </a:r>
            <a:r>
              <a:rPr lang="fr-FR" altLang="zh-CN" sz="2000" b="1" dirty="0" smtClean="0">
                <a:solidFill>
                  <a:schemeClr val="accent1">
                    <a:lumMod val="50000"/>
                  </a:schemeClr>
                </a:solidFill>
              </a:rPr>
              <a:t>: </a:t>
            </a:r>
            <a:endParaRPr lang="zh-CN" altLang="en-US" sz="2000" b="1" dirty="0">
              <a:solidFill>
                <a:schemeClr val="accent1">
                  <a:lumMod val="50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394" y="2260670"/>
            <a:ext cx="5789910" cy="422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508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5" name="矩形 4"/>
          <p:cNvSpPr/>
          <p:nvPr/>
        </p:nvSpPr>
        <p:spPr>
          <a:xfrm rot="808496">
            <a:off x="6852147" y="1310171"/>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smtClean="0">
                <a:solidFill>
                  <a:schemeClr val="bg1"/>
                </a:solidFill>
              </a:rPr>
              <a:t>Le marché </a:t>
            </a:r>
            <a:r>
              <a:rPr lang="en-US" altLang="zh-CN" b="1" dirty="0"/>
              <a:t>en France</a:t>
            </a:r>
            <a:endParaRPr lang="fr-FR" altLang="zh-CN" b="1" dirty="0" smtClean="0">
              <a:solidFill>
                <a:schemeClr val="bg1"/>
              </a:solidFill>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926856" y="1597090"/>
            <a:ext cx="5733376" cy="400110"/>
          </a:xfrm>
          <a:prstGeom prst="rect">
            <a:avLst/>
          </a:prstGeom>
          <a:noFill/>
        </p:spPr>
        <p:txBody>
          <a:bodyPr wrap="square" rtlCol="0">
            <a:spAutoFit/>
          </a:bodyPr>
          <a:lstStyle/>
          <a:p>
            <a:pPr marL="457200" indent="-457200">
              <a:buFont typeface="Wingdings" pitchFamily="2" charset="2"/>
              <a:buChar char="Ø"/>
            </a:pPr>
            <a:r>
              <a:rPr lang="fr-FR" altLang="zh-CN" sz="2000" b="1" dirty="0">
                <a:solidFill>
                  <a:schemeClr val="accent1">
                    <a:lumMod val="50000"/>
                  </a:schemeClr>
                </a:solidFill>
              </a:rPr>
              <a:t>Certaines marques française de jus de </a:t>
            </a:r>
            <a:r>
              <a:rPr lang="fr-FR" altLang="zh-CN" sz="2000" b="1" dirty="0" smtClean="0">
                <a:solidFill>
                  <a:schemeClr val="accent1">
                    <a:lumMod val="50000"/>
                  </a:schemeClr>
                </a:solidFill>
              </a:rPr>
              <a:t>fruits</a:t>
            </a:r>
            <a:r>
              <a:rPr lang="fr-FR" altLang="zh-CN" sz="2000" baseline="30000" dirty="0" smtClean="0">
                <a:solidFill>
                  <a:schemeClr val="accent1">
                    <a:lumMod val="50000"/>
                  </a:schemeClr>
                </a:solidFill>
                <a:latin typeface="Cambria" pitchFamily="18" charset="0"/>
              </a:rPr>
              <a:t>[8] </a:t>
            </a:r>
            <a:r>
              <a:rPr lang="fr-FR" altLang="zh-CN" sz="2000" b="1" dirty="0" smtClean="0">
                <a:solidFill>
                  <a:schemeClr val="accent1">
                    <a:lumMod val="50000"/>
                  </a:schemeClr>
                </a:solidFill>
              </a:rPr>
              <a:t>: </a:t>
            </a:r>
            <a:endParaRPr lang="zh-CN" altLang="en-US" sz="2000" b="1" dirty="0">
              <a:solidFill>
                <a:schemeClr val="accent1">
                  <a:lumMod val="50000"/>
                </a:schemeClr>
              </a:solidFill>
            </a:endParaRPr>
          </a:p>
        </p:txBody>
      </p:sp>
      <p:graphicFrame>
        <p:nvGraphicFramePr>
          <p:cNvPr id="10" name="Table 106"/>
          <p:cNvGraphicFramePr/>
          <p:nvPr>
            <p:extLst>
              <p:ext uri="{D42A27DB-BD31-4B8C-83A1-F6EECF244321}">
                <p14:modId xmlns:p14="http://schemas.microsoft.com/office/powerpoint/2010/main" val="1905108971"/>
              </p:ext>
            </p:extLst>
          </p:nvPr>
        </p:nvGraphicFramePr>
        <p:xfrm>
          <a:off x="1046024" y="2179583"/>
          <a:ext cx="6801646" cy="4397420"/>
        </p:xfrm>
        <a:graphic>
          <a:graphicData uri="http://schemas.openxmlformats.org/drawingml/2006/table">
            <a:tbl>
              <a:tblPr>
                <a:tableStyleId>{B301B821-A1FF-4177-AEE7-76D212191A09}</a:tableStyleId>
              </a:tblPr>
              <a:tblGrid>
                <a:gridCol w="993684"/>
                <a:gridCol w="5807962"/>
              </a:tblGrid>
              <a:tr h="386986">
                <a:tc>
                  <a:txBody>
                    <a:bodyPr/>
                    <a:lstStyle/>
                    <a:p>
                      <a:pPr lvl="0" algn="l">
                        <a:defRPr sz="1800"/>
                      </a:pPr>
                      <a:r>
                        <a:rPr dirty="0">
                          <a:sym typeface="Arial Bold"/>
                        </a:rPr>
                        <a:t>Marques</a:t>
                      </a:r>
                      <a:endParaRPr dirty="0">
                        <a:solidFill>
                          <a:srgbClr val="FFFFFF"/>
                        </a:solidFill>
                        <a:latin typeface="Arial Bold"/>
                        <a:ea typeface="Arial Bold"/>
                        <a:cs typeface="Arial Bold"/>
                        <a:sym typeface="Arial Bold"/>
                      </a:endParaRPr>
                    </a:p>
                  </a:txBody>
                  <a:tcPr marL="45720" marR="45720" horzOverflow="overflow">
                    <a:solidFill>
                      <a:schemeClr val="accent1">
                        <a:lumMod val="60000"/>
                        <a:lumOff val="40000"/>
                      </a:schemeClr>
                    </a:solidFill>
                  </a:tcPr>
                </a:tc>
                <a:tc>
                  <a:txBody>
                    <a:bodyPr/>
                    <a:lstStyle/>
                    <a:p>
                      <a:pPr lvl="0" algn="l">
                        <a:defRPr sz="1800"/>
                      </a:pPr>
                      <a:endParaRPr dirty="0"/>
                    </a:p>
                  </a:txBody>
                  <a:tcPr marL="45720" marR="45720" horzOverflow="overflow">
                    <a:solidFill>
                      <a:schemeClr val="accent1">
                        <a:lumMod val="60000"/>
                        <a:lumOff val="40000"/>
                      </a:schemeClr>
                    </a:solidFill>
                  </a:tcPr>
                </a:tc>
              </a:tr>
              <a:tr h="385332">
                <a:tc>
                  <a:txBody>
                    <a:bodyPr/>
                    <a:lstStyle/>
                    <a:p>
                      <a:pPr lvl="0" algn="l">
                        <a:defRPr sz="1800"/>
                      </a:pPr>
                      <a:r>
                        <a:rPr dirty="0" err="1">
                          <a:sym typeface="Arial"/>
                        </a:rPr>
                        <a:t>Almata</a:t>
                      </a:r>
                      <a:endParaRPr dirty="0">
                        <a:latin typeface="Arial"/>
                        <a:ea typeface="Arial"/>
                        <a:cs typeface="Arial"/>
                        <a:sym typeface="Arial"/>
                      </a:endParaRPr>
                    </a:p>
                  </a:txBody>
                  <a:tcPr marL="45720" marR="45720" horzOverflow="overflow"/>
                </a:tc>
                <a:tc>
                  <a:txBody>
                    <a:bodyPr/>
                    <a:lstStyle/>
                    <a:p>
                      <a:pPr lvl="0" algn="l">
                        <a:defRPr sz="1800"/>
                      </a:pPr>
                      <a:r>
                        <a:rPr dirty="0" err="1">
                          <a:sym typeface="Arial"/>
                        </a:rPr>
                        <a:t>Spécialisée</a:t>
                      </a:r>
                      <a:r>
                        <a:rPr dirty="0">
                          <a:sym typeface="Arial"/>
                        </a:rPr>
                        <a:t> </a:t>
                      </a:r>
                      <a:r>
                        <a:rPr dirty="0" err="1">
                          <a:sym typeface="Arial"/>
                        </a:rPr>
                        <a:t>dans</a:t>
                      </a:r>
                      <a:r>
                        <a:rPr dirty="0">
                          <a:sym typeface="Arial"/>
                        </a:rPr>
                        <a:t> </a:t>
                      </a:r>
                      <a:r>
                        <a:rPr dirty="0">
                          <a:sym typeface="Arial Bold"/>
                        </a:rPr>
                        <a:t>les jus de fruits </a:t>
                      </a:r>
                      <a:r>
                        <a:rPr dirty="0" err="1">
                          <a:sym typeface="Arial Bold"/>
                        </a:rPr>
                        <a:t>biologique</a:t>
                      </a:r>
                      <a:endParaRPr dirty="0">
                        <a:latin typeface="Arial Bold"/>
                        <a:ea typeface="Arial Bold"/>
                        <a:cs typeface="Arial Bold"/>
                        <a:sym typeface="Arial Bold"/>
                      </a:endParaRPr>
                    </a:p>
                  </a:txBody>
                  <a:tcPr marL="45720" marR="45720" horzOverflow="overflow"/>
                </a:tc>
              </a:tr>
              <a:tr h="952582">
                <a:tc>
                  <a:txBody>
                    <a:bodyPr/>
                    <a:lstStyle/>
                    <a:p>
                      <a:pPr lvl="0" algn="l">
                        <a:defRPr sz="1800"/>
                      </a:pPr>
                      <a:r>
                        <a:rPr>
                          <a:sym typeface="Arial"/>
                        </a:rPr>
                        <a:t>Bopi</a:t>
                      </a:r>
                      <a:endParaRPr>
                        <a:latin typeface="Arial"/>
                        <a:ea typeface="Arial"/>
                        <a:cs typeface="Arial"/>
                        <a:sym typeface="Arial"/>
                      </a:endParaRPr>
                    </a:p>
                  </a:txBody>
                  <a:tcPr marL="45720" marR="45720" horzOverflow="overflow"/>
                </a:tc>
                <a:tc>
                  <a:txBody>
                    <a:bodyPr/>
                    <a:lstStyle/>
                    <a:p>
                      <a:pPr lvl="0" algn="l">
                        <a:defRPr sz="1800"/>
                      </a:pPr>
                      <a:r>
                        <a:rPr>
                          <a:sym typeface="Arial"/>
                        </a:rPr>
                        <a:t>Destinée à la clientèle professionnelle de </a:t>
                      </a:r>
                      <a:r>
                        <a:rPr>
                          <a:sym typeface="Arial Bold"/>
                        </a:rPr>
                        <a:t>Restauration hors Domicile,</a:t>
                      </a:r>
                      <a:r>
                        <a:rPr>
                          <a:sym typeface="Arial"/>
                        </a:rPr>
                        <a:t> restauration scolaire, centre aérés, hôpitaux, hôtellerie</a:t>
                      </a:r>
                      <a:endParaRPr>
                        <a:latin typeface="Arial"/>
                        <a:ea typeface="Arial"/>
                        <a:cs typeface="Arial"/>
                        <a:sym typeface="Arial"/>
                      </a:endParaRPr>
                    </a:p>
                  </a:txBody>
                  <a:tcPr marL="45720" marR="45720" horzOverflow="overflow"/>
                </a:tc>
              </a:tr>
              <a:tr h="668130">
                <a:tc>
                  <a:txBody>
                    <a:bodyPr/>
                    <a:lstStyle/>
                    <a:p>
                      <a:pPr lvl="0" algn="l">
                        <a:defRPr sz="1800"/>
                      </a:pPr>
                      <a:r>
                        <a:rPr>
                          <a:sym typeface="Arial"/>
                        </a:rPr>
                        <a:t>Joker</a:t>
                      </a:r>
                      <a:endParaRPr>
                        <a:latin typeface="Arial"/>
                        <a:ea typeface="Arial"/>
                        <a:cs typeface="Arial"/>
                        <a:sym typeface="Arial"/>
                      </a:endParaRPr>
                    </a:p>
                  </a:txBody>
                  <a:tcPr marL="45720" marR="45720" horzOverflow="overflow"/>
                </a:tc>
                <a:tc>
                  <a:txBody>
                    <a:bodyPr/>
                    <a:lstStyle/>
                    <a:p>
                      <a:pPr lvl="0" algn="l">
                        <a:defRPr sz="1800"/>
                      </a:pPr>
                      <a:r>
                        <a:rPr dirty="0" err="1">
                          <a:sym typeface="Arial"/>
                        </a:rPr>
                        <a:t>Fondée</a:t>
                      </a:r>
                      <a:r>
                        <a:rPr dirty="0">
                          <a:sym typeface="Arial"/>
                        </a:rPr>
                        <a:t> à </a:t>
                      </a:r>
                      <a:r>
                        <a:rPr dirty="0" err="1">
                          <a:sym typeface="Arial"/>
                        </a:rPr>
                        <a:t>Mâcon</a:t>
                      </a:r>
                      <a:r>
                        <a:rPr dirty="0">
                          <a:sym typeface="Arial"/>
                        </a:rPr>
                        <a:t> en 1936, qui </a:t>
                      </a:r>
                      <a:r>
                        <a:rPr dirty="0" err="1">
                          <a:sym typeface="Arial"/>
                        </a:rPr>
                        <a:t>est</a:t>
                      </a:r>
                      <a:r>
                        <a:rPr dirty="0">
                          <a:sym typeface="Arial"/>
                        </a:rPr>
                        <a:t> </a:t>
                      </a:r>
                      <a:r>
                        <a:rPr dirty="0" err="1">
                          <a:sym typeface="Arial"/>
                        </a:rPr>
                        <a:t>détenue</a:t>
                      </a:r>
                      <a:r>
                        <a:rPr dirty="0">
                          <a:sym typeface="Arial"/>
                        </a:rPr>
                        <a:t> par le </a:t>
                      </a:r>
                      <a:r>
                        <a:rPr dirty="0" err="1">
                          <a:sym typeface="Arial"/>
                        </a:rPr>
                        <a:t>groupe</a:t>
                      </a:r>
                      <a:r>
                        <a:rPr dirty="0">
                          <a:sym typeface="Arial"/>
                        </a:rPr>
                        <a:t> </a:t>
                      </a:r>
                      <a:r>
                        <a:rPr dirty="0" err="1">
                          <a:sym typeface="Arial"/>
                        </a:rPr>
                        <a:t>Eckes</a:t>
                      </a:r>
                      <a:r>
                        <a:rPr dirty="0">
                          <a:sym typeface="Arial"/>
                        </a:rPr>
                        <a:t> </a:t>
                      </a:r>
                      <a:r>
                        <a:rPr dirty="0" err="1">
                          <a:sym typeface="Arial"/>
                        </a:rPr>
                        <a:t>Granini</a:t>
                      </a:r>
                      <a:r>
                        <a:rPr dirty="0">
                          <a:sym typeface="Arial"/>
                        </a:rPr>
                        <a:t> Group</a:t>
                      </a:r>
                      <a:endParaRPr dirty="0">
                        <a:latin typeface="Arial"/>
                        <a:ea typeface="Arial"/>
                        <a:cs typeface="Arial"/>
                        <a:sym typeface="Arial"/>
                      </a:endParaRPr>
                    </a:p>
                  </a:txBody>
                  <a:tcPr marL="45720" marR="45720" horzOverflow="overflow"/>
                </a:tc>
              </a:tr>
              <a:tr h="666476">
                <a:tc>
                  <a:txBody>
                    <a:bodyPr/>
                    <a:lstStyle/>
                    <a:p>
                      <a:pPr lvl="0" algn="l">
                        <a:defRPr sz="1800"/>
                      </a:pPr>
                      <a:r>
                        <a:rPr>
                          <a:sym typeface="Arial"/>
                        </a:rPr>
                        <a:t>Oasis</a:t>
                      </a:r>
                      <a:endParaRPr>
                        <a:latin typeface="Arial"/>
                        <a:ea typeface="Arial"/>
                        <a:cs typeface="Arial"/>
                        <a:sym typeface="Arial"/>
                      </a:endParaRPr>
                    </a:p>
                  </a:txBody>
                  <a:tcPr marL="45720" marR="45720" horzOverflow="overflow"/>
                </a:tc>
                <a:tc>
                  <a:txBody>
                    <a:bodyPr/>
                    <a:lstStyle/>
                    <a:p>
                      <a:pPr lvl="0" algn="l">
                        <a:defRPr sz="1800"/>
                      </a:pPr>
                      <a:r>
                        <a:rPr>
                          <a:sym typeface="Arial Bold"/>
                        </a:rPr>
                        <a:t>Leader incontesté </a:t>
                      </a:r>
                      <a:r>
                        <a:rPr>
                          <a:sym typeface="Arial"/>
                        </a:rPr>
                        <a:t>des boissons aus fruits plates en France</a:t>
                      </a:r>
                      <a:endParaRPr>
                        <a:latin typeface="Arial"/>
                        <a:ea typeface="Arial"/>
                        <a:cs typeface="Arial"/>
                        <a:sym typeface="Arial"/>
                      </a:endParaRPr>
                    </a:p>
                  </a:txBody>
                  <a:tcPr marL="45720" marR="45720" horzOverflow="overflow"/>
                </a:tc>
              </a:tr>
              <a:tr h="385332">
                <a:tc>
                  <a:txBody>
                    <a:bodyPr/>
                    <a:lstStyle/>
                    <a:p>
                      <a:pPr lvl="0" algn="l">
                        <a:defRPr sz="1800"/>
                      </a:pPr>
                      <a:r>
                        <a:rPr>
                          <a:sym typeface="Arial"/>
                        </a:rPr>
                        <a:t>Pampryl</a:t>
                      </a:r>
                      <a:endParaRPr>
                        <a:latin typeface="Arial"/>
                        <a:ea typeface="Arial"/>
                        <a:cs typeface="Arial"/>
                        <a:sym typeface="Arial"/>
                      </a:endParaRPr>
                    </a:p>
                  </a:txBody>
                  <a:tcPr marL="45720" marR="45720" horzOverflow="overflow"/>
                </a:tc>
                <a:tc>
                  <a:txBody>
                    <a:bodyPr/>
                    <a:lstStyle/>
                    <a:p>
                      <a:pPr lvl="0" algn="l">
                        <a:defRPr sz="1800"/>
                      </a:pPr>
                      <a:r>
                        <a:rPr dirty="0">
                          <a:sym typeface="Arial Bold"/>
                        </a:rPr>
                        <a:t>La 3</a:t>
                      </a:r>
                      <a:r>
                        <a:rPr baseline="30000" dirty="0">
                          <a:sym typeface="Arial Bold"/>
                        </a:rPr>
                        <a:t>ième</a:t>
                      </a:r>
                      <a:r>
                        <a:rPr dirty="0">
                          <a:sym typeface="Arial Bold"/>
                        </a:rPr>
                        <a:t> place </a:t>
                      </a:r>
                      <a:r>
                        <a:rPr dirty="0" err="1">
                          <a:sym typeface="Arial Bold"/>
                        </a:rPr>
                        <a:t>sur</a:t>
                      </a:r>
                      <a:r>
                        <a:rPr dirty="0">
                          <a:sym typeface="Arial Bold"/>
                        </a:rPr>
                        <a:t> le </a:t>
                      </a:r>
                      <a:r>
                        <a:rPr dirty="0" err="1">
                          <a:sym typeface="Arial Bold"/>
                        </a:rPr>
                        <a:t>marché</a:t>
                      </a:r>
                      <a:r>
                        <a:rPr dirty="0">
                          <a:sym typeface="Arial"/>
                        </a:rPr>
                        <a:t> des jus en France</a:t>
                      </a:r>
                      <a:endParaRPr dirty="0">
                        <a:latin typeface="Arial"/>
                        <a:ea typeface="Arial"/>
                        <a:cs typeface="Arial"/>
                        <a:sym typeface="Arial"/>
                      </a:endParaRPr>
                    </a:p>
                  </a:txBody>
                  <a:tcPr marL="45720" marR="45720" horzOverflow="overflow"/>
                </a:tc>
              </a:tr>
              <a:tr h="952582">
                <a:tc>
                  <a:txBody>
                    <a:bodyPr/>
                    <a:lstStyle/>
                    <a:p>
                      <a:pPr lvl="0" algn="l">
                        <a:defRPr sz="1800"/>
                      </a:pPr>
                      <a:r>
                        <a:rPr>
                          <a:sym typeface="Arial"/>
                        </a:rPr>
                        <a:t>Fruité</a:t>
                      </a:r>
                      <a:endParaRPr>
                        <a:latin typeface="Arial"/>
                        <a:ea typeface="Arial"/>
                        <a:cs typeface="Arial"/>
                        <a:sym typeface="Arial"/>
                      </a:endParaRPr>
                    </a:p>
                  </a:txBody>
                  <a:tcPr marL="45720" marR="45720" horzOverflow="overflow"/>
                </a:tc>
                <a:tc>
                  <a:txBody>
                    <a:bodyPr/>
                    <a:lstStyle/>
                    <a:p>
                      <a:pPr lvl="0" algn="l">
                        <a:defRPr sz="1800"/>
                      </a:pPr>
                      <a:r>
                        <a:rPr dirty="0">
                          <a:sym typeface="Arial"/>
                        </a:rPr>
                        <a:t>Il </a:t>
                      </a:r>
                      <a:r>
                        <a:rPr dirty="0" err="1">
                          <a:sym typeface="Arial"/>
                        </a:rPr>
                        <a:t>garantit</a:t>
                      </a:r>
                      <a:r>
                        <a:rPr dirty="0">
                          <a:sym typeface="Arial"/>
                        </a:rPr>
                        <a:t> aux </a:t>
                      </a:r>
                      <a:r>
                        <a:rPr dirty="0" err="1">
                          <a:sym typeface="Arial"/>
                        </a:rPr>
                        <a:t>consommateurs</a:t>
                      </a:r>
                      <a:r>
                        <a:rPr dirty="0">
                          <a:sym typeface="Arial"/>
                        </a:rPr>
                        <a:t> des </a:t>
                      </a:r>
                      <a:r>
                        <a:rPr dirty="0" err="1">
                          <a:sym typeface="Arial"/>
                        </a:rPr>
                        <a:t>prosuits</a:t>
                      </a:r>
                      <a:r>
                        <a:rPr dirty="0">
                          <a:sym typeface="Arial"/>
                        </a:rPr>
                        <a:t> de </a:t>
                      </a:r>
                      <a:r>
                        <a:rPr dirty="0" err="1">
                          <a:sym typeface="Arial"/>
                        </a:rPr>
                        <a:t>qualité</a:t>
                      </a:r>
                      <a:r>
                        <a:rPr dirty="0">
                          <a:sym typeface="Arial"/>
                        </a:rPr>
                        <a:t> avec des </a:t>
                      </a:r>
                      <a:r>
                        <a:rPr dirty="0" err="1">
                          <a:sym typeface="Arial"/>
                        </a:rPr>
                        <a:t>contrôles</a:t>
                      </a:r>
                      <a:r>
                        <a:rPr dirty="0">
                          <a:sym typeface="Arial"/>
                        </a:rPr>
                        <a:t> à </a:t>
                      </a:r>
                      <a:r>
                        <a:rPr dirty="0" err="1">
                          <a:sym typeface="Arial"/>
                        </a:rPr>
                        <a:t>toutes</a:t>
                      </a:r>
                      <a:r>
                        <a:rPr dirty="0">
                          <a:sym typeface="Arial"/>
                        </a:rPr>
                        <a:t> les </a:t>
                      </a:r>
                      <a:r>
                        <a:rPr dirty="0" err="1">
                          <a:sym typeface="Arial"/>
                        </a:rPr>
                        <a:t>étapes</a:t>
                      </a:r>
                      <a:r>
                        <a:rPr dirty="0">
                          <a:sym typeface="Arial"/>
                        </a:rPr>
                        <a:t> du </a:t>
                      </a:r>
                      <a:r>
                        <a:rPr dirty="0" err="1">
                          <a:sym typeface="Arial"/>
                        </a:rPr>
                        <a:t>processus</a:t>
                      </a:r>
                      <a:r>
                        <a:rPr dirty="0">
                          <a:sym typeface="Arial"/>
                        </a:rPr>
                        <a:t> de fabrication des jus de fruits</a:t>
                      </a:r>
                      <a:endParaRPr dirty="0">
                        <a:latin typeface="Arial"/>
                        <a:ea typeface="Arial"/>
                        <a:cs typeface="Arial"/>
                        <a:sym typeface="Arial"/>
                      </a:endParaRPr>
                    </a:p>
                  </a:txBody>
                  <a:tcPr marL="45720" marR="45720" horzOverflow="overflow"/>
                </a:tc>
              </a:tr>
            </a:tbl>
          </a:graphicData>
        </a:graphic>
      </p:graphicFrame>
    </p:spTree>
    <p:extLst>
      <p:ext uri="{BB962C8B-B14F-4D97-AF65-F5344CB8AC3E}">
        <p14:creationId xmlns:p14="http://schemas.microsoft.com/office/powerpoint/2010/main" val="306306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995936" y="2222327"/>
            <a:ext cx="4603740" cy="1530192"/>
            <a:chOff x="3785684" y="2114832"/>
            <a:chExt cx="4603740" cy="1530192"/>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5107" b="6097"/>
            <a:stretch/>
          </p:blipFill>
          <p:spPr>
            <a:xfrm>
              <a:off x="5275081" y="2114832"/>
              <a:ext cx="3114343" cy="1460881"/>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684" y="2351161"/>
              <a:ext cx="1542238" cy="1293863"/>
            </a:xfrm>
            <a:prstGeom prst="rect">
              <a:avLst/>
            </a:prstGeom>
            <a:ln>
              <a:noFill/>
            </a:ln>
            <a:effectLst>
              <a:outerShdw blurRad="292100" dist="139700" dir="2700000" algn="tl" rotWithShape="0">
                <a:srgbClr val="333333">
                  <a:alpha val="65000"/>
                </a:srgbClr>
              </a:outerShdw>
            </a:effectLst>
          </p:spPr>
        </p:pic>
      </p:grpSp>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5" name="矩形 4"/>
          <p:cNvSpPr/>
          <p:nvPr/>
        </p:nvSpPr>
        <p:spPr>
          <a:xfrm rot="808496">
            <a:off x="6852147" y="1433281"/>
            <a:ext cx="1991047" cy="400110"/>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000" b="1" dirty="0" smtClean="0">
                <a:solidFill>
                  <a:schemeClr val="bg1"/>
                </a:solidFill>
              </a:rPr>
              <a:t>Les concurrences</a:t>
            </a:r>
            <a:endParaRPr lang="fr-FR" altLang="zh-CN" sz="2000" b="1" dirty="0" smtClean="0">
              <a:solidFill>
                <a:schemeClr val="bg1"/>
              </a:solidFill>
            </a:endParaRP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899592" y="1732746"/>
            <a:ext cx="5733376" cy="400110"/>
          </a:xfrm>
          <a:prstGeom prst="rect">
            <a:avLst/>
          </a:prstGeom>
          <a:noFill/>
        </p:spPr>
        <p:txBody>
          <a:bodyPr wrap="square" rtlCol="0">
            <a:spAutoFit/>
          </a:bodyPr>
          <a:lstStyle/>
          <a:p>
            <a:pPr marL="457200" lvl="0" indent="-457200">
              <a:buFont typeface="Wingdings" pitchFamily="2" charset="2"/>
              <a:buChar char="Ø"/>
            </a:pPr>
            <a:r>
              <a:rPr lang="en-US" altLang="zh-CN" sz="2000" b="1" dirty="0">
                <a:solidFill>
                  <a:schemeClr val="accent1">
                    <a:lumMod val="50000"/>
                  </a:schemeClr>
                </a:solidFill>
              </a:rPr>
              <a:t>L</a:t>
            </a:r>
            <a:r>
              <a:rPr lang="en-US" altLang="zh-CN" sz="2000" b="1" dirty="0" smtClean="0">
                <a:solidFill>
                  <a:schemeClr val="accent1">
                    <a:lumMod val="50000"/>
                  </a:schemeClr>
                </a:solidFill>
              </a:rPr>
              <a:t>es </a:t>
            </a:r>
            <a:r>
              <a:rPr lang="en-US" altLang="zh-CN" sz="2000" b="1" dirty="0">
                <a:solidFill>
                  <a:schemeClr val="accent1">
                    <a:lumMod val="50000"/>
                  </a:schemeClr>
                </a:solidFill>
              </a:rPr>
              <a:t>marques </a:t>
            </a:r>
            <a:r>
              <a:rPr lang="en-US" altLang="zh-CN" sz="2000" b="1" dirty="0" err="1">
                <a:solidFill>
                  <a:schemeClr val="accent1">
                    <a:lumMod val="50000"/>
                  </a:schemeClr>
                </a:solidFill>
              </a:rPr>
              <a:t>connues</a:t>
            </a:r>
            <a:r>
              <a:rPr lang="en-US" altLang="zh-CN" sz="2000" b="1" dirty="0">
                <a:solidFill>
                  <a:schemeClr val="accent1">
                    <a:lumMod val="50000"/>
                  </a:schemeClr>
                </a:solidFill>
              </a:rPr>
              <a:t> </a:t>
            </a:r>
            <a:r>
              <a:rPr lang="en-US" altLang="zh-CN" sz="2000" b="1" dirty="0" err="1">
                <a:solidFill>
                  <a:schemeClr val="accent1">
                    <a:lumMod val="50000"/>
                  </a:schemeClr>
                </a:solidFill>
              </a:rPr>
              <a:t>internationales</a:t>
            </a:r>
            <a:r>
              <a:rPr lang="en-US" altLang="zh-CN" sz="2000" b="1" dirty="0">
                <a:solidFill>
                  <a:schemeClr val="accent1">
                    <a:lumMod val="50000"/>
                  </a:schemeClr>
                </a:solidFill>
              </a:rPr>
              <a:t> </a:t>
            </a:r>
            <a:r>
              <a:rPr lang="fr-FR" altLang="zh-CN" sz="2000" b="1" dirty="0" smtClean="0">
                <a:solidFill>
                  <a:schemeClr val="accent1">
                    <a:lumMod val="50000"/>
                  </a:schemeClr>
                </a:solidFill>
              </a:rPr>
              <a:t>: </a:t>
            </a:r>
            <a:endParaRPr lang="zh-CN" altLang="en-US" sz="2000" b="1" dirty="0">
              <a:solidFill>
                <a:schemeClr val="accent1">
                  <a:lumMod val="50000"/>
                </a:schemeClr>
              </a:solidFill>
            </a:endParaRPr>
          </a:p>
        </p:txBody>
      </p:sp>
      <p:sp>
        <p:nvSpPr>
          <p:cNvPr id="11" name="Shape 110"/>
          <p:cNvSpPr/>
          <p:nvPr/>
        </p:nvSpPr>
        <p:spPr>
          <a:xfrm>
            <a:off x="1002315" y="2343826"/>
            <a:ext cx="2603219" cy="408315"/>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marL="381000" indent="-381000" algn="l" defTabSz="914400">
              <a:buSzPct val="100000"/>
              <a:buChar char="•"/>
              <a:defRPr sz="2400">
                <a:latin typeface="Arial Bold"/>
                <a:ea typeface="Arial Bold"/>
                <a:cs typeface="Arial Bold"/>
                <a:sym typeface="Arial Bold"/>
              </a:defRPr>
            </a:lvl1pPr>
          </a:lstStyle>
          <a:p>
            <a:pPr lvl="0">
              <a:defRPr sz="1800"/>
            </a:pPr>
            <a:r>
              <a:rPr sz="1800" dirty="0">
                <a:latin typeface="+mn-lt"/>
              </a:rPr>
              <a:t>Minute maid</a:t>
            </a:r>
          </a:p>
        </p:txBody>
      </p:sp>
      <p:sp>
        <p:nvSpPr>
          <p:cNvPr id="12" name="Shape 111"/>
          <p:cNvSpPr/>
          <p:nvPr/>
        </p:nvSpPr>
        <p:spPr>
          <a:xfrm>
            <a:off x="1002315" y="2948677"/>
            <a:ext cx="2603219" cy="408315"/>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marL="381000" indent="-381000" algn="l" defTabSz="914400">
              <a:buSzPct val="100000"/>
              <a:buChar char="•"/>
              <a:defRPr sz="2400">
                <a:latin typeface="Arial Bold"/>
                <a:ea typeface="Arial Bold"/>
                <a:cs typeface="Arial Bold"/>
                <a:sym typeface="Arial Bold"/>
              </a:defRPr>
            </a:lvl1pPr>
          </a:lstStyle>
          <a:p>
            <a:pPr lvl="0">
              <a:defRPr sz="1800"/>
            </a:pPr>
            <a:r>
              <a:rPr sz="1800" dirty="0">
                <a:latin typeface="+mn-lt"/>
              </a:rPr>
              <a:t>Tropicana</a:t>
            </a:r>
          </a:p>
        </p:txBody>
      </p:sp>
      <p:sp>
        <p:nvSpPr>
          <p:cNvPr id="13" name="Shape 112"/>
          <p:cNvSpPr/>
          <p:nvPr/>
        </p:nvSpPr>
        <p:spPr>
          <a:xfrm>
            <a:off x="958963" y="4149080"/>
            <a:ext cx="7285446" cy="685314"/>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lvl1pPr algn="l" defTabSz="914400">
              <a:defRPr sz="2400">
                <a:solidFill>
                  <a:srgbClr val="FF2600"/>
                </a:solidFill>
                <a:latin typeface="Arial"/>
                <a:ea typeface="Arial"/>
                <a:cs typeface="Arial"/>
                <a:sym typeface="Arial"/>
              </a:defRPr>
            </a:lvl1pPr>
          </a:lstStyle>
          <a:p>
            <a:pPr marL="285750" lvl="0" indent="-285750">
              <a:buFont typeface="Wingdings" pitchFamily="2" charset="2"/>
              <a:buChar char="Ø"/>
              <a:defRPr sz="1800">
                <a:solidFill>
                  <a:srgbClr val="000000"/>
                </a:solidFill>
              </a:defRPr>
            </a:pPr>
            <a:r>
              <a:rPr b="1" dirty="0">
                <a:solidFill>
                  <a:schemeClr val="accent1">
                    <a:lumMod val="50000"/>
                  </a:schemeClr>
                </a:solidFill>
                <a:latin typeface="+mn-lt"/>
              </a:rPr>
              <a:t>Les concurrence </a:t>
            </a:r>
            <a:r>
              <a:rPr b="1" dirty="0" err="1">
                <a:solidFill>
                  <a:schemeClr val="accent1">
                    <a:lumMod val="50000"/>
                  </a:schemeClr>
                </a:solidFill>
                <a:latin typeface="+mn-lt"/>
              </a:rPr>
              <a:t>dans</a:t>
            </a:r>
            <a:r>
              <a:rPr b="1" dirty="0">
                <a:solidFill>
                  <a:schemeClr val="accent1">
                    <a:lumMod val="50000"/>
                  </a:schemeClr>
                </a:solidFill>
                <a:latin typeface="+mn-lt"/>
              </a:rPr>
              <a:t> le </a:t>
            </a:r>
            <a:r>
              <a:rPr b="1" dirty="0" err="1">
                <a:solidFill>
                  <a:schemeClr val="accent1">
                    <a:lumMod val="50000"/>
                  </a:schemeClr>
                </a:solidFill>
                <a:latin typeface="+mn-lt"/>
              </a:rPr>
              <a:t>marché</a:t>
            </a:r>
            <a:r>
              <a:rPr b="1" dirty="0">
                <a:solidFill>
                  <a:schemeClr val="accent1">
                    <a:lumMod val="50000"/>
                  </a:schemeClr>
                </a:solidFill>
                <a:latin typeface="+mn-lt"/>
              </a:rPr>
              <a:t> des BRSA (</a:t>
            </a:r>
            <a:r>
              <a:rPr b="1" dirty="0" err="1">
                <a:solidFill>
                  <a:schemeClr val="accent1">
                    <a:lumMod val="50000"/>
                  </a:schemeClr>
                </a:solidFill>
                <a:latin typeface="+mn-lt"/>
              </a:rPr>
              <a:t>Boissons</a:t>
            </a:r>
            <a:r>
              <a:rPr b="1" dirty="0">
                <a:solidFill>
                  <a:schemeClr val="accent1">
                    <a:lumMod val="50000"/>
                  </a:schemeClr>
                </a:solidFill>
                <a:latin typeface="+mn-lt"/>
              </a:rPr>
              <a:t> </a:t>
            </a:r>
            <a:r>
              <a:rPr b="1" dirty="0" err="1">
                <a:solidFill>
                  <a:schemeClr val="accent1">
                    <a:lumMod val="50000"/>
                  </a:schemeClr>
                </a:solidFill>
                <a:latin typeface="+mn-lt"/>
              </a:rPr>
              <a:t>Rafraichissantes</a:t>
            </a:r>
            <a:r>
              <a:rPr b="1" dirty="0">
                <a:solidFill>
                  <a:schemeClr val="accent1">
                    <a:lumMod val="50000"/>
                  </a:schemeClr>
                </a:solidFill>
                <a:latin typeface="+mn-lt"/>
              </a:rPr>
              <a:t> Sans </a:t>
            </a:r>
            <a:r>
              <a:rPr b="1" dirty="0" err="1">
                <a:solidFill>
                  <a:schemeClr val="accent1">
                    <a:lumMod val="50000"/>
                  </a:schemeClr>
                </a:solidFill>
                <a:latin typeface="+mn-lt"/>
              </a:rPr>
              <a:t>Alcool</a:t>
            </a:r>
            <a:r>
              <a:rPr b="1" dirty="0">
                <a:solidFill>
                  <a:schemeClr val="accent1">
                    <a:lumMod val="50000"/>
                  </a:schemeClr>
                </a:solidFill>
                <a:latin typeface="+mn-lt"/>
              </a:rPr>
              <a:t>)</a:t>
            </a:r>
          </a:p>
        </p:txBody>
      </p:sp>
      <p:sp>
        <p:nvSpPr>
          <p:cNvPr id="15" name="Shape 113"/>
          <p:cNvSpPr/>
          <p:nvPr/>
        </p:nvSpPr>
        <p:spPr>
          <a:xfrm>
            <a:off x="1002315" y="4938563"/>
            <a:ext cx="4758790" cy="408315"/>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marL="381000" indent="-381000" algn="l" defTabSz="914400">
              <a:buSzPct val="100000"/>
              <a:buChar char="•"/>
              <a:defRPr sz="2400">
                <a:latin typeface="Arial Bold"/>
                <a:ea typeface="Arial Bold"/>
                <a:cs typeface="Arial Bold"/>
                <a:sym typeface="Arial Bold"/>
              </a:defRPr>
            </a:lvl1pPr>
          </a:lstStyle>
          <a:p>
            <a:pPr lvl="0">
              <a:defRPr sz="1800"/>
            </a:pPr>
            <a:r>
              <a:rPr sz="1800" dirty="0">
                <a:latin typeface="+mn-lt"/>
              </a:rPr>
              <a:t>Jus de fruits fait </a:t>
            </a:r>
            <a:r>
              <a:rPr sz="1800" dirty="0" err="1">
                <a:latin typeface="+mn-lt"/>
              </a:rPr>
              <a:t>maison</a:t>
            </a:r>
            <a:endParaRPr sz="1800" dirty="0">
              <a:latin typeface="+mn-lt"/>
            </a:endParaRPr>
          </a:p>
        </p:txBody>
      </p:sp>
      <p:sp>
        <p:nvSpPr>
          <p:cNvPr id="16" name="Shape 114"/>
          <p:cNvSpPr/>
          <p:nvPr/>
        </p:nvSpPr>
        <p:spPr>
          <a:xfrm>
            <a:off x="1002315" y="5443922"/>
            <a:ext cx="5582457" cy="408315"/>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marL="381000" indent="-381000" algn="l" defTabSz="914400">
              <a:buSzPct val="100000"/>
              <a:buChar char="•"/>
              <a:defRPr sz="2400">
                <a:latin typeface="Arial Bold"/>
                <a:ea typeface="Arial Bold"/>
                <a:cs typeface="Arial Bold"/>
                <a:sym typeface="Arial Bold"/>
              </a:defRPr>
            </a:lvl1pPr>
          </a:lstStyle>
          <a:p>
            <a:pPr lvl="0">
              <a:defRPr sz="1800"/>
            </a:pPr>
            <a:r>
              <a:rPr sz="1800" dirty="0" err="1">
                <a:latin typeface="+mn-lt"/>
              </a:rPr>
              <a:t>Lutte</a:t>
            </a:r>
            <a:r>
              <a:rPr sz="1800" dirty="0">
                <a:latin typeface="+mn-lt"/>
              </a:rPr>
              <a:t> </a:t>
            </a:r>
            <a:r>
              <a:rPr sz="1800" dirty="0" err="1">
                <a:latin typeface="+mn-lt"/>
              </a:rPr>
              <a:t>acharnée</a:t>
            </a:r>
            <a:r>
              <a:rPr sz="1800" dirty="0">
                <a:latin typeface="+mn-lt"/>
              </a:rPr>
              <a:t> entre les marque</a:t>
            </a:r>
          </a:p>
        </p:txBody>
      </p:sp>
      <p:sp>
        <p:nvSpPr>
          <p:cNvPr id="17" name="Shape 117"/>
          <p:cNvSpPr/>
          <p:nvPr/>
        </p:nvSpPr>
        <p:spPr>
          <a:xfrm>
            <a:off x="1002315" y="5949280"/>
            <a:ext cx="7849788" cy="408315"/>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marL="381000" indent="-381000" algn="l" defTabSz="914400">
              <a:buSzPct val="100000"/>
              <a:buChar char="•"/>
              <a:defRPr sz="2400">
                <a:latin typeface="Arial Bold"/>
                <a:ea typeface="Arial Bold"/>
                <a:cs typeface="Arial Bold"/>
                <a:sym typeface="Arial Bold"/>
              </a:defRPr>
            </a:lvl1pPr>
          </a:lstStyle>
          <a:p>
            <a:pPr lvl="0">
              <a:defRPr sz="1800"/>
            </a:pPr>
            <a:r>
              <a:rPr sz="1800" dirty="0">
                <a:latin typeface="+mn-lt"/>
              </a:rPr>
              <a:t>Concurrence entre rayon </a:t>
            </a:r>
            <a:r>
              <a:rPr sz="1800" dirty="0" err="1">
                <a:latin typeface="+mn-lt"/>
              </a:rPr>
              <a:t>ambiant</a:t>
            </a:r>
            <a:r>
              <a:rPr sz="1800" dirty="0">
                <a:latin typeface="+mn-lt"/>
              </a:rPr>
              <a:t> et rayon </a:t>
            </a:r>
            <a:r>
              <a:rPr sz="1800" dirty="0" err="1">
                <a:latin typeface="+mn-lt"/>
              </a:rPr>
              <a:t>frais</a:t>
            </a:r>
            <a:endParaRPr sz="1800" dirty="0">
              <a:latin typeface="+mn-lt"/>
            </a:endParaRPr>
          </a:p>
        </p:txBody>
      </p:sp>
    </p:spTree>
    <p:extLst>
      <p:ext uri="{BB962C8B-B14F-4D97-AF65-F5344CB8AC3E}">
        <p14:creationId xmlns:p14="http://schemas.microsoft.com/office/powerpoint/2010/main" val="154220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907704" y="2172996"/>
            <a:ext cx="5749351" cy="2846933"/>
          </a:xfrm>
          <a:prstGeom prst="rect">
            <a:avLst/>
          </a:prstGeom>
          <a:noFill/>
        </p:spPr>
        <p:txBody>
          <a:bodyPr wrap="square" rtlCol="0">
            <a:spAutoFit/>
          </a:bodyPr>
          <a:lstStyle/>
          <a:p>
            <a:pPr>
              <a:lnSpc>
                <a:spcPts val="4200"/>
              </a:lnSpc>
            </a:pPr>
            <a:r>
              <a:rPr lang="fr-FR" altLang="zh-CN" sz="3200" b="1" dirty="0" smtClean="0">
                <a:solidFill>
                  <a:schemeClr val="accent1">
                    <a:lumMod val="50000"/>
                  </a:schemeClr>
                </a:solidFill>
                <a:latin typeface="Cambria" pitchFamily="18" charset="0"/>
              </a:rPr>
              <a:t>I</a:t>
            </a:r>
            <a:r>
              <a:rPr lang="fr-FR" altLang="zh-CN" sz="2400" b="1" dirty="0" smtClean="0">
                <a:solidFill>
                  <a:schemeClr val="accent1">
                    <a:lumMod val="50000"/>
                  </a:schemeClr>
                </a:solidFill>
                <a:latin typeface="Cambria" pitchFamily="18" charset="0"/>
              </a:rPr>
              <a:t>ntroduction</a:t>
            </a:r>
          </a:p>
          <a:p>
            <a:pPr marL="571500" indent="-571500">
              <a:buAutoNum type="romanUcPeriod"/>
            </a:pPr>
            <a:r>
              <a:rPr lang="fr-FR" altLang="zh-CN" sz="2400" b="1" dirty="0" smtClean="0">
                <a:solidFill>
                  <a:schemeClr val="accent1">
                    <a:lumMod val="50000"/>
                  </a:schemeClr>
                </a:solidFill>
                <a:latin typeface="Cambria" pitchFamily="18" charset="0"/>
              </a:rPr>
              <a:t>Analyse de l ’environnement</a:t>
            </a:r>
          </a:p>
          <a:p>
            <a:pPr marL="571500" indent="-571500">
              <a:buAutoNum type="romanUcPeriod"/>
            </a:pPr>
            <a:r>
              <a:rPr lang="fr-FR" altLang="zh-CN" sz="2400" b="1" dirty="0" smtClean="0">
                <a:solidFill>
                  <a:schemeClr val="accent1">
                    <a:lumMod val="50000"/>
                  </a:schemeClr>
                </a:solidFill>
                <a:latin typeface="Cambria" pitchFamily="18" charset="0"/>
              </a:rPr>
              <a:t>Analyse de la demande</a:t>
            </a:r>
          </a:p>
          <a:p>
            <a:pPr marL="571500" indent="-571500">
              <a:buAutoNum type="romanUcPeriod"/>
            </a:pPr>
            <a:r>
              <a:rPr lang="fr-FR" altLang="zh-CN" sz="2400" b="1" dirty="0" smtClean="0">
                <a:solidFill>
                  <a:schemeClr val="accent1">
                    <a:lumMod val="50000"/>
                  </a:schemeClr>
                </a:solidFill>
                <a:latin typeface="Cambria" pitchFamily="18" charset="0"/>
              </a:rPr>
              <a:t>Analyse de l’offre</a:t>
            </a:r>
          </a:p>
          <a:p>
            <a:pPr marL="571500" indent="-571500">
              <a:buAutoNum type="romanUcPeriod"/>
            </a:pPr>
            <a:r>
              <a:rPr lang="en-US" altLang="zh-CN" sz="2400" b="1" dirty="0" err="1" smtClean="0">
                <a:solidFill>
                  <a:schemeClr val="accent1">
                    <a:lumMod val="50000"/>
                  </a:schemeClr>
                </a:solidFill>
                <a:latin typeface="Cambria" pitchFamily="18" charset="0"/>
              </a:rPr>
              <a:t>Analyse</a:t>
            </a:r>
            <a:r>
              <a:rPr lang="en-US" altLang="zh-CN" sz="2400" b="1" dirty="0" smtClean="0">
                <a:solidFill>
                  <a:schemeClr val="accent1">
                    <a:lumMod val="50000"/>
                  </a:schemeClr>
                </a:solidFill>
                <a:latin typeface="Cambria" pitchFamily="18" charset="0"/>
              </a:rPr>
              <a:t> </a:t>
            </a:r>
            <a:r>
              <a:rPr lang="en-US" altLang="zh-CN" sz="2400" b="1" dirty="0" err="1" smtClean="0">
                <a:solidFill>
                  <a:schemeClr val="accent1">
                    <a:lumMod val="50000"/>
                  </a:schemeClr>
                </a:solidFill>
                <a:latin typeface="Cambria" pitchFamily="18" charset="0"/>
              </a:rPr>
              <a:t>stratégique</a:t>
            </a:r>
            <a:r>
              <a:rPr lang="en-US" altLang="zh-CN" sz="2400" b="1" dirty="0" smtClean="0">
                <a:solidFill>
                  <a:schemeClr val="accent1">
                    <a:lumMod val="50000"/>
                  </a:schemeClr>
                </a:solidFill>
                <a:latin typeface="Cambria" pitchFamily="18" charset="0"/>
              </a:rPr>
              <a:t> SWOT </a:t>
            </a:r>
          </a:p>
          <a:p>
            <a:pPr marL="571500" indent="-571500">
              <a:buAutoNum type="romanUcPeriod"/>
            </a:pPr>
            <a:r>
              <a:rPr lang="fr-FR" altLang="zh-CN" sz="2400" b="1" dirty="0" smtClean="0">
                <a:solidFill>
                  <a:schemeClr val="accent1">
                    <a:lumMod val="50000"/>
                  </a:schemeClr>
                </a:solidFill>
                <a:latin typeface="Cambria" pitchFamily="18" charset="0"/>
              </a:rPr>
              <a:t>Etude et comparaison de linéaires</a:t>
            </a:r>
          </a:p>
          <a:p>
            <a:pPr marL="571500" indent="-571500">
              <a:buAutoNum type="romanUcPeriod"/>
            </a:pPr>
            <a:r>
              <a:rPr lang="en-US" altLang="zh-CN" sz="2400" b="1" dirty="0" smtClean="0">
                <a:solidFill>
                  <a:schemeClr val="accent1">
                    <a:lumMod val="50000"/>
                  </a:schemeClr>
                </a:solidFill>
                <a:latin typeface="Cambria" pitchFamily="18" charset="0"/>
              </a:rPr>
              <a:t>Innovation</a:t>
            </a:r>
            <a:endParaRPr lang="zh-CN" altLang="en-US" sz="2400" b="1" dirty="0">
              <a:solidFill>
                <a:schemeClr val="accent1">
                  <a:lumMod val="50000"/>
                </a:schemeClr>
              </a:solidFill>
              <a:latin typeface="Cambria" pitchFamily="18" charset="0"/>
            </a:endParaRPr>
          </a:p>
        </p:txBody>
      </p:sp>
      <p:sp>
        <p:nvSpPr>
          <p:cNvPr id="11" name="矩形 10"/>
          <p:cNvSpPr/>
          <p:nvPr/>
        </p:nvSpPr>
        <p:spPr>
          <a:xfrm rot="16200000">
            <a:off x="4695430" y="3119124"/>
            <a:ext cx="6875017" cy="6367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2496259" y="3119123"/>
            <a:ext cx="6875017" cy="6367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03848" y="738933"/>
            <a:ext cx="2448272" cy="646331"/>
          </a:xfrm>
          <a:prstGeom prst="rect">
            <a:avLst/>
          </a:prstGeom>
          <a:noFill/>
        </p:spPr>
        <p:txBody>
          <a:bodyPr wrap="square" rtlCol="0">
            <a:spAutoFit/>
          </a:bodyPr>
          <a:lstStyle/>
          <a:p>
            <a:pPr algn="ctr"/>
            <a:r>
              <a:rPr lang="fr-FR" altLang="zh-CN" sz="3600" b="1" dirty="0" smtClean="0">
                <a:solidFill>
                  <a:schemeClr val="bg1"/>
                </a:solidFill>
                <a:latin typeface="Cambria" pitchFamily="18" charset="0"/>
              </a:rPr>
              <a:t>Sommaire</a:t>
            </a:r>
            <a:endParaRPr lang="zh-CN" altLang="en-US" sz="3600" b="1" dirty="0">
              <a:solidFill>
                <a:schemeClr val="bg1"/>
              </a:solidFill>
              <a:latin typeface="Cambria" pitchFamily="18" charset="0"/>
            </a:endParaRPr>
          </a:p>
        </p:txBody>
      </p:sp>
      <p:sp>
        <p:nvSpPr>
          <p:cNvPr id="10" name="矩形 9"/>
          <p:cNvSpPr/>
          <p:nvPr/>
        </p:nvSpPr>
        <p:spPr>
          <a:xfrm>
            <a:off x="11289" y="5949280"/>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978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9" r="5447" b="-76"/>
          <a:stretch/>
        </p:blipFill>
        <p:spPr bwMode="auto">
          <a:xfrm>
            <a:off x="1115616" y="1844824"/>
            <a:ext cx="6507431" cy="458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5" name="矩形 4"/>
          <p:cNvSpPr/>
          <p:nvPr/>
        </p:nvSpPr>
        <p:spPr>
          <a:xfrm rot="808496">
            <a:off x="6852147" y="1433281"/>
            <a:ext cx="1991047" cy="400110"/>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000" b="1" dirty="0" smtClean="0">
                <a:solidFill>
                  <a:schemeClr val="bg1"/>
                </a:solidFill>
              </a:rPr>
              <a:t>Les concurrences</a:t>
            </a:r>
            <a:endParaRPr lang="fr-FR" altLang="zh-CN" sz="2000" b="1" dirty="0" smtClean="0">
              <a:solidFill>
                <a:schemeClr val="bg1"/>
              </a:solidFill>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Tree>
    <p:extLst>
      <p:ext uri="{BB962C8B-B14F-4D97-AF65-F5344CB8AC3E}">
        <p14:creationId xmlns:p14="http://schemas.microsoft.com/office/powerpoint/2010/main" val="184735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5" name="矩形 4"/>
          <p:cNvSpPr/>
          <p:nvPr/>
        </p:nvSpPr>
        <p:spPr>
          <a:xfrm rot="808496">
            <a:off x="6606030" y="1373429"/>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Les </a:t>
            </a:r>
            <a:r>
              <a:rPr lang="en-US" altLang="zh-CN" sz="2400" b="1" dirty="0" err="1" smtClean="0"/>
              <a:t>acteurs</a:t>
            </a:r>
            <a:endParaRPr lang="en-US" altLang="zh-CN" sz="2400" b="1" dirty="0"/>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899592" y="1732746"/>
            <a:ext cx="5733376" cy="461665"/>
          </a:xfrm>
          <a:prstGeom prst="rect">
            <a:avLst/>
          </a:prstGeom>
          <a:noFill/>
        </p:spPr>
        <p:txBody>
          <a:bodyPr wrap="square" rtlCol="0">
            <a:spAutoFit/>
          </a:bodyPr>
          <a:lstStyle/>
          <a:p>
            <a:pPr marL="457200" lvl="0" indent="-457200">
              <a:buFont typeface="Wingdings" pitchFamily="2" charset="2"/>
              <a:buChar char="Ø"/>
            </a:pPr>
            <a:r>
              <a:rPr lang="en-US" altLang="zh-CN" sz="2400" b="1" dirty="0">
                <a:solidFill>
                  <a:schemeClr val="accent1">
                    <a:lumMod val="50000"/>
                  </a:schemeClr>
                </a:solidFill>
              </a:rPr>
              <a:t>Les Classification des </a:t>
            </a:r>
            <a:r>
              <a:rPr lang="en-US" altLang="zh-CN" sz="2400" b="1" dirty="0" err="1">
                <a:solidFill>
                  <a:schemeClr val="accent1">
                    <a:lumMod val="50000"/>
                  </a:schemeClr>
                </a:solidFill>
              </a:rPr>
              <a:t>acteurs</a:t>
            </a:r>
            <a:r>
              <a:rPr lang="fr-FR" altLang="zh-CN" sz="2400" b="1" dirty="0" smtClean="0">
                <a:solidFill>
                  <a:schemeClr val="accent1">
                    <a:lumMod val="50000"/>
                  </a:schemeClr>
                </a:solidFill>
              </a:rPr>
              <a:t>: </a:t>
            </a:r>
            <a:endParaRPr lang="zh-CN" altLang="en-US" sz="2400" b="1" dirty="0">
              <a:solidFill>
                <a:schemeClr val="accent1">
                  <a:lumMod val="50000"/>
                </a:schemeClr>
              </a:solidFill>
            </a:endParaRPr>
          </a:p>
        </p:txBody>
      </p:sp>
      <p:graphicFrame>
        <p:nvGraphicFramePr>
          <p:cNvPr id="20" name="Table 122"/>
          <p:cNvGraphicFramePr/>
          <p:nvPr>
            <p:extLst>
              <p:ext uri="{D42A27DB-BD31-4B8C-83A1-F6EECF244321}">
                <p14:modId xmlns:p14="http://schemas.microsoft.com/office/powerpoint/2010/main" val="2943399125"/>
              </p:ext>
            </p:extLst>
          </p:nvPr>
        </p:nvGraphicFramePr>
        <p:xfrm>
          <a:off x="1043608" y="2348879"/>
          <a:ext cx="6912768" cy="3844302"/>
        </p:xfrm>
        <a:graphic>
          <a:graphicData uri="http://schemas.openxmlformats.org/drawingml/2006/table">
            <a:tbl>
              <a:tblPr/>
              <a:tblGrid>
                <a:gridCol w="2486660"/>
                <a:gridCol w="2087634"/>
                <a:gridCol w="2338474"/>
              </a:tblGrid>
              <a:tr h="643902">
                <a:tc>
                  <a:txBody>
                    <a:bodyPr/>
                    <a:lstStyle/>
                    <a:p>
                      <a:pPr lvl="0" algn="ctr">
                        <a:defRPr sz="1800"/>
                      </a:pPr>
                      <a:r>
                        <a:rPr dirty="0" err="1">
                          <a:solidFill>
                            <a:schemeClr val="accent1">
                              <a:lumMod val="50000"/>
                            </a:schemeClr>
                          </a:solidFill>
                          <a:latin typeface="+mj-lt"/>
                          <a:ea typeface="Arial Bold"/>
                          <a:cs typeface="Arial Bold"/>
                          <a:sym typeface="Arial Bold"/>
                        </a:rPr>
                        <a:t>Gros</a:t>
                      </a:r>
                      <a:r>
                        <a:rPr dirty="0">
                          <a:solidFill>
                            <a:schemeClr val="accent1">
                              <a:lumMod val="50000"/>
                            </a:schemeClr>
                          </a:solidFill>
                          <a:latin typeface="+mj-lt"/>
                          <a:ea typeface="Arial Bold"/>
                          <a:cs typeface="Arial Bold"/>
                          <a:sym typeface="Arial Bold"/>
                        </a:rPr>
                        <a:t> </a:t>
                      </a:r>
                      <a:r>
                        <a:rPr dirty="0" err="1">
                          <a:solidFill>
                            <a:schemeClr val="accent1">
                              <a:lumMod val="50000"/>
                            </a:schemeClr>
                          </a:solidFill>
                          <a:latin typeface="+mj-lt"/>
                          <a:ea typeface="Arial Bold"/>
                          <a:cs typeface="Arial Bold"/>
                          <a:sym typeface="Arial Bold"/>
                        </a:rPr>
                        <a:t>acteurs</a:t>
                      </a:r>
                      <a:r>
                        <a:rPr dirty="0">
                          <a:solidFill>
                            <a:schemeClr val="accent1">
                              <a:lumMod val="50000"/>
                            </a:schemeClr>
                          </a:solidFill>
                          <a:latin typeface="+mj-lt"/>
                          <a:ea typeface="Arial Bold"/>
                          <a:cs typeface="Arial Bold"/>
                          <a:sym typeface="Arial Bold"/>
                        </a:rPr>
                        <a:t> du </a:t>
                      </a:r>
                      <a:r>
                        <a:rPr dirty="0" err="1">
                          <a:solidFill>
                            <a:schemeClr val="accent1">
                              <a:lumMod val="50000"/>
                            </a:schemeClr>
                          </a:solidFill>
                          <a:latin typeface="+mj-lt"/>
                          <a:ea typeface="Arial Bold"/>
                          <a:cs typeface="Arial Bold"/>
                          <a:sym typeface="Arial Bold"/>
                        </a:rPr>
                        <a:t>marché</a:t>
                      </a:r>
                      <a:r>
                        <a:rPr dirty="0">
                          <a:solidFill>
                            <a:schemeClr val="accent1">
                              <a:lumMod val="50000"/>
                            </a:schemeClr>
                          </a:solidFill>
                          <a:latin typeface="+mj-lt"/>
                          <a:ea typeface="Arial Bold"/>
                          <a:cs typeface="Arial Bold"/>
                          <a:sym typeface="Arial Bold"/>
                        </a:rPr>
                        <a:t> des BRSA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60000"/>
                        <a:lumOff val="40000"/>
                      </a:schemeClr>
                    </a:solidFill>
                  </a:tcPr>
                </a:tc>
                <a:tc>
                  <a:txBody>
                    <a:bodyPr/>
                    <a:lstStyle/>
                    <a:p>
                      <a:pPr lvl="0" algn="ctr">
                        <a:defRPr sz="1800"/>
                      </a:pPr>
                      <a:r>
                        <a:rPr dirty="0">
                          <a:solidFill>
                            <a:schemeClr val="accent1">
                              <a:lumMod val="50000"/>
                            </a:schemeClr>
                          </a:solidFill>
                          <a:latin typeface="+mj-lt"/>
                          <a:ea typeface="Arial Bold"/>
                          <a:cs typeface="Arial Bold"/>
                          <a:sym typeface="Arial Bold"/>
                        </a:rPr>
                        <a:t>Les </a:t>
                      </a:r>
                      <a:r>
                        <a:rPr dirty="0" err="1">
                          <a:solidFill>
                            <a:schemeClr val="accent1">
                              <a:lumMod val="50000"/>
                            </a:schemeClr>
                          </a:solidFill>
                          <a:latin typeface="+mj-lt"/>
                          <a:ea typeface="Arial Bold"/>
                          <a:cs typeface="Arial Bold"/>
                          <a:sym typeface="Arial Bold"/>
                        </a:rPr>
                        <a:t>Acteurs</a:t>
                      </a:r>
                      <a:r>
                        <a:rPr dirty="0">
                          <a:solidFill>
                            <a:schemeClr val="accent1">
                              <a:lumMod val="50000"/>
                            </a:schemeClr>
                          </a:solidFill>
                          <a:latin typeface="+mj-lt"/>
                          <a:ea typeface="Arial Bold"/>
                          <a:cs typeface="Arial Bold"/>
                          <a:sym typeface="Arial Bold"/>
                        </a:rPr>
                        <a:t> plus </a:t>
                      </a:r>
                      <a:r>
                        <a:rPr dirty="0" err="1">
                          <a:solidFill>
                            <a:schemeClr val="accent1">
                              <a:lumMod val="50000"/>
                            </a:schemeClr>
                          </a:solidFill>
                          <a:latin typeface="+mj-lt"/>
                          <a:ea typeface="Arial Bold"/>
                          <a:cs typeface="Arial Bold"/>
                          <a:sym typeface="Arial Bold"/>
                        </a:rPr>
                        <a:t>petits</a:t>
                      </a:r>
                      <a:r>
                        <a:rPr dirty="0">
                          <a:solidFill>
                            <a:schemeClr val="accent1">
                              <a:lumMod val="50000"/>
                            </a:schemeClr>
                          </a:solidFill>
                          <a:latin typeface="+mj-lt"/>
                          <a:ea typeface="Arial Bold"/>
                          <a:cs typeface="Arial Bold"/>
                          <a:sym typeface="Arial Bold"/>
                        </a:rPr>
                        <a:t>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60000"/>
                        <a:lumOff val="40000"/>
                      </a:schemeClr>
                    </a:solidFill>
                  </a:tcPr>
                </a:tc>
                <a:tc>
                  <a:txBody>
                    <a:bodyPr/>
                    <a:lstStyle/>
                    <a:p>
                      <a:pPr lvl="0" algn="ctr">
                        <a:defRPr sz="1800"/>
                      </a:pPr>
                      <a:r>
                        <a:rPr dirty="0">
                          <a:solidFill>
                            <a:schemeClr val="accent1">
                              <a:lumMod val="50000"/>
                            </a:schemeClr>
                          </a:solidFill>
                          <a:latin typeface="+mj-lt"/>
                          <a:ea typeface="Arial Bold"/>
                          <a:cs typeface="Arial Bold"/>
                          <a:sym typeface="Arial Bold"/>
                        </a:rPr>
                        <a:t>Les marques de </a:t>
                      </a:r>
                      <a:r>
                        <a:rPr lang="en-US" dirty="0" smtClean="0">
                          <a:solidFill>
                            <a:schemeClr val="accent1">
                              <a:lumMod val="50000"/>
                            </a:schemeClr>
                          </a:solidFill>
                          <a:latin typeface="+mj-lt"/>
                          <a:ea typeface="Arial Bold"/>
                          <a:cs typeface="Arial Bold"/>
                          <a:sym typeface="Arial Bold"/>
                        </a:rPr>
                        <a:t>MDD</a:t>
                      </a:r>
                      <a:endParaRPr dirty="0">
                        <a:solidFill>
                          <a:schemeClr val="accent1">
                            <a:lumMod val="50000"/>
                          </a:schemeClr>
                        </a:solidFill>
                        <a:latin typeface="+mj-lt"/>
                        <a:ea typeface="Arial Bold"/>
                        <a:cs typeface="Arial Bold"/>
                        <a:sym typeface="Arial Bold"/>
                      </a:endParaRP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60000"/>
                        <a:lumOff val="40000"/>
                      </a:schemeClr>
                    </a:solidFill>
                  </a:tcPr>
                </a:tc>
              </a:tr>
              <a:tr h="865288">
                <a:tc>
                  <a:txBody>
                    <a:bodyPr/>
                    <a:lstStyle/>
                    <a:p>
                      <a:pPr lvl="0" algn="ctr">
                        <a:defRPr sz="1800"/>
                      </a:pPr>
                      <a:r>
                        <a:rPr dirty="0">
                          <a:solidFill>
                            <a:schemeClr val="tx1">
                              <a:lumMod val="95000"/>
                              <a:lumOff val="5000"/>
                            </a:schemeClr>
                          </a:solidFill>
                          <a:latin typeface="+mj-lt"/>
                          <a:ea typeface="Arial Bold"/>
                          <a:cs typeface="Arial Bold"/>
                          <a:sym typeface="Arial Bold"/>
                        </a:rPr>
                        <a:t>Tropicana </a:t>
                      </a:r>
                      <a:r>
                        <a:rPr dirty="0">
                          <a:solidFill>
                            <a:schemeClr val="tx1">
                              <a:lumMod val="95000"/>
                              <a:lumOff val="5000"/>
                            </a:schemeClr>
                          </a:solidFill>
                          <a:latin typeface="+mj-lt"/>
                          <a:ea typeface="Arial"/>
                          <a:cs typeface="Arial"/>
                          <a:sym typeface="Arial"/>
                        </a:rPr>
                        <a:t>(</a:t>
                      </a:r>
                      <a:r>
                        <a:rPr dirty="0" err="1">
                          <a:solidFill>
                            <a:schemeClr val="tx1">
                              <a:lumMod val="95000"/>
                              <a:lumOff val="5000"/>
                            </a:schemeClr>
                          </a:solidFill>
                          <a:latin typeface="+mj-lt"/>
                          <a:ea typeface="Arial"/>
                          <a:cs typeface="Arial"/>
                          <a:sym typeface="Arial"/>
                        </a:rPr>
                        <a:t>Groupe</a:t>
                      </a:r>
                      <a:r>
                        <a:rPr dirty="0">
                          <a:solidFill>
                            <a:schemeClr val="tx1">
                              <a:lumMod val="95000"/>
                              <a:lumOff val="5000"/>
                            </a:schemeClr>
                          </a:solidFill>
                          <a:latin typeface="+mj-lt"/>
                          <a:ea typeface="Arial"/>
                          <a:cs typeface="Arial"/>
                          <a:sym typeface="Arial"/>
                        </a:rPr>
                        <a:t> PepsiCo avec 40% de PDM)</a:t>
                      </a:r>
                      <a:r>
                        <a:rPr dirty="0">
                          <a:solidFill>
                            <a:schemeClr val="tx1">
                              <a:lumMod val="95000"/>
                              <a:lumOff val="5000"/>
                            </a:schemeClr>
                          </a:solidFill>
                          <a:latin typeface="+mj-lt"/>
                          <a:ea typeface="Arial Bold"/>
                          <a:cs typeface="Arial Bold"/>
                          <a:sym typeface="Arial Bold"/>
                        </a:rPr>
                        <a:t>,</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lang="fr-FR" dirty="0" smtClean="0">
                          <a:solidFill>
                            <a:schemeClr val="tx1">
                              <a:lumMod val="95000"/>
                              <a:lumOff val="5000"/>
                            </a:schemeClr>
                          </a:solidFill>
                          <a:uFillTx/>
                          <a:latin typeface="+mj-lt"/>
                          <a:ea typeface="Arial"/>
                          <a:cs typeface="Arial"/>
                          <a:sym typeface="Arial"/>
                        </a:rPr>
                        <a:t>Caresse</a:t>
                      </a:r>
                      <a:r>
                        <a:rPr lang="fr-FR" baseline="0" dirty="0" smtClean="0">
                          <a:solidFill>
                            <a:schemeClr val="tx1">
                              <a:lumMod val="95000"/>
                              <a:lumOff val="5000"/>
                            </a:schemeClr>
                          </a:solidFill>
                          <a:uFillTx/>
                          <a:latin typeface="+mj-lt"/>
                          <a:ea typeface="Arial"/>
                          <a:cs typeface="Arial"/>
                          <a:sym typeface="Arial"/>
                        </a:rPr>
                        <a:t> Antillaise</a:t>
                      </a:r>
                      <a:r>
                        <a:rPr dirty="0" smtClean="0">
                          <a:solidFill>
                            <a:schemeClr val="tx1">
                              <a:lumMod val="95000"/>
                              <a:lumOff val="5000"/>
                            </a:schemeClr>
                          </a:solidFill>
                          <a:latin typeface="+mj-lt"/>
                          <a:ea typeface="Arial"/>
                          <a:cs typeface="Arial"/>
                          <a:sym typeface="Arial"/>
                        </a:rPr>
                        <a:t> </a:t>
                      </a:r>
                      <a:endParaRPr dirty="0">
                        <a:solidFill>
                          <a:schemeClr val="tx1">
                            <a:lumMod val="95000"/>
                            <a:lumOff val="5000"/>
                          </a:schemeClr>
                        </a:solidFill>
                        <a:latin typeface="+mj-lt"/>
                        <a:ea typeface="Arial"/>
                        <a:cs typeface="Arial"/>
                        <a:sym typeface="Arial"/>
                      </a:endParaRP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err="1">
                          <a:solidFill>
                            <a:schemeClr val="tx1">
                              <a:lumMod val="95000"/>
                              <a:lumOff val="5000"/>
                            </a:schemeClr>
                          </a:solidFill>
                          <a:latin typeface="+mj-lt"/>
                          <a:ea typeface="Arial"/>
                          <a:cs typeface="Arial"/>
                          <a:sym typeface="Arial"/>
                        </a:rPr>
                        <a:t>Auchan</a:t>
                      </a:r>
                      <a:endParaRPr dirty="0">
                        <a:solidFill>
                          <a:schemeClr val="tx1">
                            <a:lumMod val="95000"/>
                            <a:lumOff val="5000"/>
                          </a:schemeClr>
                        </a:solidFill>
                        <a:latin typeface="+mj-lt"/>
                        <a:ea typeface="Arial"/>
                        <a:cs typeface="Arial"/>
                        <a:sym typeface="Arial"/>
                      </a:endParaRP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r>
              <a:tr h="346115">
                <a:tc>
                  <a:txBody>
                    <a:bodyPr/>
                    <a:lstStyle/>
                    <a:p>
                      <a:pPr lvl="0" algn="ctr">
                        <a:defRPr sz="1800"/>
                      </a:pPr>
                      <a:r>
                        <a:rPr dirty="0">
                          <a:solidFill>
                            <a:schemeClr val="tx1">
                              <a:lumMod val="95000"/>
                              <a:lumOff val="5000"/>
                            </a:schemeClr>
                          </a:solidFill>
                          <a:latin typeface="+mj-lt"/>
                          <a:ea typeface="Arial Bold"/>
                          <a:cs typeface="Arial Bold"/>
                          <a:sym typeface="Arial Bold"/>
                        </a:rPr>
                        <a:t>Andros </a:t>
                      </a:r>
                      <a:r>
                        <a:rPr dirty="0">
                          <a:solidFill>
                            <a:schemeClr val="tx1">
                              <a:lumMod val="95000"/>
                              <a:lumOff val="5000"/>
                            </a:schemeClr>
                          </a:solidFill>
                          <a:latin typeface="+mj-lt"/>
                          <a:ea typeface="Arial"/>
                          <a:cs typeface="Arial"/>
                          <a:sym typeface="Arial"/>
                        </a:rPr>
                        <a:t>(20% de PDM)</a:t>
                      </a:r>
                      <a:r>
                        <a:rPr dirty="0">
                          <a:solidFill>
                            <a:schemeClr val="tx1">
                              <a:lumMod val="95000"/>
                              <a:lumOff val="5000"/>
                            </a:schemeClr>
                          </a:solidFill>
                          <a:latin typeface="+mj-lt"/>
                          <a:ea typeface="Arial Bold"/>
                          <a:cs typeface="Arial Bold"/>
                          <a:sym typeface="Arial Bold"/>
                        </a:rPr>
                        <a:t> </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r>
                        <a:rPr>
                          <a:solidFill>
                            <a:schemeClr val="tx1">
                              <a:lumMod val="95000"/>
                              <a:lumOff val="5000"/>
                            </a:schemeClr>
                          </a:solidFill>
                          <a:latin typeface="+mj-lt"/>
                          <a:ea typeface="Arial"/>
                          <a:cs typeface="Arial"/>
                          <a:sym typeface="Arial"/>
                        </a:rPr>
                        <a:t>Force Bio,</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r>
                        <a:rPr dirty="0">
                          <a:solidFill>
                            <a:schemeClr val="tx1">
                              <a:lumMod val="95000"/>
                              <a:lumOff val="5000"/>
                            </a:schemeClr>
                          </a:solidFill>
                          <a:latin typeface="+mj-lt"/>
                          <a:ea typeface="Arial"/>
                          <a:cs typeface="Arial"/>
                          <a:sym typeface="Arial"/>
                        </a:rPr>
                        <a:t>Carrefour</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r>
              <a:tr h="346115">
                <a:tc>
                  <a:txBody>
                    <a:bodyPr/>
                    <a:lstStyle/>
                    <a:p>
                      <a:pPr lvl="0" algn="ctr">
                        <a:defRPr sz="1800"/>
                      </a:pPr>
                      <a:r>
                        <a:rPr lang="en-US" altLang="zh-CN" dirty="0" smtClean="0">
                          <a:solidFill>
                            <a:schemeClr val="tx1">
                              <a:lumMod val="95000"/>
                              <a:lumOff val="5000"/>
                            </a:schemeClr>
                          </a:solidFill>
                          <a:latin typeface="+mj-lt"/>
                          <a:ea typeface="Arial Bold"/>
                          <a:cs typeface="Arial Bold"/>
                          <a:sym typeface="Arial Bold"/>
                        </a:rPr>
                        <a:t>Innocent </a:t>
                      </a:r>
                      <a:r>
                        <a:rPr lang="en-US" altLang="zh-CN" dirty="0" smtClean="0">
                          <a:solidFill>
                            <a:schemeClr val="tx1">
                              <a:lumMod val="95000"/>
                              <a:lumOff val="5000"/>
                            </a:schemeClr>
                          </a:solidFill>
                          <a:latin typeface="+mj-lt"/>
                          <a:ea typeface="Arial"/>
                          <a:cs typeface="Arial"/>
                          <a:sym typeface="Arial"/>
                        </a:rPr>
                        <a:t>(Coca Cola)</a:t>
                      </a:r>
                      <a:endParaRPr lang="en-US" altLang="zh-CN" dirty="0">
                        <a:solidFill>
                          <a:schemeClr val="tx1">
                            <a:lumMod val="95000"/>
                            <a:lumOff val="5000"/>
                          </a:schemeClr>
                        </a:solidFill>
                        <a:latin typeface="+mj-lt"/>
                        <a:ea typeface="Arial"/>
                        <a:cs typeface="Arial"/>
                        <a:sym typeface="Arial"/>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solidFill>
                            <a:schemeClr val="tx1">
                              <a:lumMod val="95000"/>
                              <a:lumOff val="5000"/>
                            </a:schemeClr>
                          </a:solidFill>
                          <a:latin typeface="+mj-lt"/>
                          <a:ea typeface="Arial"/>
                          <a:cs typeface="Arial"/>
                          <a:sym typeface="Arial"/>
                        </a:rPr>
                        <a:t>Optima-C</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solidFill>
                            <a:schemeClr val="tx1">
                              <a:lumMod val="95000"/>
                              <a:lumOff val="5000"/>
                            </a:schemeClr>
                          </a:solidFill>
                          <a:latin typeface="+mj-lt"/>
                          <a:ea typeface="Arial"/>
                          <a:cs typeface="Arial"/>
                          <a:sym typeface="Arial"/>
                        </a:rPr>
                        <a:t>Casino</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r>
              <a:tr h="6057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US" altLang="zh-CN" dirty="0" smtClean="0">
                          <a:solidFill>
                            <a:schemeClr val="tx1">
                              <a:lumMod val="95000"/>
                              <a:lumOff val="5000"/>
                            </a:schemeClr>
                          </a:solidFill>
                          <a:latin typeface="+mj-lt"/>
                          <a:ea typeface="Arial"/>
                          <a:cs typeface="Arial"/>
                          <a:sym typeface="Arial"/>
                        </a:rPr>
                        <a:t>Minute maid</a:t>
                      </a:r>
                    </a:p>
                    <a:p>
                      <a:pPr lvl="0" algn="ctr">
                        <a:defRPr sz="1800"/>
                      </a:pPr>
                      <a:endParaRPr dirty="0">
                        <a:solidFill>
                          <a:schemeClr val="tx1">
                            <a:lumMod val="95000"/>
                            <a:lumOff val="5000"/>
                          </a:schemeClr>
                        </a:solidFill>
                        <a:latin typeface="+mj-lt"/>
                        <a:ea typeface="Arial"/>
                        <a:cs typeface="Arial"/>
                        <a:sym typeface="Arial"/>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r>
                        <a:rPr dirty="0" err="1">
                          <a:solidFill>
                            <a:schemeClr val="tx1">
                              <a:lumMod val="95000"/>
                              <a:lumOff val="5000"/>
                            </a:schemeClr>
                          </a:solidFill>
                          <a:latin typeface="+mj-lt"/>
                          <a:ea typeface="Arial"/>
                          <a:cs typeface="Arial"/>
                          <a:sym typeface="Arial"/>
                        </a:rPr>
                        <a:t>Ulti</a:t>
                      </a:r>
                      <a:endParaRPr dirty="0">
                        <a:solidFill>
                          <a:schemeClr val="tx1">
                            <a:lumMod val="95000"/>
                            <a:lumOff val="5000"/>
                          </a:schemeClr>
                        </a:solidFill>
                        <a:latin typeface="+mj-lt"/>
                        <a:ea typeface="Arial"/>
                        <a:cs typeface="Arial"/>
                        <a:sym typeface="Arial"/>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endParaRPr dirty="0">
                        <a:solidFill>
                          <a:schemeClr val="tx1">
                            <a:lumMod val="95000"/>
                            <a:lumOff val="5000"/>
                          </a:schemeClr>
                        </a:solidFill>
                        <a:latin typeface="+mj-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r>
              <a:tr h="865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US" altLang="zh-CN" dirty="0" smtClean="0">
                          <a:solidFill>
                            <a:schemeClr val="tx1">
                              <a:lumMod val="95000"/>
                              <a:lumOff val="5000"/>
                            </a:schemeClr>
                          </a:solidFill>
                          <a:latin typeface="+mj-lt"/>
                          <a:ea typeface="Arial Bold"/>
                          <a:cs typeface="Arial Bold"/>
                          <a:sym typeface="Arial Bold"/>
                        </a:rPr>
                        <a:t>Sunny Delight </a:t>
                      </a:r>
                      <a:r>
                        <a:rPr lang="en-US" altLang="zh-CN" dirty="0" smtClean="0">
                          <a:solidFill>
                            <a:schemeClr val="tx1">
                              <a:lumMod val="95000"/>
                              <a:lumOff val="5000"/>
                            </a:schemeClr>
                          </a:solidFill>
                          <a:latin typeface="+mj-lt"/>
                          <a:ea typeface="Arial"/>
                          <a:cs typeface="Arial"/>
                          <a:sym typeface="Arial"/>
                        </a:rPr>
                        <a:t>(</a:t>
                      </a:r>
                      <a:r>
                        <a:rPr lang="en-US" altLang="zh-CN" dirty="0" err="1" smtClean="0">
                          <a:solidFill>
                            <a:schemeClr val="tx1">
                              <a:lumMod val="95000"/>
                              <a:lumOff val="5000"/>
                            </a:schemeClr>
                          </a:solidFill>
                          <a:latin typeface="+mj-lt"/>
                          <a:ea typeface="Arial"/>
                          <a:cs typeface="Arial"/>
                          <a:sym typeface="Arial"/>
                        </a:rPr>
                        <a:t>Orangina</a:t>
                      </a:r>
                      <a:r>
                        <a:rPr lang="en-US" altLang="zh-CN" dirty="0" smtClean="0">
                          <a:solidFill>
                            <a:schemeClr val="tx1">
                              <a:lumMod val="95000"/>
                              <a:lumOff val="5000"/>
                            </a:schemeClr>
                          </a:solidFill>
                          <a:latin typeface="+mj-lt"/>
                          <a:ea typeface="Arial"/>
                          <a:cs typeface="Arial"/>
                          <a:sym typeface="Arial"/>
                        </a:rPr>
                        <a:t> Schweppes avec 8% de PDM)</a:t>
                      </a:r>
                    </a:p>
                  </a:txBody>
                  <a:tcPr marL="45720" marR="45720" anchor="ctr" horzOverflow="overflow">
                    <a:lnL w="12700">
                      <a:solidFill>
                        <a:srgbClr val="FFFFFF"/>
                      </a:solidFill>
                      <a:roun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round/>
                    </a:lnB>
                    <a:solidFill>
                      <a:schemeClr val="accent1">
                        <a:lumMod val="20000"/>
                        <a:lumOff val="80000"/>
                      </a:schemeClr>
                    </a:solidFill>
                  </a:tcPr>
                </a:tc>
                <a:tc>
                  <a:txBody>
                    <a:bodyPr/>
                    <a:lstStyle/>
                    <a:p>
                      <a:pPr lvl="0" algn="ctr">
                        <a:defRPr sz="1800"/>
                      </a:pPr>
                      <a:endParaRPr dirty="0">
                        <a:solidFill>
                          <a:schemeClr val="tx1">
                            <a:lumMod val="95000"/>
                            <a:lumOff val="5000"/>
                          </a:schemeClr>
                        </a:solidFill>
                        <a:latin typeface="+mj-lt"/>
                        <a:ea typeface="Arial"/>
                        <a:cs typeface="Arial"/>
                        <a:sym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round/>
                    </a:lnB>
                    <a:solidFill>
                      <a:schemeClr val="accent1">
                        <a:lumMod val="20000"/>
                        <a:lumOff val="80000"/>
                      </a:schemeClr>
                    </a:solidFill>
                  </a:tcPr>
                </a:tc>
                <a:tc>
                  <a:txBody>
                    <a:bodyPr/>
                    <a:lstStyle/>
                    <a:p>
                      <a:pPr lvl="0" algn="ctr">
                        <a:defRPr sz="1800"/>
                      </a:pPr>
                      <a:endParaRPr dirty="0">
                        <a:solidFill>
                          <a:schemeClr val="tx1">
                            <a:lumMod val="95000"/>
                            <a:lumOff val="5000"/>
                          </a:schemeClr>
                        </a:solidFill>
                        <a:latin typeface="+mj-lt"/>
                      </a:endParaRPr>
                    </a:p>
                  </a:txBody>
                  <a:tcPr marL="45720" marR="45720" anchor="ctr" horzOverflow="overflow">
                    <a:lnL w="12700" cap="flat" cmpd="sng" algn="ctr">
                      <a:solidFill>
                        <a:srgbClr val="FFFFFF"/>
                      </a:solidFill>
                      <a:prstDash val="solid"/>
                      <a:round/>
                      <a:headEnd type="none" w="med" len="med"/>
                      <a:tailEnd type="none" w="med" len="med"/>
                    </a:lnL>
                    <a:lnR w="12700">
                      <a:solidFill>
                        <a:srgbClr val="FFFFFF"/>
                      </a:solidFill>
                      <a:round/>
                    </a:lnR>
                    <a:lnT w="12700" cap="flat" cmpd="sng" algn="ctr">
                      <a:solidFill>
                        <a:srgbClr val="FFFFFF"/>
                      </a:solidFill>
                      <a:prstDash val="solid"/>
                      <a:round/>
                      <a:headEnd type="none" w="med" len="med"/>
                      <a:tailEnd type="none" w="med" len="med"/>
                    </a:lnT>
                    <a:lnB w="12700">
                      <a:solidFill>
                        <a:srgbClr val="FFFFFF"/>
                      </a:solidFill>
                      <a:roun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53440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899592" y="1732746"/>
            <a:ext cx="5733376" cy="461665"/>
          </a:xfrm>
          <a:prstGeom prst="rect">
            <a:avLst/>
          </a:prstGeom>
          <a:noFill/>
        </p:spPr>
        <p:txBody>
          <a:bodyPr wrap="square" rtlCol="0">
            <a:spAutoFit/>
          </a:bodyPr>
          <a:lstStyle/>
          <a:p>
            <a:pPr marL="457200" lvl="0" indent="-457200">
              <a:buFont typeface="Wingdings" pitchFamily="2" charset="2"/>
              <a:buChar char="Ø"/>
            </a:pPr>
            <a:r>
              <a:rPr lang="en-US" altLang="zh-CN" sz="2400" b="1" dirty="0">
                <a:solidFill>
                  <a:schemeClr val="accent1">
                    <a:lumMod val="50000"/>
                  </a:schemeClr>
                </a:solidFill>
              </a:rPr>
              <a:t>Leaders et </a:t>
            </a:r>
            <a:r>
              <a:rPr lang="en-US" altLang="zh-CN" sz="2400" b="1" dirty="0" smtClean="0">
                <a:solidFill>
                  <a:schemeClr val="accent1">
                    <a:lumMod val="50000"/>
                  </a:schemeClr>
                </a:solidFill>
              </a:rPr>
              <a:t>Challenger</a:t>
            </a:r>
            <a:r>
              <a:rPr lang="en-US" altLang="zh-CN" sz="2400" b="1" baseline="30000" dirty="0" smtClean="0">
                <a:solidFill>
                  <a:schemeClr val="accent1">
                    <a:lumMod val="50000"/>
                  </a:schemeClr>
                </a:solidFill>
              </a:rPr>
              <a:t>[9]</a:t>
            </a:r>
            <a:r>
              <a:rPr lang="fr-FR" altLang="zh-CN" sz="2400" b="1" dirty="0" smtClean="0">
                <a:solidFill>
                  <a:schemeClr val="accent1">
                    <a:lumMod val="50000"/>
                  </a:schemeClr>
                </a:solidFill>
              </a:rPr>
              <a:t>:</a:t>
            </a:r>
            <a:endParaRPr lang="en-US" altLang="zh-CN" sz="2400" b="1" dirty="0">
              <a:solidFill>
                <a:schemeClr val="accent1">
                  <a:lumMod val="50000"/>
                </a:schemeClr>
              </a:solidFill>
            </a:endParaRPr>
          </a:p>
        </p:txBody>
      </p:sp>
      <p:graphicFrame>
        <p:nvGraphicFramePr>
          <p:cNvPr id="8" name="Table 127"/>
          <p:cNvGraphicFramePr/>
          <p:nvPr>
            <p:extLst>
              <p:ext uri="{D42A27DB-BD31-4B8C-83A1-F6EECF244321}">
                <p14:modId xmlns:p14="http://schemas.microsoft.com/office/powerpoint/2010/main" val="2936775503"/>
              </p:ext>
            </p:extLst>
          </p:nvPr>
        </p:nvGraphicFramePr>
        <p:xfrm>
          <a:off x="871903" y="2409011"/>
          <a:ext cx="7228488" cy="3540269"/>
        </p:xfrm>
        <a:graphic>
          <a:graphicData uri="http://schemas.openxmlformats.org/drawingml/2006/table">
            <a:tbl>
              <a:tblPr/>
              <a:tblGrid>
                <a:gridCol w="1683873"/>
                <a:gridCol w="1584176"/>
                <a:gridCol w="2232248"/>
                <a:gridCol w="1728191"/>
              </a:tblGrid>
              <a:tr h="282252">
                <a:tc>
                  <a:txBody>
                    <a:bodyPr/>
                    <a:lstStyle/>
                    <a:p>
                      <a:pPr lvl="0" algn="ctr">
                        <a:defRPr sz="1800"/>
                      </a:pPr>
                      <a:r>
                        <a:rPr b="1" dirty="0" err="1">
                          <a:solidFill>
                            <a:srgbClr val="FFFFFF"/>
                          </a:solidFill>
                          <a:latin typeface="+mn-lt"/>
                          <a:ea typeface="Arial Bold"/>
                          <a:cs typeface="Arial Bold"/>
                          <a:sym typeface="Arial Bold"/>
                        </a:rPr>
                        <a:t>Acteurs</a:t>
                      </a:r>
                      <a:endParaRPr b="1" dirty="0">
                        <a:solidFill>
                          <a:srgbClr val="FFFFFF"/>
                        </a:solidFill>
                        <a:latin typeface="+mn-lt"/>
                        <a:ea typeface="Arial Bold"/>
                        <a:cs typeface="Arial Bold"/>
                        <a:sym typeface="Arial Bold"/>
                      </a:endParaRP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40000"/>
                        <a:lumOff val="60000"/>
                      </a:schemeClr>
                    </a:solidFill>
                  </a:tcPr>
                </a:tc>
                <a:tc>
                  <a:txBody>
                    <a:bodyPr/>
                    <a:lstStyle/>
                    <a:p>
                      <a:pPr lvl="0" algn="ctr">
                        <a:defRPr sz="1800"/>
                      </a:pPr>
                      <a:r>
                        <a:rPr b="1">
                          <a:solidFill>
                            <a:srgbClr val="FFFFFF"/>
                          </a:solidFill>
                          <a:latin typeface="+mn-lt"/>
                          <a:ea typeface="Arial Bold"/>
                          <a:cs typeface="Arial Bold"/>
                          <a:sym typeface="Arial Bold"/>
                        </a:rPr>
                        <a:t>ECKES Granini</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40000"/>
                        <a:lumOff val="60000"/>
                      </a:schemeClr>
                    </a:solidFill>
                  </a:tcPr>
                </a:tc>
                <a:tc>
                  <a:txBody>
                    <a:bodyPr/>
                    <a:lstStyle/>
                    <a:p>
                      <a:pPr lvl="0" algn="ctr">
                        <a:defRPr sz="1800"/>
                      </a:pPr>
                      <a:r>
                        <a:rPr b="1">
                          <a:solidFill>
                            <a:srgbClr val="FFFFFF"/>
                          </a:solidFill>
                          <a:latin typeface="+mn-lt"/>
                          <a:ea typeface="Arial Bold"/>
                          <a:cs typeface="Arial Bold"/>
                          <a:sym typeface="Arial Bold"/>
                        </a:rPr>
                        <a:t>Pepsi Co</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40000"/>
                        <a:lumOff val="60000"/>
                      </a:schemeClr>
                    </a:solidFill>
                  </a:tcPr>
                </a:tc>
                <a:tc>
                  <a:txBody>
                    <a:bodyPr/>
                    <a:lstStyle/>
                    <a:p>
                      <a:pPr lvl="0" algn="ctr">
                        <a:defRPr sz="1800"/>
                      </a:pPr>
                      <a:r>
                        <a:rPr b="1" dirty="0" err="1">
                          <a:solidFill>
                            <a:srgbClr val="FFFFFF"/>
                          </a:solidFill>
                          <a:latin typeface="+mn-lt"/>
                          <a:ea typeface="Arial Bold"/>
                          <a:cs typeface="Arial Bold"/>
                          <a:sym typeface="Arial Bold"/>
                        </a:rPr>
                        <a:t>Pampryl</a:t>
                      </a:r>
                      <a:endParaRPr b="1" dirty="0">
                        <a:solidFill>
                          <a:srgbClr val="FFFFFF"/>
                        </a:solidFill>
                        <a:latin typeface="+mn-lt"/>
                        <a:ea typeface="Arial Bold"/>
                        <a:cs typeface="Arial Bold"/>
                        <a:sym typeface="Arial Bold"/>
                      </a:endParaRP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40000"/>
                        <a:lumOff val="60000"/>
                      </a:schemeClr>
                    </a:solidFill>
                  </a:tcPr>
                </a:tc>
              </a:tr>
              <a:tr h="705629">
                <a:tc>
                  <a:txBody>
                    <a:bodyPr/>
                    <a:lstStyle/>
                    <a:p>
                      <a:pPr lvl="0" algn="ctr">
                        <a:defRPr sz="1800"/>
                      </a:pPr>
                      <a:r>
                        <a:rPr dirty="0">
                          <a:latin typeface="+mn-lt"/>
                          <a:ea typeface="Arial"/>
                          <a:cs typeface="Arial"/>
                          <a:sym typeface="Arial"/>
                        </a:rPr>
                        <a:t>CA</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latin typeface="+mn-lt"/>
                          <a:ea typeface="Arial"/>
                          <a:cs typeface="Arial"/>
                          <a:sym typeface="Arial"/>
                        </a:rPr>
                        <a:t>193 millions </a:t>
                      </a:r>
                      <a:r>
                        <a:rPr dirty="0" err="1">
                          <a:latin typeface="+mn-lt"/>
                          <a:ea typeface="Arial"/>
                          <a:cs typeface="Arial"/>
                          <a:sym typeface="Arial"/>
                        </a:rPr>
                        <a:t>d’euro</a:t>
                      </a:r>
                      <a:endParaRPr dirty="0">
                        <a:latin typeface="+mn-lt"/>
                        <a:ea typeface="Arial"/>
                        <a:cs typeface="Arial"/>
                        <a:sym typeface="Arial"/>
                      </a:endParaRP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latin typeface="+mn-lt"/>
                          <a:ea typeface="Arial"/>
                          <a:cs typeface="Arial"/>
                          <a:sym typeface="Arial"/>
                        </a:rPr>
                        <a:t>un milliard de dollars de </a:t>
                      </a:r>
                      <a:r>
                        <a:rPr dirty="0" err="1">
                          <a:latin typeface="+mn-lt"/>
                          <a:ea typeface="Arial"/>
                          <a:cs typeface="Arial"/>
                          <a:sym typeface="Arial"/>
                        </a:rPr>
                        <a:t>chaque</a:t>
                      </a:r>
                      <a:r>
                        <a:rPr dirty="0">
                          <a:latin typeface="+mn-lt"/>
                          <a:ea typeface="Arial"/>
                          <a:cs typeface="Arial"/>
                          <a:sym typeface="Arial"/>
                        </a:rPr>
                        <a:t> marque</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latin typeface="+mn-lt"/>
                          <a:ea typeface="Arial"/>
                          <a:cs typeface="Arial"/>
                          <a:sym typeface="Arial"/>
                        </a:rPr>
                        <a:t>1 </a:t>
                      </a:r>
                      <a:r>
                        <a:rPr dirty="0" err="1">
                          <a:latin typeface="+mn-lt"/>
                          <a:ea typeface="Arial"/>
                          <a:cs typeface="Arial"/>
                          <a:sym typeface="Arial"/>
                        </a:rPr>
                        <a:t>MdF</a:t>
                      </a:r>
                      <a:endParaRPr dirty="0">
                        <a:latin typeface="+mn-lt"/>
                        <a:ea typeface="Arial"/>
                        <a:cs typeface="Arial"/>
                        <a:sym typeface="Arial"/>
                      </a:endParaRP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r>
              <a:tr h="282252">
                <a:tc>
                  <a:txBody>
                    <a:bodyPr/>
                    <a:lstStyle/>
                    <a:p>
                      <a:pPr lvl="0" algn="ctr">
                        <a:defRPr sz="1800"/>
                      </a:pPr>
                      <a:endParaRPr dirty="0">
                        <a:latin typeface="+mn-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endParaRPr dirty="0">
                        <a:latin typeface="+mn-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endParaRPr>
                        <a:latin typeface="+mn-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endParaRPr dirty="0">
                        <a:latin typeface="+mn-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r>
              <a:tr h="282252">
                <a:tc>
                  <a:txBody>
                    <a:bodyPr/>
                    <a:lstStyle/>
                    <a:p>
                      <a:pPr lvl="0" algn="ctr">
                        <a:defRPr sz="1800"/>
                      </a:pPr>
                      <a:r>
                        <a:rPr dirty="0" err="1">
                          <a:latin typeface="+mn-lt"/>
                          <a:ea typeface="Arial"/>
                          <a:cs typeface="Arial"/>
                          <a:sym typeface="Arial"/>
                        </a:rPr>
                        <a:t>Collaborateurs</a:t>
                      </a:r>
                      <a:endParaRPr dirty="0">
                        <a:latin typeface="+mn-lt"/>
                        <a:ea typeface="Arial"/>
                        <a:cs typeface="Arial"/>
                        <a:sym typeface="Arial"/>
                      </a:endParaRPr>
                    </a:p>
                  </a:txBody>
                  <a:tcPr marL="45720" marR="45720" anchor="ctr" horzOverflow="overflow">
                    <a:lnL w="12700">
                      <a:solidFill>
                        <a:srgbClr val="FFFFFF"/>
                      </a:solidFill>
                      <a:roun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round/>
                    </a:lnB>
                    <a:solidFill>
                      <a:srgbClr val="F6F9FD"/>
                    </a:solidFill>
                  </a:tcPr>
                </a:tc>
                <a:tc>
                  <a:txBody>
                    <a:bodyPr/>
                    <a:lstStyle/>
                    <a:p>
                      <a:pPr lvl="0" algn="ctr">
                        <a:defRPr sz="1800"/>
                      </a:pPr>
                      <a:r>
                        <a:rPr dirty="0">
                          <a:latin typeface="+mn-lt"/>
                          <a:ea typeface="Arial"/>
                          <a:cs typeface="Arial"/>
                          <a:sym typeface="Arial"/>
                        </a:rPr>
                        <a:t>300</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round/>
                    </a:lnB>
                    <a:solidFill>
                      <a:srgbClr val="F6F9FD"/>
                    </a:solidFill>
                  </a:tcPr>
                </a:tc>
                <a:tc>
                  <a:txBody>
                    <a:bodyPr/>
                    <a:lstStyle/>
                    <a:p>
                      <a:pPr lvl="0" algn="ctr">
                        <a:defRPr sz="1800"/>
                      </a:pPr>
                      <a:r>
                        <a:rPr dirty="0">
                          <a:latin typeface="+mn-lt"/>
                          <a:ea typeface="Arial"/>
                          <a:cs typeface="Arial"/>
                          <a:sym typeface="Arial"/>
                        </a:rPr>
                        <a:t>525</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round/>
                    </a:lnB>
                    <a:solidFill>
                      <a:srgbClr val="F6F9FD"/>
                    </a:solidFill>
                  </a:tcPr>
                </a:tc>
                <a:tc>
                  <a:txBody>
                    <a:bodyPr/>
                    <a:lstStyle/>
                    <a:p>
                      <a:pPr lvl="0" algn="ctr">
                        <a:defRPr sz="1800"/>
                      </a:pPr>
                      <a:r>
                        <a:rPr dirty="0">
                          <a:latin typeface="+mn-lt"/>
                          <a:ea typeface="Arial"/>
                          <a:cs typeface="Arial"/>
                          <a:sym typeface="Arial"/>
                        </a:rPr>
                        <a:t>300</a:t>
                      </a:r>
                    </a:p>
                  </a:txBody>
                  <a:tcPr marL="45720" marR="45720" anchor="ctr" horzOverflow="overflow">
                    <a:lnL w="12700" cap="flat" cmpd="sng" algn="ctr">
                      <a:solidFill>
                        <a:srgbClr val="FFFFFF"/>
                      </a:solidFill>
                      <a:prstDash val="solid"/>
                      <a:round/>
                      <a:headEnd type="none" w="med" len="med"/>
                      <a:tailEnd type="none" w="med" len="med"/>
                    </a:lnL>
                    <a:lnR w="12700">
                      <a:solidFill>
                        <a:srgbClr val="FFFFFF"/>
                      </a:solidFill>
                      <a:round/>
                    </a:lnR>
                    <a:lnT w="12700" cap="flat" cmpd="sng" algn="ctr">
                      <a:solidFill>
                        <a:srgbClr val="FFFFFF"/>
                      </a:solidFill>
                      <a:prstDash val="solid"/>
                      <a:round/>
                      <a:headEnd type="none" w="med" len="med"/>
                      <a:tailEnd type="none" w="med" len="med"/>
                    </a:lnT>
                    <a:lnB w="12700">
                      <a:solidFill>
                        <a:srgbClr val="FFFFFF"/>
                      </a:solidFill>
                      <a:round/>
                    </a:lnB>
                    <a:solidFill>
                      <a:srgbClr val="F6F9FD"/>
                    </a:solidFill>
                  </a:tcPr>
                </a:tc>
              </a:tr>
              <a:tr h="1340695">
                <a:tc>
                  <a:txBody>
                    <a:bodyPr/>
                    <a:lstStyle/>
                    <a:p>
                      <a:pPr lvl="0" algn="ctr">
                        <a:defRPr sz="1800"/>
                      </a:pPr>
                      <a:r>
                        <a:rPr dirty="0" err="1">
                          <a:latin typeface="+mn-lt"/>
                          <a:ea typeface="Arial"/>
                          <a:cs typeface="Arial"/>
                          <a:sym typeface="Arial"/>
                        </a:rPr>
                        <a:t>Principales</a:t>
                      </a:r>
                      <a:r>
                        <a:rPr dirty="0">
                          <a:latin typeface="+mn-lt"/>
                          <a:ea typeface="Arial"/>
                          <a:cs typeface="Arial"/>
                          <a:sym typeface="Arial"/>
                        </a:rPr>
                        <a:t> marques</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solidFill>
                            <a:srgbClr val="FF2600"/>
                          </a:solidFill>
                          <a:latin typeface="+mn-lt"/>
                          <a:ea typeface="Arial"/>
                          <a:cs typeface="Arial"/>
                          <a:sym typeface="Arial"/>
                        </a:rPr>
                        <a:t>JOKER</a:t>
                      </a:r>
                    </a:p>
                    <a:p>
                      <a:pPr lvl="0" algn="ctr">
                        <a:defRPr sz="1800"/>
                      </a:pPr>
                      <a:r>
                        <a:rPr dirty="0" err="1">
                          <a:latin typeface="+mn-lt"/>
                          <a:ea typeface="Arial"/>
                          <a:cs typeface="Arial"/>
                          <a:sym typeface="Arial"/>
                        </a:rPr>
                        <a:t>Réa</a:t>
                      </a:r>
                      <a:endParaRPr dirty="0">
                        <a:latin typeface="+mn-lt"/>
                        <a:ea typeface="Arial"/>
                        <a:cs typeface="Arial"/>
                        <a:sym typeface="Arial"/>
                      </a:endParaRPr>
                    </a:p>
                    <a:p>
                      <a:pPr lvl="0" algn="ctr">
                        <a:defRPr sz="1800"/>
                      </a:pPr>
                      <a:r>
                        <a:rPr dirty="0" err="1">
                          <a:latin typeface="+mn-lt"/>
                          <a:ea typeface="Arial"/>
                          <a:cs typeface="Arial"/>
                          <a:sym typeface="Arial"/>
                        </a:rPr>
                        <a:t>granini</a:t>
                      </a:r>
                      <a:endParaRPr dirty="0">
                        <a:latin typeface="+mn-lt"/>
                        <a:ea typeface="Arial"/>
                        <a:cs typeface="Arial"/>
                        <a:sym typeface="Arial"/>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solidFill>
                            <a:srgbClr val="FF2600"/>
                          </a:solidFill>
                          <a:latin typeface="+mn-lt"/>
                          <a:ea typeface="Arial"/>
                          <a:cs typeface="Arial"/>
                          <a:sym typeface="Arial"/>
                        </a:rPr>
                        <a:t>Tropicana</a:t>
                      </a:r>
                    </a:p>
                    <a:p>
                      <a:pPr lvl="0" algn="ctr">
                        <a:defRPr sz="1800"/>
                      </a:pPr>
                      <a:r>
                        <a:rPr dirty="0" err="1">
                          <a:latin typeface="+mn-lt"/>
                          <a:ea typeface="Arial"/>
                          <a:cs typeface="Arial"/>
                          <a:sym typeface="Arial"/>
                        </a:rPr>
                        <a:t>pepsi</a:t>
                      </a:r>
                      <a:endParaRPr dirty="0">
                        <a:latin typeface="+mn-lt"/>
                        <a:ea typeface="Arial"/>
                        <a:cs typeface="Arial"/>
                        <a:sym typeface="Arial"/>
                      </a:endParaRPr>
                    </a:p>
                    <a:p>
                      <a:pPr lvl="0" algn="ctr">
                        <a:defRPr sz="1800"/>
                      </a:pPr>
                      <a:r>
                        <a:rPr dirty="0" err="1">
                          <a:latin typeface="+mn-lt"/>
                          <a:ea typeface="Arial"/>
                          <a:cs typeface="Arial"/>
                          <a:sym typeface="Arial"/>
                        </a:rPr>
                        <a:t>mirinda</a:t>
                      </a:r>
                      <a:endParaRPr dirty="0">
                        <a:latin typeface="+mn-lt"/>
                        <a:ea typeface="Arial"/>
                        <a:cs typeface="Arial"/>
                        <a:sym typeface="Arial"/>
                      </a:endParaRPr>
                    </a:p>
                    <a:p>
                      <a:pPr lvl="0" algn="ctr">
                        <a:defRPr sz="1800"/>
                      </a:pPr>
                      <a:r>
                        <a:rPr dirty="0">
                          <a:latin typeface="+mn-lt"/>
                          <a:ea typeface="Arial"/>
                          <a:cs typeface="Arial"/>
                          <a:sym typeface="Arial"/>
                        </a:rPr>
                        <a:t>Lay’s</a:t>
                      </a:r>
                    </a:p>
                    <a:p>
                      <a:pPr lvl="0" algn="ctr">
                        <a:defRPr sz="1800"/>
                      </a:pPr>
                      <a:r>
                        <a:rPr dirty="0">
                          <a:latin typeface="+mn-lt"/>
                          <a:ea typeface="Arial"/>
                          <a:cs typeface="Arial"/>
                          <a:sym typeface="Arial"/>
                        </a:rPr>
                        <a:t>Lipton</a:t>
                      </a:r>
                    </a:p>
                    <a:p>
                      <a:pPr lvl="0" algn="ctr">
                        <a:defRPr sz="1800"/>
                      </a:pPr>
                      <a:r>
                        <a:rPr dirty="0">
                          <a:latin typeface="+mn-lt"/>
                          <a:ea typeface="Arial"/>
                          <a:cs typeface="Arial"/>
                          <a:sym typeface="Arial"/>
                        </a:rPr>
                        <a:t>…22 marques </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err="1">
                          <a:latin typeface="+mn-lt"/>
                          <a:ea typeface="Arial"/>
                          <a:cs typeface="Arial"/>
                          <a:sym typeface="Arial"/>
                        </a:rPr>
                        <a:t>Pampryl</a:t>
                      </a:r>
                      <a:r>
                        <a:rPr dirty="0">
                          <a:latin typeface="+mn-lt"/>
                          <a:ea typeface="Arial"/>
                          <a:cs typeface="Arial"/>
                          <a:sym typeface="Arial"/>
                        </a:rPr>
                        <a:t>, </a:t>
                      </a:r>
                      <a:r>
                        <a:rPr dirty="0" err="1">
                          <a:latin typeface="+mn-lt"/>
                          <a:ea typeface="Arial"/>
                          <a:cs typeface="Arial"/>
                          <a:sym typeface="Arial"/>
                        </a:rPr>
                        <a:t>Champomy</a:t>
                      </a:r>
                      <a:r>
                        <a:rPr dirty="0">
                          <a:latin typeface="+mn-lt"/>
                          <a:ea typeface="Arial"/>
                          <a:cs typeface="Arial"/>
                          <a:sym typeface="Arial"/>
                        </a:rPr>
                        <a:t>, </a:t>
                      </a:r>
                      <a:r>
                        <a:rPr dirty="0" err="1">
                          <a:latin typeface="+mn-lt"/>
                          <a:ea typeface="Arial"/>
                          <a:cs typeface="Arial"/>
                          <a:sym typeface="Arial"/>
                        </a:rPr>
                        <a:t>Banga</a:t>
                      </a:r>
                      <a:r>
                        <a:rPr dirty="0">
                          <a:latin typeface="+mn-lt"/>
                          <a:ea typeface="Arial"/>
                          <a:cs typeface="Arial"/>
                          <a:sym typeface="Arial"/>
                        </a:rPr>
                        <a:t>, </a:t>
                      </a:r>
                      <a:r>
                        <a:rPr dirty="0" err="1">
                          <a:latin typeface="+mn-lt"/>
                          <a:ea typeface="Arial"/>
                          <a:cs typeface="Arial"/>
                          <a:sym typeface="Arial"/>
                        </a:rPr>
                        <a:t>Agruma</a:t>
                      </a:r>
                      <a:endParaRPr dirty="0">
                        <a:latin typeface="+mn-lt"/>
                        <a:ea typeface="Arial"/>
                        <a:cs typeface="Arial"/>
                        <a:sym typeface="Arial"/>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r>
            </a:tbl>
          </a:graphicData>
        </a:graphic>
      </p:graphicFrame>
      <p:sp>
        <p:nvSpPr>
          <p:cNvPr id="9" name="矩形 8"/>
          <p:cNvSpPr/>
          <p:nvPr/>
        </p:nvSpPr>
        <p:spPr>
          <a:xfrm rot="808496">
            <a:off x="6655917" y="1316796"/>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Les </a:t>
            </a:r>
            <a:r>
              <a:rPr lang="en-US" altLang="zh-CN" sz="2400" b="1" dirty="0" err="1" smtClean="0"/>
              <a:t>acteurs</a:t>
            </a:r>
            <a:endParaRPr lang="en-US" altLang="zh-CN" sz="2400" b="1" dirty="0"/>
          </a:p>
        </p:txBody>
      </p:sp>
    </p:spTree>
    <p:extLst>
      <p:ext uri="{BB962C8B-B14F-4D97-AF65-F5344CB8AC3E}">
        <p14:creationId xmlns:p14="http://schemas.microsoft.com/office/powerpoint/2010/main" val="79710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899592" y="1732746"/>
            <a:ext cx="5733376" cy="461665"/>
          </a:xfrm>
          <a:prstGeom prst="rect">
            <a:avLst/>
          </a:prstGeom>
          <a:noFill/>
        </p:spPr>
        <p:txBody>
          <a:bodyPr wrap="square" rtlCol="0">
            <a:spAutoFit/>
          </a:bodyPr>
          <a:lstStyle/>
          <a:p>
            <a:pPr marL="457200" lvl="0" indent="-457200">
              <a:buFont typeface="Wingdings" pitchFamily="2" charset="2"/>
              <a:buChar char="Ø"/>
            </a:pPr>
            <a:r>
              <a:rPr lang="en-US" altLang="zh-CN" sz="2400" b="1" dirty="0" smtClean="0">
                <a:solidFill>
                  <a:schemeClr val="accent1">
                    <a:lumMod val="50000"/>
                  </a:schemeClr>
                </a:solidFill>
              </a:rPr>
              <a:t>Leaders </a:t>
            </a:r>
            <a:r>
              <a:rPr lang="en-US" altLang="zh-CN" sz="2400" b="1" dirty="0" err="1" smtClean="0">
                <a:solidFill>
                  <a:schemeClr val="accent1">
                    <a:lumMod val="50000"/>
                  </a:schemeClr>
                </a:solidFill>
              </a:rPr>
              <a:t>menacé</a:t>
            </a:r>
            <a:r>
              <a:rPr lang="en-US" altLang="zh-CN" sz="2400" b="1" baseline="30000" dirty="0" smtClean="0">
                <a:solidFill>
                  <a:schemeClr val="accent1">
                    <a:lumMod val="50000"/>
                  </a:schemeClr>
                </a:solidFill>
              </a:rPr>
              <a:t>[9</a:t>
            </a:r>
            <a:r>
              <a:rPr lang="en-US" altLang="zh-CN" sz="2400" b="1" baseline="30000" dirty="0">
                <a:solidFill>
                  <a:schemeClr val="accent1">
                    <a:lumMod val="50000"/>
                  </a:schemeClr>
                </a:solidFill>
              </a:rPr>
              <a:t>] </a:t>
            </a:r>
            <a:r>
              <a:rPr lang="en-US" altLang="zh-CN" sz="2400" b="1" baseline="30000" dirty="0" smtClean="0">
                <a:solidFill>
                  <a:schemeClr val="accent1">
                    <a:lumMod val="50000"/>
                  </a:schemeClr>
                </a:solidFill>
              </a:rPr>
              <a:t>[10]</a:t>
            </a:r>
            <a:r>
              <a:rPr lang="fr-FR" altLang="zh-CN" sz="2400" b="1" dirty="0" smtClean="0">
                <a:solidFill>
                  <a:schemeClr val="accent1">
                    <a:lumMod val="50000"/>
                  </a:schemeClr>
                </a:solidFill>
              </a:rPr>
              <a:t>:</a:t>
            </a:r>
            <a:endParaRPr lang="en-US" altLang="zh-CN" sz="2400" b="1" dirty="0">
              <a:solidFill>
                <a:schemeClr val="accent1">
                  <a:lumMod val="50000"/>
                </a:schemeClr>
              </a:solidFill>
            </a:endParaRPr>
          </a:p>
        </p:txBody>
      </p:sp>
      <p:sp>
        <p:nvSpPr>
          <p:cNvPr id="9" name="Shape 134"/>
          <p:cNvSpPr txBox="1">
            <a:spLocks/>
          </p:cNvSpPr>
          <p:nvPr/>
        </p:nvSpPr>
        <p:spPr>
          <a:xfrm>
            <a:off x="765127" y="2492896"/>
            <a:ext cx="8199361" cy="3031063"/>
          </a:xfrm>
          <a:prstGeom prst="rect">
            <a:avLst/>
          </a:prstGeom>
        </p:spPr>
        <p:txBody>
          <a:bodyPr vert="horz" lIns="0" tIns="0" rIns="0" bIns="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3971" indent="-163971" defTabSz="379475">
              <a:spcBef>
                <a:spcPts val="400"/>
              </a:spcBef>
              <a:buSzPct val="75000"/>
              <a:buFontTx/>
              <a:buChar char="•"/>
              <a:defRPr sz="1800"/>
            </a:pPr>
            <a:r>
              <a:rPr lang="fr-FR" sz="1800" dirty="0" smtClean="0">
                <a:solidFill>
                  <a:srgbClr val="323333"/>
                </a:solidFill>
                <a:ea typeface="Verdana"/>
                <a:cs typeface="Verdana"/>
                <a:sym typeface="Verdana"/>
              </a:rPr>
              <a:t>		N°1 en France sur le marché des jus de fruits ambiants</a:t>
            </a:r>
          </a:p>
          <a:p>
            <a:pPr marL="163971" indent="-163971" defTabSz="379475">
              <a:spcBef>
                <a:spcPts val="400"/>
              </a:spcBef>
              <a:buSzPct val="75000"/>
              <a:buFontTx/>
              <a:buChar char="•"/>
              <a:defRPr sz="1800"/>
            </a:pPr>
            <a:r>
              <a:rPr lang="fr-FR" sz="1800" dirty="0" smtClean="0">
                <a:solidFill>
                  <a:srgbClr val="323333"/>
                </a:solidFill>
                <a:ea typeface="Verdana"/>
                <a:cs typeface="Verdana"/>
                <a:sym typeface="Verdana"/>
              </a:rPr>
              <a:t>		95% de nos produits sont fabriqués en France</a:t>
            </a:r>
          </a:p>
          <a:p>
            <a:pPr marL="163971" indent="-163971" defTabSz="379475">
              <a:spcBef>
                <a:spcPts val="400"/>
              </a:spcBef>
              <a:buSzPct val="75000"/>
              <a:buFontTx/>
              <a:buChar char="•"/>
              <a:defRPr sz="1800"/>
            </a:pPr>
            <a:r>
              <a:rPr lang="fr-FR" sz="1800" dirty="0" smtClean="0">
                <a:solidFill>
                  <a:srgbClr val="323333"/>
                </a:solidFill>
                <a:ea typeface="Verdana"/>
                <a:cs typeface="Verdana"/>
                <a:sym typeface="Verdana"/>
              </a:rPr>
              <a:t>		193 millions d’euros de chiffre d’affaires en 2012</a:t>
            </a:r>
          </a:p>
          <a:p>
            <a:pPr marL="163971" indent="-163971" defTabSz="379475">
              <a:spcBef>
                <a:spcPts val="400"/>
              </a:spcBef>
              <a:buSzPct val="75000"/>
              <a:buFontTx/>
              <a:buChar char="•"/>
              <a:defRPr sz="1800"/>
            </a:pPr>
            <a:r>
              <a:rPr lang="fr-FR" sz="1800" dirty="0" smtClean="0">
                <a:solidFill>
                  <a:srgbClr val="323333"/>
                </a:solidFill>
                <a:ea typeface="Verdana"/>
                <a:cs typeface="Verdana"/>
                <a:sym typeface="Verdana"/>
              </a:rPr>
              <a:t>		162 millions de litres vendus en 2012</a:t>
            </a:r>
          </a:p>
          <a:p>
            <a:pPr marL="163971" indent="-163971" defTabSz="379475">
              <a:spcBef>
                <a:spcPts val="400"/>
              </a:spcBef>
              <a:buSzPct val="75000"/>
              <a:buFontTx/>
              <a:buChar char="•"/>
              <a:defRPr sz="1800"/>
            </a:pPr>
            <a:r>
              <a:rPr lang="fr-FR" sz="1800" dirty="0" smtClean="0">
                <a:solidFill>
                  <a:srgbClr val="323333"/>
                </a:solidFill>
                <a:ea typeface="Verdana"/>
                <a:cs typeface="Verdana"/>
                <a:sym typeface="Verdana"/>
              </a:rPr>
              <a:t>		12,4 % de part de marché en valeur sur les jus de fruits ambiants en Grandes et Moyennes Surfaces en 2012 (source IRI)</a:t>
            </a:r>
          </a:p>
          <a:p>
            <a:pPr marL="163971" indent="-163971" defTabSz="379475">
              <a:spcBef>
                <a:spcPts val="400"/>
              </a:spcBef>
              <a:buSzPct val="75000"/>
              <a:buFontTx/>
              <a:buChar char="•"/>
              <a:defRPr sz="1800"/>
            </a:pPr>
            <a:r>
              <a:rPr lang="fr-FR" sz="1800" dirty="0" smtClean="0">
                <a:solidFill>
                  <a:srgbClr val="323333"/>
                </a:solidFill>
                <a:ea typeface="Verdana"/>
                <a:cs typeface="Verdana"/>
                <a:sym typeface="Verdana"/>
              </a:rPr>
              <a:t>		14,4 % de part de marché en volume sur les jus de fruits ambiants en Consommation Hors Domicile en 2011 (source GIRA)</a:t>
            </a:r>
          </a:p>
          <a:p>
            <a:pPr marL="163971" indent="-163971" defTabSz="379475">
              <a:spcBef>
                <a:spcPts val="400"/>
              </a:spcBef>
              <a:buSzPct val="75000"/>
              <a:buFontTx/>
              <a:buChar char="•"/>
              <a:defRPr sz="1800"/>
            </a:pPr>
            <a:r>
              <a:rPr lang="fr-FR" sz="1800" dirty="0" smtClean="0">
                <a:solidFill>
                  <a:srgbClr val="323333"/>
                </a:solidFill>
                <a:ea typeface="Verdana"/>
                <a:cs typeface="Verdana"/>
                <a:sym typeface="Verdana"/>
              </a:rPr>
              <a:t>		3 marques : </a:t>
            </a:r>
            <a:r>
              <a:rPr lang="fr-FR" sz="1800" dirty="0" smtClean="0">
                <a:solidFill>
                  <a:schemeClr val="accent1">
                    <a:lumMod val="50000"/>
                  </a:schemeClr>
                </a:solidFill>
                <a:ea typeface="Verdana"/>
                <a:cs typeface="Verdana"/>
                <a:sym typeface="Verdana"/>
              </a:rPr>
              <a:t>Joker</a:t>
            </a:r>
            <a:r>
              <a:rPr lang="fr-FR" sz="1800" dirty="0" smtClean="0">
                <a:solidFill>
                  <a:srgbClr val="323333"/>
                </a:solidFill>
                <a:ea typeface="Verdana"/>
                <a:cs typeface="Verdana"/>
                <a:sym typeface="Verdana"/>
              </a:rPr>
              <a:t>, Réa, Granini</a:t>
            </a:r>
          </a:p>
          <a:p>
            <a:pPr marL="163971" indent="-163971" defTabSz="379475">
              <a:spcBef>
                <a:spcPts val="400"/>
              </a:spcBef>
              <a:buSzPct val="75000"/>
              <a:buFontTx/>
              <a:buChar char="•"/>
              <a:defRPr sz="1800"/>
            </a:pPr>
            <a:r>
              <a:rPr lang="fr-FR" sz="1800" dirty="0" smtClean="0">
                <a:solidFill>
                  <a:srgbClr val="323333"/>
                </a:solidFill>
                <a:ea typeface="Verdana"/>
                <a:cs typeface="Verdana"/>
                <a:sym typeface="Verdana"/>
              </a:rPr>
              <a:t>		300 collaborateurs</a:t>
            </a:r>
            <a:endParaRPr lang="fr-FR" sz="1800" dirty="0">
              <a:solidFill>
                <a:srgbClr val="323333"/>
              </a:solidFill>
              <a:ea typeface="Verdana"/>
              <a:cs typeface="Verdana"/>
              <a:sym typeface="Verdana"/>
            </a:endParaRPr>
          </a:p>
        </p:txBody>
      </p:sp>
      <p:sp>
        <p:nvSpPr>
          <p:cNvPr id="8" name="矩形 7"/>
          <p:cNvSpPr/>
          <p:nvPr/>
        </p:nvSpPr>
        <p:spPr>
          <a:xfrm rot="808496">
            <a:off x="6655916" y="1316796"/>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Les </a:t>
            </a:r>
            <a:r>
              <a:rPr lang="en-US" altLang="zh-CN" sz="2400" b="1" dirty="0" err="1" smtClean="0"/>
              <a:t>acteurs</a:t>
            </a:r>
            <a:endParaRPr lang="en-US" altLang="zh-CN" sz="2400" b="1" dirty="0"/>
          </a:p>
        </p:txBody>
      </p:sp>
    </p:spTree>
    <p:extLst>
      <p:ext uri="{BB962C8B-B14F-4D97-AF65-F5344CB8AC3E}">
        <p14:creationId xmlns:p14="http://schemas.microsoft.com/office/powerpoint/2010/main" val="226568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926856" y="1889737"/>
            <a:ext cx="5733376" cy="461665"/>
          </a:xfrm>
          <a:prstGeom prst="rect">
            <a:avLst/>
          </a:prstGeom>
          <a:noFill/>
        </p:spPr>
        <p:txBody>
          <a:bodyPr wrap="square" rtlCol="0">
            <a:spAutoFit/>
          </a:bodyPr>
          <a:lstStyle/>
          <a:p>
            <a:pPr marL="457200" lvl="0" indent="-457200">
              <a:buFont typeface="Wingdings" pitchFamily="2" charset="2"/>
              <a:buChar char="Ø"/>
            </a:pPr>
            <a:r>
              <a:rPr lang="en-US" altLang="zh-CN" sz="2400" b="1" dirty="0" smtClean="0">
                <a:solidFill>
                  <a:schemeClr val="accent1">
                    <a:lumMod val="50000"/>
                  </a:schemeClr>
                </a:solidFill>
              </a:rPr>
              <a:t>Leaders </a:t>
            </a:r>
            <a:r>
              <a:rPr lang="en-US" altLang="zh-CN" sz="2400" b="1" dirty="0" err="1" smtClean="0">
                <a:solidFill>
                  <a:schemeClr val="accent1">
                    <a:lumMod val="50000"/>
                  </a:schemeClr>
                </a:solidFill>
              </a:rPr>
              <a:t>menacé</a:t>
            </a:r>
            <a:r>
              <a:rPr lang="en-US" altLang="zh-CN" sz="2400" b="1" baseline="30000" dirty="0" smtClean="0">
                <a:solidFill>
                  <a:schemeClr val="accent1">
                    <a:lumMod val="50000"/>
                  </a:schemeClr>
                </a:solidFill>
              </a:rPr>
              <a:t>[11] [12]</a:t>
            </a:r>
            <a:r>
              <a:rPr lang="fr-FR" altLang="zh-CN" sz="2400" b="1" dirty="0" smtClean="0">
                <a:solidFill>
                  <a:schemeClr val="accent1">
                    <a:lumMod val="50000"/>
                  </a:schemeClr>
                </a:solidFill>
              </a:rPr>
              <a:t>:</a:t>
            </a:r>
            <a:endParaRPr lang="en-US" altLang="zh-CN" sz="2400" b="1" dirty="0">
              <a:solidFill>
                <a:schemeClr val="accent1">
                  <a:lumMod val="50000"/>
                </a:schemeClr>
              </a:solidFill>
            </a:endParaRPr>
          </a:p>
        </p:txBody>
      </p:sp>
      <p:sp>
        <p:nvSpPr>
          <p:cNvPr id="10" name="Shape 135"/>
          <p:cNvSpPr/>
          <p:nvPr/>
        </p:nvSpPr>
        <p:spPr>
          <a:xfrm>
            <a:off x="899592" y="2685397"/>
            <a:ext cx="6984776" cy="85921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342900" lvl="0" indent="-342900" algn="l">
              <a:buFont typeface="Arial" pitchFamily="34" charset="0"/>
              <a:buChar char="•"/>
              <a:defRPr sz="1800"/>
            </a:pPr>
            <a:r>
              <a:rPr b="1" dirty="0" err="1">
                <a:solidFill>
                  <a:schemeClr val="accent1">
                    <a:lumMod val="50000"/>
                  </a:schemeClr>
                </a:solidFill>
              </a:rPr>
              <a:t>Stratégie</a:t>
            </a:r>
            <a:r>
              <a:rPr b="1" dirty="0">
                <a:solidFill>
                  <a:schemeClr val="accent1">
                    <a:lumMod val="50000"/>
                  </a:schemeClr>
                </a:solidFill>
              </a:rPr>
              <a:t> </a:t>
            </a:r>
          </a:p>
          <a:p>
            <a:pPr lvl="0" indent="627063">
              <a:lnSpc>
                <a:spcPct val="150000"/>
              </a:lnSpc>
              <a:spcBef>
                <a:spcPts val="500"/>
              </a:spcBef>
              <a:defRPr sz="1800"/>
            </a:pPr>
            <a:r>
              <a:rPr dirty="0" err="1">
                <a:sym typeface="Verdana"/>
              </a:rPr>
              <a:t>L’innovation</a:t>
            </a:r>
            <a:r>
              <a:rPr dirty="0">
                <a:sym typeface="Verdana"/>
              </a:rPr>
              <a:t> </a:t>
            </a:r>
            <a:r>
              <a:rPr dirty="0" err="1">
                <a:sym typeface="Verdana"/>
              </a:rPr>
              <a:t>est</a:t>
            </a:r>
            <a:r>
              <a:rPr dirty="0">
                <a:sym typeface="Verdana"/>
              </a:rPr>
              <a:t> </a:t>
            </a:r>
            <a:r>
              <a:rPr dirty="0" err="1">
                <a:sym typeface="Verdana"/>
              </a:rPr>
              <a:t>toujours</a:t>
            </a:r>
            <a:r>
              <a:rPr dirty="0">
                <a:sym typeface="Verdana"/>
              </a:rPr>
              <a:t> au </a:t>
            </a:r>
            <a:r>
              <a:rPr dirty="0" err="1">
                <a:sym typeface="Verdana"/>
              </a:rPr>
              <a:t>cœur</a:t>
            </a:r>
            <a:r>
              <a:rPr dirty="0">
                <a:sym typeface="Verdana"/>
              </a:rPr>
              <a:t> de </a:t>
            </a:r>
            <a:r>
              <a:rPr dirty="0" err="1">
                <a:sym typeface="Verdana"/>
              </a:rPr>
              <a:t>notre</a:t>
            </a:r>
            <a:r>
              <a:rPr dirty="0">
                <a:sym typeface="Verdana"/>
              </a:rPr>
              <a:t> </a:t>
            </a:r>
            <a:r>
              <a:rPr dirty="0" err="1">
                <a:sym typeface="Verdana"/>
              </a:rPr>
              <a:t>stratégie</a:t>
            </a:r>
            <a:endParaRPr dirty="0">
              <a:sym typeface="Verdana"/>
            </a:endParaRPr>
          </a:p>
        </p:txBody>
      </p:sp>
      <p:sp>
        <p:nvSpPr>
          <p:cNvPr id="2" name="矩形 1"/>
          <p:cNvSpPr/>
          <p:nvPr/>
        </p:nvSpPr>
        <p:spPr>
          <a:xfrm>
            <a:off x="1093734" y="4005063"/>
            <a:ext cx="7150674" cy="1892826"/>
          </a:xfrm>
          <a:prstGeom prst="rect">
            <a:avLst/>
          </a:prstGeom>
        </p:spPr>
        <p:txBody>
          <a:bodyPr wrap="square">
            <a:spAutoFit/>
          </a:bodyPr>
          <a:lstStyle/>
          <a:p>
            <a:pPr marL="285750" lvl="0" indent="-285750">
              <a:lnSpc>
                <a:spcPct val="150000"/>
              </a:lnSpc>
              <a:buFont typeface="Arial" pitchFamily="34" charset="0"/>
              <a:buChar char="•"/>
            </a:pPr>
            <a:r>
              <a:rPr lang="en-US" altLang="zh-CN" b="1" dirty="0">
                <a:solidFill>
                  <a:schemeClr val="accent1">
                    <a:lumMod val="50000"/>
                  </a:schemeClr>
                </a:solidFill>
                <a:ea typeface="Verdana"/>
                <a:cs typeface="Verdana"/>
                <a:sym typeface="Verdana"/>
              </a:rPr>
              <a:t>Concurrence</a:t>
            </a:r>
          </a:p>
          <a:p>
            <a:pPr marL="355600"/>
            <a:r>
              <a:rPr lang="fr-FR" altLang="zh-CN" dirty="0" smtClean="0"/>
              <a:t>	Elle </a:t>
            </a:r>
            <a:r>
              <a:rPr lang="fr-FR" altLang="zh-CN" dirty="0"/>
              <a:t>a pour concurrents Tropicana, appartenant à PepsiCo; Pampryl, propriété de Orangina Schweppes; Fruité et Pressade, détenues par le groupe anglais Britvic ; Minute Maid, Ocean Spray et Capri-Sun, détenues par Coca-Cola; Ainsi que les marques de distributeurs.</a:t>
            </a:r>
          </a:p>
        </p:txBody>
      </p:sp>
      <p:pic>
        <p:nvPicPr>
          <p:cNvPr id="3" name="图片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543368" y="5021589"/>
            <a:ext cx="1402080" cy="1752600"/>
          </a:xfrm>
          <a:prstGeom prst="rect">
            <a:avLst/>
          </a:prstGeom>
        </p:spPr>
      </p:pic>
      <p:sp>
        <p:nvSpPr>
          <p:cNvPr id="9" name="矩形 8"/>
          <p:cNvSpPr/>
          <p:nvPr/>
        </p:nvSpPr>
        <p:spPr>
          <a:xfrm rot="808496">
            <a:off x="6746295" y="1404206"/>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Les </a:t>
            </a:r>
            <a:r>
              <a:rPr lang="en-US" altLang="zh-CN" sz="2400" b="1" dirty="0" err="1" smtClean="0"/>
              <a:t>acteurs</a:t>
            </a:r>
            <a:endParaRPr lang="en-US" altLang="zh-CN" sz="2400" b="1" dirty="0"/>
          </a:p>
        </p:txBody>
      </p:sp>
    </p:spTree>
    <p:extLst>
      <p:ext uri="{BB962C8B-B14F-4D97-AF65-F5344CB8AC3E}">
        <p14:creationId xmlns:p14="http://schemas.microsoft.com/office/powerpoint/2010/main" val="363840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sp>
        <p:nvSpPr>
          <p:cNvPr id="5" name="矩形 4"/>
          <p:cNvSpPr/>
          <p:nvPr/>
        </p:nvSpPr>
        <p:spPr>
          <a:xfrm rot="808496">
            <a:off x="6606030" y="1373429"/>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Les </a:t>
            </a:r>
            <a:r>
              <a:rPr lang="en-US" altLang="zh-CN" sz="2400" b="1" dirty="0" err="1" smtClean="0"/>
              <a:t>acteurs</a:t>
            </a:r>
            <a:endParaRPr lang="en-US" altLang="zh-CN" sz="2400" b="1" dirty="0"/>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899592" y="1732746"/>
            <a:ext cx="5733376" cy="400110"/>
          </a:xfrm>
          <a:prstGeom prst="rect">
            <a:avLst/>
          </a:prstGeom>
          <a:noFill/>
        </p:spPr>
        <p:txBody>
          <a:bodyPr wrap="square" rtlCol="0">
            <a:spAutoFit/>
          </a:bodyPr>
          <a:lstStyle/>
          <a:p>
            <a:pPr marL="457200" lvl="0" indent="-457200">
              <a:buFont typeface="Wingdings" pitchFamily="2" charset="2"/>
              <a:buChar char="Ø"/>
            </a:pPr>
            <a:r>
              <a:rPr lang="en-US" altLang="zh-CN" sz="2000" b="1" dirty="0">
                <a:solidFill>
                  <a:schemeClr val="accent1">
                    <a:lumMod val="50000"/>
                  </a:schemeClr>
                </a:solidFill>
              </a:rPr>
              <a:t>Leaders et </a:t>
            </a:r>
            <a:r>
              <a:rPr lang="en-US" altLang="zh-CN" sz="2000" b="1" dirty="0" smtClean="0">
                <a:solidFill>
                  <a:schemeClr val="accent1">
                    <a:lumMod val="50000"/>
                  </a:schemeClr>
                </a:solidFill>
              </a:rPr>
              <a:t>Challenger</a:t>
            </a:r>
            <a:r>
              <a:rPr lang="en-US" altLang="zh-CN" sz="2000" b="1" baseline="30000" dirty="0" smtClean="0">
                <a:solidFill>
                  <a:schemeClr val="accent1">
                    <a:lumMod val="50000"/>
                  </a:schemeClr>
                </a:solidFill>
              </a:rPr>
              <a:t>[9]</a:t>
            </a:r>
            <a:r>
              <a:rPr lang="fr-FR" altLang="zh-CN" sz="2000" b="1" dirty="0" smtClean="0">
                <a:solidFill>
                  <a:schemeClr val="accent1">
                    <a:lumMod val="50000"/>
                  </a:schemeClr>
                </a:solidFill>
              </a:rPr>
              <a:t>:</a:t>
            </a:r>
            <a:endParaRPr lang="en-US" altLang="zh-CN" sz="2000" b="1" dirty="0">
              <a:solidFill>
                <a:schemeClr val="accent1">
                  <a:lumMod val="50000"/>
                </a:schemeClr>
              </a:solidFill>
            </a:endParaRPr>
          </a:p>
        </p:txBody>
      </p:sp>
      <p:graphicFrame>
        <p:nvGraphicFramePr>
          <p:cNvPr id="8" name="Table 127"/>
          <p:cNvGraphicFramePr/>
          <p:nvPr>
            <p:extLst>
              <p:ext uri="{D42A27DB-BD31-4B8C-83A1-F6EECF244321}">
                <p14:modId xmlns:p14="http://schemas.microsoft.com/office/powerpoint/2010/main" val="3952559164"/>
              </p:ext>
            </p:extLst>
          </p:nvPr>
        </p:nvGraphicFramePr>
        <p:xfrm>
          <a:off x="871903" y="2409011"/>
          <a:ext cx="7228488" cy="3540269"/>
        </p:xfrm>
        <a:graphic>
          <a:graphicData uri="http://schemas.openxmlformats.org/drawingml/2006/table">
            <a:tbl>
              <a:tblPr/>
              <a:tblGrid>
                <a:gridCol w="1683873"/>
                <a:gridCol w="1584176"/>
                <a:gridCol w="2232248"/>
                <a:gridCol w="1728191"/>
              </a:tblGrid>
              <a:tr h="282252">
                <a:tc>
                  <a:txBody>
                    <a:bodyPr/>
                    <a:lstStyle/>
                    <a:p>
                      <a:pPr lvl="0" algn="ctr">
                        <a:defRPr sz="1800"/>
                      </a:pPr>
                      <a:r>
                        <a:rPr b="1" dirty="0" err="1">
                          <a:solidFill>
                            <a:srgbClr val="FFFFFF"/>
                          </a:solidFill>
                          <a:latin typeface="+mn-lt"/>
                          <a:ea typeface="Arial Bold"/>
                          <a:cs typeface="Arial Bold"/>
                          <a:sym typeface="Arial Bold"/>
                        </a:rPr>
                        <a:t>Acteurs</a:t>
                      </a:r>
                      <a:endParaRPr b="1" dirty="0">
                        <a:solidFill>
                          <a:srgbClr val="FFFFFF"/>
                        </a:solidFill>
                        <a:latin typeface="+mn-lt"/>
                        <a:ea typeface="Arial Bold"/>
                        <a:cs typeface="Arial Bold"/>
                        <a:sym typeface="Arial Bold"/>
                      </a:endParaRP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40000"/>
                        <a:lumOff val="60000"/>
                      </a:schemeClr>
                    </a:solidFill>
                  </a:tcPr>
                </a:tc>
                <a:tc>
                  <a:txBody>
                    <a:bodyPr/>
                    <a:lstStyle/>
                    <a:p>
                      <a:pPr lvl="0" algn="ctr">
                        <a:defRPr sz="1800"/>
                      </a:pPr>
                      <a:r>
                        <a:rPr b="1">
                          <a:solidFill>
                            <a:srgbClr val="FFFFFF"/>
                          </a:solidFill>
                          <a:latin typeface="+mn-lt"/>
                          <a:ea typeface="Arial Bold"/>
                          <a:cs typeface="Arial Bold"/>
                          <a:sym typeface="Arial Bold"/>
                        </a:rPr>
                        <a:t>ECKES Granini</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40000"/>
                        <a:lumOff val="60000"/>
                      </a:schemeClr>
                    </a:solidFill>
                  </a:tcPr>
                </a:tc>
                <a:tc>
                  <a:txBody>
                    <a:bodyPr/>
                    <a:lstStyle/>
                    <a:p>
                      <a:pPr lvl="0" algn="ctr">
                        <a:defRPr sz="1800"/>
                      </a:pPr>
                      <a:r>
                        <a:rPr b="1">
                          <a:solidFill>
                            <a:srgbClr val="FFFFFF"/>
                          </a:solidFill>
                          <a:latin typeface="+mn-lt"/>
                          <a:ea typeface="Arial Bold"/>
                          <a:cs typeface="Arial Bold"/>
                          <a:sym typeface="Arial Bold"/>
                        </a:rPr>
                        <a:t>Pepsi Co</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40000"/>
                        <a:lumOff val="60000"/>
                      </a:schemeClr>
                    </a:solidFill>
                  </a:tcPr>
                </a:tc>
                <a:tc>
                  <a:txBody>
                    <a:bodyPr/>
                    <a:lstStyle/>
                    <a:p>
                      <a:pPr lvl="0" algn="ctr">
                        <a:defRPr sz="1800"/>
                      </a:pPr>
                      <a:r>
                        <a:rPr b="1" dirty="0" err="1">
                          <a:solidFill>
                            <a:srgbClr val="FFFFFF"/>
                          </a:solidFill>
                          <a:latin typeface="+mn-lt"/>
                          <a:ea typeface="Arial Bold"/>
                          <a:cs typeface="Arial Bold"/>
                          <a:sym typeface="Arial Bold"/>
                        </a:rPr>
                        <a:t>Pampryl</a:t>
                      </a:r>
                      <a:endParaRPr b="1" dirty="0">
                        <a:solidFill>
                          <a:srgbClr val="FFFFFF"/>
                        </a:solidFill>
                        <a:latin typeface="+mn-lt"/>
                        <a:ea typeface="Arial Bold"/>
                        <a:cs typeface="Arial Bold"/>
                        <a:sym typeface="Arial Bold"/>
                      </a:endParaRP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chemeClr val="accent1">
                        <a:lumMod val="40000"/>
                        <a:lumOff val="60000"/>
                      </a:schemeClr>
                    </a:solidFill>
                  </a:tcPr>
                </a:tc>
              </a:tr>
              <a:tr h="705629">
                <a:tc>
                  <a:txBody>
                    <a:bodyPr/>
                    <a:lstStyle/>
                    <a:p>
                      <a:pPr lvl="0" algn="ctr">
                        <a:defRPr sz="1800"/>
                      </a:pPr>
                      <a:r>
                        <a:rPr dirty="0">
                          <a:latin typeface="+mn-lt"/>
                          <a:ea typeface="Arial"/>
                          <a:cs typeface="Arial"/>
                          <a:sym typeface="Arial"/>
                        </a:rPr>
                        <a:t>CA</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latin typeface="+mn-lt"/>
                          <a:ea typeface="Arial"/>
                          <a:cs typeface="Arial"/>
                          <a:sym typeface="Arial"/>
                        </a:rPr>
                        <a:t>193 millions </a:t>
                      </a:r>
                      <a:r>
                        <a:rPr dirty="0" err="1">
                          <a:latin typeface="+mn-lt"/>
                          <a:ea typeface="Arial"/>
                          <a:cs typeface="Arial"/>
                          <a:sym typeface="Arial"/>
                        </a:rPr>
                        <a:t>d’euro</a:t>
                      </a:r>
                      <a:endParaRPr dirty="0">
                        <a:latin typeface="+mn-lt"/>
                        <a:ea typeface="Arial"/>
                        <a:cs typeface="Arial"/>
                        <a:sym typeface="Arial"/>
                      </a:endParaRP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latin typeface="+mn-lt"/>
                          <a:ea typeface="Arial"/>
                          <a:cs typeface="Arial"/>
                          <a:sym typeface="Arial"/>
                        </a:rPr>
                        <a:t>un milliard de dollars de </a:t>
                      </a:r>
                      <a:r>
                        <a:rPr dirty="0" err="1">
                          <a:latin typeface="+mn-lt"/>
                          <a:ea typeface="Arial"/>
                          <a:cs typeface="Arial"/>
                          <a:sym typeface="Arial"/>
                        </a:rPr>
                        <a:t>chaque</a:t>
                      </a:r>
                      <a:r>
                        <a:rPr dirty="0">
                          <a:latin typeface="+mn-lt"/>
                          <a:ea typeface="Arial"/>
                          <a:cs typeface="Arial"/>
                          <a:sym typeface="Arial"/>
                        </a:rPr>
                        <a:t> marque</a:t>
                      </a: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latin typeface="+mn-lt"/>
                          <a:ea typeface="Arial"/>
                          <a:cs typeface="Arial"/>
                          <a:sym typeface="Arial"/>
                        </a:rPr>
                        <a:t>1 </a:t>
                      </a:r>
                      <a:r>
                        <a:rPr dirty="0" err="1">
                          <a:latin typeface="+mn-lt"/>
                          <a:ea typeface="Arial"/>
                          <a:cs typeface="Arial"/>
                          <a:sym typeface="Arial"/>
                        </a:rPr>
                        <a:t>MdF</a:t>
                      </a:r>
                      <a:endParaRPr dirty="0">
                        <a:latin typeface="+mn-lt"/>
                        <a:ea typeface="Arial"/>
                        <a:cs typeface="Arial"/>
                        <a:sym typeface="Arial"/>
                      </a:endParaRPr>
                    </a:p>
                  </a:txBody>
                  <a:tcPr marL="45720" marR="45720" anchor="ctr"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chemeClr val="accent1">
                        <a:lumMod val="20000"/>
                        <a:lumOff val="80000"/>
                      </a:schemeClr>
                    </a:solidFill>
                  </a:tcPr>
                </a:tc>
              </a:tr>
              <a:tr h="282252">
                <a:tc>
                  <a:txBody>
                    <a:bodyPr/>
                    <a:lstStyle/>
                    <a:p>
                      <a:pPr lvl="0" algn="ctr">
                        <a:defRPr sz="1800"/>
                      </a:pPr>
                      <a:endParaRPr dirty="0">
                        <a:latin typeface="+mn-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endParaRPr dirty="0">
                        <a:latin typeface="+mn-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endParaRPr>
                        <a:latin typeface="+mn-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c>
                  <a:txBody>
                    <a:bodyPr/>
                    <a:lstStyle/>
                    <a:p>
                      <a:pPr lvl="0" algn="ctr">
                        <a:defRPr sz="1800"/>
                      </a:pPr>
                      <a:endParaRPr dirty="0">
                        <a:latin typeface="+mn-lt"/>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6F9FD"/>
                    </a:solidFill>
                  </a:tcPr>
                </a:tc>
              </a:tr>
              <a:tr h="282252">
                <a:tc>
                  <a:txBody>
                    <a:bodyPr/>
                    <a:lstStyle/>
                    <a:p>
                      <a:pPr lvl="0" algn="ctr">
                        <a:defRPr sz="1800"/>
                      </a:pPr>
                      <a:r>
                        <a:rPr dirty="0" err="1">
                          <a:latin typeface="+mn-lt"/>
                          <a:ea typeface="Arial"/>
                          <a:cs typeface="Arial"/>
                          <a:sym typeface="Arial"/>
                        </a:rPr>
                        <a:t>Collaborateurs</a:t>
                      </a:r>
                      <a:endParaRPr dirty="0">
                        <a:latin typeface="+mn-lt"/>
                        <a:ea typeface="Arial"/>
                        <a:cs typeface="Arial"/>
                        <a:sym typeface="Arial"/>
                      </a:endParaRPr>
                    </a:p>
                  </a:txBody>
                  <a:tcPr marL="45720" marR="45720" anchor="ctr" horzOverflow="overflow">
                    <a:lnL w="12700">
                      <a:solidFill>
                        <a:srgbClr val="FFFFFF"/>
                      </a:solidFill>
                      <a:roun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round/>
                    </a:lnB>
                    <a:solidFill>
                      <a:srgbClr val="F6F9FD"/>
                    </a:solidFill>
                  </a:tcPr>
                </a:tc>
                <a:tc>
                  <a:txBody>
                    <a:bodyPr/>
                    <a:lstStyle/>
                    <a:p>
                      <a:pPr lvl="0" algn="ctr">
                        <a:defRPr sz="1800"/>
                      </a:pPr>
                      <a:r>
                        <a:rPr dirty="0">
                          <a:latin typeface="+mn-lt"/>
                          <a:ea typeface="Arial"/>
                          <a:cs typeface="Arial"/>
                          <a:sym typeface="Arial"/>
                        </a:rPr>
                        <a:t>300</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round/>
                    </a:lnB>
                    <a:solidFill>
                      <a:srgbClr val="F6F9FD"/>
                    </a:solidFill>
                  </a:tcPr>
                </a:tc>
                <a:tc>
                  <a:txBody>
                    <a:bodyPr/>
                    <a:lstStyle/>
                    <a:p>
                      <a:pPr lvl="0" algn="ctr">
                        <a:defRPr sz="1800"/>
                      </a:pPr>
                      <a:r>
                        <a:rPr dirty="0">
                          <a:latin typeface="+mn-lt"/>
                          <a:ea typeface="Arial"/>
                          <a:cs typeface="Arial"/>
                          <a:sym typeface="Arial"/>
                        </a:rPr>
                        <a:t>525</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round/>
                    </a:lnB>
                    <a:solidFill>
                      <a:srgbClr val="F6F9FD"/>
                    </a:solidFill>
                  </a:tcPr>
                </a:tc>
                <a:tc>
                  <a:txBody>
                    <a:bodyPr/>
                    <a:lstStyle/>
                    <a:p>
                      <a:pPr lvl="0" algn="ctr">
                        <a:defRPr sz="1800"/>
                      </a:pPr>
                      <a:r>
                        <a:rPr dirty="0">
                          <a:latin typeface="+mn-lt"/>
                          <a:ea typeface="Arial"/>
                          <a:cs typeface="Arial"/>
                          <a:sym typeface="Arial"/>
                        </a:rPr>
                        <a:t>300</a:t>
                      </a:r>
                    </a:p>
                  </a:txBody>
                  <a:tcPr marL="45720" marR="45720" anchor="ctr" horzOverflow="overflow">
                    <a:lnL w="12700" cap="flat" cmpd="sng" algn="ctr">
                      <a:solidFill>
                        <a:srgbClr val="FFFFFF"/>
                      </a:solidFill>
                      <a:prstDash val="solid"/>
                      <a:round/>
                      <a:headEnd type="none" w="med" len="med"/>
                      <a:tailEnd type="none" w="med" len="med"/>
                    </a:lnL>
                    <a:lnR w="12700">
                      <a:solidFill>
                        <a:srgbClr val="FFFFFF"/>
                      </a:solidFill>
                      <a:round/>
                    </a:lnR>
                    <a:lnT w="12700" cap="flat" cmpd="sng" algn="ctr">
                      <a:solidFill>
                        <a:srgbClr val="FFFFFF"/>
                      </a:solidFill>
                      <a:prstDash val="solid"/>
                      <a:round/>
                      <a:headEnd type="none" w="med" len="med"/>
                      <a:tailEnd type="none" w="med" len="med"/>
                    </a:lnT>
                    <a:lnB w="12700">
                      <a:solidFill>
                        <a:srgbClr val="FFFFFF"/>
                      </a:solidFill>
                      <a:round/>
                    </a:lnB>
                    <a:solidFill>
                      <a:srgbClr val="F6F9FD"/>
                    </a:solidFill>
                  </a:tcPr>
                </a:tc>
              </a:tr>
              <a:tr h="1340695">
                <a:tc>
                  <a:txBody>
                    <a:bodyPr/>
                    <a:lstStyle/>
                    <a:p>
                      <a:pPr lvl="0" algn="ctr">
                        <a:defRPr sz="1800"/>
                      </a:pPr>
                      <a:r>
                        <a:rPr dirty="0" err="1">
                          <a:latin typeface="+mn-lt"/>
                          <a:ea typeface="Arial"/>
                          <a:cs typeface="Arial"/>
                          <a:sym typeface="Arial"/>
                        </a:rPr>
                        <a:t>Principales</a:t>
                      </a:r>
                      <a:r>
                        <a:rPr dirty="0">
                          <a:latin typeface="+mn-lt"/>
                          <a:ea typeface="Arial"/>
                          <a:cs typeface="Arial"/>
                          <a:sym typeface="Arial"/>
                        </a:rPr>
                        <a:t> marques</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solidFill>
                            <a:srgbClr val="FF2600"/>
                          </a:solidFill>
                          <a:latin typeface="+mn-lt"/>
                          <a:ea typeface="Arial"/>
                          <a:cs typeface="Arial"/>
                          <a:sym typeface="Arial"/>
                        </a:rPr>
                        <a:t>JOKER</a:t>
                      </a:r>
                    </a:p>
                    <a:p>
                      <a:pPr lvl="0" algn="ctr">
                        <a:defRPr sz="1800"/>
                      </a:pPr>
                      <a:r>
                        <a:rPr dirty="0" err="1">
                          <a:latin typeface="+mn-lt"/>
                          <a:ea typeface="Arial"/>
                          <a:cs typeface="Arial"/>
                          <a:sym typeface="Arial"/>
                        </a:rPr>
                        <a:t>Réa</a:t>
                      </a:r>
                      <a:endParaRPr dirty="0">
                        <a:latin typeface="+mn-lt"/>
                        <a:ea typeface="Arial"/>
                        <a:cs typeface="Arial"/>
                        <a:sym typeface="Arial"/>
                      </a:endParaRPr>
                    </a:p>
                    <a:p>
                      <a:pPr lvl="0" algn="ctr">
                        <a:defRPr sz="1800"/>
                      </a:pPr>
                      <a:r>
                        <a:rPr dirty="0" err="1">
                          <a:latin typeface="+mn-lt"/>
                          <a:ea typeface="Arial"/>
                          <a:cs typeface="Arial"/>
                          <a:sym typeface="Arial"/>
                        </a:rPr>
                        <a:t>granini</a:t>
                      </a:r>
                      <a:endParaRPr dirty="0">
                        <a:latin typeface="+mn-lt"/>
                        <a:ea typeface="Arial"/>
                        <a:cs typeface="Arial"/>
                        <a:sym typeface="Arial"/>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a:solidFill>
                            <a:srgbClr val="FF2600"/>
                          </a:solidFill>
                          <a:latin typeface="+mn-lt"/>
                          <a:ea typeface="Arial"/>
                          <a:cs typeface="Arial"/>
                          <a:sym typeface="Arial"/>
                        </a:rPr>
                        <a:t>Tropicana</a:t>
                      </a:r>
                    </a:p>
                    <a:p>
                      <a:pPr lvl="0" algn="ctr">
                        <a:defRPr sz="1800"/>
                      </a:pPr>
                      <a:r>
                        <a:rPr dirty="0" err="1">
                          <a:latin typeface="+mn-lt"/>
                          <a:ea typeface="Arial"/>
                          <a:cs typeface="Arial"/>
                          <a:sym typeface="Arial"/>
                        </a:rPr>
                        <a:t>pepsi</a:t>
                      </a:r>
                      <a:endParaRPr dirty="0">
                        <a:latin typeface="+mn-lt"/>
                        <a:ea typeface="Arial"/>
                        <a:cs typeface="Arial"/>
                        <a:sym typeface="Arial"/>
                      </a:endParaRPr>
                    </a:p>
                    <a:p>
                      <a:pPr lvl="0" algn="ctr">
                        <a:defRPr sz="1800"/>
                      </a:pPr>
                      <a:r>
                        <a:rPr dirty="0" err="1">
                          <a:latin typeface="+mn-lt"/>
                          <a:ea typeface="Arial"/>
                          <a:cs typeface="Arial"/>
                          <a:sym typeface="Arial"/>
                        </a:rPr>
                        <a:t>mirinda</a:t>
                      </a:r>
                      <a:endParaRPr dirty="0">
                        <a:latin typeface="+mn-lt"/>
                        <a:ea typeface="Arial"/>
                        <a:cs typeface="Arial"/>
                        <a:sym typeface="Arial"/>
                      </a:endParaRPr>
                    </a:p>
                    <a:p>
                      <a:pPr lvl="0" algn="ctr">
                        <a:defRPr sz="1800"/>
                      </a:pPr>
                      <a:r>
                        <a:rPr dirty="0">
                          <a:latin typeface="+mn-lt"/>
                          <a:ea typeface="Arial"/>
                          <a:cs typeface="Arial"/>
                          <a:sym typeface="Arial"/>
                        </a:rPr>
                        <a:t>Lay’s</a:t>
                      </a:r>
                    </a:p>
                    <a:p>
                      <a:pPr lvl="0" algn="ctr">
                        <a:defRPr sz="1800"/>
                      </a:pPr>
                      <a:r>
                        <a:rPr dirty="0">
                          <a:latin typeface="+mn-lt"/>
                          <a:ea typeface="Arial"/>
                          <a:cs typeface="Arial"/>
                          <a:sym typeface="Arial"/>
                        </a:rPr>
                        <a:t>Lipton</a:t>
                      </a:r>
                    </a:p>
                    <a:p>
                      <a:pPr lvl="0" algn="ctr">
                        <a:defRPr sz="1800"/>
                      </a:pPr>
                      <a:r>
                        <a:rPr dirty="0">
                          <a:latin typeface="+mn-lt"/>
                          <a:ea typeface="Arial"/>
                          <a:cs typeface="Arial"/>
                          <a:sym typeface="Arial"/>
                        </a:rPr>
                        <a:t>…22 marques </a:t>
                      </a: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c>
                  <a:txBody>
                    <a:bodyPr/>
                    <a:lstStyle/>
                    <a:p>
                      <a:pPr lvl="0" algn="ctr">
                        <a:defRPr sz="1800"/>
                      </a:pPr>
                      <a:r>
                        <a:rPr dirty="0" err="1">
                          <a:latin typeface="+mn-lt"/>
                          <a:ea typeface="Arial"/>
                          <a:cs typeface="Arial"/>
                          <a:sym typeface="Arial"/>
                        </a:rPr>
                        <a:t>Pampryl</a:t>
                      </a:r>
                      <a:r>
                        <a:rPr dirty="0">
                          <a:latin typeface="+mn-lt"/>
                          <a:ea typeface="Arial"/>
                          <a:cs typeface="Arial"/>
                          <a:sym typeface="Arial"/>
                        </a:rPr>
                        <a:t>, </a:t>
                      </a:r>
                      <a:r>
                        <a:rPr dirty="0" err="1">
                          <a:latin typeface="+mn-lt"/>
                          <a:ea typeface="Arial"/>
                          <a:cs typeface="Arial"/>
                          <a:sym typeface="Arial"/>
                        </a:rPr>
                        <a:t>Champomy</a:t>
                      </a:r>
                      <a:r>
                        <a:rPr dirty="0">
                          <a:latin typeface="+mn-lt"/>
                          <a:ea typeface="Arial"/>
                          <a:cs typeface="Arial"/>
                          <a:sym typeface="Arial"/>
                        </a:rPr>
                        <a:t>, </a:t>
                      </a:r>
                      <a:r>
                        <a:rPr dirty="0" err="1">
                          <a:latin typeface="+mn-lt"/>
                          <a:ea typeface="Arial"/>
                          <a:cs typeface="Arial"/>
                          <a:sym typeface="Arial"/>
                        </a:rPr>
                        <a:t>Banga</a:t>
                      </a:r>
                      <a:r>
                        <a:rPr dirty="0">
                          <a:latin typeface="+mn-lt"/>
                          <a:ea typeface="Arial"/>
                          <a:cs typeface="Arial"/>
                          <a:sym typeface="Arial"/>
                        </a:rPr>
                        <a:t>, </a:t>
                      </a:r>
                      <a:r>
                        <a:rPr dirty="0" err="1">
                          <a:latin typeface="+mn-lt"/>
                          <a:ea typeface="Arial"/>
                          <a:cs typeface="Arial"/>
                          <a:sym typeface="Arial"/>
                        </a:rPr>
                        <a:t>Agruma</a:t>
                      </a:r>
                      <a:endParaRPr dirty="0">
                        <a:latin typeface="+mn-lt"/>
                        <a:ea typeface="Arial"/>
                        <a:cs typeface="Arial"/>
                        <a:sym typeface="Arial"/>
                      </a:endParaRPr>
                    </a:p>
                  </a:txBody>
                  <a:tcPr marL="45720" marR="45720" anchor="ctr"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265685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III. Analyse de l’offre</a:t>
            </a:r>
            <a:endParaRPr lang="fr-FR" altLang="zh-CN" b="1" dirty="0" smtClean="0">
              <a:solidFill>
                <a:schemeClr val="bg1"/>
              </a:solidFill>
              <a:latin typeface="Cambria" pitchFamily="18" charset="0"/>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6856" y="764704"/>
            <a:ext cx="773210" cy="594789"/>
          </a:xfrm>
          <a:prstGeom prst="rect">
            <a:avLst/>
          </a:prstGeom>
        </p:spPr>
      </p:pic>
      <p:sp>
        <p:nvSpPr>
          <p:cNvPr id="7" name="TextBox 6"/>
          <p:cNvSpPr txBox="1"/>
          <p:nvPr/>
        </p:nvSpPr>
        <p:spPr>
          <a:xfrm>
            <a:off x="899592" y="1732746"/>
            <a:ext cx="5733376" cy="400110"/>
          </a:xfrm>
          <a:prstGeom prst="rect">
            <a:avLst/>
          </a:prstGeom>
          <a:noFill/>
        </p:spPr>
        <p:txBody>
          <a:bodyPr wrap="square" rtlCol="0">
            <a:spAutoFit/>
          </a:bodyPr>
          <a:lstStyle/>
          <a:p>
            <a:pPr marL="457200" lvl="0" indent="-457200">
              <a:buFont typeface="Wingdings" pitchFamily="2" charset="2"/>
              <a:buChar char="Ø"/>
            </a:pPr>
            <a:r>
              <a:rPr lang="fr-FR" altLang="zh-CN" sz="2000" b="1" dirty="0">
                <a:solidFill>
                  <a:schemeClr val="accent1">
                    <a:lumMod val="50000"/>
                  </a:schemeClr>
                </a:solidFill>
              </a:rPr>
              <a:t>Facteurs clés de succès (FCS</a:t>
            </a:r>
            <a:r>
              <a:rPr lang="fr-FR" altLang="zh-CN" sz="2000" b="1" dirty="0" smtClean="0">
                <a:solidFill>
                  <a:schemeClr val="accent1">
                    <a:lumMod val="50000"/>
                  </a:schemeClr>
                </a:solidFill>
              </a:rPr>
              <a:t>)</a:t>
            </a:r>
            <a:endParaRPr lang="fr-FR" altLang="zh-CN" sz="2000" b="1" dirty="0">
              <a:solidFill>
                <a:schemeClr val="accent1">
                  <a:lumMod val="50000"/>
                </a:schemeClr>
              </a:solidFill>
            </a:endParaRPr>
          </a:p>
        </p:txBody>
      </p:sp>
      <p:sp>
        <p:nvSpPr>
          <p:cNvPr id="8" name="Shape 141"/>
          <p:cNvSpPr txBox="1">
            <a:spLocks/>
          </p:cNvSpPr>
          <p:nvPr/>
        </p:nvSpPr>
        <p:spPr>
          <a:xfrm>
            <a:off x="1122376" y="2276873"/>
            <a:ext cx="4757638" cy="2808311"/>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16052">
              <a:lnSpc>
                <a:spcPts val="2700"/>
              </a:lnSpc>
              <a:spcBef>
                <a:spcPts val="400"/>
              </a:spcBef>
              <a:defRPr sz="1800"/>
            </a:pPr>
            <a:r>
              <a:rPr lang="fr-FR" sz="1800" b="1" dirty="0" smtClean="0">
                <a:solidFill>
                  <a:srgbClr val="323333"/>
                </a:solidFill>
                <a:ea typeface="Verdana"/>
                <a:cs typeface="Verdana"/>
                <a:sym typeface="Verdana"/>
              </a:rPr>
              <a:t>Diversité</a:t>
            </a:r>
          </a:p>
          <a:p>
            <a:pPr defTabSz="416052">
              <a:lnSpc>
                <a:spcPts val="2700"/>
              </a:lnSpc>
              <a:spcBef>
                <a:spcPts val="400"/>
              </a:spcBef>
              <a:defRPr sz="1800"/>
            </a:pPr>
            <a:r>
              <a:rPr lang="fr-FR" sz="1800" b="1" dirty="0" smtClean="0">
                <a:solidFill>
                  <a:srgbClr val="323333"/>
                </a:solidFill>
                <a:ea typeface="Verdana"/>
                <a:cs typeface="Verdana"/>
                <a:sym typeface="Verdana"/>
              </a:rPr>
              <a:t>Qualité nutritionnelle</a:t>
            </a:r>
          </a:p>
          <a:p>
            <a:pPr defTabSz="416052">
              <a:lnSpc>
                <a:spcPts val="2700"/>
              </a:lnSpc>
              <a:spcBef>
                <a:spcPts val="400"/>
              </a:spcBef>
              <a:defRPr sz="1800"/>
            </a:pPr>
            <a:r>
              <a:rPr lang="fr-FR" sz="1800" b="1" dirty="0" smtClean="0">
                <a:solidFill>
                  <a:srgbClr val="323333"/>
                </a:solidFill>
                <a:ea typeface="Verdana"/>
                <a:cs typeface="Verdana"/>
                <a:sym typeface="Verdana"/>
              </a:rPr>
              <a:t>Références nombreux</a:t>
            </a:r>
          </a:p>
          <a:p>
            <a:pPr defTabSz="416052">
              <a:lnSpc>
                <a:spcPts val="2700"/>
              </a:lnSpc>
              <a:spcBef>
                <a:spcPts val="400"/>
              </a:spcBef>
              <a:defRPr sz="1800"/>
            </a:pPr>
            <a:r>
              <a:rPr lang="fr-FR" sz="1800" b="1" dirty="0" smtClean="0">
                <a:solidFill>
                  <a:srgbClr val="323333"/>
                </a:solidFill>
                <a:ea typeface="Verdana"/>
                <a:cs typeface="Verdana"/>
                <a:sym typeface="Verdana"/>
              </a:rPr>
              <a:t>Goût</a:t>
            </a:r>
          </a:p>
          <a:p>
            <a:pPr defTabSz="416052">
              <a:lnSpc>
                <a:spcPts val="2700"/>
              </a:lnSpc>
              <a:spcBef>
                <a:spcPts val="400"/>
              </a:spcBef>
              <a:defRPr sz="1800"/>
            </a:pPr>
            <a:r>
              <a:rPr lang="fr-FR" sz="1800" b="1" dirty="0" smtClean="0">
                <a:solidFill>
                  <a:srgbClr val="323333"/>
                </a:solidFill>
                <a:ea typeface="Verdana"/>
                <a:cs typeface="Verdana"/>
                <a:sym typeface="Verdana"/>
              </a:rPr>
              <a:t>Prix</a:t>
            </a:r>
          </a:p>
          <a:p>
            <a:pPr defTabSz="416052">
              <a:lnSpc>
                <a:spcPts val="2700"/>
              </a:lnSpc>
              <a:spcBef>
                <a:spcPts val="400"/>
              </a:spcBef>
              <a:defRPr sz="1800"/>
            </a:pPr>
            <a:r>
              <a:rPr lang="fr-FR" sz="1800" b="1" dirty="0" smtClean="0">
                <a:solidFill>
                  <a:srgbClr val="323333"/>
                </a:solidFill>
                <a:ea typeface="Verdana"/>
                <a:cs typeface="Verdana"/>
                <a:sym typeface="Verdana"/>
              </a:rPr>
              <a:t>Emballage</a:t>
            </a:r>
          </a:p>
          <a:p>
            <a:pPr defTabSz="416052">
              <a:lnSpc>
                <a:spcPts val="2700"/>
              </a:lnSpc>
              <a:spcBef>
                <a:spcPts val="400"/>
              </a:spcBef>
              <a:defRPr sz="1800"/>
            </a:pPr>
            <a:r>
              <a:rPr lang="fr-FR" sz="1800" b="1" dirty="0" smtClean="0">
                <a:solidFill>
                  <a:srgbClr val="323333"/>
                </a:solidFill>
                <a:ea typeface="Verdana"/>
                <a:cs typeface="Verdana"/>
                <a:sym typeface="Verdana"/>
              </a:rPr>
              <a:t>Promotion</a:t>
            </a:r>
            <a:endParaRPr lang="fr-FR" sz="1800" b="1" dirty="0">
              <a:solidFill>
                <a:srgbClr val="323333"/>
              </a:solidFill>
              <a:ea typeface="Verdana"/>
              <a:cs typeface="Verdana"/>
              <a:sym typeface="Verdana"/>
            </a:endParaRPr>
          </a:p>
        </p:txBody>
      </p:sp>
      <p:sp>
        <p:nvSpPr>
          <p:cNvPr id="10" name="Shape 142"/>
          <p:cNvSpPr/>
          <p:nvPr/>
        </p:nvSpPr>
        <p:spPr>
          <a:xfrm>
            <a:off x="5148064" y="4273644"/>
            <a:ext cx="3588573" cy="16230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900" lvl="0" indent="-342900" defTabSz="416052">
              <a:lnSpc>
                <a:spcPts val="2700"/>
              </a:lnSpc>
              <a:spcBef>
                <a:spcPts val="400"/>
              </a:spcBef>
              <a:buSzPct val="75000"/>
              <a:buFont typeface="Arial" pitchFamily="34" charset="0"/>
              <a:buChar char="•"/>
              <a:defRPr sz="1800"/>
            </a:pPr>
            <a:r>
              <a:rPr b="1" dirty="0">
                <a:solidFill>
                  <a:srgbClr val="323333"/>
                </a:solidFill>
                <a:ea typeface="Verdana"/>
                <a:cs typeface="Verdana"/>
                <a:sym typeface="Verdana"/>
              </a:rPr>
              <a:t>Im</a:t>
            </a:r>
            <a:r>
              <a:rPr lang="en-US" b="1" dirty="0">
                <a:solidFill>
                  <a:srgbClr val="323333"/>
                </a:solidFill>
                <a:ea typeface="Verdana"/>
                <a:cs typeface="Verdana"/>
                <a:sym typeface="Verdana"/>
              </a:rPr>
              <a:t>pression </a:t>
            </a:r>
            <a:r>
              <a:rPr b="1" dirty="0">
                <a:solidFill>
                  <a:srgbClr val="323333"/>
                </a:solidFill>
                <a:ea typeface="Verdana"/>
                <a:cs typeface="Verdana"/>
                <a:sym typeface="Verdana"/>
              </a:rPr>
              <a:t>de marque</a:t>
            </a:r>
          </a:p>
          <a:p>
            <a:pPr marL="342900" lvl="0" indent="-342900" defTabSz="416052">
              <a:lnSpc>
                <a:spcPts val="2700"/>
              </a:lnSpc>
              <a:spcBef>
                <a:spcPts val="400"/>
              </a:spcBef>
              <a:buSzPct val="75000"/>
              <a:buFont typeface="Arial" pitchFamily="34" charset="0"/>
              <a:buChar char="•"/>
              <a:defRPr sz="1800"/>
            </a:pPr>
            <a:r>
              <a:rPr b="1" dirty="0" err="1">
                <a:solidFill>
                  <a:srgbClr val="323333"/>
                </a:solidFill>
                <a:ea typeface="Verdana"/>
                <a:cs typeface="Verdana"/>
                <a:sym typeface="Verdana"/>
              </a:rPr>
              <a:t>Coût</a:t>
            </a:r>
            <a:endParaRPr b="1" dirty="0">
              <a:solidFill>
                <a:srgbClr val="323333"/>
              </a:solidFill>
              <a:ea typeface="Verdana"/>
              <a:cs typeface="Verdana"/>
              <a:sym typeface="Verdana"/>
            </a:endParaRPr>
          </a:p>
          <a:p>
            <a:pPr marL="342900" lvl="0" indent="-342900" defTabSz="416052">
              <a:lnSpc>
                <a:spcPts val="2700"/>
              </a:lnSpc>
              <a:spcBef>
                <a:spcPts val="400"/>
              </a:spcBef>
              <a:buSzPct val="75000"/>
              <a:buFont typeface="Arial" pitchFamily="34" charset="0"/>
              <a:buChar char="•"/>
              <a:defRPr sz="1800"/>
            </a:pPr>
            <a:r>
              <a:rPr b="1" dirty="0" err="1">
                <a:solidFill>
                  <a:srgbClr val="323333"/>
                </a:solidFill>
                <a:ea typeface="Verdana"/>
                <a:cs typeface="Verdana"/>
                <a:sym typeface="Verdana"/>
              </a:rPr>
              <a:t>Ecologique</a:t>
            </a:r>
            <a:endParaRPr b="1" dirty="0">
              <a:solidFill>
                <a:srgbClr val="323333"/>
              </a:solidFill>
              <a:ea typeface="Verdana"/>
              <a:cs typeface="Verdana"/>
              <a:sym typeface="Verdana"/>
            </a:endParaRPr>
          </a:p>
          <a:p>
            <a:pPr marL="342900" lvl="0" indent="-342900" defTabSz="416052">
              <a:lnSpc>
                <a:spcPts val="2700"/>
              </a:lnSpc>
              <a:spcBef>
                <a:spcPts val="400"/>
              </a:spcBef>
              <a:buSzPct val="75000"/>
              <a:buFont typeface="Arial" pitchFamily="34" charset="0"/>
              <a:buChar char="•"/>
              <a:defRPr sz="1800"/>
            </a:pPr>
            <a:r>
              <a:rPr b="1" dirty="0">
                <a:solidFill>
                  <a:srgbClr val="323333"/>
                </a:solidFill>
                <a:ea typeface="Verdana"/>
                <a:cs typeface="Verdana"/>
                <a:sym typeface="Verdana"/>
              </a:rPr>
              <a:t>Innovation</a:t>
            </a:r>
          </a:p>
        </p:txBody>
      </p:sp>
      <p:sp>
        <p:nvSpPr>
          <p:cNvPr id="2" name="矩形 1"/>
          <p:cNvSpPr/>
          <p:nvPr/>
        </p:nvSpPr>
        <p:spPr>
          <a:xfrm>
            <a:off x="5004048" y="3573016"/>
            <a:ext cx="3387787" cy="553998"/>
          </a:xfrm>
          <a:prstGeom prst="rect">
            <a:avLst/>
          </a:prstGeom>
        </p:spPr>
        <p:txBody>
          <a:bodyPr wrap="none">
            <a:spAutoFit/>
          </a:bodyPr>
          <a:lstStyle/>
          <a:p>
            <a:pPr marL="342900" lvl="0" indent="-342900" defTabSz="457200">
              <a:lnSpc>
                <a:spcPct val="150000"/>
              </a:lnSpc>
              <a:spcBef>
                <a:spcPts val="500"/>
              </a:spcBef>
              <a:buFont typeface="Wingdings" pitchFamily="2" charset="2"/>
              <a:buChar char="Ø"/>
              <a:defRPr sz="1800"/>
            </a:pPr>
            <a:r>
              <a:rPr lang="en-US" altLang="zh-CN" sz="2000" b="1" dirty="0" err="1">
                <a:solidFill>
                  <a:schemeClr val="accent1">
                    <a:lumMod val="50000"/>
                  </a:schemeClr>
                </a:solidFill>
                <a:sym typeface="Verdana"/>
              </a:rPr>
              <a:t>Barrières</a:t>
            </a:r>
            <a:r>
              <a:rPr lang="en-US" altLang="zh-CN" sz="2000" b="1" dirty="0">
                <a:solidFill>
                  <a:schemeClr val="accent1">
                    <a:lumMod val="50000"/>
                  </a:schemeClr>
                </a:solidFill>
                <a:sym typeface="Verdana"/>
              </a:rPr>
              <a:t> </a:t>
            </a:r>
            <a:r>
              <a:rPr lang="en-US" altLang="zh-CN" sz="2000" b="1" dirty="0" err="1">
                <a:solidFill>
                  <a:schemeClr val="accent1">
                    <a:lumMod val="50000"/>
                  </a:schemeClr>
                </a:solidFill>
                <a:sym typeface="Verdana"/>
              </a:rPr>
              <a:t>d’entrée</a:t>
            </a:r>
            <a:r>
              <a:rPr lang="en-US" altLang="zh-CN" sz="2000" b="1" dirty="0">
                <a:solidFill>
                  <a:schemeClr val="accent1">
                    <a:lumMod val="50000"/>
                  </a:schemeClr>
                </a:solidFill>
                <a:sym typeface="Verdana"/>
              </a:rPr>
              <a:t> et sortie</a:t>
            </a:r>
          </a:p>
        </p:txBody>
      </p:sp>
      <p:sp>
        <p:nvSpPr>
          <p:cNvPr id="9" name="矩形 8"/>
          <p:cNvSpPr/>
          <p:nvPr/>
        </p:nvSpPr>
        <p:spPr>
          <a:xfrm rot="808496">
            <a:off x="6655917" y="1373430"/>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t>FCS</a:t>
            </a:r>
            <a:endParaRPr lang="en-US" altLang="zh-CN" sz="2400" b="1" dirty="0"/>
          </a:p>
        </p:txBody>
      </p:sp>
    </p:spTree>
    <p:extLst>
      <p:ext uri="{BB962C8B-B14F-4D97-AF65-F5344CB8AC3E}">
        <p14:creationId xmlns:p14="http://schemas.microsoft.com/office/powerpoint/2010/main" val="363840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80" y="1644094"/>
            <a:ext cx="4839327" cy="3468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矩形 5"/>
          <p:cNvSpPr/>
          <p:nvPr/>
        </p:nvSpPr>
        <p:spPr>
          <a:xfrm>
            <a:off x="0" y="764704"/>
            <a:ext cx="9155289"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03848" y="738933"/>
            <a:ext cx="2448272" cy="646331"/>
          </a:xfrm>
          <a:prstGeom prst="rect">
            <a:avLst/>
          </a:prstGeom>
          <a:noFill/>
        </p:spPr>
        <p:txBody>
          <a:bodyPr wrap="square" rtlCol="0">
            <a:spAutoFit/>
          </a:bodyPr>
          <a:lstStyle/>
          <a:p>
            <a:pPr algn="ctr"/>
            <a:r>
              <a:rPr lang="fr-FR" altLang="zh-CN" sz="3600" b="1" dirty="0" smtClean="0">
                <a:solidFill>
                  <a:schemeClr val="bg1"/>
                </a:solidFill>
                <a:latin typeface="Cambria" pitchFamily="18" charset="0"/>
              </a:rPr>
              <a:t>Sommaire</a:t>
            </a:r>
            <a:endParaRPr lang="zh-CN" altLang="en-US" sz="3600" b="1" dirty="0">
              <a:solidFill>
                <a:schemeClr val="bg1"/>
              </a:solidFill>
              <a:latin typeface="Cambria" pitchFamily="18" charset="0"/>
            </a:endParaRPr>
          </a:p>
        </p:txBody>
      </p:sp>
      <p:sp>
        <p:nvSpPr>
          <p:cNvPr id="9" name="TextBox 8"/>
          <p:cNvSpPr txBox="1"/>
          <p:nvPr/>
        </p:nvSpPr>
        <p:spPr>
          <a:xfrm>
            <a:off x="1619672" y="5112561"/>
            <a:ext cx="6336704" cy="584775"/>
          </a:xfrm>
          <a:prstGeom prst="rect">
            <a:avLst/>
          </a:prstGeom>
          <a:noFill/>
        </p:spPr>
        <p:txBody>
          <a:bodyPr wrap="square" rtlCol="0">
            <a:spAutoFit/>
          </a:bodyPr>
          <a:lstStyle/>
          <a:p>
            <a:pPr algn="ctr"/>
            <a:r>
              <a:rPr lang="fr-FR" altLang="zh-CN" sz="3200" b="1" dirty="0" smtClean="0">
                <a:solidFill>
                  <a:schemeClr val="accent1">
                    <a:lumMod val="50000"/>
                  </a:schemeClr>
                </a:solidFill>
                <a:latin typeface="Cambria" pitchFamily="18" charset="0"/>
              </a:rPr>
              <a:t>IV. Analyse </a:t>
            </a:r>
            <a:r>
              <a:rPr lang="en-US" altLang="zh-CN" sz="3200" b="1" dirty="0" err="1">
                <a:solidFill>
                  <a:schemeClr val="accent1">
                    <a:lumMod val="50000"/>
                  </a:schemeClr>
                </a:solidFill>
                <a:latin typeface="Cambria" pitchFamily="18" charset="0"/>
              </a:rPr>
              <a:t>stratégique</a:t>
            </a:r>
            <a:r>
              <a:rPr lang="en-US" altLang="zh-CN" sz="3200" b="1" dirty="0">
                <a:solidFill>
                  <a:schemeClr val="accent1">
                    <a:lumMod val="50000"/>
                  </a:schemeClr>
                </a:solidFill>
                <a:latin typeface="Cambria" pitchFamily="18" charset="0"/>
              </a:rPr>
              <a:t> SWOT </a:t>
            </a:r>
            <a:endParaRPr lang="fr-FR" altLang="zh-CN" sz="3200" b="1" dirty="0" smtClean="0">
              <a:solidFill>
                <a:schemeClr val="accent1">
                  <a:lumMod val="50000"/>
                </a:schemeClr>
              </a:solidFill>
              <a:latin typeface="Cambria" pitchFamily="18" charset="0"/>
            </a:endParaRPr>
          </a:p>
        </p:txBody>
      </p:sp>
    </p:spTree>
    <p:extLst>
      <p:ext uri="{BB962C8B-B14F-4D97-AF65-F5344CB8AC3E}">
        <p14:creationId xmlns:p14="http://schemas.microsoft.com/office/powerpoint/2010/main" val="399873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Image 1"/>
          <p:cNvPicPr>
            <a:picLocks noChangeAspect="1"/>
          </p:cNvPicPr>
          <p:nvPr/>
        </p:nvPicPr>
        <p:blipFill rotWithShape="1">
          <a:blip r:embed="rId2"/>
          <a:srcRect l="14493" r="21771"/>
          <a:stretch/>
        </p:blipFill>
        <p:spPr bwMode="auto">
          <a:xfrm>
            <a:off x="6558374" y="3357562"/>
            <a:ext cx="2560919" cy="3214686"/>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IV. </a:t>
            </a:r>
            <a:r>
              <a:rPr lang="en-US" altLang="zh-CN" sz="2400" b="1" dirty="0" err="1" smtClean="0">
                <a:solidFill>
                  <a:schemeClr val="bg1"/>
                </a:solidFill>
              </a:rPr>
              <a:t>Analyse</a:t>
            </a:r>
            <a:r>
              <a:rPr lang="en-US" altLang="zh-CN" sz="2400" b="1" dirty="0" smtClean="0">
                <a:solidFill>
                  <a:schemeClr val="bg1"/>
                </a:solidFill>
              </a:rPr>
              <a:t> </a:t>
            </a:r>
            <a:r>
              <a:rPr lang="en-US" altLang="zh-CN" sz="2400" b="1" dirty="0" err="1">
                <a:solidFill>
                  <a:schemeClr val="bg1"/>
                </a:solidFill>
              </a:rPr>
              <a:t>stratégique</a:t>
            </a:r>
            <a:r>
              <a:rPr lang="en-US" altLang="zh-CN" sz="2400" b="1" dirty="0">
                <a:solidFill>
                  <a:schemeClr val="bg1"/>
                </a:solidFill>
              </a:rPr>
              <a:t> SWOT </a:t>
            </a:r>
            <a:endParaRPr lang="zh-CN" altLang="en-US" sz="2400" b="1" dirty="0">
              <a:solidFill>
                <a:schemeClr val="bg1"/>
              </a:solidFill>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373429"/>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Tropicana</a:t>
            </a:r>
            <a:endParaRPr lang="en-US" altLang="zh-CN" sz="2400" b="1" dirty="0"/>
          </a:p>
        </p:txBody>
      </p:sp>
      <p:sp>
        <p:nvSpPr>
          <p:cNvPr id="1027" name="Rectangle 3"/>
          <p:cNvSpPr>
            <a:spLocks noChangeArrowheads="1"/>
          </p:cNvSpPr>
          <p:nvPr/>
        </p:nvSpPr>
        <p:spPr bwMode="auto">
          <a:xfrm>
            <a:off x="214852" y="1571612"/>
            <a:ext cx="6949436" cy="50006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pPr>
            <a:r>
              <a:rPr kumimoji="0" lang="fr-CA" altLang="zh-CN" sz="2000" b="1" i="0" u="none" strike="noStrike" cap="none" normalizeH="0" baseline="0" dirty="0" smtClean="0">
                <a:ln>
                  <a:noFill/>
                </a:ln>
                <a:solidFill>
                  <a:schemeClr val="accent1">
                    <a:lumMod val="50000"/>
                  </a:schemeClr>
                </a:solidFill>
                <a:effectLst/>
                <a:latin typeface="Calibri" pitchFamily="34" charset="0"/>
                <a:ea typeface="宋体" pitchFamily="2" charset="-122"/>
                <a:cs typeface="Calibri" pitchFamily="34" charset="0"/>
              </a:rPr>
              <a:t>                            Présentation du groupe </a:t>
            </a:r>
          </a:p>
          <a:p>
            <a:pPr marL="342900" marR="0" lvl="0" indent="-342900" algn="l" defTabSz="914400" rtl="0" eaLnBrk="0" fontAlgn="base" latinLnBrk="0" hangingPunct="0">
              <a:lnSpc>
                <a:spcPct val="100000"/>
              </a:lnSpc>
              <a:spcBef>
                <a:spcPct val="20000"/>
              </a:spcBef>
              <a:spcAft>
                <a:spcPct val="0"/>
              </a:spcAft>
              <a:buClr>
                <a:schemeClr val="tx1"/>
              </a:buClr>
              <a:buSzPts val="2000"/>
              <a:buFontTx/>
              <a:buChar char="•"/>
              <a:tabLst/>
            </a:pPr>
            <a:r>
              <a:rPr kumimoji="0" lang="fr-CA" altLang="zh-CN" sz="20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Fondée en 1947</a:t>
            </a:r>
            <a:r>
              <a:rPr kumimoji="0" lang="fr-CA" altLang="zh-CN" sz="2000" b="1"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p>
          <a:p>
            <a:pPr marL="342900" marR="0" lvl="0" indent="-342900" algn="l" defTabSz="914400" rtl="0" eaLnBrk="0" fontAlgn="base" latinLnBrk="0" hangingPunct="0">
              <a:lnSpc>
                <a:spcPct val="100000"/>
              </a:lnSpc>
              <a:spcBef>
                <a:spcPct val="20000"/>
              </a:spcBef>
              <a:spcAft>
                <a:spcPct val="0"/>
              </a:spcAft>
              <a:buClr>
                <a:schemeClr val="tx1"/>
              </a:buClr>
              <a:buSzPts val="2000"/>
              <a:buFontTx/>
              <a:buChar char="•"/>
              <a:tabLst/>
            </a:pPr>
            <a:r>
              <a:rPr kumimoji="0" lang="fr-CA" altLang="zh-CN" sz="20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Une compagnie agroalimentaire américaine du groupe Pepsi Co spécialisée dans le domaine des jus de fruits </a:t>
            </a:r>
          </a:p>
          <a:p>
            <a:pPr marL="342900" marR="0" lvl="0" indent="-342900" algn="l" defTabSz="914400" rtl="0" eaLnBrk="0" fontAlgn="base" latinLnBrk="0" hangingPunct="0">
              <a:lnSpc>
                <a:spcPct val="100000"/>
              </a:lnSpc>
              <a:spcBef>
                <a:spcPct val="20000"/>
              </a:spcBef>
              <a:spcAft>
                <a:spcPct val="0"/>
              </a:spcAft>
              <a:buClr>
                <a:schemeClr val="tx1"/>
              </a:buClr>
              <a:buSzPts val="2000"/>
              <a:buFontTx/>
              <a:buChar char="•"/>
              <a:tabLst/>
            </a:pPr>
            <a:r>
              <a:rPr kumimoji="0" lang="fr-CA" altLang="zh-CN" sz="20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8 000 employés dans le monde en 2004</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fr-CA" altLang="zh-CN" sz="2000" b="0" i="0" u="none" strike="noStrike" cap="none" normalizeH="0" baseline="0" dirty="0" smtClean="0">
              <a:ln>
                <a:noFill/>
              </a:ln>
              <a:solidFill>
                <a:schemeClr val="tx1"/>
              </a:solidFill>
              <a:effectLst/>
              <a:latin typeface="Calibri" pitchFamily="34" charset="0"/>
              <a:ea typeface="宋体" pitchFamily="2" charset="-122"/>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tabLst/>
            </a:pPr>
            <a:r>
              <a:rPr kumimoji="0" lang="fr-FR" altLang="zh-CN" sz="2000" b="1" i="0" u="none" strike="noStrike" cap="none" normalizeH="0" baseline="0" dirty="0" smtClean="0">
                <a:ln>
                  <a:noFill/>
                </a:ln>
                <a:solidFill>
                  <a:schemeClr val="accent1">
                    <a:lumMod val="50000"/>
                  </a:schemeClr>
                </a:solidFill>
                <a:effectLst/>
                <a:latin typeface="Calibri" pitchFamily="34" charset="0"/>
                <a:ea typeface="宋体" pitchFamily="2" charset="-122"/>
                <a:cs typeface="Calibri" pitchFamily="34" charset="0"/>
              </a:rPr>
              <a:t>Pourquoi Leader des jus de fruits </a:t>
            </a:r>
          </a:p>
          <a:p>
            <a:pPr marL="342900" marR="0" lvl="0" indent="-342900" algn="l" defTabSz="914400" rtl="0" eaLnBrk="0" fontAlgn="base" latinLnBrk="0" hangingPunct="0">
              <a:lnSpc>
                <a:spcPct val="100000"/>
              </a:lnSpc>
              <a:spcBef>
                <a:spcPts val="600"/>
              </a:spcBef>
              <a:spcAft>
                <a:spcPct val="0"/>
              </a:spcAft>
              <a:buClr>
                <a:schemeClr val="tx1"/>
              </a:buClr>
              <a:buSzPts val="2000"/>
              <a:buFontTx/>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Première marque de jus de fruits 100% pur jus et pré-emballé (Tropicana Pure Pemium créée en 1965 au rayon ambiant)</a:t>
            </a:r>
          </a:p>
          <a:p>
            <a:pPr marL="342900" marR="0" lvl="0" indent="-342900" algn="l" defTabSz="914400" rtl="0" eaLnBrk="0" fontAlgn="base" latinLnBrk="0" hangingPunct="0">
              <a:lnSpc>
                <a:spcPct val="100000"/>
              </a:lnSpc>
              <a:spcBef>
                <a:spcPts val="600"/>
              </a:spcBef>
              <a:spcAft>
                <a:spcPct val="0"/>
              </a:spcAft>
              <a:buClr>
                <a:schemeClr val="tx1"/>
              </a:buClr>
              <a:buSzPts val="2000"/>
              <a:buFontTx/>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Jus d’oranges réfrigéré en brique carton grâce à la technique de Flash pasteurisation </a:t>
            </a:r>
          </a:p>
          <a:p>
            <a:pPr marL="342900" marR="0" lvl="0" indent="-342900" algn="l" defTabSz="914400" rtl="0" eaLnBrk="0" fontAlgn="base" latinLnBrk="0" hangingPunct="0">
              <a:lnSpc>
                <a:spcPct val="100000"/>
              </a:lnSpc>
              <a:spcBef>
                <a:spcPts val="600"/>
              </a:spcBef>
              <a:spcAft>
                <a:spcPct val="0"/>
              </a:spcAft>
              <a:buClr>
                <a:schemeClr val="tx1"/>
              </a:buClr>
              <a:buSzPts val="2000"/>
              <a:buFontTx/>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Présent dans plus de 60 pays, c'est aujourd'hui le plus gros producteur et distributeur de jus de fruits au monde.</a:t>
            </a:r>
            <a:r>
              <a:rPr kumimoji="0" lang="fr-FR" altLang="zh-CN" sz="28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fr-CA" altLang="zh-CN" sz="2800" b="0" i="0" u="none" strike="noStrike" cap="none" normalizeH="0" baseline="0" dirty="0" smtClean="0">
              <a:ln>
                <a:noFill/>
              </a:ln>
              <a:solidFill>
                <a:schemeClr val="tx1"/>
              </a:solidFill>
              <a:effectLst/>
              <a:latin typeface="Calibri" pitchFamily="34" charset="0"/>
              <a:ea typeface="宋体" pitchFamily="2" charset="-122"/>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altLang="zh-CN" sz="32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028" name="Image 2"/>
          <p:cNvPicPr>
            <a:picLocks noChangeAspect="1"/>
          </p:cNvPicPr>
          <p:nvPr/>
        </p:nvPicPr>
        <p:blipFill>
          <a:blip r:embed="rId4" cstate="print"/>
          <a:srcRect/>
          <a:stretch>
            <a:fillRect/>
          </a:stretch>
        </p:blipFill>
        <p:spPr bwMode="auto">
          <a:xfrm>
            <a:off x="481148" y="1426215"/>
            <a:ext cx="1359825" cy="603445"/>
          </a:xfrm>
          <a:prstGeom prst="rect">
            <a:avLst/>
          </a:prstGeom>
          <a:noFill/>
          <a:ln w="9525">
            <a:noFill/>
            <a:miter lim="800000"/>
            <a:headEnd/>
            <a:tailEnd/>
          </a:ln>
        </p:spPr>
      </p:pic>
    </p:spTree>
    <p:extLst>
      <p:ext uri="{BB962C8B-B14F-4D97-AF65-F5344CB8AC3E}">
        <p14:creationId xmlns:p14="http://schemas.microsoft.com/office/powerpoint/2010/main" val="1005636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IV. </a:t>
            </a:r>
            <a:r>
              <a:rPr lang="en-US" altLang="zh-CN" sz="2400" b="1" dirty="0" err="1" smtClean="0">
                <a:solidFill>
                  <a:schemeClr val="bg1"/>
                </a:solidFill>
              </a:rPr>
              <a:t>Analyse</a:t>
            </a:r>
            <a:r>
              <a:rPr lang="en-US" altLang="zh-CN" sz="2400" b="1" dirty="0" smtClean="0">
                <a:solidFill>
                  <a:schemeClr val="bg1"/>
                </a:solidFill>
              </a:rPr>
              <a:t> </a:t>
            </a:r>
            <a:r>
              <a:rPr lang="en-US" altLang="zh-CN" sz="2400" b="1" dirty="0" err="1">
                <a:solidFill>
                  <a:schemeClr val="bg1"/>
                </a:solidFill>
              </a:rPr>
              <a:t>stratégique</a:t>
            </a:r>
            <a:r>
              <a:rPr lang="en-US" altLang="zh-CN" sz="2400" b="1" dirty="0">
                <a:solidFill>
                  <a:schemeClr val="bg1"/>
                </a:solidFill>
              </a:rPr>
              <a:t> SWOT </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373429"/>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Tropicana</a:t>
            </a:r>
            <a:endParaRPr lang="en-US" altLang="zh-CN" sz="2400" b="1" dirty="0"/>
          </a:p>
        </p:txBody>
      </p:sp>
      <p:sp>
        <p:nvSpPr>
          <p:cNvPr id="4099" name="Rectangle 3"/>
          <p:cNvSpPr>
            <a:spLocks noChangeArrowheads="1"/>
          </p:cNvSpPr>
          <p:nvPr/>
        </p:nvSpPr>
        <p:spPr bwMode="auto">
          <a:xfrm>
            <a:off x="428596" y="171448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pPr>
            <a:r>
              <a:rPr kumimoji="0" lang="en-US" altLang="zh-CN" sz="2000" b="1" i="0" u="none" strike="noStrike" cap="none" normalizeH="0" baseline="0" dirty="0" smtClean="0">
                <a:ln>
                  <a:noFill/>
                </a:ln>
                <a:solidFill>
                  <a:schemeClr val="accent1">
                    <a:lumMod val="50000"/>
                  </a:schemeClr>
                </a:solidFill>
                <a:effectLst/>
                <a:ea typeface="宋体" pitchFamily="2" charset="-122"/>
              </a:rPr>
              <a:t>Son offre </a:t>
            </a:r>
          </a:p>
          <a:p>
            <a:pPr marL="342900" marR="0" lvl="0" indent="-342900" algn="l" defTabSz="914400" rtl="0" eaLnBrk="0" fontAlgn="base" latinLnBrk="0" hangingPunct="0">
              <a:lnSpc>
                <a:spcPct val="100000"/>
              </a:lnSpc>
              <a:spcBef>
                <a:spcPct val="20000"/>
              </a:spcBef>
              <a:spcAft>
                <a:spcPct val="0"/>
              </a:spcAft>
              <a:buClr>
                <a:schemeClr val="tx1"/>
              </a:buClr>
              <a:buSzPts val="2000"/>
              <a:buFontTx/>
              <a:buChar char="•"/>
              <a:tabLst/>
            </a:pPr>
            <a:r>
              <a:rPr kumimoji="0" lang="en-US" altLang="zh-CN" sz="2000" b="0" i="0" u="none" strike="noStrike" cap="none" normalizeH="0" baseline="0" dirty="0" smtClean="0">
                <a:ln>
                  <a:noFill/>
                </a:ln>
                <a:solidFill>
                  <a:schemeClr val="tx1"/>
                </a:solidFill>
                <a:effectLst/>
                <a:ea typeface="宋体" pitchFamily="2" charset="-122"/>
              </a:rPr>
              <a:t>Gamme de produits diversifiés (</a:t>
            </a:r>
            <a:r>
              <a:rPr kumimoji="0" lang="fr-FR" altLang="zh-CN" sz="2000" b="0" i="0" u="none" strike="noStrike" cap="none" normalizeH="0" baseline="0" dirty="0" smtClean="0">
                <a:ln>
                  <a:noFill/>
                </a:ln>
                <a:solidFill>
                  <a:schemeClr val="tx1"/>
                </a:solidFill>
                <a:effectLst/>
                <a:ea typeface="宋体" pitchFamily="2" charset="-122"/>
              </a:rPr>
              <a:t>Pure Premium/ Essentiels/ Récoltes BIO/ Smoothie/ Alvalle (gazpachos)/ Cocktail du Monde</a:t>
            </a:r>
            <a:r>
              <a:rPr kumimoji="0" lang="en-US" altLang="zh-CN" sz="2000" b="0" i="0" u="none" strike="noStrike" cap="none" normalizeH="0" baseline="0" dirty="0" smtClean="0">
                <a:ln>
                  <a:noFill/>
                </a:ln>
                <a:solidFill>
                  <a:schemeClr val="tx1"/>
                </a:solidFill>
                <a:effectLst/>
                <a:ea typeface="宋体" pitchFamily="2" charset="-122"/>
              </a:rPr>
              <a:t>)</a:t>
            </a:r>
          </a:p>
          <a:p>
            <a:pPr marL="342900" marR="0" lvl="0" indent="-342900" algn="l" defTabSz="914400" rtl="0" eaLnBrk="0" fontAlgn="base" latinLnBrk="0" hangingPunct="0">
              <a:lnSpc>
                <a:spcPct val="100000"/>
              </a:lnSpc>
              <a:spcBef>
                <a:spcPct val="20000"/>
              </a:spcBef>
              <a:spcAft>
                <a:spcPct val="0"/>
              </a:spcAft>
              <a:buClr>
                <a:schemeClr val="tx1"/>
              </a:buClr>
              <a:buSzPts val="2000"/>
              <a:buFontTx/>
              <a:buChar char="•"/>
              <a:tabLst/>
            </a:pPr>
            <a:r>
              <a:rPr kumimoji="0" lang="en-US" altLang="zh-CN" sz="2000" b="0" i="0" u="none" strike="noStrike" cap="none" normalizeH="0" baseline="0" dirty="0" smtClean="0">
                <a:ln>
                  <a:noFill/>
                </a:ln>
                <a:solidFill>
                  <a:schemeClr val="tx1"/>
                </a:solidFill>
                <a:effectLst/>
                <a:ea typeface="宋体" pitchFamily="2" charset="-122"/>
              </a:rPr>
              <a:t>Références en Pure Premium </a:t>
            </a:r>
          </a:p>
          <a:p>
            <a:pPr marL="342900" marR="0" lvl="0" indent="-342900" algn="l" defTabSz="914400" rtl="0" eaLnBrk="0" fontAlgn="base" latinLnBrk="0" hangingPunct="0">
              <a:lnSpc>
                <a:spcPct val="100000"/>
              </a:lnSpc>
              <a:spcBef>
                <a:spcPct val="20000"/>
              </a:spcBef>
              <a:spcAft>
                <a:spcPct val="0"/>
              </a:spcAft>
              <a:buClr>
                <a:schemeClr val="tx1"/>
              </a:buClr>
              <a:buSzPts val="1600"/>
              <a:buFont typeface="Arial" pitchFamily="34" charset="0"/>
              <a:buChar char="–"/>
              <a:tabLst/>
            </a:pPr>
            <a:r>
              <a:rPr kumimoji="0" lang="fr-CA" altLang="zh-CN" sz="1600" b="0" i="0" u="none" strike="noStrike" cap="none" normalizeH="0" baseline="0" dirty="0" smtClean="0">
                <a:ln>
                  <a:noFill/>
                </a:ln>
                <a:solidFill>
                  <a:schemeClr val="tx1"/>
                </a:solidFill>
                <a:effectLst/>
                <a:ea typeface="宋体" pitchFamily="2" charset="-122"/>
              </a:rPr>
              <a:t>Orange pulpe/ orange sans pulpe/ orange mangue/ reveil des tropiques/ peche mangue papaye/ ananas citron vert/ orange fraise/ peche blanche cerise/ clementine/ pomme pressée/ pulpissimo/ sanguinello/ pamplemousse rose/ ruby breakfast/ reveil fruité/ tonic breakfast/ douceur du matin/ reveil tonic/ rouge plaisir</a:t>
            </a:r>
          </a:p>
          <a:p>
            <a:pPr marL="342900" marR="0" lvl="0" indent="-342900" algn="l" defTabSz="914400" rtl="0" eaLnBrk="0" fontAlgn="base" latinLnBrk="0" hangingPunct="0">
              <a:lnSpc>
                <a:spcPct val="100000"/>
              </a:lnSpc>
              <a:spcBef>
                <a:spcPct val="20000"/>
              </a:spcBef>
              <a:spcAft>
                <a:spcPct val="0"/>
              </a:spcAft>
              <a:buClr>
                <a:schemeClr val="tx1"/>
              </a:buClr>
              <a:buSzPts val="2000"/>
              <a:buFontTx/>
              <a:buChar char="•"/>
              <a:tabLst/>
            </a:pPr>
            <a:r>
              <a:rPr kumimoji="0" lang="en-US" altLang="zh-CN" sz="2000" b="0" i="0" u="none" strike="noStrike" cap="none" normalizeH="0" baseline="0" dirty="0" smtClean="0">
                <a:ln>
                  <a:noFill/>
                </a:ln>
                <a:solidFill>
                  <a:schemeClr val="tx1"/>
                </a:solidFill>
                <a:effectLst/>
                <a:ea typeface="宋体" pitchFamily="2" charset="-122"/>
              </a:rPr>
              <a:t>8 formats disponibles: 25cl 50cl 85cl 1L 1,3L 1,5L 1,75L 2L </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altLang="zh-CN" sz="3200" b="0" i="0" u="none" strike="noStrike" cap="none" normalizeH="0" baseline="0" dirty="0" smtClean="0">
              <a:ln>
                <a:noFill/>
              </a:ln>
              <a:solidFill>
                <a:schemeClr val="tx1"/>
              </a:solidFill>
              <a:effectLst/>
            </a:endParaRPr>
          </a:p>
        </p:txBody>
      </p:sp>
      <p:pic>
        <p:nvPicPr>
          <p:cNvPr id="2051" name="Image 1"/>
          <p:cNvPicPr>
            <a:picLocks noChangeAspect="1"/>
          </p:cNvPicPr>
          <p:nvPr/>
        </p:nvPicPr>
        <p:blipFill>
          <a:blip r:embed="rId3"/>
          <a:srcRect/>
          <a:stretch>
            <a:fillRect/>
          </a:stretch>
        </p:blipFill>
        <p:spPr bwMode="auto">
          <a:xfrm>
            <a:off x="1000100" y="4643447"/>
            <a:ext cx="6667500" cy="1953906"/>
          </a:xfrm>
          <a:prstGeom prst="rect">
            <a:avLst/>
          </a:prstGeom>
          <a:noFill/>
          <a:ln w="9525">
            <a:noFill/>
            <a:miter lim="800000"/>
            <a:headEnd/>
            <a:tailEnd/>
          </a:ln>
        </p:spPr>
      </p:pic>
    </p:spTree>
    <p:extLst>
      <p:ext uri="{BB962C8B-B14F-4D97-AF65-F5344CB8AC3E}">
        <p14:creationId xmlns:p14="http://schemas.microsoft.com/office/powerpoint/2010/main" val="100563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1289" y="-2"/>
            <a:ext cx="9144000" cy="6875017"/>
            <a:chOff x="11289" y="-2"/>
            <a:chExt cx="9144000" cy="6875017"/>
          </a:xfrm>
        </p:grpSpPr>
        <p:sp>
          <p:nvSpPr>
            <p:cNvPr id="6" name="矩形 5"/>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2496259" y="3119123"/>
              <a:ext cx="6875017" cy="6367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2864" y="764705"/>
              <a:ext cx="636769" cy="594789"/>
            </a:xfrm>
            <a:prstGeom prst="rect">
              <a:avLst/>
            </a:prstGeom>
          </p:spPr>
        </p:pic>
      </p:grpSp>
      <p:sp>
        <p:nvSpPr>
          <p:cNvPr id="4" name="TextBox 3"/>
          <p:cNvSpPr txBox="1"/>
          <p:nvPr/>
        </p:nvSpPr>
        <p:spPr>
          <a:xfrm>
            <a:off x="3203848" y="764704"/>
            <a:ext cx="2736304" cy="584775"/>
          </a:xfrm>
          <a:prstGeom prst="rect">
            <a:avLst/>
          </a:prstGeom>
          <a:noFill/>
        </p:spPr>
        <p:txBody>
          <a:bodyPr wrap="square" rtlCol="0">
            <a:spAutoFit/>
          </a:bodyPr>
          <a:lstStyle/>
          <a:p>
            <a:pPr algn="ctr"/>
            <a:r>
              <a:rPr lang="fr-FR" altLang="zh-CN" sz="3200" b="1" dirty="0" smtClean="0">
                <a:solidFill>
                  <a:schemeClr val="bg1"/>
                </a:solidFill>
                <a:latin typeface="Cambria" pitchFamily="18" charset="0"/>
              </a:rPr>
              <a:t>Introduction</a:t>
            </a:r>
            <a:endParaRPr lang="zh-CN" altLang="en-US" sz="3200" b="1" dirty="0">
              <a:solidFill>
                <a:schemeClr val="bg1"/>
              </a:solidFill>
              <a:latin typeface="Cambria" pitchFamily="18" charset="0"/>
            </a:endParaRPr>
          </a:p>
        </p:txBody>
      </p:sp>
      <p:sp>
        <p:nvSpPr>
          <p:cNvPr id="11" name="内容占位符 2"/>
          <p:cNvSpPr>
            <a:spLocks noGrp="1"/>
          </p:cNvSpPr>
          <p:nvPr>
            <p:ph idx="1"/>
          </p:nvPr>
        </p:nvSpPr>
        <p:spPr>
          <a:xfrm>
            <a:off x="1691680" y="1628800"/>
            <a:ext cx="6768752" cy="4680520"/>
          </a:xfrm>
        </p:spPr>
        <p:txBody>
          <a:bodyPr>
            <a:noAutofit/>
          </a:bodyPr>
          <a:lstStyle/>
          <a:p>
            <a:pPr marL="0" indent="0" algn="just">
              <a:buNone/>
            </a:pPr>
            <a:r>
              <a:rPr lang="fr-FR" altLang="zh-CN" sz="1600" dirty="0" smtClean="0"/>
              <a:t>          Le jus de fruits qui est une boisson obtenue à partir de fruits font  partie  de  notre  quotidien.  Par  leurs  teneurs  en  vitamines  (vitamine  C,  vitamine  B9,  caroténoïdes),  en minéraux  (magnésium,  potassium)  et  en polyphénols,  ils  contribuent  à  la  couverture de  nos  besoins  nutritionnels  et  des  bien-faits santé de ces micronutriments.</a:t>
            </a:r>
            <a:r>
              <a:rPr lang="en-US" altLang="zh-CN" sz="1600" baseline="30000" dirty="0" smtClean="0"/>
              <a:t>[1]</a:t>
            </a:r>
            <a:r>
              <a:rPr lang="fr-FR" altLang="zh-CN" sz="1600" dirty="0" smtClean="0"/>
              <a:t> </a:t>
            </a:r>
          </a:p>
          <a:p>
            <a:pPr marL="0" indent="0" algn="just">
              <a:buNone/>
            </a:pPr>
            <a:r>
              <a:rPr lang="fr-FR" altLang="zh-CN" sz="1600" dirty="0"/>
              <a:t> </a:t>
            </a:r>
            <a:r>
              <a:rPr lang="fr-FR" altLang="zh-CN" sz="1600" dirty="0" smtClean="0"/>
              <a:t>          Le </a:t>
            </a:r>
            <a:r>
              <a:rPr lang="fr-FR" altLang="zh-CN" sz="1600" dirty="0"/>
              <a:t>marché des jus de fruits comporte une grande variété de jus de </a:t>
            </a:r>
            <a:r>
              <a:rPr lang="fr-FR" altLang="zh-CN" sz="1600" dirty="0" smtClean="0"/>
              <a:t>fruits:</a:t>
            </a:r>
          </a:p>
          <a:p>
            <a:pPr algn="just"/>
            <a:r>
              <a:rPr lang="fr-FR" altLang="zh-CN" sz="1600" dirty="0" smtClean="0"/>
              <a:t>les</a:t>
            </a:r>
            <a:r>
              <a:rPr lang="fr-FR" altLang="zh-CN" sz="1600" dirty="0"/>
              <a:t> </a:t>
            </a:r>
            <a:r>
              <a:rPr lang="fr-FR" altLang="zh-CN" sz="1600" b="1" dirty="0"/>
              <a:t>purs jus</a:t>
            </a:r>
            <a:r>
              <a:rPr lang="fr-FR" altLang="zh-CN" sz="1600" dirty="0"/>
              <a:t> sont obtenus par simple pression des fruits, sans adjonction d'aucune sorte (sucre, additifs).</a:t>
            </a:r>
          </a:p>
          <a:p>
            <a:pPr algn="just"/>
            <a:r>
              <a:rPr lang="fr-FR" altLang="zh-CN" sz="1600" dirty="0" smtClean="0"/>
              <a:t>les</a:t>
            </a:r>
            <a:r>
              <a:rPr lang="fr-FR" altLang="zh-CN" sz="1600" dirty="0"/>
              <a:t> </a:t>
            </a:r>
            <a:r>
              <a:rPr lang="fr-FR" altLang="zh-CN" sz="1600" b="1" dirty="0"/>
              <a:t>jus à base de concentré (ABC)</a:t>
            </a:r>
            <a:r>
              <a:rPr lang="fr-FR" altLang="zh-CN" sz="1600" dirty="0"/>
              <a:t> sont élaborés à partir de jus concentrés. Les produits sont reconstitués en réincorporant au jus de fruits </a:t>
            </a:r>
            <a:r>
              <a:rPr lang="fr-FR" altLang="zh-CN" sz="1600" dirty="0" smtClean="0"/>
              <a:t>concentrés la </a:t>
            </a:r>
            <a:r>
              <a:rPr lang="fr-FR" altLang="zh-CN" sz="1600" dirty="0"/>
              <a:t>même quantité d’eau que celle extraite lors de la concentration. Cette concentration a pour but de faciliter le stockage et le transport.</a:t>
            </a:r>
          </a:p>
          <a:p>
            <a:pPr algn="just"/>
            <a:r>
              <a:rPr lang="fr-FR" altLang="zh-CN" sz="1600" dirty="0" smtClean="0"/>
              <a:t>les</a:t>
            </a:r>
            <a:r>
              <a:rPr lang="fr-FR" altLang="zh-CN" sz="1600" dirty="0"/>
              <a:t> </a:t>
            </a:r>
            <a:r>
              <a:rPr lang="fr-FR" altLang="zh-CN" sz="1600" b="1" dirty="0"/>
              <a:t>nectars de fruits</a:t>
            </a:r>
            <a:r>
              <a:rPr lang="fr-FR" altLang="zh-CN" sz="1600" dirty="0"/>
              <a:t> sont constitués de jus ou de purée de fruits (plus de 25 ou 50 % selon les fruits), d’eau et de </a:t>
            </a:r>
            <a:r>
              <a:rPr lang="fr-FR" altLang="zh-CN" sz="1600" dirty="0" smtClean="0"/>
              <a:t>sucre.</a:t>
            </a:r>
          </a:p>
          <a:p>
            <a:pPr marL="0" indent="0" algn="just">
              <a:buNone/>
            </a:pPr>
            <a:r>
              <a:rPr lang="fr-FR" altLang="zh-CN" sz="1600" dirty="0" smtClean="0"/>
              <a:t>        Ce </a:t>
            </a:r>
            <a:r>
              <a:rPr lang="fr-FR" altLang="zh-CN" sz="1600" dirty="0"/>
              <a:t>qui différencie ces 3 catégories de produit, c’est la quantité, le type de jus qu’elles </a:t>
            </a:r>
            <a:r>
              <a:rPr lang="fr-FR" altLang="zh-CN" sz="1600" dirty="0" smtClean="0"/>
              <a:t>contiennent et </a:t>
            </a:r>
            <a:r>
              <a:rPr lang="fr-FR" altLang="zh-CN" sz="1600" dirty="0"/>
              <a:t>les traitements </a:t>
            </a:r>
            <a:r>
              <a:rPr lang="fr-FR" altLang="zh-CN" sz="1600" dirty="0" smtClean="0"/>
              <a:t>subis. Les colorants </a:t>
            </a:r>
            <a:r>
              <a:rPr lang="fr-FR" altLang="zh-CN" sz="1600" dirty="0"/>
              <a:t>et les conservateurs sont interdits dans les jus et les nectars</a:t>
            </a:r>
            <a:r>
              <a:rPr lang="fr-FR" altLang="zh-CN" sz="1600" dirty="0" smtClean="0"/>
              <a:t>.</a:t>
            </a:r>
            <a:r>
              <a:rPr lang="fr-FR" altLang="zh-CN" sz="1600" baseline="30000" dirty="0" smtClean="0"/>
              <a:t>[2]</a:t>
            </a:r>
            <a:endParaRPr lang="fr-FR" altLang="zh-CN" sz="1600" baseline="30000" dirty="0"/>
          </a:p>
          <a:p>
            <a:pPr marL="0" indent="0" algn="just">
              <a:buNone/>
            </a:pPr>
            <a:endParaRPr lang="fr-FR" altLang="zh-CN" sz="1600" dirty="0" smtClean="0"/>
          </a:p>
          <a:p>
            <a:pPr marL="0" indent="0" algn="just">
              <a:buNone/>
            </a:pPr>
            <a:r>
              <a:rPr lang="fr-FR" altLang="zh-CN" sz="1600" dirty="0"/>
              <a:t> </a:t>
            </a:r>
            <a:r>
              <a:rPr lang="fr-FR" altLang="zh-CN" sz="1600" dirty="0" smtClean="0"/>
              <a:t>          </a:t>
            </a:r>
            <a:endParaRPr lang="zh-CN" altLang="en-US" sz="1600" dirty="0"/>
          </a:p>
        </p:txBody>
      </p:sp>
    </p:spTree>
    <p:extLst>
      <p:ext uri="{BB962C8B-B14F-4D97-AF65-F5344CB8AC3E}">
        <p14:creationId xmlns:p14="http://schemas.microsoft.com/office/powerpoint/2010/main" val="3168675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IV. </a:t>
            </a:r>
            <a:r>
              <a:rPr lang="en-US" altLang="zh-CN" sz="2400" b="1" dirty="0" err="1" smtClean="0">
                <a:solidFill>
                  <a:schemeClr val="bg1"/>
                </a:solidFill>
              </a:rPr>
              <a:t>Analyse</a:t>
            </a:r>
            <a:r>
              <a:rPr lang="en-US" altLang="zh-CN" sz="2400" b="1" dirty="0" smtClean="0">
                <a:solidFill>
                  <a:schemeClr val="bg1"/>
                </a:solidFill>
              </a:rPr>
              <a:t> </a:t>
            </a:r>
            <a:r>
              <a:rPr lang="en-US" altLang="zh-CN" sz="2400" b="1" dirty="0" err="1">
                <a:solidFill>
                  <a:schemeClr val="bg1"/>
                </a:solidFill>
              </a:rPr>
              <a:t>stratégique</a:t>
            </a:r>
            <a:r>
              <a:rPr lang="en-US" altLang="zh-CN" sz="2400" b="1" dirty="0">
                <a:solidFill>
                  <a:schemeClr val="bg1"/>
                </a:solidFill>
              </a:rPr>
              <a:t> SWOT </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373429"/>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Tropicana</a:t>
            </a:r>
            <a:endParaRPr lang="en-US" altLang="zh-CN" sz="2400" b="1" dirty="0"/>
          </a:p>
        </p:txBody>
      </p:sp>
      <p:sp>
        <p:nvSpPr>
          <p:cNvPr id="4" name="ZoneTexte 3"/>
          <p:cNvSpPr txBox="1"/>
          <p:nvPr/>
        </p:nvSpPr>
        <p:spPr>
          <a:xfrm>
            <a:off x="3286115" y="1604261"/>
            <a:ext cx="4968875" cy="380104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accent1">
                    <a:lumMod val="50000"/>
                  </a:schemeClr>
                </a:solidFill>
                <a:effectLst/>
                <a:ea typeface="宋体" pitchFamily="2" charset="-122"/>
              </a:rPr>
              <a:t>Ses id</a:t>
            </a:r>
            <a:r>
              <a:rPr kumimoji="0" lang="fr-CA" altLang="zh-CN" sz="1800" b="1" i="0" u="none" strike="noStrike" cap="none" normalizeH="0" baseline="0" dirty="0" smtClean="0">
                <a:ln>
                  <a:noFill/>
                </a:ln>
                <a:solidFill>
                  <a:schemeClr val="accent1">
                    <a:lumMod val="50000"/>
                  </a:schemeClr>
                </a:solidFill>
                <a:effectLst/>
                <a:ea typeface="宋体" pitchFamily="2" charset="-122"/>
              </a:rPr>
              <a:t>ées environnementales</a:t>
            </a:r>
          </a:p>
          <a:p>
            <a:pPr marL="0" marR="0" lvl="0" indent="0" algn="l" defTabSz="914400" rtl="0" eaLnBrk="1" fontAlgn="base" latinLnBrk="0" hangingPunct="1">
              <a:lnSpc>
                <a:spcPct val="100000"/>
              </a:lnSpc>
              <a:spcBef>
                <a:spcPts val="600"/>
              </a:spcBef>
              <a:spcAft>
                <a:spcPct val="0"/>
              </a:spcAft>
              <a:buClr>
                <a:schemeClr val="tx1"/>
              </a:buClr>
              <a:buSzPts val="1800"/>
              <a:buFont typeface="Arial" pitchFamily="34" charset="0"/>
              <a:buChar char="•"/>
              <a:tabLst/>
            </a:pPr>
            <a:r>
              <a:rPr kumimoji="0" lang="fr-CA" altLang="zh-CN" sz="1800" b="0" i="0" u="none" strike="noStrike" cap="none" normalizeH="0" baseline="0" dirty="0" smtClean="0">
                <a:ln>
                  <a:noFill/>
                </a:ln>
                <a:solidFill>
                  <a:schemeClr val="tx1"/>
                </a:solidFill>
                <a:effectLst/>
                <a:ea typeface="宋体" pitchFamily="2" charset="-122"/>
              </a:rPr>
              <a:t>Un engagement fort au près de l’environnement sur les plantations, l’embouteillage et l’emballage</a:t>
            </a:r>
          </a:p>
          <a:p>
            <a:pPr marL="0" marR="0" lvl="0" indent="0" algn="l" defTabSz="914400" rtl="0" eaLnBrk="1" fontAlgn="base" latinLnBrk="0" hangingPunct="1">
              <a:lnSpc>
                <a:spcPct val="100000"/>
              </a:lnSpc>
              <a:spcBef>
                <a:spcPts val="600"/>
              </a:spcBef>
              <a:spcAft>
                <a:spcPct val="0"/>
              </a:spcAft>
              <a:buClr>
                <a:schemeClr val="tx1"/>
              </a:buClr>
              <a:buSzPts val="1800"/>
              <a:buFont typeface="Arial" pitchFamily="34" charset="0"/>
              <a:buChar char="•"/>
              <a:tabLst/>
            </a:pPr>
            <a:r>
              <a:rPr kumimoji="0" lang="fr-CA" altLang="zh-CN" sz="1800" b="0" i="0" u="none" strike="noStrike" cap="none" normalizeH="0" baseline="0" dirty="0" smtClean="0">
                <a:ln>
                  <a:noFill/>
                </a:ln>
                <a:solidFill>
                  <a:schemeClr val="tx1"/>
                </a:solidFill>
                <a:effectLst/>
                <a:ea typeface="宋体" pitchFamily="2" charset="-122"/>
              </a:rPr>
              <a:t>Exploiter le coeur de l’orange pour son jus, le reste est utilisé comme huiles essentielles </a:t>
            </a:r>
          </a:p>
          <a:p>
            <a:pPr marL="0" marR="0" lvl="0" indent="0" algn="l" defTabSz="914400" rtl="0" eaLnBrk="1" fontAlgn="base" latinLnBrk="0" hangingPunct="1">
              <a:lnSpc>
                <a:spcPct val="100000"/>
              </a:lnSpc>
              <a:spcBef>
                <a:spcPts val="600"/>
              </a:spcBef>
              <a:spcAft>
                <a:spcPct val="0"/>
              </a:spcAft>
              <a:buClr>
                <a:schemeClr val="tx1"/>
              </a:buClr>
              <a:buSzPts val="1800"/>
              <a:buFont typeface="Arial" pitchFamily="34" charset="0"/>
              <a:buChar char="•"/>
              <a:tabLst/>
            </a:pPr>
            <a:r>
              <a:rPr kumimoji="0" lang="fr-CA" altLang="zh-CN" sz="1800" b="0" i="0" u="none" strike="noStrike" cap="none" normalizeH="0" baseline="0" dirty="0" smtClean="0">
                <a:ln>
                  <a:noFill/>
                </a:ln>
                <a:solidFill>
                  <a:schemeClr val="tx1"/>
                </a:solidFill>
                <a:effectLst/>
                <a:ea typeface="宋体" pitchFamily="2" charset="-122"/>
              </a:rPr>
              <a:t>L’énergie utilisée pour presser les oranges est à 80% renouvelable et verte </a:t>
            </a:r>
          </a:p>
          <a:p>
            <a:pPr marL="0" marR="0" lvl="0" indent="0" algn="l" defTabSz="914400" rtl="0" eaLnBrk="1" fontAlgn="base" latinLnBrk="0" hangingPunct="1">
              <a:lnSpc>
                <a:spcPct val="100000"/>
              </a:lnSpc>
              <a:spcBef>
                <a:spcPts val="600"/>
              </a:spcBef>
              <a:spcAft>
                <a:spcPct val="0"/>
              </a:spcAft>
              <a:buClr>
                <a:schemeClr val="tx1"/>
              </a:buClr>
              <a:buSzPts val="1800"/>
              <a:buFont typeface="Arial" pitchFamily="34" charset="0"/>
              <a:buChar char="•"/>
              <a:tabLst/>
            </a:pPr>
            <a:r>
              <a:rPr kumimoji="0" lang="fr-CA" altLang="zh-CN" sz="1800" b="0" i="0" u="none" strike="noStrike" cap="none" normalizeH="0" baseline="0" dirty="0" smtClean="0">
                <a:ln>
                  <a:noFill/>
                </a:ln>
                <a:solidFill>
                  <a:schemeClr val="tx1"/>
                </a:solidFill>
                <a:effectLst/>
                <a:ea typeface="宋体" pitchFamily="2" charset="-122"/>
              </a:rPr>
              <a:t>Energie 100% renouvelable pour la mise en bouteille </a:t>
            </a:r>
          </a:p>
          <a:p>
            <a:pPr marL="0" marR="0" lvl="0" indent="0" algn="l" defTabSz="914400" rtl="0" eaLnBrk="1" fontAlgn="base" latinLnBrk="0" hangingPunct="1">
              <a:lnSpc>
                <a:spcPct val="100000"/>
              </a:lnSpc>
              <a:spcBef>
                <a:spcPts val="600"/>
              </a:spcBef>
              <a:spcAft>
                <a:spcPct val="0"/>
              </a:spcAft>
              <a:buClr>
                <a:schemeClr val="tx1"/>
              </a:buClr>
              <a:buSzPts val="1800"/>
              <a:buFont typeface="Arial" pitchFamily="34" charset="0"/>
              <a:buChar char="•"/>
              <a:tabLst/>
            </a:pPr>
            <a:r>
              <a:rPr kumimoji="0" lang="fr-CA" altLang="zh-CN" sz="1800" b="0" i="0" u="none" strike="noStrike" cap="none" normalizeH="0" baseline="0" dirty="0" smtClean="0">
                <a:ln>
                  <a:noFill/>
                </a:ln>
                <a:solidFill>
                  <a:schemeClr val="tx1"/>
                </a:solidFill>
                <a:effectLst/>
                <a:ea typeface="宋体" pitchFamily="2" charset="-122"/>
              </a:rPr>
              <a:t>95% des emballages certifiés FSC (Forest Stewardship Council)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ea typeface="宋体" pitchFamily="2" charset="-122"/>
            </a:endParaRPr>
          </a:p>
        </p:txBody>
      </p:sp>
      <p:sp>
        <p:nvSpPr>
          <p:cNvPr id="20483" name="Rectangle 3"/>
          <p:cNvSpPr>
            <a:spLocks noChangeArrowheads="1"/>
          </p:cNvSpPr>
          <p:nvPr/>
        </p:nvSpPr>
        <p:spPr bwMode="auto">
          <a:xfrm>
            <a:off x="467544" y="5129238"/>
            <a:ext cx="7632700" cy="194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pPr>
            <a:r>
              <a:rPr kumimoji="0" lang="en-US" altLang="zh-CN" sz="1800" b="1" i="0" u="none" strike="noStrike" cap="none" normalizeH="0" baseline="0" dirty="0" smtClean="0">
                <a:ln>
                  <a:noFill/>
                </a:ln>
                <a:solidFill>
                  <a:schemeClr val="accent1">
                    <a:lumMod val="50000"/>
                  </a:schemeClr>
                </a:solidFill>
                <a:effectLst/>
                <a:latin typeface="Calibri" pitchFamily="34" charset="0"/>
                <a:ea typeface="宋体" pitchFamily="2" charset="-122"/>
                <a:cs typeface="Calibri" pitchFamily="34" charset="0"/>
              </a:rPr>
              <a:t>Tropicana en France</a:t>
            </a:r>
          </a:p>
          <a:p>
            <a:pPr marL="342900" marR="0" lvl="0" indent="-342900" algn="l" defTabSz="914400" rtl="0" eaLnBrk="0" fontAlgn="base" latinLnBrk="0" hangingPunct="0">
              <a:lnSpc>
                <a:spcPct val="100000"/>
              </a:lnSpc>
              <a:spcBef>
                <a:spcPct val="20000"/>
              </a:spcBef>
              <a:spcAft>
                <a:spcPct val="0"/>
              </a:spcAft>
              <a:buClr>
                <a:schemeClr val="tx1"/>
              </a:buClr>
              <a:buSzPts val="1800"/>
              <a:buFontTx/>
              <a:buChar char="•"/>
              <a:tabLst/>
            </a:pPr>
            <a:r>
              <a:rPr kumimoji="0" lang="fr-FR" altLang="zh-CN" sz="18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2ème marque des BRSA (Boissons Rafraichissantes Sans Alcool) en France derrière Coca-Cola et devant Evian</a:t>
            </a:r>
          </a:p>
          <a:p>
            <a:pPr marL="342900" marR="0" lvl="0" indent="-342900" algn="l" defTabSz="914400" rtl="0" eaLnBrk="0" fontAlgn="base" latinLnBrk="0" hangingPunct="0">
              <a:lnSpc>
                <a:spcPct val="100000"/>
              </a:lnSpc>
              <a:spcBef>
                <a:spcPct val="20000"/>
              </a:spcBef>
              <a:spcAft>
                <a:spcPct val="0"/>
              </a:spcAft>
              <a:buClr>
                <a:schemeClr val="tx1"/>
              </a:buClr>
              <a:buSzPts val="1800"/>
              <a:buFontTx/>
              <a:buChar char="•"/>
              <a:tabLst/>
            </a:pPr>
            <a:r>
              <a:rPr kumimoji="0" lang="fr-FR" altLang="zh-CN" sz="18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En 2011 - 40 % de part de marché en valeur au rayon frais </a:t>
            </a:r>
          </a:p>
          <a:p>
            <a:pPr marL="342900" marR="0" lvl="0" indent="-342900" algn="l" defTabSz="914400" rtl="0" eaLnBrk="0" fontAlgn="base" latinLnBrk="0" hangingPunct="0">
              <a:lnSpc>
                <a:spcPct val="100000"/>
              </a:lnSpc>
              <a:spcBef>
                <a:spcPct val="20000"/>
              </a:spcBef>
              <a:spcAft>
                <a:spcPct val="0"/>
              </a:spcAft>
              <a:buClrTx/>
              <a:buSzTx/>
              <a:buFontTx/>
              <a:buChar char="•"/>
              <a:tabLst/>
            </a:pPr>
            <a:r>
              <a:rPr kumimoji="0" lang="fr-FR" altLang="zh-CN" sz="18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- 11,4 % de part de marché en valeur au rayon ambiant </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fr-CA" altLang="zh-CN"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fr-CA" altLang="zh-CN"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fr-CA" altLang="zh-CN"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fr-CA" altLang="zh-CN"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altLang="zh-CN" sz="32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3076" name="Image 1"/>
          <p:cNvPicPr>
            <a:picLocks noChangeAspect="1"/>
          </p:cNvPicPr>
          <p:nvPr/>
        </p:nvPicPr>
        <p:blipFill>
          <a:blip r:embed="rId3"/>
          <a:srcRect/>
          <a:stretch>
            <a:fillRect/>
          </a:stretch>
        </p:blipFill>
        <p:spPr bwMode="auto">
          <a:xfrm>
            <a:off x="500034" y="1525599"/>
            <a:ext cx="2546350" cy="3546475"/>
          </a:xfrm>
          <a:prstGeom prst="rect">
            <a:avLst/>
          </a:prstGeom>
          <a:noFill/>
          <a:ln w="9525">
            <a:noFill/>
            <a:miter lim="800000"/>
            <a:headEnd/>
            <a:tailEnd/>
          </a:ln>
        </p:spPr>
      </p:pic>
    </p:spTree>
    <p:extLst>
      <p:ext uri="{BB962C8B-B14F-4D97-AF65-F5344CB8AC3E}">
        <p14:creationId xmlns:p14="http://schemas.microsoft.com/office/powerpoint/2010/main" val="1005636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IV. </a:t>
            </a:r>
            <a:r>
              <a:rPr lang="en-US" altLang="zh-CN" sz="2400" b="1" dirty="0" err="1" smtClean="0">
                <a:solidFill>
                  <a:schemeClr val="bg1"/>
                </a:solidFill>
              </a:rPr>
              <a:t>Analyse</a:t>
            </a:r>
            <a:r>
              <a:rPr lang="en-US" altLang="zh-CN" sz="2400" b="1" dirty="0" smtClean="0">
                <a:solidFill>
                  <a:schemeClr val="bg1"/>
                </a:solidFill>
              </a:rPr>
              <a:t> </a:t>
            </a:r>
            <a:r>
              <a:rPr lang="en-US" altLang="zh-CN" sz="2400" b="1" dirty="0" err="1">
                <a:solidFill>
                  <a:schemeClr val="bg1"/>
                </a:solidFill>
              </a:rPr>
              <a:t>stratégique</a:t>
            </a:r>
            <a:r>
              <a:rPr lang="en-US" altLang="zh-CN" sz="2400" b="1" dirty="0">
                <a:solidFill>
                  <a:schemeClr val="bg1"/>
                </a:solidFill>
              </a:rPr>
              <a:t> SWOT </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373429"/>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Tropicana</a:t>
            </a:r>
            <a:endParaRPr lang="en-US" altLang="zh-CN" sz="2400" b="1" dirty="0"/>
          </a:p>
        </p:txBody>
      </p:sp>
      <p:sp>
        <p:nvSpPr>
          <p:cNvPr id="5123" name="Rectangle 3"/>
          <p:cNvSpPr>
            <a:spLocks noChangeArrowheads="1"/>
          </p:cNvSpPr>
          <p:nvPr/>
        </p:nvSpPr>
        <p:spPr bwMode="auto">
          <a:xfrm>
            <a:off x="457200" y="14176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pPr>
            <a:r>
              <a:rPr kumimoji="0" lang="en-US" altLang="zh-CN" sz="2400" b="1" i="0" u="none" strike="noStrike" cap="none" normalizeH="0" baseline="0" dirty="0" smtClean="0">
                <a:ln>
                  <a:noFill/>
                </a:ln>
                <a:solidFill>
                  <a:schemeClr val="accent1">
                    <a:lumMod val="50000"/>
                  </a:schemeClr>
                </a:solidFill>
                <a:effectLst/>
                <a:ea typeface="宋体" pitchFamily="2" charset="-122"/>
              </a:rPr>
              <a:t>Ses domaines d’activités stratégiques </a:t>
            </a:r>
            <a:endParaRPr kumimoji="0" lang="en-US" altLang="zh-CN" sz="2000" b="1" i="0" u="none" strike="noStrike" cap="none" normalizeH="0" baseline="0" dirty="0" smtClean="0">
              <a:ln>
                <a:noFill/>
              </a:ln>
              <a:solidFill>
                <a:schemeClr val="accent1">
                  <a:lumMod val="50000"/>
                </a:schemeClr>
              </a:solidFill>
              <a:effectLst/>
              <a:ea typeface="宋体" pitchFamily="2" charset="-122"/>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altLang="zh-CN" sz="3200" b="0" i="0" u="none" strike="noStrike" cap="none" normalizeH="0" baseline="0" dirty="0" smtClean="0">
              <a:ln>
                <a:noFill/>
              </a:ln>
              <a:solidFill>
                <a:schemeClr val="tx1"/>
              </a:solidFill>
              <a:effectLst/>
            </a:endParaRPr>
          </a:p>
        </p:txBody>
      </p:sp>
      <p:sp>
        <p:nvSpPr>
          <p:cNvPr id="4099" name="Text Box 4"/>
          <p:cNvSpPr txBox="1">
            <a:spLocks noChangeArrowheads="1"/>
          </p:cNvSpPr>
          <p:nvPr/>
        </p:nvSpPr>
        <p:spPr bwMode="auto">
          <a:xfrm>
            <a:off x="2532063" y="1958975"/>
            <a:ext cx="4654550" cy="306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pitchFamily="34" charset="0"/>
                <a:ea typeface="宋体" pitchFamily="2" charset="-122"/>
              </a:rPr>
              <a:t>Fonctions, Besoins, Applications, Produits</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01" name="ZoneTexte 3"/>
          <p:cNvSpPr txBox="1">
            <a:spLocks noChangeArrowheads="1"/>
          </p:cNvSpPr>
          <p:nvPr/>
        </p:nvSpPr>
        <p:spPr bwMode="auto">
          <a:xfrm>
            <a:off x="2987675" y="2441575"/>
            <a:ext cx="1562100" cy="172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zh-CN" sz="1800" b="0" i="0" u="none" strike="noStrike" cap="none" normalizeH="0" baseline="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Petit-déjeuner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Pause de travail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Soirée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Pique-nique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Sports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ea typeface="宋体" pitchFamily="2" charset="-122"/>
            </a:endParaRPr>
          </a:p>
        </p:txBody>
      </p:sp>
      <p:sp>
        <p:nvSpPr>
          <p:cNvPr id="4102" name="Line 8"/>
          <p:cNvSpPr>
            <a:spLocks noChangeShapeType="1"/>
          </p:cNvSpPr>
          <p:nvPr/>
        </p:nvSpPr>
        <p:spPr bwMode="auto">
          <a:xfrm>
            <a:off x="4405659" y="2265363"/>
            <a:ext cx="0" cy="2243137"/>
          </a:xfrm>
          <a:prstGeom prst="line">
            <a:avLst/>
          </a:prstGeom>
          <a:noFill/>
          <a:ln w="3810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4103" name="Rectangle 12"/>
          <p:cNvSpPr>
            <a:spLocks noChangeArrowheads="1"/>
          </p:cNvSpPr>
          <p:nvPr/>
        </p:nvSpPr>
        <p:spPr bwMode="auto">
          <a:xfrm>
            <a:off x="4665663" y="2341563"/>
            <a:ext cx="1230312" cy="215423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err="1" smtClean="0">
                <a:ln>
                  <a:noFill/>
                </a:ln>
                <a:solidFill>
                  <a:schemeClr val="tx1"/>
                </a:solidFill>
                <a:effectLst/>
                <a:ea typeface="宋体" pitchFamily="2" charset="-122"/>
              </a:rPr>
              <a:t>Frais</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Santé</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Bien-</a:t>
            </a:r>
            <a:r>
              <a:rPr kumimoji="0" lang="en-US" altLang="zh-CN" sz="1400" b="0" i="0" u="none" strike="noStrike" cap="none" normalizeH="0" baseline="0" dirty="0" err="1" smtClean="0">
                <a:ln>
                  <a:noFill/>
                </a:ln>
                <a:solidFill>
                  <a:schemeClr val="tx1"/>
                </a:solidFill>
                <a:effectLst/>
                <a:ea typeface="宋体" pitchFamily="2" charset="-122"/>
              </a:rPr>
              <a:t>être</a:t>
            </a:r>
            <a:r>
              <a:rPr kumimoji="0" lang="en-US" altLang="zh-CN" sz="1400" b="0" i="0" u="none" strike="noStrike" cap="none" normalizeH="0" baseline="0" dirty="0" smtClean="0">
                <a:ln>
                  <a:noFill/>
                </a:ln>
                <a:solidFill>
                  <a:schemeClr val="tx1"/>
                </a:solidFill>
                <a:effectLst/>
                <a:ea typeface="宋体" pitchFamily="2"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err="1" smtClean="0">
                <a:ln>
                  <a:noFill/>
                </a:ln>
                <a:solidFill>
                  <a:schemeClr val="tx1"/>
                </a:solidFill>
                <a:effectLst/>
                <a:ea typeface="宋体" pitchFamily="2" charset="-122"/>
              </a:rPr>
              <a:t>Equilibre</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err="1" smtClean="0">
                <a:ln>
                  <a:noFill/>
                </a:ln>
                <a:solidFill>
                  <a:schemeClr val="tx1"/>
                </a:solidFill>
                <a:effectLst/>
                <a:ea typeface="宋体" pitchFamily="2" charset="-122"/>
              </a:rPr>
              <a:t>Nutritionnelle</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err="1" smtClean="0">
                <a:ln>
                  <a:noFill/>
                </a:ln>
                <a:solidFill>
                  <a:schemeClr val="tx1"/>
                </a:solidFill>
                <a:effectLst/>
                <a:ea typeface="宋体" pitchFamily="2" charset="-122"/>
              </a:rPr>
              <a:t>Plaisir</a:t>
            </a:r>
            <a:r>
              <a:rPr kumimoji="0" lang="en-US" altLang="zh-CN" sz="1400" b="0" i="0" u="none" strike="noStrike" cap="none" normalizeH="0" baseline="0" dirty="0" smtClean="0">
                <a:ln>
                  <a:noFill/>
                </a:ln>
                <a:solidFill>
                  <a:schemeClr val="tx1"/>
                </a:solidFill>
                <a:effectLst/>
                <a:ea typeface="宋体" pitchFamily="2"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err="1" smtClean="0">
                <a:ln>
                  <a:noFill/>
                </a:ln>
                <a:solidFill>
                  <a:schemeClr val="tx1"/>
                </a:solidFill>
                <a:effectLst/>
                <a:ea typeface="宋体" pitchFamily="2" charset="-122"/>
              </a:rPr>
              <a:t>Pratique</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err="1" smtClean="0">
                <a:ln>
                  <a:noFill/>
                </a:ln>
                <a:solidFill>
                  <a:schemeClr val="tx1"/>
                </a:solidFill>
                <a:effectLst/>
                <a:ea typeface="宋体" pitchFamily="2" charset="-122"/>
              </a:rPr>
              <a:t>Sécurité</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ea typeface="宋体" pitchFamily="2" charset="-122"/>
            </a:endParaRPr>
          </a:p>
        </p:txBody>
      </p:sp>
      <p:sp>
        <p:nvSpPr>
          <p:cNvPr id="4104" name="Line 9"/>
          <p:cNvSpPr>
            <a:spLocks noChangeShapeType="1"/>
          </p:cNvSpPr>
          <p:nvPr/>
        </p:nvSpPr>
        <p:spPr bwMode="auto">
          <a:xfrm flipH="1">
            <a:off x="2029394" y="4508500"/>
            <a:ext cx="2376264" cy="1728812"/>
          </a:xfrm>
          <a:prstGeom prst="line">
            <a:avLst/>
          </a:prstGeom>
          <a:noFill/>
          <a:ln w="3810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4105" name="ZoneTexte 1"/>
          <p:cNvSpPr txBox="1">
            <a:spLocks noChangeArrowheads="1"/>
          </p:cNvSpPr>
          <p:nvPr/>
        </p:nvSpPr>
        <p:spPr bwMode="auto">
          <a:xfrm>
            <a:off x="4665663" y="5181600"/>
            <a:ext cx="1746250" cy="95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États-Unis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Europe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Asie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Plus de 60 pays</a:t>
            </a:r>
            <a:endParaRPr kumimoji="0" lang="zh-CN" altLang="zh-CN" sz="1800" b="0" i="0" u="none" strike="noStrike" cap="none" normalizeH="0" baseline="0" smtClean="0">
              <a:ln>
                <a:noFill/>
              </a:ln>
              <a:solidFill>
                <a:schemeClr val="tx1"/>
              </a:solidFill>
              <a:effectLst/>
              <a:ea typeface="宋体" pitchFamily="2" charset="-122"/>
            </a:endParaRPr>
          </a:p>
        </p:txBody>
      </p:sp>
      <p:sp>
        <p:nvSpPr>
          <p:cNvPr id="4106" name="Line 10"/>
          <p:cNvSpPr>
            <a:spLocks noChangeShapeType="1"/>
          </p:cNvSpPr>
          <p:nvPr/>
        </p:nvSpPr>
        <p:spPr bwMode="auto">
          <a:xfrm>
            <a:off x="4405659" y="4508500"/>
            <a:ext cx="2614613" cy="1627188"/>
          </a:xfrm>
          <a:prstGeom prst="line">
            <a:avLst/>
          </a:prstGeom>
          <a:noFill/>
          <a:ln w="3810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4107" name="Text Box 13"/>
          <p:cNvSpPr txBox="1">
            <a:spLocks noChangeArrowheads="1"/>
          </p:cNvSpPr>
          <p:nvPr/>
        </p:nvSpPr>
        <p:spPr bwMode="auto">
          <a:xfrm>
            <a:off x="900113" y="4303713"/>
            <a:ext cx="2801937"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zh-CN" sz="1400" b="0" i="0" u="none" strike="noStrike" cap="none" normalizeH="0" baseline="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Sélection particulière des fruits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Fruits pressés dans les 24h 	suivant la cueillette </a:t>
            </a:r>
            <a:endParaRPr kumimoji="0" lang="fr-CA" altLang="zh-CN" sz="1400" b="0" i="0" u="none" strike="noStrike" cap="none" normalizeH="0" baseline="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zh-CN" sz="1400" b="0" i="0" u="none" strike="noStrike" cap="none" normalizeH="0" baseline="0" smtClean="0">
                <a:ln>
                  <a:noFill/>
                </a:ln>
                <a:solidFill>
                  <a:schemeClr val="tx1"/>
                </a:solidFill>
                <a:effectLst/>
                <a:ea typeface="宋体" pitchFamily="2" charset="-122"/>
              </a:rPr>
              <a:t>Flash pasteurisation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Packaging biodégradable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	</a:t>
            </a:r>
            <a:endParaRPr kumimoji="0" lang="zh-CN" altLang="zh-CN" sz="1800" b="0" i="0" u="none" strike="noStrike" cap="none" normalizeH="0" baseline="0" smtClean="0">
              <a:ln>
                <a:noFill/>
              </a:ln>
              <a:solidFill>
                <a:schemeClr val="tx1"/>
              </a:solidFill>
              <a:effectLst/>
              <a:ea typeface="宋体" pitchFamily="2" charset="-122"/>
            </a:endParaRPr>
          </a:p>
        </p:txBody>
      </p:sp>
      <p:sp>
        <p:nvSpPr>
          <p:cNvPr id="4108" name="ZoneTexte 2"/>
          <p:cNvSpPr txBox="1">
            <a:spLocks noChangeArrowheads="1"/>
          </p:cNvSpPr>
          <p:nvPr/>
        </p:nvSpPr>
        <p:spPr bwMode="auto">
          <a:xfrm>
            <a:off x="5722938" y="4837113"/>
            <a:ext cx="1493837" cy="307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smtClean="0">
                <a:ln>
                  <a:noFill/>
                </a:ln>
                <a:solidFill>
                  <a:schemeClr val="tx1"/>
                </a:solidFill>
                <a:effectLst/>
                <a:ea typeface="宋体" pitchFamily="2" charset="-122"/>
              </a:rPr>
              <a:t>Grand public</a:t>
            </a:r>
            <a:endParaRPr kumimoji="0" lang="zh-CN" altLang="zh-CN" sz="1800" b="0" i="0" u="none" strike="noStrike" cap="none" normalizeH="0" baseline="0" smtClean="0">
              <a:ln>
                <a:noFill/>
              </a:ln>
              <a:solidFill>
                <a:schemeClr val="tx1"/>
              </a:solidFill>
              <a:effectLst/>
              <a:ea typeface="宋体" pitchFamily="2" charset="-122"/>
            </a:endParaRPr>
          </a:p>
        </p:txBody>
      </p:sp>
      <p:sp>
        <p:nvSpPr>
          <p:cNvPr id="4109" name="Text Box 6"/>
          <p:cNvSpPr txBox="1">
            <a:spLocks noChangeArrowheads="1"/>
          </p:cNvSpPr>
          <p:nvPr/>
        </p:nvSpPr>
        <p:spPr bwMode="auto">
          <a:xfrm>
            <a:off x="444857" y="6135688"/>
            <a:ext cx="2879725"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ea typeface="宋体" pitchFamily="2" charset="-122"/>
              </a:rPr>
              <a:t>Technologies, compétences </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ea typeface="宋体" pitchFamily="2" charset="-122"/>
            </a:endParaRPr>
          </a:p>
        </p:txBody>
      </p:sp>
      <p:sp>
        <p:nvSpPr>
          <p:cNvPr id="4110" name="Text Box 7"/>
          <p:cNvSpPr txBox="1">
            <a:spLocks noChangeArrowheads="1"/>
          </p:cNvSpPr>
          <p:nvPr/>
        </p:nvSpPr>
        <p:spPr bwMode="auto">
          <a:xfrm>
            <a:off x="6382402" y="6134100"/>
            <a:ext cx="1943100"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ea typeface="宋体" pitchFamily="2" charset="-122"/>
              </a:rPr>
              <a:t>Marchés et Clients </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ea typeface="宋体" pitchFamily="2" charset="-122"/>
            </a:endParaRPr>
          </a:p>
        </p:txBody>
      </p:sp>
      <p:pic>
        <p:nvPicPr>
          <p:cNvPr id="4111" name="Image 11"/>
          <p:cNvPicPr>
            <a:picLocks noChangeAspect="1"/>
          </p:cNvPicPr>
          <p:nvPr/>
        </p:nvPicPr>
        <p:blipFill>
          <a:blip r:embed="rId3"/>
          <a:srcRect/>
          <a:stretch>
            <a:fillRect/>
          </a:stretch>
        </p:blipFill>
        <p:spPr bwMode="auto">
          <a:xfrm>
            <a:off x="7834313" y="3033713"/>
            <a:ext cx="704850" cy="704850"/>
          </a:xfrm>
          <a:prstGeom prst="rect">
            <a:avLst/>
          </a:prstGeom>
          <a:noFill/>
          <a:ln w="9525">
            <a:noFill/>
            <a:miter lim="800000"/>
            <a:headEnd/>
            <a:tailEnd/>
          </a:ln>
        </p:spPr>
      </p:pic>
      <p:pic>
        <p:nvPicPr>
          <p:cNvPr id="4113" name="Image 13"/>
          <p:cNvPicPr>
            <a:picLocks noChangeAspect="1"/>
          </p:cNvPicPr>
          <p:nvPr/>
        </p:nvPicPr>
        <p:blipFill>
          <a:blip r:embed="rId4"/>
          <a:srcRect/>
          <a:stretch>
            <a:fillRect/>
          </a:stretch>
        </p:blipFill>
        <p:spPr bwMode="auto">
          <a:xfrm>
            <a:off x="7829550" y="2089150"/>
            <a:ext cx="704850" cy="704850"/>
          </a:xfrm>
          <a:prstGeom prst="rect">
            <a:avLst/>
          </a:prstGeom>
          <a:noFill/>
          <a:ln w="9525">
            <a:noFill/>
            <a:miter lim="800000"/>
            <a:headEnd/>
            <a:tailEnd/>
          </a:ln>
        </p:spPr>
      </p:pic>
      <p:pic>
        <p:nvPicPr>
          <p:cNvPr id="4114" name="Image 14"/>
          <p:cNvPicPr>
            <a:picLocks noChangeAspect="1"/>
          </p:cNvPicPr>
          <p:nvPr/>
        </p:nvPicPr>
        <p:blipFill>
          <a:blip r:embed="rId5"/>
          <a:srcRect/>
          <a:stretch>
            <a:fillRect/>
          </a:stretch>
        </p:blipFill>
        <p:spPr bwMode="auto">
          <a:xfrm>
            <a:off x="7834313" y="3738563"/>
            <a:ext cx="704850" cy="704850"/>
          </a:xfrm>
          <a:prstGeom prst="rect">
            <a:avLst/>
          </a:prstGeom>
          <a:noFill/>
          <a:ln w="9525">
            <a:noFill/>
            <a:miter lim="800000"/>
            <a:headEnd/>
            <a:tailEnd/>
          </a:ln>
        </p:spPr>
      </p:pic>
      <p:pic>
        <p:nvPicPr>
          <p:cNvPr id="4115" name="Image 15"/>
          <p:cNvPicPr>
            <a:picLocks noChangeAspect="1"/>
          </p:cNvPicPr>
          <p:nvPr/>
        </p:nvPicPr>
        <p:blipFill>
          <a:blip r:embed="rId6"/>
          <a:srcRect/>
          <a:stretch>
            <a:fillRect/>
          </a:stretch>
        </p:blipFill>
        <p:spPr bwMode="auto">
          <a:xfrm>
            <a:off x="7834313" y="4508500"/>
            <a:ext cx="704850" cy="704850"/>
          </a:xfrm>
          <a:prstGeom prst="rect">
            <a:avLst/>
          </a:prstGeom>
          <a:noFill/>
          <a:ln w="9525">
            <a:noFill/>
            <a:miter lim="800000"/>
            <a:headEnd/>
            <a:tailEnd/>
          </a:ln>
        </p:spPr>
      </p:pic>
      <p:pic>
        <p:nvPicPr>
          <p:cNvPr id="4116" name="Image 16"/>
          <p:cNvPicPr>
            <a:picLocks noChangeAspect="1"/>
          </p:cNvPicPr>
          <p:nvPr/>
        </p:nvPicPr>
        <p:blipFill>
          <a:blip r:embed="rId7"/>
          <a:srcRect/>
          <a:stretch>
            <a:fillRect/>
          </a:stretch>
        </p:blipFill>
        <p:spPr bwMode="auto">
          <a:xfrm>
            <a:off x="7834313" y="5307013"/>
            <a:ext cx="704850" cy="704850"/>
          </a:xfrm>
          <a:prstGeom prst="rect">
            <a:avLst/>
          </a:prstGeom>
          <a:noFill/>
          <a:ln w="9525">
            <a:noFill/>
            <a:miter lim="800000"/>
            <a:headEnd/>
            <a:tailEnd/>
          </a:ln>
        </p:spPr>
      </p:pic>
    </p:spTree>
    <p:extLst>
      <p:ext uri="{BB962C8B-B14F-4D97-AF65-F5344CB8AC3E}">
        <p14:creationId xmlns:p14="http://schemas.microsoft.com/office/powerpoint/2010/main" val="1005636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IV. </a:t>
            </a:r>
            <a:r>
              <a:rPr lang="en-US" altLang="zh-CN" sz="2400" b="1" dirty="0" err="1" smtClean="0">
                <a:solidFill>
                  <a:schemeClr val="bg1"/>
                </a:solidFill>
              </a:rPr>
              <a:t>Analyse</a:t>
            </a:r>
            <a:r>
              <a:rPr lang="en-US" altLang="zh-CN" sz="2400" b="1" dirty="0" smtClean="0">
                <a:solidFill>
                  <a:schemeClr val="bg1"/>
                </a:solidFill>
              </a:rPr>
              <a:t> </a:t>
            </a:r>
            <a:r>
              <a:rPr lang="en-US" altLang="zh-CN" sz="2400" b="1" dirty="0" err="1">
                <a:solidFill>
                  <a:schemeClr val="bg1"/>
                </a:solidFill>
              </a:rPr>
              <a:t>stratégique</a:t>
            </a:r>
            <a:r>
              <a:rPr lang="en-US" altLang="zh-CN" sz="2400" b="1" dirty="0">
                <a:solidFill>
                  <a:schemeClr val="bg1"/>
                </a:solidFill>
              </a:rPr>
              <a:t> SWOT </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373429"/>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Tropicana</a:t>
            </a:r>
            <a:endParaRPr lang="en-US" altLang="zh-CN" sz="2400" b="1" dirty="0"/>
          </a:p>
        </p:txBody>
      </p:sp>
      <p:sp>
        <p:nvSpPr>
          <p:cNvPr id="5122" name="Rectangle 3"/>
          <p:cNvSpPr>
            <a:spLocks noChangeArrowheads="1"/>
          </p:cNvSpPr>
          <p:nvPr/>
        </p:nvSpPr>
        <p:spPr bwMode="auto">
          <a:xfrm>
            <a:off x="642910" y="1428736"/>
            <a:ext cx="5183187"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pPr>
            <a:r>
              <a:rPr kumimoji="0" lang="en-US" altLang="zh-CN" sz="2000" b="1" i="0" u="none" strike="noStrike" cap="none" normalizeH="0" baseline="0" dirty="0" smtClean="0">
                <a:ln>
                  <a:noFill/>
                </a:ln>
                <a:solidFill>
                  <a:schemeClr val="accent1">
                    <a:lumMod val="50000"/>
                  </a:schemeClr>
                </a:solidFill>
                <a:effectLst/>
                <a:latin typeface="Arial" pitchFamily="34" charset="0"/>
                <a:ea typeface="宋体" pitchFamily="2" charset="-122"/>
              </a:rPr>
              <a:t>Ses enjeux stratégiques – publicit</a:t>
            </a:r>
            <a:r>
              <a:rPr kumimoji="0" lang="fr-CA" altLang="zh-CN" sz="2000" b="1" i="0" u="none" strike="noStrike" cap="none" normalizeH="0" baseline="0" dirty="0" smtClean="0">
                <a:ln>
                  <a:noFill/>
                </a:ln>
                <a:solidFill>
                  <a:schemeClr val="accent1">
                    <a:lumMod val="50000"/>
                  </a:schemeClr>
                </a:solidFill>
                <a:effectLst/>
                <a:latin typeface="Arial" pitchFamily="34" charset="0"/>
                <a:ea typeface="宋体" pitchFamily="2" charset="-122"/>
              </a:rPr>
              <a:t>é</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r>
              <a:rPr kumimoji="0" lang="fr-FR" altLang="zh-CN" sz="2400" b="1" i="0" u="none" strike="noStrike" cap="none" normalizeH="0" baseline="0" dirty="0" smtClean="0">
                <a:ln>
                  <a:noFill/>
                </a:ln>
                <a:solidFill>
                  <a:srgbClr val="00B050"/>
                </a:solidFill>
                <a:effectLst/>
                <a:latin typeface="Arial" pitchFamily="34" charset="0"/>
                <a:ea typeface="宋体" pitchFamily="2" charset="-122"/>
              </a:rPr>
              <a:t>« </a:t>
            </a:r>
            <a:endParaRPr kumimoji="0" lang="zh-CN" altLang="zh-CN" sz="3200" b="0" i="0" u="none" strike="noStrike" cap="none" normalizeH="0" baseline="0" dirty="0" smtClean="0">
              <a:ln>
                <a:noFill/>
              </a:ln>
              <a:solidFill>
                <a:schemeClr val="tx1"/>
              </a:solidFill>
              <a:effectLst/>
              <a:latin typeface="Arial" pitchFamily="34" charset="0"/>
            </a:endParaRPr>
          </a:p>
        </p:txBody>
      </p:sp>
      <p:pic>
        <p:nvPicPr>
          <p:cNvPr id="5124" name="Image 4"/>
          <p:cNvPicPr>
            <a:picLocks noChangeAspect="1"/>
          </p:cNvPicPr>
          <p:nvPr/>
        </p:nvPicPr>
        <p:blipFill>
          <a:blip r:embed="rId3"/>
          <a:srcRect/>
          <a:stretch>
            <a:fillRect/>
          </a:stretch>
        </p:blipFill>
        <p:spPr bwMode="auto">
          <a:xfrm>
            <a:off x="1014888" y="3920767"/>
            <a:ext cx="2591593" cy="2667715"/>
          </a:xfrm>
          <a:prstGeom prst="rect">
            <a:avLst/>
          </a:prstGeom>
          <a:noFill/>
          <a:ln w="9525">
            <a:noFill/>
            <a:miter lim="800000"/>
            <a:headEnd/>
            <a:tailEnd/>
          </a:ln>
        </p:spPr>
      </p:pic>
      <p:pic>
        <p:nvPicPr>
          <p:cNvPr id="5125" name="Image 1"/>
          <p:cNvPicPr>
            <a:picLocks noChangeAspect="1"/>
          </p:cNvPicPr>
          <p:nvPr/>
        </p:nvPicPr>
        <p:blipFill>
          <a:blip r:embed="rId4"/>
          <a:srcRect/>
          <a:stretch>
            <a:fillRect/>
          </a:stretch>
        </p:blipFill>
        <p:spPr bwMode="auto">
          <a:xfrm>
            <a:off x="3924300" y="2852738"/>
            <a:ext cx="2765425" cy="3849687"/>
          </a:xfrm>
          <a:prstGeom prst="rect">
            <a:avLst/>
          </a:prstGeom>
          <a:noFill/>
          <a:ln w="9525">
            <a:noFill/>
            <a:miter lim="800000"/>
            <a:headEnd/>
            <a:tailEnd/>
          </a:ln>
        </p:spPr>
      </p:pic>
      <p:sp>
        <p:nvSpPr>
          <p:cNvPr id="5126" name="ZoneTexte 3"/>
          <p:cNvSpPr txBox="1">
            <a:spLocks noChangeArrowheads="1"/>
          </p:cNvSpPr>
          <p:nvPr/>
        </p:nvSpPr>
        <p:spPr bwMode="auto">
          <a:xfrm>
            <a:off x="3617913" y="1973262"/>
            <a:ext cx="5221287" cy="138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400" b="1" i="0" u="none" strike="noStrike" cap="none" normalizeH="0" baseline="0" dirty="0" smtClean="0">
                <a:ln>
                  <a:noFill/>
                </a:ln>
                <a:solidFill>
                  <a:srgbClr val="00B050"/>
                </a:solidFill>
                <a:effectLst/>
                <a:latin typeface="Arial" pitchFamily="34" charset="0"/>
                <a:ea typeface="宋体" pitchFamily="2" charset="-122"/>
              </a:rPr>
              <a:t>« Pour que chacun de vos matins commence par le meilleur.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5127" name="ZoneTexte 5"/>
          <p:cNvSpPr txBox="1">
            <a:spLocks noChangeArrowheads="1"/>
          </p:cNvSpPr>
          <p:nvPr/>
        </p:nvSpPr>
        <p:spPr bwMode="auto">
          <a:xfrm>
            <a:off x="7068873" y="3698328"/>
            <a:ext cx="1831501" cy="175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800" b="1" i="0" u="none" strike="noStrike" cap="none" normalizeH="0" baseline="0" dirty="0" smtClean="0">
                <a:ln>
                  <a:noFill/>
                </a:ln>
                <a:solidFill>
                  <a:schemeClr val="accent1">
                    <a:lumMod val="50000"/>
                  </a:schemeClr>
                </a:solidFill>
                <a:effectLst/>
                <a:latin typeface="Calibri" pitchFamily="34" charset="0"/>
                <a:ea typeface="宋体" pitchFamily="2" charset="-122"/>
                <a:cs typeface="Calibri" pitchFamily="34" charset="0"/>
              </a:rPr>
              <a:t>! </a:t>
            </a:r>
            <a:r>
              <a:rPr kumimoji="0" lang="fr-FR" altLang="zh-CN" sz="1800" i="0" u="none" strike="noStrike" cap="none" normalizeH="0" baseline="0" dirty="0" smtClean="0">
                <a:ln>
                  <a:noFill/>
                </a:ln>
                <a:solidFill>
                  <a:schemeClr val="accent1">
                    <a:lumMod val="50000"/>
                  </a:schemeClr>
                </a:solidFill>
                <a:effectLst/>
                <a:latin typeface="Calibri" pitchFamily="34" charset="0"/>
                <a:ea typeface="宋体" pitchFamily="2" charset="-122"/>
                <a:cs typeface="Calibri" pitchFamily="34" charset="0"/>
              </a:rPr>
              <a:t>Presque tous les français boivent du jus de fruits,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800" i="0" u="none" strike="noStrike" cap="none" normalizeH="0" baseline="0" dirty="0" smtClean="0">
                <a:ln>
                  <a:noFill/>
                </a:ln>
                <a:solidFill>
                  <a:schemeClr val="accent1">
                    <a:lumMod val="50000"/>
                  </a:schemeClr>
                </a:solidFill>
                <a:effectLst/>
                <a:latin typeface="Calibri" pitchFamily="34" charset="0"/>
                <a:ea typeface="宋体" pitchFamily="2" charset="-122"/>
                <a:cs typeface="Calibri" pitchFamily="34" charset="0"/>
              </a:rPr>
              <a:t>surtout pour le petit-déjeuner.</a:t>
            </a:r>
            <a:endParaRPr kumimoji="0" lang="en-US" altLang="zh-CN" sz="1800" i="0" u="none" strike="noStrike" cap="none" normalizeH="0" baseline="0" dirty="0" smtClean="0">
              <a:ln>
                <a:noFill/>
              </a:ln>
              <a:solidFill>
                <a:schemeClr val="accent1">
                  <a:lumMod val="50000"/>
                </a:schemeClr>
              </a:solidFill>
              <a:effectLst/>
              <a:latin typeface="Calibri" pitchFamily="34" charset="0"/>
              <a:ea typeface="宋体" pitchFamily="2" charset="-122"/>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5123" name="Image 2"/>
          <p:cNvPicPr>
            <a:picLocks noChangeAspect="1"/>
          </p:cNvPicPr>
          <p:nvPr/>
        </p:nvPicPr>
        <p:blipFill>
          <a:blip r:embed="rId5"/>
          <a:srcRect/>
          <a:stretch>
            <a:fillRect/>
          </a:stretch>
        </p:blipFill>
        <p:spPr bwMode="auto">
          <a:xfrm>
            <a:off x="257413" y="1917924"/>
            <a:ext cx="3340100" cy="2413000"/>
          </a:xfrm>
          <a:prstGeom prst="rect">
            <a:avLst/>
          </a:prstGeom>
          <a:noFill/>
          <a:ln w="9525">
            <a:noFill/>
            <a:miter lim="800000"/>
            <a:headEnd/>
            <a:tailEnd/>
          </a:ln>
        </p:spPr>
      </p:pic>
    </p:spTree>
    <p:extLst>
      <p:ext uri="{BB962C8B-B14F-4D97-AF65-F5344CB8AC3E}">
        <p14:creationId xmlns:p14="http://schemas.microsoft.com/office/powerpoint/2010/main" val="1005636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noGrp="1" noRot="1"/>
          </p:cNvGrpSpPr>
          <p:nvPr/>
        </p:nvGrpSpPr>
        <p:grpSpPr bwMode="auto">
          <a:xfrm>
            <a:off x="323850" y="1725636"/>
            <a:ext cx="8507413" cy="4871716"/>
            <a:chOff x="204" y="890"/>
            <a:chExt cx="5359" cy="3188"/>
          </a:xfrm>
        </p:grpSpPr>
        <p:sp>
          <p:nvSpPr>
            <p:cNvPr id="27" name="Rectangle 4"/>
            <p:cNvSpPr>
              <a:spLocks noChangeArrowheads="1"/>
            </p:cNvSpPr>
            <p:nvPr/>
          </p:nvSpPr>
          <p:spPr bwMode="auto">
            <a:xfrm>
              <a:off x="204" y="890"/>
              <a:ext cx="2819" cy="230"/>
            </a:xfrm>
            <a:prstGeom prst="rect">
              <a:avLst/>
            </a:prstGeom>
            <a:solidFill>
              <a:schemeClr val="accent4">
                <a:lumMod val="60000"/>
                <a:lumOff val="40000"/>
              </a:schemeClr>
            </a:solidFill>
            <a:ln w="9525">
              <a:noFill/>
              <a:miter lim="800000"/>
              <a:headEnd/>
              <a:tailEnd/>
            </a:ln>
          </p:spPr>
          <p:txBody>
            <a:bodyPr vert="horz" wrap="square" lIns="91441" tIns="45721" rIns="91441" bIns="457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zh-CN" sz="1400" b="1" i="0" u="none" strike="noStrike" cap="none" normalizeH="0" baseline="0" dirty="0" smtClean="0">
                  <a:ln>
                    <a:noFill/>
                  </a:ln>
                  <a:solidFill>
                    <a:schemeClr val="bg1"/>
                  </a:solidFill>
                  <a:effectLst/>
                  <a:latin typeface="Arial" pitchFamily="34" charset="0"/>
                  <a:ea typeface="宋体" pitchFamily="2" charset="-122"/>
                </a:rPr>
                <a:t>FORCES</a:t>
              </a:r>
              <a:endParaRPr kumimoji="0" lang="zh-CN" altLang="zh-CN" sz="1800" b="0" i="0" u="none" strike="noStrike" cap="none" normalizeH="0" baseline="0" dirty="0" smtClean="0">
                <a:ln>
                  <a:noFill/>
                </a:ln>
                <a:solidFill>
                  <a:schemeClr val="bg1"/>
                </a:solidFill>
                <a:effectLst/>
                <a:latin typeface="Arial" pitchFamily="34" charset="0"/>
                <a:ea typeface="宋体" pitchFamily="2" charset="-122"/>
              </a:endParaRPr>
            </a:p>
          </p:txBody>
        </p:sp>
        <p:sp>
          <p:nvSpPr>
            <p:cNvPr id="28" name="Rectangle 5"/>
            <p:cNvSpPr>
              <a:spLocks noChangeArrowheads="1"/>
            </p:cNvSpPr>
            <p:nvPr/>
          </p:nvSpPr>
          <p:spPr bwMode="auto">
            <a:xfrm>
              <a:off x="3023" y="890"/>
              <a:ext cx="2540" cy="230"/>
            </a:xfrm>
            <a:prstGeom prst="rect">
              <a:avLst/>
            </a:prstGeom>
            <a:solidFill>
              <a:schemeClr val="accent1">
                <a:lumMod val="60000"/>
                <a:lumOff val="40000"/>
              </a:schemeClr>
            </a:solidFill>
            <a:ln w="9525">
              <a:noFill/>
              <a:miter lim="800000"/>
              <a:headEnd/>
              <a:tailEnd/>
            </a:ln>
          </p:spPr>
          <p:txBody>
            <a:bodyPr vert="horz" wrap="square" lIns="91441" tIns="45721" rIns="91441" bIns="457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zh-CN" sz="1400" b="1" i="0" u="none" strike="noStrike" cap="none" normalizeH="0" baseline="0" dirty="0" smtClean="0">
                  <a:ln>
                    <a:noFill/>
                  </a:ln>
                  <a:solidFill>
                    <a:schemeClr val="bg1"/>
                  </a:solidFill>
                  <a:effectLst/>
                  <a:latin typeface="Arial" pitchFamily="34" charset="0"/>
                  <a:ea typeface="宋体" pitchFamily="2" charset="-122"/>
                </a:rPr>
                <a:t>FAIBLESSES</a:t>
              </a:r>
              <a:endParaRPr kumimoji="0" lang="zh-CN" altLang="zh-CN" sz="1800" b="0" i="0" u="none" strike="noStrike" cap="none" normalizeH="0" baseline="0" dirty="0" smtClean="0">
                <a:ln>
                  <a:noFill/>
                </a:ln>
                <a:solidFill>
                  <a:schemeClr val="bg1"/>
                </a:solidFill>
                <a:effectLst/>
                <a:latin typeface="Arial" pitchFamily="34" charset="0"/>
                <a:ea typeface="宋体" pitchFamily="2" charset="-122"/>
              </a:endParaRPr>
            </a:p>
          </p:txBody>
        </p:sp>
        <p:sp>
          <p:nvSpPr>
            <p:cNvPr id="29" name="Rectangle 6"/>
            <p:cNvSpPr>
              <a:spLocks noChangeArrowheads="1"/>
            </p:cNvSpPr>
            <p:nvPr/>
          </p:nvSpPr>
          <p:spPr bwMode="auto">
            <a:xfrm>
              <a:off x="204" y="1120"/>
              <a:ext cx="2819" cy="1325"/>
            </a:xfrm>
            <a:prstGeom prst="rect">
              <a:avLst/>
            </a:prstGeom>
            <a:solidFill>
              <a:schemeClr val="accent4">
                <a:lumMod val="20000"/>
                <a:lumOff val="80000"/>
              </a:schemeClr>
            </a:solidFill>
            <a:ln w="9525">
              <a:noFill/>
              <a:miter lim="800000"/>
              <a:headEnd/>
              <a:tailEnd/>
            </a:ln>
          </p:spPr>
          <p:txBody>
            <a:bodyPr vert="horz" wrap="square" lIns="91441" tIns="45721" rIns="91441" bIns="45721"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Une des marques internationales les plus connues mondialement par les consommateurs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Bénéficie du rayonnement international de Pepsi Co</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Leadership sur les jus de fruit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- 2ème marque des BRSA en France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- 22 références dans la gamme Pure Premium</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Qualité et fraicheur des produits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Engagements environnementaux</a:t>
              </a:r>
              <a:endParaRPr kumimoji="0" lang="zh-CN" altLang="zh-CN" sz="1800" b="0" i="0" u="none" strike="noStrike" cap="none" normalizeH="0" baseline="0" dirty="0" smtClean="0">
                <a:ln>
                  <a:noFill/>
                </a:ln>
                <a:solidFill>
                  <a:schemeClr val="tx1"/>
                </a:solidFill>
                <a:effectLst/>
                <a:ea typeface="宋体" pitchFamily="2" charset="-122"/>
              </a:endParaRPr>
            </a:p>
          </p:txBody>
        </p:sp>
        <p:sp>
          <p:nvSpPr>
            <p:cNvPr id="30" name="Rectangle 7"/>
            <p:cNvSpPr>
              <a:spLocks noChangeArrowheads="1"/>
            </p:cNvSpPr>
            <p:nvPr/>
          </p:nvSpPr>
          <p:spPr bwMode="auto">
            <a:xfrm>
              <a:off x="3023" y="1120"/>
              <a:ext cx="2540" cy="1325"/>
            </a:xfrm>
            <a:prstGeom prst="rect">
              <a:avLst/>
            </a:prstGeom>
            <a:solidFill>
              <a:schemeClr val="accent1">
                <a:lumMod val="20000"/>
                <a:lumOff val="80000"/>
              </a:schemeClr>
            </a:solidFill>
            <a:ln w="9525">
              <a:noFill/>
              <a:miter lim="800000"/>
              <a:headEnd/>
              <a:tailEnd/>
            </a:ln>
          </p:spPr>
          <p:txBody>
            <a:bodyPr vert="horz" wrap="square" lIns="91441" tIns="45721" rIns="91441" bIns="45721"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 Le prix un </a:t>
              </a:r>
              <a:r>
                <a:rPr kumimoji="0" lang="en-US" altLang="zh-CN" sz="1400" b="0" i="0" u="none" strike="noStrike" cap="none" normalizeH="0" baseline="0" dirty="0" err="1" smtClean="0">
                  <a:ln>
                    <a:noFill/>
                  </a:ln>
                  <a:solidFill>
                    <a:schemeClr val="tx1"/>
                  </a:solidFill>
                  <a:effectLst/>
                  <a:ea typeface="宋体" pitchFamily="2" charset="-122"/>
                </a:rPr>
                <a:t>peu</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élevé</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Mauvaise</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récolte</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peut</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avoir</a:t>
              </a:r>
              <a:r>
                <a:rPr kumimoji="0" lang="en-US" altLang="zh-CN" sz="1400" b="0" i="0" u="none" strike="noStrike" cap="none" normalizeH="0" baseline="0" dirty="0" smtClean="0">
                  <a:ln>
                    <a:noFill/>
                  </a:ln>
                  <a:solidFill>
                    <a:schemeClr val="tx1"/>
                  </a:solidFill>
                  <a:effectLst/>
                  <a:ea typeface="宋体" pitchFamily="2" charset="-122"/>
                </a:rPr>
                <a:t> de graves </a:t>
              </a:r>
              <a:r>
                <a:rPr kumimoji="0" lang="en-US" altLang="zh-CN" sz="1400" b="0" i="0" u="none" strike="noStrike" cap="none" normalizeH="0" baseline="0" dirty="0" err="1" smtClean="0">
                  <a:ln>
                    <a:noFill/>
                  </a:ln>
                  <a:solidFill>
                    <a:schemeClr val="tx1"/>
                  </a:solidFill>
                  <a:effectLst/>
                  <a:ea typeface="宋体" pitchFamily="2" charset="-122"/>
                </a:rPr>
                <a:t>conséquences</a:t>
              </a:r>
              <a:r>
                <a:rPr kumimoji="0" lang="en-US" altLang="zh-CN" sz="1400" b="0" i="0" u="none" strike="noStrike" cap="none" normalizeH="0" baseline="0" dirty="0" smtClean="0">
                  <a:ln>
                    <a:noFill/>
                  </a:ln>
                  <a:solidFill>
                    <a:schemeClr val="tx1"/>
                  </a:solidFill>
                  <a:effectLst/>
                  <a:ea typeface="宋体" pitchFamily="2"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L’étendue</a:t>
              </a:r>
              <a:r>
                <a:rPr kumimoji="0" lang="en-US" altLang="zh-CN" sz="1400" b="0" i="0" u="none" strike="noStrike" cap="none" normalizeH="0" baseline="0" dirty="0" smtClean="0">
                  <a:ln>
                    <a:noFill/>
                  </a:ln>
                  <a:solidFill>
                    <a:schemeClr val="tx1"/>
                  </a:solidFill>
                  <a:effectLst/>
                  <a:ea typeface="宋体" pitchFamily="2" charset="-122"/>
                </a:rPr>
                <a:t> des </a:t>
              </a:r>
              <a:r>
                <a:rPr kumimoji="0" lang="en-US" altLang="zh-CN" sz="1400" b="0" i="0" u="none" strike="noStrike" cap="none" normalizeH="0" baseline="0" dirty="0" err="1" smtClean="0">
                  <a:ln>
                    <a:noFill/>
                  </a:ln>
                  <a:solidFill>
                    <a:schemeClr val="tx1"/>
                  </a:solidFill>
                  <a:effectLst/>
                  <a:ea typeface="宋体" pitchFamily="2" charset="-122"/>
                </a:rPr>
                <a:t>saveurs</a:t>
              </a:r>
              <a:r>
                <a:rPr kumimoji="0" lang="en-US" altLang="zh-CN" sz="1400" b="0" i="0" u="none" strike="noStrike" cap="none" normalizeH="0" baseline="0" dirty="0" smtClean="0">
                  <a:ln>
                    <a:noFill/>
                  </a:ln>
                  <a:solidFill>
                    <a:schemeClr val="tx1"/>
                  </a:solidFill>
                  <a:effectLst/>
                  <a:ea typeface="宋体" pitchFamily="2" charset="-122"/>
                </a:rPr>
                <a:t> rend la </a:t>
              </a:r>
              <a:r>
                <a:rPr kumimoji="0" lang="en-US" altLang="zh-CN" sz="1400" b="0" i="0" u="none" strike="noStrike" cap="none" normalizeH="0" baseline="0" dirty="0" err="1" smtClean="0">
                  <a:ln>
                    <a:noFill/>
                  </a:ln>
                  <a:solidFill>
                    <a:schemeClr val="tx1"/>
                  </a:solidFill>
                  <a:effectLst/>
                  <a:ea typeface="宋体" pitchFamily="2" charset="-122"/>
                </a:rPr>
                <a:t>difficulté</a:t>
              </a:r>
              <a:r>
                <a:rPr kumimoji="0" lang="en-US" altLang="zh-CN" sz="1400" b="0" i="0" u="none" strike="noStrike" cap="none" normalizeH="0" baseline="0" dirty="0" smtClean="0">
                  <a:ln>
                    <a:noFill/>
                  </a:ln>
                  <a:solidFill>
                    <a:schemeClr val="tx1"/>
                  </a:solidFill>
                  <a:effectLst/>
                  <a:ea typeface="宋体" pitchFamily="2" charset="-122"/>
                </a:rPr>
                <a:t> du placement de </a:t>
              </a:r>
              <a:r>
                <a:rPr kumimoji="0" lang="en-US" altLang="zh-CN" sz="1400" b="0" i="0" u="none" strike="noStrike" cap="none" normalizeH="0" baseline="0" dirty="0" err="1" smtClean="0">
                  <a:ln>
                    <a:noFill/>
                  </a:ln>
                  <a:solidFill>
                    <a:schemeClr val="tx1"/>
                  </a:solidFill>
                  <a:effectLst/>
                  <a:ea typeface="宋体" pitchFamily="2" charset="-122"/>
                </a:rPr>
                <a:t>tous</a:t>
              </a:r>
              <a:r>
                <a:rPr kumimoji="0" lang="en-US" altLang="zh-CN" sz="1400" b="0" i="0" u="none" strike="noStrike" cap="none" normalizeH="0" baseline="0" dirty="0" smtClean="0">
                  <a:ln>
                    <a:noFill/>
                  </a:ln>
                  <a:solidFill>
                    <a:schemeClr val="tx1"/>
                  </a:solidFill>
                  <a:effectLst/>
                  <a:ea typeface="宋体" pitchFamily="2" charset="-122"/>
                </a:rPr>
                <a:t> les </a:t>
              </a:r>
              <a:r>
                <a:rPr kumimoji="0" lang="en-US" altLang="zh-CN" sz="1400" b="0" i="0" u="none" strike="noStrike" cap="none" normalizeH="0" baseline="0" dirty="0" err="1" smtClean="0">
                  <a:ln>
                    <a:noFill/>
                  </a:ln>
                  <a:solidFill>
                    <a:schemeClr val="tx1"/>
                  </a:solidFill>
                  <a:effectLst/>
                  <a:ea typeface="宋体" pitchFamily="2" charset="-122"/>
                </a:rPr>
                <a:t>produits</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dans</a:t>
              </a:r>
              <a:r>
                <a:rPr kumimoji="0" lang="en-US" altLang="zh-CN" sz="1400" b="0" i="0" u="none" strike="noStrike" cap="none" normalizeH="0" baseline="0" dirty="0" smtClean="0">
                  <a:ln>
                    <a:noFill/>
                  </a:ln>
                  <a:solidFill>
                    <a:schemeClr val="tx1"/>
                  </a:solidFill>
                  <a:effectLst/>
                  <a:ea typeface="宋体" pitchFamily="2" charset="-122"/>
                </a:rPr>
                <a:t> le </a:t>
              </a:r>
              <a:r>
                <a:rPr kumimoji="0" lang="en-US" altLang="zh-CN" sz="1400" b="0" i="0" u="none" strike="noStrike" cap="none" normalizeH="0" baseline="0" dirty="0" err="1" smtClean="0">
                  <a:ln>
                    <a:noFill/>
                  </a:ln>
                  <a:solidFill>
                    <a:schemeClr val="tx1"/>
                  </a:solidFill>
                  <a:effectLst/>
                  <a:ea typeface="宋体" pitchFamily="2" charset="-122"/>
                </a:rPr>
                <a:t>linéaire</a:t>
              </a:r>
              <a:r>
                <a:rPr kumimoji="0" lang="en-US" altLang="zh-CN" sz="1400" b="0" i="0" u="none" strike="noStrike" cap="none" normalizeH="0" baseline="0" dirty="0" smtClean="0">
                  <a:ln>
                    <a:noFill/>
                  </a:ln>
                  <a:solidFill>
                    <a:schemeClr val="tx1"/>
                  </a:solidFill>
                  <a:effectLst/>
                  <a:ea typeface="宋体" pitchFamily="2"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Recul dans le classement Top Of Mind </a:t>
              </a:r>
              <a:endParaRPr kumimoji="0" lang="zh-CN" altLang="zh-CN" sz="1800" b="0" i="0" u="none" strike="noStrike" cap="none" normalizeH="0" baseline="0" dirty="0" smtClean="0">
                <a:ln>
                  <a:noFill/>
                </a:ln>
                <a:solidFill>
                  <a:schemeClr val="tx1"/>
                </a:solidFill>
                <a:effectLst/>
                <a:ea typeface="宋体" pitchFamily="2" charset="-122"/>
              </a:endParaRPr>
            </a:p>
          </p:txBody>
        </p:sp>
        <p:sp>
          <p:nvSpPr>
            <p:cNvPr id="31" name="Rectangle 8"/>
            <p:cNvSpPr>
              <a:spLocks noChangeArrowheads="1"/>
            </p:cNvSpPr>
            <p:nvPr/>
          </p:nvSpPr>
          <p:spPr bwMode="auto">
            <a:xfrm>
              <a:off x="204" y="2445"/>
              <a:ext cx="2819" cy="230"/>
            </a:xfrm>
            <a:prstGeom prst="rect">
              <a:avLst/>
            </a:prstGeom>
            <a:solidFill>
              <a:schemeClr val="accent1">
                <a:lumMod val="60000"/>
                <a:lumOff val="40000"/>
              </a:schemeClr>
            </a:solidFill>
            <a:ln w="9525">
              <a:noFill/>
              <a:miter lim="800000"/>
              <a:headEnd/>
              <a:tailEnd/>
            </a:ln>
          </p:spPr>
          <p:txBody>
            <a:bodyPr vert="horz" wrap="square" lIns="91441" tIns="45721" rIns="91441" bIns="457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zh-CN" sz="1400" b="1" i="0" u="none" strike="noStrike" cap="none" normalizeH="0" baseline="0" dirty="0" smtClean="0">
                  <a:ln>
                    <a:noFill/>
                  </a:ln>
                  <a:solidFill>
                    <a:schemeClr val="bg1"/>
                  </a:solidFill>
                  <a:effectLst/>
                  <a:latin typeface="Arial" pitchFamily="34" charset="0"/>
                  <a:ea typeface="宋体" pitchFamily="2" charset="-122"/>
                </a:rPr>
                <a:t>OPPORTUNITIES</a:t>
              </a:r>
              <a:endParaRPr kumimoji="0" lang="zh-CN" altLang="zh-CN" sz="1800" b="0" i="0" u="none" strike="noStrike" cap="none" normalizeH="0" baseline="0" dirty="0" smtClean="0">
                <a:ln>
                  <a:noFill/>
                </a:ln>
                <a:solidFill>
                  <a:schemeClr val="bg1"/>
                </a:solidFill>
                <a:effectLst/>
                <a:latin typeface="Arial" pitchFamily="34" charset="0"/>
                <a:ea typeface="宋体" pitchFamily="2" charset="-122"/>
              </a:endParaRPr>
            </a:p>
          </p:txBody>
        </p:sp>
        <p:sp>
          <p:nvSpPr>
            <p:cNvPr id="32" name="Rectangle 9"/>
            <p:cNvSpPr>
              <a:spLocks noChangeArrowheads="1"/>
            </p:cNvSpPr>
            <p:nvPr/>
          </p:nvSpPr>
          <p:spPr bwMode="auto">
            <a:xfrm>
              <a:off x="3023" y="2445"/>
              <a:ext cx="2540" cy="230"/>
            </a:xfrm>
            <a:prstGeom prst="rect">
              <a:avLst/>
            </a:prstGeom>
            <a:solidFill>
              <a:schemeClr val="accent4">
                <a:lumMod val="60000"/>
                <a:lumOff val="40000"/>
              </a:schemeClr>
            </a:solidFill>
            <a:ln w="9525">
              <a:noFill/>
              <a:miter lim="800000"/>
              <a:headEnd/>
              <a:tailEnd/>
            </a:ln>
          </p:spPr>
          <p:txBody>
            <a:bodyPr vert="horz" wrap="square" lIns="91441" tIns="45721" rIns="91441" bIns="457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zh-CN" sz="1600" b="1" i="0" u="none" strike="noStrike" cap="none" normalizeH="0" baseline="0" dirty="0" smtClean="0">
                  <a:ln>
                    <a:noFill/>
                  </a:ln>
                  <a:solidFill>
                    <a:schemeClr val="bg1"/>
                  </a:solidFill>
                  <a:effectLst/>
                  <a:latin typeface="Calibri" pitchFamily="34" charset="0"/>
                  <a:ea typeface="宋体" pitchFamily="2" charset="-122"/>
                  <a:cs typeface="Calibri" pitchFamily="34" charset="0"/>
                </a:rPr>
                <a:t>MENACES</a:t>
              </a:r>
              <a:endParaRPr kumimoji="0" lang="zh-CN" altLang="zh-CN" sz="1800" b="0" i="0" u="none" strike="noStrike" cap="none" normalizeH="0" baseline="0" dirty="0" smtClean="0">
                <a:ln>
                  <a:noFill/>
                </a:ln>
                <a:solidFill>
                  <a:schemeClr val="bg1"/>
                </a:solidFill>
                <a:effectLst/>
                <a:latin typeface="Calibri" pitchFamily="34" charset="0"/>
                <a:ea typeface="宋体" pitchFamily="2" charset="-122"/>
                <a:cs typeface="Calibri" pitchFamily="34" charset="0"/>
              </a:endParaRPr>
            </a:p>
          </p:txBody>
        </p:sp>
        <p:sp>
          <p:nvSpPr>
            <p:cNvPr id="33" name="Rectangle 10"/>
            <p:cNvSpPr>
              <a:spLocks noChangeArrowheads="1"/>
            </p:cNvSpPr>
            <p:nvPr/>
          </p:nvSpPr>
          <p:spPr bwMode="auto">
            <a:xfrm>
              <a:off x="204" y="2675"/>
              <a:ext cx="2819" cy="1403"/>
            </a:xfrm>
            <a:prstGeom prst="rect">
              <a:avLst/>
            </a:prstGeom>
            <a:solidFill>
              <a:schemeClr val="accent1">
                <a:lumMod val="20000"/>
                <a:lumOff val="80000"/>
              </a:schemeClr>
            </a:solidFill>
            <a:ln w="9525">
              <a:noFill/>
              <a:miter lim="800000"/>
              <a:headEnd/>
              <a:tailEnd/>
            </a:ln>
          </p:spPr>
          <p:txBody>
            <a:bodyPr vert="horz" wrap="square" lIns="91441" tIns="45721" rIns="91441" bIns="45721"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Le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conseil</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 manger 5 fruits et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légumes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par jour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- 2/3 des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français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boivent</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des jus de fruits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- 50% des 90% de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français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à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prendre</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un petit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déjeuner</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boivent</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du jus de fruits au petit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déjeuner</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Innovation et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différenciation</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avec des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produits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sans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additifs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sucres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ajoutés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conservateurs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etc.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Taux</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de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pénétration</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en augmentation pour les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pur</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jus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Gain de places des marques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dans</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le </a:t>
              </a:r>
              <a:r>
                <a:rPr kumimoji="0" lang="en-US" altLang="zh-CN" sz="1400" b="0" i="0" u="none" strike="noStrike" cap="none" normalizeH="0" baseline="0" dirty="0" err="1" smtClean="0">
                  <a:ln>
                    <a:noFill/>
                  </a:ln>
                  <a:solidFill>
                    <a:schemeClr val="tx1"/>
                  </a:solidFill>
                  <a:effectLst/>
                  <a:latin typeface="Calibri" pitchFamily="34" charset="0"/>
                  <a:ea typeface="宋体" pitchFamily="2" charset="-122"/>
                  <a:cs typeface="Calibri" pitchFamily="34" charset="0"/>
                </a:rPr>
                <a:t>linéaire</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Calibri" pitchFamily="34" charset="0"/>
              </a:endParaRPr>
            </a:p>
          </p:txBody>
        </p:sp>
        <p:sp>
          <p:nvSpPr>
            <p:cNvPr id="34" name="Rectangle 11"/>
            <p:cNvSpPr>
              <a:spLocks noChangeArrowheads="1"/>
            </p:cNvSpPr>
            <p:nvPr/>
          </p:nvSpPr>
          <p:spPr bwMode="auto">
            <a:xfrm>
              <a:off x="3023" y="2675"/>
              <a:ext cx="2540" cy="1403"/>
            </a:xfrm>
            <a:prstGeom prst="rect">
              <a:avLst/>
            </a:prstGeom>
            <a:solidFill>
              <a:schemeClr val="accent4">
                <a:lumMod val="20000"/>
                <a:lumOff val="80000"/>
              </a:schemeClr>
            </a:solidFill>
            <a:ln w="9525">
              <a:noFill/>
              <a:miter lim="800000"/>
              <a:headEnd/>
              <a:tailEnd/>
            </a:ln>
          </p:spPr>
          <p:txBody>
            <a:bodyPr vert="horz" wrap="square" lIns="91441" tIns="45721" rIns="91441" bIns="45721"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Consommateurs</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changent</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leurs</a:t>
              </a:r>
              <a:r>
                <a:rPr kumimoji="0" lang="en-US" altLang="zh-CN" sz="1400" b="0" i="0" u="none" strike="noStrike" cap="none" normalizeH="0" baseline="0" dirty="0" smtClean="0">
                  <a:ln>
                    <a:noFill/>
                  </a:ln>
                  <a:solidFill>
                    <a:schemeClr val="tx1"/>
                  </a:solidFill>
                  <a:effectLst/>
                  <a:ea typeface="宋体" pitchFamily="2" charset="-122"/>
                </a:rPr>
                <a:t> habitudes </a:t>
              </a:r>
              <a:r>
                <a:rPr kumimoji="0" lang="en-US" altLang="zh-CN" sz="1400" b="0" i="0" u="none" strike="noStrike" cap="none" normalizeH="0" baseline="0" dirty="0" err="1" smtClean="0">
                  <a:ln>
                    <a:noFill/>
                  </a:ln>
                  <a:solidFill>
                    <a:schemeClr val="tx1"/>
                  </a:solidFill>
                  <a:effectLst/>
                  <a:ea typeface="宋体" pitchFamily="2" charset="-122"/>
                </a:rPr>
                <a:t>d’où</a:t>
              </a:r>
              <a:r>
                <a:rPr kumimoji="0" lang="en-US" altLang="zh-CN" sz="1400" b="0" i="0" u="none" strike="noStrike" cap="none" normalizeH="0" baseline="0" dirty="0" smtClean="0">
                  <a:ln>
                    <a:noFill/>
                  </a:ln>
                  <a:solidFill>
                    <a:schemeClr val="tx1"/>
                  </a:solidFill>
                  <a:effectLst/>
                  <a:ea typeface="宋体" pitchFamily="2" charset="-122"/>
                </a:rPr>
                <a:t> la </a:t>
              </a:r>
              <a:r>
                <a:rPr kumimoji="0" lang="en-US" altLang="zh-CN" sz="1400" b="0" i="0" u="none" strike="noStrike" cap="none" normalizeH="0" baseline="0" dirty="0" err="1" smtClean="0">
                  <a:ln>
                    <a:noFill/>
                  </a:ln>
                  <a:solidFill>
                    <a:schemeClr val="tx1"/>
                  </a:solidFill>
                  <a:effectLst/>
                  <a:ea typeface="宋体" pitchFamily="2" charset="-122"/>
                </a:rPr>
                <a:t>nécessité</a:t>
              </a:r>
              <a:r>
                <a:rPr kumimoji="0" lang="en-US" altLang="zh-CN" sz="1400" b="0" i="0" u="none" strike="noStrike" cap="none" normalizeH="0" baseline="0" dirty="0" smtClean="0">
                  <a:ln>
                    <a:noFill/>
                  </a:ln>
                  <a:solidFill>
                    <a:schemeClr val="tx1"/>
                  </a:solidFill>
                  <a:effectLst/>
                  <a:ea typeface="宋体" pitchFamily="2" charset="-122"/>
                </a:rPr>
                <a:t> de </a:t>
              </a:r>
              <a:r>
                <a:rPr kumimoji="0" lang="en-US" altLang="zh-CN" sz="1400" b="0" i="0" u="none" strike="noStrike" cap="none" normalizeH="0" baseline="0" dirty="0" err="1" smtClean="0">
                  <a:ln>
                    <a:noFill/>
                  </a:ln>
                  <a:solidFill>
                    <a:schemeClr val="tx1"/>
                  </a:solidFill>
                  <a:effectLst/>
                  <a:ea typeface="宋体" pitchFamily="2" charset="-122"/>
                </a:rPr>
                <a:t>rechercher</a:t>
              </a:r>
              <a:r>
                <a:rPr kumimoji="0" lang="en-US" altLang="zh-CN" sz="1400" b="0" i="0" u="none" strike="noStrike" cap="none" normalizeH="0" baseline="0" dirty="0" smtClean="0">
                  <a:ln>
                    <a:noFill/>
                  </a:ln>
                  <a:solidFill>
                    <a:schemeClr val="tx1"/>
                  </a:solidFill>
                  <a:effectLst/>
                  <a:ea typeface="宋体" pitchFamily="2" charset="-122"/>
                </a:rPr>
                <a:t> de </a:t>
              </a:r>
              <a:r>
                <a:rPr kumimoji="0" lang="en-US" altLang="zh-CN" sz="1400" b="0" i="0" u="none" strike="noStrike" cap="none" normalizeH="0" baseline="0" dirty="0" err="1" smtClean="0">
                  <a:ln>
                    <a:noFill/>
                  </a:ln>
                  <a:solidFill>
                    <a:schemeClr val="tx1"/>
                  </a:solidFill>
                  <a:effectLst/>
                  <a:ea typeface="宋体" pitchFamily="2" charset="-122"/>
                </a:rPr>
                <a:t>nouvelles</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saveurs</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Lancement</a:t>
              </a:r>
              <a:r>
                <a:rPr kumimoji="0" lang="en-US" altLang="zh-CN" sz="1400" b="0" i="0" u="none" strike="noStrike" cap="none" normalizeH="0" baseline="0" dirty="0" smtClean="0">
                  <a:ln>
                    <a:noFill/>
                  </a:ln>
                  <a:solidFill>
                    <a:schemeClr val="tx1"/>
                  </a:solidFill>
                  <a:effectLst/>
                  <a:ea typeface="宋体" pitchFamily="2" charset="-122"/>
                </a:rPr>
                <a:t> de </a:t>
              </a:r>
              <a:r>
                <a:rPr kumimoji="0" lang="en-US" altLang="zh-CN" sz="1400" b="0" i="0" u="none" strike="noStrike" cap="none" normalizeH="0" baseline="0" dirty="0" err="1" smtClean="0">
                  <a:ln>
                    <a:noFill/>
                  </a:ln>
                  <a:solidFill>
                    <a:schemeClr val="tx1"/>
                  </a:solidFill>
                  <a:effectLst/>
                  <a:ea typeface="宋体" pitchFamily="2" charset="-122"/>
                </a:rPr>
                <a:t>nouvelles</a:t>
              </a:r>
              <a:r>
                <a:rPr kumimoji="0" lang="en-US" altLang="zh-CN" sz="1400" b="0" i="0" u="none" strike="noStrike" cap="none" normalizeH="0" baseline="0" dirty="0" smtClean="0">
                  <a:ln>
                    <a:noFill/>
                  </a:ln>
                  <a:solidFill>
                    <a:schemeClr val="tx1"/>
                  </a:solidFill>
                  <a:effectLst/>
                  <a:ea typeface="宋体" pitchFamily="2" charset="-122"/>
                </a:rPr>
                <a:t> sensations en bouche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 Marché </a:t>
              </a:r>
              <a:r>
                <a:rPr kumimoji="0" lang="en-US" altLang="zh-CN" sz="1400" b="0" i="0" u="none" strike="noStrike" cap="none" normalizeH="0" baseline="0" dirty="0" err="1" smtClean="0">
                  <a:ln>
                    <a:noFill/>
                  </a:ln>
                  <a:solidFill>
                    <a:schemeClr val="tx1"/>
                  </a:solidFill>
                  <a:effectLst/>
                  <a:ea typeface="宋体" pitchFamily="2" charset="-122"/>
                </a:rPr>
                <a:t>très</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concurrentiel</a:t>
              </a:r>
              <a:r>
                <a:rPr kumimoji="0" lang="en-US" altLang="zh-CN" sz="1400" b="0" i="0" u="none" strike="noStrike" cap="none" normalizeH="0" baseline="0" dirty="0" smtClean="0">
                  <a:ln>
                    <a:noFill/>
                  </a:ln>
                  <a:solidFill>
                    <a:schemeClr val="tx1"/>
                  </a:solidFill>
                  <a:effectLst/>
                  <a:ea typeface="宋体" pitchFamily="2" charset="-122"/>
                </a:rPr>
                <a:t>, marques </a:t>
              </a:r>
              <a:r>
                <a:rPr kumimoji="0" lang="en-US" altLang="zh-CN" sz="1400" b="0" i="0" u="none" strike="noStrike" cap="none" normalizeH="0" baseline="0" dirty="0" err="1" smtClean="0">
                  <a:ln>
                    <a:noFill/>
                  </a:ln>
                  <a:solidFill>
                    <a:schemeClr val="tx1"/>
                  </a:solidFill>
                  <a:effectLst/>
                  <a:ea typeface="宋体" pitchFamily="2" charset="-122"/>
                </a:rPr>
                <a:t>puissantes</a:t>
              </a:r>
              <a:r>
                <a:rPr kumimoji="0" lang="en-US" altLang="zh-CN" sz="1400" b="0" i="0" u="none" strike="noStrike" cap="none" normalizeH="0" baseline="0" dirty="0" smtClean="0">
                  <a:ln>
                    <a:noFill/>
                  </a:ln>
                  <a:solidFill>
                    <a:schemeClr val="tx1"/>
                  </a:solidFill>
                  <a:effectLst/>
                  <a:ea typeface="宋体" pitchFamily="2"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smtClean="0">
                  <a:ln>
                    <a:noFill/>
                  </a:ln>
                  <a:solidFill>
                    <a:schemeClr val="tx1"/>
                  </a:solidFill>
                  <a:effectLst/>
                  <a:ea typeface="宋体" pitchFamily="2" charset="-122"/>
                </a:rPr>
                <a:t>- Un bon positionnement en communication, télévision et affichage sont de plus en plus innovants. </a:t>
              </a:r>
              <a:endParaRPr kumimoji="0" lang="en-US" altLang="zh-CN" sz="1400" b="0" i="0" u="none" strike="noStrike" cap="none" normalizeH="0" baseline="0" dirty="0" smtClean="0">
                <a:ln>
                  <a:noFill/>
                </a:ln>
                <a:solidFill>
                  <a:schemeClr val="tx1"/>
                </a:solidFill>
                <a:effectLst/>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Développement</a:t>
              </a:r>
              <a:r>
                <a:rPr kumimoji="0" lang="en-US" altLang="zh-CN" sz="1400" b="0" i="0" u="none" strike="noStrike" cap="none" normalizeH="0" baseline="0" dirty="0" smtClean="0">
                  <a:ln>
                    <a:noFill/>
                  </a:ln>
                  <a:solidFill>
                    <a:schemeClr val="tx1"/>
                  </a:solidFill>
                  <a:effectLst/>
                  <a:ea typeface="宋体" pitchFamily="2" charset="-122"/>
                </a:rPr>
                <a:t> des MDD </a:t>
              </a:r>
              <a:r>
                <a:rPr kumimoji="0" lang="en-US" altLang="zh-CN" sz="1400" b="0" i="0" u="none" strike="noStrike" cap="none" normalizeH="0" baseline="0" dirty="0" err="1" smtClean="0">
                  <a:ln>
                    <a:noFill/>
                  </a:ln>
                  <a:solidFill>
                    <a:schemeClr val="tx1"/>
                  </a:solidFill>
                  <a:effectLst/>
                  <a:ea typeface="宋体" pitchFamily="2" charset="-122"/>
                </a:rPr>
                <a:t>très</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prisé</a:t>
              </a:r>
              <a:r>
                <a:rPr kumimoji="0" lang="en-US" altLang="zh-CN" sz="1400" b="0" i="0" u="none" strike="noStrike" cap="none" normalizeH="0" baseline="0" dirty="0" smtClean="0">
                  <a:ln>
                    <a:noFill/>
                  </a:ln>
                  <a:solidFill>
                    <a:schemeClr val="tx1"/>
                  </a:solidFill>
                  <a:effectLst/>
                  <a:ea typeface="宋体" pitchFamily="2" charset="-122"/>
                </a:rPr>
                <a:t> par </a:t>
              </a:r>
              <a:r>
                <a:rPr kumimoji="0" lang="en-US" altLang="zh-CN" sz="1400" b="0" i="0" u="none" strike="noStrike" cap="none" normalizeH="0" baseline="0" dirty="0" err="1" smtClean="0">
                  <a:ln>
                    <a:noFill/>
                  </a:ln>
                  <a:solidFill>
                    <a:schemeClr val="tx1"/>
                  </a:solidFill>
                  <a:effectLst/>
                  <a:ea typeface="宋体" pitchFamily="2" charset="-122"/>
                </a:rPr>
                <a:t>certaines</a:t>
              </a:r>
              <a:r>
                <a:rPr kumimoji="0" lang="en-US" altLang="zh-CN" sz="1400" b="0" i="0" u="none" strike="noStrike" cap="none" normalizeH="0" baseline="0" dirty="0" smtClean="0">
                  <a:ln>
                    <a:noFill/>
                  </a:ln>
                  <a:solidFill>
                    <a:schemeClr val="tx1"/>
                  </a:solidFill>
                  <a:effectLst/>
                  <a:ea typeface="宋体" pitchFamily="2" charset="-122"/>
                </a:rPr>
                <a:t> </a:t>
              </a:r>
              <a:r>
                <a:rPr kumimoji="0" lang="en-US" altLang="zh-CN" sz="1400" b="0" i="0" u="none" strike="noStrike" cap="none" normalizeH="0" baseline="0" dirty="0" err="1" smtClean="0">
                  <a:ln>
                    <a:noFill/>
                  </a:ln>
                  <a:solidFill>
                    <a:schemeClr val="tx1"/>
                  </a:solidFill>
                  <a:effectLst/>
                  <a:ea typeface="宋体" pitchFamily="2" charset="-122"/>
                </a:rPr>
                <a:t>catégories</a:t>
              </a:r>
              <a:r>
                <a:rPr kumimoji="0" lang="en-US" altLang="zh-CN" sz="1400" b="0" i="0" u="none" strike="noStrike" cap="none" normalizeH="0" baseline="0" dirty="0" smtClean="0">
                  <a:ln>
                    <a:noFill/>
                  </a:ln>
                  <a:solidFill>
                    <a:schemeClr val="tx1"/>
                  </a:solidFill>
                  <a:effectLst/>
                  <a:ea typeface="宋体" pitchFamily="2" charset="-122"/>
                </a:rPr>
                <a:t> de </a:t>
              </a:r>
              <a:r>
                <a:rPr kumimoji="0" lang="en-US" altLang="zh-CN" sz="1400" b="0" i="0" u="none" strike="noStrike" cap="none" normalizeH="0" baseline="0" dirty="0" err="1" smtClean="0">
                  <a:ln>
                    <a:noFill/>
                  </a:ln>
                  <a:solidFill>
                    <a:schemeClr val="tx1"/>
                  </a:solidFill>
                  <a:effectLst/>
                  <a:ea typeface="宋体" pitchFamily="2" charset="-122"/>
                </a:rPr>
                <a:t>personnes</a:t>
              </a:r>
              <a:r>
                <a:rPr kumimoji="0" lang="en-US" altLang="zh-CN" sz="1400" b="0" i="0" u="none" strike="noStrike" cap="none" normalizeH="0" baseline="0" dirty="0" smtClean="0">
                  <a:ln>
                    <a:noFill/>
                  </a:ln>
                  <a:solidFill>
                    <a:schemeClr val="tx1"/>
                  </a:solidFill>
                  <a:effectLst/>
                  <a:ea typeface="宋体" pitchFamily="2" charset="-122"/>
                </a:rPr>
                <a:t> </a:t>
              </a:r>
              <a:endParaRPr kumimoji="0" lang="zh-CN" altLang="zh-CN" sz="1800" b="0" i="0" u="none" strike="noStrike" cap="none" normalizeH="0" baseline="0" dirty="0" smtClean="0">
                <a:ln>
                  <a:noFill/>
                </a:ln>
                <a:solidFill>
                  <a:schemeClr val="tx1"/>
                </a:solidFill>
                <a:effectLst/>
                <a:ea typeface="宋体" pitchFamily="2" charset="-122"/>
              </a:endParaRPr>
            </a:p>
          </p:txBody>
        </p:sp>
        <p:sp>
          <p:nvSpPr>
            <p:cNvPr id="35" name="Line 12"/>
            <p:cNvSpPr>
              <a:spLocks noChangeShapeType="1"/>
            </p:cNvSpPr>
            <p:nvPr/>
          </p:nvSpPr>
          <p:spPr bwMode="auto">
            <a:xfrm>
              <a:off x="3023" y="890"/>
              <a:ext cx="0" cy="3188"/>
            </a:xfrm>
            <a:prstGeom prst="line">
              <a:avLst/>
            </a:prstGeom>
            <a:noFill/>
            <a:ln w="12700" algn="ctr">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Line 13"/>
            <p:cNvSpPr>
              <a:spLocks noChangeShapeType="1"/>
            </p:cNvSpPr>
            <p:nvPr/>
          </p:nvSpPr>
          <p:spPr bwMode="auto">
            <a:xfrm>
              <a:off x="204" y="1120"/>
              <a:ext cx="5359" cy="0"/>
            </a:xfrm>
            <a:prstGeom prst="line">
              <a:avLst/>
            </a:prstGeom>
            <a:noFill/>
            <a:ln w="12700" algn="ctr">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Line 14"/>
            <p:cNvSpPr>
              <a:spLocks noChangeShapeType="1"/>
            </p:cNvSpPr>
            <p:nvPr/>
          </p:nvSpPr>
          <p:spPr bwMode="auto">
            <a:xfrm>
              <a:off x="204" y="2445"/>
              <a:ext cx="5359" cy="0"/>
            </a:xfrm>
            <a:prstGeom prst="line">
              <a:avLst/>
            </a:prstGeom>
            <a:noFill/>
            <a:ln w="12700" algn="ctr">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Line 15"/>
            <p:cNvSpPr>
              <a:spLocks noChangeShapeType="1"/>
            </p:cNvSpPr>
            <p:nvPr/>
          </p:nvSpPr>
          <p:spPr bwMode="auto">
            <a:xfrm>
              <a:off x="204" y="2675"/>
              <a:ext cx="5359" cy="0"/>
            </a:xfrm>
            <a:prstGeom prst="line">
              <a:avLst/>
            </a:prstGeom>
            <a:noFill/>
            <a:ln w="12700" algn="ctr">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Line 16"/>
            <p:cNvSpPr>
              <a:spLocks noChangeShapeType="1"/>
            </p:cNvSpPr>
            <p:nvPr/>
          </p:nvSpPr>
          <p:spPr bwMode="auto">
            <a:xfrm>
              <a:off x="204" y="890"/>
              <a:ext cx="0" cy="3188"/>
            </a:xfrm>
            <a:prstGeom prst="line">
              <a:avLst/>
            </a:prstGeom>
            <a:noFill/>
            <a:ln w="28575" algn="ctr">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Line 17"/>
            <p:cNvSpPr>
              <a:spLocks noChangeShapeType="1"/>
            </p:cNvSpPr>
            <p:nvPr/>
          </p:nvSpPr>
          <p:spPr bwMode="auto">
            <a:xfrm>
              <a:off x="5563" y="890"/>
              <a:ext cx="0" cy="3188"/>
            </a:xfrm>
            <a:prstGeom prst="line">
              <a:avLst/>
            </a:prstGeom>
            <a:noFill/>
            <a:ln w="28575" algn="ctr">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Line 18"/>
            <p:cNvSpPr>
              <a:spLocks noChangeShapeType="1"/>
            </p:cNvSpPr>
            <p:nvPr/>
          </p:nvSpPr>
          <p:spPr bwMode="auto">
            <a:xfrm>
              <a:off x="204" y="890"/>
              <a:ext cx="5359" cy="0"/>
            </a:xfrm>
            <a:prstGeom prst="line">
              <a:avLst/>
            </a:prstGeom>
            <a:noFill/>
            <a:ln w="28575" algn="ctr">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Line 19"/>
            <p:cNvSpPr>
              <a:spLocks noChangeShapeType="1"/>
            </p:cNvSpPr>
            <p:nvPr/>
          </p:nvSpPr>
          <p:spPr bwMode="auto">
            <a:xfrm>
              <a:off x="204" y="4078"/>
              <a:ext cx="5359" cy="0"/>
            </a:xfrm>
            <a:prstGeom prst="line">
              <a:avLst/>
            </a:prstGeom>
            <a:noFill/>
            <a:ln w="28575" algn="ctr">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IV. </a:t>
            </a:r>
            <a:r>
              <a:rPr lang="en-US" altLang="zh-CN" sz="2400" b="1" dirty="0" err="1" smtClean="0">
                <a:solidFill>
                  <a:schemeClr val="bg1"/>
                </a:solidFill>
              </a:rPr>
              <a:t>Analyse</a:t>
            </a:r>
            <a:r>
              <a:rPr lang="en-US" altLang="zh-CN" sz="2400" b="1" dirty="0" smtClean="0">
                <a:solidFill>
                  <a:schemeClr val="bg1"/>
                </a:solidFill>
              </a:rPr>
              <a:t> </a:t>
            </a:r>
            <a:r>
              <a:rPr lang="en-US" altLang="zh-CN" sz="2400" b="1" dirty="0" err="1">
                <a:solidFill>
                  <a:schemeClr val="bg1"/>
                </a:solidFill>
              </a:rPr>
              <a:t>stratégique</a:t>
            </a:r>
            <a:r>
              <a:rPr lang="en-US" altLang="zh-CN" sz="2400" b="1" dirty="0">
                <a:solidFill>
                  <a:schemeClr val="bg1"/>
                </a:solidFill>
              </a:rPr>
              <a:t> SWOT </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373429"/>
            <a:ext cx="2240599"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en-US" altLang="zh-CN" sz="2400" b="1" dirty="0" smtClean="0">
                <a:solidFill>
                  <a:schemeClr val="bg1"/>
                </a:solidFill>
              </a:rPr>
              <a:t>Tropicana</a:t>
            </a:r>
            <a:endParaRPr lang="en-US" altLang="zh-CN" sz="2400" b="1" dirty="0"/>
          </a:p>
        </p:txBody>
      </p:sp>
      <p:sp>
        <p:nvSpPr>
          <p:cNvPr id="7171" name="Rectangle 3"/>
          <p:cNvSpPr>
            <a:spLocks noChangeArrowheads="1"/>
          </p:cNvSpPr>
          <p:nvPr/>
        </p:nvSpPr>
        <p:spPr bwMode="auto">
          <a:xfrm>
            <a:off x="460375" y="1357298"/>
            <a:ext cx="8002588"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rPr>
              <a:t>Analyse SWOT </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altLang="zh-CN" sz="2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05636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586" y="1644094"/>
            <a:ext cx="2450773" cy="3468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矩形 5"/>
          <p:cNvSpPr/>
          <p:nvPr/>
        </p:nvSpPr>
        <p:spPr>
          <a:xfrm>
            <a:off x="0" y="764704"/>
            <a:ext cx="9155289"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03848" y="738933"/>
            <a:ext cx="2448272" cy="646331"/>
          </a:xfrm>
          <a:prstGeom prst="rect">
            <a:avLst/>
          </a:prstGeom>
          <a:noFill/>
        </p:spPr>
        <p:txBody>
          <a:bodyPr wrap="square" rtlCol="0">
            <a:spAutoFit/>
          </a:bodyPr>
          <a:lstStyle/>
          <a:p>
            <a:pPr algn="ctr"/>
            <a:r>
              <a:rPr lang="fr-FR" altLang="zh-CN" sz="3600" b="1" dirty="0" smtClean="0">
                <a:solidFill>
                  <a:schemeClr val="bg1"/>
                </a:solidFill>
                <a:latin typeface="Cambria" pitchFamily="18" charset="0"/>
              </a:rPr>
              <a:t>Sommaire</a:t>
            </a:r>
            <a:endParaRPr lang="zh-CN" altLang="en-US" sz="3600" b="1" dirty="0">
              <a:solidFill>
                <a:schemeClr val="bg1"/>
              </a:solidFill>
              <a:latin typeface="Cambria" pitchFamily="18" charset="0"/>
            </a:endParaRPr>
          </a:p>
        </p:txBody>
      </p:sp>
      <p:sp>
        <p:nvSpPr>
          <p:cNvPr id="9" name="TextBox 8"/>
          <p:cNvSpPr txBox="1"/>
          <p:nvPr/>
        </p:nvSpPr>
        <p:spPr>
          <a:xfrm>
            <a:off x="683568" y="5112561"/>
            <a:ext cx="7272808" cy="584775"/>
          </a:xfrm>
          <a:prstGeom prst="rect">
            <a:avLst/>
          </a:prstGeom>
          <a:noFill/>
        </p:spPr>
        <p:txBody>
          <a:bodyPr wrap="square" rtlCol="0">
            <a:spAutoFit/>
          </a:bodyPr>
          <a:lstStyle/>
          <a:p>
            <a:pPr algn="ctr"/>
            <a:r>
              <a:rPr lang="fr-FR" altLang="zh-CN" sz="3200" b="1" dirty="0" smtClean="0">
                <a:solidFill>
                  <a:schemeClr val="accent1">
                    <a:lumMod val="50000"/>
                  </a:schemeClr>
                </a:solidFill>
                <a:latin typeface="Cambria" pitchFamily="18" charset="0"/>
              </a:rPr>
              <a:t>V</a:t>
            </a:r>
            <a:r>
              <a:rPr lang="fr-FR" altLang="zh-CN" sz="3200" b="1" dirty="0">
                <a:solidFill>
                  <a:schemeClr val="accent1">
                    <a:lumMod val="50000"/>
                  </a:schemeClr>
                </a:solidFill>
                <a:latin typeface="Cambria" pitchFamily="18" charset="0"/>
              </a:rPr>
              <a:t>. Etude et comparaison de </a:t>
            </a:r>
            <a:r>
              <a:rPr lang="fr-FR" altLang="zh-CN" sz="3200" b="1" dirty="0" smtClean="0">
                <a:solidFill>
                  <a:schemeClr val="accent1">
                    <a:lumMod val="50000"/>
                  </a:schemeClr>
                </a:solidFill>
                <a:latin typeface="Cambria" pitchFamily="18" charset="0"/>
              </a:rPr>
              <a:t>linéaires</a:t>
            </a:r>
            <a:endParaRPr lang="fr-FR" altLang="zh-CN" sz="3200" b="1" dirty="0">
              <a:solidFill>
                <a:schemeClr val="accent1">
                  <a:lumMod val="50000"/>
                </a:schemeClr>
              </a:solidFill>
              <a:latin typeface="Cambria" pitchFamily="18" charset="0"/>
            </a:endParaRPr>
          </a:p>
        </p:txBody>
      </p:sp>
    </p:spTree>
    <p:extLst>
      <p:ext uri="{BB962C8B-B14F-4D97-AF65-F5344CB8AC3E}">
        <p14:creationId xmlns:p14="http://schemas.microsoft.com/office/powerpoint/2010/main" val="3469851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srcRect l="37921" t="33398" r="21998" b="16797"/>
          <a:stretch>
            <a:fillRect/>
          </a:stretch>
        </p:blipFill>
        <p:spPr bwMode="auto">
          <a:xfrm>
            <a:off x="1187445" y="1889118"/>
            <a:ext cx="7027889" cy="4811426"/>
          </a:xfrm>
          <a:prstGeom prst="rect">
            <a:avLst/>
          </a:prstGeom>
          <a:noFill/>
          <a:ln w="9525">
            <a:noFill/>
            <a:miter lim="800000"/>
            <a:headEnd/>
            <a:tailEnd/>
          </a:ln>
          <a:effectLst/>
        </p:spPr>
      </p:pic>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a:solidFill>
                  <a:schemeClr val="bg1"/>
                </a:solidFill>
                <a:latin typeface="Cambria" pitchFamily="18" charset="0"/>
              </a:rPr>
              <a:t>V. Etude et comparaison de linéaires</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7170" name="副标题 2"/>
          <p:cNvSpPr>
            <a:spLocks/>
          </p:cNvSpPr>
          <p:nvPr/>
        </p:nvSpPr>
        <p:spPr bwMode="auto">
          <a:xfrm>
            <a:off x="1123950" y="1349368"/>
            <a:ext cx="6761163"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Calibri" pitchFamily="34" charset="0"/>
                <a:ea typeface="宋体" pitchFamily="2" charset="-122"/>
              </a:rPr>
              <a:t>Rayon jus de fruit du </a:t>
            </a:r>
            <a:r>
              <a:rPr kumimoji="0" lang="fr-FR" altLang="zh-CN" sz="2800" b="0" i="0" u="none" strike="noStrike" cap="none" normalizeH="0" baseline="0" smtClean="0">
                <a:ln>
                  <a:noFill/>
                </a:ln>
                <a:solidFill>
                  <a:schemeClr val="tx1"/>
                </a:solidFill>
                <a:effectLst/>
                <a:latin typeface="Calibri" pitchFamily="34" charset="0"/>
                <a:ea typeface="宋体" pitchFamily="2" charset="-122"/>
              </a:rPr>
              <a:t>supermarché E.Leclerc</a:t>
            </a:r>
            <a:endParaRPr kumimoji="0" lang="zh-CN" altLang="zh-CN" sz="32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978535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1"/>
          <p:cNvPicPr>
            <a:picLocks noChangeAspect="1"/>
          </p:cNvPicPr>
          <p:nvPr/>
        </p:nvPicPr>
        <p:blipFill>
          <a:blip r:embed="rId2"/>
          <a:srcRect/>
          <a:stretch>
            <a:fillRect/>
          </a:stretch>
        </p:blipFill>
        <p:spPr bwMode="auto">
          <a:xfrm>
            <a:off x="4569619" y="4072745"/>
            <a:ext cx="4572000" cy="2570162"/>
          </a:xfrm>
          <a:prstGeom prst="rect">
            <a:avLst/>
          </a:prstGeom>
          <a:noFill/>
          <a:ln w="9525">
            <a:noFill/>
            <a:miter lim="800000"/>
            <a:headEnd/>
            <a:tailEnd/>
          </a:ln>
        </p:spPr>
      </p:pic>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a:solidFill>
                  <a:schemeClr val="bg1"/>
                </a:solidFill>
                <a:latin typeface="Cambria" pitchFamily="18" charset="0"/>
              </a:rPr>
              <a:t>V. Etude et comparaison de linéaires</a:t>
            </a:r>
            <a:endParaRPr lang="zh-CN" altLang="en-US" sz="2400" b="1" dirty="0">
              <a:solidFill>
                <a:schemeClr val="bg1"/>
              </a:solidFill>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a:off x="267670" y="1772816"/>
            <a:ext cx="8631238" cy="4185761"/>
          </a:xfrm>
          <a:prstGeom prst="rect">
            <a:avLst/>
          </a:prstGeom>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3200" b="1" i="0" u="none" strike="noStrike" cap="none" normalizeH="0" baseline="0" dirty="0" smtClean="0">
                <a:ln>
                  <a:noFill/>
                </a:ln>
                <a:solidFill>
                  <a:schemeClr val="accent1">
                    <a:lumMod val="50000"/>
                  </a:schemeClr>
                </a:solidFill>
                <a:effectLst/>
                <a:ea typeface="宋体" pitchFamily="2" charset="-122"/>
              </a:rPr>
              <a:t>Analyse linéaire</a:t>
            </a:r>
          </a:p>
          <a:p>
            <a:pPr marL="0" marR="0" lvl="0" indent="0" algn="just" defTabSz="914400" rtl="0" eaLnBrk="1" fontAlgn="base" latinLnBrk="0" hangingPunct="1">
              <a:lnSpc>
                <a:spcPct val="150000"/>
              </a:lnSpc>
              <a:spcBef>
                <a:spcPct val="0"/>
              </a:spcBef>
              <a:spcAft>
                <a:spcPct val="0"/>
              </a:spcAft>
              <a:buClr>
                <a:schemeClr val="tx1"/>
              </a:buClr>
              <a:buSzPts val="2800"/>
              <a:buFont typeface="Arial" pitchFamily="34" charset="0"/>
              <a:buChar char="•"/>
              <a:tabLst/>
            </a:pPr>
            <a:r>
              <a:rPr kumimoji="0" lang="fr-FR" altLang="zh-CN" sz="2400" b="0" i="0" u="none" strike="noStrike" cap="none" normalizeH="0" baseline="0" dirty="0" smtClean="0">
                <a:ln>
                  <a:noFill/>
                </a:ln>
                <a:solidFill>
                  <a:schemeClr val="tx1"/>
                </a:solidFill>
                <a:effectLst/>
                <a:ea typeface="宋体" pitchFamily="2" charset="-122"/>
              </a:rPr>
              <a:t>Produits de grande marque:</a:t>
            </a:r>
          </a:p>
          <a:p>
            <a:pPr marL="0" marR="0" lvl="0" indent="0" algn="just" defTabSz="914400" rtl="0" eaLnBrk="1" fontAlgn="base" latinLnBrk="0" hangingPunct="1">
              <a:lnSpc>
                <a:spcPct val="150000"/>
              </a:lnSpc>
              <a:spcBef>
                <a:spcPct val="0"/>
              </a:spcBef>
              <a:spcAft>
                <a:spcPct val="0"/>
              </a:spcAft>
              <a:buClr>
                <a:schemeClr val="tx1"/>
              </a:buClr>
              <a:buSzPts val="2800"/>
              <a:buFont typeface="Wingdings" pitchFamily="2" charset="2"/>
              <a:buChar char="Ø"/>
              <a:tabLst/>
            </a:pPr>
            <a:r>
              <a:rPr kumimoji="0" lang="fr-FR" altLang="zh-CN" sz="2400" b="0" i="0" u="none" strike="noStrike" cap="none" normalizeH="0" baseline="0" dirty="0" smtClean="0">
                <a:ln>
                  <a:noFill/>
                </a:ln>
                <a:solidFill>
                  <a:schemeClr val="tx1"/>
                </a:solidFill>
                <a:effectLst/>
                <a:ea typeface="宋体" pitchFamily="2" charset="-122"/>
              </a:rPr>
              <a:t>à hauteur visible et à portée des mains</a:t>
            </a:r>
          </a:p>
          <a:p>
            <a:pPr marL="0" marR="0" lvl="0" indent="0" algn="just" defTabSz="914400" rtl="0" eaLnBrk="1" fontAlgn="base" latinLnBrk="0" hangingPunct="1">
              <a:lnSpc>
                <a:spcPct val="150000"/>
              </a:lnSpc>
              <a:spcBef>
                <a:spcPct val="0"/>
              </a:spcBef>
              <a:spcAft>
                <a:spcPct val="0"/>
              </a:spcAft>
              <a:buClr>
                <a:schemeClr val="tx1"/>
              </a:buClr>
              <a:buSzPts val="2800"/>
              <a:buFont typeface="Wingdings" pitchFamily="2" charset="2"/>
              <a:buChar char="Ø"/>
              <a:tabLst/>
            </a:pPr>
            <a:r>
              <a:rPr kumimoji="0" lang="fr-FR" altLang="zh-CN" sz="2400" b="0" i="0" u="none" strike="noStrike" cap="none" normalizeH="0" baseline="0" dirty="0" smtClean="0">
                <a:ln>
                  <a:noFill/>
                </a:ln>
                <a:solidFill>
                  <a:schemeClr val="tx1"/>
                </a:solidFill>
                <a:effectLst/>
                <a:ea typeface="宋体" pitchFamily="2" charset="-122"/>
              </a:rPr>
              <a:t>Produits et emballages diversifiés</a:t>
            </a:r>
          </a:p>
          <a:p>
            <a:pPr marL="0" marR="0" lvl="0" indent="0" algn="just" defTabSz="914400" rtl="0" eaLnBrk="1" fontAlgn="base" latinLnBrk="0" hangingPunct="1">
              <a:lnSpc>
                <a:spcPct val="150000"/>
              </a:lnSpc>
              <a:spcBef>
                <a:spcPct val="0"/>
              </a:spcBef>
              <a:spcAft>
                <a:spcPct val="0"/>
              </a:spcAft>
              <a:buClr>
                <a:schemeClr val="tx1"/>
              </a:buClr>
              <a:buSzPts val="2800"/>
              <a:buFont typeface="Arial" pitchFamily="34" charset="0"/>
              <a:buChar char="•"/>
              <a:tabLst/>
            </a:pPr>
            <a:r>
              <a:rPr kumimoji="0" lang="fr-FR" altLang="zh-CN" sz="2400" b="0" i="0" u="none" strike="noStrike" cap="none" normalizeH="0" baseline="0" dirty="0" smtClean="0">
                <a:ln>
                  <a:noFill/>
                </a:ln>
                <a:solidFill>
                  <a:schemeClr val="tx1"/>
                </a:solidFill>
                <a:effectLst/>
                <a:ea typeface="宋体" pitchFamily="2" charset="-122"/>
              </a:rPr>
              <a:t>Produits de premiers prix (marque E.Leclerc) moins compétitifs:</a:t>
            </a:r>
          </a:p>
          <a:p>
            <a:pPr marL="0" marR="0" lvl="0" indent="0" algn="just" defTabSz="914400" rtl="0" eaLnBrk="1" fontAlgn="base" latinLnBrk="0" hangingPunct="1">
              <a:lnSpc>
                <a:spcPct val="150000"/>
              </a:lnSpc>
              <a:spcBef>
                <a:spcPct val="0"/>
              </a:spcBef>
              <a:spcAft>
                <a:spcPct val="0"/>
              </a:spcAft>
              <a:buClr>
                <a:schemeClr val="tx1"/>
              </a:buClr>
              <a:buSzPts val="2800"/>
              <a:buFont typeface="Wingdings" pitchFamily="2" charset="2"/>
              <a:buChar char="Ø"/>
              <a:tabLst/>
            </a:pPr>
            <a:r>
              <a:rPr kumimoji="0" lang="fr-FR" altLang="zh-CN" sz="2400" b="0" i="0" u="none" strike="noStrike" cap="none" normalizeH="0" baseline="0" dirty="0" smtClean="0">
                <a:ln>
                  <a:noFill/>
                </a:ln>
                <a:solidFill>
                  <a:schemeClr val="tx1"/>
                </a:solidFill>
                <a:effectLst/>
                <a:ea typeface="宋体" pitchFamily="2" charset="-122"/>
              </a:rPr>
              <a:t>en  bas du rayon, peu visible</a:t>
            </a:r>
          </a:p>
          <a:p>
            <a:pPr marL="0" marR="0" lvl="0" indent="0" algn="just" defTabSz="914400" rtl="0" eaLnBrk="1" fontAlgn="base" latinLnBrk="0" hangingPunct="1">
              <a:lnSpc>
                <a:spcPct val="150000"/>
              </a:lnSpc>
              <a:spcBef>
                <a:spcPct val="0"/>
              </a:spcBef>
              <a:spcAft>
                <a:spcPct val="0"/>
              </a:spcAft>
              <a:buClr>
                <a:schemeClr val="tx1"/>
              </a:buClr>
              <a:buSzPts val="2800"/>
              <a:buFont typeface="Wingdings" pitchFamily="2" charset="2"/>
              <a:buChar char="Ø"/>
              <a:tabLst/>
            </a:pPr>
            <a:r>
              <a:rPr kumimoji="0" lang="fr-FR" altLang="zh-CN" sz="2400" b="0" i="0" u="none" strike="noStrike" cap="none" normalizeH="0" baseline="0" dirty="0" smtClean="0">
                <a:ln>
                  <a:noFill/>
                </a:ln>
                <a:solidFill>
                  <a:schemeClr val="tx1"/>
                </a:solidFill>
                <a:effectLst/>
                <a:ea typeface="宋体" pitchFamily="2" charset="-122"/>
              </a:rPr>
              <a:t>Emballages simples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97853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a:solidFill>
                  <a:schemeClr val="bg1"/>
                </a:solidFill>
                <a:latin typeface="Cambria" pitchFamily="18" charset="0"/>
              </a:rPr>
              <a:t>V. Etude et comparaison de linéaires</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6" name="矩形 5"/>
          <p:cNvSpPr/>
          <p:nvPr/>
        </p:nvSpPr>
        <p:spPr>
          <a:xfrm rot="808496">
            <a:off x="6609063" y="1462831"/>
            <a:ext cx="2020266"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defRPr sz="1800"/>
            </a:pPr>
            <a:r>
              <a:rPr lang="en-US" altLang="zh-CN" sz="2400" b="1" dirty="0" smtClean="0">
                <a:solidFill>
                  <a:schemeClr val="bg1"/>
                </a:solidFill>
              </a:rPr>
              <a:t>Rayon </a:t>
            </a:r>
            <a:r>
              <a:rPr lang="en-US" altLang="zh-CN" sz="2400" b="1" dirty="0" err="1">
                <a:solidFill>
                  <a:schemeClr val="bg1"/>
                </a:solidFill>
              </a:rPr>
              <a:t>Auchan</a:t>
            </a:r>
            <a:endParaRPr lang="en-US" altLang="zh-CN" sz="2400" b="1" dirty="0">
              <a:solidFill>
                <a:schemeClr val="bg1"/>
              </a:solidFill>
            </a:endParaRPr>
          </a:p>
        </p:txBody>
      </p:sp>
      <p:sp>
        <p:nvSpPr>
          <p:cNvPr id="9218" name="副标题 2"/>
          <p:cNvSpPr txBox="1">
            <a:spLocks/>
          </p:cNvSpPr>
          <p:nvPr/>
        </p:nvSpPr>
        <p:spPr bwMode="auto">
          <a:xfrm>
            <a:off x="1357290" y="1492244"/>
            <a:ext cx="6759575"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800" b="0" i="0" u="none" strike="noStrike" cap="none" normalizeH="0" baseline="0" smtClean="0">
                <a:ln>
                  <a:noFill/>
                </a:ln>
                <a:solidFill>
                  <a:schemeClr val="tx1"/>
                </a:solidFill>
                <a:effectLst/>
                <a:latin typeface="Calibri" pitchFamily="34" charset="0"/>
                <a:ea typeface="宋体" pitchFamily="2" charset="-122"/>
              </a:rPr>
              <a:t>Comparaison avec le rayon Auchan</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219" name="TextBox 6"/>
          <p:cNvSpPr txBox="1">
            <a:spLocks noChangeArrowheads="1"/>
          </p:cNvSpPr>
          <p:nvPr/>
        </p:nvSpPr>
        <p:spPr bwMode="auto">
          <a:xfrm>
            <a:off x="4938744" y="2724174"/>
            <a:ext cx="4062412" cy="406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chemeClr val="tx1"/>
                </a:solidFill>
                <a:effectLst/>
                <a:latin typeface="Calibri" pitchFamily="34" charset="0"/>
                <a:ea typeface="宋体" pitchFamily="2" charset="-122"/>
              </a:rPr>
              <a:t>Similarités: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rgbClr val="FF0000"/>
                </a:solidFill>
                <a:effectLst/>
                <a:latin typeface="Calibri" pitchFamily="34" charset="0"/>
                <a:ea typeface="宋体" pitchFamily="2" charset="-122"/>
              </a:rPr>
              <a:t>- Produits de marque: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000" b="1" i="0" u="none" strike="noStrike" cap="none" normalizeH="0" baseline="0" dirty="0" smtClean="0">
                <a:ln>
                  <a:noFill/>
                </a:ln>
                <a:solidFill>
                  <a:srgbClr val="FF0000"/>
                </a:solidFill>
                <a:effectLst/>
                <a:latin typeface="Calibri" pitchFamily="34" charset="0"/>
                <a:ea typeface="宋体" pitchFamily="2" charset="-122"/>
              </a:rPr>
              <a:t>à portée de main et à hauteur des yeux</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800" b="1" i="0" u="none" strike="noStrike" cap="none" normalizeH="0" baseline="0" dirty="0" smtClean="0">
                <a:ln>
                  <a:noFill/>
                </a:ln>
                <a:solidFill>
                  <a:srgbClr val="00B050"/>
                </a:solidFill>
                <a:effectLst/>
                <a:latin typeface="Calibri" pitchFamily="34" charset="0"/>
                <a:ea typeface="宋体" pitchFamily="2" charset="-122"/>
              </a:rPr>
              <a:t>- Marque  Auchan: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000" b="1" i="0" u="none" strike="noStrike" cap="none" normalizeH="0" baseline="0" dirty="0" smtClean="0">
                <a:ln>
                  <a:noFill/>
                </a:ln>
                <a:solidFill>
                  <a:srgbClr val="00B050"/>
                </a:solidFill>
                <a:effectLst/>
                <a:latin typeface="Calibri" pitchFamily="34" charset="0"/>
                <a:ea typeface="宋体" pitchFamily="2" charset="-122"/>
              </a:rPr>
              <a:t>Tout en bas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9220" name="Picture 4"/>
          <p:cNvPicPr>
            <a:picLocks noChangeAspect="1" noChangeArrowheads="1"/>
          </p:cNvPicPr>
          <p:nvPr/>
        </p:nvPicPr>
        <p:blipFill>
          <a:blip r:embed="rId3"/>
          <a:srcRect l="34627" t="28515" r="43411" b="18750"/>
          <a:stretch>
            <a:fillRect/>
          </a:stretch>
        </p:blipFill>
        <p:spPr bwMode="auto">
          <a:xfrm>
            <a:off x="928662" y="1950234"/>
            <a:ext cx="3500462" cy="4725624"/>
          </a:xfrm>
          <a:prstGeom prst="rect">
            <a:avLst/>
          </a:prstGeom>
          <a:noFill/>
          <a:ln w="9525">
            <a:noFill/>
            <a:miter lim="800000"/>
            <a:headEnd/>
            <a:tailEnd/>
          </a:ln>
          <a:effectLst/>
        </p:spPr>
      </p:pic>
    </p:spTree>
    <p:extLst>
      <p:ext uri="{BB962C8B-B14F-4D97-AF65-F5344CB8AC3E}">
        <p14:creationId xmlns:p14="http://schemas.microsoft.com/office/powerpoint/2010/main" val="3978535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a:solidFill>
                  <a:schemeClr val="bg1"/>
                </a:solidFill>
                <a:latin typeface="Cambria" pitchFamily="18" charset="0"/>
              </a:rPr>
              <a:t>V. Etude et comparaison de linéaires</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9063" y="1462831"/>
            <a:ext cx="2020266" cy="461665"/>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defRPr sz="1800"/>
            </a:pPr>
            <a:r>
              <a:rPr lang="en-US" altLang="zh-CN" sz="2400" b="1" dirty="0" smtClean="0">
                <a:solidFill>
                  <a:schemeClr val="bg1"/>
                </a:solidFill>
              </a:rPr>
              <a:t>Rayon </a:t>
            </a:r>
            <a:r>
              <a:rPr lang="en-US" altLang="zh-CN" sz="2400" b="1" dirty="0" err="1">
                <a:solidFill>
                  <a:schemeClr val="bg1"/>
                </a:solidFill>
              </a:rPr>
              <a:t>Auchan</a:t>
            </a:r>
            <a:endParaRPr lang="en-US" altLang="zh-CN" sz="2400" b="1" dirty="0">
              <a:solidFill>
                <a:schemeClr val="bg1"/>
              </a:solidFill>
            </a:endParaRPr>
          </a:p>
        </p:txBody>
      </p:sp>
      <p:sp>
        <p:nvSpPr>
          <p:cNvPr id="10242" name="副标题 2"/>
          <p:cNvSpPr txBox="1">
            <a:spLocks/>
          </p:cNvSpPr>
          <p:nvPr/>
        </p:nvSpPr>
        <p:spPr bwMode="auto">
          <a:xfrm>
            <a:off x="1285852" y="1492244"/>
            <a:ext cx="6759575"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800" b="0" i="0" u="none" strike="noStrike" cap="none" normalizeH="0" baseline="0" smtClean="0">
                <a:ln>
                  <a:noFill/>
                </a:ln>
                <a:solidFill>
                  <a:schemeClr val="tx1"/>
                </a:solidFill>
                <a:effectLst/>
                <a:latin typeface="Calibri" pitchFamily="34" charset="0"/>
                <a:ea typeface="宋体" pitchFamily="2" charset="-122"/>
              </a:rPr>
              <a:t>Comparaison avec le rayon Auchan</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0243" name="图片 6"/>
          <p:cNvPicPr>
            <a:picLocks noChangeAspect="1"/>
          </p:cNvPicPr>
          <p:nvPr/>
        </p:nvPicPr>
        <p:blipFill>
          <a:blip r:embed="rId3"/>
          <a:srcRect/>
          <a:stretch>
            <a:fillRect/>
          </a:stretch>
        </p:blipFill>
        <p:spPr bwMode="auto">
          <a:xfrm>
            <a:off x="606419" y="2236808"/>
            <a:ext cx="3036887" cy="4049712"/>
          </a:xfrm>
          <a:prstGeom prst="rect">
            <a:avLst/>
          </a:prstGeom>
          <a:noFill/>
          <a:ln w="9525">
            <a:noFill/>
            <a:miter lim="800000"/>
            <a:headEnd/>
            <a:tailEnd/>
          </a:ln>
        </p:spPr>
      </p:pic>
      <p:sp>
        <p:nvSpPr>
          <p:cNvPr id="6" name="TextBox 5"/>
          <p:cNvSpPr txBox="1"/>
          <p:nvPr/>
        </p:nvSpPr>
        <p:spPr>
          <a:xfrm>
            <a:off x="3643306" y="2649565"/>
            <a:ext cx="5832475" cy="4708525"/>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400" b="1" i="0" u="none" strike="noStrike" cap="none" normalizeH="0" baseline="0" dirty="0" smtClean="0">
                <a:ln>
                  <a:noFill/>
                </a:ln>
                <a:solidFill>
                  <a:schemeClr val="tx1"/>
                </a:solidFill>
                <a:effectLst/>
                <a:latin typeface="Calibri" pitchFamily="34" charset="0"/>
                <a:ea typeface="宋体" pitchFamily="2" charset="-122"/>
              </a:rPr>
              <a:t>Différences:</a:t>
            </a:r>
          </a:p>
          <a:p>
            <a:pPr marL="0" marR="0" lvl="0" indent="0" algn="l" defTabSz="914400" rtl="0" eaLnBrk="1" fontAlgn="base" latinLnBrk="0" hangingPunct="1">
              <a:lnSpc>
                <a:spcPct val="100000"/>
              </a:lnSpc>
              <a:spcBef>
                <a:spcPct val="0"/>
              </a:spcBef>
              <a:spcAft>
                <a:spcPct val="0"/>
              </a:spcAft>
              <a:buClr>
                <a:schemeClr val="tx1"/>
              </a:buClr>
              <a:buSzPts val="2400"/>
              <a:buFont typeface="Wingdings" pitchFamily="2" charset="2"/>
              <a:buChar char="ü"/>
              <a:tabLst/>
            </a:pPr>
            <a:r>
              <a:rPr kumimoji="0" lang="fr-FR" altLang="zh-CN" sz="2400" b="1" i="0" u="none" strike="noStrike" cap="none" normalizeH="0" baseline="0" dirty="0" smtClean="0">
                <a:ln>
                  <a:noFill/>
                </a:ln>
                <a:solidFill>
                  <a:schemeClr val="tx1"/>
                </a:solidFill>
                <a:effectLst/>
                <a:latin typeface="Calibri" pitchFamily="34" charset="0"/>
                <a:ea typeface="宋体" pitchFamily="2" charset="-122"/>
              </a:rPr>
              <a:t>Rayon spécial pour les produits Auchan</a:t>
            </a:r>
          </a:p>
          <a:p>
            <a:pPr marL="0" marR="0" lvl="0" indent="0" algn="l" defTabSz="914400" rtl="0" eaLnBrk="1" fontAlgn="base" latinLnBrk="0" hangingPunct="1">
              <a:lnSpc>
                <a:spcPct val="100000"/>
              </a:lnSpc>
              <a:spcBef>
                <a:spcPct val="0"/>
              </a:spcBef>
              <a:spcAft>
                <a:spcPct val="0"/>
              </a:spcAft>
              <a:buClr>
                <a:schemeClr val="tx1"/>
              </a:buClr>
              <a:buSzPts val="2400"/>
              <a:buFont typeface="Wingdings" pitchFamily="2" charset="2"/>
              <a:buChar char="ü"/>
              <a:tabLst/>
            </a:pPr>
            <a:r>
              <a:rPr kumimoji="0" lang="fr-FR" altLang="zh-CN" sz="2400" b="1" i="0" u="none" strike="noStrike" cap="none" normalizeH="0" baseline="0" dirty="0" smtClean="0">
                <a:ln>
                  <a:noFill/>
                </a:ln>
                <a:solidFill>
                  <a:schemeClr val="tx1"/>
                </a:solidFill>
                <a:effectLst/>
                <a:latin typeface="Calibri" pitchFamily="34" charset="0"/>
                <a:ea typeface="宋体" pitchFamily="2" charset="-122"/>
              </a:rPr>
              <a:t>Offre familial à portée des mains en bas</a:t>
            </a:r>
          </a:p>
          <a:p>
            <a:pPr marL="0" marR="0" lvl="0" indent="0" algn="l" defTabSz="914400" rtl="0" eaLnBrk="1" fontAlgn="base" latinLnBrk="0" hangingPunct="1">
              <a:lnSpc>
                <a:spcPct val="100000"/>
              </a:lnSpc>
              <a:spcBef>
                <a:spcPct val="0"/>
              </a:spcBef>
              <a:spcAft>
                <a:spcPct val="0"/>
              </a:spcAft>
              <a:buClr>
                <a:schemeClr val="tx1"/>
              </a:buClr>
              <a:buSzPts val="2400"/>
              <a:buFont typeface="Wingdings" pitchFamily="2" charset="2"/>
              <a:buChar char="ü"/>
              <a:tabLst/>
            </a:pPr>
            <a:r>
              <a:rPr kumimoji="0" lang="fr-FR" altLang="zh-CN" sz="2400" b="1" i="0" u="none" strike="noStrike" cap="none" normalizeH="0" baseline="0" dirty="0" smtClean="0">
                <a:ln>
                  <a:noFill/>
                </a:ln>
                <a:solidFill>
                  <a:schemeClr val="tx1"/>
                </a:solidFill>
                <a:effectLst/>
                <a:latin typeface="Calibri" pitchFamily="34" charset="0"/>
                <a:ea typeface="宋体" pitchFamily="2" charset="-122"/>
              </a:rPr>
              <a:t>Moins de marques car remplacés par les produits Auchan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Calibri"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Calibri"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978535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764704"/>
            <a:ext cx="9155289"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03848" y="738933"/>
            <a:ext cx="2448272" cy="646331"/>
          </a:xfrm>
          <a:prstGeom prst="rect">
            <a:avLst/>
          </a:prstGeom>
          <a:noFill/>
        </p:spPr>
        <p:txBody>
          <a:bodyPr wrap="square" rtlCol="0">
            <a:spAutoFit/>
          </a:bodyPr>
          <a:lstStyle/>
          <a:p>
            <a:pPr algn="ctr"/>
            <a:r>
              <a:rPr lang="fr-FR" altLang="zh-CN" sz="3600" b="1" dirty="0" smtClean="0">
                <a:solidFill>
                  <a:schemeClr val="bg1"/>
                </a:solidFill>
                <a:latin typeface="Cambria" pitchFamily="18" charset="0"/>
              </a:rPr>
              <a:t>Sommaire</a:t>
            </a:r>
            <a:endParaRPr lang="zh-CN" altLang="en-US" sz="3600" b="1" dirty="0">
              <a:solidFill>
                <a:schemeClr val="bg1"/>
              </a:solidFill>
              <a:latin typeface="Cambria" pitchFamily="18" charset="0"/>
            </a:endParaRPr>
          </a:p>
        </p:txBody>
      </p:sp>
      <p:sp>
        <p:nvSpPr>
          <p:cNvPr id="9" name="TextBox 8"/>
          <p:cNvSpPr txBox="1"/>
          <p:nvPr/>
        </p:nvSpPr>
        <p:spPr>
          <a:xfrm>
            <a:off x="2815199" y="5076473"/>
            <a:ext cx="3456384" cy="584775"/>
          </a:xfrm>
          <a:prstGeom prst="rect">
            <a:avLst/>
          </a:prstGeom>
          <a:noFill/>
        </p:spPr>
        <p:txBody>
          <a:bodyPr wrap="square" rtlCol="0">
            <a:spAutoFit/>
          </a:bodyPr>
          <a:lstStyle/>
          <a:p>
            <a:pPr algn="ctr"/>
            <a:r>
              <a:rPr lang="fr-FR" altLang="zh-CN" sz="3200" b="1" dirty="0" smtClean="0">
                <a:solidFill>
                  <a:schemeClr val="accent1">
                    <a:lumMod val="50000"/>
                  </a:schemeClr>
                </a:solidFill>
                <a:latin typeface="Cambria" pitchFamily="18" charset="0"/>
              </a:rPr>
              <a:t>VI. </a:t>
            </a:r>
            <a:r>
              <a:rPr lang="en-US" altLang="zh-CN" sz="3200" b="1" dirty="0">
                <a:solidFill>
                  <a:schemeClr val="accent1">
                    <a:lumMod val="50000"/>
                  </a:schemeClr>
                </a:solidFill>
                <a:latin typeface="Cambria" pitchFamily="18" charset="0"/>
              </a:rPr>
              <a:t>Innovation</a:t>
            </a:r>
            <a:endParaRPr lang="zh-CN" altLang="en-US" sz="3200" b="1" dirty="0">
              <a:solidFill>
                <a:schemeClr val="accent1">
                  <a:lumMod val="50000"/>
                </a:schemeClr>
              </a:solidFill>
              <a:latin typeface="Cambria" pitchFamily="18" charset="0"/>
            </a:endParaRPr>
          </a:p>
        </p:txBody>
      </p:sp>
      <p:pic>
        <p:nvPicPr>
          <p:cNvPr id="7" name="图片 8"/>
          <p:cNvPicPr>
            <a:picLocks noChangeAspect="1"/>
          </p:cNvPicPr>
          <p:nvPr/>
        </p:nvPicPr>
        <p:blipFill>
          <a:blip r:embed="rId2"/>
          <a:srcRect/>
          <a:stretch>
            <a:fillRect/>
          </a:stretch>
        </p:blipFill>
        <p:spPr bwMode="auto">
          <a:xfrm>
            <a:off x="2555776" y="1965458"/>
            <a:ext cx="4221972" cy="3045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784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083" y="1817623"/>
            <a:ext cx="7395317" cy="3555593"/>
          </a:xfrm>
          <a:prstGeom prst="rect">
            <a:avLst/>
          </a:prstGeom>
        </p:spPr>
      </p:pic>
      <p:sp>
        <p:nvSpPr>
          <p:cNvPr id="6" name="矩形 5"/>
          <p:cNvSpPr/>
          <p:nvPr/>
        </p:nvSpPr>
        <p:spPr>
          <a:xfrm>
            <a:off x="0" y="764704"/>
            <a:ext cx="9155289"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03848" y="738933"/>
            <a:ext cx="2448272" cy="646331"/>
          </a:xfrm>
          <a:prstGeom prst="rect">
            <a:avLst/>
          </a:prstGeom>
          <a:noFill/>
        </p:spPr>
        <p:txBody>
          <a:bodyPr wrap="square" rtlCol="0">
            <a:spAutoFit/>
          </a:bodyPr>
          <a:lstStyle/>
          <a:p>
            <a:pPr algn="ctr"/>
            <a:r>
              <a:rPr lang="fr-FR" altLang="zh-CN" sz="3600" b="1" dirty="0" smtClean="0">
                <a:solidFill>
                  <a:schemeClr val="bg1"/>
                </a:solidFill>
                <a:latin typeface="Cambria" pitchFamily="18" charset="0"/>
              </a:rPr>
              <a:t>Sommaire</a:t>
            </a:r>
            <a:endParaRPr lang="zh-CN" altLang="en-US" sz="3600" b="1" dirty="0">
              <a:solidFill>
                <a:schemeClr val="bg1"/>
              </a:solidFill>
              <a:latin typeface="Cambria" pitchFamily="18" charset="0"/>
            </a:endParaRPr>
          </a:p>
        </p:txBody>
      </p:sp>
      <p:sp>
        <p:nvSpPr>
          <p:cNvPr id="9" name="TextBox 8"/>
          <p:cNvSpPr txBox="1"/>
          <p:nvPr/>
        </p:nvSpPr>
        <p:spPr>
          <a:xfrm>
            <a:off x="1763688" y="5385951"/>
            <a:ext cx="6331060" cy="584775"/>
          </a:xfrm>
          <a:prstGeom prst="rect">
            <a:avLst/>
          </a:prstGeom>
          <a:noFill/>
        </p:spPr>
        <p:txBody>
          <a:bodyPr wrap="square" rtlCol="0">
            <a:spAutoFit/>
          </a:bodyPr>
          <a:lstStyle/>
          <a:p>
            <a:pPr marL="571500" indent="-571500">
              <a:buAutoNum type="romanUcPeriod"/>
            </a:pPr>
            <a:r>
              <a:rPr lang="fr-FR" altLang="zh-CN" sz="3200" b="1" dirty="0" smtClean="0">
                <a:solidFill>
                  <a:schemeClr val="accent1">
                    <a:lumMod val="50000"/>
                  </a:schemeClr>
                </a:solidFill>
                <a:latin typeface="Cambria" pitchFamily="18" charset="0"/>
              </a:rPr>
              <a:t>Analyse de l ’environnement</a:t>
            </a:r>
          </a:p>
        </p:txBody>
      </p:sp>
      <p:pic>
        <p:nvPicPr>
          <p:cNvPr id="8" name="图片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1840" y="1988840"/>
            <a:ext cx="2628292" cy="3068247"/>
          </a:xfrm>
          <a:prstGeom prst="rect">
            <a:avLst/>
          </a:prstGeom>
        </p:spPr>
      </p:pic>
    </p:spTree>
    <p:extLst>
      <p:ext uri="{BB962C8B-B14F-4D97-AF65-F5344CB8AC3E}">
        <p14:creationId xmlns:p14="http://schemas.microsoft.com/office/powerpoint/2010/main" val="1146597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图片 6"/>
          <p:cNvPicPr>
            <a:picLocks noChangeAspect="1"/>
          </p:cNvPicPr>
          <p:nvPr/>
        </p:nvPicPr>
        <p:blipFill>
          <a:blip r:embed="rId2"/>
          <a:srcRect/>
          <a:stretch>
            <a:fillRect/>
          </a:stretch>
        </p:blipFill>
        <p:spPr bwMode="auto">
          <a:xfrm>
            <a:off x="5214942" y="4286256"/>
            <a:ext cx="3689350" cy="2368550"/>
          </a:xfrm>
          <a:prstGeom prst="rect">
            <a:avLst/>
          </a:prstGeom>
          <a:noFill/>
          <a:ln w="9525">
            <a:noFill/>
            <a:miter lim="800000"/>
            <a:headEnd/>
            <a:tailEnd/>
          </a:ln>
        </p:spPr>
      </p:pic>
      <p:sp>
        <p:nvSpPr>
          <p:cNvPr id="7" name="矩形 6"/>
          <p:cNvSpPr/>
          <p:nvPr/>
        </p:nvSpPr>
        <p:spPr>
          <a:xfrm>
            <a:off x="0"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VI. </a:t>
            </a:r>
            <a:r>
              <a:rPr lang="fr-FR" altLang="zh-CN" sz="2400" b="1" dirty="0" smtClean="0">
                <a:solidFill>
                  <a:schemeClr val="accent1">
                    <a:lumMod val="50000"/>
                  </a:schemeClr>
                </a:solidFill>
                <a:latin typeface="Cambria" pitchFamily="18" charset="0"/>
              </a:rPr>
              <a:t> </a:t>
            </a:r>
            <a:r>
              <a:rPr lang="en-US" altLang="zh-CN" sz="2400" b="1" dirty="0">
                <a:solidFill>
                  <a:schemeClr val="bg1"/>
                </a:solidFill>
                <a:latin typeface="Cambria" pitchFamily="18" charset="0"/>
              </a:rPr>
              <a:t>Innovation</a:t>
            </a:r>
            <a:endParaRPr lang="zh-CN" altLang="en-US" sz="2400" b="1" dirty="0">
              <a:solidFill>
                <a:schemeClr val="bg1"/>
              </a:solidFill>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150291"/>
            <a:ext cx="2240599" cy="90794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defRPr sz="1800"/>
            </a:pPr>
            <a:r>
              <a:rPr lang="en-US" altLang="zh-CN" sz="2400" b="1" dirty="0" err="1" smtClean="0"/>
              <a:t>Inovation</a:t>
            </a:r>
            <a:endParaRPr lang="en-US" altLang="zh-CN" sz="2400" b="1" dirty="0" smtClean="0"/>
          </a:p>
          <a:p>
            <a:pPr lvl="0" algn="ctr">
              <a:spcBef>
                <a:spcPts val="600"/>
              </a:spcBef>
              <a:defRPr sz="1800"/>
            </a:pPr>
            <a:r>
              <a:rPr lang="en-US" altLang="zh-CN" sz="2400" b="1" dirty="0" smtClean="0"/>
              <a:t>de </a:t>
            </a:r>
            <a:r>
              <a:rPr lang="en-US" altLang="zh-CN" sz="2400" b="1" dirty="0"/>
              <a:t>packaging</a:t>
            </a:r>
          </a:p>
        </p:txBody>
      </p:sp>
      <p:sp>
        <p:nvSpPr>
          <p:cNvPr id="3" name="内容占位符 2"/>
          <p:cNvSpPr>
            <a:spLocks noGrp="1"/>
          </p:cNvSpPr>
          <p:nvPr>
            <p:ph idx="4294967295"/>
          </p:nvPr>
        </p:nvSpPr>
        <p:spPr bwMode="auto">
          <a:xfrm>
            <a:off x="504825"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r>
              <a:rPr kumimoji="0" lang="fr-FR" altLang="zh-CN" sz="2400" b="1" i="0" u="none" strike="noStrike" cap="none" normalizeH="0" baseline="0" dirty="0" smtClean="0">
                <a:ln>
                  <a:noFill/>
                </a:ln>
                <a:solidFill>
                  <a:schemeClr val="accent1">
                    <a:lumMod val="50000"/>
                  </a:schemeClr>
                </a:solidFill>
                <a:effectLst/>
                <a:latin typeface="Calibri" pitchFamily="34" charset="0"/>
                <a:ea typeface="宋体" pitchFamily="2" charset="-122"/>
              </a:rPr>
              <a:t>Environnement :</a:t>
            </a:r>
          </a:p>
          <a:p>
            <a:pPr marL="342900" marR="0" lvl="0" indent="-342900" algn="l" defTabSz="914400" rtl="0" eaLnBrk="0" fontAlgn="base" latinLnBrk="0" hangingPunct="0">
              <a:lnSpc>
                <a:spcPct val="100000"/>
              </a:lnSpc>
              <a:spcBef>
                <a:spcPct val="20000"/>
              </a:spcBef>
              <a:spcAft>
                <a:spcPct val="0"/>
              </a:spcAft>
              <a:buClr>
                <a:schemeClr val="tx1"/>
              </a:buClr>
              <a:buSzPts val="1800"/>
              <a:buFont typeface="Arial" pitchFamily="34" charset="0"/>
              <a:buChar char="–"/>
              <a:tabLst/>
            </a:pPr>
            <a:r>
              <a:rPr kumimoji="0" lang="fr-FR" altLang="zh-CN" sz="1800" b="0" i="0" u="none" strike="noStrike" cap="none" normalizeH="0" baseline="0" dirty="0" smtClean="0">
                <a:ln>
                  <a:noFill/>
                </a:ln>
                <a:solidFill>
                  <a:schemeClr val="tx1"/>
                </a:solidFill>
                <a:effectLst/>
                <a:latin typeface="Calibri" pitchFamily="34" charset="0"/>
                <a:ea typeface="宋体" pitchFamily="2" charset="-122"/>
              </a:rPr>
              <a:t>Plastique ou carton 100% recyclable</a:t>
            </a:r>
            <a:endParaRPr kumimoji="0" lang="fr-FR" altLang="zh-CN" sz="1600" b="0" i="0" u="none" strike="noStrike" cap="none" normalizeH="0" baseline="0" dirty="0" smtClean="0">
              <a:ln>
                <a:noFill/>
              </a:ln>
              <a:solidFill>
                <a:schemeClr val="tx1"/>
              </a:solidFill>
              <a:effectLst/>
              <a:latin typeface="Calibri"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
                <a:schemeClr val="tx1"/>
              </a:buClr>
              <a:buSzPts val="2200"/>
              <a:buFontTx/>
              <a:buChar char="•"/>
              <a:tabLst/>
            </a:pPr>
            <a:r>
              <a:rPr lang="fr-FR" altLang="zh-CN" sz="2400" b="1" dirty="0">
                <a:solidFill>
                  <a:schemeClr val="accent1">
                    <a:lumMod val="50000"/>
                  </a:schemeClr>
                </a:solidFill>
                <a:latin typeface="Calibri" pitchFamily="34" charset="0"/>
                <a:ea typeface="宋体" pitchFamily="2" charset="-122"/>
              </a:rPr>
              <a:t>Santé:</a:t>
            </a:r>
          </a:p>
          <a:p>
            <a:pPr marL="342900" marR="0" lvl="0" indent="-342900" algn="l" defTabSz="914400" rtl="0" eaLnBrk="0" fontAlgn="base" latinLnBrk="0" hangingPunct="0">
              <a:lnSpc>
                <a:spcPct val="100000"/>
              </a:lnSpc>
              <a:spcBef>
                <a:spcPct val="20000"/>
              </a:spcBef>
              <a:spcAft>
                <a:spcPct val="0"/>
              </a:spcAft>
              <a:buClr>
                <a:schemeClr val="tx1"/>
              </a:buClr>
              <a:buSzPts val="1800"/>
              <a:buFont typeface="Arial" pitchFamily="34" charset="0"/>
              <a:buChar char="–"/>
              <a:tabLst/>
            </a:pPr>
            <a:r>
              <a:rPr kumimoji="0" lang="fr-FR" altLang="zh-CN" sz="1800" b="0" i="0" u="none" strike="noStrike" cap="none" normalizeH="0" baseline="0" dirty="0" smtClean="0">
                <a:ln>
                  <a:noFill/>
                </a:ln>
                <a:solidFill>
                  <a:schemeClr val="tx1"/>
                </a:solidFill>
                <a:effectLst/>
                <a:latin typeface="Calibri" pitchFamily="34" charset="0"/>
                <a:ea typeface="宋体" pitchFamily="2" charset="-122"/>
              </a:rPr>
              <a:t>Sans sucre ajouté</a:t>
            </a:r>
          </a:p>
          <a:p>
            <a:pPr marL="342900" marR="0" lvl="0" indent="-342900" algn="l" defTabSz="914400" rtl="0" eaLnBrk="0" fontAlgn="base" latinLnBrk="0" hangingPunct="0">
              <a:lnSpc>
                <a:spcPct val="100000"/>
              </a:lnSpc>
              <a:spcBef>
                <a:spcPct val="20000"/>
              </a:spcBef>
              <a:spcAft>
                <a:spcPct val="0"/>
              </a:spcAft>
              <a:buClr>
                <a:schemeClr val="tx1"/>
              </a:buClr>
              <a:buSzPts val="1800"/>
              <a:buFont typeface="Arial" pitchFamily="34" charset="0"/>
              <a:buChar char="–"/>
              <a:tabLst/>
            </a:pPr>
            <a:r>
              <a:rPr kumimoji="0" lang="fr-FR" altLang="zh-CN" sz="1800" b="0" i="0" u="none" strike="noStrike" cap="none" normalizeH="0" baseline="0" dirty="0" smtClean="0">
                <a:ln>
                  <a:noFill/>
                </a:ln>
                <a:solidFill>
                  <a:schemeClr val="tx1"/>
                </a:solidFill>
                <a:effectLst/>
                <a:latin typeface="Calibri" pitchFamily="34" charset="0"/>
                <a:ea typeface="宋体" pitchFamily="2" charset="-122"/>
              </a:rPr>
              <a:t>Sans conservateur</a:t>
            </a:r>
          </a:p>
          <a:p>
            <a:pPr marL="342900" marR="0" lvl="0" indent="-342900" algn="l" defTabSz="914400" rtl="0" eaLnBrk="0" fontAlgn="base" latinLnBrk="0" hangingPunct="0">
              <a:lnSpc>
                <a:spcPct val="100000"/>
              </a:lnSpc>
              <a:spcBef>
                <a:spcPct val="20000"/>
              </a:spcBef>
              <a:spcAft>
                <a:spcPct val="0"/>
              </a:spcAft>
              <a:buClr>
                <a:schemeClr val="tx1"/>
              </a:buClr>
              <a:buSzPts val="2200"/>
              <a:buFontTx/>
              <a:buChar char="•"/>
              <a:tabLst/>
            </a:pPr>
            <a:r>
              <a:rPr lang="fr-FR" altLang="zh-CN" sz="2400" b="1" dirty="0">
                <a:solidFill>
                  <a:schemeClr val="accent1">
                    <a:lumMod val="50000"/>
                  </a:schemeClr>
                </a:solidFill>
                <a:latin typeface="Calibri" pitchFamily="34" charset="0"/>
                <a:ea typeface="宋体" pitchFamily="2" charset="-122"/>
              </a:rPr>
              <a:t>Emballage:</a:t>
            </a:r>
          </a:p>
          <a:p>
            <a:pPr marL="342900" marR="0" lvl="0" indent="-342900" algn="l" defTabSz="914400" rtl="0" eaLnBrk="0" fontAlgn="base" latinLnBrk="0" hangingPunct="0">
              <a:lnSpc>
                <a:spcPct val="100000"/>
              </a:lnSpc>
              <a:spcBef>
                <a:spcPct val="20000"/>
              </a:spcBef>
              <a:spcAft>
                <a:spcPct val="0"/>
              </a:spcAft>
              <a:buClr>
                <a:schemeClr val="tx1"/>
              </a:buClr>
              <a:buSzPts val="1800"/>
              <a:buFont typeface="Arial" pitchFamily="34" charset="0"/>
              <a:buChar char="–"/>
              <a:tabLst/>
            </a:pPr>
            <a:r>
              <a:rPr kumimoji="0" lang="fr-FR" altLang="zh-CN" sz="1800" b="0" i="0" u="none" strike="noStrike" cap="none" normalizeH="0" baseline="0" dirty="0" smtClean="0">
                <a:ln>
                  <a:noFill/>
                </a:ln>
                <a:solidFill>
                  <a:schemeClr val="tx1"/>
                </a:solidFill>
                <a:effectLst/>
                <a:latin typeface="Calibri" pitchFamily="34" charset="0"/>
                <a:ea typeface="宋体" pitchFamily="2" charset="-122"/>
              </a:rPr>
              <a:t>Tetra Pak : standardisé, économique et eco-friendly</a:t>
            </a:r>
          </a:p>
          <a:p>
            <a:pPr marL="342900" marR="0" lvl="0" indent="-342900" algn="l" defTabSz="914400" rtl="0" eaLnBrk="0" fontAlgn="base" latinLnBrk="0" hangingPunct="0">
              <a:lnSpc>
                <a:spcPct val="100000"/>
              </a:lnSpc>
              <a:spcBef>
                <a:spcPct val="20000"/>
              </a:spcBef>
              <a:spcAft>
                <a:spcPct val="0"/>
              </a:spcAft>
              <a:buClr>
                <a:schemeClr val="tx1"/>
              </a:buClr>
              <a:buSzPts val="1800"/>
              <a:buFont typeface="Arial" pitchFamily="34" charset="0"/>
              <a:buChar char="–"/>
              <a:tabLst/>
            </a:pPr>
            <a:r>
              <a:rPr kumimoji="0" lang="fr-FR" altLang="zh-CN" sz="1800" b="0" i="0" u="none" strike="noStrike" cap="none" normalizeH="0" baseline="0" dirty="0" smtClean="0">
                <a:ln>
                  <a:noFill/>
                </a:ln>
                <a:solidFill>
                  <a:schemeClr val="tx1"/>
                </a:solidFill>
                <a:effectLst/>
                <a:latin typeface="Calibri" pitchFamily="34" charset="0"/>
                <a:ea typeface="宋体" pitchFamily="2" charset="-122"/>
              </a:rPr>
              <a:t>Diversifié et innovante</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altLang="zh-CN" sz="3200" b="0" i="0" u="none" strike="noStrike" cap="none" normalizeH="0" baseline="0" dirty="0" smtClean="0">
              <a:ln>
                <a:noFill/>
              </a:ln>
              <a:solidFill>
                <a:schemeClr val="tx1"/>
              </a:solidFill>
              <a:effectLst/>
              <a:latin typeface="Arial" pitchFamily="34" charset="0"/>
            </a:endParaRPr>
          </a:p>
        </p:txBody>
      </p:sp>
      <p:pic>
        <p:nvPicPr>
          <p:cNvPr id="11268" name="图片 7"/>
          <p:cNvPicPr>
            <a:picLocks noChangeAspect="1"/>
          </p:cNvPicPr>
          <p:nvPr/>
        </p:nvPicPr>
        <p:blipFill>
          <a:blip r:embed="rId4"/>
          <a:srcRect/>
          <a:stretch>
            <a:fillRect/>
          </a:stretch>
        </p:blipFill>
        <p:spPr bwMode="auto">
          <a:xfrm>
            <a:off x="900113" y="5168900"/>
            <a:ext cx="3311525" cy="1460500"/>
          </a:xfrm>
          <a:prstGeom prst="rect">
            <a:avLst/>
          </a:prstGeom>
          <a:noFill/>
          <a:ln w="9525">
            <a:noFill/>
            <a:miter lim="800000"/>
            <a:headEnd/>
            <a:tailEnd/>
          </a:ln>
        </p:spPr>
      </p:pic>
      <p:pic>
        <p:nvPicPr>
          <p:cNvPr id="11269" name="图片 5"/>
          <p:cNvPicPr>
            <a:picLocks noChangeAspect="1"/>
          </p:cNvPicPr>
          <p:nvPr/>
        </p:nvPicPr>
        <p:blipFill>
          <a:blip r:embed="rId5"/>
          <a:srcRect/>
          <a:stretch>
            <a:fillRect/>
          </a:stretch>
        </p:blipFill>
        <p:spPr bwMode="auto">
          <a:xfrm>
            <a:off x="6072198" y="2285992"/>
            <a:ext cx="1584325" cy="1584325"/>
          </a:xfrm>
          <a:prstGeom prst="rect">
            <a:avLst/>
          </a:prstGeom>
          <a:noFill/>
          <a:ln w="9525">
            <a:noFill/>
            <a:miter lim="800000"/>
            <a:headEnd/>
            <a:tailEnd/>
          </a:ln>
        </p:spPr>
      </p:pic>
      <p:pic>
        <p:nvPicPr>
          <p:cNvPr id="11270" name="图片 4"/>
          <p:cNvPicPr>
            <a:picLocks noChangeAspect="1"/>
          </p:cNvPicPr>
          <p:nvPr/>
        </p:nvPicPr>
        <p:blipFill>
          <a:blip r:embed="rId6"/>
          <a:srcRect/>
          <a:stretch>
            <a:fillRect/>
          </a:stretch>
        </p:blipFill>
        <p:spPr bwMode="auto">
          <a:xfrm>
            <a:off x="3779838" y="2811463"/>
            <a:ext cx="1584325" cy="1524000"/>
          </a:xfrm>
          <a:prstGeom prst="rect">
            <a:avLst/>
          </a:prstGeom>
          <a:noFill/>
          <a:ln w="9525">
            <a:noFill/>
            <a:miter lim="800000"/>
            <a:headEnd/>
            <a:tailEnd/>
          </a:ln>
        </p:spPr>
      </p:pic>
    </p:spTree>
    <p:extLst>
      <p:ext uri="{BB962C8B-B14F-4D97-AF65-F5344CB8AC3E}">
        <p14:creationId xmlns:p14="http://schemas.microsoft.com/office/powerpoint/2010/main" val="89096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VI. </a:t>
            </a:r>
            <a:r>
              <a:rPr lang="fr-FR" altLang="zh-CN" sz="2400" b="1" dirty="0">
                <a:solidFill>
                  <a:schemeClr val="accent1">
                    <a:lumMod val="50000"/>
                  </a:schemeClr>
                </a:solidFill>
                <a:latin typeface="Cambria" pitchFamily="18" charset="0"/>
              </a:rPr>
              <a:t> </a:t>
            </a:r>
            <a:r>
              <a:rPr lang="en-US" altLang="zh-CN" sz="2400" b="1" dirty="0">
                <a:solidFill>
                  <a:schemeClr val="bg1"/>
                </a:solidFill>
                <a:latin typeface="Cambria" pitchFamily="18" charset="0"/>
              </a:rPr>
              <a:t>Innovation</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188764"/>
            <a:ext cx="2240599" cy="830997"/>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defRPr sz="1800"/>
            </a:pPr>
            <a:r>
              <a:rPr lang="en-US" altLang="zh-CN" sz="2400" b="1" dirty="0">
                <a:solidFill>
                  <a:schemeClr val="bg1"/>
                </a:solidFill>
              </a:rPr>
              <a:t>Innovations </a:t>
            </a:r>
            <a:r>
              <a:rPr lang="en-US" altLang="zh-CN" sz="2400" b="1" dirty="0" err="1"/>
              <a:t>Sensorielles</a:t>
            </a:r>
            <a:endParaRPr lang="en-US" altLang="zh-CN" sz="1400" b="1" dirty="0"/>
          </a:p>
        </p:txBody>
      </p:sp>
      <p:sp>
        <p:nvSpPr>
          <p:cNvPr id="3" name="内容占位符 2"/>
          <p:cNvSpPr>
            <a:spLocks noGrp="1"/>
          </p:cNvSpPr>
          <p:nvPr>
            <p:ph idx="4294967295"/>
          </p:nvPr>
        </p:nvSpPr>
        <p:spPr bwMode="auto">
          <a:xfrm>
            <a:off x="700118" y="1571612"/>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r>
              <a:rPr lang="fr-FR" altLang="zh-CN" sz="2400" b="1" dirty="0">
                <a:solidFill>
                  <a:schemeClr val="accent1">
                    <a:lumMod val="50000"/>
                  </a:schemeClr>
                </a:solidFill>
                <a:latin typeface="Calibri" pitchFamily="34" charset="0"/>
                <a:ea typeface="宋体" pitchFamily="2" charset="-122"/>
              </a:rPr>
              <a:t>Sortes de fruits très varié : </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plus de 20 fruits à jus</a:t>
            </a:r>
            <a:endParaRPr kumimoji="0" lang="fr-FR" altLang="zh-CN" sz="2800" b="0" i="0" u="none" strike="noStrike" cap="none" normalizeH="0" baseline="0" dirty="0" smtClean="0">
              <a:ln>
                <a:noFill/>
              </a:ln>
              <a:solidFill>
                <a:schemeClr val="tx1"/>
              </a:solidFill>
              <a:effectLst/>
              <a:latin typeface="Calibri"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r>
              <a:rPr lang="fr-FR" altLang="zh-CN" sz="2400" b="1" dirty="0">
                <a:solidFill>
                  <a:schemeClr val="accent1">
                    <a:lumMod val="50000"/>
                  </a:schemeClr>
                </a:solidFill>
                <a:latin typeface="Calibri" pitchFamily="34" charset="0"/>
                <a:ea typeface="宋体" pitchFamily="2" charset="-122"/>
              </a:rPr>
              <a:t>Saveurs innovantes pour satisfaire les consommateurs :</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Jus sans ou avec pulpe</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Jus mixte avec des fruits différents</a:t>
            </a:r>
          </a:p>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r>
              <a:rPr lang="fr-FR" altLang="zh-CN" sz="2400" b="1" dirty="0">
                <a:solidFill>
                  <a:schemeClr val="accent1">
                    <a:lumMod val="50000"/>
                  </a:schemeClr>
                </a:solidFill>
                <a:latin typeface="Calibri" pitchFamily="34" charset="0"/>
                <a:ea typeface="宋体" pitchFamily="2" charset="-122"/>
              </a:rPr>
              <a:t>Coopération avec d’autres types de boisson:</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Eau minérale</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Boisson gazeuse</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zh-CN" sz="2400" b="0" i="0" u="none" strike="noStrike" cap="none" normalizeH="0" baseline="0" dirty="0" smtClean="0">
              <a:ln>
                <a:noFill/>
              </a:ln>
              <a:solidFill>
                <a:schemeClr val="tx1"/>
              </a:solidFill>
              <a:effectLst/>
              <a:latin typeface="Calibri"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zh-CN" sz="2000" b="0" i="0" u="none" strike="noStrike" cap="none" normalizeH="0" baseline="0" dirty="0" smtClean="0">
              <a:ln>
                <a:noFill/>
              </a:ln>
              <a:solidFill>
                <a:schemeClr val="tx1"/>
              </a:solidFill>
              <a:effectLst/>
              <a:latin typeface="Calibri"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altLang="zh-CN" sz="3200" b="0" i="0" u="none" strike="noStrike" cap="none" normalizeH="0" baseline="0" dirty="0" smtClean="0">
              <a:ln>
                <a:noFill/>
              </a:ln>
              <a:solidFill>
                <a:schemeClr val="tx1"/>
              </a:solidFill>
              <a:effectLst/>
              <a:latin typeface="Arial" pitchFamily="34" charset="0"/>
            </a:endParaRPr>
          </a:p>
        </p:txBody>
      </p:sp>
      <p:pic>
        <p:nvPicPr>
          <p:cNvPr id="12292" name="图片 3"/>
          <p:cNvPicPr>
            <a:picLocks noChangeAspect="1"/>
          </p:cNvPicPr>
          <p:nvPr/>
        </p:nvPicPr>
        <p:blipFill>
          <a:blip r:embed="rId3"/>
          <a:srcRect/>
          <a:stretch>
            <a:fillRect/>
          </a:stretch>
        </p:blipFill>
        <p:spPr bwMode="auto">
          <a:xfrm>
            <a:off x="5999192" y="5016522"/>
            <a:ext cx="2787650" cy="1555750"/>
          </a:xfrm>
          <a:prstGeom prst="rect">
            <a:avLst/>
          </a:prstGeom>
          <a:noFill/>
          <a:ln w="9525">
            <a:noFill/>
            <a:miter lim="800000"/>
            <a:headEnd/>
            <a:tailEnd/>
          </a:ln>
        </p:spPr>
      </p:pic>
      <p:pic>
        <p:nvPicPr>
          <p:cNvPr id="12293" name="图片 8"/>
          <p:cNvPicPr>
            <a:picLocks noChangeAspect="1"/>
          </p:cNvPicPr>
          <p:nvPr/>
        </p:nvPicPr>
        <p:blipFill>
          <a:blip r:embed="rId4"/>
          <a:srcRect/>
          <a:stretch>
            <a:fillRect/>
          </a:stretch>
        </p:blipFill>
        <p:spPr bwMode="auto">
          <a:xfrm>
            <a:off x="3143240" y="4724400"/>
            <a:ext cx="2608262" cy="1947863"/>
          </a:xfrm>
          <a:prstGeom prst="rect">
            <a:avLst/>
          </a:prstGeom>
          <a:noFill/>
          <a:ln w="9525">
            <a:noFill/>
            <a:miter lim="800000"/>
            <a:headEnd/>
            <a:tailEnd/>
          </a:ln>
        </p:spPr>
      </p:pic>
    </p:spTree>
    <p:extLst>
      <p:ext uri="{BB962C8B-B14F-4D97-AF65-F5344CB8AC3E}">
        <p14:creationId xmlns:p14="http://schemas.microsoft.com/office/powerpoint/2010/main" val="890968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VI. </a:t>
            </a:r>
            <a:r>
              <a:rPr lang="fr-FR" altLang="zh-CN" sz="2400" b="1" dirty="0">
                <a:solidFill>
                  <a:schemeClr val="accent1">
                    <a:lumMod val="50000"/>
                  </a:schemeClr>
                </a:solidFill>
                <a:latin typeface="Cambria" pitchFamily="18" charset="0"/>
              </a:rPr>
              <a:t> </a:t>
            </a:r>
            <a:r>
              <a:rPr lang="en-US" altLang="zh-CN" sz="2400" b="1" dirty="0">
                <a:solidFill>
                  <a:schemeClr val="bg1"/>
                </a:solidFill>
                <a:latin typeface="Cambria" pitchFamily="18" charset="0"/>
              </a:rPr>
              <a:t>Innovation</a:t>
            </a:r>
            <a:endParaRPr lang="zh-CN" altLang="en-US" sz="2400" b="1" dirty="0">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5" name="矩形 4"/>
          <p:cNvSpPr/>
          <p:nvPr/>
        </p:nvSpPr>
        <p:spPr>
          <a:xfrm rot="808496">
            <a:off x="6606030" y="1250318"/>
            <a:ext cx="2240599" cy="707886"/>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defRPr sz="1800"/>
            </a:pPr>
            <a:r>
              <a:rPr lang="en-US" altLang="zh-CN" sz="2000" b="1" dirty="0">
                <a:solidFill>
                  <a:schemeClr val="bg1"/>
                </a:solidFill>
              </a:rPr>
              <a:t>Innovations </a:t>
            </a:r>
            <a:r>
              <a:rPr lang="en-US" altLang="zh-CN" sz="2000" b="1" dirty="0" err="1">
                <a:solidFill>
                  <a:schemeClr val="bg1"/>
                </a:solidFill>
              </a:rPr>
              <a:t>commerciales</a:t>
            </a:r>
            <a:endParaRPr lang="en-US" altLang="zh-CN" sz="2000" b="1" dirty="0">
              <a:solidFill>
                <a:schemeClr val="bg1"/>
              </a:solidFill>
            </a:endParaRPr>
          </a:p>
        </p:txBody>
      </p:sp>
      <p:sp>
        <p:nvSpPr>
          <p:cNvPr id="3" name="内容占位符 2"/>
          <p:cNvSpPr>
            <a:spLocks noGrp="1"/>
          </p:cNvSpPr>
          <p:nvPr>
            <p:ph idx="4294967295"/>
          </p:nvPr>
        </p:nvSpPr>
        <p:spPr bwMode="auto">
          <a:xfrm>
            <a:off x="468313" y="1428736"/>
            <a:ext cx="76327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endParaRPr lang="fr-FR" altLang="zh-CN" sz="2400" b="1" dirty="0" smtClean="0">
              <a:solidFill>
                <a:schemeClr val="accent1">
                  <a:lumMod val="50000"/>
                </a:schemeClr>
              </a:solidFill>
              <a:latin typeface="Calibri"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r>
              <a:rPr lang="fr-FR" altLang="zh-CN" sz="2400" b="1" dirty="0" smtClean="0">
                <a:solidFill>
                  <a:schemeClr val="accent1">
                    <a:lumMod val="50000"/>
                  </a:schemeClr>
                </a:solidFill>
                <a:latin typeface="Calibri" pitchFamily="34" charset="0"/>
                <a:ea typeface="宋体" pitchFamily="2" charset="-122"/>
              </a:rPr>
              <a:t>Publicités</a:t>
            </a:r>
            <a:r>
              <a:rPr kumimoji="0" lang="fr-FR" altLang="zh-CN" sz="2400" b="0" i="0" u="none" strike="noStrike" cap="none" normalizeH="0" baseline="0" dirty="0" smtClean="0">
                <a:ln>
                  <a:noFill/>
                </a:ln>
                <a:solidFill>
                  <a:schemeClr val="tx1"/>
                </a:solidFill>
                <a:effectLst/>
                <a:latin typeface="Calibri" pitchFamily="34" charset="0"/>
                <a:ea typeface="宋体" pitchFamily="2" charset="-122"/>
              </a:rPr>
              <a:t> </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Via des médias différents : Internet, TV, panneau de Pub, etc.</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Ciblant differants groupes de personnes : familles, Les jeunes </a:t>
            </a:r>
            <a:r>
              <a:rPr lang="fr-FR" altLang="zh-CN" sz="2000" dirty="0">
                <a:latin typeface="Calibri" pitchFamily="34" charset="0"/>
                <a:ea typeface="宋体" pitchFamily="2" charset="-122"/>
              </a:rPr>
              <a:t>travailleurs, enfants etc.</a:t>
            </a:r>
          </a:p>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r>
              <a:rPr lang="fr-FR" altLang="zh-CN" sz="2400" b="1" dirty="0">
                <a:solidFill>
                  <a:schemeClr val="accent1">
                    <a:lumMod val="50000"/>
                  </a:schemeClr>
                </a:solidFill>
                <a:latin typeface="Calibri" pitchFamily="34" charset="0"/>
                <a:ea typeface="宋体" pitchFamily="2" charset="-122"/>
              </a:rPr>
              <a:t>Promotrice:</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Nouvelles marques</a:t>
            </a:r>
          </a:p>
          <a:p>
            <a:pPr marL="342900" marR="0" lvl="0" indent="-342900" algn="l" defTabSz="914400" rtl="0" eaLnBrk="0" fontAlgn="base" latinLnBrk="0" hangingPunct="0">
              <a:lnSpc>
                <a:spcPct val="100000"/>
              </a:lnSpc>
              <a:spcBef>
                <a:spcPct val="20000"/>
              </a:spcBef>
              <a:spcAft>
                <a:spcPct val="0"/>
              </a:spcAft>
              <a:buClr>
                <a:schemeClr val="tx1"/>
              </a:buClr>
              <a:buSzPts val="2000"/>
              <a:buFont typeface="Arial" pitchFamily="34" charset="0"/>
              <a:buChar char="–"/>
              <a:tabLst/>
            </a:pPr>
            <a:r>
              <a:rPr kumimoji="0" lang="fr-FR" altLang="zh-CN" sz="2000" b="0" i="0" u="none" strike="noStrike" cap="none" normalizeH="0" baseline="0" dirty="0" smtClean="0">
                <a:ln>
                  <a:noFill/>
                </a:ln>
                <a:solidFill>
                  <a:schemeClr val="tx1"/>
                </a:solidFill>
                <a:effectLst/>
                <a:latin typeface="Calibri" pitchFamily="34" charset="0"/>
                <a:ea typeface="宋体" pitchFamily="2" charset="-122"/>
              </a:rPr>
              <a:t>Nouveaux produits</a:t>
            </a:r>
          </a:p>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r>
              <a:rPr lang="fr-FR" altLang="zh-CN" sz="2400" b="1" dirty="0">
                <a:solidFill>
                  <a:schemeClr val="accent1">
                    <a:lumMod val="50000"/>
                  </a:schemeClr>
                </a:solidFill>
                <a:latin typeface="Calibri" pitchFamily="34" charset="0"/>
                <a:ea typeface="宋体" pitchFamily="2" charset="-122"/>
              </a:rPr>
              <a:t>Promotion et rembouresement</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zh-CN" sz="2000" b="0" i="0" u="none" strike="noStrike" cap="none" normalizeH="0" baseline="0" dirty="0" smtClean="0">
              <a:ln>
                <a:noFill/>
              </a:ln>
              <a:solidFill>
                <a:schemeClr val="tx1"/>
              </a:solidFill>
              <a:effectLst/>
              <a:latin typeface="Calibri" pitchFamily="34" charset="0"/>
              <a:ea typeface="宋体" pitchFamily="2" charset="-122"/>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zh-CN" altLang="zh-CN" sz="3200" b="0" i="0" u="none" strike="noStrike" cap="none" normalizeH="0" baseline="0" dirty="0" smtClean="0">
              <a:ln>
                <a:noFill/>
              </a:ln>
              <a:solidFill>
                <a:schemeClr val="tx1"/>
              </a:solidFill>
              <a:effectLst/>
              <a:latin typeface="Arial" pitchFamily="34" charset="0"/>
            </a:endParaRPr>
          </a:p>
        </p:txBody>
      </p:sp>
      <p:pic>
        <p:nvPicPr>
          <p:cNvPr id="13315" name="图片 6"/>
          <p:cNvPicPr>
            <a:picLocks noChangeAspect="1"/>
          </p:cNvPicPr>
          <p:nvPr/>
        </p:nvPicPr>
        <p:blipFill>
          <a:blip r:embed="rId3"/>
          <a:srcRect/>
          <a:stretch>
            <a:fillRect/>
          </a:stretch>
        </p:blipFill>
        <p:spPr bwMode="auto">
          <a:xfrm>
            <a:off x="539750" y="5373688"/>
            <a:ext cx="4654550" cy="965200"/>
          </a:xfrm>
          <a:prstGeom prst="rect">
            <a:avLst/>
          </a:prstGeom>
          <a:noFill/>
          <a:ln w="9525">
            <a:noFill/>
            <a:miter lim="800000"/>
            <a:headEnd/>
            <a:tailEnd/>
          </a:ln>
        </p:spPr>
      </p:pic>
      <p:pic>
        <p:nvPicPr>
          <p:cNvPr id="13316" name="图片 7"/>
          <p:cNvPicPr>
            <a:picLocks noChangeAspect="1"/>
          </p:cNvPicPr>
          <p:nvPr/>
        </p:nvPicPr>
        <p:blipFill>
          <a:blip r:embed="rId4"/>
          <a:srcRect/>
          <a:stretch>
            <a:fillRect/>
          </a:stretch>
        </p:blipFill>
        <p:spPr bwMode="auto">
          <a:xfrm>
            <a:off x="5500694" y="4857760"/>
            <a:ext cx="3095625" cy="1743075"/>
          </a:xfrm>
          <a:prstGeom prst="rect">
            <a:avLst/>
          </a:prstGeom>
          <a:noFill/>
          <a:ln w="9525">
            <a:noFill/>
            <a:miter lim="800000"/>
            <a:headEnd/>
            <a:tailEnd/>
          </a:ln>
        </p:spPr>
      </p:pic>
      <p:pic>
        <p:nvPicPr>
          <p:cNvPr id="13317" name="图片 4"/>
          <p:cNvPicPr>
            <a:picLocks noChangeAspect="1"/>
          </p:cNvPicPr>
          <p:nvPr/>
        </p:nvPicPr>
        <p:blipFill>
          <a:blip r:embed="rId5"/>
          <a:srcRect/>
          <a:stretch>
            <a:fillRect/>
          </a:stretch>
        </p:blipFill>
        <p:spPr bwMode="auto">
          <a:xfrm>
            <a:off x="5643570" y="3214686"/>
            <a:ext cx="2700338" cy="1503363"/>
          </a:xfrm>
          <a:prstGeom prst="rect">
            <a:avLst/>
          </a:prstGeom>
          <a:noFill/>
          <a:ln w="9525">
            <a:noFill/>
            <a:miter lim="800000"/>
            <a:headEnd/>
            <a:tailEnd/>
          </a:ln>
        </p:spPr>
      </p:pic>
    </p:spTree>
    <p:extLst>
      <p:ext uri="{BB962C8B-B14F-4D97-AF65-F5344CB8AC3E}">
        <p14:creationId xmlns:p14="http://schemas.microsoft.com/office/powerpoint/2010/main" val="890968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303" y="950426"/>
            <a:ext cx="8568952" cy="5934958"/>
          </a:xfrm>
          <a:prstGeom prst="rect">
            <a:avLst/>
          </a:prstGeom>
        </p:spPr>
        <p:txBody>
          <a:bodyPr wrap="square">
            <a:spAutoFit/>
          </a:bodyPr>
          <a:lstStyle/>
          <a:p>
            <a:pPr>
              <a:lnSpc>
                <a:spcPts val="2000"/>
              </a:lnSpc>
            </a:pPr>
            <a:r>
              <a:rPr lang="en-US" altLang="zh-CN" sz="1400" dirty="0" smtClean="0"/>
              <a:t>[1]</a:t>
            </a:r>
            <a:r>
              <a:rPr lang="fr-FR" altLang="zh-CN" sz="1400" dirty="0" smtClean="0"/>
              <a:t> </a:t>
            </a:r>
            <a:r>
              <a:rPr lang="en-US" altLang="zh-CN" sz="1400" dirty="0" smtClean="0"/>
              <a:t>Union </a:t>
            </a:r>
            <a:r>
              <a:rPr lang="en-US" altLang="zh-CN" sz="1400" dirty="0" err="1" smtClean="0"/>
              <a:t>Nationale</a:t>
            </a:r>
            <a:r>
              <a:rPr lang="en-US" altLang="zh-CN" sz="1400" dirty="0" smtClean="0"/>
              <a:t> </a:t>
            </a:r>
            <a:r>
              <a:rPr lang="en-US" altLang="zh-CN" sz="1400" dirty="0" err="1" smtClean="0"/>
              <a:t>Interprofessionnelle</a:t>
            </a:r>
            <a:r>
              <a:rPr lang="en-US" altLang="zh-CN" sz="1400" dirty="0" smtClean="0"/>
              <a:t> des jus de fruits :  </a:t>
            </a:r>
            <a:r>
              <a:rPr lang="en-US" altLang="zh-CN" sz="1400" i="1" dirty="0" err="1" smtClean="0"/>
              <a:t>Livre</a:t>
            </a:r>
            <a:r>
              <a:rPr lang="en-US" altLang="zh-CN" sz="1400" i="1" dirty="0" smtClean="0"/>
              <a:t> </a:t>
            </a:r>
            <a:r>
              <a:rPr lang="en-US" altLang="zh-CN" sz="1400" i="1" dirty="0" err="1" smtClean="0"/>
              <a:t>blanc</a:t>
            </a:r>
            <a:r>
              <a:rPr lang="en-US" altLang="zh-CN" sz="1400" i="1" dirty="0" smtClean="0"/>
              <a:t> du jus de fruits</a:t>
            </a:r>
          </a:p>
          <a:p>
            <a:pPr>
              <a:lnSpc>
                <a:spcPts val="2000"/>
              </a:lnSpc>
            </a:pPr>
            <a:r>
              <a:rPr lang="en-US" altLang="zh-CN" sz="1400" dirty="0" smtClean="0"/>
              <a:t>[2] </a:t>
            </a:r>
            <a:r>
              <a:rPr lang="en-US" altLang="zh-CN" sz="1400" dirty="0" err="1" smtClean="0"/>
              <a:t>Wikip</a:t>
            </a:r>
            <a:r>
              <a:rPr lang="fr-FR" altLang="zh-CN" sz="1400" dirty="0" smtClean="0"/>
              <a:t>édia  </a:t>
            </a:r>
            <a:r>
              <a:rPr lang="en-US" altLang="zh-CN" sz="1400" i="1" dirty="0" smtClean="0"/>
              <a:t>jus de fruits</a:t>
            </a:r>
            <a:r>
              <a:rPr lang="en-US" altLang="zh-CN" sz="1400" dirty="0" smtClean="0"/>
              <a:t> </a:t>
            </a:r>
            <a:r>
              <a:rPr lang="en-US" altLang="zh-CN" sz="1400" dirty="0" err="1" smtClean="0"/>
              <a:t>sur</a:t>
            </a:r>
            <a:r>
              <a:rPr lang="en-US" altLang="zh-CN" sz="1400" dirty="0" smtClean="0"/>
              <a:t> </a:t>
            </a:r>
            <a:r>
              <a:rPr lang="en-US" altLang="zh-CN" sz="1400" dirty="0" smtClean="0">
                <a:hlinkClick r:id="rId2"/>
              </a:rPr>
              <a:t>http://fr.wikipedia.org/wiki/Jus_de_fruits</a:t>
            </a:r>
            <a:r>
              <a:rPr lang="en-US" altLang="zh-CN" sz="1400" dirty="0" smtClean="0"/>
              <a:t> </a:t>
            </a:r>
          </a:p>
          <a:p>
            <a:pPr lvl="0">
              <a:lnSpc>
                <a:spcPts val="2000"/>
              </a:lnSpc>
            </a:pPr>
            <a:r>
              <a:rPr lang="en-US" altLang="zh-CN" sz="1400" dirty="0" smtClean="0"/>
              <a:t>[3]</a:t>
            </a:r>
            <a:r>
              <a:rPr lang="en-US" altLang="zh-CN" sz="1400" dirty="0" smtClean="0">
                <a:hlinkClick r:id="rId3"/>
              </a:rPr>
              <a:t>http://www.planetoscope.com/boisson/201-consommation-mondiale-de-jus-d-orange.html</a:t>
            </a:r>
          </a:p>
          <a:p>
            <a:pPr>
              <a:lnSpc>
                <a:spcPts val="2000"/>
              </a:lnSpc>
            </a:pPr>
            <a:r>
              <a:rPr lang="fr-FR" altLang="zh-CN" sz="1400" dirty="0" smtClean="0"/>
              <a:t>[4] </a:t>
            </a:r>
            <a:r>
              <a:rPr lang="en-US" altLang="zh-CN" sz="1400" dirty="0" smtClean="0"/>
              <a:t>http://www.i-dietetique.com/articles/existe-t-il-un-modele-francais-de-consommation-des-boissons-sans-alcool/7949.html</a:t>
            </a:r>
          </a:p>
          <a:p>
            <a:pPr>
              <a:lnSpc>
                <a:spcPts val="2000"/>
              </a:lnSpc>
            </a:pPr>
            <a:r>
              <a:rPr lang="fr-FR" altLang="zh-CN" sz="1400" dirty="0" smtClean="0"/>
              <a:t>[5] l’AIJN</a:t>
            </a:r>
            <a:r>
              <a:rPr lang="fr-FR" altLang="zh-CN" sz="1400" dirty="0"/>
              <a:t>, ‘’ les jus et nectars présentent l’opportunité d’une croissance forte et récurrente dans les années à venir’’</a:t>
            </a:r>
          </a:p>
          <a:p>
            <a:pPr>
              <a:lnSpc>
                <a:spcPts val="2000"/>
              </a:lnSpc>
            </a:pPr>
            <a:r>
              <a:rPr lang="fr-FR" altLang="zh-CN" sz="1400" dirty="0"/>
              <a:t>[6</a:t>
            </a:r>
            <a:r>
              <a:rPr lang="fr-FR" altLang="zh-CN" sz="1400" dirty="0" smtClean="0"/>
              <a:t>] </a:t>
            </a:r>
            <a:r>
              <a:rPr lang="fr-FR" altLang="zh-CN" sz="1400" dirty="0"/>
              <a:t>Le marché mondial des jus de fruit : une perspective africaine </a:t>
            </a:r>
            <a:endParaRPr lang="fr-FR" altLang="zh-CN" sz="1400" dirty="0" smtClean="0"/>
          </a:p>
          <a:p>
            <a:pPr>
              <a:lnSpc>
                <a:spcPts val="2000"/>
              </a:lnSpc>
            </a:pPr>
            <a:r>
              <a:rPr lang="fr-FR" altLang="zh-CN" sz="1400" dirty="0"/>
              <a:t>S</a:t>
            </a:r>
            <a:r>
              <a:rPr lang="fr-FR" altLang="zh-CN" sz="1400" dirty="0" smtClean="0"/>
              <a:t>ur: </a:t>
            </a:r>
            <a:r>
              <a:rPr lang="fr-FR" altLang="zh-CN" sz="1400" dirty="0">
                <a:hlinkClick r:id="rId4"/>
              </a:rPr>
              <a:t>http://</a:t>
            </a:r>
            <a:r>
              <a:rPr lang="fr-FR" altLang="zh-CN" sz="1400" dirty="0" smtClean="0">
                <a:hlinkClick r:id="rId4"/>
              </a:rPr>
              <a:t>www.axio.ma/Analyse-economique/Le-marche-mondial-des-jus-de-fruit-une-perspective-africaine-content-20.php#sthash.YY0hMtiu.dpuf</a:t>
            </a:r>
            <a:endParaRPr lang="fr-FR" altLang="zh-CN" sz="1400" dirty="0" smtClean="0"/>
          </a:p>
          <a:p>
            <a:pPr>
              <a:lnSpc>
                <a:spcPts val="2000"/>
              </a:lnSpc>
            </a:pPr>
            <a:r>
              <a:rPr lang="fr-FR" altLang="zh-CN" sz="1400" dirty="0" smtClean="0"/>
              <a:t>[7] Marché du jus de fruit. Etudier.com.Récupérée 03,2011 </a:t>
            </a:r>
          </a:p>
          <a:p>
            <a:pPr>
              <a:lnSpc>
                <a:spcPts val="2000"/>
              </a:lnSpc>
            </a:pPr>
            <a:r>
              <a:rPr lang="fr-FR" altLang="zh-CN" sz="1400" dirty="0"/>
              <a:t>S</a:t>
            </a:r>
            <a:r>
              <a:rPr lang="fr-FR" altLang="zh-CN" sz="1400" dirty="0" smtClean="0"/>
              <a:t>ur: http://www.etudier.com/dissertations/March%/A9-Du-Jus-De6Fruit/197870.html </a:t>
            </a:r>
          </a:p>
          <a:p>
            <a:pPr>
              <a:lnSpc>
                <a:spcPts val="2000"/>
              </a:lnSpc>
            </a:pPr>
            <a:r>
              <a:rPr lang="fr-FR" altLang="zh-CN" sz="1400" dirty="0" smtClean="0"/>
              <a:t>[8] Panel </a:t>
            </a:r>
            <a:r>
              <a:rPr lang="fr-FR" altLang="zh-CN" sz="1400" dirty="0"/>
              <a:t>Distributeur en Cumul Annuel Mobile à fin Aout </a:t>
            </a:r>
            <a:r>
              <a:rPr lang="fr-FR" altLang="zh-CN" sz="1400" dirty="0" smtClean="0"/>
              <a:t>2011</a:t>
            </a:r>
          </a:p>
          <a:p>
            <a:pPr lvl="0">
              <a:lnSpc>
                <a:spcPts val="2000"/>
              </a:lnSpc>
              <a:defRPr sz="1800"/>
            </a:pPr>
            <a:r>
              <a:rPr lang="fr-FR" altLang="zh-CN" sz="1400" dirty="0" smtClean="0"/>
              <a:t>[9] </a:t>
            </a:r>
            <a:r>
              <a:rPr lang="en-US" altLang="zh-CN" sz="1400" dirty="0" smtClean="0">
                <a:hlinkClick r:id="rId5"/>
              </a:rPr>
              <a:t>http</a:t>
            </a:r>
            <a:r>
              <a:rPr lang="en-US" altLang="zh-CN" sz="1400" dirty="0">
                <a:hlinkClick r:id="rId5"/>
              </a:rPr>
              <a:t>://www.eckes-granini.fr/chiffres-cles,1084,fr.html</a:t>
            </a:r>
            <a:endParaRPr lang="en-US" altLang="zh-CN" sz="1400" dirty="0"/>
          </a:p>
          <a:p>
            <a:pPr>
              <a:lnSpc>
                <a:spcPts val="2000"/>
              </a:lnSpc>
              <a:defRPr sz="1800"/>
            </a:pPr>
            <a:r>
              <a:rPr lang="fr-FR" altLang="zh-CN" sz="1400" dirty="0" smtClean="0"/>
              <a:t>[10] </a:t>
            </a:r>
            <a:r>
              <a:rPr lang="en-US" altLang="zh-CN" sz="1400" dirty="0" smtClean="0">
                <a:hlinkClick r:id="rId6"/>
              </a:rPr>
              <a:t>http</a:t>
            </a:r>
            <a:r>
              <a:rPr lang="en-US" altLang="zh-CN" sz="1400" dirty="0">
                <a:hlinkClick r:id="rId6"/>
              </a:rPr>
              <a:t>://</a:t>
            </a:r>
            <a:r>
              <a:rPr lang="en-US" altLang="zh-CN" sz="1400" dirty="0" smtClean="0">
                <a:hlinkClick r:id="rId6"/>
              </a:rPr>
              <a:t>myreader.toile-libre.org/uploads/My_50f59d4d91817.pdf</a:t>
            </a:r>
          </a:p>
          <a:p>
            <a:pPr defTabSz="438911">
              <a:lnSpc>
                <a:spcPts val="2000"/>
              </a:lnSpc>
              <a:spcBef>
                <a:spcPts val="400"/>
              </a:spcBef>
              <a:defRPr sz="1800"/>
            </a:pPr>
            <a:r>
              <a:rPr lang="fr-FR" altLang="zh-CN" sz="1400" dirty="0" smtClean="0"/>
              <a:t>[11] </a:t>
            </a:r>
            <a:r>
              <a:rPr lang="en-US" altLang="zh-CN" sz="1400" dirty="0" smtClean="0">
                <a:ea typeface="Verdana"/>
                <a:cs typeface="Verdana"/>
                <a:sym typeface="Verdana"/>
                <a:hlinkClick r:id="rId7"/>
              </a:rPr>
              <a:t>http</a:t>
            </a:r>
            <a:r>
              <a:rPr lang="en-US" altLang="zh-CN" sz="1400" dirty="0">
                <a:ea typeface="Verdana"/>
                <a:cs typeface="Verdana"/>
                <a:sym typeface="Verdana"/>
                <a:hlinkClick r:id="rId7"/>
              </a:rPr>
              <a:t>://fr.wikipedia.org/wiki/Joker_(jus_de_fruit)</a:t>
            </a:r>
            <a:endParaRPr lang="en-US" altLang="zh-CN" sz="1400" dirty="0">
              <a:ea typeface="Verdana"/>
              <a:cs typeface="Verdana"/>
              <a:sym typeface="Verdana"/>
            </a:endParaRPr>
          </a:p>
          <a:p>
            <a:pPr defTabSz="438911">
              <a:lnSpc>
                <a:spcPts val="2000"/>
              </a:lnSpc>
              <a:spcBef>
                <a:spcPts val="400"/>
              </a:spcBef>
              <a:defRPr sz="1800"/>
            </a:pPr>
            <a:r>
              <a:rPr lang="fr-FR" altLang="zh-CN" sz="1400" dirty="0" smtClean="0"/>
              <a:t>[12] </a:t>
            </a:r>
            <a:r>
              <a:rPr lang="en-US" altLang="zh-CN" sz="1400" dirty="0" smtClean="0">
                <a:ea typeface="Verdana"/>
                <a:cs typeface="Verdana"/>
                <a:sym typeface="Verdana"/>
                <a:hlinkClick r:id="rId8"/>
              </a:rPr>
              <a:t>http</a:t>
            </a:r>
            <a:r>
              <a:rPr lang="en-US" altLang="zh-CN" sz="1400" dirty="0">
                <a:ea typeface="Verdana"/>
                <a:cs typeface="Verdana"/>
                <a:sym typeface="Verdana"/>
                <a:hlinkClick r:id="rId8"/>
              </a:rPr>
              <a:t>://</a:t>
            </a:r>
            <a:r>
              <a:rPr lang="en-US" altLang="zh-CN" sz="1400" dirty="0" smtClean="0">
                <a:ea typeface="Verdana"/>
                <a:cs typeface="Verdana"/>
                <a:sym typeface="Verdana"/>
                <a:hlinkClick r:id="rId8"/>
              </a:rPr>
              <a:t>www.eckes-granini.fr/notre-strategie,1080,fr.html</a:t>
            </a:r>
          </a:p>
          <a:p>
            <a:pPr defTabSz="438911">
              <a:lnSpc>
                <a:spcPts val="2000"/>
              </a:lnSpc>
              <a:spcBef>
                <a:spcPts val="400"/>
              </a:spcBef>
              <a:defRPr sz="1800"/>
            </a:pPr>
            <a:r>
              <a:rPr lang="fr-FR" altLang="zh-CN" sz="1400" dirty="0"/>
              <a:t>[</a:t>
            </a:r>
            <a:r>
              <a:rPr lang="fr-FR" altLang="zh-CN" sz="1400" dirty="0" smtClean="0"/>
              <a:t>13]</a:t>
            </a:r>
            <a:r>
              <a:rPr lang="en-US" altLang="zh-CN" sz="1400" dirty="0">
                <a:ea typeface="Verdana"/>
                <a:cs typeface="Verdana"/>
                <a:sym typeface="Verdana"/>
              </a:rPr>
              <a:t> </a:t>
            </a:r>
            <a:r>
              <a:rPr lang="en-US" altLang="zh-CN" sz="1400" dirty="0" smtClean="0">
                <a:ea typeface="Verdana"/>
                <a:cs typeface="Verdana"/>
                <a:sym typeface="Verdana"/>
              </a:rPr>
              <a:t>Le site </a:t>
            </a:r>
            <a:r>
              <a:rPr lang="en-US" altLang="zh-CN" sz="1400" dirty="0" err="1" smtClean="0">
                <a:ea typeface="Verdana"/>
                <a:cs typeface="Verdana"/>
                <a:sym typeface="Verdana"/>
              </a:rPr>
              <a:t>officiel</a:t>
            </a:r>
            <a:r>
              <a:rPr lang="en-US" altLang="zh-CN" sz="1400" dirty="0" smtClean="0">
                <a:ea typeface="Verdana"/>
                <a:cs typeface="Verdana"/>
                <a:sym typeface="Verdana"/>
              </a:rPr>
              <a:t> de </a:t>
            </a:r>
            <a:r>
              <a:rPr lang="en-US" altLang="zh-CN" sz="1400" dirty="0" err="1" smtClean="0">
                <a:ea typeface="Verdana"/>
                <a:cs typeface="Verdana"/>
                <a:sym typeface="Verdana"/>
              </a:rPr>
              <a:t>tropicana</a:t>
            </a:r>
            <a:r>
              <a:rPr lang="en-US" altLang="zh-CN" sz="1400" dirty="0" smtClean="0">
                <a:ea typeface="Verdana"/>
                <a:cs typeface="Verdana"/>
                <a:sym typeface="Verdana"/>
              </a:rPr>
              <a:t> </a:t>
            </a:r>
            <a:r>
              <a:rPr lang="en-US" altLang="zh-CN" sz="1400" dirty="0" smtClean="0">
                <a:ea typeface="Verdana"/>
                <a:cs typeface="Verdana"/>
                <a:sym typeface="Verdana"/>
                <a:hlinkClick r:id="rId8"/>
              </a:rPr>
              <a:t>www.tropicana.fr</a:t>
            </a:r>
          </a:p>
          <a:p>
            <a:pPr defTabSz="438911">
              <a:lnSpc>
                <a:spcPts val="2000"/>
              </a:lnSpc>
              <a:spcBef>
                <a:spcPts val="400"/>
              </a:spcBef>
              <a:defRPr sz="1800"/>
            </a:pPr>
            <a:r>
              <a:rPr lang="fr-FR" altLang="zh-CN" sz="1400" dirty="0"/>
              <a:t>[</a:t>
            </a:r>
            <a:r>
              <a:rPr lang="fr-FR" altLang="zh-CN" sz="1400" dirty="0" smtClean="0"/>
              <a:t>14] Le site de wikipédia</a:t>
            </a:r>
            <a:r>
              <a:rPr lang="en-US" altLang="zh-CN" sz="1400" dirty="0" smtClean="0">
                <a:ea typeface="Verdana"/>
                <a:cs typeface="Verdana"/>
                <a:sym typeface="Verdana"/>
                <a:hlinkClick r:id="rId8"/>
              </a:rPr>
              <a:t>http://fr.wikipedia.org/wiki/Tropicana</a:t>
            </a:r>
          </a:p>
          <a:p>
            <a:pPr defTabSz="438911">
              <a:lnSpc>
                <a:spcPct val="150000"/>
              </a:lnSpc>
              <a:spcBef>
                <a:spcPts val="400"/>
              </a:spcBef>
              <a:defRPr sz="1800"/>
            </a:pPr>
            <a:endParaRPr lang="en-US" altLang="zh-CN" sz="1400" u="sng" dirty="0">
              <a:ea typeface="Verdana"/>
              <a:cs typeface="Verdana"/>
              <a:sym typeface="Verdana"/>
              <a:hlinkClick r:id="rId8"/>
            </a:endParaRPr>
          </a:p>
          <a:p>
            <a:pPr lvl="0">
              <a:defRPr sz="1800"/>
            </a:pPr>
            <a:endParaRPr lang="en-US" altLang="zh-CN" sz="1400" u="sng" dirty="0">
              <a:hlinkClick r:id="rId6"/>
            </a:endParaRPr>
          </a:p>
          <a:p>
            <a:endParaRPr lang="zh-CN" altLang="zh-CN" sz="1400" dirty="0"/>
          </a:p>
          <a:p>
            <a:endParaRPr lang="fr-FR" altLang="zh-CN" sz="1400" dirty="0" smtClean="0"/>
          </a:p>
        </p:txBody>
      </p:sp>
      <p:sp>
        <p:nvSpPr>
          <p:cNvPr id="6" name="TextBox 5"/>
          <p:cNvSpPr txBox="1"/>
          <p:nvPr/>
        </p:nvSpPr>
        <p:spPr>
          <a:xfrm>
            <a:off x="1115616" y="357166"/>
            <a:ext cx="6408712" cy="523220"/>
          </a:xfrm>
          <a:prstGeom prst="rect">
            <a:avLst/>
          </a:prstGeom>
          <a:noFill/>
        </p:spPr>
        <p:txBody>
          <a:bodyPr wrap="square" rtlCol="0">
            <a:spAutoFit/>
          </a:bodyPr>
          <a:lstStyle/>
          <a:p>
            <a:pPr algn="ctr"/>
            <a:r>
              <a:rPr lang="fr-FR" altLang="zh-CN" sz="2800" dirty="0" smtClean="0"/>
              <a:t>Bibliographie/ Webographie</a:t>
            </a:r>
            <a:endParaRPr lang="zh-CN" altLang="en-US" sz="2800" dirty="0"/>
          </a:p>
        </p:txBody>
      </p:sp>
      <p:sp>
        <p:nvSpPr>
          <p:cNvPr id="8" name="Shape 63"/>
          <p:cNvSpPr/>
          <p:nvPr/>
        </p:nvSpPr>
        <p:spPr>
          <a:xfrm>
            <a:off x="1563047" y="8802337"/>
            <a:ext cx="10265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u="sng">
                <a:hlinkClick r:id="rId3"/>
              </a:defRPr>
            </a:lvl1pPr>
          </a:lstStyle>
          <a:p>
            <a:pPr lvl="0">
              <a:defRPr u="none"/>
            </a:pPr>
            <a:endParaRPr u="sng" dirty="0">
              <a:hlinkClick r:id="rId3"/>
            </a:endParaRPr>
          </a:p>
        </p:txBody>
      </p:sp>
    </p:spTree>
    <p:extLst>
      <p:ext uri="{BB962C8B-B14F-4D97-AF65-F5344CB8AC3E}">
        <p14:creationId xmlns:p14="http://schemas.microsoft.com/office/powerpoint/2010/main" val="54679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64"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 Analyse de l ’environnement</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1560" y="764705"/>
            <a:ext cx="792088" cy="594789"/>
          </a:xfrm>
          <a:prstGeom prst="rect">
            <a:avLst/>
          </a:prstGeom>
        </p:spPr>
      </p:pic>
      <p:sp>
        <p:nvSpPr>
          <p:cNvPr id="7" name="Shape 47"/>
          <p:cNvSpPr txBox="1">
            <a:spLocks/>
          </p:cNvSpPr>
          <p:nvPr/>
        </p:nvSpPr>
        <p:spPr>
          <a:xfrm>
            <a:off x="755576" y="1700808"/>
            <a:ext cx="662473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defTabSz="457200">
              <a:spcBef>
                <a:spcPts val="0"/>
              </a:spcBef>
              <a:defRPr sz="1800"/>
            </a:pPr>
            <a:r>
              <a:rPr lang="fr-FR" sz="2000" b="1" dirty="0" smtClean="0">
                <a:solidFill>
                  <a:schemeClr val="accent1">
                    <a:lumMod val="50000"/>
                  </a:schemeClr>
                </a:solidFill>
                <a:latin typeface="+mj-lt"/>
                <a:ea typeface="Verdana"/>
                <a:cs typeface="Verdana"/>
                <a:sym typeface="Verdana"/>
              </a:rPr>
              <a:t>Population: </a:t>
            </a:r>
          </a:p>
          <a:p>
            <a:pPr algn="just" defTabSz="457200">
              <a:spcBef>
                <a:spcPts val="0"/>
              </a:spcBef>
              <a:defRPr sz="1800"/>
            </a:pPr>
            <a:endParaRPr lang="fr-FR" sz="1800" b="1" dirty="0" smtClean="0">
              <a:solidFill>
                <a:srgbClr val="323333"/>
              </a:solidFill>
              <a:latin typeface="+mj-lt"/>
              <a:ea typeface="Verdana"/>
              <a:cs typeface="Verdana"/>
              <a:sym typeface="Verdana"/>
            </a:endParaRPr>
          </a:p>
          <a:p>
            <a:pPr marL="109753" indent="-109753" algn="just" defTabSz="457200">
              <a:spcBef>
                <a:spcPts val="0"/>
              </a:spcBef>
              <a:buSzPct val="75000"/>
              <a:defRPr sz="1800"/>
            </a:pPr>
            <a:r>
              <a:rPr lang="fr-FR" sz="1800" dirty="0" smtClean="0">
                <a:solidFill>
                  <a:srgbClr val="323333"/>
                </a:solidFill>
                <a:latin typeface="+mj-lt"/>
                <a:ea typeface="Verdana"/>
                <a:cs typeface="Verdana"/>
                <a:sym typeface="Verdana"/>
              </a:rPr>
              <a:t>Ça fait long temps que les gens ont l’habitude de boire le jus de fruit.</a:t>
            </a:r>
          </a:p>
          <a:p>
            <a:pPr marL="95119" indent="-95119" algn="just" defTabSz="457200">
              <a:spcBef>
                <a:spcPts val="0"/>
              </a:spcBef>
              <a:buSzPct val="75000"/>
              <a:defRPr sz="1800"/>
            </a:pPr>
            <a:r>
              <a:rPr lang="fr-FR" sz="1800" dirty="0" smtClean="0">
                <a:solidFill>
                  <a:srgbClr val="323333"/>
                </a:solidFill>
                <a:latin typeface="+mj-lt"/>
                <a:ea typeface="Verdana"/>
                <a:cs typeface="Verdana"/>
                <a:sym typeface="Verdana"/>
              </a:rPr>
              <a:t>Beaucoup des gens pensent que le jus de fruit est riche en vitamines et bon pour la santé. Mais il est cher et demande beaucoup de travail ( Préparation des fruits et lavage des matériels) à faire à la maison.</a:t>
            </a:r>
          </a:p>
          <a:p>
            <a:pPr marL="95119" indent="-95119" algn="just" defTabSz="457200">
              <a:spcBef>
                <a:spcPts val="0"/>
              </a:spcBef>
              <a:buSzPct val="75000"/>
              <a:defRPr sz="1800"/>
            </a:pPr>
            <a:r>
              <a:rPr lang="fr-FR" sz="1800" dirty="0" smtClean="0">
                <a:solidFill>
                  <a:srgbClr val="323333"/>
                </a:solidFill>
                <a:latin typeface="+mj-lt"/>
                <a:ea typeface="Verdana"/>
                <a:cs typeface="Verdana"/>
                <a:sym typeface="Verdana"/>
              </a:rPr>
              <a:t>C’est plus pratique à boire en comparant manger les fruits tout entier, pas mal des gens ont la ‘flemme’ à éplucher des fruits.</a:t>
            </a:r>
          </a:p>
          <a:p>
            <a:pPr marL="95119" indent="-95119" algn="just" defTabSz="457200">
              <a:spcBef>
                <a:spcPts val="0"/>
              </a:spcBef>
              <a:buSzPct val="75000"/>
              <a:defRPr sz="1800"/>
            </a:pPr>
            <a:endParaRPr lang="fr-FR" sz="1800" dirty="0" smtClean="0">
              <a:solidFill>
                <a:srgbClr val="323333"/>
              </a:solidFill>
              <a:latin typeface="+mj-lt"/>
              <a:ea typeface="Verdana"/>
              <a:cs typeface="Verdana"/>
              <a:sym typeface="Verdana"/>
            </a:endParaRPr>
          </a:p>
          <a:p>
            <a:pPr algn="just" defTabSz="457200">
              <a:lnSpc>
                <a:spcPct val="150000"/>
              </a:lnSpc>
              <a:spcBef>
                <a:spcPts val="500"/>
              </a:spcBef>
              <a:defRPr sz="1800"/>
            </a:pPr>
            <a:r>
              <a:rPr lang="fr-FR" sz="2000" b="1" dirty="0" smtClean="0">
                <a:solidFill>
                  <a:schemeClr val="accent1">
                    <a:lumMod val="50000"/>
                  </a:schemeClr>
                </a:solidFill>
                <a:latin typeface="+mj-lt"/>
                <a:ea typeface="Verdana"/>
                <a:cs typeface="Verdana"/>
                <a:sym typeface="Verdana"/>
              </a:rPr>
              <a:t>Marché:</a:t>
            </a:r>
          </a:p>
          <a:p>
            <a:pPr marL="117069" indent="-117069" algn="just" defTabSz="457200">
              <a:lnSpc>
                <a:spcPct val="150000"/>
              </a:lnSpc>
              <a:spcBef>
                <a:spcPts val="500"/>
              </a:spcBef>
              <a:buSzPct val="75000"/>
              <a:defRPr sz="1800"/>
            </a:pPr>
            <a:r>
              <a:rPr lang="fr-FR" sz="1800" dirty="0" smtClean="0">
                <a:solidFill>
                  <a:srgbClr val="323333"/>
                </a:solidFill>
                <a:latin typeface="+mj-lt"/>
                <a:ea typeface="Verdana"/>
                <a:cs typeface="Verdana"/>
                <a:sym typeface="Verdana"/>
              </a:rPr>
              <a:t>Il y a énorme de choix dans le marché —&gt; </a:t>
            </a:r>
            <a:r>
              <a:rPr lang="fr-FR" sz="1800" b="1" dirty="0" smtClean="0">
                <a:solidFill>
                  <a:schemeClr val="accent1">
                    <a:lumMod val="50000"/>
                  </a:schemeClr>
                </a:solidFill>
                <a:latin typeface="+mj-lt"/>
                <a:ea typeface="Verdana"/>
                <a:cs typeface="Verdana"/>
                <a:sym typeface="Verdana"/>
              </a:rPr>
              <a:t>Pas cher</a:t>
            </a:r>
            <a:endParaRPr lang="fr-FR" sz="1800" b="1" dirty="0">
              <a:solidFill>
                <a:schemeClr val="accent1">
                  <a:lumMod val="50000"/>
                </a:schemeClr>
              </a:solidFill>
              <a:latin typeface="+mj-lt"/>
              <a:ea typeface="Verdana"/>
              <a:cs typeface="Verdana"/>
              <a:sym typeface="Verdana"/>
            </a:endParaRPr>
          </a:p>
        </p:txBody>
      </p:sp>
      <p:pic>
        <p:nvPicPr>
          <p:cNvPr id="8" name="4220.jpg"/>
          <p:cNvPicPr/>
          <p:nvPr/>
        </p:nvPicPr>
        <p:blipFill>
          <a:blip r:embed="rId4">
            <a:extLst/>
          </a:blip>
          <a:stretch>
            <a:fillRect/>
          </a:stretch>
        </p:blipFill>
        <p:spPr>
          <a:xfrm>
            <a:off x="6483946" y="5085184"/>
            <a:ext cx="2120502" cy="1296144"/>
          </a:xfrm>
          <a:prstGeom prst="rect">
            <a:avLst/>
          </a:prstGeom>
          <a:ln w="12700">
            <a:miter lim="400000"/>
          </a:ln>
        </p:spPr>
      </p:pic>
    </p:spTree>
    <p:extLst>
      <p:ext uri="{BB962C8B-B14F-4D97-AF65-F5344CB8AC3E}">
        <p14:creationId xmlns:p14="http://schemas.microsoft.com/office/powerpoint/2010/main" val="187163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736728"/>
            <a:ext cx="5256584" cy="3684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矩形 5"/>
          <p:cNvSpPr/>
          <p:nvPr/>
        </p:nvSpPr>
        <p:spPr>
          <a:xfrm>
            <a:off x="0" y="764704"/>
            <a:ext cx="9155289"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03848" y="738933"/>
            <a:ext cx="2448272" cy="646331"/>
          </a:xfrm>
          <a:prstGeom prst="rect">
            <a:avLst/>
          </a:prstGeom>
          <a:noFill/>
        </p:spPr>
        <p:txBody>
          <a:bodyPr wrap="square" rtlCol="0">
            <a:spAutoFit/>
          </a:bodyPr>
          <a:lstStyle/>
          <a:p>
            <a:pPr algn="ctr"/>
            <a:r>
              <a:rPr lang="fr-FR" altLang="zh-CN" sz="3600" b="1" dirty="0" smtClean="0">
                <a:solidFill>
                  <a:schemeClr val="bg1"/>
                </a:solidFill>
                <a:latin typeface="Cambria" pitchFamily="18" charset="0"/>
              </a:rPr>
              <a:t>Sommaire</a:t>
            </a:r>
            <a:endParaRPr lang="zh-CN" altLang="en-US" sz="3600" b="1" dirty="0">
              <a:solidFill>
                <a:schemeClr val="bg1"/>
              </a:solidFill>
              <a:latin typeface="Cambria" pitchFamily="18" charset="0"/>
            </a:endParaRPr>
          </a:p>
        </p:txBody>
      </p:sp>
      <p:sp>
        <p:nvSpPr>
          <p:cNvPr id="9" name="TextBox 8"/>
          <p:cNvSpPr txBox="1"/>
          <p:nvPr/>
        </p:nvSpPr>
        <p:spPr>
          <a:xfrm>
            <a:off x="1907704" y="5292497"/>
            <a:ext cx="5112568" cy="584775"/>
          </a:xfrm>
          <a:prstGeom prst="rect">
            <a:avLst/>
          </a:prstGeom>
          <a:noFill/>
        </p:spPr>
        <p:txBody>
          <a:bodyPr wrap="square" rtlCol="0">
            <a:spAutoFit/>
          </a:bodyPr>
          <a:lstStyle/>
          <a:p>
            <a:pPr algn="ctr"/>
            <a:r>
              <a:rPr lang="fr-FR" altLang="zh-CN" sz="3200" b="1" dirty="0" smtClean="0">
                <a:solidFill>
                  <a:schemeClr val="accent1">
                    <a:lumMod val="50000"/>
                  </a:schemeClr>
                </a:solidFill>
                <a:latin typeface="Cambria" pitchFamily="18" charset="0"/>
              </a:rPr>
              <a:t>II. Analyse </a:t>
            </a:r>
            <a:r>
              <a:rPr lang="fr-FR" altLang="zh-CN" sz="3200" b="1" dirty="0">
                <a:solidFill>
                  <a:schemeClr val="accent1">
                    <a:lumMod val="50000"/>
                  </a:schemeClr>
                </a:solidFill>
                <a:latin typeface="Cambria" pitchFamily="18" charset="0"/>
              </a:rPr>
              <a:t>de </a:t>
            </a:r>
            <a:r>
              <a:rPr lang="fr-FR" altLang="zh-CN" sz="3200" b="1" dirty="0" smtClean="0">
                <a:solidFill>
                  <a:schemeClr val="accent1">
                    <a:lumMod val="50000"/>
                  </a:schemeClr>
                </a:solidFill>
                <a:latin typeface="Cambria" pitchFamily="18" charset="0"/>
              </a:rPr>
              <a:t>la demande</a:t>
            </a:r>
            <a:endParaRPr lang="fr-FR" altLang="zh-CN" sz="3200" b="1" dirty="0">
              <a:solidFill>
                <a:schemeClr val="accent1">
                  <a:lumMod val="50000"/>
                </a:schemeClr>
              </a:solidFill>
              <a:latin typeface="Cambria" pitchFamily="18" charset="0"/>
            </a:endParaRPr>
          </a:p>
        </p:txBody>
      </p:sp>
    </p:spTree>
    <p:extLst>
      <p:ext uri="{BB962C8B-B14F-4D97-AF65-F5344CB8AC3E}">
        <p14:creationId xmlns:p14="http://schemas.microsoft.com/office/powerpoint/2010/main" val="58196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64" y="548680"/>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latin typeface="Cambria" pitchFamily="18" charset="0"/>
              </a:rPr>
              <a:t>II. Analyse de la demande </a:t>
            </a:r>
            <a:endParaRPr lang="fr-FR" altLang="zh-CN" sz="2400" b="1" dirty="0" smtClean="0">
              <a:solidFill>
                <a:schemeClr val="bg1"/>
              </a:solidFill>
              <a:latin typeface="Cambria" pitchFamily="18" charset="0"/>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553" y="548680"/>
            <a:ext cx="629194" cy="594789"/>
          </a:xfrm>
          <a:prstGeom prst="rect">
            <a:avLst/>
          </a:prstGeom>
        </p:spPr>
      </p:pic>
      <p:grpSp>
        <p:nvGrpSpPr>
          <p:cNvPr id="9" name="Group 54"/>
          <p:cNvGrpSpPr/>
          <p:nvPr/>
        </p:nvGrpSpPr>
        <p:grpSpPr>
          <a:xfrm>
            <a:off x="3851920" y="1401843"/>
            <a:ext cx="4740163" cy="3994870"/>
            <a:chOff x="-276503" y="-388142"/>
            <a:chExt cx="6752361" cy="4660012"/>
          </a:xfrm>
        </p:grpSpPr>
        <p:pic>
          <p:nvPicPr>
            <p:cNvPr id="10" name="mini_20090528123039_Conso.gif.png" descr="Figure 1"/>
            <p:cNvPicPr/>
            <p:nvPr/>
          </p:nvPicPr>
          <p:blipFill>
            <a:blip r:embed="rId4">
              <a:extLst/>
            </a:blip>
            <a:stretch>
              <a:fillRect/>
            </a:stretch>
          </p:blipFill>
          <p:spPr>
            <a:xfrm>
              <a:off x="-276503" y="-388142"/>
              <a:ext cx="6752361" cy="4010903"/>
            </a:xfrm>
            <a:prstGeom prst="rect">
              <a:avLst/>
            </a:prstGeom>
            <a:ln>
              <a:noFill/>
            </a:ln>
            <a:effectLst>
              <a:outerShdw blurRad="292100" dist="139700" dir="2700000" algn="tl" rotWithShape="0">
                <a:srgbClr val="333333">
                  <a:alpha val="65000"/>
                </a:srgbClr>
              </a:outerShdw>
            </a:effectLst>
          </p:spPr>
        </p:pic>
        <p:sp>
          <p:nvSpPr>
            <p:cNvPr id="11" name="Shape 53"/>
            <p:cNvSpPr/>
            <p:nvPr/>
          </p:nvSpPr>
          <p:spPr>
            <a:xfrm>
              <a:off x="208497" y="3984805"/>
              <a:ext cx="6267361" cy="287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200"/>
              </a:lvl1pPr>
            </a:lstStyle>
            <a:p>
              <a:pPr lvl="0">
                <a:defRPr sz="1800"/>
              </a:pPr>
              <a:r>
                <a:rPr sz="1400" i="1" dirty="0"/>
                <a:t>Figure 1: La </a:t>
              </a:r>
              <a:r>
                <a:rPr sz="1400" i="1" dirty="0" err="1"/>
                <a:t>consommation</a:t>
              </a:r>
              <a:r>
                <a:rPr sz="1400" i="1" dirty="0"/>
                <a:t> des jus de fruit </a:t>
              </a:r>
              <a:r>
                <a:rPr sz="1400" i="1" dirty="0" err="1"/>
                <a:t>dans</a:t>
              </a:r>
              <a:r>
                <a:rPr sz="1400" i="1" dirty="0"/>
                <a:t> le monde</a:t>
              </a:r>
            </a:p>
          </p:txBody>
        </p:sp>
      </p:grpSp>
      <p:sp>
        <p:nvSpPr>
          <p:cNvPr id="2" name="矩形 1"/>
          <p:cNvSpPr/>
          <p:nvPr/>
        </p:nvSpPr>
        <p:spPr>
          <a:xfrm rot="808496">
            <a:off x="6852146" y="710702"/>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a:solidFill>
                  <a:schemeClr val="bg1"/>
                </a:solidFill>
              </a:rPr>
              <a:t>La demande </a:t>
            </a:r>
            <a:endParaRPr lang="fr-FR" altLang="zh-CN" b="1" dirty="0" smtClean="0">
              <a:solidFill>
                <a:schemeClr val="bg1"/>
              </a:solidFill>
            </a:endParaRPr>
          </a:p>
          <a:p>
            <a:pPr lvl="0" algn="ctr">
              <a:defRPr sz="1800"/>
            </a:pPr>
            <a:r>
              <a:rPr lang="fr-FR" altLang="zh-CN" b="1" dirty="0" smtClean="0">
                <a:solidFill>
                  <a:schemeClr val="bg1"/>
                </a:solidFill>
              </a:rPr>
              <a:t>dans </a:t>
            </a:r>
            <a:r>
              <a:rPr lang="fr-FR" altLang="zh-CN" b="1" dirty="0">
                <a:solidFill>
                  <a:schemeClr val="bg1"/>
                </a:solidFill>
              </a:rPr>
              <a:t>le monde</a:t>
            </a:r>
          </a:p>
        </p:txBody>
      </p:sp>
      <p:sp>
        <p:nvSpPr>
          <p:cNvPr id="12" name="矩形 11"/>
          <p:cNvSpPr/>
          <p:nvPr/>
        </p:nvSpPr>
        <p:spPr>
          <a:xfrm>
            <a:off x="342700" y="1582490"/>
            <a:ext cx="3096342" cy="923330"/>
          </a:xfrm>
          <a:prstGeom prst="rect">
            <a:avLst/>
          </a:prstGeom>
        </p:spPr>
        <p:txBody>
          <a:bodyPr wrap="square">
            <a:spAutoFit/>
          </a:bodyPr>
          <a:lstStyle/>
          <a:p>
            <a:pPr marL="285750" indent="-285750">
              <a:buFont typeface="Wingdings" pitchFamily="2" charset="2"/>
              <a:buChar char="Ø"/>
            </a:pPr>
            <a:r>
              <a:rPr lang="fr-FR" altLang="zh-CN" b="1" dirty="0" smtClean="0">
                <a:solidFill>
                  <a:schemeClr val="accent1">
                    <a:lumMod val="50000"/>
                  </a:schemeClr>
                </a:solidFill>
              </a:rPr>
              <a:t>+55 milliards de Litres</a:t>
            </a:r>
            <a:r>
              <a:rPr lang="fr-FR" altLang="zh-CN" dirty="0" smtClean="0"/>
              <a:t> de jus d'orange /jour dans le monde</a:t>
            </a:r>
          </a:p>
        </p:txBody>
      </p:sp>
      <p:sp>
        <p:nvSpPr>
          <p:cNvPr id="13" name="矩形 12"/>
          <p:cNvSpPr/>
          <p:nvPr/>
        </p:nvSpPr>
        <p:spPr>
          <a:xfrm>
            <a:off x="356741" y="2489314"/>
            <a:ext cx="2797561" cy="823302"/>
          </a:xfrm>
          <a:prstGeom prst="rect">
            <a:avLst/>
          </a:prstGeom>
        </p:spPr>
        <p:txBody>
          <a:bodyPr wrap="none">
            <a:spAutoFit/>
          </a:bodyPr>
          <a:lstStyle/>
          <a:p>
            <a:pPr marL="285750" indent="-285750">
              <a:lnSpc>
                <a:spcPts val="1920"/>
              </a:lnSpc>
              <a:buFont typeface="Wingdings" pitchFamily="2" charset="2"/>
              <a:buChar char="Ø"/>
            </a:pPr>
            <a:r>
              <a:rPr lang="en-US" altLang="zh-CN" dirty="0" smtClean="0"/>
              <a:t>Le premier </a:t>
            </a:r>
            <a:r>
              <a:rPr lang="en-US" altLang="zh-CN" dirty="0" err="1" smtClean="0"/>
              <a:t>marché</a:t>
            </a:r>
            <a:r>
              <a:rPr lang="en-US" altLang="zh-CN" dirty="0" smtClean="0"/>
              <a:t> pour </a:t>
            </a:r>
          </a:p>
          <a:p>
            <a:pPr>
              <a:lnSpc>
                <a:spcPts val="1920"/>
              </a:lnSpc>
            </a:pPr>
            <a:r>
              <a:rPr lang="en-US" altLang="zh-CN" dirty="0"/>
              <a:t> </a:t>
            </a:r>
            <a:r>
              <a:rPr lang="en-US" altLang="zh-CN" dirty="0" smtClean="0"/>
              <a:t>     la </a:t>
            </a:r>
            <a:r>
              <a:rPr lang="en-US" altLang="zh-CN" dirty="0" err="1" smtClean="0"/>
              <a:t>consommation</a:t>
            </a:r>
            <a:r>
              <a:rPr lang="en-US" altLang="zh-CN" dirty="0" smtClean="0"/>
              <a:t>: </a:t>
            </a:r>
          </a:p>
          <a:p>
            <a:pPr>
              <a:lnSpc>
                <a:spcPts val="1920"/>
              </a:lnSpc>
            </a:pPr>
            <a:r>
              <a:rPr lang="en-US" altLang="zh-CN" b="1" dirty="0">
                <a:solidFill>
                  <a:schemeClr val="accent1">
                    <a:lumMod val="50000"/>
                  </a:schemeClr>
                </a:solidFill>
              </a:rPr>
              <a:t> </a:t>
            </a:r>
            <a:r>
              <a:rPr lang="en-US" altLang="zh-CN" b="1" dirty="0" smtClean="0">
                <a:solidFill>
                  <a:schemeClr val="accent1">
                    <a:lumMod val="50000"/>
                  </a:schemeClr>
                </a:solidFill>
              </a:rPr>
              <a:t>     </a:t>
            </a:r>
            <a:r>
              <a:rPr lang="fr-FR" altLang="zh-CN" b="1" dirty="0" smtClean="0">
                <a:solidFill>
                  <a:schemeClr val="accent1">
                    <a:lumMod val="50000"/>
                  </a:schemeClr>
                </a:solidFill>
              </a:rPr>
              <a:t>L'Union Européenne</a:t>
            </a:r>
            <a:endParaRPr lang="zh-CN" altLang="en-US" b="1" dirty="0">
              <a:solidFill>
                <a:schemeClr val="accent1">
                  <a:lumMod val="50000"/>
                </a:schemeClr>
              </a:solidFill>
            </a:endParaRPr>
          </a:p>
        </p:txBody>
      </p:sp>
      <p:sp>
        <p:nvSpPr>
          <p:cNvPr id="14" name="矩形 13"/>
          <p:cNvSpPr/>
          <p:nvPr/>
        </p:nvSpPr>
        <p:spPr>
          <a:xfrm>
            <a:off x="412452" y="3429000"/>
            <a:ext cx="3439468" cy="369332"/>
          </a:xfrm>
          <a:prstGeom prst="rect">
            <a:avLst/>
          </a:prstGeom>
        </p:spPr>
        <p:txBody>
          <a:bodyPr wrap="none">
            <a:spAutoFit/>
          </a:bodyPr>
          <a:lstStyle/>
          <a:p>
            <a:pPr marL="285750" indent="-285750">
              <a:buFont typeface="Wingdings" pitchFamily="2" charset="2"/>
              <a:buChar char="Ø"/>
            </a:pPr>
            <a:r>
              <a:rPr lang="fr-FR" altLang="zh-CN" b="1" dirty="0" smtClean="0">
                <a:solidFill>
                  <a:schemeClr val="accent1">
                    <a:lumMod val="50000"/>
                  </a:schemeClr>
                </a:solidFill>
              </a:rPr>
              <a:t>L’Allemagne:</a:t>
            </a:r>
            <a:r>
              <a:rPr lang="fr-FR" altLang="zh-CN" dirty="0" smtClean="0"/>
              <a:t> 1</a:t>
            </a:r>
            <a:r>
              <a:rPr lang="fr-FR" altLang="zh-CN" baseline="30000" dirty="0" smtClean="0"/>
              <a:t>er</a:t>
            </a:r>
            <a:r>
              <a:rPr lang="fr-FR" altLang="zh-CN" dirty="0" smtClean="0"/>
              <a:t> consommateur</a:t>
            </a:r>
            <a:endParaRPr lang="zh-CN" altLang="en-US" b="1" dirty="0">
              <a:solidFill>
                <a:schemeClr val="accent1">
                  <a:lumMod val="50000"/>
                </a:schemeClr>
              </a:solidFill>
            </a:endParaRPr>
          </a:p>
        </p:txBody>
      </p:sp>
      <p:grpSp>
        <p:nvGrpSpPr>
          <p:cNvPr id="17" name="组合 16"/>
          <p:cNvGrpSpPr/>
          <p:nvPr/>
        </p:nvGrpSpPr>
        <p:grpSpPr>
          <a:xfrm>
            <a:off x="1253025" y="3873895"/>
            <a:ext cx="1706190" cy="400110"/>
            <a:chOff x="1239666" y="3882534"/>
            <a:chExt cx="1172093" cy="726438"/>
          </a:xfrm>
          <a:solidFill>
            <a:schemeClr val="accent1">
              <a:lumMod val="75000"/>
            </a:schemeClr>
          </a:solidFill>
        </p:grpSpPr>
        <p:sp>
          <p:nvSpPr>
            <p:cNvPr id="15" name="矩形 14"/>
            <p:cNvSpPr/>
            <p:nvPr/>
          </p:nvSpPr>
          <p:spPr>
            <a:xfrm>
              <a:off x="1239666" y="3882534"/>
              <a:ext cx="1172093" cy="72643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altLang="zh-CN" sz="2000" b="1" dirty="0" smtClean="0">
                  <a:solidFill>
                    <a:schemeClr val="accent1">
                      <a:lumMod val="75000"/>
                    </a:schemeClr>
                  </a:solidFill>
                </a:rPr>
                <a:t>    X21 L /an</a:t>
              </a:r>
              <a:endParaRPr lang="zh-CN" altLang="en-US" sz="2000" b="1" dirty="0">
                <a:solidFill>
                  <a:schemeClr val="accent1">
                    <a:lumMod val="75000"/>
                  </a:schemeClr>
                </a:solidFill>
              </a:endParaRPr>
            </a:p>
          </p:txBody>
        </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l="17897" t="26670" r="70050"/>
            <a:stretch/>
          </p:blipFill>
          <p:spPr>
            <a:xfrm>
              <a:off x="1352039" y="3901086"/>
              <a:ext cx="117137" cy="707886"/>
            </a:xfrm>
            <a:prstGeom prst="rect">
              <a:avLst/>
            </a:prstGeom>
            <a:grpFill/>
            <a:ln>
              <a:noFill/>
            </a:ln>
          </p:spPr>
        </p:pic>
      </p:grpSp>
      <p:sp>
        <p:nvSpPr>
          <p:cNvPr id="18" name="下箭头 17"/>
          <p:cNvSpPr/>
          <p:nvPr/>
        </p:nvSpPr>
        <p:spPr>
          <a:xfrm>
            <a:off x="1997453" y="4297002"/>
            <a:ext cx="217335" cy="3600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97216" y="4688827"/>
            <a:ext cx="2845104" cy="707886"/>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altLang="zh-CN" sz="2000" b="1" dirty="0" smtClean="0">
                <a:solidFill>
                  <a:schemeClr val="accent1">
                    <a:lumMod val="75000"/>
                  </a:schemeClr>
                </a:solidFill>
              </a:rPr>
              <a:t>1744 L </a:t>
            </a:r>
          </a:p>
          <a:p>
            <a:pPr algn="ctr"/>
            <a:r>
              <a:rPr lang="fr-FR" altLang="zh-CN" sz="2000" b="1" dirty="0" smtClean="0">
                <a:solidFill>
                  <a:schemeClr val="accent1">
                    <a:lumMod val="75000"/>
                  </a:schemeClr>
                </a:solidFill>
              </a:rPr>
              <a:t>de jus d’orange /seconde</a:t>
            </a:r>
            <a:endParaRPr lang="zh-CN" altLang="en-US" sz="2000" b="1" dirty="0">
              <a:solidFill>
                <a:schemeClr val="accent1">
                  <a:lumMod val="75000"/>
                </a:schemeClr>
              </a:solidFill>
            </a:endParaRPr>
          </a:p>
        </p:txBody>
      </p:sp>
      <p:sp>
        <p:nvSpPr>
          <p:cNvPr id="22" name="矩形 21"/>
          <p:cNvSpPr/>
          <p:nvPr/>
        </p:nvSpPr>
        <p:spPr>
          <a:xfrm>
            <a:off x="1356276" y="5733256"/>
            <a:ext cx="6672107" cy="830997"/>
          </a:xfrm>
          <a:prstGeom prst="rect">
            <a:avLst/>
          </a:prstGeom>
          <a:noFill/>
          <a:ln>
            <a:noFill/>
          </a:ln>
        </p:spPr>
        <p:txBody>
          <a:bodyPr wrap="square">
            <a:spAutoFit/>
          </a:bodyPr>
          <a:lstStyle/>
          <a:p>
            <a:pPr algn="ctr"/>
            <a:r>
              <a:rPr lang="fr-FR" altLang="zh-CN" sz="2400" dirty="0" smtClean="0"/>
              <a:t>Le marché mondial des jus de fruit est </a:t>
            </a:r>
          </a:p>
          <a:p>
            <a:pPr algn="ctr"/>
            <a:r>
              <a:rPr lang="fr-FR" altLang="zh-CN" sz="2400" b="1" dirty="0" smtClean="0"/>
              <a:t>un marché agro-alimentaire important</a:t>
            </a:r>
            <a:endParaRPr lang="fr-FR" altLang="zh-CN" sz="2400" b="1" dirty="0"/>
          </a:p>
        </p:txBody>
      </p:sp>
    </p:spTree>
    <p:extLst>
      <p:ext uri="{BB962C8B-B14F-4D97-AF65-F5344CB8AC3E}">
        <p14:creationId xmlns:p14="http://schemas.microsoft.com/office/powerpoint/2010/main" val="33451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2"/>
          <p:cNvGrpSpPr/>
          <p:nvPr/>
        </p:nvGrpSpPr>
        <p:grpSpPr>
          <a:xfrm>
            <a:off x="4583289" y="1770663"/>
            <a:ext cx="3638576" cy="2812206"/>
            <a:chOff x="-2" y="48113"/>
            <a:chExt cx="6811022" cy="3500180"/>
          </a:xfrm>
        </p:grpSpPr>
        <p:pic>
          <p:nvPicPr>
            <p:cNvPr id="9" name="mini_20090528121436_Progression_consommation_par_tete_1980_2008.jpg.png"/>
            <p:cNvPicPr/>
            <p:nvPr/>
          </p:nvPicPr>
          <p:blipFill>
            <a:blip r:embed="rId2">
              <a:extLst/>
            </a:blip>
            <a:stretch>
              <a:fillRect/>
            </a:stretch>
          </p:blipFill>
          <p:spPr>
            <a:xfrm>
              <a:off x="0" y="48113"/>
              <a:ext cx="6811020" cy="3177400"/>
            </a:xfrm>
            <a:prstGeom prst="rect">
              <a:avLst/>
            </a:prstGeom>
            <a:ln>
              <a:noFill/>
            </a:ln>
            <a:effectLst>
              <a:outerShdw blurRad="292100" dist="139700" dir="2700000" algn="tl" rotWithShape="0">
                <a:srgbClr val="333333">
                  <a:alpha val="65000"/>
                </a:srgbClr>
              </a:outerShdw>
            </a:effectLst>
          </p:spPr>
        </p:pic>
        <p:sp>
          <p:nvSpPr>
            <p:cNvPr id="10" name="Shape 61"/>
            <p:cNvSpPr/>
            <p:nvPr/>
          </p:nvSpPr>
          <p:spPr>
            <a:xfrm>
              <a:off x="-2" y="3404761"/>
              <a:ext cx="6811020" cy="1435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200"/>
              </a:lvl1pPr>
            </a:lstStyle>
            <a:p>
              <a:pPr lvl="0">
                <a:defRPr sz="1800"/>
              </a:pPr>
              <a:r>
                <a:rPr sz="1200" dirty="0"/>
                <a:t>Figure 2: La </a:t>
              </a:r>
              <a:r>
                <a:rPr sz="1200" dirty="0" err="1"/>
                <a:t>consommation</a:t>
              </a:r>
              <a:r>
                <a:rPr sz="1200" dirty="0"/>
                <a:t> des jus de fruit en France</a:t>
              </a:r>
            </a:p>
          </p:txBody>
        </p:sp>
      </p:grpSp>
      <p:sp>
        <p:nvSpPr>
          <p:cNvPr id="4" name="矩形 3"/>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 Analyse de la demande </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7" name="矩形 6"/>
          <p:cNvSpPr/>
          <p:nvPr/>
        </p:nvSpPr>
        <p:spPr>
          <a:xfrm rot="808496">
            <a:off x="6852146" y="1023049"/>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a:solidFill>
                  <a:schemeClr val="bg1"/>
                </a:solidFill>
              </a:rPr>
              <a:t>La demande </a:t>
            </a:r>
            <a:endParaRPr lang="fr-FR" altLang="zh-CN" b="1" dirty="0" smtClean="0">
              <a:solidFill>
                <a:schemeClr val="bg1"/>
              </a:solidFill>
            </a:endParaRPr>
          </a:p>
          <a:p>
            <a:pPr lvl="0" algn="ctr">
              <a:defRPr sz="1800"/>
            </a:pPr>
            <a:r>
              <a:rPr lang="en-US" altLang="zh-CN" b="1" dirty="0"/>
              <a:t>en France</a:t>
            </a:r>
          </a:p>
        </p:txBody>
      </p:sp>
      <p:sp>
        <p:nvSpPr>
          <p:cNvPr id="11" name="矩形 10"/>
          <p:cNvSpPr/>
          <p:nvPr/>
        </p:nvSpPr>
        <p:spPr>
          <a:xfrm>
            <a:off x="421454" y="4798893"/>
            <a:ext cx="7678937" cy="646331"/>
          </a:xfrm>
          <a:prstGeom prst="rect">
            <a:avLst/>
          </a:prstGeom>
        </p:spPr>
        <p:txBody>
          <a:bodyPr wrap="square">
            <a:spAutoFit/>
          </a:bodyPr>
          <a:lstStyle/>
          <a:p>
            <a:pPr marL="285750" indent="-285750">
              <a:buFont typeface="Wingdings" pitchFamily="2" charset="2"/>
              <a:buChar char="Ø"/>
            </a:pPr>
            <a:r>
              <a:rPr lang="fr-FR" altLang="zh-CN" dirty="0" smtClean="0"/>
              <a:t>La consommation française annuelle se situe légèrement en dessus de la moyenne européenne, en comparant la consommation mondiale.</a:t>
            </a:r>
          </a:p>
        </p:txBody>
      </p:sp>
      <p:grpSp>
        <p:nvGrpSpPr>
          <p:cNvPr id="18" name="组合 17"/>
          <p:cNvGrpSpPr/>
          <p:nvPr/>
        </p:nvGrpSpPr>
        <p:grpSpPr>
          <a:xfrm>
            <a:off x="421454" y="2023785"/>
            <a:ext cx="3820918" cy="1390270"/>
            <a:chOff x="475994" y="4499828"/>
            <a:chExt cx="3820918" cy="1390270"/>
          </a:xfrm>
        </p:grpSpPr>
        <p:sp>
          <p:nvSpPr>
            <p:cNvPr id="13" name="矩形 12"/>
            <p:cNvSpPr/>
            <p:nvPr/>
          </p:nvSpPr>
          <p:spPr>
            <a:xfrm>
              <a:off x="475994" y="4499828"/>
              <a:ext cx="3820918" cy="369332"/>
            </a:xfrm>
            <a:prstGeom prst="rect">
              <a:avLst/>
            </a:prstGeom>
          </p:spPr>
          <p:txBody>
            <a:bodyPr wrap="none">
              <a:spAutoFit/>
            </a:bodyPr>
            <a:lstStyle/>
            <a:p>
              <a:pPr marL="285750" indent="-285750">
                <a:buFont typeface="Wingdings" pitchFamily="2" charset="2"/>
                <a:buChar char="Ø"/>
              </a:pPr>
              <a:r>
                <a:rPr lang="fr-FR" altLang="zh-CN" dirty="0" smtClean="0"/>
                <a:t>Consommation relativement stable </a:t>
              </a:r>
            </a:p>
          </p:txBody>
        </p:sp>
        <p:grpSp>
          <p:nvGrpSpPr>
            <p:cNvPr id="17" name="组合 16"/>
            <p:cNvGrpSpPr/>
            <p:nvPr/>
          </p:nvGrpSpPr>
          <p:grpSpPr>
            <a:xfrm>
              <a:off x="752078" y="4797152"/>
              <a:ext cx="3159902" cy="1092946"/>
              <a:chOff x="463993" y="4820715"/>
              <a:chExt cx="3159902" cy="1092946"/>
            </a:xfrm>
          </p:grpSpPr>
          <p:sp>
            <p:nvSpPr>
              <p:cNvPr id="12" name="矩形 11"/>
              <p:cNvSpPr/>
              <p:nvPr/>
            </p:nvSpPr>
            <p:spPr>
              <a:xfrm>
                <a:off x="463993" y="5544329"/>
                <a:ext cx="3159902" cy="369332"/>
              </a:xfrm>
              <a:prstGeom prst="rect">
                <a:avLst/>
              </a:prstGeom>
            </p:spPr>
            <p:txBody>
              <a:bodyPr wrap="square">
                <a:spAutoFit/>
              </a:bodyPr>
              <a:lstStyle/>
              <a:p>
                <a:r>
                  <a:rPr lang="fr-FR" altLang="zh-CN" b="1" dirty="0" smtClean="0">
                    <a:solidFill>
                      <a:schemeClr val="accent1">
                        <a:lumMod val="50000"/>
                      </a:schemeClr>
                    </a:solidFill>
                  </a:rPr>
                  <a:t>1,65 milliards de litres par an</a:t>
                </a:r>
              </a:p>
            </p:txBody>
          </p:sp>
          <p:sp>
            <p:nvSpPr>
              <p:cNvPr id="14" name="下箭头 13"/>
              <p:cNvSpPr/>
              <p:nvPr/>
            </p:nvSpPr>
            <p:spPr>
              <a:xfrm>
                <a:off x="1039606" y="5190047"/>
                <a:ext cx="217335" cy="3600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2983" y="4820715"/>
                <a:ext cx="1562094" cy="369332"/>
              </a:xfrm>
              <a:prstGeom prst="rect">
                <a:avLst/>
              </a:prstGeom>
            </p:spPr>
            <p:txBody>
              <a:bodyPr wrap="none">
                <a:spAutoFit/>
              </a:bodyPr>
              <a:lstStyle/>
              <a:p>
                <a:r>
                  <a:rPr lang="fr-FR" altLang="zh-CN" b="1" dirty="0" smtClean="0">
                    <a:solidFill>
                      <a:schemeClr val="accent1">
                        <a:lumMod val="50000"/>
                      </a:schemeClr>
                    </a:solidFill>
                  </a:rPr>
                  <a:t>51 L / seconde</a:t>
                </a:r>
              </a:p>
            </p:txBody>
          </p:sp>
        </p:grpSp>
      </p:grpSp>
      <p:sp>
        <p:nvSpPr>
          <p:cNvPr id="21" name="矩形 20"/>
          <p:cNvSpPr/>
          <p:nvPr/>
        </p:nvSpPr>
        <p:spPr>
          <a:xfrm>
            <a:off x="421454" y="3718773"/>
            <a:ext cx="4144809" cy="646331"/>
          </a:xfrm>
          <a:prstGeom prst="rect">
            <a:avLst/>
          </a:prstGeom>
        </p:spPr>
        <p:txBody>
          <a:bodyPr wrap="square">
            <a:spAutoFit/>
          </a:bodyPr>
          <a:lstStyle/>
          <a:p>
            <a:pPr marL="285750" indent="-285750">
              <a:buFont typeface="Wingdings" pitchFamily="2" charset="2"/>
              <a:buChar char="Ø"/>
            </a:pPr>
            <a:r>
              <a:rPr lang="fr-FR" altLang="zh-CN" dirty="0" smtClean="0"/>
              <a:t>Les purs jus ont représenté près de la moitié des jus de fruits consommés</a:t>
            </a:r>
            <a:r>
              <a:rPr lang="en-US" altLang="zh-CN" baseline="30000" dirty="0" smtClean="0"/>
              <a:t>[3]</a:t>
            </a:r>
            <a:endParaRPr lang="fr-FR" altLang="zh-CN" baseline="30000" dirty="0"/>
          </a:p>
        </p:txBody>
      </p:sp>
    </p:spTree>
    <p:extLst>
      <p:ext uri="{BB962C8B-B14F-4D97-AF65-F5344CB8AC3E}">
        <p14:creationId xmlns:p14="http://schemas.microsoft.com/office/powerpoint/2010/main" val="76367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764704"/>
            <a:ext cx="9144000" cy="594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2400" b="1" dirty="0" smtClean="0">
                <a:solidFill>
                  <a:schemeClr val="bg1"/>
                </a:solidFill>
                <a:latin typeface="Cambria" pitchFamily="18" charset="0"/>
              </a:rPr>
              <a:t>II. Analyse de la demande </a:t>
            </a:r>
            <a:endParaRPr lang="fr-FR" altLang="zh-CN" b="1" dirty="0" smtClean="0">
              <a:solidFill>
                <a:schemeClr val="bg1"/>
              </a:solidFill>
              <a:latin typeface="Cambria" pitchFamily="18"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4456" y="764705"/>
            <a:ext cx="773210" cy="594789"/>
          </a:xfrm>
          <a:prstGeom prst="rect">
            <a:avLst/>
          </a:prstGeom>
        </p:spPr>
      </p:pic>
      <p:sp>
        <p:nvSpPr>
          <p:cNvPr id="11" name="矩形 10"/>
          <p:cNvSpPr/>
          <p:nvPr/>
        </p:nvSpPr>
        <p:spPr>
          <a:xfrm rot="808496">
            <a:off x="6852146" y="1023049"/>
            <a:ext cx="1991047" cy="646331"/>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ctr">
              <a:defRPr sz="1800"/>
            </a:pPr>
            <a:r>
              <a:rPr lang="fr-FR" altLang="zh-CN" b="1" dirty="0">
                <a:solidFill>
                  <a:schemeClr val="bg1"/>
                </a:solidFill>
              </a:rPr>
              <a:t>La demande </a:t>
            </a:r>
            <a:endParaRPr lang="fr-FR" altLang="zh-CN" b="1" dirty="0" smtClean="0">
              <a:solidFill>
                <a:schemeClr val="bg1"/>
              </a:solidFill>
            </a:endParaRPr>
          </a:p>
          <a:p>
            <a:pPr lvl="0" algn="ctr">
              <a:defRPr sz="1800"/>
            </a:pPr>
            <a:r>
              <a:rPr lang="en-US" altLang="zh-CN" b="1" dirty="0"/>
              <a:t>en France</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358" b="3993"/>
          <a:stretch/>
        </p:blipFill>
        <p:spPr bwMode="auto">
          <a:xfrm>
            <a:off x="1916385" y="2836680"/>
            <a:ext cx="5895975" cy="361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1990581"/>
            <a:ext cx="8280920" cy="646331"/>
          </a:xfrm>
          <a:prstGeom prst="rect">
            <a:avLst/>
          </a:prstGeom>
          <a:noFill/>
        </p:spPr>
        <p:txBody>
          <a:bodyPr wrap="square" rtlCol="0">
            <a:spAutoFit/>
          </a:bodyPr>
          <a:lstStyle/>
          <a:p>
            <a:pPr algn="ctr"/>
            <a:r>
              <a:rPr lang="fr-FR" altLang="zh-CN" dirty="0" smtClean="0"/>
              <a:t>En France, les jus de fruits les plus consommés sont le jus d’orange (48% des ventes), le jus de pomme(9,97%) et les jus multifruits(8,65%) comme le montre ce shéma </a:t>
            </a:r>
            <a:endParaRPr lang="zh-CN" altLang="en-US" dirty="0"/>
          </a:p>
        </p:txBody>
      </p:sp>
    </p:spTree>
    <p:extLst>
      <p:ext uri="{BB962C8B-B14F-4D97-AF65-F5344CB8AC3E}">
        <p14:creationId xmlns:p14="http://schemas.microsoft.com/office/powerpoint/2010/main" val="3822939514"/>
      </p:ext>
    </p:extLst>
  </p:cSld>
  <p:clrMapOvr>
    <a:masterClrMapping/>
  </p:clrMapOvr>
</p:sld>
</file>

<file path=ppt/theme/theme1.xml><?xml version="1.0" encoding="utf-8"?>
<a:theme xmlns:a="http://schemas.openxmlformats.org/drawingml/2006/main" name="Office 主题​​">
  <a:themeElements>
    <a:clrScheme name="图钉">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2444</Words>
  <Application>Microsoft Office PowerPoint</Application>
  <PresentationFormat>全屏显示(4:3)</PresentationFormat>
  <Paragraphs>438</Paragraphs>
  <Slides>43</Slides>
  <Notes>2</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Linli</dc:creator>
  <cp:lastModifiedBy>Linli</cp:lastModifiedBy>
  <cp:revision>97</cp:revision>
  <dcterms:created xsi:type="dcterms:W3CDTF">2014-06-21T04:19:26Z</dcterms:created>
  <dcterms:modified xsi:type="dcterms:W3CDTF">2014-06-21T16:06:10Z</dcterms:modified>
</cp:coreProperties>
</file>