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4" r:id="rId25"/>
    <p:sldId id="295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2AC5-1E83-456C-856E-0BDE81E42BF3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27A9-19D0-48F9-9F51-D717709F82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2AC5-1E83-456C-856E-0BDE81E42BF3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27A9-19D0-48F9-9F51-D717709F82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2AC5-1E83-456C-856E-0BDE81E42BF3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27A9-19D0-48F9-9F51-D717709F82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2AC5-1E83-456C-856E-0BDE81E42BF3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27A9-19D0-48F9-9F51-D717709F82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2AC5-1E83-456C-856E-0BDE81E42BF3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27A9-19D0-48F9-9F51-D717709F82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2AC5-1E83-456C-856E-0BDE81E42BF3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27A9-19D0-48F9-9F51-D717709F82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2AC5-1E83-456C-856E-0BDE81E42BF3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27A9-19D0-48F9-9F51-D717709F82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2AC5-1E83-456C-856E-0BDE81E42BF3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27A9-19D0-48F9-9F51-D717709F82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2AC5-1E83-456C-856E-0BDE81E42BF3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27A9-19D0-48F9-9F51-D717709F82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2AC5-1E83-456C-856E-0BDE81E42BF3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27A9-19D0-48F9-9F51-D717709F82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2AC5-1E83-456C-856E-0BDE81E42BF3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27A9-19D0-48F9-9F51-D717709F821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D42AC5-1E83-456C-856E-0BDE81E42BF3}" type="datetimeFigureOut">
              <a:rPr lang="fr-FR" smtClean="0"/>
              <a:pPr/>
              <a:t>30/01/2014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F827A9-19D0-48F9-9F51-D717709F82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gif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jp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234888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Etude du marché du vin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08104" y="33265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Master Agro-alimentaire</a:t>
            </a:r>
          </a:p>
          <a:p>
            <a:pPr algn="r"/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Année 2013-2014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AutoShape 2" descr="http://www.lifl.fr/~beaufils/logos/logo-lille1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5" descr="http://www.lifl.fr/~beaufils/logos/logo-lille1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7" descr="http://www.lifl.fr/~beaufils/logos/logo-lille1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085184"/>
            <a:ext cx="3178323" cy="109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0375" y="312737"/>
            <a:ext cx="28874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DAHEUR Leïla</a:t>
            </a: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GALATI Gianni</a:t>
            </a: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MASSET Benjamin</a:t>
            </a: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MPONDO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Jathniel</a:t>
            </a: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RAVESCHOT Cyril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Comportement des consommateurs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975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/>
              <a:t>3 types de consommateurs</a:t>
            </a:r>
          </a:p>
          <a:p>
            <a:pPr marL="0" indent="0">
              <a:buNone/>
            </a:pPr>
            <a:endParaRPr lang="fr-FR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022" y="2420888"/>
            <a:ext cx="70199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2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Comportement des consommateurs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003" y="1845852"/>
            <a:ext cx="779145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2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Comportement des consommateurs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8867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6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Comportement des consommateurs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844824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Consommation varie selon l’occasion </a:t>
            </a: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D’une façon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générale,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les français estiment qu’il est difficile de choisir un vin mais que sa consommation est indispensable lors des grandes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occasions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Consommation moyenne au cours d’un repas = 14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cL</a:t>
            </a: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Message de consommation modérée : « 1 verre ça va, 3 verres bonjour les dégâts 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Les hommes consomment plus de vin que les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femmes,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mais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nous avons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une proportion égale de consommateurs occasionnels entre les hommes et les femmes</a:t>
            </a:r>
          </a:p>
        </p:txBody>
      </p:sp>
    </p:spTree>
    <p:extLst>
      <p:ext uri="{BB962C8B-B14F-4D97-AF65-F5344CB8AC3E}">
        <p14:creationId xmlns:p14="http://schemas.microsoft.com/office/powerpoint/2010/main" val="262885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Analyse de la demande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</a:rPr>
              <a:t>Depuis années 60, diminution de la consommation de vin</a:t>
            </a:r>
          </a:p>
          <a:p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  <a:p>
            <a:endParaRPr lang="fr-FR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  <a:p>
            <a:endParaRPr lang="fr-FR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  <a:p>
            <a:endParaRPr lang="fr-FR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  <a:p>
            <a:endParaRPr lang="fr-FR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</a:rPr>
              <a:t>La baisse de consommation est aussi observée dans d’autres pays producteurs de vin (Italie, Espagne, Portugal...)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5"/>
            <a:ext cx="5508613" cy="289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4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Analyse de la demande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1196752"/>
            <a:ext cx="73448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La France est le plus gros consommateur de vin dans le monde devant les italiens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Les français consomment environ 56 L de vin par an et par habitant, ce qui représente un chiffre d’affaire de 3 milliards d’euros pour la vente en grande distribution et  environ 8 milliards  d’euros  grâce à l’exportation.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Le vin représente environ 60% de la quantité d’alcool totale ingérée par les français contre 75% il y a 30 ans.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Cela s’explique par  une modification du comportement des consommateurs :</a:t>
            </a: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- Une désaffection des français pour le vin entre 1980 et 1990</a:t>
            </a: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- Une substitution des consommateurs réguliers par des consommateurs  occasionnels</a:t>
            </a:r>
          </a:p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- Le vin est de moins en moins consommé pendant les repas</a:t>
            </a:r>
          </a:p>
        </p:txBody>
      </p:sp>
    </p:spTree>
    <p:extLst>
      <p:ext uri="{BB962C8B-B14F-4D97-AF65-F5344CB8AC3E}">
        <p14:creationId xmlns:p14="http://schemas.microsoft.com/office/powerpoint/2010/main" val="79365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Analyse de la demande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C:\Users\Cyril\Desktop\24-vin-cons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324105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06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Analyse de la demande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C:\Users\Cyril\Desktop\Fiches_3132009_520_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616624" cy="421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0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Analyse de la demande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1340768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La France se place :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En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1 ère position sur le marché chinois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En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fr-FR" baseline="30000" dirty="0">
                <a:solidFill>
                  <a:schemeClr val="tx2">
                    <a:lumMod val="75000"/>
                  </a:schemeClr>
                </a:solidFill>
              </a:rPr>
              <a:t>ème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 position sur les marchés allemands et britanniques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En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fr-FR" baseline="30000" dirty="0">
                <a:solidFill>
                  <a:schemeClr val="tx2">
                    <a:lumMod val="75000"/>
                  </a:schemeClr>
                </a:solidFill>
              </a:rPr>
              <a:t>ème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 position sur le marché américain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03" y="2636912"/>
            <a:ext cx="71532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1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Analyse de l’offre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2254" y="1961712"/>
            <a:ext cx="4104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Avant 2000, on comptait 665000 exploitations agricoles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La diversité des vins s’explique par la variabilité géographique des domaines viticoles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Nous pouvons remarquer que la proportion de vins étrangers importés par la France est très faible (2%)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363219" cy="373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Sommaire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899592" y="1196752"/>
            <a:ext cx="7344816" cy="5040560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Introduction</a:t>
            </a:r>
          </a:p>
          <a:p>
            <a:pPr marL="45720" indent="0">
              <a:buNone/>
            </a:pP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Analyse du marché du vin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Facteurs clés de succès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Comportement des consommateurs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Diagnostic de la demande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Diagnostic de l’offre</a:t>
            </a:r>
          </a:p>
          <a:p>
            <a:pPr marL="45720" indent="0">
              <a:buNone/>
            </a:pP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Forces concurrentielles présentes sur le marché national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Structure du circuit de distribution; linéaire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La roue de la créativité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1555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Analyse de l’offre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749408"/>
            <a:ext cx="5814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Exemple de la production de vin, essentiellement du vin blanc, dans la région Nord Est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82" y="3140968"/>
            <a:ext cx="657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Analyse de l’offre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443841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Le vin se distribue de 2 façons :</a:t>
            </a:r>
          </a:p>
          <a:p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Soit par le biais de ventes directes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g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randes surfaces, magasins spécialisés, e-commerce, vente directe chez le producteur. Il s’agit de vins destinés à la consommation à domicile</a:t>
            </a:r>
          </a:p>
          <a:p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Soit les vins destinés à la consommation hors domicile sont vendus par les hôtels, restaurants, cafés…</a:t>
            </a:r>
          </a:p>
          <a:p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Il existe trois types clients :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Les ménages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Les cafés, hôtels et restaurants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Les collectivités</a:t>
            </a:r>
          </a:p>
        </p:txBody>
      </p:sp>
    </p:spTree>
    <p:extLst>
      <p:ext uri="{BB962C8B-B14F-4D97-AF65-F5344CB8AC3E}">
        <p14:creationId xmlns:p14="http://schemas.microsoft.com/office/powerpoint/2010/main" val="286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0580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Analyse de l’offre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24629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2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3736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Analyse de l’offre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1124744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On distingue également deux autres formats pour la vente de vin :</a:t>
            </a:r>
          </a:p>
          <a:p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Les ventes en bag in box </a:t>
            </a:r>
          </a:p>
          <a:p>
            <a:pPr>
              <a:buFontTx/>
              <a:buChar char="-"/>
            </a:pP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Les ventes sous MDD augmentent également notamment pour les AOP et les vins étrangers</a:t>
            </a:r>
          </a:p>
          <a:p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74837"/>
            <a:ext cx="6476777" cy="3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19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Leader du marché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60001" y="1512000"/>
            <a:ext cx="7956239" cy="517560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dirty="0">
              <a:ln>
                <a:noFill/>
              </a:ln>
              <a:solidFill>
                <a:schemeClr val="tx2">
                  <a:lumMod val="75000"/>
                </a:schemeClr>
              </a:solidFill>
              <a:ea typeface="Microsoft YaHei" pitchFamily="2"/>
              <a:cs typeface="Mangal" pitchFamily="2"/>
            </a:endParaRP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a typeface="Microsoft YaHei" pitchFamily="2"/>
                <a:cs typeface="Mangal" pitchFamily="2"/>
              </a:rPr>
              <a:t>Le groupe Castel, dirigé par Pierre Castel</a:t>
            </a: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tabLst/>
            </a:pPr>
            <a:endParaRPr lang="fr-FR" sz="1800" b="0" i="0" u="none" strike="noStrike" kern="1200" dirty="0">
              <a:ln>
                <a:noFill/>
              </a:ln>
              <a:solidFill>
                <a:schemeClr val="tx2">
                  <a:lumMod val="75000"/>
                </a:schemeClr>
              </a:solidFill>
              <a:ea typeface="Microsoft YaHei" pitchFamily="2"/>
              <a:cs typeface="Mangal" pitchFamily="2"/>
            </a:endParaRP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a typeface="Microsoft YaHei" pitchFamily="2"/>
                <a:cs typeface="Mangal" pitchFamily="2"/>
              </a:rPr>
              <a:t>Fondation en 1949</a:t>
            </a: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tabLst/>
            </a:pPr>
            <a:endParaRPr lang="fr-FR" sz="1800" b="0" i="0" u="none" strike="noStrike" kern="1200" dirty="0">
              <a:ln>
                <a:noFill/>
              </a:ln>
              <a:solidFill>
                <a:schemeClr val="tx2">
                  <a:lumMod val="75000"/>
                </a:schemeClr>
              </a:solidFill>
              <a:ea typeface="Microsoft YaHei" pitchFamily="2"/>
              <a:cs typeface="Mangal" pitchFamily="2"/>
            </a:endParaRP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a typeface="Microsoft YaHei" pitchFamily="2"/>
                <a:cs typeface="Mangal" pitchFamily="2"/>
              </a:rPr>
              <a:t>1,01 Milliards </a:t>
            </a:r>
            <a:r>
              <a:rPr lang="fr-FR" sz="1800" b="0" i="0" u="none" strike="noStrike" kern="12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a typeface="Microsoft YaHei" pitchFamily="2"/>
                <a:cs typeface="Mangal" pitchFamily="2"/>
              </a:rPr>
              <a:t>d'euros </a:t>
            </a:r>
            <a:r>
              <a:rPr lang="fr-FR" sz="1800" b="0" i="0" u="none" strike="noStrike" kern="120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a typeface="Microsoft YaHei" pitchFamily="2"/>
                <a:cs typeface="Mangal" pitchFamily="2"/>
              </a:rPr>
              <a:t>de chiffres d'affaires en 2007</a:t>
            </a: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tabLst/>
            </a:pPr>
            <a:endParaRPr lang="fr-FR" sz="1800" b="0" i="0" u="none" strike="noStrike" kern="1200" dirty="0">
              <a:ln>
                <a:noFill/>
              </a:ln>
              <a:solidFill>
                <a:schemeClr val="tx2">
                  <a:lumMod val="75000"/>
                </a:schemeClr>
              </a:solidFill>
              <a:ea typeface="Microsoft YaHei" pitchFamily="2"/>
              <a:cs typeface="Mangal" pitchFamily="2"/>
            </a:endParaRP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a typeface="Microsoft YaHei" pitchFamily="2"/>
                <a:cs typeface="Mangal" pitchFamily="2"/>
              </a:rPr>
              <a:t>Propriétaire de la plus grande chaine de cavistes en France</a:t>
            </a: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tabLst/>
            </a:pPr>
            <a:endParaRPr lang="fr-FR" sz="1800" b="0" i="0" u="none" strike="noStrike" kern="1200" dirty="0">
              <a:ln>
                <a:noFill/>
              </a:ln>
              <a:solidFill>
                <a:schemeClr val="tx2">
                  <a:lumMod val="75000"/>
                </a:schemeClr>
              </a:solidFill>
              <a:ea typeface="Microsoft YaHei" pitchFamily="2"/>
              <a:cs typeface="Mangal" pitchFamily="2"/>
            </a:endParaRP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a typeface="Microsoft YaHei" pitchFamily="2"/>
                <a:cs typeface="Mangal" pitchFamily="2"/>
              </a:rPr>
              <a:t>Propriétaire de 21 propriétés viticoles dans les régions de Bordeaux, de Provence, du Languedoc et du Loire tels que </a:t>
            </a:r>
            <a:r>
              <a:rPr lang="fr-FR" sz="1800" b="0" i="0" u="none" strike="noStrike" kern="12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a typeface="Microsoft YaHei" pitchFamily="2"/>
                <a:cs typeface="Mangal" pitchFamily="2"/>
              </a:rPr>
              <a:t>Château </a:t>
            </a:r>
            <a:r>
              <a:rPr lang="fr-FR" sz="1800" b="0" i="0" u="none" strike="noStrike" kern="120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a typeface="Microsoft YaHei" pitchFamily="2"/>
                <a:cs typeface="Mangal" pitchFamily="2"/>
              </a:rPr>
              <a:t>d'</a:t>
            </a:r>
            <a:r>
              <a:rPr lang="fr-FR" sz="1800" b="0" i="0" u="none" strike="noStrike" kern="120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a typeface="Microsoft YaHei" pitchFamily="2"/>
                <a:cs typeface="Mangal" pitchFamily="2"/>
              </a:rPr>
              <a:t>Arcins</a:t>
            </a:r>
            <a:r>
              <a:rPr lang="fr-FR" sz="1800" b="0" i="0" u="none" strike="noStrike" kern="120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a typeface="Microsoft YaHei" pitchFamily="2"/>
                <a:cs typeface="Mangal" pitchFamily="2"/>
              </a:rPr>
              <a:t> </a:t>
            </a:r>
            <a:r>
              <a:rPr lang="fr-FR" sz="1800" b="0" i="0" u="none" strike="noStrike" kern="12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a typeface="Microsoft YaHei" pitchFamily="2"/>
                <a:cs typeface="Mangal" pitchFamily="2"/>
              </a:rPr>
              <a:t>(Bordelais), </a:t>
            </a:r>
            <a:r>
              <a:rPr lang="fr-FR" sz="1800" b="0" i="0" u="none" strike="noStrike" kern="120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a typeface="Microsoft YaHei" pitchFamily="2"/>
                <a:cs typeface="Mangal" pitchFamily="2"/>
              </a:rPr>
              <a:t>Domaine de la </a:t>
            </a:r>
            <a:r>
              <a:rPr lang="fr-FR" sz="1800" b="0" i="0" u="none" strike="noStrike" kern="120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a typeface="Microsoft YaHei" pitchFamily="2"/>
                <a:cs typeface="Mangal" pitchFamily="2"/>
              </a:rPr>
              <a:t>Clapière</a:t>
            </a:r>
            <a:r>
              <a:rPr lang="fr-FR" sz="1800" b="0" i="0" u="none" strike="noStrike" kern="120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a typeface="Microsoft YaHei" pitchFamily="2"/>
                <a:cs typeface="Mangal" pitchFamily="2"/>
              </a:rPr>
              <a:t> </a:t>
            </a:r>
            <a:r>
              <a:rPr lang="fr-FR" sz="1800" b="0" i="0" u="none" strike="noStrike" kern="12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a typeface="Microsoft YaHei" pitchFamily="2"/>
                <a:cs typeface="Mangal" pitchFamily="2"/>
              </a:rPr>
              <a:t>(Provence</a:t>
            </a:r>
            <a:r>
              <a:rPr lang="fr-FR" sz="1800" b="0" i="0" u="none" strike="noStrike" kern="120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a typeface="Microsoft YaHei" pitchFamily="2"/>
                <a:cs typeface="Mangal" pitchFamily="2"/>
              </a:rPr>
              <a:t>), ou encore </a:t>
            </a:r>
            <a:r>
              <a:rPr lang="fr-FR" sz="1800" b="0" i="0" u="none" strike="noStrike" kern="12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a typeface="Microsoft YaHei" pitchFamily="2"/>
                <a:cs typeface="Mangal" pitchFamily="2"/>
              </a:rPr>
              <a:t>Château </a:t>
            </a:r>
            <a:r>
              <a:rPr lang="fr-FR" sz="1800" b="0" i="0" u="none" strike="noStrike" kern="120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a typeface="Microsoft YaHei" pitchFamily="2"/>
                <a:cs typeface="Mangal" pitchFamily="2"/>
              </a:rPr>
              <a:t>Tour </a:t>
            </a:r>
            <a:r>
              <a:rPr lang="fr-FR" sz="1800" b="0" i="0" u="none" strike="noStrike" kern="120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a typeface="Microsoft YaHei" pitchFamily="2"/>
                <a:cs typeface="Mangal" pitchFamily="2"/>
              </a:rPr>
              <a:t>Prignac</a:t>
            </a:r>
            <a:endParaRPr lang="fr-FR" sz="1800" b="0" i="0" u="none" strike="noStrike" kern="1200" dirty="0">
              <a:ln>
                <a:noFill/>
              </a:ln>
              <a:solidFill>
                <a:schemeClr val="tx2">
                  <a:lumMod val="75000"/>
                </a:schemeClr>
              </a:solidFill>
              <a:ea typeface="Microsoft YaHei" pitchFamily="2"/>
              <a:cs typeface="Mangal" pitchFamily="2"/>
            </a:endParaRP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tabLst/>
            </a:pPr>
            <a:endParaRPr lang="fr-FR" sz="1800" b="0" i="0" u="none" strike="noStrike" kern="1200" dirty="0">
              <a:ln>
                <a:noFill/>
              </a:ln>
              <a:solidFill>
                <a:schemeClr val="tx2">
                  <a:lumMod val="75000"/>
                </a:schemeClr>
              </a:solidFill>
              <a:ea typeface="Microsoft YaHei" pitchFamily="2"/>
              <a:cs typeface="Mangal" pitchFamily="2"/>
            </a:endParaRP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tabLst/>
            </a:pPr>
            <a:r>
              <a:rPr lang="fr-FR" sz="1800" b="0" i="0" u="none" strike="noStrike" kern="120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a typeface="Microsoft YaHei" pitchFamily="2"/>
                <a:cs typeface="Mangal" pitchFamily="2"/>
              </a:rPr>
              <a:t>45 millions de bouteilles produites en 2013 grâce aux six entreprises de négoces et </a:t>
            </a:r>
            <a:r>
              <a:rPr lang="fr-FR" sz="1800" b="0" i="0" u="none" strike="noStrike" kern="12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a typeface="Microsoft YaHei" pitchFamily="2"/>
                <a:cs typeface="Mangal" pitchFamily="2"/>
              </a:rPr>
              <a:t>d'embouteillage </a:t>
            </a:r>
            <a:r>
              <a:rPr lang="fr-FR" sz="1800" b="0" i="0" u="none" strike="noStrike" kern="120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a typeface="Microsoft YaHei" pitchFamily="2"/>
                <a:cs typeface="Mangal" pitchFamily="2"/>
              </a:rPr>
              <a:t>en France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endParaRPr lang="fr-FR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0001" y="620688"/>
            <a:ext cx="1584000" cy="13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12240" y="1446420"/>
            <a:ext cx="2304000" cy="1701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8553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Les marques Castel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03999" y="301320"/>
            <a:ext cx="9071640" cy="126216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defPPr lvl="0">
              <a:buSzPct val="45000"/>
              <a:buFont typeface="StarSymbol"/>
              <a:buNone/>
              <a:defRPr/>
            </a:defPPr>
            <a:lvl1pPr marL="320040" lvl="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45000"/>
              <a:buFont typeface="StarSymbol"/>
              <a:buChar char="●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lvl="1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2pPr>
            <a:lvl3pPr lvl="2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3pPr>
            <a:lvl4pPr lvl="3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4pPr>
            <a:lvl5pPr lvl="4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5pPr>
            <a:lvl6pPr lvl="5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6pPr>
            <a:lvl7pPr lvl="6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7pPr>
            <a:lvl8pPr lvl="7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8pPr>
            <a:lvl9pPr lvl="8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9pPr>
          </a:lstStyle>
          <a:p>
            <a:pPr>
              <a:buFont typeface="StarSymbol"/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03479" y="1102679"/>
            <a:ext cx="1986840" cy="23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85117" y="1310935"/>
            <a:ext cx="3131356" cy="59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928559" y="2946359"/>
            <a:ext cx="203724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770926" y="5637960"/>
            <a:ext cx="1965600" cy="8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585117" y="2098439"/>
            <a:ext cx="2160720" cy="336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03999" y="3911220"/>
            <a:ext cx="1438199" cy="225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7401742" y="3410808"/>
            <a:ext cx="1728000" cy="15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6084168" y="1102432"/>
            <a:ext cx="2905920" cy="1571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5224655" y="5637960"/>
            <a:ext cx="3482287" cy="870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76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Introduction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1700808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Le vin est une boisson alcoolisée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fabriquée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à partir de moût de raisin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fermenté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La vigne est apparue en – 6000 av JC dans le Caucase et la Mésopotamie. Puis cultivée en – 3000 av JC par les Egyptiens qui ont découvert les procédés de vinification. </a:t>
            </a: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En Europe, le vin apparait vers 600 av JC puis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était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commercialisé à la chute de l’empire romain. </a:t>
            </a: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A partir du Moyen-âge la qualité des vins se développe (Bordeaux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Au 12ème siècle, le vin se 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répartit 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dans le monde jusqu’au 20ème siècle où on voit apparaitre la hiérarchisation des vignobles que nous connaissons aujourd’hui</a:t>
            </a:r>
          </a:p>
        </p:txBody>
      </p:sp>
    </p:spTree>
    <p:extLst>
      <p:ext uri="{BB962C8B-B14F-4D97-AF65-F5344CB8AC3E}">
        <p14:creationId xmlns:p14="http://schemas.microsoft.com/office/powerpoint/2010/main" val="32426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Introduction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 descr="C:\Users\Cyril\Desktop\le-vin-rouge-et-blan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831494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99592" y="166945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Procédé de vinification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Introduction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7008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Différents types de vins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Vins tranquilles 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Vins effervescents </a:t>
            </a:r>
          </a:p>
        </p:txBody>
      </p:sp>
      <p:pic>
        <p:nvPicPr>
          <p:cNvPr id="5" name="Picture 3" descr="C:\Users\Cyril\Desktop\vin-petill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61" y="4005064"/>
            <a:ext cx="33337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yril\Desktop\photo1-vente-de-vin-blanc-rouge-rose-a-la-palette-1-ex4xfx8w386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56021"/>
            <a:ext cx="40005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99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Introduction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</a:rPr>
              <a:t>Modes de conditionnement destinés à la vente aujourd’hui</a:t>
            </a:r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</p:txBody>
      </p:sp>
      <p:pic>
        <p:nvPicPr>
          <p:cNvPr id="6" name="Picture 2" descr="C:\Users\Cyril\Desktop\19256.comment-bien-choisir-une-bouteille-de-vin-les-conseils.w_1280.h_720.m_zoom.c_middle.ts_1353928285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19892"/>
            <a:ext cx="35843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yril\Desktop\bib2-e12754153572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19893"/>
            <a:ext cx="4032446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860032" y="46011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Bag in box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82929" y="4601180"/>
            <a:ext cx="302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En bouteille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4" descr="C:\Users\Cyril\Desktop\vin-en-canet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29200"/>
            <a:ext cx="2460187" cy="131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289532" y="5427501"/>
            <a:ext cx="314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On observe également un conditionnement en canette (Etats-Unis)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3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Introduction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4294967295"/>
          </p:nvPr>
        </p:nvSpPr>
        <p:spPr>
          <a:xfrm>
            <a:off x="467544" y="1988840"/>
            <a:ext cx="8229600" cy="25488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/>
              <a:t>Le vin est un produit fabriqué et consommé depuis très longtemps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/>
              <a:t>Cela explique la grande diversité que l’on connait aujourd’hui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/>
              <a:t>C’est une boisson ancrée dans la culture française et qui représente un marché important au niveau national et mondial</a:t>
            </a: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90555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42088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Analyse du marché du vin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4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902152" cy="11430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Facteurs clés de succès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1720840"/>
            <a:ext cx="77768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Le terroir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Le savoir faire interne (Ressources humaines)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Capital de départ ( Vignobles, Labels, matériel, conservation)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Beaucoup de modes de commercialisation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Notoriété de la marque</a:t>
            </a:r>
          </a:p>
          <a:p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Potentiel de production face aux attentes du marché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Maîtrise des facteurs 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agroclimatiques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et phytosanitaires</a:t>
            </a:r>
          </a:p>
        </p:txBody>
      </p:sp>
    </p:spTree>
    <p:extLst>
      <p:ext uri="{BB962C8B-B14F-4D97-AF65-F5344CB8AC3E}">
        <p14:creationId xmlns:p14="http://schemas.microsoft.com/office/powerpoint/2010/main" val="408606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lag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</TotalTime>
  <Words>835</Words>
  <Application>Microsoft Office PowerPoint</Application>
  <PresentationFormat>Affichage à l'écran (4:3)</PresentationFormat>
  <Paragraphs>178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Sillage</vt:lpstr>
      <vt:lpstr>Etude du marché du vin</vt:lpstr>
      <vt:lpstr>Sommaire</vt:lpstr>
      <vt:lpstr>Introduction</vt:lpstr>
      <vt:lpstr>Introduction</vt:lpstr>
      <vt:lpstr>Introduction</vt:lpstr>
      <vt:lpstr>Introduction</vt:lpstr>
      <vt:lpstr>Introduction</vt:lpstr>
      <vt:lpstr>Analyse du marché du vin</vt:lpstr>
      <vt:lpstr>Facteurs clés de succès</vt:lpstr>
      <vt:lpstr>Comportement des consommateurs</vt:lpstr>
      <vt:lpstr>Comportement des consommateurs</vt:lpstr>
      <vt:lpstr>Comportement des consommateurs</vt:lpstr>
      <vt:lpstr>Comportement des consommateurs</vt:lpstr>
      <vt:lpstr>Analyse de la demande</vt:lpstr>
      <vt:lpstr>Analyse de la demande</vt:lpstr>
      <vt:lpstr>Analyse de la demande</vt:lpstr>
      <vt:lpstr>Analyse de la demande</vt:lpstr>
      <vt:lpstr>Analyse de la demande</vt:lpstr>
      <vt:lpstr>Analyse de l’offre</vt:lpstr>
      <vt:lpstr>Analyse de l’offre</vt:lpstr>
      <vt:lpstr>Analyse de l’offre</vt:lpstr>
      <vt:lpstr>Analyse de l’offre</vt:lpstr>
      <vt:lpstr>Analyse de l’offre</vt:lpstr>
      <vt:lpstr>Leader du marché</vt:lpstr>
      <vt:lpstr>Les marques Castel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Etude du marché du vin</dc:title>
  <dc:creator>Cyril</dc:creator>
  <cp:lastModifiedBy>Cyril</cp:lastModifiedBy>
  <cp:revision>25</cp:revision>
  <dcterms:created xsi:type="dcterms:W3CDTF">2014-01-27T09:30:08Z</dcterms:created>
  <dcterms:modified xsi:type="dcterms:W3CDTF">2014-01-30T08:40:20Z</dcterms:modified>
</cp:coreProperties>
</file>