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3" r:id="rId3"/>
    <p:sldId id="257" r:id="rId4"/>
    <p:sldId id="258" r:id="rId5"/>
    <p:sldId id="261" r:id="rId6"/>
    <p:sldId id="259" r:id="rId7"/>
    <p:sldId id="262" r:id="rId8"/>
    <p:sldId id="264" r:id="rId9"/>
    <p:sldId id="265" r:id="rId10"/>
    <p:sldId id="266" r:id="rId11"/>
    <p:sldId id="268" r:id="rId12"/>
    <p:sldId id="269" r:id="rId13"/>
    <p:sldId id="278" r:id="rId14"/>
    <p:sldId id="270" r:id="rId15"/>
    <p:sldId id="271" r:id="rId16"/>
    <p:sldId id="273" r:id="rId17"/>
    <p:sldId id="272" r:id="rId18"/>
    <p:sldId id="274" r:id="rId19"/>
    <p:sldId id="289" r:id="rId20"/>
    <p:sldId id="277" r:id="rId21"/>
    <p:sldId id="275" r:id="rId22"/>
    <p:sldId id="287" r:id="rId23"/>
    <p:sldId id="281" r:id="rId24"/>
    <p:sldId id="276" r:id="rId25"/>
    <p:sldId id="282" r:id="rId26"/>
    <p:sldId id="283" r:id="rId27"/>
    <p:sldId id="284" r:id="rId28"/>
    <p:sldId id="285" r:id="rId29"/>
    <p:sldId id="286" r:id="rId30"/>
    <p:sldId id="290"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378B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2" autoAdjust="0"/>
  </p:normalViewPr>
  <p:slideViewPr>
    <p:cSldViewPr>
      <p:cViewPr varScale="1">
        <p:scale>
          <a:sx n="86" d="100"/>
          <a:sy n="86" d="100"/>
        </p:scale>
        <p:origin x="-148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A5F07FC-00B0-4765-ACB4-1F8922AAA729}" type="datetimeFigureOut">
              <a:rPr lang="fr-FR"/>
              <a:pPr>
                <a:defRPr/>
              </a:pPr>
              <a:t>31/01/2014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D4BD467-3F94-4B69-A615-A6504666EEB7}"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gcis.gouv.fr/libre-circulation-marchandises/marquage-dorigine-des-produits-marquage-made-i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business.lesechos.fr/directions-generales/strategie/promotion-du-made-in-france-quelles-contraintes-juridiques-3019.ph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emoniteur.fr/141-industrie-negoce/article/actualite/22817211-produits-de-construction-le-made-in-france-peut-il-s-imposer"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dgcis.gouv.fr/politique-et-enjeux/competitivite/aide-reindustrialis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entreprise.lexpress.fr/international-export/pourquoi-le-made-in-france-ne-tient-pas-ses-promesses-a-l-etranger_41432.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atribune.fr/actualites/economie/international/20110204trib000599066/le-made-in-france-inspire-toujours-confiance-a-l-etranger.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ns-sofres.com/etudes-et-points-de-vue/les-francais-et-le-made-france"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lunion.presse.fr/accueil/pas-si-simple-de-tout-acheter-made-in-france-ia0b0n221740" TargetMode="External"/><Relationship Id="rId4" Type="http://schemas.openxmlformats.org/officeDocument/2006/relationships/hyperlink" Target="http://www.cbnews.fr/etudes/le-made-in-france-apprecie-mais-fragile-a10530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eplus.nouvelobs.com/contribution/222859-le-made-in-france-la-fausse-bonne-idee-pour-repondre-a-la-crise-economique.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huffingtonpost.fr/marc-teyssier-dorfeuil/made-in-france-economie-montebourg_b_4630894.html" TargetMode="External"/><Relationship Id="rId4" Type="http://schemas.openxmlformats.org/officeDocument/2006/relationships/hyperlink" Target="http://www.huffingtonpost.fr/romain-mouton/avantages-marketing-made-in-france_b_4057452.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tlantico.fr/decryptage/made-france-quels-peuvent-etre-effets-pervers-eric-verhaeghe-et-claude-rochet-815434.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latin typeface="Helvetica" pitchFamily="34" charset="0"/>
              <a:hlinkClick r:id="rId3"/>
            </a:endParaRPr>
          </a:p>
          <a:p>
            <a:pPr eaLnBrk="1" hangingPunct="1">
              <a:spcBef>
                <a:spcPct val="0"/>
              </a:spcBef>
            </a:pPr>
            <a:r>
              <a:rPr lang="fr-FR" smtClean="0">
                <a:latin typeface="Helvetica" pitchFamily="34" charset="0"/>
                <a:hlinkClick r:id="rId3"/>
              </a:rPr>
              <a:t>http://www.dgcis.gouv.fr/libre-circulation-marchandises/marquage-dorigine-des-produits-marquage-made-in</a:t>
            </a:r>
            <a:endParaRPr lang="fr-FR" smtClean="0">
              <a:latin typeface="Helvetica" pitchFamily="34" charset="0"/>
            </a:endParaRPr>
          </a:p>
          <a:p>
            <a:pPr eaLnBrk="1" hangingPunct="1">
              <a:spcBef>
                <a:spcPct val="0"/>
              </a:spcBef>
            </a:pPr>
            <a:r>
              <a:rPr lang="fr-FR" smtClean="0">
                <a:latin typeface="Helvetica" pitchFamily="34" charset="0"/>
                <a:hlinkClick r:id="rId4"/>
              </a:rPr>
              <a:t>http://business.lesechos.fr/directions-generales/strategie/promotion-du-made-in-france-quelles-contraintes-juridiques-3019.php</a:t>
            </a:r>
            <a:endParaRPr lang="fr-FR" smtClean="0">
              <a:latin typeface="Helvetica" pitchFamily="34" charset="0"/>
            </a:endParaRPr>
          </a:p>
          <a:p>
            <a:pPr eaLnBrk="1" hangingPunct="1">
              <a:spcBef>
                <a:spcPct val="0"/>
              </a:spcBef>
            </a:pPr>
            <a:endParaRPr lang="fr-FR" smtClean="0"/>
          </a:p>
        </p:txBody>
      </p:sp>
      <p:sp>
        <p:nvSpPr>
          <p:cNvPr id="2662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A64FD-9CC0-4C1B-A904-19B974891865}" type="slidenum">
              <a:rPr lang="fr-FR">
                <a:cs typeface="Arial" charset="0"/>
              </a:rPr>
              <a:pPr fontAlgn="base">
                <a:spcBef>
                  <a:spcPct val="0"/>
                </a:spcBef>
                <a:spcAft>
                  <a:spcPct val="0"/>
                </a:spcAft>
                <a:defRPr/>
              </a:pPr>
              <a:t>12</a:t>
            </a:fld>
            <a:endParaRPr lang="fr-F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aseline="30000" smtClean="0"/>
              <a:t>1</a:t>
            </a:r>
            <a:r>
              <a:rPr lang="fr-FR" smtClean="0"/>
              <a:t> : source : http://www.usinenouvelle.com/article/les-dessous-de-l-operation-made-in-france.N131511</a:t>
            </a:r>
          </a:p>
        </p:txBody>
      </p:sp>
      <p:sp>
        <p:nvSpPr>
          <p:cNvPr id="450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672D4C-31CE-4FFF-83F0-6D72B178604A}" type="slidenum">
              <a:rPr lang="fr-FR">
                <a:cs typeface="Arial" charset="0"/>
              </a:rPr>
              <a:pPr fontAlgn="base">
                <a:spcBef>
                  <a:spcPct val="0"/>
                </a:spcBef>
                <a:spcAft>
                  <a:spcPct val="0"/>
                </a:spcAft>
                <a:defRPr/>
              </a:pPr>
              <a:t>21</a:t>
            </a:fld>
            <a:endParaRPr lang="fr-F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4B2D0-EE5A-4E8B-8275-CC07B69D2FB4}" type="slidenum">
              <a:rPr lang="fr-FR">
                <a:cs typeface="Arial" charset="0"/>
              </a:rPr>
              <a:pPr fontAlgn="base">
                <a:spcBef>
                  <a:spcPct val="0"/>
                </a:spcBef>
                <a:spcAft>
                  <a:spcPct val="0"/>
                </a:spcAft>
                <a:defRPr/>
              </a:pPr>
              <a:t>22</a:t>
            </a:fld>
            <a:endParaRPr lang="fr-F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Cette carte mentale vous sera disponible en pièce jointe pour vous assurer une meilleure qualité de lecture.</a:t>
            </a:r>
          </a:p>
        </p:txBody>
      </p:sp>
      <p:sp>
        <p:nvSpPr>
          <p:cNvPr id="491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DEE3BD-BE27-4B72-83F4-14C2B91B748D}" type="slidenum">
              <a:rPr lang="fr-FR">
                <a:cs typeface="Arial" charset="0"/>
              </a:rPr>
              <a:pPr fontAlgn="base">
                <a:spcBef>
                  <a:spcPct val="0"/>
                </a:spcBef>
                <a:spcAft>
                  <a:spcPct val="0"/>
                </a:spcAft>
                <a:defRPr/>
              </a:pPr>
              <a:t>23</a:t>
            </a:fld>
            <a:endParaRPr lang="fr-F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12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p>
          <a:p>
            <a:pPr eaLnBrk="1" hangingPunct="1">
              <a:spcBef>
                <a:spcPct val="0"/>
              </a:spcBef>
            </a:pPr>
            <a:r>
              <a:rPr lang="fr-FR" u="sng" smtClean="0">
                <a:hlinkClick r:id="rId3"/>
              </a:rPr>
              <a:t>http://www.lemoniteur.fr/141-industrie-negoce/article/actualite/22817211-produits-de-construction-le-made-in-france-peut-il-s-imposer</a:t>
            </a:r>
            <a:endParaRPr lang="fr-FR" smtClean="0"/>
          </a:p>
          <a:p>
            <a:pPr eaLnBrk="1" hangingPunct="1">
              <a:spcBef>
                <a:spcPct val="0"/>
              </a:spcBef>
            </a:pPr>
            <a:r>
              <a:rPr lang="fr-FR" u="sng" smtClean="0">
                <a:hlinkClick r:id="rId4"/>
              </a:rPr>
              <a:t>http://www.dgcis.gouv.fr/politique-et-enjeux/competitivite/aide-reindustrialisation</a:t>
            </a:r>
            <a:endParaRPr lang="fr-FR" smtClean="0"/>
          </a:p>
        </p:txBody>
      </p:sp>
      <p:sp>
        <p:nvSpPr>
          <p:cNvPr id="512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A95BA6-FBB5-48DA-B924-2484BD572696}" type="slidenum">
              <a:rPr lang="fr-FR">
                <a:cs typeface="Arial" charset="0"/>
              </a:rPr>
              <a:pPr fontAlgn="base">
                <a:spcBef>
                  <a:spcPct val="0"/>
                </a:spcBef>
                <a:spcAft>
                  <a:spcPct val="0"/>
                </a:spcAft>
                <a:defRPr/>
              </a:pPr>
              <a:t>24</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p>
          <a:p>
            <a:pPr eaLnBrk="1" hangingPunct="1">
              <a:spcBef>
                <a:spcPct val="0"/>
              </a:spcBef>
            </a:pPr>
            <a:r>
              <a:rPr lang="fr-FR" smtClean="0"/>
              <a:t>http://www.lesechosdelafranchise.com/gerer-entreprise-franchise/developpement-franchise/implication-vie-locale/le-made-in-france-fait-son-chemin-dans-l-alimentaire-33087.php</a:t>
            </a:r>
          </a:p>
        </p:txBody>
      </p:sp>
      <p:sp>
        <p:nvSpPr>
          <p:cNvPr id="2867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555F4E-CE16-4410-AED3-2B7AA1D51190}" type="slidenum">
              <a:rPr lang="fr-FR">
                <a:cs typeface="Arial" charset="0"/>
              </a:rPr>
              <a:pPr fontAlgn="base">
                <a:spcBef>
                  <a:spcPct val="0"/>
                </a:spcBef>
                <a:spcAft>
                  <a:spcPct val="0"/>
                </a:spcAft>
                <a:defRPr/>
              </a:pPr>
              <a:t>13</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p>
          <a:p>
            <a:pPr eaLnBrk="1" hangingPunct="1">
              <a:spcBef>
                <a:spcPct val="0"/>
              </a:spcBef>
            </a:pPr>
            <a:r>
              <a:rPr lang="fr-FR" smtClean="0"/>
              <a:t>http://lentreprise.lexpress.fr/international-export/pourquoi-le-made-in-france-ne-tient-pas-ses-promesses-a-l-etranger_41432.html</a:t>
            </a:r>
          </a:p>
          <a:p>
            <a:pPr eaLnBrk="1" hangingPunct="1">
              <a:spcBef>
                <a:spcPct val="0"/>
              </a:spcBef>
            </a:pPr>
            <a:endParaRPr lang="fr-FR" smtClean="0"/>
          </a:p>
        </p:txBody>
      </p:sp>
      <p:sp>
        <p:nvSpPr>
          <p:cNvPr id="307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DC518-9F0E-441C-AB6E-DE14F696771C}" type="slidenum">
              <a:rPr lang="fr-FR">
                <a:cs typeface="Arial" charset="0"/>
              </a:rPr>
              <a:pPr fontAlgn="base">
                <a:spcBef>
                  <a:spcPct val="0"/>
                </a:spcBef>
                <a:spcAft>
                  <a:spcPct val="0"/>
                </a:spcAft>
                <a:defRPr/>
              </a:pPr>
              <a:t>14</a:t>
            </a:fld>
            <a:endParaRPr 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p>
          <a:p>
            <a:pPr eaLnBrk="1" hangingPunct="1">
              <a:spcBef>
                <a:spcPct val="0"/>
              </a:spcBef>
            </a:pPr>
            <a:r>
              <a:rPr lang="fr-FR" u="sng" smtClean="0">
                <a:hlinkClick r:id="rId3"/>
              </a:rPr>
              <a:t>http://lentreprise.lexpress.fr/international-export/pourquoi-le-made-in-france-ne-tient-pas-ses-promesses-a-l-etranger_41432.html</a:t>
            </a:r>
            <a:endParaRPr lang="fr-FR" smtClean="0"/>
          </a:p>
          <a:p>
            <a:pPr eaLnBrk="1" hangingPunct="1">
              <a:spcBef>
                <a:spcPct val="0"/>
              </a:spcBef>
            </a:pPr>
            <a:endParaRPr lang="fr-FR" smtClean="0"/>
          </a:p>
        </p:txBody>
      </p:sp>
      <p:sp>
        <p:nvSpPr>
          <p:cNvPr id="3277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88BF3A-06BD-4598-8BD7-621F6FF5D8EB}" type="slidenum">
              <a:rPr lang="fr-FR">
                <a:cs typeface="Arial" charset="0"/>
              </a:rPr>
              <a:pPr fontAlgn="base">
                <a:spcBef>
                  <a:spcPct val="0"/>
                </a:spcBef>
                <a:spcAft>
                  <a:spcPct val="0"/>
                </a:spcAft>
                <a:defRPr/>
              </a:pPr>
              <a:t>15</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p>
          <a:p>
            <a:pPr eaLnBrk="1" hangingPunct="1">
              <a:spcBef>
                <a:spcPct val="0"/>
              </a:spcBef>
            </a:pPr>
            <a:r>
              <a:rPr lang="fr-FR" u="sng" smtClean="0">
                <a:hlinkClick r:id="rId3"/>
              </a:rPr>
              <a:t>http://www.latribune.fr/actualites/economie/international/20110204trib000599066/le-made-in-france-inspire-toujours-confiance-a-l-etranger.html</a:t>
            </a:r>
            <a:endParaRPr lang="fr-FR" smtClean="0"/>
          </a:p>
          <a:p>
            <a:pPr eaLnBrk="1" hangingPunct="1">
              <a:spcBef>
                <a:spcPct val="0"/>
              </a:spcBef>
            </a:pPr>
            <a:endParaRPr lang="fr-FR" smtClean="0"/>
          </a:p>
        </p:txBody>
      </p:sp>
      <p:sp>
        <p:nvSpPr>
          <p:cNvPr id="348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0C2156-6788-47AD-8354-3BD769DE4460}" type="slidenum">
              <a:rPr lang="fr-FR">
                <a:cs typeface="Arial" charset="0"/>
              </a:rPr>
              <a:pPr fontAlgn="base">
                <a:spcBef>
                  <a:spcPct val="0"/>
                </a:spcBef>
                <a:spcAft>
                  <a:spcPct val="0"/>
                </a:spcAft>
                <a:defRPr/>
              </a:pPr>
              <a:t>16</a:t>
            </a:fld>
            <a:endParaRPr lang="fr-F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p>
          <a:p>
            <a:pPr eaLnBrk="1" hangingPunct="1">
              <a:spcBef>
                <a:spcPct val="0"/>
              </a:spcBef>
            </a:pPr>
            <a:r>
              <a:rPr lang="fr-FR" u="sng" smtClean="0">
                <a:hlinkClick r:id="rId3"/>
              </a:rPr>
              <a:t>http://www.tns-sofres.com/etudes-et-points-de-vue/les-francais-et-le-made-france</a:t>
            </a:r>
            <a:endParaRPr lang="fr-FR" smtClean="0"/>
          </a:p>
          <a:p>
            <a:pPr eaLnBrk="1" hangingPunct="1">
              <a:spcBef>
                <a:spcPct val="0"/>
              </a:spcBef>
            </a:pPr>
            <a:r>
              <a:rPr lang="fr-FR" u="sng" smtClean="0">
                <a:hlinkClick r:id="rId4"/>
              </a:rPr>
              <a:t>http://www.cbnews.fr/etudes/le-made-in-france-apprecie-mais-fragile-a105306</a:t>
            </a:r>
            <a:endParaRPr lang="fr-FR" smtClean="0"/>
          </a:p>
          <a:p>
            <a:pPr eaLnBrk="1" hangingPunct="1">
              <a:spcBef>
                <a:spcPct val="0"/>
              </a:spcBef>
            </a:pPr>
            <a:r>
              <a:rPr lang="fr-FR" u="sng" smtClean="0">
                <a:hlinkClick r:id="rId5"/>
              </a:rPr>
              <a:t>http://www.lunion.presse.fr/accueil/pas-si-simple-de-tout-acheter-made-in-france-ia0b0n221740</a:t>
            </a:r>
            <a:endParaRPr lang="fr-FR" u="sng" smtClean="0"/>
          </a:p>
          <a:p>
            <a:pPr eaLnBrk="1" hangingPunct="1">
              <a:spcBef>
                <a:spcPct val="0"/>
              </a:spcBef>
            </a:pPr>
            <a:r>
              <a:rPr lang="fr-FR" u="sng" smtClean="0"/>
              <a:t>http://www.challenges.fr/votre-avis.php?rub=380&amp;id=434</a:t>
            </a:r>
          </a:p>
          <a:p>
            <a:pPr eaLnBrk="1" hangingPunct="1">
              <a:spcBef>
                <a:spcPct val="0"/>
              </a:spcBef>
            </a:pPr>
            <a:endParaRPr lang="fr-FR" smtClean="0"/>
          </a:p>
          <a:p>
            <a:pPr eaLnBrk="1" hangingPunct="1">
              <a:spcBef>
                <a:spcPct val="0"/>
              </a:spcBef>
            </a:pPr>
            <a:endParaRPr lang="fr-FR" smtClean="0"/>
          </a:p>
        </p:txBody>
      </p:sp>
      <p:sp>
        <p:nvSpPr>
          <p:cNvPr id="3686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053A3E-80B8-4E16-A178-F43E5E0DEE3C}" type="slidenum">
              <a:rPr lang="fr-FR">
                <a:cs typeface="Arial" charset="0"/>
              </a:rPr>
              <a:pPr fontAlgn="base">
                <a:spcBef>
                  <a:spcPct val="0"/>
                </a:spcBef>
                <a:spcAft>
                  <a:spcPct val="0"/>
                </a:spcAft>
                <a:defRPr/>
              </a:pPr>
              <a:t>17</a:t>
            </a:fld>
            <a:endParaRPr lang="fr-F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89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en-US" u="sng" smtClean="0"/>
          </a:p>
          <a:p>
            <a:pPr eaLnBrk="1" hangingPunct="1">
              <a:spcBef>
                <a:spcPct val="0"/>
              </a:spcBef>
            </a:pPr>
            <a:r>
              <a:rPr lang="en-US" smtClean="0"/>
              <a:t>http://www.univers-nature.com/actualite/made-in-france-les-particuliers-disent-oui-les-entreprises-non-65345.html</a:t>
            </a:r>
          </a:p>
          <a:p>
            <a:pPr eaLnBrk="1" hangingPunct="1">
              <a:spcBef>
                <a:spcPct val="0"/>
              </a:spcBef>
            </a:pPr>
            <a:endParaRPr lang="en-US" smtClean="0"/>
          </a:p>
        </p:txBody>
      </p:sp>
      <p:sp>
        <p:nvSpPr>
          <p:cNvPr id="3891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88990-2908-4A21-B9F8-9FA28A070D17}" type="slidenum">
              <a:rPr lang="fr-FR">
                <a:cs typeface="Arial" charset="0"/>
              </a:rPr>
              <a:pPr fontAlgn="base">
                <a:spcBef>
                  <a:spcPct val="0"/>
                </a:spcBef>
                <a:spcAft>
                  <a:spcPct val="0"/>
                </a:spcAft>
                <a:defRPr/>
              </a:pPr>
              <a:t>18</a:t>
            </a:fld>
            <a:endParaRPr lang="fr-F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p>
          <a:p>
            <a:pPr eaLnBrk="1" hangingPunct="1">
              <a:spcBef>
                <a:spcPct val="0"/>
              </a:spcBef>
            </a:pPr>
            <a:r>
              <a:rPr lang="fr-FR" u="sng" smtClean="0">
                <a:hlinkClick r:id="rId3"/>
              </a:rPr>
              <a:t>http://leplus.nouvelobs.com/contribution/222859-le-made-in-france-la-fausse-bonne-idee-pour-repondre-a-la-crise-economique.html</a:t>
            </a:r>
            <a:endParaRPr lang="fr-FR" smtClean="0"/>
          </a:p>
          <a:p>
            <a:pPr eaLnBrk="1" hangingPunct="1">
              <a:spcBef>
                <a:spcPct val="0"/>
              </a:spcBef>
            </a:pPr>
            <a:r>
              <a:rPr lang="fr-FR" u="sng" smtClean="0">
                <a:hlinkClick r:id="rId4"/>
              </a:rPr>
              <a:t>http://www.huffingtonpost.fr/romain-mouton/avantages-marketing-made-in-france_b_4057452.html</a:t>
            </a:r>
            <a:endParaRPr lang="fr-FR" smtClean="0"/>
          </a:p>
          <a:p>
            <a:pPr eaLnBrk="1" hangingPunct="1">
              <a:spcBef>
                <a:spcPct val="0"/>
              </a:spcBef>
            </a:pPr>
            <a:r>
              <a:rPr lang="fr-FR" u="sng" smtClean="0">
                <a:hlinkClick r:id="rId5"/>
              </a:rPr>
              <a:t>http://www.huffingtonpost.fr/marc-teyssier-dorfeuil/made-in-france-economie-montebourg_b_4630894.html</a:t>
            </a:r>
            <a:endParaRPr lang="fr-FR" smtClean="0"/>
          </a:p>
          <a:p>
            <a:pPr eaLnBrk="1" hangingPunct="1">
              <a:spcBef>
                <a:spcPct val="0"/>
              </a:spcBef>
            </a:pPr>
            <a:endParaRPr lang="fr-FR" smtClean="0"/>
          </a:p>
        </p:txBody>
      </p:sp>
      <p:sp>
        <p:nvSpPr>
          <p:cNvPr id="409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C4DEEE-3086-490E-BE86-BFA344988471}" type="slidenum">
              <a:rPr lang="fr-FR">
                <a:cs typeface="Arial" charset="0"/>
              </a:rPr>
              <a:pPr fontAlgn="base">
                <a:spcBef>
                  <a:spcPct val="0"/>
                </a:spcBef>
                <a:spcAft>
                  <a:spcPct val="0"/>
                </a:spcAft>
                <a:defRPr/>
              </a:pPr>
              <a:t>19</a:t>
            </a:fld>
            <a:endParaRPr lang="fr-F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u="sng" smtClean="0"/>
              <a:t>Sources :</a:t>
            </a:r>
            <a:endParaRPr lang="fr-FR" smtClean="0"/>
          </a:p>
          <a:p>
            <a:pPr eaLnBrk="1" hangingPunct="1">
              <a:spcBef>
                <a:spcPct val="0"/>
              </a:spcBef>
            </a:pPr>
            <a:r>
              <a:rPr lang="fr-FR" smtClean="0"/>
              <a:t>http://www.curiouslab.fr/articles-de-fond/tendances/le-made-in-france-lubie-ou-tournant-social/</a:t>
            </a:r>
          </a:p>
          <a:p>
            <a:pPr eaLnBrk="1" hangingPunct="1">
              <a:spcBef>
                <a:spcPct val="0"/>
              </a:spcBef>
            </a:pPr>
            <a:r>
              <a:rPr lang="fr-FR" smtClean="0">
                <a:hlinkClick r:id="rId3"/>
              </a:rPr>
              <a:t>http://www.atlantico.fr/decryptage/made-france-quels-peuvent-etre-effets-pervers-eric-verhaeghe-et-claude-rochet-815434.html#Mhsozqj4TrAa0J9W.99</a:t>
            </a:r>
            <a:endParaRPr lang="fr-FR" smtClean="0"/>
          </a:p>
          <a:p>
            <a:pPr eaLnBrk="1" hangingPunct="1">
              <a:spcBef>
                <a:spcPct val="0"/>
              </a:spcBef>
            </a:pPr>
            <a:endParaRPr lang="fr-FR" smtClean="0"/>
          </a:p>
        </p:txBody>
      </p:sp>
      <p:sp>
        <p:nvSpPr>
          <p:cNvPr id="430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F6EA04-2031-4379-B35B-7087030F793F}" type="slidenum">
              <a:rPr lang="fr-FR">
                <a:cs typeface="Arial" charset="0"/>
              </a:rPr>
              <a:pPr fontAlgn="base">
                <a:spcBef>
                  <a:spcPct val="0"/>
                </a:spcBef>
                <a:spcAft>
                  <a:spcPct val="0"/>
                </a:spcAft>
                <a:defRPr/>
              </a:pPr>
              <a:t>20</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81964EB0-3C12-428E-AFD4-8D19A179536E}" type="datetimeFigureOut">
              <a:rPr lang="fr-FR"/>
              <a:pPr>
                <a:defRPr/>
              </a:pPr>
              <a:t>31/01/2014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79EA3B7-7EFA-4E5B-9804-C0120224292F}"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CCD0CE7-CE44-445D-A946-CAD03F856539}" type="datetimeFigureOut">
              <a:rPr lang="fr-FR"/>
              <a:pPr>
                <a:defRPr/>
              </a:pPr>
              <a:t>31/01/2014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C8263F7-DA4E-40A8-8AAF-94A340F028CE}"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C5B3658-1D60-4508-8031-358D294D483A}" type="datetimeFigureOut">
              <a:rPr lang="fr-FR"/>
              <a:pPr>
                <a:defRPr/>
              </a:pPr>
              <a:t>31/01/2014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2823013-A4A7-4A32-828D-9DE6727E0849}"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C675430-EE85-41E0-908D-A8C53B398D32}" type="datetimeFigureOut">
              <a:rPr lang="fr-FR"/>
              <a:pPr>
                <a:defRPr/>
              </a:pPr>
              <a:t>31/01/2014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5F5C778-D057-4A53-AA8D-B1A393C304D7}"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3439D81-C52C-4CD6-9C7B-762E8B21328F}" type="datetimeFigureOut">
              <a:rPr lang="fr-FR"/>
              <a:pPr>
                <a:defRPr/>
              </a:pPr>
              <a:t>31/01/2014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3FDF245-F1BD-496C-94B6-F5C07838B686}"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4C2E7A3-F2A4-4C66-945D-91A81FFCAE8E}" type="datetimeFigureOut">
              <a:rPr lang="fr-FR"/>
              <a:pPr>
                <a:defRPr/>
              </a:pPr>
              <a:t>31/01/2014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6F1CA5E-BD2D-412A-AEC2-7921D5D09CEA}"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0A68A86E-9858-4161-9412-8A1B8F231B69}" type="datetimeFigureOut">
              <a:rPr lang="fr-FR"/>
              <a:pPr>
                <a:defRPr/>
              </a:pPr>
              <a:t>31/01/2014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A7A026E-C11A-4AB9-B2BE-03E0B5DCF535}"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A0B374E9-DEAA-4DA5-9DB8-A869124F490E}" type="datetimeFigureOut">
              <a:rPr lang="fr-FR"/>
              <a:pPr>
                <a:defRPr/>
              </a:pPr>
              <a:t>31/01/2014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72CA3F9D-803A-4913-96F3-1FA24A316F9C}"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419C320-A2D6-4FC1-979C-7221A708BB28}" type="datetimeFigureOut">
              <a:rPr lang="fr-FR"/>
              <a:pPr>
                <a:defRPr/>
              </a:pPr>
              <a:t>31/01/2014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B268FAE-95F6-4F23-A5D6-0901D57636E2}"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CE6355E-8DD8-4F7F-BC3D-07169B23B690}" type="datetimeFigureOut">
              <a:rPr lang="fr-FR"/>
              <a:pPr>
                <a:defRPr/>
              </a:pPr>
              <a:t>31/01/2014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CF528D3-84D5-485D-A656-88C984310888}"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0F41B09-43C5-48C7-9ED0-3851978027E4}" type="datetimeFigureOut">
              <a:rPr lang="fr-FR"/>
              <a:pPr>
                <a:defRPr/>
              </a:pPr>
              <a:t>31/01/2014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FDBF460-FA11-4B0C-B43E-4C2AE78F95CA}"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A8327C-656A-40E6-99A5-FAEA3FE70D0A}" type="datetimeFigureOut">
              <a:rPr lang="fr-FR"/>
              <a:pPr>
                <a:defRPr/>
              </a:pPr>
              <a:t>31/01/2014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DADAAE-6AD3-47FF-A403-B3FCFAAB61F6}"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ctrTitle"/>
          </p:nvPr>
        </p:nvSpPr>
        <p:spPr>
          <a:xfrm>
            <a:off x="684213" y="735013"/>
            <a:ext cx="7772400" cy="1470025"/>
          </a:xfrm>
        </p:spPr>
        <p:txBody>
          <a:bodyPr/>
          <a:lstStyle/>
          <a:p>
            <a:pPr eaLnBrk="1" hangingPunct="1"/>
            <a:r>
              <a:rPr lang="fr-FR" b="1" smtClean="0">
                <a:latin typeface="Aharoni" pitchFamily="2" charset="-79"/>
                <a:cs typeface="Aharoni" pitchFamily="2" charset="-79"/>
              </a:rPr>
              <a:t>Exploiter et communiquer :</a:t>
            </a:r>
            <a:br>
              <a:rPr lang="fr-FR" b="1" smtClean="0">
                <a:latin typeface="Aharoni" pitchFamily="2" charset="-79"/>
                <a:cs typeface="Aharoni" pitchFamily="2" charset="-79"/>
              </a:rPr>
            </a:br>
            <a:r>
              <a:rPr lang="fr-FR" b="1" smtClean="0">
                <a:latin typeface="Aharoni" pitchFamily="2" charset="-79"/>
                <a:cs typeface="Aharoni" pitchFamily="2" charset="-79"/>
              </a:rPr>
              <a:t>Le Made in</a:t>
            </a:r>
          </a:p>
        </p:txBody>
      </p:sp>
      <p:grpSp>
        <p:nvGrpSpPr>
          <p:cNvPr id="14338" name="Groupe 6"/>
          <p:cNvGrpSpPr>
            <a:grpSpLocks/>
          </p:cNvGrpSpPr>
          <p:nvPr/>
        </p:nvGrpSpPr>
        <p:grpSpPr bwMode="auto">
          <a:xfrm>
            <a:off x="0" y="1765300"/>
            <a:ext cx="9144000" cy="5099050"/>
            <a:chOff x="0" y="1765918"/>
            <a:chExt cx="9144000" cy="5097762"/>
          </a:xfrm>
        </p:grpSpPr>
        <p:sp>
          <p:nvSpPr>
            <p:cNvPr id="4" name="Triangle rectangle 3"/>
            <p:cNvSpPr/>
            <p:nvPr/>
          </p:nvSpPr>
          <p:spPr>
            <a:xfrm>
              <a:off x="0" y="2205545"/>
              <a:ext cx="3276600" cy="4651787"/>
            </a:xfrm>
            <a:prstGeom prst="rtTriangle">
              <a:avLst/>
            </a:prstGeom>
            <a:solidFill>
              <a:srgbClr val="2378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 name="Triangle isocèle 4"/>
            <p:cNvSpPr/>
            <p:nvPr/>
          </p:nvSpPr>
          <p:spPr>
            <a:xfrm flipH="1" flipV="1">
              <a:off x="2016125" y="5063910"/>
              <a:ext cx="3343275" cy="1799770"/>
            </a:xfrm>
            <a:prstGeom prst="triangle">
              <a:avLst>
                <a:gd name="adj" fmla="val 62018"/>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Triangle rectangle 5"/>
            <p:cNvSpPr/>
            <p:nvPr/>
          </p:nvSpPr>
          <p:spPr>
            <a:xfrm rot="16200000">
              <a:off x="3661419" y="1381099"/>
              <a:ext cx="5097762" cy="5867400"/>
            </a:xfrm>
            <a:prstGeom prst="r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3" name="Sous-titre 2"/>
          <p:cNvSpPr>
            <a:spLocks noGrp="1"/>
          </p:cNvSpPr>
          <p:nvPr>
            <p:ph type="subTitle" idx="1"/>
          </p:nvPr>
        </p:nvSpPr>
        <p:spPr>
          <a:xfrm>
            <a:off x="2743200" y="4149725"/>
            <a:ext cx="6400800" cy="2527300"/>
          </a:xfrm>
        </p:spPr>
        <p:txBody>
          <a:bodyPr rtlCol="0">
            <a:noAutofit/>
          </a:bodyPr>
          <a:lstStyle/>
          <a:p>
            <a:pPr algn="r" eaLnBrk="1" fontAlgn="auto" hangingPunct="1">
              <a:spcAft>
                <a:spcPts val="0"/>
              </a:spcAft>
              <a:buFont typeface="Arial" panose="020B0604020202020204" pitchFamily="34" charset="0"/>
              <a:buNone/>
              <a:defRPr/>
            </a:pPr>
            <a:r>
              <a:rPr lang="fr-FR" sz="2400" b="1" dirty="0" smtClean="0">
                <a:solidFill>
                  <a:schemeClr val="bg1">
                    <a:lumMod val="95000"/>
                  </a:schemeClr>
                </a:solidFill>
              </a:rPr>
              <a:t>Sandy </a:t>
            </a:r>
            <a:r>
              <a:rPr lang="fr-FR" sz="2400" b="1" dirty="0" err="1" smtClean="0">
                <a:solidFill>
                  <a:schemeClr val="bg1">
                    <a:lumMod val="95000"/>
                  </a:schemeClr>
                </a:solidFill>
              </a:rPr>
              <a:t>Deroo</a:t>
            </a:r>
            <a:endParaRPr lang="fr-FR" sz="2400" b="1" dirty="0" smtClean="0">
              <a:solidFill>
                <a:schemeClr val="bg1">
                  <a:lumMod val="95000"/>
                </a:schemeClr>
              </a:solidFill>
            </a:endParaRPr>
          </a:p>
          <a:p>
            <a:pPr algn="r" eaLnBrk="1" fontAlgn="auto" hangingPunct="1">
              <a:spcAft>
                <a:spcPts val="0"/>
              </a:spcAft>
              <a:buFont typeface="Arial" panose="020B0604020202020204" pitchFamily="34" charset="0"/>
              <a:buNone/>
              <a:defRPr/>
            </a:pPr>
            <a:r>
              <a:rPr lang="fr-FR" sz="2400" b="1" dirty="0" err="1" smtClean="0">
                <a:solidFill>
                  <a:schemeClr val="bg1">
                    <a:lumMod val="95000"/>
                  </a:schemeClr>
                </a:solidFill>
              </a:rPr>
              <a:t>Johara</a:t>
            </a:r>
            <a:r>
              <a:rPr lang="fr-FR" sz="2400" b="1" dirty="0" smtClean="0">
                <a:solidFill>
                  <a:schemeClr val="bg1">
                    <a:lumMod val="95000"/>
                  </a:schemeClr>
                </a:solidFill>
              </a:rPr>
              <a:t> </a:t>
            </a:r>
            <a:r>
              <a:rPr lang="fr-FR" sz="2400" b="1" dirty="0" err="1" smtClean="0">
                <a:solidFill>
                  <a:schemeClr val="bg1">
                    <a:lumMod val="95000"/>
                  </a:schemeClr>
                </a:solidFill>
              </a:rPr>
              <a:t>Kharkache</a:t>
            </a:r>
            <a:endParaRPr lang="fr-FR" sz="2400" b="1" dirty="0" smtClean="0">
              <a:solidFill>
                <a:schemeClr val="bg1">
                  <a:lumMod val="95000"/>
                </a:schemeClr>
              </a:solidFill>
            </a:endParaRPr>
          </a:p>
          <a:p>
            <a:pPr algn="r" eaLnBrk="1" fontAlgn="auto" hangingPunct="1">
              <a:spcAft>
                <a:spcPts val="0"/>
              </a:spcAft>
              <a:buFont typeface="Arial" panose="020B0604020202020204" pitchFamily="34" charset="0"/>
              <a:buNone/>
              <a:defRPr/>
            </a:pPr>
            <a:r>
              <a:rPr lang="fr-FR" sz="2400" b="1" dirty="0" err="1" smtClean="0">
                <a:solidFill>
                  <a:schemeClr val="bg1">
                    <a:lumMod val="95000"/>
                  </a:schemeClr>
                </a:solidFill>
              </a:rPr>
              <a:t>Fabielle</a:t>
            </a:r>
            <a:r>
              <a:rPr lang="fr-FR" sz="2400" b="1" dirty="0" smtClean="0">
                <a:solidFill>
                  <a:schemeClr val="bg1">
                    <a:lumMod val="95000"/>
                  </a:schemeClr>
                </a:solidFill>
              </a:rPr>
              <a:t> Pacheco Machado</a:t>
            </a:r>
          </a:p>
          <a:p>
            <a:pPr algn="r" eaLnBrk="1" fontAlgn="auto" hangingPunct="1">
              <a:spcAft>
                <a:spcPts val="0"/>
              </a:spcAft>
              <a:buFont typeface="Arial" panose="020B0604020202020204" pitchFamily="34" charset="0"/>
              <a:buNone/>
              <a:defRPr/>
            </a:pPr>
            <a:r>
              <a:rPr lang="fr-FR" sz="2400" b="1" dirty="0" smtClean="0">
                <a:solidFill>
                  <a:schemeClr val="bg1">
                    <a:lumMod val="95000"/>
                  </a:schemeClr>
                </a:solidFill>
              </a:rPr>
              <a:t>Noémie Radon</a:t>
            </a:r>
          </a:p>
          <a:p>
            <a:pPr algn="r" eaLnBrk="1" fontAlgn="auto" hangingPunct="1">
              <a:spcAft>
                <a:spcPts val="0"/>
              </a:spcAft>
              <a:buFont typeface="Arial" panose="020B0604020202020204" pitchFamily="34" charset="0"/>
              <a:buNone/>
              <a:defRPr/>
            </a:pPr>
            <a:r>
              <a:rPr lang="fr-FR" sz="2400" b="1" dirty="0" smtClean="0">
                <a:solidFill>
                  <a:schemeClr val="bg1">
                    <a:lumMod val="95000"/>
                  </a:schemeClr>
                </a:solidFill>
              </a:rPr>
              <a:t>Marieke Schabaille</a:t>
            </a:r>
          </a:p>
          <a:p>
            <a:pPr algn="r" eaLnBrk="1" fontAlgn="auto" hangingPunct="1">
              <a:spcAft>
                <a:spcPts val="0"/>
              </a:spcAft>
              <a:buFont typeface="Arial" panose="020B0604020202020204" pitchFamily="34" charset="0"/>
              <a:buNone/>
              <a:defRPr/>
            </a:pPr>
            <a:r>
              <a:rPr lang="fr-FR" sz="2400" b="1" dirty="0" smtClean="0">
                <a:solidFill>
                  <a:schemeClr val="bg1">
                    <a:lumMod val="95000"/>
                  </a:schemeClr>
                </a:solidFill>
              </a:rPr>
              <a:t>Marie </a:t>
            </a:r>
            <a:r>
              <a:rPr lang="fr-FR" sz="2400" b="1" dirty="0" err="1" smtClean="0">
                <a:solidFill>
                  <a:schemeClr val="bg1">
                    <a:lumMod val="95000"/>
                  </a:schemeClr>
                </a:solidFill>
              </a:rPr>
              <a:t>Vandewynckele</a:t>
            </a:r>
            <a:endParaRPr lang="fr-FR" sz="2400" b="1"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813"/>
            <a:ext cx="8229600" cy="6192837"/>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fr-FR" sz="2600" dirty="0"/>
              <a:t>L</a:t>
            </a:r>
            <a:r>
              <a:rPr lang="fr-FR" sz="2600" dirty="0" smtClean="0"/>
              <a:t>e </a:t>
            </a:r>
            <a:r>
              <a:rPr lang="fr-FR" sz="2600" dirty="0"/>
              <a:t>label «  </a:t>
            </a:r>
            <a:r>
              <a:rPr lang="fr-FR" sz="2600" b="1" dirty="0" smtClean="0"/>
              <a:t>Origine France Garantie</a:t>
            </a:r>
            <a:r>
              <a:rPr lang="fr-FR" sz="2600" dirty="0"/>
              <a:t> » a été initié par </a:t>
            </a:r>
            <a:r>
              <a:rPr lang="fr-FR" sz="2600" i="1" dirty="0"/>
              <a:t>l’association Pro France </a:t>
            </a:r>
            <a:r>
              <a:rPr lang="fr-FR" sz="2600" dirty="0"/>
              <a:t>qui permet de regrouper toutes les entreprises et les organisations professionnelles. </a:t>
            </a:r>
            <a:endParaRPr lang="fr-FR" sz="2600" dirty="0" smtClean="0"/>
          </a:p>
          <a:p>
            <a:pPr marL="0" indent="0" eaLnBrk="1" fontAlgn="auto" hangingPunct="1">
              <a:spcAft>
                <a:spcPts val="0"/>
              </a:spcAft>
              <a:buFont typeface="Arial" panose="020B0604020202020204" pitchFamily="34" charset="0"/>
              <a:buNone/>
              <a:defRPr/>
            </a:pPr>
            <a:endParaRPr lang="fr-FR" sz="2600" dirty="0"/>
          </a:p>
          <a:p>
            <a:pPr marL="0" indent="0" eaLnBrk="1" fontAlgn="auto" hangingPunct="1">
              <a:spcAft>
                <a:spcPts val="0"/>
              </a:spcAft>
              <a:buFont typeface="Arial" panose="020B0604020202020204" pitchFamily="34" charset="0"/>
              <a:buNone/>
              <a:defRPr/>
            </a:pPr>
            <a:r>
              <a:rPr lang="fr-FR" sz="2600" b="1" u="sng" dirty="0"/>
              <a:t>O</a:t>
            </a:r>
            <a:r>
              <a:rPr lang="fr-FR" sz="2600" b="1" u="sng" dirty="0" smtClean="0"/>
              <a:t>bjectif</a:t>
            </a:r>
            <a:r>
              <a:rPr lang="fr-FR" sz="2600" b="1" dirty="0" smtClean="0"/>
              <a:t> : </a:t>
            </a:r>
          </a:p>
          <a:p>
            <a:pPr marL="0" indent="0" eaLnBrk="1" fontAlgn="auto" hangingPunct="1">
              <a:spcAft>
                <a:spcPts val="0"/>
              </a:spcAft>
              <a:buFont typeface="Arial" panose="020B0604020202020204" pitchFamily="34" charset="0"/>
              <a:buNone/>
              <a:defRPr/>
            </a:pPr>
            <a:r>
              <a:rPr lang="fr-FR" sz="2600" dirty="0" smtClean="0"/>
              <a:t>Fédérer </a:t>
            </a:r>
            <a:r>
              <a:rPr lang="fr-FR" sz="2600" dirty="0"/>
              <a:t>un maximum d'acteurs autour du développement d'une politique de promotion ambitieuse des produits certifiés « Made in France » sur le marché intérieur comme à l'export. </a:t>
            </a:r>
            <a:endParaRPr lang="fr-FR" sz="2600" dirty="0" smtClean="0"/>
          </a:p>
          <a:p>
            <a:pPr marL="0" indent="0" eaLnBrk="1" fontAlgn="auto" hangingPunct="1">
              <a:spcAft>
                <a:spcPts val="0"/>
              </a:spcAft>
              <a:buFont typeface="Arial" panose="020B0604020202020204" pitchFamily="34" charset="0"/>
              <a:buNone/>
              <a:defRPr/>
            </a:pPr>
            <a:endParaRPr lang="fr-FR" sz="2600" dirty="0"/>
          </a:p>
          <a:p>
            <a:pPr marL="0" indent="0" eaLnBrk="1" fontAlgn="auto" hangingPunct="1">
              <a:spcAft>
                <a:spcPts val="0"/>
              </a:spcAft>
              <a:buFont typeface="Arial" panose="020B0604020202020204" pitchFamily="34" charset="0"/>
              <a:buNone/>
              <a:defRPr/>
            </a:pPr>
            <a:r>
              <a:rPr lang="fr-FR" sz="2600" dirty="0" smtClean="0"/>
              <a:t>Le </a:t>
            </a:r>
            <a:r>
              <a:rPr lang="fr-FR" sz="2600" dirty="0"/>
              <a:t>respect de ces critères est soumis à de nombreux contrôles au moment de la délivrance de la labellisation mais aussi tout au long de la durée de fabrication du produit.</a:t>
            </a:r>
          </a:p>
          <a:p>
            <a:pPr marL="0" indent="0" eaLnBrk="1" fontAlgn="auto" hangingPunct="1">
              <a:spcAft>
                <a:spcPts val="0"/>
              </a:spcAft>
              <a:buFont typeface="Arial" panose="020B0604020202020204" pitchFamily="34" charset="0"/>
              <a:buNone/>
              <a:defRPr/>
            </a:pPr>
            <a:endParaRPr lang="fr-FR" sz="2600" dirty="0"/>
          </a:p>
          <a:p>
            <a:pPr marL="0" indent="0" eaLnBrk="1" fontAlgn="auto" hangingPunct="1">
              <a:spcAft>
                <a:spcPts val="0"/>
              </a:spcAft>
              <a:buFont typeface="Arial" panose="020B0604020202020204" pitchFamily="34" charset="0"/>
              <a:buNone/>
              <a:defRPr/>
            </a:pPr>
            <a:r>
              <a:rPr lang="fr-FR" sz="2600" dirty="0"/>
              <a:t>En 2014, une nouvelle stratégie va être mise en </a:t>
            </a:r>
            <a:r>
              <a:rPr lang="fr-FR" sz="2600" dirty="0" smtClean="0"/>
              <a:t>place, </a:t>
            </a:r>
          </a:p>
          <a:p>
            <a:pPr marL="0" indent="0" eaLnBrk="1" fontAlgn="auto" hangingPunct="1">
              <a:spcAft>
                <a:spcPts val="0"/>
              </a:spcAft>
              <a:buFont typeface="Arial" panose="020B0604020202020204" pitchFamily="34" charset="0"/>
              <a:buNone/>
              <a:defRPr/>
            </a:pPr>
            <a:r>
              <a:rPr lang="fr-FR" sz="2600" dirty="0" smtClean="0"/>
              <a:t>il </a:t>
            </a:r>
            <a:r>
              <a:rPr lang="fr-FR" sz="2600" dirty="0"/>
              <a:t>s’agit de « </a:t>
            </a:r>
            <a:r>
              <a:rPr lang="fr-FR" sz="2600" b="1" dirty="0"/>
              <a:t>Marque France</a:t>
            </a:r>
            <a:r>
              <a:rPr lang="fr-FR" sz="2600" dirty="0"/>
              <a:t> ». </a:t>
            </a:r>
            <a:r>
              <a:rPr lang="fr-FR" sz="2600" dirty="0" smtClean="0"/>
              <a:t>Cette </a:t>
            </a:r>
            <a:r>
              <a:rPr lang="fr-FR" sz="2600" dirty="0"/>
              <a:t>référence vise à </a:t>
            </a:r>
            <a:endParaRPr lang="fr-FR" sz="2600" dirty="0" smtClean="0"/>
          </a:p>
          <a:p>
            <a:pPr marL="0" indent="0" eaLnBrk="1" fontAlgn="auto" hangingPunct="1">
              <a:spcAft>
                <a:spcPts val="0"/>
              </a:spcAft>
              <a:buFont typeface="Arial" panose="020B0604020202020204" pitchFamily="34" charset="0"/>
              <a:buNone/>
              <a:defRPr/>
            </a:pPr>
            <a:r>
              <a:rPr lang="fr-FR" sz="2600" dirty="0" smtClean="0"/>
              <a:t>promouvoir </a:t>
            </a:r>
            <a:r>
              <a:rPr lang="fr-FR" sz="2600" dirty="0"/>
              <a:t>les produits qui sont fabriqué en France et </a:t>
            </a:r>
            <a:endParaRPr lang="fr-FR" sz="2600" dirty="0" smtClean="0"/>
          </a:p>
          <a:p>
            <a:pPr marL="0" indent="0" eaLnBrk="1" fontAlgn="auto" hangingPunct="1">
              <a:spcAft>
                <a:spcPts val="0"/>
              </a:spcAft>
              <a:buFont typeface="Arial" panose="020B0604020202020204" pitchFamily="34" charset="0"/>
              <a:buNone/>
              <a:defRPr/>
            </a:pPr>
            <a:r>
              <a:rPr lang="fr-FR" sz="2600" dirty="0" smtClean="0"/>
              <a:t>aussi </a:t>
            </a:r>
            <a:r>
              <a:rPr lang="fr-FR" sz="2600" dirty="0"/>
              <a:t>la qualité française.</a:t>
            </a:r>
          </a:p>
          <a:p>
            <a:pPr marL="0" indent="0" eaLnBrk="1" fontAlgn="auto" hangingPunct="1">
              <a:spcAft>
                <a:spcPts val="0"/>
              </a:spcAft>
              <a:buFont typeface="Arial" panose="020B0604020202020204" pitchFamily="34" charset="0"/>
              <a:buNone/>
              <a:defRPr/>
            </a:pPr>
            <a:endParaRPr lang="fr-FR" sz="2600" dirty="0"/>
          </a:p>
          <a:p>
            <a:pPr marL="0" indent="0" eaLnBrk="1" fontAlgn="auto" hangingPunct="1">
              <a:spcAft>
                <a:spcPts val="0"/>
              </a:spcAft>
              <a:buFont typeface="Arial" panose="020B0604020202020204" pitchFamily="34" charset="0"/>
              <a:buNone/>
              <a:defRPr/>
            </a:pPr>
            <a:r>
              <a:rPr lang="fr-FR" sz="2600" b="1" u="sng" dirty="0" smtClean="0"/>
              <a:t>But</a:t>
            </a:r>
            <a:r>
              <a:rPr lang="fr-FR" sz="2600" dirty="0" smtClean="0"/>
              <a:t> : </a:t>
            </a:r>
          </a:p>
          <a:p>
            <a:pPr marL="0" indent="0" eaLnBrk="1" fontAlgn="auto" hangingPunct="1">
              <a:spcAft>
                <a:spcPts val="0"/>
              </a:spcAft>
              <a:buFont typeface="Arial" panose="020B0604020202020204" pitchFamily="34" charset="0"/>
              <a:buNone/>
              <a:defRPr/>
            </a:pPr>
            <a:r>
              <a:rPr lang="fr-FR" sz="2600" dirty="0" smtClean="0"/>
              <a:t>Soutenir </a:t>
            </a:r>
            <a:r>
              <a:rPr lang="fr-FR" sz="2600" dirty="0"/>
              <a:t>l’exportation et de permettre l’attractivité économique et touristique de la France. </a:t>
            </a:r>
          </a:p>
          <a:p>
            <a:pPr marL="0" indent="0" eaLnBrk="1" fontAlgn="auto" hangingPunct="1">
              <a:spcAft>
                <a:spcPts val="0"/>
              </a:spcAft>
              <a:buFont typeface="Arial" panose="020B0604020202020204" pitchFamily="34" charset="0"/>
              <a:buNone/>
              <a:defRPr/>
            </a:pPr>
            <a:endParaRPr lang="fr-FR" dirty="0"/>
          </a:p>
        </p:txBody>
      </p:sp>
      <p:pic>
        <p:nvPicPr>
          <p:cNvPr id="23554" name="Picture 2"/>
          <p:cNvPicPr>
            <a:picLocks noChangeAspect="1" noChangeArrowheads="1"/>
          </p:cNvPicPr>
          <p:nvPr/>
        </p:nvPicPr>
        <p:blipFill>
          <a:blip r:embed="rId2"/>
          <a:srcRect l="5447" t="-603" r="-5447" b="603"/>
          <a:stretch>
            <a:fillRect/>
          </a:stretch>
        </p:blipFill>
        <p:spPr bwMode="auto">
          <a:xfrm>
            <a:off x="6858000" y="3544888"/>
            <a:ext cx="196215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088" y="333375"/>
            <a:ext cx="8229600" cy="5792788"/>
          </a:xfrm>
        </p:spPr>
        <p:txBody>
          <a:bodyPr rtlCol="0">
            <a:normAutofit/>
          </a:bodyPr>
          <a:lstStyle/>
          <a:p>
            <a:pPr eaLnBrk="1" fontAlgn="auto" hangingPunct="1">
              <a:spcAft>
                <a:spcPts val="0"/>
              </a:spcAft>
              <a:buFont typeface="Wingdings" panose="05000000000000000000" pitchFamily="2" charset="2"/>
              <a:buChar char="Ø"/>
              <a:defRPr/>
            </a:pPr>
            <a:r>
              <a:rPr lang="fr-FR" sz="2800" b="1" u="sng" dirty="0" smtClean="0">
                <a:solidFill>
                  <a:schemeClr val="tx2">
                    <a:lumMod val="75000"/>
                  </a:schemeClr>
                </a:solidFill>
              </a:rPr>
              <a:t>Législation et politique</a:t>
            </a:r>
          </a:p>
          <a:p>
            <a:pPr marL="0" indent="0" eaLnBrk="1" fontAlgn="auto" hangingPunct="1">
              <a:spcAft>
                <a:spcPts val="0"/>
              </a:spcAft>
              <a:buFont typeface="Arial" panose="020B0604020202020204" pitchFamily="34" charset="0"/>
              <a:buNone/>
              <a:defRPr/>
            </a:pPr>
            <a:endParaRPr lang="fr-FR" dirty="0" smtClean="0"/>
          </a:p>
          <a:p>
            <a:pPr marL="0" indent="0" eaLnBrk="1" fontAlgn="auto" hangingPunct="1">
              <a:spcAft>
                <a:spcPts val="0"/>
              </a:spcAft>
              <a:buFont typeface="Arial" panose="020B0604020202020204" pitchFamily="34" charset="0"/>
              <a:buNone/>
              <a:defRPr/>
            </a:pPr>
            <a:r>
              <a:rPr lang="fr-FR" sz="1800" dirty="0" smtClean="0"/>
              <a:t>L’état </a:t>
            </a:r>
            <a:r>
              <a:rPr lang="fr-FR" sz="1800" dirty="0"/>
              <a:t>français </a:t>
            </a:r>
            <a:r>
              <a:rPr lang="fr-FR" sz="1800" dirty="0" smtClean="0"/>
              <a:t>effectue des prêts, </a:t>
            </a:r>
            <a:r>
              <a:rPr lang="fr-FR" sz="1800" dirty="0"/>
              <a:t>environ 13 000 euros, pour permettre aux entreprises étrangères de se lancer à l’importation de produits « made in France </a:t>
            </a:r>
            <a:r>
              <a:rPr lang="fr-FR" sz="1800" dirty="0" smtClean="0"/>
              <a:t>».</a:t>
            </a:r>
          </a:p>
          <a:p>
            <a:pPr marL="0" indent="0" eaLnBrk="1" fontAlgn="auto" hangingPunct="1">
              <a:spcAft>
                <a:spcPts val="0"/>
              </a:spcAft>
              <a:buFont typeface="Arial" panose="020B0604020202020204" pitchFamily="34" charset="0"/>
              <a:buNone/>
              <a:defRPr/>
            </a:pPr>
            <a:endParaRPr lang="fr-FR" sz="1800" dirty="0" smtClean="0"/>
          </a:p>
          <a:p>
            <a:pPr marL="0" indent="0" eaLnBrk="1" fontAlgn="auto" hangingPunct="1">
              <a:spcAft>
                <a:spcPts val="0"/>
              </a:spcAft>
              <a:buFont typeface="Arial" panose="020B0604020202020204" pitchFamily="34" charset="0"/>
              <a:buNone/>
              <a:defRPr/>
            </a:pPr>
            <a:r>
              <a:rPr lang="fr-FR" sz="1800" dirty="0" smtClean="0"/>
              <a:t>C’est </a:t>
            </a:r>
            <a:r>
              <a:rPr lang="fr-FR" sz="1800" dirty="0"/>
              <a:t>grâce à </a:t>
            </a:r>
            <a:r>
              <a:rPr lang="fr-FR" sz="1800" b="1" dirty="0"/>
              <a:t>l’Assurance Prospection des Français à l’Etranger </a:t>
            </a:r>
            <a:r>
              <a:rPr lang="fr-FR" sz="1800" dirty="0"/>
              <a:t>(APFE) que cette aide financière est possible. Les seules conditions pour bénéficier de cette aide sont : </a:t>
            </a:r>
          </a:p>
          <a:p>
            <a:pPr marL="0" indent="0" eaLnBrk="1" fontAlgn="auto" hangingPunct="1">
              <a:spcAft>
                <a:spcPts val="0"/>
              </a:spcAft>
              <a:buFont typeface="Arial" panose="020B0604020202020204" pitchFamily="34" charset="0"/>
              <a:buNone/>
              <a:defRPr/>
            </a:pPr>
            <a:r>
              <a:rPr lang="fr-FR" sz="1800" dirty="0" smtClean="0"/>
              <a:t>	- Etre </a:t>
            </a:r>
            <a:r>
              <a:rPr lang="fr-FR" sz="1800" dirty="0"/>
              <a:t>français</a:t>
            </a:r>
          </a:p>
          <a:p>
            <a:pPr marL="0" indent="0" eaLnBrk="1" fontAlgn="auto" hangingPunct="1">
              <a:spcAft>
                <a:spcPts val="0"/>
              </a:spcAft>
              <a:buFont typeface="Arial" panose="020B0604020202020204" pitchFamily="34" charset="0"/>
              <a:buNone/>
              <a:defRPr/>
            </a:pPr>
            <a:r>
              <a:rPr lang="fr-FR" sz="1800" dirty="0"/>
              <a:t>	</a:t>
            </a:r>
            <a:r>
              <a:rPr lang="fr-FR" sz="1800" dirty="0" smtClean="0"/>
              <a:t>- Résider </a:t>
            </a:r>
            <a:r>
              <a:rPr lang="fr-FR" sz="1800" dirty="0"/>
              <a:t>dans un pays étranger</a:t>
            </a:r>
          </a:p>
          <a:p>
            <a:pPr marL="0" indent="0" eaLnBrk="1" fontAlgn="auto" hangingPunct="1">
              <a:spcAft>
                <a:spcPts val="0"/>
              </a:spcAft>
              <a:buFont typeface="Arial" panose="020B0604020202020204" pitchFamily="34" charset="0"/>
              <a:buNone/>
              <a:defRPr/>
            </a:pPr>
            <a:r>
              <a:rPr lang="fr-FR" sz="1800" dirty="0" smtClean="0"/>
              <a:t>	- Importer </a:t>
            </a:r>
            <a:r>
              <a:rPr lang="fr-FR" sz="1800" dirty="0"/>
              <a:t>des produits ou des services </a:t>
            </a:r>
            <a:r>
              <a:rPr lang="fr-FR" sz="1800" dirty="0" smtClean="0"/>
              <a:t>d’origine française</a:t>
            </a:r>
          </a:p>
          <a:p>
            <a:pPr marL="0" indent="0" eaLnBrk="1" fontAlgn="auto" hangingPunct="1">
              <a:spcAft>
                <a:spcPts val="0"/>
              </a:spcAft>
              <a:buFont typeface="Arial" panose="020B0604020202020204" pitchFamily="34" charset="0"/>
              <a:buNone/>
              <a:defRPr/>
            </a:pPr>
            <a:endParaRPr lang="fr-FR" sz="1800" dirty="0"/>
          </a:p>
          <a:p>
            <a:pPr marL="0" indent="0" eaLnBrk="1" fontAlgn="auto" hangingPunct="1">
              <a:spcAft>
                <a:spcPts val="0"/>
              </a:spcAft>
              <a:buFont typeface="Arial" panose="020B0604020202020204" pitchFamily="34" charset="0"/>
              <a:buNone/>
              <a:defRPr/>
            </a:pPr>
            <a:r>
              <a:rPr lang="fr-FR" sz="1800" dirty="0"/>
              <a:t>Pour permettre la relocalisation en France, les industriels vont bénéficier de plusieurs mesures. En effet, le gouvernement a décidé de donner des moyens humains efficaces et des outils techniques opérationnels pour accompagner durablement les industriels et renforcer le phénomène de relocalisation.</a:t>
            </a:r>
          </a:p>
          <a:p>
            <a:pPr marL="0" indent="0" eaLnBrk="1" fontAlgn="auto" hangingPunct="1">
              <a:spcAft>
                <a:spcPts val="0"/>
              </a:spcAft>
              <a:buFont typeface="Arial" panose="020B0604020202020204" pitchFamily="34" charset="0"/>
              <a:buNone/>
              <a:defRPr/>
            </a:pPr>
            <a:endParaRPr lang="fr-FR" sz="2000" dirty="0" smtClean="0"/>
          </a:p>
          <a:p>
            <a:pPr marL="0" indent="0" eaLnBrk="1" fontAlgn="auto" hangingPunct="1">
              <a:spcAft>
                <a:spcPts val="0"/>
              </a:spcAft>
              <a:buFont typeface="Arial" panose="020B0604020202020204" pitchFamily="34" charset="0"/>
              <a:buNone/>
              <a:defRPr/>
            </a:pPr>
            <a:endParaRPr lang="fr-FR" sz="2000" dirty="0"/>
          </a:p>
          <a:p>
            <a:pPr marL="0" indent="0" eaLnBrk="1" fontAlgn="auto" hangingPunct="1">
              <a:spcAft>
                <a:spcPts val="0"/>
              </a:spcAft>
              <a:buFont typeface="Arial" panose="020B0604020202020204" pitchFamily="34" charset="0"/>
              <a:buNone/>
              <a:defRPr/>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250"/>
            <a:ext cx="8229600" cy="6265863"/>
          </a:xfrm>
        </p:spPr>
        <p:txBody>
          <a:bodyPr rtlCol="0">
            <a:normAutofit fontScale="25000" lnSpcReduction="20000"/>
          </a:bodyPr>
          <a:lstStyle/>
          <a:p>
            <a:pPr eaLnBrk="1" fontAlgn="auto" hangingPunct="1">
              <a:spcAft>
                <a:spcPts val="0"/>
              </a:spcAft>
              <a:buFont typeface="Wingdings" panose="05000000000000000000" pitchFamily="2" charset="2"/>
              <a:buChar char="Ø"/>
              <a:defRPr/>
            </a:pPr>
            <a:r>
              <a:rPr lang="fr-FR" sz="12800" b="1" dirty="0">
                <a:solidFill>
                  <a:schemeClr val="tx2">
                    <a:lumMod val="75000"/>
                  </a:schemeClr>
                </a:solidFill>
              </a:rPr>
              <a:t> </a:t>
            </a:r>
            <a:r>
              <a:rPr lang="fr-FR" sz="11200" b="1" dirty="0">
                <a:solidFill>
                  <a:schemeClr val="tx2">
                    <a:lumMod val="75000"/>
                  </a:schemeClr>
                </a:solidFill>
              </a:rPr>
              <a:t>Produire  Made in : C</a:t>
            </a:r>
            <a:r>
              <a:rPr lang="fr-FR" sz="11200" b="1" dirty="0" smtClean="0">
                <a:solidFill>
                  <a:schemeClr val="tx2">
                    <a:lumMod val="75000"/>
                  </a:schemeClr>
                </a:solidFill>
              </a:rPr>
              <a:t>ontraintes</a:t>
            </a:r>
          </a:p>
          <a:p>
            <a:pPr marL="0" indent="0" eaLnBrk="1" fontAlgn="auto" hangingPunct="1">
              <a:spcAft>
                <a:spcPts val="0"/>
              </a:spcAft>
              <a:buFont typeface="Arial" panose="020B0604020202020204" pitchFamily="34" charset="0"/>
              <a:buNone/>
              <a:defRPr/>
            </a:pPr>
            <a:endParaRPr lang="fr-FR" dirty="0" smtClean="0"/>
          </a:p>
          <a:p>
            <a:pPr marL="0" indent="0" eaLnBrk="1" fontAlgn="auto" hangingPunct="1">
              <a:spcAft>
                <a:spcPts val="0"/>
              </a:spcAft>
              <a:buFont typeface="Arial" panose="020B0604020202020204" pitchFamily="34" charset="0"/>
              <a:buNone/>
              <a:defRPr/>
            </a:pPr>
            <a:r>
              <a:rPr lang="fr-FR" sz="6400" dirty="0">
                <a:latin typeface="Helvetica" panose="020B0604020202020204" pitchFamily="34" charset="0"/>
                <a:cs typeface="Helvetica" panose="020B0604020202020204" pitchFamily="34" charset="0"/>
              </a:rPr>
              <a:t>	</a:t>
            </a:r>
            <a:r>
              <a:rPr lang="fr-FR" sz="6400" u="sng" dirty="0" smtClean="0">
                <a:latin typeface="Helvetica" panose="020B0604020202020204" pitchFamily="34" charset="0"/>
                <a:cs typeface="Helvetica" panose="020B0604020202020204" pitchFamily="34" charset="0"/>
              </a:rPr>
              <a:t>&gt; </a:t>
            </a:r>
            <a:r>
              <a:rPr lang="fr-FR" sz="6400" u="sng" dirty="0">
                <a:latin typeface="Helvetica" panose="020B0604020202020204" pitchFamily="34" charset="0"/>
                <a:cs typeface="Helvetica" panose="020B0604020202020204" pitchFamily="34" charset="0"/>
              </a:rPr>
              <a:t>Au niveau juridique : </a:t>
            </a:r>
          </a:p>
          <a:p>
            <a:pPr marL="0" indent="0" eaLnBrk="1" fontAlgn="auto" hangingPunct="1">
              <a:spcAft>
                <a:spcPts val="0"/>
              </a:spcAft>
              <a:buFont typeface="Arial" panose="020B0604020202020204" pitchFamily="34" charset="0"/>
              <a:buNone/>
              <a:defRPr/>
            </a:pPr>
            <a:endParaRPr lang="fr-FR" sz="3600" b="1" dirty="0">
              <a:latin typeface="Helvetica" panose="020B0604020202020204" pitchFamily="34" charset="0"/>
              <a:cs typeface="Helvetica" panose="020B0604020202020204" pitchFamily="34" charset="0"/>
            </a:endParaRPr>
          </a:p>
          <a:p>
            <a:pPr marL="0" indent="0" algn="just" eaLnBrk="1" fontAlgn="auto" hangingPunct="1">
              <a:spcAft>
                <a:spcPts val="0"/>
              </a:spcAft>
              <a:buFont typeface="Arial" panose="020B0604020202020204" pitchFamily="34" charset="0"/>
              <a:buNone/>
              <a:defRPr/>
            </a:pPr>
            <a:r>
              <a:rPr lang="fr-FR" sz="6400" b="1" dirty="0">
                <a:cs typeface="Helvetica" panose="020B0604020202020204" pitchFamily="34" charset="0"/>
              </a:rPr>
              <a:t>L’article 107 </a:t>
            </a:r>
            <a:r>
              <a:rPr lang="fr-FR" sz="6400" dirty="0">
                <a:cs typeface="Helvetica" panose="020B0604020202020204" pitchFamily="34" charset="0"/>
              </a:rPr>
              <a:t>du Traité sur l’Union Européenne « interdit aux Etats membres d’accorder des aides sous quelques formes que ce soit qui faussent ou qui menacent de fausser la concurrence. »</a:t>
            </a:r>
          </a:p>
          <a:p>
            <a:pPr marL="0" indent="0" algn="just" eaLnBrk="1" fontAlgn="auto" hangingPunct="1">
              <a:spcAft>
                <a:spcPts val="0"/>
              </a:spcAft>
              <a:buFont typeface="Arial" panose="020B0604020202020204" pitchFamily="34" charset="0"/>
              <a:buNone/>
              <a:defRPr/>
            </a:pPr>
            <a:r>
              <a:rPr lang="fr-FR" sz="6400" b="1" dirty="0" smtClean="0">
                <a:cs typeface="Helvetica" panose="020B0604020202020204" pitchFamily="34" charset="0"/>
              </a:rPr>
              <a:t>L’article </a:t>
            </a:r>
            <a:r>
              <a:rPr lang="fr-FR" sz="6400" b="1" dirty="0">
                <a:cs typeface="Helvetica" panose="020B0604020202020204" pitchFamily="34" charset="0"/>
              </a:rPr>
              <a:t>34 </a:t>
            </a:r>
            <a:r>
              <a:rPr lang="fr-FR" sz="6400" dirty="0">
                <a:cs typeface="Helvetica" panose="020B0604020202020204" pitchFamily="34" charset="0"/>
              </a:rPr>
              <a:t>«  interdit ces Etats d’imposer des restrictions quantitatives à l’importation d’autres pays  membre de l’Union ou des mesures d’effet équivalent. »</a:t>
            </a:r>
          </a:p>
          <a:p>
            <a:pPr algn="just" eaLnBrk="1" fontAlgn="auto" hangingPunct="1">
              <a:spcAft>
                <a:spcPts val="0"/>
              </a:spcAft>
              <a:buFont typeface="Arial" panose="020B0604020202020204" pitchFamily="34" charset="0"/>
              <a:buChar char="•"/>
              <a:defRPr/>
            </a:pPr>
            <a:endParaRPr lang="fr-FR" sz="6400" dirty="0">
              <a:cs typeface="Helvetica" panose="020B0604020202020204" pitchFamily="34" charset="0"/>
            </a:endParaRPr>
          </a:p>
          <a:p>
            <a:pPr marL="0" indent="0" algn="just" eaLnBrk="1" fontAlgn="auto" hangingPunct="1">
              <a:spcAft>
                <a:spcPts val="0"/>
              </a:spcAft>
              <a:buFont typeface="Arial" panose="020B0604020202020204" pitchFamily="34" charset="0"/>
              <a:buNone/>
              <a:defRPr/>
            </a:pPr>
            <a:r>
              <a:rPr lang="fr-FR" sz="6400" dirty="0">
                <a:cs typeface="Helvetica" panose="020B0604020202020204" pitchFamily="34" charset="0"/>
              </a:rPr>
              <a:t>Ce double </a:t>
            </a:r>
            <a:r>
              <a:rPr lang="fr-FR" sz="6400" dirty="0" smtClean="0">
                <a:cs typeface="Helvetica" panose="020B0604020202020204" pitchFamily="34" charset="0"/>
              </a:rPr>
              <a:t>obstacle juridique </a:t>
            </a:r>
            <a:r>
              <a:rPr lang="fr-FR" sz="6400" dirty="0">
                <a:cs typeface="Helvetica" panose="020B0604020202020204" pitchFamily="34" charset="0"/>
              </a:rPr>
              <a:t>se </a:t>
            </a:r>
            <a:r>
              <a:rPr lang="fr-FR" sz="6400" dirty="0" smtClean="0">
                <a:cs typeface="Helvetica" panose="020B0604020202020204" pitchFamily="34" charset="0"/>
              </a:rPr>
              <a:t>heurte </a:t>
            </a:r>
            <a:r>
              <a:rPr lang="fr-FR" sz="6400" dirty="0">
                <a:cs typeface="Helvetica" panose="020B0604020202020204" pitchFamily="34" charset="0"/>
              </a:rPr>
              <a:t>aux initiatives prises par les politiciens français en ce qui concerne les importations en provenance de l’Union Européenne. En effet, les politiciens français ont demandé aux distributeurs de mettre du tricolore sur les produits français et de restreindre les importations de smartphones pour obliger les fabricants à implanter des usines en France. Mais d’après les articles précédents cela est en contradiction avec la réglementation européenne. </a:t>
            </a:r>
            <a:endParaRPr lang="fr-FR" sz="6400" b="1" dirty="0">
              <a:cs typeface="Helvetica" panose="020B0604020202020204" pitchFamily="34" charset="0"/>
            </a:endParaRPr>
          </a:p>
          <a:p>
            <a:pPr marL="0" indent="0" eaLnBrk="1" fontAlgn="auto" hangingPunct="1">
              <a:spcAft>
                <a:spcPts val="0"/>
              </a:spcAft>
              <a:buFont typeface="Arial" panose="020B0604020202020204" pitchFamily="34" charset="0"/>
              <a:buNone/>
              <a:defRPr/>
            </a:pPr>
            <a:endParaRPr lang="fr-FR" sz="6400" dirty="0" smtClean="0"/>
          </a:p>
          <a:p>
            <a:pPr marL="0" indent="0" eaLnBrk="1" fontAlgn="auto" hangingPunct="1">
              <a:spcAft>
                <a:spcPts val="0"/>
              </a:spcAft>
              <a:buFont typeface="Arial" panose="020B0604020202020204" pitchFamily="34" charset="0"/>
              <a:buNone/>
              <a:defRPr/>
            </a:pPr>
            <a:r>
              <a:rPr lang="fr-FR" sz="6400" dirty="0" smtClean="0"/>
              <a:t>	 </a:t>
            </a:r>
            <a:r>
              <a:rPr lang="fr-FR" sz="6400" u="sng" dirty="0"/>
              <a:t>&gt; Au niveau des mentions d’origine : </a:t>
            </a:r>
          </a:p>
          <a:p>
            <a:pPr marL="0" indent="0" eaLnBrk="1" fontAlgn="auto" hangingPunct="1">
              <a:spcAft>
                <a:spcPts val="0"/>
              </a:spcAft>
              <a:buFont typeface="Arial" panose="020B0604020202020204" pitchFamily="34" charset="0"/>
              <a:buNone/>
              <a:defRPr/>
            </a:pPr>
            <a:endParaRPr lang="fr-FR" sz="3600" dirty="0"/>
          </a:p>
          <a:p>
            <a:pPr marL="0" indent="0" eaLnBrk="1" fontAlgn="auto" hangingPunct="1">
              <a:spcAft>
                <a:spcPts val="0"/>
              </a:spcAft>
              <a:buFont typeface="Arial" panose="020B0604020202020204" pitchFamily="34" charset="0"/>
              <a:buNone/>
              <a:defRPr/>
            </a:pPr>
            <a:r>
              <a:rPr lang="fr-FR" sz="6400" dirty="0"/>
              <a:t>Le </a:t>
            </a:r>
            <a:r>
              <a:rPr lang="fr-FR" sz="6400" b="1" dirty="0"/>
              <a:t>code de la consommation </a:t>
            </a:r>
            <a:r>
              <a:rPr lang="fr-FR" sz="6400" dirty="0"/>
              <a:t>prévoit que </a:t>
            </a:r>
            <a:r>
              <a:rPr lang="fr-FR" sz="6400" u="sng" dirty="0"/>
              <a:t>la mention d’origine doit toujours pouvoir être justifié. </a:t>
            </a:r>
            <a:r>
              <a:rPr lang="fr-FR" sz="6400" dirty="0"/>
              <a:t>Cette justification ne pose pas de difficultés dans le cas de produits fabriqués entièrement dans un seul pays. Cependant, dans un contexte de mondialisation des processus de fabrication, les entreprises qui souhaitent apposer un marquage d’origine sur leurs produits peuvent être confrontées à des difficultés pour établir cette origine lorsqu’ils sont fabriqués à partir d’éléments provenant de pays différents ou ont subi des transformations dans plusieurs pays. </a:t>
            </a:r>
          </a:p>
          <a:p>
            <a:pPr eaLnBrk="1" fontAlgn="auto" hangingPunct="1">
              <a:spcAft>
                <a:spcPts val="0"/>
              </a:spcAft>
              <a:buFont typeface="Arial" panose="020B0604020202020204" pitchFamily="34" charset="0"/>
              <a:buChar char="•"/>
              <a:defRPr/>
            </a:pPr>
            <a:endParaRPr lang="fr-FR" sz="6400" dirty="0"/>
          </a:p>
          <a:p>
            <a:pPr marL="0" indent="0" eaLnBrk="1" fontAlgn="auto" hangingPunct="1">
              <a:spcAft>
                <a:spcPts val="0"/>
              </a:spcAft>
              <a:buFont typeface="Arial" panose="020B0604020202020204" pitchFamily="34" charset="0"/>
              <a:buNone/>
              <a:defRPr/>
            </a:pPr>
            <a:r>
              <a:rPr lang="fr-FR" sz="6400" dirty="0"/>
              <a:t>Les critères à utiliser pour déterminer l’origine d’un produit sont ceux fixés par le code des douanes communautaires. Ces indication s’appliquent notamment au marquage « Made In France ». </a:t>
            </a:r>
          </a:p>
          <a:p>
            <a:pPr marL="0" indent="0" eaLnBrk="1" fontAlgn="auto" hangingPunct="1">
              <a:spcAft>
                <a:spcPts val="0"/>
              </a:spcAft>
              <a:buFont typeface="Arial" panose="020B0604020202020204" pitchFamily="34" charset="0"/>
              <a:buNone/>
              <a:defRPr/>
            </a:pP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3375"/>
            <a:ext cx="8229600" cy="5792788"/>
          </a:xfrm>
        </p:spPr>
        <p:txBody>
          <a:bodyPr rtlCol="0">
            <a:normAutofit lnSpcReduction="10000"/>
          </a:bodyPr>
          <a:lstStyle/>
          <a:p>
            <a:pPr eaLnBrk="1" fontAlgn="auto" hangingPunct="1">
              <a:spcAft>
                <a:spcPts val="0"/>
              </a:spcAft>
              <a:buFont typeface="Wingdings" panose="05000000000000000000" pitchFamily="2" charset="2"/>
              <a:buChar char="Ø"/>
              <a:defRPr/>
            </a:pPr>
            <a:r>
              <a:rPr lang="fr-FR" sz="2400" b="1" dirty="0" smtClean="0">
                <a:solidFill>
                  <a:schemeClr val="tx2">
                    <a:lumMod val="75000"/>
                  </a:schemeClr>
                </a:solidFill>
              </a:rPr>
              <a:t>Produire  </a:t>
            </a:r>
            <a:r>
              <a:rPr lang="fr-FR" sz="2400" b="1" dirty="0">
                <a:solidFill>
                  <a:schemeClr val="tx2">
                    <a:lumMod val="75000"/>
                  </a:schemeClr>
                </a:solidFill>
              </a:rPr>
              <a:t>Made in : contraintes</a:t>
            </a:r>
          </a:p>
          <a:p>
            <a:pPr marL="0" indent="0" eaLnBrk="1" fontAlgn="auto" hangingPunct="1">
              <a:spcAft>
                <a:spcPts val="0"/>
              </a:spcAft>
              <a:buFont typeface="Arial" panose="020B0604020202020204" pitchFamily="34" charset="0"/>
              <a:buNone/>
              <a:defRPr/>
            </a:pPr>
            <a:endParaRPr lang="fr-FR" sz="1600" dirty="0"/>
          </a:p>
          <a:p>
            <a:pPr marL="0" indent="0" eaLnBrk="1" fontAlgn="auto" hangingPunct="1">
              <a:spcAft>
                <a:spcPts val="0"/>
              </a:spcAft>
              <a:buFont typeface="Arial" panose="020B0604020202020204" pitchFamily="34" charset="0"/>
              <a:buNone/>
              <a:defRPr/>
            </a:pPr>
            <a:r>
              <a:rPr lang="fr-FR" sz="1600" b="1" dirty="0" smtClean="0"/>
              <a:t>L’implication des consommateurs </a:t>
            </a:r>
            <a:r>
              <a:rPr lang="fr-FR" sz="1600" dirty="0" smtClean="0"/>
              <a:t>est de plus en plus importante au fil du temps. En effet, </a:t>
            </a:r>
            <a:r>
              <a:rPr lang="fr-FR" sz="1600" i="1" dirty="0"/>
              <a:t>« Nous </a:t>
            </a:r>
            <a:r>
              <a:rPr lang="fr-FR" sz="1600" i="1" dirty="0" smtClean="0"/>
              <a:t>notons, </a:t>
            </a:r>
            <a:r>
              <a:rPr lang="fr-FR" sz="1600" i="1" dirty="0"/>
              <a:t>dans les enquêtes clients, une volonté de plus en plus forte de savoir d’où viennent les aliments </a:t>
            </a:r>
            <a:r>
              <a:rPr lang="fr-FR" sz="1600" i="1" dirty="0" smtClean="0"/>
              <a:t>» .</a:t>
            </a:r>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i="1" dirty="0" smtClean="0"/>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i="1" dirty="0" smtClean="0"/>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i="1" dirty="0" smtClean="0"/>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i="1" dirty="0" smtClean="0"/>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i="1" dirty="0" smtClean="0"/>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i="1" dirty="0" smtClean="0"/>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i="1" dirty="0" smtClean="0"/>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r>
              <a:rPr lang="fr-FR" sz="1600" i="1" dirty="0" smtClean="0"/>
              <a:t>	        Schéma des 5 axes nécessaire pour la satisfaction d’un client</a:t>
            </a:r>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i="1" dirty="0" smtClean="0"/>
          </a:p>
          <a:p>
            <a:pPr marL="0" indent="0" eaLnBrk="1" fontAlgn="auto" hangingPunct="1">
              <a:spcAft>
                <a:spcPts val="0"/>
              </a:spcAft>
              <a:buFont typeface="Arial" panose="020B0604020202020204" pitchFamily="34" charset="0"/>
              <a:buNone/>
              <a:defRPr/>
            </a:pPr>
            <a:endParaRPr lang="fr-FR" sz="1600" i="1" dirty="0"/>
          </a:p>
          <a:p>
            <a:pPr marL="0" indent="0" eaLnBrk="1" fontAlgn="auto" hangingPunct="1">
              <a:spcAft>
                <a:spcPts val="0"/>
              </a:spcAft>
              <a:buFont typeface="Arial" panose="020B0604020202020204" pitchFamily="34" charset="0"/>
              <a:buNone/>
              <a:defRPr/>
            </a:pPr>
            <a:endParaRPr lang="fr-FR" sz="1600" dirty="0"/>
          </a:p>
        </p:txBody>
      </p:sp>
      <p:pic>
        <p:nvPicPr>
          <p:cNvPr id="27650" name="Picture 2" descr="http://www.madedifferent.be/public/uploads/images/Valeo.jpg"/>
          <p:cNvPicPr>
            <a:picLocks noChangeAspect="1" noChangeArrowheads="1"/>
          </p:cNvPicPr>
          <p:nvPr/>
        </p:nvPicPr>
        <p:blipFill>
          <a:blip r:embed="rId3"/>
          <a:srcRect l="27168" r="20670"/>
          <a:stretch>
            <a:fillRect/>
          </a:stretch>
        </p:blipFill>
        <p:spPr bwMode="auto">
          <a:xfrm>
            <a:off x="2484438" y="1628775"/>
            <a:ext cx="3671887" cy="37449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pPr eaLnBrk="1" hangingPunct="1"/>
            <a:r>
              <a:rPr lang="fr-FR" smtClean="0">
                <a:solidFill>
                  <a:srgbClr val="FF0000"/>
                </a:solidFill>
              </a:rPr>
              <a:t>II. Qu’en est-il du made in France ?</a:t>
            </a:r>
          </a:p>
        </p:txBody>
      </p:sp>
      <p:sp>
        <p:nvSpPr>
          <p:cNvPr id="3" name="Espace réservé du contenu 2"/>
          <p:cNvSpPr>
            <a:spLocks noGrp="1"/>
          </p:cNvSpPr>
          <p:nvPr>
            <p:ph idx="1"/>
          </p:nvPr>
        </p:nvSpPr>
        <p:spPr/>
        <p:txBody>
          <a:bodyPr rtlCol="0">
            <a:normAutofit fontScale="85000" lnSpcReduction="10000"/>
          </a:bodyPr>
          <a:lstStyle/>
          <a:p>
            <a:pPr eaLnBrk="1" fontAlgn="auto" hangingPunct="1">
              <a:spcAft>
                <a:spcPts val="0"/>
              </a:spcAft>
              <a:buFont typeface="Wingdings" panose="05000000000000000000" pitchFamily="2" charset="2"/>
              <a:buChar char="Ø"/>
              <a:defRPr/>
            </a:pPr>
            <a:r>
              <a:rPr lang="fr-FR" b="1" dirty="0">
                <a:solidFill>
                  <a:schemeClr val="tx2">
                    <a:lumMod val="75000"/>
                  </a:schemeClr>
                </a:solidFill>
              </a:rPr>
              <a:t>Le </a:t>
            </a:r>
            <a:r>
              <a:rPr lang="fr-FR" b="1" dirty="0" smtClean="0">
                <a:solidFill>
                  <a:schemeClr val="tx2">
                    <a:lumMod val="75000"/>
                  </a:schemeClr>
                </a:solidFill>
              </a:rPr>
              <a:t>made </a:t>
            </a:r>
            <a:r>
              <a:rPr lang="fr-FR" b="1" dirty="0">
                <a:solidFill>
                  <a:schemeClr val="tx2">
                    <a:lumMod val="75000"/>
                  </a:schemeClr>
                </a:solidFill>
              </a:rPr>
              <a:t>in France vu par les </a:t>
            </a:r>
            <a:r>
              <a:rPr lang="fr-FR" b="1" dirty="0" smtClean="0">
                <a:solidFill>
                  <a:schemeClr val="tx2">
                    <a:lumMod val="75000"/>
                  </a:schemeClr>
                </a:solidFill>
              </a:rPr>
              <a:t>étrangers</a:t>
            </a:r>
          </a:p>
          <a:p>
            <a:pPr marL="0" indent="0" eaLnBrk="1" fontAlgn="auto" hangingPunct="1">
              <a:spcAft>
                <a:spcPts val="0"/>
              </a:spcAft>
              <a:buFont typeface="Arial" panose="020B0604020202020204" pitchFamily="34" charset="0"/>
              <a:buNone/>
              <a:defRPr/>
            </a:pPr>
            <a:endParaRPr lang="fr-FR" sz="1200" b="1" dirty="0"/>
          </a:p>
          <a:p>
            <a:pPr marL="0" indent="0" eaLnBrk="1" fontAlgn="auto" hangingPunct="1">
              <a:spcAft>
                <a:spcPts val="0"/>
              </a:spcAft>
              <a:buFont typeface="Arial" panose="020B0604020202020204" pitchFamily="34" charset="0"/>
              <a:buNone/>
              <a:defRPr/>
            </a:pPr>
            <a:r>
              <a:rPr lang="fr-FR" sz="2000" dirty="0"/>
              <a:t>Les produits les plus vendus à l’étranger sont la </a:t>
            </a:r>
            <a:r>
              <a:rPr lang="fr-FR" sz="2000" i="1" dirty="0"/>
              <a:t>vodka charentaise </a:t>
            </a:r>
            <a:r>
              <a:rPr lang="fr-FR" sz="2000" dirty="0"/>
              <a:t>aux Etats Unis, la </a:t>
            </a:r>
            <a:r>
              <a:rPr lang="fr-FR" sz="2000" i="1" dirty="0"/>
              <a:t>moutarde </a:t>
            </a:r>
            <a:r>
              <a:rPr lang="fr-FR" sz="2000" i="1" dirty="0" err="1"/>
              <a:t>Faillot</a:t>
            </a:r>
            <a:r>
              <a:rPr lang="fr-FR" sz="2000" i="1" dirty="0"/>
              <a:t> </a:t>
            </a:r>
            <a:r>
              <a:rPr lang="fr-FR" sz="2000" dirty="0"/>
              <a:t>dans les pays scandinaves, les </a:t>
            </a:r>
            <a:r>
              <a:rPr lang="fr-FR" sz="2000" i="1" dirty="0"/>
              <a:t>couteaux Laguiole </a:t>
            </a:r>
            <a:r>
              <a:rPr lang="fr-FR" sz="2000" dirty="0"/>
              <a:t>et surtout les </a:t>
            </a:r>
            <a:r>
              <a:rPr lang="fr-FR" sz="2000" i="1" dirty="0"/>
              <a:t>vins</a:t>
            </a:r>
            <a:r>
              <a:rPr lang="fr-FR" sz="2000" dirty="0"/>
              <a:t> qui représentent environ 11 milliards d’euros selon la Fédération des Exportateurs de Vin et Spiritueux. </a:t>
            </a:r>
            <a:endParaRPr lang="fr-FR" sz="2000" dirty="0" smtClean="0"/>
          </a:p>
          <a:p>
            <a:pPr marL="0" indent="0" eaLnBrk="1" fontAlgn="auto" hangingPunct="1">
              <a:spcAft>
                <a:spcPts val="0"/>
              </a:spcAft>
              <a:buFont typeface="Arial" panose="020B0604020202020204" pitchFamily="34" charset="0"/>
              <a:buNone/>
              <a:defRPr/>
            </a:pPr>
            <a:endParaRPr lang="fr-FR" sz="2000" dirty="0"/>
          </a:p>
          <a:p>
            <a:pPr marL="0" indent="0" eaLnBrk="1" fontAlgn="auto" hangingPunct="1">
              <a:spcAft>
                <a:spcPts val="0"/>
              </a:spcAft>
              <a:buFont typeface="Arial" panose="020B0604020202020204" pitchFamily="34" charset="0"/>
              <a:buNone/>
              <a:defRPr/>
            </a:pPr>
            <a:r>
              <a:rPr lang="fr-FR" sz="2000" dirty="0"/>
              <a:t>Les points forts du « Made In France » vu par les étrangers sont : </a:t>
            </a:r>
            <a:endParaRPr lang="fr-FR" sz="2000" dirty="0" smtClean="0"/>
          </a:p>
          <a:p>
            <a:pPr marL="0" indent="0" eaLnBrk="1" fontAlgn="auto" hangingPunct="1">
              <a:spcAft>
                <a:spcPts val="0"/>
              </a:spcAft>
              <a:buFont typeface="Arial" panose="020B0604020202020204" pitchFamily="34" charset="0"/>
              <a:buNone/>
              <a:defRPr/>
            </a:pPr>
            <a:r>
              <a:rPr lang="fr-FR" sz="2000" dirty="0"/>
              <a:t>	</a:t>
            </a:r>
            <a:r>
              <a:rPr lang="fr-FR" sz="2000" dirty="0" smtClean="0"/>
              <a:t>- La qualité</a:t>
            </a:r>
          </a:p>
          <a:p>
            <a:pPr marL="0" indent="0" eaLnBrk="1" fontAlgn="auto" hangingPunct="1">
              <a:spcAft>
                <a:spcPts val="0"/>
              </a:spcAft>
              <a:buFont typeface="Arial" panose="020B0604020202020204" pitchFamily="34" charset="0"/>
              <a:buNone/>
              <a:defRPr/>
            </a:pPr>
            <a:r>
              <a:rPr lang="fr-FR" sz="2000" dirty="0"/>
              <a:t>	</a:t>
            </a:r>
            <a:r>
              <a:rPr lang="fr-FR" sz="2000" dirty="0" smtClean="0"/>
              <a:t>- Le </a:t>
            </a:r>
            <a:r>
              <a:rPr lang="fr-FR" sz="2000" dirty="0"/>
              <a:t>design </a:t>
            </a:r>
          </a:p>
          <a:p>
            <a:pPr marL="0" indent="0" eaLnBrk="1" fontAlgn="auto" hangingPunct="1">
              <a:spcAft>
                <a:spcPts val="0"/>
              </a:spcAft>
              <a:buFont typeface="Arial" panose="020B0604020202020204" pitchFamily="34" charset="0"/>
              <a:buNone/>
              <a:defRPr/>
            </a:pPr>
            <a:r>
              <a:rPr lang="fr-FR" sz="2000" dirty="0" smtClean="0"/>
              <a:t>	- Le </a:t>
            </a:r>
            <a:r>
              <a:rPr lang="fr-FR" sz="2000" dirty="0"/>
              <a:t>« </a:t>
            </a:r>
            <a:r>
              <a:rPr lang="fr-FR" sz="2000" dirty="0" err="1"/>
              <a:t>human</a:t>
            </a:r>
            <a:r>
              <a:rPr lang="fr-FR" sz="2000" dirty="0"/>
              <a:t> made </a:t>
            </a:r>
            <a:r>
              <a:rPr lang="fr-FR" sz="2000" dirty="0" smtClean="0"/>
              <a:t>»</a:t>
            </a:r>
          </a:p>
          <a:p>
            <a:pPr marL="0" indent="0" eaLnBrk="1" fontAlgn="auto" hangingPunct="1">
              <a:spcAft>
                <a:spcPts val="0"/>
              </a:spcAft>
              <a:buFont typeface="Arial" panose="020B0604020202020204" pitchFamily="34" charset="0"/>
              <a:buNone/>
              <a:defRPr/>
            </a:pPr>
            <a:endParaRPr lang="fr-FR" sz="2000" dirty="0"/>
          </a:p>
          <a:p>
            <a:pPr marL="0" indent="0" eaLnBrk="1" fontAlgn="auto" hangingPunct="1">
              <a:spcAft>
                <a:spcPts val="0"/>
              </a:spcAft>
              <a:buFont typeface="Arial" panose="020B0604020202020204" pitchFamily="34" charset="0"/>
              <a:buNone/>
              <a:defRPr/>
            </a:pPr>
            <a:r>
              <a:rPr lang="fr-FR" sz="2000" dirty="0" smtClean="0"/>
              <a:t>Ces </a:t>
            </a:r>
            <a:r>
              <a:rPr lang="fr-FR" sz="2000" dirty="0"/>
              <a:t>points forts sont principalement dus à deux domaines particuliers : </a:t>
            </a:r>
            <a:r>
              <a:rPr lang="fr-FR" sz="2000" b="1" dirty="0"/>
              <a:t>le luxe et l’automobile </a:t>
            </a:r>
            <a:r>
              <a:rPr lang="fr-FR" sz="2000" dirty="0" smtClean="0"/>
              <a:t>portés par des entreprises telles </a:t>
            </a:r>
            <a:r>
              <a:rPr lang="fr-FR" sz="2000" dirty="0"/>
              <a:t>que Chanel, Renault et Peugeot. </a:t>
            </a:r>
            <a:endParaRPr lang="fr-FR" sz="2000" dirty="0" smtClean="0"/>
          </a:p>
          <a:p>
            <a:pPr marL="0" indent="0" eaLnBrk="1" fontAlgn="auto" hangingPunct="1">
              <a:spcAft>
                <a:spcPts val="0"/>
              </a:spcAft>
              <a:buFont typeface="Arial" panose="020B0604020202020204" pitchFamily="34" charset="0"/>
              <a:buNone/>
              <a:defRPr/>
            </a:pPr>
            <a:endParaRPr lang="fr-FR" sz="2000" dirty="0"/>
          </a:p>
          <a:p>
            <a:pPr marL="0" indent="0" eaLnBrk="1" fontAlgn="auto" hangingPunct="1">
              <a:spcAft>
                <a:spcPts val="0"/>
              </a:spcAft>
              <a:buFont typeface="Arial" panose="020B0604020202020204" pitchFamily="34" charset="0"/>
              <a:buNone/>
              <a:defRPr/>
            </a:pPr>
            <a:r>
              <a:rPr lang="fr-FR" sz="2000" dirty="0" smtClean="0"/>
              <a:t>=&gt; Selon </a:t>
            </a:r>
            <a:r>
              <a:rPr lang="fr-FR" sz="2000" dirty="0"/>
              <a:t>les étrangers ces trois marques représentent le mieux le label « Made in France ».</a:t>
            </a:r>
          </a:p>
          <a:p>
            <a:pPr marL="0" indent="0" eaLnBrk="1" fontAlgn="auto" hangingPunct="1">
              <a:spcAft>
                <a:spcPts val="0"/>
              </a:spcAft>
              <a:buFont typeface="Arial" panose="020B0604020202020204" pitchFamily="34" charset="0"/>
              <a:buNone/>
              <a:defRPr/>
            </a:pPr>
            <a:endParaRPr lang="fr-FR" sz="2000" dirty="0"/>
          </a:p>
          <a:p>
            <a:pPr marL="0" indent="0" eaLnBrk="1" fontAlgn="auto" hangingPunct="1">
              <a:spcAft>
                <a:spcPts val="0"/>
              </a:spcAft>
              <a:buFont typeface="Arial" panose="020B0604020202020204" pitchFamily="34" charset="0"/>
              <a:buNone/>
              <a:defRPr/>
            </a:pPr>
            <a:endParaRPr lang="fr-F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contenu 2"/>
          <p:cNvSpPr>
            <a:spLocks noGrp="1"/>
          </p:cNvSpPr>
          <p:nvPr>
            <p:ph idx="1"/>
          </p:nvPr>
        </p:nvSpPr>
        <p:spPr>
          <a:xfrm>
            <a:off x="457200" y="549275"/>
            <a:ext cx="8229600" cy="5472113"/>
          </a:xfrm>
        </p:spPr>
        <p:txBody>
          <a:bodyPr/>
          <a:lstStyle/>
          <a:p>
            <a:pPr marL="0" indent="0" eaLnBrk="1" hangingPunct="1">
              <a:buFont typeface="Arial" charset="0"/>
              <a:buNone/>
            </a:pPr>
            <a:endParaRPr lang="fr-FR" sz="2000" smtClean="0"/>
          </a:p>
          <a:p>
            <a:pPr marL="0" indent="0" eaLnBrk="1" hangingPunct="1">
              <a:buFont typeface="Arial" charset="0"/>
              <a:buNone/>
            </a:pPr>
            <a:r>
              <a:rPr lang="fr-FR" sz="2000" smtClean="0"/>
              <a:t>Selon les exigences des étrangers, on constate que</a:t>
            </a:r>
            <a:r>
              <a:rPr lang="fr-FR" sz="2000" b="1" smtClean="0"/>
              <a:t> la qualité des fabrications françaises </a:t>
            </a:r>
            <a:r>
              <a:rPr lang="fr-FR" sz="2000" smtClean="0"/>
              <a:t>et </a:t>
            </a:r>
            <a:r>
              <a:rPr lang="fr-FR" sz="2000" b="1" smtClean="0"/>
              <a:t>le design des produits français </a:t>
            </a:r>
            <a:r>
              <a:rPr lang="fr-FR" sz="2000" smtClean="0"/>
              <a:t>sont pour eux des éléments fondamentaux. </a:t>
            </a:r>
          </a:p>
          <a:p>
            <a:pPr marL="0" indent="0" eaLnBrk="1" hangingPunct="1">
              <a:buFont typeface="Arial" charset="0"/>
              <a:buNone/>
            </a:pPr>
            <a:endParaRPr lang="fr-FR" sz="2000" smtClean="0"/>
          </a:p>
          <a:p>
            <a:pPr marL="0" indent="0" eaLnBrk="1" hangingPunct="1">
              <a:buFont typeface="Arial" charset="0"/>
              <a:buNone/>
            </a:pPr>
            <a:r>
              <a:rPr lang="fr-FR" sz="2000" smtClean="0"/>
              <a:t>En effet, pour les étrangers, les produits artisanaux sont signes de qualité même s’ils coûtent plus cher et le design est signe d’élégance, de style et de créativité jamais éphémères. </a:t>
            </a:r>
          </a:p>
          <a:p>
            <a:pPr marL="0" indent="0" eaLnBrk="1" hangingPunct="1">
              <a:buFont typeface="Arial" charset="0"/>
              <a:buNone/>
            </a:pPr>
            <a:endParaRPr lang="fr-FR" sz="2000" smtClean="0"/>
          </a:p>
          <a:p>
            <a:pPr marL="0" indent="0" eaLnBrk="1" hangingPunct="1">
              <a:buFont typeface="Arial" charset="0"/>
              <a:buNone/>
            </a:pPr>
            <a:r>
              <a:rPr lang="fr-FR" sz="2000" smtClean="0"/>
              <a:t>Le point faible le plus invoqué par les étrangers est : </a:t>
            </a:r>
          </a:p>
          <a:p>
            <a:pPr marL="0" indent="0" eaLnBrk="1" hangingPunct="1">
              <a:buFont typeface="Arial" charset="0"/>
              <a:buNone/>
            </a:pPr>
            <a:r>
              <a:rPr lang="fr-FR" sz="2000" smtClean="0"/>
              <a:t>	- L’aspect fonctionnel des produits. </a:t>
            </a:r>
          </a:p>
          <a:p>
            <a:pPr marL="0" indent="0" eaLnBrk="1" hangingPunct="1">
              <a:buFont typeface="Arial" charset="0"/>
              <a:buNone/>
            </a:pPr>
            <a:endParaRPr lang="fr-FR" sz="2000" smtClean="0"/>
          </a:p>
          <a:p>
            <a:pPr marL="0" indent="0" eaLnBrk="1" hangingPunct="1">
              <a:buFont typeface="Arial" charset="0"/>
              <a:buNone/>
            </a:pPr>
            <a:r>
              <a:rPr lang="fr-FR" sz="2000" i="1" smtClean="0"/>
              <a:t>=&gt; Pour certains, la technologie made in France relève du passé mais des industries technologiques tels que Alstom et Aventis, nous placent pour le moment en avance par rapport aux autres.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u contenu 4"/>
          <p:cNvSpPr>
            <a:spLocks noGrp="1"/>
          </p:cNvSpPr>
          <p:nvPr>
            <p:ph idx="1"/>
          </p:nvPr>
        </p:nvSpPr>
        <p:spPr>
          <a:xfrm>
            <a:off x="457200" y="549275"/>
            <a:ext cx="8229600" cy="5576888"/>
          </a:xfrm>
        </p:spPr>
        <p:txBody>
          <a:bodyPr/>
          <a:lstStyle/>
          <a:p>
            <a:pPr marL="0" indent="0" eaLnBrk="1" hangingPunct="1">
              <a:buFont typeface="Arial" charset="0"/>
              <a:buNone/>
            </a:pPr>
            <a:r>
              <a:rPr lang="fr-FR" sz="2800" b="1" smtClean="0"/>
              <a:t>La confiance du « made in France » pour les étrangers</a:t>
            </a:r>
          </a:p>
          <a:p>
            <a:pPr marL="0" indent="0" eaLnBrk="1" hangingPunct="1">
              <a:buFont typeface="Arial" charset="0"/>
              <a:buNone/>
            </a:pPr>
            <a:endParaRPr lang="fr-FR" smtClean="0"/>
          </a:p>
          <a:p>
            <a:pPr marL="0" indent="0" eaLnBrk="1" hangingPunct="1">
              <a:buFont typeface="Arial" charset="0"/>
              <a:buNone/>
            </a:pPr>
            <a:endParaRPr lang="fr-FR" smtClean="0"/>
          </a:p>
          <a:p>
            <a:pPr marL="0" indent="0" eaLnBrk="1" hangingPunct="1">
              <a:buFont typeface="Arial" charset="0"/>
              <a:buNone/>
            </a:pPr>
            <a:endParaRPr lang="fr-FR" smtClean="0"/>
          </a:p>
          <a:p>
            <a:pPr marL="0" indent="0" eaLnBrk="1" hangingPunct="1">
              <a:buFont typeface="Arial" charset="0"/>
              <a:buNone/>
            </a:pPr>
            <a:endParaRPr lang="fr-FR" smtClean="0"/>
          </a:p>
          <a:p>
            <a:pPr marL="0" indent="0" eaLnBrk="1" hangingPunct="1">
              <a:buFont typeface="Arial" charset="0"/>
              <a:buNone/>
            </a:pPr>
            <a:endParaRPr lang="fr-FR" smtClean="0"/>
          </a:p>
          <a:p>
            <a:pPr marL="0" indent="0" eaLnBrk="1" hangingPunct="1">
              <a:buFont typeface="Arial" charset="0"/>
              <a:buNone/>
            </a:pPr>
            <a:endParaRPr lang="fr-FR" smtClean="0"/>
          </a:p>
          <a:p>
            <a:pPr marL="0" indent="0" eaLnBrk="1" hangingPunct="1">
              <a:buFont typeface="Arial" charset="0"/>
              <a:buNone/>
            </a:pPr>
            <a:endParaRPr lang="fr-FR" smtClean="0"/>
          </a:p>
          <a:p>
            <a:pPr marL="0" indent="0" eaLnBrk="1" hangingPunct="1">
              <a:buFont typeface="Arial" charset="0"/>
              <a:buNone/>
            </a:pPr>
            <a:r>
              <a:rPr lang="fr-FR" sz="1800" i="1" smtClean="0"/>
              <a:t>Graphique de la côte de confiance des entreprises « Made in France » selon 24 pays dont la France. </a:t>
            </a:r>
          </a:p>
          <a:p>
            <a:pPr marL="0" indent="0" eaLnBrk="1" hangingPunct="1">
              <a:buFont typeface="Arial" charset="0"/>
              <a:buNone/>
            </a:pPr>
            <a:endParaRPr lang="fr-FR" smtClean="0"/>
          </a:p>
        </p:txBody>
      </p:sp>
      <p:pic>
        <p:nvPicPr>
          <p:cNvPr id="33794" name="Image 5" descr="http://static.latribune.fr/article_page/68076/graph-vignette.png"/>
          <p:cNvPicPr>
            <a:picLocks noChangeAspect="1" noChangeArrowheads="1"/>
          </p:cNvPicPr>
          <p:nvPr/>
        </p:nvPicPr>
        <p:blipFill>
          <a:blip r:embed="rId3"/>
          <a:srcRect/>
          <a:stretch>
            <a:fillRect/>
          </a:stretch>
        </p:blipFill>
        <p:spPr bwMode="auto">
          <a:xfrm>
            <a:off x="900113" y="1557338"/>
            <a:ext cx="7056437"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250"/>
            <a:ext cx="8229600" cy="6048375"/>
          </a:xfrm>
        </p:spPr>
        <p:txBody>
          <a:bodyPr rtlCol="0">
            <a:normAutofit fontScale="55000" lnSpcReduction="20000"/>
          </a:bodyPr>
          <a:lstStyle/>
          <a:p>
            <a:pPr eaLnBrk="1" fontAlgn="auto" hangingPunct="1">
              <a:spcAft>
                <a:spcPts val="0"/>
              </a:spcAft>
              <a:buFont typeface="Wingdings" panose="05000000000000000000" pitchFamily="2" charset="2"/>
              <a:buChar char="Ø"/>
              <a:defRPr/>
            </a:pPr>
            <a:r>
              <a:rPr lang="fr-FR" sz="5100" b="1" dirty="0">
                <a:solidFill>
                  <a:schemeClr val="tx2">
                    <a:lumMod val="75000"/>
                  </a:schemeClr>
                </a:solidFill>
              </a:rPr>
              <a:t>Le made in France vu par </a:t>
            </a:r>
            <a:r>
              <a:rPr lang="fr-FR" sz="5100" b="1" dirty="0" smtClean="0">
                <a:solidFill>
                  <a:schemeClr val="tx2">
                    <a:lumMod val="75000"/>
                  </a:schemeClr>
                </a:solidFill>
              </a:rPr>
              <a:t>les français</a:t>
            </a:r>
            <a:endParaRPr lang="fr-FR" sz="5100" b="1" dirty="0">
              <a:solidFill>
                <a:schemeClr val="tx2">
                  <a:lumMod val="75000"/>
                </a:schemeClr>
              </a:solidFill>
            </a:endParaRPr>
          </a:p>
          <a:p>
            <a:pPr marL="0" indent="0" eaLnBrk="1" fontAlgn="auto" hangingPunct="1">
              <a:spcAft>
                <a:spcPts val="0"/>
              </a:spcAft>
              <a:buFont typeface="Arial" panose="020B0604020202020204" pitchFamily="34" charset="0"/>
              <a:buNone/>
              <a:defRPr/>
            </a:pPr>
            <a:endParaRPr lang="fr-FR" sz="2000" dirty="0" smtClean="0"/>
          </a:p>
          <a:p>
            <a:pPr marL="0" indent="0" eaLnBrk="1" fontAlgn="auto" hangingPunct="1">
              <a:spcAft>
                <a:spcPts val="0"/>
              </a:spcAft>
              <a:buFont typeface="Arial" panose="020B0604020202020204" pitchFamily="34" charset="0"/>
              <a:buNone/>
              <a:defRPr/>
            </a:pPr>
            <a:r>
              <a:rPr lang="fr-FR" b="1" dirty="0" smtClean="0"/>
              <a:t>L’origine </a:t>
            </a:r>
            <a:r>
              <a:rPr lang="fr-FR" b="1" dirty="0"/>
              <a:t>française des produits achetés et consommés a de l’importance aux yeux des français.  </a:t>
            </a:r>
            <a:endParaRPr lang="fr-FR" b="1" dirty="0" smtClean="0"/>
          </a:p>
          <a:p>
            <a:pPr marL="0" indent="0" eaLnBrk="1" fontAlgn="auto" hangingPunct="1">
              <a:spcAft>
                <a:spcPts val="0"/>
              </a:spcAft>
              <a:buFont typeface="Arial" panose="020B0604020202020204" pitchFamily="34" charset="0"/>
              <a:buNone/>
              <a:defRPr/>
            </a:pPr>
            <a:endParaRPr lang="fr-FR" b="1" dirty="0"/>
          </a:p>
          <a:p>
            <a:pPr marL="0" indent="0" eaLnBrk="1" fontAlgn="auto" hangingPunct="1">
              <a:spcAft>
                <a:spcPts val="0"/>
              </a:spcAft>
              <a:buFont typeface="Arial" panose="020B0604020202020204" pitchFamily="34" charset="0"/>
              <a:buNone/>
              <a:defRPr/>
            </a:pPr>
            <a:r>
              <a:rPr lang="fr-FR" dirty="0" smtClean="0"/>
              <a:t>En </a:t>
            </a:r>
            <a:r>
              <a:rPr lang="fr-FR" dirty="0"/>
              <a:t>effet, pouvoir identifier l’origine des produits français est très important dans la décision d’achat pour le consommateur notamment pour les produits alimentaires. </a:t>
            </a:r>
          </a:p>
          <a:p>
            <a:pPr marL="0" indent="0" eaLnBrk="1" fontAlgn="auto" hangingPunct="1">
              <a:spcAft>
                <a:spcPts val="0"/>
              </a:spcAft>
              <a:buFont typeface="Arial" panose="020B0604020202020204" pitchFamily="34" charset="0"/>
              <a:buNone/>
              <a:defRPr/>
            </a:pPr>
            <a:endParaRPr lang="fr-FR" dirty="0" smtClean="0"/>
          </a:p>
          <a:p>
            <a:pPr marL="0" indent="0" eaLnBrk="1" fontAlgn="auto" hangingPunct="1">
              <a:spcAft>
                <a:spcPts val="0"/>
              </a:spcAft>
              <a:buFont typeface="Arial" panose="020B0604020202020204" pitchFamily="34" charset="0"/>
              <a:buNone/>
              <a:defRPr/>
            </a:pPr>
            <a:r>
              <a:rPr lang="fr-FR" dirty="0" smtClean="0"/>
              <a:t>Du </a:t>
            </a:r>
            <a:r>
              <a:rPr lang="fr-FR" dirty="0"/>
              <a:t>point de vue des français, la fabrication française est </a:t>
            </a:r>
            <a:r>
              <a:rPr lang="fr-FR" dirty="0" smtClean="0"/>
              <a:t>: </a:t>
            </a:r>
          </a:p>
          <a:p>
            <a:pPr marL="0" indent="0" eaLnBrk="1" fontAlgn="auto" hangingPunct="1">
              <a:spcAft>
                <a:spcPts val="0"/>
              </a:spcAft>
              <a:buFont typeface="Arial" panose="020B0604020202020204" pitchFamily="34" charset="0"/>
              <a:buNone/>
              <a:defRPr/>
            </a:pPr>
            <a:r>
              <a:rPr lang="fr-FR" dirty="0"/>
              <a:t>	</a:t>
            </a:r>
            <a:r>
              <a:rPr lang="fr-FR" dirty="0" smtClean="0"/>
              <a:t>- Un </a:t>
            </a:r>
            <a:r>
              <a:rPr lang="fr-FR" dirty="0"/>
              <a:t>gage de qualité </a:t>
            </a:r>
          </a:p>
          <a:p>
            <a:pPr marL="0" indent="0" eaLnBrk="1" fontAlgn="auto" hangingPunct="1">
              <a:spcAft>
                <a:spcPts val="0"/>
              </a:spcAft>
              <a:buFont typeface="Arial" panose="020B0604020202020204" pitchFamily="34" charset="0"/>
              <a:buNone/>
              <a:defRPr/>
            </a:pPr>
            <a:r>
              <a:rPr lang="fr-FR" dirty="0" smtClean="0"/>
              <a:t>	- Le respect </a:t>
            </a:r>
            <a:r>
              <a:rPr lang="fr-FR" dirty="0"/>
              <a:t>des normes </a:t>
            </a:r>
            <a:r>
              <a:rPr lang="fr-FR" dirty="0" smtClean="0"/>
              <a:t>sociales</a:t>
            </a:r>
            <a:r>
              <a:rPr lang="fr-FR" dirty="0"/>
              <a:t> </a:t>
            </a:r>
            <a:r>
              <a:rPr lang="fr-FR" dirty="0" smtClean="0"/>
              <a:t>: </a:t>
            </a:r>
            <a:r>
              <a:rPr lang="fr-FR" dirty="0"/>
              <a:t>la réglementation qui protège les salariés </a:t>
            </a:r>
          </a:p>
          <a:p>
            <a:pPr marL="0" indent="0" eaLnBrk="1" fontAlgn="auto" hangingPunct="1">
              <a:spcAft>
                <a:spcPts val="0"/>
              </a:spcAft>
              <a:buFont typeface="Arial" panose="020B0604020202020204" pitchFamily="34" charset="0"/>
              <a:buNone/>
              <a:defRPr/>
            </a:pPr>
            <a:r>
              <a:rPr lang="fr-FR" dirty="0" smtClean="0"/>
              <a:t>	- Les </a:t>
            </a:r>
            <a:r>
              <a:rPr lang="fr-FR" dirty="0"/>
              <a:t>normes </a:t>
            </a:r>
            <a:r>
              <a:rPr lang="fr-FR" dirty="0" smtClean="0"/>
              <a:t>environnementales : la </a:t>
            </a:r>
            <a:r>
              <a:rPr lang="fr-FR" dirty="0"/>
              <a:t>limitation des transports et du respect. </a:t>
            </a:r>
          </a:p>
          <a:p>
            <a:pPr marL="0" indent="0" eaLnBrk="1" fontAlgn="auto" hangingPunct="1">
              <a:spcAft>
                <a:spcPts val="0"/>
              </a:spcAft>
              <a:buFont typeface="Arial" panose="020B0604020202020204" pitchFamily="34" charset="0"/>
              <a:buNone/>
              <a:defRPr/>
            </a:pPr>
            <a:endParaRPr lang="fr-FR" dirty="0" smtClean="0"/>
          </a:p>
          <a:p>
            <a:pPr marL="0" indent="0" eaLnBrk="1" fontAlgn="auto" hangingPunct="1">
              <a:spcAft>
                <a:spcPts val="0"/>
              </a:spcAft>
              <a:buFont typeface="Arial" panose="020B0604020202020204" pitchFamily="34" charset="0"/>
              <a:buNone/>
              <a:defRPr/>
            </a:pPr>
            <a:r>
              <a:rPr lang="fr-FR" dirty="0" smtClean="0"/>
              <a:t>D’après </a:t>
            </a:r>
            <a:r>
              <a:rPr lang="fr-FR" dirty="0"/>
              <a:t>nos recherches, on constate que les Français utilisent de plus en plus de produits « made in France » pour lutter contre la </a:t>
            </a:r>
            <a:r>
              <a:rPr lang="fr-FR" b="1" dirty="0"/>
              <a:t>désindustrialisation</a:t>
            </a:r>
            <a:r>
              <a:rPr lang="fr-FR" dirty="0"/>
              <a:t> de nombreuses entreprises mais aussi à cause de la </a:t>
            </a:r>
            <a:r>
              <a:rPr lang="fr-FR" b="1" dirty="0"/>
              <a:t>montée du chômage </a:t>
            </a:r>
            <a:r>
              <a:rPr lang="fr-FR" dirty="0"/>
              <a:t>en France. </a:t>
            </a:r>
            <a:endParaRPr lang="fr-FR" dirty="0" smtClean="0"/>
          </a:p>
          <a:p>
            <a:pPr marL="0" indent="0" eaLnBrk="1" fontAlgn="auto" hangingPunct="1">
              <a:spcAft>
                <a:spcPts val="0"/>
              </a:spcAft>
              <a:buFont typeface="Arial" panose="020B0604020202020204" pitchFamily="34" charset="0"/>
              <a:buNone/>
              <a:defRPr/>
            </a:pPr>
            <a:endParaRPr lang="fr-FR" dirty="0" smtClean="0"/>
          </a:p>
          <a:p>
            <a:pPr marL="0" indent="0" eaLnBrk="1" fontAlgn="auto" hangingPunct="1">
              <a:spcAft>
                <a:spcPts val="0"/>
              </a:spcAft>
              <a:buFont typeface="Arial" panose="020B0604020202020204" pitchFamily="34" charset="0"/>
              <a:buNone/>
              <a:defRPr/>
            </a:pPr>
            <a:r>
              <a:rPr lang="fr-FR" dirty="0" smtClean="0"/>
              <a:t>C’est </a:t>
            </a:r>
            <a:r>
              <a:rPr lang="fr-FR" dirty="0"/>
              <a:t>pour eux, un dilemme puisqu’ils doivent payer un surcoût exorbitant pour sauver l'emploi de leur pays.</a:t>
            </a:r>
          </a:p>
          <a:p>
            <a:pPr marL="0" indent="0" eaLnBrk="1" fontAlgn="auto" hangingPunct="1">
              <a:spcAft>
                <a:spcPts val="0"/>
              </a:spcAft>
              <a:buFont typeface="Arial" panose="020B0604020202020204" pitchFamily="34" charset="0"/>
              <a:buNone/>
              <a:defRPr/>
            </a:pPr>
            <a:endParaRPr lang="fr-FR" b="1" i="1" dirty="0" smtClean="0"/>
          </a:p>
          <a:p>
            <a:pPr marL="0" indent="0" eaLnBrk="1" fontAlgn="auto" hangingPunct="1">
              <a:spcAft>
                <a:spcPts val="0"/>
              </a:spcAft>
              <a:buFont typeface="Arial" panose="020B0604020202020204" pitchFamily="34" charset="0"/>
              <a:buNone/>
              <a:defRPr/>
            </a:pPr>
            <a:r>
              <a:rPr lang="fr-FR" u="sng" dirty="0" smtClean="0"/>
              <a:t>Ethnocentrisme</a:t>
            </a:r>
            <a:r>
              <a:rPr lang="fr-FR" dirty="0"/>
              <a:t> : Les français évitent d’acheter des produits « made in China » par exemple mais ils ont tendance à acheter des produits européens. </a:t>
            </a:r>
          </a:p>
          <a:p>
            <a:pPr marL="0" indent="0" eaLnBrk="1" fontAlgn="auto" hangingPunct="1">
              <a:spcAft>
                <a:spcPts val="0"/>
              </a:spcAft>
              <a:buFont typeface="Arial" panose="020B0604020202020204" pitchFamily="34" charset="0"/>
              <a:buNone/>
              <a:defRPr/>
            </a:pPr>
            <a:endParaRPr lang="fr-F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a:xfrm>
            <a:off x="457200" y="476250"/>
            <a:ext cx="8229600" cy="6048375"/>
          </a:xfrm>
          <a:prstGeom prst="rect">
            <a:avLst/>
          </a:prstGeom>
        </p:spPr>
        <p:txBody>
          <a:bodyPr>
            <a:normAutofit fontScale="25000" lnSpcReduction="20000"/>
          </a:bodyPr>
          <a:lstStyle/>
          <a:p>
            <a:pPr marL="342900" indent="-342900" fontAlgn="auto">
              <a:spcBef>
                <a:spcPct val="20000"/>
              </a:spcBef>
              <a:spcAft>
                <a:spcPts val="0"/>
              </a:spcAft>
              <a:buFont typeface="Wingdings" panose="05000000000000000000" pitchFamily="2" charset="2"/>
              <a:buChar char="Ø"/>
              <a:defRPr/>
            </a:pPr>
            <a:r>
              <a:rPr lang="fr-FR" sz="8600" b="1" dirty="0">
                <a:solidFill>
                  <a:schemeClr val="tx2">
                    <a:lumMod val="75000"/>
                  </a:schemeClr>
                </a:solidFill>
                <a:latin typeface="+mn-lt"/>
                <a:cs typeface="+mn-cs"/>
              </a:rPr>
              <a:t>Le made in France vu par les entreprises françaises</a:t>
            </a:r>
          </a:p>
          <a:p>
            <a:pPr marL="342900" indent="-342900" fontAlgn="auto">
              <a:spcBef>
                <a:spcPct val="20000"/>
              </a:spcBef>
              <a:spcAft>
                <a:spcPts val="0"/>
              </a:spcAft>
              <a:defRPr/>
            </a:pPr>
            <a:endParaRPr lang="fr-FR" sz="3800" dirty="0">
              <a:latin typeface="+mn-lt"/>
              <a:cs typeface="+mn-cs"/>
            </a:endParaRPr>
          </a:p>
          <a:p>
            <a:pPr marL="800100" lvl="1" indent="-342900" fontAlgn="auto">
              <a:spcBef>
                <a:spcPct val="20000"/>
              </a:spcBef>
              <a:spcAft>
                <a:spcPts val="0"/>
              </a:spcAft>
              <a:defRPr/>
            </a:pPr>
            <a:r>
              <a:rPr lang="fr-FR" sz="6400" dirty="0">
                <a:latin typeface="+mn-lt"/>
                <a:cs typeface="+mn-cs"/>
              </a:rPr>
              <a:t>Du coté des entreprises, la volonté de soutenir la production française est nettement moins évidente. 2014 devait être une belle année pour le « made in France ». Selon une enquête d’une société de conseil, à peine 13% des services achat affirment vouloir se fournir chez des entreprises françaises en 2014. Ils étaient 19% en 2013. </a:t>
            </a:r>
          </a:p>
          <a:p>
            <a:pPr marL="800100" lvl="1" indent="-342900" fontAlgn="auto">
              <a:spcBef>
                <a:spcPct val="20000"/>
              </a:spcBef>
              <a:spcAft>
                <a:spcPts val="0"/>
              </a:spcAft>
              <a:defRPr/>
            </a:pPr>
            <a:endParaRPr lang="fr-FR" sz="6400" dirty="0">
              <a:latin typeface="+mn-lt"/>
              <a:cs typeface="+mn-cs"/>
            </a:endParaRPr>
          </a:p>
          <a:p>
            <a:pPr marL="800100" lvl="1" indent="-342900" fontAlgn="auto">
              <a:spcBef>
                <a:spcPct val="20000"/>
              </a:spcBef>
              <a:spcAft>
                <a:spcPts val="0"/>
              </a:spcAft>
              <a:defRPr/>
            </a:pPr>
            <a:r>
              <a:rPr lang="fr-FR" sz="6400" dirty="0">
                <a:latin typeface="+mn-lt"/>
                <a:cs typeface="+mn-cs"/>
              </a:rPr>
              <a:t>Seulement 12% de ces professionnels interrogés considèrent les produits trop chers et 67% des responsables d’entreprises disent n’avoir aucun frein à des achats « Made in France ».</a:t>
            </a:r>
          </a:p>
          <a:p>
            <a:pPr marL="800100" lvl="1" indent="-342900" fontAlgn="auto">
              <a:spcBef>
                <a:spcPct val="20000"/>
              </a:spcBef>
              <a:spcAft>
                <a:spcPts val="0"/>
              </a:spcAft>
              <a:defRPr/>
            </a:pPr>
            <a:endParaRPr lang="fr-FR" sz="6400" dirty="0">
              <a:latin typeface="+mn-lt"/>
              <a:cs typeface="+mn-cs"/>
            </a:endParaRPr>
          </a:p>
          <a:p>
            <a:pPr marL="800100" lvl="1" indent="-342900" fontAlgn="auto">
              <a:spcBef>
                <a:spcPct val="20000"/>
              </a:spcBef>
              <a:spcAft>
                <a:spcPts val="0"/>
              </a:spcAft>
              <a:defRPr/>
            </a:pPr>
            <a:r>
              <a:rPr lang="fr-FR" sz="6400" dirty="0">
                <a:latin typeface="+mn-lt"/>
                <a:cs typeface="+mn-cs"/>
              </a:rPr>
              <a:t>De plus, la qualité globale des ces produits se positionne au troisième rang face aux dix principaux concurrents planétaires, derrière l’Allemagne et le Japon. </a:t>
            </a:r>
          </a:p>
          <a:p>
            <a:pPr marL="800100" lvl="1" indent="-342900" fontAlgn="auto">
              <a:spcBef>
                <a:spcPct val="20000"/>
              </a:spcBef>
              <a:spcAft>
                <a:spcPts val="0"/>
              </a:spcAft>
              <a:defRPr/>
            </a:pPr>
            <a:endParaRPr lang="fr-FR" sz="7200" dirty="0">
              <a:latin typeface="+mn-lt"/>
              <a:cs typeface="+mn-cs"/>
            </a:endParaRPr>
          </a:p>
          <a:p>
            <a:pPr marL="800100" lvl="1" indent="-342900" fontAlgn="auto">
              <a:spcBef>
                <a:spcPct val="20000"/>
              </a:spcBef>
              <a:spcAft>
                <a:spcPts val="0"/>
              </a:spcAft>
              <a:defRPr/>
            </a:pPr>
            <a:r>
              <a:rPr lang="fr-FR" sz="7200" dirty="0">
                <a:latin typeface="+mn-lt"/>
                <a:cs typeface="+mn-cs"/>
              </a:rPr>
              <a:t>=&gt;  Où est donc le problème ?</a:t>
            </a:r>
          </a:p>
          <a:p>
            <a:pPr marL="800100" lvl="1" indent="-342900" fontAlgn="auto">
              <a:spcBef>
                <a:spcPct val="20000"/>
              </a:spcBef>
              <a:spcAft>
                <a:spcPts val="0"/>
              </a:spcAft>
              <a:defRPr/>
            </a:pPr>
            <a:endParaRPr lang="fr-FR" sz="4800" dirty="0">
              <a:latin typeface="+mn-lt"/>
              <a:cs typeface="+mn-cs"/>
            </a:endParaRPr>
          </a:p>
          <a:p>
            <a:pPr marL="800100" lvl="1" indent="-342900" fontAlgn="auto">
              <a:spcBef>
                <a:spcPct val="20000"/>
              </a:spcBef>
              <a:spcAft>
                <a:spcPts val="0"/>
              </a:spcAft>
              <a:defRPr/>
            </a:pPr>
            <a:r>
              <a:rPr lang="fr-FR" sz="6400" b="1" dirty="0">
                <a:latin typeface="+mn-lt"/>
                <a:cs typeface="+mn-cs"/>
              </a:rPr>
              <a:t>La situation économique </a:t>
            </a:r>
            <a:r>
              <a:rPr lang="fr-FR" sz="6400" dirty="0">
                <a:latin typeface="+mn-lt"/>
                <a:cs typeface="+mn-cs"/>
              </a:rPr>
              <a:t>semble être la principale explication.</a:t>
            </a:r>
          </a:p>
          <a:p>
            <a:pPr marL="800100" lvl="1" indent="-342900" fontAlgn="auto">
              <a:spcBef>
                <a:spcPct val="20000"/>
              </a:spcBef>
              <a:spcAft>
                <a:spcPts val="0"/>
              </a:spcAft>
              <a:defRPr/>
            </a:pPr>
            <a:r>
              <a:rPr lang="fr-FR" sz="6400" dirty="0">
                <a:latin typeface="+mn-lt"/>
                <a:cs typeface="+mn-cs"/>
              </a:rPr>
              <a:t>77% des entreprises interrogées soulignent que la </a:t>
            </a:r>
            <a:r>
              <a:rPr lang="fr-FR" sz="6400" b="1" dirty="0">
                <a:latin typeface="+mn-lt"/>
                <a:cs typeface="+mn-cs"/>
              </a:rPr>
              <a:t>réduction des coûts des achats </a:t>
            </a:r>
            <a:r>
              <a:rPr lang="fr-FR" sz="6400" dirty="0">
                <a:latin typeface="+mn-lt"/>
                <a:cs typeface="+mn-cs"/>
              </a:rPr>
              <a:t>sera le principal objectif de 2014, celles-ci vont donc préférer se tourner vers des entreprises étrangères où elles pourront acheter des produits à moindre coût.</a:t>
            </a:r>
          </a:p>
          <a:p>
            <a:pPr marL="800100" lvl="1" indent="-342900" fontAlgn="auto">
              <a:spcBef>
                <a:spcPct val="20000"/>
              </a:spcBef>
              <a:spcAft>
                <a:spcPts val="0"/>
              </a:spcAft>
              <a:defRPr/>
            </a:pPr>
            <a:endParaRPr lang="fr-FR" sz="6400" dirty="0">
              <a:latin typeface="+mn-lt"/>
              <a:cs typeface="+mn-cs"/>
            </a:endParaRPr>
          </a:p>
          <a:p>
            <a:pPr marL="800100" lvl="1" indent="-342900" fontAlgn="auto">
              <a:spcBef>
                <a:spcPct val="20000"/>
              </a:spcBef>
              <a:spcAft>
                <a:spcPts val="0"/>
              </a:spcAft>
              <a:defRPr/>
            </a:pPr>
            <a:r>
              <a:rPr lang="fr-FR" sz="6400" dirty="0">
                <a:latin typeface="+mn-lt"/>
                <a:cs typeface="+mn-cs"/>
              </a:rPr>
              <a:t>D’autres entreprises, elles, font le choix de ne concevoir leurs produits qu’avec des matériaux français car elles veulent faire valoir leur 100% Made In France. Ces entreprises voient donc le Made In France comme une façon de montrer qu’un produit peut être réalisé, conçu et assemblé entièrement dans la métropole.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dirty="0" smtClean="0">
                <a:solidFill>
                  <a:schemeClr val="tx2">
                    <a:lumMod val="75000"/>
                  </a:schemeClr>
                </a:solidFill>
              </a:rPr>
              <a:t>Atouts et freins de produire          Made in France</a:t>
            </a:r>
            <a:r>
              <a:rPr lang="fr-FR" b="1" dirty="0">
                <a:solidFill>
                  <a:schemeClr val="tx2">
                    <a:lumMod val="75000"/>
                  </a:schemeClr>
                </a:solidFill>
              </a:rPr>
              <a:t/>
            </a:r>
            <a:br>
              <a:rPr lang="fr-FR" b="1" dirty="0">
                <a:solidFill>
                  <a:schemeClr val="tx2">
                    <a:lumMod val="75000"/>
                  </a:schemeClr>
                </a:solidFill>
              </a:rPr>
            </a:br>
            <a:endParaRPr lang="fr-FR" dirty="0"/>
          </a:p>
        </p:txBody>
      </p:sp>
      <p:graphicFrame>
        <p:nvGraphicFramePr>
          <p:cNvPr id="4" name="Tableau 3"/>
          <p:cNvGraphicFramePr>
            <a:graphicFrameLocks noGrp="1"/>
          </p:cNvGraphicFramePr>
          <p:nvPr/>
        </p:nvGraphicFramePr>
        <p:xfrm>
          <a:off x="250825" y="1268413"/>
          <a:ext cx="8569325" cy="5329237"/>
        </p:xfrm>
        <a:graphic>
          <a:graphicData uri="http://schemas.openxmlformats.org/drawingml/2006/table">
            <a:tbl>
              <a:tblPr firstRow="1" firstCol="1" bandRow="1">
                <a:tableStyleId>{91EBBBCC-DAD2-459C-BE2E-F6DE35CF9A28}</a:tableStyleId>
              </a:tblPr>
              <a:tblGrid>
                <a:gridCol w="4248472"/>
                <a:gridCol w="4320480"/>
              </a:tblGrid>
              <a:tr h="333037">
                <a:tc>
                  <a:txBody>
                    <a:bodyPr/>
                    <a:lstStyle/>
                    <a:p>
                      <a:pPr algn="ctr">
                        <a:spcAft>
                          <a:spcPts val="0"/>
                        </a:spcAft>
                      </a:pPr>
                      <a:r>
                        <a:rPr lang="fr-FR" sz="1100">
                          <a:effectLst/>
                        </a:rPr>
                        <a:t>Atouts</a:t>
                      </a:r>
                      <a:endParaRPr lang="fr-FR" sz="1100">
                        <a:effectLst/>
                        <a:latin typeface="Calibri"/>
                        <a:ea typeface="Calibri"/>
                        <a:cs typeface="Times New Roman"/>
                      </a:endParaRPr>
                    </a:p>
                  </a:txBody>
                  <a:tcPr marL="68580" marR="68580" marT="0" marB="0"/>
                </a:tc>
                <a:tc>
                  <a:txBody>
                    <a:bodyPr/>
                    <a:lstStyle/>
                    <a:p>
                      <a:pPr algn="ctr">
                        <a:spcAft>
                          <a:spcPts val="0"/>
                        </a:spcAft>
                      </a:pPr>
                      <a:r>
                        <a:rPr lang="fr-FR" sz="1100">
                          <a:effectLst/>
                        </a:rPr>
                        <a:t>Freins</a:t>
                      </a:r>
                      <a:endParaRPr lang="fr-FR" sz="1100">
                        <a:effectLst/>
                        <a:latin typeface="Calibri"/>
                        <a:ea typeface="Calibri"/>
                        <a:cs typeface="Times New Roman"/>
                      </a:endParaRPr>
                    </a:p>
                  </a:txBody>
                  <a:tcPr marL="68580" marR="68580" marT="0" marB="0"/>
                </a:tc>
              </a:tr>
              <a:tr h="666074">
                <a:tc>
                  <a:txBody>
                    <a:bodyPr/>
                    <a:lstStyle/>
                    <a:p>
                      <a:pPr>
                        <a:spcAft>
                          <a:spcPts val="0"/>
                        </a:spcAft>
                      </a:pPr>
                      <a:r>
                        <a:rPr lang="fr-FR" sz="1100">
                          <a:effectLst/>
                        </a:rPr>
                        <a:t>Qualité perçue du produit valorisation du savoir-faire français. </a:t>
                      </a:r>
                      <a:endParaRPr lang="fr-FR" sz="1100">
                        <a:effectLst/>
                        <a:latin typeface="Calibri"/>
                        <a:ea typeface="Calibri"/>
                        <a:cs typeface="Times New Roman"/>
                      </a:endParaRPr>
                    </a:p>
                  </a:txBody>
                  <a:tcPr marL="68580" marR="68580" marT="0" marB="0"/>
                </a:tc>
                <a:tc>
                  <a:txBody>
                    <a:bodyPr/>
                    <a:lstStyle/>
                    <a:p>
                      <a:pPr>
                        <a:spcAft>
                          <a:spcPts val="0"/>
                        </a:spcAft>
                      </a:pPr>
                      <a:r>
                        <a:rPr lang="fr-FR" sz="1100" b="1">
                          <a:effectLst/>
                        </a:rPr>
                        <a:t>Protectionnisme perçu.</a:t>
                      </a:r>
                      <a:endParaRPr lang="fr-FR" sz="1100" b="1">
                        <a:effectLst/>
                        <a:latin typeface="Calibri"/>
                        <a:ea typeface="Calibri"/>
                        <a:cs typeface="Times New Roman"/>
                      </a:endParaRPr>
                    </a:p>
                  </a:txBody>
                  <a:tcPr marL="68580" marR="68580" marT="0" marB="0"/>
                </a:tc>
              </a:tr>
              <a:tr h="666074">
                <a:tc>
                  <a:txBody>
                    <a:bodyPr/>
                    <a:lstStyle/>
                    <a:p>
                      <a:pPr>
                        <a:spcAft>
                          <a:spcPts val="0"/>
                        </a:spcAft>
                      </a:pPr>
                      <a:r>
                        <a:rPr lang="fr-FR" sz="1100" dirty="0">
                          <a:effectLst/>
                        </a:rPr>
                        <a:t>Image positive de la France.</a:t>
                      </a:r>
                      <a:endParaRPr lang="fr-FR" sz="1100" dirty="0">
                        <a:effectLst/>
                        <a:latin typeface="Calibri"/>
                        <a:ea typeface="Calibri"/>
                        <a:cs typeface="Times New Roman"/>
                      </a:endParaRPr>
                    </a:p>
                  </a:txBody>
                  <a:tcPr marL="68580" marR="68580" marT="0" marB="0"/>
                </a:tc>
                <a:tc>
                  <a:txBody>
                    <a:bodyPr/>
                    <a:lstStyle/>
                    <a:p>
                      <a:pPr>
                        <a:spcAft>
                          <a:spcPts val="0"/>
                        </a:spcAft>
                      </a:pPr>
                      <a:r>
                        <a:rPr lang="fr-FR" sz="1100" b="1">
                          <a:effectLst/>
                        </a:rPr>
                        <a:t>Le Made in France a-t-il d’autres débouchés à l’étranger en dehors du luxe ?</a:t>
                      </a:r>
                      <a:endParaRPr lang="fr-FR" sz="1100" b="1">
                        <a:effectLst/>
                        <a:latin typeface="Calibri"/>
                        <a:ea typeface="Calibri"/>
                        <a:cs typeface="Times New Roman"/>
                      </a:endParaRPr>
                    </a:p>
                  </a:txBody>
                  <a:tcPr marL="68580" marR="68580" marT="0" marB="0"/>
                </a:tc>
              </a:tr>
              <a:tr h="333037">
                <a:tc>
                  <a:txBody>
                    <a:bodyPr/>
                    <a:lstStyle/>
                    <a:p>
                      <a:pPr>
                        <a:spcAft>
                          <a:spcPts val="0"/>
                        </a:spcAft>
                      </a:pPr>
                      <a:r>
                        <a:rPr lang="fr-FR" sz="1100">
                          <a:effectLst/>
                        </a:rPr>
                        <a:t>Main d’œuvre qualifiée.</a:t>
                      </a:r>
                      <a:endParaRPr lang="fr-FR" sz="1100">
                        <a:effectLst/>
                        <a:latin typeface="Calibri"/>
                        <a:ea typeface="Calibri"/>
                        <a:cs typeface="Times New Roman"/>
                      </a:endParaRPr>
                    </a:p>
                  </a:txBody>
                  <a:tcPr marL="68580" marR="68580" marT="0" marB="0"/>
                </a:tc>
                <a:tc>
                  <a:txBody>
                    <a:bodyPr/>
                    <a:lstStyle/>
                    <a:p>
                      <a:pPr>
                        <a:spcAft>
                          <a:spcPts val="0"/>
                        </a:spcAft>
                      </a:pPr>
                      <a:r>
                        <a:rPr lang="fr-FR" sz="1100" b="1">
                          <a:effectLst/>
                        </a:rPr>
                        <a:t>Main d’œuvre plus chère.</a:t>
                      </a:r>
                      <a:endParaRPr lang="fr-FR" sz="1100" b="1">
                        <a:effectLst/>
                        <a:latin typeface="Calibri"/>
                        <a:ea typeface="Calibri"/>
                        <a:cs typeface="Times New Roman"/>
                      </a:endParaRPr>
                    </a:p>
                  </a:txBody>
                  <a:tcPr marL="68580" marR="68580" marT="0" marB="0"/>
                </a:tc>
              </a:tr>
              <a:tr h="999110">
                <a:tc>
                  <a:txBody>
                    <a:bodyPr/>
                    <a:lstStyle/>
                    <a:p>
                      <a:pPr>
                        <a:spcAft>
                          <a:spcPts val="0"/>
                        </a:spcAft>
                      </a:pPr>
                      <a:r>
                        <a:rPr lang="fr-FR" sz="1100">
                          <a:effectLst/>
                        </a:rPr>
                        <a:t>Favorise l’emploi et le PIB dans une période de forte stagnation. (patriotisme économique) Sentiment de Civisme.</a:t>
                      </a:r>
                      <a:endParaRPr lang="fr-FR" sz="1100">
                        <a:effectLst/>
                        <a:latin typeface="Calibri"/>
                        <a:ea typeface="Calibri"/>
                        <a:cs typeface="Times New Roman"/>
                      </a:endParaRPr>
                    </a:p>
                  </a:txBody>
                  <a:tcPr marL="68580" marR="68580" marT="0" marB="0"/>
                </a:tc>
                <a:tc>
                  <a:txBody>
                    <a:bodyPr/>
                    <a:lstStyle/>
                    <a:p>
                      <a:pPr>
                        <a:spcAft>
                          <a:spcPts val="0"/>
                        </a:spcAft>
                      </a:pPr>
                      <a:r>
                        <a:rPr lang="fr-FR" sz="1100" b="1">
                          <a:effectLst/>
                        </a:rPr>
                        <a:t>Imposition Française plus élevée que dans certains autres états.</a:t>
                      </a:r>
                      <a:endParaRPr lang="fr-FR" sz="1100" b="1">
                        <a:effectLst/>
                        <a:latin typeface="Calibri"/>
                        <a:ea typeface="Calibri"/>
                        <a:cs typeface="Times New Roman"/>
                      </a:endParaRPr>
                    </a:p>
                  </a:txBody>
                  <a:tcPr marL="68580" marR="68580" marT="0" marB="0"/>
                </a:tc>
              </a:tr>
              <a:tr h="666074">
                <a:tc>
                  <a:txBody>
                    <a:bodyPr/>
                    <a:lstStyle/>
                    <a:p>
                      <a:pPr>
                        <a:spcAft>
                          <a:spcPts val="0"/>
                        </a:spcAft>
                      </a:pPr>
                      <a:r>
                        <a:rPr lang="fr-FR" sz="1100">
                          <a:effectLst/>
                        </a:rPr>
                        <a:t>Traçabilité renforcée.</a:t>
                      </a:r>
                      <a:endParaRPr lang="fr-FR" sz="1100">
                        <a:effectLst/>
                        <a:latin typeface="Calibri"/>
                        <a:ea typeface="Calibri"/>
                        <a:cs typeface="Times New Roman"/>
                      </a:endParaRPr>
                    </a:p>
                  </a:txBody>
                  <a:tcPr marL="68580" marR="68580" marT="0" marB="0"/>
                </a:tc>
                <a:tc>
                  <a:txBody>
                    <a:bodyPr/>
                    <a:lstStyle/>
                    <a:p>
                      <a:pPr>
                        <a:spcAft>
                          <a:spcPts val="0"/>
                        </a:spcAft>
                      </a:pPr>
                      <a:r>
                        <a:rPr lang="fr-FR" sz="1100" b="1">
                          <a:effectLst/>
                        </a:rPr>
                        <a:t>Produits plus chers ? Perte de pouvoir d’achat pour le consommateur ?</a:t>
                      </a:r>
                      <a:endParaRPr lang="fr-FR" sz="1100" b="1">
                        <a:effectLst/>
                        <a:latin typeface="Calibri"/>
                        <a:ea typeface="Calibri"/>
                        <a:cs typeface="Times New Roman"/>
                      </a:endParaRPr>
                    </a:p>
                  </a:txBody>
                  <a:tcPr marL="68580" marR="68580" marT="0" marB="0"/>
                </a:tc>
              </a:tr>
              <a:tr h="666074">
                <a:tc>
                  <a:txBody>
                    <a:bodyPr/>
                    <a:lstStyle/>
                    <a:p>
                      <a:pPr>
                        <a:spcAft>
                          <a:spcPts val="0"/>
                        </a:spcAft>
                      </a:pPr>
                      <a:r>
                        <a:rPr lang="fr-FR" sz="1100">
                          <a:effectLst/>
                        </a:rPr>
                        <a:t>Forte accessibilité des centres technologiques et de recherche.</a:t>
                      </a:r>
                      <a:endParaRPr lang="fr-FR" sz="1100">
                        <a:effectLst/>
                        <a:latin typeface="Calibri"/>
                        <a:ea typeface="Calibri"/>
                        <a:cs typeface="Times New Roman"/>
                      </a:endParaRPr>
                    </a:p>
                  </a:txBody>
                  <a:tcPr marL="68580" marR="68580" marT="0" marB="0"/>
                </a:tc>
                <a:tc>
                  <a:txBody>
                    <a:bodyPr/>
                    <a:lstStyle/>
                    <a:p>
                      <a:pPr>
                        <a:spcAft>
                          <a:spcPts val="0"/>
                        </a:spcAft>
                      </a:pPr>
                      <a:r>
                        <a:rPr lang="fr-FR" sz="1100" b="1">
                          <a:effectLst/>
                        </a:rPr>
                        <a:t>Faible accessibilité de certaines matières premières.</a:t>
                      </a:r>
                      <a:endParaRPr lang="fr-FR" sz="1100" b="1">
                        <a:effectLst/>
                        <a:latin typeface="Calibri"/>
                        <a:ea typeface="Calibri"/>
                        <a:cs typeface="Times New Roman"/>
                      </a:endParaRPr>
                    </a:p>
                  </a:txBody>
                  <a:tcPr marL="68580" marR="68580" marT="0" marB="0"/>
                </a:tc>
              </a:tr>
              <a:tr h="666074">
                <a:tc>
                  <a:txBody>
                    <a:bodyPr/>
                    <a:lstStyle/>
                    <a:p>
                      <a:pPr>
                        <a:spcAft>
                          <a:spcPts val="0"/>
                        </a:spcAft>
                      </a:pPr>
                      <a:r>
                        <a:rPr lang="fr-FR" sz="1100">
                          <a:effectLst/>
                        </a:rPr>
                        <a:t>Bénéficier d’une labellisation : confiance.</a:t>
                      </a:r>
                      <a:endParaRPr lang="fr-FR" sz="1100">
                        <a:effectLst/>
                        <a:latin typeface="Calibri"/>
                        <a:ea typeface="Calibri"/>
                        <a:cs typeface="Times New Roman"/>
                      </a:endParaRPr>
                    </a:p>
                  </a:txBody>
                  <a:tcPr marL="68580" marR="68580" marT="0" marB="0"/>
                </a:tc>
                <a:tc>
                  <a:txBody>
                    <a:bodyPr/>
                    <a:lstStyle/>
                    <a:p>
                      <a:pPr>
                        <a:spcAft>
                          <a:spcPts val="0"/>
                        </a:spcAft>
                      </a:pPr>
                      <a:r>
                        <a:rPr lang="fr-FR" sz="1100" b="1">
                          <a:effectLst/>
                        </a:rPr>
                        <a:t>Perte de compétitivité possible.</a:t>
                      </a:r>
                    </a:p>
                    <a:p>
                      <a:pPr>
                        <a:spcAft>
                          <a:spcPts val="0"/>
                        </a:spcAft>
                      </a:pPr>
                      <a:r>
                        <a:rPr lang="fr-FR" sz="1100" b="1">
                          <a:effectLst/>
                        </a:rPr>
                        <a:t> </a:t>
                      </a:r>
                      <a:endParaRPr lang="fr-FR" sz="1100" b="1">
                        <a:effectLst/>
                        <a:latin typeface="Calibri"/>
                        <a:ea typeface="Calibri"/>
                        <a:cs typeface="Times New Roman"/>
                      </a:endParaRPr>
                    </a:p>
                  </a:txBody>
                  <a:tcPr marL="68580" marR="68580" marT="0" marB="0"/>
                </a:tc>
              </a:tr>
              <a:tr h="333037">
                <a:tc>
                  <a:txBody>
                    <a:bodyPr/>
                    <a:lstStyle/>
                    <a:p>
                      <a:pPr>
                        <a:spcAft>
                          <a:spcPts val="0"/>
                        </a:spcAft>
                      </a:pPr>
                      <a:r>
                        <a:rPr lang="fr-FR" sz="1100">
                          <a:effectLst/>
                        </a:rPr>
                        <a:t>Positionnement différencié.</a:t>
                      </a:r>
                      <a:endParaRPr lang="fr-FR" sz="1100">
                        <a:effectLst/>
                        <a:latin typeface="Calibri"/>
                        <a:ea typeface="Calibri"/>
                        <a:cs typeface="Times New Roman"/>
                      </a:endParaRPr>
                    </a:p>
                  </a:txBody>
                  <a:tcPr marL="68580" marR="68580" marT="0" marB="0"/>
                </a:tc>
                <a:tc>
                  <a:txBody>
                    <a:bodyPr/>
                    <a:lstStyle/>
                    <a:p>
                      <a:pPr>
                        <a:spcAft>
                          <a:spcPts val="0"/>
                        </a:spcAft>
                      </a:pPr>
                      <a:r>
                        <a:rPr lang="fr-FR" sz="1100" b="1" dirty="0">
                          <a:effectLst/>
                        </a:rPr>
                        <a:t>Education du consommateur à soigner.</a:t>
                      </a:r>
                      <a:endParaRPr lang="fr-FR" sz="1100" b="1" dirty="0">
                        <a:effectLst/>
                        <a:latin typeface="Calibri"/>
                        <a:ea typeface="Calibri"/>
                        <a:cs typeface="Times New Roman"/>
                      </a:endParaRPr>
                    </a:p>
                  </a:txBody>
                  <a:tcPr marL="68580" marR="68580"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noChangeArrowheads="1"/>
          </p:cNvPicPr>
          <p:nvPr/>
        </p:nvPicPr>
        <p:blipFill>
          <a:blip r:embed="rId2"/>
          <a:srcRect/>
          <a:stretch>
            <a:fillRect/>
          </a:stretch>
        </p:blipFill>
        <p:spPr bwMode="auto">
          <a:xfrm>
            <a:off x="4763" y="0"/>
            <a:ext cx="9142412" cy="6858000"/>
          </a:xfrm>
          <a:prstGeom prst="rect">
            <a:avLst/>
          </a:prstGeom>
          <a:noFill/>
          <a:ln w="9525">
            <a:noFill/>
            <a:miter lim="800000"/>
            <a:headEnd/>
            <a:tailEnd/>
          </a:ln>
        </p:spPr>
      </p:pic>
      <p:sp>
        <p:nvSpPr>
          <p:cNvPr id="15362" name="Titre 1"/>
          <p:cNvSpPr>
            <a:spLocks noGrp="1"/>
          </p:cNvSpPr>
          <p:nvPr>
            <p:ph type="title"/>
          </p:nvPr>
        </p:nvSpPr>
        <p:spPr>
          <a:xfrm>
            <a:off x="0" y="-150813"/>
            <a:ext cx="8229600" cy="1143001"/>
          </a:xfrm>
        </p:spPr>
        <p:txBody>
          <a:bodyPr/>
          <a:lstStyle/>
          <a:p>
            <a:pPr algn="l" eaLnBrk="1" hangingPunct="1"/>
            <a:r>
              <a:rPr lang="fr-FR" b="1" smtClean="0"/>
              <a:t> Ciblons notre sujet …</a:t>
            </a:r>
          </a:p>
        </p:txBody>
      </p:sp>
      <p:sp>
        <p:nvSpPr>
          <p:cNvPr id="15363" name="ZoneTexte 3"/>
          <p:cNvSpPr txBox="1">
            <a:spLocks noChangeArrowheads="1"/>
          </p:cNvSpPr>
          <p:nvPr/>
        </p:nvSpPr>
        <p:spPr bwMode="auto">
          <a:xfrm>
            <a:off x="179388" y="908050"/>
            <a:ext cx="5256212" cy="3602038"/>
          </a:xfrm>
          <a:prstGeom prst="rect">
            <a:avLst/>
          </a:prstGeom>
          <a:noFill/>
          <a:ln w="9525">
            <a:noFill/>
            <a:miter lim="800000"/>
            <a:headEnd/>
            <a:tailEnd/>
          </a:ln>
        </p:spPr>
        <p:txBody>
          <a:bodyPr>
            <a:spAutoFit/>
          </a:bodyPr>
          <a:lstStyle/>
          <a:p>
            <a:pPr algn="just"/>
            <a:r>
              <a:rPr lang="fr-FR" sz="2400">
                <a:latin typeface="Calibri" pitchFamily="34" charset="0"/>
              </a:rPr>
              <a:t>Le « Made in » est une problématique apparue avec la montée en puissance de la mondialisation.</a:t>
            </a:r>
          </a:p>
          <a:p>
            <a:pPr algn="just"/>
            <a:r>
              <a:rPr lang="fr-FR" sz="2400">
                <a:latin typeface="Calibri" pitchFamily="34" charset="0"/>
              </a:rPr>
              <a:t>Cet estampillage permet aussi bien aux autorités qu’au consommateur d’avoir à disposition une certaine traçabilité des produits.</a:t>
            </a:r>
          </a:p>
          <a:p>
            <a:pPr algn="just"/>
            <a:endParaRPr lang="fr-FR" sz="2400">
              <a:latin typeface="Calibri" pitchFamily="34" charset="0"/>
            </a:endParaRPr>
          </a:p>
          <a:p>
            <a:endParaRPr lang="fr-FR">
              <a:latin typeface="Calibri" pitchFamily="34" charset="0"/>
            </a:endParaRPr>
          </a:p>
          <a:p>
            <a:endParaRPr lang="fr-FR">
              <a:latin typeface="Calibri" pitchFamily="34" charset="0"/>
            </a:endParaRPr>
          </a:p>
        </p:txBody>
      </p:sp>
      <p:pic>
        <p:nvPicPr>
          <p:cNvPr id="15364" name="Picture 6"/>
          <p:cNvPicPr>
            <a:picLocks noChangeAspect="1" noChangeArrowheads="1"/>
          </p:cNvPicPr>
          <p:nvPr/>
        </p:nvPicPr>
        <p:blipFill>
          <a:blip r:embed="rId3"/>
          <a:srcRect/>
          <a:stretch>
            <a:fillRect/>
          </a:stretch>
        </p:blipFill>
        <p:spPr bwMode="auto">
          <a:xfrm rot="737116">
            <a:off x="5797550" y="1230313"/>
            <a:ext cx="3209925" cy="1781175"/>
          </a:xfrm>
          <a:prstGeom prst="rect">
            <a:avLst/>
          </a:prstGeom>
          <a:noFill/>
          <a:ln w="9525">
            <a:noFill/>
            <a:miter lim="800000"/>
            <a:headEnd/>
            <a:tailEnd/>
          </a:ln>
        </p:spPr>
      </p:pic>
      <p:sp>
        <p:nvSpPr>
          <p:cNvPr id="15365" name="ZoneTexte 4"/>
          <p:cNvSpPr txBox="1">
            <a:spLocks noChangeArrowheads="1"/>
          </p:cNvSpPr>
          <p:nvPr/>
        </p:nvSpPr>
        <p:spPr bwMode="auto">
          <a:xfrm>
            <a:off x="219075" y="3933825"/>
            <a:ext cx="8713788" cy="2522538"/>
          </a:xfrm>
          <a:prstGeom prst="rect">
            <a:avLst/>
          </a:prstGeom>
          <a:noFill/>
          <a:ln w="9525">
            <a:noFill/>
            <a:miter lim="800000"/>
            <a:headEnd/>
            <a:tailEnd/>
          </a:ln>
        </p:spPr>
        <p:txBody>
          <a:bodyPr>
            <a:spAutoFit/>
          </a:bodyPr>
          <a:lstStyle/>
          <a:p>
            <a:pPr algn="just"/>
            <a:r>
              <a:rPr lang="fr-FR" sz="2800">
                <a:latin typeface="Calibri" pitchFamily="34" charset="0"/>
              </a:rPr>
              <a:t>Afin de ne pas nous égarer dans les difficultés que pourrait apporter la notion de relativité culturelle, nous avons choisi de nous focaliser sur le « Made in France ». </a:t>
            </a:r>
          </a:p>
          <a:p>
            <a:pPr algn="just"/>
            <a:r>
              <a:rPr lang="fr-FR" sz="2800">
                <a:latin typeface="Calibri" pitchFamily="34" charset="0"/>
              </a:rPr>
              <a:t>Ce sujet nous permettra de citer des exemples ciblés, et de nous focaliser sur une discussion nationale d’actualité.</a:t>
            </a:r>
          </a:p>
          <a:p>
            <a:endParaRPr lang="fr-FR">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549275"/>
            <a:ext cx="8218487" cy="5903913"/>
          </a:xfrm>
        </p:spPr>
        <p:txBody>
          <a:bodyPr rtlCol="0">
            <a:normAutofit fontScale="40000" lnSpcReduction="20000"/>
          </a:bodyPr>
          <a:lstStyle/>
          <a:p>
            <a:pPr eaLnBrk="1" fontAlgn="auto" hangingPunct="1">
              <a:spcAft>
                <a:spcPts val="0"/>
              </a:spcAft>
              <a:buFont typeface="Wingdings" pitchFamily="2" charset="2"/>
              <a:buChar char="Ø"/>
              <a:defRPr/>
            </a:pPr>
            <a:r>
              <a:rPr lang="fr-FR" sz="5100" dirty="0" smtClean="0">
                <a:solidFill>
                  <a:srgbClr val="002060"/>
                </a:solidFill>
              </a:rPr>
              <a:t> </a:t>
            </a:r>
            <a:r>
              <a:rPr lang="fr-FR" sz="5900" b="1" dirty="0" smtClean="0">
                <a:solidFill>
                  <a:srgbClr val="002060"/>
                </a:solidFill>
              </a:rPr>
              <a:t>La réalité des produits</a:t>
            </a:r>
            <a:endParaRPr lang="fr-FR" sz="5100" b="1" dirty="0" smtClean="0">
              <a:solidFill>
                <a:srgbClr val="002060"/>
              </a:solidFill>
            </a:endParaRPr>
          </a:p>
          <a:p>
            <a:pPr eaLnBrk="1" fontAlgn="auto" hangingPunct="1">
              <a:spcAft>
                <a:spcPts val="0"/>
              </a:spcAft>
              <a:buFont typeface="Arial" panose="020B0604020202020204" pitchFamily="34" charset="0"/>
              <a:buNone/>
              <a:defRPr/>
            </a:pPr>
            <a:endParaRPr lang="fr-FR" dirty="0" smtClean="0"/>
          </a:p>
          <a:p>
            <a:pPr marL="0" indent="0" eaLnBrk="1" fontAlgn="auto" hangingPunct="1">
              <a:spcAft>
                <a:spcPts val="0"/>
              </a:spcAft>
              <a:buFont typeface="Arial" panose="020B0604020202020204" pitchFamily="34" charset="0"/>
              <a:buNone/>
              <a:defRPr/>
            </a:pPr>
            <a:r>
              <a:rPr lang="fr-FR" sz="3800" dirty="0"/>
              <a:t>N</a:t>
            </a:r>
            <a:r>
              <a:rPr lang="fr-FR" sz="3800" dirty="0" smtClean="0"/>
              <a:t>ous remarquons qu’il y a une </a:t>
            </a:r>
            <a:r>
              <a:rPr lang="fr-FR" sz="3800" b="1" dirty="0" smtClean="0"/>
              <a:t>dissonance</a:t>
            </a:r>
            <a:r>
              <a:rPr lang="fr-FR" sz="3800" dirty="0" smtClean="0"/>
              <a:t> chez les consommateurs à propos de la qualité de certains produits dits Made In France. Quelle qualité les consommateurs voient-ils exactement quand on parle de produits Made In France?</a:t>
            </a:r>
          </a:p>
          <a:p>
            <a:pPr marL="0" indent="0" eaLnBrk="1" fontAlgn="auto" hangingPunct="1">
              <a:spcAft>
                <a:spcPts val="0"/>
              </a:spcAft>
              <a:buFont typeface="Arial" panose="020B0604020202020204" pitchFamily="34" charset="0"/>
              <a:buNone/>
              <a:defRPr/>
            </a:pPr>
            <a:endParaRPr lang="fr-FR" sz="3800" dirty="0" smtClean="0"/>
          </a:p>
          <a:p>
            <a:pPr marL="0" indent="0" eaLnBrk="1" fontAlgn="auto" hangingPunct="1">
              <a:spcAft>
                <a:spcPts val="0"/>
              </a:spcAft>
              <a:buFont typeface="Arial" panose="020B0604020202020204" pitchFamily="34" charset="0"/>
              <a:buNone/>
              <a:defRPr/>
            </a:pPr>
            <a:r>
              <a:rPr lang="fr-FR" sz="3800" dirty="0" smtClean="0"/>
              <a:t>On peut se poser la question: Est ce qu’un produit «</a:t>
            </a:r>
            <a:r>
              <a:rPr lang="fr-FR" sz="3800" b="1" dirty="0" smtClean="0"/>
              <a:t> </a:t>
            </a:r>
            <a:r>
              <a:rPr lang="fr-FR" sz="3800" b="1" dirty="0" err="1" smtClean="0"/>
              <a:t>Low</a:t>
            </a:r>
            <a:r>
              <a:rPr lang="fr-FR" sz="3800" b="1" dirty="0" smtClean="0"/>
              <a:t> </a:t>
            </a:r>
            <a:r>
              <a:rPr lang="fr-FR" sz="3800" b="1" dirty="0" err="1" smtClean="0"/>
              <a:t>Cost</a:t>
            </a:r>
            <a:r>
              <a:rPr lang="fr-FR" sz="3800" dirty="0" smtClean="0"/>
              <a:t> » Made In France serait possible? Peut on faire du Made In France bas de gamme, </a:t>
            </a:r>
            <a:r>
              <a:rPr lang="fr-FR" sz="3800" dirty="0" err="1" smtClean="0"/>
              <a:t>low</a:t>
            </a:r>
            <a:r>
              <a:rPr lang="fr-FR" sz="3800" dirty="0" smtClean="0"/>
              <a:t> </a:t>
            </a:r>
            <a:r>
              <a:rPr lang="fr-FR" sz="3800" dirty="0" err="1" smtClean="0"/>
              <a:t>cost</a:t>
            </a:r>
            <a:r>
              <a:rPr lang="fr-FR" sz="3800" dirty="0" smtClean="0"/>
              <a:t>, de moins bonne qualité ?</a:t>
            </a:r>
          </a:p>
          <a:p>
            <a:pPr marL="0" indent="0" eaLnBrk="1" fontAlgn="auto" hangingPunct="1">
              <a:spcAft>
                <a:spcPts val="0"/>
              </a:spcAft>
              <a:buFont typeface="Arial" panose="020B0604020202020204" pitchFamily="34" charset="0"/>
              <a:buNone/>
              <a:defRPr/>
            </a:pPr>
            <a:endParaRPr lang="fr-FR" sz="3800" dirty="0" smtClean="0"/>
          </a:p>
          <a:p>
            <a:pPr marL="0" indent="0" eaLnBrk="1" fontAlgn="auto" hangingPunct="1">
              <a:spcAft>
                <a:spcPts val="0"/>
              </a:spcAft>
              <a:buFont typeface="Arial" panose="020B0604020202020204" pitchFamily="34" charset="0"/>
              <a:buNone/>
              <a:defRPr/>
            </a:pPr>
            <a:r>
              <a:rPr lang="fr-FR" sz="3800" dirty="0" smtClean="0"/>
              <a:t>Dans la tête du consommateur, acheter français, c’est acheter le passé, c’est acheter une image, celle de la France qui va bien.  Pour lui, le made in France est synonyme de qualité et de surcroit, de produits plus chers que ceux fabriqués à l’étranger.</a:t>
            </a:r>
          </a:p>
          <a:p>
            <a:pPr marL="0" indent="0" eaLnBrk="1" fontAlgn="auto" hangingPunct="1">
              <a:spcAft>
                <a:spcPts val="0"/>
              </a:spcAft>
              <a:buFont typeface="Arial" panose="020B0604020202020204" pitchFamily="34" charset="0"/>
              <a:buNone/>
              <a:defRPr/>
            </a:pPr>
            <a:endParaRPr lang="fr-FR" sz="3800" dirty="0" smtClean="0"/>
          </a:p>
          <a:p>
            <a:pPr marL="0" indent="0" eaLnBrk="1" fontAlgn="auto" hangingPunct="1">
              <a:spcAft>
                <a:spcPts val="0"/>
              </a:spcAft>
              <a:buFont typeface="Arial" panose="020B0604020202020204" pitchFamily="34" charset="0"/>
              <a:buNone/>
              <a:defRPr/>
            </a:pPr>
            <a:r>
              <a:rPr lang="fr-FR" sz="3800" dirty="0" smtClean="0"/>
              <a:t>Cependant, il est en tout cas certain que n’importe quel produit, tout français soit-il, est aujourd’hui composé ou de </a:t>
            </a:r>
            <a:r>
              <a:rPr lang="fr-FR" sz="3800" b="1" dirty="0" smtClean="0"/>
              <a:t>matières premières </a:t>
            </a:r>
            <a:r>
              <a:rPr lang="fr-FR" sz="3800" dirty="0" smtClean="0"/>
              <a:t>ou d’inspirations ou de travail fourni par des étrangers</a:t>
            </a:r>
          </a:p>
          <a:p>
            <a:pPr marL="0" indent="0" eaLnBrk="1" fontAlgn="auto" hangingPunct="1">
              <a:spcAft>
                <a:spcPts val="0"/>
              </a:spcAft>
              <a:buFont typeface="Arial" panose="020B0604020202020204" pitchFamily="34" charset="0"/>
              <a:buNone/>
              <a:defRPr/>
            </a:pPr>
            <a:endParaRPr lang="fr-FR" sz="3800" dirty="0" smtClean="0"/>
          </a:p>
          <a:p>
            <a:pPr marL="0" indent="0" eaLnBrk="1" fontAlgn="auto" hangingPunct="1">
              <a:spcAft>
                <a:spcPts val="0"/>
              </a:spcAft>
              <a:buFont typeface="Arial" panose="020B0604020202020204" pitchFamily="34" charset="0"/>
              <a:buNone/>
              <a:defRPr/>
            </a:pPr>
            <a:r>
              <a:rPr lang="fr-FR" sz="3800" dirty="0" smtClean="0"/>
              <a:t>En réalité, la France est un pays à </a:t>
            </a:r>
            <a:r>
              <a:rPr lang="fr-FR" sz="3800" b="1" dirty="0" smtClean="0"/>
              <a:t>main-d’œuvre qualifiée</a:t>
            </a:r>
            <a:r>
              <a:rPr lang="fr-FR" sz="3800" dirty="0" smtClean="0"/>
              <a:t>, en défaut d'innovation certes, mais capable de produire des produits de haute qualité. </a:t>
            </a:r>
          </a:p>
          <a:p>
            <a:pPr marL="0" indent="0" eaLnBrk="1" fontAlgn="auto" hangingPunct="1">
              <a:spcAft>
                <a:spcPts val="0"/>
              </a:spcAft>
              <a:buFont typeface="Arial" panose="020B0604020202020204" pitchFamily="34" charset="0"/>
              <a:buNone/>
              <a:defRPr/>
            </a:pPr>
            <a:endParaRPr lang="fr-FR" sz="3800" dirty="0" smtClean="0"/>
          </a:p>
          <a:p>
            <a:pPr marL="0" indent="0" eaLnBrk="1" fontAlgn="auto" hangingPunct="1">
              <a:spcAft>
                <a:spcPts val="0"/>
              </a:spcAft>
              <a:buFont typeface="Arial" panose="020B0604020202020204" pitchFamily="34" charset="0"/>
              <a:buNone/>
              <a:defRPr/>
            </a:pPr>
            <a:r>
              <a:rPr lang="fr-FR" sz="3800" dirty="0" smtClean="0"/>
              <a:t>Les entreprises françaises perdent peu à peu leurs marchés étrangers, et les consommateurs français préfèrent des produits étrangers, souvent parce qu'ils sont moins chers ou de meilleure qualité. Pour pouvoir être au même niveau que ces pays, il va falloir que la France retrouve de la compétitivité.</a:t>
            </a:r>
          </a:p>
          <a:p>
            <a:pPr marL="0" indent="0" eaLnBrk="1" fontAlgn="auto" hangingPunct="1">
              <a:spcAft>
                <a:spcPts val="0"/>
              </a:spcAft>
              <a:buFont typeface="Arial" panose="020B0604020202020204" pitchFamily="34" charset="0"/>
              <a:buNone/>
              <a:defRPr/>
            </a:pPr>
            <a:endParaRPr lang="fr-FR" sz="3800" dirty="0" smtClean="0"/>
          </a:p>
          <a:p>
            <a:pPr marL="0" indent="0" eaLnBrk="1" fontAlgn="auto" hangingPunct="1">
              <a:spcAft>
                <a:spcPts val="0"/>
              </a:spcAft>
              <a:buFont typeface="Arial" panose="020B0604020202020204" pitchFamily="34" charset="0"/>
              <a:buNone/>
              <a:defRPr/>
            </a:pPr>
            <a:r>
              <a:rPr lang="fr-FR" sz="3800" dirty="0" smtClean="0"/>
              <a:t>Enfin, l’un des problèmes avec le savoir faire Français, est qu’il est endigué par le déferlement de l’</a:t>
            </a:r>
            <a:r>
              <a:rPr lang="fr-FR" sz="3800" b="1" dirty="0" smtClean="0"/>
              <a:t>imitation</a:t>
            </a:r>
            <a:r>
              <a:rPr lang="fr-FR" sz="3800" dirty="0" smtClean="0"/>
              <a:t>. Les consommateurs cherchent tellement le plus bas prix, qu’ils n’en regardent même plus l’authenticité. C’est notre façon de consommer qu’il faut changer si le made in France doit évoluer.</a:t>
            </a:r>
          </a:p>
          <a:p>
            <a:pPr eaLnBrk="1" fontAlgn="auto" hangingPunct="1">
              <a:spcAft>
                <a:spcPts val="0"/>
              </a:spcAft>
              <a:buFont typeface="Arial" panose="020B0604020202020204" pitchFamily="34" charset="0"/>
              <a:buNone/>
              <a:defRPr/>
            </a:pPr>
            <a:endParaRPr lang="fr-FR" dirty="0" smtClean="0"/>
          </a:p>
          <a:p>
            <a:pPr eaLnBrk="1" fontAlgn="auto" hangingPunct="1">
              <a:spcAft>
                <a:spcPts val="0"/>
              </a:spcAft>
              <a:buFont typeface="Arial" panose="020B0604020202020204" pitchFamily="34" charset="0"/>
              <a:buNone/>
              <a:defRPr/>
            </a:pPr>
            <a:endParaRPr lang="fr-FR"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4638"/>
            <a:ext cx="9144000" cy="1143000"/>
          </a:xfrm>
          <a:prstGeom prst="rect">
            <a:avLst/>
          </a:prstGeom>
        </p:spPr>
        <p:txBody>
          <a:bodyPr>
            <a:normAutofit fontScale="92500"/>
          </a:bodyPr>
          <a:lstStyle/>
          <a:p>
            <a:pPr algn="ctr" fontAlgn="auto">
              <a:spcAft>
                <a:spcPts val="0"/>
              </a:spcAft>
              <a:defRPr/>
            </a:pPr>
            <a:r>
              <a:rPr lang="fr-FR" sz="4400" dirty="0">
                <a:solidFill>
                  <a:srgbClr val="FF0000"/>
                </a:solidFill>
                <a:latin typeface="+mj-lt"/>
                <a:ea typeface="+mj-ea"/>
                <a:cs typeface="+mj-cs"/>
              </a:rPr>
              <a:t>III. Comment exploiter le made in France ?</a:t>
            </a:r>
          </a:p>
        </p:txBody>
      </p:sp>
      <p:sp>
        <p:nvSpPr>
          <p:cNvPr id="3" name="Rectangle 2"/>
          <p:cNvSpPr/>
          <p:nvPr/>
        </p:nvSpPr>
        <p:spPr>
          <a:xfrm>
            <a:off x="0" y="1257300"/>
            <a:ext cx="9144000" cy="5124450"/>
          </a:xfrm>
          <a:prstGeom prst="rect">
            <a:avLst/>
          </a:prstGeom>
        </p:spPr>
        <p:txBody>
          <a:bodyPr>
            <a:spAutoFit/>
          </a:bodyPr>
          <a:lstStyle/>
          <a:p>
            <a:pPr fontAlgn="auto">
              <a:spcBef>
                <a:spcPts val="0"/>
              </a:spcBef>
              <a:spcAft>
                <a:spcPts val="0"/>
              </a:spcAft>
              <a:buFont typeface="Wingdings" panose="05000000000000000000" pitchFamily="2" charset="2"/>
              <a:buChar char="Ø"/>
              <a:defRPr/>
            </a:pPr>
            <a:r>
              <a:rPr lang="fr-FR" sz="2800" b="1" dirty="0">
                <a:solidFill>
                  <a:schemeClr val="tx2">
                    <a:lumMod val="75000"/>
                  </a:schemeClr>
                </a:solidFill>
                <a:latin typeface="+mn-lt"/>
                <a:cs typeface="+mn-cs"/>
              </a:rPr>
              <a:t> Les stratégies</a:t>
            </a:r>
          </a:p>
          <a:p>
            <a:pPr fontAlgn="auto">
              <a:spcBef>
                <a:spcPts val="0"/>
              </a:spcBef>
              <a:spcAft>
                <a:spcPts val="0"/>
              </a:spcAft>
              <a:defRPr/>
            </a:pPr>
            <a:endParaRPr lang="fr-FR" sz="1100" b="1" dirty="0">
              <a:latin typeface="+mn-lt"/>
              <a:cs typeface="+mn-cs"/>
            </a:endParaRPr>
          </a:p>
          <a:p>
            <a:pPr lvl="1" fontAlgn="auto">
              <a:spcBef>
                <a:spcPts val="0"/>
              </a:spcBef>
              <a:spcAft>
                <a:spcPts val="0"/>
              </a:spcAft>
              <a:defRPr/>
            </a:pPr>
            <a:r>
              <a:rPr lang="fr-FR" sz="1600" u="sng" dirty="0">
                <a:latin typeface="+mn-lt"/>
                <a:cs typeface="+mn-cs"/>
              </a:rPr>
              <a:t>&gt; </a:t>
            </a:r>
            <a:r>
              <a:rPr lang="fr-FR" sz="1600" b="1" u="sng" dirty="0">
                <a:latin typeface="+mn-lt"/>
                <a:cs typeface="+mn-cs"/>
              </a:rPr>
              <a:t>Communication : </a:t>
            </a:r>
            <a:r>
              <a:rPr lang="fr-FR" sz="1600" dirty="0">
                <a:latin typeface="+mn-lt"/>
                <a:cs typeface="+mn-cs"/>
              </a:rPr>
              <a:t>se démarquer des concurrents en communiquant sur la tradition, et mettre en avant les différents labels obtenus (</a:t>
            </a:r>
            <a:r>
              <a:rPr lang="fr-FR" sz="1600" i="1" dirty="0">
                <a:latin typeface="+mn-lt"/>
                <a:cs typeface="+mn-cs"/>
              </a:rPr>
              <a:t>Saveur en Or</a:t>
            </a:r>
            <a:r>
              <a:rPr lang="fr-FR" sz="1600" dirty="0">
                <a:latin typeface="+mn-lt"/>
                <a:cs typeface="+mn-cs"/>
              </a:rPr>
              <a:t>, </a:t>
            </a:r>
            <a:r>
              <a:rPr lang="fr-FR" sz="1600" i="1" dirty="0">
                <a:latin typeface="+mn-lt"/>
                <a:cs typeface="+mn-cs"/>
              </a:rPr>
              <a:t>Marque France</a:t>
            </a:r>
            <a:r>
              <a:rPr lang="fr-FR" sz="1600" dirty="0">
                <a:latin typeface="+mn-lt"/>
                <a:cs typeface="+mn-cs"/>
              </a:rPr>
              <a:t>, </a:t>
            </a:r>
            <a:r>
              <a:rPr lang="fr-FR" sz="1600" i="1" dirty="0">
                <a:latin typeface="+mn-lt"/>
                <a:cs typeface="+mn-cs"/>
              </a:rPr>
              <a:t>Origine France Garantie</a:t>
            </a:r>
            <a:r>
              <a:rPr lang="fr-FR" sz="1600" dirty="0">
                <a:latin typeface="+mn-lt"/>
                <a:cs typeface="+mn-cs"/>
              </a:rPr>
              <a:t>…)</a:t>
            </a:r>
          </a:p>
          <a:p>
            <a:pPr fontAlgn="auto">
              <a:spcBef>
                <a:spcPts val="0"/>
              </a:spcBef>
              <a:spcAft>
                <a:spcPts val="0"/>
              </a:spcAft>
              <a:defRPr/>
            </a:pPr>
            <a:endParaRPr lang="fr-FR" sz="1600" dirty="0">
              <a:latin typeface="+mn-lt"/>
              <a:cs typeface="+mn-cs"/>
            </a:endParaRPr>
          </a:p>
          <a:p>
            <a:pPr lvl="1" fontAlgn="auto">
              <a:spcBef>
                <a:spcPts val="0"/>
              </a:spcBef>
              <a:spcAft>
                <a:spcPts val="0"/>
              </a:spcAft>
              <a:defRPr/>
            </a:pPr>
            <a:r>
              <a:rPr lang="fr-FR" sz="1600" u="sng" dirty="0">
                <a:latin typeface="+mn-lt"/>
                <a:cs typeface="+mn-cs"/>
              </a:rPr>
              <a:t>&gt; </a:t>
            </a:r>
            <a:r>
              <a:rPr lang="fr-FR" sz="1600" b="1" u="sng" dirty="0">
                <a:latin typeface="+mn-lt"/>
                <a:cs typeface="+mn-cs"/>
              </a:rPr>
              <a:t>Prix : </a:t>
            </a:r>
            <a:r>
              <a:rPr lang="fr-FR" sz="1600" dirty="0">
                <a:latin typeface="+mn-lt"/>
                <a:cs typeface="+mn-cs"/>
              </a:rPr>
              <a:t>il est important de communiquer sur le fait que le prix justifie la qualité pour que le consommateur ne se sente pas floué.</a:t>
            </a:r>
          </a:p>
          <a:p>
            <a:pPr fontAlgn="auto">
              <a:spcBef>
                <a:spcPts val="0"/>
              </a:spcBef>
              <a:spcAft>
                <a:spcPts val="0"/>
              </a:spcAft>
              <a:defRPr/>
            </a:pPr>
            <a:endParaRPr lang="fr-FR" sz="1600" dirty="0">
              <a:latin typeface="+mn-lt"/>
              <a:cs typeface="+mn-cs"/>
            </a:endParaRPr>
          </a:p>
          <a:p>
            <a:pPr lvl="1" fontAlgn="auto">
              <a:spcBef>
                <a:spcPts val="0"/>
              </a:spcBef>
              <a:spcAft>
                <a:spcPts val="0"/>
              </a:spcAft>
              <a:defRPr/>
            </a:pPr>
            <a:r>
              <a:rPr lang="fr-FR" sz="1600" u="sng" dirty="0">
                <a:latin typeface="+mn-lt"/>
                <a:cs typeface="+mn-cs"/>
              </a:rPr>
              <a:t>&gt; </a:t>
            </a:r>
            <a:r>
              <a:rPr lang="fr-FR" sz="1600" b="1" u="sng" dirty="0">
                <a:latin typeface="+mn-lt"/>
                <a:cs typeface="+mn-cs"/>
              </a:rPr>
              <a:t>Positionnement :</a:t>
            </a:r>
            <a:r>
              <a:rPr lang="fr-FR" sz="1600" dirty="0">
                <a:latin typeface="+mn-lt"/>
                <a:cs typeface="+mn-cs"/>
              </a:rPr>
              <a:t>  le made in France suppose premièrement des produits de qualité. Ensuite il est important d’adapter la communication en fonction de la cible visée (français ou étrangers ?)</a:t>
            </a:r>
          </a:p>
          <a:p>
            <a:pPr fontAlgn="auto">
              <a:spcBef>
                <a:spcPts val="0"/>
              </a:spcBef>
              <a:spcAft>
                <a:spcPts val="0"/>
              </a:spcAft>
              <a:defRPr/>
            </a:pPr>
            <a:endParaRPr lang="fr-FR" sz="1600" dirty="0">
              <a:latin typeface="+mn-lt"/>
              <a:cs typeface="+mn-cs"/>
            </a:endParaRPr>
          </a:p>
          <a:p>
            <a:pPr lvl="1" fontAlgn="auto">
              <a:spcBef>
                <a:spcPts val="0"/>
              </a:spcBef>
              <a:spcAft>
                <a:spcPts val="0"/>
              </a:spcAft>
              <a:defRPr/>
            </a:pPr>
            <a:r>
              <a:rPr lang="fr-FR" sz="1600" dirty="0">
                <a:latin typeface="+mn-lt"/>
                <a:cs typeface="+mn-cs"/>
              </a:rPr>
              <a:t>&gt; </a:t>
            </a:r>
            <a:r>
              <a:rPr lang="fr-FR" sz="1600" b="1" u="sng" dirty="0">
                <a:latin typeface="+mn-lt"/>
                <a:cs typeface="+mn-cs"/>
              </a:rPr>
              <a:t>Production :</a:t>
            </a:r>
            <a:r>
              <a:rPr lang="fr-FR" sz="1600" dirty="0">
                <a:latin typeface="+mn-lt"/>
                <a:cs typeface="+mn-cs"/>
              </a:rPr>
              <a:t> le made in France permet de valoriser le savoir-faire français. Produire en France c’est aussi aider l’économie française et conserver les emplois du pays.</a:t>
            </a:r>
          </a:p>
          <a:p>
            <a:pPr fontAlgn="auto">
              <a:spcBef>
                <a:spcPts val="0"/>
              </a:spcBef>
              <a:spcAft>
                <a:spcPts val="0"/>
              </a:spcAft>
              <a:defRPr/>
            </a:pPr>
            <a:endParaRPr lang="fr-FR" sz="1600" dirty="0">
              <a:latin typeface="+mn-lt"/>
              <a:cs typeface="+mn-cs"/>
            </a:endParaRPr>
          </a:p>
          <a:p>
            <a:pPr lvl="1" fontAlgn="auto">
              <a:spcBef>
                <a:spcPts val="0"/>
              </a:spcBef>
              <a:spcAft>
                <a:spcPts val="0"/>
              </a:spcAft>
              <a:defRPr/>
            </a:pPr>
            <a:r>
              <a:rPr lang="fr-FR" sz="1600" dirty="0">
                <a:latin typeface="+mn-lt"/>
                <a:cs typeface="+mn-cs"/>
              </a:rPr>
              <a:t>&gt; </a:t>
            </a:r>
            <a:r>
              <a:rPr lang="fr-FR" sz="1600" b="1" u="sng" dirty="0">
                <a:latin typeface="+mn-lt"/>
                <a:cs typeface="+mn-cs"/>
              </a:rPr>
              <a:t>Société :</a:t>
            </a:r>
            <a:r>
              <a:rPr lang="fr-FR" sz="1600" dirty="0">
                <a:latin typeface="+mn-lt"/>
                <a:cs typeface="+mn-cs"/>
              </a:rPr>
              <a:t> l’Etat français apporte des aides financières pour soutenir les entreprises dans leur démarche Made in France (</a:t>
            </a:r>
            <a:r>
              <a:rPr lang="fr-FR" sz="1600" i="1" dirty="0">
                <a:latin typeface="+mn-lt"/>
                <a:cs typeface="+mn-cs"/>
              </a:rPr>
              <a:t>cf.</a:t>
            </a:r>
            <a:r>
              <a:rPr lang="fr-FR" sz="1600" dirty="0">
                <a:latin typeface="+mn-lt"/>
                <a:cs typeface="+mn-cs"/>
              </a:rPr>
              <a:t> APFE). Contrairement à la France, l’Union Européenne tend plus à favoriser le Made in Europe, et les réglementations européennes entrent régulièrement en conflit avec les françaises. Par exemple, à l’heure où les entreprises proposant du Made in France réclament plus de traçabilité, l’Union Européenne refuse toute réglementation nationale imposant un marquage obligatoire de la provenance des produits.</a:t>
            </a:r>
            <a:r>
              <a:rPr lang="fr-FR" sz="1600" baseline="30000" dirty="0">
                <a:latin typeface="+mn-lt"/>
                <a:cs typeface="+mn-cs"/>
              </a:rPr>
              <a:t>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44450"/>
            <a:ext cx="8999538" cy="6408738"/>
          </a:xfrm>
        </p:spPr>
        <p:txBody>
          <a:bodyPr rtlCol="0">
            <a:normAutofit/>
          </a:bodyPr>
          <a:lstStyle/>
          <a:p>
            <a:pPr marL="457200" lvl="1" indent="0" eaLnBrk="1" fontAlgn="auto" hangingPunct="1">
              <a:spcAft>
                <a:spcPts val="0"/>
              </a:spcAft>
              <a:buFont typeface="Arial" panose="020B0604020202020204" pitchFamily="34" charset="0"/>
              <a:buNone/>
              <a:defRPr/>
            </a:pPr>
            <a:r>
              <a:rPr lang="fr-FR" u="sng" dirty="0" smtClean="0">
                <a:solidFill>
                  <a:schemeClr val="accent2">
                    <a:lumMod val="75000"/>
                  </a:schemeClr>
                </a:solidFill>
              </a:rPr>
              <a:t>Focus sur nos régions :</a:t>
            </a:r>
          </a:p>
          <a:p>
            <a:pPr lvl="1" algn="just" eaLnBrk="1" fontAlgn="auto" hangingPunct="1">
              <a:spcAft>
                <a:spcPts val="0"/>
              </a:spcAft>
              <a:buFont typeface="Arial" pitchFamily="34" charset="0"/>
              <a:buChar char="•"/>
              <a:defRPr/>
            </a:pPr>
            <a:r>
              <a:rPr lang="fr-FR" dirty="0" smtClean="0"/>
              <a:t>Communiquer sur les </a:t>
            </a:r>
            <a:r>
              <a:rPr lang="fr-FR" b="1" dirty="0" smtClean="0"/>
              <a:t>produits « régionaux »</a:t>
            </a:r>
            <a:r>
              <a:rPr lang="fr-FR" dirty="0" smtClean="0"/>
              <a:t> : on a tendance à l’oublier mais les produits made in France sont souvent issus des traditions de nos régions.</a:t>
            </a:r>
          </a:p>
          <a:p>
            <a:pPr lvl="1" algn="just" eaLnBrk="1" fontAlgn="auto" hangingPunct="1">
              <a:spcAft>
                <a:spcPts val="0"/>
              </a:spcAft>
              <a:buFont typeface="Arial" pitchFamily="34" charset="0"/>
              <a:buChar char="•"/>
              <a:defRPr/>
            </a:pPr>
            <a:r>
              <a:rPr lang="fr-FR" dirty="0" smtClean="0"/>
              <a:t>Profiter du développement des </a:t>
            </a:r>
            <a:r>
              <a:rPr lang="fr-FR" b="1" dirty="0" smtClean="0"/>
              <a:t>labels</a:t>
            </a:r>
            <a:r>
              <a:rPr lang="fr-FR" dirty="0" smtClean="0"/>
              <a:t> de produits locaux.</a:t>
            </a:r>
          </a:p>
          <a:p>
            <a:pPr lvl="1" algn="just" eaLnBrk="1" fontAlgn="auto" hangingPunct="1">
              <a:spcAft>
                <a:spcPts val="0"/>
              </a:spcAft>
              <a:buFont typeface="Arial" pitchFamily="34" charset="0"/>
              <a:buChar char="•"/>
              <a:defRPr/>
            </a:pPr>
            <a:r>
              <a:rPr lang="fr-FR" dirty="0" smtClean="0"/>
              <a:t>Favoriser le rayement local de l’</a:t>
            </a:r>
            <a:r>
              <a:rPr lang="fr-FR" b="1" dirty="0" smtClean="0"/>
              <a:t>artisanat</a:t>
            </a:r>
            <a:r>
              <a:rPr lang="fr-FR" dirty="0" smtClean="0"/>
              <a:t> : le savoir-faire et la connaissance du marché local  de nos artisans est un atout de vente !</a:t>
            </a:r>
          </a:p>
          <a:p>
            <a:pPr lvl="1" algn="just" eaLnBrk="1" fontAlgn="auto" hangingPunct="1">
              <a:spcAft>
                <a:spcPts val="0"/>
              </a:spcAft>
              <a:buFont typeface="Arial" pitchFamily="34" charset="0"/>
              <a:buChar char="•"/>
              <a:defRPr/>
            </a:pPr>
            <a:r>
              <a:rPr lang="fr-FR" dirty="0" smtClean="0"/>
              <a:t>Exploiter les tendances </a:t>
            </a:r>
            <a:r>
              <a:rPr lang="fr-FR" b="1" dirty="0" err="1" smtClean="0"/>
              <a:t>locavores</a:t>
            </a:r>
            <a:r>
              <a:rPr lang="fr-FR" dirty="0" smtClean="0"/>
              <a:t> : consommer des produits issus de notre périmètre géographique favorise indéniablement le made in France.</a:t>
            </a:r>
          </a:p>
          <a:p>
            <a:pPr lvl="1" algn="just" eaLnBrk="1" fontAlgn="auto" hangingPunct="1">
              <a:spcAft>
                <a:spcPts val="0"/>
              </a:spcAft>
              <a:buFont typeface="Arial" pitchFamily="34" charset="0"/>
              <a:buChar char="•"/>
              <a:defRPr/>
            </a:pPr>
            <a:endParaRPr lang="fr-FR" dirty="0" smtClean="0"/>
          </a:p>
          <a:p>
            <a:pPr marL="457200" lvl="1" indent="0" eaLnBrk="1" fontAlgn="auto" hangingPunct="1">
              <a:spcAft>
                <a:spcPts val="0"/>
              </a:spcAft>
              <a:buFont typeface="Arial" panose="020B0604020202020204" pitchFamily="34" charset="0"/>
              <a:buNone/>
              <a:defRPr/>
            </a:pPr>
            <a:endParaRPr lang="fr-FR" dirty="0"/>
          </a:p>
          <a:p>
            <a:pPr marL="457200" lvl="1" indent="0" eaLnBrk="1" fontAlgn="auto" hangingPunct="1">
              <a:spcAft>
                <a:spcPts val="0"/>
              </a:spcAft>
              <a:buFont typeface="Arial" panose="020B0604020202020204" pitchFamily="34" charset="0"/>
              <a:buNone/>
              <a:defRPr/>
            </a:pPr>
            <a:endParaRPr lang="fr-FR" sz="2500" dirty="0"/>
          </a:p>
          <a:p>
            <a:pPr marL="0" indent="0" eaLnBrk="1" fontAlgn="auto" hangingPunct="1">
              <a:spcAft>
                <a:spcPts val="0"/>
              </a:spcAft>
              <a:buFont typeface="Arial" panose="020B0604020202020204" pitchFamily="34" charset="0"/>
              <a:buNone/>
              <a:defRPr/>
            </a:pPr>
            <a:endParaRPr lang="fr-FR" dirty="0"/>
          </a:p>
        </p:txBody>
      </p:sp>
      <p:sp>
        <p:nvSpPr>
          <p:cNvPr id="4" name="Rectangle 3"/>
          <p:cNvSpPr/>
          <p:nvPr/>
        </p:nvSpPr>
        <p:spPr>
          <a:xfrm>
            <a:off x="0" y="6037263"/>
            <a:ext cx="9144000" cy="80803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6083" name="Picture 2"/>
          <p:cNvPicPr>
            <a:picLocks noChangeAspect="1" noChangeArrowheads="1"/>
          </p:cNvPicPr>
          <p:nvPr/>
        </p:nvPicPr>
        <p:blipFill>
          <a:blip r:embed="rId3"/>
          <a:srcRect/>
          <a:stretch>
            <a:fillRect/>
          </a:stretch>
        </p:blipFill>
        <p:spPr bwMode="auto">
          <a:xfrm rot="-401528">
            <a:off x="7099300" y="5194300"/>
            <a:ext cx="1970088" cy="1473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50" y="-242888"/>
            <a:ext cx="9144000" cy="1143001"/>
          </a:xfrm>
        </p:spPr>
        <p:txBody>
          <a:bodyPr rtlCol="0">
            <a:normAutofit fontScale="90000"/>
          </a:bodyPr>
          <a:lstStyle/>
          <a:p>
            <a:pPr algn="l" eaLnBrk="1" fontAlgn="auto" hangingPunct="1">
              <a:spcAft>
                <a:spcPts val="0"/>
              </a:spcAft>
              <a:defRPr/>
            </a:pPr>
            <a:r>
              <a:rPr lang="fr-FR" b="1" dirty="0" smtClean="0"/>
              <a:t>Carte mentale : </a:t>
            </a:r>
            <a:r>
              <a:rPr lang="fr-FR" dirty="0" smtClean="0"/>
              <a:t>réflexion sur les stratégies</a:t>
            </a:r>
            <a:endParaRPr lang="fr-FR" dirty="0"/>
          </a:p>
        </p:txBody>
      </p:sp>
      <p:pic>
        <p:nvPicPr>
          <p:cNvPr id="48130" name="Picture 2"/>
          <p:cNvPicPr>
            <a:picLocks noChangeAspect="1" noChangeArrowheads="1"/>
          </p:cNvPicPr>
          <p:nvPr/>
        </p:nvPicPr>
        <p:blipFill>
          <a:blip r:embed="rId3"/>
          <a:srcRect/>
          <a:stretch>
            <a:fillRect/>
          </a:stretch>
        </p:blipFill>
        <p:spPr bwMode="auto">
          <a:xfrm>
            <a:off x="34925" y="1160463"/>
            <a:ext cx="9109075" cy="5653087"/>
          </a:xfrm>
          <a:prstGeom prst="rect">
            <a:avLst/>
          </a:prstGeom>
          <a:noFill/>
          <a:ln w="9525">
            <a:noFill/>
            <a:miter lim="800000"/>
            <a:headEnd/>
            <a:tailEnd/>
          </a:ln>
        </p:spPr>
      </p:pic>
      <p:cxnSp>
        <p:nvCxnSpPr>
          <p:cNvPr id="5" name="Connecteur droit 4"/>
          <p:cNvCxnSpPr/>
          <p:nvPr/>
        </p:nvCxnSpPr>
        <p:spPr>
          <a:xfrm>
            <a:off x="0" y="69215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900"/>
          </a:xfrm>
        </p:spPr>
        <p:txBody>
          <a:bodyPr rtlCol="0">
            <a:normAutofit/>
          </a:bodyPr>
          <a:lstStyle/>
          <a:p>
            <a:pPr algn="l" eaLnBrk="1" fontAlgn="auto" hangingPunct="1">
              <a:spcAft>
                <a:spcPts val="0"/>
              </a:spcAft>
              <a:buFont typeface="Wingdings" panose="05000000000000000000" pitchFamily="2" charset="2"/>
              <a:buChar char="Ø"/>
              <a:defRPr/>
            </a:pPr>
            <a:r>
              <a:rPr lang="fr-FR" sz="2800" b="1" u="sng" dirty="0" smtClean="0">
                <a:solidFill>
                  <a:schemeClr val="tx2">
                    <a:lumMod val="75000"/>
                  </a:schemeClr>
                </a:solidFill>
              </a:rPr>
              <a:t>Quel </a:t>
            </a:r>
            <a:r>
              <a:rPr lang="fr-FR" sz="2800" b="1" u="sng" dirty="0">
                <a:solidFill>
                  <a:schemeClr val="tx2">
                    <a:lumMod val="75000"/>
                  </a:schemeClr>
                </a:solidFill>
              </a:rPr>
              <a:t>avenir pour le Made in France ?</a:t>
            </a:r>
          </a:p>
        </p:txBody>
      </p:sp>
      <p:sp>
        <p:nvSpPr>
          <p:cNvPr id="3" name="Espace réservé du contenu 2"/>
          <p:cNvSpPr>
            <a:spLocks noGrp="1"/>
          </p:cNvSpPr>
          <p:nvPr>
            <p:ph idx="1"/>
          </p:nvPr>
        </p:nvSpPr>
        <p:spPr>
          <a:xfrm>
            <a:off x="457200" y="1125538"/>
            <a:ext cx="8229600" cy="5543550"/>
          </a:xfrm>
        </p:spPr>
        <p:txBody>
          <a:bodyPr rtlCol="0">
            <a:normAutofit fontScale="32500" lnSpcReduction="20000"/>
          </a:bodyPr>
          <a:lstStyle/>
          <a:p>
            <a:pPr marL="0" indent="0" algn="just" eaLnBrk="1" fontAlgn="auto" hangingPunct="1">
              <a:spcAft>
                <a:spcPts val="0"/>
              </a:spcAft>
              <a:buFont typeface="Arial" panose="020B0604020202020204" pitchFamily="34" charset="0"/>
              <a:buNone/>
              <a:defRPr/>
            </a:pPr>
            <a:r>
              <a:rPr lang="fr-FR" sz="4900" dirty="0"/>
              <a:t>Le Made in France est reconnu principalement pour les biens de grande consommation, mais pour les secteurs de l’industrie et de la construction, les entreprises sont encore peu nombreuses alors que cela présente de nombreux avantages. Bien que l’avantage concurrentiel soit difficilement visible face à une concurrence forte des pays qui produisent à bas coûts, l’engouement des entreprises de construction pour le made in France est réel. On remarque que de nombreuses entreprises du secteur souhaitent obtenir un label « Origine France Garantie ». </a:t>
            </a:r>
            <a:endParaRPr lang="fr-FR" sz="4900" dirty="0" smtClean="0"/>
          </a:p>
          <a:p>
            <a:pPr algn="just" eaLnBrk="1" fontAlgn="auto" hangingPunct="1">
              <a:spcAft>
                <a:spcPts val="0"/>
              </a:spcAft>
              <a:buFont typeface="Arial" panose="020B0604020202020204" pitchFamily="34" charset="0"/>
              <a:buChar char="•"/>
              <a:defRPr/>
            </a:pPr>
            <a:endParaRPr lang="fr-FR" sz="4900" dirty="0"/>
          </a:p>
          <a:p>
            <a:pPr marL="0" indent="0" algn="just" eaLnBrk="1" fontAlgn="auto" hangingPunct="1">
              <a:spcAft>
                <a:spcPts val="0"/>
              </a:spcAft>
              <a:buFont typeface="Arial" panose="020B0604020202020204" pitchFamily="34" charset="0"/>
              <a:buNone/>
              <a:defRPr/>
            </a:pPr>
            <a:r>
              <a:rPr lang="fr-FR" sz="4900" dirty="0"/>
              <a:t>Le Made in France est un véritable argument pour l’exportation à condition de se positionner sur du très haut de gamme. </a:t>
            </a:r>
            <a:endParaRPr lang="fr-FR" sz="4900" dirty="0" smtClean="0"/>
          </a:p>
          <a:p>
            <a:pPr algn="just" eaLnBrk="1" fontAlgn="auto" hangingPunct="1">
              <a:spcAft>
                <a:spcPts val="0"/>
              </a:spcAft>
              <a:buFont typeface="Arial" panose="020B0604020202020204" pitchFamily="34" charset="0"/>
              <a:buChar char="•"/>
              <a:defRPr/>
            </a:pPr>
            <a:endParaRPr lang="fr-FR" sz="4900" dirty="0"/>
          </a:p>
          <a:p>
            <a:pPr marL="0" indent="0" algn="just" eaLnBrk="1" fontAlgn="auto" hangingPunct="1">
              <a:spcAft>
                <a:spcPts val="0"/>
              </a:spcAft>
              <a:buFont typeface="Arial" panose="020B0604020202020204" pitchFamily="34" charset="0"/>
              <a:buNone/>
              <a:defRPr/>
            </a:pPr>
            <a:r>
              <a:rPr lang="fr-FR" sz="4900" b="1" dirty="0"/>
              <a:t>Conditions de réussite pour le Made In France : </a:t>
            </a:r>
          </a:p>
          <a:p>
            <a:pPr lvl="1" algn="just" eaLnBrk="1" fontAlgn="auto" hangingPunct="1">
              <a:spcAft>
                <a:spcPts val="0"/>
              </a:spcAft>
              <a:buFontTx/>
              <a:buChar char="-"/>
              <a:defRPr/>
            </a:pPr>
            <a:r>
              <a:rPr lang="fr-FR" sz="4900" dirty="0"/>
              <a:t>Miser sur l’innovation </a:t>
            </a:r>
          </a:p>
          <a:p>
            <a:pPr lvl="1" algn="just" eaLnBrk="1" fontAlgn="auto" hangingPunct="1">
              <a:spcAft>
                <a:spcPts val="0"/>
              </a:spcAft>
              <a:buFontTx/>
              <a:buChar char="-"/>
              <a:defRPr/>
            </a:pPr>
            <a:r>
              <a:rPr lang="fr-FR" sz="4900" dirty="0"/>
              <a:t> Rester compétitif, la qualité en </a:t>
            </a:r>
            <a:r>
              <a:rPr lang="fr-FR" sz="4900" dirty="0" smtClean="0"/>
              <a:t>plus</a:t>
            </a:r>
          </a:p>
          <a:p>
            <a:pPr marL="457200" lvl="1" indent="0" algn="just" eaLnBrk="1" fontAlgn="auto" hangingPunct="1">
              <a:spcAft>
                <a:spcPts val="0"/>
              </a:spcAft>
              <a:buFont typeface="Arial" panose="020B0604020202020204" pitchFamily="34" charset="0"/>
              <a:buNone/>
              <a:defRPr/>
            </a:pPr>
            <a:r>
              <a:rPr lang="fr-FR" sz="4900" dirty="0" smtClean="0"/>
              <a:t>-      Proposer un produit lisible pour le consommateur</a:t>
            </a:r>
            <a:endParaRPr lang="fr-FR" sz="4900" dirty="0"/>
          </a:p>
          <a:p>
            <a:pPr marL="0" indent="0" algn="just" eaLnBrk="1" fontAlgn="auto" hangingPunct="1">
              <a:spcAft>
                <a:spcPts val="0"/>
              </a:spcAft>
              <a:buFont typeface="Arial" panose="020B0604020202020204" pitchFamily="34" charset="0"/>
              <a:buNone/>
              <a:defRPr/>
            </a:pPr>
            <a:endParaRPr lang="fr-FR" sz="4900" dirty="0" smtClean="0"/>
          </a:p>
          <a:p>
            <a:pPr marL="0" indent="0" algn="just" eaLnBrk="1" fontAlgn="auto" hangingPunct="1">
              <a:spcAft>
                <a:spcPts val="0"/>
              </a:spcAft>
              <a:buFont typeface="Arial" panose="020B0604020202020204" pitchFamily="34" charset="0"/>
              <a:buNone/>
              <a:defRPr/>
            </a:pPr>
            <a:r>
              <a:rPr lang="fr-FR" sz="4900" b="1" dirty="0" smtClean="0"/>
              <a:t>Problème </a:t>
            </a:r>
            <a:r>
              <a:rPr lang="fr-FR" sz="4900" b="1" dirty="0"/>
              <a:t>de </a:t>
            </a:r>
            <a:r>
              <a:rPr lang="fr-FR" sz="4900" b="1" dirty="0" smtClean="0"/>
              <a:t>stabilité :</a:t>
            </a:r>
            <a:endParaRPr lang="fr-FR" sz="4900" b="1" dirty="0"/>
          </a:p>
          <a:p>
            <a:pPr lvl="1" algn="just" eaLnBrk="1" fontAlgn="auto" hangingPunct="1">
              <a:spcAft>
                <a:spcPts val="0"/>
              </a:spcAft>
              <a:buFontTx/>
              <a:buChar char="-"/>
              <a:defRPr/>
            </a:pPr>
            <a:r>
              <a:rPr lang="fr-FR" sz="4900" dirty="0"/>
              <a:t>Manque de stabilité des politiques publiques</a:t>
            </a:r>
          </a:p>
          <a:p>
            <a:pPr lvl="1" algn="just" eaLnBrk="1" fontAlgn="auto" hangingPunct="1">
              <a:spcAft>
                <a:spcPts val="0"/>
              </a:spcAft>
              <a:buFontTx/>
              <a:buChar char="-"/>
              <a:defRPr/>
            </a:pPr>
            <a:r>
              <a:rPr lang="fr-FR" sz="4900" dirty="0"/>
              <a:t>Avantages fiscaux instables</a:t>
            </a:r>
          </a:p>
          <a:p>
            <a:pPr marL="0" indent="0" algn="just" eaLnBrk="1" fontAlgn="auto" hangingPunct="1">
              <a:spcAft>
                <a:spcPts val="0"/>
              </a:spcAft>
              <a:buFont typeface="Arial" panose="020B0604020202020204" pitchFamily="34" charset="0"/>
              <a:buNone/>
              <a:defRPr/>
            </a:pPr>
            <a:endParaRPr lang="fr-FR" sz="4900" dirty="0" smtClean="0"/>
          </a:p>
          <a:p>
            <a:pPr marL="0" indent="0" algn="just" eaLnBrk="1" fontAlgn="auto" hangingPunct="1">
              <a:spcAft>
                <a:spcPts val="0"/>
              </a:spcAft>
              <a:buFont typeface="Arial" panose="020B0604020202020204" pitchFamily="34" charset="0"/>
              <a:buNone/>
              <a:defRPr/>
            </a:pPr>
            <a:r>
              <a:rPr lang="fr-FR" sz="4900" b="1" dirty="0" smtClean="0"/>
              <a:t>Pistes </a:t>
            </a:r>
            <a:r>
              <a:rPr lang="fr-FR" sz="4900" b="1" dirty="0"/>
              <a:t>à explorer :</a:t>
            </a:r>
          </a:p>
          <a:p>
            <a:pPr lvl="1" algn="just" eaLnBrk="1" fontAlgn="auto" hangingPunct="1">
              <a:spcAft>
                <a:spcPts val="0"/>
              </a:spcAft>
              <a:buFontTx/>
              <a:buChar char="-"/>
              <a:defRPr/>
            </a:pPr>
            <a:r>
              <a:rPr lang="fr-FR" sz="4900" dirty="0"/>
              <a:t>Développer la commande publique</a:t>
            </a:r>
          </a:p>
          <a:p>
            <a:pPr lvl="1" algn="just" eaLnBrk="1" fontAlgn="auto" hangingPunct="1">
              <a:spcAft>
                <a:spcPts val="0"/>
              </a:spcAft>
              <a:buFontTx/>
              <a:buChar char="-"/>
              <a:defRPr/>
            </a:pPr>
            <a:r>
              <a:rPr lang="fr-FR" sz="4900" dirty="0"/>
              <a:t>Favoriser la production française et la </a:t>
            </a:r>
            <a:r>
              <a:rPr lang="fr-FR" sz="4900" dirty="0" smtClean="0"/>
              <a:t>ré-industrialisation </a:t>
            </a:r>
            <a:r>
              <a:rPr lang="fr-FR" sz="4900" dirty="0"/>
              <a:t>grâce à des dispositifs de soutien </a:t>
            </a:r>
            <a:endParaRPr lang="fr-FR" sz="4900" dirty="0" smtClean="0"/>
          </a:p>
          <a:p>
            <a:pPr lvl="1" algn="just" eaLnBrk="1" fontAlgn="auto" hangingPunct="1">
              <a:spcAft>
                <a:spcPts val="0"/>
              </a:spcAft>
              <a:buFontTx/>
              <a:buChar char="-"/>
              <a:defRPr/>
            </a:pPr>
            <a:endParaRPr lang="fr-FR" dirty="0"/>
          </a:p>
          <a:p>
            <a:pPr marL="457200" lvl="1" indent="0" eaLnBrk="1" fontAlgn="auto" hangingPunct="1">
              <a:spcAft>
                <a:spcPts val="0"/>
              </a:spcAft>
              <a:buFont typeface="Arial" panose="020B0604020202020204" pitchFamily="34" charset="0"/>
              <a:buNone/>
              <a:defRPr/>
            </a:pPr>
            <a:endParaRPr lang="fr-FR" sz="2500" dirty="0"/>
          </a:p>
          <a:p>
            <a:pPr marL="0" indent="0" eaLnBrk="1" fontAlgn="auto" hangingPunct="1">
              <a:spcAft>
                <a:spcPts val="0"/>
              </a:spcAft>
              <a:buFont typeface="Arial" panose="020B0604020202020204" pitchFamily="34" charset="0"/>
              <a:buNone/>
              <a:defRPr/>
            </a:pP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e 6"/>
          <p:cNvGrpSpPr>
            <a:grpSpLocks/>
          </p:cNvGrpSpPr>
          <p:nvPr/>
        </p:nvGrpSpPr>
        <p:grpSpPr bwMode="auto">
          <a:xfrm>
            <a:off x="0" y="0"/>
            <a:ext cx="9144000" cy="6884988"/>
            <a:chOff x="0" y="0"/>
            <a:chExt cx="9144000" cy="6885384"/>
          </a:xfrm>
        </p:grpSpPr>
        <p:pic>
          <p:nvPicPr>
            <p:cNvPr id="52226" name="Picture 2"/>
            <p:cNvPicPr>
              <a:picLocks noChangeAspect="1" noChangeArrowheads="1"/>
            </p:cNvPicPr>
            <p:nvPr/>
          </p:nvPicPr>
          <p:blipFill>
            <a:blip r:embed="rId2"/>
            <a:srcRect/>
            <a:stretch>
              <a:fillRect/>
            </a:stretch>
          </p:blipFill>
          <p:spPr bwMode="auto">
            <a:xfrm>
              <a:off x="0" y="0"/>
              <a:ext cx="9144000" cy="6289288"/>
            </a:xfrm>
            <a:prstGeom prst="rect">
              <a:avLst/>
            </a:prstGeom>
            <a:noFill/>
            <a:ln w="9525">
              <a:noFill/>
              <a:miter lim="800000"/>
              <a:headEnd/>
              <a:tailEnd/>
            </a:ln>
          </p:spPr>
        </p:pic>
        <p:sp>
          <p:nvSpPr>
            <p:cNvPr id="4" name="Rectangle 3"/>
            <p:cNvSpPr/>
            <p:nvPr/>
          </p:nvSpPr>
          <p:spPr>
            <a:xfrm>
              <a:off x="0" y="5832810"/>
              <a:ext cx="9144000" cy="105257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2228" name="ZoneTexte 5"/>
            <p:cNvSpPr txBox="1">
              <a:spLocks noChangeArrowheads="1"/>
            </p:cNvSpPr>
            <p:nvPr/>
          </p:nvSpPr>
          <p:spPr bwMode="auto">
            <a:xfrm>
              <a:off x="105900" y="5899919"/>
              <a:ext cx="8856984" cy="769441"/>
            </a:xfrm>
            <a:prstGeom prst="rect">
              <a:avLst/>
            </a:prstGeom>
            <a:noFill/>
            <a:ln w="9525">
              <a:noFill/>
              <a:miter lim="800000"/>
              <a:headEnd/>
              <a:tailEnd/>
            </a:ln>
          </p:spPr>
          <p:txBody>
            <a:bodyPr>
              <a:spAutoFit/>
            </a:bodyPr>
            <a:lstStyle/>
            <a:p>
              <a:r>
                <a:rPr lang="fr-FR" sz="4400" b="1">
                  <a:latin typeface="Calibri" pitchFamily="34" charset="0"/>
                </a:rPr>
                <a:t>Référencement des offres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p:nvPr>
        </p:nvSpPr>
        <p:spPr/>
        <p:txBody>
          <a:bodyPr/>
          <a:lstStyle/>
          <a:p>
            <a:pPr eaLnBrk="1" hangingPunct="1"/>
            <a:r>
              <a:rPr lang="fr-FR" smtClean="0"/>
              <a:t>Catégories et exemples</a:t>
            </a:r>
          </a:p>
        </p:txBody>
      </p:sp>
      <p:sp>
        <p:nvSpPr>
          <p:cNvPr id="3" name="Espace réservé du contenu 2"/>
          <p:cNvSpPr>
            <a:spLocks noGrp="1"/>
          </p:cNvSpPr>
          <p:nvPr>
            <p:ph idx="1"/>
          </p:nvPr>
        </p:nvSpPr>
        <p:spPr>
          <a:xfrm>
            <a:off x="457200" y="1600200"/>
            <a:ext cx="8229600" cy="4852988"/>
          </a:xfrm>
        </p:spPr>
        <p:txBody>
          <a:bodyPr rtlCol="0">
            <a:normAutofit fontScale="55000" lnSpcReduction="20000"/>
          </a:bodyPr>
          <a:lstStyle/>
          <a:p>
            <a:pPr eaLnBrk="1" fontAlgn="auto" hangingPunct="1">
              <a:spcAft>
                <a:spcPts val="0"/>
              </a:spcAft>
              <a:buFont typeface="Arial" panose="020B0604020202020204" pitchFamily="34" charset="0"/>
              <a:buChar char="•"/>
              <a:defRPr/>
            </a:pPr>
            <a:r>
              <a:rPr lang="fr-FR" sz="4400" b="1" dirty="0"/>
              <a:t>Textile et Accessoires de mode</a:t>
            </a:r>
            <a:endParaRPr lang="fr-FR" sz="4400" dirty="0"/>
          </a:p>
          <a:p>
            <a:pPr eaLnBrk="1" fontAlgn="auto" hangingPunct="1">
              <a:spcAft>
                <a:spcPts val="0"/>
              </a:spcAft>
              <a:buFontTx/>
              <a:buChar char="-"/>
              <a:defRPr/>
            </a:pPr>
            <a:r>
              <a:rPr lang="fr-FR" dirty="0" err="1" smtClean="0"/>
              <a:t>Brucefield</a:t>
            </a:r>
            <a:r>
              <a:rPr lang="fr-FR" dirty="0" smtClean="0"/>
              <a:t> </a:t>
            </a:r>
            <a:r>
              <a:rPr lang="fr-FR" dirty="0"/>
              <a:t>(Ile de France) : fabrication de chemises pour </a:t>
            </a:r>
            <a:r>
              <a:rPr lang="fr-FR" dirty="0" smtClean="0"/>
              <a:t>hommes</a:t>
            </a:r>
            <a:endParaRPr lang="fr-FR" dirty="0"/>
          </a:p>
          <a:p>
            <a:pPr eaLnBrk="1" fontAlgn="auto" hangingPunct="1">
              <a:spcAft>
                <a:spcPts val="0"/>
              </a:spcAft>
              <a:buFontTx/>
              <a:buChar char="-"/>
              <a:defRPr/>
            </a:pPr>
            <a:r>
              <a:rPr lang="fr-FR" dirty="0" smtClean="0"/>
              <a:t>Antoine </a:t>
            </a:r>
            <a:r>
              <a:rPr lang="fr-FR" dirty="0"/>
              <a:t>&amp; Lili (Ile de France) : vêtements et objets colorés et originaux aux influences ethniques</a:t>
            </a:r>
            <a:r>
              <a:rPr lang="fr-FR" dirty="0" smtClean="0"/>
              <a:t>.</a:t>
            </a:r>
            <a:endParaRPr lang="fr-FR" dirty="0"/>
          </a:p>
          <a:p>
            <a:pPr eaLnBrk="1" fontAlgn="auto" hangingPunct="1">
              <a:spcAft>
                <a:spcPts val="0"/>
              </a:spcAft>
              <a:buFontTx/>
              <a:buChar char="-"/>
              <a:defRPr/>
            </a:pPr>
            <a:r>
              <a:rPr lang="fr-FR" dirty="0" err="1" smtClean="0"/>
              <a:t>Arod</a:t>
            </a:r>
            <a:r>
              <a:rPr lang="fr-FR" dirty="0" smtClean="0"/>
              <a:t> </a:t>
            </a:r>
            <a:r>
              <a:rPr lang="fr-FR" dirty="0"/>
              <a:t>(Auvergne) : fabrication de vêtements de sport</a:t>
            </a:r>
            <a:r>
              <a:rPr lang="fr-FR" dirty="0" smtClean="0"/>
              <a:t>.</a:t>
            </a:r>
            <a:endParaRPr lang="fr-FR" dirty="0"/>
          </a:p>
          <a:p>
            <a:pPr eaLnBrk="1" fontAlgn="auto" hangingPunct="1">
              <a:spcAft>
                <a:spcPts val="0"/>
              </a:spcAft>
              <a:buFontTx/>
              <a:buChar char="-"/>
              <a:defRPr/>
            </a:pPr>
            <a:r>
              <a:rPr lang="fr-FR" dirty="0" err="1" smtClean="0"/>
              <a:t>Asgard</a:t>
            </a:r>
            <a:r>
              <a:rPr lang="fr-FR" dirty="0" smtClean="0"/>
              <a:t> </a:t>
            </a:r>
            <a:r>
              <a:rPr lang="fr-FR" dirty="0"/>
              <a:t>Golf  (Bourgogne) : confection de prêt à porter pour homme </a:t>
            </a:r>
            <a:r>
              <a:rPr lang="fr-FR" dirty="0" smtClean="0"/>
              <a:t>golfeur</a:t>
            </a:r>
            <a:endParaRPr lang="fr-FR" dirty="0"/>
          </a:p>
          <a:p>
            <a:pPr eaLnBrk="1" fontAlgn="auto" hangingPunct="1">
              <a:spcAft>
                <a:spcPts val="0"/>
              </a:spcAft>
              <a:buFontTx/>
              <a:buChar char="-"/>
              <a:defRPr/>
            </a:pPr>
            <a:r>
              <a:rPr lang="fr-FR" dirty="0" smtClean="0"/>
              <a:t>Archiduchesse </a:t>
            </a:r>
            <a:r>
              <a:rPr lang="fr-FR" dirty="0"/>
              <a:t>(Rhône-Alpes) : fabrication de chaussettes et commercialisation via le site internet</a:t>
            </a:r>
            <a:r>
              <a:rPr lang="fr-FR" dirty="0" smtClean="0"/>
              <a:t>.</a:t>
            </a:r>
            <a:endParaRPr lang="fr-FR" dirty="0"/>
          </a:p>
          <a:p>
            <a:pPr eaLnBrk="1" fontAlgn="auto" hangingPunct="1">
              <a:spcAft>
                <a:spcPts val="0"/>
              </a:spcAft>
              <a:buFontTx/>
              <a:buChar char="-"/>
              <a:defRPr/>
            </a:pPr>
            <a:r>
              <a:rPr lang="fr-FR" dirty="0" err="1" smtClean="0"/>
              <a:t>Bilum</a:t>
            </a:r>
            <a:r>
              <a:rPr lang="fr-FR" dirty="0" smtClean="0"/>
              <a:t> </a:t>
            </a:r>
            <a:r>
              <a:rPr lang="fr-FR" dirty="0"/>
              <a:t>(Ile de France) : recyclage de bâches publicitaires, drapeaux, voiles de bateaux et textiles et transformation en sacs et accessoires de mode</a:t>
            </a:r>
            <a:r>
              <a:rPr lang="fr-FR" dirty="0" smtClean="0"/>
              <a:t>.</a:t>
            </a:r>
            <a:endParaRPr lang="fr-FR" dirty="0"/>
          </a:p>
          <a:p>
            <a:pPr marL="0" indent="0" eaLnBrk="1" fontAlgn="auto" hangingPunct="1">
              <a:spcAft>
                <a:spcPts val="0"/>
              </a:spcAft>
              <a:buFont typeface="Arial" panose="020B0604020202020204" pitchFamily="34" charset="0"/>
              <a:buNone/>
              <a:defRPr/>
            </a:pPr>
            <a:r>
              <a:rPr lang="fr-FR" dirty="0"/>
              <a:t> </a:t>
            </a:r>
          </a:p>
          <a:p>
            <a:pPr eaLnBrk="1" fontAlgn="auto" hangingPunct="1">
              <a:spcAft>
                <a:spcPts val="0"/>
              </a:spcAft>
              <a:buFont typeface="Arial" panose="020B0604020202020204" pitchFamily="34" charset="0"/>
              <a:buChar char="•"/>
              <a:defRPr/>
            </a:pPr>
            <a:r>
              <a:rPr lang="fr-FR" sz="4400" b="1" dirty="0"/>
              <a:t>Alimentation</a:t>
            </a:r>
            <a:endParaRPr lang="fr-FR" sz="4400" dirty="0"/>
          </a:p>
          <a:p>
            <a:pPr eaLnBrk="1" fontAlgn="auto" hangingPunct="1">
              <a:spcAft>
                <a:spcPts val="0"/>
              </a:spcAft>
              <a:buFontTx/>
              <a:buChar char="-"/>
              <a:defRPr/>
            </a:pPr>
            <a:r>
              <a:rPr lang="fr-FR" dirty="0" smtClean="0"/>
              <a:t>Les </a:t>
            </a:r>
            <a:r>
              <a:rPr lang="fr-FR" dirty="0"/>
              <a:t>confitures de Laure (Basse-Normandie) : création de confitures artisanales</a:t>
            </a:r>
            <a:r>
              <a:rPr lang="fr-FR" dirty="0" smtClean="0"/>
              <a:t>.</a:t>
            </a:r>
          </a:p>
          <a:p>
            <a:pPr eaLnBrk="1" fontAlgn="auto" hangingPunct="1">
              <a:spcAft>
                <a:spcPts val="0"/>
              </a:spcAft>
              <a:buFontTx/>
              <a:buChar char="-"/>
              <a:defRPr/>
            </a:pPr>
            <a:r>
              <a:rPr lang="fr-FR" dirty="0" smtClean="0"/>
              <a:t>Biscuiterie </a:t>
            </a:r>
            <a:r>
              <a:rPr lang="fr-FR" dirty="0"/>
              <a:t>Isidore Penven (Bretagne) : fabrication de galette artisanale au beurre de baratte breton demi-sel.</a:t>
            </a:r>
          </a:p>
          <a:p>
            <a:pPr eaLnBrk="1" fontAlgn="auto" hangingPunct="1">
              <a:spcAft>
                <a:spcPts val="0"/>
              </a:spcAft>
              <a:buFontTx/>
              <a:buChar char="-"/>
              <a:defRPr/>
            </a:pPr>
            <a:r>
              <a:rPr lang="fr-FR" dirty="0" smtClean="0"/>
              <a:t>Café </a:t>
            </a:r>
            <a:r>
              <a:rPr lang="fr-FR" dirty="0" err="1"/>
              <a:t>Tanneau</a:t>
            </a:r>
            <a:r>
              <a:rPr lang="fr-FR" dirty="0"/>
              <a:t> (Bretagne) : la maison </a:t>
            </a:r>
            <a:r>
              <a:rPr lang="fr-FR" dirty="0" err="1"/>
              <a:t>Tanneau</a:t>
            </a:r>
            <a:r>
              <a:rPr lang="fr-FR" dirty="0"/>
              <a:t> propose une large gamme de cafés traditionnels et haut de </a:t>
            </a:r>
            <a:r>
              <a:rPr lang="fr-FR" dirty="0" smtClean="0"/>
              <a:t>gamme</a:t>
            </a:r>
          </a:p>
          <a:p>
            <a:pPr eaLnBrk="1" fontAlgn="auto" hangingPunct="1">
              <a:spcAft>
                <a:spcPts val="0"/>
              </a:spcAft>
              <a:buFontTx/>
              <a:buChar char="-"/>
              <a:defRPr/>
            </a:pPr>
            <a:endParaRPr lang="fr-FR" dirty="0"/>
          </a:p>
          <a:p>
            <a:pPr marL="0" indent="0" eaLnBrk="1" fontAlgn="auto" hangingPunct="1">
              <a:spcAft>
                <a:spcPts val="0"/>
              </a:spcAft>
              <a:buFont typeface="Arial" panose="020B0604020202020204" pitchFamily="34" charset="0"/>
              <a:buNone/>
              <a:defRPr/>
            </a:pP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p:txBody>
          <a:bodyPr/>
          <a:lstStyle/>
          <a:p>
            <a:pPr eaLnBrk="1" hangingPunct="1"/>
            <a:r>
              <a:rPr lang="fr-FR" smtClean="0"/>
              <a:t>Catégories et exemples</a:t>
            </a:r>
          </a:p>
        </p:txBody>
      </p:sp>
      <p:sp>
        <p:nvSpPr>
          <p:cNvPr id="3" name="Espace réservé du contenu 2"/>
          <p:cNvSpPr>
            <a:spLocks noGrp="1"/>
          </p:cNvSpPr>
          <p:nvPr>
            <p:ph idx="1"/>
          </p:nvPr>
        </p:nvSpPr>
        <p:spPr>
          <a:xfrm>
            <a:off x="457200" y="1600200"/>
            <a:ext cx="8229600" cy="4852988"/>
          </a:xfrm>
        </p:spPr>
        <p:txBody>
          <a:bodyPr rtlCol="0">
            <a:normAutofit fontScale="40000" lnSpcReduction="20000"/>
          </a:bodyPr>
          <a:lstStyle/>
          <a:p>
            <a:pPr eaLnBrk="1" fontAlgn="auto" hangingPunct="1">
              <a:spcAft>
                <a:spcPts val="0"/>
              </a:spcAft>
              <a:buFont typeface="Arial" panose="020B0604020202020204" pitchFamily="34" charset="0"/>
              <a:buChar char="•"/>
              <a:defRPr/>
            </a:pPr>
            <a:r>
              <a:rPr lang="fr-FR" sz="7000" b="1" dirty="0"/>
              <a:t>Boissons </a:t>
            </a:r>
            <a:endParaRPr lang="fr-FR" sz="7000" dirty="0"/>
          </a:p>
          <a:p>
            <a:pPr eaLnBrk="1" fontAlgn="auto" hangingPunct="1">
              <a:spcAft>
                <a:spcPts val="0"/>
              </a:spcAft>
              <a:buFontTx/>
              <a:buChar char="-"/>
              <a:defRPr/>
            </a:pPr>
            <a:r>
              <a:rPr lang="fr-FR" sz="4000" dirty="0" err="1" smtClean="0"/>
              <a:t>Breizh</a:t>
            </a:r>
            <a:r>
              <a:rPr lang="fr-FR" sz="4000" dirty="0" smtClean="0"/>
              <a:t> </a:t>
            </a:r>
            <a:r>
              <a:rPr lang="fr-FR" sz="4000" dirty="0"/>
              <a:t>Cola (Bretagne) : fabrication de cola</a:t>
            </a:r>
            <a:r>
              <a:rPr lang="fr-FR" sz="4000" dirty="0" smtClean="0"/>
              <a:t>.</a:t>
            </a:r>
            <a:endParaRPr lang="fr-FR" sz="4000" dirty="0"/>
          </a:p>
          <a:p>
            <a:pPr eaLnBrk="1" fontAlgn="auto" hangingPunct="1">
              <a:spcAft>
                <a:spcPts val="0"/>
              </a:spcAft>
              <a:buFontTx/>
              <a:buChar char="-"/>
              <a:defRPr/>
            </a:pPr>
            <a:r>
              <a:rPr lang="fr-FR" sz="4000" dirty="0" smtClean="0"/>
              <a:t>Les </a:t>
            </a:r>
            <a:r>
              <a:rPr lang="fr-FR" sz="4000" dirty="0"/>
              <a:t>Vergers des Tilleuls (Poitou-Charentes) : producteur de pommes et fabricant de jus de pomme</a:t>
            </a:r>
            <a:r>
              <a:rPr lang="fr-FR" sz="4000" dirty="0" smtClean="0"/>
              <a:t>.</a:t>
            </a:r>
            <a:endParaRPr lang="fr-FR" sz="4000" dirty="0"/>
          </a:p>
          <a:p>
            <a:pPr eaLnBrk="1" fontAlgn="auto" hangingPunct="1">
              <a:spcAft>
                <a:spcPts val="0"/>
              </a:spcAft>
              <a:buFontTx/>
              <a:buChar char="-"/>
              <a:defRPr/>
            </a:pPr>
            <a:r>
              <a:rPr lang="fr-FR" sz="4000" dirty="0" err="1" smtClean="0"/>
              <a:t>Brissaud</a:t>
            </a:r>
            <a:r>
              <a:rPr lang="fr-FR" sz="4000" dirty="0" smtClean="0"/>
              <a:t> </a:t>
            </a:r>
            <a:r>
              <a:rPr lang="fr-FR" sz="4000" dirty="0"/>
              <a:t>1824 (Rhône-Alpes) : fabrication de limonade artisanale</a:t>
            </a:r>
            <a:r>
              <a:rPr lang="fr-FR" sz="4000" dirty="0" smtClean="0"/>
              <a:t>.</a:t>
            </a:r>
            <a:endParaRPr lang="fr-FR" sz="4000" dirty="0"/>
          </a:p>
          <a:p>
            <a:pPr marL="0" indent="0" eaLnBrk="1" fontAlgn="auto" hangingPunct="1">
              <a:spcAft>
                <a:spcPts val="0"/>
              </a:spcAft>
              <a:buFont typeface="Arial" panose="020B0604020202020204" pitchFamily="34" charset="0"/>
              <a:buNone/>
              <a:defRPr/>
            </a:pPr>
            <a:r>
              <a:rPr lang="fr-FR" sz="4000" dirty="0"/>
              <a:t> </a:t>
            </a:r>
          </a:p>
          <a:p>
            <a:pPr eaLnBrk="1" fontAlgn="auto" hangingPunct="1">
              <a:spcAft>
                <a:spcPts val="0"/>
              </a:spcAft>
              <a:buFont typeface="Arial" panose="020B0604020202020204" pitchFamily="34" charset="0"/>
              <a:buChar char="•"/>
              <a:defRPr/>
            </a:pPr>
            <a:r>
              <a:rPr lang="fr-FR" sz="7000" b="1" dirty="0"/>
              <a:t>Bricolage </a:t>
            </a:r>
            <a:endParaRPr lang="fr-FR" sz="7000" dirty="0"/>
          </a:p>
          <a:p>
            <a:pPr eaLnBrk="1" fontAlgn="auto" hangingPunct="1">
              <a:spcAft>
                <a:spcPts val="0"/>
              </a:spcAft>
              <a:buFontTx/>
              <a:buChar char="-"/>
              <a:defRPr/>
            </a:pPr>
            <a:r>
              <a:rPr lang="fr-FR" sz="4000" dirty="0" err="1" smtClean="0"/>
              <a:t>Barfide</a:t>
            </a:r>
            <a:r>
              <a:rPr lang="fr-FR" sz="4000" dirty="0" smtClean="0"/>
              <a:t> </a:t>
            </a:r>
            <a:r>
              <a:rPr lang="fr-FR" sz="4000" dirty="0"/>
              <a:t>(Rhône Alpes) : conception, fabrication, réalisation et réparation des accessoires pour machines outils</a:t>
            </a:r>
            <a:r>
              <a:rPr lang="fr-FR" sz="4000" dirty="0" smtClean="0"/>
              <a:t>.</a:t>
            </a:r>
            <a:endParaRPr lang="fr-FR" sz="4000" dirty="0"/>
          </a:p>
          <a:p>
            <a:pPr eaLnBrk="1" fontAlgn="auto" hangingPunct="1">
              <a:spcAft>
                <a:spcPts val="0"/>
              </a:spcAft>
              <a:buFontTx/>
              <a:buChar char="-"/>
              <a:defRPr/>
            </a:pPr>
            <a:r>
              <a:rPr lang="fr-FR" sz="4000" dirty="0" err="1" smtClean="0"/>
              <a:t>Bost</a:t>
            </a:r>
            <a:r>
              <a:rPr lang="fr-FR" sz="4000" dirty="0" smtClean="0"/>
              <a:t> </a:t>
            </a:r>
            <a:r>
              <a:rPr lang="fr-FR" sz="4000" dirty="0"/>
              <a:t>(Franche-Comté) : fabrication d’outillage à main, pinces, tenailles, tournevis et outils de </a:t>
            </a:r>
            <a:r>
              <a:rPr lang="fr-FR" sz="4000" dirty="0" smtClean="0"/>
              <a:t>serrage</a:t>
            </a:r>
            <a:endParaRPr lang="fr-FR" sz="4000" dirty="0"/>
          </a:p>
          <a:p>
            <a:pPr eaLnBrk="1" fontAlgn="auto" hangingPunct="1">
              <a:spcAft>
                <a:spcPts val="0"/>
              </a:spcAft>
              <a:buFont typeface="Arial" panose="020B0604020202020204" pitchFamily="34" charset="0"/>
              <a:buChar char="•"/>
              <a:defRPr/>
            </a:pPr>
            <a:endParaRPr lang="fr-FR" sz="4000" dirty="0"/>
          </a:p>
          <a:p>
            <a:pPr eaLnBrk="1" fontAlgn="auto" hangingPunct="1">
              <a:spcAft>
                <a:spcPts val="0"/>
              </a:spcAft>
              <a:buFont typeface="Arial" panose="020B0604020202020204" pitchFamily="34" charset="0"/>
              <a:buChar char="•"/>
              <a:defRPr/>
            </a:pPr>
            <a:r>
              <a:rPr lang="fr-FR" sz="7000" b="1" dirty="0"/>
              <a:t>Décoration</a:t>
            </a:r>
            <a:endParaRPr lang="fr-FR" sz="7000" dirty="0"/>
          </a:p>
          <a:p>
            <a:pPr eaLnBrk="1" fontAlgn="auto" hangingPunct="1">
              <a:spcAft>
                <a:spcPts val="0"/>
              </a:spcAft>
              <a:buFontTx/>
              <a:buChar char="-"/>
              <a:defRPr/>
            </a:pPr>
            <a:r>
              <a:rPr lang="fr-FR" sz="4000" dirty="0" err="1" smtClean="0"/>
              <a:t>Paristic</a:t>
            </a:r>
            <a:r>
              <a:rPr lang="fr-FR" sz="4000" dirty="0" smtClean="0"/>
              <a:t> </a:t>
            </a:r>
            <a:r>
              <a:rPr lang="fr-FR" sz="4000" dirty="0"/>
              <a:t>(Ile de France) : création et fabrication de stickers en vinyle </a:t>
            </a:r>
            <a:r>
              <a:rPr lang="fr-FR" sz="4000" dirty="0" smtClean="0"/>
              <a:t>mat</a:t>
            </a:r>
            <a:endParaRPr lang="fr-FR" sz="4000" dirty="0"/>
          </a:p>
          <a:p>
            <a:pPr eaLnBrk="1" fontAlgn="auto" hangingPunct="1">
              <a:spcAft>
                <a:spcPts val="0"/>
              </a:spcAft>
              <a:buFontTx/>
              <a:buChar char="-"/>
              <a:defRPr/>
            </a:pPr>
            <a:r>
              <a:rPr lang="fr-FR" sz="4000" dirty="0" smtClean="0"/>
              <a:t>Les </a:t>
            </a:r>
            <a:r>
              <a:rPr lang="fr-FR" sz="4000" dirty="0"/>
              <a:t>Coussins d’Emilie (Bourgogne) : modèles dessinés à la main, imprimé et fabriqués dans des ateliers Lyonnais </a:t>
            </a:r>
          </a:p>
          <a:p>
            <a:pPr eaLnBrk="1" fontAlgn="auto" hangingPunct="1">
              <a:spcAft>
                <a:spcPts val="0"/>
              </a:spcAft>
              <a:buFontTx/>
              <a:buChar char="-"/>
              <a:defRPr/>
            </a:pPr>
            <a:r>
              <a:rPr lang="fr-FR" sz="4000" dirty="0" smtClean="0"/>
              <a:t>Torchons </a:t>
            </a:r>
            <a:r>
              <a:rPr lang="fr-FR" sz="4000" dirty="0"/>
              <a:t>et Bouchons (Ile de France) : création et fabrication de linge d’office inspiré du patrimoine français</a:t>
            </a:r>
            <a:r>
              <a:rPr lang="fr-FR" sz="4000" dirty="0" smtClean="0"/>
              <a:t>. </a:t>
            </a:r>
          </a:p>
          <a:p>
            <a:pPr marL="0" indent="0" eaLnBrk="1" fontAlgn="auto" hangingPunct="1">
              <a:spcAft>
                <a:spcPts val="0"/>
              </a:spcAft>
              <a:buFont typeface="Arial" panose="020B0604020202020204" pitchFamily="34" charset="0"/>
              <a:buNone/>
              <a:defRPr/>
            </a:pPr>
            <a:endParaRPr lang="fr-FR" dirty="0" smtClean="0"/>
          </a:p>
          <a:p>
            <a:pPr marL="0" indent="0" eaLnBrk="1" fontAlgn="auto" hangingPunct="1">
              <a:spcAft>
                <a:spcPts val="0"/>
              </a:spcAft>
              <a:buFont typeface="Arial" panose="020B0604020202020204" pitchFamily="34" charset="0"/>
              <a:buNone/>
              <a:defRPr/>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a:xfrm>
            <a:off x="457200" y="188913"/>
            <a:ext cx="8229600" cy="1143000"/>
          </a:xfrm>
        </p:spPr>
        <p:txBody>
          <a:bodyPr/>
          <a:lstStyle/>
          <a:p>
            <a:pPr eaLnBrk="1" hangingPunct="1"/>
            <a:r>
              <a:rPr lang="fr-FR" smtClean="0"/>
              <a:t>Catégories et exemples</a:t>
            </a:r>
          </a:p>
        </p:txBody>
      </p:sp>
      <p:sp>
        <p:nvSpPr>
          <p:cNvPr id="3" name="Espace réservé du contenu 2"/>
          <p:cNvSpPr>
            <a:spLocks noGrp="1"/>
          </p:cNvSpPr>
          <p:nvPr>
            <p:ph idx="1"/>
          </p:nvPr>
        </p:nvSpPr>
        <p:spPr>
          <a:xfrm>
            <a:off x="323850" y="1341438"/>
            <a:ext cx="8640763" cy="5400675"/>
          </a:xfrm>
        </p:spPr>
        <p:txBody>
          <a:bodyPr rtlCol="0">
            <a:normAutofit fontScale="32500" lnSpcReduction="20000"/>
          </a:bodyPr>
          <a:lstStyle/>
          <a:p>
            <a:pPr eaLnBrk="1" fontAlgn="auto" hangingPunct="1">
              <a:spcAft>
                <a:spcPts val="0"/>
              </a:spcAft>
              <a:buFont typeface="Arial" panose="020B0604020202020204" pitchFamily="34" charset="0"/>
              <a:buChar char="•"/>
              <a:defRPr/>
            </a:pPr>
            <a:r>
              <a:rPr lang="fr-FR" sz="7400" b="1" dirty="0"/>
              <a:t>Enfants</a:t>
            </a:r>
            <a:endParaRPr lang="fr-FR" sz="7400" dirty="0"/>
          </a:p>
          <a:p>
            <a:pPr eaLnBrk="1" fontAlgn="auto" hangingPunct="1">
              <a:spcAft>
                <a:spcPts val="0"/>
              </a:spcAft>
              <a:buFontTx/>
              <a:buChar char="-"/>
              <a:defRPr/>
            </a:pPr>
            <a:r>
              <a:rPr lang="fr-FR" sz="5500" dirty="0" err="1" smtClean="0"/>
              <a:t>Bioviva</a:t>
            </a:r>
            <a:r>
              <a:rPr lang="fr-FR" sz="5500" dirty="0" smtClean="0"/>
              <a:t> </a:t>
            </a:r>
            <a:r>
              <a:rPr lang="fr-FR" sz="5500" dirty="0"/>
              <a:t>(Languedoc-Roussillon) : conception et édition de jeux de société liés à l’environnement et au développement durable. </a:t>
            </a:r>
          </a:p>
          <a:p>
            <a:pPr eaLnBrk="1" fontAlgn="auto" hangingPunct="1">
              <a:spcAft>
                <a:spcPts val="0"/>
              </a:spcAft>
              <a:buFontTx/>
              <a:buChar char="-"/>
              <a:defRPr/>
            </a:pPr>
            <a:r>
              <a:rPr lang="fr-FR" sz="5500" dirty="0" smtClean="0"/>
              <a:t>Fleur </a:t>
            </a:r>
            <a:r>
              <a:rPr lang="fr-FR" sz="5500" dirty="0"/>
              <a:t>de Lune (Midi-Pyrénées) : conception sur mesure et personnalisée de </a:t>
            </a:r>
            <a:r>
              <a:rPr lang="fr-FR" sz="5500" dirty="0" smtClean="0"/>
              <a:t>gigoteuses</a:t>
            </a:r>
            <a:endParaRPr lang="fr-FR" sz="5500" dirty="0"/>
          </a:p>
          <a:p>
            <a:pPr eaLnBrk="1" fontAlgn="auto" hangingPunct="1">
              <a:spcAft>
                <a:spcPts val="0"/>
              </a:spcAft>
              <a:buFontTx/>
              <a:buChar char="-"/>
              <a:defRPr/>
            </a:pPr>
            <a:r>
              <a:rPr lang="fr-FR" sz="5500" dirty="0" err="1" smtClean="0"/>
              <a:t>Perlipopette</a:t>
            </a:r>
            <a:r>
              <a:rPr lang="fr-FR" sz="5500" dirty="0" smtClean="0"/>
              <a:t> </a:t>
            </a:r>
            <a:r>
              <a:rPr lang="fr-FR" sz="5500" dirty="0"/>
              <a:t>(Pays de la Loire) : fabrication de couches lavables et accessoires </a:t>
            </a:r>
          </a:p>
          <a:p>
            <a:pPr marL="0" indent="0" eaLnBrk="1" fontAlgn="auto" hangingPunct="1">
              <a:spcAft>
                <a:spcPts val="0"/>
              </a:spcAft>
              <a:buFont typeface="Arial" panose="020B0604020202020204" pitchFamily="34" charset="0"/>
              <a:buNone/>
              <a:defRPr/>
            </a:pPr>
            <a:r>
              <a:rPr lang="fr-FR" sz="5500" dirty="0"/>
              <a:t> </a:t>
            </a:r>
          </a:p>
          <a:p>
            <a:pPr eaLnBrk="1" fontAlgn="auto" hangingPunct="1">
              <a:spcAft>
                <a:spcPts val="0"/>
              </a:spcAft>
              <a:buFont typeface="Arial" panose="020B0604020202020204" pitchFamily="34" charset="0"/>
              <a:buChar char="•"/>
              <a:defRPr/>
            </a:pPr>
            <a:r>
              <a:rPr lang="fr-FR" sz="7400" b="1" dirty="0"/>
              <a:t>Industrie</a:t>
            </a:r>
            <a:endParaRPr lang="fr-FR" sz="7400" dirty="0"/>
          </a:p>
          <a:p>
            <a:pPr eaLnBrk="1" fontAlgn="auto" hangingPunct="1">
              <a:spcAft>
                <a:spcPts val="0"/>
              </a:spcAft>
              <a:buFontTx/>
              <a:buChar char="-"/>
              <a:defRPr/>
            </a:pPr>
            <a:r>
              <a:rPr lang="fr-FR" sz="5500" dirty="0" smtClean="0"/>
              <a:t>3R </a:t>
            </a:r>
            <a:r>
              <a:rPr lang="fr-FR" sz="5500" dirty="0"/>
              <a:t>(Midi-Pyrénées) : spécialisé dans la construction de machines d’essais de laboratoire dans les domaines du génie civil, génie mécanique, construction de matériel didactique. </a:t>
            </a:r>
          </a:p>
          <a:p>
            <a:pPr eaLnBrk="1" fontAlgn="auto" hangingPunct="1">
              <a:spcAft>
                <a:spcPts val="0"/>
              </a:spcAft>
              <a:buFontTx/>
              <a:buChar char="-"/>
              <a:defRPr/>
            </a:pPr>
            <a:r>
              <a:rPr lang="fr-FR" sz="5500" dirty="0" smtClean="0"/>
              <a:t>ES </a:t>
            </a:r>
            <a:r>
              <a:rPr lang="fr-FR" sz="5500" dirty="0" err="1"/>
              <a:t>Technology</a:t>
            </a:r>
            <a:r>
              <a:rPr lang="fr-FR" sz="5500" dirty="0"/>
              <a:t> (Aquitaine) : fabrication des lasers et machines laser pour toutes sortes d’applications industrielles</a:t>
            </a:r>
            <a:r>
              <a:rPr lang="fr-FR" sz="5500" dirty="0" smtClean="0"/>
              <a:t>.</a:t>
            </a:r>
            <a:endParaRPr lang="fr-FR" sz="5500" dirty="0"/>
          </a:p>
          <a:p>
            <a:pPr eaLnBrk="1" fontAlgn="auto" hangingPunct="1">
              <a:spcAft>
                <a:spcPts val="0"/>
              </a:spcAft>
              <a:buFontTx/>
              <a:buChar char="-"/>
              <a:defRPr/>
            </a:pPr>
            <a:r>
              <a:rPr lang="fr-FR" sz="5500" dirty="0" smtClean="0"/>
              <a:t>ERA-SIB </a:t>
            </a:r>
            <a:r>
              <a:rPr lang="fr-FR" sz="5500" dirty="0"/>
              <a:t>(Ile de France) : fabrications d’électrovannes pour l’industrie. </a:t>
            </a:r>
          </a:p>
          <a:p>
            <a:pPr marL="0" indent="0" eaLnBrk="1" fontAlgn="auto" hangingPunct="1">
              <a:spcAft>
                <a:spcPts val="0"/>
              </a:spcAft>
              <a:buFont typeface="Arial" panose="020B0604020202020204" pitchFamily="34" charset="0"/>
              <a:buNone/>
              <a:defRPr/>
            </a:pPr>
            <a:r>
              <a:rPr lang="fr-FR" sz="5500" dirty="0"/>
              <a:t> </a:t>
            </a:r>
          </a:p>
          <a:p>
            <a:pPr eaLnBrk="1" fontAlgn="auto" hangingPunct="1">
              <a:spcAft>
                <a:spcPts val="0"/>
              </a:spcAft>
              <a:buFont typeface="Arial" panose="020B0604020202020204" pitchFamily="34" charset="0"/>
              <a:buChar char="•"/>
              <a:defRPr/>
            </a:pPr>
            <a:r>
              <a:rPr lang="fr-FR" sz="7400" b="1" dirty="0"/>
              <a:t>Informatique</a:t>
            </a:r>
            <a:endParaRPr lang="fr-FR" sz="7400" dirty="0"/>
          </a:p>
          <a:p>
            <a:pPr eaLnBrk="1" fontAlgn="auto" hangingPunct="1">
              <a:spcAft>
                <a:spcPts val="0"/>
              </a:spcAft>
              <a:buFontTx/>
              <a:buChar char="-"/>
              <a:defRPr/>
            </a:pPr>
            <a:r>
              <a:rPr lang="fr-FR" sz="5500" dirty="0" err="1" smtClean="0"/>
              <a:t>Amelight</a:t>
            </a:r>
            <a:r>
              <a:rPr lang="fr-FR" sz="5500" dirty="0" smtClean="0"/>
              <a:t> </a:t>
            </a:r>
            <a:r>
              <a:rPr lang="fr-FR" sz="5500" dirty="0"/>
              <a:t>(Rhône-Alpes) : fabrication d’accessoires dont l’objectif est l’amélioration de l’ergonomie et de design des outils informatiques mobiles. </a:t>
            </a:r>
          </a:p>
          <a:p>
            <a:pPr eaLnBrk="1" fontAlgn="auto" hangingPunct="1">
              <a:spcAft>
                <a:spcPts val="0"/>
              </a:spcAft>
              <a:buFontTx/>
              <a:buChar char="-"/>
              <a:defRPr/>
            </a:pPr>
            <a:r>
              <a:rPr lang="fr-FR" sz="5500" dirty="0" err="1" smtClean="0"/>
              <a:t>Ashelvea</a:t>
            </a:r>
            <a:r>
              <a:rPr lang="fr-FR" sz="5500" dirty="0" smtClean="0"/>
              <a:t> </a:t>
            </a:r>
            <a:r>
              <a:rPr lang="fr-FR" sz="5500" dirty="0"/>
              <a:t>(Midi-Pyrénées) : fabrication et commercialisation d’ordinateurs. </a:t>
            </a:r>
          </a:p>
          <a:p>
            <a:pPr eaLnBrk="1" fontAlgn="auto" hangingPunct="1">
              <a:spcAft>
                <a:spcPts val="0"/>
              </a:spcAft>
              <a:buFontTx/>
              <a:buChar char="-"/>
              <a:defRPr/>
            </a:pPr>
            <a:r>
              <a:rPr lang="fr-FR" sz="5500" dirty="0" smtClean="0"/>
              <a:t>QOOQ </a:t>
            </a:r>
            <a:r>
              <a:rPr lang="fr-FR" sz="5500" dirty="0"/>
              <a:t>(Ile de France) : fabrication et commercialisation de livre de cuisine numérique</a:t>
            </a:r>
            <a:r>
              <a:rPr lang="fr-FR" sz="5500" dirty="0" smtClean="0"/>
              <a:t>.</a:t>
            </a:r>
          </a:p>
          <a:p>
            <a:pPr marL="0" indent="0" eaLnBrk="1" fontAlgn="auto" hangingPunct="1">
              <a:spcAft>
                <a:spcPts val="0"/>
              </a:spcAft>
              <a:buFont typeface="Arial" panose="020B0604020202020204" pitchFamily="34" charset="0"/>
              <a:buNone/>
              <a:defRPr/>
            </a:pPr>
            <a:endParaRPr lang="fr-FR" dirty="0"/>
          </a:p>
          <a:p>
            <a:pPr marL="0" indent="0" eaLnBrk="1" fontAlgn="auto" hangingPunct="1">
              <a:spcAft>
                <a:spcPts val="0"/>
              </a:spcAft>
              <a:buFont typeface="Arial" panose="020B0604020202020204" pitchFamily="34" charset="0"/>
              <a:buNone/>
              <a:defRPr/>
            </a:pP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lgn="l" eaLnBrk="1" fontAlgn="auto" hangingPunct="1">
              <a:spcAft>
                <a:spcPts val="0"/>
              </a:spcAft>
              <a:defRPr/>
            </a:pPr>
            <a:r>
              <a:rPr lang="fr-FR" b="1" dirty="0" smtClean="0">
                <a:solidFill>
                  <a:schemeClr val="tx2">
                    <a:lumMod val="60000"/>
                    <a:lumOff val="40000"/>
                  </a:schemeClr>
                </a:solidFill>
              </a:rPr>
              <a:t>Tableau récapitulatif</a:t>
            </a:r>
            <a:endParaRPr lang="fr-FR" b="1" dirty="0">
              <a:solidFill>
                <a:schemeClr val="tx2">
                  <a:lumMod val="60000"/>
                  <a:lumOff val="40000"/>
                </a:schemeClr>
              </a:solidFill>
            </a:endParaRPr>
          </a:p>
        </p:txBody>
      </p:sp>
      <p:graphicFrame>
        <p:nvGraphicFramePr>
          <p:cNvPr id="4" name="Espace réservé du contenu 3"/>
          <p:cNvGraphicFramePr>
            <a:graphicFrameLocks noGrp="1"/>
          </p:cNvGraphicFramePr>
          <p:nvPr>
            <p:ph idx="1"/>
          </p:nvPr>
        </p:nvGraphicFramePr>
        <p:xfrm>
          <a:off x="468313" y="1844675"/>
          <a:ext cx="8280400" cy="4321175"/>
        </p:xfrm>
        <a:graphic>
          <a:graphicData uri="http://schemas.openxmlformats.org/drawingml/2006/table">
            <a:tbl>
              <a:tblPr firstRow="1" firstCol="1" bandRow="1" bandCol="1">
                <a:tableStyleId>{0660B408-B3CF-4A94-85FC-2B1E0A45F4A2}</a:tableStyleId>
              </a:tblPr>
              <a:tblGrid>
                <a:gridCol w="4140460"/>
                <a:gridCol w="4140460"/>
              </a:tblGrid>
              <a:tr h="332345">
                <a:tc>
                  <a:txBody>
                    <a:bodyPr/>
                    <a:lstStyle/>
                    <a:p>
                      <a:pPr>
                        <a:spcAft>
                          <a:spcPts val="0"/>
                        </a:spcAft>
                      </a:pPr>
                      <a:r>
                        <a:rPr lang="fr-FR" sz="1200" dirty="0">
                          <a:effectLst/>
                        </a:rPr>
                        <a:t>CATEGORIES</a:t>
                      </a:r>
                      <a:endParaRPr lang="fr-FR" sz="1200" dirty="0">
                        <a:effectLst/>
                        <a:latin typeface="Times New Roman"/>
                        <a:ea typeface="Times New Roman"/>
                      </a:endParaRPr>
                    </a:p>
                  </a:txBody>
                  <a:tcPr marL="68580" marR="68580" marT="0" marB="0"/>
                </a:tc>
                <a:tc>
                  <a:txBody>
                    <a:bodyPr/>
                    <a:lstStyle/>
                    <a:p>
                      <a:pPr>
                        <a:spcAft>
                          <a:spcPts val="0"/>
                        </a:spcAft>
                      </a:pPr>
                      <a:r>
                        <a:rPr lang="fr-FR" sz="1200">
                          <a:effectLst/>
                        </a:rPr>
                        <a:t>EXEMPLES</a:t>
                      </a:r>
                      <a:endParaRPr lang="fr-FR" sz="1200">
                        <a:effectLst/>
                        <a:latin typeface="Times New Roman"/>
                        <a:ea typeface="Times New Roman"/>
                      </a:endParaRPr>
                    </a:p>
                  </a:txBody>
                  <a:tcPr marL="68580" marR="68580" marT="0" marB="0"/>
                </a:tc>
              </a:tr>
              <a:tr h="664689">
                <a:tc>
                  <a:txBody>
                    <a:bodyPr/>
                    <a:lstStyle/>
                    <a:p>
                      <a:pPr>
                        <a:spcAft>
                          <a:spcPts val="0"/>
                        </a:spcAft>
                      </a:pPr>
                      <a:r>
                        <a:rPr lang="fr-FR" sz="1200" dirty="0">
                          <a:effectLst/>
                        </a:rPr>
                        <a:t>Textile et accessoires de mode</a:t>
                      </a:r>
                      <a:endParaRPr lang="fr-FR" sz="1200" dirty="0">
                        <a:effectLst/>
                        <a:latin typeface="Times New Roman"/>
                        <a:ea typeface="Times New Roman"/>
                      </a:endParaRPr>
                    </a:p>
                  </a:txBody>
                  <a:tcPr marL="68580" marR="68580" marT="0" marB="0"/>
                </a:tc>
                <a:tc>
                  <a:txBody>
                    <a:bodyPr/>
                    <a:lstStyle/>
                    <a:p>
                      <a:pPr>
                        <a:spcAft>
                          <a:spcPts val="0"/>
                        </a:spcAft>
                      </a:pPr>
                      <a:r>
                        <a:rPr lang="en-US" sz="1200">
                          <a:effectLst/>
                        </a:rPr>
                        <a:t>Brucefield, Antoine &amp; Lili, Arod, Asgard Golf, Archiduchesse, Bilum</a:t>
                      </a:r>
                      <a:endParaRPr lang="fr-FR" sz="1200">
                        <a:effectLst/>
                        <a:latin typeface="Times New Roman"/>
                        <a:ea typeface="Times New Roman"/>
                      </a:endParaRPr>
                    </a:p>
                  </a:txBody>
                  <a:tcPr marL="68580" marR="68580" marT="0" marB="0"/>
                </a:tc>
              </a:tr>
              <a:tr h="664689">
                <a:tc>
                  <a:txBody>
                    <a:bodyPr/>
                    <a:lstStyle/>
                    <a:p>
                      <a:pPr>
                        <a:spcAft>
                          <a:spcPts val="0"/>
                        </a:spcAft>
                      </a:pPr>
                      <a:r>
                        <a:rPr lang="fr-FR" sz="1200">
                          <a:effectLst/>
                        </a:rPr>
                        <a:t>Alimentation</a:t>
                      </a:r>
                      <a:endParaRPr lang="fr-FR" sz="1200">
                        <a:effectLst/>
                        <a:latin typeface="Times New Roman"/>
                        <a:ea typeface="Times New Roman"/>
                      </a:endParaRPr>
                    </a:p>
                  </a:txBody>
                  <a:tcPr marL="68580" marR="68580" marT="0" marB="0"/>
                </a:tc>
                <a:tc>
                  <a:txBody>
                    <a:bodyPr/>
                    <a:lstStyle/>
                    <a:p>
                      <a:pPr>
                        <a:spcAft>
                          <a:spcPts val="0"/>
                        </a:spcAft>
                      </a:pPr>
                      <a:r>
                        <a:rPr lang="fr-FR" sz="1200">
                          <a:effectLst/>
                        </a:rPr>
                        <a:t>Les confitures de Laure, Biscuiterie Isidore Penven, Café Tanneau</a:t>
                      </a:r>
                      <a:endParaRPr lang="fr-FR" sz="1200">
                        <a:effectLst/>
                        <a:latin typeface="Times New Roman"/>
                        <a:ea typeface="Times New Roman"/>
                      </a:endParaRPr>
                    </a:p>
                  </a:txBody>
                  <a:tcPr marL="68580" marR="68580" marT="0" marB="0"/>
                </a:tc>
              </a:tr>
              <a:tr h="664689">
                <a:tc>
                  <a:txBody>
                    <a:bodyPr/>
                    <a:lstStyle/>
                    <a:p>
                      <a:pPr>
                        <a:spcAft>
                          <a:spcPts val="0"/>
                        </a:spcAft>
                      </a:pPr>
                      <a:r>
                        <a:rPr lang="fr-FR" sz="1200">
                          <a:effectLst/>
                        </a:rPr>
                        <a:t>Boissons</a:t>
                      </a:r>
                      <a:endParaRPr lang="fr-FR" sz="1200">
                        <a:effectLst/>
                        <a:latin typeface="Times New Roman"/>
                        <a:ea typeface="Times New Roman"/>
                      </a:endParaRPr>
                    </a:p>
                  </a:txBody>
                  <a:tcPr marL="68580" marR="68580" marT="0" marB="0"/>
                </a:tc>
                <a:tc>
                  <a:txBody>
                    <a:bodyPr/>
                    <a:lstStyle/>
                    <a:p>
                      <a:pPr>
                        <a:spcAft>
                          <a:spcPts val="0"/>
                        </a:spcAft>
                      </a:pPr>
                      <a:r>
                        <a:rPr lang="fr-FR" sz="1200">
                          <a:effectLst/>
                        </a:rPr>
                        <a:t>Breizh Cola, Les Vergers du Tilleuls, Brissaud 1824</a:t>
                      </a:r>
                      <a:endParaRPr lang="fr-FR" sz="1200">
                        <a:effectLst/>
                        <a:latin typeface="Times New Roman"/>
                        <a:ea typeface="Times New Roman"/>
                      </a:endParaRPr>
                    </a:p>
                  </a:txBody>
                  <a:tcPr marL="68580" marR="68580" marT="0" marB="0"/>
                </a:tc>
              </a:tr>
              <a:tr h="332345">
                <a:tc>
                  <a:txBody>
                    <a:bodyPr/>
                    <a:lstStyle/>
                    <a:p>
                      <a:pPr>
                        <a:spcAft>
                          <a:spcPts val="0"/>
                        </a:spcAft>
                      </a:pPr>
                      <a:r>
                        <a:rPr lang="fr-FR" sz="1200">
                          <a:effectLst/>
                        </a:rPr>
                        <a:t>Bricolage</a:t>
                      </a:r>
                      <a:endParaRPr lang="fr-FR" sz="1200">
                        <a:effectLst/>
                        <a:latin typeface="Times New Roman"/>
                        <a:ea typeface="Times New Roman"/>
                      </a:endParaRPr>
                    </a:p>
                  </a:txBody>
                  <a:tcPr marL="68580" marR="68580" marT="0" marB="0"/>
                </a:tc>
                <a:tc>
                  <a:txBody>
                    <a:bodyPr/>
                    <a:lstStyle/>
                    <a:p>
                      <a:pPr>
                        <a:spcAft>
                          <a:spcPts val="0"/>
                        </a:spcAft>
                      </a:pPr>
                      <a:r>
                        <a:rPr lang="fr-FR" sz="1200">
                          <a:effectLst/>
                        </a:rPr>
                        <a:t>Barfide, Bost</a:t>
                      </a:r>
                      <a:endParaRPr lang="fr-FR" sz="1200">
                        <a:effectLst/>
                        <a:latin typeface="Times New Roman"/>
                        <a:ea typeface="Times New Roman"/>
                      </a:endParaRPr>
                    </a:p>
                  </a:txBody>
                  <a:tcPr marL="68580" marR="68580" marT="0" marB="0"/>
                </a:tc>
              </a:tr>
              <a:tr h="664689">
                <a:tc>
                  <a:txBody>
                    <a:bodyPr/>
                    <a:lstStyle/>
                    <a:p>
                      <a:pPr>
                        <a:spcAft>
                          <a:spcPts val="0"/>
                        </a:spcAft>
                      </a:pPr>
                      <a:r>
                        <a:rPr lang="fr-FR" sz="1200">
                          <a:effectLst/>
                        </a:rPr>
                        <a:t>Décoration</a:t>
                      </a:r>
                      <a:endParaRPr lang="fr-FR" sz="1200">
                        <a:effectLst/>
                        <a:latin typeface="Times New Roman"/>
                        <a:ea typeface="Times New Roman"/>
                      </a:endParaRPr>
                    </a:p>
                  </a:txBody>
                  <a:tcPr marL="68580" marR="68580" marT="0" marB="0"/>
                </a:tc>
                <a:tc>
                  <a:txBody>
                    <a:bodyPr/>
                    <a:lstStyle/>
                    <a:p>
                      <a:pPr>
                        <a:spcAft>
                          <a:spcPts val="0"/>
                        </a:spcAft>
                      </a:pPr>
                      <a:r>
                        <a:rPr lang="fr-FR" sz="1200">
                          <a:effectLst/>
                        </a:rPr>
                        <a:t>Paristic, Les Coussins d’Emilie, Torchons et Bouchons</a:t>
                      </a:r>
                      <a:endParaRPr lang="fr-FR" sz="1200">
                        <a:effectLst/>
                        <a:latin typeface="Times New Roman"/>
                        <a:ea typeface="Times New Roman"/>
                      </a:endParaRPr>
                    </a:p>
                  </a:txBody>
                  <a:tcPr marL="68580" marR="68580" marT="0" marB="0"/>
                </a:tc>
              </a:tr>
              <a:tr h="332345">
                <a:tc>
                  <a:txBody>
                    <a:bodyPr/>
                    <a:lstStyle/>
                    <a:p>
                      <a:pPr>
                        <a:spcAft>
                          <a:spcPts val="0"/>
                        </a:spcAft>
                      </a:pPr>
                      <a:r>
                        <a:rPr lang="fr-FR" sz="1200">
                          <a:effectLst/>
                        </a:rPr>
                        <a:t>Enfant</a:t>
                      </a:r>
                      <a:endParaRPr lang="fr-FR" sz="1200">
                        <a:effectLst/>
                        <a:latin typeface="Times New Roman"/>
                        <a:ea typeface="Times New Roman"/>
                      </a:endParaRPr>
                    </a:p>
                  </a:txBody>
                  <a:tcPr marL="68580" marR="68580" marT="0" marB="0"/>
                </a:tc>
                <a:tc>
                  <a:txBody>
                    <a:bodyPr/>
                    <a:lstStyle/>
                    <a:p>
                      <a:pPr>
                        <a:spcAft>
                          <a:spcPts val="0"/>
                        </a:spcAft>
                      </a:pPr>
                      <a:r>
                        <a:rPr lang="fr-FR" sz="1200">
                          <a:effectLst/>
                        </a:rPr>
                        <a:t>Bioviva, Fleur de Lune, Perlipopette</a:t>
                      </a:r>
                      <a:endParaRPr lang="fr-FR" sz="1200">
                        <a:effectLst/>
                        <a:latin typeface="Times New Roman"/>
                        <a:ea typeface="Times New Roman"/>
                      </a:endParaRPr>
                    </a:p>
                  </a:txBody>
                  <a:tcPr marL="68580" marR="68580" marT="0" marB="0"/>
                </a:tc>
              </a:tr>
              <a:tr h="332345">
                <a:tc>
                  <a:txBody>
                    <a:bodyPr/>
                    <a:lstStyle/>
                    <a:p>
                      <a:pPr>
                        <a:spcAft>
                          <a:spcPts val="0"/>
                        </a:spcAft>
                      </a:pPr>
                      <a:r>
                        <a:rPr lang="fr-FR" sz="1200">
                          <a:effectLst/>
                        </a:rPr>
                        <a:t>Industrie</a:t>
                      </a:r>
                      <a:endParaRPr lang="fr-FR" sz="1200">
                        <a:effectLst/>
                        <a:latin typeface="Times New Roman"/>
                        <a:ea typeface="Times New Roman"/>
                      </a:endParaRPr>
                    </a:p>
                  </a:txBody>
                  <a:tcPr marL="68580" marR="68580" marT="0" marB="0"/>
                </a:tc>
                <a:tc>
                  <a:txBody>
                    <a:bodyPr/>
                    <a:lstStyle/>
                    <a:p>
                      <a:pPr>
                        <a:spcAft>
                          <a:spcPts val="0"/>
                        </a:spcAft>
                      </a:pPr>
                      <a:r>
                        <a:rPr lang="fr-FR" sz="1200">
                          <a:effectLst/>
                        </a:rPr>
                        <a:t>3R, ES Technologiy, ERA-SIB</a:t>
                      </a:r>
                      <a:endParaRPr lang="fr-FR" sz="1200">
                        <a:effectLst/>
                        <a:latin typeface="Times New Roman"/>
                        <a:ea typeface="Times New Roman"/>
                      </a:endParaRPr>
                    </a:p>
                  </a:txBody>
                  <a:tcPr marL="68580" marR="68580" marT="0" marB="0"/>
                </a:tc>
              </a:tr>
              <a:tr h="332345">
                <a:tc>
                  <a:txBody>
                    <a:bodyPr/>
                    <a:lstStyle/>
                    <a:p>
                      <a:pPr>
                        <a:spcAft>
                          <a:spcPts val="0"/>
                        </a:spcAft>
                      </a:pPr>
                      <a:r>
                        <a:rPr lang="fr-FR" sz="1200">
                          <a:effectLst/>
                        </a:rPr>
                        <a:t>Informatique</a:t>
                      </a:r>
                      <a:endParaRPr lang="fr-FR" sz="1200">
                        <a:effectLst/>
                        <a:latin typeface="Times New Roman"/>
                        <a:ea typeface="Times New Roman"/>
                      </a:endParaRPr>
                    </a:p>
                  </a:txBody>
                  <a:tcPr marL="68580" marR="68580" marT="0" marB="0"/>
                </a:tc>
                <a:tc>
                  <a:txBody>
                    <a:bodyPr/>
                    <a:lstStyle/>
                    <a:p>
                      <a:pPr>
                        <a:spcAft>
                          <a:spcPts val="0"/>
                        </a:spcAft>
                      </a:pPr>
                      <a:r>
                        <a:rPr lang="fr-FR" sz="1200" dirty="0" err="1">
                          <a:effectLst/>
                        </a:rPr>
                        <a:t>Amelight</a:t>
                      </a:r>
                      <a:r>
                        <a:rPr lang="fr-FR" sz="1200" dirty="0">
                          <a:effectLst/>
                        </a:rPr>
                        <a:t>, </a:t>
                      </a:r>
                      <a:r>
                        <a:rPr lang="fr-FR" sz="1200" dirty="0" err="1">
                          <a:effectLst/>
                        </a:rPr>
                        <a:t>Ashelvea</a:t>
                      </a:r>
                      <a:r>
                        <a:rPr lang="fr-FR" sz="1200" dirty="0">
                          <a:effectLst/>
                        </a:rPr>
                        <a:t>, QOOQ</a:t>
                      </a:r>
                      <a:endParaRPr lang="fr-FR" sz="1200" dirty="0">
                        <a:effectLst/>
                        <a:latin typeface="Times New Roman"/>
                        <a:ea typeface="Times New Roman"/>
                      </a:endParaRPr>
                    </a:p>
                  </a:txBody>
                  <a:tcPr marL="68580" marR="68580" marT="0" marB="0"/>
                </a:tc>
              </a:tr>
            </a:tbl>
          </a:graphicData>
        </a:graphic>
      </p:graphicFrame>
      <p:sp>
        <p:nvSpPr>
          <p:cNvPr id="56341" name="Rectangle 1"/>
          <p:cNvSpPr>
            <a:spLocks noChangeArrowheads="1"/>
          </p:cNvSpPr>
          <p:nvPr/>
        </p:nvSpPr>
        <p:spPr bwMode="auto">
          <a:xfrm>
            <a:off x="1647825" y="2674938"/>
            <a:ext cx="9144000" cy="457200"/>
          </a:xfrm>
          <a:prstGeom prst="rect">
            <a:avLst/>
          </a:prstGeom>
          <a:noFill/>
          <a:ln w="9525">
            <a:noFill/>
            <a:miter lim="800000"/>
            <a:headEnd/>
            <a:tailEnd/>
          </a:ln>
        </p:spPr>
        <p:txBody>
          <a:bodyPr wrap="none" anchor="ctr">
            <a:spAutoFit/>
          </a:bodyPr>
          <a:lstStyle/>
          <a:p>
            <a:endParaRPr lang="en-US"/>
          </a:p>
        </p:txBody>
      </p:sp>
      <p:pic>
        <p:nvPicPr>
          <p:cNvPr id="56342" name="Picture 2"/>
          <p:cNvPicPr>
            <a:picLocks noChangeAspect="1" noChangeArrowheads="1"/>
          </p:cNvPicPr>
          <p:nvPr/>
        </p:nvPicPr>
        <p:blipFill>
          <a:blip r:embed="rId2"/>
          <a:srcRect/>
          <a:stretch>
            <a:fillRect/>
          </a:stretch>
        </p:blipFill>
        <p:spPr bwMode="auto">
          <a:xfrm>
            <a:off x="7308850" y="188913"/>
            <a:ext cx="1366838" cy="14112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2411413" y="185738"/>
            <a:ext cx="4032250" cy="1143000"/>
          </a:xfrm>
        </p:spPr>
        <p:txBody>
          <a:bodyPr/>
          <a:lstStyle/>
          <a:p>
            <a:pPr eaLnBrk="1" hangingPunct="1"/>
            <a:r>
              <a:rPr lang="fr-FR" smtClean="0"/>
              <a:t>INTRODUCTION</a:t>
            </a:r>
          </a:p>
        </p:txBody>
      </p:sp>
      <p:sp>
        <p:nvSpPr>
          <p:cNvPr id="16386" name="Espace réservé du contenu 2"/>
          <p:cNvSpPr>
            <a:spLocks noGrp="1"/>
          </p:cNvSpPr>
          <p:nvPr>
            <p:ph idx="1"/>
          </p:nvPr>
        </p:nvSpPr>
        <p:spPr/>
        <p:txBody>
          <a:bodyPr/>
          <a:lstStyle/>
          <a:p>
            <a:pPr marL="0" indent="0" eaLnBrk="1" hangingPunct="1">
              <a:buFont typeface="Arial" charset="0"/>
              <a:buNone/>
            </a:pPr>
            <a:r>
              <a:rPr lang="fr-FR" smtClean="0">
                <a:latin typeface="Bauhaus 93"/>
              </a:rPr>
              <a:t>Commençons par une petite définition :</a:t>
            </a:r>
          </a:p>
          <a:p>
            <a:pPr marL="0" indent="0" algn="just" eaLnBrk="1" hangingPunct="1">
              <a:buFont typeface="Arial" charset="0"/>
              <a:buNone/>
            </a:pPr>
            <a:r>
              <a:rPr lang="fr-FR" smtClean="0"/>
              <a:t>« Made in France » : ou « fabriqué en France » constitue un renseignement présent sur le produit (ou son emballage) indiquant que ce dernier a été assemblé en France.</a:t>
            </a:r>
          </a:p>
          <a:p>
            <a:pPr marL="0" indent="0" algn="just" eaLnBrk="1" hangingPunct="1">
              <a:buFont typeface="Arial" charset="0"/>
              <a:buNone/>
            </a:pPr>
            <a:r>
              <a:rPr lang="fr-FR" smtClean="0"/>
              <a:t>Les matières premières et certains composants peuvent provenir d’un autre pays.</a:t>
            </a:r>
          </a:p>
        </p:txBody>
      </p:sp>
      <p:pic>
        <p:nvPicPr>
          <p:cNvPr id="16387" name="Picture 2"/>
          <p:cNvPicPr>
            <a:picLocks noChangeAspect="1" noChangeArrowheads="1"/>
          </p:cNvPicPr>
          <p:nvPr/>
        </p:nvPicPr>
        <p:blipFill>
          <a:blip r:embed="rId2"/>
          <a:srcRect/>
          <a:stretch>
            <a:fillRect/>
          </a:stretch>
        </p:blipFill>
        <p:spPr bwMode="auto">
          <a:xfrm>
            <a:off x="6588125" y="0"/>
            <a:ext cx="240030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p:nvPr>
        </p:nvSpPr>
        <p:spPr>
          <a:xfrm>
            <a:off x="-36513" y="-171450"/>
            <a:ext cx="8229601" cy="1143000"/>
          </a:xfrm>
        </p:spPr>
        <p:txBody>
          <a:bodyPr/>
          <a:lstStyle/>
          <a:p>
            <a:pPr algn="l" eaLnBrk="1" hangingPunct="1"/>
            <a:r>
              <a:rPr lang="fr-FR" sz="5400" smtClean="0">
                <a:solidFill>
                  <a:srgbClr val="0070C0"/>
                </a:solidFill>
              </a:rPr>
              <a:t>C</a:t>
            </a:r>
            <a:r>
              <a:rPr lang="fr-FR" sz="5400" smtClean="0"/>
              <a:t>o</a:t>
            </a:r>
            <a:r>
              <a:rPr lang="fr-FR" sz="5400" smtClean="0">
                <a:solidFill>
                  <a:srgbClr val="FF0000"/>
                </a:solidFill>
              </a:rPr>
              <a:t>n</a:t>
            </a:r>
            <a:r>
              <a:rPr lang="fr-FR" sz="5400" smtClean="0">
                <a:solidFill>
                  <a:srgbClr val="0070C0"/>
                </a:solidFill>
              </a:rPr>
              <a:t>c</a:t>
            </a:r>
            <a:r>
              <a:rPr lang="fr-FR" sz="5400" smtClean="0"/>
              <a:t>l</a:t>
            </a:r>
            <a:r>
              <a:rPr lang="fr-FR" sz="5400" smtClean="0">
                <a:solidFill>
                  <a:srgbClr val="FF0000"/>
                </a:solidFill>
              </a:rPr>
              <a:t>u</a:t>
            </a:r>
            <a:r>
              <a:rPr lang="fr-FR" sz="5400" smtClean="0">
                <a:solidFill>
                  <a:srgbClr val="0070C0"/>
                </a:solidFill>
              </a:rPr>
              <a:t>s</a:t>
            </a:r>
            <a:r>
              <a:rPr lang="fr-FR" sz="5400" smtClean="0"/>
              <a:t>i</a:t>
            </a:r>
            <a:r>
              <a:rPr lang="fr-FR" sz="5400" smtClean="0">
                <a:solidFill>
                  <a:srgbClr val="FF0000"/>
                </a:solidFill>
              </a:rPr>
              <a:t>o</a:t>
            </a:r>
            <a:r>
              <a:rPr lang="fr-FR" sz="5400" smtClean="0">
                <a:solidFill>
                  <a:srgbClr val="0070C0"/>
                </a:solidFill>
              </a:rPr>
              <a:t>n</a:t>
            </a:r>
          </a:p>
        </p:txBody>
      </p:sp>
      <p:pic>
        <p:nvPicPr>
          <p:cNvPr id="57346" name="Picture 2"/>
          <p:cNvPicPr>
            <a:picLocks noGrp="1" noChangeAspect="1" noChangeArrowheads="1"/>
          </p:cNvPicPr>
          <p:nvPr>
            <p:ph idx="1"/>
          </p:nvPr>
        </p:nvPicPr>
        <p:blipFill>
          <a:blip r:embed="rId2"/>
          <a:srcRect/>
          <a:stretch>
            <a:fillRect/>
          </a:stretch>
        </p:blipFill>
        <p:spPr>
          <a:xfrm>
            <a:off x="0" y="620713"/>
            <a:ext cx="9144000" cy="1944687"/>
          </a:xfrm>
        </p:spPr>
      </p:pic>
      <p:sp>
        <p:nvSpPr>
          <p:cNvPr id="4" name="ZoneTexte 3"/>
          <p:cNvSpPr txBox="1"/>
          <p:nvPr/>
        </p:nvSpPr>
        <p:spPr>
          <a:xfrm>
            <a:off x="107950" y="2492375"/>
            <a:ext cx="8928100" cy="4156075"/>
          </a:xfrm>
          <a:prstGeom prst="rect">
            <a:avLst/>
          </a:prstGeom>
          <a:noFill/>
        </p:spPr>
        <p:txBody>
          <a:bodyPr>
            <a:spAutoFit/>
          </a:bodyPr>
          <a:lstStyle/>
          <a:p>
            <a:pPr fontAlgn="auto">
              <a:spcBef>
                <a:spcPts val="0"/>
              </a:spcBef>
              <a:spcAft>
                <a:spcPts val="0"/>
              </a:spcAft>
              <a:defRPr/>
            </a:pPr>
            <a:r>
              <a:rPr lang="fr-FR" sz="2400" u="sng" dirty="0">
                <a:latin typeface="+mn-lt"/>
                <a:cs typeface="+mn-cs"/>
              </a:rPr>
              <a:t>Le made in France est concept délicat :</a:t>
            </a:r>
          </a:p>
          <a:p>
            <a:pPr marL="285750" indent="-285750" fontAlgn="auto">
              <a:spcBef>
                <a:spcPts val="0"/>
              </a:spcBef>
              <a:spcAft>
                <a:spcPts val="0"/>
              </a:spcAft>
              <a:buFontTx/>
              <a:buChar char="-"/>
              <a:defRPr/>
            </a:pPr>
            <a:r>
              <a:rPr lang="fr-FR" sz="2400" dirty="0">
                <a:latin typeface="+mn-lt"/>
                <a:cs typeface="+mn-cs"/>
              </a:rPr>
              <a:t>Contraintes productives et budgétaires fortes.</a:t>
            </a:r>
          </a:p>
          <a:p>
            <a:pPr marL="285750" indent="-285750" fontAlgn="auto">
              <a:spcBef>
                <a:spcPts val="0"/>
              </a:spcBef>
              <a:spcAft>
                <a:spcPts val="0"/>
              </a:spcAft>
              <a:buFontTx/>
              <a:buChar char="-"/>
              <a:defRPr/>
            </a:pPr>
            <a:r>
              <a:rPr lang="fr-FR" sz="2400" dirty="0">
                <a:latin typeface="+mn-lt"/>
                <a:cs typeface="+mn-cs"/>
              </a:rPr>
              <a:t>Danger de la concurrence étrangère et de la libéralisation des rapports marchands.</a:t>
            </a:r>
          </a:p>
          <a:p>
            <a:pPr marL="285750" indent="-285750" fontAlgn="auto">
              <a:spcBef>
                <a:spcPts val="0"/>
              </a:spcBef>
              <a:spcAft>
                <a:spcPts val="0"/>
              </a:spcAft>
              <a:buFontTx/>
              <a:buChar char="-"/>
              <a:defRPr/>
            </a:pPr>
            <a:r>
              <a:rPr lang="fr-FR" sz="2400" dirty="0">
                <a:latin typeface="+mn-lt"/>
                <a:cs typeface="+mn-cs"/>
              </a:rPr>
              <a:t>Barrières de communication entre le consommateur et les entreprises : le produit doit être ultra-lisible.</a:t>
            </a:r>
          </a:p>
          <a:p>
            <a:pPr marL="285750" indent="-285750" fontAlgn="auto">
              <a:spcBef>
                <a:spcPts val="0"/>
              </a:spcBef>
              <a:spcAft>
                <a:spcPts val="0"/>
              </a:spcAft>
              <a:buFontTx/>
              <a:buChar char="-"/>
              <a:defRPr/>
            </a:pPr>
            <a:r>
              <a:rPr lang="fr-FR" sz="2400" dirty="0">
                <a:latin typeface="+mn-lt"/>
                <a:cs typeface="+mn-cs"/>
              </a:rPr>
              <a:t>Problèmes de dissonance entre certains produit et l’image du made in France.</a:t>
            </a:r>
          </a:p>
          <a:p>
            <a:pPr marL="285750" indent="-285750" fontAlgn="auto">
              <a:spcBef>
                <a:spcPts val="0"/>
              </a:spcBef>
              <a:spcAft>
                <a:spcPts val="0"/>
              </a:spcAft>
              <a:buFontTx/>
              <a:buChar char="-"/>
              <a:defRPr/>
            </a:pPr>
            <a:r>
              <a:rPr lang="fr-FR" sz="2400" dirty="0">
                <a:latin typeface="+mn-lt"/>
                <a:cs typeface="+mn-cs"/>
              </a:rPr>
              <a:t>Rentabilité encore plus incertaine des entreprises émergentes.</a:t>
            </a:r>
          </a:p>
          <a:p>
            <a:pPr marL="285750" indent="-285750" fontAlgn="auto">
              <a:spcBef>
                <a:spcPts val="0"/>
              </a:spcBef>
              <a:spcAft>
                <a:spcPts val="0"/>
              </a:spcAft>
              <a:buFontTx/>
              <a:buChar char="-"/>
              <a:defRPr/>
            </a:pPr>
            <a:r>
              <a:rPr lang="fr-FR" sz="2400" dirty="0">
                <a:latin typeface="+mn-lt"/>
                <a:cs typeface="+mn-cs"/>
              </a:rPr>
              <a:t>Politique et financements publics peu prévisibles sur le long terme.</a:t>
            </a:r>
          </a:p>
          <a:p>
            <a:pPr marL="285750" indent="-285750" fontAlgn="auto">
              <a:spcBef>
                <a:spcPts val="0"/>
              </a:spcBef>
              <a:spcAft>
                <a:spcPts val="0"/>
              </a:spcAft>
              <a:buFontTx/>
              <a:buChar char="-"/>
              <a:defRPr/>
            </a:pPr>
            <a:r>
              <a:rPr lang="fr-FR" sz="2400" dirty="0">
                <a:latin typeface="+mn-lt"/>
                <a:cs typeface="+mn-cs"/>
              </a:rPr>
              <a:t>Entrave de l’Europe qui favorise des produits intercommunautaires.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a:xfrm>
            <a:off x="2411413" y="185738"/>
            <a:ext cx="4032250" cy="1143000"/>
          </a:xfrm>
        </p:spPr>
        <p:txBody>
          <a:bodyPr/>
          <a:lstStyle/>
          <a:p>
            <a:pPr eaLnBrk="1" hangingPunct="1"/>
            <a:r>
              <a:rPr lang="fr-FR" smtClean="0"/>
              <a:t>INTRODUCTION</a:t>
            </a:r>
          </a:p>
        </p:txBody>
      </p:sp>
      <p:sp>
        <p:nvSpPr>
          <p:cNvPr id="17410" name="Espace réservé du contenu 2"/>
          <p:cNvSpPr>
            <a:spLocks noGrp="1"/>
          </p:cNvSpPr>
          <p:nvPr>
            <p:ph idx="1"/>
          </p:nvPr>
        </p:nvSpPr>
        <p:spPr>
          <a:xfrm>
            <a:off x="468313" y="1773238"/>
            <a:ext cx="8229600" cy="4525962"/>
          </a:xfrm>
        </p:spPr>
        <p:txBody>
          <a:bodyPr/>
          <a:lstStyle/>
          <a:p>
            <a:pPr marL="0" indent="0" algn="ctr" eaLnBrk="1" hangingPunct="1">
              <a:lnSpc>
                <a:spcPct val="90000"/>
              </a:lnSpc>
              <a:buFont typeface="Arial" charset="0"/>
              <a:buNone/>
            </a:pPr>
            <a:r>
              <a:rPr lang="fr-FR" smtClean="0"/>
              <a:t>L’assemblage doit alors procurer au produit sa </a:t>
            </a:r>
            <a:r>
              <a:rPr lang="fr-FR" u="sng" smtClean="0"/>
              <a:t>valeur ajoutée</a:t>
            </a:r>
            <a:r>
              <a:rPr lang="fr-FR" smtClean="0"/>
              <a:t>.</a:t>
            </a:r>
          </a:p>
          <a:p>
            <a:pPr marL="0" indent="0" eaLnBrk="1" hangingPunct="1">
              <a:lnSpc>
                <a:spcPct val="90000"/>
              </a:lnSpc>
              <a:buFont typeface="Arial" charset="0"/>
              <a:buNone/>
            </a:pPr>
            <a:endParaRPr lang="fr-FR" smtClean="0"/>
          </a:p>
          <a:p>
            <a:pPr marL="0" indent="0" algn="just" eaLnBrk="1" hangingPunct="1">
              <a:lnSpc>
                <a:spcPct val="90000"/>
              </a:lnSpc>
              <a:buFont typeface="Arial" charset="0"/>
              <a:buNone/>
            </a:pPr>
            <a:r>
              <a:rPr lang="fr-FR" smtClean="0"/>
              <a:t>Dans un monde globalisé, il est de plus en plus compliqué d’évaluer exactement la part purement française dans la fabrication des produits. C’est également sans compter la rareté de certaines matières premières indisponibles sur le sol français !</a:t>
            </a:r>
          </a:p>
        </p:txBody>
      </p:sp>
      <p:pic>
        <p:nvPicPr>
          <p:cNvPr id="17411" name="Picture 2"/>
          <p:cNvPicPr>
            <a:picLocks noChangeAspect="1" noChangeArrowheads="1"/>
          </p:cNvPicPr>
          <p:nvPr/>
        </p:nvPicPr>
        <p:blipFill>
          <a:blip r:embed="rId2"/>
          <a:srcRect/>
          <a:stretch>
            <a:fillRect/>
          </a:stretch>
        </p:blipFill>
        <p:spPr bwMode="auto">
          <a:xfrm>
            <a:off x="6588125" y="0"/>
            <a:ext cx="240030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2411413" y="185738"/>
            <a:ext cx="4032250" cy="1143000"/>
          </a:xfrm>
        </p:spPr>
        <p:txBody>
          <a:bodyPr/>
          <a:lstStyle/>
          <a:p>
            <a:pPr eaLnBrk="1" hangingPunct="1"/>
            <a:r>
              <a:rPr lang="fr-FR" smtClean="0"/>
              <a:t>INTRODUCTION</a:t>
            </a:r>
          </a:p>
        </p:txBody>
      </p:sp>
      <p:pic>
        <p:nvPicPr>
          <p:cNvPr id="18434" name="Picture 2"/>
          <p:cNvPicPr>
            <a:picLocks noChangeAspect="1" noChangeArrowheads="1"/>
          </p:cNvPicPr>
          <p:nvPr/>
        </p:nvPicPr>
        <p:blipFill>
          <a:blip r:embed="rId2"/>
          <a:srcRect/>
          <a:stretch>
            <a:fillRect/>
          </a:stretch>
        </p:blipFill>
        <p:spPr bwMode="auto">
          <a:xfrm>
            <a:off x="6588125" y="0"/>
            <a:ext cx="2400300" cy="1514475"/>
          </a:xfrm>
          <a:prstGeom prst="rect">
            <a:avLst/>
          </a:prstGeom>
          <a:noFill/>
          <a:ln w="9525">
            <a:noFill/>
            <a:miter lim="800000"/>
            <a:headEnd/>
            <a:tailEnd/>
          </a:ln>
        </p:spPr>
      </p:pic>
      <p:pic>
        <p:nvPicPr>
          <p:cNvPr id="18435" name="Picture 2"/>
          <p:cNvPicPr>
            <a:picLocks noGrp="1" noChangeAspect="1" noChangeArrowheads="1"/>
          </p:cNvPicPr>
          <p:nvPr>
            <p:ph idx="1"/>
          </p:nvPr>
        </p:nvPicPr>
        <p:blipFill>
          <a:blip r:embed="rId3"/>
          <a:srcRect/>
          <a:stretch>
            <a:fillRect/>
          </a:stretch>
        </p:blipFill>
        <p:spPr>
          <a:xfrm>
            <a:off x="323850" y="1628775"/>
            <a:ext cx="3251200" cy="4525963"/>
          </a:xfrm>
        </p:spPr>
      </p:pic>
      <p:sp>
        <p:nvSpPr>
          <p:cNvPr id="18436" name="ZoneTexte 4"/>
          <p:cNvSpPr txBox="1">
            <a:spLocks noChangeArrowheads="1"/>
          </p:cNvSpPr>
          <p:nvPr/>
        </p:nvSpPr>
        <p:spPr bwMode="auto">
          <a:xfrm>
            <a:off x="3779838" y="1700213"/>
            <a:ext cx="5040312" cy="4402137"/>
          </a:xfrm>
          <a:prstGeom prst="rect">
            <a:avLst/>
          </a:prstGeom>
          <a:noFill/>
          <a:ln w="9525">
            <a:noFill/>
            <a:miter lim="800000"/>
            <a:headEnd/>
            <a:tailEnd/>
          </a:ln>
        </p:spPr>
        <p:txBody>
          <a:bodyPr>
            <a:spAutoFit/>
          </a:bodyPr>
          <a:lstStyle/>
          <a:p>
            <a:pPr algn="just"/>
            <a:r>
              <a:rPr lang="fr-FR" sz="2800">
                <a:latin typeface="Calibri" pitchFamily="34" charset="0"/>
              </a:rPr>
              <a:t>Les hommes et femmes politiques français s’intéressent de plus en plus au « Made in France » comme symbole d’un renouveau de l’économie française et du patriotisme économique.</a:t>
            </a:r>
          </a:p>
          <a:p>
            <a:pPr algn="just"/>
            <a:endParaRPr lang="fr-FR" sz="2800">
              <a:latin typeface="Calibri" pitchFamily="34" charset="0"/>
            </a:endParaRPr>
          </a:p>
          <a:p>
            <a:pPr algn="just"/>
            <a:r>
              <a:rPr lang="fr-FR" sz="2800">
                <a:latin typeface="Calibri" pitchFamily="34" charset="0"/>
              </a:rPr>
              <a:t>Cependant le « Made in France » recouvre plusieurs problèmes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2411413" y="185738"/>
            <a:ext cx="4032250" cy="1143000"/>
          </a:xfrm>
        </p:spPr>
        <p:txBody>
          <a:bodyPr/>
          <a:lstStyle/>
          <a:p>
            <a:pPr eaLnBrk="1" hangingPunct="1"/>
            <a:r>
              <a:rPr lang="fr-FR" smtClean="0"/>
              <a:t>INTRODUCTION</a:t>
            </a:r>
          </a:p>
        </p:txBody>
      </p:sp>
      <p:sp>
        <p:nvSpPr>
          <p:cNvPr id="3" name="Espace réservé du contenu 2"/>
          <p:cNvSpPr>
            <a:spLocks noGrp="1"/>
          </p:cNvSpPr>
          <p:nvPr>
            <p:ph idx="1"/>
          </p:nvPr>
        </p:nvSpPr>
        <p:spPr>
          <a:xfrm>
            <a:off x="468313" y="1844675"/>
            <a:ext cx="8229600" cy="4525963"/>
          </a:xfrm>
        </p:spPr>
        <p:txBody>
          <a:bodyPr>
            <a:normAutofit/>
          </a:bodyPr>
          <a:lstStyle/>
          <a:p>
            <a:pPr marL="0" indent="0" algn="just" eaLnBrk="1" hangingPunct="1">
              <a:buFont typeface="Arial" charset="0"/>
              <a:buNone/>
            </a:pPr>
            <a:r>
              <a:rPr lang="fr-FR" smtClean="0"/>
              <a:t>Le problème du « Made in France » :</a:t>
            </a:r>
          </a:p>
          <a:p>
            <a:pPr marL="0" indent="0" algn="just" eaLnBrk="1" hangingPunct="1">
              <a:buFontTx/>
              <a:buChar char="-"/>
            </a:pPr>
            <a:r>
              <a:rPr lang="fr-FR" smtClean="0"/>
              <a:t> Il entretient l’illusion chez le consommateur qu’il est essentiellement fabriqué en France avec un main d’œuvre française.</a:t>
            </a:r>
          </a:p>
          <a:p>
            <a:pPr marL="0" indent="0" algn="just" eaLnBrk="1" hangingPunct="1">
              <a:buFontTx/>
              <a:buChar char="-"/>
            </a:pPr>
            <a:r>
              <a:rPr lang="fr-FR" smtClean="0"/>
              <a:t> Il ne reflète pas la valeur ajoutée de certains services nécessaires à la mise sur le marché d’un produit.</a:t>
            </a:r>
          </a:p>
        </p:txBody>
      </p:sp>
      <p:pic>
        <p:nvPicPr>
          <p:cNvPr id="19459" name="Picture 2"/>
          <p:cNvPicPr>
            <a:picLocks noChangeAspect="1" noChangeArrowheads="1"/>
          </p:cNvPicPr>
          <p:nvPr/>
        </p:nvPicPr>
        <p:blipFill>
          <a:blip r:embed="rId2"/>
          <a:srcRect/>
          <a:stretch>
            <a:fillRect/>
          </a:stretch>
        </p:blipFill>
        <p:spPr bwMode="auto">
          <a:xfrm>
            <a:off x="6588125" y="0"/>
            <a:ext cx="240030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2411413" y="185738"/>
            <a:ext cx="4032250" cy="1143000"/>
          </a:xfrm>
        </p:spPr>
        <p:txBody>
          <a:bodyPr/>
          <a:lstStyle/>
          <a:p>
            <a:pPr eaLnBrk="1" hangingPunct="1"/>
            <a:r>
              <a:rPr lang="fr-FR" smtClean="0"/>
              <a:t>INTRODUCTION</a:t>
            </a:r>
          </a:p>
        </p:txBody>
      </p:sp>
      <p:sp>
        <p:nvSpPr>
          <p:cNvPr id="20482" name="Espace réservé du contenu 2"/>
          <p:cNvSpPr>
            <a:spLocks noGrp="1"/>
          </p:cNvSpPr>
          <p:nvPr>
            <p:ph idx="1"/>
          </p:nvPr>
        </p:nvSpPr>
        <p:spPr>
          <a:xfrm>
            <a:off x="468313" y="1514475"/>
            <a:ext cx="8229600" cy="4525963"/>
          </a:xfrm>
        </p:spPr>
        <p:txBody>
          <a:bodyPr/>
          <a:lstStyle/>
          <a:p>
            <a:pPr marL="0" indent="0" algn="just" eaLnBrk="1" hangingPunct="1">
              <a:buFont typeface="Arial" charset="0"/>
              <a:buNone/>
            </a:pPr>
            <a:r>
              <a:rPr lang="fr-FR" smtClean="0"/>
              <a:t>D’où la nécessité pour les entreprises de clarifier leur position sur le « Made in France » en proposant au consommateur un produit lisible et clair.</a:t>
            </a:r>
          </a:p>
          <a:p>
            <a:pPr marL="0" indent="0" algn="just" eaLnBrk="1" hangingPunct="1">
              <a:buFont typeface="Arial" charset="0"/>
              <a:buNone/>
            </a:pPr>
            <a:endParaRPr lang="fr-FR" smtClean="0"/>
          </a:p>
          <a:p>
            <a:pPr marL="0" indent="0" algn="ctr" eaLnBrk="1" hangingPunct="1">
              <a:buFont typeface="Arial" charset="0"/>
              <a:buNone/>
            </a:pPr>
            <a:r>
              <a:rPr lang="fr-FR" sz="4000" b="1" smtClean="0"/>
              <a:t>Comment exploiter et communiquer sur le « Made in France » ?</a:t>
            </a:r>
          </a:p>
        </p:txBody>
      </p:sp>
      <p:pic>
        <p:nvPicPr>
          <p:cNvPr id="20483" name="Picture 2"/>
          <p:cNvPicPr>
            <a:picLocks noChangeAspect="1" noChangeArrowheads="1"/>
          </p:cNvPicPr>
          <p:nvPr/>
        </p:nvPicPr>
        <p:blipFill>
          <a:blip r:embed="rId2"/>
          <a:srcRect/>
          <a:stretch>
            <a:fillRect/>
          </a:stretch>
        </p:blipFill>
        <p:spPr bwMode="auto">
          <a:xfrm>
            <a:off x="6588125" y="0"/>
            <a:ext cx="2400300" cy="151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fr-FR" b="1" smtClean="0"/>
              <a:t>Sommaire</a:t>
            </a:r>
          </a:p>
        </p:txBody>
      </p:sp>
      <p:sp>
        <p:nvSpPr>
          <p:cNvPr id="3" name="Espace réservé du contenu 2"/>
          <p:cNvSpPr>
            <a:spLocks noGrp="1"/>
          </p:cNvSpPr>
          <p:nvPr>
            <p:ph idx="1"/>
          </p:nvPr>
        </p:nvSpPr>
        <p:spPr>
          <a:xfrm>
            <a:off x="179388" y="1700213"/>
            <a:ext cx="4248150" cy="4968875"/>
          </a:xfrm>
        </p:spPr>
        <p:txBody>
          <a:bodyPr rtlCol="0">
            <a:noAutofit/>
          </a:bodyPr>
          <a:lstStyle/>
          <a:p>
            <a:pPr marL="0" indent="0" eaLnBrk="1" fontAlgn="auto" hangingPunct="1">
              <a:spcAft>
                <a:spcPts val="0"/>
              </a:spcAft>
              <a:buFont typeface="Arial" panose="020B0604020202020204" pitchFamily="34" charset="0"/>
              <a:buNone/>
              <a:defRPr/>
            </a:pPr>
            <a:r>
              <a:rPr lang="fr-FR" sz="2400" dirty="0" smtClean="0">
                <a:solidFill>
                  <a:srgbClr val="FF0000"/>
                </a:solidFill>
              </a:rPr>
              <a:t>I. Les implications du « Made in France »</a:t>
            </a:r>
            <a:r>
              <a:rPr lang="fr-FR" sz="1800" dirty="0"/>
              <a:t/>
            </a:r>
            <a:br>
              <a:rPr lang="fr-FR" sz="1800" dirty="0"/>
            </a:br>
            <a:r>
              <a:rPr lang="fr-FR" sz="1800" dirty="0" smtClean="0">
                <a:solidFill>
                  <a:schemeClr val="tx2">
                    <a:lumMod val="75000"/>
                  </a:schemeClr>
                </a:solidFill>
              </a:rPr>
              <a:t>*Les </a:t>
            </a:r>
            <a:r>
              <a:rPr lang="fr-FR" sz="1800" dirty="0">
                <a:solidFill>
                  <a:schemeClr val="tx2">
                    <a:lumMod val="75000"/>
                  </a:schemeClr>
                </a:solidFill>
              </a:rPr>
              <a:t>normes </a:t>
            </a:r>
            <a:r>
              <a:rPr lang="fr-FR" sz="1800" dirty="0" smtClean="0">
                <a:solidFill>
                  <a:schemeClr val="tx2">
                    <a:lumMod val="75000"/>
                  </a:schemeClr>
                </a:solidFill>
              </a:rPr>
              <a:t> du made </a:t>
            </a:r>
            <a:r>
              <a:rPr lang="fr-FR" sz="1800" dirty="0">
                <a:solidFill>
                  <a:schemeClr val="tx2">
                    <a:lumMod val="75000"/>
                  </a:schemeClr>
                </a:solidFill>
              </a:rPr>
              <a:t>in </a:t>
            </a:r>
            <a:r>
              <a:rPr lang="fr-FR" sz="1800" dirty="0" smtClean="0">
                <a:solidFill>
                  <a:schemeClr val="tx2">
                    <a:lumMod val="75000"/>
                  </a:schemeClr>
                </a:solidFill>
              </a:rPr>
              <a:t>France</a:t>
            </a:r>
          </a:p>
          <a:p>
            <a:pPr marL="0" indent="0" algn="just" eaLnBrk="1" fontAlgn="auto" hangingPunct="1">
              <a:spcAft>
                <a:spcPts val="0"/>
              </a:spcAft>
              <a:buFont typeface="Arial" panose="020B0604020202020204" pitchFamily="34" charset="0"/>
              <a:buNone/>
              <a:defRPr/>
            </a:pPr>
            <a:r>
              <a:rPr lang="fr-FR" sz="1800" dirty="0" smtClean="0">
                <a:solidFill>
                  <a:schemeClr val="tx2">
                    <a:lumMod val="75000"/>
                  </a:schemeClr>
                </a:solidFill>
              </a:rPr>
              <a:t>*Législation et politique</a:t>
            </a:r>
          </a:p>
          <a:p>
            <a:pPr marL="0" indent="0" algn="just" eaLnBrk="1" fontAlgn="auto" hangingPunct="1">
              <a:spcAft>
                <a:spcPts val="0"/>
              </a:spcAft>
              <a:buFont typeface="Arial" panose="020B0604020202020204" pitchFamily="34" charset="0"/>
              <a:buNone/>
              <a:defRPr/>
            </a:pPr>
            <a:r>
              <a:rPr lang="fr-FR" sz="1800" dirty="0" smtClean="0">
                <a:solidFill>
                  <a:schemeClr val="tx2">
                    <a:lumMod val="75000"/>
                  </a:schemeClr>
                </a:solidFill>
              </a:rPr>
              <a:t>*Produire  Made in : contraintes et implications</a:t>
            </a:r>
          </a:p>
          <a:p>
            <a:pPr marL="0" indent="0" algn="just" eaLnBrk="1" fontAlgn="auto" hangingPunct="1">
              <a:spcAft>
                <a:spcPts val="0"/>
              </a:spcAft>
              <a:buFont typeface="Arial" panose="020B0604020202020204" pitchFamily="34" charset="0"/>
              <a:buNone/>
              <a:defRPr/>
            </a:pPr>
            <a:endParaRPr lang="fr-FR" sz="1200" dirty="0"/>
          </a:p>
          <a:p>
            <a:pPr marL="0" indent="0" algn="just" eaLnBrk="1" fontAlgn="auto" hangingPunct="1">
              <a:spcAft>
                <a:spcPts val="0"/>
              </a:spcAft>
              <a:buFont typeface="Arial" panose="020B0604020202020204" pitchFamily="34" charset="0"/>
              <a:buNone/>
              <a:defRPr/>
            </a:pPr>
            <a:r>
              <a:rPr lang="fr-FR" sz="2400" dirty="0">
                <a:solidFill>
                  <a:srgbClr val="FF0000"/>
                </a:solidFill>
              </a:rPr>
              <a:t>II. Quand est-il du made in France ?</a:t>
            </a:r>
          </a:p>
          <a:p>
            <a:pPr marL="0" indent="0" eaLnBrk="1" fontAlgn="auto" hangingPunct="1">
              <a:spcAft>
                <a:spcPts val="0"/>
              </a:spcAft>
              <a:buFont typeface="Arial" panose="020B0604020202020204" pitchFamily="34" charset="0"/>
              <a:buNone/>
              <a:defRPr/>
            </a:pPr>
            <a:r>
              <a:rPr lang="fr-FR" sz="1800" dirty="0" smtClean="0">
                <a:solidFill>
                  <a:schemeClr val="tx2">
                    <a:lumMod val="75000"/>
                  </a:schemeClr>
                </a:solidFill>
              </a:rPr>
              <a:t>*Le </a:t>
            </a:r>
            <a:r>
              <a:rPr lang="fr-FR" sz="1800" dirty="0">
                <a:solidFill>
                  <a:schemeClr val="tx2">
                    <a:lumMod val="75000"/>
                  </a:schemeClr>
                </a:solidFill>
              </a:rPr>
              <a:t>made in France vu par les étranger, vu par les français (qualité à la française ou ethnocentrisme)</a:t>
            </a:r>
            <a:br>
              <a:rPr lang="fr-FR" sz="1800" dirty="0">
                <a:solidFill>
                  <a:schemeClr val="tx2">
                    <a:lumMod val="75000"/>
                  </a:schemeClr>
                </a:solidFill>
              </a:rPr>
            </a:br>
            <a:r>
              <a:rPr lang="fr-FR" sz="1800" dirty="0" smtClean="0">
                <a:solidFill>
                  <a:schemeClr val="tx2">
                    <a:lumMod val="75000"/>
                  </a:schemeClr>
                </a:solidFill>
              </a:rPr>
              <a:t>*Les </a:t>
            </a:r>
            <a:r>
              <a:rPr lang="fr-FR" sz="1800" dirty="0">
                <a:solidFill>
                  <a:schemeClr val="tx2">
                    <a:lumMod val="75000"/>
                  </a:schemeClr>
                </a:solidFill>
              </a:rPr>
              <a:t>aides ou les freins du made in  France </a:t>
            </a:r>
          </a:p>
          <a:p>
            <a:pPr marL="0" indent="0" algn="just" eaLnBrk="1" fontAlgn="auto" hangingPunct="1">
              <a:spcAft>
                <a:spcPts val="0"/>
              </a:spcAft>
              <a:buFont typeface="Arial" panose="020B0604020202020204" pitchFamily="34" charset="0"/>
              <a:buNone/>
              <a:defRPr/>
            </a:pPr>
            <a:r>
              <a:rPr lang="fr-FR" sz="1800" dirty="0" smtClean="0">
                <a:solidFill>
                  <a:schemeClr val="tx2">
                    <a:lumMod val="75000"/>
                  </a:schemeClr>
                </a:solidFill>
              </a:rPr>
              <a:t>*La </a:t>
            </a:r>
            <a:r>
              <a:rPr lang="fr-FR" sz="1800" dirty="0">
                <a:solidFill>
                  <a:schemeClr val="tx2">
                    <a:lumMod val="75000"/>
                  </a:schemeClr>
                </a:solidFill>
              </a:rPr>
              <a:t>réalité des produits et l'image du made in France </a:t>
            </a:r>
          </a:p>
          <a:p>
            <a:pPr marL="0" indent="0" eaLnBrk="1" fontAlgn="auto" hangingPunct="1">
              <a:spcAft>
                <a:spcPts val="0"/>
              </a:spcAft>
              <a:buFont typeface="Arial" panose="020B0604020202020204" pitchFamily="34" charset="0"/>
              <a:buNone/>
              <a:defRPr/>
            </a:pPr>
            <a:r>
              <a:rPr lang="fr-FR" sz="1200" dirty="0"/>
              <a:t/>
            </a:r>
            <a:br>
              <a:rPr lang="fr-FR" sz="1200" dirty="0"/>
            </a:br>
            <a:endParaRPr lang="fr-FR" sz="1200" dirty="0"/>
          </a:p>
        </p:txBody>
      </p:sp>
      <p:sp>
        <p:nvSpPr>
          <p:cNvPr id="4" name="ZoneTexte 3"/>
          <p:cNvSpPr txBox="1"/>
          <p:nvPr/>
        </p:nvSpPr>
        <p:spPr>
          <a:xfrm>
            <a:off x="4708525" y="1731963"/>
            <a:ext cx="4176713" cy="3784600"/>
          </a:xfrm>
          <a:prstGeom prst="rect">
            <a:avLst/>
          </a:prstGeom>
          <a:noFill/>
        </p:spPr>
        <p:txBody>
          <a:bodyPr>
            <a:spAutoFit/>
          </a:bodyPr>
          <a:lstStyle/>
          <a:p>
            <a:pPr algn="just" fontAlgn="auto">
              <a:spcBef>
                <a:spcPts val="0"/>
              </a:spcBef>
              <a:spcAft>
                <a:spcPts val="0"/>
              </a:spcAft>
              <a:defRPr/>
            </a:pPr>
            <a:r>
              <a:rPr lang="fr-FR" sz="2400" dirty="0">
                <a:solidFill>
                  <a:srgbClr val="FF0000"/>
                </a:solidFill>
                <a:latin typeface="+mn-lt"/>
                <a:cs typeface="+mn-cs"/>
              </a:rPr>
              <a:t>III. Comment l’exploiter ?</a:t>
            </a:r>
            <a:r>
              <a:rPr lang="fr-FR" sz="1200" dirty="0">
                <a:latin typeface="+mn-lt"/>
                <a:cs typeface="+mn-cs"/>
              </a:rPr>
              <a:t/>
            </a:r>
            <a:br>
              <a:rPr lang="fr-FR" sz="1200" dirty="0">
                <a:latin typeface="+mn-lt"/>
                <a:cs typeface="+mn-cs"/>
              </a:rPr>
            </a:br>
            <a:r>
              <a:rPr lang="fr-FR" dirty="0">
                <a:solidFill>
                  <a:schemeClr val="tx2">
                    <a:lumMod val="75000"/>
                  </a:schemeClr>
                </a:solidFill>
                <a:latin typeface="+mn-lt"/>
                <a:cs typeface="+mn-cs"/>
              </a:rPr>
              <a:t>*Les stratégies  à envisager pour le made in France </a:t>
            </a:r>
          </a:p>
          <a:p>
            <a:pPr algn="just" fontAlgn="auto">
              <a:spcBef>
                <a:spcPts val="0"/>
              </a:spcBef>
              <a:spcAft>
                <a:spcPts val="0"/>
              </a:spcAft>
              <a:defRPr/>
            </a:pPr>
            <a:r>
              <a:rPr lang="fr-FR" dirty="0">
                <a:solidFill>
                  <a:schemeClr val="tx2">
                    <a:lumMod val="75000"/>
                  </a:schemeClr>
                </a:solidFill>
                <a:latin typeface="+mn-lt"/>
                <a:cs typeface="+mn-cs"/>
              </a:rPr>
              <a:t>*Comment se différencier sur le marché du Made in ? Comment toucher le consommateur ? Proposition de stratégies.</a:t>
            </a:r>
          </a:p>
          <a:p>
            <a:pPr algn="just" fontAlgn="auto">
              <a:spcBef>
                <a:spcPts val="0"/>
              </a:spcBef>
              <a:spcAft>
                <a:spcPts val="0"/>
              </a:spcAft>
              <a:defRPr/>
            </a:pPr>
            <a:r>
              <a:rPr lang="fr-FR" dirty="0">
                <a:solidFill>
                  <a:schemeClr val="tx2">
                    <a:lumMod val="75000"/>
                  </a:schemeClr>
                </a:solidFill>
                <a:latin typeface="+mn-lt"/>
                <a:cs typeface="+mn-cs"/>
              </a:rPr>
              <a:t>*L'avenir du made in France</a:t>
            </a:r>
            <a:r>
              <a:rPr lang="fr-FR" dirty="0">
                <a:latin typeface="+mn-lt"/>
                <a:cs typeface="+mn-cs"/>
              </a:rPr>
              <a:t/>
            </a:r>
            <a:br>
              <a:rPr lang="fr-FR" dirty="0">
                <a:latin typeface="+mn-lt"/>
                <a:cs typeface="+mn-cs"/>
              </a:rPr>
            </a:br>
            <a:r>
              <a:rPr lang="fr-FR" sz="1200" dirty="0">
                <a:latin typeface="+mn-lt"/>
                <a:cs typeface="+mn-cs"/>
              </a:rPr>
              <a:t/>
            </a:r>
            <a:br>
              <a:rPr lang="fr-FR" sz="1200" dirty="0">
                <a:latin typeface="+mn-lt"/>
                <a:cs typeface="+mn-cs"/>
              </a:rPr>
            </a:br>
            <a:r>
              <a:rPr lang="fr-FR" sz="2400" dirty="0">
                <a:solidFill>
                  <a:srgbClr val="FF0000"/>
                </a:solidFill>
                <a:latin typeface="+mn-lt"/>
                <a:cs typeface="+mn-cs"/>
              </a:rPr>
              <a:t>Référencement des offres :</a:t>
            </a:r>
          </a:p>
          <a:p>
            <a:pPr algn="just" fontAlgn="auto">
              <a:spcBef>
                <a:spcPts val="0"/>
              </a:spcBef>
              <a:spcAft>
                <a:spcPts val="0"/>
              </a:spcAft>
              <a:defRPr/>
            </a:pPr>
            <a:r>
              <a:rPr lang="fr-FR" dirty="0">
                <a:solidFill>
                  <a:schemeClr val="tx2">
                    <a:lumMod val="75000"/>
                  </a:schemeClr>
                </a:solidFill>
                <a:latin typeface="+mn-lt"/>
                <a:cs typeface="+mn-cs"/>
              </a:rPr>
              <a:t>*Les entreprises françaises "made in France" : recherche des différentes entreprises et secteurs </a:t>
            </a:r>
          </a:p>
          <a:p>
            <a:pPr algn="just" fontAlgn="auto">
              <a:spcBef>
                <a:spcPts val="0"/>
              </a:spcBef>
              <a:spcAft>
                <a:spcPts val="0"/>
              </a:spcAft>
              <a:defRPr/>
            </a:pPr>
            <a:r>
              <a:rPr lang="fr-FR" dirty="0">
                <a:solidFill>
                  <a:schemeClr val="tx2">
                    <a:lumMod val="75000"/>
                  </a:schemeClr>
                </a:solidFill>
                <a:latin typeface="+mn-lt"/>
                <a:cs typeface="+mn-cs"/>
              </a:rPr>
              <a:t>*Tableau comparatif </a:t>
            </a:r>
            <a:endParaRPr lang="fr-FR" sz="2800" dirty="0">
              <a:solidFill>
                <a:schemeClr val="tx2">
                  <a:lumMod val="75000"/>
                </a:schemeClr>
              </a:solidFill>
              <a:latin typeface="+mn-lt"/>
              <a:cs typeface="+mn-cs"/>
            </a:endParaRPr>
          </a:p>
        </p:txBody>
      </p:sp>
      <p:pic>
        <p:nvPicPr>
          <p:cNvPr id="21508" name="Picture 2"/>
          <p:cNvPicPr>
            <a:picLocks noChangeAspect="1" noChangeArrowheads="1"/>
          </p:cNvPicPr>
          <p:nvPr/>
        </p:nvPicPr>
        <p:blipFill>
          <a:blip r:embed="rId2"/>
          <a:srcRect/>
          <a:stretch>
            <a:fillRect/>
          </a:stretch>
        </p:blipFill>
        <p:spPr bwMode="auto">
          <a:xfrm>
            <a:off x="0" y="0"/>
            <a:ext cx="2487613" cy="158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457200" y="184150"/>
            <a:ext cx="8229600" cy="1143000"/>
          </a:xfrm>
        </p:spPr>
        <p:txBody>
          <a:bodyPr/>
          <a:lstStyle/>
          <a:p>
            <a:pPr eaLnBrk="1" hangingPunct="1"/>
            <a:r>
              <a:rPr lang="fr-FR" sz="3600" smtClean="0">
                <a:solidFill>
                  <a:srgbClr val="FF0000"/>
                </a:solidFill>
              </a:rPr>
              <a:t>I. Les implications du « Made in France »</a:t>
            </a:r>
          </a:p>
        </p:txBody>
      </p:sp>
      <p:sp>
        <p:nvSpPr>
          <p:cNvPr id="3" name="Espace réservé du contenu 2"/>
          <p:cNvSpPr>
            <a:spLocks noGrp="1"/>
          </p:cNvSpPr>
          <p:nvPr>
            <p:ph idx="1"/>
          </p:nvPr>
        </p:nvSpPr>
        <p:spPr>
          <a:xfrm>
            <a:off x="468313" y="1830388"/>
            <a:ext cx="8229600" cy="4525962"/>
          </a:xfrm>
        </p:spPr>
        <p:txBody>
          <a:bodyPr rtlCol="0">
            <a:normAutofit fontScale="85000" lnSpcReduction="20000"/>
          </a:bodyPr>
          <a:lstStyle/>
          <a:p>
            <a:pPr eaLnBrk="1" fontAlgn="auto" hangingPunct="1">
              <a:spcAft>
                <a:spcPts val="0"/>
              </a:spcAft>
              <a:buFont typeface="Wingdings" panose="05000000000000000000" pitchFamily="2" charset="2"/>
              <a:buChar char="Ø"/>
              <a:defRPr/>
            </a:pPr>
            <a:r>
              <a:rPr lang="fr-FR" sz="3300" b="1" u="sng" dirty="0" smtClean="0">
                <a:solidFill>
                  <a:schemeClr val="tx2">
                    <a:lumMod val="75000"/>
                  </a:schemeClr>
                </a:solidFill>
              </a:rPr>
              <a:t>Les </a:t>
            </a:r>
            <a:r>
              <a:rPr lang="fr-FR" sz="3300" b="1" u="sng" dirty="0">
                <a:solidFill>
                  <a:schemeClr val="tx2">
                    <a:lumMod val="75000"/>
                  </a:schemeClr>
                </a:solidFill>
              </a:rPr>
              <a:t>normes  du made in France</a:t>
            </a:r>
          </a:p>
          <a:p>
            <a:pPr marL="0" indent="0" eaLnBrk="1" fontAlgn="auto" hangingPunct="1">
              <a:spcAft>
                <a:spcPts val="0"/>
              </a:spcAft>
              <a:buFont typeface="Arial" panose="020B0604020202020204" pitchFamily="34" charset="0"/>
              <a:buNone/>
              <a:defRPr/>
            </a:pPr>
            <a:endParaRPr lang="fr-FR" dirty="0"/>
          </a:p>
          <a:p>
            <a:pPr marL="0" indent="0" eaLnBrk="1" fontAlgn="auto" hangingPunct="1">
              <a:spcAft>
                <a:spcPts val="0"/>
              </a:spcAft>
              <a:buFont typeface="Arial" panose="020B0604020202020204" pitchFamily="34" charset="0"/>
              <a:buNone/>
              <a:defRPr/>
            </a:pPr>
            <a:endParaRPr lang="fr-FR" sz="2200" b="1" dirty="0" smtClean="0"/>
          </a:p>
          <a:p>
            <a:pPr marL="0" indent="0" eaLnBrk="1" fontAlgn="auto" hangingPunct="1">
              <a:spcAft>
                <a:spcPts val="0"/>
              </a:spcAft>
              <a:buFont typeface="Arial" panose="020B0604020202020204" pitchFamily="34" charset="0"/>
              <a:buNone/>
              <a:defRPr/>
            </a:pPr>
            <a:r>
              <a:rPr lang="fr-FR" sz="2200" b="1" dirty="0" smtClean="0"/>
              <a:t>Depuis </a:t>
            </a:r>
            <a:r>
              <a:rPr lang="fr-FR" sz="2200" b="1" dirty="0"/>
              <a:t>le 19 mai 2011, un nouveau label  « Origine France Garantie » a été certifié pour les produits « Made in France </a:t>
            </a:r>
            <a:r>
              <a:rPr lang="fr-FR" sz="2200" b="1" dirty="0" smtClean="0"/>
              <a:t>».</a:t>
            </a:r>
          </a:p>
          <a:p>
            <a:pPr marL="0" indent="0" eaLnBrk="1" fontAlgn="auto" hangingPunct="1">
              <a:spcAft>
                <a:spcPts val="0"/>
              </a:spcAft>
              <a:buFont typeface="Arial" panose="020B0604020202020204" pitchFamily="34" charset="0"/>
              <a:buNone/>
              <a:defRPr/>
            </a:pPr>
            <a:endParaRPr lang="fr-FR" sz="2200" b="1" dirty="0"/>
          </a:p>
          <a:p>
            <a:pPr marL="0" indent="0" eaLnBrk="1" fontAlgn="auto" hangingPunct="1">
              <a:spcAft>
                <a:spcPts val="0"/>
              </a:spcAft>
              <a:buFont typeface="Arial" panose="020B0604020202020204" pitchFamily="34" charset="0"/>
              <a:buNone/>
              <a:defRPr/>
            </a:pPr>
            <a:r>
              <a:rPr lang="fr-FR" sz="2200" dirty="0"/>
              <a:t>Ce label permet : </a:t>
            </a:r>
          </a:p>
          <a:p>
            <a:pPr marL="0" indent="0" eaLnBrk="1" fontAlgn="auto" hangingPunct="1">
              <a:spcAft>
                <a:spcPts val="0"/>
              </a:spcAft>
              <a:buFont typeface="Arial" panose="020B0604020202020204" pitchFamily="34" charset="0"/>
              <a:buNone/>
              <a:defRPr/>
            </a:pPr>
            <a:r>
              <a:rPr lang="fr-FR" sz="2200" dirty="0"/>
              <a:t>	</a:t>
            </a:r>
            <a:r>
              <a:rPr lang="fr-FR" sz="2200" dirty="0" smtClean="0"/>
              <a:t>- D’identifier </a:t>
            </a:r>
            <a:r>
              <a:rPr lang="fr-FR" sz="2200" dirty="0"/>
              <a:t>plus facilement l’origine des produits</a:t>
            </a:r>
          </a:p>
          <a:p>
            <a:pPr marL="0" indent="0" eaLnBrk="1" fontAlgn="auto" hangingPunct="1">
              <a:spcAft>
                <a:spcPts val="0"/>
              </a:spcAft>
              <a:buFont typeface="Arial" panose="020B0604020202020204" pitchFamily="34" charset="0"/>
              <a:buNone/>
              <a:defRPr/>
            </a:pPr>
            <a:r>
              <a:rPr lang="fr-FR" sz="2200" dirty="0" smtClean="0"/>
              <a:t>	- D’aider </a:t>
            </a:r>
            <a:r>
              <a:rPr lang="fr-FR" sz="2200" dirty="0"/>
              <a:t>au maintien du savoir-faire artisanal et de  l’industrie français.</a:t>
            </a:r>
          </a:p>
          <a:p>
            <a:pPr marL="0" indent="0" eaLnBrk="1" fontAlgn="auto" hangingPunct="1">
              <a:spcAft>
                <a:spcPts val="0"/>
              </a:spcAft>
              <a:buFont typeface="Arial" panose="020B0604020202020204" pitchFamily="34" charset="0"/>
              <a:buNone/>
              <a:defRPr/>
            </a:pPr>
            <a:r>
              <a:rPr lang="fr-FR" sz="2200" dirty="0" smtClean="0"/>
              <a:t>	- De </a:t>
            </a:r>
            <a:r>
              <a:rPr lang="fr-FR" sz="2200" dirty="0"/>
              <a:t>défendre leur identité et leurs valeurs.</a:t>
            </a:r>
          </a:p>
          <a:p>
            <a:pPr marL="0" indent="0" eaLnBrk="1" fontAlgn="auto" hangingPunct="1">
              <a:spcAft>
                <a:spcPts val="0"/>
              </a:spcAft>
              <a:buFont typeface="Arial" panose="020B0604020202020204" pitchFamily="34" charset="0"/>
              <a:buNone/>
              <a:defRPr/>
            </a:pPr>
            <a:endParaRPr lang="fr-FR" sz="2200" dirty="0" smtClean="0"/>
          </a:p>
          <a:p>
            <a:pPr marL="0" indent="0" eaLnBrk="1" fontAlgn="auto" hangingPunct="1">
              <a:spcAft>
                <a:spcPts val="0"/>
              </a:spcAft>
              <a:buFont typeface="Arial" panose="020B0604020202020204" pitchFamily="34" charset="0"/>
              <a:buNone/>
              <a:defRPr/>
            </a:pPr>
            <a:r>
              <a:rPr lang="fr-FR" sz="2200" dirty="0" smtClean="0"/>
              <a:t>Ce </a:t>
            </a:r>
            <a:r>
              <a:rPr lang="fr-FR" sz="2200" dirty="0"/>
              <a:t>label permet aujourd’hui de définir les produits « made in France » comme un gage de qualité et de fiabilité que ce soit pour les consommateurs français ou étrangers. </a:t>
            </a:r>
          </a:p>
          <a:p>
            <a:pPr marL="0" indent="0" eaLnBrk="1" fontAlgn="auto" hangingPunct="1">
              <a:spcAft>
                <a:spcPts val="0"/>
              </a:spcAft>
              <a:buFont typeface="Arial" panose="020B0604020202020204" pitchFamily="34" charset="0"/>
              <a:buNone/>
              <a:defRPr/>
            </a:pPr>
            <a:endParaRPr lang="fr-FR" sz="1800" b="1" dirty="0" smtClean="0"/>
          </a:p>
          <a:p>
            <a:pPr marL="0" indent="0" eaLnBrk="1" fontAlgn="auto" hangingPunct="1">
              <a:spcAft>
                <a:spcPts val="0"/>
              </a:spcAft>
              <a:buFont typeface="Arial" panose="020B0604020202020204" pitchFamily="34" charset="0"/>
              <a:buNone/>
              <a:defRPr/>
            </a:pPr>
            <a:endParaRPr lang="fr-FR" sz="1800" b="1" dirty="0"/>
          </a:p>
          <a:p>
            <a:pPr marL="0" indent="0" eaLnBrk="1" fontAlgn="auto" hangingPunct="1">
              <a:spcAft>
                <a:spcPts val="0"/>
              </a:spcAft>
              <a:buFont typeface="Arial" panose="020B0604020202020204" pitchFamily="34" charset="0"/>
              <a:buNone/>
              <a:defRPr/>
            </a:pPr>
            <a:endParaRPr lang="fr-FR" sz="1800" dirty="0"/>
          </a:p>
          <a:p>
            <a:pPr marL="0" indent="0" eaLnBrk="1" fontAlgn="auto" hangingPunct="1">
              <a:spcAft>
                <a:spcPts val="0"/>
              </a:spcAft>
              <a:buFont typeface="Arial" panose="020B0604020202020204" pitchFamily="34" charset="0"/>
              <a:buNone/>
              <a:defRPr/>
            </a:pPr>
            <a:endParaRPr lang="fr-FR" dirty="0"/>
          </a:p>
        </p:txBody>
      </p:sp>
      <p:pic>
        <p:nvPicPr>
          <p:cNvPr id="22531" name="Picture 1"/>
          <p:cNvPicPr>
            <a:picLocks noChangeAspect="1" noChangeArrowheads="1"/>
          </p:cNvPicPr>
          <p:nvPr/>
        </p:nvPicPr>
        <p:blipFill>
          <a:blip r:embed="rId2"/>
          <a:srcRect/>
          <a:stretch>
            <a:fillRect/>
          </a:stretch>
        </p:blipFill>
        <p:spPr bwMode="auto">
          <a:xfrm>
            <a:off x="6443663" y="1095375"/>
            <a:ext cx="1828800" cy="147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3017</Words>
  <Application>Microsoft Office PowerPoint</Application>
  <PresentationFormat>On-screen Show (4:3)</PresentationFormat>
  <Paragraphs>369</Paragraphs>
  <Slides>30</Slides>
  <Notes>13</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30</vt:i4>
      </vt:variant>
    </vt:vector>
  </HeadingPairs>
  <TitlesOfParts>
    <vt:vector size="38" baseType="lpstr">
      <vt:lpstr>Arial</vt:lpstr>
      <vt:lpstr>Calibri</vt:lpstr>
      <vt:lpstr>Aharoni</vt:lpstr>
      <vt:lpstr>Bauhaus 93</vt:lpstr>
      <vt:lpstr>Wingdings</vt:lpstr>
      <vt:lpstr>Helvetica</vt:lpstr>
      <vt:lpstr>Times New Roman</vt:lpstr>
      <vt:lpstr>Thème Office</vt:lpstr>
      <vt:lpstr>Exploiter et communiquer : Le Made in</vt:lpstr>
      <vt:lpstr> Ciblons notre sujet …</vt:lpstr>
      <vt:lpstr>INTRODUCTION</vt:lpstr>
      <vt:lpstr>INTRODUCTION</vt:lpstr>
      <vt:lpstr>INTRODUCTION</vt:lpstr>
      <vt:lpstr>INTRODUCTION</vt:lpstr>
      <vt:lpstr>INTRODUCTION</vt:lpstr>
      <vt:lpstr>Sommaire</vt:lpstr>
      <vt:lpstr>I. Les implications du « Made in France »</vt:lpstr>
      <vt:lpstr>Slide 10</vt:lpstr>
      <vt:lpstr>Slide 11</vt:lpstr>
      <vt:lpstr>Slide 12</vt:lpstr>
      <vt:lpstr>Slide 13</vt:lpstr>
      <vt:lpstr>II. Qu’en est-il du made in France ?</vt:lpstr>
      <vt:lpstr>Slide 15</vt:lpstr>
      <vt:lpstr>Slide 16</vt:lpstr>
      <vt:lpstr>Slide 17</vt:lpstr>
      <vt:lpstr>Slide 18</vt:lpstr>
      <vt:lpstr>Atouts et freins de produire          Made in France </vt:lpstr>
      <vt:lpstr>Slide 20</vt:lpstr>
      <vt:lpstr>Slide 21</vt:lpstr>
      <vt:lpstr>Slide 22</vt:lpstr>
      <vt:lpstr>Carte mentale : réflexion sur les stratégies</vt:lpstr>
      <vt:lpstr>Quel avenir pour le Made in France ?</vt:lpstr>
      <vt:lpstr>Slide 25</vt:lpstr>
      <vt:lpstr>Catégories et exemples</vt:lpstr>
      <vt:lpstr>Catégories et exemples</vt:lpstr>
      <vt:lpstr>Catégories et exemples</vt:lpstr>
      <vt:lpstr>Tableau récapitulatif</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Marieke</dc:creator>
  <cp:lastModifiedBy>mschabaille</cp:lastModifiedBy>
  <cp:revision>67</cp:revision>
  <dcterms:created xsi:type="dcterms:W3CDTF">2014-01-20T10:45:08Z</dcterms:created>
  <dcterms:modified xsi:type="dcterms:W3CDTF">2014-01-31T10:52:58Z</dcterms:modified>
</cp:coreProperties>
</file>