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slides/slide142.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129.xml" ContentType="application/vnd.openxmlformats-officedocument.presentationml.slide+xml"/>
  <Override PartName="/ppt/slides/slide147.xml" ContentType="application/vnd.openxmlformats-officedocument.presentationml.slide+xml"/>
  <Override PartName="/ppt/slides/slide158.xml" ContentType="application/vnd.openxmlformats-officedocument.presentationml.slide+xml"/>
  <Override PartName="/ppt/slides/slide99.xml" ContentType="application/vnd.openxmlformats-officedocument.presentationml.slide+xml"/>
  <Override PartName="/ppt/slides/slide118.xml" ContentType="application/vnd.openxmlformats-officedocument.presentationml.slide+xml"/>
  <Override PartName="/ppt/slides/slide136.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slides/slide143.xml" ContentType="application/vnd.openxmlformats-officedocument.presentationml.slide+xml"/>
  <Override PartName="/ppt/slides/slide154.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32.xml" ContentType="application/vnd.openxmlformats-officedocument.presentationml.slide+xml"/>
  <Override PartName="/ppt/slides/slide150.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s/slide119.xml" ContentType="application/vnd.openxmlformats-officedocument.presentationml.slide+xml"/>
  <Override PartName="/ppt/slides/slide148.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108.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slides/slide155.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44.xml" ContentType="application/vnd.openxmlformats-officedocument.presentationml.slide+xml"/>
  <Override PartName="/ppt/slides/slide153.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s/slide151.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s/slide140.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s/slide149.xml" ContentType="application/vnd.openxmlformats-officedocument.presentationml.slide+xml"/>
  <Override PartName="/ppt/slideLayouts/slideLayout11.xml" ContentType="application/vnd.openxmlformats-officedocument.presentationml.slideLayout+xml"/>
  <Override PartName="/ppt/slides/slide138.xml" ContentType="application/vnd.openxmlformats-officedocument.presentationml.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145.xml" ContentType="application/vnd.openxmlformats-officedocument.presentationml.slide+xml"/>
  <Override PartName="/ppt/slides/slide156.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141.xml" ContentType="application/vnd.openxmlformats-officedocument.presentationml.slide+xml"/>
  <Override PartName="/ppt/slides/slide152.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s/slide20.xml" ContentType="application/vnd.openxmlformats-officedocument.presentationml.slide+xml"/>
  <Override PartName="/ppt/slides/slide139.xml" ContentType="application/vnd.openxmlformats-officedocument.presentationml.slide+xml"/>
  <Override PartName="/ppt/slides/slide157.xml" ContentType="application/vnd.openxmlformats-officedocument.presentationml.slide+xml"/>
  <Override PartName="/ppt/slides/slide98.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slides/slide146.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0"/>
  </p:notesMasterIdLst>
  <p:sldIdLst>
    <p:sldId id="326" r:id="rId2"/>
    <p:sldId id="327" r:id="rId3"/>
    <p:sldId id="466" r:id="rId4"/>
    <p:sldId id="465" r:id="rId5"/>
    <p:sldId id="262" r:id="rId6"/>
    <p:sldId id="264" r:id="rId7"/>
    <p:sldId id="275" r:id="rId8"/>
    <p:sldId id="284" r:id="rId9"/>
    <p:sldId id="286" r:id="rId10"/>
    <p:sldId id="289" r:id="rId11"/>
    <p:sldId id="291" r:id="rId12"/>
    <p:sldId id="277" r:id="rId13"/>
    <p:sldId id="278" r:id="rId14"/>
    <p:sldId id="279" r:id="rId15"/>
    <p:sldId id="280" r:id="rId16"/>
    <p:sldId id="294" r:id="rId17"/>
    <p:sldId id="330" r:id="rId18"/>
    <p:sldId id="331" r:id="rId19"/>
    <p:sldId id="295" r:id="rId20"/>
    <p:sldId id="296" r:id="rId21"/>
    <p:sldId id="297" r:id="rId22"/>
    <p:sldId id="298" r:id="rId23"/>
    <p:sldId id="300" r:id="rId24"/>
    <p:sldId id="301" r:id="rId25"/>
    <p:sldId id="302" r:id="rId26"/>
    <p:sldId id="307" r:id="rId27"/>
    <p:sldId id="308" r:id="rId28"/>
    <p:sldId id="309" r:id="rId29"/>
    <p:sldId id="319" r:id="rId30"/>
    <p:sldId id="320" r:id="rId31"/>
    <p:sldId id="321" r:id="rId32"/>
    <p:sldId id="322" r:id="rId33"/>
    <p:sldId id="325" r:id="rId34"/>
    <p:sldId id="311" r:id="rId35"/>
    <p:sldId id="313" r:id="rId36"/>
    <p:sldId id="332" r:id="rId37"/>
    <p:sldId id="333" r:id="rId38"/>
    <p:sldId id="334" r:id="rId39"/>
    <p:sldId id="335" r:id="rId40"/>
    <p:sldId id="336" r:id="rId41"/>
    <p:sldId id="337" r:id="rId42"/>
    <p:sldId id="338" r:id="rId43"/>
    <p:sldId id="339" r:id="rId44"/>
    <p:sldId id="340" r:id="rId45"/>
    <p:sldId id="341" r:id="rId46"/>
    <p:sldId id="342" r:id="rId47"/>
    <p:sldId id="343" r:id="rId48"/>
    <p:sldId id="344" r:id="rId49"/>
    <p:sldId id="345" r:id="rId50"/>
    <p:sldId id="346" r:id="rId51"/>
    <p:sldId id="347" r:id="rId52"/>
    <p:sldId id="348" r:id="rId53"/>
    <p:sldId id="349" r:id="rId54"/>
    <p:sldId id="350" r:id="rId55"/>
    <p:sldId id="351" r:id="rId56"/>
    <p:sldId id="352" r:id="rId57"/>
    <p:sldId id="353" r:id="rId58"/>
    <p:sldId id="354" r:id="rId59"/>
    <p:sldId id="359" r:id="rId60"/>
    <p:sldId id="358" r:id="rId61"/>
    <p:sldId id="360" r:id="rId62"/>
    <p:sldId id="361" r:id="rId63"/>
    <p:sldId id="362" r:id="rId64"/>
    <p:sldId id="363" r:id="rId65"/>
    <p:sldId id="364" r:id="rId66"/>
    <p:sldId id="365" r:id="rId67"/>
    <p:sldId id="366" r:id="rId68"/>
    <p:sldId id="368" r:id="rId69"/>
    <p:sldId id="369" r:id="rId70"/>
    <p:sldId id="370" r:id="rId71"/>
    <p:sldId id="371" r:id="rId72"/>
    <p:sldId id="372" r:id="rId73"/>
    <p:sldId id="373" r:id="rId74"/>
    <p:sldId id="374" r:id="rId75"/>
    <p:sldId id="375" r:id="rId76"/>
    <p:sldId id="376" r:id="rId77"/>
    <p:sldId id="377" r:id="rId78"/>
    <p:sldId id="378" r:id="rId79"/>
    <p:sldId id="379" r:id="rId80"/>
    <p:sldId id="380" r:id="rId81"/>
    <p:sldId id="381" r:id="rId82"/>
    <p:sldId id="382" r:id="rId83"/>
    <p:sldId id="383" r:id="rId84"/>
    <p:sldId id="384" r:id="rId85"/>
    <p:sldId id="385" r:id="rId86"/>
    <p:sldId id="386" r:id="rId87"/>
    <p:sldId id="387" r:id="rId88"/>
    <p:sldId id="388" r:id="rId89"/>
    <p:sldId id="389" r:id="rId90"/>
    <p:sldId id="390" r:id="rId91"/>
    <p:sldId id="391" r:id="rId92"/>
    <p:sldId id="392" r:id="rId93"/>
    <p:sldId id="393" r:id="rId94"/>
    <p:sldId id="394" r:id="rId95"/>
    <p:sldId id="395" r:id="rId96"/>
    <p:sldId id="396" r:id="rId97"/>
    <p:sldId id="397" r:id="rId98"/>
    <p:sldId id="398" r:id="rId99"/>
    <p:sldId id="399" r:id="rId100"/>
    <p:sldId id="400" r:id="rId101"/>
    <p:sldId id="401" r:id="rId102"/>
    <p:sldId id="402" r:id="rId103"/>
    <p:sldId id="403" r:id="rId104"/>
    <p:sldId id="404" r:id="rId105"/>
    <p:sldId id="405" r:id="rId106"/>
    <p:sldId id="406" r:id="rId107"/>
    <p:sldId id="407" r:id="rId108"/>
    <p:sldId id="408" r:id="rId109"/>
    <p:sldId id="409" r:id="rId110"/>
    <p:sldId id="410" r:id="rId111"/>
    <p:sldId id="411" r:id="rId112"/>
    <p:sldId id="412" r:id="rId113"/>
    <p:sldId id="413" r:id="rId114"/>
    <p:sldId id="414" r:id="rId115"/>
    <p:sldId id="415" r:id="rId116"/>
    <p:sldId id="416" r:id="rId117"/>
    <p:sldId id="417" r:id="rId118"/>
    <p:sldId id="418" r:id="rId119"/>
    <p:sldId id="419" r:id="rId120"/>
    <p:sldId id="420" r:id="rId121"/>
    <p:sldId id="421" r:id="rId122"/>
    <p:sldId id="422" r:id="rId123"/>
    <p:sldId id="423" r:id="rId124"/>
    <p:sldId id="424" r:id="rId125"/>
    <p:sldId id="425" r:id="rId126"/>
    <p:sldId id="426" r:id="rId127"/>
    <p:sldId id="427" r:id="rId128"/>
    <p:sldId id="428" r:id="rId129"/>
    <p:sldId id="433" r:id="rId130"/>
    <p:sldId id="434" r:id="rId131"/>
    <p:sldId id="435" r:id="rId132"/>
    <p:sldId id="436" r:id="rId133"/>
    <p:sldId id="437" r:id="rId134"/>
    <p:sldId id="438" r:id="rId135"/>
    <p:sldId id="439" r:id="rId136"/>
    <p:sldId id="440" r:id="rId137"/>
    <p:sldId id="446" r:id="rId138"/>
    <p:sldId id="441" r:id="rId139"/>
    <p:sldId id="442" r:id="rId140"/>
    <p:sldId id="443" r:id="rId141"/>
    <p:sldId id="444" r:id="rId142"/>
    <p:sldId id="447" r:id="rId143"/>
    <p:sldId id="448" r:id="rId144"/>
    <p:sldId id="450" r:id="rId145"/>
    <p:sldId id="451" r:id="rId146"/>
    <p:sldId id="452" r:id="rId147"/>
    <p:sldId id="453" r:id="rId148"/>
    <p:sldId id="454" r:id="rId149"/>
    <p:sldId id="455" r:id="rId150"/>
    <p:sldId id="456" r:id="rId151"/>
    <p:sldId id="457" r:id="rId152"/>
    <p:sldId id="459" r:id="rId153"/>
    <p:sldId id="460" r:id="rId154"/>
    <p:sldId id="461" r:id="rId155"/>
    <p:sldId id="462" r:id="rId156"/>
    <p:sldId id="463" r:id="rId157"/>
    <p:sldId id="464" r:id="rId158"/>
    <p:sldId id="467" r:id="rId15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mc="http://schemas.openxmlformats.org/markup-compatibility/2006" xmlns:mv="urn:schemas-microsoft-com:mac:vml" xmlns:p14="http://schemas.microsoft.com/office/powerpoint/2010/main" xmlns="" val="0"/>
    </p:ext>
    <p:ext uri="{D31A062A-798A-4329-ABDD-BBA856620510}">
      <p14:defaultImageDpi xmlns:mc="http://schemas.openxmlformats.org/markup-compatibility/2006" xmlns:mv="urn:schemas-microsoft-com:mac:vml"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42" autoAdjust="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notesMaster" Target="notesMasters/notesMaster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slide" Target="slides/slide155.xml"/><Relationship Id="rId16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viewProps" Target="viewProp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theme" Target="theme/theme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2E0084-C999-48F0-98A3-B38D8FE29F19}" type="datetimeFigureOut">
              <a:rPr lang="fr-FR" smtClean="0"/>
              <a:pPr/>
              <a:t>30/01/2014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323EB6-3FCD-4368-8666-10FBB2E387A6}" type="slidenum">
              <a:rPr lang="fr-FR" smtClean="0"/>
              <a:pPr/>
              <a:t>‹N°›</a:t>
            </a:fld>
            <a:endParaRPr lang="fr-FR"/>
          </a:p>
        </p:txBody>
      </p:sp>
    </p:spTree>
    <p:extLst>
      <p:ext uri="{BB962C8B-B14F-4D97-AF65-F5344CB8AC3E}">
        <p14:creationId xmlns:mc="http://schemas.openxmlformats.org/markup-compatibility/2006" xmlns:mv="urn:schemas-microsoft-com:mac:vml" xmlns:p14="http://schemas.microsoft.com/office/powerpoint/2010/main" xmlns="" val="22117307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96096F9-5B9E-4AC1-99B6-5B3A3A42F73E}" type="slidenum">
              <a:rPr lang="fr-FR" smtClean="0"/>
              <a:pPr/>
              <a:t>105</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ctangle à coins arrondis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ous-titr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fld id="{7C2D92A0-E606-490A-ABD8-B25E3C051C73}" type="datetime1">
              <a:rPr lang="fr-FR" smtClean="0"/>
              <a:pPr/>
              <a:t>30/01/2014</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29" name="Espace réservé du numéro de diapositive 28"/>
          <p:cNvSpPr>
            <a:spLocks noGrp="1"/>
          </p:cNvSpPr>
          <p:nvPr>
            <p:ph type="sldNum" sz="quarter" idx="12"/>
          </p:nvPr>
        </p:nvSpPr>
        <p:spPr/>
        <p:txBody>
          <a:bodyPr lIns="0" tIns="0" rIns="0" bIns="0">
            <a:noAutofit/>
          </a:bodyPr>
          <a:lstStyle>
            <a:lvl1pPr>
              <a:defRPr sz="1400">
                <a:solidFill>
                  <a:srgbClr val="FFFFFF"/>
                </a:solidFill>
              </a:defRPr>
            </a:lvl1pPr>
          </a:lstStyle>
          <a:p>
            <a:fld id="{A3DF7F77-6425-4499-A570-5346FCF7B062}" type="slidenum">
              <a:rPr lang="fr-FR" smtClean="0"/>
              <a:pPr/>
              <a:t>‹N°›</a:t>
            </a:fld>
            <a:endParaRPr lang="fr-FR"/>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6C3C453C-B08B-47C5-8F4F-AD6DD5A7BC84}" type="datetime1">
              <a:rPr lang="fr-FR" smtClean="0"/>
              <a:pPr/>
              <a:t>30/01/2014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3DF7F77-6425-4499-A570-5346FCF7B062}"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1"/>
            <a:ext cx="201168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914400" y="274640"/>
            <a:ext cx="55626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3B865701-243B-4D28-9119-106BD1F7857B}" type="datetime1">
              <a:rPr lang="fr-FR" smtClean="0"/>
              <a:pPr/>
              <a:t>30/01/2014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3DF7F77-6425-4499-A570-5346FCF7B062}"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5323752F-9061-4F4C-8919-277FEC29CC41}" type="datetime1">
              <a:rPr lang="fr-FR" smtClean="0"/>
              <a:pPr/>
              <a:t>30/01/2014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3DF7F77-6425-4499-A570-5346FCF7B062}" type="slidenum">
              <a:rPr lang="fr-FR" smtClean="0"/>
              <a:pPr/>
              <a:t>‹N°›</a:t>
            </a:fld>
            <a:endParaRPr lang="fr-FR"/>
          </a:p>
        </p:txBody>
      </p:sp>
      <p:sp>
        <p:nvSpPr>
          <p:cNvPr id="8" name="Espace réservé du contenu 7"/>
          <p:cNvSpPr>
            <a:spLocks noGrp="1"/>
          </p:cNvSpPr>
          <p:nvPr>
            <p:ph sz="quarter" idx="1"/>
          </p:nvPr>
        </p:nvSpPr>
        <p:spPr>
          <a:xfrm>
            <a:off x="914400" y="1447800"/>
            <a:ext cx="777240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ctangle à coins arrondis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A26697BD-F21E-4B34-A500-7656FFBC27A5}" type="datetime1">
              <a:rPr lang="fr-FR" smtClean="0"/>
              <a:pPr/>
              <a:t>30/01/2014</a:t>
            </a:fld>
            <a:endParaRPr lang="fr-FR"/>
          </a:p>
        </p:txBody>
      </p:sp>
      <p:sp>
        <p:nvSpPr>
          <p:cNvPr id="5" name="Espace réservé du pied de page 4"/>
          <p:cNvSpPr>
            <a:spLocks noGrp="1"/>
          </p:cNvSpPr>
          <p:nvPr>
            <p:ph type="ftr" sz="quarter" idx="11"/>
          </p:nvPr>
        </p:nvSpPr>
        <p:spPr>
          <a:xfrm>
            <a:off x="800100" y="6172200"/>
            <a:ext cx="4000500" cy="457200"/>
          </a:xfrm>
        </p:spPr>
        <p:txBody>
          <a:bodyPr/>
          <a:lstStyle/>
          <a:p>
            <a:endParaRPr lang="fr-FR"/>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146304" y="6208776"/>
            <a:ext cx="457200" cy="457200"/>
          </a:xfrm>
        </p:spPr>
        <p:txBody>
          <a:bodyPr/>
          <a:lstStyle/>
          <a:p>
            <a:fld id="{A3DF7F77-6425-4499-A570-5346FCF7B062}"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ED3E6F51-CD68-41DF-8B17-C296D9335A3C}" type="datetime1">
              <a:rPr lang="fr-FR" smtClean="0"/>
              <a:pPr/>
              <a:t>30/01/2014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3DF7F77-6425-4499-A570-5346FCF7B062}" type="slidenum">
              <a:rPr lang="fr-FR" smtClean="0"/>
              <a:pPr/>
              <a:t>‹N°›</a:t>
            </a:fld>
            <a:endParaRPr lang="fr-FR"/>
          </a:p>
        </p:txBody>
      </p:sp>
      <p:sp>
        <p:nvSpPr>
          <p:cNvPr id="9" name="Espace réservé du contenu 8"/>
          <p:cNvSpPr>
            <a:spLocks noGrp="1"/>
          </p:cNvSpPr>
          <p:nvPr>
            <p:ph sz="quarter" idx="1"/>
          </p:nvPr>
        </p:nvSpPr>
        <p:spPr>
          <a:xfrm>
            <a:off x="914400" y="1447800"/>
            <a:ext cx="374904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933950" y="1447800"/>
            <a:ext cx="374904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914400" y="273050"/>
            <a:ext cx="7772400" cy="1143000"/>
          </a:xfrm>
        </p:spPr>
        <p:txBody>
          <a:bodyPr anchor="b" anchorCtr="0"/>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fld id="{3C8885A4-76FE-4852-B813-E500F270697F}" type="datetime1">
              <a:rPr lang="fr-FR" smtClean="0"/>
              <a:pPr/>
              <a:t>30/01/2014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3DF7F77-6425-4499-A570-5346FCF7B062}" type="slidenum">
              <a:rPr lang="fr-FR" smtClean="0"/>
              <a:pPr/>
              <a:t>‹N°›</a:t>
            </a:fld>
            <a:endParaRPr lang="fr-FR"/>
          </a:p>
        </p:txBody>
      </p:sp>
      <p:sp>
        <p:nvSpPr>
          <p:cNvPr id="11" name="Espace réservé du contenu 10"/>
          <p:cNvSpPr>
            <a:spLocks noGrp="1"/>
          </p:cNvSpPr>
          <p:nvPr>
            <p:ph sz="half" idx="2"/>
          </p:nvPr>
        </p:nvSpPr>
        <p:spPr>
          <a:xfrm>
            <a:off x="914400" y="2247900"/>
            <a:ext cx="3733800" cy="38862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4"/>
          </p:nvPr>
        </p:nvSpPr>
        <p:spPr>
          <a:xfrm>
            <a:off x="4953000" y="2247900"/>
            <a:ext cx="3733800" cy="38862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AC4036CB-CF9F-42A7-AE77-0724E761DC9D}" type="datetime1">
              <a:rPr lang="fr-FR" smtClean="0"/>
              <a:pPr/>
              <a:t>30/01/2014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3DF7F77-6425-4499-A570-5346FCF7B062}"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A27C8D9-D7EA-4442-BD59-CE75DE89AD2F}" type="datetime1">
              <a:rPr lang="fr-FR" smtClean="0"/>
              <a:pPr/>
              <a:t>30/01/2014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3DF7F77-6425-4499-A570-5346FCF7B062}"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ctangle à coins arrondis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914400" y="273050"/>
            <a:ext cx="7772400" cy="1143000"/>
          </a:xfrm>
        </p:spPr>
        <p:txBody>
          <a:bodyPr anchor="b" anchorCtr="0"/>
          <a:lstStyle>
            <a:lvl1pPr algn="l">
              <a:buNone/>
              <a:defRPr sz="4000" b="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2338EA9F-B5EA-4339-B9FD-8449EE076F7A}" type="datetime1">
              <a:rPr lang="fr-FR" smtClean="0"/>
              <a:pPr/>
              <a:t>30/01/2014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3DF7F77-6425-4499-A570-5346FCF7B062}" type="slidenum">
              <a:rPr lang="fr-FR" smtClean="0"/>
              <a:pPr/>
              <a:t>‹N°›</a:t>
            </a:fld>
            <a:endParaRPr lang="fr-FR"/>
          </a:p>
        </p:txBody>
      </p:sp>
      <p:sp>
        <p:nvSpPr>
          <p:cNvPr id="11" name="Espace réservé du contenu 10"/>
          <p:cNvSpPr>
            <a:spLocks noGrp="1"/>
          </p:cNvSpPr>
          <p:nvPr>
            <p:ph sz="quarter" idx="1"/>
          </p:nvPr>
        </p:nvSpPr>
        <p:spPr>
          <a:xfrm>
            <a:off x="2971800" y="1600200"/>
            <a:ext cx="5715000" cy="44958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54DDAD3D-91FE-46C9-9145-72AE38056D3B}" type="datetime1">
              <a:rPr lang="fr-FR" smtClean="0"/>
              <a:pPr/>
              <a:t>30/01/2014</a:t>
            </a:fld>
            <a:endParaRPr lang="fr-FR"/>
          </a:p>
        </p:txBody>
      </p:sp>
      <p:sp>
        <p:nvSpPr>
          <p:cNvPr id="6" name="Espace réservé du pied de page 5"/>
          <p:cNvSpPr>
            <a:spLocks noGrp="1"/>
          </p:cNvSpPr>
          <p:nvPr>
            <p:ph type="ftr" sz="quarter" idx="11"/>
          </p:nvPr>
        </p:nvSpPr>
        <p:spPr>
          <a:xfrm>
            <a:off x="914400" y="6172200"/>
            <a:ext cx="3886200" cy="457200"/>
          </a:xfrm>
        </p:spPr>
        <p:txBody>
          <a:bodyPr/>
          <a:lstStyle/>
          <a:p>
            <a:endParaRPr lang="fr-FR"/>
          </a:p>
        </p:txBody>
      </p:sp>
      <p:sp>
        <p:nvSpPr>
          <p:cNvPr id="7" name="Espace réservé du numéro de diapositive 6"/>
          <p:cNvSpPr>
            <a:spLocks noGrp="1"/>
          </p:cNvSpPr>
          <p:nvPr>
            <p:ph type="sldNum" sz="quarter" idx="12"/>
          </p:nvPr>
        </p:nvSpPr>
        <p:spPr>
          <a:xfrm>
            <a:off x="146304" y="6208776"/>
            <a:ext cx="457200" cy="457200"/>
          </a:xfrm>
        </p:spPr>
        <p:txBody>
          <a:bodyPr/>
          <a:lstStyle/>
          <a:p>
            <a:fld id="{A3DF7F77-6425-4499-A570-5346FCF7B062}" type="slidenum">
              <a:rPr lang="fr-FR" smtClean="0"/>
              <a:pPr/>
              <a:t>‹N°›</a:t>
            </a:fld>
            <a:endParaRPr lang="fr-FR"/>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Espace réservé pour une image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fr-FR" smtClean="0"/>
              <a:t>Cliquez sur l'icône pour ajouter une image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ctangle à coins arrondis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Espace réservé du titre 21"/>
          <p:cNvSpPr>
            <a:spLocks noGrp="1"/>
          </p:cNvSpPr>
          <p:nvPr>
            <p:ph type="title"/>
          </p:nvPr>
        </p:nvSpPr>
        <p:spPr>
          <a:xfrm>
            <a:off x="914400" y="274638"/>
            <a:ext cx="7772400" cy="1143000"/>
          </a:xfrm>
          <a:prstGeom prst="rect">
            <a:avLst/>
          </a:prstGeom>
        </p:spPr>
        <p:txBody>
          <a:bodyPr bIns="91440" anchor="b" anchorCtr="0">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611DE964-57A0-4EE0-8C48-99D3C027453F}" type="datetime1">
              <a:rPr lang="fr-FR" smtClean="0"/>
              <a:pPr/>
              <a:t>30/01/2014</a:t>
            </a:fld>
            <a:endParaRPr lang="fr-FR"/>
          </a:p>
        </p:txBody>
      </p:sp>
      <p:sp>
        <p:nvSpPr>
          <p:cNvPr id="3" name="Espace réservé du pied de page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fr-FR"/>
          </a:p>
        </p:txBody>
      </p:sp>
      <p:sp>
        <p:nvSpPr>
          <p:cNvPr id="23" name="Espace réservé du numéro de diapositive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A3DF7F77-6425-4499-A570-5346FCF7B062}"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ous-titre 1"/>
          <p:cNvSpPr>
            <a:spLocks noGrp="1"/>
          </p:cNvSpPr>
          <p:nvPr>
            <p:ph type="subTitle" idx="1"/>
          </p:nvPr>
        </p:nvSpPr>
        <p:spPr>
          <a:xfrm>
            <a:off x="1295400" y="3200400"/>
            <a:ext cx="6400800" cy="1956792"/>
          </a:xfrm>
        </p:spPr>
        <p:txBody>
          <a:bodyPr>
            <a:normAutofit fontScale="92500" lnSpcReduction="20000"/>
          </a:bodyPr>
          <a:lstStyle/>
          <a:p>
            <a:r>
              <a:rPr lang="fr-FR" dirty="0" smtClean="0"/>
              <a:t>Alexis </a:t>
            </a:r>
            <a:r>
              <a:rPr lang="fr-FR" dirty="0" err="1" smtClean="0"/>
              <a:t>Debaere</a:t>
            </a:r>
            <a:endParaRPr lang="fr-FR" dirty="0" smtClean="0"/>
          </a:p>
          <a:p>
            <a:r>
              <a:rPr lang="fr-FR" dirty="0" smtClean="0"/>
              <a:t>Simon </a:t>
            </a:r>
            <a:r>
              <a:rPr lang="fr-FR" dirty="0" err="1" smtClean="0"/>
              <a:t>Demeestere</a:t>
            </a:r>
            <a:endParaRPr lang="fr-FR" dirty="0" smtClean="0"/>
          </a:p>
          <a:p>
            <a:r>
              <a:rPr lang="fr-FR" dirty="0" smtClean="0"/>
              <a:t>Briac Durand</a:t>
            </a:r>
          </a:p>
          <a:p>
            <a:r>
              <a:rPr lang="fr-FR" dirty="0" smtClean="0"/>
              <a:t>Charles </a:t>
            </a:r>
            <a:r>
              <a:rPr lang="fr-FR" dirty="0" err="1" smtClean="0"/>
              <a:t>Delerce</a:t>
            </a:r>
            <a:endParaRPr lang="fr-FR" dirty="0" smtClean="0"/>
          </a:p>
          <a:p>
            <a:r>
              <a:rPr lang="fr-FR" dirty="0" smtClean="0"/>
              <a:t>Edouard Membré</a:t>
            </a:r>
            <a:endParaRPr lang="fr-FR" dirty="0"/>
          </a:p>
        </p:txBody>
      </p:sp>
      <p:sp>
        <p:nvSpPr>
          <p:cNvPr id="3" name="Espace réservé du numéro de diapositive 2"/>
          <p:cNvSpPr>
            <a:spLocks noGrp="1"/>
          </p:cNvSpPr>
          <p:nvPr>
            <p:ph type="sldNum" sz="quarter" idx="12"/>
          </p:nvPr>
        </p:nvSpPr>
        <p:spPr/>
        <p:txBody>
          <a:bodyPr/>
          <a:lstStyle/>
          <a:p>
            <a:fld id="{A3DF7F77-6425-4499-A570-5346FCF7B062}" type="slidenum">
              <a:rPr lang="fr-FR" smtClean="0"/>
              <a:pPr/>
              <a:t>1</a:t>
            </a:fld>
            <a:endParaRPr lang="fr-FR"/>
          </a:p>
        </p:txBody>
      </p:sp>
      <p:sp>
        <p:nvSpPr>
          <p:cNvPr id="4" name="Titre 3"/>
          <p:cNvSpPr>
            <a:spLocks noGrp="1"/>
          </p:cNvSpPr>
          <p:nvPr>
            <p:ph type="ctrTitle"/>
          </p:nvPr>
        </p:nvSpPr>
        <p:spPr/>
        <p:txBody>
          <a:bodyPr/>
          <a:lstStyle/>
          <a:p>
            <a:r>
              <a:rPr lang="fr-FR" dirty="0" smtClean="0"/>
              <a:t>Se développer à l’international</a:t>
            </a:r>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Autofit/>
          </a:bodyPr>
          <a:lstStyle/>
          <a:p>
            <a:pPr algn="ctr"/>
            <a:r>
              <a:rPr lang="fr-FR" sz="4000" dirty="0" smtClean="0">
                <a:latin typeface="Calibri" pitchFamily="34" charset="0"/>
                <a:cs typeface="Calibri" pitchFamily="34" charset="0"/>
              </a:rPr>
              <a:t>Poids des multinationales dans ce contexte économique</a:t>
            </a:r>
            <a:endParaRPr lang="fr-FR" sz="4000" dirty="0">
              <a:latin typeface="Calibri" pitchFamily="34" charset="0"/>
              <a:cs typeface="Calibri" pitchFamily="34" charset="0"/>
            </a:endParaRPr>
          </a:p>
        </p:txBody>
      </p:sp>
      <p:sp>
        <p:nvSpPr>
          <p:cNvPr id="4" name="Espace réservé du numéro de diapositive 3"/>
          <p:cNvSpPr>
            <a:spLocks noGrp="1"/>
          </p:cNvSpPr>
          <p:nvPr>
            <p:ph type="sldNum" sz="quarter" idx="12"/>
          </p:nvPr>
        </p:nvSpPr>
        <p:spPr/>
        <p:txBody>
          <a:bodyPr/>
          <a:lstStyle/>
          <a:p>
            <a:fld id="{A3DF7F77-6425-4499-A570-5346FCF7B062}" type="slidenum">
              <a:rPr lang="fr-FR" smtClean="0"/>
              <a:pPr/>
              <a:t>10</a:t>
            </a:fld>
            <a:endParaRPr lang="fr-FR"/>
          </a:p>
        </p:txBody>
      </p:sp>
      <p:sp>
        <p:nvSpPr>
          <p:cNvPr id="2" name="Espace réservé du contenu 1"/>
          <p:cNvSpPr>
            <a:spLocks noGrp="1"/>
          </p:cNvSpPr>
          <p:nvPr>
            <p:ph sz="quarter" idx="1"/>
          </p:nvPr>
        </p:nvSpPr>
        <p:spPr/>
        <p:txBody>
          <a:bodyPr>
            <a:noAutofit/>
          </a:bodyPr>
          <a:lstStyle/>
          <a:p>
            <a:pPr algn="just"/>
            <a:r>
              <a:rPr lang="fr-FR" sz="2200" dirty="0" smtClean="0">
                <a:latin typeface="Calibri" pitchFamily="34" charset="0"/>
                <a:cs typeface="Calibri" pitchFamily="34" charset="0"/>
              </a:rPr>
              <a:t>Un poids croissant des multinationales.</a:t>
            </a:r>
          </a:p>
          <a:p>
            <a:pPr algn="just"/>
            <a:r>
              <a:rPr lang="fr-FR" sz="2200" dirty="0" smtClean="0">
                <a:latin typeface="Calibri" pitchFamily="34" charset="0"/>
                <a:cs typeface="Calibri" pitchFamily="34" charset="0"/>
              </a:rPr>
              <a:t>Le commerce intra-firme : plus de la moitié des échanges entre les pays de l’OCDE et 1/3 du commerce mondial (CNUCED, 2004)</a:t>
            </a:r>
          </a:p>
          <a:p>
            <a:pPr algn="just"/>
            <a:r>
              <a:rPr lang="fr-FR" sz="2200" dirty="0" smtClean="0">
                <a:latin typeface="Calibri" pitchFamily="34" charset="0"/>
                <a:cs typeface="Calibri" pitchFamily="34" charset="0"/>
              </a:rPr>
              <a:t>Échanges entre la maison mère et ses filiales ou entre les filiales.</a:t>
            </a:r>
          </a:p>
          <a:p>
            <a:pPr lvl="1" algn="just"/>
            <a:r>
              <a:rPr lang="fr-FR" sz="1800" dirty="0" smtClean="0">
                <a:latin typeface="Calibri" pitchFamily="34" charset="0"/>
                <a:cs typeface="Calibri" pitchFamily="34" charset="0"/>
              </a:rPr>
              <a:t>Échanges de biens</a:t>
            </a:r>
          </a:p>
          <a:p>
            <a:pPr lvl="2" algn="just"/>
            <a:r>
              <a:rPr lang="fr-FR" sz="1800" dirty="0" smtClean="0">
                <a:latin typeface="Calibri" pitchFamily="34" charset="0"/>
                <a:cs typeface="Calibri" pitchFamily="34" charset="0"/>
              </a:rPr>
              <a:t>46% des importations US sont liées aux échanges filiales/Maison mère (</a:t>
            </a:r>
            <a:r>
              <a:rPr lang="fr-FR" sz="1800" dirty="0" err="1" smtClean="0">
                <a:latin typeface="Calibri" pitchFamily="34" charset="0"/>
                <a:cs typeface="Calibri" pitchFamily="34" charset="0"/>
              </a:rPr>
              <a:t>Jensens</a:t>
            </a:r>
            <a:r>
              <a:rPr lang="fr-FR" sz="1800" dirty="0" smtClean="0">
                <a:latin typeface="Calibri" pitchFamily="34" charset="0"/>
                <a:cs typeface="Calibri" pitchFamily="34" charset="0"/>
              </a:rPr>
              <a:t>, Redding &amp; Schott, 2010)</a:t>
            </a:r>
          </a:p>
          <a:p>
            <a:pPr lvl="2" algn="just"/>
            <a:r>
              <a:rPr lang="fr-FR" sz="1800" dirty="0" smtClean="0">
                <a:latin typeface="Calibri" pitchFamily="34" charset="0"/>
                <a:cs typeface="Calibri" pitchFamily="34" charset="0"/>
              </a:rPr>
              <a:t>74% des importations américaines en provenance du Japon correspondent à du commerce intra-entreprise….</a:t>
            </a:r>
          </a:p>
          <a:p>
            <a:pPr lvl="1" algn="just"/>
            <a:r>
              <a:rPr lang="fr-FR" sz="1800" dirty="0" smtClean="0">
                <a:latin typeface="Calibri" pitchFamily="34" charset="0"/>
                <a:cs typeface="Calibri" pitchFamily="34" charset="0"/>
              </a:rPr>
              <a:t>Échanges de services</a:t>
            </a:r>
          </a:p>
          <a:p>
            <a:pPr lvl="1" algn="just"/>
            <a:r>
              <a:rPr lang="fr-FR" sz="1800" dirty="0" smtClean="0">
                <a:latin typeface="Calibri" pitchFamily="34" charset="0"/>
                <a:cs typeface="Calibri" pitchFamily="34" charset="0"/>
              </a:rPr>
              <a:t>Échanges de revenus (doublé en 20 ans aux USA)</a:t>
            </a:r>
            <a:endParaRPr lang="fr-FR" sz="1800"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SWOT</a:t>
            </a:r>
            <a:endParaRPr lang="fr-FR" dirty="0"/>
          </a:p>
        </p:txBody>
      </p:sp>
      <p:sp>
        <p:nvSpPr>
          <p:cNvPr id="4" name="Espace réservé du numéro de diapositive 3"/>
          <p:cNvSpPr>
            <a:spLocks noGrp="1"/>
          </p:cNvSpPr>
          <p:nvPr>
            <p:ph type="sldNum" sz="quarter" idx="12"/>
          </p:nvPr>
        </p:nvSpPr>
        <p:spPr/>
        <p:txBody>
          <a:bodyPr/>
          <a:lstStyle/>
          <a:p>
            <a:fld id="{FCA923F2-B864-4AC8-9E85-8B18366A0BCF}" type="slidenum">
              <a:rPr lang="fr-FR" smtClean="0"/>
              <a:pPr/>
              <a:t>100</a:t>
            </a:fld>
            <a:endParaRPr lang="fr-FR"/>
          </a:p>
        </p:txBody>
      </p:sp>
      <p:sp>
        <p:nvSpPr>
          <p:cNvPr id="3" name="Espace réservé du contenu 2"/>
          <p:cNvSpPr>
            <a:spLocks noGrp="1"/>
          </p:cNvSpPr>
          <p:nvPr>
            <p:ph sz="quarter" idx="1"/>
          </p:nvPr>
        </p:nvSpPr>
        <p:spPr>
          <a:xfrm>
            <a:off x="323528" y="1600200"/>
            <a:ext cx="8363272" cy="4997152"/>
          </a:xfrm>
        </p:spPr>
        <p:txBody>
          <a:bodyPr>
            <a:normAutofit/>
          </a:bodyPr>
          <a:lstStyle/>
          <a:p>
            <a:pPr algn="just"/>
            <a:r>
              <a:rPr lang="fr-FR" dirty="0" smtClean="0"/>
              <a:t>Analyse SWOT: elle résume les conclusions essentielles de l’analyse de l’environnement et de la capacité stratégique d’une organisation</a:t>
            </a:r>
          </a:p>
          <a:p>
            <a:pPr algn="just"/>
            <a:endParaRPr lang="fr-FR" dirty="0" smtClean="0"/>
          </a:p>
          <a:p>
            <a:pPr algn="just"/>
            <a:r>
              <a:rPr lang="fr-FR" dirty="0" smtClean="0"/>
              <a:t>SWOT: </a:t>
            </a:r>
            <a:r>
              <a:rPr lang="fr-FR" dirty="0" err="1" smtClean="0"/>
              <a:t>Strengths</a:t>
            </a:r>
            <a:r>
              <a:rPr lang="fr-FR" dirty="0" smtClean="0"/>
              <a:t>, </a:t>
            </a:r>
            <a:r>
              <a:rPr lang="fr-FR" dirty="0" err="1" smtClean="0"/>
              <a:t>Weaknesses</a:t>
            </a:r>
            <a:r>
              <a:rPr lang="fr-FR" dirty="0" smtClean="0"/>
              <a:t>, </a:t>
            </a:r>
            <a:r>
              <a:rPr lang="fr-FR" dirty="0" err="1" smtClean="0"/>
              <a:t>Opportunities</a:t>
            </a:r>
            <a:r>
              <a:rPr lang="fr-FR" dirty="0" smtClean="0"/>
              <a:t>, </a:t>
            </a:r>
            <a:r>
              <a:rPr lang="fr-FR" dirty="0" err="1" smtClean="0"/>
              <a:t>Threats</a:t>
            </a:r>
            <a:endParaRPr lang="fr-FR" dirty="0" smtClean="0"/>
          </a:p>
          <a:p>
            <a:pPr algn="just"/>
            <a:endParaRPr lang="fr-FR" dirty="0" smtClean="0"/>
          </a:p>
          <a:p>
            <a:pPr algn="just"/>
            <a:r>
              <a:rPr lang="fr-FR" dirty="0" smtClean="0"/>
              <a:t>On cherche l’adéquation entre les ressources de l’organisation et les FCS de l’environnement:</a:t>
            </a:r>
          </a:p>
          <a:p>
            <a:pPr lvl="1" algn="just"/>
            <a:r>
              <a:rPr lang="fr-FR" dirty="0" smtClean="0"/>
              <a:t>Acquisition de nouvelles ressources</a:t>
            </a:r>
          </a:p>
          <a:p>
            <a:pPr lvl="1" algn="just"/>
            <a:r>
              <a:rPr lang="fr-FR" dirty="0" smtClean="0"/>
              <a:t>Modification de l’environnement</a:t>
            </a:r>
            <a:endParaRPr lang="fr-FR" dirty="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L’analyse SWOT des marchés</a:t>
            </a:r>
            <a:br>
              <a:rPr lang="fr-FR" dirty="0" smtClean="0"/>
            </a:br>
            <a:r>
              <a:rPr lang="fr-FR" dirty="0" smtClean="0"/>
              <a:t>étrangers (3)</a:t>
            </a:r>
            <a:endParaRPr lang="fr-FR" dirty="0"/>
          </a:p>
        </p:txBody>
      </p:sp>
      <p:sp>
        <p:nvSpPr>
          <p:cNvPr id="4" name="Espace réservé du numéro de diapositive 3"/>
          <p:cNvSpPr>
            <a:spLocks noGrp="1"/>
          </p:cNvSpPr>
          <p:nvPr>
            <p:ph type="sldNum" sz="quarter" idx="12"/>
          </p:nvPr>
        </p:nvSpPr>
        <p:spPr/>
        <p:txBody>
          <a:bodyPr/>
          <a:lstStyle/>
          <a:p>
            <a:fld id="{FCA923F2-B864-4AC8-9E85-8B18366A0BCF}" type="slidenum">
              <a:rPr lang="fr-FR" smtClean="0"/>
              <a:pPr/>
              <a:t>101</a:t>
            </a:fld>
            <a:endParaRPr lang="fr-FR"/>
          </a:p>
        </p:txBody>
      </p:sp>
      <p:pic>
        <p:nvPicPr>
          <p:cNvPr id="5122" name="Picture 2"/>
          <p:cNvPicPr>
            <a:picLocks noGrp="1" noChangeAspect="1" noChangeArrowheads="1"/>
          </p:cNvPicPr>
          <p:nvPr>
            <p:ph sz="quarter" idx="1"/>
          </p:nvPr>
        </p:nvPicPr>
        <p:blipFill>
          <a:blip r:embed="rId2" cstate="print"/>
          <a:stretch>
            <a:fillRect/>
          </a:stretch>
        </p:blipFill>
        <p:spPr bwMode="auto">
          <a:xfrm>
            <a:off x="1095375" y="1676400"/>
            <a:ext cx="7410450" cy="4114800"/>
          </a:xfrm>
          <a:prstGeom prst="rect">
            <a:avLst/>
          </a:prstGeom>
          <a:noFill/>
          <a:ln w="9525">
            <a:noFill/>
            <a:miter lim="800000"/>
            <a:headEnd/>
            <a:tailEnd/>
          </a:ln>
        </p:spPr>
      </p:pic>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L’utilisation du modèle SWOT</a:t>
            </a:r>
            <a:br>
              <a:rPr lang="fr-FR" dirty="0" smtClean="0"/>
            </a:br>
            <a:r>
              <a:rPr lang="fr-FR" dirty="0" smtClean="0"/>
              <a:t>pour choisir les </a:t>
            </a:r>
            <a:r>
              <a:rPr lang="fr-FR" smtClean="0"/>
              <a:t>marchés </a:t>
            </a:r>
            <a:endParaRPr lang="fr-FR" dirty="0"/>
          </a:p>
        </p:txBody>
      </p:sp>
      <p:sp>
        <p:nvSpPr>
          <p:cNvPr id="4" name="Espace réservé du numéro de diapositive 3"/>
          <p:cNvSpPr>
            <a:spLocks noGrp="1"/>
          </p:cNvSpPr>
          <p:nvPr>
            <p:ph type="sldNum" sz="quarter" idx="12"/>
          </p:nvPr>
        </p:nvSpPr>
        <p:spPr/>
        <p:txBody>
          <a:bodyPr/>
          <a:lstStyle/>
          <a:p>
            <a:fld id="{FCA923F2-B864-4AC8-9E85-8B18366A0BCF}" type="slidenum">
              <a:rPr lang="fr-FR" smtClean="0"/>
              <a:pPr/>
              <a:t>102</a:t>
            </a:fld>
            <a:endParaRPr lang="fr-FR"/>
          </a:p>
        </p:txBody>
      </p:sp>
      <p:sp>
        <p:nvSpPr>
          <p:cNvPr id="3" name="Espace réservé du contenu 2"/>
          <p:cNvSpPr>
            <a:spLocks noGrp="1"/>
          </p:cNvSpPr>
          <p:nvPr>
            <p:ph sz="quarter" idx="1"/>
          </p:nvPr>
        </p:nvSpPr>
        <p:spPr>
          <a:xfrm>
            <a:off x="457200" y="1600200"/>
            <a:ext cx="8229600" cy="4853136"/>
          </a:xfrm>
        </p:spPr>
        <p:txBody>
          <a:bodyPr>
            <a:normAutofit/>
          </a:bodyPr>
          <a:lstStyle/>
          <a:p>
            <a:pPr algn="just"/>
            <a:r>
              <a:rPr lang="fr-FR" dirty="0" smtClean="0"/>
              <a:t>Diagnostic interne</a:t>
            </a:r>
          </a:p>
          <a:p>
            <a:pPr lvl="1" algn="just"/>
            <a:r>
              <a:rPr lang="fr-FR" dirty="0" smtClean="0"/>
              <a:t>Aspiration des principaux </a:t>
            </a:r>
            <a:r>
              <a:rPr lang="fr-FR" dirty="0" err="1" smtClean="0"/>
              <a:t>Stakeholders</a:t>
            </a:r>
            <a:r>
              <a:rPr lang="fr-FR" dirty="0" smtClean="0"/>
              <a:t> de l’entreprise</a:t>
            </a:r>
          </a:p>
          <a:p>
            <a:pPr lvl="1" algn="just"/>
            <a:r>
              <a:rPr lang="fr-FR" dirty="0" smtClean="0"/>
              <a:t>Histoire de l’entreprise</a:t>
            </a:r>
          </a:p>
          <a:p>
            <a:pPr lvl="1" algn="just"/>
            <a:r>
              <a:rPr lang="fr-FR" dirty="0" smtClean="0"/>
              <a:t>Culture de l’entreprise</a:t>
            </a:r>
          </a:p>
          <a:p>
            <a:pPr lvl="1" algn="just"/>
            <a:r>
              <a:rPr lang="fr-FR" dirty="0" smtClean="0"/>
              <a:t>Ressources et compétences disponibles</a:t>
            </a:r>
          </a:p>
          <a:p>
            <a:pPr lvl="1" algn="just"/>
            <a:r>
              <a:rPr lang="fr-FR" dirty="0" smtClean="0"/>
              <a:t>Existence d’un </a:t>
            </a:r>
            <a:r>
              <a:rPr lang="fr-FR" dirty="0" err="1" smtClean="0"/>
              <a:t>slack</a:t>
            </a:r>
            <a:r>
              <a:rPr lang="fr-FR" dirty="0" smtClean="0"/>
              <a:t> organisationnel</a:t>
            </a:r>
          </a:p>
          <a:p>
            <a:pPr lvl="1" algn="just">
              <a:buNone/>
            </a:pPr>
            <a:endParaRPr lang="fr-FR" dirty="0" smtClean="0"/>
          </a:p>
          <a:p>
            <a:pPr algn="just"/>
            <a:r>
              <a:rPr lang="fr-FR" dirty="0" smtClean="0"/>
              <a:t>Identifier la capacité stratégique de la firme: capacité à faire ce qui est nécessaire pour survivre et prospérer.</a:t>
            </a:r>
            <a:endParaRPr lang="fr-FR" dirty="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L’utilisation du modèle SWOT</a:t>
            </a:r>
            <a:br>
              <a:rPr lang="fr-FR" dirty="0" smtClean="0"/>
            </a:br>
            <a:r>
              <a:rPr lang="fr-FR" dirty="0" smtClean="0"/>
              <a:t>pour choisir les marchés (3)</a:t>
            </a:r>
            <a:endParaRPr lang="fr-FR" dirty="0"/>
          </a:p>
        </p:txBody>
      </p:sp>
      <p:sp>
        <p:nvSpPr>
          <p:cNvPr id="4" name="Espace réservé du numéro de diapositive 3"/>
          <p:cNvSpPr>
            <a:spLocks noGrp="1"/>
          </p:cNvSpPr>
          <p:nvPr>
            <p:ph type="sldNum" sz="quarter" idx="12"/>
          </p:nvPr>
        </p:nvSpPr>
        <p:spPr/>
        <p:txBody>
          <a:bodyPr/>
          <a:lstStyle/>
          <a:p>
            <a:fld id="{FCA923F2-B864-4AC8-9E85-8B18366A0BCF}" type="slidenum">
              <a:rPr lang="fr-FR" smtClean="0"/>
              <a:pPr/>
              <a:t>103</a:t>
            </a:fld>
            <a:endParaRPr lang="fr-FR"/>
          </a:p>
        </p:txBody>
      </p:sp>
      <p:sp>
        <p:nvSpPr>
          <p:cNvPr id="3" name="Espace réservé du contenu 2"/>
          <p:cNvSpPr>
            <a:spLocks noGrp="1"/>
          </p:cNvSpPr>
          <p:nvPr>
            <p:ph sz="quarter" idx="1"/>
          </p:nvPr>
        </p:nvSpPr>
        <p:spPr/>
        <p:txBody>
          <a:bodyPr>
            <a:normAutofit/>
          </a:bodyPr>
          <a:lstStyle/>
          <a:p>
            <a:pPr algn="just"/>
            <a:r>
              <a:rPr lang="fr-FR" dirty="0" smtClean="0"/>
              <a:t>Diagnostic Externe</a:t>
            </a:r>
          </a:p>
          <a:p>
            <a:pPr lvl="1" algn="just"/>
            <a:r>
              <a:rPr lang="fr-FR" dirty="0" smtClean="0"/>
              <a:t>Recherche d’informations sur un certain nombre de pays ou de zones (PESTEL)</a:t>
            </a:r>
          </a:p>
          <a:p>
            <a:pPr lvl="1" algn="just"/>
            <a:r>
              <a:rPr lang="fr-FR" dirty="0" smtClean="0"/>
              <a:t>Analyse des besoins et de la demande.</a:t>
            </a:r>
          </a:p>
          <a:p>
            <a:pPr lvl="1" algn="just"/>
            <a:r>
              <a:rPr lang="fr-FR" dirty="0" smtClean="0"/>
              <a:t>Analyse de la concurrence.</a:t>
            </a:r>
          </a:p>
          <a:p>
            <a:pPr lvl="1" algn="just"/>
            <a:r>
              <a:rPr lang="fr-FR" dirty="0" smtClean="0"/>
              <a:t>Analyse des contraintes d’accès au marché</a:t>
            </a:r>
          </a:p>
          <a:p>
            <a:pPr lvl="1" algn="just"/>
            <a:r>
              <a:rPr lang="fr-FR" dirty="0" smtClean="0"/>
              <a:t>Evaluation des différents types de risques</a:t>
            </a:r>
            <a:endParaRPr lang="fr-FR" dirty="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L’utilisation du modèle SWOT</a:t>
            </a:r>
            <a:br>
              <a:rPr lang="fr-FR" dirty="0" smtClean="0"/>
            </a:br>
            <a:r>
              <a:rPr lang="fr-FR" dirty="0" smtClean="0"/>
              <a:t>pour choisir les marchés (4)</a:t>
            </a:r>
            <a:endParaRPr lang="fr-FR" dirty="0"/>
          </a:p>
        </p:txBody>
      </p:sp>
      <p:sp>
        <p:nvSpPr>
          <p:cNvPr id="4" name="Espace réservé du numéro de diapositive 3"/>
          <p:cNvSpPr>
            <a:spLocks noGrp="1"/>
          </p:cNvSpPr>
          <p:nvPr>
            <p:ph type="sldNum" sz="quarter" idx="12"/>
          </p:nvPr>
        </p:nvSpPr>
        <p:spPr/>
        <p:txBody>
          <a:bodyPr/>
          <a:lstStyle/>
          <a:p>
            <a:fld id="{FCA923F2-B864-4AC8-9E85-8B18366A0BCF}" type="slidenum">
              <a:rPr lang="fr-FR" smtClean="0"/>
              <a:pPr/>
              <a:t>104</a:t>
            </a:fld>
            <a:endParaRPr lang="fr-FR"/>
          </a:p>
        </p:txBody>
      </p:sp>
      <p:sp>
        <p:nvSpPr>
          <p:cNvPr id="3" name="Espace réservé du contenu 2"/>
          <p:cNvSpPr>
            <a:spLocks noGrp="1"/>
          </p:cNvSpPr>
          <p:nvPr>
            <p:ph sz="quarter" idx="1"/>
          </p:nvPr>
        </p:nvSpPr>
        <p:spPr/>
        <p:txBody>
          <a:bodyPr>
            <a:normAutofit/>
          </a:bodyPr>
          <a:lstStyle/>
          <a:p>
            <a:pPr algn="just"/>
            <a:r>
              <a:rPr lang="fr-FR" dirty="0" smtClean="0"/>
              <a:t>Le diagnostic externe permet d’établir le degré d’attractivité des marchés</a:t>
            </a:r>
          </a:p>
          <a:p>
            <a:pPr algn="just"/>
            <a:endParaRPr lang="fr-FR" dirty="0" smtClean="0"/>
          </a:p>
          <a:p>
            <a:pPr algn="just"/>
            <a:r>
              <a:rPr lang="fr-FR" dirty="0" smtClean="0"/>
              <a:t>Le diagnostic interne permet d’évaluer le profil de compétence de l’entreprise</a:t>
            </a:r>
          </a:p>
          <a:p>
            <a:pPr algn="just"/>
            <a:endParaRPr lang="fr-FR" dirty="0" smtClean="0"/>
          </a:p>
          <a:p>
            <a:pPr algn="just"/>
            <a:r>
              <a:rPr lang="fr-FR" dirty="0" smtClean="0"/>
              <a:t>La synthèse des deux permet de retenir les marchés les plus intéressants et les plus en adéquation avec le profil de l’entreprise</a:t>
            </a:r>
            <a:endParaRPr lang="fr-FR" dirty="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Atouts du modèle SWOT</a:t>
            </a:r>
            <a:endParaRPr lang="fr-FR" dirty="0"/>
          </a:p>
        </p:txBody>
      </p:sp>
      <p:sp>
        <p:nvSpPr>
          <p:cNvPr id="4" name="Espace réservé du numéro de diapositive 3"/>
          <p:cNvSpPr>
            <a:spLocks noGrp="1"/>
          </p:cNvSpPr>
          <p:nvPr>
            <p:ph type="sldNum" sz="quarter" idx="12"/>
          </p:nvPr>
        </p:nvSpPr>
        <p:spPr/>
        <p:txBody>
          <a:bodyPr/>
          <a:lstStyle/>
          <a:p>
            <a:fld id="{FCA923F2-B864-4AC8-9E85-8B18366A0BCF}" type="slidenum">
              <a:rPr lang="fr-FR" smtClean="0"/>
              <a:pPr/>
              <a:t>105</a:t>
            </a:fld>
            <a:endParaRPr lang="fr-FR"/>
          </a:p>
        </p:txBody>
      </p:sp>
      <p:sp>
        <p:nvSpPr>
          <p:cNvPr id="3" name="Espace réservé du contenu 2"/>
          <p:cNvSpPr>
            <a:spLocks noGrp="1"/>
          </p:cNvSpPr>
          <p:nvPr>
            <p:ph sz="quarter" idx="1"/>
          </p:nvPr>
        </p:nvSpPr>
        <p:spPr>
          <a:xfrm>
            <a:off x="323528" y="1600200"/>
            <a:ext cx="8640960" cy="4853136"/>
          </a:xfrm>
        </p:spPr>
        <p:txBody>
          <a:bodyPr>
            <a:normAutofit/>
          </a:bodyPr>
          <a:lstStyle/>
          <a:p>
            <a:pPr algn="just"/>
            <a:r>
              <a:rPr lang="fr-FR" dirty="0" smtClean="0"/>
              <a:t>Attirer l’attention sur l’analyse de l’environnement et la nécessité de remettre l’organisation dans son contexte.</a:t>
            </a:r>
          </a:p>
          <a:p>
            <a:pPr algn="just"/>
            <a:r>
              <a:rPr lang="fr-FR" dirty="0" smtClean="0"/>
              <a:t>Évite les biais positifs en focalisant l’analyse sur les dysfonctionnements de l’organisation et sur les menaces de l’environnement.</a:t>
            </a:r>
          </a:p>
          <a:p>
            <a:pPr algn="just"/>
            <a:r>
              <a:rPr lang="fr-FR" dirty="0" smtClean="0"/>
              <a:t>Mise en valeur des complexités entre environnement et organisation.</a:t>
            </a:r>
          </a:p>
          <a:p>
            <a:pPr algn="just"/>
            <a:r>
              <a:rPr lang="fr-FR" dirty="0" smtClean="0"/>
              <a:t>Point essentiel: lien entre environnement et caractéristiques internes.</a:t>
            </a:r>
            <a:endParaRPr lang="fr-FR" dirty="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Limites du modèle SWOT</a:t>
            </a:r>
            <a:endParaRPr lang="fr-FR" dirty="0"/>
          </a:p>
        </p:txBody>
      </p:sp>
      <p:sp>
        <p:nvSpPr>
          <p:cNvPr id="4" name="Espace réservé du numéro de diapositive 3"/>
          <p:cNvSpPr>
            <a:spLocks noGrp="1"/>
          </p:cNvSpPr>
          <p:nvPr>
            <p:ph type="sldNum" sz="quarter" idx="12"/>
          </p:nvPr>
        </p:nvSpPr>
        <p:spPr/>
        <p:txBody>
          <a:bodyPr/>
          <a:lstStyle/>
          <a:p>
            <a:fld id="{FCA923F2-B864-4AC8-9E85-8B18366A0BCF}" type="slidenum">
              <a:rPr lang="fr-FR" smtClean="0"/>
              <a:pPr/>
              <a:t>106</a:t>
            </a:fld>
            <a:endParaRPr lang="fr-FR"/>
          </a:p>
        </p:txBody>
      </p:sp>
      <p:sp>
        <p:nvSpPr>
          <p:cNvPr id="3" name="Espace réservé du contenu 2"/>
          <p:cNvSpPr>
            <a:spLocks noGrp="1"/>
          </p:cNvSpPr>
          <p:nvPr>
            <p:ph sz="quarter" idx="1"/>
          </p:nvPr>
        </p:nvSpPr>
        <p:spPr>
          <a:xfrm>
            <a:off x="251520" y="1600200"/>
            <a:ext cx="8435280" cy="4997152"/>
          </a:xfrm>
        </p:spPr>
        <p:txBody>
          <a:bodyPr>
            <a:normAutofit fontScale="92500" lnSpcReduction="10000"/>
          </a:bodyPr>
          <a:lstStyle/>
          <a:p>
            <a:r>
              <a:rPr lang="fr-FR" dirty="0" smtClean="0"/>
              <a:t>L’opposition analyse interne/externe peut paraître artificiel dans un contexte de porosité des frontières (alliances, sous-traitance, partenariats)</a:t>
            </a:r>
          </a:p>
          <a:p>
            <a:endParaRPr lang="fr-FR" dirty="0" smtClean="0"/>
          </a:p>
          <a:p>
            <a:r>
              <a:rPr lang="fr-FR" dirty="0" smtClean="0"/>
              <a:t>Pas de réelle indépendance entre interne/externe (partenariat)</a:t>
            </a:r>
          </a:p>
          <a:p>
            <a:endParaRPr lang="fr-FR" dirty="0" smtClean="0"/>
          </a:p>
          <a:p>
            <a:r>
              <a:rPr lang="fr-FR" b="1" dirty="0" smtClean="0"/>
              <a:t>La distinction bon/mauvais est relative. Ce qui est une menace ou une opportunité dépende de l’entreprise qui mène l’analyse.</a:t>
            </a:r>
          </a:p>
          <a:p>
            <a:endParaRPr lang="fr-FR" b="1" dirty="0" smtClean="0"/>
          </a:p>
          <a:p>
            <a:r>
              <a:rPr lang="fr-FR" dirty="0" smtClean="0"/>
              <a:t>Exemple: </a:t>
            </a:r>
            <a:r>
              <a:rPr lang="fr-FR" b="1" dirty="0" err="1" smtClean="0"/>
              <a:t>Ryanair</a:t>
            </a:r>
            <a:r>
              <a:rPr lang="fr-FR" b="1" dirty="0" smtClean="0"/>
              <a:t> s’est appuyé sur des « faiblesses apparentes »: flotte peu diversifiée, pas d’accès aux Hubs, pas de service client performant…</a:t>
            </a:r>
            <a:endParaRPr lang="fr-FR" dirty="0"/>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grille attraits/atouts</a:t>
            </a:r>
            <a:endParaRPr lang="fr-FR" dirty="0"/>
          </a:p>
        </p:txBody>
      </p:sp>
      <p:sp>
        <p:nvSpPr>
          <p:cNvPr id="4" name="Espace réservé du numéro de diapositive 3"/>
          <p:cNvSpPr>
            <a:spLocks noGrp="1"/>
          </p:cNvSpPr>
          <p:nvPr>
            <p:ph type="sldNum" sz="quarter" idx="12"/>
          </p:nvPr>
        </p:nvSpPr>
        <p:spPr/>
        <p:txBody>
          <a:bodyPr/>
          <a:lstStyle/>
          <a:p>
            <a:fld id="{FCA923F2-B864-4AC8-9E85-8B18366A0BCF}" type="slidenum">
              <a:rPr lang="fr-FR" smtClean="0"/>
              <a:pPr/>
              <a:t>107</a:t>
            </a:fld>
            <a:endParaRPr lang="fr-FR"/>
          </a:p>
        </p:txBody>
      </p:sp>
      <p:sp>
        <p:nvSpPr>
          <p:cNvPr id="3" name="Espace réservé du contenu 2"/>
          <p:cNvSpPr>
            <a:spLocks noGrp="1"/>
          </p:cNvSpPr>
          <p:nvPr>
            <p:ph sz="quarter" idx="1"/>
          </p:nvPr>
        </p:nvSpPr>
        <p:spPr>
          <a:xfrm>
            <a:off x="457200" y="1600200"/>
            <a:ext cx="8229600" cy="4925144"/>
          </a:xfrm>
        </p:spPr>
        <p:txBody>
          <a:bodyPr>
            <a:normAutofit/>
          </a:bodyPr>
          <a:lstStyle/>
          <a:p>
            <a:pPr algn="just"/>
            <a:r>
              <a:rPr lang="fr-FR" dirty="0" smtClean="0"/>
              <a:t>Identifier les critères d’attraits pertinents pour l’entreprise</a:t>
            </a:r>
          </a:p>
          <a:p>
            <a:pPr algn="just"/>
            <a:endParaRPr lang="fr-FR" dirty="0" smtClean="0"/>
          </a:p>
          <a:p>
            <a:pPr algn="just"/>
            <a:r>
              <a:rPr lang="fr-FR" dirty="0" smtClean="0"/>
              <a:t>Évaluer ces critères suivant une échelle de mesure permettant de les comparer les uns aux autres</a:t>
            </a:r>
          </a:p>
          <a:p>
            <a:pPr algn="just"/>
            <a:endParaRPr lang="fr-FR" dirty="0" smtClean="0"/>
          </a:p>
          <a:p>
            <a:pPr algn="just"/>
            <a:r>
              <a:rPr lang="fr-FR" dirty="0" smtClean="0"/>
              <a:t>Pondérer ces critères en fonction de l’importance relative pour l’entreprise</a:t>
            </a:r>
          </a:p>
          <a:p>
            <a:pPr algn="just"/>
            <a:endParaRPr lang="fr-FR" dirty="0" smtClean="0"/>
          </a:p>
          <a:p>
            <a:pPr algn="just"/>
            <a:r>
              <a:rPr lang="fr-FR" dirty="0" smtClean="0"/>
              <a:t>Les appliquer aux localisations retenues lors de l’étape d’identification des localisations cibles.</a:t>
            </a:r>
            <a:endParaRPr lang="fr-FR" dirty="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Une grille attraits/atouts</a:t>
            </a:r>
            <a:endParaRPr lang="fr-FR" dirty="0"/>
          </a:p>
        </p:txBody>
      </p:sp>
      <p:sp>
        <p:nvSpPr>
          <p:cNvPr id="4" name="Espace réservé du numéro de diapositive 3"/>
          <p:cNvSpPr>
            <a:spLocks noGrp="1"/>
          </p:cNvSpPr>
          <p:nvPr>
            <p:ph type="sldNum" sz="quarter" idx="12"/>
          </p:nvPr>
        </p:nvSpPr>
        <p:spPr/>
        <p:txBody>
          <a:bodyPr/>
          <a:lstStyle/>
          <a:p>
            <a:fld id="{FCA923F2-B864-4AC8-9E85-8B18366A0BCF}" type="slidenum">
              <a:rPr lang="fr-FR" smtClean="0"/>
              <a:pPr/>
              <a:t>108</a:t>
            </a:fld>
            <a:endParaRPr lang="fr-FR"/>
          </a:p>
        </p:txBody>
      </p:sp>
      <p:sp>
        <p:nvSpPr>
          <p:cNvPr id="3" name="Espace réservé du contenu 2"/>
          <p:cNvSpPr>
            <a:spLocks noGrp="1"/>
          </p:cNvSpPr>
          <p:nvPr>
            <p:ph sz="quarter" idx="1"/>
          </p:nvPr>
        </p:nvSpPr>
        <p:spPr/>
        <p:txBody>
          <a:bodyPr>
            <a:normAutofit/>
          </a:bodyPr>
          <a:lstStyle/>
          <a:p>
            <a:r>
              <a:rPr lang="fr-FR" dirty="0" smtClean="0"/>
              <a:t>Potentiel de marché (taille x croissance)</a:t>
            </a:r>
          </a:p>
          <a:p>
            <a:r>
              <a:rPr lang="fr-FR" dirty="0" smtClean="0"/>
              <a:t>Sensibilité au prix</a:t>
            </a:r>
          </a:p>
          <a:p>
            <a:r>
              <a:rPr lang="fr-FR" dirty="0" smtClean="0"/>
              <a:t>Accès aux canaux de distribution</a:t>
            </a:r>
          </a:p>
          <a:p>
            <a:r>
              <a:rPr lang="fr-FR" dirty="0" smtClean="0"/>
              <a:t>Qualité des intermédiaires</a:t>
            </a:r>
          </a:p>
          <a:p>
            <a:r>
              <a:rPr lang="fr-FR" dirty="0" smtClean="0"/>
              <a:t>Niveau d’effort marketing requis (marque connue a priori ou non)</a:t>
            </a:r>
          </a:p>
          <a:p>
            <a:r>
              <a:rPr lang="fr-FR" dirty="0" smtClean="0"/>
              <a:t>Contraintes logistiques (infrastructure)</a:t>
            </a:r>
            <a:endParaRPr lang="fr-FR" dirty="0"/>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 diagnostic</a:t>
            </a:r>
            <a:br>
              <a:rPr lang="fr-FR" dirty="0" smtClean="0"/>
            </a:br>
            <a:r>
              <a:rPr lang="fr-FR" dirty="0" smtClean="0"/>
              <a:t>d’internationalisation initiale</a:t>
            </a:r>
            <a:endParaRPr lang="fr-FR" dirty="0"/>
          </a:p>
        </p:txBody>
      </p:sp>
      <p:sp>
        <p:nvSpPr>
          <p:cNvPr id="4" name="Espace réservé du numéro de diapositive 3"/>
          <p:cNvSpPr>
            <a:spLocks noGrp="1"/>
          </p:cNvSpPr>
          <p:nvPr>
            <p:ph type="sldNum" sz="quarter" idx="12"/>
          </p:nvPr>
        </p:nvSpPr>
        <p:spPr/>
        <p:txBody>
          <a:bodyPr/>
          <a:lstStyle/>
          <a:p>
            <a:fld id="{FCA923F2-B864-4AC8-9E85-8B18366A0BCF}" type="slidenum">
              <a:rPr lang="fr-FR" smtClean="0"/>
              <a:pPr/>
              <a:t>109</a:t>
            </a:fld>
            <a:endParaRPr lang="fr-FR"/>
          </a:p>
        </p:txBody>
      </p:sp>
      <p:sp>
        <p:nvSpPr>
          <p:cNvPr id="3" name="Espace réservé du contenu 2"/>
          <p:cNvSpPr>
            <a:spLocks noGrp="1"/>
          </p:cNvSpPr>
          <p:nvPr>
            <p:ph sz="quarter" idx="1"/>
          </p:nvPr>
        </p:nvSpPr>
        <p:spPr/>
        <p:txBody>
          <a:bodyPr>
            <a:normAutofit/>
          </a:bodyPr>
          <a:lstStyle/>
          <a:p>
            <a:pPr algn="just"/>
            <a:r>
              <a:rPr lang="fr-FR" dirty="0" smtClean="0"/>
              <a:t>Destiné à l’entreprise qui n’est pas ouverte sur l’extérieur, cherchant à diversifier ses marchés ou ses approvisionnements.</a:t>
            </a:r>
          </a:p>
          <a:p>
            <a:pPr algn="just"/>
            <a:endParaRPr lang="fr-FR" dirty="0" smtClean="0"/>
          </a:p>
          <a:p>
            <a:pPr algn="just"/>
            <a:r>
              <a:rPr lang="fr-FR" dirty="0" smtClean="0"/>
              <a:t>Enjeu: évaluer le potentiel à développer de manière occasionnelle ou durable des transactions avec l’étranger…</a:t>
            </a:r>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Autofit/>
          </a:bodyPr>
          <a:lstStyle/>
          <a:p>
            <a:pPr algn="ctr"/>
            <a:r>
              <a:rPr lang="fr-FR" sz="4000" dirty="0" smtClean="0">
                <a:latin typeface="Calibri" pitchFamily="34" charset="0"/>
                <a:cs typeface="Calibri" pitchFamily="34" charset="0"/>
              </a:rPr>
              <a:t>Nationalités des grandes multinationales (CNUCED, 2008)</a:t>
            </a:r>
            <a:endParaRPr lang="fr-FR" sz="4000" dirty="0">
              <a:latin typeface="Calibri" pitchFamily="34" charset="0"/>
              <a:cs typeface="Calibri" pitchFamily="34" charset="0"/>
            </a:endParaRPr>
          </a:p>
        </p:txBody>
      </p:sp>
      <p:sp>
        <p:nvSpPr>
          <p:cNvPr id="4" name="Espace réservé du numéro de diapositive 3"/>
          <p:cNvSpPr>
            <a:spLocks noGrp="1"/>
          </p:cNvSpPr>
          <p:nvPr>
            <p:ph type="sldNum" sz="quarter" idx="12"/>
          </p:nvPr>
        </p:nvSpPr>
        <p:spPr/>
        <p:txBody>
          <a:bodyPr/>
          <a:lstStyle/>
          <a:p>
            <a:fld id="{A3DF7F77-6425-4499-A570-5346FCF7B062}" type="slidenum">
              <a:rPr lang="fr-FR" smtClean="0"/>
              <a:pPr/>
              <a:t>11</a:t>
            </a:fld>
            <a:endParaRPr lang="fr-FR"/>
          </a:p>
        </p:txBody>
      </p:sp>
      <p:pic>
        <p:nvPicPr>
          <p:cNvPr id="6146" name="Picture 2"/>
          <p:cNvPicPr>
            <a:picLocks noGrp="1" noChangeAspect="1" noChangeArrowheads="1"/>
          </p:cNvPicPr>
          <p:nvPr>
            <p:ph sz="quarter" idx="1"/>
          </p:nvPr>
        </p:nvPicPr>
        <p:blipFill>
          <a:blip r:embed="rId2" cstate="print"/>
          <a:stretch>
            <a:fillRect/>
          </a:stretch>
        </p:blipFill>
        <p:spPr bwMode="auto">
          <a:xfrm>
            <a:off x="1285875" y="1890712"/>
            <a:ext cx="7029450" cy="3686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Points clés du diagnostic</a:t>
            </a:r>
            <a:endParaRPr lang="fr-FR" dirty="0"/>
          </a:p>
        </p:txBody>
      </p:sp>
      <p:sp>
        <p:nvSpPr>
          <p:cNvPr id="4" name="Espace réservé du numéro de diapositive 3"/>
          <p:cNvSpPr>
            <a:spLocks noGrp="1"/>
          </p:cNvSpPr>
          <p:nvPr>
            <p:ph type="sldNum" sz="quarter" idx="12"/>
          </p:nvPr>
        </p:nvSpPr>
        <p:spPr/>
        <p:txBody>
          <a:bodyPr/>
          <a:lstStyle/>
          <a:p>
            <a:fld id="{FCA923F2-B864-4AC8-9E85-8B18366A0BCF}" type="slidenum">
              <a:rPr lang="fr-FR" smtClean="0"/>
              <a:pPr/>
              <a:t>110</a:t>
            </a:fld>
            <a:endParaRPr lang="fr-FR"/>
          </a:p>
        </p:txBody>
      </p:sp>
      <p:sp>
        <p:nvSpPr>
          <p:cNvPr id="3" name="Espace réservé du contenu 2"/>
          <p:cNvSpPr>
            <a:spLocks noGrp="1"/>
          </p:cNvSpPr>
          <p:nvPr>
            <p:ph sz="quarter" idx="1"/>
          </p:nvPr>
        </p:nvSpPr>
        <p:spPr>
          <a:xfrm>
            <a:off x="457200" y="1412776"/>
            <a:ext cx="8229600" cy="5040560"/>
          </a:xfrm>
        </p:spPr>
        <p:txBody>
          <a:bodyPr>
            <a:normAutofit fontScale="92500" lnSpcReduction="20000"/>
          </a:bodyPr>
          <a:lstStyle/>
          <a:p>
            <a:pPr algn="just"/>
            <a:r>
              <a:rPr lang="fr-FR" b="1" dirty="0" smtClean="0"/>
              <a:t>Production/produit: compétitivité du produit, adaptabilité </a:t>
            </a:r>
            <a:r>
              <a:rPr lang="fr-FR" dirty="0" smtClean="0"/>
              <a:t>du produit, potentiel d’économies d’échelle, niveau de coût, </a:t>
            </a:r>
            <a:r>
              <a:rPr lang="fr-FR" dirty="0" err="1" smtClean="0"/>
              <a:t>transférabilité</a:t>
            </a:r>
            <a:r>
              <a:rPr lang="fr-FR" dirty="0" smtClean="0"/>
              <a:t> du savoir faire (licence)…</a:t>
            </a:r>
          </a:p>
          <a:p>
            <a:pPr algn="just"/>
            <a:endParaRPr lang="fr-FR" dirty="0" smtClean="0"/>
          </a:p>
          <a:p>
            <a:pPr algn="just"/>
            <a:r>
              <a:rPr lang="fr-FR" b="1" dirty="0" smtClean="0"/>
              <a:t>Marketing vente: intérêt spontané au-delà des frontières, </a:t>
            </a:r>
            <a:r>
              <a:rPr lang="fr-FR" dirty="0" err="1" smtClean="0"/>
              <a:t>transposabilité</a:t>
            </a:r>
            <a:r>
              <a:rPr lang="fr-FR" dirty="0" smtClean="0"/>
              <a:t> du succès national, connaissance de l’environnement concurrentiel, expérience international des vendeurs</a:t>
            </a:r>
          </a:p>
          <a:p>
            <a:pPr algn="just"/>
            <a:endParaRPr lang="fr-FR" dirty="0" smtClean="0"/>
          </a:p>
          <a:p>
            <a:pPr algn="just"/>
            <a:r>
              <a:rPr lang="fr-FR" b="1" dirty="0" smtClean="0"/>
              <a:t>Finances: Ressources disponibles, niveau de trésorerie, </a:t>
            </a:r>
            <a:r>
              <a:rPr lang="fr-FR" dirty="0" smtClean="0"/>
              <a:t>attitudes des banques, maîtrise des règlements internationaux, accès aux soutiens public</a:t>
            </a:r>
          </a:p>
          <a:p>
            <a:pPr algn="just"/>
            <a:endParaRPr lang="fr-FR" dirty="0" smtClean="0"/>
          </a:p>
          <a:p>
            <a:pPr algn="just"/>
            <a:r>
              <a:rPr lang="fr-FR" b="1" dirty="0" smtClean="0"/>
              <a:t>RH: volonté d’internationalisation des dirigeants, mobilité </a:t>
            </a:r>
            <a:r>
              <a:rPr lang="fr-FR" dirty="0" smtClean="0"/>
              <a:t>des commerciaux, etc.</a:t>
            </a:r>
            <a:endParaRPr lang="fr-FR" dirty="0"/>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diagnostic d’implantation</a:t>
            </a:r>
            <a:endParaRPr lang="fr-FR" dirty="0"/>
          </a:p>
        </p:txBody>
      </p:sp>
      <p:sp>
        <p:nvSpPr>
          <p:cNvPr id="4" name="Espace réservé du numéro de diapositive 3"/>
          <p:cNvSpPr>
            <a:spLocks noGrp="1"/>
          </p:cNvSpPr>
          <p:nvPr>
            <p:ph type="sldNum" sz="quarter" idx="12"/>
          </p:nvPr>
        </p:nvSpPr>
        <p:spPr/>
        <p:txBody>
          <a:bodyPr/>
          <a:lstStyle/>
          <a:p>
            <a:fld id="{FCA923F2-B864-4AC8-9E85-8B18366A0BCF}" type="slidenum">
              <a:rPr lang="fr-FR" smtClean="0"/>
              <a:pPr/>
              <a:t>111</a:t>
            </a:fld>
            <a:endParaRPr lang="fr-FR"/>
          </a:p>
        </p:txBody>
      </p:sp>
      <p:sp>
        <p:nvSpPr>
          <p:cNvPr id="3" name="Espace réservé du contenu 2"/>
          <p:cNvSpPr>
            <a:spLocks noGrp="1"/>
          </p:cNvSpPr>
          <p:nvPr>
            <p:ph sz="quarter" idx="1"/>
          </p:nvPr>
        </p:nvSpPr>
        <p:spPr>
          <a:xfrm>
            <a:off x="251520" y="1340768"/>
            <a:ext cx="8640960" cy="5517232"/>
          </a:xfrm>
        </p:spPr>
        <p:txBody>
          <a:bodyPr>
            <a:normAutofit/>
          </a:bodyPr>
          <a:lstStyle/>
          <a:p>
            <a:pPr algn="just"/>
            <a:r>
              <a:rPr lang="fr-FR" dirty="0" smtClean="0"/>
              <a:t>Enjeux plus importants que dans le cas précédent.</a:t>
            </a:r>
          </a:p>
          <a:p>
            <a:pPr algn="just"/>
            <a:endParaRPr lang="fr-FR" dirty="0" smtClean="0"/>
          </a:p>
          <a:p>
            <a:pPr algn="just"/>
            <a:r>
              <a:rPr lang="fr-FR" dirty="0" smtClean="0"/>
              <a:t>Capacité de l’entreprise à assumer et à intégrer les contraintes spécifiques à chacune des localisations.</a:t>
            </a:r>
          </a:p>
          <a:p>
            <a:pPr algn="just"/>
            <a:endParaRPr lang="fr-FR" dirty="0" smtClean="0"/>
          </a:p>
          <a:p>
            <a:pPr algn="just"/>
            <a:r>
              <a:rPr lang="fr-FR" dirty="0" smtClean="0"/>
              <a:t>Trois points clés:</a:t>
            </a:r>
          </a:p>
          <a:p>
            <a:pPr lvl="1" algn="just"/>
            <a:r>
              <a:rPr lang="fr-FR" dirty="0" smtClean="0"/>
              <a:t>Apprécier les risques et les besoins en ressources associés à chaque choix de pays, et à chaque mode de présence</a:t>
            </a:r>
          </a:p>
          <a:p>
            <a:pPr lvl="1" algn="just"/>
            <a:r>
              <a:rPr lang="fr-FR" dirty="0" smtClean="0"/>
              <a:t>Capacité à mobiliser les ressources nécessaires (financières (investissement, exploitation), dans les autres fonctions de l’entreprise</a:t>
            </a:r>
          </a:p>
          <a:p>
            <a:pPr lvl="1" algn="just"/>
            <a:r>
              <a:rPr lang="fr-FR" dirty="0" smtClean="0"/>
              <a:t>Capacité à définir et développer une stratégie internationale.</a:t>
            </a:r>
            <a:endParaRPr lang="fr-FR" dirty="0"/>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 diagnostic de multinationalisation</a:t>
            </a:r>
            <a:endParaRPr lang="fr-FR" dirty="0"/>
          </a:p>
        </p:txBody>
      </p:sp>
      <p:sp>
        <p:nvSpPr>
          <p:cNvPr id="4" name="Espace réservé du numéro de diapositive 3"/>
          <p:cNvSpPr>
            <a:spLocks noGrp="1"/>
          </p:cNvSpPr>
          <p:nvPr>
            <p:ph type="sldNum" sz="quarter" idx="12"/>
          </p:nvPr>
        </p:nvSpPr>
        <p:spPr/>
        <p:txBody>
          <a:bodyPr/>
          <a:lstStyle/>
          <a:p>
            <a:fld id="{FCA923F2-B864-4AC8-9E85-8B18366A0BCF}" type="slidenum">
              <a:rPr lang="fr-FR" smtClean="0"/>
              <a:pPr/>
              <a:t>112</a:t>
            </a:fld>
            <a:endParaRPr lang="fr-FR"/>
          </a:p>
        </p:txBody>
      </p:sp>
      <p:sp>
        <p:nvSpPr>
          <p:cNvPr id="3" name="Espace réservé du contenu 2"/>
          <p:cNvSpPr>
            <a:spLocks noGrp="1"/>
          </p:cNvSpPr>
          <p:nvPr>
            <p:ph sz="quarter" idx="1"/>
          </p:nvPr>
        </p:nvSpPr>
        <p:spPr>
          <a:xfrm>
            <a:off x="323528" y="1600200"/>
            <a:ext cx="8363272" cy="4853136"/>
          </a:xfrm>
        </p:spPr>
        <p:txBody>
          <a:bodyPr>
            <a:normAutofit lnSpcReduction="10000"/>
          </a:bodyPr>
          <a:lstStyle/>
          <a:p>
            <a:pPr algn="just"/>
            <a:r>
              <a:rPr lang="fr-FR" dirty="0" smtClean="0"/>
              <a:t>Identifier les synergies latentes entre les filiales</a:t>
            </a:r>
          </a:p>
          <a:p>
            <a:pPr algn="just"/>
            <a:endParaRPr lang="fr-FR" dirty="0" smtClean="0"/>
          </a:p>
          <a:p>
            <a:pPr algn="just"/>
            <a:r>
              <a:rPr lang="fr-FR" dirty="0" smtClean="0"/>
              <a:t>Mettre en évidence les domaines ou les fonctions où des avantages peuvent être obtenus par une meilleur coordination ou une meilleure structuration</a:t>
            </a:r>
          </a:p>
          <a:p>
            <a:pPr lvl="1" algn="just"/>
            <a:r>
              <a:rPr lang="fr-FR" dirty="0" smtClean="0"/>
              <a:t>Minimisation du risque de change</a:t>
            </a:r>
          </a:p>
          <a:p>
            <a:pPr lvl="1" algn="just"/>
            <a:r>
              <a:rPr lang="fr-FR" dirty="0" smtClean="0"/>
              <a:t>Optimisation fiscale (prix de transferts)</a:t>
            </a:r>
          </a:p>
          <a:p>
            <a:pPr lvl="1" algn="just"/>
            <a:r>
              <a:rPr lang="fr-FR" dirty="0" smtClean="0"/>
              <a:t>Optimisation de la production (DIPP)</a:t>
            </a:r>
          </a:p>
          <a:p>
            <a:pPr lvl="1" algn="just"/>
            <a:r>
              <a:rPr lang="fr-FR" dirty="0" smtClean="0"/>
              <a:t>Coordination entre les centres de recherche</a:t>
            </a:r>
          </a:p>
          <a:p>
            <a:pPr lvl="1" algn="just"/>
            <a:endParaRPr lang="fr-FR" dirty="0" smtClean="0"/>
          </a:p>
          <a:p>
            <a:pPr algn="just"/>
            <a:r>
              <a:rPr lang="fr-FR" dirty="0" smtClean="0"/>
              <a:t>Recenser les ressources disponibles pour en tirer profit et les lacunes à combler</a:t>
            </a:r>
            <a:endParaRPr lang="fr-FR" dirty="0"/>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CA923F2-B864-4AC8-9E85-8B18366A0BCF}" type="slidenum">
              <a:rPr lang="fr-FR" smtClean="0"/>
              <a:pPr/>
              <a:t>113</a:t>
            </a:fld>
            <a:endParaRPr lang="fr-FR"/>
          </a:p>
        </p:txBody>
      </p:sp>
      <p:sp>
        <p:nvSpPr>
          <p:cNvPr id="3" name="Espace réservé du contenu 2"/>
          <p:cNvSpPr>
            <a:spLocks noGrp="1"/>
          </p:cNvSpPr>
          <p:nvPr>
            <p:ph sz="quarter" idx="1"/>
          </p:nvPr>
        </p:nvSpPr>
        <p:spPr/>
        <p:txBody>
          <a:bodyPr/>
          <a:lstStyle/>
          <a:p>
            <a:pPr>
              <a:buNone/>
            </a:pPr>
            <a:endParaRPr lang="fr-FR" dirty="0" smtClean="0"/>
          </a:p>
          <a:p>
            <a:pPr>
              <a:buNone/>
            </a:pPr>
            <a:endParaRPr lang="fr-FR" dirty="0" smtClean="0"/>
          </a:p>
          <a:p>
            <a:pPr algn="ctr">
              <a:buNone/>
            </a:pPr>
            <a:r>
              <a:rPr lang="fr-FR" sz="3200" dirty="0" smtClean="0"/>
              <a:t>La formulation de la stratégie internationale</a:t>
            </a:r>
            <a:endParaRPr lang="fr-FR" sz="3200" dirty="0"/>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différentes modalités</a:t>
            </a:r>
            <a:endParaRPr lang="fr-FR" dirty="0"/>
          </a:p>
        </p:txBody>
      </p:sp>
      <p:sp>
        <p:nvSpPr>
          <p:cNvPr id="4" name="Espace réservé du numéro de diapositive 3"/>
          <p:cNvSpPr>
            <a:spLocks noGrp="1"/>
          </p:cNvSpPr>
          <p:nvPr>
            <p:ph type="sldNum" sz="quarter" idx="12"/>
          </p:nvPr>
        </p:nvSpPr>
        <p:spPr/>
        <p:txBody>
          <a:bodyPr/>
          <a:lstStyle/>
          <a:p>
            <a:fld id="{FCA923F2-B864-4AC8-9E85-8B18366A0BCF}" type="slidenum">
              <a:rPr lang="fr-FR" smtClean="0"/>
              <a:pPr/>
              <a:t>114</a:t>
            </a:fld>
            <a:endParaRPr lang="fr-FR"/>
          </a:p>
        </p:txBody>
      </p:sp>
      <p:sp>
        <p:nvSpPr>
          <p:cNvPr id="3" name="Espace réservé du contenu 2"/>
          <p:cNvSpPr>
            <a:spLocks noGrp="1"/>
          </p:cNvSpPr>
          <p:nvPr>
            <p:ph sz="quarter" idx="1"/>
          </p:nvPr>
        </p:nvSpPr>
        <p:spPr/>
        <p:txBody>
          <a:bodyPr/>
          <a:lstStyle/>
          <a:p>
            <a:pPr algn="just"/>
            <a:endParaRPr lang="fr-FR" dirty="0" smtClean="0"/>
          </a:p>
          <a:p>
            <a:pPr algn="just"/>
            <a:endParaRPr lang="fr-FR" dirty="0" smtClean="0"/>
          </a:p>
          <a:p>
            <a:pPr algn="just"/>
            <a:r>
              <a:rPr lang="fr-FR" dirty="0" smtClean="0"/>
              <a:t>S’implanter </a:t>
            </a:r>
            <a:r>
              <a:rPr lang="fr-FR" dirty="0" smtClean="0"/>
              <a:t>pour s’approvisionner</a:t>
            </a:r>
          </a:p>
          <a:p>
            <a:pPr algn="just"/>
            <a:endParaRPr lang="fr-FR" dirty="0" smtClean="0"/>
          </a:p>
          <a:p>
            <a:pPr algn="just"/>
            <a:r>
              <a:rPr lang="fr-FR" dirty="0" smtClean="0"/>
              <a:t>S’implanter pour produire</a:t>
            </a:r>
          </a:p>
          <a:p>
            <a:pPr algn="just"/>
            <a:endParaRPr lang="fr-FR" dirty="0" smtClean="0"/>
          </a:p>
          <a:p>
            <a:pPr algn="just"/>
            <a:r>
              <a:rPr lang="fr-FR" dirty="0" smtClean="0"/>
              <a:t>S’implanter pour vendre</a:t>
            </a:r>
            <a:endParaRPr lang="fr-FR" dirty="0"/>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S’implanter pour produire</a:t>
            </a:r>
            <a:endParaRPr lang="fr-FR" dirty="0"/>
          </a:p>
        </p:txBody>
      </p:sp>
      <p:sp>
        <p:nvSpPr>
          <p:cNvPr id="4" name="Espace réservé du numéro de diapositive 3"/>
          <p:cNvSpPr>
            <a:spLocks noGrp="1"/>
          </p:cNvSpPr>
          <p:nvPr>
            <p:ph type="sldNum" sz="quarter" idx="12"/>
          </p:nvPr>
        </p:nvSpPr>
        <p:spPr/>
        <p:txBody>
          <a:bodyPr/>
          <a:lstStyle/>
          <a:p>
            <a:fld id="{FCA923F2-B864-4AC8-9E85-8B18366A0BCF}" type="slidenum">
              <a:rPr lang="fr-FR" smtClean="0"/>
              <a:pPr/>
              <a:t>115</a:t>
            </a:fld>
            <a:endParaRPr lang="fr-FR"/>
          </a:p>
        </p:txBody>
      </p:sp>
      <p:sp>
        <p:nvSpPr>
          <p:cNvPr id="3" name="Espace réservé du contenu 2"/>
          <p:cNvSpPr>
            <a:spLocks noGrp="1"/>
          </p:cNvSpPr>
          <p:nvPr>
            <p:ph sz="quarter" idx="1"/>
          </p:nvPr>
        </p:nvSpPr>
        <p:spPr/>
        <p:txBody>
          <a:bodyPr/>
          <a:lstStyle/>
          <a:p>
            <a:pPr algn="just"/>
            <a:endParaRPr lang="fr-FR" dirty="0" smtClean="0"/>
          </a:p>
          <a:p>
            <a:pPr algn="just"/>
            <a:r>
              <a:rPr lang="fr-FR" dirty="0" smtClean="0"/>
              <a:t>Deux </a:t>
            </a:r>
            <a:r>
              <a:rPr lang="fr-FR" dirty="0" smtClean="0"/>
              <a:t>logiques:</a:t>
            </a:r>
          </a:p>
          <a:p>
            <a:pPr algn="just"/>
            <a:r>
              <a:rPr lang="fr-FR" dirty="0" smtClean="0"/>
              <a:t>Produire des biens intermédiaires dans le cadre de la DIPP (décomposition internationale des processus productif).</a:t>
            </a:r>
          </a:p>
          <a:p>
            <a:pPr algn="just"/>
            <a:endParaRPr lang="fr-FR" dirty="0" smtClean="0"/>
          </a:p>
          <a:p>
            <a:pPr algn="just"/>
            <a:r>
              <a:rPr lang="fr-FR" dirty="0" smtClean="0"/>
              <a:t>Produire des biens pour être au plus proche des marchés (ne s’agit plus tant de produire que de vendre)</a:t>
            </a:r>
            <a:endParaRPr lang="fr-FR" dirty="0"/>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S’implanter pour vendre</a:t>
            </a:r>
            <a:endParaRPr lang="fr-FR" dirty="0"/>
          </a:p>
        </p:txBody>
      </p:sp>
      <p:sp>
        <p:nvSpPr>
          <p:cNvPr id="4" name="Espace réservé du numéro de diapositive 3"/>
          <p:cNvSpPr>
            <a:spLocks noGrp="1"/>
          </p:cNvSpPr>
          <p:nvPr>
            <p:ph type="sldNum" sz="quarter" idx="12"/>
          </p:nvPr>
        </p:nvSpPr>
        <p:spPr/>
        <p:txBody>
          <a:bodyPr/>
          <a:lstStyle/>
          <a:p>
            <a:fld id="{FCA923F2-B864-4AC8-9E85-8B18366A0BCF}" type="slidenum">
              <a:rPr lang="fr-FR" smtClean="0"/>
              <a:pPr/>
              <a:t>116</a:t>
            </a:fld>
            <a:endParaRPr lang="fr-FR"/>
          </a:p>
        </p:txBody>
      </p:sp>
      <p:sp>
        <p:nvSpPr>
          <p:cNvPr id="3" name="Espace réservé du contenu 2"/>
          <p:cNvSpPr>
            <a:spLocks noGrp="1"/>
          </p:cNvSpPr>
          <p:nvPr>
            <p:ph sz="quarter" idx="1"/>
          </p:nvPr>
        </p:nvSpPr>
        <p:spPr/>
        <p:txBody>
          <a:bodyPr/>
          <a:lstStyle/>
          <a:p>
            <a:pPr algn="just"/>
            <a:endParaRPr lang="fr-FR" dirty="0" smtClean="0"/>
          </a:p>
          <a:p>
            <a:pPr algn="just"/>
            <a:endParaRPr lang="fr-FR" dirty="0" smtClean="0"/>
          </a:p>
          <a:p>
            <a:pPr algn="just"/>
            <a:r>
              <a:rPr lang="fr-FR" dirty="0" smtClean="0"/>
              <a:t>L’exportation </a:t>
            </a:r>
            <a:r>
              <a:rPr lang="fr-FR" dirty="0" smtClean="0"/>
              <a:t>peut être une étape préliminaire de vente à l’international.</a:t>
            </a:r>
          </a:p>
          <a:p>
            <a:pPr algn="just"/>
            <a:endParaRPr lang="fr-FR" dirty="0" smtClean="0"/>
          </a:p>
          <a:p>
            <a:pPr algn="just"/>
            <a:endParaRPr lang="fr-FR" dirty="0" smtClean="0"/>
          </a:p>
          <a:p>
            <a:pPr algn="just"/>
            <a:r>
              <a:rPr lang="fr-FR" dirty="0" smtClean="0"/>
              <a:t>Alternatives</a:t>
            </a:r>
            <a:endParaRPr lang="fr-FR" dirty="0"/>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Trois grandes étapes</a:t>
            </a:r>
            <a:endParaRPr lang="fr-FR" dirty="0"/>
          </a:p>
        </p:txBody>
      </p:sp>
      <p:sp>
        <p:nvSpPr>
          <p:cNvPr id="4" name="Espace réservé du numéro de diapositive 3"/>
          <p:cNvSpPr>
            <a:spLocks noGrp="1"/>
          </p:cNvSpPr>
          <p:nvPr>
            <p:ph type="sldNum" sz="quarter" idx="12"/>
          </p:nvPr>
        </p:nvSpPr>
        <p:spPr/>
        <p:txBody>
          <a:bodyPr/>
          <a:lstStyle/>
          <a:p>
            <a:fld id="{FCA923F2-B864-4AC8-9E85-8B18366A0BCF}" type="slidenum">
              <a:rPr lang="fr-FR" smtClean="0"/>
              <a:pPr/>
              <a:t>117</a:t>
            </a:fld>
            <a:endParaRPr lang="fr-FR"/>
          </a:p>
        </p:txBody>
      </p:sp>
      <p:sp>
        <p:nvSpPr>
          <p:cNvPr id="3" name="Espace réservé du contenu 2"/>
          <p:cNvSpPr>
            <a:spLocks noGrp="1"/>
          </p:cNvSpPr>
          <p:nvPr>
            <p:ph sz="quarter" idx="1"/>
          </p:nvPr>
        </p:nvSpPr>
        <p:spPr>
          <a:xfrm>
            <a:off x="323528" y="1412776"/>
            <a:ext cx="8496944" cy="5040560"/>
          </a:xfrm>
        </p:spPr>
        <p:txBody>
          <a:bodyPr>
            <a:normAutofit/>
          </a:bodyPr>
          <a:lstStyle/>
          <a:p>
            <a:pPr algn="just"/>
            <a:r>
              <a:rPr lang="fr-FR" dirty="0" smtClean="0"/>
              <a:t>Définir les grandes options de l’entreprise à l’international (priorités en termes de produits, d’activités, de zones géographiques, le rythme et les moyens à retenir)</a:t>
            </a:r>
          </a:p>
          <a:p>
            <a:pPr algn="just"/>
            <a:endParaRPr lang="fr-FR" dirty="0" smtClean="0"/>
          </a:p>
          <a:p>
            <a:pPr algn="just"/>
            <a:r>
              <a:rPr lang="fr-FR" dirty="0" smtClean="0"/>
              <a:t>Sélectionner les localisations cibles (en direction desquelles l’entreprise compte orienter la commercialisation ou la fabrication des produits)</a:t>
            </a:r>
          </a:p>
          <a:p>
            <a:pPr algn="just"/>
            <a:endParaRPr lang="fr-FR" dirty="0" smtClean="0"/>
          </a:p>
          <a:p>
            <a:pPr algn="just"/>
            <a:r>
              <a:rPr lang="fr-FR" dirty="0" smtClean="0"/>
              <a:t>Déterminer les modes d’approche les mieux adaptés aux localisations retenues et aux contraintes de coordination.</a:t>
            </a:r>
            <a:endParaRPr lang="fr-FR" dirty="0"/>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La détermination des objectifs</a:t>
            </a:r>
            <a:br>
              <a:rPr lang="fr-FR" dirty="0" smtClean="0"/>
            </a:br>
            <a:r>
              <a:rPr lang="fr-FR" dirty="0" smtClean="0"/>
              <a:t>internationaux</a:t>
            </a:r>
            <a:endParaRPr lang="fr-FR" dirty="0"/>
          </a:p>
        </p:txBody>
      </p:sp>
      <p:sp>
        <p:nvSpPr>
          <p:cNvPr id="4" name="Espace réservé du numéro de diapositive 3"/>
          <p:cNvSpPr>
            <a:spLocks noGrp="1"/>
          </p:cNvSpPr>
          <p:nvPr>
            <p:ph type="sldNum" sz="quarter" idx="12"/>
          </p:nvPr>
        </p:nvSpPr>
        <p:spPr/>
        <p:txBody>
          <a:bodyPr/>
          <a:lstStyle/>
          <a:p>
            <a:fld id="{FCA923F2-B864-4AC8-9E85-8B18366A0BCF}" type="slidenum">
              <a:rPr lang="fr-FR" smtClean="0"/>
              <a:pPr/>
              <a:t>118</a:t>
            </a:fld>
            <a:endParaRPr lang="fr-FR"/>
          </a:p>
        </p:txBody>
      </p:sp>
      <p:sp>
        <p:nvSpPr>
          <p:cNvPr id="3" name="Espace réservé du contenu 2"/>
          <p:cNvSpPr>
            <a:spLocks noGrp="1"/>
          </p:cNvSpPr>
          <p:nvPr>
            <p:ph sz="quarter" idx="1"/>
          </p:nvPr>
        </p:nvSpPr>
        <p:spPr/>
        <p:txBody>
          <a:bodyPr>
            <a:normAutofit/>
          </a:bodyPr>
          <a:lstStyle/>
          <a:p>
            <a:pPr algn="just"/>
            <a:r>
              <a:rPr lang="fr-FR" dirty="0" smtClean="0"/>
              <a:t>Dans son développement international, une entreprise doit définir:</a:t>
            </a:r>
          </a:p>
          <a:p>
            <a:pPr lvl="1" algn="just"/>
            <a:r>
              <a:rPr lang="fr-FR" dirty="0" smtClean="0"/>
              <a:t>Les parts de marché visées dans le champ  international</a:t>
            </a:r>
          </a:p>
          <a:p>
            <a:pPr lvl="1" algn="just"/>
            <a:r>
              <a:rPr lang="fr-FR" dirty="0" smtClean="0"/>
              <a:t>Le rythme de développement recherché</a:t>
            </a:r>
          </a:p>
          <a:p>
            <a:pPr lvl="1" algn="just"/>
            <a:r>
              <a:rPr lang="fr-FR" dirty="0" smtClean="0"/>
              <a:t>La rentabilité des capitaux investis attendus (Retour sur investissement)</a:t>
            </a:r>
          </a:p>
          <a:p>
            <a:pPr lvl="1" algn="just"/>
            <a:r>
              <a:rPr lang="fr-FR" dirty="0" smtClean="0"/>
              <a:t>Les fonctions impliquées (production, commercialisation, R&amp;D)</a:t>
            </a:r>
            <a:endParaRPr lang="fr-FR" dirty="0"/>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rmAutofit fontScale="90000"/>
          </a:bodyPr>
          <a:lstStyle/>
          <a:p>
            <a:r>
              <a:rPr lang="fr-FR" dirty="0" smtClean="0"/>
              <a:t>Les modalités</a:t>
            </a:r>
            <a:br>
              <a:rPr lang="fr-FR" dirty="0" smtClean="0"/>
            </a:br>
            <a:r>
              <a:rPr lang="fr-FR" dirty="0" smtClean="0"/>
              <a:t>d’internationalisation</a:t>
            </a:r>
            <a:endParaRPr lang="fr-FR" dirty="0"/>
          </a:p>
        </p:txBody>
      </p:sp>
      <p:sp>
        <p:nvSpPr>
          <p:cNvPr id="6" name="Espace réservé du numéro de diapositive 5"/>
          <p:cNvSpPr>
            <a:spLocks noGrp="1"/>
          </p:cNvSpPr>
          <p:nvPr>
            <p:ph type="sldNum" sz="quarter" idx="12"/>
          </p:nvPr>
        </p:nvSpPr>
        <p:spPr/>
        <p:txBody>
          <a:bodyPr/>
          <a:lstStyle/>
          <a:p>
            <a:fld id="{FCA923F2-B864-4AC8-9E85-8B18366A0BCF}" type="slidenum">
              <a:rPr lang="fr-FR" smtClean="0"/>
              <a:pPr/>
              <a:t>119</a:t>
            </a:fld>
            <a:endParaRPr lang="fr-FR"/>
          </a:p>
        </p:txBody>
      </p:sp>
      <p:sp>
        <p:nvSpPr>
          <p:cNvPr id="5" name="Espace réservé du contenu 4"/>
          <p:cNvSpPr>
            <a:spLocks noGrp="1"/>
          </p:cNvSpPr>
          <p:nvPr>
            <p:ph sz="quarter" idx="1"/>
          </p:nvPr>
        </p:nvSpPr>
        <p:spPr/>
        <p:txBody>
          <a:bodyPr>
            <a:normAutofit/>
          </a:bodyPr>
          <a:lstStyle/>
          <a:p>
            <a:pPr algn="just"/>
            <a:r>
              <a:rPr lang="fr-FR" dirty="0" smtClean="0"/>
              <a:t>Par modalités d’internationalisation, on entend le mode d’accès à un marché donné</a:t>
            </a:r>
          </a:p>
          <a:p>
            <a:pPr algn="just"/>
            <a:endParaRPr lang="fr-FR" dirty="0" smtClean="0"/>
          </a:p>
          <a:p>
            <a:pPr algn="just"/>
            <a:r>
              <a:rPr lang="fr-FR" dirty="0" smtClean="0"/>
              <a:t>Les typologies de modalités d’internationalisation s’appuient sur des critères variés :</a:t>
            </a:r>
          </a:p>
          <a:p>
            <a:pPr lvl="1" algn="just"/>
            <a:r>
              <a:rPr lang="fr-FR" dirty="0" smtClean="0"/>
              <a:t>Contrôle des activités exigées par le dirigeant</a:t>
            </a:r>
          </a:p>
          <a:p>
            <a:pPr lvl="1" algn="just"/>
            <a:r>
              <a:rPr lang="fr-FR" dirty="0" smtClean="0"/>
              <a:t>Risque financier (engagement),</a:t>
            </a:r>
          </a:p>
          <a:p>
            <a:pPr lvl="1" algn="just"/>
            <a:r>
              <a:rPr lang="fr-FR" dirty="0" smtClean="0"/>
              <a:t>Ressources engagées,</a:t>
            </a:r>
          </a:p>
          <a:p>
            <a:pPr lvl="1" algn="just"/>
            <a:r>
              <a:rPr lang="fr-FR" dirty="0" smtClean="0"/>
              <a:t>Complémentarité entre le siège et les structures délocalisées</a:t>
            </a:r>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latin typeface="Calibri" pitchFamily="34" charset="0"/>
                <a:cs typeface="Calibri" pitchFamily="34" charset="0"/>
              </a:rPr>
              <a:t>Le modèle PREST</a:t>
            </a:r>
            <a:endParaRPr lang="fr-FR" dirty="0">
              <a:latin typeface="Calibri" pitchFamily="34" charset="0"/>
              <a:cs typeface="Calibri" pitchFamily="34" charset="0"/>
            </a:endParaRPr>
          </a:p>
        </p:txBody>
      </p:sp>
      <p:sp>
        <p:nvSpPr>
          <p:cNvPr id="4" name="Espace réservé du numéro de diapositive 3"/>
          <p:cNvSpPr>
            <a:spLocks noGrp="1"/>
          </p:cNvSpPr>
          <p:nvPr>
            <p:ph type="sldNum" sz="quarter" idx="12"/>
          </p:nvPr>
        </p:nvSpPr>
        <p:spPr/>
        <p:txBody>
          <a:bodyPr/>
          <a:lstStyle/>
          <a:p>
            <a:fld id="{A3DF7F77-6425-4499-A570-5346FCF7B062}" type="slidenum">
              <a:rPr lang="fr-FR" smtClean="0"/>
              <a:pPr/>
              <a:t>12</a:t>
            </a:fld>
            <a:endParaRPr lang="fr-FR"/>
          </a:p>
        </p:txBody>
      </p:sp>
      <p:sp>
        <p:nvSpPr>
          <p:cNvPr id="3" name="Espace réservé du contenu 2"/>
          <p:cNvSpPr>
            <a:spLocks noGrp="1"/>
          </p:cNvSpPr>
          <p:nvPr>
            <p:ph sz="quarter" idx="1"/>
          </p:nvPr>
        </p:nvSpPr>
        <p:spPr/>
        <p:txBody>
          <a:bodyPr>
            <a:normAutofit/>
          </a:bodyPr>
          <a:lstStyle/>
          <a:p>
            <a:pPr algn="just"/>
            <a:r>
              <a:rPr lang="fr-FR" sz="2400" dirty="0" smtClean="0">
                <a:latin typeface="Calibri" pitchFamily="34" charset="0"/>
                <a:cs typeface="Calibri" pitchFamily="34" charset="0"/>
              </a:rPr>
              <a:t>Trois ordres de mutations de l’environnement international de l’entreprise:</a:t>
            </a:r>
          </a:p>
          <a:p>
            <a:pPr lvl="1" algn="just"/>
            <a:r>
              <a:rPr lang="fr-FR" sz="2400" dirty="0" smtClean="0">
                <a:latin typeface="Calibri" pitchFamily="34" charset="0"/>
                <a:cs typeface="Calibri" pitchFamily="34" charset="0"/>
              </a:rPr>
              <a:t>La dimension socio-économique: l’évolution quantitative et qualitative de ses marchés</a:t>
            </a:r>
          </a:p>
          <a:p>
            <a:pPr lvl="1" algn="just">
              <a:buNone/>
            </a:pPr>
            <a:endParaRPr lang="fr-FR" sz="2400" dirty="0" smtClean="0">
              <a:latin typeface="Calibri" pitchFamily="34" charset="0"/>
              <a:cs typeface="Calibri" pitchFamily="34" charset="0"/>
            </a:endParaRPr>
          </a:p>
          <a:p>
            <a:pPr lvl="1" algn="just"/>
            <a:r>
              <a:rPr lang="fr-FR" sz="2400" dirty="0" smtClean="0">
                <a:latin typeface="Calibri" pitchFamily="34" charset="0"/>
                <a:cs typeface="Calibri" pitchFamily="34" charset="0"/>
              </a:rPr>
              <a:t>La dimension politico-réglementaire: essentielle pour l’expansion (ou la rétraction) de ses marchés</a:t>
            </a:r>
          </a:p>
          <a:p>
            <a:pPr lvl="1" algn="just">
              <a:buNone/>
            </a:pPr>
            <a:endParaRPr lang="fr-FR" sz="2400" dirty="0" smtClean="0">
              <a:latin typeface="Calibri" pitchFamily="34" charset="0"/>
              <a:cs typeface="Calibri" pitchFamily="34" charset="0"/>
            </a:endParaRPr>
          </a:p>
          <a:p>
            <a:pPr lvl="1" algn="just"/>
            <a:r>
              <a:rPr lang="fr-FR" sz="2400" dirty="0" smtClean="0">
                <a:latin typeface="Calibri" pitchFamily="34" charset="0"/>
                <a:cs typeface="Calibri" pitchFamily="34" charset="0"/>
              </a:rPr>
              <a:t>La dimension technologique: transformation de sa position concurrentielle </a:t>
            </a:r>
            <a:endParaRPr lang="fr-FR" sz="2400"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Sous quelle forme?</a:t>
            </a:r>
            <a:endParaRPr lang="fr-FR" dirty="0"/>
          </a:p>
        </p:txBody>
      </p:sp>
      <p:sp>
        <p:nvSpPr>
          <p:cNvPr id="4" name="Espace réservé du numéro de diapositive 3"/>
          <p:cNvSpPr>
            <a:spLocks noGrp="1"/>
          </p:cNvSpPr>
          <p:nvPr>
            <p:ph type="sldNum" sz="quarter" idx="12"/>
          </p:nvPr>
        </p:nvSpPr>
        <p:spPr/>
        <p:txBody>
          <a:bodyPr/>
          <a:lstStyle/>
          <a:p>
            <a:fld id="{FCA923F2-B864-4AC8-9E85-8B18366A0BCF}" type="slidenum">
              <a:rPr lang="fr-FR" smtClean="0"/>
              <a:pPr/>
              <a:t>120</a:t>
            </a:fld>
            <a:endParaRPr lang="fr-FR"/>
          </a:p>
        </p:txBody>
      </p:sp>
      <p:sp>
        <p:nvSpPr>
          <p:cNvPr id="3" name="Espace réservé du contenu 2"/>
          <p:cNvSpPr>
            <a:spLocks noGrp="1"/>
          </p:cNvSpPr>
          <p:nvPr>
            <p:ph sz="quarter" idx="1"/>
          </p:nvPr>
        </p:nvSpPr>
        <p:spPr/>
        <p:txBody>
          <a:bodyPr/>
          <a:lstStyle/>
          <a:p>
            <a:pPr algn="just"/>
            <a:endParaRPr lang="fr-FR" dirty="0" smtClean="0"/>
          </a:p>
          <a:p>
            <a:pPr algn="just"/>
            <a:r>
              <a:rPr lang="fr-FR" dirty="0" smtClean="0"/>
              <a:t>Quels </a:t>
            </a:r>
            <a:r>
              <a:rPr lang="fr-FR" dirty="0" smtClean="0"/>
              <a:t>critères permettent de trouver la solution la plus efficace?</a:t>
            </a:r>
          </a:p>
          <a:p>
            <a:pPr algn="just"/>
            <a:endParaRPr lang="fr-FR" dirty="0" smtClean="0"/>
          </a:p>
          <a:p>
            <a:pPr algn="just"/>
            <a:r>
              <a:rPr lang="fr-FR" dirty="0" smtClean="0"/>
              <a:t>Plusieurs cadres d’analyses:</a:t>
            </a:r>
          </a:p>
          <a:p>
            <a:pPr lvl="1" algn="just"/>
            <a:r>
              <a:rPr lang="fr-FR" dirty="0" smtClean="0"/>
              <a:t>Théorie des coûts de transaction</a:t>
            </a:r>
          </a:p>
          <a:p>
            <a:pPr lvl="1" algn="just"/>
            <a:r>
              <a:rPr lang="fr-FR" dirty="0" smtClean="0"/>
              <a:t>Nature du contrôle souhaité par le dirigeant</a:t>
            </a:r>
          </a:p>
          <a:p>
            <a:pPr lvl="1" algn="just"/>
            <a:r>
              <a:rPr lang="fr-FR" dirty="0" smtClean="0"/>
              <a:t>Théorie des ressources</a:t>
            </a:r>
            <a:endParaRPr lang="fr-FR" dirty="0"/>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Un choix lié aux coûts de</a:t>
            </a:r>
            <a:br>
              <a:rPr lang="fr-FR" dirty="0" smtClean="0"/>
            </a:br>
            <a:r>
              <a:rPr lang="fr-FR" dirty="0" smtClean="0"/>
              <a:t>transaction</a:t>
            </a:r>
            <a:endParaRPr lang="fr-FR" dirty="0"/>
          </a:p>
        </p:txBody>
      </p:sp>
      <p:sp>
        <p:nvSpPr>
          <p:cNvPr id="4" name="Espace réservé du numéro de diapositive 3"/>
          <p:cNvSpPr>
            <a:spLocks noGrp="1"/>
          </p:cNvSpPr>
          <p:nvPr>
            <p:ph type="sldNum" sz="quarter" idx="12"/>
          </p:nvPr>
        </p:nvSpPr>
        <p:spPr/>
        <p:txBody>
          <a:bodyPr/>
          <a:lstStyle/>
          <a:p>
            <a:fld id="{FCA923F2-B864-4AC8-9E85-8B18366A0BCF}" type="slidenum">
              <a:rPr lang="fr-FR" smtClean="0"/>
              <a:pPr/>
              <a:t>121</a:t>
            </a:fld>
            <a:endParaRPr lang="fr-FR"/>
          </a:p>
        </p:txBody>
      </p:sp>
      <p:sp>
        <p:nvSpPr>
          <p:cNvPr id="3" name="Espace réservé du contenu 2"/>
          <p:cNvSpPr>
            <a:spLocks noGrp="1"/>
          </p:cNvSpPr>
          <p:nvPr>
            <p:ph sz="quarter" idx="1"/>
          </p:nvPr>
        </p:nvSpPr>
        <p:spPr/>
        <p:txBody>
          <a:bodyPr/>
          <a:lstStyle/>
          <a:p>
            <a:pPr algn="just"/>
            <a:endParaRPr lang="fr-FR" dirty="0" smtClean="0"/>
          </a:p>
          <a:p>
            <a:pPr algn="just"/>
            <a:endParaRPr lang="fr-FR" dirty="0" smtClean="0"/>
          </a:p>
          <a:p>
            <a:pPr algn="just"/>
            <a:r>
              <a:rPr lang="fr-FR" dirty="0" smtClean="0"/>
              <a:t>Pour </a:t>
            </a:r>
            <a:r>
              <a:rPr lang="fr-FR" dirty="0" smtClean="0"/>
              <a:t>répondre à cette question, il est nécessaire d’évaluer les coûts de transaction du marché liés à ses imperfections.</a:t>
            </a:r>
          </a:p>
          <a:p>
            <a:pPr algn="just"/>
            <a:endParaRPr lang="fr-FR" dirty="0" smtClean="0"/>
          </a:p>
          <a:p>
            <a:pPr algn="just"/>
            <a:r>
              <a:rPr lang="fr-FR" dirty="0" smtClean="0"/>
              <a:t>Plus les coûts de transaction seront élevés, plus la firme choisira des solutions internalisées.</a:t>
            </a:r>
            <a:endParaRPr lang="fr-FR" dirty="0"/>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L’origine des coûts de</a:t>
            </a:r>
            <a:br>
              <a:rPr lang="fr-FR" dirty="0" smtClean="0"/>
            </a:br>
            <a:r>
              <a:rPr lang="fr-FR" dirty="0" smtClean="0"/>
              <a:t>transaction</a:t>
            </a:r>
            <a:endParaRPr lang="fr-FR" dirty="0"/>
          </a:p>
        </p:txBody>
      </p:sp>
      <p:sp>
        <p:nvSpPr>
          <p:cNvPr id="4" name="Espace réservé du numéro de diapositive 3"/>
          <p:cNvSpPr>
            <a:spLocks noGrp="1"/>
          </p:cNvSpPr>
          <p:nvPr>
            <p:ph type="sldNum" sz="quarter" idx="12"/>
          </p:nvPr>
        </p:nvSpPr>
        <p:spPr/>
        <p:txBody>
          <a:bodyPr/>
          <a:lstStyle/>
          <a:p>
            <a:fld id="{FCA923F2-B864-4AC8-9E85-8B18366A0BCF}" type="slidenum">
              <a:rPr lang="fr-FR" smtClean="0"/>
              <a:pPr/>
              <a:t>122</a:t>
            </a:fld>
            <a:endParaRPr lang="fr-FR"/>
          </a:p>
        </p:txBody>
      </p:sp>
      <p:sp>
        <p:nvSpPr>
          <p:cNvPr id="3" name="Espace réservé du contenu 2"/>
          <p:cNvSpPr>
            <a:spLocks noGrp="1"/>
          </p:cNvSpPr>
          <p:nvPr>
            <p:ph sz="quarter" idx="1"/>
          </p:nvPr>
        </p:nvSpPr>
        <p:spPr/>
        <p:txBody>
          <a:bodyPr/>
          <a:lstStyle/>
          <a:p>
            <a:pPr algn="just"/>
            <a:endParaRPr lang="fr-FR" dirty="0" smtClean="0"/>
          </a:p>
          <a:p>
            <a:pPr algn="just"/>
            <a:r>
              <a:rPr lang="fr-FR" dirty="0" smtClean="0"/>
              <a:t>La </a:t>
            </a:r>
            <a:r>
              <a:rPr lang="fr-FR" dirty="0" smtClean="0"/>
              <a:t>nature du comportement humain:</a:t>
            </a:r>
          </a:p>
          <a:p>
            <a:pPr lvl="1" algn="just"/>
            <a:r>
              <a:rPr lang="fr-FR" dirty="0" smtClean="0"/>
              <a:t>La rationalité limitée (Simon)</a:t>
            </a:r>
          </a:p>
          <a:p>
            <a:pPr lvl="1" algn="just"/>
            <a:r>
              <a:rPr lang="fr-FR" dirty="0" smtClean="0"/>
              <a:t>L’opportunisme</a:t>
            </a:r>
          </a:p>
          <a:p>
            <a:pPr lvl="1" algn="just"/>
            <a:endParaRPr lang="fr-FR" dirty="0" smtClean="0"/>
          </a:p>
          <a:p>
            <a:pPr algn="just"/>
            <a:r>
              <a:rPr lang="fr-FR" dirty="0" smtClean="0"/>
              <a:t>Les attributs de la transaction:</a:t>
            </a:r>
          </a:p>
          <a:p>
            <a:pPr lvl="1" algn="just"/>
            <a:r>
              <a:rPr lang="fr-FR" dirty="0" smtClean="0"/>
              <a:t>Spécificité des actifs</a:t>
            </a:r>
          </a:p>
          <a:p>
            <a:pPr lvl="1" algn="just"/>
            <a:r>
              <a:rPr lang="fr-FR" dirty="0" smtClean="0"/>
              <a:t>Fréquence des transactions</a:t>
            </a:r>
          </a:p>
          <a:p>
            <a:pPr lvl="1" algn="just"/>
            <a:r>
              <a:rPr lang="fr-FR" dirty="0" smtClean="0"/>
              <a:t>Incertitude</a:t>
            </a:r>
            <a:endParaRPr lang="fr-FR" dirty="0"/>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Spécificité des actifs</a:t>
            </a:r>
            <a:endParaRPr lang="fr-FR" dirty="0"/>
          </a:p>
        </p:txBody>
      </p:sp>
      <p:sp>
        <p:nvSpPr>
          <p:cNvPr id="4" name="Espace réservé du numéro de diapositive 3"/>
          <p:cNvSpPr>
            <a:spLocks noGrp="1"/>
          </p:cNvSpPr>
          <p:nvPr>
            <p:ph type="sldNum" sz="quarter" idx="12"/>
          </p:nvPr>
        </p:nvSpPr>
        <p:spPr/>
        <p:txBody>
          <a:bodyPr/>
          <a:lstStyle/>
          <a:p>
            <a:fld id="{FCA923F2-B864-4AC8-9E85-8B18366A0BCF}" type="slidenum">
              <a:rPr lang="fr-FR" smtClean="0"/>
              <a:pPr/>
              <a:t>123</a:t>
            </a:fld>
            <a:endParaRPr lang="fr-FR"/>
          </a:p>
        </p:txBody>
      </p:sp>
      <p:sp>
        <p:nvSpPr>
          <p:cNvPr id="3" name="Espace réservé du contenu 2"/>
          <p:cNvSpPr>
            <a:spLocks noGrp="1"/>
          </p:cNvSpPr>
          <p:nvPr>
            <p:ph sz="quarter" idx="1"/>
          </p:nvPr>
        </p:nvSpPr>
        <p:spPr>
          <a:xfrm>
            <a:off x="323528" y="1484784"/>
            <a:ext cx="8363272" cy="4968552"/>
          </a:xfrm>
        </p:spPr>
        <p:txBody>
          <a:bodyPr>
            <a:normAutofit/>
          </a:bodyPr>
          <a:lstStyle/>
          <a:p>
            <a:pPr algn="just"/>
            <a:r>
              <a:rPr lang="fr-FR" dirty="0" smtClean="0"/>
              <a:t>Un actif est spécifique lorsqu’il nécessite un investissement durable (matériel ou immatériel) pour supporter une transaction particulière et que cet investissement n’est pas redéployable sur une autre transaction.</a:t>
            </a:r>
          </a:p>
          <a:p>
            <a:pPr algn="just"/>
            <a:r>
              <a:rPr lang="fr-FR" i="1" dirty="0" smtClean="0"/>
              <a:t>La spécificité de site</a:t>
            </a:r>
          </a:p>
          <a:p>
            <a:pPr algn="just"/>
            <a:r>
              <a:rPr lang="fr-FR" i="1" dirty="0" smtClean="0"/>
              <a:t>La spécificité de l’actif physique</a:t>
            </a:r>
          </a:p>
          <a:p>
            <a:pPr algn="just"/>
            <a:r>
              <a:rPr lang="fr-FR" i="1" dirty="0" smtClean="0"/>
              <a:t>La spécificité de l’actif humain</a:t>
            </a:r>
          </a:p>
          <a:p>
            <a:pPr algn="just"/>
            <a:r>
              <a:rPr lang="fr-FR" i="1" dirty="0" smtClean="0"/>
              <a:t>Les actifs dédiés</a:t>
            </a:r>
          </a:p>
          <a:p>
            <a:pPr algn="just"/>
            <a:r>
              <a:rPr lang="fr-FR" dirty="0" smtClean="0"/>
              <a:t>Ainsi plus l’investissement concerne des actifs spécifiques, plus le risque pour l’entreprise est grand.</a:t>
            </a:r>
            <a:endParaRPr lang="fr-FR" dirty="0"/>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Fréquence de la transaction</a:t>
            </a:r>
            <a:endParaRPr lang="fr-FR" dirty="0"/>
          </a:p>
        </p:txBody>
      </p:sp>
      <p:sp>
        <p:nvSpPr>
          <p:cNvPr id="4" name="Espace réservé du numéro de diapositive 3"/>
          <p:cNvSpPr>
            <a:spLocks noGrp="1"/>
          </p:cNvSpPr>
          <p:nvPr>
            <p:ph type="sldNum" sz="quarter" idx="12"/>
          </p:nvPr>
        </p:nvSpPr>
        <p:spPr/>
        <p:txBody>
          <a:bodyPr/>
          <a:lstStyle/>
          <a:p>
            <a:fld id="{FCA923F2-B864-4AC8-9E85-8B18366A0BCF}" type="slidenum">
              <a:rPr lang="fr-FR" smtClean="0"/>
              <a:pPr/>
              <a:t>124</a:t>
            </a:fld>
            <a:endParaRPr lang="fr-FR"/>
          </a:p>
        </p:txBody>
      </p:sp>
      <p:sp>
        <p:nvSpPr>
          <p:cNvPr id="3" name="Espace réservé du contenu 2"/>
          <p:cNvSpPr>
            <a:spLocks noGrp="1"/>
          </p:cNvSpPr>
          <p:nvPr>
            <p:ph sz="quarter" idx="1"/>
          </p:nvPr>
        </p:nvSpPr>
        <p:spPr/>
        <p:txBody>
          <a:bodyPr/>
          <a:lstStyle/>
          <a:p>
            <a:pPr algn="just"/>
            <a:endParaRPr lang="fr-FR" dirty="0" smtClean="0"/>
          </a:p>
          <a:p>
            <a:pPr algn="just"/>
            <a:endParaRPr lang="fr-FR" dirty="0" smtClean="0"/>
          </a:p>
          <a:p>
            <a:pPr algn="just"/>
            <a:r>
              <a:rPr lang="fr-FR" dirty="0" smtClean="0"/>
              <a:t>Elle </a:t>
            </a:r>
            <a:r>
              <a:rPr lang="fr-FR" dirty="0" smtClean="0"/>
              <a:t>intervient dès que la transaction requiert un investissement spécifique.</a:t>
            </a:r>
          </a:p>
          <a:p>
            <a:pPr algn="just"/>
            <a:endParaRPr lang="fr-FR" dirty="0" smtClean="0"/>
          </a:p>
          <a:p>
            <a:pPr algn="just"/>
            <a:r>
              <a:rPr lang="fr-FR" dirty="0" smtClean="0"/>
              <a:t>L’investissement spécifique a un coût et celui-ci aura lieu si la transaction est importante et doit se répéter.</a:t>
            </a:r>
            <a:endParaRPr lang="fr-FR" dirty="0"/>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L’incertitude de la transaction</a:t>
            </a:r>
            <a:endParaRPr lang="fr-FR" dirty="0"/>
          </a:p>
        </p:txBody>
      </p:sp>
      <p:sp>
        <p:nvSpPr>
          <p:cNvPr id="4" name="Espace réservé du numéro de diapositive 3"/>
          <p:cNvSpPr>
            <a:spLocks noGrp="1"/>
          </p:cNvSpPr>
          <p:nvPr>
            <p:ph type="sldNum" sz="quarter" idx="12"/>
          </p:nvPr>
        </p:nvSpPr>
        <p:spPr/>
        <p:txBody>
          <a:bodyPr/>
          <a:lstStyle/>
          <a:p>
            <a:fld id="{FCA923F2-B864-4AC8-9E85-8B18366A0BCF}" type="slidenum">
              <a:rPr lang="fr-FR" smtClean="0"/>
              <a:pPr/>
              <a:t>125</a:t>
            </a:fld>
            <a:endParaRPr lang="fr-FR"/>
          </a:p>
        </p:txBody>
      </p:sp>
      <p:sp>
        <p:nvSpPr>
          <p:cNvPr id="3" name="Espace réservé du contenu 2"/>
          <p:cNvSpPr>
            <a:spLocks noGrp="1"/>
          </p:cNvSpPr>
          <p:nvPr>
            <p:ph sz="quarter" idx="1"/>
          </p:nvPr>
        </p:nvSpPr>
        <p:spPr>
          <a:xfrm>
            <a:off x="323528" y="1484784"/>
            <a:ext cx="8363272" cy="5040560"/>
          </a:xfrm>
        </p:spPr>
        <p:txBody>
          <a:bodyPr>
            <a:normAutofit lnSpcReduction="10000"/>
          </a:bodyPr>
          <a:lstStyle/>
          <a:p>
            <a:pPr algn="just"/>
            <a:r>
              <a:rPr lang="fr-FR" dirty="0" smtClean="0"/>
              <a:t>La notion d’incertitude renvoie au degré de connaissance de l’avenir.</a:t>
            </a:r>
          </a:p>
          <a:p>
            <a:pPr algn="just"/>
            <a:endParaRPr lang="fr-FR" dirty="0" smtClean="0"/>
          </a:p>
          <a:p>
            <a:pPr algn="just"/>
            <a:r>
              <a:rPr lang="fr-FR" dirty="0" smtClean="0"/>
              <a:t>En l’absence d’incertitude les phénomènes d’opportunisme disparaissent.</a:t>
            </a:r>
          </a:p>
          <a:p>
            <a:pPr algn="just"/>
            <a:endParaRPr lang="fr-FR" dirty="0" smtClean="0"/>
          </a:p>
          <a:p>
            <a:pPr algn="just"/>
            <a:r>
              <a:rPr lang="fr-FR" b="1" dirty="0" smtClean="0"/>
              <a:t>Exemples:</a:t>
            </a:r>
          </a:p>
          <a:p>
            <a:pPr lvl="1" algn="just"/>
            <a:r>
              <a:rPr lang="fr-FR" dirty="0" smtClean="0"/>
              <a:t>Suis-je certain que mon fournisseur respecter les normes environnementales et sociétales imposées?</a:t>
            </a:r>
          </a:p>
          <a:p>
            <a:pPr lvl="1" algn="just"/>
            <a:r>
              <a:rPr lang="fr-FR" dirty="0" smtClean="0"/>
              <a:t>Suis-je certain que mon partenaire dans ma co-entreprise ne travaille pas également avec ces concurrents?</a:t>
            </a:r>
          </a:p>
          <a:p>
            <a:pPr lvl="1" algn="just"/>
            <a:r>
              <a:rPr lang="fr-FR" dirty="0" smtClean="0"/>
              <a:t>Etc.</a:t>
            </a:r>
            <a:endParaRPr lang="fr-FR" dirty="0"/>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Alliances et Coentreprises</a:t>
            </a:r>
            <a:endParaRPr lang="fr-FR" dirty="0"/>
          </a:p>
        </p:txBody>
      </p:sp>
      <p:sp>
        <p:nvSpPr>
          <p:cNvPr id="4" name="Espace réservé du numéro de diapositive 3"/>
          <p:cNvSpPr>
            <a:spLocks noGrp="1"/>
          </p:cNvSpPr>
          <p:nvPr>
            <p:ph type="sldNum" sz="quarter" idx="12"/>
          </p:nvPr>
        </p:nvSpPr>
        <p:spPr/>
        <p:txBody>
          <a:bodyPr/>
          <a:lstStyle/>
          <a:p>
            <a:fld id="{FCA923F2-B864-4AC8-9E85-8B18366A0BCF}" type="slidenum">
              <a:rPr lang="fr-FR" smtClean="0"/>
              <a:pPr/>
              <a:t>126</a:t>
            </a:fld>
            <a:endParaRPr lang="fr-FR"/>
          </a:p>
        </p:txBody>
      </p:sp>
      <p:pic>
        <p:nvPicPr>
          <p:cNvPr id="12290" name="Picture 2"/>
          <p:cNvPicPr>
            <a:picLocks noGrp="1" noChangeAspect="1" noChangeArrowheads="1"/>
          </p:cNvPicPr>
          <p:nvPr>
            <p:ph sz="quarter" idx="1"/>
          </p:nvPr>
        </p:nvPicPr>
        <p:blipFill>
          <a:blip r:embed="rId2" cstate="print"/>
          <a:srcRect/>
          <a:stretch>
            <a:fillRect/>
          </a:stretch>
        </p:blipFill>
        <p:spPr bwMode="auto">
          <a:xfrm>
            <a:off x="395536" y="1628800"/>
            <a:ext cx="8280919" cy="4752527"/>
          </a:xfrm>
          <a:prstGeom prst="rect">
            <a:avLst/>
          </a:prstGeom>
          <a:noFill/>
          <a:ln w="9525">
            <a:noFill/>
            <a:miter lim="800000"/>
            <a:headEnd/>
            <a:tailEnd/>
          </a:ln>
        </p:spPr>
      </p:pic>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 système de licences ou de</a:t>
            </a:r>
            <a:br>
              <a:rPr lang="fr-FR" dirty="0" smtClean="0"/>
            </a:br>
            <a:r>
              <a:rPr lang="fr-FR" dirty="0" smtClean="0"/>
              <a:t>franchises</a:t>
            </a:r>
            <a:endParaRPr lang="fr-FR" dirty="0"/>
          </a:p>
        </p:txBody>
      </p:sp>
      <p:sp>
        <p:nvSpPr>
          <p:cNvPr id="4" name="Espace réservé du numéro de diapositive 3"/>
          <p:cNvSpPr>
            <a:spLocks noGrp="1"/>
          </p:cNvSpPr>
          <p:nvPr>
            <p:ph type="sldNum" sz="quarter" idx="12"/>
          </p:nvPr>
        </p:nvSpPr>
        <p:spPr/>
        <p:txBody>
          <a:bodyPr/>
          <a:lstStyle/>
          <a:p>
            <a:fld id="{FCA923F2-B864-4AC8-9E85-8B18366A0BCF}" type="slidenum">
              <a:rPr lang="fr-FR" smtClean="0"/>
              <a:pPr/>
              <a:t>127</a:t>
            </a:fld>
            <a:endParaRPr lang="fr-FR"/>
          </a:p>
        </p:txBody>
      </p:sp>
      <p:pic>
        <p:nvPicPr>
          <p:cNvPr id="13314" name="Picture 2"/>
          <p:cNvPicPr>
            <a:picLocks noGrp="1" noChangeAspect="1" noChangeArrowheads="1"/>
          </p:cNvPicPr>
          <p:nvPr>
            <p:ph sz="quarter" idx="1"/>
          </p:nvPr>
        </p:nvPicPr>
        <p:blipFill>
          <a:blip r:embed="rId2" cstate="print"/>
          <a:stretch>
            <a:fillRect/>
          </a:stretch>
        </p:blipFill>
        <p:spPr bwMode="auto">
          <a:xfrm>
            <a:off x="1104900" y="1543050"/>
            <a:ext cx="7391400" cy="4381500"/>
          </a:xfrm>
          <a:prstGeom prst="rect">
            <a:avLst/>
          </a:prstGeom>
          <a:noFill/>
          <a:ln w="9525">
            <a:noFill/>
            <a:miter lim="800000"/>
            <a:headEnd/>
            <a:tailEnd/>
          </a:ln>
        </p:spPr>
      </p:pic>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L’investissement direct à</a:t>
            </a:r>
            <a:br>
              <a:rPr lang="fr-FR" dirty="0" smtClean="0"/>
            </a:br>
            <a:r>
              <a:rPr lang="fr-FR" dirty="0" smtClean="0"/>
              <a:t>l’étranger</a:t>
            </a:r>
            <a:endParaRPr lang="fr-FR" dirty="0"/>
          </a:p>
        </p:txBody>
      </p:sp>
      <p:sp>
        <p:nvSpPr>
          <p:cNvPr id="4" name="Espace réservé du numéro de diapositive 3"/>
          <p:cNvSpPr>
            <a:spLocks noGrp="1"/>
          </p:cNvSpPr>
          <p:nvPr>
            <p:ph type="sldNum" sz="quarter" idx="12"/>
          </p:nvPr>
        </p:nvSpPr>
        <p:spPr/>
        <p:txBody>
          <a:bodyPr/>
          <a:lstStyle/>
          <a:p>
            <a:fld id="{FCA923F2-B864-4AC8-9E85-8B18366A0BCF}" type="slidenum">
              <a:rPr lang="fr-FR" smtClean="0"/>
              <a:pPr/>
              <a:t>128</a:t>
            </a:fld>
            <a:endParaRPr lang="fr-FR"/>
          </a:p>
        </p:txBody>
      </p:sp>
      <p:pic>
        <p:nvPicPr>
          <p:cNvPr id="14338" name="Picture 2"/>
          <p:cNvPicPr>
            <a:picLocks noGrp="1" noChangeAspect="1" noChangeArrowheads="1"/>
          </p:cNvPicPr>
          <p:nvPr>
            <p:ph sz="quarter" idx="1"/>
          </p:nvPr>
        </p:nvPicPr>
        <p:blipFill>
          <a:blip r:embed="rId2" cstate="print"/>
          <a:stretch>
            <a:fillRect/>
          </a:stretch>
        </p:blipFill>
        <p:spPr bwMode="auto">
          <a:xfrm>
            <a:off x="1171575" y="1624012"/>
            <a:ext cx="7258050" cy="4219575"/>
          </a:xfrm>
          <a:prstGeom prst="rect">
            <a:avLst/>
          </a:prstGeom>
          <a:noFill/>
          <a:ln w="9525">
            <a:noFill/>
            <a:miter lim="800000"/>
            <a:headEnd/>
            <a:tailEnd/>
          </a:ln>
        </p:spPr>
      </p:pic>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L’exportation et les marchés cible </a:t>
            </a:r>
            <a:endParaRPr lang="fr-FR" dirty="0"/>
          </a:p>
        </p:txBody>
      </p:sp>
      <p:sp>
        <p:nvSpPr>
          <p:cNvPr id="3" name="Espace réservé du contenu 2"/>
          <p:cNvSpPr>
            <a:spLocks noGrp="1"/>
          </p:cNvSpPr>
          <p:nvPr>
            <p:ph sz="quarter" idx="1"/>
          </p:nvPr>
        </p:nvSpPr>
        <p:spPr/>
        <p:txBody>
          <a:bodyPr>
            <a:normAutofit/>
          </a:bodyPr>
          <a:lstStyle/>
          <a:p>
            <a:r>
              <a:rPr lang="fr-FR" dirty="0" smtClean="0"/>
              <a:t>Diagnostique à l’export:  </a:t>
            </a:r>
            <a:r>
              <a:rPr lang="fr-FR" dirty="0"/>
              <a:t>Avant de se développer à l’export, il faut vérifier si on a les capacités requises ou les possibilités de les acquérir pour aborder de nouveaux marchés lointains. Il faut faire l’état de ses forces (tous les salariés sont bilingues) et de ses faiblesses (aucune capacité financière). Il faut également précisément évaluer le risque en termes d’opportunités à saisir et en termes de menaces (un pays démographiquement en pleine croissance, une économie qui se renforce et très peu d’équipements </a:t>
            </a:r>
            <a:r>
              <a:rPr lang="fr-FR" dirty="0" err="1">
                <a:sym typeface="Wingdings"/>
              </a:rPr>
              <a:t></a:t>
            </a:r>
            <a:r>
              <a:rPr lang="fr-FR" dirty="0"/>
              <a:t> force mais risque de problèmes politiques  ou d’hyper</a:t>
            </a:r>
            <a:r>
              <a:rPr lang="fr-FR" dirty="0" smtClean="0"/>
              <a:t> protectionnisme </a:t>
            </a:r>
            <a:r>
              <a:rPr lang="fr-FR" dirty="0" err="1" smtClean="0">
                <a:sym typeface="Wingdings"/>
              </a:rPr>
              <a:t></a:t>
            </a:r>
            <a:r>
              <a:rPr lang="fr-FR" dirty="0"/>
              <a:t>menace).</a:t>
            </a:r>
          </a:p>
          <a:p>
            <a:pPr>
              <a:buNone/>
            </a:pPr>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latin typeface="Calibri" pitchFamily="34" charset="0"/>
                <a:cs typeface="Calibri" pitchFamily="34" charset="0"/>
              </a:rPr>
              <a:t>La mutation socio-économique</a:t>
            </a:r>
            <a:endParaRPr lang="fr-FR" dirty="0">
              <a:latin typeface="Calibri" pitchFamily="34" charset="0"/>
              <a:cs typeface="Calibri" pitchFamily="34" charset="0"/>
            </a:endParaRPr>
          </a:p>
        </p:txBody>
      </p:sp>
      <p:sp>
        <p:nvSpPr>
          <p:cNvPr id="4" name="Espace réservé du numéro de diapositive 3"/>
          <p:cNvSpPr>
            <a:spLocks noGrp="1"/>
          </p:cNvSpPr>
          <p:nvPr>
            <p:ph type="sldNum" sz="quarter" idx="12"/>
          </p:nvPr>
        </p:nvSpPr>
        <p:spPr/>
        <p:txBody>
          <a:bodyPr/>
          <a:lstStyle/>
          <a:p>
            <a:fld id="{A3DF7F77-6425-4499-A570-5346FCF7B062}" type="slidenum">
              <a:rPr lang="fr-FR" smtClean="0"/>
              <a:pPr/>
              <a:t>13</a:t>
            </a:fld>
            <a:endParaRPr lang="fr-FR"/>
          </a:p>
        </p:txBody>
      </p:sp>
      <p:sp>
        <p:nvSpPr>
          <p:cNvPr id="3" name="Espace réservé du contenu 2"/>
          <p:cNvSpPr>
            <a:spLocks noGrp="1"/>
          </p:cNvSpPr>
          <p:nvPr>
            <p:ph sz="quarter" idx="1"/>
          </p:nvPr>
        </p:nvSpPr>
        <p:spPr/>
        <p:txBody>
          <a:bodyPr>
            <a:normAutofit fontScale="92500" lnSpcReduction="20000"/>
          </a:bodyPr>
          <a:lstStyle/>
          <a:p>
            <a:pPr algn="just"/>
            <a:r>
              <a:rPr lang="fr-FR" sz="2600" dirty="0" smtClean="0">
                <a:latin typeface="Calibri" pitchFamily="34" charset="0"/>
                <a:cs typeface="Calibri" pitchFamily="34" charset="0"/>
              </a:rPr>
              <a:t> La nouvelle dynamique des pays émergents:</a:t>
            </a:r>
          </a:p>
          <a:p>
            <a:pPr lvl="1" algn="just"/>
            <a:r>
              <a:rPr lang="fr-FR" sz="2600" dirty="0" smtClean="0">
                <a:latin typeface="Calibri" pitchFamily="34" charset="0"/>
                <a:cs typeface="Calibri" pitchFamily="34" charset="0"/>
              </a:rPr>
              <a:t>Évolution de la demande</a:t>
            </a:r>
          </a:p>
          <a:p>
            <a:pPr lvl="1" algn="just"/>
            <a:r>
              <a:rPr lang="fr-FR" sz="2600" dirty="0" smtClean="0">
                <a:latin typeface="Calibri" pitchFamily="34" charset="0"/>
                <a:cs typeface="Calibri" pitchFamily="34" charset="0"/>
              </a:rPr>
              <a:t>Enrichissement des pays émergents</a:t>
            </a:r>
          </a:p>
          <a:p>
            <a:pPr lvl="1" algn="just"/>
            <a:r>
              <a:rPr lang="fr-FR" sz="2600" dirty="0" smtClean="0">
                <a:latin typeface="Calibri" pitchFamily="34" charset="0"/>
                <a:cs typeface="Calibri" pitchFamily="34" charset="0"/>
              </a:rPr>
              <a:t>Envie de consommer comme les « occidentaux »</a:t>
            </a:r>
          </a:p>
          <a:p>
            <a:pPr lvl="1" algn="just"/>
            <a:r>
              <a:rPr lang="fr-FR" sz="2600" dirty="0" smtClean="0">
                <a:latin typeface="Calibri" pitchFamily="34" charset="0"/>
                <a:cs typeface="Calibri" pitchFamily="34" charset="0"/>
              </a:rPr>
              <a:t>Cas des « nouveaux riches »</a:t>
            </a:r>
          </a:p>
          <a:p>
            <a:pPr algn="just"/>
            <a:r>
              <a:rPr lang="fr-FR" sz="2600" dirty="0" smtClean="0">
                <a:latin typeface="Calibri" pitchFamily="34" charset="0"/>
                <a:cs typeface="Calibri" pitchFamily="34" charset="0"/>
              </a:rPr>
              <a:t>Évolution de l’offre</a:t>
            </a:r>
          </a:p>
          <a:p>
            <a:pPr lvl="1" algn="just"/>
            <a:r>
              <a:rPr lang="fr-FR" sz="2600" dirty="0" smtClean="0">
                <a:latin typeface="Calibri" pitchFamily="34" charset="0"/>
                <a:cs typeface="Calibri" pitchFamily="34" charset="0"/>
              </a:rPr>
              <a:t>Une offre de plus en plus globale  (standardisation de la production et des normes)(cf. secteur automobile, secteur du luxe, etc.) </a:t>
            </a:r>
          </a:p>
          <a:p>
            <a:pPr lvl="1" algn="just"/>
            <a:r>
              <a:rPr lang="fr-FR" sz="2600" dirty="0" smtClean="0">
                <a:latin typeface="Calibri" pitchFamily="34" charset="0"/>
                <a:cs typeface="Calibri" pitchFamily="34" charset="0"/>
              </a:rPr>
              <a:t>Une main d’</a:t>
            </a:r>
            <a:r>
              <a:rPr lang="fr-FR" sz="2600" dirty="0" err="1" smtClean="0">
                <a:latin typeface="Calibri" pitchFamily="34" charset="0"/>
                <a:cs typeface="Calibri" pitchFamily="34" charset="0"/>
              </a:rPr>
              <a:t>oeuvre</a:t>
            </a:r>
            <a:r>
              <a:rPr lang="fr-FR" sz="2600" dirty="0" smtClean="0">
                <a:latin typeface="Calibri" pitchFamily="34" charset="0"/>
                <a:cs typeface="Calibri" pitchFamily="34" charset="0"/>
              </a:rPr>
              <a:t> de mieux en mieux formée (assemblage des Airbus en Chine) (cf. En 2006, 525000 ingénieurs indiens sont sortis des écoles pour aller travailler dans le monde entier, contre 40000 en France)</a:t>
            </a:r>
          </a:p>
          <a:p>
            <a:endParaRPr lang="fr-FR" dirty="0"/>
          </a:p>
        </p:txBody>
      </p:sp>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r>
              <a:rPr lang="fr-FR" dirty="0" smtClean="0"/>
              <a:t/>
            </a:r>
            <a:br>
              <a:rPr lang="fr-FR" dirty="0" smtClean="0"/>
            </a:br>
            <a:r>
              <a:rPr lang="fr-FR" dirty="0" smtClean="0"/>
              <a:t>Choix des marchés cibles pour l’exportation</a:t>
            </a:r>
            <a:endParaRPr lang="fr-FR" dirty="0"/>
          </a:p>
        </p:txBody>
      </p:sp>
      <p:sp>
        <p:nvSpPr>
          <p:cNvPr id="3" name="Espace réservé du contenu 2"/>
          <p:cNvSpPr>
            <a:spLocks noGrp="1"/>
          </p:cNvSpPr>
          <p:nvPr>
            <p:ph sz="quarter" idx="1"/>
          </p:nvPr>
        </p:nvSpPr>
        <p:spPr>
          <a:xfrm>
            <a:off x="457200" y="1484784"/>
            <a:ext cx="8229600" cy="4869979"/>
          </a:xfrm>
        </p:spPr>
        <p:txBody>
          <a:bodyPr>
            <a:normAutofit fontScale="70000" lnSpcReduction="20000"/>
          </a:bodyPr>
          <a:lstStyle/>
          <a:p>
            <a:r>
              <a:rPr lang="fr-FR" dirty="0"/>
              <a:t>Aujourd’hui il y a une forme d’harmonisation des attentes des besoins. Pour certains produits on retrouve des besoins identiques à différents endroits du monde. On retrouve une base commune sur l’ensemble des besoins puis il y a des spécificités (culturelle, linguistique, de normes qualitative et de sécurité…), d’où la nécessité de réaliser des études de marchés pour cibler les marchés que l’on souhaite aborder.</a:t>
            </a:r>
          </a:p>
          <a:p>
            <a:r>
              <a:rPr lang="fr-FR" dirty="0"/>
              <a:t>La PME va réaliser une étude approfondie sur un pays qu’elle suspecte d’être intéressant. Il faut aller sur place pour s’imprégner des publicités locales, aller chez les distributeurs pour voir ce qu’ils proposent et étudier le comportement des gens (voir même parler aux gens pour connaître le marché, leurs envies…). Il est aussi possible de parler directement avec les distributeurs (patrons ou chefs de rayon qui pourraient être intéressés par les produits futurs que l’on va proposer). Il est aussi possible de se rendre dans une foire commerciale ou un salon. Il y a peut être une chambre de commerce française implantée dans le pays.</a:t>
            </a:r>
          </a:p>
          <a:p>
            <a:r>
              <a:rPr lang="fr-FR" dirty="0"/>
              <a:t>Les postes économiques à l’étranger (PEE) sont des fonctionnaires expatriés qui font leur vie sur place et qui donnent des informations, des « coups de pouce ».</a:t>
            </a:r>
          </a:p>
          <a:p>
            <a:r>
              <a:rPr lang="fr-FR" dirty="0"/>
              <a:t>Une fois que l’on a toutes ces informations, on décide si on se lance dans l’export ou non.</a:t>
            </a:r>
          </a:p>
          <a:p>
            <a:r>
              <a:rPr lang="fr-FR" dirty="0"/>
              <a:t>Malgré tout, l’export c’est aussi des opportunités. Il faut avoir un minimum de connaissances des techniques.</a:t>
            </a:r>
          </a:p>
          <a:p>
            <a:endParaRPr lang="fr-FR" dirty="0"/>
          </a:p>
        </p:txBody>
      </p:sp>
    </p:spTree>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dirty="0"/>
              <a:t>Les </a:t>
            </a:r>
            <a:r>
              <a:rPr lang="fr-FR" sz="2800" dirty="0" smtClean="0"/>
              <a:t>options stratégiques d’exportation et de marché cible </a:t>
            </a:r>
            <a:endParaRPr lang="fr-FR" sz="2800" dirty="0"/>
          </a:p>
        </p:txBody>
      </p:sp>
      <p:sp>
        <p:nvSpPr>
          <p:cNvPr id="4" name="Espace réservé du contenu 3"/>
          <p:cNvSpPr>
            <a:spLocks noGrp="1"/>
          </p:cNvSpPr>
          <p:nvPr>
            <p:ph sz="quarter" idx="1"/>
          </p:nvPr>
        </p:nvSpPr>
        <p:spPr>
          <a:xfrm>
            <a:off x="457200" y="1600201"/>
            <a:ext cx="8229600" cy="2286000"/>
          </a:xfrm>
        </p:spPr>
        <p:txBody>
          <a:bodyPr>
            <a:normAutofit fontScale="92500" lnSpcReduction="10000"/>
          </a:bodyPr>
          <a:lstStyle/>
          <a:p>
            <a:pPr>
              <a:buNone/>
            </a:pPr>
            <a:r>
              <a:rPr lang="fr-FR" dirty="0"/>
              <a:t> </a:t>
            </a:r>
          </a:p>
          <a:p>
            <a:r>
              <a:rPr lang="fr-FR" dirty="0"/>
              <a:t>Soit on a décidé de ce concentrer sur un petit nombre de pays soit on peut exporter au gré des opportunités. Sur un même pays il peut y avoir une focalisation sur plusieurs marchés, plusieurs segments. Ou un seul segment sur un maximum de pays.</a:t>
            </a:r>
          </a:p>
          <a:p>
            <a:r>
              <a:rPr lang="fr-FR" dirty="0"/>
              <a:t>Ces choix stratégiques peuvent donner quatre orientations :</a:t>
            </a:r>
            <a:endParaRPr lang="fr-FR" dirty="0" smtClean="0"/>
          </a:p>
          <a:p>
            <a:endParaRPr lang="fr-FR" dirty="0"/>
          </a:p>
        </p:txBody>
      </p:sp>
      <p:pic>
        <p:nvPicPr>
          <p:cNvPr id="5" name="Image 4" descr="Capture d’écran 2014-01-27 à 15.57.26.png"/>
          <p:cNvPicPr>
            <a:picLocks noChangeAspect="1"/>
          </p:cNvPicPr>
          <p:nvPr/>
        </p:nvPicPr>
        <p:blipFill>
          <a:blip r:embed="rId2" cstate="print"/>
          <a:stretch>
            <a:fillRect/>
          </a:stretch>
        </p:blipFill>
        <p:spPr>
          <a:xfrm>
            <a:off x="2286001" y="3777668"/>
            <a:ext cx="4086200" cy="2775532"/>
          </a:xfrm>
          <a:prstGeom prst="rect">
            <a:avLst/>
          </a:prstGeom>
        </p:spPr>
      </p:pic>
    </p:spTree>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Les méthodes de sélection </a:t>
            </a:r>
            <a:r>
              <a:rPr lang="fr-FR" dirty="0" smtClean="0"/>
              <a:t> pour l’export et les marchés cibles</a:t>
            </a:r>
            <a:endParaRPr lang="fr-FR" dirty="0"/>
          </a:p>
        </p:txBody>
      </p:sp>
      <p:sp>
        <p:nvSpPr>
          <p:cNvPr id="3" name="Espace réservé du contenu 2"/>
          <p:cNvSpPr>
            <a:spLocks noGrp="1"/>
          </p:cNvSpPr>
          <p:nvPr>
            <p:ph sz="quarter" idx="1"/>
          </p:nvPr>
        </p:nvSpPr>
        <p:spPr>
          <a:xfrm>
            <a:off x="457200" y="1600201"/>
            <a:ext cx="8229600" cy="3124199"/>
          </a:xfrm>
        </p:spPr>
        <p:txBody>
          <a:bodyPr>
            <a:normAutofit fontScale="70000" lnSpcReduction="20000"/>
          </a:bodyPr>
          <a:lstStyle/>
          <a:p>
            <a:r>
              <a:rPr lang="fr-FR" dirty="0"/>
              <a:t>Pour déterminer parmi les différents pays et marchés cibles possibles il existe trois différentes méthodes :</a:t>
            </a:r>
            <a:endParaRPr lang="fr-FR" dirty="0" smtClean="0"/>
          </a:p>
          <a:p>
            <a:pPr lvl="0"/>
            <a:r>
              <a:rPr lang="fr-FR" i="1" u="sng" dirty="0"/>
              <a:t>La macro segmentation </a:t>
            </a:r>
            <a:r>
              <a:rPr lang="fr-FR" i="1" u="sng" dirty="0" smtClean="0"/>
              <a:t>:</a:t>
            </a:r>
            <a:r>
              <a:rPr lang="fr-FR" dirty="0" smtClean="0"/>
              <a:t> </a:t>
            </a:r>
            <a:endParaRPr lang="fr-FR" dirty="0"/>
          </a:p>
          <a:p>
            <a:pPr>
              <a:buNone/>
            </a:pPr>
            <a:r>
              <a:rPr lang="fr-FR" dirty="0"/>
              <a:t>Cela consiste à se déterminer un certain nombre de critères clés de segmentation</a:t>
            </a:r>
            <a:r>
              <a:rPr lang="fr-FR" dirty="0" smtClean="0"/>
              <a:t>.</a:t>
            </a:r>
          </a:p>
          <a:p>
            <a:pPr lvl="0"/>
            <a:r>
              <a:rPr lang="fr-FR" i="1" u="sng" dirty="0" smtClean="0"/>
              <a:t>Approche par l’analyse de la demande d’importation :</a:t>
            </a:r>
            <a:r>
              <a:rPr lang="fr-FR" dirty="0" smtClean="0"/>
              <a:t> </a:t>
            </a:r>
          </a:p>
          <a:p>
            <a:pPr>
              <a:buNone/>
            </a:pPr>
            <a:r>
              <a:rPr lang="fr-FR" dirty="0" smtClean="0"/>
              <a:t>Le CFCE a mis en place une étude internationale ALIX pour 200 pays et environ 6000 pays, on peut obtenir tout ce qui a circulé d’un bureau de douane à un autre, sur cinq ans environ. Part de marché des concurrents, niveau de prix des concurrents… une fois qu’on a acheté cette étude, on peut facilement faire des choix. Cette étude coûte très cher.</a:t>
            </a:r>
          </a:p>
          <a:p>
            <a:r>
              <a:rPr lang="fr-FR" i="1" u="sng" dirty="0"/>
              <a:t>Le classement multicritères </a:t>
            </a:r>
            <a:r>
              <a:rPr lang="fr-FR" i="1" u="sng" dirty="0" smtClean="0"/>
              <a:t>:(</a:t>
            </a:r>
            <a:r>
              <a:rPr lang="fr-FR" dirty="0"/>
              <a:t>Définition d’une trentaine de critères de sélection puis création d’un tableau</a:t>
            </a:r>
            <a:r>
              <a:rPr lang="fr-FR" dirty="0" smtClean="0"/>
              <a:t>.</a:t>
            </a:r>
          </a:p>
        </p:txBody>
      </p:sp>
      <p:pic>
        <p:nvPicPr>
          <p:cNvPr id="4" name="Image 3" descr="Capture d’écran 2014-01-27 à 16.00.58.png"/>
          <p:cNvPicPr>
            <a:picLocks noChangeAspect="1"/>
          </p:cNvPicPr>
          <p:nvPr/>
        </p:nvPicPr>
        <p:blipFill>
          <a:blip r:embed="rId2" cstate="print"/>
          <a:stretch>
            <a:fillRect/>
          </a:stretch>
        </p:blipFill>
        <p:spPr>
          <a:xfrm>
            <a:off x="1547664" y="4581128"/>
            <a:ext cx="5657850" cy="2065772"/>
          </a:xfrm>
          <a:prstGeom prst="rect">
            <a:avLst/>
          </a:prstGeom>
        </p:spPr>
      </p:pic>
    </p:spTree>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533400"/>
          </a:xfrm>
        </p:spPr>
        <p:txBody>
          <a:bodyPr>
            <a:normAutofit fontScale="90000"/>
          </a:bodyPr>
          <a:lstStyle/>
          <a:p>
            <a:r>
              <a:rPr lang="fr-FR" dirty="0" smtClean="0"/>
              <a:t/>
            </a:r>
            <a:br>
              <a:rPr lang="fr-FR" dirty="0" smtClean="0"/>
            </a:br>
            <a:endParaRPr lang="fr-FR" dirty="0"/>
          </a:p>
        </p:txBody>
      </p:sp>
      <p:pic>
        <p:nvPicPr>
          <p:cNvPr id="4" name="Espace réservé du contenu 3" descr="Capture d’écran 2014-01-27 à 16.34.50.png"/>
          <p:cNvPicPr>
            <a:picLocks noGrp="1" noChangeAspect="1"/>
          </p:cNvPicPr>
          <p:nvPr>
            <p:ph sz="quarter" idx="1"/>
          </p:nvPr>
        </p:nvPicPr>
        <p:blipFill>
          <a:blip r:embed="rId2" cstate="print"/>
          <a:stretch>
            <a:fillRect/>
          </a:stretch>
        </p:blipFill>
        <p:spPr>
          <a:xfrm>
            <a:off x="1763688" y="77831"/>
            <a:ext cx="5583162" cy="6780169"/>
          </a:xfrm>
        </p:spPr>
      </p:pic>
    </p:spTree>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chemeClr val="tx2">
                    <a:lumMod val="60000"/>
                    <a:lumOff val="40000"/>
                  </a:schemeClr>
                </a:solidFill>
                <a:latin typeface="Calibri"/>
                <a:cs typeface="Calibri"/>
              </a:rPr>
              <a:t>La Filiale</a:t>
            </a:r>
            <a:endParaRPr lang="fr-FR" dirty="0">
              <a:solidFill>
                <a:schemeClr val="tx2">
                  <a:lumMod val="60000"/>
                  <a:lumOff val="40000"/>
                </a:schemeClr>
              </a:solidFill>
              <a:latin typeface="Calibri"/>
              <a:cs typeface="Calibri"/>
            </a:endParaRPr>
          </a:p>
        </p:txBody>
      </p:sp>
      <p:sp>
        <p:nvSpPr>
          <p:cNvPr id="3" name="Espace réservé du contenu 2"/>
          <p:cNvSpPr>
            <a:spLocks noGrp="1"/>
          </p:cNvSpPr>
          <p:nvPr>
            <p:ph sz="quarter" idx="1"/>
          </p:nvPr>
        </p:nvSpPr>
        <p:spPr>
          <a:xfrm>
            <a:off x="685800" y="1447800"/>
            <a:ext cx="8001000" cy="4953000"/>
          </a:xfrm>
        </p:spPr>
        <p:txBody>
          <a:bodyPr>
            <a:normAutofit fontScale="62500" lnSpcReduction="20000"/>
          </a:bodyPr>
          <a:lstStyle/>
          <a:p>
            <a:pPr>
              <a:buNone/>
            </a:pPr>
            <a:endParaRPr lang="fr-FR" dirty="0" smtClean="0">
              <a:latin typeface="Calibri"/>
              <a:cs typeface="Calibri"/>
            </a:endParaRPr>
          </a:p>
          <a:p>
            <a:r>
              <a:rPr lang="fr-FR" dirty="0">
                <a:cs typeface="Calibri"/>
              </a:rPr>
              <a:t>Lorsqu’une maison mère crée une filiale à l’autre bout du monde, l’entreprise est juridiquement indépendante. La filiale est responsable mais pas la maison mère. La personne morale de la filiale n’est pas la même que celle de la maison mère. La filiale agit en son nom propre. C’est elle seule qui prend les risques. Elle n’engage jamais le moindre risque ou la moindre responsabilité pour la maison mère. personnalité juridique propre, Elle agit en son propre nom et risque. La filiale à la nationalité du pays d’implantation</a:t>
            </a:r>
            <a:r>
              <a:rPr lang="fr-FR" dirty="0" smtClean="0">
                <a:cs typeface="Calibri"/>
              </a:rPr>
              <a:t>.</a:t>
            </a:r>
          </a:p>
          <a:p>
            <a:pPr>
              <a:buNone/>
            </a:pPr>
            <a:endParaRPr lang="fr-FR" dirty="0" smtClean="0">
              <a:cs typeface="Calibri"/>
            </a:endParaRPr>
          </a:p>
          <a:p>
            <a:pPr lvl="0"/>
            <a:r>
              <a:rPr lang="fr-FR" dirty="0">
                <a:cs typeface="Calibri"/>
              </a:rPr>
              <a:t>Fonctions et rôles de la filiale </a:t>
            </a:r>
            <a:r>
              <a:rPr lang="fr-FR" i="1" u="sng" dirty="0" smtClean="0">
                <a:cs typeface="Calibri"/>
              </a:rPr>
              <a:t>:</a:t>
            </a:r>
            <a:r>
              <a:rPr lang="fr-FR" dirty="0" smtClean="0">
                <a:cs typeface="Calibri"/>
              </a:rPr>
              <a:t> </a:t>
            </a:r>
            <a:endParaRPr lang="fr-FR" dirty="0">
              <a:cs typeface="Calibri"/>
            </a:endParaRPr>
          </a:p>
          <a:p>
            <a:r>
              <a:rPr lang="fr-FR" dirty="0">
                <a:cs typeface="Calibri"/>
              </a:rPr>
              <a:t>La filiale agit comme un importateur distributeur, elle achète les produits à la maison mère (l’exportateur).elle devient un client indépendant de l’exportateur. Elle devient propriétaire des produits, elle revend là où elle est implantée, a ses clients locaux. et s’occupe des activités commerciales et administratives dans le pays. Financière, de transport logistique, de gestion de stock. La filiale va acheter les produits de la maison mère sans négocier les tarifs et avec l’incoterm EXW (</a:t>
            </a:r>
            <a:r>
              <a:rPr lang="fr-FR" dirty="0" err="1">
                <a:cs typeface="Calibri"/>
              </a:rPr>
              <a:t>ex-works</a:t>
            </a:r>
            <a:r>
              <a:rPr lang="fr-FR" dirty="0">
                <a:cs typeface="Calibri"/>
              </a:rPr>
              <a:t>). C’est la filiale qui se charge de tout ce qui est export. La filiale va définir la stratégie commerciale, de prix (…), c’est-à-dire, définir les spécificités produits qu’il faut créer (les adaptations locales qu’il faut donner au produit). (Quels produits vend-t-on ? a quel type de clients ? leader ou challenger ?)l’autonomie de la filiale dépend avant tout de la stratégie de la maison mère (segmentation..) Il y a une quinze d’années, la tendance était la centralisation (la maison mère a tous les pouvoirs), aujourd’hui c’est plutôt l’inverse, aller vers l’autonomie des filiales au niveau administratif et de gestion.</a:t>
            </a:r>
          </a:p>
          <a:p>
            <a:endParaRPr lang="fr-FR" dirty="0" smtClean="0"/>
          </a:p>
          <a:p>
            <a:endParaRPr lang="fr-FR" dirty="0"/>
          </a:p>
        </p:txBody>
      </p:sp>
    </p:spTree>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457200" y="304800"/>
            <a:ext cx="8458200" cy="6096000"/>
          </a:xfrm>
        </p:spPr>
        <p:txBody>
          <a:bodyPr>
            <a:noAutofit/>
          </a:bodyPr>
          <a:lstStyle/>
          <a:p>
            <a:pPr lvl="0"/>
            <a:r>
              <a:rPr lang="fr-FR" sz="1200" i="1" dirty="0">
                <a:latin typeface="Calibri" pitchFamily="34" charset="0"/>
              </a:rPr>
              <a:t>La définition du marketing mix :</a:t>
            </a:r>
            <a:endParaRPr lang="fr-FR" sz="1200" dirty="0">
              <a:latin typeface="Calibri" pitchFamily="34" charset="0"/>
            </a:endParaRPr>
          </a:p>
          <a:p>
            <a:r>
              <a:rPr lang="fr-FR" sz="1200" dirty="0">
                <a:latin typeface="Calibri" pitchFamily="34" charset="0"/>
              </a:rPr>
              <a:t>La filiale peut choisir des produits dans la gamme de produits de la maison mère.(pas obliger de distribuer la totalité de la gamme de la maison mère) Elle a le pouvoir de suggérer, de faire transformer les produits pour des adaptations locales et peut s’approvisionner pour des produits complémentaires auprès de fournisseurs concurrents. Au niveau de la politique de prix, la filiale a la liberté de revendre sur son marché au prix qu’elle veut(en fonction de la demande, du cout d’achat, cycle de vie du produit, objectifs commerciaux, volume, type de client, nombre d’intermédiaire utilisé, circuit de </a:t>
            </a:r>
            <a:r>
              <a:rPr lang="fr-FR" sz="1200" dirty="0" err="1">
                <a:latin typeface="Calibri" pitchFamily="34" charset="0"/>
              </a:rPr>
              <a:t>distribution-</a:t>
            </a:r>
            <a:r>
              <a:rPr lang="fr-FR" sz="1200" dirty="0">
                <a:latin typeface="Calibri" pitchFamily="34" charset="0"/>
              </a:rPr>
              <a:t>&gt;marge cumulé) . En sachant qu’elle ne peut pas revendre à perte, elle n’est donc pas réellement libre. Les objectifs de rentabilité sont fixés par les actionnaires par l’intermédiaire du directeur général. En termes de communication, elle peut utiliser les médias qu’elle souhaite, les moyens hors médias aussi. Elle choisi le calendrier des actions de communication et la répartition de son budget. Elle n’est cependant pas maître de son discours, elle doit respecter la communication globale de la maison mère. La filiale n’est responsable que de la partie opérationnelle de la communication. La filiale a la liberté de vendre à qui elle veut, elle a la liberté de mettre en place sa politique de distribution, sauf si la maison mère a mis en place un réseau de franchise.</a:t>
            </a:r>
          </a:p>
          <a:p>
            <a:pPr>
              <a:buNone/>
            </a:pPr>
            <a:r>
              <a:rPr lang="fr-FR" sz="1200" dirty="0">
                <a:latin typeface="Calibri" pitchFamily="34" charset="0"/>
              </a:rPr>
              <a:t> </a:t>
            </a:r>
          </a:p>
          <a:p>
            <a:pPr lvl="0"/>
            <a:r>
              <a:rPr lang="fr-FR" sz="1200" i="1" dirty="0">
                <a:latin typeface="Calibri" pitchFamily="34" charset="0"/>
              </a:rPr>
              <a:t>Autres fonctions de la filiale </a:t>
            </a:r>
            <a:r>
              <a:rPr lang="fr-FR" sz="1200" i="1" dirty="0" smtClean="0">
                <a:latin typeface="Calibri" pitchFamily="34" charset="0"/>
              </a:rPr>
              <a:t>:</a:t>
            </a:r>
            <a:endParaRPr lang="fr-FR" sz="1200" dirty="0" smtClean="0">
              <a:latin typeface="Calibri" pitchFamily="34" charset="0"/>
            </a:endParaRPr>
          </a:p>
          <a:p>
            <a:r>
              <a:rPr lang="fr-FR" sz="1200" dirty="0">
                <a:latin typeface="Calibri" pitchFamily="34" charset="0"/>
              </a:rPr>
              <a:t>Elle va assurer la prospection de clientèle dans son pays. Elle passe les commandes, Elle s’occupe du suivi des commande et de SAV. Elle a sa propre force de vente recrutée sur place. Elle s’occupe des </a:t>
            </a:r>
            <a:r>
              <a:rPr lang="fr-FR" sz="1200" dirty="0" smtClean="0">
                <a:latin typeface="Calibri" pitchFamily="34" charset="0"/>
              </a:rPr>
              <a:t>taches </a:t>
            </a:r>
            <a:r>
              <a:rPr lang="fr-FR" sz="1200" dirty="0">
                <a:latin typeface="Calibri" pitchFamily="34" charset="0"/>
              </a:rPr>
              <a:t>administrative lié au commerce international ( s’occupe des corvées) Elle dédouane (export et import). Elle refacture à ses clients, fixe les délais de paiement. Elle s’occupe du recouvrement de créances.</a:t>
            </a:r>
          </a:p>
          <a:p>
            <a:pPr>
              <a:buNone/>
            </a:pPr>
            <a:r>
              <a:rPr lang="fr-FR" sz="1200" dirty="0">
                <a:latin typeface="Calibri" pitchFamily="34" charset="0"/>
              </a:rPr>
              <a:t> </a:t>
            </a:r>
          </a:p>
          <a:p>
            <a:pPr lvl="0"/>
            <a:r>
              <a:rPr lang="fr-FR" sz="1200" i="1" dirty="0">
                <a:latin typeface="Calibri" pitchFamily="34" charset="0"/>
              </a:rPr>
              <a:t>Conséquence de la filiale pour l’exportateur </a:t>
            </a:r>
            <a:r>
              <a:rPr lang="fr-FR" sz="1200" i="1" dirty="0" smtClean="0">
                <a:latin typeface="Calibri" pitchFamily="34" charset="0"/>
              </a:rPr>
              <a:t>:</a:t>
            </a:r>
            <a:r>
              <a:rPr lang="fr-FR" sz="1200" dirty="0" smtClean="0">
                <a:latin typeface="Calibri" pitchFamily="34" charset="0"/>
              </a:rPr>
              <a:t> </a:t>
            </a:r>
            <a:endParaRPr lang="fr-FR" sz="1200" dirty="0">
              <a:latin typeface="Calibri" pitchFamily="34" charset="0"/>
            </a:endParaRPr>
          </a:p>
          <a:p>
            <a:r>
              <a:rPr lang="fr-FR" sz="1200" dirty="0">
                <a:latin typeface="Calibri" pitchFamily="34" charset="0"/>
              </a:rPr>
              <a:t>Connaissance du marché local… la création d’une structure sur le marché local permet une nationalisation de la marque, du produit étranger. Cela rassure le consommateur, le fournisseur n’est plus un étranger car il a la nationalité du pays d’implantation. Cela rassure également le client car cela sous-entend un certain engagement de la part du fournisseur envers le pays, il y a une certaine pérennité des relations. C’est la meilleure façon de créer des relations sur du long terme. De plus, le SAV est sur place. Il y a une simplification des opérations de commerce internationales pour la maison mère. C’est la filiale qui prend tous les risques : fluctuation de la monnaie, crédits, impayés… La maison mère peut exiger que la filiale la paie en euros. C’est aussi la filiale qui subit les retards de transports, la difficulté de trouver des clients… La maison mère a le pouvoir d’obliger sa filiale à payer à trente jours. Créer une filiale coûte des millions d’euros et c’est long, il faut monter un dossier juridique et financier. La filiale sera localement imposable sur les bénéfices. Il n’y a pas de double imposition. Certains pays d’importation où l’imposition sur les bénéfices est faible, il existe une taxe sur le rapatriement de fonds cela évite la fuite des capitaux.</a:t>
            </a:r>
          </a:p>
          <a:p>
            <a:endParaRPr lang="fr-FR" sz="1200" dirty="0">
              <a:latin typeface="Calibri" pitchFamily="34" charset="0"/>
            </a:endParaRPr>
          </a:p>
        </p:txBody>
      </p:sp>
    </p:spTree>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639762"/>
          </a:xfrm>
        </p:spPr>
        <p:txBody>
          <a:bodyPr>
            <a:normAutofit fontScale="90000"/>
          </a:bodyPr>
          <a:lstStyle/>
          <a:p>
            <a:pPr lvl="0"/>
            <a:r>
              <a:rPr lang="fr-FR" sz="2400" dirty="0" smtClean="0"/>
              <a:t>Comment et sous quelle forme créer une filiale ?</a:t>
            </a:r>
            <a:br>
              <a:rPr lang="fr-FR" sz="2400" dirty="0" smtClean="0"/>
            </a:br>
            <a:endParaRPr lang="fr-FR" sz="2400" dirty="0"/>
          </a:p>
        </p:txBody>
      </p:sp>
      <p:sp>
        <p:nvSpPr>
          <p:cNvPr id="3" name="Espace réservé du contenu 2"/>
          <p:cNvSpPr>
            <a:spLocks noGrp="1"/>
          </p:cNvSpPr>
          <p:nvPr>
            <p:ph sz="quarter" idx="1"/>
          </p:nvPr>
        </p:nvSpPr>
        <p:spPr>
          <a:xfrm>
            <a:off x="304800" y="1124744"/>
            <a:ext cx="8686800" cy="5184576"/>
          </a:xfrm>
        </p:spPr>
        <p:txBody>
          <a:bodyPr>
            <a:normAutofit fontScale="40000" lnSpcReduction="20000"/>
          </a:bodyPr>
          <a:lstStyle/>
          <a:p>
            <a:pPr>
              <a:buNone/>
            </a:pPr>
            <a:r>
              <a:rPr lang="fr-FR" dirty="0" smtClean="0"/>
              <a:t> </a:t>
            </a:r>
            <a:endParaRPr lang="fr-FR" sz="4800" dirty="0">
              <a:latin typeface="Calibri" pitchFamily="34" charset="0"/>
            </a:endParaRPr>
          </a:p>
          <a:p>
            <a:r>
              <a:rPr lang="fr-FR" sz="4800" b="1" i="1" dirty="0">
                <a:latin typeface="Calibri" pitchFamily="34" charset="0"/>
              </a:rPr>
              <a:t>Il existe deux solutions :</a:t>
            </a:r>
            <a:endParaRPr lang="fr-FR" sz="4800" dirty="0">
              <a:latin typeface="Calibri" pitchFamily="34" charset="0"/>
            </a:endParaRPr>
          </a:p>
          <a:p>
            <a:pPr lvl="0"/>
            <a:r>
              <a:rPr lang="fr-FR" sz="4800" dirty="0">
                <a:latin typeface="Calibri" pitchFamily="34" charset="0"/>
              </a:rPr>
              <a:t>Soit on la crée de toutes pièces. Cela permet de créer une petite filiale avec de petits investissements afin de s’adapter aux besoins du marché puis de progresser. Dans certains cas, on n’est pas toujours libre de la forme que l’on souhaite (certains pays l’imposent et d’autres offrent des avantages).</a:t>
            </a:r>
          </a:p>
          <a:p>
            <a:pPr lvl="0"/>
            <a:r>
              <a:rPr lang="fr-FR" sz="4800" dirty="0">
                <a:latin typeface="Calibri" pitchFamily="34" charset="0"/>
              </a:rPr>
              <a:t>Soit on rachète une structure existante que l’on va filialiser. Cela permet une continuité, c’est une rentabilité avec un retour sur investissement très rapide. Il est difficile de s’adapter, il faut composer avec le personnel et mettre en avant de gros investissements tout de suite.</a:t>
            </a:r>
          </a:p>
          <a:p>
            <a:pPr>
              <a:buNone/>
            </a:pPr>
            <a:r>
              <a:rPr lang="fr-FR" sz="4800" dirty="0">
                <a:latin typeface="Calibri" pitchFamily="34" charset="0"/>
              </a:rPr>
              <a:t> </a:t>
            </a:r>
          </a:p>
          <a:p>
            <a:r>
              <a:rPr lang="fr-FR" sz="4800" dirty="0">
                <a:latin typeface="Calibri" pitchFamily="34" charset="0"/>
              </a:rPr>
              <a:t>On peut imaginer que pendant quelques années, avant de s’implanter, on a travaillé avec un agent commercial du pays qui va trouver des clients pour nous. L’exportateur ne lui vend pas les produits, l’agent commercial travaille pour l’exportateur. Il est propriétaire du portefeuille client. L’exportateur est dépendant de l’agent commercial. Le mieux est de racheter l’entreprise de l’agent commercial, l’exportateur en fait une filiale. C’est ce qui se fait en général. Ainsi l’exportateur devient propriétaire du portefeuille client avec lequel il travaille depuis des années. Cela a permis d’exporter pendant quelques années sans prendre le risque de créer immédiatement une filiale</a:t>
            </a:r>
            <a:r>
              <a:rPr lang="fr-FR" sz="4800" dirty="0" smtClean="0"/>
              <a:t>.</a:t>
            </a:r>
            <a:endParaRPr lang="fr-FR" sz="4800" dirty="0"/>
          </a:p>
        </p:txBody>
      </p:sp>
    </p:spTree>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A3DF7F77-6425-4499-A570-5346FCF7B062}" type="slidenum">
              <a:rPr lang="fr-FR" smtClean="0"/>
              <a:pPr/>
              <a:t>137</a:t>
            </a:fld>
            <a:endParaRPr lang="fr-FR"/>
          </a:p>
        </p:txBody>
      </p:sp>
      <p:sp>
        <p:nvSpPr>
          <p:cNvPr id="4" name="Espace réservé du contenu 3"/>
          <p:cNvSpPr>
            <a:spLocks noGrp="1"/>
          </p:cNvSpPr>
          <p:nvPr>
            <p:ph sz="quarter" idx="1"/>
          </p:nvPr>
        </p:nvSpPr>
        <p:spPr>
          <a:xfrm>
            <a:off x="899592" y="908720"/>
            <a:ext cx="7772400" cy="4572000"/>
          </a:xfrm>
        </p:spPr>
        <p:txBody>
          <a:bodyPr>
            <a:normAutofit/>
          </a:bodyPr>
          <a:lstStyle/>
          <a:p>
            <a:r>
              <a:rPr lang="fr-FR" sz="1800" b="1" i="1" dirty="0" smtClean="0"/>
              <a:t>Les avantages sont :</a:t>
            </a:r>
            <a:endParaRPr lang="fr-FR" sz="1800" dirty="0" smtClean="0"/>
          </a:p>
          <a:p>
            <a:pPr lvl="1"/>
            <a:r>
              <a:rPr lang="fr-FR" sz="1600" dirty="0" smtClean="0"/>
              <a:t>Mieux connaître le marché</a:t>
            </a:r>
          </a:p>
          <a:p>
            <a:pPr lvl="1"/>
            <a:r>
              <a:rPr lang="fr-FR" sz="1600" dirty="0" smtClean="0"/>
              <a:t>Travailler en local</a:t>
            </a:r>
          </a:p>
          <a:p>
            <a:pPr lvl="1"/>
            <a:r>
              <a:rPr lang="fr-FR" sz="1600" dirty="0" smtClean="0"/>
              <a:t>Rassurer les clients</a:t>
            </a:r>
          </a:p>
          <a:p>
            <a:pPr lvl="1"/>
            <a:r>
              <a:rPr lang="fr-FR" sz="1600" dirty="0" smtClean="0"/>
              <a:t>Nationaliser la marque</a:t>
            </a:r>
          </a:p>
          <a:p>
            <a:pPr lvl="1"/>
            <a:r>
              <a:rPr lang="fr-FR" sz="1600" dirty="0" smtClean="0"/>
              <a:t>Limiter les risques</a:t>
            </a:r>
          </a:p>
          <a:p>
            <a:pPr lvl="1"/>
            <a:r>
              <a:rPr lang="fr-FR" sz="1600" dirty="0" smtClean="0"/>
              <a:t>Simplification des modalités export, rationalisation</a:t>
            </a:r>
          </a:p>
          <a:p>
            <a:pPr lvl="1"/>
            <a:r>
              <a:rPr lang="fr-FR" sz="1600" dirty="0" smtClean="0"/>
              <a:t>Economies d’échelle</a:t>
            </a:r>
          </a:p>
          <a:p>
            <a:pPr lvl="1"/>
            <a:r>
              <a:rPr lang="fr-FR" sz="1600" dirty="0" smtClean="0"/>
              <a:t>Rapatriement des bénéfices sous condition de choisir le bon pays d’implantation</a:t>
            </a:r>
            <a:endParaRPr lang="fr-FR" sz="1600" b="1" i="1" dirty="0" smtClean="0"/>
          </a:p>
          <a:p>
            <a:r>
              <a:rPr lang="fr-FR" sz="1800" b="1" i="1" dirty="0" smtClean="0"/>
              <a:t>Les inconvénients sont :</a:t>
            </a:r>
            <a:endParaRPr lang="fr-FR" sz="1800" dirty="0" smtClean="0"/>
          </a:p>
          <a:p>
            <a:pPr lvl="1"/>
            <a:r>
              <a:rPr lang="fr-FR" sz="1600" dirty="0" smtClean="0"/>
              <a:t>Coûts fixes élevés</a:t>
            </a:r>
          </a:p>
          <a:p>
            <a:pPr lvl="1"/>
            <a:r>
              <a:rPr lang="fr-FR" sz="1600" dirty="0" smtClean="0"/>
              <a:t>Investissements élevés.</a:t>
            </a:r>
          </a:p>
          <a:p>
            <a:pPr lvl="1"/>
            <a:r>
              <a:rPr lang="fr-FR" sz="1600" dirty="0" smtClean="0"/>
              <a:t>Engagement minimum sur du moyen et long terme</a:t>
            </a:r>
          </a:p>
          <a:p>
            <a:pPr lvl="1"/>
            <a:r>
              <a:rPr lang="fr-FR" sz="1600" dirty="0" smtClean="0"/>
              <a:t>Complètement dépendant des règles juridiques et fiscales locales, mais aussi du droit du travail local…</a:t>
            </a:r>
          </a:p>
          <a:p>
            <a:endParaRPr lang="fr-FR" dirty="0"/>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68362"/>
          </a:xfrm>
        </p:spPr>
        <p:txBody>
          <a:bodyPr/>
          <a:lstStyle/>
          <a:p>
            <a:r>
              <a:rPr lang="fr-FR" dirty="0" smtClean="0">
                <a:solidFill>
                  <a:srgbClr val="A6A1A1"/>
                </a:solidFill>
              </a:rPr>
              <a:t>La </a:t>
            </a:r>
            <a:r>
              <a:rPr lang="fr-FR" dirty="0">
                <a:solidFill>
                  <a:srgbClr val="A6A1A1"/>
                </a:solidFill>
              </a:rPr>
              <a:t>succursale </a:t>
            </a:r>
          </a:p>
        </p:txBody>
      </p:sp>
      <p:sp>
        <p:nvSpPr>
          <p:cNvPr id="3" name="Espace réservé du contenu 2"/>
          <p:cNvSpPr>
            <a:spLocks noGrp="1"/>
          </p:cNvSpPr>
          <p:nvPr>
            <p:ph sz="quarter" idx="1"/>
          </p:nvPr>
        </p:nvSpPr>
        <p:spPr>
          <a:xfrm>
            <a:off x="457200" y="1219200"/>
            <a:ext cx="8229600" cy="5334000"/>
          </a:xfrm>
        </p:spPr>
        <p:txBody>
          <a:bodyPr>
            <a:normAutofit fontScale="55000" lnSpcReduction="20000"/>
          </a:bodyPr>
          <a:lstStyle/>
          <a:p>
            <a:pPr lvl="0"/>
            <a:r>
              <a:rPr lang="fr-FR" dirty="0">
                <a:latin typeface="Calibri" pitchFamily="34" charset="0"/>
              </a:rPr>
              <a:t>Caractéristiques :</a:t>
            </a:r>
          </a:p>
          <a:p>
            <a:pPr>
              <a:buNone/>
            </a:pPr>
            <a:r>
              <a:rPr lang="fr-FR" dirty="0">
                <a:latin typeface="Calibri" pitchFamily="34" charset="0"/>
              </a:rPr>
              <a:t> </a:t>
            </a:r>
          </a:p>
          <a:p>
            <a:r>
              <a:rPr lang="fr-FR" dirty="0">
                <a:latin typeface="Calibri" pitchFamily="34" charset="0"/>
              </a:rPr>
              <a:t>C’est une implantation à l’étranger d’une simple antenne, qui n’a pas d’autonomie (financière, économique…), pas d’existence juridique propre. C’est un simple local, une extension à l’étranger. Ce qui veut dire que la succursale a la nationalité de la maison mère. C’est la maison mère qui prend les risques.</a:t>
            </a:r>
          </a:p>
          <a:p>
            <a:pPr>
              <a:buNone/>
            </a:pPr>
            <a:r>
              <a:rPr lang="fr-FR" dirty="0">
                <a:latin typeface="Calibri" pitchFamily="34" charset="0"/>
              </a:rPr>
              <a:t> </a:t>
            </a:r>
          </a:p>
          <a:p>
            <a:pPr lvl="0"/>
            <a:r>
              <a:rPr lang="fr-FR" i="1" dirty="0">
                <a:latin typeface="Calibri" pitchFamily="34" charset="0"/>
              </a:rPr>
              <a:t>Fonctions :</a:t>
            </a:r>
            <a:endParaRPr lang="fr-FR" dirty="0">
              <a:latin typeface="Calibri" pitchFamily="34" charset="0"/>
            </a:endParaRPr>
          </a:p>
          <a:p>
            <a:pPr>
              <a:buNone/>
            </a:pPr>
            <a:r>
              <a:rPr lang="fr-FR" dirty="0">
                <a:latin typeface="Calibri" pitchFamily="34" charset="0"/>
              </a:rPr>
              <a:t> </a:t>
            </a:r>
          </a:p>
          <a:p>
            <a:r>
              <a:rPr lang="fr-FR" dirty="0">
                <a:latin typeface="Calibri" pitchFamily="34" charset="0"/>
              </a:rPr>
              <a:t>Quasiment les mêmes que pour une filiale (prospection, commandes, livraisons, facturations, SAV…) mais toutes ces activités sont en fait réalisées pour le compte et sous l’entière responsabilité de la société exportatrice (la maison mère). La succursale a un statut de société étrangère dans le pays d’implantation. Elle sera soumise à une imposition sur les bénéfices avec un taux différents, appliqué aux sociétés étrangères. Puis les bénéfices réalisés sont rapatriés en France, qui seront aux aussi soumis à l’imposition sur les bénéfices. Il y a donc double imposition. La création d’une succursale est la location d’un local dans le pays d’implantation, dans lequel on emploie des gens locaux qui connaissent le marché… On peut créer une succursale dans un premier temps, puis lorsqu’elle rapporte beaucoup, pour échapper à la double imposition, on ferme la succursale et on la remplace par une filiale.</a:t>
            </a:r>
          </a:p>
          <a:p>
            <a:pPr>
              <a:buNone/>
            </a:pPr>
            <a:r>
              <a:rPr lang="fr-FR" dirty="0">
                <a:latin typeface="Calibri" pitchFamily="34" charset="0"/>
              </a:rPr>
              <a:t> </a:t>
            </a:r>
          </a:p>
          <a:p>
            <a:pPr lvl="0"/>
            <a:r>
              <a:rPr lang="fr-FR" i="1" dirty="0">
                <a:latin typeface="Calibri" pitchFamily="34" charset="0"/>
              </a:rPr>
              <a:t>Conséquences pour l’exportateur :</a:t>
            </a:r>
            <a:endParaRPr lang="fr-FR" dirty="0">
              <a:latin typeface="Calibri" pitchFamily="34" charset="0"/>
            </a:endParaRPr>
          </a:p>
          <a:p>
            <a:pPr>
              <a:buNone/>
            </a:pPr>
            <a:r>
              <a:rPr lang="fr-FR" dirty="0">
                <a:latin typeface="Calibri" pitchFamily="34" charset="0"/>
              </a:rPr>
              <a:t> </a:t>
            </a:r>
          </a:p>
          <a:p>
            <a:r>
              <a:rPr lang="fr-FR" dirty="0">
                <a:latin typeface="Calibri" pitchFamily="34" charset="0"/>
              </a:rPr>
              <a:t>Présence directe à l’étranger mais statut de société étrangère donc double imposition (locale et française). L’avantage est la flexibilité, la souplesse, la rapidité d’implantation. Cela coûte de l’argent et la maison mère est responsable de tout. La succursale </a:t>
            </a:r>
            <a:r>
              <a:rPr lang="fr-FR" dirty="0" smtClean="0">
                <a:latin typeface="Calibri" pitchFamily="34" charset="0"/>
              </a:rPr>
              <a:t>vend pour l’exportateur mais </a:t>
            </a:r>
            <a:r>
              <a:rPr lang="fr-FR" dirty="0">
                <a:latin typeface="Calibri" pitchFamily="34" charset="0"/>
              </a:rPr>
              <a:t>il n’achète pas pour revendre. C’est un simple vendeur contrôlé par l’exportateur</a:t>
            </a:r>
            <a:r>
              <a:rPr lang="fr-FR" dirty="0" smtClean="0">
                <a:latin typeface="Calibri" pitchFamily="34" charset="0"/>
              </a:rPr>
              <a:t>.</a:t>
            </a:r>
            <a:endParaRPr lang="fr-FR" dirty="0">
              <a:latin typeface="Calibri" pitchFamily="34" charset="0"/>
            </a:endParaRPr>
          </a:p>
          <a:p>
            <a:endParaRPr lang="fr-FR" dirty="0"/>
          </a:p>
        </p:txBody>
      </p:sp>
    </p:spTree>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A6A1A1"/>
                </a:solidFill>
              </a:rPr>
              <a:t>Les aides publics</a:t>
            </a:r>
            <a:endParaRPr lang="fr-FR" dirty="0">
              <a:solidFill>
                <a:srgbClr val="A6A1A1"/>
              </a:solidFill>
            </a:endParaRPr>
          </a:p>
        </p:txBody>
      </p:sp>
      <p:sp>
        <p:nvSpPr>
          <p:cNvPr id="3" name="Espace réservé du contenu 2"/>
          <p:cNvSpPr>
            <a:spLocks noGrp="1"/>
          </p:cNvSpPr>
          <p:nvPr>
            <p:ph sz="quarter" idx="1"/>
          </p:nvPr>
        </p:nvSpPr>
        <p:spPr/>
        <p:txBody>
          <a:bodyPr>
            <a:normAutofit fontScale="70000" lnSpcReduction="20000"/>
          </a:bodyPr>
          <a:lstStyle/>
          <a:p>
            <a:pPr>
              <a:buNone/>
            </a:pPr>
            <a:r>
              <a:rPr lang="fr-FR" dirty="0"/>
              <a:t> </a:t>
            </a:r>
          </a:p>
          <a:p>
            <a:pPr lvl="0">
              <a:buNone/>
            </a:pPr>
            <a:r>
              <a:rPr lang="fr-FR" dirty="0"/>
              <a:t> </a:t>
            </a:r>
            <a:r>
              <a:rPr lang="fr-FR" dirty="0" smtClean="0"/>
              <a:t>Les financements publics :</a:t>
            </a:r>
          </a:p>
          <a:p>
            <a:pPr>
              <a:buNone/>
            </a:pPr>
            <a:endParaRPr lang="fr-FR" dirty="0"/>
          </a:p>
          <a:p>
            <a:r>
              <a:rPr lang="fr-FR" dirty="0"/>
              <a:t>Pour les grosses entreprises européennes : présentation d’un dossier et demande de subventions dans le cadre du programme JEV.</a:t>
            </a:r>
          </a:p>
          <a:p>
            <a:r>
              <a:rPr lang="fr-FR" dirty="0"/>
              <a:t>Il est aussi possible d’aller voir en France le ministère des finances et demander des avantages fiscaux en vertu de l’article 39 du Code Général des Impôts.</a:t>
            </a:r>
          </a:p>
          <a:p>
            <a:r>
              <a:rPr lang="fr-FR" b="1" i="1" dirty="0"/>
              <a:t>La COFACE</a:t>
            </a:r>
            <a:r>
              <a:rPr lang="fr-FR" dirty="0"/>
              <a:t> : assureur. Prête de l’argent en cas de création de filiale (si la filiale n’est pas rentable, on ne rembourse pas). Cependant, il faut faire une étude de marché très poussée.</a:t>
            </a:r>
          </a:p>
          <a:p>
            <a:r>
              <a:rPr lang="fr-FR" b="1" i="1" dirty="0"/>
              <a:t>Les SDR</a:t>
            </a:r>
            <a:r>
              <a:rPr lang="fr-FR" dirty="0"/>
              <a:t> (Sociétés de Développement Régional) : 50% privée 50% publique, capitaux régionaux et privés. Elles permettent aux entreprises de la région de créer des succursales.</a:t>
            </a:r>
          </a:p>
          <a:p>
            <a:r>
              <a:rPr lang="fr-FR" b="1" i="1" dirty="0"/>
              <a:t>La banque de développement des PME</a:t>
            </a:r>
            <a:r>
              <a:rPr lang="fr-FR" dirty="0"/>
              <a:t> : banque spécialisée dans les crédits aux PME pour l’implantation de filiales ou de succursales.</a:t>
            </a:r>
          </a:p>
          <a:p>
            <a:r>
              <a:rPr lang="fr-FR" dirty="0"/>
              <a:t>Tous les instituts de crédit peuvent prêter de l’argent pour s’implanter.</a:t>
            </a:r>
          </a:p>
          <a:p>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332656"/>
            <a:ext cx="8229600" cy="1143000"/>
          </a:xfrm>
        </p:spPr>
        <p:txBody>
          <a:bodyPr>
            <a:noAutofit/>
          </a:bodyPr>
          <a:lstStyle/>
          <a:p>
            <a:pPr algn="ctr"/>
            <a:r>
              <a:rPr lang="fr-FR" sz="4000" dirty="0" smtClean="0">
                <a:latin typeface="Calibri" pitchFamily="34" charset="0"/>
                <a:cs typeface="Calibri" pitchFamily="34" charset="0"/>
              </a:rPr>
              <a:t>La tendance au rapprochement des normes et des cultures</a:t>
            </a:r>
            <a:endParaRPr lang="fr-FR" sz="4000" dirty="0">
              <a:latin typeface="Calibri" pitchFamily="34" charset="0"/>
              <a:cs typeface="Calibri" pitchFamily="34" charset="0"/>
            </a:endParaRPr>
          </a:p>
        </p:txBody>
      </p:sp>
      <p:sp>
        <p:nvSpPr>
          <p:cNvPr id="4" name="Espace réservé du numéro de diapositive 3"/>
          <p:cNvSpPr>
            <a:spLocks noGrp="1"/>
          </p:cNvSpPr>
          <p:nvPr>
            <p:ph type="sldNum" sz="quarter" idx="12"/>
          </p:nvPr>
        </p:nvSpPr>
        <p:spPr/>
        <p:txBody>
          <a:bodyPr/>
          <a:lstStyle/>
          <a:p>
            <a:fld id="{A3DF7F77-6425-4499-A570-5346FCF7B062}" type="slidenum">
              <a:rPr lang="fr-FR" smtClean="0"/>
              <a:pPr/>
              <a:t>14</a:t>
            </a:fld>
            <a:endParaRPr lang="fr-FR"/>
          </a:p>
        </p:txBody>
      </p:sp>
      <p:sp>
        <p:nvSpPr>
          <p:cNvPr id="3" name="Espace réservé du contenu 2"/>
          <p:cNvSpPr>
            <a:spLocks noGrp="1"/>
          </p:cNvSpPr>
          <p:nvPr>
            <p:ph sz="quarter" idx="1"/>
          </p:nvPr>
        </p:nvSpPr>
        <p:spPr/>
        <p:txBody>
          <a:bodyPr>
            <a:normAutofit/>
          </a:bodyPr>
          <a:lstStyle/>
          <a:p>
            <a:pPr algn="just"/>
            <a:r>
              <a:rPr lang="fr-FR" sz="2400" dirty="0" smtClean="0">
                <a:latin typeface="Calibri" pitchFamily="34" charset="0"/>
                <a:cs typeface="Calibri" pitchFamily="34" charset="0"/>
              </a:rPr>
              <a:t>Normalisation techniques</a:t>
            </a:r>
          </a:p>
          <a:p>
            <a:pPr lvl="1" algn="just"/>
            <a:r>
              <a:rPr lang="fr-FR" sz="2400" dirty="0" smtClean="0">
                <a:latin typeface="Calibri" pitchFamily="34" charset="0"/>
                <a:cs typeface="Calibri" pitchFamily="34" charset="0"/>
              </a:rPr>
              <a:t>Normes ISO favorisées par l’OMC (a commencé en 1987 avec ISO 9000)</a:t>
            </a:r>
          </a:p>
          <a:p>
            <a:pPr lvl="1" algn="just"/>
            <a:r>
              <a:rPr lang="fr-FR" sz="2400" dirty="0" smtClean="0">
                <a:latin typeface="Calibri" pitchFamily="34" charset="0"/>
                <a:cs typeface="Calibri" pitchFamily="34" charset="0"/>
              </a:rPr>
              <a:t>Harmonisation des normes nationales</a:t>
            </a:r>
          </a:p>
          <a:p>
            <a:pPr lvl="2" algn="just"/>
            <a:r>
              <a:rPr lang="fr-FR" sz="2400" dirty="0" smtClean="0">
                <a:latin typeface="Calibri" pitchFamily="34" charset="0"/>
                <a:cs typeface="Calibri" pitchFamily="34" charset="0"/>
              </a:rPr>
              <a:t>Favorise la libre circulation de biens et services en supprimant les obstacles liées aux différences de normes</a:t>
            </a:r>
          </a:p>
          <a:p>
            <a:pPr lvl="2" algn="just"/>
            <a:r>
              <a:rPr lang="fr-FR" sz="2400" dirty="0" smtClean="0">
                <a:latin typeface="Calibri" pitchFamily="34" charset="0"/>
                <a:cs typeface="Calibri" pitchFamily="34" charset="0"/>
              </a:rPr>
              <a:t>Amélioration de la qualité des produits et des processus et une meilleure protection des utilisateurs et de l’environnement</a:t>
            </a:r>
          </a:p>
        </p:txBody>
      </p:sp>
    </p:spTree>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latin typeface="Calibri" pitchFamily="34" charset="0"/>
              </a:rPr>
              <a:t/>
            </a:r>
            <a:br>
              <a:rPr lang="fr-FR" dirty="0">
                <a:latin typeface="Calibri" pitchFamily="34" charset="0"/>
              </a:rPr>
            </a:br>
            <a:r>
              <a:rPr lang="fr-FR" cap="small" dirty="0" smtClean="0">
                <a:solidFill>
                  <a:srgbClr val="A6A1A1"/>
                </a:solidFill>
                <a:latin typeface="Calibri" pitchFamily="34" charset="0"/>
              </a:rPr>
              <a:t>Les réseaux de vente hors implantation </a:t>
            </a:r>
            <a:r>
              <a:rPr lang="fr-FR" dirty="0"/>
              <a:t/>
            </a:r>
            <a:br>
              <a:rPr lang="fr-FR" dirty="0"/>
            </a:br>
            <a:endParaRPr lang="fr-FR" dirty="0"/>
          </a:p>
        </p:txBody>
      </p:sp>
      <p:sp>
        <p:nvSpPr>
          <p:cNvPr id="3" name="Espace réservé du contenu 2"/>
          <p:cNvSpPr>
            <a:spLocks noGrp="1"/>
          </p:cNvSpPr>
          <p:nvPr>
            <p:ph sz="quarter" idx="1"/>
          </p:nvPr>
        </p:nvSpPr>
        <p:spPr/>
        <p:txBody>
          <a:bodyPr>
            <a:normAutofit fontScale="77500" lnSpcReduction="20000"/>
          </a:bodyPr>
          <a:lstStyle/>
          <a:p>
            <a:r>
              <a:rPr lang="fr-FR" dirty="0"/>
              <a:t>L’agent commissionné </a:t>
            </a:r>
            <a:r>
              <a:rPr lang="fr-FR" dirty="0" smtClean="0"/>
              <a:t>:  Ce </a:t>
            </a:r>
            <a:r>
              <a:rPr lang="fr-FR" dirty="0"/>
              <a:t>n’est pas un intermédiaire de la distribution. Il n’est jamais propriétaire de la </a:t>
            </a:r>
            <a:r>
              <a:rPr lang="fr-FR" dirty="0" smtClean="0"/>
              <a:t>marchandise. Ce </a:t>
            </a:r>
            <a:r>
              <a:rPr lang="fr-FR" dirty="0"/>
              <a:t>lui qui achète pour revendre est un agent </a:t>
            </a:r>
            <a:r>
              <a:rPr lang="fr-FR" dirty="0" smtClean="0"/>
              <a:t>importateur. L’agent </a:t>
            </a:r>
            <a:r>
              <a:rPr lang="fr-FR" dirty="0"/>
              <a:t>commercial ne prélève pas de marge mais est rémunéré par des commissions</a:t>
            </a:r>
            <a:r>
              <a:rPr lang="fr-FR" dirty="0" smtClean="0"/>
              <a:t>.</a:t>
            </a:r>
          </a:p>
          <a:p>
            <a:r>
              <a:rPr lang="fr-FR" dirty="0"/>
              <a:t>Le représentant salarié </a:t>
            </a:r>
            <a:r>
              <a:rPr lang="fr-FR" dirty="0" smtClean="0"/>
              <a:t>: Ce </a:t>
            </a:r>
            <a:r>
              <a:rPr lang="fr-FR" dirty="0"/>
              <a:t>sont des commerciaux qui sont reliés à l’entreprise par un contrat de travail. Il y a un lien de subordination total entre le salarié et l’entreprise. Au niveau de la rémunération, il s’agit d’un statut de salarié de droit commun, avec une rémunération contenant au minimum un fixe.</a:t>
            </a:r>
            <a:endParaRPr lang="fr-FR" dirty="0" smtClean="0"/>
          </a:p>
          <a:p>
            <a:r>
              <a:rPr lang="fr-FR" dirty="0"/>
              <a:t>La vente directe classique </a:t>
            </a:r>
            <a:r>
              <a:rPr lang="fr-FR" dirty="0" smtClean="0"/>
              <a:t>:</a:t>
            </a:r>
            <a:r>
              <a:rPr lang="fr-FR" dirty="0"/>
              <a:t>C’est le cas où l’entreprise vend à l’international sans aucune présence à l’étranger (pas d’agent commercial, de filiale ou de représentant). Cela reste rare car il y a beaucoup de problème de prospection et de logistique. On peut trouver cela dans le cas d’appel d’offre : c’est le client qui vient spontanément (bâtiment…).</a:t>
            </a:r>
          </a:p>
          <a:p>
            <a:r>
              <a:rPr lang="fr-FR" dirty="0"/>
              <a:t>On peut aussi trouver le cas de la vente à distance (par mail, fax…)</a:t>
            </a:r>
            <a:r>
              <a:rPr lang="fr-FR" dirty="0" smtClean="0"/>
              <a:t>.</a:t>
            </a:r>
          </a:p>
          <a:p>
            <a:pPr lvl="0"/>
            <a:endParaRPr lang="fr-FR" dirty="0" smtClean="0"/>
          </a:p>
          <a:p>
            <a:endParaRPr lang="fr-FR" dirty="0" smtClean="0"/>
          </a:p>
          <a:p>
            <a:pPr lvl="0"/>
            <a:endParaRPr lang="fr-FR" dirty="0" smtClean="0"/>
          </a:p>
          <a:p>
            <a:endParaRPr lang="fr-FR" dirty="0"/>
          </a:p>
        </p:txBody>
      </p:sp>
    </p:spTree>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914400" y="1124744"/>
            <a:ext cx="7772400" cy="4895056"/>
          </a:xfrm>
        </p:spPr>
        <p:txBody>
          <a:bodyPr>
            <a:normAutofit fontScale="77500" lnSpcReduction="20000"/>
          </a:bodyPr>
          <a:lstStyle/>
          <a:p>
            <a:pPr lvl="0"/>
            <a:r>
              <a:rPr lang="fr-FR" dirty="0"/>
              <a:t>La vente via internet :</a:t>
            </a:r>
            <a:endParaRPr lang="fr-FR" dirty="0" smtClean="0"/>
          </a:p>
          <a:p>
            <a:pPr lvl="1"/>
            <a:r>
              <a:rPr lang="fr-FR" dirty="0"/>
              <a:t>Le B to B et les places de marché </a:t>
            </a:r>
          </a:p>
          <a:p>
            <a:pPr lvl="1"/>
            <a:r>
              <a:rPr lang="fr-FR" dirty="0"/>
              <a:t>Le B to C et les sites </a:t>
            </a:r>
            <a:r>
              <a:rPr lang="fr-FR" dirty="0" smtClean="0"/>
              <a:t>marchands</a:t>
            </a:r>
          </a:p>
          <a:p>
            <a:pPr lvl="0"/>
            <a:r>
              <a:rPr lang="fr-FR" dirty="0"/>
              <a:t>La vente en </a:t>
            </a:r>
            <a:r>
              <a:rPr lang="fr-FR" dirty="0" smtClean="0"/>
              <a:t>coopération: </a:t>
            </a:r>
            <a:r>
              <a:rPr lang="fr-FR" dirty="0"/>
              <a:t>Des exportateurs vont s’associer ponctuellement ou durablement pour des affaires à l’international. Cela permet de partager les risques (impayés, financements…) mais surtout cela limite les coûts et simplifie le travail</a:t>
            </a:r>
            <a:r>
              <a:rPr lang="fr-FR" dirty="0" smtClean="0"/>
              <a:t>. On distingue différents groupements d’exportateurs:</a:t>
            </a:r>
          </a:p>
          <a:p>
            <a:pPr lvl="1"/>
            <a:r>
              <a:rPr lang="fr-FR" i="1" dirty="0" smtClean="0"/>
              <a:t>Le </a:t>
            </a:r>
            <a:r>
              <a:rPr lang="fr-FR" i="1" dirty="0"/>
              <a:t>groupement </a:t>
            </a:r>
            <a:r>
              <a:rPr lang="fr-FR" i="1" dirty="0" err="1"/>
              <a:t>service-export</a:t>
            </a:r>
            <a:r>
              <a:rPr lang="fr-FR" i="1" dirty="0" smtClean="0"/>
              <a:t>commun</a:t>
            </a:r>
            <a:endParaRPr lang="fr-FR" dirty="0" smtClean="0"/>
          </a:p>
          <a:p>
            <a:pPr lvl="1"/>
            <a:r>
              <a:rPr lang="fr-FR" i="1" dirty="0"/>
              <a:t>Le groupement négociant :</a:t>
            </a:r>
            <a:endParaRPr lang="fr-FR" dirty="0"/>
          </a:p>
          <a:p>
            <a:pPr lvl="1"/>
            <a:r>
              <a:rPr lang="fr-FR" i="1" dirty="0"/>
              <a:t>Le groupement ad hoc </a:t>
            </a:r>
            <a:endParaRPr lang="fr-FR" dirty="0"/>
          </a:p>
          <a:p>
            <a:pPr lvl="1"/>
            <a:r>
              <a:rPr lang="fr-FR" i="1" dirty="0"/>
              <a:t>Le groupement club export </a:t>
            </a:r>
            <a:r>
              <a:rPr lang="fr-FR" i="1" dirty="0" smtClean="0"/>
              <a:t>:</a:t>
            </a:r>
          </a:p>
          <a:p>
            <a:r>
              <a:rPr lang="fr-FR" dirty="0"/>
              <a:t>La franchise à </a:t>
            </a:r>
            <a:r>
              <a:rPr lang="fr-FR" dirty="0" smtClean="0"/>
              <a:t>l’international: Il </a:t>
            </a:r>
            <a:r>
              <a:rPr lang="fr-FR" dirty="0"/>
              <a:t>y a la franchise industrielle : le franchiseur donne au franchisé l’autorisation de fabriquer sous son </a:t>
            </a:r>
            <a:r>
              <a:rPr lang="fr-FR" dirty="0" smtClean="0"/>
              <a:t>nom. La </a:t>
            </a:r>
            <a:r>
              <a:rPr lang="fr-FR" dirty="0"/>
              <a:t>franchise de service : ouvrir un hôtel sous la marque formule 1, Novotel</a:t>
            </a:r>
            <a:r>
              <a:rPr lang="fr-FR" dirty="0" smtClean="0"/>
              <a:t>… Il </a:t>
            </a:r>
            <a:r>
              <a:rPr lang="fr-FR" dirty="0"/>
              <a:t>y a un droit d’entrée et une redevance sur chiffre d’affaires</a:t>
            </a:r>
            <a:r>
              <a:rPr lang="fr-FR" dirty="0" smtClean="0"/>
              <a:t>. </a:t>
            </a:r>
            <a:endParaRPr lang="fr-FR" dirty="0"/>
          </a:p>
        </p:txBody>
      </p:sp>
    </p:spTree>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590800"/>
            <a:ext cx="7772400" cy="1143000"/>
          </a:xfrm>
        </p:spPr>
        <p:txBody>
          <a:bodyPr/>
          <a:lstStyle/>
          <a:p>
            <a:pPr algn="ctr"/>
            <a:r>
              <a:rPr lang="fr-FR" dirty="0" smtClean="0"/>
              <a:t>III) Focus sur Auchan</a:t>
            </a:r>
            <a:endParaRPr lang="fr-FR" dirty="0"/>
          </a:p>
        </p:txBody>
      </p:sp>
      <p:sp>
        <p:nvSpPr>
          <p:cNvPr id="3" name="Espace réservé du numéro de diapositive 2"/>
          <p:cNvSpPr>
            <a:spLocks noGrp="1"/>
          </p:cNvSpPr>
          <p:nvPr>
            <p:ph type="sldNum" sz="quarter" idx="12"/>
          </p:nvPr>
        </p:nvSpPr>
        <p:spPr/>
        <p:txBody>
          <a:bodyPr/>
          <a:lstStyle/>
          <a:p>
            <a:fld id="{A3DF7F77-6425-4499-A570-5346FCF7B062}" type="slidenum">
              <a:rPr lang="fr-FR" smtClean="0"/>
              <a:pPr/>
              <a:t>142</a:t>
            </a:fld>
            <a:endParaRPr lang="fr-FR"/>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a:bodyPr>
          <a:lstStyle/>
          <a:p>
            <a:r>
              <a:rPr lang="fr-FR" dirty="0" smtClean="0"/>
              <a:t>Dans le but de donnée une tournure professionnel à notre dossier nous avons fait le choix d’intégrer une partie cas pratique sur le développement à l’international.</a:t>
            </a:r>
          </a:p>
          <a:p>
            <a:r>
              <a:rPr lang="fr-FR" dirty="0" smtClean="0"/>
              <a:t>Nous avons premièrement fait le choix d’utiliser le groupe Auchan comme exemple de choix stratégique à l’international ainsi que ses différents choix concernant la Russie, puis nous nous sommes focalisé sur les deux groupes Auchan et Carrefour concernant la présence et l’adaptation de ces groupes en Chine.    </a:t>
            </a:r>
            <a:endParaRPr lang="fr-FR" dirty="0"/>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188640"/>
            <a:ext cx="8229600" cy="634082"/>
          </a:xfrm>
        </p:spPr>
        <p:txBody>
          <a:bodyPr>
            <a:normAutofit fontScale="90000"/>
          </a:bodyPr>
          <a:lstStyle/>
          <a:p>
            <a:r>
              <a:rPr lang="fr-FR" dirty="0" smtClean="0"/>
              <a:t/>
            </a:r>
            <a:br>
              <a:rPr lang="fr-FR" dirty="0" smtClean="0"/>
            </a:br>
            <a:r>
              <a:rPr lang="fr-FR" dirty="0" smtClean="0"/>
              <a:t> Présentation de Auchan</a:t>
            </a:r>
            <a:endParaRPr lang="fr-FR" dirty="0"/>
          </a:p>
        </p:txBody>
      </p:sp>
      <p:sp>
        <p:nvSpPr>
          <p:cNvPr id="3" name="Espace réservé du contenu 2"/>
          <p:cNvSpPr>
            <a:spLocks noGrp="1"/>
          </p:cNvSpPr>
          <p:nvPr>
            <p:ph idx="1"/>
          </p:nvPr>
        </p:nvSpPr>
        <p:spPr>
          <a:xfrm>
            <a:off x="251520" y="908720"/>
            <a:ext cx="8892480" cy="6120680"/>
          </a:xfrm>
        </p:spPr>
        <p:txBody>
          <a:bodyPr>
            <a:normAutofit fontScale="25000" lnSpcReduction="20000"/>
          </a:bodyPr>
          <a:lstStyle/>
          <a:p>
            <a:pPr>
              <a:buNone/>
            </a:pPr>
            <a:r>
              <a:rPr lang="fr-FR" sz="6400" dirty="0" smtClean="0"/>
              <a:t>Auchan </a:t>
            </a:r>
            <a:r>
              <a:rPr lang="fr-FR" sz="6400" dirty="0"/>
              <a:t>est </a:t>
            </a:r>
            <a:r>
              <a:rPr lang="fr-FR" sz="6400" dirty="0" smtClean="0"/>
              <a:t>une enseigne de grande distribution fondée </a:t>
            </a:r>
            <a:r>
              <a:rPr lang="fr-FR" sz="6400" dirty="0"/>
              <a:t>en 1961 par </a:t>
            </a:r>
            <a:r>
              <a:rPr lang="fr-FR" sz="6400" dirty="0" smtClean="0"/>
              <a:t>Gérard </a:t>
            </a:r>
            <a:r>
              <a:rPr lang="fr-FR" sz="6400" dirty="0" err="1" smtClean="0"/>
              <a:t>Mullier</a:t>
            </a:r>
            <a:r>
              <a:rPr lang="fr-FR" sz="6400" dirty="0" smtClean="0"/>
              <a:t> et dirigée </a:t>
            </a:r>
            <a:r>
              <a:rPr lang="fr-FR" sz="6400" dirty="0"/>
              <a:t>par </a:t>
            </a:r>
            <a:r>
              <a:rPr lang="fr-FR" sz="6400" dirty="0" smtClean="0"/>
              <a:t>lui-même jusqu'en 2006. </a:t>
            </a:r>
            <a:r>
              <a:rPr lang="fr-FR" sz="6400" dirty="0"/>
              <a:t>Depuis, la présidence du groupe est assurée </a:t>
            </a:r>
            <a:r>
              <a:rPr lang="fr-FR" sz="6400" dirty="0" smtClean="0"/>
              <a:t>par Vianney </a:t>
            </a:r>
            <a:r>
              <a:rPr lang="fr-FR" sz="6400" dirty="0" err="1" smtClean="0"/>
              <a:t>Mullier</a:t>
            </a:r>
            <a:r>
              <a:rPr lang="fr-FR" sz="6400" dirty="0" smtClean="0"/>
              <a:t>, </a:t>
            </a:r>
            <a:r>
              <a:rPr lang="fr-FR" sz="6400" dirty="0"/>
              <a:t>ancien président </a:t>
            </a:r>
            <a:r>
              <a:rPr lang="fr-FR" sz="6400" dirty="0" smtClean="0"/>
              <a:t>d'</a:t>
            </a:r>
            <a:r>
              <a:rPr lang="fr-FR" sz="6400" dirty="0" err="1" smtClean="0"/>
              <a:t>Immochan</a:t>
            </a:r>
            <a:r>
              <a:rPr lang="fr-FR" sz="6400" dirty="0" smtClean="0"/>
              <a:t>.</a:t>
            </a:r>
            <a:endParaRPr lang="fr-FR" sz="6400" dirty="0"/>
          </a:p>
          <a:p>
            <a:r>
              <a:rPr lang="fr-FR" sz="6400" b="1" dirty="0" smtClean="0"/>
              <a:t>Auchan </a:t>
            </a:r>
            <a:r>
              <a:rPr lang="fr-FR" sz="6400" b="1" dirty="0"/>
              <a:t>est le </a:t>
            </a:r>
            <a:r>
              <a:rPr lang="fr-FR" sz="6400" b="1" dirty="0" smtClean="0"/>
              <a:t>10 </a:t>
            </a:r>
            <a:r>
              <a:rPr lang="fr-FR" sz="6400" b="1" dirty="0" err="1" smtClean="0"/>
              <a:t>ème</a:t>
            </a:r>
            <a:r>
              <a:rPr lang="fr-FR" sz="6400" b="1" dirty="0"/>
              <a:t>groupe de distribution Alimentaire dans le Monde </a:t>
            </a:r>
            <a:r>
              <a:rPr lang="fr-FR" sz="6400" dirty="0"/>
              <a:t>et </a:t>
            </a:r>
            <a:r>
              <a:rPr lang="fr-FR" sz="6400" dirty="0" smtClean="0"/>
              <a:t>le </a:t>
            </a:r>
            <a:r>
              <a:rPr lang="fr-FR" sz="6400" dirty="0"/>
              <a:t>2eme groupe de distribution français dans le monde. </a:t>
            </a:r>
          </a:p>
          <a:p>
            <a:r>
              <a:rPr lang="fr-FR" sz="6400" dirty="0"/>
              <a:t>Le distributeur nordiste, réalise déjà </a:t>
            </a:r>
            <a:r>
              <a:rPr lang="fr-FR" sz="6400" b="1" dirty="0"/>
              <a:t>57% de ses ventes hors de </a:t>
            </a:r>
            <a:r>
              <a:rPr lang="fr-FR" sz="6400" b="1" dirty="0" smtClean="0"/>
              <a:t>France</a:t>
            </a:r>
          </a:p>
          <a:p>
            <a:endParaRPr lang="fr-FR" sz="6400" dirty="0"/>
          </a:p>
          <a:p>
            <a:pPr>
              <a:buNone/>
            </a:pPr>
            <a:r>
              <a:rPr lang="fr-FR" sz="6400" b="1" u="sng" dirty="0" smtClean="0"/>
              <a:t>La </a:t>
            </a:r>
            <a:r>
              <a:rPr lang="fr-FR" sz="6400" b="1" u="sng" dirty="0"/>
              <a:t>position du groupe Auchan dans le monde</a:t>
            </a:r>
            <a:r>
              <a:rPr lang="fr-FR" sz="6400" b="1" dirty="0"/>
              <a:t> : </a:t>
            </a:r>
            <a:endParaRPr lang="fr-FR" sz="6400" b="1" dirty="0" smtClean="0"/>
          </a:p>
          <a:p>
            <a:pPr>
              <a:buNone/>
            </a:pPr>
            <a:endParaRPr lang="fr-FR" sz="6400" dirty="0"/>
          </a:p>
          <a:p>
            <a:pPr>
              <a:buNone/>
            </a:pPr>
            <a:r>
              <a:rPr lang="fr-FR" sz="6400" dirty="0"/>
              <a:t>Le Groupe Auchan est présent dans </a:t>
            </a:r>
            <a:r>
              <a:rPr lang="fr-FR" sz="6400" b="1" dirty="0"/>
              <a:t>13 pays d'Europe et d'Asie </a:t>
            </a:r>
            <a:r>
              <a:rPr lang="fr-FR" sz="6400" dirty="0"/>
              <a:t>(France, Espagne, Italie, Portugal, Luxembourg, Pologne, Hongrie, Russie, Roumanie, Chine, Taiwan, Maroc, Inde) à travers ses activités cœur de métier </a:t>
            </a:r>
            <a:r>
              <a:rPr lang="fr-FR" sz="6400" dirty="0" smtClean="0"/>
              <a:t>: hypermarchés</a:t>
            </a:r>
            <a:r>
              <a:rPr lang="fr-FR" sz="6400" dirty="0"/>
              <a:t>, supermarchés, immobilier, banque, e-commerce </a:t>
            </a:r>
            <a:r>
              <a:rPr lang="fr-FR" sz="6400" dirty="0" smtClean="0"/>
              <a:t>:</a:t>
            </a:r>
            <a:endParaRPr lang="fr-FR" sz="6400" dirty="0"/>
          </a:p>
          <a:p>
            <a:r>
              <a:rPr lang="fr-FR" sz="6400" dirty="0"/>
              <a:t>CA de 60,2 milliards d’euros en 2012 </a:t>
            </a:r>
          </a:p>
          <a:p>
            <a:r>
              <a:rPr lang="fr-FR" sz="6400" dirty="0"/>
              <a:t>Effectif de 287 000 salariés exercent plus de 150 </a:t>
            </a:r>
            <a:r>
              <a:rPr lang="fr-FR" sz="6400" dirty="0" smtClean="0"/>
              <a:t>métier</a:t>
            </a:r>
            <a:endParaRPr lang="fr-FR" sz="6400" dirty="0"/>
          </a:p>
          <a:p>
            <a:r>
              <a:rPr lang="fr-FR" sz="6400" dirty="0"/>
              <a:t>Une répartition de 709 hypermarchés </a:t>
            </a:r>
            <a:endParaRPr lang="fr-FR" sz="6400" dirty="0" smtClean="0"/>
          </a:p>
          <a:p>
            <a:endParaRPr lang="fr-FR" sz="6400" dirty="0"/>
          </a:p>
          <a:p>
            <a:pPr>
              <a:buNone/>
            </a:pPr>
            <a:r>
              <a:rPr lang="fr-FR" sz="6400" dirty="0"/>
              <a:t> </a:t>
            </a:r>
            <a:r>
              <a:rPr lang="fr-FR" sz="6400" b="1" u="sng" dirty="0" smtClean="0"/>
              <a:t>La position du groupe Auchan en France </a:t>
            </a:r>
            <a:r>
              <a:rPr lang="fr-FR" sz="6400" b="1" dirty="0" smtClean="0"/>
              <a:t>: </a:t>
            </a:r>
          </a:p>
          <a:p>
            <a:pPr>
              <a:buNone/>
            </a:pPr>
            <a:endParaRPr lang="fr-FR" sz="6400" dirty="0" smtClean="0"/>
          </a:p>
          <a:p>
            <a:r>
              <a:rPr lang="fr-FR" sz="6400" dirty="0" smtClean="0"/>
              <a:t>126 hypermarchés </a:t>
            </a:r>
          </a:p>
          <a:p>
            <a:r>
              <a:rPr lang="fr-FR" sz="6400" dirty="0" smtClean="0"/>
              <a:t> 289 millions de passages client par an </a:t>
            </a:r>
          </a:p>
          <a:p>
            <a:r>
              <a:rPr lang="fr-FR" sz="6400" dirty="0" smtClean="0"/>
              <a:t> CA de 15,4 milliards d’euros en 2012 </a:t>
            </a:r>
          </a:p>
          <a:p>
            <a:pPr>
              <a:buNone/>
            </a:pPr>
            <a:r>
              <a:rPr lang="fr-FR" sz="6400" dirty="0" smtClean="0"/>
              <a:t> Cependant nous nous intéresserons uniquement à Auchan </a:t>
            </a:r>
          </a:p>
          <a:p>
            <a:pPr>
              <a:buNone/>
            </a:pPr>
            <a:endParaRPr lang="fr-FR" sz="5600" dirty="0"/>
          </a:p>
          <a:p>
            <a:pPr>
              <a:buNone/>
            </a:pPr>
            <a:r>
              <a:rPr lang="fr-FR" sz="5600" dirty="0"/>
              <a:t> </a:t>
            </a:r>
          </a:p>
        </p:txBody>
      </p:sp>
    </p:spTree>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778098"/>
          </a:xfrm>
        </p:spPr>
        <p:txBody>
          <a:bodyPr/>
          <a:lstStyle/>
          <a:p>
            <a:r>
              <a:rPr lang="fr-FR" sz="3200" dirty="0" smtClean="0"/>
              <a:t>Stratégie du groupe</a:t>
            </a:r>
            <a:endParaRPr lang="fr-FR" sz="3200" dirty="0"/>
          </a:p>
        </p:txBody>
      </p:sp>
      <p:sp>
        <p:nvSpPr>
          <p:cNvPr id="3" name="Espace réservé du contenu 2"/>
          <p:cNvSpPr>
            <a:spLocks noGrp="1"/>
          </p:cNvSpPr>
          <p:nvPr>
            <p:ph idx="1"/>
          </p:nvPr>
        </p:nvSpPr>
        <p:spPr>
          <a:xfrm>
            <a:off x="304800" y="1219200"/>
            <a:ext cx="8229600" cy="5018112"/>
          </a:xfrm>
        </p:spPr>
        <p:txBody>
          <a:bodyPr>
            <a:noAutofit/>
          </a:bodyPr>
          <a:lstStyle/>
          <a:p>
            <a:r>
              <a:rPr lang="fr-FR" sz="1600" b="1" dirty="0" smtClean="0"/>
              <a:t>Mission</a:t>
            </a:r>
          </a:p>
          <a:p>
            <a:pPr>
              <a:buNone/>
            </a:pPr>
            <a:r>
              <a:rPr lang="fr-FR" sz="1600" dirty="0" smtClean="0"/>
              <a:t>La mission d’Auchan s’appuie sur 3valeurs : la confiance, le partage et le progrès. Il a pour but de contribuer chaque jour à améliorer le pouvoir d’achat et la qualité de vie du plus grand nombre de ses clients.</a:t>
            </a:r>
          </a:p>
          <a:p>
            <a:r>
              <a:rPr lang="fr-FR" sz="1600" b="1" dirty="0" smtClean="0"/>
              <a:t>But</a:t>
            </a:r>
          </a:p>
          <a:p>
            <a:pPr>
              <a:buNone/>
            </a:pPr>
            <a:r>
              <a:rPr lang="fr-FR" sz="1600" dirty="0" smtClean="0"/>
              <a:t>Auchan cherche a connaitre mieux ses clients afin d’adapter l’offre en fonction des besoins des clients avec un choix adapté de produits, un dynamisme commercial des prix discount et un travail permanent sur la qualité des services</a:t>
            </a:r>
          </a:p>
          <a:p>
            <a:r>
              <a:rPr lang="fr-FR" sz="1600" b="1" dirty="0" smtClean="0"/>
              <a:t>Objectif</a:t>
            </a:r>
          </a:p>
          <a:p>
            <a:pPr>
              <a:buNone/>
            </a:pPr>
            <a:r>
              <a:rPr lang="fr-FR" sz="1600" dirty="0" smtClean="0"/>
              <a:t>Au niveau national, l’objectif et de luter contre la concurrence en France, pour cela Auchan offre au client des services diversifier dans le but de satisfaire la demande et </a:t>
            </a:r>
            <a:r>
              <a:rPr lang="fr-FR" sz="1600" dirty="0"/>
              <a:t>l</a:t>
            </a:r>
            <a:r>
              <a:rPr lang="fr-FR" sz="1600" dirty="0" smtClean="0"/>
              <a:t>es besoins. Auchan cherche également à fidéliser ses clients pour lutter contre ses concurrents. </a:t>
            </a:r>
          </a:p>
          <a:p>
            <a:pPr>
              <a:buNone/>
            </a:pPr>
            <a:endParaRPr lang="fr-FR" sz="1600" dirty="0" smtClean="0"/>
          </a:p>
          <a:p>
            <a:pPr>
              <a:buNone/>
            </a:pPr>
            <a:r>
              <a:rPr lang="fr-FR" sz="1600" b="1" dirty="0" smtClean="0"/>
              <a:t>Au niveau international, l’objectif d’Auchan est de rattraper ses concurrents grâce à une stratégie d’internationalisation. ( pays d’</a:t>
            </a:r>
            <a:r>
              <a:rPr lang="fr-FR" sz="1600" b="1" dirty="0"/>
              <a:t>E</a:t>
            </a:r>
            <a:r>
              <a:rPr lang="fr-FR" sz="1600" b="1" dirty="0" smtClean="0"/>
              <a:t>urope central et d’</a:t>
            </a:r>
            <a:r>
              <a:rPr lang="fr-FR" sz="1600" b="1" dirty="0"/>
              <a:t>A</a:t>
            </a:r>
            <a:r>
              <a:rPr lang="fr-FR" sz="1600" b="1" dirty="0" smtClean="0"/>
              <a:t>sie du sud est) </a:t>
            </a:r>
          </a:p>
          <a:p>
            <a:pPr>
              <a:buNone/>
            </a:pPr>
            <a:endParaRPr/>
          </a:p>
        </p:txBody>
      </p:sp>
    </p:spTree>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81000" y="76200"/>
            <a:ext cx="8458200" cy="7507560"/>
          </a:xfrm>
        </p:spPr>
        <p:txBody>
          <a:bodyPr>
            <a:normAutofit fontScale="85000" lnSpcReduction="20000"/>
          </a:bodyPr>
          <a:lstStyle/>
          <a:p>
            <a:pPr>
              <a:buNone/>
            </a:pPr>
            <a:endParaRPr lang="fr-FR" sz="2100" dirty="0" smtClean="0">
              <a:sym typeface="Wingdings"/>
            </a:endParaRPr>
          </a:p>
          <a:p>
            <a:r>
              <a:rPr lang="fr-FR" sz="2600" b="1" u="sng" dirty="0" smtClean="0"/>
              <a:t>Stratégie d’internationalisation</a:t>
            </a:r>
          </a:p>
          <a:p>
            <a:endParaRPr lang="fr-FR" sz="2100" b="1" u="sng" dirty="0" smtClean="0"/>
          </a:p>
          <a:p>
            <a:pPr>
              <a:buNone/>
            </a:pPr>
            <a:r>
              <a:rPr lang="fr-FR" sz="2100" dirty="0" smtClean="0"/>
              <a:t>Objectif de croissance internationale progressive (concentration des investissements sur les zones de développement prioritaires que sont l’Europe Centrale et de l’Est, et l’Asie). Le Groupe Auchan assied sa croissance sur le développement organique(développement d’innovations commerciales, test de nouveaux concepts).</a:t>
            </a:r>
          </a:p>
          <a:p>
            <a:pPr>
              <a:buNone/>
            </a:pPr>
            <a:endParaRPr lang="fr-FR" sz="2100" dirty="0" smtClean="0"/>
          </a:p>
          <a:p>
            <a:pPr>
              <a:buNone/>
            </a:pPr>
            <a:r>
              <a:rPr lang="fr-FR" sz="2100" dirty="0" smtClean="0"/>
              <a:t>Auchan a accéléré son implantation à l’étranger : expansion en mariant croissance interne (Europe de l’Est, Amérique latine, Asie), croissance externe (Portugal, Espagne)et partenariat (Italie). Auchan a mis en place des structures internationales de soutien et d’animation, les deux dernières gérant de manière globale leurs approvisionnements grâce à des centrales d’achat supranationales.</a:t>
            </a:r>
          </a:p>
          <a:p>
            <a:pPr>
              <a:buNone/>
            </a:pPr>
            <a:endParaRPr lang="fr-FR" sz="2100" dirty="0" smtClean="0"/>
          </a:p>
          <a:p>
            <a:r>
              <a:rPr lang="fr-FR" sz="2400" b="1" u="sng" dirty="0" smtClean="0"/>
              <a:t>Stratégie: présence à l’international:</a:t>
            </a:r>
          </a:p>
          <a:p>
            <a:endParaRPr lang="fr-FR" sz="2400" b="1" u="sng" dirty="0" smtClean="0"/>
          </a:p>
          <a:p>
            <a:pPr>
              <a:buNone/>
            </a:pPr>
            <a:r>
              <a:rPr lang="fr-FR" sz="2400" dirty="0" smtClean="0"/>
              <a:t>L’internationalisation est un processus opportuniste. </a:t>
            </a:r>
          </a:p>
          <a:p>
            <a:pPr>
              <a:buNone/>
            </a:pPr>
            <a:r>
              <a:rPr lang="fr-FR" sz="2400" dirty="0" smtClean="0"/>
              <a:t>La réflexion des distributeurs s’articule autour de deux points:</a:t>
            </a:r>
          </a:p>
          <a:p>
            <a:pPr marL="457200" indent="-457200">
              <a:buFont typeface="+mj-lt"/>
              <a:buAutoNum type="arabicPeriod"/>
            </a:pPr>
            <a:r>
              <a:rPr lang="fr-FR" sz="2400" dirty="0" smtClean="0"/>
              <a:t>Quels sont les avantages comparatifs de notre concept dans le pays source?</a:t>
            </a:r>
          </a:p>
          <a:p>
            <a:pPr marL="457200" indent="-457200">
              <a:buFont typeface="+mj-lt"/>
              <a:buAutoNum type="arabicPeriod"/>
            </a:pPr>
            <a:r>
              <a:rPr lang="fr-FR" sz="2400" dirty="0" smtClean="0"/>
              <a:t>Quels sont les avantages comparatifs de notre concept dans le pays cible?</a:t>
            </a:r>
          </a:p>
          <a:p>
            <a:pPr>
              <a:buFont typeface="Arial"/>
              <a:buChar char="•"/>
            </a:pPr>
            <a:endParaRPr lang="fr-FR" sz="2400" dirty="0" smtClean="0"/>
          </a:p>
          <a:p>
            <a:pPr>
              <a:buNone/>
            </a:pPr>
            <a:r>
              <a:rPr lang="fr-FR" sz="2400" dirty="0" smtClean="0"/>
              <a:t>En découle une série d’interrogations classiques:</a:t>
            </a:r>
          </a:p>
          <a:p>
            <a:pPr lvl="1"/>
            <a:r>
              <a:rPr lang="fr-FR" sz="2000" dirty="0" smtClean="0"/>
              <a:t>Qu’allons nous exporter?</a:t>
            </a:r>
          </a:p>
          <a:p>
            <a:pPr lvl="1"/>
            <a:r>
              <a:rPr lang="fr-FR" sz="2000" dirty="0" smtClean="0"/>
              <a:t>Ou allons nous exporter nos concepts?</a:t>
            </a:r>
          </a:p>
          <a:p>
            <a:pPr lvl="1"/>
            <a:r>
              <a:rPr lang="fr-FR" sz="2000" dirty="0" smtClean="0"/>
              <a:t>Quand et comment les exporterons nous?</a:t>
            </a:r>
          </a:p>
          <a:p>
            <a:pPr>
              <a:buNone/>
            </a:pPr>
            <a:endParaRPr lang="fr-FR" sz="2100" dirty="0" smtClean="0"/>
          </a:p>
          <a:p>
            <a:pPr>
              <a:buNone/>
            </a:pPr>
            <a:endParaRPr lang="fr-FR" sz="2100" dirty="0" smtClean="0"/>
          </a:p>
          <a:p>
            <a:pPr>
              <a:buNone/>
            </a:pPr>
            <a:endParaRPr/>
          </a:p>
          <a:p>
            <a:endParaRPr lang="fr-FR" sz="1500" b="1" u="sng" dirty="0"/>
          </a:p>
        </p:txBody>
      </p:sp>
    </p:spTree>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4463"/>
            <a:ext cx="8229600" cy="1143000"/>
          </a:xfrm>
        </p:spPr>
        <p:txBody>
          <a:bodyPr>
            <a:normAutofit/>
          </a:bodyPr>
          <a:lstStyle/>
          <a:p>
            <a:r>
              <a:rPr lang="fr-FR" sz="2000" b="1" dirty="0" smtClean="0"/>
              <a:t>Les critères à prendre en compte dans le choix de l’internationalisation</a:t>
            </a:r>
            <a:endParaRPr lang="fr-FR" sz="2000" b="1" dirty="0"/>
          </a:p>
        </p:txBody>
      </p:sp>
      <p:sp>
        <p:nvSpPr>
          <p:cNvPr id="4" name="ZoneTexte 3"/>
          <p:cNvSpPr txBox="1"/>
          <p:nvPr/>
        </p:nvSpPr>
        <p:spPr>
          <a:xfrm>
            <a:off x="304800" y="977290"/>
            <a:ext cx="8839200" cy="5632312"/>
          </a:xfrm>
          <a:prstGeom prst="rect">
            <a:avLst/>
          </a:prstGeom>
          <a:noFill/>
        </p:spPr>
        <p:txBody>
          <a:bodyPr wrap="square" rtlCol="0">
            <a:spAutoFit/>
          </a:bodyPr>
          <a:lstStyle/>
          <a:p>
            <a:endParaRPr lang="fr-FR" dirty="0"/>
          </a:p>
          <a:p>
            <a:pPr>
              <a:buFont typeface="Arial"/>
              <a:buChar char="•"/>
            </a:pPr>
            <a:r>
              <a:rPr lang="fr-FR" b="1" dirty="0" smtClean="0"/>
              <a:t>L’environnement économique</a:t>
            </a:r>
          </a:p>
          <a:p>
            <a:pPr marL="285750" indent="-285750">
              <a:buFontTx/>
              <a:buChar char="-"/>
            </a:pPr>
            <a:r>
              <a:rPr lang="fr-FR" dirty="0" smtClean="0"/>
              <a:t>Evolution du PIB du pays</a:t>
            </a:r>
          </a:p>
          <a:p>
            <a:pPr marL="285750" indent="-285750">
              <a:buFontTx/>
              <a:buChar char="-"/>
            </a:pPr>
            <a:r>
              <a:rPr lang="fr-FR" dirty="0" smtClean="0"/>
              <a:t>Evolution du revenu des consommateurs</a:t>
            </a:r>
          </a:p>
          <a:p>
            <a:pPr marL="285750" indent="-285750">
              <a:buFontTx/>
              <a:buChar char="-"/>
            </a:pPr>
            <a:r>
              <a:rPr lang="fr-FR" dirty="0" smtClean="0"/>
              <a:t>La concurrence</a:t>
            </a:r>
          </a:p>
          <a:p>
            <a:pPr marL="285750" indent="-285750">
              <a:buFontTx/>
              <a:buChar char="-"/>
            </a:pPr>
            <a:r>
              <a:rPr lang="fr-FR" dirty="0" smtClean="0"/>
              <a:t>Relations avec les fournisseurs</a:t>
            </a:r>
          </a:p>
          <a:p>
            <a:pPr marL="285750" indent="-285750">
              <a:buFontTx/>
              <a:buChar char="-"/>
            </a:pPr>
            <a:r>
              <a:rPr lang="fr-FR" dirty="0" smtClean="0"/>
              <a:t>La compétition locale</a:t>
            </a:r>
          </a:p>
          <a:p>
            <a:pPr marL="285750" indent="-285750">
              <a:buFontTx/>
              <a:buChar char="-"/>
            </a:pPr>
            <a:r>
              <a:rPr lang="fr-FR" dirty="0" smtClean="0"/>
              <a:t>La volonté d’investir sur le long terme (projets)</a:t>
            </a:r>
          </a:p>
          <a:p>
            <a:pPr marL="285750" indent="-285750">
              <a:buFontTx/>
              <a:buChar char="-"/>
            </a:pPr>
            <a:r>
              <a:rPr lang="fr-FR" dirty="0" smtClean="0"/>
              <a:t>Le coût de l’immobilier</a:t>
            </a:r>
          </a:p>
          <a:p>
            <a:endParaRPr lang="fr-FR" dirty="0"/>
          </a:p>
          <a:p>
            <a:pPr>
              <a:buFont typeface="Arial"/>
              <a:buChar char="•"/>
            </a:pPr>
            <a:r>
              <a:rPr lang="fr-FR" b="1" dirty="0" smtClean="0"/>
              <a:t>L’environnement social et culturel</a:t>
            </a:r>
          </a:p>
          <a:p>
            <a:pPr marL="285750" indent="-285750">
              <a:buFontTx/>
              <a:buChar char="-"/>
            </a:pPr>
            <a:r>
              <a:rPr lang="fr-FR" dirty="0" smtClean="0"/>
              <a:t>Fidélité des consommateurs</a:t>
            </a:r>
          </a:p>
          <a:p>
            <a:pPr marL="285750" indent="-285750">
              <a:buFontTx/>
              <a:buChar char="-"/>
            </a:pPr>
            <a:r>
              <a:rPr lang="fr-FR" dirty="0" smtClean="0"/>
              <a:t>Habitudes de consommation</a:t>
            </a:r>
          </a:p>
          <a:p>
            <a:pPr marL="285750" indent="-285750">
              <a:buFontTx/>
              <a:buChar char="-"/>
            </a:pPr>
            <a:r>
              <a:rPr lang="fr-FR" dirty="0" smtClean="0"/>
              <a:t>Mobilité des consommateurs</a:t>
            </a:r>
            <a:endParaRPr lang="fr-FR" dirty="0"/>
          </a:p>
          <a:p>
            <a:pPr>
              <a:buFont typeface="Arial"/>
              <a:buChar char="•"/>
            </a:pPr>
            <a:endParaRPr lang="fr-FR" dirty="0"/>
          </a:p>
          <a:p>
            <a:pPr>
              <a:buFont typeface="Arial"/>
              <a:buChar char="•"/>
            </a:pPr>
            <a:r>
              <a:rPr lang="fr-FR" b="1" dirty="0" smtClean="0"/>
              <a:t>L’environnement politique et juridique</a:t>
            </a:r>
          </a:p>
          <a:p>
            <a:pPr marL="285750" indent="-285750">
              <a:buFontTx/>
              <a:buChar char="-"/>
            </a:pPr>
            <a:r>
              <a:rPr lang="fr-FR" dirty="0" smtClean="0"/>
              <a:t>Législation</a:t>
            </a:r>
          </a:p>
          <a:p>
            <a:pPr marL="285750" indent="-285750">
              <a:buFontTx/>
              <a:buChar char="-"/>
            </a:pPr>
            <a:r>
              <a:rPr lang="fr-FR" dirty="0" smtClean="0"/>
              <a:t>Sécurité</a:t>
            </a:r>
          </a:p>
          <a:p>
            <a:endParaRPr lang="fr-FR" dirty="0" smtClean="0"/>
          </a:p>
          <a:p>
            <a:endParaRPr lang="fr-FR" dirty="0" smtClean="0"/>
          </a:p>
          <a:p>
            <a:endParaRPr lang="fr-FR" dirty="0"/>
          </a:p>
        </p:txBody>
      </p:sp>
    </p:spTree>
    <p:extLst>
      <p:ext uri="{BB962C8B-B14F-4D97-AF65-F5344CB8AC3E}">
        <p14:creationId xmlns:p14="http://schemas.microsoft.com/office/powerpoint/2010/main" xmlns="" xmlns:mv="urn:schemas-microsoft-com:mac:vml" xmlns:mc="http://schemas.openxmlformats.org/markup-compatibility/2006" val="3534396284"/>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60648"/>
            <a:ext cx="8229600" cy="576064"/>
          </a:xfrm>
        </p:spPr>
        <p:txBody>
          <a:bodyPr>
            <a:normAutofit/>
          </a:bodyPr>
          <a:lstStyle/>
          <a:p>
            <a:r>
              <a:rPr lang="fr-FR" sz="2000" b="1" u="sng" dirty="0" smtClean="0">
                <a:solidFill>
                  <a:srgbClr val="000000"/>
                </a:solidFill>
              </a:rPr>
              <a:t>Les stratégies à mettre en place dans les différents pays</a:t>
            </a:r>
            <a:endParaRPr lang="fr-FR" sz="2000" b="1" u="sng" dirty="0">
              <a:solidFill>
                <a:srgbClr val="000000"/>
              </a:solidFill>
            </a:endParaRPr>
          </a:p>
        </p:txBody>
      </p:sp>
      <p:sp>
        <p:nvSpPr>
          <p:cNvPr id="3" name="Espace réservé du contenu 2"/>
          <p:cNvSpPr>
            <a:spLocks noGrp="1"/>
          </p:cNvSpPr>
          <p:nvPr>
            <p:ph idx="1"/>
          </p:nvPr>
        </p:nvSpPr>
        <p:spPr>
          <a:xfrm>
            <a:off x="0" y="980728"/>
            <a:ext cx="9144000" cy="4525963"/>
          </a:xfrm>
        </p:spPr>
        <p:txBody>
          <a:bodyPr>
            <a:normAutofit fontScale="77500" lnSpcReduction="20000"/>
          </a:bodyPr>
          <a:lstStyle/>
          <a:p>
            <a:pPr marL="0" indent="0">
              <a:buNone/>
            </a:pPr>
            <a:r>
              <a:rPr lang="fr-FR" sz="2100" dirty="0" smtClean="0"/>
              <a:t>Le deuxième marché d’Auchan après la France est la </a:t>
            </a:r>
            <a:r>
              <a:rPr lang="fr-FR" sz="2100" b="1" dirty="0" smtClean="0"/>
              <a:t>Russie</a:t>
            </a:r>
            <a:r>
              <a:rPr lang="fr-FR" sz="2100" dirty="0" smtClean="0"/>
              <a:t> avec 53 hypermarchés et 76 supermarchés.</a:t>
            </a:r>
          </a:p>
          <a:p>
            <a:pPr marL="0" indent="0">
              <a:buNone/>
            </a:pPr>
            <a:endParaRPr lang="fr-FR" sz="2100" dirty="0"/>
          </a:p>
          <a:p>
            <a:pPr marL="0" indent="0">
              <a:buNone/>
            </a:pPr>
            <a:r>
              <a:rPr lang="fr-FR" sz="2100" dirty="0" smtClean="0"/>
              <a:t>Le groupe accentue sa présence en </a:t>
            </a:r>
            <a:r>
              <a:rPr lang="fr-FR" sz="2100" b="1" dirty="0" smtClean="0"/>
              <a:t>Europe de l’Est </a:t>
            </a:r>
            <a:r>
              <a:rPr lang="fr-FR" sz="2100" dirty="0" smtClean="0"/>
              <a:t>et notamment en Pologne, Ukraine, Roumanie.</a:t>
            </a:r>
          </a:p>
          <a:p>
            <a:pPr marL="0" indent="0">
              <a:buNone/>
            </a:pPr>
            <a:r>
              <a:rPr lang="fr-FR" sz="2100" dirty="0" smtClean="0"/>
              <a:t>-L’internationalisation de l’enseigne à débuté dans les années 80 avec la création d’</a:t>
            </a:r>
            <a:r>
              <a:rPr lang="fr-FR" sz="2100" dirty="0" err="1" smtClean="0"/>
              <a:t>Alcampo</a:t>
            </a:r>
            <a:r>
              <a:rPr lang="fr-FR" sz="2100" dirty="0" smtClean="0"/>
              <a:t> en Espagne. Auchan s’est ensuite implanté en Italie, Portugal et Luxembourg;</a:t>
            </a:r>
          </a:p>
          <a:p>
            <a:pPr marL="0" indent="0">
              <a:buNone/>
            </a:pPr>
            <a:endParaRPr lang="fr-FR" sz="2100" dirty="0" smtClean="0"/>
          </a:p>
          <a:p>
            <a:pPr marL="0" indent="0">
              <a:buNone/>
            </a:pPr>
            <a:r>
              <a:rPr lang="fr-FR" sz="2100" dirty="0" smtClean="0"/>
              <a:t>-Le rachat des Cora Hongrois permet à Auchan de contourner un obstacle réglementaire très défavorable aux grandes surfaces: « une nouvelle réglementation interdit en Hongrie la construction de magasins ayant des surfaces supérieures à 300 m2 pendant deux ou trois ans ». </a:t>
            </a:r>
          </a:p>
          <a:p>
            <a:pPr marL="0" indent="0">
              <a:buNone/>
            </a:pPr>
            <a:endParaRPr lang="fr-FR" sz="2100" dirty="0"/>
          </a:p>
          <a:p>
            <a:pPr marL="0" indent="0">
              <a:buNone/>
            </a:pPr>
            <a:r>
              <a:rPr lang="fr-FR" sz="2100" dirty="0" smtClean="0"/>
              <a:t>-Enorme acquisition des marchés Real en accord avec le distributeur Allemand Métro.</a:t>
            </a:r>
          </a:p>
          <a:p>
            <a:pPr marL="0" indent="0">
              <a:buNone/>
            </a:pPr>
            <a:endParaRPr lang="fr-FR" sz="2100" dirty="0"/>
          </a:p>
          <a:p>
            <a:pPr marL="0" indent="0">
              <a:buNone/>
            </a:pPr>
            <a:r>
              <a:rPr lang="fr-FR" sz="2100" b="1" dirty="0" smtClean="0"/>
              <a:t>En Asie</a:t>
            </a:r>
            <a:r>
              <a:rPr lang="fr-FR" sz="2100" dirty="0" smtClean="0"/>
              <a:t>, le groupe se distingue grâce à sa position de leader sur le marché grâce à sa filiale Sun Art </a:t>
            </a:r>
            <a:r>
              <a:rPr lang="fr-FR" sz="2100" dirty="0" err="1" smtClean="0"/>
              <a:t>Retail</a:t>
            </a:r>
            <a:r>
              <a:rPr lang="fr-FR" sz="2100" dirty="0" smtClean="0"/>
              <a:t> (Détenue à 50/50 avec le Taiwanais </a:t>
            </a:r>
            <a:r>
              <a:rPr lang="fr-FR" sz="2100" dirty="0" err="1" smtClean="0"/>
              <a:t>Ruentex</a:t>
            </a:r>
            <a:r>
              <a:rPr lang="fr-FR" sz="2100" dirty="0" smtClean="0"/>
              <a:t> Group).</a:t>
            </a:r>
          </a:p>
          <a:p>
            <a:endParaRPr lang="fr-FR" sz="2100" dirty="0"/>
          </a:p>
          <a:p>
            <a:pPr marL="0" indent="0">
              <a:buNone/>
            </a:pPr>
            <a:r>
              <a:rPr lang="fr-FR" sz="2100" b="1" dirty="0" smtClean="0"/>
              <a:t>En Inde</a:t>
            </a:r>
            <a:r>
              <a:rPr lang="fr-FR" sz="2100" dirty="0" smtClean="0"/>
              <a:t>, un accord de franchise est conclu avec Landmark Group. Les hypermarchés de Max </a:t>
            </a:r>
            <a:r>
              <a:rPr lang="fr-FR" sz="2100" dirty="0" err="1" smtClean="0"/>
              <a:t>HypermarketIndia</a:t>
            </a:r>
            <a:r>
              <a:rPr lang="fr-FR" sz="2100" dirty="0" smtClean="0"/>
              <a:t> passeront sous l'enseigne Auchan et seront exploités dans le cadre de l'accord de franchise.</a:t>
            </a:r>
          </a:p>
          <a:p>
            <a:pPr marL="0" indent="0" algn="ctr">
              <a:buNone/>
            </a:pPr>
            <a:endParaRPr lang="fr-FR" sz="2100" dirty="0"/>
          </a:p>
          <a:p>
            <a:pPr marL="0" indent="0" algn="ctr">
              <a:buNone/>
            </a:pPr>
            <a:endParaRPr lang="fr-FR" sz="1700" dirty="0" smtClean="0"/>
          </a:p>
          <a:p>
            <a:pPr marL="0" indent="0">
              <a:buNone/>
            </a:pPr>
            <a:endParaRPr lang="fr-FR" dirty="0"/>
          </a:p>
          <a:p>
            <a:pPr marL="0" indent="0">
              <a:buNone/>
            </a:pPr>
            <a:endParaRPr lang="fr-FR" dirty="0" smtClean="0"/>
          </a:p>
          <a:p>
            <a:pPr marL="0" indent="0">
              <a:buNone/>
            </a:pPr>
            <a:endParaRPr lang="fr-FR" dirty="0"/>
          </a:p>
        </p:txBody>
      </p:sp>
      <p:sp>
        <p:nvSpPr>
          <p:cNvPr id="4" name="ZoneTexte 3"/>
          <p:cNvSpPr txBox="1"/>
          <p:nvPr/>
        </p:nvSpPr>
        <p:spPr>
          <a:xfrm>
            <a:off x="0" y="5445224"/>
            <a:ext cx="9144000" cy="861774"/>
          </a:xfrm>
          <a:prstGeom prst="rect">
            <a:avLst/>
          </a:prstGeom>
          <a:noFill/>
        </p:spPr>
        <p:txBody>
          <a:bodyPr wrap="square" rtlCol="0">
            <a:spAutoFit/>
          </a:bodyPr>
          <a:lstStyle/>
          <a:p>
            <a:r>
              <a:rPr lang="fr-FR" dirty="0" smtClean="0">
                <a:sym typeface="Wingdings" panose="05000000000000000000" pitchFamily="2" charset="2"/>
              </a:rPr>
              <a:t> </a:t>
            </a:r>
            <a:r>
              <a:rPr lang="fr-FR" sz="1600" dirty="0" smtClean="0">
                <a:sym typeface="Wingdings" panose="05000000000000000000" pitchFamily="2" charset="2"/>
              </a:rPr>
              <a:t>L’enseigne se développe dans les </a:t>
            </a:r>
            <a:r>
              <a:rPr lang="fr-FR" sz="1600" b="1" dirty="0" smtClean="0">
                <a:sym typeface="Wingdings" panose="05000000000000000000" pitchFamily="2" charset="2"/>
              </a:rPr>
              <a:t>pays en développement </a:t>
            </a:r>
            <a:r>
              <a:rPr lang="fr-FR" sz="1600" dirty="0" smtClean="0">
                <a:sym typeface="Wingdings" panose="05000000000000000000" pitchFamily="2" charset="2"/>
              </a:rPr>
              <a:t>qui présentent des </a:t>
            </a:r>
            <a:r>
              <a:rPr lang="fr-FR" sz="1600" b="1" dirty="0" smtClean="0">
                <a:sym typeface="Wingdings" panose="05000000000000000000" pitchFamily="2" charset="2"/>
              </a:rPr>
              <a:t>opportunités de marché</a:t>
            </a:r>
            <a:r>
              <a:rPr lang="fr-FR" sz="1600" dirty="0" smtClean="0">
                <a:sym typeface="Wingdings" panose="05000000000000000000" pitchFamily="2" charset="2"/>
              </a:rPr>
              <a:t>.</a:t>
            </a:r>
          </a:p>
          <a:p>
            <a:r>
              <a:rPr lang="fr-FR" sz="1600" dirty="0" smtClean="0">
                <a:sym typeface="Wingdings" panose="05000000000000000000" pitchFamily="2" charset="2"/>
              </a:rPr>
              <a:t>Notons que le </a:t>
            </a:r>
            <a:r>
              <a:rPr lang="fr-FR" sz="1600" u="sng" dirty="0" smtClean="0">
                <a:sym typeface="Wingdings" panose="05000000000000000000" pitchFamily="2" charset="2"/>
              </a:rPr>
              <a:t>rachat</a:t>
            </a:r>
            <a:r>
              <a:rPr lang="fr-FR" sz="1600" dirty="0" smtClean="0">
                <a:sym typeface="Wingdings" panose="05000000000000000000" pitchFamily="2" charset="2"/>
              </a:rPr>
              <a:t>, le </a:t>
            </a:r>
            <a:r>
              <a:rPr lang="fr-FR" sz="1600" u="sng" dirty="0" smtClean="0">
                <a:sym typeface="Wingdings" panose="05000000000000000000" pitchFamily="2" charset="2"/>
              </a:rPr>
              <a:t>partenariat</a:t>
            </a:r>
            <a:r>
              <a:rPr lang="fr-FR" sz="1600" dirty="0" smtClean="0">
                <a:sym typeface="Wingdings" panose="05000000000000000000" pitchFamily="2" charset="2"/>
              </a:rPr>
              <a:t> ou </a:t>
            </a:r>
            <a:r>
              <a:rPr lang="fr-FR" sz="1600" u="sng" dirty="0" smtClean="0">
                <a:sym typeface="Wingdings" panose="05000000000000000000" pitchFamily="2" charset="2"/>
              </a:rPr>
              <a:t>l’accord de franchise </a:t>
            </a:r>
            <a:r>
              <a:rPr lang="fr-FR" sz="1600" dirty="0" smtClean="0">
                <a:sym typeface="Wingdings" panose="05000000000000000000" pitchFamily="2" charset="2"/>
              </a:rPr>
              <a:t>sont des choix stratégiques.</a:t>
            </a:r>
          </a:p>
          <a:p>
            <a:r>
              <a:rPr lang="fr-FR" sz="1600" dirty="0" smtClean="0">
                <a:sym typeface="Wingdings" panose="05000000000000000000" pitchFamily="2" charset="2"/>
              </a:rPr>
              <a:t>Ainsi, les lois peuvent être détournées, les clients déjà acquis…</a:t>
            </a:r>
            <a:endParaRPr lang="fr-FR" sz="1600" dirty="0"/>
          </a:p>
        </p:txBody>
      </p:sp>
    </p:spTree>
    <p:extLst>
      <p:ext uri="{BB962C8B-B14F-4D97-AF65-F5344CB8AC3E}">
        <p14:creationId xmlns:p14="http://schemas.microsoft.com/office/powerpoint/2010/main" xmlns="" xmlns:mv="urn:schemas-microsoft-com:mac:vml" xmlns:mc="http://schemas.openxmlformats.org/markup-compatibility/2006" val="2590187987"/>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32048"/>
            <a:ext cx="8229600" cy="516632"/>
          </a:xfrm>
        </p:spPr>
        <p:txBody>
          <a:bodyPr>
            <a:normAutofit/>
          </a:bodyPr>
          <a:lstStyle/>
          <a:p>
            <a:r>
              <a:rPr lang="fr-FR" sz="2000" b="1" dirty="0" smtClean="0">
                <a:solidFill>
                  <a:srgbClr val="A6A1A1"/>
                </a:solidFill>
              </a:rPr>
              <a:t>Focus Auchan en Russie</a:t>
            </a:r>
            <a:endParaRPr lang="fr-FR" sz="2000" b="1" dirty="0">
              <a:solidFill>
                <a:srgbClr val="A6A1A1"/>
              </a:solidFill>
            </a:endParaRPr>
          </a:p>
        </p:txBody>
      </p:sp>
      <p:sp>
        <p:nvSpPr>
          <p:cNvPr id="4" name="ZoneTexte 3"/>
          <p:cNvSpPr txBox="1"/>
          <p:nvPr/>
        </p:nvSpPr>
        <p:spPr>
          <a:xfrm>
            <a:off x="2438400" y="1219200"/>
            <a:ext cx="4218719" cy="369332"/>
          </a:xfrm>
          <a:prstGeom prst="rect">
            <a:avLst/>
          </a:prstGeom>
          <a:noFill/>
        </p:spPr>
        <p:txBody>
          <a:bodyPr wrap="none" rtlCol="0">
            <a:spAutoFit/>
          </a:bodyPr>
          <a:lstStyle/>
          <a:p>
            <a:r>
              <a:rPr lang="fr-FR" i="1" dirty="0"/>
              <a:t>O</a:t>
            </a:r>
            <a:r>
              <a:rPr lang="fr-FR" i="1" dirty="0" smtClean="0"/>
              <a:t>pportunités et menaces du marché Russe</a:t>
            </a:r>
            <a:endParaRPr lang="fr-FR" i="1" dirty="0"/>
          </a:p>
        </p:txBody>
      </p:sp>
      <p:sp>
        <p:nvSpPr>
          <p:cNvPr id="8" name="ZoneTexte 7"/>
          <p:cNvSpPr txBox="1"/>
          <p:nvPr/>
        </p:nvSpPr>
        <p:spPr>
          <a:xfrm>
            <a:off x="0" y="476672"/>
            <a:ext cx="9144000" cy="692497"/>
          </a:xfrm>
          <a:prstGeom prst="rect">
            <a:avLst/>
          </a:prstGeom>
          <a:noFill/>
        </p:spPr>
        <p:txBody>
          <a:bodyPr wrap="square" rtlCol="0">
            <a:spAutoFit/>
          </a:bodyPr>
          <a:lstStyle/>
          <a:p>
            <a:pPr algn="ctr"/>
            <a:r>
              <a:rPr lang="fr-FR" sz="1300" dirty="0" smtClean="0"/>
              <a:t>Au début des années 2000, la population Russe fait ses premiers pas dans la société de consommation, avec de </a:t>
            </a:r>
            <a:r>
              <a:rPr lang="fr-FR" sz="1300" b="1" dirty="0" smtClean="0"/>
              <a:t>nouveaux besoins non comblés par les marchés et les magasins </a:t>
            </a:r>
            <a:r>
              <a:rPr lang="fr-FR" sz="1300" dirty="0" smtClean="0"/>
              <a:t>de proximité. L’opportunité est à saisir; Auchan saute le pas.</a:t>
            </a:r>
          </a:p>
          <a:p>
            <a:pPr algn="ctr"/>
            <a:r>
              <a:rPr lang="fr-FR" sz="1300" dirty="0" smtClean="0"/>
              <a:t>En 2002, une poignée de collaborateurs part à la conquête de la Russie en misant sur le concept de </a:t>
            </a:r>
            <a:r>
              <a:rPr lang="fr-FR" sz="1300" b="1" dirty="0" smtClean="0"/>
              <a:t>« tout sous le même toit ».</a:t>
            </a:r>
            <a:endParaRPr lang="fr-FR" sz="1300" b="1" dirty="0"/>
          </a:p>
        </p:txBody>
      </p:sp>
      <p:sp>
        <p:nvSpPr>
          <p:cNvPr id="9" name="ZoneTexte 8"/>
          <p:cNvSpPr txBox="1"/>
          <p:nvPr/>
        </p:nvSpPr>
        <p:spPr>
          <a:xfrm>
            <a:off x="228600" y="4419600"/>
            <a:ext cx="8496944" cy="2292935"/>
          </a:xfrm>
          <a:prstGeom prst="rect">
            <a:avLst/>
          </a:prstGeom>
          <a:noFill/>
        </p:spPr>
        <p:txBody>
          <a:bodyPr wrap="square" rtlCol="0">
            <a:spAutoFit/>
          </a:bodyPr>
          <a:lstStyle/>
          <a:p>
            <a:r>
              <a:rPr lang="fr-FR" sz="1300" b="1" dirty="0" smtClean="0"/>
              <a:t>Compétition locale </a:t>
            </a:r>
          </a:p>
          <a:p>
            <a:r>
              <a:rPr lang="fr-FR" sz="1300" dirty="0" smtClean="0"/>
              <a:t>Les enseignes Russes sont très puissantes car elles sont souvent financées par les barons financiers.</a:t>
            </a:r>
          </a:p>
          <a:p>
            <a:r>
              <a:rPr lang="fr-FR" sz="1300" dirty="0" smtClean="0"/>
              <a:t>10 enseignes Russes occupent les premières place du palmarès. </a:t>
            </a:r>
          </a:p>
          <a:p>
            <a:r>
              <a:rPr lang="fr-FR" sz="1300" b="1" dirty="0" smtClean="0"/>
              <a:t>Fidélité et mobilité des consommateurs</a:t>
            </a:r>
          </a:p>
          <a:p>
            <a:r>
              <a:rPr lang="fr-FR" sz="1300" dirty="0" smtClean="0"/>
              <a:t>Moins de 50% de la population possède un véhicule.</a:t>
            </a:r>
          </a:p>
          <a:p>
            <a:r>
              <a:rPr lang="fr-FR" sz="1300" dirty="0" smtClean="0"/>
              <a:t>Les Russes sont dans l’ensemble assez fidèles à leur PDV.</a:t>
            </a:r>
          </a:p>
          <a:p>
            <a:r>
              <a:rPr lang="fr-FR" sz="1300" b="1" dirty="0" smtClean="0"/>
              <a:t>Relation avec les fournisseurs</a:t>
            </a:r>
          </a:p>
          <a:p>
            <a:r>
              <a:rPr lang="fr-FR" sz="1300" dirty="0" smtClean="0"/>
              <a:t>Difficultés logistiques et réseau de PME lacunaire.</a:t>
            </a:r>
          </a:p>
          <a:p>
            <a:r>
              <a:rPr lang="fr-FR" sz="1300" b="1" dirty="0" smtClean="0"/>
              <a:t>La concurrence</a:t>
            </a:r>
          </a:p>
          <a:p>
            <a:r>
              <a:rPr lang="fr-FR" sz="1300" b="1" dirty="0" smtClean="0"/>
              <a:t>Volonté d’investir sur le long terme </a:t>
            </a:r>
          </a:p>
          <a:p>
            <a:r>
              <a:rPr lang="fr-FR" sz="1300" dirty="0" smtClean="0"/>
              <a:t>Synergie avec les enseignes du même groupe</a:t>
            </a:r>
          </a:p>
          <a:p>
            <a:endParaRPr lang="fr-FR" dirty="0"/>
          </a:p>
        </p:txBody>
      </p:sp>
      <p:sp>
        <p:nvSpPr>
          <p:cNvPr id="10" name="ZoneTexte 9"/>
          <p:cNvSpPr txBox="1"/>
          <p:nvPr/>
        </p:nvSpPr>
        <p:spPr>
          <a:xfrm>
            <a:off x="0" y="4114800"/>
            <a:ext cx="9144000" cy="369332"/>
          </a:xfrm>
          <a:prstGeom prst="rect">
            <a:avLst/>
          </a:prstGeom>
          <a:noFill/>
        </p:spPr>
        <p:txBody>
          <a:bodyPr wrap="square" rtlCol="0">
            <a:spAutoFit/>
          </a:bodyPr>
          <a:lstStyle/>
          <a:p>
            <a:pPr algn="ctr"/>
            <a:r>
              <a:rPr lang="fr-FR" i="1" dirty="0" smtClean="0"/>
              <a:t>L’environnement social et économique</a:t>
            </a:r>
            <a:endParaRPr lang="fr-FR" i="1" dirty="0"/>
          </a:p>
        </p:txBody>
      </p:sp>
      <p:sp>
        <p:nvSpPr>
          <p:cNvPr id="11" name="ZoneTexte 10"/>
          <p:cNvSpPr txBox="1"/>
          <p:nvPr/>
        </p:nvSpPr>
        <p:spPr>
          <a:xfrm>
            <a:off x="304800" y="1524000"/>
            <a:ext cx="8424936" cy="2693045"/>
          </a:xfrm>
          <a:prstGeom prst="rect">
            <a:avLst/>
          </a:prstGeom>
          <a:noFill/>
        </p:spPr>
        <p:txBody>
          <a:bodyPr wrap="square" rtlCol="0">
            <a:spAutoFit/>
          </a:bodyPr>
          <a:lstStyle/>
          <a:p>
            <a:r>
              <a:rPr lang="fr-FR" sz="1300" dirty="0" smtClean="0"/>
              <a:t>La Russie affiche, depuis 1999, une croissance de 5% de son PIB. Mais cette croissance repose beaucoup sur la flambée du cours du pétrole. La demande croît</a:t>
            </a:r>
          </a:p>
          <a:p>
            <a:r>
              <a:rPr lang="fr-FR" sz="1300" dirty="0" smtClean="0"/>
              <a:t>de 15% par an. On ne compte que deux points de vente pour mille consommateurs, ce qui en fait potentiellement un marché extrêmement intéressant.</a:t>
            </a:r>
          </a:p>
          <a:p>
            <a:endParaRPr lang="fr-FR" sz="1300" dirty="0" smtClean="0"/>
          </a:p>
          <a:p>
            <a:r>
              <a:rPr lang="fr-FR" sz="1300" dirty="0" smtClean="0"/>
              <a:t>La Russie présente également des points faibles. La richesse est limitée à ce que l’on a coutume d’appeler « les deux capitales », à savoir Moscou et Saint-Pétersbourg. Dans le reste du pays, le niveau de développement est beaucoup plus faible. Les infrastructures restent insatisfaisantes, qu’il s’agisse des voies routières ou ferroviaires. La législation demeure opaque, voire contradictoire. Je rappelle que la Russie est composée de 89 entités et que le système législatif n’est pas totalement harmonisé. D’une république à l’autre, les lois peuvent se contredire. Les normes édictées par Moscou ne concordent pas toujours avec les règles fédérales.</a:t>
            </a:r>
          </a:p>
          <a:p>
            <a:r>
              <a:rPr lang="fr-FR" sz="1300" dirty="0" smtClean="0"/>
              <a:t>En un mot, l’arsenal législatif russe est labyrinthique ; il oblige chaque entreprise à négocier au cas par cas les modalités de son installation sur le territoire. S’ajoutent les problèmes de sécurité connus de tous.</a:t>
            </a:r>
          </a:p>
          <a:p>
            <a:endParaRPr lang="fr-FR" dirty="0"/>
          </a:p>
        </p:txBody>
      </p:sp>
    </p:spTree>
    <p:extLst>
      <p:ext uri="{BB962C8B-B14F-4D97-AF65-F5344CB8AC3E}">
        <p14:creationId xmlns:p14="http://schemas.microsoft.com/office/powerpoint/2010/main" xmlns="" xmlns:mv="urn:schemas-microsoft-com:mac:vml" xmlns:mc="http://schemas.openxmlformats.org/markup-compatibility/2006" val="13186167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dirty="0" smtClean="0">
                <a:latin typeface="Calibri" pitchFamily="34" charset="0"/>
                <a:cs typeface="Calibri" pitchFamily="34" charset="0"/>
              </a:rPr>
              <a:t>La mutation politico-réglementaire</a:t>
            </a:r>
            <a:endParaRPr lang="fr-FR" dirty="0">
              <a:latin typeface="Calibri" pitchFamily="34" charset="0"/>
              <a:cs typeface="Calibri" pitchFamily="34" charset="0"/>
            </a:endParaRPr>
          </a:p>
        </p:txBody>
      </p:sp>
      <p:sp>
        <p:nvSpPr>
          <p:cNvPr id="4" name="Espace réservé du numéro de diapositive 3"/>
          <p:cNvSpPr>
            <a:spLocks noGrp="1"/>
          </p:cNvSpPr>
          <p:nvPr>
            <p:ph type="sldNum" sz="quarter" idx="12"/>
          </p:nvPr>
        </p:nvSpPr>
        <p:spPr/>
        <p:txBody>
          <a:bodyPr/>
          <a:lstStyle/>
          <a:p>
            <a:fld id="{A3DF7F77-6425-4499-A570-5346FCF7B062}" type="slidenum">
              <a:rPr lang="fr-FR" smtClean="0"/>
              <a:pPr/>
              <a:t>15</a:t>
            </a:fld>
            <a:endParaRPr lang="fr-FR"/>
          </a:p>
        </p:txBody>
      </p:sp>
      <p:sp>
        <p:nvSpPr>
          <p:cNvPr id="3" name="Espace réservé du contenu 2"/>
          <p:cNvSpPr>
            <a:spLocks noGrp="1"/>
          </p:cNvSpPr>
          <p:nvPr>
            <p:ph sz="quarter" idx="1"/>
          </p:nvPr>
        </p:nvSpPr>
        <p:spPr>
          <a:xfrm>
            <a:off x="457200" y="1481328"/>
            <a:ext cx="8363272" cy="5044016"/>
          </a:xfrm>
        </p:spPr>
        <p:txBody>
          <a:bodyPr>
            <a:noAutofit/>
          </a:bodyPr>
          <a:lstStyle/>
          <a:p>
            <a:pPr algn="just"/>
            <a:r>
              <a:rPr lang="fr-FR" sz="2400" dirty="0" smtClean="0">
                <a:latin typeface="Calibri" pitchFamily="34" charset="0"/>
                <a:cs typeface="Calibri" pitchFamily="34" charset="0"/>
              </a:rPr>
              <a:t>Avancée du libéralisme économique</a:t>
            </a:r>
          </a:p>
          <a:p>
            <a:pPr algn="just"/>
            <a:r>
              <a:rPr lang="fr-FR" sz="2400" dirty="0" smtClean="0">
                <a:latin typeface="Calibri" pitchFamily="34" charset="0"/>
                <a:cs typeface="Calibri" pitchFamily="34" charset="0"/>
              </a:rPr>
              <a:t>Quatre principes fondamentaux du GATT (1947)</a:t>
            </a:r>
          </a:p>
          <a:p>
            <a:pPr lvl="1" algn="just"/>
            <a:r>
              <a:rPr lang="fr-FR" sz="2400" dirty="0" smtClean="0">
                <a:latin typeface="Calibri" pitchFamily="34" charset="0"/>
                <a:cs typeface="Calibri" pitchFamily="34" charset="0"/>
              </a:rPr>
              <a:t>La non discrimination</a:t>
            </a:r>
          </a:p>
          <a:p>
            <a:pPr lvl="2" algn="just"/>
            <a:r>
              <a:rPr lang="fr-FR" sz="2400" dirty="0" smtClean="0">
                <a:latin typeface="Calibri" pitchFamily="34" charset="0"/>
                <a:cs typeface="Calibri" pitchFamily="34" charset="0"/>
              </a:rPr>
              <a:t>La clause de la nation la plus favorisée (tout avantage consenti…)</a:t>
            </a:r>
          </a:p>
          <a:p>
            <a:pPr lvl="2" algn="just"/>
            <a:r>
              <a:rPr lang="fr-FR" sz="2400" dirty="0" smtClean="0">
                <a:latin typeface="Calibri" pitchFamily="34" charset="0"/>
                <a:cs typeface="Calibri" pitchFamily="34" charset="0"/>
              </a:rPr>
              <a:t>La règle de réciprocité (un pays réduit ses barrière si ses partenaires…)</a:t>
            </a:r>
          </a:p>
          <a:p>
            <a:pPr lvl="2" algn="just"/>
            <a:r>
              <a:rPr lang="fr-FR" sz="2400" dirty="0" smtClean="0">
                <a:latin typeface="Calibri" pitchFamily="34" charset="0"/>
                <a:cs typeface="Calibri" pitchFamily="34" charset="0"/>
              </a:rPr>
              <a:t>Égalité de traitement (pas de discrimination vis-à-vis des producteurs étrangers)</a:t>
            </a:r>
          </a:p>
          <a:p>
            <a:pPr lvl="1" algn="just"/>
            <a:r>
              <a:rPr lang="fr-FR" sz="2400" dirty="0" smtClean="0">
                <a:latin typeface="Calibri" pitchFamily="34" charset="0"/>
                <a:cs typeface="Calibri" pitchFamily="34" charset="0"/>
              </a:rPr>
              <a:t>L’abandon progressif des droits de douane</a:t>
            </a:r>
          </a:p>
          <a:p>
            <a:pPr lvl="1" algn="just"/>
            <a:r>
              <a:rPr lang="fr-FR" sz="2400" dirty="0" smtClean="0">
                <a:latin typeface="Calibri" pitchFamily="34" charset="0"/>
                <a:cs typeface="Calibri" pitchFamily="34" charset="0"/>
              </a:rPr>
              <a:t>L’abolition des restrictions quantitatives</a:t>
            </a:r>
          </a:p>
          <a:p>
            <a:pPr lvl="1" algn="just"/>
            <a:r>
              <a:rPr lang="fr-FR" sz="2400" dirty="0" smtClean="0">
                <a:latin typeface="Calibri" pitchFamily="34" charset="0"/>
                <a:cs typeface="Calibri" pitchFamily="34" charset="0"/>
              </a:rPr>
              <a:t>L’interdiction du dumping et des subventions à l’exportation</a:t>
            </a:r>
          </a:p>
        </p:txBody>
      </p:sp>
    </p:spTree>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81000" y="4293096"/>
            <a:ext cx="8472736" cy="2092881"/>
          </a:xfrm>
          <a:prstGeom prst="rect">
            <a:avLst/>
          </a:prstGeom>
          <a:noFill/>
        </p:spPr>
        <p:txBody>
          <a:bodyPr wrap="square" rtlCol="0">
            <a:spAutoFit/>
          </a:bodyPr>
          <a:lstStyle/>
          <a:p>
            <a:r>
              <a:rPr lang="fr-FR" sz="1400" dirty="0" smtClean="0">
                <a:latin typeface="+mj-lt"/>
              </a:rPr>
              <a:t>Depuis 2002 Auchan a ouvert 4 hypermarchés, à proximité des boulevards périphériques et desservis par des bus gratuits.</a:t>
            </a:r>
          </a:p>
          <a:p>
            <a:r>
              <a:rPr lang="fr-FR" sz="1400" dirty="0" smtClean="0">
                <a:latin typeface="+mj-lt"/>
              </a:rPr>
              <a:t>Chaque hypermarché constitue un entrepôt de 16 000 à 18000 m2.</a:t>
            </a:r>
          </a:p>
          <a:p>
            <a:endParaRPr lang="fr-FR" sz="1400" dirty="0">
              <a:latin typeface="+mj-lt"/>
            </a:endParaRPr>
          </a:p>
          <a:p>
            <a:r>
              <a:rPr lang="fr-FR" sz="1400" u="sng" dirty="0" smtClean="0">
                <a:latin typeface="+mj-lt"/>
              </a:rPr>
              <a:t>Concept de base</a:t>
            </a:r>
            <a:r>
              <a:rPr lang="fr-FR" sz="1400" dirty="0" smtClean="0">
                <a:latin typeface="+mj-lt"/>
              </a:rPr>
              <a:t>: hypermarché + boulangerie + galerie marchande</a:t>
            </a:r>
          </a:p>
          <a:p>
            <a:r>
              <a:rPr lang="fr-FR" sz="1400" dirty="0" smtClean="0">
                <a:latin typeface="+mj-lt"/>
              </a:rPr>
              <a:t>90% des produits sont d’origine Russe </a:t>
            </a:r>
          </a:p>
          <a:p>
            <a:pPr marL="285750" indent="-285750">
              <a:buFont typeface="Wingdings"/>
              <a:buChar char="à"/>
            </a:pPr>
            <a:r>
              <a:rPr lang="fr-FR" sz="1400" dirty="0" smtClean="0">
                <a:latin typeface="+mj-lt"/>
                <a:sym typeface="Wingdings" panose="05000000000000000000" pitchFamily="2" charset="2"/>
              </a:rPr>
              <a:t>Fidélisation de la clientèle et faciliter la logistique</a:t>
            </a:r>
          </a:p>
          <a:p>
            <a:endParaRPr lang="fr-FR" sz="1400" dirty="0">
              <a:latin typeface="+mj-lt"/>
              <a:sym typeface="Wingdings" panose="05000000000000000000" pitchFamily="2" charset="2"/>
            </a:endParaRPr>
          </a:p>
          <a:p>
            <a:r>
              <a:rPr lang="fr-FR" sz="1400" dirty="0" smtClean="0">
                <a:latin typeface="+mj-lt"/>
                <a:sym typeface="Wingdings" panose="05000000000000000000" pitchFamily="2" charset="2"/>
              </a:rPr>
              <a:t>= Développement d’une véritable </a:t>
            </a:r>
            <a:r>
              <a:rPr lang="fr-FR" sz="1400" b="1" dirty="0" smtClean="0">
                <a:latin typeface="+mj-lt"/>
                <a:sym typeface="Wingdings" panose="05000000000000000000" pitchFamily="2" charset="2"/>
              </a:rPr>
              <a:t>stratégie de hard discounter</a:t>
            </a:r>
            <a:r>
              <a:rPr lang="fr-FR" dirty="0" smtClean="0">
                <a:latin typeface="+mj-lt"/>
                <a:sym typeface="Wingdings" panose="05000000000000000000" pitchFamily="2" charset="2"/>
              </a:rPr>
              <a:t>.</a:t>
            </a:r>
            <a:endParaRPr lang="fr-FR" dirty="0">
              <a:latin typeface="+mj-lt"/>
            </a:endParaRPr>
          </a:p>
        </p:txBody>
      </p:sp>
      <p:sp>
        <p:nvSpPr>
          <p:cNvPr id="5" name="ZoneTexte 4"/>
          <p:cNvSpPr txBox="1"/>
          <p:nvPr/>
        </p:nvSpPr>
        <p:spPr>
          <a:xfrm>
            <a:off x="381000" y="188640"/>
            <a:ext cx="8610600" cy="2677656"/>
          </a:xfrm>
          <a:prstGeom prst="rect">
            <a:avLst/>
          </a:prstGeom>
          <a:noFill/>
        </p:spPr>
        <p:txBody>
          <a:bodyPr wrap="square" rtlCol="0">
            <a:spAutoFit/>
          </a:bodyPr>
          <a:lstStyle/>
          <a:p>
            <a:pPr algn="ctr"/>
            <a:r>
              <a:rPr lang="fr-FR" sz="1400" b="1" dirty="0" smtClean="0"/>
              <a:t>L’importance des facteurs organisationnels</a:t>
            </a:r>
          </a:p>
          <a:p>
            <a:pPr algn="ctr"/>
            <a:endParaRPr lang="fr-FR" sz="1400" b="1" dirty="0" smtClean="0"/>
          </a:p>
          <a:p>
            <a:r>
              <a:rPr lang="fr-FR" sz="1400" dirty="0" smtClean="0"/>
              <a:t>L’enseigne cherche à inculquer aux personnels locaux la culture d’entreprise,</a:t>
            </a:r>
          </a:p>
          <a:p>
            <a:r>
              <a:rPr lang="fr-FR" sz="1400" dirty="0" smtClean="0"/>
              <a:t>via notamment le système d’actionnariat. (En Hongrie, 90% du personnel d’Auchan a</a:t>
            </a:r>
          </a:p>
          <a:p>
            <a:r>
              <a:rPr lang="fr-FR" sz="1400" dirty="0" smtClean="0"/>
              <a:t>acheté des actions du groupe. Ce pourcentage très élevé reflète l’importance de la</a:t>
            </a:r>
          </a:p>
          <a:p>
            <a:r>
              <a:rPr lang="fr-FR" sz="1400" dirty="0" smtClean="0"/>
              <a:t>culture d’entreprise chez Auchan.)</a:t>
            </a:r>
          </a:p>
          <a:p>
            <a:r>
              <a:rPr lang="fr-FR" sz="1400" dirty="0" smtClean="0"/>
              <a:t>Les valeurs sont les même mais la communication diffère.</a:t>
            </a:r>
          </a:p>
          <a:p>
            <a:endParaRPr lang="fr-FR" sz="1400" dirty="0"/>
          </a:p>
          <a:p>
            <a:r>
              <a:rPr lang="fr-FR" sz="1400" dirty="0" smtClean="0"/>
              <a:t>Un facteur essentiel à prendre en compte est le </a:t>
            </a:r>
            <a:r>
              <a:rPr lang="fr-FR" sz="1400" b="1" dirty="0" smtClean="0"/>
              <a:t>retour d’expérience </a:t>
            </a:r>
            <a:r>
              <a:rPr lang="fr-FR" sz="1400" dirty="0" smtClean="0"/>
              <a:t>et le </a:t>
            </a:r>
            <a:r>
              <a:rPr lang="fr-FR" sz="1400" b="1" dirty="0" smtClean="0"/>
              <a:t>savoir-faire</a:t>
            </a:r>
          </a:p>
          <a:p>
            <a:r>
              <a:rPr lang="fr-FR" sz="1400" b="1" dirty="0" smtClean="0"/>
              <a:t>local</a:t>
            </a:r>
            <a:r>
              <a:rPr lang="fr-FR" sz="1400" dirty="0" smtClean="0"/>
              <a:t>. Pour repérer les </a:t>
            </a:r>
            <a:r>
              <a:rPr lang="fr-FR" sz="1400" b="1" dirty="0" smtClean="0"/>
              <a:t>zones où il doit s’implanter</a:t>
            </a:r>
            <a:r>
              <a:rPr lang="fr-FR" sz="1400" dirty="0" smtClean="0"/>
              <a:t>, le groupe ne se fie pas aux</a:t>
            </a:r>
          </a:p>
          <a:p>
            <a:r>
              <a:rPr lang="fr-FR" sz="1400" dirty="0" smtClean="0"/>
              <a:t>déclarations de revenus, déclarations peu fiables mais décide en fonction du prix de l’immobilier. Le groupe s’installe là où les prix de l’immobilier sont les plus chers.</a:t>
            </a:r>
            <a:endParaRPr lang="fr-FR" sz="1400" dirty="0"/>
          </a:p>
        </p:txBody>
      </p:sp>
      <p:sp>
        <p:nvSpPr>
          <p:cNvPr id="6" name="Espace réservé du contenu 2"/>
          <p:cNvSpPr>
            <a:spLocks noGrp="1"/>
          </p:cNvSpPr>
          <p:nvPr>
            <p:ph idx="1"/>
          </p:nvPr>
        </p:nvSpPr>
        <p:spPr>
          <a:xfrm>
            <a:off x="381000" y="2785937"/>
            <a:ext cx="8772237" cy="1656184"/>
          </a:xfrm>
        </p:spPr>
        <p:txBody>
          <a:bodyPr>
            <a:normAutofit/>
          </a:bodyPr>
          <a:lstStyle/>
          <a:p>
            <a:pPr marL="0" indent="0" algn="ctr">
              <a:buNone/>
            </a:pPr>
            <a:r>
              <a:rPr lang="fr-FR" sz="1400" b="1" dirty="0" smtClean="0"/>
              <a:t>L’impact de l’environnement sur les salariés </a:t>
            </a:r>
          </a:p>
          <a:p>
            <a:pPr marL="0" indent="0">
              <a:buNone/>
            </a:pPr>
            <a:endParaRPr lang="fr-FR" sz="1400" dirty="0" smtClean="0"/>
          </a:p>
          <a:p>
            <a:pPr marL="0" indent="0">
              <a:buNone/>
            </a:pPr>
            <a:r>
              <a:rPr lang="fr-FR" sz="1400" dirty="0"/>
              <a:t>L</a:t>
            </a:r>
            <a:r>
              <a:rPr lang="fr-FR" sz="1400" dirty="0" smtClean="0"/>
              <a:t>’environnement moscovite est beaucoup plus dangereux que l’environnement français. La législation relative à la sécurité personnelle est effectivement quasiment inexistante.</a:t>
            </a:r>
          </a:p>
          <a:p>
            <a:pPr marL="0" indent="0">
              <a:buNone/>
            </a:pPr>
            <a:endParaRPr lang="fr-FR" dirty="0"/>
          </a:p>
        </p:txBody>
      </p:sp>
      <p:cxnSp>
        <p:nvCxnSpPr>
          <p:cNvPr id="8" name="Connecteur droit 7"/>
          <p:cNvCxnSpPr/>
          <p:nvPr/>
        </p:nvCxnSpPr>
        <p:spPr>
          <a:xfrm>
            <a:off x="3491880" y="4005064"/>
            <a:ext cx="208823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xmlns:mv="urn:schemas-microsoft-com:mac:vml" xmlns:mc="http://schemas.openxmlformats.org/markup-compatibility/2006" val="96741698"/>
      </p:ext>
    </p:extLst>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3400" y="685800"/>
            <a:ext cx="8229600" cy="562074"/>
          </a:xfrm>
        </p:spPr>
        <p:txBody>
          <a:bodyPr>
            <a:noAutofit/>
          </a:bodyPr>
          <a:lstStyle/>
          <a:p>
            <a:r>
              <a:rPr lang="fr-FR" sz="3800" b="1" dirty="0" smtClean="0">
                <a:solidFill>
                  <a:srgbClr val="A6A1A1"/>
                </a:solidFill>
              </a:rPr>
              <a:t>Analyse</a:t>
            </a:r>
            <a:endParaRPr lang="fr-FR" sz="3800" b="1" dirty="0">
              <a:solidFill>
                <a:srgbClr val="A6A1A1"/>
              </a:solidFill>
            </a:endParaRPr>
          </a:p>
        </p:txBody>
      </p:sp>
      <p:sp>
        <p:nvSpPr>
          <p:cNvPr id="4" name="ZoneTexte 3"/>
          <p:cNvSpPr txBox="1"/>
          <p:nvPr/>
        </p:nvSpPr>
        <p:spPr>
          <a:xfrm>
            <a:off x="304800" y="1524000"/>
            <a:ext cx="8568952" cy="2585323"/>
          </a:xfrm>
          <a:prstGeom prst="rect">
            <a:avLst/>
          </a:prstGeom>
          <a:noFill/>
        </p:spPr>
        <p:txBody>
          <a:bodyPr wrap="square" rtlCol="0">
            <a:spAutoFit/>
          </a:bodyPr>
          <a:lstStyle/>
          <a:p>
            <a:r>
              <a:rPr lang="fr-FR" dirty="0" smtClean="0"/>
              <a:t>L’implantation à l’international représente un choix stratégique basé sur une opportunité de marché.</a:t>
            </a:r>
          </a:p>
          <a:p>
            <a:r>
              <a:rPr lang="fr-FR" dirty="0" smtClean="0"/>
              <a:t>Cela suppose que la veille doit être constante et que les relations avec les partenaires sont primordiales.</a:t>
            </a:r>
          </a:p>
          <a:p>
            <a:r>
              <a:rPr lang="fr-FR" dirty="0" smtClean="0"/>
              <a:t>Cette stratégie </a:t>
            </a:r>
            <a:r>
              <a:rPr lang="fr-FR" b="1" dirty="0" smtClean="0"/>
              <a:t>stratégie très étudiée </a:t>
            </a:r>
            <a:r>
              <a:rPr lang="fr-FR" dirty="0" smtClean="0"/>
              <a:t>prend </a:t>
            </a:r>
            <a:r>
              <a:rPr lang="fr-FR" b="1" dirty="0" smtClean="0"/>
              <a:t>du temps </a:t>
            </a:r>
            <a:r>
              <a:rPr lang="fr-FR" dirty="0" smtClean="0"/>
              <a:t>et rien n’est jamais vraiment joué.</a:t>
            </a:r>
          </a:p>
          <a:p>
            <a:endParaRPr lang="fr-FR" dirty="0" smtClean="0"/>
          </a:p>
          <a:p>
            <a:r>
              <a:rPr lang="fr-FR" dirty="0" smtClean="0"/>
              <a:t>Les moindre remaniements législatifs peuvent être très dangereux. </a:t>
            </a:r>
            <a:endParaRPr lang="fr-FR" dirty="0"/>
          </a:p>
          <a:p>
            <a:r>
              <a:rPr lang="fr-FR" u="sng" dirty="0" smtClean="0"/>
              <a:t>Ex</a:t>
            </a:r>
            <a:r>
              <a:rPr lang="fr-FR" dirty="0" smtClean="0"/>
              <a:t>: interdiction de vente d’alcool en hyper marché près de Moscou en Russie.</a:t>
            </a:r>
          </a:p>
          <a:p>
            <a:endParaRPr lang="fr-FR" dirty="0" smtClean="0"/>
          </a:p>
          <a:p>
            <a:r>
              <a:rPr lang="fr-FR" dirty="0" smtClean="0"/>
              <a:t>Dans cette logique, étudions </a:t>
            </a:r>
            <a:r>
              <a:rPr lang="fr-FR" b="1" u="sng" dirty="0" smtClean="0"/>
              <a:t>l’implantation d’Auchan face à carrefour en Chine.</a:t>
            </a:r>
            <a:endParaRPr lang="fr-FR" b="1" u="sng" dirty="0"/>
          </a:p>
        </p:txBody>
      </p:sp>
    </p:spTree>
    <p:extLst>
      <p:ext uri="{BB962C8B-B14F-4D97-AF65-F5344CB8AC3E}">
        <p14:creationId xmlns:p14="http://schemas.microsoft.com/office/powerpoint/2010/main" xmlns="" xmlns:mv="urn:schemas-microsoft-com:mac:vml" xmlns:mc="http://schemas.openxmlformats.org/markup-compatibility/2006" val="2712961284"/>
      </p:ext>
    </p:extLst>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457200" y="274638"/>
            <a:ext cx="8229600" cy="994122"/>
          </a:xfrm>
        </p:spPr>
        <p:txBody>
          <a:bodyPr>
            <a:normAutofit/>
          </a:bodyPr>
          <a:lstStyle/>
          <a:p>
            <a:r>
              <a:rPr lang="fr-FR" sz="3600" dirty="0" smtClean="0">
                <a:solidFill>
                  <a:srgbClr val="A6A1A1"/>
                </a:solidFill>
              </a:rPr>
              <a:t>Auchan en Chine</a:t>
            </a:r>
            <a:endParaRPr lang="fr-FR" sz="3600" dirty="0">
              <a:solidFill>
                <a:srgbClr val="A6A1A1"/>
              </a:solidFill>
            </a:endParaRPr>
          </a:p>
        </p:txBody>
      </p:sp>
      <p:sp>
        <p:nvSpPr>
          <p:cNvPr id="5" name="Espace réservé du contenu 4"/>
          <p:cNvSpPr>
            <a:spLocks noGrp="1"/>
          </p:cNvSpPr>
          <p:nvPr>
            <p:ph idx="1"/>
          </p:nvPr>
        </p:nvSpPr>
        <p:spPr>
          <a:xfrm>
            <a:off x="467544" y="1823717"/>
            <a:ext cx="8229600" cy="5034283"/>
          </a:xfrm>
        </p:spPr>
        <p:txBody>
          <a:bodyPr>
            <a:noAutofit/>
          </a:bodyPr>
          <a:lstStyle/>
          <a:p>
            <a:pPr marL="0" indent="0" fontAlgn="base">
              <a:buNone/>
            </a:pPr>
            <a:r>
              <a:rPr lang="fr-FR" sz="1600" dirty="0"/>
              <a:t>La Chaine de supermarché </a:t>
            </a:r>
            <a:r>
              <a:rPr lang="fr-FR" sz="1600" b="1" dirty="0"/>
              <a:t>Auchan </a:t>
            </a:r>
            <a:r>
              <a:rPr lang="fr-FR" sz="1600" dirty="0"/>
              <a:t>s’est implanté en 1999 en </a:t>
            </a:r>
            <a:r>
              <a:rPr lang="fr-FR" sz="1600" b="1" dirty="0"/>
              <a:t>Chine</a:t>
            </a:r>
            <a:r>
              <a:rPr lang="fr-FR" sz="1600" dirty="0"/>
              <a:t>, mais connait une croissance très forte </a:t>
            </a:r>
          </a:p>
          <a:p>
            <a:pPr marL="0" indent="0" fontAlgn="base">
              <a:buNone/>
            </a:pPr>
            <a:r>
              <a:rPr lang="fr-FR" sz="1600" dirty="0"/>
              <a:t> </a:t>
            </a:r>
          </a:p>
          <a:p>
            <a:pPr marL="0" indent="0" fontAlgn="base">
              <a:buNone/>
            </a:pPr>
            <a:r>
              <a:rPr lang="fr-FR" sz="1600" b="1" dirty="0"/>
              <a:t>Leaders</a:t>
            </a:r>
            <a:r>
              <a:rPr lang="fr-FR" sz="1600" dirty="0"/>
              <a:t> en prix sur leurs zones de chalandise, les hypermarchés Auchan en Chine proposent une offre large : premiers prix Pouce, produits saisonniers (notamment en textile et pour les rentrée des classes), gamme de produits à marque Auchan, produits frais issus d'une agriculture durable etc.…</a:t>
            </a:r>
          </a:p>
          <a:p>
            <a:pPr marL="0" indent="0" fontAlgn="base">
              <a:buNone/>
            </a:pPr>
            <a:r>
              <a:rPr lang="fr-FR" sz="1600" dirty="0"/>
              <a:t> </a:t>
            </a:r>
          </a:p>
          <a:p>
            <a:pPr marL="0" indent="0">
              <a:buNone/>
            </a:pPr>
            <a:r>
              <a:rPr lang="fr-FR" sz="1600" dirty="0"/>
              <a:t>Le distributeur a enregistré </a:t>
            </a:r>
            <a:r>
              <a:rPr lang="fr-FR" sz="1600" b="1" dirty="0"/>
              <a:t>une hausse de 7% de son chiffre d'affaires </a:t>
            </a:r>
            <a:r>
              <a:rPr lang="fr-FR" sz="1600" dirty="0"/>
              <a:t>grâce à son implantation internationale où le groupe réalise 57% de ses ventes notamment grâce à la Chine.</a:t>
            </a:r>
          </a:p>
          <a:p>
            <a:pPr marL="0" indent="0" fontAlgn="base">
              <a:buNone/>
            </a:pPr>
            <a:r>
              <a:rPr lang="fr-FR" sz="1600" dirty="0"/>
              <a:t> </a:t>
            </a:r>
          </a:p>
          <a:p>
            <a:pPr marL="0" indent="0" fontAlgn="base">
              <a:buNone/>
            </a:pPr>
            <a:r>
              <a:rPr lang="fr-FR" sz="1600" dirty="0"/>
              <a:t>En Chine, le Groupe Auchan </a:t>
            </a:r>
            <a:r>
              <a:rPr lang="fr-FR" sz="1600" b="1" dirty="0"/>
              <a:t>est présent sous deux enseignes d’hypermarchés </a:t>
            </a:r>
            <a:r>
              <a:rPr lang="fr-FR" sz="1600" dirty="0"/>
              <a:t>: Auchan avec désormais 54 hypermarchés et RT </a:t>
            </a:r>
            <a:r>
              <a:rPr lang="fr-FR" sz="1600" dirty="0" err="1"/>
              <a:t>Mart</a:t>
            </a:r>
            <a:r>
              <a:rPr lang="fr-FR" sz="1600" dirty="0"/>
              <a:t> (Groupe </a:t>
            </a:r>
            <a:r>
              <a:rPr lang="fr-FR" sz="1600" dirty="0" err="1"/>
              <a:t>Ruentex</a:t>
            </a:r>
            <a:r>
              <a:rPr lang="fr-FR" sz="1600" dirty="0"/>
              <a:t>) avec 230 </a:t>
            </a:r>
            <a:r>
              <a:rPr lang="fr-FR" sz="1600" dirty="0" smtClean="0"/>
              <a:t>hypermarchés, </a:t>
            </a:r>
            <a:r>
              <a:rPr lang="fr-FR" sz="1600" dirty="0"/>
              <a:t>autant qu’en France</a:t>
            </a:r>
          </a:p>
          <a:p>
            <a:pPr fontAlgn="base"/>
            <a:endParaRPr lang="fr-FR" sz="1600" dirty="0"/>
          </a:p>
          <a:p>
            <a:pPr marL="0" indent="0">
              <a:buNone/>
            </a:pPr>
            <a:r>
              <a:rPr lang="fr-FR" sz="1600" dirty="0"/>
              <a:t>L’avantage des RT </a:t>
            </a:r>
            <a:r>
              <a:rPr lang="fr-FR" sz="1600" dirty="0" err="1"/>
              <a:t>Mart</a:t>
            </a:r>
            <a:r>
              <a:rPr lang="fr-FR" sz="1600" dirty="0"/>
              <a:t> et de la </a:t>
            </a:r>
            <a:r>
              <a:rPr lang="fr-FR" sz="1600" dirty="0" smtClean="0"/>
              <a:t>stratégie </a:t>
            </a:r>
            <a:r>
              <a:rPr lang="fr-FR" sz="1600" dirty="0"/>
              <a:t>d’Auchan, c’est </a:t>
            </a:r>
            <a:r>
              <a:rPr lang="fr-FR" sz="1600" b="1" dirty="0"/>
              <a:t>qu’ils s’implantent aussi en zones rurales.</a:t>
            </a:r>
            <a:r>
              <a:rPr lang="fr-FR" sz="1600" dirty="0"/>
              <a:t> Pour le PDG de RT </a:t>
            </a:r>
            <a:r>
              <a:rPr lang="fr-FR" sz="1600" dirty="0" err="1"/>
              <a:t>Mart</a:t>
            </a:r>
            <a:r>
              <a:rPr lang="fr-FR" sz="1600" dirty="0"/>
              <a:t> c’est la solution pour être leader sur le marché.</a:t>
            </a:r>
          </a:p>
        </p:txBody>
      </p:sp>
      <p:sp>
        <p:nvSpPr>
          <p:cNvPr id="2" name="ZoneTexte 1"/>
          <p:cNvSpPr txBox="1"/>
          <p:nvPr/>
        </p:nvSpPr>
        <p:spPr>
          <a:xfrm>
            <a:off x="683568" y="1340768"/>
            <a:ext cx="6624736" cy="400110"/>
          </a:xfrm>
          <a:prstGeom prst="rect">
            <a:avLst/>
          </a:prstGeom>
          <a:noFill/>
        </p:spPr>
        <p:txBody>
          <a:bodyPr wrap="square" rtlCol="0">
            <a:spAutoFit/>
          </a:bodyPr>
          <a:lstStyle/>
          <a:p>
            <a:pPr marL="342900" indent="-342900">
              <a:buFont typeface="Arial"/>
              <a:buChar char="•"/>
            </a:pPr>
            <a:r>
              <a:rPr lang="fr-FR" sz="2000" b="1" dirty="0" smtClean="0"/>
              <a:t>Histoire d’Auchan en Chine</a:t>
            </a:r>
            <a:endParaRPr lang="fr-FR" sz="2000" b="1" dirty="0"/>
          </a:p>
        </p:txBody>
      </p:sp>
    </p:spTree>
    <p:extLst>
      <p:ext uri="{BB962C8B-B14F-4D97-AF65-F5344CB8AC3E}">
        <p14:creationId xmlns:p14="http://schemas.microsoft.com/office/powerpoint/2010/main" xmlns="" xmlns:mv="urn:schemas-microsoft-com:mac:vml" xmlns:mc="http://schemas.openxmlformats.org/markup-compatibility/2006" val="3629110450"/>
      </p:ext>
    </p:extLst>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a:xfrm>
            <a:off x="467544" y="404664"/>
            <a:ext cx="8229600" cy="5649491"/>
          </a:xfrm>
        </p:spPr>
        <p:txBody>
          <a:bodyPr>
            <a:normAutofit fontScale="62500" lnSpcReduction="20000"/>
          </a:bodyPr>
          <a:lstStyle/>
          <a:p>
            <a:r>
              <a:rPr lang="fr-FR" sz="4000" b="1" i="1" dirty="0">
                <a:latin typeface="Calibri"/>
                <a:cs typeface="Calibri"/>
              </a:rPr>
              <a:t>La présence d’Auchan en </a:t>
            </a:r>
            <a:r>
              <a:rPr lang="fr-FR" sz="4000" b="1" i="1" dirty="0" smtClean="0">
                <a:latin typeface="Calibri"/>
                <a:cs typeface="Calibri"/>
              </a:rPr>
              <a:t>Chine</a:t>
            </a:r>
          </a:p>
          <a:p>
            <a:endParaRPr lang="fr-FR" sz="4000" b="1" i="1" dirty="0">
              <a:latin typeface="Calibri"/>
              <a:cs typeface="Calibri"/>
            </a:endParaRPr>
          </a:p>
          <a:p>
            <a:endParaRPr lang="fr-FR" i="1" dirty="0" smtClean="0">
              <a:latin typeface="Calibri"/>
              <a:cs typeface="Calibri"/>
            </a:endParaRPr>
          </a:p>
          <a:p>
            <a:pPr marL="0" indent="0">
              <a:buNone/>
            </a:pPr>
            <a:r>
              <a:rPr lang="fr-FR" dirty="0" smtClean="0">
                <a:latin typeface="Calibri"/>
                <a:cs typeface="Calibri"/>
              </a:rPr>
              <a:t>Auchan </a:t>
            </a:r>
            <a:r>
              <a:rPr lang="fr-FR" dirty="0">
                <a:latin typeface="Calibri"/>
                <a:cs typeface="Calibri"/>
              </a:rPr>
              <a:t>est principalement présent dans le </a:t>
            </a:r>
            <a:r>
              <a:rPr lang="fr-FR" b="1" dirty="0">
                <a:latin typeface="Calibri"/>
                <a:cs typeface="Calibri"/>
              </a:rPr>
              <a:t>sud et le Centre de la Chine</a:t>
            </a:r>
            <a:r>
              <a:rPr lang="fr-FR" dirty="0" smtClean="0">
                <a:latin typeface="Calibri"/>
                <a:cs typeface="Calibri"/>
              </a:rPr>
              <a:t>.</a:t>
            </a:r>
          </a:p>
          <a:p>
            <a:pPr marL="0" indent="0">
              <a:buNone/>
            </a:pPr>
            <a:endParaRPr lang="fr-FR" dirty="0">
              <a:latin typeface="Calibri"/>
              <a:cs typeface="Calibri"/>
            </a:endParaRPr>
          </a:p>
          <a:p>
            <a:pPr marL="0" indent="0">
              <a:buNone/>
            </a:pPr>
            <a:r>
              <a:rPr lang="fr-FR" dirty="0">
                <a:latin typeface="Calibri"/>
                <a:cs typeface="Calibri"/>
              </a:rPr>
              <a:t>Avec son partenaire RT </a:t>
            </a:r>
            <a:r>
              <a:rPr lang="fr-FR" dirty="0" err="1">
                <a:latin typeface="Calibri"/>
                <a:cs typeface="Calibri"/>
              </a:rPr>
              <a:t>Mart</a:t>
            </a:r>
            <a:r>
              <a:rPr lang="fr-FR" dirty="0">
                <a:latin typeface="Calibri"/>
                <a:cs typeface="Calibri"/>
              </a:rPr>
              <a:t> , Auchan y est le </a:t>
            </a:r>
            <a:r>
              <a:rPr lang="fr-FR" b="1" dirty="0">
                <a:latin typeface="Calibri"/>
                <a:cs typeface="Calibri"/>
              </a:rPr>
              <a:t>numéro un des hypermarchés</a:t>
            </a:r>
            <a:r>
              <a:rPr lang="fr-FR" dirty="0">
                <a:latin typeface="Calibri"/>
                <a:cs typeface="Calibri"/>
              </a:rPr>
              <a:t>, et grossit de plus en plus tout en restant discret. </a:t>
            </a:r>
            <a:endParaRPr lang="fr-FR" dirty="0" smtClean="0">
              <a:latin typeface="Calibri"/>
              <a:cs typeface="Calibri"/>
            </a:endParaRPr>
          </a:p>
          <a:p>
            <a:endParaRPr lang="fr-FR" dirty="0">
              <a:latin typeface="Calibri"/>
              <a:cs typeface="Calibri"/>
            </a:endParaRPr>
          </a:p>
          <a:p>
            <a:pPr marL="0" indent="0">
              <a:buNone/>
            </a:pPr>
            <a:r>
              <a:rPr lang="fr-FR" b="1" dirty="0">
                <a:latin typeface="Calibri"/>
                <a:cs typeface="Calibri"/>
              </a:rPr>
              <a:t>Le groupe est même le plus international des distributeurs français</a:t>
            </a:r>
            <a:r>
              <a:rPr lang="fr-FR" dirty="0">
                <a:latin typeface="Calibri"/>
                <a:cs typeface="Calibri"/>
              </a:rPr>
              <a:t>: en 2012, (ses 60 milliards de chiffre d'affaires ont été réalisés pour 57% hors de France -&gt; voir ci-dessus</a:t>
            </a:r>
            <a:r>
              <a:rPr lang="fr-FR" dirty="0" smtClean="0">
                <a:latin typeface="Calibri"/>
                <a:cs typeface="Calibri"/>
              </a:rPr>
              <a:t>)</a:t>
            </a:r>
          </a:p>
          <a:p>
            <a:endParaRPr lang="fr-FR" dirty="0">
              <a:latin typeface="Calibri"/>
              <a:cs typeface="Calibri"/>
            </a:endParaRPr>
          </a:p>
          <a:p>
            <a:pPr marL="0" indent="0">
              <a:buNone/>
            </a:pPr>
            <a:r>
              <a:rPr lang="fr-FR" dirty="0">
                <a:latin typeface="Calibri"/>
                <a:cs typeface="Calibri"/>
              </a:rPr>
              <a:t>Partenaires en Chine depuis 2000, les groupes Auchan et </a:t>
            </a:r>
            <a:r>
              <a:rPr lang="fr-FR" dirty="0" err="1">
                <a:latin typeface="Calibri"/>
                <a:cs typeface="Calibri"/>
              </a:rPr>
              <a:t>Ruentex</a:t>
            </a:r>
            <a:r>
              <a:rPr lang="fr-FR" dirty="0">
                <a:latin typeface="Calibri"/>
                <a:cs typeface="Calibri"/>
              </a:rPr>
              <a:t> ont procédé avec succès en 2011, à </a:t>
            </a:r>
            <a:r>
              <a:rPr lang="fr-FR" b="1" dirty="0">
                <a:latin typeface="Calibri"/>
                <a:cs typeface="Calibri"/>
              </a:rPr>
              <a:t>l’introduction à la Bourse de Hong Kong de leur filiale commune </a:t>
            </a:r>
            <a:r>
              <a:rPr lang="fr-FR" dirty="0">
                <a:latin typeface="Calibri"/>
                <a:cs typeface="Calibri"/>
              </a:rPr>
              <a:t>Sun Art </a:t>
            </a:r>
            <a:r>
              <a:rPr lang="fr-FR" dirty="0" err="1">
                <a:latin typeface="Calibri"/>
                <a:cs typeface="Calibri"/>
              </a:rPr>
              <a:t>Retail</a:t>
            </a:r>
            <a:r>
              <a:rPr lang="fr-FR" dirty="0">
                <a:latin typeface="Calibri"/>
                <a:cs typeface="Calibri"/>
              </a:rPr>
              <a:t> Group</a:t>
            </a:r>
          </a:p>
          <a:p>
            <a:endParaRPr lang="fr-FR" dirty="0">
              <a:latin typeface="Calibri"/>
              <a:cs typeface="Calibri"/>
            </a:endParaRPr>
          </a:p>
          <a:p>
            <a:pPr lvl="1" fontAlgn="base">
              <a:buFont typeface="Wingdings" charset="2"/>
              <a:buChar char="Ø"/>
            </a:pPr>
            <a:r>
              <a:rPr lang="fr-FR" sz="2900" dirty="0">
                <a:latin typeface="Calibri"/>
                <a:cs typeface="Calibri"/>
              </a:rPr>
              <a:t>Le groupe de distribution emploie </a:t>
            </a:r>
            <a:r>
              <a:rPr lang="fr-FR" sz="2900" b="1" dirty="0">
                <a:latin typeface="Calibri"/>
                <a:cs typeface="Calibri"/>
              </a:rPr>
              <a:t>115000 personnes </a:t>
            </a:r>
          </a:p>
          <a:p>
            <a:pPr lvl="1" fontAlgn="base">
              <a:buFont typeface="Wingdings" charset="2"/>
              <a:buChar char="Ø"/>
            </a:pPr>
            <a:r>
              <a:rPr lang="fr-FR" sz="2900" dirty="0">
                <a:latin typeface="Calibri"/>
                <a:cs typeface="Calibri"/>
              </a:rPr>
              <a:t>Auchan est </a:t>
            </a:r>
            <a:r>
              <a:rPr lang="fr-FR" sz="2900" b="1" dirty="0">
                <a:latin typeface="Calibri"/>
                <a:cs typeface="Calibri"/>
              </a:rPr>
              <a:t>leaders de la grande distribution en Chine</a:t>
            </a:r>
            <a:r>
              <a:rPr lang="fr-FR" sz="2900" dirty="0">
                <a:latin typeface="Calibri"/>
                <a:cs typeface="Calibri"/>
              </a:rPr>
              <a:t>.</a:t>
            </a:r>
          </a:p>
          <a:p>
            <a:pPr lvl="1" fontAlgn="base">
              <a:buFont typeface="Wingdings" charset="2"/>
              <a:buChar char="Ø"/>
            </a:pPr>
            <a:r>
              <a:rPr lang="fr-FR" sz="2900" dirty="0">
                <a:latin typeface="Calibri"/>
                <a:cs typeface="Calibri"/>
              </a:rPr>
              <a:t>Auchan possède </a:t>
            </a:r>
            <a:r>
              <a:rPr lang="fr-FR" sz="2900" b="1" dirty="0">
                <a:latin typeface="Calibri"/>
                <a:cs typeface="Calibri"/>
              </a:rPr>
              <a:t>54 hypermarchés</a:t>
            </a:r>
          </a:p>
          <a:p>
            <a:pPr lvl="1" fontAlgn="base">
              <a:buFont typeface="Wingdings" charset="2"/>
              <a:buChar char="Ø"/>
            </a:pPr>
            <a:r>
              <a:rPr lang="fr-FR" sz="2900" dirty="0">
                <a:latin typeface="Calibri"/>
                <a:cs typeface="Calibri"/>
              </a:rPr>
              <a:t>Et a un </a:t>
            </a:r>
            <a:r>
              <a:rPr lang="fr-FR" sz="2900" b="1" dirty="0">
                <a:latin typeface="Calibri"/>
                <a:cs typeface="Calibri"/>
              </a:rPr>
              <a:t>accord avec son partenaire </a:t>
            </a:r>
            <a:r>
              <a:rPr lang="fr-FR" sz="2900" dirty="0">
                <a:latin typeface="Calibri"/>
                <a:cs typeface="Calibri"/>
              </a:rPr>
              <a:t>taiwanais </a:t>
            </a:r>
            <a:r>
              <a:rPr lang="fr-FR" sz="2900" b="1" dirty="0">
                <a:latin typeface="Calibri"/>
                <a:cs typeface="Calibri"/>
              </a:rPr>
              <a:t>RT </a:t>
            </a:r>
            <a:r>
              <a:rPr lang="fr-FR" sz="2900" b="1" dirty="0" err="1">
                <a:latin typeface="Calibri"/>
                <a:cs typeface="Calibri"/>
              </a:rPr>
              <a:t>Mart</a:t>
            </a:r>
            <a:r>
              <a:rPr lang="fr-FR" sz="2900" dirty="0">
                <a:latin typeface="Calibri"/>
                <a:cs typeface="Calibri"/>
              </a:rPr>
              <a:t>pour 230 autres </a:t>
            </a:r>
            <a:r>
              <a:rPr lang="fr-FR" sz="2900" dirty="0" err="1">
                <a:latin typeface="Calibri"/>
                <a:cs typeface="Calibri"/>
              </a:rPr>
              <a:t>hypers</a:t>
            </a:r>
            <a:endParaRPr lang="fr-FR" sz="2900" dirty="0">
              <a:latin typeface="Calibri"/>
              <a:cs typeface="Calibri"/>
            </a:endParaRPr>
          </a:p>
          <a:p>
            <a:endParaRPr lang="fr-FR" dirty="0"/>
          </a:p>
        </p:txBody>
      </p:sp>
      <p:sp>
        <p:nvSpPr>
          <p:cNvPr id="2" name="Titre 1"/>
          <p:cNvSpPr>
            <a:spLocks noGrp="1"/>
          </p:cNvSpPr>
          <p:nvPr>
            <p:ph type="title" idx="4294967295"/>
          </p:nvPr>
        </p:nvSpPr>
        <p:spPr>
          <a:xfrm>
            <a:off x="914400" y="476250"/>
            <a:ext cx="8229600" cy="1143000"/>
          </a:xfrm>
        </p:spPr>
        <p:txBody>
          <a:bodyPr>
            <a:normAutofit fontScale="90000"/>
          </a:bodyPr>
          <a:lstStyle/>
          <a:p>
            <a:r>
              <a:rPr lang="fr-FR" i="1" dirty="0" smtClean="0"/>
              <a:t/>
            </a:r>
            <a:br>
              <a:rPr lang="fr-FR" i="1" dirty="0" smtClean="0"/>
            </a:br>
            <a:endParaRPr lang="fr-FR" dirty="0"/>
          </a:p>
        </p:txBody>
      </p:sp>
    </p:spTree>
    <p:extLst>
      <p:ext uri="{BB962C8B-B14F-4D97-AF65-F5344CB8AC3E}">
        <p14:creationId xmlns:p14="http://schemas.microsoft.com/office/powerpoint/2010/main" xmlns="" xmlns:mv="urn:schemas-microsoft-com:mac:vml" xmlns:mc="http://schemas.openxmlformats.org/markup-compatibility/2006" val="3806222122"/>
      </p:ext>
    </p:extLst>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0" y="274638"/>
            <a:ext cx="8229600" cy="1143000"/>
          </a:xfrm>
        </p:spPr>
        <p:txBody>
          <a:bodyPr>
            <a:normAutofit fontScale="90000"/>
          </a:bodyPr>
          <a:lstStyle/>
          <a:p>
            <a:r>
              <a:rPr lang="fr-FR" i="1" u="sng" dirty="0" smtClean="0"/>
              <a:t/>
            </a:r>
            <a:br>
              <a:rPr lang="fr-FR" i="1" u="sng" dirty="0" smtClean="0"/>
            </a:br>
            <a:endParaRPr lang="fr-FR" dirty="0"/>
          </a:p>
        </p:txBody>
      </p:sp>
      <p:sp>
        <p:nvSpPr>
          <p:cNvPr id="3" name="Espace réservé du contenu 2"/>
          <p:cNvSpPr>
            <a:spLocks noGrp="1"/>
          </p:cNvSpPr>
          <p:nvPr>
            <p:ph idx="4294967295"/>
          </p:nvPr>
        </p:nvSpPr>
        <p:spPr>
          <a:xfrm>
            <a:off x="395536" y="332656"/>
            <a:ext cx="8229600" cy="5937523"/>
          </a:xfrm>
        </p:spPr>
        <p:txBody>
          <a:bodyPr>
            <a:normAutofit fontScale="70000" lnSpcReduction="20000"/>
          </a:bodyPr>
          <a:lstStyle/>
          <a:p>
            <a:endParaRPr lang="fr-FR" dirty="0" smtClean="0">
              <a:latin typeface="Calibri"/>
              <a:cs typeface="Calibri"/>
            </a:endParaRPr>
          </a:p>
          <a:p>
            <a:r>
              <a:rPr lang="fr-FR" b="1" dirty="0">
                <a:latin typeface="Calibri"/>
                <a:cs typeface="Calibri"/>
              </a:rPr>
              <a:t>Adaptation d’Auchan à la </a:t>
            </a:r>
            <a:r>
              <a:rPr lang="fr-FR" b="1" dirty="0" smtClean="0">
                <a:latin typeface="Calibri"/>
                <a:cs typeface="Calibri"/>
              </a:rPr>
              <a:t>culture</a:t>
            </a:r>
          </a:p>
          <a:p>
            <a:endParaRPr lang="fr-FR" i="1" dirty="0">
              <a:latin typeface="Calibri"/>
              <a:cs typeface="Calibri"/>
            </a:endParaRPr>
          </a:p>
          <a:p>
            <a:pPr marL="0" indent="0">
              <a:buNone/>
            </a:pPr>
            <a:r>
              <a:rPr lang="fr-FR" sz="2240" dirty="0" smtClean="0">
                <a:latin typeface="Calibri"/>
                <a:cs typeface="Calibri"/>
              </a:rPr>
              <a:t>La </a:t>
            </a:r>
            <a:r>
              <a:rPr lang="fr-FR" sz="2240" dirty="0">
                <a:latin typeface="Calibri"/>
                <a:cs typeface="Calibri"/>
              </a:rPr>
              <a:t>consommation </a:t>
            </a:r>
            <a:r>
              <a:rPr lang="fr-FR" sz="2240" b="1" dirty="0">
                <a:latin typeface="Calibri"/>
                <a:cs typeface="Calibri"/>
              </a:rPr>
              <a:t>des ménages chinois s’occidentalise</a:t>
            </a:r>
            <a:r>
              <a:rPr lang="fr-FR" sz="2240" dirty="0">
                <a:latin typeface="Calibri"/>
                <a:cs typeface="Calibri"/>
              </a:rPr>
              <a:t>, reproduisant nos habitudes alimentaires françaises, ce qui a profité à Auchan</a:t>
            </a:r>
            <a:r>
              <a:rPr lang="fr-FR" sz="2240" dirty="0" smtClean="0">
                <a:latin typeface="Calibri"/>
                <a:cs typeface="Calibri"/>
              </a:rPr>
              <a:t>.</a:t>
            </a:r>
          </a:p>
          <a:p>
            <a:endParaRPr lang="fr-FR" sz="2240" dirty="0">
              <a:latin typeface="Calibri"/>
              <a:cs typeface="Calibri"/>
            </a:endParaRPr>
          </a:p>
          <a:p>
            <a:pPr marL="0" indent="0">
              <a:buNone/>
            </a:pPr>
            <a:r>
              <a:rPr lang="fr-FR" sz="2240" b="1" dirty="0">
                <a:latin typeface="Calibri"/>
                <a:cs typeface="Calibri"/>
              </a:rPr>
              <a:t>Auchan sait s’adapter aux comportements des consommateurs Chinois</a:t>
            </a:r>
            <a:r>
              <a:rPr lang="fr-FR" sz="2240" dirty="0">
                <a:latin typeface="Calibri"/>
                <a:cs typeface="Calibri"/>
              </a:rPr>
              <a:t>. Plutôt que de s’imposer comme Carrefour, passer par RT </a:t>
            </a:r>
            <a:r>
              <a:rPr lang="fr-FR" sz="2240" dirty="0" err="1">
                <a:latin typeface="Calibri"/>
                <a:cs typeface="Calibri"/>
              </a:rPr>
              <a:t>Mart</a:t>
            </a:r>
            <a:r>
              <a:rPr lang="fr-FR" sz="2240" dirty="0">
                <a:latin typeface="Calibri"/>
                <a:cs typeface="Calibri"/>
              </a:rPr>
              <a:t> a été un choix très stratégique</a:t>
            </a:r>
            <a:r>
              <a:rPr lang="fr-FR" sz="2240" dirty="0" smtClean="0">
                <a:latin typeface="Calibri"/>
                <a:cs typeface="Calibri"/>
              </a:rPr>
              <a:t>.</a:t>
            </a:r>
          </a:p>
          <a:p>
            <a:pPr>
              <a:buNone/>
            </a:pPr>
            <a:r>
              <a:rPr lang="fr-FR" sz="2240" dirty="0" smtClean="0">
                <a:latin typeface="Calibri"/>
                <a:cs typeface="Calibri"/>
              </a:rPr>
              <a:t> Il faut appréhender les habitudes régionales, les goûts et les habitudes alimentaires variant d’une région à l’autre.</a:t>
            </a:r>
          </a:p>
          <a:p>
            <a:pPr marL="0" indent="0">
              <a:buNone/>
            </a:pPr>
            <a:r>
              <a:rPr lang="fr-FR" sz="2240" dirty="0" smtClean="0">
                <a:latin typeface="Calibri"/>
                <a:cs typeface="Calibri"/>
              </a:rPr>
              <a:t>L’enseigne s’adapte, diversifie ses rayons et propose des plats salés en Chine du Nord, des plats sucrés en Chine du Sud et pimente les plats pour les consommateurs de la Chine de l’Ouest.</a:t>
            </a:r>
          </a:p>
          <a:p>
            <a:pPr marL="0" indent="0">
              <a:buNone/>
            </a:pPr>
            <a:endParaRPr lang="fr-FR" sz="2240" dirty="0" smtClean="0">
              <a:latin typeface="Calibri"/>
              <a:cs typeface="Calibri"/>
            </a:endParaRPr>
          </a:p>
          <a:p>
            <a:endParaRPr lang="fr-FR" sz="2240" dirty="0">
              <a:latin typeface="Calibri"/>
              <a:cs typeface="Calibri"/>
            </a:endParaRPr>
          </a:p>
          <a:p>
            <a:pPr marL="0" indent="0">
              <a:buNone/>
            </a:pPr>
            <a:r>
              <a:rPr lang="fr-FR" sz="2240" i="1" dirty="0">
                <a:latin typeface="Calibri"/>
                <a:cs typeface="Calibri"/>
              </a:rPr>
              <a:t>Exemple : la </a:t>
            </a:r>
            <a:r>
              <a:rPr lang="fr-FR" sz="2240" b="1" i="1" dirty="0">
                <a:latin typeface="Calibri"/>
                <a:cs typeface="Calibri"/>
              </a:rPr>
              <a:t>Carte Auchan </a:t>
            </a:r>
            <a:r>
              <a:rPr lang="fr-FR" sz="2240" b="1" i="1" dirty="0" err="1">
                <a:latin typeface="Calibri"/>
                <a:cs typeface="Calibri"/>
              </a:rPr>
              <a:t>RedBirdCard</a:t>
            </a:r>
            <a:r>
              <a:rPr lang="fr-FR" sz="2240" i="1" dirty="0">
                <a:latin typeface="Calibri"/>
                <a:cs typeface="Calibri"/>
              </a:rPr>
              <a:t> nous prouve a quel point la culture Chinoise est mise en avant chez le géant de la distribution</a:t>
            </a:r>
            <a:r>
              <a:rPr lang="fr-FR" sz="2240" i="1" dirty="0" smtClean="0">
                <a:latin typeface="Calibri"/>
                <a:cs typeface="Calibri"/>
              </a:rPr>
              <a:t>.</a:t>
            </a:r>
          </a:p>
          <a:p>
            <a:endParaRPr lang="fr-FR" sz="2240" dirty="0">
              <a:latin typeface="Calibri"/>
              <a:cs typeface="Calibri"/>
            </a:endParaRPr>
          </a:p>
          <a:p>
            <a:pPr marL="0" indent="0">
              <a:buNone/>
            </a:pPr>
            <a:r>
              <a:rPr lang="fr-FR" sz="2240" u="sng" dirty="0">
                <a:latin typeface="Calibri"/>
                <a:cs typeface="Calibri"/>
              </a:rPr>
              <a:t>Le nom « Auchan » :</a:t>
            </a:r>
            <a:endParaRPr lang="fr-FR" sz="2240" dirty="0">
              <a:latin typeface="Calibri"/>
              <a:cs typeface="Calibri"/>
            </a:endParaRPr>
          </a:p>
          <a:p>
            <a:pPr marL="400050" lvl="1" indent="0">
              <a:buNone/>
            </a:pPr>
            <a:r>
              <a:rPr lang="fr-FR" sz="2240" dirty="0">
                <a:latin typeface="Calibri"/>
                <a:cs typeface="Calibri"/>
              </a:rPr>
              <a:t>La prononciation est quasiment identique à celle en français mais la traduction littérale ne signifie pas grand-chose :</a:t>
            </a:r>
          </a:p>
          <a:p>
            <a:pPr marL="400050" lvl="1" indent="0">
              <a:buNone/>
            </a:pPr>
            <a:r>
              <a:rPr lang="fr-FR" sz="2240" dirty="0">
                <a:latin typeface="Calibri"/>
                <a:cs typeface="Calibri"/>
              </a:rPr>
              <a:t>Cela pourrait se traduire par : « </a:t>
            </a:r>
            <a:r>
              <a:rPr lang="fr-FR" sz="2240" b="1" dirty="0">
                <a:latin typeface="Calibri"/>
                <a:cs typeface="Calibri"/>
              </a:rPr>
              <a:t>vénérer le mode de vie Européen </a:t>
            </a:r>
            <a:r>
              <a:rPr lang="fr-FR" sz="2240" dirty="0">
                <a:latin typeface="Calibri"/>
                <a:cs typeface="Calibri"/>
              </a:rPr>
              <a:t>» (Auchan c’est la mode de l’Europe.)</a:t>
            </a:r>
          </a:p>
          <a:p>
            <a:endParaRPr lang="fr-FR" dirty="0"/>
          </a:p>
        </p:txBody>
      </p:sp>
    </p:spTree>
    <p:extLst>
      <p:ext uri="{BB962C8B-B14F-4D97-AF65-F5344CB8AC3E}">
        <p14:creationId xmlns:p14="http://schemas.microsoft.com/office/powerpoint/2010/main" xmlns="" xmlns:mv="urn:schemas-microsoft-com:mac:vml" xmlns:mc="http://schemas.openxmlformats.org/markup-compatibility/2006" val="103328082"/>
      </p:ext>
    </p:extLst>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A6A1A1"/>
                </a:solidFill>
              </a:rPr>
              <a:t>Carrefour en Chine </a:t>
            </a:r>
            <a:endParaRPr lang="fr-FR" dirty="0">
              <a:solidFill>
                <a:srgbClr val="A6A1A1"/>
              </a:solidFill>
            </a:endParaRPr>
          </a:p>
        </p:txBody>
      </p:sp>
      <p:sp>
        <p:nvSpPr>
          <p:cNvPr id="3" name="Espace réservé du contenu 2"/>
          <p:cNvSpPr>
            <a:spLocks noGrp="1"/>
          </p:cNvSpPr>
          <p:nvPr>
            <p:ph idx="1"/>
          </p:nvPr>
        </p:nvSpPr>
        <p:spPr>
          <a:xfrm>
            <a:off x="990600" y="1905000"/>
            <a:ext cx="7772400" cy="3124200"/>
          </a:xfrm>
        </p:spPr>
        <p:txBody>
          <a:bodyPr>
            <a:normAutofit/>
          </a:bodyPr>
          <a:lstStyle/>
          <a:p>
            <a:r>
              <a:rPr lang="fr-FR" sz="1900" dirty="0" smtClean="0">
                <a:latin typeface="Calibri"/>
                <a:cs typeface="Calibri"/>
              </a:rPr>
              <a:t>Carrefour, </a:t>
            </a:r>
            <a:r>
              <a:rPr lang="fr-FR" sz="1900" dirty="0" err="1" smtClean="0">
                <a:latin typeface="Calibri"/>
                <a:cs typeface="Calibri"/>
              </a:rPr>
              <a:t>Jia</a:t>
            </a:r>
            <a:r>
              <a:rPr lang="fr-FR" sz="1900" dirty="0" smtClean="0">
                <a:latin typeface="Calibri"/>
                <a:cs typeface="Calibri"/>
              </a:rPr>
              <a:t> Le Fu en mandarin signifie « La maison du bonheur » </a:t>
            </a:r>
          </a:p>
          <a:p>
            <a:endParaRPr lang="fr-FR" sz="1900" dirty="0" smtClean="0">
              <a:latin typeface="Calibri"/>
              <a:cs typeface="Calibri"/>
            </a:endParaRPr>
          </a:p>
          <a:p>
            <a:r>
              <a:rPr lang="fr-FR" sz="1900" dirty="0" smtClean="0">
                <a:latin typeface="Calibri"/>
                <a:cs typeface="Calibri"/>
              </a:rPr>
              <a:t> Un million de clients par jour</a:t>
            </a:r>
          </a:p>
          <a:p>
            <a:endParaRPr lang="fr-FR" sz="1900" dirty="0" smtClean="0">
              <a:latin typeface="Calibri"/>
              <a:cs typeface="Calibri"/>
            </a:endParaRPr>
          </a:p>
          <a:p>
            <a:r>
              <a:rPr lang="fr-FR" sz="1900" dirty="0" smtClean="0">
                <a:latin typeface="Calibri"/>
                <a:cs typeface="Calibri"/>
              </a:rPr>
              <a:t> 116 magasins.</a:t>
            </a:r>
          </a:p>
          <a:p>
            <a:endParaRPr lang="fr-FR" sz="1900" dirty="0" smtClean="0">
              <a:latin typeface="Calibri"/>
              <a:cs typeface="Calibri"/>
            </a:endParaRPr>
          </a:p>
          <a:p>
            <a:r>
              <a:rPr lang="fr-FR" sz="1900" dirty="0" smtClean="0">
                <a:latin typeface="Calibri"/>
                <a:cs typeface="Calibri"/>
              </a:rPr>
              <a:t> 40 000 employés dont 98 % sont Chinois</a:t>
            </a:r>
          </a:p>
          <a:p>
            <a:endParaRPr lang="fr-FR" dirty="0"/>
          </a:p>
        </p:txBody>
      </p:sp>
    </p:spTree>
    <p:extLst>
      <p:ext uri="{BB962C8B-B14F-4D97-AF65-F5344CB8AC3E}">
        <p14:creationId xmlns:p14="http://schemas.microsoft.com/office/powerpoint/2010/main" xmlns="" xmlns:mv="urn:schemas-microsoft-com:mac:vml" xmlns:mc="http://schemas.openxmlformats.org/markup-compatibility/2006" val="2705490501"/>
      </p:ext>
    </p:extLst>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A6A1A1"/>
                </a:solidFill>
                <a:latin typeface="Calibri"/>
                <a:cs typeface="Calibri"/>
              </a:rPr>
              <a:t>Une période difficile pour Carrefour en Chine</a:t>
            </a:r>
            <a:endParaRPr lang="fr-FR" dirty="0">
              <a:solidFill>
                <a:srgbClr val="A6A1A1"/>
              </a:solidFill>
              <a:latin typeface="Calibri"/>
              <a:cs typeface="Calibri"/>
            </a:endParaRPr>
          </a:p>
        </p:txBody>
      </p:sp>
      <p:sp>
        <p:nvSpPr>
          <p:cNvPr id="3" name="Espace réservé du contenu 2"/>
          <p:cNvSpPr>
            <a:spLocks noGrp="1"/>
          </p:cNvSpPr>
          <p:nvPr>
            <p:ph idx="1"/>
          </p:nvPr>
        </p:nvSpPr>
        <p:spPr>
          <a:xfrm>
            <a:off x="457200" y="1600200"/>
            <a:ext cx="8229600" cy="5105400"/>
          </a:xfrm>
        </p:spPr>
        <p:txBody>
          <a:bodyPr>
            <a:normAutofit fontScale="92500" lnSpcReduction="20000"/>
          </a:bodyPr>
          <a:lstStyle/>
          <a:p>
            <a:r>
              <a:rPr lang="fr-FR" sz="2200" dirty="0" smtClean="0">
                <a:latin typeface="Calibri"/>
                <a:cs typeface="Calibri"/>
              </a:rPr>
              <a:t>Suite à l’arrivée d’autres géants de la distribution en Chine, tels que </a:t>
            </a:r>
            <a:r>
              <a:rPr lang="fr-FR" sz="2200" dirty="0" err="1" smtClean="0">
                <a:latin typeface="Calibri"/>
                <a:cs typeface="Calibri"/>
              </a:rPr>
              <a:t>Walmart</a:t>
            </a:r>
            <a:r>
              <a:rPr lang="fr-FR" sz="2200" dirty="0" smtClean="0">
                <a:latin typeface="Calibri"/>
                <a:cs typeface="Calibri"/>
              </a:rPr>
              <a:t> et Auchan, Carrefour ne maintient plus son rythme d’expansion et a même été amené à fermer six points de vente au cours des deux dernières années. Carrefour ne cesse de perdre du terrain, selon les statistiques publiées en 2012, Auchan détient une part de marché de 12 % en Chine devant </a:t>
            </a:r>
            <a:r>
              <a:rPr lang="fr-FR" sz="2200" dirty="0" err="1" smtClean="0">
                <a:latin typeface="Calibri"/>
                <a:cs typeface="Calibri"/>
              </a:rPr>
              <a:t>Walmart</a:t>
            </a:r>
            <a:r>
              <a:rPr lang="fr-FR" sz="2200" dirty="0" smtClean="0">
                <a:latin typeface="Calibri"/>
                <a:cs typeface="Calibri"/>
              </a:rPr>
              <a:t> (11,2 %), et Carrefour n’occupe que la 4e place avec 8,1 %. Le chiffre d’affaires du groupe français a chuté de 5,7 % sur les neuf premiers mois de l’année 2012 par rapport à l’année précédente.</a:t>
            </a:r>
          </a:p>
          <a:p>
            <a:endParaRPr lang="fr-FR" sz="2200" dirty="0" smtClean="0">
              <a:latin typeface="Calibri"/>
              <a:cs typeface="Calibri"/>
            </a:endParaRPr>
          </a:p>
          <a:p>
            <a:r>
              <a:rPr lang="fr-FR" sz="2200" dirty="0" smtClean="0">
                <a:latin typeface="Calibri"/>
                <a:cs typeface="Calibri"/>
              </a:rPr>
              <a:t>En 2011, onze magasins Carrefour se sont vus infliger des amendes cumulées s’élevant à 5,5 millions de yuans (environ 670 000 euros) pour tromperie sur les prix, ce qui marquait bien la fin du traitement de faveur envers les entreprises étrangères.</a:t>
            </a:r>
          </a:p>
          <a:p>
            <a:endParaRPr lang="fr-FR" sz="2200" dirty="0" smtClean="0">
              <a:latin typeface="Calibri"/>
              <a:cs typeface="Calibri"/>
            </a:endParaRPr>
          </a:p>
          <a:p>
            <a:r>
              <a:rPr lang="fr-FR" sz="2200" dirty="0" smtClean="0">
                <a:latin typeface="Calibri"/>
                <a:cs typeface="Calibri"/>
              </a:rPr>
              <a:t>En 2006 et 2007, plusieurs responsables du groupe chargés des achats ont été accusés de corruption. La gestion insuffisante explique en partie les scandales incessants du géant de la distribution, qui ont terni l’image de l’enseigne française en Chine</a:t>
            </a:r>
          </a:p>
          <a:p>
            <a:endParaRPr lang="fr-FR" sz="2200" dirty="0"/>
          </a:p>
        </p:txBody>
      </p:sp>
    </p:spTree>
    <p:extLst>
      <p:ext uri="{BB962C8B-B14F-4D97-AF65-F5344CB8AC3E}">
        <p14:creationId xmlns:p14="http://schemas.microsoft.com/office/powerpoint/2010/main" xmlns="" xmlns:mv="urn:schemas-microsoft-com:mac:vml" xmlns:mc="http://schemas.openxmlformats.org/markup-compatibility/2006" val="2577184352"/>
      </p:ext>
    </p:extLst>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1219200"/>
          </a:xfrm>
        </p:spPr>
        <p:txBody>
          <a:bodyPr>
            <a:normAutofit fontScale="90000"/>
          </a:bodyPr>
          <a:lstStyle/>
          <a:p>
            <a:r>
              <a:rPr lang="fr-FR" dirty="0" smtClean="0">
                <a:solidFill>
                  <a:srgbClr val="A6A1A1"/>
                </a:solidFill>
                <a:latin typeface="Calibri"/>
                <a:cs typeface="Calibri"/>
              </a:rPr>
              <a:t>L’empire du milieu ou le Vieux continent</a:t>
            </a:r>
            <a:endParaRPr lang="fr-FR" dirty="0">
              <a:solidFill>
                <a:srgbClr val="A6A1A1"/>
              </a:solidFill>
              <a:latin typeface="Calibri"/>
              <a:cs typeface="Calibri"/>
            </a:endParaRPr>
          </a:p>
        </p:txBody>
      </p:sp>
      <p:sp>
        <p:nvSpPr>
          <p:cNvPr id="3" name="Espace réservé du contenu 2"/>
          <p:cNvSpPr>
            <a:spLocks noGrp="1"/>
          </p:cNvSpPr>
          <p:nvPr>
            <p:ph idx="1"/>
          </p:nvPr>
        </p:nvSpPr>
        <p:spPr>
          <a:xfrm>
            <a:off x="457200" y="1600200"/>
            <a:ext cx="8229600" cy="5105400"/>
          </a:xfrm>
        </p:spPr>
        <p:txBody>
          <a:bodyPr>
            <a:normAutofit fontScale="85000" lnSpcReduction="20000"/>
          </a:bodyPr>
          <a:lstStyle/>
          <a:p>
            <a:r>
              <a:rPr lang="fr-FR" sz="2286" dirty="0" smtClean="0">
                <a:latin typeface="Calibri"/>
                <a:cs typeface="Calibri"/>
              </a:rPr>
              <a:t>Pour les consommateurs, le modèle de l’hypermarché ne peut plus répondre à toutes les demandes, et ne s’adapte plus aux changements des modes de consommation et des habitudes des consommateurs, et à la montée en puissance de nouveaux modèles de consommation, par exemple l’e-commerce, qui menace le modèle de l’hypermarché traditionnel</a:t>
            </a:r>
          </a:p>
          <a:p>
            <a:endParaRPr lang="fr-FR" sz="2286" dirty="0" smtClean="0">
              <a:latin typeface="Calibri"/>
              <a:cs typeface="Calibri"/>
            </a:endParaRPr>
          </a:p>
          <a:p>
            <a:r>
              <a:rPr lang="fr-FR" sz="2286" dirty="0" smtClean="0">
                <a:latin typeface="Calibri"/>
                <a:cs typeface="Calibri"/>
              </a:rPr>
              <a:t>Dans ce contexte, on peut se demander si le groupe pourrait abandonner l’empire du Milieu pour focaliser sur ses activités en Europe.</a:t>
            </a:r>
          </a:p>
          <a:p>
            <a:pPr>
              <a:buNone/>
            </a:pPr>
            <a:endParaRPr lang="fr-FR" sz="2286" dirty="0" smtClean="0">
              <a:latin typeface="Calibri"/>
              <a:cs typeface="Calibri"/>
            </a:endParaRPr>
          </a:p>
          <a:p>
            <a:r>
              <a:rPr lang="fr-FR" sz="2286" dirty="0" smtClean="0">
                <a:latin typeface="Calibri"/>
                <a:cs typeface="Calibri"/>
              </a:rPr>
              <a:t>Selon une source anonyme, le nouveau PDG du groupe avait confié à ses proches que « pour Carrefour, perdre la Chine serait plus terrible que perdre l’Europe », ce qui s’explique par la contribution du marché chinois au groupe : un chiffre d’affaires de 45,2 milliards de yuans (5,6 milliards d’euros) sur l’exercice de l’année 2011, qui fait du pays un marché phare pour Carrefour. Afin de renforcer sa position, Carrefour prévoit d’inaugurer 24 magasins en 2013 en Chine.</a:t>
            </a:r>
          </a:p>
          <a:p>
            <a:r>
              <a:rPr lang="fr-FR" sz="2286" dirty="0" smtClean="0">
                <a:latin typeface="Calibri"/>
                <a:cs typeface="Calibri"/>
              </a:rPr>
              <a:t> Malgré tous ces efforts, selon des experts du secteur, l’expansion prévue de Carrefour ne serait pas sans difficulté : concurrence féroce, scandales successifs, nouveaux défis du secteur, etc. Reste à connaître les prochaines manœuvres stratégiques du groupe pour se redresser.</a:t>
            </a:r>
          </a:p>
          <a:p>
            <a:endParaRPr lang="fr-FR" sz="2900" dirty="0" smtClean="0"/>
          </a:p>
          <a:p>
            <a:endParaRPr lang="fr-FR" sz="2200" dirty="0"/>
          </a:p>
        </p:txBody>
      </p:sp>
    </p:spTree>
    <p:extLst>
      <p:ext uri="{BB962C8B-B14F-4D97-AF65-F5344CB8AC3E}">
        <p14:creationId xmlns:p14="http://schemas.microsoft.com/office/powerpoint/2010/main" xmlns="" xmlns:mv="urn:schemas-microsoft-com:mac:vml" xmlns:mc="http://schemas.openxmlformats.org/markup-compatibility/2006" val="4188882351"/>
      </p:ext>
    </p:extLst>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Conclusion</a:t>
            </a:r>
            <a:endParaRPr lang="fr-FR" dirty="0"/>
          </a:p>
        </p:txBody>
      </p:sp>
      <p:sp>
        <p:nvSpPr>
          <p:cNvPr id="3" name="Espace réservé du numéro de diapositive 2"/>
          <p:cNvSpPr>
            <a:spLocks noGrp="1"/>
          </p:cNvSpPr>
          <p:nvPr>
            <p:ph type="sldNum" sz="quarter" idx="12"/>
          </p:nvPr>
        </p:nvSpPr>
        <p:spPr/>
        <p:txBody>
          <a:bodyPr/>
          <a:lstStyle/>
          <a:p>
            <a:fld id="{A3DF7F77-6425-4499-A570-5346FCF7B062}" type="slidenum">
              <a:rPr lang="fr-FR" smtClean="0"/>
              <a:pPr/>
              <a:t>158</a:t>
            </a:fld>
            <a:endParaRPr lang="fr-FR"/>
          </a:p>
        </p:txBody>
      </p:sp>
      <p:sp>
        <p:nvSpPr>
          <p:cNvPr id="4" name="Espace réservé du contenu 3"/>
          <p:cNvSpPr>
            <a:spLocks noGrp="1"/>
          </p:cNvSpPr>
          <p:nvPr>
            <p:ph sz="quarter" idx="1"/>
          </p:nvPr>
        </p:nvSpPr>
        <p:spPr>
          <a:xfrm>
            <a:off x="304800" y="1447800"/>
            <a:ext cx="8382000" cy="5029200"/>
          </a:xfrm>
        </p:spPr>
        <p:txBody>
          <a:bodyPr>
            <a:normAutofit fontScale="77500" lnSpcReduction="20000"/>
          </a:bodyPr>
          <a:lstStyle/>
          <a:p>
            <a:r>
              <a:rPr lang="fr-FR" dirty="0" smtClean="0"/>
              <a:t>Malgré le phénomène de mondialisation des économies, pour de nombreuses petites et moyennes entreprises (PME), les frontières nationales constituent toujours un important obstacle à l’expansion de leur activité, et elles restent donc largement, voire exclusivement, dépendantes de leur marché domestique. Or, nombre de travaux ont mis en évidence le lien direct existant entre l’internationalisation et la performance accrue des PME. En dépit de ses avantages, l’internationalisation reste un grand pas à franchir pour la plupart des petites entreprises. </a:t>
            </a:r>
          </a:p>
          <a:p>
            <a:r>
              <a:rPr lang="fr-FR" dirty="0" smtClean="0"/>
              <a:t>L’investissement financier requis pour se lancer sur la scène internationale peut également constituer un obstacle important. Ces difficultés s’expriment de manière intensifiée dans les pays en développement. A travers cette présentation, nous avons cherché à rendre compte du profil d’internationalisation des entreprises et plus particulièrement d’un grand groupe Français, le groupe Auchan. Pour ce faire, nous avons d’abord passé en revue les principales théories explicatives de l’internationalisation, ce qui nous a permis de déterminer les différentes stratégies et théories sur l’internationalisation. Notre travail confirme l’idée que le processus d’internationalisation est complexe et multidimensionnel. </a:t>
            </a:r>
          </a:p>
          <a:p>
            <a:r>
              <a:rPr lang="fr-FR" dirty="0" smtClean="0"/>
              <a:t>Nous avons pu en dégager que le fait de s’internationaliser est un véritable accélérateur pour les entreprises, mais qu’il y a beaucoup d’obstacle à franchir avant de </a:t>
            </a:r>
            <a:r>
              <a:rPr lang="fr-FR" smtClean="0"/>
              <a:t>pouvoir s’implanter</a:t>
            </a:r>
            <a:r>
              <a:rPr lang="fr-FR" dirty="0" smtClean="0"/>
              <a:t>.</a:t>
            </a:r>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fr-FR" sz="4000" dirty="0" smtClean="0">
                <a:latin typeface="Calibri" pitchFamily="34" charset="0"/>
                <a:cs typeface="Calibri" pitchFamily="34" charset="0"/>
              </a:rPr>
              <a:t>Zones de Libre échanges </a:t>
            </a:r>
            <a:endParaRPr lang="fr-FR" sz="4000" dirty="0">
              <a:latin typeface="Calibri" pitchFamily="34" charset="0"/>
              <a:cs typeface="Calibri" pitchFamily="34" charset="0"/>
            </a:endParaRPr>
          </a:p>
        </p:txBody>
      </p:sp>
      <p:sp>
        <p:nvSpPr>
          <p:cNvPr id="4" name="Espace réservé du numéro de diapositive 3"/>
          <p:cNvSpPr>
            <a:spLocks noGrp="1"/>
          </p:cNvSpPr>
          <p:nvPr>
            <p:ph type="sldNum" sz="quarter" idx="12"/>
          </p:nvPr>
        </p:nvSpPr>
        <p:spPr/>
        <p:txBody>
          <a:bodyPr/>
          <a:lstStyle/>
          <a:p>
            <a:fld id="{A3DF7F77-6425-4499-A570-5346FCF7B062}" type="slidenum">
              <a:rPr lang="fr-FR" smtClean="0"/>
              <a:pPr/>
              <a:t>16</a:t>
            </a:fld>
            <a:endParaRPr lang="fr-FR"/>
          </a:p>
        </p:txBody>
      </p:sp>
      <p:sp>
        <p:nvSpPr>
          <p:cNvPr id="3" name="Espace réservé du contenu 2"/>
          <p:cNvSpPr>
            <a:spLocks noGrp="1"/>
          </p:cNvSpPr>
          <p:nvPr>
            <p:ph sz="quarter" idx="1"/>
          </p:nvPr>
        </p:nvSpPr>
        <p:spPr>
          <a:xfrm>
            <a:off x="457200" y="1481328"/>
            <a:ext cx="8229600" cy="5116024"/>
          </a:xfrm>
        </p:spPr>
        <p:txBody>
          <a:bodyPr>
            <a:normAutofit fontScale="92500"/>
          </a:bodyPr>
          <a:lstStyle/>
          <a:p>
            <a:pPr algn="just"/>
            <a:r>
              <a:rPr lang="fr-FR" sz="2400" dirty="0" smtClean="0">
                <a:latin typeface="Calibri" pitchFamily="34" charset="0"/>
                <a:cs typeface="Calibri" pitchFamily="34" charset="0"/>
              </a:rPr>
              <a:t>Union européenne</a:t>
            </a:r>
          </a:p>
          <a:p>
            <a:pPr algn="just">
              <a:buNone/>
            </a:pPr>
            <a:endParaRPr lang="fr-FR" sz="2400" dirty="0" smtClean="0">
              <a:latin typeface="Calibri" pitchFamily="34" charset="0"/>
              <a:cs typeface="Calibri" pitchFamily="34" charset="0"/>
            </a:endParaRPr>
          </a:p>
          <a:p>
            <a:pPr algn="just"/>
            <a:r>
              <a:rPr lang="fr-FR" sz="2400" dirty="0" smtClean="0">
                <a:latin typeface="Calibri" pitchFamily="34" charset="0"/>
                <a:cs typeface="Calibri" pitchFamily="34" charset="0"/>
              </a:rPr>
              <a:t>ALENA (canada, Mexique, USA)</a:t>
            </a:r>
          </a:p>
          <a:p>
            <a:pPr algn="just">
              <a:buNone/>
            </a:pPr>
            <a:endParaRPr lang="fr-FR" sz="2400" dirty="0" smtClean="0">
              <a:latin typeface="Calibri" pitchFamily="34" charset="0"/>
              <a:cs typeface="Calibri" pitchFamily="34" charset="0"/>
            </a:endParaRPr>
          </a:p>
          <a:p>
            <a:pPr algn="just"/>
            <a:r>
              <a:rPr lang="it-IT" sz="2400" dirty="0" smtClean="0">
                <a:latin typeface="Calibri" pitchFamily="34" charset="0"/>
                <a:cs typeface="Calibri" pitchFamily="34" charset="0"/>
              </a:rPr>
              <a:t>Mercosur (Argentine, brésil, Paraguay, Venezuella)</a:t>
            </a:r>
          </a:p>
          <a:p>
            <a:pPr algn="just">
              <a:buNone/>
            </a:pPr>
            <a:endParaRPr lang="it-IT" sz="2400" dirty="0" smtClean="0">
              <a:latin typeface="Calibri" pitchFamily="34" charset="0"/>
              <a:cs typeface="Calibri" pitchFamily="34" charset="0"/>
            </a:endParaRPr>
          </a:p>
          <a:p>
            <a:pPr algn="just"/>
            <a:r>
              <a:rPr lang="en-US" sz="2400" dirty="0" smtClean="0">
                <a:latin typeface="Calibri" pitchFamily="34" charset="0"/>
                <a:cs typeface="Calibri" pitchFamily="34" charset="0"/>
              </a:rPr>
              <a:t>ANASE (</a:t>
            </a:r>
            <a:r>
              <a:rPr lang="en-US" sz="2400" dirty="0" err="1" smtClean="0">
                <a:latin typeface="Calibri" pitchFamily="34" charset="0"/>
                <a:cs typeface="Calibri" pitchFamily="34" charset="0"/>
              </a:rPr>
              <a:t>Indonésie</a:t>
            </a:r>
            <a:r>
              <a:rPr lang="en-US" sz="2400" dirty="0" smtClean="0">
                <a:latin typeface="Calibri" pitchFamily="34" charset="0"/>
                <a:cs typeface="Calibri" pitchFamily="34" charset="0"/>
              </a:rPr>
              <a:t>, Laos, </a:t>
            </a:r>
            <a:r>
              <a:rPr lang="en-US" sz="2400" dirty="0" err="1" smtClean="0">
                <a:latin typeface="Calibri" pitchFamily="34" charset="0"/>
                <a:cs typeface="Calibri" pitchFamily="34" charset="0"/>
              </a:rPr>
              <a:t>Singapour</a:t>
            </a:r>
            <a:r>
              <a:rPr lang="en-US" sz="2400" dirty="0" smtClean="0">
                <a:latin typeface="Calibri" pitchFamily="34" charset="0"/>
                <a:cs typeface="Calibri" pitchFamily="34" charset="0"/>
              </a:rPr>
              <a:t>, Vietnam…)</a:t>
            </a:r>
          </a:p>
          <a:p>
            <a:pPr algn="just">
              <a:buNone/>
            </a:pPr>
            <a:endParaRPr lang="en-US" sz="2400" dirty="0" smtClean="0">
              <a:latin typeface="Calibri" pitchFamily="34" charset="0"/>
              <a:cs typeface="Calibri" pitchFamily="34" charset="0"/>
            </a:endParaRPr>
          </a:p>
          <a:p>
            <a:pPr algn="just"/>
            <a:r>
              <a:rPr lang="fr-FR" sz="2400" dirty="0" smtClean="0">
                <a:latin typeface="Calibri" pitchFamily="34" charset="0"/>
                <a:cs typeface="Calibri" pitchFamily="34" charset="0"/>
              </a:rPr>
              <a:t>COMESA (marché commun de l’Afrique de l’est et l’Afrique australe)</a:t>
            </a:r>
          </a:p>
          <a:p>
            <a:pPr algn="just">
              <a:buNone/>
            </a:pPr>
            <a:endParaRPr lang="fr-FR" sz="2400" dirty="0" smtClean="0">
              <a:latin typeface="Calibri" pitchFamily="34" charset="0"/>
              <a:cs typeface="Calibri" pitchFamily="34" charset="0"/>
            </a:endParaRPr>
          </a:p>
          <a:p>
            <a:pPr algn="just"/>
            <a:r>
              <a:rPr lang="fr-FR" sz="2600" dirty="0" smtClean="0">
                <a:latin typeface="Calibri" pitchFamily="34" charset="0"/>
                <a:cs typeface="Calibri" pitchFamily="34" charset="0"/>
              </a:rPr>
              <a:t>Ces accords ne cessent d’augmenter depuis les années 2000</a:t>
            </a:r>
            <a:endParaRPr lang="fr-FR" sz="2600"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304800"/>
            <a:ext cx="7772400" cy="1143000"/>
          </a:xfrm>
        </p:spPr>
        <p:txBody>
          <a:bodyPr>
            <a:normAutofit fontScale="90000"/>
          </a:bodyPr>
          <a:lstStyle/>
          <a:p>
            <a:pPr lvl="0"/>
            <a:r>
              <a:rPr lang="fr-FR" sz="3444" dirty="0" smtClean="0">
                <a:latin typeface="Calibri" pitchFamily="34" charset="0"/>
              </a:rPr>
              <a:t>La </a:t>
            </a:r>
            <a:r>
              <a:rPr lang="fr-FR" sz="3444" dirty="0">
                <a:latin typeface="Calibri" pitchFamily="34" charset="0"/>
              </a:rPr>
              <a:t>montée des accords commerciaux </a:t>
            </a:r>
            <a:r>
              <a:rPr lang="fr-FR" sz="3444" dirty="0" smtClean="0">
                <a:latin typeface="Calibri" pitchFamily="34" charset="0"/>
              </a:rPr>
              <a:t>régionaux</a:t>
            </a:r>
            <a:r>
              <a:rPr lang="fr-FR" dirty="0" smtClean="0"/>
              <a:t/>
            </a:r>
            <a:br>
              <a:rPr lang="fr-FR" dirty="0" smtClean="0"/>
            </a:br>
            <a:endParaRPr lang="fr-FR" dirty="0"/>
          </a:p>
        </p:txBody>
      </p:sp>
      <p:sp>
        <p:nvSpPr>
          <p:cNvPr id="3" name="Espace réservé du contenu 2"/>
          <p:cNvSpPr>
            <a:spLocks noGrp="1"/>
          </p:cNvSpPr>
          <p:nvPr>
            <p:ph sz="quarter" idx="1"/>
          </p:nvPr>
        </p:nvSpPr>
        <p:spPr>
          <a:xfrm>
            <a:off x="457200" y="1752600"/>
            <a:ext cx="8382000" cy="4800600"/>
          </a:xfrm>
        </p:spPr>
        <p:txBody>
          <a:bodyPr>
            <a:normAutofit fontScale="62500" lnSpcReduction="20000"/>
          </a:bodyPr>
          <a:lstStyle/>
          <a:p>
            <a:pPr>
              <a:buNone/>
            </a:pPr>
            <a:r>
              <a:rPr lang="fr-FR" dirty="0">
                <a:latin typeface="Calibri" pitchFamily="34" charset="0"/>
              </a:rPr>
              <a:t>Aujourd’hui, 70 à 80% des échanges mondiaux sont réalisés par les quinze plus grosses puissances. De nombreux pays se sont rapprochés, pacsés, pour faciliter leurs échanges entre eux</a:t>
            </a:r>
            <a:r>
              <a:rPr lang="fr-FR" dirty="0" smtClean="0">
                <a:latin typeface="Calibri" pitchFamily="34" charset="0"/>
              </a:rPr>
              <a:t>.</a:t>
            </a:r>
          </a:p>
          <a:p>
            <a:pPr>
              <a:buNone/>
            </a:pPr>
            <a:endParaRPr lang="fr-FR" dirty="0" smtClean="0">
              <a:latin typeface="Calibri" pitchFamily="34" charset="0"/>
            </a:endParaRPr>
          </a:p>
          <a:p>
            <a:pPr>
              <a:buNone/>
            </a:pPr>
            <a:r>
              <a:rPr lang="fr-FR" dirty="0">
                <a:latin typeface="Calibri" pitchFamily="34" charset="0"/>
              </a:rPr>
              <a:t>Les différents accords </a:t>
            </a:r>
            <a:r>
              <a:rPr lang="fr-FR" dirty="0" smtClean="0">
                <a:latin typeface="Calibri" pitchFamily="34" charset="0"/>
              </a:rPr>
              <a:t>:</a:t>
            </a:r>
          </a:p>
          <a:p>
            <a:pPr>
              <a:buNone/>
            </a:pPr>
            <a:endParaRPr lang="fr-FR" dirty="0" smtClean="0">
              <a:latin typeface="Calibri" pitchFamily="34" charset="0"/>
            </a:endParaRPr>
          </a:p>
          <a:p>
            <a:pPr lvl="0"/>
            <a:r>
              <a:rPr lang="fr-FR" dirty="0">
                <a:latin typeface="Calibri" pitchFamily="34" charset="0"/>
              </a:rPr>
              <a:t>Le contrat de coopération économique </a:t>
            </a:r>
            <a:r>
              <a:rPr lang="fr-FR" dirty="0" smtClean="0">
                <a:latin typeface="Calibri" pitchFamily="34" charset="0"/>
              </a:rPr>
              <a:t>: 3 </a:t>
            </a:r>
            <a:r>
              <a:rPr lang="fr-FR" dirty="0">
                <a:latin typeface="Calibri" pitchFamily="34" charset="0"/>
              </a:rPr>
              <a:t>ou 4 pays limitrophes veulent faciliter le commerce entre eux. Sur certains produits, ils baissent les quotas, les droits de douane. Rien n’est officiel ni définitif. Ce sont des échanges ponctuels, parfois échange d’informations.</a:t>
            </a:r>
          </a:p>
          <a:p>
            <a:pPr lvl="0"/>
            <a:r>
              <a:rPr lang="fr-FR" dirty="0">
                <a:latin typeface="Calibri" pitchFamily="34" charset="0"/>
              </a:rPr>
              <a:t>La zone de libre échange </a:t>
            </a:r>
            <a:r>
              <a:rPr lang="fr-FR" dirty="0" smtClean="0">
                <a:latin typeface="Calibri" pitchFamily="34" charset="0"/>
              </a:rPr>
              <a:t>: Officiel </a:t>
            </a:r>
            <a:r>
              <a:rPr lang="fr-FR" dirty="0">
                <a:latin typeface="Calibri" pitchFamily="34" charset="0"/>
              </a:rPr>
              <a:t>et définitif : droits de douanes baissés pour certains produits. Accords écrits. Liberté d’action par rapport aux pays tiers (qui ne font pas partis de la zone) : conditions particulières selon les membres de la zone.</a:t>
            </a:r>
          </a:p>
          <a:p>
            <a:pPr lvl="0"/>
            <a:r>
              <a:rPr lang="fr-FR" dirty="0">
                <a:latin typeface="Calibri" pitchFamily="34" charset="0"/>
              </a:rPr>
              <a:t>L’union douanière </a:t>
            </a:r>
            <a:r>
              <a:rPr lang="fr-FR" dirty="0" smtClean="0">
                <a:latin typeface="Calibri" pitchFamily="34" charset="0"/>
              </a:rPr>
              <a:t>: Plusieurs </a:t>
            </a:r>
            <a:r>
              <a:rPr lang="fr-FR" dirty="0">
                <a:latin typeface="Calibri" pitchFamily="34" charset="0"/>
              </a:rPr>
              <a:t>pays qui se mettent d’accord entre eux de façon écrite et officielle. Pour les pays tiers : même tarif quelque soit le membre. Quelque soit le pays étranger à la zone, les conditions d’entrée des produits sont les mêmes : tarif extérieur commun.</a:t>
            </a:r>
          </a:p>
          <a:p>
            <a:pPr lvl="0"/>
            <a:r>
              <a:rPr lang="fr-FR" dirty="0">
                <a:latin typeface="Calibri" pitchFamily="34" charset="0"/>
              </a:rPr>
              <a:t>Le marché commun </a:t>
            </a:r>
            <a:r>
              <a:rPr lang="fr-FR" dirty="0" smtClean="0">
                <a:latin typeface="Calibri" pitchFamily="34" charset="0"/>
              </a:rPr>
              <a:t>: CCE</a:t>
            </a:r>
            <a:r>
              <a:rPr lang="fr-FR" dirty="0">
                <a:latin typeface="Calibri" pitchFamily="34" charset="0"/>
              </a:rPr>
              <a:t>, Traité de Rome (1957) </a:t>
            </a:r>
            <a:r>
              <a:rPr lang="fr-FR" dirty="0" err="1">
                <a:latin typeface="Calibri" pitchFamily="34" charset="0"/>
                <a:sym typeface="Wingdings"/>
              </a:rPr>
              <a:t></a:t>
            </a:r>
            <a:r>
              <a:rPr lang="fr-FR" dirty="0">
                <a:latin typeface="Calibri" pitchFamily="34" charset="0"/>
              </a:rPr>
              <a:t> éliminer toutes les barrières entre les membres, adopter un tarif douanier extérieur commun. Libre circulation des marchandises, des personnes et des capitaux.</a:t>
            </a:r>
          </a:p>
          <a:p>
            <a:pPr lvl="0"/>
            <a:r>
              <a:rPr lang="fr-FR" dirty="0">
                <a:latin typeface="Calibri" pitchFamily="34" charset="0"/>
              </a:rPr>
              <a:t>L’union économique </a:t>
            </a:r>
            <a:r>
              <a:rPr lang="fr-FR" dirty="0" smtClean="0">
                <a:latin typeface="Calibri" pitchFamily="34" charset="0"/>
              </a:rPr>
              <a:t>: Base </a:t>
            </a:r>
            <a:r>
              <a:rPr lang="fr-FR" dirty="0">
                <a:latin typeface="Calibri" pitchFamily="34" charset="0"/>
              </a:rPr>
              <a:t>du Marché Commun + politiques sociales, budgétaires … communes.</a:t>
            </a:r>
          </a:p>
          <a:p>
            <a:endParaRPr lang="fr-F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381000" y="980728"/>
            <a:ext cx="8305800" cy="5256584"/>
          </a:xfrm>
        </p:spPr>
        <p:txBody>
          <a:bodyPr>
            <a:normAutofit fontScale="40000" lnSpcReduction="20000"/>
          </a:bodyPr>
          <a:lstStyle/>
          <a:p>
            <a:pPr>
              <a:buNone/>
            </a:pPr>
            <a:r>
              <a:rPr lang="fr-FR" dirty="0"/>
              <a:t> </a:t>
            </a:r>
          </a:p>
          <a:p>
            <a:pPr lvl="0"/>
            <a:r>
              <a:rPr lang="fr-FR" sz="4000" dirty="0">
                <a:latin typeface="Calibri" pitchFamily="34" charset="0"/>
              </a:rPr>
              <a:t>OCDE </a:t>
            </a:r>
            <a:r>
              <a:rPr lang="fr-FR" sz="4000" dirty="0" smtClean="0">
                <a:latin typeface="Calibri" pitchFamily="34" charset="0"/>
              </a:rPr>
              <a:t>: Une </a:t>
            </a:r>
            <a:r>
              <a:rPr lang="fr-FR" sz="4000" dirty="0">
                <a:latin typeface="Calibri" pitchFamily="34" charset="0"/>
              </a:rPr>
              <a:t>trentaine de membres, vieille institution.</a:t>
            </a:r>
          </a:p>
          <a:p>
            <a:pPr lvl="0"/>
            <a:r>
              <a:rPr lang="fr-FR" sz="4000" dirty="0">
                <a:latin typeface="Calibri" pitchFamily="34" charset="0"/>
              </a:rPr>
              <a:t>OAS </a:t>
            </a:r>
            <a:r>
              <a:rPr lang="fr-FR" sz="4000" dirty="0" smtClean="0">
                <a:latin typeface="Calibri" pitchFamily="34" charset="0"/>
              </a:rPr>
              <a:t>: Organisation </a:t>
            </a:r>
            <a:r>
              <a:rPr lang="fr-FR" sz="4000" dirty="0">
                <a:latin typeface="Calibri" pitchFamily="34" charset="0"/>
              </a:rPr>
              <a:t>of American States. Contrat de coopération économique : tous les pays du continent américain : coopération politico-économique. Rien de figer, augmenter les échanges économiques, culturels…</a:t>
            </a:r>
          </a:p>
          <a:p>
            <a:pPr lvl="0"/>
            <a:r>
              <a:rPr lang="fr-FR" sz="4000" dirty="0">
                <a:latin typeface="Calibri" pitchFamily="34" charset="0"/>
              </a:rPr>
              <a:t>APEC </a:t>
            </a:r>
            <a:r>
              <a:rPr lang="fr-FR" sz="4000" dirty="0" smtClean="0">
                <a:latin typeface="Calibri" pitchFamily="34" charset="0"/>
              </a:rPr>
              <a:t>: </a:t>
            </a:r>
            <a:r>
              <a:rPr lang="fr-FR" sz="4000" dirty="0" err="1" smtClean="0">
                <a:latin typeface="Calibri" pitchFamily="34" charset="0"/>
              </a:rPr>
              <a:t>Asian</a:t>
            </a:r>
            <a:r>
              <a:rPr lang="fr-FR" sz="4000" dirty="0">
                <a:latin typeface="Calibri" pitchFamily="34" charset="0"/>
              </a:rPr>
              <a:t>Pacific </a:t>
            </a:r>
            <a:r>
              <a:rPr lang="fr-FR" sz="4000" dirty="0" err="1">
                <a:latin typeface="Calibri" pitchFamily="34" charset="0"/>
              </a:rPr>
              <a:t>EconomicCooperation</a:t>
            </a:r>
            <a:r>
              <a:rPr lang="fr-FR" sz="4000" dirty="0">
                <a:latin typeface="Calibri" pitchFamily="34" charset="0"/>
              </a:rPr>
              <a:t>. Contrat de coopération économique. Il y a une vingtaine de membres parmi les pays d’Asie.</a:t>
            </a:r>
          </a:p>
          <a:p>
            <a:pPr lvl="0"/>
            <a:r>
              <a:rPr lang="fr-FR" sz="4000" dirty="0">
                <a:latin typeface="Calibri" pitchFamily="34" charset="0"/>
              </a:rPr>
              <a:t>ASEAN </a:t>
            </a:r>
            <a:r>
              <a:rPr lang="fr-FR" sz="4000" dirty="0" smtClean="0">
                <a:latin typeface="Calibri" pitchFamily="34" charset="0"/>
              </a:rPr>
              <a:t>: </a:t>
            </a:r>
            <a:r>
              <a:rPr lang="en-US" sz="4000" dirty="0" smtClean="0">
                <a:latin typeface="Calibri" pitchFamily="34" charset="0"/>
              </a:rPr>
              <a:t>Association </a:t>
            </a:r>
            <a:r>
              <a:rPr lang="en-US" sz="4000" dirty="0">
                <a:latin typeface="Calibri" pitchFamily="34" charset="0"/>
              </a:rPr>
              <a:t>of South East Asiatic Nations. </a:t>
            </a:r>
            <a:r>
              <a:rPr lang="fr-FR" sz="4000" dirty="0">
                <a:latin typeface="Calibri" pitchFamily="34" charset="0"/>
              </a:rPr>
              <a:t>Coopération économique et culturelle. Il y a une dizaine de membres.</a:t>
            </a:r>
          </a:p>
          <a:p>
            <a:pPr lvl="0"/>
            <a:r>
              <a:rPr lang="fr-FR" sz="4000" dirty="0">
                <a:latin typeface="Calibri" pitchFamily="34" charset="0"/>
              </a:rPr>
              <a:t>FTAA </a:t>
            </a:r>
            <a:r>
              <a:rPr lang="fr-FR" sz="4000" dirty="0" smtClean="0">
                <a:latin typeface="Calibri" pitchFamily="34" charset="0"/>
              </a:rPr>
              <a:t>:Amélioration </a:t>
            </a:r>
            <a:r>
              <a:rPr lang="fr-FR" sz="4000" dirty="0">
                <a:latin typeface="Calibri" pitchFamily="34" charset="0"/>
              </a:rPr>
              <a:t>de l’OAS (qui existe encore). Aller plus loin dans les échanges. Zone de libre échange : conditions précises entre eux mais restent libre vis-à-vis de l’extérieur.</a:t>
            </a:r>
          </a:p>
          <a:p>
            <a:pPr lvl="0"/>
            <a:r>
              <a:rPr lang="fr-FR" sz="4000" dirty="0">
                <a:latin typeface="Calibri" pitchFamily="34" charset="0"/>
              </a:rPr>
              <a:t>CBI </a:t>
            </a:r>
            <a:r>
              <a:rPr lang="fr-FR" sz="4000" dirty="0" smtClean="0">
                <a:latin typeface="Calibri" pitchFamily="34" charset="0"/>
              </a:rPr>
              <a:t>: </a:t>
            </a:r>
            <a:r>
              <a:rPr lang="fr-FR" sz="4000" dirty="0" err="1" smtClean="0">
                <a:latin typeface="Calibri" pitchFamily="34" charset="0"/>
              </a:rPr>
              <a:t>Caraibean</a:t>
            </a:r>
            <a:r>
              <a:rPr lang="fr-FR" sz="4000" dirty="0">
                <a:latin typeface="Calibri" pitchFamily="34" charset="0"/>
              </a:rPr>
              <a:t>Bassin Initiative. Zone de libre échange USA et Amérique centrale (sauf Cuba). Circulation des services et marchandises.</a:t>
            </a:r>
          </a:p>
          <a:p>
            <a:pPr lvl="0"/>
            <a:r>
              <a:rPr lang="fr-FR" sz="4000" dirty="0">
                <a:latin typeface="Calibri" pitchFamily="34" charset="0"/>
              </a:rPr>
              <a:t>ATPA </a:t>
            </a:r>
            <a:r>
              <a:rPr lang="fr-FR" sz="4000" dirty="0" smtClean="0">
                <a:latin typeface="Calibri" pitchFamily="34" charset="0"/>
              </a:rPr>
              <a:t>: </a:t>
            </a:r>
            <a:r>
              <a:rPr lang="fr-FR" sz="4000" dirty="0" err="1" smtClean="0">
                <a:latin typeface="Calibri" pitchFamily="34" charset="0"/>
              </a:rPr>
              <a:t>Andean</a:t>
            </a:r>
            <a:r>
              <a:rPr lang="fr-FR" sz="4000" dirty="0">
                <a:latin typeface="Calibri" pitchFamily="34" charset="0"/>
              </a:rPr>
              <a:t>Trade </a:t>
            </a:r>
            <a:r>
              <a:rPr lang="fr-FR" sz="4000" dirty="0" err="1">
                <a:latin typeface="Calibri" pitchFamily="34" charset="0"/>
              </a:rPr>
              <a:t>PreferanceAct</a:t>
            </a:r>
            <a:r>
              <a:rPr lang="fr-FR" sz="4000" dirty="0">
                <a:latin typeface="Calibri" pitchFamily="34" charset="0"/>
              </a:rPr>
              <a:t>. Cinq pays : USA + Amérique du Sud (Bolivie, Colombie, Equateur, </a:t>
            </a:r>
            <a:r>
              <a:rPr lang="fr-FR" sz="4000" dirty="0" err="1">
                <a:latin typeface="Calibri" pitchFamily="34" charset="0"/>
              </a:rPr>
              <a:t>Vénézuela</a:t>
            </a:r>
            <a:r>
              <a:rPr lang="fr-FR" sz="4000" dirty="0">
                <a:latin typeface="Calibri" pitchFamily="34" charset="0"/>
              </a:rPr>
              <a:t>) </a:t>
            </a:r>
            <a:r>
              <a:rPr lang="fr-FR" sz="4000" dirty="0" err="1">
                <a:latin typeface="Calibri" pitchFamily="34" charset="0"/>
                <a:sym typeface="Wingdings"/>
              </a:rPr>
              <a:t></a:t>
            </a:r>
            <a:r>
              <a:rPr lang="fr-FR" sz="4000" dirty="0">
                <a:latin typeface="Calibri" pitchFamily="34" charset="0"/>
              </a:rPr>
              <a:t> Libre </a:t>
            </a:r>
            <a:r>
              <a:rPr lang="fr-FR" sz="4000" dirty="0" smtClean="0">
                <a:latin typeface="Calibri" pitchFamily="34" charset="0"/>
              </a:rPr>
              <a:t>échange.</a:t>
            </a:r>
          </a:p>
          <a:p>
            <a:pPr lvl="0"/>
            <a:r>
              <a:rPr lang="fr-FR" sz="4000" dirty="0" smtClean="0">
                <a:latin typeface="Calibri" pitchFamily="34" charset="0"/>
              </a:rPr>
              <a:t> NAFTA</a:t>
            </a:r>
            <a:r>
              <a:rPr lang="fr-FR" sz="4000" dirty="0">
                <a:latin typeface="Calibri" pitchFamily="34" charset="0"/>
              </a:rPr>
              <a:t> : (ALENA en terme français</a:t>
            </a:r>
            <a:r>
              <a:rPr lang="fr-FR" sz="4000" dirty="0" smtClean="0">
                <a:latin typeface="Calibri" pitchFamily="34" charset="0"/>
              </a:rPr>
              <a:t>) </a:t>
            </a:r>
            <a:r>
              <a:rPr lang="en-US" sz="4000" dirty="0" smtClean="0">
                <a:latin typeface="Calibri" pitchFamily="34" charset="0"/>
              </a:rPr>
              <a:t>North </a:t>
            </a:r>
            <a:r>
              <a:rPr lang="en-US" sz="4000" dirty="0">
                <a:latin typeface="Calibri" pitchFamily="34" charset="0"/>
              </a:rPr>
              <a:t>American Free Trade Agreements. USA, Canada et Mexique.</a:t>
            </a:r>
            <a:endParaRPr lang="fr-FR" sz="4000" dirty="0">
              <a:latin typeface="Calibri" pitchFamily="34" charset="0"/>
            </a:endParaRPr>
          </a:p>
          <a:p>
            <a:pPr lvl="0"/>
            <a:r>
              <a:rPr lang="fr-FR" sz="4000" dirty="0" smtClean="0">
                <a:latin typeface="Calibri" pitchFamily="34" charset="0"/>
              </a:rPr>
              <a:t>MERCOSUR: Union </a:t>
            </a:r>
            <a:r>
              <a:rPr lang="fr-FR" sz="4000" dirty="0">
                <a:latin typeface="Calibri" pitchFamily="34" charset="0"/>
              </a:rPr>
              <a:t>douanière. Libre échange et mêmes conditions pour les pays tiers. Argentine, Brésil, Uruguay, Paraguay. D’ici quelques années : volonté de créer une union économique comme l’Union Européenne.</a:t>
            </a:r>
          </a:p>
          <a:p>
            <a:pPr lvl="0"/>
            <a:r>
              <a:rPr lang="fr-FR" sz="4000" dirty="0">
                <a:latin typeface="Calibri" pitchFamily="34" charset="0"/>
              </a:rPr>
              <a:t>AELE </a:t>
            </a:r>
            <a:r>
              <a:rPr lang="fr-FR" sz="4000" dirty="0" smtClean="0">
                <a:latin typeface="Calibri" pitchFamily="34" charset="0"/>
              </a:rPr>
              <a:t>: Association </a:t>
            </a:r>
            <a:r>
              <a:rPr lang="fr-FR" sz="4000" dirty="0">
                <a:latin typeface="Calibri" pitchFamily="34" charset="0"/>
              </a:rPr>
              <a:t>Européenne de Libre Echange : Islande, Norvège, suède, Lichtenstein, Suisse.</a:t>
            </a:r>
          </a:p>
          <a:p>
            <a:endParaRPr lang="fr-FR" dirty="0"/>
          </a:p>
        </p:txBody>
      </p:sp>
      <p:sp>
        <p:nvSpPr>
          <p:cNvPr id="4" name="Titre 3"/>
          <p:cNvSpPr>
            <a:spLocks noGrp="1"/>
          </p:cNvSpPr>
          <p:nvPr>
            <p:ph type="title"/>
          </p:nvPr>
        </p:nvSpPr>
        <p:spPr>
          <a:xfrm>
            <a:off x="914400" y="0"/>
            <a:ext cx="7772400" cy="836712"/>
          </a:xfrm>
        </p:spPr>
        <p:txBody>
          <a:bodyPr>
            <a:normAutofit/>
          </a:bodyPr>
          <a:lstStyle/>
          <a:p>
            <a:r>
              <a:rPr lang="fr-FR" sz="2800" dirty="0" smtClean="0"/>
              <a:t>Exemple d’accords économique en vigueur</a:t>
            </a:r>
            <a:endParaRPr lang="fr-FR" sz="28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pPr algn="ctr"/>
            <a:r>
              <a:rPr lang="fr-FR" dirty="0" smtClean="0">
                <a:latin typeface="Calibri" pitchFamily="34" charset="0"/>
                <a:cs typeface="Calibri" pitchFamily="34" charset="0"/>
              </a:rPr>
              <a:t>Déréglementation</a:t>
            </a:r>
            <a:endParaRPr lang="fr-FR" dirty="0"/>
          </a:p>
        </p:txBody>
      </p:sp>
      <p:sp>
        <p:nvSpPr>
          <p:cNvPr id="4" name="Espace réservé du numéro de diapositive 3"/>
          <p:cNvSpPr>
            <a:spLocks noGrp="1"/>
          </p:cNvSpPr>
          <p:nvPr>
            <p:ph type="sldNum" sz="quarter" idx="12"/>
          </p:nvPr>
        </p:nvSpPr>
        <p:spPr/>
        <p:txBody>
          <a:bodyPr/>
          <a:lstStyle/>
          <a:p>
            <a:fld id="{A3DF7F77-6425-4499-A570-5346FCF7B062}" type="slidenum">
              <a:rPr lang="fr-FR" smtClean="0"/>
              <a:pPr/>
              <a:t>19</a:t>
            </a:fld>
            <a:endParaRPr lang="fr-FR"/>
          </a:p>
        </p:txBody>
      </p:sp>
      <p:sp>
        <p:nvSpPr>
          <p:cNvPr id="2" name="Espace réservé du contenu 1"/>
          <p:cNvSpPr>
            <a:spLocks noGrp="1"/>
          </p:cNvSpPr>
          <p:nvPr>
            <p:ph sz="quarter" idx="1"/>
          </p:nvPr>
        </p:nvSpPr>
        <p:spPr>
          <a:xfrm>
            <a:off x="457200" y="1481328"/>
            <a:ext cx="8229600" cy="4972008"/>
          </a:xfrm>
        </p:spPr>
        <p:txBody>
          <a:bodyPr>
            <a:noAutofit/>
          </a:bodyPr>
          <a:lstStyle/>
          <a:p>
            <a:pPr algn="just"/>
            <a:r>
              <a:rPr lang="fr-FR" sz="2000" dirty="0" smtClean="0">
                <a:latin typeface="Calibri" pitchFamily="34" charset="0"/>
                <a:cs typeface="Calibri" pitchFamily="34" charset="0"/>
              </a:rPr>
              <a:t>Le mouvement de déréglementation</a:t>
            </a:r>
          </a:p>
          <a:p>
            <a:pPr lvl="1" algn="just"/>
            <a:r>
              <a:rPr lang="fr-FR" sz="2000" dirty="0" smtClean="0">
                <a:latin typeface="Calibri" pitchFamily="34" charset="0"/>
                <a:cs typeface="Calibri" pitchFamily="34" charset="0"/>
              </a:rPr>
              <a:t>Dès le début des années 80 aux USA et au R.U.(secteur ferroviaire)</a:t>
            </a:r>
          </a:p>
          <a:p>
            <a:pPr lvl="1" algn="just"/>
            <a:r>
              <a:rPr lang="fr-FR" sz="2000" dirty="0" smtClean="0">
                <a:latin typeface="Calibri" pitchFamily="34" charset="0"/>
                <a:cs typeface="Calibri" pitchFamily="34" charset="0"/>
              </a:rPr>
              <a:t>Conséquences: réduction du rôle de l’état, fin des monopoles, disparition des barrières)</a:t>
            </a:r>
          </a:p>
          <a:p>
            <a:pPr lvl="1" algn="just"/>
            <a:r>
              <a:rPr lang="fr-FR" sz="2000" dirty="0" smtClean="0">
                <a:latin typeface="Calibri" pitchFamily="34" charset="0"/>
                <a:cs typeface="Calibri" pitchFamily="34" charset="0"/>
              </a:rPr>
              <a:t>Exemple: secteur aérien, secteur ferroviaire, secteur énergétique</a:t>
            </a:r>
          </a:p>
          <a:p>
            <a:pPr lvl="1" algn="just"/>
            <a:r>
              <a:rPr lang="fr-FR" sz="2000" dirty="0" smtClean="0">
                <a:latin typeface="Calibri" pitchFamily="34" charset="0"/>
                <a:cs typeface="Calibri" pitchFamily="34" charset="0"/>
              </a:rPr>
              <a:t>Création des marchés potentiels et des opportunités pour les multinationales</a:t>
            </a:r>
          </a:p>
          <a:p>
            <a:pPr algn="just"/>
            <a:r>
              <a:rPr lang="fr-FR" sz="2000" dirty="0" smtClean="0">
                <a:latin typeface="Calibri" pitchFamily="34" charset="0"/>
                <a:cs typeface="Calibri" pitchFamily="34" charset="0"/>
              </a:rPr>
              <a:t>Ouverture de nouveaux espaces autrefois fermés</a:t>
            </a:r>
          </a:p>
          <a:p>
            <a:pPr lvl="1" algn="just"/>
            <a:r>
              <a:rPr lang="fr-FR" sz="2000" dirty="0" smtClean="0">
                <a:latin typeface="Calibri" pitchFamily="34" charset="0"/>
                <a:cs typeface="Calibri" pitchFamily="34" charset="0"/>
              </a:rPr>
              <a:t>Ex bloc soviétique</a:t>
            </a:r>
          </a:p>
          <a:p>
            <a:pPr lvl="1" algn="just"/>
            <a:r>
              <a:rPr lang="fr-FR" sz="2000" dirty="0" smtClean="0">
                <a:latin typeface="Calibri" pitchFamily="34" charset="0"/>
                <a:cs typeface="Calibri" pitchFamily="34" charset="0"/>
              </a:rPr>
              <a:t>La chine (ouverture aux échanges)</a:t>
            </a:r>
          </a:p>
          <a:p>
            <a:pPr lvl="1" algn="just"/>
            <a:r>
              <a:rPr lang="fr-FR" sz="2000" dirty="0" smtClean="0">
                <a:latin typeface="Calibri" pitchFamily="34" charset="0"/>
                <a:cs typeface="Calibri" pitchFamily="34" charset="0"/>
              </a:rPr>
              <a:t>L’inde (effet de croissance rapide)</a:t>
            </a:r>
            <a:endParaRPr lang="fr-FR" sz="2000"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563562"/>
          </a:xfrm>
        </p:spPr>
        <p:txBody>
          <a:bodyPr>
            <a:normAutofit fontScale="90000"/>
          </a:bodyPr>
          <a:lstStyle/>
          <a:p>
            <a:pPr algn="ctr"/>
            <a:r>
              <a:rPr lang="fr-FR" sz="3500" dirty="0" smtClean="0"/>
              <a:t>Sommaire</a:t>
            </a:r>
            <a:endParaRPr lang="fr-FR" dirty="0"/>
          </a:p>
        </p:txBody>
      </p:sp>
      <p:sp>
        <p:nvSpPr>
          <p:cNvPr id="4" name="Espace réservé du numéro de diapositive 3"/>
          <p:cNvSpPr>
            <a:spLocks noGrp="1"/>
          </p:cNvSpPr>
          <p:nvPr>
            <p:ph type="sldNum" sz="quarter" idx="12"/>
          </p:nvPr>
        </p:nvSpPr>
        <p:spPr/>
        <p:txBody>
          <a:bodyPr/>
          <a:lstStyle/>
          <a:p>
            <a:fld id="{FCA923F2-B864-4AC8-9E85-8B18366A0BCF}" type="slidenum">
              <a:rPr lang="fr-FR" smtClean="0"/>
              <a:pPr/>
              <a:t>2</a:t>
            </a:fld>
            <a:endParaRPr lang="fr-FR"/>
          </a:p>
        </p:txBody>
      </p:sp>
      <p:sp>
        <p:nvSpPr>
          <p:cNvPr id="3" name="Espace réservé du contenu 2"/>
          <p:cNvSpPr>
            <a:spLocks noGrp="1"/>
          </p:cNvSpPr>
          <p:nvPr>
            <p:ph sz="quarter" idx="1"/>
          </p:nvPr>
        </p:nvSpPr>
        <p:spPr>
          <a:xfrm>
            <a:off x="381000" y="533400"/>
            <a:ext cx="8458200" cy="6858000"/>
          </a:xfrm>
        </p:spPr>
        <p:txBody>
          <a:bodyPr>
            <a:normAutofit fontScale="55000" lnSpcReduction="20000"/>
          </a:bodyPr>
          <a:lstStyle/>
          <a:p>
            <a:pPr algn="just">
              <a:buNone/>
            </a:pPr>
            <a:endParaRPr lang="fr-FR" dirty="0" smtClean="0"/>
          </a:p>
          <a:p>
            <a:pPr algn="just"/>
            <a:r>
              <a:rPr lang="fr-FR" sz="3250" dirty="0" smtClean="0">
                <a:latin typeface="Calibri"/>
                <a:cs typeface="Calibri"/>
              </a:rPr>
              <a:t>Introduction</a:t>
            </a:r>
          </a:p>
          <a:p>
            <a:pPr algn="just"/>
            <a:r>
              <a:rPr lang="fr-FR" sz="3250" b="1" dirty="0" smtClean="0">
                <a:latin typeface="Calibri"/>
                <a:cs typeface="Calibri"/>
              </a:rPr>
              <a:t>I) Mondialisation</a:t>
            </a:r>
          </a:p>
          <a:p>
            <a:pPr lvl="1" algn="just"/>
            <a:r>
              <a:rPr lang="fr-FR" sz="3250" dirty="0" smtClean="0">
                <a:latin typeface="Calibri"/>
                <a:cs typeface="Calibri"/>
              </a:rPr>
              <a:t> Définition de la mondialisation</a:t>
            </a:r>
          </a:p>
          <a:p>
            <a:pPr lvl="1" algn="just"/>
            <a:r>
              <a:rPr lang="fr-FR" sz="3250" dirty="0" smtClean="0">
                <a:latin typeface="Calibri"/>
                <a:cs typeface="Calibri"/>
              </a:rPr>
              <a:t> Le modèle PREST</a:t>
            </a:r>
          </a:p>
          <a:p>
            <a:pPr lvl="1" algn="just"/>
            <a:r>
              <a:rPr lang="fr-FR" sz="3250" dirty="0" smtClean="0">
                <a:latin typeface="Calibri"/>
                <a:cs typeface="Calibri"/>
              </a:rPr>
              <a:t> Les règlementations de la mondialisation</a:t>
            </a:r>
          </a:p>
          <a:p>
            <a:pPr algn="just"/>
            <a:r>
              <a:rPr lang="fr-FR" sz="3250" b="1" dirty="0" smtClean="0">
                <a:latin typeface="Calibri"/>
                <a:cs typeface="Calibri"/>
              </a:rPr>
              <a:t>II) Rôle et Théories des organisations</a:t>
            </a:r>
          </a:p>
          <a:p>
            <a:pPr lvl="1" algn="just"/>
            <a:r>
              <a:rPr lang="fr-FR" sz="3250" dirty="0" smtClean="0">
                <a:latin typeface="Calibri"/>
                <a:cs typeface="Calibri"/>
              </a:rPr>
              <a:t>Grands objectifs stratégiques</a:t>
            </a:r>
          </a:p>
          <a:p>
            <a:pPr lvl="1" algn="just"/>
            <a:r>
              <a:rPr lang="fr-FR" sz="3250" dirty="0" smtClean="0">
                <a:latin typeface="Calibri"/>
                <a:cs typeface="Calibri"/>
              </a:rPr>
              <a:t>Diagnostic stratégique</a:t>
            </a:r>
          </a:p>
          <a:p>
            <a:pPr lvl="2" algn="just"/>
            <a:r>
              <a:rPr lang="fr-FR" sz="3250" dirty="0" smtClean="0">
                <a:latin typeface="Calibri"/>
                <a:cs typeface="Calibri"/>
              </a:rPr>
              <a:t>Analyse externe: le modèle PESTEL, les forces de Porter, l’analyse des risques</a:t>
            </a:r>
          </a:p>
          <a:p>
            <a:pPr lvl="2" algn="just"/>
            <a:r>
              <a:rPr lang="fr-FR" sz="3250" dirty="0" smtClean="0">
                <a:latin typeface="Calibri"/>
                <a:cs typeface="Calibri"/>
              </a:rPr>
              <a:t>Analyse interne: les ressources VRIO, la chaîne de valeur, le système de valeur</a:t>
            </a:r>
          </a:p>
          <a:p>
            <a:pPr lvl="2" algn="just"/>
            <a:r>
              <a:rPr lang="fr-FR" sz="3250" dirty="0" smtClean="0">
                <a:latin typeface="Calibri"/>
                <a:cs typeface="Calibri"/>
              </a:rPr>
              <a:t>Le SWOT</a:t>
            </a:r>
          </a:p>
          <a:p>
            <a:pPr lvl="2" algn="just"/>
            <a:r>
              <a:rPr lang="fr-FR" sz="3250" dirty="0" smtClean="0">
                <a:latin typeface="Calibri"/>
                <a:cs typeface="Calibri"/>
              </a:rPr>
              <a:t>Des diagnostics spécifiques par phase</a:t>
            </a:r>
          </a:p>
          <a:p>
            <a:pPr lvl="1" algn="just"/>
            <a:r>
              <a:rPr lang="fr-FR" sz="3250" dirty="0" smtClean="0">
                <a:latin typeface="Calibri"/>
                <a:cs typeface="Calibri"/>
              </a:rPr>
              <a:t>La formulation de la stratégie internationale</a:t>
            </a:r>
          </a:p>
          <a:p>
            <a:pPr lvl="2" algn="just"/>
            <a:r>
              <a:rPr lang="fr-FR" sz="3250" dirty="0" smtClean="0">
                <a:latin typeface="Calibri"/>
                <a:cs typeface="Calibri"/>
              </a:rPr>
              <a:t>Les modalités d’internationalisation</a:t>
            </a:r>
          </a:p>
          <a:p>
            <a:pPr lvl="2" algn="just"/>
            <a:r>
              <a:rPr lang="fr-FR" sz="3250" dirty="0" smtClean="0">
                <a:latin typeface="Calibri"/>
                <a:cs typeface="Calibri"/>
              </a:rPr>
              <a:t>Les modes d’implantation</a:t>
            </a:r>
          </a:p>
          <a:p>
            <a:pPr lvl="2" algn="just"/>
            <a:r>
              <a:rPr lang="fr-FR" sz="3250" dirty="0" smtClean="0">
                <a:latin typeface="Calibri"/>
                <a:cs typeface="Calibri"/>
              </a:rPr>
              <a:t>Analyse des risques</a:t>
            </a:r>
          </a:p>
          <a:p>
            <a:pPr lvl="2" algn="just"/>
            <a:r>
              <a:rPr lang="fr-FR" sz="3250" dirty="0" smtClean="0">
                <a:latin typeface="Calibri"/>
                <a:cs typeface="Calibri"/>
              </a:rPr>
              <a:t>Analyse interne</a:t>
            </a:r>
            <a:endParaRPr lang="fr-FR" sz="3650" dirty="0" smtClean="0">
              <a:latin typeface="Calibri"/>
              <a:cs typeface="Calibri"/>
            </a:endParaRPr>
          </a:p>
          <a:p>
            <a:pPr lvl="1" algn="just"/>
            <a:r>
              <a:rPr lang="fr-FR" sz="3650" dirty="0" smtClean="0">
                <a:latin typeface="Calibri"/>
                <a:cs typeface="Calibri"/>
              </a:rPr>
              <a:t>L’export et marchés cibles</a:t>
            </a:r>
          </a:p>
          <a:p>
            <a:pPr lvl="2" algn="just"/>
            <a:r>
              <a:rPr lang="fr-FR" sz="3250" dirty="0" smtClean="0">
                <a:latin typeface="Calibri"/>
                <a:cs typeface="Calibri"/>
              </a:rPr>
              <a:t>Les filiales</a:t>
            </a:r>
          </a:p>
          <a:p>
            <a:pPr lvl="2" algn="just"/>
            <a:r>
              <a:rPr lang="fr-FR" sz="3250" dirty="0" smtClean="0">
                <a:latin typeface="Calibri"/>
                <a:cs typeface="Calibri"/>
              </a:rPr>
              <a:t>Les succursales</a:t>
            </a:r>
          </a:p>
          <a:p>
            <a:pPr lvl="2" algn="just"/>
            <a:r>
              <a:rPr lang="fr-FR" sz="3250" dirty="0" smtClean="0">
                <a:latin typeface="Calibri"/>
                <a:cs typeface="Calibri"/>
              </a:rPr>
              <a:t>Les aides publics</a:t>
            </a:r>
          </a:p>
          <a:p>
            <a:pPr algn="just">
              <a:buNone/>
            </a:pPr>
            <a:endParaRPr lang="fr-FR" dirty="0" smtClean="0"/>
          </a:p>
          <a:p>
            <a:pPr lvl="1" algn="just"/>
            <a:endParaRPr lang="fr-FR" dirty="0" smtClean="0"/>
          </a:p>
          <a:p>
            <a:pPr algn="just"/>
            <a:endParaRPr lang="fr-FR" dirty="0" smtClean="0"/>
          </a:p>
          <a:p>
            <a:pPr algn="just"/>
            <a:endParaRPr lang="fr-FR"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pPr algn="ctr"/>
            <a:r>
              <a:rPr lang="fr-FR" dirty="0" smtClean="0">
                <a:latin typeface="Calibri" pitchFamily="34" charset="0"/>
                <a:cs typeface="Calibri" pitchFamily="34" charset="0"/>
              </a:rPr>
              <a:t>Les mutations technologiques</a:t>
            </a:r>
            <a:endParaRPr lang="fr-FR" dirty="0">
              <a:latin typeface="Calibri" pitchFamily="34" charset="0"/>
              <a:cs typeface="Calibri" pitchFamily="34" charset="0"/>
            </a:endParaRPr>
          </a:p>
        </p:txBody>
      </p:sp>
      <p:sp>
        <p:nvSpPr>
          <p:cNvPr id="4" name="Espace réservé du numéro de diapositive 3"/>
          <p:cNvSpPr>
            <a:spLocks noGrp="1"/>
          </p:cNvSpPr>
          <p:nvPr>
            <p:ph type="sldNum" sz="quarter" idx="12"/>
          </p:nvPr>
        </p:nvSpPr>
        <p:spPr/>
        <p:txBody>
          <a:bodyPr/>
          <a:lstStyle/>
          <a:p>
            <a:fld id="{A3DF7F77-6425-4499-A570-5346FCF7B062}" type="slidenum">
              <a:rPr lang="fr-FR" smtClean="0"/>
              <a:pPr/>
              <a:t>20</a:t>
            </a:fld>
            <a:endParaRPr lang="fr-FR"/>
          </a:p>
        </p:txBody>
      </p:sp>
      <p:sp>
        <p:nvSpPr>
          <p:cNvPr id="2" name="Espace réservé du contenu 1"/>
          <p:cNvSpPr>
            <a:spLocks noGrp="1"/>
          </p:cNvSpPr>
          <p:nvPr>
            <p:ph sz="quarter" idx="1"/>
          </p:nvPr>
        </p:nvSpPr>
        <p:spPr/>
        <p:txBody>
          <a:bodyPr>
            <a:normAutofit/>
          </a:bodyPr>
          <a:lstStyle/>
          <a:p>
            <a:pPr algn="just"/>
            <a:r>
              <a:rPr lang="fr-FR" sz="2400" dirty="0" smtClean="0">
                <a:latin typeface="Calibri" pitchFamily="34" charset="0"/>
                <a:cs typeface="Calibri" pitchFamily="34" charset="0"/>
              </a:rPr>
              <a:t>Le progrès de la communication et des systèmes d’information.</a:t>
            </a:r>
          </a:p>
          <a:p>
            <a:pPr lvl="1" algn="just"/>
            <a:r>
              <a:rPr lang="fr-FR" sz="2400" dirty="0" smtClean="0">
                <a:latin typeface="Calibri" pitchFamily="34" charset="0"/>
                <a:cs typeface="Calibri" pitchFamily="34" charset="0"/>
              </a:rPr>
              <a:t>Diminue les distances</a:t>
            </a:r>
          </a:p>
          <a:p>
            <a:pPr lvl="1" algn="just"/>
            <a:r>
              <a:rPr lang="fr-FR" sz="2400" dirty="0" smtClean="0">
                <a:latin typeface="Calibri" pitchFamily="34" charset="0"/>
                <a:cs typeface="Calibri" pitchFamily="34" charset="0"/>
              </a:rPr>
              <a:t>Favorise la sous-traitance</a:t>
            </a:r>
          </a:p>
          <a:p>
            <a:pPr lvl="1" algn="just"/>
            <a:r>
              <a:rPr lang="fr-FR" sz="2400" dirty="0" smtClean="0">
                <a:latin typeface="Calibri" pitchFamily="34" charset="0"/>
                <a:cs typeface="Calibri" pitchFamily="34" charset="0"/>
              </a:rPr>
              <a:t>Touche de nouveaux marchés</a:t>
            </a:r>
          </a:p>
          <a:p>
            <a:pPr lvl="1" algn="just"/>
            <a:r>
              <a:rPr lang="fr-FR" sz="2400" dirty="0" smtClean="0">
                <a:latin typeface="Calibri" pitchFamily="34" charset="0"/>
                <a:cs typeface="Calibri" pitchFamily="34" charset="0"/>
              </a:rPr>
              <a:t>Création de marques internationales</a:t>
            </a:r>
          </a:p>
          <a:p>
            <a:pPr algn="just"/>
            <a:endParaRPr lang="fr-FR" sz="2400" dirty="0" smtClean="0">
              <a:latin typeface="Calibri" pitchFamily="34" charset="0"/>
              <a:cs typeface="Calibri" pitchFamily="34" charset="0"/>
            </a:endParaRPr>
          </a:p>
          <a:p>
            <a:pPr algn="just"/>
            <a:r>
              <a:rPr lang="fr-FR" sz="2400" dirty="0" smtClean="0">
                <a:latin typeface="Calibri" pitchFamily="34" charset="0"/>
                <a:cs typeface="Calibri" pitchFamily="34" charset="0"/>
              </a:rPr>
              <a:t>Le progrès des transports</a:t>
            </a:r>
            <a:endParaRPr lang="fr-FR" sz="2400"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pPr algn="ctr"/>
            <a:r>
              <a:rPr lang="fr-FR" dirty="0" smtClean="0">
                <a:latin typeface="Calibri" pitchFamily="34" charset="0"/>
                <a:cs typeface="Calibri" pitchFamily="34" charset="0"/>
              </a:rPr>
              <a:t>Les mutations technologiques</a:t>
            </a:r>
            <a:endParaRPr lang="fr-FR" dirty="0"/>
          </a:p>
        </p:txBody>
      </p:sp>
      <p:sp>
        <p:nvSpPr>
          <p:cNvPr id="4" name="Espace réservé du numéro de diapositive 3"/>
          <p:cNvSpPr>
            <a:spLocks noGrp="1"/>
          </p:cNvSpPr>
          <p:nvPr>
            <p:ph type="sldNum" sz="quarter" idx="12"/>
          </p:nvPr>
        </p:nvSpPr>
        <p:spPr/>
        <p:txBody>
          <a:bodyPr/>
          <a:lstStyle/>
          <a:p>
            <a:fld id="{A3DF7F77-6425-4499-A570-5346FCF7B062}" type="slidenum">
              <a:rPr lang="fr-FR" smtClean="0"/>
              <a:pPr/>
              <a:t>21</a:t>
            </a:fld>
            <a:endParaRPr lang="fr-FR"/>
          </a:p>
        </p:txBody>
      </p:sp>
      <p:sp>
        <p:nvSpPr>
          <p:cNvPr id="2" name="Espace réservé du contenu 1"/>
          <p:cNvSpPr>
            <a:spLocks noGrp="1"/>
          </p:cNvSpPr>
          <p:nvPr>
            <p:ph sz="quarter" idx="1"/>
          </p:nvPr>
        </p:nvSpPr>
        <p:spPr/>
        <p:txBody>
          <a:bodyPr>
            <a:normAutofit/>
          </a:bodyPr>
          <a:lstStyle/>
          <a:p>
            <a:pPr algn="just"/>
            <a:r>
              <a:rPr lang="fr-FR" sz="2400" dirty="0" smtClean="0">
                <a:latin typeface="Calibri" pitchFamily="34" charset="0"/>
                <a:cs typeface="Calibri" pitchFamily="34" charset="0"/>
              </a:rPr>
              <a:t>Triple enjeu:</a:t>
            </a:r>
          </a:p>
          <a:p>
            <a:pPr algn="just">
              <a:buNone/>
            </a:pPr>
            <a:endParaRPr lang="fr-FR" sz="2400" dirty="0" smtClean="0">
              <a:latin typeface="Calibri" pitchFamily="34" charset="0"/>
              <a:cs typeface="Calibri" pitchFamily="34" charset="0"/>
            </a:endParaRPr>
          </a:p>
          <a:p>
            <a:pPr lvl="1" algn="just"/>
            <a:r>
              <a:rPr lang="fr-FR" sz="2400" dirty="0" smtClean="0">
                <a:latin typeface="Calibri" pitchFamily="34" charset="0"/>
                <a:cs typeface="Calibri" pitchFamily="34" charset="0"/>
              </a:rPr>
              <a:t>Enjeu d’ouverture: Le redéploiement sectoriel et géographique des opportunités économiques.</a:t>
            </a:r>
          </a:p>
          <a:p>
            <a:pPr lvl="1" algn="just">
              <a:buNone/>
            </a:pPr>
            <a:endParaRPr lang="fr-FR" sz="2400" dirty="0" smtClean="0">
              <a:latin typeface="Calibri" pitchFamily="34" charset="0"/>
              <a:cs typeface="Calibri" pitchFamily="34" charset="0"/>
            </a:endParaRPr>
          </a:p>
          <a:p>
            <a:pPr lvl="1" algn="just"/>
            <a:r>
              <a:rPr lang="fr-FR" sz="2400" dirty="0" smtClean="0">
                <a:latin typeface="Calibri" pitchFamily="34" charset="0"/>
                <a:cs typeface="Calibri" pitchFamily="34" charset="0"/>
              </a:rPr>
              <a:t>Enjeu concurrentiel: élargissement et intensification de la compétition.</a:t>
            </a:r>
          </a:p>
          <a:p>
            <a:pPr lvl="1" algn="just">
              <a:buNone/>
            </a:pPr>
            <a:endParaRPr lang="fr-FR" sz="2400" dirty="0" smtClean="0">
              <a:latin typeface="Calibri" pitchFamily="34" charset="0"/>
              <a:cs typeface="Calibri" pitchFamily="34" charset="0"/>
            </a:endParaRPr>
          </a:p>
          <a:p>
            <a:pPr lvl="1" algn="just"/>
            <a:r>
              <a:rPr lang="fr-FR" sz="2400" dirty="0" smtClean="0">
                <a:latin typeface="Calibri" pitchFamily="34" charset="0"/>
                <a:cs typeface="Calibri" pitchFamily="34" charset="0"/>
              </a:rPr>
              <a:t>Enjeu d’ajustement de l’offre, déterminé par une transformation permanente de la demande.</a:t>
            </a:r>
            <a:endParaRPr lang="fr-FR" sz="2400"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rmAutofit/>
          </a:bodyPr>
          <a:lstStyle/>
          <a:p>
            <a:pPr algn="ctr"/>
            <a:r>
              <a:rPr lang="fr-FR" dirty="0" smtClean="0">
                <a:latin typeface="Calibri" pitchFamily="34" charset="0"/>
                <a:cs typeface="Calibri" pitchFamily="34" charset="0"/>
              </a:rPr>
              <a:t>Composantes de la mondialisation</a:t>
            </a:r>
            <a:endParaRPr lang="fr-FR" dirty="0">
              <a:latin typeface="Calibri" pitchFamily="34" charset="0"/>
              <a:cs typeface="Calibri" pitchFamily="34" charset="0"/>
            </a:endParaRPr>
          </a:p>
        </p:txBody>
      </p:sp>
      <p:sp>
        <p:nvSpPr>
          <p:cNvPr id="4" name="Espace réservé du numéro de diapositive 3"/>
          <p:cNvSpPr>
            <a:spLocks noGrp="1"/>
          </p:cNvSpPr>
          <p:nvPr>
            <p:ph type="sldNum" sz="quarter" idx="12"/>
          </p:nvPr>
        </p:nvSpPr>
        <p:spPr/>
        <p:txBody>
          <a:bodyPr/>
          <a:lstStyle/>
          <a:p>
            <a:fld id="{A3DF7F77-6425-4499-A570-5346FCF7B062}" type="slidenum">
              <a:rPr lang="fr-FR" smtClean="0"/>
              <a:pPr/>
              <a:t>22</a:t>
            </a:fld>
            <a:endParaRPr lang="fr-FR"/>
          </a:p>
        </p:txBody>
      </p:sp>
      <p:sp>
        <p:nvSpPr>
          <p:cNvPr id="2" name="Espace réservé du contenu 1"/>
          <p:cNvSpPr>
            <a:spLocks noGrp="1"/>
          </p:cNvSpPr>
          <p:nvPr>
            <p:ph sz="quarter" idx="1"/>
          </p:nvPr>
        </p:nvSpPr>
        <p:spPr/>
        <p:txBody>
          <a:bodyPr>
            <a:normAutofit/>
          </a:bodyPr>
          <a:lstStyle/>
          <a:p>
            <a:pPr algn="just"/>
            <a:r>
              <a:rPr lang="fr-FR" sz="2400" dirty="0" smtClean="0">
                <a:latin typeface="Calibri" pitchFamily="34" charset="0"/>
                <a:cs typeface="Calibri" pitchFamily="34" charset="0"/>
              </a:rPr>
              <a:t>Cinq composantes de la mondialisation:</a:t>
            </a:r>
          </a:p>
          <a:p>
            <a:pPr lvl="1" algn="just"/>
            <a:r>
              <a:rPr lang="fr-FR" sz="2400" dirty="0" smtClean="0">
                <a:latin typeface="Calibri" pitchFamily="34" charset="0"/>
                <a:cs typeface="Calibri" pitchFamily="34" charset="0"/>
              </a:rPr>
              <a:t>Les délocalisations des activités </a:t>
            </a:r>
          </a:p>
          <a:p>
            <a:pPr lvl="1" algn="just"/>
            <a:r>
              <a:rPr lang="fr-FR" sz="2400" dirty="0" smtClean="0">
                <a:latin typeface="Calibri" pitchFamily="34" charset="0"/>
                <a:cs typeface="Calibri" pitchFamily="34" charset="0"/>
              </a:rPr>
              <a:t>Les flux commerciaux de biens et de services entre firmes </a:t>
            </a:r>
          </a:p>
          <a:p>
            <a:pPr lvl="1" algn="just"/>
            <a:r>
              <a:rPr lang="fr-FR" sz="2400" dirty="0" smtClean="0">
                <a:latin typeface="Calibri" pitchFamily="34" charset="0"/>
                <a:cs typeface="Calibri" pitchFamily="34" charset="0"/>
              </a:rPr>
              <a:t>Les flux financiers (globalisation financière) </a:t>
            </a:r>
          </a:p>
          <a:p>
            <a:pPr lvl="1" algn="just"/>
            <a:r>
              <a:rPr lang="fr-FR" sz="2400" dirty="0" smtClean="0">
                <a:latin typeface="Calibri" pitchFamily="34" charset="0"/>
                <a:cs typeface="Calibri" pitchFamily="34" charset="0"/>
              </a:rPr>
              <a:t>Les flux de connaissances et de technologies </a:t>
            </a:r>
          </a:p>
          <a:p>
            <a:pPr lvl="1" algn="just"/>
            <a:r>
              <a:rPr lang="fr-FR" sz="2400" dirty="0" smtClean="0">
                <a:latin typeface="Calibri" pitchFamily="34" charset="0"/>
                <a:cs typeface="Calibri" pitchFamily="34" charset="0"/>
              </a:rPr>
              <a:t>Les migrations internationales de travailleurs qualifiés et peu qualifiés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pPr algn="ctr"/>
            <a:r>
              <a:rPr lang="fr-FR" dirty="0" smtClean="0">
                <a:latin typeface="Calibri" pitchFamily="34" charset="0"/>
                <a:cs typeface="Calibri" pitchFamily="34" charset="0"/>
              </a:rPr>
              <a:t>Les types de délocalisation</a:t>
            </a:r>
            <a:endParaRPr lang="fr-FR" dirty="0">
              <a:latin typeface="Calibri" pitchFamily="34" charset="0"/>
              <a:cs typeface="Calibri" pitchFamily="34" charset="0"/>
            </a:endParaRPr>
          </a:p>
        </p:txBody>
      </p:sp>
      <p:sp>
        <p:nvSpPr>
          <p:cNvPr id="4" name="Espace réservé du numéro de diapositive 3"/>
          <p:cNvSpPr>
            <a:spLocks noGrp="1"/>
          </p:cNvSpPr>
          <p:nvPr>
            <p:ph type="sldNum" sz="quarter" idx="12"/>
          </p:nvPr>
        </p:nvSpPr>
        <p:spPr/>
        <p:txBody>
          <a:bodyPr/>
          <a:lstStyle/>
          <a:p>
            <a:fld id="{A3DF7F77-6425-4499-A570-5346FCF7B062}" type="slidenum">
              <a:rPr lang="fr-FR" smtClean="0"/>
              <a:pPr/>
              <a:t>23</a:t>
            </a:fld>
            <a:endParaRPr lang="fr-FR"/>
          </a:p>
        </p:txBody>
      </p:sp>
      <p:sp>
        <p:nvSpPr>
          <p:cNvPr id="2" name="Espace réservé du contenu 1"/>
          <p:cNvSpPr>
            <a:spLocks noGrp="1"/>
          </p:cNvSpPr>
          <p:nvPr>
            <p:ph sz="quarter" idx="1"/>
          </p:nvPr>
        </p:nvSpPr>
        <p:spPr>
          <a:xfrm>
            <a:off x="457200" y="1481328"/>
            <a:ext cx="8229600" cy="5764096"/>
          </a:xfrm>
        </p:spPr>
        <p:txBody>
          <a:bodyPr>
            <a:noAutofit/>
          </a:bodyPr>
          <a:lstStyle/>
          <a:p>
            <a:pPr algn="just"/>
            <a:r>
              <a:rPr lang="fr-FR" sz="2400" dirty="0" smtClean="0">
                <a:latin typeface="Calibri" pitchFamily="34" charset="0"/>
                <a:cs typeface="Calibri" pitchFamily="34" charset="0"/>
              </a:rPr>
              <a:t>Délocalisation absolue: Elle est absolue lorsque l'entreprise supprime une unité de production ou d'assemblage dans un pays A pour la transférer vers un pays B.</a:t>
            </a:r>
          </a:p>
          <a:p>
            <a:pPr algn="just"/>
            <a:r>
              <a:rPr lang="fr-FR" sz="2400" dirty="0" smtClean="0">
                <a:latin typeface="Calibri" pitchFamily="34" charset="0"/>
                <a:cs typeface="Calibri" pitchFamily="34" charset="0"/>
              </a:rPr>
              <a:t>Délocalisation relative: Ouverture à l’étranger sans fermeture dans le pays d’origine (les investissements se sont davantage à l’étranger)</a:t>
            </a:r>
          </a:p>
          <a:p>
            <a:pPr algn="just"/>
            <a:r>
              <a:rPr lang="fr-FR" sz="2400" dirty="0" smtClean="0">
                <a:latin typeface="Calibri" pitchFamily="34" charset="0"/>
                <a:cs typeface="Calibri" pitchFamily="34" charset="0"/>
              </a:rPr>
              <a:t>Formes multiples:</a:t>
            </a:r>
          </a:p>
          <a:p>
            <a:pPr lvl="1" algn="just"/>
            <a:r>
              <a:rPr lang="fr-FR" sz="2000" dirty="0" smtClean="0">
                <a:latin typeface="Calibri" pitchFamily="34" charset="0"/>
                <a:cs typeface="Calibri" pitchFamily="34" charset="0"/>
              </a:rPr>
              <a:t>Avec transfert de capital (Filiale, Acquisition, Co-entreprise)</a:t>
            </a:r>
          </a:p>
          <a:p>
            <a:pPr lvl="1" algn="just"/>
            <a:r>
              <a:rPr lang="fr-FR" sz="2000" dirty="0" smtClean="0">
                <a:latin typeface="Calibri" pitchFamily="34" charset="0"/>
                <a:cs typeface="Calibri" pitchFamily="34" charset="0"/>
              </a:rPr>
              <a:t>Sans transfert de capital (Alliances, partenariats,)</a:t>
            </a:r>
          </a:p>
          <a:p>
            <a:pPr algn="just"/>
            <a:r>
              <a:rPr lang="fr-FR" sz="2400" dirty="0" smtClean="0">
                <a:latin typeface="Calibri" pitchFamily="34" charset="0"/>
                <a:cs typeface="Calibri" pitchFamily="34" charset="0"/>
              </a:rPr>
              <a:t>Définition de l’IDE: L’IDE est une activité par laquelle un investisseur résidant dans un pays obtient un intérêt durable et une influence significative dans la gestion d’une entité résidant dans un autre pays</a:t>
            </a:r>
          </a:p>
          <a:p>
            <a:pPr algn="just"/>
            <a:endParaRPr lang="fr-FR" sz="2400"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pPr algn="ctr"/>
            <a:r>
              <a:rPr lang="fr-FR" dirty="0" smtClean="0">
                <a:latin typeface="Calibri" pitchFamily="34" charset="0"/>
                <a:cs typeface="Calibri" pitchFamily="34" charset="0"/>
              </a:rPr>
              <a:t>Délocalisations</a:t>
            </a:r>
            <a:endParaRPr lang="fr-FR" dirty="0">
              <a:latin typeface="Calibri" pitchFamily="34" charset="0"/>
              <a:cs typeface="Calibri" pitchFamily="34" charset="0"/>
            </a:endParaRPr>
          </a:p>
        </p:txBody>
      </p:sp>
      <p:sp>
        <p:nvSpPr>
          <p:cNvPr id="4" name="Espace réservé du numéro de diapositive 3"/>
          <p:cNvSpPr>
            <a:spLocks noGrp="1"/>
          </p:cNvSpPr>
          <p:nvPr>
            <p:ph type="sldNum" sz="quarter" idx="12"/>
          </p:nvPr>
        </p:nvSpPr>
        <p:spPr/>
        <p:txBody>
          <a:bodyPr/>
          <a:lstStyle/>
          <a:p>
            <a:fld id="{A3DF7F77-6425-4499-A570-5346FCF7B062}" type="slidenum">
              <a:rPr lang="fr-FR" smtClean="0"/>
              <a:pPr/>
              <a:t>24</a:t>
            </a:fld>
            <a:endParaRPr lang="fr-FR"/>
          </a:p>
        </p:txBody>
      </p:sp>
      <p:sp>
        <p:nvSpPr>
          <p:cNvPr id="2" name="Espace réservé du contenu 1"/>
          <p:cNvSpPr>
            <a:spLocks noGrp="1"/>
          </p:cNvSpPr>
          <p:nvPr>
            <p:ph sz="quarter" idx="1"/>
          </p:nvPr>
        </p:nvSpPr>
        <p:spPr/>
        <p:txBody>
          <a:bodyPr>
            <a:normAutofit/>
          </a:bodyPr>
          <a:lstStyle/>
          <a:p>
            <a:pPr algn="just"/>
            <a:r>
              <a:rPr lang="fr-FR" sz="2400" dirty="0" smtClean="0">
                <a:latin typeface="Calibri" pitchFamily="34" charset="0"/>
                <a:cs typeface="Calibri" pitchFamily="34" charset="0"/>
              </a:rPr>
              <a:t>Différentes sources de motivation:</a:t>
            </a:r>
          </a:p>
          <a:p>
            <a:pPr lvl="1" algn="just"/>
            <a:r>
              <a:rPr lang="fr-FR" sz="2400" dirty="0" smtClean="0">
                <a:latin typeface="Calibri" pitchFamily="34" charset="0"/>
                <a:cs typeface="Calibri" pitchFamily="34" charset="0"/>
              </a:rPr>
              <a:t>Baisse des coûts de production (salariaux)</a:t>
            </a:r>
          </a:p>
          <a:p>
            <a:pPr lvl="1" algn="just"/>
            <a:r>
              <a:rPr lang="fr-FR" sz="2400" dirty="0" smtClean="0">
                <a:latin typeface="Calibri" pitchFamily="34" charset="0"/>
                <a:cs typeface="Calibri" pitchFamily="34" charset="0"/>
              </a:rPr>
              <a:t>Accès aux marchés</a:t>
            </a:r>
          </a:p>
          <a:p>
            <a:pPr lvl="1" algn="just"/>
            <a:r>
              <a:rPr lang="fr-FR" sz="2400" dirty="0" smtClean="0">
                <a:latin typeface="Calibri" pitchFamily="34" charset="0"/>
                <a:cs typeface="Calibri" pitchFamily="34" charset="0"/>
              </a:rPr>
              <a:t>Accès aux compétences techniques</a:t>
            </a:r>
          </a:p>
          <a:p>
            <a:pPr lvl="1" algn="just"/>
            <a:r>
              <a:rPr lang="fr-FR" sz="2400" dirty="0" smtClean="0">
                <a:latin typeface="Calibri" pitchFamily="34" charset="0"/>
                <a:cs typeface="Calibri" pitchFamily="34" charset="0"/>
              </a:rPr>
              <a:t>Accès à certaines ressources spécifiques</a:t>
            </a:r>
          </a:p>
          <a:p>
            <a:pPr lvl="1" algn="just"/>
            <a:r>
              <a:rPr lang="fr-FR" sz="2400" dirty="0" smtClean="0">
                <a:latin typeface="Calibri" pitchFamily="34" charset="0"/>
                <a:cs typeface="Calibri" pitchFamily="34" charset="0"/>
              </a:rPr>
              <a:t>Suivre le client (B to B)</a:t>
            </a:r>
          </a:p>
          <a:p>
            <a:pPr algn="just"/>
            <a:r>
              <a:rPr lang="fr-FR" sz="2400" dirty="0" smtClean="0">
                <a:latin typeface="Calibri" pitchFamily="34" charset="0"/>
                <a:cs typeface="Calibri" pitchFamily="34" charset="0"/>
              </a:rPr>
              <a:t>Conséquences:</a:t>
            </a:r>
          </a:p>
          <a:p>
            <a:pPr lvl="1" algn="just"/>
            <a:r>
              <a:rPr lang="fr-FR" sz="2400" dirty="0" smtClean="0">
                <a:latin typeface="Calibri" pitchFamily="34" charset="0"/>
                <a:cs typeface="Calibri" pitchFamily="34" charset="0"/>
              </a:rPr>
              <a:t>Interdépendance croissante des systèmes productifs nationaux.</a:t>
            </a:r>
          </a:p>
          <a:p>
            <a:pPr lvl="1" algn="just"/>
            <a:r>
              <a:rPr lang="fr-FR" sz="2400" dirty="0" smtClean="0">
                <a:latin typeface="Calibri" pitchFamily="34" charset="0"/>
                <a:cs typeface="Calibri" pitchFamily="34" charset="0"/>
              </a:rPr>
              <a:t>Mobilité croissante des unités productives, d’assemblage, de montage.</a:t>
            </a:r>
            <a:endParaRPr lang="fr-FR" sz="2400"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r>
              <a:rPr lang="fr-FR" dirty="0" smtClean="0"/>
              <a:t>Flux </a:t>
            </a:r>
            <a:r>
              <a:rPr lang="fr-FR" smtClean="0"/>
              <a:t>d’échange commerciaux</a:t>
            </a:r>
            <a:endParaRPr lang="fr-FR"/>
          </a:p>
        </p:txBody>
      </p:sp>
      <p:sp>
        <p:nvSpPr>
          <p:cNvPr id="4" name="Espace réservé du numéro de diapositive 3"/>
          <p:cNvSpPr>
            <a:spLocks noGrp="1"/>
          </p:cNvSpPr>
          <p:nvPr>
            <p:ph type="sldNum" sz="quarter" idx="12"/>
          </p:nvPr>
        </p:nvSpPr>
        <p:spPr/>
        <p:txBody>
          <a:bodyPr/>
          <a:lstStyle/>
          <a:p>
            <a:fld id="{A3DF7F77-6425-4499-A570-5346FCF7B062}" type="slidenum">
              <a:rPr lang="fr-FR" smtClean="0"/>
              <a:pPr/>
              <a:t>25</a:t>
            </a:fld>
            <a:endParaRPr lang="fr-FR"/>
          </a:p>
        </p:txBody>
      </p:sp>
      <p:sp>
        <p:nvSpPr>
          <p:cNvPr id="2" name="Espace réservé du contenu 1"/>
          <p:cNvSpPr>
            <a:spLocks noGrp="1"/>
          </p:cNvSpPr>
          <p:nvPr>
            <p:ph sz="quarter" idx="1"/>
          </p:nvPr>
        </p:nvSpPr>
        <p:spPr/>
        <p:txBody>
          <a:bodyPr>
            <a:normAutofit fontScale="92500" lnSpcReduction="20000"/>
          </a:bodyPr>
          <a:lstStyle/>
          <a:p>
            <a:pPr algn="just"/>
            <a:r>
              <a:rPr lang="fr-FR" dirty="0" smtClean="0">
                <a:latin typeface="Calibri" pitchFamily="34" charset="0"/>
                <a:cs typeface="Calibri" pitchFamily="34" charset="0"/>
              </a:rPr>
              <a:t>Mondialisation: accroissement du degré d’ouverture</a:t>
            </a:r>
          </a:p>
          <a:p>
            <a:pPr lvl="1" algn="just"/>
            <a:r>
              <a:rPr lang="fr-FR" dirty="0" smtClean="0">
                <a:latin typeface="Calibri" pitchFamily="34" charset="0"/>
                <a:cs typeface="Calibri" pitchFamily="34" charset="0"/>
              </a:rPr>
              <a:t>Il suffit de regarder son environnement quotidien…</a:t>
            </a:r>
          </a:p>
          <a:p>
            <a:pPr algn="just"/>
            <a:r>
              <a:rPr lang="fr-FR" dirty="0" smtClean="0">
                <a:latin typeface="Calibri" pitchFamily="34" charset="0"/>
                <a:cs typeface="Calibri" pitchFamily="34" charset="0"/>
              </a:rPr>
              <a:t>Changement dans la nature des biens échangés</a:t>
            </a:r>
          </a:p>
          <a:p>
            <a:pPr lvl="1" algn="just"/>
            <a:r>
              <a:rPr lang="fr-FR" dirty="0" smtClean="0">
                <a:latin typeface="Calibri" pitchFamily="34" charset="0"/>
                <a:cs typeface="Calibri" pitchFamily="34" charset="0"/>
              </a:rPr>
              <a:t>Commerce des biens intermédiaires…</a:t>
            </a:r>
          </a:p>
          <a:p>
            <a:pPr algn="just"/>
            <a:r>
              <a:rPr lang="fr-FR" dirty="0" smtClean="0">
                <a:latin typeface="Calibri" pitchFamily="34" charset="0"/>
                <a:cs typeface="Calibri" pitchFamily="34" charset="0"/>
              </a:rPr>
              <a:t>Importance des échanges croisés de bien similaires différenciés</a:t>
            </a:r>
          </a:p>
          <a:p>
            <a:pPr lvl="1" algn="just"/>
            <a:r>
              <a:rPr lang="fr-FR" dirty="0" smtClean="0">
                <a:latin typeface="Calibri" pitchFamily="34" charset="0"/>
                <a:cs typeface="Calibri" pitchFamily="34" charset="0"/>
              </a:rPr>
              <a:t>Cela représente 2/3 des échanges intra-européens…</a:t>
            </a:r>
          </a:p>
          <a:p>
            <a:pPr algn="just"/>
            <a:r>
              <a:rPr lang="fr-FR" dirty="0" smtClean="0">
                <a:latin typeface="Calibri" pitchFamily="34" charset="0"/>
                <a:cs typeface="Calibri" pitchFamily="34" charset="0"/>
              </a:rPr>
              <a:t>Développement des échanges de services</a:t>
            </a:r>
          </a:p>
          <a:p>
            <a:pPr lvl="1" algn="just"/>
            <a:r>
              <a:rPr lang="fr-FR" dirty="0" smtClean="0">
                <a:latin typeface="Calibri" pitchFamily="34" charset="0"/>
                <a:cs typeface="Calibri" pitchFamily="34" charset="0"/>
              </a:rPr>
              <a:t>Prestation des services à distance (centre d’appels)</a:t>
            </a:r>
          </a:p>
          <a:p>
            <a:pPr lvl="1" algn="just"/>
            <a:r>
              <a:rPr lang="fr-FR" dirty="0" smtClean="0">
                <a:latin typeface="Calibri" pitchFamily="34" charset="0"/>
                <a:cs typeface="Calibri" pitchFamily="34" charset="0"/>
              </a:rPr>
              <a:t>Déplacement de l’utilisateur sur le lieu de production (tourisme)</a:t>
            </a:r>
          </a:p>
          <a:p>
            <a:pPr lvl="1" algn="just"/>
            <a:r>
              <a:rPr lang="fr-FR" dirty="0" smtClean="0">
                <a:latin typeface="Calibri" pitchFamily="34" charset="0"/>
                <a:cs typeface="Calibri" pitchFamily="34" charset="0"/>
              </a:rPr>
              <a:t>L’investissement direct à l’étranger (hôtellerie)</a:t>
            </a:r>
          </a:p>
          <a:p>
            <a:pPr lvl="1" algn="just"/>
            <a:r>
              <a:rPr lang="fr-FR" dirty="0" smtClean="0">
                <a:latin typeface="Calibri" pitchFamily="34" charset="0"/>
                <a:cs typeface="Calibri" pitchFamily="34" charset="0"/>
              </a:rPr>
              <a:t>Déplacement des travailleurs qualifiés ( consulting)</a:t>
            </a:r>
            <a:endParaRPr lang="fr-FR"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pPr algn="ctr"/>
            <a:r>
              <a:rPr lang="fr-FR" dirty="0" smtClean="0">
                <a:latin typeface="Calibri" pitchFamily="34" charset="0"/>
                <a:cs typeface="Calibri" pitchFamily="34" charset="0"/>
              </a:rPr>
              <a:t>La globalisation financière</a:t>
            </a:r>
            <a:endParaRPr lang="fr-FR" dirty="0">
              <a:latin typeface="Calibri" pitchFamily="34" charset="0"/>
              <a:cs typeface="Calibri" pitchFamily="34" charset="0"/>
            </a:endParaRPr>
          </a:p>
        </p:txBody>
      </p:sp>
      <p:sp>
        <p:nvSpPr>
          <p:cNvPr id="4" name="Espace réservé du numéro de diapositive 3"/>
          <p:cNvSpPr>
            <a:spLocks noGrp="1"/>
          </p:cNvSpPr>
          <p:nvPr>
            <p:ph type="sldNum" sz="quarter" idx="12"/>
          </p:nvPr>
        </p:nvSpPr>
        <p:spPr/>
        <p:txBody>
          <a:bodyPr/>
          <a:lstStyle/>
          <a:p>
            <a:fld id="{A3DF7F77-6425-4499-A570-5346FCF7B062}" type="slidenum">
              <a:rPr lang="fr-FR" smtClean="0"/>
              <a:pPr/>
              <a:t>26</a:t>
            </a:fld>
            <a:endParaRPr lang="fr-FR"/>
          </a:p>
        </p:txBody>
      </p:sp>
      <p:sp>
        <p:nvSpPr>
          <p:cNvPr id="2" name="Espace réservé du contenu 1"/>
          <p:cNvSpPr>
            <a:spLocks noGrp="1"/>
          </p:cNvSpPr>
          <p:nvPr>
            <p:ph sz="quarter" idx="1"/>
          </p:nvPr>
        </p:nvSpPr>
        <p:spPr>
          <a:xfrm>
            <a:off x="457200" y="1481328"/>
            <a:ext cx="8229600" cy="4972008"/>
          </a:xfrm>
        </p:spPr>
        <p:txBody>
          <a:bodyPr>
            <a:noAutofit/>
          </a:bodyPr>
          <a:lstStyle/>
          <a:p>
            <a:pPr algn="just"/>
            <a:r>
              <a:rPr lang="fr-FR" sz="2400" dirty="0" smtClean="0">
                <a:latin typeface="Calibri" pitchFamily="34" charset="0"/>
                <a:cs typeface="Calibri" pitchFamily="34" charset="0"/>
              </a:rPr>
              <a:t>Trois mouvements simultanés :</a:t>
            </a:r>
          </a:p>
          <a:p>
            <a:pPr lvl="1" algn="just"/>
            <a:r>
              <a:rPr lang="fr-FR" sz="2400" dirty="0" smtClean="0">
                <a:latin typeface="Calibri" pitchFamily="34" charset="0"/>
                <a:cs typeface="Calibri" pitchFamily="34" charset="0"/>
              </a:rPr>
              <a:t>Dérégulation de la sphère financière,</a:t>
            </a:r>
          </a:p>
          <a:p>
            <a:pPr lvl="1" algn="just"/>
            <a:r>
              <a:rPr lang="fr-FR" sz="2400" dirty="0" smtClean="0">
                <a:latin typeface="Calibri" pitchFamily="34" charset="0"/>
                <a:cs typeface="Calibri" pitchFamily="34" charset="0"/>
              </a:rPr>
              <a:t>Interconnexion des différents marchés</a:t>
            </a:r>
          </a:p>
          <a:p>
            <a:pPr lvl="1" algn="just"/>
            <a:r>
              <a:rPr lang="fr-FR" sz="2400" dirty="0" smtClean="0">
                <a:latin typeface="Calibri" pitchFamily="34" charset="0"/>
                <a:cs typeface="Calibri" pitchFamily="34" charset="0"/>
              </a:rPr>
              <a:t>Financiarisation du capital des entreprises</a:t>
            </a:r>
          </a:p>
          <a:p>
            <a:pPr lvl="2" algn="just"/>
            <a:r>
              <a:rPr lang="fr-FR" sz="2400" dirty="0" smtClean="0">
                <a:latin typeface="Calibri" pitchFamily="34" charset="0"/>
                <a:cs typeface="Calibri" pitchFamily="34" charset="0"/>
              </a:rPr>
              <a:t>Privatisation des entreprises publiques</a:t>
            </a:r>
          </a:p>
          <a:p>
            <a:pPr lvl="2" algn="just"/>
            <a:r>
              <a:rPr lang="fr-FR" sz="2400" dirty="0" smtClean="0">
                <a:latin typeface="Calibri" pitchFamily="34" charset="0"/>
                <a:cs typeface="Calibri" pitchFamily="34" charset="0"/>
              </a:rPr>
              <a:t>Développement important des fonds d’investissement</a:t>
            </a:r>
          </a:p>
          <a:p>
            <a:pPr lvl="2" algn="just"/>
            <a:r>
              <a:rPr lang="fr-FR" sz="2400" dirty="0" smtClean="0">
                <a:latin typeface="Calibri" pitchFamily="34" charset="0"/>
                <a:cs typeface="Calibri" pitchFamily="34" charset="0"/>
              </a:rPr>
              <a:t>Des Banques qui n’ont plus joué leur rôle</a:t>
            </a:r>
          </a:p>
          <a:p>
            <a:pPr algn="just"/>
            <a:r>
              <a:rPr lang="fr-FR" sz="2400" dirty="0" smtClean="0">
                <a:latin typeface="Calibri" pitchFamily="34" charset="0"/>
                <a:cs typeface="Calibri" pitchFamily="34" charset="0"/>
              </a:rPr>
              <a:t>Pour résumer, la globalisation financière comprend trois mouvements (3 D)</a:t>
            </a:r>
          </a:p>
          <a:p>
            <a:pPr lvl="1" algn="just"/>
            <a:r>
              <a:rPr lang="fr-FR" sz="2400" dirty="0" smtClean="0">
                <a:latin typeface="Calibri" pitchFamily="34" charset="0"/>
                <a:cs typeface="Calibri" pitchFamily="34" charset="0"/>
              </a:rPr>
              <a:t>Déréglementation</a:t>
            </a:r>
          </a:p>
          <a:p>
            <a:pPr lvl="1" algn="just"/>
            <a:r>
              <a:rPr lang="fr-FR" sz="2400" dirty="0" smtClean="0">
                <a:latin typeface="Calibri" pitchFamily="34" charset="0"/>
                <a:cs typeface="Calibri" pitchFamily="34" charset="0"/>
              </a:rPr>
              <a:t>Désintermédiation</a:t>
            </a:r>
          </a:p>
          <a:p>
            <a:pPr lvl="1" algn="just"/>
            <a:r>
              <a:rPr lang="fr-FR" sz="2400" dirty="0" smtClean="0">
                <a:latin typeface="Calibri" pitchFamily="34" charset="0"/>
                <a:cs typeface="Calibri" pitchFamily="34" charset="0"/>
              </a:rPr>
              <a:t>Décloisonnement </a:t>
            </a:r>
            <a:endParaRPr lang="fr-FR" sz="2400"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Autofit/>
          </a:bodyPr>
          <a:lstStyle/>
          <a:p>
            <a:pPr algn="ctr"/>
            <a:r>
              <a:rPr lang="fr-FR" sz="4000" dirty="0" smtClean="0">
                <a:latin typeface="Calibri" pitchFamily="34" charset="0"/>
                <a:cs typeface="Calibri" pitchFamily="34" charset="0"/>
              </a:rPr>
              <a:t>La mondialisation des technologies et des connaissances</a:t>
            </a:r>
            <a:endParaRPr lang="fr-FR" sz="4000" dirty="0">
              <a:latin typeface="Calibri" pitchFamily="34" charset="0"/>
              <a:cs typeface="Calibri" pitchFamily="34" charset="0"/>
            </a:endParaRPr>
          </a:p>
        </p:txBody>
      </p:sp>
      <p:sp>
        <p:nvSpPr>
          <p:cNvPr id="4" name="Espace réservé du numéro de diapositive 3"/>
          <p:cNvSpPr>
            <a:spLocks noGrp="1"/>
          </p:cNvSpPr>
          <p:nvPr>
            <p:ph type="sldNum" sz="quarter" idx="12"/>
          </p:nvPr>
        </p:nvSpPr>
        <p:spPr/>
        <p:txBody>
          <a:bodyPr/>
          <a:lstStyle/>
          <a:p>
            <a:fld id="{A3DF7F77-6425-4499-A570-5346FCF7B062}" type="slidenum">
              <a:rPr lang="fr-FR" smtClean="0"/>
              <a:pPr/>
              <a:t>27</a:t>
            </a:fld>
            <a:endParaRPr lang="fr-FR"/>
          </a:p>
        </p:txBody>
      </p:sp>
      <p:sp>
        <p:nvSpPr>
          <p:cNvPr id="2" name="Espace réservé du contenu 1"/>
          <p:cNvSpPr>
            <a:spLocks noGrp="1"/>
          </p:cNvSpPr>
          <p:nvPr>
            <p:ph sz="quarter" idx="1"/>
          </p:nvPr>
        </p:nvSpPr>
        <p:spPr/>
        <p:txBody>
          <a:bodyPr>
            <a:noAutofit/>
          </a:bodyPr>
          <a:lstStyle/>
          <a:p>
            <a:pPr algn="just"/>
            <a:r>
              <a:rPr lang="fr-FR" sz="2400" dirty="0" smtClean="0">
                <a:latin typeface="Calibri" pitchFamily="34" charset="0"/>
                <a:cs typeface="Calibri" pitchFamily="34" charset="0"/>
              </a:rPr>
              <a:t>Jusqu’à la fin des années 80:</a:t>
            </a:r>
          </a:p>
          <a:p>
            <a:pPr lvl="1" algn="just"/>
            <a:r>
              <a:rPr lang="fr-FR" sz="2400" dirty="0" smtClean="0">
                <a:latin typeface="Calibri" pitchFamily="34" charset="0"/>
                <a:cs typeface="Calibri" pitchFamily="34" charset="0"/>
              </a:rPr>
              <a:t>Délocalisation de la production</a:t>
            </a:r>
          </a:p>
          <a:p>
            <a:pPr lvl="1" algn="just"/>
            <a:r>
              <a:rPr lang="fr-FR" sz="2400" dirty="0" smtClean="0">
                <a:latin typeface="Calibri" pitchFamily="34" charset="0"/>
                <a:cs typeface="Calibri" pitchFamily="34" charset="0"/>
              </a:rPr>
              <a:t>Maintien des activités d’innovation dans le pays d’origine</a:t>
            </a:r>
          </a:p>
          <a:p>
            <a:pPr algn="just"/>
            <a:r>
              <a:rPr lang="fr-FR" sz="2400" i="1" dirty="0" smtClean="0">
                <a:latin typeface="Calibri" pitchFamily="34" charset="0"/>
                <a:cs typeface="Calibri" pitchFamily="34" charset="0"/>
              </a:rPr>
              <a:t>A terme, la logique innovation au Nord et production au Sud et dans les PVD est remise en cause.</a:t>
            </a:r>
          </a:p>
          <a:p>
            <a:pPr algn="just"/>
            <a:r>
              <a:rPr lang="fr-FR" sz="2400" dirty="0" smtClean="0">
                <a:latin typeface="Calibri" pitchFamily="34" charset="0"/>
                <a:cs typeface="Calibri" pitchFamily="34" charset="0"/>
              </a:rPr>
              <a:t>Analyse:</a:t>
            </a:r>
          </a:p>
          <a:p>
            <a:pPr lvl="1" algn="just"/>
            <a:r>
              <a:rPr lang="fr-FR" sz="2400" dirty="0" smtClean="0">
                <a:latin typeface="Calibri" pitchFamily="34" charset="0"/>
                <a:cs typeface="Calibri" pitchFamily="34" charset="0"/>
              </a:rPr>
              <a:t>Touche principalement les grandes firmes</a:t>
            </a:r>
          </a:p>
          <a:p>
            <a:pPr lvl="1" algn="just"/>
            <a:r>
              <a:rPr lang="fr-FR" sz="2400" dirty="0" smtClean="0">
                <a:latin typeface="Calibri" pitchFamily="34" charset="0"/>
                <a:cs typeface="Calibri" pitchFamily="34" charset="0"/>
              </a:rPr>
              <a:t>Bénéficie à deux pays principaux: Inde, Chine.</a:t>
            </a:r>
          </a:p>
          <a:p>
            <a:pPr lvl="1" algn="just"/>
            <a:r>
              <a:rPr lang="fr-FR" sz="2400" dirty="0" smtClean="0">
                <a:latin typeface="Calibri" pitchFamily="34" charset="0"/>
                <a:cs typeface="Calibri" pitchFamily="34" charset="0"/>
              </a:rPr>
              <a:t> Tendance à nuancer (de nombreux pays n’en profitent pas)</a:t>
            </a:r>
          </a:p>
          <a:p>
            <a:pPr lvl="1" algn="just"/>
            <a:r>
              <a:rPr lang="fr-FR" sz="2400" dirty="0" smtClean="0">
                <a:latin typeface="Calibri" pitchFamily="34" charset="0"/>
                <a:cs typeface="Calibri" pitchFamily="34" charset="0"/>
              </a:rPr>
              <a:t>Lois internationales sur les propriétés intellectuelles (générique)</a:t>
            </a:r>
            <a:endParaRPr lang="fr-FR" sz="2400"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Autofit/>
          </a:bodyPr>
          <a:lstStyle/>
          <a:p>
            <a:pPr algn="ctr"/>
            <a:r>
              <a:rPr lang="fr-FR" sz="4000" dirty="0" smtClean="0">
                <a:latin typeface="Calibri" pitchFamily="34" charset="0"/>
                <a:cs typeface="Calibri" pitchFamily="34" charset="0"/>
              </a:rPr>
              <a:t>Les migrations internationales de travailleurs </a:t>
            </a:r>
            <a:endParaRPr lang="fr-FR" sz="4000" dirty="0">
              <a:latin typeface="Calibri" pitchFamily="34" charset="0"/>
              <a:cs typeface="Calibri" pitchFamily="34" charset="0"/>
            </a:endParaRPr>
          </a:p>
        </p:txBody>
      </p:sp>
      <p:sp>
        <p:nvSpPr>
          <p:cNvPr id="4" name="Espace réservé du numéro de diapositive 3"/>
          <p:cNvSpPr>
            <a:spLocks noGrp="1"/>
          </p:cNvSpPr>
          <p:nvPr>
            <p:ph type="sldNum" sz="quarter" idx="12"/>
          </p:nvPr>
        </p:nvSpPr>
        <p:spPr/>
        <p:txBody>
          <a:bodyPr/>
          <a:lstStyle/>
          <a:p>
            <a:fld id="{A3DF7F77-6425-4499-A570-5346FCF7B062}" type="slidenum">
              <a:rPr lang="fr-FR" smtClean="0"/>
              <a:pPr/>
              <a:t>28</a:t>
            </a:fld>
            <a:endParaRPr lang="fr-FR"/>
          </a:p>
        </p:txBody>
      </p:sp>
      <p:sp>
        <p:nvSpPr>
          <p:cNvPr id="2" name="Espace réservé du contenu 1"/>
          <p:cNvSpPr>
            <a:spLocks noGrp="1"/>
          </p:cNvSpPr>
          <p:nvPr>
            <p:ph sz="quarter" idx="1"/>
          </p:nvPr>
        </p:nvSpPr>
        <p:spPr>
          <a:xfrm>
            <a:off x="457200" y="1481328"/>
            <a:ext cx="8229600" cy="4972008"/>
          </a:xfrm>
        </p:spPr>
        <p:txBody>
          <a:bodyPr>
            <a:normAutofit fontScale="92500" lnSpcReduction="20000"/>
          </a:bodyPr>
          <a:lstStyle/>
          <a:p>
            <a:pPr algn="just"/>
            <a:r>
              <a:rPr lang="fr-FR" sz="2600" dirty="0" smtClean="0">
                <a:latin typeface="Calibri" pitchFamily="34" charset="0"/>
                <a:cs typeface="Calibri" pitchFamily="34" charset="0"/>
              </a:rPr>
              <a:t>Hausse des migrations de travailleurs qualifiés et hautement qualifiés (chercheurs, consultants, ingénieurs)</a:t>
            </a:r>
          </a:p>
          <a:p>
            <a:pPr algn="just">
              <a:buNone/>
            </a:pPr>
            <a:endParaRPr lang="fr-FR" sz="2600" dirty="0" smtClean="0">
              <a:latin typeface="Calibri" pitchFamily="34" charset="0"/>
              <a:cs typeface="Calibri" pitchFamily="34" charset="0"/>
            </a:endParaRPr>
          </a:p>
          <a:p>
            <a:pPr algn="just"/>
            <a:r>
              <a:rPr lang="fr-FR" sz="2600" dirty="0" smtClean="0">
                <a:latin typeface="Calibri" pitchFamily="34" charset="0"/>
                <a:cs typeface="Calibri" pitchFamily="34" charset="0"/>
              </a:rPr>
              <a:t>Ouverture de quotas choisis</a:t>
            </a:r>
          </a:p>
          <a:p>
            <a:pPr lvl="1" algn="just"/>
            <a:r>
              <a:rPr lang="fr-FR" sz="2600" dirty="0" smtClean="0">
                <a:latin typeface="Calibri" pitchFamily="34" charset="0"/>
                <a:cs typeface="Calibri" pitchFamily="34" charset="0"/>
              </a:rPr>
              <a:t>Plan Green </a:t>
            </a:r>
            <a:r>
              <a:rPr lang="fr-FR" sz="2600" dirty="0" err="1" smtClean="0">
                <a:latin typeface="Calibri" pitchFamily="34" charset="0"/>
                <a:cs typeface="Calibri" pitchFamily="34" charset="0"/>
              </a:rPr>
              <a:t>Card</a:t>
            </a:r>
            <a:r>
              <a:rPr lang="fr-FR" sz="2600" dirty="0" smtClean="0">
                <a:latin typeface="Calibri" pitchFamily="34" charset="0"/>
                <a:cs typeface="Calibri" pitchFamily="34" charset="0"/>
              </a:rPr>
              <a:t> en Allemagne (20.000 informaticiens: attirer les grands cerveaux)</a:t>
            </a:r>
          </a:p>
          <a:p>
            <a:pPr lvl="1" algn="just"/>
            <a:r>
              <a:rPr lang="fr-FR" sz="2600" dirty="0" smtClean="0">
                <a:latin typeface="Calibri" pitchFamily="34" charset="0"/>
                <a:cs typeface="Calibri" pitchFamily="34" charset="0"/>
              </a:rPr>
              <a:t>En France, centrée sur les besoins de certaines professions.</a:t>
            </a:r>
          </a:p>
          <a:p>
            <a:pPr lvl="1" algn="just">
              <a:buNone/>
            </a:pPr>
            <a:endParaRPr lang="fr-FR" sz="2600" dirty="0" smtClean="0">
              <a:latin typeface="Calibri" pitchFamily="34" charset="0"/>
              <a:cs typeface="Calibri" pitchFamily="34" charset="0"/>
            </a:endParaRPr>
          </a:p>
          <a:p>
            <a:pPr algn="just"/>
            <a:r>
              <a:rPr lang="fr-FR" sz="2600" dirty="0" smtClean="0">
                <a:latin typeface="Calibri" pitchFamily="34" charset="0"/>
                <a:cs typeface="Calibri" pitchFamily="34" charset="0"/>
              </a:rPr>
              <a:t>Importance de la circulation des étudiants…</a:t>
            </a:r>
          </a:p>
          <a:p>
            <a:pPr lvl="1" algn="just"/>
            <a:r>
              <a:rPr lang="fr-FR" sz="2600" dirty="0" smtClean="0">
                <a:latin typeface="Calibri" pitchFamily="34" charset="0"/>
                <a:cs typeface="Calibri" pitchFamily="34" charset="0"/>
              </a:rPr>
              <a:t>Développement des bourses…</a:t>
            </a:r>
          </a:p>
          <a:p>
            <a:pPr lvl="1" algn="just"/>
            <a:r>
              <a:rPr lang="fr-FR" sz="2600" dirty="0" smtClean="0">
                <a:latin typeface="Calibri" pitchFamily="34" charset="0"/>
                <a:cs typeface="Calibri" pitchFamily="34" charset="0"/>
              </a:rPr>
              <a:t>…Principalement de troisième cycle</a:t>
            </a:r>
          </a:p>
          <a:p>
            <a:pPr lvl="1" algn="just"/>
            <a:endParaRPr lang="fr-FR" sz="2600" dirty="0" smtClean="0">
              <a:latin typeface="Calibri" pitchFamily="34" charset="0"/>
              <a:cs typeface="Calibri" pitchFamily="34" charset="0"/>
            </a:endParaRPr>
          </a:p>
          <a:p>
            <a:pPr algn="just"/>
            <a:r>
              <a:rPr lang="fr-FR" sz="2600" dirty="0" smtClean="0">
                <a:latin typeface="Calibri" pitchFamily="34" charset="0"/>
                <a:cs typeface="Calibri" pitchFamily="34" charset="0"/>
              </a:rPr>
              <a:t>Question éthique: que deviennent les cerveaux des PVD?</a:t>
            </a:r>
          </a:p>
          <a:p>
            <a:pPr algn="just">
              <a:buNone/>
            </a:pPr>
            <a:endParaRPr lang="fr-F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pPr algn="ctr"/>
            <a:r>
              <a:rPr lang="fr-FR" dirty="0" smtClean="0">
                <a:latin typeface="Calibri" pitchFamily="34" charset="0"/>
                <a:cs typeface="Calibri" pitchFamily="34" charset="0"/>
              </a:rPr>
              <a:t>Mondialisation et inégalité</a:t>
            </a:r>
            <a:endParaRPr lang="fr-FR" dirty="0">
              <a:latin typeface="Calibri" pitchFamily="34" charset="0"/>
              <a:cs typeface="Calibri" pitchFamily="34" charset="0"/>
            </a:endParaRPr>
          </a:p>
        </p:txBody>
      </p:sp>
      <p:sp>
        <p:nvSpPr>
          <p:cNvPr id="3" name="Espace réservé du numéro de diapositive 2"/>
          <p:cNvSpPr>
            <a:spLocks noGrp="1"/>
          </p:cNvSpPr>
          <p:nvPr>
            <p:ph type="sldNum" sz="quarter" idx="12"/>
          </p:nvPr>
        </p:nvSpPr>
        <p:spPr/>
        <p:txBody>
          <a:bodyPr/>
          <a:lstStyle/>
          <a:p>
            <a:fld id="{A3DF7F77-6425-4499-A570-5346FCF7B062}" type="slidenum">
              <a:rPr lang="fr-FR" smtClean="0"/>
              <a:pPr/>
              <a:t>29</a:t>
            </a:fld>
            <a:endParaRPr lang="fr-FR"/>
          </a:p>
        </p:txBody>
      </p:sp>
      <p:sp>
        <p:nvSpPr>
          <p:cNvPr id="2" name="Espace réservé du contenu 1"/>
          <p:cNvSpPr>
            <a:spLocks noGrp="1"/>
          </p:cNvSpPr>
          <p:nvPr>
            <p:ph sz="quarter" idx="1"/>
          </p:nvPr>
        </p:nvSpPr>
        <p:spPr/>
        <p:txBody>
          <a:bodyPr>
            <a:noAutofit/>
          </a:bodyPr>
          <a:lstStyle/>
          <a:p>
            <a:pPr algn="just"/>
            <a:r>
              <a:rPr lang="fr-FR" sz="2400" i="1" dirty="0" smtClean="0">
                <a:latin typeface="Calibri" pitchFamily="34" charset="0"/>
                <a:cs typeface="Calibri" pitchFamily="34" charset="0"/>
              </a:rPr>
              <a:t>Deux visions diamétralement opposées:</a:t>
            </a:r>
          </a:p>
          <a:p>
            <a:pPr lvl="1" algn="just"/>
            <a:r>
              <a:rPr lang="fr-FR" sz="2400" i="1" dirty="0" smtClean="0">
                <a:latin typeface="Calibri" pitchFamily="34" charset="0"/>
                <a:cs typeface="Calibri" pitchFamily="34" charset="0"/>
              </a:rPr>
              <a:t>La mondialisation réduirait les inégalités en permettant le développement des pays émergents</a:t>
            </a:r>
          </a:p>
          <a:p>
            <a:pPr lvl="1" algn="just"/>
            <a:r>
              <a:rPr lang="fr-FR" sz="2400" i="1" dirty="0" smtClean="0">
                <a:latin typeface="Calibri" pitchFamily="34" charset="0"/>
                <a:cs typeface="Calibri" pitchFamily="34" charset="0"/>
              </a:rPr>
              <a:t>La mondialisation accroît les inégalités en obligeant les pays pauvres à ouvrir leurs marchés aux produits des pays développés…</a:t>
            </a:r>
          </a:p>
          <a:p>
            <a:pPr lvl="1" algn="just">
              <a:buNone/>
            </a:pPr>
            <a:endParaRPr lang="fr-FR" sz="2400" i="1" dirty="0" smtClean="0">
              <a:latin typeface="Calibri" pitchFamily="34" charset="0"/>
              <a:cs typeface="Calibri" pitchFamily="34" charset="0"/>
            </a:endParaRPr>
          </a:p>
          <a:p>
            <a:pPr algn="just"/>
            <a:r>
              <a:rPr lang="fr-FR" sz="2400" i="1" dirty="0" smtClean="0">
                <a:latin typeface="Calibri" pitchFamily="34" charset="0"/>
                <a:cs typeface="Calibri" pitchFamily="34" charset="0"/>
              </a:rPr>
              <a:t>Questions de plus en plus posées…</a:t>
            </a:r>
          </a:p>
          <a:p>
            <a:pPr lvl="1" algn="just"/>
            <a:r>
              <a:rPr lang="fr-FR" sz="2400" dirty="0" smtClean="0">
                <a:latin typeface="Calibri" pitchFamily="34" charset="0"/>
                <a:cs typeface="Calibri" pitchFamily="34" charset="0"/>
              </a:rPr>
              <a:t>Les inégalités économiques sont-elles croissantes?</a:t>
            </a:r>
          </a:p>
          <a:p>
            <a:pPr lvl="1" algn="just"/>
            <a:r>
              <a:rPr lang="fr-FR" sz="2400" dirty="0" smtClean="0">
                <a:latin typeface="Calibri" pitchFamily="34" charset="0"/>
                <a:cs typeface="Calibri" pitchFamily="34" charset="0"/>
              </a:rPr>
              <a:t>La mondialisation est-elle coupable de cet accroissement?</a:t>
            </a:r>
            <a:endParaRPr lang="fr-FR" sz="2400"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A3DF7F77-6425-4499-A570-5346FCF7B062}" type="slidenum">
              <a:rPr lang="fr-FR" smtClean="0"/>
              <a:pPr/>
              <a:t>3</a:t>
            </a:fld>
            <a:endParaRPr lang="fr-FR"/>
          </a:p>
        </p:txBody>
      </p:sp>
      <p:sp>
        <p:nvSpPr>
          <p:cNvPr id="4" name="Espace réservé du contenu 3"/>
          <p:cNvSpPr>
            <a:spLocks noGrp="1"/>
          </p:cNvSpPr>
          <p:nvPr>
            <p:ph sz="quarter" idx="1"/>
          </p:nvPr>
        </p:nvSpPr>
        <p:spPr>
          <a:xfrm>
            <a:off x="914400" y="685800"/>
            <a:ext cx="7772400" cy="5334000"/>
          </a:xfrm>
        </p:spPr>
        <p:txBody>
          <a:bodyPr>
            <a:normAutofit fontScale="92500" lnSpcReduction="10000"/>
          </a:bodyPr>
          <a:lstStyle/>
          <a:p>
            <a:pPr algn="just"/>
            <a:r>
              <a:rPr lang="fr-FR" sz="3250" b="1" dirty="0" smtClean="0">
                <a:latin typeface="Calibri"/>
                <a:cs typeface="Calibri"/>
              </a:rPr>
              <a:t>III) Focus sur Auchan</a:t>
            </a:r>
          </a:p>
          <a:p>
            <a:pPr lvl="1"/>
            <a:r>
              <a:rPr lang="fr-FR" sz="3250" dirty="0" smtClean="0">
                <a:latin typeface="Calibri"/>
                <a:cs typeface="Calibri"/>
              </a:rPr>
              <a:t> Stratégie d’internationalisation de Auchan</a:t>
            </a:r>
          </a:p>
          <a:p>
            <a:pPr lvl="2"/>
            <a:r>
              <a:rPr lang="fr-FR" sz="3250" dirty="0" smtClean="0">
                <a:latin typeface="Calibri"/>
                <a:cs typeface="Calibri"/>
              </a:rPr>
              <a:t> Présentation de Auchan</a:t>
            </a:r>
          </a:p>
          <a:p>
            <a:pPr lvl="2"/>
            <a:r>
              <a:rPr lang="fr-FR" sz="3250" dirty="0" smtClean="0">
                <a:latin typeface="Calibri"/>
                <a:cs typeface="Calibri"/>
              </a:rPr>
              <a:t> Stratégie du groupe</a:t>
            </a:r>
          </a:p>
          <a:p>
            <a:pPr lvl="2"/>
            <a:r>
              <a:rPr lang="fr-FR" sz="3250" dirty="0" smtClean="0">
                <a:latin typeface="Calibri"/>
                <a:cs typeface="Calibri"/>
              </a:rPr>
              <a:t> Critère de choix d’internationalisation</a:t>
            </a:r>
          </a:p>
          <a:p>
            <a:pPr lvl="2"/>
            <a:r>
              <a:rPr lang="fr-FR" sz="3250" dirty="0" smtClean="0">
                <a:latin typeface="Calibri"/>
                <a:cs typeface="Calibri"/>
              </a:rPr>
              <a:t> Stratégie à l’international</a:t>
            </a:r>
          </a:p>
          <a:p>
            <a:pPr lvl="2"/>
            <a:r>
              <a:rPr lang="fr-FR" sz="3250" dirty="0" smtClean="0">
                <a:latin typeface="Calibri"/>
                <a:cs typeface="Calibri"/>
              </a:rPr>
              <a:t> Focus Auchan en Russie</a:t>
            </a:r>
          </a:p>
          <a:p>
            <a:pPr lvl="2"/>
            <a:r>
              <a:rPr lang="fr-FR" sz="3250" dirty="0" smtClean="0">
                <a:latin typeface="Calibri"/>
                <a:cs typeface="Calibri"/>
              </a:rPr>
              <a:t> Analyse</a:t>
            </a:r>
          </a:p>
          <a:p>
            <a:pPr lvl="1"/>
            <a:r>
              <a:rPr lang="fr-FR" sz="3250" dirty="0" smtClean="0">
                <a:latin typeface="Calibri"/>
                <a:cs typeface="Calibri"/>
              </a:rPr>
              <a:t> Focus sur l’internationalisation</a:t>
            </a:r>
          </a:p>
          <a:p>
            <a:pPr lvl="2"/>
            <a:r>
              <a:rPr lang="fr-FR" sz="3250" dirty="0" smtClean="0">
                <a:latin typeface="Calibri"/>
                <a:cs typeface="Calibri"/>
              </a:rPr>
              <a:t> Auchan en Chine</a:t>
            </a:r>
          </a:p>
          <a:p>
            <a:pPr lvl="2"/>
            <a:r>
              <a:rPr lang="fr-FR" sz="3250" dirty="0" smtClean="0">
                <a:latin typeface="Calibri"/>
                <a:cs typeface="Calibri"/>
              </a:rPr>
              <a:t> Carrefour en Chine   </a:t>
            </a:r>
          </a:p>
          <a:p>
            <a:endParaRPr lang="fr-F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Autofit/>
          </a:bodyPr>
          <a:lstStyle/>
          <a:p>
            <a:pPr algn="ctr"/>
            <a:r>
              <a:rPr lang="fr-FR" sz="4000" i="1" dirty="0" smtClean="0">
                <a:latin typeface="Calibri" pitchFamily="34" charset="0"/>
                <a:cs typeface="Calibri" pitchFamily="34" charset="0"/>
              </a:rPr>
              <a:t>Inégalités économiques…mais lesquelles?</a:t>
            </a:r>
            <a:endParaRPr lang="fr-FR" sz="4000" dirty="0">
              <a:latin typeface="Calibri" pitchFamily="34" charset="0"/>
              <a:cs typeface="Calibri" pitchFamily="34" charset="0"/>
            </a:endParaRPr>
          </a:p>
        </p:txBody>
      </p:sp>
      <p:sp>
        <p:nvSpPr>
          <p:cNvPr id="3" name="Espace réservé du numéro de diapositive 2"/>
          <p:cNvSpPr>
            <a:spLocks noGrp="1"/>
          </p:cNvSpPr>
          <p:nvPr>
            <p:ph type="sldNum" sz="quarter" idx="12"/>
          </p:nvPr>
        </p:nvSpPr>
        <p:spPr/>
        <p:txBody>
          <a:bodyPr/>
          <a:lstStyle/>
          <a:p>
            <a:fld id="{A3DF7F77-6425-4499-A570-5346FCF7B062}" type="slidenum">
              <a:rPr lang="fr-FR" smtClean="0"/>
              <a:pPr/>
              <a:t>30</a:t>
            </a:fld>
            <a:endParaRPr lang="fr-FR"/>
          </a:p>
        </p:txBody>
      </p:sp>
      <p:sp>
        <p:nvSpPr>
          <p:cNvPr id="2" name="Espace réservé du contenu 1"/>
          <p:cNvSpPr>
            <a:spLocks noGrp="1"/>
          </p:cNvSpPr>
          <p:nvPr>
            <p:ph sz="quarter" idx="1"/>
          </p:nvPr>
        </p:nvSpPr>
        <p:spPr>
          <a:xfrm>
            <a:off x="457200" y="1481328"/>
            <a:ext cx="8229600" cy="5376672"/>
          </a:xfrm>
        </p:spPr>
        <p:txBody>
          <a:bodyPr>
            <a:noAutofit/>
          </a:bodyPr>
          <a:lstStyle/>
          <a:p>
            <a:pPr algn="just"/>
            <a:r>
              <a:rPr lang="fr-FR" sz="2200" dirty="0" smtClean="0">
                <a:latin typeface="Calibri" pitchFamily="34" charset="0"/>
                <a:cs typeface="Calibri" pitchFamily="34" charset="0"/>
              </a:rPr>
              <a:t>Inégalité mondiale </a:t>
            </a:r>
          </a:p>
          <a:p>
            <a:pPr lvl="1" algn="just"/>
            <a:r>
              <a:rPr lang="fr-FR" sz="2200" dirty="0" smtClean="0">
                <a:latin typeface="Calibri" pitchFamily="34" charset="0"/>
                <a:cs typeface="Calibri" pitchFamily="34" charset="0"/>
              </a:rPr>
              <a:t>La population mondiale est prise comme un tout</a:t>
            </a:r>
          </a:p>
          <a:p>
            <a:pPr algn="just"/>
            <a:r>
              <a:rPr lang="fr-FR" sz="2200" dirty="0" smtClean="0">
                <a:latin typeface="Calibri" pitchFamily="34" charset="0"/>
                <a:cs typeface="Calibri" pitchFamily="34" charset="0"/>
              </a:rPr>
              <a:t>Inégalités internationales </a:t>
            </a:r>
          </a:p>
          <a:p>
            <a:pPr lvl="1" algn="just"/>
            <a:r>
              <a:rPr lang="fr-FR" sz="2200" dirty="0" smtClean="0">
                <a:latin typeface="Calibri" pitchFamily="34" charset="0"/>
                <a:cs typeface="Calibri" pitchFamily="34" charset="0"/>
              </a:rPr>
              <a:t>Inégalités entre pays mesurées par les écarts entre indicateurs de niveau de vie moyen (PIB par habitant)</a:t>
            </a:r>
          </a:p>
          <a:p>
            <a:pPr algn="just"/>
            <a:r>
              <a:rPr lang="fr-FR" sz="2200" dirty="0" smtClean="0">
                <a:latin typeface="Calibri" pitchFamily="34" charset="0"/>
                <a:cs typeface="Calibri" pitchFamily="34" charset="0"/>
              </a:rPr>
              <a:t>Inégalités internes à chaque pays </a:t>
            </a:r>
          </a:p>
          <a:p>
            <a:pPr lvl="1" algn="just"/>
            <a:r>
              <a:rPr lang="fr-FR" sz="2200" dirty="0" smtClean="0">
                <a:latin typeface="Calibri" pitchFamily="34" charset="0"/>
                <a:cs typeface="Calibri" pitchFamily="34" charset="0"/>
              </a:rPr>
              <a:t>Mesurée par le coefficient de Gini (construit à partir de la courbe de Lorenz qui met en relation les pourcentages cumulés de la population avec les pourcentages cumulés du revenu. La valeur de l’indice est comprise entre 0 et 1. Plus l’indice est proche de 1 plus la répartition du revenu est inégalitaire.</a:t>
            </a:r>
          </a:p>
          <a:p>
            <a:pPr lvl="1" algn="just"/>
            <a:r>
              <a:rPr lang="fr-FR" sz="2200" dirty="0" smtClean="0">
                <a:latin typeface="Calibri" pitchFamily="34" charset="0"/>
                <a:cs typeface="Calibri" pitchFamily="34" charset="0"/>
              </a:rPr>
              <a:t>Mesurée par le coefficient de </a:t>
            </a:r>
            <a:r>
              <a:rPr lang="fr-FR" sz="2200" dirty="0" err="1" smtClean="0">
                <a:latin typeface="Calibri" pitchFamily="34" charset="0"/>
                <a:cs typeface="Calibri" pitchFamily="34" charset="0"/>
              </a:rPr>
              <a:t>Thei</a:t>
            </a:r>
            <a:r>
              <a:rPr lang="fr-FR" sz="2200" dirty="0" smtClean="0">
                <a:latin typeface="Calibri" pitchFamily="34" charset="0"/>
                <a:cs typeface="Calibri" pitchFamily="34" charset="0"/>
              </a:rPr>
              <a:t> (écart entre les10% les plus riches et les 10% les plus pauvres)</a:t>
            </a:r>
          </a:p>
          <a:p>
            <a:pPr algn="just">
              <a:buNone/>
            </a:pPr>
            <a:endParaRPr lang="fr-FR" sz="2200"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pPr algn="ctr"/>
            <a:r>
              <a:rPr lang="fr-FR" dirty="0" smtClean="0">
                <a:latin typeface="Calibri" pitchFamily="34" charset="0"/>
                <a:cs typeface="Calibri" pitchFamily="34" charset="0"/>
              </a:rPr>
              <a:t>Inégalités mondiales</a:t>
            </a:r>
            <a:endParaRPr lang="fr-FR" dirty="0">
              <a:latin typeface="Calibri" pitchFamily="34" charset="0"/>
              <a:cs typeface="Calibri" pitchFamily="34" charset="0"/>
            </a:endParaRPr>
          </a:p>
        </p:txBody>
      </p:sp>
      <p:sp>
        <p:nvSpPr>
          <p:cNvPr id="3" name="Espace réservé du numéro de diapositive 2"/>
          <p:cNvSpPr>
            <a:spLocks noGrp="1"/>
          </p:cNvSpPr>
          <p:nvPr>
            <p:ph type="sldNum" sz="quarter" idx="12"/>
          </p:nvPr>
        </p:nvSpPr>
        <p:spPr/>
        <p:txBody>
          <a:bodyPr/>
          <a:lstStyle/>
          <a:p>
            <a:fld id="{A3DF7F77-6425-4499-A570-5346FCF7B062}" type="slidenum">
              <a:rPr lang="fr-FR" smtClean="0"/>
              <a:pPr/>
              <a:t>31</a:t>
            </a:fld>
            <a:endParaRPr lang="fr-FR"/>
          </a:p>
        </p:txBody>
      </p:sp>
      <p:sp>
        <p:nvSpPr>
          <p:cNvPr id="2" name="Espace réservé du contenu 1"/>
          <p:cNvSpPr>
            <a:spLocks noGrp="1"/>
          </p:cNvSpPr>
          <p:nvPr>
            <p:ph sz="quarter" idx="1"/>
          </p:nvPr>
        </p:nvSpPr>
        <p:spPr/>
        <p:txBody>
          <a:bodyPr/>
          <a:lstStyle/>
          <a:p>
            <a:pPr algn="just"/>
            <a:endParaRPr lang="fr-FR" sz="2400" dirty="0" smtClean="0">
              <a:latin typeface="Calibri" pitchFamily="34" charset="0"/>
              <a:cs typeface="Calibri" pitchFamily="34" charset="0"/>
            </a:endParaRPr>
          </a:p>
          <a:p>
            <a:pPr algn="just"/>
            <a:endParaRPr lang="fr-FR" sz="2400" dirty="0" smtClean="0">
              <a:latin typeface="Calibri" pitchFamily="34" charset="0"/>
              <a:cs typeface="Calibri" pitchFamily="34" charset="0"/>
            </a:endParaRPr>
          </a:p>
          <a:p>
            <a:pPr algn="just"/>
            <a:r>
              <a:rPr lang="fr-FR" sz="2400" dirty="0" smtClean="0">
                <a:latin typeface="Calibri" pitchFamily="34" charset="0"/>
                <a:cs typeface="Calibri" pitchFamily="34" charset="0"/>
              </a:rPr>
              <a:t>Le rapport entre les revenus moyens des 5% les plus riches et des 5% les plus pauvres a cru de 78 à 114 entre 1988 et 1993.</a:t>
            </a:r>
          </a:p>
          <a:p>
            <a:pPr algn="just">
              <a:buNone/>
            </a:pPr>
            <a:endParaRPr lang="fr-FR" sz="2400" dirty="0" smtClean="0">
              <a:latin typeface="Calibri" pitchFamily="34" charset="0"/>
              <a:cs typeface="Calibri" pitchFamily="34" charset="0"/>
            </a:endParaRPr>
          </a:p>
          <a:p>
            <a:pPr algn="just"/>
            <a:r>
              <a:rPr lang="fr-FR" sz="2400" dirty="0" smtClean="0">
                <a:latin typeface="Calibri" pitchFamily="34" charset="0"/>
                <a:cs typeface="Calibri" pitchFamily="34" charset="0"/>
              </a:rPr>
              <a:t>Les 1% les plus riches ont un revenu égal à 57% les plus pauvres.</a:t>
            </a:r>
          </a:p>
          <a:p>
            <a:pPr algn="just">
              <a:buNone/>
            </a:pPr>
            <a:endParaRPr lang="fr-FR" sz="2400" dirty="0" smtClean="0">
              <a:latin typeface="Calibri" pitchFamily="34" charset="0"/>
              <a:cs typeface="Calibri" pitchFamily="34" charset="0"/>
            </a:endParaRPr>
          </a:p>
          <a:p>
            <a:pPr>
              <a:buNone/>
            </a:pPr>
            <a:endParaRPr lang="fr-F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pPr algn="ctr"/>
            <a:r>
              <a:rPr lang="fr-FR" dirty="0" smtClean="0">
                <a:latin typeface="Calibri" pitchFamily="34" charset="0"/>
                <a:cs typeface="Calibri" pitchFamily="34" charset="0"/>
              </a:rPr>
              <a:t>Les inégalités internationales </a:t>
            </a:r>
            <a:endParaRPr lang="fr-FR" dirty="0">
              <a:latin typeface="Calibri" pitchFamily="34" charset="0"/>
              <a:cs typeface="Calibri" pitchFamily="34" charset="0"/>
            </a:endParaRPr>
          </a:p>
        </p:txBody>
      </p:sp>
      <p:sp>
        <p:nvSpPr>
          <p:cNvPr id="3" name="Espace réservé du numéro de diapositive 2"/>
          <p:cNvSpPr>
            <a:spLocks noGrp="1"/>
          </p:cNvSpPr>
          <p:nvPr>
            <p:ph type="sldNum" sz="quarter" idx="12"/>
          </p:nvPr>
        </p:nvSpPr>
        <p:spPr/>
        <p:txBody>
          <a:bodyPr/>
          <a:lstStyle/>
          <a:p>
            <a:fld id="{A3DF7F77-6425-4499-A570-5346FCF7B062}" type="slidenum">
              <a:rPr lang="fr-FR" smtClean="0"/>
              <a:pPr/>
              <a:t>32</a:t>
            </a:fld>
            <a:endParaRPr lang="fr-FR"/>
          </a:p>
        </p:txBody>
      </p:sp>
      <p:sp>
        <p:nvSpPr>
          <p:cNvPr id="2" name="Espace réservé du contenu 1"/>
          <p:cNvSpPr>
            <a:spLocks noGrp="1"/>
          </p:cNvSpPr>
          <p:nvPr>
            <p:ph sz="quarter" idx="1"/>
          </p:nvPr>
        </p:nvSpPr>
        <p:spPr>
          <a:xfrm>
            <a:off x="457200" y="1481328"/>
            <a:ext cx="8229600" cy="5376672"/>
          </a:xfrm>
        </p:spPr>
        <p:txBody>
          <a:bodyPr>
            <a:normAutofit/>
          </a:bodyPr>
          <a:lstStyle/>
          <a:p>
            <a:endParaRPr lang="fr-FR" sz="1800" dirty="0" smtClean="0"/>
          </a:p>
          <a:p>
            <a:endParaRPr lang="fr-FR" sz="1800" dirty="0" smtClean="0"/>
          </a:p>
          <a:p>
            <a:r>
              <a:rPr lang="fr-FR" sz="1800" dirty="0" smtClean="0"/>
              <a:t>Inégalités économiques inter-pays s’accentuent.</a:t>
            </a:r>
          </a:p>
          <a:p>
            <a:pPr>
              <a:buNone/>
            </a:pPr>
            <a:endParaRPr lang="fr-FR" sz="1800" dirty="0" smtClean="0"/>
          </a:p>
          <a:p>
            <a:r>
              <a:rPr lang="fr-FR" sz="1800" dirty="0" smtClean="0"/>
              <a:t>Certaines inégalités s’accroissent et d’autres se réduisent</a:t>
            </a:r>
          </a:p>
          <a:p>
            <a:pPr>
              <a:buNone/>
            </a:pPr>
            <a:endParaRPr lang="fr-FR" sz="1800" dirty="0" smtClean="0"/>
          </a:p>
          <a:p>
            <a:r>
              <a:rPr lang="fr-FR" sz="1800" dirty="0" smtClean="0"/>
              <a:t>Quel rôle joue la mondialisation?</a:t>
            </a:r>
          </a:p>
          <a:p>
            <a:pPr>
              <a:buNone/>
            </a:pPr>
            <a:endParaRPr lang="fr-FR" sz="1800" dirty="0" smtClean="0"/>
          </a:p>
          <a:p>
            <a:r>
              <a:rPr lang="fr-FR" sz="1800" dirty="0" smtClean="0"/>
              <a:t>Nécessité d’avoir un état fort, légitime, régulateur</a:t>
            </a:r>
          </a:p>
          <a:p>
            <a:pPr>
              <a:buNone/>
            </a:pPr>
            <a:endParaRPr lang="fr-FR" sz="1800" dirty="0" smtClean="0"/>
          </a:p>
          <a:p>
            <a:r>
              <a:rPr lang="fr-FR" sz="1800" dirty="0" smtClean="0"/>
              <a:t>Problème de file d’attente: La chine attire déjà une part importante des IDE</a:t>
            </a:r>
          </a:p>
          <a:p>
            <a:pPr>
              <a:buNone/>
            </a:pPr>
            <a:endParaRPr lang="fr-F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pPr algn="ctr"/>
            <a:r>
              <a:rPr lang="fr-FR" dirty="0" smtClean="0">
                <a:latin typeface="Calibri" pitchFamily="34" charset="0"/>
                <a:cs typeface="Calibri" pitchFamily="34" charset="0"/>
              </a:rPr>
              <a:t>Les inégalités internes</a:t>
            </a:r>
            <a:endParaRPr lang="fr-FR" dirty="0">
              <a:latin typeface="Calibri" pitchFamily="34" charset="0"/>
              <a:cs typeface="Calibri" pitchFamily="34" charset="0"/>
            </a:endParaRPr>
          </a:p>
        </p:txBody>
      </p:sp>
      <p:sp>
        <p:nvSpPr>
          <p:cNvPr id="2" name="Espace réservé du numéro de diapositive 1"/>
          <p:cNvSpPr>
            <a:spLocks noGrp="1"/>
          </p:cNvSpPr>
          <p:nvPr>
            <p:ph type="sldNum" sz="quarter" idx="12"/>
          </p:nvPr>
        </p:nvSpPr>
        <p:spPr/>
        <p:txBody>
          <a:bodyPr/>
          <a:lstStyle/>
          <a:p>
            <a:fld id="{A3DF7F77-6425-4499-A570-5346FCF7B062}" type="slidenum">
              <a:rPr lang="fr-FR" smtClean="0"/>
              <a:pPr/>
              <a:t>33</a:t>
            </a:fld>
            <a:endParaRPr lang="fr-FR"/>
          </a:p>
        </p:txBody>
      </p:sp>
      <p:sp>
        <p:nvSpPr>
          <p:cNvPr id="4" name="Espace réservé du contenu 3"/>
          <p:cNvSpPr>
            <a:spLocks noGrp="1"/>
          </p:cNvSpPr>
          <p:nvPr>
            <p:ph sz="quarter" idx="1"/>
          </p:nvPr>
        </p:nvSpPr>
        <p:spPr>
          <a:xfrm>
            <a:off x="457200" y="1481328"/>
            <a:ext cx="8229600" cy="5376672"/>
          </a:xfrm>
        </p:spPr>
        <p:txBody>
          <a:bodyPr>
            <a:normAutofit fontScale="85000" lnSpcReduction="10000"/>
          </a:bodyPr>
          <a:lstStyle/>
          <a:p>
            <a:r>
              <a:rPr lang="fr-FR" dirty="0" smtClean="0">
                <a:latin typeface="Calibri" pitchFamily="34" charset="0"/>
                <a:cs typeface="Calibri" pitchFamily="34" charset="0"/>
              </a:rPr>
              <a:t>Accroissement des inégalités internes</a:t>
            </a:r>
          </a:p>
          <a:p>
            <a:r>
              <a:rPr lang="fr-FR" dirty="0" smtClean="0">
                <a:latin typeface="Calibri" pitchFamily="34" charset="0"/>
                <a:cs typeface="Calibri" pitchFamily="34" charset="0"/>
              </a:rPr>
              <a:t>Dans les pays du Sud…</a:t>
            </a:r>
          </a:p>
          <a:p>
            <a:pPr lvl="1"/>
            <a:r>
              <a:rPr lang="fr-FR" dirty="0" smtClean="0">
                <a:latin typeface="Calibri" pitchFamily="34" charset="0"/>
                <a:cs typeface="Calibri" pitchFamily="34" charset="0"/>
              </a:rPr>
              <a:t>Exemple de la Chine: enrichissement inégalement réparti entre les provinces et les habitant (coefficient de Gini en augmentation, 2010: 0,5)</a:t>
            </a:r>
          </a:p>
          <a:p>
            <a:pPr lvl="1"/>
            <a:r>
              <a:rPr lang="fr-FR" dirty="0" smtClean="0">
                <a:latin typeface="Calibri" pitchFamily="34" charset="0"/>
                <a:cs typeface="Calibri" pitchFamily="34" charset="0"/>
              </a:rPr>
              <a:t>Question: réduire la pauvreté, est-ce suffisant?</a:t>
            </a:r>
          </a:p>
          <a:p>
            <a:r>
              <a:rPr lang="fr-FR" dirty="0" smtClean="0">
                <a:latin typeface="Calibri" pitchFamily="34" charset="0"/>
                <a:cs typeface="Calibri" pitchFamily="34" charset="0"/>
              </a:rPr>
              <a:t>Dans les pays riches…</a:t>
            </a:r>
          </a:p>
          <a:p>
            <a:pPr lvl="1"/>
            <a:r>
              <a:rPr lang="fr-FR" dirty="0" smtClean="0">
                <a:latin typeface="Calibri" pitchFamily="34" charset="0"/>
                <a:cs typeface="Calibri" pitchFamily="34" charset="0"/>
              </a:rPr>
              <a:t>Forte croissance des inégalités aux USA, RU, Australie à partir de la fin des 70’s. Touche la plupart des pays dans la fin des années 80.</a:t>
            </a:r>
          </a:p>
          <a:p>
            <a:r>
              <a:rPr lang="fr-FR" dirty="0" smtClean="0">
                <a:latin typeface="Calibri" pitchFamily="34" charset="0"/>
                <a:cs typeface="Calibri" pitchFamily="34" charset="0"/>
              </a:rPr>
              <a:t>Exemple français</a:t>
            </a:r>
          </a:p>
          <a:p>
            <a:pPr lvl="1"/>
            <a:r>
              <a:rPr lang="fr-FR" dirty="0" smtClean="0">
                <a:latin typeface="Calibri" pitchFamily="34" charset="0"/>
                <a:cs typeface="Calibri" pitchFamily="34" charset="0"/>
              </a:rPr>
              <a:t>En 1992, le patrimoine médiane des 25% de Français les plus riches valaient 17 fois celui des 25 % les plus pauvres</a:t>
            </a:r>
          </a:p>
          <a:p>
            <a:pPr lvl="1"/>
            <a:r>
              <a:rPr lang="fr-FR" dirty="0" smtClean="0">
                <a:latin typeface="Calibri" pitchFamily="34" charset="0"/>
                <a:cs typeface="Calibri" pitchFamily="34" charset="0"/>
              </a:rPr>
              <a:t>En 2004, on passe à 25 fois.</a:t>
            </a:r>
          </a:p>
          <a:p>
            <a:r>
              <a:rPr lang="fr-FR" dirty="0" smtClean="0">
                <a:latin typeface="Calibri" pitchFamily="34" charset="0"/>
                <a:cs typeface="Calibri" pitchFamily="34" charset="0"/>
              </a:rPr>
              <a:t>Débat sur les causes: explications complémentaires</a:t>
            </a:r>
          </a:p>
          <a:p>
            <a:pPr lvl="1"/>
            <a:r>
              <a:rPr lang="fr-FR" dirty="0" smtClean="0">
                <a:latin typeface="Calibri" pitchFamily="34" charset="0"/>
                <a:cs typeface="Calibri" pitchFamily="34" charset="0"/>
              </a:rPr>
              <a:t>Compétition globale entre les firmes</a:t>
            </a:r>
          </a:p>
          <a:p>
            <a:pPr lvl="1"/>
            <a:r>
              <a:rPr lang="fr-FR" dirty="0" smtClean="0">
                <a:latin typeface="Calibri" pitchFamily="34" charset="0"/>
                <a:cs typeface="Calibri" pitchFamily="34" charset="0"/>
              </a:rPr>
              <a:t>Baisse des transferts sociaux </a:t>
            </a:r>
            <a:r>
              <a:rPr lang="fr-FR" dirty="0" err="1" smtClean="0">
                <a:latin typeface="Calibri" pitchFamily="34" charset="0"/>
                <a:cs typeface="Calibri" pitchFamily="34" charset="0"/>
              </a:rPr>
              <a:t>redistributifs</a:t>
            </a:r>
            <a:endParaRPr lang="fr-FR"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rmAutofit fontScale="90000"/>
          </a:bodyPr>
          <a:lstStyle/>
          <a:p>
            <a:pPr algn="ctr"/>
            <a:r>
              <a:rPr lang="fr-FR" dirty="0" smtClean="0">
                <a:latin typeface="Calibri" pitchFamily="34" charset="0"/>
                <a:cs typeface="Calibri" pitchFamily="34" charset="0"/>
              </a:rPr>
              <a:t>Retour sur les points importants de la mondialisation </a:t>
            </a:r>
            <a:endParaRPr lang="fr-FR" dirty="0">
              <a:latin typeface="Calibri" pitchFamily="34" charset="0"/>
              <a:cs typeface="Calibri" pitchFamily="34" charset="0"/>
            </a:endParaRPr>
          </a:p>
        </p:txBody>
      </p:sp>
      <p:sp>
        <p:nvSpPr>
          <p:cNvPr id="3" name="Espace réservé du numéro de diapositive 2"/>
          <p:cNvSpPr>
            <a:spLocks noGrp="1"/>
          </p:cNvSpPr>
          <p:nvPr>
            <p:ph type="sldNum" sz="quarter" idx="12"/>
          </p:nvPr>
        </p:nvSpPr>
        <p:spPr/>
        <p:txBody>
          <a:bodyPr/>
          <a:lstStyle/>
          <a:p>
            <a:fld id="{A3DF7F77-6425-4499-A570-5346FCF7B062}" type="slidenum">
              <a:rPr lang="fr-FR" smtClean="0"/>
              <a:pPr/>
              <a:t>34</a:t>
            </a:fld>
            <a:endParaRPr lang="fr-FR"/>
          </a:p>
        </p:txBody>
      </p:sp>
      <p:sp>
        <p:nvSpPr>
          <p:cNvPr id="2" name="Espace réservé du contenu 1"/>
          <p:cNvSpPr>
            <a:spLocks noGrp="1"/>
          </p:cNvSpPr>
          <p:nvPr>
            <p:ph sz="quarter" idx="1"/>
          </p:nvPr>
        </p:nvSpPr>
        <p:spPr>
          <a:xfrm>
            <a:off x="457200" y="1447800"/>
            <a:ext cx="8229600" cy="4572000"/>
          </a:xfrm>
        </p:spPr>
        <p:txBody>
          <a:bodyPr>
            <a:normAutofit fontScale="92500" lnSpcReduction="20000"/>
          </a:bodyPr>
          <a:lstStyle/>
          <a:p>
            <a:pPr algn="just"/>
            <a:r>
              <a:rPr lang="fr-FR" sz="2400" dirty="0" smtClean="0">
                <a:latin typeface="Calibri" pitchFamily="34" charset="0"/>
                <a:cs typeface="Calibri" pitchFamily="34" charset="0"/>
              </a:rPr>
              <a:t>La mondialisation favorise la liberté d'entreprendre, d'investir, de se déplacer, de savoir, de s'exprimer, etc.</a:t>
            </a:r>
          </a:p>
          <a:p>
            <a:pPr algn="just"/>
            <a:r>
              <a:rPr lang="fr-FR" sz="2400" dirty="0" smtClean="0">
                <a:latin typeface="Calibri" pitchFamily="34" charset="0"/>
                <a:cs typeface="Calibri" pitchFamily="34" charset="0"/>
              </a:rPr>
              <a:t>Elle est donc conforme aux principes du libéralisme</a:t>
            </a:r>
          </a:p>
          <a:p>
            <a:pPr lvl="1" algn="just"/>
            <a:r>
              <a:rPr lang="fr-FR" sz="2400" dirty="0" smtClean="0">
                <a:latin typeface="Calibri" pitchFamily="34" charset="0"/>
                <a:cs typeface="Calibri" pitchFamily="34" charset="0"/>
              </a:rPr>
              <a:t>Accélérer et développer le commerce international</a:t>
            </a:r>
          </a:p>
          <a:p>
            <a:pPr lvl="1" algn="just"/>
            <a:r>
              <a:rPr lang="fr-FR" sz="2400" dirty="0" smtClean="0">
                <a:latin typeface="Calibri" pitchFamily="34" charset="0"/>
                <a:cs typeface="Calibri" pitchFamily="34" charset="0"/>
              </a:rPr>
              <a:t>Amélioration de la concurrence</a:t>
            </a:r>
          </a:p>
          <a:p>
            <a:pPr lvl="1" algn="just"/>
            <a:r>
              <a:rPr lang="fr-FR" sz="2400" dirty="0" smtClean="0">
                <a:latin typeface="Calibri" pitchFamily="34" charset="0"/>
                <a:cs typeface="Calibri" pitchFamily="34" charset="0"/>
              </a:rPr>
              <a:t>Amélioration de la productivité et de la qualité des biens et services</a:t>
            </a:r>
          </a:p>
          <a:p>
            <a:pPr algn="just"/>
            <a:r>
              <a:rPr lang="fr-FR" sz="2400" dirty="0" smtClean="0">
                <a:latin typeface="Calibri" pitchFamily="34" charset="0"/>
                <a:cs typeface="Calibri" pitchFamily="34" charset="0"/>
              </a:rPr>
              <a:t>C'est ainsi que la mondialisation a permis, entre 1951 et 2003 :</a:t>
            </a:r>
          </a:p>
          <a:p>
            <a:pPr lvl="1" algn="just"/>
            <a:r>
              <a:rPr lang="fr-FR" sz="2400" dirty="0" smtClean="0">
                <a:latin typeface="Calibri" pitchFamily="34" charset="0"/>
                <a:cs typeface="Calibri" pitchFamily="34" charset="0"/>
              </a:rPr>
              <a:t>une multiplication par 23 du commerce international ;</a:t>
            </a:r>
          </a:p>
          <a:p>
            <a:pPr lvl="1" algn="just"/>
            <a:r>
              <a:rPr lang="fr-FR" sz="2400" dirty="0" smtClean="0">
                <a:latin typeface="Calibri" pitchFamily="34" charset="0"/>
                <a:cs typeface="Calibri" pitchFamily="34" charset="0"/>
              </a:rPr>
              <a:t>une multiplication par 7 de la production mondiale</a:t>
            </a:r>
          </a:p>
          <a:p>
            <a:pPr algn="just"/>
            <a:r>
              <a:rPr lang="fr-FR" sz="2800" dirty="0" smtClean="0">
                <a:latin typeface="Calibri" pitchFamily="34" charset="0"/>
                <a:cs typeface="Calibri" pitchFamily="34" charset="0"/>
              </a:rPr>
              <a:t> Pour profiter de la mondialisation, un homme, une entreprise ou un pays doit adopter les nouvelles « Technologies de l'Information et des Communications » (TIC). </a:t>
            </a:r>
          </a:p>
          <a:p>
            <a:pPr algn="just"/>
            <a:endParaRPr lang="fr-FR" sz="2600" dirty="0" smtClean="0">
              <a:latin typeface="Calibri" pitchFamily="34" charset="0"/>
              <a:cs typeface="Calibri" pitchFamily="34" charset="0"/>
            </a:endParaRPr>
          </a:p>
          <a:p>
            <a:endParaRPr lang="fr-FR"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A3DF7F77-6425-4499-A570-5346FCF7B062}" type="slidenum">
              <a:rPr lang="fr-FR" smtClean="0"/>
              <a:pPr/>
              <a:t>35</a:t>
            </a:fld>
            <a:endParaRPr lang="fr-FR"/>
          </a:p>
        </p:txBody>
      </p:sp>
      <p:sp>
        <p:nvSpPr>
          <p:cNvPr id="2" name="Espace réservé du contenu 1"/>
          <p:cNvSpPr>
            <a:spLocks noGrp="1"/>
          </p:cNvSpPr>
          <p:nvPr>
            <p:ph sz="quarter" idx="1"/>
          </p:nvPr>
        </p:nvSpPr>
        <p:spPr>
          <a:xfrm>
            <a:off x="685800" y="838200"/>
            <a:ext cx="8001000" cy="5181600"/>
          </a:xfrm>
        </p:spPr>
        <p:txBody>
          <a:bodyPr>
            <a:normAutofit fontScale="55000" lnSpcReduction="20000"/>
          </a:bodyPr>
          <a:lstStyle/>
          <a:p>
            <a:pPr algn="just">
              <a:buNone/>
            </a:pPr>
            <a:endParaRPr lang="fr-FR" sz="3200" dirty="0" smtClean="0">
              <a:latin typeface="Calibri" pitchFamily="34" charset="0"/>
              <a:cs typeface="Calibri" pitchFamily="34" charset="0"/>
            </a:endParaRPr>
          </a:p>
          <a:p>
            <a:pPr algn="just"/>
            <a:r>
              <a:rPr lang="fr-FR" sz="3200" dirty="0" smtClean="0">
                <a:latin typeface="Calibri" pitchFamily="34" charset="0"/>
                <a:cs typeface="Calibri" pitchFamily="34" charset="0"/>
              </a:rPr>
              <a:t>Cela implique la mise en place d'ordinateurs et de lignes de télécommunications, mais aussi d'une organisation et de procédures de travail qui profitent de ces TIC pour améliorer :</a:t>
            </a:r>
          </a:p>
          <a:p>
            <a:pPr lvl="1" algn="just"/>
            <a:r>
              <a:rPr lang="fr-FR" sz="3200" dirty="0" smtClean="0">
                <a:latin typeface="Calibri" pitchFamily="34" charset="0"/>
                <a:cs typeface="Calibri" pitchFamily="34" charset="0"/>
              </a:rPr>
              <a:t>automatisation des tâches répétitives ;</a:t>
            </a:r>
          </a:p>
          <a:p>
            <a:pPr lvl="1" algn="just"/>
            <a:r>
              <a:rPr lang="fr-FR" sz="3200" dirty="0" smtClean="0">
                <a:latin typeface="Calibri" pitchFamily="34" charset="0"/>
                <a:cs typeface="Calibri" pitchFamily="34" charset="0"/>
              </a:rPr>
              <a:t>La vitesse de déroulement et d'enchaînement des tâches informatisées ;</a:t>
            </a:r>
          </a:p>
          <a:p>
            <a:pPr lvl="1" algn="just"/>
            <a:r>
              <a:rPr lang="fr-FR" sz="3200" dirty="0" smtClean="0">
                <a:latin typeface="Calibri" pitchFamily="34" charset="0"/>
                <a:cs typeface="Calibri" pitchFamily="34" charset="0"/>
              </a:rPr>
              <a:t> L'optimisation du niveau des stocks, grâce aux livraisons « juste à temps » ;</a:t>
            </a:r>
          </a:p>
          <a:p>
            <a:pPr lvl="1" algn="just"/>
            <a:r>
              <a:rPr lang="fr-FR" sz="3200" dirty="0" smtClean="0">
                <a:latin typeface="Calibri" pitchFamily="34" charset="0"/>
                <a:cs typeface="Calibri" pitchFamily="34" charset="0"/>
              </a:rPr>
              <a:t>L'optimisation des charges de travail, pour utiliser au mieux les temps humains et les machines ;</a:t>
            </a:r>
          </a:p>
          <a:p>
            <a:pPr lvl="1" algn="just"/>
            <a:r>
              <a:rPr lang="fr-FR" sz="3200" dirty="0" smtClean="0">
                <a:latin typeface="Calibri" pitchFamily="34" charset="0"/>
                <a:cs typeface="Calibri" pitchFamily="34" charset="0"/>
              </a:rPr>
              <a:t>Les contrôles de qualité, l'absence d'oublis et d'erreurs ;</a:t>
            </a:r>
          </a:p>
          <a:p>
            <a:pPr lvl="1" algn="just"/>
            <a:r>
              <a:rPr lang="fr-FR" sz="3200" dirty="0" smtClean="0">
                <a:latin typeface="Calibri" pitchFamily="34" charset="0"/>
                <a:cs typeface="Calibri" pitchFamily="34" charset="0"/>
              </a:rPr>
              <a:t>Les communications avec des entreprises pour commander ou se renseigner, et avec les administrations (impôts, état civil, etc.)</a:t>
            </a:r>
          </a:p>
          <a:p>
            <a:pPr lvl="1" algn="just"/>
            <a:endParaRPr lang="fr-FR" sz="3200" dirty="0" smtClean="0">
              <a:latin typeface="Calibri" pitchFamily="34" charset="0"/>
              <a:cs typeface="Calibri" pitchFamily="34" charset="0"/>
            </a:endParaRPr>
          </a:p>
          <a:p>
            <a:pPr algn="just"/>
            <a:r>
              <a:rPr lang="fr-FR" sz="2900" dirty="0" smtClean="0">
                <a:latin typeface="Calibri" pitchFamily="34" charset="0"/>
                <a:cs typeface="Calibri" pitchFamily="34" charset="0"/>
              </a:rPr>
              <a:t>L</a:t>
            </a:r>
            <a:r>
              <a:rPr lang="fr-FR" sz="3200" dirty="0" smtClean="0">
                <a:latin typeface="Calibri" pitchFamily="34" charset="0"/>
                <a:cs typeface="Calibri" pitchFamily="34" charset="0"/>
              </a:rPr>
              <a:t>a mondialisation ne porte en elle aucune tendance spontanée à la réduction des inégalités mondiale</a:t>
            </a:r>
          </a:p>
          <a:p>
            <a:pPr algn="just"/>
            <a:endParaRPr lang="fr-FR" sz="3200" dirty="0" smtClean="0">
              <a:latin typeface="Calibri" pitchFamily="34" charset="0"/>
              <a:cs typeface="Calibri" pitchFamily="34" charset="0"/>
            </a:endParaRPr>
          </a:p>
          <a:p>
            <a:pPr algn="just"/>
            <a:r>
              <a:rPr lang="fr-FR" sz="3200" dirty="0" smtClean="0">
                <a:latin typeface="Calibri" pitchFamily="34" charset="0"/>
                <a:cs typeface="Calibri" pitchFamily="34" charset="0"/>
              </a:rPr>
              <a:t>Si la croissance des pays en développement a été globalement forte, elle a été également très inégale, selon les pays et selon les continents</a:t>
            </a:r>
          </a:p>
          <a:p>
            <a:pPr lvl="1" algn="just"/>
            <a:endParaRPr lang="fr-FR" sz="3200" dirty="0" smtClean="0">
              <a:latin typeface="Calibri" pitchFamily="34" charset="0"/>
              <a:cs typeface="Calibri" pitchFamily="34" charset="0"/>
            </a:endParaRPr>
          </a:p>
          <a:p>
            <a:pPr algn="just">
              <a:buNone/>
            </a:pPr>
            <a:endParaRPr lang="fr-FR" sz="3200" dirty="0" smtClean="0">
              <a:latin typeface="Calibri" pitchFamily="34" charset="0"/>
              <a:cs typeface="Calibri" pitchFamily="34" charset="0"/>
            </a:endParaRPr>
          </a:p>
          <a:p>
            <a:endParaRPr lang="fr-F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2514600"/>
            <a:ext cx="7772400" cy="1143000"/>
          </a:xfrm>
        </p:spPr>
        <p:txBody>
          <a:bodyPr>
            <a:normAutofit fontScale="90000"/>
          </a:bodyPr>
          <a:lstStyle/>
          <a:p>
            <a:r>
              <a:rPr lang="fr-FR" dirty="0" smtClean="0"/>
              <a:t>II) Rôle Théorie et des organisations </a:t>
            </a:r>
            <a:endParaRPr lang="fr-F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Le </a:t>
            </a:r>
            <a:r>
              <a:rPr lang="fr-FR" dirty="0"/>
              <a:t>rôle des organisations</a:t>
            </a:r>
          </a:p>
        </p:txBody>
      </p:sp>
      <p:sp>
        <p:nvSpPr>
          <p:cNvPr id="3" name="Espace réservé du contenu 2"/>
          <p:cNvSpPr>
            <a:spLocks noGrp="1"/>
          </p:cNvSpPr>
          <p:nvPr>
            <p:ph sz="quarter" idx="1"/>
          </p:nvPr>
        </p:nvSpPr>
        <p:spPr/>
        <p:txBody>
          <a:bodyPr>
            <a:normAutofit/>
          </a:bodyPr>
          <a:lstStyle/>
          <a:p>
            <a:pPr algn="just"/>
            <a:endParaRPr lang="fr-FR" dirty="0" smtClean="0"/>
          </a:p>
          <a:p>
            <a:pPr algn="just"/>
            <a:endParaRPr lang="fr-FR" dirty="0" smtClean="0"/>
          </a:p>
          <a:p>
            <a:pPr algn="just"/>
            <a:r>
              <a:rPr lang="fr-FR" dirty="0" smtClean="0"/>
              <a:t>Le </a:t>
            </a:r>
            <a:r>
              <a:rPr lang="fr-FR" dirty="0"/>
              <a:t>FMI, l’OMC, et la banque </a:t>
            </a:r>
            <a:r>
              <a:rPr lang="fr-FR" dirty="0" smtClean="0"/>
              <a:t>mondiale</a:t>
            </a:r>
          </a:p>
          <a:p>
            <a:pPr algn="just">
              <a:buNone/>
            </a:pPr>
            <a:endParaRPr lang="fr-FR" dirty="0"/>
          </a:p>
          <a:p>
            <a:pPr algn="just"/>
            <a:r>
              <a:rPr lang="fr-FR" dirty="0" smtClean="0"/>
              <a:t>Les </a:t>
            </a:r>
            <a:r>
              <a:rPr lang="fr-FR" dirty="0"/>
              <a:t>organisations </a:t>
            </a:r>
            <a:r>
              <a:rPr lang="fr-FR" dirty="0" smtClean="0"/>
              <a:t>non gouvernementales </a:t>
            </a:r>
            <a:r>
              <a:rPr lang="fr-FR" dirty="0"/>
              <a:t>(ONG): </a:t>
            </a:r>
            <a:endParaRPr lang="fr-FR" dirty="0" smtClean="0"/>
          </a:p>
          <a:p>
            <a:pPr lvl="1" algn="just"/>
            <a:r>
              <a:rPr lang="fr-FR" dirty="0" smtClean="0"/>
              <a:t>une très grande </a:t>
            </a:r>
            <a:r>
              <a:rPr lang="fr-FR" dirty="0"/>
              <a:t>hétérogénéité…</a:t>
            </a:r>
          </a:p>
          <a:p>
            <a:pPr lvl="1" algn="just"/>
            <a:r>
              <a:rPr lang="fr-FR" dirty="0" smtClean="0"/>
              <a:t>Taille</a:t>
            </a:r>
            <a:endParaRPr lang="fr-FR" dirty="0"/>
          </a:p>
          <a:p>
            <a:pPr lvl="1" algn="just"/>
            <a:r>
              <a:rPr lang="fr-FR" dirty="0" smtClean="0"/>
              <a:t>Alter-mondialistes/</a:t>
            </a:r>
            <a:r>
              <a:rPr lang="fr-FR" dirty="0" err="1" smtClean="0"/>
              <a:t>Anti-mondialistes</a:t>
            </a:r>
            <a:endParaRPr lang="fr-F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dirty="0" smtClean="0"/>
              <a:t>Les </a:t>
            </a:r>
            <a:r>
              <a:rPr lang="fr-FR" sz="2400" dirty="0"/>
              <a:t>entreprises </a:t>
            </a:r>
            <a:r>
              <a:rPr lang="fr-FR" sz="2400" dirty="0" smtClean="0"/>
              <a:t>exportatrices: quelles caractéristiques</a:t>
            </a:r>
            <a:endParaRPr lang="fr-FR" sz="2400" dirty="0"/>
          </a:p>
        </p:txBody>
      </p:sp>
      <p:sp>
        <p:nvSpPr>
          <p:cNvPr id="3" name="Espace réservé du contenu 2"/>
          <p:cNvSpPr>
            <a:spLocks noGrp="1"/>
          </p:cNvSpPr>
          <p:nvPr>
            <p:ph sz="quarter" idx="1"/>
          </p:nvPr>
        </p:nvSpPr>
        <p:spPr/>
        <p:txBody>
          <a:bodyPr>
            <a:normAutofit/>
          </a:bodyPr>
          <a:lstStyle/>
          <a:p>
            <a:pPr algn="just"/>
            <a:endParaRPr lang="fr-FR" dirty="0" smtClean="0"/>
          </a:p>
          <a:p>
            <a:pPr algn="just"/>
            <a:endParaRPr lang="fr-FR" dirty="0" smtClean="0"/>
          </a:p>
          <a:p>
            <a:pPr algn="just"/>
            <a:r>
              <a:rPr lang="fr-FR" dirty="0" smtClean="0"/>
              <a:t>Le </a:t>
            </a:r>
            <a:r>
              <a:rPr lang="fr-FR" dirty="0"/>
              <a:t>facteur « taille »:</a:t>
            </a:r>
          </a:p>
          <a:p>
            <a:pPr lvl="1" algn="just"/>
            <a:r>
              <a:rPr lang="fr-FR" i="1" dirty="0" smtClean="0"/>
              <a:t>La </a:t>
            </a:r>
            <a:r>
              <a:rPr lang="fr-FR" i="1" dirty="0"/>
              <a:t>proportion des entreprises </a:t>
            </a:r>
            <a:r>
              <a:rPr lang="fr-FR" i="1" dirty="0" smtClean="0"/>
              <a:t>exportatrices est </a:t>
            </a:r>
            <a:r>
              <a:rPr lang="fr-FR" i="1" dirty="0"/>
              <a:t>d’autant plus élevée que la taille </a:t>
            </a:r>
            <a:r>
              <a:rPr lang="fr-FR" i="1" dirty="0" smtClean="0"/>
              <a:t>de l’entreprise </a:t>
            </a:r>
            <a:r>
              <a:rPr lang="fr-FR" i="1" dirty="0"/>
              <a:t>est grande (Com euro, 2003).</a:t>
            </a:r>
          </a:p>
          <a:p>
            <a:pPr lvl="1" algn="just"/>
            <a:r>
              <a:rPr lang="fr-FR" dirty="0" smtClean="0"/>
              <a:t>Les </a:t>
            </a:r>
            <a:r>
              <a:rPr lang="fr-FR" dirty="0"/>
              <a:t>entreprises </a:t>
            </a:r>
            <a:r>
              <a:rPr lang="fr-FR" dirty="0" smtClean="0"/>
              <a:t>françaises exportatrices </a:t>
            </a:r>
            <a:r>
              <a:rPr lang="fr-FR" dirty="0"/>
              <a:t>sont 3,6 fois </a:t>
            </a:r>
            <a:r>
              <a:rPr lang="fr-FR" dirty="0" smtClean="0"/>
              <a:t>plus grandes </a:t>
            </a:r>
            <a:r>
              <a:rPr lang="fr-FR" dirty="0"/>
              <a:t>que celles qui n’exportent pas…</a:t>
            </a:r>
          </a:p>
          <a:p>
            <a:pPr lvl="1" algn="just"/>
            <a:r>
              <a:rPr lang="fr-FR" dirty="0" smtClean="0"/>
              <a:t>100 </a:t>
            </a:r>
            <a:r>
              <a:rPr lang="fr-FR" dirty="0"/>
              <a:t>000 entreprises </a:t>
            </a:r>
            <a:r>
              <a:rPr lang="fr-FR" dirty="0" smtClean="0"/>
              <a:t>exportatrices…mais 1000 </a:t>
            </a:r>
            <a:r>
              <a:rPr lang="fr-FR" dirty="0"/>
              <a:t>entreprises représentent à elles </a:t>
            </a:r>
            <a:r>
              <a:rPr lang="fr-FR" dirty="0" smtClean="0"/>
              <a:t>seules plus </a:t>
            </a:r>
            <a:r>
              <a:rPr lang="fr-FR" dirty="0"/>
              <a:t>de 70% des exportations.</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Le facteur « productivité »</a:t>
            </a:r>
          </a:p>
        </p:txBody>
      </p:sp>
      <p:sp>
        <p:nvSpPr>
          <p:cNvPr id="3" name="Espace réservé du contenu 2"/>
          <p:cNvSpPr>
            <a:spLocks noGrp="1"/>
          </p:cNvSpPr>
          <p:nvPr>
            <p:ph sz="quarter" idx="1"/>
          </p:nvPr>
        </p:nvSpPr>
        <p:spPr>
          <a:xfrm>
            <a:off x="457200" y="1600200"/>
            <a:ext cx="8229600" cy="4853136"/>
          </a:xfrm>
        </p:spPr>
        <p:txBody>
          <a:bodyPr>
            <a:noAutofit/>
          </a:bodyPr>
          <a:lstStyle/>
          <a:p>
            <a:pPr algn="just"/>
            <a:r>
              <a:rPr lang="fr-FR" sz="2400" dirty="0"/>
              <a:t>Les entreprises qui exportent sont </a:t>
            </a:r>
            <a:r>
              <a:rPr lang="fr-FR" sz="2400" dirty="0" smtClean="0"/>
              <a:t>des entreprises </a:t>
            </a:r>
            <a:r>
              <a:rPr lang="fr-FR" sz="2400" dirty="0"/>
              <a:t>plus productives que celles </a:t>
            </a:r>
            <a:r>
              <a:rPr lang="fr-FR" sz="2400" dirty="0" smtClean="0"/>
              <a:t>qui n’exportent </a:t>
            </a:r>
            <a:r>
              <a:rPr lang="fr-FR" sz="2400" dirty="0"/>
              <a:t>pas?</a:t>
            </a:r>
          </a:p>
          <a:p>
            <a:pPr algn="just"/>
            <a:r>
              <a:rPr lang="fr-FR" sz="2400" dirty="0" smtClean="0"/>
              <a:t>Double </a:t>
            </a:r>
            <a:r>
              <a:rPr lang="fr-FR" sz="2400" dirty="0"/>
              <a:t>interprétation</a:t>
            </a:r>
            <a:r>
              <a:rPr lang="fr-FR" sz="2400" dirty="0" smtClean="0"/>
              <a:t>:</a:t>
            </a:r>
          </a:p>
          <a:p>
            <a:pPr algn="just">
              <a:buNone/>
            </a:pPr>
            <a:endParaRPr lang="fr-FR" sz="2400" dirty="0"/>
          </a:p>
          <a:p>
            <a:pPr lvl="1" algn="just"/>
            <a:r>
              <a:rPr lang="fr-FR" i="1" dirty="0" smtClean="0"/>
              <a:t>Le </a:t>
            </a:r>
            <a:r>
              <a:rPr lang="fr-FR" i="1" dirty="0"/>
              <a:t>fait d’exporter rend les entreprises </a:t>
            </a:r>
            <a:r>
              <a:rPr lang="fr-FR" i="1" dirty="0" smtClean="0"/>
              <a:t>plus productives </a:t>
            </a:r>
            <a:r>
              <a:rPr lang="fr-FR" i="1" dirty="0"/>
              <a:t>(apprentissage)</a:t>
            </a:r>
          </a:p>
          <a:p>
            <a:pPr lvl="1" algn="just"/>
            <a:r>
              <a:rPr lang="fr-FR" i="1" dirty="0" smtClean="0"/>
              <a:t>Les </a:t>
            </a:r>
            <a:r>
              <a:rPr lang="fr-FR" i="1" dirty="0"/>
              <a:t>entreprises qui prennent le risque </a:t>
            </a:r>
            <a:r>
              <a:rPr lang="fr-FR" i="1" dirty="0" smtClean="0"/>
              <a:t>d’exporter sont </a:t>
            </a:r>
            <a:r>
              <a:rPr lang="fr-FR" i="1" dirty="0"/>
              <a:t>celles qui ont les bases les plus </a:t>
            </a:r>
            <a:r>
              <a:rPr lang="fr-FR" i="1" dirty="0" smtClean="0"/>
              <a:t>solides, celles </a:t>
            </a:r>
            <a:r>
              <a:rPr lang="fr-FR" i="1" dirty="0"/>
              <a:t>qui ont un avantage.</a:t>
            </a: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Introduction </a:t>
            </a:r>
            <a:endParaRPr lang="fr-FR" dirty="0"/>
          </a:p>
        </p:txBody>
      </p:sp>
      <p:sp>
        <p:nvSpPr>
          <p:cNvPr id="3" name="Espace réservé du numéro de diapositive 2"/>
          <p:cNvSpPr>
            <a:spLocks noGrp="1"/>
          </p:cNvSpPr>
          <p:nvPr>
            <p:ph type="sldNum" sz="quarter" idx="12"/>
          </p:nvPr>
        </p:nvSpPr>
        <p:spPr/>
        <p:txBody>
          <a:bodyPr/>
          <a:lstStyle/>
          <a:p>
            <a:fld id="{FCA923F2-B864-4AC8-9E85-8B18366A0BCF}" type="slidenum">
              <a:rPr lang="fr-FR" smtClean="0"/>
              <a:pPr/>
              <a:t>4</a:t>
            </a:fld>
            <a:endParaRPr lang="fr-FR"/>
          </a:p>
        </p:txBody>
      </p:sp>
      <p:sp>
        <p:nvSpPr>
          <p:cNvPr id="4" name="Espace réservé du contenu 3"/>
          <p:cNvSpPr>
            <a:spLocks noGrp="1"/>
          </p:cNvSpPr>
          <p:nvPr>
            <p:ph sz="quarter" idx="1"/>
          </p:nvPr>
        </p:nvSpPr>
        <p:spPr>
          <a:xfrm>
            <a:off x="539552" y="1447800"/>
            <a:ext cx="8147248" cy="4933528"/>
          </a:xfrm>
        </p:spPr>
        <p:txBody>
          <a:bodyPr>
            <a:normAutofit fontScale="47500" lnSpcReduction="20000"/>
          </a:bodyPr>
          <a:lstStyle/>
          <a:p>
            <a:r>
              <a:rPr lang="fr-FR" sz="2900" dirty="0" smtClean="0">
                <a:latin typeface="Calibri" pitchFamily="34" charset="0"/>
              </a:rPr>
              <a:t>Le développement du commerce international a connu une première phase d'expansion après la fin de la Seconde Guerre Mondiale. Il se traduisait en particulier par le développement des ventes internationales de marchandises, que ce soit les matières premières, les produits manufacturés ou les produits agricoles. A partir des années soixante dix, au fur et à mesure de l'importance de plus en plus grande des services dans les économies, le commerce international s'est étendu de façon marquée aux échanges de services.</a:t>
            </a:r>
            <a:br>
              <a:rPr lang="fr-FR" sz="2900" dirty="0" smtClean="0">
                <a:latin typeface="Calibri" pitchFamily="34" charset="0"/>
              </a:rPr>
            </a:br>
            <a:r>
              <a:rPr lang="fr-FR" sz="2900" dirty="0" smtClean="0">
                <a:latin typeface="Calibri" pitchFamily="34" charset="0"/>
              </a:rPr>
              <a:t>Le commerce international comprend les échanges de marchandises, mais aussi de biens immatériels, les mouvements de capitaux et l'internationalisation des activités de services.</a:t>
            </a:r>
            <a:br>
              <a:rPr lang="fr-FR" sz="2900" dirty="0" smtClean="0">
                <a:latin typeface="Calibri" pitchFamily="34" charset="0"/>
              </a:rPr>
            </a:br>
            <a:r>
              <a:rPr lang="fr-FR" sz="2900" dirty="0" smtClean="0">
                <a:latin typeface="Calibri" pitchFamily="34" charset="0"/>
              </a:rPr>
              <a:t>Le développement du commerce international a été à la fois une conséquence de développement du   libre échange  permettant les échanges mondiaux et  une incitation aux diminutions des barrières protectionnistes et des obstacles.  Les accords bilatéraux puis les négociations à l'échelle  régionale et mondiale ont conduit à une globalisation de l'économie mondiale.</a:t>
            </a:r>
          </a:p>
          <a:p>
            <a:pPr algn="just"/>
            <a:r>
              <a:rPr lang="fr-FR" sz="2900" dirty="0" smtClean="0">
                <a:latin typeface="Calibri" pitchFamily="34" charset="0"/>
              </a:rPr>
              <a:t>De ce fait, les entreprises on adopté une stratégie d’internationalisation pour développée leur l’avantage concurrentiel, réductions des coûts (efficience), répondre à de nouvelles opportunités (croissance) et neutralisation des menaces.</a:t>
            </a:r>
          </a:p>
          <a:p>
            <a:pPr algn="just"/>
            <a:r>
              <a:rPr lang="fr-FR" sz="2900" dirty="0" smtClean="0">
                <a:latin typeface="Calibri" pitchFamily="34" charset="0"/>
              </a:rPr>
              <a:t>Afin de présenter au mieux le fait de se développera a l’international nous allons premièrement expliquer en détail ce qu’est la mondialisation avec tous les rôles et théorie des organisation que cela concerne. Puis nous nous appuierons sur les question pour répondre a notre étude: Qu’est ce que l’entreprise pourrait faire par rapport aux opportunités, aux contraintes, aux menaces du marché ?Qu’est-ce que l’entreprise a la capacité de faire compte tenu des ressources et des compétences? Comment créer de la valeur à partir des ressources que je possède? (redéploiement des ressources). A la suite de quoi, nous présenterons un focus sur Auchan et l’internationalisation.</a:t>
            </a:r>
          </a:p>
          <a:p>
            <a:endParaRPr lang="fr-F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dirty="0"/>
              <a:t>Des entreprises </a:t>
            </a:r>
            <a:r>
              <a:rPr lang="fr-FR" sz="2800" dirty="0" smtClean="0"/>
              <a:t>exportatrices parfois éphémères</a:t>
            </a:r>
            <a:r>
              <a:rPr lang="fr-FR" sz="2800" dirty="0"/>
              <a:t>…</a:t>
            </a:r>
          </a:p>
        </p:txBody>
      </p:sp>
      <p:sp>
        <p:nvSpPr>
          <p:cNvPr id="3" name="Espace réservé du contenu 2"/>
          <p:cNvSpPr>
            <a:spLocks noGrp="1"/>
          </p:cNvSpPr>
          <p:nvPr>
            <p:ph sz="quarter" idx="1"/>
          </p:nvPr>
        </p:nvSpPr>
        <p:spPr>
          <a:xfrm>
            <a:off x="457200" y="1600200"/>
            <a:ext cx="8229600" cy="4997152"/>
          </a:xfrm>
        </p:spPr>
        <p:txBody>
          <a:bodyPr>
            <a:noAutofit/>
          </a:bodyPr>
          <a:lstStyle/>
          <a:p>
            <a:pPr algn="just"/>
            <a:r>
              <a:rPr lang="fr-FR" sz="2400" dirty="0"/>
              <a:t>Chaque année, on relève en France 30 000 </a:t>
            </a:r>
            <a:r>
              <a:rPr lang="fr-FR" sz="2400" dirty="0" smtClean="0"/>
              <a:t>nouveaux exportateurs</a:t>
            </a:r>
            <a:r>
              <a:rPr lang="fr-FR" sz="2400" dirty="0"/>
              <a:t>, mais </a:t>
            </a:r>
            <a:r>
              <a:rPr lang="fr-FR" sz="2400" i="1" dirty="0"/>
              <a:t>seulement 40% continuent à </a:t>
            </a:r>
            <a:r>
              <a:rPr lang="fr-FR" sz="2400" i="1" dirty="0" smtClean="0"/>
              <a:t>exporter au </a:t>
            </a:r>
            <a:r>
              <a:rPr lang="fr-FR" sz="2400" i="1" dirty="0"/>
              <a:t>bout d’un an</a:t>
            </a:r>
            <a:r>
              <a:rPr lang="fr-FR" sz="2400" i="1" dirty="0" smtClean="0"/>
              <a:t>.</a:t>
            </a:r>
            <a:endParaRPr lang="fr-FR" sz="2400" i="1" dirty="0"/>
          </a:p>
          <a:p>
            <a:pPr algn="just"/>
            <a:r>
              <a:rPr lang="fr-FR" sz="2400" dirty="0" smtClean="0"/>
              <a:t>Au </a:t>
            </a:r>
            <a:r>
              <a:rPr lang="fr-FR" sz="2400" dirty="0"/>
              <a:t>bout de trois ans, le taux de survie moyen est de 20</a:t>
            </a:r>
            <a:r>
              <a:rPr lang="fr-FR" sz="2400" dirty="0" smtClean="0"/>
              <a:t>% (</a:t>
            </a:r>
            <a:r>
              <a:rPr lang="fr-FR" sz="2400" dirty="0"/>
              <a:t>CAE, 2008</a:t>
            </a:r>
            <a:r>
              <a:rPr lang="fr-FR" sz="2400" dirty="0" smtClean="0"/>
              <a:t>)</a:t>
            </a:r>
            <a:endParaRPr lang="fr-FR" sz="2400" dirty="0"/>
          </a:p>
          <a:p>
            <a:pPr algn="just"/>
            <a:r>
              <a:rPr lang="fr-FR" sz="2400" dirty="0" smtClean="0"/>
              <a:t>Typologie </a:t>
            </a:r>
            <a:r>
              <a:rPr lang="fr-FR" sz="2400" dirty="0"/>
              <a:t>des entreprises exportatrices (Douanes, 2009):</a:t>
            </a:r>
          </a:p>
          <a:p>
            <a:pPr lvl="1" algn="just"/>
            <a:r>
              <a:rPr lang="fr-FR" sz="2200" dirty="0" smtClean="0"/>
              <a:t>Les </a:t>
            </a:r>
            <a:r>
              <a:rPr lang="fr-FR" sz="2200" dirty="0"/>
              <a:t>primo-exportateurs ( 16 000 entreprises sur un total </a:t>
            </a:r>
            <a:r>
              <a:rPr lang="fr-FR" sz="2200" dirty="0" smtClean="0"/>
              <a:t>de 95 </a:t>
            </a:r>
            <a:r>
              <a:rPr lang="fr-FR" sz="2200" dirty="0"/>
              <a:t>000: 17% du total)</a:t>
            </a:r>
          </a:p>
          <a:p>
            <a:pPr lvl="1" algn="just"/>
            <a:r>
              <a:rPr lang="fr-FR" sz="2200" dirty="0" smtClean="0"/>
              <a:t>Les </a:t>
            </a:r>
            <a:r>
              <a:rPr lang="fr-FR" sz="2200" dirty="0"/>
              <a:t>exportateurs occasionnels: 24%</a:t>
            </a:r>
          </a:p>
          <a:p>
            <a:pPr lvl="1" algn="just"/>
            <a:r>
              <a:rPr lang="fr-FR" sz="2200" dirty="0" smtClean="0"/>
              <a:t>Les </a:t>
            </a:r>
            <a:r>
              <a:rPr lang="fr-FR" sz="2200" dirty="0"/>
              <a:t>exportateurs réguliers: 27%</a:t>
            </a:r>
          </a:p>
          <a:p>
            <a:pPr lvl="1" algn="just"/>
            <a:r>
              <a:rPr lang="fr-FR" sz="2200" dirty="0" smtClean="0"/>
              <a:t>Les </a:t>
            </a:r>
            <a:r>
              <a:rPr lang="fr-FR" sz="2200" dirty="0"/>
              <a:t>exportateurs historiques: 19%</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a:t>Les relations entre les FMN et</a:t>
            </a:r>
            <a:br>
              <a:rPr lang="fr-FR" dirty="0"/>
            </a:br>
            <a:r>
              <a:rPr lang="fr-FR" dirty="0"/>
              <a:t>les pays hôtes</a:t>
            </a:r>
          </a:p>
        </p:txBody>
      </p:sp>
      <p:sp>
        <p:nvSpPr>
          <p:cNvPr id="3" name="Espace réservé du contenu 2"/>
          <p:cNvSpPr>
            <a:spLocks noGrp="1"/>
          </p:cNvSpPr>
          <p:nvPr>
            <p:ph sz="quarter" idx="1"/>
          </p:nvPr>
        </p:nvSpPr>
        <p:spPr/>
        <p:txBody>
          <a:bodyPr>
            <a:normAutofit fontScale="92500" lnSpcReduction="10000"/>
          </a:bodyPr>
          <a:lstStyle/>
          <a:p>
            <a:pPr algn="just"/>
            <a:r>
              <a:rPr lang="fr-FR" dirty="0"/>
              <a:t>Importance des IDE</a:t>
            </a:r>
          </a:p>
          <a:p>
            <a:pPr lvl="1" algn="just"/>
            <a:r>
              <a:rPr lang="fr-FR" dirty="0" smtClean="0"/>
              <a:t>IDE </a:t>
            </a:r>
            <a:r>
              <a:rPr lang="fr-FR" dirty="0"/>
              <a:t>horizontal : développer les ventes ou acquérir une </a:t>
            </a:r>
            <a:r>
              <a:rPr lang="fr-FR" dirty="0" smtClean="0"/>
              <a:t>place dominante</a:t>
            </a:r>
            <a:endParaRPr lang="fr-FR" dirty="0"/>
          </a:p>
          <a:p>
            <a:pPr lvl="1" algn="just"/>
            <a:r>
              <a:rPr lang="fr-FR" dirty="0" smtClean="0"/>
              <a:t>IDE </a:t>
            </a:r>
            <a:r>
              <a:rPr lang="fr-FR" dirty="0"/>
              <a:t>vertical: recherche de l’efficience (acquérir </a:t>
            </a:r>
            <a:r>
              <a:rPr lang="fr-FR" dirty="0" smtClean="0"/>
              <a:t>connaissances spécifiques</a:t>
            </a:r>
            <a:r>
              <a:rPr lang="fr-FR" dirty="0"/>
              <a:t>/ réduire les coûts)</a:t>
            </a:r>
          </a:p>
          <a:p>
            <a:pPr lvl="1" algn="just"/>
            <a:r>
              <a:rPr lang="fr-FR" dirty="0" smtClean="0"/>
              <a:t>Des </a:t>
            </a:r>
            <a:r>
              <a:rPr lang="fr-FR" dirty="0"/>
              <a:t>pays plus sensibles à la création de filiales </a:t>
            </a:r>
            <a:r>
              <a:rPr lang="fr-FR" dirty="0" smtClean="0"/>
              <a:t>qu’aux acquisitions</a:t>
            </a:r>
          </a:p>
          <a:p>
            <a:pPr lvl="1" algn="just">
              <a:buNone/>
            </a:pPr>
            <a:endParaRPr lang="fr-FR" dirty="0"/>
          </a:p>
          <a:p>
            <a:pPr algn="just"/>
            <a:r>
              <a:rPr lang="fr-FR" dirty="0" smtClean="0"/>
              <a:t>Au </a:t>
            </a:r>
            <a:r>
              <a:rPr lang="fr-FR" dirty="0"/>
              <a:t>niveau macro, deux points de vue (pays </a:t>
            </a:r>
            <a:r>
              <a:rPr lang="fr-FR" dirty="0" smtClean="0"/>
              <a:t>d’origine/pays hôte)</a:t>
            </a:r>
          </a:p>
          <a:p>
            <a:pPr algn="just">
              <a:buNone/>
            </a:pPr>
            <a:endParaRPr lang="fr-FR" dirty="0"/>
          </a:p>
          <a:p>
            <a:pPr algn="just"/>
            <a:r>
              <a:rPr lang="fr-FR" dirty="0" smtClean="0"/>
              <a:t>Une </a:t>
            </a:r>
            <a:r>
              <a:rPr lang="fr-FR" dirty="0"/>
              <a:t>tendance forte:</a:t>
            </a:r>
          </a:p>
          <a:p>
            <a:pPr lvl="1" algn="just"/>
            <a:r>
              <a:rPr lang="fr-FR" dirty="0"/>
              <a:t>De plus en plus de F&amp;A (Fusions/Acquisitions): 30% des IDE</a:t>
            </a:r>
          </a:p>
          <a:p>
            <a:pPr lvl="1" algn="just"/>
            <a:r>
              <a:rPr lang="fr-FR" dirty="0" smtClean="0"/>
              <a:t>F&amp;A </a:t>
            </a:r>
            <a:r>
              <a:rPr lang="fr-FR" dirty="0"/>
              <a:t>(Nord/Nord)</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Les </a:t>
            </a:r>
            <a:r>
              <a:rPr lang="fr-FR" dirty="0"/>
              <a:t>PME/PMI</a:t>
            </a:r>
          </a:p>
        </p:txBody>
      </p:sp>
      <p:sp>
        <p:nvSpPr>
          <p:cNvPr id="3" name="Espace réservé du contenu 2"/>
          <p:cNvSpPr>
            <a:spLocks noGrp="1"/>
          </p:cNvSpPr>
          <p:nvPr>
            <p:ph sz="quarter" idx="1"/>
          </p:nvPr>
        </p:nvSpPr>
        <p:spPr/>
        <p:txBody>
          <a:bodyPr>
            <a:normAutofit/>
          </a:bodyPr>
          <a:lstStyle/>
          <a:p>
            <a:pPr algn="just"/>
            <a:endParaRPr lang="fr-FR" dirty="0" smtClean="0"/>
          </a:p>
          <a:p>
            <a:pPr algn="just"/>
            <a:r>
              <a:rPr lang="fr-FR" dirty="0" smtClean="0"/>
              <a:t>Elles </a:t>
            </a:r>
            <a:r>
              <a:rPr lang="fr-FR" dirty="0"/>
              <a:t>s’internationalisent généralement </a:t>
            </a:r>
            <a:r>
              <a:rPr lang="fr-FR" dirty="0" smtClean="0"/>
              <a:t>vers des </a:t>
            </a:r>
            <a:r>
              <a:rPr lang="fr-FR" dirty="0"/>
              <a:t>pays géographiquement proches </a:t>
            </a:r>
            <a:r>
              <a:rPr lang="fr-FR" dirty="0" smtClean="0"/>
              <a:t>et commercent </a:t>
            </a:r>
            <a:r>
              <a:rPr lang="fr-FR" dirty="0"/>
              <a:t>avec peu de pays</a:t>
            </a:r>
            <a:r>
              <a:rPr lang="fr-FR" dirty="0" smtClean="0"/>
              <a:t>.</a:t>
            </a:r>
          </a:p>
          <a:p>
            <a:pPr algn="just">
              <a:buNone/>
            </a:pPr>
            <a:endParaRPr lang="fr-FR" dirty="0"/>
          </a:p>
          <a:p>
            <a:pPr algn="just"/>
            <a:r>
              <a:rPr lang="fr-FR" dirty="0" smtClean="0"/>
              <a:t>62</a:t>
            </a:r>
            <a:r>
              <a:rPr lang="fr-FR" dirty="0"/>
              <a:t>% des entreprises dont l’effectif </a:t>
            </a:r>
            <a:r>
              <a:rPr lang="fr-FR" dirty="0" smtClean="0"/>
              <a:t>est inférieur </a:t>
            </a:r>
            <a:r>
              <a:rPr lang="fr-FR" dirty="0"/>
              <a:t>à 500 salariés exportaient vers </a:t>
            </a:r>
            <a:r>
              <a:rPr lang="fr-FR" dirty="0" smtClean="0"/>
              <a:t>un seul </a:t>
            </a:r>
            <a:r>
              <a:rPr lang="fr-FR" dirty="0"/>
              <a:t>pays (Bernard, Jensen, Schott, 2006</a:t>
            </a:r>
            <a:r>
              <a:rPr lang="fr-FR" dirty="0" smtClean="0"/>
              <a:t>)</a:t>
            </a:r>
          </a:p>
          <a:p>
            <a:pPr algn="just">
              <a:buNone/>
            </a:pPr>
            <a:endParaRPr lang="fr-FR" dirty="0"/>
          </a:p>
          <a:p>
            <a:pPr algn="just"/>
            <a:r>
              <a:rPr lang="fr-FR" dirty="0" smtClean="0"/>
              <a:t>5</a:t>
            </a:r>
            <a:r>
              <a:rPr lang="fr-FR" dirty="0"/>
              <a:t>% des entreprises américaines </a:t>
            </a:r>
            <a:r>
              <a:rPr lang="fr-FR" dirty="0" smtClean="0"/>
              <a:t>exportaient vers </a:t>
            </a:r>
            <a:r>
              <a:rPr lang="fr-FR" dirty="0"/>
              <a:t>plus de 10 pays.</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sz="3600" dirty="0">
                <a:latin typeface="Calibri" pitchFamily="34" charset="0"/>
              </a:rPr>
              <a:t>Les barrières internes à l’internationalisation </a:t>
            </a:r>
            <a:r>
              <a:rPr lang="fr-FR" sz="3600" dirty="0" smtClean="0">
                <a:latin typeface="Calibri" pitchFamily="34" charset="0"/>
              </a:rPr>
              <a:t>des PME</a:t>
            </a:r>
            <a:r>
              <a:rPr lang="fr-FR" sz="2200" dirty="0">
                <a:latin typeface="Calibri" pitchFamily="34" charset="0"/>
              </a:rPr>
              <a:t>(</a:t>
            </a:r>
            <a:r>
              <a:rPr lang="fr-FR" sz="2200" dirty="0" err="1">
                <a:latin typeface="Calibri" pitchFamily="34" charset="0"/>
              </a:rPr>
              <a:t>Leonidou</a:t>
            </a:r>
            <a:r>
              <a:rPr lang="fr-FR" sz="2200" dirty="0">
                <a:latin typeface="Calibri" pitchFamily="34" charset="0"/>
              </a:rPr>
              <a:t>, 2004)</a:t>
            </a:r>
          </a:p>
        </p:txBody>
      </p:sp>
      <p:pic>
        <p:nvPicPr>
          <p:cNvPr id="8194" name="Picture 2"/>
          <p:cNvPicPr>
            <a:picLocks noGrp="1" noChangeAspect="1" noChangeArrowheads="1"/>
          </p:cNvPicPr>
          <p:nvPr>
            <p:ph sz="quarter" idx="1"/>
          </p:nvPr>
        </p:nvPicPr>
        <p:blipFill>
          <a:blip r:embed="rId2" cstate="print"/>
          <a:stretch>
            <a:fillRect/>
          </a:stretch>
        </p:blipFill>
        <p:spPr bwMode="auto">
          <a:xfrm>
            <a:off x="1117104" y="1447800"/>
            <a:ext cx="7366992" cy="4572000"/>
          </a:xfrm>
          <a:prstGeom prst="rect">
            <a:avLst/>
          </a:prstGeom>
          <a:noFill/>
          <a:ln w="9525">
            <a:noFill/>
            <a:miter lim="800000"/>
            <a:headEnd/>
            <a:tailEnd/>
          </a:ln>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dirty="0"/>
              <a:t>Les barrières externes</a:t>
            </a:r>
            <a:br>
              <a:rPr lang="fr-FR" dirty="0"/>
            </a:br>
            <a:r>
              <a:rPr lang="fr-FR" sz="2200" dirty="0"/>
              <a:t>(</a:t>
            </a:r>
            <a:r>
              <a:rPr lang="fr-FR" sz="2200" dirty="0" err="1"/>
              <a:t>Leonidou</a:t>
            </a:r>
            <a:r>
              <a:rPr lang="fr-FR" sz="2200" dirty="0"/>
              <a:t>, 2004)</a:t>
            </a:r>
          </a:p>
        </p:txBody>
      </p:sp>
      <p:pic>
        <p:nvPicPr>
          <p:cNvPr id="9218" name="Picture 2"/>
          <p:cNvPicPr>
            <a:picLocks noGrp="1" noChangeAspect="1" noChangeArrowheads="1"/>
          </p:cNvPicPr>
          <p:nvPr>
            <p:ph sz="quarter" idx="1"/>
          </p:nvPr>
        </p:nvPicPr>
        <p:blipFill>
          <a:blip r:embed="rId2" cstate="print"/>
          <a:stretch>
            <a:fillRect/>
          </a:stretch>
        </p:blipFill>
        <p:spPr bwMode="auto">
          <a:xfrm>
            <a:off x="1000125" y="1643062"/>
            <a:ext cx="7600950" cy="4181475"/>
          </a:xfrm>
          <a:prstGeom prst="rect">
            <a:avLst/>
          </a:prstGeom>
          <a:noFill/>
          <a:ln w="9525">
            <a:noFill/>
            <a:miter lim="800000"/>
            <a:headEnd/>
            <a:tailEnd/>
          </a:ln>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a:t>Les difficultés rencontrées par</a:t>
            </a:r>
            <a:br>
              <a:rPr lang="fr-FR" dirty="0"/>
            </a:br>
            <a:r>
              <a:rPr lang="fr-FR" dirty="0"/>
              <a:t>les PME/PMI</a:t>
            </a:r>
          </a:p>
        </p:txBody>
      </p:sp>
      <p:sp>
        <p:nvSpPr>
          <p:cNvPr id="3" name="Espace réservé du contenu 2"/>
          <p:cNvSpPr>
            <a:spLocks noGrp="1"/>
          </p:cNvSpPr>
          <p:nvPr>
            <p:ph sz="quarter" idx="1"/>
          </p:nvPr>
        </p:nvSpPr>
        <p:spPr>
          <a:xfrm>
            <a:off x="457200" y="1600200"/>
            <a:ext cx="8229600" cy="5069160"/>
          </a:xfrm>
        </p:spPr>
        <p:txBody>
          <a:bodyPr>
            <a:noAutofit/>
          </a:bodyPr>
          <a:lstStyle/>
          <a:p>
            <a:pPr algn="just"/>
            <a:r>
              <a:rPr lang="fr-FR" sz="2800" dirty="0"/>
              <a:t>Deux types de difficultés:</a:t>
            </a:r>
          </a:p>
          <a:p>
            <a:pPr lvl="1" algn="just"/>
            <a:r>
              <a:rPr lang="fr-FR" sz="2400" dirty="0" smtClean="0"/>
              <a:t>Problèmes </a:t>
            </a:r>
            <a:r>
              <a:rPr lang="fr-FR" sz="2400" dirty="0"/>
              <a:t>au niveau international</a:t>
            </a:r>
          </a:p>
          <a:p>
            <a:pPr lvl="2" algn="just"/>
            <a:r>
              <a:rPr lang="fr-FR" sz="2200" dirty="0" smtClean="0"/>
              <a:t>Faible </a:t>
            </a:r>
            <a:r>
              <a:rPr lang="fr-FR" sz="2200" dirty="0"/>
              <a:t>investissement sur la marque (FMN)</a:t>
            </a:r>
          </a:p>
          <a:p>
            <a:pPr lvl="2" algn="just"/>
            <a:r>
              <a:rPr lang="fr-FR" sz="2200" dirty="0" smtClean="0"/>
              <a:t>Faible </a:t>
            </a:r>
            <a:r>
              <a:rPr lang="fr-FR" sz="2200" dirty="0"/>
              <a:t>économie d’échelle</a:t>
            </a:r>
          </a:p>
          <a:p>
            <a:pPr lvl="2" algn="just"/>
            <a:r>
              <a:rPr lang="fr-FR" sz="2200" dirty="0" smtClean="0"/>
              <a:t>Aides </a:t>
            </a:r>
            <a:r>
              <a:rPr lang="fr-FR" sz="2200" dirty="0"/>
              <a:t>gouvernementales dédiées principalement </a:t>
            </a:r>
            <a:r>
              <a:rPr lang="fr-FR" sz="2200" dirty="0" smtClean="0"/>
              <a:t>aux grandes </a:t>
            </a:r>
            <a:r>
              <a:rPr lang="fr-FR" sz="2200" dirty="0"/>
              <a:t>firmes</a:t>
            </a:r>
          </a:p>
          <a:p>
            <a:pPr lvl="2" algn="just"/>
            <a:r>
              <a:rPr lang="fr-FR" sz="2200" dirty="0" smtClean="0"/>
              <a:t>Barrières </a:t>
            </a:r>
            <a:r>
              <a:rPr lang="fr-FR" sz="2200" dirty="0"/>
              <a:t>culturelles, barrières liées à la langue</a:t>
            </a:r>
          </a:p>
          <a:p>
            <a:pPr lvl="1" algn="just"/>
            <a:r>
              <a:rPr lang="fr-FR" sz="2400" dirty="0" smtClean="0"/>
              <a:t>Handicaps </a:t>
            </a:r>
            <a:r>
              <a:rPr lang="fr-FR" sz="2400" dirty="0"/>
              <a:t>liés à la structure interne</a:t>
            </a:r>
          </a:p>
          <a:p>
            <a:pPr lvl="2" algn="just"/>
            <a:r>
              <a:rPr lang="fr-FR" sz="2200" dirty="0"/>
              <a:t>Manque de compétences managériales</a:t>
            </a:r>
          </a:p>
          <a:p>
            <a:pPr lvl="2" algn="just"/>
            <a:r>
              <a:rPr lang="fr-FR" sz="2200" dirty="0" smtClean="0"/>
              <a:t>Difficulté </a:t>
            </a:r>
            <a:r>
              <a:rPr lang="fr-FR" sz="2200" dirty="0"/>
              <a:t>à accéder aux ressources</a:t>
            </a:r>
          </a:p>
          <a:p>
            <a:pPr lvl="2" algn="just"/>
            <a:r>
              <a:rPr lang="fr-FR" sz="2200" dirty="0" smtClean="0"/>
              <a:t>Absence </a:t>
            </a:r>
            <a:r>
              <a:rPr lang="fr-FR" sz="2200" dirty="0"/>
              <a:t>de spécialistes du commerce international</a:t>
            </a:r>
          </a:p>
          <a:p>
            <a:pPr lvl="2" algn="just"/>
            <a:r>
              <a:rPr lang="fr-FR" sz="2200" dirty="0" smtClean="0"/>
              <a:t>Plus </a:t>
            </a:r>
            <a:r>
              <a:rPr lang="fr-FR" sz="2200" dirty="0"/>
              <a:t>faible investissement en R&amp;D</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Le modèle Uppsala</a:t>
            </a:r>
          </a:p>
        </p:txBody>
      </p:sp>
      <p:sp>
        <p:nvSpPr>
          <p:cNvPr id="3" name="Espace réservé du contenu 2"/>
          <p:cNvSpPr>
            <a:spLocks noGrp="1"/>
          </p:cNvSpPr>
          <p:nvPr>
            <p:ph sz="quarter" idx="1"/>
          </p:nvPr>
        </p:nvSpPr>
        <p:spPr/>
        <p:txBody>
          <a:bodyPr>
            <a:normAutofit fontScale="92500"/>
          </a:bodyPr>
          <a:lstStyle/>
          <a:p>
            <a:pPr algn="just"/>
            <a:r>
              <a:rPr lang="fr-FR" dirty="0"/>
              <a:t>Modèle d’une internationalisation très progressive et par étapes.</a:t>
            </a:r>
          </a:p>
          <a:p>
            <a:pPr algn="just"/>
            <a:r>
              <a:rPr lang="fr-FR" dirty="0" smtClean="0"/>
              <a:t>Maîtrise </a:t>
            </a:r>
            <a:r>
              <a:rPr lang="fr-FR" dirty="0"/>
              <a:t>de son marché domestique (acquérir de l’expérience)</a:t>
            </a:r>
          </a:p>
          <a:p>
            <a:pPr algn="just"/>
            <a:r>
              <a:rPr lang="fr-FR" dirty="0" smtClean="0"/>
              <a:t>Premières </a:t>
            </a:r>
            <a:r>
              <a:rPr lang="fr-FR" dirty="0"/>
              <a:t>étapes vers des pays géographiquement et </a:t>
            </a:r>
            <a:r>
              <a:rPr lang="fr-FR" dirty="0" smtClean="0"/>
              <a:t>culturellement proches </a:t>
            </a:r>
            <a:r>
              <a:rPr lang="fr-FR" dirty="0"/>
              <a:t>et principales via des processus d’exportations pour </a:t>
            </a:r>
            <a:r>
              <a:rPr lang="fr-FR" dirty="0" smtClean="0"/>
              <a:t>minimiser les </a:t>
            </a:r>
            <a:r>
              <a:rPr lang="fr-FR" dirty="0"/>
              <a:t>risques.</a:t>
            </a:r>
          </a:p>
          <a:p>
            <a:pPr algn="just"/>
            <a:r>
              <a:rPr lang="fr-FR" dirty="0" smtClean="0"/>
              <a:t>Au </a:t>
            </a:r>
            <a:r>
              <a:rPr lang="fr-FR" dirty="0"/>
              <a:t>départ, quelques exportations occasionnelles, puis des </a:t>
            </a:r>
            <a:r>
              <a:rPr lang="fr-FR" dirty="0" smtClean="0"/>
              <a:t>exportations régulières</a:t>
            </a:r>
            <a:r>
              <a:rPr lang="fr-FR" dirty="0"/>
              <a:t>.</a:t>
            </a:r>
          </a:p>
          <a:p>
            <a:pPr algn="just"/>
            <a:r>
              <a:rPr lang="fr-FR" dirty="0" smtClean="0"/>
              <a:t>Progressivement</a:t>
            </a:r>
            <a:r>
              <a:rPr lang="fr-FR" dirty="0"/>
              <a:t>, création de filiales et internationalisation </a:t>
            </a:r>
            <a:r>
              <a:rPr lang="fr-FR" dirty="0" smtClean="0"/>
              <a:t>progressive d’autres </a:t>
            </a:r>
            <a:r>
              <a:rPr lang="fr-FR" dirty="0"/>
              <a:t>étapes de la chaîne de valeur (production, marketing, etc.)</a:t>
            </a:r>
          </a:p>
          <a:p>
            <a:pPr algn="just"/>
            <a:r>
              <a:rPr lang="fr-FR" dirty="0" smtClean="0"/>
              <a:t>Poids </a:t>
            </a:r>
            <a:r>
              <a:rPr lang="fr-FR" dirty="0"/>
              <a:t>de l’histoire est important</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692696"/>
            <a:ext cx="8229600" cy="936104"/>
          </a:xfrm>
        </p:spPr>
        <p:txBody>
          <a:bodyPr>
            <a:normAutofit fontScale="90000"/>
          </a:bodyPr>
          <a:lstStyle/>
          <a:p>
            <a:pPr algn="ctr"/>
            <a:r>
              <a:rPr lang="fr-FR" sz="4000" dirty="0" smtClean="0"/>
              <a:t/>
            </a:r>
            <a:br>
              <a:rPr lang="fr-FR" sz="4000" dirty="0" smtClean="0"/>
            </a:br>
            <a:r>
              <a:rPr lang="fr-FR" dirty="0" smtClean="0"/>
              <a:t/>
            </a:r>
            <a:br>
              <a:rPr lang="fr-FR" dirty="0" smtClean="0"/>
            </a:br>
            <a:r>
              <a:rPr lang="fr-FR" dirty="0" smtClean="0"/>
              <a:t> Deux critiques majeures du modèle Uppsala:</a:t>
            </a:r>
            <a:endParaRPr lang="fr-FR" dirty="0"/>
          </a:p>
        </p:txBody>
      </p:sp>
      <p:sp>
        <p:nvSpPr>
          <p:cNvPr id="3" name="Espace réservé du contenu 2"/>
          <p:cNvSpPr>
            <a:spLocks noGrp="1"/>
          </p:cNvSpPr>
          <p:nvPr>
            <p:ph sz="quarter" idx="1"/>
          </p:nvPr>
        </p:nvSpPr>
        <p:spPr>
          <a:xfrm>
            <a:off x="467544" y="1628800"/>
            <a:ext cx="8229600" cy="4525963"/>
          </a:xfrm>
        </p:spPr>
        <p:txBody>
          <a:bodyPr>
            <a:normAutofit/>
          </a:bodyPr>
          <a:lstStyle/>
          <a:p>
            <a:pPr algn="just">
              <a:buNone/>
            </a:pPr>
            <a:endParaRPr lang="en-US" sz="4200" i="1" dirty="0"/>
          </a:p>
          <a:p>
            <a:pPr algn="just"/>
            <a:r>
              <a:rPr lang="fr-FR" sz="2800" dirty="0" smtClean="0"/>
              <a:t>Deux </a:t>
            </a:r>
            <a:r>
              <a:rPr lang="fr-FR" sz="2800" dirty="0"/>
              <a:t>critiques majeures du modèle Uppsala:</a:t>
            </a:r>
          </a:p>
          <a:p>
            <a:pPr lvl="1" algn="just"/>
            <a:r>
              <a:rPr lang="fr-FR" sz="2800" dirty="0" smtClean="0"/>
              <a:t>Elles </a:t>
            </a:r>
            <a:r>
              <a:rPr lang="fr-FR" sz="2800" dirty="0"/>
              <a:t>n’ont pas nécessairement de position forte sur </a:t>
            </a:r>
            <a:r>
              <a:rPr lang="fr-FR" sz="2800" dirty="0" smtClean="0"/>
              <a:t>leur marché </a:t>
            </a:r>
            <a:r>
              <a:rPr lang="fr-FR" sz="2800" dirty="0"/>
              <a:t>domestique avant de s’internationaliser</a:t>
            </a:r>
          </a:p>
          <a:p>
            <a:pPr lvl="1" algn="just"/>
            <a:r>
              <a:rPr lang="fr-FR" sz="2800" dirty="0" smtClean="0"/>
              <a:t>Elles </a:t>
            </a:r>
            <a:r>
              <a:rPr lang="fr-FR" sz="2800" dirty="0"/>
              <a:t>ne cherchent pas à s’implanter en priorité dans des </a:t>
            </a:r>
            <a:r>
              <a:rPr lang="fr-FR" sz="2800" dirty="0" smtClean="0"/>
              <a:t>pays géographiquement </a:t>
            </a:r>
            <a:r>
              <a:rPr lang="fr-FR" sz="2800" dirty="0"/>
              <a:t>ou culturellement proches</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l’émergence des </a:t>
            </a:r>
            <a:r>
              <a:rPr lang="fr-FR" dirty="0"/>
              <a:t>« </a:t>
            </a:r>
            <a:r>
              <a:rPr lang="fr-FR" dirty="0" err="1"/>
              <a:t>born</a:t>
            </a:r>
            <a:r>
              <a:rPr lang="fr-FR" dirty="0"/>
              <a:t> global </a:t>
            </a:r>
            <a:r>
              <a:rPr lang="fr-FR" dirty="0" smtClean="0"/>
              <a:t>»</a:t>
            </a:r>
            <a:endParaRPr lang="fr-FR" dirty="0"/>
          </a:p>
        </p:txBody>
      </p:sp>
      <p:sp>
        <p:nvSpPr>
          <p:cNvPr id="3" name="Espace réservé du contenu 2"/>
          <p:cNvSpPr>
            <a:spLocks noGrp="1"/>
          </p:cNvSpPr>
          <p:nvPr>
            <p:ph sz="quarter" idx="1"/>
          </p:nvPr>
        </p:nvSpPr>
        <p:spPr>
          <a:xfrm>
            <a:off x="457200" y="1600200"/>
            <a:ext cx="8229600" cy="4925144"/>
          </a:xfrm>
        </p:spPr>
        <p:txBody>
          <a:bodyPr>
            <a:normAutofit/>
          </a:bodyPr>
          <a:lstStyle/>
          <a:p>
            <a:pPr algn="just"/>
            <a:r>
              <a:rPr lang="fr-FR" dirty="0"/>
              <a:t>Les NTIC (les distances sont plus courtes</a:t>
            </a:r>
            <a:r>
              <a:rPr lang="fr-FR" dirty="0" smtClean="0"/>
              <a:t>)</a:t>
            </a:r>
          </a:p>
          <a:p>
            <a:pPr algn="just">
              <a:buNone/>
            </a:pPr>
            <a:endParaRPr lang="fr-FR" dirty="0"/>
          </a:p>
          <a:p>
            <a:pPr algn="just"/>
            <a:r>
              <a:rPr lang="fr-FR" dirty="0" smtClean="0"/>
              <a:t>Les </a:t>
            </a:r>
            <a:r>
              <a:rPr lang="fr-FR" dirty="0"/>
              <a:t>marchés: ils sont parfois plus </a:t>
            </a:r>
            <a:r>
              <a:rPr lang="fr-FR" dirty="0" smtClean="0"/>
              <a:t>homogènes (existences </a:t>
            </a:r>
            <a:r>
              <a:rPr lang="fr-FR" dirty="0"/>
              <a:t>de niches mondiales</a:t>
            </a:r>
            <a:r>
              <a:rPr lang="fr-FR" dirty="0" smtClean="0"/>
              <a:t>)</a:t>
            </a:r>
          </a:p>
          <a:p>
            <a:pPr algn="just">
              <a:buNone/>
            </a:pPr>
            <a:endParaRPr lang="fr-FR" dirty="0"/>
          </a:p>
          <a:p>
            <a:pPr algn="just"/>
            <a:r>
              <a:rPr lang="fr-FR" dirty="0" smtClean="0"/>
              <a:t>Le </a:t>
            </a:r>
            <a:r>
              <a:rPr lang="fr-FR" dirty="0"/>
              <a:t>cadre institutionnel qui </a:t>
            </a:r>
            <a:r>
              <a:rPr lang="fr-FR" dirty="0" smtClean="0"/>
              <a:t>favorise l’internationalisation</a:t>
            </a:r>
          </a:p>
          <a:p>
            <a:pPr algn="just">
              <a:buNone/>
            </a:pPr>
            <a:endParaRPr lang="fr-FR" dirty="0"/>
          </a:p>
          <a:p>
            <a:pPr algn="just"/>
            <a:r>
              <a:rPr lang="fr-FR" b="1" dirty="0" smtClean="0"/>
              <a:t>Les </a:t>
            </a:r>
            <a:r>
              <a:rPr lang="fr-FR" b="1" dirty="0"/>
              <a:t>individus et leur formation</a:t>
            </a:r>
            <a:endParaRPr lang="fr-F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404664"/>
            <a:ext cx="7772400" cy="1012974"/>
          </a:xfrm>
        </p:spPr>
        <p:txBody>
          <a:bodyPr>
            <a:normAutofit/>
          </a:bodyPr>
          <a:lstStyle/>
          <a:p>
            <a:r>
              <a:rPr lang="fr-FR" sz="2400" dirty="0" smtClean="0"/>
              <a:t>Les caractéristiques des « </a:t>
            </a:r>
            <a:r>
              <a:rPr lang="fr-FR" sz="2400" dirty="0" err="1" smtClean="0"/>
              <a:t>born</a:t>
            </a:r>
            <a:r>
              <a:rPr lang="fr-FR" sz="2400" dirty="0" smtClean="0"/>
              <a:t> global » performantes </a:t>
            </a:r>
            <a:r>
              <a:rPr lang="fr-FR" sz="1400" dirty="0" smtClean="0"/>
              <a:t>(</a:t>
            </a:r>
            <a:r>
              <a:rPr lang="fr-FR" sz="1400" dirty="0" err="1" smtClean="0"/>
              <a:t>Oviatt</a:t>
            </a:r>
            <a:r>
              <a:rPr lang="fr-FR" sz="1400" dirty="0" smtClean="0"/>
              <a:t>&amp; McDougall, 1995)</a:t>
            </a:r>
            <a:endParaRPr lang="fr-FR" sz="2200" dirty="0"/>
          </a:p>
        </p:txBody>
      </p:sp>
      <p:sp>
        <p:nvSpPr>
          <p:cNvPr id="3" name="Espace réservé du contenu 2"/>
          <p:cNvSpPr>
            <a:spLocks noGrp="1"/>
          </p:cNvSpPr>
          <p:nvPr>
            <p:ph sz="quarter" idx="1"/>
          </p:nvPr>
        </p:nvSpPr>
        <p:spPr>
          <a:xfrm>
            <a:off x="457200" y="1600200"/>
            <a:ext cx="8229600" cy="4853136"/>
          </a:xfrm>
        </p:spPr>
        <p:txBody>
          <a:bodyPr>
            <a:normAutofit/>
          </a:bodyPr>
          <a:lstStyle/>
          <a:p>
            <a:pPr algn="just"/>
            <a:r>
              <a:rPr lang="fr-FR" dirty="0"/>
              <a:t>Une vision globale existe dès la création de l’entreprise</a:t>
            </a:r>
          </a:p>
          <a:p>
            <a:pPr algn="just"/>
            <a:r>
              <a:rPr lang="fr-FR" dirty="0" smtClean="0"/>
              <a:t>Les </a:t>
            </a:r>
            <a:r>
              <a:rPr lang="fr-FR" dirty="0"/>
              <a:t>dirigeants ont une expérience internationale préalable</a:t>
            </a:r>
          </a:p>
          <a:p>
            <a:pPr algn="just"/>
            <a:r>
              <a:rPr lang="fr-FR" dirty="0" smtClean="0"/>
              <a:t>Les </a:t>
            </a:r>
            <a:r>
              <a:rPr lang="fr-FR" dirty="0"/>
              <a:t>dirigeants ont un réseau international performant</a:t>
            </a:r>
          </a:p>
          <a:p>
            <a:pPr algn="just"/>
            <a:r>
              <a:rPr lang="fr-FR" dirty="0" smtClean="0"/>
              <a:t>L’entreprise </a:t>
            </a:r>
            <a:r>
              <a:rPr lang="fr-FR" dirty="0"/>
              <a:t>dispose d’une technologie, d’un savoir-faire, </a:t>
            </a:r>
            <a:r>
              <a:rPr lang="fr-FR" dirty="0" smtClean="0"/>
              <a:t>d’un marketing </a:t>
            </a:r>
            <a:r>
              <a:rPr lang="fr-FR" dirty="0"/>
              <a:t>exclusif</a:t>
            </a:r>
          </a:p>
          <a:p>
            <a:pPr algn="just"/>
            <a:r>
              <a:rPr lang="fr-FR" dirty="0" smtClean="0"/>
              <a:t>L’entreprise </a:t>
            </a:r>
            <a:r>
              <a:rPr lang="fr-FR" dirty="0"/>
              <a:t>dispose d’un actif intangible exclusif</a:t>
            </a:r>
          </a:p>
          <a:p>
            <a:pPr algn="just"/>
            <a:r>
              <a:rPr lang="fr-FR" dirty="0" smtClean="0"/>
              <a:t>Les </a:t>
            </a:r>
            <a:r>
              <a:rPr lang="fr-FR" dirty="0"/>
              <a:t>nouveaux produits sont étroitement liés aux </a:t>
            </a:r>
            <a:r>
              <a:rPr lang="fr-FR" dirty="0" smtClean="0"/>
              <a:t>produits/ services </a:t>
            </a:r>
            <a:r>
              <a:rPr lang="fr-FR" dirty="0"/>
              <a:t>initiaux</a:t>
            </a:r>
          </a:p>
          <a:p>
            <a:pPr algn="just"/>
            <a:r>
              <a:rPr lang="fr-FR" dirty="0" smtClean="0"/>
              <a:t>L’organisation </a:t>
            </a:r>
            <a:r>
              <a:rPr lang="fr-FR" dirty="0"/>
              <a:t>est parfaitement coordonnée au niveau mondial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latin typeface="Calibri" pitchFamily="34" charset="0"/>
                <a:cs typeface="Calibri" pitchFamily="34" charset="0"/>
              </a:rPr>
              <a:t>I) La mondialisation</a:t>
            </a:r>
            <a:endParaRPr lang="fr-FR" dirty="0">
              <a:latin typeface="Calibri" pitchFamily="34" charset="0"/>
              <a:cs typeface="Calibri" pitchFamily="34" charset="0"/>
            </a:endParaRPr>
          </a:p>
        </p:txBody>
      </p:sp>
      <p:sp>
        <p:nvSpPr>
          <p:cNvPr id="4" name="Espace réservé du numéro de diapositive 3"/>
          <p:cNvSpPr>
            <a:spLocks noGrp="1"/>
          </p:cNvSpPr>
          <p:nvPr>
            <p:ph type="sldNum" sz="quarter" idx="12"/>
          </p:nvPr>
        </p:nvSpPr>
        <p:spPr/>
        <p:txBody>
          <a:bodyPr/>
          <a:lstStyle/>
          <a:p>
            <a:fld id="{A3DF7F77-6425-4499-A570-5346FCF7B062}" type="slidenum">
              <a:rPr lang="fr-FR" smtClean="0"/>
              <a:pPr/>
              <a:t>5</a:t>
            </a:fld>
            <a:endParaRPr lang="fr-FR"/>
          </a:p>
        </p:txBody>
      </p:sp>
      <p:sp>
        <p:nvSpPr>
          <p:cNvPr id="3" name="Espace réservé du contenu 2"/>
          <p:cNvSpPr>
            <a:spLocks noGrp="1"/>
          </p:cNvSpPr>
          <p:nvPr>
            <p:ph sz="quarter" idx="1"/>
          </p:nvPr>
        </p:nvSpPr>
        <p:spPr/>
        <p:txBody>
          <a:bodyPr>
            <a:normAutofit fontScale="70000" lnSpcReduction="20000"/>
          </a:bodyPr>
          <a:lstStyle/>
          <a:p>
            <a:pPr algn="just"/>
            <a:r>
              <a:rPr lang="fr-FR" sz="2400" dirty="0" smtClean="0">
                <a:latin typeface="Calibri" pitchFamily="34" charset="0"/>
                <a:cs typeface="Calibri" pitchFamily="34" charset="0"/>
              </a:rPr>
              <a:t>On peut parler de la mondialisation de la planète tout entière, d’un pays, d’une industrie ou d’un secteur d’activité spécifique, d’une entreprise particulière, voire d’un « métier » ou d’une fonction particulière au sein d’une entreprise</a:t>
            </a:r>
          </a:p>
          <a:p>
            <a:pPr lvl="1" algn="just"/>
            <a:r>
              <a:rPr lang="fr-FR" sz="2400" dirty="0" smtClean="0">
                <a:latin typeface="Calibri" pitchFamily="34" charset="0"/>
                <a:cs typeface="Calibri" pitchFamily="34" charset="0"/>
              </a:rPr>
              <a:t>Au niveau Mondial: la mondialisation désigne l’interdépendance économique croissante des pays telle qu’elle se reflète dans l’augmentation des flux transfrontaliers de biens, de services, de capitaux et de savoir-faire.</a:t>
            </a:r>
          </a:p>
          <a:p>
            <a:pPr lvl="1" algn="just"/>
            <a:r>
              <a:rPr lang="fr-FR" dirty="0" smtClean="0">
                <a:latin typeface="Calibri" pitchFamily="34" charset="0"/>
                <a:cs typeface="Calibri" pitchFamily="34" charset="0"/>
              </a:rPr>
              <a:t>A l’échelle d’un pays donné: la mondialisation désigne le degré d’interdépendance entre l’économie de ce pays et le reste du monde. </a:t>
            </a:r>
          </a:p>
          <a:p>
            <a:pPr lvl="1" algn="just"/>
            <a:r>
              <a:rPr lang="fr-FR" dirty="0" smtClean="0">
                <a:latin typeface="Calibri" pitchFamily="34" charset="0"/>
                <a:cs typeface="Calibri" pitchFamily="34" charset="0"/>
              </a:rPr>
              <a:t>Tous les pays ne représentent pas le même degré d’intégration à l’économie mondiale</a:t>
            </a:r>
          </a:p>
          <a:p>
            <a:pPr lvl="1" algn="just"/>
            <a:r>
              <a:rPr lang="fr-FR" dirty="0" smtClean="0">
                <a:latin typeface="Calibri" pitchFamily="34" charset="0"/>
                <a:cs typeface="Calibri" pitchFamily="34" charset="0"/>
              </a:rPr>
              <a:t>Certains indicateurs permettent de le mesurer: le volume des exportations et des importations en pourcentage du PIB, les flux d’investissements en titres, ou encore les flux de paiements de royalties associés à des transferts de technologie</a:t>
            </a:r>
          </a:p>
          <a:p>
            <a:pPr lvl="1" algn="just"/>
            <a:r>
              <a:rPr lang="fr-FR" dirty="0" smtClean="0">
                <a:latin typeface="Calibri" pitchFamily="34" charset="0"/>
                <a:cs typeface="Calibri" pitchFamily="34" charset="0"/>
              </a:rPr>
              <a:t>Au niveau d’une industrie spécifique: la mondialisation reflète le degré de corrélation entre la compétitivité d’une entreprise de ce secteur d’activité dans un pays donné et sa position dans un autre pays </a:t>
            </a:r>
          </a:p>
          <a:p>
            <a:pPr lvl="1" algn="just"/>
            <a:endParaRPr lang="fr-FR" sz="2400" dirty="0" smtClean="0">
              <a:latin typeface="Calibri" pitchFamily="34" charset="0"/>
              <a:cs typeface="Calibri" pitchFamily="34" charset="0"/>
            </a:endParaRPr>
          </a:p>
          <a:p>
            <a:pPr lvl="1">
              <a:buNone/>
            </a:pPr>
            <a:endParaRPr lang="fr-FR"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3568" y="404664"/>
            <a:ext cx="8003232" cy="1012974"/>
          </a:xfrm>
        </p:spPr>
        <p:txBody>
          <a:bodyPr>
            <a:normAutofit/>
          </a:bodyPr>
          <a:lstStyle/>
          <a:p>
            <a:pPr algn="ctr"/>
            <a:r>
              <a:rPr lang="fr-FR" sz="2400" dirty="0" smtClean="0"/>
              <a:t>Les théories du commerce international</a:t>
            </a:r>
            <a:endParaRPr lang="fr-FR" sz="2400" dirty="0"/>
          </a:p>
        </p:txBody>
      </p:sp>
      <p:sp>
        <p:nvSpPr>
          <p:cNvPr id="3" name="Espace réservé du contenu 2"/>
          <p:cNvSpPr>
            <a:spLocks noGrp="1"/>
          </p:cNvSpPr>
          <p:nvPr>
            <p:ph sz="quarter" idx="1"/>
          </p:nvPr>
        </p:nvSpPr>
        <p:spPr/>
        <p:txBody>
          <a:bodyPr/>
          <a:lstStyle/>
          <a:p>
            <a:pPr algn="just"/>
            <a:r>
              <a:rPr lang="fr-FR" dirty="0"/>
              <a:t>Théories des avantages absolus (</a:t>
            </a:r>
            <a:r>
              <a:rPr lang="fr-FR" dirty="0" smtClean="0"/>
              <a:t>Smith)et des </a:t>
            </a:r>
            <a:r>
              <a:rPr lang="fr-FR" dirty="0"/>
              <a:t>avantages comparatifs (Ricardo</a:t>
            </a:r>
            <a:r>
              <a:rPr lang="fr-FR" dirty="0" smtClean="0"/>
              <a:t>)</a:t>
            </a:r>
          </a:p>
          <a:p>
            <a:pPr algn="just">
              <a:buNone/>
            </a:pPr>
            <a:endParaRPr lang="fr-FR" dirty="0"/>
          </a:p>
          <a:p>
            <a:pPr algn="just"/>
            <a:r>
              <a:rPr lang="fr-FR" dirty="0" smtClean="0"/>
              <a:t>Le </a:t>
            </a:r>
            <a:r>
              <a:rPr lang="fr-FR" dirty="0"/>
              <a:t>modèle HOS (</a:t>
            </a:r>
            <a:r>
              <a:rPr lang="fr-FR" dirty="0" err="1" smtClean="0"/>
              <a:t>Heckscher</a:t>
            </a:r>
            <a:r>
              <a:rPr lang="fr-FR" dirty="0" smtClean="0"/>
              <a:t>-Ohlin-Samuelson)</a:t>
            </a:r>
          </a:p>
          <a:p>
            <a:pPr algn="just">
              <a:buNone/>
            </a:pPr>
            <a:endParaRPr lang="fr-FR" dirty="0"/>
          </a:p>
          <a:p>
            <a:pPr algn="just"/>
            <a:r>
              <a:rPr lang="fr-FR" dirty="0" smtClean="0"/>
              <a:t>Le </a:t>
            </a:r>
            <a:r>
              <a:rPr lang="fr-FR" dirty="0"/>
              <a:t>rôle des structures de marché dans </a:t>
            </a:r>
            <a:r>
              <a:rPr lang="fr-FR" dirty="0" smtClean="0"/>
              <a:t>la décision d’internationalisation</a:t>
            </a:r>
            <a:endParaRPr lang="fr-FR"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Les avantages absolus</a:t>
            </a:r>
          </a:p>
        </p:txBody>
      </p:sp>
      <p:sp>
        <p:nvSpPr>
          <p:cNvPr id="3" name="Espace réservé du contenu 2"/>
          <p:cNvSpPr>
            <a:spLocks noGrp="1"/>
          </p:cNvSpPr>
          <p:nvPr>
            <p:ph sz="quarter" idx="1"/>
          </p:nvPr>
        </p:nvSpPr>
        <p:spPr>
          <a:xfrm>
            <a:off x="457200" y="1600200"/>
            <a:ext cx="8229600" cy="4997152"/>
          </a:xfrm>
        </p:spPr>
        <p:txBody>
          <a:bodyPr>
            <a:normAutofit fontScale="92500" lnSpcReduction="20000"/>
          </a:bodyPr>
          <a:lstStyle/>
          <a:p>
            <a:pPr algn="just"/>
            <a:r>
              <a:rPr lang="fr-FR" dirty="0"/>
              <a:t>Contexte: Smith veut montrer l’utilité de commercer entre les </a:t>
            </a:r>
            <a:r>
              <a:rPr lang="fr-FR" dirty="0" smtClean="0"/>
              <a:t>nations</a:t>
            </a:r>
          </a:p>
          <a:p>
            <a:pPr algn="just">
              <a:buNone/>
            </a:pPr>
            <a:endParaRPr lang="fr-FR" dirty="0"/>
          </a:p>
          <a:p>
            <a:pPr algn="just"/>
            <a:r>
              <a:rPr lang="fr-FR" dirty="0" smtClean="0"/>
              <a:t>Principe</a:t>
            </a:r>
            <a:r>
              <a:rPr lang="fr-FR" dirty="0"/>
              <a:t>: Un individu a un intérêt à se spécialiser dans ce qu’il sait faire </a:t>
            </a:r>
            <a:r>
              <a:rPr lang="fr-FR" dirty="0" smtClean="0"/>
              <a:t>le mieux</a:t>
            </a:r>
            <a:r>
              <a:rPr lang="fr-FR" dirty="0"/>
              <a:t>, et avec le produit de la vente, il pourra acheter à d’autres ce dont </a:t>
            </a:r>
            <a:r>
              <a:rPr lang="fr-FR" dirty="0" smtClean="0"/>
              <a:t>il a </a:t>
            </a:r>
            <a:r>
              <a:rPr lang="fr-FR" dirty="0"/>
              <a:t>besoin</a:t>
            </a:r>
            <a:r>
              <a:rPr lang="fr-FR" dirty="0" smtClean="0"/>
              <a:t>.</a:t>
            </a:r>
          </a:p>
          <a:p>
            <a:pPr algn="just"/>
            <a:endParaRPr lang="fr-FR" dirty="0"/>
          </a:p>
          <a:p>
            <a:pPr algn="just"/>
            <a:r>
              <a:rPr lang="fr-FR" dirty="0" smtClean="0"/>
              <a:t>Principe </a:t>
            </a:r>
            <a:r>
              <a:rPr lang="fr-FR" dirty="0"/>
              <a:t>au niveau d’un état: si un pays peut fournir le même bien à </a:t>
            </a:r>
            <a:r>
              <a:rPr lang="fr-FR" dirty="0" smtClean="0"/>
              <a:t>un meilleur </a:t>
            </a:r>
            <a:r>
              <a:rPr lang="fr-FR" dirty="0"/>
              <a:t>prix que si nous le fabriquons nous mêmes, il est </a:t>
            </a:r>
            <a:r>
              <a:rPr lang="fr-FR" dirty="0" smtClean="0"/>
              <a:t>logique d’importer </a:t>
            </a:r>
            <a:r>
              <a:rPr lang="fr-FR" dirty="0"/>
              <a:t>ce bien</a:t>
            </a:r>
            <a:r>
              <a:rPr lang="fr-FR" dirty="0" smtClean="0"/>
              <a:t>.</a:t>
            </a:r>
          </a:p>
          <a:p>
            <a:pPr algn="just">
              <a:buNone/>
            </a:pPr>
            <a:endParaRPr lang="fr-FR" dirty="0"/>
          </a:p>
          <a:p>
            <a:pPr algn="just"/>
            <a:r>
              <a:rPr lang="fr-FR" dirty="0" smtClean="0"/>
              <a:t>Théorie </a:t>
            </a:r>
            <a:r>
              <a:rPr lang="fr-FR" dirty="0"/>
              <a:t>des avantages absolus:</a:t>
            </a:r>
          </a:p>
          <a:p>
            <a:pPr lvl="1" algn="just"/>
            <a:r>
              <a:rPr lang="fr-FR" dirty="0" smtClean="0"/>
              <a:t>Chaque </a:t>
            </a:r>
            <a:r>
              <a:rPr lang="fr-FR" dirty="0"/>
              <a:t>pays doit se spécialiser dans la production de biens qu’il parvient à </a:t>
            </a:r>
            <a:r>
              <a:rPr lang="fr-FR" dirty="0" smtClean="0"/>
              <a:t>produire à </a:t>
            </a:r>
            <a:r>
              <a:rPr lang="fr-FR" dirty="0"/>
              <a:t>un coût inférieur aux autres pays.</a:t>
            </a:r>
          </a:p>
          <a:p>
            <a:pPr lvl="1" algn="just"/>
            <a:r>
              <a:rPr lang="fr-FR" dirty="0" smtClean="0"/>
              <a:t>En </a:t>
            </a:r>
            <a:r>
              <a:rPr lang="fr-FR" dirty="0"/>
              <a:t>contrepartie, chaque pays doit abandonner…</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Limites du modèle</a:t>
            </a:r>
          </a:p>
        </p:txBody>
      </p:sp>
      <p:sp>
        <p:nvSpPr>
          <p:cNvPr id="3" name="Espace réservé du contenu 2"/>
          <p:cNvSpPr>
            <a:spLocks noGrp="1"/>
          </p:cNvSpPr>
          <p:nvPr>
            <p:ph sz="quarter" idx="1"/>
          </p:nvPr>
        </p:nvSpPr>
        <p:spPr>
          <a:xfrm>
            <a:off x="457200" y="1600200"/>
            <a:ext cx="8229600" cy="4925144"/>
          </a:xfrm>
        </p:spPr>
        <p:txBody>
          <a:bodyPr>
            <a:normAutofit/>
          </a:bodyPr>
          <a:lstStyle/>
          <a:p>
            <a:pPr algn="just"/>
            <a:r>
              <a:rPr lang="fr-FR" dirty="0"/>
              <a:t>Imaginons un pays qui possède les meilleures </a:t>
            </a:r>
            <a:r>
              <a:rPr lang="fr-FR" dirty="0" smtClean="0"/>
              <a:t>techniques de </a:t>
            </a:r>
            <a:r>
              <a:rPr lang="fr-FR" dirty="0"/>
              <a:t>production, qui a une nature plus avantageuse et </a:t>
            </a:r>
            <a:r>
              <a:rPr lang="fr-FR" dirty="0" smtClean="0"/>
              <a:t>une main </a:t>
            </a:r>
            <a:r>
              <a:rPr lang="fr-FR" dirty="0"/>
              <a:t>d’</a:t>
            </a:r>
            <a:r>
              <a:rPr lang="fr-FR" dirty="0" err="1"/>
              <a:t>oeuvre</a:t>
            </a:r>
            <a:r>
              <a:rPr lang="fr-FR" dirty="0"/>
              <a:t> abondante et qualifié, ce pays </a:t>
            </a:r>
            <a:r>
              <a:rPr lang="fr-FR" dirty="0" smtClean="0"/>
              <a:t>deviendrait rapidement….</a:t>
            </a:r>
          </a:p>
          <a:p>
            <a:pPr algn="just"/>
            <a:endParaRPr lang="fr-FR" dirty="0"/>
          </a:p>
          <a:p>
            <a:pPr algn="just"/>
            <a:r>
              <a:rPr lang="fr-FR" dirty="0" smtClean="0"/>
              <a:t>Imaginons </a:t>
            </a:r>
            <a:r>
              <a:rPr lang="fr-FR" dirty="0"/>
              <a:t>un pays faiblement doté de </a:t>
            </a:r>
            <a:r>
              <a:rPr lang="fr-FR" dirty="0" smtClean="0"/>
              <a:t>ressources naturelles</a:t>
            </a:r>
            <a:r>
              <a:rPr lang="fr-FR" dirty="0"/>
              <a:t>, avec peu de capitaux et une main </a:t>
            </a:r>
            <a:r>
              <a:rPr lang="fr-FR" dirty="0" smtClean="0"/>
              <a:t>d’œuvre rare, ce </a:t>
            </a:r>
            <a:r>
              <a:rPr lang="fr-FR" dirty="0"/>
              <a:t>pays va avoir des désavantages absolus</a:t>
            </a:r>
            <a:r>
              <a:rPr lang="fr-FR" dirty="0" smtClean="0"/>
              <a:t>…</a:t>
            </a:r>
          </a:p>
          <a:p>
            <a:pPr algn="just">
              <a:buNone/>
            </a:pPr>
            <a:endParaRPr lang="fr-FR" dirty="0"/>
          </a:p>
          <a:p>
            <a:pPr algn="just"/>
            <a:r>
              <a:rPr lang="fr-FR" dirty="0" smtClean="0"/>
              <a:t>Cas </a:t>
            </a:r>
            <a:r>
              <a:rPr lang="fr-FR" dirty="0"/>
              <a:t>limites mais laissent apparaître le cas que des </a:t>
            </a:r>
            <a:r>
              <a:rPr lang="fr-FR" dirty="0" smtClean="0"/>
              <a:t>pays risquent </a:t>
            </a:r>
            <a:r>
              <a:rPr lang="fr-FR" dirty="0"/>
              <a:t>de ne pas trouver leur compte dans </a:t>
            </a:r>
            <a:r>
              <a:rPr lang="fr-FR" dirty="0" smtClean="0"/>
              <a:t>les échanges</a:t>
            </a:r>
            <a:r>
              <a:rPr lang="fr-FR" dirty="0"/>
              <a:t>…</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a:t>Les avantages </a:t>
            </a:r>
            <a:r>
              <a:rPr lang="fr-FR" dirty="0" smtClean="0"/>
              <a:t>comparatifs (Ricardo</a:t>
            </a:r>
            <a:r>
              <a:rPr lang="fr-FR" dirty="0"/>
              <a:t>)</a:t>
            </a:r>
          </a:p>
        </p:txBody>
      </p:sp>
      <p:sp>
        <p:nvSpPr>
          <p:cNvPr id="3" name="Espace réservé du contenu 2"/>
          <p:cNvSpPr>
            <a:spLocks noGrp="1"/>
          </p:cNvSpPr>
          <p:nvPr>
            <p:ph sz="quarter" idx="1"/>
          </p:nvPr>
        </p:nvSpPr>
        <p:spPr>
          <a:xfrm>
            <a:off x="457200" y="1600200"/>
            <a:ext cx="8229600" cy="4781128"/>
          </a:xfrm>
        </p:spPr>
        <p:txBody>
          <a:bodyPr>
            <a:normAutofit/>
          </a:bodyPr>
          <a:lstStyle/>
          <a:p>
            <a:pPr algn="just"/>
            <a:r>
              <a:rPr lang="fr-FR" dirty="0"/>
              <a:t>Objectifs:</a:t>
            </a:r>
          </a:p>
          <a:p>
            <a:pPr lvl="1" algn="just"/>
            <a:r>
              <a:rPr lang="fr-FR" dirty="0" smtClean="0"/>
              <a:t>Ricardo </a:t>
            </a:r>
            <a:r>
              <a:rPr lang="fr-FR" dirty="0"/>
              <a:t>souhaite montrer que le libre échange est </a:t>
            </a:r>
            <a:r>
              <a:rPr lang="fr-FR" dirty="0" smtClean="0"/>
              <a:t>favorable dans </a:t>
            </a:r>
            <a:r>
              <a:rPr lang="fr-FR" dirty="0"/>
              <a:t>tous les cas de figure, et que cette situation </a:t>
            </a:r>
            <a:r>
              <a:rPr lang="fr-FR" dirty="0" smtClean="0"/>
              <a:t>économique est </a:t>
            </a:r>
            <a:r>
              <a:rPr lang="fr-FR" dirty="0"/>
              <a:t>préférable pour l’ensemble des pays.</a:t>
            </a:r>
          </a:p>
          <a:p>
            <a:pPr lvl="1" algn="just"/>
            <a:r>
              <a:rPr lang="fr-FR" dirty="0" smtClean="0"/>
              <a:t>Montrer </a:t>
            </a:r>
            <a:r>
              <a:rPr lang="fr-FR" dirty="0"/>
              <a:t>que le protectionnisme est un non sens économique</a:t>
            </a:r>
            <a:r>
              <a:rPr lang="fr-FR" dirty="0" smtClean="0"/>
              <a:t>.</a:t>
            </a:r>
          </a:p>
          <a:p>
            <a:pPr lvl="1" algn="just">
              <a:buNone/>
            </a:pPr>
            <a:endParaRPr lang="fr-FR" dirty="0"/>
          </a:p>
          <a:p>
            <a:pPr algn="just"/>
            <a:r>
              <a:rPr lang="fr-FR" dirty="0" smtClean="0"/>
              <a:t>Les </a:t>
            </a:r>
            <a:r>
              <a:rPr lang="fr-FR" dirty="0"/>
              <a:t>hypothèses du modèle:</a:t>
            </a:r>
          </a:p>
          <a:p>
            <a:pPr lvl="1" algn="just"/>
            <a:r>
              <a:rPr lang="fr-FR" dirty="0" smtClean="0"/>
              <a:t>L’immobilité </a:t>
            </a:r>
            <a:r>
              <a:rPr lang="fr-FR" dirty="0"/>
              <a:t>internationale des facteurs de production</a:t>
            </a:r>
          </a:p>
          <a:p>
            <a:pPr lvl="1" algn="just"/>
            <a:r>
              <a:rPr lang="fr-FR" dirty="0" smtClean="0"/>
              <a:t>La </a:t>
            </a:r>
            <a:r>
              <a:rPr lang="fr-FR" dirty="0"/>
              <a:t>mobilité interne des facteurs de production</a:t>
            </a:r>
          </a:p>
          <a:p>
            <a:pPr lvl="1" algn="just"/>
            <a:r>
              <a:rPr lang="fr-FR" dirty="0" smtClean="0"/>
              <a:t>Les </a:t>
            </a:r>
            <a:r>
              <a:rPr lang="fr-FR" dirty="0"/>
              <a:t>produits doivent être homogènes</a:t>
            </a:r>
          </a:p>
          <a:p>
            <a:pPr lvl="1" algn="just"/>
            <a:r>
              <a:rPr lang="fr-FR" dirty="0" smtClean="0"/>
              <a:t>Les </a:t>
            </a:r>
            <a:r>
              <a:rPr lang="fr-FR" dirty="0"/>
              <a:t>individus n’ont pas de préférence pour la </a:t>
            </a:r>
            <a:r>
              <a:rPr lang="fr-FR" dirty="0" smtClean="0"/>
              <a:t>production nationale</a:t>
            </a:r>
            <a:endParaRPr lang="fr-FR"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Les limites du modèle</a:t>
            </a:r>
          </a:p>
        </p:txBody>
      </p:sp>
      <p:sp>
        <p:nvSpPr>
          <p:cNvPr id="3" name="Espace réservé du contenu 2"/>
          <p:cNvSpPr>
            <a:spLocks noGrp="1"/>
          </p:cNvSpPr>
          <p:nvPr>
            <p:ph sz="quarter" idx="1"/>
          </p:nvPr>
        </p:nvSpPr>
        <p:spPr>
          <a:xfrm>
            <a:off x="457200" y="1600200"/>
            <a:ext cx="8229600" cy="4997152"/>
          </a:xfrm>
        </p:spPr>
        <p:txBody>
          <a:bodyPr>
            <a:normAutofit fontScale="85000" lnSpcReduction="10000"/>
          </a:bodyPr>
          <a:lstStyle/>
          <a:p>
            <a:pPr algn="just"/>
            <a:r>
              <a:rPr lang="fr-FR" dirty="0"/>
              <a:t>Les facteurs de production sont relativement mobiles </a:t>
            </a:r>
            <a:r>
              <a:rPr lang="fr-FR" dirty="0" smtClean="0"/>
              <a:t>dans une </a:t>
            </a:r>
            <a:r>
              <a:rPr lang="fr-FR" dirty="0"/>
              <a:t>économie mondialisée</a:t>
            </a:r>
            <a:r>
              <a:rPr lang="fr-FR" dirty="0" smtClean="0"/>
              <a:t>.</a:t>
            </a:r>
          </a:p>
          <a:p>
            <a:pPr algn="just">
              <a:buNone/>
            </a:pPr>
            <a:endParaRPr lang="fr-FR" dirty="0"/>
          </a:p>
          <a:p>
            <a:pPr algn="just"/>
            <a:r>
              <a:rPr lang="fr-FR" dirty="0" smtClean="0"/>
              <a:t>A </a:t>
            </a:r>
            <a:r>
              <a:rPr lang="fr-FR" dirty="0"/>
              <a:t>l’inverse, la mobilité interne du travail peut être difficile </a:t>
            </a:r>
            <a:r>
              <a:rPr lang="fr-FR" dirty="0" smtClean="0"/>
              <a:t>car le </a:t>
            </a:r>
            <a:r>
              <a:rPr lang="fr-FR" dirty="0"/>
              <a:t>travail n’est pas véritablement homogène, il peut y </a:t>
            </a:r>
            <a:r>
              <a:rPr lang="fr-FR" dirty="0" smtClean="0"/>
              <a:t>avoir des </a:t>
            </a:r>
            <a:r>
              <a:rPr lang="fr-FR" dirty="0"/>
              <a:t>problèmes de compétences des travailleurs et </a:t>
            </a:r>
            <a:r>
              <a:rPr lang="fr-FR" dirty="0" smtClean="0"/>
              <a:t>cela entraine </a:t>
            </a:r>
            <a:r>
              <a:rPr lang="fr-FR" dirty="0"/>
              <a:t>des restructurations importantes</a:t>
            </a:r>
            <a:r>
              <a:rPr lang="fr-FR" dirty="0" smtClean="0"/>
              <a:t>.</a:t>
            </a:r>
          </a:p>
          <a:p>
            <a:pPr algn="just">
              <a:buNone/>
            </a:pPr>
            <a:endParaRPr lang="fr-FR" dirty="0"/>
          </a:p>
          <a:p>
            <a:pPr algn="just"/>
            <a:r>
              <a:rPr lang="fr-FR" dirty="0" smtClean="0"/>
              <a:t>Les </a:t>
            </a:r>
            <a:r>
              <a:rPr lang="fr-FR" dirty="0"/>
              <a:t>consommateurs peuvent avoir des </a:t>
            </a:r>
            <a:r>
              <a:rPr lang="fr-FR" dirty="0" smtClean="0"/>
              <a:t>préférences</a:t>
            </a:r>
          </a:p>
          <a:p>
            <a:pPr algn="just">
              <a:buNone/>
            </a:pPr>
            <a:endParaRPr lang="fr-FR" dirty="0"/>
          </a:p>
          <a:p>
            <a:pPr algn="just"/>
            <a:r>
              <a:rPr lang="fr-FR" dirty="0" smtClean="0"/>
              <a:t>Les </a:t>
            </a:r>
            <a:r>
              <a:rPr lang="fr-FR" dirty="0"/>
              <a:t>produits ne sont pas homogènes: une </a:t>
            </a:r>
            <a:r>
              <a:rPr lang="fr-FR" dirty="0" smtClean="0"/>
              <a:t>voiture allemande </a:t>
            </a:r>
            <a:r>
              <a:rPr lang="fr-FR" dirty="0"/>
              <a:t>n’est pas une voiture française, etc</a:t>
            </a:r>
            <a:r>
              <a:rPr lang="fr-FR" dirty="0" smtClean="0"/>
              <a:t>.</a:t>
            </a:r>
          </a:p>
          <a:p>
            <a:pPr algn="just">
              <a:buNone/>
            </a:pPr>
            <a:endParaRPr lang="fr-FR" dirty="0"/>
          </a:p>
          <a:p>
            <a:pPr algn="just"/>
            <a:r>
              <a:rPr lang="fr-FR" dirty="0" smtClean="0"/>
              <a:t>Imaginons </a:t>
            </a:r>
            <a:r>
              <a:rPr lang="fr-FR" dirty="0"/>
              <a:t>un exemple ou un pays gagne 60% et </a:t>
            </a:r>
            <a:r>
              <a:rPr lang="fr-FR" dirty="0" smtClean="0"/>
              <a:t>l’autre 10</a:t>
            </a:r>
            <a:r>
              <a:rPr lang="fr-FR" dirty="0"/>
              <a:t>% dans l’échange: comment réagissent-ils?</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274638"/>
            <a:ext cx="8147248" cy="1143000"/>
          </a:xfrm>
        </p:spPr>
        <p:txBody>
          <a:bodyPr>
            <a:normAutofit/>
          </a:bodyPr>
          <a:lstStyle/>
          <a:p>
            <a:pPr algn="ctr"/>
            <a:r>
              <a:rPr lang="fr-FR" sz="3200" dirty="0"/>
              <a:t>Le modèle HOS et </a:t>
            </a:r>
            <a:r>
              <a:rPr lang="fr-FR" sz="3200" dirty="0" smtClean="0"/>
              <a:t>l’origine des </a:t>
            </a:r>
            <a:r>
              <a:rPr lang="fr-FR" sz="3200" dirty="0"/>
              <a:t>différences de productivité</a:t>
            </a:r>
          </a:p>
        </p:txBody>
      </p:sp>
      <p:sp>
        <p:nvSpPr>
          <p:cNvPr id="3" name="Espace réservé du contenu 2"/>
          <p:cNvSpPr>
            <a:spLocks noGrp="1"/>
          </p:cNvSpPr>
          <p:nvPr>
            <p:ph sz="quarter" idx="1"/>
          </p:nvPr>
        </p:nvSpPr>
        <p:spPr>
          <a:xfrm>
            <a:off x="457200" y="1600200"/>
            <a:ext cx="8229600" cy="4925144"/>
          </a:xfrm>
        </p:spPr>
        <p:txBody>
          <a:bodyPr>
            <a:normAutofit fontScale="85000" lnSpcReduction="20000"/>
          </a:bodyPr>
          <a:lstStyle/>
          <a:p>
            <a:pPr algn="just"/>
            <a:r>
              <a:rPr lang="fr-FR" dirty="0"/>
              <a:t>Échanges expliqués à partir des dotations en facteur </a:t>
            </a:r>
            <a:r>
              <a:rPr lang="fr-FR" dirty="0" smtClean="0"/>
              <a:t>de production </a:t>
            </a:r>
            <a:r>
              <a:rPr lang="fr-FR" dirty="0"/>
              <a:t>(ressources naturelles, capital, travail</a:t>
            </a:r>
            <a:r>
              <a:rPr lang="fr-FR" dirty="0" smtClean="0"/>
              <a:t>)</a:t>
            </a:r>
          </a:p>
          <a:p>
            <a:pPr algn="just">
              <a:buNone/>
            </a:pPr>
            <a:endParaRPr lang="fr-FR" dirty="0"/>
          </a:p>
          <a:p>
            <a:pPr algn="just"/>
            <a:r>
              <a:rPr lang="fr-FR" dirty="0" smtClean="0"/>
              <a:t>Hypothèse</a:t>
            </a:r>
            <a:r>
              <a:rPr lang="fr-FR" dirty="0"/>
              <a:t>: les pays ont accès aux mêmes technologies</a:t>
            </a:r>
            <a:r>
              <a:rPr lang="fr-FR" dirty="0" smtClean="0"/>
              <a:t>.</a:t>
            </a:r>
          </a:p>
          <a:p>
            <a:pPr algn="just">
              <a:buNone/>
            </a:pPr>
            <a:endParaRPr lang="fr-FR" dirty="0"/>
          </a:p>
          <a:p>
            <a:pPr algn="just"/>
            <a:r>
              <a:rPr lang="fr-FR" dirty="0" smtClean="0"/>
              <a:t>Les </a:t>
            </a:r>
            <a:r>
              <a:rPr lang="fr-FR" dirty="0"/>
              <a:t>pays peu doté de capital en comparaison à </a:t>
            </a:r>
            <a:r>
              <a:rPr lang="fr-FR" dirty="0" smtClean="0"/>
              <a:t>leur dotation </a:t>
            </a:r>
            <a:r>
              <a:rPr lang="fr-FR" dirty="0"/>
              <a:t>de main d’</a:t>
            </a:r>
            <a:r>
              <a:rPr lang="fr-FR" dirty="0" err="1"/>
              <a:t>oeuvre</a:t>
            </a:r>
            <a:r>
              <a:rPr lang="fr-FR" dirty="0"/>
              <a:t> doivent se spécialiser dans </a:t>
            </a:r>
            <a:r>
              <a:rPr lang="fr-FR" dirty="0" smtClean="0"/>
              <a:t>les activités </a:t>
            </a:r>
            <a:r>
              <a:rPr lang="fr-FR" dirty="0"/>
              <a:t>à forte intensité de main d’</a:t>
            </a:r>
            <a:r>
              <a:rPr lang="fr-FR" dirty="0" err="1"/>
              <a:t>oeuvre</a:t>
            </a:r>
            <a:r>
              <a:rPr lang="fr-FR" dirty="0" smtClean="0"/>
              <a:t>!</a:t>
            </a:r>
          </a:p>
          <a:p>
            <a:pPr algn="just">
              <a:buNone/>
            </a:pPr>
            <a:endParaRPr lang="fr-FR" dirty="0"/>
          </a:p>
          <a:p>
            <a:pPr algn="just"/>
            <a:r>
              <a:rPr lang="fr-FR" dirty="0" smtClean="0"/>
              <a:t>Réalités </a:t>
            </a:r>
            <a:r>
              <a:rPr lang="fr-FR" dirty="0"/>
              <a:t>empiriques: existence d’une </a:t>
            </a:r>
            <a:r>
              <a:rPr lang="fr-FR" dirty="0" smtClean="0"/>
              <a:t>division internationale </a:t>
            </a:r>
            <a:r>
              <a:rPr lang="fr-FR" dirty="0"/>
              <a:t>du </a:t>
            </a:r>
            <a:r>
              <a:rPr lang="fr-FR" dirty="0" smtClean="0"/>
              <a:t>travail</a:t>
            </a:r>
          </a:p>
          <a:p>
            <a:pPr algn="just">
              <a:buNone/>
            </a:pPr>
            <a:endParaRPr lang="fr-FR" dirty="0"/>
          </a:p>
          <a:p>
            <a:pPr algn="just"/>
            <a:r>
              <a:rPr lang="fr-FR" dirty="0" smtClean="0"/>
              <a:t>Limites</a:t>
            </a:r>
            <a:r>
              <a:rPr lang="fr-FR" dirty="0"/>
              <a:t>:</a:t>
            </a:r>
          </a:p>
          <a:p>
            <a:pPr lvl="1" algn="just"/>
            <a:r>
              <a:rPr lang="fr-FR" dirty="0" smtClean="0"/>
              <a:t>Forte </a:t>
            </a:r>
            <a:r>
              <a:rPr lang="fr-FR" dirty="0"/>
              <a:t>mobilité des facteurs de production</a:t>
            </a:r>
          </a:p>
          <a:p>
            <a:pPr lvl="1" algn="just"/>
            <a:r>
              <a:rPr lang="fr-FR" dirty="0" smtClean="0"/>
              <a:t>Paradoxe </a:t>
            </a:r>
            <a:r>
              <a:rPr lang="fr-FR" dirty="0"/>
              <a:t>de </a:t>
            </a:r>
            <a:r>
              <a:rPr lang="fr-FR" dirty="0" err="1"/>
              <a:t>Leontieff</a:t>
            </a:r>
            <a:r>
              <a:rPr lang="fr-FR" dirty="0"/>
              <a:t> (1953)</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fr-FR" sz="2800" dirty="0"/>
              <a:t>Le rôle des structures de </a:t>
            </a:r>
            <a:r>
              <a:rPr lang="fr-FR" sz="2800" dirty="0" smtClean="0"/>
              <a:t>marché dans </a:t>
            </a:r>
            <a:r>
              <a:rPr lang="fr-FR" sz="2800" dirty="0"/>
              <a:t>la </a:t>
            </a:r>
            <a:r>
              <a:rPr lang="fr-FR" sz="2800" dirty="0" smtClean="0"/>
              <a:t>décision d’internationalisation</a:t>
            </a:r>
            <a:endParaRPr lang="fr-FR" sz="2800" dirty="0"/>
          </a:p>
        </p:txBody>
      </p:sp>
      <p:sp>
        <p:nvSpPr>
          <p:cNvPr id="3" name="Espace réservé du contenu 2"/>
          <p:cNvSpPr>
            <a:spLocks noGrp="1"/>
          </p:cNvSpPr>
          <p:nvPr>
            <p:ph sz="quarter" idx="1"/>
          </p:nvPr>
        </p:nvSpPr>
        <p:spPr/>
        <p:txBody>
          <a:bodyPr/>
          <a:lstStyle/>
          <a:p>
            <a:pPr algn="just"/>
            <a:r>
              <a:rPr lang="fr-FR" dirty="0"/>
              <a:t>L’exploitation du cycle de vie pour </a:t>
            </a:r>
            <a:r>
              <a:rPr lang="fr-FR" dirty="0" smtClean="0"/>
              <a:t>conserver un </a:t>
            </a:r>
            <a:r>
              <a:rPr lang="fr-FR" dirty="0"/>
              <a:t>monopole (Vernon</a:t>
            </a:r>
            <a:r>
              <a:rPr lang="fr-FR" dirty="0" smtClean="0"/>
              <a:t>)</a:t>
            </a:r>
          </a:p>
          <a:p>
            <a:pPr algn="just">
              <a:buNone/>
            </a:pPr>
            <a:endParaRPr lang="fr-FR" dirty="0"/>
          </a:p>
          <a:p>
            <a:pPr algn="just"/>
            <a:r>
              <a:rPr lang="fr-FR" dirty="0" smtClean="0"/>
              <a:t>Mimétisme </a:t>
            </a:r>
            <a:r>
              <a:rPr lang="fr-FR" dirty="0"/>
              <a:t>dans des </a:t>
            </a:r>
            <a:r>
              <a:rPr lang="fr-FR" dirty="0" smtClean="0"/>
              <a:t>secteurs oligopolistiques</a:t>
            </a:r>
          </a:p>
          <a:p>
            <a:pPr algn="just">
              <a:buNone/>
            </a:pPr>
            <a:endParaRPr lang="fr-FR" dirty="0"/>
          </a:p>
          <a:p>
            <a:pPr algn="just"/>
            <a:r>
              <a:rPr lang="fr-FR" dirty="0" smtClean="0"/>
              <a:t>Échange </a:t>
            </a:r>
            <a:r>
              <a:rPr lang="fr-FR" dirty="0"/>
              <a:t>de menaces (A </a:t>
            </a:r>
            <a:r>
              <a:rPr lang="fr-FR" dirty="0" smtClean="0"/>
              <a:t>entreprise européenne </a:t>
            </a:r>
            <a:r>
              <a:rPr lang="fr-FR" dirty="0"/>
              <a:t>s’implante en Asie alors </a:t>
            </a:r>
            <a:r>
              <a:rPr lang="fr-FR" dirty="0" smtClean="0"/>
              <a:t>B entreprise </a:t>
            </a:r>
            <a:r>
              <a:rPr lang="fr-FR" dirty="0"/>
              <a:t>asiatique s’implante en Europe)</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a:t>Le mimétisme dans </a:t>
            </a:r>
            <a:r>
              <a:rPr lang="fr-FR" dirty="0" smtClean="0"/>
              <a:t>les secteurs </a:t>
            </a:r>
            <a:r>
              <a:rPr lang="fr-FR" dirty="0"/>
              <a:t>oligopolistiques</a:t>
            </a:r>
          </a:p>
        </p:txBody>
      </p:sp>
      <p:sp>
        <p:nvSpPr>
          <p:cNvPr id="3" name="Espace réservé du contenu 2"/>
          <p:cNvSpPr>
            <a:spLocks noGrp="1"/>
          </p:cNvSpPr>
          <p:nvPr>
            <p:ph sz="quarter" idx="1"/>
          </p:nvPr>
        </p:nvSpPr>
        <p:spPr/>
        <p:txBody>
          <a:bodyPr>
            <a:normAutofit/>
          </a:bodyPr>
          <a:lstStyle/>
          <a:p>
            <a:r>
              <a:rPr lang="fr-FR" dirty="0"/>
              <a:t>Le mécanisme de réaction </a:t>
            </a:r>
            <a:r>
              <a:rPr lang="fr-FR" dirty="0" smtClean="0"/>
              <a:t>oligopolistique: quand </a:t>
            </a:r>
            <a:r>
              <a:rPr lang="fr-FR" dirty="0"/>
              <a:t>une entreprise dite leader dans un </a:t>
            </a:r>
            <a:r>
              <a:rPr lang="fr-FR" dirty="0" smtClean="0"/>
              <a:t>pays donné </a:t>
            </a:r>
            <a:r>
              <a:rPr lang="fr-FR" dirty="0"/>
              <a:t>1 entreprend de s’implanter à </a:t>
            </a:r>
            <a:r>
              <a:rPr lang="fr-FR" dirty="0" smtClean="0"/>
              <a:t>l’étranger alors </a:t>
            </a:r>
            <a:r>
              <a:rPr lang="fr-FR" dirty="0"/>
              <a:t>les entreprises du même secteur en </a:t>
            </a:r>
            <a:r>
              <a:rPr lang="fr-FR" dirty="0" smtClean="0"/>
              <a:t>font autant</a:t>
            </a:r>
          </a:p>
          <a:p>
            <a:pPr>
              <a:buNone/>
            </a:pPr>
            <a:endParaRPr lang="fr-FR" dirty="0"/>
          </a:p>
          <a:p>
            <a:r>
              <a:rPr lang="fr-FR" dirty="0" smtClean="0"/>
              <a:t>Exemples</a:t>
            </a:r>
            <a:r>
              <a:rPr lang="fr-FR" dirty="0"/>
              <a:t>: </a:t>
            </a:r>
            <a:r>
              <a:rPr lang="fr-FR" b="1" dirty="0"/>
              <a:t>constructeurs automobiles </a:t>
            </a:r>
            <a:r>
              <a:rPr lang="fr-FR" b="1" dirty="0" smtClean="0"/>
              <a:t>en Europe </a:t>
            </a:r>
            <a:r>
              <a:rPr lang="fr-FR" b="1" dirty="0"/>
              <a:t>de l’Est…</a:t>
            </a:r>
            <a:endParaRPr lang="fr-FR"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it-IT" dirty="0"/>
              <a:t>La théorie OLI (Dunning, 1981)</a:t>
            </a:r>
            <a:endParaRPr lang="fr-FR" dirty="0"/>
          </a:p>
        </p:txBody>
      </p:sp>
      <p:sp>
        <p:nvSpPr>
          <p:cNvPr id="3" name="Espace réservé du contenu 2"/>
          <p:cNvSpPr>
            <a:spLocks noGrp="1"/>
          </p:cNvSpPr>
          <p:nvPr>
            <p:ph sz="quarter" idx="1"/>
          </p:nvPr>
        </p:nvSpPr>
        <p:spPr/>
        <p:txBody>
          <a:bodyPr/>
          <a:lstStyle/>
          <a:p>
            <a:pPr algn="just"/>
            <a:r>
              <a:rPr lang="fr-FR" dirty="0"/>
              <a:t>Trois types d’avantages </a:t>
            </a:r>
            <a:r>
              <a:rPr lang="fr-FR" dirty="0" smtClean="0"/>
              <a:t>permettent d’expliquer </a:t>
            </a:r>
            <a:r>
              <a:rPr lang="fr-FR" dirty="0"/>
              <a:t>la </a:t>
            </a:r>
            <a:r>
              <a:rPr lang="fr-FR" dirty="0" smtClean="0"/>
              <a:t>multinationalisation d’une firme</a:t>
            </a:r>
          </a:p>
          <a:p>
            <a:pPr algn="just">
              <a:buNone/>
            </a:pPr>
            <a:endParaRPr lang="fr-FR" dirty="0"/>
          </a:p>
          <a:p>
            <a:pPr lvl="1" algn="just"/>
            <a:r>
              <a:rPr lang="fr-FR" dirty="0" smtClean="0"/>
              <a:t>L’avantage </a:t>
            </a:r>
            <a:r>
              <a:rPr lang="fr-FR" dirty="0"/>
              <a:t>spécifique de la </a:t>
            </a:r>
            <a:r>
              <a:rPr lang="fr-FR" dirty="0" smtClean="0"/>
              <a:t>firme</a:t>
            </a:r>
          </a:p>
          <a:p>
            <a:pPr lvl="1" algn="just">
              <a:buNone/>
            </a:pPr>
            <a:endParaRPr lang="fr-FR" dirty="0"/>
          </a:p>
          <a:p>
            <a:pPr lvl="1" algn="just"/>
            <a:r>
              <a:rPr lang="fr-FR" dirty="0" smtClean="0"/>
              <a:t>L’avantage </a:t>
            </a:r>
            <a:r>
              <a:rPr lang="fr-FR" dirty="0"/>
              <a:t>de localisation (</a:t>
            </a:r>
            <a:r>
              <a:rPr lang="fr-FR" dirty="0" err="1"/>
              <a:t>Localization</a:t>
            </a:r>
            <a:r>
              <a:rPr lang="fr-FR" dirty="0" smtClean="0"/>
              <a:t>)</a:t>
            </a:r>
          </a:p>
          <a:p>
            <a:pPr lvl="1" algn="just">
              <a:buNone/>
            </a:pPr>
            <a:endParaRPr lang="fr-FR" dirty="0"/>
          </a:p>
          <a:p>
            <a:pPr lvl="1" algn="just"/>
            <a:r>
              <a:rPr lang="fr-FR" dirty="0" smtClean="0"/>
              <a:t>L’avantage </a:t>
            </a:r>
            <a:r>
              <a:rPr lang="fr-FR" dirty="0"/>
              <a:t>d’internalisation</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lvl="1" algn="l" rtl="0">
              <a:spcBef>
                <a:spcPct val="0"/>
              </a:spcBef>
            </a:pPr>
            <a:r>
              <a:rPr lang="fr-FR" sz="3250" dirty="0" smtClean="0">
                <a:latin typeface="Calibri"/>
                <a:cs typeface="Calibri"/>
              </a:rPr>
              <a:t>La formulation de la stratégie internationale</a:t>
            </a:r>
            <a:br>
              <a:rPr lang="fr-FR" sz="3250" dirty="0" smtClean="0">
                <a:latin typeface="Calibri"/>
                <a:cs typeface="Calibri"/>
              </a:rPr>
            </a:br>
            <a:endParaRPr lang="fr-FR" dirty="0"/>
          </a:p>
        </p:txBody>
      </p:sp>
      <p:sp>
        <p:nvSpPr>
          <p:cNvPr id="4" name="Espace réservé du numéro de diapositive 3"/>
          <p:cNvSpPr>
            <a:spLocks noGrp="1"/>
          </p:cNvSpPr>
          <p:nvPr>
            <p:ph type="sldNum" sz="quarter" idx="12"/>
          </p:nvPr>
        </p:nvSpPr>
        <p:spPr/>
        <p:txBody>
          <a:bodyPr/>
          <a:lstStyle/>
          <a:p>
            <a:fld id="{FCA923F2-B864-4AC8-9E85-8B18366A0BCF}" type="slidenum">
              <a:rPr lang="fr-FR" smtClean="0"/>
              <a:pPr/>
              <a:t>59</a:t>
            </a:fld>
            <a:endParaRPr lang="fr-FR"/>
          </a:p>
        </p:txBody>
      </p:sp>
      <p:sp>
        <p:nvSpPr>
          <p:cNvPr id="3" name="Espace réservé du contenu 2"/>
          <p:cNvSpPr>
            <a:spLocks noGrp="1"/>
          </p:cNvSpPr>
          <p:nvPr>
            <p:ph sz="quarter" idx="1"/>
          </p:nvPr>
        </p:nvSpPr>
        <p:spPr/>
        <p:txBody>
          <a:bodyPr>
            <a:normAutofit/>
          </a:bodyPr>
          <a:lstStyle/>
          <a:p>
            <a:pPr algn="just"/>
            <a:r>
              <a:rPr lang="fr-FR" dirty="0"/>
              <a:t>La stratégie d’internationalisation de </a:t>
            </a:r>
            <a:r>
              <a:rPr lang="fr-FR" dirty="0" smtClean="0"/>
              <a:t>l’entreprise est </a:t>
            </a:r>
            <a:r>
              <a:rPr lang="fr-FR" dirty="0"/>
              <a:t>au service de la stratégie globale de l’entreprise</a:t>
            </a:r>
            <a:r>
              <a:rPr lang="fr-FR" dirty="0" smtClean="0"/>
              <a:t>.</a:t>
            </a:r>
          </a:p>
          <a:p>
            <a:pPr algn="just">
              <a:buNone/>
            </a:pPr>
            <a:endParaRPr lang="fr-FR" dirty="0"/>
          </a:p>
          <a:p>
            <a:pPr algn="just"/>
            <a:r>
              <a:rPr lang="fr-FR" dirty="0" smtClean="0"/>
              <a:t>Trois </a:t>
            </a:r>
            <a:r>
              <a:rPr lang="fr-FR" dirty="0"/>
              <a:t>contributions au développement </a:t>
            </a:r>
            <a:r>
              <a:rPr lang="fr-FR" dirty="0" smtClean="0"/>
              <a:t>de l’avantage </a:t>
            </a:r>
            <a:r>
              <a:rPr lang="fr-FR" dirty="0"/>
              <a:t>concurrentiel</a:t>
            </a:r>
          </a:p>
          <a:p>
            <a:pPr lvl="1" algn="just"/>
            <a:r>
              <a:rPr lang="fr-FR" dirty="0" smtClean="0"/>
              <a:t>Réductions </a:t>
            </a:r>
            <a:r>
              <a:rPr lang="fr-FR" dirty="0"/>
              <a:t>des coûts (efficience)</a:t>
            </a:r>
          </a:p>
          <a:p>
            <a:pPr lvl="1" algn="just"/>
            <a:r>
              <a:rPr lang="fr-FR" dirty="0" smtClean="0"/>
              <a:t>Répondre </a:t>
            </a:r>
            <a:r>
              <a:rPr lang="fr-FR" dirty="0"/>
              <a:t>à de nouvelles opportunités (croissance)</a:t>
            </a:r>
          </a:p>
          <a:p>
            <a:pPr lvl="1" algn="just"/>
            <a:r>
              <a:rPr lang="fr-FR" dirty="0" smtClean="0"/>
              <a:t>Neutraliser </a:t>
            </a:r>
            <a:r>
              <a:rPr lang="fr-FR" dirty="0"/>
              <a:t>les menaces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A3DF7F77-6425-4499-A570-5346FCF7B062}" type="slidenum">
              <a:rPr lang="fr-FR" smtClean="0"/>
              <a:pPr/>
              <a:t>6</a:t>
            </a:fld>
            <a:endParaRPr lang="fr-FR"/>
          </a:p>
        </p:txBody>
      </p:sp>
      <p:sp>
        <p:nvSpPr>
          <p:cNvPr id="3" name="Espace réservé du contenu 2"/>
          <p:cNvSpPr>
            <a:spLocks noGrp="1"/>
          </p:cNvSpPr>
          <p:nvPr>
            <p:ph sz="quarter" idx="1"/>
          </p:nvPr>
        </p:nvSpPr>
        <p:spPr>
          <a:xfrm>
            <a:off x="914400" y="764704"/>
            <a:ext cx="7772400" cy="4968552"/>
          </a:xfrm>
        </p:spPr>
        <p:txBody>
          <a:bodyPr>
            <a:normAutofit fontScale="92500" lnSpcReduction="20000"/>
          </a:bodyPr>
          <a:lstStyle/>
          <a:p>
            <a:pPr algn="just"/>
            <a:r>
              <a:rPr lang="fr-FR" sz="1800" dirty="0" smtClean="0">
                <a:latin typeface="Calibri" pitchFamily="34" charset="0"/>
                <a:cs typeface="Calibri" pitchFamily="34" charset="0"/>
              </a:rPr>
              <a:t>Plus le degré de mondialisation d’une industrie donnée est élevé, plus une entreprise de ce secteur peut en tirer profit en exploitant au mieux les dimensions technologiques, ses capacités de production, la notoriété de ses marques et/ou son capital par delà les frontières</a:t>
            </a:r>
          </a:p>
          <a:p>
            <a:pPr algn="just"/>
            <a:r>
              <a:rPr lang="fr-FR" sz="1800" dirty="0" smtClean="0">
                <a:latin typeface="Calibri" pitchFamily="34" charset="0"/>
                <a:cs typeface="Calibri" pitchFamily="34" charset="0"/>
              </a:rPr>
              <a:t>Des indicateurs clefs du degré de mondialisation d’une industrie sont le volume des échanges transfrontaliers au sein de cette industrie en pourcentage de la production mondiale totale, le volume des investissements transfrontaliers en pourcentage du total des investissements réalisés par ce secteur et la part du chiffre d’affaires de ce secteur réalisée par des entreprises concurrentes présentes sur tous les grands marchés</a:t>
            </a:r>
          </a:p>
          <a:p>
            <a:pPr algn="just"/>
            <a:r>
              <a:rPr lang="fr-FR" sz="1800" dirty="0" smtClean="0">
                <a:latin typeface="Calibri" pitchFamily="34" charset="0"/>
                <a:cs typeface="Calibri" pitchFamily="34" charset="0"/>
              </a:rPr>
              <a:t>Au niveau d’une entreprise particulière: la mondialisation recouvre le degré d’expansion à l’international d’une entreprise, en termes de chiffre d’affaires et d’actifs, ainsi que l’importance des flux transfrontaliers de capitaux, de biens et de savoir-faire entre ses filiales</a:t>
            </a:r>
          </a:p>
          <a:p>
            <a:pPr algn="just"/>
            <a:r>
              <a:rPr lang="fr-FR" sz="1800" dirty="0" smtClean="0">
                <a:latin typeface="Calibri" pitchFamily="34" charset="0"/>
                <a:cs typeface="Calibri" pitchFamily="34" charset="0"/>
              </a:rPr>
              <a:t>On appelle mondialisation (en américain « </a:t>
            </a:r>
            <a:r>
              <a:rPr lang="fr-FR" sz="1800" dirty="0" err="1" smtClean="0">
                <a:latin typeface="Calibri" pitchFamily="34" charset="0"/>
                <a:cs typeface="Calibri" pitchFamily="34" charset="0"/>
              </a:rPr>
              <a:t>globalization</a:t>
            </a:r>
            <a:r>
              <a:rPr lang="fr-FR" sz="1800" dirty="0" smtClean="0">
                <a:latin typeface="Calibri" pitchFamily="34" charset="0"/>
                <a:cs typeface="Calibri" pitchFamily="34" charset="0"/>
              </a:rPr>
              <a:t> ») le développement à l'échelle mondiale des entreprises multinationales, la facilité des échanges et l'accélération du commerce, des transferts de fonds et des communications informatisées.</a:t>
            </a:r>
          </a:p>
          <a:p>
            <a:pPr algn="just"/>
            <a:r>
              <a:rPr lang="fr-FR" sz="1800" dirty="0" smtClean="0">
                <a:latin typeface="Calibri" pitchFamily="34" charset="0"/>
                <a:cs typeface="Calibri" pitchFamily="34" charset="0"/>
              </a:rPr>
              <a:t>La mondialisation devient donc la transformation de notre monde par l’ouverture des frontières et le progrès des communications.</a:t>
            </a:r>
          </a:p>
          <a:p>
            <a:pPr algn="just">
              <a:buNone/>
            </a:pPr>
            <a:endParaRPr lang="fr-FR" sz="3100" dirty="0" smtClean="0">
              <a:latin typeface="Calibri" pitchFamily="34" charset="0"/>
              <a:cs typeface="Calibri" pitchFamily="34" charset="0"/>
            </a:endParaRPr>
          </a:p>
          <a:p>
            <a:endParaRPr lang="fr-FR"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a:t>Les questions fondamentales</a:t>
            </a:r>
            <a:br>
              <a:rPr lang="fr-FR" dirty="0"/>
            </a:br>
            <a:r>
              <a:rPr lang="fr-FR" dirty="0"/>
              <a:t>de la stratégie</a:t>
            </a:r>
          </a:p>
        </p:txBody>
      </p:sp>
      <p:sp>
        <p:nvSpPr>
          <p:cNvPr id="4" name="Espace réservé du numéro de diapositive 3"/>
          <p:cNvSpPr>
            <a:spLocks noGrp="1"/>
          </p:cNvSpPr>
          <p:nvPr>
            <p:ph type="sldNum" sz="quarter" idx="12"/>
          </p:nvPr>
        </p:nvSpPr>
        <p:spPr/>
        <p:txBody>
          <a:bodyPr/>
          <a:lstStyle/>
          <a:p>
            <a:fld id="{FCA923F2-B864-4AC8-9E85-8B18366A0BCF}" type="slidenum">
              <a:rPr lang="fr-FR" smtClean="0"/>
              <a:pPr/>
              <a:t>60</a:t>
            </a:fld>
            <a:endParaRPr lang="fr-FR"/>
          </a:p>
        </p:txBody>
      </p:sp>
      <p:sp>
        <p:nvSpPr>
          <p:cNvPr id="3" name="Espace réservé du contenu 2"/>
          <p:cNvSpPr>
            <a:spLocks noGrp="1"/>
          </p:cNvSpPr>
          <p:nvPr>
            <p:ph sz="quarter" idx="1"/>
          </p:nvPr>
        </p:nvSpPr>
        <p:spPr>
          <a:xfrm>
            <a:off x="457200" y="1600200"/>
            <a:ext cx="8229600" cy="4781128"/>
          </a:xfrm>
        </p:spPr>
        <p:txBody>
          <a:bodyPr>
            <a:normAutofit/>
          </a:bodyPr>
          <a:lstStyle/>
          <a:p>
            <a:pPr algn="just"/>
            <a:r>
              <a:rPr lang="fr-FR" dirty="0" smtClean="0"/>
              <a:t>Qu’est ce que l’entreprise pourrait faire par rapport aux opportunités, aux contraintes, aux menaces du marché?</a:t>
            </a:r>
          </a:p>
          <a:p>
            <a:pPr algn="just"/>
            <a:endParaRPr lang="fr-FR" dirty="0" smtClean="0"/>
          </a:p>
          <a:p>
            <a:pPr algn="just"/>
            <a:r>
              <a:rPr lang="fr-FR" dirty="0" smtClean="0"/>
              <a:t>Qu’est-ce que l’entreprise a la capacité de faire compte tenu des ressources et des compétences?</a:t>
            </a:r>
          </a:p>
          <a:p>
            <a:pPr algn="just">
              <a:buNone/>
            </a:pPr>
            <a:endParaRPr lang="fr-FR" dirty="0" smtClean="0"/>
          </a:p>
          <a:p>
            <a:pPr algn="just"/>
            <a:r>
              <a:rPr lang="fr-FR" dirty="0" smtClean="0"/>
              <a:t>Comment créer de la valeur à partir des ressources que je possède? (redéploiement des ressources)</a:t>
            </a:r>
            <a:endParaRPr lang="fr-FR"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a:t>Différents objectifs</a:t>
            </a:r>
            <a:br>
              <a:rPr lang="fr-FR" dirty="0"/>
            </a:br>
            <a:r>
              <a:rPr lang="fr-FR" dirty="0"/>
              <a:t>stratégiques</a:t>
            </a:r>
          </a:p>
        </p:txBody>
      </p:sp>
      <p:sp>
        <p:nvSpPr>
          <p:cNvPr id="4" name="Espace réservé du numéro de diapositive 3"/>
          <p:cNvSpPr>
            <a:spLocks noGrp="1"/>
          </p:cNvSpPr>
          <p:nvPr>
            <p:ph type="sldNum" sz="quarter" idx="12"/>
          </p:nvPr>
        </p:nvSpPr>
        <p:spPr/>
        <p:txBody>
          <a:bodyPr/>
          <a:lstStyle/>
          <a:p>
            <a:fld id="{FCA923F2-B864-4AC8-9E85-8B18366A0BCF}" type="slidenum">
              <a:rPr lang="fr-FR" smtClean="0"/>
              <a:pPr/>
              <a:t>61</a:t>
            </a:fld>
            <a:endParaRPr lang="fr-FR"/>
          </a:p>
        </p:txBody>
      </p:sp>
      <p:sp>
        <p:nvSpPr>
          <p:cNvPr id="3" name="Espace réservé du contenu 2"/>
          <p:cNvSpPr>
            <a:spLocks noGrp="1"/>
          </p:cNvSpPr>
          <p:nvPr>
            <p:ph sz="quarter" idx="1"/>
          </p:nvPr>
        </p:nvSpPr>
        <p:spPr>
          <a:xfrm>
            <a:off x="457200" y="1600200"/>
            <a:ext cx="8229600" cy="4709120"/>
          </a:xfrm>
        </p:spPr>
        <p:txBody>
          <a:bodyPr>
            <a:normAutofit/>
          </a:bodyPr>
          <a:lstStyle/>
          <a:p>
            <a:pPr algn="just"/>
            <a:r>
              <a:rPr lang="fr-FR" dirty="0"/>
              <a:t>Avoir accès à de nouvelles opportunités </a:t>
            </a:r>
            <a:r>
              <a:rPr lang="fr-FR" dirty="0" smtClean="0"/>
              <a:t>et exploiter </a:t>
            </a:r>
            <a:r>
              <a:rPr lang="fr-FR" dirty="0"/>
              <a:t>ses ressources </a:t>
            </a:r>
            <a:r>
              <a:rPr lang="fr-FR" dirty="0" smtClean="0"/>
              <a:t>stratégiques</a:t>
            </a:r>
          </a:p>
          <a:p>
            <a:pPr algn="just">
              <a:buNone/>
            </a:pPr>
            <a:endParaRPr lang="fr-FR" dirty="0"/>
          </a:p>
          <a:p>
            <a:pPr algn="just"/>
            <a:r>
              <a:rPr lang="fr-FR" dirty="0" smtClean="0"/>
              <a:t>Avoir </a:t>
            </a:r>
            <a:r>
              <a:rPr lang="fr-FR" dirty="0"/>
              <a:t>accès à des facteurs de production </a:t>
            </a:r>
            <a:r>
              <a:rPr lang="fr-FR" dirty="0" smtClean="0"/>
              <a:t>à bas </a:t>
            </a:r>
            <a:r>
              <a:rPr lang="fr-FR" dirty="0"/>
              <a:t>coûts</a:t>
            </a:r>
            <a:r>
              <a:rPr lang="fr-FR" dirty="0" smtClean="0"/>
              <a:t>.</a:t>
            </a:r>
          </a:p>
          <a:p>
            <a:pPr algn="just">
              <a:buNone/>
            </a:pPr>
            <a:endParaRPr lang="fr-FR" dirty="0"/>
          </a:p>
          <a:p>
            <a:pPr algn="just"/>
            <a:r>
              <a:rPr lang="fr-FR" dirty="0" smtClean="0"/>
              <a:t>Développer </a:t>
            </a:r>
            <a:r>
              <a:rPr lang="fr-FR" dirty="0"/>
              <a:t>de nouvelles </a:t>
            </a:r>
            <a:r>
              <a:rPr lang="fr-FR" dirty="0" smtClean="0"/>
              <a:t>compétences</a:t>
            </a:r>
          </a:p>
          <a:p>
            <a:pPr algn="just">
              <a:buNone/>
            </a:pPr>
            <a:endParaRPr lang="fr-FR" dirty="0"/>
          </a:p>
          <a:p>
            <a:pPr algn="just"/>
            <a:r>
              <a:rPr lang="fr-FR" dirty="0" smtClean="0"/>
              <a:t>Gérer </a:t>
            </a:r>
            <a:r>
              <a:rPr lang="fr-FR" dirty="0"/>
              <a:t>le risque au niveau « </a:t>
            </a:r>
            <a:r>
              <a:rPr lang="fr-FR" dirty="0" err="1"/>
              <a:t>corporate</a:t>
            </a:r>
            <a:r>
              <a:rPr lang="fr-FR" dirty="0"/>
              <a:t> »</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a:t>Recherche de nouveaux</a:t>
            </a:r>
            <a:br>
              <a:rPr lang="fr-FR" dirty="0"/>
            </a:br>
            <a:r>
              <a:rPr lang="fr-FR" dirty="0"/>
              <a:t>marchés</a:t>
            </a:r>
          </a:p>
        </p:txBody>
      </p:sp>
      <p:sp>
        <p:nvSpPr>
          <p:cNvPr id="4" name="Espace réservé du numéro de diapositive 3"/>
          <p:cNvSpPr>
            <a:spLocks noGrp="1"/>
          </p:cNvSpPr>
          <p:nvPr>
            <p:ph type="sldNum" sz="quarter" idx="12"/>
          </p:nvPr>
        </p:nvSpPr>
        <p:spPr/>
        <p:txBody>
          <a:bodyPr/>
          <a:lstStyle/>
          <a:p>
            <a:fld id="{FCA923F2-B864-4AC8-9E85-8B18366A0BCF}" type="slidenum">
              <a:rPr lang="fr-FR" smtClean="0"/>
              <a:pPr/>
              <a:t>62</a:t>
            </a:fld>
            <a:endParaRPr lang="fr-FR"/>
          </a:p>
        </p:txBody>
      </p:sp>
      <p:sp>
        <p:nvSpPr>
          <p:cNvPr id="3" name="Espace réservé du contenu 2"/>
          <p:cNvSpPr>
            <a:spLocks noGrp="1"/>
          </p:cNvSpPr>
          <p:nvPr>
            <p:ph sz="quarter" idx="1"/>
          </p:nvPr>
        </p:nvSpPr>
        <p:spPr>
          <a:xfrm>
            <a:off x="457200" y="1412776"/>
            <a:ext cx="8229600" cy="5760640"/>
          </a:xfrm>
        </p:spPr>
        <p:txBody>
          <a:bodyPr>
            <a:noAutofit/>
          </a:bodyPr>
          <a:lstStyle/>
          <a:p>
            <a:pPr algn="just"/>
            <a:r>
              <a:rPr lang="fr-FR" dirty="0"/>
              <a:t>Deux logiques</a:t>
            </a:r>
          </a:p>
          <a:p>
            <a:pPr lvl="1" algn="just"/>
            <a:r>
              <a:rPr lang="fr-FR" sz="3200" dirty="0" smtClean="0"/>
              <a:t>Offensive </a:t>
            </a:r>
            <a:r>
              <a:rPr lang="fr-FR" sz="3200" dirty="0"/>
              <a:t>(politique de croissance)</a:t>
            </a:r>
          </a:p>
          <a:p>
            <a:pPr lvl="1" algn="just"/>
            <a:r>
              <a:rPr lang="fr-FR" sz="3200" dirty="0" smtClean="0"/>
              <a:t>Défensive </a:t>
            </a:r>
            <a:r>
              <a:rPr lang="fr-FR" sz="3200" dirty="0"/>
              <a:t>(concurrence trop forte sur le </a:t>
            </a:r>
            <a:r>
              <a:rPr lang="fr-FR" sz="3200" dirty="0" smtClean="0"/>
              <a:t>marché domestique</a:t>
            </a:r>
            <a:r>
              <a:rPr lang="fr-FR" sz="3200" dirty="0"/>
              <a:t>, baisse de la demande, secteur </a:t>
            </a:r>
            <a:r>
              <a:rPr lang="fr-FR" sz="3200" dirty="0" smtClean="0"/>
              <a:t>en maturité)</a:t>
            </a:r>
          </a:p>
          <a:p>
            <a:pPr lvl="1" algn="just">
              <a:buNone/>
            </a:pPr>
            <a:endParaRPr lang="fr-FR" sz="3200" dirty="0"/>
          </a:p>
          <a:p>
            <a:pPr algn="just"/>
            <a:r>
              <a:rPr lang="fr-FR" dirty="0" smtClean="0"/>
              <a:t>Nécessité </a:t>
            </a:r>
            <a:r>
              <a:rPr lang="fr-FR" dirty="0"/>
              <a:t>d’avoir un « marché monde » </a:t>
            </a:r>
            <a:r>
              <a:rPr lang="fr-FR" dirty="0" smtClean="0"/>
              <a:t>pour rentabiliser </a:t>
            </a:r>
            <a:r>
              <a:rPr lang="fr-FR" dirty="0"/>
              <a:t>des frais de R&amp;D de plus en </a:t>
            </a:r>
            <a:r>
              <a:rPr lang="fr-FR" dirty="0" smtClean="0"/>
              <a:t>plus importants</a:t>
            </a:r>
            <a:r>
              <a:rPr lang="fr-FR" dirty="0"/>
              <a:t>.</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Les facteurs de production</a:t>
            </a:r>
          </a:p>
        </p:txBody>
      </p:sp>
      <p:sp>
        <p:nvSpPr>
          <p:cNvPr id="4" name="Espace réservé du numéro de diapositive 3"/>
          <p:cNvSpPr>
            <a:spLocks noGrp="1"/>
          </p:cNvSpPr>
          <p:nvPr>
            <p:ph type="sldNum" sz="quarter" idx="12"/>
          </p:nvPr>
        </p:nvSpPr>
        <p:spPr/>
        <p:txBody>
          <a:bodyPr/>
          <a:lstStyle/>
          <a:p>
            <a:fld id="{FCA923F2-B864-4AC8-9E85-8B18366A0BCF}" type="slidenum">
              <a:rPr lang="fr-FR" smtClean="0"/>
              <a:pPr/>
              <a:t>63</a:t>
            </a:fld>
            <a:endParaRPr lang="fr-FR"/>
          </a:p>
        </p:txBody>
      </p:sp>
      <p:sp>
        <p:nvSpPr>
          <p:cNvPr id="3" name="Espace réservé du contenu 2"/>
          <p:cNvSpPr>
            <a:spLocks noGrp="1"/>
          </p:cNvSpPr>
          <p:nvPr>
            <p:ph sz="quarter" idx="1"/>
          </p:nvPr>
        </p:nvSpPr>
        <p:spPr/>
        <p:txBody>
          <a:bodyPr/>
          <a:lstStyle/>
          <a:p>
            <a:endParaRPr lang="fr-FR" dirty="0" smtClean="0"/>
          </a:p>
          <a:p>
            <a:r>
              <a:rPr lang="fr-FR" dirty="0" smtClean="0"/>
              <a:t>Le travail</a:t>
            </a:r>
          </a:p>
          <a:p>
            <a:endParaRPr lang="fr-FR" dirty="0"/>
          </a:p>
          <a:p>
            <a:r>
              <a:rPr lang="fr-FR" dirty="0" smtClean="0"/>
              <a:t>Les </a:t>
            </a:r>
            <a:r>
              <a:rPr lang="fr-FR" dirty="0"/>
              <a:t>matières </a:t>
            </a:r>
            <a:r>
              <a:rPr lang="fr-FR" dirty="0" smtClean="0"/>
              <a:t>premières</a:t>
            </a:r>
          </a:p>
          <a:p>
            <a:endParaRPr lang="fr-FR" dirty="0"/>
          </a:p>
          <a:p>
            <a:r>
              <a:rPr lang="fr-FR" dirty="0" smtClean="0"/>
              <a:t>La </a:t>
            </a:r>
            <a:r>
              <a:rPr lang="fr-FR" dirty="0"/>
              <a:t>technologie</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Réduction des coûts du travail</a:t>
            </a:r>
          </a:p>
        </p:txBody>
      </p:sp>
      <p:sp>
        <p:nvSpPr>
          <p:cNvPr id="4" name="Espace réservé du numéro de diapositive 3"/>
          <p:cNvSpPr>
            <a:spLocks noGrp="1"/>
          </p:cNvSpPr>
          <p:nvPr>
            <p:ph type="sldNum" sz="quarter" idx="12"/>
          </p:nvPr>
        </p:nvSpPr>
        <p:spPr/>
        <p:txBody>
          <a:bodyPr/>
          <a:lstStyle/>
          <a:p>
            <a:fld id="{FCA923F2-B864-4AC8-9E85-8B18366A0BCF}" type="slidenum">
              <a:rPr lang="fr-FR" smtClean="0"/>
              <a:pPr/>
              <a:t>64</a:t>
            </a:fld>
            <a:endParaRPr lang="fr-FR"/>
          </a:p>
        </p:txBody>
      </p:sp>
      <p:sp>
        <p:nvSpPr>
          <p:cNvPr id="3" name="Espace réservé du contenu 2"/>
          <p:cNvSpPr>
            <a:spLocks noGrp="1"/>
          </p:cNvSpPr>
          <p:nvPr>
            <p:ph sz="quarter" idx="1"/>
          </p:nvPr>
        </p:nvSpPr>
        <p:spPr/>
        <p:txBody>
          <a:bodyPr>
            <a:normAutofit/>
          </a:bodyPr>
          <a:lstStyle/>
          <a:p>
            <a:pPr algn="just"/>
            <a:endParaRPr lang="fr-FR" dirty="0" smtClean="0"/>
          </a:p>
          <a:p>
            <a:pPr algn="just"/>
            <a:r>
              <a:rPr lang="fr-FR" dirty="0" smtClean="0"/>
              <a:t>La </a:t>
            </a:r>
            <a:r>
              <a:rPr lang="fr-FR" dirty="0"/>
              <a:t>recherche du moindre coût salarial </a:t>
            </a:r>
            <a:r>
              <a:rPr lang="fr-FR" dirty="0" smtClean="0"/>
              <a:t>est l’aspect </a:t>
            </a:r>
            <a:r>
              <a:rPr lang="fr-FR" dirty="0"/>
              <a:t>le plus important, mais non </a:t>
            </a:r>
            <a:r>
              <a:rPr lang="fr-FR" dirty="0" smtClean="0"/>
              <a:t>exclusif, des </a:t>
            </a:r>
            <a:r>
              <a:rPr lang="fr-FR" dirty="0"/>
              <a:t>décisions de produire ou de faire produire </a:t>
            </a:r>
            <a:r>
              <a:rPr lang="fr-FR" dirty="0" smtClean="0"/>
              <a:t>à l’étranger </a:t>
            </a:r>
            <a:r>
              <a:rPr lang="fr-FR" dirty="0"/>
              <a:t>(BCG, 2004</a:t>
            </a:r>
            <a:r>
              <a:rPr lang="fr-FR" dirty="0" smtClean="0"/>
              <a:t>).</a:t>
            </a:r>
          </a:p>
          <a:p>
            <a:pPr algn="just"/>
            <a:endParaRPr lang="fr-FR" dirty="0"/>
          </a:p>
          <a:p>
            <a:pPr algn="just"/>
            <a:r>
              <a:rPr lang="fr-FR" dirty="0" smtClean="0"/>
              <a:t>À </a:t>
            </a:r>
            <a:r>
              <a:rPr lang="fr-FR" dirty="0"/>
              <a:t>productivité équivalente, le coût d’un </a:t>
            </a:r>
            <a:r>
              <a:rPr lang="fr-FR" dirty="0" smtClean="0"/>
              <a:t>ouvrier est </a:t>
            </a:r>
            <a:r>
              <a:rPr lang="fr-FR" dirty="0"/>
              <a:t>de 50% à 60% plus faible en Chine et </a:t>
            </a:r>
            <a:r>
              <a:rPr lang="fr-FR" dirty="0" smtClean="0"/>
              <a:t>en Inde </a:t>
            </a:r>
            <a:r>
              <a:rPr lang="fr-FR" dirty="0"/>
              <a:t>par rapport au coût horaire d’un ouvrier </a:t>
            </a:r>
            <a:r>
              <a:rPr lang="fr-FR" dirty="0" smtClean="0"/>
              <a:t>en Europe </a:t>
            </a:r>
            <a:r>
              <a:rPr lang="fr-FR" dirty="0"/>
              <a:t>occidentale ou aux USA.</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L’accès aux matières premières</a:t>
            </a:r>
          </a:p>
        </p:txBody>
      </p:sp>
      <p:sp>
        <p:nvSpPr>
          <p:cNvPr id="4" name="Espace réservé du numéro de diapositive 3"/>
          <p:cNvSpPr>
            <a:spLocks noGrp="1"/>
          </p:cNvSpPr>
          <p:nvPr>
            <p:ph type="sldNum" sz="quarter" idx="12"/>
          </p:nvPr>
        </p:nvSpPr>
        <p:spPr/>
        <p:txBody>
          <a:bodyPr/>
          <a:lstStyle/>
          <a:p>
            <a:fld id="{FCA923F2-B864-4AC8-9E85-8B18366A0BCF}" type="slidenum">
              <a:rPr lang="fr-FR" smtClean="0"/>
              <a:pPr/>
              <a:t>65</a:t>
            </a:fld>
            <a:endParaRPr lang="fr-FR"/>
          </a:p>
        </p:txBody>
      </p:sp>
      <p:sp>
        <p:nvSpPr>
          <p:cNvPr id="3" name="Espace réservé du contenu 2"/>
          <p:cNvSpPr>
            <a:spLocks noGrp="1"/>
          </p:cNvSpPr>
          <p:nvPr>
            <p:ph sz="quarter" idx="1"/>
          </p:nvPr>
        </p:nvSpPr>
        <p:spPr/>
        <p:txBody>
          <a:bodyPr/>
          <a:lstStyle/>
          <a:p>
            <a:pPr algn="just"/>
            <a:endParaRPr lang="fr-FR" dirty="0" smtClean="0"/>
          </a:p>
          <a:p>
            <a:pPr algn="just"/>
            <a:r>
              <a:rPr lang="fr-FR" dirty="0" smtClean="0"/>
              <a:t>Concentration de plus en plus forte dans le secteur minier: avoir une taille critique.</a:t>
            </a:r>
          </a:p>
          <a:p>
            <a:pPr algn="just"/>
            <a:endParaRPr lang="fr-FR" dirty="0" smtClean="0"/>
          </a:p>
          <a:p>
            <a:pPr algn="just"/>
            <a:r>
              <a:rPr lang="fr-FR" dirty="0" smtClean="0"/>
              <a:t>Sécuriser les approvisionnement (</a:t>
            </a:r>
            <a:r>
              <a:rPr lang="fr-FR" dirty="0" err="1" smtClean="0"/>
              <a:t>Areva</a:t>
            </a:r>
            <a:r>
              <a:rPr lang="fr-FR" dirty="0" smtClean="0"/>
              <a:t>)</a:t>
            </a:r>
          </a:p>
          <a:p>
            <a:pPr algn="just"/>
            <a:endParaRPr lang="fr-FR" dirty="0" smtClean="0"/>
          </a:p>
          <a:p>
            <a:pPr algn="just"/>
            <a:r>
              <a:rPr lang="fr-FR" dirty="0" smtClean="0"/>
              <a:t>Rachat </a:t>
            </a:r>
            <a:r>
              <a:rPr lang="fr-FR" dirty="0"/>
              <a:t>de terres agricoles (pays de </a:t>
            </a:r>
            <a:r>
              <a:rPr lang="fr-FR" dirty="0" smtClean="0"/>
              <a:t>l’est, Ethiopie</a:t>
            </a:r>
            <a:r>
              <a:rPr lang="fr-FR" dirty="0"/>
              <a:t>)</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L’accès aux technologies</a:t>
            </a:r>
          </a:p>
        </p:txBody>
      </p:sp>
      <p:sp>
        <p:nvSpPr>
          <p:cNvPr id="4" name="Espace réservé du numéro de diapositive 3"/>
          <p:cNvSpPr>
            <a:spLocks noGrp="1"/>
          </p:cNvSpPr>
          <p:nvPr>
            <p:ph type="sldNum" sz="quarter" idx="12"/>
          </p:nvPr>
        </p:nvSpPr>
        <p:spPr/>
        <p:txBody>
          <a:bodyPr/>
          <a:lstStyle/>
          <a:p>
            <a:fld id="{FCA923F2-B864-4AC8-9E85-8B18366A0BCF}" type="slidenum">
              <a:rPr lang="fr-FR" smtClean="0"/>
              <a:pPr/>
              <a:t>66</a:t>
            </a:fld>
            <a:endParaRPr lang="fr-FR"/>
          </a:p>
        </p:txBody>
      </p:sp>
      <p:sp>
        <p:nvSpPr>
          <p:cNvPr id="3" name="Espace réservé du contenu 2"/>
          <p:cNvSpPr>
            <a:spLocks noGrp="1"/>
          </p:cNvSpPr>
          <p:nvPr>
            <p:ph sz="quarter" idx="1"/>
          </p:nvPr>
        </p:nvSpPr>
        <p:spPr/>
        <p:txBody>
          <a:bodyPr/>
          <a:lstStyle/>
          <a:p>
            <a:pPr algn="just"/>
            <a:endParaRPr lang="fr-FR" dirty="0" smtClean="0"/>
          </a:p>
          <a:p>
            <a:pPr algn="just"/>
            <a:r>
              <a:rPr lang="fr-FR" dirty="0" smtClean="0"/>
              <a:t>Exemple </a:t>
            </a:r>
            <a:r>
              <a:rPr lang="fr-FR" dirty="0"/>
              <a:t>des firmes japonaises </a:t>
            </a:r>
            <a:r>
              <a:rPr lang="fr-FR" dirty="0" smtClean="0"/>
              <a:t>qui utilisent </a:t>
            </a:r>
            <a:r>
              <a:rPr lang="fr-FR" dirty="0"/>
              <a:t>leurs partenariats pour </a:t>
            </a:r>
            <a:r>
              <a:rPr lang="fr-FR" dirty="0" smtClean="0"/>
              <a:t>essayer d’apprendre</a:t>
            </a:r>
            <a:r>
              <a:rPr lang="fr-FR" dirty="0"/>
              <a:t>, de maîtriser la </a:t>
            </a:r>
            <a:r>
              <a:rPr lang="fr-FR" dirty="0" smtClean="0"/>
              <a:t>technologie du </a:t>
            </a:r>
            <a:r>
              <a:rPr lang="fr-FR" dirty="0"/>
              <a:t>partenaire.</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28662" y="285728"/>
            <a:ext cx="7772400" cy="1143000"/>
          </a:xfrm>
        </p:spPr>
        <p:txBody>
          <a:bodyPr>
            <a:normAutofit fontScale="90000"/>
          </a:bodyPr>
          <a:lstStyle/>
          <a:p>
            <a:pPr algn="ctr"/>
            <a:r>
              <a:rPr lang="fr-FR" dirty="0"/>
              <a:t>Améliorer la compétitivité</a:t>
            </a:r>
            <a:br>
              <a:rPr lang="fr-FR" dirty="0"/>
            </a:br>
            <a:r>
              <a:rPr lang="fr-FR" dirty="0"/>
              <a:t>globale de </a:t>
            </a:r>
            <a:r>
              <a:rPr lang="fr-FR" dirty="0" smtClean="0"/>
              <a:t>l’entreprise</a:t>
            </a:r>
            <a:endParaRPr lang="fr-FR" dirty="0"/>
          </a:p>
        </p:txBody>
      </p:sp>
      <p:sp>
        <p:nvSpPr>
          <p:cNvPr id="4" name="Espace réservé du numéro de diapositive 3"/>
          <p:cNvSpPr>
            <a:spLocks noGrp="1"/>
          </p:cNvSpPr>
          <p:nvPr>
            <p:ph type="sldNum" sz="quarter" idx="12"/>
          </p:nvPr>
        </p:nvSpPr>
        <p:spPr/>
        <p:txBody>
          <a:bodyPr/>
          <a:lstStyle/>
          <a:p>
            <a:fld id="{FCA923F2-B864-4AC8-9E85-8B18366A0BCF}" type="slidenum">
              <a:rPr lang="fr-FR" smtClean="0"/>
              <a:pPr/>
              <a:t>67</a:t>
            </a:fld>
            <a:endParaRPr lang="fr-FR"/>
          </a:p>
        </p:txBody>
      </p:sp>
      <p:sp>
        <p:nvSpPr>
          <p:cNvPr id="3" name="Espace réservé du contenu 2"/>
          <p:cNvSpPr>
            <a:spLocks noGrp="1"/>
          </p:cNvSpPr>
          <p:nvPr>
            <p:ph sz="quarter" idx="1"/>
          </p:nvPr>
        </p:nvSpPr>
        <p:spPr/>
        <p:txBody>
          <a:bodyPr/>
          <a:lstStyle/>
          <a:p>
            <a:endParaRPr lang="fr-FR" dirty="0" smtClean="0"/>
          </a:p>
          <a:p>
            <a:r>
              <a:rPr lang="fr-FR" dirty="0" smtClean="0"/>
              <a:t>Rechercher </a:t>
            </a:r>
            <a:r>
              <a:rPr lang="fr-FR" dirty="0"/>
              <a:t>de nouvelles </a:t>
            </a:r>
            <a:r>
              <a:rPr lang="fr-FR" dirty="0" smtClean="0"/>
              <a:t>ressources</a:t>
            </a:r>
          </a:p>
          <a:p>
            <a:pPr>
              <a:buNone/>
            </a:pPr>
            <a:endParaRPr lang="fr-FR" dirty="0"/>
          </a:p>
          <a:p>
            <a:r>
              <a:rPr lang="fr-FR" dirty="0" smtClean="0"/>
              <a:t>Optimisation </a:t>
            </a:r>
            <a:r>
              <a:rPr lang="fr-FR" dirty="0"/>
              <a:t>de la chaîne de </a:t>
            </a:r>
            <a:r>
              <a:rPr lang="fr-FR" dirty="0" smtClean="0"/>
              <a:t>valeur (</a:t>
            </a:r>
            <a:r>
              <a:rPr lang="fr-FR" dirty="0" err="1" smtClean="0"/>
              <a:t>M.Porter</a:t>
            </a:r>
            <a:r>
              <a:rPr lang="fr-FR" dirty="0"/>
              <a:t>, 1986</a:t>
            </a:r>
            <a:r>
              <a:rPr lang="fr-FR" dirty="0" smtClean="0"/>
              <a:t>)</a:t>
            </a:r>
          </a:p>
          <a:p>
            <a:pPr>
              <a:buNone/>
            </a:pPr>
            <a:endParaRPr lang="fr-FR" dirty="0"/>
          </a:p>
          <a:p>
            <a:r>
              <a:rPr lang="fr-FR" dirty="0" smtClean="0"/>
              <a:t>Division </a:t>
            </a:r>
            <a:r>
              <a:rPr lang="fr-FR" dirty="0"/>
              <a:t>internationale du </a:t>
            </a:r>
            <a:r>
              <a:rPr lang="fr-FR" dirty="0" smtClean="0"/>
              <a:t>processus productif </a:t>
            </a:r>
            <a:r>
              <a:rPr lang="fr-FR" dirty="0"/>
              <a:t>(Exemples cours </a:t>
            </a:r>
            <a:r>
              <a:rPr lang="fr-FR" dirty="0" smtClean="0"/>
              <a:t>précédent: Barbie et Nike)</a:t>
            </a:r>
            <a:endParaRPr lang="fr-FR"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Objectifs du diagnostic Stratégique </a:t>
            </a:r>
            <a:br>
              <a:rPr lang="fr-FR" dirty="0" smtClean="0"/>
            </a:br>
            <a:endParaRPr lang="fr-FR" dirty="0"/>
          </a:p>
        </p:txBody>
      </p:sp>
      <p:sp>
        <p:nvSpPr>
          <p:cNvPr id="4" name="Espace réservé du numéro de diapositive 3"/>
          <p:cNvSpPr>
            <a:spLocks noGrp="1"/>
          </p:cNvSpPr>
          <p:nvPr>
            <p:ph type="sldNum" sz="quarter" idx="12"/>
          </p:nvPr>
        </p:nvSpPr>
        <p:spPr/>
        <p:txBody>
          <a:bodyPr/>
          <a:lstStyle/>
          <a:p>
            <a:fld id="{FCA923F2-B864-4AC8-9E85-8B18366A0BCF}" type="slidenum">
              <a:rPr lang="fr-FR" smtClean="0"/>
              <a:pPr/>
              <a:t>68</a:t>
            </a:fld>
            <a:endParaRPr lang="fr-FR"/>
          </a:p>
        </p:txBody>
      </p:sp>
      <p:sp>
        <p:nvSpPr>
          <p:cNvPr id="3" name="Espace réservé du contenu 2"/>
          <p:cNvSpPr>
            <a:spLocks noGrp="1"/>
          </p:cNvSpPr>
          <p:nvPr>
            <p:ph sz="quarter" idx="1"/>
          </p:nvPr>
        </p:nvSpPr>
        <p:spPr>
          <a:xfrm>
            <a:off x="457200" y="1600200"/>
            <a:ext cx="8229600" cy="4781128"/>
          </a:xfrm>
        </p:spPr>
        <p:txBody>
          <a:bodyPr>
            <a:normAutofit lnSpcReduction="10000"/>
          </a:bodyPr>
          <a:lstStyle/>
          <a:p>
            <a:pPr algn="just"/>
            <a:r>
              <a:rPr lang="fr-FR" dirty="0"/>
              <a:t>Accumuler des informations et </a:t>
            </a:r>
            <a:r>
              <a:rPr lang="fr-FR" dirty="0" smtClean="0"/>
              <a:t>les analyser </a:t>
            </a:r>
            <a:r>
              <a:rPr lang="fr-FR" dirty="0"/>
              <a:t>sur les trois niveaux d’analyse</a:t>
            </a:r>
            <a:r>
              <a:rPr lang="fr-FR" dirty="0" smtClean="0"/>
              <a:t>:</a:t>
            </a:r>
          </a:p>
          <a:p>
            <a:pPr algn="just"/>
            <a:endParaRPr lang="fr-FR" dirty="0"/>
          </a:p>
          <a:p>
            <a:pPr lvl="1" algn="just"/>
            <a:r>
              <a:rPr lang="fr-FR" sz="3200" dirty="0" smtClean="0"/>
              <a:t>Le </a:t>
            </a:r>
            <a:r>
              <a:rPr lang="fr-FR" sz="3200" dirty="0"/>
              <a:t>macro environnement (signaux faibles</a:t>
            </a:r>
            <a:r>
              <a:rPr lang="fr-FR" sz="3200" dirty="0" smtClean="0"/>
              <a:t>)</a:t>
            </a:r>
          </a:p>
          <a:p>
            <a:pPr lvl="1" algn="just"/>
            <a:endParaRPr lang="fr-FR" sz="3200" dirty="0"/>
          </a:p>
          <a:p>
            <a:pPr lvl="1" algn="just"/>
            <a:r>
              <a:rPr lang="fr-FR" sz="3200" dirty="0" smtClean="0"/>
              <a:t>L’industrie </a:t>
            </a:r>
            <a:r>
              <a:rPr lang="fr-FR" sz="3200" dirty="0"/>
              <a:t>(identifier les opportunités et </a:t>
            </a:r>
            <a:r>
              <a:rPr lang="fr-FR" sz="3200" dirty="0" smtClean="0"/>
              <a:t>les menaces)</a:t>
            </a:r>
          </a:p>
          <a:p>
            <a:pPr lvl="1" algn="just"/>
            <a:endParaRPr lang="fr-FR" sz="3200" dirty="0"/>
          </a:p>
          <a:p>
            <a:pPr lvl="1" algn="just"/>
            <a:r>
              <a:rPr lang="fr-FR" sz="3200" dirty="0" smtClean="0"/>
              <a:t>L’organisation </a:t>
            </a:r>
            <a:r>
              <a:rPr lang="fr-FR" sz="3200" dirty="0"/>
              <a:t>(Identifier ses forces et </a:t>
            </a:r>
            <a:r>
              <a:rPr lang="fr-FR" sz="3200" dirty="0" smtClean="0"/>
              <a:t>ses faiblesses</a:t>
            </a:r>
            <a:r>
              <a:rPr lang="fr-FR" sz="3200" dirty="0"/>
              <a:t>)</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FCA923F2-B864-4AC8-9E85-8B18366A0BCF}" type="slidenum">
              <a:rPr lang="fr-FR" smtClean="0"/>
              <a:pPr/>
              <a:t>69</a:t>
            </a:fld>
            <a:endParaRPr lang="fr-FR"/>
          </a:p>
        </p:txBody>
      </p:sp>
      <p:sp>
        <p:nvSpPr>
          <p:cNvPr id="3" name="Espace réservé du contenu 2"/>
          <p:cNvSpPr>
            <a:spLocks noGrp="1"/>
          </p:cNvSpPr>
          <p:nvPr>
            <p:ph sz="quarter" idx="1"/>
          </p:nvPr>
        </p:nvSpPr>
        <p:spPr/>
        <p:txBody>
          <a:bodyPr>
            <a:normAutofit/>
          </a:bodyPr>
          <a:lstStyle/>
          <a:p>
            <a:pPr algn="just"/>
            <a:r>
              <a:rPr lang="fr-FR" dirty="0" smtClean="0"/>
              <a:t>Il peut se faire à l’aide des outils classiques de la stratégie mais adaptés à l’analyse de marchés géographiques et non de secteurs d’activité.</a:t>
            </a:r>
          </a:p>
          <a:p>
            <a:pPr algn="just"/>
            <a:r>
              <a:rPr lang="fr-FR" i="1" dirty="0" smtClean="0"/>
              <a:t>Trois types d’outils:</a:t>
            </a:r>
          </a:p>
          <a:p>
            <a:pPr lvl="1" algn="just"/>
            <a:r>
              <a:rPr lang="fr-FR" dirty="0" smtClean="0"/>
              <a:t>PESTEL</a:t>
            </a:r>
          </a:p>
          <a:p>
            <a:pPr lvl="1" algn="just"/>
            <a:r>
              <a:rPr lang="fr-FR" dirty="0" smtClean="0"/>
              <a:t>Les 5+1 forces (Porter, 1981)</a:t>
            </a:r>
          </a:p>
          <a:p>
            <a:pPr lvl="1" algn="just"/>
            <a:r>
              <a:rPr lang="fr-FR" dirty="0" smtClean="0"/>
              <a:t>Le modèle SWOT</a:t>
            </a: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fr-FR" sz="4000" dirty="0" smtClean="0">
                <a:latin typeface="Calibri" pitchFamily="34" charset="0"/>
                <a:cs typeface="Calibri" pitchFamily="34" charset="0"/>
              </a:rPr>
              <a:t>Les moteurs de la mondialisation</a:t>
            </a:r>
            <a:endParaRPr lang="fr-FR" sz="4000" dirty="0">
              <a:latin typeface="Calibri" pitchFamily="34" charset="0"/>
              <a:cs typeface="Calibri" pitchFamily="34" charset="0"/>
            </a:endParaRPr>
          </a:p>
        </p:txBody>
      </p:sp>
      <p:sp>
        <p:nvSpPr>
          <p:cNvPr id="4" name="Espace réservé du numéro de diapositive 3"/>
          <p:cNvSpPr>
            <a:spLocks noGrp="1"/>
          </p:cNvSpPr>
          <p:nvPr>
            <p:ph type="sldNum" sz="quarter" idx="12"/>
          </p:nvPr>
        </p:nvSpPr>
        <p:spPr/>
        <p:txBody>
          <a:bodyPr/>
          <a:lstStyle/>
          <a:p>
            <a:fld id="{A3DF7F77-6425-4499-A570-5346FCF7B062}" type="slidenum">
              <a:rPr lang="fr-FR" smtClean="0"/>
              <a:pPr/>
              <a:t>7</a:t>
            </a:fld>
            <a:endParaRPr lang="fr-FR"/>
          </a:p>
        </p:txBody>
      </p:sp>
      <p:sp>
        <p:nvSpPr>
          <p:cNvPr id="3" name="Espace réservé du contenu 2"/>
          <p:cNvSpPr>
            <a:spLocks noGrp="1"/>
          </p:cNvSpPr>
          <p:nvPr>
            <p:ph sz="quarter" idx="1"/>
          </p:nvPr>
        </p:nvSpPr>
        <p:spPr/>
        <p:txBody>
          <a:bodyPr>
            <a:noAutofit/>
          </a:bodyPr>
          <a:lstStyle/>
          <a:p>
            <a:pPr algn="just"/>
            <a:r>
              <a:rPr lang="fr-FR" sz="2400" dirty="0" smtClean="0">
                <a:latin typeface="Calibri" pitchFamily="34" charset="0"/>
                <a:cs typeface="Calibri" pitchFamily="34" charset="0"/>
              </a:rPr>
              <a:t>Un nombre croissant de pays adoptent une idéologie libérale de l’économie du marché: l’économie planifiée a cédé la place pour l’économie de marché dans les pays développés comme dans les pays en voie de développement</a:t>
            </a:r>
          </a:p>
          <a:p>
            <a:pPr algn="just"/>
            <a:endParaRPr lang="fr-FR" sz="2400" dirty="0" smtClean="0">
              <a:latin typeface="Calibri" pitchFamily="34" charset="0"/>
              <a:cs typeface="Calibri" pitchFamily="34" charset="0"/>
            </a:endParaRPr>
          </a:p>
          <a:p>
            <a:pPr algn="just"/>
            <a:r>
              <a:rPr lang="fr-FR" sz="2400" dirty="0" smtClean="0">
                <a:latin typeface="Calibri" pitchFamily="34" charset="0"/>
                <a:cs typeface="Calibri" pitchFamily="34" charset="0"/>
              </a:rPr>
              <a:t>Le centre de gravité économique se déplace des pays développés vers les pays en développement: principalement la chine avec un taux de croissance annuel supérieur à 10% depuis 1980</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Le modèle PESTEL (1)</a:t>
            </a:r>
            <a:endParaRPr lang="fr-FR" dirty="0"/>
          </a:p>
        </p:txBody>
      </p:sp>
      <p:sp>
        <p:nvSpPr>
          <p:cNvPr id="4" name="Espace réservé du numéro de diapositive 3"/>
          <p:cNvSpPr>
            <a:spLocks noGrp="1"/>
          </p:cNvSpPr>
          <p:nvPr>
            <p:ph type="sldNum" sz="quarter" idx="12"/>
          </p:nvPr>
        </p:nvSpPr>
        <p:spPr/>
        <p:txBody>
          <a:bodyPr/>
          <a:lstStyle/>
          <a:p>
            <a:fld id="{FCA923F2-B864-4AC8-9E85-8B18366A0BCF}" type="slidenum">
              <a:rPr lang="fr-FR" smtClean="0"/>
              <a:pPr/>
              <a:t>70</a:t>
            </a:fld>
            <a:endParaRPr lang="fr-FR"/>
          </a:p>
        </p:txBody>
      </p:sp>
      <p:sp>
        <p:nvSpPr>
          <p:cNvPr id="3" name="Espace réservé du contenu 2"/>
          <p:cNvSpPr>
            <a:spLocks noGrp="1"/>
          </p:cNvSpPr>
          <p:nvPr>
            <p:ph sz="quarter" idx="1"/>
          </p:nvPr>
        </p:nvSpPr>
        <p:spPr/>
        <p:txBody>
          <a:bodyPr>
            <a:normAutofit/>
          </a:bodyPr>
          <a:lstStyle/>
          <a:p>
            <a:pPr algn="just"/>
            <a:r>
              <a:rPr lang="fr-FR" dirty="0" smtClean="0"/>
              <a:t>Analyser chaque pays ou chaque zone géographique à l’aide de 6 dimensions de l’environnement macro-économique:</a:t>
            </a:r>
          </a:p>
          <a:p>
            <a:pPr lvl="1" algn="just"/>
            <a:r>
              <a:rPr lang="fr-FR" dirty="0" smtClean="0"/>
              <a:t>Politique</a:t>
            </a:r>
          </a:p>
          <a:p>
            <a:pPr lvl="1" algn="just"/>
            <a:r>
              <a:rPr lang="fr-FR" dirty="0" smtClean="0"/>
              <a:t>Economique</a:t>
            </a:r>
          </a:p>
          <a:p>
            <a:pPr lvl="1" algn="just"/>
            <a:r>
              <a:rPr lang="fr-FR" dirty="0" smtClean="0"/>
              <a:t>Socioculturel</a:t>
            </a:r>
          </a:p>
          <a:p>
            <a:pPr lvl="1" algn="just"/>
            <a:r>
              <a:rPr lang="fr-FR" dirty="0" smtClean="0"/>
              <a:t>Technologique</a:t>
            </a:r>
          </a:p>
          <a:p>
            <a:pPr lvl="1" algn="just"/>
            <a:r>
              <a:rPr lang="fr-FR" dirty="0" smtClean="0"/>
              <a:t>Ecologique</a:t>
            </a:r>
          </a:p>
          <a:p>
            <a:pPr lvl="1" algn="just"/>
            <a:r>
              <a:rPr lang="fr-FR" dirty="0" smtClean="0"/>
              <a:t>Légal</a:t>
            </a:r>
            <a:endParaRPr lang="fr-FR"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Politique</a:t>
            </a:r>
            <a:endParaRPr lang="fr-FR" dirty="0"/>
          </a:p>
        </p:txBody>
      </p:sp>
      <p:sp>
        <p:nvSpPr>
          <p:cNvPr id="4" name="Espace réservé du numéro de diapositive 3"/>
          <p:cNvSpPr>
            <a:spLocks noGrp="1"/>
          </p:cNvSpPr>
          <p:nvPr>
            <p:ph type="sldNum" sz="quarter" idx="12"/>
          </p:nvPr>
        </p:nvSpPr>
        <p:spPr/>
        <p:txBody>
          <a:bodyPr/>
          <a:lstStyle/>
          <a:p>
            <a:fld id="{FCA923F2-B864-4AC8-9E85-8B18366A0BCF}" type="slidenum">
              <a:rPr lang="fr-FR" smtClean="0"/>
              <a:pPr/>
              <a:t>71</a:t>
            </a:fld>
            <a:endParaRPr lang="fr-FR"/>
          </a:p>
        </p:txBody>
      </p:sp>
      <p:sp>
        <p:nvSpPr>
          <p:cNvPr id="3" name="Espace réservé du contenu 2"/>
          <p:cNvSpPr>
            <a:spLocks noGrp="1"/>
          </p:cNvSpPr>
          <p:nvPr>
            <p:ph sz="quarter" idx="1"/>
          </p:nvPr>
        </p:nvSpPr>
        <p:spPr>
          <a:xfrm>
            <a:off x="457200" y="1600200"/>
            <a:ext cx="8229600" cy="4997152"/>
          </a:xfrm>
        </p:spPr>
        <p:txBody>
          <a:bodyPr>
            <a:normAutofit fontScale="85000" lnSpcReduction="20000"/>
          </a:bodyPr>
          <a:lstStyle/>
          <a:p>
            <a:pPr algn="just"/>
            <a:r>
              <a:rPr lang="fr-FR" sz="3000" dirty="0" smtClean="0"/>
              <a:t>Stabilité politique du pays</a:t>
            </a:r>
          </a:p>
          <a:p>
            <a:pPr lvl="1" algn="just"/>
            <a:r>
              <a:rPr lang="fr-FR" dirty="0" smtClean="0"/>
              <a:t>Risques de guerre civile</a:t>
            </a:r>
          </a:p>
          <a:p>
            <a:pPr lvl="1" algn="just"/>
            <a:r>
              <a:rPr lang="fr-FR" dirty="0" smtClean="0"/>
              <a:t>Risques contre les compagnies étrangères</a:t>
            </a:r>
          </a:p>
          <a:p>
            <a:pPr lvl="1" algn="just"/>
            <a:r>
              <a:rPr lang="fr-FR" dirty="0" smtClean="0"/>
              <a:t>Risques contre les expatriés</a:t>
            </a:r>
          </a:p>
          <a:p>
            <a:pPr lvl="1" algn="just"/>
            <a:endParaRPr lang="fr-FR" dirty="0" smtClean="0"/>
          </a:p>
          <a:p>
            <a:pPr algn="just"/>
            <a:r>
              <a:rPr lang="fr-FR" sz="3000" dirty="0" smtClean="0"/>
              <a:t>Soutien direct ou indirect des gouvernements aux compagnies nationales</a:t>
            </a:r>
          </a:p>
          <a:p>
            <a:pPr algn="just"/>
            <a:endParaRPr lang="fr-FR" sz="3000" dirty="0" smtClean="0"/>
          </a:p>
          <a:p>
            <a:pPr algn="just"/>
            <a:r>
              <a:rPr lang="fr-FR" sz="3000" dirty="0" smtClean="0"/>
              <a:t>Comportement du gouvernement vis-à-vis des compagnies étrangère: </a:t>
            </a:r>
            <a:r>
              <a:rPr lang="fr-FR" sz="3000" i="1" dirty="0" smtClean="0"/>
              <a:t>Risque de nationalisation</a:t>
            </a:r>
          </a:p>
          <a:p>
            <a:pPr algn="just"/>
            <a:endParaRPr lang="fr-FR" sz="3000" i="1" dirty="0" smtClean="0"/>
          </a:p>
          <a:p>
            <a:pPr algn="just"/>
            <a:r>
              <a:rPr lang="fr-FR" sz="3000" dirty="0" smtClean="0"/>
              <a:t>Politique fiscale privilégiant les intérêts nationaux</a:t>
            </a:r>
          </a:p>
          <a:p>
            <a:pPr algn="just"/>
            <a:endParaRPr lang="fr-FR" sz="3000" dirty="0" smtClean="0"/>
          </a:p>
          <a:p>
            <a:pPr algn="just"/>
            <a:r>
              <a:rPr lang="fr-FR" sz="3000" dirty="0" smtClean="0"/>
              <a:t>Impossibilité de développer son entreprise ex-nihilo</a:t>
            </a:r>
            <a:endParaRPr lang="fr-FR" sz="3000"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Economique</a:t>
            </a:r>
            <a:endParaRPr lang="fr-FR" dirty="0"/>
          </a:p>
        </p:txBody>
      </p:sp>
      <p:sp>
        <p:nvSpPr>
          <p:cNvPr id="4" name="Espace réservé du numéro de diapositive 3"/>
          <p:cNvSpPr>
            <a:spLocks noGrp="1"/>
          </p:cNvSpPr>
          <p:nvPr>
            <p:ph type="sldNum" sz="quarter" idx="12"/>
          </p:nvPr>
        </p:nvSpPr>
        <p:spPr/>
        <p:txBody>
          <a:bodyPr/>
          <a:lstStyle/>
          <a:p>
            <a:fld id="{FCA923F2-B864-4AC8-9E85-8B18366A0BCF}" type="slidenum">
              <a:rPr lang="fr-FR" smtClean="0"/>
              <a:pPr/>
              <a:t>72</a:t>
            </a:fld>
            <a:endParaRPr lang="fr-FR"/>
          </a:p>
        </p:txBody>
      </p:sp>
      <p:sp>
        <p:nvSpPr>
          <p:cNvPr id="3" name="Espace réservé du contenu 2"/>
          <p:cNvSpPr>
            <a:spLocks noGrp="1"/>
          </p:cNvSpPr>
          <p:nvPr>
            <p:ph sz="quarter" idx="1"/>
          </p:nvPr>
        </p:nvSpPr>
        <p:spPr/>
        <p:txBody>
          <a:bodyPr>
            <a:normAutofit/>
          </a:bodyPr>
          <a:lstStyle/>
          <a:p>
            <a:pPr algn="just"/>
            <a:r>
              <a:rPr lang="fr-FR" dirty="0" smtClean="0"/>
              <a:t>Coût de la main d’</a:t>
            </a:r>
            <a:r>
              <a:rPr lang="fr-FR" dirty="0" err="1" smtClean="0"/>
              <a:t>oeuvre</a:t>
            </a:r>
            <a:r>
              <a:rPr lang="fr-FR" dirty="0" smtClean="0"/>
              <a:t> et flexibilité du marché de l’emploi</a:t>
            </a:r>
          </a:p>
          <a:p>
            <a:pPr algn="just"/>
            <a:r>
              <a:rPr lang="fr-FR" dirty="0" smtClean="0"/>
              <a:t>Revenus disponibles par habitant</a:t>
            </a:r>
          </a:p>
          <a:p>
            <a:pPr algn="just"/>
            <a:r>
              <a:rPr lang="fr-FR" dirty="0" smtClean="0"/>
              <a:t>Chômage</a:t>
            </a:r>
          </a:p>
          <a:p>
            <a:pPr algn="just"/>
            <a:r>
              <a:rPr lang="fr-FR" dirty="0" smtClean="0"/>
              <a:t>Taux d’intérêts</a:t>
            </a:r>
          </a:p>
          <a:p>
            <a:pPr algn="just"/>
            <a:r>
              <a:rPr lang="fr-FR" dirty="0" smtClean="0"/>
              <a:t> Délais légaux paiement des fournisseurs</a:t>
            </a:r>
          </a:p>
          <a:p>
            <a:pPr algn="just"/>
            <a:r>
              <a:rPr lang="fr-FR" dirty="0" smtClean="0"/>
              <a:t>Taux de change: « </a:t>
            </a:r>
            <a:r>
              <a:rPr lang="fr-FR" i="1" dirty="0" smtClean="0"/>
              <a:t>une baisse du dollar de dix centimes par rapport à l'euro représente une perte nette de plus d’un milliard d’euros pour le constructeur européen » (Louis Gallois).</a:t>
            </a:r>
            <a:endParaRPr lang="fr-FR" i="1"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Socioculturelle</a:t>
            </a:r>
            <a:endParaRPr lang="fr-FR" dirty="0"/>
          </a:p>
        </p:txBody>
      </p:sp>
      <p:sp>
        <p:nvSpPr>
          <p:cNvPr id="4" name="Espace réservé du numéro de diapositive 3"/>
          <p:cNvSpPr>
            <a:spLocks noGrp="1"/>
          </p:cNvSpPr>
          <p:nvPr>
            <p:ph type="sldNum" sz="quarter" idx="12"/>
          </p:nvPr>
        </p:nvSpPr>
        <p:spPr/>
        <p:txBody>
          <a:bodyPr/>
          <a:lstStyle/>
          <a:p>
            <a:fld id="{FCA923F2-B864-4AC8-9E85-8B18366A0BCF}" type="slidenum">
              <a:rPr lang="fr-FR" smtClean="0"/>
              <a:pPr/>
              <a:t>73</a:t>
            </a:fld>
            <a:endParaRPr lang="fr-FR"/>
          </a:p>
        </p:txBody>
      </p:sp>
      <p:sp>
        <p:nvSpPr>
          <p:cNvPr id="3" name="Espace réservé du contenu 2"/>
          <p:cNvSpPr>
            <a:spLocks noGrp="1"/>
          </p:cNvSpPr>
          <p:nvPr>
            <p:ph sz="quarter" idx="1"/>
          </p:nvPr>
        </p:nvSpPr>
        <p:spPr>
          <a:xfrm>
            <a:off x="457200" y="1600200"/>
            <a:ext cx="8229600" cy="5257800"/>
          </a:xfrm>
        </p:spPr>
        <p:txBody>
          <a:bodyPr>
            <a:normAutofit fontScale="92500" lnSpcReduction="10000"/>
          </a:bodyPr>
          <a:lstStyle/>
          <a:p>
            <a:pPr algn="just"/>
            <a:r>
              <a:rPr lang="fr-FR" dirty="0" smtClean="0"/>
              <a:t>Démographie</a:t>
            </a:r>
          </a:p>
          <a:p>
            <a:pPr algn="just">
              <a:buNone/>
            </a:pPr>
            <a:endParaRPr lang="fr-FR" dirty="0" smtClean="0"/>
          </a:p>
          <a:p>
            <a:pPr algn="just"/>
            <a:r>
              <a:rPr lang="fr-FR" dirty="0" smtClean="0"/>
              <a:t>Changement de modes de vie</a:t>
            </a:r>
          </a:p>
          <a:p>
            <a:pPr lvl="1" algn="just"/>
            <a:r>
              <a:rPr lang="fr-FR" dirty="0" smtClean="0"/>
              <a:t>Soutien scolaire (Développement dans les pays où les femmes travaillent également)</a:t>
            </a:r>
          </a:p>
          <a:p>
            <a:pPr lvl="1" algn="just"/>
            <a:endParaRPr lang="fr-FR" dirty="0" smtClean="0"/>
          </a:p>
          <a:p>
            <a:pPr algn="just"/>
            <a:r>
              <a:rPr lang="fr-FR" dirty="0" smtClean="0"/>
              <a:t>Modes de consommation</a:t>
            </a:r>
          </a:p>
          <a:p>
            <a:pPr lvl="1" algn="just"/>
            <a:r>
              <a:rPr lang="fr-FR" dirty="0" smtClean="0"/>
              <a:t>Grande distribution en Asie</a:t>
            </a:r>
          </a:p>
          <a:p>
            <a:pPr lvl="1" algn="just"/>
            <a:r>
              <a:rPr lang="fr-FR" dirty="0" smtClean="0"/>
              <a:t>Ikea aux USA</a:t>
            </a:r>
          </a:p>
          <a:p>
            <a:pPr lvl="1" algn="just">
              <a:buNone/>
            </a:pPr>
            <a:endParaRPr lang="fr-FR" dirty="0" smtClean="0"/>
          </a:p>
          <a:p>
            <a:pPr algn="just"/>
            <a:r>
              <a:rPr lang="fr-FR" dirty="0" smtClean="0"/>
              <a:t>Attitude par rapport aux loisirs et au travail</a:t>
            </a:r>
          </a:p>
          <a:p>
            <a:pPr lvl="1" algn="just"/>
            <a:r>
              <a:rPr lang="fr-FR" dirty="0" smtClean="0"/>
              <a:t>Leroy Merlin…</a:t>
            </a:r>
          </a:p>
          <a:p>
            <a:pPr lvl="1" algn="just"/>
            <a:endParaRPr lang="fr-FR" dirty="0" smtClean="0"/>
          </a:p>
          <a:p>
            <a:pPr algn="just"/>
            <a:r>
              <a:rPr lang="fr-FR" dirty="0" smtClean="0"/>
              <a:t>Niveau d’éducation</a:t>
            </a:r>
            <a:endParaRPr lang="fr-FR"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Technologique</a:t>
            </a:r>
            <a:endParaRPr lang="fr-FR" dirty="0"/>
          </a:p>
        </p:txBody>
      </p:sp>
      <p:sp>
        <p:nvSpPr>
          <p:cNvPr id="4" name="Espace réservé du numéro de diapositive 3"/>
          <p:cNvSpPr>
            <a:spLocks noGrp="1"/>
          </p:cNvSpPr>
          <p:nvPr>
            <p:ph type="sldNum" sz="quarter" idx="12"/>
          </p:nvPr>
        </p:nvSpPr>
        <p:spPr/>
        <p:txBody>
          <a:bodyPr/>
          <a:lstStyle/>
          <a:p>
            <a:fld id="{FCA923F2-B864-4AC8-9E85-8B18366A0BCF}" type="slidenum">
              <a:rPr lang="fr-FR" smtClean="0"/>
              <a:pPr/>
              <a:t>74</a:t>
            </a:fld>
            <a:endParaRPr lang="fr-FR"/>
          </a:p>
        </p:txBody>
      </p:sp>
      <p:sp>
        <p:nvSpPr>
          <p:cNvPr id="3" name="Espace réservé du contenu 2"/>
          <p:cNvSpPr>
            <a:spLocks noGrp="1"/>
          </p:cNvSpPr>
          <p:nvPr>
            <p:ph sz="quarter" idx="1"/>
          </p:nvPr>
        </p:nvSpPr>
        <p:spPr/>
        <p:txBody>
          <a:bodyPr/>
          <a:lstStyle/>
          <a:p>
            <a:pPr algn="just"/>
            <a:r>
              <a:rPr lang="fr-FR" dirty="0" smtClean="0"/>
              <a:t>Investissement de l’état dans les nouvelles technologies</a:t>
            </a:r>
          </a:p>
          <a:p>
            <a:pPr lvl="1" algn="just"/>
            <a:r>
              <a:rPr lang="fr-FR" dirty="0" smtClean="0"/>
              <a:t>Chercheurs/ population</a:t>
            </a:r>
          </a:p>
          <a:p>
            <a:pPr lvl="1" algn="just"/>
            <a:r>
              <a:rPr lang="fr-FR" dirty="0" smtClean="0"/>
              <a:t>Budget Recherche</a:t>
            </a:r>
          </a:p>
          <a:p>
            <a:pPr lvl="1" algn="just"/>
            <a:endParaRPr lang="fr-FR" dirty="0" smtClean="0"/>
          </a:p>
          <a:p>
            <a:pPr algn="just"/>
            <a:r>
              <a:rPr lang="fr-FR" dirty="0" smtClean="0"/>
              <a:t>Investissement public et privé en R&amp;D</a:t>
            </a:r>
          </a:p>
          <a:p>
            <a:pPr algn="just"/>
            <a:endParaRPr lang="fr-FR" dirty="0" smtClean="0"/>
          </a:p>
          <a:p>
            <a:pPr algn="just"/>
            <a:r>
              <a:rPr lang="fr-FR" dirty="0" smtClean="0"/>
              <a:t>Infrastructures techniques et technologiques</a:t>
            </a:r>
            <a:endParaRPr lang="fr-FR"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Ecologique</a:t>
            </a:r>
            <a:endParaRPr lang="fr-FR" dirty="0"/>
          </a:p>
        </p:txBody>
      </p:sp>
      <p:sp>
        <p:nvSpPr>
          <p:cNvPr id="4" name="Espace réservé du numéro de diapositive 3"/>
          <p:cNvSpPr>
            <a:spLocks noGrp="1"/>
          </p:cNvSpPr>
          <p:nvPr>
            <p:ph type="sldNum" sz="quarter" idx="12"/>
          </p:nvPr>
        </p:nvSpPr>
        <p:spPr/>
        <p:txBody>
          <a:bodyPr/>
          <a:lstStyle/>
          <a:p>
            <a:fld id="{FCA923F2-B864-4AC8-9E85-8B18366A0BCF}" type="slidenum">
              <a:rPr lang="fr-FR" smtClean="0"/>
              <a:pPr/>
              <a:t>75</a:t>
            </a:fld>
            <a:endParaRPr lang="fr-FR"/>
          </a:p>
        </p:txBody>
      </p:sp>
      <p:sp>
        <p:nvSpPr>
          <p:cNvPr id="3" name="Espace réservé du contenu 2"/>
          <p:cNvSpPr>
            <a:spLocks noGrp="1"/>
          </p:cNvSpPr>
          <p:nvPr>
            <p:ph sz="quarter" idx="1"/>
          </p:nvPr>
        </p:nvSpPr>
        <p:spPr>
          <a:xfrm>
            <a:off x="457200" y="1600200"/>
            <a:ext cx="8229600" cy="4925144"/>
          </a:xfrm>
        </p:spPr>
        <p:txBody>
          <a:bodyPr>
            <a:normAutofit/>
          </a:bodyPr>
          <a:lstStyle/>
          <a:p>
            <a:pPr algn="just"/>
            <a:r>
              <a:rPr lang="fr-FR" dirty="0" smtClean="0"/>
              <a:t>Lois sur les protections de l’environnement dans les pays émergents…</a:t>
            </a:r>
          </a:p>
          <a:p>
            <a:pPr algn="just"/>
            <a:endParaRPr lang="fr-FR" dirty="0" smtClean="0"/>
          </a:p>
          <a:p>
            <a:pPr algn="just"/>
            <a:r>
              <a:rPr lang="fr-FR" dirty="0" smtClean="0"/>
              <a:t>Lois sur le retraitement des déchets</a:t>
            </a:r>
          </a:p>
          <a:p>
            <a:pPr algn="just"/>
            <a:endParaRPr lang="fr-FR" dirty="0" smtClean="0"/>
          </a:p>
          <a:p>
            <a:pPr algn="just"/>
            <a:r>
              <a:rPr lang="fr-FR" i="1" dirty="0" smtClean="0"/>
              <a:t>Sensibilisation de la population aux problèmes écologiques…</a:t>
            </a:r>
          </a:p>
          <a:p>
            <a:pPr algn="just"/>
            <a:endParaRPr lang="fr-FR" i="1" dirty="0" smtClean="0"/>
          </a:p>
          <a:p>
            <a:pPr algn="just"/>
            <a:r>
              <a:rPr lang="fr-FR" dirty="0" smtClean="0"/>
              <a:t>Existence d’une fiscalisation « verte »</a:t>
            </a:r>
          </a:p>
          <a:p>
            <a:endParaRPr lang="fr-FR"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Légal</a:t>
            </a:r>
            <a:endParaRPr lang="fr-FR" dirty="0"/>
          </a:p>
        </p:txBody>
      </p:sp>
      <p:sp>
        <p:nvSpPr>
          <p:cNvPr id="4" name="Espace réservé du numéro de diapositive 3"/>
          <p:cNvSpPr>
            <a:spLocks noGrp="1"/>
          </p:cNvSpPr>
          <p:nvPr>
            <p:ph type="sldNum" sz="quarter" idx="12"/>
          </p:nvPr>
        </p:nvSpPr>
        <p:spPr/>
        <p:txBody>
          <a:bodyPr/>
          <a:lstStyle/>
          <a:p>
            <a:fld id="{FCA923F2-B864-4AC8-9E85-8B18366A0BCF}" type="slidenum">
              <a:rPr lang="fr-FR" smtClean="0"/>
              <a:pPr/>
              <a:t>76</a:t>
            </a:fld>
            <a:endParaRPr lang="fr-FR"/>
          </a:p>
        </p:txBody>
      </p:sp>
      <p:sp>
        <p:nvSpPr>
          <p:cNvPr id="3" name="Espace réservé du contenu 2"/>
          <p:cNvSpPr>
            <a:spLocks noGrp="1"/>
          </p:cNvSpPr>
          <p:nvPr>
            <p:ph sz="quarter" idx="1"/>
          </p:nvPr>
        </p:nvSpPr>
        <p:spPr>
          <a:xfrm>
            <a:off x="457200" y="1412776"/>
            <a:ext cx="8229600" cy="5445224"/>
          </a:xfrm>
        </p:spPr>
        <p:txBody>
          <a:bodyPr>
            <a:normAutofit lnSpcReduction="10000"/>
          </a:bodyPr>
          <a:lstStyle/>
          <a:p>
            <a:pPr algn="just"/>
            <a:r>
              <a:rPr lang="fr-FR" dirty="0" smtClean="0"/>
              <a:t>Droit sur la liberté d’installation</a:t>
            </a:r>
          </a:p>
          <a:p>
            <a:pPr algn="just"/>
            <a:endParaRPr lang="fr-FR" dirty="0" smtClean="0"/>
          </a:p>
          <a:p>
            <a:pPr algn="just"/>
            <a:r>
              <a:rPr lang="fr-FR" dirty="0" smtClean="0"/>
              <a:t>Droit du travail (protecteur/flexible)</a:t>
            </a:r>
          </a:p>
          <a:p>
            <a:pPr lvl="1" algn="just"/>
            <a:r>
              <a:rPr lang="fr-FR" dirty="0" smtClean="0"/>
              <a:t>Droit de grève interdit dans certains pays</a:t>
            </a:r>
          </a:p>
          <a:p>
            <a:pPr lvl="1" algn="just"/>
            <a:r>
              <a:rPr lang="fr-FR" dirty="0" smtClean="0"/>
              <a:t>Licenciement facilité…</a:t>
            </a:r>
          </a:p>
          <a:p>
            <a:pPr lvl="1" algn="just"/>
            <a:endParaRPr lang="fr-FR" dirty="0" smtClean="0"/>
          </a:p>
          <a:p>
            <a:pPr algn="just"/>
            <a:r>
              <a:rPr lang="fr-FR" dirty="0" smtClean="0"/>
              <a:t>Législation sur les conditions de travail</a:t>
            </a:r>
          </a:p>
          <a:p>
            <a:pPr algn="just"/>
            <a:endParaRPr lang="fr-FR" dirty="0" smtClean="0"/>
          </a:p>
          <a:p>
            <a:pPr algn="just"/>
            <a:r>
              <a:rPr lang="fr-FR" dirty="0" smtClean="0"/>
              <a:t>Législation sur la santé</a:t>
            </a:r>
          </a:p>
          <a:p>
            <a:pPr lvl="1" algn="just"/>
            <a:r>
              <a:rPr lang="fr-FR" dirty="0" smtClean="0"/>
              <a:t>Amiante produite aujourd’hui dans les PVD</a:t>
            </a:r>
          </a:p>
          <a:p>
            <a:pPr lvl="1" algn="just"/>
            <a:endParaRPr lang="fr-FR" dirty="0" smtClean="0"/>
          </a:p>
          <a:p>
            <a:pPr algn="just"/>
            <a:r>
              <a:rPr lang="fr-FR" dirty="0" smtClean="0"/>
              <a:t>Normes de sécurité</a:t>
            </a:r>
          </a:p>
          <a:p>
            <a:pPr lvl="1" algn="just"/>
            <a:r>
              <a:rPr lang="fr-FR" dirty="0" smtClean="0"/>
              <a:t>Secteur des jouets (Mattel)</a:t>
            </a:r>
            <a:endParaRPr lang="fr-FR"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Que retenir...?</a:t>
            </a:r>
            <a:endParaRPr lang="fr-FR" dirty="0"/>
          </a:p>
        </p:txBody>
      </p:sp>
      <p:sp>
        <p:nvSpPr>
          <p:cNvPr id="4" name="Espace réservé du numéro de diapositive 3"/>
          <p:cNvSpPr>
            <a:spLocks noGrp="1"/>
          </p:cNvSpPr>
          <p:nvPr>
            <p:ph type="sldNum" sz="quarter" idx="12"/>
          </p:nvPr>
        </p:nvSpPr>
        <p:spPr/>
        <p:txBody>
          <a:bodyPr/>
          <a:lstStyle/>
          <a:p>
            <a:fld id="{FCA923F2-B864-4AC8-9E85-8B18366A0BCF}" type="slidenum">
              <a:rPr lang="fr-FR" smtClean="0"/>
              <a:pPr/>
              <a:t>77</a:t>
            </a:fld>
            <a:endParaRPr lang="fr-FR"/>
          </a:p>
        </p:txBody>
      </p:sp>
      <p:sp>
        <p:nvSpPr>
          <p:cNvPr id="3" name="Espace réservé du contenu 2"/>
          <p:cNvSpPr>
            <a:spLocks noGrp="1"/>
          </p:cNvSpPr>
          <p:nvPr>
            <p:ph sz="quarter" idx="1"/>
          </p:nvPr>
        </p:nvSpPr>
        <p:spPr>
          <a:xfrm>
            <a:off x="457200" y="1600200"/>
            <a:ext cx="8229600" cy="4853136"/>
          </a:xfrm>
        </p:spPr>
        <p:txBody>
          <a:bodyPr>
            <a:normAutofit/>
          </a:bodyPr>
          <a:lstStyle/>
          <a:p>
            <a:pPr algn="just"/>
            <a:r>
              <a:rPr lang="fr-FR" dirty="0" smtClean="0"/>
              <a:t>Un outil permettant de donner une vision globale de l’intérêt d’une zone géographique.</a:t>
            </a:r>
          </a:p>
          <a:p>
            <a:pPr algn="just"/>
            <a:endParaRPr lang="fr-FR" dirty="0" smtClean="0"/>
          </a:p>
          <a:p>
            <a:pPr algn="just"/>
            <a:r>
              <a:rPr lang="fr-FR" dirty="0" smtClean="0"/>
              <a:t>Ne pas se limiter à une énumération des facteurs.</a:t>
            </a:r>
          </a:p>
          <a:p>
            <a:pPr algn="just"/>
            <a:endParaRPr lang="fr-FR" dirty="0" smtClean="0"/>
          </a:p>
          <a:p>
            <a:pPr algn="just"/>
            <a:r>
              <a:rPr lang="fr-FR" dirty="0" smtClean="0"/>
              <a:t>Choisir les facteurs selon la finalité de l’entreprise</a:t>
            </a:r>
          </a:p>
          <a:p>
            <a:pPr lvl="1" algn="just"/>
            <a:r>
              <a:rPr lang="fr-FR" dirty="0" smtClean="0"/>
              <a:t>Vendre (opportunités)</a:t>
            </a:r>
          </a:p>
          <a:p>
            <a:pPr lvl="1" algn="just"/>
            <a:r>
              <a:rPr lang="fr-FR" dirty="0" smtClean="0"/>
              <a:t>Produire (efficience)</a:t>
            </a:r>
          </a:p>
          <a:p>
            <a:pPr lvl="1" algn="just"/>
            <a:r>
              <a:rPr lang="fr-FR" dirty="0" smtClean="0"/>
              <a:t>S’approvisionner (coûts, opportunités)</a:t>
            </a:r>
            <a:endParaRPr lang="fr-FR"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smtClean="0"/>
              <a:t>Le modèle des 5+1 forces de</a:t>
            </a:r>
            <a:br>
              <a:rPr lang="fr-FR" dirty="0" smtClean="0"/>
            </a:br>
            <a:r>
              <a:rPr lang="fr-FR" dirty="0" smtClean="0"/>
              <a:t>Porter</a:t>
            </a:r>
            <a:endParaRPr lang="fr-FR" dirty="0"/>
          </a:p>
        </p:txBody>
      </p:sp>
      <p:sp>
        <p:nvSpPr>
          <p:cNvPr id="4" name="Espace réservé du numéro de diapositive 3"/>
          <p:cNvSpPr>
            <a:spLocks noGrp="1"/>
          </p:cNvSpPr>
          <p:nvPr>
            <p:ph type="sldNum" sz="quarter" idx="12"/>
          </p:nvPr>
        </p:nvSpPr>
        <p:spPr/>
        <p:txBody>
          <a:bodyPr/>
          <a:lstStyle/>
          <a:p>
            <a:fld id="{FCA923F2-B864-4AC8-9E85-8B18366A0BCF}" type="slidenum">
              <a:rPr lang="fr-FR" smtClean="0"/>
              <a:pPr/>
              <a:t>78</a:t>
            </a:fld>
            <a:endParaRPr lang="fr-FR"/>
          </a:p>
        </p:txBody>
      </p:sp>
      <p:sp>
        <p:nvSpPr>
          <p:cNvPr id="3" name="Espace réservé du contenu 2"/>
          <p:cNvSpPr>
            <a:spLocks noGrp="1"/>
          </p:cNvSpPr>
          <p:nvPr>
            <p:ph sz="quarter" idx="1"/>
          </p:nvPr>
        </p:nvSpPr>
        <p:spPr/>
        <p:txBody>
          <a:bodyPr/>
          <a:lstStyle/>
          <a:p>
            <a:pPr algn="just"/>
            <a:r>
              <a:rPr lang="fr-FR" dirty="0" smtClean="0"/>
              <a:t>Outil permettant d’analyser la concurrence d’un secteur d’activité, d’une industrie afin d’en déterminer l’attrait.</a:t>
            </a:r>
          </a:p>
          <a:p>
            <a:pPr algn="just"/>
            <a:endParaRPr lang="fr-FR" dirty="0" smtClean="0"/>
          </a:p>
          <a:p>
            <a:pPr algn="just"/>
            <a:r>
              <a:rPr lang="fr-FR" dirty="0" smtClean="0"/>
              <a:t>Ici, nous l’appliquons à un secteur concurrentiel d’une zone géographique donnée.</a:t>
            </a:r>
            <a:endParaRPr lang="fr-FR"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concurrents</a:t>
            </a:r>
            <a:endParaRPr lang="fr-FR" dirty="0"/>
          </a:p>
        </p:txBody>
      </p:sp>
      <p:sp>
        <p:nvSpPr>
          <p:cNvPr id="4" name="Espace réservé du numéro de diapositive 3"/>
          <p:cNvSpPr>
            <a:spLocks noGrp="1"/>
          </p:cNvSpPr>
          <p:nvPr>
            <p:ph type="sldNum" sz="quarter" idx="12"/>
          </p:nvPr>
        </p:nvSpPr>
        <p:spPr/>
        <p:txBody>
          <a:bodyPr/>
          <a:lstStyle/>
          <a:p>
            <a:fld id="{FCA923F2-B864-4AC8-9E85-8B18366A0BCF}" type="slidenum">
              <a:rPr lang="fr-FR" smtClean="0"/>
              <a:pPr/>
              <a:t>79</a:t>
            </a:fld>
            <a:endParaRPr lang="fr-FR"/>
          </a:p>
        </p:txBody>
      </p:sp>
      <p:sp>
        <p:nvSpPr>
          <p:cNvPr id="3" name="Espace réservé du contenu 2"/>
          <p:cNvSpPr>
            <a:spLocks noGrp="1"/>
          </p:cNvSpPr>
          <p:nvPr>
            <p:ph sz="quarter" idx="1"/>
          </p:nvPr>
        </p:nvSpPr>
        <p:spPr>
          <a:xfrm>
            <a:off x="457200" y="1600200"/>
            <a:ext cx="8229600" cy="4925144"/>
          </a:xfrm>
        </p:spPr>
        <p:txBody>
          <a:bodyPr>
            <a:normAutofit fontScale="92500" lnSpcReduction="10000"/>
          </a:bodyPr>
          <a:lstStyle/>
          <a:p>
            <a:pPr algn="just"/>
            <a:r>
              <a:rPr lang="fr-FR" dirty="0" smtClean="0"/>
              <a:t>Qui sont-ils?</a:t>
            </a:r>
          </a:p>
          <a:p>
            <a:pPr lvl="1" algn="just"/>
            <a:r>
              <a:rPr lang="fr-FR" dirty="0" smtClean="0"/>
              <a:t>Concurrents à taille mondiale déjà présents?</a:t>
            </a:r>
          </a:p>
          <a:p>
            <a:pPr lvl="1" algn="just"/>
            <a:r>
              <a:rPr lang="fr-FR" dirty="0" smtClean="0"/>
              <a:t>Concurrents locaux à taille importante?</a:t>
            </a:r>
          </a:p>
          <a:p>
            <a:pPr lvl="1" algn="just"/>
            <a:r>
              <a:rPr lang="fr-FR" dirty="0" smtClean="0"/>
              <a:t>Concurrents locaux nombreux mais de petite taille?</a:t>
            </a:r>
          </a:p>
          <a:p>
            <a:pPr lvl="1" algn="just"/>
            <a:endParaRPr lang="fr-FR" dirty="0" smtClean="0"/>
          </a:p>
          <a:p>
            <a:pPr algn="just"/>
            <a:r>
              <a:rPr lang="fr-FR" dirty="0" smtClean="0"/>
              <a:t>Taux de croissance du marché</a:t>
            </a:r>
          </a:p>
          <a:p>
            <a:pPr algn="just"/>
            <a:endParaRPr lang="fr-FR" dirty="0" smtClean="0"/>
          </a:p>
          <a:p>
            <a:pPr algn="just"/>
            <a:r>
              <a:rPr lang="fr-FR" dirty="0" smtClean="0"/>
              <a:t>Quels segments de marché sont les plus concurrentiels?</a:t>
            </a:r>
          </a:p>
          <a:p>
            <a:pPr algn="just"/>
            <a:endParaRPr lang="fr-FR" dirty="0" smtClean="0"/>
          </a:p>
          <a:p>
            <a:pPr algn="just"/>
            <a:r>
              <a:rPr lang="fr-FR" dirty="0" smtClean="0"/>
              <a:t>Stratégie d’alliances possibles?</a:t>
            </a:r>
          </a:p>
          <a:p>
            <a:pPr lvl="1" algn="just"/>
            <a:r>
              <a:rPr lang="fr-FR" dirty="0" smtClean="0"/>
              <a:t>Concurrent mondial pas encore présent</a:t>
            </a:r>
          </a:p>
          <a:p>
            <a:pPr lvl="1" algn="just"/>
            <a:r>
              <a:rPr lang="fr-FR" dirty="0" smtClean="0"/>
              <a:t>Concurrent local</a:t>
            </a:r>
          </a:p>
          <a:p>
            <a:pPr lvl="1" algn="just"/>
            <a:r>
              <a:rPr lang="fr-FR" dirty="0" smtClean="0"/>
              <a:t>Concurrent mondial déjà présent</a:t>
            </a: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rmAutofit/>
          </a:bodyPr>
          <a:lstStyle/>
          <a:p>
            <a:pPr algn="ctr"/>
            <a:r>
              <a:rPr lang="fr-FR" dirty="0" smtClean="0">
                <a:latin typeface="Calibri" pitchFamily="34" charset="0"/>
                <a:cs typeface="Calibri" pitchFamily="34" charset="0"/>
              </a:rPr>
              <a:t>Les moteurs de la Mondialisation</a:t>
            </a:r>
            <a:endParaRPr lang="fr-FR" dirty="0">
              <a:latin typeface="Calibri" pitchFamily="34" charset="0"/>
              <a:cs typeface="Calibri" pitchFamily="34" charset="0"/>
            </a:endParaRPr>
          </a:p>
        </p:txBody>
      </p:sp>
      <p:sp>
        <p:nvSpPr>
          <p:cNvPr id="4" name="Espace réservé du numéro de diapositive 3"/>
          <p:cNvSpPr>
            <a:spLocks noGrp="1"/>
          </p:cNvSpPr>
          <p:nvPr>
            <p:ph type="sldNum" sz="quarter" idx="12"/>
          </p:nvPr>
        </p:nvSpPr>
        <p:spPr/>
        <p:txBody>
          <a:bodyPr/>
          <a:lstStyle/>
          <a:p>
            <a:fld id="{A3DF7F77-6425-4499-A570-5346FCF7B062}" type="slidenum">
              <a:rPr lang="fr-FR" smtClean="0"/>
              <a:pPr/>
              <a:t>8</a:t>
            </a:fld>
            <a:endParaRPr lang="fr-FR"/>
          </a:p>
        </p:txBody>
      </p:sp>
      <p:sp>
        <p:nvSpPr>
          <p:cNvPr id="2" name="Espace réservé du contenu 1"/>
          <p:cNvSpPr>
            <a:spLocks noGrp="1"/>
          </p:cNvSpPr>
          <p:nvPr>
            <p:ph sz="quarter" idx="1"/>
          </p:nvPr>
        </p:nvSpPr>
        <p:spPr>
          <a:xfrm>
            <a:off x="457200" y="1481328"/>
            <a:ext cx="8229600" cy="5376672"/>
          </a:xfrm>
        </p:spPr>
        <p:txBody>
          <a:bodyPr>
            <a:noAutofit/>
          </a:bodyPr>
          <a:lstStyle/>
          <a:p>
            <a:pPr algn="just"/>
            <a:r>
              <a:rPr lang="fr-FR" sz="2000" dirty="0" smtClean="0">
                <a:latin typeface="Calibri" pitchFamily="34" charset="0"/>
                <a:cs typeface="Calibri" pitchFamily="34" charset="0"/>
              </a:rPr>
              <a:t>Les progrès technologiques ne cessent d’améliorer l’efficacité des communications: exemple les coûts du transport aérien, des télécommunications et de l’informatique ont fortement chuté depuis 1950</a:t>
            </a:r>
          </a:p>
          <a:p>
            <a:pPr algn="just"/>
            <a:r>
              <a:rPr lang="fr-FR" sz="2000" dirty="0" smtClean="0">
                <a:latin typeface="Calibri" pitchFamily="34" charset="0"/>
                <a:cs typeface="Calibri" pitchFamily="34" charset="0"/>
              </a:rPr>
              <a:t>L’ouverture des frontières aux échanges, à l’investissement et aux transferts de technologie a non seulement créé de nouvelles opportunités pour les entreprises, mais a également favorisé l’arrivée de nouveaux concurrents étrangers sur leurs marchés intérieurs: une concurrence plus intensifiée, une clientèle mondiale, se délocalisation pour profiter de la baisse des coûts et de tirer parti des avances technologiques</a:t>
            </a:r>
          </a:p>
          <a:p>
            <a:pPr algn="just"/>
            <a:r>
              <a:rPr lang="fr-FR" sz="2000" dirty="0" smtClean="0">
                <a:latin typeface="Calibri" pitchFamily="34" charset="0"/>
                <a:cs typeface="Calibri" pitchFamily="34" charset="0"/>
              </a:rPr>
              <a:t>Cette ouverture des frontières permet une accélération et une croissance du commerce de marchandises, ainsi que celles des offres de services transfrontières dans des domaines comme l'assurance ou le support téléphonique. Les gens qui voyagent et les entreprises qui s'installent dans un autre pays apportent avec eux leurs connaissances : la mondialisation favorise les transferts de technologie et de savoir-faire.</a:t>
            </a:r>
            <a:endParaRPr lang="fr-FR" sz="2000"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fournisseurs</a:t>
            </a:r>
            <a:endParaRPr lang="fr-FR" dirty="0"/>
          </a:p>
        </p:txBody>
      </p:sp>
      <p:sp>
        <p:nvSpPr>
          <p:cNvPr id="4" name="Espace réservé du numéro de diapositive 3"/>
          <p:cNvSpPr>
            <a:spLocks noGrp="1"/>
          </p:cNvSpPr>
          <p:nvPr>
            <p:ph type="sldNum" sz="quarter" idx="12"/>
          </p:nvPr>
        </p:nvSpPr>
        <p:spPr/>
        <p:txBody>
          <a:bodyPr/>
          <a:lstStyle/>
          <a:p>
            <a:fld id="{FCA923F2-B864-4AC8-9E85-8B18366A0BCF}" type="slidenum">
              <a:rPr lang="fr-FR" smtClean="0"/>
              <a:pPr/>
              <a:t>80</a:t>
            </a:fld>
            <a:endParaRPr lang="fr-FR"/>
          </a:p>
        </p:txBody>
      </p:sp>
      <p:sp>
        <p:nvSpPr>
          <p:cNvPr id="3" name="Espace réservé du contenu 2"/>
          <p:cNvSpPr>
            <a:spLocks noGrp="1"/>
          </p:cNvSpPr>
          <p:nvPr>
            <p:ph sz="quarter" idx="1"/>
          </p:nvPr>
        </p:nvSpPr>
        <p:spPr>
          <a:xfrm>
            <a:off x="457200" y="1268760"/>
            <a:ext cx="8229600" cy="5832648"/>
          </a:xfrm>
        </p:spPr>
        <p:txBody>
          <a:bodyPr>
            <a:noAutofit/>
          </a:bodyPr>
          <a:lstStyle/>
          <a:p>
            <a:pPr algn="just"/>
            <a:r>
              <a:rPr lang="fr-FR" sz="2200" dirty="0" smtClean="0"/>
              <a:t>Existence de fournisseurs locaux</a:t>
            </a:r>
          </a:p>
          <a:p>
            <a:pPr lvl="1" algn="just"/>
            <a:r>
              <a:rPr lang="fr-FR" sz="2000" dirty="0" smtClean="0"/>
              <a:t>Important dans une logique d’implantation</a:t>
            </a:r>
          </a:p>
          <a:p>
            <a:pPr lvl="1" algn="just"/>
            <a:r>
              <a:rPr lang="fr-FR" sz="2000" dirty="0" smtClean="0"/>
              <a:t> Taille des fournisseurs</a:t>
            </a:r>
          </a:p>
          <a:p>
            <a:pPr lvl="1" algn="just"/>
            <a:r>
              <a:rPr lang="fr-FR" sz="2000" dirty="0" smtClean="0"/>
              <a:t> Nombre de fournisseurs</a:t>
            </a:r>
          </a:p>
          <a:p>
            <a:pPr lvl="1" algn="just"/>
            <a:r>
              <a:rPr lang="fr-FR" sz="2000" dirty="0" smtClean="0"/>
              <a:t> Fiabilité des fournisseurs</a:t>
            </a:r>
          </a:p>
          <a:p>
            <a:pPr lvl="1" algn="just"/>
            <a:endParaRPr lang="fr-FR" sz="2200" dirty="0" smtClean="0"/>
          </a:p>
          <a:p>
            <a:pPr algn="just"/>
            <a:r>
              <a:rPr lang="fr-FR" sz="2200" dirty="0" smtClean="0"/>
              <a:t>Faire le ratio entre le nombre de fournisseurs et le nombre d’entreprises du secteur</a:t>
            </a:r>
          </a:p>
          <a:p>
            <a:pPr algn="just"/>
            <a:endParaRPr lang="fr-FR" sz="2200" dirty="0" smtClean="0"/>
          </a:p>
          <a:p>
            <a:pPr algn="just"/>
            <a:r>
              <a:rPr lang="fr-FR" sz="2200" dirty="0" smtClean="0"/>
              <a:t>Coûts de transfert (rupture d’approvisionnement potentielle, coût d’apprentissage important)</a:t>
            </a:r>
          </a:p>
          <a:p>
            <a:pPr algn="just"/>
            <a:endParaRPr lang="fr-FR" sz="2200" dirty="0" smtClean="0"/>
          </a:p>
          <a:p>
            <a:pPr algn="just"/>
            <a:r>
              <a:rPr lang="fr-FR" sz="2200" dirty="0" smtClean="0"/>
              <a:t>Comportement des fournisseurs vis-à-vis des entreprises étrangères</a:t>
            </a:r>
            <a:endParaRPr lang="fr-FR" sz="2200"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clients/distributeurs</a:t>
            </a:r>
            <a:endParaRPr lang="fr-FR" dirty="0"/>
          </a:p>
        </p:txBody>
      </p:sp>
      <p:sp>
        <p:nvSpPr>
          <p:cNvPr id="4" name="Espace réservé du numéro de diapositive 3"/>
          <p:cNvSpPr>
            <a:spLocks noGrp="1"/>
          </p:cNvSpPr>
          <p:nvPr>
            <p:ph type="sldNum" sz="quarter" idx="12"/>
          </p:nvPr>
        </p:nvSpPr>
        <p:spPr/>
        <p:txBody>
          <a:bodyPr/>
          <a:lstStyle/>
          <a:p>
            <a:fld id="{FCA923F2-B864-4AC8-9E85-8B18366A0BCF}" type="slidenum">
              <a:rPr lang="fr-FR" smtClean="0"/>
              <a:pPr/>
              <a:t>81</a:t>
            </a:fld>
            <a:endParaRPr lang="fr-FR"/>
          </a:p>
        </p:txBody>
      </p:sp>
      <p:sp>
        <p:nvSpPr>
          <p:cNvPr id="3" name="Espace réservé du contenu 2"/>
          <p:cNvSpPr>
            <a:spLocks noGrp="1"/>
          </p:cNvSpPr>
          <p:nvPr>
            <p:ph sz="quarter" idx="1"/>
          </p:nvPr>
        </p:nvSpPr>
        <p:spPr/>
        <p:txBody>
          <a:bodyPr/>
          <a:lstStyle/>
          <a:p>
            <a:r>
              <a:rPr lang="fr-FR" b="1" dirty="0" smtClean="0"/>
              <a:t>Influence des distributeurs</a:t>
            </a:r>
          </a:p>
          <a:p>
            <a:pPr lvl="1"/>
            <a:r>
              <a:rPr lang="fr-FR" dirty="0" smtClean="0"/>
              <a:t>Taille et nombre des distributeurs</a:t>
            </a:r>
          </a:p>
          <a:p>
            <a:pPr lvl="1"/>
            <a:r>
              <a:rPr lang="fr-FR" dirty="0" smtClean="0"/>
              <a:t>Grande distribution / distribution locale</a:t>
            </a:r>
          </a:p>
          <a:p>
            <a:r>
              <a:rPr lang="fr-FR" b="1" dirty="0" smtClean="0"/>
              <a:t>Comportement des distributeurs vis-à vis des firmes étrangères</a:t>
            </a:r>
          </a:p>
          <a:p>
            <a:pPr lvl="1"/>
            <a:r>
              <a:rPr lang="fr-FR" dirty="0" smtClean="0"/>
              <a:t>Passer par les distributeurs locaux</a:t>
            </a:r>
          </a:p>
          <a:p>
            <a:pPr lvl="1"/>
            <a:r>
              <a:rPr lang="fr-FR" dirty="0" smtClean="0"/>
              <a:t>Construire son propre réseau de distribution</a:t>
            </a:r>
            <a:endParaRPr lang="fr-FR"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entrants potentiels</a:t>
            </a:r>
            <a:endParaRPr lang="fr-FR" dirty="0"/>
          </a:p>
        </p:txBody>
      </p:sp>
      <p:sp>
        <p:nvSpPr>
          <p:cNvPr id="4" name="Espace réservé du numéro de diapositive 3"/>
          <p:cNvSpPr>
            <a:spLocks noGrp="1"/>
          </p:cNvSpPr>
          <p:nvPr>
            <p:ph type="sldNum" sz="quarter" idx="12"/>
          </p:nvPr>
        </p:nvSpPr>
        <p:spPr/>
        <p:txBody>
          <a:bodyPr/>
          <a:lstStyle/>
          <a:p>
            <a:fld id="{FCA923F2-B864-4AC8-9E85-8B18366A0BCF}" type="slidenum">
              <a:rPr lang="fr-FR" smtClean="0"/>
              <a:pPr/>
              <a:t>82</a:t>
            </a:fld>
            <a:endParaRPr lang="fr-FR"/>
          </a:p>
        </p:txBody>
      </p:sp>
      <p:sp>
        <p:nvSpPr>
          <p:cNvPr id="3" name="Espace réservé du contenu 2"/>
          <p:cNvSpPr>
            <a:spLocks noGrp="1"/>
          </p:cNvSpPr>
          <p:nvPr>
            <p:ph sz="quarter" idx="1"/>
          </p:nvPr>
        </p:nvSpPr>
        <p:spPr/>
        <p:txBody>
          <a:bodyPr/>
          <a:lstStyle/>
          <a:p>
            <a:pPr algn="just"/>
            <a:r>
              <a:rPr lang="fr-FR" dirty="0" smtClean="0"/>
              <a:t>Anticiper les stratégies de copie par des producteurs locaux</a:t>
            </a:r>
          </a:p>
          <a:p>
            <a:pPr algn="just"/>
            <a:endParaRPr lang="fr-FR" dirty="0" smtClean="0"/>
          </a:p>
          <a:p>
            <a:pPr algn="just"/>
            <a:r>
              <a:rPr lang="fr-FR" dirty="0" smtClean="0"/>
              <a:t>Anticiper l’arrivée sur le marché d’un concurrent mondial</a:t>
            </a:r>
          </a:p>
          <a:p>
            <a:pPr algn="just"/>
            <a:endParaRPr lang="fr-FR" dirty="0" smtClean="0"/>
          </a:p>
          <a:p>
            <a:pPr algn="just"/>
            <a:r>
              <a:rPr lang="fr-FR" dirty="0" smtClean="0"/>
              <a:t>Existence de barrières à l’entrée dans le secteur</a:t>
            </a:r>
            <a:endParaRPr lang="fr-FR"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produits de substitution</a:t>
            </a:r>
            <a:endParaRPr lang="fr-FR" dirty="0"/>
          </a:p>
        </p:txBody>
      </p:sp>
      <p:sp>
        <p:nvSpPr>
          <p:cNvPr id="4" name="Espace réservé du numéro de diapositive 3"/>
          <p:cNvSpPr>
            <a:spLocks noGrp="1"/>
          </p:cNvSpPr>
          <p:nvPr>
            <p:ph type="sldNum" sz="quarter" idx="12"/>
          </p:nvPr>
        </p:nvSpPr>
        <p:spPr/>
        <p:txBody>
          <a:bodyPr/>
          <a:lstStyle/>
          <a:p>
            <a:fld id="{FCA923F2-B864-4AC8-9E85-8B18366A0BCF}" type="slidenum">
              <a:rPr lang="fr-FR" smtClean="0"/>
              <a:pPr/>
              <a:t>83</a:t>
            </a:fld>
            <a:endParaRPr lang="fr-FR"/>
          </a:p>
        </p:txBody>
      </p:sp>
      <p:sp>
        <p:nvSpPr>
          <p:cNvPr id="3" name="Espace réservé du contenu 2"/>
          <p:cNvSpPr>
            <a:spLocks noGrp="1"/>
          </p:cNvSpPr>
          <p:nvPr>
            <p:ph sz="quarter" idx="1"/>
          </p:nvPr>
        </p:nvSpPr>
        <p:spPr>
          <a:xfrm>
            <a:off x="457200" y="1340768"/>
            <a:ext cx="8229600" cy="5112568"/>
          </a:xfrm>
        </p:spPr>
        <p:txBody>
          <a:bodyPr>
            <a:normAutofit/>
          </a:bodyPr>
          <a:lstStyle/>
          <a:p>
            <a:pPr algn="just"/>
            <a:r>
              <a:rPr lang="fr-FR" dirty="0" smtClean="0"/>
              <a:t>Ce sont des produits ou services offrant un bénéfice équivalent aux clients selon une approche différente.</a:t>
            </a:r>
          </a:p>
          <a:p>
            <a:pPr algn="just"/>
            <a:endParaRPr lang="fr-FR" dirty="0" smtClean="0"/>
          </a:p>
          <a:p>
            <a:pPr algn="just"/>
            <a:r>
              <a:rPr lang="fr-FR" dirty="0" smtClean="0"/>
              <a:t>Le substitut menace-t-il le produit en proposant un rapport qualité/prix significativement meilleur?</a:t>
            </a:r>
          </a:p>
          <a:p>
            <a:pPr lvl="1" algn="just"/>
            <a:r>
              <a:rPr lang="fr-FR" dirty="0" smtClean="0"/>
              <a:t>Cas de la contrefaçon…</a:t>
            </a:r>
          </a:p>
          <a:p>
            <a:pPr lvl="1" algn="just"/>
            <a:endParaRPr lang="fr-FR" dirty="0" smtClean="0"/>
          </a:p>
          <a:p>
            <a:pPr algn="just"/>
            <a:r>
              <a:rPr lang="fr-FR" dirty="0" smtClean="0"/>
              <a:t>Quelle est la riposte des firmes en place?</a:t>
            </a:r>
            <a:endParaRPr lang="fr-FR"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CA923F2-B864-4AC8-9E85-8B18366A0BCF}" type="slidenum">
              <a:rPr lang="fr-FR" smtClean="0"/>
              <a:pPr/>
              <a:t>84</a:t>
            </a:fld>
            <a:endParaRPr lang="fr-FR"/>
          </a:p>
        </p:txBody>
      </p:sp>
      <p:sp>
        <p:nvSpPr>
          <p:cNvPr id="3" name="Espace réservé du contenu 2"/>
          <p:cNvSpPr>
            <a:spLocks noGrp="1"/>
          </p:cNvSpPr>
          <p:nvPr>
            <p:ph sz="quarter" idx="1"/>
          </p:nvPr>
        </p:nvSpPr>
        <p:spPr/>
        <p:txBody>
          <a:bodyPr>
            <a:normAutofit/>
          </a:bodyPr>
          <a:lstStyle/>
          <a:p>
            <a:pPr algn="r">
              <a:buNone/>
            </a:pPr>
            <a:endParaRPr lang="fr-FR" sz="5400" dirty="0" smtClean="0"/>
          </a:p>
          <a:p>
            <a:pPr algn="r">
              <a:buNone/>
            </a:pPr>
            <a:r>
              <a:rPr lang="fr-FR" sz="5400" dirty="0" smtClean="0"/>
              <a:t>Analyse des risques</a:t>
            </a:r>
            <a:endParaRPr lang="fr-FR" sz="5400"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Évaluer le risque-pays</a:t>
            </a:r>
            <a:endParaRPr lang="fr-FR" dirty="0"/>
          </a:p>
        </p:txBody>
      </p:sp>
      <p:sp>
        <p:nvSpPr>
          <p:cNvPr id="4" name="Espace réservé du numéro de diapositive 3"/>
          <p:cNvSpPr>
            <a:spLocks noGrp="1"/>
          </p:cNvSpPr>
          <p:nvPr>
            <p:ph type="sldNum" sz="quarter" idx="12"/>
          </p:nvPr>
        </p:nvSpPr>
        <p:spPr/>
        <p:txBody>
          <a:bodyPr/>
          <a:lstStyle/>
          <a:p>
            <a:fld id="{FCA923F2-B864-4AC8-9E85-8B18366A0BCF}" type="slidenum">
              <a:rPr lang="fr-FR" smtClean="0"/>
              <a:pPr/>
              <a:t>85</a:t>
            </a:fld>
            <a:endParaRPr lang="fr-FR"/>
          </a:p>
        </p:txBody>
      </p:sp>
      <p:sp>
        <p:nvSpPr>
          <p:cNvPr id="3" name="Espace réservé du contenu 2"/>
          <p:cNvSpPr>
            <a:spLocks noGrp="1"/>
          </p:cNvSpPr>
          <p:nvPr>
            <p:ph sz="quarter" idx="1"/>
          </p:nvPr>
        </p:nvSpPr>
        <p:spPr>
          <a:xfrm>
            <a:off x="457200" y="1340768"/>
            <a:ext cx="8229600" cy="5112568"/>
          </a:xfrm>
        </p:spPr>
        <p:txBody>
          <a:bodyPr>
            <a:normAutofit fontScale="77500" lnSpcReduction="20000"/>
          </a:bodyPr>
          <a:lstStyle/>
          <a:p>
            <a:pPr algn="just"/>
            <a:r>
              <a:rPr lang="fr-FR" dirty="0" smtClean="0"/>
              <a:t>Renforcement des obstacles administratifs (exportatrice)</a:t>
            </a:r>
          </a:p>
          <a:p>
            <a:pPr algn="just"/>
            <a:endParaRPr lang="fr-FR" dirty="0" smtClean="0"/>
          </a:p>
          <a:p>
            <a:pPr algn="just"/>
            <a:r>
              <a:rPr lang="fr-FR" dirty="0" smtClean="0"/>
              <a:t>Annulation des contrats conclus (exportatrice)</a:t>
            </a:r>
          </a:p>
          <a:p>
            <a:pPr algn="just"/>
            <a:endParaRPr lang="fr-FR" dirty="0" smtClean="0"/>
          </a:p>
          <a:p>
            <a:pPr algn="just"/>
            <a:r>
              <a:rPr lang="fr-FR" dirty="0" smtClean="0"/>
              <a:t>Participation locale imposée ( IDE)</a:t>
            </a:r>
          </a:p>
          <a:p>
            <a:pPr algn="just"/>
            <a:endParaRPr lang="fr-FR" dirty="0" smtClean="0"/>
          </a:p>
          <a:p>
            <a:pPr algn="just"/>
            <a:r>
              <a:rPr lang="fr-FR" dirty="0" smtClean="0"/>
              <a:t>Blocage des bénéfices (IDE)</a:t>
            </a:r>
          </a:p>
          <a:p>
            <a:pPr algn="just"/>
            <a:endParaRPr lang="fr-FR" dirty="0" smtClean="0"/>
          </a:p>
          <a:p>
            <a:pPr algn="just"/>
            <a:r>
              <a:rPr lang="fr-FR" dirty="0" smtClean="0"/>
              <a:t>Nationalisation</a:t>
            </a:r>
          </a:p>
          <a:p>
            <a:pPr algn="just"/>
            <a:endParaRPr lang="fr-FR" dirty="0" smtClean="0"/>
          </a:p>
          <a:p>
            <a:pPr algn="just"/>
            <a:r>
              <a:rPr lang="fr-FR" dirty="0" smtClean="0"/>
              <a:t>Expropriation</a:t>
            </a:r>
          </a:p>
          <a:p>
            <a:pPr algn="just"/>
            <a:endParaRPr lang="fr-FR" dirty="0" smtClean="0"/>
          </a:p>
          <a:p>
            <a:pPr algn="just"/>
            <a:r>
              <a:rPr lang="fr-FR" dirty="0" smtClean="0"/>
              <a:t>Discriminations diverses</a:t>
            </a:r>
          </a:p>
          <a:p>
            <a:pPr algn="just"/>
            <a:endParaRPr lang="fr-FR" dirty="0" smtClean="0"/>
          </a:p>
          <a:p>
            <a:pPr algn="just"/>
            <a:r>
              <a:rPr lang="fr-FR" dirty="0" smtClean="0"/>
              <a:t>Politique monétaire du pays (variation des taux de change)</a:t>
            </a:r>
            <a:endParaRPr lang="fr-FR"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Les notations de la Coface</a:t>
            </a:r>
            <a:endParaRPr lang="fr-FR" dirty="0"/>
          </a:p>
        </p:txBody>
      </p:sp>
      <p:sp>
        <p:nvSpPr>
          <p:cNvPr id="4" name="Espace réservé du numéro de diapositive 3"/>
          <p:cNvSpPr>
            <a:spLocks noGrp="1"/>
          </p:cNvSpPr>
          <p:nvPr>
            <p:ph type="sldNum" sz="quarter" idx="12"/>
          </p:nvPr>
        </p:nvSpPr>
        <p:spPr/>
        <p:txBody>
          <a:bodyPr/>
          <a:lstStyle/>
          <a:p>
            <a:fld id="{FCA923F2-B864-4AC8-9E85-8B18366A0BCF}" type="slidenum">
              <a:rPr lang="fr-FR" smtClean="0"/>
              <a:pPr/>
              <a:t>86</a:t>
            </a:fld>
            <a:endParaRPr lang="fr-FR"/>
          </a:p>
        </p:txBody>
      </p:sp>
      <p:sp>
        <p:nvSpPr>
          <p:cNvPr id="3" name="Espace réservé du contenu 2"/>
          <p:cNvSpPr>
            <a:spLocks noGrp="1"/>
          </p:cNvSpPr>
          <p:nvPr>
            <p:ph sz="quarter" idx="1"/>
          </p:nvPr>
        </p:nvSpPr>
        <p:spPr/>
        <p:txBody>
          <a:bodyPr/>
          <a:lstStyle/>
          <a:p>
            <a:pPr algn="just"/>
            <a:r>
              <a:rPr lang="fr-FR" dirty="0" smtClean="0"/>
              <a:t>Trois niveaux pris en compte:</a:t>
            </a:r>
          </a:p>
          <a:p>
            <a:pPr lvl="1" algn="just"/>
            <a:r>
              <a:rPr lang="fr-FR" dirty="0" smtClean="0"/>
              <a:t>Critères macro-économiques et financiers</a:t>
            </a:r>
          </a:p>
          <a:p>
            <a:pPr lvl="1" algn="just"/>
            <a:r>
              <a:rPr lang="fr-FR" dirty="0" smtClean="0"/>
              <a:t>Critères sur l’environnement des affaires</a:t>
            </a:r>
          </a:p>
          <a:p>
            <a:pPr lvl="1" algn="just"/>
            <a:r>
              <a:rPr lang="fr-FR" dirty="0" smtClean="0"/>
              <a:t>Critères micro-économiques</a:t>
            </a:r>
          </a:p>
          <a:p>
            <a:pPr lvl="1" algn="just"/>
            <a:endParaRPr lang="fr-FR" dirty="0" smtClean="0"/>
          </a:p>
          <a:p>
            <a:pPr algn="just"/>
            <a:r>
              <a:rPr lang="fr-FR" dirty="0" smtClean="0"/>
              <a:t>Objectif: identifier le risque de défaut de paiement.</a:t>
            </a:r>
            <a:endParaRPr lang="fr-FR"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Exemples de notation</a:t>
            </a:r>
            <a:endParaRPr lang="fr-FR" dirty="0"/>
          </a:p>
        </p:txBody>
      </p:sp>
      <p:sp>
        <p:nvSpPr>
          <p:cNvPr id="4" name="Espace réservé du numéro de diapositive 3"/>
          <p:cNvSpPr>
            <a:spLocks noGrp="1"/>
          </p:cNvSpPr>
          <p:nvPr>
            <p:ph type="sldNum" sz="quarter" idx="12"/>
          </p:nvPr>
        </p:nvSpPr>
        <p:spPr/>
        <p:txBody>
          <a:bodyPr/>
          <a:lstStyle/>
          <a:p>
            <a:fld id="{FCA923F2-B864-4AC8-9E85-8B18366A0BCF}" type="slidenum">
              <a:rPr lang="fr-FR" smtClean="0"/>
              <a:pPr/>
              <a:t>87</a:t>
            </a:fld>
            <a:endParaRPr lang="fr-FR"/>
          </a:p>
        </p:txBody>
      </p:sp>
      <p:sp>
        <p:nvSpPr>
          <p:cNvPr id="3" name="Espace réservé du contenu 2"/>
          <p:cNvSpPr>
            <a:spLocks noGrp="1"/>
          </p:cNvSpPr>
          <p:nvPr>
            <p:ph sz="quarter" idx="1"/>
          </p:nvPr>
        </p:nvSpPr>
        <p:spPr>
          <a:xfrm>
            <a:off x="457200" y="1600200"/>
            <a:ext cx="8229600" cy="5069160"/>
          </a:xfrm>
        </p:spPr>
        <p:txBody>
          <a:bodyPr>
            <a:normAutofit/>
          </a:bodyPr>
          <a:lstStyle/>
          <a:p>
            <a:pPr algn="just"/>
            <a:r>
              <a:rPr lang="fr-FR" dirty="0" smtClean="0"/>
              <a:t>Afrique du Sud: A3</a:t>
            </a:r>
          </a:p>
          <a:p>
            <a:pPr lvl="1" algn="just"/>
            <a:r>
              <a:rPr lang="fr-FR" dirty="0" smtClean="0"/>
              <a:t>Reprise économique modeste et fragile</a:t>
            </a:r>
          </a:p>
          <a:p>
            <a:pPr lvl="1" algn="just"/>
            <a:r>
              <a:rPr lang="fr-FR" dirty="0" smtClean="0"/>
              <a:t>Risque social important avec un chômage massif</a:t>
            </a:r>
          </a:p>
          <a:p>
            <a:pPr lvl="1" algn="just"/>
            <a:r>
              <a:rPr lang="fr-FR" dirty="0" smtClean="0"/>
              <a:t>Hausse importante de salaires, etc.</a:t>
            </a:r>
          </a:p>
          <a:p>
            <a:pPr lvl="1" algn="just"/>
            <a:r>
              <a:rPr lang="fr-FR" dirty="0" smtClean="0"/>
              <a:t>Carences en infrastructure de transport et d’énergie</a:t>
            </a:r>
          </a:p>
          <a:p>
            <a:pPr algn="just"/>
            <a:r>
              <a:rPr lang="fr-FR" dirty="0" smtClean="0"/>
              <a:t>France: A2</a:t>
            </a:r>
          </a:p>
          <a:p>
            <a:pPr lvl="1" algn="just"/>
            <a:r>
              <a:rPr lang="fr-FR" dirty="0" smtClean="0"/>
              <a:t>Faiblesse des PME</a:t>
            </a:r>
          </a:p>
          <a:p>
            <a:pPr lvl="1" algn="just"/>
            <a:r>
              <a:rPr lang="fr-FR" dirty="0" smtClean="0"/>
              <a:t>Faible taux d’emploi des jeunes et des travailleurs âgés</a:t>
            </a:r>
          </a:p>
          <a:p>
            <a:pPr lvl="1" algn="just"/>
            <a:r>
              <a:rPr lang="fr-FR" dirty="0" smtClean="0"/>
              <a:t>Finances publiques détériorées</a:t>
            </a:r>
          </a:p>
          <a:p>
            <a:pPr lvl="1" algn="just"/>
            <a:r>
              <a:rPr lang="fr-FR" dirty="0" smtClean="0"/>
              <a:t>Qualité des infrastructures et des services publics</a:t>
            </a:r>
            <a:endParaRPr lang="fr-FR"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Risques micro-économiques</a:t>
            </a:r>
            <a:endParaRPr lang="fr-FR" dirty="0"/>
          </a:p>
        </p:txBody>
      </p:sp>
      <p:sp>
        <p:nvSpPr>
          <p:cNvPr id="4" name="Espace réservé du numéro de diapositive 3"/>
          <p:cNvSpPr>
            <a:spLocks noGrp="1"/>
          </p:cNvSpPr>
          <p:nvPr>
            <p:ph type="sldNum" sz="quarter" idx="12"/>
          </p:nvPr>
        </p:nvSpPr>
        <p:spPr/>
        <p:txBody>
          <a:bodyPr/>
          <a:lstStyle/>
          <a:p>
            <a:fld id="{FCA923F2-B864-4AC8-9E85-8B18366A0BCF}" type="slidenum">
              <a:rPr lang="fr-FR" smtClean="0"/>
              <a:pPr/>
              <a:t>88</a:t>
            </a:fld>
            <a:endParaRPr lang="fr-FR"/>
          </a:p>
        </p:txBody>
      </p:sp>
      <p:sp>
        <p:nvSpPr>
          <p:cNvPr id="3" name="Espace réservé du contenu 2"/>
          <p:cNvSpPr>
            <a:spLocks noGrp="1"/>
          </p:cNvSpPr>
          <p:nvPr>
            <p:ph sz="quarter" idx="1"/>
          </p:nvPr>
        </p:nvSpPr>
        <p:spPr>
          <a:xfrm>
            <a:off x="457200" y="1412776"/>
            <a:ext cx="8229600" cy="5256584"/>
          </a:xfrm>
        </p:spPr>
        <p:txBody>
          <a:bodyPr>
            <a:normAutofit/>
          </a:bodyPr>
          <a:lstStyle/>
          <a:p>
            <a:pPr algn="just"/>
            <a:r>
              <a:rPr lang="fr-FR" dirty="0" smtClean="0"/>
              <a:t>Risques de prospection</a:t>
            </a:r>
          </a:p>
          <a:p>
            <a:pPr algn="just"/>
            <a:endParaRPr lang="fr-FR" dirty="0" smtClean="0"/>
          </a:p>
          <a:p>
            <a:pPr algn="just"/>
            <a:r>
              <a:rPr lang="fr-FR" dirty="0" smtClean="0"/>
              <a:t>Risques d’annulation de contrat</a:t>
            </a:r>
          </a:p>
          <a:p>
            <a:pPr algn="just"/>
            <a:endParaRPr lang="fr-FR" dirty="0" smtClean="0"/>
          </a:p>
          <a:p>
            <a:pPr algn="just"/>
            <a:r>
              <a:rPr lang="fr-FR" dirty="0" smtClean="0"/>
              <a:t>Risques de non respect des contraintes de fabrication</a:t>
            </a:r>
          </a:p>
          <a:p>
            <a:pPr algn="just"/>
            <a:endParaRPr lang="fr-FR" dirty="0" smtClean="0"/>
          </a:p>
          <a:p>
            <a:pPr algn="just"/>
            <a:r>
              <a:rPr lang="fr-FR" dirty="0" smtClean="0"/>
              <a:t>Risques d’acheminement</a:t>
            </a:r>
          </a:p>
          <a:p>
            <a:pPr algn="just"/>
            <a:endParaRPr lang="fr-FR" dirty="0" smtClean="0"/>
          </a:p>
          <a:p>
            <a:pPr algn="just"/>
            <a:r>
              <a:rPr lang="fr-FR" dirty="0" smtClean="0"/>
              <a:t>Risques de non-paiement</a:t>
            </a:r>
            <a:endParaRPr lang="fr-FR"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Intérêts de l’analyse de risques</a:t>
            </a:r>
            <a:endParaRPr lang="fr-FR" dirty="0"/>
          </a:p>
        </p:txBody>
      </p:sp>
      <p:sp>
        <p:nvSpPr>
          <p:cNvPr id="4" name="Espace réservé du numéro de diapositive 3"/>
          <p:cNvSpPr>
            <a:spLocks noGrp="1"/>
          </p:cNvSpPr>
          <p:nvPr>
            <p:ph type="sldNum" sz="quarter" idx="12"/>
          </p:nvPr>
        </p:nvSpPr>
        <p:spPr/>
        <p:txBody>
          <a:bodyPr/>
          <a:lstStyle/>
          <a:p>
            <a:fld id="{FCA923F2-B864-4AC8-9E85-8B18366A0BCF}" type="slidenum">
              <a:rPr lang="fr-FR" smtClean="0"/>
              <a:pPr/>
              <a:t>89</a:t>
            </a:fld>
            <a:endParaRPr lang="fr-FR"/>
          </a:p>
        </p:txBody>
      </p:sp>
      <p:sp>
        <p:nvSpPr>
          <p:cNvPr id="3" name="Espace réservé du contenu 2"/>
          <p:cNvSpPr>
            <a:spLocks noGrp="1"/>
          </p:cNvSpPr>
          <p:nvPr>
            <p:ph sz="quarter" idx="1"/>
          </p:nvPr>
        </p:nvSpPr>
        <p:spPr>
          <a:xfrm>
            <a:off x="457200" y="1412776"/>
            <a:ext cx="8229600" cy="5040560"/>
          </a:xfrm>
        </p:spPr>
        <p:txBody>
          <a:bodyPr>
            <a:normAutofit/>
          </a:bodyPr>
          <a:lstStyle/>
          <a:p>
            <a:r>
              <a:rPr lang="fr-FR" dirty="0" smtClean="0"/>
              <a:t>Arbitrer des choix entre différentes implantations et définir les modes de présence les plus appropriés.</a:t>
            </a:r>
          </a:p>
          <a:p>
            <a:endParaRPr lang="fr-FR" dirty="0" smtClean="0"/>
          </a:p>
          <a:p>
            <a:r>
              <a:rPr lang="fr-FR" dirty="0" smtClean="0"/>
              <a:t>De décider ou non de poursuivre un projet d’envergure (Alcatel en Chine)</a:t>
            </a:r>
          </a:p>
          <a:p>
            <a:endParaRPr lang="fr-FR" dirty="0" smtClean="0"/>
          </a:p>
          <a:p>
            <a:r>
              <a:rPr lang="fr-FR" dirty="0" smtClean="0"/>
              <a:t>Rechercher de manière anticipée les possibilités de prévention ou de couverture afin de minimiser l’exposition aux menaces (choix de contrats, choix d’assurances, appuis institutionnels)</a:t>
            </a: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Autofit/>
          </a:bodyPr>
          <a:lstStyle/>
          <a:p>
            <a:pPr algn="ctr"/>
            <a:r>
              <a:rPr lang="fr-FR" sz="4000" dirty="0" smtClean="0">
                <a:latin typeface="Calibri" pitchFamily="34" charset="0"/>
                <a:cs typeface="Calibri" pitchFamily="34" charset="0"/>
              </a:rPr>
              <a:t>Des échanges commerciaux déséquilibrés</a:t>
            </a:r>
            <a:endParaRPr lang="fr-FR" sz="4000" dirty="0">
              <a:latin typeface="Calibri" pitchFamily="34" charset="0"/>
              <a:cs typeface="Calibri" pitchFamily="34" charset="0"/>
            </a:endParaRPr>
          </a:p>
        </p:txBody>
      </p:sp>
      <p:sp>
        <p:nvSpPr>
          <p:cNvPr id="4" name="Espace réservé du numéro de diapositive 3"/>
          <p:cNvSpPr>
            <a:spLocks noGrp="1"/>
          </p:cNvSpPr>
          <p:nvPr>
            <p:ph type="sldNum" sz="quarter" idx="12"/>
          </p:nvPr>
        </p:nvSpPr>
        <p:spPr/>
        <p:txBody>
          <a:bodyPr/>
          <a:lstStyle/>
          <a:p>
            <a:fld id="{A3DF7F77-6425-4499-A570-5346FCF7B062}" type="slidenum">
              <a:rPr lang="fr-FR" smtClean="0"/>
              <a:pPr/>
              <a:t>9</a:t>
            </a:fld>
            <a:endParaRPr lang="fr-FR"/>
          </a:p>
        </p:txBody>
      </p:sp>
      <p:sp>
        <p:nvSpPr>
          <p:cNvPr id="2" name="Espace réservé du contenu 1"/>
          <p:cNvSpPr>
            <a:spLocks noGrp="1"/>
          </p:cNvSpPr>
          <p:nvPr>
            <p:ph sz="quarter" idx="1"/>
          </p:nvPr>
        </p:nvSpPr>
        <p:spPr/>
        <p:txBody>
          <a:bodyPr>
            <a:normAutofit/>
          </a:bodyPr>
          <a:lstStyle/>
          <a:p>
            <a:pPr algn="just"/>
            <a:r>
              <a:rPr lang="fr-FR" sz="2400" dirty="0" smtClean="0">
                <a:latin typeface="Calibri" pitchFamily="34" charset="0"/>
                <a:cs typeface="Calibri" pitchFamily="34" charset="0"/>
              </a:rPr>
              <a:t>Concentration du commerce international au sein des nations les plus développées: L’Amérique du nord et l’Europe sont à l’origine des exportations à hauteur de</a:t>
            </a:r>
          </a:p>
          <a:p>
            <a:pPr lvl="1" algn="just"/>
            <a:r>
              <a:rPr lang="fr-FR" sz="2000" dirty="0" smtClean="0">
                <a:latin typeface="Calibri" pitchFamily="34" charset="0"/>
                <a:cs typeface="Calibri" pitchFamily="34" charset="0"/>
              </a:rPr>
              <a:t>58,6% en 1986</a:t>
            </a:r>
          </a:p>
          <a:p>
            <a:pPr lvl="1" algn="just"/>
            <a:r>
              <a:rPr lang="fr-FR" sz="2000" dirty="0" smtClean="0">
                <a:latin typeface="Calibri" pitchFamily="34" charset="0"/>
                <a:cs typeface="Calibri" pitchFamily="34" charset="0"/>
              </a:rPr>
              <a:t>56,2 % en 2000.</a:t>
            </a:r>
          </a:p>
          <a:p>
            <a:pPr algn="just"/>
            <a:r>
              <a:rPr lang="fr-FR" sz="2400" dirty="0" smtClean="0">
                <a:latin typeface="Calibri" pitchFamily="34" charset="0"/>
                <a:cs typeface="Calibri" pitchFamily="34" charset="0"/>
              </a:rPr>
              <a:t>Mais de nouveaux géants arrivent…</a:t>
            </a:r>
          </a:p>
          <a:p>
            <a:pPr lvl="1" algn="just"/>
            <a:r>
              <a:rPr lang="fr-FR" sz="2000" dirty="0" smtClean="0">
                <a:latin typeface="Calibri" pitchFamily="34" charset="0"/>
                <a:cs typeface="Calibri" pitchFamily="34" charset="0"/>
              </a:rPr>
              <a:t>La chine: l’usine du monde…</a:t>
            </a:r>
          </a:p>
          <a:p>
            <a:pPr lvl="1" algn="just"/>
            <a:r>
              <a:rPr lang="fr-FR" sz="2000" dirty="0" smtClean="0">
                <a:latin typeface="Calibri" pitchFamily="34" charset="0"/>
                <a:cs typeface="Calibri" pitchFamily="34" charset="0"/>
              </a:rPr>
              <a:t>L’inde: le bureau du monde…</a:t>
            </a:r>
          </a:p>
          <a:p>
            <a:pPr lvl="1" algn="just"/>
            <a:r>
              <a:rPr lang="fr-FR" sz="2000" dirty="0" smtClean="0">
                <a:latin typeface="Calibri" pitchFamily="34" charset="0"/>
                <a:cs typeface="Calibri" pitchFamily="34" charset="0"/>
              </a:rPr>
              <a:t>Le brésil: le grenier du monde…</a:t>
            </a:r>
            <a:endParaRPr lang="fr-FR" sz="2000"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CA923F2-B864-4AC8-9E85-8B18366A0BCF}" type="slidenum">
              <a:rPr lang="fr-FR" smtClean="0"/>
              <a:pPr/>
              <a:t>90</a:t>
            </a:fld>
            <a:endParaRPr lang="fr-FR"/>
          </a:p>
        </p:txBody>
      </p:sp>
      <p:sp>
        <p:nvSpPr>
          <p:cNvPr id="3" name="Espace réservé du contenu 2"/>
          <p:cNvSpPr>
            <a:spLocks noGrp="1"/>
          </p:cNvSpPr>
          <p:nvPr>
            <p:ph sz="quarter" idx="1"/>
          </p:nvPr>
        </p:nvSpPr>
        <p:spPr/>
        <p:txBody>
          <a:bodyPr>
            <a:normAutofit/>
          </a:bodyPr>
          <a:lstStyle/>
          <a:p>
            <a:pPr algn="r">
              <a:buNone/>
            </a:pPr>
            <a:endParaRPr lang="fr-FR" sz="6000" dirty="0" smtClean="0"/>
          </a:p>
          <a:p>
            <a:pPr algn="r">
              <a:buNone/>
            </a:pPr>
            <a:r>
              <a:rPr lang="fr-FR" sz="6000" dirty="0" smtClean="0"/>
              <a:t>Analyse interne</a:t>
            </a:r>
            <a:endParaRPr lang="fr-FR" sz="6000"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Analyse interne et</a:t>
            </a:r>
            <a:br>
              <a:rPr lang="fr-FR" dirty="0" smtClean="0"/>
            </a:br>
            <a:r>
              <a:rPr lang="fr-FR" dirty="0" smtClean="0"/>
              <a:t>internationalisation</a:t>
            </a:r>
            <a:endParaRPr lang="fr-FR" dirty="0"/>
          </a:p>
        </p:txBody>
      </p:sp>
      <p:sp>
        <p:nvSpPr>
          <p:cNvPr id="4" name="Espace réservé du numéro de diapositive 3"/>
          <p:cNvSpPr>
            <a:spLocks noGrp="1"/>
          </p:cNvSpPr>
          <p:nvPr>
            <p:ph type="sldNum" sz="quarter" idx="12"/>
          </p:nvPr>
        </p:nvSpPr>
        <p:spPr/>
        <p:txBody>
          <a:bodyPr/>
          <a:lstStyle/>
          <a:p>
            <a:fld id="{FCA923F2-B864-4AC8-9E85-8B18366A0BCF}" type="slidenum">
              <a:rPr lang="fr-FR" smtClean="0"/>
              <a:pPr/>
              <a:t>91</a:t>
            </a:fld>
            <a:endParaRPr lang="fr-FR"/>
          </a:p>
        </p:txBody>
      </p:sp>
      <p:sp>
        <p:nvSpPr>
          <p:cNvPr id="3" name="Espace réservé du contenu 2"/>
          <p:cNvSpPr>
            <a:spLocks noGrp="1"/>
          </p:cNvSpPr>
          <p:nvPr>
            <p:ph sz="quarter" idx="1"/>
          </p:nvPr>
        </p:nvSpPr>
        <p:spPr>
          <a:xfrm>
            <a:off x="457200" y="1600200"/>
            <a:ext cx="8229600" cy="5069160"/>
          </a:xfrm>
        </p:spPr>
        <p:txBody>
          <a:bodyPr>
            <a:normAutofit/>
          </a:bodyPr>
          <a:lstStyle/>
          <a:p>
            <a:pPr algn="just"/>
            <a:r>
              <a:rPr lang="fr-FR" dirty="0" smtClean="0"/>
              <a:t>Identifier les ressources stratégiques existantes permettant de répondre à de nouvelles opportunités internationales.</a:t>
            </a:r>
          </a:p>
          <a:p>
            <a:pPr algn="just"/>
            <a:endParaRPr lang="fr-FR" dirty="0" smtClean="0"/>
          </a:p>
          <a:p>
            <a:pPr algn="just"/>
            <a:r>
              <a:rPr lang="fr-FR" dirty="0" smtClean="0"/>
              <a:t>Identifier les forces et faiblesses de l’entreprise dans son projet d’internationalisation</a:t>
            </a:r>
          </a:p>
          <a:p>
            <a:pPr algn="just"/>
            <a:endParaRPr lang="fr-FR" dirty="0" smtClean="0"/>
          </a:p>
          <a:p>
            <a:pPr algn="just"/>
            <a:r>
              <a:rPr lang="fr-FR" dirty="0" smtClean="0"/>
              <a:t>Identifier les processus, fonctions pouvant être optimisées</a:t>
            </a:r>
            <a:endParaRPr lang="fr-FR"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chaîne de valeur</a:t>
            </a:r>
            <a:endParaRPr lang="fr-FR" dirty="0"/>
          </a:p>
        </p:txBody>
      </p:sp>
      <p:sp>
        <p:nvSpPr>
          <p:cNvPr id="4" name="Espace réservé du numéro de diapositive 3"/>
          <p:cNvSpPr>
            <a:spLocks noGrp="1"/>
          </p:cNvSpPr>
          <p:nvPr>
            <p:ph type="sldNum" sz="quarter" idx="12"/>
          </p:nvPr>
        </p:nvSpPr>
        <p:spPr/>
        <p:txBody>
          <a:bodyPr/>
          <a:lstStyle/>
          <a:p>
            <a:fld id="{FCA923F2-B864-4AC8-9E85-8B18366A0BCF}" type="slidenum">
              <a:rPr lang="fr-FR" smtClean="0"/>
              <a:pPr/>
              <a:t>92</a:t>
            </a:fld>
            <a:endParaRPr lang="fr-FR"/>
          </a:p>
        </p:txBody>
      </p:sp>
      <p:pic>
        <p:nvPicPr>
          <p:cNvPr id="2050" name="Picture 2"/>
          <p:cNvPicPr>
            <a:picLocks noGrp="1" noChangeAspect="1" noChangeArrowheads="1"/>
          </p:cNvPicPr>
          <p:nvPr>
            <p:ph sz="quarter" idx="1"/>
          </p:nvPr>
        </p:nvPicPr>
        <p:blipFill>
          <a:blip r:embed="rId2" cstate="print"/>
          <a:stretch>
            <a:fillRect/>
          </a:stretch>
        </p:blipFill>
        <p:spPr bwMode="auto">
          <a:xfrm>
            <a:off x="1309687" y="1947862"/>
            <a:ext cx="6981825" cy="3571875"/>
          </a:xfrm>
          <a:prstGeom prst="rect">
            <a:avLst/>
          </a:prstGeom>
          <a:noFill/>
          <a:ln w="9525">
            <a:noFill/>
            <a:miter lim="800000"/>
            <a:headEnd/>
            <a:tailEnd/>
          </a:ln>
        </p:spPr>
      </p:pic>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Coûts ou différenciation</a:t>
            </a:r>
            <a:endParaRPr lang="fr-FR" dirty="0"/>
          </a:p>
        </p:txBody>
      </p:sp>
      <p:sp>
        <p:nvSpPr>
          <p:cNvPr id="4" name="Espace réservé du numéro de diapositive 3"/>
          <p:cNvSpPr>
            <a:spLocks noGrp="1"/>
          </p:cNvSpPr>
          <p:nvPr>
            <p:ph type="sldNum" sz="quarter" idx="12"/>
          </p:nvPr>
        </p:nvSpPr>
        <p:spPr/>
        <p:txBody>
          <a:bodyPr/>
          <a:lstStyle/>
          <a:p>
            <a:fld id="{FCA923F2-B864-4AC8-9E85-8B18366A0BCF}" type="slidenum">
              <a:rPr lang="fr-FR" smtClean="0"/>
              <a:pPr/>
              <a:t>93</a:t>
            </a:fld>
            <a:endParaRPr lang="fr-FR"/>
          </a:p>
        </p:txBody>
      </p:sp>
      <p:sp>
        <p:nvSpPr>
          <p:cNvPr id="3" name="Espace réservé du contenu 2"/>
          <p:cNvSpPr>
            <a:spLocks noGrp="1"/>
          </p:cNvSpPr>
          <p:nvPr>
            <p:ph sz="quarter" idx="1"/>
          </p:nvPr>
        </p:nvSpPr>
        <p:spPr>
          <a:xfrm>
            <a:off x="457200" y="1600200"/>
            <a:ext cx="8229600" cy="4853136"/>
          </a:xfrm>
        </p:spPr>
        <p:txBody>
          <a:bodyPr>
            <a:normAutofit/>
          </a:bodyPr>
          <a:lstStyle/>
          <a:p>
            <a:pPr algn="just"/>
            <a:r>
              <a:rPr lang="fr-FR" dirty="0" smtClean="0"/>
              <a:t>La création de valeur pour le client peut se faire de deux manières: soit en termes de coûts, soit en terme de différenciation</a:t>
            </a:r>
          </a:p>
          <a:p>
            <a:pPr algn="just"/>
            <a:endParaRPr lang="fr-FR" dirty="0" smtClean="0"/>
          </a:p>
          <a:p>
            <a:pPr algn="just"/>
            <a:r>
              <a:rPr lang="fr-FR" dirty="0" smtClean="0"/>
              <a:t>Quelle est l’originalité de la chaîne de valeur d’IKEA par rapport à ses concurrents?</a:t>
            </a:r>
          </a:p>
          <a:p>
            <a:pPr lvl="1" algn="just"/>
            <a:r>
              <a:rPr lang="fr-FR" dirty="0" smtClean="0"/>
              <a:t>Coûts?</a:t>
            </a:r>
          </a:p>
          <a:p>
            <a:pPr lvl="1" algn="just"/>
            <a:r>
              <a:rPr lang="fr-FR" dirty="0" smtClean="0"/>
              <a:t>Différenciation?</a:t>
            </a:r>
          </a:p>
          <a:p>
            <a:pPr lvl="1" algn="just"/>
            <a:endParaRPr lang="fr-FR" dirty="0" smtClean="0"/>
          </a:p>
          <a:p>
            <a:pPr algn="just"/>
            <a:r>
              <a:rPr lang="fr-FR" dirty="0" smtClean="0"/>
              <a:t>Une chaîne n’est forte que du plus faible maillon: externaliser les maillons non maîtrisés ou les renforcer.</a:t>
            </a:r>
            <a:endParaRPr lang="fr-FR"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Spécificité de la chaine de</a:t>
            </a:r>
            <a:br>
              <a:rPr lang="fr-FR" dirty="0" smtClean="0"/>
            </a:br>
            <a:r>
              <a:rPr lang="fr-FR" dirty="0" smtClean="0"/>
              <a:t>valeur</a:t>
            </a:r>
            <a:endParaRPr lang="fr-FR" dirty="0"/>
          </a:p>
        </p:txBody>
      </p:sp>
      <p:sp>
        <p:nvSpPr>
          <p:cNvPr id="4" name="Espace réservé du numéro de diapositive 3"/>
          <p:cNvSpPr>
            <a:spLocks noGrp="1"/>
          </p:cNvSpPr>
          <p:nvPr>
            <p:ph type="sldNum" sz="quarter" idx="12"/>
          </p:nvPr>
        </p:nvSpPr>
        <p:spPr/>
        <p:txBody>
          <a:bodyPr/>
          <a:lstStyle/>
          <a:p>
            <a:fld id="{FCA923F2-B864-4AC8-9E85-8B18366A0BCF}" type="slidenum">
              <a:rPr lang="fr-FR" smtClean="0"/>
              <a:pPr/>
              <a:t>94</a:t>
            </a:fld>
            <a:endParaRPr lang="fr-FR"/>
          </a:p>
        </p:txBody>
      </p:sp>
      <p:graphicFrame>
        <p:nvGraphicFramePr>
          <p:cNvPr id="5" name="Espace réservé du contenu 4"/>
          <p:cNvGraphicFramePr>
            <a:graphicFrameLocks noGrp="1"/>
          </p:cNvGraphicFramePr>
          <p:nvPr>
            <p:ph sz="quarter" idx="1"/>
          </p:nvPr>
        </p:nvGraphicFramePr>
        <p:xfrm>
          <a:off x="914400" y="1447800"/>
          <a:ext cx="7772400" cy="3027680"/>
        </p:xfrm>
        <a:graphic>
          <a:graphicData uri="http://schemas.openxmlformats.org/drawingml/2006/table">
            <a:tbl>
              <a:tblPr firstRow="1" bandRow="1">
                <a:tableStyleId>{5C22544A-7EE6-4342-B048-85BDC9FD1C3A}</a:tableStyleId>
              </a:tblPr>
              <a:tblGrid>
                <a:gridCol w="2590800"/>
                <a:gridCol w="2590800"/>
                <a:gridCol w="2590800"/>
              </a:tblGrid>
              <a:tr h="370840">
                <a:tc>
                  <a:txBody>
                    <a:bodyPr/>
                    <a:lstStyle/>
                    <a:p>
                      <a:endParaRPr lang="fr-FR" dirty="0"/>
                    </a:p>
                  </a:txBody>
                  <a:tcPr marL="86360" marR="86360"/>
                </a:tc>
                <a:tc>
                  <a:txBody>
                    <a:bodyPr/>
                    <a:lstStyle/>
                    <a:p>
                      <a:pPr algn="ctr"/>
                      <a:r>
                        <a:rPr lang="fr-FR" sz="1800" b="1" kern="1200" baseline="0" dirty="0" err="1" smtClean="0">
                          <a:solidFill>
                            <a:schemeClr val="lt1"/>
                          </a:solidFill>
                          <a:latin typeface="+mn-lt"/>
                          <a:ea typeface="+mn-ea"/>
                          <a:cs typeface="+mn-cs"/>
                        </a:rPr>
                        <a:t>RyanAir</a:t>
                      </a:r>
                      <a:endParaRPr lang="fr-FR" dirty="0"/>
                    </a:p>
                  </a:txBody>
                  <a:tcPr marL="86360" marR="86360"/>
                </a:tc>
                <a:tc>
                  <a:txBody>
                    <a:bodyPr/>
                    <a:lstStyle/>
                    <a:p>
                      <a:pPr algn="ctr"/>
                      <a:r>
                        <a:rPr lang="fr-FR" sz="1800" b="1" kern="1200" baseline="0" dirty="0" smtClean="0">
                          <a:solidFill>
                            <a:schemeClr val="lt1"/>
                          </a:solidFill>
                          <a:latin typeface="+mn-lt"/>
                          <a:ea typeface="+mn-ea"/>
                          <a:cs typeface="+mn-cs"/>
                        </a:rPr>
                        <a:t>Autres</a:t>
                      </a:r>
                      <a:endParaRPr lang="fr-FR" dirty="0"/>
                    </a:p>
                  </a:txBody>
                  <a:tcPr marL="86360" marR="86360"/>
                </a:tc>
              </a:tr>
              <a:tr h="370840">
                <a:tc>
                  <a:txBody>
                    <a:bodyPr/>
                    <a:lstStyle/>
                    <a:p>
                      <a:pPr algn="ctr"/>
                      <a:r>
                        <a:rPr lang="fr-FR" sz="1800" b="1" kern="1200" baseline="0" dirty="0" smtClean="0">
                          <a:solidFill>
                            <a:schemeClr val="dk1"/>
                          </a:solidFill>
                          <a:latin typeface="+mn-lt"/>
                          <a:ea typeface="+mn-ea"/>
                          <a:cs typeface="+mn-cs"/>
                        </a:rPr>
                        <a:t>Technologie and Design</a:t>
                      </a:r>
                      <a:endParaRPr lang="fr-FR" dirty="0"/>
                    </a:p>
                  </a:txBody>
                  <a:tcPr marL="86360" marR="86360"/>
                </a:tc>
                <a:tc>
                  <a:txBody>
                    <a:bodyPr/>
                    <a:lstStyle/>
                    <a:p>
                      <a:pPr algn="ctr"/>
                      <a:r>
                        <a:rPr lang="fr-FR" sz="1800" b="1" kern="1200" baseline="0" dirty="0" smtClean="0">
                          <a:solidFill>
                            <a:schemeClr val="dk1"/>
                          </a:solidFill>
                          <a:latin typeface="+mn-lt"/>
                          <a:ea typeface="+mn-ea"/>
                          <a:cs typeface="+mn-cs"/>
                        </a:rPr>
                        <a:t>1 seul avion</a:t>
                      </a:r>
                      <a:endParaRPr lang="fr-FR" dirty="0"/>
                    </a:p>
                  </a:txBody>
                  <a:tcPr marL="86360" marR="86360"/>
                </a:tc>
                <a:tc>
                  <a:txBody>
                    <a:bodyPr/>
                    <a:lstStyle/>
                    <a:p>
                      <a:pPr algn="ctr"/>
                      <a:r>
                        <a:rPr lang="fr-FR" sz="1800" b="1" kern="1200" baseline="0" dirty="0" smtClean="0">
                          <a:solidFill>
                            <a:schemeClr val="dk1"/>
                          </a:solidFill>
                          <a:latin typeface="+mn-lt"/>
                          <a:ea typeface="+mn-ea"/>
                          <a:cs typeface="+mn-cs"/>
                        </a:rPr>
                        <a:t>Plusieurs avions</a:t>
                      </a:r>
                      <a:endParaRPr lang="fr-FR" dirty="0"/>
                    </a:p>
                  </a:txBody>
                  <a:tcPr marL="86360" marR="86360"/>
                </a:tc>
              </a:tr>
              <a:tr h="370840">
                <a:tc>
                  <a:txBody>
                    <a:bodyPr/>
                    <a:lstStyle/>
                    <a:p>
                      <a:pPr algn="ctr"/>
                      <a:r>
                        <a:rPr lang="fr-FR" sz="1800" b="1" kern="1200" baseline="0" dirty="0" smtClean="0">
                          <a:solidFill>
                            <a:schemeClr val="dk1"/>
                          </a:solidFill>
                          <a:latin typeface="+mn-lt"/>
                          <a:ea typeface="+mn-ea"/>
                          <a:cs typeface="+mn-cs"/>
                        </a:rPr>
                        <a:t>Opérations</a:t>
                      </a:r>
                      <a:endParaRPr lang="fr-FR" dirty="0"/>
                    </a:p>
                  </a:txBody>
                  <a:tcPr marL="86360" marR="86360"/>
                </a:tc>
                <a:tc>
                  <a:txBody>
                    <a:bodyPr/>
                    <a:lstStyle/>
                    <a:p>
                      <a:pPr algn="ctr"/>
                      <a:r>
                        <a:rPr lang="fr-FR" sz="1800" b="1" kern="1200" baseline="0" dirty="0" smtClean="0">
                          <a:solidFill>
                            <a:schemeClr val="dk1"/>
                          </a:solidFill>
                          <a:latin typeface="+mn-lt"/>
                          <a:ea typeface="+mn-ea"/>
                          <a:cs typeface="+mn-cs"/>
                        </a:rPr>
                        <a:t>Courtes distances</a:t>
                      </a:r>
                    </a:p>
                    <a:p>
                      <a:pPr algn="ctr"/>
                      <a:r>
                        <a:rPr lang="fr-FR" sz="1800" b="1" kern="1200" baseline="0" dirty="0" smtClean="0">
                          <a:solidFill>
                            <a:schemeClr val="dk1"/>
                          </a:solidFill>
                          <a:latin typeface="+mn-lt"/>
                          <a:ea typeface="+mn-ea"/>
                          <a:cs typeface="+mn-cs"/>
                        </a:rPr>
                        <a:t>Pas de repas</a:t>
                      </a:r>
                    </a:p>
                    <a:p>
                      <a:pPr algn="ctr"/>
                      <a:r>
                        <a:rPr lang="fr-FR" sz="1800" b="1" kern="1200" baseline="0" dirty="0" smtClean="0">
                          <a:solidFill>
                            <a:schemeClr val="dk1"/>
                          </a:solidFill>
                          <a:latin typeface="+mn-lt"/>
                          <a:ea typeface="+mn-ea"/>
                          <a:cs typeface="+mn-cs"/>
                        </a:rPr>
                        <a:t>Pas de places assises</a:t>
                      </a:r>
                    </a:p>
                    <a:p>
                      <a:pPr algn="ctr"/>
                      <a:r>
                        <a:rPr lang="fr-FR" sz="1800" b="1" kern="1200" baseline="0" dirty="0" smtClean="0">
                          <a:solidFill>
                            <a:schemeClr val="dk1"/>
                          </a:solidFill>
                          <a:latin typeface="+mn-lt"/>
                          <a:ea typeface="+mn-ea"/>
                          <a:cs typeface="+mn-cs"/>
                        </a:rPr>
                        <a:t>attitrées</a:t>
                      </a:r>
                    </a:p>
                    <a:p>
                      <a:pPr algn="ctr"/>
                      <a:r>
                        <a:rPr lang="fr-FR" sz="1800" b="1" kern="1200" baseline="0" dirty="0" smtClean="0">
                          <a:solidFill>
                            <a:schemeClr val="dk1"/>
                          </a:solidFill>
                          <a:latin typeface="+mn-lt"/>
                          <a:ea typeface="+mn-ea"/>
                          <a:cs typeface="+mn-cs"/>
                        </a:rPr>
                        <a:t>Pas de transferts de bagages</a:t>
                      </a:r>
                    </a:p>
                    <a:p>
                      <a:pPr algn="ctr"/>
                      <a:r>
                        <a:rPr lang="fr-FR" sz="1800" b="1" kern="1200" baseline="0" dirty="0" smtClean="0">
                          <a:solidFill>
                            <a:schemeClr val="dk1"/>
                          </a:solidFill>
                          <a:latin typeface="+mn-lt"/>
                          <a:ea typeface="+mn-ea"/>
                          <a:cs typeface="+mn-cs"/>
                        </a:rPr>
                        <a:t>entre compagnies</a:t>
                      </a:r>
                    </a:p>
                    <a:p>
                      <a:pPr algn="ctr"/>
                      <a:r>
                        <a:rPr lang="fr-FR" sz="1800" b="1" kern="1200" baseline="0" dirty="0" smtClean="0">
                          <a:solidFill>
                            <a:schemeClr val="dk1"/>
                          </a:solidFill>
                          <a:latin typeface="+mn-lt"/>
                          <a:ea typeface="+mn-ea"/>
                          <a:cs typeface="+mn-cs"/>
                        </a:rPr>
                        <a:t>Aéroports secondaires</a:t>
                      </a:r>
                      <a:endParaRPr lang="fr-FR" dirty="0"/>
                    </a:p>
                  </a:txBody>
                  <a:tcPr marL="86360" marR="86360"/>
                </a:tc>
                <a:tc>
                  <a:txBody>
                    <a:bodyPr/>
                    <a:lstStyle/>
                    <a:p>
                      <a:pPr algn="ctr"/>
                      <a:r>
                        <a:rPr lang="fr-FR" sz="1800" b="1" kern="1200" baseline="0" dirty="0" smtClean="0">
                          <a:solidFill>
                            <a:schemeClr val="dk1"/>
                          </a:solidFill>
                          <a:latin typeface="+mn-lt"/>
                          <a:ea typeface="+mn-ea"/>
                          <a:cs typeface="+mn-cs"/>
                        </a:rPr>
                        <a:t>Correspondances</a:t>
                      </a:r>
                    </a:p>
                    <a:p>
                      <a:pPr algn="ctr"/>
                      <a:r>
                        <a:rPr lang="fr-FR" sz="1800" b="1" kern="1200" baseline="0" dirty="0" smtClean="0">
                          <a:solidFill>
                            <a:schemeClr val="dk1"/>
                          </a:solidFill>
                          <a:latin typeface="+mn-lt"/>
                          <a:ea typeface="+mn-ea"/>
                          <a:cs typeface="+mn-cs"/>
                        </a:rPr>
                        <a:t>Repas</a:t>
                      </a:r>
                    </a:p>
                    <a:p>
                      <a:pPr algn="ctr"/>
                      <a:r>
                        <a:rPr lang="fr-FR" sz="1800" b="1" kern="1200" baseline="0" dirty="0" smtClean="0">
                          <a:solidFill>
                            <a:schemeClr val="dk1"/>
                          </a:solidFill>
                          <a:latin typeface="+mn-lt"/>
                          <a:ea typeface="+mn-ea"/>
                          <a:cs typeface="+mn-cs"/>
                        </a:rPr>
                        <a:t>Places attitrées</a:t>
                      </a:r>
                    </a:p>
                    <a:p>
                      <a:pPr algn="ctr"/>
                      <a:r>
                        <a:rPr lang="fr-FR" sz="1800" b="1" kern="1200" baseline="0" dirty="0" smtClean="0">
                          <a:solidFill>
                            <a:schemeClr val="dk1"/>
                          </a:solidFill>
                          <a:latin typeface="+mn-lt"/>
                          <a:ea typeface="+mn-ea"/>
                          <a:cs typeface="+mn-cs"/>
                        </a:rPr>
                        <a:t>Aéroports principaux</a:t>
                      </a:r>
                      <a:endParaRPr lang="fr-FR" dirty="0"/>
                    </a:p>
                  </a:txBody>
                  <a:tcPr marL="86360" marR="86360"/>
                </a:tc>
              </a:tr>
            </a:tbl>
          </a:graphicData>
        </a:graphic>
      </p:graphicFrame>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Système de valeur</a:t>
            </a:r>
            <a:endParaRPr lang="fr-FR" dirty="0"/>
          </a:p>
        </p:txBody>
      </p:sp>
      <p:sp>
        <p:nvSpPr>
          <p:cNvPr id="4" name="Espace réservé du numéro de diapositive 3"/>
          <p:cNvSpPr>
            <a:spLocks noGrp="1"/>
          </p:cNvSpPr>
          <p:nvPr>
            <p:ph type="sldNum" sz="quarter" idx="12"/>
          </p:nvPr>
        </p:nvSpPr>
        <p:spPr/>
        <p:txBody>
          <a:bodyPr/>
          <a:lstStyle/>
          <a:p>
            <a:fld id="{FCA923F2-B864-4AC8-9E85-8B18366A0BCF}" type="slidenum">
              <a:rPr lang="fr-FR" smtClean="0"/>
              <a:pPr/>
              <a:t>95</a:t>
            </a:fld>
            <a:endParaRPr lang="fr-FR"/>
          </a:p>
        </p:txBody>
      </p:sp>
      <p:sp>
        <p:nvSpPr>
          <p:cNvPr id="3" name="Espace réservé du contenu 2"/>
          <p:cNvSpPr>
            <a:spLocks noGrp="1"/>
          </p:cNvSpPr>
          <p:nvPr>
            <p:ph sz="quarter" idx="1"/>
          </p:nvPr>
        </p:nvSpPr>
        <p:spPr>
          <a:xfrm>
            <a:off x="323528" y="1340768"/>
            <a:ext cx="8363272" cy="5184576"/>
          </a:xfrm>
        </p:spPr>
        <p:txBody>
          <a:bodyPr>
            <a:normAutofit/>
          </a:bodyPr>
          <a:lstStyle/>
          <a:p>
            <a:pPr algn="just"/>
            <a:r>
              <a:rPr lang="fr-FR" dirty="0" smtClean="0"/>
              <a:t>« </a:t>
            </a:r>
            <a:r>
              <a:rPr lang="fr-FR" i="1" dirty="0" smtClean="0"/>
              <a:t>La course ne se fait plus aujourd’hui entre différents fabricants de matériels mais entre différents écosystèmes. Nous devons construire ou rejoindre un écosystème compétitif » (Stephen </a:t>
            </a:r>
            <a:r>
              <a:rPr lang="fr-FR" i="1" dirty="0" err="1" smtClean="0"/>
              <a:t>Elop</a:t>
            </a:r>
            <a:r>
              <a:rPr lang="fr-FR" i="1" dirty="0" smtClean="0"/>
              <a:t>, Nokia)</a:t>
            </a:r>
          </a:p>
          <a:p>
            <a:pPr algn="just"/>
            <a:endParaRPr lang="fr-FR" i="1" dirty="0" smtClean="0"/>
          </a:p>
          <a:p>
            <a:pPr algn="just"/>
            <a:r>
              <a:rPr lang="fr-FR" dirty="0" smtClean="0"/>
              <a:t>Aujourd’hui la valeur pour le client est parfois fournie par plusieurs entreprises (écosystème).</a:t>
            </a:r>
          </a:p>
          <a:p>
            <a:pPr algn="just">
              <a:buNone/>
            </a:pPr>
            <a:endParaRPr lang="fr-FR" dirty="0" smtClean="0"/>
          </a:p>
          <a:p>
            <a:pPr algn="just"/>
            <a:r>
              <a:rPr lang="fr-FR" i="1" dirty="0" smtClean="0"/>
              <a:t>Les questions stratégiques:</a:t>
            </a:r>
          </a:p>
          <a:p>
            <a:pPr lvl="1" algn="just"/>
            <a:r>
              <a:rPr lang="fr-FR" dirty="0" smtClean="0"/>
              <a:t>Interne/externaliser (système exploitation Nokia/ Microsoft ou </a:t>
            </a:r>
            <a:r>
              <a:rPr lang="fr-FR" dirty="0" err="1" smtClean="0"/>
              <a:t>Android</a:t>
            </a:r>
            <a:r>
              <a:rPr lang="fr-FR" dirty="0" smtClean="0"/>
              <a:t>)</a:t>
            </a:r>
          </a:p>
          <a:p>
            <a:pPr lvl="1" algn="just"/>
            <a:r>
              <a:rPr lang="fr-FR" dirty="0" smtClean="0"/>
              <a:t>Identifier les gisements de valeur (hardware/Software)</a:t>
            </a:r>
          </a:p>
          <a:p>
            <a:pPr lvl="1" algn="just"/>
            <a:r>
              <a:rPr lang="fr-FR" dirty="0" smtClean="0"/>
              <a:t>Identifier les bons partenaires</a:t>
            </a:r>
            <a:endParaRPr lang="fr-FR"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L’approche ressources et compétences</a:t>
            </a:r>
            <a:endParaRPr lang="fr-FR" dirty="0"/>
          </a:p>
        </p:txBody>
      </p:sp>
      <p:sp>
        <p:nvSpPr>
          <p:cNvPr id="4" name="Espace réservé du numéro de diapositive 3"/>
          <p:cNvSpPr>
            <a:spLocks noGrp="1"/>
          </p:cNvSpPr>
          <p:nvPr>
            <p:ph type="sldNum" sz="quarter" idx="12"/>
          </p:nvPr>
        </p:nvSpPr>
        <p:spPr/>
        <p:txBody>
          <a:bodyPr/>
          <a:lstStyle/>
          <a:p>
            <a:fld id="{FCA923F2-B864-4AC8-9E85-8B18366A0BCF}" type="slidenum">
              <a:rPr lang="fr-FR" smtClean="0"/>
              <a:pPr/>
              <a:t>96</a:t>
            </a:fld>
            <a:endParaRPr lang="fr-FR"/>
          </a:p>
        </p:txBody>
      </p:sp>
      <p:sp>
        <p:nvSpPr>
          <p:cNvPr id="3" name="Espace réservé du contenu 2"/>
          <p:cNvSpPr>
            <a:spLocks noGrp="1"/>
          </p:cNvSpPr>
          <p:nvPr>
            <p:ph sz="quarter" idx="1"/>
          </p:nvPr>
        </p:nvSpPr>
        <p:spPr>
          <a:xfrm>
            <a:off x="395536" y="1600200"/>
            <a:ext cx="8496944" cy="4925144"/>
          </a:xfrm>
        </p:spPr>
        <p:txBody>
          <a:bodyPr>
            <a:normAutofit lnSpcReduction="10000"/>
          </a:bodyPr>
          <a:lstStyle/>
          <a:p>
            <a:pPr algn="just"/>
            <a:r>
              <a:rPr lang="fr-FR" dirty="0" smtClean="0"/>
              <a:t>Focus sur l’interne: Contrairement au modèle de Porter, cette approche préconise de s’attarder sur les spécificités de l’entreprise analysée plutôt que sur les celles de son secteur d’activité.</a:t>
            </a:r>
          </a:p>
          <a:p>
            <a:pPr algn="just"/>
            <a:endParaRPr lang="fr-FR" dirty="0" smtClean="0"/>
          </a:p>
          <a:p>
            <a:pPr algn="just"/>
            <a:r>
              <a:rPr lang="fr-FR" dirty="0" smtClean="0"/>
              <a:t>Origine de l’avantage concurrentiel: « combinaison unique des ressources et des compétences de l’entreprise associée à leurs caractéristiques intrinsèques ».</a:t>
            </a:r>
          </a:p>
          <a:p>
            <a:pPr algn="just"/>
            <a:endParaRPr lang="fr-FR" dirty="0" smtClean="0"/>
          </a:p>
          <a:p>
            <a:pPr algn="just"/>
            <a:r>
              <a:rPr lang="fr-FR" dirty="0" smtClean="0"/>
              <a:t>Niveau d’analyse retenu pour expliquer la performance: l’entreprise</a:t>
            </a:r>
          </a:p>
          <a:p>
            <a:pPr algn="just"/>
            <a:endParaRPr lang="fr-FR" dirty="0" smtClean="0"/>
          </a:p>
          <a:p>
            <a:pPr algn="just"/>
            <a:r>
              <a:rPr lang="fr-FR" i="1" dirty="0" smtClean="0"/>
              <a:t>Les gisements de valeur sont propres à l’entreprise et non au secteur.</a:t>
            </a:r>
            <a:endParaRPr lang="fr-FR" dirty="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Ressources</a:t>
            </a:r>
            <a:endParaRPr lang="fr-FR" dirty="0"/>
          </a:p>
        </p:txBody>
      </p:sp>
      <p:sp>
        <p:nvSpPr>
          <p:cNvPr id="4" name="Espace réservé du numéro de diapositive 3"/>
          <p:cNvSpPr>
            <a:spLocks noGrp="1"/>
          </p:cNvSpPr>
          <p:nvPr>
            <p:ph type="sldNum" sz="quarter" idx="12"/>
          </p:nvPr>
        </p:nvSpPr>
        <p:spPr/>
        <p:txBody>
          <a:bodyPr/>
          <a:lstStyle/>
          <a:p>
            <a:fld id="{FCA923F2-B864-4AC8-9E85-8B18366A0BCF}" type="slidenum">
              <a:rPr lang="fr-FR" smtClean="0"/>
              <a:pPr/>
              <a:t>97</a:t>
            </a:fld>
            <a:endParaRPr lang="fr-FR"/>
          </a:p>
        </p:txBody>
      </p:sp>
      <p:sp>
        <p:nvSpPr>
          <p:cNvPr id="3" name="Espace réservé du contenu 2"/>
          <p:cNvSpPr>
            <a:spLocks noGrp="1"/>
          </p:cNvSpPr>
          <p:nvPr>
            <p:ph sz="quarter" idx="1"/>
          </p:nvPr>
        </p:nvSpPr>
        <p:spPr>
          <a:xfrm>
            <a:off x="457200" y="1412776"/>
            <a:ext cx="8363272" cy="5184576"/>
          </a:xfrm>
        </p:spPr>
        <p:txBody>
          <a:bodyPr>
            <a:normAutofit/>
          </a:bodyPr>
          <a:lstStyle/>
          <a:p>
            <a:pPr algn="just"/>
            <a:r>
              <a:rPr lang="fr-FR" dirty="0" smtClean="0"/>
              <a:t>Ressources : actifs (tangibles/intangibles) détenus par une firme qui leur permettent de concevoir et de mettre en </a:t>
            </a:r>
            <a:r>
              <a:rPr lang="fr-FR" dirty="0" err="1" smtClean="0"/>
              <a:t>oeuvre</a:t>
            </a:r>
            <a:r>
              <a:rPr lang="fr-FR" dirty="0" smtClean="0"/>
              <a:t> des stratégies améliorant sa performance.</a:t>
            </a:r>
          </a:p>
          <a:p>
            <a:pPr algn="just"/>
            <a:endParaRPr lang="fr-FR" dirty="0" smtClean="0"/>
          </a:p>
          <a:p>
            <a:pPr algn="just"/>
            <a:r>
              <a:rPr lang="fr-FR" dirty="0" smtClean="0"/>
              <a:t>Exemples: marques, accords commerciaux, outil de production, capital de l’entreprise, capital humain, fichier client, ressources relationnelles (très bonnes relations avec son réseau)</a:t>
            </a:r>
          </a:p>
          <a:p>
            <a:pPr algn="just"/>
            <a:endParaRPr lang="fr-FR" dirty="0" smtClean="0"/>
          </a:p>
          <a:p>
            <a:pPr algn="just"/>
            <a:r>
              <a:rPr lang="fr-FR" dirty="0" smtClean="0"/>
              <a:t>Compétences: ressources difficilement échangeables sur le marché car elles sont le résultat de l’apprentissage individuel et collectif au sein de l’entreprise.</a:t>
            </a:r>
            <a:endParaRPr lang="fr-FR"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Quatre conditions concernant</a:t>
            </a:r>
            <a:br>
              <a:rPr lang="fr-FR" dirty="0" smtClean="0"/>
            </a:br>
            <a:r>
              <a:rPr lang="fr-FR" dirty="0" smtClean="0"/>
              <a:t>les ressources (VRIN)</a:t>
            </a:r>
            <a:endParaRPr lang="fr-FR" dirty="0"/>
          </a:p>
        </p:txBody>
      </p:sp>
      <p:sp>
        <p:nvSpPr>
          <p:cNvPr id="4" name="Espace réservé du numéro de diapositive 3"/>
          <p:cNvSpPr>
            <a:spLocks noGrp="1"/>
          </p:cNvSpPr>
          <p:nvPr>
            <p:ph type="sldNum" sz="quarter" idx="12"/>
          </p:nvPr>
        </p:nvSpPr>
        <p:spPr/>
        <p:txBody>
          <a:bodyPr/>
          <a:lstStyle/>
          <a:p>
            <a:fld id="{FCA923F2-B864-4AC8-9E85-8B18366A0BCF}" type="slidenum">
              <a:rPr lang="fr-FR" smtClean="0"/>
              <a:pPr/>
              <a:t>98</a:t>
            </a:fld>
            <a:endParaRPr lang="fr-FR"/>
          </a:p>
        </p:txBody>
      </p:sp>
      <p:sp>
        <p:nvSpPr>
          <p:cNvPr id="3" name="Espace réservé du contenu 2"/>
          <p:cNvSpPr>
            <a:spLocks noGrp="1"/>
          </p:cNvSpPr>
          <p:nvPr>
            <p:ph sz="quarter" idx="1"/>
          </p:nvPr>
        </p:nvSpPr>
        <p:spPr>
          <a:xfrm>
            <a:off x="323528" y="1600200"/>
            <a:ext cx="8363272" cy="4925144"/>
          </a:xfrm>
        </p:spPr>
        <p:txBody>
          <a:bodyPr>
            <a:normAutofit fontScale="92500" lnSpcReduction="10000"/>
          </a:bodyPr>
          <a:lstStyle/>
          <a:p>
            <a:pPr algn="just"/>
            <a:r>
              <a:rPr lang="fr-FR" dirty="0" smtClean="0"/>
              <a:t>Valeur: elles doivent permettre de saisir une opportunité, d’échapper à une menace, de réduire les coûts ou de fournir une valeur supplémentaire au client.</a:t>
            </a:r>
          </a:p>
          <a:p>
            <a:pPr algn="just"/>
            <a:endParaRPr lang="fr-FR" dirty="0" smtClean="0"/>
          </a:p>
          <a:p>
            <a:pPr algn="just"/>
            <a:r>
              <a:rPr lang="fr-FR" dirty="0" smtClean="0"/>
              <a:t>Rare: les ressources ne doivent pas être détenues par un grand nombre de concurrents</a:t>
            </a:r>
          </a:p>
          <a:p>
            <a:pPr algn="just"/>
            <a:endParaRPr lang="fr-FR" dirty="0" smtClean="0"/>
          </a:p>
          <a:p>
            <a:pPr algn="just"/>
            <a:r>
              <a:rPr lang="fr-FR" dirty="0" smtClean="0"/>
              <a:t>Imparfaitement Imitable. Ambigüité causale: difficulté pour un concurrent de savoir quelles sont les ressources et les compétences à l’origine de l’avantage concurrentiel.</a:t>
            </a:r>
          </a:p>
          <a:p>
            <a:pPr algn="just"/>
            <a:endParaRPr lang="fr-FR" dirty="0" smtClean="0"/>
          </a:p>
          <a:p>
            <a:pPr algn="just"/>
            <a:r>
              <a:rPr lang="fr-FR" dirty="0" smtClean="0"/>
              <a:t>Non substituable: le même résultat doit pouvoir être difficilement obtenu en exploitant une ressource ou une compétence différente.</a:t>
            </a:r>
            <a:endParaRPr lang="fr-FR" dirty="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L’organisation des ressources</a:t>
            </a:r>
            <a:br>
              <a:rPr lang="fr-FR" dirty="0" smtClean="0"/>
            </a:br>
            <a:r>
              <a:rPr lang="fr-FR" dirty="0" smtClean="0"/>
              <a:t>(VRIO)</a:t>
            </a:r>
            <a:endParaRPr lang="fr-FR" dirty="0"/>
          </a:p>
        </p:txBody>
      </p:sp>
      <p:sp>
        <p:nvSpPr>
          <p:cNvPr id="4" name="Espace réservé du numéro de diapositive 3"/>
          <p:cNvSpPr>
            <a:spLocks noGrp="1"/>
          </p:cNvSpPr>
          <p:nvPr>
            <p:ph type="sldNum" sz="quarter" idx="12"/>
          </p:nvPr>
        </p:nvSpPr>
        <p:spPr/>
        <p:txBody>
          <a:bodyPr/>
          <a:lstStyle/>
          <a:p>
            <a:fld id="{FCA923F2-B864-4AC8-9E85-8B18366A0BCF}" type="slidenum">
              <a:rPr lang="fr-FR" smtClean="0"/>
              <a:pPr/>
              <a:t>99</a:t>
            </a:fld>
            <a:endParaRPr lang="fr-FR"/>
          </a:p>
        </p:txBody>
      </p:sp>
      <p:sp>
        <p:nvSpPr>
          <p:cNvPr id="3" name="Espace réservé du contenu 2"/>
          <p:cNvSpPr>
            <a:spLocks noGrp="1"/>
          </p:cNvSpPr>
          <p:nvPr>
            <p:ph sz="quarter" idx="1"/>
          </p:nvPr>
        </p:nvSpPr>
        <p:spPr/>
        <p:txBody>
          <a:bodyPr/>
          <a:lstStyle/>
          <a:p>
            <a:r>
              <a:rPr lang="fr-FR" dirty="0" smtClean="0"/>
              <a:t>Il est important de posséder des ressources stratégiques, mais c’est leur organisation, leur utilisation qui permet d’exploiter le potentiel des ressources.</a:t>
            </a:r>
          </a:p>
          <a:p>
            <a:endParaRPr lang="fr-FR" dirty="0" smtClean="0"/>
          </a:p>
          <a:p>
            <a:r>
              <a:rPr lang="fr-FR" dirty="0" smtClean="0"/>
              <a:t>Possession/ utilisation</a:t>
            </a:r>
            <a:endParaRPr lang="fr-F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pitaux">
  <a:themeElements>
    <a:clrScheme name="Capitaux">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pitaux">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apitaux">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2498</TotalTime>
  <Words>9422</Words>
  <Application>Microsoft Office PowerPoint</Application>
  <PresentationFormat>Affichage à l'écran (4:3)</PresentationFormat>
  <Paragraphs>1395</Paragraphs>
  <Slides>158</Slides>
  <Notes>1</Notes>
  <HiddenSlides>0</HiddenSlides>
  <MMClips>0</MMClips>
  <ScaleCrop>false</ScaleCrop>
  <HeadingPairs>
    <vt:vector size="4" baseType="variant">
      <vt:variant>
        <vt:lpstr>Thème</vt:lpstr>
      </vt:variant>
      <vt:variant>
        <vt:i4>1</vt:i4>
      </vt:variant>
      <vt:variant>
        <vt:lpstr>Titres des diapositives</vt:lpstr>
      </vt:variant>
      <vt:variant>
        <vt:i4>158</vt:i4>
      </vt:variant>
    </vt:vector>
  </HeadingPairs>
  <TitlesOfParts>
    <vt:vector size="159" baseType="lpstr">
      <vt:lpstr>Capitaux</vt:lpstr>
      <vt:lpstr>Se développer à l’international</vt:lpstr>
      <vt:lpstr>Sommaire</vt:lpstr>
      <vt:lpstr>Diapositive 3</vt:lpstr>
      <vt:lpstr>Introduction </vt:lpstr>
      <vt:lpstr>I) La mondialisation</vt:lpstr>
      <vt:lpstr>Diapositive 6</vt:lpstr>
      <vt:lpstr>Les moteurs de la mondialisation</vt:lpstr>
      <vt:lpstr>Les moteurs de la Mondialisation</vt:lpstr>
      <vt:lpstr>Des échanges commerciaux déséquilibrés</vt:lpstr>
      <vt:lpstr>Poids des multinationales dans ce contexte économique</vt:lpstr>
      <vt:lpstr>Nationalités des grandes multinationales (CNUCED, 2008)</vt:lpstr>
      <vt:lpstr>Le modèle PREST</vt:lpstr>
      <vt:lpstr>La mutation socio-économique</vt:lpstr>
      <vt:lpstr>La tendance au rapprochement des normes et des cultures</vt:lpstr>
      <vt:lpstr>La mutation politico-réglementaire</vt:lpstr>
      <vt:lpstr>Zones de Libre échanges </vt:lpstr>
      <vt:lpstr>La montée des accords commerciaux régionaux </vt:lpstr>
      <vt:lpstr>Exemple d’accords économique en vigueur</vt:lpstr>
      <vt:lpstr>Déréglementation</vt:lpstr>
      <vt:lpstr>Les mutations technologiques</vt:lpstr>
      <vt:lpstr>Les mutations technologiques</vt:lpstr>
      <vt:lpstr>Composantes de la mondialisation</vt:lpstr>
      <vt:lpstr>Les types de délocalisation</vt:lpstr>
      <vt:lpstr>Délocalisations</vt:lpstr>
      <vt:lpstr>Flux d’échange commerciaux</vt:lpstr>
      <vt:lpstr>La globalisation financière</vt:lpstr>
      <vt:lpstr>La mondialisation des technologies et des connaissances</vt:lpstr>
      <vt:lpstr>Les migrations internationales de travailleurs </vt:lpstr>
      <vt:lpstr>Mondialisation et inégalité</vt:lpstr>
      <vt:lpstr>Inégalités économiques…mais lesquelles?</vt:lpstr>
      <vt:lpstr>Inégalités mondiales</vt:lpstr>
      <vt:lpstr>Les inégalités internationales </vt:lpstr>
      <vt:lpstr>Les inégalités internes</vt:lpstr>
      <vt:lpstr>Retour sur les points importants de la mondialisation </vt:lpstr>
      <vt:lpstr>Diapositive 35</vt:lpstr>
      <vt:lpstr>II) Rôle Théorie et des organisations </vt:lpstr>
      <vt:lpstr>Le rôle des organisations</vt:lpstr>
      <vt:lpstr>Les entreprises exportatrices: quelles caractéristiques</vt:lpstr>
      <vt:lpstr>Le facteur « productivité »</vt:lpstr>
      <vt:lpstr>Des entreprises exportatrices parfois éphémères…</vt:lpstr>
      <vt:lpstr>Les relations entre les FMN et les pays hôtes</vt:lpstr>
      <vt:lpstr>Les PME/PMI</vt:lpstr>
      <vt:lpstr>Les barrières internes à l’internationalisation des PME(Leonidou, 2004)</vt:lpstr>
      <vt:lpstr>Les barrières externes (Leonidou, 2004)</vt:lpstr>
      <vt:lpstr>Les difficultés rencontrées par les PME/PMI</vt:lpstr>
      <vt:lpstr>Le modèle Uppsala</vt:lpstr>
      <vt:lpstr>   Deux critiques majeures du modèle Uppsala:</vt:lpstr>
      <vt:lpstr>l’émergence des « born global »</vt:lpstr>
      <vt:lpstr>Les caractéristiques des « born global » performantes (Oviatt&amp; McDougall, 1995)</vt:lpstr>
      <vt:lpstr>Les théories du commerce international</vt:lpstr>
      <vt:lpstr>Les avantages absolus</vt:lpstr>
      <vt:lpstr>Limites du modèle</vt:lpstr>
      <vt:lpstr>Les avantages comparatifs (Ricardo)</vt:lpstr>
      <vt:lpstr>Les limites du modèle</vt:lpstr>
      <vt:lpstr>Le modèle HOS et l’origine des différences de productivité</vt:lpstr>
      <vt:lpstr>Le rôle des structures de marché dans la décision d’internationalisation</vt:lpstr>
      <vt:lpstr>Le mimétisme dans les secteurs oligopolistiques</vt:lpstr>
      <vt:lpstr>La théorie OLI (Dunning, 1981)</vt:lpstr>
      <vt:lpstr>La formulation de la stratégie internationale </vt:lpstr>
      <vt:lpstr>Les questions fondamentales de la stratégie</vt:lpstr>
      <vt:lpstr>Différents objectifs stratégiques</vt:lpstr>
      <vt:lpstr>Recherche de nouveaux marchés</vt:lpstr>
      <vt:lpstr>Les facteurs de production</vt:lpstr>
      <vt:lpstr>Réduction des coûts du travail</vt:lpstr>
      <vt:lpstr>L’accès aux matières premières</vt:lpstr>
      <vt:lpstr>L’accès aux technologies</vt:lpstr>
      <vt:lpstr>Améliorer la compétitivité globale de l’entreprise</vt:lpstr>
      <vt:lpstr>Objectifs du diagnostic Stratégique  </vt:lpstr>
      <vt:lpstr>Diapositive 69</vt:lpstr>
      <vt:lpstr>Le modèle PESTEL (1)</vt:lpstr>
      <vt:lpstr>Politique</vt:lpstr>
      <vt:lpstr>Economique</vt:lpstr>
      <vt:lpstr>Socioculturelle</vt:lpstr>
      <vt:lpstr>Technologique</vt:lpstr>
      <vt:lpstr>Ecologique</vt:lpstr>
      <vt:lpstr>Légal</vt:lpstr>
      <vt:lpstr>Que retenir...?</vt:lpstr>
      <vt:lpstr>Le modèle des 5+1 forces de Porter</vt:lpstr>
      <vt:lpstr>Les concurrents</vt:lpstr>
      <vt:lpstr>Les fournisseurs</vt:lpstr>
      <vt:lpstr>Les clients/distributeurs</vt:lpstr>
      <vt:lpstr>Les entrants potentiels</vt:lpstr>
      <vt:lpstr>Les produits de substitution</vt:lpstr>
      <vt:lpstr>Diapositive 84</vt:lpstr>
      <vt:lpstr>Évaluer le risque-pays</vt:lpstr>
      <vt:lpstr>Les notations de la Coface</vt:lpstr>
      <vt:lpstr>Exemples de notation</vt:lpstr>
      <vt:lpstr>Risques micro-économiques</vt:lpstr>
      <vt:lpstr>Intérêts de l’analyse de risques</vt:lpstr>
      <vt:lpstr>Diapositive 90</vt:lpstr>
      <vt:lpstr>Analyse interne et internationalisation</vt:lpstr>
      <vt:lpstr>La chaîne de valeur</vt:lpstr>
      <vt:lpstr>Coûts ou différenciation</vt:lpstr>
      <vt:lpstr>Spécificité de la chaine de valeur</vt:lpstr>
      <vt:lpstr>Système de valeur</vt:lpstr>
      <vt:lpstr>L’approche ressources et compétences</vt:lpstr>
      <vt:lpstr>Ressources</vt:lpstr>
      <vt:lpstr>Quatre conditions concernant les ressources (VRIN)</vt:lpstr>
      <vt:lpstr>L’organisation des ressources (VRIO)</vt:lpstr>
      <vt:lpstr>SWOT</vt:lpstr>
      <vt:lpstr>L’analyse SWOT des marchés étrangers (3)</vt:lpstr>
      <vt:lpstr>L’utilisation du modèle SWOT pour choisir les marchés </vt:lpstr>
      <vt:lpstr>L’utilisation du modèle SWOT pour choisir les marchés (3)</vt:lpstr>
      <vt:lpstr>L’utilisation du modèle SWOT pour choisir les marchés (4)</vt:lpstr>
      <vt:lpstr>Atouts du modèle SWOT</vt:lpstr>
      <vt:lpstr>Limites du modèle SWOT</vt:lpstr>
      <vt:lpstr>La grille attraits/atouts</vt:lpstr>
      <vt:lpstr>Une grille attraits/atouts</vt:lpstr>
      <vt:lpstr>Le diagnostic d’internationalisation initiale</vt:lpstr>
      <vt:lpstr>Points clés du diagnostic</vt:lpstr>
      <vt:lpstr>Le diagnostic d’implantation</vt:lpstr>
      <vt:lpstr>Le diagnostic de multinationalisation</vt:lpstr>
      <vt:lpstr>Diapositive 113</vt:lpstr>
      <vt:lpstr>Les différentes modalités</vt:lpstr>
      <vt:lpstr>S’implanter pour produire</vt:lpstr>
      <vt:lpstr>S’implanter pour vendre</vt:lpstr>
      <vt:lpstr>Trois grandes étapes</vt:lpstr>
      <vt:lpstr>La détermination des objectifs internationaux</vt:lpstr>
      <vt:lpstr>Les modalités d’internationalisation</vt:lpstr>
      <vt:lpstr>Sous quelle forme?</vt:lpstr>
      <vt:lpstr>Un choix lié aux coûts de transaction</vt:lpstr>
      <vt:lpstr>L’origine des coûts de transaction</vt:lpstr>
      <vt:lpstr>Spécificité des actifs</vt:lpstr>
      <vt:lpstr>Fréquence de la transaction</vt:lpstr>
      <vt:lpstr>L’incertitude de la transaction</vt:lpstr>
      <vt:lpstr>Alliances et Coentreprises</vt:lpstr>
      <vt:lpstr>Le système de licences ou de franchises</vt:lpstr>
      <vt:lpstr>L’investissement direct à l’étranger</vt:lpstr>
      <vt:lpstr>L’exportation et les marchés cible </vt:lpstr>
      <vt:lpstr> Choix des marchés cibles pour l’exportation</vt:lpstr>
      <vt:lpstr>Les options stratégiques d’exportation et de marché cible </vt:lpstr>
      <vt:lpstr>Les méthodes de sélection  pour l’export et les marchés cibles</vt:lpstr>
      <vt:lpstr> </vt:lpstr>
      <vt:lpstr>La Filiale</vt:lpstr>
      <vt:lpstr>Diapositive 135</vt:lpstr>
      <vt:lpstr>Comment et sous quelle forme créer une filiale ? </vt:lpstr>
      <vt:lpstr>Diapositive 137</vt:lpstr>
      <vt:lpstr>La succursale </vt:lpstr>
      <vt:lpstr>Les aides publics</vt:lpstr>
      <vt:lpstr> Les réseaux de vente hors implantation  </vt:lpstr>
      <vt:lpstr>Diapositive 141</vt:lpstr>
      <vt:lpstr>III) Focus sur Auchan</vt:lpstr>
      <vt:lpstr>Diapositive 143</vt:lpstr>
      <vt:lpstr>  Présentation de Auchan</vt:lpstr>
      <vt:lpstr>Stratégie du groupe</vt:lpstr>
      <vt:lpstr>Diapositive 146</vt:lpstr>
      <vt:lpstr>Les critères à prendre en compte dans le choix de l’internationalisation</vt:lpstr>
      <vt:lpstr>Les stratégies à mettre en place dans les différents pays</vt:lpstr>
      <vt:lpstr>Focus Auchan en Russie</vt:lpstr>
      <vt:lpstr>Diapositive 150</vt:lpstr>
      <vt:lpstr>Analyse</vt:lpstr>
      <vt:lpstr>Auchan en Chine</vt:lpstr>
      <vt:lpstr> </vt:lpstr>
      <vt:lpstr> </vt:lpstr>
      <vt:lpstr>Carrefour en Chine </vt:lpstr>
      <vt:lpstr>Une période difficile pour Carrefour en Chine</vt:lpstr>
      <vt:lpstr>L’empire du milieu ou le Vieux continent</vt:lpstr>
      <vt:lpstr>Conclusion</vt:lpstr>
    </vt:vector>
  </TitlesOfParts>
  <Company>USTL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Utilisateur</dc:creator>
  <cp:lastModifiedBy>Gazon</cp:lastModifiedBy>
  <cp:revision>219</cp:revision>
  <dcterms:created xsi:type="dcterms:W3CDTF">2014-01-29T11:52:14Z</dcterms:created>
  <dcterms:modified xsi:type="dcterms:W3CDTF">2014-01-30T21:38:49Z</dcterms:modified>
</cp:coreProperties>
</file>