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8" r:id="rId1"/>
  </p:sldMasterIdLst>
  <p:notesMasterIdLst>
    <p:notesMasterId r:id="rId46"/>
  </p:notesMasterIdLst>
  <p:sldIdLst>
    <p:sldId id="256" r:id="rId2"/>
    <p:sldId id="302" r:id="rId3"/>
    <p:sldId id="261" r:id="rId4"/>
    <p:sldId id="258"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259" r:id="rId26"/>
    <p:sldId id="413" r:id="rId27"/>
    <p:sldId id="412" r:id="rId28"/>
    <p:sldId id="271" r:id="rId29"/>
    <p:sldId id="406" r:id="rId30"/>
    <p:sldId id="272" r:id="rId31"/>
    <p:sldId id="407" r:id="rId32"/>
    <p:sldId id="408" r:id="rId33"/>
    <p:sldId id="273" r:id="rId34"/>
    <p:sldId id="409" r:id="rId35"/>
    <p:sldId id="410" r:id="rId36"/>
    <p:sldId id="411" r:id="rId37"/>
    <p:sldId id="405" r:id="rId38"/>
    <p:sldId id="274" r:id="rId39"/>
    <p:sldId id="404" r:id="rId40"/>
    <p:sldId id="275" r:id="rId41"/>
    <p:sldId id="402" r:id="rId42"/>
    <p:sldId id="403" r:id="rId43"/>
    <p:sldId id="262" r:id="rId44"/>
    <p:sldId id="27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4" autoAdjust="0"/>
    <p:restoredTop sz="94660"/>
  </p:normalViewPr>
  <p:slideViewPr>
    <p:cSldViewPr snapToGrid="0">
      <p:cViewPr>
        <p:scale>
          <a:sx n="69" d="100"/>
          <a:sy n="69" d="100"/>
        </p:scale>
        <p:origin x="-120"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45ABDF-39B5-4CB2-9CE8-9D13DB1D9C39}" type="doc">
      <dgm:prSet loTypeId="urn:microsoft.com/office/officeart/2005/8/layout/radial6" loCatId="cycle" qsTypeId="urn:microsoft.com/office/officeart/2005/8/quickstyle/3d3" qsCatId="3D" csTypeId="urn:microsoft.com/office/officeart/2005/8/colors/accent1_2" csCatId="accent1" phldr="1"/>
      <dgm:spPr/>
      <dgm:t>
        <a:bodyPr/>
        <a:lstStyle/>
        <a:p>
          <a:endParaRPr lang="fr-FR"/>
        </a:p>
      </dgm:t>
    </dgm:pt>
    <dgm:pt modelId="{150693F1-68EE-424C-87E8-DEFD9E349EE1}">
      <dgm:prSet phldrT="[Texte]"/>
      <dgm:spPr/>
      <dgm:t>
        <a:bodyPr/>
        <a:lstStyle/>
        <a:p>
          <a:r>
            <a:rPr lang="fr-FR" b="1" dirty="0" smtClean="0"/>
            <a:t>Roue de la créativité </a:t>
          </a:r>
          <a:endParaRPr lang="fr-FR" b="1" dirty="0"/>
        </a:p>
      </dgm:t>
    </dgm:pt>
    <dgm:pt modelId="{83E28DFD-0950-4DC9-A7D0-842262C71215}" type="parTrans" cxnId="{8672065B-C633-4B1F-88B5-CDD178780BB5}">
      <dgm:prSet/>
      <dgm:spPr/>
      <dgm:t>
        <a:bodyPr/>
        <a:lstStyle/>
        <a:p>
          <a:endParaRPr lang="fr-FR"/>
        </a:p>
      </dgm:t>
    </dgm:pt>
    <dgm:pt modelId="{EB4DDD6F-BD91-4640-970C-FDA593A496E4}" type="sibTrans" cxnId="{8672065B-C633-4B1F-88B5-CDD178780BB5}">
      <dgm:prSet/>
      <dgm:spPr/>
      <dgm:t>
        <a:bodyPr/>
        <a:lstStyle/>
        <a:p>
          <a:endParaRPr lang="fr-FR"/>
        </a:p>
      </dgm:t>
    </dgm:pt>
    <dgm:pt modelId="{BF0AFE64-7ED2-4411-BA1B-298088FA384E}">
      <dgm:prSet phldrT="[Texte]" custT="1"/>
      <dgm:spPr/>
      <dgm:t>
        <a:bodyPr/>
        <a:lstStyle/>
        <a:p>
          <a:r>
            <a:rPr lang="fr-FR" sz="1200" b="1" dirty="0" smtClean="0"/>
            <a:t>Commerciale</a:t>
          </a:r>
          <a:endParaRPr lang="fr-FR" sz="1200" b="1" dirty="0"/>
        </a:p>
      </dgm:t>
    </dgm:pt>
    <dgm:pt modelId="{F73AFC11-9D18-4F1F-A8D5-3F4E93FD411D}" type="parTrans" cxnId="{B40440FF-9554-4D85-AC41-DCD999DCBC2D}">
      <dgm:prSet/>
      <dgm:spPr/>
      <dgm:t>
        <a:bodyPr/>
        <a:lstStyle/>
        <a:p>
          <a:endParaRPr lang="fr-FR"/>
        </a:p>
      </dgm:t>
    </dgm:pt>
    <dgm:pt modelId="{B8B55C0A-E2B9-401F-BC42-9AE454472ADD}" type="sibTrans" cxnId="{B40440FF-9554-4D85-AC41-DCD999DCBC2D}">
      <dgm:prSet/>
      <dgm:spPr/>
      <dgm:t>
        <a:bodyPr/>
        <a:lstStyle/>
        <a:p>
          <a:endParaRPr lang="fr-FR"/>
        </a:p>
      </dgm:t>
    </dgm:pt>
    <dgm:pt modelId="{89FF0047-DC71-4F14-BB44-6D0E171E4A7D}">
      <dgm:prSet phldrT="[Texte]" custT="1"/>
      <dgm:spPr/>
      <dgm:t>
        <a:bodyPr/>
        <a:lstStyle/>
        <a:p>
          <a:r>
            <a:rPr lang="fr-FR" sz="1200" b="1" dirty="0" smtClean="0"/>
            <a:t>Technologique</a:t>
          </a:r>
          <a:endParaRPr lang="fr-FR" sz="1000" b="1" dirty="0"/>
        </a:p>
      </dgm:t>
    </dgm:pt>
    <dgm:pt modelId="{AB3D075A-C5B1-477B-9F38-4F1D43D1569E}" type="parTrans" cxnId="{DBE4BC4D-60F0-40CD-A5AA-5FFECA9C9A5A}">
      <dgm:prSet/>
      <dgm:spPr/>
      <dgm:t>
        <a:bodyPr/>
        <a:lstStyle/>
        <a:p>
          <a:endParaRPr lang="fr-FR"/>
        </a:p>
      </dgm:t>
    </dgm:pt>
    <dgm:pt modelId="{513473BA-D075-4DB0-A30B-340DECF84B72}" type="sibTrans" cxnId="{DBE4BC4D-60F0-40CD-A5AA-5FFECA9C9A5A}">
      <dgm:prSet/>
      <dgm:spPr/>
      <dgm:t>
        <a:bodyPr/>
        <a:lstStyle/>
        <a:p>
          <a:endParaRPr lang="fr-FR"/>
        </a:p>
      </dgm:t>
    </dgm:pt>
    <dgm:pt modelId="{AF200AC2-9F20-445D-A5A3-45791A92D2D2}">
      <dgm:prSet phldrT="[Texte]" custT="1"/>
      <dgm:spPr/>
      <dgm:t>
        <a:bodyPr/>
        <a:lstStyle/>
        <a:p>
          <a:r>
            <a:rPr lang="fr-FR" sz="1200" b="1" dirty="0" smtClean="0"/>
            <a:t>Méta produit</a:t>
          </a:r>
          <a:endParaRPr lang="fr-FR" sz="1200" b="1" dirty="0"/>
        </a:p>
      </dgm:t>
    </dgm:pt>
    <dgm:pt modelId="{C9E673AB-C6C5-450D-8121-A748248318ED}" type="parTrans" cxnId="{E5DE7CAF-1131-43E0-BB3A-4661BF534245}">
      <dgm:prSet/>
      <dgm:spPr/>
      <dgm:t>
        <a:bodyPr/>
        <a:lstStyle/>
        <a:p>
          <a:endParaRPr lang="fr-FR"/>
        </a:p>
      </dgm:t>
    </dgm:pt>
    <dgm:pt modelId="{1C94B984-13DD-4A51-986E-9544F970E9B5}" type="sibTrans" cxnId="{E5DE7CAF-1131-43E0-BB3A-4661BF534245}">
      <dgm:prSet/>
      <dgm:spPr/>
      <dgm:t>
        <a:bodyPr/>
        <a:lstStyle/>
        <a:p>
          <a:endParaRPr lang="fr-FR"/>
        </a:p>
      </dgm:t>
    </dgm:pt>
    <dgm:pt modelId="{52EFE515-E5D3-4F57-957C-DE0D46C1F78F}">
      <dgm:prSet phldrT="[Texte]" custT="1"/>
      <dgm:spPr/>
      <dgm:t>
        <a:bodyPr/>
        <a:lstStyle/>
        <a:p>
          <a:r>
            <a:rPr lang="fr-FR" sz="1200" b="1" dirty="0" smtClean="0"/>
            <a:t>Stratégique</a:t>
          </a:r>
          <a:endParaRPr lang="fr-FR" sz="1200" b="1" dirty="0"/>
        </a:p>
      </dgm:t>
    </dgm:pt>
    <dgm:pt modelId="{C5D21808-3525-45EB-B0EB-F47977638D97}" type="parTrans" cxnId="{D0F09367-99C6-46C3-862D-0F1C374CAEF4}">
      <dgm:prSet/>
      <dgm:spPr/>
      <dgm:t>
        <a:bodyPr/>
        <a:lstStyle/>
        <a:p>
          <a:endParaRPr lang="fr-FR"/>
        </a:p>
      </dgm:t>
    </dgm:pt>
    <dgm:pt modelId="{E66EFBCE-9FF9-4EF3-8490-533B3549E727}" type="sibTrans" cxnId="{D0F09367-99C6-46C3-862D-0F1C374CAEF4}">
      <dgm:prSet/>
      <dgm:spPr/>
      <dgm:t>
        <a:bodyPr/>
        <a:lstStyle/>
        <a:p>
          <a:endParaRPr lang="fr-FR"/>
        </a:p>
      </dgm:t>
    </dgm:pt>
    <dgm:pt modelId="{DFCAC743-04CA-47C5-950A-8E77AF838233}">
      <dgm:prSet phldrT="[Texte]" custT="1"/>
      <dgm:spPr/>
      <dgm:t>
        <a:bodyPr/>
        <a:lstStyle/>
        <a:p>
          <a:r>
            <a:rPr lang="fr-FR" sz="1200" b="1" dirty="0" smtClean="0"/>
            <a:t>Produit</a:t>
          </a:r>
          <a:endParaRPr lang="fr-FR" sz="1200" b="1" dirty="0"/>
        </a:p>
      </dgm:t>
    </dgm:pt>
    <dgm:pt modelId="{275C6776-28AF-4C9C-A2F2-98FF7B5045B3}" type="parTrans" cxnId="{0BD5C146-6DA4-41A0-BAA8-CE3A109BA36F}">
      <dgm:prSet/>
      <dgm:spPr/>
      <dgm:t>
        <a:bodyPr/>
        <a:lstStyle/>
        <a:p>
          <a:endParaRPr lang="fr-FR"/>
        </a:p>
      </dgm:t>
    </dgm:pt>
    <dgm:pt modelId="{8379B86C-AF1C-495C-8171-C3D7A5B83843}" type="sibTrans" cxnId="{0BD5C146-6DA4-41A0-BAA8-CE3A109BA36F}">
      <dgm:prSet/>
      <dgm:spPr/>
      <dgm:t>
        <a:bodyPr/>
        <a:lstStyle/>
        <a:p>
          <a:endParaRPr lang="fr-FR"/>
        </a:p>
      </dgm:t>
    </dgm:pt>
    <dgm:pt modelId="{1A709A14-0009-454C-BA04-81CE5666BBDF}">
      <dgm:prSet phldrT="[Texte]" custT="1"/>
      <dgm:spPr/>
      <dgm:t>
        <a:bodyPr/>
        <a:lstStyle/>
        <a:p>
          <a:r>
            <a:rPr lang="fr-FR" sz="1200" b="1" dirty="0" smtClean="0"/>
            <a:t>Sensoriel</a:t>
          </a:r>
          <a:endParaRPr lang="fr-FR" sz="1200" b="1" dirty="0"/>
        </a:p>
      </dgm:t>
    </dgm:pt>
    <dgm:pt modelId="{8BCCBED0-BD97-482D-ADE9-3562340DBBF6}" type="parTrans" cxnId="{E09FC84F-6FE7-4094-BE05-A172234FD065}">
      <dgm:prSet/>
      <dgm:spPr/>
      <dgm:t>
        <a:bodyPr/>
        <a:lstStyle/>
        <a:p>
          <a:endParaRPr lang="fr-FR"/>
        </a:p>
      </dgm:t>
    </dgm:pt>
    <dgm:pt modelId="{14A8DC45-0AF9-48DC-8236-84EB954AE275}" type="sibTrans" cxnId="{E09FC84F-6FE7-4094-BE05-A172234FD065}">
      <dgm:prSet/>
      <dgm:spPr/>
      <dgm:t>
        <a:bodyPr/>
        <a:lstStyle/>
        <a:p>
          <a:endParaRPr lang="fr-FR"/>
        </a:p>
      </dgm:t>
    </dgm:pt>
    <dgm:pt modelId="{BF7F7FB9-7491-4ABB-BFED-4470AD0B41A5}">
      <dgm:prSet phldrT="[Texte]" custT="1"/>
      <dgm:spPr/>
      <dgm:t>
        <a:bodyPr/>
        <a:lstStyle/>
        <a:p>
          <a:r>
            <a:rPr lang="fr-FR" sz="1200" b="1" dirty="0" smtClean="0"/>
            <a:t>Consommateur</a:t>
          </a:r>
          <a:endParaRPr lang="fr-FR" sz="1200" b="1" dirty="0"/>
        </a:p>
      </dgm:t>
    </dgm:pt>
    <dgm:pt modelId="{FED0265A-C29B-4EA7-BD43-AECF3574D0D0}" type="parTrans" cxnId="{4743F416-99C2-4F64-BDC6-A517E79BD6F7}">
      <dgm:prSet/>
      <dgm:spPr/>
      <dgm:t>
        <a:bodyPr/>
        <a:lstStyle/>
        <a:p>
          <a:endParaRPr lang="fr-FR"/>
        </a:p>
      </dgm:t>
    </dgm:pt>
    <dgm:pt modelId="{A421D037-189E-4D31-A44F-DA42AE451287}" type="sibTrans" cxnId="{4743F416-99C2-4F64-BDC6-A517E79BD6F7}">
      <dgm:prSet/>
      <dgm:spPr/>
      <dgm:t>
        <a:bodyPr/>
        <a:lstStyle/>
        <a:p>
          <a:endParaRPr lang="fr-FR"/>
        </a:p>
      </dgm:t>
    </dgm:pt>
    <dgm:pt modelId="{7199E730-B187-4784-871B-F05D0B1BDA5C}" type="pres">
      <dgm:prSet presAssocID="{D645ABDF-39B5-4CB2-9CE8-9D13DB1D9C39}" presName="Name0" presStyleCnt="0">
        <dgm:presLayoutVars>
          <dgm:chMax val="1"/>
          <dgm:dir/>
          <dgm:animLvl val="ctr"/>
          <dgm:resizeHandles val="exact"/>
        </dgm:presLayoutVars>
      </dgm:prSet>
      <dgm:spPr/>
      <dgm:t>
        <a:bodyPr/>
        <a:lstStyle/>
        <a:p>
          <a:endParaRPr lang="fr-FR"/>
        </a:p>
      </dgm:t>
    </dgm:pt>
    <dgm:pt modelId="{69DB773E-3190-4813-8CCC-B1D6DA3B3C0E}" type="pres">
      <dgm:prSet presAssocID="{150693F1-68EE-424C-87E8-DEFD9E349EE1}" presName="centerShape" presStyleLbl="node0" presStyleIdx="0" presStyleCnt="1" custScaleX="147017" custScaleY="150147"/>
      <dgm:spPr/>
      <dgm:t>
        <a:bodyPr/>
        <a:lstStyle/>
        <a:p>
          <a:endParaRPr lang="fr-FR"/>
        </a:p>
      </dgm:t>
    </dgm:pt>
    <dgm:pt modelId="{358F73A4-3479-4F01-9F60-75F9BE753102}" type="pres">
      <dgm:prSet presAssocID="{BF0AFE64-7ED2-4411-BA1B-298088FA384E}" presName="node" presStyleLbl="node1" presStyleIdx="0" presStyleCnt="7" custScaleX="117873" custScaleY="117873">
        <dgm:presLayoutVars>
          <dgm:bulletEnabled val="1"/>
        </dgm:presLayoutVars>
      </dgm:prSet>
      <dgm:spPr/>
      <dgm:t>
        <a:bodyPr/>
        <a:lstStyle/>
        <a:p>
          <a:endParaRPr lang="fr-FR"/>
        </a:p>
      </dgm:t>
    </dgm:pt>
    <dgm:pt modelId="{DFEEA868-96F3-4B59-8805-9A8FE7FB0B69}" type="pres">
      <dgm:prSet presAssocID="{BF0AFE64-7ED2-4411-BA1B-298088FA384E}" presName="dummy" presStyleCnt="0"/>
      <dgm:spPr/>
      <dgm:t>
        <a:bodyPr/>
        <a:lstStyle/>
        <a:p>
          <a:endParaRPr lang="fr-FR"/>
        </a:p>
      </dgm:t>
    </dgm:pt>
    <dgm:pt modelId="{4FD7C41A-87E4-47A8-9024-24563E3BB590}" type="pres">
      <dgm:prSet presAssocID="{B8B55C0A-E2B9-401F-BC42-9AE454472ADD}" presName="sibTrans" presStyleLbl="sibTrans2D1" presStyleIdx="0" presStyleCnt="7"/>
      <dgm:spPr/>
      <dgm:t>
        <a:bodyPr/>
        <a:lstStyle/>
        <a:p>
          <a:endParaRPr lang="fr-FR"/>
        </a:p>
      </dgm:t>
    </dgm:pt>
    <dgm:pt modelId="{B0FCC488-1F8B-4BA7-9651-A2B3CC8B5CBC}" type="pres">
      <dgm:prSet presAssocID="{89FF0047-DC71-4F14-BB44-6D0E171E4A7D}" presName="node" presStyleLbl="node1" presStyleIdx="1" presStyleCnt="7" custScaleX="117873" custScaleY="117873">
        <dgm:presLayoutVars>
          <dgm:bulletEnabled val="1"/>
        </dgm:presLayoutVars>
      </dgm:prSet>
      <dgm:spPr/>
      <dgm:t>
        <a:bodyPr/>
        <a:lstStyle/>
        <a:p>
          <a:endParaRPr lang="fr-FR"/>
        </a:p>
      </dgm:t>
    </dgm:pt>
    <dgm:pt modelId="{9A8D7D16-B863-423D-8CC2-29D518F85B6C}" type="pres">
      <dgm:prSet presAssocID="{89FF0047-DC71-4F14-BB44-6D0E171E4A7D}" presName="dummy" presStyleCnt="0"/>
      <dgm:spPr/>
      <dgm:t>
        <a:bodyPr/>
        <a:lstStyle/>
        <a:p>
          <a:endParaRPr lang="fr-FR"/>
        </a:p>
      </dgm:t>
    </dgm:pt>
    <dgm:pt modelId="{12ACAD4C-E93F-4CA8-8C5B-DEB59FDB4A85}" type="pres">
      <dgm:prSet presAssocID="{513473BA-D075-4DB0-A30B-340DECF84B72}" presName="sibTrans" presStyleLbl="sibTrans2D1" presStyleIdx="1" presStyleCnt="7"/>
      <dgm:spPr/>
      <dgm:t>
        <a:bodyPr/>
        <a:lstStyle/>
        <a:p>
          <a:endParaRPr lang="fr-FR"/>
        </a:p>
      </dgm:t>
    </dgm:pt>
    <dgm:pt modelId="{41BE84D6-345D-44A7-900B-882EF83E37CF}" type="pres">
      <dgm:prSet presAssocID="{1A709A14-0009-454C-BA04-81CE5666BBDF}" presName="node" presStyleLbl="node1" presStyleIdx="2" presStyleCnt="7" custScaleX="117873" custScaleY="117873">
        <dgm:presLayoutVars>
          <dgm:bulletEnabled val="1"/>
        </dgm:presLayoutVars>
      </dgm:prSet>
      <dgm:spPr/>
      <dgm:t>
        <a:bodyPr/>
        <a:lstStyle/>
        <a:p>
          <a:endParaRPr lang="fr-FR"/>
        </a:p>
      </dgm:t>
    </dgm:pt>
    <dgm:pt modelId="{9E95A215-B78F-40EA-B717-9F5952ABF7F6}" type="pres">
      <dgm:prSet presAssocID="{1A709A14-0009-454C-BA04-81CE5666BBDF}" presName="dummy" presStyleCnt="0"/>
      <dgm:spPr/>
      <dgm:t>
        <a:bodyPr/>
        <a:lstStyle/>
        <a:p>
          <a:endParaRPr lang="fr-FR"/>
        </a:p>
      </dgm:t>
    </dgm:pt>
    <dgm:pt modelId="{860CD8C5-25FA-4E44-BE4A-CEC469305AB2}" type="pres">
      <dgm:prSet presAssocID="{14A8DC45-0AF9-48DC-8236-84EB954AE275}" presName="sibTrans" presStyleLbl="sibTrans2D1" presStyleIdx="2" presStyleCnt="7"/>
      <dgm:spPr/>
      <dgm:t>
        <a:bodyPr/>
        <a:lstStyle/>
        <a:p>
          <a:endParaRPr lang="fr-FR"/>
        </a:p>
      </dgm:t>
    </dgm:pt>
    <dgm:pt modelId="{6809AFC2-AB92-4DA1-885B-C90B5798DA38}" type="pres">
      <dgm:prSet presAssocID="{BF7F7FB9-7491-4ABB-BFED-4470AD0B41A5}" presName="node" presStyleLbl="node1" presStyleIdx="3" presStyleCnt="7" custScaleX="123767" custScaleY="117873">
        <dgm:presLayoutVars>
          <dgm:bulletEnabled val="1"/>
        </dgm:presLayoutVars>
      </dgm:prSet>
      <dgm:spPr/>
      <dgm:t>
        <a:bodyPr/>
        <a:lstStyle/>
        <a:p>
          <a:endParaRPr lang="fr-FR"/>
        </a:p>
      </dgm:t>
    </dgm:pt>
    <dgm:pt modelId="{F6CE66B4-0682-4AEF-B64A-54497B9E07E3}" type="pres">
      <dgm:prSet presAssocID="{BF7F7FB9-7491-4ABB-BFED-4470AD0B41A5}" presName="dummy" presStyleCnt="0"/>
      <dgm:spPr/>
      <dgm:t>
        <a:bodyPr/>
        <a:lstStyle/>
        <a:p>
          <a:endParaRPr lang="fr-FR"/>
        </a:p>
      </dgm:t>
    </dgm:pt>
    <dgm:pt modelId="{C23C934D-C113-4E3A-A2B2-FC80FF0667BB}" type="pres">
      <dgm:prSet presAssocID="{A421D037-189E-4D31-A44F-DA42AE451287}" presName="sibTrans" presStyleLbl="sibTrans2D1" presStyleIdx="3" presStyleCnt="7"/>
      <dgm:spPr/>
      <dgm:t>
        <a:bodyPr/>
        <a:lstStyle/>
        <a:p>
          <a:endParaRPr lang="fr-FR"/>
        </a:p>
      </dgm:t>
    </dgm:pt>
    <dgm:pt modelId="{0FD64847-63AF-463F-8264-41DEDE0DDA8C}" type="pres">
      <dgm:prSet presAssocID="{DFCAC743-04CA-47C5-950A-8E77AF838233}" presName="node" presStyleLbl="node1" presStyleIdx="4" presStyleCnt="7" custScaleX="117873" custScaleY="117873">
        <dgm:presLayoutVars>
          <dgm:bulletEnabled val="1"/>
        </dgm:presLayoutVars>
      </dgm:prSet>
      <dgm:spPr/>
      <dgm:t>
        <a:bodyPr/>
        <a:lstStyle/>
        <a:p>
          <a:endParaRPr lang="fr-FR"/>
        </a:p>
      </dgm:t>
    </dgm:pt>
    <dgm:pt modelId="{8429259D-3BDD-4375-A215-DB1C1730F44F}" type="pres">
      <dgm:prSet presAssocID="{DFCAC743-04CA-47C5-950A-8E77AF838233}" presName="dummy" presStyleCnt="0"/>
      <dgm:spPr/>
      <dgm:t>
        <a:bodyPr/>
        <a:lstStyle/>
        <a:p>
          <a:endParaRPr lang="fr-FR"/>
        </a:p>
      </dgm:t>
    </dgm:pt>
    <dgm:pt modelId="{D4A559B8-82D8-4665-8C29-BD1475CE3CF9}" type="pres">
      <dgm:prSet presAssocID="{8379B86C-AF1C-495C-8171-C3D7A5B83843}" presName="sibTrans" presStyleLbl="sibTrans2D1" presStyleIdx="4" presStyleCnt="7"/>
      <dgm:spPr/>
      <dgm:t>
        <a:bodyPr/>
        <a:lstStyle/>
        <a:p>
          <a:endParaRPr lang="fr-FR"/>
        </a:p>
      </dgm:t>
    </dgm:pt>
    <dgm:pt modelId="{DF0A5AEE-AE8A-4000-85F7-160E2596E237}" type="pres">
      <dgm:prSet presAssocID="{AF200AC2-9F20-445D-A5A3-45791A92D2D2}" presName="node" presStyleLbl="node1" presStyleIdx="5" presStyleCnt="7" custScaleX="117873" custScaleY="117873">
        <dgm:presLayoutVars>
          <dgm:bulletEnabled val="1"/>
        </dgm:presLayoutVars>
      </dgm:prSet>
      <dgm:spPr/>
      <dgm:t>
        <a:bodyPr/>
        <a:lstStyle/>
        <a:p>
          <a:endParaRPr lang="fr-FR"/>
        </a:p>
      </dgm:t>
    </dgm:pt>
    <dgm:pt modelId="{DC0D7B4C-A8D5-46C4-B030-92F8F9D94C51}" type="pres">
      <dgm:prSet presAssocID="{AF200AC2-9F20-445D-A5A3-45791A92D2D2}" presName="dummy" presStyleCnt="0"/>
      <dgm:spPr/>
      <dgm:t>
        <a:bodyPr/>
        <a:lstStyle/>
        <a:p>
          <a:endParaRPr lang="fr-FR"/>
        </a:p>
      </dgm:t>
    </dgm:pt>
    <dgm:pt modelId="{03E715CC-0A11-447D-869B-100D2FF1EA06}" type="pres">
      <dgm:prSet presAssocID="{1C94B984-13DD-4A51-986E-9544F970E9B5}" presName="sibTrans" presStyleLbl="sibTrans2D1" presStyleIdx="5" presStyleCnt="7"/>
      <dgm:spPr/>
      <dgm:t>
        <a:bodyPr/>
        <a:lstStyle/>
        <a:p>
          <a:endParaRPr lang="fr-FR"/>
        </a:p>
      </dgm:t>
    </dgm:pt>
    <dgm:pt modelId="{06942863-1497-4170-BC0B-029091059F31}" type="pres">
      <dgm:prSet presAssocID="{52EFE515-E5D3-4F57-957C-DE0D46C1F78F}" presName="node" presStyleLbl="node1" presStyleIdx="6" presStyleCnt="7" custScaleX="117873" custScaleY="117873">
        <dgm:presLayoutVars>
          <dgm:bulletEnabled val="1"/>
        </dgm:presLayoutVars>
      </dgm:prSet>
      <dgm:spPr/>
      <dgm:t>
        <a:bodyPr/>
        <a:lstStyle/>
        <a:p>
          <a:endParaRPr lang="fr-FR"/>
        </a:p>
      </dgm:t>
    </dgm:pt>
    <dgm:pt modelId="{E8204A37-6E89-46C1-BB95-19814E2F62A5}" type="pres">
      <dgm:prSet presAssocID="{52EFE515-E5D3-4F57-957C-DE0D46C1F78F}" presName="dummy" presStyleCnt="0"/>
      <dgm:spPr/>
      <dgm:t>
        <a:bodyPr/>
        <a:lstStyle/>
        <a:p>
          <a:endParaRPr lang="fr-FR"/>
        </a:p>
      </dgm:t>
    </dgm:pt>
    <dgm:pt modelId="{431C6D23-F36F-4423-A180-DCF31949F204}" type="pres">
      <dgm:prSet presAssocID="{E66EFBCE-9FF9-4EF3-8490-533B3549E727}" presName="sibTrans" presStyleLbl="sibTrans2D1" presStyleIdx="6" presStyleCnt="7"/>
      <dgm:spPr/>
      <dgm:t>
        <a:bodyPr/>
        <a:lstStyle/>
        <a:p>
          <a:endParaRPr lang="fr-FR"/>
        </a:p>
      </dgm:t>
    </dgm:pt>
  </dgm:ptLst>
  <dgm:cxnLst>
    <dgm:cxn modelId="{B40440FF-9554-4D85-AC41-DCD999DCBC2D}" srcId="{150693F1-68EE-424C-87E8-DEFD9E349EE1}" destId="{BF0AFE64-7ED2-4411-BA1B-298088FA384E}" srcOrd="0" destOrd="0" parTransId="{F73AFC11-9D18-4F1F-A8D5-3F4E93FD411D}" sibTransId="{B8B55C0A-E2B9-401F-BC42-9AE454472ADD}"/>
    <dgm:cxn modelId="{24CB9376-BDA7-40DE-AAE5-DBC03C903F44}" type="presOf" srcId="{DFCAC743-04CA-47C5-950A-8E77AF838233}" destId="{0FD64847-63AF-463F-8264-41DEDE0DDA8C}" srcOrd="0" destOrd="0" presId="urn:microsoft.com/office/officeart/2005/8/layout/radial6"/>
    <dgm:cxn modelId="{A1E852DC-3A54-4D64-A85F-F75AD6BE8059}" type="presOf" srcId="{8379B86C-AF1C-495C-8171-C3D7A5B83843}" destId="{D4A559B8-82D8-4665-8C29-BD1475CE3CF9}" srcOrd="0" destOrd="0" presId="urn:microsoft.com/office/officeart/2005/8/layout/radial6"/>
    <dgm:cxn modelId="{A8FC5638-8F4A-4DEE-B676-88180CFA86FE}" type="presOf" srcId="{D645ABDF-39B5-4CB2-9CE8-9D13DB1D9C39}" destId="{7199E730-B187-4784-871B-F05D0B1BDA5C}" srcOrd="0" destOrd="0" presId="urn:microsoft.com/office/officeart/2005/8/layout/radial6"/>
    <dgm:cxn modelId="{28036919-4BDA-457C-9F21-33E7740647D5}" type="presOf" srcId="{A421D037-189E-4D31-A44F-DA42AE451287}" destId="{C23C934D-C113-4E3A-A2B2-FC80FF0667BB}" srcOrd="0" destOrd="0" presId="urn:microsoft.com/office/officeart/2005/8/layout/radial6"/>
    <dgm:cxn modelId="{E20161BB-10B6-4964-9651-2ADE411C5B05}" type="presOf" srcId="{AF200AC2-9F20-445D-A5A3-45791A92D2D2}" destId="{DF0A5AEE-AE8A-4000-85F7-160E2596E237}" srcOrd="0" destOrd="0" presId="urn:microsoft.com/office/officeart/2005/8/layout/radial6"/>
    <dgm:cxn modelId="{DBE4BC4D-60F0-40CD-A5AA-5FFECA9C9A5A}" srcId="{150693F1-68EE-424C-87E8-DEFD9E349EE1}" destId="{89FF0047-DC71-4F14-BB44-6D0E171E4A7D}" srcOrd="1" destOrd="0" parTransId="{AB3D075A-C5B1-477B-9F38-4F1D43D1569E}" sibTransId="{513473BA-D075-4DB0-A30B-340DECF84B72}"/>
    <dgm:cxn modelId="{7F6E374A-200B-4AA9-84C9-20331F20C9DF}" type="presOf" srcId="{513473BA-D075-4DB0-A30B-340DECF84B72}" destId="{12ACAD4C-E93F-4CA8-8C5B-DEB59FDB4A85}" srcOrd="0" destOrd="0" presId="urn:microsoft.com/office/officeart/2005/8/layout/radial6"/>
    <dgm:cxn modelId="{F4072221-B6C9-4243-B695-68B290A89499}" type="presOf" srcId="{E66EFBCE-9FF9-4EF3-8490-533B3549E727}" destId="{431C6D23-F36F-4423-A180-DCF31949F204}" srcOrd="0" destOrd="0" presId="urn:microsoft.com/office/officeart/2005/8/layout/radial6"/>
    <dgm:cxn modelId="{7A7C4F6C-BC73-480C-837D-6C3A3EBF5D95}" type="presOf" srcId="{89FF0047-DC71-4F14-BB44-6D0E171E4A7D}" destId="{B0FCC488-1F8B-4BA7-9651-A2B3CC8B5CBC}" srcOrd="0" destOrd="0" presId="urn:microsoft.com/office/officeart/2005/8/layout/radial6"/>
    <dgm:cxn modelId="{9C851CCB-F055-4B22-BABB-3D3664930E2C}" type="presOf" srcId="{B8B55C0A-E2B9-401F-BC42-9AE454472ADD}" destId="{4FD7C41A-87E4-47A8-9024-24563E3BB590}" srcOrd="0" destOrd="0" presId="urn:microsoft.com/office/officeart/2005/8/layout/radial6"/>
    <dgm:cxn modelId="{D0F09367-99C6-46C3-862D-0F1C374CAEF4}" srcId="{150693F1-68EE-424C-87E8-DEFD9E349EE1}" destId="{52EFE515-E5D3-4F57-957C-DE0D46C1F78F}" srcOrd="6" destOrd="0" parTransId="{C5D21808-3525-45EB-B0EB-F47977638D97}" sibTransId="{E66EFBCE-9FF9-4EF3-8490-533B3549E727}"/>
    <dgm:cxn modelId="{FA6FC1FB-A2E2-480C-B599-89423473E34E}" type="presOf" srcId="{BF0AFE64-7ED2-4411-BA1B-298088FA384E}" destId="{358F73A4-3479-4F01-9F60-75F9BE753102}" srcOrd="0" destOrd="0" presId="urn:microsoft.com/office/officeart/2005/8/layout/radial6"/>
    <dgm:cxn modelId="{4743F416-99C2-4F64-BDC6-A517E79BD6F7}" srcId="{150693F1-68EE-424C-87E8-DEFD9E349EE1}" destId="{BF7F7FB9-7491-4ABB-BFED-4470AD0B41A5}" srcOrd="3" destOrd="0" parTransId="{FED0265A-C29B-4EA7-BD43-AECF3574D0D0}" sibTransId="{A421D037-189E-4D31-A44F-DA42AE451287}"/>
    <dgm:cxn modelId="{DC97CF8A-0295-4409-988F-D13BB0AA2A1A}" type="presOf" srcId="{150693F1-68EE-424C-87E8-DEFD9E349EE1}" destId="{69DB773E-3190-4813-8CCC-B1D6DA3B3C0E}" srcOrd="0" destOrd="0" presId="urn:microsoft.com/office/officeart/2005/8/layout/radial6"/>
    <dgm:cxn modelId="{65E23BD1-A768-4631-BC2D-3D9895E3764E}" type="presOf" srcId="{1A709A14-0009-454C-BA04-81CE5666BBDF}" destId="{41BE84D6-345D-44A7-900B-882EF83E37CF}" srcOrd="0" destOrd="0" presId="urn:microsoft.com/office/officeart/2005/8/layout/radial6"/>
    <dgm:cxn modelId="{158FED4A-B439-4784-ACE2-82DE749AE0D8}" type="presOf" srcId="{14A8DC45-0AF9-48DC-8236-84EB954AE275}" destId="{860CD8C5-25FA-4E44-BE4A-CEC469305AB2}" srcOrd="0" destOrd="0" presId="urn:microsoft.com/office/officeart/2005/8/layout/radial6"/>
    <dgm:cxn modelId="{0BD5C146-6DA4-41A0-BAA8-CE3A109BA36F}" srcId="{150693F1-68EE-424C-87E8-DEFD9E349EE1}" destId="{DFCAC743-04CA-47C5-950A-8E77AF838233}" srcOrd="4" destOrd="0" parTransId="{275C6776-28AF-4C9C-A2F2-98FF7B5045B3}" sibTransId="{8379B86C-AF1C-495C-8171-C3D7A5B83843}"/>
    <dgm:cxn modelId="{0930B887-2487-42B5-A933-CC729BF47EB9}" type="presOf" srcId="{52EFE515-E5D3-4F57-957C-DE0D46C1F78F}" destId="{06942863-1497-4170-BC0B-029091059F31}" srcOrd="0" destOrd="0" presId="urn:microsoft.com/office/officeart/2005/8/layout/radial6"/>
    <dgm:cxn modelId="{81537B3E-C6A6-40F8-9117-1851B2A52829}" type="presOf" srcId="{1C94B984-13DD-4A51-986E-9544F970E9B5}" destId="{03E715CC-0A11-447D-869B-100D2FF1EA06}" srcOrd="0" destOrd="0" presId="urn:microsoft.com/office/officeart/2005/8/layout/radial6"/>
    <dgm:cxn modelId="{8672065B-C633-4B1F-88B5-CDD178780BB5}" srcId="{D645ABDF-39B5-4CB2-9CE8-9D13DB1D9C39}" destId="{150693F1-68EE-424C-87E8-DEFD9E349EE1}" srcOrd="0" destOrd="0" parTransId="{83E28DFD-0950-4DC9-A7D0-842262C71215}" sibTransId="{EB4DDD6F-BD91-4640-970C-FDA593A496E4}"/>
    <dgm:cxn modelId="{E5DE7CAF-1131-43E0-BB3A-4661BF534245}" srcId="{150693F1-68EE-424C-87E8-DEFD9E349EE1}" destId="{AF200AC2-9F20-445D-A5A3-45791A92D2D2}" srcOrd="5" destOrd="0" parTransId="{C9E673AB-C6C5-450D-8121-A748248318ED}" sibTransId="{1C94B984-13DD-4A51-986E-9544F970E9B5}"/>
    <dgm:cxn modelId="{9063F3D1-9FD6-41AB-8BDD-D09121EC808F}" type="presOf" srcId="{BF7F7FB9-7491-4ABB-BFED-4470AD0B41A5}" destId="{6809AFC2-AB92-4DA1-885B-C90B5798DA38}" srcOrd="0" destOrd="0" presId="urn:microsoft.com/office/officeart/2005/8/layout/radial6"/>
    <dgm:cxn modelId="{E09FC84F-6FE7-4094-BE05-A172234FD065}" srcId="{150693F1-68EE-424C-87E8-DEFD9E349EE1}" destId="{1A709A14-0009-454C-BA04-81CE5666BBDF}" srcOrd="2" destOrd="0" parTransId="{8BCCBED0-BD97-482D-ADE9-3562340DBBF6}" sibTransId="{14A8DC45-0AF9-48DC-8236-84EB954AE275}"/>
    <dgm:cxn modelId="{ADD61A3A-B2AE-473B-B4E0-86E8E9F61F70}" type="presParOf" srcId="{7199E730-B187-4784-871B-F05D0B1BDA5C}" destId="{69DB773E-3190-4813-8CCC-B1D6DA3B3C0E}" srcOrd="0" destOrd="0" presId="urn:microsoft.com/office/officeart/2005/8/layout/radial6"/>
    <dgm:cxn modelId="{A968A7B2-26FA-4437-86F8-AF2800888CBB}" type="presParOf" srcId="{7199E730-B187-4784-871B-F05D0B1BDA5C}" destId="{358F73A4-3479-4F01-9F60-75F9BE753102}" srcOrd="1" destOrd="0" presId="urn:microsoft.com/office/officeart/2005/8/layout/radial6"/>
    <dgm:cxn modelId="{7A0CDF10-51C6-4A2A-B620-FC4B2A79766E}" type="presParOf" srcId="{7199E730-B187-4784-871B-F05D0B1BDA5C}" destId="{DFEEA868-96F3-4B59-8805-9A8FE7FB0B69}" srcOrd="2" destOrd="0" presId="urn:microsoft.com/office/officeart/2005/8/layout/radial6"/>
    <dgm:cxn modelId="{3CD5FE86-65E9-45B5-AF65-E3465CB336E6}" type="presParOf" srcId="{7199E730-B187-4784-871B-F05D0B1BDA5C}" destId="{4FD7C41A-87E4-47A8-9024-24563E3BB590}" srcOrd="3" destOrd="0" presId="urn:microsoft.com/office/officeart/2005/8/layout/radial6"/>
    <dgm:cxn modelId="{876A2240-A3D5-447C-A268-251E5F2C8BA2}" type="presParOf" srcId="{7199E730-B187-4784-871B-F05D0B1BDA5C}" destId="{B0FCC488-1F8B-4BA7-9651-A2B3CC8B5CBC}" srcOrd="4" destOrd="0" presId="urn:microsoft.com/office/officeart/2005/8/layout/radial6"/>
    <dgm:cxn modelId="{585B4678-728C-4521-B0E9-EE281836CE5B}" type="presParOf" srcId="{7199E730-B187-4784-871B-F05D0B1BDA5C}" destId="{9A8D7D16-B863-423D-8CC2-29D518F85B6C}" srcOrd="5" destOrd="0" presId="urn:microsoft.com/office/officeart/2005/8/layout/radial6"/>
    <dgm:cxn modelId="{F3EF7CD9-62B0-44D5-9ECB-84AB1954C56D}" type="presParOf" srcId="{7199E730-B187-4784-871B-F05D0B1BDA5C}" destId="{12ACAD4C-E93F-4CA8-8C5B-DEB59FDB4A85}" srcOrd="6" destOrd="0" presId="urn:microsoft.com/office/officeart/2005/8/layout/radial6"/>
    <dgm:cxn modelId="{729D5AD7-69B6-4298-AF09-6245A06AF2B6}" type="presParOf" srcId="{7199E730-B187-4784-871B-F05D0B1BDA5C}" destId="{41BE84D6-345D-44A7-900B-882EF83E37CF}" srcOrd="7" destOrd="0" presId="urn:microsoft.com/office/officeart/2005/8/layout/radial6"/>
    <dgm:cxn modelId="{C406D085-88D2-4F1C-84C3-8FEA7F6B6B8B}" type="presParOf" srcId="{7199E730-B187-4784-871B-F05D0B1BDA5C}" destId="{9E95A215-B78F-40EA-B717-9F5952ABF7F6}" srcOrd="8" destOrd="0" presId="urn:microsoft.com/office/officeart/2005/8/layout/radial6"/>
    <dgm:cxn modelId="{0B8BEA5E-AD0C-41D5-9939-1769FF6F2B68}" type="presParOf" srcId="{7199E730-B187-4784-871B-F05D0B1BDA5C}" destId="{860CD8C5-25FA-4E44-BE4A-CEC469305AB2}" srcOrd="9" destOrd="0" presId="urn:microsoft.com/office/officeart/2005/8/layout/radial6"/>
    <dgm:cxn modelId="{DD9D0585-2B7D-4361-BA2C-3F75F86FEF47}" type="presParOf" srcId="{7199E730-B187-4784-871B-F05D0B1BDA5C}" destId="{6809AFC2-AB92-4DA1-885B-C90B5798DA38}" srcOrd="10" destOrd="0" presId="urn:microsoft.com/office/officeart/2005/8/layout/radial6"/>
    <dgm:cxn modelId="{3076C3A0-AFBA-4549-9A1B-3E5C8454D9C6}" type="presParOf" srcId="{7199E730-B187-4784-871B-F05D0B1BDA5C}" destId="{F6CE66B4-0682-4AEF-B64A-54497B9E07E3}" srcOrd="11" destOrd="0" presId="urn:microsoft.com/office/officeart/2005/8/layout/radial6"/>
    <dgm:cxn modelId="{67DBF0B6-F647-4ACF-B7C5-EB1E45EDFC47}" type="presParOf" srcId="{7199E730-B187-4784-871B-F05D0B1BDA5C}" destId="{C23C934D-C113-4E3A-A2B2-FC80FF0667BB}" srcOrd="12" destOrd="0" presId="urn:microsoft.com/office/officeart/2005/8/layout/radial6"/>
    <dgm:cxn modelId="{8773BDDB-CF15-4098-916F-29420B36AD7A}" type="presParOf" srcId="{7199E730-B187-4784-871B-F05D0B1BDA5C}" destId="{0FD64847-63AF-463F-8264-41DEDE0DDA8C}" srcOrd="13" destOrd="0" presId="urn:microsoft.com/office/officeart/2005/8/layout/radial6"/>
    <dgm:cxn modelId="{8FBB285B-0ED8-4EFE-AC38-0952A016FFD6}" type="presParOf" srcId="{7199E730-B187-4784-871B-F05D0B1BDA5C}" destId="{8429259D-3BDD-4375-A215-DB1C1730F44F}" srcOrd="14" destOrd="0" presId="urn:microsoft.com/office/officeart/2005/8/layout/radial6"/>
    <dgm:cxn modelId="{504E1AEE-856A-47A3-92AC-AD55384B8152}" type="presParOf" srcId="{7199E730-B187-4784-871B-F05D0B1BDA5C}" destId="{D4A559B8-82D8-4665-8C29-BD1475CE3CF9}" srcOrd="15" destOrd="0" presId="urn:microsoft.com/office/officeart/2005/8/layout/radial6"/>
    <dgm:cxn modelId="{5FD6BD3B-A2DE-47B6-88ED-83437C4EE658}" type="presParOf" srcId="{7199E730-B187-4784-871B-F05D0B1BDA5C}" destId="{DF0A5AEE-AE8A-4000-85F7-160E2596E237}" srcOrd="16" destOrd="0" presId="urn:microsoft.com/office/officeart/2005/8/layout/radial6"/>
    <dgm:cxn modelId="{06428835-70CD-4066-9031-1DE43F889D25}" type="presParOf" srcId="{7199E730-B187-4784-871B-F05D0B1BDA5C}" destId="{DC0D7B4C-A8D5-46C4-B030-92F8F9D94C51}" srcOrd="17" destOrd="0" presId="urn:microsoft.com/office/officeart/2005/8/layout/radial6"/>
    <dgm:cxn modelId="{579F24A1-5A74-4484-84DD-C1C74432DB68}" type="presParOf" srcId="{7199E730-B187-4784-871B-F05D0B1BDA5C}" destId="{03E715CC-0A11-447D-869B-100D2FF1EA06}" srcOrd="18" destOrd="0" presId="urn:microsoft.com/office/officeart/2005/8/layout/radial6"/>
    <dgm:cxn modelId="{D76BC2CD-B3B5-42A0-A423-9F7FF7551DC7}" type="presParOf" srcId="{7199E730-B187-4784-871B-F05D0B1BDA5C}" destId="{06942863-1497-4170-BC0B-029091059F31}" srcOrd="19" destOrd="0" presId="urn:microsoft.com/office/officeart/2005/8/layout/radial6"/>
    <dgm:cxn modelId="{EE21B21D-2244-44EE-8645-0B104E522C30}" type="presParOf" srcId="{7199E730-B187-4784-871B-F05D0B1BDA5C}" destId="{E8204A37-6E89-46C1-BB95-19814E2F62A5}" srcOrd="20" destOrd="0" presId="urn:microsoft.com/office/officeart/2005/8/layout/radial6"/>
    <dgm:cxn modelId="{530E0296-063E-4BB2-9900-7D57F25CA930}" type="presParOf" srcId="{7199E730-B187-4784-871B-F05D0B1BDA5C}" destId="{431C6D23-F36F-4423-A180-DCF31949F204}"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4FC8C6-F80E-42E1-8407-BBE3370B270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59E26C97-C3B1-422D-BCB3-BB10F158F20C}">
      <dgm:prSet phldrT="[Texte]"/>
      <dgm:spPr/>
      <dgm:t>
        <a:bodyPr/>
        <a:lstStyle/>
        <a:p>
          <a:r>
            <a:rPr lang="fr-FR" dirty="0" smtClean="0"/>
            <a:t>Distribution</a:t>
          </a:r>
          <a:endParaRPr lang="fr-FR" dirty="0"/>
        </a:p>
      </dgm:t>
    </dgm:pt>
    <dgm:pt modelId="{B1878EA4-D0FC-4A89-91B7-0EED04755D64}" type="parTrans" cxnId="{FA1CD121-64C4-46E1-A0D0-FC5E0B7BB97A}">
      <dgm:prSet/>
      <dgm:spPr/>
      <dgm:t>
        <a:bodyPr/>
        <a:lstStyle/>
        <a:p>
          <a:endParaRPr lang="fr-FR"/>
        </a:p>
      </dgm:t>
    </dgm:pt>
    <dgm:pt modelId="{34EA9641-9B37-4D12-9C99-22553A418844}" type="sibTrans" cxnId="{FA1CD121-64C4-46E1-A0D0-FC5E0B7BB97A}">
      <dgm:prSet/>
      <dgm:spPr/>
      <dgm:t>
        <a:bodyPr/>
        <a:lstStyle/>
        <a:p>
          <a:endParaRPr lang="fr-FR"/>
        </a:p>
      </dgm:t>
    </dgm:pt>
    <dgm:pt modelId="{F08F5754-6EDC-4BDA-AC92-D8F37A6B7A82}">
      <dgm:prSet phldrT="[Texte]"/>
      <dgm:spPr/>
      <dgm:t>
        <a:bodyPr/>
        <a:lstStyle/>
        <a:p>
          <a:r>
            <a:rPr lang="fr-FR" dirty="0" smtClean="0"/>
            <a:t>Communication</a:t>
          </a:r>
          <a:endParaRPr lang="fr-FR" dirty="0"/>
        </a:p>
      </dgm:t>
    </dgm:pt>
    <dgm:pt modelId="{7CBE86FA-2D9C-428B-B34C-A33FCA9DC00B}" type="parTrans" cxnId="{78705D4D-82BF-427C-A448-A3C1D4FBB4E4}">
      <dgm:prSet/>
      <dgm:spPr/>
      <dgm:t>
        <a:bodyPr/>
        <a:lstStyle/>
        <a:p>
          <a:endParaRPr lang="fr-FR"/>
        </a:p>
      </dgm:t>
    </dgm:pt>
    <dgm:pt modelId="{6B45FFA4-ADD3-4CF8-8F81-E97970314B7C}" type="sibTrans" cxnId="{78705D4D-82BF-427C-A448-A3C1D4FBB4E4}">
      <dgm:prSet/>
      <dgm:spPr/>
      <dgm:t>
        <a:bodyPr/>
        <a:lstStyle/>
        <a:p>
          <a:endParaRPr lang="fr-FR"/>
        </a:p>
      </dgm:t>
    </dgm:pt>
    <dgm:pt modelId="{D2C92C87-0C95-4F01-90EC-F7770A111DDC}">
      <dgm:prSet phldrT="[Texte]"/>
      <dgm:spPr/>
      <dgm:t>
        <a:bodyPr/>
        <a:lstStyle/>
        <a:p>
          <a:r>
            <a:rPr lang="fr-FR" dirty="0" smtClean="0"/>
            <a:t>Situation d’achat</a:t>
          </a:r>
          <a:endParaRPr lang="fr-FR" dirty="0"/>
        </a:p>
      </dgm:t>
    </dgm:pt>
    <dgm:pt modelId="{BA772265-8FA2-4BB7-BFD0-8086537F0600}" type="parTrans" cxnId="{3ECA8304-BDCD-4724-BB15-66FEEA435604}">
      <dgm:prSet/>
      <dgm:spPr/>
      <dgm:t>
        <a:bodyPr/>
        <a:lstStyle/>
        <a:p>
          <a:endParaRPr lang="fr-FR"/>
        </a:p>
      </dgm:t>
    </dgm:pt>
    <dgm:pt modelId="{2F72CFA0-5813-4284-B83D-4B1B54E6D7A0}" type="sibTrans" cxnId="{3ECA8304-BDCD-4724-BB15-66FEEA435604}">
      <dgm:prSet/>
      <dgm:spPr/>
      <dgm:t>
        <a:bodyPr/>
        <a:lstStyle/>
        <a:p>
          <a:endParaRPr lang="fr-FR"/>
        </a:p>
      </dgm:t>
    </dgm:pt>
    <dgm:pt modelId="{F951A4BC-F1E1-4D5B-803F-B041FCE45302}">
      <dgm:prSet phldrT="[Texte]"/>
      <dgm:spPr/>
      <dgm:t>
        <a:bodyPr/>
        <a:lstStyle/>
        <a:p>
          <a:r>
            <a:rPr lang="fr-FR" dirty="0" smtClean="0"/>
            <a:t>Évènementiel</a:t>
          </a:r>
          <a:endParaRPr lang="fr-FR" dirty="0"/>
        </a:p>
      </dgm:t>
    </dgm:pt>
    <dgm:pt modelId="{B60C0469-24CA-492B-959B-9220731A70BA}" type="parTrans" cxnId="{14AB4302-4608-43ED-A633-73E74400520B}">
      <dgm:prSet/>
      <dgm:spPr/>
      <dgm:t>
        <a:bodyPr/>
        <a:lstStyle/>
        <a:p>
          <a:endParaRPr lang="fr-FR"/>
        </a:p>
      </dgm:t>
    </dgm:pt>
    <dgm:pt modelId="{B4531E57-97E0-4F5B-9085-A0268DC6A346}" type="sibTrans" cxnId="{14AB4302-4608-43ED-A633-73E74400520B}">
      <dgm:prSet/>
      <dgm:spPr/>
      <dgm:t>
        <a:bodyPr/>
        <a:lstStyle/>
        <a:p>
          <a:endParaRPr lang="fr-FR"/>
        </a:p>
      </dgm:t>
    </dgm:pt>
    <dgm:pt modelId="{515E2654-7DD6-4729-8501-5231F89BD0D6}">
      <dgm:prSet phldrT="[Texte]"/>
      <dgm:spPr/>
      <dgm:t>
        <a:bodyPr/>
        <a:lstStyle/>
        <a:p>
          <a:r>
            <a:rPr lang="fr-FR" dirty="0" smtClean="0"/>
            <a:t>Offre promotionnelle commerciale</a:t>
          </a:r>
          <a:endParaRPr lang="fr-FR" dirty="0"/>
        </a:p>
      </dgm:t>
    </dgm:pt>
    <dgm:pt modelId="{8500F587-6B39-459E-94F6-3E546249FE82}" type="parTrans" cxnId="{AEF1BF06-2227-477B-8530-AB3D5F0217A7}">
      <dgm:prSet/>
      <dgm:spPr/>
      <dgm:t>
        <a:bodyPr/>
        <a:lstStyle/>
        <a:p>
          <a:endParaRPr lang="fr-FR"/>
        </a:p>
      </dgm:t>
    </dgm:pt>
    <dgm:pt modelId="{EFEF7311-20DE-470D-A64C-07C52EDF0DD1}" type="sibTrans" cxnId="{AEF1BF06-2227-477B-8530-AB3D5F0217A7}">
      <dgm:prSet/>
      <dgm:spPr/>
      <dgm:t>
        <a:bodyPr/>
        <a:lstStyle/>
        <a:p>
          <a:endParaRPr lang="fr-FR"/>
        </a:p>
      </dgm:t>
    </dgm:pt>
    <dgm:pt modelId="{31E3721E-F8CC-4204-B336-350CA10BD8BD}" type="pres">
      <dgm:prSet presAssocID="{484FC8C6-F80E-42E1-8407-BBE3370B270E}" presName="Name0" presStyleCnt="0">
        <dgm:presLayoutVars>
          <dgm:chMax val="7"/>
          <dgm:chPref val="7"/>
          <dgm:dir/>
        </dgm:presLayoutVars>
      </dgm:prSet>
      <dgm:spPr/>
      <dgm:t>
        <a:bodyPr/>
        <a:lstStyle/>
        <a:p>
          <a:endParaRPr lang="fr-FR"/>
        </a:p>
      </dgm:t>
    </dgm:pt>
    <dgm:pt modelId="{0F12414C-FAE2-4D2B-A055-8AD368109980}" type="pres">
      <dgm:prSet presAssocID="{484FC8C6-F80E-42E1-8407-BBE3370B270E}" presName="Name1" presStyleCnt="0"/>
      <dgm:spPr/>
    </dgm:pt>
    <dgm:pt modelId="{3F1D7785-5A77-4303-BB65-AC907102097E}" type="pres">
      <dgm:prSet presAssocID="{484FC8C6-F80E-42E1-8407-BBE3370B270E}" presName="cycle" presStyleCnt="0"/>
      <dgm:spPr/>
    </dgm:pt>
    <dgm:pt modelId="{5CE0FF5E-3846-4936-B1A3-9C3B7CCE6CD0}" type="pres">
      <dgm:prSet presAssocID="{484FC8C6-F80E-42E1-8407-BBE3370B270E}" presName="srcNode" presStyleLbl="node1" presStyleIdx="0" presStyleCnt="5"/>
      <dgm:spPr/>
    </dgm:pt>
    <dgm:pt modelId="{8D71E734-E29F-42BC-A8C5-591CB80469E2}" type="pres">
      <dgm:prSet presAssocID="{484FC8C6-F80E-42E1-8407-BBE3370B270E}" presName="conn" presStyleLbl="parChTrans1D2" presStyleIdx="0" presStyleCnt="1"/>
      <dgm:spPr/>
      <dgm:t>
        <a:bodyPr/>
        <a:lstStyle/>
        <a:p>
          <a:endParaRPr lang="fr-FR"/>
        </a:p>
      </dgm:t>
    </dgm:pt>
    <dgm:pt modelId="{AE0C1693-41AB-4798-B287-9FFFC680D36E}" type="pres">
      <dgm:prSet presAssocID="{484FC8C6-F80E-42E1-8407-BBE3370B270E}" presName="extraNode" presStyleLbl="node1" presStyleIdx="0" presStyleCnt="5"/>
      <dgm:spPr/>
    </dgm:pt>
    <dgm:pt modelId="{4FC93031-81E3-4D83-A9FE-8750D804D26F}" type="pres">
      <dgm:prSet presAssocID="{484FC8C6-F80E-42E1-8407-BBE3370B270E}" presName="dstNode" presStyleLbl="node1" presStyleIdx="0" presStyleCnt="5"/>
      <dgm:spPr/>
    </dgm:pt>
    <dgm:pt modelId="{C6D6A27F-E798-40B8-846A-E60304249367}" type="pres">
      <dgm:prSet presAssocID="{59E26C97-C3B1-422D-BCB3-BB10F158F20C}" presName="text_1" presStyleLbl="node1" presStyleIdx="0" presStyleCnt="5">
        <dgm:presLayoutVars>
          <dgm:bulletEnabled val="1"/>
        </dgm:presLayoutVars>
      </dgm:prSet>
      <dgm:spPr/>
      <dgm:t>
        <a:bodyPr/>
        <a:lstStyle/>
        <a:p>
          <a:endParaRPr lang="fr-FR"/>
        </a:p>
      </dgm:t>
    </dgm:pt>
    <dgm:pt modelId="{217BAF0B-5719-48F4-81F5-56EA9F4D4B14}" type="pres">
      <dgm:prSet presAssocID="{59E26C97-C3B1-422D-BCB3-BB10F158F20C}" presName="accent_1" presStyleCnt="0"/>
      <dgm:spPr/>
    </dgm:pt>
    <dgm:pt modelId="{67CC4D9E-1393-4AF9-A4BB-87B92896658D}" type="pres">
      <dgm:prSet presAssocID="{59E26C97-C3B1-422D-BCB3-BB10F158F20C}" presName="accentRepeatNode" presStyleLbl="solidFgAcc1" presStyleIdx="0" presStyleCnt="5"/>
      <dgm:spPr/>
    </dgm:pt>
    <dgm:pt modelId="{D1C52B07-4C57-4ACC-9C43-8108043DF913}" type="pres">
      <dgm:prSet presAssocID="{F08F5754-6EDC-4BDA-AC92-D8F37A6B7A82}" presName="text_2" presStyleLbl="node1" presStyleIdx="1" presStyleCnt="5">
        <dgm:presLayoutVars>
          <dgm:bulletEnabled val="1"/>
        </dgm:presLayoutVars>
      </dgm:prSet>
      <dgm:spPr/>
      <dgm:t>
        <a:bodyPr/>
        <a:lstStyle/>
        <a:p>
          <a:endParaRPr lang="fr-FR"/>
        </a:p>
      </dgm:t>
    </dgm:pt>
    <dgm:pt modelId="{B0750D0B-2C88-4DFD-89B1-105E692BBC67}" type="pres">
      <dgm:prSet presAssocID="{F08F5754-6EDC-4BDA-AC92-D8F37A6B7A82}" presName="accent_2" presStyleCnt="0"/>
      <dgm:spPr/>
    </dgm:pt>
    <dgm:pt modelId="{21459678-FAD1-4D9F-A699-99DE15D1B7F3}" type="pres">
      <dgm:prSet presAssocID="{F08F5754-6EDC-4BDA-AC92-D8F37A6B7A82}" presName="accentRepeatNode" presStyleLbl="solidFgAcc1" presStyleIdx="1" presStyleCnt="5"/>
      <dgm:spPr/>
    </dgm:pt>
    <dgm:pt modelId="{8E28455C-9B50-4B54-9C55-CC664996D2DA}" type="pres">
      <dgm:prSet presAssocID="{D2C92C87-0C95-4F01-90EC-F7770A111DDC}" presName="text_3" presStyleLbl="node1" presStyleIdx="2" presStyleCnt="5">
        <dgm:presLayoutVars>
          <dgm:bulletEnabled val="1"/>
        </dgm:presLayoutVars>
      </dgm:prSet>
      <dgm:spPr/>
      <dgm:t>
        <a:bodyPr/>
        <a:lstStyle/>
        <a:p>
          <a:endParaRPr lang="fr-FR"/>
        </a:p>
      </dgm:t>
    </dgm:pt>
    <dgm:pt modelId="{72A953D1-6C28-426C-8420-A4F86BCD1DFE}" type="pres">
      <dgm:prSet presAssocID="{D2C92C87-0C95-4F01-90EC-F7770A111DDC}" presName="accent_3" presStyleCnt="0"/>
      <dgm:spPr/>
    </dgm:pt>
    <dgm:pt modelId="{A6836978-CBDA-4F83-A9CA-ECF56E42559D}" type="pres">
      <dgm:prSet presAssocID="{D2C92C87-0C95-4F01-90EC-F7770A111DDC}" presName="accentRepeatNode" presStyleLbl="solidFgAcc1" presStyleIdx="2" presStyleCnt="5"/>
      <dgm:spPr/>
    </dgm:pt>
    <dgm:pt modelId="{E7C20A2D-64DF-4439-AD97-C8591D5F43C1}" type="pres">
      <dgm:prSet presAssocID="{F951A4BC-F1E1-4D5B-803F-B041FCE45302}" presName="text_4" presStyleLbl="node1" presStyleIdx="3" presStyleCnt="5">
        <dgm:presLayoutVars>
          <dgm:bulletEnabled val="1"/>
        </dgm:presLayoutVars>
      </dgm:prSet>
      <dgm:spPr/>
      <dgm:t>
        <a:bodyPr/>
        <a:lstStyle/>
        <a:p>
          <a:endParaRPr lang="fr-FR"/>
        </a:p>
      </dgm:t>
    </dgm:pt>
    <dgm:pt modelId="{0CA6718E-3AA6-4C8B-843E-E4A6E5CC304C}" type="pres">
      <dgm:prSet presAssocID="{F951A4BC-F1E1-4D5B-803F-B041FCE45302}" presName="accent_4" presStyleCnt="0"/>
      <dgm:spPr/>
    </dgm:pt>
    <dgm:pt modelId="{63DA5264-1B59-47DE-A4EF-992A995677BF}" type="pres">
      <dgm:prSet presAssocID="{F951A4BC-F1E1-4D5B-803F-B041FCE45302}" presName="accentRepeatNode" presStyleLbl="solidFgAcc1" presStyleIdx="3" presStyleCnt="5"/>
      <dgm:spPr/>
    </dgm:pt>
    <dgm:pt modelId="{2A9FC2E5-2E84-4711-9060-010DDA4AEB1D}" type="pres">
      <dgm:prSet presAssocID="{515E2654-7DD6-4729-8501-5231F89BD0D6}" presName="text_5" presStyleLbl="node1" presStyleIdx="4" presStyleCnt="5">
        <dgm:presLayoutVars>
          <dgm:bulletEnabled val="1"/>
        </dgm:presLayoutVars>
      </dgm:prSet>
      <dgm:spPr/>
      <dgm:t>
        <a:bodyPr/>
        <a:lstStyle/>
        <a:p>
          <a:endParaRPr lang="fr-FR"/>
        </a:p>
      </dgm:t>
    </dgm:pt>
    <dgm:pt modelId="{0454E5A0-DFE0-4AC1-9813-ADDC291025EC}" type="pres">
      <dgm:prSet presAssocID="{515E2654-7DD6-4729-8501-5231F89BD0D6}" presName="accent_5" presStyleCnt="0"/>
      <dgm:spPr/>
    </dgm:pt>
    <dgm:pt modelId="{1FB8D383-610C-4B35-96D8-7A3428C4335D}" type="pres">
      <dgm:prSet presAssocID="{515E2654-7DD6-4729-8501-5231F89BD0D6}" presName="accentRepeatNode" presStyleLbl="solidFgAcc1" presStyleIdx="4" presStyleCnt="5"/>
      <dgm:spPr/>
    </dgm:pt>
  </dgm:ptLst>
  <dgm:cxnLst>
    <dgm:cxn modelId="{28517E97-9CEF-467C-B2F0-AFC0C1133405}" type="presOf" srcId="{59E26C97-C3B1-422D-BCB3-BB10F158F20C}" destId="{C6D6A27F-E798-40B8-846A-E60304249367}" srcOrd="0" destOrd="0" presId="urn:microsoft.com/office/officeart/2008/layout/VerticalCurvedList"/>
    <dgm:cxn modelId="{FA1CD121-64C4-46E1-A0D0-FC5E0B7BB97A}" srcId="{484FC8C6-F80E-42E1-8407-BBE3370B270E}" destId="{59E26C97-C3B1-422D-BCB3-BB10F158F20C}" srcOrd="0" destOrd="0" parTransId="{B1878EA4-D0FC-4A89-91B7-0EED04755D64}" sibTransId="{34EA9641-9B37-4D12-9C99-22553A418844}"/>
    <dgm:cxn modelId="{78705D4D-82BF-427C-A448-A3C1D4FBB4E4}" srcId="{484FC8C6-F80E-42E1-8407-BBE3370B270E}" destId="{F08F5754-6EDC-4BDA-AC92-D8F37A6B7A82}" srcOrd="1" destOrd="0" parTransId="{7CBE86FA-2D9C-428B-B34C-A33FCA9DC00B}" sibTransId="{6B45FFA4-ADD3-4CF8-8F81-E97970314B7C}"/>
    <dgm:cxn modelId="{946DDAEA-BCE0-4B89-A27C-16DEAAACDE38}" type="presOf" srcId="{484FC8C6-F80E-42E1-8407-BBE3370B270E}" destId="{31E3721E-F8CC-4204-B336-350CA10BD8BD}" srcOrd="0" destOrd="0" presId="urn:microsoft.com/office/officeart/2008/layout/VerticalCurvedList"/>
    <dgm:cxn modelId="{BDB61B19-FC01-471A-A7C1-15C1A797C0E8}" type="presOf" srcId="{F951A4BC-F1E1-4D5B-803F-B041FCE45302}" destId="{E7C20A2D-64DF-4439-AD97-C8591D5F43C1}" srcOrd="0" destOrd="0" presId="urn:microsoft.com/office/officeart/2008/layout/VerticalCurvedList"/>
    <dgm:cxn modelId="{CC9D679C-6152-401E-9801-16B5B15D172E}" type="presOf" srcId="{D2C92C87-0C95-4F01-90EC-F7770A111DDC}" destId="{8E28455C-9B50-4B54-9C55-CC664996D2DA}" srcOrd="0" destOrd="0" presId="urn:microsoft.com/office/officeart/2008/layout/VerticalCurvedList"/>
    <dgm:cxn modelId="{AEF1BF06-2227-477B-8530-AB3D5F0217A7}" srcId="{484FC8C6-F80E-42E1-8407-BBE3370B270E}" destId="{515E2654-7DD6-4729-8501-5231F89BD0D6}" srcOrd="4" destOrd="0" parTransId="{8500F587-6B39-459E-94F6-3E546249FE82}" sibTransId="{EFEF7311-20DE-470D-A64C-07C52EDF0DD1}"/>
    <dgm:cxn modelId="{3ECA8304-BDCD-4724-BB15-66FEEA435604}" srcId="{484FC8C6-F80E-42E1-8407-BBE3370B270E}" destId="{D2C92C87-0C95-4F01-90EC-F7770A111DDC}" srcOrd="2" destOrd="0" parTransId="{BA772265-8FA2-4BB7-BFD0-8086537F0600}" sibTransId="{2F72CFA0-5813-4284-B83D-4B1B54E6D7A0}"/>
    <dgm:cxn modelId="{1F3B92FD-8092-47DB-9551-51B7210BCF8A}" type="presOf" srcId="{F08F5754-6EDC-4BDA-AC92-D8F37A6B7A82}" destId="{D1C52B07-4C57-4ACC-9C43-8108043DF913}" srcOrd="0" destOrd="0" presId="urn:microsoft.com/office/officeart/2008/layout/VerticalCurvedList"/>
    <dgm:cxn modelId="{7F4C71C4-9E67-4B8D-9B8C-0343AAF044A1}" type="presOf" srcId="{515E2654-7DD6-4729-8501-5231F89BD0D6}" destId="{2A9FC2E5-2E84-4711-9060-010DDA4AEB1D}" srcOrd="0" destOrd="0" presId="urn:microsoft.com/office/officeart/2008/layout/VerticalCurvedList"/>
    <dgm:cxn modelId="{14AB4302-4608-43ED-A633-73E74400520B}" srcId="{484FC8C6-F80E-42E1-8407-BBE3370B270E}" destId="{F951A4BC-F1E1-4D5B-803F-B041FCE45302}" srcOrd="3" destOrd="0" parTransId="{B60C0469-24CA-492B-959B-9220731A70BA}" sibTransId="{B4531E57-97E0-4F5B-9085-A0268DC6A346}"/>
    <dgm:cxn modelId="{4B130190-BC27-49DA-91E4-7D2CD6AECC92}" type="presOf" srcId="{34EA9641-9B37-4D12-9C99-22553A418844}" destId="{8D71E734-E29F-42BC-A8C5-591CB80469E2}" srcOrd="0" destOrd="0" presId="urn:microsoft.com/office/officeart/2008/layout/VerticalCurvedList"/>
    <dgm:cxn modelId="{EB790F96-DBC7-47E1-BF59-96DC23E439F3}" type="presParOf" srcId="{31E3721E-F8CC-4204-B336-350CA10BD8BD}" destId="{0F12414C-FAE2-4D2B-A055-8AD368109980}" srcOrd="0" destOrd="0" presId="urn:microsoft.com/office/officeart/2008/layout/VerticalCurvedList"/>
    <dgm:cxn modelId="{5809B769-D9C4-45FC-BD30-7EA394C8EFD5}" type="presParOf" srcId="{0F12414C-FAE2-4D2B-A055-8AD368109980}" destId="{3F1D7785-5A77-4303-BB65-AC907102097E}" srcOrd="0" destOrd="0" presId="urn:microsoft.com/office/officeart/2008/layout/VerticalCurvedList"/>
    <dgm:cxn modelId="{4D38C6B7-D648-493E-B4EA-19F9B58EF62D}" type="presParOf" srcId="{3F1D7785-5A77-4303-BB65-AC907102097E}" destId="{5CE0FF5E-3846-4936-B1A3-9C3B7CCE6CD0}" srcOrd="0" destOrd="0" presId="urn:microsoft.com/office/officeart/2008/layout/VerticalCurvedList"/>
    <dgm:cxn modelId="{6E4D900C-4041-40B0-A1D0-A5A901129986}" type="presParOf" srcId="{3F1D7785-5A77-4303-BB65-AC907102097E}" destId="{8D71E734-E29F-42BC-A8C5-591CB80469E2}" srcOrd="1" destOrd="0" presId="urn:microsoft.com/office/officeart/2008/layout/VerticalCurvedList"/>
    <dgm:cxn modelId="{62F893C0-9FF5-4026-9EA3-CCF19C33E9A2}" type="presParOf" srcId="{3F1D7785-5A77-4303-BB65-AC907102097E}" destId="{AE0C1693-41AB-4798-B287-9FFFC680D36E}" srcOrd="2" destOrd="0" presId="urn:microsoft.com/office/officeart/2008/layout/VerticalCurvedList"/>
    <dgm:cxn modelId="{BDCC325B-4B62-4B49-AED8-93180A1B0BD0}" type="presParOf" srcId="{3F1D7785-5A77-4303-BB65-AC907102097E}" destId="{4FC93031-81E3-4D83-A9FE-8750D804D26F}" srcOrd="3" destOrd="0" presId="urn:microsoft.com/office/officeart/2008/layout/VerticalCurvedList"/>
    <dgm:cxn modelId="{6615B7DF-DC01-4D2B-B20B-C13AAA9CA49B}" type="presParOf" srcId="{0F12414C-FAE2-4D2B-A055-8AD368109980}" destId="{C6D6A27F-E798-40B8-846A-E60304249367}" srcOrd="1" destOrd="0" presId="urn:microsoft.com/office/officeart/2008/layout/VerticalCurvedList"/>
    <dgm:cxn modelId="{441DF3AD-73F7-4A6E-A979-FD406F22268A}" type="presParOf" srcId="{0F12414C-FAE2-4D2B-A055-8AD368109980}" destId="{217BAF0B-5719-48F4-81F5-56EA9F4D4B14}" srcOrd="2" destOrd="0" presId="urn:microsoft.com/office/officeart/2008/layout/VerticalCurvedList"/>
    <dgm:cxn modelId="{733C4963-DDD5-433A-B7EB-F14A7073ABE1}" type="presParOf" srcId="{217BAF0B-5719-48F4-81F5-56EA9F4D4B14}" destId="{67CC4D9E-1393-4AF9-A4BB-87B92896658D}" srcOrd="0" destOrd="0" presId="urn:microsoft.com/office/officeart/2008/layout/VerticalCurvedList"/>
    <dgm:cxn modelId="{CE457C0C-6311-43B2-B07F-B26BDFCBCB72}" type="presParOf" srcId="{0F12414C-FAE2-4D2B-A055-8AD368109980}" destId="{D1C52B07-4C57-4ACC-9C43-8108043DF913}" srcOrd="3" destOrd="0" presId="urn:microsoft.com/office/officeart/2008/layout/VerticalCurvedList"/>
    <dgm:cxn modelId="{F26D49A6-527A-4127-A080-BC3E93AC0952}" type="presParOf" srcId="{0F12414C-FAE2-4D2B-A055-8AD368109980}" destId="{B0750D0B-2C88-4DFD-89B1-105E692BBC67}" srcOrd="4" destOrd="0" presId="urn:microsoft.com/office/officeart/2008/layout/VerticalCurvedList"/>
    <dgm:cxn modelId="{095C302E-C296-42D1-A6BE-2DD54DC047D1}" type="presParOf" srcId="{B0750D0B-2C88-4DFD-89B1-105E692BBC67}" destId="{21459678-FAD1-4D9F-A699-99DE15D1B7F3}" srcOrd="0" destOrd="0" presId="urn:microsoft.com/office/officeart/2008/layout/VerticalCurvedList"/>
    <dgm:cxn modelId="{87855DAE-DCF9-472F-9D3C-02209B5E66B8}" type="presParOf" srcId="{0F12414C-FAE2-4D2B-A055-8AD368109980}" destId="{8E28455C-9B50-4B54-9C55-CC664996D2DA}" srcOrd="5" destOrd="0" presId="urn:microsoft.com/office/officeart/2008/layout/VerticalCurvedList"/>
    <dgm:cxn modelId="{C0323E71-49EF-4624-8195-670E4BA36A55}" type="presParOf" srcId="{0F12414C-FAE2-4D2B-A055-8AD368109980}" destId="{72A953D1-6C28-426C-8420-A4F86BCD1DFE}" srcOrd="6" destOrd="0" presId="urn:microsoft.com/office/officeart/2008/layout/VerticalCurvedList"/>
    <dgm:cxn modelId="{D3F38D14-4951-423D-B75D-4B4AD6522E14}" type="presParOf" srcId="{72A953D1-6C28-426C-8420-A4F86BCD1DFE}" destId="{A6836978-CBDA-4F83-A9CA-ECF56E42559D}" srcOrd="0" destOrd="0" presId="urn:microsoft.com/office/officeart/2008/layout/VerticalCurvedList"/>
    <dgm:cxn modelId="{B231FECC-CE47-43EF-BCEB-3F2577F71B51}" type="presParOf" srcId="{0F12414C-FAE2-4D2B-A055-8AD368109980}" destId="{E7C20A2D-64DF-4439-AD97-C8591D5F43C1}" srcOrd="7" destOrd="0" presId="urn:microsoft.com/office/officeart/2008/layout/VerticalCurvedList"/>
    <dgm:cxn modelId="{FF0D714E-321B-4D66-A3B3-E65339818071}" type="presParOf" srcId="{0F12414C-FAE2-4D2B-A055-8AD368109980}" destId="{0CA6718E-3AA6-4C8B-843E-E4A6E5CC304C}" srcOrd="8" destOrd="0" presId="urn:microsoft.com/office/officeart/2008/layout/VerticalCurvedList"/>
    <dgm:cxn modelId="{8A0BA3CB-A5C0-4760-8A10-ECA12F9ED333}" type="presParOf" srcId="{0CA6718E-3AA6-4C8B-843E-E4A6E5CC304C}" destId="{63DA5264-1B59-47DE-A4EF-992A995677BF}" srcOrd="0" destOrd="0" presId="urn:microsoft.com/office/officeart/2008/layout/VerticalCurvedList"/>
    <dgm:cxn modelId="{BB668F3C-EECD-4043-A474-D33C39AB2237}" type="presParOf" srcId="{0F12414C-FAE2-4D2B-A055-8AD368109980}" destId="{2A9FC2E5-2E84-4711-9060-010DDA4AEB1D}" srcOrd="9" destOrd="0" presId="urn:microsoft.com/office/officeart/2008/layout/VerticalCurvedList"/>
    <dgm:cxn modelId="{4BB005AB-04EB-4C39-AB2E-902CF7438458}" type="presParOf" srcId="{0F12414C-FAE2-4D2B-A055-8AD368109980}" destId="{0454E5A0-DFE0-4AC1-9813-ADDC291025EC}" srcOrd="10" destOrd="0" presId="urn:microsoft.com/office/officeart/2008/layout/VerticalCurvedList"/>
    <dgm:cxn modelId="{9CC88389-0331-4296-92B4-D30444758556}" type="presParOf" srcId="{0454E5A0-DFE0-4AC1-9813-ADDC291025EC}" destId="{1FB8D383-610C-4B35-96D8-7A3428C4335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4FC8C6-F80E-42E1-8407-BBE3370B270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59E26C97-C3B1-422D-BCB3-BB10F158F20C}">
      <dgm:prSet phldrT="[Texte]"/>
      <dgm:spPr/>
      <dgm:t>
        <a:bodyPr/>
        <a:lstStyle/>
        <a:p>
          <a:r>
            <a:rPr lang="fr-FR" dirty="0" smtClean="0"/>
            <a:t>Additifs</a:t>
          </a:r>
          <a:endParaRPr lang="fr-FR" dirty="0"/>
        </a:p>
      </dgm:t>
    </dgm:pt>
    <dgm:pt modelId="{B1878EA4-D0FC-4A89-91B7-0EED04755D64}" type="parTrans" cxnId="{FA1CD121-64C4-46E1-A0D0-FC5E0B7BB97A}">
      <dgm:prSet/>
      <dgm:spPr/>
      <dgm:t>
        <a:bodyPr/>
        <a:lstStyle/>
        <a:p>
          <a:endParaRPr lang="fr-FR"/>
        </a:p>
      </dgm:t>
    </dgm:pt>
    <dgm:pt modelId="{34EA9641-9B37-4D12-9C99-22553A418844}" type="sibTrans" cxnId="{FA1CD121-64C4-46E1-A0D0-FC5E0B7BB97A}">
      <dgm:prSet/>
      <dgm:spPr/>
      <dgm:t>
        <a:bodyPr/>
        <a:lstStyle/>
        <a:p>
          <a:endParaRPr lang="fr-FR"/>
        </a:p>
      </dgm:t>
    </dgm:pt>
    <dgm:pt modelId="{F08F5754-6EDC-4BDA-AC92-D8F37A6B7A82}">
      <dgm:prSet phldrT="[Texte]"/>
      <dgm:spPr/>
      <dgm:t>
        <a:bodyPr/>
        <a:lstStyle/>
        <a:p>
          <a:r>
            <a:rPr lang="fr-FR" dirty="0" smtClean="0"/>
            <a:t>Process et technologies innovants</a:t>
          </a:r>
          <a:endParaRPr lang="fr-FR" dirty="0"/>
        </a:p>
      </dgm:t>
    </dgm:pt>
    <dgm:pt modelId="{7CBE86FA-2D9C-428B-B34C-A33FCA9DC00B}" type="parTrans" cxnId="{78705D4D-82BF-427C-A448-A3C1D4FBB4E4}">
      <dgm:prSet/>
      <dgm:spPr/>
      <dgm:t>
        <a:bodyPr/>
        <a:lstStyle/>
        <a:p>
          <a:endParaRPr lang="fr-FR"/>
        </a:p>
      </dgm:t>
    </dgm:pt>
    <dgm:pt modelId="{6B45FFA4-ADD3-4CF8-8F81-E97970314B7C}" type="sibTrans" cxnId="{78705D4D-82BF-427C-A448-A3C1D4FBB4E4}">
      <dgm:prSet/>
      <dgm:spPr/>
      <dgm:t>
        <a:bodyPr/>
        <a:lstStyle/>
        <a:p>
          <a:endParaRPr lang="fr-FR"/>
        </a:p>
      </dgm:t>
    </dgm:pt>
    <dgm:pt modelId="{D2C92C87-0C95-4F01-90EC-F7770A111DDC}">
      <dgm:prSet phldrT="[Texte]"/>
      <dgm:spPr/>
      <dgm:t>
        <a:bodyPr/>
        <a:lstStyle/>
        <a:p>
          <a:r>
            <a:rPr lang="fr-FR" dirty="0" smtClean="0"/>
            <a:t>Enjeux technologiques</a:t>
          </a:r>
          <a:endParaRPr lang="fr-FR" dirty="0"/>
        </a:p>
      </dgm:t>
    </dgm:pt>
    <dgm:pt modelId="{BA772265-8FA2-4BB7-BFD0-8086537F0600}" type="parTrans" cxnId="{3ECA8304-BDCD-4724-BB15-66FEEA435604}">
      <dgm:prSet/>
      <dgm:spPr/>
      <dgm:t>
        <a:bodyPr/>
        <a:lstStyle/>
        <a:p>
          <a:endParaRPr lang="fr-FR"/>
        </a:p>
      </dgm:t>
    </dgm:pt>
    <dgm:pt modelId="{2F72CFA0-5813-4284-B83D-4B1B54E6D7A0}" type="sibTrans" cxnId="{3ECA8304-BDCD-4724-BB15-66FEEA435604}">
      <dgm:prSet/>
      <dgm:spPr/>
      <dgm:t>
        <a:bodyPr/>
        <a:lstStyle/>
        <a:p>
          <a:endParaRPr lang="fr-FR"/>
        </a:p>
      </dgm:t>
    </dgm:pt>
    <dgm:pt modelId="{F951A4BC-F1E1-4D5B-803F-B041FCE45302}">
      <dgm:prSet phldrT="[Texte]"/>
      <dgm:spPr/>
      <dgm:t>
        <a:bodyPr/>
        <a:lstStyle/>
        <a:p>
          <a:r>
            <a:rPr lang="fr-FR" dirty="0" smtClean="0"/>
            <a:t>Ingrédients atypiques</a:t>
          </a:r>
          <a:endParaRPr lang="fr-FR" dirty="0"/>
        </a:p>
      </dgm:t>
    </dgm:pt>
    <dgm:pt modelId="{B60C0469-24CA-492B-959B-9220731A70BA}" type="parTrans" cxnId="{14AB4302-4608-43ED-A633-73E74400520B}">
      <dgm:prSet/>
      <dgm:spPr/>
      <dgm:t>
        <a:bodyPr/>
        <a:lstStyle/>
        <a:p>
          <a:endParaRPr lang="fr-FR"/>
        </a:p>
      </dgm:t>
    </dgm:pt>
    <dgm:pt modelId="{B4531E57-97E0-4F5B-9085-A0268DC6A346}" type="sibTrans" cxnId="{14AB4302-4608-43ED-A633-73E74400520B}">
      <dgm:prSet/>
      <dgm:spPr/>
      <dgm:t>
        <a:bodyPr/>
        <a:lstStyle/>
        <a:p>
          <a:endParaRPr lang="fr-FR"/>
        </a:p>
      </dgm:t>
    </dgm:pt>
    <dgm:pt modelId="{515E2654-7DD6-4729-8501-5231F89BD0D6}">
      <dgm:prSet phldrT="[Texte]"/>
      <dgm:spPr/>
      <dgm:t>
        <a:bodyPr/>
        <a:lstStyle/>
        <a:p>
          <a:r>
            <a:rPr lang="fr-FR" dirty="0" smtClean="0"/>
            <a:t>Matières premières</a:t>
          </a:r>
          <a:endParaRPr lang="fr-FR" dirty="0"/>
        </a:p>
      </dgm:t>
    </dgm:pt>
    <dgm:pt modelId="{8500F587-6B39-459E-94F6-3E546249FE82}" type="parTrans" cxnId="{AEF1BF06-2227-477B-8530-AB3D5F0217A7}">
      <dgm:prSet/>
      <dgm:spPr/>
      <dgm:t>
        <a:bodyPr/>
        <a:lstStyle/>
        <a:p>
          <a:endParaRPr lang="fr-FR"/>
        </a:p>
      </dgm:t>
    </dgm:pt>
    <dgm:pt modelId="{EFEF7311-20DE-470D-A64C-07C52EDF0DD1}" type="sibTrans" cxnId="{AEF1BF06-2227-477B-8530-AB3D5F0217A7}">
      <dgm:prSet/>
      <dgm:spPr/>
      <dgm:t>
        <a:bodyPr/>
        <a:lstStyle/>
        <a:p>
          <a:endParaRPr lang="fr-FR"/>
        </a:p>
      </dgm:t>
    </dgm:pt>
    <dgm:pt modelId="{31E3721E-F8CC-4204-B336-350CA10BD8BD}" type="pres">
      <dgm:prSet presAssocID="{484FC8C6-F80E-42E1-8407-BBE3370B270E}" presName="Name0" presStyleCnt="0">
        <dgm:presLayoutVars>
          <dgm:chMax val="7"/>
          <dgm:chPref val="7"/>
          <dgm:dir/>
        </dgm:presLayoutVars>
      </dgm:prSet>
      <dgm:spPr/>
      <dgm:t>
        <a:bodyPr/>
        <a:lstStyle/>
        <a:p>
          <a:endParaRPr lang="fr-FR"/>
        </a:p>
      </dgm:t>
    </dgm:pt>
    <dgm:pt modelId="{0F12414C-FAE2-4D2B-A055-8AD368109980}" type="pres">
      <dgm:prSet presAssocID="{484FC8C6-F80E-42E1-8407-BBE3370B270E}" presName="Name1" presStyleCnt="0"/>
      <dgm:spPr/>
    </dgm:pt>
    <dgm:pt modelId="{3F1D7785-5A77-4303-BB65-AC907102097E}" type="pres">
      <dgm:prSet presAssocID="{484FC8C6-F80E-42E1-8407-BBE3370B270E}" presName="cycle" presStyleCnt="0"/>
      <dgm:spPr/>
    </dgm:pt>
    <dgm:pt modelId="{5CE0FF5E-3846-4936-B1A3-9C3B7CCE6CD0}" type="pres">
      <dgm:prSet presAssocID="{484FC8C6-F80E-42E1-8407-BBE3370B270E}" presName="srcNode" presStyleLbl="node1" presStyleIdx="0" presStyleCnt="5"/>
      <dgm:spPr/>
    </dgm:pt>
    <dgm:pt modelId="{8D71E734-E29F-42BC-A8C5-591CB80469E2}" type="pres">
      <dgm:prSet presAssocID="{484FC8C6-F80E-42E1-8407-BBE3370B270E}" presName="conn" presStyleLbl="parChTrans1D2" presStyleIdx="0" presStyleCnt="1"/>
      <dgm:spPr/>
      <dgm:t>
        <a:bodyPr/>
        <a:lstStyle/>
        <a:p>
          <a:endParaRPr lang="fr-FR"/>
        </a:p>
      </dgm:t>
    </dgm:pt>
    <dgm:pt modelId="{AE0C1693-41AB-4798-B287-9FFFC680D36E}" type="pres">
      <dgm:prSet presAssocID="{484FC8C6-F80E-42E1-8407-BBE3370B270E}" presName="extraNode" presStyleLbl="node1" presStyleIdx="0" presStyleCnt="5"/>
      <dgm:spPr/>
    </dgm:pt>
    <dgm:pt modelId="{4FC93031-81E3-4D83-A9FE-8750D804D26F}" type="pres">
      <dgm:prSet presAssocID="{484FC8C6-F80E-42E1-8407-BBE3370B270E}" presName="dstNode" presStyleLbl="node1" presStyleIdx="0" presStyleCnt="5"/>
      <dgm:spPr/>
    </dgm:pt>
    <dgm:pt modelId="{C6D6A27F-E798-40B8-846A-E60304249367}" type="pres">
      <dgm:prSet presAssocID="{59E26C97-C3B1-422D-BCB3-BB10F158F20C}" presName="text_1" presStyleLbl="node1" presStyleIdx="0" presStyleCnt="5">
        <dgm:presLayoutVars>
          <dgm:bulletEnabled val="1"/>
        </dgm:presLayoutVars>
      </dgm:prSet>
      <dgm:spPr/>
      <dgm:t>
        <a:bodyPr/>
        <a:lstStyle/>
        <a:p>
          <a:endParaRPr lang="fr-FR"/>
        </a:p>
      </dgm:t>
    </dgm:pt>
    <dgm:pt modelId="{217BAF0B-5719-48F4-81F5-56EA9F4D4B14}" type="pres">
      <dgm:prSet presAssocID="{59E26C97-C3B1-422D-BCB3-BB10F158F20C}" presName="accent_1" presStyleCnt="0"/>
      <dgm:spPr/>
    </dgm:pt>
    <dgm:pt modelId="{67CC4D9E-1393-4AF9-A4BB-87B92896658D}" type="pres">
      <dgm:prSet presAssocID="{59E26C97-C3B1-422D-BCB3-BB10F158F20C}" presName="accentRepeatNode" presStyleLbl="solidFgAcc1" presStyleIdx="0" presStyleCnt="5"/>
      <dgm:spPr/>
    </dgm:pt>
    <dgm:pt modelId="{D1C52B07-4C57-4ACC-9C43-8108043DF913}" type="pres">
      <dgm:prSet presAssocID="{F08F5754-6EDC-4BDA-AC92-D8F37A6B7A82}" presName="text_2" presStyleLbl="node1" presStyleIdx="1" presStyleCnt="5">
        <dgm:presLayoutVars>
          <dgm:bulletEnabled val="1"/>
        </dgm:presLayoutVars>
      </dgm:prSet>
      <dgm:spPr/>
      <dgm:t>
        <a:bodyPr/>
        <a:lstStyle/>
        <a:p>
          <a:endParaRPr lang="fr-FR"/>
        </a:p>
      </dgm:t>
    </dgm:pt>
    <dgm:pt modelId="{B0750D0B-2C88-4DFD-89B1-105E692BBC67}" type="pres">
      <dgm:prSet presAssocID="{F08F5754-6EDC-4BDA-AC92-D8F37A6B7A82}" presName="accent_2" presStyleCnt="0"/>
      <dgm:spPr/>
    </dgm:pt>
    <dgm:pt modelId="{21459678-FAD1-4D9F-A699-99DE15D1B7F3}" type="pres">
      <dgm:prSet presAssocID="{F08F5754-6EDC-4BDA-AC92-D8F37A6B7A82}" presName="accentRepeatNode" presStyleLbl="solidFgAcc1" presStyleIdx="1" presStyleCnt="5"/>
      <dgm:spPr/>
    </dgm:pt>
    <dgm:pt modelId="{8E28455C-9B50-4B54-9C55-CC664996D2DA}" type="pres">
      <dgm:prSet presAssocID="{D2C92C87-0C95-4F01-90EC-F7770A111DDC}" presName="text_3" presStyleLbl="node1" presStyleIdx="2" presStyleCnt="5">
        <dgm:presLayoutVars>
          <dgm:bulletEnabled val="1"/>
        </dgm:presLayoutVars>
      </dgm:prSet>
      <dgm:spPr/>
      <dgm:t>
        <a:bodyPr/>
        <a:lstStyle/>
        <a:p>
          <a:endParaRPr lang="fr-FR"/>
        </a:p>
      </dgm:t>
    </dgm:pt>
    <dgm:pt modelId="{72A953D1-6C28-426C-8420-A4F86BCD1DFE}" type="pres">
      <dgm:prSet presAssocID="{D2C92C87-0C95-4F01-90EC-F7770A111DDC}" presName="accent_3" presStyleCnt="0"/>
      <dgm:spPr/>
    </dgm:pt>
    <dgm:pt modelId="{A6836978-CBDA-4F83-A9CA-ECF56E42559D}" type="pres">
      <dgm:prSet presAssocID="{D2C92C87-0C95-4F01-90EC-F7770A111DDC}" presName="accentRepeatNode" presStyleLbl="solidFgAcc1" presStyleIdx="2" presStyleCnt="5"/>
      <dgm:spPr/>
    </dgm:pt>
    <dgm:pt modelId="{E7C20A2D-64DF-4439-AD97-C8591D5F43C1}" type="pres">
      <dgm:prSet presAssocID="{F951A4BC-F1E1-4D5B-803F-B041FCE45302}" presName="text_4" presStyleLbl="node1" presStyleIdx="3" presStyleCnt="5">
        <dgm:presLayoutVars>
          <dgm:bulletEnabled val="1"/>
        </dgm:presLayoutVars>
      </dgm:prSet>
      <dgm:spPr/>
      <dgm:t>
        <a:bodyPr/>
        <a:lstStyle/>
        <a:p>
          <a:endParaRPr lang="fr-FR"/>
        </a:p>
      </dgm:t>
    </dgm:pt>
    <dgm:pt modelId="{0CA6718E-3AA6-4C8B-843E-E4A6E5CC304C}" type="pres">
      <dgm:prSet presAssocID="{F951A4BC-F1E1-4D5B-803F-B041FCE45302}" presName="accent_4" presStyleCnt="0"/>
      <dgm:spPr/>
    </dgm:pt>
    <dgm:pt modelId="{63DA5264-1B59-47DE-A4EF-992A995677BF}" type="pres">
      <dgm:prSet presAssocID="{F951A4BC-F1E1-4D5B-803F-B041FCE45302}" presName="accentRepeatNode" presStyleLbl="solidFgAcc1" presStyleIdx="3" presStyleCnt="5"/>
      <dgm:spPr/>
    </dgm:pt>
    <dgm:pt modelId="{2A9FC2E5-2E84-4711-9060-010DDA4AEB1D}" type="pres">
      <dgm:prSet presAssocID="{515E2654-7DD6-4729-8501-5231F89BD0D6}" presName="text_5" presStyleLbl="node1" presStyleIdx="4" presStyleCnt="5">
        <dgm:presLayoutVars>
          <dgm:bulletEnabled val="1"/>
        </dgm:presLayoutVars>
      </dgm:prSet>
      <dgm:spPr/>
      <dgm:t>
        <a:bodyPr/>
        <a:lstStyle/>
        <a:p>
          <a:endParaRPr lang="fr-FR"/>
        </a:p>
      </dgm:t>
    </dgm:pt>
    <dgm:pt modelId="{0454E5A0-DFE0-4AC1-9813-ADDC291025EC}" type="pres">
      <dgm:prSet presAssocID="{515E2654-7DD6-4729-8501-5231F89BD0D6}" presName="accent_5" presStyleCnt="0"/>
      <dgm:spPr/>
    </dgm:pt>
    <dgm:pt modelId="{1FB8D383-610C-4B35-96D8-7A3428C4335D}" type="pres">
      <dgm:prSet presAssocID="{515E2654-7DD6-4729-8501-5231F89BD0D6}" presName="accentRepeatNode" presStyleLbl="solidFgAcc1" presStyleIdx="4" presStyleCnt="5"/>
      <dgm:spPr/>
    </dgm:pt>
  </dgm:ptLst>
  <dgm:cxnLst>
    <dgm:cxn modelId="{A000DE04-561B-43F2-A2B7-DF229B678DF7}" type="presOf" srcId="{D2C92C87-0C95-4F01-90EC-F7770A111DDC}" destId="{8E28455C-9B50-4B54-9C55-CC664996D2DA}" srcOrd="0" destOrd="0" presId="urn:microsoft.com/office/officeart/2008/layout/VerticalCurvedList"/>
    <dgm:cxn modelId="{14AB4302-4608-43ED-A633-73E74400520B}" srcId="{484FC8C6-F80E-42E1-8407-BBE3370B270E}" destId="{F951A4BC-F1E1-4D5B-803F-B041FCE45302}" srcOrd="3" destOrd="0" parTransId="{B60C0469-24CA-492B-959B-9220731A70BA}" sibTransId="{B4531E57-97E0-4F5B-9085-A0268DC6A346}"/>
    <dgm:cxn modelId="{FA1CD121-64C4-46E1-A0D0-FC5E0B7BB97A}" srcId="{484FC8C6-F80E-42E1-8407-BBE3370B270E}" destId="{59E26C97-C3B1-422D-BCB3-BB10F158F20C}" srcOrd="0" destOrd="0" parTransId="{B1878EA4-D0FC-4A89-91B7-0EED04755D64}" sibTransId="{34EA9641-9B37-4D12-9C99-22553A418844}"/>
    <dgm:cxn modelId="{61CDDBE6-8603-4082-9F48-24464968057E}" type="presOf" srcId="{59E26C97-C3B1-422D-BCB3-BB10F158F20C}" destId="{C6D6A27F-E798-40B8-846A-E60304249367}" srcOrd="0" destOrd="0" presId="urn:microsoft.com/office/officeart/2008/layout/VerticalCurvedList"/>
    <dgm:cxn modelId="{3ECA8304-BDCD-4724-BB15-66FEEA435604}" srcId="{484FC8C6-F80E-42E1-8407-BBE3370B270E}" destId="{D2C92C87-0C95-4F01-90EC-F7770A111DDC}" srcOrd="2" destOrd="0" parTransId="{BA772265-8FA2-4BB7-BFD0-8086537F0600}" sibTransId="{2F72CFA0-5813-4284-B83D-4B1B54E6D7A0}"/>
    <dgm:cxn modelId="{AD571840-E2DF-4D4A-98A1-2E2274527571}" type="presOf" srcId="{F08F5754-6EDC-4BDA-AC92-D8F37A6B7A82}" destId="{D1C52B07-4C57-4ACC-9C43-8108043DF913}" srcOrd="0" destOrd="0" presId="urn:microsoft.com/office/officeart/2008/layout/VerticalCurvedList"/>
    <dgm:cxn modelId="{AEF1BF06-2227-477B-8530-AB3D5F0217A7}" srcId="{484FC8C6-F80E-42E1-8407-BBE3370B270E}" destId="{515E2654-7DD6-4729-8501-5231F89BD0D6}" srcOrd="4" destOrd="0" parTransId="{8500F587-6B39-459E-94F6-3E546249FE82}" sibTransId="{EFEF7311-20DE-470D-A64C-07C52EDF0DD1}"/>
    <dgm:cxn modelId="{785CFB20-7484-4A63-A5A0-CFC54FCF2CF7}" type="presOf" srcId="{515E2654-7DD6-4729-8501-5231F89BD0D6}" destId="{2A9FC2E5-2E84-4711-9060-010DDA4AEB1D}" srcOrd="0" destOrd="0" presId="urn:microsoft.com/office/officeart/2008/layout/VerticalCurvedList"/>
    <dgm:cxn modelId="{78705D4D-82BF-427C-A448-A3C1D4FBB4E4}" srcId="{484FC8C6-F80E-42E1-8407-BBE3370B270E}" destId="{F08F5754-6EDC-4BDA-AC92-D8F37A6B7A82}" srcOrd="1" destOrd="0" parTransId="{7CBE86FA-2D9C-428B-B34C-A33FCA9DC00B}" sibTransId="{6B45FFA4-ADD3-4CF8-8F81-E97970314B7C}"/>
    <dgm:cxn modelId="{B5AE7291-A434-41F3-8F55-BAFFFFA495D2}" type="presOf" srcId="{484FC8C6-F80E-42E1-8407-BBE3370B270E}" destId="{31E3721E-F8CC-4204-B336-350CA10BD8BD}" srcOrd="0" destOrd="0" presId="urn:microsoft.com/office/officeart/2008/layout/VerticalCurvedList"/>
    <dgm:cxn modelId="{060A3433-FD9F-4A9D-96FA-CCF27F936E55}" type="presOf" srcId="{34EA9641-9B37-4D12-9C99-22553A418844}" destId="{8D71E734-E29F-42BC-A8C5-591CB80469E2}" srcOrd="0" destOrd="0" presId="urn:microsoft.com/office/officeart/2008/layout/VerticalCurvedList"/>
    <dgm:cxn modelId="{9F68CDB5-CED6-499B-B6F8-23CE8A181E5C}" type="presOf" srcId="{F951A4BC-F1E1-4D5B-803F-B041FCE45302}" destId="{E7C20A2D-64DF-4439-AD97-C8591D5F43C1}" srcOrd="0" destOrd="0" presId="urn:microsoft.com/office/officeart/2008/layout/VerticalCurvedList"/>
    <dgm:cxn modelId="{FD5DD056-BBAE-42D3-95D4-0DCBFEEAEF1A}" type="presParOf" srcId="{31E3721E-F8CC-4204-B336-350CA10BD8BD}" destId="{0F12414C-FAE2-4D2B-A055-8AD368109980}" srcOrd="0" destOrd="0" presId="urn:microsoft.com/office/officeart/2008/layout/VerticalCurvedList"/>
    <dgm:cxn modelId="{257628CA-0984-413A-A1CD-E6DA714EE7C4}" type="presParOf" srcId="{0F12414C-FAE2-4D2B-A055-8AD368109980}" destId="{3F1D7785-5A77-4303-BB65-AC907102097E}" srcOrd="0" destOrd="0" presId="urn:microsoft.com/office/officeart/2008/layout/VerticalCurvedList"/>
    <dgm:cxn modelId="{D176C6F7-0194-47F0-9659-F238864AE596}" type="presParOf" srcId="{3F1D7785-5A77-4303-BB65-AC907102097E}" destId="{5CE0FF5E-3846-4936-B1A3-9C3B7CCE6CD0}" srcOrd="0" destOrd="0" presId="urn:microsoft.com/office/officeart/2008/layout/VerticalCurvedList"/>
    <dgm:cxn modelId="{01BEA400-B0BA-4915-B348-D0E578CE7EF1}" type="presParOf" srcId="{3F1D7785-5A77-4303-BB65-AC907102097E}" destId="{8D71E734-E29F-42BC-A8C5-591CB80469E2}" srcOrd="1" destOrd="0" presId="urn:microsoft.com/office/officeart/2008/layout/VerticalCurvedList"/>
    <dgm:cxn modelId="{A4DAAB09-C7C8-477D-81DF-B4D44E714F12}" type="presParOf" srcId="{3F1D7785-5A77-4303-BB65-AC907102097E}" destId="{AE0C1693-41AB-4798-B287-9FFFC680D36E}" srcOrd="2" destOrd="0" presId="urn:microsoft.com/office/officeart/2008/layout/VerticalCurvedList"/>
    <dgm:cxn modelId="{F74825EE-E435-4121-98CD-3C6E510A81BA}" type="presParOf" srcId="{3F1D7785-5A77-4303-BB65-AC907102097E}" destId="{4FC93031-81E3-4D83-A9FE-8750D804D26F}" srcOrd="3" destOrd="0" presId="urn:microsoft.com/office/officeart/2008/layout/VerticalCurvedList"/>
    <dgm:cxn modelId="{D0D98182-469A-4D54-B8F0-A125206CA6A6}" type="presParOf" srcId="{0F12414C-FAE2-4D2B-A055-8AD368109980}" destId="{C6D6A27F-E798-40B8-846A-E60304249367}" srcOrd="1" destOrd="0" presId="urn:microsoft.com/office/officeart/2008/layout/VerticalCurvedList"/>
    <dgm:cxn modelId="{07398093-27D6-44D4-8292-6EA0C23AC2CA}" type="presParOf" srcId="{0F12414C-FAE2-4D2B-A055-8AD368109980}" destId="{217BAF0B-5719-48F4-81F5-56EA9F4D4B14}" srcOrd="2" destOrd="0" presId="urn:microsoft.com/office/officeart/2008/layout/VerticalCurvedList"/>
    <dgm:cxn modelId="{60525C81-2D24-4517-AF12-C2A90D7A097E}" type="presParOf" srcId="{217BAF0B-5719-48F4-81F5-56EA9F4D4B14}" destId="{67CC4D9E-1393-4AF9-A4BB-87B92896658D}" srcOrd="0" destOrd="0" presId="urn:microsoft.com/office/officeart/2008/layout/VerticalCurvedList"/>
    <dgm:cxn modelId="{1C659808-CD8D-488D-8EDB-29F919B7B629}" type="presParOf" srcId="{0F12414C-FAE2-4D2B-A055-8AD368109980}" destId="{D1C52B07-4C57-4ACC-9C43-8108043DF913}" srcOrd="3" destOrd="0" presId="urn:microsoft.com/office/officeart/2008/layout/VerticalCurvedList"/>
    <dgm:cxn modelId="{95B25B9A-2AB5-459A-9237-B7F083BB48B0}" type="presParOf" srcId="{0F12414C-FAE2-4D2B-A055-8AD368109980}" destId="{B0750D0B-2C88-4DFD-89B1-105E692BBC67}" srcOrd="4" destOrd="0" presId="urn:microsoft.com/office/officeart/2008/layout/VerticalCurvedList"/>
    <dgm:cxn modelId="{7090C041-3796-47D1-9CA9-EFDE226AA904}" type="presParOf" srcId="{B0750D0B-2C88-4DFD-89B1-105E692BBC67}" destId="{21459678-FAD1-4D9F-A699-99DE15D1B7F3}" srcOrd="0" destOrd="0" presId="urn:microsoft.com/office/officeart/2008/layout/VerticalCurvedList"/>
    <dgm:cxn modelId="{18D2694F-0552-485C-9A36-0B072B98CA08}" type="presParOf" srcId="{0F12414C-FAE2-4D2B-A055-8AD368109980}" destId="{8E28455C-9B50-4B54-9C55-CC664996D2DA}" srcOrd="5" destOrd="0" presId="urn:microsoft.com/office/officeart/2008/layout/VerticalCurvedList"/>
    <dgm:cxn modelId="{020D9CCA-CA01-4E00-AE28-148E4665B6F2}" type="presParOf" srcId="{0F12414C-FAE2-4D2B-A055-8AD368109980}" destId="{72A953D1-6C28-426C-8420-A4F86BCD1DFE}" srcOrd="6" destOrd="0" presId="urn:microsoft.com/office/officeart/2008/layout/VerticalCurvedList"/>
    <dgm:cxn modelId="{DB6F5743-967D-48CE-ABA1-AACB5607299E}" type="presParOf" srcId="{72A953D1-6C28-426C-8420-A4F86BCD1DFE}" destId="{A6836978-CBDA-4F83-A9CA-ECF56E42559D}" srcOrd="0" destOrd="0" presId="urn:microsoft.com/office/officeart/2008/layout/VerticalCurvedList"/>
    <dgm:cxn modelId="{F8C029A6-85BC-4F02-8B46-291A3FEAC257}" type="presParOf" srcId="{0F12414C-FAE2-4D2B-A055-8AD368109980}" destId="{E7C20A2D-64DF-4439-AD97-C8591D5F43C1}" srcOrd="7" destOrd="0" presId="urn:microsoft.com/office/officeart/2008/layout/VerticalCurvedList"/>
    <dgm:cxn modelId="{206474D4-A333-4543-A6A9-C649ADC91795}" type="presParOf" srcId="{0F12414C-FAE2-4D2B-A055-8AD368109980}" destId="{0CA6718E-3AA6-4C8B-843E-E4A6E5CC304C}" srcOrd="8" destOrd="0" presId="urn:microsoft.com/office/officeart/2008/layout/VerticalCurvedList"/>
    <dgm:cxn modelId="{91844B5D-A490-4445-ACED-378A718D1B12}" type="presParOf" srcId="{0CA6718E-3AA6-4C8B-843E-E4A6E5CC304C}" destId="{63DA5264-1B59-47DE-A4EF-992A995677BF}" srcOrd="0" destOrd="0" presId="urn:microsoft.com/office/officeart/2008/layout/VerticalCurvedList"/>
    <dgm:cxn modelId="{25E0EE83-0206-4B6F-98CB-2629141E96B7}" type="presParOf" srcId="{0F12414C-FAE2-4D2B-A055-8AD368109980}" destId="{2A9FC2E5-2E84-4711-9060-010DDA4AEB1D}" srcOrd="9" destOrd="0" presId="urn:microsoft.com/office/officeart/2008/layout/VerticalCurvedList"/>
    <dgm:cxn modelId="{35D1FABD-8C74-4739-80EB-DABADBEDDAB5}" type="presParOf" srcId="{0F12414C-FAE2-4D2B-A055-8AD368109980}" destId="{0454E5A0-DFE0-4AC1-9813-ADDC291025EC}" srcOrd="10" destOrd="0" presId="urn:microsoft.com/office/officeart/2008/layout/VerticalCurvedList"/>
    <dgm:cxn modelId="{C4D9C564-9682-4C88-83C0-B32351A844A0}" type="presParOf" srcId="{0454E5A0-DFE0-4AC1-9813-ADDC291025EC}" destId="{1FB8D383-610C-4B35-96D8-7A3428C4335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4FC8C6-F80E-42E1-8407-BBE3370B270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59E26C97-C3B1-422D-BCB3-BB10F158F20C}">
      <dgm:prSet phldrT="[Texte]"/>
      <dgm:spPr/>
      <dgm:t>
        <a:bodyPr/>
        <a:lstStyle/>
        <a:p>
          <a:r>
            <a:rPr lang="fr-FR" dirty="0" smtClean="0"/>
            <a:t>Visuel, couleur et logo</a:t>
          </a:r>
          <a:endParaRPr lang="fr-FR" dirty="0"/>
        </a:p>
      </dgm:t>
    </dgm:pt>
    <dgm:pt modelId="{B1878EA4-D0FC-4A89-91B7-0EED04755D64}" type="parTrans" cxnId="{FA1CD121-64C4-46E1-A0D0-FC5E0B7BB97A}">
      <dgm:prSet/>
      <dgm:spPr/>
      <dgm:t>
        <a:bodyPr/>
        <a:lstStyle/>
        <a:p>
          <a:endParaRPr lang="fr-FR"/>
        </a:p>
      </dgm:t>
    </dgm:pt>
    <dgm:pt modelId="{34EA9641-9B37-4D12-9C99-22553A418844}" type="sibTrans" cxnId="{FA1CD121-64C4-46E1-A0D0-FC5E0B7BB97A}">
      <dgm:prSet/>
      <dgm:spPr/>
      <dgm:t>
        <a:bodyPr/>
        <a:lstStyle/>
        <a:p>
          <a:endParaRPr lang="fr-FR"/>
        </a:p>
      </dgm:t>
    </dgm:pt>
    <dgm:pt modelId="{F08F5754-6EDC-4BDA-AC92-D8F37A6B7A82}">
      <dgm:prSet phldrT="[Texte]"/>
      <dgm:spPr/>
      <dgm:t>
        <a:bodyPr/>
        <a:lstStyle/>
        <a:p>
          <a:r>
            <a:rPr lang="fr-FR" dirty="0" smtClean="0"/>
            <a:t>Son, bruit et musique</a:t>
          </a:r>
          <a:endParaRPr lang="fr-FR" dirty="0"/>
        </a:p>
      </dgm:t>
    </dgm:pt>
    <dgm:pt modelId="{7CBE86FA-2D9C-428B-B34C-A33FCA9DC00B}" type="parTrans" cxnId="{78705D4D-82BF-427C-A448-A3C1D4FBB4E4}">
      <dgm:prSet/>
      <dgm:spPr/>
      <dgm:t>
        <a:bodyPr/>
        <a:lstStyle/>
        <a:p>
          <a:endParaRPr lang="fr-FR"/>
        </a:p>
      </dgm:t>
    </dgm:pt>
    <dgm:pt modelId="{6B45FFA4-ADD3-4CF8-8F81-E97970314B7C}" type="sibTrans" cxnId="{78705D4D-82BF-427C-A448-A3C1D4FBB4E4}">
      <dgm:prSet/>
      <dgm:spPr/>
      <dgm:t>
        <a:bodyPr/>
        <a:lstStyle/>
        <a:p>
          <a:endParaRPr lang="fr-FR"/>
        </a:p>
      </dgm:t>
    </dgm:pt>
    <dgm:pt modelId="{D2C92C87-0C95-4F01-90EC-F7770A111DDC}">
      <dgm:prSet phldrT="[Texte]"/>
      <dgm:spPr/>
      <dgm:t>
        <a:bodyPr/>
        <a:lstStyle/>
        <a:p>
          <a:r>
            <a:rPr lang="fr-FR" dirty="0" smtClean="0"/>
            <a:t>Toucher et textures</a:t>
          </a:r>
          <a:endParaRPr lang="fr-FR" dirty="0"/>
        </a:p>
      </dgm:t>
    </dgm:pt>
    <dgm:pt modelId="{BA772265-8FA2-4BB7-BFD0-8086537F0600}" type="parTrans" cxnId="{3ECA8304-BDCD-4724-BB15-66FEEA435604}">
      <dgm:prSet/>
      <dgm:spPr/>
      <dgm:t>
        <a:bodyPr/>
        <a:lstStyle/>
        <a:p>
          <a:endParaRPr lang="fr-FR"/>
        </a:p>
      </dgm:t>
    </dgm:pt>
    <dgm:pt modelId="{2F72CFA0-5813-4284-B83D-4B1B54E6D7A0}" type="sibTrans" cxnId="{3ECA8304-BDCD-4724-BB15-66FEEA435604}">
      <dgm:prSet/>
      <dgm:spPr/>
      <dgm:t>
        <a:bodyPr/>
        <a:lstStyle/>
        <a:p>
          <a:endParaRPr lang="fr-FR"/>
        </a:p>
      </dgm:t>
    </dgm:pt>
    <dgm:pt modelId="{F951A4BC-F1E1-4D5B-803F-B041FCE45302}">
      <dgm:prSet phldrT="[Texte]"/>
      <dgm:spPr/>
      <dgm:t>
        <a:bodyPr/>
        <a:lstStyle/>
        <a:p>
          <a:r>
            <a:rPr lang="fr-FR" dirty="0" smtClean="0"/>
            <a:t>Odeur, parfum</a:t>
          </a:r>
          <a:endParaRPr lang="fr-FR" dirty="0"/>
        </a:p>
      </dgm:t>
    </dgm:pt>
    <dgm:pt modelId="{B60C0469-24CA-492B-959B-9220731A70BA}" type="parTrans" cxnId="{14AB4302-4608-43ED-A633-73E74400520B}">
      <dgm:prSet/>
      <dgm:spPr/>
      <dgm:t>
        <a:bodyPr/>
        <a:lstStyle/>
        <a:p>
          <a:endParaRPr lang="fr-FR"/>
        </a:p>
      </dgm:t>
    </dgm:pt>
    <dgm:pt modelId="{B4531E57-97E0-4F5B-9085-A0268DC6A346}" type="sibTrans" cxnId="{14AB4302-4608-43ED-A633-73E74400520B}">
      <dgm:prSet/>
      <dgm:spPr/>
      <dgm:t>
        <a:bodyPr/>
        <a:lstStyle/>
        <a:p>
          <a:endParaRPr lang="fr-FR"/>
        </a:p>
      </dgm:t>
    </dgm:pt>
    <dgm:pt modelId="{515E2654-7DD6-4729-8501-5231F89BD0D6}">
      <dgm:prSet phldrT="[Texte]"/>
      <dgm:spPr/>
      <dgm:t>
        <a:bodyPr/>
        <a:lstStyle/>
        <a:p>
          <a:r>
            <a:rPr lang="fr-FR" dirty="0" smtClean="0"/>
            <a:t>Goût, saveurs et arômes</a:t>
          </a:r>
          <a:endParaRPr lang="fr-FR" dirty="0"/>
        </a:p>
      </dgm:t>
    </dgm:pt>
    <dgm:pt modelId="{8500F587-6B39-459E-94F6-3E546249FE82}" type="parTrans" cxnId="{AEF1BF06-2227-477B-8530-AB3D5F0217A7}">
      <dgm:prSet/>
      <dgm:spPr/>
      <dgm:t>
        <a:bodyPr/>
        <a:lstStyle/>
        <a:p>
          <a:endParaRPr lang="fr-FR"/>
        </a:p>
      </dgm:t>
    </dgm:pt>
    <dgm:pt modelId="{EFEF7311-20DE-470D-A64C-07C52EDF0DD1}" type="sibTrans" cxnId="{AEF1BF06-2227-477B-8530-AB3D5F0217A7}">
      <dgm:prSet/>
      <dgm:spPr/>
      <dgm:t>
        <a:bodyPr/>
        <a:lstStyle/>
        <a:p>
          <a:endParaRPr lang="fr-FR"/>
        </a:p>
      </dgm:t>
    </dgm:pt>
    <dgm:pt modelId="{31E3721E-F8CC-4204-B336-350CA10BD8BD}" type="pres">
      <dgm:prSet presAssocID="{484FC8C6-F80E-42E1-8407-BBE3370B270E}" presName="Name0" presStyleCnt="0">
        <dgm:presLayoutVars>
          <dgm:chMax val="7"/>
          <dgm:chPref val="7"/>
          <dgm:dir/>
        </dgm:presLayoutVars>
      </dgm:prSet>
      <dgm:spPr/>
      <dgm:t>
        <a:bodyPr/>
        <a:lstStyle/>
        <a:p>
          <a:endParaRPr lang="fr-FR"/>
        </a:p>
      </dgm:t>
    </dgm:pt>
    <dgm:pt modelId="{0F12414C-FAE2-4D2B-A055-8AD368109980}" type="pres">
      <dgm:prSet presAssocID="{484FC8C6-F80E-42E1-8407-BBE3370B270E}" presName="Name1" presStyleCnt="0"/>
      <dgm:spPr/>
    </dgm:pt>
    <dgm:pt modelId="{3F1D7785-5A77-4303-BB65-AC907102097E}" type="pres">
      <dgm:prSet presAssocID="{484FC8C6-F80E-42E1-8407-BBE3370B270E}" presName="cycle" presStyleCnt="0"/>
      <dgm:spPr/>
    </dgm:pt>
    <dgm:pt modelId="{5CE0FF5E-3846-4936-B1A3-9C3B7CCE6CD0}" type="pres">
      <dgm:prSet presAssocID="{484FC8C6-F80E-42E1-8407-BBE3370B270E}" presName="srcNode" presStyleLbl="node1" presStyleIdx="0" presStyleCnt="5"/>
      <dgm:spPr/>
    </dgm:pt>
    <dgm:pt modelId="{8D71E734-E29F-42BC-A8C5-591CB80469E2}" type="pres">
      <dgm:prSet presAssocID="{484FC8C6-F80E-42E1-8407-BBE3370B270E}" presName="conn" presStyleLbl="parChTrans1D2" presStyleIdx="0" presStyleCnt="1"/>
      <dgm:spPr/>
      <dgm:t>
        <a:bodyPr/>
        <a:lstStyle/>
        <a:p>
          <a:endParaRPr lang="fr-FR"/>
        </a:p>
      </dgm:t>
    </dgm:pt>
    <dgm:pt modelId="{AE0C1693-41AB-4798-B287-9FFFC680D36E}" type="pres">
      <dgm:prSet presAssocID="{484FC8C6-F80E-42E1-8407-BBE3370B270E}" presName="extraNode" presStyleLbl="node1" presStyleIdx="0" presStyleCnt="5"/>
      <dgm:spPr/>
    </dgm:pt>
    <dgm:pt modelId="{4FC93031-81E3-4D83-A9FE-8750D804D26F}" type="pres">
      <dgm:prSet presAssocID="{484FC8C6-F80E-42E1-8407-BBE3370B270E}" presName="dstNode" presStyleLbl="node1" presStyleIdx="0" presStyleCnt="5"/>
      <dgm:spPr/>
    </dgm:pt>
    <dgm:pt modelId="{C6D6A27F-E798-40B8-846A-E60304249367}" type="pres">
      <dgm:prSet presAssocID="{59E26C97-C3B1-422D-BCB3-BB10F158F20C}" presName="text_1" presStyleLbl="node1" presStyleIdx="0" presStyleCnt="5">
        <dgm:presLayoutVars>
          <dgm:bulletEnabled val="1"/>
        </dgm:presLayoutVars>
      </dgm:prSet>
      <dgm:spPr/>
      <dgm:t>
        <a:bodyPr/>
        <a:lstStyle/>
        <a:p>
          <a:endParaRPr lang="fr-FR"/>
        </a:p>
      </dgm:t>
    </dgm:pt>
    <dgm:pt modelId="{217BAF0B-5719-48F4-81F5-56EA9F4D4B14}" type="pres">
      <dgm:prSet presAssocID="{59E26C97-C3B1-422D-BCB3-BB10F158F20C}" presName="accent_1" presStyleCnt="0"/>
      <dgm:spPr/>
    </dgm:pt>
    <dgm:pt modelId="{67CC4D9E-1393-4AF9-A4BB-87B92896658D}" type="pres">
      <dgm:prSet presAssocID="{59E26C97-C3B1-422D-BCB3-BB10F158F20C}" presName="accentRepeatNode" presStyleLbl="solidFgAcc1" presStyleIdx="0" presStyleCnt="5"/>
      <dgm:spPr/>
    </dgm:pt>
    <dgm:pt modelId="{D1C52B07-4C57-4ACC-9C43-8108043DF913}" type="pres">
      <dgm:prSet presAssocID="{F08F5754-6EDC-4BDA-AC92-D8F37A6B7A82}" presName="text_2" presStyleLbl="node1" presStyleIdx="1" presStyleCnt="5">
        <dgm:presLayoutVars>
          <dgm:bulletEnabled val="1"/>
        </dgm:presLayoutVars>
      </dgm:prSet>
      <dgm:spPr/>
      <dgm:t>
        <a:bodyPr/>
        <a:lstStyle/>
        <a:p>
          <a:endParaRPr lang="fr-FR"/>
        </a:p>
      </dgm:t>
    </dgm:pt>
    <dgm:pt modelId="{B0750D0B-2C88-4DFD-89B1-105E692BBC67}" type="pres">
      <dgm:prSet presAssocID="{F08F5754-6EDC-4BDA-AC92-D8F37A6B7A82}" presName="accent_2" presStyleCnt="0"/>
      <dgm:spPr/>
    </dgm:pt>
    <dgm:pt modelId="{21459678-FAD1-4D9F-A699-99DE15D1B7F3}" type="pres">
      <dgm:prSet presAssocID="{F08F5754-6EDC-4BDA-AC92-D8F37A6B7A82}" presName="accentRepeatNode" presStyleLbl="solidFgAcc1" presStyleIdx="1" presStyleCnt="5"/>
      <dgm:spPr/>
    </dgm:pt>
    <dgm:pt modelId="{8E28455C-9B50-4B54-9C55-CC664996D2DA}" type="pres">
      <dgm:prSet presAssocID="{D2C92C87-0C95-4F01-90EC-F7770A111DDC}" presName="text_3" presStyleLbl="node1" presStyleIdx="2" presStyleCnt="5">
        <dgm:presLayoutVars>
          <dgm:bulletEnabled val="1"/>
        </dgm:presLayoutVars>
      </dgm:prSet>
      <dgm:spPr/>
      <dgm:t>
        <a:bodyPr/>
        <a:lstStyle/>
        <a:p>
          <a:endParaRPr lang="fr-FR"/>
        </a:p>
      </dgm:t>
    </dgm:pt>
    <dgm:pt modelId="{72A953D1-6C28-426C-8420-A4F86BCD1DFE}" type="pres">
      <dgm:prSet presAssocID="{D2C92C87-0C95-4F01-90EC-F7770A111DDC}" presName="accent_3" presStyleCnt="0"/>
      <dgm:spPr/>
    </dgm:pt>
    <dgm:pt modelId="{A6836978-CBDA-4F83-A9CA-ECF56E42559D}" type="pres">
      <dgm:prSet presAssocID="{D2C92C87-0C95-4F01-90EC-F7770A111DDC}" presName="accentRepeatNode" presStyleLbl="solidFgAcc1" presStyleIdx="2" presStyleCnt="5"/>
      <dgm:spPr/>
    </dgm:pt>
    <dgm:pt modelId="{E7C20A2D-64DF-4439-AD97-C8591D5F43C1}" type="pres">
      <dgm:prSet presAssocID="{F951A4BC-F1E1-4D5B-803F-B041FCE45302}" presName="text_4" presStyleLbl="node1" presStyleIdx="3" presStyleCnt="5">
        <dgm:presLayoutVars>
          <dgm:bulletEnabled val="1"/>
        </dgm:presLayoutVars>
      </dgm:prSet>
      <dgm:spPr/>
      <dgm:t>
        <a:bodyPr/>
        <a:lstStyle/>
        <a:p>
          <a:endParaRPr lang="fr-FR"/>
        </a:p>
      </dgm:t>
    </dgm:pt>
    <dgm:pt modelId="{0CA6718E-3AA6-4C8B-843E-E4A6E5CC304C}" type="pres">
      <dgm:prSet presAssocID="{F951A4BC-F1E1-4D5B-803F-B041FCE45302}" presName="accent_4" presStyleCnt="0"/>
      <dgm:spPr/>
    </dgm:pt>
    <dgm:pt modelId="{63DA5264-1B59-47DE-A4EF-992A995677BF}" type="pres">
      <dgm:prSet presAssocID="{F951A4BC-F1E1-4D5B-803F-B041FCE45302}" presName="accentRepeatNode" presStyleLbl="solidFgAcc1" presStyleIdx="3" presStyleCnt="5"/>
      <dgm:spPr/>
    </dgm:pt>
    <dgm:pt modelId="{2A9FC2E5-2E84-4711-9060-010DDA4AEB1D}" type="pres">
      <dgm:prSet presAssocID="{515E2654-7DD6-4729-8501-5231F89BD0D6}" presName="text_5" presStyleLbl="node1" presStyleIdx="4" presStyleCnt="5">
        <dgm:presLayoutVars>
          <dgm:bulletEnabled val="1"/>
        </dgm:presLayoutVars>
      </dgm:prSet>
      <dgm:spPr/>
      <dgm:t>
        <a:bodyPr/>
        <a:lstStyle/>
        <a:p>
          <a:endParaRPr lang="fr-FR"/>
        </a:p>
      </dgm:t>
    </dgm:pt>
    <dgm:pt modelId="{0454E5A0-DFE0-4AC1-9813-ADDC291025EC}" type="pres">
      <dgm:prSet presAssocID="{515E2654-7DD6-4729-8501-5231F89BD0D6}" presName="accent_5" presStyleCnt="0"/>
      <dgm:spPr/>
    </dgm:pt>
    <dgm:pt modelId="{1FB8D383-610C-4B35-96D8-7A3428C4335D}" type="pres">
      <dgm:prSet presAssocID="{515E2654-7DD6-4729-8501-5231F89BD0D6}" presName="accentRepeatNode" presStyleLbl="solidFgAcc1" presStyleIdx="4" presStyleCnt="5"/>
      <dgm:spPr/>
    </dgm:pt>
  </dgm:ptLst>
  <dgm:cxnLst>
    <dgm:cxn modelId="{AAF001CB-919E-4480-AA93-C4E9D1C23FF4}" type="presOf" srcId="{34EA9641-9B37-4D12-9C99-22553A418844}" destId="{8D71E734-E29F-42BC-A8C5-591CB80469E2}" srcOrd="0" destOrd="0" presId="urn:microsoft.com/office/officeart/2008/layout/VerticalCurvedList"/>
    <dgm:cxn modelId="{73D4FB55-2946-4383-910E-1C7CD7B83A46}" type="presOf" srcId="{515E2654-7DD6-4729-8501-5231F89BD0D6}" destId="{2A9FC2E5-2E84-4711-9060-010DDA4AEB1D}" srcOrd="0" destOrd="0" presId="urn:microsoft.com/office/officeart/2008/layout/VerticalCurvedList"/>
    <dgm:cxn modelId="{FA1CD121-64C4-46E1-A0D0-FC5E0B7BB97A}" srcId="{484FC8C6-F80E-42E1-8407-BBE3370B270E}" destId="{59E26C97-C3B1-422D-BCB3-BB10F158F20C}" srcOrd="0" destOrd="0" parTransId="{B1878EA4-D0FC-4A89-91B7-0EED04755D64}" sibTransId="{34EA9641-9B37-4D12-9C99-22553A418844}"/>
    <dgm:cxn modelId="{78705D4D-82BF-427C-A448-A3C1D4FBB4E4}" srcId="{484FC8C6-F80E-42E1-8407-BBE3370B270E}" destId="{F08F5754-6EDC-4BDA-AC92-D8F37A6B7A82}" srcOrd="1" destOrd="0" parTransId="{7CBE86FA-2D9C-428B-B34C-A33FCA9DC00B}" sibTransId="{6B45FFA4-ADD3-4CF8-8F81-E97970314B7C}"/>
    <dgm:cxn modelId="{BF4BA0A1-0B26-4BD0-8396-B1C2EF1C134E}" type="presOf" srcId="{484FC8C6-F80E-42E1-8407-BBE3370B270E}" destId="{31E3721E-F8CC-4204-B336-350CA10BD8BD}" srcOrd="0" destOrd="0" presId="urn:microsoft.com/office/officeart/2008/layout/VerticalCurvedList"/>
    <dgm:cxn modelId="{AEF1BF06-2227-477B-8530-AB3D5F0217A7}" srcId="{484FC8C6-F80E-42E1-8407-BBE3370B270E}" destId="{515E2654-7DD6-4729-8501-5231F89BD0D6}" srcOrd="4" destOrd="0" parTransId="{8500F587-6B39-459E-94F6-3E546249FE82}" sibTransId="{EFEF7311-20DE-470D-A64C-07C52EDF0DD1}"/>
    <dgm:cxn modelId="{859372C8-1B7C-4926-B8E7-34CE29903914}" type="presOf" srcId="{D2C92C87-0C95-4F01-90EC-F7770A111DDC}" destId="{8E28455C-9B50-4B54-9C55-CC664996D2DA}" srcOrd="0" destOrd="0" presId="urn:microsoft.com/office/officeart/2008/layout/VerticalCurvedList"/>
    <dgm:cxn modelId="{4B6AF84C-C83A-4428-A7B0-218EE06F0B60}" type="presOf" srcId="{F08F5754-6EDC-4BDA-AC92-D8F37A6B7A82}" destId="{D1C52B07-4C57-4ACC-9C43-8108043DF913}" srcOrd="0" destOrd="0" presId="urn:microsoft.com/office/officeart/2008/layout/VerticalCurvedList"/>
    <dgm:cxn modelId="{3ECA8304-BDCD-4724-BB15-66FEEA435604}" srcId="{484FC8C6-F80E-42E1-8407-BBE3370B270E}" destId="{D2C92C87-0C95-4F01-90EC-F7770A111DDC}" srcOrd="2" destOrd="0" parTransId="{BA772265-8FA2-4BB7-BFD0-8086537F0600}" sibTransId="{2F72CFA0-5813-4284-B83D-4B1B54E6D7A0}"/>
    <dgm:cxn modelId="{D8845B85-998B-42E6-8420-79D8D4B9336D}" type="presOf" srcId="{F951A4BC-F1E1-4D5B-803F-B041FCE45302}" destId="{E7C20A2D-64DF-4439-AD97-C8591D5F43C1}" srcOrd="0" destOrd="0" presId="urn:microsoft.com/office/officeart/2008/layout/VerticalCurvedList"/>
    <dgm:cxn modelId="{A50B7D96-D7F4-4AEC-8A7E-12004C373BA9}" type="presOf" srcId="{59E26C97-C3B1-422D-BCB3-BB10F158F20C}" destId="{C6D6A27F-E798-40B8-846A-E60304249367}" srcOrd="0" destOrd="0" presId="urn:microsoft.com/office/officeart/2008/layout/VerticalCurvedList"/>
    <dgm:cxn modelId="{14AB4302-4608-43ED-A633-73E74400520B}" srcId="{484FC8C6-F80E-42E1-8407-BBE3370B270E}" destId="{F951A4BC-F1E1-4D5B-803F-B041FCE45302}" srcOrd="3" destOrd="0" parTransId="{B60C0469-24CA-492B-959B-9220731A70BA}" sibTransId="{B4531E57-97E0-4F5B-9085-A0268DC6A346}"/>
    <dgm:cxn modelId="{692138DA-A3B0-420C-B3FB-F5B8276BE31E}" type="presParOf" srcId="{31E3721E-F8CC-4204-B336-350CA10BD8BD}" destId="{0F12414C-FAE2-4D2B-A055-8AD368109980}" srcOrd="0" destOrd="0" presId="urn:microsoft.com/office/officeart/2008/layout/VerticalCurvedList"/>
    <dgm:cxn modelId="{91AB13DE-CC72-4B1A-85D0-A731A8969CE6}" type="presParOf" srcId="{0F12414C-FAE2-4D2B-A055-8AD368109980}" destId="{3F1D7785-5A77-4303-BB65-AC907102097E}" srcOrd="0" destOrd="0" presId="urn:microsoft.com/office/officeart/2008/layout/VerticalCurvedList"/>
    <dgm:cxn modelId="{0B62278A-4ECA-43F5-B70C-24C46BE6EF44}" type="presParOf" srcId="{3F1D7785-5A77-4303-BB65-AC907102097E}" destId="{5CE0FF5E-3846-4936-B1A3-9C3B7CCE6CD0}" srcOrd="0" destOrd="0" presId="urn:microsoft.com/office/officeart/2008/layout/VerticalCurvedList"/>
    <dgm:cxn modelId="{86DDEC3E-CCC7-4865-8059-4C88DBFA4E73}" type="presParOf" srcId="{3F1D7785-5A77-4303-BB65-AC907102097E}" destId="{8D71E734-E29F-42BC-A8C5-591CB80469E2}" srcOrd="1" destOrd="0" presId="urn:microsoft.com/office/officeart/2008/layout/VerticalCurvedList"/>
    <dgm:cxn modelId="{16BA4D05-3722-47A5-B2B8-7648F83671A6}" type="presParOf" srcId="{3F1D7785-5A77-4303-BB65-AC907102097E}" destId="{AE0C1693-41AB-4798-B287-9FFFC680D36E}" srcOrd="2" destOrd="0" presId="urn:microsoft.com/office/officeart/2008/layout/VerticalCurvedList"/>
    <dgm:cxn modelId="{6B212D24-A692-4205-85C4-1821E06C4CD6}" type="presParOf" srcId="{3F1D7785-5A77-4303-BB65-AC907102097E}" destId="{4FC93031-81E3-4D83-A9FE-8750D804D26F}" srcOrd="3" destOrd="0" presId="urn:microsoft.com/office/officeart/2008/layout/VerticalCurvedList"/>
    <dgm:cxn modelId="{03870854-1879-441E-B78F-8AF69FA1DF13}" type="presParOf" srcId="{0F12414C-FAE2-4D2B-A055-8AD368109980}" destId="{C6D6A27F-E798-40B8-846A-E60304249367}" srcOrd="1" destOrd="0" presId="urn:microsoft.com/office/officeart/2008/layout/VerticalCurvedList"/>
    <dgm:cxn modelId="{50B43053-21C9-40EC-B5A5-7FE751FC2627}" type="presParOf" srcId="{0F12414C-FAE2-4D2B-A055-8AD368109980}" destId="{217BAF0B-5719-48F4-81F5-56EA9F4D4B14}" srcOrd="2" destOrd="0" presId="urn:microsoft.com/office/officeart/2008/layout/VerticalCurvedList"/>
    <dgm:cxn modelId="{53018C9B-1E8E-45A8-AF4E-E9276878FA28}" type="presParOf" srcId="{217BAF0B-5719-48F4-81F5-56EA9F4D4B14}" destId="{67CC4D9E-1393-4AF9-A4BB-87B92896658D}" srcOrd="0" destOrd="0" presId="urn:microsoft.com/office/officeart/2008/layout/VerticalCurvedList"/>
    <dgm:cxn modelId="{5FB9A353-B0FE-4EB8-96C2-60CD0AEEA6D6}" type="presParOf" srcId="{0F12414C-FAE2-4D2B-A055-8AD368109980}" destId="{D1C52B07-4C57-4ACC-9C43-8108043DF913}" srcOrd="3" destOrd="0" presId="urn:microsoft.com/office/officeart/2008/layout/VerticalCurvedList"/>
    <dgm:cxn modelId="{6E310861-7B00-4D00-9F06-C2F5A9E86224}" type="presParOf" srcId="{0F12414C-FAE2-4D2B-A055-8AD368109980}" destId="{B0750D0B-2C88-4DFD-89B1-105E692BBC67}" srcOrd="4" destOrd="0" presId="urn:microsoft.com/office/officeart/2008/layout/VerticalCurvedList"/>
    <dgm:cxn modelId="{5C5BAFB1-346A-4A85-B480-1C5D28111B37}" type="presParOf" srcId="{B0750D0B-2C88-4DFD-89B1-105E692BBC67}" destId="{21459678-FAD1-4D9F-A699-99DE15D1B7F3}" srcOrd="0" destOrd="0" presId="urn:microsoft.com/office/officeart/2008/layout/VerticalCurvedList"/>
    <dgm:cxn modelId="{2BF6C523-1431-4066-BEF5-C4A055A0D5FE}" type="presParOf" srcId="{0F12414C-FAE2-4D2B-A055-8AD368109980}" destId="{8E28455C-9B50-4B54-9C55-CC664996D2DA}" srcOrd="5" destOrd="0" presId="urn:microsoft.com/office/officeart/2008/layout/VerticalCurvedList"/>
    <dgm:cxn modelId="{C1FF7016-60F9-442C-8E56-3D58721D9394}" type="presParOf" srcId="{0F12414C-FAE2-4D2B-A055-8AD368109980}" destId="{72A953D1-6C28-426C-8420-A4F86BCD1DFE}" srcOrd="6" destOrd="0" presId="urn:microsoft.com/office/officeart/2008/layout/VerticalCurvedList"/>
    <dgm:cxn modelId="{530474D8-4B17-4DED-94E3-F52E467EEBAC}" type="presParOf" srcId="{72A953D1-6C28-426C-8420-A4F86BCD1DFE}" destId="{A6836978-CBDA-4F83-A9CA-ECF56E42559D}" srcOrd="0" destOrd="0" presId="urn:microsoft.com/office/officeart/2008/layout/VerticalCurvedList"/>
    <dgm:cxn modelId="{C6FA21E9-4C33-4FE5-9678-0071FB778FB2}" type="presParOf" srcId="{0F12414C-FAE2-4D2B-A055-8AD368109980}" destId="{E7C20A2D-64DF-4439-AD97-C8591D5F43C1}" srcOrd="7" destOrd="0" presId="urn:microsoft.com/office/officeart/2008/layout/VerticalCurvedList"/>
    <dgm:cxn modelId="{F687CA4F-1C51-4FF6-BE18-3FBC9875A89F}" type="presParOf" srcId="{0F12414C-FAE2-4D2B-A055-8AD368109980}" destId="{0CA6718E-3AA6-4C8B-843E-E4A6E5CC304C}" srcOrd="8" destOrd="0" presId="urn:microsoft.com/office/officeart/2008/layout/VerticalCurvedList"/>
    <dgm:cxn modelId="{0850FE13-87C0-4969-9A4B-072D04E64A40}" type="presParOf" srcId="{0CA6718E-3AA6-4C8B-843E-E4A6E5CC304C}" destId="{63DA5264-1B59-47DE-A4EF-992A995677BF}" srcOrd="0" destOrd="0" presId="urn:microsoft.com/office/officeart/2008/layout/VerticalCurvedList"/>
    <dgm:cxn modelId="{A184732D-B970-47C3-85E1-2732C54F822D}" type="presParOf" srcId="{0F12414C-FAE2-4D2B-A055-8AD368109980}" destId="{2A9FC2E5-2E84-4711-9060-010DDA4AEB1D}" srcOrd="9" destOrd="0" presId="urn:microsoft.com/office/officeart/2008/layout/VerticalCurvedList"/>
    <dgm:cxn modelId="{6DB6E25F-0FA8-43F8-83F9-23D2672CC2D0}" type="presParOf" srcId="{0F12414C-FAE2-4D2B-A055-8AD368109980}" destId="{0454E5A0-DFE0-4AC1-9813-ADDC291025EC}" srcOrd="10" destOrd="0" presId="urn:microsoft.com/office/officeart/2008/layout/VerticalCurvedList"/>
    <dgm:cxn modelId="{11797FEF-4E94-43F5-8B28-1B865F2067F6}" type="presParOf" srcId="{0454E5A0-DFE0-4AC1-9813-ADDC291025EC}" destId="{1FB8D383-610C-4B35-96D8-7A3428C4335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1E734-E29F-42BC-A8C5-591CB80469E2}">
      <dsp:nvSpPr>
        <dsp:cNvPr id="0" name=""/>
        <dsp:cNvSpPr/>
      </dsp:nvSpPr>
      <dsp:spPr>
        <a:xfrm>
          <a:off x="-6445641" y="-985855"/>
          <a:ext cx="7672034" cy="7672034"/>
        </a:xfrm>
        <a:prstGeom prst="blockArc">
          <a:avLst>
            <a:gd name="adj1" fmla="val 18900000"/>
            <a:gd name="adj2" fmla="val 2700000"/>
            <a:gd name="adj3" fmla="val 282"/>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6A27F-E798-40B8-846A-E60304249367}">
      <dsp:nvSpPr>
        <dsp:cNvPr id="0" name=""/>
        <dsp:cNvSpPr/>
      </dsp:nvSpPr>
      <dsp:spPr>
        <a:xfrm>
          <a:off x="535744" y="356156"/>
          <a:ext cx="6380910"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93980" rIns="93980" bIns="93980" numCol="1" spcCol="1270" anchor="ctr" anchorCtr="0">
          <a:noAutofit/>
        </a:bodyPr>
        <a:lstStyle/>
        <a:p>
          <a:pPr lvl="0" algn="l" defTabSz="1644650">
            <a:lnSpc>
              <a:spcPct val="90000"/>
            </a:lnSpc>
            <a:spcBef>
              <a:spcPct val="0"/>
            </a:spcBef>
            <a:spcAft>
              <a:spcPct val="35000"/>
            </a:spcAft>
          </a:pPr>
          <a:r>
            <a:rPr lang="fr-FR" sz="3700" kern="1200" dirty="0" smtClean="0"/>
            <a:t>Visuel, couleur et logo</a:t>
          </a:r>
          <a:endParaRPr lang="fr-FR" sz="3700" kern="1200" dirty="0"/>
        </a:p>
      </dsp:txBody>
      <dsp:txXfrm>
        <a:off x="535744" y="356156"/>
        <a:ext cx="6380910" cy="712768"/>
      </dsp:txXfrm>
    </dsp:sp>
    <dsp:sp modelId="{67CC4D9E-1393-4AF9-A4BB-87B92896658D}">
      <dsp:nvSpPr>
        <dsp:cNvPr id="0" name=""/>
        <dsp:cNvSpPr/>
      </dsp:nvSpPr>
      <dsp:spPr>
        <a:xfrm>
          <a:off x="90264" y="267060"/>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C52B07-4C57-4ACC-9C43-8108043DF913}">
      <dsp:nvSpPr>
        <dsp:cNvPr id="0" name=""/>
        <dsp:cNvSpPr/>
      </dsp:nvSpPr>
      <dsp:spPr>
        <a:xfrm>
          <a:off x="1046493" y="1424966"/>
          <a:ext cx="5870161"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93980" rIns="93980" bIns="93980" numCol="1" spcCol="1270" anchor="ctr" anchorCtr="0">
          <a:noAutofit/>
        </a:bodyPr>
        <a:lstStyle/>
        <a:p>
          <a:pPr lvl="0" algn="l" defTabSz="1644650">
            <a:lnSpc>
              <a:spcPct val="90000"/>
            </a:lnSpc>
            <a:spcBef>
              <a:spcPct val="0"/>
            </a:spcBef>
            <a:spcAft>
              <a:spcPct val="35000"/>
            </a:spcAft>
          </a:pPr>
          <a:r>
            <a:rPr lang="fr-FR" sz="3700" kern="1200" dirty="0" smtClean="0"/>
            <a:t>Son, bruit et musique</a:t>
          </a:r>
          <a:endParaRPr lang="fr-FR" sz="3700" kern="1200" dirty="0"/>
        </a:p>
      </dsp:txBody>
      <dsp:txXfrm>
        <a:off x="1046493" y="1424966"/>
        <a:ext cx="5870161" cy="712768"/>
      </dsp:txXfrm>
    </dsp:sp>
    <dsp:sp modelId="{21459678-FAD1-4D9F-A699-99DE15D1B7F3}">
      <dsp:nvSpPr>
        <dsp:cNvPr id="0" name=""/>
        <dsp:cNvSpPr/>
      </dsp:nvSpPr>
      <dsp:spPr>
        <a:xfrm>
          <a:off x="601013" y="1335870"/>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8455C-9B50-4B54-9C55-CC664996D2DA}">
      <dsp:nvSpPr>
        <dsp:cNvPr id="0" name=""/>
        <dsp:cNvSpPr/>
      </dsp:nvSpPr>
      <dsp:spPr>
        <a:xfrm>
          <a:off x="1203252" y="2493777"/>
          <a:ext cx="5713402"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93980" rIns="93980" bIns="93980" numCol="1" spcCol="1270" anchor="ctr" anchorCtr="0">
          <a:noAutofit/>
        </a:bodyPr>
        <a:lstStyle/>
        <a:p>
          <a:pPr lvl="0" algn="l" defTabSz="1644650">
            <a:lnSpc>
              <a:spcPct val="90000"/>
            </a:lnSpc>
            <a:spcBef>
              <a:spcPct val="0"/>
            </a:spcBef>
            <a:spcAft>
              <a:spcPct val="35000"/>
            </a:spcAft>
          </a:pPr>
          <a:r>
            <a:rPr lang="fr-FR" sz="3700" kern="1200" dirty="0" smtClean="0"/>
            <a:t>Toucher et textures</a:t>
          </a:r>
          <a:endParaRPr lang="fr-FR" sz="3700" kern="1200" dirty="0"/>
        </a:p>
      </dsp:txBody>
      <dsp:txXfrm>
        <a:off x="1203252" y="2493777"/>
        <a:ext cx="5713402" cy="712768"/>
      </dsp:txXfrm>
    </dsp:sp>
    <dsp:sp modelId="{A6836978-CBDA-4F83-A9CA-ECF56E42559D}">
      <dsp:nvSpPr>
        <dsp:cNvPr id="0" name=""/>
        <dsp:cNvSpPr/>
      </dsp:nvSpPr>
      <dsp:spPr>
        <a:xfrm>
          <a:off x="757771" y="2404681"/>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C20A2D-64DF-4439-AD97-C8591D5F43C1}">
      <dsp:nvSpPr>
        <dsp:cNvPr id="0" name=""/>
        <dsp:cNvSpPr/>
      </dsp:nvSpPr>
      <dsp:spPr>
        <a:xfrm>
          <a:off x="1046493" y="3562587"/>
          <a:ext cx="5870161"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93980" rIns="93980" bIns="93980" numCol="1" spcCol="1270" anchor="ctr" anchorCtr="0">
          <a:noAutofit/>
        </a:bodyPr>
        <a:lstStyle/>
        <a:p>
          <a:pPr lvl="0" algn="l" defTabSz="1644650">
            <a:lnSpc>
              <a:spcPct val="90000"/>
            </a:lnSpc>
            <a:spcBef>
              <a:spcPct val="0"/>
            </a:spcBef>
            <a:spcAft>
              <a:spcPct val="35000"/>
            </a:spcAft>
          </a:pPr>
          <a:r>
            <a:rPr lang="fr-FR" sz="3700" kern="1200" dirty="0" smtClean="0"/>
            <a:t>Odeur, parfum</a:t>
          </a:r>
          <a:endParaRPr lang="fr-FR" sz="3700" kern="1200" dirty="0"/>
        </a:p>
      </dsp:txBody>
      <dsp:txXfrm>
        <a:off x="1046493" y="3562587"/>
        <a:ext cx="5870161" cy="712768"/>
      </dsp:txXfrm>
    </dsp:sp>
    <dsp:sp modelId="{63DA5264-1B59-47DE-A4EF-992A995677BF}">
      <dsp:nvSpPr>
        <dsp:cNvPr id="0" name=""/>
        <dsp:cNvSpPr/>
      </dsp:nvSpPr>
      <dsp:spPr>
        <a:xfrm>
          <a:off x="601013" y="3473491"/>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9FC2E5-2E84-4711-9060-010DDA4AEB1D}">
      <dsp:nvSpPr>
        <dsp:cNvPr id="0" name=""/>
        <dsp:cNvSpPr/>
      </dsp:nvSpPr>
      <dsp:spPr>
        <a:xfrm>
          <a:off x="535744" y="4631398"/>
          <a:ext cx="6380910"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93980" rIns="93980" bIns="93980" numCol="1" spcCol="1270" anchor="ctr" anchorCtr="0">
          <a:noAutofit/>
        </a:bodyPr>
        <a:lstStyle/>
        <a:p>
          <a:pPr lvl="0" algn="l" defTabSz="1644650">
            <a:lnSpc>
              <a:spcPct val="90000"/>
            </a:lnSpc>
            <a:spcBef>
              <a:spcPct val="0"/>
            </a:spcBef>
            <a:spcAft>
              <a:spcPct val="35000"/>
            </a:spcAft>
          </a:pPr>
          <a:r>
            <a:rPr lang="fr-FR" sz="3700" kern="1200" dirty="0" smtClean="0"/>
            <a:t>Goût, saveurs et arômes</a:t>
          </a:r>
          <a:endParaRPr lang="fr-FR" sz="3700" kern="1200" dirty="0"/>
        </a:p>
      </dsp:txBody>
      <dsp:txXfrm>
        <a:off x="535744" y="4631398"/>
        <a:ext cx="6380910" cy="712768"/>
      </dsp:txXfrm>
    </dsp:sp>
    <dsp:sp modelId="{1FB8D383-610C-4B35-96D8-7A3428C4335D}">
      <dsp:nvSpPr>
        <dsp:cNvPr id="0" name=""/>
        <dsp:cNvSpPr/>
      </dsp:nvSpPr>
      <dsp:spPr>
        <a:xfrm>
          <a:off x="90264" y="4542302"/>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12660-ED52-4A7A-A1B6-6D8C1A085D21}" type="datetimeFigureOut">
              <a:rPr lang="fr-FR" smtClean="0"/>
              <a:t>31/05/2014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5CDF3-CB5C-4898-A580-B598BF4196F9}" type="slidenum">
              <a:rPr lang="fr-FR" smtClean="0"/>
              <a:t>‹N°›</a:t>
            </a:fld>
            <a:endParaRPr lang="fr-FR"/>
          </a:p>
        </p:txBody>
      </p:sp>
    </p:spTree>
    <p:extLst>
      <p:ext uri="{BB962C8B-B14F-4D97-AF65-F5344CB8AC3E}">
        <p14:creationId xmlns:p14="http://schemas.microsoft.com/office/powerpoint/2010/main" val="317458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765CDF3-CB5C-4898-A580-B598BF4196F9}" type="slidenum">
              <a:rPr lang="fr-FR" smtClean="0"/>
              <a:t>1</a:t>
            </a:fld>
            <a:endParaRPr lang="fr-FR"/>
          </a:p>
        </p:txBody>
      </p:sp>
    </p:spTree>
    <p:extLst>
      <p:ext uri="{BB962C8B-B14F-4D97-AF65-F5344CB8AC3E}">
        <p14:creationId xmlns:p14="http://schemas.microsoft.com/office/powerpoint/2010/main" val="136928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765CDF3-CB5C-4898-A580-B598BF4196F9}" type="slidenum">
              <a:rPr lang="fr-FR" smtClean="0"/>
              <a:t>2</a:t>
            </a:fld>
            <a:endParaRPr lang="fr-FR"/>
          </a:p>
        </p:txBody>
      </p:sp>
    </p:spTree>
    <p:extLst>
      <p:ext uri="{BB962C8B-B14F-4D97-AF65-F5344CB8AC3E}">
        <p14:creationId xmlns:p14="http://schemas.microsoft.com/office/powerpoint/2010/main" val="2105802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765CDF3-CB5C-4898-A580-B598BF4196F9}" type="slidenum">
              <a:rPr lang="fr-FR" smtClean="0"/>
              <a:t>3</a:t>
            </a:fld>
            <a:endParaRPr lang="fr-FR"/>
          </a:p>
        </p:txBody>
      </p:sp>
    </p:spTree>
    <p:extLst>
      <p:ext uri="{BB962C8B-B14F-4D97-AF65-F5344CB8AC3E}">
        <p14:creationId xmlns:p14="http://schemas.microsoft.com/office/powerpoint/2010/main" val="386936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FA4515A9-821F-4051-8C09-EEC2271A6152}" type="datetime1">
              <a:rPr lang="en-US" smtClean="0"/>
              <a:t>5/31/2014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9460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12BF853-FD7B-4DDB-BC49-B792F2512592}" type="datetime1">
              <a:rPr lang="en-US" smtClean="0"/>
              <a:t>5/31/2014</a:t>
            </a:fld>
            <a:endParaRPr lang="en-US" dirty="0"/>
          </a:p>
        </p:txBody>
      </p:sp>
      <p:sp>
        <p:nvSpPr>
          <p:cNvPr id="6" name="Footer Placeholder 5"/>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44324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8ABE705-F92C-46E0-8FC6-39D681FED4E6}"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68300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C934809-CC4F-49E1-9650-B5D1BB215CB0}"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57227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44F69FF-393D-49F6-814A-8339D7241CE0}"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31170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CF2BF9F-1862-43C7-A88E-5244332AE3F1}"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92801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6554357-C82B-4F2A-A012-DDDBD0C89BFC}"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2317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BD1D792-9782-4C89-911D-0C422B649EB8}"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45906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5D95F7C-611F-4A76-A5D2-B964DECDEA59}"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187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7660" y="5420061"/>
            <a:ext cx="1284340" cy="1451862"/>
          </a:xfrm>
          <a:prstGeom prst="rect">
            <a:avLst/>
          </a:prstGeom>
        </p:spPr>
      </p:pic>
      <p:sp>
        <p:nvSpPr>
          <p:cNvPr id="2" name="Title 1"/>
          <p:cNvSpPr>
            <a:spLocks noGrp="1"/>
          </p:cNvSpPr>
          <p:nvPr>
            <p:ph type="title"/>
          </p:nvPr>
        </p:nvSpPr>
        <p:spPr>
          <a:xfrm>
            <a:off x="1484310" y="254001"/>
            <a:ext cx="10018713" cy="914400"/>
          </a:xfrm>
        </p:spPr>
        <p:txBody>
          <a:bodyPr/>
          <a:lstStyle/>
          <a:p>
            <a:r>
              <a:rPr lang="fr-FR" dirty="0" smtClean="0"/>
              <a:t>Modifiez le style du titre</a:t>
            </a:r>
            <a:endParaRPr lang="en-US" dirty="0"/>
          </a:p>
        </p:txBody>
      </p:sp>
      <p:sp>
        <p:nvSpPr>
          <p:cNvPr id="3" name="Content Placeholder 2"/>
          <p:cNvSpPr>
            <a:spLocks noGrp="1"/>
          </p:cNvSpPr>
          <p:nvPr>
            <p:ph idx="1"/>
          </p:nvPr>
        </p:nvSpPr>
        <p:spPr>
          <a:xfrm>
            <a:off x="1484309" y="1498331"/>
            <a:ext cx="10018713" cy="4317731"/>
          </a:xfrm>
        </p:spPr>
        <p:txBody>
          <a:bodyPr anchor="ctr"/>
          <a:lstStyle>
            <a:lvl1pPr marL="0" indent="0">
              <a:buNone/>
              <a:defRPr/>
            </a:lvl1pPr>
          </a:lstStyle>
          <a:p>
            <a:pPr lvl="0"/>
            <a:endParaRPr lang="en-US" dirty="0" smtClean="0"/>
          </a:p>
        </p:txBody>
      </p:sp>
      <p:sp>
        <p:nvSpPr>
          <p:cNvPr id="4" name="Date Placeholder 3"/>
          <p:cNvSpPr>
            <a:spLocks noGrp="1"/>
          </p:cNvSpPr>
          <p:nvPr>
            <p:ph type="dt" sz="half" idx="10"/>
          </p:nvPr>
        </p:nvSpPr>
        <p:spPr>
          <a:xfrm>
            <a:off x="9816529" y="6470648"/>
            <a:ext cx="1143000" cy="365125"/>
          </a:xfrm>
        </p:spPr>
        <p:txBody>
          <a:bodyPr/>
          <a:lstStyle/>
          <a:p>
            <a:fld id="{29D2B7D7-DD28-4747-8D36-D88FA01F76F0}" type="datetime1">
              <a:rPr lang="en-US" smtClean="0"/>
              <a:t>5/31/2014</a:t>
            </a:fld>
            <a:endParaRPr lang="en-US" dirty="0"/>
          </a:p>
        </p:txBody>
      </p:sp>
      <p:sp>
        <p:nvSpPr>
          <p:cNvPr id="5" name="Footer Placeholder 4"/>
          <p:cNvSpPr>
            <a:spLocks noGrp="1"/>
          </p:cNvSpPr>
          <p:nvPr>
            <p:ph type="ftr" sz="quarter" idx="11"/>
          </p:nvPr>
        </p:nvSpPr>
        <p:spPr>
          <a:xfrm>
            <a:off x="6097852" y="6429009"/>
            <a:ext cx="7084177" cy="365125"/>
          </a:xfrm>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a:xfrm>
            <a:off x="11274246" y="5833254"/>
            <a:ext cx="551167" cy="365125"/>
          </a:xfrm>
        </p:spPr>
        <p:txBody>
          <a:bodyPr/>
          <a:lstStyle>
            <a:lvl1pPr algn="ctr">
              <a:defRPr sz="1400" b="1"/>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165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A3D3E2E-5337-4BC0-84BF-D15180B6B7AD}"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29584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9AEE5EF-2259-47D9-A86A-C9B7A95A563A}" type="datetime1">
              <a:rPr lang="en-US" smtClean="0"/>
              <a:t>5/31/2014</a:t>
            </a:fld>
            <a:endParaRPr lang="en-US" dirty="0"/>
          </a:p>
        </p:txBody>
      </p:sp>
      <p:sp>
        <p:nvSpPr>
          <p:cNvPr id="6" name="Footer Placeholder 5"/>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9998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1CE7069-834B-4133-85E1-F14709EC423E}" type="datetime1">
              <a:rPr lang="en-US" smtClean="0"/>
              <a:t>5/31/2014</a:t>
            </a:fld>
            <a:endParaRPr lang="en-US" dirty="0"/>
          </a:p>
        </p:txBody>
      </p:sp>
      <p:sp>
        <p:nvSpPr>
          <p:cNvPr id="8" name="Footer Placeholder 7"/>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756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0038877-6D88-489F-8A6B-9434B3A69C0E}" type="datetime1">
              <a:rPr lang="en-US" smtClean="0"/>
              <a:t>5/31/2014</a:t>
            </a:fld>
            <a:endParaRPr lang="en-US" dirty="0"/>
          </a:p>
        </p:txBody>
      </p:sp>
      <p:sp>
        <p:nvSpPr>
          <p:cNvPr id="4" name="Footer Placeholder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7401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298" y="5406138"/>
            <a:ext cx="1284340" cy="1451862"/>
          </a:xfrm>
          <a:prstGeom prst="rect">
            <a:avLst/>
          </a:prstGeom>
        </p:spPr>
      </p:pic>
      <p:sp>
        <p:nvSpPr>
          <p:cNvPr id="2" name="Date Placeholder 1"/>
          <p:cNvSpPr>
            <a:spLocks noGrp="1"/>
          </p:cNvSpPr>
          <p:nvPr>
            <p:ph type="dt" sz="half" idx="10"/>
          </p:nvPr>
        </p:nvSpPr>
        <p:spPr/>
        <p:txBody>
          <a:bodyPr/>
          <a:lstStyle/>
          <a:p>
            <a:fld id="{A9C797BA-AC9F-4F75-AA57-5912590B042E}" type="datetime1">
              <a:rPr lang="en-US" smtClean="0"/>
              <a:t>5/31/2014</a:t>
            </a:fld>
            <a:endParaRPr lang="en-US" dirty="0"/>
          </a:p>
        </p:txBody>
      </p:sp>
      <p:sp>
        <p:nvSpPr>
          <p:cNvPr id="3" name="Footer Placeholder 2"/>
          <p:cNvSpPr>
            <a:spLocks noGrp="1"/>
          </p:cNvSpPr>
          <p:nvPr>
            <p:ph type="ftr" sz="quarter" idx="11"/>
          </p:nvPr>
        </p:nvSpPr>
        <p:spPr>
          <a:xfrm>
            <a:off x="6042025" y="6448424"/>
            <a:ext cx="7084177" cy="365125"/>
          </a:xfrm>
        </p:spPr>
        <p:txBody>
          <a:bodyPr/>
          <a:lstStyle/>
          <a:p>
            <a:r>
              <a:rPr lang="fr-FR" smtClean="0"/>
              <a:t>Correia Aude - Desenfans Cassandre - Hernandez Guillaume - Lombard Gautier - Roux Anis</a:t>
            </a:r>
            <a:endParaRPr lang="en-US" dirty="0"/>
          </a:p>
        </p:txBody>
      </p:sp>
      <p:sp>
        <p:nvSpPr>
          <p:cNvPr id="4" name="Slide Number Placeholder 3"/>
          <p:cNvSpPr>
            <a:spLocks noGrp="1"/>
          </p:cNvSpPr>
          <p:nvPr>
            <p:ph type="sldNum" sz="quarter" idx="12"/>
          </p:nvPr>
        </p:nvSpPr>
        <p:spPr>
          <a:xfrm>
            <a:off x="11244884" y="5843736"/>
            <a:ext cx="551167" cy="365125"/>
          </a:xfrm>
        </p:spPr>
        <p:txBody>
          <a:bodyPr/>
          <a:lstStyle>
            <a:lvl1pPr algn="ctr">
              <a:defRPr sz="1400" b="1"/>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1253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EBB4A78-4169-4F27-819B-2A5E64F9444A}" type="datetime1">
              <a:rPr lang="en-US" smtClean="0"/>
              <a:t>5/31/2014</a:t>
            </a:fld>
            <a:endParaRPr lang="en-US" dirty="0"/>
          </a:p>
        </p:txBody>
      </p:sp>
      <p:sp>
        <p:nvSpPr>
          <p:cNvPr id="6" name="Footer Placeholder 5"/>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3650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D271516-8184-45BD-A890-6A763782309A}" type="datetime1">
              <a:rPr lang="en-US" smtClean="0"/>
              <a:t>5/31/2014</a:t>
            </a:fld>
            <a:endParaRPr lang="en-US" dirty="0"/>
          </a:p>
        </p:txBody>
      </p:sp>
      <p:sp>
        <p:nvSpPr>
          <p:cNvPr id="6" name="Footer Placeholder 5"/>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1450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735302" y="644842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945AFD-F824-4FB7-8624-7435E4968DFD}" type="datetime1">
              <a:rPr lang="en-US" smtClean="0"/>
              <a:t>5/31/2014</a:t>
            </a:fld>
            <a:endParaRPr lang="en-US" dirty="0"/>
          </a:p>
        </p:txBody>
      </p:sp>
      <p:sp>
        <p:nvSpPr>
          <p:cNvPr id="5" name="Footer Placeholder 4"/>
          <p:cNvSpPr>
            <a:spLocks noGrp="1"/>
          </p:cNvSpPr>
          <p:nvPr>
            <p:ph type="ftr" sz="quarter" idx="3"/>
          </p:nvPr>
        </p:nvSpPr>
        <p:spPr>
          <a:xfrm>
            <a:off x="2587625" y="6470650"/>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4"/>
          </p:nvPr>
        </p:nvSpPr>
        <p:spPr>
          <a:xfrm>
            <a:off x="10951856" y="6448424"/>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7764074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blog.lesoir.be/moi-jeux/2014/05/28/bavure-de-communication-autour-de-watch_do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kultureweb.fr/campagne-communication-participativ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ommentcamarche.net/faq/34220-organiser-un-jeu-concours-sur-faceboo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journaldunet.com/economie/distribution/tendances-consommateurs/influence.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journaldunet.com/ebusiness/expert/57465/le-leche-vitrine-virtuel-sur-mobile--determinant-dans-la-prise-de-decision.s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dailymotion.com/HECAlumni"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viuz.com/2013/09/13/web-to-store-les-nouveaux-parcours-dachat-etud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journee-mondiale.co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ultureevenement.com/2014/05/droles-de-drones-les-evenements-de-demain-seront-aeriens-2/"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cultureevenement.com/2013/12/tendances-201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ultureevenement.com/2014/03/connecter-sa-campagne-evenementielle-grace-a-linternet-des-objets/"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www.e-marketing.fr/Marketing-Magazine/Article/Renouveau-la-promo-sort-du-lot-42339-1.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journaldunet.com/ebusiness/commerce/e-commerce-sur-abonnement/biens-de-consommation-courante.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autelastique.org/gagnez-saut-elastique-sport-decouverte-1312.htm"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journaldunet.com/ebusiness/expert/57350/e-commerce---et-si-les-freins-a-l-achat-devenaient-des-opportunites.shtm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hyperlink" Target="http://www.ecigarette-france.fr/"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pierre-alun.com/pierre-d-alun/vertus.html"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liberation.fr/economie/2014/05/11/le-papier-se-recycle-en-mode-high-tech_1015019"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piwee.net/abrisbus-chaleur-humaine-duracell-marketing/"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leblog.wcie.fr/2014/01/10/nissan-vend-sa-nouvelle-voiture-sur-amazon-et-la-livre-dans-des-cartons-geants/"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piwee.net/1pepsi-spire-distributeur-boisson-personnalise210514/"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piwee.net/1adidas-instagram-zxflux-personnalise-photo200514/"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geeksandcom.com/2014/02/16/retour-vers-le-futur-des-nike-lacage-automatique-en-2015"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leblog.wcie.fr/2014/02/05/mercedes-la-voiture-qui-ne-rejette-que-de-leau-potable/"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lsa-conso.fr/produits/vigilant-rainbow-une-brosse-a-dents-connectee-destinee-aux-enfants,172606"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piwee.net/1snapchat-alzheimer-digital22041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marevueweb.com/inspiration-design-graphique/fruits-exotiqu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picard.fr/produits/glace-madeleine/000000000000084422,default,pd.html?cgid=glaces-sorbets"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lsa-conso.fr/produits/moutarde-au-miel-et-epices-bio-emile-noel,167366"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lareclame.fr/70545+induction+sonore+japo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e-sante.fr/sel-liquide-en-spray/blog/1399"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esitc-caen.fr/fr/page/rubrique/id/242-la-recherche"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piwee.net/1scnf-street-markeitng-paris-panneau-pub-sillicone06051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a-recharge.fr/"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journaldunet.com/economie/distribution/tendances-consommateurs/producteurs.s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journaldunet.com/economie/distribution/tendances-consommateurs/location.s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udouest.fr/2011/05/19/carrefour-parie-sur-planet-402281-3001.php"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pomm.com/"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48852" y="517528"/>
            <a:ext cx="8574622" cy="2616199"/>
          </a:xfrm>
        </p:spPr>
        <p:txBody>
          <a:bodyPr/>
          <a:lstStyle/>
          <a:p>
            <a:r>
              <a:rPr lang="fr-FR" dirty="0" smtClean="0"/>
              <a:t> </a:t>
            </a:r>
            <a:endParaRPr lang="fr-FR" dirty="0"/>
          </a:p>
        </p:txBody>
      </p:sp>
      <p:sp>
        <p:nvSpPr>
          <p:cNvPr id="4" name="Espace réservé du pied de page 3"/>
          <p:cNvSpPr>
            <a:spLocks noGrp="1"/>
          </p:cNvSpPr>
          <p:nvPr>
            <p:ph type="ftr" sz="quarter" idx="11"/>
          </p:nvPr>
        </p:nvSpPr>
        <p:spPr>
          <a:xfrm>
            <a:off x="4018207" y="6067037"/>
            <a:ext cx="8173793" cy="610659"/>
          </a:xfrm>
        </p:spPr>
        <p:txBody>
          <a:bodyPr/>
          <a:lstStyle/>
          <a:p>
            <a:r>
              <a:rPr lang="fr-FR" sz="1600" b="1" dirty="0" err="1" smtClean="0"/>
              <a:t>Correia</a:t>
            </a:r>
            <a:r>
              <a:rPr lang="fr-FR" sz="1600" b="1" dirty="0" smtClean="0"/>
              <a:t> Aude - Desenfans Cassandre - Hernandez Guillaume - Lombard Gautier - Roux Anis</a:t>
            </a:r>
            <a:endParaRPr lang="en-US" sz="1600" b="1" dirty="0"/>
          </a:p>
        </p:txBody>
      </p:sp>
      <p:sp>
        <p:nvSpPr>
          <p:cNvPr id="5" name="Rectangle 4"/>
          <p:cNvSpPr/>
          <p:nvPr/>
        </p:nvSpPr>
        <p:spPr>
          <a:xfrm>
            <a:off x="2821148" y="1225462"/>
            <a:ext cx="8455777" cy="1200329"/>
          </a:xfrm>
          <a:prstGeom prst="rect">
            <a:avLst/>
          </a:prstGeom>
          <a:noFill/>
        </p:spPr>
        <p:txBody>
          <a:bodyPr wrap="none" lIns="91440" tIns="45720" rIns="91440" bIns="45720">
            <a:spAutoFit/>
          </a:bodyPr>
          <a:lstStyle/>
          <a:p>
            <a:pPr algn="ctr"/>
            <a:r>
              <a:rPr lang="fr-FR" sz="7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Roue de la créativité </a:t>
            </a:r>
            <a:endParaRPr lang="fr-FR"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026" name="Picture 2" descr="http://www.contrepoints.org/wp-content/uploads/2012/08/competitiveness-innov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7373" y="3440801"/>
            <a:ext cx="2935057" cy="194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decision-achats.fr/Img/BREVE/2013/10/226559/Seuls-acheteurs-sont-impliques-dans-processus-innovation-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373" y="3440801"/>
            <a:ext cx="2916000" cy="194400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0532" y="1123913"/>
            <a:ext cx="1284340" cy="1451862"/>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0345" y="1123913"/>
            <a:ext cx="1284340" cy="1451862"/>
          </a:xfrm>
          <a:prstGeom prst="rect">
            <a:avLst/>
          </a:prstGeom>
        </p:spPr>
      </p:pic>
    </p:spTree>
    <p:extLst>
      <p:ext uri="{BB962C8B-B14F-4D97-AF65-F5344CB8AC3E}">
        <p14:creationId xmlns:p14="http://schemas.microsoft.com/office/powerpoint/2010/main" val="3006442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u="sng" dirty="0" smtClean="0">
                <a:solidFill>
                  <a:schemeClr val="accent1">
                    <a:lumMod val="75000"/>
                  </a:schemeClr>
                </a:solidFill>
              </a:rPr>
              <a:t>2. L’action de communication</a:t>
            </a:r>
          </a:p>
          <a:p>
            <a:r>
              <a:rPr lang="fr-FR" dirty="0" smtClean="0"/>
              <a:t>Des entreprises cherchent à créer un « buzz » pour que l’on parle de leurs produits en faisant des actions marketing. </a:t>
            </a:r>
          </a:p>
          <a:p>
            <a:r>
              <a:rPr lang="fr-FR" dirty="0" smtClean="0"/>
              <a:t>Les développeurs du jeu </a:t>
            </a:r>
            <a:r>
              <a:rPr lang="fr-FR" dirty="0" err="1" smtClean="0"/>
              <a:t>Watch_dogs</a:t>
            </a:r>
            <a:r>
              <a:rPr lang="fr-FR" dirty="0" smtClean="0"/>
              <a:t> ont récemment essayé de faire une action de communication en envoyant un coffre fort contenant leur jeu et des goodies afin de se faire connaître. Le coffre fort étant fermé et la lettre d’accompagnement étant suspectes, les destinataires du colis ont du faire appel à des démineurs pour ouvrir le coffre. L’histoire est maintenant relayé sur internet et amuse les réseaux sociaux.</a:t>
            </a:r>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10</a:t>
            </a:fld>
            <a:endParaRPr lang="en-US" dirty="0"/>
          </a:p>
        </p:txBody>
      </p:sp>
      <p:sp>
        <p:nvSpPr>
          <p:cNvPr id="6" name="Titre 2"/>
          <p:cNvSpPr txBox="1">
            <a:spLocks/>
          </p:cNvSpPr>
          <p:nvPr/>
        </p:nvSpPr>
        <p:spPr>
          <a:xfrm>
            <a:off x="1636710" y="406401"/>
            <a:ext cx="10018713" cy="9144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mtClean="0"/>
              <a:t> </a:t>
            </a:r>
            <a:endParaRPr lang="fr-FR" dirty="0"/>
          </a:p>
        </p:txBody>
      </p:sp>
      <p:sp>
        <p:nvSpPr>
          <p:cNvPr id="7" name="Rectangle 6"/>
          <p:cNvSpPr/>
          <p:nvPr/>
        </p:nvSpPr>
        <p:spPr>
          <a:xfrm>
            <a:off x="4020071" y="254001"/>
            <a:ext cx="4947188"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Communication</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4098" name="Picture 2" descr="[Home Page Carousel] Aiden_Gun_Down_998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9401" y="406401"/>
            <a:ext cx="1983621" cy="132241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064774" y="5513361"/>
            <a:ext cx="6076336" cy="646331"/>
          </a:xfrm>
          <a:prstGeom prst="rect">
            <a:avLst/>
          </a:prstGeom>
          <a:noFill/>
        </p:spPr>
        <p:txBody>
          <a:bodyPr wrap="square" rtlCol="0">
            <a:spAutoFit/>
          </a:bodyPr>
          <a:lstStyle/>
          <a:p>
            <a:r>
              <a:rPr lang="fr-FR" dirty="0">
                <a:hlinkClick r:id="rId3"/>
              </a:rPr>
              <a:t>http://blog.lesoir.be/moi-jeux/2014/05/28/bavure-de-communication-autour-de-watch_dog</a:t>
            </a:r>
            <a:r>
              <a:rPr lang="fr-FR" dirty="0" smtClean="0">
                <a:hlinkClick r:id="rId3"/>
              </a:rPr>
              <a:t>/</a:t>
            </a:r>
            <a:r>
              <a:rPr lang="fr-FR" dirty="0" smtClean="0"/>
              <a:t> </a:t>
            </a:r>
            <a:endParaRPr lang="fr-FR" dirty="0"/>
          </a:p>
        </p:txBody>
      </p:sp>
    </p:spTree>
    <p:extLst>
      <p:ext uri="{BB962C8B-B14F-4D97-AF65-F5344CB8AC3E}">
        <p14:creationId xmlns:p14="http://schemas.microsoft.com/office/powerpoint/2010/main" val="3528835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31116" y="919767"/>
            <a:ext cx="10018713" cy="4317731"/>
          </a:xfrm>
        </p:spPr>
        <p:txBody>
          <a:bodyPr>
            <a:normAutofit/>
          </a:bodyPr>
          <a:lstStyle/>
          <a:p>
            <a:r>
              <a:rPr lang="fr-FR" sz="2200" u="sng" dirty="0">
                <a:solidFill>
                  <a:schemeClr val="accent1">
                    <a:lumMod val="75000"/>
                  </a:schemeClr>
                </a:solidFill>
              </a:rPr>
              <a:t>3</a:t>
            </a:r>
            <a:r>
              <a:rPr lang="fr-FR" sz="2200" u="sng" dirty="0" smtClean="0">
                <a:solidFill>
                  <a:schemeClr val="accent1">
                    <a:lumMod val="75000"/>
                  </a:schemeClr>
                </a:solidFill>
              </a:rPr>
              <a:t>. La communication participative</a:t>
            </a:r>
          </a:p>
          <a:p>
            <a:endParaRPr lang="fr-FR" sz="2200" u="sng" dirty="0" smtClean="0">
              <a:solidFill>
                <a:schemeClr val="accent1">
                  <a:lumMod val="75000"/>
                </a:schemeClr>
              </a:solidFill>
            </a:endParaRPr>
          </a:p>
          <a:p>
            <a:r>
              <a:rPr lang="fr-FR" sz="2200" dirty="0" smtClean="0"/>
              <a:t>Un </a:t>
            </a:r>
            <a:r>
              <a:rPr lang="fr-FR" sz="2200" dirty="0"/>
              <a:t>excellent moyen de communiquer autour d’un  produit ou un évènement consiste bien sûr à faire participer les « fans » présents sur les réseaux sociaux en leur faisant partager le contenu mis en ligne par l’entreprise.</a:t>
            </a:r>
          </a:p>
          <a:p>
            <a:r>
              <a:rPr lang="fr-FR" sz="2200" dirty="0" smtClean="0"/>
              <a:t>Cette </a:t>
            </a:r>
            <a:r>
              <a:rPr lang="fr-FR" sz="2200" dirty="0"/>
              <a:t>stratégie est très utilisée actuellement puisqu’elle permet de réaliser une vraie publicité pour un coût dérisoire et de bénéficier d’une bonne communication</a:t>
            </a:r>
            <a:r>
              <a:rPr lang="fr-FR" sz="2200" dirty="0" smtClean="0"/>
              <a:t>.</a:t>
            </a:r>
            <a:endParaRPr lang="fr-FR" sz="2200" dirty="0">
              <a:hlinkClick r:id="rId2"/>
            </a:endParaRPr>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Rectangle 5"/>
          <p:cNvSpPr/>
          <p:nvPr/>
        </p:nvSpPr>
        <p:spPr>
          <a:xfrm>
            <a:off x="4020071" y="254001"/>
            <a:ext cx="4947188"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Communication</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ZoneTexte 1"/>
          <p:cNvSpPr txBox="1"/>
          <p:nvPr/>
        </p:nvSpPr>
        <p:spPr>
          <a:xfrm>
            <a:off x="1484309" y="5510088"/>
            <a:ext cx="6627471" cy="646331"/>
          </a:xfrm>
          <a:prstGeom prst="rect">
            <a:avLst/>
          </a:prstGeom>
          <a:noFill/>
        </p:spPr>
        <p:txBody>
          <a:bodyPr wrap="square" rtlCol="0">
            <a:spAutoFit/>
          </a:bodyPr>
          <a:lstStyle/>
          <a:p>
            <a:r>
              <a:rPr lang="fr-FR" dirty="0">
                <a:hlinkClick r:id="rId2"/>
              </a:rPr>
              <a:t>http://www.kultureweb.fr/campagne-communication-participative</a:t>
            </a:r>
            <a:endParaRPr lang="fr-FR" dirty="0"/>
          </a:p>
          <a:p>
            <a:endParaRPr lang="fr-FR" dirty="0"/>
          </a:p>
        </p:txBody>
      </p:sp>
    </p:spTree>
    <p:extLst>
      <p:ext uri="{BB962C8B-B14F-4D97-AF65-F5344CB8AC3E}">
        <p14:creationId xmlns:p14="http://schemas.microsoft.com/office/powerpoint/2010/main" val="415014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4308" y="1048550"/>
            <a:ext cx="10018713" cy="4317731"/>
          </a:xfrm>
        </p:spPr>
        <p:txBody>
          <a:bodyPr>
            <a:normAutofit/>
          </a:bodyPr>
          <a:lstStyle/>
          <a:p>
            <a:r>
              <a:rPr lang="fr-FR" u="sng" dirty="0">
                <a:solidFill>
                  <a:schemeClr val="accent1">
                    <a:lumMod val="75000"/>
                  </a:schemeClr>
                </a:solidFill>
              </a:rPr>
              <a:t>4</a:t>
            </a:r>
            <a:r>
              <a:rPr lang="fr-FR" u="sng" dirty="0" smtClean="0">
                <a:solidFill>
                  <a:schemeClr val="accent1">
                    <a:lumMod val="75000"/>
                  </a:schemeClr>
                </a:solidFill>
              </a:rPr>
              <a:t>. Les jeux concours </a:t>
            </a:r>
          </a:p>
          <a:p>
            <a:endParaRPr lang="fr-FR" u="sng" dirty="0" smtClean="0">
              <a:solidFill>
                <a:schemeClr val="accent1">
                  <a:lumMod val="75000"/>
                </a:schemeClr>
              </a:solidFill>
            </a:endParaRPr>
          </a:p>
          <a:p>
            <a:r>
              <a:rPr lang="fr-FR" dirty="0" smtClean="0"/>
              <a:t>Les jeux concours consistent à organiser des concours où les personnes sont en compétition pour gagner des prix qui varient en fonction des organisateurs.</a:t>
            </a:r>
          </a:p>
          <a:p>
            <a:r>
              <a:rPr lang="fr-FR" dirty="0" smtClean="0"/>
              <a:t>Ils sont très utilisés sur les réseaux sociaux car ils permettent de communiquer en organisant par exemple un concours où il faut avoir le plus de « </a:t>
            </a:r>
            <a:r>
              <a:rPr lang="fr-FR" dirty="0" err="1" smtClean="0"/>
              <a:t>likes</a:t>
            </a:r>
            <a:r>
              <a:rPr lang="fr-FR" dirty="0" smtClean="0"/>
              <a:t> » sur une photo ou une page de réseaux sociaux.</a:t>
            </a:r>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12</a:t>
            </a:fld>
            <a:endParaRPr lang="en-US" dirty="0"/>
          </a:p>
        </p:txBody>
      </p:sp>
      <p:sp>
        <p:nvSpPr>
          <p:cNvPr id="6" name="Rectangle 5"/>
          <p:cNvSpPr/>
          <p:nvPr/>
        </p:nvSpPr>
        <p:spPr>
          <a:xfrm>
            <a:off x="4020071" y="254001"/>
            <a:ext cx="4947188"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Communication</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ZoneTexte 1"/>
          <p:cNvSpPr txBox="1"/>
          <p:nvPr/>
        </p:nvSpPr>
        <p:spPr>
          <a:xfrm>
            <a:off x="1484308" y="5344198"/>
            <a:ext cx="8552330" cy="646331"/>
          </a:xfrm>
          <a:prstGeom prst="rect">
            <a:avLst/>
          </a:prstGeom>
          <a:noFill/>
        </p:spPr>
        <p:txBody>
          <a:bodyPr wrap="square" rtlCol="0">
            <a:spAutoFit/>
          </a:bodyPr>
          <a:lstStyle/>
          <a:p>
            <a:r>
              <a:rPr lang="fr-FR" dirty="0">
                <a:hlinkClick r:id="rId2"/>
              </a:rPr>
              <a:t>http://www.commentcamarche.net/faq/34220-organiser-un-jeu-concours-sur-facebook</a:t>
            </a:r>
            <a:endParaRPr lang="fr-FR" dirty="0"/>
          </a:p>
          <a:p>
            <a:endParaRPr lang="fr-FR" dirty="0"/>
          </a:p>
        </p:txBody>
      </p:sp>
    </p:spTree>
    <p:extLst>
      <p:ext uri="{BB962C8B-B14F-4D97-AF65-F5344CB8AC3E}">
        <p14:creationId xmlns:p14="http://schemas.microsoft.com/office/powerpoint/2010/main" val="2266171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normAutofit/>
          </a:bodyPr>
          <a:lstStyle/>
          <a:p>
            <a:r>
              <a:rPr lang="fr-FR" u="sng" dirty="0" smtClean="0">
                <a:solidFill>
                  <a:schemeClr val="accent1">
                    <a:lumMod val="75000"/>
                  </a:schemeClr>
                </a:solidFill>
              </a:rPr>
              <a:t>1.Perte d’influence des vendeurs</a:t>
            </a:r>
          </a:p>
          <a:p>
            <a:r>
              <a:rPr lang="fr-FR" dirty="0" smtClean="0"/>
              <a:t>Les vendeurs en magasins sont des personnes qui tentent de renseigner les consommateurs sur des produits techniques et les orientent vers des objets correspondants plus à leurs besoins. </a:t>
            </a:r>
            <a:endParaRPr lang="fr-FR" dirty="0"/>
          </a:p>
          <a:p>
            <a:r>
              <a:rPr lang="fr-FR" dirty="0" smtClean="0"/>
              <a:t>Grâce à internet, de nombreux sites de critiques font leurs apparitions et décrivent pour nous des produits complexes. De plus en plus souvent les acheteurs se renseignent sur ces sites  plutôt que de demander en magasin à des vendeurs parfois mal informés. Ils n’écoutent plus les vendeurs qui cherchent à réaliser du chiffre d’affaires pour se focaliser sur une critique objective. </a:t>
            </a:r>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846754" y="254001"/>
            <a:ext cx="5293822"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Situation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d’achat</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13</a:t>
            </a:fld>
            <a:endParaRPr lang="en-US" dirty="0"/>
          </a:p>
        </p:txBody>
      </p:sp>
      <p:sp>
        <p:nvSpPr>
          <p:cNvPr id="7" name="ZoneTexte 6"/>
          <p:cNvSpPr txBox="1"/>
          <p:nvPr/>
        </p:nvSpPr>
        <p:spPr>
          <a:xfrm>
            <a:off x="1484309" y="5753203"/>
            <a:ext cx="9332258" cy="369332"/>
          </a:xfrm>
          <a:prstGeom prst="rect">
            <a:avLst/>
          </a:prstGeom>
          <a:noFill/>
        </p:spPr>
        <p:txBody>
          <a:bodyPr wrap="square" rtlCol="0">
            <a:spAutoFit/>
          </a:bodyPr>
          <a:lstStyle/>
          <a:p>
            <a:r>
              <a:rPr lang="fr-FR" dirty="0">
                <a:hlinkClick r:id="rId2"/>
              </a:rPr>
              <a:t>http://</a:t>
            </a:r>
            <a:r>
              <a:rPr lang="fr-FR" dirty="0" smtClean="0">
                <a:hlinkClick r:id="rId2"/>
              </a:rPr>
              <a:t>www.journaldunet.com/economie/distribution/tendances-consommateurs/influence.shtml</a:t>
            </a:r>
            <a:r>
              <a:rPr lang="fr-FR" dirty="0" smtClean="0"/>
              <a:t> </a:t>
            </a:r>
            <a:endParaRPr lang="fr-FR" dirty="0"/>
          </a:p>
        </p:txBody>
      </p:sp>
    </p:spTree>
    <p:extLst>
      <p:ext uri="{BB962C8B-B14F-4D97-AF65-F5344CB8AC3E}">
        <p14:creationId xmlns:p14="http://schemas.microsoft.com/office/powerpoint/2010/main" val="2057209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63285" y="1177331"/>
            <a:ext cx="10018713" cy="4317731"/>
          </a:xfrm>
        </p:spPr>
        <p:txBody>
          <a:bodyPr>
            <a:normAutofit/>
          </a:bodyPr>
          <a:lstStyle/>
          <a:p>
            <a:r>
              <a:rPr lang="fr-FR" u="sng" dirty="0" smtClean="0">
                <a:solidFill>
                  <a:schemeClr val="accent1">
                    <a:lumMod val="75000"/>
                  </a:schemeClr>
                </a:solidFill>
              </a:rPr>
              <a:t>2. Action du mobile dans la prise de décision</a:t>
            </a:r>
          </a:p>
          <a:p>
            <a:r>
              <a:rPr lang="fr-FR" dirty="0" smtClean="0"/>
              <a:t>Les smartphones sont de plus en plus présents dans notre vie. Grâce à leurs nombreuses applications ils nous permettent un accès rapide et efficace à de nombreuses informations et nous aide dans nos décisions d’achats.</a:t>
            </a:r>
          </a:p>
          <a:p>
            <a:r>
              <a:rPr lang="fr-FR" dirty="0" smtClean="0"/>
              <a:t>Les applications des marques de vêtements ont par exemple une place très importante dans la phase de recherche puisqu’ils permettent de facilement faire du lèche-vitrine et donc de repérer des vêtements avant d’aller se déplacer en magasins.</a:t>
            </a:r>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Rectangle 5"/>
          <p:cNvSpPr/>
          <p:nvPr/>
        </p:nvSpPr>
        <p:spPr>
          <a:xfrm>
            <a:off x="3846754" y="254001"/>
            <a:ext cx="5293822"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Situation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d’achat</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8434" name="Picture 2" descr="http://www.journaldugeek.com/files/2013/11/smartph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137" y="4942040"/>
            <a:ext cx="2078075" cy="178242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6372641" y="5233089"/>
            <a:ext cx="4531659" cy="1200329"/>
          </a:xfrm>
          <a:prstGeom prst="rect">
            <a:avLst/>
          </a:prstGeom>
          <a:noFill/>
        </p:spPr>
        <p:txBody>
          <a:bodyPr wrap="square" rtlCol="0">
            <a:spAutoFit/>
          </a:bodyPr>
          <a:lstStyle/>
          <a:p>
            <a:r>
              <a:rPr lang="fr-FR" dirty="0">
                <a:hlinkClick r:id="rId3"/>
              </a:rPr>
              <a:t>http://www.journaldunet.com/ebusiness/expert/57465/le-leche-vitrine-virtuel-sur-mobile--determinant-dans-la-prise-de-decision.shtml</a:t>
            </a:r>
            <a:r>
              <a:rPr lang="fr-FR" dirty="0"/>
              <a:t> </a:t>
            </a:r>
          </a:p>
          <a:p>
            <a:endParaRPr lang="fr-FR" dirty="0"/>
          </a:p>
        </p:txBody>
      </p:sp>
    </p:spTree>
    <p:extLst>
      <p:ext uri="{BB962C8B-B14F-4D97-AF65-F5344CB8AC3E}">
        <p14:creationId xmlns:p14="http://schemas.microsoft.com/office/powerpoint/2010/main" val="4093766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4308" y="902576"/>
            <a:ext cx="10018713" cy="4700048"/>
          </a:xfrm>
        </p:spPr>
        <p:txBody>
          <a:bodyPr>
            <a:normAutofit/>
          </a:bodyPr>
          <a:lstStyle/>
          <a:p>
            <a:r>
              <a:rPr lang="fr-FR" u="sng" dirty="0">
                <a:solidFill>
                  <a:schemeClr val="accent1">
                    <a:lumMod val="75000"/>
                  </a:schemeClr>
                </a:solidFill>
              </a:rPr>
              <a:t>3</a:t>
            </a:r>
            <a:r>
              <a:rPr lang="fr-FR" u="sng" dirty="0" smtClean="0">
                <a:solidFill>
                  <a:schemeClr val="accent1">
                    <a:lumMod val="75000"/>
                  </a:schemeClr>
                </a:solidFill>
              </a:rPr>
              <a:t>. Vidéo à la demande</a:t>
            </a:r>
          </a:p>
          <a:p>
            <a:r>
              <a:rPr lang="fr-FR" dirty="0" smtClean="0"/>
              <a:t>Le principe de la vidéo à la demande a déjà pris ses marques auprès des consommateurs qui connaissent bien son principe : on loue un film peu chers que l’on regarde au lieu de l’acheter à un prix plus élevé. </a:t>
            </a:r>
          </a:p>
          <a:p>
            <a:r>
              <a:rPr lang="fr-FR" dirty="0" smtClean="0"/>
              <a:t>Le concept est poussé par l’école d’HEC </a:t>
            </a:r>
            <a:r>
              <a:rPr lang="fr-FR" dirty="0" err="1" smtClean="0"/>
              <a:t>Alumni</a:t>
            </a:r>
            <a:r>
              <a:rPr lang="fr-FR" dirty="0" smtClean="0"/>
              <a:t> qui propose maintenant ses conférences en vidéo à la demande. Ainsi il est possible d’avoir accès à un savoir très complet pour un tarif raisonnable sans avoir à payer des coûts d’inscription astronomiques.</a:t>
            </a:r>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2050" name="Picture 2" descr="Afficher l'image en taille rée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074" y="4864269"/>
            <a:ext cx="1417731" cy="14177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846754" y="254001"/>
            <a:ext cx="5293822"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Situation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d’achat</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ZoneTexte 1"/>
          <p:cNvSpPr txBox="1"/>
          <p:nvPr/>
        </p:nvSpPr>
        <p:spPr>
          <a:xfrm>
            <a:off x="1484308" y="5667363"/>
            <a:ext cx="5163671" cy="646331"/>
          </a:xfrm>
          <a:prstGeom prst="rect">
            <a:avLst/>
          </a:prstGeom>
          <a:noFill/>
        </p:spPr>
        <p:txBody>
          <a:bodyPr wrap="square" rtlCol="0">
            <a:spAutoFit/>
          </a:bodyPr>
          <a:lstStyle/>
          <a:p>
            <a:r>
              <a:rPr lang="fr-FR" dirty="0">
                <a:hlinkClick r:id="rId3"/>
              </a:rPr>
              <a:t>http://www.dailymotion.com/HECAlumni</a:t>
            </a:r>
            <a:r>
              <a:rPr lang="fr-FR" dirty="0"/>
              <a:t> </a:t>
            </a:r>
          </a:p>
          <a:p>
            <a:endParaRPr lang="fr-FR" dirty="0"/>
          </a:p>
        </p:txBody>
      </p:sp>
    </p:spTree>
    <p:extLst>
      <p:ext uri="{BB962C8B-B14F-4D97-AF65-F5344CB8AC3E}">
        <p14:creationId xmlns:p14="http://schemas.microsoft.com/office/powerpoint/2010/main" val="50751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4308" y="1233622"/>
            <a:ext cx="10018713" cy="4317731"/>
          </a:xfrm>
        </p:spPr>
        <p:txBody>
          <a:bodyPr>
            <a:normAutofit/>
          </a:bodyPr>
          <a:lstStyle/>
          <a:p>
            <a:r>
              <a:rPr lang="fr-FR" u="sng" dirty="0">
                <a:solidFill>
                  <a:schemeClr val="accent1">
                    <a:lumMod val="75000"/>
                  </a:schemeClr>
                </a:solidFill>
              </a:rPr>
              <a:t>4.Un parcours d’achat en plein bouleversement</a:t>
            </a:r>
          </a:p>
          <a:p>
            <a:r>
              <a:rPr lang="fr-FR" dirty="0" smtClean="0"/>
              <a:t>Avec la présence de plus de plus importante d’internet dans notre quotidien, notre parcours d’achat, c’est-à-dire notre démarche d’achat est en plein changement. Il convient donc à tout commerce de s’adapter à ces changements afin de toujours rencontrer une certaine demande de la part des consommateurs. </a:t>
            </a:r>
          </a:p>
          <a:p>
            <a:r>
              <a:rPr lang="fr-FR" dirty="0" smtClean="0"/>
              <a:t>Par exemple les consommateurs demandent plus de visibilité sur les produits pour savoir à quoi correspond le prix qu’ils paient lorsqu’ils achètent quelque chose. L’entreprise doit donc être plus transparente pour montrer que chacun a sa part du gâteau. </a:t>
            </a:r>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Rectangle 5"/>
          <p:cNvSpPr/>
          <p:nvPr/>
        </p:nvSpPr>
        <p:spPr>
          <a:xfrm>
            <a:off x="3846754" y="254001"/>
            <a:ext cx="5293822"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Situation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d’achat</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ZoneTexte 6"/>
          <p:cNvSpPr txBox="1"/>
          <p:nvPr/>
        </p:nvSpPr>
        <p:spPr>
          <a:xfrm>
            <a:off x="2003612" y="5631769"/>
            <a:ext cx="4316506" cy="646331"/>
          </a:xfrm>
          <a:prstGeom prst="rect">
            <a:avLst/>
          </a:prstGeom>
          <a:noFill/>
        </p:spPr>
        <p:txBody>
          <a:bodyPr wrap="square" rtlCol="0">
            <a:spAutoFit/>
          </a:bodyPr>
          <a:lstStyle/>
          <a:p>
            <a:r>
              <a:rPr lang="fr-FR" dirty="0">
                <a:hlinkClick r:id="rId2"/>
              </a:rPr>
              <a:t>http://www.viuz.com/2013/09/13/web-to-store-les-nouveaux-parcours-dachat-etude</a:t>
            </a:r>
            <a:r>
              <a:rPr lang="fr-FR" dirty="0" smtClean="0">
                <a:hlinkClick r:id="rId2"/>
              </a:rPr>
              <a:t>/</a:t>
            </a:r>
            <a:r>
              <a:rPr lang="fr-FR" dirty="0" smtClean="0"/>
              <a:t> </a:t>
            </a:r>
            <a:endParaRPr lang="fr-FR" dirty="0"/>
          </a:p>
        </p:txBody>
      </p:sp>
    </p:spTree>
    <p:extLst>
      <p:ext uri="{BB962C8B-B14F-4D97-AF65-F5344CB8AC3E}">
        <p14:creationId xmlns:p14="http://schemas.microsoft.com/office/powerpoint/2010/main" val="290287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normAutofit/>
          </a:bodyPr>
          <a:lstStyle/>
          <a:p>
            <a:r>
              <a:rPr lang="fr-FR" u="sng" dirty="0" smtClean="0">
                <a:solidFill>
                  <a:schemeClr val="accent1">
                    <a:lumMod val="75000"/>
                  </a:schemeClr>
                </a:solidFill>
              </a:rPr>
              <a:t>1.La création d’une journée mondiale</a:t>
            </a:r>
          </a:p>
          <a:p>
            <a:r>
              <a:rPr lang="fr-FR" dirty="0" smtClean="0"/>
              <a:t>Une journée mondiale est une journée en honneur d’une chose particulière. Ces fêtes peuvent être historiques mais aussi culturelles voire même commerciales. </a:t>
            </a:r>
            <a:endParaRPr lang="fr-FR" dirty="0"/>
          </a:p>
          <a:p>
            <a:r>
              <a:rPr lang="fr-FR" dirty="0" smtClean="0"/>
              <a:t>On pourrait imaginer par exemple mettre en place la journée mondiale du short qui inciterait les gens à porter des shorts et donc à acheter ce type de vêtements ce qui provoquerait une augmentation ponctuelle des ventes. </a:t>
            </a:r>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4342274" y="245071"/>
            <a:ext cx="4302781"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Évènementiel</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7" name="Picture 2" descr="http://www.laboutiqueofficielle.com/media/produit/img/6J-RS129915_NOI_01_427x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1371" y="254001"/>
            <a:ext cx="1788458" cy="1788459"/>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1484309" y="5510088"/>
            <a:ext cx="4773705" cy="646331"/>
          </a:xfrm>
          <a:prstGeom prst="rect">
            <a:avLst/>
          </a:prstGeom>
          <a:noFill/>
        </p:spPr>
        <p:txBody>
          <a:bodyPr wrap="square" rtlCol="0">
            <a:spAutoFit/>
          </a:bodyPr>
          <a:lstStyle/>
          <a:p>
            <a:r>
              <a:rPr lang="fr-FR" dirty="0">
                <a:hlinkClick r:id="rId3"/>
              </a:rPr>
              <a:t>http://www.journee-mondiale.com/</a:t>
            </a:r>
            <a:r>
              <a:rPr lang="fr-FR" dirty="0"/>
              <a:t> </a:t>
            </a:r>
          </a:p>
          <a:p>
            <a:endParaRPr lang="fr-FR" dirty="0"/>
          </a:p>
        </p:txBody>
      </p:sp>
    </p:spTree>
    <p:extLst>
      <p:ext uri="{BB962C8B-B14F-4D97-AF65-F5344CB8AC3E}">
        <p14:creationId xmlns:p14="http://schemas.microsoft.com/office/powerpoint/2010/main" val="248866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31116" y="1108023"/>
            <a:ext cx="10018713" cy="4317731"/>
          </a:xfrm>
        </p:spPr>
        <p:txBody>
          <a:bodyPr>
            <a:normAutofit/>
          </a:bodyPr>
          <a:lstStyle/>
          <a:p>
            <a:r>
              <a:rPr lang="fr-FR" u="sng" dirty="0" smtClean="0">
                <a:solidFill>
                  <a:schemeClr val="accent1">
                    <a:lumMod val="75000"/>
                  </a:schemeClr>
                </a:solidFill>
              </a:rPr>
              <a:t>2.L’usage des drones</a:t>
            </a:r>
          </a:p>
          <a:p>
            <a:r>
              <a:rPr lang="fr-FR" dirty="0" smtClean="0"/>
              <a:t>Les drones sont des petits hélicoptères électroniques guidés à distance soit par des personnes soit par des logiciels. Ils ne polluent pas et sont très discrets ce qui permet de créer des évènements surprenants.</a:t>
            </a:r>
          </a:p>
          <a:p>
            <a:r>
              <a:rPr lang="fr-FR" dirty="0" smtClean="0"/>
              <a:t>Par exemple la </a:t>
            </a:r>
            <a:r>
              <a:rPr lang="fr-FR" dirty="0"/>
              <a:t>firme </a:t>
            </a:r>
            <a:r>
              <a:rPr lang="fr-FR" dirty="0" smtClean="0"/>
              <a:t>Coca-Cola a livré </a:t>
            </a:r>
            <a:r>
              <a:rPr lang="fr-FR" dirty="0"/>
              <a:t>des </a:t>
            </a:r>
            <a:r>
              <a:rPr lang="fr-FR" dirty="0" smtClean="0"/>
              <a:t>canettes à des employés du bâtiment </a:t>
            </a:r>
            <a:r>
              <a:rPr lang="fr-FR" dirty="0"/>
              <a:t>sur lesquelles figuraient des messages encourageants de leurs familles respectives</a:t>
            </a:r>
            <a:r>
              <a:rPr lang="fr-FR" dirty="0" smtClean="0"/>
              <a:t>. </a:t>
            </a:r>
            <a:endParaRPr lang="fr-FR" dirty="0"/>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18</a:t>
            </a:fld>
            <a:endParaRPr lang="en-US" dirty="0"/>
          </a:p>
        </p:txBody>
      </p:sp>
      <p:sp>
        <p:nvSpPr>
          <p:cNvPr id="6" name="Rectangle 5"/>
          <p:cNvSpPr/>
          <p:nvPr/>
        </p:nvSpPr>
        <p:spPr>
          <a:xfrm>
            <a:off x="4342274" y="245071"/>
            <a:ext cx="4302781"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Évènementiel</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9458" name="Picture 2" descr="http://www.todayonline.com/sites/default/files/styles/photo_gallery_image_lightbox/public/18923701.JPG?itok=1J6SRMd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4951" y="245071"/>
            <a:ext cx="2444878" cy="162559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1531116" y="5275049"/>
            <a:ext cx="5553635" cy="923330"/>
          </a:xfrm>
          <a:prstGeom prst="rect">
            <a:avLst/>
          </a:prstGeom>
          <a:noFill/>
        </p:spPr>
        <p:txBody>
          <a:bodyPr wrap="square" rtlCol="0">
            <a:spAutoFit/>
          </a:bodyPr>
          <a:lstStyle/>
          <a:p>
            <a:r>
              <a:rPr lang="fr-FR" dirty="0">
                <a:hlinkClick r:id="rId3"/>
              </a:rPr>
              <a:t>http://www.cultureevenement.com/2014/05/droles-de-drones-les-evenements-de-demain-seront-aeriens-2/</a:t>
            </a:r>
            <a:r>
              <a:rPr lang="fr-FR" dirty="0"/>
              <a:t> </a:t>
            </a:r>
          </a:p>
          <a:p>
            <a:endParaRPr lang="fr-FR" dirty="0"/>
          </a:p>
        </p:txBody>
      </p:sp>
    </p:spTree>
    <p:extLst>
      <p:ext uri="{BB962C8B-B14F-4D97-AF65-F5344CB8AC3E}">
        <p14:creationId xmlns:p14="http://schemas.microsoft.com/office/powerpoint/2010/main" val="3183017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u="sng" dirty="0" smtClean="0">
                <a:solidFill>
                  <a:schemeClr val="accent1">
                    <a:lumMod val="75000"/>
                  </a:schemeClr>
                </a:solidFill>
              </a:rPr>
              <a:t>3.  Le corps connecté</a:t>
            </a:r>
          </a:p>
          <a:p>
            <a:r>
              <a:rPr lang="fr-FR" dirty="0" smtClean="0"/>
              <a:t>Le corps connecté consiste à faire bouger tout un environnement informatisé en réalisant des mouvements. Des caméras détectent nos actions et agissent en conséquence. </a:t>
            </a:r>
          </a:p>
          <a:p>
            <a:r>
              <a:rPr lang="fr-FR" dirty="0" smtClean="0"/>
              <a:t>La marque Heineken a proposé un évènement immersif en se servant de ce genre de technologie pour célébrer ses 140 ans. </a:t>
            </a:r>
          </a:p>
          <a:p>
            <a:endParaRPr lang="fr-FR" dirty="0"/>
          </a:p>
        </p:txBody>
      </p:sp>
      <p:sp>
        <p:nvSpPr>
          <p:cNvPr id="4" name="Espace réservé du pied de page 3"/>
          <p:cNvSpPr>
            <a:spLocks noGrp="1"/>
          </p:cNvSpPr>
          <p:nvPr>
            <p:ph type="ftr" sz="quarter" idx="11"/>
          </p:nvPr>
        </p:nvSpPr>
        <p:spPr/>
        <p:txBody>
          <a:bodyPr/>
          <a:lstStyle/>
          <a:p>
            <a:r>
              <a:rPr lang="fr-FR" dirty="0" err="1" smtClean="0"/>
              <a:t>Correia</a:t>
            </a:r>
            <a:r>
              <a:rPr lang="fr-FR" dirty="0" smtClean="0"/>
              <a:t> Aude - </a:t>
            </a:r>
            <a:r>
              <a:rPr lang="fr-FR" dirty="0" err="1" smtClean="0"/>
              <a:t>Desenfans</a:t>
            </a:r>
            <a:r>
              <a:rPr lang="fr-FR" dirty="0" smtClean="0"/>
              <a:t>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19</a:t>
            </a:fld>
            <a:endParaRPr lang="en-US" dirty="0"/>
          </a:p>
        </p:txBody>
      </p:sp>
      <p:sp>
        <p:nvSpPr>
          <p:cNvPr id="6" name="Rectangle 5"/>
          <p:cNvSpPr/>
          <p:nvPr/>
        </p:nvSpPr>
        <p:spPr>
          <a:xfrm>
            <a:off x="4342274" y="245071"/>
            <a:ext cx="4302781"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Évènementiel</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ZoneTexte 6"/>
          <p:cNvSpPr txBox="1"/>
          <p:nvPr/>
        </p:nvSpPr>
        <p:spPr>
          <a:xfrm>
            <a:off x="1484309" y="5344198"/>
            <a:ext cx="6212541" cy="646331"/>
          </a:xfrm>
          <a:prstGeom prst="rect">
            <a:avLst/>
          </a:prstGeom>
          <a:noFill/>
        </p:spPr>
        <p:txBody>
          <a:bodyPr wrap="square" rtlCol="0">
            <a:spAutoFit/>
          </a:bodyPr>
          <a:lstStyle/>
          <a:p>
            <a:r>
              <a:rPr lang="fr-FR" dirty="0">
                <a:hlinkClick r:id="rId2"/>
              </a:rPr>
              <a:t>http://www.cultureevenement.com/2013/12/tendances-2014/</a:t>
            </a:r>
            <a:r>
              <a:rPr lang="fr-FR" dirty="0"/>
              <a:t> </a:t>
            </a:r>
          </a:p>
          <a:p>
            <a:endParaRPr lang="fr-FR" dirty="0"/>
          </a:p>
        </p:txBody>
      </p:sp>
      <p:pic>
        <p:nvPicPr>
          <p:cNvPr id="23554" name="Picture 2" descr="http://www.becausexm.com/system/redactor_assets/pictures/708/heinek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6159" y="329348"/>
            <a:ext cx="2840525" cy="187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55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idx="1"/>
          </p:nvPr>
        </p:nvSpPr>
        <p:spPr/>
        <p:txBody>
          <a:bodyPr>
            <a:normAutofit lnSpcReduction="10000"/>
          </a:bodyPr>
          <a:lstStyle/>
          <a:p>
            <a:pPr algn="just"/>
            <a:r>
              <a:rPr lang="fr-FR" dirty="0"/>
              <a:t>L’innovation et le changement sont deux sources </a:t>
            </a:r>
            <a:r>
              <a:rPr lang="fr-FR" dirty="0" smtClean="0"/>
              <a:t>essentielles </a:t>
            </a:r>
            <a:r>
              <a:rPr lang="fr-FR" dirty="0"/>
              <a:t>au marketing. D’une part la nouveauté permet de se développer en s’ouvrant vers de nouveaux produits, marchés ou consommateurs. Essayer d’acquérir un avantage compétitif est essentiel que ce soit sur le court terme ou long terme car il permet de se différencier de la concurrence. Il est donc essentiel pour une entreprise d’innover en créant des produits nouveaux qui vont répondre à une nouvelle demande et ainsi permettre à l’entreprise de justifier des prix élevés. L’innovation est aussi essentielle pour les entreprises ayant une politique de prix bas puisqu’elle permet de baisser les coûts de production et ainsi rester </a:t>
            </a:r>
            <a:r>
              <a:rPr lang="fr-FR" dirty="0" smtClean="0"/>
              <a:t>compétitives </a:t>
            </a:r>
            <a:r>
              <a:rPr lang="fr-FR" dirty="0"/>
              <a:t>sans réduire ses marges. La présentation vous montrera à travers une roue de créativité différents moyens d’innover sur toutes les composantes qui portent sur la création </a:t>
            </a:r>
            <a:r>
              <a:rPr lang="fr-FR" dirty="0" smtClean="0"/>
              <a:t>d’innovations.</a:t>
            </a:r>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067887" y="133037"/>
            <a:ext cx="6851556" cy="1200329"/>
          </a:xfrm>
          <a:prstGeom prst="rect">
            <a:avLst/>
          </a:prstGeom>
          <a:noFill/>
        </p:spPr>
        <p:txBody>
          <a:bodyPr wrap="none" lIns="91440" tIns="45720" rIns="91440" bIns="45720">
            <a:spAutoFit/>
          </a:bodyPr>
          <a:lstStyle/>
          <a:p>
            <a:pPr algn="ctr"/>
            <a:r>
              <a:rPr lang="fr-FR" sz="7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INTRODUCTION</a:t>
            </a:r>
            <a:endParaRPr lang="fr-FR"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326608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idx="1"/>
          </p:nvPr>
        </p:nvSpPr>
        <p:spPr/>
        <p:txBody>
          <a:bodyPr>
            <a:normAutofit/>
          </a:bodyPr>
          <a:lstStyle/>
          <a:p>
            <a:r>
              <a:rPr lang="fr-FR" u="sng" dirty="0" smtClean="0">
                <a:solidFill>
                  <a:schemeClr val="accent1">
                    <a:lumMod val="75000"/>
                  </a:schemeClr>
                </a:solidFill>
              </a:rPr>
              <a:t>4.L’internet des objets</a:t>
            </a:r>
          </a:p>
          <a:p>
            <a:r>
              <a:rPr lang="fr-FR" dirty="0" smtClean="0"/>
              <a:t>L’internet des objets consiste à se servir d’internet pour participer à distance à un évènement comme un jeu. Cela permet entre autre de prendre le contrôle d’une machine depuis son téléphone ou son ordinateur et ainsi de participer en direct à l’animation.</a:t>
            </a:r>
          </a:p>
          <a:p>
            <a:r>
              <a:rPr lang="fr-FR" dirty="0" smtClean="0"/>
              <a:t>Par exemple la marque </a:t>
            </a:r>
            <a:r>
              <a:rPr lang="fr-FR" dirty="0" err="1" smtClean="0"/>
              <a:t>Iglo</a:t>
            </a:r>
            <a:r>
              <a:rPr lang="fr-FR" dirty="0" smtClean="0"/>
              <a:t> a créé un évènement où après </a:t>
            </a:r>
            <a:r>
              <a:rPr lang="fr-FR" dirty="0"/>
              <a:t>avoir </a:t>
            </a:r>
            <a:r>
              <a:rPr lang="fr-FR" dirty="0" smtClean="0"/>
              <a:t>« </a:t>
            </a:r>
            <a:r>
              <a:rPr lang="fr-FR" dirty="0" err="1" smtClean="0"/>
              <a:t>liké</a:t>
            </a:r>
            <a:r>
              <a:rPr lang="fr-FR" dirty="0" smtClean="0"/>
              <a:t> » </a:t>
            </a:r>
            <a:r>
              <a:rPr lang="fr-FR" dirty="0"/>
              <a:t>la page de la marque, l’internaute pouvait faire sa sélection parmi différents types de chaleur afin de faire fondre un bloc de glace et tenter ainsi de reporter le gain </a:t>
            </a:r>
            <a:r>
              <a:rPr lang="fr-FR" dirty="0" smtClean="0"/>
              <a:t>qu’il renferme. En l’occurrence ici : une voiture.</a:t>
            </a:r>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20</a:t>
            </a:fld>
            <a:endParaRPr lang="en-US" dirty="0"/>
          </a:p>
        </p:txBody>
      </p:sp>
      <p:sp>
        <p:nvSpPr>
          <p:cNvPr id="6" name="Rectangle 5"/>
          <p:cNvSpPr/>
          <p:nvPr/>
        </p:nvSpPr>
        <p:spPr>
          <a:xfrm>
            <a:off x="4342274" y="245071"/>
            <a:ext cx="4302781"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Évènementiel</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0482" name="Picture 2" descr="iglo-operation-digitale-facebook-cube-glace--1024x678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7650" y="254001"/>
            <a:ext cx="2974129" cy="139264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2339788" y="5447032"/>
            <a:ext cx="5997388" cy="923330"/>
          </a:xfrm>
          <a:prstGeom prst="rect">
            <a:avLst/>
          </a:prstGeom>
          <a:noFill/>
        </p:spPr>
        <p:txBody>
          <a:bodyPr wrap="square" rtlCol="0">
            <a:spAutoFit/>
          </a:bodyPr>
          <a:lstStyle/>
          <a:p>
            <a:r>
              <a:rPr lang="fr-FR" dirty="0">
                <a:hlinkClick r:id="rId3"/>
              </a:rPr>
              <a:t>http://www.cultureevenement.com/2014/03/connecter-sa-campagne-evenementielle-grace-a-linternet-des-objets/</a:t>
            </a:r>
            <a:r>
              <a:rPr lang="fr-FR" dirty="0"/>
              <a:t> </a:t>
            </a:r>
          </a:p>
          <a:p>
            <a:endParaRPr lang="fr-FR" dirty="0"/>
          </a:p>
        </p:txBody>
      </p:sp>
    </p:spTree>
    <p:extLst>
      <p:ext uri="{BB962C8B-B14F-4D97-AF65-F5344CB8AC3E}">
        <p14:creationId xmlns:p14="http://schemas.microsoft.com/office/powerpoint/2010/main" val="156746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484310" y="215364"/>
            <a:ext cx="10018713" cy="914400"/>
          </a:xfrm>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531116" y="1327108"/>
            <a:ext cx="10018713" cy="4317731"/>
          </a:xfrm>
        </p:spPr>
        <p:txBody>
          <a:bodyPr>
            <a:normAutofit/>
          </a:bodyPr>
          <a:lstStyle/>
          <a:p>
            <a:r>
              <a:rPr lang="fr-FR" u="sng" dirty="0" smtClean="0">
                <a:solidFill>
                  <a:schemeClr val="accent1">
                    <a:lumMod val="75000"/>
                  </a:schemeClr>
                </a:solidFill>
              </a:rPr>
              <a:t>1.L’action commerciale </a:t>
            </a:r>
          </a:p>
          <a:p>
            <a:r>
              <a:rPr lang="fr-FR" dirty="0" smtClean="0"/>
              <a:t>Existante depuis de nombreuses années, l’action commerciale est remise au goût du jour par les services commerciaux. L’animateur de vente ne cherche plus seulement à faire tester le produit mais il va aussi aller vers les clients du magasin pour leur proposer de goûter pour les inciter à acheter.</a:t>
            </a:r>
          </a:p>
          <a:p>
            <a:r>
              <a:rPr lang="fr-FR" dirty="0" smtClean="0"/>
              <a:t>Par </a:t>
            </a:r>
            <a:r>
              <a:rPr lang="fr-FR" dirty="0"/>
              <a:t>exemple </a:t>
            </a:r>
            <a:r>
              <a:rPr lang="fr-FR" dirty="0" smtClean="0"/>
              <a:t>il y a eu des </a:t>
            </a:r>
            <a:r>
              <a:rPr lang="fr-FR" dirty="0"/>
              <a:t>animations de vente où l’on </a:t>
            </a:r>
            <a:r>
              <a:rPr lang="fr-FR" dirty="0" smtClean="0"/>
              <a:t>faisait goûter </a:t>
            </a:r>
            <a:r>
              <a:rPr lang="fr-FR" dirty="0"/>
              <a:t>des cocktails comme la « pina </a:t>
            </a:r>
            <a:r>
              <a:rPr lang="fr-FR" dirty="0" err="1"/>
              <a:t>colada</a:t>
            </a:r>
            <a:r>
              <a:rPr lang="fr-FR" dirty="0"/>
              <a:t> » et on </a:t>
            </a:r>
            <a:r>
              <a:rPr lang="fr-FR" dirty="0" smtClean="0"/>
              <a:t>offrait </a:t>
            </a:r>
            <a:r>
              <a:rPr lang="fr-FR" dirty="0"/>
              <a:t>des shakers en plastique pour promouvoir les boissons de la marque. Le consommateur </a:t>
            </a:r>
            <a:r>
              <a:rPr lang="fr-FR" dirty="0" smtClean="0"/>
              <a:t>a </a:t>
            </a:r>
            <a:r>
              <a:rPr lang="fr-FR" dirty="0"/>
              <a:t>une expérience du produit et </a:t>
            </a:r>
            <a:r>
              <a:rPr lang="fr-FR" dirty="0" smtClean="0"/>
              <a:t>sait refaire le cocktail </a:t>
            </a:r>
            <a:r>
              <a:rPr lang="fr-FR" dirty="0"/>
              <a:t>grâce au shaker ce qui lui donnera envie </a:t>
            </a:r>
            <a:r>
              <a:rPr lang="fr-FR" dirty="0" smtClean="0"/>
              <a:t>de racheter le produit. </a:t>
            </a:r>
            <a:endParaRPr lang="fr-FR" dirty="0"/>
          </a:p>
        </p:txBody>
      </p:sp>
      <p:sp>
        <p:nvSpPr>
          <p:cNvPr id="2" name="Espace réservé du pied de page 1"/>
          <p:cNvSpPr>
            <a:spLocks noGrp="1"/>
          </p:cNvSpPr>
          <p:nvPr>
            <p:ph type="ftr" sz="quarter" idx="11"/>
          </p:nvPr>
        </p:nvSpPr>
        <p:spPr/>
        <p:txBody>
          <a:bodyPr/>
          <a:lstStyle/>
          <a:p>
            <a:r>
              <a:rPr lang="fr-FR" dirty="0" err="1" smtClean="0"/>
              <a:t>Correia</a:t>
            </a:r>
            <a:r>
              <a:rPr lang="fr-FR" dirty="0" smtClean="0"/>
              <a:t> Aude - </a:t>
            </a:r>
            <a:r>
              <a:rPr lang="fr-FR" dirty="0" err="1" smtClean="0"/>
              <a:t>Desenfans</a:t>
            </a:r>
            <a:r>
              <a:rPr lang="fr-FR" dirty="0" smtClean="0"/>
              <a:t> Cassandre - Hernandez Guillaume - Lombard Gautier - Roux Anis</a:t>
            </a:r>
            <a:endParaRPr lang="en-US" dirty="0"/>
          </a:p>
        </p:txBody>
      </p:sp>
      <p:sp>
        <p:nvSpPr>
          <p:cNvPr id="5" name="Rectangle 4"/>
          <p:cNvSpPr/>
          <p:nvPr/>
        </p:nvSpPr>
        <p:spPr>
          <a:xfrm>
            <a:off x="1484309" y="215364"/>
            <a:ext cx="10479152"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Offre promotionnelle commerciale</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21</a:t>
            </a:fld>
            <a:endParaRPr lang="en-US" dirty="0"/>
          </a:p>
        </p:txBody>
      </p:sp>
      <p:grpSp>
        <p:nvGrpSpPr>
          <p:cNvPr id="11" name="Groupe 10"/>
          <p:cNvGrpSpPr/>
          <p:nvPr/>
        </p:nvGrpSpPr>
        <p:grpSpPr>
          <a:xfrm>
            <a:off x="8319752" y="5185497"/>
            <a:ext cx="2174970" cy="1288649"/>
            <a:chOff x="8719114" y="5159792"/>
            <a:chExt cx="2411092" cy="1471469"/>
          </a:xfrm>
        </p:grpSpPr>
        <p:pic>
          <p:nvPicPr>
            <p:cNvPr id="8" name="Picture 2" descr="Pina colada sans alcool Carrefour sel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9114" y="5159792"/>
              <a:ext cx="1205546" cy="14714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hum blanc traditionnel, Antilles Old n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4660" y="5159792"/>
              <a:ext cx="1205546" cy="147146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ZoneTexte 9"/>
          <p:cNvSpPr txBox="1"/>
          <p:nvPr/>
        </p:nvSpPr>
        <p:spPr>
          <a:xfrm>
            <a:off x="2127711" y="5676099"/>
            <a:ext cx="6338545" cy="923330"/>
          </a:xfrm>
          <a:prstGeom prst="rect">
            <a:avLst/>
          </a:prstGeom>
          <a:noFill/>
        </p:spPr>
        <p:txBody>
          <a:bodyPr wrap="square" rtlCol="0">
            <a:spAutoFit/>
          </a:bodyPr>
          <a:lstStyle/>
          <a:p>
            <a:r>
              <a:rPr lang="fr-FR" dirty="0">
                <a:hlinkClick r:id="rId4"/>
              </a:rPr>
              <a:t>http://www.e-marketing.fr/Marketing-Magazine/Article/Renouveau-la-promo-sort-du-lot-42339-1.htm</a:t>
            </a:r>
            <a:r>
              <a:rPr lang="fr-FR" dirty="0"/>
              <a:t> </a:t>
            </a:r>
          </a:p>
          <a:p>
            <a:endParaRPr lang="fr-FR" dirty="0"/>
          </a:p>
        </p:txBody>
      </p:sp>
    </p:spTree>
    <p:extLst>
      <p:ext uri="{BB962C8B-B14F-4D97-AF65-F5344CB8AC3E}">
        <p14:creationId xmlns:p14="http://schemas.microsoft.com/office/powerpoint/2010/main" val="3563112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u="sng" dirty="0" smtClean="0">
                <a:solidFill>
                  <a:schemeClr val="accent1">
                    <a:lumMod val="75000"/>
                  </a:schemeClr>
                </a:solidFill>
              </a:rPr>
              <a:t>2.Abonnement et achat en ligne</a:t>
            </a:r>
          </a:p>
          <a:p>
            <a:r>
              <a:rPr lang="fr-FR" dirty="0" smtClean="0"/>
              <a:t>Depuis sa naissance, le e-commerce a toujours du faire face à un gros problème qui est l’infidélité de ses clients. Des entreprises ont donc trouvé il y a quelques temps un moyen de fidéliser la clientèle.</a:t>
            </a:r>
          </a:p>
          <a:p>
            <a:r>
              <a:rPr lang="fr-FR" dirty="0" smtClean="0"/>
              <a:t>L’entreprise </a:t>
            </a:r>
            <a:r>
              <a:rPr lang="fr-FR" dirty="0" err="1" smtClean="0"/>
              <a:t>GuyHaus</a:t>
            </a:r>
            <a:r>
              <a:rPr lang="fr-FR" dirty="0" smtClean="0"/>
              <a:t> vend des produits hygiéniques pour hommes et à adapter son offre au marché de l’e-commerce. Effectivement l’entreprise propose à ses clients de s’engager à commander régulièrement des paniers (sous formes d’abonnement) pour bénéficier de réductions. Les abonnés pouvant changer chaque mois leur sélection.</a:t>
            </a:r>
            <a:endParaRPr lang="fr-FR" dirty="0"/>
          </a:p>
          <a:p>
            <a:endParaRPr lang="fr-FR" dirty="0"/>
          </a:p>
        </p:txBody>
      </p:sp>
      <p:sp>
        <p:nvSpPr>
          <p:cNvPr id="4" name="Espace réservé du pied de page 3"/>
          <p:cNvSpPr>
            <a:spLocks noGrp="1"/>
          </p:cNvSpPr>
          <p:nvPr>
            <p:ph type="ftr" sz="quarter" idx="11"/>
          </p:nvPr>
        </p:nvSpPr>
        <p:spPr/>
        <p:txBody>
          <a:bodyPr/>
          <a:lstStyle/>
          <a:p>
            <a:r>
              <a:rPr lang="fr-FR" dirty="0" err="1" smtClean="0"/>
              <a:t>Correia</a:t>
            </a:r>
            <a:r>
              <a:rPr lang="fr-FR" dirty="0" smtClean="0"/>
              <a:t> Aude - </a:t>
            </a:r>
            <a:r>
              <a:rPr lang="fr-FR" dirty="0" err="1" smtClean="0"/>
              <a:t>Desenfans</a:t>
            </a:r>
            <a:r>
              <a:rPr lang="fr-FR" dirty="0" smtClean="0"/>
              <a:t>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22</a:t>
            </a:fld>
            <a:endParaRPr lang="en-US" dirty="0"/>
          </a:p>
        </p:txBody>
      </p:sp>
      <p:sp>
        <p:nvSpPr>
          <p:cNvPr id="6" name="Rectangle 5"/>
          <p:cNvSpPr/>
          <p:nvPr/>
        </p:nvSpPr>
        <p:spPr>
          <a:xfrm>
            <a:off x="1484309" y="215364"/>
            <a:ext cx="10479152"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Offre promotionnelle commerciale</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ZoneTexte 6"/>
          <p:cNvSpPr txBox="1"/>
          <p:nvPr/>
        </p:nvSpPr>
        <p:spPr>
          <a:xfrm>
            <a:off x="1976718" y="5540188"/>
            <a:ext cx="5029200" cy="1200329"/>
          </a:xfrm>
          <a:prstGeom prst="rect">
            <a:avLst/>
          </a:prstGeom>
          <a:noFill/>
        </p:spPr>
        <p:txBody>
          <a:bodyPr wrap="square" rtlCol="0">
            <a:spAutoFit/>
          </a:bodyPr>
          <a:lstStyle/>
          <a:p>
            <a:r>
              <a:rPr lang="fr-FR" dirty="0">
                <a:hlinkClick r:id="rId2"/>
              </a:rPr>
              <a:t>http://www.journaldunet.com/ebusiness/commerce/e-commerce-sur-abonnement/biens-de-consommation-courante.shtml</a:t>
            </a:r>
            <a:r>
              <a:rPr lang="fr-FR" dirty="0"/>
              <a:t> </a:t>
            </a:r>
          </a:p>
          <a:p>
            <a:endParaRPr lang="fr-FR" dirty="0"/>
          </a:p>
        </p:txBody>
      </p:sp>
      <p:pic>
        <p:nvPicPr>
          <p:cNvPr id="22530" name="Picture 2" descr="http://www.marche-huile-nigelle.com/c/441-medium/hygiene-homme.jpg"/>
          <p:cNvPicPr>
            <a:picLocks noChangeAspect="1" noChangeArrowheads="1"/>
          </p:cNvPicPr>
          <p:nvPr/>
        </p:nvPicPr>
        <p:blipFill rotWithShape="1">
          <a:blip r:embed="rId3">
            <a:extLst>
              <a:ext uri="{28A0092B-C50C-407E-A947-70E740481C1C}">
                <a14:useLocalDpi xmlns:a14="http://schemas.microsoft.com/office/drawing/2010/main" val="0"/>
              </a:ext>
            </a:extLst>
          </a:blip>
          <a:srcRect t="16128" b="18056"/>
          <a:stretch/>
        </p:blipFill>
        <p:spPr bwMode="auto">
          <a:xfrm>
            <a:off x="8498541" y="4895471"/>
            <a:ext cx="1885565" cy="152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306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4309" y="1080600"/>
            <a:ext cx="10018713" cy="4317731"/>
          </a:xfrm>
        </p:spPr>
        <p:txBody>
          <a:bodyPr>
            <a:normAutofit/>
          </a:bodyPr>
          <a:lstStyle/>
          <a:p>
            <a:r>
              <a:rPr lang="fr-FR" u="sng" dirty="0" smtClean="0">
                <a:solidFill>
                  <a:schemeClr val="accent1">
                    <a:lumMod val="75000"/>
                  </a:schemeClr>
                </a:solidFill>
              </a:rPr>
              <a:t>3. Gains spéciaux</a:t>
            </a:r>
          </a:p>
          <a:p>
            <a:r>
              <a:rPr lang="fr-FR" dirty="0" smtClean="0"/>
              <a:t>Organiser des jeux avec des gains différents de ce que l’on a l’habitude de voir permet aussi de se différencier de la concurrence. Les mêmes cadeaux sont toujours offerts lors de l’organisation de jeux au point que les acheteurs ne les remarquent même plus.</a:t>
            </a:r>
          </a:p>
          <a:p>
            <a:r>
              <a:rPr lang="fr-FR" dirty="0" smtClean="0"/>
              <a:t>Par exemple, le consommateur n’a pas forcément envie de gagner une semaine de vacances à l’autre bout du monde et sera parfois plus content d’avoir une saut à l’élastique d’offert par l’entreprise. </a:t>
            </a:r>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23</a:t>
            </a:fld>
            <a:endParaRPr lang="en-US" dirty="0"/>
          </a:p>
        </p:txBody>
      </p:sp>
      <p:sp>
        <p:nvSpPr>
          <p:cNvPr id="6" name="Rectangle 5"/>
          <p:cNvSpPr/>
          <p:nvPr/>
        </p:nvSpPr>
        <p:spPr>
          <a:xfrm>
            <a:off x="1484309" y="215364"/>
            <a:ext cx="10479152"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Offre promotionnelle commerciale</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4340" name="Picture 4" descr="http://www.saut-elastique.com/templates/saut-elastique/template-1/images/img_in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342" y="4641650"/>
            <a:ext cx="2260600" cy="1621917"/>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1484309" y="5275049"/>
            <a:ext cx="5099799" cy="923330"/>
          </a:xfrm>
          <a:prstGeom prst="rect">
            <a:avLst/>
          </a:prstGeom>
          <a:noFill/>
        </p:spPr>
        <p:txBody>
          <a:bodyPr wrap="square" rtlCol="0">
            <a:spAutoFit/>
          </a:bodyPr>
          <a:lstStyle/>
          <a:p>
            <a:r>
              <a:rPr lang="fr-FR" dirty="0">
                <a:hlinkClick r:id="rId3"/>
              </a:rPr>
              <a:t>http://www.sautelastique.org/gagnez-saut-elastique-sport-decouverte-1312.htm</a:t>
            </a:r>
            <a:r>
              <a:rPr lang="fr-FR" dirty="0"/>
              <a:t> </a:t>
            </a:r>
          </a:p>
          <a:p>
            <a:endParaRPr lang="fr-FR" dirty="0"/>
          </a:p>
        </p:txBody>
      </p:sp>
    </p:spTree>
    <p:extLst>
      <p:ext uri="{BB962C8B-B14F-4D97-AF65-F5344CB8AC3E}">
        <p14:creationId xmlns:p14="http://schemas.microsoft.com/office/powerpoint/2010/main" val="1014725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u="sng" dirty="0" smtClean="0">
                <a:solidFill>
                  <a:schemeClr val="accent1">
                    <a:lumMod val="75000"/>
                  </a:schemeClr>
                </a:solidFill>
              </a:rPr>
              <a:t>4. E-commerce et freins à l’achat</a:t>
            </a:r>
          </a:p>
          <a:p>
            <a:r>
              <a:rPr lang="fr-FR" dirty="0" smtClean="0"/>
              <a:t>L’offre actuelle d’e-commerce comporte de nombreux freins et n’est pas adaptée à la demande. L’idée est donc se mieux connaître les freins à l’achat pour en faire des atouts à mettre en avant sur le site internet. </a:t>
            </a:r>
          </a:p>
          <a:p>
            <a:r>
              <a:rPr lang="fr-FR" dirty="0" smtClean="0"/>
              <a:t>Par exemple les frais de ports sont souvent jugés trop chers par les consommateurs, il faut donc les inclure en partie dans le prix du produit et proposer des frais dégressifs en fonction de la quantité de produits achetée.</a:t>
            </a:r>
          </a:p>
          <a:p>
            <a:endParaRPr lang="fr-FR" dirty="0"/>
          </a:p>
          <a:p>
            <a:r>
              <a:rPr lang="fr-FR" dirty="0" smtClean="0"/>
              <a:t> </a:t>
            </a:r>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24</a:t>
            </a:fld>
            <a:endParaRPr lang="en-US" dirty="0"/>
          </a:p>
        </p:txBody>
      </p:sp>
      <p:sp>
        <p:nvSpPr>
          <p:cNvPr id="6" name="Rectangle 5"/>
          <p:cNvSpPr/>
          <p:nvPr/>
        </p:nvSpPr>
        <p:spPr>
          <a:xfrm>
            <a:off x="1484309" y="215364"/>
            <a:ext cx="10479152"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Offre promotionnelle commerciale</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1506" name="Picture 2" descr="http://le-blog.hubwin-shopping.com/wp-content/uploads/2014/03/Capturedecran_2014-03-19_17.03.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560" y="4746789"/>
            <a:ext cx="2212640" cy="172386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484309" y="5147055"/>
            <a:ext cx="5405718" cy="923330"/>
          </a:xfrm>
          <a:prstGeom prst="rect">
            <a:avLst/>
          </a:prstGeom>
          <a:noFill/>
        </p:spPr>
        <p:txBody>
          <a:bodyPr wrap="square" rtlCol="0">
            <a:spAutoFit/>
          </a:bodyPr>
          <a:lstStyle/>
          <a:p>
            <a:r>
              <a:rPr lang="fr-FR" dirty="0">
                <a:hlinkClick r:id="rId3"/>
              </a:rPr>
              <a:t>http://www.journaldunet.com/ebusiness/expert/57350/e-commerce---</a:t>
            </a:r>
            <a:r>
              <a:rPr lang="fr-FR" dirty="0" smtClean="0">
                <a:hlinkClick r:id="rId3"/>
              </a:rPr>
              <a:t>et-si-les-freins-a-l-achat-devenaient-des-opportunites.shtml</a:t>
            </a:r>
            <a:r>
              <a:rPr lang="fr-FR" dirty="0" smtClean="0"/>
              <a:t> </a:t>
            </a:r>
            <a:endParaRPr lang="fr-FR" dirty="0"/>
          </a:p>
        </p:txBody>
      </p:sp>
    </p:spTree>
    <p:extLst>
      <p:ext uri="{BB962C8B-B14F-4D97-AF65-F5344CB8AC3E}">
        <p14:creationId xmlns:p14="http://schemas.microsoft.com/office/powerpoint/2010/main" val="1350283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graphicFrame>
        <p:nvGraphicFramePr>
          <p:cNvPr id="3" name="Diagramme 2"/>
          <p:cNvGraphicFramePr/>
          <p:nvPr>
            <p:extLst>
              <p:ext uri="{D42A27DB-BD31-4B8C-83A1-F6EECF244321}">
                <p14:modId xmlns:p14="http://schemas.microsoft.com/office/powerpoint/2010/main" val="884072858"/>
              </p:ext>
            </p:extLst>
          </p:nvPr>
        </p:nvGraphicFramePr>
        <p:xfrm>
          <a:off x="5072396" y="407961"/>
          <a:ext cx="6997685" cy="5700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95367" y="2550016"/>
            <a:ext cx="5219000" cy="1015663"/>
          </a:xfrm>
          <a:prstGeom prst="rect">
            <a:avLst/>
          </a:prstGeom>
          <a:noFill/>
        </p:spPr>
        <p:txBody>
          <a:bodyPr wrap="square" lIns="91440" tIns="45720" rIns="91440" bIns="45720">
            <a:spAutoFit/>
          </a:bodyPr>
          <a:lstStyle/>
          <a:p>
            <a:pPr algn="ctr"/>
            <a:r>
              <a:rPr lang="fr-FR"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Technologique</a:t>
            </a:r>
            <a:r>
              <a:rPr lang="fr-FR" sz="6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554136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4" name="Picture 2" descr="http://www.kelkoo.fr/wp-content/uploads/fr/2013/06/cigarette-electronique-e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987" y="4208283"/>
            <a:ext cx="2993507" cy="22401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223926" y="254001"/>
            <a:ext cx="2539478"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Additifs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1" name="Espace réservé du contenu 3"/>
          <p:cNvSpPr txBox="1">
            <a:spLocks/>
          </p:cNvSpPr>
          <p:nvPr/>
        </p:nvSpPr>
        <p:spPr>
          <a:xfrm>
            <a:off x="1484308" y="1416862"/>
            <a:ext cx="10018713" cy="3932822"/>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nSpc>
                <a:spcPct val="90000"/>
              </a:lnSpc>
              <a:buClr>
                <a:srgbClr val="30ACEC">
                  <a:lumMod val="75000"/>
                </a:srgbClr>
              </a:buClr>
              <a:buNone/>
            </a:pPr>
            <a:r>
              <a:rPr lang="fr-FR" sz="2200" u="sng" dirty="0">
                <a:solidFill>
                  <a:srgbClr val="30ACEC">
                    <a:lumMod val="75000"/>
                  </a:srgbClr>
                </a:solidFill>
              </a:rPr>
              <a:t>1. La cigarette électronique</a:t>
            </a:r>
          </a:p>
          <a:p>
            <a:pPr marL="0" indent="0">
              <a:buNone/>
            </a:pPr>
            <a:r>
              <a:rPr lang="fr-FR" sz="2200" dirty="0"/>
              <a:t>Face à la dépendance au tabac de la population, le marché a développé une autre méthode pour essayer d’arrêter de fumer : La cigarette électronique. Après les patchs, la cigarette électronique connait aussi son moment de gloire et est en pleine expansion.</a:t>
            </a:r>
          </a:p>
          <a:p>
            <a:pPr marL="0" indent="0">
              <a:buNone/>
            </a:pPr>
            <a:r>
              <a:rPr lang="fr-FR" sz="2200" dirty="0"/>
              <a:t>But initial : </a:t>
            </a:r>
            <a:r>
              <a:rPr lang="fr-FR" sz="2200" dirty="0" smtClean="0"/>
              <a:t>aider </a:t>
            </a:r>
            <a:r>
              <a:rPr lang="fr-FR" sz="2200" dirty="0"/>
              <a:t>à l’arrêt de la cigarette.</a:t>
            </a:r>
          </a:p>
          <a:p>
            <a:pPr marL="0" indent="0">
              <a:buNone/>
            </a:pPr>
            <a:r>
              <a:rPr lang="fr-FR" sz="2200" dirty="0"/>
              <a:t>Vision future marketing : Développer de nouvelles saveurs afin de plaire à un maximum de consommateurs.</a:t>
            </a:r>
          </a:p>
          <a:p>
            <a:pPr marL="0" indent="0">
              <a:buNone/>
            </a:pPr>
            <a:endParaRPr lang="fr-FR" sz="2200" dirty="0"/>
          </a:p>
        </p:txBody>
      </p:sp>
      <p:sp>
        <p:nvSpPr>
          <p:cNvPr id="12" name="Rectangle 11"/>
          <p:cNvSpPr/>
          <p:nvPr/>
        </p:nvSpPr>
        <p:spPr>
          <a:xfrm>
            <a:off x="1484308" y="5349684"/>
            <a:ext cx="3303790" cy="369332"/>
          </a:xfrm>
          <a:prstGeom prst="rect">
            <a:avLst/>
          </a:prstGeom>
        </p:spPr>
        <p:txBody>
          <a:bodyPr wrap="none">
            <a:spAutoFit/>
          </a:bodyPr>
          <a:lstStyle/>
          <a:p>
            <a:r>
              <a:rPr lang="fr-FR" dirty="0">
                <a:hlinkClick r:id="rId3"/>
              </a:rPr>
              <a:t>http://www.ecigarette-france.fr</a:t>
            </a:r>
            <a:r>
              <a:rPr lang="fr-FR" dirty="0" smtClean="0">
                <a:hlinkClick r:id="rId3"/>
              </a:rPr>
              <a:t>/</a:t>
            </a:r>
            <a:r>
              <a:rPr lang="fr-FR" dirty="0" smtClean="0"/>
              <a:t> </a:t>
            </a:r>
            <a:endParaRPr lang="fr-FR" dirty="0"/>
          </a:p>
        </p:txBody>
      </p:sp>
    </p:spTree>
    <p:extLst>
      <p:ext uri="{BB962C8B-B14F-4D97-AF65-F5344CB8AC3E}">
        <p14:creationId xmlns:p14="http://schemas.microsoft.com/office/powerpoint/2010/main" val="3157913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27</a:t>
            </a:fld>
            <a:endParaRPr lang="en-US" dirty="0"/>
          </a:p>
        </p:txBody>
      </p:sp>
      <p:sp>
        <p:nvSpPr>
          <p:cNvPr id="4" name="Espace réservé du contenu 3"/>
          <p:cNvSpPr txBox="1">
            <a:spLocks/>
          </p:cNvSpPr>
          <p:nvPr/>
        </p:nvSpPr>
        <p:spPr>
          <a:xfrm>
            <a:off x="1612012" y="1416894"/>
            <a:ext cx="7630725" cy="3932822"/>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nSpc>
                <a:spcPct val="90000"/>
              </a:lnSpc>
              <a:buClr>
                <a:srgbClr val="30ACEC">
                  <a:lumMod val="75000"/>
                </a:srgbClr>
              </a:buClr>
              <a:buNone/>
            </a:pPr>
            <a:r>
              <a:rPr lang="fr-FR" sz="2200" u="sng" dirty="0">
                <a:solidFill>
                  <a:srgbClr val="30ACEC">
                    <a:lumMod val="75000"/>
                  </a:srgbClr>
                </a:solidFill>
              </a:rPr>
              <a:t>2. La pierre d’Alun</a:t>
            </a:r>
          </a:p>
          <a:p>
            <a:pPr marL="0" indent="0">
              <a:buNone/>
            </a:pPr>
            <a:r>
              <a:rPr lang="fr-FR" sz="2200" dirty="0"/>
              <a:t>Depuis quelques années, la pierre d’alun à fait son apparition dans nos déodorants quotidiens pour remplacer des ingrédients controversés pour notre santé comme l’aluminium</a:t>
            </a:r>
            <a:r>
              <a:rPr lang="fr-FR" sz="2200" dirty="0" smtClean="0"/>
              <a:t>.</a:t>
            </a:r>
          </a:p>
          <a:p>
            <a:pPr marL="0" indent="0">
              <a:buNone/>
            </a:pPr>
            <a:endParaRPr lang="fr-FR" sz="2200" dirty="0"/>
          </a:p>
          <a:p>
            <a:pPr marL="0" indent="0">
              <a:buNone/>
            </a:pPr>
            <a:r>
              <a:rPr lang="fr-FR" sz="2200" dirty="0"/>
              <a:t>Vision future marketing : Développer cette recette dans les déodorants masculins où elle est moins présente.</a:t>
            </a:r>
          </a:p>
          <a:p>
            <a:pPr marL="0" indent="0">
              <a:buNone/>
            </a:pPr>
            <a:endParaRPr lang="fr-FR" sz="2200" dirty="0"/>
          </a:p>
        </p:txBody>
      </p:sp>
      <p:pic>
        <p:nvPicPr>
          <p:cNvPr id="5" name="Picture 4" descr="http://www.alterafrica.com/Files/15840/586207226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6010" y="4038598"/>
            <a:ext cx="2893454" cy="24098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223926" y="254001"/>
            <a:ext cx="2539478"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Additifs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9" name="Rectangle 8"/>
          <p:cNvSpPr/>
          <p:nvPr/>
        </p:nvSpPr>
        <p:spPr>
          <a:xfrm>
            <a:off x="1612012" y="5589279"/>
            <a:ext cx="5325176" cy="369332"/>
          </a:xfrm>
          <a:prstGeom prst="rect">
            <a:avLst/>
          </a:prstGeom>
        </p:spPr>
        <p:txBody>
          <a:bodyPr wrap="none">
            <a:spAutoFit/>
          </a:bodyPr>
          <a:lstStyle/>
          <a:p>
            <a:r>
              <a:rPr lang="fr-FR" dirty="0">
                <a:hlinkClick r:id="rId3"/>
              </a:rPr>
              <a:t>http://</a:t>
            </a:r>
            <a:r>
              <a:rPr lang="fr-FR" dirty="0" smtClean="0">
                <a:hlinkClick r:id="rId3"/>
              </a:rPr>
              <a:t>www.pierre-alun.com/pierre-d-alun/vertus.html</a:t>
            </a:r>
            <a:r>
              <a:rPr lang="fr-FR" dirty="0" smtClean="0"/>
              <a:t> </a:t>
            </a:r>
            <a:endParaRPr lang="fr-FR" dirty="0"/>
          </a:p>
        </p:txBody>
      </p:sp>
    </p:spTree>
    <p:extLst>
      <p:ext uri="{BB962C8B-B14F-4D97-AF65-F5344CB8AC3E}">
        <p14:creationId xmlns:p14="http://schemas.microsoft.com/office/powerpoint/2010/main" val="3535865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5223926" y="254001"/>
            <a:ext cx="2539478"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Additifs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28</a:t>
            </a:fld>
            <a:endParaRPr lang="en-US" dirty="0"/>
          </a:p>
        </p:txBody>
      </p:sp>
      <p:sp>
        <p:nvSpPr>
          <p:cNvPr id="7" name="Titre 2"/>
          <p:cNvSpPr txBox="1">
            <a:spLocks/>
          </p:cNvSpPr>
          <p:nvPr/>
        </p:nvSpPr>
        <p:spPr>
          <a:xfrm>
            <a:off x="1484310" y="254001"/>
            <a:ext cx="10018713" cy="9144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mtClean="0"/>
              <a:t> </a:t>
            </a:r>
            <a:endParaRPr lang="fr-FR" dirty="0"/>
          </a:p>
        </p:txBody>
      </p:sp>
      <p:sp>
        <p:nvSpPr>
          <p:cNvPr id="8" name="Espace réservé du contenu 3"/>
          <p:cNvSpPr>
            <a:spLocks noGrp="1"/>
          </p:cNvSpPr>
          <p:nvPr>
            <p:ph idx="1"/>
          </p:nvPr>
        </p:nvSpPr>
        <p:spPr>
          <a:xfrm>
            <a:off x="1359394" y="2082994"/>
            <a:ext cx="10018713" cy="3932822"/>
          </a:xfrm>
        </p:spPr>
        <p:txBody>
          <a:bodyPr>
            <a:normAutofit/>
          </a:bodyPr>
          <a:lstStyle/>
          <a:p>
            <a:pPr lvl="0">
              <a:buClr>
                <a:srgbClr val="30ACEC">
                  <a:lumMod val="75000"/>
                </a:srgbClr>
              </a:buClr>
            </a:pPr>
            <a:r>
              <a:rPr lang="fr-FR" u="sng" dirty="0" smtClean="0">
                <a:solidFill>
                  <a:srgbClr val="30ACEC">
                    <a:lumMod val="75000"/>
                  </a:srgbClr>
                </a:solidFill>
              </a:rPr>
              <a:t>3. Le papier étanche</a:t>
            </a:r>
          </a:p>
          <a:p>
            <a:pPr>
              <a:buClr>
                <a:srgbClr val="30ACEC">
                  <a:lumMod val="75000"/>
                </a:srgbClr>
              </a:buClr>
            </a:pPr>
            <a:r>
              <a:rPr lang="fr-FR" dirty="0"/>
              <a:t>Le papier est un matériau très important dans notre vie quotidienne et ne possède qu’un « petit » défaut : il se gondole et se déchire facilement quand il rentre en contact avec de l’eau. Des chercheurs du CNRS ont trouvé la </a:t>
            </a:r>
            <a:r>
              <a:rPr lang="fr-FR" dirty="0" smtClean="0"/>
              <a:t>solution pour </a:t>
            </a:r>
            <a:r>
              <a:rPr lang="fr-FR" dirty="0"/>
              <a:t>rendre le papier étanche grâce à un additif : </a:t>
            </a:r>
            <a:r>
              <a:rPr lang="fr-FR" dirty="0" smtClean="0"/>
              <a:t>le cellulose.</a:t>
            </a:r>
          </a:p>
          <a:p>
            <a:pPr>
              <a:buClr>
                <a:srgbClr val="30ACEC">
                  <a:lumMod val="75000"/>
                </a:srgbClr>
              </a:buClr>
            </a:pPr>
            <a:r>
              <a:rPr lang="fr-FR" dirty="0"/>
              <a:t>Vision future marketing : possibilité d’avoir de nouveaux matériaux comme des cartons imperméables à la pluie produits écologiquement.</a:t>
            </a:r>
          </a:p>
          <a:p>
            <a:pPr>
              <a:buClr>
                <a:srgbClr val="30ACEC">
                  <a:lumMod val="75000"/>
                </a:srgbClr>
              </a:buClr>
            </a:pPr>
            <a:endParaRPr lang="fr-FR" dirty="0"/>
          </a:p>
          <a:p>
            <a:pPr lvl="0">
              <a:buClr>
                <a:srgbClr val="30ACEC">
                  <a:lumMod val="75000"/>
                </a:srgbClr>
              </a:buClr>
            </a:pPr>
            <a:endParaRPr lang="fr-FR" u="sng" dirty="0">
              <a:solidFill>
                <a:srgbClr val="30ACEC">
                  <a:lumMod val="75000"/>
                </a:srgbClr>
              </a:solidFill>
            </a:endParaRPr>
          </a:p>
          <a:p>
            <a:endParaRPr lang="fr-FR" dirty="0"/>
          </a:p>
        </p:txBody>
      </p:sp>
      <p:sp>
        <p:nvSpPr>
          <p:cNvPr id="9" name="Rectangle 8"/>
          <p:cNvSpPr/>
          <p:nvPr/>
        </p:nvSpPr>
        <p:spPr>
          <a:xfrm>
            <a:off x="5223926" y="254001"/>
            <a:ext cx="2539478"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Additifs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0" name="Espace réservé du numéro de diapositive 5"/>
          <p:cNvSpPr txBox="1">
            <a:spLocks/>
          </p:cNvSpPr>
          <p:nvPr/>
        </p:nvSpPr>
        <p:spPr>
          <a:xfrm>
            <a:off x="11274246" y="5833254"/>
            <a:ext cx="551167"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28</a:t>
            </a:fld>
            <a:endParaRPr lang="en-US" dirty="0"/>
          </a:p>
        </p:txBody>
      </p:sp>
      <p:pic>
        <p:nvPicPr>
          <p:cNvPr id="11" name="Picture 4" descr="http://cms.unige.ch/asso-etud/agedd/wp-content/uploads/2013/11/Papier-se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7507" y="-17943"/>
            <a:ext cx="3464494" cy="229049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359394" y="5369485"/>
            <a:ext cx="6096000" cy="646331"/>
          </a:xfrm>
          <a:prstGeom prst="rect">
            <a:avLst/>
          </a:prstGeom>
        </p:spPr>
        <p:txBody>
          <a:bodyPr>
            <a:spAutoFit/>
          </a:bodyPr>
          <a:lstStyle/>
          <a:p>
            <a:pPr>
              <a:buClr>
                <a:srgbClr val="30ACEC">
                  <a:lumMod val="75000"/>
                </a:srgbClr>
              </a:buClr>
            </a:pPr>
            <a:r>
              <a:rPr lang="fr-FR" dirty="0">
                <a:hlinkClick r:id="rId3"/>
              </a:rPr>
              <a:t>http://www.liberation.fr/economie/2014/05/11/le-papier-se-recycle-en-mode-high-tech_1015019</a:t>
            </a:r>
            <a:r>
              <a:rPr lang="fr-FR" dirty="0"/>
              <a:t> </a:t>
            </a:r>
          </a:p>
        </p:txBody>
      </p:sp>
    </p:spTree>
    <p:extLst>
      <p:ext uri="{BB962C8B-B14F-4D97-AF65-F5344CB8AC3E}">
        <p14:creationId xmlns:p14="http://schemas.microsoft.com/office/powerpoint/2010/main" val="31052764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4309" y="1438702"/>
            <a:ext cx="10018713" cy="4317731"/>
          </a:xfrm>
        </p:spPr>
        <p:txBody>
          <a:bodyPr/>
          <a:lstStyle/>
          <a:p>
            <a:pPr marL="457200" indent="-457200">
              <a:buAutoNum type="arabicPeriod"/>
            </a:pPr>
            <a:r>
              <a:rPr lang="fr-FR" sz="2200" u="sng" dirty="0" smtClean="0">
                <a:solidFill>
                  <a:srgbClr val="30ACEC">
                    <a:lumMod val="75000"/>
                  </a:srgbClr>
                </a:solidFill>
              </a:rPr>
              <a:t>Un </a:t>
            </a:r>
            <a:r>
              <a:rPr lang="fr-FR" sz="2200" u="sng" dirty="0">
                <a:solidFill>
                  <a:srgbClr val="30ACEC">
                    <a:lumMod val="75000"/>
                  </a:srgbClr>
                </a:solidFill>
              </a:rPr>
              <a:t>abribus à chaleur </a:t>
            </a:r>
            <a:r>
              <a:rPr lang="fr-FR" sz="2200" u="sng" dirty="0" smtClean="0">
                <a:solidFill>
                  <a:srgbClr val="30ACEC">
                    <a:lumMod val="75000"/>
                  </a:srgbClr>
                </a:solidFill>
              </a:rPr>
              <a:t>humaine</a:t>
            </a:r>
            <a:endParaRPr lang="fr-FR" sz="2200" u="sng" dirty="0">
              <a:solidFill>
                <a:srgbClr val="30ACEC">
                  <a:lumMod val="75000"/>
                </a:srgbClr>
              </a:solidFill>
            </a:endParaRPr>
          </a:p>
          <a:p>
            <a:r>
              <a:rPr lang="fr-FR" sz="2200" dirty="0"/>
              <a:t>Le 10 mars dernier, </a:t>
            </a:r>
            <a:r>
              <a:rPr lang="fr-FR" sz="2200" dirty="0" err="1"/>
              <a:t>Duracell</a:t>
            </a:r>
            <a:r>
              <a:rPr lang="fr-FR" sz="2200" dirty="0"/>
              <a:t> a mis en place à Montréal un abribus pas comme les autres : il fonctionne à la chaleur humaine. En effet, pour que l’abribus devienne chauffant, il faut créer une chaine humaine d’un bout à l’autre.</a:t>
            </a:r>
          </a:p>
          <a:p>
            <a:r>
              <a:rPr lang="fr-FR" sz="2200" dirty="0"/>
              <a:t>But : Tisser des liens entre des inconnus ainsi qu’avec la marque.</a:t>
            </a:r>
          </a:p>
          <a:p>
            <a:r>
              <a:rPr lang="fr-FR" sz="2200" dirty="0"/>
              <a:t>Vision future marketing : L’adapter à des bornes marchant à la chaleur humaine individuelle.</a:t>
            </a:r>
          </a:p>
          <a:p>
            <a:endParaRPr lang="fr-FR" sz="2200"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29</a:t>
            </a:fld>
            <a:endParaRPr lang="en-US" dirty="0"/>
          </a:p>
        </p:txBody>
      </p:sp>
      <p:sp>
        <p:nvSpPr>
          <p:cNvPr id="6" name="Rectangle 5"/>
          <p:cNvSpPr/>
          <p:nvPr/>
        </p:nvSpPr>
        <p:spPr>
          <a:xfrm>
            <a:off x="1484309" y="284742"/>
            <a:ext cx="10312439"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Process et technologies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innovants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8" name="Picture 4" descr="abris-bus-duracell-chauffant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6584" y="4570048"/>
            <a:ext cx="2272553" cy="1875530"/>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1484310" y="5403684"/>
            <a:ext cx="6718396" cy="369332"/>
          </a:xfrm>
          <a:prstGeom prst="rect">
            <a:avLst/>
          </a:prstGeom>
          <a:noFill/>
        </p:spPr>
        <p:txBody>
          <a:bodyPr wrap="square" rtlCol="0">
            <a:spAutoFit/>
          </a:bodyPr>
          <a:lstStyle/>
          <a:p>
            <a:r>
              <a:rPr lang="fr-FR" dirty="0">
                <a:hlinkClick r:id="rId3"/>
              </a:rPr>
              <a:t>http://piwee.net/abrisbus-chaleur-humaine-duracell-marketing</a:t>
            </a:r>
            <a:r>
              <a:rPr lang="fr-FR" dirty="0" smtClean="0">
                <a:hlinkClick r:id="rId3"/>
              </a:rPr>
              <a:t>/</a:t>
            </a:r>
            <a:r>
              <a:rPr lang="fr-FR" dirty="0" smtClean="0"/>
              <a:t> </a:t>
            </a:r>
            <a:endParaRPr lang="fr-FR" dirty="0"/>
          </a:p>
        </p:txBody>
      </p:sp>
    </p:spTree>
    <p:extLst>
      <p:ext uri="{BB962C8B-B14F-4D97-AF65-F5344CB8AC3E}">
        <p14:creationId xmlns:p14="http://schemas.microsoft.com/office/powerpoint/2010/main" val="849042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graphicFrame>
        <p:nvGraphicFramePr>
          <p:cNvPr id="5" name="Diagramme 4"/>
          <p:cNvGraphicFramePr/>
          <p:nvPr>
            <p:extLst>
              <p:ext uri="{D42A27DB-BD31-4B8C-83A1-F6EECF244321}">
                <p14:modId xmlns:p14="http://schemas.microsoft.com/office/powerpoint/2010/main" val="3692450656"/>
              </p:ext>
            </p:extLst>
          </p:nvPr>
        </p:nvGraphicFramePr>
        <p:xfrm>
          <a:off x="2031999" y="719666"/>
          <a:ext cx="944307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3084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6" name="Espace réservé du contenu 5"/>
          <p:cNvSpPr>
            <a:spLocks noGrp="1"/>
          </p:cNvSpPr>
          <p:nvPr>
            <p:ph idx="1"/>
          </p:nvPr>
        </p:nvSpPr>
        <p:spPr>
          <a:xfrm>
            <a:off x="1349838" y="1399031"/>
            <a:ext cx="8025982" cy="4317731"/>
          </a:xfrm>
        </p:spPr>
        <p:txBody>
          <a:bodyPr>
            <a:normAutofit/>
          </a:bodyPr>
          <a:lstStyle/>
          <a:p>
            <a:r>
              <a:rPr lang="fr-FR" sz="2200" u="sng" dirty="0">
                <a:solidFill>
                  <a:srgbClr val="30ACEC">
                    <a:lumMod val="75000"/>
                  </a:srgbClr>
                </a:solidFill>
              </a:rPr>
              <a:t>2. Première voiture livrée par </a:t>
            </a:r>
            <a:r>
              <a:rPr lang="fr-FR" sz="2200" u="sng" dirty="0" smtClean="0">
                <a:solidFill>
                  <a:srgbClr val="30ACEC">
                    <a:lumMod val="75000"/>
                  </a:srgbClr>
                </a:solidFill>
              </a:rPr>
              <a:t>Amazon</a:t>
            </a:r>
            <a:endParaRPr lang="fr-FR" sz="2200" dirty="0" smtClean="0"/>
          </a:p>
          <a:p>
            <a:r>
              <a:rPr lang="fr-FR" sz="2200" dirty="0" smtClean="0"/>
              <a:t>Nissan </a:t>
            </a:r>
            <a:r>
              <a:rPr lang="fr-FR" sz="2200" dirty="0"/>
              <a:t>a commercialisé et livré sa nouvelle voiture sur Amazon en janvier 2014.</a:t>
            </a:r>
          </a:p>
          <a:p>
            <a:r>
              <a:rPr lang="fr-FR" sz="2200" dirty="0"/>
              <a:t>But : Créer du buzz autour d’un évènement </a:t>
            </a:r>
            <a:r>
              <a:rPr lang="fr-FR" sz="2200" dirty="0" smtClean="0"/>
              <a:t>exceptionnel</a:t>
            </a:r>
          </a:p>
          <a:p>
            <a:endParaRPr lang="fr-FR" sz="2200" dirty="0"/>
          </a:p>
          <a:p>
            <a:r>
              <a:rPr lang="fr-FR" sz="2200" dirty="0"/>
              <a:t>Vision future marketing : A l’avenir, ce mode de distribution pourra être utilisé pour tous les produits même les plus imposants comme des voitures.</a:t>
            </a:r>
          </a:p>
          <a:p>
            <a:endParaRPr lang="fr-FR" sz="2200"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1512974" y="171826"/>
            <a:ext cx="10312439"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Process et technologies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innovants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8" name="Picture 2" descr="http://leblog.wcie.fr/wp-content/uploads/2014/01/Nissan-amaz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2789" y="2193017"/>
            <a:ext cx="2919211" cy="2189409"/>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1630316" y="5438591"/>
            <a:ext cx="5866032" cy="685059"/>
          </a:xfrm>
          <a:prstGeom prst="rect">
            <a:avLst/>
          </a:prstGeom>
          <a:noFill/>
        </p:spPr>
        <p:txBody>
          <a:bodyPr wrap="square" rtlCol="0">
            <a:spAutoFit/>
          </a:bodyPr>
          <a:lstStyle/>
          <a:p>
            <a:pPr marL="228600">
              <a:lnSpc>
                <a:spcPct val="107000"/>
              </a:lnSpc>
              <a:spcAft>
                <a:spcPts val="800"/>
              </a:spcAft>
            </a:pPr>
            <a:r>
              <a:rPr lang="fr-FR" u="sng" dirty="0">
                <a:solidFill>
                  <a:srgbClr val="0563C1"/>
                </a:solidFill>
                <a:latin typeface="Times New Roman" panose="02020603050405020304" pitchFamily="18" charset="0"/>
                <a:ea typeface="Calibri" panose="020F0502020204030204" pitchFamily="34" charset="0"/>
                <a:cs typeface="Arial" panose="020B0604020202020204" pitchFamily="34" charset="0"/>
                <a:hlinkClick r:id="rId3"/>
              </a:rPr>
              <a:t>http://leblog.wcie.fr/2014/01/10/nissan-vend-sa-nouvelle-voiture-sur-amazon-et-la-livre-dans-des-cartons-geants/</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04996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12974" y="1716039"/>
            <a:ext cx="9127022" cy="4317731"/>
          </a:xfrm>
        </p:spPr>
        <p:txBody>
          <a:bodyPr/>
          <a:lstStyle/>
          <a:p>
            <a:r>
              <a:rPr lang="fr-FR" sz="2200" u="sng" dirty="0">
                <a:solidFill>
                  <a:srgbClr val="30ACEC">
                    <a:lumMod val="75000"/>
                  </a:srgbClr>
                </a:solidFill>
              </a:rPr>
              <a:t>3. Personnalisation de nos </a:t>
            </a:r>
            <a:r>
              <a:rPr lang="fr-FR" sz="2200" u="sng" dirty="0" smtClean="0">
                <a:solidFill>
                  <a:srgbClr val="30ACEC">
                    <a:lumMod val="75000"/>
                  </a:srgbClr>
                </a:solidFill>
              </a:rPr>
              <a:t>boissons</a:t>
            </a:r>
            <a:endParaRPr lang="fr-FR" dirty="0"/>
          </a:p>
          <a:p>
            <a:r>
              <a:rPr lang="fr-FR" dirty="0"/>
              <a:t>Afin de concurrencer la machine de Coca-cola qui permet de créer 100 boissons, Pepsi sort à ce tour sa propre machine qui pourra créer jusqu’à 1000 boissons aux différentes saveurs. </a:t>
            </a:r>
          </a:p>
          <a:p>
            <a:r>
              <a:rPr lang="fr-FR" dirty="0"/>
              <a:t>But : Concurrencer le leader du marché et proposer de nouvelles saveurs à ses clients.</a:t>
            </a:r>
          </a:p>
          <a:p>
            <a:r>
              <a:rPr lang="fr-FR" dirty="0"/>
              <a:t>Vision future marketing : Nous pouvons nous attendre à voir apparaitre de nombreuses machines de même sorte.</a:t>
            </a:r>
          </a:p>
          <a:p>
            <a:endParaRPr lang="fr-FR" u="sng" dirty="0">
              <a:solidFill>
                <a:schemeClr val="bg1"/>
              </a:solidFill>
            </a:endParaRPr>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31</a:t>
            </a:fld>
            <a:endParaRPr lang="en-US" dirty="0"/>
          </a:p>
        </p:txBody>
      </p:sp>
      <p:sp>
        <p:nvSpPr>
          <p:cNvPr id="6" name="Titre 2"/>
          <p:cNvSpPr txBox="1">
            <a:spLocks/>
          </p:cNvSpPr>
          <p:nvPr/>
        </p:nvSpPr>
        <p:spPr>
          <a:xfrm>
            <a:off x="1636710" y="406401"/>
            <a:ext cx="10018713" cy="9144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mtClean="0"/>
              <a:t> </a:t>
            </a:r>
            <a:endParaRPr lang="fr-FR" dirty="0"/>
          </a:p>
        </p:txBody>
      </p:sp>
      <p:sp>
        <p:nvSpPr>
          <p:cNvPr id="7" name="Rectangle 6"/>
          <p:cNvSpPr/>
          <p:nvPr/>
        </p:nvSpPr>
        <p:spPr>
          <a:xfrm>
            <a:off x="1512974" y="171826"/>
            <a:ext cx="10312439"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Process et technologies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innovants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9" name="Picture 2" descr="pepsi-spire-distributeur-boisson-personnal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624" y="5045963"/>
            <a:ext cx="2338593" cy="1347137"/>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1618915" y="5611860"/>
            <a:ext cx="4478938" cy="923330"/>
          </a:xfrm>
          <a:prstGeom prst="rect">
            <a:avLst/>
          </a:prstGeom>
          <a:noFill/>
        </p:spPr>
        <p:txBody>
          <a:bodyPr wrap="square" rtlCol="0">
            <a:spAutoFit/>
          </a:bodyPr>
          <a:lstStyle/>
          <a:p>
            <a:r>
              <a:rPr lang="fr-FR" u="sng" dirty="0">
                <a:hlinkClick r:id="rId3"/>
              </a:rPr>
              <a:t>http://piwee.net/1pepsi-spire-distributeur-boisson-personnalise210514/</a:t>
            </a:r>
            <a:endParaRPr lang="fr-FR" dirty="0"/>
          </a:p>
          <a:p>
            <a:endParaRPr lang="fr-FR" dirty="0"/>
          </a:p>
        </p:txBody>
      </p:sp>
    </p:spTree>
    <p:extLst>
      <p:ext uri="{BB962C8B-B14F-4D97-AF65-F5344CB8AC3E}">
        <p14:creationId xmlns:p14="http://schemas.microsoft.com/office/powerpoint/2010/main" val="1304578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6" name="Picture 2" descr="adidas-personnaliser-inst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049" y="4671795"/>
            <a:ext cx="2357781" cy="164085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512974" y="171826"/>
            <a:ext cx="10312439"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Process et technologies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innovants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1" name="Espace réservé du contenu 4"/>
          <p:cNvSpPr>
            <a:spLocks noGrp="1"/>
          </p:cNvSpPr>
          <p:nvPr>
            <p:ph idx="1"/>
          </p:nvPr>
        </p:nvSpPr>
        <p:spPr>
          <a:xfrm>
            <a:off x="1484309" y="1498331"/>
            <a:ext cx="10018713" cy="4317731"/>
          </a:xfrm>
        </p:spPr>
        <p:txBody>
          <a:bodyPr/>
          <a:lstStyle/>
          <a:p>
            <a:r>
              <a:rPr lang="fr-FR" sz="2200" u="sng" dirty="0">
                <a:solidFill>
                  <a:srgbClr val="30ACEC">
                    <a:lumMod val="75000"/>
                  </a:srgbClr>
                </a:solidFill>
              </a:rPr>
              <a:t>4. Personnaliser ses chaussures grâce à </a:t>
            </a:r>
            <a:r>
              <a:rPr lang="fr-FR" sz="2200" u="sng" dirty="0" err="1">
                <a:solidFill>
                  <a:srgbClr val="30ACEC">
                    <a:lumMod val="75000"/>
                  </a:srgbClr>
                </a:solidFill>
              </a:rPr>
              <a:t>Instagram</a:t>
            </a:r>
            <a:endParaRPr lang="fr-FR" sz="2200" u="sng" dirty="0">
              <a:solidFill>
                <a:srgbClr val="30ACEC">
                  <a:lumMod val="75000"/>
                </a:srgbClr>
              </a:solidFill>
            </a:endParaRPr>
          </a:p>
          <a:p>
            <a:r>
              <a:rPr lang="fr-FR" dirty="0"/>
              <a:t>Adidas propose de personnaliser ses baskets à l’aide de nos photos postées sur l’application </a:t>
            </a:r>
            <a:r>
              <a:rPr lang="fr-FR" dirty="0" err="1"/>
              <a:t>Instagram</a:t>
            </a:r>
            <a:r>
              <a:rPr lang="fr-FR" dirty="0"/>
              <a:t>.</a:t>
            </a:r>
          </a:p>
          <a:p>
            <a:r>
              <a:rPr lang="fr-FR" dirty="0"/>
              <a:t>But : Personnaliser et créer des chaussures uniques.</a:t>
            </a:r>
          </a:p>
          <a:p>
            <a:r>
              <a:rPr lang="fr-FR" dirty="0"/>
              <a:t>Vision future marketing : Il était possible d’imprimer nos photos sur des tee-shirt, des coussins et maintenant sur des chaussures. Cette technique pourra donc se développer sur tous types de support tels que de la tapisserie, des draps ou encore des sous-vêtements.</a:t>
            </a:r>
          </a:p>
          <a:p>
            <a:endParaRPr lang="fr-FR" dirty="0"/>
          </a:p>
        </p:txBody>
      </p:sp>
      <p:sp>
        <p:nvSpPr>
          <p:cNvPr id="12" name="ZoneTexte 11"/>
          <p:cNvSpPr txBox="1"/>
          <p:nvPr/>
        </p:nvSpPr>
        <p:spPr>
          <a:xfrm>
            <a:off x="1512974" y="5510088"/>
            <a:ext cx="8203842" cy="646331"/>
          </a:xfrm>
          <a:prstGeom prst="rect">
            <a:avLst/>
          </a:prstGeom>
          <a:noFill/>
        </p:spPr>
        <p:txBody>
          <a:bodyPr wrap="square" rtlCol="0">
            <a:spAutoFit/>
          </a:bodyPr>
          <a:lstStyle/>
          <a:p>
            <a:r>
              <a:rPr lang="fr-FR" u="sng" dirty="0">
                <a:hlinkClick r:id="rId3"/>
              </a:rPr>
              <a:t>http://piwee.net/1adidas-instagram-zxflux-personnalise-photo200514/</a:t>
            </a:r>
            <a:endParaRPr lang="fr-FR" dirty="0"/>
          </a:p>
          <a:p>
            <a:endParaRPr lang="fr-FR" dirty="0"/>
          </a:p>
        </p:txBody>
      </p:sp>
    </p:spTree>
    <p:extLst>
      <p:ext uri="{BB962C8B-B14F-4D97-AF65-F5344CB8AC3E}">
        <p14:creationId xmlns:p14="http://schemas.microsoft.com/office/powerpoint/2010/main" val="211022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484309" y="254001"/>
            <a:ext cx="10018713" cy="914400"/>
          </a:xfrm>
        </p:spPr>
        <p:txBody>
          <a:bodyPr>
            <a:normAutofit/>
          </a:bodyPr>
          <a:lstStyle/>
          <a:p>
            <a:pPr lvl="0"/>
            <a:r>
              <a:rPr lang="fr-FR" dirty="0" smtClean="0"/>
              <a:t> </a:t>
            </a:r>
            <a:endParaRPr lang="fr-FR" dirty="0"/>
          </a:p>
        </p:txBody>
      </p:sp>
      <p:sp>
        <p:nvSpPr>
          <p:cNvPr id="5" name="Espace réservé du contenu 4"/>
          <p:cNvSpPr>
            <a:spLocks noGrp="1"/>
          </p:cNvSpPr>
          <p:nvPr>
            <p:ph idx="1"/>
          </p:nvPr>
        </p:nvSpPr>
        <p:spPr>
          <a:xfrm>
            <a:off x="1484307" y="1018740"/>
            <a:ext cx="10018713" cy="4317731"/>
          </a:xfrm>
        </p:spPr>
        <p:txBody>
          <a:bodyPr/>
          <a:lstStyle/>
          <a:p>
            <a:r>
              <a:rPr lang="fr-FR" sz="2200" u="sng" dirty="0">
                <a:solidFill>
                  <a:srgbClr val="30ACEC">
                    <a:lumMod val="75000"/>
                  </a:srgbClr>
                </a:solidFill>
              </a:rPr>
              <a:t>1. Plus besoin de faire ses lacets </a:t>
            </a:r>
          </a:p>
          <a:p>
            <a:r>
              <a:rPr lang="fr-FR" dirty="0"/>
              <a:t>En 2015, il sera enfin possible de ne plus passer par l’étape de laçage des lacets avec des Nike. Les fans de retour vers le futur seront comblés avec cette innovation. Le modèle n’est cependant toujours pas dévoilé.</a:t>
            </a:r>
          </a:p>
          <a:p>
            <a:r>
              <a:rPr lang="fr-FR" dirty="0"/>
              <a:t>Vision future marketing : Développer cette innovation sur toutes les baskets et pas seulement sur un seul modèle</a:t>
            </a:r>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Rectangle 5"/>
          <p:cNvSpPr/>
          <p:nvPr/>
        </p:nvSpPr>
        <p:spPr>
          <a:xfrm>
            <a:off x="3007774" y="254001"/>
            <a:ext cx="6971781"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Enjeux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technologiques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9" name="Picture 2" descr="Nike Mag - Retour vers le Futur - 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498" y="4226758"/>
            <a:ext cx="2919211" cy="2086936"/>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1409957" y="5021996"/>
            <a:ext cx="5273231" cy="923330"/>
          </a:xfrm>
          <a:prstGeom prst="rect">
            <a:avLst/>
          </a:prstGeom>
          <a:noFill/>
        </p:spPr>
        <p:txBody>
          <a:bodyPr wrap="square" rtlCol="0">
            <a:spAutoFit/>
          </a:bodyPr>
          <a:lstStyle/>
          <a:p>
            <a:pPr lvl="0"/>
            <a:r>
              <a:rPr lang="fr-FR" u="sng" dirty="0">
                <a:hlinkClick r:id="rId3"/>
              </a:rPr>
              <a:t>http://www.geeksandcom.com/2014/02/16/retour-vers-le-futur-des-nike-lacage-automatique-en-2015</a:t>
            </a:r>
            <a:endParaRPr lang="fr-FR" dirty="0"/>
          </a:p>
          <a:p>
            <a:endParaRPr lang="fr-FR" dirty="0"/>
          </a:p>
        </p:txBody>
      </p:sp>
    </p:spTree>
    <p:extLst>
      <p:ext uri="{BB962C8B-B14F-4D97-AF65-F5344CB8AC3E}">
        <p14:creationId xmlns:p14="http://schemas.microsoft.com/office/powerpoint/2010/main" val="1116347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4307" y="1418983"/>
            <a:ext cx="10018713" cy="4317731"/>
          </a:xfrm>
        </p:spPr>
        <p:txBody>
          <a:bodyPr/>
          <a:lstStyle/>
          <a:p>
            <a:r>
              <a:rPr lang="fr-FR" sz="2200" u="sng" dirty="0">
                <a:solidFill>
                  <a:srgbClr val="30ACEC">
                    <a:lumMod val="75000"/>
                  </a:srgbClr>
                </a:solidFill>
              </a:rPr>
              <a:t>2. De l’eau potable grâce aux émissions d’une </a:t>
            </a:r>
            <a:r>
              <a:rPr lang="fr-FR" sz="2200" u="sng" dirty="0" smtClean="0">
                <a:solidFill>
                  <a:srgbClr val="30ACEC">
                    <a:lumMod val="75000"/>
                  </a:srgbClr>
                </a:solidFill>
              </a:rPr>
              <a:t>voiture</a:t>
            </a:r>
            <a:endParaRPr lang="fr-FR" dirty="0" smtClean="0">
              <a:solidFill>
                <a:schemeClr val="bg1"/>
              </a:solidFill>
            </a:endParaRPr>
          </a:p>
          <a:p>
            <a:r>
              <a:rPr lang="fr-FR" dirty="0"/>
              <a:t>Notre gourde est vide en plein désert, plus besoin de chercher une oasis, il suffit juste d’aller derrière la voiture pour avoir de l’eau potable. Mercedes sort son premier modèle n’émettant que de l’eau potable grâce à sa consommation en hydrogène à l’aide d’une pile à combustible.</a:t>
            </a:r>
          </a:p>
          <a:p>
            <a:r>
              <a:rPr lang="fr-FR" dirty="0"/>
              <a:t>But : Proposer une fonction supplémentaire et utile à nos chères voitures.</a:t>
            </a:r>
          </a:p>
          <a:p>
            <a:r>
              <a:rPr lang="fr-FR" dirty="0"/>
              <a:t>Vision future marketing : Face à des enjeux écologiques, il est nécessaire de développer ce système de combustible.</a:t>
            </a:r>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11" name="Picture 2" descr="http://leblog.wcie.fr/wp-content/uploads/2014/02/mercedes-f-cell-zero-emiss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264" y="4834571"/>
            <a:ext cx="2904276" cy="159443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1484309" y="5275049"/>
            <a:ext cx="4871476" cy="923330"/>
          </a:xfrm>
          <a:prstGeom prst="rect">
            <a:avLst/>
          </a:prstGeom>
          <a:noFill/>
        </p:spPr>
        <p:txBody>
          <a:bodyPr wrap="square" rtlCol="0">
            <a:spAutoFit/>
          </a:bodyPr>
          <a:lstStyle/>
          <a:p>
            <a:r>
              <a:rPr lang="fr-FR" u="sng" dirty="0">
                <a:hlinkClick r:id="rId3"/>
              </a:rPr>
              <a:t>http://leblog.wcie.fr/2014/02/05/mercedes-la-voiture-qui-ne-rejette-que-de-leau-potable/</a:t>
            </a:r>
            <a:endParaRPr lang="fr-FR" dirty="0"/>
          </a:p>
          <a:p>
            <a:endParaRPr lang="fr-FR" dirty="0"/>
          </a:p>
        </p:txBody>
      </p:sp>
      <p:sp>
        <p:nvSpPr>
          <p:cNvPr id="13" name="Rectangle 12"/>
          <p:cNvSpPr/>
          <p:nvPr/>
        </p:nvSpPr>
        <p:spPr>
          <a:xfrm>
            <a:off x="3007774" y="254001"/>
            <a:ext cx="6971781"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Enjeux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technologiques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579859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2200" u="sng" dirty="0">
                <a:solidFill>
                  <a:srgbClr val="30ACEC">
                    <a:lumMod val="75000"/>
                  </a:srgbClr>
                </a:solidFill>
              </a:rPr>
              <a:t>3. Un brosse à dents connectée pour les enfants</a:t>
            </a:r>
          </a:p>
          <a:p>
            <a:r>
              <a:rPr lang="fr-FR" dirty="0"/>
              <a:t>L’entreprise Vigilant </a:t>
            </a:r>
            <a:r>
              <a:rPr lang="fr-FR" dirty="0" err="1"/>
              <a:t>Rainbow</a:t>
            </a:r>
            <a:r>
              <a:rPr lang="fr-FR" dirty="0"/>
              <a:t>, entreprise spécialisée sur les objets connectés, propose une brosse à dents connectée.</a:t>
            </a:r>
          </a:p>
          <a:p>
            <a:r>
              <a:rPr lang="fr-FR" dirty="0"/>
              <a:t>But : Apprendre à nos enfants comment bien se brosser les dents et en plus elle évalue la qualité du brossage effectuée. On peut alors analyser la progression de l’enfant grâce à l’application.</a:t>
            </a:r>
          </a:p>
          <a:p>
            <a:r>
              <a:rPr lang="fr-FR" dirty="0"/>
              <a:t>Vision future marketing : Développer le même système pour les adultes qui souhaitent suivre leurs performances en termes de santé.</a:t>
            </a:r>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35</a:t>
            </a:fld>
            <a:endParaRPr lang="en-US" dirty="0"/>
          </a:p>
        </p:txBody>
      </p:sp>
      <p:sp>
        <p:nvSpPr>
          <p:cNvPr id="6" name="Rectangle 5"/>
          <p:cNvSpPr/>
          <p:nvPr/>
        </p:nvSpPr>
        <p:spPr>
          <a:xfrm>
            <a:off x="3007774" y="254001"/>
            <a:ext cx="6971781"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Enjeux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technologiques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1" name="ZoneTexte 10"/>
          <p:cNvSpPr txBox="1"/>
          <p:nvPr/>
        </p:nvSpPr>
        <p:spPr>
          <a:xfrm>
            <a:off x="1484310" y="5357797"/>
            <a:ext cx="5871232" cy="1200329"/>
          </a:xfrm>
          <a:prstGeom prst="rect">
            <a:avLst/>
          </a:prstGeom>
          <a:noFill/>
        </p:spPr>
        <p:txBody>
          <a:bodyPr wrap="square" rtlCol="0">
            <a:spAutoFit/>
          </a:bodyPr>
          <a:lstStyle/>
          <a:p>
            <a:r>
              <a:rPr lang="fr-FR" u="sng" dirty="0">
                <a:hlinkClick r:id="rId2"/>
              </a:rPr>
              <a:t>http://www.lsa-conso.fr/produits/vigilant-rainbow-une-brosse-a-dents-connectee-destinee-aux-enfants,172606</a:t>
            </a:r>
            <a:endParaRPr lang="fr-FR" dirty="0"/>
          </a:p>
          <a:p>
            <a:r>
              <a:rPr lang="fr-FR" dirty="0"/>
              <a:t> </a:t>
            </a:r>
          </a:p>
          <a:p>
            <a:endParaRPr lang="fr-FR" dirty="0"/>
          </a:p>
        </p:txBody>
      </p:sp>
      <p:pic>
        <p:nvPicPr>
          <p:cNvPr id="12" name="Picture 2" descr="Vigilant Rainbow, une brosse à dents connectée destinée aux enfan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642" y="5112286"/>
            <a:ext cx="2137536" cy="131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15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4307" y="1323215"/>
            <a:ext cx="10018713" cy="4317731"/>
          </a:xfrm>
        </p:spPr>
        <p:txBody>
          <a:bodyPr/>
          <a:lstStyle/>
          <a:p>
            <a:r>
              <a:rPr lang="fr-FR" sz="2200" u="sng" dirty="0">
                <a:solidFill>
                  <a:srgbClr val="30ACEC">
                    <a:lumMod val="75000"/>
                  </a:srgbClr>
                </a:solidFill>
              </a:rPr>
              <a:t>4. Utiliser les nouvelles technologies pour des </a:t>
            </a:r>
            <a:r>
              <a:rPr lang="fr-FR" sz="2200" u="sng" dirty="0" smtClean="0">
                <a:solidFill>
                  <a:srgbClr val="30ACEC">
                    <a:lumMod val="75000"/>
                  </a:srgbClr>
                </a:solidFill>
              </a:rPr>
              <a:t>évènements</a:t>
            </a:r>
            <a:endParaRPr lang="fr-FR" sz="2200" u="sng" dirty="0">
              <a:solidFill>
                <a:srgbClr val="30ACEC">
                  <a:lumMod val="75000"/>
                </a:srgbClr>
              </a:solidFill>
            </a:endParaRPr>
          </a:p>
          <a:p>
            <a:r>
              <a:rPr lang="fr-FR" dirty="0"/>
              <a:t>Lors de la journée mondiale contre la maladie d’Alzheimer, une association a décidé d’agir en sensibilisant les jeunes à travers l’application </a:t>
            </a:r>
            <a:r>
              <a:rPr lang="fr-FR" dirty="0" err="1"/>
              <a:t>Snapchat</a:t>
            </a:r>
            <a:endParaRPr lang="fr-FR" dirty="0"/>
          </a:p>
          <a:p>
            <a:endParaRPr lang="fr-FR" dirty="0" smtClean="0"/>
          </a:p>
          <a:p>
            <a:r>
              <a:rPr lang="fr-FR" dirty="0" smtClean="0"/>
              <a:t>Vision </a:t>
            </a:r>
            <a:r>
              <a:rPr lang="fr-FR" dirty="0"/>
              <a:t>future marketing : Reprendre cette initiative avec d’autres applications et pour d’autres évènements comme le don du sang par exemple. </a:t>
            </a:r>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36</a:t>
            </a:fld>
            <a:endParaRPr lang="en-US" dirty="0"/>
          </a:p>
        </p:txBody>
      </p:sp>
      <p:sp>
        <p:nvSpPr>
          <p:cNvPr id="6" name="Rectangle 5"/>
          <p:cNvSpPr/>
          <p:nvPr/>
        </p:nvSpPr>
        <p:spPr>
          <a:xfrm>
            <a:off x="3007774" y="254001"/>
            <a:ext cx="6971781"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Enjeux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technologiques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1" name="ZoneTexte 10"/>
          <p:cNvSpPr txBox="1"/>
          <p:nvPr/>
        </p:nvSpPr>
        <p:spPr>
          <a:xfrm>
            <a:off x="1484307" y="5388646"/>
            <a:ext cx="8718997" cy="646331"/>
          </a:xfrm>
          <a:prstGeom prst="rect">
            <a:avLst/>
          </a:prstGeom>
          <a:noFill/>
        </p:spPr>
        <p:txBody>
          <a:bodyPr wrap="square" rtlCol="0">
            <a:spAutoFit/>
          </a:bodyPr>
          <a:lstStyle/>
          <a:p>
            <a:r>
              <a:rPr lang="fr-FR" u="sng" dirty="0">
                <a:hlinkClick r:id="rId2"/>
              </a:rPr>
              <a:t>http://piwee.net/1snapchat-alzheimer-digital220414/</a:t>
            </a:r>
            <a:r>
              <a:rPr lang="fr-FR" dirty="0"/>
              <a:t/>
            </a:r>
            <a:br>
              <a:rPr lang="fr-FR" dirty="0"/>
            </a:br>
            <a:endParaRPr lang="fr-FR" dirty="0"/>
          </a:p>
        </p:txBody>
      </p:sp>
      <p:pic>
        <p:nvPicPr>
          <p:cNvPr id="12" name="Picture 2" descr="snapchat-alzheimer-operation-digit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5345" y="4760563"/>
            <a:ext cx="2372434" cy="166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932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4309" y="1498331"/>
            <a:ext cx="8342961" cy="4317731"/>
          </a:xfrm>
        </p:spPr>
        <p:txBody>
          <a:bodyPr>
            <a:normAutofit fontScale="92500" lnSpcReduction="10000"/>
          </a:bodyPr>
          <a:lstStyle/>
          <a:p>
            <a:pPr marL="457200" indent="-457200">
              <a:buAutoNum type="arabicPeriod"/>
            </a:pPr>
            <a:r>
              <a:rPr lang="fr-FR" sz="2600" u="sng" dirty="0">
                <a:solidFill>
                  <a:schemeClr val="accent1">
                    <a:lumMod val="75000"/>
                  </a:schemeClr>
                </a:solidFill>
              </a:rPr>
              <a:t>La </a:t>
            </a:r>
            <a:r>
              <a:rPr lang="fr-FR" sz="2600" u="sng" dirty="0" err="1">
                <a:solidFill>
                  <a:schemeClr val="accent1">
                    <a:lumMod val="75000"/>
                  </a:schemeClr>
                </a:solidFill>
              </a:rPr>
              <a:t>Chérimole</a:t>
            </a:r>
            <a:r>
              <a:rPr lang="fr-FR" sz="2600" u="sng" dirty="0">
                <a:solidFill>
                  <a:schemeClr val="accent1">
                    <a:lumMod val="75000"/>
                  </a:schemeClr>
                </a:solidFill>
              </a:rPr>
              <a:t> </a:t>
            </a:r>
          </a:p>
          <a:p>
            <a:pPr marL="457200" indent="-457200">
              <a:buAutoNum type="arabicPeriod"/>
            </a:pPr>
            <a:endParaRPr lang="fr-FR" dirty="0"/>
          </a:p>
          <a:p>
            <a:r>
              <a:rPr lang="fr-FR" dirty="0" smtClean="0"/>
              <a:t>La </a:t>
            </a:r>
            <a:r>
              <a:rPr lang="fr-FR" dirty="0" err="1" smtClean="0"/>
              <a:t>Chérimole</a:t>
            </a:r>
            <a:r>
              <a:rPr lang="fr-FR" dirty="0" smtClean="0"/>
              <a:t> est un fruit subtropical qui ne pousse que dans des régions où le climat le permet (ex: Madère). Ce fruit est aussi surnommé pomme-ananas par son apparence qui ressemble au croisement de ces deux fruits plus communs. </a:t>
            </a:r>
          </a:p>
          <a:p>
            <a:r>
              <a:rPr lang="fr-FR" dirty="0" smtClean="0"/>
              <a:t>Il est utilisé en tant qu’ingrédient atypique dans certaines recettes pour son goût et sa texture hors du commun.</a:t>
            </a:r>
          </a:p>
          <a:p>
            <a:endParaRPr lang="fr-FR" dirty="0"/>
          </a:p>
          <a:p>
            <a:r>
              <a:rPr lang="fr-FR" dirty="0" smtClean="0"/>
              <a:t>Vision marketing : trouver un procédé pour faire pousser ce fruit et pouvoir l’exporter dans des pays riches en tant qu’ingrédient atypique.</a:t>
            </a:r>
          </a:p>
          <a:p>
            <a:pPr marL="457200" indent="-457200">
              <a:buAutoNum type="arabicPeriod"/>
            </a:pPr>
            <a:endParaRPr lang="fr-FR" dirty="0"/>
          </a:p>
          <a:p>
            <a:endParaRPr lang="fr-FR" b="1"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37</a:t>
            </a:fld>
            <a:endParaRPr lang="en-US" dirty="0"/>
          </a:p>
        </p:txBody>
      </p:sp>
      <p:sp>
        <p:nvSpPr>
          <p:cNvPr id="6" name="Rectangle 5"/>
          <p:cNvSpPr/>
          <p:nvPr/>
        </p:nvSpPr>
        <p:spPr>
          <a:xfrm>
            <a:off x="3160060" y="110700"/>
            <a:ext cx="6667210"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Ingrédients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atypiques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Rectangle 6"/>
          <p:cNvSpPr/>
          <p:nvPr/>
        </p:nvSpPr>
        <p:spPr>
          <a:xfrm>
            <a:off x="1636059" y="5634032"/>
            <a:ext cx="6096000" cy="646331"/>
          </a:xfrm>
          <a:prstGeom prst="rect">
            <a:avLst/>
          </a:prstGeom>
        </p:spPr>
        <p:txBody>
          <a:bodyPr>
            <a:spAutoFit/>
          </a:bodyPr>
          <a:lstStyle/>
          <a:p>
            <a:r>
              <a:rPr lang="fr-FR" dirty="0">
                <a:hlinkClick r:id="rId2"/>
              </a:rPr>
              <a:t>http://www.marevueweb.com/inspiration-design-graphique/fruits-exotiques</a:t>
            </a:r>
            <a:r>
              <a:rPr lang="fr-FR" dirty="0" smtClean="0">
                <a:hlinkClick r:id="rId2"/>
              </a:rPr>
              <a:t>/</a:t>
            </a:r>
            <a:r>
              <a:rPr lang="fr-FR" dirty="0" smtClean="0"/>
              <a:t> </a:t>
            </a:r>
            <a:endParaRPr lang="fr-FR" dirty="0"/>
          </a:p>
        </p:txBody>
      </p:sp>
      <p:pic>
        <p:nvPicPr>
          <p:cNvPr id="1026" name="Picture 2" descr="Chérim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7595" y="1498331"/>
            <a:ext cx="3079935" cy="181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217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820486" y="1177331"/>
            <a:ext cx="9085080" cy="4317731"/>
          </a:xfrm>
        </p:spPr>
        <p:txBody>
          <a:bodyPr/>
          <a:lstStyle/>
          <a:p>
            <a:r>
              <a:rPr lang="fr-FR" sz="2200" u="sng" dirty="0">
                <a:solidFill>
                  <a:schemeClr val="accent1">
                    <a:lumMod val="75000"/>
                  </a:schemeClr>
                </a:solidFill>
              </a:rPr>
              <a:t>2. Glaces aux saveurs atypiques</a:t>
            </a:r>
          </a:p>
          <a:p>
            <a:endParaRPr lang="fr-FR" dirty="0">
              <a:solidFill>
                <a:schemeClr val="bg1"/>
              </a:solidFill>
            </a:endParaRPr>
          </a:p>
          <a:p>
            <a:r>
              <a:rPr lang="fr-FR" sz="2200" dirty="0"/>
              <a:t>Nous observons de plus en plus chez notre artisan glacier ou encore dans nos rayons surgelés des glaces associés à des ingrédients atypiques tels que le piment d'Espelette, la madeleine ou encore aux maroilles.</a:t>
            </a:r>
          </a:p>
          <a:p>
            <a:r>
              <a:rPr lang="fr-FR" sz="2200" dirty="0"/>
              <a:t>But : Diversifier l’offre et apporter de l’étonnant à la gamme.</a:t>
            </a:r>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160060" y="110700"/>
            <a:ext cx="6667210"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Ingrédients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atypiques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12" name="Picture 2" descr="Glace aux madeleines Bonne Ma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1091" y="3819547"/>
            <a:ext cx="2884322" cy="1684445"/>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1820486" y="5325035"/>
            <a:ext cx="4889596" cy="923330"/>
          </a:xfrm>
          <a:prstGeom prst="rect">
            <a:avLst/>
          </a:prstGeom>
          <a:noFill/>
        </p:spPr>
        <p:txBody>
          <a:bodyPr wrap="square" rtlCol="0">
            <a:spAutoFit/>
          </a:bodyPr>
          <a:lstStyle/>
          <a:p>
            <a:r>
              <a:rPr lang="fr-FR" dirty="0">
                <a:hlinkClick r:id="rId3"/>
              </a:rPr>
              <a:t>http://</a:t>
            </a:r>
            <a:r>
              <a:rPr lang="fr-FR" dirty="0" smtClean="0">
                <a:hlinkClick r:id="rId3"/>
              </a:rPr>
              <a:t>www.picard.fr/produits/glace-madeleine/000000000000084422,default,pd.html?cgid=glaces-sorbets</a:t>
            </a:r>
            <a:r>
              <a:rPr lang="fr-FR" dirty="0" smtClean="0"/>
              <a:t> </a:t>
            </a:r>
            <a:endParaRPr lang="fr-FR" dirty="0"/>
          </a:p>
        </p:txBody>
      </p:sp>
    </p:spTree>
    <p:extLst>
      <p:ext uri="{BB962C8B-B14F-4D97-AF65-F5344CB8AC3E}">
        <p14:creationId xmlns:p14="http://schemas.microsoft.com/office/powerpoint/2010/main" val="17467253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4310" y="1498331"/>
            <a:ext cx="8479962" cy="4317731"/>
          </a:xfrm>
        </p:spPr>
        <p:txBody>
          <a:bodyPr/>
          <a:lstStyle/>
          <a:p>
            <a:r>
              <a:rPr lang="fr-FR" sz="2200" u="sng" dirty="0">
                <a:solidFill>
                  <a:schemeClr val="accent1">
                    <a:lumMod val="75000"/>
                  </a:schemeClr>
                </a:solidFill>
              </a:rPr>
              <a:t>3. La moutarde nouvelle génération</a:t>
            </a:r>
          </a:p>
          <a:p>
            <a:r>
              <a:rPr lang="fr-FR" sz="2200" dirty="0"/>
              <a:t>Nous connaissons tous la </a:t>
            </a:r>
            <a:r>
              <a:rPr lang="fr-FR" sz="2200" dirty="0" smtClean="0"/>
              <a:t>moutarde </a:t>
            </a:r>
            <a:r>
              <a:rPr lang="fr-FR" sz="2200" dirty="0"/>
              <a:t>de D</a:t>
            </a:r>
            <a:r>
              <a:rPr lang="fr-FR" sz="2200" dirty="0" smtClean="0"/>
              <a:t>ijon </a:t>
            </a:r>
            <a:r>
              <a:rPr lang="fr-FR" sz="2200" dirty="0"/>
              <a:t>ou encore la moutarde à l’ancienne, mais les fabricants ne se sont pas arrêtés à cette seule différence, ils ont décidé d’y ajouter du miel ainsi que du sucre.</a:t>
            </a:r>
          </a:p>
          <a:p>
            <a:r>
              <a:rPr lang="fr-FR" sz="2200" dirty="0"/>
              <a:t>But :  Se diversifier face à une concurrence importante, le producteur n’étant pas une grande marque nationale (Emilie </a:t>
            </a:r>
            <a:r>
              <a:rPr lang="fr-FR" sz="2200" dirty="0" err="1"/>
              <a:t>Joel</a:t>
            </a:r>
            <a:r>
              <a:rPr lang="fr-FR" sz="2200" dirty="0"/>
              <a:t>).</a:t>
            </a:r>
          </a:p>
          <a:p>
            <a:r>
              <a:rPr lang="fr-FR" sz="2200" dirty="0"/>
              <a:t>Vision future marketing : Pourquoi pas développer toute une gamme alliant sucré et salé avec de nouveaux ingrédients tels que le caramel ou la pomme par exemple.</a:t>
            </a:r>
          </a:p>
          <a:p>
            <a:endParaRPr lang="fr-FR" u="sng" dirty="0">
              <a:solidFill>
                <a:schemeClr val="bg1"/>
              </a:solidFill>
            </a:endParaRPr>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13" name="Picture 2" descr="Moutarde au Miel et Epices Bio Emile Noë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2012325"/>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1484309" y="5753203"/>
            <a:ext cx="4822362" cy="646331"/>
          </a:xfrm>
          <a:prstGeom prst="rect">
            <a:avLst/>
          </a:prstGeom>
          <a:noFill/>
        </p:spPr>
        <p:txBody>
          <a:bodyPr wrap="square" rtlCol="0">
            <a:spAutoFit/>
          </a:bodyPr>
          <a:lstStyle/>
          <a:p>
            <a:r>
              <a:rPr lang="fr-FR" dirty="0">
                <a:hlinkClick r:id="rId3"/>
              </a:rPr>
              <a:t>http://</a:t>
            </a:r>
            <a:r>
              <a:rPr lang="fr-FR" dirty="0" smtClean="0">
                <a:hlinkClick r:id="rId3"/>
              </a:rPr>
              <a:t>www.lsa-conso.fr/produits/moutarde-au-miel-et-epices-bio-emile-noel,167366</a:t>
            </a:r>
            <a:r>
              <a:rPr lang="fr-FR" dirty="0" smtClean="0"/>
              <a:t> </a:t>
            </a:r>
            <a:endParaRPr lang="fr-FR" dirty="0"/>
          </a:p>
        </p:txBody>
      </p:sp>
      <p:sp>
        <p:nvSpPr>
          <p:cNvPr id="17" name="Rectangle 16"/>
          <p:cNvSpPr/>
          <p:nvPr/>
        </p:nvSpPr>
        <p:spPr>
          <a:xfrm>
            <a:off x="3160060" y="110700"/>
            <a:ext cx="6667210"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Ingrédients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atypiques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14265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err="1" smtClean="0"/>
              <a:t>Correia</a:t>
            </a:r>
            <a:r>
              <a:rPr lang="fr-FR" dirty="0" smtClean="0"/>
              <a:t> Aude - Desenfans Cassandre - Hernandez Guillaume - Lombard Gautier - Roux Anis</a:t>
            </a:r>
            <a:endParaRPr lang="en-US" dirty="0"/>
          </a:p>
        </p:txBody>
      </p:sp>
      <p:graphicFrame>
        <p:nvGraphicFramePr>
          <p:cNvPr id="3" name="Diagramme 2"/>
          <p:cNvGraphicFramePr/>
          <p:nvPr>
            <p:extLst>
              <p:ext uri="{D42A27DB-BD31-4B8C-83A1-F6EECF244321}">
                <p14:modId xmlns:p14="http://schemas.microsoft.com/office/powerpoint/2010/main" val="243097620"/>
              </p:ext>
            </p:extLst>
          </p:nvPr>
        </p:nvGraphicFramePr>
        <p:xfrm>
          <a:off x="5072396" y="407961"/>
          <a:ext cx="6997685" cy="5700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956841" y="2657847"/>
            <a:ext cx="4988866" cy="1107996"/>
          </a:xfrm>
          <a:prstGeom prst="rect">
            <a:avLst/>
          </a:prstGeom>
          <a:noFill/>
        </p:spPr>
        <p:txBody>
          <a:bodyPr wrap="none" lIns="91440" tIns="45720" rIns="91440" bIns="45720">
            <a:spAutoFit/>
          </a:bodyPr>
          <a:lstStyle/>
          <a:p>
            <a:pPr algn="ctr"/>
            <a:r>
              <a:rPr lang="fr-FR"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Commerciale</a:t>
            </a:r>
            <a:endParaRPr lang="fr-FR"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4862529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535164" y="110700"/>
            <a:ext cx="5917004"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Matières premières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Titre 5"/>
          <p:cNvSpPr>
            <a:spLocks noGrp="1"/>
          </p:cNvSpPr>
          <p:nvPr>
            <p:ph type="title"/>
          </p:nvPr>
        </p:nvSpPr>
        <p:spPr/>
        <p:txBody>
          <a:bodyPr/>
          <a:lstStyle/>
          <a:p>
            <a:r>
              <a:rPr lang="fr-FR" dirty="0" smtClean="0"/>
              <a:t> </a:t>
            </a:r>
            <a:endParaRPr lang="fr-FR"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40</a:t>
            </a:fld>
            <a:endParaRPr lang="en-US" dirty="0"/>
          </a:p>
        </p:txBody>
      </p:sp>
      <p:sp>
        <p:nvSpPr>
          <p:cNvPr id="17" name="ZoneTexte 16"/>
          <p:cNvSpPr txBox="1"/>
          <p:nvPr/>
        </p:nvSpPr>
        <p:spPr>
          <a:xfrm>
            <a:off x="1830328" y="5648588"/>
            <a:ext cx="7271657" cy="369332"/>
          </a:xfrm>
          <a:prstGeom prst="rect">
            <a:avLst/>
          </a:prstGeom>
          <a:noFill/>
        </p:spPr>
        <p:txBody>
          <a:bodyPr wrap="square" rtlCol="0">
            <a:spAutoFit/>
          </a:bodyPr>
          <a:lstStyle/>
          <a:p>
            <a:r>
              <a:rPr lang="fr-FR" dirty="0">
                <a:hlinkClick r:id="rId2"/>
              </a:rPr>
              <a:t>http://</a:t>
            </a:r>
            <a:r>
              <a:rPr lang="fr-FR" dirty="0" smtClean="0">
                <a:hlinkClick r:id="rId2"/>
              </a:rPr>
              <a:t>lareclame.fr/70545+induction+sonore+japon</a:t>
            </a:r>
            <a:r>
              <a:rPr lang="fr-FR" dirty="0" smtClean="0"/>
              <a:t> </a:t>
            </a:r>
            <a:endParaRPr lang="fr-FR" dirty="0"/>
          </a:p>
        </p:txBody>
      </p:sp>
      <p:pic>
        <p:nvPicPr>
          <p:cNvPr id="19" name="Picture 2" descr="fun-fair-mouth-fev14-in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147" y="4645227"/>
            <a:ext cx="2917372" cy="1668467"/>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1855694" y="1399031"/>
            <a:ext cx="8293644" cy="4154984"/>
          </a:xfrm>
          <a:prstGeom prst="rect">
            <a:avLst/>
          </a:prstGeom>
          <a:noFill/>
        </p:spPr>
        <p:txBody>
          <a:bodyPr wrap="square" rtlCol="0">
            <a:spAutoFit/>
          </a:bodyPr>
          <a:lstStyle/>
          <a:p>
            <a:r>
              <a:rPr lang="fr-FR" sz="2200" u="sng" dirty="0" smtClean="0">
                <a:solidFill>
                  <a:schemeClr val="accent1">
                    <a:lumMod val="75000"/>
                  </a:schemeClr>
                </a:solidFill>
              </a:rPr>
              <a:t>1. </a:t>
            </a:r>
            <a:r>
              <a:rPr lang="fr-FR" sz="2200" u="sng" dirty="0">
                <a:solidFill>
                  <a:schemeClr val="accent1">
                    <a:lumMod val="75000"/>
                  </a:schemeClr>
                </a:solidFill>
              </a:rPr>
              <a:t>Des aliments sonores</a:t>
            </a:r>
          </a:p>
          <a:p>
            <a:endParaRPr lang="fr-FR" sz="2200" dirty="0"/>
          </a:p>
          <a:p>
            <a:r>
              <a:rPr lang="fr-FR" sz="2200" dirty="0"/>
              <a:t>Comme dans toute civilisation, des études ont montré qu’il était de plus en plus difficile de faire manger des légumes aux enfants. Afin d’y remédier, le Japon a mis en place un nouveaux systèmes : les aliments sonores. Le concept étant de faire goûter les produits à travers des ondes sonores qui stimulerait positivement le cerveau</a:t>
            </a:r>
            <a:r>
              <a:rPr lang="fr-FR" sz="2200" dirty="0" smtClean="0"/>
              <a:t>.</a:t>
            </a:r>
          </a:p>
          <a:p>
            <a:endParaRPr lang="fr-FR" sz="2200" dirty="0" smtClean="0"/>
          </a:p>
          <a:p>
            <a:r>
              <a:rPr lang="fr-FR" sz="2200" dirty="0"/>
              <a:t>But : Donner une image positive des légumes aux enfants en associant la courgette à un dinosaure.</a:t>
            </a:r>
          </a:p>
          <a:p>
            <a:endParaRPr lang="fr-FR" sz="2200" dirty="0"/>
          </a:p>
          <a:p>
            <a:endParaRPr lang="fr-FR" sz="2200" dirty="0"/>
          </a:p>
        </p:txBody>
      </p:sp>
    </p:spTree>
    <p:extLst>
      <p:ext uri="{BB962C8B-B14F-4D97-AF65-F5344CB8AC3E}">
        <p14:creationId xmlns:p14="http://schemas.microsoft.com/office/powerpoint/2010/main" val="42049889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31116" y="908468"/>
            <a:ext cx="10018713" cy="4317731"/>
          </a:xfrm>
        </p:spPr>
        <p:txBody>
          <a:bodyPr/>
          <a:lstStyle/>
          <a:p>
            <a:r>
              <a:rPr lang="fr-FR" sz="2200" u="sng" dirty="0" smtClean="0">
                <a:solidFill>
                  <a:schemeClr val="accent1">
                    <a:lumMod val="75000"/>
                  </a:schemeClr>
                </a:solidFill>
              </a:rPr>
              <a:t>2. Sels </a:t>
            </a:r>
            <a:r>
              <a:rPr lang="fr-FR" sz="2200" u="sng" dirty="0">
                <a:solidFill>
                  <a:schemeClr val="accent1">
                    <a:lumMod val="75000"/>
                  </a:schemeClr>
                </a:solidFill>
              </a:rPr>
              <a:t>liquides</a:t>
            </a:r>
          </a:p>
          <a:p>
            <a:endParaRPr lang="fr-FR" dirty="0" smtClean="0"/>
          </a:p>
          <a:p>
            <a:r>
              <a:rPr lang="fr-FR" sz="2200" dirty="0"/>
              <a:t>Le sel prend une nouvelle forme, il n’existe plus seulement sous forme solide mais aussi sous forme liquide à l’aide d’un spray</a:t>
            </a:r>
          </a:p>
          <a:p>
            <a:r>
              <a:rPr lang="fr-FR" sz="2200" dirty="0"/>
              <a:t>Vision future marketing : Il est possible de développer ce système pour le poivre ainsi que pour toutes les épices existantes déjà sous forme de poudre</a:t>
            </a:r>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41</a:t>
            </a:fld>
            <a:endParaRPr lang="en-US" dirty="0"/>
          </a:p>
        </p:txBody>
      </p:sp>
      <p:pic>
        <p:nvPicPr>
          <p:cNvPr id="12" name="Picture 2" descr="http://s.plurielles.fr/mmdia/i/17/7/sel-liquide-mengazzoli-10791177gftpl_2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1133" y="4316420"/>
            <a:ext cx="2019691" cy="199727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535164" y="110700"/>
            <a:ext cx="5917004"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Matières premières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5" name="ZoneTexte 14"/>
          <p:cNvSpPr txBox="1"/>
          <p:nvPr/>
        </p:nvSpPr>
        <p:spPr>
          <a:xfrm>
            <a:off x="1531116" y="5341515"/>
            <a:ext cx="5459506" cy="369332"/>
          </a:xfrm>
          <a:prstGeom prst="rect">
            <a:avLst/>
          </a:prstGeom>
          <a:noFill/>
        </p:spPr>
        <p:txBody>
          <a:bodyPr wrap="square" rtlCol="0">
            <a:spAutoFit/>
          </a:bodyPr>
          <a:lstStyle/>
          <a:p>
            <a:r>
              <a:rPr lang="fr-FR" dirty="0">
                <a:hlinkClick r:id="rId3"/>
              </a:rPr>
              <a:t>http://</a:t>
            </a:r>
            <a:r>
              <a:rPr lang="fr-FR" dirty="0" smtClean="0">
                <a:hlinkClick r:id="rId3"/>
              </a:rPr>
              <a:t>www.e-sante.fr/sel-liquide-en-spray/blog/1399</a:t>
            </a:r>
            <a:r>
              <a:rPr lang="fr-FR" dirty="0" smtClean="0"/>
              <a:t> </a:t>
            </a:r>
            <a:endParaRPr lang="fr-FR" dirty="0"/>
          </a:p>
        </p:txBody>
      </p:sp>
    </p:spTree>
    <p:extLst>
      <p:ext uri="{BB962C8B-B14F-4D97-AF65-F5344CB8AC3E}">
        <p14:creationId xmlns:p14="http://schemas.microsoft.com/office/powerpoint/2010/main" val="4259712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11227438" y="5828116"/>
            <a:ext cx="551167" cy="365125"/>
          </a:xfrm>
        </p:spPr>
        <p:txBody>
          <a:bodyPr/>
          <a:lstStyle/>
          <a:p>
            <a:fld id="{D57F1E4F-1CFF-5643-939E-217C01CDF565}" type="slidenum">
              <a:rPr lang="en-US" smtClean="0"/>
              <a:pPr/>
              <a:t>42</a:t>
            </a:fld>
            <a:endParaRPr lang="en-US" dirty="0"/>
          </a:p>
        </p:txBody>
      </p:sp>
      <p:sp>
        <p:nvSpPr>
          <p:cNvPr id="6" name="Espace réservé du contenu 3"/>
          <p:cNvSpPr>
            <a:spLocks noGrp="1"/>
          </p:cNvSpPr>
          <p:nvPr>
            <p:ph idx="1"/>
          </p:nvPr>
        </p:nvSpPr>
        <p:spPr>
          <a:xfrm>
            <a:off x="1484310" y="1186892"/>
            <a:ext cx="10018713" cy="4317731"/>
          </a:xfrm>
        </p:spPr>
        <p:txBody>
          <a:bodyPr/>
          <a:lstStyle/>
          <a:p>
            <a:pPr lvl="0">
              <a:buClr>
                <a:srgbClr val="30ACEC">
                  <a:lumMod val="75000"/>
                </a:srgbClr>
              </a:buClr>
            </a:pPr>
            <a:r>
              <a:rPr lang="fr-FR" sz="2200" u="sng" dirty="0">
                <a:solidFill>
                  <a:srgbClr val="30ACEC">
                    <a:lumMod val="75000"/>
                  </a:srgbClr>
                </a:solidFill>
              </a:rPr>
              <a:t>3. Le </a:t>
            </a:r>
            <a:r>
              <a:rPr lang="fr-FR" sz="2200" u="sng" dirty="0" smtClean="0">
                <a:solidFill>
                  <a:srgbClr val="30ACEC">
                    <a:lumMod val="75000"/>
                  </a:srgbClr>
                </a:solidFill>
              </a:rPr>
              <a:t>lin</a:t>
            </a:r>
          </a:p>
          <a:p>
            <a:pPr lvl="0">
              <a:buClr>
                <a:srgbClr val="30ACEC">
                  <a:lumMod val="75000"/>
                </a:srgbClr>
              </a:buClr>
            </a:pPr>
            <a:r>
              <a:rPr lang="fr-FR" sz="2200" dirty="0" smtClean="0"/>
              <a:t>De nombreuses études montrent que le lin a de nombreuses facettes, il est utilisé dans le textile mais il peut aussi être utilisé comme isolant pour remplacer la laine de verre ou encore plusieurs essais sont fait dans le secteur du bâtiment afin de remplacer le béton traditionnel par un à base de lin, coquillage et béton qu’i aurait une meilleure capacité thermique. Cependant cette dernière technique reste à l’essai et n’est pour le moment pas encore commercialisé. </a:t>
            </a:r>
            <a:endParaRPr lang="fr-FR" sz="2200" dirty="0"/>
          </a:p>
        </p:txBody>
      </p:sp>
      <p:sp>
        <p:nvSpPr>
          <p:cNvPr id="7" name="Espace réservé du pied de page 1"/>
          <p:cNvSpPr txBox="1">
            <a:spLocks/>
          </p:cNvSpPr>
          <p:nvPr/>
        </p:nvSpPr>
        <p:spPr>
          <a:xfrm>
            <a:off x="6097852" y="6429009"/>
            <a:ext cx="7084177"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mtClean="0"/>
              <a:t>Correia Aude - Desenfans Cassandre - Hernandez Guillaume - Lombard Gautier - Roux Anis</a:t>
            </a:r>
            <a:endParaRPr lang="en-US" dirty="0"/>
          </a:p>
        </p:txBody>
      </p:sp>
      <p:sp>
        <p:nvSpPr>
          <p:cNvPr id="8" name="Rectangle 7"/>
          <p:cNvSpPr/>
          <p:nvPr/>
        </p:nvSpPr>
        <p:spPr>
          <a:xfrm>
            <a:off x="3535164" y="110700"/>
            <a:ext cx="5917004"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Matières premières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9" name="Titre 5"/>
          <p:cNvSpPr>
            <a:spLocks noGrp="1"/>
          </p:cNvSpPr>
          <p:nvPr>
            <p:ph type="title"/>
          </p:nvPr>
        </p:nvSpPr>
        <p:spPr>
          <a:xfrm>
            <a:off x="1484310" y="254001"/>
            <a:ext cx="10018713" cy="914400"/>
          </a:xfrm>
        </p:spPr>
        <p:txBody>
          <a:bodyPr/>
          <a:lstStyle/>
          <a:p>
            <a:r>
              <a:rPr lang="fr-FR" dirty="0" smtClean="0"/>
              <a:t> </a:t>
            </a:r>
            <a:endParaRPr lang="fr-FR" dirty="0"/>
          </a:p>
        </p:txBody>
      </p:sp>
      <p:pic>
        <p:nvPicPr>
          <p:cNvPr id="11" name="Picture 2" descr="http://www.plateaudecauxmaritime.com/wp-content/uploads/2014/05/fleurs-de-lin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5217" y="272492"/>
            <a:ext cx="2121749" cy="212174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162398" y="5203169"/>
            <a:ext cx="7960396" cy="461665"/>
          </a:xfrm>
          <a:prstGeom prst="rect">
            <a:avLst/>
          </a:prstGeom>
        </p:spPr>
        <p:txBody>
          <a:bodyPr wrap="square">
            <a:spAutoFit/>
          </a:bodyPr>
          <a:lstStyle/>
          <a:p>
            <a:r>
              <a:rPr lang="fr-FR" sz="2400" dirty="0">
                <a:hlinkClick r:id="rId3"/>
              </a:rPr>
              <a:t>http://</a:t>
            </a:r>
            <a:r>
              <a:rPr lang="fr-FR" sz="2400" dirty="0" smtClean="0">
                <a:hlinkClick r:id="rId3"/>
              </a:rPr>
              <a:t>www.esitc-caen.fr/fr/page/rubrique/id/242-la-recherche</a:t>
            </a:r>
            <a:r>
              <a:rPr lang="fr-FR" sz="2400" dirty="0" smtClean="0"/>
              <a:t> </a:t>
            </a:r>
            <a:endParaRPr lang="fr-FR" sz="2400" dirty="0"/>
          </a:p>
        </p:txBody>
      </p:sp>
    </p:spTree>
    <p:extLst>
      <p:ext uri="{BB962C8B-B14F-4D97-AF65-F5344CB8AC3E}">
        <p14:creationId xmlns:p14="http://schemas.microsoft.com/office/powerpoint/2010/main" val="712392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graphicFrame>
        <p:nvGraphicFramePr>
          <p:cNvPr id="3" name="Diagramme 2"/>
          <p:cNvGraphicFramePr/>
          <p:nvPr>
            <p:extLst>
              <p:ext uri="{D42A27DB-BD31-4B8C-83A1-F6EECF244321}">
                <p14:modId xmlns:p14="http://schemas.microsoft.com/office/powerpoint/2010/main" val="2729260704"/>
              </p:ext>
            </p:extLst>
          </p:nvPr>
        </p:nvGraphicFramePr>
        <p:xfrm>
          <a:off x="5072396" y="407961"/>
          <a:ext cx="6997685" cy="5700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95367" y="2550016"/>
            <a:ext cx="5219000" cy="1107996"/>
          </a:xfrm>
          <a:prstGeom prst="rect">
            <a:avLst/>
          </a:prstGeom>
          <a:noFill/>
        </p:spPr>
        <p:txBody>
          <a:bodyPr wrap="square" lIns="91440" tIns="45720" rIns="91440" bIns="45720">
            <a:spAutoFit/>
          </a:bodyPr>
          <a:lstStyle/>
          <a:p>
            <a:pPr algn="ctr"/>
            <a:r>
              <a:rPr lang="fr-FR"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Sensoriel</a:t>
            </a:r>
            <a:r>
              <a:rPr lang="fr-FR" sz="6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29955556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lstStyle/>
          <a:p>
            <a:pPr marL="457200" indent="-457200">
              <a:buAutoNum type="arabicPeriod"/>
            </a:pPr>
            <a:r>
              <a:rPr lang="fr-FR" u="sng" dirty="0" smtClean="0">
                <a:solidFill>
                  <a:schemeClr val="accent1">
                    <a:lumMod val="75000"/>
                  </a:schemeClr>
                </a:solidFill>
              </a:rPr>
              <a:t>Panneaux </a:t>
            </a:r>
            <a:r>
              <a:rPr lang="fr-FR" u="sng" dirty="0">
                <a:solidFill>
                  <a:schemeClr val="accent1">
                    <a:lumMod val="75000"/>
                  </a:schemeClr>
                </a:solidFill>
              </a:rPr>
              <a:t>de publicité en silicone (SNCF</a:t>
            </a:r>
            <a:r>
              <a:rPr lang="fr-FR" u="sng" dirty="0" smtClean="0">
                <a:solidFill>
                  <a:schemeClr val="accent1">
                    <a:lumMod val="75000"/>
                  </a:schemeClr>
                </a:solidFill>
              </a:rPr>
              <a:t>)</a:t>
            </a:r>
          </a:p>
          <a:p>
            <a:pPr marL="457200" indent="-457200">
              <a:buAutoNum type="arabicPeriod"/>
            </a:pPr>
            <a:endParaRPr lang="fr-FR" u="sng" dirty="0">
              <a:solidFill>
                <a:schemeClr val="accent1">
                  <a:lumMod val="75000"/>
                </a:schemeClr>
              </a:solidFill>
            </a:endParaRPr>
          </a:p>
          <a:p>
            <a:r>
              <a:rPr lang="fr-FR" dirty="0"/>
              <a:t>À l’occasion du lancement de sa nouvelle offre Événement + Train « Instants V. » au mois d’Avril 2014, la SNCF a mis en place une forme de publicité exceptionnelle à l’aide de panneaux publicitaires en </a:t>
            </a:r>
            <a:r>
              <a:rPr lang="fr-FR" dirty="0" smtClean="0"/>
              <a:t>silicone</a:t>
            </a:r>
          </a:p>
          <a:p>
            <a:r>
              <a:rPr lang="fr-FR" u="sng" dirty="0"/>
              <a:t>BUT : </a:t>
            </a:r>
            <a:r>
              <a:rPr lang="fr-FR" dirty="0"/>
              <a:t>Dynamiser la vision de </a:t>
            </a:r>
            <a:r>
              <a:rPr lang="fr-FR" dirty="0" smtClean="0"/>
              <a:t>l’entreprise</a:t>
            </a:r>
          </a:p>
          <a:p>
            <a:r>
              <a:rPr lang="fr-FR" u="sng" dirty="0"/>
              <a:t>Vision future marketing </a:t>
            </a:r>
            <a:r>
              <a:rPr lang="fr-FR" dirty="0"/>
              <a:t>: Adapter cette technique afin d’attirer l’attention des cibles d’une marque afin de les intriguer avec un nouveau produit par exemple</a:t>
            </a:r>
            <a:r>
              <a:rPr lang="fr-FR" dirty="0">
                <a:solidFill>
                  <a:schemeClr val="bg1"/>
                </a:solidFill>
              </a:rPr>
              <a:t>.</a:t>
            </a:r>
          </a:p>
          <a:p>
            <a:r>
              <a:rPr lang="fr-FR" sz="1800" u="sng" dirty="0">
                <a:solidFill>
                  <a:schemeClr val="bg1"/>
                </a:solidFill>
                <a:hlinkClick r:id="rId2"/>
              </a:rPr>
              <a:t>http://piwee.net/1scnf-street-markeitng-paris-panneau-pub-sillicone060514</a:t>
            </a:r>
            <a:r>
              <a:rPr lang="fr-FR" sz="1800" u="sng" dirty="0" smtClean="0">
                <a:solidFill>
                  <a:schemeClr val="bg1"/>
                </a:solidFill>
                <a:hlinkClick r:id="rId2"/>
              </a:rPr>
              <a:t>/</a:t>
            </a:r>
            <a:endParaRPr lang="fr-FR" sz="1800" dirty="0">
              <a:solidFill>
                <a:schemeClr val="bg1"/>
              </a:solidFill>
            </a:endParaRPr>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095940" y="284742"/>
            <a:ext cx="6795450"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Visuel, couleur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logo</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7" name="Image 6"/>
          <p:cNvPicPr>
            <a:picLocks noChangeAspect="1"/>
          </p:cNvPicPr>
          <p:nvPr/>
        </p:nvPicPr>
        <p:blipFill>
          <a:blip r:embed="rId3"/>
          <a:stretch>
            <a:fillRect/>
          </a:stretch>
        </p:blipFill>
        <p:spPr>
          <a:xfrm>
            <a:off x="10106106" y="10337"/>
            <a:ext cx="2078247" cy="2395470"/>
          </a:xfrm>
          <a:prstGeom prst="rect">
            <a:avLst/>
          </a:prstGeom>
        </p:spPr>
      </p:pic>
    </p:spTree>
    <p:extLst>
      <p:ext uri="{BB962C8B-B14F-4D97-AF65-F5344CB8AC3E}">
        <p14:creationId xmlns:p14="http://schemas.microsoft.com/office/powerpoint/2010/main" val="885583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531116" y="1007143"/>
            <a:ext cx="10018713" cy="4972319"/>
          </a:xfrm>
        </p:spPr>
        <p:txBody>
          <a:bodyPr>
            <a:normAutofit/>
          </a:bodyPr>
          <a:lstStyle/>
          <a:p>
            <a:r>
              <a:rPr lang="fr-FR" u="sng" dirty="0" smtClean="0">
                <a:solidFill>
                  <a:schemeClr val="accent1">
                    <a:lumMod val="75000"/>
                  </a:schemeClr>
                </a:solidFill>
              </a:rPr>
              <a:t>1. Les magasins sans emballages</a:t>
            </a:r>
            <a:endParaRPr lang="fr-FR" dirty="0"/>
          </a:p>
          <a:p>
            <a:r>
              <a:rPr lang="fr-FR" dirty="0" smtClean="0"/>
              <a:t>Actuellement les emballages représentent un coût important sur le prix total d’un produit (jusqu’à 80% du prix pour les bouteilles d’eaux). Des entrepreneurs ont donc réagis.</a:t>
            </a:r>
            <a:endParaRPr lang="fr-FR" dirty="0"/>
          </a:p>
          <a:p>
            <a:r>
              <a:rPr lang="fr-FR" dirty="0" smtClean="0"/>
              <a:t>La recharge est une épicerie sans emballage où les clients n’ont donc pas à payer le surcoût lié au conditionnement. La seule nécessité est d’apporter ses propres contenants réutilisables</a:t>
            </a:r>
            <a:endParaRPr lang="fr-FR"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4609175" y="237546"/>
            <a:ext cx="3768980"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Distribution</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7" name="Picture 2"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3839" y="4799646"/>
            <a:ext cx="3290047" cy="14117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84310" y="5463922"/>
            <a:ext cx="2693045" cy="369332"/>
          </a:xfrm>
          <a:prstGeom prst="rect">
            <a:avLst/>
          </a:prstGeom>
        </p:spPr>
        <p:txBody>
          <a:bodyPr wrap="none">
            <a:spAutoFit/>
          </a:bodyPr>
          <a:lstStyle/>
          <a:p>
            <a:r>
              <a:rPr lang="fr-FR" dirty="0">
                <a:hlinkClick r:id="rId3"/>
              </a:rPr>
              <a:t>http://www.la-recharge.fr/</a:t>
            </a:r>
            <a:endParaRPr lang="fr-FR" dirty="0"/>
          </a:p>
        </p:txBody>
      </p:sp>
    </p:spTree>
    <p:extLst>
      <p:ext uri="{BB962C8B-B14F-4D97-AF65-F5344CB8AC3E}">
        <p14:creationId xmlns:p14="http://schemas.microsoft.com/office/powerpoint/2010/main" val="2741759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8758" y="781709"/>
            <a:ext cx="10018713" cy="4610822"/>
          </a:xfrm>
        </p:spPr>
        <p:txBody>
          <a:bodyPr/>
          <a:lstStyle/>
          <a:p>
            <a:r>
              <a:rPr lang="fr-FR" u="sng" dirty="0">
                <a:solidFill>
                  <a:schemeClr val="accent1">
                    <a:lumMod val="75000"/>
                  </a:schemeClr>
                </a:solidFill>
              </a:rPr>
              <a:t>2.Achat direct chez le producteur</a:t>
            </a:r>
          </a:p>
          <a:p>
            <a:r>
              <a:rPr lang="fr-FR" dirty="0" smtClean="0"/>
              <a:t>Le pouvoir d’achat des français étant en baisse depuis plusieurs années consécutives. Ces derniers cherchent des moyens de réduire le coût de leurs achats sans pour autant se priver.</a:t>
            </a:r>
          </a:p>
          <a:p>
            <a:r>
              <a:rPr lang="fr-FR" dirty="0" smtClean="0"/>
              <a:t>Une des solutions trouvées consiste à supprimer les intermédiaires, c’est-à-dire de se fournir directement chez le producteur et ainsi ne pas avoir à payer la marge du distributeur.</a:t>
            </a:r>
          </a:p>
        </p:txBody>
      </p:sp>
      <p:sp>
        <p:nvSpPr>
          <p:cNvPr id="4" name="Espace réservé du pied de page 3"/>
          <p:cNvSpPr>
            <a:spLocks noGrp="1"/>
          </p:cNvSpPr>
          <p:nvPr>
            <p:ph type="ftr" sz="quarter" idx="11"/>
          </p:nvPr>
        </p:nvSpPr>
        <p:spPr/>
        <p:txBody>
          <a:bodyPr/>
          <a:lstStyle/>
          <a:p>
            <a:r>
              <a:rPr lang="fr-FR" dirty="0" err="1" smtClean="0"/>
              <a:t>Correia</a:t>
            </a:r>
            <a:r>
              <a:rPr lang="fr-FR" dirty="0" smtClean="0"/>
              <a:t> Aude - </a:t>
            </a:r>
            <a:r>
              <a:rPr lang="fr-FR" dirty="0" err="1" smtClean="0"/>
              <a:t>Desenfans</a:t>
            </a:r>
            <a:r>
              <a:rPr lang="fr-FR" dirty="0" smtClean="0"/>
              <a:t>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1026" name="Picture 2" descr="http://www.asblrcr.be/photo/GA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2283" y="4369209"/>
            <a:ext cx="2596001" cy="17312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09175" y="237546"/>
            <a:ext cx="3768980"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Distribution</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ZoneTexte 5"/>
          <p:cNvSpPr txBox="1"/>
          <p:nvPr/>
        </p:nvSpPr>
        <p:spPr>
          <a:xfrm>
            <a:off x="1484309" y="5392531"/>
            <a:ext cx="5526742" cy="707886"/>
          </a:xfrm>
          <a:prstGeom prst="rect">
            <a:avLst/>
          </a:prstGeom>
          <a:noFill/>
        </p:spPr>
        <p:txBody>
          <a:bodyPr wrap="square" rtlCol="0">
            <a:spAutoFit/>
          </a:bodyPr>
          <a:lstStyle/>
          <a:p>
            <a:r>
              <a:rPr lang="fr-FR" sz="2000" dirty="0">
                <a:hlinkClick r:id="rId3"/>
              </a:rPr>
              <a:t>http://www.journaldunet.com/economie/distribution/tendances-consommateurs/producteurs.shtml</a:t>
            </a:r>
            <a:r>
              <a:rPr lang="fr-FR" sz="2000" dirty="0"/>
              <a:t> </a:t>
            </a:r>
          </a:p>
        </p:txBody>
      </p:sp>
    </p:spTree>
    <p:extLst>
      <p:ext uri="{BB962C8B-B14F-4D97-AF65-F5344CB8AC3E}">
        <p14:creationId xmlns:p14="http://schemas.microsoft.com/office/powerpoint/2010/main" val="3045373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16338" y="703640"/>
            <a:ext cx="7434607" cy="4975411"/>
          </a:xfrm>
        </p:spPr>
        <p:txBody>
          <a:bodyPr>
            <a:normAutofit/>
          </a:bodyPr>
          <a:lstStyle/>
          <a:p>
            <a:r>
              <a:rPr lang="fr-FR" u="sng" dirty="0" smtClean="0">
                <a:solidFill>
                  <a:schemeClr val="accent1">
                    <a:lumMod val="75000"/>
                  </a:schemeClr>
                </a:solidFill>
              </a:rPr>
              <a:t>3. Location </a:t>
            </a:r>
          </a:p>
          <a:p>
            <a:r>
              <a:rPr lang="fr-FR" dirty="0" smtClean="0"/>
              <a:t>Qui n’a jamais été déçu par la faible durée de vie d’un produit au point de regretter d’avoir acheté ce dernier ? Les consommateurs sont lassés d’acheter des marchandises pour devoir les changer quelques années plus tard en ayant des coûts de transferts importants.</a:t>
            </a:r>
          </a:p>
          <a:p>
            <a:r>
              <a:rPr lang="fr-FR" dirty="0" smtClean="0"/>
              <a:t>La prochaine tendance de consommation est à la location de son équipement audio-visuel, mobilier, etc…</a:t>
            </a:r>
          </a:p>
        </p:txBody>
      </p:sp>
      <p:sp>
        <p:nvSpPr>
          <p:cNvPr id="4" name="Espace réservé du pied de page 3"/>
          <p:cNvSpPr>
            <a:spLocks noGrp="1"/>
          </p:cNvSpPr>
          <p:nvPr>
            <p:ph type="ftr" sz="quarter" idx="11"/>
          </p:nvPr>
        </p:nvSpPr>
        <p:spPr/>
        <p:txBody>
          <a:bodyPr/>
          <a:lstStyle/>
          <a:p>
            <a:r>
              <a:rPr lang="fr-FR" dirty="0" err="1" smtClean="0"/>
              <a:t>Correia</a:t>
            </a:r>
            <a:r>
              <a:rPr lang="fr-FR" dirty="0" smtClean="0"/>
              <a:t> Aude - </a:t>
            </a:r>
            <a:r>
              <a:rPr lang="fr-FR" dirty="0" err="1" smtClean="0"/>
              <a:t>Desenfans</a:t>
            </a:r>
            <a:r>
              <a:rPr lang="fr-FR" dirty="0" smtClean="0"/>
              <a:t>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Rectangle 5"/>
          <p:cNvSpPr/>
          <p:nvPr/>
        </p:nvSpPr>
        <p:spPr>
          <a:xfrm>
            <a:off x="4609175" y="237546"/>
            <a:ext cx="3768980"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Distribution</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074" name="Picture 2" descr="chiffres de l'observatoire cetelem 201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830" y="237546"/>
            <a:ext cx="3397624" cy="388178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516338" y="5275049"/>
            <a:ext cx="4773706" cy="923330"/>
          </a:xfrm>
          <a:prstGeom prst="rect">
            <a:avLst/>
          </a:prstGeom>
          <a:noFill/>
        </p:spPr>
        <p:txBody>
          <a:bodyPr wrap="square" rtlCol="0">
            <a:spAutoFit/>
          </a:bodyPr>
          <a:lstStyle/>
          <a:p>
            <a:r>
              <a:rPr lang="fr-FR" dirty="0">
                <a:hlinkClick r:id="rId3"/>
              </a:rPr>
              <a:t>http://www.journaldunet.com/economie/distribution/tendances-consommateurs/location.shtml</a:t>
            </a:r>
            <a:r>
              <a:rPr lang="fr-FR" dirty="0"/>
              <a:t> </a:t>
            </a:r>
          </a:p>
          <a:p>
            <a:endParaRPr lang="fr-FR" dirty="0"/>
          </a:p>
        </p:txBody>
      </p:sp>
    </p:spTree>
    <p:extLst>
      <p:ext uri="{BB962C8B-B14F-4D97-AF65-F5344CB8AC3E}">
        <p14:creationId xmlns:p14="http://schemas.microsoft.com/office/powerpoint/2010/main" val="264192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4308" y="1244315"/>
            <a:ext cx="10018713" cy="4317731"/>
          </a:xfrm>
        </p:spPr>
        <p:txBody>
          <a:bodyPr/>
          <a:lstStyle/>
          <a:p>
            <a:r>
              <a:rPr lang="fr-FR" u="sng" dirty="0">
                <a:solidFill>
                  <a:schemeClr val="accent1">
                    <a:lumMod val="75000"/>
                  </a:schemeClr>
                </a:solidFill>
              </a:rPr>
              <a:t>4</a:t>
            </a:r>
            <a:r>
              <a:rPr lang="fr-FR" u="sng" dirty="0" smtClean="0">
                <a:solidFill>
                  <a:schemeClr val="accent1">
                    <a:lumMod val="75000"/>
                  </a:schemeClr>
                </a:solidFill>
              </a:rPr>
              <a:t>. Carrefour </a:t>
            </a:r>
            <a:r>
              <a:rPr lang="fr-FR" u="sng" dirty="0" err="1" smtClean="0">
                <a:solidFill>
                  <a:schemeClr val="accent1">
                    <a:lumMod val="75000"/>
                  </a:schemeClr>
                </a:solidFill>
              </a:rPr>
              <a:t>Planet</a:t>
            </a:r>
            <a:endParaRPr lang="fr-FR" u="sng" dirty="0" smtClean="0">
              <a:solidFill>
                <a:schemeClr val="accent1">
                  <a:lumMod val="75000"/>
                </a:schemeClr>
              </a:solidFill>
            </a:endParaRPr>
          </a:p>
          <a:p>
            <a:r>
              <a:rPr lang="fr-FR" dirty="0" smtClean="0"/>
              <a:t>Carrefour </a:t>
            </a:r>
            <a:r>
              <a:rPr lang="fr-FR" dirty="0" err="1" smtClean="0"/>
              <a:t>Planet</a:t>
            </a:r>
            <a:r>
              <a:rPr lang="fr-FR" dirty="0" smtClean="0"/>
              <a:t> est le dernier mode de distribution créer par Carrefour. Son objectif est de ré-enchanter les points de vente en créant des univers afin de donner envie aux consommateurs de revenir dans ces derniers. L’entreprise cherche à apporter une expérience nouvelle en apportant énormément d’animation de vente dans ses différentes zones thématiques. </a:t>
            </a:r>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13314" name="Picture 2" descr="http://ei.marketwatch.com/Multimedia/2010/09/17/Photos/MG/MW-AG364_carref_20100917080951_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576" y="4303508"/>
            <a:ext cx="3299718" cy="23080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609175" y="237546"/>
            <a:ext cx="3768980"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Distribution</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ZoneTexte 1"/>
          <p:cNvSpPr txBox="1"/>
          <p:nvPr/>
        </p:nvSpPr>
        <p:spPr>
          <a:xfrm>
            <a:off x="6252882" y="4827494"/>
            <a:ext cx="4289612" cy="646331"/>
          </a:xfrm>
          <a:prstGeom prst="rect">
            <a:avLst/>
          </a:prstGeom>
          <a:noFill/>
        </p:spPr>
        <p:txBody>
          <a:bodyPr wrap="square" rtlCol="0">
            <a:spAutoFit/>
          </a:bodyPr>
          <a:lstStyle/>
          <a:p>
            <a:r>
              <a:rPr lang="fr-FR" dirty="0">
                <a:hlinkClick r:id="rId3"/>
              </a:rPr>
              <a:t>http://</a:t>
            </a:r>
            <a:r>
              <a:rPr lang="fr-FR" dirty="0" smtClean="0">
                <a:hlinkClick r:id="rId3"/>
              </a:rPr>
              <a:t>www.sudouest.fr/2011/05/19/carrefour-parie-sur-planet-402281-3001.php</a:t>
            </a:r>
            <a:r>
              <a:rPr lang="fr-FR" dirty="0" smtClean="0"/>
              <a:t> </a:t>
            </a:r>
            <a:endParaRPr lang="fr-FR" dirty="0"/>
          </a:p>
        </p:txBody>
      </p:sp>
    </p:spTree>
    <p:extLst>
      <p:ext uri="{BB962C8B-B14F-4D97-AF65-F5344CB8AC3E}">
        <p14:creationId xmlns:p14="http://schemas.microsoft.com/office/powerpoint/2010/main" val="1669884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302332" y="1341962"/>
            <a:ext cx="10382666" cy="4317731"/>
          </a:xfrm>
        </p:spPr>
        <p:txBody>
          <a:bodyPr>
            <a:normAutofit/>
          </a:bodyPr>
          <a:lstStyle/>
          <a:p>
            <a:r>
              <a:rPr lang="fr-FR" u="sng" dirty="0" smtClean="0">
                <a:solidFill>
                  <a:schemeClr val="accent1">
                    <a:lumMod val="75000"/>
                  </a:schemeClr>
                </a:solidFill>
              </a:rPr>
              <a:t>1.La création de sites internet décalés</a:t>
            </a:r>
          </a:p>
          <a:p>
            <a:r>
              <a:rPr lang="fr-FR" dirty="0" smtClean="0"/>
              <a:t>Actuellement nous recevons chaque jours des milliers de messages publicitaires différents. Il est donc important pour une entreprise de se démarquer de la concurrence par sa créativité afin d’attirer l’attention du consommateur.</a:t>
            </a:r>
          </a:p>
          <a:p>
            <a:r>
              <a:rPr lang="fr-FR" dirty="0" smtClean="0"/>
              <a:t>Oasis a bien compris cette nécessité et a pour cela créer un site internet décalé et parodique nommé « </a:t>
            </a:r>
            <a:r>
              <a:rPr lang="fr-FR" dirty="0" err="1" smtClean="0"/>
              <a:t>Youpomm</a:t>
            </a:r>
            <a:r>
              <a:rPr lang="fr-FR" dirty="0" smtClean="0"/>
              <a:t> ». Ce site a bénéficié d’une communication à la télévision et sur les réseaux sociaux et a été relayée par les médias ce qui a fait une publicité très importante pour la marque.</a:t>
            </a:r>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Rectangle 5"/>
          <p:cNvSpPr/>
          <p:nvPr/>
        </p:nvSpPr>
        <p:spPr>
          <a:xfrm>
            <a:off x="4020071" y="254001"/>
            <a:ext cx="4947188"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Communication</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7" name="Picture 2" descr="youpomm-oasis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0142" y="390976"/>
            <a:ext cx="2725271" cy="1572709"/>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796988" y="5802114"/>
            <a:ext cx="4356847" cy="738664"/>
          </a:xfrm>
          <a:prstGeom prst="rect">
            <a:avLst/>
          </a:prstGeom>
          <a:noFill/>
        </p:spPr>
        <p:txBody>
          <a:bodyPr wrap="square" rtlCol="0">
            <a:spAutoFit/>
          </a:bodyPr>
          <a:lstStyle/>
          <a:p>
            <a:r>
              <a:rPr lang="fr-FR" sz="2400" dirty="0">
                <a:hlinkClick r:id="rId3"/>
              </a:rPr>
              <a:t>http://www.youpomm.com</a:t>
            </a:r>
            <a:r>
              <a:rPr lang="fr-FR" dirty="0">
                <a:hlinkClick r:id="rId3"/>
              </a:rPr>
              <a:t>/</a:t>
            </a:r>
            <a:endParaRPr lang="fr-FR" dirty="0"/>
          </a:p>
          <a:p>
            <a:endParaRPr lang="fr-FR" dirty="0"/>
          </a:p>
        </p:txBody>
      </p:sp>
    </p:spTree>
    <p:extLst>
      <p:ext uri="{BB962C8B-B14F-4D97-AF65-F5344CB8AC3E}">
        <p14:creationId xmlns:p14="http://schemas.microsoft.com/office/powerpoint/2010/main" val="25179044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e">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TC103457496[[fn=Parallaxe]]</Template>
  <TotalTime>866</TotalTime>
  <Words>3729</Words>
  <Application>Microsoft Office PowerPoint</Application>
  <PresentationFormat>Personnalisé</PresentationFormat>
  <Paragraphs>352</Paragraphs>
  <Slides>44</Slides>
  <Notes>3</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Parallaxe</vt:lpstr>
      <vt:lpstr> </vt:lpstr>
      <vt:lpstr> </vt:lpstr>
      <vt:lpstr>Présentation PowerPoint</vt:lpstr>
      <vt:lpstr>Présentation PowerPoint</vt:lpstr>
      <vt:lpstr> </vt:lpstr>
      <vt:lpstr>Présentation PowerPoint</vt:lpstr>
      <vt:lpstr>Présentation PowerPoint</vt:lpstr>
      <vt:lpstr>Présentation PowerPoint</vt:lpstr>
      <vt:lpstr> </vt:lpstr>
      <vt:lpstr>Présentation PowerPoint</vt:lpstr>
      <vt:lpstr>Présentation PowerPoint</vt:lpstr>
      <vt:lpstr>Présentation PowerPoint</vt:lpstr>
      <vt:lpstr> </vt:lpstr>
      <vt:lpstr>Présentation PowerPoint</vt:lpstr>
      <vt:lpstr>Présentation PowerPoint</vt:lpstr>
      <vt:lpstr>Présentation PowerPoint</vt:lpstr>
      <vt:lpstr> </vt:lpstr>
      <vt:lpstr>Présentation PowerPoint</vt:lpstr>
      <vt:lpstr>Présentation PowerPoint</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 </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 </vt:lpstr>
      <vt:lpstr>Présentation PowerPoint</vt:lpstr>
      <vt:lpstr>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Roue de créativité</dc:title>
  <dc:creator>ADC</dc:creator>
  <cp:lastModifiedBy>Anis</cp:lastModifiedBy>
  <cp:revision>206</cp:revision>
  <dcterms:created xsi:type="dcterms:W3CDTF">2014-05-25T20:52:20Z</dcterms:created>
  <dcterms:modified xsi:type="dcterms:W3CDTF">2014-05-31T21:11:44Z</dcterms:modified>
</cp:coreProperties>
</file>