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94718" autoAdjust="0"/>
  </p:normalViewPr>
  <p:slideViewPr>
    <p:cSldViewPr snapToGrid="0" snapToObjects="1">
      <p:cViewPr varScale="1">
        <p:scale>
          <a:sx n="61" d="100"/>
          <a:sy n="61" d="100"/>
        </p:scale>
        <p:origin x="-120" y="-8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fr-FR" smtClean="0"/>
              <a:t>Cliquez et modifiez le titre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2BAD30F4-5B7C-8D4E-A910-4AD90E6BD10E}" type="datetimeFigureOut">
              <a:rPr lang="fr-FR" smtClean="0"/>
              <a:t>01/06/2014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7B0413-3BCB-C346-B47B-F45EC7B6E03F}" type="slidenum">
              <a:rPr lang="fr-FR" smtClean="0"/>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fr-FR" smtClean="0"/>
              <a:t>Cliquez et modifiez le titre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BAD30F4-5B7C-8D4E-A910-4AD90E6BD10E}" type="datetimeFigureOut">
              <a:rPr lang="fr-FR" smtClean="0"/>
              <a:t>01/06/2014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77B0413-3BCB-C346-B47B-F45EC7B6E03F}" type="slidenum">
              <a:rPr lang="fr-FR" smtClean="0"/>
              <a:t>‹#›</a:t>
            </a:fld>
            <a:endParaRPr lang="fr-F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2BAD30F4-5B7C-8D4E-A910-4AD90E6BD10E}" type="datetimeFigureOut">
              <a:rPr lang="fr-FR" smtClean="0"/>
              <a:t>01/06/2014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7B0413-3BCB-C346-B47B-F45EC7B6E03F}" type="slidenum">
              <a:rPr lang="fr-FR" smtClean="0"/>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fr-FR" smtClean="0"/>
              <a:t>Cliquez et modifiez le titre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2BAD30F4-5B7C-8D4E-A910-4AD90E6BD10E}" type="datetimeFigureOut">
              <a:rPr lang="fr-FR" smtClean="0"/>
              <a:t>01/06/2014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7B0413-3BCB-C346-B47B-F45EC7B6E03F}"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2BAD30F4-5B7C-8D4E-A910-4AD90E6BD10E}" type="datetimeFigureOut">
              <a:rPr lang="fr-FR" smtClean="0"/>
              <a:t>01/06/2014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7B0413-3BCB-C346-B47B-F45EC7B6E03F}"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fr-FR" smtClean="0"/>
              <a:t>Cliquez et modifiez le titre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2BAD30F4-5B7C-8D4E-A910-4AD90E6BD10E}" type="datetimeFigureOut">
              <a:rPr lang="fr-FR" smtClean="0"/>
              <a:t>01/06/2014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7B0413-3BCB-C346-B47B-F45EC7B6E03F}" type="slidenum">
              <a:rPr lang="fr-FR" smtClean="0"/>
              <a:t>‹#›</a:t>
            </a:fld>
            <a:endParaRPr lang="fr-F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fr-FR" smtClean="0"/>
              <a:t>Cliquez et modifiez le titre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2BAD30F4-5B7C-8D4E-A910-4AD90E6BD10E}" type="datetimeFigureOut">
              <a:rPr lang="fr-FR" smtClean="0"/>
              <a:t>01/06/2014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7B0413-3BCB-C346-B47B-F45EC7B6E03F}"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fr-FR" smtClean="0"/>
              <a:t>Cliquez et modifiez le titre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2BAD30F4-5B7C-8D4E-A910-4AD90E6BD10E}" type="datetimeFigureOut">
              <a:rPr lang="fr-FR" smtClean="0"/>
              <a:t>01/06/2014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77B0413-3BCB-C346-B47B-F45EC7B6E03F}"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2BAD30F4-5B7C-8D4E-A910-4AD90E6BD10E}" type="datetimeFigureOut">
              <a:rPr lang="fr-FR" smtClean="0"/>
              <a:t>01/06/2014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77B0413-3BCB-C346-B47B-F45EC7B6E03F}"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2BAD30F4-5B7C-8D4E-A910-4AD90E6BD10E}" type="datetimeFigureOut">
              <a:rPr lang="fr-FR" smtClean="0"/>
              <a:t>01/06/2014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77B0413-3BCB-C346-B47B-F45EC7B6E03F}"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AD30F4-5B7C-8D4E-A910-4AD90E6BD10E}" type="datetimeFigureOut">
              <a:rPr lang="fr-FR" smtClean="0"/>
              <a:t>01/06/2014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77B0413-3BCB-C346-B47B-F45EC7B6E03F}"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fr-FR" smtClean="0"/>
              <a:t>Cliquez et modifiez le titre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BAD30F4-5B7C-8D4E-A910-4AD90E6BD10E}" type="datetimeFigureOut">
              <a:rPr lang="fr-FR" smtClean="0"/>
              <a:t>01/06/2014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77B0413-3BCB-C346-B47B-F45EC7B6E03F}"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fr-FR" smtClean="0"/>
              <a:t>Cliquez et modifiez le titre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BAD30F4-5B7C-8D4E-A910-4AD90E6BD10E}" type="datetimeFigureOut">
              <a:rPr lang="fr-FR" smtClean="0"/>
              <a:t>01/06/2014</a:t>
            </a:fld>
            <a:endParaRPr lang="fr-F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fr-F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A77B0413-3BCB-C346-B47B-F45EC7B6E03F}"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nte-medecine.commentcamarche.net/faq/4203-effets-positifs-de-la-stevia-obesite-diabete-carie" TargetMode="Externa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sychologies.com/Planete/Societe/L-actu-decryptee/Articles-et-dossiers/Cinquante-nuances-de-Grey-pourquoi-un-tel-succes" TargetMode="Externa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usculaction.com/proteines.htm" TargetMode="Externa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file://localhost/http://static.giantbomb.com/uploads/scale_small/0/316/520157-apple_logo_dec07.jpg" TargetMode="External"/><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hyperlink" Target="http://www.lefigaro.fr/societes/2011/08/25/04015-20110825ARTFIG00435-tim-cook-successeur-designe-de-steve-jobs.ph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xpresse.excite.fr/la-revolution-des-boites-de-nuit-silencieuses-N29846.html" TargetMode="Externa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www.consoglobe.com/nespresso-capsules-compatibles-au-banc-dessai-cg" TargetMode="External"/><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hyperlink" Target="http://www.lefigaro.fr/societes/2011/08/25/04015-20110825ARTFIG00435-tim-cook-successeur-designe-de-steve-jobs.ph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emey-maybelline.com/Produits/Teint/Fond-de-teint.aspx" TargetMode="Externa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hoisirsacontraception.fr/moyens-de-contraception/l-implant.htm" TargetMode="Externa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ndozone.fr/durex/play-crazy-cherry-p938.html" TargetMode="Externa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eveloppement-durable.gouv.fr/-Geothermie,422-.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onunivers3d.com/guide/fonctionnemen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sectescomestibles.fr/26-vodka-scorpion.html" TargetMode="Externa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eveloppement-durable.gouv.fr/-Recyclag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32937" y="-1"/>
            <a:ext cx="649407" cy="6858001"/>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sz="4400" dirty="0" smtClean="0">
                <a:solidFill>
                  <a:schemeClr val="bg1"/>
                </a:solidFill>
              </a:rPr>
              <a:t>SENSORIEL</a:t>
            </a:r>
            <a:endParaRPr lang="fr-FR" sz="4400" dirty="0">
              <a:solidFill>
                <a:schemeClr val="bg1"/>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787466265"/>
              </p:ext>
            </p:extLst>
          </p:nvPr>
        </p:nvGraphicFramePr>
        <p:xfrm>
          <a:off x="1239838" y="179388"/>
          <a:ext cx="7785100" cy="6400479"/>
        </p:xfrm>
        <a:graphic>
          <a:graphicData uri="http://schemas.openxmlformats.org/drawingml/2006/table">
            <a:tbl>
              <a:tblPr/>
              <a:tblGrid>
                <a:gridCol w="7785100"/>
              </a:tblGrid>
              <a:tr h="3475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mn-lt"/>
                          <a:ea typeface="MS PGothic" charset="0"/>
                          <a:cs typeface="Times New Roman" charset="0"/>
                        </a:rPr>
                        <a:t>Visuel et couleur et logo </a:t>
                      </a:r>
                      <a:endParaRPr kumimoji="0" lang="fr-FR" sz="1800" b="1" i="0" u="none" strike="noStrike" cap="none" normalizeH="0" baseline="0" dirty="0">
                        <a:ln>
                          <a:noFill/>
                        </a:ln>
                        <a:solidFill>
                          <a:srgbClr val="FFFFFF"/>
                        </a:solidFill>
                        <a:effectLst/>
                        <a:latin typeface="+mn-lt"/>
                        <a:ea typeface="MS PGothic" charset="0"/>
                        <a:cs typeface="Times New Roman"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34756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MS PGothic" charset="0"/>
                          <a:cs typeface="MS PGothic" charset="0"/>
                        </a:rPr>
                        <a:t>« </a:t>
                      </a:r>
                      <a:r>
                        <a:rPr kumimoji="0" lang="fr-FR" sz="1400" b="0" i="0" u="none" strike="noStrike" cap="none" normalizeH="0" baseline="0" dirty="0" smtClean="0">
                          <a:ln>
                            <a:noFill/>
                          </a:ln>
                          <a:solidFill>
                            <a:srgbClr val="000000"/>
                          </a:solidFill>
                          <a:effectLst/>
                          <a:latin typeface="News Gothic MT" charset="0"/>
                          <a:ea typeface="MS PGothic" charset="0"/>
                          <a:cs typeface="MS PGothic" charset="0"/>
                        </a:rPr>
                        <a:t>SFR S’offre un nouveau logo</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371272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rgbClr val="000000"/>
                          </a:solidFill>
                          <a:effectLst/>
                          <a:latin typeface="News Gothic MT" charset="0"/>
                          <a:ea typeface="MS PGothic" charset="0"/>
                          <a:cs typeface="MS PGothic" charset="0"/>
                        </a:rPr>
                        <a:t>Idée source</a:t>
                      </a:r>
                      <a:r>
                        <a:rPr kumimoji="0" lang="fr-FR" sz="1600" b="0" i="0" u="none" strike="noStrike" cap="none" normalizeH="0" baseline="0" dirty="0" smtClean="0">
                          <a:ln>
                            <a:noFill/>
                          </a:ln>
                          <a:solidFill>
                            <a:srgbClr val="000000"/>
                          </a:solidFill>
                          <a:effectLst/>
                          <a:latin typeface="News Gothic MT" charset="0"/>
                          <a:ea typeface="MS PGothic" charset="0"/>
                          <a:cs typeface="MS PGothic" charset="0"/>
                        </a:rPr>
                        <a:t>: </a:t>
                      </a:r>
                      <a:r>
                        <a:rPr kumimoji="0" lang="fr-FR" sz="1400" b="0" i="0" u="none" strike="noStrike" cap="none" normalizeH="0" baseline="0" dirty="0" smtClean="0">
                          <a:ln>
                            <a:noFill/>
                          </a:ln>
                          <a:solidFill>
                            <a:srgbClr val="000000"/>
                          </a:solidFill>
                          <a:effectLst/>
                          <a:latin typeface="News Gothic MT" charset="0"/>
                          <a:ea typeface="MS PGothic" charset="0"/>
                          <a:cs typeface="MS PGothic" charset="0"/>
                        </a:rPr>
                        <a:t>l’</a:t>
                      </a:r>
                      <a:r>
                        <a:rPr kumimoji="0" lang="fr-FR" sz="1400" b="0" i="0" u="none" strike="noStrike" cap="none" normalizeH="0" baseline="0" dirty="0" err="1" smtClean="0">
                          <a:ln>
                            <a:noFill/>
                          </a:ln>
                          <a:solidFill>
                            <a:srgbClr val="000000"/>
                          </a:solidFill>
                          <a:effectLst/>
                          <a:latin typeface="News Gothic MT" charset="0"/>
                          <a:ea typeface="MS PGothic" charset="0"/>
                          <a:cs typeface="MS PGothic" charset="0"/>
                        </a:rPr>
                        <a:t>opérat</a:t>
                      </a:r>
                      <a:r>
                        <a:rPr kumimoji="0" lang="tr-TR" sz="1400" b="0" i="0" u="none" strike="noStrike" cap="none" normalizeH="0" baseline="0" dirty="0" err="1" smtClean="0">
                          <a:ln>
                            <a:noFill/>
                          </a:ln>
                          <a:solidFill>
                            <a:srgbClr val="000000"/>
                          </a:solidFill>
                          <a:effectLst/>
                          <a:latin typeface="News Gothic MT" charset="0"/>
                          <a:ea typeface="MS PGothic" charset="0"/>
                          <a:cs typeface="MS PGothic" charset="0"/>
                        </a:rPr>
                        <a:t>eur</a:t>
                      </a:r>
                      <a:r>
                        <a:rPr kumimoji="0" lang="fr-FR" sz="1400" b="0" i="0" u="none" strike="noStrike" cap="none" normalizeH="0" baseline="0" dirty="0" smtClean="0">
                          <a:ln>
                            <a:noFill/>
                          </a:ln>
                          <a:solidFill>
                            <a:srgbClr val="000000"/>
                          </a:solidFill>
                          <a:effectLst/>
                          <a:latin typeface="News Gothic MT" charset="0"/>
                          <a:ea typeface="MS PGothic" charset="0"/>
                          <a:cs typeface="MS PGothic" charset="0"/>
                        </a:rPr>
                        <a:t> au carré rouge s’offre une nouvelle signature =&gt; SFR SMAR COMME VOUS, dont l’un des éléments un changement visuel au niveau du logo. SFR a décidé de changer de signature avec une nouvelle campagne de publicité présentée par un film de 45 secondes. Partant du principe que les </a:t>
                      </a:r>
                      <a:r>
                        <a:rPr kumimoji="0" lang="fr-FR" sz="1400" b="0" i="0" u="none" strike="noStrike" cap="none" normalizeH="0" baseline="0" dirty="0" err="1" smtClean="0">
                          <a:ln>
                            <a:noFill/>
                          </a:ln>
                          <a:solidFill>
                            <a:srgbClr val="000000"/>
                          </a:solidFill>
                          <a:effectLst/>
                          <a:latin typeface="News Gothic MT" charset="0"/>
                          <a:ea typeface="MS PGothic" charset="0"/>
                          <a:cs typeface="MS PGothic" charset="0"/>
                        </a:rPr>
                        <a:t>smartphones</a:t>
                      </a:r>
                      <a:r>
                        <a:rPr kumimoji="0" lang="fr-FR" sz="1400" b="0" i="0" u="none" strike="noStrike" cap="none" normalizeH="0" baseline="0" dirty="0" smtClean="0">
                          <a:ln>
                            <a:noFill/>
                          </a:ln>
                          <a:solidFill>
                            <a:srgbClr val="000000"/>
                          </a:solidFill>
                          <a:effectLst/>
                          <a:latin typeface="News Gothic MT" charset="0"/>
                          <a:ea typeface="MS PGothic" charset="0"/>
                          <a:cs typeface="MS PGothic" charset="0"/>
                        </a:rPr>
                        <a:t> s’est imposé comme la référence et où le mot « smart » est sur toutes les lèvre, il est apparu comme une évidence pour SFR. Ce pourquoi on retrouve le signature « Smart comme vous » qui succède à « carrément vous ». </a:t>
                      </a:r>
                      <a:endParaRPr kumimoji="0" lang="fr-FR" sz="1400" b="0" i="0" u="none" strike="noStrike" cap="none" normalizeH="0" baseline="0" dirty="0">
                        <a:ln>
                          <a:noFill/>
                        </a:ln>
                        <a:solidFill>
                          <a:srgbClr val="000000"/>
                        </a:solidFill>
                        <a:effectLst/>
                        <a:latin typeface="News Gothic MT" charset="0"/>
                        <a:ea typeface="MS PGothic" charset="0"/>
                        <a:cs typeface="MS PGothic"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108704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rgbClr val="000000"/>
                          </a:solidFill>
                          <a:effectLst/>
                          <a:latin typeface="News Gothic MT" charset="0"/>
                          <a:ea typeface="MS PGothic" charset="0"/>
                          <a:cs typeface="MS PGothic" charset="0"/>
                        </a:rPr>
                        <a:t>Idée novatrice</a:t>
                      </a:r>
                      <a:r>
                        <a:rPr kumimoji="0" lang="fr-FR" sz="1400" b="1" i="0" u="sng" strike="noStrike" cap="none" normalizeH="0" baseline="0" dirty="0" smtClean="0">
                          <a:ln>
                            <a:noFill/>
                          </a:ln>
                          <a:solidFill>
                            <a:srgbClr val="000000"/>
                          </a:solidFill>
                          <a:effectLst/>
                          <a:latin typeface="News Gothic MT" charset="0"/>
                          <a:ea typeface="MS PGothic" charset="0"/>
                          <a:cs typeface="MS PGothic" charset="0"/>
                        </a:rPr>
                        <a:t>: </a:t>
                      </a:r>
                      <a:r>
                        <a:rPr kumimoji="0" lang="fr-FR" sz="1400" b="0" i="0" u="none" strike="noStrike" cap="none" normalizeH="0" baseline="0" dirty="0" smtClean="0">
                          <a:ln>
                            <a:noFill/>
                          </a:ln>
                          <a:solidFill>
                            <a:srgbClr val="000000"/>
                          </a:solidFill>
                          <a:effectLst/>
                          <a:latin typeface="News Gothic MT" charset="0"/>
                          <a:ea typeface="MS PGothic" charset="0"/>
                          <a:cs typeface="MS PGothic" charset="0"/>
                        </a:rPr>
                        <a:t>pour renouveler une image d’une entreprise, celle-ci doit renouveler son logo. Il faut cependant faire attention à ce que le logo ne dénature pas l’image de l’entreprise afin que les consommateurs reconnaissent la marque. C’est aussi une façon d’innover. </a:t>
                      </a:r>
                      <a:endParaRPr kumimoji="0" lang="fr-FR" sz="1400" b="0" i="0" u="none" strike="noStrike" cap="none" normalizeH="0" baseline="0" dirty="0">
                        <a:ln>
                          <a:noFill/>
                        </a:ln>
                        <a:solidFill>
                          <a:srgbClr val="000000"/>
                        </a:solidFill>
                        <a:effectLst/>
                        <a:latin typeface="News Gothic MT" charset="0"/>
                        <a:ea typeface="MS PGothic" charset="0"/>
                        <a:cs typeface="MS PGothic"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8873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MS PGothic" charset="0"/>
                          <a:cs typeface="MS PGothic" charset="0"/>
                        </a:rPr>
                        <a:t>Source</a:t>
                      </a:r>
                      <a:r>
                        <a:rPr kumimoji="0" lang="fr-FR" sz="1400" b="0" i="0" u="none" strike="noStrike" cap="none" normalizeH="0" baseline="0" dirty="0" smtClean="0">
                          <a:ln>
                            <a:noFill/>
                          </a:ln>
                          <a:solidFill>
                            <a:srgbClr val="000000"/>
                          </a:solidFill>
                          <a:effectLst/>
                          <a:latin typeface="News Gothic MT" charset="0"/>
                          <a:ea typeface="MS PGothic" charset="0"/>
                          <a:cs typeface="MS PGothic" charset="0"/>
                        </a:rPr>
                        <a:t>: http://</a:t>
                      </a:r>
                      <a:r>
                        <a:rPr kumimoji="0" lang="fr-FR" sz="1400" b="0" i="0" u="none" strike="noStrike" cap="none" normalizeH="0" baseline="0" dirty="0" err="1" smtClean="0">
                          <a:ln>
                            <a:noFill/>
                          </a:ln>
                          <a:solidFill>
                            <a:srgbClr val="000000"/>
                          </a:solidFill>
                          <a:effectLst/>
                          <a:latin typeface="News Gothic MT" charset="0"/>
                          <a:ea typeface="MS PGothic" charset="0"/>
                          <a:cs typeface="MS PGothic" charset="0"/>
                        </a:rPr>
                        <a:t>www.cbnews.fr</a:t>
                      </a:r>
                      <a:r>
                        <a:rPr kumimoji="0" lang="fr-FR" sz="1400" b="0" i="0" u="none" strike="noStrike" cap="none" normalizeH="0" baseline="0" dirty="0" smtClean="0">
                          <a:ln>
                            <a:noFill/>
                          </a:ln>
                          <a:solidFill>
                            <a:srgbClr val="000000"/>
                          </a:solidFill>
                          <a:effectLst/>
                          <a:latin typeface="News Gothic MT" charset="0"/>
                          <a:ea typeface="MS PGothic" charset="0"/>
                          <a:cs typeface="MS PGothic" charset="0"/>
                        </a:rPr>
                        <a:t>/marques/en-attendant-la-vente-sfr-change-tout-a1011489</a:t>
                      </a:r>
                      <a:endParaRPr kumimoji="0" lang="fr-FR" sz="1400" b="0" i="0" u="none" strike="noStrike" cap="none" normalizeH="0" baseline="0" dirty="0">
                        <a:ln>
                          <a:noFill/>
                        </a:ln>
                        <a:solidFill>
                          <a:srgbClr val="000000"/>
                        </a:solidFill>
                        <a:effectLst/>
                        <a:latin typeface="News Gothic MT" charset="0"/>
                        <a:ea typeface="MS PGothic" charset="0"/>
                        <a:cs typeface="MS PGothic"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pic>
        <p:nvPicPr>
          <p:cNvPr id="6" name="Image 5"/>
          <p:cNvPicPr>
            <a:picLocks noChangeAspect="1"/>
          </p:cNvPicPr>
          <p:nvPr/>
        </p:nvPicPr>
        <p:blipFill rotWithShape="1">
          <a:blip r:embed="rId2"/>
          <a:srcRect l="22222" r="9981" b="23005"/>
          <a:stretch/>
        </p:blipFill>
        <p:spPr>
          <a:xfrm>
            <a:off x="5503332" y="2654069"/>
            <a:ext cx="3048001" cy="1388532"/>
          </a:xfrm>
          <a:prstGeom prst="rect">
            <a:avLst/>
          </a:prstGeom>
        </p:spPr>
      </p:pic>
      <p:pic>
        <p:nvPicPr>
          <p:cNvPr id="7" name="Image 6"/>
          <p:cNvPicPr>
            <a:picLocks noChangeAspect="1"/>
          </p:cNvPicPr>
          <p:nvPr/>
        </p:nvPicPr>
        <p:blipFill>
          <a:blip r:embed="rId3"/>
          <a:stretch>
            <a:fillRect/>
          </a:stretch>
        </p:blipFill>
        <p:spPr>
          <a:xfrm>
            <a:off x="1481666" y="2654069"/>
            <a:ext cx="3496733" cy="1423376"/>
          </a:xfrm>
          <a:prstGeom prst="rect">
            <a:avLst/>
          </a:prstGeom>
        </p:spPr>
      </p:pic>
    </p:spTree>
    <p:extLst>
      <p:ext uri="{BB962C8B-B14F-4D97-AF65-F5344CB8AC3E}">
        <p14:creationId xmlns:p14="http://schemas.microsoft.com/office/powerpoint/2010/main" val="1905262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280724322"/>
              </p:ext>
            </p:extLst>
          </p:nvPr>
        </p:nvGraphicFramePr>
        <p:xfrm>
          <a:off x="1239838" y="151862"/>
          <a:ext cx="7785100" cy="6530977"/>
        </p:xfrm>
        <a:graphic>
          <a:graphicData uri="http://schemas.openxmlformats.org/drawingml/2006/table">
            <a:tbl>
              <a:tblPr/>
              <a:tblGrid>
                <a:gridCol w="7785100"/>
              </a:tblGrid>
              <a:tr h="477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FFFFFF"/>
                          </a:solidFill>
                          <a:effectLst/>
                          <a:latin typeface="+mn-lt"/>
                          <a:ea typeface="ＭＳ Ｐゴシック" charset="0"/>
                          <a:cs typeface="Times New Roman" charset="0"/>
                        </a:rPr>
                        <a:t>Additifs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4778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ＭＳ Ｐゴシック" charset="0"/>
                        </a:rPr>
                        <a:t>« </a:t>
                      </a:r>
                      <a:r>
                        <a:rPr kumimoji="0" lang="fr-FR" sz="1400" b="0" i="0" u="none" strike="noStrike" cap="none" normalizeH="0" baseline="0" dirty="0" smtClean="0">
                          <a:ln>
                            <a:noFill/>
                          </a:ln>
                          <a:solidFill>
                            <a:srgbClr val="000000"/>
                          </a:solidFill>
                          <a:effectLst/>
                          <a:latin typeface="News Gothic MT" charset="0"/>
                          <a:ea typeface="ＭＳ Ｐゴシック" charset="0"/>
                        </a:rPr>
                        <a:t>un cache merveille</a:t>
                      </a:r>
                      <a:r>
                        <a:rPr kumimoji="0" lang="fr-FR" sz="1400" b="0" i="0" u="none" strike="noStrike" cap="none" normalizeH="0" baseline="0" dirty="0">
                          <a:ln>
                            <a:noFill/>
                          </a:ln>
                          <a:solidFill>
                            <a:srgbClr val="000000"/>
                          </a:solidFill>
                          <a:effectLst/>
                          <a:latin typeface="News Gothic MT" charset="0"/>
                          <a:ea typeface="ＭＳ Ｐゴシック" charset="0"/>
                        </a:rPr>
                        <a:t>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28654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rgbClr val="000000"/>
                          </a:solidFill>
                          <a:effectLst/>
                          <a:latin typeface="News Gothic MT" charset="0"/>
                          <a:ea typeface="ＭＳ Ｐゴシック" charset="0"/>
                        </a:rPr>
                        <a:t>Idée source</a:t>
                      </a:r>
                      <a:r>
                        <a:rPr kumimoji="0" lang="fr-FR" sz="1400" b="1" i="0" u="none" strike="noStrike" cap="none" normalizeH="0" baseline="0" dirty="0">
                          <a:ln>
                            <a:noFill/>
                          </a:ln>
                          <a:solidFill>
                            <a:srgbClr val="000000"/>
                          </a:solidFill>
                          <a:effectLst/>
                          <a:latin typeface="News Gothic MT" charset="0"/>
                          <a:ea typeface="ＭＳ Ｐゴシック" charset="0"/>
                        </a:rPr>
                        <a:t>: </a:t>
                      </a:r>
                      <a:r>
                        <a:rPr kumimoji="0" lang="fr-FR" sz="1400" b="0" i="0" u="none" strike="noStrike" cap="none" normalizeH="0" baseline="0" dirty="0">
                          <a:ln>
                            <a:noFill/>
                          </a:ln>
                          <a:solidFill>
                            <a:srgbClr val="000000"/>
                          </a:solidFill>
                          <a:effectLst/>
                          <a:latin typeface="News Gothic MT" charset="0"/>
                          <a:ea typeface="ＭＳ Ｐゴシック" charset="0"/>
                        </a:rPr>
                        <a:t>la découverte d</a:t>
                      </a:r>
                      <a:r>
                        <a:rPr kumimoji="0" lang="ja-JP" altLang="fr-FR" sz="1400" b="0" i="0" u="none" strike="noStrike" cap="none" normalizeH="0" baseline="0" dirty="0">
                          <a:ln>
                            <a:noFill/>
                          </a:ln>
                          <a:solidFill>
                            <a:srgbClr val="000000"/>
                          </a:solidFill>
                          <a:effectLst/>
                          <a:latin typeface="News Gothic MT" charset="0"/>
                          <a:ea typeface="ＭＳ Ｐゴシック" charset="0"/>
                        </a:rPr>
                        <a:t>’</a:t>
                      </a:r>
                      <a:r>
                        <a:rPr kumimoji="0" lang="fr-FR" sz="1400" b="0" i="0" u="none" strike="noStrike" cap="none" normalizeH="0" baseline="0" dirty="0">
                          <a:ln>
                            <a:noFill/>
                          </a:ln>
                          <a:solidFill>
                            <a:srgbClr val="000000"/>
                          </a:solidFill>
                          <a:effectLst/>
                          <a:latin typeface="News Gothic MT" charset="0"/>
                          <a:ea typeface="ＭＳ Ｐゴシック" charset="0"/>
                        </a:rPr>
                        <a:t>additifs naturels permet de mettre en avant leur bienfait et de remplacer certains produits mauvais pour la santé si on prend l</a:t>
                      </a:r>
                      <a:r>
                        <a:rPr kumimoji="0" lang="ja-JP" altLang="fr-FR" sz="1400" b="0" i="0" u="none" strike="noStrike" cap="none" normalizeH="0" baseline="0" dirty="0">
                          <a:ln>
                            <a:noFill/>
                          </a:ln>
                          <a:solidFill>
                            <a:srgbClr val="000000"/>
                          </a:solidFill>
                          <a:effectLst/>
                          <a:latin typeface="News Gothic MT" charset="0"/>
                          <a:ea typeface="ＭＳ Ｐゴシック" charset="0"/>
                        </a:rPr>
                        <a:t>’</a:t>
                      </a:r>
                      <a:r>
                        <a:rPr kumimoji="0" lang="fr-FR" sz="1400" b="0" i="0" u="none" strike="noStrike" cap="none" normalizeH="0" baseline="0" dirty="0">
                          <a:ln>
                            <a:noFill/>
                          </a:ln>
                          <a:solidFill>
                            <a:srgbClr val="000000"/>
                          </a:solidFill>
                          <a:effectLst/>
                          <a:latin typeface="News Gothic MT" charset="0"/>
                          <a:ea typeface="ＭＳ Ｐゴシック" charset="0"/>
                        </a:rPr>
                        <a:t>exemple des additifs alimentaires, comme la </a:t>
                      </a:r>
                      <a:r>
                        <a:rPr kumimoji="0" lang="fr-FR" sz="1400" b="0" i="0" u="none" strike="noStrike" cap="none" normalizeH="0" baseline="0" dirty="0" err="1">
                          <a:ln>
                            <a:noFill/>
                          </a:ln>
                          <a:solidFill>
                            <a:srgbClr val="000000"/>
                          </a:solidFill>
                          <a:effectLst/>
                          <a:latin typeface="News Gothic MT" charset="0"/>
                          <a:ea typeface="ＭＳ Ｐゴシック" charset="0"/>
                        </a:rPr>
                        <a:t>stévia</a:t>
                      </a:r>
                      <a:r>
                        <a:rPr kumimoji="0" lang="fr-FR" sz="1400" b="0" i="0" u="none" strike="noStrike" cap="none" normalizeH="0" baseline="0" dirty="0">
                          <a:ln>
                            <a:noFill/>
                          </a:ln>
                          <a:solidFill>
                            <a:srgbClr val="000000"/>
                          </a:solidFill>
                          <a:effectLst/>
                          <a:latin typeface="News Gothic MT" charset="0"/>
                          <a:ea typeface="ＭＳ Ｐゴシック" charset="0"/>
                        </a:rPr>
                        <a:t>, qui permet de remplacer le sucre en apportant le même goût au produit, les calories en moins.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14922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rgbClr val="000000"/>
                          </a:solidFill>
                          <a:effectLst/>
                          <a:latin typeface="News Gothic MT" charset="0"/>
                          <a:ea typeface="ＭＳ Ｐゴシック" charset="0"/>
                        </a:rPr>
                        <a:t>Idée novatrice</a:t>
                      </a:r>
                      <a:r>
                        <a:rPr kumimoji="0" lang="fr-FR" sz="1400" b="1" i="0" u="none" strike="noStrike" cap="none" normalizeH="0" baseline="0" dirty="0">
                          <a:ln>
                            <a:noFill/>
                          </a:ln>
                          <a:solidFill>
                            <a:srgbClr val="000000"/>
                          </a:solidFill>
                          <a:effectLst/>
                          <a:latin typeface="News Gothic MT" charset="0"/>
                          <a:ea typeface="ＭＳ Ｐゴシック" charset="0"/>
                        </a:rPr>
                        <a:t>: </a:t>
                      </a:r>
                      <a:r>
                        <a:rPr kumimoji="0" lang="fr-FR" sz="1400" b="0" i="0" u="none" strike="noStrike" cap="none" normalizeH="0" baseline="0" dirty="0">
                          <a:ln>
                            <a:noFill/>
                          </a:ln>
                          <a:solidFill>
                            <a:srgbClr val="000000"/>
                          </a:solidFill>
                          <a:effectLst/>
                          <a:latin typeface="News Gothic MT" charset="0"/>
                          <a:ea typeface="ＭＳ Ｐゴシック" charset="0"/>
                        </a:rPr>
                        <a:t>La </a:t>
                      </a:r>
                      <a:r>
                        <a:rPr kumimoji="0" lang="fr-FR" sz="1400" b="0" i="0" u="none" strike="noStrike" cap="none" normalizeH="0" baseline="0" dirty="0" err="1">
                          <a:ln>
                            <a:noFill/>
                          </a:ln>
                          <a:solidFill>
                            <a:srgbClr val="000000"/>
                          </a:solidFill>
                          <a:effectLst/>
                          <a:latin typeface="News Gothic MT" charset="0"/>
                          <a:ea typeface="ＭＳ Ｐゴシック" charset="0"/>
                        </a:rPr>
                        <a:t>Stevia</a:t>
                      </a:r>
                      <a:r>
                        <a:rPr kumimoji="0" lang="fr-FR" sz="1400" b="0" i="0" u="none" strike="noStrike" cap="none" normalizeH="0" baseline="0" dirty="0">
                          <a:ln>
                            <a:noFill/>
                          </a:ln>
                          <a:solidFill>
                            <a:srgbClr val="000000"/>
                          </a:solidFill>
                          <a:effectLst/>
                          <a:latin typeface="News Gothic MT" charset="0"/>
                          <a:ea typeface="ＭＳ Ｐゴシック" charset="0"/>
                        </a:rPr>
                        <a:t> est un édulcorant naturel, au pouvoir très sucrant et n'apportant aucune calorie. La </a:t>
                      </a:r>
                      <a:r>
                        <a:rPr kumimoji="0" lang="fr-FR" sz="1400" b="0" i="0" u="none" strike="noStrike" cap="none" normalizeH="0" baseline="0" dirty="0" err="1">
                          <a:ln>
                            <a:noFill/>
                          </a:ln>
                          <a:solidFill>
                            <a:srgbClr val="000000"/>
                          </a:solidFill>
                          <a:effectLst/>
                          <a:latin typeface="News Gothic MT" charset="0"/>
                          <a:ea typeface="ＭＳ Ｐゴシック" charset="0"/>
                        </a:rPr>
                        <a:t>stevia</a:t>
                      </a:r>
                      <a:r>
                        <a:rPr kumimoji="0" lang="fr-FR" sz="1400" b="0" i="0" u="none" strike="noStrike" cap="none" normalizeH="0" baseline="0" dirty="0">
                          <a:ln>
                            <a:noFill/>
                          </a:ln>
                          <a:solidFill>
                            <a:srgbClr val="000000"/>
                          </a:solidFill>
                          <a:effectLst/>
                          <a:latin typeface="News Gothic MT" charset="0"/>
                          <a:ea typeface="ＭＳ Ｐゴシック" charset="0"/>
                        </a:rPr>
                        <a:t>, permet en tant qu'édulcorant, de manger sucré sans augmenter les apports énergétiques quotidiens en raison de l'absence de calories apportées.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ＭＳ Ｐゴシック" charset="0"/>
                        </a:rPr>
                        <a:t>Son utilisation régulière, pourrait participer à la lutte contre l' hypertension artérielle, le diabète, </a:t>
                      </a:r>
                      <a:r>
                        <a:rPr kumimoji="0" lang="fr-FR" sz="1400" b="0" i="0" u="none" strike="noStrike" cap="none" normalizeH="0" baseline="0" dirty="0" smtClean="0">
                          <a:ln>
                            <a:noFill/>
                          </a:ln>
                          <a:solidFill>
                            <a:srgbClr val="000000"/>
                          </a:solidFill>
                          <a:effectLst/>
                          <a:latin typeface="News Gothic MT" charset="0"/>
                          <a:ea typeface="ＭＳ Ｐゴシック" charset="0"/>
                        </a:rPr>
                        <a:t>l’obésité </a:t>
                      </a:r>
                      <a:r>
                        <a:rPr kumimoji="0" lang="fr-FR" sz="1400" b="0" i="0" u="none" strike="noStrike" cap="none" normalizeH="0" baseline="0" dirty="0">
                          <a:ln>
                            <a:noFill/>
                          </a:ln>
                          <a:solidFill>
                            <a:srgbClr val="000000"/>
                          </a:solidFill>
                          <a:effectLst/>
                          <a:latin typeface="News Gothic MT" charset="0"/>
                          <a:ea typeface="ＭＳ Ｐゴシック" charset="0"/>
                        </a:rPr>
                        <a:t>et les caries dentaires.</a:t>
                      </a:r>
                      <a:endParaRPr kumimoji="0" lang="fr-FR" sz="1100" b="0" i="0" u="none" strike="noStrike" cap="none" normalizeH="0" baseline="0" dirty="0">
                        <a:ln>
                          <a:noFill/>
                        </a:ln>
                        <a:solidFill>
                          <a:srgbClr val="000000"/>
                        </a:solidFill>
                        <a:effectLst/>
                        <a:latin typeface="News Gothic MT" charset="0"/>
                        <a:ea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1217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ＭＳ Ｐゴシック" charset="0"/>
                        </a:rPr>
                        <a:t>Source: </a:t>
                      </a:r>
                      <a:r>
                        <a:rPr kumimoji="0" lang="fr-FR" sz="1400" b="0" i="0" u="none" strike="noStrike" cap="none" normalizeH="0" baseline="0" dirty="0">
                          <a:ln>
                            <a:noFill/>
                          </a:ln>
                          <a:solidFill>
                            <a:srgbClr val="000000"/>
                          </a:solidFill>
                          <a:effectLst/>
                          <a:latin typeface="News Gothic MT" charset="0"/>
                          <a:ea typeface="ＭＳ Ｐゴシック" charset="0"/>
                          <a:hlinkClick r:id="rId2"/>
                        </a:rPr>
                        <a:t>http://sante-medecine.commentcamarche.net/faq/4203-effets-positifs-de-la-stevia-obesite-diabete-carie</a:t>
                      </a:r>
                      <a:r>
                        <a:rPr kumimoji="0" lang="fr-FR" sz="1400" b="0" i="0" u="none" strike="noStrike" cap="none" normalizeH="0" baseline="0" dirty="0">
                          <a:ln>
                            <a:noFill/>
                          </a:ln>
                          <a:solidFill>
                            <a:srgbClr val="000000"/>
                          </a:solidFill>
                          <a:effectLst/>
                          <a:latin typeface="News Gothic MT" charset="0"/>
                          <a:ea typeface="ＭＳ Ｐゴシック" charset="0"/>
                        </a:rPr>
                        <a:t>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Titre 1"/>
          <p:cNvSpPr txBox="1">
            <a:spLocks/>
          </p:cNvSpPr>
          <p:nvPr/>
        </p:nvSpPr>
        <p:spPr>
          <a:xfrm>
            <a:off x="433388" y="0"/>
            <a:ext cx="6492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914400" fontAlgn="auto">
              <a:spcBef>
                <a:spcPts val="0"/>
              </a:spcBef>
              <a:spcAft>
                <a:spcPts val="0"/>
              </a:spcAft>
              <a:defRPr/>
            </a:pPr>
            <a:r>
              <a:rPr lang="fr-FR" sz="3200" dirty="0">
                <a:solidFill>
                  <a:schemeClr val="bg1"/>
                </a:solidFill>
              </a:rPr>
              <a:t>TECHNOLOG</a:t>
            </a:r>
            <a:br>
              <a:rPr lang="fr-FR" sz="3200" dirty="0">
                <a:solidFill>
                  <a:schemeClr val="bg1"/>
                </a:solidFill>
              </a:rPr>
            </a:br>
            <a:r>
              <a:rPr lang="fr-FR" sz="3200" dirty="0">
                <a:solidFill>
                  <a:schemeClr val="bg1"/>
                </a:solidFill>
              </a:rPr>
              <a:t>I</a:t>
            </a:r>
            <a:br>
              <a:rPr lang="fr-FR" sz="3200" dirty="0">
                <a:solidFill>
                  <a:schemeClr val="bg1"/>
                </a:solidFill>
              </a:rPr>
            </a:br>
            <a:r>
              <a:rPr lang="fr-FR" sz="3200" dirty="0">
                <a:solidFill>
                  <a:schemeClr val="bg1"/>
                </a:solidFill>
              </a:rPr>
              <a:t>QUE</a:t>
            </a:r>
          </a:p>
        </p:txBody>
      </p:sp>
      <p:pic>
        <p:nvPicPr>
          <p:cNvPr id="6" name="Picture 2" descr="http://www.sucre-stevia.biz/stevia-images/sucre-vs-stev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488" y="1990439"/>
            <a:ext cx="2290762"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6263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32937" y="-1"/>
            <a:ext cx="649407" cy="6858001"/>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sz="4000" dirty="0" smtClean="0">
                <a:solidFill>
                  <a:schemeClr val="bg1"/>
                </a:solidFill>
              </a:rPr>
              <a:t>METAPRODUIT</a:t>
            </a:r>
            <a:endParaRPr lang="fr-FR" sz="4000" dirty="0">
              <a:solidFill>
                <a:schemeClr val="bg1"/>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1327982649"/>
              </p:ext>
            </p:extLst>
          </p:nvPr>
        </p:nvGraphicFramePr>
        <p:xfrm>
          <a:off x="1239838" y="151862"/>
          <a:ext cx="7785100" cy="6371583"/>
        </p:xfrm>
        <a:graphic>
          <a:graphicData uri="http://schemas.openxmlformats.org/drawingml/2006/table">
            <a:tbl>
              <a:tblPr/>
              <a:tblGrid>
                <a:gridCol w="7785100"/>
              </a:tblGrid>
              <a:tr h="433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mn-lt"/>
                          <a:ea typeface="ＭＳ Ｐゴシック" charset="0"/>
                          <a:cs typeface="Times New Roman" charset="0"/>
                        </a:rPr>
                        <a:t>Co-</a:t>
                      </a:r>
                      <a:r>
                        <a:rPr kumimoji="0" lang="fr-FR" sz="1800" b="1" i="0" u="none" strike="noStrike" cap="none" normalizeH="0" baseline="0" dirty="0" err="1" smtClean="0">
                          <a:ln>
                            <a:noFill/>
                          </a:ln>
                          <a:solidFill>
                            <a:srgbClr val="FFFFFF"/>
                          </a:solidFill>
                          <a:effectLst/>
                          <a:latin typeface="+mn-lt"/>
                          <a:ea typeface="ＭＳ Ｐゴシック" charset="0"/>
                          <a:cs typeface="Times New Roman" charset="0"/>
                        </a:rPr>
                        <a:t>branding</a:t>
                      </a:r>
                      <a:r>
                        <a:rPr kumimoji="0" lang="fr-FR" sz="1800" b="1" i="0" u="none" strike="noStrike" cap="none" normalizeH="0" baseline="0" dirty="0" smtClean="0">
                          <a:ln>
                            <a:noFill/>
                          </a:ln>
                          <a:solidFill>
                            <a:srgbClr val="FFFFFF"/>
                          </a:solidFill>
                          <a:effectLst/>
                          <a:latin typeface="+mn-lt"/>
                          <a:ea typeface="ＭＳ Ｐゴシック" charset="0"/>
                          <a:cs typeface="Times New Roman" charset="0"/>
                        </a:rPr>
                        <a:t>, licence, produit dérivés </a:t>
                      </a:r>
                      <a:endParaRPr kumimoji="0" lang="fr-FR" sz="1800" b="1" i="0" u="none" strike="noStrike" cap="none" normalizeH="0" baseline="0" dirty="0">
                        <a:ln>
                          <a:noFill/>
                        </a:ln>
                        <a:solidFill>
                          <a:srgbClr val="FFFFFF"/>
                        </a:solidFill>
                        <a:effectLst/>
                        <a:latin typeface="+mn-lt"/>
                        <a:ea typeface="ＭＳ Ｐゴシック" charset="0"/>
                        <a:cs typeface="Times New Roman"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4335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ＭＳ Ｐゴシック" charset="0"/>
                        </a:rPr>
                        <a:t>« </a:t>
                      </a:r>
                      <a:r>
                        <a:rPr kumimoji="0" lang="fr-FR" sz="1400" b="0" i="0" u="none" strike="noStrike" cap="none" normalizeH="0" baseline="0" dirty="0" smtClean="0">
                          <a:ln>
                            <a:noFill/>
                          </a:ln>
                          <a:solidFill>
                            <a:srgbClr val="000000"/>
                          </a:solidFill>
                          <a:effectLst/>
                          <a:latin typeface="News Gothic MT" charset="0"/>
                          <a:ea typeface="ＭＳ Ｐゴシック" charset="0"/>
                        </a:rPr>
                        <a:t>Alliance luxueuse</a:t>
                      </a:r>
                      <a:r>
                        <a:rPr kumimoji="0" lang="fr-FR" sz="1400" b="0" i="0" u="none" strike="noStrike" cap="none" normalizeH="0" baseline="0" dirty="0">
                          <a:ln>
                            <a:noFill/>
                          </a:ln>
                          <a:solidFill>
                            <a:srgbClr val="000000"/>
                          </a:solidFill>
                          <a:effectLst/>
                          <a:latin typeface="News Gothic MT" charset="0"/>
                          <a:ea typeface="ＭＳ Ｐゴシック" charset="0"/>
                        </a:rPr>
                        <a:t>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3552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rgbClr val="000000"/>
                          </a:solidFill>
                          <a:effectLst/>
                          <a:latin typeface="News Gothic MT" charset="0"/>
                          <a:ea typeface="ＭＳ Ｐゴシック" charset="0"/>
                        </a:rPr>
                        <a:t>Idée source</a:t>
                      </a:r>
                      <a:r>
                        <a:rPr kumimoji="0" lang="fr-FR" sz="1400" b="1" i="0" u="none" strike="noStrike" cap="none" normalizeH="0" baseline="0" dirty="0" smtClean="0">
                          <a:ln>
                            <a:noFill/>
                          </a:ln>
                          <a:solidFill>
                            <a:srgbClr val="000000"/>
                          </a:solidFill>
                          <a:effectLst/>
                          <a:latin typeface="News Gothic MT" charset="0"/>
                          <a:ea typeface="ＭＳ Ｐゴシック" charset="0"/>
                        </a:rPr>
                        <a:t>: </a:t>
                      </a:r>
                      <a:r>
                        <a:rPr kumimoji="0" lang="fr-FR" sz="1400" b="0" i="0" u="none" strike="noStrike" cap="none" normalizeH="0" baseline="0" dirty="0" smtClean="0">
                          <a:ln>
                            <a:noFill/>
                          </a:ln>
                          <a:solidFill>
                            <a:srgbClr val="000000"/>
                          </a:solidFill>
                          <a:effectLst/>
                          <a:latin typeface="News Gothic MT" charset="0"/>
                          <a:ea typeface="ＭＳ Ｐゴシック" charset="0"/>
                        </a:rPr>
                        <a:t>BMW et la marque de maroquinerie de luxe Louis Vuitton se sont associés pour créer une gamme de sacs de voyages exclusivement réservée à la marque de voiture. Ce set de 4 bagages a été réalisé en accord avec les dimensions de la BMW i8, la voiture de sport la plus innovante à ce jour. Les sacs ont été crées selon la savoir faire de la maison Louis Vuitton en alliant un design et des matériaux novateurs, la fibre de carbone. Cette matière est essentiellement utilisée pour les voitures. Mais aujourd’hui, Louis Vuitton utilise cette matière pour créer des sacs de luxe.  </a:t>
                      </a:r>
                      <a:endParaRPr kumimoji="0" lang="fr-FR" sz="1400" b="0" i="0" u="none" strike="noStrike" cap="none" normalizeH="0" baseline="0" dirty="0">
                        <a:ln>
                          <a:noFill/>
                        </a:ln>
                        <a:solidFill>
                          <a:srgbClr val="000000"/>
                        </a:solidFill>
                        <a:effectLst/>
                        <a:latin typeface="News Gothic MT" charset="0"/>
                        <a:ea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143328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rgbClr val="000000"/>
                          </a:solidFill>
                          <a:effectLst/>
                          <a:latin typeface="News Gothic MT" charset="0"/>
                          <a:ea typeface="ＭＳ Ｐゴシック" charset="0"/>
                        </a:rPr>
                        <a:t>Idée novatrice</a:t>
                      </a:r>
                      <a:r>
                        <a:rPr kumimoji="0" lang="fr-FR" sz="1400" b="1" i="0" u="none" strike="noStrike" cap="none" normalizeH="0" baseline="0" dirty="0">
                          <a:ln>
                            <a:noFill/>
                          </a:ln>
                          <a:solidFill>
                            <a:srgbClr val="000000"/>
                          </a:solidFill>
                          <a:effectLst/>
                          <a:latin typeface="News Gothic MT" charset="0"/>
                          <a:ea typeface="ＭＳ Ｐゴシック" charset="0"/>
                        </a:rPr>
                        <a:t>: </a:t>
                      </a:r>
                      <a:r>
                        <a:rPr kumimoji="0" lang="fr-FR" sz="1400" b="0" i="0" u="none" strike="noStrike" cap="none" normalizeH="0" baseline="0" dirty="0" smtClean="0">
                          <a:ln>
                            <a:noFill/>
                          </a:ln>
                          <a:solidFill>
                            <a:srgbClr val="000000"/>
                          </a:solidFill>
                          <a:effectLst/>
                          <a:latin typeface="News Gothic MT" charset="0"/>
                          <a:ea typeface="ＭＳ Ｐゴシック" charset="0"/>
                        </a:rPr>
                        <a:t>L’idée ici est de créer des bagages de luxe dans une nouvelle matière qui est la fibre de carbone tout en s’associant à une grande marque de voiture. L’association entre une marque de voiture est une marque de maroquinerie est innovateur. Cette association n’a jamais été réalisée auparavant. </a:t>
                      </a:r>
                      <a:endParaRPr kumimoji="0" lang="fr-FR" sz="1100" b="0" i="0" u="none" strike="noStrike" cap="none" normalizeH="0" baseline="0" dirty="0">
                        <a:ln>
                          <a:noFill/>
                        </a:ln>
                        <a:solidFill>
                          <a:srgbClr val="000000"/>
                        </a:solidFill>
                        <a:effectLst/>
                        <a:latin typeface="News Gothic MT" charset="0"/>
                        <a:ea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50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ＭＳ Ｐゴシック" charset="0"/>
                        </a:rPr>
                        <a:t>Source</a:t>
                      </a:r>
                      <a:r>
                        <a:rPr kumimoji="0" lang="fr-FR" sz="1400" b="0" i="0" u="none" strike="noStrike" cap="none" normalizeH="0" baseline="0" dirty="0" smtClean="0">
                          <a:ln>
                            <a:noFill/>
                          </a:ln>
                          <a:solidFill>
                            <a:srgbClr val="000000"/>
                          </a:solidFill>
                          <a:effectLst/>
                          <a:latin typeface="News Gothic MT" charset="0"/>
                          <a:ea typeface="ＭＳ Ｐゴシック" charset="0"/>
                        </a:rPr>
                        <a:t>: http://</a:t>
                      </a:r>
                      <a:r>
                        <a:rPr kumimoji="0" lang="fr-FR" sz="1400" b="0" i="0" u="none" strike="noStrike" cap="none" normalizeH="0" baseline="0" dirty="0" err="1" smtClean="0">
                          <a:ln>
                            <a:noFill/>
                          </a:ln>
                          <a:solidFill>
                            <a:srgbClr val="000000"/>
                          </a:solidFill>
                          <a:effectLst/>
                          <a:latin typeface="News Gothic MT" charset="0"/>
                          <a:ea typeface="ＭＳ Ｐゴシック" charset="0"/>
                        </a:rPr>
                        <a:t>www.abc-luxe.com</a:t>
                      </a:r>
                      <a:r>
                        <a:rPr kumimoji="0" lang="fr-FR" sz="1400" b="0" i="0" u="none" strike="noStrike" cap="none" normalizeH="0" baseline="0" dirty="0" smtClean="0">
                          <a:ln>
                            <a:noFill/>
                          </a:ln>
                          <a:solidFill>
                            <a:srgbClr val="000000"/>
                          </a:solidFill>
                          <a:effectLst/>
                          <a:latin typeface="News Gothic MT" charset="0"/>
                          <a:ea typeface="ＭＳ Ｐゴシック" charset="0"/>
                        </a:rPr>
                        <a:t>/actus/l-actu-des-marques/article/louis-vuitton-et-bmw-inventent-les-bagages-de-demain-en-fibre-de-carbonne</a:t>
                      </a:r>
                      <a:endParaRPr kumimoji="0" lang="fr-FR" sz="1400" b="0" i="0" u="none" strike="noStrike" cap="none" normalizeH="0" baseline="0" dirty="0">
                        <a:ln>
                          <a:noFill/>
                        </a:ln>
                        <a:solidFill>
                          <a:srgbClr val="000000"/>
                        </a:solidFill>
                        <a:effectLst/>
                        <a:latin typeface="News Gothic MT" charset="0"/>
                        <a:ea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pic>
        <p:nvPicPr>
          <p:cNvPr id="3" name="Image 2"/>
          <p:cNvPicPr>
            <a:picLocks noChangeAspect="1"/>
          </p:cNvPicPr>
          <p:nvPr/>
        </p:nvPicPr>
        <p:blipFill>
          <a:blip r:embed="rId2"/>
          <a:stretch>
            <a:fillRect/>
          </a:stretch>
        </p:blipFill>
        <p:spPr>
          <a:xfrm>
            <a:off x="6166858" y="2487386"/>
            <a:ext cx="2677886" cy="1997558"/>
          </a:xfrm>
          <a:prstGeom prst="rect">
            <a:avLst/>
          </a:prstGeom>
        </p:spPr>
      </p:pic>
      <p:pic>
        <p:nvPicPr>
          <p:cNvPr id="6" name="Image 5"/>
          <p:cNvPicPr>
            <a:picLocks noChangeAspect="1"/>
          </p:cNvPicPr>
          <p:nvPr/>
        </p:nvPicPr>
        <p:blipFill>
          <a:blip r:embed="rId3"/>
          <a:stretch>
            <a:fillRect/>
          </a:stretch>
        </p:blipFill>
        <p:spPr>
          <a:xfrm>
            <a:off x="2373057" y="2703286"/>
            <a:ext cx="1781658" cy="1781658"/>
          </a:xfrm>
          <a:prstGeom prst="rect">
            <a:avLst/>
          </a:prstGeom>
        </p:spPr>
      </p:pic>
    </p:spTree>
    <p:extLst>
      <p:ext uri="{BB962C8B-B14F-4D97-AF65-F5344CB8AC3E}">
        <p14:creationId xmlns:p14="http://schemas.microsoft.com/office/powerpoint/2010/main" val="4111237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432937" y="-1"/>
            <a:ext cx="649407" cy="6858001"/>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sz="4000" dirty="0" smtClean="0">
                <a:solidFill>
                  <a:schemeClr val="bg1"/>
                </a:solidFill>
              </a:rPr>
              <a:t>METAPRODUIT</a:t>
            </a:r>
            <a:endParaRPr lang="fr-FR" sz="4000" dirty="0">
              <a:solidFill>
                <a:schemeClr val="bg1"/>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1656883279"/>
              </p:ext>
            </p:extLst>
          </p:nvPr>
        </p:nvGraphicFramePr>
        <p:xfrm>
          <a:off x="1239838" y="193675"/>
          <a:ext cx="7785100" cy="6584633"/>
        </p:xfrm>
        <a:graphic>
          <a:graphicData uri="http://schemas.openxmlformats.org/drawingml/2006/table">
            <a:tbl>
              <a:tblPr/>
              <a:tblGrid>
                <a:gridCol w="7785100"/>
              </a:tblGrid>
              <a:tr h="433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FFFFFF"/>
                          </a:solidFill>
                          <a:effectLst/>
                          <a:latin typeface="News Gothic MT" charset="0"/>
                          <a:ea typeface="MS PGothic" charset="0"/>
                          <a:cs typeface="Times New Roman" charset="0"/>
                        </a:rPr>
                        <a:t>Designer, </a:t>
                      </a:r>
                      <a:r>
                        <a:rPr kumimoji="0" lang="fr-FR" sz="1800" b="1" i="0" u="none" strike="noStrike" cap="none" normalizeH="0" baseline="0" dirty="0" err="1">
                          <a:ln>
                            <a:noFill/>
                          </a:ln>
                          <a:solidFill>
                            <a:srgbClr val="FFFFFF"/>
                          </a:solidFill>
                          <a:effectLst/>
                          <a:latin typeface="News Gothic MT" charset="0"/>
                          <a:ea typeface="MS PGothic" charset="0"/>
                          <a:cs typeface="Times New Roman" charset="0"/>
                        </a:rPr>
                        <a:t>créteur</a:t>
                      </a:r>
                      <a:r>
                        <a:rPr kumimoji="0" lang="fr-FR" sz="1800" b="1" i="0" u="none" strike="noStrike" cap="none" normalizeH="0" baseline="0" dirty="0">
                          <a:ln>
                            <a:noFill/>
                          </a:ln>
                          <a:solidFill>
                            <a:srgbClr val="FFFFFF"/>
                          </a:solidFill>
                          <a:effectLst/>
                          <a:latin typeface="News Gothic MT" charset="0"/>
                          <a:ea typeface="MS PGothic" charset="0"/>
                          <a:cs typeface="Times New Roman" charset="0"/>
                        </a:rPr>
                        <a:t> , chef</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4333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News Gothic MT" charset="0"/>
                          <a:ea typeface="MS PGothic" charset="0"/>
                          <a:cs typeface="MS PGothic" charset="0"/>
                        </a:rPr>
                        <a:t>« Nouveaux déodorants compressés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35528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rgbClr val="000000"/>
                          </a:solidFill>
                          <a:effectLst/>
                          <a:latin typeface="News Gothic MT" charset="0"/>
                          <a:ea typeface="MS PGothic" charset="0"/>
                          <a:cs typeface="MS PGothic" charset="0"/>
                        </a:rPr>
                        <a:t>Idée source</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 Les romans érotiques ont toujours fait part de la littérature, mais l</a:t>
                      </a:r>
                      <a:r>
                        <a:rPr kumimoji="0" lang="ja-JP" altLang="fr-FR" sz="1400" b="0" i="0" u="none" strike="noStrike" cap="none" normalizeH="0" baseline="0" dirty="0">
                          <a:ln>
                            <a:noFill/>
                          </a:ln>
                          <a:solidFill>
                            <a:srgbClr val="000000"/>
                          </a:solidFill>
                          <a:effectLst/>
                          <a:latin typeface="News Gothic MT" charset="0"/>
                          <a:ea typeface="MS PGothic" charset="0"/>
                          <a:cs typeface="MS PGothic" charset="0"/>
                        </a:rPr>
                        <a:t>’</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auteur E L James a crée un nouveau genre de romans érotiques avec la série « 50 nuances de Grey » liant amour, argent, vices, sexe et sadomasochisme. En effet</a:t>
                      </a:r>
                      <a:r>
                        <a:rPr kumimoji="0" lang="fr-FR" sz="1400" b="0" i="0" u="none" strike="noStrike" cap="none" normalizeH="0" baseline="0" dirty="0" smtClean="0">
                          <a:ln>
                            <a:noFill/>
                          </a:ln>
                          <a:solidFill>
                            <a:srgbClr val="000000"/>
                          </a:solidFill>
                          <a:effectLst/>
                          <a:latin typeface="News Gothic MT" charset="0"/>
                          <a:ea typeface="MS PGothic" charset="0"/>
                          <a:cs typeface="MS PGothic" charset="0"/>
                        </a:rPr>
                        <a:t>, </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cette trilogie a fait fureur au Etats-Unis puis dans le reste du monde auprès des ménagères avec plus de 50 millions d</a:t>
                      </a:r>
                      <a:r>
                        <a:rPr kumimoji="0" lang="ja-JP" altLang="fr-FR" sz="1400" b="0" i="0" u="none" strike="noStrike" cap="none" normalizeH="0" baseline="0" dirty="0">
                          <a:ln>
                            <a:noFill/>
                          </a:ln>
                          <a:solidFill>
                            <a:srgbClr val="000000"/>
                          </a:solidFill>
                          <a:effectLst/>
                          <a:latin typeface="News Gothic MT" charset="0"/>
                          <a:ea typeface="MS PGothic" charset="0"/>
                          <a:cs typeface="MS PGothic" charset="0"/>
                        </a:rPr>
                        <a:t>’</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exemplaires vendus, bien plus que la saga Harry Potter.</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14335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rgbClr val="000000"/>
                          </a:solidFill>
                          <a:effectLst/>
                          <a:latin typeface="News Gothic MT" charset="0"/>
                          <a:ea typeface="MS PGothic" charset="0"/>
                          <a:cs typeface="MS PGothic" charset="0"/>
                        </a:rPr>
                        <a:t>Idée novatrice</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 Depuis l</a:t>
                      </a:r>
                      <a:r>
                        <a:rPr kumimoji="0" lang="ja-JP" altLang="fr-FR" sz="1400" b="0" i="0" u="none" strike="noStrike" cap="none" normalizeH="0" baseline="0" dirty="0">
                          <a:ln>
                            <a:noFill/>
                          </a:ln>
                          <a:solidFill>
                            <a:srgbClr val="000000"/>
                          </a:solidFill>
                          <a:effectLst/>
                          <a:latin typeface="News Gothic MT" charset="0"/>
                          <a:ea typeface="MS PGothic" charset="0"/>
                          <a:cs typeface="MS PGothic" charset="0"/>
                        </a:rPr>
                        <a:t>’</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engouement </a:t>
                      </a:r>
                      <a:r>
                        <a:rPr kumimoji="0" lang="fr-FR" sz="1400" b="0" i="0" u="none" strike="noStrike" cap="none" normalizeH="0" baseline="0" dirty="0" smtClean="0">
                          <a:ln>
                            <a:noFill/>
                          </a:ln>
                          <a:solidFill>
                            <a:srgbClr val="000000"/>
                          </a:solidFill>
                          <a:effectLst/>
                          <a:latin typeface="News Gothic MT" charset="0"/>
                          <a:ea typeface="MS PGothic" charset="0"/>
                          <a:cs typeface="MS PGothic" charset="0"/>
                        </a:rPr>
                        <a:t>qu’a </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suscité la trilogie « 50 nuances de Grey », la vente de romans érotique n</a:t>
                      </a:r>
                      <a:r>
                        <a:rPr kumimoji="0" lang="ja-JP" altLang="fr-FR" sz="1400" b="0" i="0" u="none" strike="noStrike" cap="none" normalizeH="0" baseline="0" dirty="0">
                          <a:ln>
                            <a:noFill/>
                          </a:ln>
                          <a:solidFill>
                            <a:srgbClr val="000000"/>
                          </a:solidFill>
                          <a:effectLst/>
                          <a:latin typeface="News Gothic MT" charset="0"/>
                          <a:ea typeface="MS PGothic" charset="0"/>
                          <a:cs typeface="MS PGothic" charset="0"/>
                        </a:rPr>
                        <a:t>’</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a cessé d</a:t>
                      </a:r>
                      <a:r>
                        <a:rPr kumimoji="0" lang="ja-JP" altLang="fr-FR" sz="1400" b="0" i="0" u="none" strike="noStrike" cap="none" normalizeH="0" baseline="0" dirty="0">
                          <a:ln>
                            <a:noFill/>
                          </a:ln>
                          <a:solidFill>
                            <a:srgbClr val="000000"/>
                          </a:solidFill>
                          <a:effectLst/>
                          <a:latin typeface="News Gothic MT" charset="0"/>
                          <a:ea typeface="MS PGothic" charset="0"/>
                          <a:cs typeface="MS PGothic" charset="0"/>
                        </a:rPr>
                        <a:t>’</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augmenter, aussi bien dans le soft que dans le sexe vulgaire auprès des femmes de tout âge. Cependant, même les hommes se sont mis à la lecture de romans érotiques </a:t>
                      </a:r>
                      <a:r>
                        <a:rPr kumimoji="0" lang="fr-FR" sz="1400" b="0" i="0" u="none" strike="noStrike" cap="none" normalizeH="0" baseline="0" dirty="0" smtClean="0">
                          <a:ln>
                            <a:noFill/>
                          </a:ln>
                          <a:solidFill>
                            <a:srgbClr val="000000"/>
                          </a:solidFill>
                          <a:effectLst/>
                          <a:latin typeface="News Gothic MT" charset="0"/>
                          <a:ea typeface="MS PGothic" charset="0"/>
                          <a:cs typeface="MS PGothic" charset="0"/>
                        </a:rPr>
                        <a:t>intrigués </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par le phénomène « 50 nuances de Grey ». De plus, le succès de cette trilogie à mis le SM au goût du jour avec la vente d</a:t>
                      </a:r>
                      <a:r>
                        <a:rPr kumimoji="0" lang="ja-JP" altLang="fr-FR" sz="1400" b="0" i="0" u="none" strike="noStrike" cap="none" normalizeH="0" baseline="0" dirty="0">
                          <a:ln>
                            <a:noFill/>
                          </a:ln>
                          <a:solidFill>
                            <a:srgbClr val="000000"/>
                          </a:solidFill>
                          <a:effectLst/>
                          <a:latin typeface="News Gothic MT" charset="0"/>
                          <a:ea typeface="MS PGothic" charset="0"/>
                          <a:cs typeface="MS PGothic" charset="0"/>
                        </a:rPr>
                        <a:t>’</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accessoires </a:t>
                      </a:r>
                      <a:r>
                        <a:rPr kumimoji="0" lang="fr-FR" sz="1400" b="0" i="0" u="none" strike="noStrike" cap="none" normalizeH="0" baseline="0" dirty="0" smtClean="0">
                          <a:ln>
                            <a:noFill/>
                          </a:ln>
                          <a:solidFill>
                            <a:srgbClr val="000000"/>
                          </a:solidFill>
                          <a:effectLst/>
                          <a:latin typeface="News Gothic MT" charset="0"/>
                          <a:ea typeface="MS PGothic" charset="0"/>
                          <a:cs typeface="MS PGothic" charset="0"/>
                        </a:rPr>
                        <a:t>dérivée </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du livre.</a:t>
                      </a:r>
                      <a:endParaRPr kumimoji="0" lang="fr-FR" sz="1100" b="0" i="0" u="none" strike="noStrike" cap="none" normalizeH="0" baseline="0" dirty="0">
                        <a:ln>
                          <a:noFill/>
                        </a:ln>
                        <a:solidFill>
                          <a:srgbClr val="000000"/>
                        </a:solidFill>
                        <a:effectLst/>
                        <a:latin typeface="News Gothic MT" charset="0"/>
                        <a:ea typeface="MS PGothic" charset="0"/>
                        <a:cs typeface="MS PGothic"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50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MS PGothic" charset="0"/>
                          <a:cs typeface="MS PGothic" charset="0"/>
                        </a:rPr>
                        <a:t>Source: </a:t>
                      </a:r>
                      <a:r>
                        <a:rPr kumimoji="0" lang="fr-FR" sz="1400" b="0" i="0" u="none" strike="noStrike" cap="none" normalizeH="0" baseline="0" dirty="0">
                          <a:ln>
                            <a:noFill/>
                          </a:ln>
                          <a:solidFill>
                            <a:srgbClr val="000000"/>
                          </a:solidFill>
                          <a:effectLst/>
                          <a:latin typeface="News Gothic MT" charset="0"/>
                          <a:ea typeface="MS PGothic" charset="0"/>
                          <a:cs typeface="MS PGothic" charset="0"/>
                          <a:hlinkClick r:id="rId2"/>
                        </a:rPr>
                        <a:t>http://www.psychologies.com/Planete/Societe/L-actu-decryptee/Articles-et-dossiers/Cinquante-nuances-de-Grey-pourquoi-un-tel-succes</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pic>
        <p:nvPicPr>
          <p:cNvPr id="7" name="Picture 2" descr="http://lecinemadenicolas.files.wordpress.com/2013/09/cinquante-nuan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865" y="2356042"/>
            <a:ext cx="3671888"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679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32937" y="-1"/>
            <a:ext cx="649407" cy="6858001"/>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sz="4000" dirty="0" smtClean="0">
                <a:solidFill>
                  <a:schemeClr val="bg1"/>
                </a:solidFill>
              </a:rPr>
              <a:t>METAPRODUIT</a:t>
            </a:r>
            <a:endParaRPr lang="fr-FR" sz="4000" dirty="0">
              <a:solidFill>
                <a:schemeClr val="bg1"/>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2389893837"/>
              </p:ext>
            </p:extLst>
          </p:nvPr>
        </p:nvGraphicFramePr>
        <p:xfrm>
          <a:off x="1239838" y="151862"/>
          <a:ext cx="7785100" cy="6584943"/>
        </p:xfrm>
        <a:graphic>
          <a:graphicData uri="http://schemas.openxmlformats.org/drawingml/2006/table">
            <a:tbl>
              <a:tblPr/>
              <a:tblGrid>
                <a:gridCol w="7785100"/>
              </a:tblGrid>
              <a:tr h="433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mn-lt"/>
                          <a:ea typeface="ＭＳ Ｐゴシック" charset="0"/>
                          <a:cs typeface="Times New Roman" charset="0"/>
                        </a:rPr>
                        <a:t>Packaging</a:t>
                      </a:r>
                      <a:endParaRPr kumimoji="0" lang="fr-FR" sz="1800" b="1" i="0" u="none" strike="noStrike" cap="none" normalizeH="0" baseline="0" dirty="0">
                        <a:ln>
                          <a:noFill/>
                        </a:ln>
                        <a:solidFill>
                          <a:srgbClr val="FFFFFF"/>
                        </a:solidFill>
                        <a:effectLst/>
                        <a:latin typeface="+mn-lt"/>
                        <a:ea typeface="ＭＳ Ｐゴシック" charset="0"/>
                        <a:cs typeface="Times New Roman"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4335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ＭＳ Ｐゴシック" charset="0"/>
                        </a:rPr>
                        <a:t>« </a:t>
                      </a:r>
                      <a:r>
                        <a:rPr kumimoji="0" lang="fr-FR" sz="1400" b="0" i="0" u="none" strike="noStrike" cap="none" normalizeH="0" baseline="0" dirty="0" smtClean="0">
                          <a:ln>
                            <a:noFill/>
                          </a:ln>
                          <a:solidFill>
                            <a:srgbClr val="000000"/>
                          </a:solidFill>
                          <a:effectLst/>
                          <a:latin typeface="News Gothic MT" charset="0"/>
                          <a:ea typeface="ＭＳ Ｐゴシック" charset="0"/>
                        </a:rPr>
                        <a:t>Nouveaux déodorants compressés</a:t>
                      </a:r>
                      <a:r>
                        <a:rPr kumimoji="0" lang="fr-FR" sz="1400" b="0" i="0" u="none" strike="noStrike" cap="none" normalizeH="0" baseline="0" dirty="0">
                          <a:ln>
                            <a:noFill/>
                          </a:ln>
                          <a:solidFill>
                            <a:srgbClr val="000000"/>
                          </a:solidFill>
                          <a:effectLst/>
                          <a:latin typeface="News Gothic MT" charset="0"/>
                          <a:ea typeface="ＭＳ Ｐゴシック" charset="0"/>
                        </a:rPr>
                        <a:t>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3552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rgbClr val="000000"/>
                          </a:solidFill>
                          <a:effectLst/>
                          <a:latin typeface="News Gothic MT" charset="0"/>
                          <a:ea typeface="ＭＳ Ｐゴシック" charset="0"/>
                        </a:rPr>
                        <a:t>Idée source</a:t>
                      </a:r>
                      <a:r>
                        <a:rPr kumimoji="0" lang="fr-FR" sz="1400" b="1" i="0" u="none" strike="noStrike" cap="none" normalizeH="0" baseline="0" dirty="0" smtClean="0">
                          <a:ln>
                            <a:noFill/>
                          </a:ln>
                          <a:solidFill>
                            <a:srgbClr val="000000"/>
                          </a:solidFill>
                          <a:effectLst/>
                          <a:latin typeface="News Gothic MT" charset="0"/>
                          <a:ea typeface="ＭＳ Ｐゴシック" charset="0"/>
                        </a:rPr>
                        <a:t>: </a:t>
                      </a:r>
                      <a:r>
                        <a:rPr kumimoji="0" lang="fr-FR" sz="1400" b="0" i="0" u="none" strike="noStrike" cap="none" normalizeH="0" baseline="0" dirty="0" smtClean="0">
                          <a:ln>
                            <a:noFill/>
                          </a:ln>
                          <a:solidFill>
                            <a:srgbClr val="000000"/>
                          </a:solidFill>
                          <a:effectLst/>
                          <a:latin typeface="News Gothic MT" charset="0"/>
                          <a:ea typeface="ＭＳ Ｐゴシック" charset="0"/>
                        </a:rPr>
                        <a:t>Aujourd’hui, la lutte pour un monde meilleur est constante. Nous pouvons donc retrouver des marques qui souhaitent s’investir en proposant des produits plus écologiques comme </a:t>
                      </a:r>
                      <a:r>
                        <a:rPr kumimoji="0" lang="fr-FR" sz="1400" b="0" i="0" u="none" strike="noStrike" cap="none" normalizeH="0" baseline="0" dirty="0" err="1" smtClean="0">
                          <a:ln>
                            <a:noFill/>
                          </a:ln>
                          <a:solidFill>
                            <a:srgbClr val="000000"/>
                          </a:solidFill>
                          <a:effectLst/>
                          <a:latin typeface="News Gothic MT" charset="0"/>
                          <a:ea typeface="ＭＳ Ｐゴシック" charset="0"/>
                        </a:rPr>
                        <a:t>Rexona</a:t>
                      </a:r>
                      <a:r>
                        <a:rPr kumimoji="0" lang="fr-FR" sz="1400" b="0" i="0" u="none" strike="noStrike" cap="none" normalizeH="0" baseline="0" dirty="0" smtClean="0">
                          <a:ln>
                            <a:noFill/>
                          </a:ln>
                          <a:solidFill>
                            <a:srgbClr val="000000"/>
                          </a:solidFill>
                          <a:effectLst/>
                          <a:latin typeface="News Gothic MT" charset="0"/>
                          <a:ea typeface="ＭＳ Ｐゴシック" charset="0"/>
                        </a:rPr>
                        <a:t>. La marque de produits d’hygiène s’est engagée à créer des déodorants deux fois plus petit avec la même contenance. Les anciens déodorants de 200ML se retrouvent aujourd’hui dans un aérosols de 100Ml, qui durera tout aussi longtemps et seront tout aussi efficace. </a:t>
                      </a:r>
                      <a:endParaRPr kumimoji="0" lang="fr-FR" sz="1400" b="0" i="0" u="none" strike="noStrike" cap="none" normalizeH="0" baseline="0" dirty="0">
                        <a:ln>
                          <a:noFill/>
                        </a:ln>
                        <a:solidFill>
                          <a:srgbClr val="000000"/>
                        </a:solidFill>
                        <a:effectLst/>
                        <a:latin typeface="News Gothic MT" charset="0"/>
                        <a:ea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143328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smtClean="0">
                          <a:ln>
                            <a:noFill/>
                          </a:ln>
                          <a:solidFill>
                            <a:srgbClr val="000000"/>
                          </a:solidFill>
                          <a:effectLst/>
                          <a:latin typeface="News Gothic MT" charset="0"/>
                          <a:ea typeface="ＭＳ Ｐゴシック" charset="0"/>
                        </a:rPr>
                        <a:t>Idée novatrice</a:t>
                      </a:r>
                      <a:r>
                        <a:rPr kumimoji="0" lang="fr-FR" sz="1400" b="1" i="0" u="none" strike="noStrike" cap="none" normalizeH="0" baseline="0" dirty="0" smtClean="0">
                          <a:ln>
                            <a:noFill/>
                          </a:ln>
                          <a:solidFill>
                            <a:srgbClr val="000000"/>
                          </a:solidFill>
                          <a:effectLst/>
                          <a:latin typeface="News Gothic MT" charset="0"/>
                          <a:ea typeface="ＭＳ Ｐゴシック" charset="0"/>
                        </a:rPr>
                        <a:t>: </a:t>
                      </a:r>
                      <a:r>
                        <a:rPr kumimoji="0" lang="fr-FR" sz="1400" b="0" i="0" u="none" strike="noStrike" cap="none" normalizeH="0" baseline="0" dirty="0" smtClean="0">
                          <a:ln>
                            <a:noFill/>
                          </a:ln>
                          <a:solidFill>
                            <a:srgbClr val="000000"/>
                          </a:solidFill>
                          <a:effectLst/>
                          <a:latin typeface="News Gothic MT" charset="0"/>
                          <a:ea typeface="ＭＳ Ｐゴシック" charset="0"/>
                        </a:rPr>
                        <a:t>L’idée ici est de mettre en avant le coté écologique dans un nouveau packaging plus respectueux de l’environnement. Plusieurs marques s’y sont mis, et cela ne fait que commencer. L’envie de proposer des produits plus écologiques est devenu un phénomène qui séduit. </a:t>
                      </a:r>
                      <a:endParaRPr kumimoji="0" lang="fr-FR" sz="1100" b="0" i="0" u="none" strike="noStrike" cap="none" normalizeH="0" baseline="0" dirty="0">
                        <a:ln>
                          <a:noFill/>
                        </a:ln>
                        <a:solidFill>
                          <a:srgbClr val="000000"/>
                        </a:solidFill>
                        <a:effectLst/>
                        <a:latin typeface="News Gothic MT" charset="0"/>
                        <a:ea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50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ＭＳ Ｐゴシック" charset="0"/>
                        </a:rPr>
                        <a:t>Source</a:t>
                      </a:r>
                      <a:r>
                        <a:rPr kumimoji="0" lang="fr-FR" sz="1400" b="0" i="0" u="none" strike="noStrike" cap="none" normalizeH="0" baseline="0" dirty="0" smtClean="0">
                          <a:ln>
                            <a:noFill/>
                          </a:ln>
                          <a:solidFill>
                            <a:srgbClr val="000000"/>
                          </a:solidFill>
                          <a:effectLst/>
                          <a:latin typeface="News Gothic MT" charset="0"/>
                          <a:ea typeface="ＭＳ Ｐゴシック" charset="0"/>
                        </a:rPr>
                        <a:t>: </a:t>
                      </a:r>
                      <a:r>
                        <a:rPr kumimoji="0" lang="pl-PL" sz="1400" b="0" i="0" u="none" strike="noStrike" cap="none" normalizeH="0" baseline="0" dirty="0" smtClean="0">
                          <a:ln>
                            <a:noFill/>
                          </a:ln>
                          <a:solidFill>
                            <a:srgbClr val="000000"/>
                          </a:solidFill>
                          <a:effectLst/>
                          <a:latin typeface="News Gothic MT" charset="0"/>
                          <a:ea typeface="ＭＳ Ｐゴシック" charset="0"/>
                        </a:rPr>
                        <a:t>http://</a:t>
                      </a:r>
                      <a:r>
                        <a:rPr kumimoji="0" lang="pl-PL" sz="1400" b="0" i="0" u="none" strike="noStrike" cap="none" normalizeH="0" baseline="0" dirty="0" err="1" smtClean="0">
                          <a:ln>
                            <a:noFill/>
                          </a:ln>
                          <a:solidFill>
                            <a:srgbClr val="000000"/>
                          </a:solidFill>
                          <a:effectLst/>
                          <a:latin typeface="News Gothic MT" charset="0"/>
                          <a:ea typeface="ＭＳ Ｐゴシック" charset="0"/>
                        </a:rPr>
                        <a:t>www.deodorantscompresses.com</a:t>
                      </a:r>
                      <a:r>
                        <a:rPr kumimoji="0" lang="pl-PL" sz="1400" b="0" i="0" u="none" strike="noStrike" cap="none" normalizeH="0" baseline="0" dirty="0" smtClean="0">
                          <a:ln>
                            <a:noFill/>
                          </a:ln>
                          <a:solidFill>
                            <a:srgbClr val="000000"/>
                          </a:solidFill>
                          <a:effectLst/>
                          <a:latin typeface="News Gothic MT" charset="0"/>
                          <a:ea typeface="ＭＳ Ｐゴシック" charset="0"/>
                        </a:rPr>
                        <a:t>/?</a:t>
                      </a:r>
                      <a:r>
                        <a:rPr kumimoji="0" lang="pl-PL" sz="1400" b="0" i="0" u="none" strike="noStrike" cap="none" normalizeH="0" baseline="0" dirty="0" err="1" smtClean="0">
                          <a:ln>
                            <a:noFill/>
                          </a:ln>
                          <a:solidFill>
                            <a:srgbClr val="000000"/>
                          </a:solidFill>
                          <a:effectLst/>
                          <a:latin typeface="News Gothic MT" charset="0"/>
                          <a:ea typeface="ＭＳ Ｐゴシック" charset="0"/>
                        </a:rPr>
                        <a:t>gclid</a:t>
                      </a:r>
                      <a:r>
                        <a:rPr kumimoji="0" lang="pl-PL" sz="1400" b="0" i="0" u="none" strike="noStrike" cap="none" normalizeH="0" baseline="0" dirty="0" smtClean="0">
                          <a:ln>
                            <a:noFill/>
                          </a:ln>
                          <a:solidFill>
                            <a:srgbClr val="000000"/>
                          </a:solidFill>
                          <a:effectLst/>
                          <a:latin typeface="News Gothic MT" charset="0"/>
                          <a:ea typeface="ＭＳ Ｐゴシック" charset="0"/>
                        </a:rPr>
                        <a:t>=CjgKEAjwzIucBRDzjIz9qMOB3TASJABBIwL1Zg42TJN9LrFvBqVV1CK6qavMc5BE3kT_Lh-5aS5rP_D_BwE</a:t>
                      </a:r>
                      <a:endParaRPr kumimoji="0" lang="fr-FR" sz="1400" b="0" i="0" u="none" strike="noStrike" cap="none" normalizeH="0" baseline="0" dirty="0">
                        <a:ln>
                          <a:noFill/>
                        </a:ln>
                        <a:solidFill>
                          <a:srgbClr val="000000"/>
                        </a:solidFill>
                        <a:effectLst/>
                        <a:latin typeface="News Gothic MT" charset="0"/>
                        <a:ea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pic>
        <p:nvPicPr>
          <p:cNvPr id="2" name="Image 1"/>
          <p:cNvPicPr>
            <a:picLocks noChangeAspect="1"/>
          </p:cNvPicPr>
          <p:nvPr/>
        </p:nvPicPr>
        <p:blipFill>
          <a:blip r:embed="rId2"/>
          <a:stretch>
            <a:fillRect/>
          </a:stretch>
        </p:blipFill>
        <p:spPr>
          <a:xfrm>
            <a:off x="7409543" y="2413000"/>
            <a:ext cx="965200" cy="2032000"/>
          </a:xfrm>
          <a:prstGeom prst="rect">
            <a:avLst/>
          </a:prstGeom>
        </p:spPr>
      </p:pic>
      <p:pic>
        <p:nvPicPr>
          <p:cNvPr id="3" name="Image 2"/>
          <p:cNvPicPr>
            <a:picLocks noChangeAspect="1"/>
          </p:cNvPicPr>
          <p:nvPr/>
        </p:nvPicPr>
        <p:blipFill>
          <a:blip r:embed="rId3"/>
          <a:stretch>
            <a:fillRect/>
          </a:stretch>
        </p:blipFill>
        <p:spPr>
          <a:xfrm>
            <a:off x="2594428" y="2398486"/>
            <a:ext cx="3810000" cy="2133600"/>
          </a:xfrm>
          <a:prstGeom prst="rect">
            <a:avLst/>
          </a:prstGeom>
        </p:spPr>
      </p:pic>
    </p:spTree>
    <p:extLst>
      <p:ext uri="{BB962C8B-B14F-4D97-AF65-F5344CB8AC3E}">
        <p14:creationId xmlns:p14="http://schemas.microsoft.com/office/powerpoint/2010/main" val="3725241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32937" y="-1"/>
            <a:ext cx="649407" cy="6858001"/>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sz="4000" dirty="0" smtClean="0">
                <a:solidFill>
                  <a:schemeClr val="bg1"/>
                </a:solidFill>
              </a:rPr>
              <a:t>METAPRODUIT</a:t>
            </a:r>
            <a:endParaRPr lang="fr-FR" sz="4000" dirty="0">
              <a:solidFill>
                <a:schemeClr val="bg1"/>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1660376034"/>
              </p:ext>
            </p:extLst>
          </p:nvPr>
        </p:nvGraphicFramePr>
        <p:xfrm>
          <a:off x="1219225" y="232135"/>
          <a:ext cx="7785100" cy="6361114"/>
        </p:xfrm>
        <a:graphic>
          <a:graphicData uri="http://schemas.openxmlformats.org/drawingml/2006/table">
            <a:tbl>
              <a:tblPr/>
              <a:tblGrid>
                <a:gridCol w="7785100"/>
              </a:tblGrid>
              <a:tr h="433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FFFFFF"/>
                          </a:solidFill>
                          <a:effectLst/>
                          <a:latin typeface="News Gothic MT" charset="0"/>
                          <a:ea typeface="MS PGothic" charset="0"/>
                          <a:cs typeface="Times New Roman" charset="0"/>
                        </a:rPr>
                        <a:t>Offre globale, produit complémentaire, support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4333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MS PGothic" charset="0"/>
                          <a:cs typeface="MS PGothic" charset="0"/>
                        </a:rPr>
                        <a:t>« </a:t>
                      </a:r>
                      <a:r>
                        <a:rPr kumimoji="0" lang="fr-FR" sz="1400" b="0" i="0" u="none" strike="noStrike" cap="none" normalizeH="0" baseline="0" dirty="0" smtClean="0">
                          <a:ln>
                            <a:noFill/>
                          </a:ln>
                          <a:solidFill>
                            <a:srgbClr val="000000"/>
                          </a:solidFill>
                          <a:effectLst/>
                          <a:latin typeface="News Gothic MT" charset="0"/>
                          <a:ea typeface="MS PGothic" charset="0"/>
                          <a:cs typeface="MS PGothic" charset="0"/>
                        </a:rPr>
                        <a:t>la nouvelle passion de la protéine</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35528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rgbClr val="000000"/>
                          </a:solidFill>
                          <a:effectLst/>
                          <a:latin typeface="News Gothic MT" charset="0"/>
                          <a:ea typeface="MS PGothic" charset="0"/>
                          <a:cs typeface="MS PGothic" charset="0"/>
                        </a:rPr>
                        <a:t>Idée source: </a:t>
                      </a:r>
                      <a:r>
                        <a:rPr kumimoji="0" lang="fr-FR" sz="1400" b="0" i="0" u="none" strike="noStrike" cap="none" normalizeH="0" baseline="0" dirty="0">
                          <a:ln>
                            <a:noFill/>
                          </a:ln>
                          <a:solidFill>
                            <a:schemeClr val="tx1"/>
                          </a:solidFill>
                          <a:effectLst/>
                          <a:latin typeface="News Gothic MT" charset="0"/>
                          <a:ea typeface="ＭＳ Ｐゴシック" charset="0"/>
                        </a:rPr>
                        <a:t>L'apport en protéine est important quand on fait de la musculation et si l'on souhaite prendre de la masse musculaire. Pour augmenter le volume des muscles, il faut bien sûr consommer suffisamment de protéines, mais pas seulement, une alimentation équilibrée et suffisante est primordiale quand on veut radicalement changer son physique. Cependant de plus en plus de </a:t>
                      </a:r>
                      <a:r>
                        <a:rPr kumimoji="0" lang="fr-FR" sz="1400" b="0" i="0" u="none" strike="noStrike" cap="none" normalizeH="0" baseline="0" dirty="0" smtClean="0">
                          <a:ln>
                            <a:noFill/>
                          </a:ln>
                          <a:solidFill>
                            <a:schemeClr val="tx1"/>
                          </a:solidFill>
                          <a:effectLst/>
                          <a:latin typeface="News Gothic MT" charset="0"/>
                          <a:ea typeface="ＭＳ Ｐゴシック" charset="0"/>
                        </a:rPr>
                        <a:t>sportif consomment </a:t>
                      </a:r>
                      <a:r>
                        <a:rPr kumimoji="0" lang="fr-FR" sz="1400" b="0" i="0" u="none" strike="noStrike" cap="none" normalizeH="0" baseline="0" dirty="0">
                          <a:ln>
                            <a:noFill/>
                          </a:ln>
                          <a:solidFill>
                            <a:schemeClr val="tx1"/>
                          </a:solidFill>
                          <a:effectLst/>
                          <a:latin typeface="News Gothic MT" charset="0"/>
                          <a:ea typeface="ＭＳ Ｐゴシック" charset="0"/>
                        </a:rPr>
                        <a:t>des </a:t>
                      </a:r>
                      <a:r>
                        <a:rPr kumimoji="0" lang="fr-FR" sz="1400" b="0" i="0" u="none" strike="noStrike" cap="none" normalizeH="0" baseline="0" dirty="0" smtClean="0">
                          <a:ln>
                            <a:noFill/>
                          </a:ln>
                          <a:solidFill>
                            <a:schemeClr val="tx1"/>
                          </a:solidFill>
                          <a:effectLst/>
                          <a:latin typeface="News Gothic MT" charset="0"/>
                          <a:ea typeface="ＭＳ Ｐゴシック" charset="0"/>
                        </a:rPr>
                        <a:t>protéines </a:t>
                      </a:r>
                      <a:r>
                        <a:rPr kumimoji="0" lang="fr-FR" sz="1400" b="0" i="0" u="none" strike="noStrike" cap="none" normalizeH="0" baseline="0" dirty="0">
                          <a:ln>
                            <a:noFill/>
                          </a:ln>
                          <a:solidFill>
                            <a:schemeClr val="tx1"/>
                          </a:solidFill>
                          <a:effectLst/>
                          <a:latin typeface="News Gothic MT" charset="0"/>
                          <a:ea typeface="ＭＳ Ｐゴシック" charset="0"/>
                        </a:rPr>
                        <a:t>en poudre comme produit complémentaire à leur alimentation afin de prendre en muscle plus rapidement.</a:t>
                      </a:r>
                      <a:endParaRPr kumimoji="0" lang="fr-FR" sz="1400" b="0" i="0" u="none" strike="noStrike" cap="none" normalizeH="0" baseline="0" dirty="0">
                        <a:ln>
                          <a:noFill/>
                        </a:ln>
                        <a:solidFill>
                          <a:srgbClr val="000000"/>
                        </a:solidFill>
                        <a:effectLst/>
                        <a:latin typeface="News Gothic MT" charset="0"/>
                        <a:ea typeface="MS PGothic" charset="0"/>
                        <a:cs typeface="MS PGothic"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14335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rgbClr val="000000"/>
                          </a:solidFill>
                          <a:effectLst/>
                          <a:latin typeface="News Gothic MT" charset="0"/>
                          <a:ea typeface="MS PGothic" charset="0"/>
                          <a:cs typeface="MS PGothic" charset="0"/>
                        </a:rPr>
                        <a:t>Idée novatrice</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 les protéines en poudre, </a:t>
                      </a:r>
                      <a:r>
                        <a:rPr kumimoji="0" lang="fr-FR" sz="1400" b="0" i="0" u="none" strike="noStrike" cap="none" normalizeH="0" baseline="0" dirty="0" smtClean="0">
                          <a:ln>
                            <a:noFill/>
                          </a:ln>
                          <a:solidFill>
                            <a:srgbClr val="000000"/>
                          </a:solidFill>
                          <a:effectLst/>
                          <a:latin typeface="News Gothic MT" charset="0"/>
                          <a:ea typeface="MS PGothic" charset="0"/>
                          <a:cs typeface="MS PGothic" charset="0"/>
                        </a:rPr>
                        <a:t>alliées </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à une alimentation seine et une activité physique régulière permette de gagner en muscle plus rapidement et facilite la perte de poids. </a:t>
                      </a:r>
                      <a:r>
                        <a:rPr kumimoji="0" lang="fr-FR" sz="1400" b="0" i="0" u="none" strike="noStrike" cap="none" normalizeH="0" baseline="0" dirty="0" smtClean="0">
                          <a:ln>
                            <a:noFill/>
                          </a:ln>
                          <a:solidFill>
                            <a:srgbClr val="000000"/>
                          </a:solidFill>
                          <a:effectLst/>
                          <a:latin typeface="News Gothic MT" charset="0"/>
                          <a:ea typeface="MS PGothic" charset="0"/>
                          <a:cs typeface="MS PGothic" charset="0"/>
                        </a:rPr>
                        <a:t>Les </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protéines en poudre correspondent à du lait auquel on a retirer l</a:t>
                      </a:r>
                      <a:r>
                        <a:rPr kumimoji="0" lang="ja-JP" altLang="fr-FR" sz="1400" b="0" i="0" u="none" strike="noStrike" cap="none" normalizeH="0" baseline="0" dirty="0">
                          <a:ln>
                            <a:noFill/>
                          </a:ln>
                          <a:solidFill>
                            <a:srgbClr val="000000"/>
                          </a:solidFill>
                          <a:effectLst/>
                          <a:latin typeface="News Gothic MT" charset="0"/>
                          <a:ea typeface="MS PGothic" charset="0"/>
                          <a:cs typeface="MS PGothic" charset="0"/>
                        </a:rPr>
                        <a:t>’</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eau, la graisse et son sucre. Il ne reste alors </a:t>
                      </a:r>
                      <a:r>
                        <a:rPr kumimoji="0" lang="fr-FR" sz="1400" b="0" i="0" u="none" strike="noStrike" cap="none" normalizeH="0" baseline="0" dirty="0" err="1">
                          <a:ln>
                            <a:noFill/>
                          </a:ln>
                          <a:solidFill>
                            <a:srgbClr val="000000"/>
                          </a:solidFill>
                          <a:effectLst/>
                          <a:latin typeface="News Gothic MT" charset="0"/>
                          <a:ea typeface="MS PGothic" charset="0"/>
                          <a:cs typeface="MS PGothic" charset="0"/>
                        </a:rPr>
                        <a:t>qu</a:t>
                      </a:r>
                      <a:r>
                        <a:rPr kumimoji="0" lang="ja-JP" altLang="fr-FR" sz="1400" b="0" i="0" u="none" strike="noStrike" cap="none" normalizeH="0" baseline="0" dirty="0">
                          <a:ln>
                            <a:noFill/>
                          </a:ln>
                          <a:solidFill>
                            <a:srgbClr val="000000"/>
                          </a:solidFill>
                          <a:effectLst/>
                          <a:latin typeface="News Gothic MT" charset="0"/>
                          <a:ea typeface="MS PGothic" charset="0"/>
                          <a:cs typeface="MS PGothic" charset="0"/>
                        </a:rPr>
                        <a:t>’</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une poudre </a:t>
                      </a:r>
                      <a:r>
                        <a:rPr kumimoji="0" lang="fr-FR" sz="1400" b="0" i="0" u="none" strike="noStrike" cap="none" normalizeH="0" baseline="0" dirty="0" smtClean="0">
                          <a:ln>
                            <a:noFill/>
                          </a:ln>
                          <a:solidFill>
                            <a:srgbClr val="000000"/>
                          </a:solidFill>
                          <a:effectLst/>
                          <a:latin typeface="News Gothic MT" charset="0"/>
                          <a:ea typeface="MS PGothic" charset="0"/>
                          <a:cs typeface="MS PGothic" charset="0"/>
                        </a:rPr>
                        <a:t>que l’on </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met en boîte et qui peut également être </a:t>
                      </a:r>
                      <a:r>
                        <a:rPr kumimoji="0" lang="fr-FR" sz="1400" b="0" i="0" u="none" strike="noStrike" cap="none" normalizeH="0" baseline="0" dirty="0" smtClean="0">
                          <a:ln>
                            <a:noFill/>
                          </a:ln>
                          <a:solidFill>
                            <a:srgbClr val="000000"/>
                          </a:solidFill>
                          <a:effectLst/>
                          <a:latin typeface="News Gothic MT" charset="0"/>
                          <a:ea typeface="MS PGothic" charset="0"/>
                          <a:cs typeface="MS PGothic" charset="0"/>
                        </a:rPr>
                        <a:t>aromatisée.</a:t>
                      </a:r>
                      <a:endParaRPr kumimoji="0" lang="fr-FR" sz="1100" b="0" i="0" u="none" strike="noStrike" cap="none" normalizeH="0" baseline="0" dirty="0">
                        <a:ln>
                          <a:noFill/>
                        </a:ln>
                        <a:solidFill>
                          <a:srgbClr val="000000"/>
                        </a:solidFill>
                        <a:effectLst/>
                        <a:latin typeface="News Gothic MT" charset="0"/>
                        <a:ea typeface="MS PGothic" charset="0"/>
                        <a:cs typeface="MS PGothic"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50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MS PGothic" charset="0"/>
                          <a:cs typeface="MS PGothic" charset="0"/>
                        </a:rPr>
                        <a:t>Source: </a:t>
                      </a:r>
                      <a:r>
                        <a:rPr kumimoji="0" lang="fr-FR" sz="1400" b="0" i="0" u="none" strike="noStrike" cap="none" normalizeH="0" baseline="0" dirty="0">
                          <a:ln>
                            <a:noFill/>
                          </a:ln>
                          <a:solidFill>
                            <a:srgbClr val="000000"/>
                          </a:solidFill>
                          <a:effectLst/>
                          <a:latin typeface="News Gothic MT" charset="0"/>
                          <a:ea typeface="MS PGothic" charset="0"/>
                          <a:cs typeface="MS PGothic" charset="0"/>
                          <a:hlinkClick r:id="rId2"/>
                        </a:rPr>
                        <a:t>http://www.musculaction.com/proteines.htm</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pic>
        <p:nvPicPr>
          <p:cNvPr id="7" name="Picture 2" descr="http://www.musculaction.com/images/whey-protein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671" y="2536716"/>
            <a:ext cx="28829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3065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32937" y="-1"/>
            <a:ext cx="649407" cy="6858001"/>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sz="4000" dirty="0" smtClean="0">
                <a:solidFill>
                  <a:schemeClr val="bg1"/>
                </a:solidFill>
              </a:rPr>
              <a:t>METAPRODUIT</a:t>
            </a:r>
            <a:endParaRPr lang="fr-FR" sz="4000" dirty="0">
              <a:solidFill>
                <a:schemeClr val="bg1"/>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969611600"/>
              </p:ext>
            </p:extLst>
          </p:nvPr>
        </p:nvGraphicFramePr>
        <p:xfrm>
          <a:off x="1239838" y="151862"/>
          <a:ext cx="7785100" cy="6361424"/>
        </p:xfrm>
        <a:graphic>
          <a:graphicData uri="http://schemas.openxmlformats.org/drawingml/2006/table">
            <a:tbl>
              <a:tblPr/>
              <a:tblGrid>
                <a:gridCol w="7785100"/>
              </a:tblGrid>
              <a:tr h="433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mn-lt"/>
                          <a:ea typeface="ＭＳ Ｐゴシック" charset="0"/>
                          <a:cs typeface="Times New Roman" charset="0"/>
                        </a:rPr>
                        <a:t>Services associés</a:t>
                      </a:r>
                      <a:endParaRPr kumimoji="0" lang="fr-FR" sz="1800" b="1" i="0" u="none" strike="noStrike" cap="none" normalizeH="0" baseline="0" dirty="0">
                        <a:ln>
                          <a:noFill/>
                        </a:ln>
                        <a:solidFill>
                          <a:srgbClr val="FFFFFF"/>
                        </a:solidFill>
                        <a:effectLst/>
                        <a:latin typeface="+mn-lt"/>
                        <a:ea typeface="ＭＳ Ｐゴシック" charset="0"/>
                        <a:cs typeface="Times New Roman"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4335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ＭＳ Ｐゴシック" charset="0"/>
                        </a:rPr>
                        <a:t>« </a:t>
                      </a:r>
                      <a:r>
                        <a:rPr kumimoji="0" lang="fr-FR" sz="1400" b="0" i="0" u="none" strike="noStrike" cap="none" normalizeH="0" baseline="0" dirty="0" smtClean="0">
                          <a:ln>
                            <a:noFill/>
                          </a:ln>
                          <a:solidFill>
                            <a:srgbClr val="000000"/>
                          </a:solidFill>
                          <a:effectLst/>
                          <a:latin typeface="News Gothic MT" charset="0"/>
                          <a:ea typeface="ＭＳ Ｐゴシック" charset="0"/>
                        </a:rPr>
                        <a:t>la pose gratuite après l’achat</a:t>
                      </a:r>
                      <a:r>
                        <a:rPr kumimoji="0" lang="fr-FR" sz="1400" b="0" i="0" u="none" strike="noStrike" cap="none" normalizeH="0" baseline="0" dirty="0">
                          <a:ln>
                            <a:noFill/>
                          </a:ln>
                          <a:solidFill>
                            <a:srgbClr val="000000"/>
                          </a:solidFill>
                          <a:effectLst/>
                          <a:latin typeface="News Gothic MT" charset="0"/>
                          <a:ea typeface="ＭＳ Ｐゴシック" charset="0"/>
                        </a:rPr>
                        <a:t>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3552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rgbClr val="000000"/>
                          </a:solidFill>
                          <a:effectLst/>
                          <a:latin typeface="News Gothic MT" charset="0"/>
                          <a:ea typeface="ＭＳ Ｐゴシック" charset="0"/>
                        </a:rPr>
                        <a:t>Idée source</a:t>
                      </a:r>
                      <a:r>
                        <a:rPr kumimoji="0" lang="fr-FR" sz="1400" b="1" i="0" u="none" strike="noStrike" cap="none" normalizeH="0" baseline="0" dirty="0" smtClean="0">
                          <a:ln>
                            <a:noFill/>
                          </a:ln>
                          <a:solidFill>
                            <a:srgbClr val="000000"/>
                          </a:solidFill>
                          <a:effectLst/>
                          <a:latin typeface="News Gothic MT" charset="0"/>
                          <a:ea typeface="ＭＳ Ｐゴシック" charset="0"/>
                        </a:rPr>
                        <a:t>: </a:t>
                      </a:r>
                      <a:r>
                        <a:rPr kumimoji="0" lang="fr-FR" sz="1400" b="0" i="0" u="none" strike="noStrike" cap="none" normalizeH="0" baseline="0" dirty="0" smtClean="0">
                          <a:ln>
                            <a:noFill/>
                          </a:ln>
                          <a:solidFill>
                            <a:srgbClr val="000000"/>
                          </a:solidFill>
                          <a:effectLst/>
                          <a:latin typeface="News Gothic MT" charset="0"/>
                          <a:ea typeface="ＭＳ Ｐゴシック" charset="0"/>
                        </a:rPr>
                        <a:t>Aujourd’hui, tous les moyens sont bons pour faire économiser le client ou du moins lui faire croire qu’il gagne en échange d’un achat. Beaucoup d’entreprises d’ameublement, et de produits volumineux proposent après un achat d’un montant minimum ou produit volumineux la pose gratuite.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News Gothic MT" charset="0"/>
                          <a:ea typeface="ＭＳ Ｐゴシック" charset="0"/>
                        </a:rPr>
                        <a:t>C’est ce que propose Darty par exemple pour les produits volumineux. Peu importe que vous soyez bricoleur ou non, Darty vous installe gratuitement votre produit récemment acheté. Cela permet également d’installer un sentiment de sécurité car les personnes s’occupant de l’installation ne partent pas tant que le produit ne fonctionne pas. </a:t>
                      </a:r>
                      <a:endParaRPr kumimoji="0" lang="fr-FR" sz="1400" b="0" i="0" u="none" strike="noStrike" cap="none" normalizeH="0" baseline="0" dirty="0">
                        <a:ln>
                          <a:noFill/>
                        </a:ln>
                        <a:solidFill>
                          <a:srgbClr val="000000"/>
                        </a:solidFill>
                        <a:effectLst/>
                        <a:latin typeface="News Gothic MT" charset="0"/>
                        <a:ea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1433286">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1400" b="1" i="0" u="sng" strike="noStrike" cap="none" normalizeH="0" baseline="0" dirty="0" smtClean="0">
                          <a:ln>
                            <a:noFill/>
                          </a:ln>
                          <a:solidFill>
                            <a:srgbClr val="000000"/>
                          </a:solidFill>
                          <a:effectLst/>
                          <a:latin typeface="News Gothic MT" charset="0"/>
                          <a:ea typeface="ＭＳ Ｐゴシック" charset="0"/>
                        </a:rPr>
                        <a:t>Idée novatrice</a:t>
                      </a:r>
                      <a:r>
                        <a:rPr kumimoji="0" lang="fr-FR" sz="1400" b="1" i="0" u="none" strike="noStrike" cap="none" normalizeH="0" baseline="0" dirty="0" smtClean="0">
                          <a:ln>
                            <a:noFill/>
                          </a:ln>
                          <a:solidFill>
                            <a:srgbClr val="000000"/>
                          </a:solidFill>
                          <a:effectLst/>
                          <a:latin typeface="News Gothic MT" charset="0"/>
                          <a:ea typeface="ＭＳ Ｐゴシック" charset="0"/>
                        </a:rPr>
                        <a:t>: </a:t>
                      </a:r>
                      <a:r>
                        <a:rPr kumimoji="0" lang="fr-FR" sz="1400" b="0" i="0" u="none" strike="noStrike" cap="none" normalizeH="0" baseline="0" dirty="0" smtClean="0">
                          <a:ln>
                            <a:noFill/>
                          </a:ln>
                          <a:solidFill>
                            <a:srgbClr val="000000"/>
                          </a:solidFill>
                          <a:effectLst/>
                          <a:latin typeface="News Gothic MT" charset="0"/>
                          <a:ea typeface="ＭＳ Ｐゴシック" charset="0"/>
                        </a:rPr>
                        <a:t>Ce phénomène ne cesse de se développer étant donné la conjoncture actuelle. Nous voyons de plus en plus de types d’entreprises de proposer ce même type d’offre. C’est un concept innovateur qui consiste à apporter un service supplémentaire à l’achat pour faciliter la vie des consommateurs.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a:ln>
                          <a:noFill/>
                        </a:ln>
                        <a:solidFill>
                          <a:srgbClr val="000000"/>
                        </a:solidFill>
                        <a:effectLst/>
                        <a:latin typeface="News Gothic MT" charset="0"/>
                        <a:ea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50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ＭＳ Ｐゴシック" charset="0"/>
                        </a:rPr>
                        <a:t>Source</a:t>
                      </a:r>
                      <a:r>
                        <a:rPr kumimoji="0" lang="fr-FR" sz="1400" b="0" i="0" u="none" strike="noStrike" cap="none" normalizeH="0" baseline="0" dirty="0" smtClean="0">
                          <a:ln>
                            <a:noFill/>
                          </a:ln>
                          <a:solidFill>
                            <a:srgbClr val="000000"/>
                          </a:solidFill>
                          <a:effectLst/>
                          <a:latin typeface="News Gothic MT" charset="0"/>
                          <a:ea typeface="ＭＳ Ｐゴシック" charset="0"/>
                        </a:rPr>
                        <a:t>: </a:t>
                      </a:r>
                      <a:r>
                        <a:rPr kumimoji="0" lang="en-US" sz="1400" b="0" i="0" u="none" strike="noStrike" cap="none" normalizeH="0" baseline="0" dirty="0" smtClean="0">
                          <a:ln>
                            <a:noFill/>
                          </a:ln>
                          <a:solidFill>
                            <a:srgbClr val="000000"/>
                          </a:solidFill>
                          <a:effectLst/>
                          <a:latin typeface="News Gothic MT" charset="0"/>
                          <a:ea typeface="ＭＳ Ｐゴシック" charset="0"/>
                        </a:rPr>
                        <a:t>http://</a:t>
                      </a:r>
                      <a:r>
                        <a:rPr kumimoji="0" lang="en-US" sz="1400" b="0" i="0" u="none" strike="noStrike" cap="none" normalizeH="0" baseline="0" dirty="0" err="1" smtClean="0">
                          <a:ln>
                            <a:noFill/>
                          </a:ln>
                          <a:solidFill>
                            <a:srgbClr val="000000"/>
                          </a:solidFill>
                          <a:effectLst/>
                          <a:latin typeface="News Gothic MT" charset="0"/>
                          <a:ea typeface="ＭＳ Ｐゴシック" charset="0"/>
                        </a:rPr>
                        <a:t>www.darty.com</a:t>
                      </a:r>
                      <a:r>
                        <a:rPr kumimoji="0" lang="en-US" sz="1400" b="0" i="0" u="none" strike="noStrike" cap="none" normalizeH="0" baseline="0" dirty="0" smtClean="0">
                          <a:ln>
                            <a:noFill/>
                          </a:ln>
                          <a:solidFill>
                            <a:srgbClr val="000000"/>
                          </a:solidFill>
                          <a:effectLst/>
                          <a:latin typeface="News Gothic MT" charset="0"/>
                          <a:ea typeface="ＭＳ Ｐゴシック" charset="0"/>
                        </a:rPr>
                        <a:t>/</a:t>
                      </a:r>
                      <a:r>
                        <a:rPr kumimoji="0" lang="en-US" sz="1400" b="0" i="0" u="none" strike="noStrike" cap="none" normalizeH="0" baseline="0" dirty="0" err="1" smtClean="0">
                          <a:ln>
                            <a:noFill/>
                          </a:ln>
                          <a:solidFill>
                            <a:srgbClr val="000000"/>
                          </a:solidFill>
                          <a:effectLst/>
                          <a:latin typeface="News Gothic MT" charset="0"/>
                          <a:ea typeface="ＭＳ Ｐゴシック" charset="0"/>
                        </a:rPr>
                        <a:t>achat</a:t>
                      </a:r>
                      <a:r>
                        <a:rPr kumimoji="0" lang="en-US" sz="1400" b="0" i="0" u="none" strike="noStrike" cap="none" normalizeH="0" baseline="0" dirty="0" smtClean="0">
                          <a:ln>
                            <a:noFill/>
                          </a:ln>
                          <a:solidFill>
                            <a:srgbClr val="000000"/>
                          </a:solidFill>
                          <a:effectLst/>
                          <a:latin typeface="News Gothic MT" charset="0"/>
                          <a:ea typeface="ＭＳ Ｐゴシック" charset="0"/>
                        </a:rPr>
                        <a:t>/services/installation-mise-en-service_6.html</a:t>
                      </a:r>
                      <a:endParaRPr kumimoji="0" lang="fr-FR" sz="1400" b="0" i="0" u="none" strike="noStrike" cap="none" normalizeH="0" baseline="0" dirty="0">
                        <a:ln>
                          <a:noFill/>
                        </a:ln>
                        <a:solidFill>
                          <a:srgbClr val="000000"/>
                        </a:solidFill>
                        <a:effectLst/>
                        <a:latin typeface="News Gothic MT" charset="0"/>
                        <a:ea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pic>
        <p:nvPicPr>
          <p:cNvPr id="2" name="Image 1"/>
          <p:cNvPicPr>
            <a:picLocks noChangeAspect="1"/>
          </p:cNvPicPr>
          <p:nvPr/>
        </p:nvPicPr>
        <p:blipFill>
          <a:blip r:embed="rId2"/>
          <a:stretch>
            <a:fillRect/>
          </a:stretch>
        </p:blipFill>
        <p:spPr>
          <a:xfrm>
            <a:off x="6509434" y="2915671"/>
            <a:ext cx="1397000" cy="1397000"/>
          </a:xfrm>
          <a:prstGeom prst="rect">
            <a:avLst/>
          </a:prstGeom>
        </p:spPr>
      </p:pic>
      <p:pic>
        <p:nvPicPr>
          <p:cNvPr id="3" name="Image 2"/>
          <p:cNvPicPr>
            <a:picLocks noChangeAspect="1"/>
          </p:cNvPicPr>
          <p:nvPr/>
        </p:nvPicPr>
        <p:blipFill>
          <a:blip r:embed="rId3"/>
          <a:stretch>
            <a:fillRect/>
          </a:stretch>
        </p:blipFill>
        <p:spPr>
          <a:xfrm>
            <a:off x="2274271" y="3129469"/>
            <a:ext cx="2886966" cy="962322"/>
          </a:xfrm>
          <a:prstGeom prst="rect">
            <a:avLst/>
          </a:prstGeom>
        </p:spPr>
      </p:pic>
    </p:spTree>
    <p:extLst>
      <p:ext uri="{BB962C8B-B14F-4D97-AF65-F5344CB8AC3E}">
        <p14:creationId xmlns:p14="http://schemas.microsoft.com/office/powerpoint/2010/main" val="2242102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32937" y="-1"/>
            <a:ext cx="649407" cy="6858001"/>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sz="4400" dirty="0" smtClean="0">
                <a:solidFill>
                  <a:schemeClr val="bg1"/>
                </a:solidFill>
              </a:rPr>
              <a:t>STRATEGIE</a:t>
            </a:r>
            <a:endParaRPr lang="fr-FR" sz="4400" dirty="0">
              <a:solidFill>
                <a:schemeClr val="bg1"/>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2703155930"/>
              </p:ext>
            </p:extLst>
          </p:nvPr>
        </p:nvGraphicFramePr>
        <p:xfrm>
          <a:off x="1358900" y="170599"/>
          <a:ext cx="7785100" cy="6543346"/>
        </p:xfrm>
        <a:graphic>
          <a:graphicData uri="http://schemas.openxmlformats.org/drawingml/2006/table">
            <a:tbl>
              <a:tblPr/>
              <a:tblGrid>
                <a:gridCol w="7785100"/>
              </a:tblGrid>
              <a:tr h="433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mn-lt"/>
                          <a:ea typeface="ＭＳ Ｐゴシック" charset="0"/>
                          <a:cs typeface="Times New Roman" charset="0"/>
                        </a:rPr>
                        <a:t>Normes et réglementations </a:t>
                      </a:r>
                      <a:endParaRPr kumimoji="0" lang="fr-FR" sz="1800" b="1" i="0" u="none" strike="noStrike" cap="none" normalizeH="0" baseline="0" dirty="0">
                        <a:ln>
                          <a:noFill/>
                        </a:ln>
                        <a:solidFill>
                          <a:srgbClr val="FFFFFF"/>
                        </a:solidFill>
                        <a:effectLst/>
                        <a:latin typeface="+mn-lt"/>
                        <a:ea typeface="ＭＳ Ｐゴシック" charset="0"/>
                        <a:cs typeface="Times New Roman"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4335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ＭＳ Ｐゴシック" charset="0"/>
                        </a:rPr>
                        <a:t>« </a:t>
                      </a:r>
                      <a:r>
                        <a:rPr kumimoji="0" lang="fr-FR" sz="1400" b="0" i="0" u="none" strike="noStrike" cap="none" normalizeH="0" baseline="0" dirty="0" smtClean="0">
                          <a:ln>
                            <a:noFill/>
                          </a:ln>
                          <a:solidFill>
                            <a:srgbClr val="000000"/>
                          </a:solidFill>
                          <a:effectLst/>
                          <a:latin typeface="News Gothic MT" charset="0"/>
                          <a:ea typeface="ＭＳ Ｐゴシック" charset="0"/>
                        </a:rPr>
                        <a:t>Commercialisation du siège auto homologué</a:t>
                      </a:r>
                      <a:r>
                        <a:rPr kumimoji="0" lang="fr-FR" sz="1400" b="0" i="0" u="none" strike="noStrike" cap="none" normalizeH="0" baseline="0" dirty="0">
                          <a:ln>
                            <a:noFill/>
                          </a:ln>
                          <a:solidFill>
                            <a:srgbClr val="000000"/>
                          </a:solidFill>
                          <a:effectLst/>
                          <a:latin typeface="News Gothic MT" charset="0"/>
                          <a:ea typeface="ＭＳ Ｐゴシック" charset="0"/>
                        </a:rPr>
                        <a:t>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372475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rgbClr val="000000"/>
                          </a:solidFill>
                          <a:effectLst/>
                          <a:latin typeface="News Gothic MT" charset="0"/>
                          <a:ea typeface="ＭＳ Ｐゴシック" charset="0"/>
                        </a:rPr>
                        <a:t>Idée source</a:t>
                      </a:r>
                      <a:r>
                        <a:rPr kumimoji="0" lang="fr-FR" sz="1400" b="1" i="0" u="none" strike="noStrike" cap="none" normalizeH="0" baseline="0" dirty="0" smtClean="0">
                          <a:ln>
                            <a:noFill/>
                          </a:ln>
                          <a:solidFill>
                            <a:srgbClr val="000000"/>
                          </a:solidFill>
                          <a:effectLst/>
                          <a:latin typeface="News Gothic MT" charset="0"/>
                          <a:ea typeface="ＭＳ Ｐゴシック" charset="0"/>
                        </a:rPr>
                        <a:t>: </a:t>
                      </a:r>
                      <a:r>
                        <a:rPr kumimoji="0" lang="fr-FR" sz="1400" b="0" i="0" u="none" strike="noStrike" cap="none" normalizeH="0" baseline="0" dirty="0" smtClean="0">
                          <a:ln>
                            <a:noFill/>
                          </a:ln>
                          <a:solidFill>
                            <a:srgbClr val="000000"/>
                          </a:solidFill>
                          <a:effectLst/>
                          <a:latin typeface="News Gothic MT" charset="0"/>
                          <a:ea typeface="ＭＳ Ｐゴシック" charset="0"/>
                        </a:rPr>
                        <a:t>il est difficile aujourd’hui de choisir un siège auto qui convienne. De plus, c’est </a:t>
                      </a:r>
                      <a:r>
                        <a:rPr kumimoji="0" lang="fr-FR" sz="1400" b="0" i="0" u="none" strike="noStrike" cap="none" normalizeH="0" baseline="0" dirty="0" smtClean="0">
                          <a:ln>
                            <a:noFill/>
                          </a:ln>
                          <a:solidFill>
                            <a:srgbClr val="000000"/>
                          </a:solidFill>
                          <a:effectLst/>
                          <a:latin typeface="+mn-lt"/>
                          <a:ea typeface="ＭＳ Ｐゴシック" charset="0"/>
                        </a:rPr>
                        <a:t>un élément indispensable lors de la sortie d’un nouveau né. Il doit donc correspondre à des normes bien spécifiques qui sont régies par une réglementation pointilleuse. Pour bien choisir son siège auto, il faut bien prendre en compte le poids de l’enfant et son âge. </a:t>
                      </a:r>
                    </a:p>
                    <a:p>
                      <a:pPr marL="0" marR="0" lvl="0" indent="0" algn="just" defTabSz="914400" rtl="0" eaLnBrk="1" fontAlgn="base" latinLnBrk="0" hangingPunct="1">
                        <a:lnSpc>
                          <a:spcPct val="100000"/>
                        </a:lnSpc>
                        <a:spcBef>
                          <a:spcPct val="0"/>
                        </a:spcBef>
                        <a:spcAft>
                          <a:spcPct val="0"/>
                        </a:spcAft>
                        <a:buClrTx/>
                        <a:buSzTx/>
                        <a:buFontTx/>
                        <a:buNone/>
                        <a:tabLst/>
                      </a:pPr>
                      <a:r>
                        <a:rPr lang="fr-FR" sz="1400" b="0" kern="1200" dirty="0" smtClean="0">
                          <a:solidFill>
                            <a:schemeClr val="tx1"/>
                          </a:solidFill>
                          <a:latin typeface="+mn-lt"/>
                          <a:ea typeface="+mn-ea"/>
                          <a:cs typeface="+mn-cs"/>
                        </a:rPr>
                        <a:t>La norme </a:t>
                      </a:r>
                      <a:r>
                        <a:rPr lang="fr-FR" sz="1400" b="0" kern="1200" dirty="0" err="1" smtClean="0">
                          <a:solidFill>
                            <a:schemeClr val="tx1"/>
                          </a:solidFill>
                          <a:latin typeface="+mn-lt"/>
                          <a:ea typeface="+mn-ea"/>
                          <a:cs typeface="+mn-cs"/>
                        </a:rPr>
                        <a:t>i-Size</a:t>
                      </a:r>
                      <a:r>
                        <a:rPr lang="fr-FR" sz="1400" b="0" kern="1200" dirty="0" smtClean="0">
                          <a:solidFill>
                            <a:schemeClr val="tx1"/>
                          </a:solidFill>
                          <a:latin typeface="+mn-lt"/>
                          <a:ea typeface="+mn-ea"/>
                          <a:cs typeface="+mn-cs"/>
                        </a:rPr>
                        <a:t> est donc la nouvelle réglementation européenne qui régit l’homologation des sièges auto pour enfants.</a:t>
                      </a:r>
                      <a:r>
                        <a:rPr lang="fr-FR" sz="1400" b="0" kern="1200" baseline="0" dirty="0" smtClean="0">
                          <a:solidFill>
                            <a:schemeClr val="tx1"/>
                          </a:solidFill>
                          <a:latin typeface="+mn-lt"/>
                          <a:ea typeface="+mn-ea"/>
                          <a:cs typeface="+mn-cs"/>
                        </a:rPr>
                        <a:t> </a:t>
                      </a:r>
                      <a:r>
                        <a:rPr kumimoji="0" lang="fr-FR" sz="1400" b="0" i="0" u="none" strike="noStrike" cap="none" normalizeH="0" baseline="0" dirty="0" smtClean="0">
                          <a:ln>
                            <a:noFill/>
                          </a:ln>
                          <a:solidFill>
                            <a:srgbClr val="000000"/>
                          </a:solidFill>
                          <a:effectLst/>
                          <a:latin typeface="+mn-lt"/>
                          <a:ea typeface="ＭＳ Ｐゴシック" charset="0"/>
                        </a:rPr>
                        <a:t>La réglementation européenne insiste bien sur le fait que les siège auto sont obligatoires pour les enfants de moins de 10 ans. De plus le type de fixation assure également un sécurité supplémentaire. Les normes concernant les sièges auto se classe en 5 groupes qui dépendent du poids de l’enfant. Les sièges homologués selon le R44 (règlement 44) seront encore autorisés à la vente pendant une certaine </a:t>
                      </a:r>
                      <a:r>
                        <a:rPr kumimoji="0" lang="fr-FR" sz="1400" b="0" i="0" u="none" strike="noStrike" cap="none" normalizeH="0" baseline="0" dirty="0" smtClean="0">
                          <a:ln>
                            <a:noFill/>
                          </a:ln>
                          <a:solidFill>
                            <a:srgbClr val="000000"/>
                          </a:solidFill>
                          <a:effectLst/>
                          <a:latin typeface="News Gothic MT" charset="0"/>
                          <a:ea typeface="ＭＳ Ｐゴシック" charset="0"/>
                        </a:rPr>
                        <a:t>période après 2014. </a:t>
                      </a:r>
                      <a:endParaRPr kumimoji="0" lang="fr-FR" sz="1400" b="0" i="0" u="none" strike="noStrike" cap="none" normalizeH="0" baseline="0" dirty="0">
                        <a:ln>
                          <a:noFill/>
                        </a:ln>
                        <a:solidFill>
                          <a:srgbClr val="000000"/>
                        </a:solidFill>
                        <a:effectLst/>
                        <a:latin typeface="News Gothic MT" charset="0"/>
                        <a:ea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1433286">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1400" b="1" i="0" u="sng" strike="noStrike" cap="none" normalizeH="0" baseline="0" dirty="0" smtClean="0">
                          <a:ln>
                            <a:noFill/>
                          </a:ln>
                          <a:solidFill>
                            <a:srgbClr val="000000"/>
                          </a:solidFill>
                          <a:effectLst/>
                          <a:latin typeface="News Gothic MT" charset="0"/>
                          <a:ea typeface="ＭＳ Ｐゴシック" charset="0"/>
                        </a:rPr>
                        <a:t>Idée novatrice</a:t>
                      </a:r>
                      <a:r>
                        <a:rPr kumimoji="0" lang="fr-FR" sz="1400" b="1" i="0" u="none" strike="noStrike" cap="none" normalizeH="0" baseline="0" dirty="0" smtClean="0">
                          <a:ln>
                            <a:noFill/>
                          </a:ln>
                          <a:solidFill>
                            <a:srgbClr val="000000"/>
                          </a:solidFill>
                          <a:effectLst/>
                          <a:latin typeface="News Gothic MT" charset="0"/>
                          <a:ea typeface="ＭＳ Ｐゴシック" charset="0"/>
                        </a:rPr>
                        <a:t>: </a:t>
                      </a:r>
                      <a:r>
                        <a:rPr kumimoji="0" lang="fr-FR" sz="1400" b="0" i="0" u="none" strike="noStrike" cap="none" normalizeH="0" baseline="0" dirty="0" smtClean="0">
                          <a:ln>
                            <a:noFill/>
                          </a:ln>
                          <a:solidFill>
                            <a:srgbClr val="000000"/>
                          </a:solidFill>
                          <a:effectLst/>
                          <a:latin typeface="News Gothic MT" charset="0"/>
                          <a:ea typeface="ＭＳ Ｐゴシック" charset="0"/>
                        </a:rPr>
                        <a:t>L’idée ici est de mettre en avant la sécurité de l’enfant avant tout dans un véhicule. L'Europe décide donc de mettre en place des règlementations afin que la sécurité des enfants soit assurée. Nous sommes toujours dans le domaine de l’innovation étant donné que les constructeurs se doivent de respecter ces normes et donc les appliquer sur leur futurs produits. </a:t>
                      </a:r>
                      <a:endParaRPr kumimoji="0" lang="fr-FR" sz="1100" b="0" i="0" u="none" strike="noStrike" cap="none" normalizeH="0" baseline="0" dirty="0">
                        <a:ln>
                          <a:noFill/>
                        </a:ln>
                        <a:solidFill>
                          <a:srgbClr val="000000"/>
                        </a:solidFill>
                        <a:effectLst/>
                        <a:latin typeface="News Gothic MT" charset="0"/>
                        <a:ea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50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ＭＳ Ｐゴシック" charset="0"/>
                        </a:rPr>
                        <a:t>Source</a:t>
                      </a:r>
                      <a:r>
                        <a:rPr kumimoji="0" lang="fr-FR" sz="1400" b="0" i="0" u="none" strike="noStrike" cap="none" normalizeH="0" baseline="0" dirty="0" smtClean="0">
                          <a:ln>
                            <a:noFill/>
                          </a:ln>
                          <a:solidFill>
                            <a:srgbClr val="000000"/>
                          </a:solidFill>
                          <a:effectLst/>
                          <a:latin typeface="News Gothic MT" charset="0"/>
                          <a:ea typeface="ＭＳ Ｐゴシック" charset="0"/>
                        </a:rPr>
                        <a:t>: </a:t>
                      </a:r>
                      <a:r>
                        <a:rPr kumimoji="0" lang="pl-PL" sz="1400" b="0" i="0" u="none" strike="noStrike" cap="none" normalizeH="0" baseline="0" dirty="0" smtClean="0">
                          <a:ln>
                            <a:noFill/>
                          </a:ln>
                          <a:solidFill>
                            <a:srgbClr val="000000"/>
                          </a:solidFill>
                          <a:effectLst/>
                          <a:latin typeface="News Gothic MT" charset="0"/>
                          <a:ea typeface="ＭＳ Ｐゴシック" charset="0"/>
                        </a:rPr>
                        <a:t>http://</a:t>
                      </a:r>
                      <a:r>
                        <a:rPr kumimoji="0" lang="pl-PL" sz="1400" b="0" i="0" u="none" strike="noStrike" cap="none" normalizeH="0" baseline="0" dirty="0" err="1" smtClean="0">
                          <a:ln>
                            <a:noFill/>
                          </a:ln>
                          <a:solidFill>
                            <a:srgbClr val="000000"/>
                          </a:solidFill>
                          <a:effectLst/>
                          <a:latin typeface="News Gothic MT" charset="0"/>
                          <a:ea typeface="ＭＳ Ｐゴシック" charset="0"/>
                        </a:rPr>
                        <a:t>www.quechoisir.org</a:t>
                      </a:r>
                      <a:r>
                        <a:rPr kumimoji="0" lang="pl-PL" sz="1400" b="0" i="0" u="none" strike="noStrike" cap="none" normalizeH="0" baseline="0" dirty="0" smtClean="0">
                          <a:ln>
                            <a:noFill/>
                          </a:ln>
                          <a:solidFill>
                            <a:srgbClr val="000000"/>
                          </a:solidFill>
                          <a:effectLst/>
                          <a:latin typeface="News Gothic MT" charset="0"/>
                          <a:ea typeface="ＭＳ Ｐゴシック" charset="0"/>
                        </a:rPr>
                        <a:t>/auto/piece-</a:t>
                      </a:r>
                      <a:r>
                        <a:rPr kumimoji="0" lang="pl-PL" sz="1400" b="0" i="0" u="none" strike="noStrike" cap="none" normalizeH="0" baseline="0" dirty="0" err="1" smtClean="0">
                          <a:ln>
                            <a:noFill/>
                          </a:ln>
                          <a:solidFill>
                            <a:srgbClr val="000000"/>
                          </a:solidFill>
                          <a:effectLst/>
                          <a:latin typeface="News Gothic MT" charset="0"/>
                          <a:ea typeface="ＭＳ Ｐゴシック" charset="0"/>
                        </a:rPr>
                        <a:t>detachee</a:t>
                      </a:r>
                      <a:r>
                        <a:rPr kumimoji="0" lang="pl-PL" sz="1400" b="0" i="0" u="none" strike="noStrike" cap="none" normalizeH="0" baseline="0" dirty="0" smtClean="0">
                          <a:ln>
                            <a:noFill/>
                          </a:ln>
                          <a:solidFill>
                            <a:srgbClr val="000000"/>
                          </a:solidFill>
                          <a:effectLst/>
                          <a:latin typeface="News Gothic MT" charset="0"/>
                          <a:ea typeface="ＭＳ Ｐゴシック" charset="0"/>
                        </a:rPr>
                        <a:t>/gros-plan-</a:t>
                      </a:r>
                      <a:r>
                        <a:rPr kumimoji="0" lang="pl-PL" sz="1400" b="0" i="0" u="none" strike="noStrike" cap="none" normalizeH="0" baseline="0" dirty="0" err="1" smtClean="0">
                          <a:ln>
                            <a:noFill/>
                          </a:ln>
                          <a:solidFill>
                            <a:srgbClr val="000000"/>
                          </a:solidFill>
                          <a:effectLst/>
                          <a:latin typeface="News Gothic MT" charset="0"/>
                          <a:ea typeface="ＭＳ Ｐゴシック" charset="0"/>
                        </a:rPr>
                        <a:t>sieges</a:t>
                      </a:r>
                      <a:r>
                        <a:rPr kumimoji="0" lang="pl-PL" sz="1400" b="0" i="0" u="none" strike="noStrike" cap="none" normalizeH="0" baseline="0" dirty="0" smtClean="0">
                          <a:ln>
                            <a:noFill/>
                          </a:ln>
                          <a:solidFill>
                            <a:srgbClr val="000000"/>
                          </a:solidFill>
                          <a:effectLst/>
                          <a:latin typeface="News Gothic MT" charset="0"/>
                          <a:ea typeface="ＭＳ Ｐゴシック" charset="0"/>
                        </a:rPr>
                        <a:t>-auto-la-</a:t>
                      </a:r>
                      <a:r>
                        <a:rPr kumimoji="0" lang="pl-PL" sz="1400" b="0" i="0" u="none" strike="noStrike" cap="none" normalizeH="0" baseline="0" dirty="0" err="1" smtClean="0">
                          <a:ln>
                            <a:noFill/>
                          </a:ln>
                          <a:solidFill>
                            <a:srgbClr val="000000"/>
                          </a:solidFill>
                          <a:effectLst/>
                          <a:latin typeface="News Gothic MT" charset="0"/>
                          <a:ea typeface="ＭＳ Ｐゴシック" charset="0"/>
                        </a:rPr>
                        <a:t>reglementation</a:t>
                      </a:r>
                      <a:endParaRPr kumimoji="0" lang="pl-PL" sz="1400" b="0" i="0" u="none" strike="noStrike" cap="none" normalizeH="0" baseline="0" dirty="0" smtClean="0">
                        <a:ln>
                          <a:noFill/>
                        </a:ln>
                        <a:solidFill>
                          <a:srgbClr val="000000"/>
                        </a:solidFill>
                        <a:effectLst/>
                        <a:latin typeface="News Gothic MT" charset="0"/>
                        <a:ea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pic>
        <p:nvPicPr>
          <p:cNvPr id="3" name="Image 2"/>
          <p:cNvPicPr>
            <a:picLocks noChangeAspect="1"/>
          </p:cNvPicPr>
          <p:nvPr/>
        </p:nvPicPr>
        <p:blipFill>
          <a:blip r:embed="rId2"/>
          <a:stretch>
            <a:fillRect/>
          </a:stretch>
        </p:blipFill>
        <p:spPr>
          <a:xfrm>
            <a:off x="4746624" y="3509935"/>
            <a:ext cx="1158875" cy="1158875"/>
          </a:xfrm>
          <a:prstGeom prst="rect">
            <a:avLst/>
          </a:prstGeom>
        </p:spPr>
      </p:pic>
    </p:spTree>
    <p:extLst>
      <p:ext uri="{BB962C8B-B14F-4D97-AF65-F5344CB8AC3E}">
        <p14:creationId xmlns:p14="http://schemas.microsoft.com/office/powerpoint/2010/main" val="3278019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32937" y="-1"/>
            <a:ext cx="649407" cy="6858001"/>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sz="4400" dirty="0" smtClean="0">
                <a:solidFill>
                  <a:schemeClr val="bg1"/>
                </a:solidFill>
              </a:rPr>
              <a:t>STRATEGIE</a:t>
            </a:r>
            <a:endParaRPr lang="fr-FR" sz="4400" dirty="0">
              <a:solidFill>
                <a:schemeClr val="bg1"/>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383960434"/>
              </p:ext>
            </p:extLst>
          </p:nvPr>
        </p:nvGraphicFramePr>
        <p:xfrm>
          <a:off x="1239838" y="151862"/>
          <a:ext cx="7785100" cy="6637630"/>
        </p:xfrm>
        <a:graphic>
          <a:graphicData uri="http://schemas.openxmlformats.org/drawingml/2006/table">
            <a:tbl>
              <a:tblPr/>
              <a:tblGrid>
                <a:gridCol w="7785100"/>
              </a:tblGrid>
              <a:tr h="5390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mn-lt"/>
                          <a:ea typeface="ＭＳ Ｐゴシック" charset="0"/>
                          <a:cs typeface="Times New Roman" charset="0"/>
                        </a:rPr>
                        <a:t>Alliance et partenariats </a:t>
                      </a:r>
                      <a:endParaRPr kumimoji="0" lang="fr-FR" sz="1800" b="1" i="0" u="none" strike="noStrike" cap="none" normalizeH="0" baseline="0" dirty="0">
                        <a:ln>
                          <a:noFill/>
                        </a:ln>
                        <a:solidFill>
                          <a:srgbClr val="FFFFFF"/>
                        </a:solidFill>
                        <a:effectLst/>
                        <a:latin typeface="+mn-lt"/>
                        <a:ea typeface="ＭＳ Ｐゴシック" charset="0"/>
                        <a:cs typeface="Times New Roman"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53909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ＭＳ Ｐゴシック" charset="0"/>
                        </a:rPr>
                        <a:t>« </a:t>
                      </a:r>
                      <a:r>
                        <a:rPr kumimoji="0" lang="fr-FR" sz="1400" b="0" i="0" u="none" strike="noStrike" cap="none" normalizeH="0" baseline="0" dirty="0" smtClean="0">
                          <a:ln>
                            <a:noFill/>
                          </a:ln>
                          <a:solidFill>
                            <a:srgbClr val="000000"/>
                          </a:solidFill>
                          <a:effectLst/>
                          <a:latin typeface="News Gothic MT" charset="0"/>
                          <a:ea typeface="ＭＳ Ｐゴシック" charset="0"/>
                        </a:rPr>
                        <a:t>Alliance entre Bouygues Telecom et SFR</a:t>
                      </a:r>
                      <a:r>
                        <a:rPr kumimoji="0" lang="fr-FR" sz="1400" b="0" i="0" u="none" strike="noStrike" cap="none" normalizeH="0" baseline="0" dirty="0">
                          <a:ln>
                            <a:noFill/>
                          </a:ln>
                          <a:solidFill>
                            <a:srgbClr val="000000"/>
                          </a:solidFill>
                          <a:effectLst/>
                          <a:latin typeface="News Gothic MT" charset="0"/>
                          <a:ea typeface="ＭＳ Ｐゴシック" charset="0"/>
                        </a:rPr>
                        <a:t>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386809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rgbClr val="000000"/>
                          </a:solidFill>
                          <a:effectLst/>
                          <a:latin typeface="News Gothic MT" charset="0"/>
                          <a:ea typeface="ＭＳ Ｐゴシック" charset="0"/>
                        </a:rPr>
                        <a:t>Idée source</a:t>
                      </a:r>
                      <a:r>
                        <a:rPr kumimoji="0" lang="fr-FR" sz="1400" b="1" i="0" u="none" strike="noStrike" cap="none" normalizeH="0" baseline="0" dirty="0">
                          <a:ln>
                            <a:noFill/>
                          </a:ln>
                          <a:solidFill>
                            <a:srgbClr val="000000"/>
                          </a:solidFill>
                          <a:effectLst/>
                          <a:latin typeface="News Gothic MT" charset="0"/>
                          <a:ea typeface="ＭＳ Ｐゴシック" charset="0"/>
                        </a:rPr>
                        <a:t>: </a:t>
                      </a:r>
                      <a:r>
                        <a:rPr kumimoji="0" lang="fr-FR" sz="1400" b="0" i="0" u="none" strike="noStrike" cap="none" normalizeH="0" baseline="0" dirty="0" smtClean="0">
                          <a:ln>
                            <a:noFill/>
                          </a:ln>
                          <a:solidFill>
                            <a:srgbClr val="000000"/>
                          </a:solidFill>
                          <a:effectLst/>
                          <a:latin typeface="News Gothic MT" charset="0"/>
                          <a:ea typeface="ＭＳ Ｐゴシック" charset="0"/>
                        </a:rPr>
                        <a:t>récemment, les deux opérateurs ont annoncés qu’ils allaient partager leur réseaux mobiles. Leur alliance ne concerne que les réseaux et en aucun cas les </a:t>
                      </a:r>
                      <a:r>
                        <a:rPr kumimoji="0" lang="fr-FR" sz="1400" b="0" i="0" u="none" strike="noStrike" cap="none" normalizeH="0" baseline="0" dirty="0" err="1" smtClean="0">
                          <a:ln>
                            <a:noFill/>
                          </a:ln>
                          <a:solidFill>
                            <a:srgbClr val="000000"/>
                          </a:solidFill>
                          <a:effectLst/>
                          <a:latin typeface="News Gothic MT" charset="0"/>
                          <a:ea typeface="ＭＳ Ｐゴシック" charset="0"/>
                        </a:rPr>
                        <a:t>opérat</a:t>
                      </a:r>
                      <a:r>
                        <a:rPr kumimoji="0" lang="tr-TR" sz="1400" b="0" i="0" u="none" strike="noStrike" cap="none" normalizeH="0" baseline="0" dirty="0" err="1" smtClean="0">
                          <a:ln>
                            <a:noFill/>
                          </a:ln>
                          <a:solidFill>
                            <a:srgbClr val="000000"/>
                          </a:solidFill>
                          <a:effectLst/>
                          <a:latin typeface="News Gothic MT" charset="0"/>
                          <a:ea typeface="ＭＳ Ｐゴシック" charset="0"/>
                        </a:rPr>
                        <a:t>eurs</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vont</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proposer</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des</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offres</a:t>
                      </a:r>
                      <a:r>
                        <a:rPr kumimoji="0" lang="tr-TR" sz="1400" b="0" i="0" u="none" strike="noStrike" cap="none" normalizeH="0" baseline="0" dirty="0" smtClean="0">
                          <a:ln>
                            <a:noFill/>
                          </a:ln>
                          <a:solidFill>
                            <a:srgbClr val="000000"/>
                          </a:solidFill>
                          <a:effectLst/>
                          <a:latin typeface="News Gothic MT" charset="0"/>
                          <a:ea typeface="ＭＳ Ｐゴシック" charset="0"/>
                        </a:rPr>
                        <a:t> en </a:t>
                      </a:r>
                      <a:r>
                        <a:rPr kumimoji="0" lang="tr-TR" sz="1400" b="0" i="0" u="none" strike="noStrike" cap="none" normalizeH="0" baseline="0" dirty="0" err="1" smtClean="0">
                          <a:ln>
                            <a:noFill/>
                          </a:ln>
                          <a:solidFill>
                            <a:srgbClr val="000000"/>
                          </a:solidFill>
                          <a:effectLst/>
                          <a:latin typeface="News Gothic MT" charset="0"/>
                          <a:ea typeface="ＭＳ Ｐゴシック" charset="0"/>
                        </a:rPr>
                        <a:t>commun</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Ils</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vont</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tous</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les</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deux</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bénéficier</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d’offres</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indépendantes</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fr-FR" sz="1400" b="0" i="0" u="none" strike="noStrike" cap="none" normalizeH="0" baseline="0" dirty="0" smtClean="0">
                          <a:ln>
                            <a:noFill/>
                          </a:ln>
                          <a:solidFill>
                            <a:srgbClr val="000000"/>
                          </a:solidFill>
                          <a:effectLst/>
                          <a:latin typeface="News Gothic MT" charset="0"/>
                          <a:ea typeface="ＭＳ Ｐゴシック" charset="0"/>
                        </a:rPr>
                        <a:t>C</a:t>
                      </a:r>
                      <a:r>
                        <a:rPr kumimoji="0" lang="tr-TR" sz="1400" b="0" i="0" u="none" strike="noStrike" cap="none" normalizeH="0" baseline="0" dirty="0" smtClean="0">
                          <a:ln>
                            <a:noFill/>
                          </a:ln>
                          <a:solidFill>
                            <a:srgbClr val="000000"/>
                          </a:solidFill>
                          <a:effectLst/>
                          <a:latin typeface="News Gothic MT" charset="0"/>
                          <a:ea typeface="ＭＳ Ｐゴシック" charset="0"/>
                        </a:rPr>
                        <a:t>ette </a:t>
                      </a:r>
                      <a:r>
                        <a:rPr kumimoji="0" lang="tr-TR" sz="1400" b="0" i="0" u="none" strike="noStrike" cap="none" normalizeH="0" baseline="0" dirty="0" err="1" smtClean="0">
                          <a:ln>
                            <a:noFill/>
                          </a:ln>
                          <a:solidFill>
                            <a:srgbClr val="000000"/>
                          </a:solidFill>
                          <a:effectLst/>
                          <a:latin typeface="News Gothic MT" charset="0"/>
                          <a:ea typeface="ＭＳ Ｐゴシック" charset="0"/>
                        </a:rPr>
                        <a:t>alliance</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est</a:t>
                      </a:r>
                      <a:r>
                        <a:rPr kumimoji="0" lang="tr-TR" sz="1400" b="0" i="0" u="none" strike="noStrike" cap="none" normalizeH="0" baseline="0" dirty="0" smtClean="0">
                          <a:ln>
                            <a:noFill/>
                          </a:ln>
                          <a:solidFill>
                            <a:srgbClr val="000000"/>
                          </a:solidFill>
                          <a:effectLst/>
                          <a:latin typeface="News Gothic MT" charset="0"/>
                          <a:ea typeface="ＭＳ Ｐゴシック" charset="0"/>
                        </a:rPr>
                        <a:t> en </a:t>
                      </a:r>
                      <a:r>
                        <a:rPr kumimoji="0" lang="tr-TR" sz="1400" b="0" i="0" u="none" strike="noStrike" cap="none" normalizeH="0" baseline="0" dirty="0" err="1" smtClean="0">
                          <a:ln>
                            <a:noFill/>
                          </a:ln>
                          <a:solidFill>
                            <a:srgbClr val="000000"/>
                          </a:solidFill>
                          <a:effectLst/>
                          <a:latin typeface="News Gothic MT" charset="0"/>
                          <a:ea typeface="ＭＳ Ｐゴシック" charset="0"/>
                        </a:rPr>
                        <a:t>quelque</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sorte</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une</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réponse</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à</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l’alliance</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entre</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Orange</a:t>
                      </a:r>
                      <a:r>
                        <a:rPr kumimoji="0" lang="tr-TR" sz="1400" b="0" i="0" u="none" strike="noStrike" cap="none" normalizeH="0" baseline="0" dirty="0" smtClean="0">
                          <a:ln>
                            <a:noFill/>
                          </a:ln>
                          <a:solidFill>
                            <a:srgbClr val="000000"/>
                          </a:solidFill>
                          <a:effectLst/>
                          <a:latin typeface="News Gothic MT" charset="0"/>
                          <a:ea typeface="ＭＳ Ｐゴシック" charset="0"/>
                        </a:rPr>
                        <a:t> et </a:t>
                      </a:r>
                      <a:r>
                        <a:rPr kumimoji="0" lang="tr-TR" sz="1400" b="0" i="0" u="none" strike="noStrike" cap="none" normalizeH="0" baseline="0" dirty="0" err="1" smtClean="0">
                          <a:ln>
                            <a:noFill/>
                          </a:ln>
                          <a:solidFill>
                            <a:srgbClr val="000000"/>
                          </a:solidFill>
                          <a:effectLst/>
                          <a:latin typeface="News Gothic MT" charset="0"/>
                          <a:ea typeface="ＭＳ Ｐゴシック" charset="0"/>
                        </a:rPr>
                        <a:t>Free</a:t>
                      </a:r>
                      <a:r>
                        <a:rPr kumimoji="0" lang="tr-TR" sz="1400" b="0" i="0" u="none" strike="noStrike" cap="none" normalizeH="0" baseline="0" dirty="0" smtClean="0">
                          <a:ln>
                            <a:noFill/>
                          </a:ln>
                          <a:solidFill>
                            <a:srgbClr val="000000"/>
                          </a:solidFill>
                          <a:effectLst/>
                          <a:latin typeface="News Gothic MT" charset="0"/>
                          <a:ea typeface="ＭＳ Ｐゴシック" charset="0"/>
                        </a:rPr>
                        <a:t>. SFR et </a:t>
                      </a:r>
                      <a:r>
                        <a:rPr kumimoji="0" lang="tr-TR" sz="1400" b="0" i="0" u="none" strike="noStrike" cap="none" normalizeH="0" baseline="0" dirty="0" err="1" smtClean="0">
                          <a:ln>
                            <a:noFill/>
                          </a:ln>
                          <a:solidFill>
                            <a:srgbClr val="000000"/>
                          </a:solidFill>
                          <a:effectLst/>
                          <a:latin typeface="News Gothic MT" charset="0"/>
                          <a:ea typeface="ＭＳ Ｐゴシック" charset="0"/>
                        </a:rPr>
                        <a:t>Bouygues</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Telecom</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ont</a:t>
                      </a:r>
                      <a:r>
                        <a:rPr kumimoji="0" lang="tr-TR" sz="1400" b="0" i="0" u="none" strike="noStrike" cap="none" normalizeH="0" baseline="0" dirty="0" smtClean="0">
                          <a:ln>
                            <a:noFill/>
                          </a:ln>
                          <a:solidFill>
                            <a:srgbClr val="000000"/>
                          </a:solidFill>
                          <a:effectLst/>
                          <a:latin typeface="News Gothic MT" charset="0"/>
                          <a:ea typeface="ＭＳ Ｐゴシック" charset="0"/>
                        </a:rPr>
                        <a:t> le </a:t>
                      </a:r>
                      <a:r>
                        <a:rPr kumimoji="0" lang="tr-TR" sz="1400" b="0" i="0" u="none" strike="noStrike" cap="none" normalizeH="0" baseline="0" dirty="0" err="1" smtClean="0">
                          <a:ln>
                            <a:noFill/>
                          </a:ln>
                          <a:solidFill>
                            <a:srgbClr val="000000"/>
                          </a:solidFill>
                          <a:effectLst/>
                          <a:latin typeface="News Gothic MT" charset="0"/>
                          <a:ea typeface="ＭＳ Ｐゴシック" charset="0"/>
                        </a:rPr>
                        <a:t>souhait</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commun</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d’arriver</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à</a:t>
                      </a:r>
                      <a:r>
                        <a:rPr kumimoji="0" lang="tr-TR" sz="1400" b="0" i="0" u="none" strike="noStrike" cap="none" normalizeH="0" baseline="0" dirty="0" smtClean="0">
                          <a:ln>
                            <a:noFill/>
                          </a:ln>
                          <a:solidFill>
                            <a:srgbClr val="000000"/>
                          </a:solidFill>
                          <a:effectLst/>
                          <a:latin typeface="News Gothic MT" charset="0"/>
                          <a:ea typeface="ＭＳ Ｐゴシック" charset="0"/>
                        </a:rPr>
                        <a:t> un “</a:t>
                      </a:r>
                      <a:r>
                        <a:rPr kumimoji="0" lang="tr-TR" sz="1400" b="0" i="0" u="none" strike="noStrike" cap="none" normalizeH="0" baseline="0" dirty="0" err="1" smtClean="0">
                          <a:ln>
                            <a:noFill/>
                          </a:ln>
                          <a:solidFill>
                            <a:srgbClr val="000000"/>
                          </a:solidFill>
                          <a:effectLst/>
                          <a:latin typeface="News Gothic MT" charset="0"/>
                          <a:ea typeface="ＭＳ Ｐゴシック" charset="0"/>
                        </a:rPr>
                        <a:t>accord</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stratégique</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qui</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leur</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donnerait</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les</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moyens</a:t>
                      </a:r>
                      <a:r>
                        <a:rPr kumimoji="0" lang="tr-TR" sz="1400" b="0" i="0" u="none" strike="noStrike" cap="none" normalizeH="0" baseline="0" dirty="0" smtClean="0">
                          <a:ln>
                            <a:noFill/>
                          </a:ln>
                          <a:solidFill>
                            <a:srgbClr val="000000"/>
                          </a:solidFill>
                          <a:effectLst/>
                          <a:latin typeface="News Gothic MT" charset="0"/>
                          <a:ea typeface="ＭＳ Ｐゴシック" charset="0"/>
                        </a:rPr>
                        <a:t> de </a:t>
                      </a:r>
                      <a:r>
                        <a:rPr kumimoji="0" lang="tr-TR" sz="1400" b="0" i="0" u="none" strike="noStrike" cap="none" normalizeH="0" baseline="0" dirty="0" err="1" smtClean="0">
                          <a:ln>
                            <a:noFill/>
                          </a:ln>
                          <a:solidFill>
                            <a:srgbClr val="000000"/>
                          </a:solidFill>
                          <a:effectLst/>
                          <a:latin typeface="News Gothic MT" charset="0"/>
                          <a:ea typeface="ＭＳ Ｐゴシック" charset="0"/>
                        </a:rPr>
                        <a:t>figurer</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parmi</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les</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acteurs</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incontournables</a:t>
                      </a:r>
                      <a:r>
                        <a:rPr kumimoji="0" lang="tr-TR" sz="1400" b="0" i="0" u="none" strike="noStrike" cap="none" normalizeH="0" baseline="0" dirty="0" smtClean="0">
                          <a:ln>
                            <a:noFill/>
                          </a:ln>
                          <a:solidFill>
                            <a:srgbClr val="000000"/>
                          </a:solidFill>
                          <a:effectLst/>
                          <a:latin typeface="News Gothic MT" charset="0"/>
                          <a:ea typeface="ＭＳ Ｐゴシック" charset="0"/>
                        </a:rPr>
                        <a:t> de la </a:t>
                      </a:r>
                      <a:r>
                        <a:rPr kumimoji="0" lang="tr-TR" sz="1400" b="0" i="0" u="none" strike="noStrike" cap="none" normalizeH="0" baseline="0" dirty="0" err="1" smtClean="0">
                          <a:ln>
                            <a:noFill/>
                          </a:ln>
                          <a:solidFill>
                            <a:srgbClr val="000000"/>
                          </a:solidFill>
                          <a:effectLst/>
                          <a:latin typeface="News Gothic MT" charset="0"/>
                          <a:ea typeface="ＭＳ Ｐゴシック" charset="0"/>
                        </a:rPr>
                        <a:t>modernisation</a:t>
                      </a:r>
                      <a:r>
                        <a:rPr kumimoji="0" lang="tr-TR" sz="1400" b="0" i="0" u="none" strike="noStrike" cap="none" normalizeH="0" baseline="0" dirty="0" smtClean="0">
                          <a:ln>
                            <a:noFill/>
                          </a:ln>
                          <a:solidFill>
                            <a:srgbClr val="000000"/>
                          </a:solidFill>
                          <a:effectLst/>
                          <a:latin typeface="News Gothic MT" charset="0"/>
                          <a:ea typeface="ＭＳ Ｐゴシック" charset="0"/>
                        </a:rPr>
                        <a:t> de </a:t>
                      </a:r>
                      <a:r>
                        <a:rPr kumimoji="0" lang="tr-TR" sz="1400" b="0" i="0" u="none" strike="noStrike" cap="none" normalizeH="0" baseline="0" dirty="0" err="1" smtClean="0">
                          <a:ln>
                            <a:noFill/>
                          </a:ln>
                          <a:solidFill>
                            <a:srgbClr val="000000"/>
                          </a:solidFill>
                          <a:effectLst/>
                          <a:latin typeface="News Gothic MT" charset="0"/>
                          <a:ea typeface="ＭＳ Ｐゴシック" charset="0"/>
                        </a:rPr>
                        <a:t>l’économie</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numérique</a:t>
                      </a:r>
                      <a:r>
                        <a:rPr kumimoji="0" lang="tr-TR" sz="1400" b="0" i="0" u="none" strike="noStrike" cap="none" normalizeH="0" baseline="0" dirty="0" smtClean="0">
                          <a:ln>
                            <a:noFill/>
                          </a:ln>
                          <a:solidFill>
                            <a:srgbClr val="000000"/>
                          </a:solidFill>
                          <a:effectLst/>
                          <a:latin typeface="News Gothic MT" charset="0"/>
                          <a:ea typeface="ＭＳ Ｐゴシック" charset="0"/>
                        </a:rPr>
                        <a:t> en France”. </a:t>
                      </a:r>
                      <a:endParaRPr kumimoji="0" lang="fr-FR" sz="1400" b="0" i="0" u="none" strike="noStrike" cap="none" normalizeH="0" baseline="0" dirty="0">
                        <a:ln>
                          <a:noFill/>
                        </a:ln>
                        <a:solidFill>
                          <a:srgbClr val="000000"/>
                        </a:solidFill>
                        <a:effectLst/>
                        <a:latin typeface="News Gothic MT" charset="0"/>
                        <a:ea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97971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smtClean="0">
                          <a:ln>
                            <a:noFill/>
                          </a:ln>
                          <a:solidFill>
                            <a:srgbClr val="000000"/>
                          </a:solidFill>
                          <a:effectLst/>
                          <a:latin typeface="News Gothic MT" charset="0"/>
                          <a:ea typeface="ＭＳ Ｐゴシック" charset="0"/>
                        </a:rPr>
                        <a:t>Idée novatrice</a:t>
                      </a:r>
                      <a:r>
                        <a:rPr kumimoji="0" lang="fr-FR" sz="1400" b="1" i="0" u="none" strike="noStrike" cap="none" normalizeH="0" baseline="0" dirty="0" smtClean="0">
                          <a:ln>
                            <a:noFill/>
                          </a:ln>
                          <a:solidFill>
                            <a:srgbClr val="000000"/>
                          </a:solidFill>
                          <a:effectLst/>
                          <a:latin typeface="News Gothic MT" charset="0"/>
                          <a:ea typeface="ＭＳ Ｐゴシック" charset="0"/>
                        </a:rPr>
                        <a:t>: </a:t>
                      </a:r>
                      <a:r>
                        <a:rPr kumimoji="0" lang="fr-FR" sz="1400" b="0" i="0" u="none" strike="noStrike" cap="none" normalizeH="0" baseline="0" dirty="0" smtClean="0">
                          <a:ln>
                            <a:noFill/>
                          </a:ln>
                          <a:solidFill>
                            <a:srgbClr val="000000"/>
                          </a:solidFill>
                          <a:effectLst/>
                          <a:latin typeface="News Gothic MT" charset="0"/>
                          <a:ea typeface="ＭＳ Ｐゴシック" charset="0"/>
                        </a:rPr>
                        <a:t>L’alliance entre </a:t>
                      </a:r>
                      <a:r>
                        <a:rPr kumimoji="0" lang="fr-FR" sz="1400" b="0" i="0" u="none" strike="noStrike" cap="none" normalizeH="0" baseline="0" dirty="0" err="1" smtClean="0">
                          <a:ln>
                            <a:noFill/>
                          </a:ln>
                          <a:solidFill>
                            <a:srgbClr val="000000"/>
                          </a:solidFill>
                          <a:effectLst/>
                          <a:latin typeface="News Gothic MT" charset="0"/>
                          <a:ea typeface="ＭＳ Ｐゴシック" charset="0"/>
                        </a:rPr>
                        <a:t>opérat</a:t>
                      </a:r>
                      <a:r>
                        <a:rPr kumimoji="0" lang="tr-TR" sz="1400" b="0" i="0" u="none" strike="noStrike" cap="none" normalizeH="0" baseline="0" dirty="0" err="1" smtClean="0">
                          <a:ln>
                            <a:noFill/>
                          </a:ln>
                          <a:solidFill>
                            <a:srgbClr val="000000"/>
                          </a:solidFill>
                          <a:effectLst/>
                          <a:latin typeface="News Gothic MT" charset="0"/>
                          <a:ea typeface="ＭＳ Ｐゴシック" charset="0"/>
                        </a:rPr>
                        <a:t>eurs</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mobiles</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est</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récente</a:t>
                      </a:r>
                      <a:r>
                        <a:rPr kumimoji="0" lang="tr-TR" sz="1400" b="0" i="0" u="none" strike="noStrike" cap="none" normalizeH="0" baseline="0" dirty="0" smtClean="0">
                          <a:ln>
                            <a:noFill/>
                          </a:ln>
                          <a:solidFill>
                            <a:srgbClr val="000000"/>
                          </a:solidFill>
                          <a:effectLst/>
                          <a:latin typeface="News Gothic MT" charset="0"/>
                          <a:ea typeface="ＭＳ Ｐゴシック" charset="0"/>
                        </a:rPr>
                        <a:t> et </a:t>
                      </a:r>
                      <a:r>
                        <a:rPr kumimoji="0" lang="tr-TR" sz="1400" b="0" i="0" u="none" strike="noStrike" cap="none" normalizeH="0" baseline="0" dirty="0" err="1" smtClean="0">
                          <a:ln>
                            <a:noFill/>
                          </a:ln>
                          <a:solidFill>
                            <a:srgbClr val="000000"/>
                          </a:solidFill>
                          <a:effectLst/>
                          <a:latin typeface="News Gothic MT" charset="0"/>
                          <a:ea typeface="ＭＳ Ｐゴシック" charset="0"/>
                        </a:rPr>
                        <a:t>est</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surtotu</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apparu</a:t>
                      </a:r>
                      <a:r>
                        <a:rPr kumimoji="0" lang="tr-TR" sz="1400" b="0" i="0" u="none" strike="noStrike" cap="none" normalizeH="0" baseline="0" dirty="0" smtClean="0">
                          <a:ln>
                            <a:noFill/>
                          </a:ln>
                          <a:solidFill>
                            <a:srgbClr val="000000"/>
                          </a:solidFill>
                          <a:effectLst/>
                          <a:latin typeface="News Gothic MT" charset="0"/>
                          <a:ea typeface="ＭＳ Ｐゴシック" charset="0"/>
                        </a:rPr>
                        <a:t> par </a:t>
                      </a:r>
                      <a:r>
                        <a:rPr kumimoji="0" lang="tr-TR" sz="1400" b="0" i="0" u="none" strike="noStrike" cap="none" normalizeH="0" baseline="0" dirty="0" err="1" smtClean="0">
                          <a:ln>
                            <a:noFill/>
                          </a:ln>
                          <a:solidFill>
                            <a:srgbClr val="000000"/>
                          </a:solidFill>
                          <a:effectLst/>
                          <a:latin typeface="News Gothic MT" charset="0"/>
                          <a:ea typeface="ＭＳ Ｐゴシック" charset="0"/>
                        </a:rPr>
                        <a:t>l’arrivée</a:t>
                      </a:r>
                      <a:r>
                        <a:rPr kumimoji="0" lang="tr-TR" sz="1400" b="0" i="0" u="none" strike="noStrike" cap="none" normalizeH="0" baseline="0" dirty="0" smtClean="0">
                          <a:ln>
                            <a:noFill/>
                          </a:ln>
                          <a:solidFill>
                            <a:srgbClr val="000000"/>
                          </a:solidFill>
                          <a:effectLst/>
                          <a:latin typeface="News Gothic MT" charset="0"/>
                          <a:ea typeface="ＭＳ Ｐゴシック" charset="0"/>
                        </a:rPr>
                        <a:t> sur le </a:t>
                      </a:r>
                      <a:r>
                        <a:rPr kumimoji="0" lang="tr-TR" sz="1400" b="0" i="0" u="none" strike="noStrike" cap="none" normalizeH="0" baseline="0" dirty="0" err="1" smtClean="0">
                          <a:ln>
                            <a:noFill/>
                          </a:ln>
                          <a:solidFill>
                            <a:srgbClr val="000000"/>
                          </a:solidFill>
                          <a:effectLst/>
                          <a:latin typeface="News Gothic MT" charset="0"/>
                          <a:ea typeface="ＭＳ Ｐゴシック" charset="0"/>
                        </a:rPr>
                        <a:t>marché</a:t>
                      </a:r>
                      <a:r>
                        <a:rPr kumimoji="0" lang="tr-TR" sz="1400" b="0" i="0" u="none" strike="noStrike" cap="none" normalizeH="0" baseline="0" dirty="0" smtClean="0">
                          <a:ln>
                            <a:noFill/>
                          </a:ln>
                          <a:solidFill>
                            <a:srgbClr val="000000"/>
                          </a:solidFill>
                          <a:effectLst/>
                          <a:latin typeface="News Gothic MT" charset="0"/>
                          <a:ea typeface="ＭＳ Ｐゴシック" charset="0"/>
                        </a:rPr>
                        <a:t> de </a:t>
                      </a:r>
                      <a:r>
                        <a:rPr kumimoji="0" lang="tr-TR" sz="1400" b="0" i="0" u="none" strike="noStrike" cap="none" normalizeH="0" baseline="0" dirty="0" err="1" smtClean="0">
                          <a:ln>
                            <a:noFill/>
                          </a:ln>
                          <a:solidFill>
                            <a:srgbClr val="000000"/>
                          </a:solidFill>
                          <a:effectLst/>
                          <a:latin typeface="News Gothic MT" charset="0"/>
                          <a:ea typeface="ＭＳ Ｐゴシック" charset="0"/>
                        </a:rPr>
                        <a:t>Free</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Celui</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ci</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s’est</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lié</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à</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Orange</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pour</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occuper</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une</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partie</a:t>
                      </a:r>
                      <a:r>
                        <a:rPr kumimoji="0" lang="tr-TR" sz="1400" b="0" i="0" u="none" strike="noStrike" cap="none" normalizeH="0" baseline="0" dirty="0" smtClean="0">
                          <a:ln>
                            <a:noFill/>
                          </a:ln>
                          <a:solidFill>
                            <a:srgbClr val="000000"/>
                          </a:solidFill>
                          <a:effectLst/>
                          <a:latin typeface="News Gothic MT" charset="0"/>
                          <a:ea typeface="ＭＳ Ｐゴシック" charset="0"/>
                        </a:rPr>
                        <a:t> de ses </a:t>
                      </a:r>
                      <a:r>
                        <a:rPr kumimoji="0" lang="tr-TR" sz="1400" b="0" i="0" u="none" strike="noStrike" cap="none" normalizeH="0" baseline="0" dirty="0" err="1" smtClean="0">
                          <a:ln>
                            <a:noFill/>
                          </a:ln>
                          <a:solidFill>
                            <a:srgbClr val="000000"/>
                          </a:solidFill>
                          <a:effectLst/>
                          <a:latin typeface="News Gothic MT" charset="0"/>
                          <a:ea typeface="ＭＳ Ｐゴシック" charset="0"/>
                        </a:rPr>
                        <a:t>réseaux</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mobiles</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Aujourd’hui</a:t>
                      </a:r>
                      <a:r>
                        <a:rPr kumimoji="0" lang="tr-TR" sz="1400" b="0" i="0" u="none" strike="noStrike" cap="none" normalizeH="0" baseline="0" dirty="0" smtClean="0">
                          <a:ln>
                            <a:noFill/>
                          </a:ln>
                          <a:solidFill>
                            <a:srgbClr val="000000"/>
                          </a:solidFill>
                          <a:effectLst/>
                          <a:latin typeface="News Gothic MT" charset="0"/>
                          <a:ea typeface="ＭＳ Ｐゴシック" charset="0"/>
                        </a:rPr>
                        <a:t> il </a:t>
                      </a:r>
                      <a:r>
                        <a:rPr kumimoji="0" lang="tr-TR" sz="1400" b="0" i="0" u="none" strike="noStrike" cap="none" normalizeH="0" baseline="0" dirty="0" err="1" smtClean="0">
                          <a:ln>
                            <a:noFill/>
                          </a:ln>
                          <a:solidFill>
                            <a:srgbClr val="000000"/>
                          </a:solidFill>
                          <a:effectLst/>
                          <a:latin typeface="News Gothic MT" charset="0"/>
                          <a:ea typeface="ＭＳ Ｐゴシック" charset="0"/>
                        </a:rPr>
                        <a:t>s’agit</a:t>
                      </a:r>
                      <a:r>
                        <a:rPr kumimoji="0" lang="tr-TR" sz="1400" b="0" i="0" u="none" strike="noStrike" cap="none" normalizeH="0" baseline="0" dirty="0" smtClean="0">
                          <a:ln>
                            <a:noFill/>
                          </a:ln>
                          <a:solidFill>
                            <a:srgbClr val="000000"/>
                          </a:solidFill>
                          <a:effectLst/>
                          <a:latin typeface="News Gothic MT" charset="0"/>
                          <a:ea typeface="ＭＳ Ｐゴシック" charset="0"/>
                        </a:rPr>
                        <a:t> de la </a:t>
                      </a:r>
                      <a:r>
                        <a:rPr kumimoji="0" lang="tr-TR" sz="1400" b="0" i="0" u="none" strike="noStrike" cap="none" normalizeH="0" baseline="0" dirty="0" err="1" smtClean="0">
                          <a:ln>
                            <a:noFill/>
                          </a:ln>
                          <a:solidFill>
                            <a:srgbClr val="000000"/>
                          </a:solidFill>
                          <a:effectLst/>
                          <a:latin typeface="News Gothic MT" charset="0"/>
                          <a:ea typeface="ＭＳ Ｐゴシック" charset="0"/>
                        </a:rPr>
                        <a:t>deuxième</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alliances</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entre</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r>
                        <a:rPr kumimoji="0" lang="tr-TR" sz="1400" b="0" i="0" u="none" strike="noStrike" cap="none" normalizeH="0" baseline="0" dirty="0" err="1" smtClean="0">
                          <a:ln>
                            <a:noFill/>
                          </a:ln>
                          <a:solidFill>
                            <a:srgbClr val="000000"/>
                          </a:solidFill>
                          <a:effectLst/>
                          <a:latin typeface="News Gothic MT" charset="0"/>
                          <a:ea typeface="ＭＳ Ｐゴシック" charset="0"/>
                        </a:rPr>
                        <a:t>concurrents</a:t>
                      </a:r>
                      <a:r>
                        <a:rPr kumimoji="0" lang="tr-TR" sz="1400" b="0" i="0" u="none" strike="noStrike" cap="none" normalizeH="0" baseline="0" dirty="0" smtClean="0">
                          <a:ln>
                            <a:noFill/>
                          </a:ln>
                          <a:solidFill>
                            <a:srgbClr val="000000"/>
                          </a:solidFill>
                          <a:effectLst/>
                          <a:latin typeface="News Gothic MT" charset="0"/>
                          <a:ea typeface="ＭＳ Ｐゴシック" charset="0"/>
                        </a:rPr>
                        <a:t>. </a:t>
                      </a:r>
                      <a:endParaRPr kumimoji="0" lang="fr-FR" sz="1100" b="0" i="0" u="none" strike="noStrike" cap="none" normalizeH="0" baseline="0" dirty="0">
                        <a:ln>
                          <a:noFill/>
                        </a:ln>
                        <a:solidFill>
                          <a:srgbClr val="000000"/>
                        </a:solidFill>
                        <a:effectLst/>
                        <a:latin typeface="News Gothic MT" charset="0"/>
                        <a:ea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7116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ＭＳ Ｐゴシック" charset="0"/>
                        </a:rPr>
                        <a:t>Source</a:t>
                      </a:r>
                      <a:r>
                        <a:rPr kumimoji="0" lang="fr-FR" sz="1400" b="0" i="0" u="none" strike="noStrike" cap="none" normalizeH="0" baseline="0" dirty="0" smtClean="0">
                          <a:ln>
                            <a:noFill/>
                          </a:ln>
                          <a:solidFill>
                            <a:srgbClr val="000000"/>
                          </a:solidFill>
                          <a:effectLst/>
                          <a:latin typeface="News Gothic MT" charset="0"/>
                          <a:ea typeface="ＭＳ Ｐゴシック" charset="0"/>
                        </a:rPr>
                        <a:t>: http://</a:t>
                      </a:r>
                      <a:r>
                        <a:rPr kumimoji="0" lang="fr-FR" sz="1400" b="0" i="0" u="none" strike="noStrike" cap="none" normalizeH="0" baseline="0" dirty="0" err="1" smtClean="0">
                          <a:ln>
                            <a:noFill/>
                          </a:ln>
                          <a:solidFill>
                            <a:srgbClr val="000000"/>
                          </a:solidFill>
                          <a:effectLst/>
                          <a:latin typeface="News Gothic MT" charset="0"/>
                          <a:ea typeface="ＭＳ Ｐゴシック" charset="0"/>
                        </a:rPr>
                        <a:t>leplus.nouvelobs.com</a:t>
                      </a:r>
                      <a:r>
                        <a:rPr kumimoji="0" lang="fr-FR" sz="1400" b="0" i="0" u="none" strike="noStrike" cap="none" normalizeH="0" baseline="0" dirty="0" smtClean="0">
                          <a:ln>
                            <a:noFill/>
                          </a:ln>
                          <a:solidFill>
                            <a:srgbClr val="000000"/>
                          </a:solidFill>
                          <a:effectLst/>
                          <a:latin typeface="News Gothic MT" charset="0"/>
                          <a:ea typeface="ＭＳ Ｐゴシック" charset="0"/>
                        </a:rPr>
                        <a:t>/contribution/911465-bouygues-et-sfr-s-unissent-contre-free-et-orange-une-alliance-pour-les-gouverner-tous.html</a:t>
                      </a:r>
                      <a:endParaRPr kumimoji="0" lang="fr-FR" sz="1400" b="0" i="0" u="none" strike="noStrike" cap="none" normalizeH="0" baseline="0" dirty="0">
                        <a:ln>
                          <a:noFill/>
                        </a:ln>
                        <a:solidFill>
                          <a:srgbClr val="000000"/>
                        </a:solidFill>
                        <a:effectLst/>
                        <a:latin typeface="News Gothic MT" charset="0"/>
                        <a:ea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pic>
        <p:nvPicPr>
          <p:cNvPr id="7" name="Image 6"/>
          <p:cNvPicPr>
            <a:picLocks noChangeAspect="1"/>
          </p:cNvPicPr>
          <p:nvPr/>
        </p:nvPicPr>
        <p:blipFill>
          <a:blip r:embed="rId2"/>
          <a:stretch>
            <a:fillRect/>
          </a:stretch>
        </p:blipFill>
        <p:spPr>
          <a:xfrm>
            <a:off x="1763486" y="3070678"/>
            <a:ext cx="2374900" cy="1696357"/>
          </a:xfrm>
          <a:prstGeom prst="rect">
            <a:avLst/>
          </a:prstGeom>
        </p:spPr>
      </p:pic>
      <p:pic>
        <p:nvPicPr>
          <p:cNvPr id="8" name="Image 7"/>
          <p:cNvPicPr>
            <a:picLocks noChangeAspect="1"/>
          </p:cNvPicPr>
          <p:nvPr/>
        </p:nvPicPr>
        <p:blipFill>
          <a:blip r:embed="rId3"/>
          <a:stretch>
            <a:fillRect/>
          </a:stretch>
        </p:blipFill>
        <p:spPr>
          <a:xfrm>
            <a:off x="6404429" y="2930937"/>
            <a:ext cx="1832428" cy="1874074"/>
          </a:xfrm>
          <a:prstGeom prst="rect">
            <a:avLst/>
          </a:prstGeom>
        </p:spPr>
      </p:pic>
    </p:spTree>
    <p:extLst>
      <p:ext uri="{BB962C8B-B14F-4D97-AF65-F5344CB8AC3E}">
        <p14:creationId xmlns:p14="http://schemas.microsoft.com/office/powerpoint/2010/main" val="592260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32937" y="-1"/>
            <a:ext cx="649407" cy="6858001"/>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sz="4400" dirty="0" smtClean="0">
                <a:solidFill>
                  <a:schemeClr val="bg1"/>
                </a:solidFill>
              </a:rPr>
              <a:t>STRATEGIE</a:t>
            </a:r>
            <a:endParaRPr lang="fr-FR" sz="4400" dirty="0">
              <a:solidFill>
                <a:schemeClr val="bg1"/>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441253371"/>
              </p:ext>
            </p:extLst>
          </p:nvPr>
        </p:nvGraphicFramePr>
        <p:xfrm>
          <a:off x="1239838" y="151862"/>
          <a:ext cx="7785100" cy="6637630"/>
        </p:xfrm>
        <a:graphic>
          <a:graphicData uri="http://schemas.openxmlformats.org/drawingml/2006/table">
            <a:tbl>
              <a:tblPr/>
              <a:tblGrid>
                <a:gridCol w="7785100"/>
              </a:tblGrid>
              <a:tr h="5390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mn-lt"/>
                          <a:ea typeface="ＭＳ Ｐゴシック" charset="0"/>
                          <a:cs typeface="Times New Roman" charset="0"/>
                        </a:rPr>
                        <a:t>Stratégies </a:t>
                      </a:r>
                      <a:endParaRPr kumimoji="0" lang="fr-FR" sz="1800" b="1" i="0" u="none" strike="noStrike" cap="none" normalizeH="0" baseline="0" dirty="0">
                        <a:ln>
                          <a:noFill/>
                        </a:ln>
                        <a:solidFill>
                          <a:srgbClr val="FFFFFF"/>
                        </a:solidFill>
                        <a:effectLst/>
                        <a:latin typeface="+mn-lt"/>
                        <a:ea typeface="ＭＳ Ｐゴシック" charset="0"/>
                        <a:cs typeface="Times New Roman"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53909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ＭＳ Ｐゴシック" charset="0"/>
                        </a:rPr>
                        <a:t>« </a:t>
                      </a:r>
                      <a:r>
                        <a:rPr kumimoji="0" lang="fr-FR" sz="1400" b="0" i="0" u="none" strike="noStrike" cap="none" normalizeH="0" baseline="0" dirty="0" smtClean="0">
                          <a:ln>
                            <a:noFill/>
                          </a:ln>
                          <a:solidFill>
                            <a:srgbClr val="000000"/>
                          </a:solidFill>
                          <a:effectLst/>
                          <a:latin typeface="News Gothic MT" charset="0"/>
                          <a:ea typeface="ＭＳ Ｐゴシック" charset="0"/>
                        </a:rPr>
                        <a:t>Nouvelle stratégie pour PSA</a:t>
                      </a:r>
                      <a:r>
                        <a:rPr kumimoji="0" lang="fr-FR" sz="1400" b="0" i="0" u="none" strike="noStrike" cap="none" normalizeH="0" baseline="0" dirty="0">
                          <a:ln>
                            <a:noFill/>
                          </a:ln>
                          <a:solidFill>
                            <a:srgbClr val="000000"/>
                          </a:solidFill>
                          <a:effectLst/>
                          <a:latin typeface="News Gothic MT" charset="0"/>
                          <a:ea typeface="ＭＳ Ｐゴシック" charset="0"/>
                        </a:rPr>
                        <a:t>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386809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rgbClr val="000000"/>
                          </a:solidFill>
                          <a:effectLst/>
                          <a:latin typeface="News Gothic MT" charset="0"/>
                          <a:ea typeface="ＭＳ Ｐゴシック" charset="0"/>
                        </a:rPr>
                        <a:t>Idée source</a:t>
                      </a:r>
                      <a:r>
                        <a:rPr kumimoji="0" lang="fr-FR" sz="1400" b="1" i="0" u="none" strike="noStrike" cap="none" normalizeH="0" baseline="0" dirty="0" smtClean="0">
                          <a:ln>
                            <a:noFill/>
                          </a:ln>
                          <a:solidFill>
                            <a:srgbClr val="000000"/>
                          </a:solidFill>
                          <a:effectLst/>
                          <a:latin typeface="News Gothic MT" charset="0"/>
                          <a:ea typeface="ＭＳ Ｐゴシック" charset="0"/>
                        </a:rPr>
                        <a:t>: </a:t>
                      </a:r>
                      <a:r>
                        <a:rPr kumimoji="0" lang="fr-FR" sz="1400" b="0" i="0" u="none" strike="noStrike" cap="none" normalizeH="0" baseline="0" dirty="0" smtClean="0">
                          <a:ln>
                            <a:noFill/>
                          </a:ln>
                          <a:solidFill>
                            <a:srgbClr val="000000"/>
                          </a:solidFill>
                          <a:effectLst/>
                          <a:latin typeface="News Gothic MT" charset="0"/>
                          <a:ea typeface="ＭＳ Ｐゴシック" charset="0"/>
                        </a:rPr>
                        <a:t>Après une perte historique de 5 milliards d’euros, le constructeur présente aujourd’hui sa nouvelle stratégie : repositionner les marques Peugeot et </a:t>
                      </a:r>
                      <a:r>
                        <a:rPr kumimoji="0" lang="fr-FR" sz="1400" b="0" i="0" u="none" strike="noStrike" cap="none" normalizeH="0" baseline="0" dirty="0" err="1" smtClean="0">
                          <a:ln>
                            <a:noFill/>
                          </a:ln>
                          <a:solidFill>
                            <a:srgbClr val="000000"/>
                          </a:solidFill>
                          <a:effectLst/>
                          <a:latin typeface="News Gothic MT" charset="0"/>
                          <a:ea typeface="ＭＳ Ｐゴシック" charset="0"/>
                        </a:rPr>
                        <a:t>Cotroën</a:t>
                      </a:r>
                      <a:r>
                        <a:rPr kumimoji="0" lang="fr-FR" sz="1400" b="0" i="0" u="none" strike="noStrike" cap="none" normalizeH="0" baseline="0" dirty="0" smtClean="0">
                          <a:ln>
                            <a:noFill/>
                          </a:ln>
                          <a:solidFill>
                            <a:srgbClr val="000000"/>
                          </a:solidFill>
                          <a:effectLst/>
                          <a:latin typeface="News Gothic MT" charset="0"/>
                          <a:ea typeface="ＭＳ Ｐゴシック" charset="0"/>
                        </a:rPr>
                        <a:t> afin d’éviter qu’elles se concurrencent. Les deux marques se concurrençaient de trop, ils disposaient de pratiquement les mêmes modèles. Désormais, chaque marque devra chercher à s’inscrire dans son propre « territoire client ». Peugeot va continuer de montée en gamme tout en proposant des produits classiques. Pour Citroën, nous attendons de plus gros changements. Le concessionnaire produira d’un coté des véhicules haut de gamme mais également des produits </a:t>
                      </a:r>
                      <a:r>
                        <a:rPr kumimoji="0" lang="fr-FR" sz="1400" b="0" i="0" u="none" strike="noStrike" cap="none" normalizeH="0" baseline="0" dirty="0" err="1" smtClean="0">
                          <a:ln>
                            <a:noFill/>
                          </a:ln>
                          <a:solidFill>
                            <a:srgbClr val="000000"/>
                          </a:solidFill>
                          <a:effectLst/>
                          <a:latin typeface="News Gothic MT" charset="0"/>
                          <a:ea typeface="ＭＳ Ｐゴシック" charset="0"/>
                        </a:rPr>
                        <a:t>low-cost</a:t>
                      </a:r>
                      <a:r>
                        <a:rPr kumimoji="0" lang="fr-FR" sz="1400" b="0" i="0" u="none" strike="noStrike" cap="none" normalizeH="0" baseline="0" dirty="0" smtClean="0">
                          <a:ln>
                            <a:noFill/>
                          </a:ln>
                          <a:solidFill>
                            <a:srgbClr val="000000"/>
                          </a:solidFill>
                          <a:effectLst/>
                          <a:latin typeface="News Gothic MT" charset="0"/>
                          <a:ea typeface="ＭＳ Ｐゴシック" charset="0"/>
                        </a:rPr>
                        <a:t>. PSA s’inspire de la stratégie de Volkswagen. </a:t>
                      </a:r>
                      <a:endParaRPr kumimoji="0" lang="fr-FR" sz="1400" b="0" i="0" u="none" strike="noStrike" cap="none" normalizeH="0" baseline="0" dirty="0">
                        <a:ln>
                          <a:noFill/>
                        </a:ln>
                        <a:solidFill>
                          <a:srgbClr val="000000"/>
                        </a:solidFill>
                        <a:effectLst/>
                        <a:latin typeface="News Gothic MT" charset="0"/>
                        <a:ea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97971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smtClean="0">
                          <a:ln>
                            <a:noFill/>
                          </a:ln>
                          <a:solidFill>
                            <a:srgbClr val="000000"/>
                          </a:solidFill>
                          <a:effectLst/>
                          <a:latin typeface="News Gothic MT" charset="0"/>
                          <a:ea typeface="ＭＳ Ｐゴシック" charset="0"/>
                        </a:rPr>
                        <a:t>Idée novatrice</a:t>
                      </a:r>
                      <a:r>
                        <a:rPr kumimoji="0" lang="fr-FR" sz="1400" b="1" i="0" u="none" strike="noStrike" cap="none" normalizeH="0" baseline="0" dirty="0" smtClean="0">
                          <a:ln>
                            <a:noFill/>
                          </a:ln>
                          <a:solidFill>
                            <a:srgbClr val="000000"/>
                          </a:solidFill>
                          <a:effectLst/>
                          <a:latin typeface="News Gothic MT" charset="0"/>
                          <a:ea typeface="ＭＳ Ｐゴシック" charset="0"/>
                        </a:rPr>
                        <a:t>: </a:t>
                      </a:r>
                      <a:r>
                        <a:rPr kumimoji="0" lang="fr-FR" sz="1400" b="0" i="0" u="none" strike="noStrike" cap="none" normalizeH="0" baseline="0" dirty="0" smtClean="0">
                          <a:ln>
                            <a:noFill/>
                          </a:ln>
                          <a:solidFill>
                            <a:srgbClr val="000000"/>
                          </a:solidFill>
                          <a:effectLst/>
                          <a:latin typeface="News Gothic MT" charset="0"/>
                          <a:ea typeface="ＭＳ Ｐゴシック" charset="0"/>
                        </a:rPr>
                        <a:t>L’idée de vouloir changer de stratégie pour une telle entreprise est un pari risqué car Il est difficile pour une marque de changer sa gamme. Après une baisse importante des ventes de véhicules, il était indispensable de vouloir changer de stratégie.</a:t>
                      </a:r>
                      <a:endParaRPr kumimoji="0" lang="fr-FR" sz="1100" b="0" i="0" u="none" strike="noStrike" cap="none" normalizeH="0" baseline="0" dirty="0">
                        <a:ln>
                          <a:noFill/>
                        </a:ln>
                        <a:solidFill>
                          <a:srgbClr val="000000"/>
                        </a:solidFill>
                        <a:effectLst/>
                        <a:latin typeface="News Gothic MT" charset="0"/>
                        <a:ea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7116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News Gothic MT" charset="0"/>
                          <a:ea typeface="ＭＳ Ｐゴシック" charset="0"/>
                        </a:rPr>
                        <a:t>Source: http://</a:t>
                      </a:r>
                      <a:r>
                        <a:rPr kumimoji="0" lang="fr-FR" sz="1400" b="0" i="0" u="none" strike="noStrike" cap="none" normalizeH="0" baseline="0" dirty="0" err="1" smtClean="0">
                          <a:ln>
                            <a:noFill/>
                          </a:ln>
                          <a:solidFill>
                            <a:srgbClr val="000000"/>
                          </a:solidFill>
                          <a:effectLst/>
                          <a:latin typeface="News Gothic MT" charset="0"/>
                          <a:ea typeface="ＭＳ Ｐゴシック" charset="0"/>
                        </a:rPr>
                        <a:t>lexpansion.lexpress.fr</a:t>
                      </a:r>
                      <a:r>
                        <a:rPr kumimoji="0" lang="fr-FR" sz="1400" b="0" i="0" u="none" strike="noStrike" cap="none" normalizeH="0" baseline="0" dirty="0" smtClean="0">
                          <a:ln>
                            <a:noFill/>
                          </a:ln>
                          <a:solidFill>
                            <a:srgbClr val="000000"/>
                          </a:solidFill>
                          <a:effectLst/>
                          <a:latin typeface="News Gothic MT" charset="0"/>
                          <a:ea typeface="ＭＳ Ｐゴシック" charset="0"/>
                        </a:rPr>
                        <a:t>/entreprises/l-idee-de-psa-pour-faire-du-volkswagen-avec-peugeot-citroen-et-ds_1353316.html</a:t>
                      </a:r>
                      <a:endParaRPr kumimoji="0" lang="fr-FR" sz="1400" b="0" i="0" u="none" strike="noStrike" cap="none" normalizeH="0" baseline="0" dirty="0">
                        <a:ln>
                          <a:noFill/>
                        </a:ln>
                        <a:solidFill>
                          <a:srgbClr val="000000"/>
                        </a:solidFill>
                        <a:effectLst/>
                        <a:latin typeface="News Gothic MT" charset="0"/>
                        <a:ea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pic>
        <p:nvPicPr>
          <p:cNvPr id="2" name="Image 1"/>
          <p:cNvPicPr>
            <a:picLocks noChangeAspect="1"/>
          </p:cNvPicPr>
          <p:nvPr/>
        </p:nvPicPr>
        <p:blipFill>
          <a:blip r:embed="rId2"/>
          <a:stretch>
            <a:fillRect/>
          </a:stretch>
        </p:blipFill>
        <p:spPr>
          <a:xfrm>
            <a:off x="3613234" y="3155043"/>
            <a:ext cx="3088737" cy="1670956"/>
          </a:xfrm>
          <a:prstGeom prst="rect">
            <a:avLst/>
          </a:prstGeom>
        </p:spPr>
      </p:pic>
    </p:spTree>
    <p:extLst>
      <p:ext uri="{BB962C8B-B14F-4D97-AF65-F5344CB8AC3E}">
        <p14:creationId xmlns:p14="http://schemas.microsoft.com/office/powerpoint/2010/main" val="674134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32937" y="-1"/>
            <a:ext cx="649407" cy="6858001"/>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sz="4400" dirty="0" smtClean="0">
                <a:solidFill>
                  <a:schemeClr val="bg1"/>
                </a:solidFill>
              </a:rPr>
              <a:t>STRATEGIE</a:t>
            </a:r>
            <a:endParaRPr lang="fr-FR" sz="4400" dirty="0">
              <a:solidFill>
                <a:schemeClr val="bg1"/>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1530867376"/>
              </p:ext>
            </p:extLst>
          </p:nvPr>
        </p:nvGraphicFramePr>
        <p:xfrm>
          <a:off x="1239838" y="151862"/>
          <a:ext cx="7785100" cy="6633566"/>
        </p:xfrm>
        <a:graphic>
          <a:graphicData uri="http://schemas.openxmlformats.org/drawingml/2006/table">
            <a:tbl>
              <a:tblPr/>
              <a:tblGrid>
                <a:gridCol w="7785100"/>
              </a:tblGrid>
              <a:tr h="5390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mn-lt"/>
                          <a:ea typeface="ＭＳ Ｐゴシック" charset="0"/>
                          <a:cs typeface="Times New Roman" charset="0"/>
                        </a:rPr>
                        <a:t>Changement organisationnel</a:t>
                      </a:r>
                      <a:endParaRPr kumimoji="0" lang="fr-FR" sz="1800" b="1" i="0" u="none" strike="noStrike" cap="none" normalizeH="0" baseline="0" dirty="0">
                        <a:ln>
                          <a:noFill/>
                        </a:ln>
                        <a:solidFill>
                          <a:srgbClr val="FFFFFF"/>
                        </a:solidFill>
                        <a:effectLst/>
                        <a:latin typeface="+mn-lt"/>
                        <a:ea typeface="ＭＳ Ｐゴシック" charset="0"/>
                        <a:cs typeface="Times New Roman"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53909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ＭＳ Ｐゴシック" charset="0"/>
                        </a:rPr>
                        <a:t>« </a:t>
                      </a:r>
                      <a:r>
                        <a:rPr kumimoji="0" lang="fr-FR" sz="1400" b="0" i="0" u="none" strike="noStrike" cap="none" normalizeH="0" baseline="0" dirty="0" smtClean="0">
                          <a:ln>
                            <a:noFill/>
                          </a:ln>
                          <a:solidFill>
                            <a:srgbClr val="000000"/>
                          </a:solidFill>
                          <a:effectLst/>
                          <a:latin typeface="News Gothic MT" charset="0"/>
                          <a:ea typeface="ＭＳ Ｐゴシック" charset="0"/>
                        </a:rPr>
                        <a:t>Nouveau PDG, pour une nouvelle vision</a:t>
                      </a:r>
                      <a:r>
                        <a:rPr kumimoji="0" lang="fr-FR" sz="1400" b="0" i="0" u="none" strike="noStrike" cap="none" normalizeH="0" baseline="0" dirty="0">
                          <a:ln>
                            <a:noFill/>
                          </a:ln>
                          <a:solidFill>
                            <a:srgbClr val="000000"/>
                          </a:solidFill>
                          <a:effectLst/>
                          <a:latin typeface="News Gothic MT" charset="0"/>
                          <a:ea typeface="ＭＳ Ｐゴシック" charset="0"/>
                        </a:rPr>
                        <a:t>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3868093">
                <a:tc>
                  <a:txBody>
                    <a:bodyPr/>
                    <a:lstStyle/>
                    <a:p>
                      <a:pPr algn="just"/>
                      <a:r>
                        <a:rPr kumimoji="0" lang="fr-FR" sz="1400" b="1" i="0" u="sng" strike="noStrike" cap="none" normalizeH="0" baseline="0" dirty="0">
                          <a:ln>
                            <a:noFill/>
                          </a:ln>
                          <a:solidFill>
                            <a:srgbClr val="000000"/>
                          </a:solidFill>
                          <a:effectLst/>
                          <a:latin typeface="News Gothic MT" charset="0"/>
                          <a:ea typeface="ＭＳ Ｐゴシック" charset="0"/>
                        </a:rPr>
                        <a:t>Idée source</a:t>
                      </a:r>
                      <a:r>
                        <a:rPr kumimoji="0" lang="fr-FR" sz="1400" b="1" i="0" u="none" strike="noStrike" cap="none" normalizeH="0" baseline="0" dirty="0" smtClean="0">
                          <a:ln>
                            <a:noFill/>
                          </a:ln>
                          <a:solidFill>
                            <a:srgbClr val="000000"/>
                          </a:solidFill>
                          <a:effectLst/>
                          <a:latin typeface="News Gothic MT" charset="0"/>
                          <a:ea typeface="ＭＳ Ｐゴシック" charset="0"/>
                        </a:rPr>
                        <a:t>: </a:t>
                      </a:r>
                      <a:r>
                        <a:rPr lang="fr-FR" sz="1400" kern="1200" dirty="0" smtClean="0">
                          <a:solidFill>
                            <a:schemeClr val="tx1"/>
                          </a:solidFill>
                          <a:effectLst/>
                          <a:latin typeface="+mn-lt"/>
                          <a:ea typeface="+mn-ea"/>
                          <a:cs typeface="+mn-cs"/>
                        </a:rPr>
                        <a:t>le changement organisationnel au sein d’une entreprise peut bouleverser ses employés, surtout quand il s’agit ici d’un changement de direction, qui insinue un changement managérial. Les employés peuvent vite se sentir désemparés. Après le décès du fondateur d’Apple, Tim Cook a été désigné pour prendre la tête du géant informatique  Apple. Bien entendu la vision de l’entreprise et l’image de</a:t>
                      </a:r>
                      <a:r>
                        <a:rPr lang="fr-FR" sz="1400" kern="1200" baseline="0" dirty="0" smtClean="0">
                          <a:solidFill>
                            <a:schemeClr val="tx1"/>
                          </a:solidFill>
                          <a:effectLst/>
                          <a:latin typeface="+mn-lt"/>
                          <a:ea typeface="+mn-ea"/>
                          <a:cs typeface="+mn-cs"/>
                        </a:rPr>
                        <a:t> celle-ci doit être tenu pour éviter de changer la perception des consommateurs. Mais avec un nouveau président, il y a forcément des choses qui changent. Mais Apple essaie de conserver une image digne que Steve Jobs a construite. </a:t>
                      </a:r>
                      <a:endParaRPr lang="fr-FR" sz="1400" kern="1200" dirty="0">
                        <a:solidFill>
                          <a:schemeClr val="tx1"/>
                        </a:solidFill>
                        <a:effectLst/>
                        <a:latin typeface="+mn-lt"/>
                        <a:ea typeface="+mn-ea"/>
                        <a:cs typeface="+mn-cs"/>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979714">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1400" b="1" i="0" u="sng" strike="noStrike" cap="none" normalizeH="0" baseline="0" dirty="0" smtClean="0">
                          <a:ln>
                            <a:noFill/>
                          </a:ln>
                          <a:solidFill>
                            <a:srgbClr val="000000"/>
                          </a:solidFill>
                          <a:effectLst/>
                          <a:latin typeface="News Gothic MT" charset="0"/>
                          <a:ea typeface="ＭＳ Ｐゴシック" charset="0"/>
                        </a:rPr>
                        <a:t>Idée novatrice</a:t>
                      </a:r>
                      <a:r>
                        <a:rPr kumimoji="0" lang="fr-FR" sz="1400" b="1" i="0" u="none" strike="noStrike" cap="none" normalizeH="0" baseline="0" dirty="0" smtClean="0">
                          <a:ln>
                            <a:noFill/>
                          </a:ln>
                          <a:solidFill>
                            <a:srgbClr val="000000"/>
                          </a:solidFill>
                          <a:effectLst/>
                          <a:latin typeface="News Gothic MT" charset="0"/>
                          <a:ea typeface="ＭＳ Ｐゴシック" charset="0"/>
                        </a:rPr>
                        <a:t>: </a:t>
                      </a:r>
                      <a:r>
                        <a:rPr lang="fr-FR" sz="1400" kern="1200" dirty="0" smtClean="0">
                          <a:solidFill>
                            <a:schemeClr val="tx1"/>
                          </a:solidFill>
                          <a:effectLst/>
                          <a:latin typeface="+mn-lt"/>
                          <a:ea typeface="+mn-ea"/>
                          <a:cs typeface="+mn-cs"/>
                        </a:rPr>
                        <a:t>Le changement organisationnel peut également bouleverser les consommateurs. Dans le cas Apple, le changement de direction a fait peur aux « </a:t>
                      </a:r>
                      <a:r>
                        <a:rPr lang="fr-FR" sz="1400" kern="1200" dirty="0" err="1" smtClean="0">
                          <a:solidFill>
                            <a:schemeClr val="tx1"/>
                          </a:solidFill>
                          <a:effectLst/>
                          <a:latin typeface="+mn-lt"/>
                          <a:ea typeface="+mn-ea"/>
                          <a:cs typeface="+mn-cs"/>
                        </a:rPr>
                        <a:t>apple</a:t>
                      </a:r>
                      <a:r>
                        <a:rPr lang="fr-FR" sz="1400" kern="1200" dirty="0" smtClean="0">
                          <a:solidFill>
                            <a:schemeClr val="tx1"/>
                          </a:solidFill>
                          <a:effectLst/>
                          <a:latin typeface="+mn-lt"/>
                          <a:ea typeface="+mn-ea"/>
                          <a:cs typeface="+mn-cs"/>
                        </a:rPr>
                        <a:t> </a:t>
                      </a:r>
                      <a:r>
                        <a:rPr lang="fr-FR" sz="1400" kern="1200" dirty="0" err="1" smtClean="0">
                          <a:solidFill>
                            <a:schemeClr val="tx1"/>
                          </a:solidFill>
                          <a:effectLst/>
                          <a:latin typeface="+mn-lt"/>
                          <a:ea typeface="+mn-ea"/>
                          <a:cs typeface="+mn-cs"/>
                        </a:rPr>
                        <a:t>addicts</a:t>
                      </a:r>
                      <a:r>
                        <a:rPr lang="fr-FR" sz="1400" kern="1200" dirty="0" smtClean="0">
                          <a:solidFill>
                            <a:schemeClr val="tx1"/>
                          </a:solidFill>
                          <a:effectLst/>
                          <a:latin typeface="+mn-lt"/>
                          <a:ea typeface="+mn-ea"/>
                          <a:cs typeface="+mn-cs"/>
                        </a:rPr>
                        <a:t> » du fait que les produits de la marque ne soient plus aussi innovants et aussi surprenants à chacune de leur sortie, lorsque</a:t>
                      </a:r>
                      <a:r>
                        <a:rPr lang="fr-FR" sz="1400" kern="1200" baseline="0" dirty="0" smtClean="0">
                          <a:solidFill>
                            <a:schemeClr val="tx1"/>
                          </a:solidFill>
                          <a:effectLst/>
                          <a:latin typeface="+mn-lt"/>
                          <a:ea typeface="+mn-ea"/>
                          <a:cs typeface="+mn-cs"/>
                        </a:rPr>
                        <a:t> </a:t>
                      </a:r>
                      <a:r>
                        <a:rPr lang="fr-FR" sz="1400" kern="1200" dirty="0" smtClean="0">
                          <a:solidFill>
                            <a:schemeClr val="tx1"/>
                          </a:solidFill>
                          <a:effectLst/>
                          <a:latin typeface="+mn-lt"/>
                          <a:ea typeface="+mn-ea"/>
                          <a:cs typeface="+mn-cs"/>
                        </a:rPr>
                        <a:t>Steve Jobs était à leur tête.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rgbClr val="000000"/>
                        </a:solidFill>
                        <a:effectLst/>
                        <a:latin typeface="News Gothic MT" charset="0"/>
                        <a:ea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5290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kern="1200" cap="none" normalizeH="0" baseline="0" dirty="0" smtClean="0">
                          <a:ln>
                            <a:noFill/>
                          </a:ln>
                          <a:solidFill>
                            <a:srgbClr val="000000"/>
                          </a:solidFill>
                          <a:effectLst/>
                          <a:latin typeface="+mn-lt"/>
                          <a:ea typeface="ＭＳ Ｐゴシック" charset="0"/>
                          <a:cs typeface="+mn-cs"/>
                          <a:hlinkClick r:id="rId2"/>
                        </a:rPr>
                        <a:t>Source: </a:t>
                      </a:r>
                      <a:r>
                        <a:rPr lang="fr-FR" sz="1400" u="sng" kern="1200" dirty="0" smtClean="0">
                          <a:solidFill>
                            <a:schemeClr val="tx1"/>
                          </a:solidFill>
                          <a:effectLst/>
                          <a:latin typeface="+mn-lt"/>
                          <a:ea typeface="+mn-ea"/>
                          <a:cs typeface="+mn-cs"/>
                          <a:hlinkClick r:id="rId2"/>
                        </a:rPr>
                        <a:t>http://www.lefigaro.fr/societes/2011/08/25/04015-20110825ARTFIG00435-tim-cook-successeur-designe-de-steve-jobs.php</a:t>
                      </a:r>
                      <a:r>
                        <a:rPr lang="fr-FR" sz="1400" kern="1200" dirty="0" smtClean="0">
                          <a:solidFill>
                            <a:schemeClr val="tx1"/>
                          </a:solidFill>
                          <a:effectLst/>
                          <a:latin typeface="+mn-lt"/>
                          <a:ea typeface="+mn-ea"/>
                          <a:cs typeface="+mn-cs"/>
                        </a:rPr>
                        <a:t> </a:t>
                      </a:r>
                      <a:endParaRPr kumimoji="0" lang="fr-FR" sz="1400" b="0" i="0" u="none" strike="noStrike" cap="none" normalizeH="0" baseline="0" dirty="0">
                        <a:ln>
                          <a:noFill/>
                        </a:ln>
                        <a:solidFill>
                          <a:srgbClr val="000000"/>
                        </a:solidFill>
                        <a:effectLst/>
                        <a:latin typeface="+mn-lt"/>
                        <a:ea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pic>
        <p:nvPicPr>
          <p:cNvPr id="1025" name="il_fi" descr="http://static.giantbomb.com/uploads/scale_small/0/316/520157-apple_logo_dec07.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267856" y="3169331"/>
            <a:ext cx="1747839"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5"/>
          <a:stretch>
            <a:fillRect/>
          </a:stretch>
        </p:blipFill>
        <p:spPr>
          <a:xfrm>
            <a:off x="6186716" y="2978474"/>
            <a:ext cx="1696357" cy="1938694"/>
          </a:xfrm>
          <a:prstGeom prst="rect">
            <a:avLst/>
          </a:prstGeom>
        </p:spPr>
      </p:pic>
    </p:spTree>
    <p:extLst>
      <p:ext uri="{BB962C8B-B14F-4D97-AF65-F5344CB8AC3E}">
        <p14:creationId xmlns:p14="http://schemas.microsoft.com/office/powerpoint/2010/main" val="762626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183135809"/>
              </p:ext>
            </p:extLst>
          </p:nvPr>
        </p:nvGraphicFramePr>
        <p:xfrm>
          <a:off x="1239838" y="461626"/>
          <a:ext cx="7785100" cy="6037264"/>
        </p:xfrm>
        <a:graphic>
          <a:graphicData uri="http://schemas.openxmlformats.org/drawingml/2006/table">
            <a:tbl>
              <a:tblPr/>
              <a:tblGrid>
                <a:gridCol w="7785100"/>
              </a:tblGrid>
              <a:tr h="373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FFFFFF"/>
                          </a:solidFill>
                          <a:effectLst/>
                          <a:latin typeface="+mn-lt"/>
                          <a:ea typeface="MS PGothic" charset="0"/>
                          <a:cs typeface="Times New Roman" charset="0"/>
                        </a:rPr>
                        <a:t>Son et bruit et musique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373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MS PGothic" charset="0"/>
                          <a:cs typeface="MS PGothic" charset="0"/>
                        </a:rPr>
                        <a:t>« </a:t>
                      </a:r>
                      <a:r>
                        <a:rPr kumimoji="0" lang="fr-FR" sz="1400" b="0" i="0" u="none" strike="noStrike" cap="none" normalizeH="0" baseline="0" dirty="0" smtClean="0">
                          <a:ln>
                            <a:noFill/>
                          </a:ln>
                          <a:solidFill>
                            <a:srgbClr val="000000"/>
                          </a:solidFill>
                          <a:effectLst/>
                          <a:latin typeface="News Gothic MT" charset="0"/>
                          <a:ea typeface="MS PGothic" charset="0"/>
                          <a:cs typeface="MS PGothic" charset="0"/>
                        </a:rPr>
                        <a:t>une nouvelle façon de faire la fête </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31718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rgbClr val="000000"/>
                          </a:solidFill>
                          <a:effectLst/>
                          <a:latin typeface="News Gothic MT" charset="0"/>
                          <a:ea typeface="MS PGothic" charset="0"/>
                          <a:cs typeface="MS PGothic" charset="0"/>
                        </a:rPr>
                        <a:t>Idée source</a:t>
                      </a:r>
                      <a:r>
                        <a:rPr kumimoji="0" lang="fr-FR" sz="1600" b="0" i="0" u="none" strike="noStrike" cap="none" normalizeH="0" baseline="0" dirty="0">
                          <a:ln>
                            <a:noFill/>
                          </a:ln>
                          <a:solidFill>
                            <a:srgbClr val="000000"/>
                          </a:solidFill>
                          <a:effectLst/>
                          <a:latin typeface="News Gothic MT" charset="0"/>
                          <a:ea typeface="MS PGothic" charset="0"/>
                          <a:cs typeface="MS PGothic" charset="0"/>
                        </a:rPr>
                        <a:t>: </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Pour lutter contre le tapage </a:t>
                      </a:r>
                      <a:r>
                        <a:rPr kumimoji="0" lang="fr-FR" sz="1400" b="0" i="0" u="none" strike="noStrike" cap="none" normalizeH="0" baseline="0" dirty="0" smtClean="0">
                          <a:ln>
                            <a:noFill/>
                          </a:ln>
                          <a:solidFill>
                            <a:srgbClr val="000000"/>
                          </a:solidFill>
                          <a:effectLst/>
                          <a:latin typeface="News Gothic MT" charset="0"/>
                          <a:ea typeface="MS PGothic" charset="0"/>
                          <a:cs typeface="MS PGothic" charset="0"/>
                        </a:rPr>
                        <a:t>nocturne </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et les plaintes incessantes des voisins en ville, </a:t>
                      </a:r>
                      <a:r>
                        <a:rPr kumimoji="0" lang="fr-FR" sz="1400" b="0" i="0" u="none" strike="noStrike" cap="none" normalizeH="0" baseline="0" dirty="0">
                          <a:ln>
                            <a:noFill/>
                          </a:ln>
                          <a:solidFill>
                            <a:schemeClr val="tx1"/>
                          </a:solidFill>
                          <a:effectLst/>
                          <a:latin typeface="News Gothic MT" charset="0"/>
                          <a:ea typeface="ＭＳ Ｐゴシック" charset="0"/>
                        </a:rPr>
                        <a:t>l</a:t>
                      </a:r>
                      <a:r>
                        <a:rPr kumimoji="0" lang="ja-JP" altLang="fr-FR" sz="1400" b="0" i="0" u="none" strike="noStrike" cap="none" normalizeH="0" baseline="0" dirty="0">
                          <a:ln>
                            <a:noFill/>
                          </a:ln>
                          <a:solidFill>
                            <a:schemeClr val="tx1"/>
                          </a:solidFill>
                          <a:effectLst/>
                          <a:latin typeface="News Gothic MT" charset="0"/>
                          <a:ea typeface="ＭＳ Ｐゴシック" charset="0"/>
                        </a:rPr>
                        <a:t>’</a:t>
                      </a:r>
                      <a:r>
                        <a:rPr kumimoji="0" lang="fr-FR" sz="1400" b="0" i="0" u="none" strike="noStrike" cap="none" normalizeH="0" baseline="0" dirty="0">
                          <a:ln>
                            <a:noFill/>
                          </a:ln>
                          <a:solidFill>
                            <a:schemeClr val="tx1"/>
                          </a:solidFill>
                          <a:effectLst/>
                          <a:latin typeface="News Gothic MT" charset="0"/>
                          <a:ea typeface="ＭＳ Ｐゴシック" charset="0"/>
                        </a:rPr>
                        <a:t>image bruyante des boites de nuit est en train d</a:t>
                      </a:r>
                      <a:r>
                        <a:rPr kumimoji="0" lang="ja-JP" altLang="fr-FR" sz="1400" b="0" i="0" u="none" strike="noStrike" cap="none" normalizeH="0" baseline="0" dirty="0">
                          <a:ln>
                            <a:noFill/>
                          </a:ln>
                          <a:solidFill>
                            <a:schemeClr val="tx1"/>
                          </a:solidFill>
                          <a:effectLst/>
                          <a:latin typeface="News Gothic MT" charset="0"/>
                          <a:ea typeface="ＭＳ Ｐゴシック" charset="0"/>
                        </a:rPr>
                        <a:t>’</a:t>
                      </a:r>
                      <a:r>
                        <a:rPr kumimoji="0" lang="fr-FR" sz="1400" b="0" i="0" u="none" strike="noStrike" cap="none" normalizeH="0" baseline="0" dirty="0">
                          <a:ln>
                            <a:noFill/>
                          </a:ln>
                          <a:solidFill>
                            <a:schemeClr val="tx1"/>
                          </a:solidFill>
                          <a:effectLst/>
                          <a:latin typeface="News Gothic MT" charset="0"/>
                          <a:ea typeface="ＭＳ Ｐゴシック" charset="0"/>
                        </a:rPr>
                        <a:t>être remise en cause fondamentalement par une mode venue des voisins britanniques, la boite de nuit silencieuse (ou </a:t>
                      </a:r>
                      <a:r>
                        <a:rPr kumimoji="0" lang="fr-FR" sz="1400" b="0" i="0" u="none" strike="noStrike" cap="none" normalizeH="0" baseline="0" dirty="0" err="1">
                          <a:ln>
                            <a:noFill/>
                          </a:ln>
                          <a:solidFill>
                            <a:schemeClr val="tx1"/>
                          </a:solidFill>
                          <a:effectLst/>
                          <a:latin typeface="News Gothic MT" charset="0"/>
                          <a:ea typeface="ＭＳ Ｐゴシック" charset="0"/>
                        </a:rPr>
                        <a:t>silent</a:t>
                      </a:r>
                      <a:r>
                        <a:rPr kumimoji="0" lang="fr-FR" sz="1400" b="0" i="0" u="none" strike="noStrike" cap="none" normalizeH="0" baseline="0" dirty="0">
                          <a:ln>
                            <a:noFill/>
                          </a:ln>
                          <a:solidFill>
                            <a:schemeClr val="tx1"/>
                          </a:solidFill>
                          <a:effectLst/>
                          <a:latin typeface="News Gothic MT" charset="0"/>
                          <a:ea typeface="ＭＳ Ｐゴシック" charset="0"/>
                        </a:rPr>
                        <a:t> disco).</a:t>
                      </a:r>
                      <a:endParaRPr kumimoji="0" lang="fr-FR" sz="1400" b="0" i="0" u="none" strike="noStrike" cap="none" normalizeH="0" baseline="0" dirty="0">
                        <a:ln>
                          <a:noFill/>
                        </a:ln>
                        <a:solidFill>
                          <a:srgbClr val="000000"/>
                        </a:solidFill>
                        <a:effectLst/>
                        <a:latin typeface="News Gothic MT" charset="0"/>
                        <a:ea typeface="MS PGothic" charset="0"/>
                        <a:cs typeface="MS PGothic"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11668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rgbClr val="000000"/>
                          </a:solidFill>
                          <a:effectLst/>
                          <a:latin typeface="News Gothic MT" charset="0"/>
                          <a:ea typeface="MS PGothic" charset="0"/>
                          <a:cs typeface="MS PGothic" charset="0"/>
                        </a:rPr>
                        <a:t>Idée novatrice: </a:t>
                      </a:r>
                      <a:r>
                        <a:rPr kumimoji="0" lang="fr-FR" sz="1400" b="0" i="0" u="none" strike="noStrike" cap="none" normalizeH="0" baseline="0" dirty="0">
                          <a:ln>
                            <a:noFill/>
                          </a:ln>
                          <a:solidFill>
                            <a:srgbClr val="000000"/>
                          </a:solidFill>
                          <a:effectLst/>
                          <a:latin typeface="+mn-lt"/>
                          <a:ea typeface="MS PGothic" charset="0"/>
                          <a:cs typeface="MS PGothic" charset="0"/>
                        </a:rPr>
                        <a:t>La boîte de nuit silencieuse a été mise en place avec l</a:t>
                      </a:r>
                      <a:r>
                        <a:rPr kumimoji="0" lang="ja-JP" altLang="fr-FR" sz="1400" b="0" i="0" u="none" strike="noStrike" cap="none" normalizeH="0" baseline="0" dirty="0">
                          <a:ln>
                            <a:noFill/>
                          </a:ln>
                          <a:solidFill>
                            <a:srgbClr val="000000"/>
                          </a:solidFill>
                          <a:effectLst/>
                          <a:latin typeface="+mn-lt"/>
                          <a:ea typeface="MS PGothic" charset="0"/>
                          <a:cs typeface="MS PGothic" charset="0"/>
                        </a:rPr>
                        <a:t>’</a:t>
                      </a:r>
                      <a:r>
                        <a:rPr kumimoji="0" lang="fr-FR" sz="1400" b="0" i="0" u="none" strike="noStrike" cap="none" normalizeH="0" baseline="0" dirty="0">
                          <a:ln>
                            <a:noFill/>
                          </a:ln>
                          <a:solidFill>
                            <a:srgbClr val="000000"/>
                          </a:solidFill>
                          <a:effectLst/>
                          <a:latin typeface="+mn-lt"/>
                          <a:ea typeface="MS PGothic" charset="0"/>
                          <a:cs typeface="MS PGothic" charset="0"/>
                        </a:rPr>
                        <a:t>aide de casque audio sans fils. Une limite de volume est intégré dans les casques pour éviter d</a:t>
                      </a:r>
                      <a:r>
                        <a:rPr kumimoji="0" lang="ja-JP" altLang="fr-FR" sz="1400" b="0" i="0" u="none" strike="noStrike" cap="none" normalizeH="0" baseline="0" dirty="0">
                          <a:ln>
                            <a:noFill/>
                          </a:ln>
                          <a:solidFill>
                            <a:srgbClr val="000000"/>
                          </a:solidFill>
                          <a:effectLst/>
                          <a:latin typeface="+mn-lt"/>
                          <a:ea typeface="MS PGothic" charset="0"/>
                          <a:cs typeface="MS PGothic" charset="0"/>
                        </a:rPr>
                        <a:t>’</a:t>
                      </a:r>
                      <a:r>
                        <a:rPr kumimoji="0" lang="fr-FR" sz="1400" b="0" i="0" u="none" strike="noStrike" cap="none" normalizeH="0" baseline="0" dirty="0">
                          <a:ln>
                            <a:noFill/>
                          </a:ln>
                          <a:solidFill>
                            <a:srgbClr val="000000"/>
                          </a:solidFill>
                          <a:effectLst/>
                          <a:latin typeface="+mn-lt"/>
                          <a:ea typeface="MS PGothic" charset="0"/>
                          <a:cs typeface="MS PGothic" charset="0"/>
                        </a:rPr>
                        <a:t>abimer les tympans. Les </a:t>
                      </a:r>
                      <a:r>
                        <a:rPr kumimoji="0" lang="fr-FR" sz="1400" b="0" i="0" u="none" strike="noStrike" cap="none" normalizeH="0" baseline="0" dirty="0" err="1">
                          <a:ln>
                            <a:noFill/>
                          </a:ln>
                          <a:solidFill>
                            <a:srgbClr val="000000"/>
                          </a:solidFill>
                          <a:effectLst/>
                          <a:latin typeface="+mn-lt"/>
                          <a:ea typeface="MS PGothic" charset="0"/>
                          <a:cs typeface="MS PGothic" charset="0"/>
                        </a:rPr>
                        <a:t>clubers</a:t>
                      </a:r>
                      <a:r>
                        <a:rPr kumimoji="0" lang="fr-FR" sz="1400" b="0" i="0" u="none" strike="noStrike" cap="none" normalizeH="0" baseline="0" dirty="0">
                          <a:ln>
                            <a:noFill/>
                          </a:ln>
                          <a:solidFill>
                            <a:srgbClr val="000000"/>
                          </a:solidFill>
                          <a:effectLst/>
                          <a:latin typeface="+mn-lt"/>
                          <a:ea typeface="MS PGothic" charset="0"/>
                          <a:cs typeface="MS PGothic" charset="0"/>
                        </a:rPr>
                        <a:t> peuvent aussi choisir la musique </a:t>
                      </a:r>
                      <a:r>
                        <a:rPr kumimoji="0" lang="fr-FR" sz="1400" b="0" i="0" u="none" strike="noStrike" cap="none" normalizeH="0" baseline="0" dirty="0" err="1">
                          <a:ln>
                            <a:noFill/>
                          </a:ln>
                          <a:solidFill>
                            <a:srgbClr val="000000"/>
                          </a:solidFill>
                          <a:effectLst/>
                          <a:latin typeface="+mn-lt"/>
                          <a:ea typeface="MS PGothic" charset="0"/>
                          <a:cs typeface="MS PGothic" charset="0"/>
                        </a:rPr>
                        <a:t>qu</a:t>
                      </a:r>
                      <a:r>
                        <a:rPr kumimoji="0" lang="ja-JP" altLang="fr-FR" sz="1400" b="0" i="0" u="none" strike="noStrike" cap="none" normalizeH="0" baseline="0" dirty="0">
                          <a:ln>
                            <a:noFill/>
                          </a:ln>
                          <a:solidFill>
                            <a:srgbClr val="000000"/>
                          </a:solidFill>
                          <a:effectLst/>
                          <a:latin typeface="+mn-lt"/>
                          <a:ea typeface="MS PGothic" charset="0"/>
                          <a:cs typeface="MS PGothic" charset="0"/>
                        </a:rPr>
                        <a:t>’</a:t>
                      </a:r>
                      <a:r>
                        <a:rPr kumimoji="0" lang="fr-FR" sz="1400" b="0" i="0" u="none" strike="noStrike" cap="none" normalizeH="0" baseline="0" dirty="0">
                          <a:ln>
                            <a:noFill/>
                          </a:ln>
                          <a:solidFill>
                            <a:srgbClr val="000000"/>
                          </a:solidFill>
                          <a:effectLst/>
                          <a:latin typeface="+mn-lt"/>
                          <a:ea typeface="MS PGothic" charset="0"/>
                          <a:cs typeface="MS PGothic" charset="0"/>
                        </a:rPr>
                        <a:t>ils veulent écouter grâce à différents canaux. De plus, plus besoin de crier pour s</a:t>
                      </a:r>
                      <a:r>
                        <a:rPr kumimoji="0" lang="ja-JP" altLang="fr-FR" sz="1400" b="0" i="0" u="none" strike="noStrike" cap="none" normalizeH="0" baseline="0" dirty="0">
                          <a:ln>
                            <a:noFill/>
                          </a:ln>
                          <a:solidFill>
                            <a:srgbClr val="000000"/>
                          </a:solidFill>
                          <a:effectLst/>
                          <a:latin typeface="+mn-lt"/>
                          <a:ea typeface="MS PGothic" charset="0"/>
                          <a:cs typeface="MS PGothic" charset="0"/>
                        </a:rPr>
                        <a:t>’</a:t>
                      </a:r>
                      <a:r>
                        <a:rPr kumimoji="0" lang="fr-FR" sz="1400" b="0" i="0" u="none" strike="noStrike" cap="none" normalizeH="0" baseline="0" dirty="0">
                          <a:ln>
                            <a:noFill/>
                          </a:ln>
                          <a:solidFill>
                            <a:srgbClr val="000000"/>
                          </a:solidFill>
                          <a:effectLst/>
                          <a:latin typeface="+mn-lt"/>
                          <a:ea typeface="MS PGothic" charset="0"/>
                          <a:cs typeface="MS PGothic" charset="0"/>
                        </a:rPr>
                        <a:t>entendre, juste de retirer son casque et de parler sans hausser la voix.</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952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MS PGothic" charset="0"/>
                          <a:cs typeface="MS PGothic" charset="0"/>
                        </a:rPr>
                        <a:t>Source: </a:t>
                      </a:r>
                      <a:r>
                        <a:rPr kumimoji="0" lang="fr-FR" sz="1400" b="0" i="0" u="none" strike="noStrike" cap="none" normalizeH="0" baseline="0" dirty="0">
                          <a:ln>
                            <a:noFill/>
                          </a:ln>
                          <a:solidFill>
                            <a:srgbClr val="000000"/>
                          </a:solidFill>
                          <a:effectLst/>
                          <a:latin typeface="News Gothic MT" charset="0"/>
                          <a:ea typeface="MS PGothic" charset="0"/>
                          <a:cs typeface="MS PGothic" charset="0"/>
                          <a:hlinkClick r:id="rId2"/>
                        </a:rPr>
                        <a:t>http://expresse.excite.fr/la-revolution-des-boites-de-nuit-silencieuses-N29846.html</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pic>
        <p:nvPicPr>
          <p:cNvPr id="5" name="Picture 2" descr="http://www.urbangirl.fr/wp-content/uploads/2013/02/Silent_Disco_100306-1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0313" y="2108396"/>
            <a:ext cx="280035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1"/>
          <p:cNvSpPr>
            <a:spLocks noGrp="1"/>
          </p:cNvSpPr>
          <p:nvPr>
            <p:ph type="title"/>
          </p:nvPr>
        </p:nvSpPr>
        <p:spPr>
          <a:xfrm>
            <a:off x="432937" y="-1"/>
            <a:ext cx="649407" cy="6858001"/>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sz="4400" dirty="0" smtClean="0">
                <a:solidFill>
                  <a:schemeClr val="bg1"/>
                </a:solidFill>
              </a:rPr>
              <a:t>SENSORIEL</a:t>
            </a:r>
            <a:endParaRPr lang="fr-FR" sz="4400" dirty="0">
              <a:solidFill>
                <a:schemeClr val="bg1"/>
              </a:solidFill>
            </a:endParaRPr>
          </a:p>
        </p:txBody>
      </p:sp>
    </p:spTree>
    <p:extLst>
      <p:ext uri="{BB962C8B-B14F-4D97-AF65-F5344CB8AC3E}">
        <p14:creationId xmlns:p14="http://schemas.microsoft.com/office/powerpoint/2010/main" val="1571993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32937" y="-1"/>
            <a:ext cx="649407" cy="6858001"/>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sz="4400" dirty="0" smtClean="0">
                <a:solidFill>
                  <a:schemeClr val="bg1"/>
                </a:solidFill>
              </a:rPr>
              <a:t>STRATEGIE</a:t>
            </a:r>
            <a:endParaRPr lang="fr-FR" sz="4400" dirty="0">
              <a:solidFill>
                <a:schemeClr val="bg1"/>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2592075728"/>
              </p:ext>
            </p:extLst>
          </p:nvPr>
        </p:nvGraphicFramePr>
        <p:xfrm>
          <a:off x="1239838" y="151862"/>
          <a:ext cx="7785100" cy="6295957"/>
        </p:xfrm>
        <a:graphic>
          <a:graphicData uri="http://schemas.openxmlformats.org/drawingml/2006/table">
            <a:tbl>
              <a:tblPr/>
              <a:tblGrid>
                <a:gridCol w="7785100"/>
              </a:tblGrid>
              <a:tr h="5390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mn-lt"/>
                          <a:ea typeface="ＭＳ Ｐゴシック" charset="0"/>
                          <a:cs typeface="Times New Roman" charset="0"/>
                        </a:rPr>
                        <a:t>Entreprise à </a:t>
                      </a:r>
                      <a:r>
                        <a:rPr kumimoji="0" lang="fr-FR" sz="1800" b="1" i="0" u="none" strike="noStrike" cap="none" normalizeH="0" baseline="0" dirty="0" err="1" smtClean="0">
                          <a:ln>
                            <a:noFill/>
                          </a:ln>
                          <a:solidFill>
                            <a:srgbClr val="FFFFFF"/>
                          </a:solidFill>
                          <a:effectLst/>
                          <a:latin typeface="+mn-lt"/>
                          <a:ea typeface="ＭＳ Ｐゴシック" charset="0"/>
                          <a:cs typeface="Times New Roman" charset="0"/>
                        </a:rPr>
                        <a:t>Benchmarker</a:t>
                      </a:r>
                      <a:r>
                        <a:rPr kumimoji="0" lang="fr-FR" sz="1800" b="1" i="0" u="none" strike="noStrike" cap="none" normalizeH="0" baseline="0" dirty="0" smtClean="0">
                          <a:ln>
                            <a:noFill/>
                          </a:ln>
                          <a:solidFill>
                            <a:srgbClr val="FFFFFF"/>
                          </a:solidFill>
                          <a:effectLst/>
                          <a:latin typeface="+mn-lt"/>
                          <a:ea typeface="ＭＳ Ｐゴシック" charset="0"/>
                          <a:cs typeface="Times New Roman" charset="0"/>
                        </a:rPr>
                        <a:t> </a:t>
                      </a:r>
                      <a:endParaRPr kumimoji="0" lang="fr-FR" sz="1800" b="1" i="0" u="none" strike="noStrike" cap="none" normalizeH="0" baseline="0" dirty="0">
                        <a:ln>
                          <a:noFill/>
                        </a:ln>
                        <a:solidFill>
                          <a:srgbClr val="FFFFFF"/>
                        </a:solidFill>
                        <a:effectLst/>
                        <a:latin typeface="+mn-lt"/>
                        <a:ea typeface="ＭＳ Ｐゴシック" charset="0"/>
                        <a:cs typeface="Times New Roman"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53909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ＭＳ Ｐゴシック" charset="0"/>
                        </a:rPr>
                        <a:t>« </a:t>
                      </a:r>
                      <a:r>
                        <a:rPr kumimoji="0" lang="fr-FR" sz="1400" b="0" i="0" u="none" strike="noStrike" cap="none" normalizeH="0" baseline="0" dirty="0" smtClean="0">
                          <a:ln>
                            <a:noFill/>
                          </a:ln>
                          <a:solidFill>
                            <a:srgbClr val="000000"/>
                          </a:solidFill>
                          <a:effectLst/>
                          <a:latin typeface="News Gothic MT" charset="0"/>
                          <a:ea typeface="ＭＳ Ｐゴシック" charset="0"/>
                        </a:rPr>
                        <a:t>la capsule, un nouveau marché</a:t>
                      </a:r>
                      <a:r>
                        <a:rPr kumimoji="0" lang="fr-FR" sz="1400" b="0" i="0" u="none" strike="noStrike" cap="none" normalizeH="0" baseline="0" dirty="0">
                          <a:ln>
                            <a:noFill/>
                          </a:ln>
                          <a:solidFill>
                            <a:srgbClr val="000000"/>
                          </a:solidFill>
                          <a:effectLst/>
                          <a:latin typeface="News Gothic MT" charset="0"/>
                          <a:ea typeface="ＭＳ Ｐゴシック" charset="0"/>
                        </a:rPr>
                        <a:t>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3317123">
                <a:tc>
                  <a:txBody>
                    <a:bodyPr/>
                    <a:lstStyle/>
                    <a:p>
                      <a:pPr algn="just"/>
                      <a:r>
                        <a:rPr kumimoji="0" lang="fr-FR" sz="1400" b="1" i="0" u="sng" strike="noStrike" cap="none" normalizeH="0" baseline="0" dirty="0">
                          <a:ln>
                            <a:noFill/>
                          </a:ln>
                          <a:solidFill>
                            <a:srgbClr val="000000"/>
                          </a:solidFill>
                          <a:effectLst/>
                          <a:latin typeface="News Gothic MT" charset="0"/>
                          <a:ea typeface="ＭＳ Ｐゴシック" charset="0"/>
                        </a:rPr>
                        <a:t>Idée source</a:t>
                      </a:r>
                      <a:r>
                        <a:rPr kumimoji="0" lang="fr-FR" sz="1400" b="1" i="0" u="none" strike="noStrike" cap="none" normalizeH="0" baseline="0" dirty="0" smtClean="0">
                          <a:ln>
                            <a:noFill/>
                          </a:ln>
                          <a:solidFill>
                            <a:srgbClr val="000000"/>
                          </a:solidFill>
                          <a:effectLst/>
                          <a:latin typeface="News Gothic MT" charset="0"/>
                          <a:ea typeface="ＭＳ Ｐゴシック" charset="0"/>
                        </a:rPr>
                        <a:t>: </a:t>
                      </a:r>
                      <a:r>
                        <a:rPr lang="fr-FR" sz="1400" kern="1200" dirty="0" err="1" smtClean="0">
                          <a:solidFill>
                            <a:schemeClr val="tx1"/>
                          </a:solidFill>
                          <a:effectLst/>
                          <a:latin typeface="+mn-lt"/>
                          <a:ea typeface="+mn-ea"/>
                          <a:cs typeface="+mn-cs"/>
                        </a:rPr>
                        <a:t>Nespresso</a:t>
                      </a:r>
                      <a:r>
                        <a:rPr lang="fr-FR" sz="1400" kern="1200" dirty="0" smtClean="0">
                          <a:solidFill>
                            <a:schemeClr val="tx1"/>
                          </a:solidFill>
                          <a:effectLst/>
                          <a:latin typeface="+mn-lt"/>
                          <a:ea typeface="+mn-ea"/>
                          <a:cs typeface="+mn-cs"/>
                        </a:rPr>
                        <a:t> est le leader sur le marché de la capsule à café et connait un réel succès dans le monde entier. La capsule </a:t>
                      </a:r>
                      <a:r>
                        <a:rPr lang="fr-FR" sz="1400" kern="1200" dirty="0" err="1" smtClean="0">
                          <a:solidFill>
                            <a:schemeClr val="tx1"/>
                          </a:solidFill>
                          <a:effectLst/>
                          <a:latin typeface="+mn-lt"/>
                          <a:ea typeface="+mn-ea"/>
                          <a:cs typeface="+mn-cs"/>
                        </a:rPr>
                        <a:t>Nespresso</a:t>
                      </a:r>
                      <a:r>
                        <a:rPr lang="fr-FR" sz="1400" kern="1200" dirty="0" smtClean="0">
                          <a:solidFill>
                            <a:schemeClr val="tx1"/>
                          </a:solidFill>
                          <a:effectLst/>
                          <a:latin typeface="+mn-lt"/>
                          <a:ea typeface="+mn-ea"/>
                          <a:cs typeface="+mn-cs"/>
                        </a:rPr>
                        <a:t> a révolutionné le monde du café pour ses adeptes, aussi bien dans la manière de le consommer avec des machines à café en dosette que dans sa dégustation, délaissant les cafetières traditionnelle. La capsule ayant été brevetée, il était impossible aux concurrents de s’aligner face à </a:t>
                      </a:r>
                      <a:r>
                        <a:rPr lang="fr-FR" sz="1400" kern="1200" dirty="0" err="1" smtClean="0">
                          <a:solidFill>
                            <a:schemeClr val="tx1"/>
                          </a:solidFill>
                          <a:effectLst/>
                          <a:latin typeface="+mn-lt"/>
                          <a:ea typeface="+mn-ea"/>
                          <a:cs typeface="+mn-cs"/>
                        </a:rPr>
                        <a:t>Nespresso</a:t>
                      </a:r>
                      <a:r>
                        <a:rPr lang="fr-FR" sz="1400" kern="1200" dirty="0" smtClean="0">
                          <a:solidFill>
                            <a:schemeClr val="tx1"/>
                          </a:solidFill>
                          <a:effectLst/>
                          <a:latin typeface="+mn-lt"/>
                          <a:ea typeface="+mn-ea"/>
                          <a:cs typeface="+mn-cs"/>
                        </a:rPr>
                        <a:t>.</a:t>
                      </a:r>
                      <a:r>
                        <a:rPr lang="fr-FR" sz="1400" dirty="0" smtClean="0">
                          <a:effectLst/>
                        </a:rPr>
                        <a:t> </a:t>
                      </a:r>
                      <a:endParaRPr lang="fr-FR" sz="1400" kern="1200" dirty="0">
                        <a:solidFill>
                          <a:schemeClr val="tx1"/>
                        </a:solidFill>
                        <a:effectLst/>
                        <a:latin typeface="+mn-lt"/>
                        <a:ea typeface="+mn-ea"/>
                        <a:cs typeface="+mn-cs"/>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979714">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1400" b="1" i="0" u="sng" strike="noStrike" cap="none" normalizeH="0" baseline="0" dirty="0" smtClean="0">
                          <a:ln>
                            <a:noFill/>
                          </a:ln>
                          <a:solidFill>
                            <a:srgbClr val="000000"/>
                          </a:solidFill>
                          <a:effectLst/>
                          <a:latin typeface="News Gothic MT" charset="0"/>
                          <a:ea typeface="ＭＳ Ｐゴシック" charset="0"/>
                        </a:rPr>
                        <a:t>Idée </a:t>
                      </a:r>
                      <a:r>
                        <a:rPr kumimoji="0" lang="fr-FR" sz="1400" b="1" i="0" u="sng" strike="noStrike" cap="none" normalizeH="0" baseline="0" dirty="0" smtClean="0">
                          <a:ln>
                            <a:noFill/>
                          </a:ln>
                          <a:solidFill>
                            <a:srgbClr val="000000"/>
                          </a:solidFill>
                          <a:effectLst/>
                          <a:latin typeface="+mn-lt"/>
                          <a:ea typeface="ＭＳ Ｐゴシック" charset="0"/>
                        </a:rPr>
                        <a:t>novatrice</a:t>
                      </a:r>
                      <a:r>
                        <a:rPr kumimoji="0" lang="fr-FR" sz="1400" b="1" i="0" u="none" strike="noStrike" cap="none" normalizeH="0" baseline="0" dirty="0" smtClean="0">
                          <a:ln>
                            <a:noFill/>
                          </a:ln>
                          <a:solidFill>
                            <a:srgbClr val="000000"/>
                          </a:solidFill>
                          <a:effectLst/>
                          <a:latin typeface="+mn-lt"/>
                          <a:ea typeface="ＭＳ Ｐゴシック" charset="0"/>
                        </a:rPr>
                        <a:t>: </a:t>
                      </a:r>
                      <a:r>
                        <a:rPr lang="fr-FR" sz="1400" kern="1200" dirty="0" smtClean="0">
                          <a:solidFill>
                            <a:schemeClr val="tx1"/>
                          </a:solidFill>
                          <a:effectLst/>
                          <a:latin typeface="+mn-lt"/>
                          <a:ea typeface="+mn-ea"/>
                          <a:cs typeface="+mn-cs"/>
                        </a:rPr>
                        <a:t>Reine sur le marché, la </a:t>
                      </a:r>
                      <a:r>
                        <a:rPr lang="fr-FR" sz="1400" b="1" kern="1200" dirty="0" err="1" smtClean="0">
                          <a:solidFill>
                            <a:schemeClr val="tx1"/>
                          </a:solidFill>
                          <a:effectLst/>
                          <a:latin typeface="+mn-lt"/>
                          <a:ea typeface="+mn-ea"/>
                          <a:cs typeface="+mn-cs"/>
                        </a:rPr>
                        <a:t>Nespresso</a:t>
                      </a:r>
                      <a:r>
                        <a:rPr lang="fr-FR" sz="1400" kern="1200" dirty="0" smtClean="0">
                          <a:solidFill>
                            <a:schemeClr val="tx1"/>
                          </a:solidFill>
                          <a:effectLst/>
                          <a:latin typeface="+mn-lt"/>
                          <a:ea typeface="+mn-ea"/>
                          <a:cs typeface="+mn-cs"/>
                        </a:rPr>
                        <a:t> véhicule une image de qualité et de café haut de gamme. Mais le haut de gamme a ses limites et de plus en plus, les </a:t>
                      </a:r>
                      <a:r>
                        <a:rPr lang="fr-FR" sz="1400" b="1" kern="1200" dirty="0" smtClean="0">
                          <a:solidFill>
                            <a:schemeClr val="tx1"/>
                          </a:solidFill>
                          <a:effectLst/>
                          <a:latin typeface="+mn-lt"/>
                          <a:ea typeface="+mn-ea"/>
                          <a:cs typeface="+mn-cs"/>
                        </a:rPr>
                        <a:t>dosettes de la marque sont mises en concurrence</a:t>
                      </a:r>
                      <a:r>
                        <a:rPr lang="fr-FR" sz="1400" kern="1200" dirty="0" smtClean="0">
                          <a:solidFill>
                            <a:schemeClr val="tx1"/>
                          </a:solidFill>
                          <a:effectLst/>
                          <a:latin typeface="+mn-lt"/>
                          <a:ea typeface="+mn-ea"/>
                          <a:cs typeface="+mn-cs"/>
                        </a:rPr>
                        <a:t> avec d’autres marques ingénieuses qui ont su détourner la forme particulière (et les brevets) de la capsule </a:t>
                      </a:r>
                      <a:r>
                        <a:rPr lang="fr-FR" sz="1400" kern="1200" dirty="0" err="1" smtClean="0">
                          <a:solidFill>
                            <a:schemeClr val="tx1"/>
                          </a:solidFill>
                          <a:effectLst/>
                          <a:latin typeface="+mn-lt"/>
                          <a:ea typeface="+mn-ea"/>
                          <a:cs typeface="+mn-cs"/>
                        </a:rPr>
                        <a:t>Nespresso</a:t>
                      </a:r>
                      <a:r>
                        <a:rPr lang="fr-FR" sz="1400" kern="1200" dirty="0" smtClean="0">
                          <a:solidFill>
                            <a:schemeClr val="tx1"/>
                          </a:solidFill>
                          <a:effectLst/>
                          <a:latin typeface="+mn-lt"/>
                          <a:ea typeface="+mn-ea"/>
                          <a:cs typeface="+mn-cs"/>
                        </a:rPr>
                        <a:t> tel que L’Or </a:t>
                      </a:r>
                      <a:r>
                        <a:rPr lang="fr-FR" sz="1400" kern="1200" dirty="0" err="1" smtClean="0">
                          <a:solidFill>
                            <a:schemeClr val="tx1"/>
                          </a:solidFill>
                          <a:effectLst/>
                          <a:latin typeface="+mn-lt"/>
                          <a:ea typeface="+mn-ea"/>
                          <a:cs typeface="+mn-cs"/>
                        </a:rPr>
                        <a:t>Espresso</a:t>
                      </a:r>
                      <a:r>
                        <a:rPr lang="fr-FR" sz="1400" kern="1200" dirty="0" smtClean="0">
                          <a:solidFill>
                            <a:schemeClr val="tx1"/>
                          </a:solidFill>
                          <a:effectLst/>
                          <a:latin typeface="+mn-lt"/>
                          <a:ea typeface="+mn-ea"/>
                          <a:cs typeface="+mn-cs"/>
                        </a:rPr>
                        <a:t> qui vend ses capsules en grande surface et non sur Internet ou dans les boutiques au nom de la marque, compatible avec les machines </a:t>
                      </a:r>
                      <a:r>
                        <a:rPr lang="fr-FR" sz="1400" kern="1200" dirty="0" err="1" smtClean="0">
                          <a:solidFill>
                            <a:schemeClr val="tx1"/>
                          </a:solidFill>
                          <a:effectLst/>
                          <a:latin typeface="+mn-lt"/>
                          <a:ea typeface="+mn-ea"/>
                          <a:cs typeface="+mn-cs"/>
                        </a:rPr>
                        <a:t>Nespresso</a:t>
                      </a:r>
                      <a:r>
                        <a:rPr lang="fr-FR" sz="1400" kern="1200" dirty="0" smtClean="0">
                          <a:solidFill>
                            <a:schemeClr val="tx1"/>
                          </a:solidFill>
                          <a:effectLst/>
                          <a:latin typeface="+mn-lt"/>
                          <a:ea typeface="+mn-ea"/>
                          <a:cs typeface="+mn-cs"/>
                        </a:rPr>
                        <a:t> et surtout beaucoup moins cher.</a:t>
                      </a:r>
                      <a:r>
                        <a:rPr lang="fr-FR" sz="1400" dirty="0" smtClean="0">
                          <a:effectLst/>
                          <a:latin typeface="+mn-lt"/>
                        </a:rPr>
                        <a:t> </a:t>
                      </a:r>
                      <a:endParaRPr kumimoji="0" lang="fr-FR" sz="1400" b="0" i="0" u="none" strike="noStrike" cap="none" normalizeH="0" baseline="0" dirty="0" smtClean="0">
                        <a:ln>
                          <a:noFill/>
                        </a:ln>
                        <a:solidFill>
                          <a:srgbClr val="000000"/>
                        </a:solidFill>
                        <a:effectLst/>
                        <a:latin typeface="+mn-lt"/>
                        <a:ea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52904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normalizeH="0" baseline="0" dirty="0" smtClean="0">
                          <a:ln>
                            <a:noFill/>
                          </a:ln>
                          <a:solidFill>
                            <a:srgbClr val="000000"/>
                          </a:solidFill>
                          <a:effectLst/>
                          <a:latin typeface="+mn-lt"/>
                          <a:ea typeface="ＭＳ Ｐゴシック" charset="0"/>
                          <a:cs typeface="+mn-cs"/>
                          <a:hlinkClick r:id="rId2"/>
                        </a:rPr>
                        <a:t>Source:</a:t>
                      </a:r>
                      <a:r>
                        <a:rPr kumimoji="0" lang="fr-FR" sz="1400" b="0" i="0" u="none" strike="noStrike" kern="1200" cap="none" normalizeH="0" baseline="0" dirty="0" smtClean="0">
                          <a:ln>
                            <a:noFill/>
                          </a:ln>
                          <a:solidFill>
                            <a:srgbClr val="000000"/>
                          </a:solidFill>
                          <a:effectLst/>
                          <a:latin typeface="+mn-lt"/>
                          <a:ea typeface="ＭＳ Ｐゴシック" charset="0"/>
                          <a:cs typeface="+mn-cs"/>
                        </a:rPr>
                        <a:t> </a:t>
                      </a:r>
                      <a:r>
                        <a:rPr lang="fr-FR" sz="1400" b="1" u="sng" kern="1200" dirty="0" smtClean="0">
                          <a:solidFill>
                            <a:schemeClr val="tx1"/>
                          </a:solidFill>
                          <a:effectLst/>
                          <a:latin typeface="+mn-lt"/>
                          <a:ea typeface="+mn-ea"/>
                          <a:cs typeface="+mn-cs"/>
                          <a:hlinkClick r:id="rId3"/>
                        </a:rPr>
                        <a:t>http://www.consoglobe.com/nespresso-capsules-compatibles-au-banc-dessai-cg</a:t>
                      </a:r>
                      <a:r>
                        <a:rPr lang="fr-FR" sz="1400" b="1" u="sng" kern="1200" dirty="0" smtClean="0">
                          <a:solidFill>
                            <a:schemeClr val="tx1"/>
                          </a:solidFill>
                          <a:effectLst/>
                          <a:latin typeface="+mn-lt"/>
                          <a:ea typeface="+mn-ea"/>
                          <a:cs typeface="+mn-cs"/>
                        </a:rPr>
                        <a:t> </a:t>
                      </a:r>
                      <a:endParaRPr lang="fr-FR" sz="1400" kern="1200" dirty="0" smtClean="0">
                        <a:solidFill>
                          <a:schemeClr val="tx1"/>
                        </a:solidFill>
                        <a:effectLst/>
                        <a:latin typeface="+mn-lt"/>
                        <a:ea typeface="+mn-ea"/>
                        <a:cs typeface="+mn-cs"/>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pic>
        <p:nvPicPr>
          <p:cNvPr id="2" name="Image 1"/>
          <p:cNvPicPr>
            <a:picLocks noChangeAspect="1"/>
          </p:cNvPicPr>
          <p:nvPr/>
        </p:nvPicPr>
        <p:blipFill>
          <a:blip r:embed="rId4"/>
          <a:stretch>
            <a:fillRect/>
          </a:stretch>
        </p:blipFill>
        <p:spPr>
          <a:xfrm>
            <a:off x="5630915" y="2487640"/>
            <a:ext cx="3268602" cy="1824336"/>
          </a:xfrm>
          <a:prstGeom prst="rect">
            <a:avLst/>
          </a:prstGeom>
        </p:spPr>
      </p:pic>
      <p:pic>
        <p:nvPicPr>
          <p:cNvPr id="3" name="Image 2"/>
          <p:cNvPicPr>
            <a:picLocks noChangeAspect="1"/>
          </p:cNvPicPr>
          <p:nvPr/>
        </p:nvPicPr>
        <p:blipFill>
          <a:blip r:embed="rId5"/>
          <a:stretch>
            <a:fillRect/>
          </a:stretch>
        </p:blipFill>
        <p:spPr>
          <a:xfrm>
            <a:off x="1907331" y="2612299"/>
            <a:ext cx="2652437" cy="1668317"/>
          </a:xfrm>
          <a:prstGeom prst="rect">
            <a:avLst/>
          </a:prstGeom>
        </p:spPr>
      </p:pic>
    </p:spTree>
    <p:extLst>
      <p:ext uri="{BB962C8B-B14F-4D97-AF65-F5344CB8AC3E}">
        <p14:creationId xmlns:p14="http://schemas.microsoft.com/office/powerpoint/2010/main" val="3803632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913955934"/>
              </p:ext>
            </p:extLst>
          </p:nvPr>
        </p:nvGraphicFramePr>
        <p:xfrm>
          <a:off x="1239838" y="492986"/>
          <a:ext cx="7785100" cy="5684898"/>
        </p:xfrm>
        <a:graphic>
          <a:graphicData uri="http://schemas.openxmlformats.org/drawingml/2006/table">
            <a:tbl>
              <a:tblPr/>
              <a:tblGrid>
                <a:gridCol w="7785100"/>
              </a:tblGrid>
              <a:tr h="373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FFFFFF"/>
                          </a:solidFill>
                          <a:effectLst/>
                          <a:latin typeface="+mn-lt"/>
                          <a:ea typeface="MS PGothic" charset="0"/>
                          <a:cs typeface="Times New Roman" charset="0"/>
                        </a:rPr>
                        <a:t>Touché et texture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373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MS PGothic" charset="0"/>
                          <a:cs typeface="MS PGothic" charset="0"/>
                        </a:rPr>
                        <a:t>« se chauffer autrement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31718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rgbClr val="000000"/>
                          </a:solidFill>
                          <a:effectLst/>
                          <a:latin typeface="News Gothic MT" charset="0"/>
                          <a:ea typeface="MS PGothic" charset="0"/>
                          <a:cs typeface="MS PGothic" charset="0"/>
                        </a:rPr>
                        <a:t>Idée source</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  La recherche et le développement de nouvelles textures permettent d</a:t>
                      </a:r>
                      <a:r>
                        <a:rPr kumimoji="0" lang="ja-JP" altLang="fr-FR" sz="1400" b="0" i="0" u="none" strike="noStrike" cap="none" normalizeH="0" baseline="0" dirty="0">
                          <a:ln>
                            <a:noFill/>
                          </a:ln>
                          <a:solidFill>
                            <a:srgbClr val="000000"/>
                          </a:solidFill>
                          <a:effectLst/>
                          <a:latin typeface="News Gothic MT" charset="0"/>
                          <a:ea typeface="MS PGothic" charset="0"/>
                          <a:cs typeface="MS PGothic" charset="0"/>
                        </a:rPr>
                        <a:t>’</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apprécier différemment des produits</a:t>
                      </a:r>
                      <a:r>
                        <a:rPr kumimoji="0" lang="fr-FR" sz="1400" b="0" i="0" u="none" strike="noStrike" cap="none" normalizeH="0" baseline="0" dirty="0" smtClean="0">
                          <a:ln>
                            <a:noFill/>
                          </a:ln>
                          <a:solidFill>
                            <a:srgbClr val="000000"/>
                          </a:solidFill>
                          <a:effectLst/>
                          <a:latin typeface="News Gothic MT" charset="0"/>
                          <a:ea typeface="MS PGothic" charset="0"/>
                          <a:cs typeface="MS PGothic" charset="0"/>
                        </a:rPr>
                        <a:t>. Les </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professionnels de la cosmétologie ont mis au point un nouveau fond de teint, en texture mousse, plus agréable à appliquer et à supporter sur la peau puisque ce dernier est très </a:t>
                      </a:r>
                      <a:r>
                        <a:rPr kumimoji="0" lang="fr-FR" sz="1400" b="0" i="0" u="none" strike="noStrike" cap="none" normalizeH="0" baseline="0" dirty="0" smtClean="0">
                          <a:ln>
                            <a:noFill/>
                          </a:ln>
                          <a:solidFill>
                            <a:srgbClr val="000000"/>
                          </a:solidFill>
                          <a:effectLst/>
                          <a:latin typeface="News Gothic MT" charset="0"/>
                          <a:ea typeface="MS PGothic" charset="0"/>
                          <a:cs typeface="MS PGothic" charset="0"/>
                        </a:rPr>
                        <a:t>léger, </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les </a:t>
                      </a:r>
                      <a:r>
                        <a:rPr kumimoji="0" lang="fr-FR" sz="1400" b="0" i="0" u="none" strike="noStrike" cap="none" normalizeH="0" baseline="0" dirty="0" smtClean="0">
                          <a:ln>
                            <a:noFill/>
                          </a:ln>
                          <a:solidFill>
                            <a:srgbClr val="000000"/>
                          </a:solidFill>
                          <a:effectLst/>
                          <a:latin typeface="News Gothic MT" charset="0"/>
                          <a:ea typeface="MS PGothic" charset="0"/>
                          <a:cs typeface="MS PGothic" charset="0"/>
                        </a:rPr>
                        <a:t>consommatrices ont </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donc l</a:t>
                      </a:r>
                      <a:r>
                        <a:rPr kumimoji="0" lang="ja-JP" altLang="fr-FR" sz="1400" b="0" i="0" u="none" strike="noStrike" cap="none" normalizeH="0" baseline="0" dirty="0">
                          <a:ln>
                            <a:noFill/>
                          </a:ln>
                          <a:solidFill>
                            <a:srgbClr val="000000"/>
                          </a:solidFill>
                          <a:effectLst/>
                          <a:latin typeface="News Gothic MT" charset="0"/>
                          <a:ea typeface="MS PGothic" charset="0"/>
                          <a:cs typeface="MS PGothic" charset="0"/>
                        </a:rPr>
                        <a:t>’</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impression de ne rien porter sur la peau, contrairement aux fonds de teint liquides qui sont plus épais et plus gras.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11668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rgbClr val="000000"/>
                          </a:solidFill>
                          <a:effectLst/>
                          <a:latin typeface="News Gothic MT" charset="0"/>
                          <a:ea typeface="MS PGothic" charset="0"/>
                          <a:cs typeface="MS PGothic" charset="0"/>
                        </a:rPr>
                        <a:t>Idée novatrice</a:t>
                      </a:r>
                      <a:r>
                        <a:rPr kumimoji="0" lang="fr-FR" sz="1400" b="1" i="0" u="none" strike="noStrike" cap="none" normalizeH="0" baseline="0" dirty="0">
                          <a:ln>
                            <a:noFill/>
                          </a:ln>
                          <a:solidFill>
                            <a:srgbClr val="000000"/>
                          </a:solidFill>
                          <a:effectLst/>
                          <a:latin typeface="News Gothic MT" charset="0"/>
                          <a:ea typeface="MS PGothic" charset="0"/>
                          <a:cs typeface="MS PGothic" charset="0"/>
                        </a:rPr>
                        <a:t>: </a:t>
                      </a:r>
                      <a:r>
                        <a:rPr kumimoji="0" lang="fr-FR" sz="1400" b="0" i="0" u="none" strike="noStrike" cap="none" normalizeH="0" baseline="0" dirty="0">
                          <a:ln>
                            <a:noFill/>
                          </a:ln>
                          <a:solidFill>
                            <a:srgbClr val="000000"/>
                          </a:solidFill>
                          <a:effectLst/>
                          <a:latin typeface="+mn-lt"/>
                          <a:ea typeface="MS PGothic" charset="0"/>
                          <a:cs typeface="MS PGothic" charset="0"/>
                        </a:rPr>
                        <a:t>le fond de teint </a:t>
                      </a:r>
                      <a:r>
                        <a:rPr kumimoji="0" lang="fr-FR" sz="1400" b="0" i="0" u="none" strike="noStrike" cap="none" normalizeH="0" baseline="0" dirty="0" err="1">
                          <a:ln>
                            <a:noFill/>
                          </a:ln>
                          <a:solidFill>
                            <a:srgbClr val="000000"/>
                          </a:solidFill>
                          <a:effectLst/>
                          <a:latin typeface="+mn-lt"/>
                          <a:ea typeface="MS PGothic" charset="0"/>
                          <a:cs typeface="MS PGothic" charset="0"/>
                        </a:rPr>
                        <a:t>Dream</a:t>
                      </a:r>
                      <a:r>
                        <a:rPr kumimoji="0" lang="fr-FR" sz="1400" b="0" i="0" u="none" strike="noStrike" cap="none" normalizeH="0" baseline="0" dirty="0">
                          <a:ln>
                            <a:noFill/>
                          </a:ln>
                          <a:solidFill>
                            <a:srgbClr val="000000"/>
                          </a:solidFill>
                          <a:effectLst/>
                          <a:latin typeface="+mn-lt"/>
                          <a:ea typeface="MS PGothic" charset="0"/>
                          <a:cs typeface="MS PGothic" charset="0"/>
                        </a:rPr>
                        <a:t> Mat Mousse de </a:t>
                      </a:r>
                      <a:r>
                        <a:rPr kumimoji="0" lang="fr-FR" sz="1400" b="0" i="0" u="none" strike="noStrike" cap="none" normalizeH="0" baseline="0" dirty="0" err="1">
                          <a:ln>
                            <a:noFill/>
                          </a:ln>
                          <a:solidFill>
                            <a:srgbClr val="000000"/>
                          </a:solidFill>
                          <a:effectLst/>
                          <a:latin typeface="+mn-lt"/>
                          <a:ea typeface="MS PGothic" charset="0"/>
                          <a:cs typeface="MS PGothic" charset="0"/>
                        </a:rPr>
                        <a:t>Gemey</a:t>
                      </a:r>
                      <a:r>
                        <a:rPr kumimoji="0" lang="fr-FR" sz="1400" b="0" i="0" u="none" strike="noStrike" cap="none" normalizeH="0" baseline="0" dirty="0">
                          <a:ln>
                            <a:noFill/>
                          </a:ln>
                          <a:solidFill>
                            <a:srgbClr val="000000"/>
                          </a:solidFill>
                          <a:effectLst/>
                          <a:latin typeface="+mn-lt"/>
                          <a:ea typeface="MS PGothic" charset="0"/>
                          <a:cs typeface="MS PGothic" charset="0"/>
                        </a:rPr>
                        <a:t> </a:t>
                      </a:r>
                      <a:r>
                        <a:rPr kumimoji="0" lang="fr-FR" sz="1400" b="0" i="0" u="none" strike="noStrike" cap="none" normalizeH="0" baseline="0" dirty="0" err="1">
                          <a:ln>
                            <a:noFill/>
                          </a:ln>
                          <a:solidFill>
                            <a:srgbClr val="000000"/>
                          </a:solidFill>
                          <a:effectLst/>
                          <a:latin typeface="+mn-lt"/>
                          <a:ea typeface="MS PGothic" charset="0"/>
                          <a:cs typeface="MS PGothic" charset="0"/>
                        </a:rPr>
                        <a:t>Maybelline</a:t>
                      </a:r>
                      <a:r>
                        <a:rPr kumimoji="0" lang="fr-FR" sz="1400" b="0" i="0" u="none" strike="noStrike" cap="none" normalizeH="0" baseline="0" dirty="0">
                          <a:ln>
                            <a:noFill/>
                          </a:ln>
                          <a:solidFill>
                            <a:srgbClr val="000000"/>
                          </a:solidFill>
                          <a:effectLst/>
                          <a:latin typeface="+mn-lt"/>
                          <a:ea typeface="MS PGothic" charset="0"/>
                          <a:cs typeface="MS PGothic" charset="0"/>
                        </a:rPr>
                        <a:t> est un fond de teint micro-aéré et unifiant qui s</a:t>
                      </a:r>
                      <a:r>
                        <a:rPr kumimoji="0" lang="ja-JP" altLang="fr-FR" sz="1400" b="0" i="0" u="none" strike="noStrike" cap="none" normalizeH="0" baseline="0" dirty="0">
                          <a:ln>
                            <a:noFill/>
                          </a:ln>
                          <a:solidFill>
                            <a:srgbClr val="000000"/>
                          </a:solidFill>
                          <a:effectLst/>
                          <a:latin typeface="+mn-lt"/>
                          <a:ea typeface="MS PGothic" charset="0"/>
                          <a:cs typeface="MS PGothic" charset="0"/>
                        </a:rPr>
                        <a:t>’</a:t>
                      </a:r>
                      <a:r>
                        <a:rPr kumimoji="0" lang="fr-FR" sz="1400" b="0" i="0" u="none" strike="noStrike" cap="none" normalizeH="0" baseline="0" dirty="0">
                          <a:ln>
                            <a:noFill/>
                          </a:ln>
                          <a:solidFill>
                            <a:srgbClr val="000000"/>
                          </a:solidFill>
                          <a:effectLst/>
                          <a:latin typeface="+mn-lt"/>
                          <a:ea typeface="MS PGothic" charset="0"/>
                          <a:cs typeface="MS PGothic" charset="0"/>
                        </a:rPr>
                        <a:t>adapte également à tous les types de peaux. Sa formule breveté se transforme en poudre sur la peau pour unifier et </a:t>
                      </a:r>
                      <a:r>
                        <a:rPr kumimoji="0" lang="fr-FR" sz="1400" b="0" i="0" u="none" strike="noStrike" cap="none" normalizeH="0" baseline="0" dirty="0" err="1">
                          <a:ln>
                            <a:noFill/>
                          </a:ln>
                          <a:solidFill>
                            <a:srgbClr val="000000"/>
                          </a:solidFill>
                          <a:effectLst/>
                          <a:latin typeface="+mn-lt"/>
                          <a:ea typeface="MS PGothic" charset="0"/>
                          <a:cs typeface="MS PGothic" charset="0"/>
                        </a:rPr>
                        <a:t>matifier</a:t>
                      </a:r>
                      <a:r>
                        <a:rPr kumimoji="0" lang="fr-FR" sz="1400" b="0" i="0" u="none" strike="noStrike" cap="none" normalizeH="0" baseline="0" dirty="0">
                          <a:ln>
                            <a:noFill/>
                          </a:ln>
                          <a:solidFill>
                            <a:srgbClr val="000000"/>
                          </a:solidFill>
                          <a:effectLst/>
                          <a:latin typeface="+mn-lt"/>
                          <a:ea typeface="MS PGothic" charset="0"/>
                          <a:cs typeface="MS PGothic" charset="0"/>
                        </a:rPr>
                        <a:t> le teint de chaque personne. De plus il rend la peau plus douce après son application et ne bouche pas les pores.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6001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MS PGothic" charset="0"/>
                          <a:cs typeface="MS PGothic" charset="0"/>
                        </a:rPr>
                        <a:t>Source: </a:t>
                      </a:r>
                      <a:r>
                        <a:rPr kumimoji="0" lang="fr-FR" sz="1400" b="0" i="0" u="none" strike="noStrike" cap="none" normalizeH="0" baseline="0" dirty="0">
                          <a:ln>
                            <a:noFill/>
                          </a:ln>
                          <a:solidFill>
                            <a:srgbClr val="000000"/>
                          </a:solidFill>
                          <a:effectLst/>
                          <a:latin typeface="News Gothic MT" charset="0"/>
                          <a:ea typeface="MS PGothic" charset="0"/>
                          <a:cs typeface="MS PGothic" charset="0"/>
                          <a:hlinkClick r:id="rId2"/>
                        </a:rPr>
                        <a:t>http://www.gemey-maybelline.com/Produits/Teint/Fond-de-teint.aspx</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a:ln>
                          <a:noFill/>
                        </a:ln>
                        <a:solidFill>
                          <a:srgbClr val="000000"/>
                        </a:solidFill>
                        <a:effectLst/>
                        <a:latin typeface="News Gothic MT" charset="0"/>
                        <a:ea typeface="MS PGothic" charset="0"/>
                        <a:cs typeface="MS PGothic"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Titre 1"/>
          <p:cNvSpPr>
            <a:spLocks noGrp="1"/>
          </p:cNvSpPr>
          <p:nvPr>
            <p:ph type="title"/>
          </p:nvPr>
        </p:nvSpPr>
        <p:spPr>
          <a:xfrm>
            <a:off x="432937" y="-1"/>
            <a:ext cx="649407" cy="6858001"/>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sz="4400" dirty="0" smtClean="0">
                <a:solidFill>
                  <a:schemeClr val="bg1"/>
                </a:solidFill>
              </a:rPr>
              <a:t>SENSORIEL</a:t>
            </a:r>
            <a:endParaRPr lang="fr-FR" sz="4400" dirty="0">
              <a:solidFill>
                <a:schemeClr val="bg1"/>
              </a:solidFill>
            </a:endParaRPr>
          </a:p>
        </p:txBody>
      </p:sp>
      <p:pic>
        <p:nvPicPr>
          <p:cNvPr id="6" name="Picture 2" descr="http://www.gemey-maybelline.com/~/media/Images/MNY/fr_FR/Products/Teint/Fond-de-teint/Dream-Mat-Mousse/dream-mat-mousse-cr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334" y="2083076"/>
            <a:ext cx="2803525"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829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717444902"/>
              </p:ext>
            </p:extLst>
          </p:nvPr>
        </p:nvGraphicFramePr>
        <p:xfrm>
          <a:off x="1239838" y="179388"/>
          <a:ext cx="7785100" cy="6581178"/>
        </p:xfrm>
        <a:graphic>
          <a:graphicData uri="http://schemas.openxmlformats.org/drawingml/2006/table">
            <a:tbl>
              <a:tblPr/>
              <a:tblGrid>
                <a:gridCol w="7785100"/>
              </a:tblGrid>
              <a:tr h="373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FFFFFF"/>
                          </a:solidFill>
                          <a:effectLst/>
                          <a:latin typeface="+mn-lt"/>
                          <a:ea typeface="MS PGothic" charset="0"/>
                          <a:cs typeface="Times New Roman" charset="0"/>
                        </a:rPr>
                        <a:t>Odeur et parfum</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373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MS PGothic" charset="0"/>
                          <a:cs typeface="MS PGothic" charset="0"/>
                        </a:rPr>
                        <a:t>« </a:t>
                      </a:r>
                      <a:r>
                        <a:rPr kumimoji="0" lang="fr-FR" sz="1400" b="0" i="0" u="none" strike="noStrike" cap="none" normalizeH="0" baseline="0" dirty="0" smtClean="0">
                          <a:ln>
                            <a:noFill/>
                          </a:ln>
                          <a:solidFill>
                            <a:srgbClr val="000000"/>
                          </a:solidFill>
                          <a:effectLst/>
                          <a:latin typeface="News Gothic MT" charset="0"/>
                          <a:ea typeface="MS PGothic" charset="0"/>
                          <a:cs typeface="MS PGothic" charset="0"/>
                        </a:rPr>
                        <a:t>l’odeur et la mode</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371573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rgbClr val="000000"/>
                          </a:solidFill>
                          <a:effectLst/>
                          <a:latin typeface="News Gothic MT" charset="0"/>
                          <a:ea typeface="MS PGothic" charset="0"/>
                          <a:cs typeface="MS PGothic" charset="0"/>
                        </a:rPr>
                        <a:t>Idée source: : </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Les enseignes mettent de plus en plus en place des stratégies de marketing sensoriel afin de pousser les consommateur à acheter. Les diffuseurs de parfums au sols sont maintenant fréquent dans les magasins de prêt-à-porter qui possède leur propre parfum afin </a:t>
                      </a:r>
                      <a:r>
                        <a:rPr kumimoji="0" lang="fr-FR" sz="1400" b="0" i="0" u="none" strike="noStrike" cap="none" normalizeH="0" baseline="0" dirty="0" smtClean="0">
                          <a:ln>
                            <a:noFill/>
                          </a:ln>
                          <a:solidFill>
                            <a:srgbClr val="000000"/>
                          </a:solidFill>
                          <a:effectLst/>
                          <a:latin typeface="News Gothic MT" charset="0"/>
                          <a:ea typeface="MS PGothic" charset="0"/>
                          <a:cs typeface="MS PGothic" charset="0"/>
                        </a:rPr>
                        <a:t>d</a:t>
                      </a:r>
                      <a:r>
                        <a:rPr kumimoji="0" lang="ja-JP" altLang="fr-FR" sz="1400" b="0" i="0" u="none" strike="noStrike" cap="none" normalizeH="0" baseline="0" dirty="0" smtClean="0">
                          <a:ln>
                            <a:noFill/>
                          </a:ln>
                          <a:solidFill>
                            <a:srgbClr val="000000"/>
                          </a:solidFill>
                          <a:effectLst/>
                          <a:latin typeface="News Gothic MT" charset="0"/>
                          <a:ea typeface="MS PGothic" charset="0"/>
                          <a:cs typeface="MS PGothic" charset="0"/>
                        </a:rPr>
                        <a:t>’</a:t>
                      </a:r>
                      <a:r>
                        <a:rPr kumimoji="0" lang="fr-FR" sz="1400" b="0" i="0" u="none" strike="noStrike" cap="none" normalizeH="0" baseline="0" dirty="0" smtClean="0">
                          <a:ln>
                            <a:noFill/>
                          </a:ln>
                          <a:solidFill>
                            <a:srgbClr val="000000"/>
                          </a:solidFill>
                          <a:effectLst/>
                          <a:latin typeface="News Gothic MT" charset="0"/>
                          <a:ea typeface="MS PGothic" charset="0"/>
                          <a:cs typeface="MS PGothic" charset="0"/>
                        </a:rPr>
                        <a:t>inciter </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les </a:t>
                      </a:r>
                      <a:r>
                        <a:rPr kumimoji="0" lang="fr-FR" sz="1400" b="0" i="0" u="none" strike="noStrike" cap="none" normalizeH="0" baseline="0" dirty="0" smtClean="0">
                          <a:ln>
                            <a:noFill/>
                          </a:ln>
                          <a:solidFill>
                            <a:srgbClr val="000000"/>
                          </a:solidFill>
                          <a:effectLst/>
                          <a:latin typeface="News Gothic MT" charset="0"/>
                          <a:ea typeface="MS PGothic" charset="0"/>
                          <a:cs typeface="MS PGothic" charset="0"/>
                        </a:rPr>
                        <a:t>consommateurs </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à acheter le produit.  C</a:t>
                      </a:r>
                      <a:r>
                        <a:rPr kumimoji="0" lang="ja-JP" altLang="fr-FR" sz="1400" b="0" i="0" u="none" strike="noStrike" cap="none" normalizeH="0" baseline="0" dirty="0">
                          <a:ln>
                            <a:noFill/>
                          </a:ln>
                          <a:solidFill>
                            <a:srgbClr val="000000"/>
                          </a:solidFill>
                          <a:effectLst/>
                          <a:latin typeface="News Gothic MT" charset="0"/>
                          <a:ea typeface="MS PGothic" charset="0"/>
                          <a:cs typeface="MS PGothic" charset="0"/>
                        </a:rPr>
                        <a:t>’</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est le cas de l</a:t>
                      </a:r>
                      <a:r>
                        <a:rPr kumimoji="0" lang="ja-JP" altLang="fr-FR" sz="1400" b="0" i="0" u="none" strike="noStrike" cap="none" normalizeH="0" baseline="0" dirty="0">
                          <a:ln>
                            <a:noFill/>
                          </a:ln>
                          <a:solidFill>
                            <a:srgbClr val="000000"/>
                          </a:solidFill>
                          <a:effectLst/>
                          <a:latin typeface="News Gothic MT" charset="0"/>
                          <a:ea typeface="MS PGothic" charset="0"/>
                          <a:cs typeface="MS PGothic" charset="0"/>
                        </a:rPr>
                        <a:t>’</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enseigne  </a:t>
                      </a:r>
                      <a:r>
                        <a:rPr kumimoji="0" lang="fr-FR" sz="1400" b="0" i="0" u="none" strike="noStrike" cap="none" normalizeH="0" baseline="0" dirty="0" err="1">
                          <a:ln>
                            <a:noFill/>
                          </a:ln>
                          <a:solidFill>
                            <a:srgbClr val="000000"/>
                          </a:solidFill>
                          <a:effectLst/>
                          <a:latin typeface="News Gothic MT" charset="0"/>
                          <a:ea typeface="MS PGothic" charset="0"/>
                          <a:cs typeface="MS PGothic" charset="0"/>
                        </a:rPr>
                        <a:t>Abercrombie</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 &amp; </a:t>
                      </a:r>
                      <a:r>
                        <a:rPr kumimoji="0" lang="fr-FR" sz="1400" b="0" i="0" u="none" strike="noStrike" cap="none" normalizeH="0" baseline="0" dirty="0" err="1">
                          <a:ln>
                            <a:noFill/>
                          </a:ln>
                          <a:solidFill>
                            <a:srgbClr val="000000"/>
                          </a:solidFill>
                          <a:effectLst/>
                          <a:latin typeface="News Gothic MT" charset="0"/>
                          <a:ea typeface="MS PGothic" charset="0"/>
                          <a:cs typeface="MS PGothic" charset="0"/>
                        </a:rPr>
                        <a:t>Fitch</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a:ln>
                          <a:noFill/>
                        </a:ln>
                        <a:solidFill>
                          <a:srgbClr val="000000"/>
                        </a:solidFill>
                        <a:effectLst/>
                        <a:latin typeface="News Gothic MT" charset="0"/>
                        <a:ea typeface="MS PGothic" charset="0"/>
                        <a:cs typeface="MS PGothic"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11668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rgbClr val="000000"/>
                          </a:solidFill>
                          <a:effectLst/>
                          <a:latin typeface="News Gothic MT" charset="0"/>
                          <a:ea typeface="MS PGothic" charset="0"/>
                          <a:cs typeface="MS PGothic" charset="0"/>
                        </a:rPr>
                        <a:t>Idée novatrice</a:t>
                      </a:r>
                      <a:r>
                        <a:rPr kumimoji="0" lang="fr-FR" sz="1400" b="1" i="0" u="none" strike="noStrike" cap="none" normalizeH="0" baseline="0" dirty="0">
                          <a:ln>
                            <a:noFill/>
                          </a:ln>
                          <a:solidFill>
                            <a:srgbClr val="000000"/>
                          </a:solidFill>
                          <a:effectLst/>
                          <a:latin typeface="News Gothic MT" charset="0"/>
                          <a:ea typeface="MS PGothic" charset="0"/>
                          <a:cs typeface="MS PGothic" charset="0"/>
                        </a:rPr>
                        <a:t>: </a:t>
                      </a:r>
                      <a:r>
                        <a:rPr kumimoji="0" lang="fr-FR" sz="1400" b="0" i="0" u="none" strike="noStrike" cap="none" normalizeH="0" baseline="0" dirty="0">
                          <a:ln>
                            <a:noFill/>
                          </a:ln>
                          <a:solidFill>
                            <a:srgbClr val="000000"/>
                          </a:solidFill>
                          <a:effectLst/>
                          <a:latin typeface="+mn-lt"/>
                          <a:ea typeface="MS PGothic" charset="0"/>
                          <a:cs typeface="MS PGothic" charset="0"/>
                        </a:rPr>
                        <a:t>La marque </a:t>
                      </a:r>
                      <a:r>
                        <a:rPr kumimoji="0" lang="fr-FR" sz="1400" b="0" i="0" u="none" strike="noStrike" cap="none" normalizeH="0" baseline="0" dirty="0" err="1">
                          <a:ln>
                            <a:noFill/>
                          </a:ln>
                          <a:solidFill>
                            <a:srgbClr val="000000"/>
                          </a:solidFill>
                          <a:effectLst/>
                          <a:latin typeface="+mn-lt"/>
                          <a:ea typeface="MS PGothic" charset="0"/>
                          <a:cs typeface="MS PGothic" charset="0"/>
                        </a:rPr>
                        <a:t>Abercrombie</a:t>
                      </a:r>
                      <a:r>
                        <a:rPr kumimoji="0" lang="fr-FR" sz="1400" b="0" i="0" u="none" strike="noStrike" cap="none" normalizeH="0" baseline="0" dirty="0">
                          <a:ln>
                            <a:noFill/>
                          </a:ln>
                          <a:solidFill>
                            <a:srgbClr val="000000"/>
                          </a:solidFill>
                          <a:effectLst/>
                          <a:latin typeface="+mn-lt"/>
                          <a:ea typeface="MS PGothic" charset="0"/>
                          <a:cs typeface="MS PGothic" charset="0"/>
                        </a:rPr>
                        <a:t> &amp; </a:t>
                      </a:r>
                      <a:r>
                        <a:rPr kumimoji="0" lang="fr-FR" sz="1400" b="0" i="0" u="none" strike="noStrike" cap="none" normalizeH="0" baseline="0" dirty="0" err="1">
                          <a:ln>
                            <a:noFill/>
                          </a:ln>
                          <a:solidFill>
                            <a:srgbClr val="000000"/>
                          </a:solidFill>
                          <a:effectLst/>
                          <a:latin typeface="+mn-lt"/>
                          <a:ea typeface="MS PGothic" charset="0"/>
                          <a:cs typeface="MS PGothic" charset="0"/>
                        </a:rPr>
                        <a:t>Fitch</a:t>
                      </a:r>
                      <a:r>
                        <a:rPr kumimoji="0" lang="fr-FR" sz="1400" b="0" i="0" u="none" strike="noStrike" cap="none" normalizeH="0" baseline="0" dirty="0">
                          <a:ln>
                            <a:noFill/>
                          </a:ln>
                          <a:solidFill>
                            <a:srgbClr val="000000"/>
                          </a:solidFill>
                          <a:effectLst/>
                          <a:latin typeface="+mn-lt"/>
                          <a:ea typeface="MS PGothic" charset="0"/>
                          <a:cs typeface="MS PGothic" charset="0"/>
                        </a:rPr>
                        <a:t> a mis en place à tous les étages de ses magasins des diffuseurs au sol de leur parfums afin que ce dernier soit diffuser tout au long de la journée dans tout le bâtiment. Ainsi les clients peuvent profiter de l</a:t>
                      </a:r>
                      <a:r>
                        <a:rPr kumimoji="0" lang="ja-JP" altLang="fr-FR" sz="1400" b="0" i="0" u="none" strike="noStrike" cap="none" normalizeH="0" baseline="0" dirty="0">
                          <a:ln>
                            <a:noFill/>
                          </a:ln>
                          <a:solidFill>
                            <a:srgbClr val="000000"/>
                          </a:solidFill>
                          <a:effectLst/>
                          <a:latin typeface="+mn-lt"/>
                          <a:ea typeface="MS PGothic" charset="0"/>
                          <a:cs typeface="MS PGothic" charset="0"/>
                        </a:rPr>
                        <a:t>’</a:t>
                      </a:r>
                      <a:r>
                        <a:rPr kumimoji="0" lang="fr-FR" sz="1400" b="0" i="0" u="none" strike="noStrike" cap="none" normalizeH="0" baseline="0" dirty="0">
                          <a:ln>
                            <a:noFill/>
                          </a:ln>
                          <a:solidFill>
                            <a:srgbClr val="000000"/>
                          </a:solidFill>
                          <a:effectLst/>
                          <a:latin typeface="+mn-lt"/>
                          <a:ea typeface="MS PGothic" charset="0"/>
                          <a:cs typeface="MS PGothic" charset="0"/>
                        </a:rPr>
                        <a:t>odeur pendant leur achat et si il l</a:t>
                      </a:r>
                      <a:r>
                        <a:rPr kumimoji="0" lang="ja-JP" altLang="fr-FR" sz="1400" b="0" i="0" u="none" strike="noStrike" cap="none" normalizeH="0" baseline="0" dirty="0">
                          <a:ln>
                            <a:noFill/>
                          </a:ln>
                          <a:solidFill>
                            <a:srgbClr val="000000"/>
                          </a:solidFill>
                          <a:effectLst/>
                          <a:latin typeface="+mn-lt"/>
                          <a:ea typeface="MS PGothic" charset="0"/>
                          <a:cs typeface="MS PGothic" charset="0"/>
                        </a:rPr>
                        <a:t>’</a:t>
                      </a:r>
                      <a:r>
                        <a:rPr kumimoji="0" lang="fr-FR" sz="1400" b="0" i="0" u="none" strike="noStrike" cap="none" normalizeH="0" baseline="0" dirty="0">
                          <a:ln>
                            <a:noFill/>
                          </a:ln>
                          <a:solidFill>
                            <a:srgbClr val="000000"/>
                          </a:solidFill>
                          <a:effectLst/>
                          <a:latin typeface="+mn-lt"/>
                          <a:ea typeface="MS PGothic" charset="0"/>
                          <a:cs typeface="MS PGothic" charset="0"/>
                        </a:rPr>
                        <a:t>apprécie finissent par l</a:t>
                      </a:r>
                      <a:r>
                        <a:rPr kumimoji="0" lang="ja-JP" altLang="fr-FR" sz="1400" b="0" i="0" u="none" strike="noStrike" cap="none" normalizeH="0" baseline="0" dirty="0">
                          <a:ln>
                            <a:noFill/>
                          </a:ln>
                          <a:solidFill>
                            <a:srgbClr val="000000"/>
                          </a:solidFill>
                          <a:effectLst/>
                          <a:latin typeface="+mn-lt"/>
                          <a:ea typeface="MS PGothic" charset="0"/>
                          <a:cs typeface="MS PGothic" charset="0"/>
                        </a:rPr>
                        <a:t>’</a:t>
                      </a:r>
                      <a:r>
                        <a:rPr kumimoji="0" lang="fr-FR" sz="1400" b="0" i="0" u="none" strike="noStrike" cap="none" normalizeH="0" baseline="0" dirty="0">
                          <a:ln>
                            <a:noFill/>
                          </a:ln>
                          <a:solidFill>
                            <a:srgbClr val="000000"/>
                          </a:solidFill>
                          <a:effectLst/>
                          <a:latin typeface="+mn-lt"/>
                          <a:ea typeface="MS PGothic" charset="0"/>
                          <a:cs typeface="MS PGothic" charset="0"/>
                        </a:rPr>
                        <a:t>acheter.</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9525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News Gothic MT" charset="0"/>
                          <a:ea typeface="MS PGothic" charset="0"/>
                          <a:cs typeface="MS PGothic" charset="0"/>
                        </a:rPr>
                        <a:t>Source: </a:t>
                      </a:r>
                      <a:r>
                        <a:rPr lang="fr-FR" sz="1400" u="sng" kern="1200" dirty="0" smtClean="0">
                          <a:solidFill>
                            <a:schemeClr val="tx1"/>
                          </a:solidFill>
                          <a:effectLst/>
                          <a:latin typeface="+mn-lt"/>
                          <a:ea typeface="+mn-ea"/>
                          <a:cs typeface="+mn-cs"/>
                          <a:hlinkClick r:id="rId2"/>
                        </a:rPr>
                        <a:t>http://www.choisirsacontraception.fr/moyens-de-contraception/l-implant.htm</a:t>
                      </a:r>
                      <a:r>
                        <a:rPr lang="fr-FR" sz="1400" kern="1200" dirty="0" smtClean="0">
                          <a:solidFill>
                            <a:schemeClr val="tx1"/>
                          </a:solidFill>
                          <a:effectLst/>
                          <a:latin typeface="+mn-lt"/>
                          <a:ea typeface="+mn-ea"/>
                          <a:cs typeface="+mn-cs"/>
                        </a:rPr>
                        <a:t> </a:t>
                      </a:r>
                      <a:endParaRPr kumimoji="0" lang="fr-FR" sz="1400" b="0" i="0" u="none" strike="noStrike" cap="none" normalizeH="0" baseline="0" dirty="0">
                        <a:ln>
                          <a:noFill/>
                        </a:ln>
                        <a:solidFill>
                          <a:srgbClr val="000000"/>
                        </a:solidFill>
                        <a:effectLst/>
                        <a:latin typeface="News Gothic MT" charset="0"/>
                        <a:ea typeface="MS PGothic" charset="0"/>
                        <a:cs typeface="MS PGothic"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Titre 1"/>
          <p:cNvSpPr>
            <a:spLocks noGrp="1"/>
          </p:cNvSpPr>
          <p:nvPr>
            <p:ph type="title"/>
          </p:nvPr>
        </p:nvSpPr>
        <p:spPr>
          <a:xfrm>
            <a:off x="432937" y="-1"/>
            <a:ext cx="649407" cy="6858001"/>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sz="4400" dirty="0" smtClean="0">
                <a:solidFill>
                  <a:schemeClr val="bg1"/>
                </a:solidFill>
              </a:rPr>
              <a:t>SENSORIEL</a:t>
            </a:r>
            <a:endParaRPr lang="fr-FR" sz="4400" dirty="0">
              <a:solidFill>
                <a:schemeClr val="bg1"/>
              </a:solidFill>
            </a:endParaRPr>
          </a:p>
        </p:txBody>
      </p:sp>
      <p:pic>
        <p:nvPicPr>
          <p:cNvPr id="6" name="Picture 2" descr="http://www.camilledessayage.com/blog/wp-content/uploads/2011/08/Abercrombie-Fit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7425" y="2401101"/>
            <a:ext cx="3101975"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516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523783215"/>
              </p:ext>
            </p:extLst>
          </p:nvPr>
        </p:nvGraphicFramePr>
        <p:xfrm>
          <a:off x="1239838" y="179388"/>
          <a:ext cx="7785100" cy="6037264"/>
        </p:xfrm>
        <a:graphic>
          <a:graphicData uri="http://schemas.openxmlformats.org/drawingml/2006/table">
            <a:tbl>
              <a:tblPr/>
              <a:tblGrid>
                <a:gridCol w="7785100"/>
              </a:tblGrid>
              <a:tr h="373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FFFFFF"/>
                          </a:solidFill>
                          <a:effectLst/>
                          <a:latin typeface="+mn-lt"/>
                          <a:ea typeface="MS PGothic" charset="0"/>
                          <a:cs typeface="Times New Roman" charset="0"/>
                        </a:rPr>
                        <a:t>Goût et saveur et arôme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373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MS PGothic" charset="0"/>
                          <a:cs typeface="MS PGothic" charset="0"/>
                        </a:rPr>
                        <a:t>« </a:t>
                      </a:r>
                      <a:r>
                        <a:rPr kumimoji="0" lang="fr-FR" sz="1400" b="0" i="0" u="none" strike="noStrike" cap="none" normalizeH="0" baseline="0" dirty="0" smtClean="0">
                          <a:ln>
                            <a:noFill/>
                          </a:ln>
                          <a:solidFill>
                            <a:srgbClr val="000000"/>
                          </a:solidFill>
                          <a:effectLst/>
                          <a:latin typeface="News Gothic MT" charset="0"/>
                          <a:ea typeface="MS PGothic" charset="0"/>
                          <a:cs typeface="MS PGothic" charset="0"/>
                        </a:rPr>
                        <a:t>le nouveau plaisir </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31718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a:ln>
                            <a:noFill/>
                          </a:ln>
                          <a:solidFill>
                            <a:srgbClr val="000000"/>
                          </a:solidFill>
                          <a:effectLst/>
                          <a:latin typeface="News Gothic MT" charset="0"/>
                          <a:ea typeface="MS PGothic" charset="0"/>
                          <a:cs typeface="MS PGothic" charset="0"/>
                        </a:rPr>
                        <a:t>Idée source</a:t>
                      </a:r>
                      <a:r>
                        <a:rPr kumimoji="0" lang="fr-FR" sz="1400" b="0" i="0" u="none" strike="noStrike" cap="none" normalizeH="0" baseline="0">
                          <a:ln>
                            <a:noFill/>
                          </a:ln>
                          <a:solidFill>
                            <a:srgbClr val="000000"/>
                          </a:solidFill>
                          <a:effectLst/>
                          <a:latin typeface="News Gothic MT" charset="0"/>
                          <a:ea typeface="MS PGothic" charset="0"/>
                          <a:cs typeface="MS PGothic" charset="0"/>
                        </a:rPr>
                        <a:t>:  Afin de continuer à surprendre les consommateurs, les industriels ont  mis au point des gels lubrifiant comestible avec des goûts différents afin de lier l</a:t>
                      </a:r>
                      <a:r>
                        <a:rPr kumimoji="0" lang="ja-JP" altLang="fr-FR" sz="1400" b="0" i="0" u="none" strike="noStrike" cap="none" normalizeH="0" baseline="0">
                          <a:ln>
                            <a:noFill/>
                          </a:ln>
                          <a:solidFill>
                            <a:srgbClr val="000000"/>
                          </a:solidFill>
                          <a:effectLst/>
                          <a:latin typeface="News Gothic MT" charset="0"/>
                          <a:ea typeface="MS PGothic" charset="0"/>
                          <a:cs typeface="MS PGothic" charset="0"/>
                        </a:rPr>
                        <a:t>’</a:t>
                      </a:r>
                      <a:r>
                        <a:rPr kumimoji="0" lang="fr-FR" sz="1400" b="0" i="0" u="none" strike="noStrike" cap="none" normalizeH="0" baseline="0">
                          <a:ln>
                            <a:noFill/>
                          </a:ln>
                          <a:solidFill>
                            <a:srgbClr val="000000"/>
                          </a:solidFill>
                          <a:effectLst/>
                          <a:latin typeface="News Gothic MT" charset="0"/>
                          <a:ea typeface="MS PGothic" charset="0"/>
                          <a:cs typeface="MS PGothic" charset="0"/>
                        </a:rPr>
                        <a:t>utile à l</a:t>
                      </a:r>
                      <a:r>
                        <a:rPr kumimoji="0" lang="ja-JP" altLang="fr-FR" sz="1400" b="0" i="0" u="none" strike="noStrike" cap="none" normalizeH="0" baseline="0">
                          <a:ln>
                            <a:noFill/>
                          </a:ln>
                          <a:solidFill>
                            <a:srgbClr val="000000"/>
                          </a:solidFill>
                          <a:effectLst/>
                          <a:latin typeface="News Gothic MT" charset="0"/>
                          <a:ea typeface="MS PGothic" charset="0"/>
                          <a:cs typeface="MS PGothic" charset="0"/>
                        </a:rPr>
                        <a:t>’</a:t>
                      </a:r>
                      <a:r>
                        <a:rPr kumimoji="0" lang="fr-FR" sz="1400" b="0" i="0" u="none" strike="noStrike" cap="none" normalizeH="0" baseline="0">
                          <a:ln>
                            <a:noFill/>
                          </a:ln>
                          <a:solidFill>
                            <a:srgbClr val="000000"/>
                          </a:solidFill>
                          <a:effectLst/>
                          <a:latin typeface="News Gothic MT" charset="0"/>
                          <a:ea typeface="MS PGothic" charset="0"/>
                          <a:cs typeface="MS PGothic" charset="0"/>
                        </a:rPr>
                        <a:t>agréable.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11668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rgbClr val="000000"/>
                          </a:solidFill>
                          <a:effectLst/>
                          <a:latin typeface="News Gothic MT" charset="0"/>
                          <a:ea typeface="MS PGothic" charset="0"/>
                          <a:cs typeface="MS PGothic" charset="0"/>
                        </a:rPr>
                        <a:t>Idée novatrice: </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le gel lubrifiant comestibles amène ainsi un côté ludique et agréable à l</a:t>
                      </a:r>
                      <a:r>
                        <a:rPr kumimoji="0" lang="ja-JP" altLang="fr-FR" sz="1400" b="0" i="0" u="none" strike="noStrike" cap="none" normalizeH="0" baseline="0" dirty="0">
                          <a:ln>
                            <a:noFill/>
                          </a:ln>
                          <a:solidFill>
                            <a:srgbClr val="000000"/>
                          </a:solidFill>
                          <a:effectLst/>
                          <a:latin typeface="News Gothic MT" charset="0"/>
                          <a:ea typeface="MS PGothic" charset="0"/>
                          <a:cs typeface="MS PGothic" charset="0"/>
                        </a:rPr>
                        <a:t>’</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usage premier du lubrifiant. Il se décline maintenant dans tout les goûts de fruit mais également de gâteaux ou encore de cocktail.</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952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MS PGothic" charset="0"/>
                          <a:cs typeface="MS PGothic" charset="0"/>
                        </a:rPr>
                        <a:t>Source: </a:t>
                      </a:r>
                      <a:r>
                        <a:rPr kumimoji="0" lang="fr-FR" sz="1400" b="0" i="0" u="none" strike="noStrike" cap="none" normalizeH="0" baseline="0" dirty="0">
                          <a:ln>
                            <a:noFill/>
                          </a:ln>
                          <a:solidFill>
                            <a:srgbClr val="000000"/>
                          </a:solidFill>
                          <a:effectLst/>
                          <a:latin typeface="News Gothic MT" charset="0"/>
                          <a:ea typeface="MS PGothic" charset="0"/>
                          <a:cs typeface="MS PGothic" charset="0"/>
                          <a:hlinkClick r:id="rId2"/>
                        </a:rPr>
                        <a:t>http://www.condozone.fr/durex/play-crazy-cherry-p938.html</a:t>
                      </a:r>
                      <a:r>
                        <a:rPr kumimoji="0" lang="fr-FR" sz="1400" b="0" i="0" u="none" strike="noStrike" cap="none" normalizeH="0" baseline="0" dirty="0">
                          <a:ln>
                            <a:noFill/>
                          </a:ln>
                          <a:solidFill>
                            <a:srgbClr val="000000"/>
                          </a:solidFill>
                          <a:effectLst/>
                          <a:latin typeface="News Gothic MT" charset="0"/>
                          <a:ea typeface="MS PGothic" charset="0"/>
                          <a:cs typeface="MS PGothic"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a:ln>
                          <a:noFill/>
                        </a:ln>
                        <a:solidFill>
                          <a:srgbClr val="000000"/>
                        </a:solidFill>
                        <a:effectLst/>
                        <a:latin typeface="News Gothic MT" charset="0"/>
                        <a:ea typeface="MS PGothic" charset="0"/>
                        <a:cs typeface="MS PGothic"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Titre 1"/>
          <p:cNvSpPr>
            <a:spLocks noGrp="1"/>
          </p:cNvSpPr>
          <p:nvPr>
            <p:ph type="title"/>
          </p:nvPr>
        </p:nvSpPr>
        <p:spPr>
          <a:xfrm>
            <a:off x="432937" y="-1"/>
            <a:ext cx="649407" cy="6858001"/>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sz="4400" dirty="0" smtClean="0">
                <a:solidFill>
                  <a:schemeClr val="bg1"/>
                </a:solidFill>
              </a:rPr>
              <a:t>SENSORIEL</a:t>
            </a:r>
            <a:endParaRPr lang="fr-FR" sz="4400" dirty="0">
              <a:solidFill>
                <a:schemeClr val="bg1"/>
              </a:solidFill>
            </a:endParaRPr>
          </a:p>
        </p:txBody>
      </p:sp>
      <p:pic>
        <p:nvPicPr>
          <p:cNvPr id="6" name="Picture 2" descr="http://www.parapharmacie-pas-chere.com/1858-thickbox/gel-play-crazy-cherry-lubrifiant-ceri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350" y="1600200"/>
            <a:ext cx="269716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3670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32937" y="-1"/>
            <a:ext cx="649407" cy="6858001"/>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sz="3200" dirty="0" smtClean="0">
                <a:solidFill>
                  <a:schemeClr val="bg1"/>
                </a:solidFill>
              </a:rPr>
              <a:t>TECHNOLOG</a:t>
            </a:r>
            <a:br>
              <a:rPr lang="fr-FR" sz="3200" dirty="0" smtClean="0">
                <a:solidFill>
                  <a:schemeClr val="bg1"/>
                </a:solidFill>
              </a:rPr>
            </a:br>
            <a:r>
              <a:rPr lang="fr-FR" sz="3200" dirty="0" smtClean="0">
                <a:solidFill>
                  <a:schemeClr val="bg1"/>
                </a:solidFill>
              </a:rPr>
              <a:t>I</a:t>
            </a:r>
            <a:br>
              <a:rPr lang="fr-FR" sz="3200" dirty="0" smtClean="0">
                <a:solidFill>
                  <a:schemeClr val="bg1"/>
                </a:solidFill>
              </a:rPr>
            </a:br>
            <a:r>
              <a:rPr lang="fr-FR" sz="3200" dirty="0" smtClean="0">
                <a:solidFill>
                  <a:schemeClr val="bg1"/>
                </a:solidFill>
              </a:rPr>
              <a:t>QUE</a:t>
            </a:r>
            <a:endParaRPr lang="fr-FR" sz="3200" dirty="0">
              <a:solidFill>
                <a:schemeClr val="bg1"/>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2061132953"/>
              </p:ext>
            </p:extLst>
          </p:nvPr>
        </p:nvGraphicFramePr>
        <p:xfrm>
          <a:off x="1239838" y="179389"/>
          <a:ext cx="7785100" cy="6037305"/>
        </p:xfrm>
        <a:graphic>
          <a:graphicData uri="http://schemas.openxmlformats.org/drawingml/2006/table">
            <a:tbl>
              <a:tblPr/>
              <a:tblGrid>
                <a:gridCol w="7785100"/>
              </a:tblGrid>
              <a:tr h="3735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FFFFFF"/>
                          </a:solidFill>
                          <a:effectLst/>
                          <a:latin typeface="+mn-lt"/>
                          <a:ea typeface="ＭＳ Ｐゴシック" charset="0"/>
                          <a:cs typeface="Times New Roman" charset="0"/>
                        </a:rPr>
                        <a:t>Matières premières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37357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News Gothic MT" charset="0"/>
                          <a:ea typeface="ＭＳ Ｐゴシック" charset="0"/>
                        </a:rPr>
                        <a:t>« se chauffer autrement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317160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rgbClr val="000000"/>
                          </a:solidFill>
                          <a:effectLst/>
                          <a:latin typeface="News Gothic MT" charset="0"/>
                          <a:ea typeface="ＭＳ Ｐゴシック" charset="0"/>
                        </a:rPr>
                        <a:t>Idée source: </a:t>
                      </a:r>
                      <a:r>
                        <a:rPr kumimoji="0" lang="fr-FR" sz="1400" b="0" i="0" u="none" strike="noStrike" cap="none" normalizeH="0" baseline="0" dirty="0">
                          <a:ln>
                            <a:noFill/>
                          </a:ln>
                          <a:solidFill>
                            <a:srgbClr val="000000"/>
                          </a:solidFill>
                          <a:effectLst/>
                          <a:latin typeface="+mj-lt"/>
                          <a:ea typeface="ＭＳ Ｐゴシック" charset="0"/>
                        </a:rPr>
                        <a:t>Une matière première est une matière extraite de la nature, ou produite par elle même, utilisée dans la production de produits finis ou comme source d'énergie. Suite au réchauffement climatique, les entreprise </a:t>
                      </a:r>
                      <a:r>
                        <a:rPr kumimoji="0" lang="fr-FR" sz="1400" b="0" i="0" u="none" strike="noStrike" cap="none" normalizeH="0" baseline="0" dirty="0" smtClean="0">
                          <a:ln>
                            <a:noFill/>
                          </a:ln>
                          <a:solidFill>
                            <a:srgbClr val="000000"/>
                          </a:solidFill>
                          <a:effectLst/>
                          <a:latin typeface="+mj-lt"/>
                          <a:ea typeface="ＭＳ Ｐゴシック" charset="0"/>
                        </a:rPr>
                        <a:t>cherchent </a:t>
                      </a:r>
                      <a:r>
                        <a:rPr kumimoji="0" lang="fr-FR" sz="1400" b="0" i="0" u="none" strike="noStrike" cap="none" normalizeH="0" baseline="0" dirty="0">
                          <a:ln>
                            <a:noFill/>
                          </a:ln>
                          <a:solidFill>
                            <a:srgbClr val="000000"/>
                          </a:solidFill>
                          <a:effectLst/>
                          <a:latin typeface="+mj-lt"/>
                          <a:ea typeface="ＭＳ Ｐゴシック" charset="0"/>
                        </a:rPr>
                        <a:t>à innover de manière plus écologique et se </a:t>
                      </a:r>
                      <a:r>
                        <a:rPr kumimoji="0" lang="fr-FR" sz="1400" b="0" i="0" u="none" strike="noStrike" cap="none" normalizeH="0" baseline="0" dirty="0" smtClean="0">
                          <a:ln>
                            <a:noFill/>
                          </a:ln>
                          <a:solidFill>
                            <a:srgbClr val="000000"/>
                          </a:solidFill>
                          <a:effectLst/>
                          <a:latin typeface="+mj-lt"/>
                          <a:ea typeface="ＭＳ Ｐゴシック" charset="0"/>
                        </a:rPr>
                        <a:t>préoccupe </a:t>
                      </a:r>
                      <a:r>
                        <a:rPr kumimoji="0" lang="fr-FR" sz="1400" b="0" i="0" u="none" strike="noStrike" cap="none" normalizeH="0" baseline="0" dirty="0">
                          <a:ln>
                            <a:noFill/>
                          </a:ln>
                          <a:solidFill>
                            <a:srgbClr val="000000"/>
                          </a:solidFill>
                          <a:effectLst/>
                          <a:latin typeface="+mj-lt"/>
                          <a:ea typeface="ＭＳ Ｐゴシック" charset="0"/>
                        </a:rPr>
                        <a:t>de plus en plus du développement durable. La géothermie ou « chaleur de la terre » couvre l</a:t>
                      </a:r>
                      <a:r>
                        <a:rPr kumimoji="0" lang="ja-JP" altLang="fr-FR" sz="1400" b="0" i="0" u="none" strike="noStrike" cap="none" normalizeH="0" baseline="0" dirty="0">
                          <a:ln>
                            <a:noFill/>
                          </a:ln>
                          <a:solidFill>
                            <a:srgbClr val="000000"/>
                          </a:solidFill>
                          <a:effectLst/>
                          <a:latin typeface="+mj-lt"/>
                          <a:ea typeface="ＭＳ Ｐゴシック" charset="0"/>
                        </a:rPr>
                        <a:t>’</a:t>
                      </a:r>
                      <a:r>
                        <a:rPr kumimoji="0" lang="fr-FR" sz="1400" b="0" i="0" u="none" strike="noStrike" cap="none" normalizeH="0" baseline="0" dirty="0">
                          <a:ln>
                            <a:noFill/>
                          </a:ln>
                          <a:solidFill>
                            <a:srgbClr val="000000"/>
                          </a:solidFill>
                          <a:effectLst/>
                          <a:latin typeface="+mj-lt"/>
                          <a:ea typeface="ＭＳ Ｐゴシック" charset="0"/>
                        </a:rPr>
                        <a:t>ensemble des applications permettant de récupérer la chaleur contenue dans le sous-sol ou dans les nappes d</a:t>
                      </a:r>
                      <a:r>
                        <a:rPr kumimoji="0" lang="ja-JP" altLang="fr-FR" sz="1400" b="0" i="0" u="none" strike="noStrike" cap="none" normalizeH="0" baseline="0" dirty="0">
                          <a:ln>
                            <a:noFill/>
                          </a:ln>
                          <a:solidFill>
                            <a:srgbClr val="000000"/>
                          </a:solidFill>
                          <a:effectLst/>
                          <a:latin typeface="+mj-lt"/>
                          <a:ea typeface="ＭＳ Ｐゴシック" charset="0"/>
                        </a:rPr>
                        <a:t>’</a:t>
                      </a:r>
                      <a:r>
                        <a:rPr kumimoji="0" lang="fr-FR" sz="1400" b="0" i="0" u="none" strike="noStrike" cap="none" normalizeH="0" baseline="0" dirty="0">
                          <a:ln>
                            <a:noFill/>
                          </a:ln>
                          <a:solidFill>
                            <a:srgbClr val="000000"/>
                          </a:solidFill>
                          <a:effectLst/>
                          <a:latin typeface="+mj-lt"/>
                          <a:ea typeface="ＭＳ Ｐゴシック" charset="0"/>
                        </a:rPr>
                        <a:t>eau souterraines (la température de la terre et de l</a:t>
                      </a:r>
                      <a:r>
                        <a:rPr kumimoji="0" lang="ja-JP" altLang="fr-FR" sz="1400" b="0" i="0" u="none" strike="noStrike" cap="none" normalizeH="0" baseline="0" dirty="0">
                          <a:ln>
                            <a:noFill/>
                          </a:ln>
                          <a:solidFill>
                            <a:srgbClr val="000000"/>
                          </a:solidFill>
                          <a:effectLst/>
                          <a:latin typeface="+mj-lt"/>
                          <a:ea typeface="ＭＳ Ｐゴシック" charset="0"/>
                        </a:rPr>
                        <a:t>’</a:t>
                      </a:r>
                      <a:r>
                        <a:rPr kumimoji="0" lang="fr-FR" sz="1400" b="0" i="0" u="none" strike="noStrike" cap="none" normalizeH="0" baseline="0" dirty="0">
                          <a:ln>
                            <a:noFill/>
                          </a:ln>
                          <a:solidFill>
                            <a:srgbClr val="000000"/>
                          </a:solidFill>
                          <a:effectLst/>
                          <a:latin typeface="+mj-lt"/>
                          <a:ea typeface="ＭＳ Ｐゴシック" charset="0"/>
                        </a:rPr>
                        <a:t>eau souterraine est d</a:t>
                      </a:r>
                      <a:r>
                        <a:rPr kumimoji="0" lang="ja-JP" altLang="fr-FR" sz="1400" b="0" i="0" u="none" strike="noStrike" cap="none" normalizeH="0" baseline="0" dirty="0">
                          <a:ln>
                            <a:noFill/>
                          </a:ln>
                          <a:solidFill>
                            <a:srgbClr val="000000"/>
                          </a:solidFill>
                          <a:effectLst/>
                          <a:latin typeface="+mj-lt"/>
                          <a:ea typeface="ＭＳ Ｐゴシック" charset="0"/>
                        </a:rPr>
                        <a:t>’</a:t>
                      </a:r>
                      <a:r>
                        <a:rPr kumimoji="0" lang="fr-FR" sz="1400" b="0" i="0" u="none" strike="noStrike" cap="none" normalizeH="0" baseline="0" dirty="0">
                          <a:ln>
                            <a:noFill/>
                          </a:ln>
                          <a:solidFill>
                            <a:srgbClr val="000000"/>
                          </a:solidFill>
                          <a:effectLst/>
                          <a:latin typeface="+mj-lt"/>
                          <a:ea typeface="ＭＳ Ｐゴシック" charset="0"/>
                        </a:rPr>
                        <a:t>autant plus élevée que l</a:t>
                      </a:r>
                      <a:r>
                        <a:rPr kumimoji="0" lang="ja-JP" altLang="fr-FR" sz="1400" b="0" i="0" u="none" strike="noStrike" cap="none" normalizeH="0" baseline="0" dirty="0">
                          <a:ln>
                            <a:noFill/>
                          </a:ln>
                          <a:solidFill>
                            <a:srgbClr val="000000"/>
                          </a:solidFill>
                          <a:effectLst/>
                          <a:latin typeface="+mj-lt"/>
                          <a:ea typeface="ＭＳ Ｐゴシック" charset="0"/>
                        </a:rPr>
                        <a:t>’</a:t>
                      </a:r>
                      <a:r>
                        <a:rPr kumimoji="0" lang="fr-FR" sz="1400" b="0" i="0" u="none" strike="noStrike" cap="none" normalizeH="0" baseline="0" dirty="0">
                          <a:ln>
                            <a:noFill/>
                          </a:ln>
                          <a:solidFill>
                            <a:srgbClr val="000000"/>
                          </a:solidFill>
                          <a:effectLst/>
                          <a:latin typeface="+mj-lt"/>
                          <a:ea typeface="ＭＳ Ｐゴシック" charset="0"/>
                        </a:rPr>
                        <a:t>on se rapproche du centre de la terre). En fonction de l</a:t>
                      </a:r>
                      <a:r>
                        <a:rPr kumimoji="0" lang="ja-JP" altLang="fr-FR" sz="1400" b="0" i="0" u="none" strike="noStrike" cap="none" normalizeH="0" baseline="0" dirty="0">
                          <a:ln>
                            <a:noFill/>
                          </a:ln>
                          <a:solidFill>
                            <a:srgbClr val="000000"/>
                          </a:solidFill>
                          <a:effectLst/>
                          <a:latin typeface="+mj-lt"/>
                          <a:ea typeface="ＭＳ Ｐゴシック" charset="0"/>
                        </a:rPr>
                        <a:t>’</a:t>
                      </a:r>
                      <a:r>
                        <a:rPr kumimoji="0" lang="fr-FR" sz="1400" b="0" i="0" u="none" strike="noStrike" cap="none" normalizeH="0" baseline="0" dirty="0">
                          <a:ln>
                            <a:noFill/>
                          </a:ln>
                          <a:solidFill>
                            <a:srgbClr val="000000"/>
                          </a:solidFill>
                          <a:effectLst/>
                          <a:latin typeface="+mj-lt"/>
                          <a:ea typeface="ＭＳ Ｐゴシック" charset="0"/>
                        </a:rPr>
                        <a:t>application, les calories ainsi récupérées servent à la production de chaleur et/ou de froid ou à la production d</a:t>
                      </a:r>
                      <a:r>
                        <a:rPr kumimoji="0" lang="ja-JP" altLang="fr-FR" sz="1400" b="0" i="0" u="none" strike="noStrike" cap="none" normalizeH="0" baseline="0" dirty="0">
                          <a:ln>
                            <a:noFill/>
                          </a:ln>
                          <a:solidFill>
                            <a:srgbClr val="000000"/>
                          </a:solidFill>
                          <a:effectLst/>
                          <a:latin typeface="+mj-lt"/>
                          <a:ea typeface="ＭＳ Ｐゴシック" charset="0"/>
                        </a:rPr>
                        <a:t>’</a:t>
                      </a:r>
                      <a:r>
                        <a:rPr kumimoji="0" lang="fr-FR" sz="1400" b="0" i="0" u="none" strike="noStrike" cap="none" normalizeH="0" baseline="0" dirty="0">
                          <a:ln>
                            <a:noFill/>
                          </a:ln>
                          <a:solidFill>
                            <a:srgbClr val="000000"/>
                          </a:solidFill>
                          <a:effectLst/>
                          <a:latin typeface="+mj-lt"/>
                          <a:ea typeface="ＭＳ Ｐゴシック" charset="0"/>
                        </a:rPr>
                        <a:t>électricité.</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a:ln>
                          <a:noFill/>
                        </a:ln>
                        <a:solidFill>
                          <a:srgbClr val="000000"/>
                        </a:solidFill>
                        <a:effectLst/>
                        <a:latin typeface="News Gothic MT" charset="0"/>
                        <a:ea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116663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rgbClr val="000000"/>
                          </a:solidFill>
                          <a:effectLst/>
                          <a:latin typeface="News Gothic MT" charset="0"/>
                          <a:ea typeface="ＭＳ Ｐゴシック" charset="0"/>
                        </a:rPr>
                        <a:t>Idée novatrice</a:t>
                      </a:r>
                      <a:r>
                        <a:rPr kumimoji="0" lang="fr-FR" sz="1400" b="0" i="0" u="none" strike="noStrike" cap="none" normalizeH="0" baseline="0" dirty="0">
                          <a:ln>
                            <a:noFill/>
                          </a:ln>
                          <a:solidFill>
                            <a:srgbClr val="000000"/>
                          </a:solidFill>
                          <a:effectLst/>
                          <a:latin typeface="News Gothic MT" charset="0"/>
                          <a:ea typeface="ＭＳ Ｐゴシック" charset="0"/>
                        </a:rPr>
                        <a:t>: la géothermie permet ainsi  au personne utilisant cette innovation de matière première de se chauffer autrement, de manière plus </a:t>
                      </a:r>
                      <a:r>
                        <a:rPr kumimoji="0" lang="fr-FR" sz="1400" b="0" i="0" u="none" strike="noStrike" cap="none" normalizeH="0" baseline="0" dirty="0" smtClean="0">
                          <a:ln>
                            <a:noFill/>
                          </a:ln>
                          <a:solidFill>
                            <a:srgbClr val="000000"/>
                          </a:solidFill>
                          <a:effectLst/>
                          <a:latin typeface="News Gothic MT" charset="0"/>
                          <a:ea typeface="ＭＳ Ｐゴシック" charset="0"/>
                        </a:rPr>
                        <a:t>écologique </a:t>
                      </a:r>
                      <a:r>
                        <a:rPr kumimoji="0" lang="fr-FR" sz="1400" b="0" i="0" u="none" strike="noStrike" cap="none" normalizeH="0" baseline="0" dirty="0">
                          <a:ln>
                            <a:noFill/>
                          </a:ln>
                          <a:solidFill>
                            <a:srgbClr val="000000"/>
                          </a:solidFill>
                          <a:effectLst/>
                          <a:latin typeface="News Gothic MT" charset="0"/>
                          <a:ea typeface="ＭＳ Ｐゴシック" charset="0"/>
                        </a:rPr>
                        <a:t>et de réduire l</a:t>
                      </a:r>
                      <a:r>
                        <a:rPr kumimoji="0" lang="ja-JP" altLang="fr-FR" sz="1400" b="0" i="0" u="none" strike="noStrike" cap="none" normalizeH="0" baseline="0" dirty="0">
                          <a:ln>
                            <a:noFill/>
                          </a:ln>
                          <a:solidFill>
                            <a:srgbClr val="000000"/>
                          </a:solidFill>
                          <a:effectLst/>
                          <a:latin typeface="News Gothic MT" charset="0"/>
                          <a:ea typeface="ＭＳ Ｐゴシック" charset="0"/>
                        </a:rPr>
                        <a:t>’</a:t>
                      </a:r>
                      <a:r>
                        <a:rPr kumimoji="0" lang="fr-FR" sz="1400" b="0" i="0" u="none" strike="noStrike" cap="none" normalizeH="0" baseline="0" dirty="0">
                          <a:ln>
                            <a:noFill/>
                          </a:ln>
                          <a:solidFill>
                            <a:srgbClr val="000000"/>
                          </a:solidFill>
                          <a:effectLst/>
                          <a:latin typeface="News Gothic MT" charset="0"/>
                          <a:ea typeface="ＭＳ Ｐゴシック" charset="0"/>
                        </a:rPr>
                        <a:t>utilisation de matières </a:t>
                      </a:r>
                      <a:r>
                        <a:rPr kumimoji="0" lang="fr-FR" sz="1400" b="0" i="0" u="none" strike="noStrike" cap="none" normalizeH="0" baseline="0" dirty="0" smtClean="0">
                          <a:ln>
                            <a:noFill/>
                          </a:ln>
                          <a:solidFill>
                            <a:srgbClr val="000000"/>
                          </a:solidFill>
                          <a:effectLst/>
                          <a:latin typeface="News Gothic MT" charset="0"/>
                          <a:ea typeface="ＭＳ Ｐゴシック" charset="0"/>
                        </a:rPr>
                        <a:t>premières </a:t>
                      </a:r>
                      <a:r>
                        <a:rPr kumimoji="0" lang="fr-FR" sz="1400" b="0" i="0" u="none" strike="noStrike" cap="none" normalizeH="0" baseline="0" dirty="0">
                          <a:ln>
                            <a:noFill/>
                          </a:ln>
                          <a:solidFill>
                            <a:srgbClr val="000000"/>
                          </a:solidFill>
                          <a:effectLst/>
                          <a:latin typeface="News Gothic MT" charset="0"/>
                          <a:ea typeface="ＭＳ Ｐゴシック" charset="0"/>
                        </a:rPr>
                        <a:t>comme le gaz ou fuel qui sont </a:t>
                      </a:r>
                      <a:r>
                        <a:rPr kumimoji="0" lang="fr-FR" sz="1400" b="0" i="0" u="none" strike="noStrike" cap="none" normalizeH="0" baseline="0" dirty="0" smtClean="0">
                          <a:ln>
                            <a:noFill/>
                          </a:ln>
                          <a:solidFill>
                            <a:srgbClr val="000000"/>
                          </a:solidFill>
                          <a:effectLst/>
                          <a:latin typeface="News Gothic MT" charset="0"/>
                          <a:ea typeface="ＭＳ Ｐゴシック" charset="0"/>
                        </a:rPr>
                        <a:t>devenues </a:t>
                      </a:r>
                      <a:r>
                        <a:rPr kumimoji="0" lang="fr-FR" sz="1400" b="0" i="0" u="none" strike="noStrike" cap="none" normalizeH="0" baseline="0" dirty="0">
                          <a:ln>
                            <a:noFill/>
                          </a:ln>
                          <a:solidFill>
                            <a:srgbClr val="000000"/>
                          </a:solidFill>
                          <a:effectLst/>
                          <a:latin typeface="News Gothic MT" charset="0"/>
                          <a:ea typeface="ＭＳ Ｐゴシック" charset="0"/>
                        </a:rPr>
                        <a:t>des biens rares, coûteux ou difficile à recueillir en grande quantité dans un laps de temps assez court.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9519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ＭＳ Ｐゴシック" charset="0"/>
                        </a:rPr>
                        <a:t>Source: </a:t>
                      </a:r>
                      <a:r>
                        <a:rPr kumimoji="0" lang="fr-FR" sz="1400" b="0" i="0" u="none" strike="noStrike" cap="none" normalizeH="0" baseline="0" dirty="0">
                          <a:ln>
                            <a:noFill/>
                          </a:ln>
                          <a:solidFill>
                            <a:srgbClr val="000000"/>
                          </a:solidFill>
                          <a:effectLst/>
                          <a:latin typeface="News Gothic MT" charset="0"/>
                          <a:ea typeface="ＭＳ Ｐゴシック" charset="0"/>
                          <a:hlinkClick r:id="rId2"/>
                        </a:rPr>
                        <a:t>http://www.developpement-durable.gouv.fr/-Geothermie,422-.html</a:t>
                      </a:r>
                      <a:r>
                        <a:rPr kumimoji="0" lang="fr-FR" sz="1400" b="0" i="0" u="none" strike="noStrike" cap="none" normalizeH="0" baseline="0" dirty="0">
                          <a:ln>
                            <a:noFill/>
                          </a:ln>
                          <a:solidFill>
                            <a:srgbClr val="000000"/>
                          </a:solidFill>
                          <a:effectLst/>
                          <a:latin typeface="News Gothic MT" charset="0"/>
                          <a:ea typeface="ＭＳ Ｐゴシック"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a:ln>
                          <a:noFill/>
                        </a:ln>
                        <a:solidFill>
                          <a:srgbClr val="000000"/>
                        </a:solidFill>
                        <a:effectLst/>
                        <a:latin typeface="News Gothic MT" charset="0"/>
                        <a:ea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708089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610002958"/>
              </p:ext>
            </p:extLst>
          </p:nvPr>
        </p:nvGraphicFramePr>
        <p:xfrm>
          <a:off x="1239838" y="179388"/>
          <a:ext cx="7785100" cy="6237846"/>
        </p:xfrm>
        <a:graphic>
          <a:graphicData uri="http://schemas.openxmlformats.org/drawingml/2006/table">
            <a:tbl>
              <a:tblPr/>
              <a:tblGrid>
                <a:gridCol w="7785100"/>
              </a:tblGrid>
              <a:tr h="4227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err="1">
                          <a:ln>
                            <a:noFill/>
                          </a:ln>
                          <a:solidFill>
                            <a:srgbClr val="FFFFFF"/>
                          </a:solidFill>
                          <a:effectLst/>
                          <a:latin typeface="+mn-lt"/>
                          <a:ea typeface="ＭＳ Ｐゴシック" charset="0"/>
                          <a:cs typeface="Times New Roman" charset="0"/>
                        </a:rPr>
                        <a:t>Process</a:t>
                      </a:r>
                      <a:r>
                        <a:rPr kumimoji="0" lang="fr-FR" sz="1800" b="1" i="0" u="none" strike="noStrike" cap="none" normalizeH="0" baseline="0" dirty="0">
                          <a:ln>
                            <a:noFill/>
                          </a:ln>
                          <a:solidFill>
                            <a:srgbClr val="FFFFFF"/>
                          </a:solidFill>
                          <a:effectLst/>
                          <a:latin typeface="+mn-lt"/>
                          <a:ea typeface="ＭＳ Ｐゴシック" charset="0"/>
                          <a:cs typeface="Times New Roman" charset="0"/>
                        </a:rPr>
                        <a:t> et technologies innovantes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42276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News Gothic MT" charset="0"/>
                          <a:ea typeface="ＭＳ Ｐゴシック" charset="0"/>
                        </a:rPr>
                        <a:t>« une nouvelle façon d’imprimer »</a:t>
                      </a:r>
                      <a:endParaRPr kumimoji="0" lang="fr-FR" sz="1400" b="0" i="0" u="none" strike="noStrike" cap="none" normalizeH="0" baseline="0" dirty="0">
                        <a:ln>
                          <a:noFill/>
                        </a:ln>
                        <a:solidFill>
                          <a:srgbClr val="000000"/>
                        </a:solidFill>
                        <a:effectLst/>
                        <a:latin typeface="News Gothic MT" charset="0"/>
                        <a:ea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253519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rgbClr val="000000"/>
                          </a:solidFill>
                          <a:effectLst/>
                          <a:latin typeface="News Gothic MT" charset="0"/>
                          <a:ea typeface="ＭＳ Ｐゴシック" charset="0"/>
                        </a:rPr>
                        <a:t>Idée source: </a:t>
                      </a:r>
                      <a:r>
                        <a:rPr kumimoji="0" lang="fr-FR" sz="1400" b="0" i="0" u="none" strike="noStrike" cap="none" normalizeH="0" baseline="0" dirty="0">
                          <a:ln>
                            <a:noFill/>
                          </a:ln>
                          <a:solidFill>
                            <a:srgbClr val="000000"/>
                          </a:solidFill>
                          <a:effectLst/>
                          <a:latin typeface="News Gothic MT" charset="0"/>
                          <a:ea typeface="ＭＳ Ｐゴシック" charset="0"/>
                        </a:rPr>
                        <a:t>Pour </a:t>
                      </a:r>
                      <a:r>
                        <a:rPr kumimoji="0" lang="fr-FR" sz="1400" b="0" i="0" u="none" strike="noStrike" cap="none" normalizeH="0" baseline="0" dirty="0" smtClean="0">
                          <a:ln>
                            <a:noFill/>
                          </a:ln>
                          <a:solidFill>
                            <a:srgbClr val="000000"/>
                          </a:solidFill>
                          <a:effectLst/>
                          <a:latin typeface="News Gothic MT" charset="0"/>
                          <a:ea typeface="ＭＳ Ｐゴシック" charset="0"/>
                        </a:rPr>
                        <a:t>réduire </a:t>
                      </a:r>
                      <a:r>
                        <a:rPr kumimoji="0" lang="fr-FR" sz="1400" b="0" i="0" u="none" strike="noStrike" cap="none" normalizeH="0" baseline="0" dirty="0">
                          <a:ln>
                            <a:noFill/>
                          </a:ln>
                          <a:solidFill>
                            <a:srgbClr val="000000"/>
                          </a:solidFill>
                          <a:effectLst/>
                          <a:latin typeface="News Gothic MT" charset="0"/>
                          <a:ea typeface="ＭＳ Ｐゴシック" charset="0"/>
                        </a:rPr>
                        <a:t>les </a:t>
                      </a:r>
                      <a:r>
                        <a:rPr kumimoji="0" lang="fr-FR" sz="1400" b="0" i="0" u="none" strike="noStrike" cap="none" normalizeH="0" baseline="0" dirty="0" smtClean="0">
                          <a:ln>
                            <a:noFill/>
                          </a:ln>
                          <a:solidFill>
                            <a:srgbClr val="000000"/>
                          </a:solidFill>
                          <a:effectLst/>
                          <a:latin typeface="News Gothic MT" charset="0"/>
                          <a:ea typeface="ＭＳ Ｐゴシック" charset="0"/>
                        </a:rPr>
                        <a:t>coûts </a:t>
                      </a:r>
                      <a:r>
                        <a:rPr kumimoji="0" lang="fr-FR" sz="1400" b="0" i="0" u="none" strike="noStrike" cap="none" normalizeH="0" baseline="0" dirty="0">
                          <a:ln>
                            <a:noFill/>
                          </a:ln>
                          <a:solidFill>
                            <a:srgbClr val="000000"/>
                          </a:solidFill>
                          <a:effectLst/>
                          <a:latin typeface="News Gothic MT" charset="0"/>
                          <a:ea typeface="ＭＳ Ｐゴシック" charset="0"/>
                        </a:rPr>
                        <a:t>de production, les industriels sont en constante recherche d</a:t>
                      </a:r>
                      <a:r>
                        <a:rPr kumimoji="0" lang="ja-JP" altLang="fr-FR" sz="1400" b="0" i="0" u="none" strike="noStrike" cap="none" normalizeH="0" baseline="0" dirty="0">
                          <a:ln>
                            <a:noFill/>
                          </a:ln>
                          <a:solidFill>
                            <a:srgbClr val="000000"/>
                          </a:solidFill>
                          <a:effectLst/>
                          <a:latin typeface="News Gothic MT" charset="0"/>
                          <a:ea typeface="ＭＳ Ｐゴシック" charset="0"/>
                        </a:rPr>
                        <a:t>’</a:t>
                      </a:r>
                      <a:r>
                        <a:rPr kumimoji="0" lang="fr-FR" sz="1400" b="0" i="0" u="none" strike="noStrike" cap="none" normalizeH="0" baseline="0" dirty="0">
                          <a:ln>
                            <a:noFill/>
                          </a:ln>
                          <a:solidFill>
                            <a:srgbClr val="000000"/>
                          </a:solidFill>
                          <a:effectLst/>
                          <a:latin typeface="News Gothic MT" charset="0"/>
                          <a:ea typeface="ＭＳ Ｐゴシック" charset="0"/>
                        </a:rPr>
                        <a:t>amélioration de leur performance technologique. Un </a:t>
                      </a:r>
                      <a:r>
                        <a:rPr kumimoji="0" lang="fr-FR" sz="1400" b="0" i="0" u="none" strike="noStrike" cap="none" normalizeH="0" baseline="0" dirty="0" err="1">
                          <a:ln>
                            <a:noFill/>
                          </a:ln>
                          <a:solidFill>
                            <a:srgbClr val="000000"/>
                          </a:solidFill>
                          <a:effectLst/>
                          <a:latin typeface="News Gothic MT" charset="0"/>
                          <a:ea typeface="ＭＳ Ｐゴシック" charset="0"/>
                        </a:rPr>
                        <a:t>process</a:t>
                      </a:r>
                      <a:r>
                        <a:rPr kumimoji="0" lang="fr-FR" sz="1400" b="0" i="0" u="none" strike="noStrike" cap="none" normalizeH="0" baseline="0" dirty="0">
                          <a:ln>
                            <a:noFill/>
                          </a:ln>
                          <a:solidFill>
                            <a:srgbClr val="000000"/>
                          </a:solidFill>
                          <a:effectLst/>
                          <a:latin typeface="News Gothic MT" charset="0"/>
                          <a:ea typeface="ＭＳ Ｐゴシック" charset="0"/>
                        </a:rPr>
                        <a:t> ou une technologie innovantes va permettre à l</a:t>
                      </a:r>
                      <a:r>
                        <a:rPr kumimoji="0" lang="ja-JP" altLang="fr-FR" sz="1400" b="0" i="0" u="none" strike="noStrike" cap="none" normalizeH="0" baseline="0" dirty="0">
                          <a:ln>
                            <a:noFill/>
                          </a:ln>
                          <a:solidFill>
                            <a:srgbClr val="000000"/>
                          </a:solidFill>
                          <a:effectLst/>
                          <a:latin typeface="News Gothic MT" charset="0"/>
                          <a:ea typeface="ＭＳ Ｐゴシック" charset="0"/>
                        </a:rPr>
                        <a:t>’</a:t>
                      </a:r>
                      <a:r>
                        <a:rPr kumimoji="0" lang="fr-FR" sz="1400" b="0" i="0" u="none" strike="noStrike" cap="none" normalizeH="0" baseline="0" dirty="0">
                          <a:ln>
                            <a:noFill/>
                          </a:ln>
                          <a:solidFill>
                            <a:srgbClr val="000000"/>
                          </a:solidFill>
                          <a:effectLst/>
                          <a:latin typeface="News Gothic MT" charset="0"/>
                          <a:ea typeface="ＭＳ Ｐゴシック" charset="0"/>
                        </a:rPr>
                        <a:t>entreprise un gain de temps et d</a:t>
                      </a:r>
                      <a:r>
                        <a:rPr kumimoji="0" lang="ja-JP" altLang="fr-FR" sz="1400" b="0" i="0" u="none" strike="noStrike" cap="none" normalizeH="0" baseline="0" dirty="0">
                          <a:ln>
                            <a:noFill/>
                          </a:ln>
                          <a:solidFill>
                            <a:srgbClr val="000000"/>
                          </a:solidFill>
                          <a:effectLst/>
                          <a:latin typeface="News Gothic MT" charset="0"/>
                          <a:ea typeface="ＭＳ Ｐゴシック" charset="0"/>
                        </a:rPr>
                        <a:t>’</a:t>
                      </a:r>
                      <a:r>
                        <a:rPr kumimoji="0" lang="fr-FR" sz="1400" b="0" i="0" u="none" strike="noStrike" cap="none" normalizeH="0" baseline="0" dirty="0">
                          <a:ln>
                            <a:noFill/>
                          </a:ln>
                          <a:solidFill>
                            <a:srgbClr val="000000"/>
                          </a:solidFill>
                          <a:effectLst/>
                          <a:latin typeface="News Gothic MT" charset="0"/>
                          <a:ea typeface="ＭＳ Ｐゴシック" charset="0"/>
                        </a:rPr>
                        <a:t>argent. De plus, le développement de nouveaux procédés de production permet d</a:t>
                      </a:r>
                      <a:r>
                        <a:rPr kumimoji="0" lang="ja-JP" altLang="fr-FR" sz="1400" b="0" i="0" u="none" strike="noStrike" cap="none" normalizeH="0" baseline="0" dirty="0">
                          <a:ln>
                            <a:noFill/>
                          </a:ln>
                          <a:solidFill>
                            <a:srgbClr val="000000"/>
                          </a:solidFill>
                          <a:effectLst/>
                          <a:latin typeface="News Gothic MT" charset="0"/>
                          <a:ea typeface="ＭＳ Ｐゴシック" charset="0"/>
                        </a:rPr>
                        <a:t>’</a:t>
                      </a:r>
                      <a:r>
                        <a:rPr kumimoji="0" lang="fr-FR" sz="1400" b="0" i="0" u="none" strike="noStrike" cap="none" normalizeH="0" baseline="0" dirty="0">
                          <a:ln>
                            <a:noFill/>
                          </a:ln>
                          <a:solidFill>
                            <a:srgbClr val="000000"/>
                          </a:solidFill>
                          <a:effectLst/>
                          <a:latin typeface="News Gothic MT" charset="0"/>
                          <a:ea typeface="ＭＳ Ｐゴシック" charset="0"/>
                        </a:rPr>
                        <a:t>obtenir des systèmes de fabrication toujours plus performant.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177983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rgbClr val="000000"/>
                          </a:solidFill>
                          <a:effectLst/>
                          <a:latin typeface="News Gothic MT" charset="0"/>
                          <a:ea typeface="ＭＳ Ｐゴシック" charset="0"/>
                        </a:rPr>
                        <a:t>Idée novatrice:  </a:t>
                      </a:r>
                      <a:r>
                        <a:rPr kumimoji="0" lang="fr-FR" sz="1400" b="0" i="0" u="none" strike="noStrike" cap="none" normalizeH="0" baseline="0" dirty="0">
                          <a:ln>
                            <a:noFill/>
                          </a:ln>
                          <a:solidFill>
                            <a:srgbClr val="000000"/>
                          </a:solidFill>
                          <a:effectLst/>
                          <a:latin typeface="News Gothic MT" charset="0"/>
                          <a:ea typeface="ＭＳ Ｐゴシック" charset="0"/>
                        </a:rPr>
                        <a:t>L</a:t>
                      </a:r>
                      <a:r>
                        <a:rPr kumimoji="0" lang="ja-JP" altLang="fr-FR" sz="1400" b="0" i="0" u="none" strike="noStrike" cap="none" normalizeH="0" baseline="0" dirty="0">
                          <a:ln>
                            <a:noFill/>
                          </a:ln>
                          <a:solidFill>
                            <a:srgbClr val="000000"/>
                          </a:solidFill>
                          <a:effectLst/>
                          <a:latin typeface="News Gothic MT" charset="0"/>
                          <a:ea typeface="ＭＳ Ｐゴシック" charset="0"/>
                        </a:rPr>
                        <a:t>’</a:t>
                      </a:r>
                      <a:r>
                        <a:rPr kumimoji="0" lang="fr-FR" sz="1400" b="0" i="0" u="none" strike="noStrike" cap="none" normalizeH="0" baseline="0" dirty="0">
                          <a:ln>
                            <a:noFill/>
                          </a:ln>
                          <a:solidFill>
                            <a:srgbClr val="000000"/>
                          </a:solidFill>
                          <a:effectLst/>
                          <a:latin typeface="News Gothic MT" charset="0"/>
                          <a:ea typeface="ＭＳ Ｐゴシック" charset="0"/>
                        </a:rPr>
                        <a:t>imprimante 3D (ou impression tridimensionnelle) porte en elle de nombreux espoirs notamment celui d</a:t>
                      </a:r>
                      <a:r>
                        <a:rPr kumimoji="0" lang="ja-JP" altLang="fr-FR" sz="1400" b="0" i="0" u="none" strike="noStrike" cap="none" normalizeH="0" baseline="0" dirty="0">
                          <a:ln>
                            <a:noFill/>
                          </a:ln>
                          <a:solidFill>
                            <a:srgbClr val="000000"/>
                          </a:solidFill>
                          <a:effectLst/>
                          <a:latin typeface="News Gothic MT" charset="0"/>
                          <a:ea typeface="ＭＳ Ｐゴシック" charset="0"/>
                        </a:rPr>
                        <a:t>’</a:t>
                      </a:r>
                      <a:r>
                        <a:rPr kumimoji="0" lang="fr-FR" sz="1400" b="0" i="0" u="none" strike="noStrike" cap="none" normalizeH="0" baseline="0" dirty="0">
                          <a:ln>
                            <a:noFill/>
                          </a:ln>
                          <a:solidFill>
                            <a:srgbClr val="000000"/>
                          </a:solidFill>
                          <a:effectLst/>
                          <a:latin typeface="News Gothic MT" charset="0"/>
                          <a:ea typeface="ＭＳ Ｐゴシック" charset="0"/>
                        </a:rPr>
                        <a:t>une nouvelle révolution industrielle. Peu encombrante et peu coûteuse (vis-à-vis des moyens de production « traditionnels »), elle est potentiellement le moyen pour n</a:t>
                      </a:r>
                      <a:r>
                        <a:rPr kumimoji="0" lang="ja-JP" altLang="fr-FR" sz="1400" b="0" i="0" u="none" strike="noStrike" cap="none" normalizeH="0" baseline="0" dirty="0">
                          <a:ln>
                            <a:noFill/>
                          </a:ln>
                          <a:solidFill>
                            <a:srgbClr val="000000"/>
                          </a:solidFill>
                          <a:effectLst/>
                          <a:latin typeface="News Gothic MT" charset="0"/>
                          <a:ea typeface="ＭＳ Ｐゴシック" charset="0"/>
                        </a:rPr>
                        <a:t>’</a:t>
                      </a:r>
                      <a:r>
                        <a:rPr kumimoji="0" lang="fr-FR" sz="1400" b="0" i="0" u="none" strike="noStrike" cap="none" normalizeH="0" baseline="0" dirty="0">
                          <a:ln>
                            <a:noFill/>
                          </a:ln>
                          <a:solidFill>
                            <a:srgbClr val="000000"/>
                          </a:solidFill>
                          <a:effectLst/>
                          <a:latin typeface="News Gothic MT" charset="0"/>
                          <a:ea typeface="ＭＳ Ｐゴシック" charset="0"/>
                        </a:rPr>
                        <a:t>importe quel quidam de concevoir et produire des objets usuels et disponibles en un rien de temps. Les débouchées sont multiples: santé, </a:t>
                      </a:r>
                      <a:r>
                        <a:rPr kumimoji="0" lang="fr-FR" sz="1400" b="0" i="0" u="sng" strike="noStrike" cap="none" normalizeH="0" baseline="0" dirty="0">
                          <a:ln>
                            <a:noFill/>
                          </a:ln>
                          <a:solidFill>
                            <a:srgbClr val="000000"/>
                          </a:solidFill>
                          <a:effectLst/>
                          <a:latin typeface="News Gothic MT" charset="0"/>
                          <a:ea typeface="ＭＳ Ｐゴシック" charset="0"/>
                        </a:rPr>
                        <a:t>développement économique</a:t>
                      </a:r>
                      <a:r>
                        <a:rPr kumimoji="0" lang="fr-FR" sz="1400" b="0" i="0" u="none" strike="noStrike" cap="none" normalizeH="0" baseline="0" dirty="0">
                          <a:ln>
                            <a:noFill/>
                          </a:ln>
                          <a:solidFill>
                            <a:srgbClr val="000000"/>
                          </a:solidFill>
                          <a:effectLst/>
                          <a:latin typeface="News Gothic MT" charset="0"/>
                          <a:ea typeface="ＭＳ Ｐゴシック" charset="0"/>
                        </a:rPr>
                        <a:t> , textile, joaillerie…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10772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ＭＳ Ｐゴシック" charset="0"/>
                        </a:rPr>
                        <a:t>Source: </a:t>
                      </a:r>
                      <a:r>
                        <a:rPr kumimoji="0" lang="fr-FR" sz="1400" b="0" i="0" u="none" strike="noStrike" cap="none" normalizeH="0" baseline="0" dirty="0">
                          <a:ln>
                            <a:noFill/>
                          </a:ln>
                          <a:solidFill>
                            <a:srgbClr val="000000"/>
                          </a:solidFill>
                          <a:effectLst/>
                          <a:latin typeface="News Gothic MT" charset="0"/>
                          <a:ea typeface="ＭＳ Ｐゴシック" charset="0"/>
                          <a:hlinkClick r:id="rId2"/>
                        </a:rPr>
                        <a:t>http://www.monunivers3d.com/guide/fonctionnement/</a:t>
                      </a:r>
                      <a:r>
                        <a:rPr kumimoji="0" lang="fr-FR" sz="1400" b="0" i="0" u="none" strike="noStrike" cap="none" normalizeH="0" baseline="0" dirty="0">
                          <a:ln>
                            <a:noFill/>
                          </a:ln>
                          <a:solidFill>
                            <a:srgbClr val="000000"/>
                          </a:solidFill>
                          <a:effectLst/>
                          <a:latin typeface="News Gothic MT" charset="0"/>
                          <a:ea typeface="ＭＳ Ｐゴシック"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a:ln>
                          <a:noFill/>
                        </a:ln>
                        <a:solidFill>
                          <a:srgbClr val="000000"/>
                        </a:solidFill>
                        <a:effectLst/>
                        <a:latin typeface="News Gothic MT" charset="0"/>
                        <a:ea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Titre 1"/>
          <p:cNvSpPr>
            <a:spLocks noGrp="1"/>
          </p:cNvSpPr>
          <p:nvPr>
            <p:ph type="title"/>
          </p:nvPr>
        </p:nvSpPr>
        <p:spPr>
          <a:xfrm>
            <a:off x="432937" y="-1"/>
            <a:ext cx="649407" cy="6858001"/>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sz="3200" dirty="0" smtClean="0">
                <a:solidFill>
                  <a:schemeClr val="bg1"/>
                </a:solidFill>
              </a:rPr>
              <a:t>TECHNOLOG</a:t>
            </a:r>
            <a:br>
              <a:rPr lang="fr-FR" sz="3200" dirty="0" smtClean="0">
                <a:solidFill>
                  <a:schemeClr val="bg1"/>
                </a:solidFill>
              </a:rPr>
            </a:br>
            <a:r>
              <a:rPr lang="fr-FR" sz="3200" dirty="0" smtClean="0">
                <a:solidFill>
                  <a:schemeClr val="bg1"/>
                </a:solidFill>
              </a:rPr>
              <a:t>I</a:t>
            </a:r>
            <a:br>
              <a:rPr lang="fr-FR" sz="3200" dirty="0" smtClean="0">
                <a:solidFill>
                  <a:schemeClr val="bg1"/>
                </a:solidFill>
              </a:rPr>
            </a:br>
            <a:r>
              <a:rPr lang="fr-FR" sz="3200" dirty="0" smtClean="0">
                <a:solidFill>
                  <a:schemeClr val="bg1"/>
                </a:solidFill>
              </a:rPr>
              <a:t>QUE</a:t>
            </a:r>
            <a:endParaRPr lang="fr-FR" sz="3200" dirty="0">
              <a:solidFill>
                <a:schemeClr val="bg1"/>
              </a:solidFill>
            </a:endParaRPr>
          </a:p>
        </p:txBody>
      </p:sp>
    </p:spTree>
    <p:extLst>
      <p:ext uri="{BB962C8B-B14F-4D97-AF65-F5344CB8AC3E}">
        <p14:creationId xmlns:p14="http://schemas.microsoft.com/office/powerpoint/2010/main" val="3173971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248639785"/>
              </p:ext>
            </p:extLst>
          </p:nvPr>
        </p:nvGraphicFramePr>
        <p:xfrm>
          <a:off x="1239838" y="179388"/>
          <a:ext cx="7785100" cy="6624183"/>
        </p:xfrm>
        <a:graphic>
          <a:graphicData uri="http://schemas.openxmlformats.org/drawingml/2006/table">
            <a:tbl>
              <a:tblPr/>
              <a:tblGrid>
                <a:gridCol w="7785100"/>
              </a:tblGrid>
              <a:tr h="477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FFFFFF"/>
                          </a:solidFill>
                          <a:effectLst/>
                          <a:latin typeface="+mn-lt"/>
                          <a:ea typeface="ＭＳ Ｐゴシック" charset="0"/>
                          <a:cs typeface="Times New Roman" charset="0"/>
                        </a:rPr>
                        <a:t>Ingrédient atypique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4778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ＭＳ Ｐゴシック" charset="0"/>
                        </a:rPr>
                        <a:t>« </a:t>
                      </a:r>
                      <a:r>
                        <a:rPr kumimoji="0" lang="fr-FR" sz="1400" b="0" i="0" u="none" strike="noStrike" cap="none" normalizeH="0" baseline="0" dirty="0" smtClean="0">
                          <a:ln>
                            <a:noFill/>
                          </a:ln>
                          <a:solidFill>
                            <a:srgbClr val="000000"/>
                          </a:solidFill>
                          <a:effectLst/>
                          <a:latin typeface="News Gothic MT" charset="0"/>
                          <a:ea typeface="ＭＳ Ｐゴシック" charset="0"/>
                        </a:rPr>
                        <a:t>l’alliance d’une boisson et d’un scorpion </a:t>
                      </a:r>
                      <a:r>
                        <a:rPr kumimoji="0" lang="fr-FR" sz="1400" b="0" i="0" u="none" strike="noStrike" cap="none" normalizeH="0" baseline="0" dirty="0">
                          <a:ln>
                            <a:noFill/>
                          </a:ln>
                          <a:solidFill>
                            <a:srgbClr val="000000"/>
                          </a:solidFill>
                          <a:effectLst/>
                          <a:latin typeface="News Gothic MT" charset="0"/>
                          <a:ea typeface="ＭＳ Ｐゴシック" charset="0"/>
                        </a:rPr>
                        <a:t>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374536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rgbClr val="000000"/>
                          </a:solidFill>
                          <a:effectLst/>
                          <a:latin typeface="News Gothic MT" charset="0"/>
                          <a:ea typeface="ＭＳ Ｐゴシック" charset="0"/>
                        </a:rPr>
                        <a:t>Idée source: </a:t>
                      </a:r>
                      <a:r>
                        <a:rPr kumimoji="0" lang="fr-FR" sz="1400" b="0" i="0" u="none" strike="noStrike" cap="none" normalizeH="0" baseline="0" dirty="0">
                          <a:ln>
                            <a:noFill/>
                          </a:ln>
                          <a:solidFill>
                            <a:srgbClr val="000000"/>
                          </a:solidFill>
                          <a:effectLst/>
                          <a:latin typeface="News Gothic MT" charset="0"/>
                          <a:ea typeface="ＭＳ Ｐゴシック" charset="0"/>
                        </a:rPr>
                        <a:t>La vodka est un des </a:t>
                      </a:r>
                      <a:r>
                        <a:rPr kumimoji="0" lang="fr-FR" sz="1400" b="0" i="0" u="none" strike="noStrike" cap="none" normalizeH="0" baseline="0" dirty="0" smtClean="0">
                          <a:ln>
                            <a:noFill/>
                          </a:ln>
                          <a:solidFill>
                            <a:srgbClr val="000000"/>
                          </a:solidFill>
                          <a:effectLst/>
                          <a:latin typeface="News Gothic MT" charset="0"/>
                          <a:ea typeface="ＭＳ Ｐゴシック" charset="0"/>
                        </a:rPr>
                        <a:t>alcools préférés </a:t>
                      </a:r>
                      <a:r>
                        <a:rPr kumimoji="0" lang="fr-FR" sz="1400" b="0" i="0" u="none" strike="noStrike" cap="none" normalizeH="0" baseline="0" dirty="0">
                          <a:ln>
                            <a:noFill/>
                          </a:ln>
                          <a:solidFill>
                            <a:srgbClr val="000000"/>
                          </a:solidFill>
                          <a:effectLst/>
                          <a:latin typeface="News Gothic MT" charset="0"/>
                          <a:ea typeface="ＭＳ Ｐゴシック" charset="0"/>
                        </a:rPr>
                        <a:t>des jeunes. L</a:t>
                      </a:r>
                      <a:r>
                        <a:rPr kumimoji="0" lang="ja-JP" altLang="fr-FR" sz="1400" b="0" i="0" u="none" strike="noStrike" cap="none" normalizeH="0" baseline="0" dirty="0">
                          <a:ln>
                            <a:noFill/>
                          </a:ln>
                          <a:solidFill>
                            <a:srgbClr val="000000"/>
                          </a:solidFill>
                          <a:effectLst/>
                          <a:latin typeface="News Gothic MT" charset="0"/>
                          <a:ea typeface="ＭＳ Ｐゴシック" charset="0"/>
                        </a:rPr>
                        <a:t>’</a:t>
                      </a:r>
                      <a:r>
                        <a:rPr kumimoji="0" lang="fr-FR" sz="1400" b="0" i="0" u="none" strike="noStrike" cap="none" normalizeH="0" baseline="0" dirty="0">
                          <a:ln>
                            <a:noFill/>
                          </a:ln>
                          <a:solidFill>
                            <a:srgbClr val="000000"/>
                          </a:solidFill>
                          <a:effectLst/>
                          <a:latin typeface="News Gothic MT" charset="0"/>
                          <a:ea typeface="ＭＳ Ｐゴシック" charset="0"/>
                        </a:rPr>
                        <a:t>innovation ici a été de rajouter un coté ludique et audacieux à un alcool, rarement servis pur, en y ajoutant un animal comestible. Le Scorpion est un véritable scorpion d'élevage, son alimentation est donc totalement gérer, et son venin à subit une </a:t>
                      </a:r>
                      <a:r>
                        <a:rPr kumimoji="0" lang="fr-FR" sz="1400" b="0" i="0" u="none" strike="noStrike" cap="none" normalizeH="0" baseline="0" dirty="0" smtClean="0">
                          <a:ln>
                            <a:noFill/>
                          </a:ln>
                          <a:solidFill>
                            <a:srgbClr val="000000"/>
                          </a:solidFill>
                          <a:effectLst/>
                          <a:latin typeface="News Gothic MT" charset="0"/>
                          <a:ea typeface="ＭＳ Ｐゴシック" charset="0"/>
                        </a:rPr>
                        <a:t>désintoxication </a:t>
                      </a:r>
                      <a:r>
                        <a:rPr kumimoji="0" lang="fr-FR" sz="1400" b="0" i="0" u="none" strike="noStrike" cap="none" normalizeH="0" baseline="0" dirty="0">
                          <a:ln>
                            <a:noFill/>
                          </a:ln>
                          <a:solidFill>
                            <a:srgbClr val="000000"/>
                          </a:solidFill>
                          <a:effectLst/>
                          <a:latin typeface="News Gothic MT" charset="0"/>
                          <a:ea typeface="ＭＳ Ｐゴシック" charset="0"/>
                        </a:rPr>
                        <a:t>afin de permettre une </a:t>
                      </a:r>
                      <a:r>
                        <a:rPr kumimoji="0" lang="fr-FR" sz="1400" b="0" i="0" u="none" strike="noStrike" cap="none" normalizeH="0" baseline="0" dirty="0" smtClean="0">
                          <a:ln>
                            <a:noFill/>
                          </a:ln>
                          <a:solidFill>
                            <a:srgbClr val="000000"/>
                          </a:solidFill>
                          <a:effectLst/>
                          <a:latin typeface="News Gothic MT" charset="0"/>
                          <a:ea typeface="ＭＳ Ｐゴシック" charset="0"/>
                        </a:rPr>
                        <a:t>consommation humaine </a:t>
                      </a:r>
                      <a:r>
                        <a:rPr kumimoji="0" lang="fr-FR" sz="1400" b="0" i="0" u="none" strike="noStrike" cap="none" normalizeH="0" baseline="0" dirty="0">
                          <a:ln>
                            <a:noFill/>
                          </a:ln>
                          <a:solidFill>
                            <a:srgbClr val="000000"/>
                          </a:solidFill>
                          <a:effectLst/>
                          <a:latin typeface="News Gothic MT" charset="0"/>
                          <a:ea typeface="ＭＳ Ｐゴシック" charset="0"/>
                        </a:rPr>
                        <a:t>en toute sécurité. Cependant il permet à la vodka d'avoir un </a:t>
                      </a:r>
                      <a:r>
                        <a:rPr kumimoji="0" lang="fr-FR" sz="1400" b="0" i="0" u="none" strike="noStrike" cap="none" normalizeH="0" baseline="0" dirty="0" smtClean="0">
                          <a:ln>
                            <a:noFill/>
                          </a:ln>
                          <a:solidFill>
                            <a:srgbClr val="000000"/>
                          </a:solidFill>
                          <a:effectLst/>
                          <a:latin typeface="News Gothic MT" charset="0"/>
                          <a:ea typeface="ＭＳ Ｐゴシック" charset="0"/>
                        </a:rPr>
                        <a:t>gout unique </a:t>
                      </a:r>
                      <a:r>
                        <a:rPr kumimoji="0" lang="fr-FR" sz="1400" b="0" i="0" u="none" strike="noStrike" cap="none" normalizeH="0" baseline="0" dirty="0">
                          <a:ln>
                            <a:noFill/>
                          </a:ln>
                          <a:solidFill>
                            <a:srgbClr val="000000"/>
                          </a:solidFill>
                          <a:effectLst/>
                          <a:latin typeface="News Gothic MT" charset="0"/>
                          <a:ea typeface="ＭＳ Ｐゴシック" charset="0"/>
                        </a:rPr>
                        <a:t>et une dégustation haute en </a:t>
                      </a:r>
                      <a:r>
                        <a:rPr kumimoji="0" lang="fr-FR" sz="1400" b="0" i="0" u="none" strike="noStrike" cap="none" normalizeH="0" baseline="0" dirty="0" smtClean="0">
                          <a:ln>
                            <a:noFill/>
                          </a:ln>
                          <a:solidFill>
                            <a:srgbClr val="000000"/>
                          </a:solidFill>
                          <a:effectLst/>
                          <a:latin typeface="News Gothic MT" charset="0"/>
                          <a:ea typeface="ＭＳ Ｐゴシック" charset="0"/>
                        </a:rPr>
                        <a:t>spectacle</a:t>
                      </a:r>
                      <a:r>
                        <a:rPr kumimoji="0" lang="fr-FR" sz="1800" b="0" i="0" u="none" strike="noStrike" cap="none" normalizeH="0" baseline="0" dirty="0" smtClean="0">
                          <a:ln>
                            <a:noFill/>
                          </a:ln>
                          <a:solidFill>
                            <a:srgbClr val="000000"/>
                          </a:solidFill>
                          <a:effectLst/>
                          <a:latin typeface="News Gothic MT" charset="0"/>
                          <a:ea typeface="ＭＳ Ｐゴシック" charset="0"/>
                        </a:rPr>
                        <a:t>.</a:t>
                      </a:r>
                      <a:r>
                        <a:rPr kumimoji="0" lang="fr-FR" sz="1800" b="0" i="0" u="none" strike="noStrike" cap="none" normalizeH="0" baseline="0" dirty="0">
                          <a:ln>
                            <a:noFill/>
                          </a:ln>
                          <a:solidFill>
                            <a:srgbClr val="000000"/>
                          </a:solidFill>
                          <a:effectLst/>
                          <a:latin typeface="News Gothic MT" charset="0"/>
                          <a:ea typeface="ＭＳ Ｐゴシック" charset="0"/>
                        </a:rPr>
                        <a:t> </a:t>
                      </a:r>
                      <a:r>
                        <a:rPr kumimoji="0" lang="fr-FR" sz="1400" b="0" i="0" u="none" strike="noStrike" cap="none" normalizeH="0" baseline="0" dirty="0" smtClean="0">
                          <a:ln>
                            <a:noFill/>
                          </a:ln>
                          <a:solidFill>
                            <a:srgbClr val="000000"/>
                          </a:solidFill>
                          <a:effectLst/>
                          <a:latin typeface="News Gothic MT" charset="0"/>
                          <a:ea typeface="ＭＳ Ｐゴシック" charset="0"/>
                        </a:rPr>
                        <a:t>L</a:t>
                      </a:r>
                      <a:r>
                        <a:rPr kumimoji="0" lang="ja-JP" altLang="fr-FR" sz="1400" b="0" i="0" u="none" strike="noStrike" cap="none" normalizeH="0" baseline="0" dirty="0" smtClean="0">
                          <a:ln>
                            <a:noFill/>
                          </a:ln>
                          <a:solidFill>
                            <a:srgbClr val="000000"/>
                          </a:solidFill>
                          <a:effectLst/>
                          <a:latin typeface="News Gothic MT" charset="0"/>
                          <a:ea typeface="ＭＳ Ｐゴシック" charset="0"/>
                        </a:rPr>
                        <a:t>’</a:t>
                      </a:r>
                      <a:r>
                        <a:rPr kumimoji="0" lang="fr-FR" sz="1400" b="0" i="0" u="none" strike="noStrike" cap="none" normalizeH="0" baseline="0" dirty="0" smtClean="0">
                          <a:ln>
                            <a:noFill/>
                          </a:ln>
                          <a:solidFill>
                            <a:srgbClr val="000000"/>
                          </a:solidFill>
                          <a:effectLst/>
                          <a:latin typeface="News Gothic MT" charset="0"/>
                          <a:ea typeface="ＭＳ Ｐゴシック" charset="0"/>
                        </a:rPr>
                        <a:t>innovation </a:t>
                      </a:r>
                      <a:r>
                        <a:rPr kumimoji="0" lang="fr-FR" sz="1400" b="0" i="0" u="none" strike="noStrike" cap="none" normalizeH="0" baseline="0" dirty="0">
                          <a:ln>
                            <a:noFill/>
                          </a:ln>
                          <a:solidFill>
                            <a:srgbClr val="000000"/>
                          </a:solidFill>
                          <a:effectLst/>
                          <a:latin typeface="News Gothic MT" charset="0"/>
                          <a:ea typeface="ＭＳ Ｐゴシック" charset="0"/>
                        </a:rPr>
                        <a:t>est </a:t>
                      </a:r>
                      <a:r>
                        <a:rPr kumimoji="0" lang="fr-FR" sz="1400" b="0" i="0" u="none" strike="noStrike" cap="none" normalizeH="0" baseline="0" dirty="0" smtClean="0">
                          <a:ln>
                            <a:noFill/>
                          </a:ln>
                          <a:solidFill>
                            <a:srgbClr val="000000"/>
                          </a:solidFill>
                          <a:effectLst/>
                          <a:latin typeface="News Gothic MT" charset="0"/>
                          <a:ea typeface="ＭＳ Ｐゴシック" charset="0"/>
                        </a:rPr>
                        <a:t>également purement </a:t>
                      </a:r>
                      <a:r>
                        <a:rPr kumimoji="0" lang="fr-FR" sz="1400" b="0" i="0" u="none" strike="noStrike" cap="none" normalizeH="0" baseline="0" dirty="0">
                          <a:ln>
                            <a:noFill/>
                          </a:ln>
                          <a:solidFill>
                            <a:srgbClr val="000000"/>
                          </a:solidFill>
                          <a:effectLst/>
                          <a:latin typeface="News Gothic MT" charset="0"/>
                          <a:ea typeface="ＭＳ Ｐゴシック" charset="0"/>
                        </a:rPr>
                        <a:t>marketing, en effet les </a:t>
                      </a:r>
                      <a:r>
                        <a:rPr kumimoji="0" lang="fr-FR" sz="1400" b="0" i="0" u="none" strike="noStrike" cap="none" normalizeH="0" baseline="0" dirty="0" smtClean="0">
                          <a:ln>
                            <a:noFill/>
                          </a:ln>
                          <a:solidFill>
                            <a:srgbClr val="000000"/>
                          </a:solidFill>
                          <a:effectLst/>
                          <a:latin typeface="News Gothic MT" charset="0"/>
                          <a:ea typeface="ＭＳ Ｐゴシック" charset="0"/>
                        </a:rPr>
                        <a:t>consommateurs </a:t>
                      </a:r>
                      <a:r>
                        <a:rPr kumimoji="0" lang="fr-FR" sz="1400" b="0" i="0" u="none" strike="noStrike" cap="none" normalizeH="0" baseline="0" dirty="0">
                          <a:ln>
                            <a:noFill/>
                          </a:ln>
                          <a:solidFill>
                            <a:srgbClr val="000000"/>
                          </a:solidFill>
                          <a:effectLst/>
                          <a:latin typeface="News Gothic MT" charset="0"/>
                          <a:ea typeface="ＭＳ Ｐゴシック" charset="0"/>
                        </a:rPr>
                        <a:t>de ce produit ne </a:t>
                      </a:r>
                      <a:r>
                        <a:rPr kumimoji="0" lang="fr-FR" sz="1400" b="0" i="0" u="none" strike="noStrike" cap="none" normalizeH="0" baseline="0" dirty="0" smtClean="0">
                          <a:ln>
                            <a:noFill/>
                          </a:ln>
                          <a:solidFill>
                            <a:srgbClr val="000000"/>
                          </a:solidFill>
                          <a:effectLst/>
                          <a:latin typeface="News Gothic MT" charset="0"/>
                          <a:ea typeface="ＭＳ Ｐゴシック" charset="0"/>
                        </a:rPr>
                        <a:t>l</a:t>
                      </a:r>
                      <a:r>
                        <a:rPr kumimoji="0" lang="ja-JP" altLang="fr-FR" sz="1400" b="0" i="0" u="none" strike="noStrike" cap="none" normalizeH="0" baseline="0" dirty="0" smtClean="0">
                          <a:ln>
                            <a:noFill/>
                          </a:ln>
                          <a:solidFill>
                            <a:srgbClr val="000000"/>
                          </a:solidFill>
                          <a:effectLst/>
                          <a:latin typeface="News Gothic MT" charset="0"/>
                          <a:ea typeface="ＭＳ Ｐゴシック" charset="0"/>
                        </a:rPr>
                        <a:t>’</a:t>
                      </a:r>
                      <a:r>
                        <a:rPr kumimoji="0" lang="fr-FR" sz="1400" b="0" i="0" u="none" strike="noStrike" cap="none" normalizeH="0" baseline="0" dirty="0" smtClean="0">
                          <a:ln>
                            <a:noFill/>
                          </a:ln>
                          <a:solidFill>
                            <a:srgbClr val="000000"/>
                          </a:solidFill>
                          <a:effectLst/>
                          <a:latin typeface="News Gothic MT" charset="0"/>
                          <a:ea typeface="ＭＳ Ｐゴシック" charset="0"/>
                        </a:rPr>
                        <a:t>achètent pas </a:t>
                      </a:r>
                      <a:r>
                        <a:rPr kumimoji="0" lang="fr-FR" sz="1400" b="0" i="0" u="none" strike="noStrike" cap="none" normalizeH="0" baseline="0" dirty="0">
                          <a:ln>
                            <a:noFill/>
                          </a:ln>
                          <a:solidFill>
                            <a:srgbClr val="000000"/>
                          </a:solidFill>
                          <a:effectLst/>
                          <a:latin typeface="News Gothic MT" charset="0"/>
                          <a:ea typeface="ＭＳ Ｐゴシック" charset="0"/>
                        </a:rPr>
                        <a:t>pour son goût </a:t>
                      </a:r>
                      <a:r>
                        <a:rPr kumimoji="0" lang="fr-FR" sz="1400" b="0" i="0" u="none" strike="noStrike" cap="none" normalizeH="0" baseline="0" dirty="0" smtClean="0">
                          <a:ln>
                            <a:noFill/>
                          </a:ln>
                          <a:solidFill>
                            <a:srgbClr val="000000"/>
                          </a:solidFill>
                          <a:effectLst/>
                          <a:latin typeface="News Gothic MT" charset="0"/>
                          <a:ea typeface="ＭＳ Ｐゴシック" charset="0"/>
                        </a:rPr>
                        <a:t>mais pour </a:t>
                      </a:r>
                      <a:r>
                        <a:rPr kumimoji="0" lang="fr-FR" sz="1400" b="0" i="0" u="none" strike="noStrike" cap="none" normalizeH="0" baseline="0" dirty="0">
                          <a:ln>
                            <a:noFill/>
                          </a:ln>
                          <a:solidFill>
                            <a:srgbClr val="000000"/>
                          </a:solidFill>
                          <a:effectLst/>
                          <a:latin typeface="News Gothic MT" charset="0"/>
                          <a:ea typeface="ＭＳ Ｐゴシック" charset="0"/>
                        </a:rPr>
                        <a:t>le côté ludique </a:t>
                      </a:r>
                      <a:r>
                        <a:rPr kumimoji="0" lang="fr-FR" sz="1400" b="0" i="0" u="none" strike="noStrike" cap="none" normalizeH="0" baseline="0" dirty="0" smtClean="0">
                          <a:ln>
                            <a:noFill/>
                          </a:ln>
                          <a:solidFill>
                            <a:srgbClr val="000000"/>
                          </a:solidFill>
                          <a:effectLst/>
                          <a:latin typeface="News Gothic MT" charset="0"/>
                          <a:ea typeface="ＭＳ Ｐゴシック" charset="0"/>
                        </a:rPr>
                        <a:t>qu’il </a:t>
                      </a:r>
                      <a:r>
                        <a:rPr kumimoji="0" lang="fr-FR" sz="1400" b="0" i="0" u="none" strike="noStrike" cap="none" normalizeH="0" baseline="0" dirty="0">
                          <a:ln>
                            <a:noFill/>
                          </a:ln>
                          <a:solidFill>
                            <a:srgbClr val="000000"/>
                          </a:solidFill>
                          <a:effectLst/>
                          <a:latin typeface="News Gothic MT" charset="0"/>
                          <a:ea typeface="ＭＳ Ｐゴシック" charset="0"/>
                        </a:rPr>
                        <a:t>procure </a:t>
                      </a:r>
                      <a:r>
                        <a:rPr kumimoji="0" lang="fr-FR" sz="1400" b="0" i="0" u="none" strike="noStrike" cap="none" normalizeH="0" baseline="0" dirty="0" smtClean="0">
                          <a:ln>
                            <a:noFill/>
                          </a:ln>
                          <a:solidFill>
                            <a:srgbClr val="000000"/>
                          </a:solidFill>
                          <a:effectLst/>
                          <a:latin typeface="News Gothic MT" charset="0"/>
                          <a:ea typeface="ＭＳ Ｐゴシック" charset="0"/>
                        </a:rPr>
                        <a:t>avec </a:t>
                      </a:r>
                      <a:r>
                        <a:rPr kumimoji="0" lang="fr-FR" sz="1400" b="0" i="0" u="none" strike="noStrike" cap="none" normalizeH="0" baseline="0" dirty="0">
                          <a:ln>
                            <a:noFill/>
                          </a:ln>
                          <a:solidFill>
                            <a:srgbClr val="000000"/>
                          </a:solidFill>
                          <a:effectLst/>
                          <a:latin typeface="News Gothic MT" charset="0"/>
                          <a:ea typeface="ＭＳ Ｐゴシック" charset="0"/>
                        </a:rPr>
                        <a:t>l</a:t>
                      </a:r>
                      <a:r>
                        <a:rPr kumimoji="0" lang="ja-JP" altLang="fr-FR" sz="1400" b="0" i="0" u="none" strike="noStrike" cap="none" normalizeH="0" baseline="0" dirty="0">
                          <a:ln>
                            <a:noFill/>
                          </a:ln>
                          <a:solidFill>
                            <a:srgbClr val="000000"/>
                          </a:solidFill>
                          <a:effectLst/>
                          <a:latin typeface="News Gothic MT" charset="0"/>
                          <a:ea typeface="ＭＳ Ｐゴシック" charset="0"/>
                        </a:rPr>
                        <a:t>’</a:t>
                      </a:r>
                      <a:r>
                        <a:rPr kumimoji="0" lang="fr-FR" sz="1400" b="0" i="0" u="none" strike="noStrike" cap="none" normalizeH="0" baseline="0" dirty="0">
                          <a:ln>
                            <a:noFill/>
                          </a:ln>
                          <a:solidFill>
                            <a:srgbClr val="000000"/>
                          </a:solidFill>
                          <a:effectLst/>
                          <a:latin typeface="News Gothic MT" charset="0"/>
                          <a:ea typeface="ＭＳ Ｐゴシック" charset="0"/>
                        </a:rPr>
                        <a:t>animal </a:t>
                      </a:r>
                      <a:r>
                        <a:rPr kumimoji="0" lang="fr-FR" sz="1400" b="0" i="0" u="none" strike="noStrike" cap="none" normalizeH="0" baseline="0" dirty="0" smtClean="0">
                          <a:ln>
                            <a:noFill/>
                          </a:ln>
                          <a:solidFill>
                            <a:srgbClr val="000000"/>
                          </a:solidFill>
                          <a:effectLst/>
                          <a:latin typeface="News Gothic MT" charset="0"/>
                          <a:ea typeface="ＭＳ Ｐゴシック" charset="0"/>
                        </a:rPr>
                        <a:t>dedans</a:t>
                      </a:r>
                      <a:r>
                        <a:rPr kumimoji="0" lang="fr-FR" sz="1400" b="0" i="0" u="none" strike="noStrike" cap="none" normalizeH="0" baseline="0" dirty="0">
                          <a:ln>
                            <a:noFill/>
                          </a:ln>
                          <a:solidFill>
                            <a:srgbClr val="000000"/>
                          </a:solidFill>
                          <a:effectLst/>
                          <a:latin typeface="News Gothic MT" charset="0"/>
                          <a:ea typeface="ＭＳ Ｐゴシック" charset="0"/>
                        </a:rPr>
                        <a:t>. </a:t>
                      </a:r>
                      <a:br>
                        <a:rPr kumimoji="0" lang="fr-FR" sz="1400" b="0" i="0" u="none" strike="noStrike" cap="none" normalizeH="0" baseline="0" dirty="0">
                          <a:ln>
                            <a:noFill/>
                          </a:ln>
                          <a:solidFill>
                            <a:srgbClr val="000000"/>
                          </a:solidFill>
                          <a:effectLst/>
                          <a:latin typeface="News Gothic MT" charset="0"/>
                          <a:ea typeface="ＭＳ Ｐゴシック" charset="0"/>
                        </a:rPr>
                      </a:br>
                      <a:endParaRPr kumimoji="0" lang="fr-FR" sz="1400" b="0" i="0" u="none" strike="noStrike" cap="none" normalizeH="0" baseline="0" dirty="0">
                        <a:ln>
                          <a:noFill/>
                        </a:ln>
                        <a:solidFill>
                          <a:srgbClr val="000000"/>
                        </a:solidFill>
                        <a:effectLst/>
                        <a:latin typeface="News Gothic MT" charset="0"/>
                        <a:ea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14922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rgbClr val="000000"/>
                          </a:solidFill>
                          <a:effectLst/>
                          <a:latin typeface="News Gothic MT" charset="0"/>
                          <a:ea typeface="ＭＳ Ｐゴシック" charset="0"/>
                        </a:rPr>
                        <a:t>Idée novatrice</a:t>
                      </a:r>
                      <a:r>
                        <a:rPr kumimoji="0" lang="fr-FR" sz="1400" b="0" i="0" u="none" strike="noStrike" cap="none" normalizeH="0" baseline="0" dirty="0">
                          <a:ln>
                            <a:noFill/>
                          </a:ln>
                          <a:solidFill>
                            <a:srgbClr val="000000"/>
                          </a:solidFill>
                          <a:effectLst/>
                          <a:latin typeface="News Gothic MT" charset="0"/>
                          <a:ea typeface="ＭＳ Ｐゴシック" charset="0"/>
                        </a:rPr>
                        <a:t>:  L</a:t>
                      </a:r>
                      <a:r>
                        <a:rPr kumimoji="0" lang="ja-JP" altLang="fr-FR" sz="1400" b="0" i="0" u="none" strike="noStrike" cap="none" normalizeH="0" baseline="0" dirty="0">
                          <a:ln>
                            <a:noFill/>
                          </a:ln>
                          <a:solidFill>
                            <a:srgbClr val="000000"/>
                          </a:solidFill>
                          <a:effectLst/>
                          <a:latin typeface="News Gothic MT" charset="0"/>
                          <a:ea typeface="ＭＳ Ｐゴシック" charset="0"/>
                        </a:rPr>
                        <a:t>’</a:t>
                      </a:r>
                      <a:r>
                        <a:rPr kumimoji="0" lang="fr-FR" sz="1400" b="0" i="0" u="none" strike="noStrike" cap="none" normalizeH="0" baseline="0" dirty="0">
                          <a:ln>
                            <a:noFill/>
                          </a:ln>
                          <a:solidFill>
                            <a:srgbClr val="000000"/>
                          </a:solidFill>
                          <a:effectLst/>
                          <a:latin typeface="News Gothic MT" charset="0"/>
                          <a:ea typeface="ＭＳ Ｐゴシック" charset="0"/>
                        </a:rPr>
                        <a:t>idée ici est d</a:t>
                      </a:r>
                      <a:r>
                        <a:rPr kumimoji="0" lang="ja-JP" altLang="fr-FR" sz="1400" b="0" i="0" u="none" strike="noStrike" cap="none" normalizeH="0" baseline="0" dirty="0">
                          <a:ln>
                            <a:noFill/>
                          </a:ln>
                          <a:solidFill>
                            <a:srgbClr val="000000"/>
                          </a:solidFill>
                          <a:effectLst/>
                          <a:latin typeface="News Gothic MT" charset="0"/>
                          <a:ea typeface="ＭＳ Ｐゴシック" charset="0"/>
                        </a:rPr>
                        <a:t>’</a:t>
                      </a:r>
                      <a:r>
                        <a:rPr kumimoji="0" lang="fr-FR" sz="1400" b="0" i="0" u="none" strike="noStrike" cap="none" normalizeH="0" baseline="0" dirty="0">
                          <a:ln>
                            <a:noFill/>
                          </a:ln>
                          <a:solidFill>
                            <a:srgbClr val="000000"/>
                          </a:solidFill>
                          <a:effectLst/>
                          <a:latin typeface="News Gothic MT" charset="0"/>
                          <a:ea typeface="ＭＳ Ｐゴシック" charset="0"/>
                        </a:rPr>
                        <a:t>intégrer un élément atypique dans un produit basique fortement consommé (mais toujours avec modération), venant </a:t>
                      </a:r>
                      <a:r>
                        <a:rPr kumimoji="0" lang="fr-FR" sz="1400" b="0" i="0" u="none" strike="noStrike" cap="none" normalizeH="0" baseline="0" dirty="0" smtClean="0">
                          <a:ln>
                            <a:noFill/>
                          </a:ln>
                          <a:solidFill>
                            <a:srgbClr val="000000"/>
                          </a:solidFill>
                          <a:effectLst/>
                          <a:latin typeface="News Gothic MT" charset="0"/>
                          <a:ea typeface="ＭＳ Ｐゴシック" charset="0"/>
                        </a:rPr>
                        <a:t>ajouter </a:t>
                      </a:r>
                      <a:r>
                        <a:rPr kumimoji="0" lang="fr-FR" sz="1400" b="0" i="0" u="none" strike="noStrike" cap="none" normalizeH="0" baseline="0" dirty="0">
                          <a:ln>
                            <a:noFill/>
                          </a:ln>
                          <a:solidFill>
                            <a:srgbClr val="000000"/>
                          </a:solidFill>
                          <a:effectLst/>
                          <a:latin typeface="News Gothic MT" charset="0"/>
                          <a:ea typeface="ＭＳ Ｐゴシック" charset="0"/>
                        </a:rPr>
                        <a:t>une fonction à sa consommation. Ici la Vodka </a:t>
                      </a:r>
                      <a:r>
                        <a:rPr kumimoji="0" lang="fr-FR" sz="1400" b="0" i="0" u="none" strike="noStrike" cap="none" normalizeH="0" baseline="0" dirty="0" err="1">
                          <a:ln>
                            <a:noFill/>
                          </a:ln>
                          <a:solidFill>
                            <a:srgbClr val="000000"/>
                          </a:solidFill>
                          <a:effectLst/>
                          <a:latin typeface="News Gothic MT" charset="0"/>
                          <a:ea typeface="ＭＳ Ｐゴシック" charset="0"/>
                        </a:rPr>
                        <a:t>Skorppio</a:t>
                      </a:r>
                      <a:r>
                        <a:rPr kumimoji="0" lang="fr-FR" sz="1400" b="0" i="0" u="none" strike="noStrike" cap="none" normalizeH="0" baseline="0" dirty="0">
                          <a:ln>
                            <a:noFill/>
                          </a:ln>
                          <a:solidFill>
                            <a:srgbClr val="000000"/>
                          </a:solidFill>
                          <a:effectLst/>
                          <a:latin typeface="News Gothic MT" charset="0"/>
                          <a:ea typeface="ＭＳ Ｐゴシック" charset="0"/>
                        </a:rPr>
                        <a:t> intègre dans son alcool un vrai scorpion qui est également comestible. Cet alcool combine des effets aphrodisiaques ainsi </a:t>
                      </a:r>
                      <a:r>
                        <a:rPr kumimoji="0" lang="fr-FR" sz="1400" b="0" i="0" u="none" strike="noStrike" cap="none" normalizeH="0" baseline="0" dirty="0" err="1">
                          <a:ln>
                            <a:noFill/>
                          </a:ln>
                          <a:solidFill>
                            <a:srgbClr val="000000"/>
                          </a:solidFill>
                          <a:effectLst/>
                          <a:latin typeface="News Gothic MT" charset="0"/>
                          <a:ea typeface="ＭＳ Ｐゴシック" charset="0"/>
                        </a:rPr>
                        <a:t>qu</a:t>
                      </a:r>
                      <a:r>
                        <a:rPr kumimoji="0" lang="ja-JP" altLang="fr-FR" sz="1400" b="0" i="0" u="none" strike="noStrike" cap="none" normalizeH="0" baseline="0" dirty="0">
                          <a:ln>
                            <a:noFill/>
                          </a:ln>
                          <a:solidFill>
                            <a:srgbClr val="000000"/>
                          </a:solidFill>
                          <a:effectLst/>
                          <a:latin typeface="News Gothic MT" charset="0"/>
                          <a:ea typeface="ＭＳ Ｐゴシック" charset="0"/>
                        </a:rPr>
                        <a:t>’</a:t>
                      </a:r>
                      <a:r>
                        <a:rPr kumimoji="0" lang="fr-FR" sz="1400" b="0" i="0" u="none" strike="noStrike" cap="none" normalizeH="0" baseline="0" dirty="0">
                          <a:ln>
                            <a:noFill/>
                          </a:ln>
                          <a:solidFill>
                            <a:srgbClr val="000000"/>
                          </a:solidFill>
                          <a:effectLst/>
                          <a:latin typeface="News Gothic MT" charset="0"/>
                          <a:ea typeface="ＭＳ Ｐゴシック" charset="0"/>
                        </a:rPr>
                        <a:t>un côté ludique au produit.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4308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ＭＳ Ｐゴシック" charset="0"/>
                        </a:rPr>
                        <a:t>Source: </a:t>
                      </a:r>
                      <a:r>
                        <a:rPr kumimoji="0" lang="fr-FR" sz="1400" b="0" i="0" u="none" strike="noStrike" cap="none" normalizeH="0" baseline="0" dirty="0">
                          <a:ln>
                            <a:noFill/>
                          </a:ln>
                          <a:solidFill>
                            <a:srgbClr val="000000"/>
                          </a:solidFill>
                          <a:effectLst/>
                          <a:latin typeface="News Gothic MT" charset="0"/>
                          <a:ea typeface="ＭＳ Ｐゴシック" charset="0"/>
                          <a:hlinkClick r:id="rId2"/>
                        </a:rPr>
                        <a:t>http://www.insectescomestibles.fr/26-vodka-scorpion.html</a:t>
                      </a:r>
                      <a:r>
                        <a:rPr kumimoji="0" lang="fr-FR" sz="1400" b="0" i="0" u="none" strike="noStrike" cap="none" normalizeH="0" baseline="0" dirty="0">
                          <a:ln>
                            <a:noFill/>
                          </a:ln>
                          <a:solidFill>
                            <a:srgbClr val="000000"/>
                          </a:solidFill>
                          <a:effectLst/>
                          <a:latin typeface="News Gothic MT" charset="0"/>
                          <a:ea typeface="ＭＳ Ｐゴシック" charset="0"/>
                        </a:rPr>
                        <a:t>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Titre 1"/>
          <p:cNvSpPr>
            <a:spLocks noGrp="1"/>
          </p:cNvSpPr>
          <p:nvPr>
            <p:ph type="title"/>
          </p:nvPr>
        </p:nvSpPr>
        <p:spPr>
          <a:xfrm>
            <a:off x="432937" y="-1"/>
            <a:ext cx="649407" cy="6858001"/>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sz="3200" dirty="0" smtClean="0">
                <a:solidFill>
                  <a:schemeClr val="bg1"/>
                </a:solidFill>
              </a:rPr>
              <a:t>TECHNOLOG</a:t>
            </a:r>
            <a:br>
              <a:rPr lang="fr-FR" sz="3200" dirty="0" smtClean="0">
                <a:solidFill>
                  <a:schemeClr val="bg1"/>
                </a:solidFill>
              </a:rPr>
            </a:br>
            <a:r>
              <a:rPr lang="fr-FR" sz="3200" dirty="0" smtClean="0">
                <a:solidFill>
                  <a:schemeClr val="bg1"/>
                </a:solidFill>
              </a:rPr>
              <a:t>I</a:t>
            </a:r>
            <a:br>
              <a:rPr lang="fr-FR" sz="3200" dirty="0" smtClean="0">
                <a:solidFill>
                  <a:schemeClr val="bg1"/>
                </a:solidFill>
              </a:rPr>
            </a:br>
            <a:r>
              <a:rPr lang="fr-FR" sz="3200" dirty="0" smtClean="0">
                <a:solidFill>
                  <a:schemeClr val="bg1"/>
                </a:solidFill>
              </a:rPr>
              <a:t>QUE</a:t>
            </a:r>
            <a:endParaRPr lang="fr-FR" sz="3200" dirty="0">
              <a:solidFill>
                <a:schemeClr val="bg1"/>
              </a:solidFill>
            </a:endParaRPr>
          </a:p>
        </p:txBody>
      </p:sp>
      <p:pic>
        <p:nvPicPr>
          <p:cNvPr id="6" name="Picture 2" descr="http://media.punch-et-cocktail.com/media/catalog/product/cache/7/image/9df78eab33525d08d6e5fb8d27136e95/v/o/vodka-skorppio-scorpion-70c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0957" y="2979965"/>
            <a:ext cx="1227387"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55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862275524"/>
              </p:ext>
            </p:extLst>
          </p:nvPr>
        </p:nvGraphicFramePr>
        <p:xfrm>
          <a:off x="1239838" y="179388"/>
          <a:ext cx="7785100" cy="6530977"/>
        </p:xfrm>
        <a:graphic>
          <a:graphicData uri="http://schemas.openxmlformats.org/drawingml/2006/table">
            <a:tbl>
              <a:tblPr/>
              <a:tblGrid>
                <a:gridCol w="7785100"/>
              </a:tblGrid>
              <a:tr h="477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FFFFFF"/>
                          </a:solidFill>
                          <a:effectLst/>
                          <a:latin typeface="+mn-lt"/>
                          <a:ea typeface="ＭＳ Ｐゴシック" charset="0"/>
                          <a:cs typeface="Times New Roman" charset="0"/>
                        </a:rPr>
                        <a:t>Enjeux technologiques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4778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News Gothic MT" charset="0"/>
                          <a:ea typeface="ＭＳ Ｐゴシック" charset="0"/>
                        </a:rPr>
                        <a:t>« le développement durable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28654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rgbClr val="000000"/>
                          </a:solidFill>
                          <a:effectLst/>
                          <a:latin typeface="News Gothic MT" charset="0"/>
                          <a:ea typeface="ＭＳ Ｐゴシック" charset="0"/>
                        </a:rPr>
                        <a:t>Idée source: </a:t>
                      </a:r>
                      <a:r>
                        <a:rPr kumimoji="0" lang="fr-FR" sz="1400" b="0" i="0" u="none" strike="noStrike" cap="none" normalizeH="0" baseline="0" dirty="0">
                          <a:ln>
                            <a:noFill/>
                          </a:ln>
                          <a:solidFill>
                            <a:srgbClr val="000000"/>
                          </a:solidFill>
                          <a:effectLst/>
                          <a:latin typeface="News Gothic MT" charset="0"/>
                          <a:ea typeface="ＭＳ Ｐゴシック" charset="0"/>
                        </a:rPr>
                        <a:t>Lors de la conception d</a:t>
                      </a:r>
                      <a:r>
                        <a:rPr kumimoji="0" lang="ja-JP" altLang="fr-FR" sz="1400" b="0" i="0" u="none" strike="noStrike" cap="none" normalizeH="0" baseline="0" dirty="0">
                          <a:ln>
                            <a:noFill/>
                          </a:ln>
                          <a:solidFill>
                            <a:srgbClr val="000000"/>
                          </a:solidFill>
                          <a:effectLst/>
                          <a:latin typeface="News Gothic MT" charset="0"/>
                          <a:ea typeface="ＭＳ Ｐゴシック" charset="0"/>
                        </a:rPr>
                        <a:t>’</a:t>
                      </a:r>
                      <a:r>
                        <a:rPr kumimoji="0" lang="fr-FR" sz="1400" b="0" i="0" u="none" strike="noStrike" cap="none" normalizeH="0" baseline="0" dirty="0">
                          <a:ln>
                            <a:noFill/>
                          </a:ln>
                          <a:solidFill>
                            <a:srgbClr val="000000"/>
                          </a:solidFill>
                          <a:effectLst/>
                          <a:latin typeface="News Gothic MT" charset="0"/>
                          <a:ea typeface="ＭＳ Ｐゴシック" charset="0"/>
                        </a:rPr>
                        <a:t>un produit, tout doit être pensé et réfléchis, </a:t>
                      </a:r>
                      <a:r>
                        <a:rPr kumimoji="0" lang="fr-FR" sz="1400" b="0" i="0" u="none" strike="noStrike" cap="none" normalizeH="0" baseline="0" dirty="0" err="1">
                          <a:ln>
                            <a:noFill/>
                          </a:ln>
                          <a:solidFill>
                            <a:srgbClr val="000000"/>
                          </a:solidFill>
                          <a:effectLst/>
                          <a:latin typeface="News Gothic MT" charset="0"/>
                          <a:ea typeface="ＭＳ Ｐゴシック" charset="0"/>
                        </a:rPr>
                        <a:t>jusqu</a:t>
                      </a:r>
                      <a:r>
                        <a:rPr kumimoji="0" lang="ja-JP" altLang="fr-FR" sz="1400" b="0" i="0" u="none" strike="noStrike" cap="none" normalizeH="0" baseline="0" dirty="0">
                          <a:ln>
                            <a:noFill/>
                          </a:ln>
                          <a:solidFill>
                            <a:srgbClr val="000000"/>
                          </a:solidFill>
                          <a:effectLst/>
                          <a:latin typeface="News Gothic MT" charset="0"/>
                          <a:ea typeface="ＭＳ Ｐゴシック" charset="0"/>
                        </a:rPr>
                        <a:t>’</a:t>
                      </a:r>
                      <a:r>
                        <a:rPr kumimoji="0" lang="fr-FR" sz="1400" b="0" i="0" u="none" strike="noStrike" cap="none" normalizeH="0" baseline="0" dirty="0">
                          <a:ln>
                            <a:noFill/>
                          </a:ln>
                          <a:solidFill>
                            <a:srgbClr val="000000"/>
                          </a:solidFill>
                          <a:effectLst/>
                          <a:latin typeface="News Gothic MT" charset="0"/>
                          <a:ea typeface="ＭＳ Ｐゴシック" charset="0"/>
                        </a:rPr>
                        <a:t>à la fin de son utilisation et sa destruction. Pour cela les industriels, se </a:t>
                      </a:r>
                      <a:r>
                        <a:rPr kumimoji="0" lang="fr-FR" sz="1400" b="0" i="0" u="none" strike="noStrike" cap="none" normalizeH="0" baseline="0" dirty="0" smtClean="0">
                          <a:ln>
                            <a:noFill/>
                          </a:ln>
                          <a:solidFill>
                            <a:srgbClr val="000000"/>
                          </a:solidFill>
                          <a:effectLst/>
                          <a:latin typeface="News Gothic MT" charset="0"/>
                          <a:ea typeface="ＭＳ Ｐゴシック" charset="0"/>
                        </a:rPr>
                        <a:t>préoccupant </a:t>
                      </a:r>
                      <a:r>
                        <a:rPr kumimoji="0" lang="fr-FR" sz="1400" b="0" i="0" u="none" strike="noStrike" cap="none" normalizeH="0" baseline="0" dirty="0">
                          <a:ln>
                            <a:noFill/>
                          </a:ln>
                          <a:solidFill>
                            <a:srgbClr val="000000"/>
                          </a:solidFill>
                          <a:effectLst/>
                          <a:latin typeface="News Gothic MT" charset="0"/>
                          <a:ea typeface="ＭＳ Ｐゴシック" charset="0"/>
                        </a:rPr>
                        <a:t>de plus en plus de l</a:t>
                      </a:r>
                      <a:r>
                        <a:rPr kumimoji="0" lang="ja-JP" altLang="fr-FR" sz="1400" b="0" i="0" u="none" strike="noStrike" cap="none" normalizeH="0" baseline="0" dirty="0">
                          <a:ln>
                            <a:noFill/>
                          </a:ln>
                          <a:solidFill>
                            <a:srgbClr val="000000"/>
                          </a:solidFill>
                          <a:effectLst/>
                          <a:latin typeface="News Gothic MT" charset="0"/>
                          <a:ea typeface="ＭＳ Ｐゴシック" charset="0"/>
                        </a:rPr>
                        <a:t>’</a:t>
                      </a:r>
                      <a:r>
                        <a:rPr kumimoji="0" lang="fr-FR" sz="1400" b="0" i="0" u="none" strike="noStrike" cap="none" normalizeH="0" baseline="0" dirty="0">
                          <a:ln>
                            <a:noFill/>
                          </a:ln>
                          <a:solidFill>
                            <a:srgbClr val="000000"/>
                          </a:solidFill>
                          <a:effectLst/>
                          <a:latin typeface="News Gothic MT" charset="0"/>
                          <a:ea typeface="ＭＳ Ｐゴシック" charset="0"/>
                        </a:rPr>
                        <a:t>écologie et du développement durable </a:t>
                      </a:r>
                      <a:r>
                        <a:rPr kumimoji="0" lang="fr-FR" sz="1400" b="0" i="0" u="none" strike="noStrike" cap="none" normalizeH="0" baseline="0" dirty="0" smtClean="0">
                          <a:ln>
                            <a:noFill/>
                          </a:ln>
                          <a:solidFill>
                            <a:srgbClr val="000000"/>
                          </a:solidFill>
                          <a:effectLst/>
                          <a:latin typeface="News Gothic MT" charset="0"/>
                          <a:ea typeface="ＭＳ Ｐゴシック" charset="0"/>
                        </a:rPr>
                        <a:t>suite </a:t>
                      </a:r>
                      <a:r>
                        <a:rPr kumimoji="0" lang="fr-FR" sz="1400" b="0" i="0" u="none" strike="noStrike" cap="none" normalizeH="0" baseline="0" dirty="0">
                          <a:ln>
                            <a:noFill/>
                          </a:ln>
                          <a:solidFill>
                            <a:srgbClr val="000000"/>
                          </a:solidFill>
                          <a:effectLst/>
                          <a:latin typeface="News Gothic MT" charset="0"/>
                          <a:ea typeface="ＭＳ Ｐゴシック" charset="0"/>
                        </a:rPr>
                        <a:t>au réchauffement climatique, développent des méthodes pour valoriser leur déchets de manières écologique.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14922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rgbClr val="000000"/>
                          </a:solidFill>
                          <a:effectLst/>
                          <a:latin typeface="News Gothic MT" charset="0"/>
                          <a:ea typeface="ＭＳ Ｐゴシック" charset="0"/>
                        </a:rPr>
                        <a:t>Idée novatrice: </a:t>
                      </a:r>
                      <a:r>
                        <a:rPr kumimoji="0" lang="fr-FR" sz="1400" b="0" i="0" u="none" strike="noStrike" cap="none" normalizeH="0" baseline="0" dirty="0">
                          <a:ln>
                            <a:noFill/>
                          </a:ln>
                          <a:solidFill>
                            <a:srgbClr val="000000"/>
                          </a:solidFill>
                          <a:effectLst/>
                          <a:latin typeface="News Gothic MT" charset="0"/>
                          <a:ea typeface="ＭＳ Ｐゴシック" charset="0"/>
                        </a:rPr>
                        <a:t>Le recyclage permet de préserver les ressources naturelles par la réutilisation de matériaux issus de déchets et de réduire la consommation d</a:t>
                      </a:r>
                      <a:r>
                        <a:rPr kumimoji="0" lang="ja-JP" altLang="fr-FR" sz="1400" b="0" i="0" u="none" strike="noStrike" cap="none" normalizeH="0" baseline="0" dirty="0">
                          <a:ln>
                            <a:noFill/>
                          </a:ln>
                          <a:solidFill>
                            <a:srgbClr val="000000"/>
                          </a:solidFill>
                          <a:effectLst/>
                          <a:latin typeface="News Gothic MT" charset="0"/>
                          <a:ea typeface="ＭＳ Ｐゴシック" charset="0"/>
                        </a:rPr>
                        <a:t>’</a:t>
                      </a:r>
                      <a:r>
                        <a:rPr kumimoji="0" lang="fr-FR" sz="1400" b="0" i="0" u="none" strike="noStrike" cap="none" normalizeH="0" baseline="0" dirty="0">
                          <a:ln>
                            <a:noFill/>
                          </a:ln>
                          <a:solidFill>
                            <a:srgbClr val="000000"/>
                          </a:solidFill>
                          <a:effectLst/>
                          <a:latin typeface="News Gothic MT" charset="0"/>
                          <a:ea typeface="ＭＳ Ｐゴシック" charset="0"/>
                        </a:rPr>
                        <a:t>énergie, l</a:t>
                      </a:r>
                      <a:r>
                        <a:rPr kumimoji="0" lang="ja-JP" altLang="fr-FR" sz="1400" b="0" i="0" u="none" strike="noStrike" cap="none" normalizeH="0" baseline="0" dirty="0">
                          <a:ln>
                            <a:noFill/>
                          </a:ln>
                          <a:solidFill>
                            <a:srgbClr val="000000"/>
                          </a:solidFill>
                          <a:effectLst/>
                          <a:latin typeface="News Gothic MT" charset="0"/>
                          <a:ea typeface="ＭＳ Ｐゴシック" charset="0"/>
                        </a:rPr>
                        <a:t>’</a:t>
                      </a:r>
                      <a:r>
                        <a:rPr kumimoji="0" lang="fr-FR" sz="1400" b="0" i="0" u="none" strike="noStrike" cap="none" normalizeH="0" baseline="0" dirty="0">
                          <a:ln>
                            <a:noFill/>
                          </a:ln>
                          <a:solidFill>
                            <a:srgbClr val="000000"/>
                          </a:solidFill>
                          <a:effectLst/>
                          <a:latin typeface="News Gothic MT" charset="0"/>
                          <a:ea typeface="ＭＳ Ｐゴシック" charset="0"/>
                        </a:rPr>
                        <a:t>émission de gaz à effet de serre et la consommation d</a:t>
                      </a:r>
                      <a:r>
                        <a:rPr kumimoji="0" lang="ja-JP" altLang="fr-FR" sz="1400" b="0" i="0" u="none" strike="noStrike" cap="none" normalizeH="0" baseline="0" dirty="0">
                          <a:ln>
                            <a:noFill/>
                          </a:ln>
                          <a:solidFill>
                            <a:srgbClr val="000000"/>
                          </a:solidFill>
                          <a:effectLst/>
                          <a:latin typeface="News Gothic MT" charset="0"/>
                          <a:ea typeface="ＭＳ Ｐゴシック" charset="0"/>
                        </a:rPr>
                        <a:t>’</a:t>
                      </a:r>
                      <a:r>
                        <a:rPr kumimoji="0" lang="fr-FR" sz="1400" b="0" i="0" u="none" strike="noStrike" cap="none" normalizeH="0" baseline="0" dirty="0">
                          <a:ln>
                            <a:noFill/>
                          </a:ln>
                          <a:solidFill>
                            <a:srgbClr val="000000"/>
                          </a:solidFill>
                          <a:effectLst/>
                          <a:latin typeface="News Gothic MT" charset="0"/>
                          <a:ea typeface="ＭＳ Ｐゴシック" charset="0"/>
                        </a:rPr>
                        <a:t>eau liées à la production industrielle.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ＭＳ Ｐゴシック" charset="0"/>
                        </a:rPr>
                        <a:t/>
                      </a:r>
                      <a:br>
                        <a:rPr kumimoji="0" lang="fr-FR" sz="1400" b="0" i="0" u="none" strike="noStrike" cap="none" normalizeH="0" baseline="0" dirty="0">
                          <a:ln>
                            <a:noFill/>
                          </a:ln>
                          <a:solidFill>
                            <a:srgbClr val="000000"/>
                          </a:solidFill>
                          <a:effectLst/>
                          <a:latin typeface="News Gothic MT" charset="0"/>
                          <a:ea typeface="ＭＳ Ｐゴシック" charset="0"/>
                        </a:rPr>
                      </a:br>
                      <a:endParaRPr kumimoji="0" lang="fr-FR" sz="1400" b="0" i="0" u="none" strike="noStrike" cap="none" normalizeH="0" baseline="0" dirty="0">
                        <a:ln>
                          <a:noFill/>
                        </a:ln>
                        <a:solidFill>
                          <a:srgbClr val="000000"/>
                        </a:solidFill>
                        <a:effectLst/>
                        <a:latin typeface="News Gothic MT" charset="0"/>
                        <a:ea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1217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ＭＳ Ｐゴシック" charset="0"/>
                        </a:rPr>
                        <a:t>Source: </a:t>
                      </a:r>
                      <a:r>
                        <a:rPr kumimoji="0" lang="fr-FR" sz="1400" b="0" i="0" u="none" strike="noStrike" cap="none" normalizeH="0" baseline="0" dirty="0">
                          <a:ln>
                            <a:noFill/>
                          </a:ln>
                          <a:solidFill>
                            <a:srgbClr val="000000"/>
                          </a:solidFill>
                          <a:effectLst/>
                          <a:latin typeface="News Gothic MT" charset="0"/>
                          <a:ea typeface="ＭＳ Ｐゴシック" charset="0"/>
                          <a:hlinkClick r:id="rId2"/>
                        </a:rPr>
                        <a:t>http://www.developpement-durable.gouv.fr/-Recyclage-.html</a:t>
                      </a:r>
                      <a:r>
                        <a:rPr kumimoji="0" lang="fr-FR" sz="1400" b="0" i="0" u="none" strike="noStrike" cap="none" normalizeH="0" baseline="0" dirty="0">
                          <a:ln>
                            <a:noFill/>
                          </a:ln>
                          <a:solidFill>
                            <a:srgbClr val="000000"/>
                          </a:solidFill>
                          <a:effectLst/>
                          <a:latin typeface="News Gothic MT" charset="0"/>
                          <a:ea typeface="ＭＳ Ｐゴシック" charset="0"/>
                        </a:rPr>
                        <a:t>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Titre 1"/>
          <p:cNvSpPr>
            <a:spLocks noGrp="1"/>
          </p:cNvSpPr>
          <p:nvPr>
            <p:ph type="title"/>
          </p:nvPr>
        </p:nvSpPr>
        <p:spPr>
          <a:xfrm>
            <a:off x="432937" y="-1"/>
            <a:ext cx="649407" cy="6858001"/>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sz="3200" dirty="0" smtClean="0">
                <a:solidFill>
                  <a:schemeClr val="bg1"/>
                </a:solidFill>
              </a:rPr>
              <a:t>TECHNOLOG</a:t>
            </a:r>
            <a:br>
              <a:rPr lang="fr-FR" sz="3200" dirty="0" smtClean="0">
                <a:solidFill>
                  <a:schemeClr val="bg1"/>
                </a:solidFill>
              </a:rPr>
            </a:br>
            <a:r>
              <a:rPr lang="fr-FR" sz="3200" dirty="0" smtClean="0">
                <a:solidFill>
                  <a:schemeClr val="bg1"/>
                </a:solidFill>
              </a:rPr>
              <a:t>I</a:t>
            </a:r>
            <a:br>
              <a:rPr lang="fr-FR" sz="3200" dirty="0" smtClean="0">
                <a:solidFill>
                  <a:schemeClr val="bg1"/>
                </a:solidFill>
              </a:rPr>
            </a:br>
            <a:r>
              <a:rPr lang="fr-FR" sz="3200" dirty="0" smtClean="0">
                <a:solidFill>
                  <a:schemeClr val="bg1"/>
                </a:solidFill>
              </a:rPr>
              <a:t>QUE</a:t>
            </a:r>
            <a:endParaRPr lang="fr-FR" sz="3200" dirty="0">
              <a:solidFill>
                <a:schemeClr val="bg1"/>
              </a:solidFill>
            </a:endParaRPr>
          </a:p>
        </p:txBody>
      </p:sp>
    </p:spTree>
    <p:extLst>
      <p:ext uri="{BB962C8B-B14F-4D97-AF65-F5344CB8AC3E}">
        <p14:creationId xmlns:p14="http://schemas.microsoft.com/office/powerpoint/2010/main" val="34286307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ise">
  <a:themeElements>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is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is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Brise.thmx</Template>
  <TotalTime>1</TotalTime>
  <Words>3059</Words>
  <Application>Microsoft Macintosh PowerPoint</Application>
  <PresentationFormat>Présentation à l'écran (4:3)</PresentationFormat>
  <Paragraphs>124</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Brise</vt:lpstr>
      <vt:lpstr>SENSORIEL</vt:lpstr>
      <vt:lpstr>SENSORIEL</vt:lpstr>
      <vt:lpstr>SENSORIEL</vt:lpstr>
      <vt:lpstr>SENSORIEL</vt:lpstr>
      <vt:lpstr>SENSORIEL</vt:lpstr>
      <vt:lpstr>TECHNOLOG I QUE</vt:lpstr>
      <vt:lpstr>TECHNOLOG I QUE</vt:lpstr>
      <vt:lpstr>TECHNOLOG I QUE</vt:lpstr>
      <vt:lpstr>TECHNOLOG I QUE</vt:lpstr>
      <vt:lpstr>Présentation PowerPoint</vt:lpstr>
      <vt:lpstr>METAPRODUIT</vt:lpstr>
      <vt:lpstr>METAPRODUIT</vt:lpstr>
      <vt:lpstr>METAPRODUIT</vt:lpstr>
      <vt:lpstr>METAPRODUIT</vt:lpstr>
      <vt:lpstr>METAPRODUIT</vt:lpstr>
      <vt:lpstr>STRATEGIE</vt:lpstr>
      <vt:lpstr>STRATEGIE</vt:lpstr>
      <vt:lpstr>STRATEGIE</vt:lpstr>
      <vt:lpstr>STRATEGIE</vt:lpstr>
      <vt:lpstr>STRATEGIE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SENSORIEL</dc:title>
  <dc:creator>Alexandre Laurent</dc:creator>
  <cp:lastModifiedBy>Alexandre Laurent</cp:lastModifiedBy>
  <cp:revision>1</cp:revision>
  <dcterms:created xsi:type="dcterms:W3CDTF">2014-06-01T15:55:08Z</dcterms:created>
  <dcterms:modified xsi:type="dcterms:W3CDTF">2014-06-01T15:56:23Z</dcterms:modified>
</cp:coreProperties>
</file>