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41"/>
  </p:notesMasterIdLst>
  <p:sldIdLst>
    <p:sldId id="340" r:id="rId2"/>
    <p:sldId id="341" r:id="rId3"/>
    <p:sldId id="342" r:id="rId4"/>
    <p:sldId id="343" r:id="rId5"/>
    <p:sldId id="344" r:id="rId6"/>
    <p:sldId id="345" r:id="rId7"/>
    <p:sldId id="346" r:id="rId8"/>
    <p:sldId id="347" r:id="rId9"/>
    <p:sldId id="264"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260" r:id="rId31"/>
    <p:sldId id="291" r:id="rId32"/>
    <p:sldId id="306" r:id="rId33"/>
    <p:sldId id="305" r:id="rId34"/>
    <p:sldId id="292" r:id="rId35"/>
    <p:sldId id="304" r:id="rId36"/>
    <p:sldId id="303" r:id="rId37"/>
    <p:sldId id="293" r:id="rId38"/>
    <p:sldId id="307" r:id="rId39"/>
    <p:sldId id="30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4660"/>
  </p:normalViewPr>
  <p:slideViewPr>
    <p:cSldViewPr snapToGrid="0">
      <p:cViewPr varScale="1">
        <p:scale>
          <a:sx n="69" d="100"/>
          <a:sy n="69" d="100"/>
        </p:scale>
        <p:origin x="-12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FC8C6-F80E-42E1-8407-BBE3370B27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9E26C97-C3B1-422D-BCB3-BB10F158F20C}">
      <dgm:prSet phldrT="[Texte]"/>
      <dgm:spPr/>
      <dgm:t>
        <a:bodyPr/>
        <a:lstStyle/>
        <a:p>
          <a:r>
            <a:rPr lang="fr-FR" dirty="0" smtClean="0"/>
            <a:t>Architecture combinatoire</a:t>
          </a:r>
          <a:endParaRPr lang="fr-FR" dirty="0"/>
        </a:p>
      </dgm:t>
    </dgm:pt>
    <dgm:pt modelId="{B1878EA4-D0FC-4A89-91B7-0EED04755D64}" type="parTrans" cxnId="{FA1CD121-64C4-46E1-A0D0-FC5E0B7BB97A}">
      <dgm:prSet/>
      <dgm:spPr/>
      <dgm:t>
        <a:bodyPr/>
        <a:lstStyle/>
        <a:p>
          <a:endParaRPr lang="fr-FR"/>
        </a:p>
      </dgm:t>
    </dgm:pt>
    <dgm:pt modelId="{34EA9641-9B37-4D12-9C99-22553A418844}" type="sibTrans" cxnId="{FA1CD121-64C4-46E1-A0D0-FC5E0B7BB97A}">
      <dgm:prSet/>
      <dgm:spPr/>
      <dgm:t>
        <a:bodyPr/>
        <a:lstStyle/>
        <a:p>
          <a:endParaRPr lang="fr-FR"/>
        </a:p>
      </dgm:t>
    </dgm:pt>
    <dgm:pt modelId="{F08F5754-6EDC-4BDA-AC92-D8F37A6B7A82}">
      <dgm:prSet phldrT="[Texte]"/>
      <dgm:spPr/>
      <dgm:t>
        <a:bodyPr/>
        <a:lstStyle/>
        <a:p>
          <a:r>
            <a:rPr lang="fr-FR" dirty="0" smtClean="0"/>
            <a:t>Tendances marketing, positionnement</a:t>
          </a:r>
          <a:endParaRPr lang="fr-FR" dirty="0"/>
        </a:p>
      </dgm:t>
    </dgm:pt>
    <dgm:pt modelId="{7CBE86FA-2D9C-428B-B34C-A33FCA9DC00B}" type="parTrans" cxnId="{78705D4D-82BF-427C-A448-A3C1D4FBB4E4}">
      <dgm:prSet/>
      <dgm:spPr/>
      <dgm:t>
        <a:bodyPr/>
        <a:lstStyle/>
        <a:p>
          <a:endParaRPr lang="fr-FR"/>
        </a:p>
      </dgm:t>
    </dgm:pt>
    <dgm:pt modelId="{6B45FFA4-ADD3-4CF8-8F81-E97970314B7C}" type="sibTrans" cxnId="{78705D4D-82BF-427C-A448-A3C1D4FBB4E4}">
      <dgm:prSet/>
      <dgm:spPr/>
      <dgm:t>
        <a:bodyPr/>
        <a:lstStyle/>
        <a:p>
          <a:endParaRPr lang="fr-FR"/>
        </a:p>
      </dgm:t>
    </dgm:pt>
    <dgm:pt modelId="{D2C92C87-0C95-4F01-90EC-F7770A111DDC}">
      <dgm:prSet phldrT="[Texte]"/>
      <dgm:spPr/>
      <dgm:t>
        <a:bodyPr/>
        <a:lstStyle/>
        <a:p>
          <a:r>
            <a:rPr lang="fr-FR" dirty="0" smtClean="0"/>
            <a:t>Fonctionnalités</a:t>
          </a:r>
          <a:endParaRPr lang="fr-FR" dirty="0"/>
        </a:p>
      </dgm:t>
    </dgm:pt>
    <dgm:pt modelId="{BA772265-8FA2-4BB7-BFD0-8086537F0600}" type="parTrans" cxnId="{3ECA8304-BDCD-4724-BB15-66FEEA435604}">
      <dgm:prSet/>
      <dgm:spPr/>
      <dgm:t>
        <a:bodyPr/>
        <a:lstStyle/>
        <a:p>
          <a:endParaRPr lang="fr-FR"/>
        </a:p>
      </dgm:t>
    </dgm:pt>
    <dgm:pt modelId="{2F72CFA0-5813-4284-B83D-4B1B54E6D7A0}" type="sibTrans" cxnId="{3ECA8304-BDCD-4724-BB15-66FEEA435604}">
      <dgm:prSet/>
      <dgm:spPr/>
      <dgm:t>
        <a:bodyPr/>
        <a:lstStyle/>
        <a:p>
          <a:endParaRPr lang="fr-FR"/>
        </a:p>
      </dgm:t>
    </dgm:pt>
    <dgm:pt modelId="{0A061BFD-B34F-4DC5-884E-9E11E18004C3}">
      <dgm:prSet phldrT="[Texte]"/>
      <dgm:spPr/>
      <dgm:t>
        <a:bodyPr/>
        <a:lstStyle/>
        <a:p>
          <a:r>
            <a:rPr lang="fr-FR" dirty="0" smtClean="0"/>
            <a:t>Autres catégories produits</a:t>
          </a:r>
          <a:endParaRPr lang="fr-FR" dirty="0"/>
        </a:p>
      </dgm:t>
    </dgm:pt>
    <dgm:pt modelId="{43C723EE-C358-4C63-84BB-50AF31D3EE15}" type="parTrans" cxnId="{529ACE66-B51F-4E98-8A03-8783E9B1C13B}">
      <dgm:prSet/>
      <dgm:spPr/>
      <dgm:t>
        <a:bodyPr/>
        <a:lstStyle/>
        <a:p>
          <a:endParaRPr lang="fr-FR"/>
        </a:p>
      </dgm:t>
    </dgm:pt>
    <dgm:pt modelId="{40D0025B-24DD-4394-A810-4B4FDCC3DFA8}" type="sibTrans" cxnId="{529ACE66-B51F-4E98-8A03-8783E9B1C13B}">
      <dgm:prSet/>
      <dgm:spPr/>
      <dgm:t>
        <a:bodyPr/>
        <a:lstStyle/>
        <a:p>
          <a:endParaRPr lang="fr-FR"/>
        </a:p>
      </dgm:t>
    </dgm:pt>
    <dgm:pt modelId="{F951A4BC-F1E1-4D5B-803F-B041FCE45302}">
      <dgm:prSet phldrT="[Texte]"/>
      <dgm:spPr/>
      <dgm:t>
        <a:bodyPr/>
        <a:lstStyle/>
        <a:p>
          <a:r>
            <a:rPr lang="fr-FR" dirty="0" smtClean="0"/>
            <a:t>Marchés précoces</a:t>
          </a:r>
          <a:endParaRPr lang="fr-FR" dirty="0"/>
        </a:p>
      </dgm:t>
    </dgm:pt>
    <dgm:pt modelId="{B60C0469-24CA-492B-959B-9220731A70BA}" type="parTrans" cxnId="{14AB4302-4608-43ED-A633-73E74400520B}">
      <dgm:prSet/>
      <dgm:spPr/>
      <dgm:t>
        <a:bodyPr/>
        <a:lstStyle/>
        <a:p>
          <a:endParaRPr lang="fr-FR"/>
        </a:p>
      </dgm:t>
    </dgm:pt>
    <dgm:pt modelId="{B4531E57-97E0-4F5B-9085-A0268DC6A346}" type="sibTrans" cxnId="{14AB4302-4608-43ED-A633-73E74400520B}">
      <dgm:prSet/>
      <dgm:spPr/>
      <dgm:t>
        <a:bodyPr/>
        <a:lstStyle/>
        <a:p>
          <a:endParaRPr lang="fr-FR"/>
        </a:p>
      </dgm:t>
    </dgm:pt>
    <dgm:pt modelId="{31E3721E-F8CC-4204-B336-350CA10BD8BD}" type="pres">
      <dgm:prSet presAssocID="{484FC8C6-F80E-42E1-8407-BBE3370B270E}" presName="Name0" presStyleCnt="0">
        <dgm:presLayoutVars>
          <dgm:chMax val="7"/>
          <dgm:chPref val="7"/>
          <dgm:dir/>
        </dgm:presLayoutVars>
      </dgm:prSet>
      <dgm:spPr/>
      <dgm:t>
        <a:bodyPr/>
        <a:lstStyle/>
        <a:p>
          <a:endParaRPr lang="fr-FR"/>
        </a:p>
      </dgm:t>
    </dgm:pt>
    <dgm:pt modelId="{0F12414C-FAE2-4D2B-A055-8AD368109980}" type="pres">
      <dgm:prSet presAssocID="{484FC8C6-F80E-42E1-8407-BBE3370B270E}" presName="Name1" presStyleCnt="0"/>
      <dgm:spPr/>
    </dgm:pt>
    <dgm:pt modelId="{3F1D7785-5A77-4303-BB65-AC907102097E}" type="pres">
      <dgm:prSet presAssocID="{484FC8C6-F80E-42E1-8407-BBE3370B270E}" presName="cycle" presStyleCnt="0"/>
      <dgm:spPr/>
    </dgm:pt>
    <dgm:pt modelId="{5CE0FF5E-3846-4936-B1A3-9C3B7CCE6CD0}" type="pres">
      <dgm:prSet presAssocID="{484FC8C6-F80E-42E1-8407-BBE3370B270E}" presName="srcNode" presStyleLbl="node1" presStyleIdx="0" presStyleCnt="5"/>
      <dgm:spPr/>
    </dgm:pt>
    <dgm:pt modelId="{8D71E734-E29F-42BC-A8C5-591CB80469E2}" type="pres">
      <dgm:prSet presAssocID="{484FC8C6-F80E-42E1-8407-BBE3370B270E}" presName="conn" presStyleLbl="parChTrans1D2" presStyleIdx="0" presStyleCnt="1"/>
      <dgm:spPr/>
      <dgm:t>
        <a:bodyPr/>
        <a:lstStyle/>
        <a:p>
          <a:endParaRPr lang="fr-FR"/>
        </a:p>
      </dgm:t>
    </dgm:pt>
    <dgm:pt modelId="{AE0C1693-41AB-4798-B287-9FFFC680D36E}" type="pres">
      <dgm:prSet presAssocID="{484FC8C6-F80E-42E1-8407-BBE3370B270E}" presName="extraNode" presStyleLbl="node1" presStyleIdx="0" presStyleCnt="5"/>
      <dgm:spPr/>
    </dgm:pt>
    <dgm:pt modelId="{4FC93031-81E3-4D83-A9FE-8750D804D26F}" type="pres">
      <dgm:prSet presAssocID="{484FC8C6-F80E-42E1-8407-BBE3370B270E}" presName="dstNode" presStyleLbl="node1" presStyleIdx="0" presStyleCnt="5"/>
      <dgm:spPr/>
    </dgm:pt>
    <dgm:pt modelId="{C6D6A27F-E798-40B8-846A-E60304249367}" type="pres">
      <dgm:prSet presAssocID="{59E26C97-C3B1-422D-BCB3-BB10F158F20C}" presName="text_1" presStyleLbl="node1" presStyleIdx="0" presStyleCnt="5">
        <dgm:presLayoutVars>
          <dgm:bulletEnabled val="1"/>
        </dgm:presLayoutVars>
      </dgm:prSet>
      <dgm:spPr/>
      <dgm:t>
        <a:bodyPr/>
        <a:lstStyle/>
        <a:p>
          <a:endParaRPr lang="fr-FR"/>
        </a:p>
      </dgm:t>
    </dgm:pt>
    <dgm:pt modelId="{217BAF0B-5719-48F4-81F5-56EA9F4D4B14}" type="pres">
      <dgm:prSet presAssocID="{59E26C97-C3B1-422D-BCB3-BB10F158F20C}" presName="accent_1" presStyleCnt="0"/>
      <dgm:spPr/>
    </dgm:pt>
    <dgm:pt modelId="{67CC4D9E-1393-4AF9-A4BB-87B92896658D}" type="pres">
      <dgm:prSet presAssocID="{59E26C97-C3B1-422D-BCB3-BB10F158F20C}" presName="accentRepeatNode" presStyleLbl="solidFgAcc1" presStyleIdx="0" presStyleCnt="5"/>
      <dgm:spPr/>
    </dgm:pt>
    <dgm:pt modelId="{D1C52B07-4C57-4ACC-9C43-8108043DF913}" type="pres">
      <dgm:prSet presAssocID="{F08F5754-6EDC-4BDA-AC92-D8F37A6B7A82}" presName="text_2" presStyleLbl="node1" presStyleIdx="1" presStyleCnt="5">
        <dgm:presLayoutVars>
          <dgm:bulletEnabled val="1"/>
        </dgm:presLayoutVars>
      </dgm:prSet>
      <dgm:spPr/>
      <dgm:t>
        <a:bodyPr/>
        <a:lstStyle/>
        <a:p>
          <a:endParaRPr lang="fr-FR"/>
        </a:p>
      </dgm:t>
    </dgm:pt>
    <dgm:pt modelId="{B0750D0B-2C88-4DFD-89B1-105E692BBC67}" type="pres">
      <dgm:prSet presAssocID="{F08F5754-6EDC-4BDA-AC92-D8F37A6B7A82}" presName="accent_2" presStyleCnt="0"/>
      <dgm:spPr/>
    </dgm:pt>
    <dgm:pt modelId="{21459678-FAD1-4D9F-A699-99DE15D1B7F3}" type="pres">
      <dgm:prSet presAssocID="{F08F5754-6EDC-4BDA-AC92-D8F37A6B7A82}" presName="accentRepeatNode" presStyleLbl="solidFgAcc1" presStyleIdx="1" presStyleCnt="5"/>
      <dgm:spPr/>
    </dgm:pt>
    <dgm:pt modelId="{8E28455C-9B50-4B54-9C55-CC664996D2DA}" type="pres">
      <dgm:prSet presAssocID="{D2C92C87-0C95-4F01-90EC-F7770A111DDC}" presName="text_3" presStyleLbl="node1" presStyleIdx="2" presStyleCnt="5">
        <dgm:presLayoutVars>
          <dgm:bulletEnabled val="1"/>
        </dgm:presLayoutVars>
      </dgm:prSet>
      <dgm:spPr/>
      <dgm:t>
        <a:bodyPr/>
        <a:lstStyle/>
        <a:p>
          <a:endParaRPr lang="fr-FR"/>
        </a:p>
      </dgm:t>
    </dgm:pt>
    <dgm:pt modelId="{72A953D1-6C28-426C-8420-A4F86BCD1DFE}" type="pres">
      <dgm:prSet presAssocID="{D2C92C87-0C95-4F01-90EC-F7770A111DDC}" presName="accent_3" presStyleCnt="0"/>
      <dgm:spPr/>
    </dgm:pt>
    <dgm:pt modelId="{A6836978-CBDA-4F83-A9CA-ECF56E42559D}" type="pres">
      <dgm:prSet presAssocID="{D2C92C87-0C95-4F01-90EC-F7770A111DDC}" presName="accentRepeatNode" presStyleLbl="solidFgAcc1" presStyleIdx="2" presStyleCnt="5"/>
      <dgm:spPr/>
    </dgm:pt>
    <dgm:pt modelId="{E7C20A2D-64DF-4439-AD97-C8591D5F43C1}" type="pres">
      <dgm:prSet presAssocID="{F951A4BC-F1E1-4D5B-803F-B041FCE45302}" presName="text_4" presStyleLbl="node1" presStyleIdx="3" presStyleCnt="5">
        <dgm:presLayoutVars>
          <dgm:bulletEnabled val="1"/>
        </dgm:presLayoutVars>
      </dgm:prSet>
      <dgm:spPr/>
      <dgm:t>
        <a:bodyPr/>
        <a:lstStyle/>
        <a:p>
          <a:endParaRPr lang="fr-FR"/>
        </a:p>
      </dgm:t>
    </dgm:pt>
    <dgm:pt modelId="{0CA6718E-3AA6-4C8B-843E-E4A6E5CC304C}" type="pres">
      <dgm:prSet presAssocID="{F951A4BC-F1E1-4D5B-803F-B041FCE45302}" presName="accent_4" presStyleCnt="0"/>
      <dgm:spPr/>
    </dgm:pt>
    <dgm:pt modelId="{63DA5264-1B59-47DE-A4EF-992A995677BF}" type="pres">
      <dgm:prSet presAssocID="{F951A4BC-F1E1-4D5B-803F-B041FCE45302}" presName="accentRepeatNode" presStyleLbl="solidFgAcc1" presStyleIdx="3" presStyleCnt="5"/>
      <dgm:spPr/>
    </dgm:pt>
    <dgm:pt modelId="{48D1B098-06B7-40C3-9E96-0E38B7B16E9D}" type="pres">
      <dgm:prSet presAssocID="{0A061BFD-B34F-4DC5-884E-9E11E18004C3}" presName="text_5" presStyleLbl="node1" presStyleIdx="4" presStyleCnt="5">
        <dgm:presLayoutVars>
          <dgm:bulletEnabled val="1"/>
        </dgm:presLayoutVars>
      </dgm:prSet>
      <dgm:spPr/>
      <dgm:t>
        <a:bodyPr/>
        <a:lstStyle/>
        <a:p>
          <a:endParaRPr lang="fr-FR"/>
        </a:p>
      </dgm:t>
    </dgm:pt>
    <dgm:pt modelId="{857CD09E-9711-4D5C-8495-58434ECC3A6C}" type="pres">
      <dgm:prSet presAssocID="{0A061BFD-B34F-4DC5-884E-9E11E18004C3}" presName="accent_5" presStyleCnt="0"/>
      <dgm:spPr/>
    </dgm:pt>
    <dgm:pt modelId="{A6440497-643B-412B-A7E7-004F199101A3}" type="pres">
      <dgm:prSet presAssocID="{0A061BFD-B34F-4DC5-884E-9E11E18004C3}" presName="accentRepeatNode" presStyleLbl="solidFgAcc1" presStyleIdx="4" presStyleCnt="5"/>
      <dgm:spPr/>
    </dgm:pt>
  </dgm:ptLst>
  <dgm:cxnLst>
    <dgm:cxn modelId="{B6148907-B2E2-4BD0-84BF-31C39007A8A8}" type="presOf" srcId="{59E26C97-C3B1-422D-BCB3-BB10F158F20C}" destId="{C6D6A27F-E798-40B8-846A-E60304249367}" srcOrd="0" destOrd="0" presId="urn:microsoft.com/office/officeart/2008/layout/VerticalCurvedList"/>
    <dgm:cxn modelId="{220372F2-4B3E-4D68-97AE-0BF9DAF28165}" type="presOf" srcId="{F08F5754-6EDC-4BDA-AC92-D8F37A6B7A82}" destId="{D1C52B07-4C57-4ACC-9C43-8108043DF913}" srcOrd="0" destOrd="0" presId="urn:microsoft.com/office/officeart/2008/layout/VerticalCurvedList"/>
    <dgm:cxn modelId="{DF4544F3-073C-4D91-A9B6-C2ED1A2AA47B}" type="presOf" srcId="{0A061BFD-B34F-4DC5-884E-9E11E18004C3}" destId="{48D1B098-06B7-40C3-9E96-0E38B7B16E9D}" srcOrd="0" destOrd="0" presId="urn:microsoft.com/office/officeart/2008/layout/VerticalCurvedList"/>
    <dgm:cxn modelId="{FA1CD121-64C4-46E1-A0D0-FC5E0B7BB97A}" srcId="{484FC8C6-F80E-42E1-8407-BBE3370B270E}" destId="{59E26C97-C3B1-422D-BCB3-BB10F158F20C}" srcOrd="0" destOrd="0" parTransId="{B1878EA4-D0FC-4A89-91B7-0EED04755D64}" sibTransId="{34EA9641-9B37-4D12-9C99-22553A418844}"/>
    <dgm:cxn modelId="{78705D4D-82BF-427C-A448-A3C1D4FBB4E4}" srcId="{484FC8C6-F80E-42E1-8407-BBE3370B270E}" destId="{F08F5754-6EDC-4BDA-AC92-D8F37A6B7A82}" srcOrd="1" destOrd="0" parTransId="{7CBE86FA-2D9C-428B-B34C-A33FCA9DC00B}" sibTransId="{6B45FFA4-ADD3-4CF8-8F81-E97970314B7C}"/>
    <dgm:cxn modelId="{B74EF811-6A71-4DF2-B990-956386041C21}" type="presOf" srcId="{D2C92C87-0C95-4F01-90EC-F7770A111DDC}" destId="{8E28455C-9B50-4B54-9C55-CC664996D2DA}" srcOrd="0" destOrd="0" presId="urn:microsoft.com/office/officeart/2008/layout/VerticalCurvedList"/>
    <dgm:cxn modelId="{529ACE66-B51F-4E98-8A03-8783E9B1C13B}" srcId="{484FC8C6-F80E-42E1-8407-BBE3370B270E}" destId="{0A061BFD-B34F-4DC5-884E-9E11E18004C3}" srcOrd="4" destOrd="0" parTransId="{43C723EE-C358-4C63-84BB-50AF31D3EE15}" sibTransId="{40D0025B-24DD-4394-A810-4B4FDCC3DFA8}"/>
    <dgm:cxn modelId="{3ECA8304-BDCD-4724-BB15-66FEEA435604}" srcId="{484FC8C6-F80E-42E1-8407-BBE3370B270E}" destId="{D2C92C87-0C95-4F01-90EC-F7770A111DDC}" srcOrd="2" destOrd="0" parTransId="{BA772265-8FA2-4BB7-BFD0-8086537F0600}" sibTransId="{2F72CFA0-5813-4284-B83D-4B1B54E6D7A0}"/>
    <dgm:cxn modelId="{F5AE7D36-7330-47E4-84ED-DC883C0C7AB4}" type="presOf" srcId="{F951A4BC-F1E1-4D5B-803F-B041FCE45302}" destId="{E7C20A2D-64DF-4439-AD97-C8591D5F43C1}" srcOrd="0" destOrd="0" presId="urn:microsoft.com/office/officeart/2008/layout/VerticalCurvedList"/>
    <dgm:cxn modelId="{749077BD-C5E6-41AA-AF63-224CFBBAD6B0}" type="presOf" srcId="{484FC8C6-F80E-42E1-8407-BBE3370B270E}" destId="{31E3721E-F8CC-4204-B336-350CA10BD8BD}" srcOrd="0" destOrd="0" presId="urn:microsoft.com/office/officeart/2008/layout/VerticalCurvedList"/>
    <dgm:cxn modelId="{14AB4302-4608-43ED-A633-73E74400520B}" srcId="{484FC8C6-F80E-42E1-8407-BBE3370B270E}" destId="{F951A4BC-F1E1-4D5B-803F-B041FCE45302}" srcOrd="3" destOrd="0" parTransId="{B60C0469-24CA-492B-959B-9220731A70BA}" sibTransId="{B4531E57-97E0-4F5B-9085-A0268DC6A346}"/>
    <dgm:cxn modelId="{F8443CB4-CA9B-4F45-8A9E-D484DFFBF767}" type="presOf" srcId="{34EA9641-9B37-4D12-9C99-22553A418844}" destId="{8D71E734-E29F-42BC-A8C5-591CB80469E2}" srcOrd="0" destOrd="0" presId="urn:microsoft.com/office/officeart/2008/layout/VerticalCurvedList"/>
    <dgm:cxn modelId="{32F4DEC2-73F3-420F-9668-44AEC20A18A4}" type="presParOf" srcId="{31E3721E-F8CC-4204-B336-350CA10BD8BD}" destId="{0F12414C-FAE2-4D2B-A055-8AD368109980}" srcOrd="0" destOrd="0" presId="urn:microsoft.com/office/officeart/2008/layout/VerticalCurvedList"/>
    <dgm:cxn modelId="{A7FB38F4-1E8F-4D1E-9759-2D939D7D34A5}" type="presParOf" srcId="{0F12414C-FAE2-4D2B-A055-8AD368109980}" destId="{3F1D7785-5A77-4303-BB65-AC907102097E}" srcOrd="0" destOrd="0" presId="urn:microsoft.com/office/officeart/2008/layout/VerticalCurvedList"/>
    <dgm:cxn modelId="{730DEF00-6995-4828-84D2-4FD36B253B86}" type="presParOf" srcId="{3F1D7785-5A77-4303-BB65-AC907102097E}" destId="{5CE0FF5E-3846-4936-B1A3-9C3B7CCE6CD0}" srcOrd="0" destOrd="0" presId="urn:microsoft.com/office/officeart/2008/layout/VerticalCurvedList"/>
    <dgm:cxn modelId="{2612B471-6E89-4734-9E8D-2DF567BF4C52}" type="presParOf" srcId="{3F1D7785-5A77-4303-BB65-AC907102097E}" destId="{8D71E734-E29F-42BC-A8C5-591CB80469E2}" srcOrd="1" destOrd="0" presId="urn:microsoft.com/office/officeart/2008/layout/VerticalCurvedList"/>
    <dgm:cxn modelId="{0BC5FF2A-B478-40A1-ADFE-FEB808A83F0C}" type="presParOf" srcId="{3F1D7785-5A77-4303-BB65-AC907102097E}" destId="{AE0C1693-41AB-4798-B287-9FFFC680D36E}" srcOrd="2" destOrd="0" presId="urn:microsoft.com/office/officeart/2008/layout/VerticalCurvedList"/>
    <dgm:cxn modelId="{123308AC-41DF-4FEE-BE87-C2513FA3A336}" type="presParOf" srcId="{3F1D7785-5A77-4303-BB65-AC907102097E}" destId="{4FC93031-81E3-4D83-A9FE-8750D804D26F}" srcOrd="3" destOrd="0" presId="urn:microsoft.com/office/officeart/2008/layout/VerticalCurvedList"/>
    <dgm:cxn modelId="{C53A7CFD-A726-4F09-9E0F-935294758D4F}" type="presParOf" srcId="{0F12414C-FAE2-4D2B-A055-8AD368109980}" destId="{C6D6A27F-E798-40B8-846A-E60304249367}" srcOrd="1" destOrd="0" presId="urn:microsoft.com/office/officeart/2008/layout/VerticalCurvedList"/>
    <dgm:cxn modelId="{D6EA0770-F222-4EAB-A277-E4AADFA1029A}" type="presParOf" srcId="{0F12414C-FAE2-4D2B-A055-8AD368109980}" destId="{217BAF0B-5719-48F4-81F5-56EA9F4D4B14}" srcOrd="2" destOrd="0" presId="urn:microsoft.com/office/officeart/2008/layout/VerticalCurvedList"/>
    <dgm:cxn modelId="{24B58C90-4EF5-4DD3-B70B-70EE9704FFB2}" type="presParOf" srcId="{217BAF0B-5719-48F4-81F5-56EA9F4D4B14}" destId="{67CC4D9E-1393-4AF9-A4BB-87B92896658D}" srcOrd="0" destOrd="0" presId="urn:microsoft.com/office/officeart/2008/layout/VerticalCurvedList"/>
    <dgm:cxn modelId="{F81FD14E-0FA7-4429-957B-3F83F3E2554D}" type="presParOf" srcId="{0F12414C-FAE2-4D2B-A055-8AD368109980}" destId="{D1C52B07-4C57-4ACC-9C43-8108043DF913}" srcOrd="3" destOrd="0" presId="urn:microsoft.com/office/officeart/2008/layout/VerticalCurvedList"/>
    <dgm:cxn modelId="{6572037A-7DF1-4308-A161-297F201CD8CE}" type="presParOf" srcId="{0F12414C-FAE2-4D2B-A055-8AD368109980}" destId="{B0750D0B-2C88-4DFD-89B1-105E692BBC67}" srcOrd="4" destOrd="0" presId="urn:microsoft.com/office/officeart/2008/layout/VerticalCurvedList"/>
    <dgm:cxn modelId="{2D92019C-646B-490C-BFD1-66AA284D2B99}" type="presParOf" srcId="{B0750D0B-2C88-4DFD-89B1-105E692BBC67}" destId="{21459678-FAD1-4D9F-A699-99DE15D1B7F3}" srcOrd="0" destOrd="0" presId="urn:microsoft.com/office/officeart/2008/layout/VerticalCurvedList"/>
    <dgm:cxn modelId="{1D1EFADC-214F-4551-A5E5-CF6B4655CDBA}" type="presParOf" srcId="{0F12414C-FAE2-4D2B-A055-8AD368109980}" destId="{8E28455C-9B50-4B54-9C55-CC664996D2DA}" srcOrd="5" destOrd="0" presId="urn:microsoft.com/office/officeart/2008/layout/VerticalCurvedList"/>
    <dgm:cxn modelId="{A6978C91-F747-45B0-BA4E-6363FE4F9D66}" type="presParOf" srcId="{0F12414C-FAE2-4D2B-A055-8AD368109980}" destId="{72A953D1-6C28-426C-8420-A4F86BCD1DFE}" srcOrd="6" destOrd="0" presId="urn:microsoft.com/office/officeart/2008/layout/VerticalCurvedList"/>
    <dgm:cxn modelId="{44E1F105-AE99-49CE-A75B-2C4E75341BE8}" type="presParOf" srcId="{72A953D1-6C28-426C-8420-A4F86BCD1DFE}" destId="{A6836978-CBDA-4F83-A9CA-ECF56E42559D}" srcOrd="0" destOrd="0" presId="urn:microsoft.com/office/officeart/2008/layout/VerticalCurvedList"/>
    <dgm:cxn modelId="{E854823F-5812-4E6A-8CF2-A1A9F019AA28}" type="presParOf" srcId="{0F12414C-FAE2-4D2B-A055-8AD368109980}" destId="{E7C20A2D-64DF-4439-AD97-C8591D5F43C1}" srcOrd="7" destOrd="0" presId="urn:microsoft.com/office/officeart/2008/layout/VerticalCurvedList"/>
    <dgm:cxn modelId="{C7BEC66A-6BC5-4CA1-898D-DEB7F277A9C2}" type="presParOf" srcId="{0F12414C-FAE2-4D2B-A055-8AD368109980}" destId="{0CA6718E-3AA6-4C8B-843E-E4A6E5CC304C}" srcOrd="8" destOrd="0" presId="urn:microsoft.com/office/officeart/2008/layout/VerticalCurvedList"/>
    <dgm:cxn modelId="{24345829-8D33-4318-807E-5945944BA78E}" type="presParOf" srcId="{0CA6718E-3AA6-4C8B-843E-E4A6E5CC304C}" destId="{63DA5264-1B59-47DE-A4EF-992A995677BF}" srcOrd="0" destOrd="0" presId="urn:microsoft.com/office/officeart/2008/layout/VerticalCurvedList"/>
    <dgm:cxn modelId="{D0418346-F55E-41C0-AB0A-2DD07691784C}" type="presParOf" srcId="{0F12414C-FAE2-4D2B-A055-8AD368109980}" destId="{48D1B098-06B7-40C3-9E96-0E38B7B16E9D}" srcOrd="9" destOrd="0" presId="urn:microsoft.com/office/officeart/2008/layout/VerticalCurvedList"/>
    <dgm:cxn modelId="{ACEB9A46-94C1-40A0-B406-9C46FB0A8423}" type="presParOf" srcId="{0F12414C-FAE2-4D2B-A055-8AD368109980}" destId="{857CD09E-9711-4D5C-8495-58434ECC3A6C}" srcOrd="10" destOrd="0" presId="urn:microsoft.com/office/officeart/2008/layout/VerticalCurvedList"/>
    <dgm:cxn modelId="{A690CCA6-21AC-46EE-838B-D3EF0C3959D0}" type="presParOf" srcId="{857CD09E-9711-4D5C-8495-58434ECC3A6C}" destId="{A6440497-643B-412B-A7E7-004F199101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FC8C6-F80E-42E1-8407-BBE3370B27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F08F5754-6EDC-4BDA-AC92-D8F37A6B7A82}">
      <dgm:prSet phldrT="[Texte]"/>
      <dgm:spPr/>
      <dgm:t>
        <a:bodyPr/>
        <a:lstStyle/>
        <a:p>
          <a:r>
            <a:rPr lang="fr-FR" dirty="0" smtClean="0"/>
            <a:t>Co </a:t>
          </a:r>
          <a:r>
            <a:rPr lang="fr-FR" dirty="0" err="1" smtClean="0"/>
            <a:t>branding</a:t>
          </a:r>
          <a:r>
            <a:rPr lang="fr-FR" dirty="0" smtClean="0"/>
            <a:t>, licences, produits dérivés</a:t>
          </a:r>
        </a:p>
      </dgm:t>
    </dgm:pt>
    <dgm:pt modelId="{7CBE86FA-2D9C-428B-B34C-A33FCA9DC00B}" type="parTrans" cxnId="{78705D4D-82BF-427C-A448-A3C1D4FBB4E4}">
      <dgm:prSet/>
      <dgm:spPr/>
      <dgm:t>
        <a:bodyPr/>
        <a:lstStyle/>
        <a:p>
          <a:endParaRPr lang="fr-FR"/>
        </a:p>
      </dgm:t>
    </dgm:pt>
    <dgm:pt modelId="{6B45FFA4-ADD3-4CF8-8F81-E97970314B7C}" type="sibTrans" cxnId="{78705D4D-82BF-427C-A448-A3C1D4FBB4E4}">
      <dgm:prSet/>
      <dgm:spPr/>
      <dgm:t>
        <a:bodyPr/>
        <a:lstStyle/>
        <a:p>
          <a:endParaRPr lang="fr-FR"/>
        </a:p>
      </dgm:t>
    </dgm:pt>
    <dgm:pt modelId="{D2C92C87-0C95-4F01-90EC-F7770A111DDC}">
      <dgm:prSet phldrT="[Texte]"/>
      <dgm:spPr/>
      <dgm:t>
        <a:bodyPr/>
        <a:lstStyle/>
        <a:p>
          <a:r>
            <a:rPr lang="fr-FR" dirty="0" smtClean="0"/>
            <a:t>Designers, créateurs, chefs</a:t>
          </a:r>
          <a:endParaRPr lang="fr-FR" dirty="0"/>
        </a:p>
      </dgm:t>
    </dgm:pt>
    <dgm:pt modelId="{BA772265-8FA2-4BB7-BFD0-8086537F0600}" type="parTrans" cxnId="{3ECA8304-BDCD-4724-BB15-66FEEA435604}">
      <dgm:prSet/>
      <dgm:spPr/>
      <dgm:t>
        <a:bodyPr/>
        <a:lstStyle/>
        <a:p>
          <a:endParaRPr lang="fr-FR"/>
        </a:p>
      </dgm:t>
    </dgm:pt>
    <dgm:pt modelId="{2F72CFA0-5813-4284-B83D-4B1B54E6D7A0}" type="sibTrans" cxnId="{3ECA8304-BDCD-4724-BB15-66FEEA435604}">
      <dgm:prSet/>
      <dgm:spPr/>
      <dgm:t>
        <a:bodyPr/>
        <a:lstStyle/>
        <a:p>
          <a:endParaRPr lang="fr-FR"/>
        </a:p>
      </dgm:t>
    </dgm:pt>
    <dgm:pt modelId="{0A061BFD-B34F-4DC5-884E-9E11E18004C3}">
      <dgm:prSet phldrT="[Texte]"/>
      <dgm:spPr/>
      <dgm:t>
        <a:bodyPr/>
        <a:lstStyle/>
        <a:p>
          <a:r>
            <a:rPr lang="fr-FR" dirty="0" smtClean="0"/>
            <a:t>Services associés</a:t>
          </a:r>
          <a:endParaRPr lang="fr-FR" dirty="0"/>
        </a:p>
      </dgm:t>
    </dgm:pt>
    <dgm:pt modelId="{43C723EE-C358-4C63-84BB-50AF31D3EE15}" type="parTrans" cxnId="{529ACE66-B51F-4E98-8A03-8783E9B1C13B}">
      <dgm:prSet/>
      <dgm:spPr/>
      <dgm:t>
        <a:bodyPr/>
        <a:lstStyle/>
        <a:p>
          <a:endParaRPr lang="fr-FR"/>
        </a:p>
      </dgm:t>
    </dgm:pt>
    <dgm:pt modelId="{40D0025B-24DD-4394-A810-4B4FDCC3DFA8}" type="sibTrans" cxnId="{529ACE66-B51F-4E98-8A03-8783E9B1C13B}">
      <dgm:prSet/>
      <dgm:spPr/>
      <dgm:t>
        <a:bodyPr/>
        <a:lstStyle/>
        <a:p>
          <a:endParaRPr lang="fr-FR"/>
        </a:p>
      </dgm:t>
    </dgm:pt>
    <dgm:pt modelId="{F951A4BC-F1E1-4D5B-803F-B041FCE45302}">
      <dgm:prSet phldrT="[Texte]"/>
      <dgm:spPr/>
      <dgm:t>
        <a:bodyPr/>
        <a:lstStyle/>
        <a:p>
          <a:r>
            <a:rPr lang="fr-FR" dirty="0" smtClean="0"/>
            <a:t>Packaging</a:t>
          </a:r>
          <a:endParaRPr lang="fr-FR" dirty="0"/>
        </a:p>
      </dgm:t>
    </dgm:pt>
    <dgm:pt modelId="{B60C0469-24CA-492B-959B-9220731A70BA}" type="parTrans" cxnId="{14AB4302-4608-43ED-A633-73E74400520B}">
      <dgm:prSet/>
      <dgm:spPr/>
      <dgm:t>
        <a:bodyPr/>
        <a:lstStyle/>
        <a:p>
          <a:endParaRPr lang="fr-FR"/>
        </a:p>
      </dgm:t>
    </dgm:pt>
    <dgm:pt modelId="{B4531E57-97E0-4F5B-9085-A0268DC6A346}" type="sibTrans" cxnId="{14AB4302-4608-43ED-A633-73E74400520B}">
      <dgm:prSet/>
      <dgm:spPr/>
      <dgm:t>
        <a:bodyPr/>
        <a:lstStyle/>
        <a:p>
          <a:endParaRPr lang="fr-FR"/>
        </a:p>
      </dgm:t>
    </dgm:pt>
    <dgm:pt modelId="{515E2654-7DD6-4729-8501-5231F89BD0D6}">
      <dgm:prSet phldrT="[Texte]"/>
      <dgm:spPr/>
      <dgm:t>
        <a:bodyPr/>
        <a:lstStyle/>
        <a:p>
          <a:r>
            <a:rPr lang="fr-FR" dirty="0" smtClean="0"/>
            <a:t>Offre globale produits, complémentaires, supports</a:t>
          </a:r>
          <a:endParaRPr lang="fr-FR" dirty="0"/>
        </a:p>
      </dgm:t>
    </dgm:pt>
    <dgm:pt modelId="{8500F587-6B39-459E-94F6-3E546249FE82}" type="parTrans" cxnId="{AEF1BF06-2227-477B-8530-AB3D5F0217A7}">
      <dgm:prSet/>
      <dgm:spPr/>
      <dgm:t>
        <a:bodyPr/>
        <a:lstStyle/>
        <a:p>
          <a:endParaRPr lang="fr-FR"/>
        </a:p>
      </dgm:t>
    </dgm:pt>
    <dgm:pt modelId="{EFEF7311-20DE-470D-A64C-07C52EDF0DD1}" type="sibTrans" cxnId="{AEF1BF06-2227-477B-8530-AB3D5F0217A7}">
      <dgm:prSet/>
      <dgm:spPr/>
      <dgm:t>
        <a:bodyPr/>
        <a:lstStyle/>
        <a:p>
          <a:endParaRPr lang="fr-FR"/>
        </a:p>
      </dgm:t>
    </dgm:pt>
    <dgm:pt modelId="{31E3721E-F8CC-4204-B336-350CA10BD8BD}" type="pres">
      <dgm:prSet presAssocID="{484FC8C6-F80E-42E1-8407-BBE3370B270E}" presName="Name0" presStyleCnt="0">
        <dgm:presLayoutVars>
          <dgm:chMax val="7"/>
          <dgm:chPref val="7"/>
          <dgm:dir/>
        </dgm:presLayoutVars>
      </dgm:prSet>
      <dgm:spPr/>
      <dgm:t>
        <a:bodyPr/>
        <a:lstStyle/>
        <a:p>
          <a:endParaRPr lang="fr-FR"/>
        </a:p>
      </dgm:t>
    </dgm:pt>
    <dgm:pt modelId="{0F12414C-FAE2-4D2B-A055-8AD368109980}" type="pres">
      <dgm:prSet presAssocID="{484FC8C6-F80E-42E1-8407-BBE3370B270E}" presName="Name1" presStyleCnt="0"/>
      <dgm:spPr/>
    </dgm:pt>
    <dgm:pt modelId="{3F1D7785-5A77-4303-BB65-AC907102097E}" type="pres">
      <dgm:prSet presAssocID="{484FC8C6-F80E-42E1-8407-BBE3370B270E}" presName="cycle" presStyleCnt="0"/>
      <dgm:spPr/>
    </dgm:pt>
    <dgm:pt modelId="{5CE0FF5E-3846-4936-B1A3-9C3B7CCE6CD0}" type="pres">
      <dgm:prSet presAssocID="{484FC8C6-F80E-42E1-8407-BBE3370B270E}" presName="srcNode" presStyleLbl="node1" presStyleIdx="0" presStyleCnt="5"/>
      <dgm:spPr/>
    </dgm:pt>
    <dgm:pt modelId="{8D71E734-E29F-42BC-A8C5-591CB80469E2}" type="pres">
      <dgm:prSet presAssocID="{484FC8C6-F80E-42E1-8407-BBE3370B270E}" presName="conn" presStyleLbl="parChTrans1D2" presStyleIdx="0" presStyleCnt="1"/>
      <dgm:spPr/>
      <dgm:t>
        <a:bodyPr/>
        <a:lstStyle/>
        <a:p>
          <a:endParaRPr lang="fr-FR"/>
        </a:p>
      </dgm:t>
    </dgm:pt>
    <dgm:pt modelId="{AE0C1693-41AB-4798-B287-9FFFC680D36E}" type="pres">
      <dgm:prSet presAssocID="{484FC8C6-F80E-42E1-8407-BBE3370B270E}" presName="extraNode" presStyleLbl="node1" presStyleIdx="0" presStyleCnt="5"/>
      <dgm:spPr/>
    </dgm:pt>
    <dgm:pt modelId="{4FC93031-81E3-4D83-A9FE-8750D804D26F}" type="pres">
      <dgm:prSet presAssocID="{484FC8C6-F80E-42E1-8407-BBE3370B270E}" presName="dstNode" presStyleLbl="node1" presStyleIdx="0" presStyleCnt="5"/>
      <dgm:spPr/>
    </dgm:pt>
    <dgm:pt modelId="{5498D3DB-DEFA-448C-A845-D3AE562B5AAD}" type="pres">
      <dgm:prSet presAssocID="{F08F5754-6EDC-4BDA-AC92-D8F37A6B7A82}" presName="text_1" presStyleLbl="node1" presStyleIdx="0" presStyleCnt="5">
        <dgm:presLayoutVars>
          <dgm:bulletEnabled val="1"/>
        </dgm:presLayoutVars>
      </dgm:prSet>
      <dgm:spPr/>
      <dgm:t>
        <a:bodyPr/>
        <a:lstStyle/>
        <a:p>
          <a:endParaRPr lang="fr-FR"/>
        </a:p>
      </dgm:t>
    </dgm:pt>
    <dgm:pt modelId="{3CDB8EE0-5D51-4F3F-AFB4-ADAD9F12F264}" type="pres">
      <dgm:prSet presAssocID="{F08F5754-6EDC-4BDA-AC92-D8F37A6B7A82}" presName="accent_1" presStyleCnt="0"/>
      <dgm:spPr/>
    </dgm:pt>
    <dgm:pt modelId="{21459678-FAD1-4D9F-A699-99DE15D1B7F3}" type="pres">
      <dgm:prSet presAssocID="{F08F5754-6EDC-4BDA-AC92-D8F37A6B7A82}" presName="accentRepeatNode" presStyleLbl="solidFgAcc1" presStyleIdx="0" presStyleCnt="5"/>
      <dgm:spPr/>
    </dgm:pt>
    <dgm:pt modelId="{1B324EAA-F3D6-4A03-8D5C-6858C8F1486C}" type="pres">
      <dgm:prSet presAssocID="{D2C92C87-0C95-4F01-90EC-F7770A111DDC}" presName="text_2" presStyleLbl="node1" presStyleIdx="1" presStyleCnt="5">
        <dgm:presLayoutVars>
          <dgm:bulletEnabled val="1"/>
        </dgm:presLayoutVars>
      </dgm:prSet>
      <dgm:spPr/>
      <dgm:t>
        <a:bodyPr/>
        <a:lstStyle/>
        <a:p>
          <a:endParaRPr lang="fr-FR"/>
        </a:p>
      </dgm:t>
    </dgm:pt>
    <dgm:pt modelId="{8E042BF5-42B6-49C7-B01C-D2AF1E48377C}" type="pres">
      <dgm:prSet presAssocID="{D2C92C87-0C95-4F01-90EC-F7770A111DDC}" presName="accent_2" presStyleCnt="0"/>
      <dgm:spPr/>
    </dgm:pt>
    <dgm:pt modelId="{A6836978-CBDA-4F83-A9CA-ECF56E42559D}" type="pres">
      <dgm:prSet presAssocID="{D2C92C87-0C95-4F01-90EC-F7770A111DDC}" presName="accentRepeatNode" presStyleLbl="solidFgAcc1" presStyleIdx="1" presStyleCnt="5"/>
      <dgm:spPr/>
    </dgm:pt>
    <dgm:pt modelId="{DE2F6390-C218-4B8E-B0FA-7C3605014B96}" type="pres">
      <dgm:prSet presAssocID="{F951A4BC-F1E1-4D5B-803F-B041FCE45302}" presName="text_3" presStyleLbl="node1" presStyleIdx="2" presStyleCnt="5">
        <dgm:presLayoutVars>
          <dgm:bulletEnabled val="1"/>
        </dgm:presLayoutVars>
      </dgm:prSet>
      <dgm:spPr/>
      <dgm:t>
        <a:bodyPr/>
        <a:lstStyle/>
        <a:p>
          <a:endParaRPr lang="fr-FR"/>
        </a:p>
      </dgm:t>
    </dgm:pt>
    <dgm:pt modelId="{51400E00-100E-42B1-AA14-1B9600F4A0E1}" type="pres">
      <dgm:prSet presAssocID="{F951A4BC-F1E1-4D5B-803F-B041FCE45302}" presName="accent_3" presStyleCnt="0"/>
      <dgm:spPr/>
    </dgm:pt>
    <dgm:pt modelId="{63DA5264-1B59-47DE-A4EF-992A995677BF}" type="pres">
      <dgm:prSet presAssocID="{F951A4BC-F1E1-4D5B-803F-B041FCE45302}" presName="accentRepeatNode" presStyleLbl="solidFgAcc1" presStyleIdx="2" presStyleCnt="5"/>
      <dgm:spPr/>
    </dgm:pt>
    <dgm:pt modelId="{0F3747E5-F227-4A68-8258-67628FE71631}" type="pres">
      <dgm:prSet presAssocID="{515E2654-7DD6-4729-8501-5231F89BD0D6}" presName="text_4" presStyleLbl="node1" presStyleIdx="3" presStyleCnt="5">
        <dgm:presLayoutVars>
          <dgm:bulletEnabled val="1"/>
        </dgm:presLayoutVars>
      </dgm:prSet>
      <dgm:spPr/>
      <dgm:t>
        <a:bodyPr/>
        <a:lstStyle/>
        <a:p>
          <a:endParaRPr lang="fr-FR"/>
        </a:p>
      </dgm:t>
    </dgm:pt>
    <dgm:pt modelId="{0BAFFE6E-EEDE-4611-A2DD-E81734B62ED6}" type="pres">
      <dgm:prSet presAssocID="{515E2654-7DD6-4729-8501-5231F89BD0D6}" presName="accent_4" presStyleCnt="0"/>
      <dgm:spPr/>
    </dgm:pt>
    <dgm:pt modelId="{1FB8D383-610C-4B35-96D8-7A3428C4335D}" type="pres">
      <dgm:prSet presAssocID="{515E2654-7DD6-4729-8501-5231F89BD0D6}" presName="accentRepeatNode" presStyleLbl="solidFgAcc1" presStyleIdx="3" presStyleCnt="5"/>
      <dgm:spPr/>
    </dgm:pt>
    <dgm:pt modelId="{6B88CCCE-07AE-4931-A816-7F4AA63C5209}" type="pres">
      <dgm:prSet presAssocID="{0A061BFD-B34F-4DC5-884E-9E11E18004C3}" presName="text_5" presStyleLbl="node1" presStyleIdx="4" presStyleCnt="5">
        <dgm:presLayoutVars>
          <dgm:bulletEnabled val="1"/>
        </dgm:presLayoutVars>
      </dgm:prSet>
      <dgm:spPr/>
      <dgm:t>
        <a:bodyPr/>
        <a:lstStyle/>
        <a:p>
          <a:endParaRPr lang="fr-FR"/>
        </a:p>
      </dgm:t>
    </dgm:pt>
    <dgm:pt modelId="{431F58B0-B86E-485A-8D0E-5E09D691230E}" type="pres">
      <dgm:prSet presAssocID="{0A061BFD-B34F-4DC5-884E-9E11E18004C3}" presName="accent_5" presStyleCnt="0"/>
      <dgm:spPr/>
    </dgm:pt>
    <dgm:pt modelId="{A6440497-643B-412B-A7E7-004F199101A3}" type="pres">
      <dgm:prSet presAssocID="{0A061BFD-B34F-4DC5-884E-9E11E18004C3}" presName="accentRepeatNode" presStyleLbl="solidFgAcc1" presStyleIdx="4" presStyleCnt="5"/>
      <dgm:spPr/>
    </dgm:pt>
  </dgm:ptLst>
  <dgm:cxnLst>
    <dgm:cxn modelId="{ADAA2586-82C5-4B78-A3BC-41AFF7D27B6C}" type="presOf" srcId="{D2C92C87-0C95-4F01-90EC-F7770A111DDC}" destId="{1B324EAA-F3D6-4A03-8D5C-6858C8F1486C}" srcOrd="0" destOrd="0" presId="urn:microsoft.com/office/officeart/2008/layout/VerticalCurvedList"/>
    <dgm:cxn modelId="{14AB4302-4608-43ED-A633-73E74400520B}" srcId="{484FC8C6-F80E-42E1-8407-BBE3370B270E}" destId="{F951A4BC-F1E1-4D5B-803F-B041FCE45302}" srcOrd="2" destOrd="0" parTransId="{B60C0469-24CA-492B-959B-9220731A70BA}" sibTransId="{B4531E57-97E0-4F5B-9085-A0268DC6A346}"/>
    <dgm:cxn modelId="{6C956482-709D-40D9-9642-87898BE0BB23}" type="presOf" srcId="{484FC8C6-F80E-42E1-8407-BBE3370B270E}" destId="{31E3721E-F8CC-4204-B336-350CA10BD8BD}" srcOrd="0" destOrd="0" presId="urn:microsoft.com/office/officeart/2008/layout/VerticalCurvedList"/>
    <dgm:cxn modelId="{5D89C754-3617-443A-A949-CD0EFAAFBA6F}" type="presOf" srcId="{6B45FFA4-ADD3-4CF8-8F81-E97970314B7C}" destId="{8D71E734-E29F-42BC-A8C5-591CB80469E2}" srcOrd="0" destOrd="0" presId="urn:microsoft.com/office/officeart/2008/layout/VerticalCurvedList"/>
    <dgm:cxn modelId="{3ECA8304-BDCD-4724-BB15-66FEEA435604}" srcId="{484FC8C6-F80E-42E1-8407-BBE3370B270E}" destId="{D2C92C87-0C95-4F01-90EC-F7770A111DDC}" srcOrd="1" destOrd="0" parTransId="{BA772265-8FA2-4BB7-BFD0-8086537F0600}" sibTransId="{2F72CFA0-5813-4284-B83D-4B1B54E6D7A0}"/>
    <dgm:cxn modelId="{AEF1BF06-2227-477B-8530-AB3D5F0217A7}" srcId="{484FC8C6-F80E-42E1-8407-BBE3370B270E}" destId="{515E2654-7DD6-4729-8501-5231F89BD0D6}" srcOrd="3" destOrd="0" parTransId="{8500F587-6B39-459E-94F6-3E546249FE82}" sibTransId="{EFEF7311-20DE-470D-A64C-07C52EDF0DD1}"/>
    <dgm:cxn modelId="{6B59E79E-89EC-40D3-B2BE-62E5B17BA561}" type="presOf" srcId="{0A061BFD-B34F-4DC5-884E-9E11E18004C3}" destId="{6B88CCCE-07AE-4931-A816-7F4AA63C5209}" srcOrd="0" destOrd="0" presId="urn:microsoft.com/office/officeart/2008/layout/VerticalCurvedList"/>
    <dgm:cxn modelId="{78705D4D-82BF-427C-A448-A3C1D4FBB4E4}" srcId="{484FC8C6-F80E-42E1-8407-BBE3370B270E}" destId="{F08F5754-6EDC-4BDA-AC92-D8F37A6B7A82}" srcOrd="0" destOrd="0" parTransId="{7CBE86FA-2D9C-428B-B34C-A33FCA9DC00B}" sibTransId="{6B45FFA4-ADD3-4CF8-8F81-E97970314B7C}"/>
    <dgm:cxn modelId="{8805E78A-AAE9-4EEE-A64E-CFD0B883868A}" type="presOf" srcId="{F08F5754-6EDC-4BDA-AC92-D8F37A6B7A82}" destId="{5498D3DB-DEFA-448C-A845-D3AE562B5AAD}" srcOrd="0" destOrd="0" presId="urn:microsoft.com/office/officeart/2008/layout/VerticalCurvedList"/>
    <dgm:cxn modelId="{2309FE31-3935-4FDE-ACB7-0CEE43C01D84}" type="presOf" srcId="{F951A4BC-F1E1-4D5B-803F-B041FCE45302}" destId="{DE2F6390-C218-4B8E-B0FA-7C3605014B96}" srcOrd="0" destOrd="0" presId="urn:microsoft.com/office/officeart/2008/layout/VerticalCurvedList"/>
    <dgm:cxn modelId="{7D426CD4-5AE5-4188-8695-3F525F8AEA3C}" type="presOf" srcId="{515E2654-7DD6-4729-8501-5231F89BD0D6}" destId="{0F3747E5-F227-4A68-8258-67628FE71631}" srcOrd="0" destOrd="0" presId="urn:microsoft.com/office/officeart/2008/layout/VerticalCurvedList"/>
    <dgm:cxn modelId="{529ACE66-B51F-4E98-8A03-8783E9B1C13B}" srcId="{484FC8C6-F80E-42E1-8407-BBE3370B270E}" destId="{0A061BFD-B34F-4DC5-884E-9E11E18004C3}" srcOrd="4" destOrd="0" parTransId="{43C723EE-C358-4C63-84BB-50AF31D3EE15}" sibTransId="{40D0025B-24DD-4394-A810-4B4FDCC3DFA8}"/>
    <dgm:cxn modelId="{FC0969A0-6E7C-4545-8E9D-D581BBD41007}" type="presParOf" srcId="{31E3721E-F8CC-4204-B336-350CA10BD8BD}" destId="{0F12414C-FAE2-4D2B-A055-8AD368109980}" srcOrd="0" destOrd="0" presId="urn:microsoft.com/office/officeart/2008/layout/VerticalCurvedList"/>
    <dgm:cxn modelId="{1B9AEAB3-A0A4-497A-8056-F6F9ED857F0D}" type="presParOf" srcId="{0F12414C-FAE2-4D2B-A055-8AD368109980}" destId="{3F1D7785-5A77-4303-BB65-AC907102097E}" srcOrd="0" destOrd="0" presId="urn:microsoft.com/office/officeart/2008/layout/VerticalCurvedList"/>
    <dgm:cxn modelId="{FD9DEF5F-6568-42A6-B56D-33876E4F3530}" type="presParOf" srcId="{3F1D7785-5A77-4303-BB65-AC907102097E}" destId="{5CE0FF5E-3846-4936-B1A3-9C3B7CCE6CD0}" srcOrd="0" destOrd="0" presId="urn:microsoft.com/office/officeart/2008/layout/VerticalCurvedList"/>
    <dgm:cxn modelId="{ACA31DDF-9D1E-4632-A625-8D4B2E8829D3}" type="presParOf" srcId="{3F1D7785-5A77-4303-BB65-AC907102097E}" destId="{8D71E734-E29F-42BC-A8C5-591CB80469E2}" srcOrd="1" destOrd="0" presId="urn:microsoft.com/office/officeart/2008/layout/VerticalCurvedList"/>
    <dgm:cxn modelId="{18287F51-47F9-427C-9F03-499CFFE472DC}" type="presParOf" srcId="{3F1D7785-5A77-4303-BB65-AC907102097E}" destId="{AE0C1693-41AB-4798-B287-9FFFC680D36E}" srcOrd="2" destOrd="0" presId="urn:microsoft.com/office/officeart/2008/layout/VerticalCurvedList"/>
    <dgm:cxn modelId="{6D174502-49A1-49EA-AFE3-7642001BE243}" type="presParOf" srcId="{3F1D7785-5A77-4303-BB65-AC907102097E}" destId="{4FC93031-81E3-4D83-A9FE-8750D804D26F}" srcOrd="3" destOrd="0" presId="urn:microsoft.com/office/officeart/2008/layout/VerticalCurvedList"/>
    <dgm:cxn modelId="{64E66C85-5109-4252-95F6-B8D4E15123F1}" type="presParOf" srcId="{0F12414C-FAE2-4D2B-A055-8AD368109980}" destId="{5498D3DB-DEFA-448C-A845-D3AE562B5AAD}" srcOrd="1" destOrd="0" presId="urn:microsoft.com/office/officeart/2008/layout/VerticalCurvedList"/>
    <dgm:cxn modelId="{B57BF435-2BDF-41BF-A911-A3D28D047931}" type="presParOf" srcId="{0F12414C-FAE2-4D2B-A055-8AD368109980}" destId="{3CDB8EE0-5D51-4F3F-AFB4-ADAD9F12F264}" srcOrd="2" destOrd="0" presId="urn:microsoft.com/office/officeart/2008/layout/VerticalCurvedList"/>
    <dgm:cxn modelId="{DE4E81D3-0BC1-4BC6-B0D0-FA7DFCB81C1F}" type="presParOf" srcId="{3CDB8EE0-5D51-4F3F-AFB4-ADAD9F12F264}" destId="{21459678-FAD1-4D9F-A699-99DE15D1B7F3}" srcOrd="0" destOrd="0" presId="urn:microsoft.com/office/officeart/2008/layout/VerticalCurvedList"/>
    <dgm:cxn modelId="{749C0208-B6AC-4AE3-8D00-394089BBB446}" type="presParOf" srcId="{0F12414C-FAE2-4D2B-A055-8AD368109980}" destId="{1B324EAA-F3D6-4A03-8D5C-6858C8F1486C}" srcOrd="3" destOrd="0" presId="urn:microsoft.com/office/officeart/2008/layout/VerticalCurvedList"/>
    <dgm:cxn modelId="{2339DC6A-2E49-4954-8C95-B20E41F1F4D5}" type="presParOf" srcId="{0F12414C-FAE2-4D2B-A055-8AD368109980}" destId="{8E042BF5-42B6-49C7-B01C-D2AF1E48377C}" srcOrd="4" destOrd="0" presId="urn:microsoft.com/office/officeart/2008/layout/VerticalCurvedList"/>
    <dgm:cxn modelId="{4E9CCFC0-0028-43D7-8C4F-15C70DA75FC9}" type="presParOf" srcId="{8E042BF5-42B6-49C7-B01C-D2AF1E48377C}" destId="{A6836978-CBDA-4F83-A9CA-ECF56E42559D}" srcOrd="0" destOrd="0" presId="urn:microsoft.com/office/officeart/2008/layout/VerticalCurvedList"/>
    <dgm:cxn modelId="{1D3BE1A2-1D94-4E86-8941-708A87724769}" type="presParOf" srcId="{0F12414C-FAE2-4D2B-A055-8AD368109980}" destId="{DE2F6390-C218-4B8E-B0FA-7C3605014B96}" srcOrd="5" destOrd="0" presId="urn:microsoft.com/office/officeart/2008/layout/VerticalCurvedList"/>
    <dgm:cxn modelId="{6917E2E1-A7E5-4906-9A82-A11CB59AF731}" type="presParOf" srcId="{0F12414C-FAE2-4D2B-A055-8AD368109980}" destId="{51400E00-100E-42B1-AA14-1B9600F4A0E1}" srcOrd="6" destOrd="0" presId="urn:microsoft.com/office/officeart/2008/layout/VerticalCurvedList"/>
    <dgm:cxn modelId="{B8D1A76D-F573-4104-87AB-049F98504762}" type="presParOf" srcId="{51400E00-100E-42B1-AA14-1B9600F4A0E1}" destId="{63DA5264-1B59-47DE-A4EF-992A995677BF}" srcOrd="0" destOrd="0" presId="urn:microsoft.com/office/officeart/2008/layout/VerticalCurvedList"/>
    <dgm:cxn modelId="{45A7B1AF-FEE5-4345-B68C-5EF91C52D8A6}" type="presParOf" srcId="{0F12414C-FAE2-4D2B-A055-8AD368109980}" destId="{0F3747E5-F227-4A68-8258-67628FE71631}" srcOrd="7" destOrd="0" presId="urn:microsoft.com/office/officeart/2008/layout/VerticalCurvedList"/>
    <dgm:cxn modelId="{DA274D1C-B1F7-4FDC-BF28-F9EFF3263167}" type="presParOf" srcId="{0F12414C-FAE2-4D2B-A055-8AD368109980}" destId="{0BAFFE6E-EEDE-4611-A2DD-E81734B62ED6}" srcOrd="8" destOrd="0" presId="urn:microsoft.com/office/officeart/2008/layout/VerticalCurvedList"/>
    <dgm:cxn modelId="{224D7277-A302-45FC-A7DF-45DCCC049977}" type="presParOf" srcId="{0BAFFE6E-EEDE-4611-A2DD-E81734B62ED6}" destId="{1FB8D383-610C-4B35-96D8-7A3428C4335D}" srcOrd="0" destOrd="0" presId="urn:microsoft.com/office/officeart/2008/layout/VerticalCurvedList"/>
    <dgm:cxn modelId="{605B5199-BAD9-4444-AF9E-24E4A87B7308}" type="presParOf" srcId="{0F12414C-FAE2-4D2B-A055-8AD368109980}" destId="{6B88CCCE-07AE-4931-A816-7F4AA63C5209}" srcOrd="9" destOrd="0" presId="urn:microsoft.com/office/officeart/2008/layout/VerticalCurvedList"/>
    <dgm:cxn modelId="{371E533A-AAD9-45AA-B9CF-2054C71C8FA3}" type="presParOf" srcId="{0F12414C-FAE2-4D2B-A055-8AD368109980}" destId="{431F58B0-B86E-485A-8D0E-5E09D691230E}" srcOrd="10" destOrd="0" presId="urn:microsoft.com/office/officeart/2008/layout/VerticalCurvedList"/>
    <dgm:cxn modelId="{7B5184BB-0E09-4BEC-BE8B-7045C8B6C3E3}" type="presParOf" srcId="{431F58B0-B86E-485A-8D0E-5E09D691230E}" destId="{A6440497-643B-412B-A7E7-004F199101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1E734-E29F-42BC-A8C5-591CB80469E2}">
      <dsp:nvSpPr>
        <dsp:cNvPr id="0" name=""/>
        <dsp:cNvSpPr/>
      </dsp:nvSpPr>
      <dsp:spPr>
        <a:xfrm>
          <a:off x="-6445641" y="-985855"/>
          <a:ext cx="7672034" cy="7672034"/>
        </a:xfrm>
        <a:prstGeom prst="blockArc">
          <a:avLst>
            <a:gd name="adj1" fmla="val 18900000"/>
            <a:gd name="adj2" fmla="val 2700000"/>
            <a:gd name="adj3" fmla="val 282"/>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6A27F-E798-40B8-846A-E60304249367}">
      <dsp:nvSpPr>
        <dsp:cNvPr id="0" name=""/>
        <dsp:cNvSpPr/>
      </dsp:nvSpPr>
      <dsp:spPr>
        <a:xfrm>
          <a:off x="535744" y="356156"/>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63500" rIns="63500" bIns="63500" numCol="1" spcCol="1270" anchor="ctr" anchorCtr="0">
          <a:noAutofit/>
        </a:bodyPr>
        <a:lstStyle/>
        <a:p>
          <a:pPr lvl="0" algn="l" defTabSz="1111250">
            <a:lnSpc>
              <a:spcPct val="90000"/>
            </a:lnSpc>
            <a:spcBef>
              <a:spcPct val="0"/>
            </a:spcBef>
            <a:spcAft>
              <a:spcPct val="35000"/>
            </a:spcAft>
          </a:pPr>
          <a:r>
            <a:rPr lang="fr-FR" sz="2500" kern="1200" dirty="0" smtClean="0"/>
            <a:t>Architecture combinatoire</a:t>
          </a:r>
          <a:endParaRPr lang="fr-FR" sz="2500" kern="1200" dirty="0"/>
        </a:p>
      </dsp:txBody>
      <dsp:txXfrm>
        <a:off x="535744" y="356156"/>
        <a:ext cx="6380910" cy="712768"/>
      </dsp:txXfrm>
    </dsp:sp>
    <dsp:sp modelId="{67CC4D9E-1393-4AF9-A4BB-87B92896658D}">
      <dsp:nvSpPr>
        <dsp:cNvPr id="0" name=""/>
        <dsp:cNvSpPr/>
      </dsp:nvSpPr>
      <dsp:spPr>
        <a:xfrm>
          <a:off x="90264" y="26706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52B07-4C57-4ACC-9C43-8108043DF913}">
      <dsp:nvSpPr>
        <dsp:cNvPr id="0" name=""/>
        <dsp:cNvSpPr/>
      </dsp:nvSpPr>
      <dsp:spPr>
        <a:xfrm>
          <a:off x="1046493" y="1424966"/>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63500" rIns="63500" bIns="63500" numCol="1" spcCol="1270" anchor="ctr" anchorCtr="0">
          <a:noAutofit/>
        </a:bodyPr>
        <a:lstStyle/>
        <a:p>
          <a:pPr lvl="0" algn="l" defTabSz="1111250">
            <a:lnSpc>
              <a:spcPct val="90000"/>
            </a:lnSpc>
            <a:spcBef>
              <a:spcPct val="0"/>
            </a:spcBef>
            <a:spcAft>
              <a:spcPct val="35000"/>
            </a:spcAft>
          </a:pPr>
          <a:r>
            <a:rPr lang="fr-FR" sz="2500" kern="1200" dirty="0" smtClean="0"/>
            <a:t>Tendances marketing, positionnement</a:t>
          </a:r>
          <a:endParaRPr lang="fr-FR" sz="2500" kern="1200" dirty="0"/>
        </a:p>
      </dsp:txBody>
      <dsp:txXfrm>
        <a:off x="1046493" y="1424966"/>
        <a:ext cx="5870161" cy="712768"/>
      </dsp:txXfrm>
    </dsp:sp>
    <dsp:sp modelId="{21459678-FAD1-4D9F-A699-99DE15D1B7F3}">
      <dsp:nvSpPr>
        <dsp:cNvPr id="0" name=""/>
        <dsp:cNvSpPr/>
      </dsp:nvSpPr>
      <dsp:spPr>
        <a:xfrm>
          <a:off x="601013" y="133587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8455C-9B50-4B54-9C55-CC664996D2DA}">
      <dsp:nvSpPr>
        <dsp:cNvPr id="0" name=""/>
        <dsp:cNvSpPr/>
      </dsp:nvSpPr>
      <dsp:spPr>
        <a:xfrm>
          <a:off x="1203252" y="2493777"/>
          <a:ext cx="5713402"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63500" rIns="63500" bIns="63500" numCol="1" spcCol="1270" anchor="ctr" anchorCtr="0">
          <a:noAutofit/>
        </a:bodyPr>
        <a:lstStyle/>
        <a:p>
          <a:pPr lvl="0" algn="l" defTabSz="1111250">
            <a:lnSpc>
              <a:spcPct val="90000"/>
            </a:lnSpc>
            <a:spcBef>
              <a:spcPct val="0"/>
            </a:spcBef>
            <a:spcAft>
              <a:spcPct val="35000"/>
            </a:spcAft>
          </a:pPr>
          <a:r>
            <a:rPr lang="fr-FR" sz="2500" kern="1200" dirty="0" smtClean="0"/>
            <a:t>Fonctionnalités</a:t>
          </a:r>
          <a:endParaRPr lang="fr-FR" sz="2500" kern="1200" dirty="0"/>
        </a:p>
      </dsp:txBody>
      <dsp:txXfrm>
        <a:off x="1203252" y="2493777"/>
        <a:ext cx="5713402" cy="712768"/>
      </dsp:txXfrm>
    </dsp:sp>
    <dsp:sp modelId="{A6836978-CBDA-4F83-A9CA-ECF56E42559D}">
      <dsp:nvSpPr>
        <dsp:cNvPr id="0" name=""/>
        <dsp:cNvSpPr/>
      </dsp:nvSpPr>
      <dsp:spPr>
        <a:xfrm>
          <a:off x="757771" y="240468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20A2D-64DF-4439-AD97-C8591D5F43C1}">
      <dsp:nvSpPr>
        <dsp:cNvPr id="0" name=""/>
        <dsp:cNvSpPr/>
      </dsp:nvSpPr>
      <dsp:spPr>
        <a:xfrm>
          <a:off x="1046493" y="3562587"/>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63500" rIns="63500" bIns="63500" numCol="1" spcCol="1270" anchor="ctr" anchorCtr="0">
          <a:noAutofit/>
        </a:bodyPr>
        <a:lstStyle/>
        <a:p>
          <a:pPr lvl="0" algn="l" defTabSz="1111250">
            <a:lnSpc>
              <a:spcPct val="90000"/>
            </a:lnSpc>
            <a:spcBef>
              <a:spcPct val="0"/>
            </a:spcBef>
            <a:spcAft>
              <a:spcPct val="35000"/>
            </a:spcAft>
          </a:pPr>
          <a:r>
            <a:rPr lang="fr-FR" sz="2500" kern="1200" dirty="0" smtClean="0"/>
            <a:t>Marchés précoces</a:t>
          </a:r>
          <a:endParaRPr lang="fr-FR" sz="2500" kern="1200" dirty="0"/>
        </a:p>
      </dsp:txBody>
      <dsp:txXfrm>
        <a:off x="1046493" y="3562587"/>
        <a:ext cx="5870161" cy="712768"/>
      </dsp:txXfrm>
    </dsp:sp>
    <dsp:sp modelId="{63DA5264-1B59-47DE-A4EF-992A995677BF}">
      <dsp:nvSpPr>
        <dsp:cNvPr id="0" name=""/>
        <dsp:cNvSpPr/>
      </dsp:nvSpPr>
      <dsp:spPr>
        <a:xfrm>
          <a:off x="601013" y="347349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D1B098-06B7-40C3-9E96-0E38B7B16E9D}">
      <dsp:nvSpPr>
        <dsp:cNvPr id="0" name=""/>
        <dsp:cNvSpPr/>
      </dsp:nvSpPr>
      <dsp:spPr>
        <a:xfrm>
          <a:off x="535744" y="4631398"/>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63500" rIns="63500" bIns="63500" numCol="1" spcCol="1270" anchor="ctr" anchorCtr="0">
          <a:noAutofit/>
        </a:bodyPr>
        <a:lstStyle/>
        <a:p>
          <a:pPr lvl="0" algn="l" defTabSz="1111250">
            <a:lnSpc>
              <a:spcPct val="90000"/>
            </a:lnSpc>
            <a:spcBef>
              <a:spcPct val="0"/>
            </a:spcBef>
            <a:spcAft>
              <a:spcPct val="35000"/>
            </a:spcAft>
          </a:pPr>
          <a:r>
            <a:rPr lang="fr-FR" sz="2500" kern="1200" dirty="0" smtClean="0"/>
            <a:t>Autres catégories produits</a:t>
          </a:r>
          <a:endParaRPr lang="fr-FR" sz="2500" kern="1200" dirty="0"/>
        </a:p>
      </dsp:txBody>
      <dsp:txXfrm>
        <a:off x="535744" y="4631398"/>
        <a:ext cx="6380910" cy="712768"/>
      </dsp:txXfrm>
    </dsp:sp>
    <dsp:sp modelId="{A6440497-643B-412B-A7E7-004F199101A3}">
      <dsp:nvSpPr>
        <dsp:cNvPr id="0" name=""/>
        <dsp:cNvSpPr/>
      </dsp:nvSpPr>
      <dsp:spPr>
        <a:xfrm>
          <a:off x="90264" y="4542302"/>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1E734-E29F-42BC-A8C5-591CB80469E2}">
      <dsp:nvSpPr>
        <dsp:cNvPr id="0" name=""/>
        <dsp:cNvSpPr/>
      </dsp:nvSpPr>
      <dsp:spPr>
        <a:xfrm>
          <a:off x="-6445641" y="-985855"/>
          <a:ext cx="7672034" cy="7672034"/>
        </a:xfrm>
        <a:prstGeom prst="blockArc">
          <a:avLst>
            <a:gd name="adj1" fmla="val 18900000"/>
            <a:gd name="adj2" fmla="val 2700000"/>
            <a:gd name="adj3" fmla="val 282"/>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8D3DB-DEFA-448C-A845-D3AE562B5AAD}">
      <dsp:nvSpPr>
        <dsp:cNvPr id="0" name=""/>
        <dsp:cNvSpPr/>
      </dsp:nvSpPr>
      <dsp:spPr>
        <a:xfrm>
          <a:off x="535744" y="356156"/>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53340" rIns="53340" bIns="53340" numCol="1" spcCol="1270" anchor="ctr" anchorCtr="0">
          <a:noAutofit/>
        </a:bodyPr>
        <a:lstStyle/>
        <a:p>
          <a:pPr lvl="0" algn="l" defTabSz="933450">
            <a:lnSpc>
              <a:spcPct val="90000"/>
            </a:lnSpc>
            <a:spcBef>
              <a:spcPct val="0"/>
            </a:spcBef>
            <a:spcAft>
              <a:spcPct val="35000"/>
            </a:spcAft>
          </a:pPr>
          <a:r>
            <a:rPr lang="fr-FR" sz="2100" kern="1200" dirty="0" smtClean="0"/>
            <a:t>Co </a:t>
          </a:r>
          <a:r>
            <a:rPr lang="fr-FR" sz="2100" kern="1200" dirty="0" err="1" smtClean="0"/>
            <a:t>branding</a:t>
          </a:r>
          <a:r>
            <a:rPr lang="fr-FR" sz="2100" kern="1200" dirty="0" smtClean="0"/>
            <a:t>, licences, produits dérivés</a:t>
          </a:r>
        </a:p>
      </dsp:txBody>
      <dsp:txXfrm>
        <a:off x="535744" y="356156"/>
        <a:ext cx="6380910" cy="712768"/>
      </dsp:txXfrm>
    </dsp:sp>
    <dsp:sp modelId="{21459678-FAD1-4D9F-A699-99DE15D1B7F3}">
      <dsp:nvSpPr>
        <dsp:cNvPr id="0" name=""/>
        <dsp:cNvSpPr/>
      </dsp:nvSpPr>
      <dsp:spPr>
        <a:xfrm>
          <a:off x="90264" y="26706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24EAA-F3D6-4A03-8D5C-6858C8F1486C}">
      <dsp:nvSpPr>
        <dsp:cNvPr id="0" name=""/>
        <dsp:cNvSpPr/>
      </dsp:nvSpPr>
      <dsp:spPr>
        <a:xfrm>
          <a:off x="1046493" y="1424966"/>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53340" rIns="53340" bIns="53340" numCol="1" spcCol="1270" anchor="ctr" anchorCtr="0">
          <a:noAutofit/>
        </a:bodyPr>
        <a:lstStyle/>
        <a:p>
          <a:pPr lvl="0" algn="l" defTabSz="933450">
            <a:lnSpc>
              <a:spcPct val="90000"/>
            </a:lnSpc>
            <a:spcBef>
              <a:spcPct val="0"/>
            </a:spcBef>
            <a:spcAft>
              <a:spcPct val="35000"/>
            </a:spcAft>
          </a:pPr>
          <a:r>
            <a:rPr lang="fr-FR" sz="2100" kern="1200" dirty="0" smtClean="0"/>
            <a:t>Designers, créateurs, chefs</a:t>
          </a:r>
          <a:endParaRPr lang="fr-FR" sz="2100" kern="1200" dirty="0"/>
        </a:p>
      </dsp:txBody>
      <dsp:txXfrm>
        <a:off x="1046493" y="1424966"/>
        <a:ext cx="5870161" cy="712768"/>
      </dsp:txXfrm>
    </dsp:sp>
    <dsp:sp modelId="{A6836978-CBDA-4F83-A9CA-ECF56E42559D}">
      <dsp:nvSpPr>
        <dsp:cNvPr id="0" name=""/>
        <dsp:cNvSpPr/>
      </dsp:nvSpPr>
      <dsp:spPr>
        <a:xfrm>
          <a:off x="601013" y="133587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F6390-C218-4B8E-B0FA-7C3605014B96}">
      <dsp:nvSpPr>
        <dsp:cNvPr id="0" name=""/>
        <dsp:cNvSpPr/>
      </dsp:nvSpPr>
      <dsp:spPr>
        <a:xfrm>
          <a:off x="1203252" y="2493777"/>
          <a:ext cx="5713402"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53340" rIns="53340" bIns="53340" numCol="1" spcCol="1270" anchor="ctr" anchorCtr="0">
          <a:noAutofit/>
        </a:bodyPr>
        <a:lstStyle/>
        <a:p>
          <a:pPr lvl="0" algn="l" defTabSz="933450">
            <a:lnSpc>
              <a:spcPct val="90000"/>
            </a:lnSpc>
            <a:spcBef>
              <a:spcPct val="0"/>
            </a:spcBef>
            <a:spcAft>
              <a:spcPct val="35000"/>
            </a:spcAft>
          </a:pPr>
          <a:r>
            <a:rPr lang="fr-FR" sz="2100" kern="1200" dirty="0" smtClean="0"/>
            <a:t>Packaging</a:t>
          </a:r>
          <a:endParaRPr lang="fr-FR" sz="2100" kern="1200" dirty="0"/>
        </a:p>
      </dsp:txBody>
      <dsp:txXfrm>
        <a:off x="1203252" y="2493777"/>
        <a:ext cx="5713402" cy="712768"/>
      </dsp:txXfrm>
    </dsp:sp>
    <dsp:sp modelId="{63DA5264-1B59-47DE-A4EF-992A995677BF}">
      <dsp:nvSpPr>
        <dsp:cNvPr id="0" name=""/>
        <dsp:cNvSpPr/>
      </dsp:nvSpPr>
      <dsp:spPr>
        <a:xfrm>
          <a:off x="757771" y="240468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747E5-F227-4A68-8258-67628FE71631}">
      <dsp:nvSpPr>
        <dsp:cNvPr id="0" name=""/>
        <dsp:cNvSpPr/>
      </dsp:nvSpPr>
      <dsp:spPr>
        <a:xfrm>
          <a:off x="1046493" y="3562587"/>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53340" rIns="53340" bIns="53340" numCol="1" spcCol="1270" anchor="ctr" anchorCtr="0">
          <a:noAutofit/>
        </a:bodyPr>
        <a:lstStyle/>
        <a:p>
          <a:pPr lvl="0" algn="l" defTabSz="933450">
            <a:lnSpc>
              <a:spcPct val="90000"/>
            </a:lnSpc>
            <a:spcBef>
              <a:spcPct val="0"/>
            </a:spcBef>
            <a:spcAft>
              <a:spcPct val="35000"/>
            </a:spcAft>
          </a:pPr>
          <a:r>
            <a:rPr lang="fr-FR" sz="2100" kern="1200" dirty="0" smtClean="0"/>
            <a:t>Offre globale produits, complémentaires, supports</a:t>
          </a:r>
          <a:endParaRPr lang="fr-FR" sz="2100" kern="1200" dirty="0"/>
        </a:p>
      </dsp:txBody>
      <dsp:txXfrm>
        <a:off x="1046493" y="3562587"/>
        <a:ext cx="5870161" cy="712768"/>
      </dsp:txXfrm>
    </dsp:sp>
    <dsp:sp modelId="{1FB8D383-610C-4B35-96D8-7A3428C4335D}">
      <dsp:nvSpPr>
        <dsp:cNvPr id="0" name=""/>
        <dsp:cNvSpPr/>
      </dsp:nvSpPr>
      <dsp:spPr>
        <a:xfrm>
          <a:off x="601013" y="347349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8CCCE-07AE-4931-A816-7F4AA63C5209}">
      <dsp:nvSpPr>
        <dsp:cNvPr id="0" name=""/>
        <dsp:cNvSpPr/>
      </dsp:nvSpPr>
      <dsp:spPr>
        <a:xfrm>
          <a:off x="535744" y="4631398"/>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53340" rIns="53340" bIns="53340" numCol="1" spcCol="1270" anchor="ctr" anchorCtr="0">
          <a:noAutofit/>
        </a:bodyPr>
        <a:lstStyle/>
        <a:p>
          <a:pPr lvl="0" algn="l" defTabSz="933450">
            <a:lnSpc>
              <a:spcPct val="90000"/>
            </a:lnSpc>
            <a:spcBef>
              <a:spcPct val="0"/>
            </a:spcBef>
            <a:spcAft>
              <a:spcPct val="35000"/>
            </a:spcAft>
          </a:pPr>
          <a:r>
            <a:rPr lang="fr-FR" sz="2100" kern="1200" dirty="0" smtClean="0"/>
            <a:t>Services associés</a:t>
          </a:r>
          <a:endParaRPr lang="fr-FR" sz="2100" kern="1200" dirty="0"/>
        </a:p>
      </dsp:txBody>
      <dsp:txXfrm>
        <a:off x="535744" y="4631398"/>
        <a:ext cx="6380910" cy="712768"/>
      </dsp:txXfrm>
    </dsp:sp>
    <dsp:sp modelId="{A6440497-643B-412B-A7E7-004F199101A3}">
      <dsp:nvSpPr>
        <dsp:cNvPr id="0" name=""/>
        <dsp:cNvSpPr/>
      </dsp:nvSpPr>
      <dsp:spPr>
        <a:xfrm>
          <a:off x="90264" y="4542302"/>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12660-ED52-4A7A-A1B6-6D8C1A085D21}" type="datetimeFigureOut">
              <a:rPr lang="fr-FR" smtClean="0"/>
              <a:t>31/05/2014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5CDF3-CB5C-4898-A580-B598BF4196F9}" type="slidenum">
              <a:rPr lang="fr-FR" smtClean="0"/>
              <a:t>‹N°›</a:t>
            </a:fld>
            <a:endParaRPr lang="fr-FR"/>
          </a:p>
        </p:txBody>
      </p:sp>
    </p:spTree>
    <p:extLst>
      <p:ext uri="{BB962C8B-B14F-4D97-AF65-F5344CB8AC3E}">
        <p14:creationId xmlns:p14="http://schemas.microsoft.com/office/powerpoint/2010/main" val="317458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765CDF3-CB5C-4898-A580-B598BF4196F9}" type="slidenum">
              <a:rPr lang="fr-FR" smtClean="0"/>
              <a:t>27</a:t>
            </a:fld>
            <a:endParaRPr lang="fr-FR"/>
          </a:p>
        </p:txBody>
      </p:sp>
    </p:spTree>
    <p:extLst>
      <p:ext uri="{BB962C8B-B14F-4D97-AF65-F5344CB8AC3E}">
        <p14:creationId xmlns:p14="http://schemas.microsoft.com/office/powerpoint/2010/main" val="134174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A4515A9-821F-4051-8C09-EEC2271A6152}" type="datetime1">
              <a:rPr lang="en-US" smtClean="0"/>
              <a:t>5/31/2014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9460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2BF853-FD7B-4DDB-BC49-B792F2512592}"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432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ABE705-F92C-46E0-8FC6-39D681FED4E6}"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6830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C934809-CC4F-49E1-9650-B5D1BB215CB0}"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722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44F69FF-393D-49F6-814A-8339D7241CE0}"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3117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2BF9F-1862-43C7-A88E-5244332AE3F1}"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9280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6554357-C82B-4F2A-A012-DDDBD0C89BFC}"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231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D1D792-9782-4C89-911D-0C422B649EB8}"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4590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5D95F7C-611F-4A76-A5D2-B964DECDEA59}"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87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7660" y="5420061"/>
            <a:ext cx="1284340" cy="1451862"/>
          </a:xfrm>
          <a:prstGeom prst="rect">
            <a:avLst/>
          </a:prstGeom>
        </p:spPr>
      </p:pic>
      <p:sp>
        <p:nvSpPr>
          <p:cNvPr id="2" name="Title 1"/>
          <p:cNvSpPr>
            <a:spLocks noGrp="1"/>
          </p:cNvSpPr>
          <p:nvPr>
            <p:ph type="title"/>
          </p:nvPr>
        </p:nvSpPr>
        <p:spPr>
          <a:xfrm>
            <a:off x="1484310" y="254001"/>
            <a:ext cx="10018713" cy="914400"/>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1484309" y="1498331"/>
            <a:ext cx="10018713" cy="4317731"/>
          </a:xfrm>
        </p:spPr>
        <p:txBody>
          <a:bodyPr anchor="ctr"/>
          <a:lstStyle>
            <a:lvl1pPr marL="0" indent="0">
              <a:buNone/>
              <a:defRPr/>
            </a:lvl1pPr>
          </a:lstStyle>
          <a:p>
            <a:pPr lvl="0"/>
            <a:endParaRPr lang="en-US" dirty="0" smtClean="0"/>
          </a:p>
        </p:txBody>
      </p:sp>
      <p:sp>
        <p:nvSpPr>
          <p:cNvPr id="4" name="Date Placeholder 3"/>
          <p:cNvSpPr>
            <a:spLocks noGrp="1"/>
          </p:cNvSpPr>
          <p:nvPr>
            <p:ph type="dt" sz="half" idx="10"/>
          </p:nvPr>
        </p:nvSpPr>
        <p:spPr>
          <a:xfrm>
            <a:off x="9816529" y="6470648"/>
            <a:ext cx="1143000" cy="365125"/>
          </a:xfrm>
        </p:spPr>
        <p:txBody>
          <a:bodyPr/>
          <a:lstStyle/>
          <a:p>
            <a:fld id="{29D2B7D7-DD28-4747-8D36-D88FA01F76F0}" type="datetime1">
              <a:rPr lang="en-US" smtClean="0"/>
              <a:t>5/31/2014</a:t>
            </a:fld>
            <a:endParaRPr lang="en-US" dirty="0"/>
          </a:p>
        </p:txBody>
      </p:sp>
      <p:sp>
        <p:nvSpPr>
          <p:cNvPr id="5" name="Footer Placeholder 4"/>
          <p:cNvSpPr>
            <a:spLocks noGrp="1"/>
          </p:cNvSpPr>
          <p:nvPr>
            <p:ph type="ftr" sz="quarter" idx="11"/>
          </p:nvPr>
        </p:nvSpPr>
        <p:spPr>
          <a:xfrm>
            <a:off x="6097852" y="6429009"/>
            <a:ext cx="7084177" cy="365125"/>
          </a:xfrm>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a:xfrm>
            <a:off x="11274246" y="5833254"/>
            <a:ext cx="551167" cy="365125"/>
          </a:xfrm>
        </p:spPr>
        <p:txBody>
          <a:bodyPr/>
          <a:lstStyle>
            <a:lvl1pPr algn="ctr">
              <a:defRPr sz="1400" b="1"/>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165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A3D3E2E-5337-4BC0-84BF-D15180B6B7AD}"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958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9AEE5EF-2259-47D9-A86A-C9B7A95A563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9998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1CE7069-834B-4133-85E1-F14709EC423E}" type="datetime1">
              <a:rPr lang="en-US" smtClean="0"/>
              <a:t>5/31/2014</a:t>
            </a:fld>
            <a:endParaRPr lang="en-US" dirty="0"/>
          </a:p>
        </p:txBody>
      </p:sp>
      <p:sp>
        <p:nvSpPr>
          <p:cNvPr id="8" name="Footer Placeholder 7"/>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756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0038877-6D88-489F-8A6B-9434B3A69C0E}" type="datetime1">
              <a:rPr lang="en-US" smtClean="0"/>
              <a:t>5/31/2014</a:t>
            </a:fld>
            <a:endParaRPr lang="en-US" dirty="0"/>
          </a:p>
        </p:txBody>
      </p:sp>
      <p:sp>
        <p:nvSpPr>
          <p:cNvPr id="4" name="Footer Placeholder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401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298" y="5406138"/>
            <a:ext cx="1284340" cy="1451862"/>
          </a:xfrm>
          <a:prstGeom prst="rect">
            <a:avLst/>
          </a:prstGeom>
        </p:spPr>
      </p:pic>
      <p:sp>
        <p:nvSpPr>
          <p:cNvPr id="2" name="Date Placeholder 1"/>
          <p:cNvSpPr>
            <a:spLocks noGrp="1"/>
          </p:cNvSpPr>
          <p:nvPr>
            <p:ph type="dt" sz="half" idx="10"/>
          </p:nvPr>
        </p:nvSpPr>
        <p:spPr/>
        <p:txBody>
          <a:bodyPr/>
          <a:lstStyle/>
          <a:p>
            <a:fld id="{A9C797BA-AC9F-4F75-AA57-5912590B042E}" type="datetime1">
              <a:rPr lang="en-US" smtClean="0"/>
              <a:t>5/31/2014</a:t>
            </a:fld>
            <a:endParaRPr lang="en-US" dirty="0"/>
          </a:p>
        </p:txBody>
      </p:sp>
      <p:sp>
        <p:nvSpPr>
          <p:cNvPr id="3" name="Footer Placeholder 2"/>
          <p:cNvSpPr>
            <a:spLocks noGrp="1"/>
          </p:cNvSpPr>
          <p:nvPr>
            <p:ph type="ftr" sz="quarter" idx="11"/>
          </p:nvPr>
        </p:nvSpPr>
        <p:spPr>
          <a:xfrm>
            <a:off x="6042025" y="6448424"/>
            <a:ext cx="7084177" cy="365125"/>
          </a:xfrm>
        </p:spPr>
        <p:txBody>
          <a:bodyPr/>
          <a:lstStyle/>
          <a:p>
            <a:r>
              <a:rPr lang="fr-FR" smtClean="0"/>
              <a:t>Correia Aude - Desenfans Cassandre - Hernandez Guillaume - Lombard Gautier - Roux Anis</a:t>
            </a:r>
            <a:endParaRPr lang="en-US" dirty="0"/>
          </a:p>
        </p:txBody>
      </p:sp>
      <p:sp>
        <p:nvSpPr>
          <p:cNvPr id="4" name="Slide Number Placeholder 3"/>
          <p:cNvSpPr>
            <a:spLocks noGrp="1"/>
          </p:cNvSpPr>
          <p:nvPr>
            <p:ph type="sldNum" sz="quarter" idx="12"/>
          </p:nvPr>
        </p:nvSpPr>
        <p:spPr>
          <a:xfrm>
            <a:off x="11244884" y="5843736"/>
            <a:ext cx="551167" cy="365125"/>
          </a:xfrm>
        </p:spPr>
        <p:txBody>
          <a:bodyPr/>
          <a:lstStyle>
            <a:lvl1pPr algn="ctr">
              <a:defRPr sz="1400" b="1"/>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1253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BB4A78-4169-4F27-819B-2A5E64F9444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650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271516-8184-45BD-A890-6A763782309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1450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735302" y="644842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945AFD-F824-4FB7-8624-7435E4968DFD}" type="datetime1">
              <a:rPr lang="en-US" smtClean="0"/>
              <a:t>5/31/2014</a:t>
            </a:fld>
            <a:endParaRPr lang="en-US" dirty="0"/>
          </a:p>
        </p:txBody>
      </p:sp>
      <p:sp>
        <p:nvSpPr>
          <p:cNvPr id="5" name="Footer Placeholder 4"/>
          <p:cNvSpPr>
            <a:spLocks noGrp="1"/>
          </p:cNvSpPr>
          <p:nvPr>
            <p:ph type="ftr" sz="quarter" idx="3"/>
          </p:nvPr>
        </p:nvSpPr>
        <p:spPr>
          <a:xfrm>
            <a:off x="2587625" y="6470650"/>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4"/>
          </p:nvPr>
        </p:nvSpPr>
        <p:spPr>
          <a:xfrm>
            <a:off x="10951856" y="6448424"/>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764074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cpocket.com/fr/content/11-nos-produit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pple.com/ios/carpla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glass/start/"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hosphore.com/dossiers/phosphore/367/reemploi-une-tendance-d-avenir.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ungisinternational.com/fr/bleu/enquetesrungisactu/Gastronomie650.asp"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arasieste.com/qui-sommes-nous.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arketingperformer.fr/2014/05/somewhere-signature-olfactive-enrichir-nouveau-concept-marq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tel.fr/content/www/fr/fr/architecture-and-technology/realsense-depth-technologie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xbox.com/fr-FR/xbox-one/meet-xbox-one"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techno-car.fr/citroen-c1-peugeot-108-reconnaissance-vocale-mirror-link-au-programm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indows.microsoft.com/fr-fr/windows-8/me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efigaro.fr/secteur/high-tech/2013/11/13/01007-20131113ARTFIG00348-l-imprimante-3d-s-invite-chez-les-particuliers.php"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journaldugeek.com/2014/05/28/google-car-2/"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netfrance.fr/news/microsoft-sur-le-point-de-lancer-sa-montre-connectee-39801759.htm"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pi0n.com/acheter-neverwet-spray-hydrophobe/"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lubic.com/actualite-304940-recherche-missouri-micro-batteries-nucleaire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severin.com/fr/Cuisine-pratique/Cuisine-pratique/Blenders/Smoothie-Mix-Go-SM-373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aufeminin.com/temoignages-de-femmes/une-fiat-500-en-petite-robe-noire-s272586.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outeur-de-supermarche.fr/2013/05/milka-lu-et-milka-tu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brandarex.fr/article/mode-bien-etre/1137-bensimon-x-monoprix-:-du-shopping-solidair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madmoizelle.com/chantal-thomas-rhabille-canettes-coca-cola-light-21251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focusur.fr/20140528/adidas-stan-smiths-pharrell-williams-colett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vogue.fr/mode/news-mode/diaporama/la-collection-isabel-marant-pour-h-m-1/1540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letaitunepub.fr/2013/12/02/un-packaging-innovant-et-original-pour-des-chip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inesup.fr/oneglass-un-nouveau-packaging-pour-une-consommation-nomade-de-vin-au-verre-2360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piwee.net/sony-packaging-insolite-promotion-ecouteurs-waterproo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nivea.fr/Les-Produits/Soins-pour-le-Corps/Q10plus/shorty-anti-cellulite-raffermissa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piwee.net/1bhv-cinema-lit-pyjama-street-marketing2005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aris.danslenoi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Situation de </a:t>
            </a:r>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consommation</a:t>
            </a:r>
            <a:endParaRPr lang="fr-FR" dirty="0"/>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4. </a:t>
            </a:r>
            <a:r>
              <a:rPr lang="fr-FR" u="sng" dirty="0">
                <a:solidFill>
                  <a:schemeClr val="accent1">
                    <a:lumMod val="75000"/>
                  </a:schemeClr>
                </a:solidFill>
              </a:rPr>
              <a:t>Lunette WC </a:t>
            </a:r>
            <a:r>
              <a:rPr lang="fr-FR" u="sng" dirty="0" smtClean="0">
                <a:solidFill>
                  <a:schemeClr val="accent1">
                    <a:lumMod val="75000"/>
                  </a:schemeClr>
                </a:solidFill>
              </a:rPr>
              <a:t>nomade</a:t>
            </a:r>
            <a:endParaRPr lang="fr-FR" u="sng" dirty="0">
              <a:solidFill>
                <a:schemeClr val="accent1">
                  <a:lumMod val="75000"/>
                </a:schemeClr>
              </a:solidFill>
            </a:endParaRPr>
          </a:p>
          <a:p>
            <a:r>
              <a:rPr lang="fr-FR" dirty="0" smtClean="0"/>
              <a:t>On hésite souvent avant d’utiliser les toilettes qui ne sont pas les nôtres. Par peur qu’elles soient sales.</a:t>
            </a:r>
          </a:p>
          <a:p>
            <a:r>
              <a:rPr lang="fr-FR" dirty="0" smtClean="0"/>
              <a:t>Avec WC </a:t>
            </a:r>
            <a:r>
              <a:rPr lang="fr-FR" dirty="0" err="1" smtClean="0"/>
              <a:t>pocket</a:t>
            </a:r>
            <a:r>
              <a:rPr lang="fr-FR" dirty="0" smtClean="0"/>
              <a:t>, vous disposez toujours d’un couvre lunette dans votre sac à main ou dans la poche. Vous pouvez toujours vous soulager !</a:t>
            </a:r>
          </a:p>
          <a:p>
            <a:endParaRPr lang="fr-FR" dirty="0" smtClean="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ZoneTexte 5"/>
          <p:cNvSpPr txBox="1"/>
          <p:nvPr/>
        </p:nvSpPr>
        <p:spPr>
          <a:xfrm>
            <a:off x="1630996" y="4843871"/>
            <a:ext cx="4793382" cy="923330"/>
          </a:xfrm>
          <a:prstGeom prst="rect">
            <a:avLst/>
          </a:prstGeom>
          <a:noFill/>
        </p:spPr>
        <p:txBody>
          <a:bodyPr wrap="square" rtlCol="0">
            <a:spAutoFit/>
          </a:bodyPr>
          <a:lstStyle/>
          <a:p>
            <a:r>
              <a:rPr lang="fr-FR" dirty="0">
                <a:hlinkClick r:id="rId2"/>
              </a:rPr>
              <a:t>http://www.wcpocket.com/fr/content/11-nos-</a:t>
            </a:r>
            <a:r>
              <a:rPr lang="fr-FR" dirty="0" smtClean="0">
                <a:hlinkClick r:id="rId2"/>
              </a:rPr>
              <a:t>produits</a:t>
            </a:r>
            <a:endParaRPr lang="fr-FR" dirty="0" smtClean="0"/>
          </a:p>
          <a:p>
            <a:endParaRPr lang="fr-FR" dirty="0"/>
          </a:p>
        </p:txBody>
      </p:sp>
      <p:pic>
        <p:nvPicPr>
          <p:cNvPr id="7" name="Image 6" desc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589" y="3760536"/>
            <a:ext cx="2073930" cy="1984193"/>
          </a:xfrm>
          <a:prstGeom prst="rect">
            <a:avLst/>
          </a:prstGeom>
        </p:spPr>
      </p:pic>
    </p:spTree>
    <p:extLst>
      <p:ext uri="{BB962C8B-B14F-4D97-AF65-F5344CB8AC3E}">
        <p14:creationId xmlns:p14="http://schemas.microsoft.com/office/powerpoint/2010/main" val="2326791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a:t> </a:t>
            </a:r>
          </a:p>
        </p:txBody>
      </p:sp>
      <p:sp>
        <p:nvSpPr>
          <p:cNvPr id="4" name="Espace réservé du contenu 3"/>
          <p:cNvSpPr>
            <a:spLocks noGrp="1"/>
          </p:cNvSpPr>
          <p:nvPr>
            <p:ph idx="1"/>
          </p:nvPr>
        </p:nvSpPr>
        <p:spPr>
          <a:xfrm>
            <a:off x="1484309" y="2032447"/>
            <a:ext cx="10018713" cy="4317731"/>
          </a:xfrm>
        </p:spPr>
        <p:txBody>
          <a:bodyPr/>
          <a:lstStyle/>
          <a:p>
            <a:r>
              <a:rPr lang="fr-FR" u="sng" dirty="0" smtClean="0">
                <a:solidFill>
                  <a:schemeClr val="accent1">
                    <a:lumMod val="75000"/>
                  </a:schemeClr>
                </a:solidFill>
              </a:rPr>
              <a:t>1.Le système </a:t>
            </a:r>
            <a:r>
              <a:rPr lang="fr-FR" u="sng" dirty="0" err="1" smtClean="0">
                <a:solidFill>
                  <a:schemeClr val="accent1">
                    <a:lumMod val="75000"/>
                  </a:schemeClr>
                </a:solidFill>
              </a:rPr>
              <a:t>Carplay</a:t>
            </a:r>
            <a:endParaRPr lang="fr-FR" u="sng" dirty="0" smtClean="0">
              <a:solidFill>
                <a:schemeClr val="accent1">
                  <a:lumMod val="75000"/>
                </a:schemeClr>
              </a:solidFill>
            </a:endParaRPr>
          </a:p>
          <a:p>
            <a:r>
              <a:rPr lang="fr-FR" dirty="0" err="1" smtClean="0"/>
              <a:t>Carplay</a:t>
            </a:r>
            <a:r>
              <a:rPr lang="fr-FR" dirty="0" smtClean="0"/>
              <a:t> est un système développé par Apple dont le but est de permettre aux utilisateurs d’iPhone de pouvoir accéder à leurs applications directement depuis l’écran de navigation de la voiture. Ce mélange entre le système de navigation de la voiture et </a:t>
            </a:r>
            <a:r>
              <a:rPr lang="fr-FR" dirty="0" err="1" smtClean="0"/>
              <a:t>l’iOS</a:t>
            </a:r>
            <a:r>
              <a:rPr lang="fr-FR" dirty="0"/>
              <a:t> </a:t>
            </a:r>
            <a:r>
              <a:rPr lang="fr-FR" dirty="0" smtClean="0"/>
              <a:t>est une innovation majeure de l’année dans le secteur automobile. </a:t>
            </a:r>
          </a:p>
          <a:p>
            <a:endParaRPr lang="fr-FR" dirty="0"/>
          </a:p>
          <a:p>
            <a:r>
              <a:rPr lang="fr-FR" dirty="0">
                <a:hlinkClick r:id="rId2"/>
              </a:rPr>
              <a:t>http://www.apple.com/ios/carplay/</a:t>
            </a:r>
            <a:endParaRPr lang="fr-FR" dirty="0" smtClean="0"/>
          </a:p>
          <a:p>
            <a:endParaRPr lang="fr-FR" dirty="0" smtClean="0"/>
          </a:p>
          <a:p>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587625" y="245071"/>
            <a:ext cx="8036175"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Architecture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combinatoire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2" descr="volvo-apple-carplayFSMdot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509" y="4309253"/>
            <a:ext cx="292901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80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9" y="1233622"/>
            <a:ext cx="10018713" cy="4317731"/>
          </a:xfrm>
        </p:spPr>
        <p:txBody>
          <a:bodyPr>
            <a:normAutofit/>
          </a:bodyPr>
          <a:lstStyle/>
          <a:p>
            <a:r>
              <a:rPr lang="fr-FR" u="sng" dirty="0">
                <a:solidFill>
                  <a:schemeClr val="accent1">
                    <a:lumMod val="75000"/>
                  </a:schemeClr>
                </a:solidFill>
              </a:rPr>
              <a:t>2</a:t>
            </a:r>
            <a:r>
              <a:rPr lang="fr-FR" u="sng" dirty="0" smtClean="0">
                <a:solidFill>
                  <a:schemeClr val="accent1">
                    <a:lumMod val="75000"/>
                  </a:schemeClr>
                </a:solidFill>
              </a:rPr>
              <a:t>. Le four connecté</a:t>
            </a:r>
          </a:p>
          <a:p>
            <a:r>
              <a:rPr lang="fr-FR" dirty="0" smtClean="0"/>
              <a:t>N’avait vous jamais eu le problème de ce plat qui brûle parce que vous étiez sur l’ordinateur et que vous aviez oublié que le four est allumé ? Bonne nouvelle, cela n’arrivera plus si vous utilisez la toute dernière innovation de </a:t>
            </a:r>
            <a:r>
              <a:rPr lang="fr-FR" dirty="0" err="1" smtClean="0"/>
              <a:t>Dacor</a:t>
            </a:r>
            <a:r>
              <a:rPr lang="fr-FR" dirty="0"/>
              <a:t> </a:t>
            </a:r>
            <a:r>
              <a:rPr lang="fr-FR" dirty="0" smtClean="0"/>
              <a:t>: le four connecté. </a:t>
            </a:r>
          </a:p>
          <a:p>
            <a:r>
              <a:rPr lang="fr-FR" dirty="0" smtClean="0"/>
              <a:t>Le four connecté est une innovation qui combine un four classique à un système électronique et permet de contrôler le four à distance (température, temps de cuisson, type de cuisson…) à partir d’un pc ou d’une tablette par exemple.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1026" name="Picture 2" descr="http://android-france.fr/wp-content/uploads/2013/01/27a48c7a09e46c9957b12308fb93ad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488" y="5228115"/>
            <a:ext cx="2706033" cy="15241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87625" y="245071"/>
            <a:ext cx="8036175"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Architecture combinatoire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13492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415" y="1233622"/>
            <a:ext cx="10018713" cy="4317731"/>
          </a:xfrm>
        </p:spPr>
        <p:txBody>
          <a:bodyPr>
            <a:normAutofit/>
          </a:bodyPr>
          <a:lstStyle/>
          <a:p>
            <a:r>
              <a:rPr lang="fr-FR" u="sng" dirty="0" smtClean="0">
                <a:solidFill>
                  <a:schemeClr val="accent1">
                    <a:lumMod val="75000"/>
                  </a:schemeClr>
                </a:solidFill>
              </a:rPr>
              <a:t>3. </a:t>
            </a:r>
            <a:r>
              <a:rPr lang="fr-FR" u="sng" dirty="0" err="1" smtClean="0">
                <a:solidFill>
                  <a:schemeClr val="accent1">
                    <a:lumMod val="75000"/>
                  </a:schemeClr>
                </a:solidFill>
              </a:rPr>
              <a:t>Ultrabook</a:t>
            </a:r>
            <a:endParaRPr lang="fr-FR" u="sng" dirty="0" smtClean="0">
              <a:solidFill>
                <a:schemeClr val="accent1">
                  <a:lumMod val="75000"/>
                </a:schemeClr>
              </a:solidFill>
            </a:endParaRPr>
          </a:p>
          <a:p>
            <a:r>
              <a:rPr lang="fr-FR" dirty="0" smtClean="0"/>
              <a:t>L’</a:t>
            </a:r>
            <a:r>
              <a:rPr lang="fr-FR" dirty="0" err="1" smtClean="0"/>
              <a:t>ultrabook</a:t>
            </a:r>
            <a:r>
              <a:rPr lang="fr-FR" dirty="0" smtClean="0"/>
              <a:t> est une croisement entre une tablette et un ordinateur portable. Il permet de réaliser des activités sérieuses comme du traitement de texte mais aussi de se détendre en profitant de toutes les applications pour tablettes. Cette technologie est très intuitive et permet à son utilisateur de gagner du temps en alternant entre le tactile et le clavier qui est détachable. </a:t>
            </a:r>
          </a:p>
          <a:p>
            <a:r>
              <a:rPr lang="fr-FR" dirty="0" smtClean="0"/>
              <a:t>Par exemple lorsque l’on veut regarder un film on peut choisir le film sur son ordinateur comme d’habitude puis décrocher d’écran du clavier et aller voir le film sur une tablette. </a:t>
            </a: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2050" name="Picture 2" descr="http://www.ouritdept.co.uk/wp-content/uploads/2013/07/ultrabook-main-e13739623349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435" y="5183809"/>
            <a:ext cx="1823009" cy="16103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87625" y="245071"/>
            <a:ext cx="8036175"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Architecture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combinatoire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22850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26" y="1044085"/>
            <a:ext cx="10018713" cy="4317731"/>
          </a:xfrm>
        </p:spPr>
        <p:txBody>
          <a:bodyPr/>
          <a:lstStyle/>
          <a:p>
            <a:r>
              <a:rPr lang="fr-FR" u="sng" dirty="0" smtClean="0">
                <a:solidFill>
                  <a:schemeClr val="accent1">
                    <a:lumMod val="75000"/>
                  </a:schemeClr>
                </a:solidFill>
              </a:rPr>
              <a:t>4. Les Google Glass</a:t>
            </a:r>
          </a:p>
          <a:p>
            <a:r>
              <a:rPr lang="fr-FR" dirty="0" smtClean="0"/>
              <a:t>Les lunettes de l’entreprises Google sont une combinaison entre un micro-ordinateur et une paire de lunettes. Elles permettent de réaliser de nombreuses actions comme écrire un mail ou filmer une scène en seulement un « clin d’œil » . </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3074" name="Picture 2" descr="http://www.gizmodo.fr/wp-content/uploads/2013/07/genese-ok-glass-enfin-devoi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714" y="4117710"/>
            <a:ext cx="3562003" cy="20048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87625" y="245071"/>
            <a:ext cx="8036175"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Architecture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combinatoire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Rectangle 1"/>
          <p:cNvSpPr/>
          <p:nvPr/>
        </p:nvSpPr>
        <p:spPr>
          <a:xfrm>
            <a:off x="1403626" y="5177150"/>
            <a:ext cx="3621184" cy="369332"/>
          </a:xfrm>
          <a:prstGeom prst="rect">
            <a:avLst/>
          </a:prstGeom>
        </p:spPr>
        <p:txBody>
          <a:bodyPr wrap="none">
            <a:spAutoFit/>
          </a:bodyPr>
          <a:lstStyle/>
          <a:p>
            <a:r>
              <a:rPr lang="fr-FR" dirty="0">
                <a:hlinkClick r:id="rId3"/>
              </a:rPr>
              <a:t>http://www.google.com/glass/start/</a:t>
            </a:r>
            <a:r>
              <a:rPr lang="fr-FR" dirty="0"/>
              <a:t> </a:t>
            </a:r>
          </a:p>
        </p:txBody>
      </p:sp>
    </p:spTree>
    <p:extLst>
      <p:ext uri="{BB962C8B-B14F-4D97-AF65-F5344CB8AC3E}">
        <p14:creationId xmlns:p14="http://schemas.microsoft.com/office/powerpoint/2010/main" val="39702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9" y="1179652"/>
            <a:ext cx="10018713" cy="4317731"/>
          </a:xfrm>
        </p:spPr>
        <p:txBody>
          <a:bodyPr/>
          <a:lstStyle/>
          <a:p>
            <a:r>
              <a:rPr lang="fr-FR" u="sng" dirty="0" smtClean="0">
                <a:solidFill>
                  <a:schemeClr val="accent1">
                    <a:lumMod val="75000"/>
                  </a:schemeClr>
                </a:solidFill>
              </a:rPr>
              <a:t>1.Le recyclage, donner une deuxième vie au produit</a:t>
            </a:r>
          </a:p>
          <a:p>
            <a:r>
              <a:rPr lang="fr-FR" dirty="0" smtClean="0"/>
              <a:t>Le recyclage est une tendance qui a pris ses marques et va se renforcer dans les prochaines années. L’idée est donc de créer des magasins qui récupèreront de vieux produits pour les transformer et en faire des objets designs et tendances et ensuite les revendre.</a:t>
            </a:r>
          </a:p>
          <a:p>
            <a:r>
              <a:rPr lang="fr-FR" dirty="0" smtClean="0"/>
              <a:t>Par exemple on pourrait récupérer une palette et un vieux matelas pour créer un canapé que l’on revendrait ce qui donnerait une deuxième vie aux produits.</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1484309" y="348655"/>
            <a:ext cx="10431254" cy="830997"/>
          </a:xfrm>
          <a:prstGeom prst="rect">
            <a:avLst/>
          </a:prstGeom>
          <a:noFill/>
        </p:spPr>
        <p:txBody>
          <a:bodyPr wrap="none" lIns="91440" tIns="45720" rIns="91440" bIns="45720">
            <a:spAutoFit/>
          </a:bodyPr>
          <a:lstStyle/>
          <a:p>
            <a:pPr algn="ct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Tendances marketing, </a:t>
            </a:r>
            <a:r>
              <a:rPr lang="fr-FR"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positionnement</a:t>
            </a:r>
            <a:endPar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Picture 2" descr="69158530_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1691" y="1143411"/>
            <a:ext cx="2143872" cy="155311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600684" y="5470128"/>
            <a:ext cx="6938682" cy="646331"/>
          </a:xfrm>
          <a:prstGeom prst="rect">
            <a:avLst/>
          </a:prstGeom>
          <a:noFill/>
        </p:spPr>
        <p:txBody>
          <a:bodyPr wrap="square" rtlCol="0">
            <a:spAutoFit/>
          </a:bodyPr>
          <a:lstStyle/>
          <a:p>
            <a:r>
              <a:rPr lang="fr-FR" dirty="0">
                <a:hlinkClick r:id="rId3"/>
              </a:rPr>
              <a:t>http://</a:t>
            </a:r>
            <a:r>
              <a:rPr lang="fr-FR" dirty="0" smtClean="0">
                <a:hlinkClick r:id="rId3"/>
              </a:rPr>
              <a:t>www.phosphore.com/dossiers/phosphore/367/reemploi-une-tendance-d-avenir.html</a:t>
            </a:r>
            <a:endParaRPr lang="fr-FR" dirty="0"/>
          </a:p>
        </p:txBody>
      </p:sp>
    </p:spTree>
    <p:extLst>
      <p:ext uri="{BB962C8B-B14F-4D97-AF65-F5344CB8AC3E}">
        <p14:creationId xmlns:p14="http://schemas.microsoft.com/office/powerpoint/2010/main" val="2448458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9" y="1179652"/>
            <a:ext cx="10018713" cy="4317731"/>
          </a:xfrm>
        </p:spPr>
        <p:txBody>
          <a:bodyPr>
            <a:normAutofit/>
          </a:bodyPr>
          <a:lstStyle/>
          <a:p>
            <a:r>
              <a:rPr lang="fr-FR" u="sng" dirty="0">
                <a:solidFill>
                  <a:schemeClr val="accent1">
                    <a:lumMod val="75000"/>
                  </a:schemeClr>
                </a:solidFill>
              </a:rPr>
              <a:t>2</a:t>
            </a:r>
            <a:r>
              <a:rPr lang="fr-FR" u="sng" dirty="0" smtClean="0">
                <a:solidFill>
                  <a:schemeClr val="accent1">
                    <a:lumMod val="75000"/>
                  </a:schemeClr>
                </a:solidFill>
              </a:rPr>
              <a:t>. La cuisine moléculaire</a:t>
            </a:r>
          </a:p>
          <a:p>
            <a:r>
              <a:rPr lang="fr-FR" dirty="0" smtClean="0"/>
              <a:t>La cuisine moléculaire est une cuisine qui mélange les aliments de notre quotidien aux règles de la physique et de la chimie. Cette nouvelle cuisine est tendance et commence à se démocratiser sur l’ensemble du globe. Elle permet de réaliser des créations originales avec des saveurs et des textures surprenantes.</a:t>
            </a:r>
          </a:p>
          <a:p>
            <a:r>
              <a:rPr lang="fr-FR" dirty="0" smtClean="0"/>
              <a:t>Par exemple la cuisine moléculaire utilise beaucoup de gélifiants ou de sucre pétillant pour rendre les créations plus originales.</a:t>
            </a: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Titre 2"/>
          <p:cNvSpPr txBox="1">
            <a:spLocks/>
          </p:cNvSpPr>
          <p:nvPr/>
        </p:nvSpPr>
        <p:spPr>
          <a:xfrm>
            <a:off x="1636710" y="406401"/>
            <a:ext cx="10018713" cy="9144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 </a:t>
            </a:r>
            <a:endParaRPr lang="fr-FR" dirty="0"/>
          </a:p>
        </p:txBody>
      </p:sp>
      <p:sp>
        <p:nvSpPr>
          <p:cNvPr id="11" name="Rectangle 10"/>
          <p:cNvSpPr/>
          <p:nvPr/>
        </p:nvSpPr>
        <p:spPr>
          <a:xfrm>
            <a:off x="1484309" y="348655"/>
            <a:ext cx="10431254" cy="830997"/>
          </a:xfrm>
          <a:prstGeom prst="rect">
            <a:avLst/>
          </a:prstGeom>
          <a:noFill/>
        </p:spPr>
        <p:txBody>
          <a:bodyPr wrap="none" lIns="91440" tIns="45720" rIns="91440" bIns="45720">
            <a:spAutoFit/>
          </a:bodyPr>
          <a:lstStyle/>
          <a:p>
            <a:pPr algn="ct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Tendances marketing, </a:t>
            </a:r>
            <a:r>
              <a:rPr lang="fr-FR"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positionnement</a:t>
            </a:r>
            <a:endPar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5362" name="Picture 2" descr="http://www.lemag.ma/hicham-najiz/photo/art/grande/6497338-97997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862" y="4660411"/>
            <a:ext cx="2283574" cy="152970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636710" y="5728447"/>
            <a:ext cx="5597808" cy="923330"/>
          </a:xfrm>
          <a:prstGeom prst="rect">
            <a:avLst/>
          </a:prstGeom>
          <a:noFill/>
        </p:spPr>
        <p:txBody>
          <a:bodyPr wrap="square" rtlCol="0">
            <a:spAutoFit/>
          </a:bodyPr>
          <a:lstStyle/>
          <a:p>
            <a:r>
              <a:rPr lang="fr-FR" dirty="0">
                <a:hlinkClick r:id="rId3"/>
              </a:rPr>
              <a:t>http://www.rungisinternational.com/fr/bleu/enquetesrungisactu/Gastronomie650.asp</a:t>
            </a:r>
            <a:r>
              <a:rPr lang="fr-FR" dirty="0"/>
              <a:t> </a:t>
            </a:r>
          </a:p>
          <a:p>
            <a:endParaRPr lang="fr-FR" dirty="0"/>
          </a:p>
        </p:txBody>
      </p:sp>
    </p:spTree>
    <p:extLst>
      <p:ext uri="{BB962C8B-B14F-4D97-AF65-F5344CB8AC3E}">
        <p14:creationId xmlns:p14="http://schemas.microsoft.com/office/powerpoint/2010/main" val="59810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9" y="659231"/>
            <a:ext cx="10018713" cy="4317731"/>
          </a:xfrm>
        </p:spPr>
        <p:txBody>
          <a:bodyPr/>
          <a:lstStyle/>
          <a:p>
            <a:r>
              <a:rPr lang="fr-FR" u="sng" dirty="0" smtClean="0">
                <a:solidFill>
                  <a:schemeClr val="accent1">
                    <a:lumMod val="75000"/>
                  </a:schemeClr>
                </a:solidFill>
              </a:rPr>
              <a:t>3. Bar à sieste</a:t>
            </a:r>
          </a:p>
          <a:p>
            <a:r>
              <a:rPr lang="fr-FR" dirty="0" smtClean="0"/>
              <a:t>Le bar à sieste est un endroit qui met sa clientèle en situation pour réaliser une pause sieste grâce à des fauteuils massant, des musiques d’ambiance et un environnement très calme. Cette création répond à un besoin de la part d’une population de plus en plus pressée de s’exiler dans une bulle pour réaliser une petite pause.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4098" name="Picture 2" descr="http://www.barasieste.com/images/logo-qs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765" y="3928837"/>
            <a:ext cx="2289735" cy="238485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038724" y="5102872"/>
            <a:ext cx="5661212" cy="369332"/>
          </a:xfrm>
          <a:prstGeom prst="rect">
            <a:avLst/>
          </a:prstGeom>
          <a:noFill/>
        </p:spPr>
        <p:txBody>
          <a:bodyPr wrap="square" rtlCol="0">
            <a:spAutoFit/>
          </a:bodyPr>
          <a:lstStyle/>
          <a:p>
            <a:r>
              <a:rPr lang="fr-FR" dirty="0">
                <a:hlinkClick r:id="rId3"/>
              </a:rPr>
              <a:t>http://</a:t>
            </a:r>
            <a:r>
              <a:rPr lang="fr-FR" dirty="0" smtClean="0">
                <a:hlinkClick r:id="rId3"/>
              </a:rPr>
              <a:t>www.barasieste.com/qui-sommes-nous.html</a:t>
            </a:r>
            <a:r>
              <a:rPr lang="fr-FR" dirty="0" smtClean="0"/>
              <a:t> </a:t>
            </a:r>
            <a:endParaRPr lang="fr-FR" dirty="0"/>
          </a:p>
        </p:txBody>
      </p:sp>
      <p:sp>
        <p:nvSpPr>
          <p:cNvPr id="10" name="Rectangle 9"/>
          <p:cNvSpPr/>
          <p:nvPr/>
        </p:nvSpPr>
        <p:spPr>
          <a:xfrm>
            <a:off x="1484309" y="348655"/>
            <a:ext cx="10431254" cy="830997"/>
          </a:xfrm>
          <a:prstGeom prst="rect">
            <a:avLst/>
          </a:prstGeom>
          <a:noFill/>
        </p:spPr>
        <p:txBody>
          <a:bodyPr wrap="none" lIns="91440" tIns="45720" rIns="91440" bIns="45720">
            <a:spAutoFit/>
          </a:bodyPr>
          <a:lstStyle/>
          <a:p>
            <a:pPr algn="ct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Tendances marketing, </a:t>
            </a:r>
            <a:r>
              <a:rPr lang="fr-FR"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positionnement</a:t>
            </a:r>
            <a:endPar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95555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9" y="1347587"/>
            <a:ext cx="10018713" cy="4317731"/>
          </a:xfrm>
        </p:spPr>
        <p:txBody>
          <a:bodyPr>
            <a:normAutofit/>
          </a:bodyPr>
          <a:lstStyle/>
          <a:p>
            <a:r>
              <a:rPr lang="fr-FR" u="sng" dirty="0" smtClean="0">
                <a:solidFill>
                  <a:schemeClr val="accent1">
                    <a:lumMod val="75000"/>
                  </a:schemeClr>
                </a:solidFill>
              </a:rPr>
              <a:t>4. Le magasin conceptuel </a:t>
            </a:r>
          </a:p>
          <a:p>
            <a:r>
              <a:rPr lang="fr-FR" dirty="0" smtClean="0"/>
              <a:t>Un magasin conceptuel est un magasin qui ne vend pas seulement une marchandise mais essaie surtout de faire voyager ses consommateurs, de les faire adhérer à son univers. </a:t>
            </a:r>
          </a:p>
          <a:p>
            <a:r>
              <a:rPr lang="fr-FR" dirty="0" smtClean="0"/>
              <a:t>L’entreprise </a:t>
            </a:r>
            <a:r>
              <a:rPr lang="fr-FR" dirty="0" err="1" smtClean="0"/>
              <a:t>Somewhere</a:t>
            </a:r>
            <a:r>
              <a:rPr lang="fr-FR" dirty="0" smtClean="0"/>
              <a:t> a relevé le défi du magasin conceptuel en basant son activité sur le naturel et l’olfactif. Pour cela il valorise les matières naturelles pour le dressing et l’ameublement et il joue aussi sur les odeurs en diffusant des parfums boisés et iodés.</a:t>
            </a:r>
          </a:p>
          <a:p>
            <a:r>
              <a:rPr lang="fr-FR" dirty="0" smtClean="0">
                <a:hlinkClick r:id="rId2"/>
              </a:rPr>
              <a:t>http</a:t>
            </a:r>
            <a:r>
              <a:rPr lang="fr-FR" dirty="0">
                <a:hlinkClick r:id="rId2"/>
              </a:rPr>
              <a:t>://www.marketingperformer.fr/2014/05/somewhere-signature-olfactive-enrichir-nouveau-concept-marque</a:t>
            </a:r>
            <a:r>
              <a:rPr lang="fr-FR" dirty="0" smtClean="0">
                <a:hlinkClick r:id="rId2"/>
              </a:rPr>
              <a:t>/</a:t>
            </a:r>
            <a:r>
              <a:rPr lang="fr-FR" dirty="0" smtClean="0"/>
              <a:t> </a:t>
            </a: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5122" name="Picture 2" descr="m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504" y="5341782"/>
            <a:ext cx="2857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84309" y="348655"/>
            <a:ext cx="10431254" cy="830997"/>
          </a:xfrm>
          <a:prstGeom prst="rect">
            <a:avLst/>
          </a:prstGeom>
          <a:noFill/>
        </p:spPr>
        <p:txBody>
          <a:bodyPr wrap="none" lIns="91440" tIns="45720" rIns="91440" bIns="45720">
            <a:spAutoFit/>
          </a:bodyPr>
          <a:lstStyle/>
          <a:p>
            <a:pPr algn="ct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Tendances marketing, </a:t>
            </a:r>
            <a:r>
              <a:rPr lang="fr-FR"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positionnement</a:t>
            </a:r>
            <a:endPar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9798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a:t> </a:t>
            </a:r>
          </a:p>
        </p:txBody>
      </p:sp>
      <p:sp>
        <p:nvSpPr>
          <p:cNvPr id="4" name="Espace réservé du contenu 3"/>
          <p:cNvSpPr>
            <a:spLocks noGrp="1"/>
          </p:cNvSpPr>
          <p:nvPr>
            <p:ph idx="1"/>
          </p:nvPr>
        </p:nvSpPr>
        <p:spPr>
          <a:xfrm>
            <a:off x="1484310" y="1341962"/>
            <a:ext cx="10018713" cy="4317731"/>
          </a:xfrm>
        </p:spPr>
        <p:txBody>
          <a:bodyPr/>
          <a:lstStyle/>
          <a:p>
            <a:r>
              <a:rPr lang="fr-FR" u="sng" dirty="0" smtClean="0">
                <a:solidFill>
                  <a:schemeClr val="accent1">
                    <a:lumMod val="75000"/>
                  </a:schemeClr>
                </a:solidFill>
              </a:rPr>
              <a:t>1. </a:t>
            </a:r>
            <a:r>
              <a:rPr lang="fr-FR" u="sng" dirty="0" err="1" smtClean="0">
                <a:solidFill>
                  <a:schemeClr val="accent1">
                    <a:lumMod val="75000"/>
                  </a:schemeClr>
                </a:solidFill>
              </a:rPr>
              <a:t>Realsense</a:t>
            </a:r>
            <a:r>
              <a:rPr lang="fr-FR" u="sng" dirty="0" smtClean="0">
                <a:solidFill>
                  <a:schemeClr val="accent1">
                    <a:lumMod val="75000"/>
                  </a:schemeClr>
                </a:solidFill>
              </a:rPr>
              <a:t> </a:t>
            </a:r>
          </a:p>
          <a:p>
            <a:r>
              <a:rPr lang="fr-FR" dirty="0" err="1" smtClean="0"/>
              <a:t>Realsense</a:t>
            </a:r>
            <a:r>
              <a:rPr lang="fr-FR" dirty="0" smtClean="0"/>
              <a:t> est une technologie développée par Intel. L’entreprise s’est basé sur la nécessité de rendre le contrôle de l’ordinateur toujours plus intuitif (contrôle vocal, écran tactile, etc…) et a décidé de pousser le concept plus loin en rendant l’ordinateur capable de reconnaître </a:t>
            </a:r>
            <a:r>
              <a:rPr lang="fr-FR" dirty="0"/>
              <a:t>les mouvements. Cette nouvelle fonctionnalité </a:t>
            </a:r>
            <a:r>
              <a:rPr lang="fr-FR" dirty="0" smtClean="0"/>
              <a:t>permet </a:t>
            </a:r>
            <a:r>
              <a:rPr lang="fr-FR" dirty="0"/>
              <a:t>aux utilisateurs de pc de naviguer sur leurs systèmes en bougeant les bras sans </a:t>
            </a:r>
            <a:r>
              <a:rPr lang="fr-FR" dirty="0" smtClean="0"/>
              <a:t>toucher l’ordinateur. </a:t>
            </a:r>
            <a:endParaRPr lang="fr-FR" dirty="0"/>
          </a:p>
          <a:p>
            <a:endParaRPr lang="fr-FR"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983541" y="254001"/>
            <a:ext cx="4817345"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Fonctionnalités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7" name="Picture 2" descr="http://www.intel.com/content/dam/www/public/us/en/include/perceptual-overview/img/realsense-blade2-cntrl-na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4656" y="4091834"/>
            <a:ext cx="2170567" cy="217056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613647" y="5177118"/>
            <a:ext cx="6279777" cy="923330"/>
          </a:xfrm>
          <a:prstGeom prst="rect">
            <a:avLst/>
          </a:prstGeom>
          <a:noFill/>
        </p:spPr>
        <p:txBody>
          <a:bodyPr wrap="square" rtlCol="0">
            <a:spAutoFit/>
          </a:bodyPr>
          <a:lstStyle/>
          <a:p>
            <a:r>
              <a:rPr lang="fr-FR" dirty="0">
                <a:hlinkClick r:id="rId3"/>
              </a:rPr>
              <a:t>http://www.intel.fr/content/www/fr/fr/architecture-and-technology/realsense-depth-technologies.html</a:t>
            </a:r>
            <a:r>
              <a:rPr lang="fr-FR" dirty="0"/>
              <a:t> </a:t>
            </a:r>
          </a:p>
          <a:p>
            <a:endParaRPr lang="fr-FR" dirty="0"/>
          </a:p>
        </p:txBody>
      </p:sp>
    </p:spTree>
    <p:extLst>
      <p:ext uri="{BB962C8B-B14F-4D97-AF65-F5344CB8AC3E}">
        <p14:creationId xmlns:p14="http://schemas.microsoft.com/office/powerpoint/2010/main" val="253599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u="sng" dirty="0">
                <a:solidFill>
                  <a:schemeClr val="accent1">
                    <a:lumMod val="75000"/>
                  </a:schemeClr>
                </a:solidFill>
              </a:rPr>
              <a:t>2</a:t>
            </a:r>
            <a:r>
              <a:rPr lang="fr-FR" u="sng" dirty="0" smtClean="0">
                <a:solidFill>
                  <a:schemeClr val="accent1">
                    <a:lumMod val="75000"/>
                  </a:schemeClr>
                </a:solidFill>
              </a:rPr>
              <a:t>. </a:t>
            </a:r>
            <a:r>
              <a:rPr lang="fr-FR" u="sng" dirty="0">
                <a:solidFill>
                  <a:schemeClr val="accent1">
                    <a:lumMod val="75000"/>
                  </a:schemeClr>
                </a:solidFill>
              </a:rPr>
              <a:t>Regarder la télévision tout en jouant à la </a:t>
            </a:r>
            <a:r>
              <a:rPr lang="fr-FR" u="sng" dirty="0" smtClean="0">
                <a:solidFill>
                  <a:schemeClr val="accent1">
                    <a:lumMod val="75000"/>
                  </a:schemeClr>
                </a:solidFill>
              </a:rPr>
              <a:t>console</a:t>
            </a:r>
          </a:p>
          <a:p>
            <a:r>
              <a:rPr lang="fr-FR" dirty="0" smtClean="0"/>
              <a:t>L’idée de base du logiciel est de pouvoir regarder plusieurs choses en même temps sur un seul écran sans avoir à changer de chaîne. Les fabricants d’Xbox ont développé un logiciel qui permet de mettre une fenêtre dans un coin de son écran pour regarder la télévision ou naviguer sur internet. </a:t>
            </a:r>
          </a:p>
          <a:p>
            <a:r>
              <a:rPr lang="fr-FR" dirty="0" smtClean="0"/>
              <a:t>Par exemple avec cette console il est possible de regarder un match de football tout en jouant à notre jeu préféré.</a:t>
            </a:r>
            <a:endParaRPr lang="fr-FR" dirty="0"/>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Rectangle 5"/>
          <p:cNvSpPr/>
          <p:nvPr/>
        </p:nvSpPr>
        <p:spPr>
          <a:xfrm>
            <a:off x="3983541" y="254001"/>
            <a:ext cx="4817345"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Fonctionnalités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6386" name="Picture 2" descr="http://compass.xbox.com/assets/5f/90/5f904be1-94c2-427b-821b-5603fd1f9dc4.jpg?n=hero-xbox-one-all-hardware-gray-bg-600x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9586" y="124127"/>
            <a:ext cx="2720650" cy="206769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484309" y="5510088"/>
            <a:ext cx="5298141" cy="646331"/>
          </a:xfrm>
          <a:prstGeom prst="rect">
            <a:avLst/>
          </a:prstGeom>
          <a:noFill/>
        </p:spPr>
        <p:txBody>
          <a:bodyPr wrap="square" rtlCol="0">
            <a:spAutoFit/>
          </a:bodyPr>
          <a:lstStyle/>
          <a:p>
            <a:r>
              <a:rPr lang="fr-FR" dirty="0">
                <a:hlinkClick r:id="rId3"/>
              </a:rPr>
              <a:t>http://www.xbox.com/fr-FR/xbox-one/meet-xbox-one</a:t>
            </a:r>
            <a:endParaRPr lang="fr-FR" dirty="0"/>
          </a:p>
          <a:p>
            <a:endParaRPr lang="fr-FR" dirty="0"/>
          </a:p>
        </p:txBody>
      </p:sp>
    </p:spTree>
    <p:extLst>
      <p:ext uri="{BB962C8B-B14F-4D97-AF65-F5344CB8AC3E}">
        <p14:creationId xmlns:p14="http://schemas.microsoft.com/office/powerpoint/2010/main" val="83048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chor="t"/>
          <a:lstStyle/>
          <a:p>
            <a:r>
              <a:rPr lang="fr-FR" u="sng" dirty="0" smtClean="0">
                <a:solidFill>
                  <a:schemeClr val="accent1">
                    <a:lumMod val="75000"/>
                  </a:schemeClr>
                </a:solidFill>
              </a:rPr>
              <a:t>1. </a:t>
            </a:r>
            <a:r>
              <a:rPr lang="fr-FR" u="sng" dirty="0">
                <a:solidFill>
                  <a:schemeClr val="accent1">
                    <a:lumMod val="75000"/>
                  </a:schemeClr>
                </a:solidFill>
              </a:rPr>
              <a:t>Utilisé son téléphone n’importe </a:t>
            </a:r>
            <a:r>
              <a:rPr lang="fr-FR" u="sng" dirty="0" smtClean="0">
                <a:solidFill>
                  <a:schemeClr val="accent1">
                    <a:lumMod val="75000"/>
                  </a:schemeClr>
                </a:solidFill>
              </a:rPr>
              <a:t>quand</a:t>
            </a:r>
          </a:p>
          <a:p>
            <a:r>
              <a:rPr lang="fr-FR" dirty="0" smtClean="0"/>
              <a:t>Le téléphone est pour beaucoup indispensable, pourtant il est interdit de l’utiliser au volant de sa voiture. Un besoin important dans certains métiers, par exemple commercial.</a:t>
            </a:r>
            <a:endParaRPr lang="fr-FR" dirty="0"/>
          </a:p>
          <a:p>
            <a:r>
              <a:rPr lang="fr-FR" dirty="0" smtClean="0"/>
              <a:t>PSA créer et intègre à sa nouvelle voiture C1 et 108 le </a:t>
            </a:r>
            <a:r>
              <a:rPr lang="is-IS" dirty="0"/>
              <a:t>Mirror </a:t>
            </a:r>
            <a:r>
              <a:rPr lang="is-IS" dirty="0" smtClean="0"/>
              <a:t>Link. Il permet de transférer l’écran de son smartphone directement sur la tablette intégrée à la voiture. Un utilisation plus simple et légale.</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993348" y="410036"/>
            <a:ext cx="7000634"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Moments de la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journée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a:t>
            </a:fld>
            <a:endParaRPr lang="en-US" dirty="0"/>
          </a:p>
        </p:txBody>
      </p:sp>
      <p:sp>
        <p:nvSpPr>
          <p:cNvPr id="7" name="ZoneTexte 6"/>
          <p:cNvSpPr txBox="1"/>
          <p:nvPr/>
        </p:nvSpPr>
        <p:spPr>
          <a:xfrm>
            <a:off x="1842651" y="4906132"/>
            <a:ext cx="4581727" cy="1200329"/>
          </a:xfrm>
          <a:prstGeom prst="rect">
            <a:avLst/>
          </a:prstGeom>
          <a:noFill/>
        </p:spPr>
        <p:txBody>
          <a:bodyPr wrap="square" rtlCol="0">
            <a:spAutoFit/>
          </a:bodyPr>
          <a:lstStyle/>
          <a:p>
            <a:r>
              <a:rPr lang="fr-FR" dirty="0">
                <a:hlinkClick r:id="rId2"/>
              </a:rPr>
              <a:t>http://techno-car.fr/citroen-c1-peugeot-108-reconnaissance-vocale-mirror-link-au-programme</a:t>
            </a:r>
            <a:r>
              <a:rPr lang="fr-FR" dirty="0" smtClean="0">
                <a:hlinkClick r:id="rId2"/>
              </a:rPr>
              <a:t>/</a:t>
            </a:r>
            <a:endParaRPr lang="fr-FR" dirty="0" smtClean="0"/>
          </a:p>
          <a:p>
            <a:endParaRPr lang="fr-FR" dirty="0"/>
          </a:p>
        </p:txBody>
      </p:sp>
      <p:pic>
        <p:nvPicPr>
          <p:cNvPr id="8" name="Image 7" descr="psa-peugeot-citroen-2656050_20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813" y="4750206"/>
            <a:ext cx="2028495" cy="1140221"/>
          </a:xfrm>
          <a:prstGeom prst="rect">
            <a:avLst/>
          </a:prstGeom>
        </p:spPr>
      </p:pic>
    </p:spTree>
    <p:extLst>
      <p:ext uri="{BB962C8B-B14F-4D97-AF65-F5344CB8AC3E}">
        <p14:creationId xmlns:p14="http://schemas.microsoft.com/office/powerpoint/2010/main" val="1358723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1116" y="1249846"/>
            <a:ext cx="10018713" cy="4317731"/>
          </a:xfrm>
        </p:spPr>
        <p:txBody>
          <a:bodyPr>
            <a:normAutofit/>
          </a:bodyPr>
          <a:lstStyle/>
          <a:p>
            <a:r>
              <a:rPr lang="fr-FR" u="sng" dirty="0" smtClean="0">
                <a:solidFill>
                  <a:schemeClr val="accent1">
                    <a:lumMod val="75000"/>
                  </a:schemeClr>
                </a:solidFill>
              </a:rPr>
              <a:t>3.Le cloud</a:t>
            </a:r>
          </a:p>
          <a:p>
            <a:r>
              <a:rPr lang="fr-FR" dirty="0" smtClean="0"/>
              <a:t>Le cloud est une technologie qui permet d’accéder à des fichiers, des logiciels à distance sans avoir à télécharger le tout sur son propre ordinateur. Cette technologie est née récemment et commence à être très diffusée. </a:t>
            </a:r>
          </a:p>
          <a:p>
            <a:r>
              <a:rPr lang="fr-FR" dirty="0" smtClean="0"/>
              <a:t>Par exemple Orange propose un service de cloud qui permet de stocker images, musiques, fichiers et depuis peu de temps des films. Ainsi n’importe qu’elle personne ayant accès au compte peu utiliser les fichiers mis en ligne à partir de n’importe quelle système informatique compatible.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146" name="Picture 2" descr="http://eleclerc-saintbrice.fr/var/ezwebin_site/storage/images/st-brice-courcelles/boutiques/orange/2938-1-fre-FR/Or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140" y="5567577"/>
            <a:ext cx="1116573" cy="11165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83541" y="254001"/>
            <a:ext cx="4817345"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Fonctionnalités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99440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u="sng" dirty="0" smtClean="0">
                <a:solidFill>
                  <a:schemeClr val="accent1">
                    <a:lumMod val="75000"/>
                  </a:schemeClr>
                </a:solidFill>
              </a:rPr>
              <a:t>4. Windows 8.1</a:t>
            </a:r>
          </a:p>
          <a:p>
            <a:r>
              <a:rPr lang="fr-FR" dirty="0" smtClean="0"/>
              <a:t>Windows est le système d’exploitation le plus commun utilisé sur ordinateur. Il a récemment connu une refonte majeure pour proposer une expérience d’utilisation beaucoup plus intuitive et dynamique que sur ses versions précédents. </a:t>
            </a:r>
          </a:p>
          <a:p>
            <a:r>
              <a:rPr lang="fr-FR" dirty="0" smtClean="0"/>
              <a:t>Par exemple le logiciel propose un nouvel écran d’accueil avec tous les programmes les plus utilisés et l’utilisateur peut le configurer sur mesure. Cette nouvelle fonctionnalité remplace l’ancienne recherche de programme et permet de faire gagner un temps précieux à ses utilisateurs. </a:t>
            </a:r>
          </a:p>
          <a:p>
            <a:endParaRPr lang="fr-FR" dirty="0"/>
          </a:p>
          <a:p>
            <a:r>
              <a:rPr lang="fr-FR" dirty="0">
                <a:hlinkClick r:id="rId2"/>
              </a:rPr>
              <a:t>http://</a:t>
            </a:r>
            <a:r>
              <a:rPr lang="fr-FR" dirty="0" smtClean="0">
                <a:hlinkClick r:id="rId2"/>
              </a:rPr>
              <a:t>windows.microsoft.com/fr-fr/windows-8/meet</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7170" name="Picture 2" descr="Options de personnalisation de l'écran d'accueil de Windows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2372" y="254001"/>
            <a:ext cx="2802404" cy="15749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83541" y="254001"/>
            <a:ext cx="4817345"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Fonctionnalités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7622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632227" y="855160"/>
            <a:ext cx="10018713" cy="4317731"/>
          </a:xfrm>
        </p:spPr>
        <p:txBody>
          <a:bodyPr/>
          <a:lstStyle/>
          <a:p>
            <a:r>
              <a:rPr lang="fr-FR" u="sng" dirty="0" smtClean="0">
                <a:solidFill>
                  <a:schemeClr val="accent1">
                    <a:lumMod val="75000"/>
                  </a:schemeClr>
                </a:solidFill>
              </a:rPr>
              <a:t>1.Imprimante 3D </a:t>
            </a:r>
          </a:p>
          <a:p>
            <a:r>
              <a:rPr lang="fr-FR" dirty="0" smtClean="0"/>
              <a:t>L’idée source de ce projet était dans un premier temps de pouvoir réaliser des impressions en 3 dimensions puis s’est très rapidement transformée en la possibilité d’avoir chez soi une usine miniature. Actuellement ce marché en est à ses premiers pas mais cette création est beaucoup utilisée par les réparateurs par exemple qui peuvent recréer des pièces chez eux sans avoir à racheter des pièces cassées ou manquantes.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765995" y="245071"/>
            <a:ext cx="545534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Marchés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précoces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 name="Picture 2" descr="http://www.laforgedespossibles.org/wp-content/uploads/2013/07/IMG_03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92" t="3157" r="33080" b="6721"/>
          <a:stretch/>
        </p:blipFill>
        <p:spPr bwMode="auto">
          <a:xfrm>
            <a:off x="8703768" y="4381347"/>
            <a:ext cx="1872343" cy="168510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896104" y="5221606"/>
            <a:ext cx="5864039" cy="1200329"/>
          </a:xfrm>
          <a:prstGeom prst="rect">
            <a:avLst/>
          </a:prstGeom>
          <a:noFill/>
        </p:spPr>
        <p:txBody>
          <a:bodyPr wrap="square" rtlCol="0">
            <a:spAutoFit/>
          </a:bodyPr>
          <a:lstStyle/>
          <a:p>
            <a:r>
              <a:rPr lang="fr-FR" dirty="0">
                <a:hlinkClick r:id="rId3"/>
              </a:rPr>
              <a:t>http://www.lefigaro.fr/secteur/high-tech/2013/11/13/01007-20131113ARTFIG00348-l-imprimante-3d-s-invite-chez-les-particuliers.php</a:t>
            </a:r>
            <a:r>
              <a:rPr lang="fr-FR" dirty="0"/>
              <a:t> </a:t>
            </a:r>
          </a:p>
          <a:p>
            <a:endParaRPr lang="fr-FR" dirty="0"/>
          </a:p>
        </p:txBody>
      </p:sp>
    </p:spTree>
    <p:extLst>
      <p:ext uri="{BB962C8B-B14F-4D97-AF65-F5344CB8AC3E}">
        <p14:creationId xmlns:p14="http://schemas.microsoft.com/office/powerpoint/2010/main" val="2781104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227" y="1168401"/>
            <a:ext cx="10018713" cy="4317731"/>
          </a:xfrm>
        </p:spPr>
        <p:txBody>
          <a:bodyPr/>
          <a:lstStyle/>
          <a:p>
            <a:r>
              <a:rPr lang="fr-FR" u="sng" dirty="0" smtClean="0">
                <a:solidFill>
                  <a:schemeClr val="accent1">
                    <a:lumMod val="75000"/>
                  </a:schemeClr>
                </a:solidFill>
              </a:rPr>
              <a:t>2.La NFC </a:t>
            </a:r>
          </a:p>
          <a:p>
            <a:r>
              <a:rPr lang="fr-FR" dirty="0" smtClean="0"/>
              <a:t>La NFC consiste à transformer votre smartphone en mode de paiement. Actuellement encore en phase de lancement, ce marché possède un fort potentiel commercial pour toutes les entreprises bancaires puisqu’il est amené à succéder aux cartes bleues. </a:t>
            </a:r>
          </a:p>
          <a:p>
            <a:r>
              <a:rPr lang="fr-FR" dirty="0" smtClean="0"/>
              <a:t>Par exemple avec la NFC il n’y aura plus besoin de chercher sa carte bleue dans son sac, il suffira juste d’apposer son smartphone avec l’application lancée pour pouvoir effectuée le paiement.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Rectangle 5"/>
          <p:cNvSpPr/>
          <p:nvPr/>
        </p:nvSpPr>
        <p:spPr>
          <a:xfrm>
            <a:off x="3765995" y="245071"/>
            <a:ext cx="545534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Marchés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précoces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7410" name="Picture 2" descr="http://2.bp.blogspot.com/-0jX-m4v0zOs/USOhqdglH6I/AAAAAAAABRA/iWFE2AS3x24/s400/NFC+Tag+Sticker+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543" y="5058005"/>
            <a:ext cx="1736129" cy="173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0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8" y="1168401"/>
            <a:ext cx="10018713" cy="4317731"/>
          </a:xfrm>
        </p:spPr>
        <p:txBody>
          <a:bodyPr/>
          <a:lstStyle/>
          <a:p>
            <a:r>
              <a:rPr lang="fr-FR" u="sng" dirty="0" smtClean="0">
                <a:solidFill>
                  <a:schemeClr val="accent1">
                    <a:lumMod val="75000"/>
                  </a:schemeClr>
                </a:solidFill>
              </a:rPr>
              <a:t>3.Voitures sans pilotes</a:t>
            </a:r>
            <a:endParaRPr lang="fr-FR" u="sng" dirty="0">
              <a:solidFill>
                <a:schemeClr val="accent1">
                  <a:lumMod val="75000"/>
                </a:schemeClr>
              </a:solidFill>
            </a:endParaRPr>
          </a:p>
          <a:p>
            <a:r>
              <a:rPr lang="fr-FR" dirty="0" smtClean="0"/>
              <a:t>En développement depuis de nombreuses années par Google, les voitures sans pilotes commencent à se finaliser et pourront bientôt arriver sur le marché. Ces voitures sont capables dans transporter une personne d’un point A à un point B sans avoir de pilote et va sûrement être la voiture de demain. </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8194" name="Picture 2" descr="g-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217" y="4719919"/>
            <a:ext cx="4940169" cy="163025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640541" y="5096435"/>
            <a:ext cx="3469341" cy="923330"/>
          </a:xfrm>
          <a:prstGeom prst="rect">
            <a:avLst/>
          </a:prstGeom>
          <a:noFill/>
        </p:spPr>
        <p:txBody>
          <a:bodyPr wrap="square" rtlCol="0">
            <a:spAutoFit/>
          </a:bodyPr>
          <a:lstStyle/>
          <a:p>
            <a:r>
              <a:rPr lang="fr-FR" dirty="0">
                <a:hlinkClick r:id="rId3"/>
              </a:rPr>
              <a:t>http://www.journaldugeek.com/2014/05/28/google-car-2/</a:t>
            </a:r>
            <a:r>
              <a:rPr lang="fr-FR" dirty="0"/>
              <a:t> </a:t>
            </a:r>
          </a:p>
          <a:p>
            <a:endParaRPr lang="fr-FR" dirty="0"/>
          </a:p>
        </p:txBody>
      </p:sp>
      <p:sp>
        <p:nvSpPr>
          <p:cNvPr id="8" name="Rectangle 7"/>
          <p:cNvSpPr/>
          <p:nvPr/>
        </p:nvSpPr>
        <p:spPr>
          <a:xfrm>
            <a:off x="3765995" y="245071"/>
            <a:ext cx="545534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Marchés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précoces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4749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484308" y="1168401"/>
            <a:ext cx="10018713" cy="4317731"/>
          </a:xfrm>
        </p:spPr>
        <p:txBody>
          <a:bodyPr/>
          <a:lstStyle/>
          <a:p>
            <a:r>
              <a:rPr lang="fr-FR" u="sng" dirty="0" smtClean="0">
                <a:solidFill>
                  <a:schemeClr val="accent1">
                    <a:lumMod val="75000"/>
                  </a:schemeClr>
                </a:solidFill>
              </a:rPr>
              <a:t>4. Les montres connectées </a:t>
            </a:r>
          </a:p>
          <a:p>
            <a:r>
              <a:rPr lang="fr-FR" dirty="0" smtClean="0"/>
              <a:t>Les montres connectées sont elles aussi un marché précoce pour lequel les deux géants Apple et Samsung se battent déjà. Ce gadget aura des fonctionnalités différentes selon la marque : Apple tend à en faire une extension permettant d’utiliser son téléphone depuis son poignet alors que Samsung vise plutôt à en faire un produit qui fournit des informations sur la santé de son utilisateur.</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9218" name="Picture 2" descr="Microsoft sur le point de lancer sa montre connecté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573" y="4820886"/>
            <a:ext cx="2335523" cy="175164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407024" y="5513294"/>
            <a:ext cx="5217458" cy="646331"/>
          </a:xfrm>
          <a:prstGeom prst="rect">
            <a:avLst/>
          </a:prstGeom>
          <a:noFill/>
        </p:spPr>
        <p:txBody>
          <a:bodyPr wrap="square" rtlCol="0">
            <a:spAutoFit/>
          </a:bodyPr>
          <a:lstStyle/>
          <a:p>
            <a:r>
              <a:rPr lang="fr-FR" dirty="0">
                <a:hlinkClick r:id="rId3"/>
              </a:rPr>
              <a:t>http://</a:t>
            </a:r>
            <a:r>
              <a:rPr lang="fr-FR" dirty="0" smtClean="0">
                <a:hlinkClick r:id="rId3"/>
              </a:rPr>
              <a:t>www.cnetfrance.fr/news/microsoft-sur-le-point-de-lancer-sa-montre-connectee-39801759.htm</a:t>
            </a:r>
            <a:r>
              <a:rPr lang="fr-FR" dirty="0" smtClean="0"/>
              <a:t> </a:t>
            </a:r>
            <a:endParaRPr lang="fr-FR" dirty="0"/>
          </a:p>
        </p:txBody>
      </p:sp>
      <p:sp>
        <p:nvSpPr>
          <p:cNvPr id="8" name="Rectangle 7"/>
          <p:cNvSpPr/>
          <p:nvPr/>
        </p:nvSpPr>
        <p:spPr>
          <a:xfrm>
            <a:off x="3765995" y="245071"/>
            <a:ext cx="545534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Marchés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précoces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72697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7" y="1287950"/>
            <a:ext cx="10018713" cy="4317731"/>
          </a:xfrm>
        </p:spPr>
        <p:txBody>
          <a:bodyPr/>
          <a:lstStyle/>
          <a:p>
            <a:r>
              <a:rPr lang="fr-FR" u="sng" dirty="0" smtClean="0">
                <a:solidFill>
                  <a:schemeClr val="accent1">
                    <a:lumMod val="75000"/>
                  </a:schemeClr>
                </a:solidFill>
              </a:rPr>
              <a:t>1.Les douches insalissables</a:t>
            </a:r>
            <a:endParaRPr lang="fr-FR" u="sng" dirty="0">
              <a:solidFill>
                <a:schemeClr val="accent1">
                  <a:lumMod val="75000"/>
                </a:schemeClr>
              </a:solidFill>
            </a:endParaRPr>
          </a:p>
          <a:p>
            <a:r>
              <a:rPr lang="fr-FR" dirty="0" smtClean="0"/>
              <a:t>Le spray </a:t>
            </a:r>
            <a:r>
              <a:rPr lang="fr-FR" dirty="0" err="1" smtClean="0"/>
              <a:t>Neverwet</a:t>
            </a:r>
            <a:r>
              <a:rPr lang="fr-FR" dirty="0" smtClean="0"/>
              <a:t> est une création en cours de lancement qui permet de rendre n’importe quelle surface hydrophobe, c’est-à-dire que l’eau coule dessus sans accrocher. </a:t>
            </a:r>
          </a:p>
          <a:p>
            <a:r>
              <a:rPr lang="fr-FR" dirty="0" smtClean="0"/>
              <a:t>L’idée consiste à utiliser la même formule chimique que celle du spray </a:t>
            </a:r>
            <a:r>
              <a:rPr lang="fr-FR" dirty="0" err="1" smtClean="0"/>
              <a:t>Neverwet</a:t>
            </a:r>
            <a:r>
              <a:rPr lang="fr-FR" dirty="0" smtClean="0"/>
              <a:t> pour rendre une douche hydrophobe et ainsi empêcher toute saleté de se fixer à ses parois. Grâce à cela la douche sera toujours propre et il n’y aura plus besoin de la laver</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465959" y="245071"/>
            <a:ext cx="8055411"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Autres catégories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produits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7" name="Picture 2" descr="never-wet-sleeve-de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846" y="4665682"/>
            <a:ext cx="2681735" cy="16465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465959" y="5715000"/>
            <a:ext cx="5373676" cy="646331"/>
          </a:xfrm>
          <a:prstGeom prst="rect">
            <a:avLst/>
          </a:prstGeom>
          <a:noFill/>
        </p:spPr>
        <p:txBody>
          <a:bodyPr wrap="square" rtlCol="0">
            <a:spAutoFit/>
          </a:bodyPr>
          <a:lstStyle/>
          <a:p>
            <a:r>
              <a:rPr lang="fr-FR" dirty="0">
                <a:hlinkClick r:id="rId3"/>
              </a:rPr>
              <a:t>http://www.spi0n.com/acheter-neverwet-spray-hydrophobe/</a:t>
            </a:r>
            <a:endParaRPr lang="fr-FR" dirty="0"/>
          </a:p>
        </p:txBody>
      </p:sp>
    </p:spTree>
    <p:extLst>
      <p:ext uri="{BB962C8B-B14F-4D97-AF65-F5344CB8AC3E}">
        <p14:creationId xmlns:p14="http://schemas.microsoft.com/office/powerpoint/2010/main" val="2765093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7" y="1341962"/>
            <a:ext cx="10018713" cy="4317731"/>
          </a:xfrm>
        </p:spPr>
        <p:txBody>
          <a:bodyPr/>
          <a:lstStyle/>
          <a:p>
            <a:r>
              <a:rPr lang="fr-FR" u="sng" dirty="0" smtClean="0">
                <a:solidFill>
                  <a:schemeClr val="accent1">
                    <a:lumMod val="75000"/>
                  </a:schemeClr>
                </a:solidFill>
              </a:rPr>
              <a:t>2.La pile nucléaire</a:t>
            </a:r>
          </a:p>
          <a:p>
            <a:r>
              <a:rPr lang="fr-FR" dirty="0" smtClean="0"/>
              <a:t>La pile nucléaire est une pile qui utilise des réactions nucléaire pour produire de l’énergie, sa durée de vie et de plusieurs dizaines d’années pour une taille de quelques centimètres. </a:t>
            </a:r>
          </a:p>
          <a:p>
            <a:r>
              <a:rPr lang="fr-FR" dirty="0" smtClean="0"/>
              <a:t>Transposer cette création sur un matériel comme un ordinateur éliminerait donc tout problème d’autonomie et serait une innovation commerciale importante sur le marché de l’électronique portable.</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ZoneTexte 5"/>
          <p:cNvSpPr txBox="1"/>
          <p:nvPr/>
        </p:nvSpPr>
        <p:spPr>
          <a:xfrm>
            <a:off x="2487706" y="5688106"/>
            <a:ext cx="5889812" cy="923330"/>
          </a:xfrm>
          <a:prstGeom prst="rect">
            <a:avLst/>
          </a:prstGeom>
          <a:noFill/>
        </p:spPr>
        <p:txBody>
          <a:bodyPr wrap="square" rtlCol="0">
            <a:spAutoFit/>
          </a:bodyPr>
          <a:lstStyle/>
          <a:p>
            <a:r>
              <a:rPr lang="fr-FR" dirty="0">
                <a:hlinkClick r:id="rId3"/>
              </a:rPr>
              <a:t>http://www.clubic.com/actualite-304940-recherche-missouri-micro-batteries-nucleaires.html</a:t>
            </a:r>
            <a:endParaRPr lang="fr-FR" dirty="0"/>
          </a:p>
          <a:p>
            <a:endParaRPr lang="fr-FR" dirty="0"/>
          </a:p>
        </p:txBody>
      </p:sp>
      <p:pic>
        <p:nvPicPr>
          <p:cNvPr id="10242" name="Picture 2" descr="Micro-batterie nucléaire"/>
          <p:cNvPicPr>
            <a:picLocks noChangeAspect="1" noChangeArrowheads="1"/>
          </p:cNvPicPr>
          <p:nvPr/>
        </p:nvPicPr>
        <p:blipFill rotWithShape="1">
          <a:blip r:embed="rId4">
            <a:extLst>
              <a:ext uri="{28A0092B-C50C-407E-A947-70E740481C1C}">
                <a14:useLocalDpi xmlns:a14="http://schemas.microsoft.com/office/drawing/2010/main" val="0"/>
              </a:ext>
            </a:extLst>
          </a:blip>
          <a:srcRect r="35629" b="13506"/>
          <a:stretch/>
        </p:blipFill>
        <p:spPr bwMode="auto">
          <a:xfrm>
            <a:off x="9802727" y="1111332"/>
            <a:ext cx="1471519" cy="13016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65959" y="245071"/>
            <a:ext cx="8055411"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Autres catégories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produits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328555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u="sng" dirty="0" smtClean="0">
                <a:solidFill>
                  <a:schemeClr val="accent1">
                    <a:lumMod val="75000"/>
                  </a:schemeClr>
                </a:solidFill>
              </a:rPr>
              <a:t>3.Imprimante </a:t>
            </a:r>
            <a:r>
              <a:rPr lang="fr-FR" u="sng" dirty="0">
                <a:solidFill>
                  <a:schemeClr val="accent1">
                    <a:lumMod val="75000"/>
                  </a:schemeClr>
                </a:solidFill>
              </a:rPr>
              <a:t>à </a:t>
            </a:r>
            <a:r>
              <a:rPr lang="fr-FR" u="sng" dirty="0" smtClean="0">
                <a:solidFill>
                  <a:schemeClr val="accent1">
                    <a:lumMod val="75000"/>
                  </a:schemeClr>
                </a:solidFill>
              </a:rPr>
              <a:t>pizza</a:t>
            </a:r>
          </a:p>
          <a:p>
            <a:r>
              <a:rPr lang="fr-FR" dirty="0" smtClean="0"/>
              <a:t>Basée sur la création de l’imprimante 3D, l’imprimante à pizza semblerait être une innovation majeure qui pourrait apporter une solution au problème de malnutrition dans le monde selon la NASA qui a donné une bourse à l’entreprise sélectionnée pour sa création.</a:t>
            </a:r>
          </a:p>
          <a:p>
            <a:r>
              <a:rPr lang="fr-FR" dirty="0" smtClean="0"/>
              <a:t>Comme son nom l’indique il s’agit d’une imprimante capable d’imprimer des pizzas en étalant plusieurs couches de nourriture. </a:t>
            </a: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11266" name="Picture 2" descr="http://www.monunivers3d.com/wp-content/uploads/2013/10/pizz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9940" y="1101465"/>
            <a:ext cx="2070659" cy="13597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5959" y="245071"/>
            <a:ext cx="8055411"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Autres catégories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produits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1951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0181" y="1468753"/>
            <a:ext cx="8016971" cy="4317731"/>
          </a:xfrm>
        </p:spPr>
        <p:txBody>
          <a:bodyPr/>
          <a:lstStyle/>
          <a:p>
            <a:r>
              <a:rPr lang="fr-FR" u="sng" dirty="0" smtClean="0">
                <a:solidFill>
                  <a:schemeClr val="accent1">
                    <a:lumMod val="75000"/>
                  </a:schemeClr>
                </a:solidFill>
              </a:rPr>
              <a:t>4. La tente vélo</a:t>
            </a:r>
          </a:p>
          <a:p>
            <a:r>
              <a:rPr lang="fr-FR" dirty="0" smtClean="0"/>
              <a:t>La tente vélo est une tente permettant d’héberger une personne. Elle est à la fois légère et compacte ce qui permet de la transporter facilement et utilise le vélo comme fixation afin de faire tenir le tout. Cette création est plutôt vue comme un abris d’urgence qu’un vrai moyen de faire du camping selon ses distributeurs .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12290" name="Picture 2" descr="http://www.toysnature.com/images/topeak_tente_velo_bikamper_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152" y="2721372"/>
            <a:ext cx="2519082" cy="25190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5959" y="245071"/>
            <a:ext cx="8055411"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Autres catégories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produits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12646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Moments de la </a:t>
            </a:r>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journée</a:t>
            </a:r>
            <a:endParaRPr lang="fr-FR" dirty="0"/>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2. </a:t>
            </a:r>
            <a:r>
              <a:rPr lang="fr-FR" u="sng" dirty="0">
                <a:solidFill>
                  <a:schemeClr val="accent1">
                    <a:lumMod val="75000"/>
                  </a:schemeClr>
                </a:solidFill>
              </a:rPr>
              <a:t>Mixer des fruits </a:t>
            </a:r>
            <a:r>
              <a:rPr lang="fr-FR" u="sng" dirty="0" smtClean="0">
                <a:solidFill>
                  <a:schemeClr val="accent1">
                    <a:lumMod val="75000"/>
                  </a:schemeClr>
                </a:solidFill>
              </a:rPr>
              <a:t>partout</a:t>
            </a:r>
          </a:p>
          <a:p>
            <a:r>
              <a:rPr lang="fr-FR" dirty="0" smtClean="0"/>
              <a:t>La préparation de repas se fait souvent chez soi, et quand nous sommes en déplacement nous utilisons des plats tout faits. Et bien dorénavant:</a:t>
            </a:r>
          </a:p>
          <a:p>
            <a:r>
              <a:rPr lang="fr-FR" dirty="0" smtClean="0"/>
              <a:t>Severin permet de mixer des fruits ou légumes à n’importe quel endroit, grâce à un petit mixeur qui se glisse partout. Une cuisine équilibrée à porté de main pour tous.</a:t>
            </a:r>
            <a:endParaRPr lang="fr-FR" dirty="0"/>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ZoneTexte 5"/>
          <p:cNvSpPr txBox="1"/>
          <p:nvPr/>
        </p:nvSpPr>
        <p:spPr>
          <a:xfrm>
            <a:off x="1581787" y="4797241"/>
            <a:ext cx="4730538" cy="1200329"/>
          </a:xfrm>
          <a:prstGeom prst="rect">
            <a:avLst/>
          </a:prstGeom>
          <a:noFill/>
        </p:spPr>
        <p:txBody>
          <a:bodyPr wrap="square" rtlCol="0">
            <a:spAutoFit/>
          </a:bodyPr>
          <a:lstStyle/>
          <a:p>
            <a:r>
              <a:rPr lang="fr-FR" dirty="0">
                <a:hlinkClick r:id="rId2"/>
              </a:rPr>
              <a:t>http://</a:t>
            </a:r>
            <a:r>
              <a:rPr lang="fr-FR" dirty="0" err="1">
                <a:hlinkClick r:id="rId2"/>
              </a:rPr>
              <a:t>www.severin.com</a:t>
            </a:r>
            <a:r>
              <a:rPr lang="fr-FR" dirty="0">
                <a:hlinkClick r:id="rId2"/>
              </a:rPr>
              <a:t>/</a:t>
            </a:r>
            <a:r>
              <a:rPr lang="fr-FR" dirty="0" err="1">
                <a:hlinkClick r:id="rId2"/>
              </a:rPr>
              <a:t>fr</a:t>
            </a:r>
            <a:r>
              <a:rPr lang="fr-FR" dirty="0">
                <a:hlinkClick r:id="rId2"/>
              </a:rPr>
              <a:t>/Cuisine-pratique/Cuisine-pratique/</a:t>
            </a:r>
            <a:r>
              <a:rPr lang="fr-FR" dirty="0" err="1">
                <a:hlinkClick r:id="rId2"/>
              </a:rPr>
              <a:t>Blenders</a:t>
            </a:r>
            <a:r>
              <a:rPr lang="fr-FR" dirty="0">
                <a:hlinkClick r:id="rId2"/>
              </a:rPr>
              <a:t>/Smoothie-Mix-Go-SM-</a:t>
            </a:r>
            <a:r>
              <a:rPr lang="fr-FR" dirty="0" smtClean="0">
                <a:hlinkClick r:id="rId2"/>
              </a:rPr>
              <a:t>3735</a:t>
            </a:r>
            <a:endParaRPr lang="fr-FR" dirty="0" smtClean="0"/>
          </a:p>
          <a:p>
            <a:endParaRPr lang="fr-FR" dirty="0"/>
          </a:p>
        </p:txBody>
      </p:sp>
      <p:pic>
        <p:nvPicPr>
          <p:cNvPr id="7" name="Image 6" descr="SM-3735_product-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811" y="3971380"/>
            <a:ext cx="946933" cy="2367333"/>
          </a:xfrm>
          <a:prstGeom prst="rect">
            <a:avLst/>
          </a:prstGeom>
        </p:spPr>
      </p:pic>
    </p:spTree>
    <p:extLst>
      <p:ext uri="{BB962C8B-B14F-4D97-AF65-F5344CB8AC3E}">
        <p14:creationId xmlns:p14="http://schemas.microsoft.com/office/powerpoint/2010/main" val="2630823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graphicFrame>
        <p:nvGraphicFramePr>
          <p:cNvPr id="3" name="Diagramme 2"/>
          <p:cNvGraphicFramePr/>
          <p:nvPr>
            <p:extLst>
              <p:ext uri="{D42A27DB-BD31-4B8C-83A1-F6EECF244321}">
                <p14:modId xmlns:p14="http://schemas.microsoft.com/office/powerpoint/2010/main" val="2396267739"/>
              </p:ext>
            </p:extLst>
          </p:nvPr>
        </p:nvGraphicFramePr>
        <p:xfrm>
          <a:off x="5072396" y="407961"/>
          <a:ext cx="6997685" cy="570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80088" y="2657847"/>
            <a:ext cx="4942379" cy="1107996"/>
          </a:xfrm>
          <a:prstGeom prst="rect">
            <a:avLst/>
          </a:prstGeom>
          <a:noFill/>
        </p:spPr>
        <p:txBody>
          <a:bodyPr wrap="none" lIns="91440" tIns="45720" rIns="91440" bIns="45720">
            <a:spAutoFit/>
          </a:bodyPr>
          <a:lstStyle/>
          <a:p>
            <a:pPr algn="ctr"/>
            <a:r>
              <a:rPr lang="fr-FR"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Méta produit</a:t>
            </a:r>
            <a:endParaRPr lang="fr-FR"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32877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1. Une voiture pour les femmes :</a:t>
            </a:r>
          </a:p>
          <a:p>
            <a:r>
              <a:rPr lang="fr-FR" dirty="0" smtClean="0"/>
              <a:t>Le </a:t>
            </a:r>
            <a:r>
              <a:rPr lang="fr-FR" dirty="0" err="1" smtClean="0"/>
              <a:t>co</a:t>
            </a:r>
            <a:r>
              <a:rPr lang="fr-FR" dirty="0" smtClean="0"/>
              <a:t> </a:t>
            </a:r>
            <a:r>
              <a:rPr lang="fr-FR" dirty="0" err="1" smtClean="0"/>
              <a:t>branding</a:t>
            </a:r>
            <a:r>
              <a:rPr lang="fr-FR" dirty="0" smtClean="0"/>
              <a:t> est une alliance de deux marques pour un produit donné.  Cette association permet l’augmentation de la notoriété de ces marques et la création d’un nouveau produit. </a:t>
            </a:r>
          </a:p>
          <a:p>
            <a:r>
              <a:rPr lang="fr-FR" dirty="0" smtClean="0"/>
              <a:t>En 2013, un nouveau </a:t>
            </a:r>
            <a:r>
              <a:rPr lang="fr-FR" dirty="0" err="1" smtClean="0"/>
              <a:t>co</a:t>
            </a:r>
            <a:r>
              <a:rPr lang="fr-FR" dirty="0" smtClean="0"/>
              <a:t> </a:t>
            </a:r>
            <a:r>
              <a:rPr lang="fr-FR" dirty="0" err="1" smtClean="0"/>
              <a:t>branding</a:t>
            </a:r>
            <a:r>
              <a:rPr lang="fr-FR" dirty="0" smtClean="0"/>
              <a:t> est né : La fiat 500 se parfume de La Petite Robe Noire de Guerlain. Association à la fois étonnante et ingénieuse. En effet il s’avère que le cœur de cible de ces deux marques est le même : la femme.</a:t>
            </a:r>
          </a:p>
          <a:p>
            <a:r>
              <a:rPr lang="fr-FR" sz="1800" dirty="0" smtClean="0">
                <a:hlinkClick r:id="rId2"/>
              </a:rPr>
              <a:t>http</a:t>
            </a:r>
            <a:r>
              <a:rPr lang="fr-FR" sz="1800" dirty="0">
                <a:hlinkClick r:id="rId2"/>
              </a:rPr>
              <a:t>://www.aufeminin.com/temoignages-de-femmes/une-fiat-500-en-petite-robe-noire-s272586.html</a:t>
            </a:r>
            <a:endParaRPr lang="fr-FR" sz="1800" dirty="0"/>
          </a:p>
          <a:p>
            <a:endParaRPr lang="fr-FR" dirty="0" smtClean="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1484309" y="340040"/>
            <a:ext cx="10384574" cy="830997"/>
          </a:xfrm>
          <a:prstGeom prst="rect">
            <a:avLst/>
          </a:prstGeom>
          <a:noFill/>
        </p:spPr>
        <p:txBody>
          <a:bodyPr wrap="none" lIns="91440" tIns="45720" rIns="91440" bIns="45720">
            <a:spAutoFit/>
          </a:bodyPr>
          <a:lstStyle/>
          <a:p>
            <a:pPr algn="ct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 </a:t>
            </a:r>
            <a:r>
              <a:rPr lang="fr-FR" sz="48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branding</a:t>
            </a: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licences, produits </a:t>
            </a:r>
            <a:r>
              <a:rPr lang="fr-FR"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dérivés</a:t>
            </a:r>
            <a:endPar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8" name="Picture 2" descr="http://blogautomobile.fr/wp-content/uploads/2014/01/Fiat-500-Guerl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026" y="5074600"/>
            <a:ext cx="3856826" cy="171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87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2.Des associations particulières : </a:t>
            </a:r>
          </a:p>
          <a:p>
            <a:endParaRPr lang="fr-FR" u="sng" dirty="0" smtClean="0">
              <a:solidFill>
                <a:schemeClr val="accent1">
                  <a:lumMod val="75000"/>
                </a:schemeClr>
              </a:solidFill>
            </a:endParaRPr>
          </a:p>
          <a:p>
            <a:r>
              <a:rPr lang="fr-FR" dirty="0" smtClean="0"/>
              <a:t>Actuellement de nouveaux goût sont dans nos rayons tels que les chips aromatisés à la pizza ou au Cheeseburger. Nous avons remarqué des mélanges encore plus poussés : le sucré – salé.</a:t>
            </a:r>
          </a:p>
          <a:p>
            <a:r>
              <a:rPr lang="fr-FR" dirty="0" smtClean="0"/>
              <a:t> </a:t>
            </a:r>
            <a:br>
              <a:rPr lang="fr-FR" dirty="0" smtClean="0"/>
            </a:br>
            <a:r>
              <a:rPr lang="fr-FR" dirty="0" smtClean="0"/>
              <a:t>C’est le pari de </a:t>
            </a:r>
            <a:r>
              <a:rPr lang="fr-FR" dirty="0" err="1" smtClean="0"/>
              <a:t>Milka</a:t>
            </a:r>
            <a:r>
              <a:rPr lang="fr-FR" dirty="0" smtClean="0"/>
              <a:t> avec sont chocolat sucré combiné avec le biscuit salé Tuc. Saveur qui fait sensation dans nos maisons. </a:t>
            </a:r>
          </a:p>
          <a:p>
            <a:r>
              <a:rPr lang="fr-FR" sz="1800" dirty="0">
                <a:hlinkClick r:id="rId2"/>
              </a:rPr>
              <a:t>http://www.gouteur-de-supermarche.fr/2013/05/milka-lu-et-milka-tuc/</a:t>
            </a:r>
            <a:endParaRPr lang="fr-FR" sz="1800"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1484309" y="340040"/>
            <a:ext cx="10384574" cy="830997"/>
          </a:xfrm>
          <a:prstGeom prst="rect">
            <a:avLst/>
          </a:prstGeom>
          <a:noFill/>
        </p:spPr>
        <p:txBody>
          <a:bodyPr wrap="none" lIns="91440" tIns="45720" rIns="91440" bIns="45720">
            <a:spAutoFit/>
          </a:bodyPr>
          <a:lstStyle/>
          <a:p>
            <a:pPr algn="ct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 </a:t>
            </a:r>
            <a:r>
              <a:rPr lang="fr-FR" sz="48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branding</a:t>
            </a: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licences, produits </a:t>
            </a:r>
            <a:r>
              <a:rPr lang="fr-FR"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dérivés</a:t>
            </a:r>
            <a:endPar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7" name="Picture 4" descr="http://www.au-pays-des-merveilles.com/blog/wp-content/uploads/2014/04/milka-tuc-chocol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651" y="5074211"/>
            <a:ext cx="3347479" cy="184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6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3. Une chaine de distribution avec une marque :</a:t>
            </a:r>
          </a:p>
          <a:p>
            <a:r>
              <a:rPr lang="fr-FR" dirty="0" smtClean="0"/>
              <a:t>C’est en effet le défi que relève Monoprix avec la marque </a:t>
            </a:r>
            <a:r>
              <a:rPr lang="fr-FR" dirty="0" err="1" smtClean="0"/>
              <a:t>Bensimon</a:t>
            </a:r>
            <a:r>
              <a:rPr lang="fr-FR" dirty="0"/>
              <a:t>,</a:t>
            </a:r>
            <a:r>
              <a:rPr lang="fr-FR" dirty="0" smtClean="0"/>
              <a:t> audacieux non ? Voici une alliance stratégique et efficace, puisque cette opération a rencontré un franc succès. </a:t>
            </a:r>
          </a:p>
          <a:p>
            <a:r>
              <a:rPr lang="fr-FR" dirty="0" smtClean="0"/>
              <a:t>En effet la marque </a:t>
            </a:r>
            <a:r>
              <a:rPr lang="fr-FR" dirty="0" err="1" smtClean="0"/>
              <a:t>Bensimon</a:t>
            </a:r>
            <a:r>
              <a:rPr lang="fr-FR" dirty="0" smtClean="0"/>
              <a:t> crée une gamme de produit exclusivement vendus dans les magasins monoprix. </a:t>
            </a:r>
          </a:p>
          <a:p>
            <a:r>
              <a:rPr lang="fr-FR" sz="1800" dirty="0">
                <a:hlinkClick r:id="rId2"/>
              </a:rPr>
              <a:t>http://www.brandarex.fr/article/mode-bien-etre/1137-bensimon-x-monoprix-:-du-shopping-solidaire-!-</a:t>
            </a:r>
            <a:endParaRPr lang="fr-FR" sz="1800" dirty="0"/>
          </a:p>
          <a:p>
            <a:endParaRPr lang="fr-FR"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1484309" y="340040"/>
            <a:ext cx="10384574" cy="830997"/>
          </a:xfrm>
          <a:prstGeom prst="rect">
            <a:avLst/>
          </a:prstGeom>
          <a:noFill/>
        </p:spPr>
        <p:txBody>
          <a:bodyPr wrap="none" lIns="91440" tIns="45720" rIns="91440" bIns="45720">
            <a:spAutoFit/>
          </a:bodyPr>
          <a:lstStyle/>
          <a:p>
            <a:pPr algn="ct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 </a:t>
            </a:r>
            <a:r>
              <a:rPr lang="fr-FR" sz="48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branding</a:t>
            </a:r>
            <a:r>
              <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licences, produits </a:t>
            </a:r>
            <a:r>
              <a:rPr lang="fr-FR"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dérivés</a:t>
            </a:r>
            <a:endParaRPr lang="fr-F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7" name="Picture 2" descr="http://2.bp.blogspot.com/-ylTp3mHjIQM/Ubd_EUaua_I/AAAAAAAAGxM/lGFWw47x_fM/s640/bensimon-monoprix-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412" y="4987712"/>
            <a:ext cx="2949261" cy="180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745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1. Coca Cola enfile sa robe éphémère</a:t>
            </a:r>
            <a:r>
              <a:rPr lang="fr-FR" dirty="0" smtClean="0">
                <a:solidFill>
                  <a:schemeClr val="accent1">
                    <a:lumMod val="75000"/>
                  </a:schemeClr>
                </a:solidFill>
              </a:rPr>
              <a:t> </a:t>
            </a:r>
          </a:p>
          <a:p>
            <a:r>
              <a:rPr lang="fr-FR" dirty="0" smtClean="0"/>
              <a:t>Beaucoup de marques ont recours à un créateur ou designer pour donner une image de marque ou encore dynamiser le produit. </a:t>
            </a:r>
          </a:p>
          <a:p>
            <a:r>
              <a:rPr lang="fr-FR" dirty="0" smtClean="0"/>
              <a:t>C’est le cas de la fameuse boisson </a:t>
            </a:r>
            <a:r>
              <a:rPr lang="fr-FR" dirty="0" err="1" smtClean="0"/>
              <a:t>caféinée</a:t>
            </a:r>
            <a:r>
              <a:rPr lang="fr-FR" dirty="0"/>
              <a:t> !</a:t>
            </a:r>
            <a:r>
              <a:rPr lang="fr-FR" dirty="0" smtClean="0"/>
              <a:t> Coca Cola light se rhabille avec la célèbre créatrice de mode Chantal Thomas.</a:t>
            </a:r>
          </a:p>
          <a:p>
            <a:r>
              <a:rPr lang="fr-FR" sz="1800" dirty="0">
                <a:hlinkClick r:id="rId2"/>
              </a:rPr>
              <a:t>http://</a:t>
            </a:r>
            <a:r>
              <a:rPr lang="fr-FR" sz="1800" dirty="0" smtClean="0">
                <a:hlinkClick r:id="rId2"/>
              </a:rPr>
              <a:t>www.madmoizelle.com/chantal-thomas-rhabille-canettes-coca-cola-light-212516</a:t>
            </a:r>
            <a:endParaRPr lang="fr-FR" sz="1800" dirty="0" smtClean="0"/>
          </a:p>
          <a:p>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115703" y="247707"/>
            <a:ext cx="875592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Designers,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créateurs et chefs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7" name="Picture 2" descr="http://i-cms.journaldesfemmes.com/image_cms/original/2085534-coca-cola-light-devoile-sa-bouteille-relookee-par-chantal-thom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101" y="4739425"/>
            <a:ext cx="4449137" cy="211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279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2. La popularité </a:t>
            </a:r>
          </a:p>
          <a:p>
            <a:r>
              <a:rPr lang="fr-FR" dirty="0" smtClean="0"/>
              <a:t>Lorsqu’une star est populaire et aimée du public, elle peut devenir ambassadrice d’une marque ou encore </a:t>
            </a:r>
            <a:r>
              <a:rPr lang="fr-FR" dirty="0" err="1" smtClean="0"/>
              <a:t>designeuse</a:t>
            </a:r>
            <a:r>
              <a:rPr lang="fr-FR" dirty="0" smtClean="0"/>
              <a:t> pour la marque le temps d’une saison. Par cette technique opportuniste, la marque  cherche à rendre ses produits populaires. </a:t>
            </a:r>
          </a:p>
          <a:p>
            <a:r>
              <a:rPr lang="fr-FR" dirty="0" smtClean="0"/>
              <a:t>Ce qui est le cas d’Adidas dont </a:t>
            </a:r>
            <a:r>
              <a:rPr lang="fr-FR" dirty="0" err="1" smtClean="0"/>
              <a:t>Pharell</a:t>
            </a:r>
            <a:r>
              <a:rPr lang="fr-FR" dirty="0" smtClean="0"/>
              <a:t> Williams, maintenant connu de tous, dessine des baskets.</a:t>
            </a:r>
          </a:p>
          <a:p>
            <a:r>
              <a:rPr lang="fr-FR" sz="1800" dirty="0">
                <a:hlinkClick r:id="rId2"/>
              </a:rPr>
              <a:t>http://www.focusur.fr/20140528/adidas-stan-smiths-pharrell-williams-colette</a:t>
            </a:r>
            <a:endParaRPr lang="fr-FR" sz="1800" dirty="0"/>
          </a:p>
          <a:p>
            <a:endParaRPr lang="fr-FR" dirty="0" smtClean="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115703" y="247707"/>
            <a:ext cx="875592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Designers,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créateurs et chefs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7" name="Picture 2" descr="http://www.focusur.fr/wp-content/uploads/2014/05/adidas-stan-smiths-pharrell-williams-colette-1.jpg?fa34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34" y="5434752"/>
            <a:ext cx="3649742" cy="135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32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531116" y="1880648"/>
            <a:ext cx="10018713" cy="4317731"/>
          </a:xfrm>
        </p:spPr>
        <p:txBody>
          <a:bodyPr/>
          <a:lstStyle/>
          <a:p>
            <a:r>
              <a:rPr lang="fr-FR" u="sng" dirty="0" smtClean="0">
                <a:solidFill>
                  <a:schemeClr val="accent1">
                    <a:lumMod val="75000"/>
                  </a:schemeClr>
                </a:solidFill>
              </a:rPr>
              <a:t>3. Des vêtements de la grande distributions dessinés par des créatrices de modes</a:t>
            </a:r>
          </a:p>
          <a:p>
            <a:r>
              <a:rPr lang="fr-FR" dirty="0" smtClean="0"/>
              <a:t>Les marques cherchent toutes à devenir exceptionnelles. Elles emploient alors plusieurs procédés pour le devenir. Comme par exemple, ces produits peuvent être dessinés par des gens </a:t>
            </a:r>
            <a:r>
              <a:rPr lang="fr-FR" dirty="0" err="1" smtClean="0"/>
              <a:t>célébres</a:t>
            </a:r>
            <a:r>
              <a:rPr lang="fr-FR" dirty="0" smtClean="0"/>
              <a:t> pour les rendre rares. </a:t>
            </a:r>
          </a:p>
          <a:p>
            <a:r>
              <a:rPr lang="fr-FR" dirty="0" smtClean="0"/>
              <a:t>C’est le cas de H&amp;M et sa collection esquissée par la créatrice Isabel </a:t>
            </a:r>
            <a:r>
              <a:rPr lang="fr-FR" dirty="0" err="1" smtClean="0"/>
              <a:t>Marant</a:t>
            </a:r>
            <a:r>
              <a:rPr lang="fr-FR" dirty="0" smtClean="0"/>
              <a:t>.</a:t>
            </a:r>
            <a:br>
              <a:rPr lang="fr-FR" dirty="0" smtClean="0"/>
            </a:br>
            <a:r>
              <a:rPr lang="fr-FR" sz="1800" dirty="0" smtClean="0">
                <a:hlinkClick r:id="rId2"/>
              </a:rPr>
              <a:t>http</a:t>
            </a:r>
            <a:r>
              <a:rPr lang="fr-FR" sz="1800" dirty="0">
                <a:hlinkClick r:id="rId2"/>
              </a:rPr>
              <a:t>://www.vogue.fr/mode/news-mode/diaporama/la-collection-isabel-marant-pour-h-m-1/15404</a:t>
            </a:r>
            <a:endParaRPr lang="fr-FR" sz="1800" dirty="0"/>
          </a:p>
          <a:p>
            <a:endParaRPr lang="fr-FR" dirty="0" smtClean="0"/>
          </a:p>
          <a:p>
            <a:endParaRPr lang="fr-FR" dirty="0" smtClean="0"/>
          </a:p>
          <a:p>
            <a:endParaRPr lang="fr-FR"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115703" y="247707"/>
            <a:ext cx="875592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Designers,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créateurs et chefs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7" name="Picture 2" descr="http://tailored44.com/wp-content/uploads/2013/10/isabel-marant-hm-colle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447" y="4951260"/>
            <a:ext cx="2362659" cy="184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01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1. Il fallait y penser </a:t>
            </a:r>
          </a:p>
          <a:p>
            <a:r>
              <a:rPr lang="fr-FR" dirty="0" smtClean="0"/>
              <a:t>Le packaging a pour objectif premier d’attirer l’attention du consommateur. Mais un packaging pratique est tout aussi important pour l’acheteur lors de l’acte de l’achat.</a:t>
            </a:r>
          </a:p>
          <a:p>
            <a:r>
              <a:rPr lang="fr-FR" dirty="0" smtClean="0"/>
              <a:t>Qui n’a jamais détesté avoir les mains grasses après avoir manger des chips ? Mc </a:t>
            </a:r>
            <a:r>
              <a:rPr lang="fr-FR" dirty="0" err="1" smtClean="0"/>
              <a:t>Coy’s</a:t>
            </a:r>
            <a:r>
              <a:rPr lang="fr-FR" dirty="0" smtClean="0"/>
              <a:t> l’a bien compris et après plusieurs prototypes, le sachet permettant de garder les mains propres est là. </a:t>
            </a:r>
          </a:p>
          <a:p>
            <a:r>
              <a:rPr lang="fr-FR" sz="1800" dirty="0">
                <a:hlinkClick r:id="rId2"/>
              </a:rPr>
              <a:t>http://iletaitunepub.fr/2013/12/02/un-packaging-innovant-et-original-pour-des-chips</a:t>
            </a:r>
            <a:r>
              <a:rPr lang="fr-FR" sz="1800" dirty="0" smtClean="0">
                <a:hlinkClick r:id="rId2"/>
              </a:rPr>
              <a:t>/</a:t>
            </a:r>
            <a:endParaRPr lang="fr-FR" sz="1800" dirty="0" smtClean="0"/>
          </a:p>
          <a:p>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4847220" y="254001"/>
            <a:ext cx="3292889"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Packaging</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1026" name="Picture 2" descr="4 Un packaging innovant et original pour des ch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563" y="5210755"/>
            <a:ext cx="3101617" cy="162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8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2. A l’ère du nomadisme</a:t>
            </a:r>
          </a:p>
          <a:p>
            <a:r>
              <a:rPr lang="fr-FR" dirty="0" smtClean="0"/>
              <a:t>Nous mangeons de plus en plus en faisant quelque chose à côté comme travailler ou encore marcher. Ainsi certaines habitudes perdent de leur importance. Pour garder ces coutumes, les entreprises se doivent d’innover, ce qui peut passer par son packaging. </a:t>
            </a:r>
          </a:p>
          <a:p>
            <a:r>
              <a:rPr lang="fr-FR" dirty="0" smtClean="0"/>
              <a:t>Voici par exemple de packaging pour une personne : un verre de vin. Plus besoin d’ouvrir une bouteille lorsque l’on est seul. Ouvrez un verre de vin. </a:t>
            </a:r>
          </a:p>
          <a:p>
            <a:r>
              <a:rPr lang="fr-FR" sz="1800" dirty="0">
                <a:hlinkClick r:id="rId2"/>
              </a:rPr>
              <a:t>http://winesup.fr/oneglass-un-nouveau-packaging-pour-une-consommation-nomade-de-vin-au-verre-23601</a:t>
            </a:r>
            <a:r>
              <a:rPr lang="fr-FR" sz="1800" dirty="0" smtClean="0">
                <a:hlinkClick r:id="rId2"/>
              </a:rPr>
              <a:t>/</a:t>
            </a:r>
            <a:endParaRPr lang="fr-FR" sz="1800" dirty="0" smtClean="0"/>
          </a:p>
          <a:p>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4847220" y="254001"/>
            <a:ext cx="3292889"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Packaging</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8194" name="Picture 2" descr="One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301" y="5151549"/>
            <a:ext cx="3395551" cy="164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6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9" y="1498331"/>
            <a:ext cx="10174291" cy="4317731"/>
          </a:xfrm>
        </p:spPr>
        <p:txBody>
          <a:bodyPr/>
          <a:lstStyle/>
          <a:p>
            <a:r>
              <a:rPr lang="fr-FR" u="sng" dirty="0" smtClean="0">
                <a:solidFill>
                  <a:schemeClr val="accent1">
                    <a:lumMod val="75000"/>
                  </a:schemeClr>
                </a:solidFill>
              </a:rPr>
              <a:t>3.Un packaging explicite </a:t>
            </a:r>
          </a:p>
          <a:p>
            <a:r>
              <a:rPr lang="fr-FR" dirty="0" smtClean="0"/>
              <a:t> L’une des priorités de l’emballage est de faire comprendre aux consommateurs ce que ce produit peut lui apporter de mieux. </a:t>
            </a:r>
          </a:p>
          <a:p>
            <a:r>
              <a:rPr lang="fr-FR" dirty="0" smtClean="0"/>
              <a:t>Par exemple, Sony montre directement à travers ce packaging ce que ses écouteurs peuvent vous apporter de plus. Maintenant vous pouvez écouter n’importe où vos titres préférés, et même sous l’eau. </a:t>
            </a:r>
          </a:p>
          <a:p>
            <a:r>
              <a:rPr lang="fr-FR" sz="1800" dirty="0">
                <a:hlinkClick r:id="rId2"/>
              </a:rPr>
              <a:t>http://piwee.net/sony-packaging-insolite-promotion-ecouteurs-waterproof/</a:t>
            </a:r>
            <a:endParaRPr lang="fr-FR" sz="1800" dirty="0"/>
          </a:p>
          <a:p>
            <a:endParaRPr lang="fr-FR" dirty="0" smtClean="0"/>
          </a:p>
          <a:p>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4847220" y="254001"/>
            <a:ext cx="3292889"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Packaging</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9218" name="Picture 2" descr="http://piwee.net/wp-content/uploads/2014/02/sony-operation-marketing-creative-ecouteurs-waterproo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353" y="4813945"/>
            <a:ext cx="3539499" cy="199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2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Moments de la </a:t>
            </a:r>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journée</a:t>
            </a:r>
            <a:endParaRPr lang="fr-FR" dirty="0"/>
          </a:p>
        </p:txBody>
      </p:sp>
      <p:sp>
        <p:nvSpPr>
          <p:cNvPr id="3" name="Espace réservé du contenu 2"/>
          <p:cNvSpPr>
            <a:spLocks noGrp="1"/>
          </p:cNvSpPr>
          <p:nvPr>
            <p:ph idx="1"/>
          </p:nvPr>
        </p:nvSpPr>
        <p:spPr/>
        <p:txBody>
          <a:bodyPr/>
          <a:lstStyle/>
          <a:p>
            <a:r>
              <a:rPr lang="fr-FR" u="sng" dirty="0" smtClean="0">
                <a:solidFill>
                  <a:schemeClr val="accent1">
                    <a:lumMod val="75000"/>
                  </a:schemeClr>
                </a:solidFill>
              </a:rPr>
              <a:t>3. Maigrir </a:t>
            </a:r>
            <a:r>
              <a:rPr lang="fr-FR" u="sng" dirty="0">
                <a:solidFill>
                  <a:schemeClr val="accent1">
                    <a:lumMod val="75000"/>
                  </a:schemeClr>
                </a:solidFill>
              </a:rPr>
              <a:t>toute la </a:t>
            </a:r>
            <a:r>
              <a:rPr lang="fr-FR" u="sng" dirty="0" smtClean="0">
                <a:solidFill>
                  <a:schemeClr val="accent1">
                    <a:lumMod val="75000"/>
                  </a:schemeClr>
                </a:solidFill>
              </a:rPr>
              <a:t>journée</a:t>
            </a:r>
            <a:endParaRPr lang="fr-FR" u="sng" dirty="0">
              <a:solidFill>
                <a:schemeClr val="accent1">
                  <a:lumMod val="75000"/>
                </a:schemeClr>
              </a:solidFill>
            </a:endParaRPr>
          </a:p>
          <a:p>
            <a:r>
              <a:rPr lang="fr-FR" dirty="0" smtClean="0"/>
              <a:t>Pour perdre du poids, avant il fallait du temps, de l’énergie et le travail n’était que pendant une courte durée.</a:t>
            </a:r>
            <a:endParaRPr lang="fr-FR" dirty="0"/>
          </a:p>
          <a:p>
            <a:r>
              <a:rPr lang="fr-FR" dirty="0" smtClean="0"/>
              <a:t>Nivea innove et aide les femmes à améliorer leur silhouette avec le </a:t>
            </a:r>
            <a:r>
              <a:rPr lang="fr-FR" dirty="0" err="1" smtClean="0"/>
              <a:t>shorty</a:t>
            </a:r>
            <a:r>
              <a:rPr lang="fr-FR" dirty="0" smtClean="0"/>
              <a:t> raffermissant. Il suffit de le mettre le matin et de l’enlever le soir, le travail se fait tout seul.</a:t>
            </a:r>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ZoneTexte 5"/>
          <p:cNvSpPr txBox="1"/>
          <p:nvPr/>
        </p:nvSpPr>
        <p:spPr>
          <a:xfrm>
            <a:off x="1830201" y="4520116"/>
            <a:ext cx="5117092" cy="923330"/>
          </a:xfrm>
          <a:prstGeom prst="rect">
            <a:avLst/>
          </a:prstGeom>
          <a:noFill/>
        </p:spPr>
        <p:txBody>
          <a:bodyPr wrap="square" rtlCol="0">
            <a:spAutoFit/>
          </a:bodyPr>
          <a:lstStyle/>
          <a:p>
            <a:r>
              <a:rPr lang="fr-FR" dirty="0">
                <a:hlinkClick r:id="rId2"/>
              </a:rPr>
              <a:t>http://www.nivea.fr/Les-Produits/Soins-pour-le-Corps/Q10plus/shorty-anti-cellulite-</a:t>
            </a:r>
            <a:r>
              <a:rPr lang="fr-FR" dirty="0" smtClean="0">
                <a:hlinkClick r:id="rId2"/>
              </a:rPr>
              <a:t>raffermissant</a:t>
            </a:r>
            <a:endParaRPr lang="fr-FR" dirty="0" smtClean="0"/>
          </a:p>
          <a:p>
            <a:endParaRPr lang="fr-FR" dirty="0"/>
          </a:p>
        </p:txBody>
      </p:sp>
      <p:pic>
        <p:nvPicPr>
          <p:cNvPr id="7" name="Image 6" descr="large_2-1247740584-nivea-logo_fu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415" y="4222388"/>
            <a:ext cx="2806159" cy="1442366"/>
          </a:xfrm>
          <a:prstGeom prst="rect">
            <a:avLst/>
          </a:prstGeom>
        </p:spPr>
      </p:pic>
    </p:spTree>
    <p:extLst>
      <p:ext uri="{BB962C8B-B14F-4D97-AF65-F5344CB8AC3E}">
        <p14:creationId xmlns:p14="http://schemas.microsoft.com/office/powerpoint/2010/main" val="2690193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chor="t"/>
          <a:lstStyle/>
          <a:p>
            <a:r>
              <a:rPr lang="fr-FR" dirty="0"/>
              <a:t> </a:t>
            </a:r>
            <a:r>
              <a:rPr lang="fr-FR" u="sng" dirty="0" smtClean="0">
                <a:solidFill>
                  <a:schemeClr val="accent1">
                    <a:lumMod val="75000"/>
                  </a:schemeClr>
                </a:solidFill>
              </a:rPr>
              <a:t>1. </a:t>
            </a:r>
            <a:r>
              <a:rPr lang="fr-FR" u="sng" dirty="0">
                <a:solidFill>
                  <a:schemeClr val="accent1">
                    <a:lumMod val="75000"/>
                  </a:schemeClr>
                </a:solidFill>
              </a:rPr>
              <a:t>Magasin où l’on </a:t>
            </a:r>
            <a:r>
              <a:rPr lang="fr-FR" u="sng" dirty="0" smtClean="0">
                <a:solidFill>
                  <a:schemeClr val="accent1">
                    <a:lumMod val="75000"/>
                  </a:schemeClr>
                </a:solidFill>
              </a:rPr>
              <a:t>paie </a:t>
            </a:r>
            <a:r>
              <a:rPr lang="fr-FR" u="sng" dirty="0">
                <a:solidFill>
                  <a:schemeClr val="accent1">
                    <a:lumMod val="75000"/>
                  </a:schemeClr>
                </a:solidFill>
              </a:rPr>
              <a:t>avec des </a:t>
            </a:r>
            <a:r>
              <a:rPr lang="fr-FR" u="sng" dirty="0" smtClean="0">
                <a:solidFill>
                  <a:schemeClr val="accent1">
                    <a:lumMod val="75000"/>
                  </a:schemeClr>
                </a:solidFill>
              </a:rPr>
              <a:t>calories:</a:t>
            </a:r>
          </a:p>
          <a:p>
            <a:r>
              <a:rPr lang="fr-FR" dirty="0"/>
              <a:t>On </a:t>
            </a:r>
            <a:r>
              <a:rPr lang="fr-FR" dirty="0" smtClean="0"/>
              <a:t>conna</a:t>
            </a:r>
            <a:r>
              <a:rPr lang="fr-FR" dirty="0"/>
              <a:t>i</a:t>
            </a:r>
            <a:r>
              <a:rPr lang="fr-FR" dirty="0" smtClean="0"/>
              <a:t>t </a:t>
            </a:r>
            <a:r>
              <a:rPr lang="fr-FR" dirty="0"/>
              <a:t>tous nos magasin </a:t>
            </a:r>
            <a:r>
              <a:rPr lang="fr-FR" dirty="0" smtClean="0"/>
              <a:t>habituels, </a:t>
            </a:r>
            <a:r>
              <a:rPr lang="fr-FR" dirty="0"/>
              <a:t>une vrai routine </a:t>
            </a:r>
            <a:r>
              <a:rPr lang="fr-FR" dirty="0" smtClean="0"/>
              <a:t>s’est installée </a:t>
            </a:r>
            <a:r>
              <a:rPr lang="fr-FR" dirty="0"/>
              <a:t>pour chacun de nos </a:t>
            </a:r>
            <a:r>
              <a:rPr lang="fr-FR" dirty="0" smtClean="0"/>
              <a:t>achats. </a:t>
            </a:r>
            <a:r>
              <a:rPr lang="fr-FR" dirty="0"/>
              <a:t>On rentre, </a:t>
            </a:r>
            <a:r>
              <a:rPr lang="fr-FR" dirty="0" smtClean="0"/>
              <a:t>choisit </a:t>
            </a:r>
            <a:r>
              <a:rPr lang="fr-FR" dirty="0"/>
              <a:t>l’article, donne un billet et </a:t>
            </a:r>
            <a:r>
              <a:rPr lang="fr-FR" dirty="0" smtClean="0"/>
              <a:t>on repart. </a:t>
            </a:r>
            <a:r>
              <a:rPr lang="fr-FR" dirty="0"/>
              <a:t>Grâce au marketing il est possible de se différencier</a:t>
            </a:r>
            <a:r>
              <a:rPr lang="fr-FR" dirty="0" smtClean="0"/>
              <a:t>.</a:t>
            </a:r>
          </a:p>
          <a:p>
            <a:endParaRPr lang="fr-FR" dirty="0"/>
          </a:p>
          <a:p>
            <a:r>
              <a:rPr lang="fr-FR" i="1" dirty="0"/>
              <a:t>Exemple:</a:t>
            </a:r>
            <a:r>
              <a:rPr lang="fr-FR" dirty="0"/>
              <a:t> </a:t>
            </a:r>
            <a:r>
              <a:rPr lang="fr-FR" dirty="0" err="1"/>
              <a:t>Colun</a:t>
            </a:r>
            <a:r>
              <a:rPr lang="fr-FR" dirty="0"/>
              <a:t> une entreprise de produit laitier, pour se </a:t>
            </a:r>
            <a:r>
              <a:rPr lang="fr-FR" dirty="0" smtClean="0"/>
              <a:t>développer et augmenter </a:t>
            </a:r>
            <a:r>
              <a:rPr lang="fr-FR" dirty="0"/>
              <a:t>sa </a:t>
            </a:r>
            <a:r>
              <a:rPr lang="fr-FR" dirty="0" smtClean="0"/>
              <a:t>notoriété</a:t>
            </a:r>
            <a:r>
              <a:rPr lang="fr-FR" dirty="0"/>
              <a:t> </a:t>
            </a:r>
            <a:r>
              <a:rPr lang="fr-FR" dirty="0" smtClean="0"/>
              <a:t>nous propose </a:t>
            </a:r>
            <a:r>
              <a:rPr lang="fr-FR" dirty="0"/>
              <a:t>un moyen de paiement très </a:t>
            </a:r>
            <a:r>
              <a:rPr lang="fr-FR" dirty="0" smtClean="0"/>
              <a:t>original : </a:t>
            </a:r>
            <a:r>
              <a:rPr lang="fr-FR" dirty="0"/>
              <a:t>les calories. Chaque référence </a:t>
            </a:r>
            <a:r>
              <a:rPr lang="fr-FR" dirty="0" smtClean="0"/>
              <a:t>proposée </a:t>
            </a:r>
            <a:r>
              <a:rPr lang="fr-FR" dirty="0"/>
              <a:t>est </a:t>
            </a:r>
            <a:r>
              <a:rPr lang="fr-FR" dirty="0" smtClean="0"/>
              <a:t>vendue </a:t>
            </a:r>
            <a:r>
              <a:rPr lang="fr-FR" dirty="0"/>
              <a:t>contre X </a:t>
            </a:r>
            <a:r>
              <a:rPr lang="fr-FR" dirty="0" smtClean="0"/>
              <a:t>calories. </a:t>
            </a:r>
            <a:r>
              <a:rPr lang="fr-FR" dirty="0"/>
              <a:t>Ce nouveaux concept innovant </a:t>
            </a:r>
            <a:r>
              <a:rPr lang="fr-FR" dirty="0" smtClean="0"/>
              <a:t>a </a:t>
            </a:r>
            <a:r>
              <a:rPr lang="fr-FR" dirty="0"/>
              <a:t>rencontré un </a:t>
            </a:r>
            <a:r>
              <a:rPr lang="fr-FR" dirty="0" smtClean="0"/>
              <a:t>succès </a:t>
            </a:r>
            <a:r>
              <a:rPr lang="fr-FR" dirty="0"/>
              <a:t>au </a:t>
            </a:r>
            <a:r>
              <a:rPr lang="fr-FR" dirty="0" smtClean="0"/>
              <a:t>Chili.</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5266406" y="410036"/>
            <a:ext cx="245451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Univers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Image 6" descr="pop-up-store-marketing-inslite-colun2-1024x56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727" y="133671"/>
            <a:ext cx="3311563" cy="1817479"/>
          </a:xfrm>
          <a:prstGeom prst="rect">
            <a:avLst/>
          </a:prstGeom>
        </p:spPr>
      </p:pic>
      <p:sp>
        <p:nvSpPr>
          <p:cNvPr id="8" name="ZoneTexte 7"/>
          <p:cNvSpPr txBox="1"/>
          <p:nvPr/>
        </p:nvSpPr>
        <p:spPr>
          <a:xfrm>
            <a:off x="2141459" y="5503833"/>
            <a:ext cx="5018283" cy="923330"/>
          </a:xfrm>
          <a:prstGeom prst="rect">
            <a:avLst/>
          </a:prstGeom>
          <a:noFill/>
        </p:spPr>
        <p:txBody>
          <a:bodyPr wrap="none" rtlCol="0">
            <a:spAutoFit/>
          </a:bodyPr>
          <a:lstStyle/>
          <a:p>
            <a:r>
              <a:rPr lang="fr-FR" dirty="0">
                <a:hlinkClick r:id=""/>
              </a:rPr>
              <a:t>http://piwee.net/le-premier-pop-up-store-ou-vous-</a:t>
            </a:r>
          </a:p>
          <a:p>
            <a:r>
              <a:rPr lang="fr-FR" dirty="0">
                <a:hlinkClick r:id=""/>
              </a:rPr>
              <a:t>payez-avec-des-calories/</a:t>
            </a:r>
            <a:endParaRPr lang="fr-FR" dirty="0"/>
          </a:p>
          <a:p>
            <a:endParaRPr lang="fr-FR" dirty="0"/>
          </a:p>
        </p:txBody>
      </p:sp>
    </p:spTree>
    <p:extLst>
      <p:ext uri="{BB962C8B-B14F-4D97-AF65-F5344CB8AC3E}">
        <p14:creationId xmlns:p14="http://schemas.microsoft.com/office/powerpoint/2010/main" val="209048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Univers</a:t>
            </a:r>
            <a:endParaRPr lang="fr-FR" dirty="0"/>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2. Concevoir </a:t>
            </a:r>
            <a:r>
              <a:rPr lang="fr-FR" u="sng" dirty="0">
                <a:solidFill>
                  <a:schemeClr val="accent1">
                    <a:lumMod val="75000"/>
                  </a:schemeClr>
                </a:solidFill>
              </a:rPr>
              <a:t>soit même un </a:t>
            </a:r>
            <a:r>
              <a:rPr lang="fr-FR" u="sng" dirty="0" smtClean="0">
                <a:solidFill>
                  <a:schemeClr val="accent1">
                    <a:lumMod val="75000"/>
                  </a:schemeClr>
                </a:solidFill>
              </a:rPr>
              <a:t>hamburger </a:t>
            </a:r>
            <a:r>
              <a:rPr lang="fr-FR" u="sng" dirty="0">
                <a:solidFill>
                  <a:schemeClr val="accent1">
                    <a:lumMod val="75000"/>
                  </a:schemeClr>
                </a:solidFill>
              </a:rPr>
              <a:t>chez </a:t>
            </a:r>
            <a:r>
              <a:rPr lang="fr-FR" u="sng" dirty="0" err="1" smtClean="0">
                <a:solidFill>
                  <a:schemeClr val="accent1">
                    <a:lumMod val="75000"/>
                  </a:schemeClr>
                </a:solidFill>
              </a:rPr>
              <a:t>Mcdonald’s</a:t>
            </a:r>
            <a:r>
              <a:rPr lang="fr-FR" u="sng" dirty="0" smtClean="0">
                <a:solidFill>
                  <a:schemeClr val="accent1">
                    <a:lumMod val="75000"/>
                  </a:schemeClr>
                </a:solidFill>
              </a:rPr>
              <a:t>:</a:t>
            </a:r>
          </a:p>
          <a:p>
            <a:endParaRPr lang="fr-FR" sz="1200" u="sng" dirty="0"/>
          </a:p>
          <a:p>
            <a:pPr fontAlgn="t"/>
            <a:r>
              <a:rPr lang="fr-FR" dirty="0"/>
              <a:t>Un </a:t>
            </a:r>
            <a:r>
              <a:rPr lang="fr-FR" dirty="0" err="1"/>
              <a:t>Mcdonald’s</a:t>
            </a:r>
            <a:r>
              <a:rPr lang="fr-FR" dirty="0"/>
              <a:t> est un </a:t>
            </a:r>
            <a:r>
              <a:rPr lang="fr-FR" dirty="0" err="1"/>
              <a:t>Mcdonald’s</a:t>
            </a:r>
            <a:r>
              <a:rPr lang="fr-FR" dirty="0"/>
              <a:t> et peu importe ou nous nous trouvons. Les restaurants sont identiques mais les menus aussi. Beaucoup d’hamburgers sont toujours </a:t>
            </a:r>
            <a:r>
              <a:rPr lang="fr-FR" dirty="0" smtClean="0"/>
              <a:t>présents </a:t>
            </a:r>
            <a:r>
              <a:rPr lang="fr-FR" dirty="0"/>
              <a:t>puis certains en série limité, mais rien de bien innovant dans la composition de ceux-ci.</a:t>
            </a:r>
          </a:p>
          <a:p>
            <a:pPr fontAlgn="t"/>
            <a:r>
              <a:rPr lang="fr-FR" i="1" dirty="0"/>
              <a:t>Exemple: </a:t>
            </a:r>
            <a:r>
              <a:rPr lang="fr-FR" dirty="0"/>
              <a:t>L’originalité se trouve en Angleterre, </a:t>
            </a:r>
            <a:r>
              <a:rPr lang="fr-FR" dirty="0" err="1"/>
              <a:t>Mcdonald’s</a:t>
            </a:r>
            <a:r>
              <a:rPr lang="fr-FR" dirty="0"/>
              <a:t> offre durant un temps défini la possibilité aux consommateurs de créer son hamburger chez lui. Il le conçoit depuis son téléphone ou ordinateur pour ensuite le transmettre et </a:t>
            </a:r>
            <a:r>
              <a:rPr lang="fr-FR" dirty="0" smtClean="0"/>
              <a:t>déguster son </a:t>
            </a:r>
            <a:r>
              <a:rPr lang="fr-FR" dirty="0"/>
              <a:t>hamburger unique.</a:t>
            </a:r>
          </a:p>
          <a:p>
            <a:endParaRPr lang="fr-FR" dirty="0" smtClean="0"/>
          </a:p>
          <a:p>
            <a:endParaRPr lang="fr-FR" dirty="0"/>
          </a:p>
          <a:p>
            <a:endParaRPr lang="fr-FR" dirty="0" smtClean="0"/>
          </a:p>
          <a:p>
            <a:endParaRPr lang="fr-FR" dirty="0"/>
          </a:p>
        </p:txBody>
      </p:sp>
      <p:pic>
        <p:nvPicPr>
          <p:cNvPr id="6" name="Image 5" descr="mcdonalds-creer-burger-market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776" y="154159"/>
            <a:ext cx="3443072" cy="1940091"/>
          </a:xfrm>
          <a:prstGeom prst="rect">
            <a:avLst/>
          </a:prstGeom>
        </p:spPr>
      </p:pic>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ZoneTexte 6"/>
          <p:cNvSpPr txBox="1"/>
          <p:nvPr/>
        </p:nvSpPr>
        <p:spPr>
          <a:xfrm>
            <a:off x="1630994" y="5441572"/>
            <a:ext cx="4696944" cy="646331"/>
          </a:xfrm>
          <a:prstGeom prst="rect">
            <a:avLst/>
          </a:prstGeom>
          <a:noFill/>
        </p:spPr>
        <p:txBody>
          <a:bodyPr wrap="none" rtlCol="0">
            <a:spAutoFit/>
          </a:bodyPr>
          <a:lstStyle/>
          <a:p>
            <a:r>
              <a:rPr lang="pl-PL" dirty="0">
                <a:hlinkClick r:id=""/>
              </a:rPr>
              <a:t>http://piwee.net/1mcdonalds-operation-digital-</a:t>
            </a:r>
          </a:p>
          <a:p>
            <a:r>
              <a:rPr lang="pl-PL" dirty="0">
                <a:hlinkClick r:id=""/>
              </a:rPr>
              <a:t>crowdsourcing-burger200514/</a:t>
            </a:r>
            <a:endParaRPr lang="pl-PL" dirty="0"/>
          </a:p>
        </p:txBody>
      </p:sp>
    </p:spTree>
    <p:extLst>
      <p:ext uri="{BB962C8B-B14F-4D97-AF65-F5344CB8AC3E}">
        <p14:creationId xmlns:p14="http://schemas.microsoft.com/office/powerpoint/2010/main" val="194359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Univers</a:t>
            </a:r>
          </a:p>
        </p:txBody>
      </p:sp>
      <p:sp>
        <p:nvSpPr>
          <p:cNvPr id="3" name="Espace réservé du contenu 2"/>
          <p:cNvSpPr>
            <a:spLocks noGrp="1"/>
          </p:cNvSpPr>
          <p:nvPr>
            <p:ph idx="1"/>
          </p:nvPr>
        </p:nvSpPr>
        <p:spPr/>
        <p:txBody>
          <a:bodyPr anchor="t"/>
          <a:lstStyle/>
          <a:p>
            <a:r>
              <a:rPr lang="fr-FR" u="sng" dirty="0" smtClean="0">
                <a:solidFill>
                  <a:schemeClr val="accent1">
                    <a:lumMod val="75000"/>
                  </a:schemeClr>
                </a:solidFill>
              </a:rPr>
              <a:t>3. </a:t>
            </a:r>
            <a:r>
              <a:rPr lang="fr-FR" u="sng" dirty="0">
                <a:solidFill>
                  <a:schemeClr val="accent1">
                    <a:lumMod val="75000"/>
                  </a:schemeClr>
                </a:solidFill>
              </a:rPr>
              <a:t>Le cinéma dans des </a:t>
            </a:r>
            <a:r>
              <a:rPr lang="fr-FR" u="sng" dirty="0" smtClean="0">
                <a:solidFill>
                  <a:schemeClr val="accent1">
                    <a:lumMod val="75000"/>
                  </a:schemeClr>
                </a:solidFill>
              </a:rPr>
              <a:t>lits</a:t>
            </a:r>
            <a:endParaRPr lang="fr-FR" u="sng" dirty="0">
              <a:solidFill>
                <a:schemeClr val="accent1">
                  <a:lumMod val="75000"/>
                </a:schemeClr>
              </a:solidFill>
            </a:endParaRPr>
          </a:p>
          <a:p>
            <a:r>
              <a:rPr lang="fr-FR" dirty="0" smtClean="0"/>
              <a:t>Un nouveau moyen de consommer les films en grand écran. Les américains regardaient les films au cinéma depuis leurs voitures. Ce concept avait eu un grand succès dû à ce changement de consommation.</a:t>
            </a:r>
            <a:endParaRPr lang="fr-FR" dirty="0"/>
          </a:p>
          <a:p>
            <a:r>
              <a:rPr lang="fr-FR" dirty="0" smtClean="0"/>
              <a:t>BHV Marais offre au consommateur la possibilité de regarder les films en grand écran sous la couette, dans un lit. Un tout nouvel univers douillet.</a:t>
            </a: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ZoneTexte 5"/>
          <p:cNvSpPr txBox="1"/>
          <p:nvPr/>
        </p:nvSpPr>
        <p:spPr>
          <a:xfrm>
            <a:off x="1518944" y="4906132"/>
            <a:ext cx="3722652" cy="923330"/>
          </a:xfrm>
          <a:prstGeom prst="rect">
            <a:avLst/>
          </a:prstGeom>
          <a:noFill/>
        </p:spPr>
        <p:txBody>
          <a:bodyPr wrap="square" rtlCol="0">
            <a:spAutoFit/>
          </a:bodyPr>
          <a:lstStyle/>
          <a:p>
            <a:r>
              <a:rPr lang="pl-PL" dirty="0">
                <a:hlinkClick r:id="rId2"/>
              </a:rPr>
              <a:t>http://piwee.net/1bhv-cinema-lit-pyjama-street-marketing200514/</a:t>
            </a:r>
            <a:endParaRPr lang="pl-PL" dirty="0"/>
          </a:p>
          <a:p>
            <a:endParaRPr lang="fr-FR" dirty="0"/>
          </a:p>
        </p:txBody>
      </p:sp>
      <p:pic>
        <p:nvPicPr>
          <p:cNvPr id="7" name="Image 6" descr="BHV-Marais-Bedroom-cinema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979" y="4244181"/>
            <a:ext cx="4074375" cy="1931254"/>
          </a:xfrm>
          <a:prstGeom prst="rect">
            <a:avLst/>
          </a:prstGeom>
        </p:spPr>
      </p:pic>
    </p:spTree>
    <p:extLst>
      <p:ext uri="{BB962C8B-B14F-4D97-AF65-F5344CB8AC3E}">
        <p14:creationId xmlns:p14="http://schemas.microsoft.com/office/powerpoint/2010/main" val="179552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583931"/>
            <a:ext cx="10018713" cy="914400"/>
          </a:xfrm>
        </p:spPr>
        <p:txBody>
          <a:bodyPr>
            <a:normAutofit fontScale="90000"/>
          </a:bodyPr>
          <a:lstStyle/>
          <a:p>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Univers</a:t>
            </a:r>
            <a:b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fr-FR" dirty="0"/>
          </a:p>
        </p:txBody>
      </p:sp>
      <p:sp>
        <p:nvSpPr>
          <p:cNvPr id="3" name="Espace réservé du contenu 2"/>
          <p:cNvSpPr>
            <a:spLocks noGrp="1"/>
          </p:cNvSpPr>
          <p:nvPr>
            <p:ph idx="1"/>
          </p:nvPr>
        </p:nvSpPr>
        <p:spPr>
          <a:xfrm>
            <a:off x="1593644" y="1041131"/>
            <a:ext cx="10018713" cy="4317731"/>
          </a:xfrm>
        </p:spPr>
        <p:txBody>
          <a:bodyPr/>
          <a:lstStyle/>
          <a:p>
            <a:r>
              <a:rPr lang="fr-FR" u="sng" dirty="0" smtClean="0">
                <a:solidFill>
                  <a:schemeClr val="accent1">
                    <a:lumMod val="75000"/>
                  </a:schemeClr>
                </a:solidFill>
              </a:rPr>
              <a:t>4. </a:t>
            </a:r>
            <a:r>
              <a:rPr lang="fr-FR" u="sng" dirty="0">
                <a:solidFill>
                  <a:schemeClr val="accent1">
                    <a:lumMod val="75000"/>
                  </a:schemeClr>
                </a:solidFill>
              </a:rPr>
              <a:t>Déjeuner ou diner dans le </a:t>
            </a:r>
            <a:r>
              <a:rPr lang="fr-FR" u="sng" dirty="0" smtClean="0">
                <a:solidFill>
                  <a:schemeClr val="accent1">
                    <a:lumMod val="75000"/>
                  </a:schemeClr>
                </a:solidFill>
              </a:rPr>
              <a:t>noir</a:t>
            </a:r>
          </a:p>
          <a:p>
            <a:endParaRPr lang="fr-FR" u="sng" dirty="0" smtClean="0">
              <a:solidFill>
                <a:schemeClr val="accent1">
                  <a:lumMod val="75000"/>
                </a:schemeClr>
              </a:solidFill>
            </a:endParaRPr>
          </a:p>
          <a:p>
            <a:r>
              <a:rPr lang="fr-FR" dirty="0" smtClean="0"/>
              <a:t>Les restaurants sont très ressemblants hormis leur carte et leur qualité peu d’élément les différenties. </a:t>
            </a:r>
          </a:p>
          <a:p>
            <a:r>
              <a:rPr lang="fr-FR" dirty="0" smtClean="0"/>
              <a:t>“Dans le noir“ a donc innover, il vous invite le temps d’un repas à être plongé dans la nuit. “</a:t>
            </a:r>
            <a:r>
              <a:rPr lang="fr-FR" dirty="0"/>
              <a:t>Vous allez vivre une expérience unique : déjeuner ou diner dans le noir absolu</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ZoneTexte 5"/>
          <p:cNvSpPr txBox="1"/>
          <p:nvPr/>
        </p:nvSpPr>
        <p:spPr>
          <a:xfrm>
            <a:off x="1593644" y="5068009"/>
            <a:ext cx="2758876" cy="646331"/>
          </a:xfrm>
          <a:prstGeom prst="rect">
            <a:avLst/>
          </a:prstGeom>
          <a:noFill/>
        </p:spPr>
        <p:txBody>
          <a:bodyPr wrap="none" rtlCol="0">
            <a:spAutoFit/>
          </a:bodyPr>
          <a:lstStyle/>
          <a:p>
            <a:r>
              <a:rPr lang="fr-FR" dirty="0">
                <a:hlinkClick r:id="rId2"/>
              </a:rPr>
              <a:t>http://paris.danslenoir.com</a:t>
            </a:r>
            <a:endParaRPr lang="fr-FR" dirty="0"/>
          </a:p>
          <a:p>
            <a:endParaRPr lang="fr-FR" dirty="0"/>
          </a:p>
        </p:txBody>
      </p:sp>
    </p:spTree>
    <p:extLst>
      <p:ext uri="{BB962C8B-B14F-4D97-AF65-F5344CB8AC3E}">
        <p14:creationId xmlns:p14="http://schemas.microsoft.com/office/powerpoint/2010/main" val="40911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graphicFrame>
        <p:nvGraphicFramePr>
          <p:cNvPr id="3" name="Diagramme 2"/>
          <p:cNvGraphicFramePr/>
          <p:nvPr>
            <p:extLst>
              <p:ext uri="{D42A27DB-BD31-4B8C-83A1-F6EECF244321}">
                <p14:modId xmlns:p14="http://schemas.microsoft.com/office/powerpoint/2010/main" val="1102510856"/>
              </p:ext>
            </p:extLst>
          </p:nvPr>
        </p:nvGraphicFramePr>
        <p:xfrm>
          <a:off x="5072396" y="407961"/>
          <a:ext cx="6997685" cy="570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5367" y="2550016"/>
            <a:ext cx="5219000" cy="1107996"/>
          </a:xfrm>
          <a:prstGeom prst="rect">
            <a:avLst/>
          </a:prstGeom>
          <a:noFill/>
        </p:spPr>
        <p:txBody>
          <a:bodyPr wrap="square" lIns="91440" tIns="45720" rIns="91440" bIns="45720">
            <a:spAutoFit/>
          </a:bodyPr>
          <a:lstStyle/>
          <a:p>
            <a:pPr algn="ctr"/>
            <a:r>
              <a:rPr lang="fr-FR"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Produit</a:t>
            </a:r>
            <a:r>
              <a:rPr lang="fr-FR"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244649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TC103457496[[fn=Parallaxe]]</Template>
  <TotalTime>867</TotalTime>
  <Words>3492</Words>
  <Application>Microsoft Office PowerPoint</Application>
  <PresentationFormat>Personnalisé</PresentationFormat>
  <Paragraphs>292</Paragraphs>
  <Slides>39</Slides>
  <Notes>1</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Parallaxe</vt:lpstr>
      <vt:lpstr>Situation de consommation</vt:lpstr>
      <vt:lpstr> </vt:lpstr>
      <vt:lpstr>Moments de la journée</vt:lpstr>
      <vt:lpstr>Moments de la journée</vt:lpstr>
      <vt:lpstr> </vt:lpstr>
      <vt:lpstr>Univers</vt:lpstr>
      <vt:lpstr>Univers</vt:lpstr>
      <vt:lpstr>Univers </vt:lpstr>
      <vt:lpstr>Présentation PowerPoint</vt:lpstr>
      <vt:lpstr> </vt:lpstr>
      <vt:lpstr>Présentation PowerPoint</vt:lpstr>
      <vt:lpstr>Présentation PowerPoint</vt:lpstr>
      <vt:lpstr>Présentation PowerPoint</vt:lpstr>
      <vt:lpstr> </vt:lpstr>
      <vt:lpstr>Présentation PowerPoint</vt:lpstr>
      <vt:lpstr>Présentation PowerPoint</vt:lpstr>
      <vt:lpstr>Présentation PowerPoint</vt:lpstr>
      <vt:lpstr> </vt:lpstr>
      <vt:lpstr>Présentation PowerPoint</vt:lpstr>
      <vt:lpstr>Présentation PowerPoint</vt:lpstr>
      <vt:lpstr>Présentation PowerPoint</vt:lpstr>
      <vt:lpstr> </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 </vt:lpstr>
      <vt:lpstr> </vt:lpstr>
      <vt:lpstr> </vt:lpstr>
      <vt:lpstr> </vt:lpstr>
      <vt:lpstr> </vt:lpstr>
      <vt:lpstr> </vt:lpstr>
      <vt:lpstr> </vt:lpstr>
      <vt:lpstr> </vt:lpstr>
      <vt:lpstr>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Roue de créativité</dc:title>
  <dc:creator>ADC</dc:creator>
  <cp:lastModifiedBy>Anis</cp:lastModifiedBy>
  <cp:revision>207</cp:revision>
  <dcterms:created xsi:type="dcterms:W3CDTF">2014-05-25T20:52:20Z</dcterms:created>
  <dcterms:modified xsi:type="dcterms:W3CDTF">2014-05-31T21:20:47Z</dcterms:modified>
</cp:coreProperties>
</file>