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4660"/>
  </p:normalViewPr>
  <p:slideViewPr>
    <p:cSldViewPr snapToGrid="0">
      <p:cViewPr varScale="1">
        <p:scale>
          <a:sx n="69" d="100"/>
          <a:sy n="69" d="100"/>
        </p:scale>
        <p:origin x="-120"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4FC8C6-F80E-42E1-8407-BBE3370B27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59E26C97-C3B1-422D-BCB3-BB10F158F20C}">
      <dgm:prSet phldrT="[Texte]"/>
      <dgm:spPr/>
      <dgm:t>
        <a:bodyPr/>
        <a:lstStyle/>
        <a:p>
          <a:r>
            <a:rPr lang="fr-FR" dirty="0" smtClean="0"/>
            <a:t>Entreprise à </a:t>
          </a:r>
          <a:r>
            <a:rPr lang="fr-FR" dirty="0" err="1" smtClean="0"/>
            <a:t>Benchmarker</a:t>
          </a:r>
          <a:endParaRPr lang="fr-FR" dirty="0"/>
        </a:p>
      </dgm:t>
    </dgm:pt>
    <dgm:pt modelId="{B1878EA4-D0FC-4A89-91B7-0EED04755D64}" type="parTrans" cxnId="{FA1CD121-64C4-46E1-A0D0-FC5E0B7BB97A}">
      <dgm:prSet/>
      <dgm:spPr/>
      <dgm:t>
        <a:bodyPr/>
        <a:lstStyle/>
        <a:p>
          <a:endParaRPr lang="fr-FR"/>
        </a:p>
      </dgm:t>
    </dgm:pt>
    <dgm:pt modelId="{34EA9641-9B37-4D12-9C99-22553A418844}" type="sibTrans" cxnId="{FA1CD121-64C4-46E1-A0D0-FC5E0B7BB97A}">
      <dgm:prSet/>
      <dgm:spPr/>
      <dgm:t>
        <a:bodyPr/>
        <a:lstStyle/>
        <a:p>
          <a:endParaRPr lang="fr-FR"/>
        </a:p>
      </dgm:t>
    </dgm:pt>
    <dgm:pt modelId="{F08F5754-6EDC-4BDA-AC92-D8F37A6B7A82}">
      <dgm:prSet phldrT="[Texte]"/>
      <dgm:spPr/>
      <dgm:t>
        <a:bodyPr/>
        <a:lstStyle/>
        <a:p>
          <a:r>
            <a:rPr lang="fr-FR" dirty="0" smtClean="0"/>
            <a:t>Changement organisationnel</a:t>
          </a:r>
          <a:endParaRPr lang="fr-FR" dirty="0"/>
        </a:p>
      </dgm:t>
    </dgm:pt>
    <dgm:pt modelId="{7CBE86FA-2D9C-428B-B34C-A33FCA9DC00B}" type="parTrans" cxnId="{78705D4D-82BF-427C-A448-A3C1D4FBB4E4}">
      <dgm:prSet/>
      <dgm:spPr/>
      <dgm:t>
        <a:bodyPr/>
        <a:lstStyle/>
        <a:p>
          <a:endParaRPr lang="fr-FR"/>
        </a:p>
      </dgm:t>
    </dgm:pt>
    <dgm:pt modelId="{6B45FFA4-ADD3-4CF8-8F81-E97970314B7C}" type="sibTrans" cxnId="{78705D4D-82BF-427C-A448-A3C1D4FBB4E4}">
      <dgm:prSet/>
      <dgm:spPr/>
      <dgm:t>
        <a:bodyPr/>
        <a:lstStyle/>
        <a:p>
          <a:endParaRPr lang="fr-FR"/>
        </a:p>
      </dgm:t>
    </dgm:pt>
    <dgm:pt modelId="{D2C92C87-0C95-4F01-90EC-F7770A111DDC}">
      <dgm:prSet phldrT="[Texte]"/>
      <dgm:spPr/>
      <dgm:t>
        <a:bodyPr/>
        <a:lstStyle/>
        <a:p>
          <a:r>
            <a:rPr lang="fr-FR" dirty="0" smtClean="0"/>
            <a:t>Stratégies</a:t>
          </a:r>
          <a:endParaRPr lang="fr-FR" dirty="0"/>
        </a:p>
      </dgm:t>
    </dgm:pt>
    <dgm:pt modelId="{BA772265-8FA2-4BB7-BFD0-8086537F0600}" type="parTrans" cxnId="{3ECA8304-BDCD-4724-BB15-66FEEA435604}">
      <dgm:prSet/>
      <dgm:spPr/>
      <dgm:t>
        <a:bodyPr/>
        <a:lstStyle/>
        <a:p>
          <a:endParaRPr lang="fr-FR"/>
        </a:p>
      </dgm:t>
    </dgm:pt>
    <dgm:pt modelId="{2F72CFA0-5813-4284-B83D-4B1B54E6D7A0}" type="sibTrans" cxnId="{3ECA8304-BDCD-4724-BB15-66FEEA435604}">
      <dgm:prSet/>
      <dgm:spPr/>
      <dgm:t>
        <a:bodyPr/>
        <a:lstStyle/>
        <a:p>
          <a:endParaRPr lang="fr-FR"/>
        </a:p>
      </dgm:t>
    </dgm:pt>
    <dgm:pt modelId="{F951A4BC-F1E1-4D5B-803F-B041FCE45302}">
      <dgm:prSet phldrT="[Texte]"/>
      <dgm:spPr/>
      <dgm:t>
        <a:bodyPr/>
        <a:lstStyle/>
        <a:p>
          <a:r>
            <a:rPr lang="fr-FR" dirty="0" smtClean="0"/>
            <a:t>Normes et règlementations</a:t>
          </a:r>
          <a:endParaRPr lang="fr-FR" dirty="0"/>
        </a:p>
      </dgm:t>
    </dgm:pt>
    <dgm:pt modelId="{B60C0469-24CA-492B-959B-9220731A70BA}" type="parTrans" cxnId="{14AB4302-4608-43ED-A633-73E74400520B}">
      <dgm:prSet/>
      <dgm:spPr/>
      <dgm:t>
        <a:bodyPr/>
        <a:lstStyle/>
        <a:p>
          <a:endParaRPr lang="fr-FR"/>
        </a:p>
      </dgm:t>
    </dgm:pt>
    <dgm:pt modelId="{B4531E57-97E0-4F5B-9085-A0268DC6A346}" type="sibTrans" cxnId="{14AB4302-4608-43ED-A633-73E74400520B}">
      <dgm:prSet/>
      <dgm:spPr/>
      <dgm:t>
        <a:bodyPr/>
        <a:lstStyle/>
        <a:p>
          <a:endParaRPr lang="fr-FR"/>
        </a:p>
      </dgm:t>
    </dgm:pt>
    <dgm:pt modelId="{515E2654-7DD6-4729-8501-5231F89BD0D6}">
      <dgm:prSet phldrT="[Texte]"/>
      <dgm:spPr/>
      <dgm:t>
        <a:bodyPr/>
        <a:lstStyle/>
        <a:p>
          <a:r>
            <a:rPr lang="fr-FR" dirty="0" smtClean="0"/>
            <a:t>Alliances et partenaires</a:t>
          </a:r>
          <a:endParaRPr lang="fr-FR" dirty="0"/>
        </a:p>
      </dgm:t>
    </dgm:pt>
    <dgm:pt modelId="{8500F587-6B39-459E-94F6-3E546249FE82}" type="parTrans" cxnId="{AEF1BF06-2227-477B-8530-AB3D5F0217A7}">
      <dgm:prSet/>
      <dgm:spPr/>
      <dgm:t>
        <a:bodyPr/>
        <a:lstStyle/>
        <a:p>
          <a:endParaRPr lang="fr-FR"/>
        </a:p>
      </dgm:t>
    </dgm:pt>
    <dgm:pt modelId="{EFEF7311-20DE-470D-A64C-07C52EDF0DD1}" type="sibTrans" cxnId="{AEF1BF06-2227-477B-8530-AB3D5F0217A7}">
      <dgm:prSet/>
      <dgm:spPr/>
      <dgm:t>
        <a:bodyPr/>
        <a:lstStyle/>
        <a:p>
          <a:endParaRPr lang="fr-FR"/>
        </a:p>
      </dgm:t>
    </dgm:pt>
    <dgm:pt modelId="{31E3721E-F8CC-4204-B336-350CA10BD8BD}" type="pres">
      <dgm:prSet presAssocID="{484FC8C6-F80E-42E1-8407-BBE3370B270E}" presName="Name0" presStyleCnt="0">
        <dgm:presLayoutVars>
          <dgm:chMax val="7"/>
          <dgm:chPref val="7"/>
          <dgm:dir/>
        </dgm:presLayoutVars>
      </dgm:prSet>
      <dgm:spPr/>
      <dgm:t>
        <a:bodyPr/>
        <a:lstStyle/>
        <a:p>
          <a:endParaRPr lang="fr-FR"/>
        </a:p>
      </dgm:t>
    </dgm:pt>
    <dgm:pt modelId="{0F12414C-FAE2-4D2B-A055-8AD368109980}" type="pres">
      <dgm:prSet presAssocID="{484FC8C6-F80E-42E1-8407-BBE3370B270E}" presName="Name1" presStyleCnt="0"/>
      <dgm:spPr/>
    </dgm:pt>
    <dgm:pt modelId="{3F1D7785-5A77-4303-BB65-AC907102097E}" type="pres">
      <dgm:prSet presAssocID="{484FC8C6-F80E-42E1-8407-BBE3370B270E}" presName="cycle" presStyleCnt="0"/>
      <dgm:spPr/>
    </dgm:pt>
    <dgm:pt modelId="{5CE0FF5E-3846-4936-B1A3-9C3B7CCE6CD0}" type="pres">
      <dgm:prSet presAssocID="{484FC8C6-F80E-42E1-8407-BBE3370B270E}" presName="srcNode" presStyleLbl="node1" presStyleIdx="0" presStyleCnt="5"/>
      <dgm:spPr/>
    </dgm:pt>
    <dgm:pt modelId="{8D71E734-E29F-42BC-A8C5-591CB80469E2}" type="pres">
      <dgm:prSet presAssocID="{484FC8C6-F80E-42E1-8407-BBE3370B270E}" presName="conn" presStyleLbl="parChTrans1D2" presStyleIdx="0" presStyleCnt="1"/>
      <dgm:spPr/>
      <dgm:t>
        <a:bodyPr/>
        <a:lstStyle/>
        <a:p>
          <a:endParaRPr lang="fr-FR"/>
        </a:p>
      </dgm:t>
    </dgm:pt>
    <dgm:pt modelId="{AE0C1693-41AB-4798-B287-9FFFC680D36E}" type="pres">
      <dgm:prSet presAssocID="{484FC8C6-F80E-42E1-8407-BBE3370B270E}" presName="extraNode" presStyleLbl="node1" presStyleIdx="0" presStyleCnt="5"/>
      <dgm:spPr/>
    </dgm:pt>
    <dgm:pt modelId="{4FC93031-81E3-4D83-A9FE-8750D804D26F}" type="pres">
      <dgm:prSet presAssocID="{484FC8C6-F80E-42E1-8407-BBE3370B270E}" presName="dstNode" presStyleLbl="node1" presStyleIdx="0" presStyleCnt="5"/>
      <dgm:spPr/>
    </dgm:pt>
    <dgm:pt modelId="{C6D6A27F-E798-40B8-846A-E60304249367}" type="pres">
      <dgm:prSet presAssocID="{59E26C97-C3B1-422D-BCB3-BB10F158F20C}" presName="text_1" presStyleLbl="node1" presStyleIdx="0" presStyleCnt="5">
        <dgm:presLayoutVars>
          <dgm:bulletEnabled val="1"/>
        </dgm:presLayoutVars>
      </dgm:prSet>
      <dgm:spPr/>
      <dgm:t>
        <a:bodyPr/>
        <a:lstStyle/>
        <a:p>
          <a:endParaRPr lang="fr-FR"/>
        </a:p>
      </dgm:t>
    </dgm:pt>
    <dgm:pt modelId="{217BAF0B-5719-48F4-81F5-56EA9F4D4B14}" type="pres">
      <dgm:prSet presAssocID="{59E26C97-C3B1-422D-BCB3-BB10F158F20C}" presName="accent_1" presStyleCnt="0"/>
      <dgm:spPr/>
    </dgm:pt>
    <dgm:pt modelId="{67CC4D9E-1393-4AF9-A4BB-87B92896658D}" type="pres">
      <dgm:prSet presAssocID="{59E26C97-C3B1-422D-BCB3-BB10F158F20C}" presName="accentRepeatNode" presStyleLbl="solidFgAcc1" presStyleIdx="0" presStyleCnt="5"/>
      <dgm:spPr/>
    </dgm:pt>
    <dgm:pt modelId="{D1C52B07-4C57-4ACC-9C43-8108043DF913}" type="pres">
      <dgm:prSet presAssocID="{F08F5754-6EDC-4BDA-AC92-D8F37A6B7A82}" presName="text_2" presStyleLbl="node1" presStyleIdx="1" presStyleCnt="5">
        <dgm:presLayoutVars>
          <dgm:bulletEnabled val="1"/>
        </dgm:presLayoutVars>
      </dgm:prSet>
      <dgm:spPr/>
      <dgm:t>
        <a:bodyPr/>
        <a:lstStyle/>
        <a:p>
          <a:endParaRPr lang="fr-FR"/>
        </a:p>
      </dgm:t>
    </dgm:pt>
    <dgm:pt modelId="{B0750D0B-2C88-4DFD-89B1-105E692BBC67}" type="pres">
      <dgm:prSet presAssocID="{F08F5754-6EDC-4BDA-AC92-D8F37A6B7A82}" presName="accent_2" presStyleCnt="0"/>
      <dgm:spPr/>
    </dgm:pt>
    <dgm:pt modelId="{21459678-FAD1-4D9F-A699-99DE15D1B7F3}" type="pres">
      <dgm:prSet presAssocID="{F08F5754-6EDC-4BDA-AC92-D8F37A6B7A82}" presName="accentRepeatNode" presStyleLbl="solidFgAcc1" presStyleIdx="1" presStyleCnt="5"/>
      <dgm:spPr/>
    </dgm:pt>
    <dgm:pt modelId="{8E28455C-9B50-4B54-9C55-CC664996D2DA}" type="pres">
      <dgm:prSet presAssocID="{D2C92C87-0C95-4F01-90EC-F7770A111DDC}" presName="text_3" presStyleLbl="node1" presStyleIdx="2" presStyleCnt="5">
        <dgm:presLayoutVars>
          <dgm:bulletEnabled val="1"/>
        </dgm:presLayoutVars>
      </dgm:prSet>
      <dgm:spPr/>
      <dgm:t>
        <a:bodyPr/>
        <a:lstStyle/>
        <a:p>
          <a:endParaRPr lang="fr-FR"/>
        </a:p>
      </dgm:t>
    </dgm:pt>
    <dgm:pt modelId="{72A953D1-6C28-426C-8420-A4F86BCD1DFE}" type="pres">
      <dgm:prSet presAssocID="{D2C92C87-0C95-4F01-90EC-F7770A111DDC}" presName="accent_3" presStyleCnt="0"/>
      <dgm:spPr/>
    </dgm:pt>
    <dgm:pt modelId="{A6836978-CBDA-4F83-A9CA-ECF56E42559D}" type="pres">
      <dgm:prSet presAssocID="{D2C92C87-0C95-4F01-90EC-F7770A111DDC}" presName="accentRepeatNode" presStyleLbl="solidFgAcc1" presStyleIdx="2" presStyleCnt="5"/>
      <dgm:spPr/>
    </dgm:pt>
    <dgm:pt modelId="{E7C20A2D-64DF-4439-AD97-C8591D5F43C1}" type="pres">
      <dgm:prSet presAssocID="{F951A4BC-F1E1-4D5B-803F-B041FCE45302}" presName="text_4" presStyleLbl="node1" presStyleIdx="3" presStyleCnt="5">
        <dgm:presLayoutVars>
          <dgm:bulletEnabled val="1"/>
        </dgm:presLayoutVars>
      </dgm:prSet>
      <dgm:spPr/>
      <dgm:t>
        <a:bodyPr/>
        <a:lstStyle/>
        <a:p>
          <a:endParaRPr lang="fr-FR"/>
        </a:p>
      </dgm:t>
    </dgm:pt>
    <dgm:pt modelId="{0CA6718E-3AA6-4C8B-843E-E4A6E5CC304C}" type="pres">
      <dgm:prSet presAssocID="{F951A4BC-F1E1-4D5B-803F-B041FCE45302}" presName="accent_4" presStyleCnt="0"/>
      <dgm:spPr/>
    </dgm:pt>
    <dgm:pt modelId="{63DA5264-1B59-47DE-A4EF-992A995677BF}" type="pres">
      <dgm:prSet presAssocID="{F951A4BC-F1E1-4D5B-803F-B041FCE45302}" presName="accentRepeatNode" presStyleLbl="solidFgAcc1" presStyleIdx="3" presStyleCnt="5"/>
      <dgm:spPr/>
    </dgm:pt>
    <dgm:pt modelId="{2A9FC2E5-2E84-4711-9060-010DDA4AEB1D}" type="pres">
      <dgm:prSet presAssocID="{515E2654-7DD6-4729-8501-5231F89BD0D6}" presName="text_5" presStyleLbl="node1" presStyleIdx="4" presStyleCnt="5">
        <dgm:presLayoutVars>
          <dgm:bulletEnabled val="1"/>
        </dgm:presLayoutVars>
      </dgm:prSet>
      <dgm:spPr/>
      <dgm:t>
        <a:bodyPr/>
        <a:lstStyle/>
        <a:p>
          <a:endParaRPr lang="fr-FR"/>
        </a:p>
      </dgm:t>
    </dgm:pt>
    <dgm:pt modelId="{0454E5A0-DFE0-4AC1-9813-ADDC291025EC}" type="pres">
      <dgm:prSet presAssocID="{515E2654-7DD6-4729-8501-5231F89BD0D6}" presName="accent_5" presStyleCnt="0"/>
      <dgm:spPr/>
    </dgm:pt>
    <dgm:pt modelId="{1FB8D383-610C-4B35-96D8-7A3428C4335D}" type="pres">
      <dgm:prSet presAssocID="{515E2654-7DD6-4729-8501-5231F89BD0D6}" presName="accentRepeatNode" presStyleLbl="solidFgAcc1" presStyleIdx="4" presStyleCnt="5"/>
      <dgm:spPr/>
    </dgm:pt>
  </dgm:ptLst>
  <dgm:cxnLst>
    <dgm:cxn modelId="{14AB4302-4608-43ED-A633-73E74400520B}" srcId="{484FC8C6-F80E-42E1-8407-BBE3370B270E}" destId="{F951A4BC-F1E1-4D5B-803F-B041FCE45302}" srcOrd="3" destOrd="0" parTransId="{B60C0469-24CA-492B-959B-9220731A70BA}" sibTransId="{B4531E57-97E0-4F5B-9085-A0268DC6A346}"/>
    <dgm:cxn modelId="{FA1CD121-64C4-46E1-A0D0-FC5E0B7BB97A}" srcId="{484FC8C6-F80E-42E1-8407-BBE3370B270E}" destId="{59E26C97-C3B1-422D-BCB3-BB10F158F20C}" srcOrd="0" destOrd="0" parTransId="{B1878EA4-D0FC-4A89-91B7-0EED04755D64}" sibTransId="{34EA9641-9B37-4D12-9C99-22553A418844}"/>
    <dgm:cxn modelId="{FF351952-2134-49EB-AEDB-A495FD53D1D6}" type="presOf" srcId="{59E26C97-C3B1-422D-BCB3-BB10F158F20C}" destId="{C6D6A27F-E798-40B8-846A-E60304249367}" srcOrd="0" destOrd="0" presId="urn:microsoft.com/office/officeart/2008/layout/VerticalCurvedList"/>
    <dgm:cxn modelId="{3ECA8304-BDCD-4724-BB15-66FEEA435604}" srcId="{484FC8C6-F80E-42E1-8407-BBE3370B270E}" destId="{D2C92C87-0C95-4F01-90EC-F7770A111DDC}" srcOrd="2" destOrd="0" parTransId="{BA772265-8FA2-4BB7-BFD0-8086537F0600}" sibTransId="{2F72CFA0-5813-4284-B83D-4B1B54E6D7A0}"/>
    <dgm:cxn modelId="{AEF1BF06-2227-477B-8530-AB3D5F0217A7}" srcId="{484FC8C6-F80E-42E1-8407-BBE3370B270E}" destId="{515E2654-7DD6-4729-8501-5231F89BD0D6}" srcOrd="4" destOrd="0" parTransId="{8500F587-6B39-459E-94F6-3E546249FE82}" sibTransId="{EFEF7311-20DE-470D-A64C-07C52EDF0DD1}"/>
    <dgm:cxn modelId="{2E845BA7-1DEB-4752-BBA6-617043ED959E}" type="presOf" srcId="{515E2654-7DD6-4729-8501-5231F89BD0D6}" destId="{2A9FC2E5-2E84-4711-9060-010DDA4AEB1D}" srcOrd="0" destOrd="0" presId="urn:microsoft.com/office/officeart/2008/layout/VerticalCurvedList"/>
    <dgm:cxn modelId="{0BDAF441-091A-4881-92D4-0EEDF44E7AE3}" type="presOf" srcId="{F951A4BC-F1E1-4D5B-803F-B041FCE45302}" destId="{E7C20A2D-64DF-4439-AD97-C8591D5F43C1}" srcOrd="0" destOrd="0" presId="urn:microsoft.com/office/officeart/2008/layout/VerticalCurvedList"/>
    <dgm:cxn modelId="{874CD717-5D88-4C25-B876-865C7E6EE3E1}" type="presOf" srcId="{F08F5754-6EDC-4BDA-AC92-D8F37A6B7A82}" destId="{D1C52B07-4C57-4ACC-9C43-8108043DF913}" srcOrd="0" destOrd="0" presId="urn:microsoft.com/office/officeart/2008/layout/VerticalCurvedList"/>
    <dgm:cxn modelId="{78705D4D-82BF-427C-A448-A3C1D4FBB4E4}" srcId="{484FC8C6-F80E-42E1-8407-BBE3370B270E}" destId="{F08F5754-6EDC-4BDA-AC92-D8F37A6B7A82}" srcOrd="1" destOrd="0" parTransId="{7CBE86FA-2D9C-428B-B34C-A33FCA9DC00B}" sibTransId="{6B45FFA4-ADD3-4CF8-8F81-E97970314B7C}"/>
    <dgm:cxn modelId="{FE9A8172-983B-4146-BD11-74FD173190AD}" type="presOf" srcId="{D2C92C87-0C95-4F01-90EC-F7770A111DDC}" destId="{8E28455C-9B50-4B54-9C55-CC664996D2DA}" srcOrd="0" destOrd="0" presId="urn:microsoft.com/office/officeart/2008/layout/VerticalCurvedList"/>
    <dgm:cxn modelId="{FD6F6C44-4FC0-4A4F-9B2A-58F3983680DE}" type="presOf" srcId="{34EA9641-9B37-4D12-9C99-22553A418844}" destId="{8D71E734-E29F-42BC-A8C5-591CB80469E2}" srcOrd="0" destOrd="0" presId="urn:microsoft.com/office/officeart/2008/layout/VerticalCurvedList"/>
    <dgm:cxn modelId="{751FECA0-BA9E-4E7F-824D-E05343F94CFE}" type="presOf" srcId="{484FC8C6-F80E-42E1-8407-BBE3370B270E}" destId="{31E3721E-F8CC-4204-B336-350CA10BD8BD}" srcOrd="0" destOrd="0" presId="urn:microsoft.com/office/officeart/2008/layout/VerticalCurvedList"/>
    <dgm:cxn modelId="{0C8DCBD3-AA96-4174-8C5E-71B76C5E8E26}" type="presParOf" srcId="{31E3721E-F8CC-4204-B336-350CA10BD8BD}" destId="{0F12414C-FAE2-4D2B-A055-8AD368109980}" srcOrd="0" destOrd="0" presId="urn:microsoft.com/office/officeart/2008/layout/VerticalCurvedList"/>
    <dgm:cxn modelId="{9C510261-A4FA-43A3-B910-46D31D223DBD}" type="presParOf" srcId="{0F12414C-FAE2-4D2B-A055-8AD368109980}" destId="{3F1D7785-5A77-4303-BB65-AC907102097E}" srcOrd="0" destOrd="0" presId="urn:microsoft.com/office/officeart/2008/layout/VerticalCurvedList"/>
    <dgm:cxn modelId="{550688D0-D528-48E2-9379-8BBA8B237539}" type="presParOf" srcId="{3F1D7785-5A77-4303-BB65-AC907102097E}" destId="{5CE0FF5E-3846-4936-B1A3-9C3B7CCE6CD0}" srcOrd="0" destOrd="0" presId="urn:microsoft.com/office/officeart/2008/layout/VerticalCurvedList"/>
    <dgm:cxn modelId="{EC999DF3-7BD8-4870-8984-4DD2B641212E}" type="presParOf" srcId="{3F1D7785-5A77-4303-BB65-AC907102097E}" destId="{8D71E734-E29F-42BC-A8C5-591CB80469E2}" srcOrd="1" destOrd="0" presId="urn:microsoft.com/office/officeart/2008/layout/VerticalCurvedList"/>
    <dgm:cxn modelId="{DFA3292B-3829-421A-8BC8-90C46A806361}" type="presParOf" srcId="{3F1D7785-5A77-4303-BB65-AC907102097E}" destId="{AE0C1693-41AB-4798-B287-9FFFC680D36E}" srcOrd="2" destOrd="0" presId="urn:microsoft.com/office/officeart/2008/layout/VerticalCurvedList"/>
    <dgm:cxn modelId="{0CC68422-A1AE-45F8-A019-660DA9F40FAA}" type="presParOf" srcId="{3F1D7785-5A77-4303-BB65-AC907102097E}" destId="{4FC93031-81E3-4D83-A9FE-8750D804D26F}" srcOrd="3" destOrd="0" presId="urn:microsoft.com/office/officeart/2008/layout/VerticalCurvedList"/>
    <dgm:cxn modelId="{B9C74370-C897-4035-B825-7D49DFA7BBEF}" type="presParOf" srcId="{0F12414C-FAE2-4D2B-A055-8AD368109980}" destId="{C6D6A27F-E798-40B8-846A-E60304249367}" srcOrd="1" destOrd="0" presId="urn:microsoft.com/office/officeart/2008/layout/VerticalCurvedList"/>
    <dgm:cxn modelId="{6D87FDC3-B789-4E58-AB0A-4F2A1C8C6EA1}" type="presParOf" srcId="{0F12414C-FAE2-4D2B-A055-8AD368109980}" destId="{217BAF0B-5719-48F4-81F5-56EA9F4D4B14}" srcOrd="2" destOrd="0" presId="urn:microsoft.com/office/officeart/2008/layout/VerticalCurvedList"/>
    <dgm:cxn modelId="{F2FF100B-0B7B-4C61-A2B4-32F1EBCF8549}" type="presParOf" srcId="{217BAF0B-5719-48F4-81F5-56EA9F4D4B14}" destId="{67CC4D9E-1393-4AF9-A4BB-87B92896658D}" srcOrd="0" destOrd="0" presId="urn:microsoft.com/office/officeart/2008/layout/VerticalCurvedList"/>
    <dgm:cxn modelId="{E356F65D-6C97-4C6E-A238-C3DDD21450E9}" type="presParOf" srcId="{0F12414C-FAE2-4D2B-A055-8AD368109980}" destId="{D1C52B07-4C57-4ACC-9C43-8108043DF913}" srcOrd="3" destOrd="0" presId="urn:microsoft.com/office/officeart/2008/layout/VerticalCurvedList"/>
    <dgm:cxn modelId="{358AA82C-655C-4F0E-933E-87ACBEB82604}" type="presParOf" srcId="{0F12414C-FAE2-4D2B-A055-8AD368109980}" destId="{B0750D0B-2C88-4DFD-89B1-105E692BBC67}" srcOrd="4" destOrd="0" presId="urn:microsoft.com/office/officeart/2008/layout/VerticalCurvedList"/>
    <dgm:cxn modelId="{3E558D6F-A0DA-4B05-81B5-E858CC1CD98A}" type="presParOf" srcId="{B0750D0B-2C88-4DFD-89B1-105E692BBC67}" destId="{21459678-FAD1-4D9F-A699-99DE15D1B7F3}" srcOrd="0" destOrd="0" presId="urn:microsoft.com/office/officeart/2008/layout/VerticalCurvedList"/>
    <dgm:cxn modelId="{2496EF66-654D-4240-A7DC-3B1CB48D582B}" type="presParOf" srcId="{0F12414C-FAE2-4D2B-A055-8AD368109980}" destId="{8E28455C-9B50-4B54-9C55-CC664996D2DA}" srcOrd="5" destOrd="0" presId="urn:microsoft.com/office/officeart/2008/layout/VerticalCurvedList"/>
    <dgm:cxn modelId="{E8E2F100-11F5-4736-8ACA-145723E71462}" type="presParOf" srcId="{0F12414C-FAE2-4D2B-A055-8AD368109980}" destId="{72A953D1-6C28-426C-8420-A4F86BCD1DFE}" srcOrd="6" destOrd="0" presId="urn:microsoft.com/office/officeart/2008/layout/VerticalCurvedList"/>
    <dgm:cxn modelId="{B04E27AF-32DB-4BCA-ADCC-7770EDE72037}" type="presParOf" srcId="{72A953D1-6C28-426C-8420-A4F86BCD1DFE}" destId="{A6836978-CBDA-4F83-A9CA-ECF56E42559D}" srcOrd="0" destOrd="0" presId="urn:microsoft.com/office/officeart/2008/layout/VerticalCurvedList"/>
    <dgm:cxn modelId="{3E80A7BA-9885-4696-A31F-10DB6456F4D7}" type="presParOf" srcId="{0F12414C-FAE2-4D2B-A055-8AD368109980}" destId="{E7C20A2D-64DF-4439-AD97-C8591D5F43C1}" srcOrd="7" destOrd="0" presId="urn:microsoft.com/office/officeart/2008/layout/VerticalCurvedList"/>
    <dgm:cxn modelId="{53F2FE44-2830-49BB-8C9E-AA2985D62618}" type="presParOf" srcId="{0F12414C-FAE2-4D2B-A055-8AD368109980}" destId="{0CA6718E-3AA6-4C8B-843E-E4A6E5CC304C}" srcOrd="8" destOrd="0" presId="urn:microsoft.com/office/officeart/2008/layout/VerticalCurvedList"/>
    <dgm:cxn modelId="{0CEB85D5-5DEE-420A-ABA5-88B285759BCA}" type="presParOf" srcId="{0CA6718E-3AA6-4C8B-843E-E4A6E5CC304C}" destId="{63DA5264-1B59-47DE-A4EF-992A995677BF}" srcOrd="0" destOrd="0" presId="urn:microsoft.com/office/officeart/2008/layout/VerticalCurvedList"/>
    <dgm:cxn modelId="{059818A9-A601-4371-9461-7BF01D3EFDF5}" type="presParOf" srcId="{0F12414C-FAE2-4D2B-A055-8AD368109980}" destId="{2A9FC2E5-2E84-4711-9060-010DDA4AEB1D}" srcOrd="9" destOrd="0" presId="urn:microsoft.com/office/officeart/2008/layout/VerticalCurvedList"/>
    <dgm:cxn modelId="{795DC777-6C58-42FD-821B-61A3ECD73298}" type="presParOf" srcId="{0F12414C-FAE2-4D2B-A055-8AD368109980}" destId="{0454E5A0-DFE0-4AC1-9813-ADDC291025EC}" srcOrd="10" destOrd="0" presId="urn:microsoft.com/office/officeart/2008/layout/VerticalCurvedList"/>
    <dgm:cxn modelId="{96C3B218-F234-479B-BC66-156860766598}" type="presParOf" srcId="{0454E5A0-DFE0-4AC1-9813-ADDC291025EC}" destId="{1FB8D383-610C-4B35-96D8-7A3428C4335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1E734-E29F-42BC-A8C5-591CB80469E2}">
      <dsp:nvSpPr>
        <dsp:cNvPr id="0" name=""/>
        <dsp:cNvSpPr/>
      </dsp:nvSpPr>
      <dsp:spPr>
        <a:xfrm>
          <a:off x="-6445641" y="-985855"/>
          <a:ext cx="7672034" cy="7672034"/>
        </a:xfrm>
        <a:prstGeom prst="blockArc">
          <a:avLst>
            <a:gd name="adj1" fmla="val 18900000"/>
            <a:gd name="adj2" fmla="val 2700000"/>
            <a:gd name="adj3" fmla="val 282"/>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6A27F-E798-40B8-846A-E60304249367}">
      <dsp:nvSpPr>
        <dsp:cNvPr id="0" name=""/>
        <dsp:cNvSpPr/>
      </dsp:nvSpPr>
      <dsp:spPr>
        <a:xfrm>
          <a:off x="535744" y="356156"/>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Entreprise à </a:t>
          </a:r>
          <a:r>
            <a:rPr lang="fr-FR" sz="3400" kern="1200" dirty="0" err="1" smtClean="0"/>
            <a:t>Benchmarker</a:t>
          </a:r>
          <a:endParaRPr lang="fr-FR" sz="3400" kern="1200" dirty="0"/>
        </a:p>
      </dsp:txBody>
      <dsp:txXfrm>
        <a:off x="535744" y="356156"/>
        <a:ext cx="6380910" cy="712768"/>
      </dsp:txXfrm>
    </dsp:sp>
    <dsp:sp modelId="{67CC4D9E-1393-4AF9-A4BB-87B92896658D}">
      <dsp:nvSpPr>
        <dsp:cNvPr id="0" name=""/>
        <dsp:cNvSpPr/>
      </dsp:nvSpPr>
      <dsp:spPr>
        <a:xfrm>
          <a:off x="90264" y="26706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C52B07-4C57-4ACC-9C43-8108043DF913}">
      <dsp:nvSpPr>
        <dsp:cNvPr id="0" name=""/>
        <dsp:cNvSpPr/>
      </dsp:nvSpPr>
      <dsp:spPr>
        <a:xfrm>
          <a:off x="1046493" y="1424966"/>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Changement organisationnel</a:t>
          </a:r>
          <a:endParaRPr lang="fr-FR" sz="3400" kern="1200" dirty="0"/>
        </a:p>
      </dsp:txBody>
      <dsp:txXfrm>
        <a:off x="1046493" y="1424966"/>
        <a:ext cx="5870161" cy="712768"/>
      </dsp:txXfrm>
    </dsp:sp>
    <dsp:sp modelId="{21459678-FAD1-4D9F-A699-99DE15D1B7F3}">
      <dsp:nvSpPr>
        <dsp:cNvPr id="0" name=""/>
        <dsp:cNvSpPr/>
      </dsp:nvSpPr>
      <dsp:spPr>
        <a:xfrm>
          <a:off x="601013" y="1335870"/>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8455C-9B50-4B54-9C55-CC664996D2DA}">
      <dsp:nvSpPr>
        <dsp:cNvPr id="0" name=""/>
        <dsp:cNvSpPr/>
      </dsp:nvSpPr>
      <dsp:spPr>
        <a:xfrm>
          <a:off x="1203252" y="2493777"/>
          <a:ext cx="5713402"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Stratégies</a:t>
          </a:r>
          <a:endParaRPr lang="fr-FR" sz="3400" kern="1200" dirty="0"/>
        </a:p>
      </dsp:txBody>
      <dsp:txXfrm>
        <a:off x="1203252" y="2493777"/>
        <a:ext cx="5713402" cy="712768"/>
      </dsp:txXfrm>
    </dsp:sp>
    <dsp:sp modelId="{A6836978-CBDA-4F83-A9CA-ECF56E42559D}">
      <dsp:nvSpPr>
        <dsp:cNvPr id="0" name=""/>
        <dsp:cNvSpPr/>
      </dsp:nvSpPr>
      <dsp:spPr>
        <a:xfrm>
          <a:off x="757771" y="240468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0A2D-64DF-4439-AD97-C8591D5F43C1}">
      <dsp:nvSpPr>
        <dsp:cNvPr id="0" name=""/>
        <dsp:cNvSpPr/>
      </dsp:nvSpPr>
      <dsp:spPr>
        <a:xfrm>
          <a:off x="1046493" y="3562587"/>
          <a:ext cx="5870161"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Normes et règlementations</a:t>
          </a:r>
          <a:endParaRPr lang="fr-FR" sz="3400" kern="1200" dirty="0"/>
        </a:p>
      </dsp:txBody>
      <dsp:txXfrm>
        <a:off x="1046493" y="3562587"/>
        <a:ext cx="5870161" cy="712768"/>
      </dsp:txXfrm>
    </dsp:sp>
    <dsp:sp modelId="{63DA5264-1B59-47DE-A4EF-992A995677BF}">
      <dsp:nvSpPr>
        <dsp:cNvPr id="0" name=""/>
        <dsp:cNvSpPr/>
      </dsp:nvSpPr>
      <dsp:spPr>
        <a:xfrm>
          <a:off x="601013" y="3473491"/>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9FC2E5-2E84-4711-9060-010DDA4AEB1D}">
      <dsp:nvSpPr>
        <dsp:cNvPr id="0" name=""/>
        <dsp:cNvSpPr/>
      </dsp:nvSpPr>
      <dsp:spPr>
        <a:xfrm>
          <a:off x="535744" y="4631398"/>
          <a:ext cx="6380910" cy="7127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5760" tIns="86360" rIns="86360" bIns="86360" numCol="1" spcCol="1270" anchor="ctr" anchorCtr="0">
          <a:noAutofit/>
        </a:bodyPr>
        <a:lstStyle/>
        <a:p>
          <a:pPr lvl="0" algn="l" defTabSz="1511300">
            <a:lnSpc>
              <a:spcPct val="90000"/>
            </a:lnSpc>
            <a:spcBef>
              <a:spcPct val="0"/>
            </a:spcBef>
            <a:spcAft>
              <a:spcPct val="35000"/>
            </a:spcAft>
          </a:pPr>
          <a:r>
            <a:rPr lang="fr-FR" sz="3400" kern="1200" dirty="0" smtClean="0"/>
            <a:t>Alliances et partenaires</a:t>
          </a:r>
          <a:endParaRPr lang="fr-FR" sz="3400" kern="1200" dirty="0"/>
        </a:p>
      </dsp:txBody>
      <dsp:txXfrm>
        <a:off x="535744" y="4631398"/>
        <a:ext cx="6380910" cy="712768"/>
      </dsp:txXfrm>
    </dsp:sp>
    <dsp:sp modelId="{1FB8D383-610C-4B35-96D8-7A3428C4335D}">
      <dsp:nvSpPr>
        <dsp:cNvPr id="0" name=""/>
        <dsp:cNvSpPr/>
      </dsp:nvSpPr>
      <dsp:spPr>
        <a:xfrm>
          <a:off x="90264" y="4542302"/>
          <a:ext cx="890960" cy="890960"/>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112660-ED52-4A7A-A1B6-6D8C1A085D21}" type="datetimeFigureOut">
              <a:rPr lang="fr-FR" smtClean="0"/>
              <a:t>31/05/2014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5CDF3-CB5C-4898-A580-B598BF4196F9}" type="slidenum">
              <a:rPr lang="fr-FR" smtClean="0"/>
              <a:t>‹N°›</a:t>
            </a:fld>
            <a:endParaRPr lang="fr-FR"/>
          </a:p>
        </p:txBody>
      </p:sp>
    </p:spTree>
    <p:extLst>
      <p:ext uri="{BB962C8B-B14F-4D97-AF65-F5344CB8AC3E}">
        <p14:creationId xmlns:p14="http://schemas.microsoft.com/office/powerpoint/2010/main" val="317458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FA4515A9-821F-4051-8C09-EEC2271A6152}" type="datetime1">
              <a:rPr lang="en-US" smtClean="0"/>
              <a:t>5/31/2014</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460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2BF853-FD7B-4DDB-BC49-B792F2512592}"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432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8ABE705-F92C-46E0-8FC6-39D681FED4E6}"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6830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C934809-CC4F-49E1-9650-B5D1BB215CB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5722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44F69FF-393D-49F6-814A-8339D7241CE0}"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3117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F2BF9F-1862-43C7-A88E-5244332AE3F1}"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92801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6554357-C82B-4F2A-A012-DDDBD0C89BFC}"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231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D1D792-9782-4C89-911D-0C422B649EB8}"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590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5D95F7C-611F-4A76-A5D2-B964DECDEA59}"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87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7660" y="5420061"/>
            <a:ext cx="1284340" cy="1451862"/>
          </a:xfrm>
          <a:prstGeom prst="rect">
            <a:avLst/>
          </a:prstGeom>
        </p:spPr>
      </p:pic>
      <p:sp>
        <p:nvSpPr>
          <p:cNvPr id="2" name="Title 1"/>
          <p:cNvSpPr>
            <a:spLocks noGrp="1"/>
          </p:cNvSpPr>
          <p:nvPr>
            <p:ph type="title"/>
          </p:nvPr>
        </p:nvSpPr>
        <p:spPr>
          <a:xfrm>
            <a:off x="1484310" y="254001"/>
            <a:ext cx="10018713" cy="914400"/>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484309" y="1498331"/>
            <a:ext cx="10018713" cy="4317731"/>
          </a:xfrm>
        </p:spPr>
        <p:txBody>
          <a:bodyPr anchor="ctr"/>
          <a:lstStyle>
            <a:lvl1pPr marL="0" indent="0">
              <a:buNone/>
              <a:defRPr/>
            </a:lvl1pPr>
          </a:lstStyle>
          <a:p>
            <a:pPr lvl="0"/>
            <a:endParaRPr lang="en-US" dirty="0" smtClean="0"/>
          </a:p>
        </p:txBody>
      </p:sp>
      <p:sp>
        <p:nvSpPr>
          <p:cNvPr id="4" name="Date Placeholder 3"/>
          <p:cNvSpPr>
            <a:spLocks noGrp="1"/>
          </p:cNvSpPr>
          <p:nvPr>
            <p:ph type="dt" sz="half" idx="10"/>
          </p:nvPr>
        </p:nvSpPr>
        <p:spPr>
          <a:xfrm>
            <a:off x="9816529" y="6470648"/>
            <a:ext cx="1143000" cy="365125"/>
          </a:xfrm>
        </p:spPr>
        <p:txBody>
          <a:bodyPr/>
          <a:lstStyle/>
          <a:p>
            <a:fld id="{29D2B7D7-DD28-4747-8D36-D88FA01F76F0}" type="datetime1">
              <a:rPr lang="en-US" smtClean="0"/>
              <a:t>5/31/2014</a:t>
            </a:fld>
            <a:endParaRPr lang="en-US" dirty="0"/>
          </a:p>
        </p:txBody>
      </p:sp>
      <p:sp>
        <p:nvSpPr>
          <p:cNvPr id="5" name="Footer Placeholder 4"/>
          <p:cNvSpPr>
            <a:spLocks noGrp="1"/>
          </p:cNvSpPr>
          <p:nvPr>
            <p:ph type="ftr" sz="quarter" idx="11"/>
          </p:nvPr>
        </p:nvSpPr>
        <p:spPr>
          <a:xfrm>
            <a:off x="6097852" y="6429009"/>
            <a:ext cx="7084177" cy="365125"/>
          </a:xfrm>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a:xfrm>
            <a:off x="11274246" y="5833254"/>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165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A3D3E2E-5337-4BC0-84BF-D15180B6B7AD}" type="datetime1">
              <a:rPr lang="en-US" smtClean="0"/>
              <a:t>5/31/2014</a:t>
            </a:fld>
            <a:endParaRPr lang="en-US" dirty="0"/>
          </a:p>
        </p:txBody>
      </p:sp>
      <p:sp>
        <p:nvSpPr>
          <p:cNvPr id="5" name="Footer Placeholder 4"/>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958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9AEE5EF-2259-47D9-A86A-C9B7A95A563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99988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1CE7069-834B-4133-85E1-F14709EC423E}" type="datetime1">
              <a:rPr lang="en-US" smtClean="0"/>
              <a:t>5/31/2014</a:t>
            </a:fld>
            <a:endParaRPr lang="en-US" dirty="0"/>
          </a:p>
        </p:txBody>
      </p:sp>
      <p:sp>
        <p:nvSpPr>
          <p:cNvPr id="8" name="Footer Placeholder 7"/>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756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0038877-6D88-489F-8A6B-9434B3A69C0E}" type="datetime1">
              <a:rPr lang="en-US" smtClean="0"/>
              <a:t>5/31/2014</a:t>
            </a:fld>
            <a:endParaRPr lang="en-US" dirty="0"/>
          </a:p>
        </p:txBody>
      </p:sp>
      <p:sp>
        <p:nvSpPr>
          <p:cNvPr id="4" name="Footer Placeholder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401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8298" y="5406138"/>
            <a:ext cx="1284340" cy="1451862"/>
          </a:xfrm>
          <a:prstGeom prst="rect">
            <a:avLst/>
          </a:prstGeom>
        </p:spPr>
      </p:pic>
      <p:sp>
        <p:nvSpPr>
          <p:cNvPr id="2" name="Date Placeholder 1"/>
          <p:cNvSpPr>
            <a:spLocks noGrp="1"/>
          </p:cNvSpPr>
          <p:nvPr>
            <p:ph type="dt" sz="half" idx="10"/>
          </p:nvPr>
        </p:nvSpPr>
        <p:spPr/>
        <p:txBody>
          <a:bodyPr/>
          <a:lstStyle/>
          <a:p>
            <a:fld id="{A9C797BA-AC9F-4F75-AA57-5912590B042E}" type="datetime1">
              <a:rPr lang="en-US" smtClean="0"/>
              <a:t>5/31/2014</a:t>
            </a:fld>
            <a:endParaRPr lang="en-US" dirty="0"/>
          </a:p>
        </p:txBody>
      </p:sp>
      <p:sp>
        <p:nvSpPr>
          <p:cNvPr id="3" name="Footer Placeholder 2"/>
          <p:cNvSpPr>
            <a:spLocks noGrp="1"/>
          </p:cNvSpPr>
          <p:nvPr>
            <p:ph type="ftr" sz="quarter" idx="11"/>
          </p:nvPr>
        </p:nvSpPr>
        <p:spPr>
          <a:xfrm>
            <a:off x="6042025" y="6448424"/>
            <a:ext cx="7084177" cy="365125"/>
          </a:xfrm>
        </p:spPr>
        <p:txBody>
          <a:bodyPr/>
          <a:lstStyle/>
          <a:p>
            <a:r>
              <a:rPr lang="fr-FR" smtClean="0"/>
              <a:t>Correia Aude - Desenfans Cassandre - Hernandez Guillaume - Lombard Gautier - Roux Anis</a:t>
            </a:r>
            <a:endParaRPr lang="en-US" dirty="0"/>
          </a:p>
        </p:txBody>
      </p:sp>
      <p:sp>
        <p:nvSpPr>
          <p:cNvPr id="4" name="Slide Number Placeholder 3"/>
          <p:cNvSpPr>
            <a:spLocks noGrp="1"/>
          </p:cNvSpPr>
          <p:nvPr>
            <p:ph type="sldNum" sz="quarter" idx="12"/>
          </p:nvPr>
        </p:nvSpPr>
        <p:spPr>
          <a:xfrm>
            <a:off x="11244884" y="5843736"/>
            <a:ext cx="551167" cy="365125"/>
          </a:xfrm>
        </p:spPr>
        <p:txBody>
          <a:bodyPr/>
          <a:lstStyle>
            <a:lvl1pPr algn="ctr">
              <a:defRPr sz="1400" b="1"/>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1253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EBB4A78-4169-4F27-819B-2A5E64F9444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65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D271516-8184-45BD-A890-6A763782309A}" type="datetime1">
              <a:rPr lang="en-US" smtClean="0"/>
              <a:t>5/31/2014</a:t>
            </a:fld>
            <a:endParaRPr lang="en-US" dirty="0"/>
          </a:p>
        </p:txBody>
      </p:sp>
      <p:sp>
        <p:nvSpPr>
          <p:cNvPr id="6" name="Footer Placeholder 5"/>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1450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5302" y="644842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945AFD-F824-4FB7-8624-7435E4968DFD}" type="datetime1">
              <a:rPr lang="en-US" smtClean="0"/>
              <a:t>5/31/2014</a:t>
            </a:fld>
            <a:endParaRPr lang="en-US" dirty="0"/>
          </a:p>
        </p:txBody>
      </p:sp>
      <p:sp>
        <p:nvSpPr>
          <p:cNvPr id="5" name="Footer Placeholder 4"/>
          <p:cNvSpPr>
            <a:spLocks noGrp="1"/>
          </p:cNvSpPr>
          <p:nvPr>
            <p:ph type="ftr" sz="quarter" idx="3"/>
          </p:nvPr>
        </p:nvSpPr>
        <p:spPr>
          <a:xfrm>
            <a:off x="2587625" y="6470650"/>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smtClean="0"/>
              <a:t>Correia Aude - Desenfans Cassandre - Hernandez Guillaume - Lombard Gautier - Roux Anis</a:t>
            </a:r>
            <a:endParaRPr lang="en-US" dirty="0"/>
          </a:p>
        </p:txBody>
      </p:sp>
      <p:sp>
        <p:nvSpPr>
          <p:cNvPr id="6" name="Slide Number Placeholder 5"/>
          <p:cNvSpPr>
            <a:spLocks noGrp="1"/>
          </p:cNvSpPr>
          <p:nvPr>
            <p:ph type="sldNum" sz="quarter" idx="4"/>
          </p:nvPr>
        </p:nvSpPr>
        <p:spPr>
          <a:xfrm>
            <a:off x="10951856" y="6448424"/>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7764074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uxsure.fr/2013/12/10/martini-offre-du-gran-lusso-pour-son-anniversair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degroupnews.com/actualite/n9498-apple-samsung-huawei-smartphone-concurrence.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journaldunet.com/management/expert/57483/notre-avenir---numerique---ou-humain.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latribune.fr/technos-medias/informatique/20140502trib000829093/le-travail-collaboratif-a-l-heure-des-entreprises-2.0.html"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trends.levif.be/economie/actualite/entreprises/belgacom-propose-une-organisation-du-travail-plus-flexible/article-4000607068471.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zonebourse.com/GOWEX-15040537/actualite/GOWEX--accentue-sa-presence-au-Royaume-Uni-avec-deux-nouvelles-Villes-WiFi-Intelligentes-185149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paperjam.lu/article/fr/le-client-est-lo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relationclientmag.fr/Thematique/acteurs-strategies-1014/Breves/Vueling-instaure-service-Premium-ses-voyageurs-reguliers-237078.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efigaro.fr/conjoncture/2014/05/21/20002-20140521ARTFIG00004-aviva-va-investir-10millions-d-euros-dans-l-economie-sociale.php"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ifocop.fr/vers-une-reforme-des-stages/" TargetMode="External"/><Relationship Id="rId2" Type="http://schemas.openxmlformats.org/officeDocument/2006/relationships/hyperlink" Target="http://lentreprise.lexpress.fr/rh-management/droit-travail/stage-en-entreprise-ce-que-la-loi-va-changer-en-8-points-cles_151378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entreprise.lexpress.fr/creation-entreprise/auto-entrepreneur/laurent-grandguillaume-la-loi-sur-les-auto-entrepreneurs-est-une-bonne-chose-de-faite_1545623.html#c3dl4rjHCVMXSWwH.9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tudiant.aujourdhui.fr/etudiant/info/les-pme-recrutent-des-milliers-de-jobs-sur-facebook.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toute-la-franchise.com/news-281302-sfr-et-vodafone-renouvellent-leur-alliance-strategique-mondiale-pour-quatre-an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zdnet.fr/actualites/avec-ion-blackberry-se-positionne-sur-le-marche-des-objets-connectes-39801485.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fmtv.com/high-tech/orange-bouygues-atouts-risques-dun-eventuel-mariage-777291.html" TargetMode="Externa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tablette-tactile.net/actualite-generale/officiel-apple-rachete-beats-3-milliards-dollars-15434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rancine.com/recettes/pates-a/pate-a-pizz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herabbithole.fr/2012/09/30/sfr-et-shazam-creent-levenement-en-lancant-une-campagne-tv-interactive-inedit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lesinrocks.com/2014/01/06/actualite/girls-mtv-snapchat-loutil-marketing-indispensable-de-2014-11457549/"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journaldesfemmes.com/voiture/magazine/nissan-qashqai-saint-valentin-0214.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hyperlink" Target="http://www.zdnet.fr/actualites/quand-le-datacenter-redevient-strategique-39801559.htm%20http:/www.insurancenetworking.com/news/data_management/a-big-data-benchmark-34357-1.html"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stockage.f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1.Des éditions </a:t>
            </a:r>
            <a:r>
              <a:rPr lang="fr-FR" u="sng" dirty="0" err="1" smtClean="0">
                <a:solidFill>
                  <a:schemeClr val="accent1">
                    <a:lumMod val="75000"/>
                  </a:schemeClr>
                </a:solidFill>
              </a:rPr>
              <a:t>collectors</a:t>
            </a:r>
            <a:endParaRPr lang="fr-FR" u="sng" dirty="0">
              <a:solidFill>
                <a:schemeClr val="accent1">
                  <a:lumMod val="75000"/>
                </a:schemeClr>
              </a:solidFill>
            </a:endParaRPr>
          </a:p>
          <a:p>
            <a:r>
              <a:rPr lang="fr-FR" dirty="0" smtClean="0"/>
              <a:t>Afin de remercier les clients fidèles, des marques sortent des éditions </a:t>
            </a:r>
            <a:r>
              <a:rPr lang="fr-FR" dirty="0" err="1" smtClean="0"/>
              <a:t>collectors</a:t>
            </a:r>
            <a:r>
              <a:rPr lang="fr-FR" dirty="0" smtClean="0"/>
              <a:t> en plus de leurs produits principaux lors de grands événements. </a:t>
            </a:r>
          </a:p>
          <a:p>
            <a:r>
              <a:rPr lang="fr-FR" dirty="0" smtClean="0"/>
              <a:t>Par exemple cette année, Martini fête ses 150 ans, des verres sont alors en complément de l’achat d’une bouteille. Une édition limitée de ce breuvage est aussi de sortie pour l’occasion </a:t>
            </a:r>
          </a:p>
          <a:p>
            <a:r>
              <a:rPr lang="fr-FR" sz="1800" dirty="0">
                <a:hlinkClick r:id="rId2"/>
              </a:rPr>
              <a:t>http://www.luxsure.fr/2013/12/10/martini-offre-du-gran-lusso-pour-son-anniversaire/</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654366" y="289061"/>
            <a:ext cx="10222670" cy="646331"/>
          </a:xfrm>
          <a:prstGeom prst="rect">
            <a:avLst/>
          </a:prstGeom>
          <a:noFill/>
        </p:spPr>
        <p:txBody>
          <a:bodyPr wrap="none" lIns="91440" tIns="45720" rIns="91440" bIns="45720">
            <a:spAutoFit/>
          </a:bodyPr>
          <a:lstStyle/>
          <a:p>
            <a:pPr algn="ctr"/>
            <a:r>
              <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globale produits, </a:t>
            </a:r>
            <a:r>
              <a:rPr lang="fr-F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complémentaires</a:t>
            </a:r>
            <a:r>
              <a:rPr lang="fr-FR"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et supports</a:t>
            </a:r>
            <a:endPar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10242" name="Picture 2" descr="http://www.luxsure.fr/wp-content/uploads/2013/12/image00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080" y="5035292"/>
            <a:ext cx="3341772" cy="175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75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545661" y="410036"/>
            <a:ext cx="7896008"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Entreprise à </a:t>
            </a:r>
            <a:r>
              <a:rPr lang="fr-FR"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Benchmarker</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9" name="Espace réservé du contenu 2"/>
          <p:cNvSpPr>
            <a:spLocks noGrp="1"/>
          </p:cNvSpPr>
          <p:nvPr>
            <p:ph idx="1"/>
          </p:nvPr>
        </p:nvSpPr>
        <p:spPr>
          <a:xfrm>
            <a:off x="1318053" y="1499181"/>
            <a:ext cx="10610711" cy="4317731"/>
          </a:xfrm>
        </p:spPr>
        <p:txBody>
          <a:bodyPr>
            <a:normAutofit/>
          </a:bodyPr>
          <a:lstStyle/>
          <a:p>
            <a:r>
              <a:rPr lang="fr-FR" u="sng" dirty="0" smtClean="0">
                <a:solidFill>
                  <a:schemeClr val="accent1">
                    <a:lumMod val="75000"/>
                  </a:schemeClr>
                </a:solidFill>
              </a:rPr>
              <a:t>3</a:t>
            </a:r>
            <a:r>
              <a:rPr lang="fr-FR" u="sng" dirty="0">
                <a:solidFill>
                  <a:schemeClr val="accent1">
                    <a:lumMod val="75000"/>
                  </a:schemeClr>
                </a:solidFill>
              </a:rPr>
              <a:t>.</a:t>
            </a:r>
            <a:r>
              <a:rPr lang="fr-FR" u="sng" dirty="0" smtClean="0">
                <a:solidFill>
                  <a:schemeClr val="accent1">
                    <a:lumMod val="75000"/>
                  </a:schemeClr>
                </a:solidFill>
              </a:rPr>
              <a:t> </a:t>
            </a:r>
            <a:r>
              <a:rPr lang="fr-FR" u="sng" dirty="0" err="1" smtClean="0">
                <a:solidFill>
                  <a:schemeClr val="accent1">
                    <a:lumMod val="75000"/>
                  </a:schemeClr>
                </a:solidFill>
              </a:rPr>
              <a:t>Huawei</a:t>
            </a:r>
            <a:endParaRPr lang="fr-FR" u="sng" dirty="0" smtClean="0">
              <a:solidFill>
                <a:schemeClr val="accent1">
                  <a:lumMod val="75000"/>
                </a:schemeClr>
              </a:solidFill>
            </a:endParaRPr>
          </a:p>
          <a:p>
            <a:r>
              <a:rPr lang="fr-FR" dirty="0" smtClean="0"/>
              <a:t>Récent entrant dans le marché de la téléphonie mobile, cette entreprise chinoise propose des Smartphones moyens voir hauts de gamme à un prix bien inférieur aux leaders que sont Samsung et Apple. </a:t>
            </a:r>
            <a:r>
              <a:rPr lang="fr-FR" dirty="0" err="1" smtClean="0"/>
              <a:t>Huawei</a:t>
            </a:r>
            <a:r>
              <a:rPr lang="fr-FR" dirty="0" smtClean="0"/>
              <a:t> a une stratégie intéressante et il pourrait être bénéfique de la </a:t>
            </a:r>
            <a:r>
              <a:rPr lang="fr-FR" dirty="0" err="1" smtClean="0"/>
              <a:t>benchmarker</a:t>
            </a:r>
            <a:r>
              <a:rPr lang="fr-FR" dirty="0" smtClean="0"/>
              <a:t>. </a:t>
            </a:r>
            <a:r>
              <a:rPr lang="fr-FR" dirty="0"/>
              <a:t/>
            </a:r>
            <a:br>
              <a:rPr lang="fr-FR" dirty="0"/>
            </a:br>
            <a:r>
              <a:rPr lang="fr-FR" dirty="0"/>
              <a:t/>
            </a:r>
            <a:br>
              <a:rPr lang="fr-FR" dirty="0"/>
            </a:br>
            <a:endParaRPr lang="fr-FR" i="1" dirty="0" smtClean="0"/>
          </a:p>
          <a:p>
            <a:endParaRPr lang="fr-FR" sz="2000" i="1" dirty="0"/>
          </a:p>
        </p:txBody>
      </p:sp>
      <p:pic>
        <p:nvPicPr>
          <p:cNvPr id="3074" name="Picture 2" descr="C:\Users\Anis\Desktop\huawei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764" y="4814455"/>
            <a:ext cx="1122218" cy="11222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8053" y="4907296"/>
            <a:ext cx="6096000" cy="646331"/>
          </a:xfrm>
          <a:prstGeom prst="rect">
            <a:avLst/>
          </a:prstGeom>
        </p:spPr>
        <p:txBody>
          <a:bodyPr>
            <a:spAutoFit/>
          </a:bodyPr>
          <a:lstStyle/>
          <a:p>
            <a:r>
              <a:rPr lang="fr-FR" i="1" dirty="0">
                <a:hlinkClick r:id="rId3"/>
              </a:rPr>
              <a:t>http://www.degroupnews.com/actualite/n9498-apple-samsung-huawei-smartphone-concurrence.html</a:t>
            </a:r>
            <a:endParaRPr lang="fr-FR" dirty="0"/>
          </a:p>
        </p:txBody>
      </p:sp>
    </p:spTree>
    <p:extLst>
      <p:ext uri="{BB962C8B-B14F-4D97-AF65-F5344CB8AC3E}">
        <p14:creationId xmlns:p14="http://schemas.microsoft.com/office/powerpoint/2010/main" val="3051348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2057995" y="254001"/>
            <a:ext cx="887133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Changement organisationnel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Espace réservé du contenu 2"/>
          <p:cNvSpPr>
            <a:spLocks noGrp="1"/>
          </p:cNvSpPr>
          <p:nvPr>
            <p:ph idx="1"/>
          </p:nvPr>
        </p:nvSpPr>
        <p:spPr>
          <a:xfrm>
            <a:off x="1318053" y="1499181"/>
            <a:ext cx="10610711" cy="4317731"/>
          </a:xfrm>
        </p:spPr>
        <p:txBody>
          <a:bodyPr>
            <a:normAutofit fontScale="92500" lnSpcReduction="10000"/>
          </a:bodyPr>
          <a:lstStyle/>
          <a:p>
            <a:r>
              <a:rPr lang="fr-FR" sz="2600" u="sng" dirty="0" smtClean="0">
                <a:solidFill>
                  <a:schemeClr val="accent1">
                    <a:lumMod val="75000"/>
                  </a:schemeClr>
                </a:solidFill>
              </a:rPr>
              <a:t>1. L’ERA</a:t>
            </a:r>
          </a:p>
          <a:p>
            <a:r>
              <a:rPr lang="fr-FR" dirty="0"/>
              <a:t>ERA signifie « Equipes Responsabilisées sur leur Activité ». </a:t>
            </a:r>
            <a:r>
              <a:rPr lang="fr-FR" dirty="0" smtClean="0"/>
              <a:t>Cette </a:t>
            </a:r>
            <a:r>
              <a:rPr lang="fr-FR" dirty="0"/>
              <a:t>technique </a:t>
            </a:r>
            <a:r>
              <a:rPr lang="fr-FR" dirty="0" smtClean="0"/>
              <a:t> consiste à supprimer </a:t>
            </a:r>
            <a:r>
              <a:rPr lang="fr-FR" dirty="0"/>
              <a:t>les structures de l’entreprise. </a:t>
            </a:r>
            <a:r>
              <a:rPr lang="fr-FR" dirty="0" smtClean="0"/>
              <a:t>Celles-ci représentent un coût élevé et sont </a:t>
            </a:r>
            <a:r>
              <a:rPr lang="fr-FR" dirty="0"/>
              <a:t>rigides. </a:t>
            </a:r>
            <a:r>
              <a:rPr lang="fr-FR" dirty="0" smtClean="0"/>
              <a:t>Il y a aussi une hiérarchie importante entre les dirigeants et les personnes au plus bas de l’échelle. Avec </a:t>
            </a:r>
            <a:r>
              <a:rPr lang="fr-FR" dirty="0"/>
              <a:t>les ERA, c’est celui qui est au plus près de l’action qui </a:t>
            </a:r>
            <a:r>
              <a:rPr lang="fr-FR" dirty="0" smtClean="0"/>
              <a:t>décide, en responsabilisant au maximum la personne qui fait l’action par exemple, et éviter les couts </a:t>
            </a:r>
            <a:r>
              <a:rPr lang="fr-FR" dirty="0"/>
              <a:t>du management</a:t>
            </a:r>
            <a:r>
              <a:rPr lang="fr-FR" dirty="0" smtClean="0"/>
              <a:t>. </a:t>
            </a:r>
          </a:p>
          <a:p>
            <a:r>
              <a:rPr lang="fr-FR" dirty="0" smtClean="0"/>
              <a:t/>
            </a:r>
            <a:br>
              <a:rPr lang="fr-FR" dirty="0" smtClean="0"/>
            </a:br>
            <a:r>
              <a:rPr lang="fr-FR" dirty="0" smtClean="0"/>
              <a:t>La RATP est une entreprise qui utilise ce modèle depuis sa création pour responsabilisé ses employés et améliorer son réseau par exemple.</a:t>
            </a:r>
            <a:r>
              <a:rPr lang="fr-FR" dirty="0"/>
              <a:t/>
            </a:r>
            <a:br>
              <a:rPr lang="fr-FR" dirty="0"/>
            </a:br>
            <a:r>
              <a:rPr lang="fr-FR" dirty="0"/>
              <a:t/>
            </a:r>
            <a:br>
              <a:rPr lang="fr-FR" dirty="0"/>
            </a:br>
            <a:endParaRPr lang="fr-FR" sz="2000" dirty="0"/>
          </a:p>
        </p:txBody>
      </p:sp>
      <p:pic>
        <p:nvPicPr>
          <p:cNvPr id="3074" name="Picture 2" descr="C:\Users\Anis\Desktop\logo_rat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940" y="5110941"/>
            <a:ext cx="894879" cy="1087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18053" y="5331494"/>
            <a:ext cx="6096000" cy="646331"/>
          </a:xfrm>
          <a:prstGeom prst="rect">
            <a:avLst/>
          </a:prstGeom>
        </p:spPr>
        <p:txBody>
          <a:bodyPr>
            <a:spAutoFit/>
          </a:bodyPr>
          <a:lstStyle/>
          <a:p>
            <a:r>
              <a:rPr lang="fr-FR" i="1" dirty="0">
                <a:hlinkClick r:id="rId3"/>
              </a:rPr>
              <a:t>http://www.journaldunet.com/management/expert/57483/notre-avenir---numerique---ou-humain.shtml</a:t>
            </a:r>
            <a:endParaRPr lang="fr-FR" i="1" dirty="0"/>
          </a:p>
        </p:txBody>
      </p:sp>
    </p:spTree>
    <p:extLst>
      <p:ext uri="{BB962C8B-B14F-4D97-AF65-F5344CB8AC3E}">
        <p14:creationId xmlns:p14="http://schemas.microsoft.com/office/powerpoint/2010/main" val="3243675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2057995" y="254001"/>
            <a:ext cx="887133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Changement organisationnel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Espace réservé du contenu 2"/>
          <p:cNvSpPr>
            <a:spLocks noGrp="1"/>
          </p:cNvSpPr>
          <p:nvPr>
            <p:ph idx="1"/>
          </p:nvPr>
        </p:nvSpPr>
        <p:spPr>
          <a:xfrm>
            <a:off x="1318053" y="1499181"/>
            <a:ext cx="10610711" cy="4317731"/>
          </a:xfrm>
        </p:spPr>
        <p:txBody>
          <a:bodyPr>
            <a:normAutofit fontScale="62500" lnSpcReduction="20000"/>
          </a:bodyPr>
          <a:lstStyle/>
          <a:p>
            <a:r>
              <a:rPr lang="fr-FR" sz="4400" u="sng" dirty="0" smtClean="0">
                <a:solidFill>
                  <a:schemeClr val="accent1">
                    <a:lumMod val="75000"/>
                  </a:schemeClr>
                </a:solidFill>
              </a:rPr>
              <a:t>2</a:t>
            </a:r>
            <a:r>
              <a:rPr lang="fr-FR" sz="4400" u="sng" dirty="0">
                <a:solidFill>
                  <a:schemeClr val="accent1">
                    <a:lumMod val="75000"/>
                  </a:schemeClr>
                </a:solidFill>
              </a:rPr>
              <a:t>.</a:t>
            </a:r>
            <a:r>
              <a:rPr lang="fr-FR" sz="4400" u="sng" dirty="0" smtClean="0">
                <a:solidFill>
                  <a:schemeClr val="accent1">
                    <a:lumMod val="75000"/>
                  </a:schemeClr>
                </a:solidFill>
              </a:rPr>
              <a:t> Le collaboratif et le 2.0</a:t>
            </a:r>
            <a:endParaRPr lang="fr-FR" sz="3100" u="sng" dirty="0" smtClean="0"/>
          </a:p>
          <a:p>
            <a:r>
              <a:rPr lang="fr-FR" sz="3500" dirty="0" smtClean="0"/>
              <a:t>Le travail collaboratif est l’une des nouveautés dans les organisations des entreprises. Avec une apparition soudaine et une ascension très forte les réseaux sociaux sont dans l’ère du temps des outils indispensables que les entreprises mettent à leur profit en créant par exemple des réseaux internes aux entreprises. Il y a aussi dans le collaboratif des avantages comme la rapidité qui augmente ainsi que les visioconférence à distance etc</a:t>
            </a:r>
            <a:r>
              <a:rPr lang="fr-FR" sz="3500" dirty="0"/>
              <a:t>.</a:t>
            </a:r>
          </a:p>
          <a:p>
            <a:r>
              <a:rPr lang="fr-FR" sz="3500" dirty="0"/>
              <a:t>Alexandre </a:t>
            </a:r>
            <a:r>
              <a:rPr lang="fr-FR" sz="3500" dirty="0" smtClean="0"/>
              <a:t>Ricard qui est le président de la célèbre marque d’alcool </a:t>
            </a:r>
            <a:r>
              <a:rPr lang="fr-FR" sz="3500" dirty="0"/>
              <a:t>mise beaucoup sur cette </a:t>
            </a:r>
            <a:r>
              <a:rPr lang="fr-FR" sz="3500" dirty="0" smtClean="0"/>
              <a:t>plate-forme qui pour lui est essentielle.</a:t>
            </a:r>
          </a:p>
          <a:p>
            <a:endParaRPr lang="fr-FR" u="sng" dirty="0" smtClean="0"/>
          </a:p>
          <a:p>
            <a:r>
              <a:rPr lang="fr-FR" sz="2900" i="1" dirty="0">
                <a:hlinkClick r:id="rId2"/>
              </a:rPr>
              <a:t>http://</a:t>
            </a:r>
            <a:r>
              <a:rPr lang="fr-FR" sz="2900" i="1" dirty="0" smtClean="0">
                <a:hlinkClick r:id="rId2"/>
              </a:rPr>
              <a:t>www.latribune.fr/technos-medias/informatique/20140502trib000829093/le-travail-collaboratif-a-l-heure-des-entreprises-2.0.html</a:t>
            </a:r>
            <a:endParaRPr lang="fr-FR" sz="2900" i="1" dirty="0" smtClean="0"/>
          </a:p>
          <a:p>
            <a:r>
              <a:rPr lang="fr-FR" dirty="0"/>
              <a:t/>
            </a:r>
            <a:br>
              <a:rPr lang="fr-FR" dirty="0"/>
            </a:br>
            <a:r>
              <a:rPr lang="fr-FR" dirty="0"/>
              <a:t/>
            </a:r>
            <a:br>
              <a:rPr lang="fr-FR" dirty="0"/>
            </a:br>
            <a:endParaRPr lang="fr-FR" sz="2000" dirty="0"/>
          </a:p>
        </p:txBody>
      </p:sp>
      <p:pic>
        <p:nvPicPr>
          <p:cNvPr id="7170" name="Picture 2" descr="C:\Users\Anis\Desktop\reseaux-sociau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6941560" y="4987638"/>
            <a:ext cx="2868569" cy="14454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is\Desktop\Ric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594" y="5402840"/>
            <a:ext cx="1642195" cy="88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11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2057995" y="254001"/>
            <a:ext cx="8871339"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Changement organisationnel</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13</a:t>
            </a:fld>
            <a:endParaRPr lang="en-US" dirty="0"/>
          </a:p>
        </p:txBody>
      </p:sp>
      <p:sp>
        <p:nvSpPr>
          <p:cNvPr id="8" name="Espace réservé du contenu 2"/>
          <p:cNvSpPr>
            <a:spLocks noGrp="1"/>
          </p:cNvSpPr>
          <p:nvPr>
            <p:ph idx="1"/>
          </p:nvPr>
        </p:nvSpPr>
        <p:spPr>
          <a:xfrm>
            <a:off x="1318053" y="1499181"/>
            <a:ext cx="10610711" cy="4317731"/>
          </a:xfrm>
        </p:spPr>
        <p:txBody>
          <a:bodyPr>
            <a:normAutofit fontScale="77500" lnSpcReduction="20000"/>
          </a:bodyPr>
          <a:lstStyle/>
          <a:p>
            <a:r>
              <a:rPr lang="fr-FR" sz="2800" u="sng" dirty="0" smtClean="0">
                <a:solidFill>
                  <a:schemeClr val="accent1">
                    <a:lumMod val="75000"/>
                  </a:schemeClr>
                </a:solidFill>
              </a:rPr>
              <a:t>3. La nouvelle flexibilité du travail</a:t>
            </a:r>
          </a:p>
          <a:p>
            <a:endParaRPr lang="fr-FR" sz="3100" u="sng" dirty="0" smtClean="0"/>
          </a:p>
          <a:p>
            <a:r>
              <a:rPr lang="fr-FR" sz="2800" dirty="0" smtClean="0"/>
              <a:t>Belgacom propose une nouvelle organisation du travail basée sur </a:t>
            </a:r>
            <a:r>
              <a:rPr lang="fr-FR" sz="2800" dirty="0"/>
              <a:t>le développement du travail à domicile mais aussi le "</a:t>
            </a:r>
            <a:r>
              <a:rPr lang="fr-FR" sz="2800" dirty="0" err="1"/>
              <a:t>desksharing</a:t>
            </a:r>
            <a:r>
              <a:rPr lang="fr-FR" sz="2800" dirty="0"/>
              <a:t>", soit la collaboration entre les travailleurs à domicile et leurs collègues au </a:t>
            </a:r>
            <a:r>
              <a:rPr lang="fr-FR" sz="2800" dirty="0" smtClean="0"/>
              <a:t>bureau. Cette méthode leur permet de réduire leur coûts de 5% et d’améliorer fortement la productivité de leurs employés. Belgacom a mis en place cette stratégie sur 7000 employés et prévoit de la développer jusqu’en 2016.</a:t>
            </a:r>
          </a:p>
          <a:p>
            <a:endParaRPr lang="fr-FR" dirty="0" smtClean="0"/>
          </a:p>
          <a:p>
            <a:r>
              <a:rPr lang="fr-FR" i="1" dirty="0">
                <a:hlinkClick r:id="rId2"/>
              </a:rPr>
              <a:t>http://</a:t>
            </a:r>
            <a:r>
              <a:rPr lang="fr-FR" i="1" dirty="0" smtClean="0">
                <a:hlinkClick r:id="rId2"/>
              </a:rPr>
              <a:t>trends.levif.be/economie/actualite/entreprises/belgacom-propose-une-organisation-du-travail-plus-flexible/article-4000607068471.htm</a:t>
            </a:r>
            <a:endParaRPr lang="fr-FR" i="1" dirty="0" smtClean="0"/>
          </a:p>
          <a:p>
            <a:r>
              <a:rPr lang="fr-FR" dirty="0"/>
              <a:t/>
            </a:r>
            <a:br>
              <a:rPr lang="fr-FR" dirty="0"/>
            </a:br>
            <a:r>
              <a:rPr lang="fr-FR" dirty="0"/>
              <a:t/>
            </a:r>
            <a:br>
              <a:rPr lang="fr-FR" dirty="0"/>
            </a:br>
            <a:endParaRPr lang="fr-FR" sz="2000" dirty="0"/>
          </a:p>
        </p:txBody>
      </p:sp>
      <p:pic>
        <p:nvPicPr>
          <p:cNvPr id="1026" name="Picture 2" descr="C:\Users\Anis\Desktop\40004168295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813" y="5034579"/>
            <a:ext cx="2437100" cy="162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31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fontScale="92500" lnSpcReduction="10000"/>
          </a:bodyPr>
          <a:lstStyle/>
          <a:p>
            <a:r>
              <a:rPr lang="fr-FR" u="sng" dirty="0" smtClean="0">
                <a:solidFill>
                  <a:schemeClr val="accent1">
                    <a:lumMod val="75000"/>
                  </a:schemeClr>
                </a:solidFill>
              </a:rPr>
              <a:t>1. L’implantation </a:t>
            </a:r>
          </a:p>
          <a:p>
            <a:endParaRPr lang="fr-FR" dirty="0"/>
          </a:p>
          <a:p>
            <a:r>
              <a:rPr lang="fr-FR" dirty="0" smtClean="0"/>
              <a:t>L’entreprise </a:t>
            </a:r>
            <a:r>
              <a:rPr lang="fr-FR" dirty="0" err="1" smtClean="0"/>
              <a:t>Gowex</a:t>
            </a:r>
            <a:r>
              <a:rPr lang="fr-FR" dirty="0" smtClean="0"/>
              <a:t> qui fournit des réseaux wifi intelligents dans les villes est en train de petit à petit conquérir le Royaume-Uni. Sa stratégie d’implantation tout d’abord par des petites villes en proposant une offre de grande qualité et utilisable partout grâce à son identifiant est payante, elle conquiert des villes de plus en plus grandes et arrive à Newcastle. Elle va être présente sous peu dans une majeure partie du Royaume-Uni.</a:t>
            </a:r>
          </a:p>
          <a:p>
            <a:endParaRPr lang="fr-FR" dirty="0"/>
          </a:p>
          <a:p>
            <a:r>
              <a:rPr lang="fr-FR" i="1" dirty="0">
                <a:hlinkClick r:id="rId2"/>
              </a:rPr>
              <a:t>http://www.zonebourse.com/GOWEX-15040537/actualite/GOWEX--accentue-sa-presence-au-Royaume-Uni-avec-deux-nouvelles-Villes-WiFi-Intelligentes-18514975</a:t>
            </a:r>
            <a:r>
              <a:rPr lang="fr-FR" i="1" dirty="0" smtClean="0">
                <a:hlinkClick r:id="rId2"/>
              </a:rPr>
              <a:t>/</a:t>
            </a:r>
            <a:endParaRPr lang="fr-FR" i="1" dirty="0" smtClean="0"/>
          </a:p>
          <a:p>
            <a:endParaRPr lang="fr-FR" i="1"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606451" y="254001"/>
            <a:ext cx="326243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Stratégies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098" name="Picture 2" descr="C:\Users\Anis\Desktop\gow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909" y="356444"/>
            <a:ext cx="1662837" cy="164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97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a:bodyPr>
          <a:lstStyle/>
          <a:p>
            <a:r>
              <a:rPr lang="fr-FR" u="sng" dirty="0" smtClean="0">
                <a:solidFill>
                  <a:schemeClr val="accent1">
                    <a:lumMod val="75000"/>
                  </a:schemeClr>
                </a:solidFill>
              </a:rPr>
              <a:t>2.Stratégie d’Intégration du client dans le marketing :</a:t>
            </a:r>
          </a:p>
          <a:p>
            <a:endParaRPr lang="fr-FR" dirty="0"/>
          </a:p>
          <a:p>
            <a:r>
              <a:rPr lang="fr-FR" dirty="0" smtClean="0"/>
              <a:t>Le président d’</a:t>
            </a:r>
            <a:r>
              <a:rPr lang="fr-FR" dirty="0" err="1" smtClean="0"/>
              <a:t>Exxus</a:t>
            </a:r>
            <a:r>
              <a:rPr lang="fr-FR" dirty="0" smtClean="0"/>
              <a:t> pense qu’une </a:t>
            </a:r>
            <a:r>
              <a:rPr lang="fr-FR" dirty="0"/>
              <a:t>bonne stratégie passe par l’intégration du client dans toutes les activités qui composent l’entreprise. </a:t>
            </a:r>
            <a:r>
              <a:rPr lang="fr-FR" dirty="0" smtClean="0"/>
              <a:t>Il développe une stratégie intégrée autour du client, en faisant participer chaque service de l’entreprise, que ce soit RH, informatique, comptabilité.</a:t>
            </a:r>
          </a:p>
          <a:p>
            <a:endParaRPr lang="fr-FR" dirty="0"/>
          </a:p>
          <a:p>
            <a:r>
              <a:rPr lang="fr-FR" i="1" dirty="0">
                <a:hlinkClick r:id="rId2"/>
              </a:rPr>
              <a:t>http://</a:t>
            </a:r>
            <a:r>
              <a:rPr lang="fr-FR" i="1" dirty="0" smtClean="0">
                <a:hlinkClick r:id="rId2"/>
              </a:rPr>
              <a:t>www.paperjam.lu/article/fr/le-client-est-loi</a:t>
            </a:r>
            <a:endParaRPr lang="fr-FR" i="1" dirty="0" smtClean="0"/>
          </a:p>
          <a:p>
            <a:endParaRPr lang="fr-FR" i="1"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606451" y="254001"/>
            <a:ext cx="326243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Stratégies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122" name="Picture 2" descr="C:\Users\Anis\Desktop\logo-ex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946" y="4709374"/>
            <a:ext cx="208597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8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normAutofit fontScale="92500" lnSpcReduction="10000"/>
          </a:bodyPr>
          <a:lstStyle/>
          <a:p>
            <a:r>
              <a:rPr lang="fr-FR" u="sng" dirty="0" smtClean="0">
                <a:solidFill>
                  <a:schemeClr val="accent1">
                    <a:lumMod val="75000"/>
                  </a:schemeClr>
                </a:solidFill>
              </a:rPr>
              <a:t>3</a:t>
            </a:r>
            <a:r>
              <a:rPr lang="fr-FR" u="sng" dirty="0">
                <a:solidFill>
                  <a:schemeClr val="accent1">
                    <a:lumMod val="75000"/>
                  </a:schemeClr>
                </a:solidFill>
              </a:rPr>
              <a:t>.</a:t>
            </a:r>
            <a:r>
              <a:rPr lang="fr-FR" u="sng" dirty="0" smtClean="0">
                <a:solidFill>
                  <a:schemeClr val="accent1">
                    <a:lumMod val="75000"/>
                  </a:schemeClr>
                </a:solidFill>
              </a:rPr>
              <a:t>Premiumisation: </a:t>
            </a:r>
          </a:p>
          <a:p>
            <a:endParaRPr lang="fr-FR" dirty="0"/>
          </a:p>
          <a:p>
            <a:r>
              <a:rPr lang="fr-FR" dirty="0" err="1" smtClean="0"/>
              <a:t>Vueling</a:t>
            </a:r>
            <a:r>
              <a:rPr lang="fr-FR" dirty="0" smtClean="0"/>
              <a:t>, la compagnie aérienne </a:t>
            </a:r>
            <a:r>
              <a:rPr lang="fr-FR" dirty="0" err="1" smtClean="0"/>
              <a:t>low</a:t>
            </a:r>
            <a:r>
              <a:rPr lang="fr-FR" dirty="0" smtClean="0"/>
              <a:t> </a:t>
            </a:r>
            <a:r>
              <a:rPr lang="fr-FR" dirty="0" err="1" smtClean="0"/>
              <a:t>cost</a:t>
            </a:r>
            <a:r>
              <a:rPr lang="fr-FR" dirty="0" smtClean="0"/>
              <a:t>, a démarré une stratégie qui consiste à récompenser et fidéliser ses voyageurs réguliers. Sa carte premium disponible sur </a:t>
            </a:r>
            <a:r>
              <a:rPr lang="fr-FR" dirty="0" err="1" smtClean="0"/>
              <a:t>smartphone</a:t>
            </a:r>
            <a:r>
              <a:rPr lang="fr-FR" dirty="0" smtClean="0"/>
              <a:t> donne droit à des avantages comme une </a:t>
            </a:r>
            <a:r>
              <a:rPr lang="fr-FR" dirty="0"/>
              <a:t>assistance exclusive par téléphone, un service client dédié, un traitement prioritaire des demandes de son détenteur ainsi que des comptoirs d'enregistrement et de dépose-bagages différenciés, pour une procédure d'enregistrement plus rapide. </a:t>
            </a:r>
            <a:endParaRPr lang="fr-FR" dirty="0" smtClean="0"/>
          </a:p>
          <a:p>
            <a:endParaRPr lang="fr-FR" dirty="0" smtClean="0"/>
          </a:p>
          <a:p>
            <a:r>
              <a:rPr lang="fr-FR" i="1" dirty="0">
                <a:hlinkClick r:id="rId2"/>
              </a:rPr>
              <a:t>http://</a:t>
            </a:r>
            <a:r>
              <a:rPr lang="fr-FR" i="1" dirty="0" smtClean="0">
                <a:hlinkClick r:id="rId2"/>
              </a:rPr>
              <a:t>www.relationclientmag.fr/Thematique/acteurs-strategies-1014/Breves/Vueling-instaure-service-Premium-ses-voyageurs-reguliers-237078.htm</a:t>
            </a:r>
            <a:endParaRPr lang="fr-FR" i="1" dirty="0" smtClean="0"/>
          </a:p>
          <a:p>
            <a:endParaRPr lang="fr-FR" i="1"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4606451" y="254001"/>
            <a:ext cx="3262432" cy="923330"/>
          </a:xfrm>
          <a:prstGeom prst="rect">
            <a:avLst/>
          </a:prstGeom>
          <a:noFill/>
        </p:spPr>
        <p:txBody>
          <a:bodyPr wrap="non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Stratégies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146" name="Picture 2" descr="C:\Users\Anis\Desktop\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282" y="911514"/>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17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4677" y="254001"/>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43615" y="1731531"/>
            <a:ext cx="10018713" cy="4513735"/>
          </a:xfrm>
        </p:spPr>
        <p:txBody>
          <a:bodyPr>
            <a:normAutofit fontScale="92500"/>
          </a:bodyPr>
          <a:lstStyle/>
          <a:p>
            <a:r>
              <a:rPr lang="fr-FR" dirty="0" smtClean="0">
                <a:solidFill>
                  <a:schemeClr val="accent1">
                    <a:lumMod val="75000"/>
                  </a:schemeClr>
                </a:solidFill>
              </a:rPr>
              <a:t>1</a:t>
            </a:r>
            <a:r>
              <a:rPr lang="fr-FR" u="sng" dirty="0">
                <a:solidFill>
                  <a:schemeClr val="accent1">
                    <a:lumMod val="75000"/>
                  </a:schemeClr>
                </a:solidFill>
              </a:rPr>
              <a:t>.</a:t>
            </a:r>
            <a:r>
              <a:rPr lang="fr-FR" u="sng" dirty="0" smtClean="0">
                <a:solidFill>
                  <a:schemeClr val="accent1">
                    <a:lumMod val="75000"/>
                  </a:schemeClr>
                </a:solidFill>
              </a:rPr>
              <a:t> Loi sur l’économie sociale et solidaire :</a:t>
            </a:r>
          </a:p>
          <a:p>
            <a:endParaRPr lang="fr-FR" dirty="0" smtClean="0"/>
          </a:p>
          <a:p>
            <a:r>
              <a:rPr lang="fr-FR" dirty="0" smtClean="0"/>
              <a:t>Cette loi est l’une des loi économique majeure sous la présidence de François Hollande. Cette loi vise à créer 100 000 emploi, à sécuriser les conditions juridique et augmenter les investissements. Les entreprises concernées sont des </a:t>
            </a:r>
            <a:r>
              <a:rPr lang="fr-FR" dirty="0"/>
              <a:t>entreprises de droit privé (coopératives, mutuelles, </a:t>
            </a:r>
            <a:r>
              <a:rPr lang="fr-FR" dirty="0" err="1"/>
              <a:t>etc</a:t>
            </a:r>
            <a:r>
              <a:rPr lang="fr-FR" dirty="0"/>
              <a:t>), des fondations ainsi que des associations déclarées loi </a:t>
            </a:r>
            <a:r>
              <a:rPr lang="fr-FR" dirty="0" smtClean="0"/>
              <a:t>1901 ainsi que les entreprises commerciales sous certaines conditions.</a:t>
            </a:r>
            <a:endParaRPr lang="fr-FR" dirty="0"/>
          </a:p>
          <a:p>
            <a:r>
              <a:rPr lang="fr-FR" dirty="0" smtClean="0"/>
              <a:t>L’assureur Aviva prévoit 10 millions d’euros d’investissements et 4% de rendements en se servant de cette législation pour se développer.</a:t>
            </a:r>
          </a:p>
          <a:p>
            <a:r>
              <a:rPr lang="fr-FR" i="1" dirty="0" smtClean="0">
                <a:hlinkClick r:id="rId2"/>
              </a:rPr>
              <a:t>http</a:t>
            </a:r>
            <a:r>
              <a:rPr lang="fr-FR" i="1" dirty="0">
                <a:hlinkClick r:id="rId2"/>
              </a:rPr>
              <a:t>://</a:t>
            </a:r>
            <a:r>
              <a:rPr lang="fr-FR" i="1" dirty="0" smtClean="0">
                <a:hlinkClick r:id="rId2"/>
              </a:rPr>
              <a:t>www.lefigaro.fr/conjoncture/2014/05/21/20002-20140521ARTFIG00004-aviva-va-investir-10millions-d-euros-dans-l-economie-sociale.php</a:t>
            </a:r>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422403" y="245071"/>
            <a:ext cx="840326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Normes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règlementations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194" name="Picture 2" descr="C:\Users\Anis\Desktop\valerie-fourneyron-a-vante-devenat-l-assemblee-une-grande-loi-economique_4898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8938672" y="1168401"/>
            <a:ext cx="2523656" cy="1126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nis\Desktop\Aviva_logo_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917" y="1068165"/>
            <a:ext cx="1863435" cy="132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76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4677" y="254001"/>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43615" y="1731531"/>
            <a:ext cx="10018713" cy="4513735"/>
          </a:xfrm>
        </p:spPr>
        <p:txBody>
          <a:bodyPr>
            <a:normAutofit fontScale="92500" lnSpcReduction="20000"/>
          </a:bodyPr>
          <a:lstStyle/>
          <a:p>
            <a:r>
              <a:rPr lang="fr-FR" dirty="0" smtClean="0">
                <a:solidFill>
                  <a:schemeClr val="accent1">
                    <a:lumMod val="75000"/>
                  </a:schemeClr>
                </a:solidFill>
              </a:rPr>
              <a:t>2.</a:t>
            </a:r>
            <a:r>
              <a:rPr lang="fr-FR" u="sng" dirty="0" smtClean="0">
                <a:solidFill>
                  <a:schemeClr val="accent1">
                    <a:lumMod val="75000"/>
                  </a:schemeClr>
                </a:solidFill>
              </a:rPr>
              <a:t> Réforme de changement des stages en entreprise:</a:t>
            </a:r>
          </a:p>
          <a:p>
            <a:endParaRPr lang="fr-FR" dirty="0" smtClean="0"/>
          </a:p>
          <a:p>
            <a:r>
              <a:rPr lang="fr-FR" dirty="0" smtClean="0"/>
              <a:t>Cette réforme vise à développer l’encadrement des stages et à la simplification du droit. Elle supprimera les stages de plus de 6 mois et augmentera la rémunération des jeunes.</a:t>
            </a:r>
            <a:br>
              <a:rPr lang="fr-FR" dirty="0" smtClean="0"/>
            </a:br>
            <a:r>
              <a:rPr lang="fr-FR" dirty="0" smtClean="0"/>
              <a:t>L’</a:t>
            </a:r>
            <a:r>
              <a:rPr lang="fr-FR" dirty="0" err="1" smtClean="0"/>
              <a:t>ifocop</a:t>
            </a:r>
            <a:r>
              <a:rPr lang="fr-FR" dirty="0" smtClean="0"/>
              <a:t> qui est une entreprise spécialiste de la formation professionnelle pour adulte est favorable à cette réforme qui sera mise en place avec leur 2000 entreprises partenaires et leur permettra d’augmenter leur perspectives futures de développement.</a:t>
            </a:r>
            <a:r>
              <a:rPr lang="fr-FR" dirty="0"/>
              <a:t/>
            </a:r>
            <a:br>
              <a:rPr lang="fr-FR" dirty="0"/>
            </a:br>
            <a:endParaRPr lang="fr-FR" dirty="0"/>
          </a:p>
          <a:p>
            <a:r>
              <a:rPr lang="fr-FR" i="1" dirty="0">
                <a:hlinkClick r:id="rId2"/>
              </a:rPr>
              <a:t>http://</a:t>
            </a:r>
            <a:r>
              <a:rPr lang="fr-FR" i="1" dirty="0" smtClean="0">
                <a:hlinkClick r:id="rId2"/>
              </a:rPr>
              <a:t>lentreprise.lexpress.fr/rh-management/droit-travail/stage-en-entreprise-ce-que-la-loi-va-changer-en-8-points-cles_1513784.html</a:t>
            </a:r>
            <a:r>
              <a:rPr lang="fr-FR" i="1" dirty="0"/>
              <a:t/>
            </a:r>
            <a:br>
              <a:rPr lang="fr-FR" i="1" dirty="0"/>
            </a:br>
            <a:r>
              <a:rPr lang="fr-FR" i="1" dirty="0">
                <a:hlinkClick r:id="rId3"/>
              </a:rPr>
              <a:t>http://www.ifocop.fr/vers-une-reforme-des-stages</a:t>
            </a:r>
            <a:r>
              <a:rPr lang="fr-FR" i="1" dirty="0" smtClean="0">
                <a:hlinkClick r:id="rId3"/>
              </a:rPr>
              <a:t>/</a:t>
            </a:r>
            <a:endParaRPr lang="fr-FR" i="1" dirty="0" smtClean="0"/>
          </a:p>
          <a:p>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422403" y="245071"/>
            <a:ext cx="840326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Normes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règlementations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453737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4677" y="254001"/>
            <a:ext cx="10018713" cy="914400"/>
          </a:xfrm>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43615" y="1731531"/>
            <a:ext cx="10018713" cy="4513735"/>
          </a:xfrm>
        </p:spPr>
        <p:txBody>
          <a:bodyPr>
            <a:normAutofit fontScale="92500" lnSpcReduction="20000"/>
          </a:bodyPr>
          <a:lstStyle/>
          <a:p>
            <a:r>
              <a:rPr lang="fr-FR" sz="2600" u="sng" dirty="0" smtClean="0">
                <a:solidFill>
                  <a:schemeClr val="accent1">
                    <a:lumMod val="75000"/>
                  </a:schemeClr>
                </a:solidFill>
              </a:rPr>
              <a:t>3.Loi </a:t>
            </a:r>
            <a:r>
              <a:rPr lang="fr-FR" sz="2600" u="sng" dirty="0">
                <a:solidFill>
                  <a:schemeClr val="accent1">
                    <a:lumMod val="75000"/>
                  </a:schemeClr>
                </a:solidFill>
              </a:rPr>
              <a:t>loi sur le commerce, l'artisanat et les </a:t>
            </a:r>
            <a:r>
              <a:rPr lang="fr-FR" sz="2600" u="sng" dirty="0" smtClean="0">
                <a:solidFill>
                  <a:schemeClr val="accent1">
                    <a:lumMod val="75000"/>
                  </a:schemeClr>
                </a:solidFill>
              </a:rPr>
              <a:t>TPE:</a:t>
            </a:r>
          </a:p>
          <a:p>
            <a:endParaRPr lang="fr-FR" sz="2600" dirty="0" smtClean="0"/>
          </a:p>
          <a:p>
            <a:r>
              <a:rPr lang="fr-FR" sz="2600" dirty="0"/>
              <a:t>les avantages fiscaux du régime sont étendus aux micro-entreprises dans la cadre de la nouvelle CGEI (Confédération Générale des Entreprises Individuelles).</a:t>
            </a:r>
          </a:p>
          <a:p>
            <a:r>
              <a:rPr lang="fr-FR" sz="2600" dirty="0"/>
              <a:t>L</a:t>
            </a:r>
            <a:r>
              <a:rPr lang="fr-FR" sz="2600" dirty="0" smtClean="0"/>
              <a:t>’obligation </a:t>
            </a:r>
            <a:r>
              <a:rPr lang="fr-FR" sz="2600" dirty="0"/>
              <a:t>d’immatriculation au Registre des métiers est imposée aux auto-entrepreneurs </a:t>
            </a:r>
            <a:r>
              <a:rPr lang="fr-FR" sz="2600" dirty="0" smtClean="0"/>
              <a:t>exerçants </a:t>
            </a:r>
            <a:r>
              <a:rPr lang="fr-FR" sz="2600" dirty="0"/>
              <a:t>une activité de commerce ou d’artisans. </a:t>
            </a:r>
            <a:r>
              <a:rPr lang="fr-FR" sz="2600" dirty="0" smtClean="0"/>
              <a:t>Ils devront </a:t>
            </a:r>
            <a:r>
              <a:rPr lang="fr-FR" sz="2600" dirty="0"/>
              <a:t>aussi mentionner sur </a:t>
            </a:r>
            <a:r>
              <a:rPr lang="fr-FR" sz="2600" dirty="0" smtClean="0"/>
              <a:t>leurs factures </a:t>
            </a:r>
            <a:r>
              <a:rPr lang="fr-FR" sz="2600" dirty="0"/>
              <a:t>s’ils sont assurés ou non.</a:t>
            </a:r>
          </a:p>
          <a:p>
            <a:r>
              <a:rPr lang="fr-FR" dirty="0" smtClean="0"/>
              <a:t>Cette loi concernera une majorité des entreprises de l’artisanat soit plus d’1 million d’entreprises. </a:t>
            </a:r>
            <a:r>
              <a:rPr lang="fr-FR" dirty="0"/>
              <a:t/>
            </a:r>
            <a:br>
              <a:rPr lang="fr-FR" dirty="0"/>
            </a:br>
            <a:r>
              <a:rPr lang="fr-FR" i="1" dirty="0" smtClean="0">
                <a:hlinkClick r:id="rId2"/>
              </a:rPr>
              <a:t>http</a:t>
            </a:r>
            <a:r>
              <a:rPr lang="fr-FR" i="1" dirty="0">
                <a:hlinkClick r:id="rId2"/>
              </a:rPr>
              <a:t>://lentreprise.lexpress.fr/creation-entreprise/auto-entrepreneur/laurent-grandguillaume-la-loi-sur-les-auto-entrepreneurs-est-une-bonne-chose-de-faite_1545623.html#c3dl4rjHCVMXSWwH.99</a:t>
            </a:r>
            <a:endParaRPr lang="fr-FR" i="1"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422403" y="245071"/>
            <a:ext cx="8403262"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Normes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règlementations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2051" name="Picture 3" descr="C:\Users\Anis\Desktop\artisanat quadri TN-2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920" y="1399309"/>
            <a:ext cx="3330631" cy="970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2. Les entreprises et les réseaux sociaux </a:t>
            </a:r>
          </a:p>
          <a:p>
            <a:r>
              <a:rPr lang="fr-FR" dirty="0" smtClean="0"/>
              <a:t>Les réseaux sociaux deviennent des supports de communications importants pour les entreprises. Nous avons vu surgir de nombreuses pages pour les marques. En revanche depuis peu, les entreprises se mettent à recruter par les réseaux sociaux. </a:t>
            </a:r>
          </a:p>
          <a:p>
            <a:r>
              <a:rPr lang="fr-FR" dirty="0" smtClean="0"/>
              <a:t>C’est le cas des PME, qui grâce à Facebook ont créé une page afin de communiquer sur les offres d’emplois</a:t>
            </a:r>
          </a:p>
          <a:p>
            <a:r>
              <a:rPr lang="fr-FR" sz="1800" dirty="0">
                <a:hlinkClick r:id="rId2"/>
              </a:rPr>
              <a:t>http://etudiant.aujourdhui.fr/etudiant/info/les-pme-recrutent-des-milliers-de-jobs-sur-facebook.html</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654366" y="289061"/>
            <a:ext cx="10222670" cy="646331"/>
          </a:xfrm>
          <a:prstGeom prst="rect">
            <a:avLst/>
          </a:prstGeom>
          <a:noFill/>
        </p:spPr>
        <p:txBody>
          <a:bodyPr wrap="none" lIns="91440" tIns="45720" rIns="91440" bIns="45720">
            <a:spAutoFit/>
          </a:bodyPr>
          <a:lstStyle/>
          <a:p>
            <a:pPr algn="ctr"/>
            <a:r>
              <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globale produits, </a:t>
            </a:r>
            <a:r>
              <a:rPr lang="fr-F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complémentaires</a:t>
            </a:r>
            <a:r>
              <a:rPr lang="fr-FR"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et supports</a:t>
            </a:r>
            <a:endPar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1266" name="Picture 2" descr="http://www.bfmtv.com/i/580/290/924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411" y="5254964"/>
            <a:ext cx="3200106" cy="153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4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p:txBody>
          <a:bodyPr/>
          <a:lstStyle/>
          <a:p>
            <a:r>
              <a:rPr lang="fr-FR" u="sng" dirty="0" smtClean="0">
                <a:solidFill>
                  <a:schemeClr val="accent1">
                    <a:lumMod val="75000"/>
                  </a:schemeClr>
                </a:solidFill>
              </a:rPr>
              <a:t>1. SFR et Vodafone :</a:t>
            </a:r>
          </a:p>
          <a:p>
            <a:endParaRPr lang="fr-FR" dirty="0" smtClean="0"/>
          </a:p>
          <a:p>
            <a:r>
              <a:rPr lang="fr-FR" dirty="0" smtClean="0"/>
              <a:t>Les deux géants de la téléphonie mobile et des réseaux renouvellent leur alliance pour 4 ans. Depuis 2002 les deux entreprises ont une </a:t>
            </a:r>
            <a:r>
              <a:rPr lang="fr-FR" dirty="0"/>
              <a:t>alliance stratégique </a:t>
            </a:r>
            <a:r>
              <a:rPr lang="fr-FR" dirty="0" smtClean="0"/>
              <a:t>mondiale et sont deux partenaires importants l’un pour l’autre car ils ont une place dominante à l’international. </a:t>
            </a:r>
          </a:p>
          <a:p>
            <a:endParaRPr lang="fr-FR" dirty="0" smtClean="0"/>
          </a:p>
          <a:p>
            <a:r>
              <a:rPr lang="fr-FR" i="1" dirty="0" smtClean="0">
                <a:hlinkClick r:id="rId2"/>
              </a:rPr>
              <a:t>http</a:t>
            </a:r>
            <a:r>
              <a:rPr lang="fr-FR" i="1" dirty="0">
                <a:hlinkClick r:id="rId2"/>
              </a:rPr>
              <a:t>://</a:t>
            </a:r>
            <a:r>
              <a:rPr lang="fr-FR" i="1" dirty="0" smtClean="0">
                <a:hlinkClick r:id="rId2"/>
              </a:rPr>
              <a:t>www.toute-la-franchise.com/news-281302-sfr-et-vodafone-renouvellent-leur-alliance-strategique-mondiale-pour-quatre-ans.html</a:t>
            </a:r>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08135" y="245071"/>
            <a:ext cx="71545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Alliances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partenaires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4098" name="Picture 2" descr="C:\Users\Anis\Desktop\vodafone-sf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177" y="5560796"/>
            <a:ext cx="1871663" cy="75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6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76039" y="1512185"/>
            <a:ext cx="10018713" cy="4317731"/>
          </a:xfrm>
        </p:spPr>
        <p:txBody>
          <a:bodyPr/>
          <a:lstStyle/>
          <a:p>
            <a:r>
              <a:rPr lang="fr-FR" u="sng" dirty="0" smtClean="0">
                <a:solidFill>
                  <a:schemeClr val="accent1">
                    <a:lumMod val="75000"/>
                  </a:schemeClr>
                </a:solidFill>
              </a:rPr>
              <a:t>2. </a:t>
            </a:r>
            <a:r>
              <a:rPr lang="fr-FR" u="sng" dirty="0" err="1" smtClean="0">
                <a:solidFill>
                  <a:schemeClr val="accent1">
                    <a:lumMod val="75000"/>
                  </a:schemeClr>
                </a:solidFill>
              </a:rPr>
              <a:t>Blackberry</a:t>
            </a:r>
            <a:r>
              <a:rPr lang="fr-FR" u="sng" dirty="0" smtClean="0">
                <a:solidFill>
                  <a:schemeClr val="accent1">
                    <a:lumMod val="75000"/>
                  </a:schemeClr>
                </a:solidFill>
              </a:rPr>
              <a:t>, Consortium et Alliance :</a:t>
            </a:r>
          </a:p>
          <a:p>
            <a:endParaRPr lang="fr-FR" dirty="0" smtClean="0"/>
          </a:p>
          <a:p>
            <a:r>
              <a:rPr lang="fr-FR" dirty="0" err="1" smtClean="0"/>
              <a:t>Blackberry</a:t>
            </a:r>
            <a:r>
              <a:rPr lang="fr-FR" dirty="0" smtClean="0"/>
              <a:t> qui s’</a:t>
            </a:r>
            <a:r>
              <a:rPr lang="fr-FR" dirty="0" err="1"/>
              <a:t>e</a:t>
            </a:r>
            <a:r>
              <a:rPr lang="fr-FR" dirty="0" err="1" smtClean="0"/>
              <a:t>ssoufle</a:t>
            </a:r>
            <a:r>
              <a:rPr lang="fr-FR" dirty="0" smtClean="0"/>
              <a:t> dans son domaine qu’est la téléphonie a choisi de s’allier avec une entreprise spécialisée en objets connectés et une entreprise de développement d’applications pour toutes les trois essayer de réaliser une application tournée vers le marché des objets connectés.</a:t>
            </a:r>
          </a:p>
          <a:p>
            <a:endParaRPr lang="fr-FR" dirty="0" smtClean="0"/>
          </a:p>
          <a:p>
            <a:r>
              <a:rPr lang="fr-FR" i="1" dirty="0">
                <a:hlinkClick r:id="rId2"/>
              </a:rPr>
              <a:t>http://</a:t>
            </a:r>
            <a:r>
              <a:rPr lang="fr-FR" i="1" dirty="0" smtClean="0">
                <a:hlinkClick r:id="rId2"/>
              </a:rPr>
              <a:t>www.zdnet.fr/actualites/avec-ion-blackberry-se-positionne-sur-le-marche-des-objets-connectes-39801485.htm</a:t>
            </a:r>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08135" y="245071"/>
            <a:ext cx="71545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Alliances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partenaires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122" name="Picture 2" descr="C:\Users\Anis\Desktop\blackberry-3-140x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3004" y="5138016"/>
            <a:ext cx="1778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986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76039" y="1600908"/>
            <a:ext cx="10018713" cy="4317731"/>
          </a:xfrm>
        </p:spPr>
        <p:txBody>
          <a:bodyPr/>
          <a:lstStyle/>
          <a:p>
            <a:r>
              <a:rPr lang="fr-FR" u="sng" dirty="0" smtClean="0">
                <a:solidFill>
                  <a:schemeClr val="accent1">
                    <a:lumMod val="75000"/>
                  </a:schemeClr>
                </a:solidFill>
              </a:rPr>
              <a:t>3. Orange et Bouygues:</a:t>
            </a:r>
          </a:p>
          <a:p>
            <a:endParaRPr lang="fr-FR" dirty="0" smtClean="0"/>
          </a:p>
          <a:p>
            <a:r>
              <a:rPr lang="fr-FR" dirty="0" smtClean="0"/>
              <a:t>Les deux opérateurs français de téléphonie mobile multiplient les discussions pour un rachat par Orange de Bouygues. Le marché en serait bouleversé car il n’y aurait plus que 3 opérateurs mobiles et les stratégies devront être modifiées par tous les acteurs.</a:t>
            </a:r>
          </a:p>
          <a:p>
            <a:endParaRPr lang="fr-FR" dirty="0" smtClean="0"/>
          </a:p>
          <a:p>
            <a:r>
              <a:rPr lang="fr-FR" i="1" dirty="0">
                <a:hlinkClick r:id="rId2"/>
              </a:rPr>
              <a:t>http://</a:t>
            </a:r>
            <a:r>
              <a:rPr lang="fr-FR" i="1" dirty="0" smtClean="0">
                <a:hlinkClick r:id="rId2"/>
              </a:rPr>
              <a:t>www.bfmtv.com/high-tech/orange-bouygues-atouts-risques-dun-eventuel-mariage-777291.html</a:t>
            </a:r>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08135" y="245071"/>
            <a:ext cx="71545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Alliances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partenaires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146" name="Picture 2" descr="C:\Users\Anis\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544568"/>
            <a:ext cx="2068513" cy="70383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nis\Desktop\bouygues-telecom-logo-gif-quad-typo-blanc-utilisation-bureautique-600x27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585" y="5585107"/>
            <a:ext cx="1353811" cy="62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49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576039" y="1600908"/>
            <a:ext cx="10018713" cy="4317731"/>
          </a:xfrm>
        </p:spPr>
        <p:txBody>
          <a:bodyPr/>
          <a:lstStyle/>
          <a:p>
            <a:r>
              <a:rPr lang="fr-FR" u="sng" dirty="0" smtClean="0">
                <a:solidFill>
                  <a:schemeClr val="accent1">
                    <a:lumMod val="75000"/>
                  </a:schemeClr>
                </a:solidFill>
              </a:rPr>
              <a:t>4</a:t>
            </a:r>
            <a:r>
              <a:rPr lang="fr-FR" u="sng" dirty="0">
                <a:solidFill>
                  <a:schemeClr val="accent1">
                    <a:lumMod val="75000"/>
                  </a:schemeClr>
                </a:solidFill>
              </a:rPr>
              <a:t>.</a:t>
            </a:r>
            <a:r>
              <a:rPr lang="fr-FR" u="sng" dirty="0" smtClean="0">
                <a:solidFill>
                  <a:schemeClr val="accent1">
                    <a:lumMod val="75000"/>
                  </a:schemeClr>
                </a:solidFill>
              </a:rPr>
              <a:t> Apple et Beats</a:t>
            </a:r>
          </a:p>
          <a:p>
            <a:endParaRPr lang="fr-FR" dirty="0" smtClean="0"/>
          </a:p>
          <a:p>
            <a:r>
              <a:rPr lang="fr-FR" dirty="0" smtClean="0"/>
              <a:t>Le leader de la téléphonie mobile à racheté le leader des casques audio Beats pour le prix de 3 milliards de dollars. La marque prévoit des modifications de design ainsi que d’utiliser la technologie audio dans ses montres connectées ou futur Apple TV.</a:t>
            </a:r>
          </a:p>
          <a:p>
            <a:endParaRPr lang="fr-FR" dirty="0" smtClean="0"/>
          </a:p>
          <a:p>
            <a:r>
              <a:rPr lang="fr-FR" i="1" dirty="0">
                <a:hlinkClick r:id="rId2"/>
              </a:rPr>
              <a:t>http://www.tablette-tactile.net/actualite-generale/officiel-apple-rachete-beats-3-milliards-dollars-154346</a:t>
            </a:r>
            <a:r>
              <a:rPr lang="fr-FR" i="1" dirty="0" smtClean="0">
                <a:hlinkClick r:id="rId2"/>
              </a:rPr>
              <a:t>/</a:t>
            </a:r>
            <a:endParaRPr lang="fr-FR" i="1" dirty="0" smtClean="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08135" y="245071"/>
            <a:ext cx="7154523"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Alliances et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partenaires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3074" name="Picture 2" descr="C:\Users\Anis\Desktop\apple_beats2_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886" y="5139982"/>
            <a:ext cx="2408520" cy="159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120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a:xfrm>
            <a:off x="1484309" y="1698085"/>
            <a:ext cx="10018713" cy="4317731"/>
          </a:xfrm>
        </p:spPr>
        <p:txBody>
          <a:bodyPr/>
          <a:lstStyle/>
          <a:p>
            <a:pPr algn="just"/>
            <a:r>
              <a:rPr lang="fr-FR" dirty="0"/>
              <a:t>Nous avons développé les 35 sous-thèmes de la roue de la créativité en utilisant 3 ou 4 exemples pour chacun de ceux-ci. On constate à travers nos démonstrations, différents types d’entreprises, de marchés, ou de </a:t>
            </a:r>
            <a:r>
              <a:rPr lang="fr-FR" dirty="0" smtClean="0"/>
              <a:t>publics : </a:t>
            </a:r>
            <a:r>
              <a:rPr lang="fr-FR" dirty="0"/>
              <a:t>c’est l’ensemble du système économique qui est concerné. </a:t>
            </a:r>
            <a:br>
              <a:rPr lang="fr-FR" dirty="0"/>
            </a:br>
            <a:r>
              <a:rPr lang="fr-FR" dirty="0"/>
              <a:t>Les </a:t>
            </a:r>
            <a:r>
              <a:rPr lang="fr-FR" dirty="0" smtClean="0"/>
              <a:t>innovations </a:t>
            </a:r>
            <a:r>
              <a:rPr lang="fr-FR" dirty="0"/>
              <a:t>peuvent être </a:t>
            </a:r>
            <a:r>
              <a:rPr lang="fr-FR" dirty="0" smtClean="0"/>
              <a:t>définies </a:t>
            </a:r>
            <a:r>
              <a:rPr lang="fr-FR" dirty="0"/>
              <a:t>comme </a:t>
            </a:r>
            <a:r>
              <a:rPr lang="fr-FR" dirty="0" smtClean="0"/>
              <a:t>incrémentales </a:t>
            </a:r>
            <a:r>
              <a:rPr lang="fr-FR" dirty="0"/>
              <a:t>(sachet de riz en pyramide) ou </a:t>
            </a:r>
            <a:r>
              <a:rPr lang="fr-FR" dirty="0" smtClean="0"/>
              <a:t>radicales </a:t>
            </a:r>
            <a:r>
              <a:rPr lang="fr-FR" dirty="0"/>
              <a:t>(collaboration grâce au web 2.0). Elles n’ont pas le même impact pour l’entreprise et le consommateur.</a:t>
            </a:r>
          </a:p>
          <a:p>
            <a:pPr algn="just"/>
            <a:r>
              <a:rPr lang="fr-FR" dirty="0"/>
              <a:t>L’innovation </a:t>
            </a:r>
            <a:r>
              <a:rPr lang="fr-FR" dirty="0" smtClean="0"/>
              <a:t>apporte </a:t>
            </a:r>
            <a:r>
              <a:rPr lang="fr-FR" dirty="0"/>
              <a:t>du confort, de la productivité et de la rentabilité mais cette créativité ne </a:t>
            </a:r>
            <a:r>
              <a:rPr lang="fr-FR" dirty="0" smtClean="0"/>
              <a:t>risque-</a:t>
            </a:r>
            <a:r>
              <a:rPr lang="fr-FR" dirty="0" err="1" smtClean="0"/>
              <a:t>t’elle</a:t>
            </a:r>
            <a:r>
              <a:rPr lang="fr-FR" dirty="0" smtClean="0"/>
              <a:t> </a:t>
            </a:r>
            <a:r>
              <a:rPr lang="fr-FR" dirty="0"/>
              <a:t>pas de </a:t>
            </a:r>
            <a:r>
              <a:rPr lang="fr-FR" dirty="0" smtClean="0"/>
              <a:t>placer l’Homme </a:t>
            </a:r>
            <a:r>
              <a:rPr lang="fr-FR" dirty="0"/>
              <a:t>dans un monde où il serait inutile ?</a:t>
            </a:r>
          </a:p>
          <a:p>
            <a:endParaRPr lang="fr-FR" dirty="0"/>
          </a:p>
        </p:txBody>
      </p:sp>
      <p:sp>
        <p:nvSpPr>
          <p:cNvPr id="4" name="Espace réservé du pied de page 3"/>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3037389" y="254001"/>
            <a:ext cx="6529352" cy="1323439"/>
          </a:xfrm>
          <a:prstGeom prst="rect">
            <a:avLst/>
          </a:prstGeom>
          <a:noFill/>
        </p:spPr>
        <p:txBody>
          <a:bodyPr wrap="none" lIns="91440" tIns="45720" rIns="91440" bIns="45720">
            <a:spAutoFit/>
          </a:bodyPr>
          <a:lstStyle/>
          <a:p>
            <a:pPr algn="ctr"/>
            <a:r>
              <a:rPr lang="fr-FR"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CONCLUSION</a:t>
            </a:r>
            <a:endParaRPr lang="fr-FR"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56863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4" name="Espace réservé du contenu 3"/>
          <p:cNvSpPr>
            <a:spLocks noGrp="1"/>
          </p:cNvSpPr>
          <p:nvPr>
            <p:ph idx="1"/>
          </p:nvPr>
        </p:nvSpPr>
        <p:spPr>
          <a:xfrm>
            <a:off x="1484309" y="1166022"/>
            <a:ext cx="10018713" cy="4317731"/>
          </a:xfrm>
        </p:spPr>
        <p:txBody>
          <a:bodyPr/>
          <a:lstStyle/>
          <a:p>
            <a:r>
              <a:rPr lang="fr-FR" u="sng" dirty="0" smtClean="0">
                <a:solidFill>
                  <a:schemeClr val="accent1">
                    <a:lumMod val="75000"/>
                  </a:schemeClr>
                </a:solidFill>
              </a:rPr>
              <a:t>3.Une offre diversifiée</a:t>
            </a:r>
          </a:p>
          <a:p>
            <a:endParaRPr lang="fr-FR" u="sng" dirty="0" smtClean="0">
              <a:solidFill>
                <a:schemeClr val="accent1">
                  <a:lumMod val="75000"/>
                </a:schemeClr>
              </a:solidFill>
            </a:endParaRPr>
          </a:p>
          <a:p>
            <a:r>
              <a:rPr lang="fr-FR" dirty="0" smtClean="0"/>
              <a:t>Les entreprises cherchent de plus en plus à diversifier leurs offres ou à les spécialiser afin de toucher son cœur de cible. </a:t>
            </a:r>
            <a:br>
              <a:rPr lang="fr-FR" dirty="0" smtClean="0"/>
            </a:br>
            <a:r>
              <a:rPr lang="fr-FR" dirty="0" smtClean="0"/>
              <a:t>Francine, maitresse de la farine, a alors concocté rien que pour vous des pâtes toutes prêtes afin de vous faciliter la vie. </a:t>
            </a:r>
          </a:p>
          <a:p>
            <a:r>
              <a:rPr lang="fr-FR" sz="1800" dirty="0">
                <a:hlinkClick r:id="rId2"/>
              </a:rPr>
              <a:t>http://www.francine.com/recettes/pates-a/pate-a-pizza</a:t>
            </a:r>
            <a:endParaRPr lang="fr-FR" sz="1800" dirty="0"/>
          </a:p>
          <a:p>
            <a:endParaRPr lang="fr-FR" dirty="0" smtClean="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1654366" y="289061"/>
            <a:ext cx="10222670" cy="646331"/>
          </a:xfrm>
          <a:prstGeom prst="rect">
            <a:avLst/>
          </a:prstGeom>
          <a:noFill/>
        </p:spPr>
        <p:txBody>
          <a:bodyPr wrap="none" lIns="91440" tIns="45720" rIns="91440" bIns="45720">
            <a:spAutoFit/>
          </a:bodyPr>
          <a:lstStyle/>
          <a:p>
            <a:pPr algn="ctr"/>
            <a:r>
              <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Offre globale produits, </a:t>
            </a:r>
            <a:r>
              <a:rPr lang="fr-FR"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complémentaires</a:t>
            </a:r>
            <a:r>
              <a:rPr lang="fr-FR"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et supports</a:t>
            </a:r>
            <a:endParaRPr lang="fr-FR"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2290" name="Picture 2" descr="http://www.nutrixo.com/local/cache-vignettes/L400xH335/Pates_menageres_Francine-2-d4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078" y="5147289"/>
            <a:ext cx="3078051" cy="164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3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5" name="Espace réservé du contenu 4"/>
          <p:cNvSpPr>
            <a:spLocks noGrp="1"/>
          </p:cNvSpPr>
          <p:nvPr>
            <p:ph idx="1"/>
          </p:nvPr>
        </p:nvSpPr>
        <p:spPr>
          <a:xfrm>
            <a:off x="1484307" y="1177331"/>
            <a:ext cx="10018713" cy="4317731"/>
          </a:xfrm>
        </p:spPr>
        <p:txBody>
          <a:bodyPr/>
          <a:lstStyle/>
          <a:p>
            <a:r>
              <a:rPr lang="fr-FR" u="sng" dirty="0" smtClean="0">
                <a:solidFill>
                  <a:schemeClr val="accent1">
                    <a:lumMod val="75000"/>
                  </a:schemeClr>
                </a:solidFill>
              </a:rPr>
              <a:t>1. Entre SFR et </a:t>
            </a:r>
            <a:r>
              <a:rPr lang="fr-FR" u="sng" dirty="0" err="1" smtClean="0">
                <a:solidFill>
                  <a:schemeClr val="accent1">
                    <a:lumMod val="75000"/>
                  </a:schemeClr>
                </a:solidFill>
              </a:rPr>
              <a:t>Shazam</a:t>
            </a:r>
            <a:endParaRPr lang="fr-FR" u="sng" dirty="0" smtClean="0">
              <a:solidFill>
                <a:schemeClr val="accent1">
                  <a:lumMod val="75000"/>
                </a:schemeClr>
              </a:solidFill>
            </a:endParaRPr>
          </a:p>
          <a:p>
            <a:r>
              <a:rPr lang="fr-FR" dirty="0" smtClean="0"/>
              <a:t>Nous assistons de plus en plus à l’association de publicités grâce à la création d’application sur Smartphones.</a:t>
            </a:r>
            <a:endParaRPr lang="fr-FR" dirty="0"/>
          </a:p>
          <a:p>
            <a:r>
              <a:rPr lang="fr-FR" dirty="0" smtClean="0"/>
              <a:t>L’un de précurseurs de cette combinaison est SFR. Avec la collaboration de l’application </a:t>
            </a:r>
            <a:r>
              <a:rPr lang="fr-FR" dirty="0" err="1" smtClean="0"/>
              <a:t>Shazam</a:t>
            </a:r>
            <a:r>
              <a:rPr lang="fr-FR" dirty="0" smtClean="0"/>
              <a:t>. </a:t>
            </a:r>
            <a:r>
              <a:rPr lang="fr-FR" dirty="0" err="1" smtClean="0"/>
              <a:t>Sfr</a:t>
            </a:r>
            <a:r>
              <a:rPr lang="fr-FR" dirty="0" smtClean="0"/>
              <a:t> et </a:t>
            </a:r>
            <a:r>
              <a:rPr lang="fr-FR" dirty="0" err="1" smtClean="0"/>
              <a:t>Shazam</a:t>
            </a:r>
            <a:r>
              <a:rPr lang="fr-FR" dirty="0" smtClean="0"/>
              <a:t> donne une autre dimension à la publicité interactive. </a:t>
            </a:r>
          </a:p>
          <a:p>
            <a:r>
              <a:rPr lang="fr-FR" sz="1800" dirty="0">
                <a:hlinkClick r:id="rId2"/>
              </a:rPr>
              <a:t>http://www.therabbithole.fr/2012/09/30/sfr-et-shazam-creent-levenement-en-lancant-une-campagne-tv-interactive-inedite/</a:t>
            </a:r>
            <a:endParaRPr lang="fr-FR" sz="1800"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3875800" y="254001"/>
            <a:ext cx="523572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Services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associés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13314" name="Picture 2" descr="SFR et Shazam créent l’événement en lançant une campagne TV interactive inéd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373" y="5373024"/>
            <a:ext cx="3567448" cy="1421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52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5" name="Espace réservé du contenu 4"/>
          <p:cNvSpPr>
            <a:spLocks noGrp="1"/>
          </p:cNvSpPr>
          <p:nvPr>
            <p:ph idx="1"/>
          </p:nvPr>
        </p:nvSpPr>
        <p:spPr/>
        <p:txBody>
          <a:bodyPr/>
          <a:lstStyle/>
          <a:p>
            <a:r>
              <a:rPr lang="fr-FR" u="sng" dirty="0" smtClean="0">
                <a:solidFill>
                  <a:schemeClr val="accent1">
                    <a:lumMod val="75000"/>
                  </a:schemeClr>
                </a:solidFill>
              </a:rPr>
              <a:t>2. La publicité éphémère</a:t>
            </a:r>
          </a:p>
          <a:p>
            <a:r>
              <a:rPr lang="fr-FR" dirty="0" smtClean="0"/>
              <a:t>L’utilisation du Smartphones est de plus en plus fréquente. Il est même devenu un objet indispensable. On le consulte tout le temps, pour acheter, surfer, envoyer des sms, téléphoner. Alors pourquoi ne pas regarder des publicités. </a:t>
            </a:r>
          </a:p>
          <a:p>
            <a:r>
              <a:rPr lang="fr-FR" dirty="0" smtClean="0"/>
              <a:t>Ce concept est appliqué par la série « Girls » mais aussi d’autres marques. A travers l’applications </a:t>
            </a:r>
            <a:r>
              <a:rPr lang="fr-FR" dirty="0" err="1" smtClean="0"/>
              <a:t>Snapchat</a:t>
            </a:r>
            <a:r>
              <a:rPr lang="fr-FR" dirty="0" smtClean="0"/>
              <a:t>, des marques créent des publicités éphémères.  </a:t>
            </a:r>
          </a:p>
          <a:p>
            <a:r>
              <a:rPr lang="fr-FR" sz="1800" dirty="0">
                <a:hlinkClick r:id="rId2"/>
              </a:rPr>
              <a:t>http://www.lesinrocks.com/2014/01/06/actualite/girls-mtv-snapchat-loutil-marketing-indispensable-de-2014-11457549</a:t>
            </a:r>
            <a:r>
              <a:rPr lang="fr-FR" sz="1800" dirty="0" smtClean="0">
                <a:hlinkClick r:id="rId2"/>
              </a:rPr>
              <a:t>/</a:t>
            </a:r>
            <a:endParaRPr lang="fr-FR" sz="1800" dirty="0" smtClean="0"/>
          </a:p>
          <a:p>
            <a:endParaRPr lang="fr-FR" dirty="0"/>
          </a:p>
          <a:p>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3875800" y="254001"/>
            <a:ext cx="523572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Services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associés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4338" name="Picture 2" descr="http://www.lesinrocks.com/wp-content/thumbnails/uploads/2014/01/girls-snap-tt-width-604-height-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770" y="5116761"/>
            <a:ext cx="2145971" cy="9780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tm90HJgjC8U/UQQY3C8vclI/AAAAAAAADYo/P8Wbq8MCQrg/s1600/girls_ser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058" y="4736649"/>
            <a:ext cx="1385373" cy="205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5" name="Espace réservé du contenu 4"/>
          <p:cNvSpPr>
            <a:spLocks noGrp="1"/>
          </p:cNvSpPr>
          <p:nvPr>
            <p:ph idx="1"/>
          </p:nvPr>
        </p:nvSpPr>
        <p:spPr/>
        <p:txBody>
          <a:bodyPr>
            <a:normAutofit/>
          </a:bodyPr>
          <a:lstStyle/>
          <a:p>
            <a:r>
              <a:rPr lang="fr-FR" u="sng" dirty="0" smtClean="0">
                <a:solidFill>
                  <a:schemeClr val="accent1">
                    <a:lumMod val="75000"/>
                  </a:schemeClr>
                </a:solidFill>
              </a:rPr>
              <a:t>3. L’utilisation des réseaux sociaux </a:t>
            </a:r>
          </a:p>
          <a:p>
            <a:r>
              <a:rPr lang="fr-FR" dirty="0" smtClean="0"/>
              <a:t>Afin de rendre un événement populaire, certaines entreprises utilisent les réseaux sociaux pour toucher plus de monde. Généralement ce service est associé à une prestations. Ainsi le consommateur peut en parle autour de lui pour répandre l’événement.</a:t>
            </a:r>
          </a:p>
          <a:p>
            <a:r>
              <a:rPr lang="fr-FR" dirty="0" smtClean="0"/>
              <a:t>Ce qui fut le cas lors de la Saint Valentin, le groupe Nissan a mis à disposition une voiture afin d’amener les amoureux à un restaurant de leur choix. Pour avoir cette voiture le temps d’un trajet, rien de plus facile, il suffit d’utiliser le </a:t>
            </a:r>
            <a:r>
              <a:rPr lang="fr-FR" dirty="0"/>
              <a:t>hashtag #</a:t>
            </a:r>
            <a:r>
              <a:rPr lang="fr-FR" dirty="0" err="1" smtClean="0"/>
              <a:t>SOSsaintvalentin</a:t>
            </a:r>
            <a:r>
              <a:rPr lang="fr-FR" dirty="0" smtClean="0"/>
              <a:t> sur Twitter</a:t>
            </a:r>
          </a:p>
          <a:p>
            <a:r>
              <a:rPr lang="fr-FR" sz="1800" dirty="0">
                <a:hlinkClick r:id="rId2"/>
              </a:rPr>
              <a:t>http://</a:t>
            </a:r>
            <a:r>
              <a:rPr lang="fr-FR" sz="1800" dirty="0" smtClean="0">
                <a:hlinkClick r:id="rId2"/>
              </a:rPr>
              <a:t>www.journaldesfemmes.com/voiture/magazine/nissan-qashqai-saint-valentin-0214.shtml</a:t>
            </a:r>
            <a:endParaRPr lang="fr-FR" sz="1800" dirty="0" smtClean="0"/>
          </a:p>
          <a:p>
            <a:endParaRPr lang="fr-FR" dirty="0"/>
          </a:p>
          <a:p>
            <a:endParaRPr lang="fr-FR" dirty="0" smtClean="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6" name="Rectangle 5"/>
          <p:cNvSpPr/>
          <p:nvPr/>
        </p:nvSpPr>
        <p:spPr>
          <a:xfrm>
            <a:off x="3875800" y="254001"/>
            <a:ext cx="5235729"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Services </a:t>
            </a: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associés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5362" name="Picture 2" descr="sos"/>
          <p:cNvPicPr>
            <a:picLocks noChangeAspect="1" noChangeArrowheads="1"/>
          </p:cNvPicPr>
          <p:nvPr/>
        </p:nvPicPr>
        <p:blipFill rotWithShape="1">
          <a:blip r:embed="rId3">
            <a:extLst>
              <a:ext uri="{28A0092B-C50C-407E-A947-70E740481C1C}">
                <a14:useLocalDpi xmlns:a14="http://schemas.microsoft.com/office/drawing/2010/main" val="0"/>
              </a:ext>
            </a:extLst>
          </a:blip>
          <a:srcRect l="-1" t="14884" r="1672" b="21355"/>
          <a:stretch/>
        </p:blipFill>
        <p:spPr bwMode="auto">
          <a:xfrm>
            <a:off x="2640169" y="5482730"/>
            <a:ext cx="3026535" cy="132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1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graphicFrame>
        <p:nvGraphicFramePr>
          <p:cNvPr id="3" name="Diagramme 2"/>
          <p:cNvGraphicFramePr/>
          <p:nvPr>
            <p:extLst>
              <p:ext uri="{D42A27DB-BD31-4B8C-83A1-F6EECF244321}">
                <p14:modId xmlns:p14="http://schemas.microsoft.com/office/powerpoint/2010/main" val="3550617705"/>
              </p:ext>
            </p:extLst>
          </p:nvPr>
        </p:nvGraphicFramePr>
        <p:xfrm>
          <a:off x="5072396" y="407961"/>
          <a:ext cx="6997685" cy="5700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655754" y="2657847"/>
            <a:ext cx="3591048" cy="1107996"/>
          </a:xfrm>
          <a:prstGeom prst="rect">
            <a:avLst/>
          </a:prstGeom>
          <a:noFill/>
        </p:spPr>
        <p:txBody>
          <a:bodyPr wrap="none" lIns="91440" tIns="45720" rIns="91440" bIns="45720">
            <a:spAutoFit/>
          </a:bodyPr>
          <a:lstStyle/>
          <a:p>
            <a:pPr algn="ctr"/>
            <a:r>
              <a:rPr lang="fr-FR" sz="6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Stratégie</a:t>
            </a:r>
            <a:endParaRPr lang="fr-F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722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545661" y="410036"/>
            <a:ext cx="7896008"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Entreprise à </a:t>
            </a:r>
            <a:r>
              <a:rPr lang="fr-FR"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Benchmarker</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8</a:t>
            </a:fld>
            <a:endParaRPr lang="en-US" dirty="0"/>
          </a:p>
        </p:txBody>
      </p:sp>
      <p:sp>
        <p:nvSpPr>
          <p:cNvPr id="9" name="Espace réservé du contenu 2"/>
          <p:cNvSpPr>
            <a:spLocks noGrp="1"/>
          </p:cNvSpPr>
          <p:nvPr>
            <p:ph idx="1"/>
          </p:nvPr>
        </p:nvSpPr>
        <p:spPr>
          <a:xfrm>
            <a:off x="1484308" y="1499181"/>
            <a:ext cx="10873947" cy="4317731"/>
          </a:xfrm>
        </p:spPr>
        <p:txBody>
          <a:bodyPr>
            <a:normAutofit fontScale="92500" lnSpcReduction="20000"/>
          </a:bodyPr>
          <a:lstStyle/>
          <a:p>
            <a:r>
              <a:rPr lang="fr-FR" u="sng" dirty="0" smtClean="0">
                <a:solidFill>
                  <a:schemeClr val="accent1">
                    <a:lumMod val="75000"/>
                  </a:schemeClr>
                </a:solidFill>
              </a:rPr>
              <a:t>1</a:t>
            </a:r>
            <a:r>
              <a:rPr lang="fr-FR" u="sng" dirty="0">
                <a:solidFill>
                  <a:schemeClr val="accent1">
                    <a:lumMod val="75000"/>
                  </a:schemeClr>
                </a:solidFill>
              </a:rPr>
              <a:t>.</a:t>
            </a:r>
            <a:r>
              <a:rPr lang="fr-FR" u="sng" dirty="0" smtClean="0">
                <a:solidFill>
                  <a:schemeClr val="accent1">
                    <a:lumMod val="75000"/>
                  </a:schemeClr>
                </a:solidFill>
              </a:rPr>
              <a:t> Le </a:t>
            </a:r>
            <a:r>
              <a:rPr lang="fr-FR" u="sng" dirty="0" err="1" smtClean="0">
                <a:solidFill>
                  <a:schemeClr val="accent1">
                    <a:lumMod val="75000"/>
                  </a:schemeClr>
                </a:solidFill>
              </a:rPr>
              <a:t>Big</a:t>
            </a:r>
            <a:r>
              <a:rPr lang="fr-FR" u="sng" dirty="0" smtClean="0">
                <a:solidFill>
                  <a:schemeClr val="accent1">
                    <a:lumMod val="75000"/>
                  </a:schemeClr>
                </a:solidFill>
              </a:rPr>
              <a:t> Data</a:t>
            </a:r>
          </a:p>
          <a:p>
            <a:r>
              <a:rPr lang="fr-FR" dirty="0" smtClean="0"/>
              <a:t>Le </a:t>
            </a:r>
            <a:r>
              <a:rPr lang="fr-FR" dirty="0" err="1" smtClean="0"/>
              <a:t>Big</a:t>
            </a:r>
            <a:r>
              <a:rPr lang="fr-FR" dirty="0" smtClean="0"/>
              <a:t> Data est l’une des innovations les plus prometteuses pour les entreprises, il représente la masse de données informatiques à traiter par une structure.</a:t>
            </a:r>
            <a:br>
              <a:rPr lang="fr-FR" dirty="0" smtClean="0"/>
            </a:br>
            <a:endParaRPr lang="fr-FR" dirty="0" smtClean="0"/>
          </a:p>
          <a:p>
            <a:r>
              <a:rPr lang="fr-FR" dirty="0"/>
              <a:t>Il se défini autour de 3 points :</a:t>
            </a:r>
            <a:br>
              <a:rPr lang="fr-FR" dirty="0"/>
            </a:br>
            <a:r>
              <a:rPr lang="fr-FR" dirty="0"/>
              <a:t>-Le volume : c’est-à-dire la quantité des données à gérer </a:t>
            </a:r>
            <a:br>
              <a:rPr lang="fr-FR" dirty="0"/>
            </a:br>
            <a:r>
              <a:rPr lang="fr-FR" dirty="0"/>
              <a:t>-La vélocité : c’est-à-dire la rapidité avec laquelle les données produites doivent être traitées </a:t>
            </a:r>
            <a:br>
              <a:rPr lang="fr-FR" dirty="0"/>
            </a:br>
            <a:r>
              <a:rPr lang="fr-FR" dirty="0"/>
              <a:t>-La variété : c’est-à-dire le grand nombre de formats de données qui doit pouvoir être pris en compte</a:t>
            </a:r>
            <a:br>
              <a:rPr lang="fr-FR" dirty="0"/>
            </a:br>
            <a:r>
              <a:rPr lang="fr-FR" dirty="0"/>
              <a:t/>
            </a:r>
            <a:br>
              <a:rPr lang="fr-FR" dirty="0"/>
            </a:br>
            <a:r>
              <a:rPr lang="fr-FR" dirty="0"/>
              <a:t>IBM mise sur cette technologie et investi des millions pour la développer toujours plus.</a:t>
            </a:r>
            <a:br>
              <a:rPr lang="fr-FR" dirty="0"/>
            </a:br>
            <a:r>
              <a:rPr lang="fr-FR" dirty="0"/>
              <a:t/>
            </a:r>
            <a:br>
              <a:rPr lang="fr-FR" dirty="0"/>
            </a:br>
            <a:endParaRPr lang="fr-FR" sz="2000" i="1" dirty="0"/>
          </a:p>
          <a:p>
            <a:endParaRPr lang="fr-FR" sz="2000" dirty="0"/>
          </a:p>
        </p:txBody>
      </p:sp>
      <p:pic>
        <p:nvPicPr>
          <p:cNvPr id="2050" name="Picture 2" descr="C:\Users\Anis\Desktop\IBM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696" y="5076313"/>
            <a:ext cx="1720510" cy="805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4726" y="4998050"/>
            <a:ext cx="6096000" cy="1200329"/>
          </a:xfrm>
          <a:prstGeom prst="rect">
            <a:avLst/>
          </a:prstGeom>
        </p:spPr>
        <p:txBody>
          <a:bodyPr>
            <a:spAutoFit/>
          </a:bodyPr>
          <a:lstStyle/>
          <a:p>
            <a:r>
              <a:rPr lang="fr-FR" i="1" dirty="0">
                <a:hlinkClick r:id="rId3"/>
              </a:rPr>
              <a:t>http://www.zdnet.fr/actualites/quand-le-datacenter-redevient-strategique-39801559.htm%20http://www.insurancenetworking.com/news/data_management/a-big-data-benchmark-34357-1.html</a:t>
            </a:r>
            <a:endParaRPr lang="fr-FR" dirty="0"/>
          </a:p>
        </p:txBody>
      </p:sp>
    </p:spTree>
    <p:extLst>
      <p:ext uri="{BB962C8B-B14F-4D97-AF65-F5344CB8AC3E}">
        <p14:creationId xmlns:p14="http://schemas.microsoft.com/office/powerpoint/2010/main" val="343544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lvl="0"/>
            <a:r>
              <a:rPr lang="fr-FR" dirty="0" smtClean="0"/>
              <a:t> </a:t>
            </a:r>
            <a:endParaRPr lang="fr-FR" dirty="0"/>
          </a:p>
        </p:txBody>
      </p:sp>
      <p:sp>
        <p:nvSpPr>
          <p:cNvPr id="2" name="Espace réservé du pied de page 1"/>
          <p:cNvSpPr>
            <a:spLocks noGrp="1"/>
          </p:cNvSpPr>
          <p:nvPr>
            <p:ph type="ftr" sz="quarter" idx="11"/>
          </p:nvPr>
        </p:nvSpPr>
        <p:spPr/>
        <p:txBody>
          <a:bodyPr/>
          <a:lstStyle/>
          <a:p>
            <a:r>
              <a:rPr lang="fr-FR" smtClean="0"/>
              <a:t>Correia Aude - Desenfans Cassandre - Hernandez Guillaume - Lombard Gautier - Roux Anis</a:t>
            </a:r>
            <a:endParaRPr lang="en-US" dirty="0"/>
          </a:p>
        </p:txBody>
      </p:sp>
      <p:sp>
        <p:nvSpPr>
          <p:cNvPr id="5" name="Rectangle 4"/>
          <p:cNvSpPr/>
          <p:nvPr/>
        </p:nvSpPr>
        <p:spPr>
          <a:xfrm>
            <a:off x="2545661" y="410036"/>
            <a:ext cx="7896008" cy="923330"/>
          </a:xfrm>
          <a:prstGeom prst="rect">
            <a:avLst/>
          </a:prstGeom>
          <a:noFill/>
        </p:spPr>
        <p:txBody>
          <a:bodyPr wrap="none" lIns="91440" tIns="45720" rIns="91440" bIns="45720">
            <a:spAutoFit/>
          </a:bodyPr>
          <a:lstStyle/>
          <a:p>
            <a:pPr algn="ctr"/>
            <a:r>
              <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Entreprise à </a:t>
            </a:r>
            <a:r>
              <a:rPr lang="fr-FR"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Benchmarker</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Espace réservé du contenu 2"/>
          <p:cNvSpPr>
            <a:spLocks noGrp="1"/>
          </p:cNvSpPr>
          <p:nvPr>
            <p:ph idx="1"/>
          </p:nvPr>
        </p:nvSpPr>
        <p:spPr>
          <a:xfrm>
            <a:off x="1318053" y="1499181"/>
            <a:ext cx="10610711" cy="4317731"/>
          </a:xfrm>
        </p:spPr>
        <p:txBody>
          <a:bodyPr>
            <a:normAutofit/>
          </a:bodyPr>
          <a:lstStyle/>
          <a:p>
            <a:r>
              <a:rPr lang="fr-FR" u="sng" dirty="0" smtClean="0">
                <a:solidFill>
                  <a:schemeClr val="accent1">
                    <a:lumMod val="75000"/>
                  </a:schemeClr>
                </a:solidFill>
              </a:rPr>
              <a:t>2. Le </a:t>
            </a:r>
            <a:r>
              <a:rPr lang="fr-FR" u="sng" dirty="0" err="1" smtClean="0">
                <a:solidFill>
                  <a:schemeClr val="accent1">
                    <a:lumMod val="75000"/>
                  </a:schemeClr>
                </a:solidFill>
              </a:rPr>
              <a:t>Costockage</a:t>
            </a:r>
            <a:endParaRPr lang="fr-FR" u="sng" dirty="0" smtClean="0">
              <a:solidFill>
                <a:schemeClr val="accent1">
                  <a:lumMod val="75000"/>
                </a:schemeClr>
              </a:solidFill>
            </a:endParaRPr>
          </a:p>
          <a:p>
            <a:r>
              <a:rPr lang="fr-FR" dirty="0" smtClean="0"/>
              <a:t>Cette entreprise (cosockage.com) récente est la première du genre à proposer aux particuliers d’utiliser de l’espace qu’ils ont pour permettre à d’autres particuliers de stocker des objets ou des meubles sur le même principe qu’une entreprise de location de garde meuble. </a:t>
            </a:r>
            <a:br>
              <a:rPr lang="fr-FR" dirty="0" smtClean="0"/>
            </a:br>
            <a:r>
              <a:rPr lang="fr-FR" dirty="0" smtClean="0"/>
              <a:t>C’est la première entreprise à créer ce système de garde meuble uniquement entre particuliers, elle sera à surveiller de près </a:t>
            </a:r>
            <a:r>
              <a:rPr lang="fr-FR" dirty="0"/>
              <a:t>car innovante dans ce secteur.</a:t>
            </a:r>
            <a:br>
              <a:rPr lang="fr-FR" dirty="0"/>
            </a:br>
            <a:r>
              <a:rPr lang="fr-FR" dirty="0"/>
              <a:t/>
            </a:r>
            <a:br>
              <a:rPr lang="fr-FR" dirty="0"/>
            </a:br>
            <a:r>
              <a:rPr lang="fr-FR" dirty="0" smtClean="0"/>
              <a:t> </a:t>
            </a:r>
            <a:endParaRPr lang="fr-FR" sz="2000" i="1" dirty="0"/>
          </a:p>
          <a:p>
            <a:endParaRPr lang="fr-FR" sz="2000" dirty="0"/>
          </a:p>
        </p:txBody>
      </p:sp>
      <p:pic>
        <p:nvPicPr>
          <p:cNvPr id="1026" name="Picture 2" descr="C:\Users\Anis\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116" y="4428818"/>
            <a:ext cx="3619865" cy="1392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84310" y="5264995"/>
            <a:ext cx="2708434" cy="369332"/>
          </a:xfrm>
          <a:prstGeom prst="rect">
            <a:avLst/>
          </a:prstGeom>
        </p:spPr>
        <p:txBody>
          <a:bodyPr wrap="none">
            <a:spAutoFit/>
          </a:bodyPr>
          <a:lstStyle/>
          <a:p>
            <a:r>
              <a:rPr lang="fr-FR" i="1" dirty="0">
                <a:hlinkClick r:id="rId3"/>
              </a:rPr>
              <a:t>https://www.costockage.fr/</a:t>
            </a:r>
            <a:endParaRPr lang="fr-FR" i="1" dirty="0"/>
          </a:p>
        </p:txBody>
      </p:sp>
    </p:spTree>
    <p:extLst>
      <p:ext uri="{BB962C8B-B14F-4D97-AF65-F5344CB8AC3E}">
        <p14:creationId xmlns:p14="http://schemas.microsoft.com/office/powerpoint/2010/main" val="4190955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TC103457496[[fn=Parallaxe]]</Template>
  <TotalTime>868</TotalTime>
  <Words>1888</Words>
  <Application>Microsoft Office PowerPoint</Application>
  <PresentationFormat>Personnalisé</PresentationFormat>
  <Paragraphs>201</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Parallaxe</vt:lpstr>
      <vt:lpstr> </vt:lpstr>
      <vt:lpstr> </vt:lpstr>
      <vt:lpstr> </vt:lpstr>
      <vt:lpstr> </vt:lpstr>
      <vt:lpstr> </vt:lpstr>
      <vt:lpstr> </vt:lpstr>
      <vt:lpstr>Présentation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Roue de créativité</dc:title>
  <dc:creator>ADC</dc:creator>
  <cp:lastModifiedBy>Anis</cp:lastModifiedBy>
  <cp:revision>208</cp:revision>
  <dcterms:created xsi:type="dcterms:W3CDTF">2014-05-25T20:52:20Z</dcterms:created>
  <dcterms:modified xsi:type="dcterms:W3CDTF">2014-05-31T21:21:03Z</dcterms:modified>
</cp:coreProperties>
</file>