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9"/>
  </p:notesMasterIdLst>
  <p:sldIdLst>
    <p:sldId id="256" r:id="rId2"/>
    <p:sldId id="279" r:id="rId3"/>
    <p:sldId id="290" r:id="rId4"/>
    <p:sldId id="291" r:id="rId5"/>
    <p:sldId id="282" r:id="rId6"/>
    <p:sldId id="283" r:id="rId7"/>
    <p:sldId id="284" r:id="rId8"/>
    <p:sldId id="285" r:id="rId9"/>
    <p:sldId id="286" r:id="rId10"/>
    <p:sldId id="287" r:id="rId11"/>
    <p:sldId id="288" r:id="rId12"/>
    <p:sldId id="289"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0A22E"/>
    <a:srgbClr val="E3600F"/>
    <a:srgbClr val="DA0862"/>
    <a:srgbClr val="FBEEC9"/>
    <a:srgbClr val="232323"/>
    <a:srgbClr val="E26508"/>
    <a:srgbClr val="FFFF00"/>
    <a:srgbClr val="C4E40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p:scale>
          <a:sx n="60" d="100"/>
          <a:sy n="60" d="100"/>
        </p:scale>
        <p:origin x="-1680"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B64EC4-17C7-4D28-9713-C01F30D0BBF7}" type="datetimeFigureOut">
              <a:rPr lang="fr-FR" smtClean="0"/>
              <a:pPr/>
              <a:t>01/06/2014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B41DB3-BA7A-49F0-B2B1-C245D7A3858F}" type="slidenum">
              <a:rPr lang="fr-FR" smtClean="0"/>
              <a:pPr/>
              <a:t>‹N°›</a:t>
            </a:fld>
            <a:endParaRPr lang="fr-FR" dirty="0"/>
          </a:p>
        </p:txBody>
      </p:sp>
    </p:spTree>
    <p:extLst>
      <p:ext uri="{BB962C8B-B14F-4D97-AF65-F5344CB8AC3E}">
        <p14:creationId xmlns="" xmlns:p14="http://schemas.microsoft.com/office/powerpoint/2010/main" val="1363938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 xmlns:p14="http://schemas.microsoft.com/office/powerpoint/2010/main" val="687282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898653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3184847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3527500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1996765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1516562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1525553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3460410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4177359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2365258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230191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 xmlns:p14="http://schemas.microsoft.com/office/powerpoint/2010/main" val="2289153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302113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1088215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2841065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2566919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 xmlns:p14="http://schemas.microsoft.com/office/powerpoint/2010/main" val="3221671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 xmlns:p14="http://schemas.microsoft.com/office/powerpoint/2010/main" val="4164861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 xmlns:p14="http://schemas.microsoft.com/office/powerpoint/2010/main" val="1854105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 xmlns:p14="http://schemas.microsoft.com/office/powerpoint/2010/main" val="3995025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 xmlns:p14="http://schemas.microsoft.com/office/powerpoint/2010/main" val="63657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 xmlns:p14="http://schemas.microsoft.com/office/powerpoint/2010/main" val="1247882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4040899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955B233-3D4E-42E0-965D-96C01C509DE1}" type="datetimeFigureOut">
              <a:rPr lang="fr-FR" smtClean="0"/>
              <a:pPr/>
              <a:t>01/06/2014</a:t>
            </a:fld>
            <a:endParaRPr lang="fr-FR" dirty="0"/>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FR" dirty="0"/>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4B495AD8-3FDC-43BE-B61E-6ABAC9E0BD95}"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955B233-3D4E-42E0-965D-96C01C509DE1}" type="datetimeFigureOut">
              <a:rPr lang="fr-FR" smtClean="0"/>
              <a:pPr/>
              <a:t>01/06/2014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B495AD8-3FDC-43BE-B61E-6ABAC9E0BD95}"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D955B233-3D4E-42E0-965D-96C01C509DE1}" type="datetimeFigureOut">
              <a:rPr lang="fr-FR" smtClean="0"/>
              <a:pPr/>
              <a:t>01/06/2014</a:t>
            </a:fld>
            <a:endParaRPr lang="fr-FR" dirty="0"/>
          </a:p>
        </p:txBody>
      </p:sp>
      <p:sp>
        <p:nvSpPr>
          <p:cNvPr id="5" name="Espace réservé du pied de page 4"/>
          <p:cNvSpPr>
            <a:spLocks noGrp="1"/>
          </p:cNvSpPr>
          <p:nvPr>
            <p:ph type="ftr" sz="quarter" idx="11"/>
          </p:nvPr>
        </p:nvSpPr>
        <p:spPr>
          <a:xfrm>
            <a:off x="457201" y="6248207"/>
            <a:ext cx="5573483" cy="365125"/>
          </a:xfrm>
        </p:spPr>
        <p:txBody>
          <a:bodyPr/>
          <a:lstStyle/>
          <a:p>
            <a:endParaRPr lang="fr-FR"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4B495AD8-3FDC-43BE-B61E-6ABAC9E0BD95}" type="slidenum">
              <a:rPr lang="fr-FR" smtClean="0"/>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68796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4" name="Shape 44"/>
          <p:cNvSpPr txBox="1">
            <a:spLocks noGrp="1"/>
          </p:cNvSpPr>
          <p:nvPr>
            <p:ph type="body" idx="1"/>
          </p:nvPr>
        </p:nvSpPr>
        <p:spPr>
          <a:xfrm>
            <a:off x="457200" y="1600200"/>
            <a:ext cx="8229600" cy="484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5" name="Shape 45"/>
          <p:cNvSpPr/>
          <p:nvPr/>
        </p:nvSpPr>
        <p:spPr>
          <a:xfrm>
            <a:off x="7415211" y="0"/>
            <a:ext cx="1555750" cy="816301"/>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a:spcBef>
                <a:spcPts val="0"/>
              </a:spcBef>
              <a:buNone/>
            </a:pPr>
            <a:endParaRPr sz="1800" dirty="0"/>
          </a:p>
        </p:txBody>
      </p:sp>
      <p:sp>
        <p:nvSpPr>
          <p:cNvPr id="46" name="Shape 46"/>
          <p:cNvSpPr/>
          <p:nvPr/>
        </p:nvSpPr>
        <p:spPr>
          <a:xfrm>
            <a:off x="8397876" y="1746911"/>
            <a:ext cx="746125" cy="813612"/>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a:spcBef>
                <a:spcPts val="0"/>
              </a:spcBef>
              <a:buNone/>
            </a:pPr>
            <a:endParaRPr sz="1800" dirty="0"/>
          </a:p>
        </p:txBody>
      </p:sp>
      <p:sp>
        <p:nvSpPr>
          <p:cNvPr id="47" name="Shape 47"/>
          <p:cNvSpPr/>
          <p:nvPr/>
        </p:nvSpPr>
        <p:spPr>
          <a:xfrm>
            <a:off x="8397876" y="2560523"/>
            <a:ext cx="746125" cy="813612"/>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sz="1800" dirty="0"/>
          </a:p>
        </p:txBody>
      </p:sp>
      <p:sp>
        <p:nvSpPr>
          <p:cNvPr id="48" name="Shape 48"/>
          <p:cNvSpPr/>
          <p:nvPr/>
        </p:nvSpPr>
        <p:spPr>
          <a:xfrm>
            <a:off x="7415211" y="816301"/>
            <a:ext cx="1555750" cy="813612"/>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sz="1800" dirty="0"/>
          </a:p>
        </p:txBody>
      </p:sp>
    </p:spTree>
    <p:extLst>
      <p:ext uri="{BB962C8B-B14F-4D97-AF65-F5344CB8AC3E}">
        <p14:creationId xmlns="" xmlns:p14="http://schemas.microsoft.com/office/powerpoint/2010/main" val="726151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D955B233-3D4E-42E0-965D-96C01C509DE1}" type="datetimeFigureOut">
              <a:rPr lang="fr-FR" smtClean="0"/>
              <a:pPr/>
              <a:t>01/06/2014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4B495AD8-3FDC-43BE-B61E-6ABAC9E0BD95}" type="slidenum">
              <a:rPr lang="fr-FR" smtClean="0"/>
              <a:pPr/>
              <a:t>‹N°›</a:t>
            </a:fld>
            <a:endParaRPr lang="fr-FR" dirty="0"/>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D955B233-3D4E-42E0-965D-96C01C509DE1}" type="datetimeFigureOut">
              <a:rPr lang="fr-FR" smtClean="0"/>
              <a:pPr/>
              <a:t>01/06/2014</a:t>
            </a:fld>
            <a:endParaRPr lang="fr-FR" dirty="0"/>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B495AD8-3FDC-43BE-B61E-6ABAC9E0BD95}" type="slidenum">
              <a:rPr lang="fr-FR" smtClean="0"/>
              <a:pPr/>
              <a:t>‹N°›</a:t>
            </a:fld>
            <a:endParaRPr lang="fr-FR" dirty="0"/>
          </a:p>
        </p:txBody>
      </p:sp>
      <p:sp>
        <p:nvSpPr>
          <p:cNvPr id="14" name="Espace réservé du pied de page 13"/>
          <p:cNvSpPr>
            <a:spLocks noGrp="1"/>
          </p:cNvSpPr>
          <p:nvPr>
            <p:ph type="ftr" sz="quarter" idx="12"/>
          </p:nvPr>
        </p:nvSpPr>
        <p:spPr/>
        <p:txBody>
          <a:bodyPr/>
          <a:lstStyle/>
          <a:p>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fld id="{D955B233-3D4E-42E0-965D-96C01C509DE1}" type="datetimeFigureOut">
              <a:rPr lang="fr-FR" smtClean="0"/>
              <a:pPr/>
              <a:t>01/06/2014</a:t>
            </a:fld>
            <a:endParaRPr lang="fr-FR" dirty="0"/>
          </a:p>
        </p:txBody>
      </p:sp>
      <p:sp>
        <p:nvSpPr>
          <p:cNvPr id="10" name="Espace réservé du numéro de diapositive 9"/>
          <p:cNvSpPr>
            <a:spLocks noGrp="1"/>
          </p:cNvSpPr>
          <p:nvPr>
            <p:ph type="sldNum" sz="quarter" idx="16"/>
          </p:nvPr>
        </p:nvSpPr>
        <p:spPr/>
        <p:txBody>
          <a:bodyPr rtlCol="0"/>
          <a:lstStyle/>
          <a:p>
            <a:fld id="{4B495AD8-3FDC-43BE-B61E-6ABAC9E0BD95}" type="slidenum">
              <a:rPr lang="fr-FR" smtClean="0"/>
              <a:pPr/>
              <a:t>‹N°›</a:t>
            </a:fld>
            <a:endParaRPr lang="fr-FR" dirty="0"/>
          </a:p>
        </p:txBody>
      </p:sp>
      <p:sp>
        <p:nvSpPr>
          <p:cNvPr id="12" name="Espace réservé du pied de page 11"/>
          <p:cNvSpPr>
            <a:spLocks noGrp="1"/>
          </p:cNvSpPr>
          <p:nvPr>
            <p:ph type="ftr" sz="quarter" idx="17"/>
          </p:nvPr>
        </p:nvSpPr>
        <p:spPr/>
        <p:txBody>
          <a:bodyPr rtlCol="0"/>
          <a:lstStyle/>
          <a:p>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Cliquez pour modifier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fld id="{D955B233-3D4E-42E0-965D-96C01C509DE1}" type="datetimeFigureOut">
              <a:rPr lang="fr-FR" smtClean="0"/>
              <a:pPr/>
              <a:t>01/06/2014</a:t>
            </a:fld>
            <a:endParaRPr lang="fr-FR" dirty="0"/>
          </a:p>
        </p:txBody>
      </p:sp>
      <p:sp>
        <p:nvSpPr>
          <p:cNvPr id="12" name="Espace réservé du numéro de diapositive 11"/>
          <p:cNvSpPr>
            <a:spLocks noGrp="1"/>
          </p:cNvSpPr>
          <p:nvPr>
            <p:ph type="sldNum" sz="quarter" idx="16"/>
          </p:nvPr>
        </p:nvSpPr>
        <p:spPr/>
        <p:txBody>
          <a:bodyPr rtlCol="0"/>
          <a:lstStyle/>
          <a:p>
            <a:fld id="{4B495AD8-3FDC-43BE-B61E-6ABAC9E0BD95}" type="slidenum">
              <a:rPr lang="fr-FR" smtClean="0"/>
              <a:pPr/>
              <a:t>‹N°›</a:t>
            </a:fld>
            <a:endParaRPr lang="fr-FR" dirty="0"/>
          </a:p>
        </p:txBody>
      </p:sp>
      <p:sp>
        <p:nvSpPr>
          <p:cNvPr id="14" name="Espace réservé du pied de page 13"/>
          <p:cNvSpPr>
            <a:spLocks noGrp="1"/>
          </p:cNvSpPr>
          <p:nvPr>
            <p:ph type="ftr" sz="quarter" idx="17"/>
          </p:nvPr>
        </p:nvSpPr>
        <p:spPr/>
        <p:txBody>
          <a:bodyPr rtlCol="0"/>
          <a:lstStyle/>
          <a:p>
            <a:endParaRPr lang="fr-FR" dirty="0"/>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D955B233-3D4E-42E0-965D-96C01C509DE1}" type="datetimeFigureOut">
              <a:rPr lang="fr-FR" smtClean="0"/>
              <a:pPr/>
              <a:t>01/06/2014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4B495AD8-3FDC-43BE-B61E-6ABAC9E0BD95}"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955B233-3D4E-42E0-965D-96C01C509DE1}" type="datetimeFigureOut">
              <a:rPr lang="fr-FR" smtClean="0"/>
              <a:pPr/>
              <a:t>01/06/2014</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4B495AD8-3FDC-43BE-B61E-6ABAC9E0BD95}"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955B233-3D4E-42E0-965D-96C01C509DE1}" type="datetimeFigureOut">
              <a:rPr lang="fr-FR" smtClean="0"/>
              <a:pPr/>
              <a:t>01/06/2014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4B495AD8-3FDC-43BE-B61E-6ABAC9E0BD95}" type="slidenum">
              <a:rPr lang="fr-FR" smtClean="0"/>
              <a:pPr/>
              <a:t>‹N°›</a:t>
            </a:fld>
            <a:endParaRPr lang="fr-FR" dirty="0"/>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Cliquez pour modifier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Espace réservé de la date 11"/>
          <p:cNvSpPr>
            <a:spLocks noGrp="1"/>
          </p:cNvSpPr>
          <p:nvPr>
            <p:ph type="dt" sz="half" idx="10"/>
          </p:nvPr>
        </p:nvSpPr>
        <p:spPr>
          <a:xfrm>
            <a:off x="6248400" y="6248400"/>
            <a:ext cx="2667000" cy="365125"/>
          </a:xfrm>
        </p:spPr>
        <p:txBody>
          <a:bodyPr rtlCol="0"/>
          <a:lstStyle/>
          <a:p>
            <a:fld id="{D955B233-3D4E-42E0-965D-96C01C509DE1}" type="datetimeFigureOut">
              <a:rPr lang="fr-FR" smtClean="0"/>
              <a:pPr/>
              <a:t>01/06/2014</a:t>
            </a:fld>
            <a:endParaRPr lang="fr-FR" dirty="0"/>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4B495AD8-3FDC-43BE-B61E-6ABAC9E0BD95}" type="slidenum">
              <a:rPr lang="fr-FR" smtClean="0"/>
              <a:pPr/>
              <a:t>‹N°›</a:t>
            </a:fld>
            <a:endParaRPr lang="fr-FR" dirty="0"/>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FR" dirty="0"/>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dirty="0"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955B233-3D4E-42E0-965D-96C01C509DE1}" type="datetimeFigureOut">
              <a:rPr lang="fr-FR" smtClean="0"/>
              <a:pPr/>
              <a:t>01/06/2014</a:t>
            </a:fld>
            <a:endParaRPr lang="fr-FR" dirty="0"/>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FR"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B495AD8-3FDC-43BE-B61E-6ABAC9E0BD95}"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ankodesign.com/2010/10/29/four-flavored-butter-spoon/"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hyperlink" Target="http://www.tomsguide.fr/actualite/intel-resonance-charge,39980.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monchefpersonnel.com/le-concept"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silvereco.fr/union-europeenne-le-projet-giraffplus-combine-robotique-et-domotique-pour-prendre-soin-des-personnes-agees/3115899"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cadosphere.ca/fr/bar-bieres-vins-idees-cadeaux/676-port-a-pint-verre-retractable-de-fred.html"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lci.tf1.fr/high-tech/motorola-invente-la-pilule-mot-de-passe-7987886.html"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ps4france.com/voici-playstation-now-le-moyen-de-jouer-aux-jeux-ps1-ps2-ps3-sur-votre-ps4-et-bien-encore-1034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nord-pas-de-calais.france3.fr/2014/05/29/marcq-en-baroeul-des-collegiens-inventent-le-butter-stick-pour-mieux-etaler-le-beurre-sur-les-tartines-487295.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bioaddict.fr/article/coca-cola-life-le-nouveau-coca-cola-sans-aspartame-a4108p1.html"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beaute.afrik.com/Un-Britannique-cree-une-innovation.html" TargetMode="Externa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deepidoo.com/blog/caves-a-vin-connectees-le-marketing-digital-en-march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yotaphone.com/" TargetMode="Externa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tuxboard.com/larmee-americaine-invente-la-pizza-qui-se-conserve-3-an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ykronoz.com/f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hyperlink" Target="http://www.lsa-conso.fr/starbucks-renforce-sa-gamme-du-cafe-pret-a-boire-en-gms,17090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hyperlink" Target="http://www.yankodesign.com/2012/04/17/digital-cutting-boar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hyperlink" Target="http://www.zignumglobal.com/Product/i-coz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hyperlink" Target="http://www.bjorg.fr/produits-bio/repas/plats-cuisines/boulghour-poulet-citron-bio.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hyperlink" Target="http://www.agencebio.org/le-logo-bio-europee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hyperlink" Target="http://www.connectireland.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latoque.fr/dossiers/fabrication-toujours-plus-proche-du-fruit-d-origine/textures-les"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hyperlink" Target="http://revstr.io/"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hyperlink" Target="http://stralayoga.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hyperlink" Target="http://fr.gopro.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hyperlink" Target="http://www.smart-talk.eu/highco-propose-des-coupons-de-reduction-nivea-sun-et-joker-sur-groupo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hyperlink" Target="http://www.pedigreeadoptiondrive.co.nz/"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hyperlink" Target="http://www.aufutetamesure.f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hyperlink" Target="http://www.nafnaf.com/fr/blo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hyperlink" Target="http://www.hm.com/us/longlivefash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actinnovation.com/innovation-concept/sono-annulation-pollution-sonore-fenetres-6529.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latoque.fr/dossiers/fabrication-toujours-plus-proche-du-fruit-d-origine/textures-les-innovations-remarquables-75111.html"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www.actinnovation.com/innovation-equipement-maison/smellit-ajoute-odeur-a-vos-films-et-jeux-video-3338.html"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www.lsa-conso.fr/chips-bret-s-saveur-marine-elue-innovation-pme-intermarche-2012,128750"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hyperlink" Target="http://www.inneov.fr/accueil/accueil-inneov/h"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hyperlink" Target="http://about.hm.com/en/About/facts-about-hm/fashion-for-all/collections.htm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619672" y="4509120"/>
            <a:ext cx="184731" cy="369332"/>
          </a:xfrm>
          <a:prstGeom prst="rect">
            <a:avLst/>
          </a:prstGeom>
          <a:noFill/>
        </p:spPr>
        <p:txBody>
          <a:bodyPr wrap="none" rtlCol="0">
            <a:spAutoFit/>
          </a:bodyPr>
          <a:lstStyle/>
          <a:p>
            <a:endParaRPr lang="fr-FR" dirty="0"/>
          </a:p>
        </p:txBody>
      </p:sp>
      <p:pic>
        <p:nvPicPr>
          <p:cNvPr id="1026" name="Picture 2" descr="http://boiteacomcc.files.wordpress.com/2014/01/logo-iae-201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32240" y="4726228"/>
            <a:ext cx="1944216" cy="76464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2555776" y="6228020"/>
            <a:ext cx="6588224" cy="369332"/>
          </a:xfrm>
          <a:prstGeom prst="rect">
            <a:avLst/>
          </a:prstGeom>
          <a:noFill/>
        </p:spPr>
        <p:txBody>
          <a:bodyPr wrap="square" rtlCol="0">
            <a:spAutoFit/>
          </a:bodyPr>
          <a:lstStyle/>
          <a:p>
            <a:r>
              <a:rPr lang="fr-FR" b="1" noProof="1"/>
              <a:t>Hadamitzki Cyrielle ~ Espinosa Cruz Berenice ~ Bardoula Shirley</a:t>
            </a:r>
            <a:endParaRPr lang="fr-FR" b="1" dirty="0"/>
          </a:p>
        </p:txBody>
      </p:sp>
      <p:sp>
        <p:nvSpPr>
          <p:cNvPr id="5" name="Rectangle 4"/>
          <p:cNvSpPr/>
          <p:nvPr/>
        </p:nvSpPr>
        <p:spPr>
          <a:xfrm>
            <a:off x="0" y="6093296"/>
            <a:ext cx="2274982" cy="646331"/>
          </a:xfrm>
          <a:prstGeom prst="rect">
            <a:avLst/>
          </a:prstGeom>
        </p:spPr>
        <p:txBody>
          <a:bodyPr wrap="none">
            <a:spAutoFit/>
          </a:bodyPr>
          <a:lstStyle/>
          <a:p>
            <a:r>
              <a:rPr lang="fr-FR" b="1" dirty="0" smtClean="0"/>
              <a:t>L3 Marketing Vente</a:t>
            </a:r>
          </a:p>
          <a:p>
            <a:r>
              <a:rPr lang="fr-FR" b="1" dirty="0" smtClean="0"/>
              <a:t>Promotion </a:t>
            </a:r>
            <a:r>
              <a:rPr lang="fr-FR" b="1" dirty="0"/>
              <a:t>2013-2014</a:t>
            </a:r>
          </a:p>
        </p:txBody>
      </p:sp>
      <p:pic>
        <p:nvPicPr>
          <p:cNvPr id="7" name="Picture 2" descr="https://www.cognifit.com/img/corporativa111/learnmore_brainplus_ico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9664" y="1992674"/>
            <a:ext cx="2533650" cy="3238501"/>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p:cNvSpPr/>
          <p:nvPr/>
        </p:nvSpPr>
        <p:spPr>
          <a:xfrm>
            <a:off x="2796103" y="2780928"/>
            <a:ext cx="6107569" cy="830997"/>
          </a:xfrm>
          <a:prstGeom prst="rect">
            <a:avLst/>
          </a:prstGeom>
        </p:spPr>
        <p:txBody>
          <a:bodyPr wrap="none">
            <a:spAutoFit/>
          </a:bodyPr>
          <a:lstStyle/>
          <a:p>
            <a:r>
              <a:rPr lang="fr-FR" sz="4800" dirty="0" smtClean="0">
                <a:solidFill>
                  <a:srgbClr val="FBEEC9"/>
                </a:solidFill>
              </a:rPr>
              <a:t>LA ROUE DE CRÉATIVIT</a:t>
            </a:r>
            <a:r>
              <a:rPr lang="fr-FR" sz="4800" dirty="0">
                <a:solidFill>
                  <a:srgbClr val="FBEEC9"/>
                </a:solidFill>
              </a:rPr>
              <a:t>É</a:t>
            </a:r>
          </a:p>
        </p:txBody>
      </p:sp>
      <p:sp>
        <p:nvSpPr>
          <p:cNvPr id="9" name="Title 8"/>
          <p:cNvSpPr>
            <a:spLocks noGrp="1"/>
          </p:cNvSpPr>
          <p:nvPr>
            <p:ph type="ctrTitle"/>
          </p:nvPr>
        </p:nvSpPr>
        <p:spPr>
          <a:xfrm>
            <a:off x="1456489" y="377319"/>
            <a:ext cx="6477000" cy="994401"/>
          </a:xfrm>
        </p:spPr>
        <p:txBody>
          <a:bodyPr/>
          <a:lstStyle/>
          <a:p>
            <a:pPr algn="ctr"/>
            <a:r>
              <a:rPr lang="fr-FR" u="sng" dirty="0" smtClean="0"/>
              <a:t>Politique de l’OFFRE</a:t>
            </a:r>
            <a:endParaRPr lang="fr-FR" u="sn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prstGeom prst="rect">
            <a:avLst/>
          </a:prstGeom>
        </p:spPr>
        <p:txBody>
          <a:bodyPr vert="horz" lIns="91425" tIns="91425" rIns="91425" bIns="91425" anchor="b" anchorCtr="0">
            <a:noAutofit/>
          </a:bodyPr>
          <a:lstStyle/>
          <a:p>
            <a:r>
              <a:rPr lang="fr"/>
              <a:t>Métaproduit - Packaging</a:t>
            </a:r>
          </a:p>
        </p:txBody>
      </p:sp>
      <p:sp>
        <p:nvSpPr>
          <p:cNvPr id="139" name="Shape 139"/>
          <p:cNvSpPr txBox="1">
            <a:spLocks noGrp="1"/>
          </p:cNvSpPr>
          <p:nvPr>
            <p:ph type="body" idx="4294967295"/>
          </p:nvPr>
        </p:nvSpPr>
        <p:spPr>
          <a:xfrm>
            <a:off x="251520" y="1844824"/>
            <a:ext cx="9207500" cy="3994150"/>
          </a:xfrm>
          <a:prstGeom prst="rect">
            <a:avLst/>
          </a:prstGeom>
        </p:spPr>
        <p:txBody>
          <a:bodyPr vert="horz" lIns="91425" tIns="91425" rIns="91425" bIns="91425" anchor="t" anchorCtr="0">
            <a:noAutofit/>
          </a:bodyPr>
          <a:lstStyle/>
          <a:p>
            <a:pPr>
              <a:buClr>
                <a:schemeClr val="dk1"/>
              </a:buClr>
              <a:buSzPct val="91666"/>
              <a:buNone/>
            </a:pPr>
            <a:r>
              <a:rPr lang="fr" sz="1600" b="1" dirty="0">
                <a:solidFill>
                  <a:srgbClr val="F0A22E"/>
                </a:solidFill>
              </a:rPr>
              <a:t>Butter! Better ! </a:t>
            </a:r>
            <a:endParaRPr lang="fr" sz="1400" dirty="0"/>
          </a:p>
          <a:p>
            <a:pPr>
              <a:buClr>
                <a:schemeClr val="dk1"/>
              </a:buClr>
              <a:buSzPct val="91666"/>
              <a:buNone/>
            </a:pPr>
            <a:r>
              <a:rPr lang="fr" sz="1400" u="sng" dirty="0" smtClean="0"/>
              <a:t>Idée </a:t>
            </a:r>
            <a:r>
              <a:rPr lang="fr" sz="1400" u="sng" dirty="0"/>
              <a:t>source</a:t>
            </a:r>
            <a:r>
              <a:rPr lang="fr" sz="1400" dirty="0"/>
              <a:t> : Butter! Better! </a:t>
            </a:r>
            <a:r>
              <a:rPr lang="fr-FR" sz="1400" dirty="0"/>
              <a:t>P</a:t>
            </a:r>
            <a:r>
              <a:rPr lang="fr" sz="1400" dirty="0"/>
              <a:t>ropose un packaging unidose très pratique. En effet, les formats unidoses servant </a:t>
            </a:r>
          </a:p>
          <a:p>
            <a:pPr>
              <a:buClr>
                <a:schemeClr val="dk1"/>
              </a:buClr>
              <a:buSzPct val="91666"/>
              <a:buNone/>
            </a:pPr>
            <a:r>
              <a:rPr lang="fr" sz="1400" dirty="0"/>
              <a:t>généralement en voyage ou en picnic, ce packaging inclus un couteau à beurre en bois. Ce couteau est utilisé pour étaler le </a:t>
            </a:r>
          </a:p>
          <a:p>
            <a:pPr>
              <a:buClr>
                <a:schemeClr val="dk1"/>
              </a:buClr>
              <a:buSzPct val="91666"/>
              <a:buNone/>
            </a:pPr>
            <a:r>
              <a:rPr lang="fr" sz="1400" dirty="0"/>
              <a:t>beurre et permet ainsi de ne pas s’encombrer avec des ustensiles. Plusieurs saveurs de beurre sont disponibles</a:t>
            </a:r>
            <a:r>
              <a:rPr lang="fr" sz="1400" dirty="0" smtClean="0"/>
              <a:t>.</a:t>
            </a:r>
          </a:p>
          <a:p>
            <a:pPr>
              <a:buClr>
                <a:schemeClr val="dk1"/>
              </a:buClr>
              <a:buSzPct val="91666"/>
              <a:buNone/>
            </a:pPr>
            <a:endParaRPr lang="fr" sz="1400" dirty="0" smtClean="0"/>
          </a:p>
          <a:p>
            <a:pPr lvl="0">
              <a:buClr>
                <a:schemeClr val="dk1"/>
              </a:buClr>
              <a:buSzPct val="91666"/>
              <a:buNone/>
            </a:pPr>
            <a:r>
              <a:rPr lang="fr" sz="1400" u="sng" dirty="0" smtClean="0"/>
              <a:t>Tendance marketing</a:t>
            </a:r>
            <a:r>
              <a:rPr lang="fr" sz="1400" dirty="0" smtClean="0"/>
              <a:t> : </a:t>
            </a:r>
          </a:p>
          <a:p>
            <a:pPr lvl="0">
              <a:buClr>
                <a:schemeClr val="dk1"/>
              </a:buClr>
              <a:buSzPct val="91666"/>
              <a:buFont typeface="Arial" pitchFamily="34" charset="0"/>
              <a:buChar char="•"/>
            </a:pPr>
            <a:r>
              <a:rPr lang="fr" sz="1400" dirty="0" smtClean="0"/>
              <a:t>Praticité → nomadisme, facilité de manipulation, prêt à, portionable </a:t>
            </a:r>
          </a:p>
          <a:p>
            <a:pPr>
              <a:buClr>
                <a:schemeClr val="dk1"/>
              </a:buClr>
              <a:buNone/>
            </a:pPr>
            <a:endParaRPr sz="1400" dirty="0"/>
          </a:p>
          <a:p>
            <a:pPr>
              <a:buClr>
                <a:schemeClr val="dk1"/>
              </a:buClr>
              <a:buSzPct val="91666"/>
              <a:buNone/>
            </a:pPr>
            <a:r>
              <a:rPr lang="fr" sz="1400" u="sng" dirty="0"/>
              <a:t>Idée novatrice</a:t>
            </a:r>
            <a:r>
              <a:rPr lang="fr" sz="1400" dirty="0"/>
              <a:t> : On pourrait étendre cette idée aux yaourts, aux confitures ou aux glaces en pot par exemple</a:t>
            </a:r>
            <a:r>
              <a:rPr lang="fr" sz="1400" dirty="0" smtClean="0"/>
              <a:t>.</a:t>
            </a:r>
            <a:endParaRPr sz="1400" dirty="0"/>
          </a:p>
          <a:p>
            <a:pPr>
              <a:buClr>
                <a:schemeClr val="dk1"/>
              </a:buClr>
              <a:buNone/>
            </a:pPr>
            <a:endParaRPr sz="1400" dirty="0"/>
          </a:p>
          <a:p>
            <a:pPr>
              <a:buClr>
                <a:schemeClr val="dk1"/>
              </a:buClr>
              <a:buNone/>
            </a:pPr>
            <a:endParaRPr sz="1400" dirty="0"/>
          </a:p>
          <a:p>
            <a:pPr>
              <a:buClr>
                <a:schemeClr val="dk1"/>
              </a:buClr>
              <a:buNone/>
            </a:pPr>
            <a:endParaRPr lang="fr-FR" sz="1400" dirty="0"/>
          </a:p>
          <a:p>
            <a:pPr>
              <a:buClr>
                <a:schemeClr val="dk1"/>
              </a:buClr>
              <a:buNone/>
            </a:pPr>
            <a:endParaRPr sz="1400" dirty="0"/>
          </a:p>
          <a:p>
            <a:pPr>
              <a:buClr>
                <a:schemeClr val="dk1"/>
              </a:buClr>
              <a:buNone/>
            </a:pPr>
            <a:endParaRPr sz="1400" dirty="0"/>
          </a:p>
          <a:p>
            <a:pPr>
              <a:buClr>
                <a:schemeClr val="dk1"/>
              </a:buClr>
              <a:buNone/>
            </a:pPr>
            <a:endParaRPr sz="1400" dirty="0"/>
          </a:p>
          <a:p>
            <a:pPr>
              <a:lnSpc>
                <a:spcPct val="115000"/>
              </a:lnSpc>
              <a:buClr>
                <a:schemeClr val="dk1"/>
              </a:buClr>
              <a:buSzPct val="110000"/>
              <a:buNone/>
            </a:pPr>
            <a:r>
              <a:rPr lang="fr" sz="1100" dirty="0"/>
              <a:t>Lien : </a:t>
            </a:r>
            <a:r>
              <a:rPr lang="fr" sz="1100" dirty="0">
                <a:hlinkClick r:id="rId3"/>
              </a:rPr>
              <a:t>http://www.yankodesign.com/2010/10/29/four-flavored-butter-spoon</a:t>
            </a:r>
            <a:r>
              <a:rPr lang="fr" sz="1100" dirty="0" smtClean="0">
                <a:hlinkClick r:id="rId3"/>
              </a:rPr>
              <a:t>/</a:t>
            </a:r>
            <a:r>
              <a:rPr lang="fr" sz="1100" dirty="0" smtClean="0"/>
              <a:t> </a:t>
            </a:r>
            <a:endParaRPr lang="fr" sz="1100" dirty="0"/>
          </a:p>
          <a:p>
            <a:pPr>
              <a:buClr>
                <a:schemeClr val="dk1"/>
              </a:buClr>
              <a:buNone/>
            </a:pPr>
            <a:endParaRPr sz="1100" dirty="0"/>
          </a:p>
        </p:txBody>
      </p:sp>
      <p:pic>
        <p:nvPicPr>
          <p:cNvPr id="140" name="Shape 140"/>
          <p:cNvPicPr preferRelativeResize="0"/>
          <p:nvPr/>
        </p:nvPicPr>
        <p:blipFill>
          <a:blip r:embed="rId4" cstate="print"/>
          <a:stretch>
            <a:fillRect/>
          </a:stretch>
        </p:blipFill>
        <p:spPr>
          <a:xfrm>
            <a:off x="4716016" y="4797152"/>
            <a:ext cx="2222225" cy="154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1" name="Shape 141"/>
          <p:cNvPicPr preferRelativeResize="0"/>
          <p:nvPr/>
        </p:nvPicPr>
        <p:blipFill>
          <a:blip r:embed="rId5" cstate="print"/>
          <a:stretch>
            <a:fillRect/>
          </a:stretch>
        </p:blipFill>
        <p:spPr>
          <a:xfrm>
            <a:off x="755576" y="4869160"/>
            <a:ext cx="2227100" cy="15779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624835930"/>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prstGeom prst="rect">
            <a:avLst/>
          </a:prstGeom>
        </p:spPr>
        <p:txBody>
          <a:bodyPr vert="horz" lIns="91425" tIns="91425" rIns="91425" bIns="91425" anchor="b" anchorCtr="0">
            <a:noAutofit/>
          </a:bodyPr>
          <a:lstStyle/>
          <a:p>
            <a:r>
              <a:rPr lang="fr" sz="3600" dirty="0"/>
              <a:t>Métaproduit : Offre globale, produits complémentaires supports</a:t>
            </a:r>
          </a:p>
        </p:txBody>
      </p:sp>
      <p:sp>
        <p:nvSpPr>
          <p:cNvPr id="147" name="Shape 147"/>
          <p:cNvSpPr txBox="1">
            <a:spLocks noGrp="1"/>
          </p:cNvSpPr>
          <p:nvPr>
            <p:ph type="body" idx="4294967295"/>
          </p:nvPr>
        </p:nvSpPr>
        <p:spPr>
          <a:xfrm>
            <a:off x="320675" y="1700213"/>
            <a:ext cx="8823325" cy="4095750"/>
          </a:xfrm>
          <a:prstGeom prst="rect">
            <a:avLst/>
          </a:prstGeom>
        </p:spPr>
        <p:txBody>
          <a:bodyPr vert="horz" lIns="91425" tIns="91425" rIns="91425" bIns="91425" anchor="t" anchorCtr="0">
            <a:noAutofit/>
          </a:bodyPr>
          <a:lstStyle/>
          <a:p>
            <a:pPr>
              <a:buClr>
                <a:schemeClr val="dk1"/>
              </a:buClr>
              <a:buSzPct val="91666"/>
              <a:buNone/>
            </a:pPr>
            <a:r>
              <a:rPr lang="fr" sz="1600" b="1" dirty="0">
                <a:solidFill>
                  <a:srgbClr val="F0A22E"/>
                </a:solidFill>
              </a:rPr>
              <a:t>Bol chargeur </a:t>
            </a:r>
            <a:r>
              <a:rPr lang="fr" sz="1600" b="1" dirty="0" smtClean="0">
                <a:solidFill>
                  <a:srgbClr val="F0A22E"/>
                </a:solidFill>
              </a:rPr>
              <a:t>d’Intel</a:t>
            </a:r>
          </a:p>
          <a:p>
            <a:pPr>
              <a:buClr>
                <a:schemeClr val="dk1"/>
              </a:buClr>
              <a:buSzPct val="91666"/>
              <a:buNone/>
            </a:pPr>
            <a:endParaRPr sz="1400" dirty="0"/>
          </a:p>
          <a:p>
            <a:pPr>
              <a:buClr>
                <a:schemeClr val="dk1"/>
              </a:buClr>
              <a:buSzPct val="91666"/>
              <a:buNone/>
            </a:pPr>
            <a:r>
              <a:rPr lang="fr" sz="1400" u="sng" dirty="0"/>
              <a:t>Idée source</a:t>
            </a:r>
            <a:r>
              <a:rPr lang="fr" sz="1400" dirty="0"/>
              <a:t> : Dans chaque maison il y a un vide-poche près de la porte d’entrée. C’est un classique qu’Intel a choisi de revisiter pour l’adapter à la charge de nos appareils mobiles. Intel utilise la résonance magnétique pour charger sans </a:t>
            </a:r>
            <a:r>
              <a:rPr lang="fr" sz="1400" dirty="0" smtClean="0"/>
              <a:t>contact.</a:t>
            </a:r>
          </a:p>
          <a:p>
            <a:pPr>
              <a:buClr>
                <a:schemeClr val="dk1"/>
              </a:buClr>
              <a:buSzPct val="91666"/>
              <a:buNone/>
            </a:pPr>
            <a:endParaRPr lang="fr" sz="1400" dirty="0" smtClean="0"/>
          </a:p>
          <a:p>
            <a:pPr lvl="0">
              <a:buClr>
                <a:schemeClr val="dk1"/>
              </a:buClr>
              <a:buSzPct val="91666"/>
              <a:buNone/>
            </a:pPr>
            <a:endParaRPr lang="fr" sz="1400" dirty="0" smtClean="0"/>
          </a:p>
          <a:p>
            <a:pPr lvl="0">
              <a:buClr>
                <a:schemeClr val="dk1"/>
              </a:buClr>
              <a:buSzPct val="91666"/>
              <a:buNone/>
            </a:pPr>
            <a:r>
              <a:rPr lang="fr" sz="1400" u="sng" dirty="0" smtClean="0"/>
              <a:t>Tendance marketing</a:t>
            </a:r>
            <a:r>
              <a:rPr lang="fr" sz="1400" dirty="0" smtClean="0"/>
              <a:t> : </a:t>
            </a:r>
          </a:p>
          <a:p>
            <a:pPr lvl="0">
              <a:buClr>
                <a:schemeClr val="dk1"/>
              </a:buClr>
              <a:buSzPct val="91666"/>
              <a:buFont typeface="Arial" pitchFamily="34" charset="0"/>
              <a:buChar char="•"/>
            </a:pPr>
            <a:r>
              <a:rPr lang="fr" sz="1400" dirty="0" smtClean="0"/>
              <a:t>Praticité → nomadisme, facilité de manipulation, ergonomie </a:t>
            </a:r>
          </a:p>
          <a:p>
            <a:pPr lvl="0">
              <a:buClr>
                <a:schemeClr val="dk1"/>
              </a:buClr>
              <a:buSzPct val="91666"/>
              <a:buFont typeface="Arial" pitchFamily="34" charset="0"/>
              <a:buChar char="•"/>
            </a:pPr>
            <a:r>
              <a:rPr lang="fr" sz="1400" dirty="0" smtClean="0"/>
              <a:t>Securité/progrès → intelligent</a:t>
            </a:r>
          </a:p>
          <a:p>
            <a:pPr>
              <a:buClr>
                <a:schemeClr val="dk1"/>
              </a:buClr>
              <a:buSzPct val="91666"/>
              <a:buNone/>
            </a:pPr>
            <a:r>
              <a:rPr lang="fr" sz="1400" dirty="0" smtClean="0">
                <a:solidFill>
                  <a:srgbClr val="FFFFFF"/>
                </a:solidFill>
              </a:rPr>
              <a:t>t </a:t>
            </a:r>
            <a:r>
              <a:rPr lang="fr" sz="1400" dirty="0">
                <a:solidFill>
                  <a:srgbClr val="FFFFFF"/>
                </a:solidFill>
              </a:rPr>
              <a:t>les oreillette Bluetooth.</a:t>
            </a:r>
          </a:p>
          <a:p>
            <a:pPr>
              <a:buClr>
                <a:schemeClr val="dk1"/>
              </a:buClr>
              <a:buNone/>
            </a:pPr>
            <a:endParaRPr sz="1400" dirty="0"/>
          </a:p>
          <a:p>
            <a:pPr>
              <a:buClr>
                <a:schemeClr val="dk1"/>
              </a:buClr>
              <a:buSzPct val="91666"/>
              <a:buNone/>
            </a:pPr>
            <a:r>
              <a:rPr lang="fr" sz="1400" u="sng" dirty="0"/>
              <a:t>Idée novatrice</a:t>
            </a:r>
            <a:r>
              <a:rPr lang="fr" sz="1400" dirty="0"/>
              <a:t> : On pourrait faire en sorte que ce bol puisse également recharger les téléphones portables, mp4, etc.</a:t>
            </a:r>
            <a:br>
              <a:rPr lang="fr" sz="1400" dirty="0"/>
            </a:br>
            <a:r>
              <a:rPr lang="fr" sz="1400" dirty="0"/>
              <a:t>Egalement faire une forme pouvant contenir un ordinateur par exemple.</a:t>
            </a:r>
            <a:br>
              <a:rPr lang="fr" sz="1400" dirty="0"/>
            </a:br>
            <a:r>
              <a:rPr lang="fr" sz="1400" dirty="0"/>
              <a:t>On pourrait également y intégrer un système Bluetooth et des hauts parleurs, afin de pouvoir écouter de la musique même lorsque l’appareil est en charge</a:t>
            </a:r>
            <a:r>
              <a:rPr lang="fr" sz="1400" dirty="0" smtClean="0"/>
              <a:t>.</a:t>
            </a:r>
            <a:endParaRPr sz="1200" dirty="0"/>
          </a:p>
          <a:p>
            <a:pPr>
              <a:buClr>
                <a:schemeClr val="dk1"/>
              </a:buClr>
              <a:buNone/>
            </a:pPr>
            <a:endParaRPr sz="1200" dirty="0"/>
          </a:p>
          <a:p>
            <a:pPr>
              <a:buClr>
                <a:schemeClr val="dk1"/>
              </a:buClr>
              <a:buSzPct val="110000"/>
              <a:buNone/>
            </a:pPr>
            <a:r>
              <a:rPr lang="fr" sz="1100" dirty="0"/>
              <a:t>Lien : </a:t>
            </a:r>
            <a:r>
              <a:rPr lang="fr" sz="1100" dirty="0">
                <a:hlinkClick r:id="rId3"/>
              </a:rPr>
              <a:t>http://</a:t>
            </a:r>
            <a:r>
              <a:rPr lang="fr" sz="1100" dirty="0" smtClean="0">
                <a:hlinkClick r:id="rId3"/>
              </a:rPr>
              <a:t>www.tomsguide.fr/actualite/intel-resonance-charge,39980.html</a:t>
            </a:r>
            <a:r>
              <a:rPr lang="fr" sz="1100" dirty="0" smtClean="0"/>
              <a:t> </a:t>
            </a:r>
            <a:endParaRPr lang="fr" sz="1100" dirty="0"/>
          </a:p>
        </p:txBody>
      </p:sp>
      <p:pic>
        <p:nvPicPr>
          <p:cNvPr id="148" name="Shape 148"/>
          <p:cNvPicPr preferRelativeResize="0"/>
          <p:nvPr/>
        </p:nvPicPr>
        <p:blipFill>
          <a:blip r:embed="rId4" cstate="print"/>
          <a:stretch>
            <a:fillRect/>
          </a:stretch>
        </p:blipFill>
        <p:spPr>
          <a:xfrm>
            <a:off x="6444208" y="2996952"/>
            <a:ext cx="2395650" cy="17967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879823097"/>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prstGeom prst="rect">
            <a:avLst/>
          </a:prstGeom>
        </p:spPr>
        <p:txBody>
          <a:bodyPr vert="horz" lIns="91425" tIns="91425" rIns="91425" bIns="91425" anchor="b" anchorCtr="0">
            <a:noAutofit/>
          </a:bodyPr>
          <a:lstStyle/>
          <a:p>
            <a:r>
              <a:rPr lang="fr"/>
              <a:t>Métaproduit : services associés</a:t>
            </a:r>
          </a:p>
        </p:txBody>
      </p:sp>
      <p:sp>
        <p:nvSpPr>
          <p:cNvPr id="154" name="Shape 154"/>
          <p:cNvSpPr txBox="1">
            <a:spLocks noGrp="1"/>
          </p:cNvSpPr>
          <p:nvPr>
            <p:ph type="body" idx="4294967295"/>
          </p:nvPr>
        </p:nvSpPr>
        <p:spPr>
          <a:xfrm>
            <a:off x="58738" y="1772816"/>
            <a:ext cx="9085262" cy="4392488"/>
          </a:xfrm>
          <a:prstGeom prst="rect">
            <a:avLst/>
          </a:prstGeom>
        </p:spPr>
        <p:txBody>
          <a:bodyPr vert="horz" lIns="91425" tIns="91425" rIns="91425" bIns="91425" anchor="t" anchorCtr="0">
            <a:noAutofit/>
          </a:bodyPr>
          <a:lstStyle/>
          <a:p>
            <a:pPr>
              <a:buClr>
                <a:schemeClr val="dk1"/>
              </a:buClr>
              <a:buSzPct val="91666"/>
              <a:buNone/>
            </a:pPr>
            <a:r>
              <a:rPr lang="fr" sz="1600" b="1" dirty="0">
                <a:solidFill>
                  <a:srgbClr val="F0A22E"/>
                </a:solidFill>
              </a:rPr>
              <a:t>Livraison de repas succulents avec monchefpersonnel</a:t>
            </a:r>
          </a:p>
          <a:p>
            <a:pPr>
              <a:buClr>
                <a:schemeClr val="dk1"/>
              </a:buClr>
              <a:buNone/>
            </a:pPr>
            <a:endParaRPr sz="1400" dirty="0"/>
          </a:p>
          <a:p>
            <a:pPr>
              <a:buClr>
                <a:schemeClr val="dk1"/>
              </a:buClr>
              <a:buSzPct val="91666"/>
              <a:buNone/>
            </a:pPr>
            <a:r>
              <a:rPr lang="fr" sz="1400" u="sng" dirty="0"/>
              <a:t>Idée source</a:t>
            </a:r>
            <a:r>
              <a:rPr lang="fr" sz="1400" dirty="0"/>
              <a:t> : Pour ceux qui ont des horaires chargés, ou n’ayant tout simplement pas le courage de préparer un repas sain </a:t>
            </a:r>
          </a:p>
          <a:p>
            <a:pPr>
              <a:buClr>
                <a:schemeClr val="dk1"/>
              </a:buClr>
              <a:buSzPct val="91666"/>
              <a:buNone/>
            </a:pPr>
            <a:r>
              <a:rPr lang="fr" sz="1400" dirty="0"/>
              <a:t>et équilibré, monchefpersonnel propose une solution saine, pratique et abordable. Selon les saisons et l’offre des producteurs locaux, monchefpersonnel prépare un choix de soupes, de salades, de plats principaux et de desserts. Les plats sont livrés au domicile ou au travail. Il ne vous restera qu’à faire chauffer votre repas (si nécessaire) et à le déguster</a:t>
            </a:r>
            <a:r>
              <a:rPr lang="fr" sz="1400" dirty="0" smtClean="0"/>
              <a:t>.</a:t>
            </a:r>
          </a:p>
          <a:p>
            <a:pPr>
              <a:buClr>
                <a:schemeClr val="dk1"/>
              </a:buClr>
              <a:buSzPct val="91666"/>
              <a:buNone/>
            </a:pPr>
            <a:endParaRPr lang="fr" sz="1400" dirty="0" smtClean="0"/>
          </a:p>
          <a:p>
            <a:pPr lvl="0">
              <a:buClr>
                <a:schemeClr val="dk1"/>
              </a:buClr>
              <a:buSzPct val="91666"/>
              <a:buNone/>
            </a:pPr>
            <a:r>
              <a:rPr lang="fr" sz="1400" u="sng" dirty="0" smtClean="0"/>
              <a:t>Tendance marketing</a:t>
            </a:r>
            <a:r>
              <a:rPr lang="fr" sz="1400" dirty="0" smtClean="0"/>
              <a:t> : </a:t>
            </a:r>
          </a:p>
          <a:p>
            <a:pPr lvl="0">
              <a:buClr>
                <a:schemeClr val="dk1"/>
              </a:buClr>
              <a:buSzPct val="91666"/>
              <a:buFont typeface="Arial" pitchFamily="34" charset="0"/>
              <a:buChar char="•"/>
            </a:pPr>
            <a:r>
              <a:rPr lang="fr" sz="1400" dirty="0" smtClean="0"/>
              <a:t>Praticité → gain de temps, prêt à, personnalisation</a:t>
            </a:r>
          </a:p>
          <a:p>
            <a:pPr lvl="0">
              <a:buClr>
                <a:schemeClr val="dk1"/>
              </a:buClr>
              <a:buSzPct val="91666"/>
              <a:buFont typeface="Arial" pitchFamily="34" charset="0"/>
              <a:buChar char="•"/>
            </a:pPr>
            <a:r>
              <a:rPr lang="fr" sz="1400" dirty="0" smtClean="0"/>
              <a:t>Tertiarisation → services associés </a:t>
            </a:r>
          </a:p>
          <a:p>
            <a:pPr>
              <a:buClr>
                <a:schemeClr val="dk1"/>
              </a:buClr>
              <a:buSzPct val="91666"/>
              <a:buNone/>
            </a:pPr>
            <a:endParaRPr lang="fr" sz="1400" dirty="0"/>
          </a:p>
          <a:p>
            <a:pPr>
              <a:buClr>
                <a:schemeClr val="dk1"/>
              </a:buClr>
              <a:buNone/>
            </a:pPr>
            <a:endParaRPr sz="1400" dirty="0"/>
          </a:p>
          <a:p>
            <a:pPr>
              <a:buClr>
                <a:schemeClr val="dk1"/>
              </a:buClr>
              <a:buSzPct val="91666"/>
              <a:buNone/>
            </a:pPr>
            <a:r>
              <a:rPr lang="fr" sz="1400" u="sng" dirty="0"/>
              <a:t>Idée novatrice</a:t>
            </a:r>
            <a:r>
              <a:rPr lang="fr" sz="1400" dirty="0"/>
              <a:t> : On pourrait par exemple proposé de la décoration de table en plus, et pourquoi pas également proposer que des employés viennent chez vous pour installer la table et le repas.</a:t>
            </a:r>
            <a:br>
              <a:rPr lang="fr" sz="1400" dirty="0"/>
            </a:br>
            <a:r>
              <a:rPr lang="fr" sz="1400" dirty="0"/>
              <a:t>Un partenariat avec des cinémas pourrait également être une bonne idée, afin que les clients du cinéma puissent manger un bon repas durant le film</a:t>
            </a:r>
            <a:r>
              <a:rPr lang="fr" sz="1400" dirty="0" smtClean="0"/>
              <a:t>.</a:t>
            </a:r>
            <a:endParaRPr sz="1400" dirty="0"/>
          </a:p>
          <a:p>
            <a:pPr>
              <a:buClr>
                <a:schemeClr val="dk1"/>
              </a:buClr>
              <a:buNone/>
            </a:pPr>
            <a:endParaRPr sz="1400" dirty="0"/>
          </a:p>
          <a:p>
            <a:pPr>
              <a:buClr>
                <a:schemeClr val="dk1"/>
              </a:buClr>
              <a:buSzPct val="110000"/>
              <a:buNone/>
            </a:pPr>
            <a:r>
              <a:rPr lang="fr" sz="1100" dirty="0"/>
              <a:t>Lien : </a:t>
            </a:r>
            <a:r>
              <a:rPr lang="fr" sz="1100" dirty="0">
                <a:hlinkClick r:id="rId3"/>
              </a:rPr>
              <a:t>https://</a:t>
            </a:r>
            <a:r>
              <a:rPr lang="fr" sz="1100" dirty="0" smtClean="0">
                <a:hlinkClick r:id="rId3"/>
              </a:rPr>
              <a:t>monchefpersonnel.com/le-concept</a:t>
            </a:r>
            <a:r>
              <a:rPr lang="fr" sz="1100" dirty="0" smtClean="0"/>
              <a:t>  </a:t>
            </a:r>
            <a:r>
              <a:rPr lang="fr" sz="1100" dirty="0"/>
              <a:t>(vu dans l’émission 66 minutes sur M6)</a:t>
            </a:r>
          </a:p>
        </p:txBody>
      </p:sp>
      <p:pic>
        <p:nvPicPr>
          <p:cNvPr id="155" name="Shape 155"/>
          <p:cNvPicPr preferRelativeResize="0"/>
          <p:nvPr/>
        </p:nvPicPr>
        <p:blipFill>
          <a:blip r:embed="rId4" cstate="print"/>
          <a:stretch>
            <a:fillRect/>
          </a:stretch>
        </p:blipFill>
        <p:spPr>
          <a:xfrm>
            <a:off x="6588224" y="3717032"/>
            <a:ext cx="1905000" cy="1266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6" name="Shape 156"/>
          <p:cNvPicPr preferRelativeResize="0"/>
          <p:nvPr/>
        </p:nvPicPr>
        <p:blipFill>
          <a:blip r:embed="rId5" cstate="print"/>
          <a:stretch>
            <a:fillRect/>
          </a:stretch>
        </p:blipFill>
        <p:spPr>
          <a:xfrm>
            <a:off x="4355976" y="3717032"/>
            <a:ext cx="1905000" cy="1266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40870666"/>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 dirty="0" smtClean="0"/>
              <a:t>Consommateur: Cible- Segment de</a:t>
            </a:r>
            <a:br>
              <a:rPr lang="fr" dirty="0" smtClean="0"/>
            </a:br>
            <a:r>
              <a:rPr lang="fr" dirty="0" smtClean="0"/>
              <a:t> marché </a:t>
            </a:r>
            <a:endParaRPr lang="fr-FR" dirty="0"/>
          </a:p>
        </p:txBody>
      </p:sp>
      <p:sp>
        <p:nvSpPr>
          <p:cNvPr id="3" name="Espace réservé du contenu 2"/>
          <p:cNvSpPr>
            <a:spLocks noGrp="1"/>
          </p:cNvSpPr>
          <p:nvPr>
            <p:ph sz="quarter" idx="1"/>
          </p:nvPr>
        </p:nvSpPr>
        <p:spPr>
          <a:xfrm>
            <a:off x="251520" y="1628800"/>
            <a:ext cx="8153400" cy="4495800"/>
          </a:xfrm>
        </p:spPr>
        <p:txBody>
          <a:bodyPr>
            <a:noAutofit/>
          </a:bodyPr>
          <a:lstStyle/>
          <a:p>
            <a:pPr algn="just">
              <a:buNone/>
            </a:pPr>
            <a:r>
              <a:rPr lang="fr-FR" sz="1600" b="1" dirty="0" err="1" smtClean="0">
                <a:solidFill>
                  <a:srgbClr val="FFC000"/>
                </a:solidFill>
              </a:rPr>
              <a:t>GiraffPlus</a:t>
            </a:r>
            <a:r>
              <a:rPr lang="fr-FR" sz="1600" b="1" dirty="0" smtClean="0">
                <a:solidFill>
                  <a:srgbClr val="FFC000"/>
                </a:solidFill>
              </a:rPr>
              <a:t> :  prendre soin des personnes âgées grâce à un robot</a:t>
            </a:r>
          </a:p>
          <a:p>
            <a:pPr lvl="0">
              <a:buClr>
                <a:schemeClr val="dk1"/>
              </a:buClr>
              <a:buSzPct val="91666"/>
              <a:buNone/>
            </a:pPr>
            <a:endParaRPr lang="fr-FR" sz="1400" u="sng" dirty="0" smtClean="0"/>
          </a:p>
          <a:p>
            <a:pPr lvl="0">
              <a:buClr>
                <a:schemeClr val="dk1"/>
              </a:buClr>
              <a:buSzPct val="91666"/>
              <a:buNone/>
            </a:pPr>
            <a:r>
              <a:rPr lang="fr-FR" sz="1400" u="sng" dirty="0" smtClean="0"/>
              <a:t>Idée source</a:t>
            </a:r>
            <a:r>
              <a:rPr lang="fr-FR" sz="1400" dirty="0" smtClean="0"/>
              <a:t> :Le but est de permettre aux personnes âgées vivant dans leur propre maison de pouvoir communiquer avec leurs familles, leurs amis ou encore avec les professionnels de santé, ainsi que de suivre ses activités quotidiennes et son état de santé (mesure du taux de glycémie ou de la pression sanguine). Des alertes peuvent ainsi être lancées si un problème survient.</a:t>
            </a:r>
          </a:p>
          <a:p>
            <a:pPr lvl="0">
              <a:buClr>
                <a:schemeClr val="dk1"/>
              </a:buClr>
              <a:buSzPct val="91666"/>
              <a:buNone/>
            </a:pPr>
            <a:endParaRPr lang="fr-FR" sz="1400" dirty="0" smtClean="0"/>
          </a:p>
          <a:p>
            <a:pPr>
              <a:buClr>
                <a:schemeClr val="dk1"/>
              </a:buClr>
              <a:buSzPct val="91666"/>
              <a:buNone/>
            </a:pPr>
            <a:r>
              <a:rPr lang="fr-FR" sz="1400" u="sng" dirty="0" smtClean="0"/>
              <a:t>Tendance </a:t>
            </a:r>
            <a:r>
              <a:rPr lang="fr-FR" sz="1400" dirty="0" smtClean="0"/>
              <a:t>marketing:</a:t>
            </a:r>
          </a:p>
          <a:p>
            <a:pPr>
              <a:buClr>
                <a:schemeClr val="dk1"/>
              </a:buClr>
              <a:buSzPct val="91666"/>
              <a:buFont typeface="Arial" pitchFamily="34" charset="0"/>
              <a:buChar char="•"/>
            </a:pPr>
            <a:r>
              <a:rPr lang="fr-FR" sz="1400" dirty="0" smtClean="0"/>
              <a:t>Tertiarisation </a:t>
            </a:r>
            <a:r>
              <a:rPr lang="fr" sz="1400" dirty="0" smtClean="0">
                <a:cs typeface="Lucida Sans Unicode"/>
              </a:rPr>
              <a:t>→</a:t>
            </a:r>
            <a:r>
              <a:rPr lang="fr-FR" sz="1400" dirty="0" smtClean="0"/>
              <a:t> humanisation</a:t>
            </a:r>
          </a:p>
          <a:p>
            <a:pPr>
              <a:buClr>
                <a:schemeClr val="dk1"/>
              </a:buClr>
              <a:buSzPct val="91666"/>
              <a:buFont typeface="Arial" pitchFamily="34" charset="0"/>
              <a:buChar char="•"/>
            </a:pPr>
            <a:r>
              <a:rPr lang="fr-FR" sz="1400" dirty="0" smtClean="0"/>
              <a:t>Progrès </a:t>
            </a:r>
            <a:r>
              <a:rPr lang="fr" sz="1400" dirty="0" smtClean="0">
                <a:cs typeface="Lucida Sans Unicode"/>
              </a:rPr>
              <a:t>→</a:t>
            </a:r>
            <a:r>
              <a:rPr lang="fr-FR" sz="1400" dirty="0" smtClean="0"/>
              <a:t> interactivité </a:t>
            </a:r>
          </a:p>
          <a:p>
            <a:pPr>
              <a:buClr>
                <a:schemeClr val="dk1"/>
              </a:buClr>
              <a:buSzPct val="91666"/>
              <a:buNone/>
            </a:pPr>
            <a:endParaRPr lang="fr-FR" sz="1400" dirty="0" smtClean="0"/>
          </a:p>
          <a:p>
            <a:pPr>
              <a:buClr>
                <a:schemeClr val="dk1"/>
              </a:buClr>
              <a:buSzPct val="91666"/>
              <a:buNone/>
            </a:pPr>
            <a:endParaRPr lang="fr-FR" sz="1400" dirty="0" smtClean="0"/>
          </a:p>
          <a:p>
            <a:pPr lvl="0">
              <a:buClr>
                <a:schemeClr val="dk1"/>
              </a:buClr>
              <a:buSzPct val="91666"/>
              <a:buNone/>
            </a:pPr>
            <a:r>
              <a:rPr lang="fr-FR" sz="1400" u="sng" dirty="0" smtClean="0"/>
              <a:t>Idée novatrice:</a:t>
            </a:r>
            <a:r>
              <a:rPr lang="fr-FR" sz="1400" dirty="0" smtClean="0"/>
              <a:t> cette technologie pourrait aider d’autres types de consommateurs, comme les </a:t>
            </a:r>
          </a:p>
          <a:p>
            <a:pPr lvl="0">
              <a:buClr>
                <a:schemeClr val="dk1"/>
              </a:buClr>
              <a:buSzPct val="91666"/>
              <a:buNone/>
            </a:pPr>
            <a:r>
              <a:rPr lang="fr-FR" sz="1400" dirty="0" smtClean="0"/>
              <a:t>aveugles ou bien les handicapés.</a:t>
            </a:r>
          </a:p>
          <a:p>
            <a:pPr lvl="0">
              <a:buClr>
                <a:schemeClr val="dk1"/>
              </a:buClr>
              <a:buSzPct val="91666"/>
              <a:buNone/>
            </a:pPr>
            <a:endParaRPr lang="fr-FR" sz="1400" dirty="0" smtClean="0"/>
          </a:p>
          <a:p>
            <a:pPr lvl="0">
              <a:buClr>
                <a:schemeClr val="dk1"/>
              </a:buClr>
              <a:buSzPct val="91666"/>
              <a:buNone/>
            </a:pPr>
            <a:endParaRPr lang="fr-FR" sz="1400" dirty="0" smtClean="0"/>
          </a:p>
          <a:p>
            <a:pPr>
              <a:buClr>
                <a:schemeClr val="dk1"/>
              </a:buClr>
              <a:buSzPct val="91666"/>
              <a:buNone/>
            </a:pPr>
            <a:r>
              <a:rPr lang="es-MX" sz="1100" dirty="0" err="1" smtClean="0"/>
              <a:t>Lien</a:t>
            </a:r>
            <a:r>
              <a:rPr lang="es-MX" sz="1100" dirty="0" smtClean="0"/>
              <a:t> : </a:t>
            </a:r>
            <a:r>
              <a:rPr lang="es-MX" sz="1100" dirty="0" smtClean="0">
                <a:hlinkClick r:id="rId2"/>
              </a:rPr>
              <a:t>http://www.silvereco.fr/union-europeenne-le-projet-giraffplus-combine-robotique-et-domotique-pour-prendre-soin-des-personnes-agees/3115899</a:t>
            </a:r>
            <a:r>
              <a:rPr lang="es-MX" sz="1100" dirty="0" smtClean="0"/>
              <a:t> </a:t>
            </a:r>
          </a:p>
          <a:p>
            <a:pPr lvl="0">
              <a:buClr>
                <a:schemeClr val="dk1"/>
              </a:buClr>
              <a:buSzPct val="91666"/>
              <a:buNone/>
            </a:pPr>
            <a:endParaRPr lang="fr-FR" sz="1400" dirty="0" smtClean="0"/>
          </a:p>
          <a:p>
            <a:pPr lvl="0">
              <a:buClr>
                <a:schemeClr val="dk1"/>
              </a:buClr>
              <a:buSzPct val="91666"/>
              <a:buNone/>
            </a:pPr>
            <a:endParaRPr lang="fr-FR" sz="1400" dirty="0" smtClean="0"/>
          </a:p>
          <a:p>
            <a:pPr algn="just">
              <a:lnSpc>
                <a:spcPct val="115000"/>
              </a:lnSpc>
              <a:buClr>
                <a:schemeClr val="dk1"/>
              </a:buClr>
              <a:buSzPct val="110000"/>
            </a:pPr>
            <a:endParaRPr lang="fr-FR" sz="3200" dirty="0" smtClean="0"/>
          </a:p>
          <a:p>
            <a:pPr algn="just">
              <a:lnSpc>
                <a:spcPct val="115000"/>
              </a:lnSpc>
              <a:buClr>
                <a:schemeClr val="dk1"/>
              </a:buClr>
              <a:buSzPct val="110000"/>
              <a:buNone/>
            </a:pPr>
            <a:endParaRPr lang="fr-FR" sz="3200" dirty="0" smtClean="0">
              <a:solidFill>
                <a:srgbClr val="FFFFFF"/>
              </a:solidFill>
            </a:endParaRPr>
          </a:p>
          <a:p>
            <a:pPr algn="just">
              <a:buClr>
                <a:schemeClr val="dk1"/>
              </a:buClr>
              <a:buNone/>
            </a:pPr>
            <a:endParaRPr lang="fr-FR" sz="3200" dirty="0" smtClean="0"/>
          </a:p>
          <a:p>
            <a:endParaRPr lang="fr-FR" dirty="0"/>
          </a:p>
        </p:txBody>
      </p:sp>
      <p:pic>
        <p:nvPicPr>
          <p:cNvPr id="4" name="Picture 54"/>
          <p:cNvPicPr/>
          <p:nvPr/>
        </p:nvPicPr>
        <p:blipFill>
          <a:blip r:embed="rId3" cstate="print"/>
          <a:stretch>
            <a:fillRect/>
          </a:stretch>
        </p:blipFill>
        <p:spPr>
          <a:xfrm>
            <a:off x="3635896" y="3284984"/>
            <a:ext cx="3096344" cy="1671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Giraf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7316" r="49798" b="3805"/>
          <a:stretch/>
        </p:blipFill>
        <p:spPr bwMode="auto">
          <a:xfrm>
            <a:off x="7300750" y="1412776"/>
            <a:ext cx="1843250" cy="46378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 dirty="0" smtClean="0"/>
              <a:t>Consommateur: Moment de la journée </a:t>
            </a:r>
            <a:endParaRPr lang="fr-FR" dirty="0"/>
          </a:p>
        </p:txBody>
      </p:sp>
      <p:sp>
        <p:nvSpPr>
          <p:cNvPr id="3" name="Espace réservé du contenu 2"/>
          <p:cNvSpPr>
            <a:spLocks noGrp="1"/>
          </p:cNvSpPr>
          <p:nvPr>
            <p:ph sz="quarter" idx="1"/>
          </p:nvPr>
        </p:nvSpPr>
        <p:spPr>
          <a:xfrm>
            <a:off x="323528" y="1628800"/>
            <a:ext cx="8153400" cy="4495800"/>
          </a:xfrm>
        </p:spPr>
        <p:txBody>
          <a:bodyPr>
            <a:noAutofit/>
          </a:bodyPr>
          <a:lstStyle/>
          <a:p>
            <a:pPr algn="just">
              <a:buClr>
                <a:schemeClr val="dk1"/>
              </a:buClr>
              <a:buNone/>
            </a:pPr>
            <a:r>
              <a:rPr lang="fr-FR" sz="1600" b="1" dirty="0" smtClean="0">
                <a:solidFill>
                  <a:srgbClr val="F0A22E"/>
                </a:solidFill>
              </a:rPr>
              <a:t>Port-a-</a:t>
            </a:r>
            <a:r>
              <a:rPr lang="fr-FR" sz="1600" b="1" dirty="0" err="1" smtClean="0">
                <a:solidFill>
                  <a:srgbClr val="F0A22E"/>
                </a:solidFill>
              </a:rPr>
              <a:t>pint</a:t>
            </a:r>
            <a:r>
              <a:rPr lang="fr-FR" sz="1600" b="1" dirty="0" smtClean="0">
                <a:solidFill>
                  <a:srgbClr val="F0A22E"/>
                </a:solidFill>
              </a:rPr>
              <a:t>, verre rétractable </a:t>
            </a:r>
          </a:p>
          <a:p>
            <a:pPr algn="just">
              <a:buClr>
                <a:schemeClr val="dk1"/>
              </a:buClr>
              <a:buNone/>
            </a:pPr>
            <a:endParaRPr lang="fr-FR" sz="1600" b="1" dirty="0" smtClean="0">
              <a:solidFill>
                <a:srgbClr val="F0A22E"/>
              </a:solidFill>
            </a:endParaRPr>
          </a:p>
          <a:p>
            <a:pPr algn="just">
              <a:buClr>
                <a:schemeClr val="dk1"/>
              </a:buClr>
              <a:buNone/>
            </a:pPr>
            <a:r>
              <a:rPr lang="fr-FR" sz="1400" u="sng" dirty="0" smtClean="0"/>
              <a:t>Idée source</a:t>
            </a:r>
            <a:r>
              <a:rPr lang="fr-FR" sz="1400" dirty="0" smtClean="0"/>
              <a:t> : Verre rétractable qui s'ouvre lorsque vous secouez votre poignet, et se referme aussi facilement. Se glisse dans un sac ou une poche.</a:t>
            </a:r>
          </a:p>
          <a:p>
            <a:pPr algn="just">
              <a:buClr>
                <a:schemeClr val="dk1"/>
              </a:buClr>
              <a:buNone/>
            </a:pPr>
            <a:endParaRPr lang="fr-FR" sz="1400" dirty="0" smtClean="0"/>
          </a:p>
          <a:p>
            <a:pPr lvl="0" algn="just">
              <a:buClr>
                <a:schemeClr val="dk1"/>
              </a:buClr>
              <a:buSzPct val="91666"/>
              <a:buNone/>
            </a:pPr>
            <a:endParaRPr lang="fr-FR" sz="1400" dirty="0" smtClean="0"/>
          </a:p>
          <a:p>
            <a:pPr algn="just">
              <a:buClr>
                <a:schemeClr val="dk1"/>
              </a:buClr>
              <a:buSzPct val="91666"/>
              <a:buNone/>
            </a:pPr>
            <a:r>
              <a:rPr lang="fr-FR" sz="1400" u="sng" dirty="0" smtClean="0"/>
              <a:t>Tendance marketing </a:t>
            </a:r>
            <a:r>
              <a:rPr lang="fr-FR" sz="1400" dirty="0" smtClean="0"/>
              <a:t>: </a:t>
            </a:r>
          </a:p>
          <a:p>
            <a:pPr algn="just">
              <a:buClr>
                <a:schemeClr val="dk1"/>
              </a:buClr>
              <a:buSzPct val="91666"/>
              <a:buFont typeface="Arial" pitchFamily="34" charset="0"/>
              <a:buChar char="•"/>
            </a:pPr>
            <a:r>
              <a:rPr lang="fr-FR" sz="1400" dirty="0" smtClean="0"/>
              <a:t>Praticité </a:t>
            </a:r>
            <a:r>
              <a:rPr lang="fr" sz="1400" dirty="0" smtClean="0">
                <a:cs typeface="Lucida Sans Unicode"/>
              </a:rPr>
              <a:t>→</a:t>
            </a:r>
            <a:r>
              <a:rPr lang="fr-FR" sz="1400" dirty="0" smtClean="0"/>
              <a:t> nomadisme, facilité de manipulation </a:t>
            </a:r>
          </a:p>
          <a:p>
            <a:pPr algn="just">
              <a:buClr>
                <a:schemeClr val="dk1"/>
              </a:buClr>
              <a:buSzPct val="91666"/>
              <a:buNone/>
            </a:pPr>
            <a:endParaRPr lang="fr-FR" sz="1400" dirty="0" smtClean="0"/>
          </a:p>
          <a:p>
            <a:pPr lvl="0">
              <a:buClr>
                <a:schemeClr val="dk1"/>
              </a:buClr>
              <a:buSzPct val="91666"/>
              <a:buNone/>
            </a:pPr>
            <a:r>
              <a:rPr lang="fr-FR" sz="1400" u="sng" dirty="0" smtClean="0"/>
              <a:t>Idée novatrice</a:t>
            </a:r>
            <a:r>
              <a:rPr lang="fr-FR" sz="1400" dirty="0" smtClean="0"/>
              <a:t> :</a:t>
            </a:r>
            <a:r>
              <a:rPr lang="fr-FR" sz="4300" dirty="0" smtClean="0"/>
              <a:t> </a:t>
            </a:r>
            <a:r>
              <a:rPr lang="fr-FR" sz="1400" dirty="0" smtClean="0"/>
              <a:t>on pourrait  appliquer ce système à d’autres produits, tels </a:t>
            </a:r>
          </a:p>
          <a:p>
            <a:pPr lvl="0">
              <a:buClr>
                <a:schemeClr val="dk1"/>
              </a:buClr>
              <a:buSzPct val="91666"/>
              <a:buNone/>
            </a:pPr>
            <a:r>
              <a:rPr lang="fr-FR" sz="1400" dirty="0" smtClean="0"/>
              <a:t>que des paniers pour faire les courses (ainsi l’encombrement serait réduit lorsque</a:t>
            </a:r>
          </a:p>
          <a:p>
            <a:pPr lvl="0">
              <a:buClr>
                <a:schemeClr val="dk1"/>
              </a:buClr>
              <a:buSzPct val="91666"/>
              <a:buNone/>
            </a:pPr>
            <a:r>
              <a:rPr lang="fr-FR" sz="1400" dirty="0" smtClean="0"/>
              <a:t> l’on se rend au magasin). On pourrait également rendre ce verre thermique </a:t>
            </a:r>
          </a:p>
          <a:p>
            <a:pPr lvl="0">
              <a:buClr>
                <a:schemeClr val="dk1"/>
              </a:buClr>
              <a:buSzPct val="91666"/>
              <a:buNone/>
            </a:pPr>
            <a:r>
              <a:rPr lang="fr-FR" sz="1400" dirty="0" smtClean="0"/>
              <a:t>afin de conserver la chaleur de son café plus longtemps au bureau, par exemple.</a:t>
            </a:r>
          </a:p>
          <a:p>
            <a:pPr lvl="0">
              <a:buClr>
                <a:schemeClr val="dk1"/>
              </a:buClr>
              <a:buSzPct val="91666"/>
              <a:buNone/>
            </a:pPr>
            <a:endParaRPr lang="fr-FR" sz="1400" dirty="0" smtClean="0"/>
          </a:p>
          <a:p>
            <a:pPr lvl="0">
              <a:buClr>
                <a:schemeClr val="dk1"/>
              </a:buClr>
              <a:buSzPct val="91666"/>
              <a:buNone/>
            </a:pPr>
            <a:endParaRPr lang="fr-FR" sz="1400" dirty="0" smtClean="0"/>
          </a:p>
          <a:p>
            <a:pPr>
              <a:buClr>
                <a:schemeClr val="dk1"/>
              </a:buClr>
              <a:buSzPct val="91666"/>
              <a:buNone/>
            </a:pPr>
            <a:r>
              <a:rPr lang="fr-FR" sz="1100" dirty="0" smtClean="0"/>
              <a:t>Lien : </a:t>
            </a:r>
            <a:r>
              <a:rPr lang="fr-FR" sz="1100" dirty="0" smtClean="0">
                <a:hlinkClick r:id="rId2"/>
              </a:rPr>
              <a:t>http://www.cadosphere.ca/fr/bar-bieres-vins-idees-cadeaux/676-port-a-pint-verre-retractable-de-fred.html</a:t>
            </a:r>
            <a:r>
              <a:rPr lang="fr-FR" sz="1100" dirty="0" smtClean="0"/>
              <a:t> </a:t>
            </a:r>
          </a:p>
          <a:p>
            <a:pPr lvl="0">
              <a:buClr>
                <a:schemeClr val="dk1"/>
              </a:buClr>
              <a:buSzPct val="91666"/>
              <a:buNone/>
            </a:pPr>
            <a:endParaRPr lang="fr-FR" sz="1400" dirty="0" smtClean="0"/>
          </a:p>
          <a:p>
            <a:pPr algn="just">
              <a:buClr>
                <a:schemeClr val="dk1"/>
              </a:buClr>
              <a:buNone/>
            </a:pPr>
            <a:endParaRPr lang="fr-FR" sz="1400" dirty="0" smtClean="0"/>
          </a:p>
          <a:p>
            <a:pPr algn="just">
              <a:buClr>
                <a:schemeClr val="dk1"/>
              </a:buClr>
              <a:buNone/>
            </a:pPr>
            <a:endParaRPr lang="fr-FR" sz="1400" dirty="0" smtClean="0"/>
          </a:p>
          <a:p>
            <a:pPr algn="just">
              <a:buClr>
                <a:schemeClr val="dk1"/>
              </a:buClr>
              <a:buNone/>
            </a:pPr>
            <a:endParaRPr lang="fr-FR" sz="1400" dirty="0" smtClean="0"/>
          </a:p>
          <a:p>
            <a:pPr algn="just">
              <a:buClr>
                <a:schemeClr val="dk1"/>
              </a:buClr>
              <a:buNone/>
            </a:pPr>
            <a:endParaRPr lang="fr-FR" sz="5600" dirty="0" smtClean="0"/>
          </a:p>
          <a:p>
            <a:pPr algn="just">
              <a:buClr>
                <a:schemeClr val="dk1"/>
              </a:buClr>
              <a:buNone/>
            </a:pPr>
            <a:endParaRPr lang="fr-FR" sz="5600" dirty="0" smtClean="0"/>
          </a:p>
          <a:p>
            <a:pPr algn="just">
              <a:buClr>
                <a:schemeClr val="dk1"/>
              </a:buClr>
              <a:buNone/>
            </a:pPr>
            <a:endParaRPr lang="fr-FR" sz="5600" dirty="0" smtClean="0"/>
          </a:p>
          <a:p>
            <a:pPr algn="just">
              <a:buClr>
                <a:schemeClr val="dk1"/>
              </a:buClr>
              <a:buNone/>
            </a:pPr>
            <a:endParaRPr lang="fr-FR" sz="5600" dirty="0" smtClean="0"/>
          </a:p>
          <a:p>
            <a:pPr algn="just">
              <a:buClr>
                <a:schemeClr val="dk1"/>
              </a:buClr>
              <a:buNone/>
            </a:pPr>
            <a:endParaRPr lang="fr-FR" sz="5600" dirty="0" smtClean="0"/>
          </a:p>
        </p:txBody>
      </p:sp>
      <p:pic>
        <p:nvPicPr>
          <p:cNvPr id="4" name="Picture 13"/>
          <p:cNvPicPr/>
          <p:nvPr/>
        </p:nvPicPr>
        <p:blipFill>
          <a:blip r:embed="rId3" cstate="print"/>
          <a:stretch>
            <a:fillRect/>
          </a:stretch>
        </p:blipFill>
        <p:spPr>
          <a:xfrm>
            <a:off x="4211960" y="2708920"/>
            <a:ext cx="2660583" cy="1415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Port-a-pint, verre rétractable - de Fred"/>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5120" t="5440" r="20202" b="8260"/>
          <a:stretch/>
        </p:blipFill>
        <p:spPr bwMode="auto">
          <a:xfrm>
            <a:off x="6228184" y="2708920"/>
            <a:ext cx="2592288" cy="3458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 dirty="0" smtClean="0"/>
              <a:t>Consommateur: Besoin</a:t>
            </a:r>
            <a:endParaRPr lang="fr-FR" dirty="0"/>
          </a:p>
        </p:txBody>
      </p:sp>
      <p:sp>
        <p:nvSpPr>
          <p:cNvPr id="3" name="Espace réservé du contenu 2"/>
          <p:cNvSpPr>
            <a:spLocks noGrp="1"/>
          </p:cNvSpPr>
          <p:nvPr>
            <p:ph sz="quarter" idx="1"/>
          </p:nvPr>
        </p:nvSpPr>
        <p:spPr>
          <a:xfrm>
            <a:off x="323528" y="1772816"/>
            <a:ext cx="8153400" cy="4495800"/>
          </a:xfrm>
        </p:spPr>
        <p:txBody>
          <a:bodyPr>
            <a:noAutofit/>
          </a:bodyPr>
          <a:lstStyle/>
          <a:p>
            <a:pPr algn="just">
              <a:buClr>
                <a:schemeClr val="dk1"/>
              </a:buClr>
              <a:buNone/>
            </a:pPr>
            <a:r>
              <a:rPr lang="fr-FR" sz="1600" b="1" dirty="0" smtClean="0">
                <a:solidFill>
                  <a:srgbClr val="F0A22E"/>
                </a:solidFill>
              </a:rPr>
              <a:t>La pilule "mot de passe«  de Motorola</a:t>
            </a:r>
            <a:r>
              <a:rPr lang="fr-FR" sz="1400" dirty="0" smtClean="0"/>
              <a:t>	</a:t>
            </a:r>
            <a:endParaRPr lang="fr-FR" sz="1400" u="sng" dirty="0" smtClean="0"/>
          </a:p>
          <a:p>
            <a:pPr lvl="0">
              <a:buClr>
                <a:schemeClr val="dk1"/>
              </a:buClr>
              <a:buSzPct val="91666"/>
              <a:buNone/>
            </a:pPr>
            <a:endParaRPr lang="fr-FR" sz="1400" u="sng" dirty="0" smtClean="0"/>
          </a:p>
          <a:p>
            <a:pPr lvl="0">
              <a:buClr>
                <a:schemeClr val="dk1"/>
              </a:buClr>
              <a:buSzPct val="91666"/>
              <a:buNone/>
            </a:pPr>
            <a:r>
              <a:rPr lang="fr-FR" sz="1400" u="sng" dirty="0" smtClean="0"/>
              <a:t>Idée source</a:t>
            </a:r>
            <a:r>
              <a:rPr lang="fr-FR" sz="1400" dirty="0" smtClean="0"/>
              <a:t> : une fois ingérée, celle-ci va émettre un signal d'authentification qui permettra à n'importe quel appareil de vous identifier (ordinateur, tablettes, </a:t>
            </a:r>
            <a:r>
              <a:rPr lang="fr-FR" sz="1400" dirty="0" err="1" smtClean="0"/>
              <a:t>smartphones</a:t>
            </a:r>
            <a:r>
              <a:rPr lang="fr-FR" sz="1400" dirty="0" smtClean="0"/>
              <a:t>, etc.). Pas de danger pour votre corps, la puce ne contient aucune batterie.</a:t>
            </a:r>
          </a:p>
          <a:p>
            <a:pPr lvl="0">
              <a:buClr>
                <a:schemeClr val="dk1"/>
              </a:buClr>
              <a:buSzPct val="91666"/>
              <a:buNone/>
            </a:pPr>
            <a:endParaRPr lang="fr-FR" sz="1400" dirty="0" smtClean="0"/>
          </a:p>
          <a:p>
            <a:pPr lvl="0">
              <a:buClr>
                <a:schemeClr val="dk1"/>
              </a:buClr>
              <a:buSzPct val="91666"/>
              <a:buNone/>
            </a:pPr>
            <a:r>
              <a:rPr lang="fr-FR" sz="1400" u="sng" dirty="0" smtClean="0"/>
              <a:t>Tendance marketing</a:t>
            </a:r>
            <a:r>
              <a:rPr lang="fr-FR" sz="1400" dirty="0" smtClean="0"/>
              <a:t> : </a:t>
            </a:r>
          </a:p>
          <a:p>
            <a:pPr>
              <a:buClr>
                <a:schemeClr val="dk1"/>
              </a:buClr>
              <a:buSzPct val="91666"/>
              <a:buFont typeface="Arial" pitchFamily="34" charset="0"/>
              <a:buChar char="•"/>
            </a:pPr>
            <a:r>
              <a:rPr lang="fr-FR" sz="1400" dirty="0" smtClean="0"/>
              <a:t>Sécurité </a:t>
            </a:r>
            <a:r>
              <a:rPr lang="fr" sz="1400" dirty="0" smtClean="0">
                <a:cs typeface="Lucida Sans Unicode"/>
              </a:rPr>
              <a:t>→</a:t>
            </a:r>
            <a:r>
              <a:rPr lang="fr-FR" sz="1400" dirty="0" smtClean="0"/>
              <a:t> confort, sécurité 	</a:t>
            </a:r>
          </a:p>
          <a:p>
            <a:pPr>
              <a:buClr>
                <a:schemeClr val="dk1"/>
              </a:buClr>
              <a:buSzPct val="91666"/>
              <a:buNone/>
            </a:pPr>
            <a:endParaRPr lang="fr-FR" sz="1400" dirty="0" smtClean="0"/>
          </a:p>
          <a:p>
            <a:pPr lvl="0">
              <a:buClr>
                <a:schemeClr val="dk1"/>
              </a:buClr>
              <a:buSzPct val="91666"/>
              <a:buNone/>
            </a:pPr>
            <a:r>
              <a:rPr lang="fr-FR" sz="1400" u="sng" dirty="0" smtClean="0"/>
              <a:t>Idée novatrice</a:t>
            </a:r>
            <a:r>
              <a:rPr lang="fr-FR" sz="1400" dirty="0" smtClean="0"/>
              <a:t> : On pourrait étendre ce système aux paiements. Nous n’aurions qu’à faire un geste pour payer nos courses par exemple.</a:t>
            </a:r>
          </a:p>
          <a:p>
            <a:pPr algn="just">
              <a:buClr>
                <a:schemeClr val="dk1"/>
              </a:buClr>
              <a:buNone/>
            </a:pPr>
            <a:endParaRPr lang="fr-FR" sz="3200" dirty="0" smtClean="0"/>
          </a:p>
          <a:p>
            <a:pPr algn="just">
              <a:buClr>
                <a:schemeClr val="dk1"/>
              </a:buClr>
              <a:buNone/>
            </a:pPr>
            <a:endParaRPr lang="fr-FR" sz="3200" dirty="0" smtClean="0"/>
          </a:p>
          <a:p>
            <a:pPr algn="just">
              <a:buClr>
                <a:schemeClr val="dk1"/>
              </a:buClr>
              <a:buNone/>
            </a:pPr>
            <a:endParaRPr lang="fr-FR" sz="3200" dirty="0" smtClean="0"/>
          </a:p>
          <a:p>
            <a:pPr algn="just">
              <a:lnSpc>
                <a:spcPct val="115000"/>
              </a:lnSpc>
              <a:buClr>
                <a:schemeClr val="dk1"/>
              </a:buClr>
              <a:buSzPct val="110000"/>
              <a:buNone/>
            </a:pPr>
            <a:r>
              <a:rPr lang="fr-FR" sz="1100" dirty="0" smtClean="0"/>
              <a:t>Lien : </a:t>
            </a:r>
            <a:r>
              <a:rPr lang="fr-FR" sz="1100" dirty="0" smtClean="0">
                <a:hlinkClick r:id="rId2"/>
              </a:rPr>
              <a:t>http://lci.tf1.fr/high-tech/motorola-invente-la-pilule-mot-de-passe-7987886.html</a:t>
            </a:r>
            <a:r>
              <a:rPr lang="fr-FR" sz="1100" dirty="0" smtClean="0"/>
              <a:t> </a:t>
            </a:r>
            <a:endParaRPr lang="fr-FR" sz="1100" dirty="0"/>
          </a:p>
        </p:txBody>
      </p:sp>
      <p:pic>
        <p:nvPicPr>
          <p:cNvPr id="4" name="Picture 2" descr="susanne_posel_news_-PillOnTongu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87824" y="4869160"/>
            <a:ext cx="2760241" cy="1552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5" name="Picture 2" descr="http://www.unocero.com/wp-content/uploads/2013/06/dsfg45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80112" y="2924944"/>
            <a:ext cx="2088232" cy="1392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 dirty="0" smtClean="0"/>
              <a:t>Consommateur: Univers</a:t>
            </a:r>
            <a:endParaRPr lang="fr-FR" dirty="0"/>
          </a:p>
        </p:txBody>
      </p:sp>
      <p:sp>
        <p:nvSpPr>
          <p:cNvPr id="3" name="Espace réservé du contenu 2"/>
          <p:cNvSpPr>
            <a:spLocks noGrp="1"/>
          </p:cNvSpPr>
          <p:nvPr>
            <p:ph sz="quarter" idx="1"/>
          </p:nvPr>
        </p:nvSpPr>
        <p:spPr>
          <a:xfrm>
            <a:off x="323528" y="1600200"/>
            <a:ext cx="8442520" cy="4495800"/>
          </a:xfrm>
        </p:spPr>
        <p:txBody>
          <a:bodyPr>
            <a:noAutofit/>
          </a:bodyPr>
          <a:lstStyle/>
          <a:p>
            <a:pPr algn="just">
              <a:buClr>
                <a:schemeClr val="dk1"/>
              </a:buClr>
              <a:buNone/>
            </a:pPr>
            <a:r>
              <a:rPr lang="fr-FR" sz="1600" b="1" dirty="0" smtClean="0">
                <a:solidFill>
                  <a:srgbClr val="F0A22E"/>
                </a:solidFill>
              </a:rPr>
              <a:t>PlayStation </a:t>
            </a:r>
            <a:r>
              <a:rPr lang="fr-FR" sz="1600" b="1" dirty="0" err="1" smtClean="0">
                <a:solidFill>
                  <a:srgbClr val="F0A22E"/>
                </a:solidFill>
              </a:rPr>
              <a:t>Now</a:t>
            </a:r>
            <a:r>
              <a:rPr lang="fr-FR" sz="1600" b="1" dirty="0" smtClean="0">
                <a:solidFill>
                  <a:srgbClr val="F0A22E"/>
                </a:solidFill>
              </a:rPr>
              <a:t>, le moyen de jouer aux jeux PS1, PS2 et PS3 sur la PS4</a:t>
            </a:r>
            <a:endParaRPr lang="fr-FR" sz="1400" u="sng" dirty="0" smtClean="0"/>
          </a:p>
          <a:p>
            <a:pPr algn="just">
              <a:buClr>
                <a:schemeClr val="dk1"/>
              </a:buClr>
              <a:buNone/>
            </a:pPr>
            <a:endParaRPr lang="fr-FR" sz="1400" u="sng" dirty="0" smtClean="0"/>
          </a:p>
          <a:p>
            <a:pPr algn="just">
              <a:buClr>
                <a:schemeClr val="dk1"/>
              </a:buClr>
              <a:buNone/>
            </a:pPr>
            <a:r>
              <a:rPr lang="fr-FR" sz="1400" u="sng" dirty="0" smtClean="0"/>
              <a:t>Idée source</a:t>
            </a:r>
            <a:r>
              <a:rPr lang="fr-FR" sz="1400" dirty="0" smtClean="0"/>
              <a:t> :  PlayStation </a:t>
            </a:r>
            <a:r>
              <a:rPr lang="fr-FR" sz="1400" dirty="0" err="1" smtClean="0"/>
              <a:t>Now</a:t>
            </a:r>
            <a:r>
              <a:rPr lang="fr-FR" sz="1400" dirty="0" smtClean="0"/>
              <a:t>, le service donnera accès à une librairie de jeux de toutes les générations PlayStation sur PS4, PS Vita, PS3… mais aussi téléviseurs (</a:t>
            </a:r>
            <a:r>
              <a:rPr lang="fr-FR" sz="1400" dirty="0" err="1" smtClean="0"/>
              <a:t>Bravia</a:t>
            </a:r>
            <a:r>
              <a:rPr lang="fr-FR" sz="1400" dirty="0" smtClean="0"/>
              <a:t>), tablettes et </a:t>
            </a:r>
            <a:r>
              <a:rPr lang="fr-FR" sz="1400" dirty="0" err="1" smtClean="0"/>
              <a:t>smartphones</a:t>
            </a:r>
            <a:r>
              <a:rPr lang="fr-FR" sz="1400" dirty="0" smtClean="0"/>
              <a:t>. Comprenez par là que vous n’aurez pas obligatoirement besoin d’une console pour en profiter, une excellente surprise de la part du constructeur nippon !</a:t>
            </a:r>
          </a:p>
          <a:p>
            <a:pPr algn="just">
              <a:buClr>
                <a:schemeClr val="dk1"/>
              </a:buClr>
              <a:buNone/>
            </a:pPr>
            <a:endParaRPr lang="fr-FR" sz="1400" dirty="0" smtClean="0"/>
          </a:p>
          <a:p>
            <a:pPr algn="just">
              <a:buClr>
                <a:schemeClr val="dk1"/>
              </a:buClr>
              <a:buNone/>
            </a:pPr>
            <a:endParaRPr lang="fr-FR" sz="1400" dirty="0" smtClean="0"/>
          </a:p>
          <a:p>
            <a:pPr lvl="0" algn="just">
              <a:buClr>
                <a:schemeClr val="dk1"/>
              </a:buClr>
              <a:buNone/>
            </a:pPr>
            <a:r>
              <a:rPr lang="fr-FR" sz="1400" u="sng" dirty="0" smtClean="0"/>
              <a:t>Tendance marketing </a:t>
            </a:r>
            <a:r>
              <a:rPr lang="fr-FR" sz="1400" dirty="0" smtClean="0"/>
              <a:t>: </a:t>
            </a:r>
          </a:p>
          <a:p>
            <a:pPr lvl="0" algn="just">
              <a:buClr>
                <a:schemeClr val="dk1"/>
              </a:buClr>
              <a:buFont typeface="Arial" pitchFamily="34" charset="0"/>
              <a:buChar char="•"/>
            </a:pPr>
            <a:r>
              <a:rPr lang="fr-FR" sz="1400" dirty="0" smtClean="0"/>
              <a:t>Plaisir </a:t>
            </a:r>
            <a:r>
              <a:rPr lang="fr" sz="1400" dirty="0" smtClean="0">
                <a:cs typeface="Lucida Sans Unicode"/>
              </a:rPr>
              <a:t>→</a:t>
            </a:r>
            <a:r>
              <a:rPr lang="fr-FR" sz="1400" dirty="0" smtClean="0"/>
              <a:t> fun, ludique </a:t>
            </a:r>
          </a:p>
          <a:p>
            <a:pPr lvl="0" algn="just">
              <a:buClr>
                <a:schemeClr val="dk1"/>
              </a:buClr>
              <a:buFont typeface="Arial" pitchFamily="34" charset="0"/>
              <a:buChar char="•"/>
            </a:pPr>
            <a:r>
              <a:rPr lang="fr-FR" sz="1400" dirty="0" smtClean="0"/>
              <a:t>Progrès: </a:t>
            </a:r>
            <a:r>
              <a:rPr lang="fr" sz="1400" dirty="0" smtClean="0">
                <a:cs typeface="Lucida Sans Unicode"/>
              </a:rPr>
              <a:t>→ </a:t>
            </a:r>
            <a:r>
              <a:rPr lang="fr-FR" sz="1400" dirty="0" smtClean="0"/>
              <a:t>on line, interactivité. </a:t>
            </a:r>
          </a:p>
          <a:p>
            <a:pPr lvl="0" algn="just">
              <a:buClr>
                <a:schemeClr val="dk1"/>
              </a:buClr>
              <a:buFont typeface="Arial" pitchFamily="34" charset="0"/>
              <a:buChar char="•"/>
            </a:pPr>
            <a:endParaRPr lang="fr-FR" sz="1400" u="sng" dirty="0" smtClean="0"/>
          </a:p>
          <a:p>
            <a:pPr>
              <a:buClr>
                <a:schemeClr val="dk1"/>
              </a:buClr>
              <a:buSzPct val="91666"/>
              <a:buNone/>
            </a:pPr>
            <a:endParaRPr lang="fr-FR" sz="1400" dirty="0" smtClean="0"/>
          </a:p>
          <a:p>
            <a:pPr lvl="0">
              <a:buClr>
                <a:schemeClr val="dk1"/>
              </a:buClr>
              <a:buSzPct val="91666"/>
              <a:buNone/>
            </a:pPr>
            <a:r>
              <a:rPr lang="fr-FR" sz="1400" u="sng" dirty="0" smtClean="0"/>
              <a:t>Idée novatrice</a:t>
            </a:r>
            <a:r>
              <a:rPr lang="fr-FR" sz="1400" dirty="0" smtClean="0"/>
              <a:t> : On pourrait </a:t>
            </a:r>
            <a:r>
              <a:rPr lang="fr-FR" sz="1400" dirty="0" err="1" smtClean="0"/>
              <a:t>remastériser</a:t>
            </a:r>
            <a:r>
              <a:rPr lang="fr-FR" sz="1400" dirty="0" smtClean="0"/>
              <a:t> ces jeux vidéos en HD.</a:t>
            </a:r>
            <a:endParaRPr lang="fr-FR" sz="3200" dirty="0" smtClean="0"/>
          </a:p>
          <a:p>
            <a:pPr algn="just">
              <a:buClr>
                <a:schemeClr val="dk1"/>
              </a:buClr>
              <a:buNone/>
            </a:pPr>
            <a:endParaRPr lang="fr-FR" sz="2000" dirty="0" smtClean="0"/>
          </a:p>
          <a:p>
            <a:pPr algn="just">
              <a:lnSpc>
                <a:spcPct val="115000"/>
              </a:lnSpc>
              <a:buClr>
                <a:schemeClr val="dk1"/>
              </a:buClr>
              <a:buSzPct val="110000"/>
              <a:buNone/>
            </a:pPr>
            <a:endParaRPr lang="fr-FR" sz="2000" dirty="0" smtClean="0"/>
          </a:p>
          <a:p>
            <a:pPr algn="just">
              <a:lnSpc>
                <a:spcPct val="115000"/>
              </a:lnSpc>
              <a:buClr>
                <a:schemeClr val="dk1"/>
              </a:buClr>
              <a:buSzPct val="110000"/>
              <a:buNone/>
            </a:pPr>
            <a:r>
              <a:rPr lang="fr-FR" sz="1100" dirty="0" smtClean="0"/>
              <a:t>Lien: </a:t>
            </a:r>
            <a:r>
              <a:rPr lang="fr-FR" sz="1100" dirty="0" smtClean="0">
                <a:hlinkClick r:id="rId2"/>
              </a:rPr>
              <a:t>http://www.ps4france.com/voici-playstation-now-le-moyen-de-jouer-aux-jeux-ps1-ps2-ps3-sur-votre-ps4-et-bien-encore-10348/</a:t>
            </a:r>
            <a:r>
              <a:rPr lang="fr-FR" sz="1100" dirty="0" smtClean="0"/>
              <a:t> </a:t>
            </a:r>
            <a:endParaRPr lang="fr-FR" sz="1100" dirty="0"/>
          </a:p>
        </p:txBody>
      </p:sp>
      <p:pic>
        <p:nvPicPr>
          <p:cNvPr id="4" name="Picture 2" descr="Voici PlayStation Now, le moyen de jouer aux jeux PS1, PS2 et PS3 sur votre PS4 (et bien plus encore)"/>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29786"/>
          <a:stretch/>
        </p:blipFill>
        <p:spPr bwMode="auto">
          <a:xfrm>
            <a:off x="3275856" y="3140968"/>
            <a:ext cx="5688632" cy="1821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 dirty="0" smtClean="0"/>
              <a:t>Consommateur: Situation de</a:t>
            </a:r>
            <a:br>
              <a:rPr lang="fr" dirty="0" smtClean="0"/>
            </a:br>
            <a:r>
              <a:rPr lang="fr" dirty="0" smtClean="0"/>
              <a:t> consommation </a:t>
            </a:r>
            <a:endParaRPr lang="fr-FR" dirty="0"/>
          </a:p>
        </p:txBody>
      </p:sp>
      <p:sp>
        <p:nvSpPr>
          <p:cNvPr id="3" name="Espace réservé du contenu 2"/>
          <p:cNvSpPr>
            <a:spLocks noGrp="1"/>
          </p:cNvSpPr>
          <p:nvPr>
            <p:ph sz="quarter" idx="1"/>
          </p:nvPr>
        </p:nvSpPr>
        <p:spPr>
          <a:xfrm>
            <a:off x="377952" y="1700808"/>
            <a:ext cx="8766048" cy="4495800"/>
          </a:xfrm>
        </p:spPr>
        <p:txBody>
          <a:bodyPr>
            <a:noAutofit/>
          </a:bodyPr>
          <a:lstStyle/>
          <a:p>
            <a:pPr algn="just">
              <a:buNone/>
            </a:pPr>
            <a:r>
              <a:rPr lang="fr-FR" sz="1600" b="1" dirty="0" smtClean="0">
                <a:solidFill>
                  <a:srgbClr val="FFC000"/>
                </a:solidFill>
              </a:rPr>
              <a:t>Butter Stick, pour mieux étaler le beurre sur les tartines</a:t>
            </a:r>
            <a:endParaRPr lang="fr-FR" sz="1400" u="sng" dirty="0" smtClean="0"/>
          </a:p>
          <a:p>
            <a:pPr algn="just">
              <a:buNone/>
            </a:pPr>
            <a:endParaRPr lang="fr-FR" sz="1400" u="sng" dirty="0" smtClean="0"/>
          </a:p>
          <a:p>
            <a:pPr algn="just">
              <a:buNone/>
            </a:pPr>
            <a:r>
              <a:rPr lang="fr-FR" sz="1400" u="sng" dirty="0" smtClean="0"/>
              <a:t>Idée source</a:t>
            </a:r>
            <a:r>
              <a:rPr lang="fr-FR" sz="1400" dirty="0" smtClean="0"/>
              <a:t> : Ça ressemble à un stick de déodorant sauf qu'il y a du beurre à l'intérieur. Ce "bâton de beurre" est censé être une solution à la galère du petit matin quand le beurre ne s'étale pas bien sur la tartine. </a:t>
            </a:r>
          </a:p>
          <a:p>
            <a:pPr algn="just">
              <a:buNone/>
            </a:pPr>
            <a:endParaRPr lang="fr-FR" sz="1400" dirty="0" smtClean="0"/>
          </a:p>
          <a:p>
            <a:pPr algn="just">
              <a:buNone/>
            </a:pPr>
            <a:endParaRPr lang="fr-FR" sz="1400" dirty="0" smtClean="0"/>
          </a:p>
          <a:p>
            <a:pPr lvl="0" algn="just">
              <a:buNone/>
            </a:pPr>
            <a:r>
              <a:rPr lang="fr-FR" sz="1400" u="sng" dirty="0" smtClean="0"/>
              <a:t>Tendance marketing</a:t>
            </a:r>
            <a:r>
              <a:rPr lang="fr-FR" sz="1400" dirty="0" smtClean="0"/>
              <a:t> :</a:t>
            </a:r>
          </a:p>
          <a:p>
            <a:pPr lvl="0" algn="just">
              <a:buFont typeface="Arial" pitchFamily="34" charset="0"/>
              <a:buChar char="•"/>
            </a:pPr>
            <a:r>
              <a:rPr lang="fr-FR" sz="1400" dirty="0" smtClean="0"/>
              <a:t>Praticité </a:t>
            </a:r>
            <a:r>
              <a:rPr lang="fr" sz="1400" dirty="0" smtClean="0">
                <a:cs typeface="Lucida Sans Unicode"/>
              </a:rPr>
              <a:t>→</a:t>
            </a:r>
            <a:r>
              <a:rPr lang="fr-FR" sz="1400" dirty="0" smtClean="0"/>
              <a:t> facilité de manipulation, Prêt à. </a:t>
            </a:r>
            <a:endParaRPr lang="fr-FR" sz="1400" u="sng" dirty="0" smtClean="0"/>
          </a:p>
          <a:p>
            <a:pPr algn="just">
              <a:buNone/>
            </a:pPr>
            <a:endParaRPr lang="fr-FR" sz="1400" dirty="0" smtClean="0"/>
          </a:p>
          <a:p>
            <a:pPr>
              <a:buClr>
                <a:schemeClr val="dk1"/>
              </a:buClr>
              <a:buSzPct val="91666"/>
              <a:buNone/>
            </a:pPr>
            <a:endParaRPr lang="fr-FR" sz="1400" dirty="0" smtClean="0"/>
          </a:p>
          <a:p>
            <a:pPr lvl="0">
              <a:buClr>
                <a:schemeClr val="dk1"/>
              </a:buClr>
              <a:buSzPct val="91666"/>
              <a:buNone/>
            </a:pPr>
            <a:r>
              <a:rPr lang="fr-FR" sz="1400" u="sng" dirty="0" smtClean="0"/>
              <a:t>Idée novatrice</a:t>
            </a:r>
            <a:r>
              <a:rPr lang="fr-FR" sz="1400" dirty="0" smtClean="0"/>
              <a:t> : On pourrait appliquer la même idée avec du fromage, de la pâte à tartiner, </a:t>
            </a:r>
          </a:p>
          <a:p>
            <a:pPr lvl="0">
              <a:buClr>
                <a:schemeClr val="dk1"/>
              </a:buClr>
              <a:buSzPct val="91666"/>
              <a:buNone/>
            </a:pPr>
            <a:r>
              <a:rPr lang="fr-FR" sz="1400" dirty="0" smtClean="0"/>
              <a:t>ou bien avec d'autres produits similaires et rendre ainsi la consommation plus facile.</a:t>
            </a:r>
          </a:p>
          <a:p>
            <a:pPr algn="just">
              <a:buClr>
                <a:schemeClr val="dk1"/>
              </a:buClr>
              <a:buNone/>
            </a:pPr>
            <a:endParaRPr lang="fr-FR" sz="2400" dirty="0" smtClean="0"/>
          </a:p>
          <a:p>
            <a:pPr algn="just">
              <a:buClr>
                <a:schemeClr val="dk1"/>
              </a:buClr>
              <a:buNone/>
            </a:pPr>
            <a:endParaRPr lang="fr-FR" sz="1200" dirty="0" smtClean="0"/>
          </a:p>
          <a:p>
            <a:pPr algn="just">
              <a:buClr>
                <a:schemeClr val="dk1"/>
              </a:buClr>
              <a:buNone/>
            </a:pPr>
            <a:endParaRPr lang="fr-FR" sz="1200" dirty="0" smtClean="0"/>
          </a:p>
          <a:p>
            <a:pPr algn="just">
              <a:lnSpc>
                <a:spcPct val="115000"/>
              </a:lnSpc>
              <a:buClr>
                <a:schemeClr val="dk1"/>
              </a:buClr>
              <a:buSzPct val="110000"/>
              <a:buNone/>
            </a:pPr>
            <a:r>
              <a:rPr lang="fr-FR" sz="1100" dirty="0" smtClean="0"/>
              <a:t>Lien:</a:t>
            </a:r>
            <a:r>
              <a:rPr lang="fr-FR" sz="1100" dirty="0" smtClean="0">
                <a:hlinkClick r:id="rId2"/>
              </a:rPr>
              <a:t>http://nord-pas-de-calais.france3.fr/2014/05/29/marcq-en-baroeul-des-collegiens-inventent-le-butter-stick-pour-mieux-etaler-le-beurre-sur-les-tartines-487295.html</a:t>
            </a:r>
            <a:r>
              <a:rPr lang="fr-FR" sz="1100" dirty="0" smtClean="0"/>
              <a:t> </a:t>
            </a:r>
            <a:endParaRPr lang="fr-FR" sz="1100" dirty="0"/>
          </a:p>
        </p:txBody>
      </p:sp>
      <p:pic>
        <p:nvPicPr>
          <p:cNvPr id="4" name="Picture 2" descr="http://3.bp.blogspot.com/-KDWSS7kY3QY/TdqplUugq_I/AAAAAAAABt8/z_Wlmx6jMa8/s1600/butter+02.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4271" t="1561" r="21802" b="1578"/>
          <a:stretch/>
        </p:blipFill>
        <p:spPr bwMode="auto">
          <a:xfrm>
            <a:off x="7236296" y="2852936"/>
            <a:ext cx="1584176" cy="29794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 dirty="0" smtClean="0"/>
              <a:t>Technologique: Matières premières </a:t>
            </a:r>
            <a:endParaRPr lang="fr-FR" dirty="0"/>
          </a:p>
        </p:txBody>
      </p:sp>
      <p:sp>
        <p:nvSpPr>
          <p:cNvPr id="3" name="Espace réservé du contenu 2"/>
          <p:cNvSpPr>
            <a:spLocks noGrp="1"/>
          </p:cNvSpPr>
          <p:nvPr>
            <p:ph sz="quarter" idx="1"/>
          </p:nvPr>
        </p:nvSpPr>
        <p:spPr/>
        <p:txBody>
          <a:bodyPr>
            <a:noAutofit/>
          </a:bodyPr>
          <a:lstStyle/>
          <a:p>
            <a:pPr algn="just">
              <a:buClr>
                <a:schemeClr val="dk1"/>
              </a:buClr>
              <a:buNone/>
            </a:pPr>
            <a:r>
              <a:rPr lang="fr-FR" sz="1600" b="1" dirty="0" smtClean="0">
                <a:solidFill>
                  <a:srgbClr val="F0A22E"/>
                </a:solidFill>
              </a:rPr>
              <a:t>Coca-Cola Life : le nouveau Coca-Cola sans aspartame</a:t>
            </a:r>
          </a:p>
          <a:p>
            <a:pPr algn="just">
              <a:buClr>
                <a:schemeClr val="dk1"/>
              </a:buClr>
              <a:buNone/>
            </a:pPr>
            <a:endParaRPr lang="fr-FR" sz="1400" u="sng" dirty="0" smtClean="0"/>
          </a:p>
          <a:p>
            <a:pPr lvl="0" algn="just">
              <a:buClr>
                <a:schemeClr val="dk1"/>
              </a:buClr>
              <a:buSzPct val="91666"/>
              <a:buNone/>
            </a:pPr>
            <a:r>
              <a:rPr lang="fr-FR" sz="1400" u="sng" dirty="0" smtClean="0"/>
              <a:t>Idée source</a:t>
            </a:r>
            <a:r>
              <a:rPr lang="fr-FR" sz="1400" dirty="0" smtClean="0"/>
              <a:t> : Coca-Cola vient de lancer un nouveau Coca-Cola à base de </a:t>
            </a:r>
            <a:r>
              <a:rPr lang="fr-FR" sz="1400" dirty="0" err="1" smtClean="0"/>
              <a:t>stevia</a:t>
            </a:r>
            <a:r>
              <a:rPr lang="fr-FR" sz="1400" dirty="0" smtClean="0"/>
              <a:t>, Coca-Cola Life, et a pour l'occasion repeint son logo rouge...en vert ! la couleur verte étant un rappel au bien-être et à la santé</a:t>
            </a:r>
          </a:p>
          <a:p>
            <a:pPr lvl="0" algn="just">
              <a:buClr>
                <a:schemeClr val="dk1"/>
              </a:buClr>
              <a:buSzPct val="91666"/>
              <a:buNone/>
            </a:pPr>
            <a:endParaRPr lang="fr-FR" sz="1400" dirty="0" smtClean="0"/>
          </a:p>
          <a:p>
            <a:pPr algn="just">
              <a:buClr>
                <a:schemeClr val="dk1"/>
              </a:buClr>
              <a:buSzPct val="91666"/>
              <a:buNone/>
            </a:pPr>
            <a:r>
              <a:rPr lang="fr-FR" sz="1400" u="sng" dirty="0" smtClean="0"/>
              <a:t>Tendance marketing</a:t>
            </a:r>
            <a:r>
              <a:rPr lang="fr-FR" sz="1400" dirty="0" smtClean="0"/>
              <a:t> : </a:t>
            </a:r>
          </a:p>
          <a:p>
            <a:pPr algn="just">
              <a:buClr>
                <a:schemeClr val="dk1"/>
              </a:buClr>
              <a:buSzPct val="91666"/>
              <a:buFont typeface="Arial" pitchFamily="34" charset="0"/>
              <a:buChar char="•"/>
            </a:pPr>
            <a:r>
              <a:rPr lang="fr-FR" sz="1400" dirty="0" smtClean="0"/>
              <a:t>Santé </a:t>
            </a:r>
            <a:r>
              <a:rPr lang="fr-FR" sz="1400" dirty="0" smtClean="0">
                <a:cs typeface="Lucida Sans Unicode"/>
              </a:rPr>
              <a:t>→ </a:t>
            </a:r>
            <a:r>
              <a:rPr lang="fr-FR" sz="1400" dirty="0" smtClean="0"/>
              <a:t>appli santé,  écologie, naturalité </a:t>
            </a:r>
            <a:endParaRPr lang="fr-FR" sz="1400" u="sng" dirty="0" smtClean="0"/>
          </a:p>
          <a:p>
            <a:pPr lvl="0" algn="just">
              <a:buClr>
                <a:schemeClr val="dk1"/>
              </a:buClr>
              <a:buSzPct val="91666"/>
              <a:buNone/>
            </a:pPr>
            <a:endParaRPr lang="fr-FR" sz="1400" u="sng" dirty="0" smtClean="0"/>
          </a:p>
          <a:p>
            <a:pPr lvl="0" algn="just">
              <a:buClr>
                <a:schemeClr val="dk1"/>
              </a:buClr>
              <a:buSzPct val="91666"/>
              <a:buNone/>
            </a:pPr>
            <a:r>
              <a:rPr lang="fr-FR" sz="1400" u="sng" dirty="0" smtClean="0"/>
              <a:t>Idée novatrice</a:t>
            </a:r>
            <a:r>
              <a:rPr lang="fr-FR" sz="1400" dirty="0" smtClean="0"/>
              <a:t> : Etendre ce nouvel ingrédient aux autres boissons.</a:t>
            </a:r>
          </a:p>
          <a:p>
            <a:pPr lvl="0" algn="just">
              <a:buClr>
                <a:schemeClr val="dk1"/>
              </a:buClr>
              <a:buSzPct val="91666"/>
              <a:buNone/>
            </a:pPr>
            <a:endParaRPr lang="fr-FR" sz="1400" dirty="0" smtClean="0"/>
          </a:p>
          <a:p>
            <a:pPr lvl="0" algn="just">
              <a:buClr>
                <a:schemeClr val="dk1"/>
              </a:buClr>
              <a:buSzPct val="91666"/>
              <a:buNone/>
            </a:pPr>
            <a:endParaRPr lang="fr-FR" sz="1400" dirty="0" smtClean="0"/>
          </a:p>
          <a:p>
            <a:pPr lvl="0" algn="just">
              <a:buClr>
                <a:schemeClr val="dk1"/>
              </a:buClr>
              <a:buSzPct val="91666"/>
              <a:buNone/>
            </a:pPr>
            <a:endParaRPr lang="fr-FR" sz="1400" dirty="0" smtClean="0"/>
          </a:p>
          <a:p>
            <a:pPr lvl="0" algn="just">
              <a:buClr>
                <a:schemeClr val="dk1"/>
              </a:buClr>
              <a:buSzPct val="91666"/>
            </a:pPr>
            <a:endParaRPr lang="fr-FR" sz="3200" dirty="0" smtClean="0"/>
          </a:p>
          <a:p>
            <a:pPr algn="just">
              <a:buClr>
                <a:schemeClr val="dk1"/>
              </a:buClr>
              <a:buNone/>
            </a:pPr>
            <a:endParaRPr lang="fr-FR" sz="1200" dirty="0" smtClean="0"/>
          </a:p>
          <a:p>
            <a:pPr algn="just">
              <a:buClr>
                <a:schemeClr val="dk1"/>
              </a:buClr>
              <a:buNone/>
            </a:pPr>
            <a:endParaRPr lang="fr-FR" sz="1200" dirty="0" smtClean="0"/>
          </a:p>
          <a:p>
            <a:pPr algn="just">
              <a:lnSpc>
                <a:spcPct val="115000"/>
              </a:lnSpc>
              <a:buClr>
                <a:schemeClr val="dk1"/>
              </a:buClr>
              <a:buSzPct val="110000"/>
              <a:buNone/>
            </a:pPr>
            <a:r>
              <a:rPr lang="fr-FR" sz="1100" dirty="0" smtClean="0"/>
              <a:t>Lien:</a:t>
            </a:r>
            <a:r>
              <a:rPr lang="fr-FR" sz="1100" dirty="0" smtClean="0">
                <a:hlinkClick r:id="rId2"/>
              </a:rPr>
              <a:t>http://www.bioaddict.fr/article/coca-cola-life-le-nouveau-coca-cola-sans-aspartame-a4108p1.html</a:t>
            </a:r>
            <a:r>
              <a:rPr lang="fr-FR" sz="1100" dirty="0" smtClean="0"/>
              <a:t> </a:t>
            </a:r>
            <a:endParaRPr lang="fr-FR" sz="1100" dirty="0"/>
          </a:p>
        </p:txBody>
      </p:sp>
      <p:pic>
        <p:nvPicPr>
          <p:cNvPr id="4" name="Picture 9"/>
          <p:cNvPicPr/>
          <p:nvPr/>
        </p:nvPicPr>
        <p:blipFill>
          <a:blip r:embed="rId3" cstate="print"/>
          <a:stretch>
            <a:fillRect/>
          </a:stretch>
        </p:blipFill>
        <p:spPr>
          <a:xfrm>
            <a:off x="2051720" y="4437112"/>
            <a:ext cx="3215357" cy="1656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Coca-Cola Life, un Coca à la stévia pour bientôt ?"/>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3207" r="50384"/>
          <a:stretch/>
        </p:blipFill>
        <p:spPr bwMode="auto">
          <a:xfrm>
            <a:off x="6948264" y="3068960"/>
            <a:ext cx="1656184" cy="33800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 dirty="0" smtClean="0"/>
              <a:t>Technologique: Ingrédients atypiques </a:t>
            </a:r>
            <a:endParaRPr lang="fr-FR" dirty="0"/>
          </a:p>
        </p:txBody>
      </p:sp>
      <p:sp>
        <p:nvSpPr>
          <p:cNvPr id="3" name="Espace réservé du contenu 2"/>
          <p:cNvSpPr>
            <a:spLocks noGrp="1"/>
          </p:cNvSpPr>
          <p:nvPr>
            <p:ph sz="quarter" idx="1"/>
          </p:nvPr>
        </p:nvSpPr>
        <p:spPr/>
        <p:txBody>
          <a:bodyPr>
            <a:noAutofit/>
          </a:bodyPr>
          <a:lstStyle/>
          <a:p>
            <a:pPr algn="just">
              <a:buClr>
                <a:schemeClr val="dk1"/>
              </a:buClr>
              <a:buNone/>
            </a:pPr>
            <a:r>
              <a:rPr lang="fr-FR" sz="1600" b="1" dirty="0" smtClean="0">
                <a:solidFill>
                  <a:srgbClr val="F0A22E"/>
                </a:solidFill>
              </a:rPr>
              <a:t>La glace au Viagra</a:t>
            </a:r>
          </a:p>
          <a:p>
            <a:pPr lvl="0" algn="just">
              <a:buClr>
                <a:schemeClr val="dk1"/>
              </a:buClr>
              <a:buSzPct val="91666"/>
              <a:buNone/>
            </a:pPr>
            <a:r>
              <a:rPr lang="fr-FR" sz="1400" u="sng" dirty="0" smtClean="0"/>
              <a:t>Idée source</a:t>
            </a:r>
            <a:r>
              <a:rPr lang="fr-FR" sz="1400" dirty="0" smtClean="0"/>
              <a:t> : Charlie Harris Francis, un « innovateur culinaire » plusieurs fois primé, a mis au point une glace aromatisée au Viagra et de couleur bleue évidemment. Chaque boule de glace contient 25 mg de viagra, la dose recommandée pour commencer un traitement, alors mangez ça, et vous verrez les effets</a:t>
            </a:r>
          </a:p>
          <a:p>
            <a:pPr lvl="0" algn="just">
              <a:buClr>
                <a:schemeClr val="dk1"/>
              </a:buClr>
              <a:buSzPct val="91666"/>
              <a:buNone/>
            </a:pPr>
            <a:endParaRPr lang="fr-FR" sz="1400" dirty="0" smtClean="0"/>
          </a:p>
          <a:p>
            <a:pPr algn="just">
              <a:buClr>
                <a:schemeClr val="dk1"/>
              </a:buClr>
              <a:buSzPct val="91666"/>
              <a:buNone/>
            </a:pPr>
            <a:r>
              <a:rPr lang="fr-FR" sz="1400" u="sng" dirty="0" smtClean="0"/>
              <a:t>Tendance marketing</a:t>
            </a:r>
            <a:r>
              <a:rPr lang="fr-FR" sz="1400" dirty="0" smtClean="0"/>
              <a:t> : </a:t>
            </a:r>
          </a:p>
          <a:p>
            <a:pPr algn="just">
              <a:buClr>
                <a:schemeClr val="dk1"/>
              </a:buClr>
              <a:buSzPct val="91666"/>
              <a:buFont typeface="Arial" pitchFamily="34" charset="0"/>
              <a:buChar char="•"/>
            </a:pPr>
            <a:r>
              <a:rPr lang="fr-FR" sz="1400" dirty="0" smtClean="0"/>
              <a:t>Plaisir </a:t>
            </a:r>
            <a:r>
              <a:rPr lang="fr-FR" sz="1400" dirty="0" smtClean="0">
                <a:cs typeface="Lucida Sans Unicode"/>
              </a:rPr>
              <a:t>→</a:t>
            </a:r>
            <a:r>
              <a:rPr lang="fr-FR" sz="1400" dirty="0" smtClean="0"/>
              <a:t> petits luxes, sensoriel, expérientiel</a:t>
            </a:r>
            <a:endParaRPr lang="fr-FR" sz="1400" u="sng" dirty="0" smtClean="0"/>
          </a:p>
          <a:p>
            <a:pPr lvl="0" algn="just">
              <a:buClr>
                <a:schemeClr val="dk1"/>
              </a:buClr>
              <a:buSzPct val="91666"/>
              <a:buNone/>
            </a:pPr>
            <a:endParaRPr lang="fr-FR" sz="1400" dirty="0" smtClean="0"/>
          </a:p>
          <a:p>
            <a:pPr lvl="0" algn="just">
              <a:buClr>
                <a:schemeClr val="dk1"/>
              </a:buClr>
              <a:buSzPct val="91666"/>
              <a:buNone/>
            </a:pPr>
            <a:r>
              <a:rPr lang="fr-FR" sz="1400" u="sng" dirty="0" smtClean="0"/>
              <a:t>Idée novatrice</a:t>
            </a:r>
            <a:r>
              <a:rPr lang="fr-FR" sz="1400" dirty="0" smtClean="0"/>
              <a:t> : On pourrait aussi faire des glaces aux vitamines ou avec des</a:t>
            </a:r>
          </a:p>
          <a:p>
            <a:pPr lvl="0" algn="just">
              <a:buClr>
                <a:schemeClr val="dk1"/>
              </a:buClr>
              <a:buSzPct val="91666"/>
              <a:buNone/>
            </a:pPr>
            <a:r>
              <a:rPr lang="fr-FR" sz="1400" dirty="0" smtClean="0"/>
              <a:t> médicaments, avec en plus, du bon goût.</a:t>
            </a:r>
          </a:p>
          <a:p>
            <a:pPr algn="just">
              <a:lnSpc>
                <a:spcPct val="115000"/>
              </a:lnSpc>
              <a:buClr>
                <a:schemeClr val="dk1"/>
              </a:buClr>
              <a:buSzPct val="110000"/>
              <a:buNone/>
            </a:pPr>
            <a:endParaRPr lang="fr-FR" sz="2400" dirty="0" smtClean="0">
              <a:solidFill>
                <a:srgbClr val="FFFFFF"/>
              </a:solidFill>
            </a:endParaRPr>
          </a:p>
          <a:p>
            <a:pPr algn="just">
              <a:lnSpc>
                <a:spcPct val="115000"/>
              </a:lnSpc>
              <a:buClr>
                <a:schemeClr val="dk1"/>
              </a:buClr>
              <a:buSzPct val="110000"/>
              <a:buNone/>
            </a:pPr>
            <a:endParaRPr lang="fr-FR" sz="1200" dirty="0" smtClean="0">
              <a:solidFill>
                <a:srgbClr val="FFFFFF"/>
              </a:solidFill>
            </a:endParaRPr>
          </a:p>
          <a:p>
            <a:pPr algn="just">
              <a:lnSpc>
                <a:spcPct val="115000"/>
              </a:lnSpc>
              <a:buClr>
                <a:schemeClr val="dk1"/>
              </a:buClr>
              <a:buSzPct val="110000"/>
              <a:buNone/>
            </a:pPr>
            <a:endParaRPr lang="fr-FR" sz="1200" dirty="0" smtClean="0">
              <a:solidFill>
                <a:srgbClr val="FFFFFF"/>
              </a:solidFill>
            </a:endParaRPr>
          </a:p>
          <a:p>
            <a:pPr algn="just">
              <a:lnSpc>
                <a:spcPct val="115000"/>
              </a:lnSpc>
              <a:buClr>
                <a:schemeClr val="dk1"/>
              </a:buClr>
              <a:buSzPct val="110000"/>
              <a:buNone/>
            </a:pPr>
            <a:endParaRPr lang="fr-FR" sz="1200" dirty="0" smtClean="0">
              <a:solidFill>
                <a:srgbClr val="FFFFFF"/>
              </a:solidFill>
            </a:endParaRPr>
          </a:p>
          <a:p>
            <a:pPr algn="just">
              <a:lnSpc>
                <a:spcPct val="115000"/>
              </a:lnSpc>
              <a:buClr>
                <a:schemeClr val="dk1"/>
              </a:buClr>
              <a:buSzPct val="110000"/>
              <a:buNone/>
            </a:pPr>
            <a:endParaRPr lang="fr-FR" sz="1200" dirty="0" smtClean="0">
              <a:solidFill>
                <a:srgbClr val="FFFFFF"/>
              </a:solidFill>
            </a:endParaRPr>
          </a:p>
          <a:p>
            <a:pPr algn="just">
              <a:lnSpc>
                <a:spcPct val="115000"/>
              </a:lnSpc>
              <a:buClr>
                <a:schemeClr val="dk1"/>
              </a:buClr>
              <a:buSzPct val="110000"/>
              <a:buNone/>
            </a:pPr>
            <a:endParaRPr lang="fr-FR" sz="1200" dirty="0" smtClean="0">
              <a:solidFill>
                <a:srgbClr val="FFFFFF"/>
              </a:solidFill>
            </a:endParaRPr>
          </a:p>
          <a:p>
            <a:pPr>
              <a:lnSpc>
                <a:spcPct val="115000"/>
              </a:lnSpc>
              <a:buClr>
                <a:schemeClr val="dk1"/>
              </a:buClr>
              <a:buSzPct val="110000"/>
              <a:buNone/>
            </a:pPr>
            <a:r>
              <a:rPr lang="fr-FR" sz="1100" dirty="0" smtClean="0"/>
              <a:t>Lien : </a:t>
            </a:r>
            <a:r>
              <a:rPr lang="fr-FR" sz="1100" dirty="0" smtClean="0">
                <a:hlinkClick r:id="rId2"/>
              </a:rPr>
              <a:t>http://beaute.afrik.com/Un-Britannique-cree-une-innovation.html</a:t>
            </a:r>
            <a:r>
              <a:rPr lang="fr-FR" sz="1100" dirty="0" smtClean="0"/>
              <a:t> </a:t>
            </a:r>
            <a:endParaRPr lang="fr-FR" sz="1100" dirty="0"/>
          </a:p>
        </p:txBody>
      </p:sp>
      <p:pic>
        <p:nvPicPr>
          <p:cNvPr id="4" name="Picture 2" descr="http://beaute.afrik.com/local/cache-vignettes/L440xH148/arton1064-03c6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4581128"/>
            <a:ext cx="4191000" cy="1409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5" name="Picture 7"/>
          <p:cNvPicPr/>
          <p:nvPr/>
        </p:nvPicPr>
        <p:blipFill rotWithShape="1">
          <a:blip r:embed="rId4" cstate="print"/>
          <a:srcRect l="7626" t="11339" r="18024" b="4241"/>
          <a:stretch/>
        </p:blipFill>
        <p:spPr>
          <a:xfrm>
            <a:off x="6732240" y="2780928"/>
            <a:ext cx="1944216" cy="35983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7938" t="11610" r="41146" b="5703"/>
          <a:stretch/>
        </p:blipFill>
        <p:spPr>
          <a:xfrm>
            <a:off x="1259632" y="548680"/>
            <a:ext cx="6624736" cy="6048672"/>
          </a:xfrm>
          <a:prstGeom prst="rect">
            <a:avLst/>
          </a:prstGeom>
        </p:spPr>
      </p:pic>
    </p:spTree>
    <p:extLst>
      <p:ext uri="{BB962C8B-B14F-4D97-AF65-F5344CB8AC3E}">
        <p14:creationId xmlns="" xmlns:p14="http://schemas.microsoft.com/office/powerpoint/2010/main" val="1430889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 dirty="0" smtClean="0"/>
              <a:t>Technologique: Process innovants </a:t>
            </a:r>
            <a:endParaRPr lang="fr-FR" dirty="0"/>
          </a:p>
        </p:txBody>
      </p:sp>
      <p:sp>
        <p:nvSpPr>
          <p:cNvPr id="3" name="Espace réservé du contenu 2"/>
          <p:cNvSpPr>
            <a:spLocks noGrp="1"/>
          </p:cNvSpPr>
          <p:nvPr>
            <p:ph sz="quarter" idx="1"/>
          </p:nvPr>
        </p:nvSpPr>
        <p:spPr>
          <a:xfrm>
            <a:off x="395536" y="1772816"/>
            <a:ext cx="8153400" cy="4495800"/>
          </a:xfrm>
        </p:spPr>
        <p:txBody>
          <a:bodyPr>
            <a:noAutofit/>
          </a:bodyPr>
          <a:lstStyle/>
          <a:p>
            <a:pPr fontAlgn="base">
              <a:buNone/>
            </a:pPr>
            <a:r>
              <a:rPr lang="fr-FR" sz="1600" b="1" dirty="0" smtClean="0">
                <a:solidFill>
                  <a:srgbClr val="F0A22E"/>
                </a:solidFill>
              </a:rPr>
              <a:t>Caves à vin connectées </a:t>
            </a:r>
          </a:p>
          <a:p>
            <a:pPr lvl="0">
              <a:buClr>
                <a:schemeClr val="dk1"/>
              </a:buClr>
              <a:buSzPct val="91666"/>
              <a:buNone/>
            </a:pPr>
            <a:endParaRPr lang="fr-FR" sz="1400" u="sng" dirty="0" smtClean="0"/>
          </a:p>
          <a:p>
            <a:pPr lvl="0">
              <a:buClr>
                <a:schemeClr val="dk1"/>
              </a:buClr>
              <a:buSzPct val="91666"/>
              <a:buNone/>
            </a:pPr>
            <a:r>
              <a:rPr lang="fr-FR" sz="1400" u="sng" dirty="0" smtClean="0"/>
              <a:t>Idée source</a:t>
            </a:r>
            <a:r>
              <a:rPr lang="fr-FR" sz="1400" dirty="0" smtClean="0"/>
              <a:t> : L’entreprise </a:t>
            </a:r>
            <a:r>
              <a:rPr lang="fr-FR" sz="1400" dirty="0" err="1" smtClean="0"/>
              <a:t>eProvenance</a:t>
            </a:r>
            <a:r>
              <a:rPr lang="fr-FR" sz="1400" dirty="0" smtClean="0"/>
              <a:t> les a inséré dans ses caisses de vins pour mesurer les variations de température et d’humidité subies par les bouteilles de vins durant leur transport et leur conservation. Cette technologie innovante permet de garantir la qualité du vin des viticulteurs vis-à-vis de leurs clients pour qui le transport est source de risque et d’altération.</a:t>
            </a:r>
          </a:p>
          <a:p>
            <a:pPr lvl="0">
              <a:buClr>
                <a:schemeClr val="dk1"/>
              </a:buClr>
              <a:buSzPct val="91666"/>
              <a:buNone/>
            </a:pPr>
            <a:endParaRPr lang="fr-FR" sz="1400" dirty="0" smtClean="0"/>
          </a:p>
          <a:p>
            <a:pPr lvl="0">
              <a:buClr>
                <a:schemeClr val="dk1"/>
              </a:buClr>
              <a:buSzPct val="91666"/>
              <a:buNone/>
            </a:pPr>
            <a:endParaRPr lang="fr-FR" sz="1400" dirty="0" smtClean="0"/>
          </a:p>
          <a:p>
            <a:pPr>
              <a:buClr>
                <a:schemeClr val="dk1"/>
              </a:buClr>
              <a:buSzPct val="91666"/>
              <a:buNone/>
            </a:pPr>
            <a:r>
              <a:rPr lang="fr-FR" sz="1400" u="sng" dirty="0" smtClean="0"/>
              <a:t>Tendance marketing</a:t>
            </a:r>
            <a:r>
              <a:rPr lang="fr-FR" sz="1400" dirty="0" smtClean="0"/>
              <a:t> : </a:t>
            </a:r>
          </a:p>
          <a:p>
            <a:pPr>
              <a:buClr>
                <a:schemeClr val="dk1"/>
              </a:buClr>
              <a:buSzPct val="91666"/>
              <a:buFont typeface="Arial" pitchFamily="34" charset="0"/>
              <a:buChar char="•"/>
            </a:pPr>
            <a:r>
              <a:rPr lang="fr-FR" sz="1400" dirty="0" smtClean="0"/>
              <a:t>Praticité </a:t>
            </a:r>
            <a:r>
              <a:rPr lang="fr-FR" sz="1400" dirty="0" smtClean="0">
                <a:cs typeface="Lucida Sans Unicode"/>
              </a:rPr>
              <a:t>→</a:t>
            </a:r>
            <a:r>
              <a:rPr lang="fr-FR" sz="1400" dirty="0" smtClean="0"/>
              <a:t> facilite de manipulation, conservation,</a:t>
            </a:r>
          </a:p>
          <a:p>
            <a:pPr>
              <a:buClr>
                <a:schemeClr val="dk1"/>
              </a:buClr>
              <a:buSzPct val="91666"/>
              <a:buNone/>
            </a:pPr>
            <a:r>
              <a:rPr lang="fr-FR" sz="1400" dirty="0" smtClean="0"/>
              <a:t> gain de temps </a:t>
            </a:r>
            <a:endParaRPr lang="fr-FR" sz="1400" u="sng" dirty="0" smtClean="0"/>
          </a:p>
          <a:p>
            <a:pPr lvl="0">
              <a:buClr>
                <a:schemeClr val="dk1"/>
              </a:buClr>
              <a:buSzPct val="91666"/>
              <a:buNone/>
            </a:pPr>
            <a:endParaRPr lang="fr-FR" sz="1400" dirty="0" smtClean="0"/>
          </a:p>
          <a:p>
            <a:pPr>
              <a:buClr>
                <a:schemeClr val="dk1"/>
              </a:buClr>
              <a:buSzPct val="91666"/>
              <a:buNone/>
            </a:pPr>
            <a:endParaRPr lang="fr-FR" sz="1400" dirty="0" smtClean="0"/>
          </a:p>
          <a:p>
            <a:pPr lvl="0">
              <a:buClr>
                <a:schemeClr val="dk1"/>
              </a:buClr>
              <a:buSzPct val="91666"/>
              <a:buNone/>
            </a:pPr>
            <a:r>
              <a:rPr lang="fr-FR" sz="1400" u="sng" dirty="0" smtClean="0"/>
              <a:t>Idée novatrice</a:t>
            </a:r>
            <a:r>
              <a:rPr lang="fr-FR" sz="1400" dirty="0" smtClean="0"/>
              <a:t> : on pourrait inclure cette technologie à bien d’autres produits, tel que le fromage par exemple.</a:t>
            </a:r>
          </a:p>
          <a:p>
            <a:pPr>
              <a:buClr>
                <a:schemeClr val="dk1"/>
              </a:buClr>
              <a:buNone/>
            </a:pPr>
            <a:endParaRPr lang="fr-FR" sz="3200" dirty="0" smtClean="0"/>
          </a:p>
          <a:p>
            <a:pPr>
              <a:lnSpc>
                <a:spcPct val="115000"/>
              </a:lnSpc>
              <a:buClr>
                <a:schemeClr val="dk1"/>
              </a:buClr>
              <a:buSzPct val="110000"/>
              <a:buNone/>
            </a:pPr>
            <a:r>
              <a:rPr lang="fr-FR" sz="1100" dirty="0" smtClean="0"/>
              <a:t>Lien : </a:t>
            </a:r>
            <a:r>
              <a:rPr lang="fr-FR" sz="1100" dirty="0" smtClean="0">
                <a:hlinkClick r:id="rId2"/>
              </a:rPr>
              <a:t>http://www.deepidoo.com/blog/caves-a-vin-connectees-le-marketing-digital-en-marche</a:t>
            </a:r>
            <a:r>
              <a:rPr lang="fr-FR" sz="1100" dirty="0" smtClean="0"/>
              <a:t> </a:t>
            </a:r>
          </a:p>
          <a:p>
            <a:pPr>
              <a:buNone/>
            </a:pPr>
            <a:endParaRPr lang="fr-FR" dirty="0"/>
          </a:p>
        </p:txBody>
      </p:sp>
      <p:pic>
        <p:nvPicPr>
          <p:cNvPr id="4" name="Picture 2" descr="Objets connectés, marketing digit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8" y="3284984"/>
            <a:ext cx="3817816"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 dirty="0" smtClean="0"/>
              <a:t>Technologique: Enjeux technologiques </a:t>
            </a:r>
            <a:endParaRPr lang="fr-FR" dirty="0"/>
          </a:p>
        </p:txBody>
      </p:sp>
      <p:sp>
        <p:nvSpPr>
          <p:cNvPr id="3" name="Espace réservé du contenu 2"/>
          <p:cNvSpPr>
            <a:spLocks noGrp="1"/>
          </p:cNvSpPr>
          <p:nvPr>
            <p:ph sz="quarter" idx="1"/>
          </p:nvPr>
        </p:nvSpPr>
        <p:spPr>
          <a:xfrm>
            <a:off x="395536" y="1700808"/>
            <a:ext cx="8153400" cy="4495800"/>
          </a:xfrm>
        </p:spPr>
        <p:txBody>
          <a:bodyPr>
            <a:noAutofit/>
          </a:bodyPr>
          <a:lstStyle/>
          <a:p>
            <a:pPr fontAlgn="base">
              <a:buNone/>
            </a:pPr>
            <a:r>
              <a:rPr lang="fr-FR" sz="1600" b="1" dirty="0" err="1" smtClean="0">
                <a:solidFill>
                  <a:srgbClr val="F0A22E"/>
                </a:solidFill>
              </a:rPr>
              <a:t>YotaPhone</a:t>
            </a:r>
            <a:r>
              <a:rPr lang="fr-FR" sz="1600" b="1" dirty="0" smtClean="0">
                <a:solidFill>
                  <a:srgbClr val="F0A22E"/>
                </a:solidFill>
              </a:rPr>
              <a:t>, le retour du double écran</a:t>
            </a:r>
          </a:p>
          <a:p>
            <a:pPr fontAlgn="base">
              <a:buNone/>
            </a:pPr>
            <a:endParaRPr lang="fr-FR" sz="1100" u="sng" dirty="0" smtClean="0"/>
          </a:p>
          <a:p>
            <a:pPr lvl="0">
              <a:buClr>
                <a:schemeClr val="dk1"/>
              </a:buClr>
              <a:buSzPct val="91666"/>
              <a:buNone/>
            </a:pPr>
            <a:r>
              <a:rPr lang="fr-FR" sz="1400" u="sng" dirty="0" smtClean="0"/>
              <a:t>Idée source</a:t>
            </a:r>
            <a:r>
              <a:rPr lang="fr-FR" sz="1400" dirty="0" smtClean="0"/>
              <a:t> : Le </a:t>
            </a:r>
            <a:r>
              <a:rPr lang="fr-FR" sz="1400" dirty="0" err="1" smtClean="0"/>
              <a:t>YotaPhone</a:t>
            </a:r>
            <a:r>
              <a:rPr lang="fr-FR" sz="1400" dirty="0" smtClean="0"/>
              <a:t> a deux écrans. Un écran couleur sensoriel et un autre élaboré sur la base de la technologie «encres électroniques» (E-</a:t>
            </a:r>
            <a:r>
              <a:rPr lang="fr-FR" sz="1400" dirty="0" err="1" smtClean="0"/>
              <a:t>ink</a:t>
            </a:r>
            <a:r>
              <a:rPr lang="fr-FR" sz="1400" dirty="0" smtClean="0"/>
              <a:t>)  est qu’il est idéal pour la lecture des journaux et des livres électroniques.</a:t>
            </a:r>
          </a:p>
          <a:p>
            <a:pPr lvl="0">
              <a:buClr>
                <a:schemeClr val="dk1"/>
              </a:buClr>
              <a:buSzPct val="91666"/>
              <a:buNone/>
            </a:pPr>
            <a:r>
              <a:rPr lang="fr-FR" sz="1400" dirty="0" err="1" smtClean="0"/>
              <a:t>YotaPhone</a:t>
            </a:r>
            <a:r>
              <a:rPr lang="fr-FR" sz="1400" dirty="0" smtClean="0"/>
              <a:t> est le premier Smartphone dans le monde qui est capable de travailler jusqu’à 68 heures sans recharge dans le régime de lecture.</a:t>
            </a:r>
          </a:p>
          <a:p>
            <a:pPr lvl="0">
              <a:buClr>
                <a:schemeClr val="dk1"/>
              </a:buClr>
              <a:buSzPct val="91666"/>
              <a:buNone/>
            </a:pPr>
            <a:endParaRPr lang="fr-FR" sz="1400" dirty="0" smtClean="0"/>
          </a:p>
          <a:p>
            <a:pPr>
              <a:buClr>
                <a:schemeClr val="dk1"/>
              </a:buClr>
              <a:buSzPct val="91666"/>
              <a:buNone/>
            </a:pPr>
            <a:r>
              <a:rPr lang="fr-FR" sz="1400" u="sng" dirty="0" smtClean="0"/>
              <a:t>Tendance marketing</a:t>
            </a:r>
            <a:r>
              <a:rPr lang="fr-FR" sz="1400" dirty="0" smtClean="0"/>
              <a:t> : </a:t>
            </a:r>
          </a:p>
          <a:p>
            <a:pPr>
              <a:buClr>
                <a:schemeClr val="dk1"/>
              </a:buClr>
              <a:buSzPct val="91666"/>
              <a:buFont typeface="Arial" pitchFamily="34" charset="0"/>
              <a:buChar char="•"/>
            </a:pPr>
            <a:r>
              <a:rPr lang="fr-FR" sz="1400" dirty="0" smtClean="0"/>
              <a:t>Progrès </a:t>
            </a:r>
            <a:r>
              <a:rPr lang="fr-FR" sz="1400" dirty="0" smtClean="0">
                <a:cs typeface="Lucida Sans Unicode"/>
              </a:rPr>
              <a:t>→ </a:t>
            </a:r>
            <a:r>
              <a:rPr lang="fr-FR" sz="1400" dirty="0" smtClean="0"/>
              <a:t>interactivité | Plaisir </a:t>
            </a:r>
            <a:r>
              <a:rPr lang="fr-FR" sz="1400" dirty="0" smtClean="0">
                <a:cs typeface="Lucida Sans Unicode"/>
              </a:rPr>
              <a:t>→</a:t>
            </a:r>
            <a:r>
              <a:rPr lang="fr-FR" sz="1400" dirty="0" smtClean="0"/>
              <a:t> petits luxes</a:t>
            </a:r>
            <a:endParaRPr lang="fr-FR" sz="1400" u="sng" dirty="0" smtClean="0"/>
          </a:p>
          <a:p>
            <a:pPr lvl="0">
              <a:buClr>
                <a:schemeClr val="dk1"/>
              </a:buClr>
              <a:buSzPct val="91666"/>
              <a:buNone/>
            </a:pPr>
            <a:endParaRPr lang="fr-FR" sz="1400" dirty="0" smtClean="0"/>
          </a:p>
          <a:p>
            <a:pPr>
              <a:buClr>
                <a:schemeClr val="dk1"/>
              </a:buClr>
              <a:buSzPct val="91666"/>
              <a:buNone/>
            </a:pPr>
            <a:r>
              <a:rPr lang="fr-FR" sz="1400" u="sng" dirty="0" smtClean="0"/>
              <a:t>Idée novatrice</a:t>
            </a:r>
            <a:r>
              <a:rPr lang="fr-FR" sz="1400" dirty="0" smtClean="0"/>
              <a:t> :Il serait possible d’implémenter cette idée aux Tablettes </a:t>
            </a:r>
          </a:p>
          <a:p>
            <a:pPr>
              <a:buClr>
                <a:schemeClr val="dk1"/>
              </a:buClr>
              <a:buSzPct val="91666"/>
              <a:buNone/>
            </a:pPr>
            <a:r>
              <a:rPr lang="fr-FR" sz="1400" dirty="0" smtClean="0"/>
              <a:t>ou bien aux ordinateurs portables pour rendre plus facile la lecture sur l’écran </a:t>
            </a:r>
          </a:p>
          <a:p>
            <a:pPr>
              <a:buClr>
                <a:schemeClr val="dk1"/>
              </a:buClr>
              <a:buSzPct val="91666"/>
              <a:buNone/>
            </a:pPr>
            <a:endParaRPr lang="fr-FR" sz="1400" dirty="0" smtClean="0"/>
          </a:p>
          <a:p>
            <a:pPr>
              <a:buClr>
                <a:schemeClr val="dk1"/>
              </a:buClr>
              <a:buSzPct val="91666"/>
              <a:buNone/>
            </a:pPr>
            <a:endParaRPr lang="fr-FR" sz="1400" dirty="0" smtClean="0"/>
          </a:p>
          <a:p>
            <a:pPr>
              <a:buClr>
                <a:schemeClr val="dk1"/>
              </a:buClr>
              <a:buSzPct val="91666"/>
            </a:pPr>
            <a:endParaRPr lang="fr-FR" sz="1000" dirty="0" smtClean="0"/>
          </a:p>
          <a:p>
            <a:pPr>
              <a:buClr>
                <a:schemeClr val="dk1"/>
              </a:buClr>
              <a:buSzPct val="91666"/>
            </a:pPr>
            <a:endParaRPr lang="fr-FR" sz="1000" dirty="0" smtClean="0"/>
          </a:p>
          <a:p>
            <a:pPr>
              <a:lnSpc>
                <a:spcPct val="115000"/>
              </a:lnSpc>
              <a:buClr>
                <a:schemeClr val="dk1"/>
              </a:buClr>
              <a:buSzPct val="110000"/>
              <a:buNone/>
            </a:pPr>
            <a:r>
              <a:rPr lang="fr-FR" sz="1100" dirty="0" smtClean="0"/>
              <a:t>Lien : </a:t>
            </a:r>
            <a:r>
              <a:rPr lang="fr-FR" sz="1100" dirty="0" smtClean="0">
                <a:hlinkClick r:id="rId2"/>
              </a:rPr>
              <a:t>http://yotaphone.com/#/fr/</a:t>
            </a:r>
            <a:r>
              <a:rPr lang="fr-FR" sz="1100" dirty="0" smtClean="0"/>
              <a:t> </a:t>
            </a:r>
          </a:p>
          <a:p>
            <a:pPr>
              <a:buNone/>
            </a:pPr>
            <a:endParaRPr lang="fr-FR" dirty="0"/>
          </a:p>
        </p:txBody>
      </p:sp>
      <p:pic>
        <p:nvPicPr>
          <p:cNvPr id="4" name="Picture 6" descr="Le YotaPhone avec deux écrans est mis en vente "/>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7240" t="3400" r="23276" b="10692"/>
          <a:stretch/>
        </p:blipFill>
        <p:spPr bwMode="auto">
          <a:xfrm>
            <a:off x="6588224" y="3501008"/>
            <a:ext cx="2232249" cy="21837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5" name="Picture 4" descr="YotaPhon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27784" y="5449962"/>
            <a:ext cx="3977966" cy="1408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 dirty="0" smtClean="0"/>
              <a:t>Technologique: Additifs </a:t>
            </a:r>
            <a:endParaRPr lang="fr-FR" dirty="0"/>
          </a:p>
        </p:txBody>
      </p:sp>
      <p:sp>
        <p:nvSpPr>
          <p:cNvPr id="3" name="Espace réservé du contenu 2"/>
          <p:cNvSpPr>
            <a:spLocks noGrp="1"/>
          </p:cNvSpPr>
          <p:nvPr>
            <p:ph sz="quarter" idx="1"/>
          </p:nvPr>
        </p:nvSpPr>
        <p:spPr>
          <a:xfrm>
            <a:off x="251520" y="1700808"/>
            <a:ext cx="8153400" cy="4495800"/>
          </a:xfrm>
        </p:spPr>
        <p:txBody>
          <a:bodyPr>
            <a:noAutofit/>
          </a:bodyPr>
          <a:lstStyle/>
          <a:p>
            <a:pPr>
              <a:buNone/>
            </a:pPr>
            <a:r>
              <a:rPr lang="fr-FR" sz="1600" b="1" dirty="0" smtClean="0">
                <a:solidFill>
                  <a:srgbClr val="F0A22E"/>
                </a:solidFill>
              </a:rPr>
              <a:t>La pizza qui se conserve 3 ans</a:t>
            </a:r>
          </a:p>
          <a:p>
            <a:pPr lvl="0">
              <a:buClr>
                <a:schemeClr val="dk1"/>
              </a:buClr>
              <a:buSzPct val="91666"/>
              <a:buNone/>
            </a:pPr>
            <a:endParaRPr lang="fr-FR" sz="1400" u="sng" dirty="0" smtClean="0"/>
          </a:p>
          <a:p>
            <a:pPr lvl="0">
              <a:buClr>
                <a:schemeClr val="dk1"/>
              </a:buClr>
              <a:buSzPct val="91666"/>
              <a:buNone/>
            </a:pPr>
            <a:r>
              <a:rPr lang="fr-FR" sz="1400" u="sng" dirty="0" smtClean="0"/>
              <a:t>Idée source</a:t>
            </a:r>
            <a:r>
              <a:rPr lang="fr-FR" sz="1400" dirty="0" smtClean="0"/>
              <a:t> : Dans cette pizza la longévité de consommation tient au sucre, sel, et différents sirops qui bloquent la moisissure de la pâte, une acidité renforcée de la recette qui limite la présence d’oxygène, et l’emballage qui filtre l’air ambiant. Et avec ça, les cuisiniers assurent que c’est une vraie pizza…</a:t>
            </a:r>
          </a:p>
          <a:p>
            <a:pPr lvl="0">
              <a:buClr>
                <a:schemeClr val="dk1"/>
              </a:buClr>
              <a:buSzPct val="91666"/>
              <a:buNone/>
            </a:pPr>
            <a:endParaRPr lang="fr-FR" sz="1400" dirty="0" smtClean="0"/>
          </a:p>
          <a:p>
            <a:pPr>
              <a:buClr>
                <a:schemeClr val="dk1"/>
              </a:buClr>
              <a:buSzPct val="91666"/>
              <a:buNone/>
            </a:pPr>
            <a:r>
              <a:rPr lang="fr-FR" sz="1400" u="sng" dirty="0" smtClean="0"/>
              <a:t>Tendance marketing</a:t>
            </a:r>
            <a:r>
              <a:rPr lang="fr-FR" sz="1400" dirty="0" smtClean="0"/>
              <a:t> : </a:t>
            </a:r>
          </a:p>
          <a:p>
            <a:pPr>
              <a:buClr>
                <a:schemeClr val="dk1"/>
              </a:buClr>
              <a:buSzPct val="91666"/>
              <a:buFont typeface="Arial" pitchFamily="34" charset="0"/>
              <a:buChar char="•"/>
            </a:pPr>
            <a:r>
              <a:rPr lang="fr-FR" sz="1400" dirty="0" smtClean="0"/>
              <a:t>Praticité </a:t>
            </a:r>
            <a:r>
              <a:rPr lang="fr-FR" sz="1400" dirty="0" smtClean="0">
                <a:cs typeface="Lucida Sans Unicode"/>
              </a:rPr>
              <a:t>→</a:t>
            </a:r>
            <a:r>
              <a:rPr lang="fr-FR" sz="1400" dirty="0" smtClean="0"/>
              <a:t> nomadisme, conservation </a:t>
            </a:r>
          </a:p>
          <a:p>
            <a:pPr>
              <a:buClr>
                <a:schemeClr val="dk1"/>
              </a:buClr>
              <a:buSzPct val="91666"/>
              <a:buFont typeface="Arial" pitchFamily="34" charset="0"/>
              <a:buChar char="•"/>
            </a:pPr>
            <a:r>
              <a:rPr lang="fr-FR" sz="1400" dirty="0" smtClean="0"/>
              <a:t>Plaisir </a:t>
            </a:r>
            <a:r>
              <a:rPr lang="fr-FR" sz="1400" dirty="0" smtClean="0">
                <a:cs typeface="Lucida Sans Unicode"/>
              </a:rPr>
              <a:t>→ </a:t>
            </a:r>
            <a:r>
              <a:rPr lang="fr-FR" sz="1400" dirty="0" smtClean="0"/>
              <a:t>expérientiel </a:t>
            </a:r>
          </a:p>
          <a:p>
            <a:pPr>
              <a:buClr>
                <a:schemeClr val="dk1"/>
              </a:buClr>
              <a:buSzPct val="91666"/>
              <a:buNone/>
            </a:pPr>
            <a:endParaRPr lang="fr-FR" sz="1400" dirty="0" smtClean="0"/>
          </a:p>
          <a:p>
            <a:pPr lvl="0">
              <a:buClr>
                <a:schemeClr val="dk1"/>
              </a:buClr>
              <a:buSzPct val="91666"/>
              <a:buNone/>
            </a:pPr>
            <a:r>
              <a:rPr lang="fr-FR" sz="1400" u="sng" dirty="0" smtClean="0"/>
              <a:t>Idée novatrice</a:t>
            </a:r>
            <a:r>
              <a:rPr lang="fr-FR" sz="1400" dirty="0" smtClean="0"/>
              <a:t> : On pourrait ajouter les mêmes types </a:t>
            </a:r>
          </a:p>
          <a:p>
            <a:pPr lvl="0">
              <a:buClr>
                <a:schemeClr val="dk1"/>
              </a:buClr>
              <a:buSzPct val="91666"/>
              <a:buNone/>
            </a:pPr>
            <a:r>
              <a:rPr lang="fr-FR" sz="1400" dirty="0" smtClean="0"/>
              <a:t>d’ingrédients aux autres produits, pour les conserver</a:t>
            </a:r>
          </a:p>
          <a:p>
            <a:pPr lvl="0">
              <a:buClr>
                <a:schemeClr val="dk1"/>
              </a:buClr>
              <a:buSzPct val="91666"/>
              <a:buNone/>
            </a:pPr>
            <a:r>
              <a:rPr lang="fr-FR" sz="1400" dirty="0" smtClean="0"/>
              <a:t> beaucoup plus de temps. Cela éviterait le gaspillage.</a:t>
            </a:r>
          </a:p>
          <a:p>
            <a:pPr lvl="0">
              <a:buClr>
                <a:schemeClr val="dk1"/>
              </a:buClr>
              <a:buSzPct val="91666"/>
              <a:buNone/>
            </a:pPr>
            <a:endParaRPr lang="fr-FR" sz="1400" dirty="0" smtClean="0"/>
          </a:p>
          <a:p>
            <a:pPr lvl="0">
              <a:buClr>
                <a:schemeClr val="dk1"/>
              </a:buClr>
              <a:buSzPct val="91666"/>
              <a:buNone/>
            </a:pPr>
            <a:endParaRPr lang="fr-FR" sz="1400" dirty="0" smtClean="0"/>
          </a:p>
          <a:p>
            <a:pPr lvl="0">
              <a:buClr>
                <a:schemeClr val="dk1"/>
              </a:buClr>
              <a:buSzPct val="91666"/>
              <a:buNone/>
            </a:pPr>
            <a:endParaRPr lang="fr-FR" sz="1400" dirty="0" smtClean="0"/>
          </a:p>
          <a:p>
            <a:pPr>
              <a:buClr>
                <a:schemeClr val="dk1"/>
              </a:buClr>
              <a:buSzPct val="91666"/>
              <a:buNone/>
            </a:pPr>
            <a:r>
              <a:rPr lang="es-MX" sz="1100" dirty="0" err="1" smtClean="0"/>
              <a:t>Lien</a:t>
            </a:r>
            <a:r>
              <a:rPr lang="es-MX" sz="1100" dirty="0" smtClean="0"/>
              <a:t> : </a:t>
            </a:r>
            <a:r>
              <a:rPr lang="es-MX" sz="1100" dirty="0" smtClean="0">
                <a:hlinkClick r:id="rId2"/>
              </a:rPr>
              <a:t>www.tuxboard.com/larmee-americaine-invente-la-pizza-qui-se-conserve-3-ans</a:t>
            </a:r>
            <a:r>
              <a:rPr lang="es-MX" sz="1100" dirty="0" smtClean="0"/>
              <a:t> </a:t>
            </a:r>
          </a:p>
          <a:p>
            <a:pPr lvl="0">
              <a:buClr>
                <a:schemeClr val="dk1"/>
              </a:buClr>
              <a:buSzPct val="91666"/>
              <a:buNone/>
            </a:pPr>
            <a:endParaRPr lang="fr-FR" sz="1400" dirty="0" smtClean="0"/>
          </a:p>
          <a:p>
            <a:pPr>
              <a:buClr>
                <a:schemeClr val="dk1"/>
              </a:buClr>
              <a:buNone/>
            </a:pPr>
            <a:endParaRPr lang="fr-FR" sz="1400" dirty="0" smtClean="0"/>
          </a:p>
          <a:p>
            <a:pPr>
              <a:buNone/>
            </a:pPr>
            <a:endParaRPr lang="fr-FR" sz="1400" dirty="0"/>
          </a:p>
        </p:txBody>
      </p:sp>
      <p:pic>
        <p:nvPicPr>
          <p:cNvPr id="4" name="Picture 2" descr="pizza 3 ans armee americaine LArmée Américaine invente la pizza qui se conserve 3 an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3501008"/>
            <a:ext cx="4214130" cy="1923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prstGeom prst="rect">
            <a:avLst/>
          </a:prstGeom>
        </p:spPr>
        <p:txBody>
          <a:bodyPr vert="horz" lIns="91425" tIns="91425" rIns="91425" bIns="91425" anchor="b" anchorCtr="0">
            <a:noAutofit/>
          </a:bodyPr>
          <a:lstStyle/>
          <a:p>
            <a:r>
              <a:rPr lang="fr" sz="4000" dirty="0"/>
              <a:t>Produit - architecture combinatoire</a:t>
            </a:r>
          </a:p>
        </p:txBody>
      </p:sp>
      <p:sp>
        <p:nvSpPr>
          <p:cNvPr id="162" name="Shape 162"/>
          <p:cNvSpPr txBox="1">
            <a:spLocks noGrp="1"/>
          </p:cNvSpPr>
          <p:nvPr>
            <p:ph sz="quarter" idx="1"/>
          </p:nvPr>
        </p:nvSpPr>
        <p:spPr>
          <a:xfrm>
            <a:off x="251520" y="1628800"/>
            <a:ext cx="8640960" cy="4495800"/>
          </a:xfrm>
          <a:prstGeom prst="rect">
            <a:avLst/>
          </a:prstGeom>
        </p:spPr>
        <p:txBody>
          <a:bodyPr vert="horz" lIns="91425" tIns="91425" rIns="91425" bIns="91425" anchor="t" anchorCtr="0">
            <a:noAutofit/>
          </a:bodyPr>
          <a:lstStyle/>
          <a:p>
            <a:pPr>
              <a:buClr>
                <a:schemeClr val="dk1"/>
              </a:buClr>
              <a:buSzPct val="61111"/>
              <a:buNone/>
            </a:pPr>
            <a:r>
              <a:rPr lang="fr" sz="1600" dirty="0">
                <a:solidFill>
                  <a:srgbClr val="FF9900"/>
                </a:solidFill>
              </a:rPr>
              <a:t>ZeFit </a:t>
            </a:r>
            <a:endParaRPr lang="fr" sz="1400" dirty="0">
              <a:solidFill>
                <a:srgbClr val="FF9900"/>
              </a:solidFill>
            </a:endParaRPr>
          </a:p>
          <a:p>
            <a:pPr>
              <a:buClr>
                <a:schemeClr val="dk1"/>
              </a:buClr>
              <a:buSzPct val="78571"/>
              <a:buNone/>
            </a:pPr>
            <a:r>
              <a:rPr lang="fr" sz="1400" u="sng" dirty="0" smtClean="0"/>
              <a:t>Idée source</a:t>
            </a:r>
            <a:r>
              <a:rPr lang="fr" sz="1400" dirty="0" smtClean="0"/>
              <a:t> </a:t>
            </a:r>
            <a:r>
              <a:rPr lang="fr" sz="1400" dirty="0" smtClean="0"/>
              <a:t>:</a:t>
            </a:r>
            <a:r>
              <a:rPr lang="fr" sz="1400" dirty="0"/>
              <a:t> </a:t>
            </a:r>
            <a:r>
              <a:rPr lang="fr" sz="1400" dirty="0" smtClean="0"/>
              <a:t>ZeFit </a:t>
            </a:r>
            <a:r>
              <a:rPr lang="fr" sz="1400" dirty="0"/>
              <a:t>est un bracelet intelligent qui donne l’heure, compte les pas, la distance parcourue, les calories brûlées et la durée du sommeil. Equipé d’un bouton unique et d’un écran OLED, ZeFit permet de consulter son activité en un clin d’oeil et en temps réel, via la connexion sans-fil Bluetooth 4.0,cette montre synchronise automatiquement les données d’activité vers les appareils iOS 6.0 &gt; + et Android 4.3&gt; +. Grâce au logiciel gratuit et au câble USB fourni, il est ainsi possible de transférer et de visualiser les données collectées sur son Mac ou PC. Depuis l’application mobile et/ou le logiciel ZeFit, l'utilisateur peut définir des objectifs et rappels quotidiens, suivre les performances et les progrès.</a:t>
            </a:r>
          </a:p>
          <a:p>
            <a:pPr>
              <a:buClr>
                <a:schemeClr val="dk1"/>
              </a:buClr>
              <a:buNone/>
            </a:pPr>
            <a:endParaRPr sz="1400" dirty="0"/>
          </a:p>
          <a:p>
            <a:pPr>
              <a:buClr>
                <a:schemeClr val="dk1"/>
              </a:buClr>
              <a:buSzPct val="78571"/>
              <a:buNone/>
            </a:pPr>
            <a:r>
              <a:rPr lang="fr" sz="1400" u="sng" dirty="0"/>
              <a:t>Tendance marketing</a:t>
            </a:r>
            <a:r>
              <a:rPr lang="fr" sz="1400" dirty="0"/>
              <a:t> : </a:t>
            </a:r>
          </a:p>
          <a:p>
            <a:pPr>
              <a:buFont typeface="Arial" panose="020B0604020202020204" pitchFamily="34" charset="0"/>
              <a:buChar char="•"/>
            </a:pPr>
            <a:r>
              <a:rPr lang="fr" sz="1400" dirty="0"/>
              <a:t>Practicité </a:t>
            </a:r>
            <a:r>
              <a:rPr lang="fr-FR" sz="1400" dirty="0" smtClean="0">
                <a:cs typeface="Lucida Sans Unicode"/>
              </a:rPr>
              <a:t>→</a:t>
            </a:r>
            <a:r>
              <a:rPr lang="fr" sz="1400" dirty="0" smtClean="0"/>
              <a:t> </a:t>
            </a:r>
            <a:r>
              <a:rPr lang="fr" sz="1400" dirty="0"/>
              <a:t>facilité de manipulation, miniaturisation, nomadisme, offre </a:t>
            </a:r>
            <a:r>
              <a:rPr lang="fr" sz="1400" dirty="0" smtClean="0"/>
              <a:t>globale.</a:t>
            </a:r>
          </a:p>
          <a:p>
            <a:pPr>
              <a:buFont typeface="Arial" panose="020B0604020202020204" pitchFamily="34" charset="0"/>
              <a:buChar char="•"/>
            </a:pPr>
            <a:r>
              <a:rPr lang="fr" sz="1400" dirty="0" smtClean="0"/>
              <a:t>Progrès </a:t>
            </a:r>
            <a:r>
              <a:rPr lang="fr-FR" sz="1400" dirty="0" smtClean="0">
                <a:cs typeface="Lucida Sans Unicode"/>
              </a:rPr>
              <a:t>→</a:t>
            </a:r>
            <a:r>
              <a:rPr lang="fr" sz="1400" dirty="0" smtClean="0"/>
              <a:t> </a:t>
            </a:r>
            <a:r>
              <a:rPr lang="fr" sz="1400" dirty="0" smtClean="0"/>
              <a:t>interactivité</a:t>
            </a:r>
          </a:p>
          <a:p>
            <a:pPr>
              <a:buFont typeface="Arial" panose="020B0604020202020204" pitchFamily="34" charset="0"/>
              <a:buChar char="•"/>
            </a:pPr>
            <a:r>
              <a:rPr lang="fr" sz="1400" dirty="0" smtClean="0"/>
              <a:t>Appartenance </a:t>
            </a:r>
            <a:r>
              <a:rPr lang="fr-FR" sz="1400" dirty="0" smtClean="0">
                <a:cs typeface="Lucida Sans Unicode"/>
              </a:rPr>
              <a:t>→</a:t>
            </a:r>
            <a:r>
              <a:rPr lang="fr" sz="1400" dirty="0" smtClean="0"/>
              <a:t> </a:t>
            </a:r>
            <a:r>
              <a:rPr lang="fr" sz="1400" dirty="0"/>
              <a:t>club, activité, réseau</a:t>
            </a:r>
          </a:p>
          <a:p>
            <a:pPr>
              <a:buClr>
                <a:schemeClr val="dk1"/>
              </a:buClr>
              <a:buNone/>
            </a:pPr>
            <a:endParaRPr sz="1400" dirty="0"/>
          </a:p>
          <a:p>
            <a:pPr>
              <a:buNone/>
            </a:pPr>
            <a:r>
              <a:rPr lang="fr" sz="1400" u="sng" dirty="0"/>
              <a:t>Idée </a:t>
            </a:r>
            <a:r>
              <a:rPr lang="fr" sz="1400" u="sng" dirty="0" smtClean="0"/>
              <a:t>novatrice</a:t>
            </a:r>
            <a:r>
              <a:rPr lang="fr-FR" sz="1400" dirty="0" smtClean="0"/>
              <a:t> </a:t>
            </a:r>
            <a:r>
              <a:rPr lang="fr-FR" sz="1400" dirty="0" smtClean="0"/>
              <a:t>: </a:t>
            </a:r>
            <a:r>
              <a:rPr lang="fr-FR" sz="1400" dirty="0" err="1" smtClean="0"/>
              <a:t>ZeFit</a:t>
            </a:r>
            <a:r>
              <a:rPr lang="fr-FR" sz="1400" dirty="0" smtClean="0"/>
              <a:t> </a:t>
            </a:r>
            <a:r>
              <a:rPr lang="fr-FR" sz="1400" dirty="0" smtClean="0"/>
              <a:t>pourrait également proposer des montres adaptées </a:t>
            </a:r>
            <a:endParaRPr lang="fr-FR" sz="1400" dirty="0" smtClean="0"/>
          </a:p>
          <a:p>
            <a:pPr>
              <a:buNone/>
            </a:pPr>
            <a:r>
              <a:rPr lang="fr-FR" sz="1400" dirty="0" smtClean="0"/>
              <a:t>destinées </a:t>
            </a:r>
            <a:r>
              <a:rPr lang="fr-FR" sz="1400" dirty="0" smtClean="0"/>
              <a:t>principalement à </a:t>
            </a:r>
            <a:r>
              <a:rPr lang="fr-FR" sz="1400" dirty="0"/>
              <a:t>d</a:t>
            </a:r>
            <a:r>
              <a:rPr lang="fr-FR" sz="1400" dirty="0" smtClean="0"/>
              <a:t>es personnes âgées ou aveugles. </a:t>
            </a:r>
            <a:endParaRPr lang="fr-FR" sz="1400" dirty="0" smtClean="0"/>
          </a:p>
          <a:p>
            <a:pPr>
              <a:buNone/>
            </a:pPr>
            <a:r>
              <a:rPr lang="fr-FR" sz="1400" dirty="0" smtClean="0"/>
              <a:t>Ces </a:t>
            </a:r>
            <a:r>
              <a:rPr lang="fr-FR" sz="1400" dirty="0" smtClean="0"/>
              <a:t>bracelets intelligents auraient en plus une reconnaissance vocale sur le même </a:t>
            </a:r>
            <a:r>
              <a:rPr lang="fr-FR" sz="1400" dirty="0" smtClean="0"/>
              <a:t>principe </a:t>
            </a:r>
            <a:r>
              <a:rPr lang="fr-FR" sz="1400" dirty="0" smtClean="0"/>
              <a:t>du concept SIRI d’Apple. </a:t>
            </a:r>
          </a:p>
          <a:p>
            <a:pPr>
              <a:buClr>
                <a:schemeClr val="dk1"/>
              </a:buClr>
              <a:buNone/>
            </a:pPr>
            <a:endParaRPr sz="1200" dirty="0"/>
          </a:p>
          <a:p>
            <a:pPr>
              <a:buClr>
                <a:schemeClr val="dk1"/>
              </a:buClr>
              <a:buSzPct val="78571"/>
              <a:buNone/>
            </a:pPr>
            <a:r>
              <a:rPr lang="fr" sz="1100" u="sng" dirty="0" smtClean="0"/>
              <a:t>Lien</a:t>
            </a:r>
            <a:r>
              <a:rPr lang="fr" sz="1100" dirty="0" smtClean="0"/>
              <a:t> </a:t>
            </a:r>
            <a:r>
              <a:rPr lang="fr" sz="1100" dirty="0"/>
              <a:t>: </a:t>
            </a:r>
            <a:r>
              <a:rPr lang="fr" sz="1100" dirty="0">
                <a:hlinkClick r:id="rId3"/>
              </a:rPr>
              <a:t>http://www.mykronoz.com/fr</a:t>
            </a:r>
            <a:r>
              <a:rPr lang="fr" sz="1100" dirty="0" smtClean="0">
                <a:hlinkClick r:id="rId3"/>
              </a:rPr>
              <a:t>/</a:t>
            </a:r>
            <a:r>
              <a:rPr lang="fr" sz="1100" dirty="0" smtClean="0"/>
              <a:t> </a:t>
            </a:r>
            <a:endParaRPr lang="fr" sz="1100" dirty="0"/>
          </a:p>
          <a:p>
            <a:pPr>
              <a:buNone/>
            </a:pPr>
            <a:endParaRPr sz="1600" u="sng" dirty="0"/>
          </a:p>
        </p:txBody>
      </p:sp>
      <p:pic>
        <p:nvPicPr>
          <p:cNvPr id="163" name="Shape 163"/>
          <p:cNvPicPr preferRelativeResize="0"/>
          <p:nvPr/>
        </p:nvPicPr>
        <p:blipFill rotWithShape="1">
          <a:blip r:embed="rId4" cstate="print"/>
          <a:srcRect l="5152" t="33334" r="27316" b="22022"/>
          <a:stretch/>
        </p:blipFill>
        <p:spPr>
          <a:xfrm>
            <a:off x="5769526" y="4509120"/>
            <a:ext cx="3374474" cy="13181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190554937"/>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prstGeom prst="rect">
            <a:avLst/>
          </a:prstGeom>
        </p:spPr>
        <p:txBody>
          <a:bodyPr vert="horz" lIns="91425" tIns="91425" rIns="91425" bIns="91425" anchor="b" anchorCtr="0">
            <a:noAutofit/>
          </a:bodyPr>
          <a:lstStyle/>
          <a:p>
            <a:r>
              <a:rPr lang="fr" sz="4000" dirty="0"/>
              <a:t>Produit - autres catégories de produits</a:t>
            </a:r>
          </a:p>
        </p:txBody>
      </p:sp>
      <p:sp>
        <p:nvSpPr>
          <p:cNvPr id="169" name="Shape 169"/>
          <p:cNvSpPr txBox="1">
            <a:spLocks noGrp="1"/>
          </p:cNvSpPr>
          <p:nvPr>
            <p:ph sz="quarter" idx="1"/>
          </p:nvPr>
        </p:nvSpPr>
        <p:spPr>
          <a:xfrm>
            <a:off x="323528" y="1600200"/>
            <a:ext cx="8442520" cy="4495800"/>
          </a:xfrm>
          <a:prstGeom prst="rect">
            <a:avLst/>
          </a:prstGeom>
        </p:spPr>
        <p:txBody>
          <a:bodyPr vert="horz" lIns="91425" tIns="91425" rIns="91425" bIns="91425" anchor="t" anchorCtr="0">
            <a:noAutofit/>
          </a:bodyPr>
          <a:lstStyle/>
          <a:p>
            <a:pPr>
              <a:buNone/>
            </a:pPr>
            <a:r>
              <a:rPr lang="fr" sz="1600" b="1" dirty="0">
                <a:solidFill>
                  <a:srgbClr val="FF9900"/>
                </a:solidFill>
              </a:rPr>
              <a:t>Starbucks </a:t>
            </a:r>
            <a:r>
              <a:rPr lang="fr" sz="1600" b="1" dirty="0" smtClean="0">
                <a:solidFill>
                  <a:srgbClr val="FF9900"/>
                </a:solidFill>
              </a:rPr>
              <a:t>Discoveries</a:t>
            </a:r>
            <a:endParaRPr lang="fr" sz="1800" dirty="0">
              <a:solidFill>
                <a:srgbClr val="FF9900"/>
              </a:solidFill>
            </a:endParaRPr>
          </a:p>
          <a:p>
            <a:pPr>
              <a:buNone/>
            </a:pPr>
            <a:r>
              <a:rPr lang="fr" sz="1400" u="sng" dirty="0"/>
              <a:t>Idée </a:t>
            </a:r>
            <a:r>
              <a:rPr lang="fr" sz="1400" u="sng" dirty="0" smtClean="0"/>
              <a:t>source</a:t>
            </a:r>
            <a:r>
              <a:rPr lang="fr" sz="1400" dirty="0" smtClean="0"/>
              <a:t> </a:t>
            </a:r>
            <a:r>
              <a:rPr lang="fr" sz="1400" dirty="0" smtClean="0"/>
              <a:t>: Leader </a:t>
            </a:r>
            <a:r>
              <a:rPr lang="fr" sz="1400" dirty="0"/>
              <a:t>mais seul intervenant sur le marché du café prêt à boire</a:t>
            </a:r>
            <a:r>
              <a:rPr lang="fr" sz="1400" dirty="0" smtClean="0"/>
              <a:t>, Starbucks continue </a:t>
            </a:r>
            <a:r>
              <a:rPr lang="fr" sz="1400" dirty="0"/>
              <a:t>de dynamiser la catégorie en GMS avec deux nouvelles recettes : Discoveries Cappuccino et Light Latte. Ces produits viennent compléter la gamme de 7 références déjà en magasins (Frappuccino en trois parfums, Discoveries en trois parfums et Doubleshot Express). En poursuivant son partenariat avec Solinest en </a:t>
            </a:r>
            <a:r>
              <a:rPr lang="fr" sz="1400" dirty="0" smtClean="0"/>
              <a:t>2014, Starbucks renforce son implantation en GMS et </a:t>
            </a:r>
            <a:r>
              <a:rPr lang="fr" sz="1400" dirty="0"/>
              <a:t>distribue désormais ses produits dans plus de 4 500 points de vente en France. « D’année en année, nous souhaitons continuer à innover pour renforcer notre offre et ainsi contribuer à la diversification de la catégorie pour répondre aux nombreuses attentes des consommateurs français », explique Majda Marzouk, responsable communication et RSE chez Strabucks France.</a:t>
            </a:r>
          </a:p>
          <a:p>
            <a:pPr>
              <a:buNone/>
            </a:pPr>
            <a:endParaRPr sz="1400" dirty="0"/>
          </a:p>
          <a:p>
            <a:pPr>
              <a:buNone/>
            </a:pPr>
            <a:r>
              <a:rPr lang="fr" sz="1400" u="sng" dirty="0"/>
              <a:t>Tendance marketing</a:t>
            </a:r>
            <a:r>
              <a:rPr lang="fr" sz="1400" dirty="0"/>
              <a:t> : </a:t>
            </a:r>
          </a:p>
          <a:p>
            <a:pPr>
              <a:buFont typeface="Arial" panose="020B0604020202020204" pitchFamily="34" charset="0"/>
              <a:buChar char="•"/>
            </a:pPr>
            <a:r>
              <a:rPr lang="fr" sz="1400" dirty="0"/>
              <a:t>Practicité </a:t>
            </a:r>
            <a:r>
              <a:rPr lang="fr-FR" sz="1400" dirty="0" smtClean="0">
                <a:cs typeface="Lucida Sans Unicode"/>
              </a:rPr>
              <a:t>→</a:t>
            </a:r>
            <a:r>
              <a:rPr lang="fr" sz="1400" dirty="0" smtClean="0"/>
              <a:t> </a:t>
            </a:r>
            <a:r>
              <a:rPr lang="fr" sz="1400" dirty="0"/>
              <a:t>nomadisme, gain de temps, </a:t>
            </a:r>
            <a:endParaRPr lang="fr" sz="1400" dirty="0" smtClean="0"/>
          </a:p>
          <a:p>
            <a:pPr>
              <a:buFont typeface="Arial" panose="020B0604020202020204" pitchFamily="34" charset="0"/>
              <a:buChar char="•"/>
            </a:pPr>
            <a:r>
              <a:rPr lang="fr" sz="1400" dirty="0"/>
              <a:t>A</a:t>
            </a:r>
            <a:r>
              <a:rPr lang="fr" sz="1400" dirty="0" smtClean="0"/>
              <a:t>ppartenance </a:t>
            </a:r>
            <a:r>
              <a:rPr lang="fr-FR" sz="1400" dirty="0" smtClean="0">
                <a:cs typeface="Lucida Sans Unicode"/>
              </a:rPr>
              <a:t>→</a:t>
            </a:r>
            <a:r>
              <a:rPr lang="fr" sz="1400" dirty="0" smtClean="0"/>
              <a:t> </a:t>
            </a:r>
            <a:r>
              <a:rPr lang="fr" sz="1400" dirty="0"/>
              <a:t>plaisir</a:t>
            </a:r>
          </a:p>
          <a:p>
            <a:pPr>
              <a:buNone/>
            </a:pPr>
            <a:endParaRPr sz="1400" dirty="0"/>
          </a:p>
          <a:p>
            <a:pPr>
              <a:buNone/>
            </a:pPr>
            <a:r>
              <a:rPr lang="fr" sz="1400" u="sng" dirty="0"/>
              <a:t>Idée </a:t>
            </a:r>
            <a:r>
              <a:rPr lang="fr" sz="1400" u="sng" dirty="0" smtClean="0"/>
              <a:t>novatrice</a:t>
            </a:r>
            <a:r>
              <a:rPr lang="fr" sz="1400" dirty="0" smtClean="0"/>
              <a:t> </a:t>
            </a:r>
            <a:r>
              <a:rPr lang="fr" sz="1400" dirty="0"/>
              <a:t>: </a:t>
            </a:r>
            <a:endParaRPr lang="fr" sz="1400" dirty="0" smtClean="0"/>
          </a:p>
          <a:p>
            <a:pPr marL="0" indent="0">
              <a:buNone/>
            </a:pPr>
            <a:r>
              <a:rPr lang="fr" sz="1400" dirty="0" smtClean="0"/>
              <a:t>On pourrait imaginer que Starcucks commercialise également ses patisseries </a:t>
            </a:r>
            <a:br>
              <a:rPr lang="fr" sz="1400" dirty="0" smtClean="0"/>
            </a:br>
            <a:r>
              <a:rPr lang="fr" sz="1400" dirty="0" smtClean="0"/>
              <a:t>en GMS, de la même manière que la marque l’a fait pour ses cafés. </a:t>
            </a:r>
            <a:endParaRPr lang="fr" sz="1400" u="sng" dirty="0" smtClean="0"/>
          </a:p>
          <a:p>
            <a:pPr>
              <a:buNone/>
            </a:pPr>
            <a:endParaRPr lang="fr" sz="1400" u="sng" dirty="0"/>
          </a:p>
          <a:p>
            <a:pPr>
              <a:buNone/>
            </a:pPr>
            <a:r>
              <a:rPr lang="fr" sz="1100" u="sng" dirty="0" smtClean="0"/>
              <a:t>Lien</a:t>
            </a:r>
            <a:r>
              <a:rPr lang="fr" sz="1100" dirty="0" smtClean="0"/>
              <a:t> : </a:t>
            </a:r>
            <a:r>
              <a:rPr lang="fr" sz="1100" dirty="0" smtClean="0">
                <a:hlinkClick r:id="rId3"/>
              </a:rPr>
              <a:t>http</a:t>
            </a:r>
            <a:r>
              <a:rPr lang="fr" sz="1100" dirty="0">
                <a:hlinkClick r:id="rId3"/>
              </a:rPr>
              <a:t>://</a:t>
            </a:r>
            <a:r>
              <a:rPr lang="fr" sz="1100" dirty="0" smtClean="0">
                <a:hlinkClick r:id="rId3"/>
              </a:rPr>
              <a:t>www.lsa-conso.fr/starbucks-renforce-sa-gamme-du-cafe-pret-a-boire-en-gms,170901</a:t>
            </a:r>
            <a:r>
              <a:rPr lang="fr" sz="1100" dirty="0" smtClean="0"/>
              <a:t> </a:t>
            </a:r>
            <a:endParaRPr lang="fr" sz="1100" dirty="0"/>
          </a:p>
        </p:txBody>
      </p:sp>
      <p:pic>
        <p:nvPicPr>
          <p:cNvPr id="170" name="Shape 170"/>
          <p:cNvPicPr preferRelativeResize="0"/>
          <p:nvPr/>
        </p:nvPicPr>
        <p:blipFill>
          <a:blip r:embed="rId4" cstate="print"/>
          <a:stretch>
            <a:fillRect/>
          </a:stretch>
        </p:blipFill>
        <p:spPr>
          <a:xfrm>
            <a:off x="6156176" y="4005064"/>
            <a:ext cx="2617649" cy="1586950"/>
          </a:xfrm>
          <a:prstGeom prst="rect">
            <a:avLst/>
          </a:prstGeom>
          <a:noFill/>
          <a:ln>
            <a:noFill/>
          </a:ln>
        </p:spPr>
      </p:pic>
    </p:spTree>
    <p:extLst>
      <p:ext uri="{BB962C8B-B14F-4D97-AF65-F5344CB8AC3E}">
        <p14:creationId xmlns:p14="http://schemas.microsoft.com/office/powerpoint/2010/main" xmlns="" val="3225518692"/>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prstGeom prst="rect">
            <a:avLst/>
          </a:prstGeom>
        </p:spPr>
        <p:txBody>
          <a:bodyPr vert="horz" lIns="91425" tIns="91425" rIns="91425" bIns="91425" anchor="b" anchorCtr="0">
            <a:noAutofit/>
          </a:bodyPr>
          <a:lstStyle/>
          <a:p>
            <a:r>
              <a:rPr lang="fr" dirty="0"/>
              <a:t>Produit - marchés précoces</a:t>
            </a:r>
          </a:p>
        </p:txBody>
      </p:sp>
      <p:sp>
        <p:nvSpPr>
          <p:cNvPr id="176" name="Shape 176"/>
          <p:cNvSpPr txBox="1">
            <a:spLocks noGrp="1"/>
          </p:cNvSpPr>
          <p:nvPr>
            <p:ph sz="quarter" idx="1"/>
          </p:nvPr>
        </p:nvSpPr>
        <p:spPr>
          <a:xfrm>
            <a:off x="323528" y="1628800"/>
            <a:ext cx="8153400" cy="4495800"/>
          </a:xfrm>
          <a:prstGeom prst="rect">
            <a:avLst/>
          </a:prstGeom>
        </p:spPr>
        <p:txBody>
          <a:bodyPr vert="horz" lIns="91425" tIns="91425" rIns="91425" bIns="91425" anchor="t" anchorCtr="0">
            <a:noAutofit/>
          </a:bodyPr>
          <a:lstStyle/>
          <a:p>
            <a:pPr>
              <a:buClr>
                <a:schemeClr val="dk1"/>
              </a:buClr>
              <a:buSzPct val="61111"/>
              <a:buNone/>
            </a:pPr>
            <a:r>
              <a:rPr lang="fr" sz="1600" b="1" dirty="0" smtClean="0">
                <a:solidFill>
                  <a:srgbClr val="FF9900"/>
                </a:solidFill>
              </a:rPr>
              <a:t>L’AlmightyBoard</a:t>
            </a:r>
            <a:endParaRPr lang="fr" sz="1800" b="1" dirty="0">
              <a:solidFill>
                <a:srgbClr val="FF9900"/>
              </a:solidFill>
            </a:endParaRPr>
          </a:p>
          <a:p>
            <a:pPr>
              <a:buClr>
                <a:schemeClr val="dk1"/>
              </a:buClr>
              <a:buSzPct val="61111"/>
              <a:buNone/>
            </a:pPr>
            <a:r>
              <a:rPr lang="fr" sz="1400" u="sng" dirty="0" smtClean="0"/>
              <a:t>Idée </a:t>
            </a:r>
            <a:r>
              <a:rPr lang="fr" sz="1400" u="sng" dirty="0" smtClean="0"/>
              <a:t>source</a:t>
            </a:r>
            <a:r>
              <a:rPr lang="fr" sz="1400" dirty="0" smtClean="0"/>
              <a:t> :</a:t>
            </a:r>
            <a:endParaRPr lang="fr" sz="1400" u="sng" dirty="0"/>
          </a:p>
          <a:p>
            <a:pPr marL="0" indent="0">
              <a:buClr>
                <a:schemeClr val="dk1"/>
              </a:buClr>
              <a:buSzPct val="78571"/>
              <a:buNone/>
            </a:pPr>
            <a:r>
              <a:rPr lang="fr" sz="1400" dirty="0"/>
              <a:t>L’AlmightyBoard est un outil de cuisine high-tech crée par Jaewan Jeong. Cette “iPlanche” permet entre autre, de surfer sur internet et propose des recettes suivant le niveau de la personne. L’almightyBoard sert également de balance, de planche à découper et vérifie si vos aliments ont été assez nettoyés et s’ils sont encore bons. Ce concept est sur le point </a:t>
            </a:r>
            <a:r>
              <a:rPr lang="fr" sz="1400" dirty="0" smtClean="0"/>
              <a:t>de montrer que </a:t>
            </a:r>
            <a:r>
              <a:rPr lang="fr" sz="1400" dirty="0"/>
              <a:t>l’interaction de l’Homme avec la technologie attiendra prochainement tous les aspects de nptre vie quotidienne, telle que la cuisine. C’est dans ce sens que Jaewan Jeong, un jeune designer Coréen a suggérer l’idée de l’almighty Board” comme future équipement de cuisine. </a:t>
            </a:r>
          </a:p>
          <a:p>
            <a:pPr>
              <a:buClr>
                <a:schemeClr val="dk1"/>
              </a:buClr>
              <a:buNone/>
            </a:pPr>
            <a:endParaRPr sz="1400" dirty="0"/>
          </a:p>
          <a:p>
            <a:pPr>
              <a:buClr>
                <a:schemeClr val="dk1"/>
              </a:buClr>
              <a:buSzPct val="78571"/>
              <a:buNone/>
            </a:pPr>
            <a:r>
              <a:rPr lang="fr" sz="1400" u="sng" dirty="0"/>
              <a:t>Tendance marketing :</a:t>
            </a:r>
          </a:p>
          <a:p>
            <a:pPr>
              <a:buClr>
                <a:schemeClr val="dk1"/>
              </a:buClr>
              <a:buSzPct val="78571"/>
              <a:buFont typeface="Arial" panose="020B0604020202020204" pitchFamily="34" charset="0"/>
              <a:buChar char="•"/>
            </a:pPr>
            <a:r>
              <a:rPr lang="fr" sz="1400" dirty="0"/>
              <a:t>Practicité </a:t>
            </a:r>
            <a:r>
              <a:rPr lang="fr-FR" sz="1400" dirty="0" smtClean="0">
                <a:cs typeface="Lucida Sans Unicode"/>
              </a:rPr>
              <a:t>→</a:t>
            </a:r>
            <a:r>
              <a:rPr lang="fr" sz="1400" dirty="0" smtClean="0"/>
              <a:t> </a:t>
            </a:r>
            <a:r>
              <a:rPr lang="fr" sz="1400" dirty="0"/>
              <a:t>gain de temps, facilité de manipulation, ergonomie , offre </a:t>
            </a:r>
            <a:r>
              <a:rPr lang="fr" sz="1400" dirty="0" smtClean="0"/>
              <a:t>globale </a:t>
            </a:r>
            <a:r>
              <a:rPr lang="fr" sz="1400" dirty="0"/>
              <a:t>et nomadisme.</a:t>
            </a:r>
          </a:p>
          <a:p>
            <a:pPr>
              <a:buClr>
                <a:schemeClr val="dk1"/>
              </a:buClr>
              <a:buSzPct val="78571"/>
              <a:buNone/>
            </a:pPr>
            <a:r>
              <a:rPr lang="fr" sz="1400" dirty="0"/>
              <a:t> </a:t>
            </a:r>
          </a:p>
          <a:p>
            <a:pPr>
              <a:buClr>
                <a:schemeClr val="dk1"/>
              </a:buClr>
              <a:buSzPct val="78571"/>
              <a:buNone/>
            </a:pPr>
            <a:r>
              <a:rPr lang="fr" sz="1400" u="sng" dirty="0" smtClean="0"/>
              <a:t>Idée novatrice</a:t>
            </a:r>
            <a:r>
              <a:rPr lang="fr" sz="1400" dirty="0" smtClean="0"/>
              <a:t> : </a:t>
            </a:r>
          </a:p>
          <a:p>
            <a:pPr marL="0" indent="0">
              <a:buClr>
                <a:schemeClr val="dk1"/>
              </a:buClr>
              <a:buSzPct val="78571"/>
              <a:buNone/>
            </a:pPr>
            <a:r>
              <a:rPr lang="fr" sz="1400" dirty="0"/>
              <a:t>O</a:t>
            </a:r>
            <a:r>
              <a:rPr lang="fr" sz="1400" dirty="0" smtClean="0"/>
              <a:t>n pourrait imaginer un outil de cuisine dans la même idée que l’almightyBoard </a:t>
            </a:r>
            <a:br>
              <a:rPr lang="fr" sz="1400" dirty="0" smtClean="0"/>
            </a:br>
            <a:r>
              <a:rPr lang="fr" sz="1400" dirty="0" smtClean="0"/>
              <a:t>mais qui permettrait également de préparer la nourriture. Par exemple, épelucher </a:t>
            </a:r>
            <a:br>
              <a:rPr lang="fr" sz="1400" dirty="0" smtClean="0"/>
            </a:br>
            <a:r>
              <a:rPr lang="fr" sz="1400" dirty="0" smtClean="0"/>
              <a:t>les légumes, couper les ingrédients, mélanger, </a:t>
            </a:r>
            <a:r>
              <a:rPr lang="fr" sz="1400" dirty="0" smtClean="0"/>
              <a:t>…</a:t>
            </a:r>
          </a:p>
          <a:p>
            <a:pPr>
              <a:buClr>
                <a:schemeClr val="dk1"/>
              </a:buClr>
              <a:buNone/>
            </a:pPr>
            <a:endParaRPr lang="fr" sz="1400" u="sng" dirty="0" smtClean="0"/>
          </a:p>
          <a:p>
            <a:pPr>
              <a:buClr>
                <a:schemeClr val="dk1"/>
              </a:buClr>
              <a:buNone/>
            </a:pPr>
            <a:endParaRPr sz="1400" u="sng" dirty="0"/>
          </a:p>
          <a:p>
            <a:pPr>
              <a:buClr>
                <a:schemeClr val="dk1"/>
              </a:buClr>
              <a:buSzPct val="78571"/>
              <a:buNone/>
            </a:pPr>
            <a:r>
              <a:rPr lang="fr" sz="1100" u="sng" dirty="0" smtClean="0"/>
              <a:t>Lien</a:t>
            </a:r>
            <a:r>
              <a:rPr lang="fr" sz="1100" dirty="0" smtClean="0"/>
              <a:t> : </a:t>
            </a:r>
            <a:r>
              <a:rPr lang="fr" sz="1100" dirty="0" smtClean="0">
                <a:hlinkClick r:id="rId3"/>
              </a:rPr>
              <a:t>http</a:t>
            </a:r>
            <a:r>
              <a:rPr lang="fr" sz="1100" dirty="0">
                <a:hlinkClick r:id="rId3"/>
              </a:rPr>
              <a:t>://www.yankodesign.com/2012/04/17/digital-cutting-board</a:t>
            </a:r>
            <a:r>
              <a:rPr lang="fr" sz="1100" dirty="0" smtClean="0">
                <a:hlinkClick r:id="rId3"/>
              </a:rPr>
              <a:t>/</a:t>
            </a:r>
            <a:r>
              <a:rPr lang="fr" sz="1100" dirty="0" smtClean="0"/>
              <a:t> </a:t>
            </a:r>
            <a:endParaRPr lang="fr" sz="1100" dirty="0"/>
          </a:p>
          <a:p>
            <a:pPr>
              <a:buNone/>
            </a:pPr>
            <a:endParaRPr sz="1800" dirty="0">
              <a:solidFill>
                <a:srgbClr val="FF9900"/>
              </a:solidFill>
            </a:endParaRPr>
          </a:p>
        </p:txBody>
      </p:sp>
      <p:pic>
        <p:nvPicPr>
          <p:cNvPr id="177" name="Shape 177"/>
          <p:cNvPicPr preferRelativeResize="0"/>
          <p:nvPr/>
        </p:nvPicPr>
        <p:blipFill>
          <a:blip r:embed="rId4" cstate="print"/>
          <a:stretch>
            <a:fillRect/>
          </a:stretch>
        </p:blipFill>
        <p:spPr>
          <a:xfrm>
            <a:off x="6876256" y="4653136"/>
            <a:ext cx="1810544" cy="1891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380476321"/>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prstGeom prst="rect">
            <a:avLst/>
          </a:prstGeom>
        </p:spPr>
        <p:txBody>
          <a:bodyPr vert="horz" lIns="91425" tIns="91425" rIns="91425" bIns="91425" anchor="b" anchorCtr="0">
            <a:noAutofit/>
          </a:bodyPr>
          <a:lstStyle/>
          <a:p>
            <a:r>
              <a:rPr lang="fr" dirty="0"/>
              <a:t>Produit - fonctionnalités </a:t>
            </a:r>
          </a:p>
        </p:txBody>
      </p:sp>
      <p:sp>
        <p:nvSpPr>
          <p:cNvPr id="183" name="Shape 183"/>
          <p:cNvSpPr txBox="1">
            <a:spLocks noGrp="1"/>
          </p:cNvSpPr>
          <p:nvPr>
            <p:ph sz="quarter" idx="1"/>
          </p:nvPr>
        </p:nvSpPr>
        <p:spPr>
          <a:xfrm>
            <a:off x="179512" y="1628800"/>
            <a:ext cx="8442520" cy="4495800"/>
          </a:xfrm>
          <a:prstGeom prst="rect">
            <a:avLst/>
          </a:prstGeom>
        </p:spPr>
        <p:txBody>
          <a:bodyPr vert="horz" lIns="91425" tIns="91425" rIns="91425" bIns="91425" anchor="t" anchorCtr="0">
            <a:noAutofit/>
          </a:bodyPr>
          <a:lstStyle/>
          <a:p>
            <a:pPr>
              <a:buClr>
                <a:schemeClr val="dk1"/>
              </a:buClr>
              <a:buSzPct val="61111"/>
              <a:buNone/>
            </a:pPr>
            <a:r>
              <a:rPr lang="fr" sz="1600" b="1" dirty="0">
                <a:solidFill>
                  <a:srgbClr val="F0A22E"/>
                </a:solidFill>
              </a:rPr>
              <a:t>Le </a:t>
            </a:r>
            <a:r>
              <a:rPr lang="fr" sz="1600" b="1" dirty="0" smtClean="0">
                <a:solidFill>
                  <a:srgbClr val="F0A22E"/>
                </a:solidFill>
              </a:rPr>
              <a:t>I-cozy</a:t>
            </a:r>
            <a:endParaRPr lang="fr" sz="2400" b="1" dirty="0">
              <a:solidFill>
                <a:srgbClr val="F0A22E"/>
              </a:solidFill>
            </a:endParaRPr>
          </a:p>
          <a:p>
            <a:pPr>
              <a:buClr>
                <a:schemeClr val="dk1"/>
              </a:buClr>
              <a:buSzPct val="110000"/>
              <a:buNone/>
            </a:pPr>
            <a:r>
              <a:rPr lang="fr" sz="1400" u="sng" dirty="0"/>
              <a:t>Idée novatrice</a:t>
            </a:r>
            <a:r>
              <a:rPr lang="fr" sz="1400" dirty="0"/>
              <a:t> </a:t>
            </a:r>
            <a:r>
              <a:rPr lang="fr" sz="1400" dirty="0" smtClean="0"/>
              <a:t>:</a:t>
            </a:r>
          </a:p>
          <a:p>
            <a:pPr marL="0" indent="0">
              <a:buClr>
                <a:schemeClr val="dk1"/>
              </a:buClr>
              <a:buNone/>
            </a:pPr>
            <a:r>
              <a:rPr lang="fr" sz="1400" dirty="0"/>
              <a:t>Les utilisateurs de tablette PC et d’iPad sont confrontés à ce problème : lorsque vous utilisez une tablette pendant de long moment dans diverses conditions, son utilisation devient rapidement inconfortable car vous devez soit la tenir entre vos mains soit la poser quelque part, ce qui n’est pas toujours facile. Si vous désirez l’utiliser dans </a:t>
            </a:r>
            <a:r>
              <a:rPr lang="fr" sz="1400" dirty="0" smtClean="0"/>
              <a:t>la cuisine pour </a:t>
            </a:r>
            <a:r>
              <a:rPr lang="fr" sz="1400" dirty="0"/>
              <a:t>lire une recette, vous ne désirez certainement pas que de la farine ou de la graisse se dépose sur l’écran. Si vous regardez un film en voiture par exemple, vos bras ne tiendront pas longtemps </a:t>
            </a:r>
            <a:endParaRPr lang="fr" sz="1400" dirty="0" smtClean="0"/>
          </a:p>
          <a:p>
            <a:pPr marL="0" indent="0">
              <a:buClr>
                <a:schemeClr val="dk1"/>
              </a:buClr>
              <a:buNone/>
            </a:pPr>
            <a:r>
              <a:rPr lang="fr" sz="1400" dirty="0" smtClean="0"/>
              <a:t>si </a:t>
            </a:r>
            <a:r>
              <a:rPr lang="fr" sz="1400" dirty="0"/>
              <a:t>vous maintenez la tablette face à vous et si vous posez votre tablette sur les genoux, </a:t>
            </a:r>
            <a:r>
              <a:rPr lang="fr" sz="1400" dirty="0" smtClean="0"/>
              <a:t>c’est</a:t>
            </a:r>
          </a:p>
          <a:p>
            <a:pPr marL="0" indent="0">
              <a:buClr>
                <a:schemeClr val="dk1"/>
              </a:buClr>
              <a:buNone/>
            </a:pPr>
            <a:r>
              <a:rPr lang="fr" sz="1400" dirty="0" smtClean="0"/>
              <a:t>votre </a:t>
            </a:r>
            <a:r>
              <a:rPr lang="fr" sz="1400" dirty="0"/>
              <a:t>nuque qui sera douloureuse. Bref, l’utilisation d’un tablette est fort pratique pour </a:t>
            </a:r>
            <a:endParaRPr lang="fr" sz="1400" dirty="0" smtClean="0"/>
          </a:p>
          <a:p>
            <a:pPr marL="0" indent="0">
              <a:buClr>
                <a:schemeClr val="dk1"/>
              </a:buClr>
              <a:buNone/>
            </a:pPr>
            <a:r>
              <a:rPr lang="fr" sz="1400" dirty="0" smtClean="0"/>
              <a:t>nombre </a:t>
            </a:r>
            <a:r>
              <a:rPr lang="fr" sz="1400" dirty="0"/>
              <a:t>d’entres nous, mais son usage est souvent inconfortable. </a:t>
            </a:r>
            <a:endParaRPr lang="fr" sz="1400" dirty="0" smtClean="0"/>
          </a:p>
          <a:p>
            <a:pPr marL="0" indent="0">
              <a:buClr>
                <a:schemeClr val="dk1"/>
              </a:buClr>
              <a:buNone/>
            </a:pPr>
            <a:endParaRPr sz="1400" dirty="0"/>
          </a:p>
          <a:p>
            <a:pPr>
              <a:buNone/>
            </a:pPr>
            <a:r>
              <a:rPr lang="fr" sz="1400" u="sng" dirty="0"/>
              <a:t>Tendance marketing</a:t>
            </a:r>
            <a:r>
              <a:rPr lang="fr" sz="1400" dirty="0"/>
              <a:t> : </a:t>
            </a:r>
          </a:p>
          <a:p>
            <a:pPr>
              <a:buFont typeface="Arial" panose="020B0604020202020204" pitchFamily="34" charset="0"/>
              <a:buChar char="•"/>
            </a:pPr>
            <a:r>
              <a:rPr lang="fr" sz="1400" dirty="0"/>
              <a:t>Practicité </a:t>
            </a:r>
            <a:r>
              <a:rPr lang="fr-FR" sz="1400" dirty="0" smtClean="0">
                <a:cs typeface="Lucida Sans Unicode"/>
              </a:rPr>
              <a:t>→</a:t>
            </a:r>
            <a:r>
              <a:rPr lang="fr" sz="1400" dirty="0" smtClean="0"/>
              <a:t> </a:t>
            </a:r>
            <a:r>
              <a:rPr lang="fr" sz="1400" dirty="0" smtClean="0"/>
              <a:t>nomadisme</a:t>
            </a:r>
            <a:r>
              <a:rPr lang="fr" sz="1400" dirty="0"/>
              <a:t>, </a:t>
            </a:r>
            <a:r>
              <a:rPr lang="fr" sz="1400" dirty="0" smtClean="0"/>
              <a:t>ergonomie</a:t>
            </a:r>
            <a:endParaRPr lang="fr-FR" sz="1400" dirty="0" smtClean="0"/>
          </a:p>
          <a:p>
            <a:pPr>
              <a:buClr>
                <a:schemeClr val="dk1"/>
              </a:buClr>
              <a:buNone/>
            </a:pPr>
            <a:endParaRPr lang="fr-FR" sz="1400" dirty="0"/>
          </a:p>
          <a:p>
            <a:pPr>
              <a:buClr>
                <a:schemeClr val="dk1"/>
              </a:buClr>
              <a:buNone/>
            </a:pPr>
            <a:r>
              <a:rPr lang="fr-FR" sz="1400" u="sng" dirty="0" smtClean="0"/>
              <a:t>Idée novatrice </a:t>
            </a:r>
            <a:r>
              <a:rPr lang="fr-FR" sz="1400" dirty="0" smtClean="0"/>
              <a:t>: </a:t>
            </a:r>
            <a:r>
              <a:rPr lang="fr-FR" sz="1400" dirty="0" smtClean="0"/>
              <a:t>Le </a:t>
            </a:r>
            <a:r>
              <a:rPr lang="fr-FR" sz="1400" dirty="0" smtClean="0"/>
              <a:t>I-</a:t>
            </a:r>
            <a:r>
              <a:rPr lang="fr-FR" sz="1400" dirty="0" err="1" smtClean="0"/>
              <a:t>cozy</a:t>
            </a:r>
            <a:r>
              <a:rPr lang="fr-FR" sz="1400" dirty="0" smtClean="0"/>
              <a:t> pourrait également se décliner sous plusieurs design : différentes </a:t>
            </a:r>
            <a:endParaRPr lang="fr-FR" sz="1400" dirty="0" smtClean="0"/>
          </a:p>
          <a:p>
            <a:pPr>
              <a:buClr>
                <a:schemeClr val="dk1"/>
              </a:buClr>
              <a:buNone/>
            </a:pPr>
            <a:r>
              <a:rPr lang="fr-FR" sz="1400" dirty="0" smtClean="0"/>
              <a:t>couleurs</a:t>
            </a:r>
            <a:r>
              <a:rPr lang="fr-FR" sz="1400" dirty="0" smtClean="0"/>
              <a:t>, </a:t>
            </a:r>
            <a:r>
              <a:rPr lang="fr-FR" sz="1400" dirty="0" smtClean="0"/>
              <a:t> différentes </a:t>
            </a:r>
            <a:r>
              <a:rPr lang="fr-FR" sz="1400" dirty="0" smtClean="0"/>
              <a:t>textures,…</a:t>
            </a:r>
            <a:endParaRPr lang="fr-FR" sz="1400" dirty="0"/>
          </a:p>
          <a:p>
            <a:pPr>
              <a:buClr>
                <a:schemeClr val="dk1"/>
              </a:buClr>
              <a:buNone/>
            </a:pPr>
            <a:endParaRPr sz="1400" dirty="0"/>
          </a:p>
          <a:p>
            <a:pPr>
              <a:buClr>
                <a:schemeClr val="dk1"/>
              </a:buClr>
              <a:buSzPct val="110000"/>
              <a:buNone/>
            </a:pPr>
            <a:r>
              <a:rPr lang="fr" sz="1100" u="sng" dirty="0" smtClean="0"/>
              <a:t>Lien</a:t>
            </a:r>
            <a:r>
              <a:rPr lang="fr" sz="1100" dirty="0" smtClean="0"/>
              <a:t> : </a:t>
            </a:r>
            <a:r>
              <a:rPr lang="fr" sz="1100" dirty="0" smtClean="0">
                <a:hlinkClick r:id="rId3"/>
              </a:rPr>
              <a:t>http</a:t>
            </a:r>
            <a:r>
              <a:rPr lang="fr" sz="1100" dirty="0">
                <a:hlinkClick r:id="rId3"/>
              </a:rPr>
              <a:t>://www.zignumglobal.com/Product/i-cozy</a:t>
            </a:r>
            <a:r>
              <a:rPr lang="fr" sz="1100" dirty="0" smtClean="0">
                <a:hlinkClick r:id="rId3"/>
              </a:rPr>
              <a:t>/</a:t>
            </a:r>
            <a:r>
              <a:rPr lang="fr" sz="1100" dirty="0" smtClean="0"/>
              <a:t> </a:t>
            </a:r>
            <a:endParaRPr lang="fr" sz="1100" dirty="0"/>
          </a:p>
          <a:p>
            <a:pPr>
              <a:buNone/>
            </a:pPr>
            <a:endParaRPr sz="1000" dirty="0"/>
          </a:p>
        </p:txBody>
      </p:sp>
      <p:grpSp>
        <p:nvGrpSpPr>
          <p:cNvPr id="2" name="Shape 184"/>
          <p:cNvGrpSpPr/>
          <p:nvPr/>
        </p:nvGrpSpPr>
        <p:grpSpPr>
          <a:xfrm>
            <a:off x="7092279" y="3633176"/>
            <a:ext cx="1605559" cy="2931401"/>
            <a:chOff x="8003325" y="62350"/>
            <a:chExt cx="1074950" cy="2447848"/>
          </a:xfrm>
        </p:grpSpPr>
        <p:pic>
          <p:nvPicPr>
            <p:cNvPr id="185" name="Shape 185"/>
            <p:cNvPicPr preferRelativeResize="0"/>
            <p:nvPr/>
          </p:nvPicPr>
          <p:blipFill rotWithShape="1">
            <a:blip r:embed="rId4" cstate="print"/>
            <a:srcRect r="46357" b="83330"/>
            <a:stretch/>
          </p:blipFill>
          <p:spPr>
            <a:xfrm>
              <a:off x="8003325" y="62350"/>
              <a:ext cx="1074950" cy="1144647"/>
            </a:xfrm>
            <a:prstGeom prst="rect">
              <a:avLst/>
            </a:prstGeom>
            <a:noFill/>
            <a:ln>
              <a:noFill/>
            </a:ln>
          </p:spPr>
        </p:pic>
        <p:pic>
          <p:nvPicPr>
            <p:cNvPr id="186" name="Shape 186"/>
            <p:cNvPicPr preferRelativeResize="0"/>
            <p:nvPr/>
          </p:nvPicPr>
          <p:blipFill rotWithShape="1">
            <a:blip r:embed="rId4" cstate="print"/>
            <a:srcRect t="18909" b="70167"/>
            <a:stretch/>
          </p:blipFill>
          <p:spPr>
            <a:xfrm>
              <a:off x="8003325" y="2107850"/>
              <a:ext cx="1074950" cy="402348"/>
            </a:xfrm>
            <a:prstGeom prst="rect">
              <a:avLst/>
            </a:prstGeom>
            <a:noFill/>
            <a:ln>
              <a:noFill/>
            </a:ln>
          </p:spPr>
        </p:pic>
        <p:pic>
          <p:nvPicPr>
            <p:cNvPr id="187" name="Shape 187"/>
            <p:cNvPicPr preferRelativeResize="0"/>
            <p:nvPr/>
          </p:nvPicPr>
          <p:blipFill rotWithShape="1">
            <a:blip r:embed="rId4" cstate="print"/>
            <a:srcRect l="48016" t="37566" b="47915"/>
            <a:stretch/>
          </p:blipFill>
          <p:spPr>
            <a:xfrm>
              <a:off x="8003325" y="1143025"/>
              <a:ext cx="1074950" cy="1028801"/>
            </a:xfrm>
            <a:prstGeom prst="rect">
              <a:avLst/>
            </a:prstGeom>
            <a:noFill/>
            <a:ln>
              <a:noFill/>
            </a:ln>
          </p:spPr>
        </p:pic>
      </p:grpSp>
    </p:spTree>
    <p:extLst>
      <p:ext uri="{BB962C8B-B14F-4D97-AF65-F5344CB8AC3E}">
        <p14:creationId xmlns:p14="http://schemas.microsoft.com/office/powerpoint/2010/main" xmlns="" val="2362100419"/>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prstGeom prst="rect">
            <a:avLst/>
          </a:prstGeom>
        </p:spPr>
        <p:txBody>
          <a:bodyPr vert="horz" lIns="91425" tIns="91425" rIns="91425" bIns="91425" anchor="b" anchorCtr="0">
            <a:noAutofit/>
          </a:bodyPr>
          <a:lstStyle/>
          <a:p>
            <a:r>
              <a:rPr lang="fr" dirty="0"/>
              <a:t>Produit - tendance marketing</a:t>
            </a:r>
          </a:p>
        </p:txBody>
      </p:sp>
      <p:sp>
        <p:nvSpPr>
          <p:cNvPr id="193" name="Shape 193"/>
          <p:cNvSpPr txBox="1">
            <a:spLocks noGrp="1"/>
          </p:cNvSpPr>
          <p:nvPr>
            <p:ph sz="quarter" idx="1"/>
          </p:nvPr>
        </p:nvSpPr>
        <p:spPr>
          <a:prstGeom prst="rect">
            <a:avLst/>
          </a:prstGeom>
        </p:spPr>
        <p:txBody>
          <a:bodyPr vert="horz" lIns="91425" tIns="91425" rIns="91425" bIns="91425" anchor="t" anchorCtr="0">
            <a:noAutofit/>
          </a:bodyPr>
          <a:lstStyle/>
          <a:p>
            <a:pPr>
              <a:lnSpc>
                <a:spcPct val="120000"/>
              </a:lnSpc>
              <a:spcBef>
                <a:spcPts val="2300"/>
              </a:spcBef>
              <a:spcAft>
                <a:spcPts val="1200"/>
              </a:spcAft>
              <a:buClr>
                <a:schemeClr val="dk1"/>
              </a:buClr>
              <a:buSzPct val="47826"/>
              <a:buNone/>
            </a:pPr>
            <a:r>
              <a:rPr lang="fr" sz="1600" b="1" dirty="0">
                <a:solidFill>
                  <a:schemeClr val="accent1"/>
                </a:solidFill>
              </a:rPr>
              <a:t>Boulghour Poulet Au Citron Bio</a:t>
            </a:r>
          </a:p>
          <a:p>
            <a:pPr>
              <a:buClr>
                <a:schemeClr val="dk1"/>
              </a:buClr>
              <a:buSzPct val="100000"/>
              <a:buNone/>
            </a:pPr>
            <a:r>
              <a:rPr lang="fr" sz="1400" u="sng" dirty="0"/>
              <a:t>Idée </a:t>
            </a:r>
            <a:r>
              <a:rPr lang="fr" sz="1400" u="sng" dirty="0" smtClean="0"/>
              <a:t>source</a:t>
            </a:r>
            <a:r>
              <a:rPr lang="fr" sz="1400" dirty="0" smtClean="0"/>
              <a:t> </a:t>
            </a:r>
            <a:r>
              <a:rPr lang="fr" sz="1400" dirty="0"/>
              <a:t>:</a:t>
            </a:r>
          </a:p>
          <a:p>
            <a:pPr marL="0" indent="0">
              <a:buClr>
                <a:schemeClr val="dk1"/>
              </a:buClr>
              <a:buSzPct val="100000"/>
              <a:buNone/>
            </a:pPr>
            <a:r>
              <a:rPr lang="fr" sz="1400" dirty="0"/>
              <a:t>Bjorg propose des lunch box bio qui reprend des recettes pratiques. Des plats complet Bio, source de fibres et de protéines, contenant 50% de petits légumes. Prêt en 2 min, une solution idéale pour une pause déjeuner nomade, à la fois saine et gourmande.</a:t>
            </a:r>
          </a:p>
          <a:p>
            <a:pPr>
              <a:buClr>
                <a:schemeClr val="dk1"/>
              </a:buClr>
              <a:buNone/>
            </a:pPr>
            <a:endParaRPr sz="1400" u="sng" dirty="0"/>
          </a:p>
          <a:p>
            <a:pPr>
              <a:buClr>
                <a:schemeClr val="dk1"/>
              </a:buClr>
              <a:buSzPct val="100000"/>
              <a:buNone/>
            </a:pPr>
            <a:r>
              <a:rPr lang="fr" sz="1400" u="sng" dirty="0"/>
              <a:t>Tendance </a:t>
            </a:r>
            <a:r>
              <a:rPr lang="fr" sz="1400" u="sng" dirty="0" smtClean="0"/>
              <a:t>marketing</a:t>
            </a:r>
            <a:r>
              <a:rPr lang="fr" sz="1400" dirty="0" smtClean="0"/>
              <a:t> :</a:t>
            </a:r>
            <a:r>
              <a:rPr lang="fr" sz="1400" u="sng" dirty="0" smtClean="0"/>
              <a:t> </a:t>
            </a:r>
            <a:endParaRPr lang="fr" sz="1400" u="sng" dirty="0"/>
          </a:p>
          <a:p>
            <a:pPr>
              <a:buClr>
                <a:schemeClr val="dk1"/>
              </a:buClr>
              <a:buSzPct val="100000"/>
              <a:buFont typeface="Arial" panose="020B0604020202020204" pitchFamily="34" charset="0"/>
              <a:buChar char="•"/>
            </a:pPr>
            <a:r>
              <a:rPr lang="fr" sz="1400" dirty="0"/>
              <a:t>Practicité </a:t>
            </a:r>
            <a:r>
              <a:rPr lang="fr-FR" sz="1400" dirty="0" smtClean="0">
                <a:cs typeface="Lucida Sans Unicode"/>
              </a:rPr>
              <a:t>→</a:t>
            </a:r>
            <a:r>
              <a:rPr lang="fr" sz="1400" dirty="0" smtClean="0"/>
              <a:t> </a:t>
            </a:r>
            <a:r>
              <a:rPr lang="fr" sz="1400" dirty="0"/>
              <a:t>nomadisme, gain de temps, prêt </a:t>
            </a:r>
            <a:r>
              <a:rPr lang="fr" sz="1400" dirty="0" smtClean="0"/>
              <a:t>à</a:t>
            </a:r>
          </a:p>
          <a:p>
            <a:pPr>
              <a:buClr>
                <a:schemeClr val="dk1"/>
              </a:buClr>
              <a:buSzPct val="100000"/>
              <a:buFont typeface="Arial" panose="020B0604020202020204" pitchFamily="34" charset="0"/>
              <a:buChar char="•"/>
            </a:pPr>
            <a:r>
              <a:rPr lang="fr" sz="1400" dirty="0" smtClean="0"/>
              <a:t>Santé </a:t>
            </a:r>
            <a:r>
              <a:rPr lang="fr-FR" sz="1400" dirty="0" smtClean="0">
                <a:cs typeface="Lucida Sans Unicode"/>
              </a:rPr>
              <a:t>→</a:t>
            </a:r>
            <a:r>
              <a:rPr lang="fr" sz="1400" dirty="0" smtClean="0"/>
              <a:t> </a:t>
            </a:r>
            <a:r>
              <a:rPr lang="fr" sz="1400" dirty="0"/>
              <a:t>biologiquen environnement</a:t>
            </a:r>
          </a:p>
          <a:p>
            <a:pPr>
              <a:buClr>
                <a:schemeClr val="dk1"/>
              </a:buClr>
              <a:buNone/>
            </a:pPr>
            <a:endParaRPr sz="1400" u="sng" dirty="0"/>
          </a:p>
          <a:p>
            <a:pPr>
              <a:buClr>
                <a:schemeClr val="dk1"/>
              </a:buClr>
              <a:buSzPct val="100000"/>
              <a:buNone/>
            </a:pPr>
            <a:r>
              <a:rPr lang="fr" sz="1400" u="sng" dirty="0" smtClean="0"/>
              <a:t>Idée novatrice</a:t>
            </a:r>
            <a:r>
              <a:rPr lang="fr" sz="1400" dirty="0"/>
              <a:t> :On pourrait imaginer que Bjorg étende sa gamme de repas déjà </a:t>
            </a:r>
            <a:endParaRPr lang="fr" sz="1400" dirty="0" smtClean="0"/>
          </a:p>
          <a:p>
            <a:pPr>
              <a:buClr>
                <a:schemeClr val="dk1"/>
              </a:buClr>
              <a:buSzPct val="100000"/>
              <a:buNone/>
            </a:pPr>
            <a:r>
              <a:rPr lang="fr" sz="1400" dirty="0" smtClean="0"/>
              <a:t>préparé </a:t>
            </a:r>
            <a:r>
              <a:rPr lang="fr" sz="1400" dirty="0"/>
              <a:t>en proposant des plats surgelés bio. </a:t>
            </a:r>
            <a:endParaRPr lang="fr" sz="1400" u="sng" dirty="0"/>
          </a:p>
          <a:p>
            <a:pPr>
              <a:buClr>
                <a:schemeClr val="dk1"/>
              </a:buClr>
              <a:buSzPct val="100000"/>
              <a:buNone/>
            </a:pPr>
            <a:endParaRPr lang="fr" sz="1400" u="sng" dirty="0" smtClean="0"/>
          </a:p>
          <a:p>
            <a:pPr>
              <a:buClr>
                <a:schemeClr val="dk1"/>
              </a:buClr>
              <a:buSzPct val="100000"/>
              <a:buNone/>
            </a:pPr>
            <a:endParaRPr lang="fr" sz="1400" u="sng" dirty="0" smtClean="0"/>
          </a:p>
          <a:p>
            <a:pPr>
              <a:buClr>
                <a:schemeClr val="dk1"/>
              </a:buClr>
              <a:buSzPct val="100000"/>
              <a:buNone/>
            </a:pPr>
            <a:endParaRPr lang="fr" sz="1400" u="sng" dirty="0"/>
          </a:p>
          <a:p>
            <a:pPr>
              <a:buClr>
                <a:schemeClr val="dk1"/>
              </a:buClr>
              <a:buSzPct val="100000"/>
              <a:buNone/>
            </a:pPr>
            <a:endParaRPr lang="fr" sz="1400" u="sng" dirty="0" smtClean="0"/>
          </a:p>
          <a:p>
            <a:pPr>
              <a:buClr>
                <a:schemeClr val="dk1"/>
              </a:buClr>
              <a:buSzPct val="100000"/>
              <a:buNone/>
            </a:pPr>
            <a:r>
              <a:rPr lang="fr" sz="1100" u="sng" dirty="0" smtClean="0"/>
              <a:t>Lien</a:t>
            </a:r>
            <a:r>
              <a:rPr lang="fr" sz="1100" dirty="0" smtClean="0"/>
              <a:t> : </a:t>
            </a:r>
            <a:r>
              <a:rPr lang="fr" sz="1100" dirty="0">
                <a:hlinkClick r:id="rId3"/>
              </a:rPr>
              <a:t>http://</a:t>
            </a:r>
            <a:r>
              <a:rPr lang="fr" sz="1100" dirty="0" smtClean="0">
                <a:hlinkClick r:id="rId3"/>
              </a:rPr>
              <a:t>www.bjorg.fr/produits-bio/repas/plats-cuisines/boulghour-poulet-citron-bio.html</a:t>
            </a:r>
            <a:r>
              <a:rPr lang="fr" sz="1100" dirty="0" smtClean="0"/>
              <a:t> </a:t>
            </a:r>
            <a:endParaRPr lang="fr" sz="1100" dirty="0"/>
          </a:p>
        </p:txBody>
      </p:sp>
      <p:pic>
        <p:nvPicPr>
          <p:cNvPr id="194" name="Shape 194"/>
          <p:cNvPicPr preferRelativeResize="0"/>
          <p:nvPr/>
        </p:nvPicPr>
        <p:blipFill>
          <a:blip r:embed="rId4" cstate="print"/>
          <a:stretch>
            <a:fillRect/>
          </a:stretch>
        </p:blipFill>
        <p:spPr>
          <a:xfrm>
            <a:off x="6444208" y="3933056"/>
            <a:ext cx="2333625" cy="1905000"/>
          </a:xfrm>
          <a:prstGeom prst="rect">
            <a:avLst/>
          </a:prstGeom>
          <a:noFill/>
          <a:ln>
            <a:noFill/>
          </a:ln>
        </p:spPr>
      </p:pic>
    </p:spTree>
    <p:extLst>
      <p:ext uri="{BB962C8B-B14F-4D97-AF65-F5344CB8AC3E}">
        <p14:creationId xmlns:p14="http://schemas.microsoft.com/office/powerpoint/2010/main" xmlns="" val="406877909"/>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228600"/>
            <a:ext cx="8514528" cy="990600"/>
          </a:xfrm>
          <a:prstGeom prst="rect">
            <a:avLst/>
          </a:prstGeom>
        </p:spPr>
        <p:txBody>
          <a:bodyPr vert="horz" lIns="91425" tIns="91425" rIns="91425" bIns="91425" anchor="b" anchorCtr="0">
            <a:noAutofit/>
          </a:bodyPr>
          <a:lstStyle/>
          <a:p>
            <a:r>
              <a:rPr lang="fr" dirty="0"/>
              <a:t>Stratégie - Normes et réglementation</a:t>
            </a:r>
          </a:p>
        </p:txBody>
      </p:sp>
      <p:sp>
        <p:nvSpPr>
          <p:cNvPr id="200" name="Shape 200"/>
          <p:cNvSpPr txBox="1">
            <a:spLocks noGrp="1"/>
          </p:cNvSpPr>
          <p:nvPr>
            <p:ph sz="quarter" idx="1"/>
          </p:nvPr>
        </p:nvSpPr>
        <p:spPr>
          <a:prstGeom prst="rect">
            <a:avLst/>
          </a:prstGeom>
        </p:spPr>
        <p:txBody>
          <a:bodyPr vert="horz" lIns="91425" tIns="91425" rIns="91425" bIns="91425" anchor="t" anchorCtr="0">
            <a:noAutofit/>
          </a:bodyPr>
          <a:lstStyle/>
          <a:p>
            <a:pPr>
              <a:buNone/>
            </a:pPr>
            <a:r>
              <a:rPr lang="fr" sz="1600" b="1" dirty="0">
                <a:solidFill>
                  <a:schemeClr val="accent1"/>
                </a:solidFill>
              </a:rPr>
              <a:t>Label bio de l’Union </a:t>
            </a:r>
            <a:r>
              <a:rPr lang="fr" sz="1600" b="1" dirty="0" smtClean="0">
                <a:solidFill>
                  <a:schemeClr val="accent1"/>
                </a:solidFill>
              </a:rPr>
              <a:t>Européenne</a:t>
            </a:r>
          </a:p>
          <a:p>
            <a:pPr>
              <a:buNone/>
            </a:pPr>
            <a:endParaRPr lang="fr" sz="1100" dirty="0">
              <a:solidFill>
                <a:schemeClr val="accent1"/>
              </a:solidFill>
            </a:endParaRPr>
          </a:p>
          <a:p>
            <a:pPr>
              <a:buNone/>
            </a:pPr>
            <a:r>
              <a:rPr lang="fr" sz="1400" u="sng" dirty="0"/>
              <a:t>Idée </a:t>
            </a:r>
            <a:r>
              <a:rPr lang="fr" sz="1400" u="sng" dirty="0" smtClean="0"/>
              <a:t>source </a:t>
            </a:r>
            <a:r>
              <a:rPr lang="fr" sz="1400" u="sng" dirty="0"/>
              <a:t>: </a:t>
            </a:r>
          </a:p>
          <a:p>
            <a:pPr marL="0" indent="0">
              <a:buNone/>
            </a:pPr>
            <a:r>
              <a:rPr lang="fr" sz="1400" dirty="0"/>
              <a:t>Le logo européen "agriculture biologique" , encore appelé "Eurofeuille", a pour objet d’aider les consommateurs à repérer les produits biologiques. Sa présence sur l’étiquetage assure le respect du règlement sur l'agriculture biologique de l'Union européenne. </a:t>
            </a:r>
            <a:r>
              <a:rPr lang="fr" sz="1400" dirty="0" smtClean="0"/>
              <a:t>Ce label certifie </a:t>
            </a:r>
            <a:r>
              <a:rPr lang="fr" sz="1400" dirty="0"/>
              <a:t>que le produit visé est conforme au règlement </a:t>
            </a:r>
            <a:r>
              <a:rPr lang="fr" sz="1400" dirty="0" smtClean="0"/>
              <a:t>sue l’agriculture biologique de l’Union Européenne, </a:t>
            </a:r>
            <a:r>
              <a:rPr lang="fr" sz="1400" dirty="0"/>
              <a:t>basé sur l'interdiction des engrais et pesticides de </a:t>
            </a:r>
            <a:r>
              <a:rPr lang="fr" sz="1400" dirty="0" smtClean="0"/>
              <a:t>synthèse.</a:t>
            </a:r>
            <a:endParaRPr lang="fr" sz="1400" dirty="0"/>
          </a:p>
          <a:p>
            <a:pPr>
              <a:buNone/>
            </a:pPr>
            <a:endParaRPr lang="fr" sz="1400" u="sng" dirty="0" smtClean="0"/>
          </a:p>
          <a:p>
            <a:pPr>
              <a:buNone/>
            </a:pPr>
            <a:r>
              <a:rPr lang="fr" sz="1400" u="sng" dirty="0" smtClean="0"/>
              <a:t>Tendance </a:t>
            </a:r>
            <a:r>
              <a:rPr lang="fr" sz="1400" u="sng" dirty="0"/>
              <a:t>marketing :</a:t>
            </a:r>
          </a:p>
          <a:p>
            <a:pPr>
              <a:buFont typeface="Arial" panose="020B0604020202020204" pitchFamily="34" charset="0"/>
              <a:buChar char="•"/>
            </a:pPr>
            <a:r>
              <a:rPr lang="fr" sz="1400" dirty="0"/>
              <a:t>Santé </a:t>
            </a:r>
            <a:r>
              <a:rPr lang="fr-FR" sz="1400" dirty="0" smtClean="0">
                <a:cs typeface="Lucida Sans Unicode"/>
              </a:rPr>
              <a:t>→</a:t>
            </a:r>
            <a:r>
              <a:rPr lang="fr" sz="1400" dirty="0" smtClean="0"/>
              <a:t> </a:t>
            </a:r>
            <a:r>
              <a:rPr lang="fr" sz="1400" dirty="0"/>
              <a:t>environnement, biologique, écologie, éthique, développement </a:t>
            </a:r>
            <a:r>
              <a:rPr lang="fr" sz="1400" dirty="0" smtClean="0"/>
              <a:t>durable</a:t>
            </a:r>
          </a:p>
          <a:p>
            <a:pPr>
              <a:buFont typeface="Arial" panose="020B0604020202020204" pitchFamily="34" charset="0"/>
              <a:buChar char="•"/>
            </a:pPr>
            <a:r>
              <a:rPr lang="fr" sz="1400" dirty="0" smtClean="0"/>
              <a:t>Appartenance </a:t>
            </a:r>
            <a:r>
              <a:rPr lang="fr-FR" sz="1400" dirty="0" smtClean="0">
                <a:cs typeface="Lucida Sans Unicode"/>
              </a:rPr>
              <a:t>→</a:t>
            </a:r>
            <a:r>
              <a:rPr lang="fr" sz="1400" dirty="0" smtClean="0"/>
              <a:t> </a:t>
            </a:r>
            <a:r>
              <a:rPr lang="fr" sz="1400" dirty="0"/>
              <a:t>d’origine, made </a:t>
            </a:r>
            <a:r>
              <a:rPr lang="fr" sz="1400" dirty="0" smtClean="0"/>
              <a:t>in</a:t>
            </a:r>
          </a:p>
          <a:p>
            <a:pPr>
              <a:buFont typeface="Arial" panose="020B0604020202020204" pitchFamily="34" charset="0"/>
              <a:buChar char="•"/>
            </a:pPr>
            <a:endParaRPr lang="fr" sz="1400" dirty="0"/>
          </a:p>
          <a:p>
            <a:pPr>
              <a:buNone/>
            </a:pPr>
            <a:r>
              <a:rPr lang="fr" sz="1400" u="sng" dirty="0"/>
              <a:t>Idée </a:t>
            </a:r>
            <a:r>
              <a:rPr lang="fr" sz="1400" u="sng" dirty="0" smtClean="0"/>
              <a:t>novatrice </a:t>
            </a:r>
            <a:r>
              <a:rPr lang="fr" sz="1400" dirty="0"/>
              <a:t>: </a:t>
            </a:r>
          </a:p>
          <a:p>
            <a:pPr marL="0" indent="0">
              <a:buNone/>
            </a:pPr>
            <a:r>
              <a:rPr lang="fr" sz="1400" dirty="0" smtClean="0"/>
              <a:t>En plus du Logo, l’Union Européen devrait également obliger les entreprises à mettre un flashcode qui redirigerait sur le site et permettrait au consommateur d’avoir toutes les informations concernant la provenance du produit, la composition du produit, etc, </a:t>
            </a:r>
            <a:endParaRPr lang="fr" sz="1400" dirty="0"/>
          </a:p>
          <a:p>
            <a:pPr>
              <a:buNone/>
            </a:pPr>
            <a:endParaRPr sz="1400" dirty="0"/>
          </a:p>
          <a:p>
            <a:pPr>
              <a:buNone/>
            </a:pPr>
            <a:r>
              <a:rPr lang="fr" sz="1100" u="sng" dirty="0" smtClean="0"/>
              <a:t>Lien</a:t>
            </a:r>
            <a:r>
              <a:rPr lang="fr" sz="1100" dirty="0" smtClean="0"/>
              <a:t> </a:t>
            </a:r>
            <a:r>
              <a:rPr lang="fr" sz="1100" dirty="0"/>
              <a:t>: </a:t>
            </a:r>
            <a:r>
              <a:rPr lang="fr" sz="1100" dirty="0">
                <a:hlinkClick r:id="rId3"/>
              </a:rPr>
              <a:t>http://</a:t>
            </a:r>
            <a:r>
              <a:rPr lang="fr" sz="1100" dirty="0" smtClean="0">
                <a:hlinkClick r:id="rId3"/>
              </a:rPr>
              <a:t>www.agencebio.org/le-logo-bio-europeen</a:t>
            </a:r>
            <a:r>
              <a:rPr lang="fr" sz="1100" dirty="0" smtClean="0"/>
              <a:t> </a:t>
            </a:r>
            <a:endParaRPr lang="fr" sz="1100" dirty="0"/>
          </a:p>
        </p:txBody>
      </p:sp>
      <p:pic>
        <p:nvPicPr>
          <p:cNvPr id="201" name="Shape 201"/>
          <p:cNvPicPr preferRelativeResize="0"/>
          <p:nvPr/>
        </p:nvPicPr>
        <p:blipFill>
          <a:blip r:embed="rId4" cstate="print"/>
          <a:stretch>
            <a:fillRect/>
          </a:stretch>
        </p:blipFill>
        <p:spPr>
          <a:xfrm>
            <a:off x="6876256" y="3717032"/>
            <a:ext cx="1955406" cy="1314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061550171"/>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prstGeom prst="rect">
            <a:avLst/>
          </a:prstGeom>
        </p:spPr>
        <p:txBody>
          <a:bodyPr vert="horz" lIns="91425" tIns="91425" rIns="91425" bIns="91425" anchor="b" anchorCtr="0">
            <a:noAutofit/>
          </a:bodyPr>
          <a:lstStyle/>
          <a:p>
            <a:r>
              <a:rPr lang="fr" dirty="0"/>
              <a:t>Stratégie - alliances et partenariats</a:t>
            </a:r>
          </a:p>
        </p:txBody>
      </p:sp>
      <p:sp>
        <p:nvSpPr>
          <p:cNvPr id="207" name="Shape 207"/>
          <p:cNvSpPr txBox="1">
            <a:spLocks noGrp="1"/>
          </p:cNvSpPr>
          <p:nvPr>
            <p:ph sz="quarter" idx="1"/>
          </p:nvPr>
        </p:nvSpPr>
        <p:spPr>
          <a:xfrm>
            <a:off x="395536" y="1628800"/>
            <a:ext cx="8153400" cy="4495800"/>
          </a:xfrm>
          <a:prstGeom prst="rect">
            <a:avLst/>
          </a:prstGeom>
        </p:spPr>
        <p:txBody>
          <a:bodyPr vert="horz" lIns="91425" tIns="91425" rIns="91425" bIns="91425" anchor="t" anchorCtr="0">
            <a:noAutofit/>
          </a:bodyPr>
          <a:lstStyle/>
          <a:p>
            <a:pPr marL="0" indent="0">
              <a:buNone/>
            </a:pPr>
            <a:r>
              <a:rPr lang="fr" sz="1600" b="1" dirty="0">
                <a:solidFill>
                  <a:schemeClr val="accent1"/>
                </a:solidFill>
              </a:rPr>
              <a:t>Taxback a fait un partenariat avec l'état irlandais pour Connect Ireland</a:t>
            </a:r>
          </a:p>
          <a:p>
            <a:pPr>
              <a:buNone/>
            </a:pPr>
            <a:endParaRPr sz="1800" dirty="0">
              <a:solidFill>
                <a:schemeClr val="accent1"/>
              </a:solidFill>
            </a:endParaRPr>
          </a:p>
          <a:p>
            <a:pPr>
              <a:buNone/>
            </a:pPr>
            <a:r>
              <a:rPr lang="fr" sz="1600" u="sng" dirty="0"/>
              <a:t>Idée </a:t>
            </a:r>
            <a:r>
              <a:rPr lang="fr" sz="1600" u="sng" dirty="0" smtClean="0"/>
              <a:t>source</a:t>
            </a:r>
            <a:r>
              <a:rPr lang="fr" sz="1600" dirty="0" smtClean="0"/>
              <a:t> </a:t>
            </a:r>
            <a:r>
              <a:rPr lang="fr" sz="1600" dirty="0"/>
              <a:t>: </a:t>
            </a:r>
            <a:endParaRPr lang="fr" sz="1600" dirty="0" smtClean="0"/>
          </a:p>
          <a:p>
            <a:pPr marL="0" indent="0">
              <a:buNone/>
            </a:pPr>
            <a:r>
              <a:rPr lang="fr" sz="1600" dirty="0" smtClean="0"/>
              <a:t>Mettre </a:t>
            </a:r>
            <a:r>
              <a:rPr lang="fr" sz="1600" dirty="0"/>
              <a:t>en œuvre un modèle unique de référence : ConnectIreland demande aux individus d’utiliser leurs contacts (famille, amis et relations d'affaires…) d'identifier et de proposer à ConnectIreland des entreprises étrangères qui envisagent une expansion internationale. Toute personne qui présente une entreprise qui ensuite investit et crée des emplois en Irlande recevra une récompense minimum de 1.500 € par emploi jusqu'à un maximum de 100 emplois.</a:t>
            </a:r>
          </a:p>
          <a:p>
            <a:pPr>
              <a:buNone/>
            </a:pPr>
            <a:endParaRPr sz="1600" dirty="0"/>
          </a:p>
          <a:p>
            <a:pPr>
              <a:buNone/>
            </a:pPr>
            <a:r>
              <a:rPr lang="fr" sz="1600" u="sng" dirty="0"/>
              <a:t>Tendance marketing : </a:t>
            </a:r>
          </a:p>
          <a:p>
            <a:pPr>
              <a:buFont typeface="Arial" panose="020B0604020202020204" pitchFamily="34" charset="0"/>
              <a:buChar char="•"/>
            </a:pPr>
            <a:r>
              <a:rPr lang="fr" sz="1600" dirty="0"/>
              <a:t>Appartenance </a:t>
            </a:r>
            <a:r>
              <a:rPr lang="fr-FR" sz="1600" dirty="0" smtClean="0">
                <a:cs typeface="Lucida Sans Unicode"/>
              </a:rPr>
              <a:t>→</a:t>
            </a:r>
            <a:r>
              <a:rPr lang="fr" sz="1600" dirty="0" smtClean="0"/>
              <a:t> </a:t>
            </a:r>
            <a:r>
              <a:rPr lang="fr" sz="1600" dirty="0"/>
              <a:t>participatif, enracinement</a:t>
            </a:r>
          </a:p>
          <a:p>
            <a:pPr>
              <a:buNone/>
            </a:pPr>
            <a:endParaRPr sz="1600" dirty="0"/>
          </a:p>
          <a:p>
            <a:pPr>
              <a:buNone/>
            </a:pPr>
            <a:r>
              <a:rPr lang="fr" sz="1600" u="sng" dirty="0"/>
              <a:t>Idée </a:t>
            </a:r>
            <a:r>
              <a:rPr lang="fr" sz="1600" u="sng" dirty="0" smtClean="0"/>
              <a:t>novatrice</a:t>
            </a:r>
            <a:r>
              <a:rPr lang="fr" sz="1600" dirty="0" smtClean="0"/>
              <a:t> </a:t>
            </a:r>
            <a:r>
              <a:rPr lang="fr" sz="1600" dirty="0"/>
              <a:t>: </a:t>
            </a:r>
            <a:endParaRPr lang="fr" sz="1600" dirty="0" smtClean="0"/>
          </a:p>
          <a:p>
            <a:pPr marL="0" indent="0">
              <a:buNone/>
            </a:pPr>
            <a:r>
              <a:rPr lang="fr" sz="1600" dirty="0" smtClean="0"/>
              <a:t>Offrir des formations aux irlandais, pour proposer directement </a:t>
            </a:r>
            <a:br>
              <a:rPr lang="fr" sz="1600" dirty="0" smtClean="0"/>
            </a:br>
            <a:r>
              <a:rPr lang="fr" sz="1600" dirty="0" smtClean="0"/>
              <a:t>les candidats adéquats aux entreprises étrangères.</a:t>
            </a:r>
            <a:endParaRPr sz="1600" dirty="0"/>
          </a:p>
          <a:p>
            <a:pPr>
              <a:buNone/>
            </a:pPr>
            <a:endParaRPr lang="fr" sz="1600" dirty="0" smtClean="0"/>
          </a:p>
          <a:p>
            <a:pPr>
              <a:buNone/>
            </a:pPr>
            <a:r>
              <a:rPr lang="fr" sz="1100" u="sng" dirty="0" smtClean="0"/>
              <a:t>Lien</a:t>
            </a:r>
            <a:r>
              <a:rPr lang="fr" sz="1100" dirty="0" smtClean="0"/>
              <a:t> </a:t>
            </a:r>
            <a:r>
              <a:rPr lang="fr" sz="1100" dirty="0"/>
              <a:t>: </a:t>
            </a:r>
            <a:r>
              <a:rPr lang="fr" sz="1100" dirty="0">
                <a:hlinkClick r:id="rId3"/>
              </a:rPr>
              <a:t>http://www.connectireland.com</a:t>
            </a:r>
            <a:r>
              <a:rPr lang="fr" sz="1100" dirty="0" smtClean="0">
                <a:hlinkClick r:id="rId3"/>
              </a:rPr>
              <a:t>/</a:t>
            </a:r>
            <a:r>
              <a:rPr lang="fr" sz="1100" dirty="0" smtClean="0"/>
              <a:t> </a:t>
            </a:r>
            <a:endParaRPr lang="fr" sz="1100" dirty="0"/>
          </a:p>
        </p:txBody>
      </p:sp>
      <p:pic>
        <p:nvPicPr>
          <p:cNvPr id="208" name="Shape 208"/>
          <p:cNvPicPr preferRelativeResize="0"/>
          <p:nvPr/>
        </p:nvPicPr>
        <p:blipFill>
          <a:blip r:embed="rId4" cstate="print"/>
          <a:stretch>
            <a:fillRect/>
          </a:stretch>
        </p:blipFill>
        <p:spPr>
          <a:xfrm>
            <a:off x="6012160" y="4365104"/>
            <a:ext cx="2726074" cy="1385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774797958"/>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 dirty="0"/>
              <a:t>Sensoriel - Visuel &amp; Couleur &amp; Logo</a:t>
            </a:r>
            <a:endParaRPr lang="fr-FR" dirty="0"/>
          </a:p>
        </p:txBody>
      </p:sp>
      <p:sp>
        <p:nvSpPr>
          <p:cNvPr id="3" name="Content Placeholder 2"/>
          <p:cNvSpPr>
            <a:spLocks noGrp="1"/>
          </p:cNvSpPr>
          <p:nvPr>
            <p:ph sz="quarter" idx="1"/>
          </p:nvPr>
        </p:nvSpPr>
        <p:spPr>
          <a:xfrm>
            <a:off x="586443" y="1628800"/>
            <a:ext cx="8153400" cy="4968552"/>
          </a:xfrm>
        </p:spPr>
        <p:txBody>
          <a:bodyPr>
            <a:noAutofit/>
          </a:bodyPr>
          <a:lstStyle/>
          <a:p>
            <a:pPr>
              <a:buNone/>
            </a:pPr>
            <a:r>
              <a:rPr lang="fr-FR" sz="1600" b="1" dirty="0">
                <a:solidFill>
                  <a:srgbClr val="F0A22E"/>
                </a:solidFill>
              </a:rPr>
              <a:t>Les pépites de fruits</a:t>
            </a:r>
          </a:p>
          <a:p>
            <a:pPr>
              <a:buNone/>
            </a:pPr>
            <a:r>
              <a:rPr lang="fr-FR" sz="1400" u="sng" dirty="0" smtClean="0"/>
              <a:t>Idée </a:t>
            </a:r>
            <a:r>
              <a:rPr lang="fr-FR" sz="1400" u="sng" dirty="0"/>
              <a:t>source</a:t>
            </a:r>
            <a:r>
              <a:rPr lang="fr-FR" sz="1400" dirty="0"/>
              <a:t> </a:t>
            </a:r>
            <a:r>
              <a:rPr lang="fr-FR" sz="1400" dirty="0" smtClean="0"/>
              <a:t>: </a:t>
            </a:r>
          </a:p>
          <a:p>
            <a:pPr marL="0" indent="0">
              <a:buNone/>
            </a:pPr>
            <a:r>
              <a:rPr lang="fr" sz="1400" dirty="0"/>
              <a:t>Ces petits cubes, à la texture souple et au parfum prononcé, sont constitués de purées naturelles de fruits retexturées et séchées. Stables à la cuisson, les pépites peuvent s’utiliser en décoration et en inclusion en sucré </a:t>
            </a:r>
          </a:p>
          <a:p>
            <a:pPr marL="0" indent="0">
              <a:buNone/>
            </a:pPr>
            <a:r>
              <a:rPr lang="fr" sz="1400" dirty="0"/>
              <a:t>(chocolats, glaces, entremets…) ou salé, en particulier dans des produits conservés à température ambiante (viennoiseries, biscuits, pains, pâtisseries de voyage). Parfums : framboise, myrtille, fraise, citron, orange, abricot, menthe, caramel beurre </a:t>
            </a:r>
            <a:r>
              <a:rPr lang="fr" sz="1400" dirty="0" smtClean="0"/>
              <a:t>salé</a:t>
            </a:r>
            <a:endParaRPr lang="fr-FR" sz="1400" u="sng" dirty="0"/>
          </a:p>
          <a:p>
            <a:pPr marL="0" lvl="0" indent="0">
              <a:buNone/>
            </a:pPr>
            <a:r>
              <a:rPr lang="fr-FR" sz="1400" u="sng" dirty="0" smtClean="0"/>
              <a:t>Tendance </a:t>
            </a:r>
            <a:r>
              <a:rPr lang="fr-FR" sz="1400" u="sng" dirty="0"/>
              <a:t>marketing</a:t>
            </a:r>
            <a:r>
              <a:rPr lang="fr-FR" sz="1400" dirty="0"/>
              <a:t> : </a:t>
            </a:r>
            <a:endParaRPr lang="fr-FR" sz="1400" dirty="0" smtClean="0"/>
          </a:p>
          <a:p>
            <a:pPr lvl="0">
              <a:buFont typeface="Arial" panose="020B0604020202020204" pitchFamily="34" charset="0"/>
              <a:buChar char="•"/>
            </a:pPr>
            <a:r>
              <a:rPr lang="fr-FR" sz="1400" dirty="0" smtClean="0"/>
              <a:t>Praticité </a:t>
            </a:r>
            <a:r>
              <a:rPr lang="fr-FR" sz="1400" dirty="0">
                <a:cs typeface="Lucida Sans Unicode"/>
              </a:rPr>
              <a:t>→  </a:t>
            </a:r>
            <a:r>
              <a:rPr lang="fr-FR" sz="1400" dirty="0" err="1">
                <a:cs typeface="Lucida Sans Unicode"/>
              </a:rPr>
              <a:t>portionnable</a:t>
            </a:r>
            <a:r>
              <a:rPr lang="fr-FR" sz="1400" dirty="0">
                <a:cs typeface="Lucida Sans Unicode"/>
              </a:rPr>
              <a:t>, facilité de manipulation </a:t>
            </a:r>
          </a:p>
          <a:p>
            <a:pPr lvl="0">
              <a:buFont typeface="Arial" panose="020B0604020202020204" pitchFamily="34" charset="0"/>
              <a:buChar char="•"/>
            </a:pPr>
            <a:r>
              <a:rPr lang="fr-FR" sz="1400" dirty="0" smtClean="0"/>
              <a:t>Appartenance </a:t>
            </a:r>
            <a:r>
              <a:rPr lang="fr-FR" sz="1400" dirty="0">
                <a:cs typeface="Lucida Sans Unicode"/>
              </a:rPr>
              <a:t>→ </a:t>
            </a:r>
            <a:r>
              <a:rPr lang="fr-FR" sz="1400" dirty="0" err="1">
                <a:cs typeface="Lucida Sans Unicode"/>
              </a:rPr>
              <a:t>in’experiencing</a:t>
            </a:r>
            <a:r>
              <a:rPr lang="fr-FR" sz="1400" dirty="0">
                <a:cs typeface="Lucida Sans Unicode"/>
              </a:rPr>
              <a:t> </a:t>
            </a:r>
          </a:p>
          <a:p>
            <a:pPr lvl="0">
              <a:buFont typeface="Arial" panose="020B0604020202020204" pitchFamily="34" charset="0"/>
              <a:buChar char="•"/>
            </a:pPr>
            <a:r>
              <a:rPr lang="fr-FR" sz="1400" dirty="0" smtClean="0">
                <a:cs typeface="Lucida Sans Unicode"/>
              </a:rPr>
              <a:t>Plaisir </a:t>
            </a:r>
            <a:r>
              <a:rPr lang="fr-FR" sz="1400" dirty="0">
                <a:cs typeface="Lucida Sans Unicode"/>
              </a:rPr>
              <a:t>→ sensoriel, surprise, décalage </a:t>
            </a:r>
          </a:p>
          <a:p>
            <a:pPr lvl="0">
              <a:buFont typeface="Arial" panose="020B0604020202020204" pitchFamily="34" charset="0"/>
              <a:buChar char="•"/>
            </a:pPr>
            <a:r>
              <a:rPr lang="fr-FR" sz="1400" dirty="0" smtClean="0">
                <a:cs typeface="Lucida Sans Unicode"/>
              </a:rPr>
              <a:t>Santé </a:t>
            </a:r>
            <a:r>
              <a:rPr lang="fr-FR" sz="1400" dirty="0">
                <a:cs typeface="Lucida Sans Unicode"/>
              </a:rPr>
              <a:t>→ végétarisme, </a:t>
            </a:r>
            <a:r>
              <a:rPr lang="fr-FR" sz="1400" dirty="0" smtClean="0">
                <a:cs typeface="Lucida Sans Unicode"/>
              </a:rPr>
              <a:t>végétalisme</a:t>
            </a:r>
            <a:endParaRPr lang="fr-FR" sz="1400" dirty="0"/>
          </a:p>
          <a:p>
            <a:pPr>
              <a:buNone/>
            </a:pPr>
            <a:r>
              <a:rPr lang="fr-FR" sz="1400" u="sng" dirty="0"/>
              <a:t>Idée novatrice</a:t>
            </a:r>
            <a:r>
              <a:rPr lang="fr-FR" sz="1400" dirty="0"/>
              <a:t> </a:t>
            </a:r>
            <a:r>
              <a:rPr lang="fr-FR" sz="1400" dirty="0" smtClean="0"/>
              <a:t>:</a:t>
            </a:r>
          </a:p>
          <a:p>
            <a:pPr marL="0" indent="0">
              <a:buNone/>
            </a:pPr>
            <a:r>
              <a:rPr lang="fr-FR" sz="1400" dirty="0"/>
              <a:t>On pourrait peut-être étendre cette idée à des goûts encore plus variés, comme les légumes par exemple. </a:t>
            </a:r>
            <a:r>
              <a:rPr lang="fr-FR" sz="1400" dirty="0" smtClean="0"/>
              <a:t>On </a:t>
            </a:r>
            <a:r>
              <a:rPr lang="fr-FR" sz="1400" dirty="0"/>
              <a:t>pourrait également faire de nouvelles formes afin de pousser plus loin le côté </a:t>
            </a:r>
            <a:r>
              <a:rPr lang="fr-FR" sz="1400" dirty="0" smtClean="0"/>
              <a:t>décoration.</a:t>
            </a:r>
          </a:p>
          <a:p>
            <a:pPr marL="0" indent="0">
              <a:buNone/>
            </a:pPr>
            <a:endParaRPr lang="fr-FR" sz="1100" u="sng" dirty="0" smtClean="0"/>
          </a:p>
          <a:p>
            <a:pPr marL="0" indent="0">
              <a:buNone/>
            </a:pPr>
            <a:endParaRPr lang="fr-FR" sz="1100" u="sng" dirty="0"/>
          </a:p>
          <a:p>
            <a:pPr marL="0" indent="0">
              <a:buNone/>
            </a:pPr>
            <a:r>
              <a:rPr lang="fr-FR" sz="1100" u="sng" dirty="0" smtClean="0"/>
              <a:t>Lien</a:t>
            </a:r>
            <a:r>
              <a:rPr lang="fr-FR" sz="1100" dirty="0" smtClean="0"/>
              <a:t> : </a:t>
            </a:r>
            <a:r>
              <a:rPr lang="fr" sz="1100" dirty="0" smtClean="0">
                <a:hlinkClick r:id="rId2"/>
              </a:rPr>
              <a:t>http</a:t>
            </a:r>
            <a:r>
              <a:rPr lang="fr" sz="1100" dirty="0">
                <a:hlinkClick r:id="rId2"/>
              </a:rPr>
              <a:t>://</a:t>
            </a:r>
            <a:r>
              <a:rPr lang="fr" sz="1100" u="sng" dirty="0" smtClean="0">
                <a:solidFill>
                  <a:srgbClr val="DA0862"/>
                </a:solidFill>
                <a:hlinkClick r:id="rId2"/>
              </a:rPr>
              <a:t>www.latoque.fr/dossiers/fabrication-toujours-plus-proche-du-fruit-d-origine/textures-les</a:t>
            </a:r>
            <a:r>
              <a:rPr lang="fr" sz="1100" u="sng" dirty="0" smtClean="0">
                <a:solidFill>
                  <a:srgbClr val="DA0862"/>
                </a:solidFill>
              </a:rPr>
              <a:t> innovations-remarquables-75111.html</a:t>
            </a:r>
            <a:endParaRPr lang="fr" sz="1100" u="sng" dirty="0">
              <a:solidFill>
                <a:srgbClr val="DA0862"/>
              </a:solidFill>
            </a:endParaRPr>
          </a:p>
          <a:p>
            <a:pPr>
              <a:buNone/>
            </a:pPr>
            <a:endParaRPr lang="fr-FR" sz="1400" dirty="0" smtClean="0"/>
          </a:p>
          <a:p>
            <a:pPr>
              <a:buNone/>
            </a:pPr>
            <a:endParaRPr lang="fr-FR" sz="1400" dirty="0"/>
          </a:p>
          <a:p>
            <a:endParaRPr lang="fr-FR" sz="1400" dirty="0"/>
          </a:p>
        </p:txBody>
      </p:sp>
      <p:pic>
        <p:nvPicPr>
          <p:cNvPr id="10" name="Shape 87"/>
          <p:cNvPicPr preferRelativeResize="0"/>
          <p:nvPr/>
        </p:nvPicPr>
        <p:blipFill>
          <a:blip r:embed="rId3" cstate="print"/>
          <a:stretch>
            <a:fillRect/>
          </a:stretch>
        </p:blipFill>
        <p:spPr>
          <a:xfrm>
            <a:off x="7310549" y="3785543"/>
            <a:ext cx="142875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Shape 88"/>
          <p:cNvPicPr preferRelativeResize="0"/>
          <p:nvPr/>
        </p:nvPicPr>
        <p:blipFill>
          <a:blip r:embed="rId4" cstate="print"/>
          <a:stretch>
            <a:fillRect/>
          </a:stretch>
        </p:blipFill>
        <p:spPr>
          <a:xfrm>
            <a:off x="5515442" y="3598480"/>
            <a:ext cx="1796740" cy="13266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095470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prstGeom prst="rect">
            <a:avLst/>
          </a:prstGeom>
        </p:spPr>
        <p:txBody>
          <a:bodyPr vert="horz" lIns="91425" tIns="91425" rIns="91425" bIns="91425" anchor="b" anchorCtr="0">
            <a:noAutofit/>
          </a:bodyPr>
          <a:lstStyle/>
          <a:p>
            <a:r>
              <a:rPr lang="fr" sz="4000" dirty="0"/>
              <a:t>Stratégie - Stratégie &amp; business models</a:t>
            </a:r>
          </a:p>
        </p:txBody>
      </p:sp>
      <p:sp>
        <p:nvSpPr>
          <p:cNvPr id="221" name="Shape 221"/>
          <p:cNvSpPr txBox="1">
            <a:spLocks noGrp="1"/>
          </p:cNvSpPr>
          <p:nvPr>
            <p:ph sz="quarter" idx="1"/>
          </p:nvPr>
        </p:nvSpPr>
        <p:spPr>
          <a:prstGeom prst="rect">
            <a:avLst/>
          </a:prstGeom>
        </p:spPr>
        <p:txBody>
          <a:bodyPr vert="horz" lIns="91425" tIns="91425" rIns="91425" bIns="91425" anchor="t" anchorCtr="0">
            <a:noAutofit/>
          </a:bodyPr>
          <a:lstStyle/>
          <a:p>
            <a:pPr>
              <a:buClr>
                <a:schemeClr val="dk1"/>
              </a:buClr>
              <a:buSzPct val="45833"/>
              <a:buNone/>
            </a:pPr>
            <a:r>
              <a:rPr lang="fr" sz="1600" b="1" dirty="0">
                <a:solidFill>
                  <a:schemeClr val="accent1"/>
                </a:solidFill>
              </a:rPr>
              <a:t>Revstr</a:t>
            </a:r>
          </a:p>
          <a:p>
            <a:pPr>
              <a:buClr>
                <a:schemeClr val="dk1"/>
              </a:buClr>
              <a:buNone/>
            </a:pPr>
            <a:endParaRPr sz="1200" u="sng" dirty="0"/>
          </a:p>
          <a:p>
            <a:pPr>
              <a:buClr>
                <a:schemeClr val="dk1"/>
              </a:buClr>
              <a:buSzPct val="91666"/>
              <a:buNone/>
            </a:pPr>
            <a:r>
              <a:rPr lang="fr" sz="1400" u="sng" dirty="0" smtClean="0"/>
              <a:t>Idée source</a:t>
            </a:r>
            <a:r>
              <a:rPr lang="fr" sz="1400" dirty="0" smtClean="0"/>
              <a:t> :</a:t>
            </a:r>
          </a:p>
          <a:p>
            <a:pPr marL="0" indent="0">
              <a:buClr>
                <a:schemeClr val="dk1"/>
              </a:buClr>
              <a:buSzPct val="91666"/>
              <a:buNone/>
            </a:pPr>
            <a:r>
              <a:rPr lang="fr" sz="1400" dirty="0" smtClean="0"/>
              <a:t>Revstr </a:t>
            </a:r>
            <a:r>
              <a:rPr lang="fr" sz="1400" dirty="0"/>
              <a:t>est un marché en ligne pour le financement fondé sur les revenus. Nous aidons les entreprises à un stade précoce et en phase de croissance à vendre leurs revenus bruts futurs en échange d'un financement immédiat. Revstr fournit aux investisseurs et aux entreprises une plate-forme de négociation, socialement interactive, facilitant la délivrance et l'achat de Revnotes. Revstr a pour but de cibler les startups et de leur offrir une solution de financement qui n'implique pas de renoncer à la propriété de leur idée d’entreprise.</a:t>
            </a:r>
          </a:p>
          <a:p>
            <a:pPr marL="0" indent="0">
              <a:buClr>
                <a:schemeClr val="dk1"/>
              </a:buClr>
              <a:buSzPct val="91666"/>
              <a:buNone/>
            </a:pPr>
            <a:endParaRPr lang="fr" sz="1400" dirty="0"/>
          </a:p>
          <a:p>
            <a:pPr>
              <a:buClr>
                <a:schemeClr val="dk1"/>
              </a:buClr>
              <a:buNone/>
            </a:pPr>
            <a:endParaRPr sz="1400" dirty="0"/>
          </a:p>
          <a:p>
            <a:pPr>
              <a:buClr>
                <a:schemeClr val="dk1"/>
              </a:buClr>
              <a:buSzPct val="91666"/>
              <a:buNone/>
            </a:pPr>
            <a:r>
              <a:rPr lang="fr" sz="1400" u="sng" dirty="0"/>
              <a:t>Tendance </a:t>
            </a:r>
            <a:r>
              <a:rPr lang="fr" sz="1400" u="sng" dirty="0" smtClean="0"/>
              <a:t>marketing</a:t>
            </a:r>
            <a:r>
              <a:rPr lang="fr" sz="1400" dirty="0" smtClean="0"/>
              <a:t> :</a:t>
            </a:r>
          </a:p>
          <a:p>
            <a:pPr>
              <a:buClr>
                <a:schemeClr val="dk1"/>
              </a:buClr>
              <a:buSzPct val="91666"/>
              <a:buFont typeface="Arial" panose="020B0604020202020204" pitchFamily="34" charset="0"/>
              <a:buChar char="•"/>
            </a:pPr>
            <a:r>
              <a:rPr lang="fr" sz="1400" dirty="0" smtClean="0"/>
              <a:t>Sécurité/progès </a:t>
            </a:r>
            <a:r>
              <a:rPr lang="fr-FR" sz="1400" dirty="0" smtClean="0">
                <a:cs typeface="Lucida Sans Unicode"/>
              </a:rPr>
              <a:t>→</a:t>
            </a:r>
            <a:r>
              <a:rPr lang="fr" sz="1400" dirty="0" smtClean="0"/>
              <a:t> </a:t>
            </a:r>
            <a:r>
              <a:rPr lang="fr" sz="1400" dirty="0" smtClean="0"/>
              <a:t>online</a:t>
            </a:r>
          </a:p>
          <a:p>
            <a:pPr>
              <a:buClr>
                <a:schemeClr val="dk1"/>
              </a:buClr>
              <a:buSzPct val="91666"/>
              <a:buFont typeface="Arial" panose="020B0604020202020204" pitchFamily="34" charset="0"/>
              <a:buChar char="•"/>
            </a:pPr>
            <a:r>
              <a:rPr lang="fr" sz="1400" dirty="0" smtClean="0"/>
              <a:t>Appartenance </a:t>
            </a:r>
            <a:r>
              <a:rPr lang="fr-FR" sz="1400" dirty="0" smtClean="0">
                <a:cs typeface="Lucida Sans Unicode"/>
              </a:rPr>
              <a:t>→</a:t>
            </a:r>
            <a:r>
              <a:rPr lang="fr" sz="1400" dirty="0" smtClean="0"/>
              <a:t> </a:t>
            </a:r>
            <a:r>
              <a:rPr lang="fr" sz="1400" dirty="0"/>
              <a:t>crowd funding, participatif</a:t>
            </a:r>
          </a:p>
          <a:p>
            <a:pPr>
              <a:buClr>
                <a:schemeClr val="dk1"/>
              </a:buClr>
              <a:buNone/>
            </a:pPr>
            <a:endParaRPr sz="1400" dirty="0"/>
          </a:p>
          <a:p>
            <a:pPr>
              <a:buClr>
                <a:schemeClr val="dk1"/>
              </a:buClr>
              <a:buSzPct val="91666"/>
              <a:buNone/>
            </a:pPr>
            <a:r>
              <a:rPr lang="fr" sz="1400" u="sng" dirty="0" smtClean="0"/>
              <a:t>Idée </a:t>
            </a:r>
            <a:r>
              <a:rPr lang="fr" sz="1400" u="sng" dirty="0"/>
              <a:t>novatrice : </a:t>
            </a:r>
            <a:endParaRPr lang="fr" sz="1400" u="sng" dirty="0" smtClean="0"/>
          </a:p>
          <a:p>
            <a:pPr>
              <a:buClr>
                <a:schemeClr val="dk1"/>
              </a:buClr>
              <a:buSzPct val="91666"/>
              <a:buNone/>
            </a:pPr>
            <a:r>
              <a:rPr lang="fr" sz="1400" dirty="0" smtClean="0"/>
              <a:t>Revstr pourrait également viser non pas que les starts up mais également les plus gros groupes qui souhaienteraient investir</a:t>
            </a:r>
            <a:r>
              <a:rPr lang="fr" sz="1400" dirty="0" smtClean="0"/>
              <a:t>.</a:t>
            </a:r>
            <a:endParaRPr lang="fr" sz="1200" dirty="0" smtClean="0"/>
          </a:p>
          <a:p>
            <a:pPr>
              <a:buClr>
                <a:schemeClr val="dk1"/>
              </a:buClr>
              <a:buSzPct val="91666"/>
              <a:buNone/>
            </a:pPr>
            <a:endParaRPr lang="fr" sz="1200" dirty="0"/>
          </a:p>
          <a:p>
            <a:pPr>
              <a:buClr>
                <a:schemeClr val="dk1"/>
              </a:buClr>
              <a:buSzPct val="91666"/>
              <a:buNone/>
            </a:pPr>
            <a:r>
              <a:rPr lang="fr" sz="1100" u="sng" dirty="0" smtClean="0"/>
              <a:t>Lien</a:t>
            </a:r>
            <a:r>
              <a:rPr lang="fr" sz="1100" dirty="0" smtClean="0"/>
              <a:t> : </a:t>
            </a:r>
            <a:r>
              <a:rPr lang="fr" sz="1100" dirty="0" smtClean="0">
                <a:hlinkClick r:id="rId3"/>
              </a:rPr>
              <a:t>http</a:t>
            </a:r>
            <a:r>
              <a:rPr lang="fr" sz="1100" dirty="0">
                <a:hlinkClick r:id="rId3"/>
              </a:rPr>
              <a:t>://revstr.io</a:t>
            </a:r>
            <a:r>
              <a:rPr lang="fr" sz="1100" dirty="0" smtClean="0">
                <a:hlinkClick r:id="rId3"/>
              </a:rPr>
              <a:t>/</a:t>
            </a:r>
            <a:r>
              <a:rPr lang="fr" sz="1100" dirty="0" smtClean="0"/>
              <a:t> </a:t>
            </a:r>
            <a:endParaRPr lang="fr" sz="1100" dirty="0"/>
          </a:p>
          <a:p>
            <a:pPr>
              <a:buClr>
                <a:schemeClr val="dk1"/>
              </a:buClr>
              <a:buNone/>
            </a:pPr>
            <a:endParaRPr sz="1200" dirty="0"/>
          </a:p>
          <a:p>
            <a:pPr>
              <a:buClr>
                <a:schemeClr val="dk1"/>
              </a:buClr>
              <a:buNone/>
            </a:pPr>
            <a:endParaRPr sz="1200" dirty="0"/>
          </a:p>
          <a:p>
            <a:pPr>
              <a:buNone/>
            </a:pPr>
            <a:endParaRPr dirty="0"/>
          </a:p>
        </p:txBody>
      </p:sp>
      <p:pic>
        <p:nvPicPr>
          <p:cNvPr id="4" name="Shape 215"/>
          <p:cNvPicPr preferRelativeResize="0"/>
          <p:nvPr/>
        </p:nvPicPr>
        <p:blipFill>
          <a:blip r:embed="rId4" cstate="print"/>
          <a:stretch>
            <a:fillRect/>
          </a:stretch>
        </p:blipFill>
        <p:spPr>
          <a:xfrm>
            <a:off x="5220072" y="4293096"/>
            <a:ext cx="3485725" cy="999749"/>
          </a:xfrm>
          <a:prstGeom prst="rect">
            <a:avLst/>
          </a:prstGeom>
          <a:noFill/>
          <a:ln>
            <a:noFill/>
          </a:ln>
        </p:spPr>
      </p:pic>
    </p:spTree>
    <p:extLst>
      <p:ext uri="{BB962C8B-B14F-4D97-AF65-F5344CB8AC3E}">
        <p14:creationId xmlns:p14="http://schemas.microsoft.com/office/powerpoint/2010/main" xmlns="" val="1573375009"/>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251520" y="188640"/>
            <a:ext cx="9144000" cy="990600"/>
          </a:xfrm>
          <a:prstGeom prst="rect">
            <a:avLst/>
          </a:prstGeom>
        </p:spPr>
        <p:txBody>
          <a:bodyPr vert="horz" lIns="91425" tIns="91425" rIns="91425" bIns="91425" anchor="b" anchorCtr="0">
            <a:noAutofit/>
          </a:bodyPr>
          <a:lstStyle/>
          <a:p>
            <a:r>
              <a:rPr lang="fr" sz="4000" dirty="0"/>
              <a:t>Stratégie </a:t>
            </a:r>
            <a:r>
              <a:rPr lang="fr" sz="4000" dirty="0" smtClean="0"/>
              <a:t>– Changement organisationnel</a:t>
            </a:r>
            <a:endParaRPr lang="fr" sz="4000" dirty="0"/>
          </a:p>
        </p:txBody>
      </p:sp>
      <p:sp>
        <p:nvSpPr>
          <p:cNvPr id="2" name="Text Placeholder 1"/>
          <p:cNvSpPr>
            <a:spLocks noGrp="1"/>
          </p:cNvSpPr>
          <p:nvPr>
            <p:ph sz="quarter" idx="1"/>
          </p:nvPr>
        </p:nvSpPr>
        <p:spPr>
          <a:xfrm>
            <a:off x="395536" y="1628800"/>
            <a:ext cx="8153400" cy="4495800"/>
          </a:xfrm>
        </p:spPr>
        <p:txBody>
          <a:bodyPr>
            <a:noAutofit/>
          </a:bodyPr>
          <a:lstStyle/>
          <a:p>
            <a:pPr marL="0" indent="0">
              <a:buNone/>
            </a:pPr>
            <a:r>
              <a:rPr lang="fr-FR" sz="1600" b="1" dirty="0" smtClean="0">
                <a:solidFill>
                  <a:srgbClr val="F0A22E"/>
                </a:solidFill>
              </a:rPr>
              <a:t>Du Yoga chez soi par Tara </a:t>
            </a:r>
            <a:r>
              <a:rPr lang="fr-FR" sz="1600" b="1" dirty="0" err="1" smtClean="0">
                <a:solidFill>
                  <a:srgbClr val="F0A22E"/>
                </a:solidFill>
              </a:rPr>
              <a:t>Stiles</a:t>
            </a:r>
            <a:endParaRPr lang="fr-FR" sz="1600" b="1" dirty="0" smtClean="0">
              <a:solidFill>
                <a:srgbClr val="F0A22E"/>
              </a:solidFill>
            </a:endParaRPr>
          </a:p>
          <a:p>
            <a:pPr marL="0" indent="0">
              <a:buNone/>
            </a:pPr>
            <a:endParaRPr lang="fr-FR" sz="1600" dirty="0"/>
          </a:p>
          <a:p>
            <a:pPr marL="0" indent="0">
              <a:buNone/>
            </a:pPr>
            <a:r>
              <a:rPr lang="fr-FR" sz="1600" u="sng" dirty="0" smtClean="0"/>
              <a:t>Idée source</a:t>
            </a:r>
            <a:r>
              <a:rPr lang="fr-FR" sz="1600" dirty="0" smtClean="0"/>
              <a:t> : Tara </a:t>
            </a:r>
            <a:r>
              <a:rPr lang="fr-FR" sz="1600" dirty="0" err="1" smtClean="0"/>
              <a:t>Stiles</a:t>
            </a:r>
            <a:r>
              <a:rPr lang="fr-FR" sz="1600" dirty="0" smtClean="0"/>
              <a:t> est Top model américain et également professeur de yoga à </a:t>
            </a:r>
            <a:r>
              <a:rPr lang="fr-FR" sz="1600" dirty="0"/>
              <a:t>New York. Elle </a:t>
            </a:r>
            <a:r>
              <a:rPr lang="fr-FR" sz="1600" dirty="0" smtClean="0"/>
              <a:t>propose des vidéos d’enseignement de Yoga qu’elle met en ligne via YouTube ou son blog. </a:t>
            </a:r>
          </a:p>
          <a:p>
            <a:pPr marL="0" indent="0">
              <a:buNone/>
            </a:pPr>
            <a:endParaRPr lang="fr-FR" sz="1600" dirty="0" smtClean="0"/>
          </a:p>
          <a:p>
            <a:pPr marL="0" indent="0">
              <a:buNone/>
            </a:pPr>
            <a:r>
              <a:rPr lang="fr-FR" sz="1600" u="sng" dirty="0" smtClean="0"/>
              <a:t>Tendance marketing</a:t>
            </a:r>
            <a:r>
              <a:rPr lang="fr-FR" sz="1600" dirty="0" smtClean="0"/>
              <a:t> : </a:t>
            </a:r>
          </a:p>
          <a:p>
            <a:pPr>
              <a:buFont typeface="Arial" panose="020B0604020202020204" pitchFamily="34" charset="0"/>
              <a:buChar char="•"/>
            </a:pPr>
            <a:r>
              <a:rPr lang="fr-FR" sz="1600" dirty="0" smtClean="0"/>
              <a:t>Forme </a:t>
            </a:r>
            <a:r>
              <a:rPr lang="fr-FR" sz="1600" dirty="0" smtClean="0">
                <a:cs typeface="Lucida Sans Unicode"/>
              </a:rPr>
              <a:t>→ </a:t>
            </a:r>
            <a:r>
              <a:rPr lang="fr-FR" sz="1600" dirty="0" smtClean="0">
                <a:cs typeface="Lucida Sans Unicode"/>
              </a:rPr>
              <a:t> </a:t>
            </a:r>
            <a:r>
              <a:rPr lang="fr-FR" sz="1600" dirty="0" smtClean="0"/>
              <a:t>énergie</a:t>
            </a:r>
            <a:r>
              <a:rPr lang="fr-FR" sz="1600" dirty="0" smtClean="0"/>
              <a:t>, bien être, harmonie</a:t>
            </a:r>
          </a:p>
          <a:p>
            <a:pPr>
              <a:buFont typeface="Arial" panose="020B0604020202020204" pitchFamily="34" charset="0"/>
              <a:buChar char="•"/>
            </a:pPr>
            <a:r>
              <a:rPr lang="fr-FR" sz="1600" dirty="0" smtClean="0"/>
              <a:t>Appartenance </a:t>
            </a:r>
            <a:r>
              <a:rPr lang="fr-FR" sz="1600" dirty="0" smtClean="0">
                <a:cs typeface="Lucida Sans Unicode"/>
              </a:rPr>
              <a:t>→</a:t>
            </a:r>
            <a:r>
              <a:rPr lang="fr-FR" sz="1600" dirty="0" smtClean="0"/>
              <a:t> </a:t>
            </a:r>
            <a:r>
              <a:rPr lang="fr-FR" sz="1600" dirty="0" smtClean="0"/>
              <a:t>communauté, club</a:t>
            </a:r>
          </a:p>
          <a:p>
            <a:pPr>
              <a:buFont typeface="Arial" panose="020B0604020202020204" pitchFamily="34" charset="0"/>
              <a:buChar char="•"/>
            </a:pPr>
            <a:r>
              <a:rPr lang="fr-FR" sz="1600" dirty="0" err="1" smtClean="0"/>
              <a:t>Practicité</a:t>
            </a:r>
            <a:r>
              <a:rPr lang="fr-FR" sz="1600" dirty="0" smtClean="0"/>
              <a:t> </a:t>
            </a:r>
            <a:r>
              <a:rPr lang="fr-FR" sz="1600" dirty="0" smtClean="0">
                <a:cs typeface="Lucida Sans Unicode"/>
              </a:rPr>
              <a:t>→ </a:t>
            </a:r>
            <a:r>
              <a:rPr lang="fr-FR" sz="1600" dirty="0" smtClean="0">
                <a:cs typeface="Lucida Sans Unicode"/>
              </a:rPr>
              <a:t> </a:t>
            </a:r>
            <a:r>
              <a:rPr lang="fr-FR" sz="1600" dirty="0" smtClean="0"/>
              <a:t>nomadisme</a:t>
            </a:r>
            <a:endParaRPr lang="fr-FR" sz="1600" dirty="0" smtClean="0"/>
          </a:p>
          <a:p>
            <a:pPr marL="0" indent="0">
              <a:buNone/>
            </a:pPr>
            <a:r>
              <a:rPr lang="fr-FR" sz="1600" dirty="0" smtClean="0"/>
              <a:t/>
            </a:r>
            <a:br>
              <a:rPr lang="fr-FR" sz="1600" dirty="0" smtClean="0"/>
            </a:br>
            <a:r>
              <a:rPr lang="fr-FR" sz="1600" u="sng" dirty="0" smtClean="0"/>
              <a:t>Idée novatrice</a:t>
            </a:r>
            <a:r>
              <a:rPr lang="fr-FR" sz="1600" dirty="0" smtClean="0"/>
              <a:t> : </a:t>
            </a:r>
          </a:p>
          <a:p>
            <a:pPr marL="0" indent="0">
              <a:buNone/>
            </a:pPr>
            <a:r>
              <a:rPr lang="fr-FR" sz="1600" dirty="0" smtClean="0"/>
              <a:t>Tara </a:t>
            </a:r>
            <a:r>
              <a:rPr lang="fr-FR" sz="1600" dirty="0" err="1" smtClean="0"/>
              <a:t>Stiles</a:t>
            </a:r>
            <a:r>
              <a:rPr lang="fr-FR" sz="1600" dirty="0" smtClean="0"/>
              <a:t> pourraient organiser des cours de Yoga collectifs en </a:t>
            </a:r>
          </a:p>
          <a:p>
            <a:pPr marL="0" indent="0">
              <a:buNone/>
            </a:pPr>
            <a:r>
              <a:rPr lang="fr-FR" sz="1600" dirty="0" smtClean="0"/>
              <a:t>réunissant ses </a:t>
            </a:r>
            <a:r>
              <a:rPr lang="fr-FR" sz="1600" dirty="0" err="1" smtClean="0"/>
              <a:t>followers</a:t>
            </a:r>
            <a:r>
              <a:rPr lang="fr-FR" sz="1600" dirty="0" smtClean="0"/>
              <a:t> dans toutes les grandes villes du monde. </a:t>
            </a:r>
            <a:endParaRPr lang="fr-FR" sz="1600" dirty="0" smtClean="0"/>
          </a:p>
          <a:p>
            <a:pPr marL="0" indent="0">
              <a:buNone/>
            </a:pPr>
            <a:endParaRPr lang="fr-FR" sz="1600" dirty="0" smtClean="0"/>
          </a:p>
          <a:p>
            <a:pPr marL="0" indent="0">
              <a:buNone/>
            </a:pPr>
            <a:endParaRPr lang="fr-FR" sz="1600" dirty="0" smtClean="0"/>
          </a:p>
          <a:p>
            <a:pPr marL="0" indent="0">
              <a:buNone/>
            </a:pPr>
            <a:r>
              <a:rPr lang="fr-FR" sz="1100" u="sng" dirty="0"/>
              <a:t>Lien</a:t>
            </a:r>
            <a:r>
              <a:rPr lang="fr-FR" sz="1100" dirty="0"/>
              <a:t> : </a:t>
            </a:r>
            <a:r>
              <a:rPr lang="fr-FR" sz="1100" dirty="0">
                <a:hlinkClick r:id="rId3"/>
              </a:rPr>
              <a:t>http://stralayoga.com</a:t>
            </a:r>
            <a:r>
              <a:rPr lang="fr-FR" sz="1100" dirty="0" smtClean="0">
                <a:hlinkClick r:id="rId3"/>
              </a:rPr>
              <a:t>/</a:t>
            </a:r>
            <a:r>
              <a:rPr lang="fr-FR" sz="1100" dirty="0" smtClean="0"/>
              <a:t> </a:t>
            </a:r>
            <a:endParaRPr lang="fr-FR" sz="1100" dirty="0"/>
          </a:p>
        </p:txBody>
      </p:sp>
      <p:pic>
        <p:nvPicPr>
          <p:cNvPr id="2050" name="Picture 2" descr="http://watchitnowentertainment.com/wp-content/uploads/2012/08/This-is-Yoga-1-Daily-Yoga-for-Everyon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4168" y="3186338"/>
            <a:ext cx="2354781" cy="33390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3345867"/>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prstGeom prst="rect">
            <a:avLst/>
          </a:prstGeom>
        </p:spPr>
        <p:txBody>
          <a:bodyPr vert="horz" lIns="91425" tIns="91425" rIns="91425" bIns="91425" anchor="b" anchorCtr="0">
            <a:noAutofit/>
          </a:bodyPr>
          <a:lstStyle/>
          <a:p>
            <a:r>
              <a:rPr lang="fr" sz="4000" dirty="0"/>
              <a:t>Stratégie - entreprise à benchmarker</a:t>
            </a:r>
          </a:p>
        </p:txBody>
      </p:sp>
      <p:sp>
        <p:nvSpPr>
          <p:cNvPr id="227" name="Shape 227"/>
          <p:cNvSpPr txBox="1">
            <a:spLocks noGrp="1"/>
          </p:cNvSpPr>
          <p:nvPr>
            <p:ph sz="quarter" idx="1"/>
          </p:nvPr>
        </p:nvSpPr>
        <p:spPr>
          <a:xfrm>
            <a:off x="179512" y="1484784"/>
            <a:ext cx="8964488" cy="4495800"/>
          </a:xfrm>
          <a:prstGeom prst="rect">
            <a:avLst/>
          </a:prstGeom>
        </p:spPr>
        <p:txBody>
          <a:bodyPr vert="horz" lIns="91425" tIns="91425" rIns="91425" bIns="91425" anchor="t" anchorCtr="0">
            <a:noAutofit/>
          </a:bodyPr>
          <a:lstStyle/>
          <a:p>
            <a:pPr>
              <a:buNone/>
            </a:pPr>
            <a:r>
              <a:rPr lang="fr" sz="1600" b="1" dirty="0" smtClean="0">
                <a:solidFill>
                  <a:schemeClr val="accent1"/>
                </a:solidFill>
              </a:rPr>
              <a:t>GoPro</a:t>
            </a:r>
            <a:endParaRPr lang="fr" sz="1800" dirty="0">
              <a:solidFill>
                <a:schemeClr val="accent1"/>
              </a:solidFill>
            </a:endParaRPr>
          </a:p>
          <a:p>
            <a:pPr>
              <a:buNone/>
            </a:pPr>
            <a:r>
              <a:rPr lang="fr" sz="1400" dirty="0"/>
              <a:t>I</a:t>
            </a:r>
            <a:r>
              <a:rPr lang="fr" sz="1400" u="sng" dirty="0"/>
              <a:t>dée </a:t>
            </a:r>
            <a:r>
              <a:rPr lang="fr" sz="1400" u="sng" dirty="0" smtClean="0"/>
              <a:t>source</a:t>
            </a:r>
            <a:r>
              <a:rPr lang="fr" sz="1400" dirty="0" smtClean="0"/>
              <a:t> : </a:t>
            </a:r>
          </a:p>
          <a:p>
            <a:pPr marL="0" indent="0">
              <a:buNone/>
            </a:pPr>
            <a:r>
              <a:rPr lang="fr" sz="1400" dirty="0" smtClean="0"/>
              <a:t>Depuis </a:t>
            </a:r>
            <a:r>
              <a:rPr lang="fr" sz="1400" dirty="0"/>
              <a:t>sa création en 2005, la Caméra GoPro Hero est devenu l’outil d’enregistrement vidéo incontournable pour tous les amateurs de sport à sensation forte. La caméra Hero de la marque se positionne sur un segment niche du marché des caméras vidéos amateurs. Le produit s’est rapidement imposé comme le leader avec plus de 80% de part de marché sur le marché Européen et Américain en seulement 5 ans. Le fondateur de GoPro a donc fait le choix de positionner ses produits sur un segment novateur en adéquation avec les nouveaux besoins des utilisateurs en particulier auprès des amateurs de sport mécaniques, aquatiques et outdoor. Ainsi que vous soyez novices ou experts en sport de glisse, sport automobiles et aquatiques, la GoPro Hero est devenu l’outil pratique et indispensable pour enregistrer en haute qualité ses prouesses sportives. </a:t>
            </a:r>
          </a:p>
          <a:p>
            <a:pPr>
              <a:buNone/>
            </a:pPr>
            <a:endParaRPr sz="1400" dirty="0"/>
          </a:p>
          <a:p>
            <a:pPr>
              <a:buNone/>
            </a:pPr>
            <a:r>
              <a:rPr lang="fr" sz="1400" u="sng" dirty="0"/>
              <a:t>Tendance marketing</a:t>
            </a:r>
            <a:r>
              <a:rPr lang="fr" sz="1400" dirty="0"/>
              <a:t> : </a:t>
            </a:r>
          </a:p>
          <a:p>
            <a:pPr>
              <a:buFont typeface="Arial" panose="020B0604020202020204" pitchFamily="34" charset="0"/>
              <a:buChar char="•"/>
            </a:pPr>
            <a:r>
              <a:rPr lang="fr" sz="1400" dirty="0"/>
              <a:t>Practicité </a:t>
            </a:r>
            <a:r>
              <a:rPr lang="fr-FR" sz="1400" dirty="0" smtClean="0">
                <a:cs typeface="Lucida Sans Unicode"/>
              </a:rPr>
              <a:t>→</a:t>
            </a:r>
            <a:r>
              <a:rPr lang="fr" sz="1400" dirty="0" smtClean="0"/>
              <a:t> </a:t>
            </a:r>
            <a:r>
              <a:rPr lang="fr" sz="1400" dirty="0" smtClean="0"/>
              <a:t>baroudeur</a:t>
            </a:r>
          </a:p>
          <a:p>
            <a:pPr>
              <a:buFont typeface="Arial" panose="020B0604020202020204" pitchFamily="34" charset="0"/>
              <a:buChar char="•"/>
            </a:pPr>
            <a:r>
              <a:rPr lang="fr" sz="1400" dirty="0" smtClean="0"/>
              <a:t>Plaisir </a:t>
            </a:r>
            <a:r>
              <a:rPr lang="fr-FR" sz="1400" dirty="0" smtClean="0">
                <a:cs typeface="Lucida Sans Unicode"/>
              </a:rPr>
              <a:t>→</a:t>
            </a:r>
            <a:r>
              <a:rPr lang="fr" sz="1400" dirty="0" smtClean="0"/>
              <a:t> </a:t>
            </a:r>
            <a:r>
              <a:rPr lang="fr" sz="1400" dirty="0"/>
              <a:t>magique et merveilleux, expérientiel </a:t>
            </a:r>
            <a:endParaRPr lang="fr-FR" sz="1400" u="sng" dirty="0"/>
          </a:p>
          <a:p>
            <a:pPr>
              <a:buNone/>
            </a:pPr>
            <a:endParaRPr sz="1400" u="sng" dirty="0"/>
          </a:p>
          <a:p>
            <a:pPr>
              <a:buNone/>
            </a:pPr>
            <a:r>
              <a:rPr lang="fr" sz="1400" u="sng" dirty="0"/>
              <a:t>Idée </a:t>
            </a:r>
            <a:r>
              <a:rPr lang="fr" sz="1400" u="sng" dirty="0" smtClean="0"/>
              <a:t>novatrice</a:t>
            </a:r>
            <a:r>
              <a:rPr lang="fr" sz="1400" dirty="0" smtClean="0"/>
              <a:t> :</a:t>
            </a:r>
            <a:endParaRPr sz="1400" dirty="0"/>
          </a:p>
          <a:p>
            <a:pPr marL="0" indent="0">
              <a:buNone/>
            </a:pPr>
            <a:r>
              <a:rPr lang="fr-FR" sz="1400" dirty="0" smtClean="0"/>
              <a:t>Permettre une </a:t>
            </a:r>
            <a:r>
              <a:rPr lang="fr-FR" sz="1400" dirty="0" err="1" smtClean="0"/>
              <a:t>GoPro</a:t>
            </a:r>
            <a:r>
              <a:rPr lang="fr-FR" sz="1400" dirty="0" smtClean="0"/>
              <a:t> qui aurait la possibilité de partager directement les vidéos sur les réseaux sociaux (ex : sur </a:t>
            </a:r>
            <a:r>
              <a:rPr lang="fr-FR" sz="1400" dirty="0" err="1" smtClean="0"/>
              <a:t>Instragram</a:t>
            </a:r>
            <a:r>
              <a:rPr lang="fr-FR" sz="1400" dirty="0" smtClean="0"/>
              <a:t>).</a:t>
            </a:r>
          </a:p>
          <a:p>
            <a:pPr marL="0" indent="0">
              <a:buNone/>
            </a:pPr>
            <a:endParaRPr sz="1400" dirty="0"/>
          </a:p>
          <a:p>
            <a:pPr>
              <a:buNone/>
            </a:pPr>
            <a:r>
              <a:rPr lang="fr" sz="1100" u="sng" dirty="0"/>
              <a:t>Source : </a:t>
            </a:r>
            <a:r>
              <a:rPr lang="fr" sz="1100" dirty="0">
                <a:hlinkClick r:id="rId3"/>
              </a:rPr>
              <a:t>http://fr.gopro.com</a:t>
            </a:r>
            <a:r>
              <a:rPr lang="fr" sz="1100" dirty="0" smtClean="0">
                <a:hlinkClick r:id="rId3"/>
              </a:rPr>
              <a:t>/</a:t>
            </a:r>
            <a:r>
              <a:rPr lang="fr" sz="1100" dirty="0" smtClean="0"/>
              <a:t> </a:t>
            </a:r>
            <a:endParaRPr lang="fr" sz="1100" dirty="0"/>
          </a:p>
        </p:txBody>
      </p:sp>
      <p:pic>
        <p:nvPicPr>
          <p:cNvPr id="228" name="Shape 228"/>
          <p:cNvPicPr preferRelativeResize="0"/>
          <p:nvPr/>
        </p:nvPicPr>
        <p:blipFill>
          <a:blip r:embed="rId4" cstate="print"/>
          <a:stretch>
            <a:fillRect/>
          </a:stretch>
        </p:blipFill>
        <p:spPr>
          <a:xfrm>
            <a:off x="5940152" y="4365104"/>
            <a:ext cx="1983068" cy="1115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189992036"/>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prstGeom prst="rect">
            <a:avLst/>
          </a:prstGeom>
        </p:spPr>
        <p:txBody>
          <a:bodyPr vert="horz" lIns="91425" tIns="91425" rIns="91425" bIns="91425" anchor="b" anchorCtr="0">
            <a:noAutofit/>
          </a:bodyPr>
          <a:lstStyle/>
          <a:p>
            <a:r>
              <a:rPr lang="fr" dirty="0"/>
              <a:t>Commercial - Distribution </a:t>
            </a:r>
          </a:p>
        </p:txBody>
      </p:sp>
      <p:sp>
        <p:nvSpPr>
          <p:cNvPr id="234" name="Shape 234"/>
          <p:cNvSpPr txBox="1">
            <a:spLocks noGrp="1"/>
          </p:cNvSpPr>
          <p:nvPr>
            <p:ph sz="quarter" idx="1"/>
          </p:nvPr>
        </p:nvSpPr>
        <p:spPr>
          <a:prstGeom prst="rect">
            <a:avLst/>
          </a:prstGeom>
        </p:spPr>
        <p:txBody>
          <a:bodyPr vert="horz" lIns="91425" tIns="91425" rIns="91425" bIns="91425" anchor="t" anchorCtr="0">
            <a:noAutofit/>
          </a:bodyPr>
          <a:lstStyle/>
          <a:p>
            <a:pPr>
              <a:buClr>
                <a:schemeClr val="dk1"/>
              </a:buClr>
              <a:buSzPct val="45833"/>
              <a:buNone/>
            </a:pPr>
            <a:r>
              <a:rPr lang="fr" sz="1600" b="1" dirty="0">
                <a:solidFill>
                  <a:schemeClr val="accent1"/>
                </a:solidFill>
              </a:rPr>
              <a:t>Groupon et </a:t>
            </a:r>
            <a:r>
              <a:rPr lang="fr" sz="1600" b="1" dirty="0" smtClean="0">
                <a:solidFill>
                  <a:schemeClr val="accent1"/>
                </a:solidFill>
              </a:rPr>
              <a:t>HighCo</a:t>
            </a:r>
            <a:endParaRPr lang="fr" sz="1600" b="1" dirty="0">
              <a:solidFill>
                <a:schemeClr val="accent1"/>
              </a:solidFill>
            </a:endParaRPr>
          </a:p>
          <a:p>
            <a:pPr marL="0" indent="0">
              <a:buClr>
                <a:schemeClr val="dk1"/>
              </a:buClr>
              <a:buNone/>
            </a:pPr>
            <a:r>
              <a:rPr lang="fr" sz="1600" u="sng" dirty="0" smtClean="0"/>
              <a:t/>
            </a:r>
            <a:br>
              <a:rPr lang="fr" sz="1600" u="sng" dirty="0" smtClean="0"/>
            </a:br>
            <a:r>
              <a:rPr lang="fr" sz="1400" u="sng" dirty="0" smtClean="0"/>
              <a:t>Idée source</a:t>
            </a:r>
            <a:r>
              <a:rPr lang="fr" sz="1400" dirty="0" smtClean="0"/>
              <a:t> : </a:t>
            </a:r>
          </a:p>
          <a:p>
            <a:pPr marL="0" indent="0">
              <a:buClr>
                <a:schemeClr val="dk1"/>
              </a:buClr>
              <a:buNone/>
            </a:pPr>
            <a:r>
              <a:rPr lang="fr-FR" sz="1400" dirty="0" err="1" smtClean="0"/>
              <a:t>HighCo</a:t>
            </a:r>
            <a:r>
              <a:rPr lang="fr-FR" sz="1400" dirty="0"/>
              <a:t>, l’un des acteurs majeurs de la promotion digitale s’est associé à </a:t>
            </a:r>
            <a:r>
              <a:rPr lang="fr-FR" sz="1400" dirty="0" err="1"/>
              <a:t>Groupon</a:t>
            </a:r>
            <a:r>
              <a:rPr lang="fr-FR" sz="1400" dirty="0"/>
              <a:t> France pour écouler les coupons sous forme de bons plans. Un nouveau canal de distribution digitale de « bons plans » a vu le jour, les marques et les distributeurs écoulant déjà des bons plans sur le web via certains canaux spécifiques, à l’image des </a:t>
            </a:r>
            <a:r>
              <a:rPr lang="fr-FR" sz="1400" dirty="0" err="1"/>
              <a:t>Rosedeals</a:t>
            </a:r>
            <a:r>
              <a:rPr lang="fr-FR" sz="1400" dirty="0"/>
              <a:t> et de Vente-Privée, qui concernent à la fois les marques et les distributeurs. </a:t>
            </a:r>
            <a:r>
              <a:rPr lang="fr-FR" sz="1400" dirty="0" err="1"/>
              <a:t>Groupon</a:t>
            </a:r>
            <a:r>
              <a:rPr lang="fr-FR" sz="1400" dirty="0"/>
              <a:t> et </a:t>
            </a:r>
            <a:r>
              <a:rPr lang="fr-FR" sz="1400" dirty="0" err="1"/>
              <a:t>HighCo</a:t>
            </a:r>
            <a:r>
              <a:rPr lang="fr-FR" sz="1400" dirty="0"/>
              <a:t> conjuguent leurs savoir-faire respectifs pour offrir un nouveau canal digital de couponing. Un premier « deal » cet été a concerné des bons de réduction de 2€ pour Nivea Sun. Une autre offre a concerné Joker. </a:t>
            </a:r>
            <a:endParaRPr lang="fr-FR" sz="1400" dirty="0" smtClean="0"/>
          </a:p>
          <a:p>
            <a:pPr>
              <a:buNone/>
            </a:pPr>
            <a:endParaRPr sz="1400" dirty="0"/>
          </a:p>
          <a:p>
            <a:pPr>
              <a:buNone/>
            </a:pPr>
            <a:r>
              <a:rPr lang="fr" sz="1400" u="sng" dirty="0"/>
              <a:t>Tendance marketing : </a:t>
            </a:r>
            <a:endParaRPr sz="1400" u="sng" dirty="0"/>
          </a:p>
          <a:p>
            <a:pPr>
              <a:buFont typeface="Arial" panose="020B0604020202020204" pitchFamily="34" charset="0"/>
              <a:buChar char="•"/>
            </a:pPr>
            <a:r>
              <a:rPr lang="fr" sz="1400" dirty="0"/>
              <a:t>Sécurité/progès </a:t>
            </a:r>
            <a:r>
              <a:rPr lang="fr-FR" sz="1400" dirty="0" smtClean="0">
                <a:cs typeface="Lucida Sans Unicode"/>
              </a:rPr>
              <a:t>→</a:t>
            </a:r>
            <a:r>
              <a:rPr lang="fr" sz="1400" dirty="0" smtClean="0"/>
              <a:t> online</a:t>
            </a:r>
            <a:endParaRPr lang="fr-FR" sz="1400" u="sng" dirty="0"/>
          </a:p>
          <a:p>
            <a:pPr>
              <a:buNone/>
            </a:pPr>
            <a:endParaRPr sz="1400" u="sng" dirty="0"/>
          </a:p>
          <a:p>
            <a:pPr>
              <a:buClr>
                <a:schemeClr val="dk1"/>
              </a:buClr>
              <a:buSzPct val="91666"/>
              <a:buNone/>
            </a:pPr>
            <a:r>
              <a:rPr lang="fr" sz="1400" u="sng" dirty="0"/>
              <a:t>Idée </a:t>
            </a:r>
            <a:r>
              <a:rPr lang="fr" sz="1400" u="sng" dirty="0" smtClean="0"/>
              <a:t>novatrice </a:t>
            </a:r>
            <a:r>
              <a:rPr lang="fr" sz="1400" u="sng" dirty="0"/>
              <a:t>: </a:t>
            </a:r>
          </a:p>
          <a:p>
            <a:pPr marL="0" indent="0">
              <a:buNone/>
            </a:pPr>
            <a:r>
              <a:rPr lang="fr-FR" sz="1400" dirty="0" smtClean="0"/>
              <a:t>Permettre d’écouler les coupons non pas seulement des les réseaux de distribution mais aussi dans les magasins spécialisés (ex : magasins de vêtements, type Zara, H&amp;M, Gap</a:t>
            </a:r>
            <a:r>
              <a:rPr lang="fr-FR" sz="1400" dirty="0" smtClean="0"/>
              <a:t>,…)</a:t>
            </a:r>
          </a:p>
          <a:p>
            <a:pPr marL="0" indent="0">
              <a:buNone/>
            </a:pPr>
            <a:endParaRPr lang="fr-FR" sz="1400" dirty="0" smtClean="0"/>
          </a:p>
          <a:p>
            <a:pPr marL="0" indent="0">
              <a:buNone/>
            </a:pPr>
            <a:endParaRPr sz="1400" dirty="0"/>
          </a:p>
          <a:p>
            <a:pPr>
              <a:buClr>
                <a:schemeClr val="dk1"/>
              </a:buClr>
              <a:buSzPct val="91666"/>
              <a:buNone/>
            </a:pPr>
            <a:r>
              <a:rPr lang="fr" sz="1100" u="sng" dirty="0"/>
              <a:t>Source :</a:t>
            </a:r>
            <a:r>
              <a:rPr lang="fr" sz="1100" dirty="0"/>
              <a:t> </a:t>
            </a:r>
            <a:r>
              <a:rPr lang="fr" sz="1100" dirty="0">
                <a:hlinkClick r:id="rId3"/>
              </a:rPr>
              <a:t>http://www.smart-talk.eu/highco-propose-des-coupons-de-reduction-nivea-sun-et-joker-sur-groupon</a:t>
            </a:r>
            <a:r>
              <a:rPr lang="fr" sz="1100" dirty="0" smtClean="0">
                <a:hlinkClick r:id="rId3"/>
              </a:rPr>
              <a:t>/</a:t>
            </a:r>
            <a:r>
              <a:rPr lang="fr" sz="1100" dirty="0" smtClean="0"/>
              <a:t> </a:t>
            </a:r>
            <a:endParaRPr lang="fr" sz="1100" dirty="0"/>
          </a:p>
          <a:p>
            <a:pPr>
              <a:buClr>
                <a:schemeClr val="dk1"/>
              </a:buClr>
              <a:buNone/>
            </a:pPr>
            <a:endParaRPr sz="1200" dirty="0"/>
          </a:p>
          <a:p>
            <a:pPr>
              <a:buClr>
                <a:schemeClr val="dk1"/>
              </a:buClr>
              <a:buNone/>
            </a:pPr>
            <a:endParaRPr sz="1200" dirty="0"/>
          </a:p>
          <a:p>
            <a:pPr>
              <a:buClr>
                <a:schemeClr val="dk1"/>
              </a:buClr>
              <a:buNone/>
            </a:pPr>
            <a:endParaRPr sz="1100" dirty="0"/>
          </a:p>
          <a:p>
            <a:pPr>
              <a:buClr>
                <a:schemeClr val="dk1"/>
              </a:buClr>
              <a:buNone/>
            </a:pPr>
            <a:endParaRPr sz="1200" dirty="0"/>
          </a:p>
          <a:p>
            <a:pPr>
              <a:buClr>
                <a:schemeClr val="dk1"/>
              </a:buClr>
              <a:buNone/>
            </a:pPr>
            <a:endParaRPr sz="1200" dirty="0"/>
          </a:p>
          <a:p>
            <a:pPr>
              <a:buClr>
                <a:schemeClr val="dk1"/>
              </a:buClr>
              <a:buNone/>
            </a:pPr>
            <a:endParaRPr sz="3200" dirty="0"/>
          </a:p>
          <a:p>
            <a:pPr>
              <a:buNone/>
            </a:pPr>
            <a:endParaRPr sz="3200" dirty="0"/>
          </a:p>
        </p:txBody>
      </p:sp>
      <p:pic>
        <p:nvPicPr>
          <p:cNvPr id="235" name="Shape 235"/>
          <p:cNvPicPr preferRelativeResize="0"/>
          <p:nvPr/>
        </p:nvPicPr>
        <p:blipFill>
          <a:blip r:embed="rId4" cstate="print"/>
          <a:stretch>
            <a:fillRect/>
          </a:stretch>
        </p:blipFill>
        <p:spPr>
          <a:xfrm>
            <a:off x="5220072" y="4005064"/>
            <a:ext cx="2736304" cy="13465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818391203"/>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prstGeom prst="rect">
            <a:avLst/>
          </a:prstGeom>
        </p:spPr>
        <p:txBody>
          <a:bodyPr vert="horz" lIns="91425" tIns="91425" rIns="91425" bIns="91425" anchor="b" anchorCtr="0">
            <a:noAutofit/>
          </a:bodyPr>
          <a:lstStyle/>
          <a:p>
            <a:r>
              <a:rPr lang="fr" dirty="0"/>
              <a:t>Commercial - Communication</a:t>
            </a:r>
          </a:p>
        </p:txBody>
      </p:sp>
      <p:sp>
        <p:nvSpPr>
          <p:cNvPr id="241" name="Shape 241"/>
          <p:cNvSpPr txBox="1">
            <a:spLocks noGrp="1"/>
          </p:cNvSpPr>
          <p:nvPr>
            <p:ph sz="quarter" idx="1"/>
          </p:nvPr>
        </p:nvSpPr>
        <p:spPr>
          <a:xfrm>
            <a:off x="179512" y="1484784"/>
            <a:ext cx="8640960" cy="4495800"/>
          </a:xfrm>
          <a:prstGeom prst="rect">
            <a:avLst/>
          </a:prstGeom>
        </p:spPr>
        <p:txBody>
          <a:bodyPr vert="horz" lIns="91425" tIns="91425" rIns="91425" bIns="91425" anchor="t" anchorCtr="0">
            <a:noAutofit/>
          </a:bodyPr>
          <a:lstStyle/>
          <a:p>
            <a:pPr>
              <a:lnSpc>
                <a:spcPct val="115000"/>
              </a:lnSpc>
              <a:buClr>
                <a:schemeClr val="dk1"/>
              </a:buClr>
              <a:buSzPct val="61111"/>
              <a:buNone/>
            </a:pPr>
            <a:r>
              <a:rPr lang="fr" sz="1600" b="1" dirty="0">
                <a:solidFill>
                  <a:schemeClr val="accent1"/>
                </a:solidFill>
              </a:rPr>
              <a:t>Pedigree : adopter un chien qui nous ressemble vraiment</a:t>
            </a:r>
          </a:p>
          <a:p>
            <a:pPr>
              <a:buNone/>
            </a:pPr>
            <a:endParaRPr sz="1400" dirty="0"/>
          </a:p>
          <a:p>
            <a:pPr>
              <a:buNone/>
            </a:pPr>
            <a:r>
              <a:rPr lang="fr" sz="1400" u="sng" dirty="0"/>
              <a:t>Idée </a:t>
            </a:r>
            <a:r>
              <a:rPr lang="fr" sz="1400" u="sng" dirty="0" smtClean="0"/>
              <a:t>source</a:t>
            </a:r>
            <a:r>
              <a:rPr lang="fr" sz="1400" dirty="0" smtClean="0"/>
              <a:t> </a:t>
            </a:r>
            <a:r>
              <a:rPr lang="fr" sz="1400" dirty="0"/>
              <a:t>:</a:t>
            </a:r>
          </a:p>
          <a:p>
            <a:pPr marL="0" indent="0">
              <a:buNone/>
            </a:pPr>
            <a:r>
              <a:rPr lang="fr" sz="1400" dirty="0"/>
              <a:t>Pour encourager les adoptions, Pedigree a développé un site amusant qui facilite ce phénomène. À partir d’un logiciel de reconnaissance faciale, ce </a:t>
            </a:r>
            <a:r>
              <a:rPr lang="fr" sz="1400" dirty="0" smtClean="0"/>
              <a:t>site </a:t>
            </a:r>
            <a:r>
              <a:rPr lang="fr" sz="1400" dirty="0"/>
              <a:t>propose de trouver le chien qui nous ressemble le plus ! Et même si les internautes n’adoptent pas nécessairement leur double canin, l’initiative, doublée d’un volet social pour partager l’image du chien, permet de donner un coup de projecteur en faveur de l’adoption. De nombreux internautes s’essaient en tout cas à ce jeu de la ressemblance.</a:t>
            </a:r>
          </a:p>
          <a:p>
            <a:pPr>
              <a:buNone/>
            </a:pPr>
            <a:endParaRPr lang="fr" sz="1400" u="sng" dirty="0" smtClean="0"/>
          </a:p>
          <a:p>
            <a:pPr>
              <a:buNone/>
            </a:pPr>
            <a:r>
              <a:rPr lang="fr" sz="1400" u="sng" dirty="0" smtClean="0"/>
              <a:t>Tendance </a:t>
            </a:r>
            <a:r>
              <a:rPr lang="fr" sz="1400" u="sng" dirty="0"/>
              <a:t>marketing </a:t>
            </a:r>
            <a:r>
              <a:rPr lang="fr" sz="1400" dirty="0"/>
              <a:t>: </a:t>
            </a:r>
          </a:p>
          <a:p>
            <a:pPr>
              <a:buFont typeface="Arial" panose="020B0604020202020204" pitchFamily="34" charset="0"/>
              <a:buChar char="•"/>
            </a:pPr>
            <a:r>
              <a:rPr lang="fr" sz="1400" dirty="0"/>
              <a:t>Plaisir </a:t>
            </a:r>
            <a:r>
              <a:rPr lang="fr-FR" sz="1400" dirty="0" smtClean="0">
                <a:cs typeface="Lucida Sans Unicode"/>
              </a:rPr>
              <a:t>→ </a:t>
            </a:r>
            <a:r>
              <a:rPr lang="fr" sz="1400" dirty="0" smtClean="0"/>
              <a:t>fun</a:t>
            </a:r>
            <a:r>
              <a:rPr lang="fr" sz="1400" dirty="0"/>
              <a:t>, décalage, ludique</a:t>
            </a:r>
          </a:p>
          <a:p>
            <a:pPr>
              <a:buFont typeface="Arial" panose="020B0604020202020204" pitchFamily="34" charset="0"/>
              <a:buChar char="•"/>
            </a:pPr>
            <a:r>
              <a:rPr lang="fr" sz="1400" dirty="0" smtClean="0"/>
              <a:t>Ethique </a:t>
            </a:r>
            <a:r>
              <a:rPr lang="fr-FR" sz="1400" dirty="0" smtClean="0">
                <a:cs typeface="Lucida Sans Unicode"/>
              </a:rPr>
              <a:t>→</a:t>
            </a:r>
            <a:r>
              <a:rPr lang="fr" sz="1400" dirty="0" smtClean="0"/>
              <a:t> solidarité </a:t>
            </a:r>
            <a:endParaRPr lang="fr" sz="1400" dirty="0"/>
          </a:p>
          <a:p>
            <a:pPr>
              <a:buNone/>
            </a:pPr>
            <a:endParaRPr lang="fr-FR" sz="1400" dirty="0"/>
          </a:p>
          <a:p>
            <a:pPr>
              <a:buNone/>
            </a:pPr>
            <a:r>
              <a:rPr lang="fr-FR" sz="1400" u="sng" dirty="0" smtClean="0"/>
              <a:t>Idée novatrice</a:t>
            </a:r>
            <a:r>
              <a:rPr lang="fr-FR" sz="1400" dirty="0" smtClean="0"/>
              <a:t> : </a:t>
            </a:r>
          </a:p>
          <a:p>
            <a:pPr marL="0" indent="0">
              <a:buNone/>
            </a:pPr>
            <a:r>
              <a:rPr lang="fr-FR" sz="1400" dirty="0" smtClean="0"/>
              <a:t>Pedigree pourrait également offrir des produits de la marque si la personne fait </a:t>
            </a:r>
            <a:br>
              <a:rPr lang="fr-FR" sz="1400" dirty="0" smtClean="0"/>
            </a:br>
            <a:r>
              <a:rPr lang="fr-FR" sz="1400" dirty="0" smtClean="0"/>
              <a:t>une adoption</a:t>
            </a:r>
            <a:r>
              <a:rPr lang="fr-FR" sz="1400" dirty="0" smtClean="0"/>
              <a:t>.</a:t>
            </a:r>
          </a:p>
          <a:p>
            <a:pPr marL="0" indent="0">
              <a:buNone/>
            </a:pPr>
            <a:endParaRPr sz="1500" dirty="0"/>
          </a:p>
          <a:p>
            <a:pPr>
              <a:buNone/>
            </a:pPr>
            <a:r>
              <a:rPr lang="fr" sz="1100" u="sng" dirty="0" smtClean="0"/>
              <a:t>Lien</a:t>
            </a:r>
            <a:r>
              <a:rPr lang="fr" sz="1100" dirty="0" smtClean="0"/>
              <a:t> </a:t>
            </a:r>
            <a:r>
              <a:rPr lang="fr" sz="1100" dirty="0"/>
              <a:t>: </a:t>
            </a:r>
            <a:r>
              <a:rPr lang="fr" sz="1100" dirty="0">
                <a:hlinkClick r:id="rId3"/>
              </a:rPr>
              <a:t>http://www.pedigreeadoptiondrive.co.nz</a:t>
            </a:r>
            <a:r>
              <a:rPr lang="fr" sz="1100" dirty="0" smtClean="0">
                <a:hlinkClick r:id="rId3"/>
              </a:rPr>
              <a:t>/</a:t>
            </a:r>
            <a:r>
              <a:rPr lang="fr" sz="1100" dirty="0" smtClean="0"/>
              <a:t> </a:t>
            </a:r>
            <a:endParaRPr lang="fr" sz="1100" dirty="0"/>
          </a:p>
        </p:txBody>
      </p:sp>
      <p:pic>
        <p:nvPicPr>
          <p:cNvPr id="242" name="Shape 242"/>
          <p:cNvPicPr preferRelativeResize="0"/>
          <p:nvPr/>
        </p:nvPicPr>
        <p:blipFill>
          <a:blip r:embed="rId4" cstate="print"/>
          <a:stretch>
            <a:fillRect/>
          </a:stretch>
        </p:blipFill>
        <p:spPr>
          <a:xfrm>
            <a:off x="6804248" y="4869160"/>
            <a:ext cx="2108624" cy="16119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820790524"/>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prstGeom prst="rect">
            <a:avLst/>
          </a:prstGeom>
        </p:spPr>
        <p:txBody>
          <a:bodyPr vert="horz" lIns="91425" tIns="91425" rIns="91425" bIns="91425" anchor="b" anchorCtr="0">
            <a:noAutofit/>
          </a:bodyPr>
          <a:lstStyle/>
          <a:p>
            <a:r>
              <a:rPr lang="fr" dirty="0"/>
              <a:t>Commercial - Situation d’achat </a:t>
            </a:r>
          </a:p>
        </p:txBody>
      </p:sp>
      <p:sp>
        <p:nvSpPr>
          <p:cNvPr id="248" name="Shape 248"/>
          <p:cNvSpPr txBox="1"/>
          <p:nvPr/>
        </p:nvSpPr>
        <p:spPr>
          <a:xfrm>
            <a:off x="216811" y="2518280"/>
            <a:ext cx="8233200" cy="3578084"/>
          </a:xfrm>
          <a:prstGeom prst="rect">
            <a:avLst/>
          </a:prstGeom>
        </p:spPr>
        <p:txBody>
          <a:bodyPr lIns="91425" tIns="91425" rIns="91425" bIns="91425" anchor="ctr" anchorCtr="0">
            <a:noAutofit/>
          </a:bodyPr>
          <a:lstStyle/>
          <a:p>
            <a:endParaRPr lang="fr" sz="1600" b="1" dirty="0" smtClean="0">
              <a:solidFill>
                <a:schemeClr val="accent1"/>
              </a:solidFill>
            </a:endParaRPr>
          </a:p>
          <a:p>
            <a:r>
              <a:rPr lang="fr" sz="1600" b="1" dirty="0" smtClean="0">
                <a:solidFill>
                  <a:schemeClr val="accent1"/>
                </a:solidFill>
              </a:rPr>
              <a:t>Au </a:t>
            </a:r>
            <a:r>
              <a:rPr lang="fr" sz="1600" b="1" dirty="0" smtClean="0">
                <a:solidFill>
                  <a:schemeClr val="accent1"/>
                </a:solidFill>
              </a:rPr>
              <a:t>fut et à mesure, Bar générateur de convivialité</a:t>
            </a:r>
          </a:p>
          <a:p>
            <a:endParaRPr sz="1200" dirty="0"/>
          </a:p>
          <a:p>
            <a:pPr algn="just">
              <a:spcAft>
                <a:spcPts val="2300"/>
              </a:spcAft>
            </a:pPr>
            <a:r>
              <a:rPr lang="fr" sz="1400" u="sng" dirty="0"/>
              <a:t>Idée source</a:t>
            </a:r>
            <a:r>
              <a:rPr lang="fr" sz="1400" dirty="0"/>
              <a:t> </a:t>
            </a:r>
            <a:r>
              <a:rPr lang="fr" sz="1400" dirty="0" smtClean="0"/>
              <a:t>: </a:t>
            </a:r>
            <a:r>
              <a:rPr lang="fr" sz="1400" dirty="0"/>
              <a:t>"Au fût et à mesure" est un nouveau concept de bar à bière, importé d'Espagne. Le principe est tel que sur  chacune des tables,  il y  a une pompe à bière. </a:t>
            </a:r>
            <a:endParaRPr lang="fr" sz="1400" dirty="0" smtClean="0"/>
          </a:p>
          <a:p>
            <a:pPr>
              <a:spcAft>
                <a:spcPts val="2300"/>
              </a:spcAft>
            </a:pPr>
            <a:r>
              <a:rPr lang="fr" sz="1400" dirty="0" smtClean="0"/>
              <a:t>On </a:t>
            </a:r>
            <a:r>
              <a:rPr lang="fr" sz="1400" dirty="0"/>
              <a:t>y  a libre accès grâce à une carte. Le bar offre également une </a:t>
            </a:r>
            <a:r>
              <a:rPr lang="fr" sz="1400" dirty="0" smtClean="0"/>
              <a:t>ambiance </a:t>
            </a:r>
            <a:r>
              <a:rPr lang="fr" sz="1400" dirty="0"/>
              <a:t>où tous les amateurs et initiés de Rock pourront apprécier la </a:t>
            </a:r>
            <a:r>
              <a:rPr lang="fr" sz="1400" dirty="0" smtClean="0"/>
              <a:t>fraîcheur </a:t>
            </a:r>
            <a:r>
              <a:rPr lang="fr" sz="1400" dirty="0"/>
              <a:t>d'une variété de bières en écoutant leurs titres préférés. Par </a:t>
            </a:r>
            <a:r>
              <a:rPr lang="fr" sz="1400" dirty="0" smtClean="0"/>
              <a:t>ailleurs</a:t>
            </a:r>
            <a:r>
              <a:rPr lang="fr" sz="1400" dirty="0"/>
              <a:t>, tous les sportifs pourront supporter leurs équipes grâce à la </a:t>
            </a:r>
            <a:r>
              <a:rPr lang="fr" sz="1400" dirty="0" smtClean="0"/>
              <a:t/>
            </a:r>
            <a:br>
              <a:rPr lang="fr" sz="1400" dirty="0" smtClean="0"/>
            </a:br>
            <a:r>
              <a:rPr lang="fr" sz="1400" dirty="0" smtClean="0"/>
              <a:t>retransmission </a:t>
            </a:r>
            <a:r>
              <a:rPr lang="fr" sz="1400" dirty="0"/>
              <a:t>des matchs sur grands écrans</a:t>
            </a:r>
            <a:r>
              <a:rPr lang="fr" sz="1400" dirty="0" smtClean="0"/>
              <a:t>.</a:t>
            </a:r>
          </a:p>
          <a:p>
            <a:pPr algn="just">
              <a:spcAft>
                <a:spcPts val="2300"/>
              </a:spcAft>
            </a:pPr>
            <a:r>
              <a:rPr lang="fr" sz="1400" u="sng" dirty="0"/>
              <a:t>Tendance marketing</a:t>
            </a:r>
            <a:r>
              <a:rPr lang="fr" sz="1400" dirty="0"/>
              <a:t> </a:t>
            </a:r>
            <a:r>
              <a:rPr lang="fr" sz="1400" dirty="0" smtClean="0"/>
              <a:t>:</a:t>
            </a:r>
          </a:p>
          <a:p>
            <a:pPr marL="171450" indent="-171450">
              <a:spcAft>
                <a:spcPts val="2300"/>
              </a:spcAft>
              <a:buFont typeface="Arial" panose="020B0604020202020204" pitchFamily="34" charset="0"/>
              <a:buChar char="•"/>
            </a:pPr>
            <a:r>
              <a:rPr lang="fr" sz="1400" dirty="0" smtClean="0"/>
              <a:t>Plaisir </a:t>
            </a:r>
            <a:r>
              <a:rPr lang="fr-FR" sz="1400" dirty="0" smtClean="0">
                <a:cs typeface="Lucida Sans Unicode"/>
              </a:rPr>
              <a:t>→</a:t>
            </a:r>
            <a:r>
              <a:rPr lang="fr" sz="1400" dirty="0" smtClean="0"/>
              <a:t> </a:t>
            </a:r>
            <a:r>
              <a:rPr lang="fr" sz="1400" dirty="0" smtClean="0"/>
              <a:t>fun, surprise, </a:t>
            </a:r>
            <a:r>
              <a:rPr lang="fr" sz="1400" dirty="0" smtClean="0"/>
              <a:t>ludique.</a:t>
            </a:r>
          </a:p>
          <a:p>
            <a:pPr marL="171450" indent="-171450">
              <a:spcAft>
                <a:spcPts val="2300"/>
              </a:spcAft>
              <a:buFont typeface="Arial" panose="020B0604020202020204" pitchFamily="34" charset="0"/>
              <a:buChar char="•"/>
            </a:pPr>
            <a:r>
              <a:rPr lang="fr" sz="1400" dirty="0" smtClean="0"/>
              <a:t>Practicité </a:t>
            </a:r>
            <a:r>
              <a:rPr lang="fr-FR" sz="1400" dirty="0" smtClean="0">
                <a:cs typeface="Lucida Sans Unicode"/>
              </a:rPr>
              <a:t>→ </a:t>
            </a:r>
            <a:r>
              <a:rPr lang="fr-FR" sz="1400" dirty="0" smtClean="0">
                <a:cs typeface="Lucida Sans Unicode"/>
              </a:rPr>
              <a:t> </a:t>
            </a:r>
            <a:r>
              <a:rPr lang="fr" sz="1400" dirty="0" smtClean="0"/>
              <a:t>gain </a:t>
            </a:r>
            <a:r>
              <a:rPr lang="fr" sz="1400" dirty="0" smtClean="0"/>
              <a:t>de temps</a:t>
            </a:r>
          </a:p>
          <a:p>
            <a:pPr algn="just">
              <a:spcAft>
                <a:spcPts val="2300"/>
              </a:spcAft>
            </a:pPr>
            <a:r>
              <a:rPr lang="fr" sz="1400" u="sng" dirty="0" smtClean="0"/>
              <a:t>Idée </a:t>
            </a:r>
            <a:r>
              <a:rPr lang="fr" sz="1400" u="sng" dirty="0"/>
              <a:t>novatrice</a:t>
            </a:r>
            <a:r>
              <a:rPr lang="fr" sz="1400" dirty="0"/>
              <a:t> : </a:t>
            </a:r>
            <a:r>
              <a:rPr lang="fr" sz="1400" dirty="0" smtClean="0"/>
              <a:t> Le bar pourrait exporter son idée dans d’autres pays du monde</a:t>
            </a:r>
            <a:r>
              <a:rPr lang="fr" sz="1600" dirty="0" smtClean="0"/>
              <a:t>. </a:t>
            </a:r>
            <a:endParaRPr lang="fr" sz="1600" dirty="0" smtClean="0"/>
          </a:p>
          <a:p>
            <a:pPr algn="just">
              <a:spcAft>
                <a:spcPts val="2300"/>
              </a:spcAft>
            </a:pPr>
            <a:endParaRPr lang="fr" sz="1600" dirty="0"/>
          </a:p>
          <a:p>
            <a:pPr algn="just">
              <a:spcAft>
                <a:spcPts val="2300"/>
              </a:spcAft>
            </a:pPr>
            <a:r>
              <a:rPr lang="fr" sz="1100" u="sng" dirty="0" smtClean="0"/>
              <a:t>Lien</a:t>
            </a:r>
            <a:r>
              <a:rPr lang="fr" sz="1100" dirty="0" smtClean="0"/>
              <a:t> : </a:t>
            </a:r>
            <a:r>
              <a:rPr lang="fr" sz="1100" dirty="0" smtClean="0">
                <a:hlinkClick r:id="rId3"/>
              </a:rPr>
              <a:t>http://www.aufutetamesure.fr</a:t>
            </a:r>
            <a:r>
              <a:rPr lang="fr" sz="1100" dirty="0" smtClean="0">
                <a:hlinkClick r:id="rId3"/>
              </a:rPr>
              <a:t>/</a:t>
            </a:r>
            <a:r>
              <a:rPr lang="fr" sz="1100" dirty="0" smtClean="0"/>
              <a:t> </a:t>
            </a:r>
            <a:endParaRPr lang="fr" sz="1100" dirty="0" smtClean="0"/>
          </a:p>
          <a:p>
            <a:pPr algn="just">
              <a:spcAft>
                <a:spcPts val="2300"/>
              </a:spcAft>
            </a:pPr>
            <a:endParaRPr lang="fr" sz="1200" u="sng" dirty="0" smtClean="0"/>
          </a:p>
        </p:txBody>
      </p:sp>
      <p:pic>
        <p:nvPicPr>
          <p:cNvPr id="250" name="Shape 250"/>
          <p:cNvPicPr preferRelativeResize="0"/>
          <p:nvPr/>
        </p:nvPicPr>
        <p:blipFill>
          <a:blip r:embed="rId4" cstate="print"/>
          <a:stretch>
            <a:fillRect/>
          </a:stretch>
        </p:blipFill>
        <p:spPr>
          <a:xfrm>
            <a:off x="7020272" y="4437112"/>
            <a:ext cx="2015455" cy="2015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621815356"/>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prstGeom prst="rect">
            <a:avLst/>
          </a:prstGeom>
        </p:spPr>
        <p:txBody>
          <a:bodyPr vert="horz" lIns="91425" tIns="91425" rIns="91425" bIns="91425" anchor="b" anchorCtr="0">
            <a:noAutofit/>
          </a:bodyPr>
          <a:lstStyle/>
          <a:p>
            <a:r>
              <a:rPr lang="fr" dirty="0"/>
              <a:t>Commercial - événementiel </a:t>
            </a:r>
          </a:p>
        </p:txBody>
      </p:sp>
      <p:sp>
        <p:nvSpPr>
          <p:cNvPr id="256" name="Shape 256"/>
          <p:cNvSpPr txBox="1">
            <a:spLocks noGrp="1"/>
          </p:cNvSpPr>
          <p:nvPr>
            <p:ph sz="quarter" idx="1"/>
          </p:nvPr>
        </p:nvSpPr>
        <p:spPr>
          <a:xfrm>
            <a:off x="323528" y="1628800"/>
            <a:ext cx="8820472" cy="4495800"/>
          </a:xfrm>
          <a:prstGeom prst="rect">
            <a:avLst/>
          </a:prstGeom>
        </p:spPr>
        <p:txBody>
          <a:bodyPr vert="horz" lIns="91425" tIns="91425" rIns="91425" bIns="91425" anchor="t" anchorCtr="0">
            <a:noAutofit/>
          </a:bodyPr>
          <a:lstStyle/>
          <a:p>
            <a:pPr>
              <a:buNone/>
            </a:pPr>
            <a:r>
              <a:rPr lang="fr" sz="1600" b="1" dirty="0" smtClean="0">
                <a:solidFill>
                  <a:schemeClr val="accent1"/>
                </a:solidFill>
              </a:rPr>
              <a:t>“3e édition de la Journée de la Robe chez Nafnaf”</a:t>
            </a:r>
          </a:p>
          <a:p>
            <a:pPr>
              <a:buNone/>
            </a:pPr>
            <a:endParaRPr sz="1400" dirty="0">
              <a:solidFill>
                <a:schemeClr val="accent1"/>
              </a:solidFill>
            </a:endParaRPr>
          </a:p>
          <a:p>
            <a:pPr marL="0" indent="0">
              <a:spcAft>
                <a:spcPts val="2300"/>
              </a:spcAft>
              <a:buNone/>
            </a:pPr>
            <a:r>
              <a:rPr lang="fr" sz="1400" u="sng" dirty="0"/>
              <a:t>Idée </a:t>
            </a:r>
            <a:r>
              <a:rPr lang="fr" sz="1400" u="sng" dirty="0" smtClean="0"/>
              <a:t>source</a:t>
            </a:r>
            <a:r>
              <a:rPr lang="fr" sz="1400" dirty="0" smtClean="0"/>
              <a:t> : </a:t>
            </a:r>
            <a:br>
              <a:rPr lang="fr" sz="1400" dirty="0" smtClean="0"/>
            </a:br>
            <a:r>
              <a:rPr lang="fr" sz="1400" dirty="0" smtClean="0"/>
              <a:t>A l’occasion de la 3ème journée de la robe, les boutiques des Champs-Elysées et de Lille Béthune ont invité ses clients à partager une journée “HAPPY” le vendredi 25 avril. Il y avait au programme, des DJ et des sons électro-POP, une séance shooting, des dégustations et des ateliers de conseils &amp; mise en beauté maquillage. Le plus : pour l’achat d’une robe, Shiseido (marque prestigieuse de maquillage), offrait un produit make up</a:t>
            </a:r>
            <a:r>
              <a:rPr lang="fr" sz="1400" dirty="0"/>
              <a:t>. Nafnaf a pour stratégie la fidélisation de ses cliente, et de détermination encore plus notable d'une "communauté" Nafnaf. Cet évènement renforce l'image de Naf Naf, la boutique de prêt à porter spécialisée dans la robe. </a:t>
            </a:r>
            <a:endParaRPr lang="fr" sz="1400" dirty="0" smtClean="0"/>
          </a:p>
          <a:p>
            <a:pPr>
              <a:buNone/>
            </a:pPr>
            <a:r>
              <a:rPr lang="fr" sz="1400" u="sng" dirty="0" smtClean="0"/>
              <a:t>Tendance marketing</a:t>
            </a:r>
            <a:r>
              <a:rPr lang="fr" sz="1400" dirty="0" smtClean="0"/>
              <a:t> :</a:t>
            </a:r>
            <a:endParaRPr lang="fr" sz="1400" dirty="0"/>
          </a:p>
          <a:p>
            <a:pPr>
              <a:buFont typeface="Arial" panose="020B0604020202020204" pitchFamily="34" charset="0"/>
              <a:buChar char="•"/>
            </a:pPr>
            <a:r>
              <a:rPr lang="fr" sz="1400" dirty="0"/>
              <a:t>A</a:t>
            </a:r>
            <a:r>
              <a:rPr lang="fr" sz="1400" dirty="0" smtClean="0"/>
              <a:t>ppartenance </a:t>
            </a:r>
            <a:r>
              <a:rPr lang="fr-FR" sz="1400" dirty="0" smtClean="0">
                <a:cs typeface="Lucida Sans Unicode"/>
              </a:rPr>
              <a:t>→</a:t>
            </a:r>
            <a:r>
              <a:rPr lang="fr" sz="1400" dirty="0" smtClean="0"/>
              <a:t> </a:t>
            </a:r>
            <a:r>
              <a:rPr lang="fr" sz="1400" dirty="0"/>
              <a:t>communauté, réseaux, </a:t>
            </a:r>
            <a:r>
              <a:rPr lang="fr" sz="1400" dirty="0" smtClean="0"/>
              <a:t>club</a:t>
            </a:r>
          </a:p>
          <a:p>
            <a:pPr>
              <a:buFont typeface="Arial" panose="020B0604020202020204" pitchFamily="34" charset="0"/>
              <a:buChar char="•"/>
            </a:pPr>
            <a:r>
              <a:rPr lang="fr" sz="1400" dirty="0"/>
              <a:t>P</a:t>
            </a:r>
            <a:r>
              <a:rPr lang="fr" sz="1400" dirty="0" smtClean="0"/>
              <a:t>laisir </a:t>
            </a:r>
            <a:r>
              <a:rPr lang="fr-FR" sz="1400" dirty="0" smtClean="0">
                <a:cs typeface="Lucida Sans Unicode"/>
              </a:rPr>
              <a:t>→</a:t>
            </a:r>
            <a:r>
              <a:rPr lang="fr" sz="1400" dirty="0" smtClean="0"/>
              <a:t> </a:t>
            </a:r>
            <a:r>
              <a:rPr lang="fr" sz="1400" dirty="0" smtClean="0"/>
              <a:t>ludique</a:t>
            </a:r>
          </a:p>
          <a:p>
            <a:pPr>
              <a:buFont typeface="Arial" panose="020B0604020202020204" pitchFamily="34" charset="0"/>
              <a:buChar char="•"/>
            </a:pPr>
            <a:endParaRPr lang="fr" sz="1400" dirty="0"/>
          </a:p>
          <a:p>
            <a:pPr marL="0" indent="0">
              <a:buNone/>
            </a:pPr>
            <a:r>
              <a:rPr lang="fr" sz="1400" u="sng" dirty="0" smtClean="0"/>
              <a:t>Idée novatrice</a:t>
            </a:r>
            <a:r>
              <a:rPr lang="fr" sz="1400" dirty="0" smtClean="0"/>
              <a:t> : </a:t>
            </a:r>
            <a:r>
              <a:rPr lang="fr" sz="1400" dirty="0" smtClean="0"/>
              <a:t> Nafnaf </a:t>
            </a:r>
            <a:r>
              <a:rPr lang="fr" sz="1400" dirty="0" smtClean="0"/>
              <a:t>pourrait pousser le concept en envoyant des invitations à </a:t>
            </a:r>
            <a:r>
              <a:rPr lang="fr" sz="1400" dirty="0" smtClean="0"/>
              <a:t>leur</a:t>
            </a:r>
          </a:p>
          <a:p>
            <a:pPr marL="0" indent="0">
              <a:buNone/>
            </a:pPr>
            <a:r>
              <a:rPr lang="fr" sz="1400" dirty="0" smtClean="0"/>
              <a:t> </a:t>
            </a:r>
            <a:r>
              <a:rPr lang="fr" sz="1400" dirty="0" smtClean="0"/>
              <a:t>clients plus </a:t>
            </a:r>
            <a:r>
              <a:rPr lang="fr" sz="1400" dirty="0" smtClean="0"/>
              <a:t>personnalisées</a:t>
            </a:r>
            <a:r>
              <a:rPr lang="fr" sz="1400" dirty="0" smtClean="0"/>
              <a:t>, par courrier, en prenant comme référence des articles déjà </a:t>
            </a:r>
            <a:endParaRPr lang="fr" sz="1400" dirty="0" smtClean="0"/>
          </a:p>
          <a:p>
            <a:pPr marL="0" indent="0">
              <a:buNone/>
            </a:pPr>
            <a:r>
              <a:rPr lang="fr" sz="1400" dirty="0" smtClean="0"/>
              <a:t>achetés par la </a:t>
            </a:r>
            <a:r>
              <a:rPr lang="fr" sz="1400" dirty="0" smtClean="0"/>
              <a:t>cliente. </a:t>
            </a:r>
            <a:endParaRPr lang="fr" sz="1400" dirty="0" smtClean="0"/>
          </a:p>
          <a:p>
            <a:pPr marL="0" indent="0">
              <a:buNone/>
            </a:pPr>
            <a:endParaRPr sz="1400" dirty="0"/>
          </a:p>
          <a:p>
            <a:pPr>
              <a:buNone/>
            </a:pPr>
            <a:r>
              <a:rPr lang="fr" sz="1100" u="sng" dirty="0" smtClean="0"/>
              <a:t>Lien</a:t>
            </a:r>
            <a:r>
              <a:rPr lang="fr" sz="1100" dirty="0" smtClean="0"/>
              <a:t> </a:t>
            </a:r>
            <a:r>
              <a:rPr lang="fr" sz="1100" dirty="0" smtClean="0"/>
              <a:t>: </a:t>
            </a:r>
            <a:r>
              <a:rPr lang="fr" sz="1100" dirty="0" smtClean="0">
                <a:hlinkClick r:id="rId3"/>
              </a:rPr>
              <a:t>http</a:t>
            </a:r>
            <a:r>
              <a:rPr lang="fr" sz="1100" dirty="0">
                <a:hlinkClick r:id="rId3"/>
              </a:rPr>
              <a:t>://www.nafnaf.com/fr/blog</a:t>
            </a:r>
            <a:r>
              <a:rPr lang="fr" sz="1100" dirty="0" smtClean="0">
                <a:hlinkClick r:id="rId3"/>
              </a:rPr>
              <a:t>/</a:t>
            </a:r>
            <a:r>
              <a:rPr lang="fr" sz="1100" dirty="0" smtClean="0"/>
              <a:t> </a:t>
            </a:r>
            <a:endParaRPr lang="fr" sz="1100" dirty="0"/>
          </a:p>
        </p:txBody>
      </p:sp>
      <p:pic>
        <p:nvPicPr>
          <p:cNvPr id="1028" name="Picture 4" descr="http://laminutefashion.com/wp-content/uploads/2014/04/journee-de-la-robe-naf-naf.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76256" y="4619261"/>
            <a:ext cx="2088232" cy="1920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5657778"/>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prstGeom prst="rect">
            <a:avLst/>
          </a:prstGeom>
        </p:spPr>
        <p:txBody>
          <a:bodyPr vert="horz" lIns="91425" tIns="91425" rIns="91425" bIns="91425" anchor="b" anchorCtr="0">
            <a:noAutofit/>
          </a:bodyPr>
          <a:lstStyle/>
          <a:p>
            <a:r>
              <a:rPr lang="fr" dirty="0"/>
              <a:t>Commercial - offre promotionnelle </a:t>
            </a:r>
          </a:p>
        </p:txBody>
      </p:sp>
      <p:sp>
        <p:nvSpPr>
          <p:cNvPr id="262" name="Shape 262"/>
          <p:cNvSpPr txBox="1">
            <a:spLocks noGrp="1"/>
          </p:cNvSpPr>
          <p:nvPr>
            <p:ph sz="quarter" idx="1"/>
          </p:nvPr>
        </p:nvSpPr>
        <p:spPr>
          <a:prstGeom prst="rect">
            <a:avLst/>
          </a:prstGeom>
        </p:spPr>
        <p:txBody>
          <a:bodyPr vert="horz" lIns="91425" tIns="91425" rIns="91425" bIns="91425" anchor="t" anchorCtr="0">
            <a:noAutofit/>
          </a:bodyPr>
          <a:lstStyle/>
          <a:p>
            <a:pPr>
              <a:buNone/>
            </a:pPr>
            <a:r>
              <a:rPr lang="fr" sz="1600" b="1" dirty="0">
                <a:solidFill>
                  <a:schemeClr val="accent1"/>
                </a:solidFill>
              </a:rPr>
              <a:t>Opération “long live fashion” d’H&amp;M</a:t>
            </a:r>
          </a:p>
          <a:p>
            <a:pPr>
              <a:buNone/>
            </a:pPr>
            <a:endParaRPr sz="1600" dirty="0"/>
          </a:p>
          <a:p>
            <a:pPr>
              <a:buNone/>
            </a:pPr>
            <a:r>
              <a:rPr lang="fr" sz="1600" u="sng" dirty="0"/>
              <a:t>Idée </a:t>
            </a:r>
            <a:r>
              <a:rPr lang="fr" sz="1600" u="sng" dirty="0" smtClean="0"/>
              <a:t>source</a:t>
            </a:r>
            <a:r>
              <a:rPr lang="fr" sz="1600" dirty="0" smtClean="0"/>
              <a:t> :</a:t>
            </a:r>
          </a:p>
          <a:p>
            <a:pPr marL="0" indent="0">
              <a:buNone/>
            </a:pPr>
            <a:r>
              <a:rPr lang="fr" sz="1600" dirty="0" smtClean="0"/>
              <a:t>H&amp;M </a:t>
            </a:r>
            <a:r>
              <a:rPr lang="fr" sz="1600" dirty="0"/>
              <a:t>reprend les vieux vêtements en contrepartie d’un bon d’achat. Les textiles sont envoyés dans les usines de traitement H&amp;M les plus proche. Les vêtements sont classés et triés à la main : le but est qu’il y ait zéro déchet. Les articles qui sont trop usés et déchirés peuvent être recyclés et transformés en matières premières et donc en nouveaux </a:t>
            </a:r>
            <a:r>
              <a:rPr lang="fr" sz="1600" dirty="0" smtClean="0"/>
              <a:t>produit.</a:t>
            </a:r>
            <a:endParaRPr lang="fr" sz="1600" dirty="0"/>
          </a:p>
          <a:p>
            <a:pPr>
              <a:buNone/>
            </a:pPr>
            <a:endParaRPr sz="1600" dirty="0"/>
          </a:p>
          <a:p>
            <a:pPr>
              <a:buNone/>
            </a:pPr>
            <a:r>
              <a:rPr lang="fr" sz="1600" u="sng" dirty="0"/>
              <a:t>Tendance marketing : </a:t>
            </a:r>
          </a:p>
          <a:p>
            <a:pPr>
              <a:buFont typeface="Arial" panose="020B0604020202020204" pitchFamily="34" charset="0"/>
              <a:buChar char="•"/>
            </a:pPr>
            <a:r>
              <a:rPr lang="fr" sz="1600" dirty="0"/>
              <a:t>Ethique </a:t>
            </a:r>
            <a:r>
              <a:rPr lang="fr-FR" sz="1600" dirty="0" smtClean="0">
                <a:cs typeface="Lucida Sans Unicode"/>
              </a:rPr>
              <a:t>→ </a:t>
            </a:r>
            <a:r>
              <a:rPr lang="fr" sz="1600" dirty="0" smtClean="0"/>
              <a:t>écologie</a:t>
            </a:r>
            <a:r>
              <a:rPr lang="fr" sz="1600" dirty="0"/>
              <a:t>, développement durable, environnement.</a:t>
            </a:r>
          </a:p>
          <a:p>
            <a:pPr>
              <a:buClr>
                <a:schemeClr val="dk1"/>
              </a:buClr>
              <a:buNone/>
            </a:pPr>
            <a:endParaRPr sz="1600" dirty="0"/>
          </a:p>
          <a:p>
            <a:pPr>
              <a:buClr>
                <a:schemeClr val="dk1"/>
              </a:buClr>
              <a:buNone/>
            </a:pPr>
            <a:r>
              <a:rPr lang="fr-FR" sz="1600" u="sng" dirty="0" smtClean="0"/>
              <a:t>Idée novatrice</a:t>
            </a:r>
            <a:r>
              <a:rPr lang="fr-FR" sz="1600" dirty="0" smtClean="0"/>
              <a:t> :</a:t>
            </a:r>
          </a:p>
          <a:p>
            <a:pPr marL="0" indent="0">
              <a:buClr>
                <a:schemeClr val="dk1"/>
              </a:buClr>
              <a:buNone/>
            </a:pPr>
            <a:r>
              <a:rPr lang="fr-FR" sz="1600" dirty="0" smtClean="0"/>
              <a:t>H&amp;M pourrait également proposer une gamme de vêtements composée exclusivement de tissus recyclés avec des prix beaucoup plus attractifs. </a:t>
            </a:r>
            <a:endParaRPr lang="fr-FR" sz="1600" dirty="0"/>
          </a:p>
          <a:p>
            <a:pPr>
              <a:buClr>
                <a:schemeClr val="dk1"/>
              </a:buClr>
              <a:buNone/>
            </a:pPr>
            <a:endParaRPr sz="1600" dirty="0"/>
          </a:p>
          <a:p>
            <a:pPr>
              <a:buClr>
                <a:schemeClr val="dk1"/>
              </a:buClr>
              <a:buSzPct val="78571"/>
              <a:buNone/>
            </a:pPr>
            <a:r>
              <a:rPr lang="fr" sz="1100" u="sng" dirty="0" smtClean="0"/>
              <a:t>Lien</a:t>
            </a:r>
            <a:r>
              <a:rPr lang="fr" sz="1100" dirty="0" smtClean="0"/>
              <a:t> : </a:t>
            </a:r>
            <a:r>
              <a:rPr lang="fr" sz="1100" dirty="0">
                <a:hlinkClick r:id="rId3"/>
              </a:rPr>
              <a:t>http://</a:t>
            </a:r>
            <a:r>
              <a:rPr lang="fr" sz="1100" dirty="0" smtClean="0">
                <a:hlinkClick r:id="rId3"/>
              </a:rPr>
              <a:t>www.hm.com/us/longlivefashion</a:t>
            </a:r>
            <a:r>
              <a:rPr lang="fr" sz="1100" dirty="0" smtClean="0"/>
              <a:t> </a:t>
            </a:r>
            <a:endParaRPr lang="fr" sz="1100" dirty="0"/>
          </a:p>
          <a:p>
            <a:pPr>
              <a:buNone/>
            </a:pPr>
            <a:endParaRPr dirty="0"/>
          </a:p>
        </p:txBody>
      </p:sp>
      <p:pic>
        <p:nvPicPr>
          <p:cNvPr id="263" name="Shape 263"/>
          <p:cNvPicPr preferRelativeResize="0"/>
          <p:nvPr/>
        </p:nvPicPr>
        <p:blipFill>
          <a:blip r:embed="rId4" cstate="print"/>
          <a:stretch>
            <a:fillRect/>
          </a:stretch>
        </p:blipFill>
        <p:spPr>
          <a:xfrm>
            <a:off x="7236296" y="3717032"/>
            <a:ext cx="1340470" cy="1340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672977457"/>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 dirty="0"/>
              <a:t>Sensoriel - Son &amp; bruit &amp; musique</a:t>
            </a:r>
            <a:endParaRPr lang="fr-FR" dirty="0"/>
          </a:p>
        </p:txBody>
      </p:sp>
      <p:sp>
        <p:nvSpPr>
          <p:cNvPr id="3" name="Content Placeholder 2"/>
          <p:cNvSpPr>
            <a:spLocks noGrp="1"/>
          </p:cNvSpPr>
          <p:nvPr>
            <p:ph sz="quarter" idx="1"/>
          </p:nvPr>
        </p:nvSpPr>
        <p:spPr>
          <a:xfrm>
            <a:off x="586443" y="1628800"/>
            <a:ext cx="8153400" cy="4968552"/>
          </a:xfrm>
        </p:spPr>
        <p:txBody>
          <a:bodyPr>
            <a:noAutofit/>
          </a:bodyPr>
          <a:lstStyle/>
          <a:p>
            <a:pPr>
              <a:buNone/>
            </a:pPr>
            <a:r>
              <a:rPr lang="fr" sz="1600" b="1" dirty="0" smtClean="0">
                <a:solidFill>
                  <a:srgbClr val="F0A22E"/>
                </a:solidFill>
              </a:rPr>
              <a:t>SONO</a:t>
            </a:r>
            <a:r>
              <a:rPr lang="fr" sz="1600" b="1" dirty="0">
                <a:solidFill>
                  <a:srgbClr val="F0A22E"/>
                </a:solidFill>
              </a:rPr>
              <a:t>, système d’annulation de la pollution sonore pour les </a:t>
            </a:r>
            <a:r>
              <a:rPr lang="fr" sz="1600" b="1" dirty="0" smtClean="0">
                <a:solidFill>
                  <a:srgbClr val="F0A22E"/>
                </a:solidFill>
              </a:rPr>
              <a:t>fenêtres</a:t>
            </a:r>
            <a:endParaRPr lang="fr-FR" sz="1600" b="1" dirty="0" smtClean="0">
              <a:solidFill>
                <a:srgbClr val="F0A22E"/>
              </a:solidFill>
            </a:endParaRPr>
          </a:p>
          <a:p>
            <a:pPr>
              <a:buNone/>
            </a:pPr>
            <a:r>
              <a:rPr lang="fr-FR" sz="1400" u="sng" dirty="0" smtClean="0"/>
              <a:t>Idée </a:t>
            </a:r>
            <a:r>
              <a:rPr lang="fr-FR" sz="1400" u="sng" dirty="0"/>
              <a:t>source</a:t>
            </a:r>
            <a:r>
              <a:rPr lang="fr-FR" sz="1400" dirty="0"/>
              <a:t> </a:t>
            </a:r>
            <a:r>
              <a:rPr lang="fr-FR" sz="1400" dirty="0" smtClean="0"/>
              <a:t>: </a:t>
            </a:r>
          </a:p>
          <a:p>
            <a:pPr marL="0" indent="0">
              <a:buClr>
                <a:schemeClr val="dk1"/>
              </a:buClr>
              <a:buSzPct val="91666"/>
              <a:buNone/>
            </a:pPr>
            <a:r>
              <a:rPr lang="fr" sz="1400" dirty="0"/>
              <a:t>Grâce à un microphone intégré, Sono capte le son provenant de l’extérieur et génère exactement le même </a:t>
            </a:r>
            <a:r>
              <a:rPr lang="fr" sz="1400" dirty="0" smtClean="0"/>
              <a:t>son </a:t>
            </a:r>
            <a:r>
              <a:rPr lang="fr" sz="1400" dirty="0"/>
              <a:t>mais en phase inverse. C’est en quelque sorte un « contre-bruit » qui annule le bruit environnant qui se heurte aux </a:t>
            </a:r>
            <a:r>
              <a:rPr lang="fr" sz="1400" dirty="0" smtClean="0"/>
              <a:t> fenêtres</a:t>
            </a:r>
            <a:r>
              <a:rPr lang="fr" sz="1400" dirty="0"/>
              <a:t>. Sono ne se limite pas à la simple annulation de la pollution sonore. Sono permet également à l’utilisateur d’isoler et de sélectionner un bruit spécifique, par exemple le chant des oiseaux du parc situé en face de l’appartement, et de le laisser se diffuser à l’intérieur, tout en filtrant les sons qu’il ne souhaite pas entendre comme le trafic des voitures sur l’avenue</a:t>
            </a:r>
            <a:r>
              <a:rPr lang="fr" sz="1400" dirty="0" smtClean="0"/>
              <a:t>.</a:t>
            </a:r>
          </a:p>
          <a:p>
            <a:pPr marL="0" indent="0">
              <a:buClr>
                <a:schemeClr val="dk1"/>
              </a:buClr>
              <a:buSzPct val="91666"/>
              <a:buNone/>
            </a:pPr>
            <a:endParaRPr lang="fr" sz="1400" dirty="0"/>
          </a:p>
          <a:p>
            <a:pPr marL="0" lvl="0" indent="0">
              <a:buNone/>
            </a:pPr>
            <a:r>
              <a:rPr lang="fr-FR" sz="1400" u="sng" dirty="0" smtClean="0"/>
              <a:t>Tendance </a:t>
            </a:r>
            <a:r>
              <a:rPr lang="fr-FR" sz="1400" u="sng" dirty="0"/>
              <a:t>marketing</a:t>
            </a:r>
            <a:r>
              <a:rPr lang="fr-FR" sz="1400" dirty="0"/>
              <a:t> : </a:t>
            </a:r>
            <a:endParaRPr lang="fr-FR" sz="1400" dirty="0" smtClean="0"/>
          </a:p>
          <a:p>
            <a:pPr>
              <a:buFont typeface="Arial" panose="020B0604020202020204" pitchFamily="34" charset="0"/>
              <a:buChar char="•"/>
            </a:pPr>
            <a:r>
              <a:rPr lang="fr" sz="1400" dirty="0"/>
              <a:t>Sécurité </a:t>
            </a:r>
            <a:r>
              <a:rPr lang="fr" sz="1400" dirty="0" smtClean="0"/>
              <a:t>/ Progrès </a:t>
            </a:r>
            <a:r>
              <a:rPr lang="fr" sz="1400" dirty="0">
                <a:cs typeface="Lucida Sans Unicode"/>
              </a:rPr>
              <a:t>→ Intelligent, confort </a:t>
            </a:r>
          </a:p>
          <a:p>
            <a:pPr>
              <a:buFont typeface="Arial" panose="020B0604020202020204" pitchFamily="34" charset="0"/>
              <a:buChar char="•"/>
            </a:pPr>
            <a:r>
              <a:rPr lang="fr" sz="1400" dirty="0" smtClean="0">
                <a:cs typeface="Lucida Sans Unicode"/>
              </a:rPr>
              <a:t>Plaisir </a:t>
            </a:r>
            <a:r>
              <a:rPr lang="fr" sz="1400" dirty="0">
                <a:cs typeface="Lucida Sans Unicode"/>
              </a:rPr>
              <a:t>→ magique et </a:t>
            </a:r>
            <a:r>
              <a:rPr lang="fr" sz="1400" dirty="0" smtClean="0">
                <a:cs typeface="Lucida Sans Unicode"/>
              </a:rPr>
              <a:t>merveilleux</a:t>
            </a:r>
          </a:p>
          <a:p>
            <a:pPr>
              <a:buFont typeface="Arial" panose="020B0604020202020204" pitchFamily="34" charset="0"/>
              <a:buChar char="•"/>
            </a:pPr>
            <a:endParaRPr lang="fr" sz="1400" dirty="0"/>
          </a:p>
          <a:p>
            <a:pPr>
              <a:buNone/>
            </a:pPr>
            <a:r>
              <a:rPr lang="fr-FR" sz="1400" u="sng" dirty="0" smtClean="0"/>
              <a:t>Idée </a:t>
            </a:r>
            <a:r>
              <a:rPr lang="fr-FR" sz="1400" u="sng" dirty="0"/>
              <a:t>novatrice</a:t>
            </a:r>
            <a:r>
              <a:rPr lang="fr-FR" sz="1400" dirty="0"/>
              <a:t> </a:t>
            </a:r>
            <a:r>
              <a:rPr lang="fr-FR" sz="1400" dirty="0" smtClean="0"/>
              <a:t>:</a:t>
            </a:r>
          </a:p>
          <a:p>
            <a:pPr marL="0" indent="0">
              <a:buClr>
                <a:schemeClr val="dk1"/>
              </a:buClr>
              <a:buSzPct val="91666"/>
              <a:buNone/>
            </a:pPr>
            <a:r>
              <a:rPr lang="fr" sz="1400" dirty="0"/>
              <a:t>On pourrait améliorer le dispositif afin qu’il envoie un son dans le logement, tel que le bruit des vagues par exemple. Et pourquoi pas également étendre ses capacités à l’envoi d’image, afin que par exemple, les habitants du logement voient la plage par la fenêtre au lieu d’immeubles.</a:t>
            </a:r>
          </a:p>
          <a:p>
            <a:pPr marL="0" indent="0">
              <a:buNone/>
            </a:pPr>
            <a:endParaRPr lang="fr-FR" sz="1100" u="sng" dirty="0"/>
          </a:p>
          <a:p>
            <a:pPr marL="0" indent="0">
              <a:buNone/>
            </a:pPr>
            <a:r>
              <a:rPr lang="fr-FR" sz="1100" u="sng" dirty="0" smtClean="0"/>
              <a:t>Lien</a:t>
            </a:r>
            <a:r>
              <a:rPr lang="fr-FR" sz="1100" dirty="0" smtClean="0"/>
              <a:t> : </a:t>
            </a:r>
            <a:r>
              <a:rPr lang="fr" sz="1100" dirty="0">
                <a:hlinkClick r:id="rId2"/>
              </a:rPr>
              <a:t>http://</a:t>
            </a:r>
            <a:r>
              <a:rPr lang="fr" sz="1100" dirty="0" smtClean="0">
                <a:hlinkClick r:id="rId2"/>
              </a:rPr>
              <a:t>www.actinnovation.com/innovation-concept/sono-annulation-pollution-sonore-fenetres-6529.html</a:t>
            </a:r>
            <a:r>
              <a:rPr lang="fr" sz="1100" dirty="0" smtClean="0"/>
              <a:t> </a:t>
            </a:r>
            <a:endParaRPr lang="fr" sz="1100" dirty="0"/>
          </a:p>
          <a:p>
            <a:pPr marL="0" indent="0">
              <a:buNone/>
            </a:pPr>
            <a:endParaRPr lang="fr" sz="1100" dirty="0"/>
          </a:p>
          <a:p>
            <a:pPr>
              <a:buNone/>
            </a:pPr>
            <a:endParaRPr lang="fr-FR" sz="1400" dirty="0" smtClean="0"/>
          </a:p>
          <a:p>
            <a:pPr>
              <a:buNone/>
            </a:pPr>
            <a:endParaRPr lang="fr-FR" sz="1400" dirty="0"/>
          </a:p>
          <a:p>
            <a:endParaRPr lang="fr-FR" sz="1400" dirty="0"/>
          </a:p>
        </p:txBody>
      </p:sp>
      <p:pic>
        <p:nvPicPr>
          <p:cNvPr id="6" name="Shape 95"/>
          <p:cNvPicPr preferRelativeResize="0"/>
          <p:nvPr/>
        </p:nvPicPr>
        <p:blipFill>
          <a:blip r:embed="rId3" cstate="print"/>
          <a:stretch>
            <a:fillRect/>
          </a:stretch>
        </p:blipFill>
        <p:spPr>
          <a:xfrm>
            <a:off x="5220072" y="3645024"/>
            <a:ext cx="2699792" cy="14505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025043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prstGeom prst="rect">
            <a:avLst/>
          </a:prstGeom>
        </p:spPr>
        <p:txBody>
          <a:bodyPr vert="horz" lIns="91425" tIns="91425" rIns="91425" bIns="91425" anchor="b" anchorCtr="0">
            <a:noAutofit/>
          </a:bodyPr>
          <a:lstStyle/>
          <a:p>
            <a:r>
              <a:rPr lang="fr" dirty="0"/>
              <a:t>Sensoriel - Toucher &amp; texture</a:t>
            </a:r>
          </a:p>
        </p:txBody>
      </p:sp>
      <p:pic>
        <p:nvPicPr>
          <p:cNvPr id="102" name="Shape 102"/>
          <p:cNvPicPr preferRelativeResize="0"/>
          <p:nvPr/>
        </p:nvPicPr>
        <p:blipFill>
          <a:blip r:embed="rId3" cstate="print"/>
          <a:stretch>
            <a:fillRect/>
          </a:stretch>
        </p:blipFill>
        <p:spPr>
          <a:xfrm>
            <a:off x="5652120" y="3501008"/>
            <a:ext cx="1210299" cy="1246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 name="Shape 103"/>
          <p:cNvPicPr preferRelativeResize="0"/>
          <p:nvPr/>
        </p:nvPicPr>
        <p:blipFill>
          <a:blip r:embed="rId4" cstate="print"/>
          <a:stretch>
            <a:fillRect/>
          </a:stretch>
        </p:blipFill>
        <p:spPr>
          <a:xfrm>
            <a:off x="6933677" y="4437112"/>
            <a:ext cx="2210323" cy="1472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Espace réservé du contenu 10"/>
          <p:cNvSpPr txBox="1">
            <a:spLocks noGrp="1"/>
          </p:cNvSpPr>
          <p:nvPr>
            <p:ph sz="quarter" idx="1"/>
          </p:nvPr>
        </p:nvSpPr>
        <p:spPr>
          <a:xfrm>
            <a:off x="251520" y="1628800"/>
            <a:ext cx="8280920" cy="6658233"/>
          </a:xfrm>
          <a:prstGeom prst="rect">
            <a:avLst/>
          </a:prstGeom>
          <a:noFill/>
        </p:spPr>
        <p:txBody>
          <a:bodyPr wrap="square" rtlCol="0">
            <a:spAutoFit/>
          </a:bodyPr>
          <a:lstStyle/>
          <a:p>
            <a:pPr>
              <a:buClr>
                <a:schemeClr val="dk1"/>
              </a:buClr>
              <a:buSzPct val="100000"/>
              <a:buNone/>
            </a:pPr>
            <a:r>
              <a:rPr lang="fr-FR" sz="1600" b="1" dirty="0" err="1" smtClean="0">
                <a:solidFill>
                  <a:srgbClr val="F0A22E"/>
                </a:solidFill>
              </a:rPr>
              <a:t>Pouss</a:t>
            </a:r>
            <a:r>
              <a:rPr lang="fr-FR" sz="1600" b="1" dirty="0" smtClean="0">
                <a:solidFill>
                  <a:srgbClr val="F0A22E"/>
                </a:solidFill>
              </a:rPr>
              <a:t>’ &amp; Rap’ </a:t>
            </a:r>
          </a:p>
          <a:p>
            <a:pPr>
              <a:buClr>
                <a:schemeClr val="dk1"/>
              </a:buClr>
              <a:buSzPct val="100000"/>
              <a:buNone/>
            </a:pPr>
            <a:endParaRPr lang="fr-FR" sz="1600" dirty="0" smtClean="0"/>
          </a:p>
          <a:p>
            <a:pPr>
              <a:buClr>
                <a:schemeClr val="dk1"/>
              </a:buClr>
              <a:buSzPct val="91666"/>
              <a:buNone/>
            </a:pPr>
            <a:r>
              <a:rPr lang="fr-FR" sz="1400" u="sng" dirty="0" smtClean="0"/>
              <a:t>Idée source</a:t>
            </a:r>
            <a:r>
              <a:rPr lang="fr-FR" sz="1400" dirty="0" smtClean="0"/>
              <a:t> : Une formulation astucieuse utilisant des gélifiants naturels (extraits d’algues) pour explorer les</a:t>
            </a:r>
          </a:p>
          <a:p>
            <a:pPr>
              <a:buClr>
                <a:schemeClr val="dk1"/>
              </a:buClr>
              <a:buSzPct val="91666"/>
              <a:buNone/>
            </a:pPr>
            <a:r>
              <a:rPr lang="fr-FR" sz="1400" dirty="0" smtClean="0"/>
              <a:t>ingrédients aromatiques traditionnellement liquides sous forme solide. A râper, à tailler, à zester, ou réaliser</a:t>
            </a:r>
          </a:p>
          <a:p>
            <a:pPr>
              <a:buClr>
                <a:schemeClr val="dk1"/>
              </a:buClr>
              <a:buSzPct val="91666"/>
              <a:buNone/>
            </a:pPr>
            <a:r>
              <a:rPr lang="fr-FR" sz="1400" dirty="0" smtClean="0"/>
              <a:t>des figures à l’emporte-pièce. Parfums : vinaigre de mangue, de fruits rouges et balsamique.</a:t>
            </a:r>
          </a:p>
          <a:p>
            <a:pPr>
              <a:buClr>
                <a:schemeClr val="dk1"/>
              </a:buClr>
              <a:buSzPct val="91666"/>
              <a:buNone/>
            </a:pPr>
            <a:endParaRPr lang="fr-FR" sz="1400" dirty="0" smtClean="0"/>
          </a:p>
          <a:p>
            <a:pPr>
              <a:buClr>
                <a:schemeClr val="dk1"/>
              </a:buClr>
              <a:buSzPct val="91666"/>
              <a:buNone/>
            </a:pPr>
            <a:r>
              <a:rPr lang="fr" sz="1400" u="sng" dirty="0" smtClean="0"/>
              <a:t>Tendance marketin</a:t>
            </a:r>
            <a:r>
              <a:rPr lang="fr" sz="1400" dirty="0" smtClean="0"/>
              <a:t>g : </a:t>
            </a:r>
          </a:p>
          <a:p>
            <a:pPr>
              <a:buClr>
                <a:schemeClr val="dk1"/>
              </a:buClr>
              <a:buSzPct val="91666"/>
              <a:buFont typeface="Arial" pitchFamily="34" charset="0"/>
              <a:buChar char="•"/>
            </a:pPr>
            <a:r>
              <a:rPr lang="fr" sz="1400" dirty="0" smtClean="0"/>
              <a:t> Praticité → facilité de manipulation, temps  &amp; rapidité, portionable</a:t>
            </a:r>
          </a:p>
          <a:p>
            <a:pPr>
              <a:buClr>
                <a:schemeClr val="dk1"/>
              </a:buClr>
              <a:buSzPct val="91666"/>
              <a:buFont typeface="Arial" pitchFamily="34" charset="0"/>
              <a:buChar char="•"/>
            </a:pPr>
            <a:r>
              <a:rPr lang="fr" sz="1400" dirty="0" smtClean="0"/>
              <a:t> Appartenance → in’experiencing </a:t>
            </a:r>
          </a:p>
          <a:p>
            <a:pPr>
              <a:buClr>
                <a:schemeClr val="dk1"/>
              </a:buClr>
              <a:buSzPct val="91666"/>
              <a:buFont typeface="Arial" pitchFamily="34" charset="0"/>
              <a:buChar char="•"/>
            </a:pPr>
            <a:r>
              <a:rPr lang="fr" sz="1400" dirty="0" smtClean="0"/>
              <a:t> Plaisir → sensoriel, fun, surprise, décalage </a:t>
            </a:r>
          </a:p>
          <a:p>
            <a:pPr>
              <a:buClr>
                <a:schemeClr val="dk1"/>
              </a:buClr>
              <a:buSzPct val="91666"/>
              <a:buFont typeface="Arial" pitchFamily="34" charset="0"/>
              <a:buChar char="•"/>
            </a:pPr>
            <a:r>
              <a:rPr lang="fr" sz="1400" dirty="0" smtClean="0"/>
              <a:t> Santé → végétarisme,  végétalisme</a:t>
            </a:r>
          </a:p>
          <a:p>
            <a:pPr>
              <a:buClr>
                <a:schemeClr val="dk1"/>
              </a:buClr>
              <a:buSzPct val="91666"/>
              <a:buFont typeface="Arial" pitchFamily="34" charset="0"/>
              <a:buChar char="•"/>
            </a:pPr>
            <a:endParaRPr lang="fr" sz="1400" dirty="0" smtClean="0"/>
          </a:p>
          <a:p>
            <a:pPr>
              <a:buClr>
                <a:schemeClr val="dk1"/>
              </a:buClr>
              <a:buSzPct val="91666"/>
              <a:buNone/>
            </a:pPr>
            <a:r>
              <a:rPr lang="fr" sz="1400" u="sng" dirty="0" smtClean="0"/>
              <a:t>Idée novatrice</a:t>
            </a:r>
            <a:r>
              <a:rPr lang="fr" sz="1400" dirty="0" smtClean="0"/>
              <a:t> : Les goûts actuellement disponibles étant très peu nombreux, on pourrait </a:t>
            </a:r>
          </a:p>
          <a:p>
            <a:pPr>
              <a:buClr>
                <a:schemeClr val="dk1"/>
              </a:buClr>
              <a:buSzPct val="91666"/>
              <a:buNone/>
            </a:pPr>
            <a:r>
              <a:rPr lang="fr" sz="1400" dirty="0" smtClean="0"/>
              <a:t>envisager de mettre au point de nouveaux goûts, tels que des goûts sucrés par exemple.</a:t>
            </a:r>
          </a:p>
          <a:p>
            <a:pPr>
              <a:buClr>
                <a:schemeClr val="dk1"/>
              </a:buClr>
              <a:buSzPct val="91666"/>
            </a:pPr>
            <a:endParaRPr lang="fr" sz="1400" dirty="0" smtClean="0"/>
          </a:p>
          <a:p>
            <a:pPr>
              <a:buClr>
                <a:schemeClr val="dk1"/>
              </a:buClr>
              <a:buSzPct val="91666"/>
              <a:buNone/>
            </a:pPr>
            <a:endParaRPr lang="fr" sz="1400" dirty="0" smtClean="0"/>
          </a:p>
          <a:p>
            <a:pPr lvl="0">
              <a:buClr>
                <a:schemeClr val="dk1"/>
              </a:buClr>
              <a:buSzPct val="91666"/>
              <a:buNone/>
            </a:pPr>
            <a:r>
              <a:rPr lang="fr" sz="1100" dirty="0" smtClean="0"/>
              <a:t>Lien : </a:t>
            </a:r>
            <a:r>
              <a:rPr lang="fr" sz="1100" dirty="0" smtClean="0">
                <a:hlinkClick r:id="rId5"/>
              </a:rPr>
              <a:t>http://www.latoque.fr/dossiers/fabrication-toujours-plus-proche-du-fruit-d-origine/textures-les-innovations-remarquables-75111.html</a:t>
            </a:r>
            <a:r>
              <a:rPr lang="fr" sz="1100" dirty="0" smtClean="0"/>
              <a:t>  </a:t>
            </a:r>
          </a:p>
          <a:p>
            <a:pPr>
              <a:buClr>
                <a:schemeClr val="dk1"/>
              </a:buClr>
              <a:buSzPct val="91666"/>
            </a:pPr>
            <a:endParaRPr lang="fr" sz="1400" dirty="0" smtClean="0"/>
          </a:p>
          <a:p>
            <a:pPr>
              <a:buClr>
                <a:schemeClr val="dk1"/>
              </a:buClr>
              <a:buSzPct val="91666"/>
              <a:buFont typeface="Arial" pitchFamily="34" charset="0"/>
              <a:buChar char="•"/>
            </a:pPr>
            <a:endParaRPr lang="fr" sz="1400" dirty="0" smtClean="0"/>
          </a:p>
          <a:p>
            <a:pPr>
              <a:buClr>
                <a:schemeClr val="dk1"/>
              </a:buClr>
              <a:buSzPct val="91666"/>
              <a:buNone/>
            </a:pPr>
            <a:endParaRPr lang="fr-FR" sz="1400" dirty="0" smtClean="0"/>
          </a:p>
          <a:p>
            <a:endParaRPr lang="fr-FR" dirty="0"/>
          </a:p>
        </p:txBody>
      </p:sp>
    </p:spTree>
    <p:extLst>
      <p:ext uri="{BB962C8B-B14F-4D97-AF65-F5344CB8AC3E}">
        <p14:creationId xmlns="" xmlns:p14="http://schemas.microsoft.com/office/powerpoint/2010/main" val="1701484528"/>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prstGeom prst="rect">
            <a:avLst/>
          </a:prstGeom>
        </p:spPr>
        <p:txBody>
          <a:bodyPr vert="horz" lIns="91425" tIns="91425" rIns="91425" bIns="91425" anchor="b" anchorCtr="0">
            <a:noAutofit/>
          </a:bodyPr>
          <a:lstStyle/>
          <a:p>
            <a:r>
              <a:rPr lang="fr"/>
              <a:t>Sensoriel - Odeur &amp; parfum</a:t>
            </a:r>
          </a:p>
        </p:txBody>
      </p:sp>
      <p:sp>
        <p:nvSpPr>
          <p:cNvPr id="109" name="Shape 109"/>
          <p:cNvSpPr txBox="1">
            <a:spLocks noGrp="1"/>
          </p:cNvSpPr>
          <p:nvPr>
            <p:ph type="body" idx="4294967295"/>
          </p:nvPr>
        </p:nvSpPr>
        <p:spPr>
          <a:xfrm>
            <a:off x="93663" y="1920874"/>
            <a:ext cx="9050337" cy="4937125"/>
          </a:xfrm>
          <a:prstGeom prst="rect">
            <a:avLst/>
          </a:prstGeom>
        </p:spPr>
        <p:txBody>
          <a:bodyPr vert="horz" lIns="91425" tIns="91425" rIns="91425" bIns="91425" anchor="t" anchorCtr="0">
            <a:noAutofit/>
          </a:bodyPr>
          <a:lstStyle/>
          <a:p>
            <a:pPr>
              <a:buClr>
                <a:schemeClr val="dk1"/>
              </a:buClr>
              <a:buSzPct val="91666"/>
              <a:buNone/>
            </a:pPr>
            <a:r>
              <a:rPr lang="fr" sz="1600" b="1" dirty="0">
                <a:solidFill>
                  <a:srgbClr val="F0A22E"/>
                </a:solidFill>
              </a:rPr>
              <a:t>SMELLIT, un dispositif qui ajoute l’odeur à vos films et jeux vidéos</a:t>
            </a:r>
            <a:r>
              <a:rPr lang="fr" sz="1600" b="1" dirty="0" smtClean="0">
                <a:solidFill>
                  <a:srgbClr val="F0A22E"/>
                </a:solidFill>
              </a:rPr>
              <a:t>.</a:t>
            </a:r>
          </a:p>
          <a:p>
            <a:pPr>
              <a:buClr>
                <a:schemeClr val="dk1"/>
              </a:buClr>
              <a:buSzPct val="91666"/>
              <a:buNone/>
            </a:pPr>
            <a:endParaRPr sz="1400" dirty="0"/>
          </a:p>
          <a:p>
            <a:pPr>
              <a:buClr>
                <a:schemeClr val="dk1"/>
              </a:buClr>
              <a:buSzPct val="91666"/>
              <a:buNone/>
            </a:pPr>
            <a:r>
              <a:rPr lang="fr" sz="1400" u="sng" dirty="0"/>
              <a:t>Idée source</a:t>
            </a:r>
            <a:r>
              <a:rPr lang="fr" sz="1400" dirty="0"/>
              <a:t> : Le dispositif SMELLIT ajoute la dimension olfactive à l’expérience de visionnage d’un film ou de jeu sur console. </a:t>
            </a:r>
          </a:p>
          <a:p>
            <a:pPr>
              <a:buClr>
                <a:schemeClr val="dk1"/>
              </a:buClr>
              <a:buSzPct val="91666"/>
              <a:buNone/>
            </a:pPr>
            <a:r>
              <a:rPr lang="fr" sz="1400" dirty="0"/>
              <a:t>Le système SMELLIT ressemble à une tripotée de mini-turbines montées ensemble, chargées de dégager des odeurs </a:t>
            </a:r>
          </a:p>
          <a:p>
            <a:pPr>
              <a:buClr>
                <a:schemeClr val="dk1"/>
              </a:buClr>
              <a:buSzPct val="91666"/>
              <a:buNone/>
            </a:pPr>
            <a:r>
              <a:rPr lang="fr" sz="1400" dirty="0"/>
              <a:t>synthétisées en fonction de ce qu’il se passe à l’écran</a:t>
            </a:r>
            <a:r>
              <a:rPr lang="fr" sz="1400" dirty="0" smtClean="0"/>
              <a:t>.</a:t>
            </a:r>
          </a:p>
          <a:p>
            <a:pPr>
              <a:buClr>
                <a:schemeClr val="dk1"/>
              </a:buClr>
              <a:buSzPct val="91666"/>
              <a:buNone/>
            </a:pPr>
            <a:endParaRPr lang="fr" sz="1400" dirty="0" smtClean="0"/>
          </a:p>
          <a:p>
            <a:pPr>
              <a:buClr>
                <a:schemeClr val="dk1"/>
              </a:buClr>
              <a:buSzPct val="91666"/>
              <a:buNone/>
            </a:pPr>
            <a:r>
              <a:rPr lang="fr" sz="1400" u="sng" dirty="0" smtClean="0"/>
              <a:t>Tendance marketing</a:t>
            </a:r>
            <a:r>
              <a:rPr lang="fr" sz="1400" dirty="0" smtClean="0"/>
              <a:t> : </a:t>
            </a:r>
          </a:p>
          <a:p>
            <a:pPr>
              <a:buClr>
                <a:schemeClr val="dk1"/>
              </a:buClr>
              <a:buSzPct val="91666"/>
              <a:buFont typeface="Arial" pitchFamily="34" charset="0"/>
              <a:buChar char="•"/>
            </a:pPr>
            <a:r>
              <a:rPr lang="fr" sz="1400" dirty="0" smtClean="0"/>
              <a:t>Tertiarisation → réalitée augmentée</a:t>
            </a:r>
          </a:p>
          <a:p>
            <a:pPr>
              <a:buClr>
                <a:schemeClr val="dk1"/>
              </a:buClr>
              <a:buSzPct val="91666"/>
              <a:buFont typeface="Arial" pitchFamily="34" charset="0"/>
              <a:buChar char="•"/>
            </a:pPr>
            <a:r>
              <a:rPr lang="fr" sz="1400" dirty="0" smtClean="0"/>
              <a:t>Securité/progrès → intelligent</a:t>
            </a:r>
          </a:p>
          <a:p>
            <a:pPr>
              <a:buClr>
                <a:schemeClr val="dk1"/>
              </a:buClr>
              <a:buSzPct val="91666"/>
              <a:buFont typeface="Arial" pitchFamily="34" charset="0"/>
              <a:buChar char="•"/>
            </a:pPr>
            <a:r>
              <a:rPr lang="fr" sz="1400" dirty="0" smtClean="0"/>
              <a:t>Plaisir → magique et merveilleux, sensoriel, expérientiel, surprise</a:t>
            </a:r>
          </a:p>
          <a:p>
            <a:pPr>
              <a:buClr>
                <a:schemeClr val="dk1"/>
              </a:buClr>
              <a:buNone/>
            </a:pPr>
            <a:endParaRPr sz="1400" dirty="0"/>
          </a:p>
          <a:p>
            <a:pPr>
              <a:buClr>
                <a:schemeClr val="dk1"/>
              </a:buClr>
              <a:buSzPct val="91666"/>
              <a:buNone/>
            </a:pPr>
            <a:r>
              <a:rPr lang="fr" sz="1400" u="sng" dirty="0"/>
              <a:t>Idée novatrice</a:t>
            </a:r>
            <a:r>
              <a:rPr lang="fr" sz="1400" dirty="0"/>
              <a:t> : On pourrait pourquoi pas ajouter un système capable d’envoyer de l’air ou </a:t>
            </a:r>
          </a:p>
          <a:p>
            <a:pPr>
              <a:buClr>
                <a:schemeClr val="dk1"/>
              </a:buClr>
              <a:buSzPct val="91666"/>
              <a:buNone/>
            </a:pPr>
            <a:r>
              <a:rPr lang="fr" sz="1400" dirty="0"/>
              <a:t>de l’eau. Ou bien aussi intégrer le dispositif SMELLIT a un fauteil capable de se mouvoir selon </a:t>
            </a:r>
          </a:p>
          <a:p>
            <a:pPr>
              <a:buClr>
                <a:schemeClr val="dk1"/>
              </a:buClr>
              <a:buSzPct val="91666"/>
              <a:buNone/>
            </a:pPr>
            <a:r>
              <a:rPr lang="fr-FR" sz="1400" dirty="0"/>
              <a:t>c</a:t>
            </a:r>
            <a:r>
              <a:rPr lang="fr" sz="1400" dirty="0"/>
              <a:t>e qu’il se passe à l’écran.</a:t>
            </a:r>
          </a:p>
          <a:p>
            <a:pPr>
              <a:buClr>
                <a:schemeClr val="dk1"/>
              </a:buClr>
              <a:buNone/>
            </a:pPr>
            <a:endParaRPr lang="fr-FR" sz="1200" dirty="0" smtClean="0"/>
          </a:p>
          <a:p>
            <a:pPr lvl="0">
              <a:lnSpc>
                <a:spcPct val="115000"/>
              </a:lnSpc>
              <a:spcBef>
                <a:spcPts val="0"/>
              </a:spcBef>
              <a:buClr>
                <a:schemeClr val="dk1"/>
              </a:buClr>
              <a:buSzPct val="110000"/>
              <a:buNone/>
            </a:pPr>
            <a:r>
              <a:rPr lang="fr" sz="1100" dirty="0" smtClean="0"/>
              <a:t>Lien : </a:t>
            </a:r>
            <a:r>
              <a:rPr lang="fr" sz="1100" dirty="0" smtClean="0">
                <a:hlinkClick r:id="rId3"/>
              </a:rPr>
              <a:t>http://www.actinnovation.com/innovation-equipement-maison/smellit-ajoute-odeur-a-vos-films-et-jeux-video-3338.html</a:t>
            </a:r>
            <a:r>
              <a:rPr lang="fr" sz="1100" dirty="0" smtClean="0"/>
              <a:t> </a:t>
            </a:r>
          </a:p>
          <a:p>
            <a:pPr>
              <a:buClr>
                <a:schemeClr val="dk1"/>
              </a:buClr>
              <a:buNone/>
            </a:pPr>
            <a:endParaRPr sz="1200" dirty="0"/>
          </a:p>
          <a:p>
            <a:pPr>
              <a:buClr>
                <a:schemeClr val="dk1"/>
              </a:buClr>
              <a:buNone/>
            </a:pPr>
            <a:endParaRPr sz="1200" dirty="0"/>
          </a:p>
          <a:p>
            <a:pPr>
              <a:buClr>
                <a:schemeClr val="dk1"/>
              </a:buClr>
              <a:buNone/>
            </a:pPr>
            <a:r>
              <a:rPr lang="fr-FR" sz="1200" dirty="0" smtClean="0"/>
              <a:t> </a:t>
            </a:r>
            <a:endParaRPr sz="1200" dirty="0"/>
          </a:p>
          <a:p>
            <a:pPr>
              <a:buClr>
                <a:schemeClr val="dk1"/>
              </a:buClr>
              <a:buNone/>
            </a:pPr>
            <a:endParaRPr sz="1200" dirty="0"/>
          </a:p>
          <a:p>
            <a:pPr>
              <a:buClr>
                <a:schemeClr val="dk1"/>
              </a:buClr>
              <a:buNone/>
            </a:pPr>
            <a:endParaRPr sz="1200" dirty="0"/>
          </a:p>
          <a:p>
            <a:pPr>
              <a:buClr>
                <a:schemeClr val="dk1"/>
              </a:buClr>
              <a:buNone/>
            </a:pPr>
            <a:endParaRPr sz="1200" dirty="0"/>
          </a:p>
          <a:p>
            <a:pPr>
              <a:buClr>
                <a:schemeClr val="dk1"/>
              </a:buClr>
              <a:buNone/>
            </a:pPr>
            <a:endParaRPr sz="1400" dirty="0"/>
          </a:p>
          <a:p>
            <a:pPr>
              <a:lnSpc>
                <a:spcPct val="115000"/>
              </a:lnSpc>
              <a:buClr>
                <a:schemeClr val="dk1"/>
              </a:buClr>
              <a:buSzPct val="110000"/>
              <a:buNone/>
            </a:pPr>
            <a:r>
              <a:rPr lang="fr" sz="1000" dirty="0">
                <a:solidFill>
                  <a:srgbClr val="FFFFFF"/>
                </a:solidFill>
              </a:rPr>
              <a:t>Lien : http://www.actinnovation.com/innovation-equipement-maison/smellit-ajoute-odeur-a-vos-films-et-jeux-video-3338.html</a:t>
            </a:r>
          </a:p>
          <a:p>
            <a:pPr>
              <a:buClr>
                <a:schemeClr val="dk1"/>
              </a:buClr>
              <a:buNone/>
            </a:pPr>
            <a:endParaRPr sz="1000" dirty="0">
              <a:solidFill>
                <a:srgbClr val="FFFFFF"/>
              </a:solidFill>
            </a:endParaRPr>
          </a:p>
        </p:txBody>
      </p:sp>
      <p:pic>
        <p:nvPicPr>
          <p:cNvPr id="110" name="Shape 110"/>
          <p:cNvPicPr preferRelativeResize="0"/>
          <p:nvPr/>
        </p:nvPicPr>
        <p:blipFill>
          <a:blip r:embed="rId4" cstate="print"/>
          <a:stretch>
            <a:fillRect/>
          </a:stretch>
        </p:blipFill>
        <p:spPr>
          <a:xfrm>
            <a:off x="6732240" y="3501008"/>
            <a:ext cx="2232149" cy="2068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561402201"/>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prstGeom prst="rect">
            <a:avLst/>
          </a:prstGeom>
        </p:spPr>
        <p:txBody>
          <a:bodyPr vert="horz" lIns="91425" tIns="91425" rIns="91425" bIns="91425" anchor="b" anchorCtr="0">
            <a:noAutofit/>
          </a:bodyPr>
          <a:lstStyle/>
          <a:p>
            <a:r>
              <a:rPr lang="fr"/>
              <a:t>Sensoriel - Goût &amp; saveur &amp; arôme</a:t>
            </a:r>
          </a:p>
        </p:txBody>
      </p:sp>
      <p:sp>
        <p:nvSpPr>
          <p:cNvPr id="116" name="Shape 116"/>
          <p:cNvSpPr txBox="1">
            <a:spLocks noGrp="1"/>
          </p:cNvSpPr>
          <p:nvPr>
            <p:ph type="body" idx="4294967295"/>
          </p:nvPr>
        </p:nvSpPr>
        <p:spPr>
          <a:xfrm>
            <a:off x="251520" y="1772816"/>
            <a:ext cx="8172400" cy="4392488"/>
          </a:xfrm>
          <a:prstGeom prst="rect">
            <a:avLst/>
          </a:prstGeom>
        </p:spPr>
        <p:txBody>
          <a:bodyPr vert="horz" lIns="91425" tIns="91425" rIns="91425" bIns="91425" anchor="t" anchorCtr="0">
            <a:noAutofit/>
          </a:bodyPr>
          <a:lstStyle/>
          <a:p>
            <a:pPr>
              <a:buClr>
                <a:schemeClr val="dk1"/>
              </a:buClr>
              <a:buSzPct val="91666"/>
              <a:buNone/>
            </a:pPr>
            <a:r>
              <a:rPr lang="fr" sz="1600" b="1" dirty="0">
                <a:solidFill>
                  <a:srgbClr val="F0A22E"/>
                </a:solidFill>
              </a:rPr>
              <a:t>Chips Bret’s saveur </a:t>
            </a:r>
            <a:r>
              <a:rPr lang="fr" sz="1600" b="1" dirty="0" smtClean="0">
                <a:solidFill>
                  <a:srgbClr val="F0A22E"/>
                </a:solidFill>
              </a:rPr>
              <a:t>marine</a:t>
            </a:r>
          </a:p>
          <a:p>
            <a:pPr>
              <a:buClr>
                <a:schemeClr val="dk1"/>
              </a:buClr>
              <a:buSzPct val="91666"/>
              <a:buNone/>
            </a:pPr>
            <a:endParaRPr lang="fr" sz="1600" b="1" dirty="0">
              <a:solidFill>
                <a:srgbClr val="F0A22E"/>
              </a:solidFill>
            </a:endParaRPr>
          </a:p>
          <a:p>
            <a:pPr lvl="0">
              <a:buClr>
                <a:schemeClr val="dk1"/>
              </a:buClr>
              <a:buSzPct val="91666"/>
              <a:buNone/>
            </a:pPr>
            <a:r>
              <a:rPr lang="fr" sz="1400" u="sng" dirty="0" smtClean="0"/>
              <a:t>Idée </a:t>
            </a:r>
            <a:r>
              <a:rPr lang="fr" sz="1400" u="sng" dirty="0"/>
              <a:t>source</a:t>
            </a:r>
            <a:r>
              <a:rPr lang="fr" sz="1400" dirty="0"/>
              <a:t> : Couronnés grands vainqueurs du grand prix des innovations PME Intermarché, les chips Bret's saveur marine sont produites par l’entreprise Altho. Soumis au vote du public pendant près de deux mois, le produit a obtenu le plus grand nombre de suffrages parmi les vingt-quatre produits innovants proposés en points de vente. </a:t>
            </a:r>
          </a:p>
          <a:p>
            <a:pPr>
              <a:buClr>
                <a:schemeClr val="dk1"/>
              </a:buClr>
              <a:buNone/>
            </a:pPr>
            <a:endParaRPr lang="fr-FR" sz="1400" dirty="0" smtClean="0"/>
          </a:p>
          <a:p>
            <a:pPr lvl="0">
              <a:buClr>
                <a:schemeClr val="dk1"/>
              </a:buClr>
              <a:buNone/>
            </a:pPr>
            <a:r>
              <a:rPr lang="fr" sz="1400" u="sng" dirty="0" smtClean="0"/>
              <a:t>Tendance marketing</a:t>
            </a:r>
            <a:r>
              <a:rPr lang="fr" sz="1400" dirty="0" smtClean="0"/>
              <a:t> : </a:t>
            </a:r>
          </a:p>
          <a:p>
            <a:pPr lvl="0">
              <a:buClr>
                <a:schemeClr val="dk1"/>
              </a:buClr>
              <a:buFont typeface="Arial" pitchFamily="34" charset="0"/>
              <a:buChar char="•"/>
            </a:pPr>
            <a:r>
              <a:rPr lang="fr" sz="1400" dirty="0" smtClean="0"/>
              <a:t>Appartenance/Plaisir → découverte</a:t>
            </a:r>
          </a:p>
          <a:p>
            <a:pPr>
              <a:buClr>
                <a:schemeClr val="dk1"/>
              </a:buClr>
              <a:buNone/>
            </a:pPr>
            <a:endParaRPr sz="1400" dirty="0"/>
          </a:p>
          <a:p>
            <a:pPr>
              <a:buClr>
                <a:schemeClr val="dk1"/>
              </a:buClr>
              <a:buSzPct val="91666"/>
              <a:buNone/>
            </a:pPr>
            <a:r>
              <a:rPr lang="fr" sz="1400" u="sng" dirty="0"/>
              <a:t>Idée novatrice</a:t>
            </a:r>
            <a:r>
              <a:rPr lang="fr" sz="1400" dirty="0"/>
              <a:t> : On pourrait étendre la saveur « marine » à d’autres produits tels que les yaourts ou des gateaux par exemple. Ou on pourrait aussi faire des chips à d’autres saveurs peu communes, </a:t>
            </a:r>
            <a:r>
              <a:rPr lang="fr" sz="1400" dirty="0" smtClean="0"/>
              <a:t>telles </a:t>
            </a:r>
            <a:r>
              <a:rPr lang="fr" sz="1400" dirty="0"/>
              <a:t>que l’orchidée ou la vanille par exemple</a:t>
            </a:r>
            <a:r>
              <a:rPr lang="fr" sz="1400" dirty="0" smtClean="0"/>
              <a:t>.</a:t>
            </a:r>
            <a:endParaRPr lang="fr-FR" sz="1400" dirty="0"/>
          </a:p>
          <a:p>
            <a:pPr>
              <a:buClr>
                <a:schemeClr val="dk1"/>
              </a:buClr>
              <a:buNone/>
            </a:pPr>
            <a:endParaRPr lang="fr-FR" sz="1200" dirty="0"/>
          </a:p>
          <a:p>
            <a:pPr>
              <a:buClr>
                <a:schemeClr val="dk1"/>
              </a:buClr>
              <a:buNone/>
            </a:pPr>
            <a:endParaRPr lang="fr-FR" sz="1200" dirty="0"/>
          </a:p>
          <a:p>
            <a:pPr>
              <a:buClr>
                <a:schemeClr val="dk1"/>
              </a:buClr>
              <a:buNone/>
            </a:pPr>
            <a:endParaRPr sz="1200" dirty="0"/>
          </a:p>
          <a:p>
            <a:pPr>
              <a:buClr>
                <a:schemeClr val="dk1"/>
              </a:buClr>
              <a:buNone/>
            </a:pPr>
            <a:endParaRPr sz="1400" dirty="0"/>
          </a:p>
          <a:p>
            <a:pPr>
              <a:lnSpc>
                <a:spcPct val="115000"/>
              </a:lnSpc>
              <a:buClr>
                <a:schemeClr val="dk1"/>
              </a:buClr>
              <a:buSzPct val="110000"/>
              <a:buNone/>
            </a:pPr>
            <a:r>
              <a:rPr lang="fr" sz="1100" dirty="0"/>
              <a:t>Lien : </a:t>
            </a:r>
            <a:r>
              <a:rPr lang="fr" sz="1100" dirty="0">
                <a:hlinkClick r:id="rId3"/>
              </a:rPr>
              <a:t>http://</a:t>
            </a:r>
            <a:r>
              <a:rPr lang="fr" sz="1100" dirty="0" smtClean="0">
                <a:hlinkClick r:id="rId3"/>
              </a:rPr>
              <a:t>www.lsa-conso.fr/chips-bret-s-saveur-marine-elue-innovation-pme-intermarche-2012,128750</a:t>
            </a:r>
            <a:r>
              <a:rPr lang="fr" sz="1100" dirty="0" smtClean="0"/>
              <a:t> </a:t>
            </a:r>
            <a:endParaRPr lang="fr" sz="1100" dirty="0"/>
          </a:p>
          <a:p>
            <a:pPr>
              <a:buClr>
                <a:schemeClr val="dk1"/>
              </a:buClr>
              <a:buNone/>
            </a:pPr>
            <a:endParaRPr sz="1400" dirty="0"/>
          </a:p>
        </p:txBody>
      </p:sp>
      <p:pic>
        <p:nvPicPr>
          <p:cNvPr id="117" name="Shape 117"/>
          <p:cNvPicPr preferRelativeResize="0"/>
          <p:nvPr/>
        </p:nvPicPr>
        <p:blipFill>
          <a:blip r:embed="rId4" cstate="print"/>
          <a:stretch>
            <a:fillRect/>
          </a:stretch>
        </p:blipFill>
        <p:spPr>
          <a:xfrm>
            <a:off x="7958225" y="3284984"/>
            <a:ext cx="1185775" cy="1946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6195849"/>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prstGeom prst="rect">
            <a:avLst/>
          </a:prstGeom>
        </p:spPr>
        <p:txBody>
          <a:bodyPr vert="horz" lIns="91425" tIns="91425" rIns="91425" bIns="91425" anchor="b" anchorCtr="0">
            <a:noAutofit/>
          </a:bodyPr>
          <a:lstStyle/>
          <a:p>
            <a:r>
              <a:rPr lang="fr" sz="3000" dirty="0"/>
              <a:t>Métaproduit - Co-branding, licence, produits </a:t>
            </a:r>
            <a:br>
              <a:rPr lang="fr" sz="3000" dirty="0"/>
            </a:br>
            <a:r>
              <a:rPr lang="fr" sz="3000" dirty="0"/>
              <a:t>dérivés</a:t>
            </a:r>
          </a:p>
        </p:txBody>
      </p:sp>
      <p:sp>
        <p:nvSpPr>
          <p:cNvPr id="123" name="Shape 123"/>
          <p:cNvSpPr txBox="1">
            <a:spLocks noGrp="1"/>
          </p:cNvSpPr>
          <p:nvPr>
            <p:ph type="body" idx="4294967295"/>
          </p:nvPr>
        </p:nvSpPr>
        <p:spPr>
          <a:xfrm>
            <a:off x="457200" y="1844824"/>
            <a:ext cx="8686800" cy="4608512"/>
          </a:xfrm>
          <a:prstGeom prst="rect">
            <a:avLst/>
          </a:prstGeom>
        </p:spPr>
        <p:txBody>
          <a:bodyPr vert="horz" lIns="91425" tIns="91425" rIns="91425" bIns="91425" anchor="t" anchorCtr="0">
            <a:noAutofit/>
          </a:bodyPr>
          <a:lstStyle/>
          <a:p>
            <a:pPr>
              <a:buClr>
                <a:schemeClr val="dk1"/>
              </a:buClr>
              <a:buSzPct val="91666"/>
              <a:buNone/>
            </a:pPr>
            <a:r>
              <a:rPr lang="fr" sz="1600" b="1" dirty="0">
                <a:solidFill>
                  <a:srgbClr val="F0A22E"/>
                </a:solidFill>
              </a:rPr>
              <a:t>Inneov, compléments nutrionels de beauté par Nestlé et L’Oréal</a:t>
            </a:r>
          </a:p>
          <a:p>
            <a:pPr>
              <a:buClr>
                <a:schemeClr val="dk1"/>
              </a:buClr>
              <a:buNone/>
            </a:pPr>
            <a:endParaRPr sz="1200" dirty="0"/>
          </a:p>
          <a:p>
            <a:pPr>
              <a:buClr>
                <a:schemeClr val="dk1"/>
              </a:buClr>
              <a:buSzPct val="91666"/>
              <a:buNone/>
            </a:pPr>
            <a:r>
              <a:rPr lang="fr" sz="1400" u="sng" dirty="0"/>
              <a:t>Idée source</a:t>
            </a:r>
            <a:r>
              <a:rPr lang="fr" sz="1400" dirty="0"/>
              <a:t> : L'alliance unique de la recherche avancée en nutrition Nestlé et en biologie de la peau et des cheveux l'Oréal </a:t>
            </a:r>
            <a:endParaRPr lang="fr" sz="1400" dirty="0" smtClean="0"/>
          </a:p>
          <a:p>
            <a:pPr>
              <a:buClr>
                <a:schemeClr val="dk1"/>
              </a:buClr>
              <a:buSzPct val="91666"/>
              <a:buNone/>
            </a:pPr>
            <a:endParaRPr lang="fr" sz="1400" dirty="0" smtClean="0"/>
          </a:p>
          <a:p>
            <a:pPr lvl="0">
              <a:buClr>
                <a:schemeClr val="dk1"/>
              </a:buClr>
              <a:buSzPct val="91666"/>
              <a:buNone/>
            </a:pPr>
            <a:r>
              <a:rPr lang="fr" sz="1400" u="sng" dirty="0" smtClean="0"/>
              <a:t>Tendance marketing</a:t>
            </a:r>
            <a:r>
              <a:rPr lang="fr" sz="1400" dirty="0" smtClean="0"/>
              <a:t> : </a:t>
            </a:r>
          </a:p>
          <a:p>
            <a:pPr lvl="0">
              <a:buClr>
                <a:schemeClr val="dk1"/>
              </a:buClr>
              <a:buSzPct val="91666"/>
              <a:buFont typeface="Arial" pitchFamily="34" charset="0"/>
              <a:buChar char="•"/>
            </a:pPr>
            <a:r>
              <a:rPr lang="fr" sz="1400" dirty="0" smtClean="0"/>
              <a:t>Praticité → gain de temps, offre globale </a:t>
            </a:r>
          </a:p>
          <a:p>
            <a:pPr lvl="0">
              <a:buClr>
                <a:schemeClr val="dk1"/>
              </a:buClr>
              <a:buSzPct val="91666"/>
              <a:buFont typeface="Arial" pitchFamily="34" charset="0"/>
              <a:buChar char="•"/>
            </a:pPr>
            <a:r>
              <a:rPr lang="fr" sz="1400" dirty="0" smtClean="0"/>
              <a:t>Forme →  force, harmonie, bien-être, énergie</a:t>
            </a:r>
          </a:p>
          <a:p>
            <a:pPr>
              <a:buClr>
                <a:schemeClr val="dk1"/>
              </a:buClr>
              <a:buSzPct val="91666"/>
              <a:buNone/>
            </a:pPr>
            <a:endParaRPr lang="fr" sz="1400" dirty="0"/>
          </a:p>
          <a:p>
            <a:pPr>
              <a:buClr>
                <a:schemeClr val="dk1"/>
              </a:buClr>
              <a:buNone/>
            </a:pPr>
            <a:endParaRPr sz="1400" dirty="0">
              <a:solidFill>
                <a:srgbClr val="FFFFFF"/>
              </a:solidFill>
            </a:endParaRPr>
          </a:p>
          <a:p>
            <a:pPr>
              <a:buClr>
                <a:schemeClr val="dk1"/>
              </a:buClr>
              <a:buSzPct val="91666"/>
              <a:buNone/>
            </a:pPr>
            <a:r>
              <a:rPr lang="fr" sz="1400" u="sng" dirty="0"/>
              <a:t>Idée novatrice</a:t>
            </a:r>
            <a:r>
              <a:rPr lang="fr" sz="1400" dirty="0"/>
              <a:t> : Il serait possible de mettre tous les bienfaits procurés par ces compléments </a:t>
            </a:r>
            <a:endParaRPr lang="fr" sz="1400" dirty="0" smtClean="0"/>
          </a:p>
          <a:p>
            <a:pPr>
              <a:buClr>
                <a:schemeClr val="dk1"/>
              </a:buClr>
              <a:buSzPct val="91666"/>
              <a:buNone/>
            </a:pPr>
            <a:r>
              <a:rPr lang="fr" sz="1400" dirty="0" smtClean="0"/>
              <a:t>dans </a:t>
            </a:r>
            <a:r>
              <a:rPr lang="fr" sz="1400" dirty="0"/>
              <a:t>des produits tels que du chocolat, des yaourts, etc… Afin de rendre la prise </a:t>
            </a:r>
            <a:endParaRPr lang="fr" sz="1400" dirty="0" smtClean="0"/>
          </a:p>
          <a:p>
            <a:pPr>
              <a:buClr>
                <a:schemeClr val="dk1"/>
              </a:buClr>
              <a:buSzPct val="91666"/>
              <a:buNone/>
            </a:pPr>
            <a:r>
              <a:rPr lang="fr" sz="1400" dirty="0" smtClean="0"/>
              <a:t>des </a:t>
            </a:r>
            <a:r>
              <a:rPr lang="fr" sz="1400" dirty="0"/>
              <a:t>compléments plus agréable</a:t>
            </a:r>
            <a:r>
              <a:rPr lang="fr" sz="1400" dirty="0" smtClean="0"/>
              <a:t>.</a:t>
            </a:r>
            <a:endParaRPr sz="1200" dirty="0"/>
          </a:p>
          <a:p>
            <a:pPr>
              <a:buClr>
                <a:schemeClr val="dk1"/>
              </a:buClr>
              <a:buNone/>
            </a:pPr>
            <a:endParaRPr lang="fr-FR" sz="1200" dirty="0" smtClean="0"/>
          </a:p>
          <a:p>
            <a:pPr>
              <a:buClr>
                <a:schemeClr val="dk1"/>
              </a:buClr>
              <a:buNone/>
            </a:pPr>
            <a:endParaRPr sz="1200" dirty="0"/>
          </a:p>
          <a:p>
            <a:pPr>
              <a:buClr>
                <a:schemeClr val="dk1"/>
              </a:buClr>
              <a:buNone/>
            </a:pPr>
            <a:endParaRPr sz="1400" dirty="0"/>
          </a:p>
          <a:p>
            <a:pPr lvl="0">
              <a:buClr>
                <a:schemeClr val="dk1"/>
              </a:buClr>
              <a:buSzPct val="110000"/>
              <a:buNone/>
            </a:pPr>
            <a:r>
              <a:rPr lang="fr" sz="1100" dirty="0"/>
              <a:t>Lien : </a:t>
            </a:r>
            <a:r>
              <a:rPr lang="fr-FR" sz="1100" dirty="0">
                <a:hlinkClick r:id="rId3"/>
              </a:rPr>
              <a:t>http://</a:t>
            </a:r>
            <a:r>
              <a:rPr lang="fr-FR" sz="1100" dirty="0" smtClean="0">
                <a:hlinkClick r:id="rId3"/>
              </a:rPr>
              <a:t>www.inneov.fr/accueil/accueil-inneov/h</a:t>
            </a:r>
            <a:r>
              <a:rPr lang="fr-FR" sz="1100" dirty="0" smtClean="0"/>
              <a:t> </a:t>
            </a:r>
            <a:endParaRPr lang="fr" sz="1100" dirty="0">
              <a:latin typeface="Calibri"/>
              <a:ea typeface="Calibri"/>
              <a:cs typeface="Calibri"/>
              <a:sym typeface="Calibri"/>
            </a:endParaRPr>
          </a:p>
        </p:txBody>
      </p:sp>
      <p:pic>
        <p:nvPicPr>
          <p:cNvPr id="124" name="Shape 124"/>
          <p:cNvPicPr preferRelativeResize="0"/>
          <p:nvPr/>
        </p:nvPicPr>
        <p:blipFill>
          <a:blip r:embed="rId4" cstate="print"/>
          <a:stretch>
            <a:fillRect/>
          </a:stretch>
        </p:blipFill>
        <p:spPr>
          <a:xfrm>
            <a:off x="7020272" y="4725144"/>
            <a:ext cx="1753200" cy="1899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5" name="Shape 125"/>
          <p:cNvPicPr preferRelativeResize="0"/>
          <p:nvPr/>
        </p:nvPicPr>
        <p:blipFill>
          <a:blip r:embed="rId5" cstate="print"/>
          <a:stretch>
            <a:fillRect/>
          </a:stretch>
        </p:blipFill>
        <p:spPr>
          <a:xfrm>
            <a:off x="5220072" y="3068960"/>
            <a:ext cx="2232875" cy="1504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907982678"/>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0" y="228600"/>
            <a:ext cx="9144000" cy="990600"/>
          </a:xfrm>
          <a:prstGeom prst="rect">
            <a:avLst/>
          </a:prstGeom>
        </p:spPr>
        <p:txBody>
          <a:bodyPr vert="horz" lIns="91425" tIns="91425" rIns="91425" bIns="91425" anchor="b" anchorCtr="0">
            <a:noAutofit/>
          </a:bodyPr>
          <a:lstStyle/>
          <a:p>
            <a:r>
              <a:rPr lang="fr" sz="4200" dirty="0"/>
              <a:t>Métaproduit - designers, créateurs, chefs</a:t>
            </a:r>
          </a:p>
        </p:txBody>
      </p:sp>
      <p:sp>
        <p:nvSpPr>
          <p:cNvPr id="131" name="Shape 131"/>
          <p:cNvSpPr txBox="1">
            <a:spLocks noGrp="1"/>
          </p:cNvSpPr>
          <p:nvPr>
            <p:ph type="body" idx="4294967295"/>
          </p:nvPr>
        </p:nvSpPr>
        <p:spPr>
          <a:xfrm>
            <a:off x="0" y="1844824"/>
            <a:ext cx="9144000" cy="4005262"/>
          </a:xfrm>
          <a:prstGeom prst="rect">
            <a:avLst/>
          </a:prstGeom>
        </p:spPr>
        <p:txBody>
          <a:bodyPr vert="horz" lIns="91425" tIns="91425" rIns="91425" bIns="91425" anchor="t" anchorCtr="0">
            <a:noAutofit/>
          </a:bodyPr>
          <a:lstStyle/>
          <a:p>
            <a:pPr>
              <a:buClr>
                <a:schemeClr val="dk1"/>
              </a:buClr>
              <a:buSzPct val="91666"/>
              <a:buNone/>
            </a:pPr>
            <a:r>
              <a:rPr lang="fr" sz="1600" b="1" dirty="0">
                <a:solidFill>
                  <a:schemeClr val="accent1"/>
                </a:solidFill>
              </a:rPr>
              <a:t>H&amp;M, et les collections faites par de grands créateurs</a:t>
            </a:r>
          </a:p>
          <a:p>
            <a:pPr>
              <a:buClr>
                <a:schemeClr val="dk1"/>
              </a:buClr>
              <a:buNone/>
            </a:pPr>
            <a:endParaRPr sz="1200" dirty="0"/>
          </a:p>
          <a:p>
            <a:pPr>
              <a:buClr>
                <a:schemeClr val="dk1"/>
              </a:buClr>
              <a:buSzPct val="91666"/>
              <a:buNone/>
            </a:pPr>
            <a:r>
              <a:rPr lang="fr" sz="1400" u="sng" dirty="0"/>
              <a:t>Idée source</a:t>
            </a:r>
            <a:r>
              <a:rPr lang="fr" sz="1400" dirty="0"/>
              <a:t> : A plusieurs reprises, H&amp;M s’est allié à des grands créateurs, afin de proposer aux </a:t>
            </a:r>
          </a:p>
          <a:p>
            <a:pPr>
              <a:buClr>
                <a:schemeClr val="dk1"/>
              </a:buClr>
              <a:buSzPct val="91666"/>
              <a:buNone/>
            </a:pPr>
            <a:r>
              <a:rPr lang="fr" sz="1400" dirty="0"/>
              <a:t>consommateurs des produits de luxes à des prix abordables</a:t>
            </a:r>
            <a:r>
              <a:rPr lang="fr" sz="1400" dirty="0" smtClean="0"/>
              <a:t>.</a:t>
            </a:r>
          </a:p>
          <a:p>
            <a:pPr>
              <a:buClr>
                <a:schemeClr val="dk1"/>
              </a:buClr>
              <a:buSzPct val="91666"/>
              <a:buNone/>
            </a:pPr>
            <a:endParaRPr lang="fr" sz="1400" dirty="0" smtClean="0"/>
          </a:p>
          <a:p>
            <a:pPr lvl="0">
              <a:buClr>
                <a:schemeClr val="dk1"/>
              </a:buClr>
              <a:buSzPct val="91666"/>
              <a:buNone/>
            </a:pPr>
            <a:r>
              <a:rPr lang="fr" sz="1400" u="sng" dirty="0" smtClean="0"/>
              <a:t>Tendance marketing</a:t>
            </a:r>
            <a:r>
              <a:rPr lang="fr" sz="1400" dirty="0" smtClean="0"/>
              <a:t> : </a:t>
            </a:r>
          </a:p>
          <a:p>
            <a:pPr lvl="0">
              <a:buClr>
                <a:schemeClr val="dk1"/>
              </a:buClr>
              <a:buSzPct val="91666"/>
              <a:buFont typeface="Arial" pitchFamily="34" charset="0"/>
              <a:buChar char="•"/>
            </a:pPr>
            <a:r>
              <a:rPr lang="fr" sz="1400" dirty="0" smtClean="0"/>
              <a:t>Plaisir → sophistication, petits luxes </a:t>
            </a:r>
            <a:endParaRPr lang="fr" sz="1400" dirty="0"/>
          </a:p>
          <a:p>
            <a:pPr>
              <a:buClr>
                <a:schemeClr val="dk1"/>
              </a:buClr>
              <a:buFont typeface="Arial" pitchFamily="34" charset="0"/>
              <a:buChar char="•"/>
            </a:pPr>
            <a:endParaRPr sz="1400" dirty="0"/>
          </a:p>
          <a:p>
            <a:pPr lvl="0">
              <a:buClr>
                <a:schemeClr val="dk1"/>
              </a:buClr>
              <a:buSzPct val="91666"/>
              <a:buNone/>
            </a:pPr>
            <a:r>
              <a:rPr lang="fr" sz="1400" u="sng" dirty="0"/>
              <a:t>Idée novatrice</a:t>
            </a:r>
            <a:r>
              <a:rPr lang="fr" sz="1400" dirty="0"/>
              <a:t> : Des magasins d’ameublement grand public pourraient faire appel à des grands designers et architectes d’intérieurs afin de proposer des meubles de luxe et design </a:t>
            </a:r>
            <a:r>
              <a:rPr lang="fr-FR" sz="1400" dirty="0"/>
              <a:t>a</a:t>
            </a:r>
            <a:r>
              <a:rPr lang="fr" sz="1400" dirty="0"/>
              <a:t>u plus grand nombre.</a:t>
            </a:r>
            <a:br>
              <a:rPr lang="fr" sz="1400" dirty="0"/>
            </a:br>
            <a:r>
              <a:rPr lang="fr" sz="1400" dirty="0"/>
              <a:t>Au encore proposer un menu élaboré par un chef dans un fast-food</a:t>
            </a:r>
            <a:r>
              <a:rPr lang="fr" sz="1400" dirty="0" smtClean="0"/>
              <a:t>.</a:t>
            </a:r>
            <a:endParaRPr lang="fr" sz="1000" dirty="0" smtClean="0">
              <a:solidFill>
                <a:srgbClr val="FFFFFF"/>
              </a:solidFill>
            </a:endParaRPr>
          </a:p>
          <a:p>
            <a:pPr>
              <a:lnSpc>
                <a:spcPct val="115000"/>
              </a:lnSpc>
              <a:buClr>
                <a:schemeClr val="dk1"/>
              </a:buClr>
              <a:buSzPct val="110000"/>
              <a:buNone/>
            </a:pPr>
            <a:endParaRPr lang="fr" sz="1000" dirty="0" smtClean="0">
              <a:solidFill>
                <a:srgbClr val="FFFFFF"/>
              </a:solidFill>
            </a:endParaRPr>
          </a:p>
          <a:p>
            <a:pPr>
              <a:lnSpc>
                <a:spcPct val="115000"/>
              </a:lnSpc>
              <a:buClr>
                <a:schemeClr val="dk1"/>
              </a:buClr>
              <a:buSzPct val="110000"/>
              <a:buNone/>
            </a:pPr>
            <a:endParaRPr lang="fr" sz="1000" dirty="0" smtClean="0">
              <a:solidFill>
                <a:srgbClr val="FFFFFF"/>
              </a:solidFill>
            </a:endParaRPr>
          </a:p>
          <a:p>
            <a:pPr>
              <a:lnSpc>
                <a:spcPct val="115000"/>
              </a:lnSpc>
              <a:buClr>
                <a:schemeClr val="dk1"/>
              </a:buClr>
              <a:buSzPct val="110000"/>
              <a:buNone/>
            </a:pPr>
            <a:endParaRPr lang="fr" sz="1000" dirty="0" smtClean="0">
              <a:solidFill>
                <a:srgbClr val="FFFFFF"/>
              </a:solidFill>
            </a:endParaRPr>
          </a:p>
          <a:p>
            <a:pPr>
              <a:lnSpc>
                <a:spcPct val="115000"/>
              </a:lnSpc>
              <a:buClr>
                <a:schemeClr val="dk1"/>
              </a:buClr>
              <a:buSzPct val="110000"/>
              <a:buNone/>
            </a:pPr>
            <a:endParaRPr lang="fr" sz="1000" dirty="0" smtClean="0">
              <a:solidFill>
                <a:srgbClr val="FFFFFF"/>
              </a:solidFill>
            </a:endParaRPr>
          </a:p>
          <a:p>
            <a:pPr>
              <a:lnSpc>
                <a:spcPct val="115000"/>
              </a:lnSpc>
              <a:buClr>
                <a:schemeClr val="dk1"/>
              </a:buClr>
              <a:buSzPct val="110000"/>
              <a:buNone/>
            </a:pPr>
            <a:endParaRPr lang="fr" sz="1000" dirty="0" smtClean="0">
              <a:solidFill>
                <a:srgbClr val="FFFFFF"/>
              </a:solidFill>
            </a:endParaRPr>
          </a:p>
          <a:p>
            <a:pPr lvl="0">
              <a:lnSpc>
                <a:spcPct val="115000"/>
              </a:lnSpc>
              <a:buClr>
                <a:schemeClr val="dk1"/>
              </a:buClr>
              <a:buSzPct val="110000"/>
              <a:buNone/>
            </a:pPr>
            <a:r>
              <a:rPr lang="fr-FR" sz="1100" dirty="0" smtClean="0"/>
              <a:t>Lien : </a:t>
            </a:r>
            <a:r>
              <a:rPr lang="fr-FR" sz="1100" dirty="0" smtClean="0">
                <a:hlinkClick r:id="rId3"/>
              </a:rPr>
              <a:t>http://about.hm.com/en/About/facts-about-hm/fashion-for-all/collections.html</a:t>
            </a:r>
            <a:r>
              <a:rPr lang="fr-FR" sz="1100" dirty="0" smtClean="0"/>
              <a:t> </a:t>
            </a:r>
          </a:p>
          <a:p>
            <a:pPr lvl="0">
              <a:buClr>
                <a:schemeClr val="dk1"/>
              </a:buClr>
              <a:buNone/>
            </a:pPr>
            <a:endParaRPr lang="fr-FR" sz="1000" dirty="0" smtClean="0"/>
          </a:p>
          <a:p>
            <a:pPr>
              <a:lnSpc>
                <a:spcPct val="115000"/>
              </a:lnSpc>
              <a:buClr>
                <a:schemeClr val="dk1"/>
              </a:buClr>
              <a:buSzPct val="110000"/>
              <a:buNone/>
            </a:pPr>
            <a:endParaRPr lang="fr" sz="1000" dirty="0">
              <a:solidFill>
                <a:srgbClr val="FFFFFF"/>
              </a:solidFill>
            </a:endParaRPr>
          </a:p>
        </p:txBody>
      </p:sp>
      <p:pic>
        <p:nvPicPr>
          <p:cNvPr id="132" name="Shape 132"/>
          <p:cNvPicPr preferRelativeResize="0"/>
          <p:nvPr/>
        </p:nvPicPr>
        <p:blipFill>
          <a:blip r:embed="rId4" cstate="print"/>
          <a:stretch>
            <a:fillRect/>
          </a:stretch>
        </p:blipFill>
        <p:spPr>
          <a:xfrm>
            <a:off x="5724128" y="4869160"/>
            <a:ext cx="2581425" cy="1720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3" name="Shape 133"/>
          <p:cNvPicPr preferRelativeResize="0"/>
          <p:nvPr/>
        </p:nvPicPr>
        <p:blipFill>
          <a:blip r:embed="rId5" cstate="print"/>
          <a:stretch>
            <a:fillRect/>
          </a:stretch>
        </p:blipFill>
        <p:spPr>
          <a:xfrm>
            <a:off x="7020272" y="2204864"/>
            <a:ext cx="1872749" cy="14981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114316606"/>
      </p:ext>
    </p:extLst>
  </p:cSld>
  <p:clrMapOvr>
    <a:masterClrMapping/>
  </p:clrMapOvr>
  <p:transition spd="slow">
    <p:cu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TotalTime>
  <Words>3813</Words>
  <Application>Microsoft Office PowerPoint</Application>
  <PresentationFormat>Affichage à l'écran (4:3)</PresentationFormat>
  <Paragraphs>549</Paragraphs>
  <Slides>37</Slides>
  <Notes>23</Notes>
  <HiddenSlides>15</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Médian</vt:lpstr>
      <vt:lpstr>Politique de l’OFFRE</vt:lpstr>
      <vt:lpstr>Diapositive 2</vt:lpstr>
      <vt:lpstr>Sensoriel - Visuel &amp; Couleur &amp; Logo</vt:lpstr>
      <vt:lpstr>Sensoriel - Son &amp; bruit &amp; musique</vt:lpstr>
      <vt:lpstr>Sensoriel - Toucher &amp; texture</vt:lpstr>
      <vt:lpstr>Sensoriel - Odeur &amp; parfum</vt:lpstr>
      <vt:lpstr>Sensoriel - Goût &amp; saveur &amp; arôme</vt:lpstr>
      <vt:lpstr>Métaproduit - Co-branding, licence, produits  dérivés</vt:lpstr>
      <vt:lpstr>Métaproduit - designers, créateurs, chefs</vt:lpstr>
      <vt:lpstr>Métaproduit - Packaging</vt:lpstr>
      <vt:lpstr>Métaproduit : Offre globale, produits complémentaires supports</vt:lpstr>
      <vt:lpstr>Métaproduit : services associés</vt:lpstr>
      <vt:lpstr>Consommateur: Cible- Segment de  marché </vt:lpstr>
      <vt:lpstr>Consommateur: Moment de la journée </vt:lpstr>
      <vt:lpstr>Consommateur: Besoin</vt:lpstr>
      <vt:lpstr>Consommateur: Univers</vt:lpstr>
      <vt:lpstr>Consommateur: Situation de  consommation </vt:lpstr>
      <vt:lpstr>Technologique: Matières premières </vt:lpstr>
      <vt:lpstr>Technologique: Ingrédients atypiques </vt:lpstr>
      <vt:lpstr>Technologique: Process innovants </vt:lpstr>
      <vt:lpstr>Technologique: Enjeux technologiques </vt:lpstr>
      <vt:lpstr>Technologique: Additifs </vt:lpstr>
      <vt:lpstr>Produit - architecture combinatoire</vt:lpstr>
      <vt:lpstr>Produit - autres catégories de produits</vt:lpstr>
      <vt:lpstr>Produit - marchés précoces</vt:lpstr>
      <vt:lpstr>Produit - fonctionnalités </vt:lpstr>
      <vt:lpstr>Produit - tendance marketing</vt:lpstr>
      <vt:lpstr>Stratégie - Normes et réglementation</vt:lpstr>
      <vt:lpstr>Stratégie - alliances et partenariats</vt:lpstr>
      <vt:lpstr>Stratégie - Stratégie &amp; business models</vt:lpstr>
      <vt:lpstr>Stratégie – Changement organisationnel</vt:lpstr>
      <vt:lpstr>Stratégie - entreprise à benchmarker</vt:lpstr>
      <vt:lpstr>Commercial - Distribution </vt:lpstr>
      <vt:lpstr>Commercial - Communication</vt:lpstr>
      <vt:lpstr>Commercial - Situation d’achat </vt:lpstr>
      <vt:lpstr>Commercial - événementiel </vt:lpstr>
      <vt:lpstr>Commercial - offre promotionnelle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Politique de l’offre  L3 Marketing Vente  Promotion 2013-2014   Hadamitzki Cyrielle ~ Espinosa Cruz Berenice ~ Bardoula Shirley</dc:title>
  <dc:creator>Asus</dc:creator>
  <cp:lastModifiedBy>Asus</cp:lastModifiedBy>
  <cp:revision>96</cp:revision>
  <dcterms:created xsi:type="dcterms:W3CDTF">2014-05-27T18:27:22Z</dcterms:created>
  <dcterms:modified xsi:type="dcterms:W3CDTF">2014-06-01T17:35:32Z</dcterms:modified>
</cp:coreProperties>
</file>