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1" r:id="rId4"/>
    <p:sldId id="273" r:id="rId5"/>
    <p:sldId id="343" r:id="rId6"/>
    <p:sldId id="275" r:id="rId7"/>
    <p:sldId id="344" r:id="rId8"/>
    <p:sldId id="277" r:id="rId9"/>
    <p:sldId id="346" r:id="rId10"/>
    <p:sldId id="279" r:id="rId11"/>
    <p:sldId id="348" r:id="rId12"/>
    <p:sldId id="281" r:id="rId13"/>
    <p:sldId id="350" r:id="rId14"/>
    <p:sldId id="283" r:id="rId15"/>
    <p:sldId id="285" r:id="rId16"/>
    <p:sldId id="361" r:id="rId17"/>
    <p:sldId id="287" r:id="rId18"/>
    <p:sldId id="362" r:id="rId19"/>
    <p:sldId id="289" r:id="rId20"/>
    <p:sldId id="363" r:id="rId21"/>
    <p:sldId id="291" r:id="rId22"/>
    <p:sldId id="364" r:id="rId23"/>
    <p:sldId id="293" r:id="rId24"/>
    <p:sldId id="365" r:id="rId25"/>
    <p:sldId id="295" r:id="rId26"/>
    <p:sldId id="386" r:id="rId27"/>
    <p:sldId id="407" r:id="rId28"/>
    <p:sldId id="389" r:id="rId29"/>
    <p:sldId id="390" r:id="rId30"/>
    <p:sldId id="397" r:id="rId31"/>
    <p:sldId id="392" r:id="rId32"/>
    <p:sldId id="393" r:id="rId33"/>
    <p:sldId id="394" r:id="rId34"/>
    <p:sldId id="395" r:id="rId35"/>
    <p:sldId id="396" r:id="rId36"/>
    <p:sldId id="307" r:id="rId37"/>
    <p:sldId id="371" r:id="rId38"/>
    <p:sldId id="373" r:id="rId39"/>
    <p:sldId id="381" r:id="rId40"/>
    <p:sldId id="382" r:id="rId41"/>
    <p:sldId id="375" r:id="rId42"/>
    <p:sldId id="376" r:id="rId43"/>
    <p:sldId id="383" r:id="rId44"/>
    <p:sldId id="384" r:id="rId45"/>
    <p:sldId id="377" r:id="rId46"/>
    <p:sldId id="378" r:id="rId47"/>
    <p:sldId id="260" r:id="rId48"/>
    <p:sldId id="261" r:id="rId49"/>
    <p:sldId id="352" r:id="rId50"/>
    <p:sldId id="263" r:id="rId51"/>
    <p:sldId id="354" r:id="rId52"/>
    <p:sldId id="265" r:id="rId53"/>
    <p:sldId id="356" r:id="rId54"/>
    <p:sldId id="267" r:id="rId55"/>
    <p:sldId id="358" r:id="rId56"/>
    <p:sldId id="269" r:id="rId57"/>
    <p:sldId id="360" r:id="rId58"/>
    <p:sldId id="319" r:id="rId59"/>
    <p:sldId id="321" r:id="rId60"/>
    <p:sldId id="366" r:id="rId61"/>
    <p:sldId id="323" r:id="rId62"/>
    <p:sldId id="367" r:id="rId63"/>
    <p:sldId id="325" r:id="rId64"/>
    <p:sldId id="368" r:id="rId65"/>
    <p:sldId id="327" r:id="rId66"/>
    <p:sldId id="369" r:id="rId67"/>
    <p:sldId id="329" r:id="rId68"/>
    <p:sldId id="370" r:id="rId69"/>
    <p:sldId id="331" r:id="rId70"/>
    <p:sldId id="398" r:id="rId71"/>
    <p:sldId id="399" r:id="rId72"/>
    <p:sldId id="400" r:id="rId73"/>
    <p:sldId id="401" r:id="rId74"/>
    <p:sldId id="402" r:id="rId75"/>
    <p:sldId id="403" r:id="rId76"/>
    <p:sldId id="404" r:id="rId77"/>
    <p:sldId id="405" r:id="rId78"/>
    <p:sldId id="406" r:id="rId79"/>
    <p:sldId id="408" r:id="rId80"/>
    <p:sldId id="342"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9EC9"/>
    <a:srgbClr val="BB05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253531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408886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116443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253254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113905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392717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232697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420926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123731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28821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A59C1B-E205-49B5-A236-016723A256BE}" type="datetimeFigureOut">
              <a:rPr lang="fr-FR" smtClean="0"/>
              <a:pPr/>
              <a:t>31/05/2014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257143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59C1B-E205-49B5-A236-016723A256BE}" type="datetimeFigureOut">
              <a:rPr lang="fr-FR" smtClean="0"/>
              <a:pPr/>
              <a:t>31/05/2014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F4D03-C92B-4B0C-A651-B2BC84588412}" type="slidenum">
              <a:rPr lang="fr-FR" smtClean="0"/>
              <a:pPr/>
              <a:t>‹N°›</a:t>
            </a:fld>
            <a:endParaRPr lang="fr-FR"/>
          </a:p>
        </p:txBody>
      </p:sp>
    </p:spTree>
    <p:extLst>
      <p:ext uri="{BB962C8B-B14F-4D97-AF65-F5344CB8AC3E}">
        <p14:creationId xmlns:p14="http://schemas.microsoft.com/office/powerpoint/2010/main" xmlns="" val="59346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mine\Downloads\6a0115701060ee970b017d431212ca970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1348185" cy="15407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ermine\Downloads\téléchargement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583824"/>
            <a:ext cx="2305050" cy="1152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à coins arrondis 4"/>
          <p:cNvSpPr/>
          <p:nvPr/>
        </p:nvSpPr>
        <p:spPr>
          <a:xfrm>
            <a:off x="1511215" y="2492896"/>
            <a:ext cx="6408712" cy="115212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ZoneTexte 5"/>
          <p:cNvSpPr txBox="1"/>
          <p:nvPr/>
        </p:nvSpPr>
        <p:spPr>
          <a:xfrm>
            <a:off x="2123728" y="2838127"/>
            <a:ext cx="5400997"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ROUE DE CREATIVITE</a:t>
            </a:r>
            <a:endParaRPr lang="fr-FR" sz="2400" dirty="0">
              <a:latin typeface="Arial" panose="020B0604020202020204" pitchFamily="34" charset="0"/>
              <a:cs typeface="Arial" panose="020B0604020202020204" pitchFamily="34" charset="0"/>
            </a:endParaRPr>
          </a:p>
        </p:txBody>
      </p:sp>
      <p:sp>
        <p:nvSpPr>
          <p:cNvPr id="7" name="ZoneTexte 6"/>
          <p:cNvSpPr txBox="1"/>
          <p:nvPr/>
        </p:nvSpPr>
        <p:spPr>
          <a:xfrm>
            <a:off x="431210" y="5733256"/>
            <a:ext cx="2331074"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Justine </a:t>
            </a:r>
            <a:r>
              <a:rPr lang="fr-FR" dirty="0" err="1" smtClean="0">
                <a:latin typeface="Arial" panose="020B0604020202020204" pitchFamily="34" charset="0"/>
                <a:cs typeface="Arial" panose="020B0604020202020204" pitchFamily="34" charset="0"/>
              </a:rPr>
              <a:t>Ducrocq</a:t>
            </a:r>
            <a:r>
              <a:rPr lang="fr-FR" dirty="0" smtClean="0">
                <a:latin typeface="Arial" panose="020B0604020202020204" pitchFamily="34" charset="0"/>
                <a:cs typeface="Arial" panose="020B0604020202020204" pitchFamily="34" charset="0"/>
              </a:rPr>
              <a:t> </a:t>
            </a:r>
          </a:p>
          <a:p>
            <a:r>
              <a:rPr lang="fr-FR" dirty="0" smtClean="0">
                <a:latin typeface="Arial" panose="020B0604020202020204" pitchFamily="34" charset="0"/>
                <a:cs typeface="Arial" panose="020B0604020202020204" pitchFamily="34" charset="0"/>
              </a:rPr>
              <a:t>Mathilde </a:t>
            </a:r>
            <a:r>
              <a:rPr lang="fr-FR" dirty="0" err="1" smtClean="0">
                <a:latin typeface="Arial" panose="020B0604020202020204" pitchFamily="34" charset="0"/>
                <a:cs typeface="Arial" panose="020B0604020202020204" pitchFamily="34" charset="0"/>
              </a:rPr>
              <a:t>Falempin</a:t>
            </a:r>
            <a:endParaRPr lang="fr-FR" dirty="0" smtClean="0">
              <a:latin typeface="Arial" panose="020B0604020202020204" pitchFamily="34" charset="0"/>
              <a:cs typeface="Arial" panose="020B0604020202020204" pitchFamily="34" charset="0"/>
            </a:endParaRPr>
          </a:p>
        </p:txBody>
      </p:sp>
      <p:sp>
        <p:nvSpPr>
          <p:cNvPr id="8" name="ZoneTexte 7"/>
          <p:cNvSpPr txBox="1"/>
          <p:nvPr/>
        </p:nvSpPr>
        <p:spPr>
          <a:xfrm>
            <a:off x="1815729" y="3778022"/>
            <a:ext cx="5832648"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L3 MV Politique de l’offre</a:t>
            </a:r>
          </a:p>
          <a:p>
            <a:pPr algn="ctr"/>
            <a:r>
              <a:rPr lang="fr-FR" dirty="0" smtClean="0">
                <a:latin typeface="Arial" panose="020B0604020202020204" pitchFamily="34" charset="0"/>
                <a:cs typeface="Arial" panose="020B0604020202020204" pitchFamily="34" charset="0"/>
              </a:rPr>
              <a:t>Semestre 6, année 2014</a:t>
            </a:r>
            <a:endParaRPr lang="fr-FR" dirty="0">
              <a:latin typeface="Arial" panose="020B0604020202020204" pitchFamily="34" charset="0"/>
              <a:cs typeface="Arial" panose="020B0604020202020204" pitchFamily="34" charset="0"/>
            </a:endParaRPr>
          </a:p>
        </p:txBody>
      </p:sp>
      <p:sp>
        <p:nvSpPr>
          <p:cNvPr id="9" name="ZoneTexte 8"/>
          <p:cNvSpPr txBox="1"/>
          <p:nvPr/>
        </p:nvSpPr>
        <p:spPr>
          <a:xfrm>
            <a:off x="5868144" y="5733256"/>
            <a:ext cx="2952328" cy="923330"/>
          </a:xfrm>
          <a:prstGeom prst="rect">
            <a:avLst/>
          </a:prstGeom>
          <a:noFill/>
        </p:spPr>
        <p:txBody>
          <a:bodyPr wrap="square" rtlCol="0">
            <a:spAutoFit/>
          </a:bodyPr>
          <a:lstStyle/>
          <a:p>
            <a:pPr algn="r"/>
            <a:r>
              <a:rPr lang="fr-FR" dirty="0" smtClean="0">
                <a:latin typeface="Arial" panose="020B0604020202020204" pitchFamily="34" charset="0"/>
                <a:cs typeface="Arial" panose="020B0604020202020204" pitchFamily="34" charset="0"/>
              </a:rPr>
              <a:t>Hermine </a:t>
            </a:r>
            <a:r>
              <a:rPr lang="fr-FR" dirty="0" err="1" smtClean="0">
                <a:latin typeface="Arial" panose="020B0604020202020204" pitchFamily="34" charset="0"/>
                <a:cs typeface="Arial" panose="020B0604020202020204" pitchFamily="34" charset="0"/>
              </a:rPr>
              <a:t>Haesslé</a:t>
            </a:r>
            <a:endParaRPr lang="fr-FR" dirty="0" smtClean="0">
              <a:latin typeface="Arial" panose="020B0604020202020204" pitchFamily="34" charset="0"/>
              <a:cs typeface="Arial" panose="020B0604020202020204" pitchFamily="34" charset="0"/>
            </a:endParaRPr>
          </a:p>
          <a:p>
            <a:pPr algn="r"/>
            <a:r>
              <a:rPr lang="fr-FR" dirty="0" smtClean="0">
                <a:latin typeface="Arial" panose="020B0604020202020204" pitchFamily="34" charset="0"/>
                <a:cs typeface="Arial" panose="020B0604020202020204" pitchFamily="34" charset="0"/>
              </a:rPr>
              <a:t>Cloé </a:t>
            </a:r>
            <a:r>
              <a:rPr lang="fr-FR" dirty="0" err="1" smtClean="0">
                <a:latin typeface="Arial" panose="020B0604020202020204" pitchFamily="34" charset="0"/>
                <a:cs typeface="Arial" panose="020B0604020202020204" pitchFamily="34" charset="0"/>
              </a:rPr>
              <a:t>Sobaco</a:t>
            </a:r>
            <a:endParaRPr lang="fr-FR" dirty="0" smtClean="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xmlns="" val="209194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224644"/>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751795"/>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Evènementiel</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539552" y="1746909"/>
            <a:ext cx="8352928" cy="2092881"/>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 &amp; idée source</a:t>
            </a:r>
          </a:p>
          <a:p>
            <a:pPr algn="just"/>
            <a:endParaRPr lang="fr-FR" sz="2000" u="sng"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L’évènementiel consiste à organiser des évènements inhabituels et exceptionnels, pour faire la promotion d’un produit ou d’une marque en particulier, principalement en attirant à la fois les médias et l’attention des consommateurs à fin de marquer leur esprit et de leur procurer l’envie d’acheter.</a:t>
            </a:r>
          </a:p>
          <a:p>
            <a:pPr algn="just"/>
            <a:r>
              <a:rPr lang="fr-FR" dirty="0" smtClean="0">
                <a:latin typeface="Arial" panose="020B0604020202020204" pitchFamily="34" charset="0"/>
                <a:cs typeface="Arial" panose="020B0604020202020204" pitchFamily="34" charset="0"/>
              </a:rPr>
              <a:t>L’idée est d’allier une thématique spéciale, un univers avec un lieu d’achat.</a:t>
            </a:r>
          </a:p>
        </p:txBody>
      </p:sp>
      <p:sp>
        <p:nvSpPr>
          <p:cNvPr id="5" name="ZoneTexte 4"/>
          <p:cNvSpPr txBox="1"/>
          <p:nvPr/>
        </p:nvSpPr>
        <p:spPr>
          <a:xfrm>
            <a:off x="467544" y="4149080"/>
            <a:ext cx="5184576" cy="2308324"/>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p>
          <a:p>
            <a:pPr algn="just"/>
            <a:r>
              <a:rPr lang="fr-FR" dirty="0" smtClean="0">
                <a:latin typeface="Arial" panose="020B0604020202020204" pitchFamily="34" charset="0"/>
                <a:cs typeface="Arial" panose="020B0604020202020204" pitchFamily="34" charset="0"/>
              </a:rPr>
              <a:t>La chaine de grande distribution Auchan et l’émission Top Chef créent l’évènement avec leur partenariat, en proposant notamment des sélections de produits et des recettes spéciales. L’ambiance de l’émission se retrouve en magasin, le consommateur est plongé dans le rôle d’un Top Chef dans les rayons. </a:t>
            </a:r>
          </a:p>
        </p:txBody>
      </p:sp>
      <p:pic>
        <p:nvPicPr>
          <p:cNvPr id="2050" name="Picture 2" descr="C:\Users\Hermine\Downloads\téléchargement (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2947" y="4706168"/>
            <a:ext cx="3057525" cy="1495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1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Evènementiel</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ZoneTexte 4"/>
          <p:cNvSpPr txBox="1"/>
          <p:nvPr/>
        </p:nvSpPr>
        <p:spPr>
          <a:xfrm>
            <a:off x="467544" y="2924944"/>
            <a:ext cx="8280920" cy="3693319"/>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du partenariat entre Auchan et Top chef comme innovation évènementiel au sein de la variable commercial,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innovation est le lien crée entre une chaine de grande distribution et une émission de télévision.</a:t>
            </a:r>
          </a:p>
          <a:p>
            <a:pPr algn="ctr"/>
            <a:endParaRPr lang="fr-FR" dirty="0">
              <a:latin typeface="Arial" panose="020B0604020202020204" pitchFamily="34" charset="0"/>
              <a:cs typeface="Arial" panose="020B0604020202020204" pitchFamily="34" charset="0"/>
            </a:endParaRPr>
          </a:p>
          <a:p>
            <a:pPr algn="ctr"/>
            <a:r>
              <a:rPr lang="fr-FR" b="1" i="1" dirty="0" smtClean="0">
                <a:solidFill>
                  <a:schemeClr val="bg2">
                    <a:lumMod val="50000"/>
                  </a:schemeClr>
                </a:solidFill>
                <a:latin typeface="Arial" panose="020B0604020202020204" pitchFamily="34" charset="0"/>
                <a:cs typeface="Arial" panose="020B0604020202020204" pitchFamily="34" charset="0"/>
              </a:rPr>
              <a:t>Idée novatrice : </a:t>
            </a:r>
          </a:p>
          <a:p>
            <a:pPr algn="ctr"/>
            <a:r>
              <a:rPr lang="fr-FR" b="1" dirty="0" smtClean="0">
                <a:solidFill>
                  <a:schemeClr val="bg2">
                    <a:lumMod val="50000"/>
                  </a:schemeClr>
                </a:solidFill>
                <a:latin typeface="Arial" panose="020B0604020202020204" pitchFamily="34" charset="0"/>
                <a:cs typeface="Arial" panose="020B0604020202020204" pitchFamily="34" charset="0"/>
              </a:rPr>
              <a:t>Crée l’évènement avec une alliance entre un film fantastique et un magasin qui présenterait un thématique particulière reproduisant l’univers du film pour laisser entrer le consommateur dans l’esprit du film au sein du magasin. </a:t>
            </a:r>
          </a:p>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101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84884" y="332656"/>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57907"/>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Offre promotionnelle commerciale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467544" y="1844824"/>
            <a:ext cx="8136904" cy="1815882"/>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just"/>
            <a:endParaRPr lang="fr-FR" sz="2000" u="sng" dirty="0" smtClean="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L’offre promotionnelle commerciale est l’ensemble des techniques qui vont stimuler les ventes autour d’une promotion particulière et temporaire dans le but d’attirer le consommateur finale et d’augmenter le niveau de ventes.</a:t>
            </a:r>
          </a:p>
          <a:p>
            <a:pPr algn="just"/>
            <a:r>
              <a:rPr lang="fr-FR" dirty="0" smtClean="0">
                <a:latin typeface="Arial" panose="020B0604020202020204" pitchFamily="34" charset="0"/>
                <a:cs typeface="Arial" panose="020B0604020202020204" pitchFamily="34" charset="0"/>
              </a:rPr>
              <a:t>L’idée est de </a:t>
            </a:r>
          </a:p>
        </p:txBody>
      </p:sp>
      <p:sp>
        <p:nvSpPr>
          <p:cNvPr id="5" name="ZoneTexte 4"/>
          <p:cNvSpPr txBox="1"/>
          <p:nvPr/>
        </p:nvSpPr>
        <p:spPr>
          <a:xfrm>
            <a:off x="489714" y="3933056"/>
            <a:ext cx="4680520" cy="2031325"/>
          </a:xfrm>
          <a:prstGeom prst="rect">
            <a:avLst/>
          </a:prstGeom>
          <a:noFill/>
        </p:spPr>
        <p:txBody>
          <a:bodyPr wrap="square" rtlCol="0">
            <a:spAutoFit/>
          </a:bodyPr>
          <a:lstStyle/>
          <a:p>
            <a:r>
              <a:rPr lang="fr-FR" i="1" dirty="0" smtClean="0">
                <a:latin typeface="Arial" panose="020B0604020202020204" pitchFamily="34" charset="0"/>
                <a:cs typeface="Arial" panose="020B0604020202020204" pitchFamily="34" charset="0"/>
              </a:rPr>
              <a:t>Exemple : </a:t>
            </a:r>
          </a:p>
          <a:p>
            <a:pPr algn="just"/>
            <a:r>
              <a:rPr lang="fr-FR" u="sng" dirty="0" smtClean="0">
                <a:latin typeface="Arial" panose="020B0604020202020204" pitchFamily="34" charset="0"/>
                <a:cs typeface="Arial" panose="020B0604020202020204" pitchFamily="34" charset="0"/>
              </a:rPr>
              <a:t>Une application pour smartphones </a:t>
            </a:r>
            <a:r>
              <a:rPr lang="fr-FR" dirty="0" smtClean="0">
                <a:latin typeface="Arial" panose="020B0604020202020204" pitchFamily="34" charset="0"/>
                <a:cs typeface="Arial" panose="020B0604020202020204" pitchFamily="34" charset="0"/>
              </a:rPr>
              <a:t>qui propose des bons de réduction et remboursements automatisés directement sur mobiles pour différentes enseignes et principalement sur des produits de consommation courantes, comme C-</a:t>
            </a:r>
            <a:r>
              <a:rPr lang="fr-FR" dirty="0" err="1" smtClean="0">
                <a:latin typeface="Arial" panose="020B0604020202020204" pitchFamily="34" charset="0"/>
                <a:cs typeface="Arial" panose="020B0604020202020204" pitchFamily="34" charset="0"/>
              </a:rPr>
              <a:t>Wallet</a:t>
            </a:r>
            <a:endParaRPr lang="fr-FR" i="1" dirty="0" smtClean="0">
              <a:latin typeface="Arial" panose="020B0604020202020204" pitchFamily="34" charset="0"/>
              <a:cs typeface="Arial" panose="020B0604020202020204" pitchFamily="34" charset="0"/>
            </a:endParaRPr>
          </a:p>
        </p:txBody>
      </p:sp>
      <p:pic>
        <p:nvPicPr>
          <p:cNvPr id="3074" name="Picture 2" descr="C:\Users\Hermine\Downloads\téléchargement (2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9543" y="4077071"/>
            <a:ext cx="3620685" cy="1743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1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Offre Promotionnelle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ZoneTexte 4"/>
          <p:cNvSpPr txBox="1"/>
          <p:nvPr/>
        </p:nvSpPr>
        <p:spPr>
          <a:xfrm>
            <a:off x="899592" y="2924944"/>
            <a:ext cx="7992888" cy="313932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les applications mobiles comme innovation d’offre promotionnelle au sein de la variable commerciale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des applications mobiles est la rapidité de communication de l’offre et la simplicité d’utilisation.</a:t>
            </a:r>
          </a:p>
          <a:p>
            <a:pPr algn="ctr"/>
            <a:endParaRPr lang="fr-FR" b="1" dirty="0">
              <a:solidFill>
                <a:schemeClr val="bg2">
                  <a:lumMod val="50000"/>
                </a:schemeClr>
              </a:solidFill>
              <a:latin typeface="Arial" panose="020B0604020202020204" pitchFamily="34" charset="0"/>
              <a:cs typeface="Arial" panose="020B0604020202020204" pitchFamily="34" charset="0"/>
            </a:endParaRPr>
          </a:p>
          <a:p>
            <a:pPr algn="ctr"/>
            <a:r>
              <a:rPr lang="fr-FR" b="1" i="1" dirty="0" smtClean="0">
                <a:solidFill>
                  <a:schemeClr val="bg2">
                    <a:lumMod val="50000"/>
                  </a:schemeClr>
                </a:solidFill>
                <a:latin typeface="Arial" panose="020B0604020202020204" pitchFamily="34" charset="0"/>
                <a:cs typeface="Arial" panose="020B0604020202020204" pitchFamily="34" charset="0"/>
              </a:rPr>
              <a:t>Idée novatrice : </a:t>
            </a:r>
          </a:p>
          <a:p>
            <a:pPr algn="ctr"/>
            <a:r>
              <a:rPr lang="fr-FR" b="1" u="sng" dirty="0" smtClean="0">
                <a:solidFill>
                  <a:schemeClr val="bg2">
                    <a:lumMod val="50000"/>
                  </a:schemeClr>
                </a:solidFill>
                <a:latin typeface="Arial" panose="020B0604020202020204" pitchFamily="34" charset="0"/>
                <a:cs typeface="Arial" panose="020B0604020202020204" pitchFamily="34" charset="0"/>
              </a:rPr>
              <a:t>Des notifications push </a:t>
            </a:r>
            <a:r>
              <a:rPr lang="fr-FR" b="1" dirty="0" smtClean="0">
                <a:solidFill>
                  <a:schemeClr val="bg2">
                    <a:lumMod val="50000"/>
                  </a:schemeClr>
                </a:solidFill>
                <a:latin typeface="Arial" panose="020B0604020202020204" pitchFamily="34" charset="0"/>
                <a:cs typeface="Arial" panose="020B0604020202020204" pitchFamily="34" charset="0"/>
              </a:rPr>
              <a:t>des promotions en cours en fonction des achats précédents des consommateurs dans telle enseigne ou de sa position actuelle.</a:t>
            </a:r>
            <a:endParaRPr lang="fr-FR"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101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Technologique</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ZoneTexte 19"/>
          <p:cNvSpPr txBox="1"/>
          <p:nvPr/>
        </p:nvSpPr>
        <p:spPr>
          <a:xfrm>
            <a:off x="467544" y="3717032"/>
            <a:ext cx="2160240" cy="369332"/>
          </a:xfrm>
          <a:prstGeom prst="rect">
            <a:avLst/>
          </a:prstGeom>
          <a:noFill/>
        </p:spPr>
        <p:txBody>
          <a:bodyPr wrap="square" rtlCol="0">
            <a:spAutoFit/>
          </a:bodyPr>
          <a:lstStyle/>
          <a:p>
            <a:r>
              <a:rPr lang="fr-FR" dirty="0" smtClean="0"/>
              <a:t>Matière premières</a:t>
            </a:r>
            <a:endParaRPr lang="fr-FR" dirty="0"/>
          </a:p>
        </p:txBody>
      </p:sp>
      <p:sp>
        <p:nvSpPr>
          <p:cNvPr id="21" name="ZoneTexte 20"/>
          <p:cNvSpPr txBox="1"/>
          <p:nvPr/>
        </p:nvSpPr>
        <p:spPr>
          <a:xfrm>
            <a:off x="1331640" y="4437112"/>
            <a:ext cx="2540763" cy="369332"/>
          </a:xfrm>
          <a:prstGeom prst="rect">
            <a:avLst/>
          </a:prstGeom>
          <a:noFill/>
        </p:spPr>
        <p:txBody>
          <a:bodyPr wrap="square" rtlCol="0">
            <a:spAutoFit/>
          </a:bodyPr>
          <a:lstStyle/>
          <a:p>
            <a:pPr algn="ctr"/>
            <a:r>
              <a:rPr lang="fr-FR" dirty="0" smtClean="0"/>
              <a:t>Ingrédients atypiques</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Processus innovants</a:t>
            </a:r>
            <a:endParaRPr lang="fr-FR" dirty="0"/>
          </a:p>
        </p:txBody>
      </p:sp>
      <p:sp>
        <p:nvSpPr>
          <p:cNvPr id="25" name="ZoneTexte 24"/>
          <p:cNvSpPr txBox="1"/>
          <p:nvPr/>
        </p:nvSpPr>
        <p:spPr>
          <a:xfrm>
            <a:off x="4786447" y="4621778"/>
            <a:ext cx="2160240" cy="369332"/>
          </a:xfrm>
          <a:prstGeom prst="rect">
            <a:avLst/>
          </a:prstGeom>
          <a:noFill/>
        </p:spPr>
        <p:txBody>
          <a:bodyPr wrap="square" rtlCol="0">
            <a:spAutoFit/>
          </a:bodyPr>
          <a:lstStyle/>
          <a:p>
            <a:r>
              <a:rPr lang="fr-FR" dirty="0" smtClean="0"/>
              <a:t>Enjeu technologique</a:t>
            </a:r>
            <a:endParaRPr lang="fr-FR" dirty="0"/>
          </a:p>
        </p:txBody>
      </p:sp>
      <p:sp>
        <p:nvSpPr>
          <p:cNvPr id="26" name="ZoneTexte 25"/>
          <p:cNvSpPr txBox="1"/>
          <p:nvPr/>
        </p:nvSpPr>
        <p:spPr>
          <a:xfrm>
            <a:off x="6922960" y="4038618"/>
            <a:ext cx="2160240" cy="369332"/>
          </a:xfrm>
          <a:prstGeom prst="rect">
            <a:avLst/>
          </a:prstGeom>
          <a:noFill/>
        </p:spPr>
        <p:txBody>
          <a:bodyPr wrap="square" rtlCol="0">
            <a:spAutoFit/>
          </a:bodyPr>
          <a:lstStyle/>
          <a:p>
            <a:pPr algn="ctr"/>
            <a:r>
              <a:rPr lang="fr-FR" dirty="0" smtClean="0"/>
              <a:t>Additifs</a:t>
            </a:r>
            <a:endParaRPr lang="fr-FR" dirty="0"/>
          </a:p>
        </p:txBody>
      </p:sp>
    </p:spTree>
    <p:extLst>
      <p:ext uri="{BB962C8B-B14F-4D97-AF65-F5344CB8AC3E}">
        <p14:creationId xmlns:p14="http://schemas.microsoft.com/office/powerpoint/2010/main" xmlns="" val="404690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Matières premières</a:t>
            </a:r>
            <a:endParaRPr lang="fr-FR" sz="2400" dirty="0">
              <a:solidFill>
                <a:schemeClr val="bg1"/>
              </a:solidFill>
              <a:latin typeface="Arial" panose="020B0604020202020204" pitchFamily="34" charset="0"/>
              <a:cs typeface="Arial" panose="020B0604020202020204" pitchFamily="34" charset="0"/>
            </a:endParaRPr>
          </a:p>
        </p:txBody>
      </p:sp>
      <p:sp>
        <p:nvSpPr>
          <p:cNvPr id="41986" name="Rectangle 2"/>
          <p:cNvSpPr>
            <a:spLocks noChangeArrowheads="1"/>
          </p:cNvSpPr>
          <p:nvPr/>
        </p:nvSpPr>
        <p:spPr bwMode="auto">
          <a:xfrm>
            <a:off x="0" y="1434087"/>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1"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matières premières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correspondent à des matériaux issue du milieu naturel qui seront par la suite utilisée dans la fabrication de produits finis</a:t>
            </a:r>
          </a:p>
          <a:p>
            <a:pPr marL="0" marR="0" lvl="0" indent="0" algn="l" defTabSz="914400" rtl="0" eaLnBrk="1" fontAlgn="base" latinLnBrk="0" hangingPunct="1">
              <a:lnSpc>
                <a:spcPct val="100000"/>
              </a:lnSpc>
              <a:spcBef>
                <a:spcPct val="0"/>
              </a:spcBef>
              <a:spcAft>
                <a:spcPct val="0"/>
              </a:spcAft>
              <a:buClrTx/>
              <a:buSzTx/>
              <a:buFontTx/>
              <a:buNone/>
              <a:tabLst/>
            </a:pPr>
            <a:endParaRPr lang="fr-FR" i="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i="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                                                                              </a:t>
            </a:r>
          </a:p>
          <a:p>
            <a:pPr marL="0" marR="0" lvl="0" indent="0"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tissu à base de liège lavable, </a:t>
            </a:r>
          </a:p>
          <a:p>
            <a:pPr marL="0" marR="0" lvl="0" indent="0"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indéchirable et </a:t>
            </a:r>
            <a:r>
              <a:rPr kumimoji="0" lang="fr-FR"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intachable</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 Il est aussi très </a:t>
            </a:r>
          </a:p>
          <a:p>
            <a:pPr marL="0" marR="0" lvl="0" indent="0"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léger et doux comme De la soie. Il résiste</a:t>
            </a:r>
          </a:p>
          <a:p>
            <a:pPr marL="0" marR="0" lvl="0" indent="0"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au feu et à l’eau.</a:t>
            </a:r>
          </a:p>
          <a:p>
            <a:pPr marL="0" marR="0" lvl="0" indent="0"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6597353"/>
            <a:ext cx="4067944" cy="276999"/>
          </a:xfrm>
          <a:prstGeom prst="rect">
            <a:avLst/>
          </a:prstGeom>
        </p:spPr>
        <p:txBody>
          <a:bodyPr wrap="square">
            <a:spAutoFit/>
          </a:bodyPr>
          <a:lstStyle/>
          <a:p>
            <a:r>
              <a:rPr lang="fr-FR" sz="1200" dirty="0" smtClean="0"/>
              <a:t>http://www.wipo.int/sme/fr/case_studies/suberis.htm</a:t>
            </a:r>
            <a:endParaRPr lang="fr-FR" sz="1200" dirty="0"/>
          </a:p>
        </p:txBody>
      </p:sp>
      <p:pic>
        <p:nvPicPr>
          <p:cNvPr id="1026" name="Picture 2"/>
          <p:cNvPicPr>
            <a:picLocks noChangeAspect="1" noChangeArrowheads="1"/>
          </p:cNvPicPr>
          <p:nvPr/>
        </p:nvPicPr>
        <p:blipFill>
          <a:blip r:embed="rId2" cstate="print"/>
          <a:srcRect/>
          <a:stretch>
            <a:fillRect/>
          </a:stretch>
        </p:blipFill>
        <p:spPr bwMode="auto">
          <a:xfrm>
            <a:off x="5148064" y="3717032"/>
            <a:ext cx="4043525" cy="2448271"/>
          </a:xfrm>
          <a:prstGeom prst="rect">
            <a:avLst/>
          </a:prstGeom>
          <a:noFill/>
          <a:ln w="9525">
            <a:noFill/>
            <a:miter lim="800000"/>
            <a:headEnd/>
            <a:tailEnd/>
          </a:ln>
        </p:spPr>
      </p:pic>
    </p:spTree>
    <p:extLst>
      <p:ext uri="{BB962C8B-B14F-4D97-AF65-F5344CB8AC3E}">
        <p14:creationId xmlns:p14="http://schemas.microsoft.com/office/powerpoint/2010/main" xmlns="" val="390216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Matières premières</a:t>
            </a:r>
            <a:endParaRPr lang="fr-FR" dirty="0"/>
          </a:p>
        </p:txBody>
      </p:sp>
      <p:sp>
        <p:nvSpPr>
          <p:cNvPr id="3" name="Rectangle 2"/>
          <p:cNvSpPr/>
          <p:nvPr/>
        </p:nvSpPr>
        <p:spPr>
          <a:xfrm>
            <a:off x="0" y="2420886"/>
            <a:ext cx="9396536" cy="3139321"/>
          </a:xfrm>
          <a:prstGeom prst="rect">
            <a:avLst/>
          </a:prstGeom>
        </p:spPr>
        <p:txBody>
          <a:bodyPr wrap="square">
            <a:spAutoFit/>
          </a:bodyPr>
          <a:lstStyle/>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l’exemple du liège comme innovation technologique au sein de la </a:t>
            </a:r>
          </a:p>
          <a:p>
            <a:pPr algn="ctr"/>
            <a:r>
              <a:rPr lang="fr-FR" dirty="0" smtClean="0">
                <a:latin typeface="Arial" panose="020B0604020202020204" pitchFamily="34" charset="0"/>
                <a:cs typeface="Arial" panose="020B0604020202020204" pitchFamily="34" charset="0"/>
              </a:rPr>
              <a:t>variable matières premières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du liège issu repose sur sa praticité.</a:t>
            </a:r>
          </a:p>
          <a:p>
            <a:pPr algn="ctr"/>
            <a:endParaRPr lang="fr-FR" dirty="0" smtClean="0">
              <a:latin typeface="Arial" panose="020B0604020202020204" pitchFamily="34" charset="0"/>
              <a:cs typeface="Arial" panose="020B0604020202020204" pitchFamily="34" charset="0"/>
            </a:endParaRPr>
          </a:p>
          <a:p>
            <a:pPr algn="ctr"/>
            <a:endParaRPr lang="fr-FR" i="1" dirty="0" smtClean="0">
              <a:latin typeface="Arial" panose="020B0604020202020204" pitchFamily="34" charset="0"/>
              <a:cs typeface="Arial" panose="020B0604020202020204" pitchFamily="34" charset="0"/>
            </a:endParaRPr>
          </a:p>
          <a:p>
            <a:pPr algn="ctr"/>
            <a:r>
              <a:rPr lang="fr-FR" b="1" i="1" dirty="0" smtClean="0">
                <a:solidFill>
                  <a:schemeClr val="tx2"/>
                </a:solidFill>
                <a:latin typeface="Arial" panose="020B0604020202020204" pitchFamily="34" charset="0"/>
                <a:cs typeface="Arial" panose="020B0604020202020204" pitchFamily="34" charset="0"/>
              </a:rPr>
              <a:t>Idée novatrice: </a:t>
            </a:r>
          </a:p>
          <a:p>
            <a:pPr algn="ctr"/>
            <a:r>
              <a:rPr lang="fr-FR" b="1" dirty="0" smtClean="0">
                <a:solidFill>
                  <a:schemeClr val="tx2"/>
                </a:solidFill>
                <a:latin typeface="Arial" panose="020B0604020202020204" pitchFamily="34" charset="0"/>
                <a:cs typeface="Arial" panose="020B0604020202020204" pitchFamily="34" charset="0"/>
              </a:rPr>
              <a:t>Utiliser un nouveau matériau dans le textile qui va nettoyer les vêtements sans avoir besoin de le passer à la machine à laver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Ingrédients atypiques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endParaRPr lang="fr-FR" sz="2000" u="sng" dirty="0">
              <a:latin typeface="Arial" panose="020B0604020202020204" pitchFamily="34" charset="0"/>
              <a:cs typeface="Arial" panose="020B0604020202020204" pitchFamily="34" charset="0"/>
            </a:endParaRPr>
          </a:p>
        </p:txBody>
      </p:sp>
      <p:sp>
        <p:nvSpPr>
          <p:cNvPr id="40961" name="Rectangle 1"/>
          <p:cNvSpPr>
            <a:spLocks noChangeArrowheads="1"/>
          </p:cNvSpPr>
          <p:nvPr/>
        </p:nvSpPr>
        <p:spPr bwMode="auto">
          <a:xfrm>
            <a:off x="0" y="816626"/>
            <a:ext cx="914400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u="sng"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Ingrédients atypiques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sont des constituants particuliers  que l’on va intégrer dans la recette / fabrication d’un produit</a:t>
            </a: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i="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67544" y="3501008"/>
            <a:ext cx="7344816" cy="1477328"/>
          </a:xfrm>
          <a:prstGeom prst="rect">
            <a:avLst/>
          </a:prstGeom>
        </p:spPr>
        <p:txBody>
          <a:bodyPr wrap="square">
            <a:spAutoFit/>
          </a:bodyPr>
          <a:lstStyle/>
          <a:p>
            <a:r>
              <a:rPr lang="fr-FR" dirty="0" smtClean="0">
                <a:latin typeface="Arial" pitchFamily="34" charset="0"/>
                <a:cs typeface="Arial" pitchFamily="34" charset="0"/>
              </a:rPr>
              <a:t>Exemple :                                                                                                   </a:t>
            </a:r>
          </a:p>
          <a:p>
            <a:r>
              <a:rPr lang="fr-FR" dirty="0" smtClean="0">
                <a:latin typeface="Arial" pitchFamily="34" charset="0"/>
                <a:cs typeface="Arial" pitchFamily="34" charset="0"/>
              </a:rPr>
              <a:t>Le beurre aux  </a:t>
            </a:r>
          </a:p>
          <a:p>
            <a:r>
              <a:rPr lang="fr-FR" dirty="0" smtClean="0">
                <a:latin typeface="Arial" pitchFamily="34" charset="0"/>
                <a:cs typeface="Arial" pitchFamily="34" charset="0"/>
              </a:rPr>
              <a:t>Pépites de chocolat</a:t>
            </a:r>
          </a:p>
          <a:p>
            <a:r>
              <a:rPr lang="fr-FR" dirty="0" smtClean="0">
                <a:latin typeface="Arial" pitchFamily="34" charset="0"/>
                <a:cs typeface="Arial" pitchFamily="34" charset="0"/>
              </a:rPr>
              <a:t>Ce produit permet d’offrir de nouvelles</a:t>
            </a:r>
          </a:p>
          <a:p>
            <a:r>
              <a:rPr lang="fr-FR" dirty="0" smtClean="0">
                <a:latin typeface="Arial" pitchFamily="34" charset="0"/>
                <a:cs typeface="Arial" pitchFamily="34" charset="0"/>
              </a:rPr>
              <a:t>Expériences gustatives aux diverses clients</a:t>
            </a:r>
            <a:endParaRPr lang="fr-FR" dirty="0">
              <a:latin typeface="Arial" pitchFamily="34" charset="0"/>
              <a:cs typeface="Arial" pitchFamily="34" charset="0"/>
            </a:endParaRPr>
          </a:p>
        </p:txBody>
      </p:sp>
      <p:pic>
        <p:nvPicPr>
          <p:cNvPr id="43010" name="Picture 2" descr="http://www.lsa-conso.fr/mediatheque/5/5/4/000054455_74.jpg"/>
          <p:cNvPicPr>
            <a:picLocks noChangeAspect="1" noChangeArrowheads="1"/>
          </p:cNvPicPr>
          <p:nvPr/>
        </p:nvPicPr>
        <p:blipFill>
          <a:blip r:embed="rId2" cstate="print"/>
          <a:srcRect/>
          <a:stretch>
            <a:fillRect/>
          </a:stretch>
        </p:blipFill>
        <p:spPr bwMode="auto">
          <a:xfrm>
            <a:off x="4644008" y="2924944"/>
            <a:ext cx="4286250" cy="3219451"/>
          </a:xfrm>
          <a:prstGeom prst="rect">
            <a:avLst/>
          </a:prstGeom>
          <a:noFill/>
        </p:spPr>
      </p:pic>
    </p:spTree>
    <p:extLst>
      <p:ext uri="{BB962C8B-B14F-4D97-AF65-F5344CB8AC3E}">
        <p14:creationId xmlns:p14="http://schemas.microsoft.com/office/powerpoint/2010/main" xmlns="" val="124552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Ingrédients atypiques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 </a:t>
            </a:r>
            <a:endParaRPr lang="fr-FR" sz="2000" u="sng" dirty="0">
              <a:latin typeface="Arial" panose="020B0604020202020204" pitchFamily="34" charset="0"/>
              <a:cs typeface="Arial" panose="020B0604020202020204" pitchFamily="34" charset="0"/>
            </a:endParaRPr>
          </a:p>
        </p:txBody>
      </p:sp>
      <p:sp>
        <p:nvSpPr>
          <p:cNvPr id="40961" name="Rectangle 1"/>
          <p:cNvSpPr>
            <a:spLocks noChangeArrowheads="1"/>
          </p:cNvSpPr>
          <p:nvPr/>
        </p:nvSpPr>
        <p:spPr bwMode="auto">
          <a:xfrm>
            <a:off x="0" y="2588451"/>
            <a:ext cx="9144000"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u="sng"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i="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51520" y="2924944"/>
            <a:ext cx="8892480" cy="2585323"/>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En se basant sur le beurre aux pépites de chocolat comme innovation d’ingrédients atypiques au sein de la variable technologique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du beurre aux pépites de chocolat repose sur l’apparition d’une nouvelle saveur pour le consommateur </a:t>
            </a:r>
          </a:p>
          <a:p>
            <a:pPr algn="ctr"/>
            <a:endParaRPr lang="fr-FR" dirty="0" smtClean="0">
              <a:latin typeface="Arial" panose="020B0604020202020204" pitchFamily="34" charset="0"/>
              <a:cs typeface="Arial" panose="020B0604020202020204" pitchFamily="34" charset="0"/>
            </a:endParaRPr>
          </a:p>
          <a:p>
            <a:pPr algn="ctr"/>
            <a:r>
              <a:rPr lang="fr-FR" b="1" i="1" dirty="0" smtClean="0">
                <a:solidFill>
                  <a:schemeClr val="tx2"/>
                </a:solidFill>
                <a:latin typeface="Arial" panose="020B0604020202020204" pitchFamily="34" charset="0"/>
                <a:cs typeface="Arial" panose="020B0604020202020204" pitchFamily="34" charset="0"/>
              </a:rPr>
              <a:t>Idée novatrice : </a:t>
            </a:r>
          </a:p>
          <a:p>
            <a:pPr algn="ctr"/>
            <a:r>
              <a:rPr lang="fr-FR" b="1" dirty="0" smtClean="0">
                <a:solidFill>
                  <a:schemeClr val="tx2"/>
                </a:solidFill>
                <a:latin typeface="Arial" panose="020B0604020202020204" pitchFamily="34" charset="0"/>
                <a:cs typeface="Arial" panose="020B0604020202020204" pitchFamily="34" charset="0"/>
              </a:rPr>
              <a:t>Un steak avec des oignons intégrés </a:t>
            </a:r>
          </a:p>
        </p:txBody>
      </p:sp>
    </p:spTree>
    <p:extLst>
      <p:ext uri="{BB962C8B-B14F-4D97-AF65-F5344CB8AC3E}">
        <p14:creationId xmlns:p14="http://schemas.microsoft.com/office/powerpoint/2010/main" xmlns="" val="124552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Processus innovants</a:t>
            </a:r>
            <a:endParaRPr lang="fr-FR" sz="2400" dirty="0">
              <a:solidFill>
                <a:schemeClr val="bg1"/>
              </a:solidFill>
              <a:latin typeface="Arial" panose="020B0604020202020204" pitchFamily="34" charset="0"/>
              <a:cs typeface="Arial" panose="020B0604020202020204" pitchFamily="34" charset="0"/>
            </a:endParaRPr>
          </a:p>
        </p:txBody>
      </p:sp>
      <p:sp>
        <p:nvSpPr>
          <p:cNvPr id="40961" name="Rectangle 1"/>
          <p:cNvSpPr>
            <a:spLocks noChangeArrowheads="1"/>
          </p:cNvSpPr>
          <p:nvPr/>
        </p:nvSpPr>
        <p:spPr bwMode="auto">
          <a:xfrm>
            <a:off x="0" y="2436228"/>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 Process Innovant</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correspond aux étapes nécessaires à la fabrication d’un produit</a:t>
            </a:r>
          </a:p>
          <a:p>
            <a:pPr marL="0" marR="0" lvl="0" indent="0" algn="l" defTabSz="914400" rtl="0" eaLnBrk="1" fontAlgn="base" latinLnBrk="0" hangingPunct="1">
              <a:lnSpc>
                <a:spcPct val="100000"/>
              </a:lnSpc>
              <a:spcBef>
                <a:spcPct val="0"/>
              </a:spcBef>
              <a:spcAft>
                <a:spcPct val="0"/>
              </a:spcAft>
              <a:buClrTx/>
              <a:buSzTx/>
              <a:buFontTx/>
              <a:buNone/>
              <a:tabLst/>
            </a:pPr>
            <a:endParaRPr lang="fr-FR"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L’épilateur à la lumière pulsée                     </a:t>
            </a:r>
          </a:p>
          <a:p>
            <a:pPr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permet la dépilation de la peau grâce à</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l’émission d’une lumière qui  va chauffer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et détruire le poil, entrainant ensuite une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quasi non-repousse.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p:cNvPicPr>
            <a:picLocks noChangeAspect="1" noChangeArrowheads="1"/>
          </p:cNvPicPr>
          <p:nvPr/>
        </p:nvPicPr>
        <p:blipFill>
          <a:blip r:embed="rId2" cstate="print"/>
          <a:srcRect/>
          <a:stretch>
            <a:fillRect/>
          </a:stretch>
        </p:blipFill>
        <p:spPr bwMode="auto">
          <a:xfrm>
            <a:off x="5004048" y="3023414"/>
            <a:ext cx="3643311" cy="3834585"/>
          </a:xfrm>
          <a:prstGeom prst="rect">
            <a:avLst/>
          </a:prstGeom>
          <a:noFill/>
          <a:ln w="9525">
            <a:noFill/>
            <a:miter lim="800000"/>
            <a:headEnd/>
            <a:tailEnd/>
          </a:ln>
        </p:spPr>
      </p:pic>
    </p:spTree>
    <p:extLst>
      <p:ext uri="{BB962C8B-B14F-4D97-AF65-F5344CB8AC3E}">
        <p14:creationId xmlns:p14="http://schemas.microsoft.com/office/powerpoint/2010/main" xmlns="" val="124552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 4"/>
          <p:cNvGrpSpPr>
            <a:grpSpLocks/>
          </p:cNvGrpSpPr>
          <p:nvPr/>
        </p:nvGrpSpPr>
        <p:grpSpPr bwMode="auto">
          <a:xfrm>
            <a:off x="-627883" y="197048"/>
            <a:ext cx="10272184" cy="7704535"/>
            <a:chOff x="-387424" y="0"/>
            <a:chExt cx="7704856" cy="10272113"/>
          </a:xfrm>
        </p:grpSpPr>
        <p:pic>
          <p:nvPicPr>
            <p:cNvPr id="3151" name="Image 2" descr="9shutterstock_8866600 [Converted].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424" y="0"/>
              <a:ext cx="7704856" cy="102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85739" y="1285800"/>
              <a:ext cx="6358531" cy="414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3075" name="ZoneTexte 104"/>
          <p:cNvSpPr txBox="1">
            <a:spLocks noChangeArrowheads="1"/>
          </p:cNvSpPr>
          <p:nvPr/>
        </p:nvSpPr>
        <p:spPr bwMode="auto">
          <a:xfrm>
            <a:off x="0" y="566738"/>
            <a:ext cx="5632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a:latin typeface="Calibri" pitchFamily="34" charset="0"/>
              </a:rPr>
              <a:t>Faites tourner la roue de la créativité </a:t>
            </a:r>
          </a:p>
        </p:txBody>
      </p:sp>
      <p:sp>
        <p:nvSpPr>
          <p:cNvPr id="264" name="AutoShape 5"/>
          <p:cNvSpPr>
            <a:spLocks noChangeArrowheads="1"/>
          </p:cNvSpPr>
          <p:nvPr/>
        </p:nvSpPr>
        <p:spPr bwMode="auto">
          <a:xfrm>
            <a:off x="3506803" y="1424952"/>
            <a:ext cx="2434167" cy="82153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bg2">
                <a:lumMod val="50000"/>
              </a:schemeClr>
            </a:solidFill>
            <a:miter lim="800000"/>
            <a:headEnd/>
            <a:tailEnd/>
          </a:ln>
          <a:effectLst/>
        </p:spPr>
        <p:txBody>
          <a:bodyPr wrap="none" anchor="ctr"/>
          <a:lstStyle/>
          <a:p>
            <a:pPr>
              <a:defRPr/>
            </a:pPr>
            <a:endParaRPr lang="fr-FR"/>
          </a:p>
        </p:txBody>
      </p:sp>
      <p:sp>
        <p:nvSpPr>
          <p:cNvPr id="3077" name="AutoShape 6"/>
          <p:cNvSpPr>
            <a:spLocks noChangeArrowheads="1"/>
          </p:cNvSpPr>
          <p:nvPr/>
        </p:nvSpPr>
        <p:spPr bwMode="auto">
          <a:xfrm rot="3136101">
            <a:off x="6005305" y="1530757"/>
            <a:ext cx="1352550" cy="1477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78" name="AutoShape 7"/>
          <p:cNvSpPr>
            <a:spLocks noChangeArrowheads="1"/>
          </p:cNvSpPr>
          <p:nvPr/>
        </p:nvSpPr>
        <p:spPr bwMode="auto">
          <a:xfrm rot="-2656009">
            <a:off x="1489140" y="1923705"/>
            <a:ext cx="2434167" cy="8203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79" name="AutoShape 8"/>
          <p:cNvSpPr>
            <a:spLocks noChangeArrowheads="1"/>
          </p:cNvSpPr>
          <p:nvPr/>
        </p:nvSpPr>
        <p:spPr bwMode="auto">
          <a:xfrm rot="-8644918">
            <a:off x="2153688" y="4612717"/>
            <a:ext cx="2434167" cy="8215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80" name="AutoShape 9"/>
          <p:cNvSpPr>
            <a:spLocks noChangeArrowheads="1"/>
          </p:cNvSpPr>
          <p:nvPr/>
        </p:nvSpPr>
        <p:spPr bwMode="auto">
          <a:xfrm rot="-6033939">
            <a:off x="1323031" y="3017348"/>
            <a:ext cx="1352550" cy="1477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FF66CC"/>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anchor="ctr"/>
          <a:lstStyle/>
          <a:p>
            <a:endParaRPr lang="fr-FR"/>
          </a:p>
        </p:txBody>
      </p:sp>
      <p:sp>
        <p:nvSpPr>
          <p:cNvPr id="3081" name="AutoShape 10"/>
          <p:cNvSpPr>
            <a:spLocks noChangeArrowheads="1"/>
          </p:cNvSpPr>
          <p:nvPr/>
        </p:nvSpPr>
        <p:spPr bwMode="auto">
          <a:xfrm rot="6360986">
            <a:off x="6241825" y="3187370"/>
            <a:ext cx="1352550" cy="1477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82" name="AutoShape 11"/>
          <p:cNvSpPr>
            <a:spLocks noChangeArrowheads="1"/>
          </p:cNvSpPr>
          <p:nvPr/>
        </p:nvSpPr>
        <p:spPr bwMode="auto">
          <a:xfrm rot="9425653">
            <a:off x="4347807" y="4639327"/>
            <a:ext cx="2434167" cy="820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83" name="Text Box 12"/>
          <p:cNvSpPr txBox="1">
            <a:spLocks noChangeArrowheads="1"/>
          </p:cNvSpPr>
          <p:nvPr/>
        </p:nvSpPr>
        <p:spPr bwMode="auto">
          <a:xfrm rot="4738974">
            <a:off x="2406111" y="3493172"/>
            <a:ext cx="11288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a:solidFill>
                  <a:srgbClr val="FF66CC"/>
                </a:solidFill>
              </a:rPr>
              <a:t>Métaproduit</a:t>
            </a:r>
          </a:p>
        </p:txBody>
      </p:sp>
      <p:sp>
        <p:nvSpPr>
          <p:cNvPr id="3084" name="Text Box 13"/>
          <p:cNvSpPr txBox="1">
            <a:spLocks noChangeArrowheads="1"/>
          </p:cNvSpPr>
          <p:nvPr/>
        </p:nvSpPr>
        <p:spPr bwMode="auto">
          <a:xfrm rot="2108745">
            <a:off x="3384846" y="4402440"/>
            <a:ext cx="7521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solidFill>
                  <a:srgbClr val="CC0000"/>
                </a:solidFill>
              </a:rPr>
              <a:t>Produit</a:t>
            </a:r>
          </a:p>
        </p:txBody>
      </p:sp>
      <p:sp>
        <p:nvSpPr>
          <p:cNvPr id="3085" name="Text Box 14"/>
          <p:cNvSpPr txBox="1">
            <a:spLocks noChangeArrowheads="1"/>
          </p:cNvSpPr>
          <p:nvPr/>
        </p:nvSpPr>
        <p:spPr bwMode="auto">
          <a:xfrm rot="-1372550">
            <a:off x="4511139" y="4318408"/>
            <a:ext cx="14467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solidFill>
                  <a:srgbClr val="FF9900"/>
                </a:solidFill>
              </a:rPr>
              <a:t>Consommateur</a:t>
            </a:r>
          </a:p>
        </p:txBody>
      </p:sp>
      <p:sp>
        <p:nvSpPr>
          <p:cNvPr id="3086" name="Text Box 15"/>
          <p:cNvSpPr txBox="1">
            <a:spLocks noChangeArrowheads="1"/>
          </p:cNvSpPr>
          <p:nvPr/>
        </p:nvSpPr>
        <p:spPr bwMode="auto">
          <a:xfrm rot="3146923">
            <a:off x="5422717" y="2623833"/>
            <a:ext cx="7617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solidFill>
                  <a:schemeClr val="hlink"/>
                </a:solidFill>
              </a:rPr>
              <a:t>Techno</a:t>
            </a:r>
          </a:p>
          <a:p>
            <a:pPr eaLnBrk="1" hangingPunct="1"/>
            <a:r>
              <a:rPr lang="fr-FR" altLang="fr-FR" sz="1400" dirty="0">
                <a:solidFill>
                  <a:schemeClr val="hlink"/>
                </a:solidFill>
              </a:rPr>
              <a:t>logique</a:t>
            </a:r>
          </a:p>
        </p:txBody>
      </p:sp>
      <p:sp>
        <p:nvSpPr>
          <p:cNvPr id="275" name="Text Box 16"/>
          <p:cNvSpPr txBox="1">
            <a:spLocks noChangeArrowheads="1"/>
          </p:cNvSpPr>
          <p:nvPr/>
        </p:nvSpPr>
        <p:spPr bwMode="auto">
          <a:xfrm>
            <a:off x="4202225" y="2323518"/>
            <a:ext cx="1055674" cy="307777"/>
          </a:xfrm>
          <a:prstGeom prst="rect">
            <a:avLst/>
          </a:prstGeom>
          <a:noFill/>
          <a:ln w="9525">
            <a:noFill/>
            <a:miter lim="800000"/>
            <a:headEnd/>
            <a:tailEnd/>
          </a:ln>
          <a:effectLst/>
        </p:spPr>
        <p:txBody>
          <a:bodyPr wrap="none">
            <a:spAutoFit/>
          </a:bodyPr>
          <a:lstStyle/>
          <a:p>
            <a:pPr>
              <a:defRPr/>
            </a:pPr>
            <a:r>
              <a:rPr lang="fr-FR" sz="1400" dirty="0">
                <a:solidFill>
                  <a:schemeClr val="bg2">
                    <a:lumMod val="75000"/>
                  </a:schemeClr>
                </a:solidFill>
              </a:rPr>
              <a:t>Commercial</a:t>
            </a:r>
          </a:p>
        </p:txBody>
      </p:sp>
      <p:sp>
        <p:nvSpPr>
          <p:cNvPr id="3088" name="Text Box 17"/>
          <p:cNvSpPr txBox="1">
            <a:spLocks noChangeArrowheads="1"/>
          </p:cNvSpPr>
          <p:nvPr/>
        </p:nvSpPr>
        <p:spPr bwMode="auto">
          <a:xfrm rot="-4457260">
            <a:off x="5555633" y="3541786"/>
            <a:ext cx="9316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solidFill>
                  <a:schemeClr val="folHlink"/>
                </a:solidFill>
              </a:rPr>
              <a:t>Sensoriel</a:t>
            </a:r>
          </a:p>
        </p:txBody>
      </p:sp>
      <p:sp>
        <p:nvSpPr>
          <p:cNvPr id="3089" name="Text Box 18"/>
          <p:cNvSpPr txBox="1">
            <a:spLocks noChangeArrowheads="1"/>
          </p:cNvSpPr>
          <p:nvPr/>
        </p:nvSpPr>
        <p:spPr bwMode="auto">
          <a:xfrm rot="-2886365">
            <a:off x="2806460" y="2561331"/>
            <a:ext cx="9012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solidFill>
                  <a:srgbClr val="A50021"/>
                </a:solidFill>
              </a:rPr>
              <a:t>Stratégie</a:t>
            </a:r>
          </a:p>
        </p:txBody>
      </p:sp>
      <p:sp>
        <p:nvSpPr>
          <p:cNvPr id="3090" name="Text Box 19"/>
          <p:cNvSpPr txBox="1">
            <a:spLocks noChangeArrowheads="1"/>
          </p:cNvSpPr>
          <p:nvPr/>
        </p:nvSpPr>
        <p:spPr bwMode="auto">
          <a:xfrm>
            <a:off x="3903133" y="3008710"/>
            <a:ext cx="12634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i="1"/>
              <a:t>Roue </a:t>
            </a:r>
          </a:p>
          <a:p>
            <a:pPr eaLnBrk="1" hangingPunct="1"/>
            <a:r>
              <a:rPr lang="fr-FR" altLang="fr-FR" sz="2400" i="1"/>
              <a:t>créative</a:t>
            </a:r>
          </a:p>
        </p:txBody>
      </p:sp>
      <p:sp>
        <p:nvSpPr>
          <p:cNvPr id="3091" name="Line 21"/>
          <p:cNvSpPr>
            <a:spLocks noChangeShapeType="1"/>
          </p:cNvSpPr>
          <p:nvPr/>
        </p:nvSpPr>
        <p:spPr bwMode="auto">
          <a:xfrm>
            <a:off x="4946651" y="4875864"/>
            <a:ext cx="520700" cy="1014413"/>
          </a:xfrm>
          <a:prstGeom prst="line">
            <a:avLst/>
          </a:prstGeom>
          <a:noFill/>
          <a:ln w="9525">
            <a:solidFill>
              <a:srgbClr val="FF9966"/>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2" name="Line 22"/>
          <p:cNvSpPr>
            <a:spLocks noChangeShapeType="1"/>
          </p:cNvSpPr>
          <p:nvPr/>
        </p:nvSpPr>
        <p:spPr bwMode="auto">
          <a:xfrm>
            <a:off x="5904442" y="4432697"/>
            <a:ext cx="1041400" cy="916781"/>
          </a:xfrm>
          <a:prstGeom prst="line">
            <a:avLst/>
          </a:prstGeom>
          <a:noFill/>
          <a:ln w="9525">
            <a:solidFill>
              <a:srgbClr val="FF9966"/>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3" name="Line 25"/>
          <p:cNvSpPr>
            <a:spLocks noChangeShapeType="1"/>
          </p:cNvSpPr>
          <p:nvPr/>
        </p:nvSpPr>
        <p:spPr bwMode="auto">
          <a:xfrm>
            <a:off x="6108700" y="4027883"/>
            <a:ext cx="1651000" cy="482203"/>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4" name="Line 26"/>
          <p:cNvSpPr>
            <a:spLocks noChangeShapeType="1"/>
          </p:cNvSpPr>
          <p:nvPr/>
        </p:nvSpPr>
        <p:spPr bwMode="auto">
          <a:xfrm>
            <a:off x="6243129" y="3667363"/>
            <a:ext cx="1911349" cy="290513"/>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5" name="Line 27"/>
          <p:cNvSpPr>
            <a:spLocks noChangeShapeType="1"/>
          </p:cNvSpPr>
          <p:nvPr/>
        </p:nvSpPr>
        <p:spPr bwMode="auto">
          <a:xfrm>
            <a:off x="6301093" y="3413309"/>
            <a:ext cx="1911351" cy="252840"/>
          </a:xfrm>
          <a:prstGeom prst="line">
            <a:avLst/>
          </a:prstGeom>
          <a:noFill/>
          <a:ln w="9525">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6" name="Line 31"/>
          <p:cNvSpPr>
            <a:spLocks noChangeShapeType="1"/>
          </p:cNvSpPr>
          <p:nvPr/>
        </p:nvSpPr>
        <p:spPr bwMode="auto">
          <a:xfrm flipV="1">
            <a:off x="5904442" y="1578694"/>
            <a:ext cx="1303867" cy="86915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7" name="Line 32"/>
          <p:cNvSpPr>
            <a:spLocks noChangeShapeType="1"/>
          </p:cNvSpPr>
          <p:nvPr/>
        </p:nvSpPr>
        <p:spPr bwMode="auto">
          <a:xfrm flipV="1">
            <a:off x="6049208" y="1722760"/>
            <a:ext cx="1630469" cy="922323"/>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098" name="Line 33"/>
          <p:cNvSpPr>
            <a:spLocks noChangeShapeType="1"/>
          </p:cNvSpPr>
          <p:nvPr/>
        </p:nvSpPr>
        <p:spPr bwMode="auto">
          <a:xfrm flipV="1">
            <a:off x="6316355" y="2016919"/>
            <a:ext cx="1526167" cy="920976"/>
          </a:xfrm>
          <a:prstGeom prst="line">
            <a:avLst/>
          </a:prstGeom>
          <a:noFill/>
          <a:ln w="952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95" name="Line 36"/>
          <p:cNvSpPr>
            <a:spLocks noChangeShapeType="1"/>
          </p:cNvSpPr>
          <p:nvPr/>
        </p:nvSpPr>
        <p:spPr bwMode="auto">
          <a:xfrm flipH="1" flipV="1">
            <a:off x="3896654" y="1213596"/>
            <a:ext cx="260349" cy="1014413"/>
          </a:xfrm>
          <a:prstGeom prst="line">
            <a:avLst/>
          </a:prstGeom>
          <a:noFill/>
          <a:ln w="9525">
            <a:solidFill>
              <a:schemeClr val="bg2">
                <a:lumMod val="50000"/>
              </a:schemeClr>
            </a:solidFill>
            <a:round/>
            <a:headEnd/>
            <a:tailEnd/>
          </a:ln>
          <a:effectLst/>
        </p:spPr>
        <p:txBody>
          <a:bodyPr/>
          <a:lstStyle/>
          <a:p>
            <a:pPr>
              <a:defRPr/>
            </a:pPr>
            <a:endParaRPr lang="fr-FR"/>
          </a:p>
        </p:txBody>
      </p:sp>
      <p:sp>
        <p:nvSpPr>
          <p:cNvPr id="296" name="Line 37"/>
          <p:cNvSpPr>
            <a:spLocks noChangeShapeType="1"/>
          </p:cNvSpPr>
          <p:nvPr/>
        </p:nvSpPr>
        <p:spPr bwMode="auto">
          <a:xfrm flipV="1">
            <a:off x="5302423" y="1135630"/>
            <a:ext cx="262467" cy="1110853"/>
          </a:xfrm>
          <a:prstGeom prst="line">
            <a:avLst/>
          </a:prstGeom>
          <a:noFill/>
          <a:ln w="9525">
            <a:solidFill>
              <a:schemeClr val="bg2">
                <a:lumMod val="50000"/>
              </a:schemeClr>
            </a:solidFill>
            <a:round/>
            <a:headEnd/>
            <a:tailEnd/>
          </a:ln>
          <a:effectLst/>
        </p:spPr>
        <p:txBody>
          <a:bodyPr/>
          <a:lstStyle/>
          <a:p>
            <a:pPr>
              <a:defRPr/>
            </a:pPr>
            <a:endParaRPr lang="fr-FR"/>
          </a:p>
        </p:txBody>
      </p:sp>
      <p:sp>
        <p:nvSpPr>
          <p:cNvPr id="297" name="Line 38"/>
          <p:cNvSpPr>
            <a:spLocks noChangeShapeType="1"/>
          </p:cNvSpPr>
          <p:nvPr/>
        </p:nvSpPr>
        <p:spPr bwMode="auto">
          <a:xfrm flipV="1">
            <a:off x="4723886" y="1132719"/>
            <a:ext cx="0" cy="1110853"/>
          </a:xfrm>
          <a:prstGeom prst="line">
            <a:avLst/>
          </a:prstGeom>
          <a:noFill/>
          <a:ln w="9525">
            <a:solidFill>
              <a:schemeClr val="bg2">
                <a:lumMod val="50000"/>
              </a:schemeClr>
            </a:solidFill>
            <a:round/>
            <a:headEnd/>
            <a:tailEnd/>
          </a:ln>
          <a:effectLst/>
        </p:spPr>
        <p:txBody>
          <a:bodyPr/>
          <a:lstStyle/>
          <a:p>
            <a:pPr>
              <a:defRPr/>
            </a:pPr>
            <a:endParaRPr lang="fr-FR"/>
          </a:p>
        </p:txBody>
      </p:sp>
      <p:sp>
        <p:nvSpPr>
          <p:cNvPr id="3102" name="Line 41"/>
          <p:cNvSpPr>
            <a:spLocks noChangeShapeType="1"/>
          </p:cNvSpPr>
          <p:nvPr/>
        </p:nvSpPr>
        <p:spPr bwMode="auto">
          <a:xfrm flipH="1" flipV="1">
            <a:off x="813842" y="2292084"/>
            <a:ext cx="1824567" cy="723900"/>
          </a:xfrm>
          <a:prstGeom prst="line">
            <a:avLst/>
          </a:prstGeom>
          <a:noFill/>
          <a:ln w="952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3" name="Line 42"/>
          <p:cNvSpPr>
            <a:spLocks noChangeShapeType="1"/>
          </p:cNvSpPr>
          <p:nvPr/>
        </p:nvSpPr>
        <p:spPr bwMode="auto">
          <a:xfrm flipH="1" flipV="1">
            <a:off x="2277528" y="1204082"/>
            <a:ext cx="1128184" cy="1014413"/>
          </a:xfrm>
          <a:prstGeom prst="line">
            <a:avLst/>
          </a:prstGeom>
          <a:noFill/>
          <a:ln w="952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4" name="Line 43"/>
          <p:cNvSpPr>
            <a:spLocks noChangeShapeType="1"/>
          </p:cNvSpPr>
          <p:nvPr/>
        </p:nvSpPr>
        <p:spPr bwMode="auto">
          <a:xfrm flipH="1" flipV="1">
            <a:off x="1513416" y="1691056"/>
            <a:ext cx="1477433" cy="965597"/>
          </a:xfrm>
          <a:prstGeom prst="line">
            <a:avLst/>
          </a:prstGeom>
          <a:noFill/>
          <a:ln w="952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5" name="Line 45"/>
          <p:cNvSpPr>
            <a:spLocks noChangeShapeType="1"/>
          </p:cNvSpPr>
          <p:nvPr/>
        </p:nvSpPr>
        <p:spPr bwMode="auto">
          <a:xfrm flipH="1">
            <a:off x="818092" y="3298626"/>
            <a:ext cx="1826684" cy="96441"/>
          </a:xfrm>
          <a:prstGeom prst="line">
            <a:avLst/>
          </a:prstGeom>
          <a:noFill/>
          <a:ln w="9525">
            <a:solidFill>
              <a:srgbClr val="FF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6" name="Line 46"/>
          <p:cNvSpPr>
            <a:spLocks noChangeShapeType="1"/>
          </p:cNvSpPr>
          <p:nvPr/>
        </p:nvSpPr>
        <p:spPr bwMode="auto">
          <a:xfrm flipH="1">
            <a:off x="973831" y="3468224"/>
            <a:ext cx="1737784" cy="289322"/>
          </a:xfrm>
          <a:prstGeom prst="line">
            <a:avLst/>
          </a:prstGeom>
          <a:noFill/>
          <a:ln w="9525">
            <a:solidFill>
              <a:srgbClr val="FF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7" name="Line 47"/>
          <p:cNvSpPr>
            <a:spLocks noChangeShapeType="1"/>
          </p:cNvSpPr>
          <p:nvPr/>
        </p:nvSpPr>
        <p:spPr bwMode="auto">
          <a:xfrm flipH="1">
            <a:off x="1088991" y="3737860"/>
            <a:ext cx="1651000" cy="483394"/>
          </a:xfrm>
          <a:prstGeom prst="line">
            <a:avLst/>
          </a:prstGeom>
          <a:noFill/>
          <a:ln w="9525">
            <a:solidFill>
              <a:srgbClr val="FF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8" name="Line 48"/>
          <p:cNvSpPr>
            <a:spLocks noChangeShapeType="1"/>
          </p:cNvSpPr>
          <p:nvPr/>
        </p:nvSpPr>
        <p:spPr bwMode="auto">
          <a:xfrm flipH="1">
            <a:off x="1208618" y="3941643"/>
            <a:ext cx="1564216" cy="581025"/>
          </a:xfrm>
          <a:prstGeom prst="line">
            <a:avLst/>
          </a:prstGeom>
          <a:noFill/>
          <a:ln w="9525">
            <a:solidFill>
              <a:srgbClr val="FF66CC"/>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09" name="Line 50"/>
          <p:cNvSpPr>
            <a:spLocks noChangeShapeType="1"/>
          </p:cNvSpPr>
          <p:nvPr/>
        </p:nvSpPr>
        <p:spPr bwMode="auto">
          <a:xfrm flipH="1">
            <a:off x="1667231" y="4325986"/>
            <a:ext cx="1477433" cy="725091"/>
          </a:xfrm>
          <a:prstGeom prst="line">
            <a:avLst/>
          </a:prstGeom>
          <a:noFill/>
          <a:ln w="9525">
            <a:solidFill>
              <a:srgbClr val="CC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10" name="Line 51"/>
          <p:cNvSpPr>
            <a:spLocks noChangeShapeType="1"/>
          </p:cNvSpPr>
          <p:nvPr/>
        </p:nvSpPr>
        <p:spPr bwMode="auto">
          <a:xfrm flipH="1">
            <a:off x="2336899" y="4727694"/>
            <a:ext cx="1305983" cy="916781"/>
          </a:xfrm>
          <a:prstGeom prst="line">
            <a:avLst/>
          </a:prstGeom>
          <a:noFill/>
          <a:ln w="9525">
            <a:solidFill>
              <a:srgbClr val="CC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11" name="Line 52"/>
          <p:cNvSpPr>
            <a:spLocks noChangeShapeType="1"/>
          </p:cNvSpPr>
          <p:nvPr/>
        </p:nvSpPr>
        <p:spPr bwMode="auto">
          <a:xfrm flipH="1">
            <a:off x="3299269" y="5049497"/>
            <a:ext cx="783167" cy="966788"/>
          </a:xfrm>
          <a:prstGeom prst="line">
            <a:avLst/>
          </a:prstGeom>
          <a:noFill/>
          <a:ln w="9525">
            <a:solidFill>
              <a:srgbClr val="CC0000"/>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12" name="Line 54"/>
          <p:cNvSpPr>
            <a:spLocks noChangeShapeType="1"/>
          </p:cNvSpPr>
          <p:nvPr/>
        </p:nvSpPr>
        <p:spPr bwMode="auto">
          <a:xfrm>
            <a:off x="5402460" y="4670823"/>
            <a:ext cx="869951" cy="1014413"/>
          </a:xfrm>
          <a:prstGeom prst="line">
            <a:avLst/>
          </a:prstGeom>
          <a:noFill/>
          <a:ln w="9525">
            <a:solidFill>
              <a:srgbClr val="FF9966"/>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3113" name="Text Box 55"/>
          <p:cNvSpPr txBox="1">
            <a:spLocks noChangeArrowheads="1"/>
          </p:cNvSpPr>
          <p:nvPr/>
        </p:nvSpPr>
        <p:spPr bwMode="auto">
          <a:xfrm>
            <a:off x="3786368" y="3792527"/>
            <a:ext cx="145424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t>Copyright  </a:t>
            </a:r>
            <a:r>
              <a:rPr lang="fr-FR" altLang="fr-FR" sz="900" dirty="0" err="1"/>
              <a:t>I.Wallart</a:t>
            </a:r>
            <a:r>
              <a:rPr lang="fr-FR" altLang="fr-FR" sz="900" dirty="0"/>
              <a:t> 2005</a:t>
            </a:r>
          </a:p>
        </p:txBody>
      </p:sp>
      <p:sp>
        <p:nvSpPr>
          <p:cNvPr id="3114" name="Text Box 56"/>
          <p:cNvSpPr txBox="1">
            <a:spLocks noChangeArrowheads="1"/>
          </p:cNvSpPr>
          <p:nvPr/>
        </p:nvSpPr>
        <p:spPr bwMode="auto">
          <a:xfrm>
            <a:off x="5657499" y="976788"/>
            <a:ext cx="12298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t>Offre promotionnelle</a:t>
            </a:r>
          </a:p>
          <a:p>
            <a:pPr eaLnBrk="1" hangingPunct="1"/>
            <a:r>
              <a:rPr lang="fr-FR" altLang="fr-FR" sz="900"/>
              <a:t>commerciale </a:t>
            </a:r>
          </a:p>
        </p:txBody>
      </p:sp>
      <p:sp>
        <p:nvSpPr>
          <p:cNvPr id="3115" name="Text Box 57"/>
          <p:cNvSpPr txBox="1">
            <a:spLocks noChangeArrowheads="1"/>
          </p:cNvSpPr>
          <p:nvPr/>
        </p:nvSpPr>
        <p:spPr bwMode="auto">
          <a:xfrm>
            <a:off x="4129157" y="827126"/>
            <a:ext cx="103746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t>Situation d’achat</a:t>
            </a:r>
          </a:p>
        </p:txBody>
      </p:sp>
      <p:sp>
        <p:nvSpPr>
          <p:cNvPr id="3116" name="Text Box 58"/>
          <p:cNvSpPr txBox="1">
            <a:spLocks noChangeArrowheads="1"/>
          </p:cNvSpPr>
          <p:nvPr/>
        </p:nvSpPr>
        <p:spPr bwMode="auto">
          <a:xfrm>
            <a:off x="3081092" y="1098180"/>
            <a:ext cx="76174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t>Distribution</a:t>
            </a:r>
          </a:p>
        </p:txBody>
      </p:sp>
      <p:sp>
        <p:nvSpPr>
          <p:cNvPr id="3117" name="Text Box 59"/>
          <p:cNvSpPr txBox="1">
            <a:spLocks noChangeArrowheads="1"/>
          </p:cNvSpPr>
          <p:nvPr/>
        </p:nvSpPr>
        <p:spPr bwMode="auto">
          <a:xfrm>
            <a:off x="3743049" y="1042875"/>
            <a:ext cx="98616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t>Communication</a:t>
            </a:r>
          </a:p>
        </p:txBody>
      </p:sp>
      <p:sp>
        <p:nvSpPr>
          <p:cNvPr id="3118" name="Text Box 60"/>
          <p:cNvSpPr txBox="1">
            <a:spLocks noChangeArrowheads="1"/>
          </p:cNvSpPr>
          <p:nvPr/>
        </p:nvSpPr>
        <p:spPr bwMode="auto">
          <a:xfrm>
            <a:off x="5127629" y="763487"/>
            <a:ext cx="88357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t>Evenementiel</a:t>
            </a:r>
          </a:p>
        </p:txBody>
      </p:sp>
      <p:sp>
        <p:nvSpPr>
          <p:cNvPr id="3119" name="Text Box 61"/>
          <p:cNvSpPr txBox="1">
            <a:spLocks noChangeArrowheads="1"/>
          </p:cNvSpPr>
          <p:nvPr/>
        </p:nvSpPr>
        <p:spPr bwMode="auto">
          <a:xfrm>
            <a:off x="2286737" y="936070"/>
            <a:ext cx="8579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A50021"/>
                </a:solidFill>
              </a:rPr>
              <a:t>Entreprise à</a:t>
            </a:r>
          </a:p>
          <a:p>
            <a:pPr eaLnBrk="1" hangingPunct="1"/>
            <a:r>
              <a:rPr lang="fr-FR" altLang="fr-FR" sz="900" dirty="0" err="1">
                <a:solidFill>
                  <a:srgbClr val="A50021"/>
                </a:solidFill>
              </a:rPr>
              <a:t>benchmarker</a:t>
            </a:r>
            <a:endParaRPr lang="fr-FR" altLang="fr-FR" sz="900" dirty="0">
              <a:solidFill>
                <a:srgbClr val="A50021"/>
              </a:solidFill>
            </a:endParaRPr>
          </a:p>
        </p:txBody>
      </p:sp>
      <p:sp>
        <p:nvSpPr>
          <p:cNvPr id="3120" name="Text Box 62"/>
          <p:cNvSpPr txBox="1">
            <a:spLocks noChangeArrowheads="1"/>
          </p:cNvSpPr>
          <p:nvPr/>
        </p:nvSpPr>
        <p:spPr bwMode="auto">
          <a:xfrm>
            <a:off x="946151" y="1607344"/>
            <a:ext cx="7040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solidFill>
                  <a:srgbClr val="A50021"/>
                </a:solidFill>
              </a:rPr>
              <a:t>Stratégies</a:t>
            </a:r>
          </a:p>
        </p:txBody>
      </p:sp>
      <p:sp>
        <p:nvSpPr>
          <p:cNvPr id="3121" name="Text Box 63"/>
          <p:cNvSpPr txBox="1">
            <a:spLocks noChangeArrowheads="1"/>
          </p:cNvSpPr>
          <p:nvPr/>
        </p:nvSpPr>
        <p:spPr bwMode="auto">
          <a:xfrm>
            <a:off x="251885" y="2235994"/>
            <a:ext cx="10054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solidFill>
                  <a:srgbClr val="A50021"/>
                </a:solidFill>
              </a:rPr>
              <a:t>Normes &amp;</a:t>
            </a:r>
          </a:p>
          <a:p>
            <a:pPr eaLnBrk="1" hangingPunct="1"/>
            <a:r>
              <a:rPr lang="fr-FR" altLang="fr-FR" sz="900">
                <a:solidFill>
                  <a:srgbClr val="A50021"/>
                </a:solidFill>
              </a:rPr>
              <a:t>réglementations</a:t>
            </a:r>
          </a:p>
        </p:txBody>
      </p:sp>
      <p:sp>
        <p:nvSpPr>
          <p:cNvPr id="3122" name="Text Box 64"/>
          <p:cNvSpPr txBox="1">
            <a:spLocks noChangeArrowheads="1"/>
          </p:cNvSpPr>
          <p:nvPr/>
        </p:nvSpPr>
        <p:spPr bwMode="auto">
          <a:xfrm>
            <a:off x="1468967" y="1366838"/>
            <a:ext cx="124264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err="1">
                <a:solidFill>
                  <a:srgbClr val="A50021"/>
                </a:solidFill>
              </a:rPr>
              <a:t>Chgt</a:t>
            </a:r>
            <a:r>
              <a:rPr lang="fr-FR" altLang="fr-FR" sz="900" dirty="0">
                <a:solidFill>
                  <a:srgbClr val="A50021"/>
                </a:solidFill>
              </a:rPr>
              <a:t> organisationnel</a:t>
            </a:r>
          </a:p>
        </p:txBody>
      </p:sp>
      <p:sp>
        <p:nvSpPr>
          <p:cNvPr id="3123" name="Text Box 65"/>
          <p:cNvSpPr txBox="1">
            <a:spLocks noChangeArrowheads="1"/>
          </p:cNvSpPr>
          <p:nvPr/>
        </p:nvSpPr>
        <p:spPr bwMode="auto">
          <a:xfrm>
            <a:off x="425451" y="1897856"/>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solidFill>
                  <a:srgbClr val="A50021"/>
                </a:solidFill>
              </a:rPr>
              <a:t>Alliances</a:t>
            </a:r>
          </a:p>
          <a:p>
            <a:pPr eaLnBrk="1" hangingPunct="1"/>
            <a:r>
              <a:rPr lang="fr-FR" altLang="fr-FR" sz="900">
                <a:solidFill>
                  <a:srgbClr val="A50021"/>
                </a:solidFill>
              </a:rPr>
              <a:t>&amp; partenariats</a:t>
            </a:r>
          </a:p>
        </p:txBody>
      </p:sp>
      <p:sp>
        <p:nvSpPr>
          <p:cNvPr id="3124" name="Text Box 66"/>
          <p:cNvSpPr txBox="1">
            <a:spLocks noChangeArrowheads="1"/>
          </p:cNvSpPr>
          <p:nvPr/>
        </p:nvSpPr>
        <p:spPr bwMode="auto">
          <a:xfrm>
            <a:off x="271028" y="2781446"/>
            <a:ext cx="101181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66CC"/>
                </a:solidFill>
              </a:rPr>
              <a:t>Co </a:t>
            </a:r>
            <a:r>
              <a:rPr lang="fr-FR" altLang="fr-FR" sz="900" dirty="0" err="1">
                <a:solidFill>
                  <a:srgbClr val="FF66CC"/>
                </a:solidFill>
              </a:rPr>
              <a:t>branding</a:t>
            </a:r>
            <a:endParaRPr lang="fr-FR" altLang="fr-FR" sz="900" dirty="0">
              <a:solidFill>
                <a:srgbClr val="FF66CC"/>
              </a:solidFill>
            </a:endParaRPr>
          </a:p>
          <a:p>
            <a:pPr eaLnBrk="1" hangingPunct="1"/>
            <a:r>
              <a:rPr lang="fr-FR" altLang="fr-FR" sz="900" dirty="0">
                <a:solidFill>
                  <a:srgbClr val="FF66CC"/>
                </a:solidFill>
              </a:rPr>
              <a:t>Licences</a:t>
            </a:r>
          </a:p>
          <a:p>
            <a:pPr eaLnBrk="1" hangingPunct="1"/>
            <a:r>
              <a:rPr lang="fr-FR" altLang="fr-FR" sz="900" dirty="0">
                <a:solidFill>
                  <a:srgbClr val="FF66CC"/>
                </a:solidFill>
              </a:rPr>
              <a:t>Produits dérivés</a:t>
            </a:r>
          </a:p>
        </p:txBody>
      </p:sp>
      <p:sp>
        <p:nvSpPr>
          <p:cNvPr id="3125" name="Text Box 67"/>
          <p:cNvSpPr txBox="1">
            <a:spLocks noChangeArrowheads="1"/>
          </p:cNvSpPr>
          <p:nvPr/>
        </p:nvSpPr>
        <p:spPr bwMode="auto">
          <a:xfrm>
            <a:off x="-248995" y="3284798"/>
            <a:ext cx="10400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66CC"/>
                </a:solidFill>
              </a:rPr>
              <a:t>Designers</a:t>
            </a:r>
          </a:p>
          <a:p>
            <a:pPr eaLnBrk="1" hangingPunct="1"/>
            <a:r>
              <a:rPr lang="fr-FR" altLang="fr-FR" sz="900" dirty="0" err="1">
                <a:solidFill>
                  <a:srgbClr val="FF66CC"/>
                </a:solidFill>
              </a:rPr>
              <a:t>Crateurs</a:t>
            </a:r>
            <a:endParaRPr lang="fr-FR" altLang="fr-FR" sz="900" dirty="0">
              <a:solidFill>
                <a:srgbClr val="FF66CC"/>
              </a:solidFill>
            </a:endParaRPr>
          </a:p>
          <a:p>
            <a:pPr eaLnBrk="1" hangingPunct="1"/>
            <a:r>
              <a:rPr lang="fr-FR" altLang="fr-FR" sz="900" dirty="0">
                <a:solidFill>
                  <a:srgbClr val="FF66CC"/>
                </a:solidFill>
              </a:rPr>
              <a:t>chefs</a:t>
            </a:r>
          </a:p>
          <a:p>
            <a:pPr eaLnBrk="1" hangingPunct="1"/>
            <a:endParaRPr lang="fr-FR" altLang="fr-FR" sz="900" dirty="0">
              <a:solidFill>
                <a:srgbClr val="FF66CC"/>
              </a:solidFill>
            </a:endParaRPr>
          </a:p>
        </p:txBody>
      </p:sp>
      <p:sp>
        <p:nvSpPr>
          <p:cNvPr id="3126" name="Text Box 68"/>
          <p:cNvSpPr txBox="1">
            <a:spLocks noChangeArrowheads="1"/>
          </p:cNvSpPr>
          <p:nvPr/>
        </p:nvSpPr>
        <p:spPr bwMode="auto">
          <a:xfrm>
            <a:off x="110632" y="3727044"/>
            <a:ext cx="72327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66CC"/>
                </a:solidFill>
              </a:rPr>
              <a:t>Packaging</a:t>
            </a:r>
          </a:p>
        </p:txBody>
      </p:sp>
      <p:sp>
        <p:nvSpPr>
          <p:cNvPr id="3127" name="Text Box 69"/>
          <p:cNvSpPr txBox="1">
            <a:spLocks noChangeArrowheads="1"/>
          </p:cNvSpPr>
          <p:nvPr/>
        </p:nvSpPr>
        <p:spPr bwMode="auto">
          <a:xfrm>
            <a:off x="2216921" y="6035141"/>
            <a:ext cx="10823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A50021"/>
                </a:solidFill>
              </a:rPr>
              <a:t>Autres catégories</a:t>
            </a:r>
          </a:p>
          <a:p>
            <a:pPr eaLnBrk="1" hangingPunct="1"/>
            <a:r>
              <a:rPr lang="fr-FR" altLang="fr-FR" sz="900" dirty="0">
                <a:solidFill>
                  <a:srgbClr val="A50021"/>
                </a:solidFill>
              </a:rPr>
              <a:t>produits</a:t>
            </a:r>
          </a:p>
        </p:txBody>
      </p:sp>
      <p:sp>
        <p:nvSpPr>
          <p:cNvPr id="3128" name="Text Box 70"/>
          <p:cNvSpPr txBox="1">
            <a:spLocks noChangeArrowheads="1"/>
          </p:cNvSpPr>
          <p:nvPr/>
        </p:nvSpPr>
        <p:spPr bwMode="auto">
          <a:xfrm>
            <a:off x="233090" y="4570393"/>
            <a:ext cx="11079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66CC"/>
                </a:solidFill>
              </a:rPr>
              <a:t>Services associés</a:t>
            </a:r>
          </a:p>
        </p:txBody>
      </p:sp>
      <p:sp>
        <p:nvSpPr>
          <p:cNvPr id="3129" name="Text Box 71"/>
          <p:cNvSpPr txBox="1">
            <a:spLocks noChangeArrowheads="1"/>
          </p:cNvSpPr>
          <p:nvPr/>
        </p:nvSpPr>
        <p:spPr bwMode="auto">
          <a:xfrm>
            <a:off x="1667231" y="5699695"/>
            <a:ext cx="112723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A50021"/>
                </a:solidFill>
              </a:rPr>
              <a:t>Marchés </a:t>
            </a:r>
            <a:r>
              <a:rPr lang="fr-FR" altLang="fr-FR" sz="900" dirty="0" err="1">
                <a:solidFill>
                  <a:srgbClr val="A50021"/>
                </a:solidFill>
              </a:rPr>
              <a:t>precoces</a:t>
            </a:r>
            <a:endParaRPr lang="fr-FR" altLang="fr-FR" sz="900" dirty="0">
              <a:solidFill>
                <a:srgbClr val="A50021"/>
              </a:solidFill>
            </a:endParaRPr>
          </a:p>
        </p:txBody>
      </p:sp>
      <p:sp>
        <p:nvSpPr>
          <p:cNvPr id="3130" name="Text Box 72"/>
          <p:cNvSpPr txBox="1">
            <a:spLocks noChangeArrowheads="1"/>
          </p:cNvSpPr>
          <p:nvPr/>
        </p:nvSpPr>
        <p:spPr bwMode="auto">
          <a:xfrm>
            <a:off x="-106105" y="4002820"/>
            <a:ext cx="10631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66CC"/>
                </a:solidFill>
              </a:rPr>
              <a:t>Offre globale</a:t>
            </a:r>
          </a:p>
          <a:p>
            <a:pPr eaLnBrk="1" hangingPunct="1"/>
            <a:r>
              <a:rPr lang="fr-FR" altLang="fr-FR" sz="900" dirty="0">
                <a:solidFill>
                  <a:srgbClr val="FF66CC"/>
                </a:solidFill>
              </a:rPr>
              <a:t>Produits</a:t>
            </a:r>
          </a:p>
          <a:p>
            <a:pPr eaLnBrk="1" hangingPunct="1"/>
            <a:r>
              <a:rPr lang="fr-FR" altLang="fr-FR" sz="900" dirty="0" err="1">
                <a:solidFill>
                  <a:srgbClr val="FF66CC"/>
                </a:solidFill>
              </a:rPr>
              <a:t>complementaires</a:t>
            </a:r>
            <a:endParaRPr lang="fr-FR" altLang="fr-FR" sz="900" dirty="0">
              <a:solidFill>
                <a:srgbClr val="FF66CC"/>
              </a:solidFill>
            </a:endParaRPr>
          </a:p>
          <a:p>
            <a:pPr eaLnBrk="1" hangingPunct="1"/>
            <a:r>
              <a:rPr lang="fr-FR" altLang="fr-FR" sz="900" dirty="0">
                <a:solidFill>
                  <a:srgbClr val="FF66CC"/>
                </a:solidFill>
              </a:rPr>
              <a:t>supports</a:t>
            </a:r>
          </a:p>
        </p:txBody>
      </p:sp>
      <p:sp>
        <p:nvSpPr>
          <p:cNvPr id="3131" name="Text Box 73"/>
          <p:cNvSpPr txBox="1">
            <a:spLocks noChangeArrowheads="1"/>
          </p:cNvSpPr>
          <p:nvPr/>
        </p:nvSpPr>
        <p:spPr bwMode="auto">
          <a:xfrm>
            <a:off x="879482" y="4727694"/>
            <a:ext cx="100540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CC0000"/>
                </a:solidFill>
              </a:rPr>
              <a:t>Tendances </a:t>
            </a:r>
            <a:r>
              <a:rPr lang="fr-FR" altLang="fr-FR" sz="900" dirty="0" err="1">
                <a:solidFill>
                  <a:srgbClr val="CC0000"/>
                </a:solidFill>
              </a:rPr>
              <a:t>Mkg</a:t>
            </a:r>
            <a:endParaRPr lang="fr-FR" altLang="fr-FR" sz="900" dirty="0">
              <a:solidFill>
                <a:srgbClr val="CC0000"/>
              </a:solidFill>
            </a:endParaRPr>
          </a:p>
        </p:txBody>
      </p:sp>
      <p:sp>
        <p:nvSpPr>
          <p:cNvPr id="3132" name="Text Box 74"/>
          <p:cNvSpPr txBox="1">
            <a:spLocks noChangeArrowheads="1"/>
          </p:cNvSpPr>
          <p:nvPr/>
        </p:nvSpPr>
        <p:spPr bwMode="auto">
          <a:xfrm>
            <a:off x="1445428" y="5118646"/>
            <a:ext cx="9605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CC0000"/>
                </a:solidFill>
              </a:rPr>
              <a:t>Fonctionnalités</a:t>
            </a:r>
          </a:p>
        </p:txBody>
      </p:sp>
      <p:sp>
        <p:nvSpPr>
          <p:cNvPr id="3133" name="Text Box 75"/>
          <p:cNvSpPr txBox="1">
            <a:spLocks noChangeArrowheads="1"/>
          </p:cNvSpPr>
          <p:nvPr/>
        </p:nvSpPr>
        <p:spPr bwMode="auto">
          <a:xfrm>
            <a:off x="5799974" y="5719753"/>
            <a:ext cx="53732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9900"/>
                </a:solidFill>
              </a:rPr>
              <a:t>Besoin</a:t>
            </a:r>
          </a:p>
        </p:txBody>
      </p:sp>
      <p:sp>
        <p:nvSpPr>
          <p:cNvPr id="3134" name="Text Box 76"/>
          <p:cNvSpPr txBox="1">
            <a:spLocks noChangeArrowheads="1"/>
          </p:cNvSpPr>
          <p:nvPr/>
        </p:nvSpPr>
        <p:spPr bwMode="auto">
          <a:xfrm>
            <a:off x="3295651" y="6166231"/>
            <a:ext cx="8451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CC0000"/>
                </a:solidFill>
              </a:rPr>
              <a:t>Architecture</a:t>
            </a:r>
          </a:p>
          <a:p>
            <a:pPr eaLnBrk="1" hangingPunct="1"/>
            <a:r>
              <a:rPr lang="fr-FR" altLang="fr-FR" sz="900" dirty="0">
                <a:solidFill>
                  <a:srgbClr val="CC0000"/>
                </a:solidFill>
              </a:rPr>
              <a:t>combinatoire</a:t>
            </a:r>
          </a:p>
        </p:txBody>
      </p:sp>
      <p:sp>
        <p:nvSpPr>
          <p:cNvPr id="3135" name="Text Box 77"/>
          <p:cNvSpPr txBox="1">
            <a:spLocks noChangeArrowheads="1"/>
          </p:cNvSpPr>
          <p:nvPr/>
        </p:nvSpPr>
        <p:spPr bwMode="auto">
          <a:xfrm>
            <a:off x="6859544" y="4988719"/>
            <a:ext cx="156324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solidFill>
                  <a:srgbClr val="FF9900"/>
                </a:solidFill>
              </a:rPr>
              <a:t>Cible –segment de marché</a:t>
            </a:r>
          </a:p>
        </p:txBody>
      </p:sp>
      <p:sp>
        <p:nvSpPr>
          <p:cNvPr id="3136" name="Text Box 78"/>
          <p:cNvSpPr txBox="1">
            <a:spLocks noChangeArrowheads="1"/>
          </p:cNvSpPr>
          <p:nvPr/>
        </p:nvSpPr>
        <p:spPr bwMode="auto">
          <a:xfrm>
            <a:off x="5107685" y="5930527"/>
            <a:ext cx="5757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9900"/>
                </a:solidFill>
              </a:rPr>
              <a:t>Univers</a:t>
            </a:r>
          </a:p>
        </p:txBody>
      </p:sp>
      <p:sp>
        <p:nvSpPr>
          <p:cNvPr id="3137" name="Text Box 79"/>
          <p:cNvSpPr txBox="1">
            <a:spLocks noChangeArrowheads="1"/>
          </p:cNvSpPr>
          <p:nvPr/>
        </p:nvSpPr>
        <p:spPr bwMode="auto">
          <a:xfrm>
            <a:off x="4140754" y="5930527"/>
            <a:ext cx="966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9900"/>
                </a:solidFill>
              </a:rPr>
              <a:t>Situation de </a:t>
            </a:r>
          </a:p>
          <a:p>
            <a:pPr eaLnBrk="1" hangingPunct="1"/>
            <a:r>
              <a:rPr lang="fr-FR" altLang="fr-FR" sz="900" dirty="0">
                <a:solidFill>
                  <a:srgbClr val="FF9900"/>
                </a:solidFill>
              </a:rPr>
              <a:t>consommation </a:t>
            </a:r>
          </a:p>
        </p:txBody>
      </p:sp>
      <p:sp>
        <p:nvSpPr>
          <p:cNvPr id="3138" name="Text Box 80"/>
          <p:cNvSpPr txBox="1">
            <a:spLocks noChangeArrowheads="1"/>
          </p:cNvSpPr>
          <p:nvPr/>
        </p:nvSpPr>
        <p:spPr bwMode="auto">
          <a:xfrm>
            <a:off x="6425142" y="5458693"/>
            <a:ext cx="13003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rgbClr val="FF9900"/>
                </a:solidFill>
              </a:rPr>
              <a:t>Moment de la journée</a:t>
            </a:r>
          </a:p>
          <a:p>
            <a:pPr eaLnBrk="1" hangingPunct="1"/>
            <a:endParaRPr lang="fr-FR" altLang="fr-FR" sz="900" dirty="0">
              <a:solidFill>
                <a:srgbClr val="FF9900"/>
              </a:solidFill>
            </a:endParaRPr>
          </a:p>
        </p:txBody>
      </p:sp>
      <p:sp>
        <p:nvSpPr>
          <p:cNvPr id="3139" name="Text Box 81"/>
          <p:cNvSpPr txBox="1">
            <a:spLocks noChangeArrowheads="1"/>
          </p:cNvSpPr>
          <p:nvPr/>
        </p:nvSpPr>
        <p:spPr bwMode="auto">
          <a:xfrm>
            <a:off x="7495300" y="4691198"/>
            <a:ext cx="9797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folHlink"/>
                </a:solidFill>
              </a:rPr>
              <a:t>Goût &amp; saveurs</a:t>
            </a:r>
          </a:p>
          <a:p>
            <a:pPr eaLnBrk="1" hangingPunct="1"/>
            <a:r>
              <a:rPr lang="fr-FR" altLang="fr-FR" sz="900" dirty="0">
                <a:solidFill>
                  <a:schemeClr val="folHlink"/>
                </a:solidFill>
              </a:rPr>
              <a:t>&amp; aromes</a:t>
            </a:r>
          </a:p>
        </p:txBody>
      </p:sp>
      <p:sp>
        <p:nvSpPr>
          <p:cNvPr id="3140" name="Text Box 82"/>
          <p:cNvSpPr txBox="1">
            <a:spLocks noChangeArrowheads="1"/>
          </p:cNvSpPr>
          <p:nvPr/>
        </p:nvSpPr>
        <p:spPr bwMode="auto">
          <a:xfrm>
            <a:off x="7836245" y="4457699"/>
            <a:ext cx="90281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folHlink"/>
                </a:solidFill>
              </a:rPr>
              <a:t>Odeur-parfum</a:t>
            </a:r>
          </a:p>
        </p:txBody>
      </p:sp>
      <p:sp>
        <p:nvSpPr>
          <p:cNvPr id="3141" name="Text Box 83"/>
          <p:cNvSpPr txBox="1">
            <a:spLocks noChangeArrowheads="1"/>
          </p:cNvSpPr>
          <p:nvPr/>
        </p:nvSpPr>
        <p:spPr bwMode="auto">
          <a:xfrm>
            <a:off x="8212444" y="4009713"/>
            <a:ext cx="7168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folHlink"/>
                </a:solidFill>
              </a:rPr>
              <a:t>Toucher &amp;</a:t>
            </a:r>
          </a:p>
          <a:p>
            <a:pPr eaLnBrk="1" hangingPunct="1"/>
            <a:r>
              <a:rPr lang="fr-FR" altLang="fr-FR" sz="900" dirty="0">
                <a:solidFill>
                  <a:schemeClr val="folHlink"/>
                </a:solidFill>
              </a:rPr>
              <a:t>texture</a:t>
            </a:r>
          </a:p>
        </p:txBody>
      </p:sp>
      <p:sp>
        <p:nvSpPr>
          <p:cNvPr id="3142" name="Text Box 84"/>
          <p:cNvSpPr txBox="1">
            <a:spLocks noChangeArrowheads="1"/>
          </p:cNvSpPr>
          <p:nvPr/>
        </p:nvSpPr>
        <p:spPr bwMode="auto">
          <a:xfrm>
            <a:off x="8322037" y="3634710"/>
            <a:ext cx="755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folHlink"/>
                </a:solidFill>
              </a:rPr>
              <a:t>Son &amp; bruit</a:t>
            </a:r>
          </a:p>
          <a:p>
            <a:pPr eaLnBrk="1" hangingPunct="1"/>
            <a:r>
              <a:rPr lang="fr-FR" altLang="fr-FR" sz="900" dirty="0">
                <a:solidFill>
                  <a:schemeClr val="folHlink"/>
                </a:solidFill>
              </a:rPr>
              <a:t>&amp; musique</a:t>
            </a:r>
          </a:p>
        </p:txBody>
      </p:sp>
      <p:sp>
        <p:nvSpPr>
          <p:cNvPr id="3143" name="Text Box 85"/>
          <p:cNvSpPr txBox="1">
            <a:spLocks noChangeArrowheads="1"/>
          </p:cNvSpPr>
          <p:nvPr/>
        </p:nvSpPr>
        <p:spPr bwMode="auto">
          <a:xfrm>
            <a:off x="7921787" y="3072241"/>
            <a:ext cx="639919"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folHlink"/>
                </a:solidFill>
              </a:rPr>
              <a:t>Visuel &amp; </a:t>
            </a:r>
          </a:p>
          <a:p>
            <a:pPr eaLnBrk="1" hangingPunct="1"/>
            <a:r>
              <a:rPr lang="fr-FR" altLang="fr-FR" sz="900" dirty="0">
                <a:solidFill>
                  <a:schemeClr val="folHlink"/>
                </a:solidFill>
              </a:rPr>
              <a:t>couleur</a:t>
            </a:r>
          </a:p>
          <a:p>
            <a:pPr eaLnBrk="1" hangingPunct="1"/>
            <a:r>
              <a:rPr lang="fr-FR" altLang="fr-FR" sz="900" dirty="0">
                <a:solidFill>
                  <a:schemeClr val="folHlink"/>
                </a:solidFill>
              </a:rPr>
              <a:t>&amp; logo</a:t>
            </a:r>
          </a:p>
        </p:txBody>
      </p:sp>
      <p:sp>
        <p:nvSpPr>
          <p:cNvPr id="3144" name="Text Box 86"/>
          <p:cNvSpPr txBox="1">
            <a:spLocks noChangeArrowheads="1"/>
          </p:cNvSpPr>
          <p:nvPr/>
        </p:nvSpPr>
        <p:spPr bwMode="auto">
          <a:xfrm>
            <a:off x="7832427" y="1672041"/>
            <a:ext cx="960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hlink"/>
                </a:solidFill>
              </a:rPr>
              <a:t>Enjeux </a:t>
            </a:r>
          </a:p>
          <a:p>
            <a:pPr eaLnBrk="1" hangingPunct="1"/>
            <a:r>
              <a:rPr lang="fr-FR" altLang="fr-FR" sz="900" dirty="0">
                <a:solidFill>
                  <a:schemeClr val="hlink"/>
                </a:solidFill>
              </a:rPr>
              <a:t>technologiques</a:t>
            </a:r>
          </a:p>
        </p:txBody>
      </p:sp>
      <p:sp>
        <p:nvSpPr>
          <p:cNvPr id="3145" name="Text Box 87"/>
          <p:cNvSpPr txBox="1">
            <a:spLocks noChangeArrowheads="1"/>
          </p:cNvSpPr>
          <p:nvPr/>
        </p:nvSpPr>
        <p:spPr bwMode="auto">
          <a:xfrm>
            <a:off x="7901517" y="2174231"/>
            <a:ext cx="56297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hlink"/>
                </a:solidFill>
              </a:rPr>
              <a:t>Additifs</a:t>
            </a:r>
          </a:p>
        </p:txBody>
      </p:sp>
      <p:sp>
        <p:nvSpPr>
          <p:cNvPr id="3146" name="Text Box 88"/>
          <p:cNvSpPr txBox="1">
            <a:spLocks noChangeArrowheads="1"/>
          </p:cNvSpPr>
          <p:nvPr/>
        </p:nvSpPr>
        <p:spPr bwMode="auto">
          <a:xfrm>
            <a:off x="7358171" y="1426683"/>
            <a:ext cx="112723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err="1">
                <a:solidFill>
                  <a:schemeClr val="hlink"/>
                </a:solidFill>
              </a:rPr>
              <a:t>Process</a:t>
            </a:r>
            <a:r>
              <a:rPr lang="fr-FR" altLang="fr-FR" sz="900" dirty="0">
                <a:solidFill>
                  <a:schemeClr val="hlink"/>
                </a:solidFill>
              </a:rPr>
              <a:t> innovants</a:t>
            </a:r>
          </a:p>
        </p:txBody>
      </p:sp>
      <p:sp>
        <p:nvSpPr>
          <p:cNvPr id="3147" name="Text Box 89"/>
          <p:cNvSpPr txBox="1">
            <a:spLocks noChangeArrowheads="1"/>
          </p:cNvSpPr>
          <p:nvPr/>
        </p:nvSpPr>
        <p:spPr bwMode="auto">
          <a:xfrm>
            <a:off x="7031567" y="1176148"/>
            <a:ext cx="128112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dirty="0">
                <a:solidFill>
                  <a:schemeClr val="hlink"/>
                </a:solidFill>
              </a:rPr>
              <a:t>Ingrédients atypiques</a:t>
            </a:r>
          </a:p>
        </p:txBody>
      </p:sp>
      <p:sp>
        <p:nvSpPr>
          <p:cNvPr id="3148" name="Text Box 90"/>
          <p:cNvSpPr txBox="1">
            <a:spLocks noChangeArrowheads="1"/>
          </p:cNvSpPr>
          <p:nvPr/>
        </p:nvSpPr>
        <p:spPr bwMode="auto">
          <a:xfrm>
            <a:off x="6662881" y="942542"/>
            <a:ext cx="94769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900">
                <a:solidFill>
                  <a:schemeClr val="hlink"/>
                </a:solidFill>
              </a:rPr>
              <a:t>Matières 1ères</a:t>
            </a:r>
          </a:p>
        </p:txBody>
      </p:sp>
      <p:sp>
        <p:nvSpPr>
          <p:cNvPr id="3149" name="Text Box 3"/>
          <p:cNvSpPr txBox="1">
            <a:spLocks noChangeArrowheads="1"/>
          </p:cNvSpPr>
          <p:nvPr/>
        </p:nvSpPr>
        <p:spPr bwMode="auto">
          <a:xfrm>
            <a:off x="-362689" y="6524942"/>
            <a:ext cx="2903359"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b="1" dirty="0">
                <a:solidFill>
                  <a:srgbClr val="A50021"/>
                </a:solidFill>
              </a:rPr>
              <a:t>35 pistes créatives</a:t>
            </a:r>
          </a:p>
          <a:p>
            <a:pPr algn="ctr" eaLnBrk="1" hangingPunct="1"/>
            <a:r>
              <a:rPr lang="fr-FR" altLang="fr-FR" b="1" dirty="0">
                <a:solidFill>
                  <a:srgbClr val="A50021"/>
                </a:solidFill>
              </a:rPr>
              <a:t>Ou Moteurs d’innovation</a:t>
            </a:r>
          </a:p>
          <a:p>
            <a:pPr algn="ctr" eaLnBrk="1" hangingPunct="1"/>
            <a:r>
              <a:rPr lang="fr-FR" altLang="fr-FR" sz="1400" dirty="0"/>
              <a:t>Pour structurer l’information</a:t>
            </a:r>
          </a:p>
          <a:p>
            <a:pPr algn="ctr" eaLnBrk="1" hangingPunct="1"/>
            <a:endParaRPr lang="fr-FR" altLang="fr-FR" dirty="0"/>
          </a:p>
        </p:txBody>
      </p:sp>
    </p:spTree>
    <p:extLst>
      <p:ext uri="{BB962C8B-B14F-4D97-AF65-F5344CB8AC3E}">
        <p14:creationId xmlns:p14="http://schemas.microsoft.com/office/powerpoint/2010/main" xmlns="" val="1326089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620688"/>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Processus Innovant </a:t>
            </a:r>
            <a:endParaRPr lang="fr-FR" b="1" dirty="0"/>
          </a:p>
        </p:txBody>
      </p:sp>
      <p:sp>
        <p:nvSpPr>
          <p:cNvPr id="3" name="Rectangle 2"/>
          <p:cNvSpPr/>
          <p:nvPr/>
        </p:nvSpPr>
        <p:spPr>
          <a:xfrm>
            <a:off x="611560" y="2780928"/>
            <a:ext cx="8208912" cy="2862322"/>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l’épilateur à la lumière pulsée comme innovation de processus au sein de la variable technologique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ici repose sur l’efficacité et la facilité d’utilisation du produit </a:t>
            </a:r>
          </a:p>
          <a:p>
            <a:pPr algn="ctr"/>
            <a:endParaRPr lang="fr-FR" dirty="0" smtClean="0">
              <a:latin typeface="Arial" panose="020B0604020202020204" pitchFamily="34" charset="0"/>
              <a:cs typeface="Arial" panose="020B0604020202020204" pitchFamily="34" charset="0"/>
            </a:endParaRPr>
          </a:p>
          <a:p>
            <a:pPr algn="ctr"/>
            <a:endParaRPr lang="fr-FR" i="1" dirty="0" smtClean="0">
              <a:latin typeface="Arial" panose="020B0604020202020204" pitchFamily="34" charset="0"/>
              <a:cs typeface="Arial" panose="020B0604020202020204" pitchFamily="34" charset="0"/>
            </a:endParaRPr>
          </a:p>
        </p:txBody>
      </p:sp>
      <p:sp>
        <p:nvSpPr>
          <p:cNvPr id="4" name="Rectangle 3"/>
          <p:cNvSpPr/>
          <p:nvPr/>
        </p:nvSpPr>
        <p:spPr>
          <a:xfrm>
            <a:off x="1403648" y="5157192"/>
            <a:ext cx="6624736" cy="1200329"/>
          </a:xfrm>
          <a:prstGeom prst="rect">
            <a:avLst/>
          </a:prstGeom>
        </p:spPr>
        <p:txBody>
          <a:bodyPr wrap="square">
            <a:spAutoFit/>
          </a:bodyPr>
          <a:lstStyle/>
          <a:p>
            <a:pPr algn="ctr"/>
            <a:endParaRPr lang="fr-FR" b="1" i="1" dirty="0" smtClean="0">
              <a:solidFill>
                <a:srgbClr val="002060"/>
              </a:solidFill>
              <a:latin typeface="Arial" pitchFamily="34" charset="0"/>
              <a:cs typeface="Arial" pitchFamily="34" charset="0"/>
            </a:endParaRPr>
          </a:p>
          <a:p>
            <a:pPr algn="ctr"/>
            <a:r>
              <a:rPr lang="fr-FR" b="1" i="1" dirty="0" smtClean="0">
                <a:solidFill>
                  <a:srgbClr val="002060"/>
                </a:solidFill>
                <a:latin typeface="Arial" pitchFamily="34" charset="0"/>
                <a:cs typeface="Arial" pitchFamily="34" charset="0"/>
              </a:rPr>
              <a:t>Idée Novatrice:</a:t>
            </a:r>
          </a:p>
          <a:p>
            <a:pPr algn="ctr"/>
            <a:r>
              <a:rPr lang="fr-FR" b="1" dirty="0" smtClean="0">
                <a:solidFill>
                  <a:srgbClr val="002060"/>
                </a:solidFill>
                <a:latin typeface="Arial" pitchFamily="34" charset="0"/>
                <a:cs typeface="Arial" pitchFamily="34" charset="0"/>
              </a:rPr>
              <a:t>Créer une machine auto-bronzante sans ultra violet simple d’utilisation que l’on pourrait utiliser en étant chez soi </a:t>
            </a:r>
            <a:endParaRPr lang="fr-FR" b="1" dirty="0">
              <a:solidFill>
                <a:srgbClr val="00206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476672"/>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Enjeux technologiques</a:t>
            </a:r>
            <a:endParaRPr lang="fr-FR" sz="2400" dirty="0">
              <a:solidFill>
                <a:schemeClr val="bg1"/>
              </a:solidFill>
              <a:latin typeface="Arial" panose="020B0604020202020204" pitchFamily="34" charset="0"/>
              <a:cs typeface="Arial" panose="020B0604020202020204" pitchFamily="34" charset="0"/>
            </a:endParaRPr>
          </a:p>
        </p:txBody>
      </p:sp>
      <p:sp>
        <p:nvSpPr>
          <p:cNvPr id="39937" name="Rectangle 1"/>
          <p:cNvSpPr>
            <a:spLocks noChangeArrowheads="1"/>
          </p:cNvSpPr>
          <p:nvPr/>
        </p:nvSpPr>
        <p:spPr bwMode="auto">
          <a:xfrm>
            <a:off x="0" y="206084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1"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1" u="sng" strike="noStrike" cap="none" normalizeH="0" baseline="0" dirty="0" smtClean="0">
                <a:ln>
                  <a:noFill/>
                </a:ln>
                <a:solidFill>
                  <a:schemeClr val="tx1"/>
                </a:solidFill>
                <a:effectLst/>
                <a:latin typeface="Arial" pitchFamily="34" charset="0"/>
                <a:ea typeface="Calibri" pitchFamily="34" charset="0"/>
                <a:cs typeface="Arial" pitchFamily="34" charset="0"/>
              </a:rPr>
              <a:t>Enjeux technologiques </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Arial" pitchFamily="34" charset="0"/>
                <a:ea typeface="Calibri" pitchFamily="34" charset="0"/>
                <a:cs typeface="Arial" pitchFamily="34" charset="0"/>
              </a:rPr>
              <a:t>Un enjeu technologique fait référence aux risques que l’entreprise peut encourir  à utiliser un matériel  technologique spécifique</a:t>
            </a:r>
            <a:r>
              <a:rPr lang="fr-FR" i="1" u="sng" dirty="0" smtClean="0">
                <a:latin typeface="Arial" pitchFamily="34" charset="0"/>
                <a:ea typeface="Calibri" pitchFamily="34" charset="0"/>
                <a:cs typeface="Arial" pitchFamily="34" charset="0"/>
              </a:rPr>
              <a:t>. </a:t>
            </a:r>
            <a:r>
              <a:rPr lang="fr-FR" dirty="0" smtClean="0">
                <a:latin typeface="Arial" pitchFamily="34" charset="0"/>
                <a:ea typeface="Calibri" pitchFamily="34" charset="0"/>
                <a:cs typeface="Arial" pitchFamily="34" charset="0"/>
              </a:rPr>
              <a:t>Un mauvais choix de ce matériel pourra entrainer des conséquences économique sur l’entreprise, ainsi qu’un certain retard par rapport aux autres sociétés qui auront fait le bon choix.</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 Les voitures hybrides sont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 véhicules qui utilisent au minimum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deux sources d’énergies pour fonctionner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(qui sont généralement thermique et électrique)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Elle répond à deux enjeux du marché qui son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t le respect de l’environnement , une bonne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autonomie de circulation.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9" name="Picture 3" descr="http://referentiel.nouvelobs.com/file/4106684.jpg"/>
          <p:cNvPicPr>
            <a:picLocks noChangeAspect="1" noChangeArrowheads="1"/>
          </p:cNvPicPr>
          <p:nvPr/>
        </p:nvPicPr>
        <p:blipFill>
          <a:blip r:embed="rId2" cstate="print"/>
          <a:srcRect/>
          <a:stretch>
            <a:fillRect/>
          </a:stretch>
        </p:blipFill>
        <p:spPr bwMode="auto">
          <a:xfrm>
            <a:off x="5508104" y="3949520"/>
            <a:ext cx="3635896" cy="2719839"/>
          </a:xfrm>
          <a:prstGeom prst="rect">
            <a:avLst/>
          </a:prstGeom>
          <a:noFill/>
        </p:spPr>
      </p:pic>
    </p:spTree>
    <p:extLst>
      <p:ext uri="{BB962C8B-B14F-4D97-AF65-F5344CB8AC3E}">
        <p14:creationId xmlns:p14="http://schemas.microsoft.com/office/powerpoint/2010/main" xmlns="" val="175993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Enjeux technologiques</a:t>
            </a:r>
            <a:endParaRPr lang="fr-FR" b="1" dirty="0"/>
          </a:p>
        </p:txBody>
      </p:sp>
      <p:sp>
        <p:nvSpPr>
          <p:cNvPr id="3" name="Rectangle 2"/>
          <p:cNvSpPr/>
          <p:nvPr/>
        </p:nvSpPr>
        <p:spPr>
          <a:xfrm>
            <a:off x="0" y="2204864"/>
            <a:ext cx="9144000" cy="3693319"/>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la voiture hybride comme innovation d’enjeux technologique au sein de la variable technologique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ici repose la praticité de la voiture en réponse aux contraintes du marché </a:t>
            </a:r>
          </a:p>
          <a:p>
            <a:pPr algn="ctr"/>
            <a:endParaRPr lang="fr-FR" dirty="0" smtClean="0">
              <a:latin typeface="Arial" panose="020B0604020202020204" pitchFamily="34" charset="0"/>
              <a:cs typeface="Arial" panose="020B0604020202020204" pitchFamily="34" charset="0"/>
            </a:endParaRPr>
          </a:p>
          <a:p>
            <a:pPr algn="ctr"/>
            <a:r>
              <a:rPr lang="fr-FR" b="1" i="1" dirty="0" smtClean="0">
                <a:solidFill>
                  <a:schemeClr val="tx2"/>
                </a:solidFill>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endParaRPr lang="fr-FR" i="1" dirty="0" smtClean="0">
              <a:latin typeface="Arial" panose="020B0604020202020204" pitchFamily="34" charset="0"/>
              <a:cs typeface="Arial" panose="020B0604020202020204" pitchFamily="34" charset="0"/>
            </a:endParaRPr>
          </a:p>
        </p:txBody>
      </p:sp>
      <p:sp>
        <p:nvSpPr>
          <p:cNvPr id="72705" name="Rectangle 1"/>
          <p:cNvSpPr>
            <a:spLocks noChangeArrowheads="1"/>
          </p:cNvSpPr>
          <p:nvPr/>
        </p:nvSpPr>
        <p:spPr bwMode="auto">
          <a:xfrm>
            <a:off x="0" y="5077803"/>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2"/>
                </a:solidFill>
                <a:effectLst/>
                <a:latin typeface="Arial" pitchFamily="34" charset="0"/>
                <a:ea typeface="Calibri" pitchFamily="34" charset="0"/>
                <a:cs typeface="Arial" pitchFamily="34" charset="0"/>
              </a:rPr>
              <a:t>Le e-voiture, voiture connecté à internet qui permettrait de donner à son utilisateur l’ensemble des conditions de trafics, recherche d’itinéraires à son conducteur sans avoir besoin de GPS (ou de carte…), de radios etc. Elle serait également relié au téléphone du propriétaire qui serait averti en cas de problème même lorsqu’il n’est pas dans son véhicule (vitre brisée, tentative de vol…)</a:t>
            </a:r>
            <a:endParaRPr kumimoji="0" lang="fr-FR" b="1"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Additifs</a:t>
            </a:r>
            <a:endParaRPr lang="fr-FR" sz="2400" dirty="0">
              <a:solidFill>
                <a:schemeClr val="bg1"/>
              </a:solidFill>
              <a:latin typeface="Arial" panose="020B0604020202020204" pitchFamily="34" charset="0"/>
              <a:cs typeface="Arial" panose="020B0604020202020204" pitchFamily="34" charset="0"/>
            </a:endParaRPr>
          </a:p>
        </p:txBody>
      </p:sp>
      <p:sp>
        <p:nvSpPr>
          <p:cNvPr id="38913" name="Rectangle 1"/>
          <p:cNvSpPr>
            <a:spLocks noChangeArrowheads="1"/>
          </p:cNvSpPr>
          <p:nvPr/>
        </p:nvSpPr>
        <p:spPr bwMode="auto">
          <a:xfrm>
            <a:off x="0" y="-708506"/>
            <a:ext cx="914400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1"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i="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1"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i="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1"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Additifs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sont des substances qui vont être insérées dans un produit, un matériau dans le but d’améliorer son goût, son aspect…</a:t>
            </a:r>
          </a:p>
          <a:p>
            <a:pPr marL="0" marR="0" lvl="0" indent="0" algn="l" defTabSz="914400" rtl="0" eaLnBrk="1" fontAlgn="base" latinLnBrk="0" hangingPunct="1">
              <a:lnSpc>
                <a:spcPct val="100000"/>
              </a:lnSpc>
              <a:spcBef>
                <a:spcPct val="0"/>
              </a:spcBef>
              <a:spcAft>
                <a:spcPct val="0"/>
              </a:spcAft>
              <a:buClrTx/>
              <a:buSzTx/>
              <a:buFontTx/>
              <a:buNone/>
              <a:tabLst/>
            </a:pPr>
            <a:endParaRPr lang="fr-FR"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 Les additifs biodiesels sont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des solutions intermédiaires permettant de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transformer les huiles végétales utilisées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dans la vie de tous les jours en biodiesel</a:t>
            </a: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6597352"/>
            <a:ext cx="7740352" cy="261610"/>
          </a:xfrm>
          <a:prstGeom prst="rect">
            <a:avLst/>
          </a:prstGeom>
        </p:spPr>
        <p:txBody>
          <a:bodyPr wrap="square">
            <a:spAutoFit/>
          </a:bodyPr>
          <a:lstStyle/>
          <a:p>
            <a:r>
              <a:rPr lang="fr-FR" sz="1100" dirty="0" smtClean="0"/>
              <a:t>http://www.hellopro.fr/additif-biodiesel-dx52-2014242-162465-produit.html</a:t>
            </a:r>
            <a:endParaRPr lang="fr-FR" sz="1100" dirty="0"/>
          </a:p>
        </p:txBody>
      </p:sp>
      <p:pic>
        <p:nvPicPr>
          <p:cNvPr id="38914" name="Picture 2" descr="C:\Users\family\Desktop\Bio-Diesel-Fuel-Additive-Archoil-AR6200.png"/>
          <p:cNvPicPr>
            <a:picLocks noChangeAspect="1" noChangeArrowheads="1"/>
          </p:cNvPicPr>
          <p:nvPr/>
        </p:nvPicPr>
        <p:blipFill>
          <a:blip r:embed="rId2" cstate="print"/>
          <a:srcRect/>
          <a:stretch>
            <a:fillRect/>
          </a:stretch>
        </p:blipFill>
        <p:spPr bwMode="auto">
          <a:xfrm>
            <a:off x="4932040" y="2780928"/>
            <a:ext cx="3809524" cy="3809524"/>
          </a:xfrm>
          <a:prstGeom prst="rect">
            <a:avLst/>
          </a:prstGeom>
          <a:noFill/>
        </p:spPr>
      </p:pic>
    </p:spTree>
    <p:extLst>
      <p:ext uri="{BB962C8B-B14F-4D97-AF65-F5344CB8AC3E}">
        <p14:creationId xmlns:p14="http://schemas.microsoft.com/office/powerpoint/2010/main" xmlns="" val="175993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Additifs</a:t>
            </a:r>
            <a:r>
              <a:rPr lang="fr-FR" dirty="0" smtClean="0"/>
              <a:t> </a:t>
            </a:r>
            <a:endParaRPr lang="fr-FR" dirty="0"/>
          </a:p>
        </p:txBody>
      </p:sp>
      <p:sp>
        <p:nvSpPr>
          <p:cNvPr id="3" name="Rectangle 2"/>
          <p:cNvSpPr/>
          <p:nvPr/>
        </p:nvSpPr>
        <p:spPr>
          <a:xfrm>
            <a:off x="0" y="2276872"/>
            <a:ext cx="9144000" cy="2585323"/>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le biodiesel comme innovation d’additifs au sein de la variable technologique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ici repose sur la baisse de consommation en carburant</a:t>
            </a:r>
          </a:p>
          <a:p>
            <a:pPr algn="ctr"/>
            <a:endParaRPr lang="fr-FR" b="1" i="1" dirty="0" smtClean="0">
              <a:solidFill>
                <a:schemeClr val="tx2"/>
              </a:solidFill>
              <a:latin typeface="Arial" panose="020B0604020202020204" pitchFamily="34" charset="0"/>
              <a:cs typeface="Arial" panose="020B0604020202020204" pitchFamily="34" charset="0"/>
            </a:endParaRPr>
          </a:p>
          <a:p>
            <a:pPr algn="ctr"/>
            <a:r>
              <a:rPr lang="fr-FR" b="1" i="1" dirty="0" smtClean="0">
                <a:solidFill>
                  <a:schemeClr val="tx2"/>
                </a:solidFill>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p:txBody>
      </p:sp>
      <p:sp>
        <p:nvSpPr>
          <p:cNvPr id="4" name="Rectangle 3"/>
          <p:cNvSpPr/>
          <p:nvPr/>
        </p:nvSpPr>
        <p:spPr>
          <a:xfrm>
            <a:off x="0" y="4797152"/>
            <a:ext cx="9144000" cy="923330"/>
          </a:xfrm>
          <a:prstGeom prst="rect">
            <a:avLst/>
          </a:prstGeom>
        </p:spPr>
        <p:txBody>
          <a:bodyPr wrap="square">
            <a:spAutoFit/>
          </a:bodyPr>
          <a:lstStyle/>
          <a:p>
            <a:pPr algn="ctr"/>
            <a:r>
              <a:rPr lang="fr-FR" b="1" dirty="0" smtClean="0">
                <a:solidFill>
                  <a:schemeClr val="tx2"/>
                </a:solidFill>
                <a:latin typeface="Arial" pitchFamily="34" charset="0"/>
                <a:cs typeface="Arial" pitchFamily="34" charset="0"/>
              </a:rPr>
              <a:t>Utiliser un nouvel additif permettant de diviser par 2 la consommation en essence ou diesel (et faire ainsi le double de kilomètres avec un plein mais aussi mieux respecter l’environnement)</a:t>
            </a:r>
            <a:endParaRPr lang="fr-FR" b="1" dirty="0">
              <a:solidFill>
                <a:schemeClr val="tx2"/>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Sensoriel</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ZoneTexte 19"/>
          <p:cNvSpPr txBox="1"/>
          <p:nvPr/>
        </p:nvSpPr>
        <p:spPr>
          <a:xfrm>
            <a:off x="323528" y="3717032"/>
            <a:ext cx="2160240" cy="646331"/>
          </a:xfrm>
          <a:prstGeom prst="rect">
            <a:avLst/>
          </a:prstGeom>
          <a:noFill/>
        </p:spPr>
        <p:txBody>
          <a:bodyPr wrap="square" rtlCol="0">
            <a:spAutoFit/>
          </a:bodyPr>
          <a:lstStyle/>
          <a:p>
            <a:r>
              <a:rPr lang="fr-FR" dirty="0" smtClean="0"/>
              <a:t>Visuel &amp; couleur &amp; logo</a:t>
            </a:r>
            <a:endParaRPr lang="fr-FR" dirty="0"/>
          </a:p>
        </p:txBody>
      </p:sp>
      <p:sp>
        <p:nvSpPr>
          <p:cNvPr id="21" name="ZoneTexte 20"/>
          <p:cNvSpPr txBox="1"/>
          <p:nvPr/>
        </p:nvSpPr>
        <p:spPr>
          <a:xfrm>
            <a:off x="1712163" y="4437112"/>
            <a:ext cx="2160240" cy="646331"/>
          </a:xfrm>
          <a:prstGeom prst="rect">
            <a:avLst/>
          </a:prstGeom>
          <a:noFill/>
        </p:spPr>
        <p:txBody>
          <a:bodyPr wrap="square" rtlCol="0">
            <a:spAutoFit/>
          </a:bodyPr>
          <a:lstStyle/>
          <a:p>
            <a:pPr algn="ctr"/>
            <a:r>
              <a:rPr lang="fr-FR" dirty="0" smtClean="0"/>
              <a:t>Son &amp; bruit &amp; musique</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Toucher &amp; texture</a:t>
            </a:r>
            <a:endParaRPr lang="fr-FR" dirty="0"/>
          </a:p>
        </p:txBody>
      </p:sp>
      <p:sp>
        <p:nvSpPr>
          <p:cNvPr id="25" name="ZoneTexte 24"/>
          <p:cNvSpPr txBox="1"/>
          <p:nvPr/>
        </p:nvSpPr>
        <p:spPr>
          <a:xfrm>
            <a:off x="4786447" y="4621778"/>
            <a:ext cx="2160240" cy="369332"/>
          </a:xfrm>
          <a:prstGeom prst="rect">
            <a:avLst/>
          </a:prstGeom>
          <a:noFill/>
        </p:spPr>
        <p:txBody>
          <a:bodyPr wrap="square" rtlCol="0">
            <a:spAutoFit/>
          </a:bodyPr>
          <a:lstStyle/>
          <a:p>
            <a:r>
              <a:rPr lang="fr-FR" dirty="0" smtClean="0"/>
              <a:t>Odeur - parfum</a:t>
            </a:r>
            <a:endParaRPr lang="fr-FR" dirty="0"/>
          </a:p>
        </p:txBody>
      </p:sp>
      <p:sp>
        <p:nvSpPr>
          <p:cNvPr id="26" name="ZoneTexte 25"/>
          <p:cNvSpPr txBox="1"/>
          <p:nvPr/>
        </p:nvSpPr>
        <p:spPr>
          <a:xfrm>
            <a:off x="6922960" y="4038618"/>
            <a:ext cx="2160240" cy="646331"/>
          </a:xfrm>
          <a:prstGeom prst="rect">
            <a:avLst/>
          </a:prstGeom>
          <a:noFill/>
        </p:spPr>
        <p:txBody>
          <a:bodyPr wrap="square" rtlCol="0">
            <a:spAutoFit/>
          </a:bodyPr>
          <a:lstStyle/>
          <a:p>
            <a:pPr algn="ctr"/>
            <a:r>
              <a:rPr lang="fr-FR" dirty="0" smtClean="0"/>
              <a:t>Goût &amp; saveur &amp; arôme</a:t>
            </a:r>
            <a:endParaRPr lang="fr-FR" dirty="0"/>
          </a:p>
        </p:txBody>
      </p:sp>
    </p:spTree>
    <p:extLst>
      <p:ext uri="{BB962C8B-B14F-4D97-AF65-F5344CB8AC3E}">
        <p14:creationId xmlns:p14="http://schemas.microsoft.com/office/powerpoint/2010/main" xmlns="" val="385328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Visuel &amp; couleur &amp; logo</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395536" y="2996952"/>
            <a:ext cx="8208912" cy="923330"/>
          </a:xfrm>
          <a:prstGeom prst="rect">
            <a:avLst/>
          </a:prstGeom>
          <a:noFill/>
        </p:spPr>
        <p:txBody>
          <a:bodyPr wrap="square" rtlCol="0">
            <a:spAutoFit/>
          </a:bodyPr>
          <a:lstStyle/>
          <a:p>
            <a:r>
              <a:rPr lang="fr-FR" dirty="0" smtClean="0">
                <a:latin typeface="Arial" pitchFamily="34" charset="0"/>
                <a:cs typeface="Arial" pitchFamily="34" charset="0"/>
              </a:rPr>
              <a:t>Le marketing visuel regroupe l'ensemble des éléments graphiques constituant la signalétique de l'entreprise. Ils permettent de reconnaitre une entreprise, une marque ou un organisme.</a:t>
            </a:r>
            <a:endParaRPr lang="fr-FR" dirty="0">
              <a:latin typeface="Arial" pitchFamily="34" charset="0"/>
              <a:cs typeface="Arial" pitchFamily="34" charset="0"/>
            </a:endParaRPr>
          </a:p>
        </p:txBody>
      </p:sp>
      <p:sp>
        <p:nvSpPr>
          <p:cNvPr id="7" name="ZoneTexte 6"/>
          <p:cNvSpPr txBox="1"/>
          <p:nvPr/>
        </p:nvSpPr>
        <p:spPr>
          <a:xfrm>
            <a:off x="460375" y="4293096"/>
            <a:ext cx="4968552" cy="2308324"/>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Les Google Glasses sont une paire de lunette révolutionnaire. En effet, on y retrouve un écran, un micro et une caméra permettant d’utiliser de nombreuses applications. Ses lunettes vont probablement révolutionner le monde du sport.</a:t>
            </a:r>
            <a:endParaRPr lang="fr-FR" i="1" dirty="0">
              <a:latin typeface="Arial" panose="020B0604020202020204" pitchFamily="34" charset="0"/>
              <a:cs typeface="Arial" panose="020B0604020202020204" pitchFamily="34" charset="0"/>
            </a:endParaRPr>
          </a:p>
          <a:p>
            <a:endParaRPr lang="fr-FR" dirty="0"/>
          </a:p>
        </p:txBody>
      </p:sp>
      <p:sp>
        <p:nvSpPr>
          <p:cNvPr id="30722" name="AutoShape 2" descr="data:image/jpeg;base64,/9j/4AAQSkZJRgABAQAAAQABAAD/2wCEAAkGBxQPDxQPDxQUFBQUFBQUFBQUFBQUFBQUFBQWFhQUFBQYHCggGBolHBQVITEhJSkrLi4uFx8zODMsNyktLisBCgoKDg0OGhAQFywkHCQsLC4sLCwsLCwsLCwsLCwsLCwsLCwsLCwsLCwsLCwsLCwsLCwsLCwsLCwsLCwsLCwsLP/AABEIALcBEwMBEQACEQEDEQH/xAAbAAEBAAMBAQEAAAAAAAAAAAAAAQMEBQIGB//EAEAQAAEEAAQDBQQHBwEJAAAAAAEAAgMRBBIhMQVBUQYTImFxMoGRoQcUI0JSYnIzkrHB0eHwQxVEU2OCg6Ky8f/EABsBAQEAAwEBAQAAAAAAAAAAAAABAgMEBQYH/8QALhEAAgIBAwQBAwMFAQEBAAAAAAECAxEEEiEFEzFBUSIyYRRxkQYjQqHBgbEV/9oADAMBAAIRAxEAPwD4FfUnz4QhVQFSBChQgQpCsWikpQBQBUFpAEQCyIEAQEQoQClAEAQgpCilQKQBQClASlAWlQEAVApARAEAUwCpgHpZEKqAqAgCAIAowRQoUApTAFIBSoBRAUsiCkAQEpMAKYATAFKgUgFIC0pgEpMAUhQowKUAQBUBXAIgCAKYAQFQHulkQKgtIBSFFICUhAjApYgihRSAIC0gIqBSpBSoFKAIQICKgtKAKlCEFIUUhBShRSxKEBFQKQClQRAKQgpCilAEwDJSoKqBSAqEFKglKFCAlKAKEIhQhAhSoAqQUqUICFCBAKQCkApUBQCkKKQgUAUKEwCUqC0oCUqAhBSAUgIhRSAyqgUgKAhC0qQlIUUoBSFJSAlKAUgFIBSAIC0qBSAUgJSAUgFIBSAUgFIBSAIBSAlKAUgFIBSAIQiAtICIAhQgMtKgIQIC0qilFDe68t1y6290VOxLJ1aLTxvtUJPBljkjvVr/AEL2/wAmL5qzrmof2pI+kr6Hpl9zbMszGFpLGlpGtXmBHPfUEb+5dHTutTnZsva58Pwc/Ueiwrr30Z48o0yF9MfMkUKEApAKQBEC0qQUhCIAhRSAICUgLSAUqQUgJSFKoCUjApQopAKQhCgFKgUgCjBKQBAZlSCkKKVIFSgjQrk10N+nnH8HXoJ7NRB/kvD2NdKxshysLmhx2ppOpvkvha4xlNKXg+3tlKNblHzg+u4zw1jgBhYssjHOBYNCY2geKy6pCSWkVqQ7yXbq9PFpOpco4dDqbE2rXlM+a+qh2udrB+fMBeulgGl6/S+qKcO3Z9yPJ6v0ztT7lf2sx4jBvjGZ7SGnZwIcw+j2ktPxXuRsjLwzw3FryjBSzIKQgpQClQWkApASkIKQCkKSkIKQFpXAFIBShRSAUgJSAUmAKQEpAEBEApAKQCkApTAM1KgIAqBSoKAsJrMWmZVyxJNGuBqvzyyO2TR+hVy3RTPr+yvGSIvq4aDI0PMNi23RebF2XDWgBrdea9DSajK7b8+jy9bpUpd317PfFeHfVHiXDl7gwgSl2UlrzRBcB9x9nQjkRzC59VS6J9yt+PJ16W+OprdVq4fg6GFwmGxYvDv+rTkW6NhpruoMR8MjNOXLde5pb+9WpxPnNXpnRY4SOJxjhfcODcQ1hJPhfh3BriNaL4iK5cgOlld0dROJxSqTOT9Rzfsntf0a77OTpWUmifJrnfyXTDUxfng0uprwa8kRYcrgWno4EH4Fb1LJrwzzSyRBSEFKlFKAlIQUhSKgtIBSAIAoCIAgFKZKKTJCUqBSAiAUgFIBSAUgJSAzUqQUhS0oBSoFIDBINSvg+oQ26ia/J93oJ7tPB/gzYWTI9rgSKcDbdHCjuD1XHGWJJnXKOYNYPvsLjoHsmbCXTZs083eOdGHMaABG+Rzb2rQDyve/XhOuUZRjz7Z4sq7YTjKf0pcI4fEeB93ho5nuySOcSInEZmtvwEbHkL9QdNQtelm9E4zb4flfg6NVFa/dWlzHxL8mDg3aL6tIDMYtAGlz6EwaDVNNW4ijuD0saL29VfVGCnBN5+DwNNpbJycZNLHnJ3IsVw7ibnNjc3vdiWAxSHz7t48XwdS1Vz3LhEsr2M1sZ2cxETaic3ERj7hANVp7DjpX5Ta3Rm14NLj8nAkiYXFrmvicNCBbhfmx1OafefQLqhqZezVKlPwYvqDj+zqT9Fl37hp/y5dF0xvgzS62jWpbTAUgFICIBSoJSAtIBSAlIBSgIhT3EwvOVgLj0aC4/ALByS8lwzoYfs/iZDTMPMfVjm/N1LB3QXsyVcn6N6PsTjnCxh3e98bfkXLX+qqXsy7E/g2sX9H+MaR3cWYFjXG5IgWuI8bDbhsb16V5rCOtrflmctPLPCOdieyONjBLsPJQ/Dlf/wCpK2rU1v2a3TNejiyMLXFrgWuGhaQQQehB1C3pp8o1tNEpUYFJkDKmQXKpkGSlkQUgFIC0hBSAxTDVfGdaht1OflH2fRZbtNj4bPLV47PXOhwrHvw8gliIDgCNRYIO4I6aD4LKu2VUt0TG2mNsdsj7WeKPGQx3lM0zQRJls94CMwBabjawXbSKo9bK9ecIX1pf5P2ePXOzTWNriKfg+V4twx8UrojTnsq8tkEZbsWBqAt3TNV2LP01ryvTMOp6b9TV+qpWH7RyiLHUL6javg+Vyzt8M7TTQ0HHvW7U8+Ib1Ug157Gx5LTZpoy5XDM42tH0+H4phceBHK0Zq0bJ4Xj9EraB5bFp305Dhtg6uZPg66/7n2o0eIdjQT9g/wD7cuh5ey8DUe6vNYqQaZwOIRTRHLiWHX/ijNZP4ZWm78g71C3Rsa8M1uKflGsIGSGmB7TqarvAQNeVOFAHkfct8dS19xrdOfBidhXbinDqw3ptZb7TfeBa6I2wfs1OEkWHAySGmRyO/Sxx/gFk5xXlkUZP0b+H7L4yT2MNL/1DIPi8gLW9RUv8jJVTfo6OG+j/ABrxZjazyfI2/wDxtapa2pezYtNY/R0cP9GOIcPHLEz0Dn/0Wt9Qh6RmtJI6GH+iwV9piHE9WMDfdTi7437lqfUvhGa0nyzpQ/RnhQPE6Vx/WG38AtT6hZ6M1pI+zowdg8Cz/QB/W+R/yc4ha3rbX7Ni00F6OnBwDDR+xBEK/I3+i0u+b8s2KqK9G+yINFAADyWtzZkoJej3lpY5bMtpgdi4w5rC9gc72Wlwt3oL1WDtinjJsVM2sqLwa+H4xDLIYYpWOe27brrW4adAfcSsYXwnLbF8mc9NbCO+UeDbEmgJAo+d77clvwc2Uc3j/CsPionDFNblDSe8JDXRga5g/wC7Xw6rbXbOt5TNc4Rnxg/DeJYMQzSRBweI5Hx527EscQR5O0NjyPqvZpujbHKPOsqcHg1luNYpAEwD0PNZmJ9VwTC8PnAY4SMk2qWQjMfyvZTT6EArksldE3wVbN7H9iWHWF7mHo7xt9x3+ZWENW/8jKVK9M+exnZrERa5M46x2/4NoO+S6IaiEvZplU0clzaNHQ9CtyaayjXj5PEjL1XzH9Qww4S/c+p/p+eYzj8YPIavm8n0eD20LFmWDrcC4mcK55a288ZZYNOaTs5po6rfRqOzn8mjUaXvpZ9Mxtc5xDiXFwoWSSdNqJ6UFxysbeWzthXFLalwZcRw/vPG0BrjuNmk9RQ8J8tvRe/ov6jUFsuWfyj57Xf04pNzpeM+mbfCuxuJxN92GCub3ODfi1p+C+gq6rRYsxyfPXdNupeJYO+36MJiSBizGw8msGav1bgrg1Pavluln/h16ey2iO2OP+n0HAuxLsKMpxk8zbvLLleL02LgS0aDYqRsjFYS/wBmuUJSeWdscCjLS19uB3DqII6EVqPVHe/QVKMeG7L4WJzXsiDXNOYEE6Hruo7pNGSqRu4fhcMf7OKNn6WNb/ALHuS+S9tG01gGwWLk/kuxFpY7l8mSh+DWxDzJG8YeRgkGgdo8NNj2gPK1rnJzi1W+TdGKhJO2LwfHYTiuJZjWwzzEfahjxQLTZ0rTY2NeVrw69VqI6lV2y9nvW6TTy0rsqj64PpOKcfZBKIQySWQi8kYBIG+uu9Amhey9W7WRqlsw2/hHkafQzth3G0or2zk8X7RGbDF2EDhQPfONB8LBzoHnr4htRXLqNZKylulfv8o7dNoI1XqN7/b4Zj7JcUxMtR+B0TPbe4u7ynWW0S7Xbosem3aixJPwvOfJeqUaepuXt+F6OrxjFSOniwsL+7ztfJJIAC4MYQAGXzJXfe5uyNcXjPs4NNGuNUrZrOOEjX4qZoMOWd8XGSWKNshAEjGyPDXajQ+RWF0LIVY3Zy/Jnp51W2524wvHowY+BmDYZcNM4SMa6UxyTFzZo2FveksceVjxDYkdVZabtR3Vt5/fOSV6vvS2WxWH8LGDlQYnCAY7vnM0McocfE6OLEBphc0jUDPJ93msK9NGW/cv2NturlB17X48r5/c1x2ghOBgdGHd5hsTBGS1m0hGd1n8DmkgnqdVYVJ0Ra8rBJ3NaqcZcqSf/wA4PsXYzVw+6NQb1Jskiq0qhz5+S9RRbR40ngxcagjxmEmwxc2pY3MBN0CR4Sa5XR9ykoMKXJx+A9lcNhGzd4RM6cRiUOH2fgYG6NPM1mLjrZKtcJRfAnJS4Z8D214GzBzjuTcUoLmAmy0tIDmX0Ftr18l7Gmsc48+UeddFRfB88uo1ClAZKWRiKQHZ4R2knw3hB7xn4HkkD9Lt2/w8losohP8ABtjbKJ9jw7tJh8QKLu6cBZbIQB7nbH/NFwzplDl+DojZGXHs842TCTuDXyYeQnQDOwus6DKRrZ02/stUbXHxIzlU35RzeIdjHf7tFKXXRaQcta65iNPjz5Lg6tKV9SS5aPU6PKNNrcuE0Y4fo7xcl2xkf65G6+5mY/FeDHR3P4Pfl1GhfLOhB9GEtW+aIHmAHO+ei2rQSfmRqfVYJ8ROphfo3YB9pOb/ACRgfAuJ/gsv/wA2PuTNcusy/wAYI7GG7F4WPcPd+p1X6hoC2x6dSvWTRLq178PB1MNwiCL2IowRzygu/eNn5rphpaoeIL+Dknq7p/dN/wAm3m6A9NK/mVvUcHM5ZKHJgZOZxjjjMMWsyufI/wBljd6urJ5a7Lk1GrjS1HGZPwjs02jlenLxFeWYsD2jjkL2Oa+ORgc4scLJDRZy1ufJSrWQm3FrEl6M7tBOCUk8xfs42I7T4juhi2sjEBfkaDmLjvqT00Iscx8eOeuvUO6o/T/s76+n6dz7Lk3LGc+jLxvtC84GLEQWzO/K86EsrMCLPUt36Vss9VqpvTKyvjP+jXpNFCOqlVZzjx+TT4Ji5MS7IMW7xsIlY4lsjCNnQ7h3qK0Jvy16Rzt47mcrn5T/AAbdbGFHPa8Phrw/3OScQcDjMs9ua0lrvEafHIMt6nmHbddFyxhbp9RieWuf4OuTq1OmzDCfH/jNvg3aDD4KEyAZnSTuiADhma1oa5jXdDUjdOdru0u2iveo+W/4ODVxlqLVW5Ywl/Jze0/HYZsRHPA53jtnskESwukDs3TRlXzyrTrad9itj8J/7Ojp9vbqlTP5aNTifHHPxX1kMmhMrDI37r25WiOt/CXEOryU1FLV3ccseC6axOjtxhu8/tlM7HZuUOkAjBe1+FJnzHaSR9ZHUKfr3jbJ+4K5r0tLTUsqLzx/J5urvue1zjt54/BxOCcaxLI52Rn7aY5Icvi7s7h7mu063yFBadNbsltim8vB062juw3SaWOV+x0eLSzS4iTERSzHuZ4miNoEZ7uPu3Stjdfia9zLIPJx9F2zhKUt8U8x4webW4Qh2py4lzn4Z4mf9aDs/fRtEr8RE6R4ziZzcgAYNomizR1srb2Z3JprC/6au7Xp5KSll/8ADnA/Zsgl7lrI2SRF7HvfI5krmulZRoNzlovfoKUVFrSjJpJfyw9RRFudabfw1wjdgxrYJZ5QwZXjDty90QGMiZTW2RtroDWwXRCpRlL8nLZe5Qisco57eNMZhxhrcW8z4Wk27MSd/wDAso0QUNhJ6mbs7ns84ntiKcBm1vUloHS97+S3bopYRyvLecmOTtqwbE+61k5xMcSNd3bR79Imm73vT0J5fxVit7xFFzjyc/HY6SdwdKbI0A5NHQL0aobFg5pyyzWpbDEtKg90qQAICgIDJw/EwNxUUeLJEbrLqJBNEDKCNrvfkuLV6h14ivLOiirdls/ZeGYzBYRuXCsjYOfdtFu1s5nbu968t1Tm8s7VbGPB0Y+0EbjQWt6dmffRnfxJo3PK63PuA1Kx7JXac/E8Yff2bTr+IZbrpevPmFtjVH2a3bL0c08fxQcR3THAAH2gw635m9ll2oGDtmiYTtcZBZYBvs7MNDR1GhV7K+S95nQj480qdkvdKONND8viObWwLaNGCieRtxPxWLqKrODahxza06k6+Zs/Mp2yqZ+adquOF+KZM2OVgLnRgu8Lm9w54Mg/KSG1+oLwNfp27u5nGF/0+l6ZqEqO3jOXz/Bk4FxJpxWGlbnfK6TEd6177MbGNkEMmahmLgBpyzBbNNp6e6pqTcjXq9Tf2XBwUYnHm49iMS7NM+/C5zo25yA4OGXI0aBrQTdrTZi1yTy/hHRTmlQawvlmxgMVinYJzWvJj7vu3MEYImfIRmmYNMpZlFV+LyK66YWdl7IcZ4X4OK+dffi7LPqxy/ya8PB+/kLJRMyAsYx4lNEtaDnI/O6zqBpp01U6SxzX0bYp5F+srVbW/dJrHBscbxmFxb+9w4cZXyRsc0nWTuxcbw3WqI3081lqWrcOr7k8GOjzQnG37Wsn1TOz8D8OyEtLXAh5e0aukyhpcSfa0a390dF1y0KdShk449RlG92JZyZuHdloonte9xkI1aD4W2DbfDZJrpdLRT0yEJKUnnB0X9Xssi4wjjJ2MfwqPFgd7H3lXRtwI6jO0gjbrS6rqabfvRw6fU3U/YyYLh0bGtEQY1lW1ofe96gC8x1O5WUNla2wRLHZbLdNh2DiYHFzyCTcjmRFpPIZi7XluVlGfP0oxlGWOXwY5eH4Tu++dKMpBpz5MjR1FAgH32QtnckuGjTti15PjO0fEcDE12RzXGjRY437iFt3YXJpa54Pzh3GZAbbI5u9ZXObvvsd1ocsmfPyaud7jYa4k7kDU3zJWS3+kYPHs9jCSu+6R6kD5HVbVRa/Ri5RRlbwpx9pwHoL/otsdHN+WYOyPo2oeGsbqbJ8z/ILoho4LzyYO1+jba2tBoOi61FRWEam2/IpUhKQDKgMlKkKqBSAxT4ZslZ2h1bXyWqyqE/uRnGyUfDMbcJl1je9n6XGlplpY+ngyVp7lnxTWkMneb0q6OvPNyWiemsS+lmyNkfZ9H2a7d4nDVFjmOxEQoCRnimb5nX7QetHzK5HRbH0dEbYs+/i4xFOwSReNvXm09KOrT5Hr5rFqS8o2pJ+zYgkikPiFEijdUR6jpr8SpuwXtn5Vje1YgkfAyPSN72e1ocriL9+62K1HLKDyap7ZvvRg+JV7qMdjPDe20mpAGpvfyA/kp3kZbJGaPtvKBZHVXuom1njF9rxO3LK1rxemux8iDYWFkabViSyb6rLqXmDaJg+1DYdImBt6WNSedFxNpVCir7Yi66+375MyN7V0SQwC/ayhrS71dWvvtbfoXKRpc5vzJnibtc4+ywX1cXO09AWqb8E4fk3eGtxmNGeNjWM1Gd1sYaNGt3O10sXseiqmy7ec4O/wjsayF2d8pzf8poZXkHOs/ILXGuMXmMVk3TtlNYlJn2GAjhj8Lbc6rovN1qMxsgAacvgsZyYikdZ87GDQtb5NbqdtcxFfL3haHGbOhOK9mhxDi7mfs4nPA08Ts189WanQjkVmqflmLtS8I+Zxnamcu8RDCOjKyn0dZGhWyNUEYytmcrEcZlksPkeQdxmdl/dulnFJPhGMnJryYRiGSxPwmIsxSkEEamOQey9o9a/+EpJJmtZPncV2cfh/wBrGXC6DyLaT5Vt6GiuquNKWX/s0ydmcFZw2QXlgkoXeWF+laG6byIW5SqXjBran7PIicRYa6huaNCt76JLUUxwnJL/ANMo0WzWYxbx+DwQtyefBqax5PNLMgpUBCEpAKUApQHulmYilQEIEKWlAKQopRgzYXFPhdnjcWny2PkRsR6rXOCksMzjJx8M35e0OIc7MJMvk1jK+bSfmtK01aNjvn8nExOFZK5z3i3OJc51myTuSUelrfox7kvk1XcHYToSBWgB1vqSVqeihnOeDLvHl3Bhye73gH+ixehXpl7z9ng8FP4x72/3WP6F/JVcT/YxGzm/AqfoZfId6A4Q7m5vwKyWil8k7yPR4Ofx/L+6v6KXuRO6j3/smqLX6+bb+Cy/R4XDJ3UdDB43FwimStIsnW9ySTy6lFp5oydkWzpM7T40D/RPqHf0U7E2VWI4XGMPLjJu/nezPTWjK000NGgb7yT6krF6KUvLMlfg3uG4ifDEFmJxJA+5nBYR0LZMwHuFrm1OkuhHFPLOrS20tvvPCO3D2zxIEneRMf7IjaKjJrLmc6QONbu0y/d81KNPqtv9xci+7Tqf9vwdfhnFm4wCNznRSaERnI/PXJsjmkHfoDptzWU4ut/XwINWL6T3xLs2NThbDxfgfqHGtgfunodtfesStLHk+WmLmOLJGlrho5rhqPUf5a2ZNJ2cHiHYtjYzI9ssWoyOyiaMaFr+rhp0Om+65tRv2Nw8nRp1W5pWeDw52UGNzromzmJvkRd0Rovk7upavc45xg+vp6VpNqko5X5Nb61DGQwOjY41TAWtJ6U347Lk2X2/W8tfJ1xdNL2LC/BpcTokOG5sHz6FfZf07qZ2Uuubzg+S/qHTQrtVkFjJoL6Q+cFKkJSEFIUUoVFpBg9LMwyKVIKQgpClpQClC5CDIpRmQpQBAKQFQBUgVSJkUqQIMhMDIULkKFyEJkKlyELkxTxucxzO8c0OFHLQ09w199rzLemRts7kpv8AY9GvqM66+3GKOjhuNTQsaHd5icuVoJcO9a3YkOI8Vb074hTUQhp692TCnfqJ7UjszYiHFtLXvYXRtBzBzc8QcL8WpyjqDYWiuyFizEysrsqe2SODKx8Dg9pcQ0hwla1wA10NuFA/EeqrRFI7EkjMXE7Eta8yxjNNDFVvAIuRgd5HYbVz0vy9R0+qyW9rk9jS9TtqhsXj8nys/azCtJLIM+xa97vEDQB2bq32vCbGxWmNFcVhR4N8tVZJ7nLkw8IndK3vHAhuzb57W700C9fpGkdO6T9nldW1nfaj8HQXtnjEpAKQCkApCilClpbDUWkApAKQFpAFAKQgUZkmFC5CDIQBUxyVUClUBSAUgJSAUgFKAUgFIBSgFKjJ5fGHbrTdRC1JTWTdTqJ1fY8HiHCMY/vWNAf+MXm/e3WENLVX9sTOeosn9zO5heNurLMMw18VeIX1GgcPLRYWUZX0+SRs5WfBo8MxTWYoPDnQOafaiaXRE/iDD4mtI3br7l40LnO107eV8Hs2aXZUrlLh/Jh4xhMNJiXzwxNGY2bboX/ecGm8oK9anSxjzJcnlW6iUuEzwuxLBzZySlQKQopCCkLgKZKkKTJMFpbDWWkBKQFpAEApTIwwpku1hY5MlEKZLtFJkmAsiYKAhiWkApUBUgpAKQEpMlFIBSAUgFIQUoAmS4ZFGzLDKscoy2nlra2XPTRCqUpRXLeWdN2onbGMW+EsFXRk58CkHApBlEpMDJaVwTIpBuFIMilAeqWzJrwKUyXCFJyXgUpyMotJhjchSYG9EpNo3ilME3CkwXcwrgmWWkIKQClQWlSBCBARCikKKQFpARAWlColKFyKUwXcKTA3ClMDcKTBNwpUZFITIpUhKQopCCkAUGRSFKszWWlQKQCkBaUGCUgFIUUsSikKEBaQABAKVIKQgpUBAKUApUoQClAKQpaQEpAKTIwKWJcMiZGGVTJdrImRtCuRgUhOCKjgUhC0gIQgCA9UsjEtIBSFLSEFIBSgFIBShSUoUUgFIC0qQUhBSpcMlpkuGLUyXYxaZLsGqmS7BRTJdoylTI2oUmS7UWkyxhHlUcFyoNyGVTBNyGVME3CkwTcxSpMikIKQEpAKVBaUBKQBAeqWZC0gLShC0mQKUKSkAUyMMlplFUWRTcZbRRU3F2ouUpuLtRcqmWNqGVMsvAoK8jKJYVwTJb8kwMglME3EtXA3DVME3DKhNzLSEyyaIMMWqMMIMClAWlMgUmQKVyBSAlIBSAUqBSgyKQEpAXMrku0WpkbS6pku1DKVMl2ouRMjAyhTJQgJmUwMjMmBkhKYGSgFXBNwyq4JuLkVwY7hlQZFIASqMEzKDBNVS8FynqoOBkQZLkQZLlQCkIWkIKUKKQhELgWgwQkIXaS0yXaQlMjaMyZGBaZG0KZKoi03F2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2" name="Picture 2" descr="http://s.tf1.fr/mmdia/i/42/9/les-lunettes-google-glass-10856429nzqjr_1713.jpg?v=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24886" y="4507556"/>
            <a:ext cx="2979562" cy="16820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250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Toucher &amp; texture</a:t>
            </a: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Idée novatrice</a:t>
            </a:r>
          </a:p>
        </p:txBody>
      </p:sp>
      <p:sp>
        <p:nvSpPr>
          <p:cNvPr id="5" name="ZoneTexte 4"/>
          <p:cNvSpPr txBox="1"/>
          <p:nvPr/>
        </p:nvSpPr>
        <p:spPr>
          <a:xfrm>
            <a:off x="395536" y="2996952"/>
            <a:ext cx="8208912" cy="2862322"/>
          </a:xfrm>
          <a:prstGeom prst="rect">
            <a:avLst/>
          </a:prstGeom>
          <a:noFill/>
        </p:spPr>
        <p:txBody>
          <a:bodyPr wrap="square" rtlCol="0">
            <a:spAutoFit/>
          </a:bodyPr>
          <a:lstStyle/>
          <a:p>
            <a:pPr algn="ctr"/>
            <a:r>
              <a:rPr lang="fr-FR" dirty="0" smtClean="0"/>
              <a:t>En se basant sur l’exemple de la Google Glasses comme innovation sensorielle on peut imaginer des idées novatrices.</a:t>
            </a:r>
          </a:p>
          <a:p>
            <a:pPr algn="ctr"/>
            <a:endParaRPr lang="fr-FR" dirty="0" smtClean="0"/>
          </a:p>
          <a:p>
            <a:pPr algn="ctr"/>
            <a:r>
              <a:rPr lang="fr-FR" dirty="0" smtClean="0"/>
              <a:t>Le point clé de cette innovation est la combinaison de technologies permettant de révolutionner le domaine du sport.</a:t>
            </a:r>
          </a:p>
          <a:p>
            <a:pPr algn="ctr"/>
            <a:endParaRPr lang="fr-FR" dirty="0"/>
          </a:p>
          <a:p>
            <a:pPr algn="ctr"/>
            <a:r>
              <a:rPr lang="fr-FR" b="1" i="1" dirty="0" smtClean="0">
                <a:solidFill>
                  <a:srgbClr val="7030A0"/>
                </a:solidFill>
              </a:rPr>
              <a:t>Idée novatrice :</a:t>
            </a:r>
          </a:p>
          <a:p>
            <a:pPr algn="ctr"/>
            <a:r>
              <a:rPr lang="fr-FR" b="1" dirty="0" smtClean="0">
                <a:solidFill>
                  <a:srgbClr val="7030A0"/>
                </a:solidFill>
              </a:rPr>
              <a:t>Une paire de lunette répondant à la voix permettant d’appeler, envoyer un SMS, avoir la fonction GPS…</a:t>
            </a:r>
            <a:endParaRPr lang="fr-FR" b="1" dirty="0">
              <a:solidFill>
                <a:srgbClr val="7030A0"/>
              </a:solidFill>
            </a:endParaRPr>
          </a:p>
          <a:p>
            <a:endParaRPr lang="fr-FR" dirty="0">
              <a:latin typeface="Arial" panose="020B0604020202020204" pitchFamily="34" charset="0"/>
              <a:cs typeface="Arial" panose="020B0604020202020204" pitchFamily="34" charset="0"/>
            </a:endParaRPr>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4248872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Son &amp; bruit &amp; musique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395536" y="2996952"/>
            <a:ext cx="8208912" cy="923330"/>
          </a:xfrm>
          <a:prstGeom prst="rect">
            <a:avLst/>
          </a:prstGeom>
          <a:noFill/>
        </p:spPr>
        <p:txBody>
          <a:bodyPr wrap="square" rtlCol="0">
            <a:spAutoFit/>
          </a:bodyPr>
          <a:lstStyle/>
          <a:p>
            <a:r>
              <a:rPr lang="fr-FR" dirty="0" smtClean="0">
                <a:latin typeface="Arial" pitchFamily="34" charset="0"/>
                <a:cs typeface="Arial" pitchFamily="34" charset="0"/>
              </a:rPr>
              <a:t>Ce concept regroupe l'ensemble des éléments sonores qui constituent l'ambiance.  Le choix de la musique à un impact sur le comportement des clients mais également du personnel et reflète l'image du point de vente.</a:t>
            </a:r>
            <a:endParaRPr lang="fr-FR" dirty="0">
              <a:latin typeface="Arial" pitchFamily="34" charset="0"/>
              <a:cs typeface="Arial" pitchFamily="34" charset="0"/>
            </a:endParaRPr>
          </a:p>
        </p:txBody>
      </p:sp>
      <p:sp>
        <p:nvSpPr>
          <p:cNvPr id="6" name="ZoneTexte 5"/>
          <p:cNvSpPr txBox="1"/>
          <p:nvPr/>
        </p:nvSpPr>
        <p:spPr>
          <a:xfrm>
            <a:off x="467544" y="4653136"/>
            <a:ext cx="4968552" cy="2031325"/>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 peinture anti-bruit qui offre une isolation-phonique sans engager de gros travaux. Utilisée en magasin, elle pourrait lutter contre les nuisances sonores (dans les centres commerciaux par exemple).</a:t>
            </a:r>
            <a:endParaRPr lang="fr-FR" i="1" dirty="0">
              <a:latin typeface="Arial" panose="020B0604020202020204" pitchFamily="34" charset="0"/>
              <a:cs typeface="Arial" panose="020B0604020202020204" pitchFamily="34" charset="0"/>
            </a:endParaRPr>
          </a:p>
          <a:p>
            <a:endParaRPr lang="fr-FR" dirty="0"/>
          </a:p>
        </p:txBody>
      </p:sp>
      <p:pic>
        <p:nvPicPr>
          <p:cNvPr id="4098" name="Picture 2" descr="Innovation : la peinture anti-brui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14675" y="4725144"/>
            <a:ext cx="2989773" cy="13342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411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Son &amp; bruit &amp; musique</a:t>
            </a: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Idée novatrice</a:t>
            </a:r>
          </a:p>
        </p:txBody>
      </p:sp>
      <p:sp>
        <p:nvSpPr>
          <p:cNvPr id="5" name="ZoneTexte 4"/>
          <p:cNvSpPr txBox="1"/>
          <p:nvPr/>
        </p:nvSpPr>
        <p:spPr>
          <a:xfrm>
            <a:off x="395536" y="2996952"/>
            <a:ext cx="8208912" cy="3139321"/>
          </a:xfrm>
          <a:prstGeom prst="rect">
            <a:avLst/>
          </a:prstGeom>
          <a:noFill/>
        </p:spPr>
        <p:txBody>
          <a:bodyPr wrap="square" rtlCol="0">
            <a:spAutoFit/>
          </a:bodyPr>
          <a:lstStyle/>
          <a:p>
            <a:pPr algn="ctr"/>
            <a:r>
              <a:rPr lang="fr-FR" dirty="0" smtClean="0">
                <a:latin typeface="Arial" pitchFamily="34" charset="0"/>
                <a:cs typeface="Arial" pitchFamily="34" charset="0"/>
              </a:rPr>
              <a:t>En se basant sur l’exemple de la peinture anti-bruit comme innovation sensorielle on peut imaginer des idées novatrices.</a:t>
            </a:r>
          </a:p>
          <a:p>
            <a:pPr algn="ctr"/>
            <a:r>
              <a:rPr lang="fr-FR" dirty="0" smtClean="0">
                <a:latin typeface="Arial" pitchFamily="34" charset="0"/>
                <a:cs typeface="Arial" pitchFamily="34" charset="0"/>
              </a:rPr>
              <a:t>Le point clé de cette innovation est de pouvoir bénéficier d’un magasin au calme et serein au beau milieu dans un centre commercial ou d’autres places bruyantes.</a:t>
            </a:r>
          </a:p>
          <a:p>
            <a:pPr algn="ctr"/>
            <a:endParaRPr lang="fr-FR" b="1" dirty="0">
              <a:solidFill>
                <a:srgbClr val="7030A0"/>
              </a:solidFill>
              <a:latin typeface="Arial" pitchFamily="34" charset="0"/>
              <a:cs typeface="Arial" pitchFamily="34" charset="0"/>
            </a:endParaRPr>
          </a:p>
          <a:p>
            <a:pPr algn="ctr"/>
            <a:r>
              <a:rPr lang="fr-FR" b="1" i="1" dirty="0" smtClean="0">
                <a:solidFill>
                  <a:srgbClr val="7030A0"/>
                </a:solidFill>
                <a:latin typeface="Arial" pitchFamily="34" charset="0"/>
                <a:cs typeface="Arial" pitchFamily="34" charset="0"/>
              </a:rPr>
              <a:t>Idée novatrice :</a:t>
            </a:r>
          </a:p>
          <a:p>
            <a:pPr algn="ctr"/>
            <a:r>
              <a:rPr lang="fr-FR" b="1" dirty="0" smtClean="0">
                <a:solidFill>
                  <a:srgbClr val="7030A0"/>
                </a:solidFill>
                <a:latin typeface="Arial" pitchFamily="34" charset="0"/>
                <a:cs typeface="Arial" pitchFamily="34" charset="0"/>
              </a:rPr>
              <a:t>Une bombe en spray transparente, à pulvériser sur les murs, qui permettrait de réduire l’intensité du bruit lors de fête de voisinage par exemple.</a:t>
            </a:r>
            <a:endParaRPr lang="fr-FR" b="1" dirty="0">
              <a:solidFill>
                <a:srgbClr val="7030A0"/>
              </a:solidFill>
              <a:latin typeface="Arial" pitchFamily="34" charset="0"/>
              <a:cs typeface="Arial" pitchFamily="34" charset="0"/>
            </a:endParaRPr>
          </a:p>
          <a:p>
            <a:endParaRPr lang="fr-FR" dirty="0">
              <a:latin typeface="Arial" pitchFamily="34" charset="0"/>
              <a:cs typeface="Arial" pitchFamily="34" charset="0"/>
            </a:endParaRPr>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328875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Commercial</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0" name="ZoneTexte 19"/>
          <p:cNvSpPr txBox="1"/>
          <p:nvPr/>
        </p:nvSpPr>
        <p:spPr>
          <a:xfrm>
            <a:off x="467544" y="3717032"/>
            <a:ext cx="2160240" cy="369332"/>
          </a:xfrm>
          <a:prstGeom prst="rect">
            <a:avLst/>
          </a:prstGeom>
          <a:noFill/>
        </p:spPr>
        <p:txBody>
          <a:bodyPr wrap="square" rtlCol="0">
            <a:spAutoFit/>
          </a:bodyPr>
          <a:lstStyle/>
          <a:p>
            <a:r>
              <a:rPr lang="fr-FR" dirty="0" smtClean="0"/>
              <a:t>Distribution</a:t>
            </a:r>
            <a:endParaRPr lang="fr-FR" dirty="0"/>
          </a:p>
        </p:txBody>
      </p:sp>
      <p:sp>
        <p:nvSpPr>
          <p:cNvPr id="21" name="ZoneTexte 20"/>
          <p:cNvSpPr txBox="1"/>
          <p:nvPr/>
        </p:nvSpPr>
        <p:spPr>
          <a:xfrm>
            <a:off x="1712163" y="4437112"/>
            <a:ext cx="2160240" cy="369332"/>
          </a:xfrm>
          <a:prstGeom prst="rect">
            <a:avLst/>
          </a:prstGeom>
          <a:noFill/>
        </p:spPr>
        <p:txBody>
          <a:bodyPr wrap="square" rtlCol="0">
            <a:spAutoFit/>
          </a:bodyPr>
          <a:lstStyle/>
          <a:p>
            <a:pPr algn="ctr"/>
            <a:r>
              <a:rPr lang="fr-FR" dirty="0" smtClean="0"/>
              <a:t>Communication</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Situation d’achat</a:t>
            </a:r>
            <a:endParaRPr lang="fr-FR" dirty="0"/>
          </a:p>
        </p:txBody>
      </p:sp>
      <p:sp>
        <p:nvSpPr>
          <p:cNvPr id="25" name="ZoneTexte 24"/>
          <p:cNvSpPr txBox="1"/>
          <p:nvPr/>
        </p:nvSpPr>
        <p:spPr>
          <a:xfrm>
            <a:off x="4786447" y="4621778"/>
            <a:ext cx="2160240" cy="369332"/>
          </a:xfrm>
          <a:prstGeom prst="rect">
            <a:avLst/>
          </a:prstGeom>
          <a:noFill/>
        </p:spPr>
        <p:txBody>
          <a:bodyPr wrap="square" rtlCol="0">
            <a:spAutoFit/>
          </a:bodyPr>
          <a:lstStyle/>
          <a:p>
            <a:r>
              <a:rPr lang="fr-FR" dirty="0" smtClean="0"/>
              <a:t>Evènementiel</a:t>
            </a:r>
            <a:endParaRPr lang="fr-FR" dirty="0"/>
          </a:p>
        </p:txBody>
      </p:sp>
      <p:sp>
        <p:nvSpPr>
          <p:cNvPr id="26" name="ZoneTexte 25"/>
          <p:cNvSpPr txBox="1"/>
          <p:nvPr/>
        </p:nvSpPr>
        <p:spPr>
          <a:xfrm>
            <a:off x="6922960" y="4038618"/>
            <a:ext cx="2160240" cy="646331"/>
          </a:xfrm>
          <a:prstGeom prst="rect">
            <a:avLst/>
          </a:prstGeom>
          <a:noFill/>
        </p:spPr>
        <p:txBody>
          <a:bodyPr wrap="square" rtlCol="0">
            <a:spAutoFit/>
          </a:bodyPr>
          <a:lstStyle/>
          <a:p>
            <a:pPr algn="ctr"/>
            <a:r>
              <a:rPr lang="fr-FR" dirty="0" smtClean="0"/>
              <a:t>Offre promotionnelle commerciale</a:t>
            </a:r>
            <a:endParaRPr lang="fr-FR" dirty="0"/>
          </a:p>
        </p:txBody>
      </p:sp>
    </p:spTree>
    <p:extLst>
      <p:ext uri="{BB962C8B-B14F-4D97-AF65-F5344CB8AC3E}">
        <p14:creationId xmlns:p14="http://schemas.microsoft.com/office/powerpoint/2010/main" xmlns="" val="297120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Toucher &amp; texture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395536" y="2996952"/>
            <a:ext cx="8208912" cy="646331"/>
          </a:xfrm>
          <a:prstGeom prst="rect">
            <a:avLst/>
          </a:prstGeom>
          <a:noFill/>
        </p:spPr>
        <p:txBody>
          <a:bodyPr wrap="square" rtlCol="0">
            <a:spAutoFit/>
          </a:bodyPr>
          <a:lstStyle/>
          <a:p>
            <a:r>
              <a:rPr lang="fr-FR" dirty="0" smtClean="0">
                <a:latin typeface="Arial" pitchFamily="34" charset="0"/>
                <a:cs typeface="Arial" pitchFamily="34" charset="0"/>
              </a:rPr>
              <a:t>Le marketing tactile représente le toucher des produits mais également les contacts au sein d'un point de vente.</a:t>
            </a:r>
            <a:endParaRPr lang="fr-FR" dirty="0">
              <a:latin typeface="Arial" pitchFamily="34" charset="0"/>
              <a:cs typeface="Arial" pitchFamily="34" charset="0"/>
            </a:endParaRPr>
          </a:p>
        </p:txBody>
      </p:sp>
      <p:sp>
        <p:nvSpPr>
          <p:cNvPr id="7" name="ZoneTexte 6"/>
          <p:cNvSpPr txBox="1"/>
          <p:nvPr/>
        </p:nvSpPr>
        <p:spPr>
          <a:xfrm>
            <a:off x="460375" y="3707194"/>
            <a:ext cx="4968552" cy="3139321"/>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vitrine « </a:t>
            </a:r>
            <a:r>
              <a:rPr lang="fr-FR" b="1" dirty="0" err="1"/>
              <a:t>UbicityTM</a:t>
            </a:r>
            <a:r>
              <a:rPr lang="fr-FR" b="1" dirty="0"/>
              <a:t> </a:t>
            </a:r>
            <a:r>
              <a:rPr lang="fr-FR" b="1" dirty="0" smtClean="0"/>
              <a:t>»</a:t>
            </a:r>
            <a:r>
              <a:rPr lang="fr-FR" i="1" dirty="0" smtClean="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qui est une vitrine interactive intelligente. Celle-ci capte votre passage et s’anime. Suivant le magasin elle propose des services ou des produits à découvrir, en promotion etc… Par exemple pour l’enseigne Thomas Cook Voyage, lors de votre passage celle-ci affichera les promotions. Tactile, vous pourrez faire défiler les offres directement dans la rue. Cela a pour but de faire rentrer dans le magasin</a:t>
            </a:r>
            <a:endParaRPr lang="fr-FR" dirty="0"/>
          </a:p>
        </p:txBody>
      </p:sp>
      <p:sp>
        <p:nvSpPr>
          <p:cNvPr id="28674" name="AutoShape 2" descr="data:image/jpeg;base64,/9j/4AAQSkZJRgABAQAAAQABAAD/2wCEAAkGBhQSEBUUEBQVFRQVFBQUFxQVFxcWFxQWFRQVFBQUFxUXHCYeFxkkGRQUHy8hIycpLSwsFR4xNTAqNSYrLCkBCQoKDQwNDQ8PDykYFBgpKSkpKSkpKSkpKSkpKSkpKSkpKSkpKSkpKSkpKSkpKSkpKSkpKSkpKSkpKSkpKSkpKf/AABEIAOAA4AMBIgACEQEDEQH/xAAcAAABBQEBAQAAAAAAAAAAAAABAAIDBAUGBwj/xAA7EAABAwIDBQYFAwMCBwAAAAABAAIRAyEEMUEFElFhcQYigZGh8BOxwdHhMkJSI2LxFHIHFTNDgpKi/8QAFgEBAQEAAAAAAAAAAAAAAAAAAAEC/8QAFxEBAQEBAAAAAAAAAAAAAAAAABEBEv/aAAwDAQACEQMRAD8A9DShFJQNSRhJAEkUkASRQQJAopIGwgnFNQCEITkCEAKCKCAQgnFAoGwgQnIIGkIQnIIGoJxTUDSE0p5TSgYQgQnIFBrJIwlCAJIwhCAJIpQgCUIwlCBqSMJEIGoJyEIGpIlZuL27TYYkuP8AbEeZsg0EFU2ftVlYdw3GbTEjyzVyEDUE6EIQBBFAhACmpyBQNKCdCBQMKaU8hNIQNKaU4hBBswlCfCUIGQhCk3UIQMhKE8hNKBqRSJTC9A5IhQV8Y1gl5A+Z6DVYWO7W3LaDd4/zP6QeCo6F7gBJIA52WLju1DG2pjfP8smj6u8PNYGJxz6h77iT6DkFWc2/eJ4mLRyUrUWMftuo8XcYP7RAaPK58VTZTJTHHeNhZWWWyWVVvhua6aZg58PVbmzO1Lm92sJHHIjx1Wb0UVRk/VB3eFxbKglhkeo6jRSwuBwWNNM7zHbsG+tuBGoXX7I2yyuNA8Zt48xxC0zuLxCBCkhCFURkIQpCE0hQMhCE8oEIGQmkKSEIQRFqYQpi1Nc1BtbqUJ0JFUMhAouKidUQElVKm0aYMF7AeG8JXMdse2zcO74LD/UIBMaAzAnQ2z0lcf2R7RNq1X0Kp3n3dTcddXs+o8eCix6nW2gwCS4RyM+QC53aXaonu4dpmQN91rawsuswh44KerSEz76pVitUY55moS4gXM9L+YRDyGhtpzgaBTmjppmnCgG6XOaioRSEdMyoq3esMlZ3Bz8U5jwFFV2YaE80vFPNQcUxzg7IjzCAbnVMFPSVKWQkWIKnwIBlHCvIIMxGRGc8VJVEAqm1u9bxQdrsbbgq915AfxyDunA8lrQvN6ILXRNjfxXQ7I7TEd2qd4fy/cOo/cPXqtYzuOmhAhGnUDhLSCDkQjCrJhCaQnkIEIGEIJ5CaQgaQmkJ6CDXlRvqJj6irvqqB9Sqsnbe220KZc4idAT80dp7QFNvPlcjw4/5PPgdqbLr4qrvVe7TBsJ9yVYOK2xjHYis5wk7zjvOObjwHLkmYPZ7qVRr2fqBDhnoeRE/hdniNjsY3dYBbWPwsoUiCZy1PHgkV2TavxGBwzgTyJAOWliD4pUMWHjmLZrK2FtYCWuGYgdBYA9M+krXOAhhLbEznmRpPvhKzrWLOGpCbovZJVbB1oEOzCuMggwVBRxMcFA5k5eiY6oQ4311j6qWfDpCCrVEHNNNLjHgrb2HiJ5gH5KJ9B3Fnl+UVXdM92ynDXgZnxumEO0Df/oImqQJPzkcERWfjHOO7A6o0+64zZHEt1YA10ieHVMxGOY0Q54dnYC4jWyosNILpBGWtk/d7wMeKw8RtkBpLR/7WJ8OknwWNju0lRhEW1E2meisK9C2dtR9J0ty1acj9jzXY4DHNrM3meIObTwK+fK3ams43qEcgbBauw/+Ileg8EgP0M6jnCsZ17qWoELneyvbiljBBG5UjI5HSx+i6RERkIEKQhNIQRQlCcQgglcq+KrBjS46e/FWiFz/AGmxP6WDhvGM5kAekqCg6uXv3uOY8z5qTFsls8lSw1W9/tH3OfmreKf3Y9+K2MmpS8lSxGAm/C/Q+5WrUbIsPz7hVqlDS/5sgwmDvd39pt+fsu1o/wBSkDkAJ5zp85XI4miWOOk+/Na/Z7H/APbmZGQ0IyA4yMv9qzrWNF2DLuBIGv0IuPVMpvg7riQf4kX8DkfmrNSl/KQeAP4VXE4loafiG3P8rKod0EkAXUFV4Z+qQOBhVXbSDnAUySch+4mdLXGRz4J5wtckFxY20x8o0GXqrylRVtuMGR+irVtusbcuEnSD8+K1aXZJhvUc583Is1s5WGa0MP2coNg/CaTM3k6HV0k/4WuSuTf2gvDN1x4BtQm44gKs+rinjuU6udrFsW1XobMHAsGt1sABpawTgPvPDzViVwNHs/iXQXUwJmd9+fhP00VpvYl5/XVjXuANFuJieGS7Y4YnKB75prsJ70v1zQrlsJ2RoUz3gX67zjbnAVmr2aomYYB4Ai1tfut5+Eve+h+t0GYQDIAckRwu1OxZILmMaNfDkPBc1jOzL6cndIAN9IXsJw/ETPooKuyw6Tuzb8e+iRXj2HrPpP8A6ZII4Whep9kO3QqNbSrWcABvE/qPMQsjbfZERvNBAtlpzhcscG6m7WeP1SD3cOlFcj2Q7R/EphjpJaLuz19/ddW16ygkJpCdKDggnIXN7dpE1HdAQfAfVdQGqntHAb1xnqoriKZvJ4kjz48bqwTMTrrEeE+XVSYvAFjuRy9+JVcOi3LL3qVoH4XeEae581JVcCMuh4TaOZgpg687+OXIaJAZcNfn56ojN2jgyW2znzg5wubwj3NxAuRcQcu8P0zym3iu5cGmQRlp1GnJZ1fZlNxlzZPHrl76IuBtDb1V261tN02DjA7pzdbMn2Uylsx5EvneuDxgkQYyGR53WlSpMa21j1JJ4yedk41SRawzvmQmYVF8AADdzEzl49bp9Opu2OfnE28EmONhkTnxGWmiAwu9eeE8+K0i+3EWuJtlny8VOx835a6KkwbpIHU66c1K0g3J0/BMoLZqefqkXiOB81BTqd1p0j38ijvTmgt03jhJ+Xmi9wzUdMgZ5e9M1MKbOvv0QQte0m0fNPdgyctEgwA91uepUj3E55cEDaNDdu5ymc9gH1/GiqVKsC5jjoqFfEbwhkmeVtNdUF+ptahcEjTxvw1WZiv9G6xbM3gCPEnRUH9mnVDcxfRUdtbCNNsh/K8TOv0QWK2BpNqTQmnob9133zC28LtZ1KBXcC023h+zhPEeGk5LksHVcRBgxGUgR4WnieAQxWOLRumCDYiCeZg+9FFensqKWVxvYvbZeHUnOncjdP7t06HousY9ZRtvoqFzVpOYq9WigwdqYIEcPoVzWLwcX1+VrLualKbELFx+C3c/06O/jyPEc0HKwR8vWAPmkXRPj63/AAFoYzAkTHv8LOqMge9PfoipKT87ZgCeOg+/imm4IGvhlaeqjb3QQLXvA6knqbptOqddZ85JF+FlUH4WV/PWdT6+albVDW+MG2Ucb56KM1hNuXLIacBkoq7BcjlbjAi3pbkOaouGqHAx8ukyU6m9rTF9OvRVRRyg8zOuvyB80+kb6k8/KeSC8HCDGXDS+cpfBBM3nnllpylRhwAnn58+f4Vhpy56ZnP0FlQ5h6ceJy9OPgnyM79NFIxg000OXXrmg9gF84M5cAgfTHLr6qVgjL346XUUGJJ8MgpBWvynogma3h76oGlMx5qCttMME58hYD7rF2h2xLZ/bePDig2quDBzOsyb+isVdxrJyXn2K7XGO6TOf5n3msrGdpnvGZ6DL0Sjvq21mtPduZEAdYC5vb22hvHIGYzn31XHVNtP/kfPLmq+IxpcO8VKq/X2qSYaYHAeqrvqk55e/CVUwr3NcDE8jr1V3DUKlYw1pzsBJzjzUHRdj6ZGIY4TkQekH0Xo9Kuub7ObENFkv/WRHGB14/ZbIMKaa9BQcxOSRFWrRVWpS4rTc1QvpIOV2hgTTktBdT1aLuZzbxHLy4HHxGGBbLbjMEart6tOFhbQ2UWkvojMy6no7mP4u+eqiuUrUvp87qu4fL6SffNauJohw3mTEwQbFroyc3T86rPdSJFj9TfRUVSbf7c+ViRHkp8K+4ytdMqMO74GZ52MqF/qJPhkAFRdDsx5eOp+33T6ZgeNp/dpJ5KoHzE2cDPW0bpj9uambUltsz6kadB9FRaY7S1hEjjy8lKw7p4XPrJz4fZRYanI+ekGL85zup4MS73z6aqiwHSLRl7upHVspOucKi6ofnA4Z/4VDaWL7tzw6mdffFEamM2m1oz6LCxnaPd1sZztbp7zXPY3apkifvmsuvipzP45IsdDU7SDevJ43/EZFY20sd8Qkg6zHBY9bEaaqE4gxb35KUWKtXnKH+p0VYAn3krWGwNt51m8TYLKoarC7LJaGzdglzS94AaP3OIDQOZNlRxu22NAbSAcRm4/p6DisrEY99T/AKji7gNB0AsERq4raVNjt2kd8i29G6zw1cPJM/5pXaQ7fjUAQB4ALJ+FadPeilY1xHICVR7J2R2+MVQkn+ozuvB9HdD9FtOcvO/+GlJzaz5kDcy5yCPqvQyFkejJIpKoCBanJIK1VipuYtNzVXqU0GBtLY+936cNfEH+LxwcNfouedhbm264ZtOh+o4Fdy6ms/aOyxUE5PGThp9xyUHGYjC28+WaqVaMG/WeBy/K3KrCHfDqDdfpmA+Ly0/TPqo34SZtz6qqwXADiBEzoBxn36pNeGmRkRPgco5q9jcHDZuJmM8h+VludDeIu4i/6ico11QalPENHiBb+Od54nLwUeI2iGjInTSZndmOEXVOm4CR06zlosrE4q8E8c8tfwtC9i9ud22fVYeN2zc8/S2QWdjcbJsc9f8ACx8TijxSqv4muDl7Kza9SD79VGytN9RkoXvJPNQFziStXZeC3wbffwWa3DGZyGZJyCuf8+FJpbhwd451XDL/AGNPzPkFAcU5tE9+50aNefILN2htJ9aJs0ZMbZo+55lQXcZJJJuSbnxUzcKqipuqWkItx92Wnhdg1HloDT3rjpxXW7H7GAs/qthwOfHzQcfgMC553IMG/QwurwPZBo/UZ3mi27qbwON9V1GD7OsYZNzpbJajaYH3QVtkbJFKTqeGg4LTUbFfweznVDYKI7xJJJAkkgEkCUbmqRAhBXcxQPYrhCjcxBk7R2a2q3deOhGYOhB0K5msXYd27iLsJhtaLX0fwP8AdlxjNdpUYquIw7XtLXAEHQqDAxdIGkP7Sb6QR7PguYxVHdE859YW5iMFUwRmnvVMPqwXdS5s4j+3yjU4jDtrM3qRDmmSCPlHoRoqrj3VwZlw3RDbZz3t4+BtHiud23iIsYvqMo4Xz6810O1W/DcQ5riQ4Cwm5mDGswPILkdsURJb3t3ezc0iM5HnJVGJXxBLjf3w6KEtKvYTZW+e6ZMiwB11PBW9sM/0+7TZG/8AqfYHdnICRYxfyUVXwuEDQHVXNaInvESRybmeqruxTN8lo3rzFwPM39FVqNJBJzJVnD4aGF56AcT/AIVDMViy48B/EWA4qtSoklX8Dsh9ZwaxpcToAu52Z2M+GwQA6of1E/pbyHEojjaWzIzz4arrOz/ZgOa41Gm9gcj4T1zXR7O7L06Z3j3neg4wttrYQZuE2S1jQGyBEZyfPTwV0U1NCc2iTkiIYUlHClxsFr7N2EXGXZLo8Ns1rMgoMPZvZzV66GhhmsENClSQPQRSQBJJJAkkkkAhNIT0Cgr1KaqPprQcFXqU0FJ7ZsVg4nZJoPNWgJaf+pS0fzHB3PzXROaoyoOI7VYQOptr0Z1bvNHfaSDAg5GZBXmm1NpVN7cfE3BO6Bc6mBc8yvccZs6zt0WcO+3j/cP7gvLO2mwIrA02xIk58Z4QZJvay1VYVHFtwlMmxqkbwGYYP2l3PgPZ574pqPJuXOMk5kkq9tDAuswDvOMujll638F2XZXsNut+JVEO/aDp/cR7yRXG4LYj6tZtNovNzoI/USdAF1LOxjqrw2C2jTJAJEF38nAc/lC7TZ+w2UR3G3OZ1M5yVo08G45BErLwGxadJm6xoFoJGZ/8s1ebTAyWpQ2I8rQodnP5FRHOtpqxSwDnZBdXh9jsborjKIGQQczhuz7jnZbGE2M1ud1pIIA1oGSRKJTSgSeE1gTpQFCU2UCgfKSa1OQJKUiggMoFFJA1NIUiSCu6jKgfhOCvIwgy/wDTlU8d2cFW5sfQ+C391IIOOodhqbX724C7ib+hWrT7PcVuoIM+hsZjdJVtmEaMgFMkgaGBFFBAkUkkCKCCSBFIBCE5oQFBIlNLkBQKdCUIA1GUIS3UBlFNDUZQFJNlKUDgkm7yQegKKSSBJIIhAkkkEBSSSKAJJSigSBRQQKEoRCSAJSkUECTXBOQ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6" name="AutoShape 4" descr="data:image/jpeg;base64,/9j/4AAQSkZJRgABAQAAAQABAAD/2wCEAAkGBhQSEBUUEBQVFRQVFBQUFxQVFxcWFxQWFRQVFBQUFxUXHCYeFxkkGRQUHy8hIycpLSwsFR4xNTAqNSYrLCkBCQoKDQwNDQ8PDykYFBgpKSkpKSkpKSkpKSkpKSkpKSkpKSkpKSkpKSkpKSkpKSkpKSkpKSkpKSkpKSkpKSkpKf/AABEIAOAA4AMBIgACEQEDEQH/xAAcAAABBQEBAQAAAAAAAAAAAAABAAIDBAUGBwj/xAA7EAABAwIDBQYFAwMCBwAAAAABAAIRAyEEMUEFElFhcQYigZGh8BOxwdHhMkJSI2LxFHIHFTNDgpKi/8QAFgEBAQEAAAAAAAAAAAAAAAAAAAEC/8QAFxEBAQEBAAAAAAAAAAAAAAAAABEBEv/aAAwDAQACEQMRAD8A9DShFJQNSRhJAEkUkASRQQJAopIGwgnFNQCEITkCEAKCKCAQgnFAoGwgQnIIGkIQnIIGoJxTUDSE0p5TSgYQgQnIFBrJIwlCAJIwhCAJIpQgCUIwlCBqSMJEIGoJyEIGpIlZuL27TYYkuP8AbEeZsg0EFU2ftVlYdw3GbTEjyzVyEDUE6EIQBBFAhACmpyBQNKCdCBQMKaU8hNIQNKaU4hBBswlCfCUIGQhCk3UIQMhKE8hNKBqRSJTC9A5IhQV8Y1gl5A+Z6DVYWO7W3LaDd4/zP6QeCo6F7gBJIA52WLju1DG2pjfP8smj6u8PNYGJxz6h77iT6DkFWc2/eJ4mLRyUrUWMftuo8XcYP7RAaPK58VTZTJTHHeNhZWWWyWVVvhua6aZg58PVbmzO1Lm92sJHHIjx1Wb0UVRk/VB3eFxbKglhkeo6jRSwuBwWNNM7zHbsG+tuBGoXX7I2yyuNA8Zt48xxC0zuLxCBCkhCFURkIQpCE0hQMhCE8oEIGQmkKSEIQRFqYQpi1Nc1BtbqUJ0JFUMhAouKidUQElVKm0aYMF7AeG8JXMdse2zcO74LD/UIBMaAzAnQ2z0lcf2R7RNq1X0Kp3n3dTcddXs+o8eCix6nW2gwCS4RyM+QC53aXaonu4dpmQN91rawsuswh44KerSEz76pVitUY55moS4gXM9L+YRDyGhtpzgaBTmjppmnCgG6XOaioRSEdMyoq3esMlZ3Bz8U5jwFFV2YaE80vFPNQcUxzg7IjzCAbnVMFPSVKWQkWIKnwIBlHCvIIMxGRGc8VJVEAqm1u9bxQdrsbbgq915AfxyDunA8lrQvN6ILXRNjfxXQ7I7TEd2qd4fy/cOo/cPXqtYzuOmhAhGnUDhLSCDkQjCrJhCaQnkIEIGEIJ5CaQgaQmkJ6CDXlRvqJj6irvqqB9Sqsnbe220KZc4idAT80dp7QFNvPlcjw4/5PPgdqbLr4qrvVe7TBsJ9yVYOK2xjHYis5wk7zjvOObjwHLkmYPZ7qVRr2fqBDhnoeRE/hdniNjsY3dYBbWPwsoUiCZy1PHgkV2TavxGBwzgTyJAOWliD4pUMWHjmLZrK2FtYCWuGYgdBYA9M+krXOAhhLbEznmRpPvhKzrWLOGpCbovZJVbB1oEOzCuMggwVBRxMcFA5k5eiY6oQ4311j6qWfDpCCrVEHNNNLjHgrb2HiJ5gH5KJ9B3Fnl+UVXdM92ynDXgZnxumEO0Df/oImqQJPzkcERWfjHOO7A6o0+64zZHEt1YA10ieHVMxGOY0Q54dnYC4jWyosNILpBGWtk/d7wMeKw8RtkBpLR/7WJ8OknwWNju0lRhEW1E2meisK9C2dtR9J0ty1acj9jzXY4DHNrM3meIObTwK+fK3ams43qEcgbBauw/+Ileg8EgP0M6jnCsZ17qWoELneyvbiljBBG5UjI5HSx+i6RERkIEKQhNIQRQlCcQgglcq+KrBjS46e/FWiFz/AGmxP6WDhvGM5kAekqCg6uXv3uOY8z5qTFsls8lSw1W9/tH3OfmreKf3Y9+K2MmpS8lSxGAm/C/Q+5WrUbIsPz7hVqlDS/5sgwmDvd39pt+fsu1o/wBSkDkAJ5zp85XI4miWOOk+/Na/Z7H/APbmZGQ0IyA4yMv9qzrWNF2DLuBIGv0IuPVMpvg7riQf4kX8DkfmrNSl/KQeAP4VXE4loafiG3P8rKod0EkAXUFV4Z+qQOBhVXbSDnAUySch+4mdLXGRz4J5wtckFxY20x8o0GXqrylRVtuMGR+irVtusbcuEnSD8+K1aXZJhvUc583Is1s5WGa0MP2coNg/CaTM3k6HV0k/4WuSuTf2gvDN1x4BtQm44gKs+rinjuU6udrFsW1XobMHAsGt1sABpawTgPvPDzViVwNHs/iXQXUwJmd9+fhP00VpvYl5/XVjXuANFuJieGS7Y4YnKB75prsJ70v1zQrlsJ2RoUz3gX67zjbnAVmr2aomYYB4Ai1tfut5+Eve+h+t0GYQDIAckRwu1OxZILmMaNfDkPBc1jOzL6cndIAN9IXsJw/ETPooKuyw6Tuzb8e+iRXj2HrPpP8A6ZII4Whep9kO3QqNbSrWcABvE/qPMQsjbfZERvNBAtlpzhcscG6m7WeP1SD3cOlFcj2Q7R/EphjpJaLuz19/ddW16ygkJpCdKDggnIXN7dpE1HdAQfAfVdQGqntHAb1xnqoriKZvJ4kjz48bqwTMTrrEeE+XVSYvAFjuRy9+JVcOi3LL3qVoH4XeEae581JVcCMuh4TaOZgpg687+OXIaJAZcNfn56ojN2jgyW2znzg5wubwj3NxAuRcQcu8P0zym3iu5cGmQRlp1GnJZ1fZlNxlzZPHrl76IuBtDb1V261tN02DjA7pzdbMn2Uylsx5EvneuDxgkQYyGR53WlSpMa21j1JJ4yedk41SRawzvmQmYVF8AADdzEzl49bp9Opu2OfnE28EmONhkTnxGWmiAwu9eeE8+K0i+3EWuJtlny8VOx835a6KkwbpIHU66c1K0g3J0/BMoLZqefqkXiOB81BTqd1p0j38ijvTmgt03jhJ+Xmi9wzUdMgZ5e9M1MKbOvv0QQte0m0fNPdgyctEgwA91uepUj3E55cEDaNDdu5ymc9gH1/GiqVKsC5jjoqFfEbwhkmeVtNdUF+ptahcEjTxvw1WZiv9G6xbM3gCPEnRUH9mnVDcxfRUdtbCNNsh/K8TOv0QWK2BpNqTQmnob9133zC28LtZ1KBXcC023h+zhPEeGk5LksHVcRBgxGUgR4WnieAQxWOLRumCDYiCeZg+9FFensqKWVxvYvbZeHUnOncjdP7t06HousY9ZRtvoqFzVpOYq9WigwdqYIEcPoVzWLwcX1+VrLualKbELFx+C3c/06O/jyPEc0HKwR8vWAPmkXRPj63/AAFoYzAkTHv8LOqMge9PfoipKT87ZgCeOg+/imm4IGvhlaeqjb3QQLXvA6knqbptOqddZ85JF+FlUH4WV/PWdT6+albVDW+MG2Ucb56KM1hNuXLIacBkoq7BcjlbjAi3pbkOaouGqHAx8ukyU6m9rTF9OvRVRRyg8zOuvyB80+kb6k8/KeSC8HCDGXDS+cpfBBM3nnllpylRhwAnn58+f4Vhpy56ZnP0FlQ5h6ceJy9OPgnyM79NFIxg000OXXrmg9gF84M5cAgfTHLr6qVgjL346XUUGJJ8MgpBWvynogma3h76oGlMx5qCttMME58hYD7rF2h2xLZ/bePDig2quDBzOsyb+isVdxrJyXn2K7XGO6TOf5n3msrGdpnvGZ6DL0Sjvq21mtPduZEAdYC5vb22hvHIGYzn31XHVNtP/kfPLmq+IxpcO8VKq/X2qSYaYHAeqrvqk55e/CVUwr3NcDE8jr1V3DUKlYw1pzsBJzjzUHRdj6ZGIY4TkQekH0Xo9Kuub7ObENFkv/WRHGB14/ZbIMKaa9BQcxOSRFWrRVWpS4rTc1QvpIOV2hgTTktBdT1aLuZzbxHLy4HHxGGBbLbjMEart6tOFhbQ2UWkvojMy6no7mP4u+eqiuUrUvp87qu4fL6SffNauJohw3mTEwQbFroyc3T86rPdSJFj9TfRUVSbf7c+ViRHkp8K+4ytdMqMO74GZ52MqF/qJPhkAFRdDsx5eOp+33T6ZgeNp/dpJ5KoHzE2cDPW0bpj9uambUltsz6kadB9FRaY7S1hEjjy8lKw7p4XPrJz4fZRYanI+ekGL85zup4MS73z6aqiwHSLRl7upHVspOucKi6ofnA4Z/4VDaWL7tzw6mdffFEamM2m1oz6LCxnaPd1sZztbp7zXPY3apkifvmsuvipzP45IsdDU7SDevJ43/EZFY20sd8Qkg6zHBY9bEaaqE4gxb35KUWKtXnKH+p0VYAn3krWGwNt51m8TYLKoarC7LJaGzdglzS94AaP3OIDQOZNlRxu22NAbSAcRm4/p6DisrEY99T/AKji7gNB0AsERq4raVNjt2kd8i29G6zw1cPJM/5pXaQ7fjUAQB4ALJ+FadPeilY1xHICVR7J2R2+MVQkn+ozuvB9HdD9FtOcvO/+GlJzaz5kDcy5yCPqvQyFkejJIpKoCBanJIK1VipuYtNzVXqU0GBtLY+936cNfEH+LxwcNfouedhbm264ZtOh+o4Fdy6ms/aOyxUE5PGThp9xyUHGYjC28+WaqVaMG/WeBy/K3KrCHfDqDdfpmA+Ly0/TPqo34SZtz6qqwXADiBEzoBxn36pNeGmRkRPgco5q9jcHDZuJmM8h+VludDeIu4i/6ico11QalPENHiBb+Od54nLwUeI2iGjInTSZndmOEXVOm4CR06zlosrE4q8E8c8tfwtC9i9ud22fVYeN2zc8/S2QWdjcbJsc9f8ACx8TijxSqv4muDl7Kza9SD79VGytN9RkoXvJPNQFziStXZeC3wbffwWa3DGZyGZJyCuf8+FJpbhwd451XDL/AGNPzPkFAcU5tE9+50aNefILN2htJ9aJs0ZMbZo+55lQXcZJJJuSbnxUzcKqipuqWkItx92Wnhdg1HloDT3rjpxXW7H7GAs/qthwOfHzQcfgMC553IMG/QwurwPZBo/UZ3mi27qbwON9V1GD7OsYZNzpbJajaYH3QVtkbJFKTqeGg4LTUbFfweznVDYKI7xJJJAkkgEkCUbmqRAhBXcxQPYrhCjcxBk7R2a2q3deOhGYOhB0K5msXYd27iLsJhtaLX0fwP8AdlxjNdpUYquIw7XtLXAEHQqDAxdIGkP7Sb6QR7PguYxVHdE859YW5iMFUwRmnvVMPqwXdS5s4j+3yjU4jDtrM3qRDmmSCPlHoRoqrj3VwZlw3RDbZz3t4+BtHiud23iIsYvqMo4Xz6810O1W/DcQ5riQ4Cwm5mDGswPILkdsURJb3t3ezc0iM5HnJVGJXxBLjf3w6KEtKvYTZW+e6ZMiwB11PBW9sM/0+7TZG/8AqfYHdnICRYxfyUVXwuEDQHVXNaInvESRybmeqruxTN8lo3rzFwPM39FVqNJBJzJVnD4aGF56AcT/AIVDMViy48B/EWA4qtSoklX8Dsh9ZwaxpcToAu52Z2M+GwQA6of1E/pbyHEojjaWzIzz4arrOz/ZgOa41Gm9gcj4T1zXR7O7L06Z3j3neg4wttrYQZuE2S1jQGyBEZyfPTwV0U1NCc2iTkiIYUlHClxsFr7N2EXGXZLo8Ns1rMgoMPZvZzV66GhhmsENClSQPQRSQBJJJAkkkkAhNIT0Cgr1KaqPprQcFXqU0FJ7ZsVg4nZJoPNWgJaf+pS0fzHB3PzXROaoyoOI7VYQOptr0Z1bvNHfaSDAg5GZBXmm1NpVN7cfE3BO6Bc6mBc8yvccZs6zt0WcO+3j/cP7gvLO2mwIrA02xIk58Z4QZJvay1VYVHFtwlMmxqkbwGYYP2l3PgPZ574pqPJuXOMk5kkq9tDAuswDvOMujll638F2XZXsNut+JVEO/aDp/cR7yRXG4LYj6tZtNovNzoI/USdAF1LOxjqrw2C2jTJAJEF38nAc/lC7TZ+w2UR3G3OZ1M5yVo08G45BErLwGxadJm6xoFoJGZ/8s1ebTAyWpQ2I8rQodnP5FRHOtpqxSwDnZBdXh9jsborjKIGQQczhuz7jnZbGE2M1ud1pIIA1oGSRKJTSgSeE1gTpQFCU2UCgfKSa1OQJKUiggMoFFJA1NIUiSCu6jKgfhOCvIwgy/wDTlU8d2cFW5sfQ+C391IIOOodhqbX724C7ib+hWrT7PcVuoIM+hsZjdJVtmEaMgFMkgaGBFFBAkUkkCKCCSBFIBCE5oQFBIlNLkBQKdCUIA1GUIS3UBlFNDUZQFJNlKUDgkm7yQegKKSSBJIIhAkkkEBSSSKAJJSigSBRQQKEoRCSAJSkUECTXBOQ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3136" y="4149080"/>
            <a:ext cx="3066148" cy="17281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5411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Toucher &amp; texture</a:t>
            </a:r>
          </a:p>
        </p:txBody>
      </p:sp>
      <p:sp>
        <p:nvSpPr>
          <p:cNvPr id="4" name="ZoneTexte 3"/>
          <p:cNvSpPr txBox="1"/>
          <p:nvPr/>
        </p:nvSpPr>
        <p:spPr>
          <a:xfrm>
            <a:off x="755576" y="2364990"/>
            <a:ext cx="7543894"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Idée novatrice</a:t>
            </a:r>
          </a:p>
        </p:txBody>
      </p:sp>
      <p:sp>
        <p:nvSpPr>
          <p:cNvPr id="5" name="ZoneTexte 4"/>
          <p:cNvSpPr txBox="1"/>
          <p:nvPr/>
        </p:nvSpPr>
        <p:spPr>
          <a:xfrm>
            <a:off x="395536" y="2996952"/>
            <a:ext cx="8208912" cy="3139321"/>
          </a:xfrm>
          <a:prstGeom prst="rect">
            <a:avLst/>
          </a:prstGeom>
          <a:noFill/>
        </p:spPr>
        <p:txBody>
          <a:bodyPr wrap="square" rtlCol="0">
            <a:spAutoFit/>
          </a:bodyPr>
          <a:lstStyle/>
          <a:p>
            <a:pPr algn="ctr"/>
            <a:r>
              <a:rPr lang="fr-FR" dirty="0" smtClean="0">
                <a:latin typeface="Arial" pitchFamily="34" charset="0"/>
                <a:cs typeface="Arial" pitchFamily="34" charset="0"/>
              </a:rPr>
              <a:t>En se basant sur l’exemple de la vitrine </a:t>
            </a:r>
            <a:r>
              <a:rPr lang="fr-FR" dirty="0" err="1" smtClean="0">
                <a:latin typeface="Arial" pitchFamily="34" charset="0"/>
                <a:cs typeface="Arial" pitchFamily="34" charset="0"/>
              </a:rPr>
              <a:t>Ubicity</a:t>
            </a:r>
            <a:r>
              <a:rPr lang="fr-FR" dirty="0" smtClean="0">
                <a:latin typeface="Arial" pitchFamily="34" charset="0"/>
                <a:cs typeface="Arial" pitchFamily="34" charset="0"/>
              </a:rPr>
              <a:t> TM comme innovation sensorielle on peut imaginer des idées novatrices.</a:t>
            </a:r>
          </a:p>
          <a:p>
            <a:pPr algn="ctr"/>
            <a:r>
              <a:rPr lang="fr-FR" dirty="0" smtClean="0">
                <a:latin typeface="Arial" pitchFamily="34" charset="0"/>
                <a:cs typeface="Arial" pitchFamily="34" charset="0"/>
              </a:rPr>
              <a:t>Le point clé de cette innovation est de promouvoir l’enseigne à tout heure, sans que l’enseigne n’ai besoin d’être ouverte, et ce, directement dans la rue.</a:t>
            </a:r>
          </a:p>
          <a:p>
            <a:pPr algn="ctr"/>
            <a:endParaRPr lang="fr-FR" dirty="0">
              <a:latin typeface="Arial" pitchFamily="34" charset="0"/>
              <a:cs typeface="Arial" pitchFamily="34" charset="0"/>
            </a:endParaRPr>
          </a:p>
          <a:p>
            <a:pPr algn="ctr"/>
            <a:r>
              <a:rPr lang="fr-FR" b="1" i="1" dirty="0" smtClean="0">
                <a:solidFill>
                  <a:srgbClr val="7030A0"/>
                </a:solidFill>
                <a:latin typeface="Arial" pitchFamily="34" charset="0"/>
                <a:cs typeface="Arial" pitchFamily="34" charset="0"/>
              </a:rPr>
              <a:t>Idée novatrice :</a:t>
            </a:r>
          </a:p>
          <a:p>
            <a:pPr algn="ctr"/>
            <a:r>
              <a:rPr lang="fr-FR" b="1" dirty="0" smtClean="0">
                <a:solidFill>
                  <a:srgbClr val="7030A0"/>
                </a:solidFill>
                <a:latin typeface="Arial" pitchFamily="34" charset="0"/>
                <a:cs typeface="Arial" pitchFamily="34" charset="0"/>
              </a:rPr>
              <a:t>Une vitrine animée permettant de ressentir la  texture d’un objet. Par exemple pouvoir sélectionner un plaid sur cette vitrine et que celle-ci puisse faire ressentir la texture de l’objet, comme si c’était en condition réelle.</a:t>
            </a:r>
            <a:endParaRPr lang="fr-FR" b="1" dirty="0">
              <a:solidFill>
                <a:srgbClr val="7030A0"/>
              </a:solidFill>
              <a:latin typeface="Arial" pitchFamily="34" charset="0"/>
              <a:cs typeface="Arial" pitchFamily="34" charset="0"/>
            </a:endParaRPr>
          </a:p>
          <a:p>
            <a:endParaRPr lang="fr-FR" dirty="0">
              <a:latin typeface="Arial" pitchFamily="34" charset="0"/>
              <a:cs typeface="Arial" pitchFamily="34" charset="0"/>
            </a:endParaRPr>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195275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Odeur - parfum</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395536" y="2996952"/>
            <a:ext cx="8208912" cy="1200329"/>
          </a:xfrm>
          <a:prstGeom prst="rect">
            <a:avLst/>
          </a:prstGeom>
          <a:noFill/>
        </p:spPr>
        <p:txBody>
          <a:bodyPr wrap="square" rtlCol="0">
            <a:spAutoFit/>
          </a:bodyPr>
          <a:lstStyle/>
          <a:p>
            <a:r>
              <a:rPr lang="fr-FR" dirty="0" smtClean="0">
                <a:latin typeface="Arial" pitchFamily="34" charset="0"/>
                <a:cs typeface="Arial" pitchFamily="34" charset="0"/>
              </a:rPr>
              <a:t>Le marketing olfactif regroupe l'ensemble des odeurs et parfums émient dans le point de vente. L'odeur influence la perception que peut avoir un consommateur du produit et elle contribue à renforcer le positionnement de la marque.</a:t>
            </a:r>
            <a:endParaRPr lang="fr-FR" dirty="0">
              <a:latin typeface="Arial" pitchFamily="34" charset="0"/>
              <a:cs typeface="Arial" pitchFamily="34" charset="0"/>
            </a:endParaRPr>
          </a:p>
        </p:txBody>
      </p:sp>
      <p:sp>
        <p:nvSpPr>
          <p:cNvPr id="6" name="ZoneTexte 5"/>
          <p:cNvSpPr txBox="1"/>
          <p:nvPr/>
        </p:nvSpPr>
        <p:spPr>
          <a:xfrm>
            <a:off x="460375" y="4289365"/>
            <a:ext cx="4968552" cy="2585323"/>
          </a:xfrm>
          <a:prstGeom prst="rect">
            <a:avLst/>
          </a:prstGeom>
          <a:noFill/>
        </p:spPr>
        <p:txBody>
          <a:bodyPr wrap="square" rtlCol="0">
            <a:spAutoFit/>
          </a:bodyPr>
          <a:lstStyle/>
          <a:p>
            <a:pPr algn="just"/>
            <a:r>
              <a:rPr lang="fr-FR" i="1" dirty="0" smtClean="0">
                <a:latin typeface="Arial" pitchFamily="34" charset="0"/>
                <a:cs typeface="Arial" pitchFamily="34" charset="0"/>
              </a:rPr>
              <a:t>Exemple </a:t>
            </a:r>
            <a:r>
              <a:rPr lang="fr-FR" i="1" dirty="0">
                <a:latin typeface="Arial" pitchFamily="34" charset="0"/>
                <a:cs typeface="Arial" pitchFamily="34" charset="0"/>
              </a:rPr>
              <a:t>: </a:t>
            </a:r>
            <a:r>
              <a:rPr lang="fr-FR" dirty="0">
                <a:latin typeface="Arial" pitchFamily="34" charset="0"/>
                <a:cs typeface="Arial" pitchFamily="34" charset="0"/>
              </a:rPr>
              <a:t> </a:t>
            </a:r>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Le </a:t>
            </a:r>
            <a:r>
              <a:rPr lang="fr-FR" b="1" dirty="0" smtClean="0">
                <a:latin typeface="Arial" pitchFamily="34" charset="0"/>
                <a:cs typeface="Arial" pitchFamily="34" charset="0"/>
              </a:rPr>
              <a:t>«</a:t>
            </a:r>
            <a:r>
              <a:rPr lang="fr-FR" b="1" dirty="0" err="1" smtClean="0">
                <a:latin typeface="Arial" pitchFamily="34" charset="0"/>
                <a:cs typeface="Arial" pitchFamily="34" charset="0"/>
              </a:rPr>
              <a:t>Perfume</a:t>
            </a:r>
            <a:r>
              <a:rPr lang="fr-FR" b="1" dirty="0" smtClean="0">
                <a:latin typeface="Arial" pitchFamily="34" charset="0"/>
                <a:cs typeface="Arial" pitchFamily="34" charset="0"/>
              </a:rPr>
              <a:t>-Jockey» qui mixe des odeurs comme un DJ mixe des musiques. A l’aide de table de mixage spécifiques le </a:t>
            </a:r>
            <a:r>
              <a:rPr lang="fr-FR" b="1" dirty="0" err="1" smtClean="0">
                <a:latin typeface="Arial" pitchFamily="34" charset="0"/>
                <a:cs typeface="Arial" pitchFamily="34" charset="0"/>
              </a:rPr>
              <a:t>Perfume</a:t>
            </a:r>
            <a:r>
              <a:rPr lang="fr-FR" b="1" dirty="0" smtClean="0">
                <a:latin typeface="Arial" pitchFamily="34" charset="0"/>
                <a:cs typeface="Arial" pitchFamily="34" charset="0"/>
              </a:rPr>
              <a:t>-Jockey  diffuse des odeurs durant la soirée. Les odeurs sont choisies en fonction de la cible (si elle est féminine on retrouvera des senteurs tel que le jasmin) ou selon le thème choisi.</a:t>
            </a:r>
            <a:endParaRPr lang="fr-FR" b="1" dirty="0">
              <a:latin typeface="Arial" pitchFamily="34" charset="0"/>
              <a:cs typeface="Arial" pitchFamily="34" charset="0"/>
            </a:endParaRPr>
          </a:p>
        </p:txBody>
      </p:sp>
      <p:sp>
        <p:nvSpPr>
          <p:cNvPr id="27650" name="AutoShape 2" descr="data:image/jpeg;base64,/9j/4AAQSkZJRgABAQAAAQABAAD/2wCEAAkGBwgHBgkIBwgVFRUXFRYPFxgYGRwcIRodIR0cIigoKx8wKC0pIR8qHB8gKj0hJjAsMzAyIyEzPDosNzQtLjcBCgoKBgYGDg8PDisZExkrKysrKysrKysrKysrKysrKysrKysrKysrKysrKysrKysrKysrKysrKysrKysrKysrK//AABEIAIQBfwMBIgACEQEDEQH/xAAbAAEAAgMBAQAAAAAAAAAAAAAABgcDBAUIAv/EAD4QAQACAQMCAQkDCQcFAAAAAAABAgMEBREGEiEHCBMiMUFRYYEycZEUI0KhorGywcIVFjNSYpLRNjdyc3T/xAAUAQEAAAAAAAAAAAAAAAAAAAAA/8QAFBEBAAAAAAAAAAAAAAAAAAAAAP/aAAwDAQACEQMRAD8Ao0AAAAAAAAAAAAAAAAAAAAAAAAdLdNty7Xp9FXUeF8uONRNffFZme38ax3cfCYc0AAAAAAAAAAAAAAAAAAAAAAAAAAAAAAAAAAAAAAAAAAAABIOg9gnqbqvb9rmJ7bX7snypXxt+qOPvmEfXP5tu0xk3Ldt4vH2KV09fvtPdP14rH4yCF+WG8W8o271pHFazixViPZEVxUjiI90eCGJf5W/+42+f+yP4KogAAAAAAAAAAAAAAAAAAAAAAAAAAAAAAAAAAAAAAAAAAAAA9IebrpfQ9E6rPMeN9TefpFaR+/l5vem/IBaLeT3FET7M2WJ/GJBTXloxTi8pe8xPvnFb8cWOUJWb5wml9B15XNFf8TBjtz8ZibV/dEKyAAAAAAAAAAAAAAAAAAAAAAAAAAAAAAAAAAAAAAAAAAAAAeiPNv1Pf0puWmmfs6mb/S1KfzrLzuu7zadVPp980c292LLEfW0T/IGLzltN27hsWr4+1TLj/wBs0n+pSz0J5yWGLdObTm48YzzX8aT/AMQ89gAAAAAAAAAAAAAAAAAAAAAAAAAAAAAAAAAAAAAAAAAAAALT83XUTi641OLnwvpbx9Yvjn90SqxP/IZqPQeUfQV/z1y4/wBiZ/kCzfON/wCj9D/9Nf4LvOa/vOU1VKbNsujmfG2W+WPurWI/rhQIAAAAAAAAAAAAAAAAAAAAAAAAAAAAAAAAAAAAAAAAAAAACY+R+018pGxzWf07x+OO6HJ55EdN6fyi7flmeIx1y5p5+EUtH9QO35xW511XVuk2+lv8HDHPyteef4Yqqh2+tt4/t/qzdN0j2ZMszX/xj1a/sxDiAAAAAAAAAAAAAAAAAAAAAAAAAAAAAAAAAAAAAAAAADc121blt+PHk1+35cUW+zN6WrFvumY8fowafTZ9VeaabBa88c8ViZnj6AxDNqNNqNLaKanBakz48WiY/e2NJs2663TW1Wi2zNkpHMTemO1qxx84jgGikvTG6V2HaN61uO/53Ni/IMURPjEXmJvb6VrERMe+yNPvJXJTtrlrMeHMcxx4A+B9ZKXx2mmSsxPwmOH1iwZs0TOLFa3Ht4iZ4BjB0LbJu1dDGvtteeMXHd6T0d+zj493HHHzBzwZo02onSzqowW9H3ej7+J7e7jnjn2c8ePAMIAAAAAAAAAAAAAAAAAAAAAAAAAAAAAAAAADpdObhi2nqDbtx1GHvrizY8tq/GK2ifxc1s7drcu3a/BrdPFe6lovHdEWiZj4xPhMfIFgdW5dw3LYN33LZepp1ejvlplz4ssTGTBNrz2+rbnivdMR3UmOfZ7Gn5Ib2xa7qO9Nd6CY23PMZfW/N+vh9bw8fD5eLmbx1nOu2rWbft+y6fS1z2rkzzii3OSaz3RHjM9tYt49teGj0n1D/d3U63JbQ0zVzYL6S9LzaImtrVmfGJif0f1gydZanNqdfhtn6knX8U4jJ+c9Xxn1fWiJ+fh8U46Tpr7+TDR223fseitXcbWnJkzeiiY9HHh/q+Pb7+Fdb7uOi3HUY8mg2jHpoivbNcdr2iZ59vrTM8/c+8m/ai/S+Lp+cdfR1zzq4t493dNe3j4ccA2/KBr9BufWW663aePRXyc1mK9sWniItbj/AFX5t9U48oexbXuO47bn13U2DT2/ItNX0d6ZZnjs9vMVmPFUztdVdQZeo9bptVm08UmmDFpoiJmeYpHHP3yDu+VrFGXyma/D6SOJjS17vd44MUcuj111Nu3S3UN+num9XbTYNNFMda4+I757a2m1p/TtaZ9/h+tDuq98ydSb7qN2zYIpN4x17YnmI7KVp7fn28u5/fTb9y0+njqrpumry46RirmjNfDa1Y9kX7ft8R7/AAn5gyeULs3LaenepL4Ix5tTiyVzRWIrF7Y79vfx8bRPj7vCFhaCuv0O2dKb/fe/Q6PT6HDOpxRN7TeJtfw9FETExf7Pdbj2fJT3U/UOq6i12PPqMdMdKUjDixY44pjpHsiI/n73T0vXm56XVbZmxYcfGHS/2fNJiZrlxczMxeOfHnn3ceyARvW5MefW58unxdtbXtatfhEzPEfSF36bpbcp6YxdEztOT0d9JOqtn7fVjVzMZIju444isRTn58fNS2j19dHvOHcMWlrxTLGaMc8zXwtzFfbzNfd7eeG3k6l3S/UVt9/KJ9LOb8q9s8Rbu7uOP8vu4+HgDk3pbHe1L1mJieJifdL5b297jO77vq9xtp645y3tlmtOe2Jnxnjn58y0Q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AutoShape 2" descr="Perfume Jockey Lalo"/>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6592" y="4044989"/>
            <a:ext cx="2552700" cy="2552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5411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Odeur - parfum</a:t>
            </a:r>
          </a:p>
        </p:txBody>
      </p:sp>
      <p:sp>
        <p:nvSpPr>
          <p:cNvPr id="4" name="ZoneTexte 3"/>
          <p:cNvSpPr txBox="1"/>
          <p:nvPr/>
        </p:nvSpPr>
        <p:spPr>
          <a:xfrm>
            <a:off x="395536" y="2364990"/>
            <a:ext cx="7903934"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Idée novatrice</a:t>
            </a:r>
          </a:p>
        </p:txBody>
      </p:sp>
      <p:sp>
        <p:nvSpPr>
          <p:cNvPr id="5" name="ZoneTexte 4"/>
          <p:cNvSpPr txBox="1"/>
          <p:nvPr/>
        </p:nvSpPr>
        <p:spPr>
          <a:xfrm>
            <a:off x="395536" y="2996952"/>
            <a:ext cx="8208912" cy="2862322"/>
          </a:xfrm>
          <a:prstGeom prst="rect">
            <a:avLst/>
          </a:prstGeom>
          <a:noFill/>
        </p:spPr>
        <p:txBody>
          <a:bodyPr wrap="square" rtlCol="0">
            <a:spAutoFit/>
          </a:bodyPr>
          <a:lstStyle/>
          <a:p>
            <a:pPr algn="ctr"/>
            <a:r>
              <a:rPr lang="fr-FR" dirty="0" smtClean="0">
                <a:latin typeface="Arial" pitchFamily="34" charset="0"/>
                <a:cs typeface="Arial" pitchFamily="34" charset="0"/>
              </a:rPr>
              <a:t>En se basant sur l’exemple du </a:t>
            </a:r>
            <a:r>
              <a:rPr lang="fr-FR" dirty="0" err="1" smtClean="0">
                <a:latin typeface="Arial" pitchFamily="34" charset="0"/>
                <a:cs typeface="Arial" pitchFamily="34" charset="0"/>
              </a:rPr>
              <a:t>Perfume</a:t>
            </a:r>
            <a:r>
              <a:rPr lang="fr-FR" dirty="0" smtClean="0">
                <a:latin typeface="Arial" pitchFamily="34" charset="0"/>
                <a:cs typeface="Arial" pitchFamily="34" charset="0"/>
              </a:rPr>
              <a:t>-Jockey comme innovation sensorielle on peut imaginer des idées novatrices.</a:t>
            </a:r>
          </a:p>
          <a:p>
            <a:pPr algn="ctr"/>
            <a:r>
              <a:rPr lang="fr-FR" dirty="0" smtClean="0">
                <a:latin typeface="Arial" pitchFamily="34" charset="0"/>
                <a:cs typeface="Arial" pitchFamily="34" charset="0"/>
              </a:rPr>
              <a:t>Le point clé de cette innovation est de faire découvrir dans une ambiance conviviale, des odeurs.</a:t>
            </a:r>
          </a:p>
          <a:p>
            <a:pPr algn="ctr"/>
            <a:endParaRPr lang="fr-FR" dirty="0">
              <a:latin typeface="Arial" pitchFamily="34" charset="0"/>
              <a:cs typeface="Arial" pitchFamily="34" charset="0"/>
            </a:endParaRPr>
          </a:p>
          <a:p>
            <a:pPr algn="ctr"/>
            <a:r>
              <a:rPr lang="fr-FR" b="1" dirty="0" smtClean="0">
                <a:solidFill>
                  <a:srgbClr val="7030A0"/>
                </a:solidFill>
                <a:latin typeface="Arial" pitchFamily="34" charset="0"/>
                <a:cs typeface="Arial" pitchFamily="34" charset="0"/>
              </a:rPr>
              <a:t>Idée novatrice :</a:t>
            </a:r>
          </a:p>
          <a:p>
            <a:pPr algn="ctr"/>
            <a:r>
              <a:rPr lang="fr-FR" b="1" dirty="0" smtClean="0">
                <a:solidFill>
                  <a:srgbClr val="7030A0"/>
                </a:solidFill>
                <a:latin typeface="Arial" pitchFamily="34" charset="0"/>
                <a:cs typeface="Arial" pitchFamily="34" charset="0"/>
              </a:rPr>
              <a:t>Des diffuseurs d’odeurs, installés dans les rayons qui guideraient le consommateurs : chocolat au rayon sucreries, viande grillées au rayon boucherie </a:t>
            </a:r>
            <a:r>
              <a:rPr lang="fr-FR" b="1" dirty="0" err="1" smtClean="0">
                <a:solidFill>
                  <a:srgbClr val="7030A0"/>
                </a:solidFill>
                <a:latin typeface="Arial" pitchFamily="34" charset="0"/>
                <a:cs typeface="Arial" pitchFamily="34" charset="0"/>
              </a:rPr>
              <a:t>etc</a:t>
            </a:r>
            <a:r>
              <a:rPr lang="fr-FR" b="1" dirty="0" smtClean="0">
                <a:solidFill>
                  <a:srgbClr val="7030A0"/>
                </a:solidFill>
                <a:latin typeface="Arial" pitchFamily="34" charset="0"/>
                <a:cs typeface="Arial" pitchFamily="34" charset="0"/>
              </a:rPr>
              <a:t>…</a:t>
            </a:r>
            <a:endParaRPr lang="fr-FR" b="1" dirty="0">
              <a:solidFill>
                <a:srgbClr val="7030A0"/>
              </a:solidFill>
              <a:latin typeface="Arial" pitchFamily="34" charset="0"/>
              <a:cs typeface="Arial" pitchFamily="34" charset="0"/>
            </a:endParaRPr>
          </a:p>
          <a:p>
            <a:endParaRPr lang="fr-FR" dirty="0">
              <a:latin typeface="Arial" pitchFamily="34" charset="0"/>
              <a:cs typeface="Arial" pitchFamily="34" charset="0"/>
            </a:endParaRPr>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27520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Goût &amp; saveur &amp; arôme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395536" y="2924944"/>
            <a:ext cx="8208912" cy="1200329"/>
          </a:xfrm>
          <a:prstGeom prst="rect">
            <a:avLst/>
          </a:prstGeom>
          <a:noFill/>
        </p:spPr>
        <p:txBody>
          <a:bodyPr wrap="square" rtlCol="0">
            <a:spAutoFit/>
          </a:bodyPr>
          <a:lstStyle/>
          <a:p>
            <a:r>
              <a:rPr lang="fr-FR" dirty="0" smtClean="0">
                <a:latin typeface="Arial" pitchFamily="34" charset="0"/>
                <a:cs typeface="Arial" pitchFamily="34" charset="0"/>
              </a:rPr>
              <a:t>Le marketing gustatif permet de faire découvrir un produit au client en le lui faisant goûter. Cela permet de promouvoir un nouveau produit, d’en faire apprécié ses qualités mais également de faire découvrir des goûts originaux où les consommateurs restent souvent septiques.</a:t>
            </a:r>
            <a:endParaRPr lang="fr-FR" dirty="0">
              <a:latin typeface="Arial" pitchFamily="34" charset="0"/>
              <a:cs typeface="Arial" pitchFamily="34" charset="0"/>
            </a:endParaRPr>
          </a:p>
        </p:txBody>
      </p:sp>
      <p:sp>
        <p:nvSpPr>
          <p:cNvPr id="6" name="ZoneTexte 5"/>
          <p:cNvSpPr txBox="1"/>
          <p:nvPr/>
        </p:nvSpPr>
        <p:spPr>
          <a:xfrm>
            <a:off x="467544" y="4653136"/>
            <a:ext cx="4968552" cy="1477328"/>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r>
              <a:rPr lang="fr-FR" dirty="0" err="1" smtClean="0">
                <a:latin typeface="Arial" panose="020B0604020202020204" pitchFamily="34" charset="0"/>
                <a:cs typeface="Arial" panose="020B0604020202020204" pitchFamily="34" charset="0"/>
              </a:rPr>
              <a:t>Milka</a:t>
            </a:r>
            <a:r>
              <a:rPr lang="fr-FR" dirty="0" smtClean="0">
                <a:latin typeface="Arial" panose="020B0604020202020204" pitchFamily="34" charset="0"/>
                <a:cs typeface="Arial" panose="020B0604020202020204" pitchFamily="34" charset="0"/>
              </a:rPr>
              <a:t> a récemment commercialisé un nouveau produit pour le moins original : Le </a:t>
            </a:r>
            <a:r>
              <a:rPr lang="fr-FR" dirty="0" err="1" smtClean="0">
                <a:latin typeface="Arial" panose="020B0604020202020204" pitchFamily="34" charset="0"/>
                <a:cs typeface="Arial" panose="020B0604020202020204" pitchFamily="34" charset="0"/>
              </a:rPr>
              <a:t>Cranchito</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Snax</a:t>
            </a:r>
            <a:r>
              <a:rPr lang="fr-FR" dirty="0" smtClean="0">
                <a:latin typeface="Arial" panose="020B0604020202020204" pitchFamily="34" charset="0"/>
                <a:cs typeface="Arial" panose="020B0604020202020204" pitchFamily="34" charset="0"/>
              </a:rPr>
              <a:t>. Il s’agit de chips salé garnis de chocolat </a:t>
            </a:r>
            <a:r>
              <a:rPr lang="fr-FR" dirty="0" err="1" smtClean="0">
                <a:latin typeface="Arial" panose="020B0604020202020204" pitchFamily="34" charset="0"/>
                <a:cs typeface="Arial" panose="020B0604020202020204" pitchFamily="34" charset="0"/>
              </a:rPr>
              <a:t>Milka</a:t>
            </a:r>
            <a:r>
              <a:rPr lang="fr-FR" dirty="0" smtClean="0">
                <a:latin typeface="Arial" panose="020B0604020202020204" pitchFamily="34" charset="0"/>
                <a:cs typeface="Arial" panose="020B0604020202020204" pitchFamily="34" charset="0"/>
              </a:rPr>
              <a:t> !</a:t>
            </a:r>
            <a:endParaRPr lang="fr-FR" dirty="0"/>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AutoShape 8" descr="http://proddb.kraft-hosting.net/prod_db/proddbimg/17805.pn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3"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4" y="4321432"/>
            <a:ext cx="1872208" cy="20917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8245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Goût &amp; saveur &amp; arôme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Idée novatrice</a:t>
            </a:r>
          </a:p>
        </p:txBody>
      </p:sp>
      <p:sp>
        <p:nvSpPr>
          <p:cNvPr id="5" name="ZoneTexte 4"/>
          <p:cNvSpPr txBox="1"/>
          <p:nvPr/>
        </p:nvSpPr>
        <p:spPr>
          <a:xfrm>
            <a:off x="395536" y="2996952"/>
            <a:ext cx="8208912" cy="2585323"/>
          </a:xfrm>
          <a:prstGeom prst="rect">
            <a:avLst/>
          </a:prstGeom>
          <a:noFill/>
        </p:spPr>
        <p:txBody>
          <a:bodyPr wrap="square" rtlCol="0">
            <a:spAutoFit/>
          </a:bodyPr>
          <a:lstStyle/>
          <a:p>
            <a:pPr algn="ctr"/>
            <a:r>
              <a:rPr lang="fr-FR" dirty="0" smtClean="0">
                <a:latin typeface="Arial" pitchFamily="34" charset="0"/>
                <a:cs typeface="Arial" pitchFamily="34" charset="0"/>
              </a:rPr>
              <a:t>En se basant sur l’exemple du </a:t>
            </a:r>
            <a:r>
              <a:rPr lang="fr-FR" dirty="0" err="1" smtClean="0">
                <a:latin typeface="Arial" pitchFamily="34" charset="0"/>
                <a:cs typeface="Arial" pitchFamily="34" charset="0"/>
              </a:rPr>
              <a:t>du</a:t>
            </a:r>
            <a:r>
              <a:rPr lang="fr-FR" dirty="0" smtClean="0">
                <a:latin typeface="Arial" pitchFamily="34" charset="0"/>
                <a:cs typeface="Arial" pitchFamily="34" charset="0"/>
              </a:rPr>
              <a:t> </a:t>
            </a:r>
            <a:r>
              <a:rPr lang="fr-FR" dirty="0" err="1" smtClean="0">
                <a:latin typeface="Arial" pitchFamily="34" charset="0"/>
                <a:cs typeface="Arial" pitchFamily="34" charset="0"/>
              </a:rPr>
              <a:t>Cranchito</a:t>
            </a:r>
            <a:r>
              <a:rPr lang="fr-FR" dirty="0" smtClean="0">
                <a:latin typeface="Arial" pitchFamily="34" charset="0"/>
                <a:cs typeface="Arial" pitchFamily="34" charset="0"/>
              </a:rPr>
              <a:t> </a:t>
            </a:r>
            <a:r>
              <a:rPr lang="fr-FR" dirty="0" err="1" smtClean="0">
                <a:latin typeface="Arial" pitchFamily="34" charset="0"/>
                <a:cs typeface="Arial" pitchFamily="34" charset="0"/>
              </a:rPr>
              <a:t>Snax</a:t>
            </a:r>
            <a:r>
              <a:rPr lang="fr-FR" dirty="0" smtClean="0">
                <a:latin typeface="Arial" pitchFamily="34" charset="0"/>
                <a:cs typeface="Arial" pitchFamily="34" charset="0"/>
              </a:rPr>
              <a:t> comme innovation sensorielle on peut imaginer des idées novatrices,</a:t>
            </a:r>
          </a:p>
          <a:p>
            <a:pPr algn="ctr"/>
            <a:r>
              <a:rPr lang="fr-FR" dirty="0" smtClean="0">
                <a:latin typeface="Arial" pitchFamily="34" charset="0"/>
                <a:cs typeface="Arial" pitchFamily="34" charset="0"/>
              </a:rPr>
              <a:t>Le point clé de cette innovation est l’originalité du mélange sucré du chocolat avec le salé de la chips.</a:t>
            </a:r>
          </a:p>
          <a:p>
            <a:pPr algn="ctr"/>
            <a:endParaRPr lang="fr-FR" dirty="0" smtClean="0">
              <a:latin typeface="Arial" pitchFamily="34" charset="0"/>
              <a:cs typeface="Arial" pitchFamily="34" charset="0"/>
            </a:endParaRPr>
          </a:p>
          <a:p>
            <a:pPr algn="ctr"/>
            <a:endParaRPr lang="fr-FR" i="1" dirty="0">
              <a:latin typeface="Arial" pitchFamily="34" charset="0"/>
              <a:cs typeface="Arial" pitchFamily="34" charset="0"/>
            </a:endParaRPr>
          </a:p>
          <a:p>
            <a:pPr algn="ctr"/>
            <a:r>
              <a:rPr lang="fr-FR" b="1" i="1" dirty="0" smtClean="0">
                <a:solidFill>
                  <a:srgbClr val="7030A0"/>
                </a:solidFill>
                <a:latin typeface="Arial" pitchFamily="34" charset="0"/>
                <a:cs typeface="Arial" pitchFamily="34" charset="0"/>
              </a:rPr>
              <a:t>Idée novatrice :</a:t>
            </a:r>
          </a:p>
          <a:p>
            <a:pPr algn="ctr"/>
            <a:r>
              <a:rPr lang="fr-FR" b="1" dirty="0" smtClean="0">
                <a:solidFill>
                  <a:srgbClr val="7030A0"/>
                </a:solidFill>
                <a:latin typeface="Arial" pitchFamily="34" charset="0"/>
                <a:cs typeface="Arial" pitchFamily="34" charset="0"/>
              </a:rPr>
              <a:t>Elaborer une tablette de chocolat </a:t>
            </a:r>
            <a:r>
              <a:rPr lang="fr-FR" b="1" dirty="0" err="1" smtClean="0">
                <a:solidFill>
                  <a:srgbClr val="7030A0"/>
                </a:solidFill>
                <a:latin typeface="Arial" pitchFamily="34" charset="0"/>
                <a:cs typeface="Arial" pitchFamily="34" charset="0"/>
              </a:rPr>
              <a:t>Milka</a:t>
            </a:r>
            <a:r>
              <a:rPr lang="fr-FR" b="1" dirty="0" smtClean="0">
                <a:solidFill>
                  <a:srgbClr val="7030A0"/>
                </a:solidFill>
                <a:latin typeface="Arial" pitchFamily="34" charset="0"/>
                <a:cs typeface="Arial" pitchFamily="34" charset="0"/>
              </a:rPr>
              <a:t> allié au bois de chêne.</a:t>
            </a:r>
            <a:endParaRPr lang="fr-FR" b="1" dirty="0">
              <a:solidFill>
                <a:srgbClr val="7030A0"/>
              </a:solidFill>
              <a:latin typeface="Arial" pitchFamily="34" charset="0"/>
              <a:cs typeface="Arial" pitchFamily="34" charset="0"/>
            </a:endParaRPr>
          </a:p>
          <a:p>
            <a:endParaRPr lang="fr-FR" dirty="0">
              <a:latin typeface="Arial" pitchFamily="34" charset="0"/>
              <a:cs typeface="Arial" pitchFamily="34" charset="0"/>
            </a:endParaRPr>
          </a:p>
        </p:txBody>
      </p:sp>
      <p:sp>
        <p:nvSpPr>
          <p:cNvPr id="26626" name="AutoShape 2" descr="data:image/jpeg;base64,/9j/4AAQSkZJRgABAQAAAQABAAD/2wCEAAkGBxQSEhQUEhQVFhUXGBcYGBcXFhgWGBcYHBcXHRgdHBUYHyggGB0lHBcYITEhJSkrLi4uFx8zODQsNygtLisBCgoKDg0OGxAQGywkHyQsLiw0NCwsLC0sLCwsMCw0LCwsLCwsLCw0LCwsLCwsLCwsLCwsLCwsLCwsLCwsLCwsLP/AABEIALgBEgMBIgACEQEDEQH/xAAcAAABBAMBAAAAAAAAAAAAAAAFAgMEBgABBwj/xABIEAACAQIEAgcEBwMJBwUAAAABAhEAAwQSITEFQQYTIlFhcYEHMpGhFCNCUrHB8BWS0TNTYnKCorLS4SRDVGOjwvEWF3ODlP/EABoBAAIDAQEAAAAAAAAAAAAAAAEDAAIEBQb/xAAvEQACAgEDAgMHBAMBAAAAAAAAAQIRAxIhMRNBBCJRMmFxkaHR8BSBscFS4fFy/9oADAMBAAIRAxEAPwC321qdgsIbjZV38dgKYRKl4PENbbMu+2uxFcuNXvwdV3WxNxHAyqlg0wJIiPgZoVloli+KvcGXQA7xz9agUZ6b8pXHrrzCIpQpUVmWqDDBW61FZUIKBrYNJrYoAFUoUitioQXW6TW6BBVYK1W1oBQqt1qlUAiLgpFOXKQKhDK2BWRW8tAJlZT1nDM2qjT0H40gpGhqUTUuBFZS4rIoBsQVrMtLitGpYLNRWqVWqITUVqK3WOQBLEAeOlAliStNtaPKkDHqWy21Z28iBvG/x+FMt1jmG07guhHvbnUnbvFGmByH/o9ZTKcDcgGd/wCgP41upUinUj6j2GtqXCq6sCJ0IPf3VP8A2cajcD4SLiK8kTPId5H5VYcPg8v2ifOun0rMcs1FcxGHyanQeP8AGopvLzI+NWPitowdZ8IE7j1oSbYrNkhpZoxz1KyMuu1KC0p8Ip5R5ac/CmMaeqgyY2jf4UpK9htjxFZlqAOKr3/3T+QpQ4qn3v7rfwo6JehNSJ2WthKhjiifeHwanTj7ce/r3ZYHjrP5VNEvQGpD+SthKYGNU8x8fCaUuLU8x+8KHTn6BtD2St5KaGJXvHxFKGIH6IoOMlyibDmWsC1rrfA045jf5EH8DVaYbRoCt0gXRW+tHfQpkFEUkCsN0d9NnELtOvqaFMKHa3TYujuPw/jUhEmokBuiTgsbkEESPnTWKu52LRFPpg55j4031Ik6jSOfeKe45NKi+BCcFJyXJGisinWKjdl+IpHXp3j50nQxmsTFZlpaYhD9489FkR5kiKj3cWfsj4/wqaGTULK1Fv4xV2Mnw/jUPjOMWynWYhiqSBsTqTAGVRzNCrPSTBn/AHp9bdz/AC1bSy2oK4jiDQTEDwEnXzpHUk6nfvJn59wph+NYQrpfTddyy/aE7juomvFsIUaMRYJytp1qDkeU6eVCirnRvD8HDm20uMjB1yu6AkDs5gpGcc8pkVY8Jw5LevlqdOUc63w/FWioCOh0Huup5eBqB1BbUy3iZNPpYkpPczauo2roKjFWxpnX4isoW6amsq/6mfogdGPvH+iwjC2x3Z/8bUStXJnwMUK6LtOHEaQzePOfzojh8ME+0TpGsa6k8vM1ug7imZ8iqbEcR9xu+PzFA33o1jLJhjmkREad450Ke3zrH4n2jV4fgaFD+P8A8n/aFEIpvEba/hNIhzsaWVVFLbBj3wCadGCuHZD6kD8f0KsAJNLVafWQpUSvrwu4fufEny5U8nBTGrH0Eee5o9l/X/ithKmib7kuIIXg685Pm3hHIU6nBrfMAbc3P4GieSt9XQ6Mg6kCDwe33f3m/jWv2Mnj8aMC0e6kMADlMBomCQDExMHWJ0mg8UgdSIK/Yy97fvf6UocI/pN8R/Cjf0J94j1FM476lSz7Du1NV0SurB1IA39lMNc7fvD8K2OHt/OP8Z/Omb3SK2tlripdcgkLbVBmeJ5k5VGnMzyAJ0qTYxtxlnqe3LDL1gIEMV7T5QBqOU1ScXHlllOL4Rr6C/8AOH4T+dScJYyyDqeZiJ9Kp/FOmd/DuyXMPYJVVYlMQxHaF0xJtb/VH4irZwzFdapeMvadYmfcuMkzA3yz60HBpX2Cpp7E2pdgTHpUSpeH3X0oQ9orPgm4jBW8rEryJ3P5GheP4cuUBBqDrrAg5j30VuXNX7LRBEwRsAdD/aP7pofbbMoCgkyg0B00beQIHjArdnVKly/szHik7tgz6A/d+FbGCb7p+FGfob+HxrPo9z9EVj0ZPQ09VeqA30PtBipJWYMHSRBg+IpYtkHTSjAS4O/5VnWuN/wqOMu5Op6V8yhe1B2OBJYkxds7n/mCue4nFnqMIQqr2r6yoicvU6k8zrvXcuMcPtYq0bV9AyEqxALKZUgr2lIO4FVx/Zvw87Wri+V5/wDuJq8a2vs7+hRu2n+d/ucw4o90H6zrQTbw+jWAoKlyFlgxyjsCG3fUECNROIukWVzgDMgKk2WVmAg9m5seWvcR3117GezLCHtdZioMD+WJjL7o7QO06d3KoGJ9mNi4EVsRiSqDKgZkYIumigroNB8B3Cm9WCdFlbRQ+E46yt64blvC3UIYAOvVWplD2AwBU7jad6h37qgMRbs28tkxkvSCQdGDK5zXI+ySZiYrqFr2Yy5dcdfDtOZmVWJmNzIn3R8BTfEvZtcMq2OLAoyH/Zrc5WjNrm3lRrv8TV9cavsVT3ovqWwQNeVbppdAB3VlYi1MZ6LY5rlpi7ZiHI5DTKvdRgedc84XxfJ2bTKZMwV1nQc4PKrGmNxPO0/okj8NPnW6GdVQrJh3sK4rHAHq+0SecabBt57qjsNKhpiCzgvbcE82WNY7/lU07VlzScpDYRUUqGHWomOtkr7xXXcRP94EUQIqNjh2PUVSHI2wcmHbldf1Fv8AyUotcWD73aAPZAgaySZ/KpFhf16VKsKZFdHG7SEz2Yi1iEMAsAToBmEzUq3bBmCNN9Rp6UOdJdWJJidNYkgD3ZjTuO3nUy1b1zabaj+H65CtSqjO5MWwUOqFhmbULpMd8bxMCalXPqxOR2PIKsknz2HmSBUW9woPcN3M0kARmOXTbs7TvqIp/i7kWGEnUBZ567/KarL3FX5qKbxLH8Tv3mS3YuWLKOYhSGuqD/ORoCAdoGoGsyGeI4LGN1JtoQtmVC9SwzoxtBQQxOkG5PdMbDUd/wC6FvDTYuWLrtaJTMHUAgGF0Ou0Vse2Kx/w1/8Aft/xpUnkv2QrSlVl64fj7r4dc1q51gg9tMvPaDEQDAnXTXWoXG79xrLi5bgEbwO8RqDVUHtisf8AD4j963/mrZ9sGGIg4bEkd02j+L1neObmpb/QZGcFGqJ2FwzdXkt2gyKxkQpygFxADAjY/LlRjDXs9oobeh68awGJNw6d22afSq1b9r+FExh8UJ7hZE/9SpOB9ruFNxVFrFS7KsMLeXtMBOlwkbzoNfnV9Em7aA57UmVjpHwxT1ymyVFtbOUAuVJAxZVonQ9le/Y+VdC4CpFuCCDmuyDpveuHb1p3pH0iWyl67KouS2OscSAc1wajXmyRofeNL4Vf6xC8zme4QYy6da+UEECCBAOm4O+9Jzewq4G4n5tyYoqZZHu+lMKKkKdB6VkXIybCJfwpm/f6tQcpOwgDXahY41CschkKSBr2iJ7MkaTG576c4Ncl7rQRJiCPMzodPe5xtXR6l1Rk6dJ3/wBCuHxCuJE+REEelOxTL3wu5A5akDkTz8AfhShcptiqFmor4hPvp+8KUz5iRuAdfht+Hxph9zUlxuWjG2N3LqffX41oODsQfWk3VpbOIloAFZJNatKNMVS3NLdHPY71GuLkO+h1Bp9YIkbHYwY+NN3LcggwdZXSI0HPnz7uXdJXkhYyLVj2DfWlcYMCe9T+vnTFqyfD51H41xO1aCjE3rdsGcudghIGXNEnWJX4jvoQT0tFWlrTBD4h5P1nP9cqyk/t/AnbEIfGSZ9Y1rVDz/4jbj6nnEWlP2R8BXQegVsCwWh9LhHYjbKn2cpPOuf23ET5yZ/Kr57P+mOHw1i7ae01y6z5kORSuqKACSZGq93OuhkS07mLE/MX/g11hiLYzXMpMQTI91t42FXQ1SeivSPDXGt2HKW74g21XMVe2fcYPEajTKYOmwmKupNYMyWqjVESzACSQB3nShHFeO4dVKtetgyN3VdvMih3tNE8NxE8jaP/AFrdcGxQGarYsLnvdC8mRxZ2sdOMIjpbW4Lj3LiIuQ5u0zBRLAQBJ76t+GxMZVZlkwIJAPwrzVwuyHuawcozD6wWyCCCCs+8R93uk8qHWj9ahO8jU6/jWyGPSquxfU/yPVdnDBiZIXTbWPxmfXlU17eRCTqI3Gv4VzXoD07OLuLYvWwtwoWW4rStwpAfslRkmcwAJ0kctQfTj2sYmxi3sYPq1Sy+V2ZesN1l94EHRVBkaa6bjatL0tXEVK0dP6N8SGJ7YJAfMxEiRDFRKfZMAc6Tx7i+HsubV1zOQ3IPuhQVUkkazLiB41A6BcaXiGFbFLaFq4XK3FVswJGZiysROpukwdiDXNPab0gtLiFa0yXxctPaZkuBsp6y0wkidipEab+FUxyj1NMkX7WAONXlfH3WX3WusR5U5bUZV0G/d40GOKBvZz96al3OKoFnXQTt5VMnOxRA3jagKsadt/8ADb/jUBLOg1Ovj5U5iMQ12AREEmdeYUR8hWNh27IzDnGh8PCh2KvkYtjUan40c4fjFF+yxGiXLbHbZXUnQR41E4Zwt3uIqw2YkRB0GoJ25b+lXrA8Et4W7aLyQ9y1bGke80Ees70jLmUXXc04MDnFy7F/4pxAXesCoqm4qqAc32RdnYjc3FHx7hR/hS9jlqztp/SuO23rXOOk94K1xCrGVCxZKq4Je4GIZ9J7AAJmCNBXLeJWDZxTgyDOYHYkN2lM98H4zSlCWTyyddwtqHmSPRHGel+Fwt5LF1ybrxCIpYgHYsRosxzM89qEr0mxAuAllyzqmVcoXQEZozd+s8q470YvZ8V9IxFwwgLFmbMzHLkUamTAI+Aq8jFLBYAZcpmZzAaHXxJ09az5YKDpDsfnVsveNxgs2Lzu4VVQnNLXMoJO4mVgHlJ8NKV0a6RWbhfLi7ZDnMMrISfNWWR8KofSfGrdw0G6NFCuOsIGuhDAHQQVPrXPuOYMWrpSFywpESRBAP2iToZGp5U/EnNLen8Pz1KZKjdqzoXtBxmNbEPmLrYDHqm0gyqggOoAE5NtJkzNJ9nfSfEBmtG4xLKxUlswDAQsgg5tVidtvOqXwRGu27lqLjjRsqESAssxAbTYH021irJ7K8OzXy8dlVYAy+2RiII0jMqyJnUab0clxi0ISWtNdzrnRnH3Ll17d27nykKewqsTkJjMiqAAZiPGpWGc27uIVrgZFKlQWGZFI7WbnoeZ5RrvVBxHtCw1i/dUF2uhnGa0g6vMLbKoZyQxhmJlVO1czs9I71jFdZZBW4jtCszXG7R1BYkFg3j3+tHG5aUpD8mKOtuL4PTFzagvFltl1LoGYDQ9XnI15EAka1y/F9NsSboFq64AAzAnMWYqJgHsqAdtKc4J0/xtu+gutnsqwD9m3mIXdZZZJjx3M1WGVwya0gTxuUNLD3B+GP8Ata9i3tt1Viy/UNcVkUFhqqzGxuXRHj5V0MOWAJEE8hP51R/aNxOzilw9qyVuMXHWW1UPlNxQUzSCAdScpEmZ5VbOGYm0tuxbFxSWUKgmS0KTt5Kd+41SeRym2Whj0wT7/YKGVCZcuszLZfER386H9KOjSYwKX6w9WGyorqobMyHtMwOxQHTxpZx1q4vZZWhmSYmHQw415gwKnXcQotM151VVXM+cbATqZI007uVXwy7JCJp8lQPQa0dTYf8A/Qn+St1DPS1TscJHKbdyYrVV67/P+DKl+X9zgFq0qDU5pjTafhqB86mYXGoumQL/AFSx15asSRt30Nc6n0/Km23rozipbGWM3F2iz9C8cf2rhTO922m5PZAgLryGgHlXpAtp6V556D20a/hCsBhfTrNYJi4ChjmNB5HumvQROh8q53iPaSNmK9Nlc9omvDcT/VU/C6hrj+E4Il3DXLxusrqOwgtMynKJbNcmFkbeWu4rsHTrXh+K/wDjJ+BB/KubcAaeHOD33B8bYqjyvFi1L1CsayTp+hUOEYhFvfWAFSlwaxAJQxv4iPJiOdDC8MD3UoWnYSis3OVUnz2FNYhTmiNSYjx2ropJSbMTui29HLT25uoHt3UW+M4ss7LcbOpTIDOYABtoXMZ31r3AEt3LwW6QFIbVu0Ax2JXMpfXx01PKrd034JdTCW2bKYYM+xcswg+6oBA0HLRar+AHX/RLdkA3hmUKIEGT2mPcBr+opUcm1rht/sOlC3T7L5lr6PdMLtrhWNwrOlsqVWy2Qo91S7Lf7SEZmACdrcAmSTFDOBdD7GJwZum86OCVRVtl1LKwzMx00IIAAgiJ7VOdIcNi+Fqlm61q6t4MZts8MGIZldSFO7z3GRzo30JZfohAUKOtJgEkLmt2m+0SedLz55QhqXqXxYYSdNnPMG2Zl8YpWPcqAMhiNSdt9pGlR8OQcubnE05xCyFUAasflWxmQHyWP+tTTcZIJdW3iNY23Ma8vnQ40vNoJPp4UCB6/wBH8X2G6p2LIHhQxKAkwG0hWMFsoMgbxUd+G4qxF9rV1MjKRcZSMrBhl97btRv3jvE6bpFijE3naAFhsrAgAgBlYENox3nv5ClY3pBeuhw+U59W0aSTk72/5afuCl+ZFvKSV6T3T1huEs5QBX55g0gnv3O3hpvQpxcu3iEDXLjsQoAzMxmAABvSMNbb3wjFV1JysVEd5G3xqx9D1t282KYkXLN0FCGg6DUZTIMzzFDJNQTkMxwlOogjB3LmHvNbbskMUuDsmCpMjMJ1BkSDVxvcSAt2tIzFS3llLkepCj0qg4/F9beuXNfrHd9d+0xOp79a3dxrsuVmJXu0/Kqzxa6YYZdFoM3MWLlnGtr2msmOU9YQSPMKKb4jxRL1mwuVhdtjKz8mUTA332Ow3NQcM3+zYj+tZ/F6n9DcFZv3sl/PlCswCTLQNRpJG8yPu+NTSlbfZ/0iapOku6/tli9k2JuJiybXv9W4XbcjKJkwACwJJmANjVp6rEqbq2h20h2TOEtLcC2nK58x3YndjIaI3NNdB+jS4bGNcs3Ge3kZSHRkdGMEa7OpyPrpGWDuCRnTbjuJs3MQ5uIo64KmH6z6xSECrda1vlKICNYMrsImsMynOUUtqGOEscU3sUPjeDNm84jKJ0BOo2kd+k/Crpw2xNm0gQMSTlvlELZs2gQCS0E5fAA6GKoXEOI3MQ5uXnLseZAHIDZQANhyov0O4u1nE2AWY2zdTMskiWOWcveJB07qMsLcVfYqs6jJuPctXGeCW7UqZF62qglm7UgAqdNCTI/1qPwu2LhDXNBngLr70yT4CWA9BW+kN+9iMVcN+4jC27pbVBlUKrEb7kmJMk+caU1iMBZu2OqfsnNmVgJytETHNTsR5HlWKuzf+jobtWlvXzNYnpS1i61+zCst7qyubS4jWsrEjfTqbcaaH1oX0Y40bOJsXBGd7JVnI7SuDcRWDfeyoon+karvEcG9lyLg2MBhJVufZYgSKlWcAwUXlUsoB6wQ0ICAFLERuDm9ByNb444KOxzJZJOW51LF8TWxb6+9ba81sP1Rlx1d14IOcHs5imp5xHM1EscPv3OFizaXMXuZi1y8Z0fO2kAEZxp4vcJ1FL9mHBnPWl3+ouW0VjbZw2Z1DASPuq7BvErHhI6GqLeHW0GnIX5QVl2MFeR12rJkuHD4ZrxtTVOPIBToDiSASbUnU/Wtv6LFZV7Iufdb0OlZSOvMv0YnCsXhCjNoSoLD4MQJ9BUZkPcavfEOB3lt4t7pXKQHEEyArZiDpB0AjyqnZhLCTpEV18c1NWjm5YOD3D/QrD4i3ftG3aB6zKVLiACrbhoJHPb1r0O3OuX+zjDzhbDa73APIXX/ADrp1c7PPVka9DdjjpgveCOkmX6Jf6yMnVPm3PZAM6DXburmfBuM4XD2wFF9ATmA7LgEqBqT2jtyiuk9JI+iYkGNbN3Q6T2GrhmI9xfIfhUWKOWOmQuTadouF/iOEvkm9eZhpkXLiEC75p6ow06b7R4mgGO4VgbjMfpgXtSo+tXKNIHbRiYjeaF2m0rqHA8eiYLDB3VQUaASNcrNmIHrr51Fg6PsSl819hcVr5YJ4jxTDXkK/SrayAM4ZswIAEglNyAQfBiKa4dxmzaRVbE2GKk9s3CGOs6xbEx/Co/FFt4jFg2mVka2iMyxGYXtRJ55ST6U5geGLhL5Ci5cQ22k5FaCIIgDT9Gk9DHGOn9xstc3q9P6H8djcFinR8XjVJtk5QVOIDAgaN1kTqNvH0pX/qDCICBilecpkqy5cqhcqW7doqFhZgQJJ0iqpwrClrl1ltsy7gaggSSAYVtYI0qfZzW7V2bTAXVQEldBluWn3gZZOoOx1GsAjZDw0Zx6cpOuf7KPJNPUv4AmLwGBCk28UxI1ym1cIYAbZjaGUk8zI/IRmX7KnwllOngAoii3EXzYZh/zE+PV3V/7RQe5bZFGq6gEbyK0wTS3bfxr7IzSVMhXtWPnVt4ao/Zj6blzqB96N+W1VF9z51Z+EY2MC45o23qGH41TMrS+KH+GdOX/AJZWzWVlapxnLrwK4G4cyHX+UETvrO/Leh78RW0wtLhVFzsHMl0jMWUMpyuCAYYT6090bvqMJeB+yzE+RUVAxy/7XP3VtH4WbVYlBOU0/idF5Kjj+T2T2/ewXxRW61iwykwYzK0ad6gDl3VHqVj1JbOSDm+Rjao2Q1qxeyjH4iOnJKuL+nbgn8Nw7NbukAsoKkqBOYqGgaa7sPSdtJPYEXLNq5iMP1YISbjFWZmkzoSYUEFToOXOnej2FAt2wT7y5vViT+YojirbMly3IVXXK8iTmOqnffskHaZ8KxzyqUmnwbYYZQgmuSL0K6QYm9jbNu5dJR2goAFVuy0SANaD+0bGi9xHE3FYtLKJP9G2iQDAkDLAPMAUzwUvhsR1g0a0xiO8grI9GkelQOPMWuljlE8kUIoHKFGwpsFGOTyraimSGSWBznvv3e4PU0Q4NeyXkeJKHMAfvAHJ8Gyn0qBFS+HjtDwrRJ0mzFBXJItOAk2xGpjcmJI5z3/rWn7F3OAw0nWo3D9LYHMASPTStAwmgmBpPKua0dhMmcM6S2bLNYvhgFJ7Yhxqc2oB3ExpPlpXSOAYO1etjEW8jC8pzGDDdg24P9XtD4159MnU7nfzNejvZjgCvDMJJ3Qt6Ncdh8mFN8TBY4JrngxYcuqTvgK8D4Olq2yASCc7EyZORFJMmAexyid9yTXIuK8d/ZmJxGGt2gy5gwJfUEqJAzK2nd6V3zDYXQxXCva10QxX0nF4wWow6dXLllGbMtpeys5mhyZMRvVPDQ1y8y2YcmXnS9wcPaZeH+5T98/5ayqNNZXS/S4f8f5Mv6jJ6ndeK4UvYvLG9u4I75Q1wtDJ9K9CXLuXeuBY7DG1duWyCMhZYO8AwD8I+NZPAvlfAd4xcM7B7P7Tfs6wBoSLkakb3bkGrCOH3Du/zJqqezHjyXMNasFx1trOMgmcmaVOgj7Ub8q6ILwjaseaDWRv3s1Y5JwXwRW8bwY9TdzPPYfZf6J5zXIrx+qQ/wBFfwFd7xLZkYa6qRt4GuBkfU2/6op3h+4rMMWzpVy4Nx3CLhbKXmbPbNwFQtzZnYiGXTYqfSqUtJY1qlFSVGaMtLsuWAxeEAR/pIRliUZHJME7MBAG2lGbHGMEesz4hBnWNNxvvI5ToP4muXuaamlS8Kpu7Y2PiHHakXvD3sLYNw/SLN1XBgKXLREAEZQvd3jSmMX9DZMgxaKwbRslxrcZd8wTMdTtFUusp6xe8p1tq0oM8XWwtgraxK3mLAkLavJoBck5rigfbA0qpxRJ9jQ63uPMfjTEqM7di7g7XrRPhS/UYnztADxLNqe4QN++KHXR2x5j8akYByLoAMBgAe6IB/EA1JK1QYSUXb9/8Gvo7d3zFOWsETqWC/E0XfBjqye/X9d1btcODIrSToNfShYCPgcKRYxPa7OVSYGurZTpOu4qKnFnVi+VGYhRmZTICoFEAEDUASYnTlJmd1mUOoGrLkJk6KSCRl21igd/SfWqKKbdjXOlGuw7exZubqg59kEfnTLmnrmCuWz9ZbdNAe0rLoTAOo2nSm7q6U2EVWwucpN3INcP4wAqiSpAA71MUYt44tzHI+e/8T8aparpUlVdYDB1DDMsggMp2IncHvGlZsnhlyjXj8ZLiSst3DuDvjcQLdtkDESSxMSBzygnUCo/tK6JnAfR2a51jXhczQuVFydX2V1lveJkxy03on7KrkYseR/wtVn9tWENzBWro16m9r4LcXLP7wQetLg9ORIblyyyYWnwcQBojwdJc+UfMUwbYy+oqzrw1beHwV6Nby4nNrubd7KD8GFacrqLMeCNzRtmgZZ8OXjO21PwCO6hrWL9y4cv1arABIzbgHQeII8aK2ujtuF+kXbl0mIT3VPf2QZPnNIXh5NJs1y8VFNpIqy8PZixBUKzlUJzAOSdApCmeVeoOjmGFnC2LX83atp55UAn5VWm4LaOHWwywqqq5dOzEbCIFWO02VVA2AFZc2fqKvQMcFb+oewt0AbxXO/ah0pXEKeF4GMRibxy3Auq20XtNLzGbQCOWswYBtqXu+qX0O6NrguI4w21Bt3EVrREfVDN20J3WSwIjQhfCm4M+iO/YVPA7s4QLq9xrddl4j7PcFcu3HNsgu7MYvFRJYkwoXQa7Vlbf10Bf6WYWa0xMfnQ+/wS05Ja2hJMklQZPftqaOBdajwa5SkzY0hzhODW2mgAE8hH4USGv/moWGGn60qeo0oNthSESK4RcX6lB3Aj4Mw/Ku7ka1wzFiFI7nuj4XGrR4fv+eonMDBRfonwb6XiOrIchbb3WW3lFxwgHYQv2QxLASeU0HJqdwC5ZF4NevXrAUEpdsjM6Py0GsEZhoZ1HKa1vgyhi9wG1culrFtls5goW9dCNn6s57Z0zZluAcvvDlWdHehvXsWuC8uHtW7pu3Pq0LXrakuloGSVB0LQ2x2kU7jOPWsXiQ7K7lLgNnMyI911soC11QMq5mtBpXm0QdaOYDpBZQJbxC65MTaDC4iymKyu5GHM3et60RlIAgnUkCscck45GpP8/Ph9DVkjj6Scefr+fP6lW6K9DL2JuWhiEu2bV5HKXABq4tl17JkwQCYMEjUHnQ//ANKY3rBaOGuC4UD5TlAykwCXJyjtaQSDOm9dEudOcOt21fJuDIQ1xERxazmwbTMtxkGdgoULOUAKdNSQMwvSnC9QuFPXNaS3hFUi3lctYum6S2pUB9oBOXKIzVpWZ80/kzK4HOsVh3ts1u4pV1JVlIghhoQRTeF4DiWIizcGo1KFY137UVO49xVsVib2IYANcctCyQNgoBIBMADWBMbCk3OkuMO+JvejkfhWjcUOnojic47MidxIjXxonh+gt03AYcKCDoCTp41XbnGMSd8RfP8A9r/xqO+Jdved2/rMzfiam5KQfxOIyK9thDKWUjxBI/Kt4DEfVAHkBQw2vq1Owin0t9lT4ChRDR1JPjSeBY61YxS3LysUGf3YzKxUhWE7lSZHdvuKxTUfh/Fb2GuNcsXDbc5lJABlSdQQwIOoB25UK5L8UHuKWNR1btiSyI1tr+bOlpmeSwcjZl37ip51WAmbQa0tsW9xy9xizMQzM2pJG2p1/Q7hW/h6kD5nyo4YOCkw5simopLgc4YUW6jXBKKcxBmDGoBiTBIAOmxNEulHFlxF1TbzZFDZcwg9t2aI5KoyqP6s6TAg8Ja31i9d/J/aGxI20J2MkakgDnAqV0gx2GZQmHtBMrg5gSzEBSDJJfQsSR2zoFB2mrZFuUhwHfZncjGr4q34Gr77TOL27PDrqOAWvxbRT35gxb+wAD55e+uL8KxDZpXeDHdMaTRU8QuvcsNifrurZD23LEqrA5QxBygxrpWd4/MpGiOTytAANp6iunX8cP2DgnSA1q+LbGAYlruca8mBU/DmJrmMQpB5fkatNnGAcFuWye0+NXKO4CyrMflHrTZLVV+qFQbjdejD1nDAiZMzqSZJnXUmkdEFDY1S2pF6ATroH0HpScJjiUWeag928HbyIqN0axQt4tS2kXtfLOZp9PS/gJvzHYr4Gc1LucqGsdTUvrK860d1MloKgAtZNyTqw33/AFvU/DtQrHYjMx8zUT3KvkaXCzrWVoXDWVKJZtyBUB7mtTLiE70z1ApyFM1ZuRRK00gVBRKk4nErats7mEQFie4D8T4d8UaIAenXHPo1nKhi7dkL3qv2m+cDxPga4rfusk5fdO47j3ij/HeKtibz3X0nRV+6o91f1zJNBb4BroYsemNMw5J6nZDXGA+FZ1tIfD66U9bwd4oUW3cZSQ2iM0ESJEDQwYpoqxBanMHAdZOUZhLZS2UTqco1MDWB3Uu10fxbe7Yv+ttx+IqVb6K44/7h/Uov+JqDa9Q032Lbxbidm31A4Uy9Y4yMVEXQFb6sEMoKs2e4zkRMjkBUvhdrAXVNzFLmuhj1ptMVDPCEFBZcJEdYGJ0LDsaVULXQrHNvbVR/SuW/wUk1LX2fYs7vZH9pj+CUu4cahuqdUkSely4XqLJsW2S5ml5uFwQUBYDNcY6OYGkkTJ76gUq7YD2e3lzZr1oyCNbZaNNwTBB15RUm17NT9rEn0tR8y9RZscVVgeOct6OfFKwLXS09nFn7V28fLIP+01KtdAMKBr1p83j8FFVfiYIKwTOcvdAtgeFSBcgBfACpXTLhlvDXurtzkKK0GTl3BGY6t7s+scqb4HZFzFWEIBDXEzDeRIJ05iJp0ZJx1IS4tSogm4ANaHXHBJiSSToBPzFehn4dh09yzZXytov4Ch2NUEECBSP1CXY0dBvucNSww1KuB3lSB8TT4wVx1zIhZVnMRECBJ+WtXjpcn+zsoWWLpECTvJgd/wDE0OwydVw64TKM4eTqDM5Ry0kAD1psc14799C3hqde6yt8O4RdxGYWgOzEkmAJmPPblRGz0LxHN7YnQwzHT92i3s9xIBKAZi79shW7AVDlJf3d9I37VX9rS8qpmzNSpFseJONsonBuhLlgOtVf7BP5ipnH+j+FwiTexZzxmCBApcTHZEtNX3hmHBO0frlWca4Ml1e2oaOTKHU+jaTSuv6jukux58cyGOvM/PnV16K8AbEYSVWxBdhnuBmZSANspEb/ADq2jophZzdQgbvWV/uA5flR/C4VLdpVRVUZjooA7tfE6b1JeJTWwIeHadsoXE+FHDm2mfOVRZMAeGw2G0c4A33qLj7apijlAErZb+01pCx8y0n1ot0zuH6SwH81bI+Ov40Ex143cZAyrBt2xv8AYVUk7ySRy8NJ334peSLbMeSPmkkdfSSAeZAPyqVaBJ20rLWHIABiQAD5xUlMONNAT4ifnXElR1Y2OJoJA25UGuprR5V0obdtUtIvZAyedbqZ1VZRpktEV38K1BpVtady06IpjSJWY7CW7lsreUNbHaIbVezqJHON/OovG8cbSQnvttoDA5mD8P8AxVffiV51Ku5IO4hQD8AKvpdWFKyBiMJZLMVs21HIBF0HwoDjFhiBoJ5QB8qsDmm+A4HrcWs+6nbPpGX+9HwNTUxigkuAPwnCG9dtpJgsJ15bt8ga6Y1iefzqZFbVaW5WUbsgfRKw4QUQKVi25qtgoijDgAc/Sl27S1L6rwpHV1LIRX0G1Msx7qnOBTZUeNQBCJbupt1aNaIlabdahDlfTno/iDdN62puqVGkibeXuHMHfzJqr4DrTcT6NLXQZTLBjx10HPfvru1yyvOmrODtqSVRQTvCgT599aoeI0xqjPPDqldjHCbV02bfX/yuRc8QBmjXbT4UpsHNEswGwpo3R3UjUP0lO6U9EhiwoD5CpOsEgg76d+lE8HwZEtC2VzKFCwwBkDvnejJeTTotUepKqBoV2D8HgURYRAoGwUAD4Cnmw/dpUwWaQbJ76q5NlkqN4W2BUt7gjemLVjxFKbD+NQIOvL3VHPF0tQrlRuYJA0oo2HXxoTxjo/av6kFWAjMpgx4zofUVFElnOsfi+vxdy6AFDupAIzbBVXUgfdFSOjNo/T7PWqe1eV4OhMvofDXWD3UfHQu4Gm3dDCZ7QykeoBn5Vd8BhQrqTrB3janSyPTTYvSrtIMs4mlK48aabWlIKyjyRm0offmamu0DemDrQQBoKaynp8/lWqO4AT1gUFmMACSTyFM2+MqdQhPmwH4A1lZWzBBS5KS4B+KU3GLGNfkOQFDMXag1lZTcqqIcb3C3RrgqXlZ7oLLMLqy6j3joQTyHoaPYXhFmyT1aBc0SZYzExuT3msrKwNl5N2SOqHdSlQd1ZWUCgo1i1qsoFuwpqH37sMR41lZRKjZuGmyT+hWqyoQ0Se+kNWVlQhsWp504mHE86ysokHsg8flTJQd3xrKyoQwEDkKw3aysokEm5Ww01qsqIg8hNY71usohEZv1vWL5VlZUKi1TyFKA13rKyoElSP1/pTiMK3WVRosbu3RTc91ZWVKolm81brKyo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1854114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Sensoriel</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ZoneTexte 19"/>
          <p:cNvSpPr txBox="1"/>
          <p:nvPr/>
        </p:nvSpPr>
        <p:spPr>
          <a:xfrm>
            <a:off x="323528" y="3717032"/>
            <a:ext cx="2160240" cy="646331"/>
          </a:xfrm>
          <a:prstGeom prst="rect">
            <a:avLst/>
          </a:prstGeom>
          <a:noFill/>
        </p:spPr>
        <p:txBody>
          <a:bodyPr wrap="square" rtlCol="0">
            <a:spAutoFit/>
          </a:bodyPr>
          <a:lstStyle/>
          <a:p>
            <a:r>
              <a:rPr lang="fr-FR" dirty="0" smtClean="0"/>
              <a:t>Situation de consommation</a:t>
            </a:r>
            <a:endParaRPr lang="fr-FR" dirty="0"/>
          </a:p>
        </p:txBody>
      </p:sp>
      <p:sp>
        <p:nvSpPr>
          <p:cNvPr id="21" name="ZoneTexte 20"/>
          <p:cNvSpPr txBox="1"/>
          <p:nvPr/>
        </p:nvSpPr>
        <p:spPr>
          <a:xfrm>
            <a:off x="1712163" y="4437112"/>
            <a:ext cx="2160240" cy="369332"/>
          </a:xfrm>
          <a:prstGeom prst="rect">
            <a:avLst/>
          </a:prstGeom>
          <a:noFill/>
        </p:spPr>
        <p:txBody>
          <a:bodyPr wrap="square" rtlCol="0">
            <a:spAutoFit/>
          </a:bodyPr>
          <a:lstStyle/>
          <a:p>
            <a:pPr algn="ctr"/>
            <a:r>
              <a:rPr lang="fr-FR" dirty="0" smtClean="0"/>
              <a:t>Univers</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Besoin</a:t>
            </a:r>
            <a:endParaRPr lang="fr-FR" dirty="0"/>
          </a:p>
        </p:txBody>
      </p:sp>
      <p:sp>
        <p:nvSpPr>
          <p:cNvPr id="25" name="ZoneTexte 24"/>
          <p:cNvSpPr txBox="1"/>
          <p:nvPr/>
        </p:nvSpPr>
        <p:spPr>
          <a:xfrm>
            <a:off x="4786447" y="4621778"/>
            <a:ext cx="2160240" cy="646331"/>
          </a:xfrm>
          <a:prstGeom prst="rect">
            <a:avLst/>
          </a:prstGeom>
          <a:noFill/>
        </p:spPr>
        <p:txBody>
          <a:bodyPr wrap="square" rtlCol="0">
            <a:spAutoFit/>
          </a:bodyPr>
          <a:lstStyle/>
          <a:p>
            <a:pPr algn="ctr"/>
            <a:r>
              <a:rPr lang="fr-FR" dirty="0" smtClean="0"/>
              <a:t>Moment de la journée</a:t>
            </a:r>
            <a:endParaRPr lang="fr-FR" dirty="0"/>
          </a:p>
        </p:txBody>
      </p:sp>
      <p:sp>
        <p:nvSpPr>
          <p:cNvPr id="26" name="ZoneTexte 25"/>
          <p:cNvSpPr txBox="1"/>
          <p:nvPr/>
        </p:nvSpPr>
        <p:spPr>
          <a:xfrm>
            <a:off x="6922960" y="4038618"/>
            <a:ext cx="2160240" cy="646331"/>
          </a:xfrm>
          <a:prstGeom prst="rect">
            <a:avLst/>
          </a:prstGeom>
          <a:noFill/>
        </p:spPr>
        <p:txBody>
          <a:bodyPr wrap="square" rtlCol="0">
            <a:spAutoFit/>
          </a:bodyPr>
          <a:lstStyle/>
          <a:p>
            <a:pPr algn="ctr"/>
            <a:r>
              <a:rPr lang="fr-FR" dirty="0" smtClean="0"/>
              <a:t>Cible – segment de marché</a:t>
            </a:r>
            <a:endParaRPr lang="fr-FR" dirty="0"/>
          </a:p>
        </p:txBody>
      </p:sp>
    </p:spTree>
    <p:extLst>
      <p:ext uri="{BB962C8B-B14F-4D97-AF65-F5344CB8AC3E}">
        <p14:creationId xmlns:p14="http://schemas.microsoft.com/office/powerpoint/2010/main" xmlns="" val="2764628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de consommation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2364990"/>
            <a:ext cx="8352928" cy="1477328"/>
          </a:xfrm>
          <a:prstGeom prst="rect">
            <a:avLst/>
          </a:prstGeom>
          <a:noFill/>
        </p:spPr>
        <p:txBody>
          <a:bodyPr wrap="square" rtlCol="0">
            <a:spAutoFit/>
          </a:bodyPr>
          <a:lstStyle/>
          <a:p>
            <a:pPr algn="ctr"/>
            <a:r>
              <a:rPr lang="fr-FR" u="sng" dirty="0" smtClean="0">
                <a:latin typeface="Arial" pitchFamily="34" charset="0"/>
                <a:cs typeface="Arial" pitchFamily="34" charset="0"/>
              </a:rPr>
              <a:t>Définition du concept.</a:t>
            </a:r>
          </a:p>
          <a:p>
            <a:pPr algn="ctr"/>
            <a:r>
              <a:rPr lang="fr-FR" dirty="0" smtClean="0">
                <a:latin typeface="Arial" pitchFamily="34" charset="0"/>
                <a:cs typeface="Arial" pitchFamily="34" charset="0"/>
              </a:rPr>
              <a:t>La situation de consommation fait référence aux différentes fonctions dans lesquelles le produit ou service va être consommé. Si il est consommé sur le lieu d’achat ou chez soi, en groupe ou tout seul, de façon rapide ou si on a le temps, etc. </a:t>
            </a:r>
          </a:p>
        </p:txBody>
      </p:sp>
      <p:pic>
        <p:nvPicPr>
          <p:cNvPr id="29698" name="Picture 2" descr="the-coffe-connector-machine-actinnovation"/>
          <p:cNvPicPr>
            <a:picLocks noChangeAspect="1" noChangeArrowheads="1"/>
          </p:cNvPicPr>
          <p:nvPr/>
        </p:nvPicPr>
        <p:blipFill>
          <a:blip r:embed="rId2" cstate="print"/>
          <a:srcRect/>
          <a:stretch>
            <a:fillRect/>
          </a:stretch>
        </p:blipFill>
        <p:spPr bwMode="auto">
          <a:xfrm>
            <a:off x="5436096" y="4365104"/>
            <a:ext cx="3450020" cy="2135138"/>
          </a:xfrm>
          <a:prstGeom prst="rect">
            <a:avLst/>
          </a:prstGeom>
          <a:noFill/>
        </p:spPr>
      </p:pic>
      <p:sp>
        <p:nvSpPr>
          <p:cNvPr id="6" name="ZoneTexte 5"/>
          <p:cNvSpPr txBox="1"/>
          <p:nvPr/>
        </p:nvSpPr>
        <p:spPr>
          <a:xfrm>
            <a:off x="179512" y="3717033"/>
            <a:ext cx="5040560" cy="3139321"/>
          </a:xfrm>
          <a:prstGeom prst="rect">
            <a:avLst/>
          </a:prstGeom>
          <a:noFill/>
        </p:spPr>
        <p:txBody>
          <a:bodyPr wrap="square" rtlCol="0">
            <a:spAutoFit/>
          </a:bodyPr>
          <a:lstStyle/>
          <a:p>
            <a:r>
              <a:rPr lang="fr-FR" dirty="0" smtClean="0">
                <a:latin typeface="Arial" pitchFamily="34" charset="0"/>
                <a:cs typeface="Arial" pitchFamily="34" charset="0"/>
              </a:rPr>
              <a:t>Exemple:</a:t>
            </a:r>
          </a:p>
          <a:p>
            <a:r>
              <a:rPr lang="fr-FR" dirty="0" smtClean="0">
                <a:latin typeface="Arial" pitchFamily="34" charset="0"/>
                <a:cs typeface="Arial" pitchFamily="34" charset="0"/>
              </a:rPr>
              <a:t>Le « Coffee </a:t>
            </a:r>
            <a:r>
              <a:rPr lang="fr-FR" dirty="0" err="1" smtClean="0">
                <a:latin typeface="Arial" pitchFamily="34" charset="0"/>
                <a:cs typeface="Arial" pitchFamily="34" charset="0"/>
              </a:rPr>
              <a:t>Connector</a:t>
            </a:r>
            <a:r>
              <a:rPr lang="fr-FR" dirty="0" smtClean="0">
                <a:latin typeface="Arial" pitchFamily="34" charset="0"/>
                <a:cs typeface="Arial" pitchFamily="34" charset="0"/>
              </a:rPr>
              <a:t> » est une machine à café conçu par </a:t>
            </a:r>
            <a:r>
              <a:rPr lang="en-US" dirty="0" smtClean="0">
                <a:latin typeface="Arial" pitchFamily="34" charset="0"/>
                <a:cs typeface="Arial" pitchFamily="34" charset="0"/>
              </a:rPr>
              <a:t>The Economic Development Board (EDB) Singapore. Elle </a:t>
            </a:r>
            <a:r>
              <a:rPr lang="en-US" dirty="0" err="1" smtClean="0">
                <a:latin typeface="Arial" pitchFamily="34" charset="0"/>
                <a:cs typeface="Arial" pitchFamily="34" charset="0"/>
              </a:rPr>
              <a:t>détecte</a:t>
            </a:r>
            <a:r>
              <a:rPr lang="en-US" dirty="0" smtClean="0">
                <a:latin typeface="Arial" pitchFamily="34" charset="0"/>
                <a:cs typeface="Arial" pitchFamily="34" charset="0"/>
              </a:rPr>
              <a:t> </a:t>
            </a:r>
            <a:r>
              <a:rPr lang="en-US" dirty="0" err="1" smtClean="0">
                <a:latin typeface="Arial" pitchFamily="34" charset="0"/>
                <a:cs typeface="Arial" pitchFamily="34" charset="0"/>
              </a:rPr>
              <a:t>lorsque</a:t>
            </a:r>
            <a:r>
              <a:rPr lang="en-US" dirty="0" smtClean="0">
                <a:latin typeface="Arial" pitchFamily="34" charset="0"/>
                <a:cs typeface="Arial" pitchFamily="34" charset="0"/>
              </a:rPr>
              <a:t> </a:t>
            </a:r>
            <a:r>
              <a:rPr lang="en-US" dirty="0" err="1" smtClean="0">
                <a:latin typeface="Arial" pitchFamily="34" charset="0"/>
                <a:cs typeface="Arial" pitchFamily="34" charset="0"/>
              </a:rPr>
              <a:t>deux</a:t>
            </a:r>
            <a:r>
              <a:rPr lang="en-US" dirty="0" smtClean="0">
                <a:latin typeface="Arial" pitchFamily="34" charset="0"/>
                <a:cs typeface="Arial" pitchFamily="34" charset="0"/>
              </a:rPr>
              <a:t> </a:t>
            </a:r>
            <a:r>
              <a:rPr lang="en-US" dirty="0" err="1" smtClean="0">
                <a:latin typeface="Arial" pitchFamily="34" charset="0"/>
                <a:cs typeface="Arial" pitchFamily="34" charset="0"/>
              </a:rPr>
              <a:t>personnes</a:t>
            </a:r>
            <a:r>
              <a:rPr lang="en-US" dirty="0" smtClean="0">
                <a:latin typeface="Arial" pitchFamily="34" charset="0"/>
                <a:cs typeface="Arial" pitchFamily="34" charset="0"/>
              </a:rPr>
              <a:t> </a:t>
            </a:r>
            <a:r>
              <a:rPr lang="en-US" dirty="0" err="1" smtClean="0">
                <a:latin typeface="Arial" pitchFamily="34" charset="0"/>
                <a:cs typeface="Arial" pitchFamily="34" charset="0"/>
              </a:rPr>
              <a:t>attendent</a:t>
            </a:r>
            <a:r>
              <a:rPr lang="en-US" dirty="0" smtClean="0">
                <a:latin typeface="Arial" pitchFamily="34" charset="0"/>
                <a:cs typeface="Arial" pitchFamily="34" charset="0"/>
              </a:rPr>
              <a:t> un café face à </a:t>
            </a:r>
            <a:r>
              <a:rPr lang="en-US" dirty="0" err="1" smtClean="0">
                <a:latin typeface="Arial" pitchFamily="34" charset="0"/>
                <a:cs typeface="Arial" pitchFamily="34" charset="0"/>
              </a:rPr>
              <a:t>elle</a:t>
            </a:r>
            <a:r>
              <a:rPr lang="en-US" dirty="0" smtClean="0">
                <a:latin typeface="Arial" pitchFamily="34" charset="0"/>
                <a:cs typeface="Arial" pitchFamily="34" charset="0"/>
              </a:rPr>
              <a:t>, et les oblige </a:t>
            </a:r>
            <a:r>
              <a:rPr lang="en-US" dirty="0" err="1" smtClean="0">
                <a:latin typeface="Arial" pitchFamily="34" charset="0"/>
                <a:cs typeface="Arial" pitchFamily="34" charset="0"/>
              </a:rPr>
              <a:t>alors</a:t>
            </a:r>
            <a:r>
              <a:rPr lang="en-US" dirty="0" smtClean="0">
                <a:latin typeface="Arial" pitchFamily="34" charset="0"/>
                <a:cs typeface="Arial" pitchFamily="34" charset="0"/>
              </a:rPr>
              <a:t> à </a:t>
            </a:r>
            <a:r>
              <a:rPr lang="en-US" dirty="0" err="1" smtClean="0">
                <a:latin typeface="Arial" pitchFamily="34" charset="0"/>
                <a:cs typeface="Arial" pitchFamily="34" charset="0"/>
              </a:rPr>
              <a:t>inscrire</a:t>
            </a:r>
            <a:r>
              <a:rPr lang="en-US" dirty="0" smtClean="0">
                <a:latin typeface="Arial" pitchFamily="34" charset="0"/>
                <a:cs typeface="Arial" pitchFamily="34" charset="0"/>
              </a:rPr>
              <a:t> </a:t>
            </a:r>
            <a:r>
              <a:rPr lang="en-US" dirty="0" err="1" smtClean="0">
                <a:latin typeface="Arial" pitchFamily="34" charset="0"/>
                <a:cs typeface="Arial" pitchFamily="34" charset="0"/>
              </a:rPr>
              <a:t>leurs</a:t>
            </a:r>
            <a:r>
              <a:rPr lang="en-US" dirty="0" smtClean="0">
                <a:latin typeface="Arial" pitchFamily="34" charset="0"/>
                <a:cs typeface="Arial" pitchFamily="34" charset="0"/>
              </a:rPr>
              <a:t> </a:t>
            </a:r>
            <a:r>
              <a:rPr lang="en-US" dirty="0" err="1" smtClean="0">
                <a:latin typeface="Arial" pitchFamily="34" charset="0"/>
                <a:cs typeface="Arial" pitchFamily="34" charset="0"/>
              </a:rPr>
              <a:t>noms</a:t>
            </a:r>
            <a:r>
              <a:rPr lang="en-US" dirty="0" smtClean="0">
                <a:latin typeface="Arial" pitchFamily="34" charset="0"/>
                <a:cs typeface="Arial" pitchFamily="34" charset="0"/>
              </a:rPr>
              <a:t> </a:t>
            </a:r>
            <a:r>
              <a:rPr lang="en-US" dirty="0" err="1" smtClean="0">
                <a:latin typeface="Arial" pitchFamily="34" charset="0"/>
                <a:cs typeface="Arial" pitchFamily="34" charset="0"/>
              </a:rPr>
              <a:t>respectifs</a:t>
            </a:r>
            <a:r>
              <a:rPr lang="en-US" dirty="0" smtClean="0">
                <a:latin typeface="Arial" pitchFamily="34" charset="0"/>
                <a:cs typeface="Arial" pitchFamily="34" charset="0"/>
              </a:rPr>
              <a:t> </a:t>
            </a:r>
            <a:r>
              <a:rPr lang="en-US" dirty="0" err="1" smtClean="0">
                <a:latin typeface="Arial" pitchFamily="34" charset="0"/>
                <a:cs typeface="Arial" pitchFamily="34" charset="0"/>
              </a:rPr>
              <a:t>sur</a:t>
            </a:r>
            <a:r>
              <a:rPr lang="en-US" dirty="0" smtClean="0">
                <a:latin typeface="Arial" pitchFamily="34" charset="0"/>
                <a:cs typeface="Arial" pitchFamily="34" charset="0"/>
              </a:rPr>
              <a:t> un </a:t>
            </a:r>
            <a:r>
              <a:rPr lang="en-US" dirty="0" err="1" smtClean="0">
                <a:latin typeface="Arial" pitchFamily="34" charset="0"/>
                <a:cs typeface="Arial" pitchFamily="34" charset="0"/>
              </a:rPr>
              <a:t>écran</a:t>
            </a:r>
            <a:r>
              <a:rPr lang="en-US" dirty="0" smtClean="0">
                <a:latin typeface="Arial" pitchFamily="34" charset="0"/>
                <a:cs typeface="Arial" pitchFamily="34" charset="0"/>
              </a:rPr>
              <a:t> et à </a:t>
            </a:r>
            <a:r>
              <a:rPr lang="en-US" dirty="0" err="1" smtClean="0">
                <a:latin typeface="Arial" pitchFamily="34" charset="0"/>
                <a:cs typeface="Arial" pitchFamily="34" charset="0"/>
              </a:rPr>
              <a:t>échanger</a:t>
            </a:r>
            <a:r>
              <a:rPr lang="en-US" dirty="0" smtClean="0">
                <a:latin typeface="Arial" pitchFamily="34" charset="0"/>
                <a:cs typeface="Arial" pitchFamily="34" charset="0"/>
              </a:rPr>
              <a:t> </a:t>
            </a:r>
            <a:r>
              <a:rPr lang="en-US" dirty="0" err="1" smtClean="0">
                <a:latin typeface="Arial" pitchFamily="34" charset="0"/>
                <a:cs typeface="Arial" pitchFamily="34" charset="0"/>
              </a:rPr>
              <a:t>sur</a:t>
            </a:r>
            <a:r>
              <a:rPr lang="en-US" dirty="0" smtClean="0">
                <a:latin typeface="Arial" pitchFamily="34" charset="0"/>
                <a:cs typeface="Arial" pitchFamily="34" charset="0"/>
              </a:rPr>
              <a:t> </a:t>
            </a:r>
            <a:r>
              <a:rPr lang="en-US" dirty="0" err="1" smtClean="0">
                <a:latin typeface="Arial" pitchFamily="34" charset="0"/>
                <a:cs typeface="Arial" pitchFamily="34" charset="0"/>
              </a:rPr>
              <a:t>leurs</a:t>
            </a:r>
            <a:r>
              <a:rPr lang="en-US" dirty="0" smtClean="0">
                <a:latin typeface="Arial" pitchFamily="34" charset="0"/>
                <a:cs typeface="Arial" pitchFamily="34" charset="0"/>
              </a:rPr>
              <a:t> </a:t>
            </a:r>
            <a:r>
              <a:rPr lang="en-US" dirty="0" err="1" smtClean="0">
                <a:latin typeface="Arial" pitchFamily="34" charset="0"/>
                <a:cs typeface="Arial" pitchFamily="34" charset="0"/>
              </a:rPr>
              <a:t>centres</a:t>
            </a:r>
            <a:r>
              <a:rPr lang="en-US" dirty="0" smtClean="0">
                <a:latin typeface="Arial" pitchFamily="34" charset="0"/>
                <a:cs typeface="Arial" pitchFamily="34" charset="0"/>
              </a:rPr>
              <a:t> </a:t>
            </a:r>
            <a:r>
              <a:rPr lang="en-US" dirty="0" err="1" smtClean="0">
                <a:latin typeface="Arial" pitchFamily="34" charset="0"/>
                <a:cs typeface="Arial" pitchFamily="34" charset="0"/>
              </a:rPr>
              <a:t>d’interêts</a:t>
            </a:r>
            <a:r>
              <a:rPr lang="en-US" dirty="0" smtClean="0">
                <a:latin typeface="Arial" pitchFamily="34" charset="0"/>
                <a:cs typeface="Arial" pitchFamily="34" charset="0"/>
              </a:rPr>
              <a:t>. De plus, </a:t>
            </a:r>
            <a:r>
              <a:rPr lang="en-US" dirty="0" err="1" smtClean="0">
                <a:latin typeface="Arial" pitchFamily="34" charset="0"/>
                <a:cs typeface="Arial" pitchFamily="34" charset="0"/>
              </a:rPr>
              <a:t>elle</a:t>
            </a:r>
            <a:r>
              <a:rPr lang="en-US" dirty="0" smtClean="0">
                <a:latin typeface="Arial" pitchFamily="34" charset="0"/>
                <a:cs typeface="Arial" pitchFamily="34" charset="0"/>
              </a:rPr>
              <a:t> </a:t>
            </a:r>
            <a:r>
              <a:rPr lang="en-US" dirty="0" err="1" smtClean="0">
                <a:latin typeface="Arial" pitchFamily="34" charset="0"/>
                <a:cs typeface="Arial" pitchFamily="34" charset="0"/>
              </a:rPr>
              <a:t>offre</a:t>
            </a:r>
            <a:r>
              <a:rPr lang="en-US" dirty="0" smtClean="0">
                <a:latin typeface="Arial" pitchFamily="34" charset="0"/>
                <a:cs typeface="Arial" pitchFamily="34" charset="0"/>
              </a:rPr>
              <a:t> un </a:t>
            </a:r>
            <a:r>
              <a:rPr lang="en-US" dirty="0" err="1" smtClean="0">
                <a:latin typeface="Arial" pitchFamily="34" charset="0"/>
                <a:cs typeface="Arial" pitchFamily="34" charset="0"/>
              </a:rPr>
              <a:t>réel</a:t>
            </a:r>
            <a:r>
              <a:rPr lang="en-US" dirty="0" smtClean="0">
                <a:latin typeface="Arial" pitchFamily="34" charset="0"/>
                <a:cs typeface="Arial" pitchFamily="34" charset="0"/>
              </a:rPr>
              <a:t> spectacle de </a:t>
            </a:r>
            <a:r>
              <a:rPr lang="en-US" dirty="0" err="1" smtClean="0">
                <a:latin typeface="Arial" pitchFamily="34" charset="0"/>
                <a:cs typeface="Arial" pitchFamily="34" charset="0"/>
              </a:rPr>
              <a:t>préparation</a:t>
            </a:r>
            <a:r>
              <a:rPr lang="en-US" dirty="0" smtClean="0">
                <a:latin typeface="Arial" pitchFamily="34" charset="0"/>
                <a:cs typeface="Arial" pitchFamily="34" charset="0"/>
              </a:rPr>
              <a:t> (eau qui </a:t>
            </a:r>
            <a:r>
              <a:rPr lang="en-US" dirty="0" err="1" smtClean="0">
                <a:latin typeface="Arial" pitchFamily="34" charset="0"/>
                <a:cs typeface="Arial" pitchFamily="34" charset="0"/>
              </a:rPr>
              <a:t>boue</a:t>
            </a:r>
            <a:r>
              <a:rPr lang="en-US" dirty="0" smtClean="0">
                <a:latin typeface="Arial" pitchFamily="34" charset="0"/>
                <a:cs typeface="Arial" pitchFamily="34" charset="0"/>
              </a:rPr>
              <a:t>, grains </a:t>
            </a:r>
            <a:r>
              <a:rPr lang="en-US" dirty="0" err="1" smtClean="0">
                <a:latin typeface="Arial" pitchFamily="34" charset="0"/>
                <a:cs typeface="Arial" pitchFamily="34" charset="0"/>
              </a:rPr>
              <a:t>broyés</a:t>
            </a:r>
            <a:r>
              <a:rPr lang="en-US" dirty="0" smtClean="0">
                <a:latin typeface="Arial" pitchFamily="34" charset="0"/>
                <a:cs typeface="Arial" pitchFamily="34" charset="0"/>
              </a:rPr>
              <a:t> …) </a:t>
            </a:r>
            <a:r>
              <a:rPr lang="en-US" dirty="0" err="1" smtClean="0">
                <a:latin typeface="Arial" pitchFamily="34" charset="0"/>
                <a:cs typeface="Arial" pitchFamily="34" charset="0"/>
              </a:rPr>
              <a:t>ce</a:t>
            </a:r>
            <a:r>
              <a:rPr lang="en-US" dirty="0" smtClean="0">
                <a:latin typeface="Arial" pitchFamily="34" charset="0"/>
                <a:cs typeface="Arial" pitchFamily="34" charset="0"/>
              </a:rPr>
              <a:t> qui </a:t>
            </a:r>
            <a:r>
              <a:rPr lang="en-US" dirty="0" err="1" smtClean="0">
                <a:latin typeface="Arial" pitchFamily="34" charset="0"/>
                <a:cs typeface="Arial" pitchFamily="34" charset="0"/>
              </a:rPr>
              <a:t>poussent</a:t>
            </a:r>
            <a:r>
              <a:rPr lang="en-US" dirty="0" smtClean="0">
                <a:latin typeface="Arial" pitchFamily="34" charset="0"/>
                <a:cs typeface="Arial" pitchFamily="34" charset="0"/>
              </a:rPr>
              <a:t> les </a:t>
            </a:r>
            <a:r>
              <a:rPr lang="en-US" dirty="0" err="1" smtClean="0">
                <a:latin typeface="Arial" pitchFamily="34" charset="0"/>
                <a:cs typeface="Arial" pitchFamily="34" charset="0"/>
              </a:rPr>
              <a:t>deux</a:t>
            </a:r>
            <a:r>
              <a:rPr lang="en-US" dirty="0" smtClean="0">
                <a:latin typeface="Arial" pitchFamily="34" charset="0"/>
                <a:cs typeface="Arial" pitchFamily="34" charset="0"/>
              </a:rPr>
              <a:t> </a:t>
            </a:r>
            <a:r>
              <a:rPr lang="en-US" dirty="0" err="1" smtClean="0">
                <a:latin typeface="Arial" pitchFamily="34" charset="0"/>
                <a:cs typeface="Arial" pitchFamily="34" charset="0"/>
              </a:rPr>
              <a:t>personnes</a:t>
            </a:r>
            <a:r>
              <a:rPr lang="en-US" dirty="0" smtClean="0">
                <a:latin typeface="Arial" pitchFamily="34" charset="0"/>
                <a:cs typeface="Arial" pitchFamily="34" charset="0"/>
              </a:rPr>
              <a:t> à engager la conversation. </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238788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de consommation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2364990"/>
            <a:ext cx="8352928" cy="3416320"/>
          </a:xfrm>
          <a:prstGeom prst="rect">
            <a:avLst/>
          </a:prstGeom>
          <a:noFill/>
        </p:spPr>
        <p:txBody>
          <a:bodyPr wrap="square" rtlCol="0">
            <a:spAutoFit/>
          </a:bodyPr>
          <a:lstStyle/>
          <a:p>
            <a:pPr algn="ctr"/>
            <a:r>
              <a:rPr lang="fr-FR" dirty="0" smtClean="0">
                <a:latin typeface="Arial" pitchFamily="34" charset="0"/>
                <a:cs typeface="Arial" pitchFamily="34" charset="0"/>
              </a:rPr>
              <a:t>Idée Novatrice</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En se basant sur l’exemple du Coffee </a:t>
            </a:r>
            <a:r>
              <a:rPr lang="fr-FR" dirty="0" err="1" smtClean="0">
                <a:latin typeface="Arial" pitchFamily="34" charset="0"/>
                <a:cs typeface="Arial" pitchFamily="34" charset="0"/>
              </a:rPr>
              <a:t>Connector</a:t>
            </a:r>
            <a:r>
              <a:rPr lang="fr-FR" dirty="0" smtClean="0">
                <a:latin typeface="Arial" pitchFamily="34" charset="0"/>
                <a:cs typeface="Arial" pitchFamily="34" charset="0"/>
              </a:rPr>
              <a:t> comme innovation de situation de consommation on peut imaginer des idées novatrices.</a:t>
            </a:r>
          </a:p>
          <a:p>
            <a:pPr algn="ctr"/>
            <a:r>
              <a:rPr lang="fr-FR" dirty="0" smtClean="0">
                <a:latin typeface="Arial" pitchFamily="34" charset="0"/>
                <a:cs typeface="Arial" pitchFamily="34" charset="0"/>
              </a:rPr>
              <a:t>Le point clé de cette innovation est de faciliter la création de relations entre individu.</a:t>
            </a:r>
          </a:p>
          <a:p>
            <a:pPr algn="ctr"/>
            <a:endParaRPr lang="fr-FR" dirty="0" smtClean="0">
              <a:latin typeface="Arial" pitchFamily="34" charset="0"/>
              <a:cs typeface="Arial" pitchFamily="34" charset="0"/>
            </a:endParaRPr>
          </a:p>
          <a:p>
            <a:pPr algn="ctr"/>
            <a:r>
              <a:rPr lang="fr-FR" b="1" i="1" dirty="0" smtClean="0">
                <a:solidFill>
                  <a:srgbClr val="FFC000"/>
                </a:solidFill>
                <a:latin typeface="Arial" pitchFamily="34" charset="0"/>
                <a:cs typeface="Arial" pitchFamily="34" charset="0"/>
              </a:rPr>
              <a:t>Idée novatrice :</a:t>
            </a:r>
          </a:p>
          <a:p>
            <a:endParaRPr lang="fr-FR" dirty="0" smtClean="0"/>
          </a:p>
          <a:p>
            <a:pPr algn="ctr"/>
            <a:endParaRPr lang="fr-FR" dirty="0" smtClean="0">
              <a:cs typeface="Arial" panose="020B0604020202020204" pitchFamily="34" charset="0"/>
            </a:endParaRPr>
          </a:p>
          <a:p>
            <a:pPr algn="ctr"/>
            <a:endParaRPr lang="fr-FR" dirty="0" smtClean="0">
              <a:cs typeface="Arial" panose="020B0604020202020204" pitchFamily="34" charset="0"/>
            </a:endParaRPr>
          </a:p>
          <a:p>
            <a:pPr algn="ctr"/>
            <a:endParaRPr lang="fr-FR" dirty="0" smtClean="0">
              <a:cs typeface="Arial" panose="020B0604020202020204" pitchFamily="34" charset="0"/>
            </a:endParaRPr>
          </a:p>
        </p:txBody>
      </p:sp>
      <p:sp>
        <p:nvSpPr>
          <p:cNvPr id="5" name="Rectangle 4"/>
          <p:cNvSpPr/>
          <p:nvPr/>
        </p:nvSpPr>
        <p:spPr>
          <a:xfrm>
            <a:off x="395536" y="4653136"/>
            <a:ext cx="8568952" cy="1754326"/>
          </a:xfrm>
          <a:prstGeom prst="rect">
            <a:avLst/>
          </a:prstGeom>
        </p:spPr>
        <p:txBody>
          <a:bodyPr wrap="square">
            <a:spAutoFit/>
          </a:bodyPr>
          <a:lstStyle/>
          <a:p>
            <a:pPr algn="ctr"/>
            <a:r>
              <a:rPr lang="fr-FR" b="1" u="sng" dirty="0" smtClean="0">
                <a:solidFill>
                  <a:srgbClr val="FFC000"/>
                </a:solidFill>
                <a:latin typeface="Arial" pitchFamily="34" charset="0"/>
                <a:cs typeface="Arial" pitchFamily="34" charset="0"/>
              </a:rPr>
              <a:t>« Le speed </a:t>
            </a:r>
            <a:r>
              <a:rPr lang="fr-FR" b="1" u="sng" dirty="0" err="1" smtClean="0">
                <a:solidFill>
                  <a:srgbClr val="FFC000"/>
                </a:solidFill>
                <a:latin typeface="Arial" pitchFamily="34" charset="0"/>
                <a:cs typeface="Arial" pitchFamily="34" charset="0"/>
              </a:rPr>
              <a:t>dating</a:t>
            </a:r>
            <a:r>
              <a:rPr lang="fr-FR" b="1" u="sng" dirty="0" smtClean="0">
                <a:solidFill>
                  <a:srgbClr val="FFC000"/>
                </a:solidFill>
                <a:latin typeface="Arial" pitchFamily="34" charset="0"/>
                <a:cs typeface="Arial" pitchFamily="34" charset="0"/>
              </a:rPr>
              <a:t> bar » est  </a:t>
            </a:r>
            <a:r>
              <a:rPr lang="fr-FR" b="1" dirty="0" smtClean="0">
                <a:solidFill>
                  <a:srgbClr val="FFC000"/>
                </a:solidFill>
                <a:latin typeface="Arial" pitchFamily="34" charset="0"/>
                <a:cs typeface="Arial" pitchFamily="34" charset="0"/>
              </a:rPr>
              <a:t>un bar qui sera exclusivement réservé aux personnes recherchant  à faire de nouvelles rencontres. A chaque fois qu’une personne commandera un verre, celle-ci devra donner quelques informations sur elle(âge, situation professionnel, centres d’intérêts) . En fonction de ces critères, on la placera à une table composés de personnes qui lui correspondent aux mieux ,en attendant que son verre soit servi.</a:t>
            </a:r>
            <a:endParaRPr lang="fr-FR" b="1" dirty="0">
              <a:solidFill>
                <a:srgbClr val="FFC000"/>
              </a:solidFill>
              <a:latin typeface="Arial" pitchFamily="34" charset="0"/>
              <a:cs typeface="Arial" pitchFamily="34" charset="0"/>
            </a:endParaRPr>
          </a:p>
        </p:txBody>
      </p:sp>
    </p:spTree>
    <p:extLst>
      <p:ext uri="{BB962C8B-B14F-4D97-AF65-F5344CB8AC3E}">
        <p14:creationId xmlns="" xmlns:p14="http://schemas.microsoft.com/office/powerpoint/2010/main" val="238788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Univers</a:t>
            </a:r>
            <a:endParaRPr lang="fr-FR" sz="2400"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251520" y="2420888"/>
            <a:ext cx="8568952" cy="923330"/>
          </a:xfrm>
          <a:prstGeom prst="rect">
            <a:avLst/>
          </a:prstGeom>
          <a:noFill/>
        </p:spPr>
        <p:txBody>
          <a:bodyPr wrap="square" rtlCol="0">
            <a:spAutoFit/>
          </a:bodyPr>
          <a:lstStyle/>
          <a:p>
            <a:pPr algn="ctr"/>
            <a:r>
              <a:rPr lang="fr-FR" u="sng" dirty="0" smtClean="0">
                <a:latin typeface="Arial" pitchFamily="34" charset="0"/>
                <a:cs typeface="Arial" pitchFamily="34" charset="0"/>
              </a:rPr>
              <a:t>Définition du concept</a:t>
            </a:r>
          </a:p>
          <a:p>
            <a:pPr algn="ctr"/>
            <a:r>
              <a:rPr lang="fr-FR" dirty="0" smtClean="0">
                <a:latin typeface="Arial" pitchFamily="34" charset="0"/>
                <a:cs typeface="Arial" pitchFamily="34" charset="0"/>
              </a:rPr>
              <a:t>L’univers d’un produit ou d’une marque que donne une entreprise à son consommateur pour le faire intégrer à ses valeurs, à sa société tout entière.</a:t>
            </a:r>
          </a:p>
        </p:txBody>
      </p:sp>
      <p:pic>
        <p:nvPicPr>
          <p:cNvPr id="87042" name="Picture 2" descr="Découvrir l'art de créer un whisky avec un atelier de blendologie"/>
          <p:cNvPicPr>
            <a:picLocks noChangeAspect="1" noChangeArrowheads="1"/>
          </p:cNvPicPr>
          <p:nvPr/>
        </p:nvPicPr>
        <p:blipFill>
          <a:blip r:embed="rId2" cstate="print"/>
          <a:srcRect/>
          <a:stretch>
            <a:fillRect/>
          </a:stretch>
        </p:blipFill>
        <p:spPr bwMode="auto">
          <a:xfrm>
            <a:off x="4788024" y="4063980"/>
            <a:ext cx="4178450" cy="1864763"/>
          </a:xfrm>
          <a:prstGeom prst="rect">
            <a:avLst/>
          </a:prstGeom>
          <a:noFill/>
        </p:spPr>
      </p:pic>
      <p:sp>
        <p:nvSpPr>
          <p:cNvPr id="6" name="ZoneTexte 5"/>
          <p:cNvSpPr txBox="1"/>
          <p:nvPr/>
        </p:nvSpPr>
        <p:spPr>
          <a:xfrm>
            <a:off x="251521" y="4005064"/>
            <a:ext cx="4392488" cy="1754326"/>
          </a:xfrm>
          <a:prstGeom prst="rect">
            <a:avLst/>
          </a:prstGeom>
          <a:noFill/>
        </p:spPr>
        <p:txBody>
          <a:bodyPr wrap="square" rtlCol="0">
            <a:spAutoFit/>
          </a:bodyPr>
          <a:lstStyle/>
          <a:p>
            <a:r>
              <a:rPr lang="fr-FR" dirty="0" smtClean="0">
                <a:latin typeface="Arial" pitchFamily="34" charset="0"/>
                <a:cs typeface="Arial" pitchFamily="34" charset="0"/>
              </a:rPr>
              <a:t>Exemple:</a:t>
            </a:r>
          </a:p>
          <a:p>
            <a:r>
              <a:rPr lang="fr-FR" dirty="0" smtClean="0">
                <a:latin typeface="Arial" pitchFamily="34" charset="0"/>
                <a:cs typeface="Arial" pitchFamily="34" charset="0"/>
              </a:rPr>
              <a:t>La marque de whisky </a:t>
            </a:r>
            <a:r>
              <a:rPr lang="fr-FR" dirty="0" err="1" smtClean="0">
                <a:latin typeface="Arial" pitchFamily="34" charset="0"/>
                <a:cs typeface="Arial" pitchFamily="34" charset="0"/>
              </a:rPr>
              <a:t>Grant’s</a:t>
            </a:r>
            <a:r>
              <a:rPr lang="fr-FR" dirty="0" smtClean="0">
                <a:latin typeface="Arial" pitchFamily="34" charset="0"/>
                <a:cs typeface="Arial" pitchFamily="34" charset="0"/>
              </a:rPr>
              <a:t> a organisé un atelier dans le but que les consommateurs viennent découvrir  comment sont fabriqués chaque whiskys  avec à la fin une dégustation.</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Distribution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467544" y="2361789"/>
            <a:ext cx="8208912" cy="2031325"/>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 &amp; idée source</a:t>
            </a:r>
          </a:p>
          <a:p>
            <a:endParaRPr lang="fr-FR"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 distribution est l’ensemble des activités commerciales qui gèrent et permettent le transfert d’un produit depuis le fabricant jusqu’au consommateur final.</a:t>
            </a:r>
          </a:p>
          <a:p>
            <a:pPr algn="just"/>
            <a:r>
              <a:rPr lang="fr-FR" dirty="0" smtClean="0">
                <a:latin typeface="Arial" panose="020B0604020202020204" pitchFamily="34" charset="0"/>
                <a:cs typeface="Arial" panose="020B0604020202020204" pitchFamily="34" charset="0"/>
              </a:rPr>
              <a:t>L’idée est de la rendre nomade et facilement accessible.</a:t>
            </a:r>
          </a:p>
          <a:p>
            <a:pPr algn="just"/>
            <a:endParaRPr lang="fr-FR" sz="1600" dirty="0">
              <a:latin typeface="Arial" panose="020B0604020202020204" pitchFamily="34" charset="0"/>
              <a:cs typeface="Arial" panose="020B0604020202020204" pitchFamily="34" charset="0"/>
            </a:endParaRPr>
          </a:p>
        </p:txBody>
      </p:sp>
      <p:pic>
        <p:nvPicPr>
          <p:cNvPr id="1026" name="Picture 2" descr="C:\Users\Hermine\Downloads\téléchargement (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6042" y="4437112"/>
            <a:ext cx="3043781" cy="22798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467544" y="4437112"/>
            <a:ext cx="4968552" cy="2031325"/>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r>
              <a:rPr lang="fr-FR"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r>
              <a:rPr lang="fr-FR" u="sng" dirty="0" smtClean="0">
                <a:latin typeface="Arial" panose="020B0604020202020204" pitchFamily="34" charset="0"/>
                <a:cs typeface="Arial" panose="020B0604020202020204" pitchFamily="34" charset="0"/>
              </a:rPr>
              <a:t>Les </a:t>
            </a:r>
            <a:r>
              <a:rPr lang="fr-FR" u="sng" dirty="0" err="1">
                <a:latin typeface="Arial" panose="020B0604020202020204" pitchFamily="34" charset="0"/>
                <a:cs typeface="Arial" panose="020B0604020202020204" pitchFamily="34" charset="0"/>
              </a:rPr>
              <a:t>food</a:t>
            </a:r>
            <a:r>
              <a:rPr lang="fr-FR" u="sng" dirty="0">
                <a:latin typeface="Arial" panose="020B0604020202020204" pitchFamily="34" charset="0"/>
                <a:cs typeface="Arial" panose="020B0604020202020204" pitchFamily="34" charset="0"/>
              </a:rPr>
              <a:t>-truck</a:t>
            </a:r>
            <a:r>
              <a:rPr lang="fr-FR" dirty="0">
                <a:latin typeface="Arial" panose="020B0604020202020204" pitchFamily="34" charset="0"/>
                <a:cs typeface="Arial" panose="020B0604020202020204" pitchFamily="34" charset="0"/>
              </a:rPr>
              <a:t>, « camions restaurants » qui préparent et vendent de la « </a:t>
            </a:r>
            <a:r>
              <a:rPr lang="fr-FR" dirty="0" err="1">
                <a:latin typeface="Arial" panose="020B0604020202020204" pitchFamily="34" charset="0"/>
                <a:cs typeface="Arial" panose="020B0604020202020204" pitchFamily="34" charset="0"/>
              </a:rPr>
              <a:t>street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food</a:t>
            </a:r>
            <a:r>
              <a:rPr lang="fr-FR" dirty="0">
                <a:latin typeface="Arial" panose="020B0604020202020204" pitchFamily="34" charset="0"/>
                <a:cs typeface="Arial" panose="020B0604020202020204" pitchFamily="34" charset="0"/>
              </a:rPr>
              <a:t> », nourriture de qualité dans la rue, tel que des hamburgers ou encore de la cuisine typiquement française.</a:t>
            </a:r>
            <a:endParaRPr lang="fr-FR" i="1"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xmlns="" val="2538957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Univers</a:t>
            </a:r>
            <a:endParaRPr lang="fr-FR" sz="2400"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251520" y="2420888"/>
            <a:ext cx="8568952" cy="3139321"/>
          </a:xfrm>
          <a:prstGeom prst="rect">
            <a:avLst/>
          </a:prstGeom>
          <a:noFill/>
        </p:spPr>
        <p:txBody>
          <a:bodyPr wrap="square" rtlCol="0">
            <a:spAutoFit/>
          </a:bodyPr>
          <a:lstStyle/>
          <a:p>
            <a:pPr algn="ctr"/>
            <a:r>
              <a:rPr lang="fr-FR" u="sng" dirty="0" smtClean="0">
                <a:latin typeface="Arial" pitchFamily="34" charset="0"/>
                <a:cs typeface="Arial" pitchFamily="34" charset="0"/>
              </a:rPr>
              <a:t>Idée Novatrice</a:t>
            </a:r>
          </a:p>
          <a:p>
            <a:pPr algn="ctr"/>
            <a:r>
              <a:rPr lang="fr-FR" dirty="0" smtClean="0">
                <a:latin typeface="Arial" pitchFamily="34" charset="0"/>
                <a:cs typeface="Arial" pitchFamily="34" charset="0"/>
              </a:rPr>
              <a:t>En se basant sur l’exemple de l’atelier comme innovation d’univers, on peut imaginer des idées novatrices. Le point clé de cette innovation de faire participer le consommateur à la fabrication du produit.</a:t>
            </a:r>
          </a:p>
          <a:p>
            <a:pPr algn="ctr"/>
            <a:endParaRPr lang="fr-FR" dirty="0" smtClean="0">
              <a:latin typeface="Arial" pitchFamily="34" charset="0"/>
              <a:cs typeface="Arial" pitchFamily="34" charset="0"/>
            </a:endParaRPr>
          </a:p>
          <a:p>
            <a:pPr algn="ctr"/>
            <a:endParaRPr lang="fr-FR" dirty="0" smtClean="0">
              <a:latin typeface="Arial" pitchFamily="34" charset="0"/>
              <a:cs typeface="Arial" pitchFamily="34" charset="0"/>
            </a:endParaRPr>
          </a:p>
          <a:p>
            <a:pPr algn="ctr"/>
            <a:r>
              <a:rPr lang="fr-FR" b="1" i="1" dirty="0" smtClean="0">
                <a:solidFill>
                  <a:srgbClr val="FFC000"/>
                </a:solidFill>
                <a:latin typeface="Arial" pitchFamily="34" charset="0"/>
                <a:cs typeface="Arial" pitchFamily="34" charset="0"/>
              </a:rPr>
              <a:t>Idée novatrice :</a:t>
            </a:r>
          </a:p>
          <a:p>
            <a:pPr algn="ctr"/>
            <a:r>
              <a:rPr lang="fr-FR" b="1" dirty="0" smtClean="0">
                <a:solidFill>
                  <a:srgbClr val="FFC000"/>
                </a:solidFill>
                <a:latin typeface="Arial" pitchFamily="34" charset="0"/>
                <a:cs typeface="Arial" pitchFamily="34" charset="0"/>
              </a:rPr>
              <a:t>Transposer cette innovation dans le domaine du  parfum.  Les clients apprendraient comment les différents ingrédients sont mélangés et tenteraient de fabriquer leurs propre parfums selon les odeurs de plantes qu’ils préfèrent.</a:t>
            </a:r>
          </a:p>
        </p:txBody>
      </p:sp>
    </p:spTree>
    <p:extLst>
      <p:ext uri="{BB962C8B-B14F-4D97-AF65-F5344CB8AC3E}">
        <p14:creationId xmlns="" xmlns:p14="http://schemas.microsoft.com/office/powerpoint/2010/main" val="932023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Besoin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23528" y="2364990"/>
            <a:ext cx="8424936" cy="1785104"/>
          </a:xfrm>
          <a:prstGeom prst="rect">
            <a:avLst/>
          </a:prstGeom>
          <a:noFill/>
        </p:spPr>
        <p:txBody>
          <a:bodyPr wrap="square" rtlCol="0">
            <a:spAutoFit/>
          </a:bodyPr>
          <a:lstStyle/>
          <a:p>
            <a:pPr algn="ctr"/>
            <a:r>
              <a:rPr lang="fr-FR" u="sng" dirty="0" smtClean="0">
                <a:latin typeface="Arial" pitchFamily="34" charset="0"/>
                <a:cs typeface="Arial" pitchFamily="34" charset="0"/>
              </a:rPr>
              <a:t>Définition du concept.</a:t>
            </a:r>
          </a:p>
          <a:p>
            <a:pPr algn="ctr"/>
            <a:r>
              <a:rPr lang="fr-FR" dirty="0" smtClean="0">
                <a:latin typeface="Arial" pitchFamily="34" charset="0"/>
                <a:cs typeface="Arial" pitchFamily="34" charset="0"/>
              </a:rPr>
              <a:t>Le besoin du consommateur est la principale variable à déterminer pour l’entreprise, afin que celle-ci puisse proposer aux clients un produit ou un service qui lui corresponde réellement. Le but étant ici de répondre de façon concrète à la demande du client, et de créer chez lui de la satisfaction.</a:t>
            </a:r>
          </a:p>
          <a:p>
            <a:pPr algn="ctr"/>
            <a:endParaRPr lang="fr-FR" sz="2000" u="sng" dirty="0" smtClean="0">
              <a:latin typeface="Arial" panose="020B0604020202020204" pitchFamily="34" charset="0"/>
              <a:cs typeface="Arial" panose="020B0604020202020204" pitchFamily="34" charset="0"/>
            </a:endParaRPr>
          </a:p>
        </p:txBody>
      </p:sp>
      <p:pic>
        <p:nvPicPr>
          <p:cNvPr id="27650" name="Picture 2" descr="http://www.actinnovation.com/wp-content/uploads/2014/04/Mini-Mobile-Robotic-Printer-Actinnovation.jpg"/>
          <p:cNvPicPr>
            <a:picLocks noChangeAspect="1" noChangeArrowheads="1"/>
          </p:cNvPicPr>
          <p:nvPr/>
        </p:nvPicPr>
        <p:blipFill>
          <a:blip r:embed="rId2" cstate="print"/>
          <a:srcRect/>
          <a:stretch>
            <a:fillRect/>
          </a:stretch>
        </p:blipFill>
        <p:spPr bwMode="auto">
          <a:xfrm>
            <a:off x="5220072" y="4221088"/>
            <a:ext cx="3744416" cy="1973843"/>
          </a:xfrm>
          <a:prstGeom prst="rect">
            <a:avLst/>
          </a:prstGeom>
          <a:noFill/>
        </p:spPr>
      </p:pic>
      <p:sp>
        <p:nvSpPr>
          <p:cNvPr id="6" name="ZoneTexte 5"/>
          <p:cNvSpPr txBox="1"/>
          <p:nvPr/>
        </p:nvSpPr>
        <p:spPr>
          <a:xfrm>
            <a:off x="251520" y="4437112"/>
            <a:ext cx="4824536" cy="2339102"/>
          </a:xfrm>
          <a:prstGeom prst="rect">
            <a:avLst/>
          </a:prstGeom>
          <a:noFill/>
        </p:spPr>
        <p:txBody>
          <a:bodyPr wrap="square" rtlCol="0">
            <a:spAutoFit/>
          </a:bodyPr>
          <a:lstStyle/>
          <a:p>
            <a:r>
              <a:rPr lang="fr-FR" sz="1600" dirty="0" smtClean="0">
                <a:latin typeface="Arial" pitchFamily="34" charset="0"/>
                <a:cs typeface="Arial" pitchFamily="34" charset="0"/>
              </a:rPr>
              <a:t>Exemple:</a:t>
            </a:r>
          </a:p>
          <a:p>
            <a:r>
              <a:rPr lang="fr-FR" sz="1600" dirty="0" smtClean="0">
                <a:latin typeface="Arial" pitchFamily="34" charset="0"/>
                <a:cs typeface="Arial" pitchFamily="34" charset="0"/>
              </a:rPr>
              <a:t>The mini Mobile </a:t>
            </a:r>
            <a:r>
              <a:rPr lang="fr-FR" sz="1600" dirty="0" err="1" smtClean="0">
                <a:latin typeface="Arial" pitchFamily="34" charset="0"/>
                <a:cs typeface="Arial" pitchFamily="34" charset="0"/>
              </a:rPr>
              <a:t>Robotic</a:t>
            </a:r>
            <a:r>
              <a:rPr lang="fr-FR" sz="1600" dirty="0" smtClean="0">
                <a:latin typeface="Arial" pitchFamily="34" charset="0"/>
                <a:cs typeface="Arial" pitchFamily="34" charset="0"/>
              </a:rPr>
              <a:t> Printer répond aux besoins les plus urgents en terme d’impressions de documents. Avec un diamètre de seulement 10cm il suffit d’envoyer avec son Smartphone, son ordinateur ou sa tablette via Bluetooth le document en question, l’objet va alors se déplacer sur la feuille grâce à des roulettes omnidirectionnelles pour retaper le document</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Besoin</a:t>
            </a:r>
            <a:endParaRPr lang="fr-FR" sz="2400"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395536" y="2364990"/>
            <a:ext cx="8568952" cy="6217087"/>
          </a:xfrm>
          <a:prstGeom prst="rect">
            <a:avLst/>
          </a:prstGeom>
          <a:noFill/>
        </p:spPr>
        <p:txBody>
          <a:bodyPr wrap="square" rtlCol="0">
            <a:spAutoFit/>
          </a:bodyPr>
          <a:lstStyle/>
          <a:p>
            <a:pPr algn="ctr"/>
            <a:r>
              <a:rPr lang="fr-FR" dirty="0" smtClean="0">
                <a:latin typeface="Arial" pitchFamily="34" charset="0"/>
                <a:cs typeface="Arial" pitchFamily="34" charset="0"/>
              </a:rPr>
              <a:t>Idée Novatrice</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En se basant sur l’exemple du The mini Mobile </a:t>
            </a:r>
            <a:r>
              <a:rPr lang="fr-FR" dirty="0" err="1" smtClean="0">
                <a:latin typeface="Arial" pitchFamily="34" charset="0"/>
                <a:cs typeface="Arial" pitchFamily="34" charset="0"/>
              </a:rPr>
              <a:t>Robotic</a:t>
            </a:r>
            <a:r>
              <a:rPr lang="fr-FR" dirty="0" smtClean="0">
                <a:latin typeface="Arial" pitchFamily="34" charset="0"/>
                <a:cs typeface="Arial" pitchFamily="34" charset="0"/>
              </a:rPr>
              <a:t> Printer comme innovation de besoin, on peut imaginer des idées novatrices.</a:t>
            </a:r>
          </a:p>
          <a:p>
            <a:pPr algn="ctr"/>
            <a:r>
              <a:rPr lang="fr-FR" dirty="0" smtClean="0">
                <a:latin typeface="Arial" pitchFamily="34" charset="0"/>
                <a:cs typeface="Arial" pitchFamily="34" charset="0"/>
              </a:rPr>
              <a:t>Le point clé de cette innovation a été d’adapter un objet déjà commercialisé mais assez imposant en un objet de petite taille et facilement transportable.</a:t>
            </a:r>
          </a:p>
          <a:p>
            <a:pPr algn="ctr"/>
            <a:endParaRPr lang="fr-FR" dirty="0" smtClean="0">
              <a:latin typeface="Arial" pitchFamily="34" charset="0"/>
              <a:cs typeface="Arial" pitchFamily="34" charset="0"/>
            </a:endParaRPr>
          </a:p>
          <a:p>
            <a:pPr algn="ctr"/>
            <a:endParaRPr lang="fr-FR" i="1" dirty="0" smtClean="0">
              <a:latin typeface="Arial" pitchFamily="34" charset="0"/>
              <a:cs typeface="Arial" pitchFamily="34" charset="0"/>
            </a:endParaRPr>
          </a:p>
          <a:p>
            <a:pPr algn="ctr"/>
            <a:r>
              <a:rPr lang="fr-FR" b="1" i="1" dirty="0" smtClean="0">
                <a:solidFill>
                  <a:srgbClr val="FFC000"/>
                </a:solidFill>
                <a:latin typeface="Arial" pitchFamily="34" charset="0"/>
                <a:cs typeface="Arial" pitchFamily="34" charset="0"/>
              </a:rPr>
              <a:t>Idée novatrice :</a:t>
            </a:r>
          </a:p>
          <a:p>
            <a:pPr algn="ctr"/>
            <a:r>
              <a:rPr lang="fr-FR" b="1" dirty="0" smtClean="0">
                <a:solidFill>
                  <a:srgbClr val="FFC000"/>
                </a:solidFill>
                <a:latin typeface="Arial" pitchFamily="34" charset="0"/>
                <a:cs typeface="Arial" pitchFamily="34" charset="0"/>
              </a:rPr>
              <a:t>Ajouter un paramètre à ce robot pour qu’il puisse aussi scanner des documents papiers à ajouter a notre ordinateur, Smartphone ou tablette.</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Moment de la journée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2364991"/>
            <a:ext cx="8496944" cy="4278094"/>
          </a:xfrm>
          <a:prstGeom prst="rect">
            <a:avLst/>
          </a:prstGeom>
          <a:noFill/>
        </p:spPr>
        <p:txBody>
          <a:bodyPr wrap="square" rtlCol="0">
            <a:spAutoFit/>
          </a:bodyPr>
          <a:lstStyle/>
          <a:p>
            <a:pPr algn="ctr"/>
            <a:r>
              <a:rPr lang="fr-FR" u="sng" dirty="0" smtClean="0">
                <a:latin typeface="Arial" pitchFamily="34" charset="0"/>
                <a:cs typeface="Arial" pitchFamily="34" charset="0"/>
              </a:rPr>
              <a:t>Définition du Concept</a:t>
            </a:r>
          </a:p>
          <a:p>
            <a:pPr algn="ctr"/>
            <a:r>
              <a:rPr lang="fr-FR" dirty="0" smtClean="0">
                <a:latin typeface="Arial" pitchFamily="34" charset="0"/>
                <a:cs typeface="Arial" pitchFamily="34" charset="0"/>
              </a:rPr>
              <a:t>Cela fait référence au moment spécifique ou le  consommateur va consommer le produit. Certains produits sont consommés à des moments spécifique de la journée.</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a:latin typeface="Arial" panose="020B0604020202020204" pitchFamily="34" charset="0"/>
              <a:cs typeface="Arial" panose="020B0604020202020204" pitchFamily="34" charset="0"/>
            </a:endParaRPr>
          </a:p>
        </p:txBody>
      </p:sp>
      <p:sp>
        <p:nvSpPr>
          <p:cNvPr id="6" name="Rectangle 5"/>
          <p:cNvSpPr/>
          <p:nvPr/>
        </p:nvSpPr>
        <p:spPr>
          <a:xfrm>
            <a:off x="251520" y="3861048"/>
            <a:ext cx="5040560" cy="2554545"/>
          </a:xfrm>
          <a:prstGeom prst="rect">
            <a:avLst/>
          </a:prstGeom>
        </p:spPr>
        <p:txBody>
          <a:bodyPr wrap="square">
            <a:spAutoFit/>
          </a:bodyPr>
          <a:lstStyle/>
          <a:p>
            <a:r>
              <a:rPr lang="fr-FR" sz="1600" dirty="0" smtClean="0">
                <a:latin typeface="Arial" pitchFamily="34" charset="0"/>
                <a:cs typeface="Arial" pitchFamily="34" charset="0"/>
              </a:rPr>
              <a:t>Exemple:</a:t>
            </a:r>
          </a:p>
          <a:p>
            <a:r>
              <a:rPr lang="fr-FR" sz="1600" dirty="0" smtClean="0">
                <a:latin typeface="Arial" pitchFamily="34" charset="0"/>
                <a:cs typeface="Arial" pitchFamily="34" charset="0"/>
              </a:rPr>
              <a:t>Samsung, associé à l’université de Vienne a crée Power </a:t>
            </a:r>
            <a:r>
              <a:rPr lang="fr-FR" sz="1600" dirty="0" err="1" smtClean="0">
                <a:latin typeface="Arial" pitchFamily="34" charset="0"/>
                <a:cs typeface="Arial" pitchFamily="34" charset="0"/>
              </a:rPr>
              <a:t>Sleep</a:t>
            </a:r>
            <a:r>
              <a:rPr lang="fr-FR" sz="1600" dirty="0" smtClean="0">
                <a:latin typeface="Arial" pitchFamily="34" charset="0"/>
                <a:cs typeface="Arial" pitchFamily="34" charset="0"/>
              </a:rPr>
              <a:t>. C’est une application </a:t>
            </a:r>
            <a:r>
              <a:rPr lang="fr-FR" sz="1600" dirty="0" err="1" smtClean="0">
                <a:latin typeface="Arial" pitchFamily="34" charset="0"/>
                <a:cs typeface="Arial" pitchFamily="34" charset="0"/>
              </a:rPr>
              <a:t>Android</a:t>
            </a:r>
            <a:r>
              <a:rPr lang="fr-FR" sz="1600" dirty="0" smtClean="0">
                <a:latin typeface="Arial" pitchFamily="34" charset="0"/>
                <a:cs typeface="Arial" pitchFamily="34" charset="0"/>
              </a:rPr>
              <a:t>  qui fonctionne durant la nuit et qui permet aux utilisateurs de faire don de à la recherche scientifique de la puissance de calcul de leur mobile. Celle-ci essayant d’utiliser la puissance de calcul de millions de Smartphones en veille dans le monde et de s’en servir dans le but d’aider la recherche dans différents domaines (biochimie, génétique …)</a:t>
            </a:r>
            <a:endParaRPr lang="fr-FR" sz="1600" dirty="0">
              <a:latin typeface="Arial" pitchFamily="34" charset="0"/>
              <a:cs typeface="Arial" pitchFamily="34" charset="0"/>
            </a:endParaRPr>
          </a:p>
        </p:txBody>
      </p:sp>
      <p:pic>
        <p:nvPicPr>
          <p:cNvPr id="26626" name="Picture 2" descr="Power-Sleep-Actinnovation"/>
          <p:cNvPicPr>
            <a:picLocks noChangeAspect="1" noChangeArrowheads="1"/>
          </p:cNvPicPr>
          <p:nvPr/>
        </p:nvPicPr>
        <p:blipFill>
          <a:blip r:embed="rId2" cstate="print"/>
          <a:srcRect/>
          <a:stretch>
            <a:fillRect/>
          </a:stretch>
        </p:blipFill>
        <p:spPr bwMode="auto">
          <a:xfrm>
            <a:off x="5652120" y="4365104"/>
            <a:ext cx="3194720" cy="1794368"/>
          </a:xfrm>
          <a:prstGeom prst="rect">
            <a:avLst/>
          </a:prstGeom>
          <a:noFill/>
        </p:spPr>
      </p:pic>
    </p:spTree>
    <p:extLst>
      <p:ext uri="{BB962C8B-B14F-4D97-AF65-F5344CB8AC3E}">
        <p14:creationId xmlns="" xmlns:p14="http://schemas.microsoft.com/office/powerpoint/2010/main" val="93202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Moment de la journée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2364990"/>
            <a:ext cx="8568952" cy="6217087"/>
          </a:xfrm>
          <a:prstGeom prst="rect">
            <a:avLst/>
          </a:prstGeom>
          <a:noFill/>
        </p:spPr>
        <p:txBody>
          <a:bodyPr wrap="square" rtlCol="0">
            <a:spAutoFit/>
          </a:bodyPr>
          <a:lstStyle/>
          <a:p>
            <a:pPr algn="ctr"/>
            <a:r>
              <a:rPr lang="fr-FR" dirty="0" smtClean="0">
                <a:latin typeface="Arial" pitchFamily="34" charset="0"/>
                <a:cs typeface="Arial" pitchFamily="34" charset="0"/>
              </a:rPr>
              <a:t>Idée Novatrice</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En se basant sur l’exemple du Power </a:t>
            </a:r>
            <a:r>
              <a:rPr lang="fr-FR" dirty="0" err="1" smtClean="0">
                <a:latin typeface="Arial" pitchFamily="34" charset="0"/>
                <a:cs typeface="Arial" pitchFamily="34" charset="0"/>
              </a:rPr>
              <a:t>Sleep</a:t>
            </a:r>
            <a:r>
              <a:rPr lang="fr-FR" dirty="0" smtClean="0">
                <a:latin typeface="Arial" pitchFamily="34" charset="0"/>
                <a:cs typeface="Arial" pitchFamily="34" charset="0"/>
              </a:rPr>
              <a:t> comme innovation </a:t>
            </a:r>
            <a:r>
              <a:rPr lang="fr-FR" dirty="0" err="1" smtClean="0">
                <a:latin typeface="Arial" pitchFamily="34" charset="0"/>
                <a:cs typeface="Arial" pitchFamily="34" charset="0"/>
              </a:rPr>
              <a:t>correpondant</a:t>
            </a:r>
            <a:r>
              <a:rPr lang="fr-FR" dirty="0" smtClean="0">
                <a:latin typeface="Arial" pitchFamily="34" charset="0"/>
                <a:cs typeface="Arial" pitchFamily="34" charset="0"/>
              </a:rPr>
              <a:t> au moment de la journée, on peut imaginer des idées novatrices.</a:t>
            </a:r>
          </a:p>
          <a:p>
            <a:pPr algn="ctr"/>
            <a:r>
              <a:rPr lang="fr-FR" dirty="0" smtClean="0">
                <a:latin typeface="Arial" pitchFamily="34" charset="0"/>
                <a:cs typeface="Arial" pitchFamily="34" charset="0"/>
              </a:rPr>
              <a:t>Le point clé de cette innovation est d’utiliser son </a:t>
            </a:r>
            <a:r>
              <a:rPr lang="fr-FR" dirty="0" err="1" smtClean="0">
                <a:latin typeface="Arial" pitchFamily="34" charset="0"/>
                <a:cs typeface="Arial" pitchFamily="34" charset="0"/>
              </a:rPr>
              <a:t>smartphone</a:t>
            </a:r>
            <a:r>
              <a:rPr lang="fr-FR" dirty="0" smtClean="0">
                <a:latin typeface="Arial" pitchFamily="34" charset="0"/>
                <a:cs typeface="Arial" pitchFamily="34" charset="0"/>
              </a:rPr>
              <a:t> pour faire une certaine contribution à des associations sans effort.</a:t>
            </a:r>
          </a:p>
          <a:p>
            <a:pPr algn="ctr"/>
            <a:endParaRPr lang="fr-FR" dirty="0" smtClean="0">
              <a:latin typeface="Arial" pitchFamily="34" charset="0"/>
              <a:cs typeface="Arial" pitchFamily="34" charset="0"/>
            </a:endParaRPr>
          </a:p>
          <a:p>
            <a:pPr algn="ctr"/>
            <a:r>
              <a:rPr lang="fr-FR" b="1" i="1" dirty="0" smtClean="0">
                <a:solidFill>
                  <a:srgbClr val="FFC000"/>
                </a:solidFill>
                <a:latin typeface="Arial" pitchFamily="34" charset="0"/>
                <a:cs typeface="Arial" pitchFamily="34" charset="0"/>
              </a:rPr>
              <a:t>Idée novatrice :</a:t>
            </a:r>
          </a:p>
          <a:p>
            <a:pPr algn="ctr"/>
            <a:r>
              <a:rPr lang="fr-FR" b="1" dirty="0" smtClean="0">
                <a:solidFill>
                  <a:srgbClr val="FFC000"/>
                </a:solidFill>
                <a:latin typeface="Arial" pitchFamily="34" charset="0"/>
                <a:cs typeface="Arial" pitchFamily="34" charset="0"/>
              </a:rPr>
              <a:t>Permettre aux consommateurs de choisir quelle entreprise (dans n’importe quelle domaine) il souhaite aider en apportant de sa puissance à chaque fois qu’il met son Smartphone, mais aussi son ordinateur ou sa tablette en veille.</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Clé – segment de marché</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23528" y="2364990"/>
            <a:ext cx="8496944" cy="2092881"/>
          </a:xfrm>
          <a:prstGeom prst="rect">
            <a:avLst/>
          </a:prstGeom>
          <a:noFill/>
        </p:spPr>
        <p:txBody>
          <a:bodyPr wrap="square" rtlCol="0">
            <a:spAutoFit/>
          </a:bodyPr>
          <a:lstStyle/>
          <a:p>
            <a:pPr algn="ctr"/>
            <a:r>
              <a:rPr lang="fr-FR" u="sng" dirty="0" smtClean="0">
                <a:latin typeface="Arial" pitchFamily="34" charset="0"/>
                <a:cs typeface="Arial" pitchFamily="34" charset="0"/>
              </a:rPr>
              <a:t>Définition du concept.</a:t>
            </a:r>
          </a:p>
          <a:p>
            <a:pPr algn="ctr"/>
            <a:r>
              <a:rPr lang="fr-FR" dirty="0" smtClean="0">
                <a:latin typeface="Arial" pitchFamily="34" charset="0"/>
                <a:cs typeface="Arial" pitchFamily="34" charset="0"/>
              </a:rPr>
              <a:t>Un segment de marché est un découpage du marché, c’est une catégorie de marché préalablement choisi par l’entreprise pour correspondre au produit ou au service qu’elle commercialise. Ce segment doit regrouper un groupe homogène de personnes selon un certain critère (</a:t>
            </a:r>
            <a:r>
              <a:rPr lang="fr-FR" dirty="0" err="1" smtClean="0">
                <a:latin typeface="Arial" pitchFamily="34" charset="0"/>
                <a:cs typeface="Arial" pitchFamily="34" charset="0"/>
              </a:rPr>
              <a:t>gérographique</a:t>
            </a:r>
            <a:r>
              <a:rPr lang="fr-FR" dirty="0" smtClean="0">
                <a:latin typeface="Arial" pitchFamily="34" charset="0"/>
                <a:cs typeface="Arial" pitchFamily="34" charset="0"/>
              </a:rPr>
              <a:t>, </a:t>
            </a:r>
            <a:r>
              <a:rPr lang="fr-FR" dirty="0" err="1" smtClean="0">
                <a:latin typeface="Arial" pitchFamily="34" charset="0"/>
                <a:cs typeface="Arial" pitchFamily="34" charset="0"/>
              </a:rPr>
              <a:t>socio-culturel</a:t>
            </a:r>
            <a:r>
              <a:rPr lang="fr-FR" dirty="0" smtClean="0">
                <a:latin typeface="Arial" pitchFamily="34" charset="0"/>
                <a:cs typeface="Arial" pitchFamily="34" charset="0"/>
              </a:rPr>
              <a:t> …) </a:t>
            </a:r>
          </a:p>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p:txBody>
      </p:sp>
      <p:pic>
        <p:nvPicPr>
          <p:cNvPr id="25602" name="Picture 2" descr="gravity-actinnovation-1"/>
          <p:cNvPicPr>
            <a:picLocks noChangeAspect="1" noChangeArrowheads="1"/>
          </p:cNvPicPr>
          <p:nvPr/>
        </p:nvPicPr>
        <p:blipFill>
          <a:blip r:embed="rId2" cstate="print"/>
          <a:srcRect/>
          <a:stretch>
            <a:fillRect/>
          </a:stretch>
        </p:blipFill>
        <p:spPr bwMode="auto">
          <a:xfrm>
            <a:off x="5436096" y="4333660"/>
            <a:ext cx="3482752" cy="2310225"/>
          </a:xfrm>
          <a:prstGeom prst="rect">
            <a:avLst/>
          </a:prstGeom>
          <a:noFill/>
        </p:spPr>
      </p:pic>
      <p:sp>
        <p:nvSpPr>
          <p:cNvPr id="6" name="ZoneTexte 5"/>
          <p:cNvSpPr txBox="1"/>
          <p:nvPr/>
        </p:nvSpPr>
        <p:spPr>
          <a:xfrm>
            <a:off x="179513" y="4653136"/>
            <a:ext cx="5184576" cy="1477328"/>
          </a:xfrm>
          <a:prstGeom prst="rect">
            <a:avLst/>
          </a:prstGeom>
          <a:noFill/>
        </p:spPr>
        <p:txBody>
          <a:bodyPr wrap="square" rtlCol="0">
            <a:spAutoFit/>
          </a:bodyPr>
          <a:lstStyle/>
          <a:p>
            <a:r>
              <a:rPr lang="fr-FR" dirty="0" smtClean="0">
                <a:latin typeface="Arial" pitchFamily="34" charset="0"/>
                <a:cs typeface="Arial" pitchFamily="34" charset="0"/>
              </a:rPr>
              <a:t>Exemple:</a:t>
            </a:r>
          </a:p>
          <a:p>
            <a:r>
              <a:rPr lang="fr-FR" dirty="0" err="1" smtClean="0">
                <a:latin typeface="Arial" pitchFamily="34" charset="0"/>
                <a:cs typeface="Arial" pitchFamily="34" charset="0"/>
              </a:rPr>
              <a:t>Gravity</a:t>
            </a:r>
            <a:r>
              <a:rPr lang="fr-FR" dirty="0" smtClean="0">
                <a:latin typeface="Arial" pitchFamily="34" charset="0"/>
                <a:cs typeface="Arial" pitchFamily="34" charset="0"/>
              </a:rPr>
              <a:t> est une innovation qui permet aux designer de dessiner en trois dimensions à l’aide d’une tablette, d’un stylo et de lunettes spéciales afin de mieux matérialiser leurs idées.</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Clé – segment de marché</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23528" y="2364990"/>
            <a:ext cx="8496944" cy="707886"/>
          </a:xfrm>
          <a:prstGeom prst="rect">
            <a:avLst/>
          </a:prstGeom>
          <a:noFill/>
        </p:spPr>
        <p:txBody>
          <a:bodyPr wrap="square" rtlCol="0">
            <a:spAutoFit/>
          </a:bodyPr>
          <a:lstStyle/>
          <a:p>
            <a:pPr algn="ctr"/>
            <a:endParaRPr lang="fr-FR" sz="2000" u="sng" dirty="0" smtClean="0">
              <a:latin typeface="Arial" panose="020B0604020202020204" pitchFamily="34" charset="0"/>
              <a:cs typeface="Arial" panose="020B0604020202020204" pitchFamily="34" charset="0"/>
            </a:endParaRPr>
          </a:p>
          <a:p>
            <a:pPr algn="ctr"/>
            <a:endParaRPr lang="fr-FR" sz="2000" u="sng" dirty="0" smtClean="0">
              <a:latin typeface="Arial" panose="020B0604020202020204" pitchFamily="34" charset="0"/>
              <a:cs typeface="Arial" panose="020B0604020202020204" pitchFamily="34" charset="0"/>
            </a:endParaRPr>
          </a:p>
        </p:txBody>
      </p:sp>
      <p:sp>
        <p:nvSpPr>
          <p:cNvPr id="7" name="Rectangle 6"/>
          <p:cNvSpPr/>
          <p:nvPr/>
        </p:nvSpPr>
        <p:spPr>
          <a:xfrm>
            <a:off x="251520" y="2564904"/>
            <a:ext cx="8568952" cy="2585323"/>
          </a:xfrm>
          <a:prstGeom prst="rect">
            <a:avLst/>
          </a:prstGeom>
        </p:spPr>
        <p:txBody>
          <a:bodyPr wrap="square">
            <a:spAutoFit/>
          </a:bodyPr>
          <a:lstStyle/>
          <a:p>
            <a:pPr algn="ctr"/>
            <a:r>
              <a:rPr lang="fr-FR" dirty="0" smtClean="0">
                <a:latin typeface="Arial" pitchFamily="34" charset="0"/>
                <a:cs typeface="Arial" pitchFamily="34" charset="0"/>
              </a:rPr>
              <a:t>Idée Novatrice</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En se basant sur l’exemple du </a:t>
            </a:r>
            <a:r>
              <a:rPr lang="fr-FR" dirty="0" err="1" smtClean="0">
                <a:latin typeface="Arial" pitchFamily="34" charset="0"/>
                <a:cs typeface="Arial" pitchFamily="34" charset="0"/>
              </a:rPr>
              <a:t>Gravity</a:t>
            </a:r>
            <a:r>
              <a:rPr lang="fr-FR" dirty="0" smtClean="0">
                <a:latin typeface="Arial" pitchFamily="34" charset="0"/>
                <a:cs typeface="Arial" pitchFamily="34" charset="0"/>
              </a:rPr>
              <a:t> comme innovation de segment de marché, on peut imaginer des idées novatrices.</a:t>
            </a:r>
          </a:p>
          <a:p>
            <a:pPr algn="ctr"/>
            <a:r>
              <a:rPr lang="fr-FR" dirty="0" smtClean="0">
                <a:latin typeface="Arial" pitchFamily="34" charset="0"/>
                <a:cs typeface="Arial" pitchFamily="34" charset="0"/>
              </a:rPr>
              <a:t>Le point clé de cette innovation est la conception d’illustration en 3D pour des designers ou amateur de graphisme.</a:t>
            </a:r>
          </a:p>
          <a:p>
            <a:pPr algn="ctr"/>
            <a:endParaRPr lang="fr-FR" dirty="0" smtClean="0">
              <a:latin typeface="Arial" pitchFamily="34" charset="0"/>
              <a:cs typeface="Arial" pitchFamily="34" charset="0"/>
            </a:endParaRPr>
          </a:p>
          <a:p>
            <a:pPr algn="ctr"/>
            <a:r>
              <a:rPr lang="fr-FR" b="1" i="1" dirty="0" smtClean="0">
                <a:solidFill>
                  <a:srgbClr val="FFC000"/>
                </a:solidFill>
                <a:latin typeface="Arial" pitchFamily="34" charset="0"/>
                <a:cs typeface="Arial" pitchFamily="34" charset="0"/>
              </a:rPr>
              <a:t>Idée novatrice :</a:t>
            </a:r>
          </a:p>
          <a:p>
            <a:endParaRPr lang="fr-FR" dirty="0" smtClean="0"/>
          </a:p>
        </p:txBody>
      </p:sp>
      <p:sp>
        <p:nvSpPr>
          <p:cNvPr id="1025" name="Rectangle 1"/>
          <p:cNvSpPr>
            <a:spLocks noChangeArrowheads="1"/>
          </p:cNvSpPr>
          <p:nvPr/>
        </p:nvSpPr>
        <p:spPr bwMode="auto">
          <a:xfrm>
            <a:off x="611560" y="4924127"/>
            <a:ext cx="81369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C000"/>
                </a:solidFill>
                <a:effectLst/>
                <a:latin typeface="Arial" pitchFamily="34" charset="0"/>
                <a:ea typeface="Calibri" pitchFamily="34" charset="0"/>
                <a:cs typeface="Arial" pitchFamily="34" charset="0"/>
              </a:rPr>
              <a:t>Proposer cette fonctionnalité aux managers de catégories ou responsable merchandising afin qu’il puisse mieux travailler leurs plans d’implantations de produits ou leurs linéaires.</a:t>
            </a:r>
            <a:endParaRPr kumimoji="0" lang="fr-FR" b="1" i="0" u="none" strike="noStrike" cap="none" normalizeH="0" baseline="0" dirty="0" smtClean="0">
              <a:ln>
                <a:noFill/>
              </a:ln>
              <a:solidFill>
                <a:srgbClr val="FFC000"/>
              </a:solidFill>
              <a:effectLst/>
              <a:latin typeface="Arial" pitchFamily="34" charset="0"/>
              <a:cs typeface="Arial" pitchFamily="34" charset="0"/>
            </a:endParaRPr>
          </a:p>
        </p:txBody>
      </p:sp>
    </p:spTree>
    <p:extLst>
      <p:ext uri="{BB962C8B-B14F-4D97-AF65-F5344CB8AC3E}">
        <p14:creationId xmlns="" xmlns:p14="http://schemas.microsoft.com/office/powerpoint/2010/main" val="932023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Produit</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ZoneTexte 19"/>
          <p:cNvSpPr txBox="1"/>
          <p:nvPr/>
        </p:nvSpPr>
        <p:spPr>
          <a:xfrm>
            <a:off x="467544" y="3717032"/>
            <a:ext cx="2160240" cy="369332"/>
          </a:xfrm>
          <a:prstGeom prst="rect">
            <a:avLst/>
          </a:prstGeom>
          <a:noFill/>
        </p:spPr>
        <p:txBody>
          <a:bodyPr wrap="square" rtlCol="0">
            <a:spAutoFit/>
          </a:bodyPr>
          <a:lstStyle/>
          <a:p>
            <a:r>
              <a:rPr lang="fr-FR" dirty="0" smtClean="0"/>
              <a:t>Tendances marketing</a:t>
            </a:r>
            <a:endParaRPr lang="fr-FR" dirty="0"/>
          </a:p>
        </p:txBody>
      </p:sp>
      <p:sp>
        <p:nvSpPr>
          <p:cNvPr id="21" name="ZoneTexte 20"/>
          <p:cNvSpPr txBox="1"/>
          <p:nvPr/>
        </p:nvSpPr>
        <p:spPr>
          <a:xfrm>
            <a:off x="1712163" y="4437112"/>
            <a:ext cx="2160240" cy="369332"/>
          </a:xfrm>
          <a:prstGeom prst="rect">
            <a:avLst/>
          </a:prstGeom>
          <a:noFill/>
        </p:spPr>
        <p:txBody>
          <a:bodyPr wrap="square" rtlCol="0">
            <a:spAutoFit/>
          </a:bodyPr>
          <a:lstStyle/>
          <a:p>
            <a:pPr algn="ctr"/>
            <a:r>
              <a:rPr lang="fr-FR" dirty="0" smtClean="0"/>
              <a:t>Fonctionnalité</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Marchés précoces</a:t>
            </a:r>
            <a:endParaRPr lang="fr-FR" dirty="0"/>
          </a:p>
        </p:txBody>
      </p:sp>
      <p:sp>
        <p:nvSpPr>
          <p:cNvPr id="25" name="ZoneTexte 24"/>
          <p:cNvSpPr txBox="1"/>
          <p:nvPr/>
        </p:nvSpPr>
        <p:spPr>
          <a:xfrm>
            <a:off x="4786447" y="4621778"/>
            <a:ext cx="2160240" cy="646331"/>
          </a:xfrm>
          <a:prstGeom prst="rect">
            <a:avLst/>
          </a:prstGeom>
          <a:noFill/>
        </p:spPr>
        <p:txBody>
          <a:bodyPr wrap="square" rtlCol="0">
            <a:spAutoFit/>
          </a:bodyPr>
          <a:lstStyle/>
          <a:p>
            <a:r>
              <a:rPr lang="fr-FR" dirty="0" smtClean="0"/>
              <a:t>Autres catégories de produits</a:t>
            </a:r>
            <a:endParaRPr lang="fr-FR" dirty="0"/>
          </a:p>
        </p:txBody>
      </p:sp>
      <p:sp>
        <p:nvSpPr>
          <p:cNvPr id="26" name="ZoneTexte 25"/>
          <p:cNvSpPr txBox="1"/>
          <p:nvPr/>
        </p:nvSpPr>
        <p:spPr>
          <a:xfrm>
            <a:off x="6922960" y="4038618"/>
            <a:ext cx="2160240" cy="646331"/>
          </a:xfrm>
          <a:prstGeom prst="rect">
            <a:avLst/>
          </a:prstGeom>
          <a:noFill/>
        </p:spPr>
        <p:txBody>
          <a:bodyPr wrap="square" rtlCol="0">
            <a:spAutoFit/>
          </a:bodyPr>
          <a:lstStyle/>
          <a:p>
            <a:pPr algn="ctr"/>
            <a:r>
              <a:rPr lang="fr-FR" dirty="0" smtClean="0"/>
              <a:t>Architecture combinatoire</a:t>
            </a:r>
            <a:endParaRPr lang="fr-FR" dirty="0"/>
          </a:p>
        </p:txBody>
      </p:sp>
    </p:spTree>
    <p:extLst>
      <p:ext uri="{BB962C8B-B14F-4D97-AF65-F5344CB8AC3E}">
        <p14:creationId xmlns:p14="http://schemas.microsoft.com/office/powerpoint/2010/main" xmlns="" val="3351921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Tendances marketing</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23528" y="2364990"/>
            <a:ext cx="8712968" cy="1815882"/>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 &amp; idée source</a:t>
            </a:r>
          </a:p>
          <a:p>
            <a:endParaRPr lang="fr-FR" sz="2000"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Les tendances marketing représentent l’évolution en terme de marketing ou de stratégies marketing des entreprises, c’est-à-dire à la confection de l’offre d’un bien ou service en fonction des attentes des consommateurs présents sur le marché.</a:t>
            </a:r>
          </a:p>
          <a:p>
            <a:pPr algn="just"/>
            <a:r>
              <a:rPr lang="fr-FR" dirty="0" smtClean="0">
                <a:latin typeface="Arial" panose="020B0604020202020204" pitchFamily="34" charset="0"/>
                <a:cs typeface="Arial" panose="020B0604020202020204" pitchFamily="34" charset="0"/>
              </a:rPr>
              <a:t>L’idée est de valoriser l’origine des produits pour accentuer sur la qualité.</a:t>
            </a:r>
          </a:p>
        </p:txBody>
      </p:sp>
      <p:sp>
        <p:nvSpPr>
          <p:cNvPr id="5" name="ZoneTexte 4"/>
          <p:cNvSpPr txBox="1"/>
          <p:nvPr/>
        </p:nvSpPr>
        <p:spPr>
          <a:xfrm>
            <a:off x="467544" y="4221088"/>
            <a:ext cx="4752528" cy="2308324"/>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 </a:t>
            </a:r>
          </a:p>
          <a:p>
            <a:pPr algn="just"/>
            <a:r>
              <a:rPr lang="fr-FR" i="1" u="sng" dirty="0" smtClean="0">
                <a:latin typeface="Arial" panose="020B0604020202020204" pitchFamily="34" charset="0"/>
                <a:cs typeface="Arial" panose="020B0604020202020204" pitchFamily="34" charset="0"/>
              </a:rPr>
              <a:t>Le « Made in France »</a:t>
            </a:r>
            <a:r>
              <a:rPr lang="fr-FR" i="1" dirty="0" smtClean="0">
                <a:latin typeface="Arial" panose="020B0604020202020204" pitchFamily="34" charset="0"/>
                <a:cs typeface="Arial" panose="020B0604020202020204" pitchFamily="34" charset="0"/>
              </a:rPr>
              <a:t> est une notion qui fait référence à la fabrication des biens et services réalisée exclusivement en France, ce qui peut-être perçu comme un meilleur gage de qualité au près de certains consommateurs ; cette mention est apposée et mise en avant sur les produits finaux.</a:t>
            </a:r>
            <a:endParaRPr lang="fr-FR" i="1" u="sng" dirty="0">
              <a:latin typeface="Arial" panose="020B0604020202020204" pitchFamily="34" charset="0"/>
              <a:cs typeface="Arial" panose="020B0604020202020204" pitchFamily="34" charset="0"/>
            </a:endParaRPr>
          </a:p>
        </p:txBody>
      </p:sp>
      <p:pic>
        <p:nvPicPr>
          <p:cNvPr id="1026" name="Picture 2" descr="C:\Users\Hermine\Downloads\téléchargement (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7" y="4119389"/>
            <a:ext cx="2511722" cy="2511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766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Rectangle à coins arrondis 4"/>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88096" y="11331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Tendances marketing</a:t>
            </a:r>
            <a:endParaRPr lang="fr-FR" sz="2400"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467544" y="3068960"/>
            <a:ext cx="8208912" cy="3693319"/>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du </a:t>
            </a:r>
            <a:r>
              <a:rPr lang="fr-FR" i="1" dirty="0" smtClean="0">
                <a:latin typeface="Arial" panose="020B0604020202020204" pitchFamily="34" charset="0"/>
                <a:cs typeface="Arial" panose="020B0604020202020204" pitchFamily="34" charset="0"/>
              </a:rPr>
              <a:t>Made in France</a:t>
            </a:r>
            <a:r>
              <a:rPr lang="fr-FR" dirty="0" smtClean="0">
                <a:latin typeface="Arial" panose="020B0604020202020204" pitchFamily="34" charset="0"/>
                <a:cs typeface="Arial" panose="020B0604020202020204" pitchFamily="34" charset="0"/>
              </a:rPr>
              <a:t>, comme innovation de tendances marketing au sein de la variable produit, il est possible d’émettre des idées novatrices.</a:t>
            </a:r>
          </a:p>
          <a:p>
            <a:pPr algn="ctr"/>
            <a:endParaRPr lang="fr-FR" i="1"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du </a:t>
            </a:r>
            <a:r>
              <a:rPr lang="fr-FR" i="1" dirty="0" smtClean="0">
                <a:latin typeface="Arial" panose="020B0604020202020204" pitchFamily="34" charset="0"/>
                <a:cs typeface="Arial" panose="020B0604020202020204" pitchFamily="34" charset="0"/>
              </a:rPr>
              <a:t>Made in France</a:t>
            </a:r>
            <a:r>
              <a:rPr lang="fr-FR" dirty="0" smtClean="0">
                <a:latin typeface="Arial" panose="020B0604020202020204" pitchFamily="34" charset="0"/>
                <a:cs typeface="Arial" panose="020B0604020202020204" pitchFamily="34" charset="0"/>
              </a:rPr>
              <a:t>, est l’accent mis sur l’origine de la production des produits vendus : le « Made in ».</a:t>
            </a:r>
          </a:p>
          <a:p>
            <a:pPr algn="ctr"/>
            <a:endParaRPr lang="fr-FR" b="1" dirty="0">
              <a:solidFill>
                <a:srgbClr val="C00000"/>
              </a:solidFill>
              <a:latin typeface="Arial" panose="020B0604020202020204" pitchFamily="34" charset="0"/>
              <a:cs typeface="Arial" panose="020B0604020202020204" pitchFamily="34" charset="0"/>
            </a:endParaRPr>
          </a:p>
          <a:p>
            <a:pPr algn="ctr"/>
            <a:r>
              <a:rPr lang="fr-FR" b="1" i="1" dirty="0" smtClean="0">
                <a:solidFill>
                  <a:srgbClr val="C00000"/>
                </a:solidFill>
                <a:latin typeface="Arial" panose="020B0604020202020204" pitchFamily="34" charset="0"/>
                <a:cs typeface="Arial" panose="020B0604020202020204" pitchFamily="34" charset="0"/>
              </a:rPr>
              <a:t>Idée novatrice : </a:t>
            </a:r>
          </a:p>
          <a:p>
            <a:pPr algn="ctr"/>
            <a:r>
              <a:rPr lang="fr-FR" b="1" u="sng" dirty="0" smtClean="0">
                <a:solidFill>
                  <a:srgbClr val="C00000"/>
                </a:solidFill>
                <a:latin typeface="Arial" panose="020B0604020202020204" pitchFamily="34" charset="0"/>
                <a:cs typeface="Arial" panose="020B0604020202020204" pitchFamily="34" charset="0"/>
              </a:rPr>
              <a:t>Le Made in « Natural Land »,</a:t>
            </a:r>
            <a:r>
              <a:rPr lang="fr-FR" b="1" dirty="0" smtClean="0">
                <a:solidFill>
                  <a:srgbClr val="C00000"/>
                </a:solidFill>
                <a:latin typeface="Arial" panose="020B0604020202020204" pitchFamily="34" charset="0"/>
                <a:cs typeface="Arial" panose="020B0604020202020204" pitchFamily="34" charset="0"/>
              </a:rPr>
              <a:t> permettrait, en apposant le nom d’un pays fictif, d’accentuer sur les composants naturels qui composeraient le produit comme la méthode employée pour assurer un produit ou un service 100% naturel aux consommateurs.</a:t>
            </a:r>
            <a:endParaRPr lang="fr-FR" b="1" u="sng" dirty="0">
              <a:solidFill>
                <a:srgbClr val="C00000"/>
              </a:solidFill>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6101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Distribution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539552" y="3140968"/>
            <a:ext cx="8280920" cy="2862322"/>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du </a:t>
            </a:r>
            <a:r>
              <a:rPr lang="fr-FR" i="1" dirty="0">
                <a:latin typeface="Arial" panose="020B0604020202020204" pitchFamily="34" charset="0"/>
                <a:cs typeface="Arial" panose="020B0604020202020204" pitchFamily="34" charset="0"/>
              </a:rPr>
              <a:t>F</a:t>
            </a:r>
            <a:r>
              <a:rPr lang="fr-FR" i="1" dirty="0" smtClean="0">
                <a:latin typeface="Arial" panose="020B0604020202020204" pitchFamily="34" charset="0"/>
                <a:cs typeface="Arial" panose="020B0604020202020204" pitchFamily="34" charset="0"/>
              </a:rPr>
              <a:t>ood </a:t>
            </a:r>
            <a:r>
              <a:rPr lang="fr-FR" i="1" dirty="0">
                <a:latin typeface="Arial" panose="020B0604020202020204" pitchFamily="34" charset="0"/>
                <a:cs typeface="Arial" panose="020B0604020202020204" pitchFamily="34" charset="0"/>
              </a:rPr>
              <a:t>T</a:t>
            </a:r>
            <a:r>
              <a:rPr lang="fr-FR" i="1" dirty="0" smtClean="0">
                <a:latin typeface="Arial" panose="020B0604020202020204" pitchFamily="34" charset="0"/>
                <a:cs typeface="Arial" panose="020B0604020202020204" pitchFamily="34" charset="0"/>
              </a:rPr>
              <a:t>ruck </a:t>
            </a:r>
            <a:r>
              <a:rPr lang="fr-FR" dirty="0" smtClean="0">
                <a:latin typeface="Arial" panose="020B0604020202020204" pitchFamily="34" charset="0"/>
                <a:cs typeface="Arial" panose="020B0604020202020204" pitchFamily="34" charset="0"/>
              </a:rPr>
              <a:t>comme innovation de distribution au sein de la variable commerciale, il est possible d’émettre des idées novatrices. </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du </a:t>
            </a:r>
            <a:r>
              <a:rPr lang="fr-FR" i="1" dirty="0">
                <a:latin typeface="Arial" panose="020B0604020202020204" pitchFamily="34" charset="0"/>
                <a:cs typeface="Arial" panose="020B0604020202020204" pitchFamily="34" charset="0"/>
              </a:rPr>
              <a:t>F</a:t>
            </a:r>
            <a:r>
              <a:rPr lang="fr-FR" i="1" dirty="0" smtClean="0">
                <a:latin typeface="Arial" panose="020B0604020202020204" pitchFamily="34" charset="0"/>
                <a:cs typeface="Arial" panose="020B0604020202020204" pitchFamily="34" charset="0"/>
              </a:rPr>
              <a:t>ood </a:t>
            </a:r>
            <a:r>
              <a:rPr lang="fr-FR" i="1" dirty="0">
                <a:latin typeface="Arial" panose="020B0604020202020204" pitchFamily="34" charset="0"/>
                <a:cs typeface="Arial" panose="020B0604020202020204" pitchFamily="34" charset="0"/>
              </a:rPr>
              <a:t>T</a:t>
            </a:r>
            <a:r>
              <a:rPr lang="fr-FR" i="1" dirty="0" smtClean="0">
                <a:latin typeface="Arial" panose="020B0604020202020204" pitchFamily="34" charset="0"/>
                <a:cs typeface="Arial" panose="020B0604020202020204" pitchFamily="34" charset="0"/>
              </a:rPr>
              <a:t>ruck </a:t>
            </a:r>
            <a:r>
              <a:rPr lang="fr-FR" dirty="0" smtClean="0">
                <a:latin typeface="Arial" panose="020B0604020202020204" pitchFamily="34" charset="0"/>
                <a:cs typeface="Arial" panose="020B0604020202020204" pitchFamily="34" charset="0"/>
              </a:rPr>
              <a:t>est la « commercialisation de rue ». </a:t>
            </a:r>
          </a:p>
          <a:p>
            <a:pPr algn="ctr"/>
            <a:endParaRPr lang="fr-FR" b="1" dirty="0">
              <a:solidFill>
                <a:schemeClr val="bg2">
                  <a:lumMod val="50000"/>
                </a:schemeClr>
              </a:solidFill>
              <a:latin typeface="Arial" panose="020B0604020202020204" pitchFamily="34" charset="0"/>
              <a:cs typeface="Arial" panose="020B0604020202020204" pitchFamily="34" charset="0"/>
            </a:endParaRPr>
          </a:p>
          <a:p>
            <a:pPr algn="ctr"/>
            <a:endParaRPr lang="fr-FR" b="1" dirty="0" smtClean="0">
              <a:solidFill>
                <a:schemeClr val="bg2">
                  <a:lumMod val="50000"/>
                </a:schemeClr>
              </a:solidFill>
              <a:latin typeface="Arial" panose="020B0604020202020204" pitchFamily="34" charset="0"/>
              <a:cs typeface="Arial" panose="020B0604020202020204" pitchFamily="34" charset="0"/>
            </a:endParaRPr>
          </a:p>
          <a:p>
            <a:pPr algn="ctr"/>
            <a:r>
              <a:rPr lang="fr-FR" b="1" i="1" dirty="0" smtClean="0">
                <a:solidFill>
                  <a:schemeClr val="bg2">
                    <a:lumMod val="50000"/>
                  </a:schemeClr>
                </a:solidFill>
                <a:latin typeface="Arial" panose="020B0604020202020204" pitchFamily="34" charset="0"/>
                <a:cs typeface="Arial" panose="020B0604020202020204" pitchFamily="34" charset="0"/>
              </a:rPr>
              <a:t>Idée novatrice : </a:t>
            </a:r>
          </a:p>
          <a:p>
            <a:pPr algn="ctr"/>
            <a:r>
              <a:rPr lang="fr-FR" b="1" u="sng" dirty="0" smtClean="0">
                <a:solidFill>
                  <a:schemeClr val="bg2">
                    <a:lumMod val="50000"/>
                  </a:schemeClr>
                </a:solidFill>
                <a:latin typeface="Arial" panose="020B0604020202020204" pitchFamily="34" charset="0"/>
                <a:cs typeface="Arial" panose="020B0604020202020204" pitchFamily="34" charset="0"/>
              </a:rPr>
              <a:t>Le « </a:t>
            </a:r>
            <a:r>
              <a:rPr lang="fr-FR" b="1" u="sng" dirty="0" err="1" smtClean="0">
                <a:solidFill>
                  <a:schemeClr val="bg2">
                    <a:lumMod val="50000"/>
                  </a:schemeClr>
                </a:solidFill>
                <a:latin typeface="Arial" panose="020B0604020202020204" pitchFamily="34" charset="0"/>
                <a:cs typeface="Arial" panose="020B0604020202020204" pitchFamily="34" charset="0"/>
              </a:rPr>
              <a:t>nail</a:t>
            </a:r>
            <a:r>
              <a:rPr lang="fr-FR" b="1" u="sng" dirty="0" smtClean="0">
                <a:solidFill>
                  <a:schemeClr val="bg2">
                    <a:lumMod val="50000"/>
                  </a:schemeClr>
                </a:solidFill>
                <a:latin typeface="Arial" panose="020B0604020202020204" pitchFamily="34" charset="0"/>
                <a:cs typeface="Arial" panose="020B0604020202020204" pitchFamily="34" charset="0"/>
              </a:rPr>
              <a:t> truck »,</a:t>
            </a:r>
            <a:r>
              <a:rPr lang="fr-FR" b="1" dirty="0" smtClean="0">
                <a:solidFill>
                  <a:schemeClr val="bg2">
                    <a:lumMod val="50000"/>
                  </a:schemeClr>
                </a:solidFill>
                <a:latin typeface="Arial" panose="020B0604020202020204" pitchFamily="34" charset="0"/>
                <a:cs typeface="Arial" panose="020B0604020202020204" pitchFamily="34" charset="0"/>
              </a:rPr>
              <a:t> ce camion-ci permettrait la commercialisation dans la rue de vernis, mais également de services reliés à ce produit comme un « </a:t>
            </a:r>
            <a:r>
              <a:rPr lang="fr-FR" b="1" dirty="0" err="1" smtClean="0">
                <a:solidFill>
                  <a:schemeClr val="bg2">
                    <a:lumMod val="50000"/>
                  </a:schemeClr>
                </a:solidFill>
                <a:latin typeface="Arial" panose="020B0604020202020204" pitchFamily="34" charset="0"/>
                <a:cs typeface="Arial" panose="020B0604020202020204" pitchFamily="34" charset="0"/>
              </a:rPr>
              <a:t>nail</a:t>
            </a:r>
            <a:r>
              <a:rPr lang="fr-FR" b="1" dirty="0" smtClean="0">
                <a:solidFill>
                  <a:schemeClr val="bg2">
                    <a:lumMod val="50000"/>
                  </a:schemeClr>
                </a:solidFill>
                <a:latin typeface="Arial" panose="020B0604020202020204" pitchFamily="34" charset="0"/>
                <a:cs typeface="Arial" panose="020B0604020202020204" pitchFamily="34" charset="0"/>
              </a:rPr>
              <a:t> bar » par exemple. </a:t>
            </a:r>
            <a:endParaRPr lang="fr-FR" b="1" dirty="0">
              <a:solidFill>
                <a:schemeClr val="bg2">
                  <a:lumMod val="50000"/>
                </a:schemeClr>
              </a:solidFill>
              <a:latin typeface="Arial" panose="020B0604020202020204" pitchFamily="34" charset="0"/>
              <a:cs typeface="Arial" panose="020B0604020202020204" pitchFamily="34" charset="0"/>
            </a:endParaRPr>
          </a:p>
        </p:txBody>
      </p:sp>
      <p:sp>
        <p:nvSpPr>
          <p:cNvPr id="5" name="ZoneTexte 4"/>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0689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455476"/>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08720"/>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Fonctionnalités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76813" y="1977741"/>
            <a:ext cx="8352928" cy="2092881"/>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ctr"/>
            <a:endParaRPr lang="fr-FR" sz="2000" u="sng"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Les fonctionnalités représentent le caractère fonctionnel du produit, c’est-à-dire les paramètres du produit qui permettent aux consommateurs d’exercer ses différentes fonctions.</a:t>
            </a:r>
          </a:p>
          <a:p>
            <a:r>
              <a:rPr lang="fr-FR" dirty="0" smtClean="0">
                <a:latin typeface="Arial" panose="020B0604020202020204" pitchFamily="34" charset="0"/>
                <a:cs typeface="Arial" panose="020B0604020202020204" pitchFamily="34" charset="0"/>
              </a:rPr>
              <a:t>L’idée est de répondre aux besoins des consommateurs par des fonctionnalités adéquats.</a:t>
            </a:r>
          </a:p>
        </p:txBody>
      </p:sp>
      <p:sp>
        <p:nvSpPr>
          <p:cNvPr id="5" name="ZoneTexte 4"/>
          <p:cNvSpPr txBox="1"/>
          <p:nvPr/>
        </p:nvSpPr>
        <p:spPr>
          <a:xfrm>
            <a:off x="389639" y="4211649"/>
            <a:ext cx="4163638" cy="2585323"/>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p>
          <a:p>
            <a:pPr algn="just"/>
            <a:r>
              <a:rPr lang="fr-FR" u="sng" dirty="0" smtClean="0">
                <a:latin typeface="Arial" panose="020B0604020202020204" pitchFamily="34" charset="0"/>
                <a:cs typeface="Arial" panose="020B0604020202020204" pitchFamily="34" charset="0"/>
              </a:rPr>
              <a:t>Une balise de localisation,</a:t>
            </a:r>
            <a:r>
              <a:rPr lang="fr-FR" dirty="0" smtClean="0">
                <a:latin typeface="Arial" panose="020B0604020202020204" pitchFamily="34" charset="0"/>
                <a:cs typeface="Arial" panose="020B0604020202020204" pitchFamily="34" charset="0"/>
              </a:rPr>
              <a:t> qui permet aux utilisateurs de retrouver leurs objets égarés non mobile attachés à cette balise, grâce à une application téléphonique. A l’inverse, si le consommateur dispose de la balise en main, il peut faire sonner son téléphone pour le retrouver.</a:t>
            </a:r>
            <a:endParaRPr lang="fr-FR" u="sng" dirty="0">
              <a:latin typeface="Arial" panose="020B0604020202020204" pitchFamily="34" charset="0"/>
              <a:cs typeface="Arial" panose="020B0604020202020204" pitchFamily="34" charset="0"/>
            </a:endParaRPr>
          </a:p>
        </p:txBody>
      </p:sp>
      <p:pic>
        <p:nvPicPr>
          <p:cNvPr id="1026" name="Picture 2" descr="C:\Users\Hermine\Downloads\téléchargement (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9174" y="4725144"/>
            <a:ext cx="4189290" cy="1675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773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Rectangle à coins arrondis 4"/>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88096" y="11331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Fonctionnalités</a:t>
            </a:r>
            <a:endParaRPr lang="fr-FR" sz="2400" dirty="0">
              <a:solidFill>
                <a:schemeClr val="bg1"/>
              </a:solidFill>
              <a:latin typeface="Arial" panose="020B0604020202020204" pitchFamily="34" charset="0"/>
              <a:cs typeface="Arial" panose="020B0604020202020204" pitchFamily="34" charset="0"/>
            </a:endParaRPr>
          </a:p>
        </p:txBody>
      </p:sp>
      <p:sp>
        <p:nvSpPr>
          <p:cNvPr id="2" name="ZoneTexte 1"/>
          <p:cNvSpPr txBox="1"/>
          <p:nvPr/>
        </p:nvSpPr>
        <p:spPr>
          <a:xfrm>
            <a:off x="611560" y="3140968"/>
            <a:ext cx="8064896" cy="3693319"/>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de </a:t>
            </a:r>
            <a:r>
              <a:rPr lang="fr-FR" i="1" dirty="0" smtClean="0">
                <a:latin typeface="Arial" panose="020B0604020202020204" pitchFamily="34" charset="0"/>
                <a:cs typeface="Arial" panose="020B0604020202020204" pitchFamily="34" charset="0"/>
              </a:rPr>
              <a:t>La balise de localisation</a:t>
            </a:r>
            <a:r>
              <a:rPr lang="fr-FR" dirty="0" smtClean="0">
                <a:latin typeface="Arial" panose="020B0604020202020204" pitchFamily="34" charset="0"/>
                <a:cs typeface="Arial" panose="020B0604020202020204" pitchFamily="34" charset="0"/>
              </a:rPr>
              <a:t>, comme innovation de fonctionnalités au sein de la variable produit, il est possible d’émettre des idées novatrices.  </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a:t>
            </a:r>
            <a:r>
              <a:rPr lang="fr-FR" i="1" dirty="0" smtClean="0">
                <a:latin typeface="Arial" panose="020B0604020202020204" pitchFamily="34" charset="0"/>
                <a:cs typeface="Arial" panose="020B0604020202020204" pitchFamily="34" charset="0"/>
              </a:rPr>
              <a:t>La balise de localisation</a:t>
            </a:r>
            <a:r>
              <a:rPr lang="fr-FR" dirty="0" smtClean="0">
                <a:latin typeface="Arial" panose="020B0604020202020204" pitchFamily="34" charset="0"/>
                <a:cs typeface="Arial" panose="020B0604020202020204" pitchFamily="34" charset="0"/>
              </a:rPr>
              <a:t>, est le fait de permettre au consommateur de retrouver des objets non mobiles.</a:t>
            </a:r>
          </a:p>
          <a:p>
            <a:pPr algn="ctr"/>
            <a:endParaRPr lang="fr-FR" dirty="0">
              <a:latin typeface="Arial" panose="020B0604020202020204" pitchFamily="34" charset="0"/>
              <a:cs typeface="Arial" panose="020B0604020202020204" pitchFamily="34" charset="0"/>
            </a:endParaRPr>
          </a:p>
          <a:p>
            <a:pPr algn="ctr"/>
            <a:r>
              <a:rPr lang="fr-FR" b="1" i="1" dirty="0" smtClean="0">
                <a:solidFill>
                  <a:srgbClr val="C00000"/>
                </a:solidFill>
                <a:latin typeface="Arial" panose="020B0604020202020204" pitchFamily="34" charset="0"/>
                <a:cs typeface="Arial" panose="020B0604020202020204" pitchFamily="34" charset="0"/>
              </a:rPr>
              <a:t>Idée novatrice : </a:t>
            </a:r>
          </a:p>
          <a:p>
            <a:pPr algn="ctr"/>
            <a:r>
              <a:rPr lang="fr-FR" b="1" u="sng" dirty="0" smtClean="0">
                <a:solidFill>
                  <a:srgbClr val="C00000"/>
                </a:solidFill>
                <a:latin typeface="Arial" panose="020B0604020202020204" pitchFamily="34" charset="0"/>
                <a:cs typeface="Arial" panose="020B0604020202020204" pitchFamily="34" charset="0"/>
              </a:rPr>
              <a:t>La balise de géolocalisation,</a:t>
            </a:r>
            <a:r>
              <a:rPr lang="fr-FR" b="1" dirty="0" smtClean="0">
                <a:solidFill>
                  <a:srgbClr val="C00000"/>
                </a:solidFill>
                <a:latin typeface="Arial" panose="020B0604020202020204" pitchFamily="34" charset="0"/>
                <a:cs typeface="Arial" panose="020B0604020202020204" pitchFamily="34" charset="0"/>
              </a:rPr>
              <a:t> qui s’étendrait au-delà des objets non mobile et s’intégrerait même dans les puces des smartphones ce qui donnerait la possibilité aux usagers de se </a:t>
            </a:r>
            <a:r>
              <a:rPr lang="fr-FR" b="1" dirty="0" err="1" smtClean="0">
                <a:solidFill>
                  <a:srgbClr val="C00000"/>
                </a:solidFill>
                <a:latin typeface="Arial" panose="020B0604020202020204" pitchFamily="34" charset="0"/>
                <a:cs typeface="Arial" panose="020B0604020202020204" pitchFamily="34" charset="0"/>
              </a:rPr>
              <a:t>géolocaliser</a:t>
            </a:r>
            <a:r>
              <a:rPr lang="fr-FR" b="1" dirty="0" smtClean="0">
                <a:solidFill>
                  <a:srgbClr val="C00000"/>
                </a:solidFill>
                <a:latin typeface="Arial" panose="020B0604020202020204" pitchFamily="34" charset="0"/>
                <a:cs typeface="Arial" panose="020B0604020202020204" pitchFamily="34" charset="0"/>
              </a:rPr>
              <a:t> entre eux et de se retrouver facilement ; il est possible d’envisager la création d’une communauté.</a:t>
            </a:r>
            <a:endParaRPr lang="fr-FR"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27508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332656"/>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857907"/>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Marchés précoces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467544" y="1854921"/>
            <a:ext cx="8352928" cy="2616101"/>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ctr"/>
            <a:endParaRPr lang="fr-FR" u="sng"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Les marchés précoces représentent des lieux formels ou virtuels sur lesquels sont échangés des biens et des services de nature variés, en l’occurrence les marchés dits précoces sont de nouveaux marchés émergents qui comprennent, par élargissement, l’intégralité des consommateurs actuels et potentiels d’un bien ou d’un service en particulier, ici cela pourrait être des types de consommateurs émergents également.</a:t>
            </a:r>
          </a:p>
          <a:p>
            <a:pPr algn="just"/>
            <a:r>
              <a:rPr lang="fr-FR" dirty="0" smtClean="0">
                <a:latin typeface="Arial" panose="020B0604020202020204" pitchFamily="34" charset="0"/>
                <a:cs typeface="Arial" panose="020B0604020202020204" pitchFamily="34" charset="0"/>
              </a:rPr>
              <a:t>L’idée est axée sur la prise de conscience et le mieux être.</a:t>
            </a:r>
          </a:p>
        </p:txBody>
      </p:sp>
      <p:sp>
        <p:nvSpPr>
          <p:cNvPr id="5" name="ZoneTexte 4"/>
          <p:cNvSpPr txBox="1"/>
          <p:nvPr/>
        </p:nvSpPr>
        <p:spPr>
          <a:xfrm>
            <a:off x="587374" y="4704092"/>
            <a:ext cx="3888432" cy="2031325"/>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 </a:t>
            </a:r>
          </a:p>
          <a:p>
            <a:pPr algn="just"/>
            <a:r>
              <a:rPr lang="fr-FR" u="sng" dirty="0" smtClean="0">
                <a:latin typeface="Arial" panose="020B0604020202020204" pitchFamily="34" charset="0"/>
                <a:cs typeface="Arial" panose="020B0604020202020204" pitchFamily="34" charset="0"/>
              </a:rPr>
              <a:t>Les cigarettes électroniques</a:t>
            </a:r>
            <a:r>
              <a:rPr lang="fr-FR" dirty="0" smtClean="0">
                <a:latin typeface="Arial" panose="020B0604020202020204" pitchFamily="34" charset="0"/>
                <a:cs typeface="Arial" panose="020B0604020202020204" pitchFamily="34" charset="0"/>
              </a:rPr>
              <a:t>, une e-cigarette créée par un dispositif électronique qui produit de la fumée artificielle aromatisée dont il est possible de régler la dose de nicotine. </a:t>
            </a:r>
            <a:endParaRPr lang="fr-FR" dirty="0">
              <a:latin typeface="Arial" panose="020B0604020202020204" pitchFamily="34" charset="0"/>
              <a:cs typeface="Arial" panose="020B0604020202020204" pitchFamily="34" charset="0"/>
            </a:endParaRPr>
          </a:p>
        </p:txBody>
      </p:sp>
      <p:pic>
        <p:nvPicPr>
          <p:cNvPr id="1026" name="Picture 2" descr="C:\Users\Hermine\Downloads\téléchargement (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512790"/>
            <a:ext cx="3123431" cy="2078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773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Rectangle à coins arrondis 4"/>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88096" y="11331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Marchés précoces</a:t>
            </a:r>
            <a:endParaRPr lang="fr-FR" sz="2400" dirty="0">
              <a:solidFill>
                <a:schemeClr val="bg1"/>
              </a:solidFill>
              <a:latin typeface="Arial" panose="020B0604020202020204" pitchFamily="34" charset="0"/>
              <a:cs typeface="Arial" panose="020B0604020202020204" pitchFamily="34" charset="0"/>
            </a:endParaRPr>
          </a:p>
        </p:txBody>
      </p:sp>
      <p:sp>
        <p:nvSpPr>
          <p:cNvPr id="2" name="ZoneTexte 1"/>
          <p:cNvSpPr txBox="1"/>
          <p:nvPr/>
        </p:nvSpPr>
        <p:spPr>
          <a:xfrm>
            <a:off x="539552" y="2924944"/>
            <a:ext cx="7560840" cy="3416320"/>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de </a:t>
            </a:r>
            <a:r>
              <a:rPr lang="fr-FR" i="1" dirty="0" smtClean="0">
                <a:latin typeface="Arial" panose="020B0604020202020204" pitchFamily="34" charset="0"/>
                <a:cs typeface="Arial" panose="020B0604020202020204" pitchFamily="34" charset="0"/>
              </a:rPr>
              <a:t>la cigarette électronique </a:t>
            </a:r>
            <a:r>
              <a:rPr lang="fr-FR" dirty="0" smtClean="0">
                <a:latin typeface="Arial" panose="020B0604020202020204" pitchFamily="34" charset="0"/>
                <a:cs typeface="Arial" panose="020B0604020202020204" pitchFamily="34" charset="0"/>
              </a:rPr>
              <a:t>comme innovation de marchés précoces au sein de la variable produit,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de </a:t>
            </a:r>
            <a:r>
              <a:rPr lang="fr-FR" i="1" dirty="0" smtClean="0">
                <a:latin typeface="Arial" panose="020B0604020202020204" pitchFamily="34" charset="0"/>
                <a:cs typeface="Arial" panose="020B0604020202020204" pitchFamily="34" charset="0"/>
              </a:rPr>
              <a:t>la cigarette électronique </a:t>
            </a:r>
            <a:r>
              <a:rPr lang="fr-FR" dirty="0" smtClean="0">
                <a:latin typeface="Arial" panose="020B0604020202020204" pitchFamily="34" charset="0"/>
                <a:cs typeface="Arial" panose="020B0604020202020204" pitchFamily="34" charset="0"/>
              </a:rPr>
              <a:t>est le substitut moins nocif pour la santé qu’elle propose.</a:t>
            </a:r>
          </a:p>
          <a:p>
            <a:pPr algn="ctr"/>
            <a:endParaRPr lang="fr-FR" b="1" dirty="0">
              <a:solidFill>
                <a:srgbClr val="C00000"/>
              </a:solidFill>
              <a:latin typeface="Arial" panose="020B0604020202020204" pitchFamily="34" charset="0"/>
              <a:cs typeface="Arial" panose="020B0604020202020204" pitchFamily="34" charset="0"/>
            </a:endParaRPr>
          </a:p>
          <a:p>
            <a:pPr algn="ctr"/>
            <a:r>
              <a:rPr lang="fr-FR" b="1" i="1" dirty="0" smtClean="0">
                <a:solidFill>
                  <a:srgbClr val="C00000"/>
                </a:solidFill>
                <a:latin typeface="Arial" panose="020B0604020202020204" pitchFamily="34" charset="0"/>
                <a:cs typeface="Arial" panose="020B0604020202020204" pitchFamily="34" charset="0"/>
              </a:rPr>
              <a:t>Idée novatrice : </a:t>
            </a:r>
          </a:p>
          <a:p>
            <a:pPr algn="ctr"/>
            <a:r>
              <a:rPr lang="fr-FR" b="1" dirty="0" smtClean="0">
                <a:solidFill>
                  <a:srgbClr val="C00000"/>
                </a:solidFill>
                <a:latin typeface="Arial" panose="020B0604020202020204" pitchFamily="34" charset="0"/>
                <a:cs typeface="Arial" panose="020B0604020202020204" pitchFamily="34" charset="0"/>
              </a:rPr>
              <a:t>Appliquer l’innovation aux produits qui deviennent nocifs lorsqu’ils sont consommés en excès, comme la création d’une boisson qui se substituerait aux boissons alcoolisées, en libérant une dose ajustable d’éthanol. </a:t>
            </a:r>
          </a:p>
        </p:txBody>
      </p:sp>
    </p:spTree>
    <p:extLst>
      <p:ext uri="{BB962C8B-B14F-4D97-AF65-F5344CB8AC3E}">
        <p14:creationId xmlns:p14="http://schemas.microsoft.com/office/powerpoint/2010/main" xmlns="" val="3727508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455476"/>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08720"/>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Autres catégories de produits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539552" y="1990267"/>
            <a:ext cx="8424936" cy="1815882"/>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just"/>
            <a:endParaRPr lang="fr-FR" sz="2000" u="sng"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Les autres catégories de produits représentent ici les innovations ou tendances actuels exercés sur des catégories de produits plus précises ou typiques.</a:t>
            </a:r>
          </a:p>
          <a:p>
            <a:pPr algn="just"/>
            <a:r>
              <a:rPr lang="fr-FR" dirty="0" smtClean="0">
                <a:latin typeface="Arial" panose="020B0604020202020204" pitchFamily="34" charset="0"/>
                <a:cs typeface="Arial" panose="020B0604020202020204" pitchFamily="34" charset="0"/>
              </a:rPr>
              <a:t>L’idée est d’adaptée la technologie au confort des consommateurs pour améliorer leur quotidien.</a:t>
            </a:r>
            <a:endParaRPr lang="fr-FR" dirty="0">
              <a:latin typeface="Arial" panose="020B0604020202020204" pitchFamily="34" charset="0"/>
              <a:cs typeface="Arial" panose="020B0604020202020204" pitchFamily="34" charset="0"/>
            </a:endParaRPr>
          </a:p>
        </p:txBody>
      </p:sp>
      <p:sp>
        <p:nvSpPr>
          <p:cNvPr id="5" name="ZoneTexte 4"/>
          <p:cNvSpPr txBox="1"/>
          <p:nvPr/>
        </p:nvSpPr>
        <p:spPr>
          <a:xfrm>
            <a:off x="539552" y="4077072"/>
            <a:ext cx="4464496" cy="2308324"/>
          </a:xfrm>
          <a:prstGeom prst="rect">
            <a:avLst/>
          </a:prstGeom>
          <a:noFill/>
        </p:spPr>
        <p:txBody>
          <a:bodyPr wrap="square" rtlCol="0">
            <a:spAutoFit/>
          </a:bodyPr>
          <a:lstStyle/>
          <a:p>
            <a:r>
              <a:rPr lang="fr-FR" i="1" dirty="0" smtClean="0">
                <a:latin typeface="Arial" panose="020B0604020202020204" pitchFamily="34" charset="0"/>
                <a:cs typeface="Arial" panose="020B0604020202020204" pitchFamily="34" charset="0"/>
              </a:rPr>
              <a:t>Exemple : </a:t>
            </a:r>
          </a:p>
          <a:p>
            <a:endParaRPr lang="fr-FR" i="1" dirty="0">
              <a:latin typeface="Arial" panose="020B0604020202020204" pitchFamily="34" charset="0"/>
              <a:cs typeface="Arial" panose="020B0604020202020204" pitchFamily="34" charset="0"/>
            </a:endParaRPr>
          </a:p>
          <a:p>
            <a:pPr algn="just"/>
            <a:r>
              <a:rPr lang="fr-FR" i="1" u="sng" dirty="0" smtClean="0">
                <a:latin typeface="Arial" panose="020B0604020202020204" pitchFamily="34" charset="0"/>
                <a:cs typeface="Arial" panose="020B0604020202020204" pitchFamily="34" charset="0"/>
              </a:rPr>
              <a:t>La télévision à écran incurvé</a:t>
            </a:r>
            <a:r>
              <a:rPr lang="fr-FR" i="1" dirty="0" smtClean="0">
                <a:latin typeface="Arial" panose="020B0604020202020204" pitchFamily="34" charset="0"/>
                <a:cs typeface="Arial" panose="020B0604020202020204" pitchFamily="34" charset="0"/>
              </a:rPr>
              <a:t>, créée pour offrir un maximum de confort à ses utilisateurs, la télévision à écran incurvé représente une nouveauté apporté à un objet typique du quotidien des consommateurs.</a:t>
            </a:r>
            <a:endParaRPr lang="fr-FR" i="1" dirty="0">
              <a:latin typeface="Arial" panose="020B0604020202020204" pitchFamily="34" charset="0"/>
              <a:cs typeface="Arial" panose="020B0604020202020204" pitchFamily="34" charset="0"/>
            </a:endParaRPr>
          </a:p>
        </p:txBody>
      </p:sp>
      <p:pic>
        <p:nvPicPr>
          <p:cNvPr id="4098" name="Picture 2" descr="C:\Users\Hermine\Downloads\06.01-930x620-Samsung-TV-Incurvee_scalewidth_6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6257" y="4077072"/>
            <a:ext cx="3868231" cy="25788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773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Rectangle à coins arrondis 4"/>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88096" y="11331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Autres catégories de produit</a:t>
            </a:r>
            <a:endParaRPr lang="fr-FR" sz="2400" dirty="0">
              <a:solidFill>
                <a:schemeClr val="bg1"/>
              </a:solidFill>
              <a:latin typeface="Arial" panose="020B0604020202020204" pitchFamily="34" charset="0"/>
              <a:cs typeface="Arial" panose="020B0604020202020204" pitchFamily="34" charset="0"/>
            </a:endParaRPr>
          </a:p>
        </p:txBody>
      </p:sp>
      <p:sp>
        <p:nvSpPr>
          <p:cNvPr id="2" name="ZoneTexte 1"/>
          <p:cNvSpPr txBox="1"/>
          <p:nvPr/>
        </p:nvSpPr>
        <p:spPr>
          <a:xfrm>
            <a:off x="539552" y="2852936"/>
            <a:ext cx="8136904" cy="313932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de </a:t>
            </a:r>
            <a:r>
              <a:rPr lang="fr-FR" i="1" dirty="0">
                <a:latin typeface="Arial" panose="020B0604020202020204" pitchFamily="34" charset="0"/>
                <a:cs typeface="Arial" panose="020B0604020202020204" pitchFamily="34" charset="0"/>
              </a:rPr>
              <a:t>L</a:t>
            </a:r>
            <a:r>
              <a:rPr lang="fr-FR" i="1" dirty="0" smtClean="0">
                <a:latin typeface="Arial" panose="020B0604020202020204" pitchFamily="34" charset="0"/>
                <a:cs typeface="Arial" panose="020B0604020202020204" pitchFamily="34" charset="0"/>
              </a:rPr>
              <a:t>a télévision à écran incurvé</a:t>
            </a:r>
            <a:r>
              <a:rPr lang="fr-FR" dirty="0" smtClean="0">
                <a:latin typeface="Arial" panose="020B0604020202020204" pitchFamily="34" charset="0"/>
                <a:cs typeface="Arial" panose="020B0604020202020204" pitchFamily="34" charset="0"/>
              </a:rPr>
              <a:t>, comme innovation d’une catégorie de produits typique au sein de la variable produit.</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a:t>
            </a:r>
            <a:r>
              <a:rPr lang="fr-FR" i="1" dirty="0" smtClean="0">
                <a:latin typeface="Arial" panose="020B0604020202020204" pitchFamily="34" charset="0"/>
                <a:cs typeface="Arial" panose="020B0604020202020204" pitchFamily="34" charset="0"/>
              </a:rPr>
              <a:t>La télévision à écran incurvé </a:t>
            </a:r>
            <a:r>
              <a:rPr lang="fr-FR" dirty="0" smtClean="0">
                <a:latin typeface="Arial" panose="020B0604020202020204" pitchFamily="34" charset="0"/>
                <a:cs typeface="Arial" panose="020B0604020202020204" pitchFamily="34" charset="0"/>
              </a:rPr>
              <a:t>repose sur la forme du produit adapté pour offrir un maximum de confort aux utilisateurs.</a:t>
            </a:r>
          </a:p>
          <a:p>
            <a:pPr algn="ctr"/>
            <a:endParaRPr lang="fr-FR" b="1" dirty="0">
              <a:solidFill>
                <a:srgbClr val="C00000"/>
              </a:solidFill>
              <a:latin typeface="Arial" panose="020B0604020202020204" pitchFamily="34" charset="0"/>
              <a:cs typeface="Arial" panose="020B0604020202020204" pitchFamily="34" charset="0"/>
            </a:endParaRPr>
          </a:p>
          <a:p>
            <a:pPr algn="ctr"/>
            <a:r>
              <a:rPr lang="fr-FR" b="1" i="1" dirty="0" smtClean="0">
                <a:solidFill>
                  <a:srgbClr val="C00000"/>
                </a:solidFill>
                <a:latin typeface="Arial" panose="020B0604020202020204" pitchFamily="34" charset="0"/>
                <a:cs typeface="Arial" panose="020B0604020202020204" pitchFamily="34" charset="0"/>
              </a:rPr>
              <a:t>Idée novatrice : </a:t>
            </a:r>
          </a:p>
          <a:p>
            <a:pPr algn="ctr"/>
            <a:r>
              <a:rPr lang="fr-FR" b="1" u="sng" dirty="0" smtClean="0">
                <a:solidFill>
                  <a:srgbClr val="C00000"/>
                </a:solidFill>
                <a:latin typeface="Arial" panose="020B0604020202020204" pitchFamily="34" charset="0"/>
                <a:cs typeface="Arial" panose="020B0604020202020204" pitchFamily="34" charset="0"/>
              </a:rPr>
              <a:t>Le fauteuil adapté,</a:t>
            </a:r>
            <a:r>
              <a:rPr lang="fr-FR" b="1" dirty="0" smtClean="0">
                <a:solidFill>
                  <a:srgbClr val="C00000"/>
                </a:solidFill>
                <a:latin typeface="Arial" panose="020B0604020202020204" pitchFamily="34" charset="0"/>
                <a:cs typeface="Arial" panose="020B0604020202020204" pitchFamily="34" charset="0"/>
              </a:rPr>
              <a:t> qui s’adapterait à la position de l’usager, fabriqué en matériaux spécifiques dont la forme s’adapte à l’utilisateur pour lui garantir un maximum de confort.</a:t>
            </a:r>
            <a:endParaRPr lang="fr-FR" b="1" u="sng" dirty="0" smtClean="0">
              <a:solidFill>
                <a:srgbClr val="C00000"/>
              </a:solidFill>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27508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332656"/>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778645"/>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Architecture combinatoire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680620" y="1842395"/>
            <a:ext cx="8136904" cy="1815882"/>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a:p>
            <a:pPr algn="ctr"/>
            <a:endParaRPr lang="fr-FR" sz="2000" u="sng"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L’architecture combinatoire représente la combinaison de divers designs, composants ou fonctions qui offrent donc au produit la possibilité de bénéficier de divers usages.</a:t>
            </a:r>
          </a:p>
          <a:p>
            <a:pPr algn="just"/>
            <a:r>
              <a:rPr lang="fr-FR" dirty="0" smtClean="0">
                <a:latin typeface="Arial" panose="020B0604020202020204" pitchFamily="34" charset="0"/>
                <a:cs typeface="Arial" panose="020B0604020202020204" pitchFamily="34" charset="0"/>
              </a:rPr>
              <a:t>L’idée est fortement axée sur la variable de la </a:t>
            </a:r>
            <a:r>
              <a:rPr lang="fr-FR" dirty="0" err="1" smtClean="0">
                <a:latin typeface="Arial" panose="020B0604020202020204" pitchFamily="34" charset="0"/>
                <a:cs typeface="Arial" panose="020B0604020202020204" pitchFamily="34" charset="0"/>
              </a:rPr>
              <a:t>practicité</a:t>
            </a:r>
            <a:r>
              <a:rPr lang="fr-FR" dirty="0" smtClean="0">
                <a:latin typeface="Arial" panose="020B0604020202020204" pitchFamily="34" charset="0"/>
                <a:cs typeface="Arial" panose="020B0604020202020204" pitchFamily="34" charset="0"/>
              </a:rPr>
              <a:t>.</a:t>
            </a:r>
          </a:p>
        </p:txBody>
      </p:sp>
      <p:sp>
        <p:nvSpPr>
          <p:cNvPr id="5" name="ZoneTexte 4"/>
          <p:cNvSpPr txBox="1"/>
          <p:nvPr/>
        </p:nvSpPr>
        <p:spPr>
          <a:xfrm>
            <a:off x="683568" y="4077072"/>
            <a:ext cx="4320480" cy="2308324"/>
          </a:xfrm>
          <a:prstGeom prst="rect">
            <a:avLst/>
          </a:prstGeom>
          <a:noFill/>
        </p:spPr>
        <p:txBody>
          <a:bodyPr wrap="square" rtlCol="0">
            <a:spAutoFit/>
          </a:bodyPr>
          <a:lstStyle/>
          <a:p>
            <a:r>
              <a:rPr lang="fr-FR" i="1" dirty="0" smtClean="0">
                <a:latin typeface="Arial" panose="020B0604020202020204" pitchFamily="34" charset="0"/>
                <a:cs typeface="Arial" panose="020B0604020202020204" pitchFamily="34" charset="0"/>
              </a:rPr>
              <a:t>Exemple : </a:t>
            </a:r>
          </a:p>
          <a:p>
            <a:endParaRPr lang="fr-FR" i="1" dirty="0" smtClean="0">
              <a:latin typeface="Arial" panose="020B0604020202020204" pitchFamily="34" charset="0"/>
              <a:cs typeface="Arial" panose="020B0604020202020204" pitchFamily="34" charset="0"/>
            </a:endParaRPr>
          </a:p>
          <a:p>
            <a:pPr algn="just"/>
            <a:r>
              <a:rPr lang="fr-FR" i="1" u="sng" dirty="0" smtClean="0">
                <a:latin typeface="Arial" panose="020B0604020202020204" pitchFamily="34" charset="0"/>
                <a:cs typeface="Arial" panose="020B0604020202020204" pitchFamily="34" charset="0"/>
              </a:rPr>
              <a:t>La montre connectée</a:t>
            </a:r>
            <a:r>
              <a:rPr lang="fr-FR" i="1" dirty="0" smtClean="0">
                <a:latin typeface="Arial" panose="020B0604020202020204" pitchFamily="34" charset="0"/>
                <a:cs typeface="Arial" panose="020B0604020202020204" pitchFamily="34" charset="0"/>
              </a:rPr>
              <a:t>, qui se connecte grâce au  </a:t>
            </a:r>
            <a:r>
              <a:rPr lang="fr-FR" i="1" dirty="0" err="1" smtClean="0">
                <a:latin typeface="Arial" panose="020B0604020202020204" pitchFamily="34" charset="0"/>
                <a:cs typeface="Arial" panose="020B0604020202020204" pitchFamily="34" charset="0"/>
              </a:rPr>
              <a:t>bluetooth</a:t>
            </a:r>
            <a:r>
              <a:rPr lang="fr-FR" i="1" dirty="0" smtClean="0">
                <a:latin typeface="Arial" panose="020B0604020202020204" pitchFamily="34" charset="0"/>
                <a:cs typeface="Arial" panose="020B0604020202020204" pitchFamily="34" charset="0"/>
              </a:rPr>
              <a:t> au  smartphone des consommateurs, permet, en plus de donner l’heure, de recevoir des appels, consulter les messages, mails… le tout sous un format de montre discret.</a:t>
            </a:r>
            <a:endParaRPr lang="fr-FR" i="1" dirty="0">
              <a:latin typeface="Arial" panose="020B0604020202020204" pitchFamily="34" charset="0"/>
              <a:cs typeface="Arial" panose="020B0604020202020204" pitchFamily="34" charset="0"/>
            </a:endParaRPr>
          </a:p>
        </p:txBody>
      </p:sp>
      <p:pic>
        <p:nvPicPr>
          <p:cNvPr id="3074" name="Picture 2" descr="C:\Users\Hermine\Downloads\apple-iwatch-ecran-ecr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903873"/>
            <a:ext cx="3360936" cy="25207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773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Rectangle à coins arrondis 4"/>
          <p:cNvSpPr/>
          <p:nvPr/>
        </p:nvSpPr>
        <p:spPr>
          <a:xfrm>
            <a:off x="1259632" y="548680"/>
            <a:ext cx="7056784"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88096" y="11331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Architecture combinatoire</a:t>
            </a:r>
            <a:endParaRPr lang="fr-FR" sz="2400" dirty="0">
              <a:solidFill>
                <a:schemeClr val="bg1"/>
              </a:solidFill>
              <a:latin typeface="Arial" panose="020B0604020202020204" pitchFamily="34" charset="0"/>
              <a:cs typeface="Arial" panose="020B0604020202020204" pitchFamily="34" charset="0"/>
            </a:endParaRPr>
          </a:p>
        </p:txBody>
      </p:sp>
      <p:sp>
        <p:nvSpPr>
          <p:cNvPr id="2" name="ZoneTexte 1"/>
          <p:cNvSpPr txBox="1"/>
          <p:nvPr/>
        </p:nvSpPr>
        <p:spPr>
          <a:xfrm>
            <a:off x="539552" y="3140968"/>
            <a:ext cx="7776864" cy="3416320"/>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de La montre connecté, comme innovation d’architecture combinatoire au sein de la variable Produit,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La montre connecté est la combinaison de fonction qu’elle permet dans un format très pratique adapté à un produit commun.</a:t>
            </a:r>
          </a:p>
          <a:p>
            <a:pPr algn="ctr"/>
            <a:endParaRPr lang="fr-FR" dirty="0">
              <a:latin typeface="Arial" panose="020B0604020202020204" pitchFamily="34" charset="0"/>
              <a:cs typeface="Arial" panose="020B0604020202020204" pitchFamily="34" charset="0"/>
            </a:endParaRPr>
          </a:p>
          <a:p>
            <a:pPr algn="ctr"/>
            <a:r>
              <a:rPr lang="fr-FR" b="1" i="1" dirty="0" smtClean="0">
                <a:solidFill>
                  <a:srgbClr val="C00000"/>
                </a:solidFill>
                <a:latin typeface="Arial" panose="020B0604020202020204" pitchFamily="34" charset="0"/>
                <a:cs typeface="Arial" panose="020B0604020202020204" pitchFamily="34" charset="0"/>
              </a:rPr>
              <a:t>Idée novatrice :</a:t>
            </a:r>
          </a:p>
          <a:p>
            <a:pPr algn="ctr"/>
            <a:r>
              <a:rPr lang="fr-FR" b="1" u="sng" dirty="0" smtClean="0">
                <a:solidFill>
                  <a:srgbClr val="C00000"/>
                </a:solidFill>
                <a:latin typeface="Arial" panose="020B0604020202020204" pitchFamily="34" charset="0"/>
                <a:cs typeface="Arial" panose="020B0604020202020204" pitchFamily="34" charset="0"/>
              </a:rPr>
              <a:t>Le bijoux connecté</a:t>
            </a:r>
            <a:r>
              <a:rPr lang="fr-FR" b="1" dirty="0" smtClean="0">
                <a:solidFill>
                  <a:srgbClr val="C00000"/>
                </a:solidFill>
                <a:latin typeface="Arial" panose="020B0604020202020204" pitchFamily="34" charset="0"/>
                <a:cs typeface="Arial" panose="020B0604020202020204" pitchFamily="34" charset="0"/>
              </a:rPr>
              <a:t>, les lunettes (Google Glass) et la montre existant déjà, il serait envisageable d’adapté l’innovation à toutes sortes de produit commun facilement transportables comme une bague, un bijoux.</a:t>
            </a:r>
            <a:endParaRPr lang="fr-F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27508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Méta - produit</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ZoneTexte 19"/>
          <p:cNvSpPr txBox="1"/>
          <p:nvPr/>
        </p:nvSpPr>
        <p:spPr>
          <a:xfrm>
            <a:off x="467544" y="3717032"/>
            <a:ext cx="2160240" cy="923330"/>
          </a:xfrm>
          <a:prstGeom prst="rect">
            <a:avLst/>
          </a:prstGeom>
          <a:noFill/>
        </p:spPr>
        <p:txBody>
          <a:bodyPr wrap="square" rtlCol="0">
            <a:spAutoFit/>
          </a:bodyPr>
          <a:lstStyle/>
          <a:p>
            <a:r>
              <a:rPr lang="fr-FR" dirty="0" smtClean="0"/>
              <a:t>Co-</a:t>
            </a:r>
            <a:r>
              <a:rPr lang="fr-FR" dirty="0" err="1" smtClean="0"/>
              <a:t>branding</a:t>
            </a:r>
            <a:r>
              <a:rPr lang="fr-FR" dirty="0" smtClean="0"/>
              <a:t>, licences, produits dérivés</a:t>
            </a:r>
            <a:endParaRPr lang="fr-FR" dirty="0"/>
          </a:p>
        </p:txBody>
      </p:sp>
      <p:sp>
        <p:nvSpPr>
          <p:cNvPr id="21" name="ZoneTexte 20"/>
          <p:cNvSpPr txBox="1"/>
          <p:nvPr/>
        </p:nvSpPr>
        <p:spPr>
          <a:xfrm>
            <a:off x="1712163" y="4437112"/>
            <a:ext cx="2160240" cy="646331"/>
          </a:xfrm>
          <a:prstGeom prst="rect">
            <a:avLst/>
          </a:prstGeom>
          <a:noFill/>
        </p:spPr>
        <p:txBody>
          <a:bodyPr wrap="square" rtlCol="0">
            <a:spAutoFit/>
          </a:bodyPr>
          <a:lstStyle/>
          <a:p>
            <a:pPr algn="ctr"/>
            <a:r>
              <a:rPr lang="fr-FR" dirty="0" smtClean="0"/>
              <a:t>Designer, créateurs, chefs</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Packaging</a:t>
            </a:r>
            <a:endParaRPr lang="fr-FR" dirty="0"/>
          </a:p>
        </p:txBody>
      </p:sp>
      <p:sp>
        <p:nvSpPr>
          <p:cNvPr id="25" name="ZoneTexte 24"/>
          <p:cNvSpPr txBox="1"/>
          <p:nvPr/>
        </p:nvSpPr>
        <p:spPr>
          <a:xfrm>
            <a:off x="4786447" y="4621778"/>
            <a:ext cx="2160240" cy="1200329"/>
          </a:xfrm>
          <a:prstGeom prst="rect">
            <a:avLst/>
          </a:prstGeom>
          <a:noFill/>
        </p:spPr>
        <p:txBody>
          <a:bodyPr wrap="square" rtlCol="0">
            <a:spAutoFit/>
          </a:bodyPr>
          <a:lstStyle/>
          <a:p>
            <a:pPr algn="ctr"/>
            <a:r>
              <a:rPr lang="fr-FR" dirty="0" smtClean="0"/>
              <a:t>Offre globale, produits complémentaires, supports</a:t>
            </a:r>
            <a:endParaRPr lang="fr-FR" dirty="0"/>
          </a:p>
        </p:txBody>
      </p:sp>
      <p:sp>
        <p:nvSpPr>
          <p:cNvPr id="26" name="ZoneTexte 25"/>
          <p:cNvSpPr txBox="1"/>
          <p:nvPr/>
        </p:nvSpPr>
        <p:spPr>
          <a:xfrm>
            <a:off x="6922960" y="4038618"/>
            <a:ext cx="2160240" cy="369332"/>
          </a:xfrm>
          <a:prstGeom prst="rect">
            <a:avLst/>
          </a:prstGeom>
          <a:noFill/>
        </p:spPr>
        <p:txBody>
          <a:bodyPr wrap="square" rtlCol="0">
            <a:spAutoFit/>
          </a:bodyPr>
          <a:lstStyle/>
          <a:p>
            <a:pPr algn="ctr"/>
            <a:r>
              <a:rPr lang="fr-FR" dirty="0" smtClean="0"/>
              <a:t>Services associés</a:t>
            </a:r>
            <a:endParaRPr lang="fr-FR" dirty="0"/>
          </a:p>
        </p:txBody>
      </p:sp>
    </p:spTree>
    <p:extLst>
      <p:ext uri="{BB962C8B-B14F-4D97-AF65-F5344CB8AC3E}">
        <p14:creationId xmlns:p14="http://schemas.microsoft.com/office/powerpoint/2010/main" xmlns="" val="1054644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620688"/>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Co-</a:t>
            </a:r>
            <a:r>
              <a:rPr lang="fr-FR" sz="2400" dirty="0" err="1" smtClean="0">
                <a:solidFill>
                  <a:schemeClr val="bg1"/>
                </a:solidFill>
                <a:latin typeface="Arial" panose="020B0604020202020204" pitchFamily="34" charset="0"/>
                <a:cs typeface="Arial" panose="020B0604020202020204" pitchFamily="34" charset="0"/>
              </a:rPr>
              <a:t>branding</a:t>
            </a:r>
            <a:r>
              <a:rPr lang="fr-FR" sz="2400" dirty="0" smtClean="0">
                <a:solidFill>
                  <a:schemeClr val="bg1"/>
                </a:solidFill>
                <a:latin typeface="Arial" panose="020B0604020202020204" pitchFamily="34" charset="0"/>
                <a:cs typeface="Arial" panose="020B0604020202020204" pitchFamily="34" charset="0"/>
              </a:rPr>
              <a:t>, licences, produits dérivés</a:t>
            </a:r>
            <a:endParaRPr lang="fr-FR" sz="2400" dirty="0">
              <a:solidFill>
                <a:schemeClr val="bg1"/>
              </a:solidFill>
              <a:latin typeface="Arial" panose="020B0604020202020204" pitchFamily="34" charset="0"/>
              <a:cs typeface="Arial" panose="020B0604020202020204" pitchFamily="34" charset="0"/>
            </a:endParaRPr>
          </a:p>
        </p:txBody>
      </p:sp>
      <p:sp>
        <p:nvSpPr>
          <p:cNvPr id="13313" name="Rectangle 1"/>
          <p:cNvSpPr>
            <a:spLocks noChangeArrowheads="1"/>
          </p:cNvSpPr>
          <p:nvPr/>
        </p:nvSpPr>
        <p:spPr bwMode="auto">
          <a:xfrm>
            <a:off x="0" y="843823"/>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 Co-branding</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est une association de deux marques pour un produit particulier</a:t>
            </a:r>
            <a:endParaRPr kumimoji="0" lang="fr-FR" b="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licences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sont des documents qui accordent un droit d’utilisation pour une marque, une enseigne, un propriétaire.</a:t>
            </a:r>
            <a:endParaRPr kumimoji="0" lang="fr-FR" b="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Produits dérivés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sont des produits qui sont créés à la suite de la popularité d’une œuvre intellectuelle</a:t>
            </a:r>
          </a:p>
          <a:p>
            <a:pPr marL="0" marR="0" lvl="0" indent="0" algn="ctr"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L’alliance de Tuc</a:t>
            </a:r>
            <a:r>
              <a:rPr lang="fr-FR" dirty="0" smtClean="0">
                <a:latin typeface="Arial" pitchFamily="34" charset="0"/>
                <a:ea typeface="Calibri" pitchFamily="34" charset="0"/>
                <a:cs typeface="Arial" pitchFamily="34" charset="0"/>
              </a:rPr>
              <a:t>&amp; </a:t>
            </a:r>
            <a:r>
              <a:rPr lang="fr-FR" dirty="0" err="1" smtClean="0">
                <a:latin typeface="Arial" pitchFamily="34" charset="0"/>
                <a:ea typeface="Calibri" pitchFamily="34" charset="0"/>
                <a:cs typeface="Arial" pitchFamily="34" charset="0"/>
              </a:rPr>
              <a:t>Milka</a:t>
            </a:r>
            <a:r>
              <a:rPr lang="fr-FR" dirty="0" smtClean="0">
                <a:latin typeface="Arial" pitchFamily="34" charset="0"/>
                <a:ea typeface="Calibri" pitchFamily="34" charset="0"/>
                <a:cs typeface="Arial" pitchFamily="34" charset="0"/>
              </a:rPr>
              <a:t>                   </a:t>
            </a: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C:\Users\family\Desktop\17609.png"/>
          <p:cNvPicPr>
            <a:picLocks noChangeAspect="1" noChangeArrowheads="1"/>
          </p:cNvPicPr>
          <p:nvPr/>
        </p:nvPicPr>
        <p:blipFill>
          <a:blip r:embed="rId2" cstate="print"/>
          <a:srcRect/>
          <a:stretch>
            <a:fillRect/>
          </a:stretch>
        </p:blipFill>
        <p:spPr bwMode="auto">
          <a:xfrm>
            <a:off x="4499992" y="3619500"/>
            <a:ext cx="3619500" cy="3238500"/>
          </a:xfrm>
          <a:prstGeom prst="rect">
            <a:avLst/>
          </a:prstGeom>
          <a:noFill/>
        </p:spPr>
      </p:pic>
    </p:spTree>
    <p:extLst>
      <p:ext uri="{BB962C8B-B14F-4D97-AF65-F5344CB8AC3E}">
        <p14:creationId xmlns:p14="http://schemas.microsoft.com/office/powerpoint/2010/main" xmlns="" val="258978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224644"/>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Communication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1736812"/>
            <a:ext cx="8280920" cy="2092881"/>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 &amp; idée source</a:t>
            </a:r>
          </a:p>
          <a:p>
            <a:pPr algn="just"/>
            <a:endParaRPr lang="fr-FR" sz="2000" dirty="0" smtClean="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 communication est l’ensemble des actions menées par l’entreprise dont le but est de promouvoir l’image de l’entreprise vis-à-vis de ses consommateurs et de ses différents partenaires. </a:t>
            </a:r>
          </a:p>
          <a:p>
            <a:pPr algn="just"/>
            <a:r>
              <a:rPr lang="fr-FR" dirty="0" smtClean="0">
                <a:latin typeface="Arial" panose="020B0604020202020204" pitchFamily="34" charset="0"/>
                <a:cs typeface="Arial" panose="020B0604020202020204" pitchFamily="34" charset="0"/>
              </a:rPr>
              <a:t>L’idée est de sortir de l’ordinaire et de la rendre exceptionnelle pour capter toute l’attention de son l’interlocuteur en développant le digital.</a:t>
            </a:r>
          </a:p>
        </p:txBody>
      </p:sp>
      <p:sp>
        <p:nvSpPr>
          <p:cNvPr id="5" name="ZoneTexte 4"/>
          <p:cNvSpPr txBox="1"/>
          <p:nvPr/>
        </p:nvSpPr>
        <p:spPr>
          <a:xfrm>
            <a:off x="395936" y="3997693"/>
            <a:ext cx="4536504" cy="2862322"/>
          </a:xfrm>
          <a:prstGeom prst="rect">
            <a:avLst/>
          </a:prstGeom>
          <a:noFill/>
        </p:spPr>
        <p:txBody>
          <a:bodyPr wrap="square" rtlCol="0">
            <a:spAutoFit/>
          </a:bodyPr>
          <a:lstStyle/>
          <a:p>
            <a:r>
              <a:rPr lang="fr-FR" i="1" dirty="0" smtClean="0">
                <a:latin typeface="Arial" panose="020B0604020202020204" pitchFamily="34" charset="0"/>
                <a:cs typeface="Arial" panose="020B0604020202020204" pitchFamily="34" charset="0"/>
              </a:rPr>
              <a:t>Exemple :</a:t>
            </a:r>
          </a:p>
          <a:p>
            <a:pPr algn="just"/>
            <a:r>
              <a:rPr lang="fr-FR" i="1" u="sng" dirty="0" smtClean="0">
                <a:latin typeface="Arial" panose="020B0604020202020204" pitchFamily="34" charset="0"/>
                <a:cs typeface="Arial" panose="020B0604020202020204" pitchFamily="34" charset="0"/>
              </a:rPr>
              <a:t>La réalité augmentée</a:t>
            </a:r>
            <a:r>
              <a:rPr lang="fr-FR" i="1" dirty="0" smtClean="0">
                <a:latin typeface="Arial" panose="020B0604020202020204" pitchFamily="34" charset="0"/>
                <a:cs typeface="Arial" panose="020B0604020202020204" pitchFamily="34" charset="0"/>
              </a:rPr>
              <a:t>, qui consiste en l’ajout d’objets virtuels sur vidéos prises dans la réalité à fin d’obtenir une réelle interaction avec le consommateurs. Plusieurs marques l’utilisent, notamment via des smartphones ou tablettes tactiles. </a:t>
            </a:r>
            <a:endParaRPr lang="fr-FR" i="1" dirty="0">
              <a:latin typeface="Arial" panose="020B0604020202020204" pitchFamily="34" charset="0"/>
              <a:cs typeface="Arial" panose="020B0604020202020204" pitchFamily="34" charset="0"/>
            </a:endParaRPr>
          </a:p>
          <a:p>
            <a:pPr algn="just"/>
            <a:r>
              <a:rPr lang="fr-FR" i="1" dirty="0" smtClean="0">
                <a:latin typeface="Arial" panose="020B0604020202020204" pitchFamily="34" charset="0"/>
                <a:cs typeface="Arial" panose="020B0604020202020204" pitchFamily="34" charset="0"/>
              </a:rPr>
              <a:t>Comme VW et la Golf Cabriolet qu’il est possible d’analyser virtuellement depuis une page de magazine.</a:t>
            </a:r>
          </a:p>
        </p:txBody>
      </p:sp>
      <p:pic>
        <p:nvPicPr>
          <p:cNvPr id="1026" name="Picture 2" descr="C:\Users\Hermine\Downloads\images (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5755" y="4293096"/>
            <a:ext cx="3330701" cy="2498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15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31640" y="620688"/>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Co-branding, Licences, produits dérivés</a:t>
            </a:r>
            <a:endParaRPr lang="fr-FR" b="1" dirty="0"/>
          </a:p>
        </p:txBody>
      </p:sp>
      <p:sp>
        <p:nvSpPr>
          <p:cNvPr id="3" name="Rectangle 2"/>
          <p:cNvSpPr/>
          <p:nvPr/>
        </p:nvSpPr>
        <p:spPr>
          <a:xfrm>
            <a:off x="827584" y="2492896"/>
            <a:ext cx="7632848" cy="3139321"/>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l’exemple de l’alliance de Tuc et </a:t>
            </a:r>
            <a:r>
              <a:rPr lang="fr-FR" dirty="0" err="1" smtClean="0">
                <a:latin typeface="Arial" panose="020B0604020202020204" pitchFamily="34" charset="0"/>
                <a:cs typeface="Arial" panose="020B0604020202020204" pitchFamily="34" charset="0"/>
              </a:rPr>
              <a:t>Milka</a:t>
            </a:r>
            <a:r>
              <a:rPr lang="fr-FR" dirty="0" smtClean="0">
                <a:latin typeface="Arial" panose="020B0604020202020204" pitchFamily="34" charset="0"/>
                <a:cs typeface="Arial" panose="020B0604020202020204" pitchFamily="34" charset="0"/>
              </a:rPr>
              <a:t> , comme innovation de Co-Branding au sein de la variable </a:t>
            </a:r>
            <a:r>
              <a:rPr lang="fr-FR" dirty="0" err="1" smtClean="0">
                <a:latin typeface="Arial" panose="020B0604020202020204" pitchFamily="34" charset="0"/>
                <a:cs typeface="Arial" panose="020B0604020202020204" pitchFamily="34" charset="0"/>
              </a:rPr>
              <a:t>Métaproduit</a:t>
            </a:r>
            <a:r>
              <a:rPr lang="fr-FR" dirty="0" smtClean="0">
                <a:latin typeface="Arial" panose="020B0604020202020204" pitchFamily="34" charset="0"/>
                <a:cs typeface="Arial" panose="020B0604020202020204" pitchFamily="34" charset="0"/>
              </a:rPr>
              <a:t> ,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alliance repose sur le </a:t>
            </a:r>
            <a:r>
              <a:rPr lang="fr-FR" dirty="0" err="1" smtClean="0">
                <a:latin typeface="Arial" panose="020B0604020202020204" pitchFamily="34" charset="0"/>
                <a:cs typeface="Arial" panose="020B0604020202020204" pitchFamily="34" charset="0"/>
              </a:rPr>
              <a:t>co</a:t>
            </a:r>
            <a:r>
              <a:rPr lang="fr-FR" dirty="0" smtClean="0">
                <a:latin typeface="Arial" panose="020B0604020202020204" pitchFamily="34" charset="0"/>
                <a:cs typeface="Arial" panose="020B0604020202020204" pitchFamily="34" charset="0"/>
              </a:rPr>
              <a:t>-branding de deux marques à forte renommée en offrant un esprit décalé au nouveau produit.</a:t>
            </a:r>
          </a:p>
          <a:p>
            <a:endParaRPr lang="fr-FR" dirty="0" smtClean="0">
              <a:latin typeface="Arial" panose="020B0604020202020204" pitchFamily="34" charset="0"/>
              <a:cs typeface="Arial" panose="020B0604020202020204" pitchFamily="34" charset="0"/>
            </a:endParaRPr>
          </a:p>
          <a:p>
            <a:pPr algn="ctr"/>
            <a:r>
              <a:rPr lang="fr-FR" b="1" i="1" dirty="0" smtClean="0">
                <a:solidFill>
                  <a:srgbClr val="FC9EC9"/>
                </a:solidFill>
                <a:latin typeface="Arial" panose="020B0604020202020204" pitchFamily="34" charset="0"/>
                <a:cs typeface="Arial" panose="020B0604020202020204" pitchFamily="34" charset="0"/>
              </a:rPr>
              <a:t>Idée novatrice :</a:t>
            </a:r>
          </a:p>
          <a:p>
            <a:endParaRPr lang="fr-FR" i="1" dirty="0" smtClean="0">
              <a:latin typeface="Arial" panose="020B0604020202020204" pitchFamily="34" charset="0"/>
              <a:cs typeface="Arial" panose="020B0604020202020204" pitchFamily="34" charset="0"/>
            </a:endParaRPr>
          </a:p>
        </p:txBody>
      </p:sp>
      <p:sp>
        <p:nvSpPr>
          <p:cNvPr id="4" name="Rectangle 3"/>
          <p:cNvSpPr/>
          <p:nvPr/>
        </p:nvSpPr>
        <p:spPr>
          <a:xfrm>
            <a:off x="683568" y="5517232"/>
            <a:ext cx="7704856" cy="1200329"/>
          </a:xfrm>
          <a:prstGeom prst="rect">
            <a:avLst/>
          </a:prstGeom>
        </p:spPr>
        <p:txBody>
          <a:bodyPr wrap="square">
            <a:spAutoFit/>
          </a:bodyPr>
          <a:lstStyle/>
          <a:p>
            <a:pPr algn="ctr"/>
            <a:r>
              <a:rPr lang="fr-FR" b="1" dirty="0" smtClean="0">
                <a:solidFill>
                  <a:srgbClr val="FC9EC9"/>
                </a:solidFill>
                <a:latin typeface="Arial" pitchFamily="34" charset="0"/>
                <a:cs typeface="Arial" pitchFamily="34" charset="0"/>
              </a:rPr>
              <a:t>Créer un </a:t>
            </a:r>
            <a:r>
              <a:rPr lang="fr-FR" b="1" dirty="0" err="1" smtClean="0">
                <a:solidFill>
                  <a:srgbClr val="FC9EC9"/>
                </a:solidFill>
                <a:latin typeface="Arial" pitchFamily="34" charset="0"/>
                <a:cs typeface="Arial" pitchFamily="34" charset="0"/>
              </a:rPr>
              <a:t>co</a:t>
            </a:r>
            <a:r>
              <a:rPr lang="fr-FR" b="1" dirty="0" smtClean="0">
                <a:solidFill>
                  <a:srgbClr val="FC9EC9"/>
                </a:solidFill>
                <a:latin typeface="Arial" pitchFamily="34" charset="0"/>
                <a:cs typeface="Arial" pitchFamily="34" charset="0"/>
              </a:rPr>
              <a:t>-branding entre une marque de sous-vêtement et une marque de confiserie (</a:t>
            </a:r>
            <a:r>
              <a:rPr lang="fr-FR" b="1" dirty="0" err="1" smtClean="0">
                <a:solidFill>
                  <a:srgbClr val="FC9EC9"/>
                </a:solidFill>
                <a:latin typeface="Arial" pitchFamily="34" charset="0"/>
                <a:cs typeface="Arial" pitchFamily="34" charset="0"/>
              </a:rPr>
              <a:t>Undiz</a:t>
            </a:r>
            <a:r>
              <a:rPr lang="fr-FR" b="1" dirty="0" smtClean="0">
                <a:solidFill>
                  <a:srgbClr val="FC9EC9"/>
                </a:solidFill>
                <a:latin typeface="Arial" pitchFamily="34" charset="0"/>
                <a:cs typeface="Arial" pitchFamily="34" charset="0"/>
              </a:rPr>
              <a:t> et </a:t>
            </a:r>
            <a:r>
              <a:rPr lang="fr-FR" b="1" dirty="0" err="1" smtClean="0">
                <a:solidFill>
                  <a:srgbClr val="FC9EC9"/>
                </a:solidFill>
                <a:latin typeface="Arial" pitchFamily="34" charset="0"/>
                <a:cs typeface="Arial" pitchFamily="34" charset="0"/>
              </a:rPr>
              <a:t>Lutti</a:t>
            </a:r>
            <a:r>
              <a:rPr lang="fr-FR" b="1" dirty="0" smtClean="0">
                <a:solidFill>
                  <a:srgbClr val="FC9EC9"/>
                </a:solidFill>
                <a:latin typeface="Arial" pitchFamily="34" charset="0"/>
                <a:cs typeface="Arial" pitchFamily="34" charset="0"/>
              </a:rPr>
              <a:t>). Les sous-vêtements deviendraient alors comestible et permettraient de « pimenter » la vie sentimentale de couples.</a:t>
            </a:r>
            <a:endParaRPr lang="fr-FR" b="1" dirty="0">
              <a:solidFill>
                <a:srgbClr val="FC9EC9"/>
              </a:solidFill>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Designers, créateurs, chefs</a:t>
            </a:r>
            <a:endParaRPr lang="fr-FR" sz="2400" dirty="0">
              <a:solidFill>
                <a:schemeClr val="bg1"/>
              </a:solidFill>
              <a:latin typeface="Arial" panose="020B0604020202020204" pitchFamily="34" charset="0"/>
              <a:cs typeface="Arial" panose="020B0604020202020204" pitchFamily="34" charset="0"/>
            </a:endParaRPr>
          </a:p>
        </p:txBody>
      </p:sp>
      <p:sp>
        <p:nvSpPr>
          <p:cNvPr id="12289" name="Rectangle 1"/>
          <p:cNvSpPr>
            <a:spLocks noChangeArrowheads="1"/>
          </p:cNvSpPr>
          <p:nvPr/>
        </p:nvSpPr>
        <p:spPr bwMode="auto">
          <a:xfrm>
            <a:off x="683568" y="1161715"/>
            <a:ext cx="80648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Designers ou Créateurs Chef</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sont des professionnels qui vont concevoir l’esthétique du produit</a:t>
            </a:r>
            <a:r>
              <a:rPr lang="fr-FR" dirty="0" smtClean="0">
                <a:latin typeface="Arial" pitchFamily="34" charset="0"/>
                <a:cs typeface="Arial" pitchFamily="34" charset="0"/>
              </a:rPr>
              <a:t> et t</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ravailler sur le contenu de</a:t>
            </a:r>
            <a:r>
              <a:rPr kumimoji="0" lang="fr-FR" b="0" u="none" strike="noStrike" cap="none" normalizeH="0" dirty="0" smtClean="0">
                <a:ln>
                  <a:noFill/>
                </a:ln>
                <a:solidFill>
                  <a:schemeClr val="tx1"/>
                </a:solidFill>
                <a:effectLst/>
                <a:latin typeface="Arial" pitchFamily="34" charset="0"/>
                <a:ea typeface="Calibri" pitchFamily="34" charset="0"/>
                <a:cs typeface="Arial" pitchFamily="34" charset="0"/>
              </a:rPr>
              <a:t> celui-ci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baseline="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none" strike="noStrike" cap="none" normalizeH="0" baseline="0" dirty="0" smtClean="0">
                <a:ln>
                  <a:noFill/>
                </a:ln>
                <a:solidFill>
                  <a:schemeClr val="tx1"/>
                </a:solidFill>
                <a:effectLst/>
                <a:latin typeface="Arial" pitchFamily="34" charset="0"/>
                <a:cs typeface="Arial" pitchFamily="34" charset="0"/>
              </a:rPr>
              <a:t>Exemple: </a:t>
            </a:r>
            <a:r>
              <a:rPr kumimoji="0" lang="fr-FR" b="0" u="none" strike="noStrike" cap="none" normalizeH="0" baseline="0" dirty="0" err="1" smtClean="0">
                <a:ln>
                  <a:noFill/>
                </a:ln>
                <a:solidFill>
                  <a:schemeClr val="tx1"/>
                </a:solidFill>
                <a:effectLst/>
                <a:latin typeface="Arial" pitchFamily="34" charset="0"/>
                <a:cs typeface="Arial" pitchFamily="34" charset="0"/>
              </a:rPr>
              <a:t>Banksy</a:t>
            </a:r>
            <a:r>
              <a:rPr lang="fr-FR" dirty="0" smtClean="0">
                <a:latin typeface="Arial" pitchFamily="34" charset="0"/>
                <a:cs typeface="Arial" pitchFamily="34" charset="0"/>
              </a:rPr>
              <a:t>, un artiste connu pour          </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Arial" pitchFamily="34" charset="0"/>
                <a:cs typeface="Arial" pitchFamily="34" charset="0"/>
              </a:rPr>
              <a:t>son art urbain a « </a:t>
            </a:r>
            <a:r>
              <a:rPr lang="fr-FR" dirty="0" err="1" smtClean="0">
                <a:latin typeface="Arial" pitchFamily="34" charset="0"/>
                <a:cs typeface="Arial" pitchFamily="34" charset="0"/>
              </a:rPr>
              <a:t>graffé</a:t>
            </a:r>
            <a:r>
              <a:rPr lang="fr-FR" dirty="0" smtClean="0">
                <a:latin typeface="Arial" pitchFamily="34" charset="0"/>
                <a:cs typeface="Arial" pitchFamily="34" charset="0"/>
              </a:rPr>
              <a:t> » une partie des </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Arial" pitchFamily="34" charset="0"/>
                <a:cs typeface="Arial" pitchFamily="34" charset="0"/>
              </a:rPr>
              <a:t>murs de New York cet hiver</a:t>
            </a: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4762500" y="4229100"/>
            <a:ext cx="4381500" cy="2628900"/>
          </a:xfrm>
          <a:prstGeom prst="rect">
            <a:avLst/>
          </a:prstGeom>
          <a:noFill/>
          <a:ln w="9525">
            <a:noFill/>
            <a:miter lim="800000"/>
            <a:headEnd/>
            <a:tailEnd/>
          </a:ln>
        </p:spPr>
      </p:pic>
    </p:spTree>
    <p:extLst>
      <p:ext uri="{BB962C8B-B14F-4D97-AF65-F5344CB8AC3E}">
        <p14:creationId xmlns:p14="http://schemas.microsoft.com/office/powerpoint/2010/main" xmlns="" val="1955787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Designers, Créateurs, Chefs</a:t>
            </a:r>
            <a:endParaRPr lang="fr-FR" b="1" dirty="0"/>
          </a:p>
        </p:txBody>
      </p:sp>
      <p:sp>
        <p:nvSpPr>
          <p:cNvPr id="3" name="Rectangle 2"/>
          <p:cNvSpPr/>
          <p:nvPr/>
        </p:nvSpPr>
        <p:spPr>
          <a:xfrm>
            <a:off x="0" y="2204864"/>
            <a:ext cx="9144000" cy="3416320"/>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l’exemple de </a:t>
            </a:r>
            <a:r>
              <a:rPr lang="fr-FR" dirty="0" err="1" smtClean="0">
                <a:latin typeface="Arial" panose="020B0604020202020204" pitchFamily="34" charset="0"/>
                <a:cs typeface="Arial" panose="020B0604020202020204" pitchFamily="34" charset="0"/>
              </a:rPr>
              <a:t>Banksy</a:t>
            </a:r>
            <a:r>
              <a:rPr lang="fr-FR" dirty="0" smtClean="0">
                <a:latin typeface="Arial" panose="020B0604020202020204" pitchFamily="34" charset="0"/>
                <a:cs typeface="Arial" panose="020B0604020202020204" pitchFamily="34" charset="0"/>
              </a:rPr>
              <a:t> , comme innovation de Design au sein de la variable </a:t>
            </a:r>
            <a:r>
              <a:rPr lang="fr-FR" dirty="0" err="1" smtClean="0">
                <a:latin typeface="Arial" panose="020B0604020202020204" pitchFamily="34" charset="0"/>
                <a:cs typeface="Arial" panose="020B0604020202020204" pitchFamily="34" charset="0"/>
              </a:rPr>
              <a:t>Métaproduit</a:t>
            </a:r>
            <a:r>
              <a:rPr lang="fr-FR" dirty="0" smtClean="0">
                <a:latin typeface="Arial" panose="020B0604020202020204" pitchFamily="34" charset="0"/>
                <a:cs typeface="Arial" panose="020B0604020202020204" pitchFamily="34" charset="0"/>
              </a:rPr>
              <a:t> ,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innovation repose sur l’expression de l’art en milieu urbain .</a:t>
            </a:r>
          </a:p>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r>
              <a:rPr lang="fr-FR" b="1" i="1" dirty="0" smtClean="0">
                <a:solidFill>
                  <a:srgbClr val="FC9EC9"/>
                </a:solidFill>
                <a:latin typeface="Arial" panose="020B0604020202020204" pitchFamily="34" charset="0"/>
                <a:cs typeface="Arial" panose="020B0604020202020204" pitchFamily="34" charset="0"/>
              </a:rPr>
              <a:t>Idée Novatrice: </a:t>
            </a:r>
          </a:p>
          <a:p>
            <a:pPr algn="ctr"/>
            <a:r>
              <a:rPr lang="fr-FR" b="1" dirty="0" smtClean="0">
                <a:solidFill>
                  <a:srgbClr val="FC9EC9"/>
                </a:solidFill>
                <a:latin typeface="Arial" panose="020B0604020202020204" pitchFamily="34" charset="0"/>
                <a:cs typeface="Arial" panose="020B0604020202020204" pitchFamily="34" charset="0"/>
              </a:rPr>
              <a:t>Recycler des objets trouvés dans la rue (déchets, objets perdus, ferrailles …) et les reconstituer pour en faire des sculptures. </a:t>
            </a:r>
          </a:p>
          <a:p>
            <a:pPr algn="ctr"/>
            <a:endParaRPr lang="fr-FR" dirty="0" smtClean="0">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Packaging</a:t>
            </a:r>
            <a:endParaRPr lang="fr-FR" sz="2400" dirty="0">
              <a:solidFill>
                <a:schemeClr val="bg1"/>
              </a:solidFill>
              <a:latin typeface="Arial" panose="020B0604020202020204" pitchFamily="34" charset="0"/>
              <a:cs typeface="Arial" panose="020B0604020202020204" pitchFamily="34" charset="0"/>
            </a:endParaRPr>
          </a:p>
        </p:txBody>
      </p:sp>
      <p:sp>
        <p:nvSpPr>
          <p:cNvPr id="11265" name="Rectangle 1"/>
          <p:cNvSpPr>
            <a:spLocks noChangeArrowheads="1"/>
          </p:cNvSpPr>
          <p:nvPr/>
        </p:nvSpPr>
        <p:spPr bwMode="auto">
          <a:xfrm>
            <a:off x="0" y="52591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 Packaging</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correspond au conditionnement et à l’emballage du produit. Il sert aussi d’outils de communication, de séduction et incite à l’achat. S’il est bien utilisé, il peut augmenter les ventes.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39552" y="4005064"/>
            <a:ext cx="3672408" cy="1477328"/>
          </a:xfrm>
          <a:prstGeom prst="rect">
            <a:avLst/>
          </a:prstGeom>
        </p:spPr>
        <p:txBody>
          <a:bodyPr wrap="square">
            <a:spAutoFit/>
          </a:bodyPr>
          <a:lstStyle/>
          <a:p>
            <a:endParaRPr lang="fr-FR" dirty="0" smtClean="0">
              <a:latin typeface="Arial" pitchFamily="34" charset="0"/>
              <a:cs typeface="Arial" pitchFamily="34" charset="0"/>
            </a:endParaRPr>
          </a:p>
          <a:p>
            <a:r>
              <a:rPr lang="fr-FR" dirty="0" smtClean="0">
                <a:latin typeface="Arial" pitchFamily="34" charset="0"/>
                <a:cs typeface="Arial" pitchFamily="34" charset="0"/>
              </a:rPr>
              <a:t>Exemple: La </a:t>
            </a:r>
            <a:r>
              <a:rPr lang="fr-FR" dirty="0" err="1" smtClean="0">
                <a:latin typeface="Arial" pitchFamily="34" charset="0"/>
                <a:cs typeface="Arial" pitchFamily="34" charset="0"/>
              </a:rPr>
              <a:t>Vieja</a:t>
            </a:r>
            <a:r>
              <a:rPr lang="fr-FR" dirty="0" smtClean="0">
                <a:latin typeface="Arial" pitchFamily="34" charset="0"/>
                <a:cs typeface="Arial" pitchFamily="34" charset="0"/>
              </a:rPr>
              <a:t> </a:t>
            </a:r>
            <a:r>
              <a:rPr lang="fr-FR" dirty="0" err="1" smtClean="0">
                <a:latin typeface="Arial" pitchFamily="34" charset="0"/>
                <a:cs typeface="Arial" pitchFamily="34" charset="0"/>
              </a:rPr>
              <a:t>Fabrica</a:t>
            </a:r>
            <a:r>
              <a:rPr lang="fr-FR" dirty="0" smtClean="0">
                <a:latin typeface="Arial" pitchFamily="34" charset="0"/>
                <a:cs typeface="Arial" pitchFamily="34" charset="0"/>
              </a:rPr>
              <a:t> qui propose des pots de confiture </a:t>
            </a:r>
          </a:p>
          <a:p>
            <a:r>
              <a:rPr lang="fr-FR" dirty="0" smtClean="0">
                <a:latin typeface="Arial" pitchFamily="34" charset="0"/>
                <a:cs typeface="Arial" pitchFamily="34" charset="0"/>
              </a:rPr>
              <a:t>à la forme de toutes les sortes </a:t>
            </a:r>
          </a:p>
          <a:p>
            <a:r>
              <a:rPr lang="fr-FR" dirty="0" smtClean="0">
                <a:latin typeface="Arial" pitchFamily="34" charset="0"/>
                <a:cs typeface="Arial" pitchFamily="34" charset="0"/>
              </a:rPr>
              <a:t>de fruit.</a:t>
            </a:r>
            <a:endParaRPr lang="fr-FR" dirty="0">
              <a:latin typeface="Arial" pitchFamily="34" charset="0"/>
              <a:cs typeface="Arial" pitchFamily="34" charset="0"/>
            </a:endParaRPr>
          </a:p>
        </p:txBody>
      </p:sp>
      <p:pic>
        <p:nvPicPr>
          <p:cNvPr id="8" name="Image 7" descr="http://www.w3sh.com/wordpress/wp-content/uploads/2012/09/creative-packaging-ideas-fraise.jpeg"/>
          <p:cNvPicPr/>
          <p:nvPr/>
        </p:nvPicPr>
        <p:blipFill>
          <a:blip r:embed="rId2" cstate="print"/>
          <a:srcRect/>
          <a:stretch>
            <a:fillRect/>
          </a:stretch>
        </p:blipFill>
        <p:spPr bwMode="auto">
          <a:xfrm>
            <a:off x="4788024" y="3501008"/>
            <a:ext cx="2592288" cy="2520280"/>
          </a:xfrm>
          <a:prstGeom prst="rect">
            <a:avLst/>
          </a:prstGeom>
          <a:noFill/>
          <a:ln w="9525">
            <a:noFill/>
            <a:miter lim="800000"/>
            <a:headEnd/>
            <a:tailEnd/>
          </a:ln>
        </p:spPr>
      </p:pic>
    </p:spTree>
    <p:extLst>
      <p:ext uri="{BB962C8B-B14F-4D97-AF65-F5344CB8AC3E}">
        <p14:creationId xmlns:p14="http://schemas.microsoft.com/office/powerpoint/2010/main" xmlns="" val="1955787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Packaging</a:t>
            </a:r>
            <a:endParaRPr lang="fr-FR" sz="2000" b="1" dirty="0"/>
          </a:p>
        </p:txBody>
      </p:sp>
      <p:sp>
        <p:nvSpPr>
          <p:cNvPr id="3" name="Rectangle 2"/>
          <p:cNvSpPr/>
          <p:nvPr/>
        </p:nvSpPr>
        <p:spPr>
          <a:xfrm>
            <a:off x="395536" y="2420888"/>
            <a:ext cx="8352928" cy="3139321"/>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En se basant sur l’exemple du pot de confiture , comme innovation  de packaging au sein de la variable </a:t>
            </a:r>
            <a:r>
              <a:rPr lang="fr-FR" dirty="0" err="1" smtClean="0">
                <a:latin typeface="Arial" panose="020B0604020202020204" pitchFamily="34" charset="0"/>
                <a:cs typeface="Arial" panose="020B0604020202020204" pitchFamily="34" charset="0"/>
              </a:rPr>
              <a:t>Métaproduit</a:t>
            </a:r>
            <a:r>
              <a:rPr lang="fr-FR" dirty="0" smtClean="0">
                <a:latin typeface="Arial" panose="020B0604020202020204" pitchFamily="34" charset="0"/>
                <a:cs typeface="Arial" panose="020B0604020202020204" pitchFamily="34" charset="0"/>
              </a:rPr>
              <a:t>,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innovation repose sur le fait de donner envie au consommateur d’acheter le produit (le pot rappel le fruit, on voudrait en manger)</a:t>
            </a:r>
          </a:p>
          <a:p>
            <a:endParaRPr lang="fr-FR" dirty="0" smtClean="0">
              <a:latin typeface="Arial" panose="020B0604020202020204" pitchFamily="34" charset="0"/>
              <a:cs typeface="Arial" panose="020B0604020202020204" pitchFamily="34" charset="0"/>
            </a:endParaRPr>
          </a:p>
          <a:p>
            <a:pPr algn="ctr"/>
            <a:r>
              <a:rPr lang="fr-FR" b="1" i="1" dirty="0" smtClean="0">
                <a:solidFill>
                  <a:srgbClr val="FC9EC9"/>
                </a:solidFill>
                <a:latin typeface="Arial" panose="020B0604020202020204" pitchFamily="34" charset="0"/>
                <a:cs typeface="Arial" panose="020B0604020202020204" pitchFamily="34" charset="0"/>
              </a:rPr>
              <a:t>Idée novatrice :</a:t>
            </a:r>
          </a:p>
          <a:p>
            <a:endParaRPr lang="fr-FR" i="1" dirty="0" smtClean="0">
              <a:latin typeface="Arial" panose="020B0604020202020204" pitchFamily="34" charset="0"/>
              <a:cs typeface="Arial" panose="020B0604020202020204" pitchFamily="34" charset="0"/>
            </a:endParaRPr>
          </a:p>
          <a:p>
            <a:endParaRPr lang="fr-FR" i="1" dirty="0" smtClean="0">
              <a:latin typeface="Arial" panose="020B0604020202020204" pitchFamily="34" charset="0"/>
              <a:cs typeface="Arial" panose="020B0604020202020204" pitchFamily="34" charset="0"/>
            </a:endParaRPr>
          </a:p>
          <a:p>
            <a:endParaRPr lang="fr-FR" i="1" dirty="0" smtClean="0">
              <a:latin typeface="Arial" panose="020B0604020202020204" pitchFamily="34" charset="0"/>
              <a:cs typeface="Arial" panose="020B0604020202020204" pitchFamily="34" charset="0"/>
            </a:endParaRPr>
          </a:p>
        </p:txBody>
      </p:sp>
      <p:sp>
        <p:nvSpPr>
          <p:cNvPr id="76801" name="Rectangle 1"/>
          <p:cNvSpPr>
            <a:spLocks noChangeArrowheads="1"/>
          </p:cNvSpPr>
          <p:nvPr/>
        </p:nvSpPr>
        <p:spPr bwMode="auto">
          <a:xfrm>
            <a:off x="0" y="443815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FC9EC9"/>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C9EC9"/>
                </a:solidFill>
                <a:effectLst/>
                <a:latin typeface="Arial" pitchFamily="34" charset="0"/>
                <a:ea typeface="Calibri" pitchFamily="34" charset="0"/>
                <a:cs typeface="Arial" pitchFamily="34" charset="0"/>
              </a:rPr>
              <a:t>En partant sur le même principe que la </a:t>
            </a:r>
            <a:r>
              <a:rPr kumimoji="0" lang="fr-FR" b="1" i="0" u="none" strike="noStrike" cap="none" normalizeH="0" baseline="0" dirty="0" err="1" smtClean="0">
                <a:ln>
                  <a:noFill/>
                </a:ln>
                <a:solidFill>
                  <a:srgbClr val="FC9EC9"/>
                </a:solidFill>
                <a:effectLst/>
                <a:latin typeface="Arial" pitchFamily="34" charset="0"/>
                <a:ea typeface="Calibri" pitchFamily="34" charset="0"/>
                <a:cs typeface="Arial" pitchFamily="34" charset="0"/>
              </a:rPr>
              <a:t>Vieja</a:t>
            </a:r>
            <a:r>
              <a:rPr kumimoji="0" lang="fr-FR" b="1" i="0" u="none" strike="noStrike" cap="none" normalizeH="0" baseline="0" dirty="0" smtClean="0">
                <a:ln>
                  <a:noFill/>
                </a:ln>
                <a:solidFill>
                  <a:srgbClr val="FC9EC9"/>
                </a:solidFill>
                <a:effectLst/>
                <a:latin typeface="Arial" pitchFamily="34" charset="0"/>
                <a:ea typeface="Calibri" pitchFamily="34" charset="0"/>
                <a:cs typeface="Arial" pitchFamily="34" charset="0"/>
              </a:rPr>
              <a:t> </a:t>
            </a:r>
            <a:r>
              <a:rPr kumimoji="0" lang="fr-FR" b="1" i="0" u="none" strike="noStrike" cap="none" normalizeH="0" baseline="0" dirty="0" err="1" smtClean="0">
                <a:ln>
                  <a:noFill/>
                </a:ln>
                <a:solidFill>
                  <a:srgbClr val="FC9EC9"/>
                </a:solidFill>
                <a:effectLst/>
                <a:latin typeface="Arial" pitchFamily="34" charset="0"/>
                <a:ea typeface="Calibri" pitchFamily="34" charset="0"/>
                <a:cs typeface="Arial" pitchFamily="34" charset="0"/>
              </a:rPr>
              <a:t>Fabrica</a:t>
            </a:r>
            <a:r>
              <a:rPr kumimoji="0" lang="fr-FR" b="1" i="0" u="none" strike="noStrike" cap="none" normalizeH="0" baseline="0" dirty="0" smtClean="0">
                <a:ln>
                  <a:noFill/>
                </a:ln>
                <a:solidFill>
                  <a:srgbClr val="FC9EC9"/>
                </a:solidFill>
                <a:effectLst/>
                <a:latin typeface="Arial" pitchFamily="34" charset="0"/>
                <a:ea typeface="Calibri" pitchFamily="34" charset="0"/>
                <a:cs typeface="Arial" pitchFamily="34" charset="0"/>
              </a:rPr>
              <a:t>, les enseignes de confiseries pourraient proposer des packaging à la forme de leurs produits (ex : faire un packaging en forme de </a:t>
            </a:r>
            <a:r>
              <a:rPr kumimoji="0" lang="fr-FR" b="1" i="0" u="none" strike="noStrike" cap="none" normalizeH="0" baseline="0" dirty="0" err="1" smtClean="0">
                <a:ln>
                  <a:noFill/>
                </a:ln>
                <a:solidFill>
                  <a:srgbClr val="FC9EC9"/>
                </a:solidFill>
                <a:effectLst/>
                <a:latin typeface="Arial" pitchFamily="34" charset="0"/>
                <a:ea typeface="Calibri" pitchFamily="34" charset="0"/>
                <a:cs typeface="Arial" pitchFamily="34" charset="0"/>
              </a:rPr>
              <a:t>Stroumpfs</a:t>
            </a:r>
            <a:r>
              <a:rPr kumimoji="0" lang="fr-FR" b="1" i="0" u="none" strike="noStrike" cap="none" normalizeH="0" baseline="0" dirty="0" smtClean="0">
                <a:ln>
                  <a:noFill/>
                </a:ln>
                <a:solidFill>
                  <a:srgbClr val="FC9EC9"/>
                </a:solidFill>
                <a:effectLst/>
                <a:latin typeface="Arial" pitchFamily="34" charset="0"/>
                <a:ea typeface="Calibri" pitchFamily="34" charset="0"/>
                <a:cs typeface="Arial" pitchFamily="34" charset="0"/>
              </a:rPr>
              <a:t> pour les bonbons de cette marque)</a:t>
            </a:r>
            <a:endParaRPr kumimoji="0" lang="fr-FR" b="1" i="0" u="none" strike="noStrike" cap="none" normalizeH="0" baseline="0" dirty="0" smtClean="0">
              <a:ln>
                <a:noFill/>
              </a:ln>
              <a:solidFill>
                <a:srgbClr val="FC9EC9"/>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830997"/>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Offre globale, produits complémentaires, supports</a:t>
            </a:r>
            <a:endParaRPr lang="fr-FR" sz="2400" dirty="0">
              <a:solidFill>
                <a:schemeClr val="bg1"/>
              </a:solidFill>
              <a:latin typeface="Arial" panose="020B0604020202020204" pitchFamily="34" charset="0"/>
              <a:cs typeface="Arial" panose="020B0604020202020204" pitchFamily="34" charset="0"/>
            </a:endParaRPr>
          </a:p>
        </p:txBody>
      </p:sp>
      <p:sp>
        <p:nvSpPr>
          <p:cNvPr id="10241" name="Rectangle 1"/>
          <p:cNvSpPr>
            <a:spLocks noChangeArrowheads="1"/>
          </p:cNvSpPr>
          <p:nvPr/>
        </p:nvSpPr>
        <p:spPr bwMode="auto">
          <a:xfrm>
            <a:off x="0" y="1047704"/>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u="sng" dirty="0" smtClean="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u="sng" dirty="0" smtClean="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L’Offre globale</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correspond à  l’assemblage de l’offre commerciale, service, d’image et techniques</a:t>
            </a:r>
            <a:endParaRPr kumimoji="0" lang="fr-FR" b="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u="sng" strike="noStrike" cap="none" normalizeH="0" baseline="0" dirty="0" smtClean="0">
                <a:ln>
                  <a:noFill/>
                </a:ln>
                <a:solidFill>
                  <a:schemeClr val="tx1"/>
                </a:solidFill>
                <a:effectLst/>
                <a:latin typeface="Arial" pitchFamily="34" charset="0"/>
                <a:ea typeface="Calibri" pitchFamily="34" charset="0"/>
                <a:cs typeface="Arial" pitchFamily="34" charset="0"/>
              </a:rPr>
              <a:t>Les Produits Complémentaires</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 correspondent à des produits dont l’usage est rattaché à un autre produit</a:t>
            </a:r>
          </a:p>
          <a:p>
            <a:pPr marL="0" marR="0" lvl="0" indent="0" algn="ctr" defTabSz="914400" rtl="0" eaLnBrk="0" fontAlgn="base" latinLnBrk="0" hangingPunct="0">
              <a:lnSpc>
                <a:spcPct val="100000"/>
              </a:lnSpc>
              <a:spcBef>
                <a:spcPct val="0"/>
              </a:spcBef>
              <a:spcAft>
                <a:spcPct val="0"/>
              </a:spcAft>
              <a:buClrTx/>
              <a:buSzTx/>
              <a:buFontTx/>
              <a:buNone/>
              <a:tabLst/>
            </a:pPr>
            <a:endParaRPr lang="fr-FR" dirty="0" smtClean="0">
              <a:latin typeface="Calibri"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 </a:t>
            </a:r>
            <a:r>
              <a:rPr kumimoji="0" lang="fr-FR" b="0" u="none" strike="noStrike" cap="none" normalizeH="0" dirty="0" smtClean="0">
                <a:ln>
                  <a:noFill/>
                </a:ln>
                <a:solidFill>
                  <a:schemeClr val="tx1"/>
                </a:solidFill>
                <a:effectLst/>
                <a:latin typeface="Arial" pitchFamily="34" charset="0"/>
                <a:ea typeface="Calibri" pitchFamily="34" charset="0"/>
                <a:cs typeface="Arial" pitchFamily="34" charset="0"/>
              </a:rPr>
              <a:t> Les voyages all  inclusive </a:t>
            </a:r>
            <a:r>
              <a:rPr lang="fr-FR" dirty="0" smtClean="0">
                <a:latin typeface="Arial" pitchFamily="34" charset="0"/>
                <a:ea typeface="Calibri" pitchFamily="34" charset="0"/>
                <a:cs typeface="Arial" pitchFamily="34" charset="0"/>
              </a:rPr>
              <a:t>.</a:t>
            </a:r>
            <a:r>
              <a:rPr lang="fr-FR" baseline="0" dirty="0" smtClean="0">
                <a:latin typeface="Arial" pitchFamily="34" charset="0"/>
                <a:ea typeface="Calibri" pitchFamily="34" charset="0"/>
                <a:cs typeface="Arial" pitchFamily="34" charset="0"/>
              </a:rPr>
              <a:t>Ils</a:t>
            </a:r>
            <a:r>
              <a:rPr lang="fr-FR" dirty="0" smtClean="0">
                <a:latin typeface="Arial" pitchFamily="34" charset="0"/>
                <a:ea typeface="Calibri" pitchFamily="34" charset="0"/>
                <a:cs typeface="Arial" pitchFamily="34" charset="0"/>
              </a:rPr>
              <a:t> comprennent le vols, l’hôtel,  les repas mais aussi l</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es</a:t>
            </a:r>
            <a:r>
              <a:rPr kumimoji="0" lang="fr-FR" b="0" u="none" strike="noStrike" cap="none" normalizeH="0" dirty="0" smtClean="0">
                <a:ln>
                  <a:noFill/>
                </a:ln>
                <a:solidFill>
                  <a:schemeClr val="tx1"/>
                </a:solidFill>
                <a:effectLst/>
                <a:latin typeface="Arial" pitchFamily="34" charset="0"/>
                <a:ea typeface="Calibri" pitchFamily="34" charset="0"/>
                <a:cs typeface="Arial" pitchFamily="34" charset="0"/>
              </a:rPr>
              <a:t> excursions ainsi que l’ensemble des services complémentaires  </a:t>
            </a: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3779912" y="5004807"/>
            <a:ext cx="5364088" cy="1853192"/>
          </a:xfrm>
          <a:prstGeom prst="rect">
            <a:avLst/>
          </a:prstGeom>
          <a:noFill/>
          <a:ln w="9525">
            <a:noFill/>
            <a:miter lim="800000"/>
            <a:headEnd/>
            <a:tailEnd/>
          </a:ln>
        </p:spPr>
      </p:pic>
    </p:spTree>
    <p:extLst>
      <p:ext uri="{BB962C8B-B14F-4D97-AF65-F5344CB8AC3E}">
        <p14:creationId xmlns:p14="http://schemas.microsoft.com/office/powerpoint/2010/main" xmlns="" val="1955787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pitchFamily="34" charset="0"/>
                <a:cs typeface="Arial" pitchFamily="34" charset="0"/>
              </a:rPr>
              <a:t>Offre globale, Produits complémentaires, supports</a:t>
            </a:r>
            <a:endParaRPr lang="fr-FR" sz="2400" b="1" dirty="0">
              <a:latin typeface="Arial" pitchFamily="34" charset="0"/>
              <a:cs typeface="Arial" pitchFamily="34" charset="0"/>
            </a:endParaRPr>
          </a:p>
        </p:txBody>
      </p:sp>
      <p:sp>
        <p:nvSpPr>
          <p:cNvPr id="3" name="Rectangle 2"/>
          <p:cNvSpPr/>
          <p:nvPr/>
        </p:nvSpPr>
        <p:spPr>
          <a:xfrm>
            <a:off x="323528" y="2636910"/>
            <a:ext cx="8352928" cy="3970318"/>
          </a:xfrm>
          <a:prstGeom prst="rect">
            <a:avLst/>
          </a:prstGeom>
        </p:spPr>
        <p:txBody>
          <a:bodyPr wrap="square">
            <a:spAutoFit/>
          </a:bodyPr>
          <a:lstStyle/>
          <a:p>
            <a:pPr algn="ctr"/>
            <a:r>
              <a:rPr lang="fr-FR" dirty="0" smtClean="0">
                <a:latin typeface="Arial" panose="020B0604020202020204" pitchFamily="34" charset="0"/>
                <a:cs typeface="Arial" panose="020B0604020202020204" pitchFamily="34" charset="0"/>
              </a:rPr>
              <a:t>En se basant sur l’exemple des voyages tout compris, comme innovation  d’offres globales au sein de la variable </a:t>
            </a:r>
            <a:r>
              <a:rPr lang="fr-FR" dirty="0" err="1" smtClean="0">
                <a:latin typeface="Arial" panose="020B0604020202020204" pitchFamily="34" charset="0"/>
                <a:cs typeface="Arial" panose="020B0604020202020204" pitchFamily="34" charset="0"/>
              </a:rPr>
              <a:t>Métaproduit</a:t>
            </a:r>
            <a:r>
              <a:rPr lang="fr-FR" dirty="0" smtClean="0">
                <a:latin typeface="Arial" panose="020B0604020202020204" pitchFamily="34" charset="0"/>
                <a:cs typeface="Arial" panose="020B0604020202020204" pitchFamily="34" charset="0"/>
              </a:rPr>
              <a:t>,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innovation repose le gain de temps. (Il n’est pas nécessaire de chercher où se loger, à quel prix, quels excursions sont les mieux </a:t>
            </a:r>
            <a:r>
              <a:rPr lang="fr-FR" dirty="0" err="1" smtClean="0">
                <a:latin typeface="Arial" panose="020B0604020202020204" pitchFamily="34" charset="0"/>
                <a:cs typeface="Arial" panose="020B0604020202020204" pitchFamily="34" charset="0"/>
              </a:rPr>
              <a:t>etc</a:t>
            </a:r>
            <a:r>
              <a:rPr lang="fr-FR" dirty="0" smtClean="0">
                <a:latin typeface="Arial" panose="020B0604020202020204" pitchFamily="34" charset="0"/>
                <a:cs typeface="Arial" panose="020B0604020202020204" pitchFamily="34" charset="0"/>
              </a:rPr>
              <a:t>)</a:t>
            </a:r>
          </a:p>
          <a:p>
            <a:pPr algn="ctr"/>
            <a:endParaRPr lang="fr-FR" dirty="0" smtClean="0">
              <a:latin typeface="Arial" panose="020B0604020202020204" pitchFamily="34" charset="0"/>
              <a:cs typeface="Arial" panose="020B0604020202020204" pitchFamily="34" charset="0"/>
            </a:endParaRPr>
          </a:p>
          <a:p>
            <a:pPr algn="ctr"/>
            <a:r>
              <a:rPr lang="fr-FR" b="1" i="1" dirty="0" smtClean="0">
                <a:solidFill>
                  <a:srgbClr val="FC9EC9"/>
                </a:solidFill>
                <a:latin typeface="Arial" panose="020B0604020202020204" pitchFamily="34" charset="0"/>
                <a:cs typeface="Arial" panose="020B0604020202020204" pitchFamily="34" charset="0"/>
              </a:rPr>
              <a:t>Idée novatrice:</a:t>
            </a:r>
          </a:p>
          <a:p>
            <a:pPr algn="ctr"/>
            <a:r>
              <a:rPr lang="fr-FR" b="1" dirty="0" smtClean="0">
                <a:solidFill>
                  <a:srgbClr val="FC9EC9"/>
                </a:solidFill>
                <a:latin typeface="Arial" panose="020B0604020202020204" pitchFamily="34" charset="0"/>
                <a:cs typeface="Arial" panose="020B0604020202020204" pitchFamily="34" charset="0"/>
              </a:rPr>
              <a:t>Le caddie tout compris: Il s’agirait d’un caddie déjà rempli avec les produits nécessaires pour la semaine (nourriture, ménagers, cosmétiques…). Mais il serait décliné en plusieurs options selon les goûts des consommateurs ou encore du nombre de personnes, de l’occasion etc.</a:t>
            </a:r>
          </a:p>
          <a:p>
            <a:pPr algn="ctr"/>
            <a:r>
              <a:rPr lang="fr-FR" b="1" dirty="0" smtClean="0">
                <a:solidFill>
                  <a:srgbClr val="FC9EC9"/>
                </a:solidFill>
                <a:latin typeface="Arial" panose="020B0604020202020204" pitchFamily="34" charset="0"/>
                <a:cs typeface="Arial" panose="020B0604020202020204" pitchFamily="34" charset="0"/>
              </a:rPr>
              <a:t>Le consommateur devrait juste choisir son caddie et passer en caisse!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Services associés</a:t>
            </a:r>
            <a:endParaRPr lang="fr-FR" sz="2400" dirty="0">
              <a:solidFill>
                <a:schemeClr val="bg1"/>
              </a:solidFill>
              <a:latin typeface="Arial" panose="020B0604020202020204" pitchFamily="34" charset="0"/>
              <a:cs typeface="Arial" panose="020B0604020202020204" pitchFamily="34" charset="0"/>
            </a:endParaRPr>
          </a:p>
        </p:txBody>
      </p:sp>
      <p:sp>
        <p:nvSpPr>
          <p:cNvPr id="9217" name="Rectangle 1"/>
          <p:cNvSpPr>
            <a:spLocks noChangeArrowheads="1"/>
          </p:cNvSpPr>
          <p:nvPr/>
        </p:nvSpPr>
        <p:spPr bwMode="auto">
          <a:xfrm>
            <a:off x="0" y="188738"/>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u="sng" strike="noStrike" cap="none" normalizeH="0" baseline="0" dirty="0" smtClean="0">
                <a:ln>
                  <a:noFill/>
                </a:ln>
                <a:solidFill>
                  <a:schemeClr val="tx1"/>
                </a:solidFill>
                <a:effectLst/>
                <a:latin typeface="Arial" pitchFamily="34" charset="0"/>
                <a:ea typeface="Calibri" pitchFamily="34" charset="0"/>
                <a:cs typeface="Arial" pitchFamily="34" charset="0"/>
              </a:rPr>
              <a:t>Les Services associés</a:t>
            </a:r>
            <a:r>
              <a:rPr kumimoji="0" lang="fr-FR"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rPr>
              <a:t>correspondent aux services qui vont être rattachés à un produit (ou service)</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u="none" strike="noStrike" cap="none" normalizeH="0" baseline="0" dirty="0" smtClean="0">
                <a:ln>
                  <a:noFill/>
                </a:ln>
                <a:solidFill>
                  <a:schemeClr val="tx1"/>
                </a:solidFill>
                <a:effectLst/>
                <a:latin typeface="Arial" pitchFamily="34" charset="0"/>
                <a:cs typeface="Arial" pitchFamily="34" charset="0"/>
              </a:rPr>
              <a:t>Exemple: Les cabines d’essayages </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Arial" pitchFamily="34" charset="0"/>
                <a:cs typeface="Arial" pitchFamily="34" charset="0"/>
              </a:rPr>
              <a:t>Virtuelles sur les sites de prêts à porter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4572000" y="4102344"/>
            <a:ext cx="4572000" cy="2755656"/>
          </a:xfrm>
          <a:prstGeom prst="rect">
            <a:avLst/>
          </a:prstGeom>
          <a:noFill/>
          <a:ln w="9525">
            <a:noFill/>
            <a:miter lim="800000"/>
            <a:headEnd/>
            <a:tailEnd/>
          </a:ln>
        </p:spPr>
      </p:pic>
    </p:spTree>
    <p:extLst>
      <p:ext uri="{BB962C8B-B14F-4D97-AF65-F5344CB8AC3E}">
        <p14:creationId xmlns:p14="http://schemas.microsoft.com/office/powerpoint/2010/main" xmlns="" val="1955787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997838"/>
            <a:ext cx="7992888" cy="4247317"/>
          </a:xfrm>
          <a:prstGeom prst="rect">
            <a:avLst/>
          </a:prstGeom>
        </p:spPr>
        <p:txBody>
          <a:bodyPr wrap="square">
            <a:spAutoFit/>
          </a:bodyPr>
          <a:lstStyle/>
          <a:p>
            <a:pPr algn="ctr"/>
            <a:endParaRPr lang="fr-FR" dirty="0" smtClean="0">
              <a:latin typeface="Arial" panose="020B0604020202020204" pitchFamily="34" charset="0"/>
              <a:cs typeface="Arial" panose="020B0604020202020204" pitchFamily="34" charset="0"/>
            </a:endParaRP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Idée novatrice</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En se basant sur l’exemple des cabines d’essayages virtuelles, comme innovation  de services associés au sein de la variable </a:t>
            </a:r>
            <a:r>
              <a:rPr lang="fr-FR" dirty="0" err="1" smtClean="0">
                <a:latin typeface="Arial" panose="020B0604020202020204" pitchFamily="34" charset="0"/>
                <a:cs typeface="Arial" panose="020B0604020202020204" pitchFamily="34" charset="0"/>
              </a:rPr>
              <a:t>Métaproduit</a:t>
            </a:r>
            <a:r>
              <a:rPr lang="fr-FR" dirty="0" smtClean="0">
                <a:latin typeface="Arial" panose="020B0604020202020204" pitchFamily="34" charset="0"/>
                <a:cs typeface="Arial" panose="020B0604020202020204" pitchFamily="34" charset="0"/>
              </a:rPr>
              <a:t>, il est possible d’émettre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cette innovation repose la décision qui va être prise lors de l’essaye du produit, si on l’essaye on a plus de chance de l’acheter car il n’y a pas de doutes si le produit nous va.</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Idée novatrice: Le conseil vendeur en direct: intégré sur les e-commerce une fonction où il est possible d’appeler un vendeur et discuter avec lui pour avoir son avis sur un produit.</a:t>
            </a:r>
            <a:endParaRPr lang="fr-FR" dirty="0"/>
          </a:p>
        </p:txBody>
      </p:sp>
      <p:sp>
        <p:nvSpPr>
          <p:cNvPr id="3" name="Rectangle à coins arrondis 2"/>
          <p:cNvSpPr/>
          <p:nvPr/>
        </p:nvSpPr>
        <p:spPr>
          <a:xfrm>
            <a:off x="1259632" y="548680"/>
            <a:ext cx="7056784" cy="1512168"/>
          </a:xfrm>
          <a:prstGeom prst="roundRect">
            <a:avLst/>
          </a:prstGeom>
          <a:solidFill>
            <a:srgbClr val="FC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itchFamily="34" charset="0"/>
                <a:cs typeface="Arial" pitchFamily="34" charset="0"/>
              </a:rPr>
              <a:t>Services associés </a:t>
            </a:r>
            <a:endParaRPr lang="fr-FR" b="1"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907704" y="836712"/>
            <a:ext cx="5688632"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Stratégie</a:t>
            </a:r>
            <a:endParaRPr lang="fr-FR" sz="2400" dirty="0">
              <a:solidFill>
                <a:schemeClr val="bg1"/>
              </a:solidFill>
              <a:latin typeface="Arial" panose="020B0604020202020204" pitchFamily="34" charset="0"/>
              <a:cs typeface="Arial" panose="020B0604020202020204" pitchFamily="34" charset="0"/>
            </a:endParaRPr>
          </a:p>
        </p:txBody>
      </p:sp>
      <p:cxnSp>
        <p:nvCxnSpPr>
          <p:cNvPr id="5" name="Connecteur droit avec flèche 4"/>
          <p:cNvCxnSpPr/>
          <p:nvPr/>
        </p:nvCxnSpPr>
        <p:spPr>
          <a:xfrm flipH="1">
            <a:off x="1763688" y="2060848"/>
            <a:ext cx="2016224" cy="16561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Connecteur droit avec flèche 6"/>
          <p:cNvCxnSpPr/>
          <p:nvPr/>
        </p:nvCxnSpPr>
        <p:spPr>
          <a:xfrm flipH="1">
            <a:off x="3275856" y="2060848"/>
            <a:ext cx="1008112" cy="22322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Connecteur droit avec flèche 8"/>
          <p:cNvCxnSpPr/>
          <p:nvPr/>
        </p:nvCxnSpPr>
        <p:spPr>
          <a:xfrm>
            <a:off x="4572000" y="2060848"/>
            <a:ext cx="0"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p:nvPr/>
        </p:nvCxnSpPr>
        <p:spPr>
          <a:xfrm>
            <a:off x="5076056" y="2060848"/>
            <a:ext cx="864096" cy="23616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cteur droit avec flèche 16"/>
          <p:cNvCxnSpPr/>
          <p:nvPr/>
        </p:nvCxnSpPr>
        <p:spPr>
          <a:xfrm>
            <a:off x="5724128" y="2060848"/>
            <a:ext cx="1512168" cy="1800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ZoneTexte 19"/>
          <p:cNvSpPr txBox="1"/>
          <p:nvPr/>
        </p:nvSpPr>
        <p:spPr>
          <a:xfrm>
            <a:off x="467544" y="3717032"/>
            <a:ext cx="2160240" cy="646331"/>
          </a:xfrm>
          <a:prstGeom prst="rect">
            <a:avLst/>
          </a:prstGeom>
          <a:noFill/>
        </p:spPr>
        <p:txBody>
          <a:bodyPr wrap="square" rtlCol="0">
            <a:spAutoFit/>
          </a:bodyPr>
          <a:lstStyle/>
          <a:p>
            <a:pPr algn="ctr"/>
            <a:r>
              <a:rPr lang="fr-FR" dirty="0" smtClean="0"/>
              <a:t>Normes et réglementations</a:t>
            </a:r>
            <a:endParaRPr lang="fr-FR" dirty="0"/>
          </a:p>
        </p:txBody>
      </p:sp>
      <p:sp>
        <p:nvSpPr>
          <p:cNvPr id="21" name="ZoneTexte 20"/>
          <p:cNvSpPr txBox="1"/>
          <p:nvPr/>
        </p:nvSpPr>
        <p:spPr>
          <a:xfrm>
            <a:off x="1712163" y="4437112"/>
            <a:ext cx="2160240" cy="646331"/>
          </a:xfrm>
          <a:prstGeom prst="rect">
            <a:avLst/>
          </a:prstGeom>
          <a:noFill/>
        </p:spPr>
        <p:txBody>
          <a:bodyPr wrap="square" rtlCol="0">
            <a:spAutoFit/>
          </a:bodyPr>
          <a:lstStyle/>
          <a:p>
            <a:pPr algn="ctr"/>
            <a:r>
              <a:rPr lang="fr-FR" dirty="0" smtClean="0"/>
              <a:t>Alliance &amp; partenariats</a:t>
            </a:r>
            <a:endParaRPr lang="fr-FR" dirty="0"/>
          </a:p>
        </p:txBody>
      </p:sp>
      <p:sp>
        <p:nvSpPr>
          <p:cNvPr id="23" name="ZoneTexte 22"/>
          <p:cNvSpPr txBox="1"/>
          <p:nvPr/>
        </p:nvSpPr>
        <p:spPr>
          <a:xfrm>
            <a:off x="3563888" y="4053199"/>
            <a:ext cx="2160240" cy="369332"/>
          </a:xfrm>
          <a:prstGeom prst="rect">
            <a:avLst/>
          </a:prstGeom>
          <a:noFill/>
        </p:spPr>
        <p:txBody>
          <a:bodyPr wrap="square" rtlCol="0">
            <a:spAutoFit/>
          </a:bodyPr>
          <a:lstStyle/>
          <a:p>
            <a:pPr algn="ctr"/>
            <a:r>
              <a:rPr lang="fr-FR" dirty="0" smtClean="0"/>
              <a:t>Stratégies</a:t>
            </a:r>
            <a:endParaRPr lang="fr-FR" dirty="0"/>
          </a:p>
        </p:txBody>
      </p:sp>
      <p:sp>
        <p:nvSpPr>
          <p:cNvPr id="25" name="ZoneTexte 24"/>
          <p:cNvSpPr txBox="1"/>
          <p:nvPr/>
        </p:nvSpPr>
        <p:spPr>
          <a:xfrm>
            <a:off x="4786447" y="4621778"/>
            <a:ext cx="2160240" cy="646331"/>
          </a:xfrm>
          <a:prstGeom prst="rect">
            <a:avLst/>
          </a:prstGeom>
          <a:noFill/>
        </p:spPr>
        <p:txBody>
          <a:bodyPr wrap="square" rtlCol="0">
            <a:spAutoFit/>
          </a:bodyPr>
          <a:lstStyle/>
          <a:p>
            <a:pPr algn="ctr"/>
            <a:r>
              <a:rPr lang="fr-FR" dirty="0" smtClean="0"/>
              <a:t>Changements organisationnels</a:t>
            </a:r>
            <a:endParaRPr lang="fr-FR" dirty="0"/>
          </a:p>
        </p:txBody>
      </p:sp>
      <p:sp>
        <p:nvSpPr>
          <p:cNvPr id="26" name="ZoneTexte 25"/>
          <p:cNvSpPr txBox="1"/>
          <p:nvPr/>
        </p:nvSpPr>
        <p:spPr>
          <a:xfrm>
            <a:off x="6922960" y="4038618"/>
            <a:ext cx="2160240" cy="646331"/>
          </a:xfrm>
          <a:prstGeom prst="rect">
            <a:avLst/>
          </a:prstGeom>
          <a:noFill/>
        </p:spPr>
        <p:txBody>
          <a:bodyPr wrap="square" rtlCol="0">
            <a:spAutoFit/>
          </a:bodyPr>
          <a:lstStyle/>
          <a:p>
            <a:pPr algn="ctr"/>
            <a:r>
              <a:rPr lang="fr-FR" dirty="0" smtClean="0"/>
              <a:t>Entreprises à </a:t>
            </a:r>
            <a:r>
              <a:rPr lang="fr-FR" dirty="0" err="1" smtClean="0"/>
              <a:t>benchmarker</a:t>
            </a:r>
            <a:endParaRPr lang="fr-FR" dirty="0"/>
          </a:p>
        </p:txBody>
      </p:sp>
    </p:spTree>
    <p:extLst>
      <p:ext uri="{BB962C8B-B14F-4D97-AF65-F5344CB8AC3E}">
        <p14:creationId xmlns:p14="http://schemas.microsoft.com/office/powerpoint/2010/main" xmlns="" val="403594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Communication</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ZoneTexte 4"/>
          <p:cNvSpPr txBox="1"/>
          <p:nvPr/>
        </p:nvSpPr>
        <p:spPr>
          <a:xfrm>
            <a:off x="395536" y="3068960"/>
            <a:ext cx="8568952" cy="313932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de la Réalité Augmentée, comme innovation de communication au sein de la variable commerciale,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l’innovation de la Réalité Augmentée vient du contact réel qu’elle permet entre le consommateur et la marque.</a:t>
            </a:r>
          </a:p>
          <a:p>
            <a:pPr algn="ctr"/>
            <a:endParaRPr lang="fr-FR" b="1" i="1" dirty="0">
              <a:solidFill>
                <a:schemeClr val="bg2">
                  <a:lumMod val="50000"/>
                </a:schemeClr>
              </a:solidFill>
              <a:latin typeface="Arial" panose="020B0604020202020204" pitchFamily="34" charset="0"/>
              <a:cs typeface="Arial" panose="020B0604020202020204" pitchFamily="34" charset="0"/>
            </a:endParaRPr>
          </a:p>
          <a:p>
            <a:pPr algn="ctr"/>
            <a:r>
              <a:rPr lang="fr-FR" b="1" i="1" dirty="0" smtClean="0">
                <a:solidFill>
                  <a:schemeClr val="bg2">
                    <a:lumMod val="50000"/>
                  </a:schemeClr>
                </a:solidFill>
                <a:latin typeface="Arial" panose="020B0604020202020204" pitchFamily="34" charset="0"/>
                <a:cs typeface="Arial" panose="020B0604020202020204" pitchFamily="34" charset="0"/>
              </a:rPr>
              <a:t>Idée novatrice : </a:t>
            </a:r>
          </a:p>
          <a:p>
            <a:pPr algn="ctr"/>
            <a:r>
              <a:rPr lang="fr-FR" b="1" dirty="0" smtClean="0">
                <a:solidFill>
                  <a:schemeClr val="bg2">
                    <a:lumMod val="50000"/>
                  </a:schemeClr>
                </a:solidFill>
                <a:latin typeface="Arial" panose="020B0604020202020204" pitchFamily="34" charset="0"/>
                <a:cs typeface="Arial" panose="020B0604020202020204" pitchFamily="34" charset="0"/>
              </a:rPr>
              <a:t>Développer le processus depuis des lentilles de vues, qui permettraient aux consommateurs d’être en contact avec la marque à la simple vue d’un produit</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0715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Normes &amp; réglementations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5"/>
          <p:cNvSpPr txBox="1"/>
          <p:nvPr/>
        </p:nvSpPr>
        <p:spPr>
          <a:xfrm>
            <a:off x="271476" y="3356992"/>
            <a:ext cx="8404579"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smtClean="0">
                <a:latin typeface="Arial" panose="020B0604020202020204" pitchFamily="34" charset="0"/>
                <a:cs typeface="Arial" panose="020B0604020202020204" pitchFamily="34" charset="0"/>
              </a:rPr>
              <a:t>Les normes et les règlementations régissent notre environnement. Au sens large, il s’agit  d’un ensemble d’indications, de lois, de prescription, de règles, et autres textes…</a:t>
            </a:r>
          </a:p>
          <a:p>
            <a:pPr algn="just"/>
            <a:endParaRPr lang="fr-FR" i="1" dirty="0" smtClean="0">
              <a:latin typeface="Arial" panose="020B0604020202020204" pitchFamily="34" charset="0"/>
              <a:cs typeface="Arial" panose="020B0604020202020204" pitchFamily="34" charset="0"/>
            </a:endParaRPr>
          </a:p>
        </p:txBody>
      </p:sp>
      <p:sp>
        <p:nvSpPr>
          <p:cNvPr id="6" name="ZoneTexte 5"/>
          <p:cNvSpPr txBox="1"/>
          <p:nvPr/>
        </p:nvSpPr>
        <p:spPr>
          <a:xfrm>
            <a:off x="271476" y="4557321"/>
            <a:ext cx="5524660" cy="2308324"/>
          </a:xfrm>
          <a:prstGeom prst="rect">
            <a:avLst/>
          </a:prstGeom>
          <a:noFill/>
        </p:spPr>
        <p:txBody>
          <a:bodyPr wrap="square" rtlCol="0">
            <a:spAutoFit/>
          </a:bodyPr>
          <a:lstStyle/>
          <a:p>
            <a:pPr algn="just"/>
            <a:r>
              <a:rPr lang="fr-FR" i="1" dirty="0">
                <a:latin typeface="Arial" panose="020B0604020202020204" pitchFamily="34" charset="0"/>
                <a:cs typeface="Arial" panose="020B0604020202020204" pitchFamily="34" charset="0"/>
              </a:rPr>
              <a:t>Exemple : </a:t>
            </a:r>
            <a:r>
              <a:rPr lang="fr-FR" dirty="0">
                <a:latin typeface="Arial" panose="020B0604020202020204" pitchFamily="34" charset="0"/>
                <a:cs typeface="Arial" panose="020B0604020202020204" pitchFamily="34" charset="0"/>
              </a:rPr>
              <a:t> </a:t>
            </a:r>
          </a:p>
          <a:p>
            <a:pPr algn="just"/>
            <a:r>
              <a:rPr lang="fr-FR" dirty="0">
                <a:latin typeface="Arial" panose="020B0604020202020204" pitchFamily="34" charset="0"/>
                <a:cs typeface="Arial" panose="020B0604020202020204" pitchFamily="34" charset="0"/>
              </a:rPr>
              <a:t>La nouvelle norme anti-pollution qui sera appliquée dès septembre 2014. Les voitures vendues dans l’Union Européenne ne devront plus dépasser 95 grammes au kilomètre en moyenne à compter de 2021, contre 160 actuellement et 130 grammes à partir de 2015.</a:t>
            </a:r>
          </a:p>
          <a:p>
            <a:endParaRPr lang="fr-FR" dirty="0"/>
          </a:p>
        </p:txBody>
      </p:sp>
      <p:pic>
        <p:nvPicPr>
          <p:cNvPr id="1026" name="Picture 2" descr="https://encrypted-tbn1.gstatic.com/images?q=tbn:ANd9GcQk2a5N8ghQo1IblnrRXAIjKZMxTjcNUGqxhY0Ur4Fd38t2CaP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26496" y="4797152"/>
            <a:ext cx="3009900" cy="1514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8850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Normes &amp; réglementations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6" name="ZoneTexte 5"/>
          <p:cNvSpPr txBox="1"/>
          <p:nvPr/>
        </p:nvSpPr>
        <p:spPr>
          <a:xfrm>
            <a:off x="539552" y="3501008"/>
            <a:ext cx="8496944" cy="2585323"/>
          </a:xfrm>
          <a:prstGeom prst="rect">
            <a:avLst/>
          </a:prstGeom>
          <a:noFill/>
        </p:spPr>
        <p:txBody>
          <a:bodyPr wrap="square" rtlCol="0">
            <a:spAutoFit/>
          </a:bodyPr>
          <a:lstStyle/>
          <a:p>
            <a:pPr algn="ctr"/>
            <a:r>
              <a:rPr lang="fr-FR" dirty="0">
                <a:latin typeface="Arial" pitchFamily="34" charset="0"/>
                <a:cs typeface="Arial" pitchFamily="34" charset="0"/>
              </a:rPr>
              <a:t>En se basant sur l’exemple de la </a:t>
            </a:r>
            <a:r>
              <a:rPr lang="fr-FR" dirty="0" smtClean="0">
                <a:latin typeface="Arial" pitchFamily="34" charset="0"/>
                <a:cs typeface="Arial" pitchFamily="34" charset="0"/>
              </a:rPr>
              <a:t>norme on </a:t>
            </a:r>
            <a:r>
              <a:rPr lang="fr-FR" dirty="0">
                <a:latin typeface="Arial" pitchFamily="34" charset="0"/>
                <a:cs typeface="Arial" pitchFamily="34" charset="0"/>
              </a:rPr>
              <a:t>peut imaginer des idées novatrices</a:t>
            </a:r>
            <a:r>
              <a:rPr lang="fr-FR" dirty="0" smtClean="0">
                <a:latin typeface="Arial" pitchFamily="34" charset="0"/>
                <a:cs typeface="Arial" pitchFamily="34" charset="0"/>
              </a:rPr>
              <a:t>.</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Le point clé de l’innovation repose ici sur la protection de notre environnement.</a:t>
            </a:r>
            <a:endParaRPr lang="fr-FR" dirty="0">
              <a:latin typeface="Arial" pitchFamily="34" charset="0"/>
              <a:cs typeface="Arial" pitchFamily="34" charset="0"/>
            </a:endParaRPr>
          </a:p>
          <a:p>
            <a:pPr algn="ctr"/>
            <a:endParaRPr lang="fr-FR" dirty="0">
              <a:latin typeface="Arial" pitchFamily="34" charset="0"/>
              <a:cs typeface="Arial" pitchFamily="34" charset="0"/>
            </a:endParaRPr>
          </a:p>
          <a:p>
            <a:pPr algn="ctr"/>
            <a:r>
              <a:rPr lang="fr-FR" b="1" i="1" dirty="0">
                <a:solidFill>
                  <a:schemeClr val="accent2"/>
                </a:solidFill>
                <a:latin typeface="Arial" pitchFamily="34" charset="0"/>
                <a:cs typeface="Arial" pitchFamily="34" charset="0"/>
              </a:rPr>
              <a:t>Idée novatrice :</a:t>
            </a:r>
          </a:p>
          <a:p>
            <a:pPr algn="ctr"/>
            <a:r>
              <a:rPr lang="fr-FR" b="1" dirty="0" smtClean="0">
                <a:solidFill>
                  <a:schemeClr val="accent2"/>
                </a:solidFill>
                <a:latin typeface="Arial" pitchFamily="34" charset="0"/>
                <a:cs typeface="Arial" pitchFamily="34" charset="0"/>
              </a:rPr>
              <a:t>Une norme applicable limitant la consommation en kWh des appareils électriques.</a:t>
            </a:r>
            <a:endParaRPr lang="fr-FR" b="1" dirty="0">
              <a:solidFill>
                <a:schemeClr val="accent2"/>
              </a:solidFill>
              <a:latin typeface="Arial" pitchFamily="34" charset="0"/>
              <a:cs typeface="Arial" pitchFamily="34" charset="0"/>
            </a:endParaRPr>
          </a:p>
          <a:p>
            <a:endParaRPr lang="fr-FR" dirty="0">
              <a:latin typeface="Arial" pitchFamily="34" charset="0"/>
              <a:cs typeface="Arial" pitchFamily="34" charset="0"/>
            </a:endParaRPr>
          </a:p>
          <a:p>
            <a:endParaRPr lang="fr-FR" dirty="0"/>
          </a:p>
        </p:txBody>
      </p:sp>
    </p:spTree>
    <p:extLst>
      <p:ext uri="{BB962C8B-B14F-4D97-AF65-F5344CB8AC3E}">
        <p14:creationId xmlns="" xmlns:p14="http://schemas.microsoft.com/office/powerpoint/2010/main" val="2839921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Alliances &amp; partenariats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611560" y="3789040"/>
            <a:ext cx="5040560" cy="2862322"/>
          </a:xfrm>
          <a:prstGeom prst="rect">
            <a:avLst/>
          </a:prstGeom>
          <a:noFill/>
        </p:spPr>
        <p:txBody>
          <a:bodyPr wrap="square" rtlCol="0">
            <a:spAutoFit/>
          </a:bodyPr>
          <a:lstStyle/>
          <a:p>
            <a:r>
              <a:rPr lang="fr-FR" dirty="0" smtClean="0">
                <a:latin typeface="Arial" pitchFamily="34" charset="0"/>
                <a:cs typeface="Arial" pitchFamily="34" charset="0"/>
              </a:rPr>
              <a:t>En exemple, une alliance pour le moins innovante et surprenante : La Fiat 500 habillée aux couleurs de La Petite Robe Noire de Guerlain. Le modèle est distribuée en quantités limitées : 250 exemplaires seulement, en 2 versions couleurs : blanc nacré ou noir métallisé. La voiture est livrée avec les 3 parfums de la ligne (eau de toilette, eau de parfum, eau de parfum couture) et quelques autres accessoires.</a:t>
            </a:r>
            <a:endParaRPr lang="fr-FR" dirty="0">
              <a:latin typeface="Arial" pitchFamily="34" charset="0"/>
              <a:cs typeface="Arial" pitchFamily="34" charset="0"/>
            </a:endParaRPr>
          </a:p>
        </p:txBody>
      </p:sp>
      <p:sp>
        <p:nvSpPr>
          <p:cNvPr id="6" name="AutoShape 2" descr="Un partenariat inédit Fiat 500 &amp; La petite robe noire"/>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http://www.largus.fr/images/images/Fiat_500C_La_petite_Robe_noire__9_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3933056"/>
            <a:ext cx="2930915" cy="203103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ZoneTexte 6"/>
          <p:cNvSpPr txBox="1"/>
          <p:nvPr/>
        </p:nvSpPr>
        <p:spPr>
          <a:xfrm>
            <a:off x="539552" y="2924944"/>
            <a:ext cx="8187499" cy="923330"/>
          </a:xfrm>
          <a:prstGeom prst="rect">
            <a:avLst/>
          </a:prstGeom>
          <a:noFill/>
        </p:spPr>
        <p:txBody>
          <a:bodyPr wrap="square" rtlCol="0">
            <a:spAutoFit/>
          </a:bodyPr>
          <a:lstStyle/>
          <a:p>
            <a:r>
              <a:rPr lang="fr-FR" dirty="0" smtClean="0">
                <a:latin typeface="Arial" pitchFamily="34" charset="0"/>
                <a:cs typeface="Arial" pitchFamily="34" charset="0"/>
              </a:rPr>
              <a:t>Un partenariat est un contrat signé entre deux entreprises (avec ou non le même domaine d’activité) qui va permettre de combiner les connaissances de chacune pour élaborer un produit de haute capacité, a forte image…</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2263951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Alliances et Partenariats </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6" name="ZoneTexte 5"/>
          <p:cNvSpPr txBox="1"/>
          <p:nvPr/>
        </p:nvSpPr>
        <p:spPr>
          <a:xfrm>
            <a:off x="539552" y="3501008"/>
            <a:ext cx="8136904" cy="2862322"/>
          </a:xfrm>
          <a:prstGeom prst="rect">
            <a:avLst/>
          </a:prstGeom>
          <a:noFill/>
        </p:spPr>
        <p:txBody>
          <a:bodyPr wrap="square" rtlCol="0">
            <a:spAutoFit/>
          </a:bodyPr>
          <a:lstStyle/>
          <a:p>
            <a:pPr algn="ctr"/>
            <a:r>
              <a:rPr lang="fr-FR" dirty="0">
                <a:latin typeface="Arial" pitchFamily="34" charset="0"/>
                <a:cs typeface="Arial" pitchFamily="34" charset="0"/>
              </a:rPr>
              <a:t>En se basant sur l’exemple </a:t>
            </a:r>
            <a:r>
              <a:rPr lang="fr-FR" dirty="0" smtClean="0">
                <a:latin typeface="Arial" pitchFamily="34" charset="0"/>
                <a:cs typeface="Arial" pitchFamily="34" charset="0"/>
              </a:rPr>
              <a:t>du partenariat on </a:t>
            </a:r>
            <a:r>
              <a:rPr lang="fr-FR" dirty="0">
                <a:latin typeface="Arial" pitchFamily="34" charset="0"/>
                <a:cs typeface="Arial" pitchFamily="34" charset="0"/>
              </a:rPr>
              <a:t>peut imaginer des idées novatrices</a:t>
            </a:r>
            <a:r>
              <a:rPr lang="fr-FR" dirty="0" smtClean="0">
                <a:latin typeface="Arial" pitchFamily="34" charset="0"/>
                <a:cs typeface="Arial" pitchFamily="34" charset="0"/>
              </a:rPr>
              <a:t>.</a:t>
            </a:r>
          </a:p>
          <a:p>
            <a:pPr algn="ctr"/>
            <a:r>
              <a:rPr lang="fr-FR" dirty="0" smtClean="0">
                <a:latin typeface="Arial" pitchFamily="34" charset="0"/>
                <a:cs typeface="Arial" pitchFamily="34" charset="0"/>
              </a:rPr>
              <a:t>Le point clé du partenariat entre </a:t>
            </a:r>
            <a:r>
              <a:rPr lang="fr-FR" i="1" dirty="0" smtClean="0">
                <a:latin typeface="Arial" panose="020B0604020202020204" pitchFamily="34" charset="0"/>
                <a:cs typeface="Arial" panose="020B0604020202020204" pitchFamily="34" charset="0"/>
              </a:rPr>
              <a:t>Fiat 500 et La Petite Robe Noire </a:t>
            </a:r>
            <a:r>
              <a:rPr lang="fr-FR" dirty="0" smtClean="0">
                <a:latin typeface="Arial" panose="020B0604020202020204" pitchFamily="34" charset="0"/>
                <a:cs typeface="Arial" panose="020B0604020202020204" pitchFamily="34" charset="0"/>
              </a:rPr>
              <a:t>repose sur le fait de féminiser grâce au parfum, un produit mixte (la voiture) et de  cumuler deux forte images de marque.</a:t>
            </a:r>
          </a:p>
          <a:p>
            <a:pPr algn="ctr"/>
            <a:endParaRPr lang="fr-FR" dirty="0">
              <a:latin typeface="Arial" pitchFamily="34" charset="0"/>
              <a:cs typeface="Arial" pitchFamily="34" charset="0"/>
            </a:endParaRPr>
          </a:p>
          <a:p>
            <a:pPr algn="ctr"/>
            <a:endParaRPr lang="fr-FR" b="1" dirty="0">
              <a:latin typeface="Arial" pitchFamily="34" charset="0"/>
              <a:cs typeface="Arial" pitchFamily="34" charset="0"/>
            </a:endParaRPr>
          </a:p>
          <a:p>
            <a:pPr algn="ctr"/>
            <a:r>
              <a:rPr lang="fr-FR" b="1" i="1" dirty="0" smtClean="0">
                <a:solidFill>
                  <a:schemeClr val="accent2"/>
                </a:solidFill>
                <a:latin typeface="Arial" pitchFamily="34" charset="0"/>
                <a:cs typeface="Arial" pitchFamily="34" charset="0"/>
              </a:rPr>
              <a:t>Idée novatrice:</a:t>
            </a:r>
          </a:p>
          <a:p>
            <a:pPr algn="ctr"/>
            <a:r>
              <a:rPr lang="fr-FR" b="1" dirty="0" smtClean="0">
                <a:solidFill>
                  <a:schemeClr val="accent2"/>
                </a:solidFill>
                <a:latin typeface="Arial" pitchFamily="34" charset="0"/>
                <a:cs typeface="Arial" pitchFamily="34" charset="0"/>
              </a:rPr>
              <a:t> Une alliance entre une compagnie aérienne et une protection solaire</a:t>
            </a:r>
            <a:r>
              <a:rPr lang="fr-FR" dirty="0" smtClean="0">
                <a:solidFill>
                  <a:schemeClr val="accent2"/>
                </a:solidFill>
                <a:latin typeface="Arial" pitchFamily="34" charset="0"/>
                <a:cs typeface="Arial" pitchFamily="34" charset="0"/>
              </a:rPr>
              <a:t>.</a:t>
            </a:r>
            <a:endParaRPr lang="fr-FR" dirty="0">
              <a:solidFill>
                <a:schemeClr val="accent2"/>
              </a:solidFill>
              <a:latin typeface="Arial" pitchFamily="34" charset="0"/>
              <a:cs typeface="Arial" pitchFamily="34" charset="0"/>
            </a:endParaRPr>
          </a:p>
          <a:p>
            <a:endParaRPr lang="fr-FR" dirty="0"/>
          </a:p>
        </p:txBody>
      </p:sp>
    </p:spTree>
    <p:extLst>
      <p:ext uri="{BB962C8B-B14F-4D97-AF65-F5344CB8AC3E}">
        <p14:creationId xmlns="" xmlns:p14="http://schemas.microsoft.com/office/powerpoint/2010/main" val="614173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Stratégie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877688" y="4653136"/>
            <a:ext cx="5350496" cy="2031325"/>
          </a:xfrm>
          <a:prstGeom prst="rect">
            <a:avLst/>
          </a:prstGeom>
          <a:noFill/>
        </p:spPr>
        <p:txBody>
          <a:bodyPr wrap="square" rtlCol="0">
            <a:spAutoFit/>
          </a:bodyPr>
          <a:lstStyle/>
          <a:p>
            <a:r>
              <a:rPr lang="fr-FR" dirty="0" smtClean="0">
                <a:latin typeface="Arial" pitchFamily="34" charset="0"/>
                <a:cs typeface="Arial" pitchFamily="34" charset="0"/>
              </a:rPr>
              <a:t>Exemple: </a:t>
            </a:r>
          </a:p>
          <a:p>
            <a:r>
              <a:rPr lang="fr-FR" dirty="0" smtClean="0">
                <a:latin typeface="Arial" pitchFamily="34" charset="0"/>
                <a:cs typeface="Arial" pitchFamily="34" charset="0"/>
              </a:rPr>
              <a:t>Certaines entreprises misent beaucoup sur les </a:t>
            </a:r>
            <a:r>
              <a:rPr lang="fr-FR" dirty="0" err="1" smtClean="0">
                <a:latin typeface="Arial" pitchFamily="34" charset="0"/>
                <a:cs typeface="Arial" pitchFamily="34" charset="0"/>
              </a:rPr>
              <a:t>Marketplaces</a:t>
            </a:r>
            <a:r>
              <a:rPr lang="fr-FR" dirty="0" smtClean="0">
                <a:latin typeface="Arial" pitchFamily="34" charset="0"/>
                <a:cs typeface="Arial" pitchFamily="34" charset="0"/>
              </a:rPr>
              <a:t> pour réaliser leur chiffre d’affaire. En effet, Cdiscount, La Fnac, Amazon et </a:t>
            </a:r>
            <a:r>
              <a:rPr lang="fr-FR" dirty="0" err="1" smtClean="0">
                <a:latin typeface="Arial" pitchFamily="34" charset="0"/>
                <a:cs typeface="Arial" pitchFamily="34" charset="0"/>
              </a:rPr>
              <a:t>Priceminister</a:t>
            </a:r>
            <a:r>
              <a:rPr lang="fr-FR" dirty="0" smtClean="0">
                <a:latin typeface="Arial" pitchFamily="34" charset="0"/>
                <a:cs typeface="Arial" pitchFamily="34" charset="0"/>
              </a:rPr>
              <a:t> ont des millions de visiteurs chaque mois. Certaines entreprises font directement leur business via ses plateformes.</a:t>
            </a:r>
            <a:endParaRPr lang="fr-FR" dirty="0">
              <a:latin typeface="Arial" pitchFamily="34" charset="0"/>
              <a:cs typeface="Arial" pitchFamily="34" charset="0"/>
            </a:endParaRPr>
          </a:p>
        </p:txBody>
      </p:sp>
      <p:sp>
        <p:nvSpPr>
          <p:cNvPr id="6" name="ZoneTexte 5"/>
          <p:cNvSpPr txBox="1"/>
          <p:nvPr/>
        </p:nvSpPr>
        <p:spPr>
          <a:xfrm>
            <a:off x="877688" y="3212976"/>
            <a:ext cx="7582744" cy="923330"/>
          </a:xfrm>
          <a:prstGeom prst="rect">
            <a:avLst/>
          </a:prstGeom>
          <a:noFill/>
        </p:spPr>
        <p:txBody>
          <a:bodyPr wrap="square" rtlCol="0">
            <a:spAutoFit/>
          </a:bodyPr>
          <a:lstStyle/>
          <a:p>
            <a:r>
              <a:rPr lang="fr-FR" dirty="0" smtClean="0">
                <a:latin typeface="Arial" pitchFamily="34" charset="0"/>
                <a:cs typeface="Arial" pitchFamily="34" charset="0"/>
              </a:rPr>
              <a:t>La stratégie est la façon dont l’entreprise va diriger son entreprise et donc mener ses actions. Ses choix vont être décidé en fonction de sa stratégie dans le but d’atteindre un ou plusieurs objectifs.</a:t>
            </a:r>
            <a:endParaRPr lang="fr-FR" dirty="0">
              <a:latin typeface="Arial" pitchFamily="34" charset="0"/>
              <a:cs typeface="Arial" pitchFamily="34" charset="0"/>
            </a:endParaRPr>
          </a:p>
        </p:txBody>
      </p:sp>
      <p:sp>
        <p:nvSpPr>
          <p:cNvPr id="7" name="AutoShape 2" descr="data:image/jpeg;base64,/9j/4AAQSkZJRgABAQAAAQABAAD/2wCEAAkGBhQSERUUEhQUFRUVFRgaGRcXFBgZHhoYGhcVHBgYFxsYHCceFxojHBQYHy8gIycpLCwtFx4xNTAqNSYsLCkBCQoKDgwOGg8PGjQkHyQpLi80LywtLywsLCwsLCwsLCwsLCwpLCwsLCwpLCwsLCwsLCwsLCwsLCwsLCwsLCksLP/AABEIAG4ByQMBIgACEQEDEQH/xAAcAAABBAMBAAAAAAAAAAAAAAAAAQUGBwMECAL/xABOEAACAQMBBAgCBAkICAYDAAABAgMABBESBQYhMQcTQVFhcYGRIqEyUrGzFCMzQnJzkrLBJCVTYoKi0/AVFjQ1dMLR0iZjk6Ph4hdVg//EABoBAAIDAQEAAAAAAAAAAAAAAAADAQIEBQb/xAA0EQABBAEDAQUHAwQDAQAAAAABAAIDEQQSITFREyIyQaEFYXGBkbHBFDPRIzRC8CRy4RX/2gAMAwEAAhEDEQA/ALxoryTUX2pvVklYTgdr9/6Ph41nnyGQN1PToYHzGmqTtIBzIHma8rOp5Ee4qEx3RJySSe8nNb0Utcz/AOrZ2bt8VsdgFvJUtFFMNtesvI8O408W9wHGRXRgyWTccrHJC5izUUUVqSUUUhqAbS6VBHM8aQa1RyuoyYzpOCQNJwMg440yOJ8hpoVHvazxKwKKjm3N5SmzzdQj6SoV1DlrKjJHhq9xVcQdIl6rajLrA4lWRMEd3wqCPSmxYz5ASPJUfM1hAKuqiscD5UHlkA486yVmTkUUUUIRRRRQhFFFFCEUUUUIRRRRQhFFFFCEUUUUIRRRRQhFFFFCEUUUUIRRSGonvP0gR2kvVCMyOAC3xBQueIGcEk448u0VdjHPNNCq5waLKltFMG6u90d6rFVKOmNSkg8DnBBHMcD7U/1Dmlpp3Klrg4WEUUUVVSiiiihCKKKKEIooooQiiiihCKKKKEIooooQiiiihCKKKKEIooooQo3vjtMpGI1ODJz/AERz9zw96hqPTlvleZumH1VUe41f81MonHjXlc57pJj7tl6zAg0QA1zv/vyUj2Nst5uI4KObHv7gO00+HdwgfC+T4jH8adNmWgiiRB2KPftPvmtuutD7OiDBqFlcKbNkc86dgosyshwwIP8Anke2nbZMZ4k5weVOWKDTIcERP1atkmTIL21SK0rjbcEZ0vNEp7mkUH2JquukXfl+ta2gYqqcJGBwWbtQEcgO3HM57uMQ2JsC4u2IgQtj6TEhVHmT2+A41348O2a5DQXMfkU7S0Wr5TaMbKXWRCoGSwYEADickHFc+zzanZvrMx9yT/GnHbm6N1aLrlQaCca0YMBnkG7Rx7xTHrrdiQNjtzXXazTSF1Aild+7fV/6Kh67T1XUfHqxp08c5zTJs47F65dAXXqGnWJtOc8Pp/Dz5ZrDtWTG7seO1IR/7q1VzScPSs8MHaajqI3PCbJJp0ivILpgVpbS21DbjM0ipnlk8T5AcT6Cm3a+3vwbZ4nPFurTSD2uwUDPhk5PgDVLXl+8rtJIxZm4kn/PLw7KzY+KZbJOwTpZtGw5Vw//AJHss461v/Sk/wC2nXZ28dvccIZkc/Vzhv2Tg/Kqyg6L7tkDZhUkZ0M5z5HCkA+tNjbnXqSBeok1Z4MuCM9+sHC+ZIpxxoHeF6X20o5aryFBNauzInWGNZW1SBFDt3sANR96rXpD3zZ5GtoWIjQ4cj89u1c/VHLHac9lY4oTK7SFofIGNsqb3+/FnCSrTAkcwgL48yoIHvWC26Q7JzjrSv6aMo98YFU7s+wkncRwozuewd3eSeAHieFOO1d0Lq2TXLEQg5spDBf0tJ+HzPCugcOEd0u3+SyfqJDuBsrxguVdQyMGU8ipBB8iKy1SvR/taZLuOOIllkbDpzGntfwK89Xp24qd7+74G0QRx/lpBkHnoXlqx2nPAeR7sHHJjObJoG9rQyYFmoqRbQ2zDAMzSondqYAnyHM+lNf+v1lnHXj9h/8AtqmQZbiXA1yyufFmY/59qkB6Nr3Tq6tM/V6xdX/T51p/RxM/cfv8kn9Q93harcsdqxTDMMiSD+qwOPPHL1rbrnlJ5beXgXikQ47VYHuP/Srd3F3u/DIiHwJo8ascmB5OB2csEd/nSJ8UxjU02EyKcPOk7FSC62lFFjrJETPLW6rnyyaywzq4DKQynkQQQfIjnVMdIcpO0JsnloA8B1anA9Sfepf0SSk28wzwEowO7KLmh+NpiEl9PVS2bU/RSnZNag2xDq0CaItnGnrFznuxnOfCsW8MhW0uGBwRBKQR2ERtgiqBZsDh2VGNjdsCbpE03ZkbLouSYKCzEADmScAeZNa9vteGQ4SWJj3LIp+w1DOki4b/AEfBkn43j1eP4tjx9eNVfqpkGH2rNRNKsmQWOqlf+0Nv28H5WZEPcWGfYcflWvZ73WkraUnjLHkCSpPgNQGT5VTq7sXRi60W8mjGc6ezv0/SI8cU1Bqc3BYRs5LOS4eS6HvL1IkaSRgqKMljyH+e6qM3n2stzdyyrwVmGnP1VUKCfPTn1qabFgfaeymhMmJIpAFZsnOkBkD9uMMVzz4A8arW8t3ikaOQaXRirDuI+3zq2HE1jnWe8NlGQ8uA6KV9H28cdrO/WkhJEC6sE4IOQSBxxxP+c1cNtcrIodGDKwyGByCO8EVz9sLYst3KIoQCcZJJwFXhxY93EDhxq8d2NifglskJbWVyS2MZLMWOB2DJ4UnOawOsHfor4xdVeSdaKKad59uraW7StxPJF+s55Dy5k+ANc8AuNBayaFlbd/tWKBdUzrGvexAz4DtJ8BTC/SRZA46xj4iJ8fZVR7T2tJcSGSVizH5DuA7B4CnHZu5l3OnWRwnQRkFmVdXioYgkePKuoMKNguVyxHIe49wK39mbz21wcRSqzfVOVb9lsE06A1zxeW0kEmiRWjdTnBGCO4jv8xVv7i7XllsRJcE/CWxI350agfGT244jPbpzWbIxRGNTTYTYpi804KTs2OfZTLc762cZw1wmf6uX/cBFVfvZvpJduVUlYAfhTlqH1n7ye48B7k6mxd07m7GqKPKctbEKue4E8/QGmswgG6pXUqOyCTTBaty130s5DhZ0yexsp++BTyrZqidtbqXNoNU0eFJxrUhlz3Ejl6gVvbo77SWjhXYtAT8S89I+sndjnjkfPjQ/CBbqidaG5BBp4pXVSZpi3v2iyWE0sTYOgaWB7GZRkHybgapmHbEyHUs0invEjA+vGkwYpmaTdJsk4YapdBFwBk1jiuVb6LK2O4g/ZVNPsfaV3GJGWeVMZGtxxHequ2T5gcaYY5XhfILRupxwyrAjmOGCD4U5uCHXT90s5JH+Oy6JrDNdKv0mVfMgfbVPJv7fygQo5LNwBSMaz4Agc/EAGm3a+wLuIdbcRSAE8XYhuJ+sQSR61VuFvT3AKTk7W0K9kkBGQQR3jjXuqB2Jt+S0kEkbEAH4lzwYdoYcj59lX1bTB0VhyZQR5EZH20nIxzCebCZFKJFkooorMnKtN8UxeSeIQ/3FH8DTNGeI8x9tTHf7ZpwkwHL4G8s5U+5I9RUMry+Wwsmd9V7PBkEmO2ulfTZXBbTBkVhyKg+4rNUK3X3oVVEcp4Dke707qkNxvJAi5MgPgONdyHLjewEmivLzYkschZpTpXiZ9KknkAT7cahN5v8AOW/FqAvjxJp42Ptz8LjkQjDaSOHcRj0OTRHmxSP0AqZcGaKPW4bLn24vGkdpGJy7Fj5sST9tdC7jbMEFhbqObRq7HvZwGJPvjyArnjqyOB4EcD4Htro/dS6EllbsvIwx+4UAj0II9K9Fn+BoHC5MFWVu39ks0bxuMq6lSPAjFczvIVJBxkEj2OK6cuJgiszHAUEk9wAyfsrmOVtTFvrMT7kn+NV9nk975IyANlae12/8NxH+pB96tVS03A8OyrV2uP8Aw1F+hB96tVS68D5GtGJw7/sUuUCx8Fem9WynuNkqsYLOscThRzbSoyo8cE4HaQKpM3o8faukNk/7PD+qT91aZtu7g2d4S7x6XPOSM6ST3tj4WPiQTWLHyuytrhtadLCH7qv9jdL80SqkqLKFGMnKtjxIyD7VMNidKlrOwVw0RP1iCvuOI9RjxqP7T6EyATb3Ge5ZV/505fs1Wl1aNFIyONLoxVh3MpwfmOdaRFjz3p5S7fHyulb+9CQvIMEJGzjjwOFJHpwrnFrzJyTkniT3k8zVodG1891s65t2JJQMik90kbYHoc+9VFo76MNnZue0+VKJu+AVePRPs1VsutwNUzsSf6qMVUeXBj5samumoR0R7SV7AR5+KF3BHgzFlPl8RHoam+a5uRfauvqtMdaBSwW9hHHnq40TPPSoXPngcao/f/aBk2hPk/QYIPAKoH2596vCO+jZiquhYc1DAkeYByKoLpCsjHtK5B/OfWPJ1DZ9yR6Vqwf3DfRKnFtU86H9mKUmuCMtr6tT3AKrNjzLD9mrIxVadCu0l6maDOGEnWAd6sqqfYp86sykZV9q60yEAMFKr+mDZqqYZwMFiY28cDUpPiAGHt3VH+jW/KbRiAPCQOh/YLD5oKfOmvaakW8AOWDNI3gMaV98t7VF+i+zL7ShIziMO58gjKP7zrW+I/8AFOroVmc3+rYWx0iv/OU/mn3aVMuhxswT/rh+4tQLpMH86XHnH91HUz6EpvxNyvaJEb0KY/5TRN/aj4BTG2pb+KnG9B/kVz/w833bVz08vA+Rq/d9roR7PuWPbC6jzdSo+bCudHzg8TyNR7O8LkZLbIVwdJbfzba/px/cvUC3WtxNe28bDKtKuR3gfEQfA6cVN+lH/ddp+nH9w9Qjo9H85Wv6w/uPVsc1ju+aiRtyD5LoLFUJvtbCG/uEUYUPkAdmtVfA/bq/KoLpM/3pcecf3MVZfZ5/qH4J2Q22qd9DbZt7j9cPu1qFdJRxtOfH/l/cx1MOhP8A2e4/XD7tahnSd/vOf/8Al9zHWiL+6d8P4S3D+kApD0MH8fcfq0/earaqoOhaUC4uATxMSkeQc5/eFWxd3iRIXkYKq8yax5n7x+SdDsxZ6qzpjvzrt4uwK7nzJCj2wfeplBv5Zu2kTAEnHFWA9yMD1qB9Nlmeut5OwxunqrA/MP8AKrYrS2YagolIcw0VGd1LEXF5BE3FWcah3qoLEeoXHrXQKqByrnTcu/WC/t5GOFWTDHuDAqT6as+ldFqaZ7QvWOlKuOAAVhurCOTHWRo+OWpQ2PLI4VHOkq96nZ0uOGsondwZhkfsgipLcXaRjLuqDvZgB7mon0pW3W7MkZPi0NG/Dj8IcAnh2YYn0rJD423xaa/wlU/s9BLNHGDgySImf0mC5+ddF2lqsaKiAKqABQOwAYFc07Lueqnil/o5Ef8AZYE/ZXTFvOrqGU5VgCCO0Hka2+0btvRIxwBa83tkksbRyAFXUqR4GucL1urkeMnjG7IeHarFT8xXSF1dLGjO5wqgknuA51zLfz9ZLJJ/SSO/7TFv40ez773RTkAGrVqJtLrN22YknSuj0SdVHyAqCbqIs97bxMMq8oyD2gZYg+YUj1qaxWRj3ZbI4uuv0ecFf7uDUN6O1/nO1/Tb7qSnxGmSaep+yo5oJbfQLoMLVM9L8YivUZVH42IFv0lZlz7BfarnqnemsfymD9Sf3zWHCNSj5p8wBZut3oYthI1xMwGpNCL4atRb3wo96s66tVkRkcZV1KsO8EYNVz0Ij8Vc/rE/cNWZVMsntiVMQGgLmC6ldHdCfoMy5wOOkkZ+VdHbsnNnbf8ADxfdrXO22k/lM/66X7xq6I3Z/wBjtv8Ah4vu1rXnbtaUuEAE0nOiiiuWtKxXFurqUYZVhgjwqt9vbtvbsSAWi7H7vB+4+PI/KrNpCoPOsuRjNnG/PVbMTMfjOsbjoqapSasq93QtpOOjQT2odPy5fKtMbhQfWlPhqX+C1yXezpQdqXeb7XgIsggqBIhJAAJJ5ADJPkBVgbo7AaBGeT6b44fVA7D49/pTrs7YkMH5NAD38z7njW/it2Lg9kdbzZXMzfaRnboYKHqVRfSRuo1rctKqnqZmLAgcFduLIe7jkjwPgaXczpDeyTqmXrIskgEkFSeeDg48sH0q7ri1SRSkiq6sMFWAII7iDwNRO76KbB2yI3TwSRgPY5x6Yr0bMpjmaJRa4DoiDbSoPvZ0nvdRGKJerRuDHOSR3ZwMD09eyoMBXQey9xLKAfBbox+tIOsPu+cemK8y9H9gzajaxZznABA/ZB0/Krx5cUYprdlUwuO5Kim10P8Aq3HwPCOA+nWoc+WDVTvyPka6eezQoUKqUK6SpA06cY045YxwxTNa7h2Mbh0towwOQTkgHsIDEgY8qVDliMEEcm1Z8RdSa98rW5OzEW3Da1WPWq/SKBPiAHaQcHHaAefKqo2NvbcWzZjkI717D4EcvlmuidNM+1tzrS5OqaBGb6wyrHzZCCfU1SDJawFr22FL4tRsFVu/THOUI6uMNj6Wk/YWx8qgjs80pOGeSRycAElmY5OAOJOTV1jonsM56uTHd10mPtz86fdkbsW1r+QhRCebAZY+bHLH3p4yoYwezbuqdk4+Ipq6Pd2GsrULJ+VkbW4+qcAKue3AA9Sar3pK3Ka3me4iXMEjFmwPybn6QbuUniDyGcd2brryyA8xzrIzIc2Qv6pzowW6VzdsXbktrJrhYqe3xHcc8D60/wC0ek+7ljKagoIwSoAJ9QM+xFWZtDo2sJiSYAhPbGzJ/dU6flWC06K7BDkxM/6cjEewIB9a2nKgd3nN3SOxeNgVXPR3sy4nvI5IywjicNI/HSAOJQdhZuWByB48KnXSZuS12izQDM0a4K/XTicD+sCSR35I7qm1taJGoWNVRV5KoAA8gOArLWSTJc6QPG1JrYgG6VzTs3aMtrMHjLJIhwewjvBB5eRqZt0xXGjGiPVj6Wn/AO2M+npVnbX3VtbrjPCjt9bGG/aXDfOmUdFWz856p/LrpMfvZ+daTlQv3e3dL7Jw8JVL3NzLdTFm1SSyHkASSe4AcT6VcnRvuYbKJnlA6+UDI56FHJM9+eJxwzgdmTINk7t21r+QhSMnmwHxHwLHLEetOWKTPldoNLRQTI4tO5VIdLGzGjv2kI+CZVZT4qoVl8xpB/tCmDd/eKWzkMkJwSMEcCCPEGug9p7IiuIzHPGsiHjhu/sIPMHxHGoueiSw1Z0y4+r1rY/6/OnRZbAzQ8KjoTqsKsd5N97i9UJIQEBzpAwCfTn65qOuOB8j9ldFW25dkiaVtYMf1o1YnzZsk+9Y7fcSxRw620QYHI4E4PYQCcfKrNzY2imtUdg48lRPpRQjZlrkHhJHnw/EvzqEdHw/nK2/TP3b1fF/s2OeMxzIro3NWGR4eR8a0dk7pWtsxeCBEYjGoZJx3AsSQPKs8eSGRFlbm/VMdHbgU7VQnSWP5zuPOP7mKr8xTTtfdS1umDTwo7AY1HIOO4lSCR599KxphE/UVaRmoUod0Kj+T3H64fdpUd6XNjPHedfg9XMq/F2B0UKVPcdKqR38e41b+ztmRQRiOFFjQclUY4nmT3k95rJd2aSoUkRXRuasAQfMGrDI0zGQDlQY7ZpXNez9ovBIJImKsvIg4qe707wS3exI5WGD+EBHI4ZCh+PqcDz7uVTR+jLZ5OfwfHgJJQPYPinr/QUHUfg/VJ1OnT1ePhxnPLvzxzzzx50+XKjcWuDdwUtsJF7rmbq8ceWO2r52lu0b7ZUMb/DMIYnVm7JBGM6u3ByVPn4VsW/Rrs9HDiDJByA0kjDP6LMQfUVJsVTIyQ8t0bUrsjq7XMt9YSQSNHKhR1PFTzHj4juI4GpHsjpJu4IwgYMoGBqAOB68fTOKujauwILldM8SSActQ4j9FhxX0NRyTolsCchJAO4Stj55Pzp36yN4qRqX2Lge6VU22d5ri7kDSOxPJVHj2KAO3uHPxq3dwtgSx2BiuxnrSxMbfmowA0N4niSOzV3067G3OtLU6oYVVvrnLN6MxJHpTzis8+SHjQwUFeOLSbPK593v3OlsZSGBaEn8XLjgR2Kx7H8O3GR4be7XSJcWidWMOg5Kwzjy4gj3x4Vek0CupV1DKRghgCCO4g8DUau+jLZ8hz1Gkn6jug9g2PlTm5jXN0yttVdCbtpVXbzdINxeL1ZwkfaqjGfPiSff0rDuduZJfSjgVgB+OTsx2qh7WPLw5nuNsWfRrs+Mgi3DEf0ju49mbT8qksUKqAqgKAMAAYAHcAOVQ7Ma1umIUhsJu3FRjpBgC7KnVRgKiAAcgqunAeAAqqOjwfznbfpt91JV/SwqylWAZWBBBGQQeYIPMU17M3TtLdy8MEaORjUBxAPMDJ+EeVJiyNEbmEcpjo7cCneqg6aR/KYP1Lfv/wDyPerfpv2tsCC6ULPEkgU5GocRnngjiM+FKgk7N4cVZ7dTaUE6Ex+Kuf1ifuVZVauzdlRW6dXDGsaA5woxxPMnvPia2sVWZ/aPLgpYNLaXNO2xi5n/AF0v3jV0Nu2MWdv+oi+7Wte73Ns5Zetkt4mkJySV5nvYcmPmKeAKfPkCVrQBwqRx6SSlooorImoooqv94t/5LbaAi+HqE0CT4ct8QyxBzwwGBx4eNMjjdIaaqPeGCyrApK8q+QCDkEdlRrdneCW4ubwMV6qGTQmF48C4JJzx4Jn1qoaSCeikuAIHVSelqC3G3bt7V79JYo4lyyQmMNqRWI+Nych2xyXwFTBr5ViEkhEa6QTqIGnIzgk91S6MtUNeCtqioRbb9m52hFBbfkcsXcrxcKrH4c8VXIAzzOeztmwofG5lalLXB3CWikzSO4AJPIDJ8qorL1RUa3E23Ld27SzaeMrBNK4+EBffiSM+FSTNWe0tJaVVrtQsJaKKQmqqyWikzQDQhLRRSZoQlopM0ZoQlopM0ZoQlopM0ZoQlopM0ZoQlopM0ZoQlopM0ZoQlopM0ZoQlopM0ZoQlopM0tCEUUmaM0IS0UmaM0IS0UlR3fvb72lr1kWNZdVGV1DjknhnuU1ZjS9waPNVc4NFlSKlqFJHtkgHXZ8fBv8ApTru/HfiRvwxoCmn4RGDnVkc8jljNXdHQvUFUPvyKkFFJmjNKTEtFJmjNCEtFJmjNCEtFITRmhCWikzS0IRRUW6QN5JLO3RodOt5NI1LkYCsTw9BUjsy3Vpr4vpXVgY+LAzw7OOauWENDuqqHAmlmoooqisiqz2ZsYX8u1CfznCRt3MjNpPl8CehNWJfXIjjeQ8kRmP9kE/wqKdFdsRZFzzlldj6YX7UPvWiJxYxzhzt/P4SnjU4NPvXncDeDNpJHLkSWgIYHnoUHT7aSn9kd9HRXAfwNpDzlmds+QA+0N70xdINo9pcNcRcEuonjk7tTLhvUjDDxVqm25Vp1djbr3xhj5vlz+9TZaEZe3/I/bn1S4716T5LxDuPbK+oK5UPrERkYxh+eoRk6c5re2vsOK5VVmUuqvr05IBIBA1Y5j4jwpxpDWQvdd2n6QoNsCBX2zclFAS3hWNQAABnRwAHLiH+dToVCOjT8Z+F3H9NcNjyGWHp+M+VTemz+OugA9FSLw2olvjtiUzQ2Vs2iWfiz9qRjOSPE6WOf6veQQ0bxbn/AIJbPPBPcdai/GXk1CRW+FgR5NkeXqM23bpbXbMU83CJ4dAc5wrfFn7R6NmsHSHvfFJbm3t3EjSFQzLxVRnIBYcNTFRw7ga0RtcCwNGx3P5SnkEOJ5WttB2t9hQKhKvKUwVJB+Nmk4Y45wAKsFSIIPiOeqi4knP0F4k+1Qvf9RCNnq2epjlXUcZ4J1Y9Tp1+xrY3x32gNpLHBIJXkQj4MkIrYDM55LwOB25IqrmGQNock/dSHBpPuAW30Ya2sjJIzMZJXb4mJwBhcDPZlT7087z7bFpbPMRkjgq97Hgo8s8T4A1i3NtOrsbdf/KUnzb4j82pn6VLV3sgVBISRWbH1cMM+QLD7aXQfPvxavZbHfuTTY7LhuYxLfX+ZXGdC3KIseeShc8x29nnzO/uJtkq91BLMJI7cgpMzgjQSRgsTjHAdvDJHdWubnYvU9aY4OWdGPjzj6Onnnszy8cU4bs7EhubR+ss0t0mK/CrMC6KQyFuAK8eztHHtp0hGk6gavoBXwS2jcVSkibZgYgLNESTgASKST3AA8aiBeXad1NGsrxWlu2g9WdLSvxB+Lu4Hwxjhk5D1ZbhWcMiyRxEOhypMjnB78E4POo3uDtmK0Fxb3LrFKs7MdZ05GFHAnh+bnxDAjNLYGgOMe5+Cs4mwHJwg3Vms7uJ7WRzbnPXrLLkAd4zzODnvGnng4rV2dFJtZ5JJJZI7RXKxxxtpL4/Oc+RHqcDGDnfj3hlvpZ47VVNssLqZSrDVKVYAIcgYyRzHYe8VodH+8tvDadTM6wyRO+pZDp5sT28yM6cc/hq3f0l1d7b47/lV7t0ON14No+zdoWyRSyPBckqY3Ytg5UEjy1qc8+BBzReJNdbXlijmeKOOJVcoxyBhSQvYrkvjVjkDWazl/0ltKOdAfwa1BCuQQHkOfo58cH+wM88Vl6PT1k99cf0lxpB8FLH2w6+1WJoFx5DfUn70oAs0OL+w/lNG0tjyWe0LeKznlDTqQesbWBzBYjgGwMsM9q+lLvnu+bJI7iG4uGnMoXLyZ1Ehj4Y4ry5YOKdo/x23mPZb24HqwH+MaXfg9be7Pg55lMjDwUr/APUtedbR7rPqfsgtGlxHXZeN+7iZruyggcpIzM2QTgcVwWA+kAFc4PA4NNe+W7xso47iK4uGn61VLPJnUSrHl2fR5csHFOyfjtvHut7f5sB/jGjfs9bd7Pt+eqbWw8FK/w11DHaSxvlVn1KHCw4+/8A8WvvFum34LJc3FzMbhEL/C+mNW5iNFHJc/DnOe2luN7JYNl2zZ1XE4Cqz47/AMoxPA4BXieGWye2nLpOvNGz3A5yMiD9rUfkhpi32sBAdnNKmu3hURyDGRyTn5hTjv00Rd8N19T6Dj6of3SdPT8rKd2rVk1SbRLXBGes/ClwG8Fz9HPjnyr1s/eaV9izySMTJGGiD5wTq0BWz9YdZz8M0m1rjZEUWqKK3mkYYSNASWY8gccVHnx7gTWPe6Hq9mQxLClu9xMmYlOQCQTxOBx+FM9x4VYU4gOvkcgD4qPDZHTyXvY26LSW8NzdXM40KrhQxAWIfFgn6WojiWyDx8Ky7IsZNq6ri4kljtyxEUMbaeA4anI5ns8weQwKlW3LAmymii5mBkUf2CAPXlUa3I3stYrFEklSN4tQZXOD9NjkDm3Ps7cila3PaXjm+nAV9IaQ08V9VksNnzbNlncuz2KxFxrkDMHGMKoPbzHYDle0U17NRL9evv7wJqJ0QJcLGEUHA1AnJPz7TzwNraO07i/sbxljxB8PU/Cdcio6lzzwRhTyHM444rX2DLslrWNpVtxIqKJA/wBIsAAxA5tkjPDPOmAGiT4rrbfyVTVgDj3ra3QvTDfyWiTmeAx642Lh9JGnI1Dh2kEeAOBk1Piah+4yRSGSeKzSCPJWKQZ1SLnicY4DgvInjw7Kk+0YWeKRVOGZGAPiVIHzNZZ6L06PZqgEe012lLI010Le1RtMcazLG0mPz2yckcvfAxgklpKtlf28drcmaC4JVozKJNLcADkcuJB9G59mnuYuzupMd4kKTxuwbrfhJGeHE9o5Y58PGnndoWs92Ta2cYhh5XHEfH3ICOPPv5DPaM6302xRoD3V9fVIbZo3usF6k11teWKOZ4o44VVypOQMKSE7FclsauYAatfbOxTYXVm1tNMTNKEZXkLahqQHPAZBDcc+BGKdOj38bPf3HZJPpB8FLEfJ1pNufjds2cfZFG0h8zqx80Sq6tL9PkG/j+Varbq8yfypuKr/AKUpyXtIVUuTIX0LzbGkBR56mFWBUFvfx23ol5iCHUfMhzn/AN1PlWfH2fq6AlNm8NdSs/8Arref/rJv2j/h1t7zbXcbKklZTDI8YGnUcoXYLjOAQwDZ7Kk+KhfSjJqghgHOa4RfTB+WplqYy172jTW6h4LWk3a19hblvLHbz3FxPrARlRWIAQYIUnOrURgk5HEmvcmwXmZ5Np3BiGo9XDHOERV7CT2n58M9uA/72Xr29jK8PBkQBTjOkalXV/ZBJ9KhuxbXZQt0nuZElmYBn6yRmbWeahM5PHhyOe/jTWuc8F561sP9pUIDSG/crY3SYR7TeC2naa36oscvrAb4eAI4ZBPMdh7cUlhazXt/egTyxwK4RtDHJ05UIhPBAdBLEDu76Xo/kRrq+nCdUqBQI8BdC5bgQORxEM+OaceiyIm1kmPOad2z5AD7dVXkOnU7zoD67qrBqoe8ptTZhsdq20UEsrJMpLo76uAD8T3/AEcg8xg8a3724l2heyW0crxW9vwlaM4Z3PDSD2DII/snOcjBEeu28x7Le3A9WA/xj7Vpbo7VjtLq9iuXEbtMXBc4DAlyOJ4cQwI78+FQbI1Vbg0ep5+ikbGvK1unc+a1uIZLJ5GQtiZJJcjTkZPHmcFvIgcq0ZtrDaFzKkl0Le1hOkKJVjaZskEkk/R4Z8iO3JD3Z71PdXfV2oVrdFPWzFW+kc6RGcgZ5dh7T2cYlubDYqskN+kSzxyHJl4cMAYBPDgQeHiCKGg0S/kAcc7odVgN4P0W2zpY3dt+CXJlimkEckRmEgGWUBuB4fSyDzyvaDirNFQDYotJr3TaWcTRRYZrjiNLjiugY+Ljju5E8gMz4Uic7gedJkQ5UI39tuvu7CDmGldmH9VdBP8AdDe9TgVGjPby7TA1uZ7eJxp0/AA+gltWPpYcDn2mpIKo8nS1vQfcqzBuSlooopSYvEkQYFWAIIwQRkEHsIPMV5t7ZUUKiqqjkFAAHbwA4dtZaKELBdWSSLpkRXGc4ZQwz5HzrKiAAADAHAAd1eqKEIpCKWihCw21mkY0xqqL3KoUewrNRRQhYLuxjlXTIiup/NZQw9jWCLYcCqFWGIKG1BRGuA31sY5+Nb1FTZ4UUFhubNJFKyKrqeasoYHzB4VrQ7CgRCiwxKjc1Ea4OOWRjB9a36KLKKC8qgAwOAHZSsuaWioUptj3btlbWLeENz1CJM57+XOnECloqSSeVAAHCK0b3YkExBlhikI5F0Vj7kVvUUAkcIIB5WOG3VFCooVRyCgADyA4CtO72BbytqkgidvrNGpPuRmnCigEjhFArxHCFAVQAByAGAPIDlWO2skjGI0VBnOFUKM9+B28Kz0VClYI7JFdnVFDN9JgoBPmeZ9aV7NC4copdRgMVBIHHgDzHM+9ZqKELAlkiuXCKHb6TBQCfM8zyoeyQuHKKXX6LFQSOfI8xzPvWeihCwXNkkgAkRXAOQGUNg94zyPGvc0CupVgGU8wQCD5g86yUUITfabAt4m1RwxI3esag+4FbM9kjlS6KxU5XUoOD3jPI8Kz0VNk7qKHCQitCfd+2d9bwQs/1mjUn1JHGnCigEjhBAPK8qmBgU3ybuWzNra3hLE51GJCc9+cc6cqKASOEEA8pFXFGKWioUrQu9g28rapYYnb6zRqT7kVtw26ooVAFUcgAAB5AcBWSips8KKCw2tmkYxGioCc4VQoz34HbSfgSa+s0LrxjXpGrHdq54rPRRalJisKWSBzIEQORguFGojhwLcyOA9hWeioQisE1kjlS6KxQ5UsoJU8OKk8jwHLurPRQheWTIweRrRt93raNtSQQq31liQH0IHCnCipBI4UUFrLs6MayEQGT6eEX4uf0uHxczz7zWS3tljXSiqqjkFAA4+A4VloqFKwR2SKzOqKGb6TBQC3meZ9aw32xoZsddFHJjlrRWx5ZHCt2ipBI3UUFitrVI1Coqoo5BQAPYcK1rzYcExzLDFIe941Y+5Ga3qKASDaKHCxW9qsahUVVUcgoAA8gOFZaKKhSsEdjGrmQIgdubBQGPLmcZPIe1Z6KKEIooooQv/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data:image/jpeg;base64,/9j/4AAQSkZJRgABAQAAAQABAAD/2wCEAAkGBhQSERUUEhQUFRUVFRgaGRcXFBgZHhoYGhcVHBgYFxsYHCceFxojHBQYHy8gIycpLCwtFx4xNTAqNSYsLCkBCQoKDgwOGg8PGjQkHyQpLi80LywtLywsLCwsLCwsLCwsLCwpLCwsLCwpLCwsLCwsLCwsLCwsLCwsLCwsLCksLP/AABEIAG4ByQMBIgACEQEDEQH/xAAcAAABBAMBAAAAAAAAAAAAAAAAAQUGBwMECAL/xABOEAACAQMBBAgCBAkICAYDAAABAgMABBESBQYhMQcTQVFhcYGRIqEyUrGzFCMzQnJzkrLBJCVTYoKi0/AVFjQ1dMLR0iZjk6Ph4hdVg//EABoBAAIDAQEAAAAAAAAAAAAAAAADAQIEBQb/xAA0EQABBAEDAQUHAwQDAQAAAAABAAIDEQQSITFREyIyQaEFYXGBkbHBFDPRIzRC8CRy4RX/2gAMAwEAAhEDEQA/ALxoryTUX2pvVklYTgdr9/6Ph41nnyGQN1PToYHzGmqTtIBzIHma8rOp5Ee4qEx3RJySSe8nNb0Utcz/AOrZ2bt8VsdgFvJUtFFMNtesvI8O408W9wHGRXRgyWTccrHJC5izUUUVqSUUUhqAbS6VBHM8aQa1RyuoyYzpOCQNJwMg440yOJ8hpoVHvazxKwKKjm3N5SmzzdQj6SoV1DlrKjJHhq9xVcQdIl6rajLrA4lWRMEd3wqCPSmxYz5ASPJUfM1hAKuqiscD5UHlkA486yVmTkUUUUIRRRRQhFFFFCEUUUUIRRRRQhFFFFCEUUUUIRRRRQhFFFFCEUUUUIRRSGonvP0gR2kvVCMyOAC3xBQueIGcEk448u0VdjHPNNCq5waLKltFMG6u90d6rFVKOmNSkg8DnBBHMcD7U/1Dmlpp3Klrg4WEUUUVVSiiiihCKKKKEIooooQiiiihCKKKKEIooooQiiiihCKKKKEIooooQo3vjtMpGI1ODJz/AERz9zw96hqPTlvleZumH1VUe41f81MonHjXlc57pJj7tl6zAg0QA1zv/vyUj2Nst5uI4KObHv7gO00+HdwgfC+T4jH8adNmWgiiRB2KPftPvmtuutD7OiDBqFlcKbNkc86dgosyshwwIP8Anke2nbZMZ4k5weVOWKDTIcERP1atkmTIL21SK0rjbcEZ0vNEp7mkUH2JquukXfl+ta2gYqqcJGBwWbtQEcgO3HM57uMQ2JsC4u2IgQtj6TEhVHmT2+A41348O2a5DQXMfkU7S0Wr5TaMbKXWRCoGSwYEADickHFc+zzanZvrMx9yT/GnHbm6N1aLrlQaCca0YMBnkG7Rx7xTHrrdiQNjtzXXazTSF1Aild+7fV/6Kh67T1XUfHqxp08c5zTJs47F65dAXXqGnWJtOc8Pp/Dz5ZrDtWTG7seO1IR/7q1VzScPSs8MHaajqI3PCbJJp0ivILpgVpbS21DbjM0ipnlk8T5AcT6Cm3a+3vwbZ4nPFurTSD2uwUDPhk5PgDVLXl+8rtJIxZm4kn/PLw7KzY+KZbJOwTpZtGw5Vw//AJHss461v/Sk/wC2nXZ28dvccIZkc/Vzhv2Tg/Kqyg6L7tkDZhUkZ0M5z5HCkA+tNjbnXqSBeok1Z4MuCM9+sHC+ZIpxxoHeF6X20o5aryFBNauzInWGNZW1SBFDt3sANR96rXpD3zZ5GtoWIjQ4cj89u1c/VHLHac9lY4oTK7SFofIGNsqb3+/FnCSrTAkcwgL48yoIHvWC26Q7JzjrSv6aMo98YFU7s+wkncRwozuewd3eSeAHieFOO1d0Lq2TXLEQg5spDBf0tJ+HzPCugcOEd0u3+SyfqJDuBsrxguVdQyMGU8ipBB8iKy1SvR/taZLuOOIllkbDpzGntfwK89Xp24qd7+74G0QRx/lpBkHnoXlqx2nPAeR7sHHJjObJoG9rQyYFmoqRbQ2zDAMzSondqYAnyHM+lNf+v1lnHXj9h/8AtqmQZbiXA1yyufFmY/59qkB6Nr3Tq6tM/V6xdX/T51p/RxM/cfv8kn9Q93harcsdqxTDMMiSD+qwOPPHL1rbrnlJ5beXgXikQ47VYHuP/Srd3F3u/DIiHwJo8ascmB5OB2csEd/nSJ8UxjU02EyKcPOk7FSC62lFFjrJETPLW6rnyyaywzq4DKQynkQQQfIjnVMdIcpO0JsnloA8B1anA9Sfepf0SSk28wzwEowO7KLmh+NpiEl9PVS2bU/RSnZNag2xDq0CaItnGnrFznuxnOfCsW8MhW0uGBwRBKQR2ERtgiqBZsDh2VGNjdsCbpE03ZkbLouSYKCzEADmScAeZNa9vteGQ4SWJj3LIp+w1DOki4b/AEfBkn43j1eP4tjx9eNVfqpkGH2rNRNKsmQWOqlf+0Nv28H5WZEPcWGfYcflWvZ73WkraUnjLHkCSpPgNQGT5VTq7sXRi60W8mjGc6ezv0/SI8cU1Bqc3BYRs5LOS4eS6HvL1IkaSRgqKMljyH+e6qM3n2stzdyyrwVmGnP1VUKCfPTn1qabFgfaeymhMmJIpAFZsnOkBkD9uMMVzz4A8arW8t3ikaOQaXRirDuI+3zq2HE1jnWe8NlGQ8uA6KV9H28cdrO/WkhJEC6sE4IOQSBxxxP+c1cNtcrIodGDKwyGByCO8EVz9sLYst3KIoQCcZJJwFXhxY93EDhxq8d2NifglskJbWVyS2MZLMWOB2DJ4UnOawOsHfor4xdVeSdaKKad59uraW7StxPJF+s55Dy5k+ANc8AuNBayaFlbd/tWKBdUzrGvexAz4DtJ8BTC/SRZA46xj4iJ8fZVR7T2tJcSGSVizH5DuA7B4CnHZu5l3OnWRwnQRkFmVdXioYgkePKuoMKNguVyxHIe49wK39mbz21wcRSqzfVOVb9lsE06A1zxeW0kEmiRWjdTnBGCO4jv8xVv7i7XllsRJcE/CWxI350agfGT244jPbpzWbIxRGNTTYTYpi804KTs2OfZTLc762cZw1wmf6uX/cBFVfvZvpJduVUlYAfhTlqH1n7ye48B7k6mxd07m7GqKPKctbEKue4E8/QGmswgG6pXUqOyCTTBaty130s5DhZ0yexsp++BTyrZqidtbqXNoNU0eFJxrUhlz3Ejl6gVvbo77SWjhXYtAT8S89I+sndjnjkfPjQ/CBbqidaG5BBp4pXVSZpi3v2iyWE0sTYOgaWB7GZRkHybgapmHbEyHUs0invEjA+vGkwYpmaTdJsk4YapdBFwBk1jiuVb6LK2O4g/ZVNPsfaV3GJGWeVMZGtxxHequ2T5gcaYY5XhfILRupxwyrAjmOGCD4U5uCHXT90s5JH+Oy6JrDNdKv0mVfMgfbVPJv7fygQo5LNwBSMaz4Agc/EAGm3a+wLuIdbcRSAE8XYhuJ+sQSR61VuFvT3AKTk7W0K9kkBGQQR3jjXuqB2Jt+S0kEkbEAH4lzwYdoYcj59lX1bTB0VhyZQR5EZH20nIxzCebCZFKJFkooorMnKtN8UxeSeIQ/3FH8DTNGeI8x9tTHf7ZpwkwHL4G8s5U+5I9RUMry+Wwsmd9V7PBkEmO2ulfTZXBbTBkVhyKg+4rNUK3X3oVVEcp4Dke707qkNxvJAi5MgPgONdyHLjewEmivLzYkschZpTpXiZ9KknkAT7cahN5v8AOW/FqAvjxJp42Ptz8LjkQjDaSOHcRj0OTRHmxSP0AqZcGaKPW4bLn24vGkdpGJy7Fj5sST9tdC7jbMEFhbqObRq7HvZwGJPvjyArnjqyOB4EcD4Htro/dS6EllbsvIwx+4UAj0II9K9Fn+BoHC5MFWVu39ks0bxuMq6lSPAjFczvIVJBxkEj2OK6cuJgiszHAUEk9wAyfsrmOVtTFvrMT7kn+NV9nk975IyANlae12/8NxH+pB96tVS03A8OyrV2uP8Aw1F+hB96tVS68D5GtGJw7/sUuUCx8Fem9WynuNkqsYLOscThRzbSoyo8cE4HaQKpM3o8faukNk/7PD+qT91aZtu7g2d4S7x6XPOSM6ST3tj4WPiQTWLHyuytrhtadLCH7qv9jdL80SqkqLKFGMnKtjxIyD7VMNidKlrOwVw0RP1iCvuOI9RjxqP7T6EyATb3Ge5ZV/505fs1Wl1aNFIyONLoxVh3MpwfmOdaRFjz3p5S7fHyulb+9CQvIMEJGzjjwOFJHpwrnFrzJyTkniT3k8zVodG1891s65t2JJQMik90kbYHoc+9VFo76MNnZue0+VKJu+AVePRPs1VsutwNUzsSf6qMVUeXBj5samumoR0R7SV7AR5+KF3BHgzFlPl8RHoam+a5uRfauvqtMdaBSwW9hHHnq40TPPSoXPngcao/f/aBk2hPk/QYIPAKoH2596vCO+jZiquhYc1DAkeYByKoLpCsjHtK5B/OfWPJ1DZ9yR6Vqwf3DfRKnFtU86H9mKUmuCMtr6tT3AKrNjzLD9mrIxVadCu0l6maDOGEnWAd6sqqfYp86sykZV9q60yEAMFKr+mDZqqYZwMFiY28cDUpPiAGHt3VH+jW/KbRiAPCQOh/YLD5oKfOmvaakW8AOWDNI3gMaV98t7VF+i+zL7ShIziMO58gjKP7zrW+I/8AFOroVmc3+rYWx0iv/OU/mn3aVMuhxswT/rh+4tQLpMH86XHnH91HUz6EpvxNyvaJEb0KY/5TRN/aj4BTG2pb+KnG9B/kVz/w833bVz08vA+Rq/d9roR7PuWPbC6jzdSo+bCudHzg8TyNR7O8LkZLbIVwdJbfzba/px/cvUC3WtxNe28bDKtKuR3gfEQfA6cVN+lH/ddp+nH9w9Qjo9H85Wv6w/uPVsc1ju+aiRtyD5LoLFUJvtbCG/uEUYUPkAdmtVfA/bq/KoLpM/3pcecf3MVZfZ5/qH4J2Q22qd9DbZt7j9cPu1qFdJRxtOfH/l/cx1MOhP8A2e4/XD7tahnSd/vOf/8Al9zHWiL+6d8P4S3D+kApD0MH8fcfq0/earaqoOhaUC4uATxMSkeQc5/eFWxd3iRIXkYKq8yax5n7x+SdDsxZ6qzpjvzrt4uwK7nzJCj2wfeplBv5Zu2kTAEnHFWA9yMD1qB9Nlmeut5OwxunqrA/MP8AKrYrS2YagolIcw0VGd1LEXF5BE3FWcah3qoLEeoXHrXQKqByrnTcu/WC/t5GOFWTDHuDAqT6as+ldFqaZ7QvWOlKuOAAVhurCOTHWRo+OWpQ2PLI4VHOkq96nZ0uOGsondwZhkfsgipLcXaRjLuqDvZgB7mon0pW3W7MkZPi0NG/Dj8IcAnh2YYn0rJD423xaa/wlU/s9BLNHGDgySImf0mC5+ddF2lqsaKiAKqABQOwAYFc07Lueqnil/o5Ef8AZYE/ZXTFvOrqGU5VgCCO0Hka2+0btvRIxwBa83tkksbRyAFXUqR4GucL1urkeMnjG7IeHarFT8xXSF1dLGjO5wqgknuA51zLfz9ZLJJ/SSO/7TFv40ez773RTkAGrVqJtLrN22YknSuj0SdVHyAqCbqIs97bxMMq8oyD2gZYg+YUj1qaxWRj3ZbI4uuv0ecFf7uDUN6O1/nO1/Tb7qSnxGmSaep+yo5oJbfQLoMLVM9L8YivUZVH42IFv0lZlz7BfarnqnemsfymD9Sf3zWHCNSj5p8wBZut3oYthI1xMwGpNCL4atRb3wo96s66tVkRkcZV1KsO8EYNVz0Ij8Vc/rE/cNWZVMsntiVMQGgLmC6ldHdCfoMy5wOOkkZ+VdHbsnNnbf8ADxfdrXO22k/lM/66X7xq6I3Z/wBjtv8Ah4vu1rXnbtaUuEAE0nOiiiuWtKxXFurqUYZVhgjwqt9vbtvbsSAWi7H7vB+4+PI/KrNpCoPOsuRjNnG/PVbMTMfjOsbjoqapSasq93QtpOOjQT2odPy5fKtMbhQfWlPhqX+C1yXezpQdqXeb7XgIsggqBIhJAAJJ5ADJPkBVgbo7AaBGeT6b44fVA7D49/pTrs7YkMH5NAD38z7njW/it2Lg9kdbzZXMzfaRnboYKHqVRfSRuo1rctKqnqZmLAgcFduLIe7jkjwPgaXczpDeyTqmXrIskgEkFSeeDg48sH0q7ri1SRSkiq6sMFWAII7iDwNRO76KbB2yI3TwSRgPY5x6Yr0bMpjmaJRa4DoiDbSoPvZ0nvdRGKJerRuDHOSR3ZwMD09eyoMBXQey9xLKAfBbox+tIOsPu+cemK8y9H9gzajaxZznABA/ZB0/Krx5cUYprdlUwuO5Kim10P8Aq3HwPCOA+nWoc+WDVTvyPka6eezQoUKqUK6SpA06cY045YxwxTNa7h2Mbh0towwOQTkgHsIDEgY8qVDliMEEcm1Z8RdSa98rW5OzEW3Da1WPWq/SKBPiAHaQcHHaAefKqo2NvbcWzZjkI717D4EcvlmuidNM+1tzrS5OqaBGb6wyrHzZCCfU1SDJawFr22FL4tRsFVu/THOUI6uMNj6Wk/YWx8qgjs80pOGeSRycAElmY5OAOJOTV1jonsM56uTHd10mPtz86fdkbsW1r+QhRCebAZY+bHLH3p4yoYwezbuqdk4+Ipq6Pd2GsrULJ+VkbW4+qcAKue3AA9Sar3pK3Ka3me4iXMEjFmwPybn6QbuUniDyGcd2brryyA8xzrIzIc2Qv6pzowW6VzdsXbktrJrhYqe3xHcc8D60/wC0ek+7ljKagoIwSoAJ9QM+xFWZtDo2sJiSYAhPbGzJ/dU6flWC06K7BDkxM/6cjEewIB9a2nKgd3nN3SOxeNgVXPR3sy4nvI5IywjicNI/HSAOJQdhZuWByB48KnXSZuS12izQDM0a4K/XTicD+sCSR35I7qm1taJGoWNVRV5KoAA8gOArLWSTJc6QPG1JrYgG6VzTs3aMtrMHjLJIhwewjvBB5eRqZt0xXGjGiPVj6Wn/AO2M+npVnbX3VtbrjPCjt9bGG/aXDfOmUdFWz856p/LrpMfvZ+daTlQv3e3dL7Jw8JVL3NzLdTFm1SSyHkASSe4AcT6VcnRvuYbKJnlA6+UDI56FHJM9+eJxwzgdmTINk7t21r+QhSMnmwHxHwLHLEetOWKTPldoNLRQTI4tO5VIdLGzGjv2kI+CZVZT4qoVl8xpB/tCmDd/eKWzkMkJwSMEcCCPEGug9p7IiuIzHPGsiHjhu/sIPMHxHGoueiSw1Z0y4+r1rY/6/OnRZbAzQ8KjoTqsKsd5N97i9UJIQEBzpAwCfTn65qOuOB8j9ldFW25dkiaVtYMf1o1YnzZsk+9Y7fcSxRw620QYHI4E4PYQCcfKrNzY2imtUdg48lRPpRQjZlrkHhJHnw/EvzqEdHw/nK2/TP3b1fF/s2OeMxzIro3NWGR4eR8a0dk7pWtsxeCBEYjGoZJx3AsSQPKs8eSGRFlbm/VMdHbgU7VQnSWP5zuPOP7mKr8xTTtfdS1umDTwo7AY1HIOO4lSCR599KxphE/UVaRmoUod0Kj+T3H64fdpUd6XNjPHedfg9XMq/F2B0UKVPcdKqR38e41b+ztmRQRiOFFjQclUY4nmT3k95rJd2aSoUkRXRuasAQfMGrDI0zGQDlQY7ZpXNez9ovBIJImKsvIg4qe707wS3exI5WGD+EBHI4ZCh+PqcDz7uVTR+jLZ5OfwfHgJJQPYPinr/QUHUfg/VJ1OnT1ePhxnPLvzxzzzx50+XKjcWuDdwUtsJF7rmbq8ceWO2r52lu0b7ZUMb/DMIYnVm7JBGM6u3ByVPn4VsW/Rrs9HDiDJByA0kjDP6LMQfUVJsVTIyQ8t0bUrsjq7XMt9YSQSNHKhR1PFTzHj4juI4GpHsjpJu4IwgYMoGBqAOB68fTOKujauwILldM8SSActQ4j9FhxX0NRyTolsCchJAO4Stj55Pzp36yN4qRqX2Lge6VU22d5ri7kDSOxPJVHj2KAO3uHPxq3dwtgSx2BiuxnrSxMbfmowA0N4niSOzV3067G3OtLU6oYVVvrnLN6MxJHpTzis8+SHjQwUFeOLSbPK593v3OlsZSGBaEn8XLjgR2Kx7H8O3GR4be7XSJcWidWMOg5Kwzjy4gj3x4Vek0CupV1DKRghgCCO4g8DUau+jLZ8hz1Gkn6jug9g2PlTm5jXN0yttVdCbtpVXbzdINxeL1ZwkfaqjGfPiSff0rDuduZJfSjgVgB+OTsx2qh7WPLw5nuNsWfRrs+Mgi3DEf0ju49mbT8qksUKqAqgKAMAAYAHcAOVQ7Ma1umIUhsJu3FRjpBgC7KnVRgKiAAcgqunAeAAqqOjwfznbfpt91JV/SwqylWAZWBBBGQQeYIPMU17M3TtLdy8MEaORjUBxAPMDJ+EeVJiyNEbmEcpjo7cCneqg6aR/KYP1Lfv/wDyPerfpv2tsCC6ULPEkgU5GocRnngjiM+FKgk7N4cVZ7dTaUE6Ex+Kuf1ifuVZVauzdlRW6dXDGsaA5woxxPMnvPia2sVWZ/aPLgpYNLaXNO2xi5n/AF0v3jV0Nu2MWdv+oi+7Wte73Ns5Zetkt4mkJySV5nvYcmPmKeAKfPkCVrQBwqRx6SSlooorImoooqv94t/5LbaAi+HqE0CT4ct8QyxBzwwGBx4eNMjjdIaaqPeGCyrApK8q+QCDkEdlRrdneCW4ubwMV6qGTQmF48C4JJzx4Jn1qoaSCeikuAIHVSelqC3G3bt7V79JYo4lyyQmMNqRWI+Nych2xyXwFTBr5ViEkhEa6QTqIGnIzgk91S6MtUNeCtqioRbb9m52hFBbfkcsXcrxcKrH4c8VXIAzzOeztmwofG5lalLXB3CWikzSO4AJPIDJ8qorL1RUa3E23Ld27SzaeMrBNK4+EBffiSM+FSTNWe0tJaVVrtQsJaKKQmqqyWikzQDQhLRRSZoQlopM0ZoQlopM0ZoQlopM0ZoQlopM0ZoQlopM0ZoQlopM0ZoQlopM0ZoQlopM0ZoQlopM0tCEUUmaM0IS0UmaM0IS0UlR3fvb72lr1kWNZdVGV1DjknhnuU1ZjS9waPNVc4NFlSKlqFJHtkgHXZ8fBv8ApTru/HfiRvwxoCmn4RGDnVkc8jljNXdHQvUFUPvyKkFFJmjNKTEtFJmjNCEtFJmjNCEtFITRmhCWikzS0IRRUW6QN5JLO3RodOt5NI1LkYCsTw9BUjsy3Vpr4vpXVgY+LAzw7OOauWENDuqqHAmlmoooqisiqz2ZsYX8u1CfznCRt3MjNpPl8CehNWJfXIjjeQ8kRmP9kE/wqKdFdsRZFzzlldj6YX7UPvWiJxYxzhzt/P4SnjU4NPvXncDeDNpJHLkSWgIYHnoUHT7aSn9kd9HRXAfwNpDzlmds+QA+0N70xdINo9pcNcRcEuonjk7tTLhvUjDDxVqm25Vp1djbr3xhj5vlz+9TZaEZe3/I/bn1S4716T5LxDuPbK+oK5UPrERkYxh+eoRk6c5re2vsOK5VVmUuqvr05IBIBA1Y5j4jwpxpDWQvdd2n6QoNsCBX2zclFAS3hWNQAABnRwAHLiH+dToVCOjT8Z+F3H9NcNjyGWHp+M+VTemz+OugA9FSLw2olvjtiUzQ2Vs2iWfiz9qRjOSPE6WOf6veQQ0bxbn/AIJbPPBPcdai/GXk1CRW+FgR5NkeXqM23bpbXbMU83CJ4dAc5wrfFn7R6NmsHSHvfFJbm3t3EjSFQzLxVRnIBYcNTFRw7ga0RtcCwNGx3P5SnkEOJ5WttB2t9hQKhKvKUwVJB+Nmk4Y45wAKsFSIIPiOeqi4knP0F4k+1Qvf9RCNnq2epjlXUcZ4J1Y9Tp1+xrY3x32gNpLHBIJXkQj4MkIrYDM55LwOB25IqrmGQNock/dSHBpPuAW30Ya2sjJIzMZJXb4mJwBhcDPZlT7087z7bFpbPMRkjgq97Hgo8s8T4A1i3NtOrsbdf/KUnzb4j82pn6VLV3sgVBISRWbH1cMM+QLD7aXQfPvxavZbHfuTTY7LhuYxLfX+ZXGdC3KIseeShc8x29nnzO/uJtkq91BLMJI7cgpMzgjQSRgsTjHAdvDJHdWubnYvU9aY4OWdGPjzj6Onnnszy8cU4bs7EhubR+ss0t0mK/CrMC6KQyFuAK8eztHHtp0hGk6gavoBXwS2jcVSkibZgYgLNESTgASKST3AA8aiBeXad1NGsrxWlu2g9WdLSvxB+Lu4Hwxjhk5D1ZbhWcMiyRxEOhypMjnB78E4POo3uDtmK0Fxb3LrFKs7MdZ05GFHAnh+bnxDAjNLYGgOMe5+Cs4mwHJwg3Vms7uJ7WRzbnPXrLLkAd4zzODnvGnng4rV2dFJtZ5JJJZI7RXKxxxtpL4/Oc+RHqcDGDnfj3hlvpZ47VVNssLqZSrDVKVYAIcgYyRzHYe8VodH+8tvDadTM6wyRO+pZDp5sT28yM6cc/hq3f0l1d7b47/lV7t0ON14No+zdoWyRSyPBckqY3Ytg5UEjy1qc8+BBzReJNdbXlijmeKOOJVcoxyBhSQvYrkvjVjkDWazl/0ltKOdAfwa1BCuQQHkOfo58cH+wM88Vl6PT1k99cf0lxpB8FLH2w6+1WJoFx5DfUn70oAs0OL+w/lNG0tjyWe0LeKznlDTqQesbWBzBYjgGwMsM9q+lLvnu+bJI7iG4uGnMoXLyZ1Ehj4Y4ry5YOKdo/x23mPZb24HqwH+MaXfg9be7Pg55lMjDwUr/APUtedbR7rPqfsgtGlxHXZeN+7iZruyggcpIzM2QTgcVwWA+kAFc4PA4NNe+W7xso47iK4uGn61VLPJnUSrHl2fR5csHFOyfjtvHut7f5sB/jGjfs9bd7Pt+eqbWw8FK/w11DHaSxvlVn1KHCw4+/8A8WvvFum34LJc3FzMbhEL/C+mNW5iNFHJc/DnOe2luN7JYNl2zZ1XE4Cqz47/AMoxPA4BXieGWye2nLpOvNGz3A5yMiD9rUfkhpi32sBAdnNKmu3hURyDGRyTn5hTjv00Rd8N19T6Dj6of3SdPT8rKd2rVk1SbRLXBGes/ClwG8Fz9HPjnyr1s/eaV9izySMTJGGiD5wTq0BWz9YdZz8M0m1rjZEUWqKK3mkYYSNASWY8gccVHnx7gTWPe6Hq9mQxLClu9xMmYlOQCQTxOBx+FM9x4VYU4gOvkcgD4qPDZHTyXvY26LSW8NzdXM40KrhQxAWIfFgn6WojiWyDx8Ky7IsZNq6ri4kljtyxEUMbaeA4anI5ns8weQwKlW3LAmymii5mBkUf2CAPXlUa3I3stYrFEklSN4tQZXOD9NjkDm3Ps7cila3PaXjm+nAV9IaQ08V9VksNnzbNlncuz2KxFxrkDMHGMKoPbzHYDle0U17NRL9evv7wJqJ0QJcLGEUHA1AnJPz7TzwNraO07i/sbxljxB8PU/Cdcio6lzzwRhTyHM444rX2DLslrWNpVtxIqKJA/wBIsAAxA5tkjPDPOmAGiT4rrbfyVTVgDj3ra3QvTDfyWiTmeAx642Lh9JGnI1Dh2kEeAOBk1Piah+4yRSGSeKzSCPJWKQZ1SLnicY4DgvInjw7Kk+0YWeKRVOGZGAPiVIHzNZZ6L06PZqgEe012lLI010Le1RtMcazLG0mPz2yckcvfAxgklpKtlf28drcmaC4JVozKJNLcADkcuJB9G59mnuYuzupMd4kKTxuwbrfhJGeHE9o5Y58PGnndoWs92Ta2cYhh5XHEfH3ICOPPv5DPaM6302xRoD3V9fVIbZo3usF6k11teWKOZ4o44VVypOQMKSE7FclsauYAatfbOxTYXVm1tNMTNKEZXkLahqQHPAZBDcc+BGKdOj38bPf3HZJPpB8FLEfJ1pNufjds2cfZFG0h8zqx80Sq6tL9PkG/j+Varbq8yfypuKr/AKUpyXtIVUuTIX0LzbGkBR56mFWBUFvfx23ol5iCHUfMhzn/AN1PlWfH2fq6AlNm8NdSs/8Arref/rJv2j/h1t7zbXcbKklZTDI8YGnUcoXYLjOAQwDZ7Kk+KhfSjJqghgHOa4RfTB+WplqYy172jTW6h4LWk3a19hblvLHbz3FxPrARlRWIAQYIUnOrURgk5HEmvcmwXmZ5Np3BiGo9XDHOERV7CT2n58M9uA/72Xr29jK8PBkQBTjOkalXV/ZBJ9KhuxbXZQt0nuZElmYBn6yRmbWeahM5PHhyOe/jTWuc8F561sP9pUIDSG/crY3SYR7TeC2naa36oscvrAb4eAI4ZBPMdh7cUlhazXt/egTyxwK4RtDHJ05UIhPBAdBLEDu76Xo/kRrq+nCdUqBQI8BdC5bgQORxEM+OaceiyIm1kmPOad2z5AD7dVXkOnU7zoD67qrBqoe8ptTZhsdq20UEsrJMpLo76uAD8T3/AEcg8xg8a3724l2heyW0crxW9vwlaM4Z3PDSD2DII/snOcjBEeu28x7Le3A9WA/xj7Vpbo7VjtLq9iuXEbtMXBc4DAlyOJ4cQwI78+FQbI1Vbg0ep5+ikbGvK1unc+a1uIZLJ5GQtiZJJcjTkZPHmcFvIgcq0ZtrDaFzKkl0Le1hOkKJVjaZskEkk/R4Z8iO3JD3Z71PdXfV2oVrdFPWzFW+kc6RGcgZ5dh7T2cYlubDYqskN+kSzxyHJl4cMAYBPDgQeHiCKGg0S/kAcc7odVgN4P0W2zpY3dt+CXJlimkEckRmEgGWUBuB4fSyDzyvaDirNFQDYotJr3TaWcTRRYZrjiNLjiugY+Ljju5E8gMz4Uic7gedJkQ5UI39tuvu7CDmGldmH9VdBP8AdDe9TgVGjPby7TA1uZ7eJxp0/AA+gltWPpYcDn2mpIKo8nS1vQfcqzBuSlooopSYvEkQYFWAIIwQRkEHsIPMV5t7ZUUKiqqjkFAAHbwA4dtZaKELBdWSSLpkRXGc4ZQwz5HzrKiAAADAHAAd1eqKEIpCKWihCw21mkY0xqqL3KoUewrNRRQhYLuxjlXTIiup/NZQw9jWCLYcCqFWGIKG1BRGuA31sY5+Nb1FTZ4UUFhubNJFKyKrqeasoYHzB4VrQ7CgRCiwxKjc1Ea4OOWRjB9a36KLKKC8qgAwOAHZSsuaWioUptj3btlbWLeENz1CJM57+XOnECloqSSeVAAHCK0b3YkExBlhikI5F0Vj7kVvUUAkcIIB5WOG3VFCooVRyCgADyA4CtO72BbytqkgidvrNGpPuRmnCigEjhFArxHCFAVQAByAGAPIDlWO2skjGI0VBnOFUKM9+B28Kz0VClYI7JFdnVFDN9JgoBPmeZ9aV7NC4copdRgMVBIHHgDzHM+9ZqKELAlkiuXCKHb6TBQCfM8zyoeyQuHKKXX6LFQSOfI8xzPvWeihCwXNkkgAkRXAOQGUNg94zyPGvc0CupVgGU8wQCD5g86yUUITfabAt4m1RwxI3esag+4FbM9kjlS6KxU5XUoOD3jPI8Kz0VNk7qKHCQitCfd+2d9bwQs/1mjUn1JHGnCigEjhBAPK8qmBgU3ybuWzNra3hLE51GJCc9+cc6cqKASOEEA8pFXFGKWioUrQu9g28rapYYnb6zRqT7kVtw26ooVAFUcgAAB5AcBWSips8KKCw2tmkYxGioCc4VQoz34HbSfgSa+s0LrxjXpGrHdq54rPRRalJisKWSBzIEQORguFGojhwLcyOA9hWeioQisE1kjlS6KxQ5UsoJU8OKk8jwHLurPRQheWTIweRrRt93raNtSQQq31liQH0IHCnCipBI4UUFrLs6MayEQGT6eEX4uf0uHxczz7zWS3tljXSiqqjkFAA4+A4VloqFKwR2SKzOqKGb6TBQC3meZ9aw32xoZsddFHJjlrRWx5ZHCt2ipBI3UUFitrVI1Coqoo5BQAPYcK1rzYcExzLDFIe941Y+5Ga3qKASDaKHCxW9qsahUVVUcgoAA8gOFZaKKhSsEdjGrmQIgdubBQGPLmcZPIe1Z6KKEIooooQv/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data:image/jpeg;base64,/9j/4AAQSkZJRgABAQAAAQABAAD/2wCEAAkGBhQSERUUEhQUFRUVFRgaGRcXFBgZHhoYGhcVHBgYFxsYHCceFxojHBQYHy8gIycpLCwtFx4xNTAqNSYsLCkBCQoKDgwOGg8PGjQkHyQpLi80LywtLywsLCwsLCwsLCwsLCwpLCwsLCwpLCwsLCwsLCwsLCwsLCwsLCwsLCksLP/AABEIAG4ByQMBIgACEQEDEQH/xAAcAAABBAMBAAAAAAAAAAAAAAAAAQUGBwMECAL/xABOEAACAQMBBAgCBAkICAYDAAABAgMABBESBQYhMQcTQVFhcYGRIqEyUrGzFCMzQnJzkrLBJCVTYoKi0/AVFjQ1dMLR0iZjk6Ph4hdVg//EABoBAAIDAQEAAAAAAAAAAAAAAAADAQIEBQb/xAA0EQABBAEDAQUHAwQDAQAAAAABAAIDEQQSITFREyIyQaEFYXGBkbHBFDPRIzRC8CRy4RX/2gAMAwEAAhEDEQA/ALxoryTUX2pvVklYTgdr9/6Ph41nnyGQN1PToYHzGmqTtIBzIHma8rOp5Ee4qEx3RJySSe8nNb0Utcz/AOrZ2bt8VsdgFvJUtFFMNtesvI8O408W9wHGRXRgyWTccrHJC5izUUUVqSUUUhqAbS6VBHM8aQa1RyuoyYzpOCQNJwMg440yOJ8hpoVHvazxKwKKjm3N5SmzzdQj6SoV1DlrKjJHhq9xVcQdIl6rajLrA4lWRMEd3wqCPSmxYz5ASPJUfM1hAKuqiscD5UHlkA486yVmTkUUUUIRRRRQhFFFFCEUUUUIRRRRQhFFFFCEUUUUIRRRRQhFFFFCEUUUUIRRSGonvP0gR2kvVCMyOAC3xBQueIGcEk448u0VdjHPNNCq5waLKltFMG6u90d6rFVKOmNSkg8DnBBHMcD7U/1Dmlpp3Klrg4WEUUUVVSiiiihCKKKKEIooooQiiiihCKKKKEIooooQiiiihCKKKKEIooooQo3vjtMpGI1ODJz/AERz9zw96hqPTlvleZumH1VUe41f81MonHjXlc57pJj7tl6zAg0QA1zv/vyUj2Nst5uI4KObHv7gO00+HdwgfC+T4jH8adNmWgiiRB2KPftPvmtuutD7OiDBqFlcKbNkc86dgosyshwwIP8Anke2nbZMZ4k5weVOWKDTIcERP1atkmTIL21SK0rjbcEZ0vNEp7mkUH2JquukXfl+ta2gYqqcJGBwWbtQEcgO3HM57uMQ2JsC4u2IgQtj6TEhVHmT2+A41348O2a5DQXMfkU7S0Wr5TaMbKXWRCoGSwYEADickHFc+zzanZvrMx9yT/GnHbm6N1aLrlQaCca0YMBnkG7Rx7xTHrrdiQNjtzXXazTSF1Aild+7fV/6Kh67T1XUfHqxp08c5zTJs47F65dAXXqGnWJtOc8Pp/Dz5ZrDtWTG7seO1IR/7q1VzScPSs8MHaajqI3PCbJJp0ivILpgVpbS21DbjM0ipnlk8T5AcT6Cm3a+3vwbZ4nPFurTSD2uwUDPhk5PgDVLXl+8rtJIxZm4kn/PLw7KzY+KZbJOwTpZtGw5Vw//AJHss461v/Sk/wC2nXZ28dvccIZkc/Vzhv2Tg/Kqyg6L7tkDZhUkZ0M5z5HCkA+tNjbnXqSBeok1Z4MuCM9+sHC+ZIpxxoHeF6X20o5aryFBNauzInWGNZW1SBFDt3sANR96rXpD3zZ5GtoWIjQ4cj89u1c/VHLHac9lY4oTK7SFofIGNsqb3+/FnCSrTAkcwgL48yoIHvWC26Q7JzjrSv6aMo98YFU7s+wkncRwozuewd3eSeAHieFOO1d0Lq2TXLEQg5spDBf0tJ+HzPCugcOEd0u3+SyfqJDuBsrxguVdQyMGU8ipBB8iKy1SvR/taZLuOOIllkbDpzGntfwK89Xp24qd7+74G0QRx/lpBkHnoXlqx2nPAeR7sHHJjObJoG9rQyYFmoqRbQ2zDAMzSondqYAnyHM+lNf+v1lnHXj9h/8AtqmQZbiXA1yyufFmY/59qkB6Nr3Tq6tM/V6xdX/T51p/RxM/cfv8kn9Q93harcsdqxTDMMiSD+qwOPPHL1rbrnlJ5beXgXikQ47VYHuP/Srd3F3u/DIiHwJo8ascmB5OB2csEd/nSJ8UxjU02EyKcPOk7FSC62lFFjrJETPLW6rnyyaywzq4DKQynkQQQfIjnVMdIcpO0JsnloA8B1anA9Sfepf0SSk28wzwEowO7KLmh+NpiEl9PVS2bU/RSnZNag2xDq0CaItnGnrFznuxnOfCsW8MhW0uGBwRBKQR2ERtgiqBZsDh2VGNjdsCbpE03ZkbLouSYKCzEADmScAeZNa9vteGQ4SWJj3LIp+w1DOki4b/AEfBkn43j1eP4tjx9eNVfqpkGH2rNRNKsmQWOqlf+0Nv28H5WZEPcWGfYcflWvZ73WkraUnjLHkCSpPgNQGT5VTq7sXRi60W8mjGc6ezv0/SI8cU1Bqc3BYRs5LOS4eS6HvL1IkaSRgqKMljyH+e6qM3n2stzdyyrwVmGnP1VUKCfPTn1qabFgfaeymhMmJIpAFZsnOkBkD9uMMVzz4A8arW8t3ikaOQaXRirDuI+3zq2HE1jnWe8NlGQ8uA6KV9H28cdrO/WkhJEC6sE4IOQSBxxxP+c1cNtcrIodGDKwyGByCO8EVz9sLYst3KIoQCcZJJwFXhxY93EDhxq8d2NifglskJbWVyS2MZLMWOB2DJ4UnOawOsHfor4xdVeSdaKKad59uraW7StxPJF+s55Dy5k+ANc8AuNBayaFlbd/tWKBdUzrGvexAz4DtJ8BTC/SRZA46xj4iJ8fZVR7T2tJcSGSVizH5DuA7B4CnHZu5l3OnWRwnQRkFmVdXioYgkePKuoMKNguVyxHIe49wK39mbz21wcRSqzfVOVb9lsE06A1zxeW0kEmiRWjdTnBGCO4jv8xVv7i7XllsRJcE/CWxI350agfGT244jPbpzWbIxRGNTTYTYpi804KTs2OfZTLc762cZw1wmf6uX/cBFVfvZvpJduVUlYAfhTlqH1n7ye48B7k6mxd07m7GqKPKctbEKue4E8/QGmswgG6pXUqOyCTTBaty130s5DhZ0yexsp++BTyrZqidtbqXNoNU0eFJxrUhlz3Ejl6gVvbo77SWjhXYtAT8S89I+sndjnjkfPjQ/CBbqidaG5BBp4pXVSZpi3v2iyWE0sTYOgaWB7GZRkHybgapmHbEyHUs0invEjA+vGkwYpmaTdJsk4YapdBFwBk1jiuVb6LK2O4g/ZVNPsfaV3GJGWeVMZGtxxHequ2T5gcaYY5XhfILRupxwyrAjmOGCD4U5uCHXT90s5JH+Oy6JrDNdKv0mVfMgfbVPJv7fygQo5LNwBSMaz4Agc/EAGm3a+wLuIdbcRSAE8XYhuJ+sQSR61VuFvT3AKTk7W0K9kkBGQQR3jjXuqB2Jt+S0kEkbEAH4lzwYdoYcj59lX1bTB0VhyZQR5EZH20nIxzCebCZFKJFkooorMnKtN8UxeSeIQ/3FH8DTNGeI8x9tTHf7ZpwkwHL4G8s5U+5I9RUMry+Wwsmd9V7PBkEmO2ulfTZXBbTBkVhyKg+4rNUK3X3oVVEcp4Dke707qkNxvJAi5MgPgONdyHLjewEmivLzYkschZpTpXiZ9KknkAT7cahN5v8AOW/FqAvjxJp42Ptz8LjkQjDaSOHcRj0OTRHmxSP0AqZcGaKPW4bLn24vGkdpGJy7Fj5sST9tdC7jbMEFhbqObRq7HvZwGJPvjyArnjqyOB4EcD4Htro/dS6EllbsvIwx+4UAj0II9K9Fn+BoHC5MFWVu39ks0bxuMq6lSPAjFczvIVJBxkEj2OK6cuJgiszHAUEk9wAyfsrmOVtTFvrMT7kn+NV9nk975IyANlae12/8NxH+pB96tVS03A8OyrV2uP8Aw1F+hB96tVS68D5GtGJw7/sUuUCx8Fem9WynuNkqsYLOscThRzbSoyo8cE4HaQKpM3o8faukNk/7PD+qT91aZtu7g2d4S7x6XPOSM6ST3tj4WPiQTWLHyuytrhtadLCH7qv9jdL80SqkqLKFGMnKtjxIyD7VMNidKlrOwVw0RP1iCvuOI9RjxqP7T6EyATb3Ge5ZV/505fs1Wl1aNFIyONLoxVh3MpwfmOdaRFjz3p5S7fHyulb+9CQvIMEJGzjjwOFJHpwrnFrzJyTkniT3k8zVodG1891s65t2JJQMik90kbYHoc+9VFo76MNnZue0+VKJu+AVePRPs1VsutwNUzsSf6qMVUeXBj5samumoR0R7SV7AR5+KF3BHgzFlPl8RHoam+a5uRfauvqtMdaBSwW9hHHnq40TPPSoXPngcao/f/aBk2hPk/QYIPAKoH2596vCO+jZiquhYc1DAkeYByKoLpCsjHtK5B/OfWPJ1DZ9yR6Vqwf3DfRKnFtU86H9mKUmuCMtr6tT3AKrNjzLD9mrIxVadCu0l6maDOGEnWAd6sqqfYp86sykZV9q60yEAMFKr+mDZqqYZwMFiY28cDUpPiAGHt3VH+jW/KbRiAPCQOh/YLD5oKfOmvaakW8AOWDNI3gMaV98t7VF+i+zL7ShIziMO58gjKP7zrW+I/8AFOroVmc3+rYWx0iv/OU/mn3aVMuhxswT/rh+4tQLpMH86XHnH91HUz6EpvxNyvaJEb0KY/5TRN/aj4BTG2pb+KnG9B/kVz/w833bVz08vA+Rq/d9roR7PuWPbC6jzdSo+bCudHzg8TyNR7O8LkZLbIVwdJbfzba/px/cvUC3WtxNe28bDKtKuR3gfEQfA6cVN+lH/ddp+nH9w9Qjo9H85Wv6w/uPVsc1ju+aiRtyD5LoLFUJvtbCG/uEUYUPkAdmtVfA/bq/KoLpM/3pcecf3MVZfZ5/qH4J2Q22qd9DbZt7j9cPu1qFdJRxtOfH/l/cx1MOhP8A2e4/XD7tahnSd/vOf/8Al9zHWiL+6d8P4S3D+kApD0MH8fcfq0/earaqoOhaUC4uATxMSkeQc5/eFWxd3iRIXkYKq8yax5n7x+SdDsxZ6qzpjvzrt4uwK7nzJCj2wfeplBv5Zu2kTAEnHFWA9yMD1qB9Nlmeut5OwxunqrA/MP8AKrYrS2YagolIcw0VGd1LEXF5BE3FWcah3qoLEeoXHrXQKqByrnTcu/WC/t5GOFWTDHuDAqT6as+ldFqaZ7QvWOlKuOAAVhurCOTHWRo+OWpQ2PLI4VHOkq96nZ0uOGsondwZhkfsgipLcXaRjLuqDvZgB7mon0pW3W7MkZPi0NG/Dj8IcAnh2YYn0rJD423xaa/wlU/s9BLNHGDgySImf0mC5+ddF2lqsaKiAKqABQOwAYFc07Lueqnil/o5Ef8AZYE/ZXTFvOrqGU5VgCCO0Hka2+0btvRIxwBa83tkksbRyAFXUqR4GucL1urkeMnjG7IeHarFT8xXSF1dLGjO5wqgknuA51zLfz9ZLJJ/SSO/7TFv40ez773RTkAGrVqJtLrN22YknSuj0SdVHyAqCbqIs97bxMMq8oyD2gZYg+YUj1qaxWRj3ZbI4uuv0ecFf7uDUN6O1/nO1/Tb7qSnxGmSaep+yo5oJbfQLoMLVM9L8YivUZVH42IFv0lZlz7BfarnqnemsfymD9Sf3zWHCNSj5p8wBZut3oYthI1xMwGpNCL4atRb3wo96s66tVkRkcZV1KsO8EYNVz0Ij8Vc/rE/cNWZVMsntiVMQGgLmC6ldHdCfoMy5wOOkkZ+VdHbsnNnbf8ADxfdrXO22k/lM/66X7xq6I3Z/wBjtv8Ah4vu1rXnbtaUuEAE0nOiiiuWtKxXFurqUYZVhgjwqt9vbtvbsSAWi7H7vB+4+PI/KrNpCoPOsuRjNnG/PVbMTMfjOsbjoqapSasq93QtpOOjQT2odPy5fKtMbhQfWlPhqX+C1yXezpQdqXeb7XgIsggqBIhJAAJJ5ADJPkBVgbo7AaBGeT6b44fVA7D49/pTrs7YkMH5NAD38z7njW/it2Lg9kdbzZXMzfaRnboYKHqVRfSRuo1rctKqnqZmLAgcFduLIe7jkjwPgaXczpDeyTqmXrIskgEkFSeeDg48sH0q7ri1SRSkiq6sMFWAII7iDwNRO76KbB2yI3TwSRgPY5x6Yr0bMpjmaJRa4DoiDbSoPvZ0nvdRGKJerRuDHOSR3ZwMD09eyoMBXQey9xLKAfBbox+tIOsPu+cemK8y9H9gzajaxZznABA/ZB0/Krx5cUYprdlUwuO5Kim10P8Aq3HwPCOA+nWoc+WDVTvyPka6eezQoUKqUK6SpA06cY045YxwxTNa7h2Mbh0towwOQTkgHsIDEgY8qVDliMEEcm1Z8RdSa98rW5OzEW3Da1WPWq/SKBPiAHaQcHHaAefKqo2NvbcWzZjkI717D4EcvlmuidNM+1tzrS5OqaBGb6wyrHzZCCfU1SDJawFr22FL4tRsFVu/THOUI6uMNj6Wk/YWx8qgjs80pOGeSRycAElmY5OAOJOTV1jonsM56uTHd10mPtz86fdkbsW1r+QhRCebAZY+bHLH3p4yoYwezbuqdk4+Ipq6Pd2GsrULJ+VkbW4+qcAKue3AA9Sar3pK3Ka3me4iXMEjFmwPybn6QbuUniDyGcd2brryyA8xzrIzIc2Qv6pzowW6VzdsXbktrJrhYqe3xHcc8D60/wC0ek+7ljKagoIwSoAJ9QM+xFWZtDo2sJiSYAhPbGzJ/dU6flWC06K7BDkxM/6cjEewIB9a2nKgd3nN3SOxeNgVXPR3sy4nvI5IywjicNI/HSAOJQdhZuWByB48KnXSZuS12izQDM0a4K/XTicD+sCSR35I7qm1taJGoWNVRV5KoAA8gOArLWSTJc6QPG1JrYgG6VzTs3aMtrMHjLJIhwewjvBB5eRqZt0xXGjGiPVj6Wn/AO2M+npVnbX3VtbrjPCjt9bGG/aXDfOmUdFWz856p/LrpMfvZ+daTlQv3e3dL7Jw8JVL3NzLdTFm1SSyHkASSe4AcT6VcnRvuYbKJnlA6+UDI56FHJM9+eJxwzgdmTINk7t21r+QhSMnmwHxHwLHLEetOWKTPldoNLRQTI4tO5VIdLGzGjv2kI+CZVZT4qoVl8xpB/tCmDd/eKWzkMkJwSMEcCCPEGug9p7IiuIzHPGsiHjhu/sIPMHxHGoueiSw1Z0y4+r1rY/6/OnRZbAzQ8KjoTqsKsd5N97i9UJIQEBzpAwCfTn65qOuOB8j9ldFW25dkiaVtYMf1o1YnzZsk+9Y7fcSxRw620QYHI4E4PYQCcfKrNzY2imtUdg48lRPpRQjZlrkHhJHnw/EvzqEdHw/nK2/TP3b1fF/s2OeMxzIro3NWGR4eR8a0dk7pWtsxeCBEYjGoZJx3AsSQPKs8eSGRFlbm/VMdHbgU7VQnSWP5zuPOP7mKr8xTTtfdS1umDTwo7AY1HIOO4lSCR599KxphE/UVaRmoUod0Kj+T3H64fdpUd6XNjPHedfg9XMq/F2B0UKVPcdKqR38e41b+ztmRQRiOFFjQclUY4nmT3k95rJd2aSoUkRXRuasAQfMGrDI0zGQDlQY7ZpXNez9ovBIJImKsvIg4qe707wS3exI5WGD+EBHI4ZCh+PqcDz7uVTR+jLZ5OfwfHgJJQPYPinr/QUHUfg/VJ1OnT1ePhxnPLvzxzzzx50+XKjcWuDdwUtsJF7rmbq8ceWO2r52lu0b7ZUMb/DMIYnVm7JBGM6u3ByVPn4VsW/Rrs9HDiDJByA0kjDP6LMQfUVJsVTIyQ8t0bUrsjq7XMt9YSQSNHKhR1PFTzHj4juI4GpHsjpJu4IwgYMoGBqAOB68fTOKujauwILldM8SSActQ4j9FhxX0NRyTolsCchJAO4Stj55Pzp36yN4qRqX2Lge6VU22d5ri7kDSOxPJVHj2KAO3uHPxq3dwtgSx2BiuxnrSxMbfmowA0N4niSOzV3067G3OtLU6oYVVvrnLN6MxJHpTzis8+SHjQwUFeOLSbPK593v3OlsZSGBaEn8XLjgR2Kx7H8O3GR4be7XSJcWidWMOg5Kwzjy4gj3x4Vek0CupV1DKRghgCCO4g8DUau+jLZ8hz1Gkn6jug9g2PlTm5jXN0yttVdCbtpVXbzdINxeL1ZwkfaqjGfPiSff0rDuduZJfSjgVgB+OTsx2qh7WPLw5nuNsWfRrs+Mgi3DEf0ju49mbT8qksUKqAqgKAMAAYAHcAOVQ7Ma1umIUhsJu3FRjpBgC7KnVRgKiAAcgqunAeAAqqOjwfznbfpt91JV/SwqylWAZWBBBGQQeYIPMU17M3TtLdy8MEaORjUBxAPMDJ+EeVJiyNEbmEcpjo7cCneqg6aR/KYP1Lfv/wDyPerfpv2tsCC6ULPEkgU5GocRnngjiM+FKgk7N4cVZ7dTaUE6Ex+Kuf1ifuVZVauzdlRW6dXDGsaA5woxxPMnvPia2sVWZ/aPLgpYNLaXNO2xi5n/AF0v3jV0Nu2MWdv+oi+7Wte73Ns5Zetkt4mkJySV5nvYcmPmKeAKfPkCVrQBwqRx6SSlooorImoooqv94t/5LbaAi+HqE0CT4ct8QyxBzwwGBx4eNMjjdIaaqPeGCyrApK8q+QCDkEdlRrdneCW4ubwMV6qGTQmF48C4JJzx4Jn1qoaSCeikuAIHVSelqC3G3bt7V79JYo4lyyQmMNqRWI+Nych2xyXwFTBr5ViEkhEa6QTqIGnIzgk91S6MtUNeCtqioRbb9m52hFBbfkcsXcrxcKrH4c8VXIAzzOeztmwofG5lalLXB3CWikzSO4AJPIDJ8qorL1RUa3E23Ld27SzaeMrBNK4+EBffiSM+FSTNWe0tJaVVrtQsJaKKQmqqyWikzQDQhLRRSZoQlopM0ZoQlopM0ZoQlopM0ZoQlopM0ZoQlopM0ZoQlopM0ZoQlopM0ZoQlopM0ZoQlopM0tCEUUmaM0IS0UmaM0IS0UlR3fvb72lr1kWNZdVGV1DjknhnuU1ZjS9waPNVc4NFlSKlqFJHtkgHXZ8fBv8ApTru/HfiRvwxoCmn4RGDnVkc8jljNXdHQvUFUPvyKkFFJmjNKTEtFJmjNCEtFJmjNCEtFITRmhCWikzS0IRRUW6QN5JLO3RodOt5NI1LkYCsTw9BUjsy3Vpr4vpXVgY+LAzw7OOauWENDuqqHAmlmoooqisiqz2ZsYX8u1CfznCRt3MjNpPl8CehNWJfXIjjeQ8kRmP9kE/wqKdFdsRZFzzlldj6YX7UPvWiJxYxzhzt/P4SnjU4NPvXncDeDNpJHLkSWgIYHnoUHT7aSn9kd9HRXAfwNpDzlmds+QA+0N70xdINo9pcNcRcEuonjk7tTLhvUjDDxVqm25Vp1djbr3xhj5vlz+9TZaEZe3/I/bn1S4716T5LxDuPbK+oK5UPrERkYxh+eoRk6c5re2vsOK5VVmUuqvr05IBIBA1Y5j4jwpxpDWQvdd2n6QoNsCBX2zclFAS3hWNQAABnRwAHLiH+dToVCOjT8Z+F3H9NcNjyGWHp+M+VTemz+OugA9FSLw2olvjtiUzQ2Vs2iWfiz9qRjOSPE6WOf6veQQ0bxbn/AIJbPPBPcdai/GXk1CRW+FgR5NkeXqM23bpbXbMU83CJ4dAc5wrfFn7R6NmsHSHvfFJbm3t3EjSFQzLxVRnIBYcNTFRw7ga0RtcCwNGx3P5SnkEOJ5WttB2t9hQKhKvKUwVJB+Nmk4Y45wAKsFSIIPiOeqi4knP0F4k+1Qvf9RCNnq2epjlXUcZ4J1Y9Tp1+xrY3x32gNpLHBIJXkQj4MkIrYDM55LwOB25IqrmGQNock/dSHBpPuAW30Ya2sjJIzMZJXb4mJwBhcDPZlT7087z7bFpbPMRkjgq97Hgo8s8T4A1i3NtOrsbdf/KUnzb4j82pn6VLV3sgVBISRWbH1cMM+QLD7aXQfPvxavZbHfuTTY7LhuYxLfX+ZXGdC3KIseeShc8x29nnzO/uJtkq91BLMJI7cgpMzgjQSRgsTjHAdvDJHdWubnYvU9aY4OWdGPjzj6Onnnszy8cU4bs7EhubR+ss0t0mK/CrMC6KQyFuAK8eztHHtp0hGk6gavoBXwS2jcVSkibZgYgLNESTgASKST3AA8aiBeXad1NGsrxWlu2g9WdLSvxB+Lu4Hwxjhk5D1ZbhWcMiyRxEOhypMjnB78E4POo3uDtmK0Fxb3LrFKs7MdZ05GFHAnh+bnxDAjNLYGgOMe5+Cs4mwHJwg3Vms7uJ7WRzbnPXrLLkAd4zzODnvGnng4rV2dFJtZ5JJJZI7RXKxxxtpL4/Oc+RHqcDGDnfj3hlvpZ47VVNssLqZSrDVKVYAIcgYyRzHYe8VodH+8tvDadTM6wyRO+pZDp5sT28yM6cc/hq3f0l1d7b47/lV7t0ON14No+zdoWyRSyPBckqY3Ytg5UEjy1qc8+BBzReJNdbXlijmeKOOJVcoxyBhSQvYrkvjVjkDWazl/0ltKOdAfwa1BCuQQHkOfo58cH+wM88Vl6PT1k99cf0lxpB8FLH2w6+1WJoFx5DfUn70oAs0OL+w/lNG0tjyWe0LeKznlDTqQesbWBzBYjgGwMsM9q+lLvnu+bJI7iG4uGnMoXLyZ1Ehj4Y4ry5YOKdo/x23mPZb24HqwH+MaXfg9be7Pg55lMjDwUr/APUtedbR7rPqfsgtGlxHXZeN+7iZruyggcpIzM2QTgcVwWA+kAFc4PA4NNe+W7xso47iK4uGn61VLPJnUSrHl2fR5csHFOyfjtvHut7f5sB/jGjfs9bd7Pt+eqbWw8FK/w11DHaSxvlVn1KHCw4+/8A8WvvFum34LJc3FzMbhEL/C+mNW5iNFHJc/DnOe2luN7JYNl2zZ1XE4Cqz47/AMoxPA4BXieGWye2nLpOvNGz3A5yMiD9rUfkhpi32sBAdnNKmu3hURyDGRyTn5hTjv00Rd8N19T6Dj6of3SdPT8rKd2rVk1SbRLXBGes/ClwG8Fz9HPjnyr1s/eaV9izySMTJGGiD5wTq0BWz9YdZz8M0m1rjZEUWqKK3mkYYSNASWY8gccVHnx7gTWPe6Hq9mQxLClu9xMmYlOQCQTxOBx+FM9x4VYU4gOvkcgD4qPDZHTyXvY26LSW8NzdXM40KrhQxAWIfFgn6WojiWyDx8Ky7IsZNq6ri4kljtyxEUMbaeA4anI5ns8weQwKlW3LAmymii5mBkUf2CAPXlUa3I3stYrFEklSN4tQZXOD9NjkDm3Ps7cila3PaXjm+nAV9IaQ08V9VksNnzbNlncuz2KxFxrkDMHGMKoPbzHYDle0U17NRL9evv7wJqJ0QJcLGEUHA1AnJPz7TzwNraO07i/sbxljxB8PU/Cdcio6lzzwRhTyHM444rX2DLslrWNpVtxIqKJA/wBIsAAxA5tkjPDPOmAGiT4rrbfyVTVgDj3ra3QvTDfyWiTmeAx642Lh9JGnI1Dh2kEeAOBk1Piah+4yRSGSeKzSCPJWKQZ1SLnicY4DgvInjw7Kk+0YWeKRVOGZGAPiVIHzNZZ6L06PZqgEe012lLI010Le1RtMcazLG0mPz2yckcvfAxgklpKtlf28drcmaC4JVozKJNLcADkcuJB9G59mnuYuzupMd4kKTxuwbrfhJGeHE9o5Y58PGnndoWs92Ta2cYhh5XHEfH3ICOPPv5DPaM6302xRoD3V9fVIbZo3usF6k11teWKOZ4o44VVypOQMKSE7FclsauYAatfbOxTYXVm1tNMTNKEZXkLahqQHPAZBDcc+BGKdOj38bPf3HZJPpB8FLEfJ1pNufjds2cfZFG0h8zqx80Sq6tL9PkG/j+Varbq8yfypuKr/AKUpyXtIVUuTIX0LzbGkBR56mFWBUFvfx23ol5iCHUfMhzn/AN1PlWfH2fq6AlNm8NdSs/8Arref/rJv2j/h1t7zbXcbKklZTDI8YGnUcoXYLjOAQwDZ7Kk+KhfSjJqghgHOa4RfTB+WplqYy172jTW6h4LWk3a19hblvLHbz3FxPrARlRWIAQYIUnOrURgk5HEmvcmwXmZ5Np3BiGo9XDHOERV7CT2n58M9uA/72Xr29jK8PBkQBTjOkalXV/ZBJ9KhuxbXZQt0nuZElmYBn6yRmbWeahM5PHhyOe/jTWuc8F561sP9pUIDSG/crY3SYR7TeC2naa36oscvrAb4eAI4ZBPMdh7cUlhazXt/egTyxwK4RtDHJ05UIhPBAdBLEDu76Xo/kRrq+nCdUqBQI8BdC5bgQORxEM+OaceiyIm1kmPOad2z5AD7dVXkOnU7zoD67qrBqoe8ptTZhsdq20UEsrJMpLo76uAD8T3/AEcg8xg8a3724l2heyW0crxW9vwlaM4Z3PDSD2DII/snOcjBEeu28x7Le3A9WA/xj7Vpbo7VjtLq9iuXEbtMXBc4DAlyOJ4cQwI78+FQbI1Vbg0ep5+ikbGvK1unc+a1uIZLJ5GQtiZJJcjTkZPHmcFvIgcq0ZtrDaFzKkl0Le1hOkKJVjaZskEkk/R4Z8iO3JD3Z71PdXfV2oVrdFPWzFW+kc6RGcgZ5dh7T2cYlubDYqskN+kSzxyHJl4cMAYBPDgQeHiCKGg0S/kAcc7odVgN4P0W2zpY3dt+CXJlimkEckRmEgGWUBuB4fSyDzyvaDirNFQDYotJr3TaWcTRRYZrjiNLjiugY+Ljju5E8gMz4Uic7gedJkQ5UI39tuvu7CDmGldmH9VdBP8AdDe9TgVGjPby7TA1uZ7eJxp0/AA+gltWPpYcDn2mpIKo8nS1vQfcqzBuSlooopSYvEkQYFWAIIwQRkEHsIPMV5t7ZUUKiqqjkFAAHbwA4dtZaKELBdWSSLpkRXGc4ZQwz5HzrKiAAADAHAAd1eqKEIpCKWihCw21mkY0xqqL3KoUewrNRRQhYLuxjlXTIiup/NZQw9jWCLYcCqFWGIKG1BRGuA31sY5+Nb1FTZ4UUFhubNJFKyKrqeasoYHzB4VrQ7CgRCiwxKjc1Ea4OOWRjB9a36KLKKC8qgAwOAHZSsuaWioUptj3btlbWLeENz1CJM57+XOnECloqSSeVAAHCK0b3YkExBlhikI5F0Vj7kVvUUAkcIIB5WOG3VFCooVRyCgADyA4CtO72BbytqkgidvrNGpPuRmnCigEjhFArxHCFAVQAByAGAPIDlWO2skjGI0VBnOFUKM9+B28Kz0VClYI7JFdnVFDN9JgoBPmeZ9aV7NC4copdRgMVBIHHgDzHM+9ZqKELAlkiuXCKHb6TBQCfM8zyoeyQuHKKXX6LFQSOfI8xzPvWeihCwXNkkgAkRXAOQGUNg94zyPGvc0CupVgGU8wQCD5g86yUUITfabAt4m1RwxI3esag+4FbM9kjlS6KxU5XUoOD3jPI8Kz0VNk7qKHCQitCfd+2d9bwQs/1mjUn1JHGnCigEjhBAPK8qmBgU3ybuWzNra3hLE51GJCc9+cc6cqKASOEEA8pFXFGKWioUrQu9g28rapYYnb6zRqT7kVtw26ooVAFUcgAAB5AcBWSips8KKCw2tmkYxGioCc4VQoz34HbSfgSa+s0LrxjXpGrHdq54rPRRalJisKWSBzIEQORguFGojhwLcyOA9hWeioQisE1kjlS6KxQ5UsoJU8OKk8jwHLurPRQheWTIweRrRt93raNtSQQq31liQH0IHCnCipBI4UUFrLs6MayEQGT6eEX4uf0uHxczz7zWS3tljXSiqqjkFAA4+A4VloqFKwR2SKzOqKGb6TBQC3meZ9aw32xoZsddFHJjlrRWx5ZHCt2ipBI3UUFitrVI1Coqoo5BQAPYcK1rzYcExzLDFIe941Y+5Ga3qKASDaKHCxW9qsahUVVUcgoAA8gOFZaKKhSsEdjGrmQIgdubBQGPLmcZPIe1Z6KKEIooooQv/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6" name="Picture 8" descr="http://upload.wikimedia.org/wikipedia/fr/archive/0/04/20110915073543!Logo_Cdiscount_basel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2200" y="5358969"/>
            <a:ext cx="2232248" cy="7058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3951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Stratégie</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6" name="ZoneTexte 5"/>
          <p:cNvSpPr txBox="1"/>
          <p:nvPr/>
        </p:nvSpPr>
        <p:spPr>
          <a:xfrm>
            <a:off x="467544" y="3284984"/>
            <a:ext cx="8496944" cy="2862322"/>
          </a:xfrm>
          <a:prstGeom prst="rect">
            <a:avLst/>
          </a:prstGeom>
          <a:noFill/>
        </p:spPr>
        <p:txBody>
          <a:bodyPr wrap="square" rtlCol="0">
            <a:spAutoFit/>
          </a:bodyPr>
          <a:lstStyle/>
          <a:p>
            <a:pPr algn="ctr"/>
            <a:r>
              <a:rPr lang="fr-FR" dirty="0">
                <a:latin typeface="Arial" pitchFamily="34" charset="0"/>
                <a:cs typeface="Arial" pitchFamily="34" charset="0"/>
              </a:rPr>
              <a:t>En se basant sur l’exemple </a:t>
            </a:r>
            <a:r>
              <a:rPr lang="fr-FR" dirty="0" smtClean="0">
                <a:latin typeface="Arial" pitchFamily="34" charset="0"/>
                <a:cs typeface="Arial" pitchFamily="34" charset="0"/>
              </a:rPr>
              <a:t>de stratégie on </a:t>
            </a:r>
            <a:r>
              <a:rPr lang="fr-FR" dirty="0">
                <a:latin typeface="Arial" pitchFamily="34" charset="0"/>
                <a:cs typeface="Arial" pitchFamily="34" charset="0"/>
              </a:rPr>
              <a:t>peut imaginer des idées novatrices</a:t>
            </a:r>
            <a:r>
              <a:rPr lang="fr-FR" dirty="0" smtClean="0">
                <a:latin typeface="Arial" pitchFamily="34" charset="0"/>
                <a:cs typeface="Arial" pitchFamily="34" charset="0"/>
              </a:rPr>
              <a:t>.</a:t>
            </a:r>
          </a:p>
          <a:p>
            <a:pPr algn="ctr"/>
            <a:endParaRPr lang="fr-FR" dirty="0" smtClean="0">
              <a:latin typeface="Arial" pitchFamily="34" charset="0"/>
              <a:cs typeface="Arial" pitchFamily="34" charset="0"/>
            </a:endParaRPr>
          </a:p>
          <a:p>
            <a:pPr algn="ctr"/>
            <a:r>
              <a:rPr lang="fr-FR" dirty="0" smtClean="0">
                <a:latin typeface="Arial" pitchFamily="34" charset="0"/>
                <a:cs typeface="Arial" pitchFamily="34" charset="0"/>
              </a:rPr>
              <a:t>Le point clé de l’exemple repose sur le fait de choisir un endroit de vente à forte exposition.</a:t>
            </a:r>
          </a:p>
          <a:p>
            <a:pPr algn="ctr"/>
            <a:endParaRPr lang="fr-FR" dirty="0"/>
          </a:p>
          <a:p>
            <a:pPr algn="ctr"/>
            <a:endParaRPr lang="fr-FR" dirty="0" smtClean="0">
              <a:latin typeface="Arial" pitchFamily="34" charset="0"/>
              <a:cs typeface="Arial" pitchFamily="34" charset="0"/>
            </a:endParaRPr>
          </a:p>
          <a:p>
            <a:pPr algn="ctr"/>
            <a:r>
              <a:rPr lang="fr-FR" b="1" i="1" dirty="0" smtClean="0">
                <a:solidFill>
                  <a:schemeClr val="accent2"/>
                </a:solidFill>
                <a:latin typeface="Arial" pitchFamily="34" charset="0"/>
                <a:cs typeface="Arial" pitchFamily="34" charset="0"/>
              </a:rPr>
              <a:t>Idée novatrice: </a:t>
            </a:r>
          </a:p>
          <a:p>
            <a:pPr algn="ctr"/>
            <a:r>
              <a:rPr lang="fr-FR" b="1" dirty="0" smtClean="0">
                <a:solidFill>
                  <a:schemeClr val="accent2"/>
                </a:solidFill>
                <a:latin typeface="Arial" pitchFamily="34" charset="0"/>
                <a:cs typeface="Arial" pitchFamily="34" charset="0"/>
              </a:rPr>
              <a:t>Un site où les clients déposeraient une annonce d’un produit recherché. Le site proposerait donc de vendre l’objet sous un délais court à long suivant la rareté ou non de l’objet.</a:t>
            </a:r>
          </a:p>
        </p:txBody>
      </p:sp>
    </p:spTree>
    <p:extLst>
      <p:ext uri="{BB962C8B-B14F-4D97-AF65-F5344CB8AC3E}">
        <p14:creationId xmlns="" xmlns:p14="http://schemas.microsoft.com/office/powerpoint/2010/main" val="707837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Changements organisationnels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a:t>
            </a:r>
          </a:p>
        </p:txBody>
      </p:sp>
      <p:sp>
        <p:nvSpPr>
          <p:cNvPr id="5" name="ZoneTexte 4"/>
          <p:cNvSpPr txBox="1"/>
          <p:nvPr/>
        </p:nvSpPr>
        <p:spPr>
          <a:xfrm>
            <a:off x="899592" y="4725144"/>
            <a:ext cx="7272808" cy="646331"/>
          </a:xfrm>
          <a:prstGeom prst="rect">
            <a:avLst/>
          </a:prstGeom>
          <a:noFill/>
        </p:spPr>
        <p:txBody>
          <a:bodyPr wrap="square" rtlCol="0">
            <a:spAutoFit/>
          </a:bodyPr>
          <a:lstStyle/>
          <a:p>
            <a:pPr algn="ctr"/>
            <a:r>
              <a:rPr lang="fr-FR" dirty="0" smtClean="0">
                <a:latin typeface="Arial" pitchFamily="34" charset="0"/>
                <a:cs typeface="Arial" pitchFamily="34" charset="0"/>
              </a:rPr>
              <a:t>Exemple : Désormais on voit apparaitre des entreprises privatisées (banques par exemple) qui appartiennent en partie à leurs clients.</a:t>
            </a:r>
            <a:endParaRPr lang="fr-FR" dirty="0">
              <a:latin typeface="Arial" pitchFamily="34" charset="0"/>
              <a:cs typeface="Arial" pitchFamily="34" charset="0"/>
            </a:endParaRPr>
          </a:p>
        </p:txBody>
      </p:sp>
      <p:sp>
        <p:nvSpPr>
          <p:cNvPr id="6" name="ZoneTexte 5"/>
          <p:cNvSpPr txBox="1"/>
          <p:nvPr/>
        </p:nvSpPr>
        <p:spPr>
          <a:xfrm>
            <a:off x="683568" y="2996952"/>
            <a:ext cx="7632848" cy="923330"/>
          </a:xfrm>
          <a:prstGeom prst="rect">
            <a:avLst/>
          </a:prstGeom>
          <a:noFill/>
        </p:spPr>
        <p:txBody>
          <a:bodyPr wrap="square" rtlCol="0">
            <a:spAutoFit/>
          </a:bodyPr>
          <a:lstStyle/>
          <a:p>
            <a:pPr algn="ctr"/>
            <a:r>
              <a:rPr lang="fr-FR" dirty="0" smtClean="0">
                <a:latin typeface="Arial" pitchFamily="34" charset="0"/>
                <a:cs typeface="Arial" pitchFamily="34" charset="0"/>
              </a:rPr>
              <a:t>Il s’agit de la modification ou variation dans la performance d’une organisation. Ces changements vont des changements marginaux aux changements fondamentaux, à grande échelle ou transformationnels. </a:t>
            </a:r>
            <a:endParaRPr lang="fr-FR" dirty="0">
              <a:latin typeface="Arial" pitchFamily="34" charset="0"/>
              <a:cs typeface="Arial" pitchFamily="34" charset="0"/>
            </a:endParaRPr>
          </a:p>
        </p:txBody>
      </p:sp>
    </p:spTree>
    <p:extLst>
      <p:ext uri="{BB962C8B-B14F-4D97-AF65-F5344CB8AC3E}">
        <p14:creationId xmlns="" xmlns:p14="http://schemas.microsoft.com/office/powerpoint/2010/main" val="2263951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830997"/>
          </a:xfrm>
          <a:prstGeom prst="rect">
            <a:avLst/>
          </a:prstGeom>
          <a:noFill/>
        </p:spPr>
        <p:txBody>
          <a:bodyPr wrap="square" rtlCol="0">
            <a:spAutoFit/>
          </a:bodyPr>
          <a:lstStyle/>
          <a:p>
            <a:pPr algn="ctr"/>
            <a:r>
              <a:rPr lang="fr-FR" sz="2400" dirty="0">
                <a:solidFill>
                  <a:schemeClr val="bg1"/>
                </a:solidFill>
                <a:latin typeface="Arial" panose="020B0604020202020204" pitchFamily="34" charset="0"/>
                <a:cs typeface="Arial" panose="020B0604020202020204" pitchFamily="34" charset="0"/>
              </a:rPr>
              <a:t>Changements organisationnels</a:t>
            </a:r>
          </a:p>
          <a:p>
            <a:pPr algn="ct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6" name="ZoneTexte 5"/>
          <p:cNvSpPr txBox="1"/>
          <p:nvPr/>
        </p:nvSpPr>
        <p:spPr>
          <a:xfrm>
            <a:off x="467544" y="3140968"/>
            <a:ext cx="8496944" cy="2862322"/>
          </a:xfrm>
          <a:prstGeom prst="rect">
            <a:avLst/>
          </a:prstGeom>
          <a:noFill/>
        </p:spPr>
        <p:txBody>
          <a:bodyPr wrap="square" rtlCol="0">
            <a:spAutoFit/>
          </a:bodyPr>
          <a:lstStyle/>
          <a:p>
            <a:pPr algn="ctr"/>
            <a:r>
              <a:rPr lang="fr-FR" dirty="0">
                <a:latin typeface="Arial" pitchFamily="34" charset="0"/>
                <a:cs typeface="Arial" pitchFamily="34" charset="0"/>
              </a:rPr>
              <a:t>En se basant sur l’exemple </a:t>
            </a:r>
            <a:r>
              <a:rPr lang="fr-FR" dirty="0" smtClean="0">
                <a:latin typeface="Arial" pitchFamily="34" charset="0"/>
                <a:cs typeface="Arial" pitchFamily="34" charset="0"/>
              </a:rPr>
              <a:t>du changement organisationnel on </a:t>
            </a:r>
            <a:r>
              <a:rPr lang="fr-FR" dirty="0">
                <a:latin typeface="Arial" pitchFamily="34" charset="0"/>
                <a:cs typeface="Arial" pitchFamily="34" charset="0"/>
              </a:rPr>
              <a:t>peut imaginer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l’exemple repose sur le fait de mettre en confiance les clients car ils y voient une certaine appartenance.</a:t>
            </a:r>
          </a:p>
          <a:p>
            <a:pPr algn="ctr"/>
            <a:endParaRPr lang="fr-FR" dirty="0" smtClean="0"/>
          </a:p>
          <a:p>
            <a:pPr algn="ctr"/>
            <a:endParaRPr lang="fr-FR" dirty="0" smtClean="0"/>
          </a:p>
          <a:p>
            <a:pPr algn="ctr"/>
            <a:r>
              <a:rPr lang="fr-FR" b="1" i="1" dirty="0" smtClean="0">
                <a:solidFill>
                  <a:schemeClr val="accent2"/>
                </a:solidFill>
                <a:latin typeface="Arial" pitchFamily="34" charset="0"/>
                <a:cs typeface="Arial" pitchFamily="34" charset="0"/>
              </a:rPr>
              <a:t>Idée novatrice: </a:t>
            </a:r>
          </a:p>
          <a:p>
            <a:pPr algn="ctr"/>
            <a:r>
              <a:rPr lang="fr-FR" b="1" dirty="0" smtClean="0">
                <a:solidFill>
                  <a:schemeClr val="accent2"/>
                </a:solidFill>
                <a:latin typeface="Arial" pitchFamily="34" charset="0"/>
                <a:cs typeface="Arial" pitchFamily="34" charset="0"/>
              </a:rPr>
              <a:t>Une interface mise à disposition via un site internet où se sont les clients d’un restaurant qui voteraient la carte, les menus, le plat du jour…</a:t>
            </a:r>
          </a:p>
        </p:txBody>
      </p:sp>
    </p:spTree>
    <p:extLst>
      <p:ext uri="{BB962C8B-B14F-4D97-AF65-F5344CB8AC3E}">
        <p14:creationId xmlns="" xmlns:p14="http://schemas.microsoft.com/office/powerpoint/2010/main" val="600992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Entreprises à </a:t>
            </a:r>
            <a:r>
              <a:rPr lang="fr-FR" sz="2400" dirty="0" err="1" smtClean="0">
                <a:solidFill>
                  <a:schemeClr val="bg1"/>
                </a:solidFill>
                <a:latin typeface="Arial" panose="020B0604020202020204" pitchFamily="34" charset="0"/>
                <a:cs typeface="Arial" panose="020B0604020202020204" pitchFamily="34" charset="0"/>
              </a:rPr>
              <a:t>benchmarkers</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a:latin typeface="Arial" panose="020B0604020202020204" pitchFamily="34" charset="0"/>
                <a:cs typeface="Arial" panose="020B0604020202020204" pitchFamily="34" charset="0"/>
              </a:rPr>
              <a:t>Définition du concept</a:t>
            </a:r>
          </a:p>
        </p:txBody>
      </p:sp>
      <p:sp>
        <p:nvSpPr>
          <p:cNvPr id="5" name="ZoneTexte 4"/>
          <p:cNvSpPr txBox="1"/>
          <p:nvPr/>
        </p:nvSpPr>
        <p:spPr>
          <a:xfrm>
            <a:off x="683568" y="3645024"/>
            <a:ext cx="7992888" cy="1200329"/>
          </a:xfrm>
          <a:prstGeom prst="rect">
            <a:avLst/>
          </a:prstGeom>
          <a:noFill/>
        </p:spPr>
        <p:txBody>
          <a:bodyPr wrap="square" rtlCol="0">
            <a:spAutoFit/>
          </a:bodyPr>
          <a:lstStyle/>
          <a:p>
            <a:endParaRPr lang="fr-FR" dirty="0" smtClean="0"/>
          </a:p>
          <a:p>
            <a:endParaRPr lang="fr-FR" dirty="0"/>
          </a:p>
          <a:p>
            <a:endParaRPr lang="fr-FR" dirty="0" smtClean="0"/>
          </a:p>
          <a:p>
            <a:endParaRPr lang="fr-FR" dirty="0"/>
          </a:p>
        </p:txBody>
      </p:sp>
      <p:sp>
        <p:nvSpPr>
          <p:cNvPr id="6" name="ZoneTexte 5"/>
          <p:cNvSpPr txBox="1"/>
          <p:nvPr/>
        </p:nvSpPr>
        <p:spPr>
          <a:xfrm>
            <a:off x="539552" y="3212976"/>
            <a:ext cx="7848872" cy="369332"/>
          </a:xfrm>
          <a:prstGeom prst="rect">
            <a:avLst/>
          </a:prstGeom>
          <a:noFill/>
        </p:spPr>
        <p:txBody>
          <a:bodyPr wrap="square" rtlCol="0">
            <a:spAutoFit/>
          </a:bodyPr>
          <a:lstStyle/>
          <a:p>
            <a:endParaRPr lang="fr-FR" dirty="0"/>
          </a:p>
        </p:txBody>
      </p:sp>
      <p:sp>
        <p:nvSpPr>
          <p:cNvPr id="7" name="ZoneTexte 6"/>
          <p:cNvSpPr txBox="1"/>
          <p:nvPr/>
        </p:nvSpPr>
        <p:spPr>
          <a:xfrm>
            <a:off x="539552" y="2924944"/>
            <a:ext cx="8136904" cy="2585323"/>
          </a:xfrm>
          <a:prstGeom prst="rect">
            <a:avLst/>
          </a:prstGeom>
          <a:noFill/>
        </p:spPr>
        <p:txBody>
          <a:bodyPr wrap="square" rtlCol="0">
            <a:spAutoFit/>
          </a:bodyPr>
          <a:lstStyle/>
          <a:p>
            <a:r>
              <a:rPr lang="fr-FR" dirty="0" smtClean="0">
                <a:latin typeface="Arial" pitchFamily="34" charset="0"/>
                <a:cs typeface="Arial" pitchFamily="34" charset="0"/>
              </a:rPr>
              <a:t>Le </a:t>
            </a:r>
            <a:r>
              <a:rPr lang="fr-FR" i="1" dirty="0" smtClean="0">
                <a:latin typeface="Arial" pitchFamily="34" charset="0"/>
                <a:cs typeface="Arial" pitchFamily="34" charset="0"/>
              </a:rPr>
              <a:t>benchmark</a:t>
            </a:r>
            <a:r>
              <a:rPr lang="fr-FR" dirty="0" smtClean="0">
                <a:latin typeface="Arial" pitchFamily="34" charset="0"/>
                <a:cs typeface="Arial" pitchFamily="34" charset="0"/>
              </a:rPr>
              <a:t>, est une technique de marketing qui consiste à étudier et analyser les techniques de gestion, les modes d'organisation des autres entreprises afin de s'en inspirer et d'en tirer le meilleur. C'est un processus continu de recherche, d'analyse comparative, d'adaptation et d'implantation des meilleures pratiques pour améliorer la performance des processus dans une organisation.</a:t>
            </a:r>
          </a:p>
          <a:p>
            <a:endParaRPr lang="fr-FR" dirty="0" smtClean="0"/>
          </a:p>
          <a:p>
            <a:endParaRPr lang="fr-FR" dirty="0" smtClean="0"/>
          </a:p>
          <a:p>
            <a:endParaRPr lang="fr-FR" dirty="0" smtClean="0"/>
          </a:p>
        </p:txBody>
      </p:sp>
      <p:sp>
        <p:nvSpPr>
          <p:cNvPr id="8" name="ZoneTexte 7"/>
          <p:cNvSpPr txBox="1"/>
          <p:nvPr/>
        </p:nvSpPr>
        <p:spPr>
          <a:xfrm>
            <a:off x="683568" y="4797152"/>
            <a:ext cx="5112568" cy="1754326"/>
          </a:xfrm>
          <a:prstGeom prst="rect">
            <a:avLst/>
          </a:prstGeom>
          <a:noFill/>
        </p:spPr>
        <p:txBody>
          <a:bodyPr wrap="square" rtlCol="0">
            <a:spAutoFit/>
          </a:bodyPr>
          <a:lstStyle/>
          <a:p>
            <a:r>
              <a:rPr lang="fr-FR" dirty="0" smtClean="0">
                <a:latin typeface="Arial" pitchFamily="34" charset="0"/>
                <a:cs typeface="Arial" pitchFamily="34" charset="0"/>
              </a:rPr>
              <a:t>Exemple:  Auchan  a </a:t>
            </a:r>
            <a:r>
              <a:rPr lang="fr-FR" dirty="0" smtClean="0">
                <a:latin typeface="Arial" pitchFamily="34" charset="0"/>
                <a:cs typeface="Arial" pitchFamily="34" charset="0"/>
              </a:rPr>
              <a:t>fait venir</a:t>
            </a:r>
            <a:r>
              <a:rPr lang="fr-FR" dirty="0" smtClean="0">
                <a:latin typeface="Arial" pitchFamily="34" charset="0"/>
                <a:cs typeface="Arial" pitchFamily="34" charset="0"/>
              </a:rPr>
              <a:t> </a:t>
            </a:r>
            <a:r>
              <a:rPr lang="fr-FR" dirty="0" smtClean="0">
                <a:latin typeface="Arial" pitchFamily="34" charset="0"/>
                <a:cs typeface="Arial" pitchFamily="34" charset="0"/>
              </a:rPr>
              <a:t>250 habitants ainsi que 130 producteurs </a:t>
            </a:r>
            <a:r>
              <a:rPr lang="fr-FR" dirty="0" smtClean="0">
                <a:latin typeface="Arial" pitchFamily="34" charset="0"/>
                <a:cs typeface="Arial" pitchFamily="34" charset="0"/>
              </a:rPr>
              <a:t>locaux à </a:t>
            </a:r>
            <a:r>
              <a:rPr lang="fr-FR" dirty="0" smtClean="0">
                <a:latin typeface="Arial" pitchFamily="34" charset="0"/>
                <a:cs typeface="Arial" pitchFamily="34" charset="0"/>
              </a:rPr>
              <a:t>la Centrale </a:t>
            </a:r>
            <a:r>
              <a:rPr lang="fr-FR" dirty="0" smtClean="0">
                <a:latin typeface="Arial" pitchFamily="34" charset="0"/>
                <a:cs typeface="Arial" pitchFamily="34" charset="0"/>
              </a:rPr>
              <a:t>de Villeneuve d’Ascq , </a:t>
            </a:r>
            <a:r>
              <a:rPr lang="fr-FR" dirty="0" smtClean="0">
                <a:latin typeface="Arial" pitchFamily="34" charset="0"/>
                <a:cs typeface="Arial" pitchFamily="34" charset="0"/>
              </a:rPr>
              <a:t>dans le but de faire choisir aux habitants les produits qui seront référencés dans les magasins.</a:t>
            </a:r>
          </a:p>
          <a:p>
            <a:endParaRPr lang="fr-FR" dirty="0"/>
          </a:p>
        </p:txBody>
      </p:sp>
      <p:sp>
        <p:nvSpPr>
          <p:cNvPr id="3074" name="AutoShape 2" descr="data:image/jpeg;base64,/9j/4AAQSkZJRgABAQAAAQABAAD/2wCEAAkGBxMSEhISEhMWFRUXFRgYFxcYFxUbFxgdGRwbGBcgGh8aHyggIR0lHRccITEiJSkuLy4uFyAzODMsNygtLi4BCgoKDg0OGxAQGy4mICYvMi8vNC0tNCwvLDA1LC83LDQsLywuLCwsLCwwLCwvNCwsLCwsLCwsLCwsLCwsLCwsLP/AABEIAOUA3AMBEQACEQEDEQH/xAAcAAEAAgIDAQAAAAAAAAAAAAAABgcEBQEDCAL/xABQEAABAwIBBwYHDAcFCQEAAAABAAIDBBEhBQYHEiIxQRNRYXGBkRQXMnKCkqEWQlJTVJOisbLR0tMVIzRkc6PjVWKD8PEzNUNEs8HCw+El/8QAHAEBAAIDAQEBAAAAAAAAAAAAAAUGAwQHAgEI/8QAQxEAAgECAgUIBwUHAwUBAAAAAAECAwQRIQUSMUFRBhMUYXGBkaEiUrHB0eHwFRYyQlMjMzRicpLSgqLCByRDsvE1/9oADAMBAAIRAxEAPwC8UAQBAEAQBAEAQEdznzxp6FzGSiRzntLgGBpsAbY6zhvN7dRWCtcRpNJkro7Q9e+jKVNpJZZ4+WCZpfGtR/FVHqRfmLD06nwf13kj91bz1oeL/wAR41qP4qo9SL8xOnU+D+u8fdW89aHi/wDEeNaj+KqPUi/MTp1Pg/rvH3VvPWh4v/EeNaj+KqPUi/MTp1Pg/rvH3VvPWh4v/EeNaj+KqPUi/MTp1Pg/rvH3VvPWh4v/ABHjWo/iqj1IvzE6dT4P67x91bz1oeL/AMR41qP4qo9SL8xOnU+D+u8fdW89aHi/8R41qP4qo9SL8xOnU+D+u8fdW89aHi/8R41qP4qo9SL8xOnU+D+u8fdW89aHi/8AE2GQtIFLVzMgY2Vr3X1S9rA02BNrhxxsCvdO7hOWqsTVvOT91a0XWm4tLbg3j5pEsW0QYQBAEAQBAEAQBAEAQBAEAQBAEAQFA5/5U8IrpnA3aw8m3qZge91z2qEuZ69Rs6hoS16PZQi9rzff8sER5YCWCAIAgCAIAgCAIDIydWOhljlZ5THtcOw37l9jJxaaMNejGtTlTlsaaPSFFVNljZKw3a9rXN6nC4+tWCMlJJo5HWpSpVJU5bU8H3HevpjCAIAgCAIAgCAIAgCAIAgCAIDVZ0ZT8GpJ5r2LWHV847LPpELHWnqQcjd0dbdJuoUtzefZtfkedSVAnWAh9CAIAgMiSie2JkxGw9zmtPOWaut9odx5l9cWlrGGNaEqjpJ5pJvvxw9hjr4ZggCAIAgLm0SZV5WkMJO1C63ouu5vt1h2BS1lU1oavA57ynteaulVWya81k/cycrcK2EAQBAEAQBAEAQBAEAQBAEAQFbaZcp2jgpgcXEyO6m7Lb9BJPqqPv55KJb+SlrjOdd7sl37fd4lUqNLuEAQBAEBbmcWbOrkWOMDbga2U9ZuZewBzvVClKtHC3S3rP4lDsdJ62mJTx9Gbce78vsXiVGosvgQBAEBt8lZs1dSLwwPc34RAazsc6wPYssKNSf4UaFzpO0tsqtRJ8Nr8Fiyw9H+aFZRVHKyGMRuYWvaHku52kACxIItv3EretrepTli9hVNN6Xs7yhzcMdZPFPDLr347OrgWKt8qYQBAEAQBAEAQBAEAQBAEAQBAUBn7lTwiuneDdrXcmzqZs4dBN3ekoS5nr1GzqOhbXo9lCO9rF9r+CwXcR9YCVCAIAgN3mVk3witp4yLt19Z3Nqs2jfrtbtWa3hr1EiN0tc9Hs6k9+GC7Xl8z0DLGHNc1wuHAgjnBwKm2sVgctjJxkpLajzflmgNPPLC7ex5b1gHA9ose1QFSGpJxOuWlwrijCqt6x+PgYa8mwdlNA6RzWMaXOcQGtG8k7l9SbeCPFSpGnFzm8EtpamR806TJsQqa9zXycGkazWngGN987p3DotdSMKNOhHXq7TnemuU8ppxpvVh5y+HYu8wsraTJXEimjbG3g5+0/uGyOrFYKmkZP8AAih1tLTb/ZrDtI7UZ61pO1Uv6mho+yAFr9Kry/MT+jeTumb5KcnzceMsm+yKWPjgus6o8+K1u6of2lp9hBX1XFdfmLVQ5Faq/a3Mm+pJe3WNpQaUKxhHKCOUcbt1Xd7bD2LPC9qLbmbv3St1HBVZ49er7kixM088IK4WbsSgXdG449bT74e3nAUhRuI1dm0rmktD17F4yzjua9/B/WJI1nIkIAgCAIAgCAIAgCAIDVZ05T8GpJ5r2LWHV852yz6RCx1p6kHI3dHW3SbqFLc3n2LN+R51UCdYCH0IAgCAszQzk27qipI3ARNPXZz/AKmd6kLCGbl3FO5WXOEadBf1P2L3lpqSKUU/phyXqVMdQBhKyzvOZYY9bS31Soq+hhNS4l95LXWvbyovbF5dj+ePiQBaRaSzdF+SWQwy5SnwDQ4Rk8Gt8tw6SdkccDzqQtIKMXVkUflXpPV/7dPJLGXuXv71wIpnHlySsmdK/AbmM4MbwA6ec8So6vWlVlizktzcSrz1n3dRpZ5eA7V4jHezp/I/kzClTjfXMcZvOKf5Vufa9q4Lr2Y6yHQztZATvw+teHNFU0nyx0fY1HSznJbdXDBPg22lj2Y4bGbKXNqoFMKsRl0JJ2hvFja5G+1749HUsypTcNfDI29Fco7TSGChjFvYpb+zBtexmspqh0b2vjcWuabtcDYgrym08UTtSnGpFwmsU9pcuYmfTasCGezJxuO5svVzO529o5hK290qnoy2+05/pnQUrTGrRzh5x7err8eLmy3CuBAEAQBAEAQBAEAQFa6ZsqWZBTA4uJkfjwGyy/QSXeqo+/nko95b+SlrjOdd7vRXtfu8SqlGl3CAIAgCAv7MHJvg9DA0iznN5R3Pd+1j0gWHYpu2hqU0jl2mrnpF7OS2J4Lu+eLJCs5FEU0mZM5ehkIG1FaUdTfL+iXHsC1ruGtTfVmTfJ+65i9insl6Pjs88Ci1DHSy18/X+C5PpKNuGsGh3SIwC7veQVv3r5ujGmvrA4dyhu3VnKXrSb7vrArYm1zzKJSxZF6Esle6QpW72OWfYs35JmCSsx+hEklgjsgbdw7fYLr5J4IiNP3VS10bWq08pKOXVjlj3Y4m1yTQGeaOJuGsbE8Gje5x6AAT2LzSg5yUUcBo03UmootDKmetFTRCnhHLhrNQNbbk7AWsXHA4c11L1LyjTjqxzJ+ekaNukqebWzD4/Apma2s6wsLmw32HAKMxxzO16Pryr2tKtLbKMW+9JnfBFq2cSQcCLGx6Df7vYvDnhsKjyj5XxsZStaEMam9yWEV3P8X/AK9b2Eqpc/a5lryh4HB7GH2gA+1Z431Zb8Tly0ncY4t49y92BuqLSjKP9tAx3Sxzm+w6yzw0lL80TZhpaX5o+H0ya5t5zxVoPJtkaRvDmG3rC7ey9+hSFG4jV2Yknb3UK69FPw9+w3izmyEAQBAEAQBAUBn5lTwiuneDstdybOpmzh0E3PpKEuZ69Rs6joW16PZQjvaxfa/gsF3EfWAlQgCAIDY5u5O8JqYIOD3gO80Yv+iCvdKGvNRNS/uejW06vBZdu7zPRoFsAp85I3icoD5kYHAtIuCCCOcHAo1ifYycWmtqK9izZybkwcpVP5aTe1rgD1asY39bsL8yj+aoUFjN4v63ExpPlVWlHDHUXBbX37fDDrIlnlnJ4dK1wZqMYC1oJuTc3JPAHdh0b1H3Vxz0k0skc+vLrpEk0sEiOzGzTfeQLd4KwQWeJcOQ+jbh3qunB82k83ksXw49xhrKdeOWOsbr41ia91bU7mjOjU/DJNPvMtkgPHsWJpo4jpPktpGyqOKpucd0opvFdaWafblwbD5APuRRbNjQ3JK9vaqdeDhT3uSwbXBJ54vjsW3qeGTfFZTtkIRhFRisEskZWTYZJJGRRAuc9wAbzk/V18AvqhrvBEZpawsbqg+mRTilt3rse3u37My1sm6MYQ1pnle51hrBlmsvxFyCSOnBSMNHQX4mcenoq2VR6jlq45Y4Y4deC9hI6DNGih8mnYTzvu8/TvbsW1C1pQ2RM8LOhDZFe32m7a0AWAsFnNk5QBAEAQBAEBqc6sp+DUk817FrCG+c7ZZ9IhYq09SDkb2jbXpN1Clubz7Fm/I87KCOsBAEAQBAWFocybr1EtQRhGzVb5z+bqa0j0lvWMMZOXAqvKq51KEKK/M8X2L5vyLdUoUMxco5QigYZJntY0cSd/QBvJ6BivE5xgsZPA8VKkaa1pPBFcZx6SHvuykbqN3co4DXPmjcOs3PUoyvpBvKn4kNcaUbypZdZA55nPJfI4uJOLnEkk9JOJKjXrSeLMWj9F3mk6urQi5Pe3sXa3/9e5MxJKj4Pfx/+L2opHUdDcibS0wqXP7SfX+Fdi39/gjoJXsuqSSwQQ+hAEAQBAWPoayaHST1Dh5ADGdbrlx67AD0it+whi3IqPKu5cacKC35vu2fXUWwpMo4QBAEAQBAEAQBAVppmynZkFMDi4mV+PAbLOwku9VR9/PJR7y4clLXGU673eiva/d4lVqNLsEAQBAEBemjXJZp6FheNV0hMjr8L4N+i0HtUzaQ1Kee/M5pygulXvJYPFRyXv8APEws5tIcUN46a0sm4v8A+G3u8o9WHTwWCvfxhlDN+RUbnSUIejTzfl8yssp5TmqX68z3PdwvuHQ0DADoCialWVR4yZCTqVK0882/rJGBJMBuxPsRQ4l90FyHqVsK1/jGPq/mfa/yrq29hiveTiV7OoW1tRtqapUYqMVuWX12nC+mcIAgCAIAgCAuvRNRcnQh53yyOf2CzB9kntUvZRwp48TnXKavzl7qr8qS9/vJotsrwQBAEAQHXNM1gu9waN1yQB7V8bS2nxtLadP6Rh+Nj9dv3r5rx4nnnIcUP0jD8bH67fvTXjxHOQ4ofpGH42P12/emvHiOchxRBc6c0GVtQ+c18bQQ0NbqtOqALWvrjjc9q0q1uqk9bXX13lm0bykpWVuqKp48XrYYvw7jUeLSL+0YvUb+YsXQ4+uvrvN775U/0/8Af8h4tIv7Ri9Rv5idDj66+u8ffKn+n/v+Q8WkX9oxeo38xOhx9dfXePvlT/T/AN/yHi0i/tGL1G/mJ0OPrr67x98qf6f+/wCRn5JzUoaAuqampZPqWLGgNtreaHEudzcBieke40aVH05yxI3SnKx1aLjD0Fvzxb6lksPrdiaHOrPOasJY28cPwAcXeeePVu67XWlcXk6uSyX1tOdXV9Otkso/W0jHScAtRLEaP0dc39ZUbeOL8kuLe5fSzMeWe+AwHtP+eZZVHA7HoHktbaMSqS9Or6z3f0rd27X1LI6V6LSEAQBAEAQBAEB9RxlxDWi5JAA5ycAiWJ5lJRTb2I9JZIohBBDCP+HG1t+ewsT2nFWCEdWKiciuq7r1p1X+ZtmWvRgCAIAgCA0eeeSDVUkkTfLFns6XNxt2i47Vr3NJ1Kbitpq3lF1aTitu4ot7CCQQQQbEEWII3g9KrzTWTKs008GcWQ+CyAWQCyAWQCyAWQBAcOcALn/VfYrEm9B6CuNK1tSnlFfiluXxfBeOCzMWWUu6uAWVLA7bovRVto2gqNvHBb3vk+Lf0luPhfSSCAIAgCAIAgCAICUaNsmcvXxXF2x3ld6Pk/TLVsWsNaourMhdP3PMWUsNsvRXft8sS91NHMwgCAIAgCAICt8/q7Jpe4OjMlQMC6JwbYjCz3WLSeG5xFrYKLvJ2+OaxfV9fEhr6pa4tNYy6ve//pXEhFzqggcATc9psPqUU8MciFeGOR8r4fAgCAIAgCA4c4AXP+q9KOJNaC0JW0rc81DKKzk+C+L3L3JmJI8uNz/osqWB3SxsaFlQjQoRwivPrfFs+V9NwIAgCAIAgCAIAgCAuLRZkgU1Py8tmvqCAwH4IuWAdLsXdVlK2dPUjrPeUDlHdu4r8zTzVPb27/DJduJPVulYCAIAgCAIDQZ8V0kNJIYQ4yOIY0tBJGtvItj5IOPA2WvdTlGm9Xaat5OcKL1Nuwpf9GTfEyeo/wC5QPNVPVfgVrmanqvwH6Nm+Jk9R/3JzU/VfgOZqeq/Afo2b4mT1H/cnNT9V+A5mp6r8B+jZviZPUf9yc1P1X4DmanqvwPmSglaC50UgA3kscAO0hHTmli0z46U0sXF+BjrGYwgOQF9MtCjOvVjShtk0l38eC69x0TMe4+S63DArKsEsjvOhrSz0baxoU5x4t4r0nvfw4I6+Qd8F3cV9xJTpVD14+KHIO+C7uKHrpFL1l4ocg74Lu4r6OfpesvFHHIu+Ce4r4euep+svEck74J7ig52HrLxPlzCN4IQ9KUZbGcL6eggCAICTZh5smtnGsDyMZBkPPzNHSfYL9C2Lajzks9hDaa0mrKh6P45bPj3e03OkLOsmqijpyNSleHC3kukb1cG21fWWW6r+mlHd7SP0HopK1lOttqLDrUX73t8C2aGqbLHHKzFr2tcOpwuPrUpGSkk0UatSlSqSpy2pteB3r6YwgCAIAgCAIDTZ35Z8DpZJxYuFgwHcXONh3YnsWKvU5uDkSGi7LplzGk9m/sX1gVl40634EHqP/Go7p1TqLj91rPjLxXwNxmlnxXVlVHBqwhp2nkMfcMb5Xv95wA6SFlo3NSpNRyNDSeg7KztpVcZY7Fmtu7d39iMTSRnPyzzSxH9VGdsjc944ea36+oLXvrnWfNx2I5dpK715c3HYtvW/kQdRxFBAEAQBALoBdALoD5ll1bcSRfo/wA4L3GKZe+THJOjpGj0qvP0cWtWO3Li93due1GLJITvKyYYHVLOxt7OnzdvBRXV797fWz5X02wgCA2+bOb0tbKI4hYCxe8jZYOc9PMOPeRlpUpVJYI0NIaQpWVLXqbdy3t/W17if505bhyXTCgoz+tI23X2ma29zj8Y7gOAtuGqt2tVjQhzcNv15lX0bZVdKXHTLr8O5bnhuX8q38XxeJVKjS7l0aJcqcrRmInahdq9Oq7ab7dYeipaynrU8OBzzlNa81d84tk1j3rJ+595N1uFcCAIAgCAIAgKr0zZUu6CmB3Ayu6zdrPZrd4UbfzzUO8uvJS1wjOu9/or2v3eBWijy4lraNs3niimlD+SlqBqsfa5YwGxIFxiTrceDSpK1ovm208Gzn3Ky6lXq9HpvDVWfa/gvBtnHisHyv8Ak/1Fi+zf5vL5lB+x36/l8x4rP3v+T/UT7N/m8vmPsd+v5fMeKz97/k/1E+zf5vL5j7Hfr+XzOfFX+9/yf6ifZn83l8z59j/z+XzHir/e/wCT/UT7M/m8vmPsj+fy+Y8Vf73/ACf6ifZn83l8x9kfz+XzHir/AHv+T/UT7M/m8vmPsj+fy+Zj5R0ZujikkbUa5Yxzg3kra2qL2vrnm5l5no5xi2peXzPFTRTjFyUscOr5lfqMIg66kbIPMfr/ANPaskGdL/6eXmEq1q+qS9kv+JirIdPCAICZ5raPZ6m0k94Id+ItI4f3WncOk9gK26NpKecskV7SXKGhbYwpenPq2Lte/sXkb7L+eFPQRGkyaG6wwdILFrTxN/fv6dww32sM1S4hSjqUiMstD3F9V6TfN4blvf8AivP2lYSyFxLnEucSSSTcknEkk7yo5vHNlyjFRSjFYJHyh6JjosypyNa1hOzM0sPNreUw9dxb0ltWc9WphxK/yktees3NbYPHu3/HuLuUwc5CAIAgCAIAUB51zqyn4TVzzXuHPIb5rdlnsAUDWnrzcjrGjbbo1rClvSz7Xm/M1Sxm8EAQBActF8BiUPjeGbPRub2ThTU0EA94wA24u3vPa4k9qnqUNSCiclvrl3NxOrxflu8jYrIagQBAcEIDz9l+g8HqZoeDHkDzTi36JCrVeGpUcSo3FPm6so8GYcMBkIjb5TyGgXAuSdkXOAxtivMFjJJEvybv1Y6SpVZPCOOD7GsPJ4PuN9T6Nq929jGedI3/AMbrfVnVe469PlJYR2Sb7E/fgRyegMb3Mf5TXFrgOdpscesLSm3FtFXvv+oNODcbei2+Mnh5LHHxRYmiOngcZtaJhmYWua8i7gCLHVvusRvHw1I6PcZY4rNEFDlHe6R1o1pYLhHJYe197ZGs7s8KyofJC88kxrnNdGy4BsSCHHe76uhYq9xUm3F5HSNF6HtKEY1YLWbSab9y2L29ZFFrE4EAQHZTzuY9r2mzmuDmnmINx7QieDxR4qQjOLhLY1gz0hkmuE8MUzd0jGutzXFyOsHDsVghLWipI5Hc0HQrSpS2xbRlr0YAgCAIAgI9n7lXwahmeDZzhybMbG78MOkNu70VguZ6lNsldC2vSLyEXsWb7F8Xgu8oFQh1EIAgCAICRaP8m+EV0DSLtYeUd1MxHe7VHas9tDWqIidN3PMWU2tryXf8sS/VNnLwgCAIAgKo0s5P1KiOYDCRlj5zOf0XN9VQ+kaeE1LiQOlaeFRT4+4gwJGIwI3FRyeBFJ4HoPI1aJ4IZh79jXHoJGI7DcKzU568FLiW+lPnIKXFFQ6RaHkq6W26QNkHpYO+k1yhL6GrWfXmV3SNPUrvrzPjR/lHka6K5s2S8TvT8n6QavllU1Kq68j5o+rqV115fXefGlHJ3I173AbMrRIOa52Xdt2k+ks95DVqdp2/k5c89ZKL2xeHw8nh3ERWqTwQBAEBcOh/KmvTSU5OML7jzX3P2g7vClbGeMHHgUHlTa6lxGstkl5r5YE+W6VcIAgCAICqNMuVLyQ0wODWmR3W7BvaAD66jL6eaiXfkpa4U513vyXYtvjl4FbrQLeEAQBAEBaehnJlmz1JG8iJp6BtP7CS31VJWEMnLuKTyrucZQoLd6T9i9/iWYpAp4QBAEAQEU0mZP5Wic4DaicJB1eS72OJ7Fp30Nak3wzNDSNPXoN8MymVAlaLc0U1+vSOiJxiebD+6/aH0tbuU3o+eNPV4Fh0XU1qOrwf17zA0vUN2U844OdGfSGs37Lu9Y9JQyjLuMWlqfoxn3FZseQQQbEG4PMRuUSng8SETweKLD0lRiqoKWtaMRbWtwEgGtfqe0DtUxdftKUaiOsckLxOo4bpxx718m/Aq1Rx0EIAgCAlOjXKnIV0YJs2X9U70vI+kAO0rZtJ6tRdeRCcoLXn7KTW2PpLu2+WJeymTmgQBAEBwTbEoFmec85cp+E1U8/B7zq+aNln0QFA1Z683I61o+26NbQpcFn27/M1qxm4EAQBAEB6FzOyb4PR08RFnagc7zn7Tu4m3YpyhDUppHKdK3PSLupU3Y4LsWSN0sxHhAEAQBAdVXTtkY+N2LXtLT1OFj9a+SipJpnmUVKLi9554qqcxvfG7ymOc09bTY+0KsSi4yae4p84uMnF7iXaK6/k6sxE4SsI9Ju0PZrd63tHzwqavEkdF1NWrq8UWBnxQ8tQ1DeLW6462bWHWAR2qSuoa9KSJe9p69CS7/AoxV0qpY+ZNqzJtVRGxc2+pfhr7TD2SNJ7lL2b5yhKnw+vaWvk5e8xUjL1ZeT2+8qoiy0Dt20IfQgCA5Y8ggg2INwRvBG5D40msGejsgZSFTTQzi22wE24O3OHY4Edin6c9eCkckvbZ21xOk9z8t3ijYL2aoQBARvSHlTwehmINnPHJN634G3SG6x7Fr3U9Sm/Al9B2vSL2Cexek+754FCKFOnhAEAQBAbjNHJnhNZBERdpeC7m1W7Tu8AjtWWhDXqJEfpS56NaVKi24ZdryR6HU6cpCAIAgCAIAgKZ0mZP5Ktc4DZlaHjmv5Lva2/pKCv6erVx4lb0nT1K2PHMj+Sa0wTxTD3j2uw4gHEdouO1a1KepNS4GnRqc3UU+DPQmDm84I7CCrLtLfk0eesq0ZhmliPvHub1gGwPaMVWqsNSbjwKhWhzdRx4MkOjTKPJVrWk7MrSw81/Kb23FvSWzYVNWrhxNzRtXUrYccjTZ+5N8Hrp2gbLnco3qftYdAJI7F6uYalRo7roW55+yhLelg+7L2YMj6wEqEAQBAW1ocyrrQzUzjjG7Xb5rsCB1OF/TUnYzxi4lF5VWurVhXX5lg+1bPFewsVb5UwgCArPSzFUzyQwwwTSMY0vc5kb3NLnYAXAtcAfSUfeqcmoxTLhyZnb0ITq1akVJvBYtJ4Lte/3EA9zlZ8kqPmZfwrR5mp6r8C0/aVn+rD+5fEe5ys+SVHzMv4U5mp6r8B9pWf6sP7l8R7nKz5JUfMy/hTmanqvwH2lZ/qw/uXxHucrPklR8zL+FOZqeq/AfaVn+rD+5fEe5ys+SVHzMv4U5mp6r8B9pWf6sP7l8SfaJs35YpZp54nxkNDGB7XNJ1jdxAcOGqBfpK3bKlKLcpLAq/KbSFKrThSpTUs8Xg8dmzZ2ss1SJTggCAIAgCAICE6UcjvnhikiY5743kWa0udqvGOAxwLW95Whf0nOCcVi0Rmk6EqkE4rForb3P1fyWo+Zk+5RXMVfVfgQvRq3qPwZc2Z0kho4BKx7HtbqFr2ua7Y2QbHHEAHtU7bOTpLWWDLLaOTox1lg9mZAdI2b8zqwyQwySNkY1xLGOcA4bJGyMMGg9qjr2hN1daKbxIjSNtN1taEW8VuRG6bI1bG9kjaWcOY4Ob+pk3tNxw5wtSNGtFpqL8DThQrxkpKDy6mS/SlkWSobS1MMMjnFuq9rWOLwDtt1gBcWJcDfiVJ3lNzUZxR1fkvpCnTjOnVkop4SWLw7du/YQD3OVnySo+Zl/CtHmanqvwLb9pWf6sP7l8R7nKz5JUfMy/hTmanqvwH2lZ/qw/uXxHucrPklR8zL+FOZqeq/AfaVn+rD+5fEe5ys+SVHzMv4U5mp6r8B9pWf6sP7l8SQ5hUVXS1sT3UtQ1jrxvJhkADXcSbYAOsexZ7aNSFRNxfgRWmq1pc2coRqwbWa9JbV371ii6lLnOwgCAIAgCAIAgCAIAgCAIAgCAIAgCAIAgCAIAgCAIAgCAIAgCAIAgNPnflXwWjnmBs4NszznbLe4m/YsVeepTcjf0Xa9KuoUnsxz7FmykvddXfKpfWKh+kVfWZ0b7Isv0o+BLtGedc8lWYaiZ0gkYdTWJNnN2sOa7dbuC2rSvJz1ZPaQXKDRVGna87Rgk4vPDg8vbh5lrqTKOEAQBAEAQBAEAQFQZU0k1kc00bRFZkj2i7DezXEC+10KKneVFJrIvtvybs6lGE3rYtJ7eK7Cw8y8qyVVHFPLq67i++qLDZe5o4ngFv0KjnTUmVPS1rC1u5UaeOCw29aTN4sxHBAEAQBAEAQBAEAQBAEAQBAVdpmypjBSg88r/a1n/n7FHX89kO8unJS1yncP8ApXtfuIBkfJT6kyNj3xxPlPG4YL2HSSQO1aMKbnjhwxLRdXULdRc/zSUfE6Mm1joZY5m+Ux7XDpsb26juXmEnGSaMlxRjWpSpy2NNHpGkqGyMZIw3a9oc09DhcfWrBFprFHIqtOVObhLang+4h2kTOyehdAIRGQ8PJ1w4+SRa1nDnWpdV5UmtUsGgtE0L6M3Vbyw2Pt6mYGY2fNTWVQhlbEGljnbLXA4bt7ivFvdTqT1XgbWmNB21nbOrTcscUs2vgia5xVzoKWeZltZkZcL4i457LbqycYOSK7YUI17mFKWxvDIqrxp1vwIPUf8AjUb06p1F2+61nxl4r4FsZNrtaminlLW3hZI87mi7Q5xxOAGPFScJYwUnwKPcUNW4lRppvCTS47cF3leZe0qEOLaSIFoNuUkvtdIaCLDrPYFo1L7PCC8S1WXJVaqlcyz4R3dr+HiR9+kjKBN+UaOgRst7RdYOmVeJKrk3YJYar8WT7RznTNXCflmsHJ6lnNBF9bWve5I97w51u2teVXHW3FX09oujYuHNN+ljt3YYfEqLL/7VU/xpPtlRdT8b7S+WX8NT/pXsRLsm59eB5Pp4IA1036wvLr6rAZHEYcXEG+/DDfdbULrm6SjHb8yCr6C6ZfVK1ZtQyww2v0V4IwqXSTXtdrOeyQfBdG0D6IB9q8K8qp7TYqcm7CUcIxafFN+/FFp5pZzR18Rewar22EjCblpO7rBsbHoPMpKjWVWOKKVpPRlSxq6ks09j4/NGLnpne3J4jBidI6TW1RcNbs2vc4n33MvNe4VLDLHEzaJ0RLSDlhJRUcMcsXn1ZcOJA59K1WTsRQtHMQ9x79YfUtJ309yRZoclbVL0pSb7l7md+T9K84d+vgjc3+5rNcOfeXA9WC+xv5fmRjr8lKLX7KbT68GvLD3lmZEyvFVxNmhddpwscHNI3hw4Ef5wUjTqRqR1olOu7SraVXSqrNeD611EJz4z5qaOqMMTYi3Ua4FzXk479zgtO4up056qwLHofQdteWyq1HLHFrJr4M6YdKGrSh72NfUF7gGNu1gAtZzrknju42O5fFe4QxazMk+S+tcuMJNU0lm823wWz64mgdpPrib/AKoDmDDb2uv7Vg6bV6iUXJiySw9Lx+WBN8x8+m1ruRlaI5rXFidV9sTq3xBG+2OAvdblvdKp6L2lc0xoKVkudpvGHmu345EzW2V4IAgCA87525U8Jq55gbtL7M81uy3vAv2qCrT15uR1fRlr0a1hS34Z9rzZONEwp4YppppomPkOoGvkYDqt3mxN8SfohbllqxTk2syt8pufrVIUqcJNRzyT2v4L2kDzlomQ1M0cbmvjDiWOa4OGq7FouOYG3YtKrFRm0thZ9H1p1raE6ialhnisM9/jtLW0TZV5Wj5Inahdq78dV20w/aHoqSsp61PDgUflNa81d84tk1j3rJ+595oNNXl0nmyfW1Yb/bElOSX4KvaveafRP/vBv8N/1BYbL96SHKb+Bfai0c9zagq/4TlJXH7qXYUvRCxvqX9SPPigzqhbOetc6PI1KxuHKsgYfNEeufa0DtKk7iWFvFccPYUbRFBVNL1ZP8rk+/Ww95WWRsnOqZ4oGYGRwbfmHE9guexR1ODnJRRcbu4jbUZVpbEsfrtLxyZmRQwsDeQZIeLpAHuJ58cB1AAKZhbU4rDDxOb3Gm72tPW5xrqjkl4e82mTckQU+vyETY9e2sG4A2vbDdx4LJCnGH4VgaVxd17jDnZOWGzE8+5f/aqn+NJ9sqDqfjfadTsv4an/AEr2IsXRvmfTS0zamdglc8usHX1WhpLd3Ekgm56O3ftbeEoa0syp6f0xc0rl0KL1UsMcNrbWJoNJ+bkNJLC+AarJQ7YuSA5lr2vwOuMOhYLujGm047yT5O6Sq3dOcarxccM+KePwOzQ/UFta9l8HwuuOkFpB+vvX2xeFTDqPPKmmpWalvUl7GWFne7J7eSkr9UlmtybXaxJ1ra2w3yvJG8WC3q/NLB1Cq6LV/LWhZ454YtYLZjhm9m3dmRh2f+TY9mKjNuiKFoPt/wCy1+l0Vko+SJlaA0jU9KpWz/qkyCZ1ZRp6iblKeDkAW7TcLE3OIAwGFu5aVacJyxisCzaNtri3paleeu8cn1cM9pMtC1S7XqY77Jax9uYgke0H2Bbdg82iv8raa1KdTfi0anS5+3/4LPrcsV7+97je5MfwX+p+440Z5sw1r5nTguZEGbAJGsX628jGw1Tu50tKMajetuHKDSdazhBUcnLHPbhhhx7TbaSMzqamp2z07DGQ8NcNZzgQ6+O0SbggbucrLdW8IR1omjoDTFzc13RrvHLFZJbOzAhGbE5jrKVzTYiaPuLgCO0EjtWnReFSL6yx6RpqpaVIv1X7Mj0Yp45MEAQEez9yp4NQzPBs5w5NnPd+GHSBc9iwXM9Sm2SuhbXpN5CL2LN9i+LwXeUJDE57g1jS5xNg0Akk8wA3qESbeCOnznGEXKTwS4mf7n6v5LP8zJ9yyc1U9V+Bq/aFp+rD+5fE6KzJk8QDpYZIwTYF7HNBPMLheZQlHajLSuqNV4U5qT6mn7CTaLMq8jWiMmzZmlh5tbeztuNX0lsWc9WphxIblJa89Zua2wz7t/x7jd6amHWpHcLSjuLPvWa/2xI7klJatVf0+8i+j3KkdNWxPlIawhzC47m6wwJ6L2HRe61raahUTZNactZ3NnKFNYtYPDjgWRpBzjpm0csQlY98rdVrWODjid5tuFr4nepC5rQVNrHNlQ0Ho64ldwqODUYvFtrDu7Sk1EHRi1c+aNz8j0b24iNsDndRj1b97h3qSuIt0Ivhh7CkaHrRhpatF/mcku3Wx9iZXubWU/BaqGci4Y+7gN9iC11umxK0aU9SakWvSFt0m2nRW1rLt3eZ6DyfXxTsEkL2vadxafr5j0FTkZqSxizlde3q0JuFWLT6zvDxci4uN44i+5ejFg8MTzjl/wDaqn+NJ9sqAqfjfadbsv4an/SvYi5tGH+7afrk/wCo9S1p+6X1vOfcof8A9Cp3f+qIzps/5L/G/wDUtfSH5e/3ExyR/wDN/p/5Gj0S/t4/hP8A+yw2X73uJLlN/A/6kaXPCufNW1L3km0rmN6GsJa0dw77rDXk5VG2SOiqEKNnTjHgm+1rFlh5l5h0b6aGeYcs6Rod5RDW34ANI3bje+IK36FrTcFKWeJVNLaeu4XE6VJ6qi8Nmb68+PVuIxpRo6aCaKKmYxhDCZA3gSdnW6bDdzEc61ryMIySiTPJ2tc1qMqldtpvLHzwNhoX/wBvUfw2/aWSw/EzV5Wfuafa/Ya/S5+3/wCCz63LHe/ve42uTH8F/qfuN1oT/wCd/wAH/wBqzaP/ADd3vI7ld/4f9X/E32lgf/nu/iM+tZr390RnJp/98uxlQZC/aaf+NH9oKLp/jXaX28/h6n9L9h6RU+ciCAICuNK1LVVDoYYIZHsYC9xa0lpccAOsAH11oXkZzajFZFt5NVba3jOrVmlJ5LF54fP3Gp0b5rTsrGyzwvjbGxzmlzbAuOyBj0OJ7FitaElUxkthvaf0pQnaOnRmm5NJ4Pdt9yRbqlCiEdz+yQaqilY1us9tpGAC5JbvA6S0uHasFzT16bS2ktoS8VreRnJ4ReT7H8Hgyn4M2a9jmvbTTBzSHNOocCDcHvUUqNVPFRZfZ6TsJxcZVY4PJ5lv5x5EGUqNjXAxSWbI3WBux9sWuG+2JB7+ClKtLnqeeTKFYXz0ddtx9KOaeG9Y7V7fIqWrzHr43Fpp3OxwLLOB6cD9dlGStqqewvVLTljUjjziXbkbfNvRtUSvDqlvIxA3IuC93QAN3We4rLSs5yfpZI0L/lJb0oNUHrS8l8e4j/uTrvks3qOWDmKnqslPtay/Vj4l55IowaOCGVmHg7GPY4f3AHAj2KZhH9movgc2uqzV3OpTf5m0125MrbOLRhMxznUhEjDiGOID29FzgR03BUfVspJ4wzLfYcp6M4qNytV8Vmn715kb9yGUGnCmlB6PvBWv0eqtzJf7XsJLOpEsHRXkOppvCTURFgk5PVuW3Orr3wBuPKG9b1nSnDHWRVeUl9b3PNqjLHVxxw68PgRDK+Y9e+ed7aclrpXuB14sQXEje7mWrO2quTaRPWunLCFCEZVM1FLY+HYWdmHk+SnoYYpm6j2l923Btd7iMQSNxCkbaDhTSltKbpq4p3F5OpSeMXh7FxNFpSyBUVfgvg8fKanK620wW1uTt5RHwT3LDeUp1NXVXEk+Tl/b2nO89LDHVwyb2Y47E+JqtHWatXTVglnhLGcm4X1ozibW8lxKxWtCpCpjJG7p3Stpc2nN0p4vFbn70dufWj2SSV9TSWcXnWfESAdY7y0nDHeQeN997D7cWjctaB40Nyhp06SoXOWGSe3Lg+zq3ecWosgZWZ+riZURgnc15Y37QateNKuskmTVa/0VP06koPtWL9mJm1ujasbEx4Akmc467A5uyLXuXOIub77e1epWdRRx2s16PKSzlVcH6MEsng8+5bESDRlm7V0lRK6eEsY6KwOsw7Qc0gWa48L9yz2lGpTk9ZbiK5Q6RtLqhFUZ4tS4NZYPiuwx9I2a1XU1fKQQl7OTa2+tGMRe/lOB4rzdUKk54xRm0DpW0trXm6s8Hi3sfVwRtNFmQKik8K8Ij5PX5LV2mG+ryl/JJ+EO9ZbOlOnray4Glyjv7e75rmZY4a2OTW3DDalwNxpCyZLU0booWa7y9hAu0YA3OLiAstzCU6eESP0Hc0ra7VSq8Fg/rIrXJOY1eyeF7qchrZWOJ14sAHAn3yj4W1VSTaLhc6csJ0ZxjUzaa2Ph2F3qYOcBAEA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data:image/jpeg;base64,/9j/4AAQSkZJRgABAQAAAQABAAD/2wCEAAkGBxMSEhISEhMWFRUXFRgYFxcYFxUbFxgdGRwbGBcgGh8aHyggIR0lHRccITEiJSkuLy4uFyAzODMsNygtLi4BCgoKDg0OGxAQGy4mICYvMi8vNC0tNCwvLDA1LC83LDQsLywuLCwsLCwwLCwvNCwsLCwsLCwsLCwsLCwsLCwsLP/AABEIAOUA3AMBEQACEQEDEQH/xAAcAAEAAgIDAQAAAAAAAAAAAAAABgcEBQEDCAL/xABQEAABAwIBBwYHDAcFCQEAAAABAAIDBBEhBQYHEiIxQRNRYXGBkRQXMnKCkqEWQlJTVJOisbLR0tMVIzRkc6PjVWKD8PEzNUNEs8HCw+El/8QAHAEBAAIDAQEBAAAAAAAAAAAAAAUGAwQHAgEI/8QAQxEAAgECAgUIBwUHAwUBAAAAAAECAwQRIQUSMUFRBhMUYXGBkaEiUrHB0eHwFRYyQlMjMzRicpLSgqLCByRDsvE1/9oADAMBAAIRAxEAPwC8UAQBAEAQBAEAQEdznzxp6FzGSiRzntLgGBpsAbY6zhvN7dRWCtcRpNJkro7Q9e+jKVNpJZZ4+WCZpfGtR/FVHqRfmLD06nwf13kj91bz1oeL/wAR41qP4qo9SL8xOnU+D+u8fdW89aHi/wDEeNaj+KqPUi/MTp1Pg/rvH3VvPWh4v/EeNaj+KqPUi/MTp1Pg/rvH3VvPWh4v/EeNaj+KqPUi/MTp1Pg/rvH3VvPWh4v/ABHjWo/iqj1IvzE6dT4P67x91bz1oeL/AMR41qP4qo9SL8xOnU+D+u8fdW89aHi/8R41qP4qo9SL8xOnU+D+u8fdW89aHi/8R41qP4qo9SL8xOnU+D+u8fdW89aHi/8AE2GQtIFLVzMgY2Vr3X1S9rA02BNrhxxsCvdO7hOWqsTVvOT91a0XWm4tLbg3j5pEsW0QYQBAEAQBAEAQBAEAQBAEAQBAEAQFA5/5U8IrpnA3aw8m3qZge91z2qEuZ69Rs6hoS16PZQi9rzff8sER5YCWCAIAgCAIAgCAIDIydWOhljlZ5THtcOw37l9jJxaaMNejGtTlTlsaaPSFFVNljZKw3a9rXN6nC4+tWCMlJJo5HWpSpVJU5bU8H3HevpjCAIAgCAIAgCAIAgCAIAgCAIDVZ0ZT8GpJ5r2LWHV847LPpELHWnqQcjd0dbdJuoUtzefZtfkedSVAnWAh9CAIAgMiSie2JkxGw9zmtPOWaut9odx5l9cWlrGGNaEqjpJ5pJvvxw9hjr4ZggCAIAgLm0SZV5WkMJO1C63ouu5vt1h2BS1lU1oavA57ynteaulVWya81k/cycrcK2EAQBAEAQBAEAQBAEAQBAEAQFbaZcp2jgpgcXEyO6m7Lb9BJPqqPv55KJb+SlrjOdd7sl37fd4lUqNLuEAQBAEBbmcWbOrkWOMDbga2U9ZuZewBzvVClKtHC3S3rP4lDsdJ62mJTx9Gbce78vsXiVGosvgQBAEBt8lZs1dSLwwPc34RAazsc6wPYssKNSf4UaFzpO0tsqtRJ8Nr8Fiyw9H+aFZRVHKyGMRuYWvaHku52kACxIItv3EretrepTli9hVNN6Xs7yhzcMdZPFPDLr347OrgWKt8qYQBAEAQBAEAQBAEAQBAEAQBAUBn7lTwiuneDdrXcmzqZs4dBN3ekoS5nr1GzqOhbXo9lCO9rF9r+CwXcR9YCVCAIAgN3mVk3witp4yLt19Z3Nqs2jfrtbtWa3hr1EiN0tc9Hs6k9+GC7Xl8z0DLGHNc1wuHAgjnBwKm2sVgctjJxkpLajzflmgNPPLC7ex5b1gHA9ose1QFSGpJxOuWlwrijCqt6x+PgYa8mwdlNA6RzWMaXOcQGtG8k7l9SbeCPFSpGnFzm8EtpamR806TJsQqa9zXycGkazWngGN987p3DotdSMKNOhHXq7TnemuU8ppxpvVh5y+HYu8wsraTJXEimjbG3g5+0/uGyOrFYKmkZP8AAih1tLTb/ZrDtI7UZ61pO1Uv6mho+yAFr9Kry/MT+jeTumb5KcnzceMsm+yKWPjgus6o8+K1u6of2lp9hBX1XFdfmLVQ5Faq/a3Mm+pJe3WNpQaUKxhHKCOUcbt1Xd7bD2LPC9qLbmbv3St1HBVZ49er7kixM088IK4WbsSgXdG449bT74e3nAUhRuI1dm0rmktD17F4yzjua9/B/WJI1nIkIAgCAIAgCAIAgCAIDVZ05T8GpJ5r2LWHV852yz6RCx1p6kHI3dHW3SbqFLc3n2LN+R51UCdYCH0IAgCAszQzk27qipI3ARNPXZz/AKmd6kLCGbl3FO5WXOEadBf1P2L3lpqSKUU/phyXqVMdQBhKyzvOZYY9bS31Soq+hhNS4l95LXWvbyovbF5dj+ePiQBaRaSzdF+SWQwy5SnwDQ4Rk8Gt8tw6SdkccDzqQtIKMXVkUflXpPV/7dPJLGXuXv71wIpnHlySsmdK/AbmM4MbwA6ec8So6vWlVlizktzcSrz1n3dRpZ5eA7V4jHezp/I/kzClTjfXMcZvOKf5Vufa9q4Lr2Y6yHQztZATvw+teHNFU0nyx0fY1HSznJbdXDBPg22lj2Y4bGbKXNqoFMKsRl0JJ2hvFja5G+1749HUsypTcNfDI29Fco7TSGChjFvYpb+zBtexmspqh0b2vjcWuabtcDYgrym08UTtSnGpFwmsU9pcuYmfTasCGezJxuO5svVzO529o5hK290qnoy2+05/pnQUrTGrRzh5x7err8eLmy3CuBAEAQBAEAQBAEAQFa6ZsqWZBTA4uJkfjwGyy/QSXeqo+/nko95b+SlrjOdd7vRXtfu8SqlGl3CAIAgCAv7MHJvg9DA0iznN5R3Pd+1j0gWHYpu2hqU0jl2mrnpF7OS2J4Lu+eLJCs5FEU0mZM5ehkIG1FaUdTfL+iXHsC1ruGtTfVmTfJ+65i9insl6Pjs88Ci1DHSy18/X+C5PpKNuGsGh3SIwC7veQVv3r5ujGmvrA4dyhu3VnKXrSb7vrArYm1zzKJSxZF6Esle6QpW72OWfYs35JmCSsx+hEklgjsgbdw7fYLr5J4IiNP3VS10bWq08pKOXVjlj3Y4m1yTQGeaOJuGsbE8Gje5x6AAT2LzSg5yUUcBo03UmootDKmetFTRCnhHLhrNQNbbk7AWsXHA4c11L1LyjTjqxzJ+ekaNukqebWzD4/Apma2s6wsLmw32HAKMxxzO16Pryr2tKtLbKMW+9JnfBFq2cSQcCLGx6Df7vYvDnhsKjyj5XxsZStaEMam9yWEV3P8X/AK9b2Eqpc/a5lryh4HB7GH2gA+1Z431Zb8Tly0ncY4t49y92BuqLSjKP9tAx3Sxzm+w6yzw0lL80TZhpaX5o+H0ya5t5zxVoPJtkaRvDmG3rC7ey9+hSFG4jV2Yknb3UK69FPw9+w3izmyEAQBAEAQBAUBn5lTwiuneDstdybOpmzh0E3PpKEuZ69Rs6joW16PZQjvaxfa/gsF3EfWAlQgCAIDY5u5O8JqYIOD3gO80Yv+iCvdKGvNRNS/uejW06vBZdu7zPRoFsAp85I3icoD5kYHAtIuCCCOcHAo1ifYycWmtqK9izZybkwcpVP5aTe1rgD1asY39bsL8yj+aoUFjN4v63ExpPlVWlHDHUXBbX37fDDrIlnlnJ4dK1wZqMYC1oJuTc3JPAHdh0b1H3Vxz0k0skc+vLrpEk0sEiOzGzTfeQLd4KwQWeJcOQ+jbh3qunB82k83ksXw49xhrKdeOWOsbr41ia91bU7mjOjU/DJNPvMtkgPHsWJpo4jpPktpGyqOKpucd0opvFdaWafblwbD5APuRRbNjQ3JK9vaqdeDhT3uSwbXBJ54vjsW3qeGTfFZTtkIRhFRisEskZWTYZJJGRRAuc9wAbzk/V18AvqhrvBEZpawsbqg+mRTilt3rse3u37My1sm6MYQ1pnle51hrBlmsvxFyCSOnBSMNHQX4mcenoq2VR6jlq45Y4Y4deC9hI6DNGih8mnYTzvu8/TvbsW1C1pQ2RM8LOhDZFe32m7a0AWAsFnNk5QBAEAQBAEBqc6sp+DUk817FrCG+c7ZZ9IhYq09SDkb2jbXpN1Clubz7Fm/I87KCOsBAEAQBAWFocybr1EtQRhGzVb5z+bqa0j0lvWMMZOXAqvKq51KEKK/M8X2L5vyLdUoUMxco5QigYZJntY0cSd/QBvJ6BivE5xgsZPA8VKkaa1pPBFcZx6SHvuykbqN3co4DXPmjcOs3PUoyvpBvKn4kNcaUbypZdZA55nPJfI4uJOLnEkk9JOJKjXrSeLMWj9F3mk6urQi5Pe3sXa3/9e5MxJKj4Pfx/+L2opHUdDcibS0wqXP7SfX+Fdi39/gjoJXsuqSSwQQ+hAEAQBAWPoayaHST1Dh5ADGdbrlx67AD0it+whi3IqPKu5cacKC35vu2fXUWwpMo4QBAEAQBAEAQBAVppmynZkFMDi4mV+PAbLOwku9VR9/PJR7y4clLXGU673eiva/d4lVqNLsEAQBAEBemjXJZp6FheNV0hMjr8L4N+i0HtUzaQ1Kee/M5pygulXvJYPFRyXv8APEws5tIcUN46a0sm4v8A+G3u8o9WHTwWCvfxhlDN+RUbnSUIejTzfl8yssp5TmqX68z3PdwvuHQ0DADoCialWVR4yZCTqVK0882/rJGBJMBuxPsRQ4l90FyHqVsK1/jGPq/mfa/yrq29hiveTiV7OoW1tRtqapUYqMVuWX12nC+mcIAgCAIAgCAuvRNRcnQh53yyOf2CzB9kntUvZRwp48TnXKavzl7qr8qS9/vJotsrwQBAEAQHXNM1gu9waN1yQB7V8bS2nxtLadP6Rh+Nj9dv3r5rx4nnnIcUP0jD8bH67fvTXjxHOQ4ofpGH42P12/emvHiOchxRBc6c0GVtQ+c18bQQ0NbqtOqALWvrjjc9q0q1uqk9bXX13lm0bykpWVuqKp48XrYYvw7jUeLSL+0YvUb+YsXQ4+uvrvN775U/0/8Af8h4tIv7Ri9Rv5idDj66+u8ffKn+n/v+Q8WkX9oxeo38xOhx9dfXePvlT/T/AN/yHi0i/tGL1G/mJ0OPrr67x98qf6f+/wCRn5JzUoaAuqampZPqWLGgNtreaHEudzcBieke40aVH05yxI3SnKx1aLjD0Fvzxb6lksPrdiaHOrPOasJY28cPwAcXeeePVu67XWlcXk6uSyX1tOdXV9Otkso/W0jHScAtRLEaP0dc39ZUbeOL8kuLe5fSzMeWe+AwHtP+eZZVHA7HoHktbaMSqS9Or6z3f0rd27X1LI6V6LSEAQBAEAQBAEB9RxlxDWi5JAA5ycAiWJ5lJRTb2I9JZIohBBDCP+HG1t+ewsT2nFWCEdWKiciuq7r1p1X+ZtmWvRgCAIAgCA0eeeSDVUkkTfLFns6XNxt2i47Vr3NJ1Kbitpq3lF1aTitu4ot7CCQQQQbEEWII3g9KrzTWTKs008GcWQ+CyAWQCyAWQCyAWQBAcOcALn/VfYrEm9B6CuNK1tSnlFfiluXxfBeOCzMWWUu6uAWVLA7bovRVto2gqNvHBb3vk+Lf0luPhfSSCAIAgCAIAgCAICUaNsmcvXxXF2x3ld6Pk/TLVsWsNaourMhdP3PMWUsNsvRXft8sS91NHMwgCAIAgCAICt8/q7Jpe4OjMlQMC6JwbYjCz3WLSeG5xFrYKLvJ2+OaxfV9fEhr6pa4tNYy6ve//pXEhFzqggcATc9psPqUU8MciFeGOR8r4fAgCAIAgCA4c4AXP+q9KOJNaC0JW0rc81DKKzk+C+L3L3JmJI8uNz/osqWB3SxsaFlQjQoRwivPrfFs+V9NwIAgCAIAgCAIAgCAuLRZkgU1Py8tmvqCAwH4IuWAdLsXdVlK2dPUjrPeUDlHdu4r8zTzVPb27/DJduJPVulYCAIAgCAIDQZ8V0kNJIYQ4yOIY0tBJGtvItj5IOPA2WvdTlGm9Xaat5OcKL1Nuwpf9GTfEyeo/wC5QPNVPVfgVrmanqvwH6Nm+Jk9R/3JzU/VfgOZqeq/Afo2b4mT1H/cnNT9V+A5mp6r8B+jZviZPUf9yc1P1X4DmanqvwPmSglaC50UgA3kscAO0hHTmli0z46U0sXF+BjrGYwgOQF9MtCjOvVjShtk0l38eC69x0TMe4+S63DArKsEsjvOhrSz0baxoU5x4t4r0nvfw4I6+Qd8F3cV9xJTpVD14+KHIO+C7uKHrpFL1l4ocg74Lu4r6OfpesvFHHIu+Ce4r4euep+svEck74J7ig52HrLxPlzCN4IQ9KUZbGcL6eggCAICTZh5smtnGsDyMZBkPPzNHSfYL9C2Lajzks9hDaa0mrKh6P45bPj3e03OkLOsmqijpyNSleHC3kukb1cG21fWWW6r+mlHd7SP0HopK1lOttqLDrUX73t8C2aGqbLHHKzFr2tcOpwuPrUpGSkk0UatSlSqSpy2pteB3r6YwgCAIAgCAIDTZ35Z8DpZJxYuFgwHcXONh3YnsWKvU5uDkSGi7LplzGk9m/sX1gVl40634EHqP/Go7p1TqLj91rPjLxXwNxmlnxXVlVHBqwhp2nkMfcMb5Xv95wA6SFlo3NSpNRyNDSeg7KztpVcZY7Fmtu7d39iMTSRnPyzzSxH9VGdsjc944ea36+oLXvrnWfNx2I5dpK715c3HYtvW/kQdRxFBAEAQBALoBdALoD5ll1bcSRfo/wA4L3GKZe+THJOjpGj0qvP0cWtWO3Li93due1GLJITvKyYYHVLOxt7OnzdvBRXV797fWz5X02wgCA2+bOb0tbKI4hYCxe8jZYOc9PMOPeRlpUpVJYI0NIaQpWVLXqbdy3t/W17if505bhyXTCgoz+tI23X2ma29zj8Y7gOAtuGqt2tVjQhzcNv15lX0bZVdKXHTLr8O5bnhuX8q38XxeJVKjS7l0aJcqcrRmInahdq9Oq7ab7dYeipaynrU8OBzzlNa81d84tk1j3rJ+595N1uFcCAIAgCAIAgKr0zZUu6CmB3Ayu6zdrPZrd4UbfzzUO8uvJS1wjOu9/or2v3eBWijy4lraNs3niimlD+SlqBqsfa5YwGxIFxiTrceDSpK1ovm208Gzn3Ky6lXq9HpvDVWfa/gvBtnHisHyv8Ak/1Fi+zf5vL5lB+x36/l8x4rP3v+T/UT7N/m8vmPsd+v5fMeKz97/k/1E+zf5vL5j7Hfr+XzOfFX+9/yf6ifZn83l8z59j/z+XzHir/e/wCT/UT7M/m8vmPsj+fy+Y8Vf73/ACf6ifZn83l8x9kfz+XzHir/AHv+T/UT7M/m8vmPsj+fy+Zj5R0ZujikkbUa5Yxzg3kra2qL2vrnm5l5no5xi2peXzPFTRTjFyUscOr5lfqMIg66kbIPMfr/ANPaskGdL/6eXmEq1q+qS9kv+JirIdPCAICZ5raPZ6m0k94Id+ItI4f3WncOk9gK26NpKecskV7SXKGhbYwpenPq2Lte/sXkb7L+eFPQRGkyaG6wwdILFrTxN/fv6dww32sM1S4hSjqUiMstD3F9V6TfN4blvf8AivP2lYSyFxLnEucSSSTcknEkk7yo5vHNlyjFRSjFYJHyh6JjosypyNa1hOzM0sPNreUw9dxb0ltWc9WphxK/yktees3NbYPHu3/HuLuUwc5CAIAgCAIAUB51zqyn4TVzzXuHPIb5rdlnsAUDWnrzcjrGjbbo1rClvSz7Xm/M1Sxm8EAQBActF8BiUPjeGbPRub2ThTU0EA94wA24u3vPa4k9qnqUNSCiclvrl3NxOrxflu8jYrIagQBAcEIDz9l+g8HqZoeDHkDzTi36JCrVeGpUcSo3FPm6so8GYcMBkIjb5TyGgXAuSdkXOAxtivMFjJJEvybv1Y6SpVZPCOOD7GsPJ4PuN9T6Nq929jGedI3/AMbrfVnVe469PlJYR2Sb7E/fgRyegMb3Mf5TXFrgOdpscesLSm3FtFXvv+oNODcbei2+Mnh5LHHxRYmiOngcZtaJhmYWua8i7gCLHVvusRvHw1I6PcZY4rNEFDlHe6R1o1pYLhHJYe197ZGs7s8KyofJC88kxrnNdGy4BsSCHHe76uhYq9xUm3F5HSNF6HtKEY1YLWbSab9y2L29ZFFrE4EAQHZTzuY9r2mzmuDmnmINx7QieDxR4qQjOLhLY1gz0hkmuE8MUzd0jGutzXFyOsHDsVghLWipI5Hc0HQrSpS2xbRlr0YAgCAIAgI9n7lXwahmeDZzhybMbG78MOkNu70VguZ6lNsldC2vSLyEXsWb7F8Xgu8oFQh1EIAgCAICRaP8m+EV0DSLtYeUd1MxHe7VHas9tDWqIidN3PMWU2tryXf8sS/VNnLwgCAIAgKo0s5P1KiOYDCRlj5zOf0XN9VQ+kaeE1LiQOlaeFRT4+4gwJGIwI3FRyeBFJ4HoPI1aJ4IZh79jXHoJGI7DcKzU568FLiW+lPnIKXFFQ6RaHkq6W26QNkHpYO+k1yhL6GrWfXmV3SNPUrvrzPjR/lHka6K5s2S8TvT8n6QavllU1Kq68j5o+rqV115fXefGlHJ3I173AbMrRIOa52Xdt2k+ks95DVqdp2/k5c89ZKL2xeHw8nh3ERWqTwQBAEBcOh/KmvTSU5OML7jzX3P2g7vClbGeMHHgUHlTa6lxGstkl5r5YE+W6VcIAgCAICqNMuVLyQ0wODWmR3W7BvaAD66jL6eaiXfkpa4U513vyXYtvjl4FbrQLeEAQBAEBaehnJlmz1JG8iJp6BtP7CS31VJWEMnLuKTyrucZQoLd6T9i9/iWYpAp4QBAEAQEU0mZP5Wic4DaicJB1eS72OJ7Fp30Nak3wzNDSNPXoN8MymVAlaLc0U1+vSOiJxiebD+6/aH0tbuU3o+eNPV4Fh0XU1qOrwf17zA0vUN2U844OdGfSGs37Lu9Y9JQyjLuMWlqfoxn3FZseQQQbEG4PMRuUSng8SETweKLD0lRiqoKWtaMRbWtwEgGtfqe0DtUxdftKUaiOsckLxOo4bpxx718m/Aq1Rx0EIAgCAlOjXKnIV0YJs2X9U70vI+kAO0rZtJ6tRdeRCcoLXn7KTW2PpLu2+WJeymTmgQBAEBwTbEoFmec85cp+E1U8/B7zq+aNln0QFA1Z683I61o+26NbQpcFn27/M1qxm4EAQBAEB6FzOyb4PR08RFnagc7zn7Tu4m3YpyhDUppHKdK3PSLupU3Y4LsWSN0sxHhAEAQBAdVXTtkY+N2LXtLT1OFj9a+SipJpnmUVKLi9554qqcxvfG7ymOc09bTY+0KsSi4yae4p84uMnF7iXaK6/k6sxE4SsI9Ju0PZrd63tHzwqavEkdF1NWrq8UWBnxQ8tQ1DeLW6462bWHWAR2qSuoa9KSJe9p69CS7/AoxV0qpY+ZNqzJtVRGxc2+pfhr7TD2SNJ7lL2b5yhKnw+vaWvk5e8xUjL1ZeT2+8qoiy0Dt20IfQgCA5Y8ggg2INwRvBG5D40msGejsgZSFTTQzi22wE24O3OHY4Edin6c9eCkckvbZ21xOk9z8t3ijYL2aoQBARvSHlTwehmINnPHJN634G3SG6x7Fr3U9Sm/Al9B2vSL2Cexek+754FCKFOnhAEAQBAbjNHJnhNZBERdpeC7m1W7Tu8AjtWWhDXqJEfpS56NaVKi24ZdryR6HU6cpCAIAgCAIAgKZ0mZP5Ktc4DZlaHjmv5Lva2/pKCv6erVx4lb0nT1K2PHMj+Sa0wTxTD3j2uw4gHEdouO1a1KepNS4GnRqc3UU+DPQmDm84I7CCrLtLfk0eesq0ZhmliPvHub1gGwPaMVWqsNSbjwKhWhzdRx4MkOjTKPJVrWk7MrSw81/Kb23FvSWzYVNWrhxNzRtXUrYccjTZ+5N8Hrp2gbLnco3qftYdAJI7F6uYalRo7roW55+yhLelg+7L2YMj6wEqEAQBAW1ocyrrQzUzjjG7Xb5rsCB1OF/TUnYzxi4lF5VWurVhXX5lg+1bPFewsVb5UwgCArPSzFUzyQwwwTSMY0vc5kb3NLnYAXAtcAfSUfeqcmoxTLhyZnb0ITq1akVJvBYtJ4Lte/3EA9zlZ8kqPmZfwrR5mp6r8C0/aVn+rD+5fEe5ys+SVHzMv4U5mp6r8B9pWf6sP7l8R7nKz5JUfMy/hTmanqvwH2lZ/qw/uXxHucrPklR8zL+FOZqeq/AfaVn+rD+5fEe5ys+SVHzMv4U5mp6r8B9pWf6sP7l8SfaJs35YpZp54nxkNDGB7XNJ1jdxAcOGqBfpK3bKlKLcpLAq/KbSFKrThSpTUs8Xg8dmzZ2ss1SJTggCAIAgCAICE6UcjvnhikiY5743kWa0udqvGOAxwLW95Whf0nOCcVi0Rmk6EqkE4rForb3P1fyWo+Zk+5RXMVfVfgQvRq3qPwZc2Z0kho4BKx7HtbqFr2ua7Y2QbHHEAHtU7bOTpLWWDLLaOTox1lg9mZAdI2b8zqwyQwySNkY1xLGOcA4bJGyMMGg9qjr2hN1daKbxIjSNtN1taEW8VuRG6bI1bG9kjaWcOY4Ob+pk3tNxw5wtSNGtFpqL8DThQrxkpKDy6mS/SlkWSobS1MMMjnFuq9rWOLwDtt1gBcWJcDfiVJ3lNzUZxR1fkvpCnTjOnVkop4SWLw7du/YQD3OVnySo+Zl/CtHmanqvwLb9pWf6sP7l8R7nKz5JUfMy/hTmanqvwH2lZ/qw/uXxHucrPklR8zL+FOZqeq/AfaVn+rD+5fEe5ys+SVHzMv4U5mp6r8B9pWf6sP7l8SQ5hUVXS1sT3UtQ1jrxvJhkADXcSbYAOsexZ7aNSFRNxfgRWmq1pc2coRqwbWa9JbV371ii6lLnOwgCAIAgCAIAgCAIAgCAIAgCAIAgCAIAgCAIAgCAIAgCAIAgCAIAgNPnflXwWjnmBs4NszznbLe4m/YsVeepTcjf0Xa9KuoUnsxz7FmykvddXfKpfWKh+kVfWZ0b7Isv0o+BLtGedc8lWYaiZ0gkYdTWJNnN2sOa7dbuC2rSvJz1ZPaQXKDRVGna87Rgk4vPDg8vbh5lrqTKOEAQBAEAQBAEAQFQZU0k1kc00bRFZkj2i7DezXEC+10KKneVFJrIvtvybs6lGE3rYtJ7eK7Cw8y8qyVVHFPLq67i++qLDZe5o4ngFv0KjnTUmVPS1rC1u5UaeOCw29aTN4sxHBAEAQBAEAQBAEAQBAEAQBAVdpmypjBSg88r/a1n/n7FHX89kO8unJS1yncP8ApXtfuIBkfJT6kyNj3xxPlPG4YL2HSSQO1aMKbnjhwxLRdXULdRc/zSUfE6Mm1joZY5m+Ux7XDpsb26juXmEnGSaMlxRjWpSpy2NNHpGkqGyMZIw3a9oc09DhcfWrBFprFHIqtOVObhLang+4h2kTOyehdAIRGQ8PJ1w4+SRa1nDnWpdV5UmtUsGgtE0L6M3Vbyw2Pt6mYGY2fNTWVQhlbEGljnbLXA4bt7ivFvdTqT1XgbWmNB21nbOrTcscUs2vgia5xVzoKWeZltZkZcL4i457LbqycYOSK7YUI17mFKWxvDIqrxp1vwIPUf8AjUb06p1F2+61nxl4r4FsZNrtaminlLW3hZI87mi7Q5xxOAGPFScJYwUnwKPcUNW4lRppvCTS47cF3leZe0qEOLaSIFoNuUkvtdIaCLDrPYFo1L7PCC8S1WXJVaqlcyz4R3dr+HiR9+kjKBN+UaOgRst7RdYOmVeJKrk3YJYar8WT7RznTNXCflmsHJ6lnNBF9bWve5I97w51u2teVXHW3FX09oujYuHNN+ljt3YYfEqLL/7VU/xpPtlRdT8b7S+WX8NT/pXsRLsm59eB5Pp4IA1036wvLr6rAZHEYcXEG+/DDfdbULrm6SjHb8yCr6C6ZfVK1ZtQyww2v0V4IwqXSTXtdrOeyQfBdG0D6IB9q8K8qp7TYqcm7CUcIxafFN+/FFp5pZzR18Rewar22EjCblpO7rBsbHoPMpKjWVWOKKVpPRlSxq6ks09j4/NGLnpne3J4jBidI6TW1RcNbs2vc4n33MvNe4VLDLHEzaJ0RLSDlhJRUcMcsXn1ZcOJA59K1WTsRQtHMQ9x79YfUtJ309yRZoclbVL0pSb7l7md+T9K84d+vgjc3+5rNcOfeXA9WC+xv5fmRjr8lKLX7KbT68GvLD3lmZEyvFVxNmhddpwscHNI3hw4Ef5wUjTqRqR1olOu7SraVXSqrNeD611EJz4z5qaOqMMTYi3Ua4FzXk479zgtO4up056qwLHofQdteWyq1HLHFrJr4M6YdKGrSh72NfUF7gGNu1gAtZzrknju42O5fFe4QxazMk+S+tcuMJNU0lm823wWz64mgdpPrib/AKoDmDDb2uv7Vg6bV6iUXJiySw9Lx+WBN8x8+m1ruRlaI5rXFidV9sTq3xBG+2OAvdblvdKp6L2lc0xoKVkudpvGHmu345EzW2V4IAgCA87525U8Jq55gbtL7M81uy3vAv2qCrT15uR1fRlr0a1hS34Z9rzZONEwp4YppppomPkOoGvkYDqt3mxN8SfohbllqxTk2syt8pufrVIUqcJNRzyT2v4L2kDzlomQ1M0cbmvjDiWOa4OGq7FouOYG3YtKrFRm0thZ9H1p1raE6ialhnisM9/jtLW0TZV5Wj5Inahdq78dV20w/aHoqSsp61PDgUflNa81d84tk1j3rJ+595oNNXl0nmyfW1Yb/bElOSX4KvaveafRP/vBv8N/1BYbL96SHKb+Bfai0c9zagq/4TlJXH7qXYUvRCxvqX9SPPigzqhbOetc6PI1KxuHKsgYfNEeufa0DtKk7iWFvFccPYUbRFBVNL1ZP8rk+/Ww95WWRsnOqZ4oGYGRwbfmHE9guexR1ODnJRRcbu4jbUZVpbEsfrtLxyZmRQwsDeQZIeLpAHuJ58cB1AAKZhbU4rDDxOb3Gm72tPW5xrqjkl4e82mTckQU+vyETY9e2sG4A2vbDdx4LJCnGH4VgaVxd17jDnZOWGzE8+5f/aqn+NJ9sqDqfjfadTsv4an/AEr2IsXRvmfTS0zamdglc8usHX1WhpLd3Ekgm56O3ftbeEoa0syp6f0xc0rl0KL1UsMcNrbWJoNJ+bkNJLC+AarJQ7YuSA5lr2vwOuMOhYLujGm047yT5O6Sq3dOcarxccM+KePwOzQ/UFta9l8HwuuOkFpB+vvX2xeFTDqPPKmmpWalvUl7GWFne7J7eSkr9UlmtybXaxJ1ra2w3yvJG8WC3q/NLB1Cq6LV/LWhZ454YtYLZjhm9m3dmRh2f+TY9mKjNuiKFoPt/wCy1+l0Vko+SJlaA0jU9KpWz/qkyCZ1ZRp6iblKeDkAW7TcLE3OIAwGFu5aVacJyxisCzaNtri3paleeu8cn1cM9pMtC1S7XqY77Jax9uYgke0H2Bbdg82iv8raa1KdTfi0anS5+3/4LPrcsV7+97je5MfwX+p+440Z5sw1r5nTguZEGbAJGsX628jGw1Tu50tKMajetuHKDSdazhBUcnLHPbhhhx7TbaSMzqamp2z07DGQ8NcNZzgQ6+O0SbggbucrLdW8IR1omjoDTFzc13RrvHLFZJbOzAhGbE5jrKVzTYiaPuLgCO0EjtWnReFSL6yx6RpqpaVIv1X7Mj0Yp45MEAQEez9yp4NQzPBs5w5NnPd+GHSBc9iwXM9Sm2SuhbXpN5CL2LN9i+LwXeUJDE57g1jS5xNg0Akk8wA3qESbeCOnznGEXKTwS4mf7n6v5LP8zJ9yyc1U9V+Bq/aFp+rD+5fE6KzJk8QDpYZIwTYF7HNBPMLheZQlHajLSuqNV4U5qT6mn7CTaLMq8jWiMmzZmlh5tbeztuNX0lsWc9WphxIblJa89Zua2wz7t/x7jd6amHWpHcLSjuLPvWa/2xI7klJatVf0+8i+j3KkdNWxPlIawhzC47m6wwJ6L2HRe61raahUTZNactZ3NnKFNYtYPDjgWRpBzjpm0csQlY98rdVrWODjid5tuFr4nepC5rQVNrHNlQ0Ho64ldwqODUYvFtrDu7Sk1EHRi1c+aNz8j0b24iNsDndRj1b97h3qSuIt0Ivhh7CkaHrRhpatF/mcku3Wx9iZXubWU/BaqGci4Y+7gN9iC11umxK0aU9SakWvSFt0m2nRW1rLt3eZ6DyfXxTsEkL2vadxafr5j0FTkZqSxizlde3q0JuFWLT6zvDxci4uN44i+5ejFg8MTzjl/wDaqn+NJ9sqAqfjfadbsv4an/SvYi5tGH+7afrk/wCo9S1p+6X1vOfcof8A9Cp3f+qIzps/5L/G/wDUtfSH5e/3ExyR/wDN/p/5Gj0S/t4/hP8A+yw2X73uJLlN/A/6kaXPCufNW1L3km0rmN6GsJa0dw77rDXk5VG2SOiqEKNnTjHgm+1rFlh5l5h0b6aGeYcs6Rod5RDW34ANI3bje+IK36FrTcFKWeJVNLaeu4XE6VJ6qi8Nmb68+PVuIxpRo6aCaKKmYxhDCZA3gSdnW6bDdzEc61ryMIySiTPJ2tc1qMqldtpvLHzwNhoX/wBvUfw2/aWSw/EzV5Wfuafa/Ya/S5+3/wCCz63LHe/ve42uTH8F/qfuN1oT/wCd/wAH/wBqzaP/ADd3vI7ld/4f9X/E32lgf/nu/iM+tZr390RnJp/98uxlQZC/aaf+NH9oKLp/jXaX28/h6n9L9h6RU+ciCAICuNK1LVVDoYYIZHsYC9xa0lpccAOsAH11oXkZzajFZFt5NVba3jOrVmlJ5LF54fP3Gp0b5rTsrGyzwvjbGxzmlzbAuOyBj0OJ7FitaElUxkthvaf0pQnaOnRmm5NJ4Pdt9yRbqlCiEdz+yQaqilY1us9tpGAC5JbvA6S0uHasFzT16bS2ktoS8VreRnJ4ReT7H8Hgyn4M2a9jmvbTTBzSHNOocCDcHvUUqNVPFRZfZ6TsJxcZVY4PJ5lv5x5EGUqNjXAxSWbI3WBux9sWuG+2JB7+ClKtLnqeeTKFYXz0ddtx9KOaeG9Y7V7fIqWrzHr43Fpp3OxwLLOB6cD9dlGStqqewvVLTljUjjziXbkbfNvRtUSvDqlvIxA3IuC93QAN3We4rLSs5yfpZI0L/lJb0oNUHrS8l8e4j/uTrvks3qOWDmKnqslPtay/Vj4l55IowaOCGVmHg7GPY4f3AHAj2KZhH9movgc2uqzV3OpTf5m0125MrbOLRhMxznUhEjDiGOID29FzgR03BUfVspJ4wzLfYcp6M4qNytV8Vmn715kb9yGUGnCmlB6PvBWv0eqtzJf7XsJLOpEsHRXkOppvCTURFgk5PVuW3Orr3wBuPKG9b1nSnDHWRVeUl9b3PNqjLHVxxw68PgRDK+Y9e+ed7aclrpXuB14sQXEje7mWrO2quTaRPWunLCFCEZVM1FLY+HYWdmHk+SnoYYpm6j2l923Btd7iMQSNxCkbaDhTSltKbpq4p3F5OpSeMXh7FxNFpSyBUVfgvg8fKanK620wW1uTt5RHwT3LDeUp1NXVXEk+Tl/b2nO89LDHVwyb2Y47E+JqtHWatXTVglnhLGcm4X1ozibW8lxKxWtCpCpjJG7p3Stpc2nN0p4vFbn70dufWj2SSV9TSWcXnWfESAdY7y0nDHeQeN997D7cWjctaB40Nyhp06SoXOWGSe3Lg+zq3ecWosgZWZ+riZURgnc15Y37QateNKuskmTVa/0VP06koPtWL9mJm1ujasbEx4Akmc467A5uyLXuXOIub77e1epWdRRx2s16PKSzlVcH6MEsng8+5bESDRlm7V0lRK6eEsY6KwOsw7Qc0gWa48L9yz2lGpTk9ZbiK5Q6RtLqhFUZ4tS4NZYPiuwx9I2a1XU1fKQQl7OTa2+tGMRe/lOB4rzdUKk54xRm0DpW0trXm6s8Hi3sfVwRtNFmQKik8K8Ij5PX5LV2mG+ryl/JJ+EO9ZbOlOnray4Glyjv7e75rmZY4a2OTW3DDalwNxpCyZLU0booWa7y9hAu0YA3OLiAstzCU6eESP0Hc0ra7VSq8Fg/rIrXJOY1eyeF7qchrZWOJ14sAHAn3yj4W1VSTaLhc6csJ0ZxjUzaa2Ph2F3qYOcBAEA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8" name="AutoShape 6" descr="http://upload.wikimedia.org/wikipedia/fr/archive/c/ce/20120504132214!Logo_Auch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0" name="AutoShape 8" descr="http://upload.wikimedia.org/wikipedia/fr/archive/c/ce/20120504132214!Logo_Auch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2" name="AutoShape 10" descr="http://upload.wikimedia.org/wikipedia/fr/archive/c/ce/20120504132214!Logo_Auchan.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4" name="Picture 12" descr="http://www.m6pubdigital.fr/wp-content/uploads/2013/10/logo-auchan.jpg"/>
          <p:cNvPicPr>
            <a:picLocks noChangeAspect="1" noChangeArrowheads="1"/>
          </p:cNvPicPr>
          <p:nvPr/>
        </p:nvPicPr>
        <p:blipFill>
          <a:blip r:embed="rId2" cstate="print"/>
          <a:srcRect/>
          <a:stretch>
            <a:fillRect/>
          </a:stretch>
        </p:blipFill>
        <p:spPr bwMode="auto">
          <a:xfrm>
            <a:off x="6084168" y="4653136"/>
            <a:ext cx="2304256" cy="1294224"/>
          </a:xfrm>
          <a:prstGeom prst="rect">
            <a:avLst/>
          </a:prstGeom>
          <a:noFill/>
        </p:spPr>
      </p:pic>
    </p:spTree>
    <p:extLst>
      <p:ext uri="{BB962C8B-B14F-4D97-AF65-F5344CB8AC3E}">
        <p14:creationId xmlns="" xmlns:p14="http://schemas.microsoft.com/office/powerpoint/2010/main" val="2263951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830997"/>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Entreprises à </a:t>
            </a:r>
            <a:r>
              <a:rPr lang="fr-FR" sz="2400" dirty="0" err="1" smtClean="0">
                <a:solidFill>
                  <a:schemeClr val="bg1"/>
                </a:solidFill>
                <a:latin typeface="Arial" panose="020B0604020202020204" pitchFamily="34" charset="0"/>
                <a:cs typeface="Arial" panose="020B0604020202020204" pitchFamily="34" charset="0"/>
              </a:rPr>
              <a:t>benchmarkers</a:t>
            </a:r>
            <a:endParaRPr lang="fr-FR" sz="2400" dirty="0" smtClean="0">
              <a:solidFill>
                <a:schemeClr val="bg1"/>
              </a:solidFill>
              <a:latin typeface="Arial" panose="020B0604020202020204" pitchFamily="34" charset="0"/>
              <a:cs typeface="Arial" panose="020B0604020202020204" pitchFamily="34" charset="0"/>
            </a:endParaRPr>
          </a:p>
          <a:p>
            <a:pPr algn="ct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1458710" y="2364990"/>
            <a:ext cx="68407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6" name="ZoneTexte 5"/>
          <p:cNvSpPr txBox="1"/>
          <p:nvPr/>
        </p:nvSpPr>
        <p:spPr>
          <a:xfrm>
            <a:off x="251520" y="3284984"/>
            <a:ext cx="8496944" cy="2862322"/>
          </a:xfrm>
          <a:prstGeom prst="rect">
            <a:avLst/>
          </a:prstGeom>
          <a:noFill/>
        </p:spPr>
        <p:txBody>
          <a:bodyPr wrap="square" rtlCol="0">
            <a:spAutoFit/>
          </a:bodyPr>
          <a:lstStyle/>
          <a:p>
            <a:pPr algn="ctr"/>
            <a:r>
              <a:rPr lang="fr-FR" dirty="0">
                <a:latin typeface="Arial" pitchFamily="34" charset="0"/>
                <a:cs typeface="Arial" pitchFamily="34" charset="0"/>
              </a:rPr>
              <a:t>En se basant sur l’exemple </a:t>
            </a:r>
            <a:r>
              <a:rPr lang="fr-FR" dirty="0" smtClean="0">
                <a:latin typeface="Arial" pitchFamily="34" charset="0"/>
                <a:cs typeface="Arial" pitchFamily="34" charset="0"/>
              </a:rPr>
              <a:t>des entreprises à </a:t>
            </a:r>
            <a:r>
              <a:rPr lang="fr-FR" dirty="0" err="1" smtClean="0">
                <a:latin typeface="Arial" pitchFamily="34" charset="0"/>
                <a:cs typeface="Arial" pitchFamily="34" charset="0"/>
              </a:rPr>
              <a:t>benchmarkers</a:t>
            </a:r>
            <a:r>
              <a:rPr lang="fr-FR" dirty="0" smtClean="0">
                <a:latin typeface="Arial" pitchFamily="34" charset="0"/>
                <a:cs typeface="Arial" pitchFamily="34" charset="0"/>
              </a:rPr>
              <a:t> on </a:t>
            </a:r>
            <a:r>
              <a:rPr lang="fr-FR" dirty="0">
                <a:latin typeface="Arial" pitchFamily="34" charset="0"/>
                <a:cs typeface="Arial" pitchFamily="34" charset="0"/>
              </a:rPr>
              <a:t>peut imaginer des idées novatrices.</a:t>
            </a:r>
          </a:p>
          <a:p>
            <a:pPr algn="ctr"/>
            <a:endParaRPr lang="fr-FR" dirty="0" smtClean="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de </a:t>
            </a:r>
            <a:r>
              <a:rPr lang="fr-FR" dirty="0" smtClean="0">
                <a:latin typeface="Arial" panose="020B0604020202020204" pitchFamily="34" charset="0"/>
                <a:cs typeface="Arial" panose="020B0604020202020204" pitchFamily="34" charset="0"/>
              </a:rPr>
              <a:t>l’innovation repose ici </a:t>
            </a:r>
            <a:r>
              <a:rPr lang="fr-FR" dirty="0" smtClean="0">
                <a:latin typeface="Arial" panose="020B0604020202020204" pitchFamily="34" charset="0"/>
                <a:cs typeface="Arial" panose="020B0604020202020204" pitchFamily="34" charset="0"/>
              </a:rPr>
              <a:t>sur </a:t>
            </a:r>
            <a:r>
              <a:rPr lang="fr-FR" dirty="0" smtClean="0">
                <a:latin typeface="Arial" panose="020B0604020202020204" pitchFamily="34" charset="0"/>
                <a:cs typeface="Arial" panose="020B0604020202020204" pitchFamily="34" charset="0"/>
              </a:rPr>
              <a:t>la participation des clients </a:t>
            </a:r>
            <a:endParaRPr lang="fr-FR" dirty="0" smtClean="0">
              <a:latin typeface="Arial" panose="020B0604020202020204" pitchFamily="34" charset="0"/>
              <a:cs typeface="Arial" panose="020B0604020202020204" pitchFamily="34" charset="0"/>
            </a:endParaRPr>
          </a:p>
          <a:p>
            <a:pPr algn="ctr"/>
            <a:endParaRPr lang="fr-FR" dirty="0" smtClean="0"/>
          </a:p>
          <a:p>
            <a:pPr algn="ctr"/>
            <a:endParaRPr lang="fr-FR" dirty="0" smtClean="0">
              <a:latin typeface="Arial" pitchFamily="34" charset="0"/>
              <a:cs typeface="Arial" pitchFamily="34" charset="0"/>
            </a:endParaRPr>
          </a:p>
          <a:p>
            <a:pPr algn="ctr"/>
            <a:r>
              <a:rPr lang="fr-FR" b="1" i="1" dirty="0" smtClean="0">
                <a:solidFill>
                  <a:schemeClr val="accent2"/>
                </a:solidFill>
                <a:latin typeface="Arial" pitchFamily="34" charset="0"/>
                <a:cs typeface="Arial" pitchFamily="34" charset="0"/>
              </a:rPr>
              <a:t>Idée novatrice: </a:t>
            </a:r>
            <a:endParaRPr lang="fr-FR" b="1" i="1" dirty="0" smtClean="0">
              <a:solidFill>
                <a:schemeClr val="accent2"/>
              </a:solidFill>
              <a:latin typeface="Arial" pitchFamily="34" charset="0"/>
              <a:cs typeface="Arial" pitchFamily="34" charset="0"/>
            </a:endParaRPr>
          </a:p>
          <a:p>
            <a:pPr algn="ctr"/>
            <a:r>
              <a:rPr lang="fr-FR" b="1" dirty="0" smtClean="0">
                <a:solidFill>
                  <a:schemeClr val="accent2"/>
                </a:solidFill>
                <a:latin typeface="Arial" pitchFamily="34" charset="0"/>
                <a:cs typeface="Arial" pitchFamily="34" charset="0"/>
              </a:rPr>
              <a:t>Ouvrir un site propre à une enseigne (Carrefour, Auchan…) où les clients les plus fidèles pourraient voter  et donner leurs avis sur les produits à référencer ou non.</a:t>
            </a:r>
            <a:endParaRPr lang="fr-FR" b="1" dirty="0" smtClean="0">
              <a:solidFill>
                <a:schemeClr val="accent2"/>
              </a:solidFill>
              <a:latin typeface="Arial" pitchFamily="34" charset="0"/>
              <a:cs typeface="Arial" pitchFamily="34" charset="0"/>
            </a:endParaRPr>
          </a:p>
        </p:txBody>
      </p:sp>
    </p:spTree>
    <p:extLst>
      <p:ext uri="{BB962C8B-B14F-4D97-AF65-F5344CB8AC3E}">
        <p14:creationId xmlns="" xmlns:p14="http://schemas.microsoft.com/office/powerpoint/2010/main" val="60099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332656"/>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857907"/>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395536" y="1867447"/>
            <a:ext cx="8424936" cy="2092881"/>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Définition du concept &amp; idée source</a:t>
            </a:r>
          </a:p>
          <a:p>
            <a:pPr algn="just"/>
            <a:endParaRPr lang="fr-FR" sz="2000" u="sng"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La situation d’achat regroupe l’ensemble des facteurs qui ont un lien avec les caractéristiques du lieu d’un achat en particulier, également avec le moment même pendant lequel cet achat est réalisé.</a:t>
            </a:r>
            <a:endParaRPr lang="fr-FR" sz="1600" dirty="0">
              <a:latin typeface="Arial" panose="020B0604020202020204" pitchFamily="34" charset="0"/>
              <a:cs typeface="Arial" panose="020B0604020202020204" pitchFamily="34" charset="0"/>
            </a:endParaRPr>
          </a:p>
          <a:p>
            <a:pPr algn="just"/>
            <a:r>
              <a:rPr lang="fr-FR" dirty="0" smtClean="0">
                <a:latin typeface="Arial" panose="020B0604020202020204" pitchFamily="34" charset="0"/>
                <a:cs typeface="Arial" panose="020B0604020202020204" pitchFamily="34" charset="0"/>
              </a:rPr>
              <a:t>L’idée est de donner une nouvelle dimension au rapport vendeur / consommateur avec une certaine proximité.</a:t>
            </a:r>
            <a:endParaRPr lang="fr-FR" dirty="0">
              <a:latin typeface="Arial" panose="020B0604020202020204" pitchFamily="34" charset="0"/>
              <a:cs typeface="Arial" panose="020B0604020202020204" pitchFamily="34" charset="0"/>
            </a:endParaRPr>
          </a:p>
        </p:txBody>
      </p:sp>
      <p:sp>
        <p:nvSpPr>
          <p:cNvPr id="7" name="ZoneTexte 6"/>
          <p:cNvSpPr txBox="1"/>
          <p:nvPr/>
        </p:nvSpPr>
        <p:spPr>
          <a:xfrm>
            <a:off x="395536" y="4190850"/>
            <a:ext cx="4392488" cy="2585323"/>
          </a:xfrm>
          <a:prstGeom prst="rect">
            <a:avLst/>
          </a:prstGeom>
          <a:noFill/>
        </p:spPr>
        <p:txBody>
          <a:bodyPr wrap="square" rtlCol="0">
            <a:spAutoFit/>
          </a:bodyPr>
          <a:lstStyle/>
          <a:p>
            <a:pPr algn="just"/>
            <a:r>
              <a:rPr lang="fr-FR" i="1" dirty="0" smtClean="0">
                <a:latin typeface="Arial" panose="020B0604020202020204" pitchFamily="34" charset="0"/>
                <a:cs typeface="Arial" panose="020B0604020202020204" pitchFamily="34" charset="0"/>
              </a:rPr>
              <a:t>Exemple :</a:t>
            </a:r>
          </a:p>
          <a:p>
            <a:pPr algn="just"/>
            <a:r>
              <a:rPr lang="fr-FR" i="1" u="sng" dirty="0" smtClean="0">
                <a:latin typeface="Arial" panose="020B0604020202020204" pitchFamily="34" charset="0"/>
                <a:cs typeface="Arial" panose="020B0604020202020204" pitchFamily="34" charset="0"/>
              </a:rPr>
              <a:t>Le vide dressing</a:t>
            </a:r>
            <a:r>
              <a:rPr lang="fr-FR" i="1" dirty="0" smtClean="0">
                <a:latin typeface="Arial" panose="020B0604020202020204" pitchFamily="34" charset="0"/>
                <a:cs typeface="Arial" panose="020B0604020202020204" pitchFamily="34" charset="0"/>
              </a:rPr>
              <a:t>, qui représente ici une particularité au niveau de la situation d’achat puisqu’elle se présente sous forme de brocante ou de simple troc. C’est une nouvelle manière de consommer très tendance principalement dans le textile.  </a:t>
            </a:r>
          </a:p>
          <a:p>
            <a:pPr algn="just"/>
            <a:endParaRPr lang="fr-FR" i="1" dirty="0">
              <a:latin typeface="Arial" panose="020B0604020202020204" pitchFamily="34" charset="0"/>
              <a:cs typeface="Arial" panose="020B0604020202020204" pitchFamily="34" charset="0"/>
            </a:endParaRPr>
          </a:p>
        </p:txBody>
      </p:sp>
      <p:pic>
        <p:nvPicPr>
          <p:cNvPr id="8" name="Picture 2" descr="C:\Users\Hermine\Downloads\téléchargement (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293096"/>
            <a:ext cx="2635547" cy="2110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15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71600" y="2348880"/>
            <a:ext cx="7272808" cy="194421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ZoneTexte 2"/>
          <p:cNvSpPr txBox="1"/>
          <p:nvPr/>
        </p:nvSpPr>
        <p:spPr>
          <a:xfrm>
            <a:off x="1763688" y="2780928"/>
            <a:ext cx="5256584" cy="58477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FIN !</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9190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9632" y="548680"/>
            <a:ext cx="7056784" cy="1512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835696" y="980728"/>
            <a:ext cx="5760640" cy="461665"/>
          </a:xfrm>
          <a:prstGeom prst="rect">
            <a:avLst/>
          </a:prstGeom>
          <a:noFill/>
        </p:spPr>
        <p:txBody>
          <a:bodyPr wrap="square" rtlCol="0">
            <a:spAutoFit/>
          </a:bodyPr>
          <a:lstStyle/>
          <a:p>
            <a:pPr algn="ctr"/>
            <a:r>
              <a:rPr lang="fr-FR" sz="2400" dirty="0" smtClean="0">
                <a:solidFill>
                  <a:schemeClr val="bg1"/>
                </a:solidFill>
                <a:latin typeface="Arial" panose="020B0604020202020204" pitchFamily="34" charset="0"/>
                <a:cs typeface="Arial" panose="020B0604020202020204" pitchFamily="34" charset="0"/>
              </a:rPr>
              <a:t>Situation d’achat</a:t>
            </a:r>
            <a:endParaRPr lang="fr-FR" sz="2400" dirty="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2267744" y="2204864"/>
            <a:ext cx="5040560" cy="400110"/>
          </a:xfrm>
          <a:prstGeom prst="rect">
            <a:avLst/>
          </a:prstGeom>
          <a:noFill/>
        </p:spPr>
        <p:txBody>
          <a:bodyPr wrap="square" rtlCol="0">
            <a:spAutoFit/>
          </a:bodyPr>
          <a:lstStyle/>
          <a:p>
            <a:pPr algn="ctr"/>
            <a:r>
              <a:rPr lang="fr-FR" sz="2000" u="sng" dirty="0" smtClean="0">
                <a:latin typeface="Arial" panose="020B0604020202020204" pitchFamily="34" charset="0"/>
                <a:cs typeface="Arial" panose="020B0604020202020204" pitchFamily="34" charset="0"/>
              </a:rPr>
              <a:t>Idée novatrice</a:t>
            </a:r>
            <a:endParaRPr lang="fr-FR" sz="2000" u="sng" dirty="0">
              <a:latin typeface="Arial" panose="020B0604020202020204" pitchFamily="34" charset="0"/>
              <a:cs typeface="Arial" panose="020B0604020202020204" pitchFamily="34" charset="0"/>
            </a:endParaRPr>
          </a:p>
        </p:txBody>
      </p:sp>
      <p:sp>
        <p:nvSpPr>
          <p:cNvPr id="5" name="ZoneTexte 4"/>
          <p:cNvSpPr txBox="1"/>
          <p:nvPr/>
        </p:nvSpPr>
        <p:spPr>
          <a:xfrm>
            <a:off x="673924" y="2708920"/>
            <a:ext cx="7776864" cy="3970318"/>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En se basant sur l’exemple du </a:t>
            </a:r>
            <a:r>
              <a:rPr lang="fr-FR" i="1" dirty="0" smtClean="0">
                <a:latin typeface="Arial" panose="020B0604020202020204" pitchFamily="34" charset="0"/>
                <a:cs typeface="Arial" panose="020B0604020202020204" pitchFamily="34" charset="0"/>
              </a:rPr>
              <a:t>Vide Dressing</a:t>
            </a:r>
            <a:r>
              <a:rPr lang="fr-FR" dirty="0" smtClean="0">
                <a:latin typeface="Arial" panose="020B0604020202020204" pitchFamily="34" charset="0"/>
                <a:cs typeface="Arial" panose="020B0604020202020204" pitchFamily="34" charset="0"/>
              </a:rPr>
              <a:t>, comme innovation de situation d’achat au sein de la variable commercial, il est possible d’émettre des idées novatrices.</a:t>
            </a:r>
          </a:p>
          <a:p>
            <a:pPr algn="ctr"/>
            <a:endParaRPr lang="fr-FR" dirty="0">
              <a:latin typeface="Arial" panose="020B0604020202020204" pitchFamily="34" charset="0"/>
              <a:cs typeface="Arial" panose="020B0604020202020204" pitchFamily="34" charset="0"/>
            </a:endParaRPr>
          </a:p>
          <a:p>
            <a:pPr algn="ctr"/>
            <a:r>
              <a:rPr lang="fr-FR" dirty="0" smtClean="0">
                <a:latin typeface="Arial" panose="020B0604020202020204" pitchFamily="34" charset="0"/>
                <a:cs typeface="Arial" panose="020B0604020202020204" pitchFamily="34" charset="0"/>
              </a:rPr>
              <a:t>Le point clé du </a:t>
            </a:r>
            <a:r>
              <a:rPr lang="fr-FR" i="1" dirty="0" smtClean="0">
                <a:latin typeface="Arial" panose="020B0604020202020204" pitchFamily="34" charset="0"/>
                <a:cs typeface="Arial" panose="020B0604020202020204" pitchFamily="34" charset="0"/>
              </a:rPr>
              <a:t>Vide Dressing </a:t>
            </a:r>
            <a:r>
              <a:rPr lang="fr-FR" dirty="0" smtClean="0">
                <a:latin typeface="Arial" panose="020B0604020202020204" pitchFamily="34" charset="0"/>
                <a:cs typeface="Arial" panose="020B0604020202020204" pitchFamily="34" charset="0"/>
              </a:rPr>
              <a:t>repose sur le fait d’attirer un nouveau profil de consommateurs.</a:t>
            </a:r>
          </a:p>
          <a:p>
            <a:pPr algn="ctr"/>
            <a:endParaRPr lang="fr-FR" dirty="0">
              <a:latin typeface="Arial" panose="020B0604020202020204" pitchFamily="34" charset="0"/>
              <a:cs typeface="Arial" panose="020B0604020202020204" pitchFamily="34" charset="0"/>
            </a:endParaRPr>
          </a:p>
          <a:p>
            <a:pPr algn="ctr"/>
            <a:r>
              <a:rPr lang="fr-FR" b="1" i="1" dirty="0" smtClean="0">
                <a:solidFill>
                  <a:schemeClr val="bg2">
                    <a:lumMod val="50000"/>
                  </a:schemeClr>
                </a:solidFill>
                <a:latin typeface="Arial" panose="020B0604020202020204" pitchFamily="34" charset="0"/>
                <a:cs typeface="Arial" panose="020B0604020202020204" pitchFamily="34" charset="0"/>
              </a:rPr>
              <a:t>Idées novatrice : </a:t>
            </a:r>
          </a:p>
          <a:p>
            <a:pPr algn="ctr"/>
            <a:r>
              <a:rPr lang="fr-FR" b="1" u="sng" dirty="0" smtClean="0">
                <a:solidFill>
                  <a:schemeClr val="bg2">
                    <a:lumMod val="50000"/>
                  </a:schemeClr>
                </a:solidFill>
                <a:latin typeface="Arial" panose="020B0604020202020204" pitchFamily="34" charset="0"/>
                <a:cs typeface="Arial" panose="020B0604020202020204" pitchFamily="34" charset="0"/>
              </a:rPr>
              <a:t>Le Vide Dressing Shop</a:t>
            </a:r>
            <a:r>
              <a:rPr lang="fr-FR" b="1" dirty="0" smtClean="0">
                <a:solidFill>
                  <a:schemeClr val="bg2">
                    <a:lumMod val="50000"/>
                  </a:schemeClr>
                </a:solidFill>
                <a:latin typeface="Arial" panose="020B0604020202020204" pitchFamily="34" charset="0"/>
                <a:cs typeface="Arial" panose="020B0604020202020204" pitchFamily="34" charset="0"/>
              </a:rPr>
              <a:t>, transpose le principe du Vide Dressing en magasin spécialisé dans une certaine marque, dont les articles proviendraient exclusivement des placards des consommateurs, pour se distinguer des friperies le Vide Dressing Shop se déclinerait par marque de luxe, ainsi on pourrait retrouver « </a:t>
            </a:r>
            <a:r>
              <a:rPr lang="fr-FR" b="1" dirty="0" err="1" smtClean="0">
                <a:solidFill>
                  <a:schemeClr val="bg2">
                    <a:lumMod val="50000"/>
                  </a:schemeClr>
                </a:solidFill>
                <a:latin typeface="Arial" panose="020B0604020202020204" pitchFamily="34" charset="0"/>
                <a:cs typeface="Arial" panose="020B0604020202020204" pitchFamily="34" charset="0"/>
              </a:rPr>
              <a:t>Lancel</a:t>
            </a:r>
            <a:r>
              <a:rPr lang="fr-FR" b="1" dirty="0" smtClean="0">
                <a:solidFill>
                  <a:schemeClr val="bg2">
                    <a:lumMod val="50000"/>
                  </a:schemeClr>
                </a:solidFill>
                <a:latin typeface="Arial" panose="020B0604020202020204" pitchFamily="34" charset="0"/>
                <a:cs typeface="Arial" panose="020B0604020202020204" pitchFamily="34" charset="0"/>
              </a:rPr>
              <a:t> Vide Dressing » ou encore « Sandro vide son dressing ».</a:t>
            </a:r>
            <a:endParaRPr lang="fr-FR"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481257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5499</Words>
  <Application>Microsoft Office PowerPoint</Application>
  <PresentationFormat>Affichage à l'écran (4:3)</PresentationFormat>
  <Paragraphs>755</Paragraphs>
  <Slides>80</Slides>
  <Notes>0</Notes>
  <HiddenSlides>0</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Hermine</dc:creator>
  <cp:lastModifiedBy>family</cp:lastModifiedBy>
  <cp:revision>136</cp:revision>
  <dcterms:created xsi:type="dcterms:W3CDTF">2014-04-15T08:40:16Z</dcterms:created>
  <dcterms:modified xsi:type="dcterms:W3CDTF">2014-05-31T08:17:21Z</dcterms:modified>
</cp:coreProperties>
</file>