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315" r:id="rId4"/>
    <p:sldId id="316" r:id="rId5"/>
    <p:sldId id="317" r:id="rId6"/>
    <p:sldId id="318" r:id="rId7"/>
    <p:sldId id="319" r:id="rId8"/>
    <p:sldId id="321" r:id="rId9"/>
    <p:sldId id="322" r:id="rId10"/>
    <p:sldId id="320" r:id="rId11"/>
    <p:sldId id="265" r:id="rId12"/>
    <p:sldId id="266" r:id="rId13"/>
    <p:sldId id="267" r:id="rId14"/>
    <p:sldId id="304" r:id="rId15"/>
    <p:sldId id="269" r:id="rId16"/>
    <p:sldId id="305" r:id="rId17"/>
    <p:sldId id="271" r:id="rId18"/>
    <p:sldId id="306" r:id="rId19"/>
    <p:sldId id="273" r:id="rId20"/>
    <p:sldId id="272" r:id="rId21"/>
    <p:sldId id="276" r:id="rId22"/>
    <p:sldId id="310" r:id="rId23"/>
    <p:sldId id="278" r:id="rId24"/>
    <p:sldId id="312" r:id="rId25"/>
    <p:sldId id="313" r:id="rId26"/>
    <p:sldId id="314" r:id="rId27"/>
    <p:sldId id="280" r:id="rId28"/>
    <p:sldId id="282" r:id="rId29"/>
    <p:sldId id="284" r:id="rId30"/>
    <p:sldId id="307" r:id="rId31"/>
    <p:sldId id="286" r:id="rId32"/>
    <p:sldId id="308" r:id="rId33"/>
    <p:sldId id="288" r:id="rId34"/>
    <p:sldId id="311" r:id="rId35"/>
    <p:sldId id="290" r:id="rId36"/>
    <p:sldId id="292" r:id="rId37"/>
    <p:sldId id="294" r:id="rId38"/>
    <p:sldId id="301" r:id="rId39"/>
    <p:sldId id="299" r:id="rId40"/>
    <p:sldId id="303" r:id="rId41"/>
    <p:sldId id="297" r:id="rId42"/>
    <p:sldId id="302" r:id="rId43"/>
    <p:sldId id="300"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98571-702A-4B8F-9D7C-BEC828CAFDC5}" type="datetimeFigureOut">
              <a:rPr lang="fr-FR" smtClean="0"/>
              <a:pPr/>
              <a:t>30/05/2014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971D3-EE6C-474F-AE23-521B8519BFD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71971D3-EE6C-474F-AE23-521B8519BFDB}" type="slidenum">
              <a:rPr lang="fr-FR" smtClean="0"/>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65373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11555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179972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144944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19137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34991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287159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219157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354629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214842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5C6C5B-7B18-44D8-85DF-BA263AA55A37}" type="datetimeFigureOut">
              <a:rPr lang="fr-FR" smtClean="0"/>
              <a:pPr/>
              <a:t>30/05/2014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363406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C6C5B-7B18-44D8-85DF-BA263AA55A37}" type="datetimeFigureOut">
              <a:rPr lang="fr-FR" smtClean="0"/>
              <a:pPr/>
              <a:t>30/05/2014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CFD7D-CCC0-48F3-AA99-77D5D8AE08F0}" type="slidenum">
              <a:rPr lang="fr-FR" smtClean="0"/>
              <a:pPr/>
              <a:t>‹N°›</a:t>
            </a:fld>
            <a:endParaRPr lang="fr-FR"/>
          </a:p>
        </p:txBody>
      </p:sp>
    </p:spTree>
    <p:extLst>
      <p:ext uri="{BB962C8B-B14F-4D97-AF65-F5344CB8AC3E}">
        <p14:creationId xmlns:p14="http://schemas.microsoft.com/office/powerpoint/2010/main" xmlns="" val="40301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mine\Downloads\6a0115701060ee970b017d431212ca970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8640"/>
            <a:ext cx="1348185" cy="154078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ermine\Downloads\téléchargement (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583824"/>
            <a:ext cx="2305050" cy="1152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à coins arrondis 4"/>
          <p:cNvSpPr/>
          <p:nvPr/>
        </p:nvSpPr>
        <p:spPr>
          <a:xfrm>
            <a:off x="1511215" y="2492896"/>
            <a:ext cx="6408712" cy="115212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ZoneTexte 5"/>
          <p:cNvSpPr txBox="1"/>
          <p:nvPr/>
        </p:nvSpPr>
        <p:spPr>
          <a:xfrm>
            <a:off x="2123728" y="2838127"/>
            <a:ext cx="5400997"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TENDANCE FORME</a:t>
            </a:r>
            <a:endParaRPr lang="fr-FR" sz="2400" dirty="0">
              <a:latin typeface="Arial" panose="020B0604020202020204" pitchFamily="34" charset="0"/>
              <a:cs typeface="Arial" panose="020B0604020202020204" pitchFamily="34" charset="0"/>
            </a:endParaRPr>
          </a:p>
        </p:txBody>
      </p:sp>
      <p:sp>
        <p:nvSpPr>
          <p:cNvPr id="7" name="ZoneTexte 6"/>
          <p:cNvSpPr txBox="1"/>
          <p:nvPr/>
        </p:nvSpPr>
        <p:spPr>
          <a:xfrm>
            <a:off x="431210" y="5733256"/>
            <a:ext cx="2331074" cy="646331"/>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Justine </a:t>
            </a:r>
            <a:r>
              <a:rPr lang="fr-FR" dirty="0" err="1" smtClean="0">
                <a:latin typeface="Arial" panose="020B0604020202020204" pitchFamily="34" charset="0"/>
                <a:cs typeface="Arial" panose="020B0604020202020204" pitchFamily="34" charset="0"/>
              </a:rPr>
              <a:t>Ducrocq</a:t>
            </a:r>
            <a:r>
              <a:rPr lang="fr-FR" dirty="0" smtClean="0">
                <a:latin typeface="Arial" panose="020B0604020202020204" pitchFamily="34" charset="0"/>
                <a:cs typeface="Arial" panose="020B0604020202020204" pitchFamily="34" charset="0"/>
              </a:rPr>
              <a:t> </a:t>
            </a:r>
          </a:p>
          <a:p>
            <a:r>
              <a:rPr lang="fr-FR" dirty="0" smtClean="0">
                <a:latin typeface="Arial" panose="020B0604020202020204" pitchFamily="34" charset="0"/>
                <a:cs typeface="Arial" panose="020B0604020202020204" pitchFamily="34" charset="0"/>
              </a:rPr>
              <a:t>Mathilde </a:t>
            </a:r>
            <a:r>
              <a:rPr lang="fr-FR" dirty="0" err="1" smtClean="0">
                <a:latin typeface="Arial" panose="020B0604020202020204" pitchFamily="34" charset="0"/>
                <a:cs typeface="Arial" panose="020B0604020202020204" pitchFamily="34" charset="0"/>
              </a:rPr>
              <a:t>Falempin</a:t>
            </a:r>
            <a:endParaRPr lang="fr-FR" dirty="0" smtClean="0">
              <a:latin typeface="Arial" panose="020B0604020202020204" pitchFamily="34" charset="0"/>
              <a:cs typeface="Arial" panose="020B0604020202020204" pitchFamily="34" charset="0"/>
            </a:endParaRPr>
          </a:p>
        </p:txBody>
      </p:sp>
      <p:sp>
        <p:nvSpPr>
          <p:cNvPr id="8" name="ZoneTexte 7"/>
          <p:cNvSpPr txBox="1"/>
          <p:nvPr/>
        </p:nvSpPr>
        <p:spPr>
          <a:xfrm>
            <a:off x="1815729" y="3778022"/>
            <a:ext cx="5832648" cy="64633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L3 MV Politique de l’offre</a:t>
            </a:r>
          </a:p>
          <a:p>
            <a:pPr algn="ctr"/>
            <a:r>
              <a:rPr lang="fr-FR" dirty="0" smtClean="0">
                <a:latin typeface="Arial" panose="020B0604020202020204" pitchFamily="34" charset="0"/>
                <a:cs typeface="Arial" panose="020B0604020202020204" pitchFamily="34" charset="0"/>
              </a:rPr>
              <a:t>Semestre 6, année 2014</a:t>
            </a:r>
            <a:endParaRPr lang="fr-FR" dirty="0">
              <a:latin typeface="Arial" panose="020B0604020202020204" pitchFamily="34" charset="0"/>
              <a:cs typeface="Arial" panose="020B0604020202020204" pitchFamily="34" charset="0"/>
            </a:endParaRPr>
          </a:p>
        </p:txBody>
      </p:sp>
      <p:sp>
        <p:nvSpPr>
          <p:cNvPr id="9" name="ZoneTexte 8"/>
          <p:cNvSpPr txBox="1"/>
          <p:nvPr/>
        </p:nvSpPr>
        <p:spPr>
          <a:xfrm>
            <a:off x="5868144" y="5733256"/>
            <a:ext cx="2952328" cy="923330"/>
          </a:xfrm>
          <a:prstGeom prst="rect">
            <a:avLst/>
          </a:prstGeom>
          <a:noFill/>
        </p:spPr>
        <p:txBody>
          <a:bodyPr wrap="square" rtlCol="0">
            <a:spAutoFit/>
          </a:bodyPr>
          <a:lstStyle/>
          <a:p>
            <a:pPr algn="r"/>
            <a:r>
              <a:rPr lang="fr-FR" dirty="0" smtClean="0">
                <a:latin typeface="Arial" panose="020B0604020202020204" pitchFamily="34" charset="0"/>
                <a:cs typeface="Arial" panose="020B0604020202020204" pitchFamily="34" charset="0"/>
              </a:rPr>
              <a:t>Hermine </a:t>
            </a:r>
            <a:r>
              <a:rPr lang="fr-FR" dirty="0" err="1" smtClean="0">
                <a:latin typeface="Arial" panose="020B0604020202020204" pitchFamily="34" charset="0"/>
                <a:cs typeface="Arial" panose="020B0604020202020204" pitchFamily="34" charset="0"/>
              </a:rPr>
              <a:t>Haesslé</a:t>
            </a:r>
            <a:endParaRPr lang="fr-FR" dirty="0" smtClean="0">
              <a:latin typeface="Arial" panose="020B0604020202020204" pitchFamily="34" charset="0"/>
              <a:cs typeface="Arial" panose="020B0604020202020204" pitchFamily="34" charset="0"/>
            </a:endParaRPr>
          </a:p>
          <a:p>
            <a:pPr algn="r"/>
            <a:r>
              <a:rPr lang="fr-FR" dirty="0" smtClean="0">
                <a:latin typeface="Arial" panose="020B0604020202020204" pitchFamily="34" charset="0"/>
                <a:cs typeface="Arial" panose="020B0604020202020204" pitchFamily="34" charset="0"/>
              </a:rPr>
              <a:t>Cloé </a:t>
            </a:r>
            <a:r>
              <a:rPr lang="fr-FR" dirty="0" err="1" smtClean="0">
                <a:latin typeface="Arial" panose="020B0604020202020204" pitchFamily="34" charset="0"/>
                <a:cs typeface="Arial" panose="020B0604020202020204" pitchFamily="34" charset="0"/>
              </a:rPr>
              <a:t>Sobaco</a:t>
            </a:r>
            <a:endParaRPr lang="fr-FR" dirty="0" smtClean="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xmlns="" val="255258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1124744"/>
            <a:ext cx="6048672" cy="646331"/>
          </a:xfrm>
          <a:prstGeom prst="rect">
            <a:avLst/>
          </a:prstGeom>
          <a:noFill/>
        </p:spPr>
        <p:txBody>
          <a:bodyPr wrap="square" rtlCol="0">
            <a:spAutoFit/>
          </a:bodyPr>
          <a:lstStyle/>
          <a:p>
            <a:r>
              <a:rPr lang="fr-FR" dirty="0" smtClean="0">
                <a:latin typeface="Arial" pitchFamily="34" charset="0"/>
                <a:cs typeface="Arial" pitchFamily="34" charset="0"/>
              </a:rPr>
              <a:t>La crème </a:t>
            </a:r>
            <a:r>
              <a:rPr lang="fr-FR" dirty="0" err="1" smtClean="0">
                <a:latin typeface="Arial" pitchFamily="34" charset="0"/>
                <a:cs typeface="Arial" pitchFamily="34" charset="0"/>
              </a:rPr>
              <a:t>Somatoline</a:t>
            </a:r>
            <a:r>
              <a:rPr lang="fr-FR" dirty="0" smtClean="0">
                <a:latin typeface="Arial" pitchFamily="34" charset="0"/>
                <a:cs typeface="Arial" pitchFamily="34" charset="0"/>
              </a:rPr>
              <a:t> </a:t>
            </a:r>
            <a:r>
              <a:rPr lang="fr-FR" dirty="0" err="1" smtClean="0">
                <a:latin typeface="Arial" pitchFamily="34" charset="0"/>
                <a:cs typeface="Arial" pitchFamily="34" charset="0"/>
              </a:rPr>
              <a:t>Cosmetic</a:t>
            </a:r>
            <a:r>
              <a:rPr lang="fr-FR" dirty="0" smtClean="0">
                <a:latin typeface="Arial" pitchFamily="34" charset="0"/>
                <a:cs typeface="Arial" pitchFamily="34" charset="0"/>
              </a:rPr>
              <a:t> qui permet un amincissement intensif des hanches et du ventre</a:t>
            </a:r>
            <a:endParaRPr lang="fr-FR" dirty="0">
              <a:latin typeface="Arial" pitchFamily="34" charset="0"/>
              <a:cs typeface="Arial" pitchFamily="34" charset="0"/>
            </a:endParaRPr>
          </a:p>
        </p:txBody>
      </p:sp>
      <p:sp>
        <p:nvSpPr>
          <p:cNvPr id="3" name="ZoneTexte 2"/>
          <p:cNvSpPr txBox="1"/>
          <p:nvPr/>
        </p:nvSpPr>
        <p:spPr>
          <a:xfrm>
            <a:off x="611560" y="4653136"/>
            <a:ext cx="5616624" cy="1200329"/>
          </a:xfrm>
          <a:prstGeom prst="rect">
            <a:avLst/>
          </a:prstGeom>
          <a:noFill/>
        </p:spPr>
        <p:txBody>
          <a:bodyPr wrap="square" rtlCol="0">
            <a:spAutoFit/>
          </a:bodyPr>
          <a:lstStyle/>
          <a:p>
            <a:r>
              <a:rPr lang="fr-FR" dirty="0" err="1" smtClean="0">
                <a:latin typeface="Arial" pitchFamily="34" charset="0"/>
                <a:cs typeface="Arial" pitchFamily="34" charset="0"/>
              </a:rPr>
              <a:t>Slendertone</a:t>
            </a:r>
            <a:r>
              <a:rPr lang="fr-FR" dirty="0" smtClean="0">
                <a:latin typeface="Arial" pitchFamily="34" charset="0"/>
                <a:cs typeface="Arial" pitchFamily="34" charset="0"/>
              </a:rPr>
              <a:t> promet qu’a raison de 4 fois par semaine pendant 8 semaines, les personnes perdront jusqu’à 3,5 cm de tour de hanche et garantie un ventre plus plat.</a:t>
            </a:r>
            <a:endParaRPr lang="fr-FR" dirty="0">
              <a:latin typeface="Arial" pitchFamily="34" charset="0"/>
              <a:cs typeface="Arial" pitchFamily="34" charset="0"/>
            </a:endParaRPr>
          </a:p>
        </p:txBody>
      </p:sp>
      <p:sp>
        <p:nvSpPr>
          <p:cNvPr id="27650" name="AutoShape 2" descr="data:image/jpeg;base64,/9j/4AAQSkZJRgABAQAAAQABAAD/2wCEAAkGBxISERQUExQWFRQWGBgYGBgYGBoXFhkYFhgXFhkXGhwaHCggGBolGxgYITIhJyksLi4uGCAzODQsNygtLiwBCgoKDg0OGxAQGy0kICQsLCwsLy0sLCwsLCwsLCwsLCwsLCwsLCwsLCwsLCwsLCwsLCwsLCwsLCwsLCwsLCwsLP/AABEIAMQAyAMBEQACEQEDEQH/xAAcAAACAwEBAQEAAAAAAAAAAAAABAMFBgIHAQj/xABIEAACAAQEAwQGBgYIBQUAAAABAgADBBEFEiExBhNBIlFhcTIzgZGhwQcUI0Kx0RdScnOS0xUkNDVTYoLhQ6Ky8PEWRJOjwv/EABsBAAIDAQEBAAAAAAAAAAAAAAAEAgMFAQYH/8QALxEAAgIBBAAFBAIDAAIDAAAAAAECAxEEEiExBRMyQVEUIjNxNGEVQoEjoQYkkf/aAAwDAQACEQMRAD8A9xgAIACAAgAUxX1L+UKa38LJ1+pGD4k/sdR+7+Yjz/hn5H+jY0v5o/syHFtJLSgoXRFV3VszAWLdnr3xvWRSgmjX8PslLU2Jvgua/DpIqsKAloBNQ8wZRZj2dT3xNxW6IpVdZ5N7z0+DrBZCpX16IAqhpVgNABeZtCHiC+xpEL5uWmrlI1AlxgqozNx95MT8hnNwckx1UMN6JEpjF9ekkyDsQwtJD8NAyp2nX1SLP8esHPNK3HBMlyS0v0rruLi1/wAIh9N5MW2hnTONk8SE6atEwKSMhNw36oIF736Ai/uhCWkjct9fHyWWry57Vz8E+T2iELdPOt4ZxSOSsU4wdOY4nhnTbYbMzSkPgPyj3Olnvqi2Zk1iTGYYIhAAQAEABAAQAEABAApi3qX8oT134WTr9SMHxF/Y6n92fxEYHhn5f+GvpvzR/Zl+Mv7sw79lv+iPQW+hGr4b/KtLvEP7Xg37s/8A4icvVETq/BqP2GE/3liH7Ur8XhLWLKZy7+JWauajBGKi7BSQO820hanT++DIi05JMhwGsE+VmYZWGhHjDipgoqT4OaiOyxxXI/MdFFyQB3kgD4xzNa6RWoTl0VVVxVRy/Snyx5G/4R3zWukMQ0F8+kVlXx/TAqJLCaSbEarYW3BI7/xjqul7jFfhVjzu4LqixTnC8v3Eae+GFY30J2UeW8SI62exygnKw0I6MPnCersntwiyqKXKKjEa1UfkhOzMAu1+8m2nURnrbt2rjI5VU5R8zPRLIqkkqRZnzEZbkC4CKCV/yi25hyTruiklyhbyW3ub4H1UsLlCvnGbqtKodEVJfJAwjJkXI1+D+oTyj2vh7/8Arx/Rm2+tjsOEAgAIACAAgAIACAAgAUxX1L+UKa38LJ1+pGE4iH9TqP3Z/ER5/wAM/L/w19N+aP7KfGMDn1eG0AkpmKqS2oFgVt1j0UouUFgd0uqro1Vjn7lrKw96h8LqJVjLkoQ5vtovzBET2t7WhTz41Rurl3LoQ4cqUfEa51N1LS7EbGzOPlCeolFZb6L9XCUdJWmarEMblyhqbH9Uat/tCctXJ+nhGXVpJzKDEa6qdM0tkpJZJzzJth3ZSCep10tFlCndxFNsYxp6Hmzkgo+EZE8CbOqJlWDqDn+zPkBvEb5W1y2SWCX+S4/8UUkWsnAqSWrGTIklluBewGYfdLG9otq089y8zOBOzXWyXqIsQSQeTLnpLZ82YqgsosNSQvatroDvpeHqtCp7rFxH2yUfXWVy2p8s09OoAAUADoBoIjXxwQnJyeWIY7KR7JcZ97fettce2KddhpJdjGmbj93sVIkP98BiNASLt/vGL9ROL2yQ25RfRBIo35gfLmdSLFl2JIAt3AC//YjV8Oi/M+4p1NicMI1dYgIMXa6pOInXLkpJo1jyNqwx+JrMG9QnlHsfDv48f0IW+tjsOlYQAEABAAQAEABAAQAKYr6p/KE9d+Fk6/UjH4hSGdJmygQpdCATt0jz/h0lGzn4NKuzy5qfwzETuDsQQWRsy9Mswj4RtJvHDN2PiWkk8yXJ9w3hOuW6tMMmUfSCudR10Fht1jm9xXZy/wAQ0suYxyy6mMinlUiIHcgs0sAABb2W/U63J6Qnfc1DEuxGKb++18eyLnDMGSX2m7cw63PQ+F/xjN3uTE79S5cLhFU84TaqfMFpmReVKR9Zast+dNOlkUGyk7mzCPcael101wXHuzFlLMmxSgq5kmmQUrL9XWUJaHLd5k9yFl2J01N2IG1xfWL56aqdjlNckN8sYRIokidLpVcsJJ5s0kljMmXsiKPvEuWawgxa63Y+M8L+kce3cl8DmBV6zZs6cBeYzZAnVVX7zkbXO/fYCKNbUoVwhJ/au/7DTy3NyS5Zr6e9hfe3l/4jIrmm8oaaEcToGacsxRewykdRrcGKddp52SUoDNNyVbizqVVSdy4J6gaw1T4XOX32LkSnq4LhMjqHXlZtSCehy3NzvDVWicrMN9EZ6rZDckUeJcSTpKI3LXllbqL3LKOl76H841PoqbotZ6EZam2Elx2WtSNTHzbWQ22uKPQ1vMcmpwf1KeUeq8P/AI8f0J2+tjsOlYQAEABAAQAEABAAQAK4p6p/KE9d+Fk6/UjLodY8lW8SWR9klOzZu3LGX9Ybf7R6GrEYOb6F7GuosoOKJ59AIQv3msbHwB7oQzOWZP3NTRQj22OYDQiVLzNozC5J0yrvbw7zCu2Vs9kOSrWajdLHshR+JlelqJ1OruZbGXLIUnmPZbMlhqt2+Eeho8HVOogrJLrLMmV7lF4Qy+AFqA0yvkLJlL2vqdXJ1HpG/viUNdP6x2NNr2R2Va2bSOppKQhEqp8pnBXKC6y9QdFVFbsi9tNb6Xhx26yTbqjhf2VYrXbyOYbPo5lTMSVl58sBHIWxsDlAB6gHTSFtTTrIVxc5cMlCcG3hEfDuOSaibORJeTlG5OlmBZgW0AseyYv1nh04KEpSzkqqv3bkl0I8N8WmbOdJlrWZlI0sEuSD39n8I0tT4ZCEIyghajUylJqQtw5xFMaTPmO1wpJW52sjMR5ej74lrKYxurhH3J6ZydU5Mi4OxOnAd5zrclVVTqetyB4kgQzra58KPQvpdqzu7Za8e4qsnJLBAJBJ8L9m/wCMV6ClyzIlq5cqJWYfM/pGcHWy09NlVV+8TowJ7hcX9loq11v0VLS7kWUQ86e59I0c6Pmuobcm2bsDU4P6lPKPW+H/AMeP6ErfUx2HSsIACAAgAIACAAgAIAFMU9U/lCeu/CydfqRl1FzHka1lj8nhGW434jrpFVKpZHLVZgTISuZiWOXXXQA+EfRfD9Dp56bdYs4Mmyct+EI0fEFVJqxS1hlss2wWYgIHa0B6ZlJ0II0ivU+HafU6Z26fgtrusqniQ7xVjQao+pJTzJ7gAlOYJctgQG7dtSAOhIEQ8L8Or09PnSljPuV3WuctqQ99ZqZeHT2nLLpnlqxliQbhECrlBuSCc2bbpaK4zos1kVU92eyTUo1tsy8jE5xwWonT5rO058iljtYhRl7tc8azph9bGEFhJZKcvy22WXAuD4etPKdxJeoyGcQWDTFCktfLfs5ez0hfXXavz9sOIHYRr2/2IfRxUlJNfWvva9/EBph+LCLvElusrpX7I08RcjngucZOHVtST2mGUHxUEf8AVMMS1q36qute3JGpbapMopsuZTSKaoB9cJy+AAso96tf2RpKyNs5V/Av5Tik/kupsn6tgwmE2aebAfttcn/45a/GEdvm63PwM52afavc1fAHD9OKWRNmS15zDMGPpakkWv4W2hbW3WSskk+CVMIJJ+5RVRFZjhlkZ5Uu6kbjKq2P/MffDSl5Glz7lW3faV3DFS2HYm9NNPYc8q50Bubyn9t7f6or8QqWs0m6PZKn/wAdmD0ieI+YaiOHybcDT4N6hPKPV+Hfx4/oSt9THYdKwgAIACAAgAIACAAgAVxT1T+UJ678LJ1+pGZp9xHltKszQ7PoxGMzOdjyjpTp7iqkj/mYR9Esl5HhzfyjMrW64S4hk8/F6OQPuCXmPcM3MJPkBHPCYOrw7L9w1Et1zK/Bq2rn4jVVNNJWa12HbbKiK5stzcdEOkO6yOnhplXdLCKa3NyzHs1n0iVrS8MOa2eZy5bW0BYjM+Xw7Jjz/gVNctbKVfpXQzqG1BJmW4xlmThuH0q+lM+0I7zlFveZvwjf0b36iy344F7OIqJrK/h2noKKraQlpnJZWYksxGx3Og3OgEZVWsvv1SjZxHPBdKEYweDA0OMhMKm08tXMxphMwhSVWWctrkbE2tG5ZQnqVbJ8Y4F1L7NqLybQzxg8iRJlu8yofMQBsLl+0Too9DU+MJq6v6yVknwkWOEnWkkaDFeDptRQLITKGl8vlltLlQVc+AIY+ekZ+j1U46qdsvSxi+uPlxiu0PcRcHpPp6WQ04ypcrSwALM1lQb6W398X0611SlJLllbp3/8PlJwXSUJWoaZOZpWql5lwCNgFAA9kQ1GvnKLWOztVCbG+FcPVBMnmWstpzFrAG9tTdiSSSb33t4Qlq9TJVqM3yTUFue0+Y7w/S1bq86XmdRYEMym172OUi8Z1fjV1CcYvgm9PGXLGpzR5zVXO2bkxuEcLBqcF9Qnl849X4f/AB4/oSs9THYdIBAAQAEABAAQAEABAArinqn8oT134WTr9SMzTekPOPL6NZtSHbPSzzbh3FpYqsQrJzAJewF+013YhVHW6oI+la7SSuproj/0yabNjcjrhiXN/rWJTlOd0cylAN+0CLgd3oqO/UxzUaiqM4aWD/Z2Fctrmz5wDPqqaS6JQzZju4Ys32SgBQovnsT1OnfFXitWm1OFOzGAp3xXCLnjXDJ1dUyadVYU8olpswghSWsCFJ9JsosLdSYT8PnT4fp5Scst9E7Iytmix4g4MSsmy3ebMRZaBVVALjW/pNfw6dIT0vjvkQaUctk56fc+ywwHhmVShwnMczAA5mNnzAX010tqYV1Pieo1DW2OMfBONUIlnRYQktcspElr3KoA9w3jmNVe1KczqcI8JD1PQovS57zr8Icq00YcvlnJWOXAtW4sFy8tTMLbZdRpbu1v2gYtcsdFldOeZcCDy1ljnVb3IGik+3bYm8VuSXfZa5ZW2HQqsp6xxNnArJXVJZ3Y/rN4RCy1U/dP1e39FDeftiWc6dHn9RqXNlsIYF3eEJTLUiFjC0mTRrMF9RL8vmY9p4f/AB4/oz7PUx6HSAQAEABAAQAEABAAQAKYr6p/KE9d+Fk6/UjKdCLkXBFxuLi1xfqI8rpL1TaptZwPWR3RwUWC/R3QIwY8yaRsJjArfxVQAfbePaV//IJ6n7VwZ70ygaWooyu2nd008Pyjz2sqvrm55bz7jVVkWsMp5lRNSZfKSNrnutcnvv0A/OFoW4TbfI8oQlEWfF3zXYdlLAKpFyxBYhr6iy220veJLLXZatNHbx7jy49t9m9iL30tbMFv5XIiUYv5KJaT+xqjxvMWJQgICXuRcaGygfeOh8o0K3gps02PfsclYi7giXLYEDdhpsfYTfS14crngolTGPbFps5gyvUTlQLqFXfcEggb+iov5xN3JdssUV1BClPiRIKUUknXV3295iX3tZ9K/shKUV6nl/0TU+EgNzKh+bM6A+gvkIVt1ddK+zl/LK25T46Q3Nn3jBv1bm8tl0a8C7NCUp5LMHJMQbO4OGiDJGuwX1CeXzj2vh38eP6M+31sdh0rCAAgAIACAAgAIACABTFfVP5QnrvwsnX6kZQx4w0Seme0OaazYyqccktfiSooBXOzbL8/CPRae7zEk+hZ14yySZSA7EeTa/HeK7dJprHxwcjOcRRqA/4YPkR84WfhrXpkWrUyRFOoMy5eS1vAqL7+PjE46G1e6OrVNPJ3yJ+yykXS12I28d7xfDQz/wBpkHfkHw+fMNpk/L1sg/OGo6etdtsj5rXSJJGA08s3Kl273Jb4bR2VsKl9iwRcpz7ZNOqLCw0HhGNqtdJ+5bCoSmTbxjWXOQyopEeaKMkj4TBkD7eOnD5HGdNdg3qE8vnHtfD/AOPH9Gfb6mOw6VhAAQAEABAAQAEABAAhj0wrTzCNwsK6xZpZbQs2JHmx4jWwOdLEsB5pcsPZYx5laSXwbfkwOpfEiE+muluht2rWF9tbj3xL6WS9iDpiT1nEAlFeYyKTci4Ow3PgNRrFtasaxEg9PB9kbcUNdgrLdL5uybC2u+0TXmRJx0lb7K2Zx1O+60s6ZtUb0e/faGE7EMw8P08vkh/SBU98ra/oNttf0ot3WEl4bpX7s+fpEqNdZOn+RvH/ADeBju+0P8Zpflmt4WxX62vOfR07JA9Egi4YA7RbHUYi89mVrtIqZJR6LifOEZ+o1CwKwgINqdIyJbpvgYWEcMFG5ue4Q3XoHjMw3P2F/relwov3G5NtouWlqXsT2vPJUPxPLFQJBUlzrZQRYWv1OsdegjKO5Hdq6yXMierjsnpex3F4z7dO4ddA012SmF2iJrcG9Qnl8zHs/D/48f0Z9nqY7DpAIACAAgAIACAAgAIAK3iP+yzf2fmIW1f4mXaf8iPEZ+FJLOZplrlyNCQC4YOdNr3T+HxjJhe5dRN5xOJQlhWHMALZGF1cn7MIdgctrKD39qJOTb6I4LGsbnumWYobJMlm6MQc1sxF+63WK4t15ygFaMSwZgRwRMUkXD3AygXNza1tb2vrBNvhtdFkFyVM6WgsA9vswmoa5zXIYXPW0XKUn7DEML3FmlA2GbQDKbKdbEHqTY6RPc17Fm1Y7IhLUKe2CG12N9L3sb3G8d3PPR3Ykuz0L6PmISaLk2Kb77HWMzVSaYj4lHiJp5jgAsxAUbk7CE4QlY8GWl7IpcQxYKJl9AovlGhNxpc/KNCqtQ4QzXQ5YKM43PFMpRGZpl9VXNYbAabReovOC911qWX7ET1tXTSFVUJCi7zDZjc6kG1yLE2t0gwpPBxKtvMjujxtpQRGlvOnzLsCVsDceingInhtfaRdcJSy3gevUBRNaXypgJ7Omw79db90Lzik8MI7Jfb7GioqkTZauNMw1HcRoR7DGZfVskKSW2WGbLBvUJ5fMx6rw/8Ajx/Rn2epjsOkAgAIACAAgAIACAAgAq+J3tSTif1fmIW1SzUy7T/lieSJTSrXCOwuTsW1YWPwjz2+fWT0Til2N0+BIVVch7V92Gb0LWNjcdnTWJqVjeUxeVsEFTQS5LAm98xIsxKhmUMfgbwTlZ7kqmrOhZsLlyidCGQBdWJ7LKCPMWsIJWTfZbXh8i8/hu49HYhRdiTcKXUD2HpFitmiUb6vcqDQdtkykOCAVvZs3l32icrGlljcZ1OOUOvwpMuq5V7V7WbQW1I8IpWtTKvqKEm+TZ8LYI0gHMdWIuBsLbDzhWyfmS4M3W6pWvCXQpxBjEkghiyyhcKR99hufZ09sOV1qKwkR09Mu/cy1QdHM+YcszKEfKSrW7yNtLDvi5IccsvESMYkHeXKQCTPFlQyyTKYHQAg9/fvE9jks+xV9tfZ3nrRMmOqZHlgcwbKw11F9GbTW3S0RUI47OebW3txwTYViLmUzMpMl3Y3XVpT76jcbg6QWwcVg4nCb47FcUxGqW4fMRaysBuOhiMYxkMV+WjUcB1JaQ6ndWBt3Zh+YMKayPGRHVrE0z0/BfUJ5fMxvaD+PEyLPUx6HCAQAEABAAQAEABAAQAVHF1UsqinzG9FEJPsI74p1EHKtpFtCzYkjxiqxkcl50pMy59iWFr77a6RhwpxPbM9HKlyai2d4FxkFLc0ZARplXPr7dfjF/kwTyng7Z4ZOUfteR6TiSVUtjY3DrltoRfRibk5uzc+yKXB9MqlTPTSRZ0EpuZ2+0hQAMN7Wutx393lFOMMhbNOvMeGTYg05+VdsuUCYolrd2YLkS19ACLk30EWbnnAvXtWcFNw/IBdnYXe5zPuSSbm3efhFN0s8Mdt3KCSL7IznVmROgAszebdB5Qq8LpC2dq/s+4jV8tBKlnU+lrchfzMXUQaW6RCuG+W6RiMZrBOnLTgnJuwt6srvY93j4xoVxajvHMqHHuy0wnC2nEvMLS5SCwlTDmUgDcBdhHXhLspssxxEs6KbTT+2kpSZTEI5UXUdSp6bxW5zS2lNlLUssdqp/LAt2pbaNpqO619x3xX10cjHd2dy0lLLtLVUlgG6qAB4wTk5EFFxZXT5gZDYBha9+kcXBfHs+cC6vVG2l5Yv3kZyfxHviOpi9iIat/ckepYL6hPL5mNvQfgiZFnqY9DhAIACAAgAIACAAgAIAKnisoKOfntkydrMpYWuNwNSIhY8RZZT60eLy1p7lVlNLQ6kKxynpeznSMC6cm8npoRnFZzkek09O5y8gkAgHVb+zKR+MUuc1yDnbFZyc8QTJdMst5S2yHRNMoP+crufC9olRKc8qTO6dSubjMbwvEBMRZyrlLGwsdmF8o/ZuPjHNri2mLX1bJbRHiHEskrnma4DJytMozkG7jvCjbQXNouqrcnhIjBxi8SRmaLiyWQUbNLH3XXp4kDfpDa0aXL5JS1KlLg1HDGP3lsrTBNZNQVuS+bYEW0IOm0LX6bEk10Q2qRZSkdhYmxJuxtbU/GKG8snxHooatGWf2dFewJ3vlN9b+FzaL4tbSyKUovPYzj+IMUmSZRJc2L30JHQLfeIxXOX0crhhbmKy6Nl5dIr5RpNqGB9FR92/f0i3KeZMrb/wD0eo8dabOy5bq7ZUAW4CqCdfcIr8ttZOWRjDC9zmhbnyJwZ2RS5sR6SgWJ0Pj+BiK+2SYXR+BF61JVGkuS5dLEZypBckkm1wLC8MTzKeWsEdLWu2bLgXDmk0SlvTmkzD5EAKP4QIo1a4wJX2b7MnoWC+oTy+ZjW0X4YiM/Ux6GyAQAEABAAQAEABAAQAZn6TP7prP3R/ERyXRZVnesH51oa6cq+kQP2j+EZ9tcZM9RRux9xaYRigMxc5LC/o5jYnvOsJ304j9pdJRkuCw4x4xliTyZaKSbHYZVsfxMVaHQS375MzLpvTS4fJnsG4qCZUmhgma/Z1t36RoW6NS5iVPXub+9cifFMiZ9YBUO0lhmk7sMp3t433hiiKUMe4rbKTs3Pkql3t17jofjFjJRlF9G34RphJUzHOS1tvSJbYC2/lCGpbk9sR2tKEMs3MuYk2UGlvdWAIbYG8Z8oOPD7ORll5OsUo1eVy8xDDtKQBo3eYFLaFc2pbjOYg4zU6TkZZrsJauoFrk6X6kfheLq4OSeOic7lB8H3EaOpUvLBUhiC7rpmA0BY2ubd1oItdFinFrclydYfUBHEmmnJYgiYzAhrjQkX3A6DviWPdkJwbWWuRbDadJcwKTM7IbNmsc+YabaHS59scsnlZSCMXtw2P4RQfX6pUVQtNItmAFlte4QDxO/heLq02syKr5qivbHtnp89dIpvXBlRfJc4J6hPL5mNTR/hiVT9THoaIBAAQAEABAAQAEABABmvpK/uqs/dH8REZdMuoeLY/s/MVLMLZtATvqYVmksG5TOU2xhDY7+xfzitjceO/8A0VMypvMLMtxqLeG0NRjiOEYN1zna5SI6mxNx1iSKp88jdXiByoqsTlUC+otbovcPGIxhzlls7uFGJC9Uz+tJfxPpD/Vv7DEsfBUuez0Sim0stBKeXzEmDTMbEa6HT73jGW5S3uRsqnfWlkuqvEElU6iQAETKpUC4C+38YXbc5cnK6djxInk41LzJmvaYDl10W24PvEVKL5YSpfSJxjMszOXnyGwa+liNbERKKklkg6WZ/E8ZmORLRTKnl9MpOV+g81Pwi2EF2+i6MFFZyQLICpMM0KtSCbEbWHVrbwSazhdE47m8roRpquqbOjE9oqEXqSTay6+jtrFrrr42kVJxk3JcHsXDODrS06y7DOdZhHVzv7Bt7IuxhGHfa7J5HqgwpqHwQgXOB+ol+XzMamj/AAxK5+pj8NEAgAIACAAgAIACAAgAzf0jC+F1YJAvKOp23ERn6WXafHmxz8n55/oR5OrLofaIzZXbj01KqT4Y5/QcwpnFgvcNCYpV6zgsdkE8ZMpWUJLErbfXwMaMLElyZGp0vmTzWRyKM/e90dlavYjVoprLmKJMHhFuBBS5wNS7zSktF7RNt+/8Ig2optlyzNpJHptFhEuZKaXMAJluwBF7g30MY1ljjPKNf0pEVDNkUzOrMzm9rWshXx746/vWUTcZzXY1Q0VPORyRy0uQhuSbki5UHYW98cy49lcnYmscidHw9Jeeb1JYBLDTXU9TewFhFvnLZjBXLzd24Zk1UqUjBAxVGULMY3bxUHoNPjFL3S/6XqtuX3FbiiGZKE4HLmLA+RO3lHa3tltLov2NT9HmAF3FVN9FRaUO87ZvZ0hiOEZuvv8A9EejmLGZAvUQjqOi2Be4QLSU8vnGvovwxKJ+pjkNEQgAIACAAgAIACAAgApuMZDTKGei+kyWHvHfFd0sQbLtPjzFu6POqakq+UJUxpIT92M49u3wjFnd9uMGtKFKlmGRunlME5aqj9L5ADrp02iEJTfEUVyjBcybK08Lpt9XX+EERJw1DYxDU1xXDJ6fhkj0ZCr/AKVEd+m1EjktdV8lhJ4aYbrL130H5RatJe+5CktXTnhDUnAEG6p7FH5RatDNrmRU9WvZGe4jX6nMmOVGWapdD0LqLMug0voffEbtM00mM03eZD9C6ypc6nWc0uzTQN1F102B84UmvLeEW12Sk8GdbDpkwsVYoqtZgbm3cQdARaLZSUUs8jNd3+o0mDS2QZHZXv2j1I8ukU+c88onvabEDh8qU7szM662U2sCRbfciL/Nco4SIqmbnubH+H8JerfKvZkC2ZvD9VfH8IjLEFl9nb7lWsLs9bpJaqoVQAqiwA6AQVSyYE228smmTAouSAO8w1jJWKGrltorqSb2sQb23hTUQaROLNJhXqU8o1NH+GJVP1MbhogEABAAQAEABAAQAEAC2JLeU4GmkV2Qco4R2Lw8mWl0AJ17X4QvXoILmXJdPUyfCH5dKANAB5CGlXGPSF3KUu2SiVEsHD6ZcdDByUgwB9CCABXFMNl1EppcwXU+8How8REZxUlhlldjrllGFxWinU6cuYjOg9GYi3U27wNU06RjX6SxPK5Nmi6ufKeDM4hist1yowQgedj4i+sVwraf3Ia24y0znCqeofLkDTm19BSEAOwvoPfFzp8x4iiuNirTdjNFhvAruwarYBRtLlm5P7TfIe+G6tJt7Fb/ABL2rNWcPEtQJYARdlAtYez8YW1Gmkue0Lw1Cm/u7HMNnE3B3HXwhenvBG6KXKJq9Loe1lFjc5Q2lj0O8ORe3kWZU4fLUuxVgbW05PLIve+ttdx7vGFtTLdEnDs22E+pTyjR0f4YldnqY3DRAIACAAgAIACAAgAIAFsSNpT+UQsltjk6ll4KGnqVG+kUx1kZdk3Q10Nc9T1EXq2D9yLgzsRNNMjgDHQOTAcCA4EcOgI6As2HSSbmVLJPUopPvtEdqLPMn8kjhVFtFHsAiLlGPbOYlITnVkobuPfFU9VXH3Jx09j9hJsRVjZNYTs1ylxEYjpGuWdYLOV85U3AbLcbEje3leFa1yS1EXHCY/VyDMQqGKk7EbjUQ0hRiVHLIT1hZQMvaUhri2pJNz/vFGop8tPPuSg8s1eFepTyjQ0f4YkJ+pjcNEAgAIACAAgAIACAAgARxqWzSJgU2Yroe6KdQs1snU0pLJgJlVPl+mgYd6xgbpLs2FXXPp4IhjsvrmXzEd8wl9JL2JUxtekxfbpFivmumQejfuiX+l2Goe/+qO/U2L3I/SZ9g/p+YOvxiS1lvyH0KZ8PEkz/ALt+Ud+utO/4+JwOI5pOlvh+UdWstfud+ggllktFX1E9nRJqqyb3uPDQ21hmMdRNZyLvyIdolmYVWN/7hP4j8oHpL3/sTjqNOv8AUVfhqqO85PeYregtfbJrX6ddIh/9LVB1WZKb/UbfC8R/xsvks/yVPTRweFKlzaZUS0l9RLJBPgSekTWga6Z3/KUR9Mcs1GGYekqWqS8uUDQA39vjFkNJJPsyrtQ7JZfYzNlAqQWAuCLg23G/hFip+GVvPwVOGy5Yd5SO7OL3zlm0W2xP7Q9/hFV2nnbxlEovb7Gxw5LSlHhDlFbrrUWVyeXkZi4iEABAAQAEABAAQAEACmKz1lyXZjZQNT3agRXb6WSgm3hGLxRnVmVV+6Cra75tQSNhbW41jOjWvg0qUscsgmSlawdDqoN8oPmD3GK3RGRJTkuUxF8GlP8AcKm9trD4HaOfTL5GFqrI+4lUcOSiCRmFr2va+nXyiM6VFZyXQ1s84aKmZgq9GeFtz+Bxan+iF8IH67xLf/RYtR/SJKLChmHaaJKWX0Qt1H29FvJ4VlPPE0pVly+bSxQNmsGsSNNmt4R6Gu1qKieYtby2O0/BUh5ysVrAVIsSeWLFmO6m+hBPTRxFkZtLAvuaRc1WCpMDqyTxzAVNugmXQm/hufOBy9hSFC3bzigw0KUzJUMbls2UKBchrEA6Wz2t/lMRUsLBZOlSluZWy+GJE1iwSqUzC1yw0XmFr3Hh8xFagk8hGlJ5OqPhyXLmJMMqpzAnY2Gj5RfLbpr5RzYnyHl5luGXwOW8t15dSvMGUkgXGci51006+F4qq00YS3D1molOO3A3TYeq5Zwl1GbU5Dow17r/AAvEVpoxnuJPUSlDabalHYENChLAAQAEABAAQAEABAAQAZr6SmIwqsINiJTa+6OS5ROp4mjwzCGmzaV2587OpK35jWTReWN9A3aF+9bQnPiXXA83yVsmfMeYkk1FQk1nVCWf7NSxAubNcjW8XKEX0cbaLehwx2q3ks9WBKWax5jEcwySB2bDRT19K1xEvLjki7HtySy8EabJnTudPRg1QQgJawk5CAFsGYdsbWsLGOeVE55sk0iDGsJmS5FKsozXmT+U+cs281fV+jbKD4+yB1R+CUbpZZLU8LsJoVJ82YjU82ajKcxaZJ0dBlJuMxHjYiDyofAK+WBNMFmCgNQxqOYGmqVu6hOWFN2GQnr1K+cd8uPwdd0t2MnziShmUqyCk+eFm3BZ5joQQFvdCAUAzd7AjrHdqRGMt2cjz4POFS0jPWjliaQxdv6zy1DASNLXN77toREiO7jJNK4fmTMwSpqFcyJcxJTu2dJsxmCyphuLXCmxsNxHMHN39EiYHLVnMysn8lZNPM5nMZR9szKzDe4FrgdY7gN3HCKSqoZ/1enny5lVMSY81XcGZlVUmiWjEi4QkG9id44SystMtuI6Hl4jLkE1KpMfl3Ex0ucyoHUMgHW5AuLncQe5GPpbIqHCOa1blerb6syoqia7MxLOpJyIx+6LC3tgBvGCtxCjmJQyqhZtRmYqGLO6AZs1ggIs409IN5iBnY8yxg98+jZy2FUZJJJlC5JuTv1iS6FrPUzSx0gEABAAQAEABAAQAEAFbxHhqVNLOkOWCzFKkrYMAe64Iv7IDsXh5PPKT6LaaU2eXU1aNtdXlA27vVaiIbUMO2TF5v0RUbElp9USSSSXlEknv+yg2oPNkSfoppbg/Wq24FgebLuB3D7LQR3BzzGH6J6S9/rNZfXXmS767/8AC6wYDzGH6J6SwH1issNhzJdh5fZaQYDzWcp9ElGNp9WLbWeULX3t9lpBtO+az6fonpNf6xV679uXr5/ZawbQ81nx/ojozvPqz01eUdO71UG0PNYfojo9Pt6vTbtytPL7LSDAeazk/RDRG959Vrv25Wv/ANUGDnmyD9EFF/j1X8cr+VBtDzZH0fRDRf49V/HK/lQYDzWB+iKiP/Hqv45X8qOYDzGfF+iGi/x6r+OV/KjuA8xgfohov8eq/jlfyo5tO+az0vhzDUpqWTIQsUlqFBaxYgd9gBf2RMXby8llAcCAAgA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7106" name="Picture 2" descr="http://www.marieclaire.fr/data/photo/mw652_c17/7da22101831smetic.jpg"/>
          <p:cNvPicPr>
            <a:picLocks noChangeAspect="1" noChangeArrowheads="1"/>
          </p:cNvPicPr>
          <p:nvPr/>
        </p:nvPicPr>
        <p:blipFill>
          <a:blip r:embed="rId2" cstate="print"/>
          <a:srcRect/>
          <a:stretch>
            <a:fillRect/>
          </a:stretch>
        </p:blipFill>
        <p:spPr bwMode="auto">
          <a:xfrm>
            <a:off x="395536" y="404664"/>
            <a:ext cx="1859685" cy="1944216"/>
          </a:xfrm>
          <a:prstGeom prst="rect">
            <a:avLst/>
          </a:prstGeom>
          <a:noFill/>
        </p:spPr>
      </p:pic>
      <p:sp>
        <p:nvSpPr>
          <p:cNvPr id="47108" name="AutoShape 4" descr="data:image/jpeg;base64,/9j/4AAQSkZJRgABAQAAAQABAAD/2wCEAAkGBxQSEhQUEhESFhQXFBUUFBcXGBQYGBQXGBYXFhgVFxUaHCggGRwlHBQUITEhJSkrLi4wFyAzODMsNygtLisBCgoKDg0OGxAQGywkICU0LC8tLTY0LTUsLCwsLCwsMC8sLDQsLCwsLDQsLy0sNCwsLCwsLiwsLywvLSwsLCwsLP/AABEIAM8A8wMBEQACEQEDEQH/xAAbAAEAAgMBAQAAAAAAAAAAAAAAAgQBAwUGB//EAEUQAAEDAQQHBAgEAwUJAQAAAAEAAhEDBBIhMQUTQVFhcZEiUqHwBhQycoHB0eEjQmKxFVNjM4KSovEWNDVDVHOywtIk/8QAGgEBAAMBAQEAAAAAAAAAAAAAAAECBAMFBv/EADgRAQABAwEEBwcDBAEFAAAAAAABAgMRBBIhMUEFE1FhcZHwFCKBobHB0TJS8TNCYuEjJDQ1ctL/2gAMAwEAAhEDEQA/APuKAgICAgICAgICAgICAgICAgICAgICAgICAgICAgICAgICAgICAgICAgICAgICAgICAgICAgICAgICAgICAgICAgICAgICAgICAgICAgICAgICAgICAgICAgICAgICAgICAgICAgICAgICAgICAgICAgICAgICAgICAgICAgICAgICAgICAgICAgICAgICAgICAgICAgICAgICAgICAgICAgICAgICAgICAgICAgICAgICAgICAgICAgICAgINet4IGt4IGt4IGt4IGt4IGt4IGt4IGt4IGt4IGt4IGt4IGt4IGt4IGt4IGt4IGt4IGt4IGt4IGt4IGt4IGt4IGt4IGt4IImuBE7UG5AQEBAQEBBXQVNIXw2aZxGyAZQbLNamvZfmBt/TGcoFmc50uMhp9lvDvHidyDRZ67jWe0nshoIGHBBeQci2W1zrQygx1yWl7nQC4gT2WzhOB2ZLDev1TfpsUzjMZmefhHJrtWqYs1XqozicRH3le9VIIirVGOOLTPAy0x8IWjqp3Yqn5fhx6yOdMfP8AKyuzk89pXSlSnamAO/CAp6wQPzuc2Zid3ReTqdVct6qmIn3N2fjMw9LT6ai5p5nHvb8fB2rdaBSpvefytJ5wMB1heleuRbt1VzyhhtW5uVxRHNzPRe11ajagrOvOa8DICAWgxgAsXRt27cpqi7OZifs1a+1boqpm3GImPuqaKFqrsLxarovubGrYcuKz6aNVfomuLuN8xwjk76j2ezVszbzujnK7pSrVoWRzjVvVGx27rRm8D2csjC0aqu9p9JNW1mqOeI5z2M9im3e1ERs4pnlnu7URYbVAc22SYmHU2hp4SMVHUavGYvZnvpjCeu02cTb3eMrGhdJGrfZUbdq0zDwMjucOHnau2k1M3dqiuMVU8Y+8Oep08W8VUTmmeDVoK3OdRqPqum7UqCTAhrQDs+Kro79VVqqu5PCZ8oW1dmKblNNEcYjzlXs9S0WrttqailJuQ0Oe4D8xnLzzXC3VqdVG3TVsU8t2Znv9f7da6bGn92qnbq59kOno6zVGXhUra0YXZaGkZzMZ7Ft09q7RmLle12bsMt65brxNFOz273J9ItJ1adQCkcKbNbVEAyC9rQ3EYfdYOkNVdt3Ii1/bGau+MxDZotPbrozc5ziPKZehpPDgCMiARyOIXrUzFURMc3m1RNMzEuX6OWp9WkXPdeOseJgDARAwWLo+7XdtTVXOZzLVrbdNu5imMRiHVW5kVrafZ95RKYbtH1JB4JCFtSCAgICAgroMHjkg4dSGvLocaJeA/cSJxjaAY+KDuAziEHOsn+8VPdH7hBq0tXqtr0BSE3r99p9m6CzEnZE5/vMLz9VcvU37cWoznOY5Y3NunotVWa5ubsYxPPO9t0vohteDeLHtxa8ZgrrqtJTqIjfiqOExxhz0+pqszO7MTxhzmaVrWZ4ZagHMJhtUf+2/9+axxq7+lqijU76Z4VR9/Xm1Tp7WopmqxumP7fx68no167zHmdIWbXVrY3aKNOOYh48QvGv2uuu3qf8AGPPi9Wzc6q1aq/yn8M2m1esULLTmTWc3We7TxqeIS5d9ps2rf75jPhTxRRb6i7cr/bw8Z4LmhD/+i1j+ow9QVp0c/wDUXo74+jjqv6Nqe6XN9H2Wk0zqXUAzWP8AbDpnCchksOhjV9XPVTTjM8c5atZOn6yOsirOI4YXvSEP9SfrC0v7N4tm7/aDKeELT0ht+xVdZjO7OOH6oZ9Fse1RsZxv48eDtUfZbyH7L06f0wwVcZcazf8AEKkfyG3uctjwhedb/wDIVY/bGfHc3V/9lTn9275ubRJ9QtMfzX9LzJ8JWSJqjQ3dntn6xn5NVWPbLeeyPpL0ujANTSjLVsj/AAhexp8dTRjhiPo8u/nras9s/VZXZyeRs2k6DnWo1akGqTTb2XH8MC60yAfIXz9vV6aqq9Nyr9W7nwiMcoezXp79NNuLcfp38uPF1vRK1X7OwTiwlh+GI8CF6HRd7rNPT3bvLh8mPpG3sX579/r4oeiP9gf+6/5KvRf9CfGVukf60eEO2vSYFW3mA33gokT0Tkfh80p4C+pBAQEBAQV0FW1BziGNkA+07cOHFBu1LbtyBdiI4IKtgY9hNMgloxY7huKDXTDm1nuLHkFoAgTuQXqVW9PZcPeETyQa61quugsqRE3g0uHLsyR8QuVV3ZnExPjjP0zPydKbe1GYmPDOPruczS9B1qDabWOay8C57wWwNzWntE/CFj1VudVTFumJiM5mZ3eUTvz8MNWnrjT1TXVMTPKI3+c8MO00QI3YL0IjEYYZnLl6Os7habS9zSGu1QYe9daQY8FisW6o1N2uY3Ts4+ENd6umbFumJ3xnPmq6F0U6nXqFw/DZeFHKIe68Y5AR8Vw0ekrt36pq/TGdn4zn/TtqdTTXZpiOM42vhuWtHWdzbVaXFpDX6stOww2DC76e3XTqbtUxunZx8Icr1dNWnt0xO+M5c/Q9avQYWGyVHdtzpBaM1l0lV+xRNE2pnfM8Y5tOpps3q9rrIjdC1pfWV7I8alzXkgBmBODmmcPj0XbWRcv6SqIomJ3bvjDjp+rs6mmdqJjt+EsjSdctAZY6l6AJeQ1o4nep9qvzTii1Oe/EQj2ezE5quxju4rGhdHOpX31HB1WobzyMhuaOA85LrpNNVa2q65zVVvn8Q56m/FzFNEYpjg0aDsJ1FWnVaQH1KmBzLXACQueksT1NdFyOM1eUumqvR1tNdE8IjzhXsdS0WUat1F1amPYezONxb5+K42atRpY6uqia6Y4THHHfDpcpsaiduKtmecSuOttV9GqRZ6jHXYpgwXOJkTGyMCtE371dquYtzE43ds/w4xZtUXKYmuJjn2QsaGsmqoU2EYhove8cT4krrpLPVWaaO7f48ZctTd6y7VV6wq6OszqVqrdk6qpFQO2B20czJ6Lhp7VdrU3N3u1Yn483a9cpuaejf70bvgoaHrV6DCw2So7tudILRn/os+kqv2KJom1M75njHNo1NNm9XtdZEbod6xV3PbL6ZpmSLpIJ54L07VdVdOaqdmex512imirFNWe9DSOTfeC6Tyc2zRRwdz+qRwF9SCAgICAgroCAgg6oBmQqzVEcRqdbGD83gVSb1EczKJ0gzeehUe0UIyx/EqfejmCFHtNrtMttK0sd7L2nkQr03aKuEwluXQEBAQEBAQEBAQEBAQEBBU0jk33gonkJaGydz+ZUUcB0VYEBAQEBBXQEGC1RgYuDcOiYgYNJp/KOiiaYnkNT7Ew/ljlI/ZUmxRPIwqVtFdx5HB2I65rhXpP21eaMOba7M5oipS7MzeZiOZAxHngsV21NMYuUbu2PXryVlroVHAfg1Tnk43hyg5dN2wqtE1RH/DX57/h3euUngv2bS7xGtYMdrJ6kH6zwWq3rLkbrtPl6++e5OXWo1muEtM+doW+iumqMwsmXAZkKZmI4jDKgKRVEiSkVajquN0Nzw5SeOcXepQYqOqyYa3bEkYicNu5Bi/W7reo3Hjvj4AoM1HVbxutbd2ZTltx34fBBCjaXug9gNMQZGJvQ6BO6eiDHrFTdTiT+YZSOPOeYQZFoqbQzPY5uUiducIIttFXbq9g9objO3PCUF2kTAmJ2xvQaNIZN94KJGdDZO5/MqKOA6KsCAgICAgroKLmEX3ACS6AQ3tQS0Texwz2dYXCYmM1fbfy9cFe9KyFxvFxdi1uBECQXAxgMcB9lNG1Oc+uJGVSk1zW9luNwZU3NhwZU2HMzGPILnEVRG6Pl3SrGW+uX9psvj8pDQb/smDDcIk4iPBXq2t8Zn8pnLNCpULhekC8JwyweS2S0YSG7+eISma5nf64935TGV9d1hBStGjKbjeAuu3jDqs9elt1TtYxKMKloOq9sSO9E9QuFyeqj3uHaKVoquMGk6DsjL4EeTzELNcqqmIm3Pr15+O5XLFDT8m5VuyDF+CAeY2c/2UW+kImdi75+vr9ETU69mxI7QznCcdq9CiMymF9aVxAJQU2WtxIBpOGIBzwynZsM8MEB1pfiDSORiCccDhMYbMeKCuwXQGii67evbd93HDcAY4oMtpyzGkcMgSZknHIfpz4oFWmAB+E4yMRw7QjARlntxCA2nOGrdk0Yl2UgQTHI/BBeszYaMIwyzicYQaNJ+yOaieQnobJ3P5lRRwHRVgQEBAQEFdBz7RXc0kCeyb3915DRMkCATU2/kC4VVTTOOz7+p8lJlD1lxLSXtaCW7MALtXE9rIlrdsZYlV26sxv9bzM+vimy1POOAwvEEOP5aWAxw9t3mVaK6p9eBmUDbHTMtxDZ/pzfkOlwE9kDMZ8lXrKs+t3Hv+BtSuWSq5wJdAygCcMATJ5nwXaiqZjMrROW9XSICCL2giCJCiYiYxI4GkNEupy+jiPzMOR5bj54ryr+kqtzNdrhzj1z9d6kx2ObUAqC80doYYjtA7iDt/fPOVkmKbsbUcfnHjHb9ePFWTRFvdQcBVk05IGIls7WjMt3x9k02pq08xFz9P08O2EU7uL2THAgEEEESCMiN6+giYmMw7MqQQEBAQaH2poJBnDA+eRQY9cbxyB8Y6oI+vs/VhBOG/8A1QWKb5AI2oKuk/ZHvKJ5Cehsnc/mVFHAdFWBAQEBAQVkBAQEBAlAlAlBlAQEHG0toqfxKUB+0bHjun5HZ+3narSTM9Za/V8p7p+08lZhxatMVm7Q4GDh2g7aCN/DbzXnVUU6insn5xPZ64+KvFu0BpXVP1L5DCYaXES13/yfBW0Gr6mvqav08s8p/E/Ipnk9avoHQQEBBXq0nkmHwNmE7vv1QaX1CHFpqYhs5bzA/cYfVBjWnD8bPEdk4jpwKDAqn+d/lJ+XHNBdoGWgzPHegraT9kc1E8hPQwwdz+ZUUcB0VYEBAQEBBVQee0vpwU6ppsp3nAS4lxaBheAGGOCCt/tFUwPq4MjD8Q7ZwiP0nDggfx6p/wBNnl23czs4IIVPSRzR2qAGWBqGcdsRMYIPQ2G26ycIggZzM5fsgsa0bx58hA1o3hBnWDfwQBU4oJhyDKDiac0eRNamMQPxG99u/mPOS8zW6eaZ663G/nHbH5hWqObiW1t9hcyCYkmASW7pI/zDkYXm36eso26PPu9c48Jwo7no1pXWUy157VMYk7W7HE8Mj8N69Lo3V9bb2a530/Tt/P8AtemcunYbays28wkiSMoxC22L9F6nao4Jicp1w78hAPFdktbm1JMFkYxnvwn4R0QAKs5s8eOGXJBHVPxnVkxAMcRgcOaAaVS7H4c7MMOkb/O8M6p/6J5fZBvpCAAY+GSCtpMdkc1Eiehjg/3j+5UU8B0VYEBAQEBBVQcS3ejralV1XWPa4xkGwIaG7eSDUPRoD/n1ejePDieqCP8As0P59Xafy57UGt/oowmTVqE5ZN+CDr2eyNZO2SDjwyjxQbXMG7zn90GC0bkGYCA2BkglfQZFVBptulWUQC+cTAgSs+o1NuxETXzRM4eL0q+mXnUuJpk3g0ggNccxB89F8vqqrc1z1U+7O/G/dPg5z3KYcRME4iDxG4rPmY4Iev8AQt34Txuqfu1v0X0PQ0/8VUd/2hejg9AvXXEBBydJ6dZQcWvG7GQBiJ2rydX0rTp73VbEzPHc12tLNyjazhps3pNSeboEuIlrQ4EuxMAAe6/H9J3Lna6ZprmY6uru753bvnnwWq0cx/dDedMGCfV6kCZO6M9nA9FM9L1RE1dTXiPtxPZIzjbhJmlXE3dRUnjhGeeHAq1HSlddexFmrP8AP4lWdLTEZ24U6emBaG4U3sh2TonMjL4Suuk6Ro1Nc00xjGOeeMKXtPNqImZ4uroXJ/vL0KODO6SsCAgICAgqoMFBEoMFBAoIkoIk+fPVBAu8+eoQYvIMXvPnxQL/AJ8+SgX/AD58hBXtdnFQQ7zO/wAMVwv2KL1OKkTGXm9JaJdTlzZLNu9vPhxXzmr0Fdn3o3x9P9epc5pw5i89D1XoQ7CqOLD/AOX0XvdC1bq48PuvQ9OvcXEBB5j0l0HUtDzdHZIGMjulpwkbz9187r9Fqa9XN21TmMRziHo2L1uLWzVOHO0b6LVaNRtQNJLTIF5gwuubEg5TUe7mdy4UaXXU1RPVxu/yju7+yIj4b8rzdsTGNr5Oy6zVzP4LRnhebhIqjf8A1T0V6tPrpmcWojjzj/Pv/wA/kiLlj90+X/r+En0a5IOpaAIwvN2X8M/6h6BXqta6a4qi1HLdtRy2/wD6+SsV2IjG18vD8K1msL6U32xJaBiDlJ2FW6H0N/TVVTdjGcY3x3q6y/RciNmXb0Lk/wB5e/TwYHTVgQEBAQEFZBqr0Q9paZgiDBg9dirXRFdM0zzWoqmmqKoV7UwXpuuJwxHxj5rlciNrOFJaIHcf8em7LErn7v7ZAiT7Lt+e7DHDPsjPerbpnhPr+BDVtxN07fjhjAjbKbNPHAhUaCZuvPXZkfABRMU5ziRB9MZ3XYicOvhCTTTxxKEXx3Hftx5QZPRJ2f2z6/kLgyuujPpOXH6qdinhifWfXxSiQO6cvI4gwPBRinsn1/H0CRh2HbM+Qj44Zqfdn+2RsZVIGDThgN+36ZcV0iuYjgZbKdScYj6fMcFaJ2o3wlxNMaJAmpSGGbmDZ+pm9vDZyy8HX9G7GblqN3OOzw7u5zqpbvQ2rDqg3tb4E/VT0LPv1x3R900PXAr6BdlAQEBAQEFHSvst94KtXIbNC5P95KOA6SsCAgICAgroMQgwgwQggQggQggR54IIFvnj90EC3zw2hBAjz+xQRI87vsUGCPp9j8igi7z9Dx4oNTnHzv8AkUGol3nDH5FBqstjuvLwInAjITn/AHT4LLa0lu1cquUbs8uSIjDrUbQRn557lqSv0qoKDYgIOZVdULnEGW7Ic0dnDLtc5OGe3CAnay677RlrGkkYSZglBbsjy5jScy0EoNGk2yG+9PQFVq5CFgqhs8Tlxkz54JRwHQpVJVhvCAgICAgroCDBQYQYIQRIQQIQRLUEC3zxQRLfPyQQu/b6IMXfO/ggjd87+B4oMXPO/geKBd+n2P1QZu+fkd4QLvnd9QgNkZeeX0QW6Np39UG+pJHZInjkgpixO3Uv8J+qDZaLM4iGluLQ05xhjggsUKd1obuACDRb2SG8DJ6FVqjgNNjo3zIHZGR73HkpiMDrMZCkSQEBAQEGk0jvHRBA0Xd4dPugah/eHT7oMah/eHT7oGod3h0+6DHq7u8On3QPVnd4dPugx6q7vDp90GPVHd4dED1N3eHRBg2I94dEA2E94dEGDYD3vBA9QPe8ED1A97wQP4ee/wCCB/Dz3vDJA/h573ggx/Dz3/BBsZZHDJ/ggnqH94dPugah/eHT7oMah/fHT7oMOsZd7bpG4CJ5oLTWxkgygICAgICAgICAgICAgICAgICAgICAgICAgICAgICAgICAgICAgICAgICAgICAgICAgICAgICAgICAgICAgICAgICAgICAgICAgICAgICAgICAgICAgICAgICAgICAgICAgICAgICAgICAgICAgICAgICAgICAgICAgICAgICA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7110" name="Picture 6" descr="http://www.electrostimulation.ch/74-367-thickbox/slendertone-ceinture-abdominale-abs-femme.jpg"/>
          <p:cNvPicPr>
            <a:picLocks noChangeAspect="1" noChangeArrowheads="1"/>
          </p:cNvPicPr>
          <p:nvPr/>
        </p:nvPicPr>
        <p:blipFill>
          <a:blip r:embed="rId3" cstate="print"/>
          <a:srcRect/>
          <a:stretch>
            <a:fillRect/>
          </a:stretch>
        </p:blipFill>
        <p:spPr bwMode="auto">
          <a:xfrm>
            <a:off x="6300192" y="3717032"/>
            <a:ext cx="2232248" cy="2232248"/>
          </a:xfrm>
          <a:prstGeom prst="rect">
            <a:avLst/>
          </a:prstGeom>
          <a:noFill/>
        </p:spPr>
      </p:pic>
    </p:spTree>
    <p:extLst>
      <p:ext uri="{BB962C8B-B14F-4D97-AF65-F5344CB8AC3E}">
        <p14:creationId xmlns:p14="http://schemas.microsoft.com/office/powerpoint/2010/main" xmlns="" val="165321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75656" y="548680"/>
            <a:ext cx="63367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ZoneTexte 4"/>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Bien - être</a:t>
            </a:r>
            <a:endParaRPr lang="fr-FR" sz="2400" dirty="0">
              <a:latin typeface="Arial" panose="020B0604020202020204" pitchFamily="34" charset="0"/>
              <a:cs typeface="Arial" panose="020B0604020202020204" pitchFamily="34" charset="0"/>
            </a:endParaRPr>
          </a:p>
        </p:txBody>
      </p:sp>
      <p:sp>
        <p:nvSpPr>
          <p:cNvPr id="6" name="ZoneTexte 5"/>
          <p:cNvSpPr txBox="1"/>
          <p:nvPr/>
        </p:nvSpPr>
        <p:spPr>
          <a:xfrm>
            <a:off x="971600" y="2492896"/>
            <a:ext cx="7488832" cy="1015663"/>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a:latin typeface="Arial" panose="020B0604020202020204" pitchFamily="34" charset="0"/>
              <a:cs typeface="Arial" panose="020B0604020202020204" pitchFamily="34" charset="0"/>
            </a:endParaRPr>
          </a:p>
        </p:txBody>
      </p:sp>
      <p:sp>
        <p:nvSpPr>
          <p:cNvPr id="7" name="Rectangle 6"/>
          <p:cNvSpPr/>
          <p:nvPr/>
        </p:nvSpPr>
        <p:spPr>
          <a:xfrm>
            <a:off x="1763688" y="2828836"/>
            <a:ext cx="6264696" cy="1200329"/>
          </a:xfrm>
          <a:prstGeom prst="rect">
            <a:avLst/>
          </a:prstGeom>
        </p:spPr>
        <p:txBody>
          <a:bodyPr wrap="square">
            <a:spAutoFit/>
          </a:bodyPr>
          <a:lstStyle/>
          <a:p>
            <a:endParaRPr lang="fr-FR" dirty="0" smtClean="0"/>
          </a:p>
          <a:p>
            <a:endParaRPr lang="fr-FR" dirty="0" smtClean="0"/>
          </a:p>
          <a:p>
            <a:pPr algn="ctr"/>
            <a:r>
              <a:rPr lang="fr-FR" dirty="0" smtClean="0">
                <a:latin typeface="Arial" pitchFamily="34" charset="0"/>
                <a:cs typeface="Arial" pitchFamily="34" charset="0"/>
              </a:rPr>
              <a:t>Sentiment général d'épanouissement qui procure aux besoins du corps ou de l’esprit, une pleine satisfaction </a:t>
            </a:r>
            <a:endParaRPr lang="fr-FR" dirty="0">
              <a:latin typeface="Arial" pitchFamily="34" charset="0"/>
              <a:cs typeface="Arial" pitchFamily="34" charset="0"/>
            </a:endParaRPr>
          </a:p>
        </p:txBody>
      </p:sp>
    </p:spTree>
    <p:extLst>
      <p:ext uri="{BB962C8B-B14F-4D97-AF65-F5344CB8AC3E}">
        <p14:creationId xmlns:p14="http://schemas.microsoft.com/office/powerpoint/2010/main" xmlns="" val="131460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Bien - être</a:t>
            </a:r>
            <a:endParaRPr lang="fr-FR" sz="2400" dirty="0">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2555776" y="1772816"/>
            <a:ext cx="1368152" cy="18722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Connecteur droit avec flèche 6"/>
          <p:cNvCxnSpPr>
            <a:stCxn id="2" idx="2"/>
          </p:cNvCxnSpPr>
          <p:nvPr/>
        </p:nvCxnSpPr>
        <p:spPr>
          <a:xfrm>
            <a:off x="4644008" y="1772816"/>
            <a:ext cx="0" cy="1728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a:off x="5436096" y="1772816"/>
            <a:ext cx="1152128" cy="18722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1043608" y="3717032"/>
            <a:ext cx="2016224" cy="369332"/>
          </a:xfrm>
          <a:prstGeom prst="rect">
            <a:avLst/>
          </a:prstGeom>
          <a:noFill/>
        </p:spPr>
        <p:txBody>
          <a:bodyPr wrap="square" rtlCol="0">
            <a:spAutoFit/>
          </a:bodyPr>
          <a:lstStyle/>
          <a:p>
            <a:pPr algn="ctr"/>
            <a:r>
              <a:rPr lang="fr-FR" dirty="0" smtClean="0"/>
              <a:t>Les Matériaux </a:t>
            </a:r>
            <a:endParaRPr lang="fr-FR" dirty="0"/>
          </a:p>
        </p:txBody>
      </p:sp>
      <p:sp>
        <p:nvSpPr>
          <p:cNvPr id="11" name="ZoneTexte 10"/>
          <p:cNvSpPr txBox="1"/>
          <p:nvPr/>
        </p:nvSpPr>
        <p:spPr>
          <a:xfrm>
            <a:off x="3995936" y="3429000"/>
            <a:ext cx="1512168" cy="369332"/>
          </a:xfrm>
          <a:prstGeom prst="rect">
            <a:avLst/>
          </a:prstGeom>
          <a:noFill/>
        </p:spPr>
        <p:txBody>
          <a:bodyPr wrap="square" rtlCol="0">
            <a:spAutoFit/>
          </a:bodyPr>
          <a:lstStyle/>
          <a:p>
            <a:pPr algn="ctr"/>
            <a:r>
              <a:rPr lang="fr-FR" dirty="0" smtClean="0"/>
              <a:t>Les 5 sens </a:t>
            </a:r>
            <a:endParaRPr lang="fr-FR" dirty="0"/>
          </a:p>
        </p:txBody>
      </p:sp>
      <p:sp>
        <p:nvSpPr>
          <p:cNvPr id="12" name="ZoneTexte 11"/>
          <p:cNvSpPr txBox="1"/>
          <p:nvPr/>
        </p:nvSpPr>
        <p:spPr>
          <a:xfrm>
            <a:off x="6300192" y="3861048"/>
            <a:ext cx="1800200" cy="369332"/>
          </a:xfrm>
          <a:prstGeom prst="rect">
            <a:avLst/>
          </a:prstGeom>
          <a:noFill/>
        </p:spPr>
        <p:txBody>
          <a:bodyPr wrap="square" rtlCol="0">
            <a:spAutoFit/>
          </a:bodyPr>
          <a:lstStyle/>
          <a:p>
            <a:pPr algn="ctr"/>
            <a:r>
              <a:rPr lang="fr-FR" dirty="0" smtClean="0"/>
              <a:t>Le service</a:t>
            </a:r>
            <a:endParaRPr lang="fr-FR" dirty="0"/>
          </a:p>
        </p:txBody>
      </p:sp>
    </p:spTree>
    <p:extLst>
      <p:ext uri="{BB962C8B-B14F-4D97-AF65-F5344CB8AC3E}">
        <p14:creationId xmlns:p14="http://schemas.microsoft.com/office/powerpoint/2010/main" xmlns="" val="80721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Bien - être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338332" y="2060848"/>
            <a:ext cx="2467343"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Les matériaux utilisés </a:t>
            </a:r>
            <a:endParaRPr lang="fr-FR" i="1" u="sng" dirty="0">
              <a:latin typeface="Arial" panose="020B0604020202020204" pitchFamily="34" charset="0"/>
              <a:cs typeface="Arial" panose="020B0604020202020204" pitchFamily="34" charset="0"/>
            </a:endParaRPr>
          </a:p>
        </p:txBody>
      </p:sp>
      <p:sp>
        <p:nvSpPr>
          <p:cNvPr id="6" name="Rectangle 5"/>
          <p:cNvSpPr/>
          <p:nvPr/>
        </p:nvSpPr>
        <p:spPr>
          <a:xfrm>
            <a:off x="827584" y="2996950"/>
            <a:ext cx="7056784" cy="2308324"/>
          </a:xfrm>
          <a:prstGeom prst="rect">
            <a:avLst/>
          </a:prstGeom>
        </p:spPr>
        <p:txBody>
          <a:bodyPr wrap="square">
            <a:spAutoFit/>
          </a:bodyPr>
          <a:lstStyle/>
          <a:p>
            <a:pPr algn="ctr"/>
            <a:r>
              <a:rPr lang="fr-FR" dirty="0" smtClean="0">
                <a:latin typeface="Arial" pitchFamily="34" charset="0"/>
                <a:cs typeface="Arial" pitchFamily="34" charset="0"/>
              </a:rPr>
              <a:t>Les matériaux correspondent ici aux composants du produit, c'est-à-dire aux éléments avec lesquels le produits est fabriqué. Ces matériaux doivent  procurer une sensation de bien être à l’individu en améliorant leurs vies de tous les jours.</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On peut prendre l’exemple du tissu (anti-transpirant…), d’ingrédients (huiles essentielles, aromates, d’une matière (le bois…)</a:t>
            </a:r>
            <a:endParaRPr lang="fr-FR" dirty="0">
              <a:latin typeface="Arial" pitchFamily="34" charset="0"/>
              <a:cs typeface="Arial" pitchFamily="34" charset="0"/>
            </a:endParaRPr>
          </a:p>
        </p:txBody>
      </p:sp>
    </p:spTree>
    <p:extLst>
      <p:ext uri="{BB962C8B-B14F-4D97-AF65-F5344CB8AC3E}">
        <p14:creationId xmlns:p14="http://schemas.microsoft.com/office/powerpoint/2010/main" xmlns="" val="270349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cathlon.fr/media/808/8087062/big_56474557_sq.jpg"/>
          <p:cNvPicPr>
            <a:picLocks noChangeAspect="1" noChangeArrowheads="1"/>
          </p:cNvPicPr>
          <p:nvPr/>
        </p:nvPicPr>
        <p:blipFill>
          <a:blip r:embed="rId2" cstate="print"/>
          <a:srcRect/>
          <a:stretch>
            <a:fillRect/>
          </a:stretch>
        </p:blipFill>
        <p:spPr bwMode="auto">
          <a:xfrm>
            <a:off x="251520" y="0"/>
            <a:ext cx="3456384" cy="3140968"/>
          </a:xfrm>
          <a:prstGeom prst="rect">
            <a:avLst/>
          </a:prstGeom>
          <a:noFill/>
        </p:spPr>
      </p:pic>
      <p:sp>
        <p:nvSpPr>
          <p:cNvPr id="3" name="ZoneTexte 2"/>
          <p:cNvSpPr txBox="1"/>
          <p:nvPr/>
        </p:nvSpPr>
        <p:spPr>
          <a:xfrm>
            <a:off x="3419872" y="476672"/>
            <a:ext cx="4824536" cy="923330"/>
          </a:xfrm>
          <a:prstGeom prst="rect">
            <a:avLst/>
          </a:prstGeom>
          <a:noFill/>
        </p:spPr>
        <p:txBody>
          <a:bodyPr wrap="square" rtlCol="0">
            <a:spAutoFit/>
          </a:bodyPr>
          <a:lstStyle/>
          <a:p>
            <a:r>
              <a:rPr lang="fr-FR" dirty="0" smtClean="0">
                <a:latin typeface="Arial" pitchFamily="34" charset="0"/>
                <a:cs typeface="Arial" pitchFamily="34" charset="0"/>
                <a:sym typeface="Wingdings" pitchFamily="2" charset="2"/>
              </a:rPr>
              <a:t> Le « </a:t>
            </a:r>
            <a:r>
              <a:rPr lang="fr-FR" dirty="0" err="1" smtClean="0">
                <a:latin typeface="Arial" pitchFamily="34" charset="0"/>
                <a:cs typeface="Arial" pitchFamily="34" charset="0"/>
                <a:sym typeface="Wingdings" pitchFamily="2" charset="2"/>
              </a:rPr>
              <a:t>TechFresh</a:t>
            </a:r>
            <a:r>
              <a:rPr lang="fr-FR" dirty="0" smtClean="0">
                <a:latin typeface="Arial" pitchFamily="34" charset="0"/>
                <a:cs typeface="Arial" pitchFamily="34" charset="0"/>
                <a:sym typeface="Wingdings" pitchFamily="2" charset="2"/>
              </a:rPr>
              <a:t> »de Quechua qui utilisent des textiles techniques pour évacuer la transpiration</a:t>
            </a:r>
            <a:endParaRPr lang="fr-FR" dirty="0">
              <a:latin typeface="Arial" pitchFamily="34" charset="0"/>
              <a:cs typeface="Arial" pitchFamily="34" charset="0"/>
            </a:endParaRPr>
          </a:p>
        </p:txBody>
      </p:sp>
      <p:pic>
        <p:nvPicPr>
          <p:cNvPr id="1028" name="Picture 4" descr="Lampe luminothérapie éclairage lumière du jour TL40, Beurer"/>
          <p:cNvPicPr>
            <a:picLocks noChangeAspect="1" noChangeArrowheads="1"/>
          </p:cNvPicPr>
          <p:nvPr/>
        </p:nvPicPr>
        <p:blipFill>
          <a:blip r:embed="rId3" cstate="print"/>
          <a:srcRect/>
          <a:stretch>
            <a:fillRect/>
          </a:stretch>
        </p:blipFill>
        <p:spPr bwMode="auto">
          <a:xfrm>
            <a:off x="6228184" y="1484784"/>
            <a:ext cx="2016224" cy="2232248"/>
          </a:xfrm>
          <a:prstGeom prst="rect">
            <a:avLst/>
          </a:prstGeom>
          <a:noFill/>
        </p:spPr>
      </p:pic>
      <p:sp>
        <p:nvSpPr>
          <p:cNvPr id="5" name="ZoneTexte 4"/>
          <p:cNvSpPr txBox="1"/>
          <p:nvPr/>
        </p:nvSpPr>
        <p:spPr>
          <a:xfrm>
            <a:off x="827584" y="2492896"/>
            <a:ext cx="5400600" cy="646331"/>
          </a:xfrm>
          <a:prstGeom prst="rect">
            <a:avLst/>
          </a:prstGeom>
          <a:noFill/>
        </p:spPr>
        <p:txBody>
          <a:bodyPr wrap="square" rtlCol="0">
            <a:spAutoFit/>
          </a:bodyPr>
          <a:lstStyle/>
          <a:p>
            <a:r>
              <a:rPr lang="fr-FR" dirty="0" smtClean="0">
                <a:latin typeface="Arial" pitchFamily="34" charset="0"/>
                <a:cs typeface="Arial" pitchFamily="34" charset="0"/>
              </a:rPr>
              <a:t>Lampe de Luminothérapie qui  reproduit les effets de la lumière sur une journée ensoleillé         </a:t>
            </a:r>
            <a:r>
              <a:rPr lang="fr-FR"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rPr>
              <a:t> </a:t>
            </a:r>
            <a:endParaRPr lang="fr-FR" dirty="0">
              <a:latin typeface="Arial" pitchFamily="34" charset="0"/>
              <a:cs typeface="Arial" pitchFamily="34" charset="0"/>
            </a:endParaRPr>
          </a:p>
        </p:txBody>
      </p:sp>
      <p:pic>
        <p:nvPicPr>
          <p:cNvPr id="1030" name="Picture 6" descr="http://www.bien-et-bio.com/UserFiles/Image/Baies%20de%20Goji%20s%C3%A9ch%C3%A9es.jpg"/>
          <p:cNvPicPr>
            <a:picLocks noChangeAspect="1" noChangeArrowheads="1"/>
          </p:cNvPicPr>
          <p:nvPr/>
        </p:nvPicPr>
        <p:blipFill>
          <a:blip r:embed="rId4" cstate="print"/>
          <a:srcRect/>
          <a:stretch>
            <a:fillRect/>
          </a:stretch>
        </p:blipFill>
        <p:spPr bwMode="auto">
          <a:xfrm>
            <a:off x="827584" y="3789040"/>
            <a:ext cx="2496277" cy="1872208"/>
          </a:xfrm>
          <a:prstGeom prst="rect">
            <a:avLst/>
          </a:prstGeom>
          <a:noFill/>
        </p:spPr>
      </p:pic>
      <p:sp>
        <p:nvSpPr>
          <p:cNvPr id="7" name="ZoneTexte 6"/>
          <p:cNvSpPr txBox="1"/>
          <p:nvPr/>
        </p:nvSpPr>
        <p:spPr>
          <a:xfrm>
            <a:off x="3635896" y="4797152"/>
            <a:ext cx="4320480" cy="923330"/>
          </a:xfrm>
          <a:prstGeom prst="rect">
            <a:avLst/>
          </a:prstGeom>
          <a:noFill/>
        </p:spPr>
        <p:txBody>
          <a:bodyPr wrap="square" rtlCol="0">
            <a:spAutoFit/>
          </a:bodyPr>
          <a:lstStyle/>
          <a:p>
            <a:r>
              <a:rPr lang="fr-FR" dirty="0" smtClean="0">
                <a:latin typeface="Arial" pitchFamily="34" charset="0"/>
                <a:cs typeface="Arial" pitchFamily="34" charset="0"/>
                <a:sym typeface="Wingdings" pitchFamily="2" charset="2"/>
              </a:rPr>
              <a:t> Inclure dans son alimentation les baies de </a:t>
            </a:r>
            <a:r>
              <a:rPr lang="fr-FR" dirty="0" err="1" smtClean="0">
                <a:latin typeface="Arial" pitchFamily="34" charset="0"/>
                <a:cs typeface="Arial" pitchFamily="34" charset="0"/>
                <a:sym typeface="Wingdings" pitchFamily="2" charset="2"/>
              </a:rPr>
              <a:t>goji</a:t>
            </a:r>
            <a:r>
              <a:rPr lang="fr-FR" dirty="0" smtClean="0">
                <a:latin typeface="Arial" pitchFamily="34" charset="0"/>
                <a:cs typeface="Arial" pitchFamily="34" charset="0"/>
                <a:sym typeface="Wingdings" pitchFamily="2" charset="2"/>
              </a:rPr>
              <a:t> permettent par exemple d’améliorer son sommeil</a:t>
            </a:r>
            <a:endParaRPr lang="fr-FR"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Bien - être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889764" y="2060848"/>
            <a:ext cx="1364476"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	Les 5 sens </a:t>
            </a:r>
            <a:endParaRPr lang="fr-FR" i="1" u="sng" dirty="0">
              <a:latin typeface="Arial" panose="020B0604020202020204" pitchFamily="34" charset="0"/>
              <a:cs typeface="Arial" panose="020B0604020202020204" pitchFamily="34" charset="0"/>
            </a:endParaRPr>
          </a:p>
        </p:txBody>
      </p:sp>
      <p:sp>
        <p:nvSpPr>
          <p:cNvPr id="5" name="ZoneTexte 4"/>
          <p:cNvSpPr txBox="1"/>
          <p:nvPr/>
        </p:nvSpPr>
        <p:spPr>
          <a:xfrm>
            <a:off x="766339" y="3140968"/>
            <a:ext cx="7848872" cy="261610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Jouer sur les cinq sens permet pour certaines enseignes de créer une atmosphère particulière dans leurs magasins </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utilisant l’ouïe, la vue, le goût, le toucher ou encore l’odorat il sera possible de procurer une sensation de quiétude, de sérénité, de détente chez le consommateur qui lui donneront envie d’acheter le (ou les produits) pour retrouver cette impression chez lui</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On utilisera pour cet exemple le marketing sensoriel</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045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upload.wikimedia.org/wikipedia/commons/7/7d/Int%C3%A9rieur_d'un_magasin_A%26F.png"/>
          <p:cNvPicPr>
            <a:picLocks noChangeAspect="1" noChangeArrowheads="1"/>
          </p:cNvPicPr>
          <p:nvPr/>
        </p:nvPicPr>
        <p:blipFill>
          <a:blip r:embed="rId2" cstate="print"/>
          <a:srcRect/>
          <a:stretch>
            <a:fillRect/>
          </a:stretch>
        </p:blipFill>
        <p:spPr bwMode="auto">
          <a:xfrm>
            <a:off x="251520" y="260648"/>
            <a:ext cx="4176463" cy="2232248"/>
          </a:xfrm>
          <a:prstGeom prst="rect">
            <a:avLst/>
          </a:prstGeom>
          <a:noFill/>
        </p:spPr>
      </p:pic>
      <p:sp>
        <p:nvSpPr>
          <p:cNvPr id="3" name="ZoneTexte 2"/>
          <p:cNvSpPr txBox="1"/>
          <p:nvPr/>
        </p:nvSpPr>
        <p:spPr>
          <a:xfrm>
            <a:off x="4644008" y="404664"/>
            <a:ext cx="3744416" cy="923330"/>
          </a:xfrm>
          <a:prstGeom prst="rect">
            <a:avLst/>
          </a:prstGeom>
          <a:noFill/>
        </p:spPr>
        <p:txBody>
          <a:bodyPr wrap="square" rtlCol="0">
            <a:spAutoFit/>
          </a:bodyPr>
          <a:lstStyle/>
          <a:p>
            <a:r>
              <a:rPr lang="fr-FR" dirty="0" smtClean="0">
                <a:sym typeface="Wingdings" pitchFamily="2" charset="2"/>
              </a:rPr>
              <a:t> </a:t>
            </a:r>
            <a:r>
              <a:rPr lang="fr-FR" dirty="0" smtClean="0">
                <a:latin typeface="Arial" pitchFamily="34" charset="0"/>
                <a:cs typeface="Arial" pitchFamily="34" charset="0"/>
                <a:sym typeface="Wingdings" pitchFamily="2" charset="2"/>
              </a:rPr>
              <a:t>Intérieur d’un magasin Abercrombie and Fitch  (lumière tamisée, boutique parfumée…)</a:t>
            </a:r>
            <a:endParaRPr lang="fr-FR" dirty="0">
              <a:latin typeface="Arial" pitchFamily="34" charset="0"/>
              <a:cs typeface="Arial" pitchFamily="34" charset="0"/>
            </a:endParaRPr>
          </a:p>
        </p:txBody>
      </p:sp>
      <p:pic>
        <p:nvPicPr>
          <p:cNvPr id="46084" name="Picture 4" descr="http://img.e-marketing.fr/Images/Breves/breve38533-0.JPG"/>
          <p:cNvPicPr>
            <a:picLocks noChangeAspect="1" noChangeArrowheads="1"/>
          </p:cNvPicPr>
          <p:nvPr/>
        </p:nvPicPr>
        <p:blipFill>
          <a:blip r:embed="rId3" cstate="print"/>
          <a:srcRect/>
          <a:stretch>
            <a:fillRect/>
          </a:stretch>
        </p:blipFill>
        <p:spPr bwMode="auto">
          <a:xfrm>
            <a:off x="4788024" y="3573016"/>
            <a:ext cx="3892214" cy="2593188"/>
          </a:xfrm>
          <a:prstGeom prst="rect">
            <a:avLst/>
          </a:prstGeom>
          <a:noFill/>
        </p:spPr>
      </p:pic>
      <p:sp>
        <p:nvSpPr>
          <p:cNvPr id="5" name="ZoneTexte 4"/>
          <p:cNvSpPr txBox="1"/>
          <p:nvPr/>
        </p:nvSpPr>
        <p:spPr>
          <a:xfrm>
            <a:off x="683568" y="4581128"/>
            <a:ext cx="3600400" cy="1477328"/>
          </a:xfrm>
          <a:prstGeom prst="rect">
            <a:avLst/>
          </a:prstGeom>
          <a:noFill/>
        </p:spPr>
        <p:txBody>
          <a:bodyPr wrap="square" rtlCol="0">
            <a:spAutoFit/>
          </a:bodyPr>
          <a:lstStyle/>
          <a:p>
            <a:r>
              <a:rPr lang="fr-FR" dirty="0" smtClean="0">
                <a:latin typeface="Arial" pitchFamily="34" charset="0"/>
                <a:cs typeface="Arial" pitchFamily="34" charset="0"/>
              </a:rPr>
              <a:t>Nature&amp;Découvertes: utilisations de bruitage (l’eau qui coule rappelant la nature, chants d’oiseaux…) parfum, ambiance reposante</a:t>
            </a:r>
            <a:r>
              <a:rPr lang="fr-FR" dirty="0" smtClean="0">
                <a:latin typeface="Arial" pitchFamily="34" charset="0"/>
                <a:cs typeface="Arial" pitchFamily="34" charset="0"/>
              </a:rPr>
              <a:t>… </a:t>
            </a:r>
            <a:r>
              <a:rPr lang="fr-FR" dirty="0" smtClean="0">
                <a:latin typeface="Arial" pitchFamily="34" charset="0"/>
                <a:cs typeface="Arial" pitchFamily="34" charset="0"/>
                <a:sym typeface="Wingdings" pitchFamily="2" charset="2"/>
              </a:rPr>
              <a:t></a:t>
            </a:r>
            <a:endParaRPr lang="fr-FR"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Bien - être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921825" y="2060848"/>
            <a:ext cx="1300356"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 service </a:t>
            </a:r>
            <a:endParaRPr lang="fr-FR" i="1" u="sng" dirty="0">
              <a:latin typeface="Arial" panose="020B0604020202020204" pitchFamily="34" charset="0"/>
              <a:cs typeface="Arial" panose="020B0604020202020204" pitchFamily="34" charset="0"/>
            </a:endParaRPr>
          </a:p>
        </p:txBody>
      </p:sp>
      <p:sp>
        <p:nvSpPr>
          <p:cNvPr id="5" name="ZoneTexte 4"/>
          <p:cNvSpPr txBox="1"/>
          <p:nvPr/>
        </p:nvSpPr>
        <p:spPr>
          <a:xfrm>
            <a:off x="766339" y="2852936"/>
            <a:ext cx="7848872" cy="3416320"/>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L’utilisation des services pour favoriser le bien être se fait ici avec l’aide d’un professionnel (médecin, naturopathe, sophrologue, masseur, coach sportif…)</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Par l’intermédiaire d’une ou plusieurs séances les différents professionnels vont  proposer des services correspondant aux besoins de son client afin de l’amener à une sensation de bien être totale </a:t>
            </a:r>
          </a:p>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045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bien-etre-essentia.fr/wp-content/uploads/2013/05/1343750499_10856991_2-FABRICE-LOIZEAU-SOPHROLOGIE-ET-MIEUX-ETRE-RENNES-ET-35-Rennes.jpg"/>
          <p:cNvPicPr>
            <a:picLocks noChangeAspect="1" noChangeArrowheads="1"/>
          </p:cNvPicPr>
          <p:nvPr/>
        </p:nvPicPr>
        <p:blipFill>
          <a:blip r:embed="rId2" cstate="print"/>
          <a:srcRect/>
          <a:stretch>
            <a:fillRect/>
          </a:stretch>
        </p:blipFill>
        <p:spPr bwMode="auto">
          <a:xfrm>
            <a:off x="0" y="0"/>
            <a:ext cx="2915816" cy="2122625"/>
          </a:xfrm>
          <a:prstGeom prst="rect">
            <a:avLst/>
          </a:prstGeom>
          <a:noFill/>
        </p:spPr>
      </p:pic>
      <p:sp>
        <p:nvSpPr>
          <p:cNvPr id="3" name="ZoneTexte 2"/>
          <p:cNvSpPr txBox="1"/>
          <p:nvPr/>
        </p:nvSpPr>
        <p:spPr>
          <a:xfrm>
            <a:off x="3275856" y="476672"/>
            <a:ext cx="5328592" cy="646331"/>
          </a:xfrm>
          <a:prstGeom prst="rect">
            <a:avLst/>
          </a:prstGeom>
          <a:noFill/>
        </p:spPr>
        <p:txBody>
          <a:bodyPr wrap="square" rtlCol="0">
            <a:spAutoFit/>
          </a:bodyPr>
          <a:lstStyle/>
          <a:p>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rPr>
              <a:t>Consulter un sophrologue pour  harmoniser son corps et son esprit </a:t>
            </a:r>
            <a:endParaRPr lang="fr-FR" dirty="0">
              <a:latin typeface="Arial" pitchFamily="34" charset="0"/>
              <a:cs typeface="Arial" pitchFamily="34" charset="0"/>
            </a:endParaRPr>
          </a:p>
        </p:txBody>
      </p:sp>
      <p:pic>
        <p:nvPicPr>
          <p:cNvPr id="47108" name="Picture 4" descr="http://www.e-monsite.com/s/2009/10/27/naturopathe/85049822fond-nat-75-jpg.jpg"/>
          <p:cNvPicPr>
            <a:picLocks noChangeAspect="1" noChangeArrowheads="1"/>
          </p:cNvPicPr>
          <p:nvPr/>
        </p:nvPicPr>
        <p:blipFill>
          <a:blip r:embed="rId3" cstate="print"/>
          <a:srcRect/>
          <a:stretch>
            <a:fillRect/>
          </a:stretch>
        </p:blipFill>
        <p:spPr bwMode="auto">
          <a:xfrm>
            <a:off x="6084168" y="1916832"/>
            <a:ext cx="2875499" cy="2080680"/>
          </a:xfrm>
          <a:prstGeom prst="rect">
            <a:avLst/>
          </a:prstGeom>
          <a:noFill/>
        </p:spPr>
      </p:pic>
      <p:sp>
        <p:nvSpPr>
          <p:cNvPr id="5" name="ZoneTexte 4"/>
          <p:cNvSpPr txBox="1"/>
          <p:nvPr/>
        </p:nvSpPr>
        <p:spPr>
          <a:xfrm>
            <a:off x="179512" y="2492896"/>
            <a:ext cx="5760640" cy="923330"/>
          </a:xfrm>
          <a:prstGeom prst="rect">
            <a:avLst/>
          </a:prstGeom>
          <a:noFill/>
        </p:spPr>
        <p:txBody>
          <a:bodyPr wrap="square" rtlCol="0">
            <a:spAutoFit/>
          </a:bodyPr>
          <a:lstStyle/>
          <a:p>
            <a:r>
              <a:rPr lang="fr-FR" dirty="0" smtClean="0">
                <a:latin typeface="Arial" pitchFamily="34" charset="0"/>
                <a:cs typeface="Arial" pitchFamily="34" charset="0"/>
              </a:rPr>
              <a:t>Le naturopathe utilise des techniques de médecines douces (massages, réflexologies …) pour équilibrer le fonctionnement de l’organisme                                   </a:t>
            </a:r>
            <a:r>
              <a:rPr lang="fr-FR" dirty="0" smtClean="0">
                <a:sym typeface="Wingdings" pitchFamily="2" charset="2"/>
              </a:rPr>
              <a:t> </a:t>
            </a:r>
            <a:endParaRPr lang="fr-FR" dirty="0"/>
          </a:p>
        </p:txBody>
      </p:sp>
      <p:pic>
        <p:nvPicPr>
          <p:cNvPr id="47110" name="Picture 6" descr="http://images04.olx-st.com/ui/20/32/02/1332452378_332773002_1-Photos-de--SPORDYZEN-Coach-sportif-relaxation-et-bien-etre-sur-Toulouse.jpg"/>
          <p:cNvPicPr>
            <a:picLocks noChangeAspect="1" noChangeArrowheads="1"/>
          </p:cNvPicPr>
          <p:nvPr/>
        </p:nvPicPr>
        <p:blipFill>
          <a:blip r:embed="rId4" cstate="print"/>
          <a:srcRect/>
          <a:stretch>
            <a:fillRect/>
          </a:stretch>
        </p:blipFill>
        <p:spPr bwMode="auto">
          <a:xfrm>
            <a:off x="395536" y="4149080"/>
            <a:ext cx="3974469" cy="2016224"/>
          </a:xfrm>
          <a:prstGeom prst="rect">
            <a:avLst/>
          </a:prstGeom>
          <a:noFill/>
        </p:spPr>
      </p:pic>
      <p:sp>
        <p:nvSpPr>
          <p:cNvPr id="7" name="ZoneTexte 6"/>
          <p:cNvSpPr txBox="1"/>
          <p:nvPr/>
        </p:nvSpPr>
        <p:spPr>
          <a:xfrm>
            <a:off x="5220072" y="4941168"/>
            <a:ext cx="3600400" cy="1200329"/>
          </a:xfrm>
          <a:prstGeom prst="rect">
            <a:avLst/>
          </a:prstGeom>
          <a:noFill/>
        </p:spPr>
        <p:txBody>
          <a:bodyPr wrap="square" rtlCol="0">
            <a:spAutoFit/>
          </a:bodyPr>
          <a:lstStyle/>
          <a:p>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rPr>
              <a:t>Prendre un coach sport  pour favoriser son développement personnel et se sentir mieux dans son corps et dans sa tête </a:t>
            </a:r>
            <a:endParaRPr lang="fr-FR"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Force</a:t>
            </a:r>
            <a:endParaRPr lang="fr-FR" sz="2400" dirty="0">
              <a:latin typeface="Arial" panose="020B0604020202020204" pitchFamily="34" charset="0"/>
              <a:cs typeface="Arial" panose="020B0604020202020204" pitchFamily="34" charset="0"/>
            </a:endParaRPr>
          </a:p>
        </p:txBody>
      </p:sp>
      <p:cxnSp>
        <p:nvCxnSpPr>
          <p:cNvPr id="6" name="Connecteur droit avec flèche 5"/>
          <p:cNvCxnSpPr/>
          <p:nvPr/>
        </p:nvCxnSpPr>
        <p:spPr>
          <a:xfrm flipH="1">
            <a:off x="3095836" y="1772816"/>
            <a:ext cx="936104" cy="16561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a:stCxn id="2" idx="2"/>
          </p:cNvCxnSpPr>
          <p:nvPr/>
        </p:nvCxnSpPr>
        <p:spPr>
          <a:xfrm>
            <a:off x="4644008" y="1772816"/>
            <a:ext cx="0" cy="16561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a:xfrm>
            <a:off x="5076056" y="1772816"/>
            <a:ext cx="1296144" cy="16561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ZoneTexte 8"/>
          <p:cNvSpPr txBox="1"/>
          <p:nvPr/>
        </p:nvSpPr>
        <p:spPr>
          <a:xfrm>
            <a:off x="755576" y="3573016"/>
            <a:ext cx="3024336" cy="369332"/>
          </a:xfrm>
          <a:prstGeom prst="rect">
            <a:avLst/>
          </a:prstGeom>
          <a:noFill/>
        </p:spPr>
        <p:txBody>
          <a:bodyPr wrap="square" rtlCol="0">
            <a:spAutoFit/>
          </a:bodyPr>
          <a:lstStyle/>
          <a:p>
            <a:r>
              <a:rPr lang="fr-FR" dirty="0" smtClean="0"/>
              <a:t>Les salles club de sport </a:t>
            </a:r>
            <a:endParaRPr lang="fr-FR" dirty="0"/>
          </a:p>
        </p:txBody>
      </p:sp>
      <p:sp>
        <p:nvSpPr>
          <p:cNvPr id="11" name="ZoneTexte 10"/>
          <p:cNvSpPr txBox="1"/>
          <p:nvPr/>
        </p:nvSpPr>
        <p:spPr>
          <a:xfrm>
            <a:off x="4067944" y="3717032"/>
            <a:ext cx="2160240" cy="369332"/>
          </a:xfrm>
          <a:prstGeom prst="rect">
            <a:avLst/>
          </a:prstGeom>
          <a:noFill/>
        </p:spPr>
        <p:txBody>
          <a:bodyPr wrap="square" rtlCol="0">
            <a:spAutoFit/>
          </a:bodyPr>
          <a:lstStyle/>
          <a:p>
            <a:r>
              <a:rPr lang="fr-FR" dirty="0" smtClean="0"/>
              <a:t>Les compétitions </a:t>
            </a:r>
            <a:endParaRPr lang="fr-FR" dirty="0"/>
          </a:p>
        </p:txBody>
      </p:sp>
      <p:sp>
        <p:nvSpPr>
          <p:cNvPr id="12" name="ZoneTexte 11"/>
          <p:cNvSpPr txBox="1"/>
          <p:nvPr/>
        </p:nvSpPr>
        <p:spPr>
          <a:xfrm>
            <a:off x="6156176" y="3573016"/>
            <a:ext cx="2987824" cy="369332"/>
          </a:xfrm>
          <a:prstGeom prst="rect">
            <a:avLst/>
          </a:prstGeom>
          <a:noFill/>
        </p:spPr>
        <p:txBody>
          <a:bodyPr wrap="square" rtlCol="0">
            <a:spAutoFit/>
          </a:bodyPr>
          <a:lstStyle/>
          <a:p>
            <a:r>
              <a:rPr lang="fr-FR" dirty="0" smtClean="0"/>
              <a:t>Le but à atteindre </a:t>
            </a:r>
            <a:endParaRPr lang="fr-FR" dirty="0"/>
          </a:p>
        </p:txBody>
      </p:sp>
    </p:spTree>
    <p:extLst>
      <p:ext uri="{BB962C8B-B14F-4D97-AF65-F5344CB8AC3E}">
        <p14:creationId xmlns:p14="http://schemas.microsoft.com/office/powerpoint/2010/main" xmlns="" val="175605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51520" y="116632"/>
            <a:ext cx="1728192" cy="66247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ZoneTexte 2"/>
          <p:cNvSpPr txBox="1"/>
          <p:nvPr/>
        </p:nvSpPr>
        <p:spPr>
          <a:xfrm>
            <a:off x="539552" y="1844824"/>
            <a:ext cx="1152128" cy="2862322"/>
          </a:xfrm>
          <a:prstGeom prst="rect">
            <a:avLst/>
          </a:prstGeom>
          <a:noFill/>
        </p:spPr>
        <p:txBody>
          <a:bodyPr wrap="square" rtlCol="0">
            <a:spAutoFit/>
          </a:bodyPr>
          <a:lstStyle/>
          <a:p>
            <a:pPr algn="ctr"/>
            <a:r>
              <a:rPr lang="fr-FR" sz="3600" dirty="0" smtClean="0">
                <a:latin typeface="Arial" panose="020B0604020202020204" pitchFamily="34" charset="0"/>
                <a:cs typeface="Arial" panose="020B0604020202020204" pitchFamily="34" charset="0"/>
              </a:rPr>
              <a:t>F</a:t>
            </a:r>
          </a:p>
          <a:p>
            <a:pPr algn="ctr"/>
            <a:r>
              <a:rPr lang="fr-FR" sz="3600" dirty="0" smtClean="0">
                <a:latin typeface="Arial" panose="020B0604020202020204" pitchFamily="34" charset="0"/>
                <a:cs typeface="Arial" panose="020B0604020202020204" pitchFamily="34" charset="0"/>
              </a:rPr>
              <a:t>O</a:t>
            </a:r>
          </a:p>
          <a:p>
            <a:pPr algn="ctr"/>
            <a:r>
              <a:rPr lang="fr-FR" sz="3600" dirty="0" smtClean="0">
                <a:latin typeface="Arial" panose="020B0604020202020204" pitchFamily="34" charset="0"/>
                <a:cs typeface="Arial" panose="020B0604020202020204" pitchFamily="34" charset="0"/>
              </a:rPr>
              <a:t>R</a:t>
            </a:r>
          </a:p>
          <a:p>
            <a:pPr algn="ctr"/>
            <a:r>
              <a:rPr lang="fr-FR" sz="3600" dirty="0" smtClean="0">
                <a:latin typeface="Arial" panose="020B0604020202020204" pitchFamily="34" charset="0"/>
                <a:cs typeface="Arial" panose="020B0604020202020204" pitchFamily="34" charset="0"/>
              </a:rPr>
              <a:t>M</a:t>
            </a:r>
          </a:p>
          <a:p>
            <a:pPr algn="ctr"/>
            <a:r>
              <a:rPr lang="fr-FR" sz="3600" dirty="0">
                <a:latin typeface="Arial" panose="020B0604020202020204" pitchFamily="34" charset="0"/>
                <a:cs typeface="Arial" panose="020B0604020202020204" pitchFamily="34" charset="0"/>
              </a:rPr>
              <a:t>E</a:t>
            </a:r>
          </a:p>
        </p:txBody>
      </p:sp>
      <p:sp>
        <p:nvSpPr>
          <p:cNvPr id="4" name="Rectangle à coins arrondis 3"/>
          <p:cNvSpPr/>
          <p:nvPr/>
        </p:nvSpPr>
        <p:spPr>
          <a:xfrm>
            <a:off x="2197518" y="260648"/>
            <a:ext cx="2230466"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5" name="ZoneTexte 4"/>
          <p:cNvSpPr txBox="1"/>
          <p:nvPr/>
        </p:nvSpPr>
        <p:spPr>
          <a:xfrm>
            <a:off x="2307553" y="602158"/>
            <a:ext cx="2016224"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Energie</a:t>
            </a:r>
            <a:endParaRPr lang="fr-FR" sz="2400" dirty="0">
              <a:latin typeface="Arial" panose="020B0604020202020204" pitchFamily="34" charset="0"/>
              <a:cs typeface="Arial" panose="020B0604020202020204" pitchFamily="34" charset="0"/>
            </a:endParaRPr>
          </a:p>
        </p:txBody>
      </p:sp>
      <p:sp>
        <p:nvSpPr>
          <p:cNvPr id="6" name="Rectangle à coins arrondis 5"/>
          <p:cNvSpPr/>
          <p:nvPr/>
        </p:nvSpPr>
        <p:spPr>
          <a:xfrm>
            <a:off x="2164966" y="1541980"/>
            <a:ext cx="2263018" cy="10081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ZoneTexte 6"/>
          <p:cNvSpPr txBox="1"/>
          <p:nvPr/>
        </p:nvSpPr>
        <p:spPr>
          <a:xfrm>
            <a:off x="2411760" y="1868097"/>
            <a:ext cx="2016224"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Bien - être</a:t>
            </a:r>
            <a:endParaRPr lang="fr-FR" sz="2400" dirty="0">
              <a:latin typeface="Arial" panose="020B0604020202020204" pitchFamily="34" charset="0"/>
              <a:cs typeface="Arial" panose="020B0604020202020204" pitchFamily="34" charset="0"/>
            </a:endParaRPr>
          </a:p>
        </p:txBody>
      </p:sp>
      <p:sp>
        <p:nvSpPr>
          <p:cNvPr id="8" name="Rectangle à coins arrondis 7"/>
          <p:cNvSpPr/>
          <p:nvPr/>
        </p:nvSpPr>
        <p:spPr>
          <a:xfrm>
            <a:off x="2198828" y="2892751"/>
            <a:ext cx="2256268" cy="10319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9" name="ZoneTexte 8"/>
          <p:cNvSpPr txBox="1"/>
          <p:nvPr/>
        </p:nvSpPr>
        <p:spPr>
          <a:xfrm>
            <a:off x="2401977" y="3198167"/>
            <a:ext cx="1872208"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Force</a:t>
            </a:r>
            <a:endParaRPr lang="fr-FR" sz="2400" dirty="0">
              <a:latin typeface="Arial" panose="020B0604020202020204" pitchFamily="34" charset="0"/>
              <a:cs typeface="Arial" panose="020B0604020202020204" pitchFamily="34" charset="0"/>
            </a:endParaRPr>
          </a:p>
        </p:txBody>
      </p:sp>
      <p:sp>
        <p:nvSpPr>
          <p:cNvPr id="10" name="Rectangle à coins arrondis 9"/>
          <p:cNvSpPr/>
          <p:nvPr/>
        </p:nvSpPr>
        <p:spPr>
          <a:xfrm>
            <a:off x="2221066" y="4203090"/>
            <a:ext cx="2304256"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1" name="ZoneTexte 10"/>
          <p:cNvSpPr txBox="1"/>
          <p:nvPr/>
        </p:nvSpPr>
        <p:spPr>
          <a:xfrm>
            <a:off x="2549561" y="4476313"/>
            <a:ext cx="1741334"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Harmonie</a:t>
            </a:r>
            <a:endParaRPr lang="fr-FR" sz="2400" dirty="0">
              <a:latin typeface="Arial" panose="020B0604020202020204" pitchFamily="34" charset="0"/>
              <a:cs typeface="Arial" panose="020B0604020202020204" pitchFamily="34" charset="0"/>
            </a:endParaRPr>
          </a:p>
        </p:txBody>
      </p:sp>
      <p:sp>
        <p:nvSpPr>
          <p:cNvPr id="12" name="Rectangle à coins arrondis 11"/>
          <p:cNvSpPr/>
          <p:nvPr/>
        </p:nvSpPr>
        <p:spPr>
          <a:xfrm>
            <a:off x="2268100" y="5485215"/>
            <a:ext cx="2304256"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3" name="ZoneTexte 12"/>
          <p:cNvSpPr txBox="1"/>
          <p:nvPr/>
        </p:nvSpPr>
        <p:spPr>
          <a:xfrm>
            <a:off x="2530802" y="5753387"/>
            <a:ext cx="1872208"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cxnSp>
        <p:nvCxnSpPr>
          <p:cNvPr id="17" name="Connecteur droit avec flèche 16"/>
          <p:cNvCxnSpPr/>
          <p:nvPr/>
        </p:nvCxnSpPr>
        <p:spPr>
          <a:xfrm flipV="1">
            <a:off x="4427984" y="260648"/>
            <a:ext cx="1152128" cy="341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cteur droit avec flèche 18"/>
          <p:cNvCxnSpPr/>
          <p:nvPr/>
        </p:nvCxnSpPr>
        <p:spPr>
          <a:xfrm>
            <a:off x="4441540" y="647293"/>
            <a:ext cx="1125016" cy="162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cteur droit avec flèche 20"/>
          <p:cNvCxnSpPr/>
          <p:nvPr/>
        </p:nvCxnSpPr>
        <p:spPr>
          <a:xfrm>
            <a:off x="4403010" y="647293"/>
            <a:ext cx="1125016" cy="6666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Connecteur droit avec flèche 17"/>
          <p:cNvCxnSpPr/>
          <p:nvPr/>
        </p:nvCxnSpPr>
        <p:spPr>
          <a:xfrm flipV="1">
            <a:off x="4441540" y="1541980"/>
            <a:ext cx="1152128" cy="341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Connecteur droit avec flèche 19"/>
          <p:cNvCxnSpPr/>
          <p:nvPr/>
        </p:nvCxnSpPr>
        <p:spPr>
          <a:xfrm flipV="1">
            <a:off x="4455096" y="2883455"/>
            <a:ext cx="1152128" cy="341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flipV="1">
            <a:off x="4525322" y="4203090"/>
            <a:ext cx="1152128" cy="341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Connecteur droit avec flèche 22"/>
          <p:cNvCxnSpPr/>
          <p:nvPr/>
        </p:nvCxnSpPr>
        <p:spPr>
          <a:xfrm flipV="1">
            <a:off x="4591325" y="5485215"/>
            <a:ext cx="1152128" cy="341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Connecteur droit avec flèche 23"/>
          <p:cNvCxnSpPr/>
          <p:nvPr/>
        </p:nvCxnSpPr>
        <p:spPr>
          <a:xfrm>
            <a:off x="4427984" y="1899378"/>
            <a:ext cx="1125016" cy="162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Connecteur droit avec flèche 24"/>
          <p:cNvCxnSpPr/>
          <p:nvPr/>
        </p:nvCxnSpPr>
        <p:spPr>
          <a:xfrm>
            <a:off x="4455096" y="3214726"/>
            <a:ext cx="1125016" cy="162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Connecteur droit avec flèche 25"/>
          <p:cNvCxnSpPr/>
          <p:nvPr/>
        </p:nvCxnSpPr>
        <p:spPr>
          <a:xfrm>
            <a:off x="4565932" y="4544600"/>
            <a:ext cx="1125016" cy="162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a:xfrm>
            <a:off x="4427806" y="1920437"/>
            <a:ext cx="1125016" cy="6666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Connecteur droit avec flèche 28"/>
          <p:cNvCxnSpPr/>
          <p:nvPr/>
        </p:nvCxnSpPr>
        <p:spPr>
          <a:xfrm>
            <a:off x="4468652" y="3224965"/>
            <a:ext cx="1125016" cy="6666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Connecteur droit avec flèche 29"/>
          <p:cNvCxnSpPr/>
          <p:nvPr/>
        </p:nvCxnSpPr>
        <p:spPr>
          <a:xfrm>
            <a:off x="4552434" y="4544600"/>
            <a:ext cx="1125016" cy="6666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Connecteur droit avec flèche 30"/>
          <p:cNvCxnSpPr/>
          <p:nvPr/>
        </p:nvCxnSpPr>
        <p:spPr>
          <a:xfrm>
            <a:off x="4577230" y="5802155"/>
            <a:ext cx="1125016" cy="6666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ZoneTexte 31"/>
          <p:cNvSpPr txBox="1"/>
          <p:nvPr/>
        </p:nvSpPr>
        <p:spPr>
          <a:xfrm>
            <a:off x="5743453" y="5326932"/>
            <a:ext cx="2304256" cy="33855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Le produit</a:t>
            </a:r>
            <a:endParaRPr lang="fr-FR" sz="1600" dirty="0">
              <a:latin typeface="Arial" panose="020B0604020202020204" pitchFamily="34" charset="0"/>
              <a:cs typeface="Arial" panose="020B0604020202020204" pitchFamily="34" charset="0"/>
            </a:endParaRPr>
          </a:p>
        </p:txBody>
      </p:sp>
      <p:sp>
        <p:nvSpPr>
          <p:cNvPr id="33" name="ZoneTexte 32"/>
          <p:cNvSpPr txBox="1"/>
          <p:nvPr/>
        </p:nvSpPr>
        <p:spPr>
          <a:xfrm>
            <a:off x="5758796" y="5826725"/>
            <a:ext cx="2304256" cy="33855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Le service</a:t>
            </a:r>
            <a:endParaRPr lang="fr-FR" sz="1600" dirty="0">
              <a:latin typeface="Arial" panose="020B0604020202020204" pitchFamily="34" charset="0"/>
              <a:cs typeface="Arial" panose="020B0604020202020204" pitchFamily="34" charset="0"/>
            </a:endParaRPr>
          </a:p>
        </p:txBody>
      </p:sp>
      <p:cxnSp>
        <p:nvCxnSpPr>
          <p:cNvPr id="34" name="Connecteur droit avec flèche 33"/>
          <p:cNvCxnSpPr/>
          <p:nvPr/>
        </p:nvCxnSpPr>
        <p:spPr>
          <a:xfrm>
            <a:off x="4618437" y="5833982"/>
            <a:ext cx="1125016" cy="162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5743453" y="6200939"/>
            <a:ext cx="230425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L</a:t>
            </a:r>
            <a:r>
              <a:rPr lang="fr-FR" sz="1600" dirty="0" smtClean="0">
                <a:latin typeface="Arial" panose="020B0604020202020204" pitchFamily="34" charset="0"/>
                <a:cs typeface="Arial" panose="020B0604020202020204" pitchFamily="34" charset="0"/>
              </a:rPr>
              <a:t>e service couplé au produit</a:t>
            </a:r>
            <a:endParaRPr lang="fr-FR" sz="1600" dirty="0">
              <a:latin typeface="Arial" panose="020B0604020202020204" pitchFamily="34" charset="0"/>
              <a:cs typeface="Arial" panose="020B0604020202020204" pitchFamily="34" charset="0"/>
            </a:endParaRPr>
          </a:p>
        </p:txBody>
      </p:sp>
      <p:sp>
        <p:nvSpPr>
          <p:cNvPr id="36" name="ZoneTexte 35"/>
          <p:cNvSpPr txBox="1"/>
          <p:nvPr/>
        </p:nvSpPr>
        <p:spPr>
          <a:xfrm>
            <a:off x="5796136" y="2780928"/>
            <a:ext cx="2365391" cy="369332"/>
          </a:xfrm>
          <a:prstGeom prst="rect">
            <a:avLst/>
          </a:prstGeom>
          <a:noFill/>
        </p:spPr>
        <p:txBody>
          <a:bodyPr wrap="none" rtlCol="0">
            <a:spAutoFit/>
          </a:bodyPr>
          <a:lstStyle/>
          <a:p>
            <a:r>
              <a:rPr lang="fr-FR" dirty="0" smtClean="0"/>
              <a:t>Les salles/club de sport</a:t>
            </a:r>
            <a:endParaRPr lang="fr-FR" dirty="0"/>
          </a:p>
        </p:txBody>
      </p:sp>
      <p:sp>
        <p:nvSpPr>
          <p:cNvPr id="37" name="ZoneTexte 36"/>
          <p:cNvSpPr txBox="1"/>
          <p:nvPr/>
        </p:nvSpPr>
        <p:spPr>
          <a:xfrm>
            <a:off x="5940152" y="3140968"/>
            <a:ext cx="1771703" cy="369332"/>
          </a:xfrm>
          <a:prstGeom prst="rect">
            <a:avLst/>
          </a:prstGeom>
          <a:noFill/>
        </p:spPr>
        <p:txBody>
          <a:bodyPr wrap="square" rtlCol="0">
            <a:spAutoFit/>
          </a:bodyPr>
          <a:lstStyle/>
          <a:p>
            <a:r>
              <a:rPr lang="fr-FR" dirty="0" smtClean="0"/>
              <a:t>Les compétitions</a:t>
            </a:r>
            <a:endParaRPr lang="fr-FR" dirty="0"/>
          </a:p>
        </p:txBody>
      </p:sp>
      <p:sp>
        <p:nvSpPr>
          <p:cNvPr id="38" name="ZoneTexte 37"/>
          <p:cNvSpPr txBox="1"/>
          <p:nvPr/>
        </p:nvSpPr>
        <p:spPr>
          <a:xfrm>
            <a:off x="5687616" y="3933056"/>
            <a:ext cx="3456384" cy="369332"/>
          </a:xfrm>
          <a:prstGeom prst="rect">
            <a:avLst/>
          </a:prstGeom>
          <a:noFill/>
        </p:spPr>
        <p:txBody>
          <a:bodyPr wrap="square" rtlCol="0">
            <a:spAutoFit/>
          </a:bodyPr>
          <a:lstStyle/>
          <a:p>
            <a:r>
              <a:rPr lang="fr-FR" dirty="0" smtClean="0"/>
              <a:t>Les produits à bases de plantes</a:t>
            </a:r>
            <a:endParaRPr lang="fr-FR" dirty="0"/>
          </a:p>
        </p:txBody>
      </p:sp>
      <p:sp>
        <p:nvSpPr>
          <p:cNvPr id="39" name="ZoneTexte 38"/>
          <p:cNvSpPr txBox="1"/>
          <p:nvPr/>
        </p:nvSpPr>
        <p:spPr>
          <a:xfrm>
            <a:off x="5652120" y="4293096"/>
            <a:ext cx="3225948" cy="646331"/>
          </a:xfrm>
          <a:prstGeom prst="rect">
            <a:avLst/>
          </a:prstGeom>
          <a:noFill/>
        </p:spPr>
        <p:txBody>
          <a:bodyPr wrap="none" rtlCol="0">
            <a:spAutoFit/>
          </a:bodyPr>
          <a:lstStyle/>
          <a:p>
            <a:r>
              <a:rPr lang="fr-FR" dirty="0" smtClean="0"/>
              <a:t>Les méthodes de médecine non </a:t>
            </a:r>
          </a:p>
          <a:p>
            <a:r>
              <a:rPr lang="fr-FR" dirty="0" smtClean="0"/>
              <a:t>conventionnelle</a:t>
            </a:r>
            <a:endParaRPr lang="fr-FR" dirty="0"/>
          </a:p>
        </p:txBody>
      </p:sp>
      <p:sp>
        <p:nvSpPr>
          <p:cNvPr id="40" name="ZoneTexte 39"/>
          <p:cNvSpPr txBox="1"/>
          <p:nvPr/>
        </p:nvSpPr>
        <p:spPr>
          <a:xfrm>
            <a:off x="5796136" y="5013176"/>
            <a:ext cx="1420645" cy="369332"/>
          </a:xfrm>
          <a:prstGeom prst="rect">
            <a:avLst/>
          </a:prstGeom>
          <a:noFill/>
        </p:spPr>
        <p:txBody>
          <a:bodyPr wrap="none" rtlCol="0">
            <a:spAutoFit/>
          </a:bodyPr>
          <a:lstStyle/>
          <a:p>
            <a:r>
              <a:rPr lang="fr-FR" dirty="0" smtClean="0"/>
              <a:t>Les thérapies</a:t>
            </a:r>
            <a:endParaRPr lang="fr-FR" dirty="0"/>
          </a:p>
        </p:txBody>
      </p:sp>
      <p:sp>
        <p:nvSpPr>
          <p:cNvPr id="41" name="ZoneTexte 40"/>
          <p:cNvSpPr txBox="1"/>
          <p:nvPr/>
        </p:nvSpPr>
        <p:spPr>
          <a:xfrm>
            <a:off x="5724128" y="0"/>
            <a:ext cx="3096344" cy="369332"/>
          </a:xfrm>
          <a:prstGeom prst="rect">
            <a:avLst/>
          </a:prstGeom>
          <a:noFill/>
        </p:spPr>
        <p:txBody>
          <a:bodyPr wrap="square" rtlCol="0">
            <a:spAutoFit/>
          </a:bodyPr>
          <a:lstStyle/>
          <a:p>
            <a:r>
              <a:rPr lang="fr-FR" dirty="0" smtClean="0"/>
              <a:t>Les produits communs</a:t>
            </a:r>
            <a:endParaRPr lang="fr-FR" dirty="0"/>
          </a:p>
        </p:txBody>
      </p:sp>
      <p:sp>
        <p:nvSpPr>
          <p:cNvPr id="42" name="ZoneTexte 41"/>
          <p:cNvSpPr txBox="1"/>
          <p:nvPr/>
        </p:nvSpPr>
        <p:spPr>
          <a:xfrm>
            <a:off x="5652120" y="548680"/>
            <a:ext cx="2592288" cy="369332"/>
          </a:xfrm>
          <a:prstGeom prst="rect">
            <a:avLst/>
          </a:prstGeom>
          <a:noFill/>
        </p:spPr>
        <p:txBody>
          <a:bodyPr wrap="square" rtlCol="0">
            <a:spAutoFit/>
          </a:bodyPr>
          <a:lstStyle/>
          <a:p>
            <a:r>
              <a:rPr lang="fr-FR" dirty="0" smtClean="0"/>
              <a:t>Les produits spécifiques </a:t>
            </a:r>
            <a:endParaRPr lang="fr-FR" dirty="0"/>
          </a:p>
        </p:txBody>
      </p:sp>
      <p:sp>
        <p:nvSpPr>
          <p:cNvPr id="43" name="ZoneTexte 42"/>
          <p:cNvSpPr txBox="1"/>
          <p:nvPr/>
        </p:nvSpPr>
        <p:spPr>
          <a:xfrm>
            <a:off x="5868144" y="1052736"/>
            <a:ext cx="2448272" cy="369332"/>
          </a:xfrm>
          <a:prstGeom prst="rect">
            <a:avLst/>
          </a:prstGeom>
          <a:noFill/>
        </p:spPr>
        <p:txBody>
          <a:bodyPr wrap="square" rtlCol="0">
            <a:spAutoFit/>
          </a:bodyPr>
          <a:lstStyle/>
          <a:p>
            <a:r>
              <a:rPr lang="fr-FR" dirty="0" smtClean="0"/>
              <a:t>Le but à atteindre </a:t>
            </a:r>
            <a:endParaRPr lang="fr-FR" dirty="0"/>
          </a:p>
        </p:txBody>
      </p:sp>
      <p:sp>
        <p:nvSpPr>
          <p:cNvPr id="44" name="ZoneTexte 43"/>
          <p:cNvSpPr txBox="1"/>
          <p:nvPr/>
        </p:nvSpPr>
        <p:spPr>
          <a:xfrm>
            <a:off x="5724128" y="1412776"/>
            <a:ext cx="2376264" cy="369332"/>
          </a:xfrm>
          <a:prstGeom prst="rect">
            <a:avLst/>
          </a:prstGeom>
          <a:noFill/>
        </p:spPr>
        <p:txBody>
          <a:bodyPr wrap="square" rtlCol="0">
            <a:spAutoFit/>
          </a:bodyPr>
          <a:lstStyle/>
          <a:p>
            <a:r>
              <a:rPr lang="fr-FR" dirty="0" smtClean="0"/>
              <a:t>Les Matériaux</a:t>
            </a:r>
            <a:endParaRPr lang="fr-FR" dirty="0"/>
          </a:p>
        </p:txBody>
      </p:sp>
      <p:sp>
        <p:nvSpPr>
          <p:cNvPr id="45" name="ZoneTexte 44"/>
          <p:cNvSpPr txBox="1"/>
          <p:nvPr/>
        </p:nvSpPr>
        <p:spPr>
          <a:xfrm>
            <a:off x="5724128" y="1844824"/>
            <a:ext cx="1728192" cy="369332"/>
          </a:xfrm>
          <a:prstGeom prst="rect">
            <a:avLst/>
          </a:prstGeom>
          <a:noFill/>
        </p:spPr>
        <p:txBody>
          <a:bodyPr wrap="square" rtlCol="0">
            <a:spAutoFit/>
          </a:bodyPr>
          <a:lstStyle/>
          <a:p>
            <a:r>
              <a:rPr lang="fr-FR" dirty="0" smtClean="0"/>
              <a:t>Les cinq sens</a:t>
            </a:r>
            <a:endParaRPr lang="fr-FR" dirty="0"/>
          </a:p>
        </p:txBody>
      </p:sp>
      <p:sp>
        <p:nvSpPr>
          <p:cNvPr id="46" name="ZoneTexte 45"/>
          <p:cNvSpPr txBox="1"/>
          <p:nvPr/>
        </p:nvSpPr>
        <p:spPr>
          <a:xfrm>
            <a:off x="5796136" y="2348880"/>
            <a:ext cx="1944216" cy="369332"/>
          </a:xfrm>
          <a:prstGeom prst="rect">
            <a:avLst/>
          </a:prstGeom>
          <a:noFill/>
        </p:spPr>
        <p:txBody>
          <a:bodyPr wrap="square" rtlCol="0">
            <a:spAutoFit/>
          </a:bodyPr>
          <a:lstStyle/>
          <a:p>
            <a:r>
              <a:rPr lang="fr-FR" dirty="0" smtClean="0"/>
              <a:t>Le service</a:t>
            </a:r>
            <a:endParaRPr lang="fr-FR" dirty="0"/>
          </a:p>
        </p:txBody>
      </p:sp>
      <p:sp>
        <p:nvSpPr>
          <p:cNvPr id="47" name="ZoneTexte 46"/>
          <p:cNvSpPr txBox="1"/>
          <p:nvPr/>
        </p:nvSpPr>
        <p:spPr>
          <a:xfrm>
            <a:off x="5652120" y="3573016"/>
            <a:ext cx="3024336" cy="369332"/>
          </a:xfrm>
          <a:prstGeom prst="rect">
            <a:avLst/>
          </a:prstGeom>
          <a:noFill/>
        </p:spPr>
        <p:txBody>
          <a:bodyPr wrap="square" rtlCol="0">
            <a:spAutoFit/>
          </a:bodyPr>
          <a:lstStyle/>
          <a:p>
            <a:r>
              <a:rPr lang="fr-FR" dirty="0" smtClean="0"/>
              <a:t>Les compléments sportifs</a:t>
            </a:r>
            <a:endParaRPr lang="fr-FR" dirty="0"/>
          </a:p>
        </p:txBody>
      </p:sp>
    </p:spTree>
    <p:extLst>
      <p:ext uri="{BB962C8B-B14F-4D97-AF65-F5344CB8AC3E}">
        <p14:creationId xmlns:p14="http://schemas.microsoft.com/office/powerpoint/2010/main" xmlns="" val="2520138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Force</a:t>
            </a:r>
            <a:endParaRPr lang="fr-FR" sz="2400" dirty="0">
              <a:latin typeface="Arial" panose="020B0604020202020204" pitchFamily="34" charset="0"/>
              <a:cs typeface="Arial" panose="020B0604020202020204" pitchFamily="34" charset="0"/>
            </a:endParaRPr>
          </a:p>
        </p:txBody>
      </p:sp>
      <p:sp>
        <p:nvSpPr>
          <p:cNvPr id="4" name="ZoneTexte 3"/>
          <p:cNvSpPr txBox="1"/>
          <p:nvPr/>
        </p:nvSpPr>
        <p:spPr>
          <a:xfrm>
            <a:off x="971600" y="2492896"/>
            <a:ext cx="7488832" cy="2339102"/>
          </a:xfrm>
          <a:prstGeom prst="rect">
            <a:avLst/>
          </a:prstGeom>
          <a:noFill/>
        </p:spPr>
        <p:txBody>
          <a:bodyPr wrap="square" rtlCol="0">
            <a:spAutoFit/>
          </a:bodyPr>
          <a:lstStyle/>
          <a:p>
            <a:pPr algn="ctr"/>
            <a:r>
              <a:rPr lang="fr-FR" sz="2000" i="1" u="sng" dirty="0" smtClean="0">
                <a:latin typeface="Arial" panose="020B0604020202020204" pitchFamily="34" charset="0"/>
                <a:cs typeface="Arial" panose="020B0604020202020204" pitchFamily="34" charset="0"/>
              </a:rPr>
              <a:t>Définition du concept</a:t>
            </a:r>
          </a:p>
          <a:p>
            <a:pPr algn="ctr"/>
            <a:endParaRPr lang="fr-FR" u="sng" dirty="0" smtClean="0">
              <a:latin typeface="Arial" panose="020B0604020202020204" pitchFamily="34" charset="0"/>
              <a:cs typeface="Arial" panose="020B0604020202020204" pitchFamily="34" charset="0"/>
            </a:endParaRPr>
          </a:p>
          <a:p>
            <a:pPr algn="ctr"/>
            <a:endParaRPr lang="fr-FR" u="sng"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La variable force peut se référer à la fois à la force du corps et à la fois à la force de l’esprit. Mais que ce soit d’un point de vue morale ou physique, la force représente la capacité d’un individu à fournir un effort, son énergie morale, sa capacité à se surpasser, à résister aux épreuves ou encore sa volonté à faire </a:t>
            </a:r>
            <a:r>
              <a:rPr lang="fr-FR" dirty="0" err="1" smtClean="0">
                <a:latin typeface="Arial" panose="020B0604020202020204" pitchFamily="34" charset="0"/>
                <a:cs typeface="Arial" panose="020B0604020202020204" pitchFamily="34" charset="0"/>
              </a:rPr>
              <a:t>quelquechose</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842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Force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242155" y="2060848"/>
            <a:ext cx="2659702"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Les salles/ club de sport</a:t>
            </a:r>
            <a:endParaRPr lang="fr-FR" i="1" u="sng" dirty="0">
              <a:latin typeface="Arial" panose="020B0604020202020204" pitchFamily="34" charset="0"/>
              <a:cs typeface="Arial" panose="020B0604020202020204" pitchFamily="34" charset="0"/>
            </a:endParaRPr>
          </a:p>
        </p:txBody>
      </p:sp>
      <p:sp>
        <p:nvSpPr>
          <p:cNvPr id="5" name="ZoneTexte 4"/>
          <p:cNvSpPr txBox="1"/>
          <p:nvPr/>
        </p:nvSpPr>
        <p:spPr>
          <a:xfrm>
            <a:off x="683568" y="2996952"/>
            <a:ext cx="7848872" cy="2031325"/>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Le sport fait naturellement partie de la variable forme. Il aide en effet le corps à rester énergique.</a:t>
            </a:r>
          </a:p>
          <a:p>
            <a:pPr algn="ctr"/>
            <a:r>
              <a:rPr lang="fr-FR" dirty="0" smtClean="0">
                <a:latin typeface="Arial" panose="020B0604020202020204" pitchFamily="34" charset="0"/>
                <a:cs typeface="Arial" panose="020B0604020202020204" pitchFamily="34" charset="0"/>
              </a:rPr>
              <a:t> Mais le sport peut également jouer sur la force physique et morale d’une personne. En effet, certains sports vont naturellement développer la force physique d’une personne par ses différents exercices, mais il peut également développer la force mentale en poussant la personne à se surpasser et à continuer l’effort physique malgré la fatigue et la douleur.</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871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pmuscu.com/local/cache-vignettes/L300xH480/AppareilDosj7e53-282e2.jpg"/>
          <p:cNvPicPr>
            <a:picLocks noChangeAspect="1" noChangeArrowheads="1"/>
          </p:cNvPicPr>
          <p:nvPr/>
        </p:nvPicPr>
        <p:blipFill>
          <a:blip r:embed="rId2" cstate="print"/>
          <a:srcRect/>
          <a:stretch>
            <a:fillRect/>
          </a:stretch>
        </p:blipFill>
        <p:spPr bwMode="auto">
          <a:xfrm>
            <a:off x="251520" y="332656"/>
            <a:ext cx="1368152" cy="2189043"/>
          </a:xfrm>
          <a:prstGeom prst="rect">
            <a:avLst/>
          </a:prstGeom>
          <a:ln>
            <a:noFill/>
          </a:ln>
          <a:effectLst>
            <a:softEdge rad="112500"/>
          </a:effectLst>
        </p:spPr>
      </p:pic>
      <p:sp>
        <p:nvSpPr>
          <p:cNvPr id="3" name="ZoneTexte 2"/>
          <p:cNvSpPr txBox="1"/>
          <p:nvPr/>
        </p:nvSpPr>
        <p:spPr>
          <a:xfrm>
            <a:off x="2267745" y="764704"/>
            <a:ext cx="6624736" cy="923330"/>
          </a:xfrm>
          <a:prstGeom prst="rect">
            <a:avLst/>
          </a:prstGeom>
          <a:noFill/>
        </p:spPr>
        <p:txBody>
          <a:bodyPr wrap="square" rtlCol="0">
            <a:spAutoFit/>
          </a:bodyPr>
          <a:lstStyle/>
          <a:p>
            <a:r>
              <a:rPr lang="fr-FR" dirty="0" smtClean="0">
                <a:latin typeface="Arial" pitchFamily="34" charset="0"/>
                <a:cs typeface="Arial" pitchFamily="34" charset="0"/>
              </a:rPr>
              <a:t>La musculation  est le sport par excellence dont le but est d’augmenter sa masse musculaire  , de faire développer son </a:t>
            </a:r>
            <a:r>
              <a:rPr lang="fr-FR" dirty="0" smtClean="0">
                <a:latin typeface="Arial" pitchFamily="34" charset="0"/>
                <a:cs typeface="Arial" pitchFamily="34" charset="0"/>
              </a:rPr>
              <a:t>corps </a:t>
            </a:r>
            <a:r>
              <a:rPr lang="fr-FR" dirty="0" smtClean="0">
                <a:latin typeface="Arial" pitchFamily="34" charset="0"/>
                <a:cs typeface="Arial" pitchFamily="34" charset="0"/>
              </a:rPr>
              <a:t>et d’acquérir davantage de force physique.</a:t>
            </a:r>
            <a:endParaRPr lang="fr-FR" dirty="0">
              <a:latin typeface="Arial" pitchFamily="34" charset="0"/>
              <a:cs typeface="Arial" pitchFamily="34" charset="0"/>
            </a:endParaRPr>
          </a:p>
        </p:txBody>
      </p:sp>
      <p:pic>
        <p:nvPicPr>
          <p:cNvPr id="4" name="Picture 4" descr="http://www.lifestyle-conseil.com/wp-content/uploads/2013/03/Photo-Sports-de-combat.jpg"/>
          <p:cNvPicPr>
            <a:picLocks noChangeAspect="1" noChangeArrowheads="1"/>
          </p:cNvPicPr>
          <p:nvPr/>
        </p:nvPicPr>
        <p:blipFill>
          <a:blip r:embed="rId3" cstate="print"/>
          <a:srcRect/>
          <a:stretch>
            <a:fillRect/>
          </a:stretch>
        </p:blipFill>
        <p:spPr bwMode="auto">
          <a:xfrm>
            <a:off x="6012160" y="3717032"/>
            <a:ext cx="2616225" cy="1744150"/>
          </a:xfrm>
          <a:prstGeom prst="rect">
            <a:avLst/>
          </a:prstGeom>
          <a:ln>
            <a:noFill/>
          </a:ln>
          <a:effectLst>
            <a:softEdge rad="112500"/>
          </a:effectLst>
        </p:spPr>
      </p:pic>
      <p:sp>
        <p:nvSpPr>
          <p:cNvPr id="5" name="ZoneTexte 4"/>
          <p:cNvSpPr txBox="1"/>
          <p:nvPr/>
        </p:nvSpPr>
        <p:spPr>
          <a:xfrm>
            <a:off x="467545" y="3717032"/>
            <a:ext cx="5256584" cy="1477328"/>
          </a:xfrm>
          <a:prstGeom prst="rect">
            <a:avLst/>
          </a:prstGeom>
          <a:noFill/>
        </p:spPr>
        <p:txBody>
          <a:bodyPr wrap="square" rtlCol="0">
            <a:spAutoFit/>
          </a:bodyPr>
          <a:lstStyle/>
          <a:p>
            <a:r>
              <a:rPr lang="fr-FR" dirty="0" smtClean="0">
                <a:latin typeface="Arial" pitchFamily="34" charset="0"/>
                <a:cs typeface="Arial" pitchFamily="34" charset="0"/>
              </a:rPr>
              <a:t>Les sports de combat tels que la boxe, le catch, le judo, et bien d’autres encore  nécessitent une certaine force physique à </a:t>
            </a:r>
            <a:r>
              <a:rPr lang="fr-FR" dirty="0" smtClean="0">
                <a:latin typeface="Arial" pitchFamily="34" charset="0"/>
                <a:cs typeface="Arial" pitchFamily="34" charset="0"/>
              </a:rPr>
              <a:t>l’application </a:t>
            </a:r>
            <a:r>
              <a:rPr lang="fr-FR" dirty="0" smtClean="0">
                <a:latin typeface="Arial" pitchFamily="34" charset="0"/>
                <a:cs typeface="Arial" pitchFamily="34" charset="0"/>
              </a:rPr>
              <a:t>des différentes techniques.</a:t>
            </a:r>
          </a:p>
          <a:p>
            <a:r>
              <a:rPr lang="fr-FR" dirty="0" smtClean="0"/>
              <a:t>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Force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614049" y="2060848"/>
            <a:ext cx="1915910" cy="646331"/>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Les compétitions</a:t>
            </a:r>
          </a:p>
          <a:p>
            <a:pPr algn="ctr"/>
            <a:endParaRPr lang="fr-FR" i="1" u="sng" dirty="0">
              <a:latin typeface="Arial" panose="020B0604020202020204" pitchFamily="34" charset="0"/>
              <a:cs typeface="Arial" panose="020B0604020202020204" pitchFamily="34" charset="0"/>
            </a:endParaRPr>
          </a:p>
        </p:txBody>
      </p:sp>
      <p:sp>
        <p:nvSpPr>
          <p:cNvPr id="5" name="ZoneTexte 4"/>
          <p:cNvSpPr txBox="1"/>
          <p:nvPr/>
        </p:nvSpPr>
        <p:spPr>
          <a:xfrm>
            <a:off x="755576" y="3140968"/>
            <a:ext cx="7848872" cy="2308324"/>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Une compétition donne à des individus un but à atteindre, ils ressentent l’envie de se surpasser afin de finir vainqueur. La force ici est marquée par le terme de puissance  à l’idée de gagner la compétition. La forme est marquée par l’énergie dans laquelle les individus s’investissent en vue du projet.</a:t>
            </a:r>
          </a:p>
          <a:p>
            <a:pPr algn="ctr"/>
            <a:r>
              <a:rPr lang="fr-FR" dirty="0" smtClean="0">
                <a:latin typeface="Arial" panose="020B0604020202020204" pitchFamily="34" charset="0"/>
                <a:cs typeface="Arial" panose="020B0604020202020204" pitchFamily="34" charset="0"/>
              </a:rPr>
              <a:t>Chaque entreprise peut lancer une compétition en rapport avec son produit ou son service pour mobiliser plus de clients ou attirer le client sur sa société.</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871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design-engine.com/wp-content/uploads/2011/12/Red-Bull-Crashed-Ice-Helmet-Design-Contest.jpg"/>
          <p:cNvPicPr>
            <a:picLocks noChangeAspect="1" noChangeArrowheads="1"/>
          </p:cNvPicPr>
          <p:nvPr/>
        </p:nvPicPr>
        <p:blipFill>
          <a:blip r:embed="rId2" cstate="print"/>
          <a:srcRect/>
          <a:stretch>
            <a:fillRect/>
          </a:stretch>
        </p:blipFill>
        <p:spPr bwMode="auto">
          <a:xfrm>
            <a:off x="395536" y="404664"/>
            <a:ext cx="3571598" cy="2232248"/>
          </a:xfrm>
          <a:prstGeom prst="rect">
            <a:avLst/>
          </a:prstGeom>
          <a:ln>
            <a:noFill/>
          </a:ln>
          <a:effectLst>
            <a:softEdge rad="112500"/>
          </a:effectLst>
        </p:spPr>
      </p:pic>
      <p:sp>
        <p:nvSpPr>
          <p:cNvPr id="3" name="ZoneTexte 2"/>
          <p:cNvSpPr txBox="1"/>
          <p:nvPr/>
        </p:nvSpPr>
        <p:spPr>
          <a:xfrm>
            <a:off x="4427984" y="836712"/>
            <a:ext cx="4464496" cy="923330"/>
          </a:xfrm>
          <a:prstGeom prst="rect">
            <a:avLst/>
          </a:prstGeom>
          <a:noFill/>
        </p:spPr>
        <p:txBody>
          <a:bodyPr wrap="square" rtlCol="0">
            <a:spAutoFit/>
          </a:bodyPr>
          <a:lstStyle/>
          <a:p>
            <a:r>
              <a:rPr lang="fr-FR" dirty="0" smtClean="0">
                <a:latin typeface="Arial" pitchFamily="34" charset="0"/>
                <a:cs typeface="Arial" pitchFamily="34" charset="0"/>
              </a:rPr>
              <a:t>Dans le cadre de sa boisson énergisante, </a:t>
            </a:r>
            <a:r>
              <a:rPr lang="fr-FR" dirty="0" err="1" smtClean="0">
                <a:latin typeface="Arial" pitchFamily="34" charset="0"/>
                <a:cs typeface="Arial" pitchFamily="34" charset="0"/>
              </a:rPr>
              <a:t>Red</a:t>
            </a:r>
            <a:r>
              <a:rPr lang="fr-FR" dirty="0" smtClean="0">
                <a:latin typeface="Arial" pitchFamily="34" charset="0"/>
                <a:cs typeface="Arial" pitchFamily="34" charset="0"/>
              </a:rPr>
              <a:t> Bull organise de nombreuses compétitions de sport .</a:t>
            </a:r>
            <a:endParaRPr lang="fr-FR" dirty="0">
              <a:latin typeface="Arial" pitchFamily="34" charset="0"/>
              <a:cs typeface="Arial" pitchFamily="34" charset="0"/>
            </a:endParaRPr>
          </a:p>
        </p:txBody>
      </p:sp>
      <p:pic>
        <p:nvPicPr>
          <p:cNvPr id="22530" name="Picture 2" descr="http://upload.wikimedia.org/wikipedia/commons/2/2f/Marcus_Gr%C3%B6nholm_-_2004_Monte_Carlo_Rally.jpg"/>
          <p:cNvPicPr>
            <a:picLocks noChangeAspect="1" noChangeArrowheads="1"/>
          </p:cNvPicPr>
          <p:nvPr/>
        </p:nvPicPr>
        <p:blipFill>
          <a:blip r:embed="rId3" cstate="print"/>
          <a:srcRect/>
          <a:stretch>
            <a:fillRect/>
          </a:stretch>
        </p:blipFill>
        <p:spPr bwMode="auto">
          <a:xfrm>
            <a:off x="5436096" y="3987062"/>
            <a:ext cx="3316941" cy="2487706"/>
          </a:xfrm>
          <a:prstGeom prst="rect">
            <a:avLst/>
          </a:prstGeom>
          <a:ln>
            <a:noFill/>
          </a:ln>
          <a:effectLst>
            <a:softEdge rad="112500"/>
          </a:effectLst>
        </p:spPr>
      </p:pic>
      <p:sp>
        <p:nvSpPr>
          <p:cNvPr id="5" name="ZoneTexte 4"/>
          <p:cNvSpPr txBox="1"/>
          <p:nvPr/>
        </p:nvSpPr>
        <p:spPr>
          <a:xfrm>
            <a:off x="467544" y="4149080"/>
            <a:ext cx="5096267" cy="646331"/>
          </a:xfrm>
          <a:prstGeom prst="rect">
            <a:avLst/>
          </a:prstGeom>
          <a:noFill/>
        </p:spPr>
        <p:txBody>
          <a:bodyPr wrap="none" rtlCol="0">
            <a:spAutoFit/>
          </a:bodyPr>
          <a:lstStyle/>
          <a:p>
            <a:r>
              <a:rPr lang="fr-FR" dirty="0" smtClean="0">
                <a:latin typeface="Arial" pitchFamily="34" charset="0"/>
                <a:cs typeface="Arial" pitchFamily="34" charset="0"/>
              </a:rPr>
              <a:t>L’automobile club de Monaco organise </a:t>
            </a:r>
          </a:p>
          <a:p>
            <a:r>
              <a:rPr lang="fr-FR" dirty="0" smtClean="0">
                <a:latin typeface="Arial" pitchFamily="34" charset="0"/>
                <a:cs typeface="Arial" pitchFamily="34" charset="0"/>
              </a:rPr>
              <a:t>chaque année le rallye automobile </a:t>
            </a:r>
            <a:r>
              <a:rPr lang="fr-FR" dirty="0" smtClean="0">
                <a:latin typeface="Arial" pitchFamily="34" charset="0"/>
                <a:cs typeface="Arial" pitchFamily="34" charset="0"/>
              </a:rPr>
              <a:t>Monte-Carlo</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Force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119527" y="2060848"/>
            <a:ext cx="8844961" cy="3416320"/>
          </a:xfrm>
          <a:prstGeom prst="rect">
            <a:avLst/>
          </a:prstGeom>
        </p:spPr>
        <p:txBody>
          <a:bodyPr wrap="square">
            <a:spAutoFit/>
          </a:bodyPr>
          <a:lstStyle/>
          <a:p>
            <a:pPr algn="ctr"/>
            <a:r>
              <a:rPr lang="fr-FR" i="1" u="sng" dirty="0" smtClean="0">
                <a:latin typeface="Arial" panose="020B0604020202020204" pitchFamily="34" charset="0"/>
                <a:cs typeface="Arial" panose="020B0604020202020204" pitchFamily="34" charset="0"/>
              </a:rPr>
              <a:t>Les compléments sportifs</a:t>
            </a:r>
          </a:p>
          <a:p>
            <a:pPr algn="ctr"/>
            <a:endParaRPr lang="fr-FR" i="1" u="sng"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Ce sont des compléments alimentaires qui ont pour objectif d’aider les sportifs à  atteindre leurs objectifs plus rapidement. Ajouté d’une activité sportive intensive, ils aident  le corps à se développer  de la manière dont l’individu le souhaite, en faisant travailler les parties du corps qu’ils veulent sculpter. La plupart de ces additifs aident ainsi un individu à développer sa force.</a:t>
            </a:r>
          </a:p>
          <a:p>
            <a:pPr algn="ctr"/>
            <a:endParaRPr lang="fr-FR" i="1" u="sng" dirty="0" smtClean="0">
              <a:latin typeface="Arial" panose="020B0604020202020204" pitchFamily="34" charset="0"/>
              <a:cs typeface="Arial" panose="020B0604020202020204" pitchFamily="34" charset="0"/>
            </a:endParaRPr>
          </a:p>
          <a:p>
            <a:pPr algn="ctr"/>
            <a:endParaRPr lang="fr-FR" i="1" u="sng"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endParaRPr lang="fr-FR"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87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527" y="2060848"/>
            <a:ext cx="8844961" cy="1200329"/>
          </a:xfrm>
          <a:prstGeom prst="rect">
            <a:avLst/>
          </a:prstGeom>
        </p:spPr>
        <p:txBody>
          <a:bodyPr wrap="square">
            <a:spAutoFit/>
          </a:bodyPr>
          <a:lstStyle/>
          <a:p>
            <a:pPr algn="ctr"/>
            <a:r>
              <a:rPr lang="fr-FR" i="1" u="sng" dirty="0" smtClean="0">
                <a:latin typeface="Arial" panose="020B0604020202020204" pitchFamily="34" charset="0"/>
                <a:cs typeface="Arial" panose="020B0604020202020204" pitchFamily="34" charset="0"/>
              </a:rPr>
              <a:t>.</a:t>
            </a:r>
          </a:p>
          <a:p>
            <a:pPr algn="ctr"/>
            <a:endParaRPr lang="fr-FR" i="1" u="sng"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endParaRPr lang="fr-FR" i="1" u="sng" dirty="0">
              <a:latin typeface="Arial" panose="020B0604020202020204" pitchFamily="34" charset="0"/>
              <a:cs typeface="Arial" panose="020B0604020202020204" pitchFamily="34" charset="0"/>
            </a:endParaRPr>
          </a:p>
        </p:txBody>
      </p:sp>
      <p:pic>
        <p:nvPicPr>
          <p:cNvPr id="1026" name="Picture 2" descr="100% WHEY PROTEIN / PROFESSIONAL (2,350kg)"/>
          <p:cNvPicPr>
            <a:picLocks noChangeAspect="1" noChangeArrowheads="1"/>
          </p:cNvPicPr>
          <p:nvPr/>
        </p:nvPicPr>
        <p:blipFill>
          <a:blip r:embed="rId2" cstate="print"/>
          <a:srcRect/>
          <a:stretch>
            <a:fillRect/>
          </a:stretch>
        </p:blipFill>
        <p:spPr bwMode="auto">
          <a:xfrm>
            <a:off x="395536" y="692696"/>
            <a:ext cx="1714500" cy="1714500"/>
          </a:xfrm>
          <a:prstGeom prst="rect">
            <a:avLst/>
          </a:prstGeom>
          <a:noFill/>
        </p:spPr>
      </p:pic>
      <p:sp>
        <p:nvSpPr>
          <p:cNvPr id="6" name="ZoneTexte 5"/>
          <p:cNvSpPr txBox="1"/>
          <p:nvPr/>
        </p:nvSpPr>
        <p:spPr>
          <a:xfrm>
            <a:off x="2555776" y="836712"/>
            <a:ext cx="6891630" cy="646331"/>
          </a:xfrm>
          <a:prstGeom prst="rect">
            <a:avLst/>
          </a:prstGeom>
          <a:noFill/>
        </p:spPr>
        <p:txBody>
          <a:bodyPr wrap="none" rtlCol="0">
            <a:spAutoFit/>
          </a:bodyPr>
          <a:lstStyle/>
          <a:p>
            <a:r>
              <a:rPr lang="fr-FR" dirty="0" smtClean="0">
                <a:latin typeface="Arial" pitchFamily="34" charset="0"/>
                <a:cs typeface="Arial" pitchFamily="34" charset="0"/>
              </a:rPr>
              <a:t>Les protéines aident aux développement de la masse musculaire </a:t>
            </a:r>
          </a:p>
          <a:p>
            <a:r>
              <a:rPr lang="fr-FR" dirty="0" smtClean="0">
                <a:latin typeface="Arial" pitchFamily="34" charset="0"/>
                <a:cs typeface="Arial" pitchFamily="34" charset="0"/>
              </a:rPr>
              <a:t>Du sportif. </a:t>
            </a:r>
            <a:endParaRPr lang="fr-FR" dirty="0">
              <a:latin typeface="Arial" pitchFamily="34" charset="0"/>
              <a:cs typeface="Arial" pitchFamily="34" charset="0"/>
            </a:endParaRPr>
          </a:p>
        </p:txBody>
      </p:sp>
      <p:pic>
        <p:nvPicPr>
          <p:cNvPr id="1028" name="Picture 4" descr="JUMBO PROFESSIONAL (3,24kg)"/>
          <p:cNvPicPr>
            <a:picLocks noChangeAspect="1" noChangeArrowheads="1"/>
          </p:cNvPicPr>
          <p:nvPr/>
        </p:nvPicPr>
        <p:blipFill>
          <a:blip r:embed="rId3" cstate="print"/>
          <a:srcRect/>
          <a:stretch>
            <a:fillRect/>
          </a:stretch>
        </p:blipFill>
        <p:spPr bwMode="auto">
          <a:xfrm>
            <a:off x="7020272" y="2636912"/>
            <a:ext cx="1714500" cy="1714500"/>
          </a:xfrm>
          <a:prstGeom prst="rect">
            <a:avLst/>
          </a:prstGeom>
          <a:noFill/>
        </p:spPr>
      </p:pic>
      <p:sp>
        <p:nvSpPr>
          <p:cNvPr id="9" name="ZoneTexte 8"/>
          <p:cNvSpPr txBox="1"/>
          <p:nvPr/>
        </p:nvSpPr>
        <p:spPr>
          <a:xfrm>
            <a:off x="395536" y="3212976"/>
            <a:ext cx="6048672" cy="923330"/>
          </a:xfrm>
          <a:prstGeom prst="rect">
            <a:avLst/>
          </a:prstGeom>
          <a:noFill/>
        </p:spPr>
        <p:txBody>
          <a:bodyPr wrap="square" rtlCol="0">
            <a:spAutoFit/>
          </a:bodyPr>
          <a:lstStyle/>
          <a:p>
            <a:r>
              <a:rPr lang="fr-FR" dirty="0" smtClean="0">
                <a:latin typeface="Arial" pitchFamily="34" charset="0"/>
                <a:cs typeface="Arial" pitchFamily="34" charset="0"/>
              </a:rPr>
              <a:t>Les </a:t>
            </a:r>
            <a:r>
              <a:rPr lang="fr-FR" dirty="0" err="1" smtClean="0">
                <a:latin typeface="Arial" pitchFamily="34" charset="0"/>
                <a:cs typeface="Arial" pitchFamily="34" charset="0"/>
              </a:rPr>
              <a:t>gainers</a:t>
            </a:r>
            <a:r>
              <a:rPr lang="fr-FR" dirty="0" smtClean="0">
                <a:latin typeface="Arial" pitchFamily="34" charset="0"/>
                <a:cs typeface="Arial" pitchFamily="34" charset="0"/>
              </a:rPr>
              <a:t> sont des suppléments nutritionnel en poudre  composés de protéines et de glucides. Ils apportent l’énergie nécessaire pour la prise de poids.</a:t>
            </a:r>
            <a:endParaRPr lang="fr-FR" dirty="0">
              <a:latin typeface="Arial" pitchFamily="34" charset="0"/>
              <a:cs typeface="Arial" pitchFamily="34" charset="0"/>
            </a:endParaRPr>
          </a:p>
        </p:txBody>
      </p:sp>
      <p:pic>
        <p:nvPicPr>
          <p:cNvPr id="1030" name="Picture 6" descr="http://www.fitadium.com/boutique/images_produits/secheextremeignix1herbal-z.jpg"/>
          <p:cNvPicPr>
            <a:picLocks noChangeAspect="1" noChangeArrowheads="1"/>
          </p:cNvPicPr>
          <p:nvPr/>
        </p:nvPicPr>
        <p:blipFill>
          <a:blip r:embed="rId4" cstate="print"/>
          <a:srcRect/>
          <a:stretch>
            <a:fillRect/>
          </a:stretch>
        </p:blipFill>
        <p:spPr bwMode="auto">
          <a:xfrm>
            <a:off x="179512" y="4607874"/>
            <a:ext cx="2376264" cy="2002852"/>
          </a:xfrm>
          <a:prstGeom prst="rect">
            <a:avLst/>
          </a:prstGeom>
          <a:noFill/>
        </p:spPr>
      </p:pic>
      <p:sp>
        <p:nvSpPr>
          <p:cNvPr id="11" name="ZoneTexte 10"/>
          <p:cNvSpPr txBox="1"/>
          <p:nvPr/>
        </p:nvSpPr>
        <p:spPr>
          <a:xfrm>
            <a:off x="2987825" y="5085184"/>
            <a:ext cx="5832648" cy="923330"/>
          </a:xfrm>
          <a:prstGeom prst="rect">
            <a:avLst/>
          </a:prstGeom>
          <a:noFill/>
        </p:spPr>
        <p:txBody>
          <a:bodyPr wrap="square" rtlCol="0">
            <a:spAutoFit/>
          </a:bodyPr>
          <a:lstStyle/>
          <a:p>
            <a:r>
              <a:rPr lang="fr-FR" dirty="0" smtClean="0">
                <a:latin typeface="Arial" pitchFamily="34" charset="0"/>
                <a:cs typeface="Arial" pitchFamily="34" charset="0"/>
              </a:rPr>
              <a:t>Les bruleurs de graisse ont pour but d’aide les athlètes à réduire leurs masse de graisse rapidement, généralement en vue de compétitions.</a:t>
            </a:r>
            <a:endParaRPr lang="fr-FR" dirty="0">
              <a:latin typeface="Arial" pitchFamily="34" charset="0"/>
              <a:cs typeface="Arial" pitchFamily="34" charset="0"/>
            </a:endParaRPr>
          </a:p>
        </p:txBody>
      </p:sp>
    </p:spTree>
    <p:extLst>
      <p:ext uri="{BB962C8B-B14F-4D97-AF65-F5344CB8AC3E}">
        <p14:creationId xmlns:p14="http://schemas.microsoft.com/office/powerpoint/2010/main" xmlns="" val="29787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Harmonie</a:t>
            </a:r>
            <a:endParaRPr lang="fr-FR" sz="2400" dirty="0">
              <a:latin typeface="Arial" panose="020B0604020202020204" pitchFamily="34" charset="0"/>
              <a:cs typeface="Arial" panose="020B0604020202020204" pitchFamily="34" charset="0"/>
            </a:endParaRPr>
          </a:p>
        </p:txBody>
      </p:sp>
      <p:sp>
        <p:nvSpPr>
          <p:cNvPr id="6" name="ZoneTexte 5"/>
          <p:cNvSpPr txBox="1"/>
          <p:nvPr/>
        </p:nvSpPr>
        <p:spPr>
          <a:xfrm>
            <a:off x="971600" y="2492896"/>
            <a:ext cx="7488832" cy="2739211"/>
          </a:xfrm>
          <a:prstGeom prst="rect">
            <a:avLst/>
          </a:prstGeom>
          <a:noFill/>
        </p:spPr>
        <p:txBody>
          <a:bodyPr wrap="square" rtlCol="0">
            <a:spAutoFit/>
          </a:bodyPr>
          <a:lstStyle/>
          <a:p>
            <a:pPr algn="ctr"/>
            <a:r>
              <a:rPr lang="fr-FR" sz="2000" i="1" u="sng" dirty="0" smtClean="0">
                <a:latin typeface="Arial" panose="020B0604020202020204" pitchFamily="34" charset="0"/>
                <a:cs typeface="Arial" panose="020B0604020202020204" pitchFamily="34" charset="0"/>
              </a:rPr>
              <a:t>Définition du concept</a:t>
            </a: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L’harmonie est caractérisé par un résultat d’ensemble engendré par le bon équilibre de différentes parties.</a:t>
            </a:r>
          </a:p>
          <a:p>
            <a:pPr algn="ctr"/>
            <a:r>
              <a:rPr lang="fr-FR" dirty="0" smtClean="0">
                <a:latin typeface="Arial" panose="020B0604020202020204" pitchFamily="34" charset="0"/>
                <a:cs typeface="Arial" panose="020B0604020202020204" pitchFamily="34" charset="0"/>
              </a:rPr>
              <a:t>En accord avec la variable « forme », un individu peut chercher à être en harmonie avec son corps et/ou avec son esprit.</a:t>
            </a:r>
          </a:p>
          <a:p>
            <a:pPr algn="ctr"/>
            <a:endParaRPr lang="fr-FR" sz="2000" dirty="0" smtClean="0">
              <a:latin typeface="Arial" panose="020B0604020202020204" pitchFamily="34" charset="0"/>
              <a:cs typeface="Arial" panose="020B0604020202020204" pitchFamily="34" charset="0"/>
            </a:endParaRPr>
          </a:p>
          <a:p>
            <a:pPr algn="ctr"/>
            <a:endParaRPr lang="fr-F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871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Harmonie</a:t>
            </a:r>
            <a:endParaRPr lang="fr-FR" sz="2400" dirty="0">
              <a:latin typeface="Arial" panose="020B0604020202020204" pitchFamily="34" charset="0"/>
              <a:cs typeface="Arial" panose="020B0604020202020204" pitchFamily="34" charset="0"/>
            </a:endParaRPr>
          </a:p>
        </p:txBody>
      </p:sp>
      <p:cxnSp>
        <p:nvCxnSpPr>
          <p:cNvPr id="7" name="Connecteur droit avec flèche 6"/>
          <p:cNvCxnSpPr/>
          <p:nvPr/>
        </p:nvCxnSpPr>
        <p:spPr>
          <a:xfrm flipH="1">
            <a:off x="2843808" y="1772816"/>
            <a:ext cx="936104" cy="180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a:off x="5436096" y="1772816"/>
            <a:ext cx="1224136" cy="16561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6084168" y="3645024"/>
            <a:ext cx="1455911" cy="369332"/>
          </a:xfrm>
          <a:prstGeom prst="rect">
            <a:avLst/>
          </a:prstGeom>
          <a:noFill/>
        </p:spPr>
        <p:txBody>
          <a:bodyPr wrap="none" rtlCol="0">
            <a:spAutoFit/>
          </a:bodyPr>
          <a:lstStyle/>
          <a:p>
            <a:r>
              <a:rPr lang="fr-FR" dirty="0" smtClean="0"/>
              <a:t>Les Thérapies</a:t>
            </a:r>
            <a:endParaRPr lang="fr-FR" dirty="0"/>
          </a:p>
        </p:txBody>
      </p:sp>
      <p:sp>
        <p:nvSpPr>
          <p:cNvPr id="10" name="ZoneTexte 9"/>
          <p:cNvSpPr txBox="1"/>
          <p:nvPr/>
        </p:nvSpPr>
        <p:spPr>
          <a:xfrm>
            <a:off x="1187624" y="3717032"/>
            <a:ext cx="3095399" cy="369332"/>
          </a:xfrm>
          <a:prstGeom prst="rect">
            <a:avLst/>
          </a:prstGeom>
          <a:noFill/>
        </p:spPr>
        <p:txBody>
          <a:bodyPr wrap="none" rtlCol="0">
            <a:spAutoFit/>
          </a:bodyPr>
          <a:lstStyle/>
          <a:p>
            <a:r>
              <a:rPr lang="fr-FR" dirty="0" smtClean="0"/>
              <a:t>Les produits à bases de plantes</a:t>
            </a:r>
            <a:endParaRPr lang="fr-FR" dirty="0"/>
          </a:p>
        </p:txBody>
      </p:sp>
      <p:cxnSp>
        <p:nvCxnSpPr>
          <p:cNvPr id="13" name="Connecteur droit avec flèche 12"/>
          <p:cNvCxnSpPr>
            <a:stCxn id="2" idx="2"/>
          </p:cNvCxnSpPr>
          <p:nvPr/>
        </p:nvCxnSpPr>
        <p:spPr>
          <a:xfrm>
            <a:off x="4644008" y="1772816"/>
            <a:ext cx="0" cy="25922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ZoneTexte 13"/>
          <p:cNvSpPr txBox="1"/>
          <p:nvPr/>
        </p:nvSpPr>
        <p:spPr>
          <a:xfrm>
            <a:off x="2411760" y="4509120"/>
            <a:ext cx="4730654" cy="369332"/>
          </a:xfrm>
          <a:prstGeom prst="rect">
            <a:avLst/>
          </a:prstGeom>
          <a:noFill/>
        </p:spPr>
        <p:txBody>
          <a:bodyPr wrap="none" rtlCol="0">
            <a:spAutoFit/>
          </a:bodyPr>
          <a:lstStyle/>
          <a:p>
            <a:r>
              <a:rPr lang="fr-FR" dirty="0" smtClean="0"/>
              <a:t>Les méthodes de médecine non conventionnelle</a:t>
            </a:r>
            <a:endParaRPr lang="fr-FR" dirty="0"/>
          </a:p>
        </p:txBody>
      </p:sp>
    </p:spTree>
    <p:extLst>
      <p:ext uri="{BB962C8B-B14F-4D97-AF65-F5344CB8AC3E}">
        <p14:creationId xmlns:p14="http://schemas.microsoft.com/office/powerpoint/2010/main" xmlns="" val="3540981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Harmonie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467545" y="2060848"/>
            <a:ext cx="8352928" cy="3693319"/>
          </a:xfrm>
          <a:prstGeom prst="rect">
            <a:avLst/>
          </a:prstGeom>
        </p:spPr>
        <p:txBody>
          <a:bodyPr wrap="square">
            <a:spAutoFit/>
          </a:bodyPr>
          <a:lstStyle/>
          <a:p>
            <a:pPr algn="ctr"/>
            <a:r>
              <a:rPr lang="fr-FR" i="1" u="sng" dirty="0" smtClean="0">
                <a:latin typeface="Arial" panose="020B0604020202020204" pitchFamily="34" charset="0"/>
                <a:cs typeface="Arial" panose="020B0604020202020204" pitchFamily="34" charset="0"/>
              </a:rPr>
              <a:t>Les produits à bases de plantes</a:t>
            </a:r>
          </a:p>
          <a:p>
            <a:pPr algn="ctr"/>
            <a:endParaRPr lang="fr-FR" i="1" u="sng" dirty="0" smtClean="0">
              <a:latin typeface="Arial" panose="020B0604020202020204" pitchFamily="34" charset="0"/>
              <a:cs typeface="Arial" panose="020B0604020202020204" pitchFamily="34" charset="0"/>
            </a:endParaRPr>
          </a:p>
          <a:p>
            <a:pPr algn="ctr"/>
            <a:endParaRPr lang="fr-FR" i="1" u="sng" dirty="0" smtClean="0">
              <a:latin typeface="Arial" panose="020B0604020202020204" pitchFamily="34" charset="0"/>
              <a:cs typeface="Arial" panose="020B0604020202020204" pitchFamily="34" charset="0"/>
            </a:endParaRPr>
          </a:p>
          <a:p>
            <a:pPr algn="ctr"/>
            <a:endParaRPr lang="fr-FR" i="1" u="sng"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Les remèdes naturels à base de plantes sont de plus en plus populaires pour soigner de petits maux en tout genre tel que l’indigestion ou les allergies, mais également pour résoudre de petits problèmes comme ,le stress, l’insomnie, la chute des cheveux, et bien d’autres encore .</a:t>
            </a:r>
          </a:p>
          <a:p>
            <a:pPr algn="ctr"/>
            <a:r>
              <a:rPr lang="fr-FR" dirty="0" smtClean="0">
                <a:latin typeface="Arial" panose="020B0604020202020204" pitchFamily="34" charset="0"/>
                <a:cs typeface="Arial" panose="020B0604020202020204" pitchFamily="34" charset="0"/>
              </a:rPr>
              <a:t>  </a:t>
            </a:r>
          </a:p>
          <a:p>
            <a:pPr algn="ctr"/>
            <a:r>
              <a:rPr lang="fr-FR" dirty="0" smtClean="0">
                <a:latin typeface="Arial" panose="020B0604020202020204" pitchFamily="34" charset="0"/>
                <a:cs typeface="Arial" panose="020B0604020202020204" pitchFamily="34" charset="0"/>
              </a:rPr>
              <a:t>Il est donc naturel de voir apparaitre de plus en plus de tels produit dans le commerce qui visent à se sentir mieux dans son corps, à être donc en pleine harmonie. On trouve généralement ces produits en pharmacie, en grande distribution, mais également par la biais du e-commerce.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1375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 name="ZoneTexte 2"/>
          <p:cNvSpPr txBox="1"/>
          <p:nvPr/>
        </p:nvSpPr>
        <p:spPr>
          <a:xfrm>
            <a:off x="1907704" y="836712"/>
            <a:ext cx="5472608" cy="58477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Energie</a:t>
            </a:r>
            <a:endParaRPr lang="fr-FR" sz="3200" dirty="0">
              <a:latin typeface="Arial" panose="020B0604020202020204" pitchFamily="34" charset="0"/>
              <a:cs typeface="Arial" panose="020B0604020202020204" pitchFamily="34" charset="0"/>
            </a:endParaRPr>
          </a:p>
        </p:txBody>
      </p:sp>
      <p:sp>
        <p:nvSpPr>
          <p:cNvPr id="4" name="ZoneTexte 3"/>
          <p:cNvSpPr txBox="1"/>
          <p:nvPr/>
        </p:nvSpPr>
        <p:spPr>
          <a:xfrm>
            <a:off x="971600" y="2492896"/>
            <a:ext cx="7488832" cy="400110"/>
          </a:xfrm>
          <a:prstGeom prst="rect">
            <a:avLst/>
          </a:prstGeom>
          <a:noFill/>
        </p:spPr>
        <p:txBody>
          <a:bodyPr wrap="square" rtlCol="0">
            <a:spAutoFit/>
          </a:bodyPr>
          <a:lstStyle/>
          <a:p>
            <a:pPr algn="ctr"/>
            <a:r>
              <a:rPr lang="fr-FR" sz="2000" i="1" u="sng" dirty="0" smtClean="0">
                <a:latin typeface="Arial" panose="020B0604020202020204" pitchFamily="34" charset="0"/>
                <a:cs typeface="Arial" panose="020B0604020202020204" pitchFamily="34" charset="0"/>
              </a:rPr>
              <a:t>Définition du concept</a:t>
            </a:r>
            <a:endParaRPr lang="fr-FR" sz="2000" i="1" u="sng" dirty="0">
              <a:latin typeface="Arial" panose="020B0604020202020204" pitchFamily="34" charset="0"/>
              <a:cs typeface="Arial" panose="020B0604020202020204" pitchFamily="34" charset="0"/>
            </a:endParaRPr>
          </a:p>
        </p:txBody>
      </p:sp>
      <p:sp>
        <p:nvSpPr>
          <p:cNvPr id="5" name="ZoneTexte 4"/>
          <p:cNvSpPr txBox="1"/>
          <p:nvPr/>
        </p:nvSpPr>
        <p:spPr>
          <a:xfrm>
            <a:off x="755576" y="3140968"/>
            <a:ext cx="7776864" cy="2031325"/>
          </a:xfrm>
          <a:prstGeom prst="rect">
            <a:avLst/>
          </a:prstGeom>
          <a:noFill/>
        </p:spPr>
        <p:txBody>
          <a:bodyPr wrap="square" rtlCol="0">
            <a:spAutoFit/>
          </a:bodyPr>
          <a:lstStyle/>
          <a:p>
            <a:pPr algn="ctr"/>
            <a:r>
              <a:rPr lang="fr-FR" dirty="0" smtClean="0"/>
              <a:t>L’énergie est ce qui permet au corps humain de maintenir ses organes en fonctionnement, d’assurer une température suffisante, de permettre d’accomplir des efforts et de transformer les aliments en une forme que les organes peuvent utiliser. Elle est donc indispensable. </a:t>
            </a:r>
          </a:p>
          <a:p>
            <a:pPr algn="ctr"/>
            <a:endParaRPr lang="fr-FR" dirty="0" smtClean="0"/>
          </a:p>
          <a:p>
            <a:pPr algn="ctr"/>
            <a:r>
              <a:rPr lang="fr-FR" dirty="0" smtClean="0"/>
              <a:t>Omis dormir et faire du sport, nous allons voir qu’il est possible de nous en procurer.</a:t>
            </a:r>
            <a:endParaRPr lang="fr-FR" dirty="0"/>
          </a:p>
        </p:txBody>
      </p:sp>
    </p:spTree>
    <p:extLst>
      <p:ext uri="{BB962C8B-B14F-4D97-AF65-F5344CB8AC3E}">
        <p14:creationId xmlns:p14="http://schemas.microsoft.com/office/powerpoint/2010/main" xmlns="" val="37664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404664"/>
            <a:ext cx="633670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 name="ZoneTexte 2"/>
          <p:cNvSpPr txBox="1"/>
          <p:nvPr/>
        </p:nvSpPr>
        <p:spPr>
          <a:xfrm>
            <a:off x="2267744"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Harmonie</a:t>
            </a:r>
            <a:endParaRPr lang="fr-FR" sz="2400" dirty="0">
              <a:latin typeface="Arial" panose="020B0604020202020204" pitchFamily="34" charset="0"/>
              <a:cs typeface="Arial" panose="020B0604020202020204" pitchFamily="34" charset="0"/>
            </a:endParaRPr>
          </a:p>
        </p:txBody>
      </p:sp>
      <p:sp>
        <p:nvSpPr>
          <p:cNvPr id="4" name="ZoneTexte 3"/>
          <p:cNvSpPr txBox="1"/>
          <p:nvPr/>
        </p:nvSpPr>
        <p:spPr>
          <a:xfrm>
            <a:off x="2267745" y="2132856"/>
            <a:ext cx="6876256" cy="1754326"/>
          </a:xfrm>
          <a:prstGeom prst="rect">
            <a:avLst/>
          </a:prstGeom>
          <a:noFill/>
        </p:spPr>
        <p:txBody>
          <a:bodyPr wrap="square" rtlCol="0">
            <a:spAutoFit/>
          </a:bodyPr>
          <a:lstStyle/>
          <a:p>
            <a:r>
              <a:rPr lang="fr-FR" dirty="0" smtClean="0">
                <a:latin typeface="Arial" pitchFamily="34" charset="0"/>
                <a:cs typeface="Arial" pitchFamily="34" charset="0"/>
              </a:rPr>
              <a:t>Les </a:t>
            </a:r>
            <a:r>
              <a:rPr lang="fr-FR" b="1" dirty="0" smtClean="0">
                <a:latin typeface="Arial" pitchFamily="34" charset="0"/>
                <a:cs typeface="Arial" pitchFamily="34" charset="0"/>
              </a:rPr>
              <a:t>huiles essentielles </a:t>
            </a:r>
            <a:r>
              <a:rPr lang="fr-FR" dirty="0" smtClean="0">
                <a:latin typeface="Arial" pitchFamily="34" charset="0"/>
                <a:cs typeface="Arial" pitchFamily="34" charset="0"/>
              </a:rPr>
              <a:t>contiennent des composants aromatiques de plantes et ont toutes des fonctions différentes. L’huile essentielle  d’eucalyptus décongestionnes les voies respiratoire, l’huile de romarin a des propriétés énergisante et tonifiante …</a:t>
            </a:r>
          </a:p>
          <a:p>
            <a:r>
              <a:rPr lang="fr-FR" dirty="0" smtClean="0">
                <a:latin typeface="Arial" pitchFamily="34" charset="0"/>
                <a:cs typeface="Arial" pitchFamily="34" charset="0"/>
              </a:rPr>
              <a:t> sous forme d’antibiotique, </a:t>
            </a:r>
            <a:endParaRPr lang="fr-FR" dirty="0">
              <a:latin typeface="Arial" pitchFamily="34" charset="0"/>
              <a:cs typeface="Arial" pitchFamily="34" charset="0"/>
            </a:endParaRPr>
          </a:p>
        </p:txBody>
      </p:sp>
      <p:sp>
        <p:nvSpPr>
          <p:cNvPr id="1028" name="AutoShape 4" descr="data:image/jpeg;base64,/9j/4AAQSkZJRgABAQAAAQABAAD/2wCEAAkGBxQSEhQUEhQVFhUVFRUYGRQVGBUYFxcWFxUXGBgVGBQYHCggGBolGxQWITEhJSksLi4uFx8zODMsNygtLiwBCgoKDg0OGxAQGy0kHyQsLCwyLCwsLCwsLCwsLCwsLCwsLCwsLCwsLCwsLCwsLCwsLCwsLCwsLCwsLCwsLCwsLP/AABEIAMMBAwMBIgACEQEDEQH/xAAcAAEAAgMBAQEAAAAAAAAAAAAABQcBBAYDAgj/xABDEAACAQIDBQUFBAgFAwUAAAABAgADEQQSIQUGMUFREyJhcZEHMoGhsRRCUsEkYnKCg7LR8CMzkqLCQ3PhFRY0U/H/xAAaAQEAAwEBAQAAAAAAAAAAAAAAAQIDBAUG/8QALREAAgIBBAECBQIHAAAAAAAAAAECEQMEEiExQSJREzKBobFhkQUUIzNCccH/2gAMAwEAAhEDEQA/ALxiIgCIiAJiZiAJiJmAIiIAiJiAZiYiAZiJiAZiYiAZiJ8uwAJPAQD6icztTeYgEUVUnlnPz8pAPicRU1q4uoP1aIWmvrYt84BYsSr8RTABJfEv/Hrn5Bp84NQwurYpP49cH0ZpNAtG8zK/p1sRT1pYuof1awWovxNg3zk3sneJ2Fq6BWH3lNww6gflIB0sT5puGAI1Bn1AEREAREQBERAEREAREQBPl2sCTyF/SZgwDhNpe1HC0zamr1T8FHq2vykZT9ri5u9hjl8Klz81Alb7xUeyxVdOS1amnQZjb5TSHy6zypajLfZzPLKy/wDYO+uFxRCo+Rz9ypZSfAcjOkvPzDhwQbj1lx+zfelq69hWN6iC6ueLKOR8R9Jvg1e6W2RrCd9ndzMiK+PIOYe6GtbqBa/1+UlC44TqhkUro1ao+4mLxeaEAmamI2pRp+/Wpr+06j6mVn7QN+WZ2w+GbKqkh6i8WPNVPID5zhKGGeo3EnzvODNrVB0ijnzSL7rbz4RTlOIpX6Bg30knh66uoZTdWFweo6ykdj7FPaJTTWo5AvxsDxPhYXPwl30KQVQo0CgADwAsJfS6iWa21wTFtnpInenHihhqlRhdQAD5MQpPobyWnJ+1J7bNr/uD/cJ2Fiqdp7xgd1wXW4KujFXXTQ3HOxmtR3pI93E3HStSN/8AWh19JzGPPH9v/gJHsdT5wCwF30cfewx/isvyKT7G+jnnhh/HJ+iSvCZ83gFgV97GPHEUk6imj1D8CxAHpM7P3qsbU87M1ga1Zhf4KNAPASv802aJ9793+YQD9Mbi7UGIw2ZdQjlM34iFVifVj6TopwXsYP6A/hiKn8tOd7AEREAREQBERAEREAREQBMGIgFJ+1zYT08Sa6juVra9HAsQfgLzg0zKbj4z9ObV2bTxFJqVUXVvUHkQeREqnb/s3qUyWp/4ia66Bh5rz+F55moxSg9yVo554rdo5XA5Kg/C3yMndjK+HrJUX7rA/wDg+BEiaexKqN7p8pPYKhUtlCsT4AmeU73ekvFPyWBVY1FsgNmYW8mAIPzm1tzagpMoKkgi9xa1tefW4kJsPeamctOoGWpnFOw93NyBH3eHzk3jsMKn9ND8eHhPR3twe1039jpTT5PXZ+2O1QECx1v4WNrkyH313m+y4ZrH/EqgpTt1t3n8hca9bRsZlNPtFYOoZvdNwGDG4bxnCe0ao9bFLocvZqE/3ZvnaTLNKMbbKZHUeDlcJRLsL6knj5nWdThsMKSXvY9RxJ6Cauz8KKagtx8x1M3lRbdriH7KjyPGo/hTTif2rADxnm85JcGKVI6T2e4AvXatbuUwVB/XbjrzIW9/2pYk5LcjeFMTmp0KBp0aSixJFySeg9bzrp72kgoY0k7NF0JxPtfqW2c/i6D6n8p204L2zN+gAday/wArmdRJROP4/wARvkAJHsePn+ckMfx/iP8AWR5HHz/OAfLQIYQIA5Hzm1S+95L9RNXrNml979kfUQC+fYo36JWHTEN/Kv8ASWHK59iY/Rq//fP0ljQBERAEREAREQBERAEREAxBMTzxFIOpU3swINjY69DDBwW9G/4pEpRtppm4k+I6CVvtPeutUYlqjH4mWRtHcBhc0WRx+Fhlb/VwPoJyW0NhtSa1VCjG+VWAsfJuBnh53mTvInX2MpqTOUXb1QG+dvUzqt3faPWosFqHtE6MdbeDcZG4jY4t7isx6AafH85oYnZKDTLr+qTpMoZYRdq0zL+ovJcOL2fQ2jS+04ay1hqrgAHOuoVxzN7az6w23cMzFXqBRzDXBbXKVItcAcxK63P21UwDMUV6qEd6nroAR3wQDw625yV3g7CuXxOHYDOtyh0yVRYkOvJXAtm4ZrcbzqeRSSnHvz7P9TojPg6zZVShgsNUD6KtesFC8WvUOUADiTcTmamHq4x2rZVVFYhL/cBtcXUd49TNzB5K9RqlbWkKtXJTseZOZyBwF7D4esHvVvJXoO1Km6ZLXpkIBZDy05g3Gg5TGeRZHs9iz4VvolMZu2KSZnOZzwA0HhpqT8Zy+8G72Jsa5VmQC5uSSo8R0HhLDrYqgKSVqj2DKhzVCbd9RzPA68ZX29BcVglKvUelUXME7RnUa2I42I6SrjCLtEZK2lkeyzChMEGHF3Yk+VlA+XznZTnt33pYTC0qdSoisFuRcXzHU6fGSWH2zQc2WqhPS4B9DPXwuMYKN80Eb8r/ANrK5qSK2qm+nQjmPhcTvg15wXtWw7GmjobEZgQeBnQSUdj6eumveY+sjG5+f5yQxzm5uCPLWaFRgecA+GMCYK+MBPGAfXWbdBbkjqAL/ETWWw5zbwja6AmAXn7ILLSqKvu3zEniWJ+lpYkr72R0j2VRm4kqLchLBgCIiAIiIAiIgCIiAIiIBiDMzEA5/Z29tCrUakc1OorFSr2GoNuIP1jffZ/bYVrC7J3x1042Pl9JV/tDvQ2jVI0zhW9Rx9RJzdjfF1AVznTgUbiB+qfjwOnlPNlqlbx5Ovcpu8M42rtp6ZsbHXnPg7bzA2RQenG8md8t3+OIw/eosfih/Cw5TR3Z3Hr4vvBhSTiGe92/ZXmPGef8GN1Rk1O6Rq4U4yiaWKCMFJujixHlYcB5ywft1DFU+1xOGq5bkAqpChf2kYM3jfSKGxXoKtJnDZdFsCLAdAT4kySoU6wRFQ5Afec2zhfwordfHrLw3qXVI6I49qNUbMpEDsdUN2uCTcE3Ivx4g8esiX3ZpYip2mIYhFUKFBygBSblm48z/WS2J2th8NTq9ihJple0VTqTVJvqdC2l7SH32w9J8GtamSVQZhr7wPJl4Zr/ADEtthHlLktJ2ufBpb3VcK1NMNh3ISkQWfNdLAaICxJY69bCQWFxeHpHuW0+9xJP5SApYRqmpv5ch5CbtPYjcwfKZZNrfqkcrlKTuieXaSsLjvE8gdB524x27MNNBzY/8V/OQdXZL09RcTbwOKaoRTNs7EKCdBroNTwmW2/ldkpvyWb7MKVQpVqszZCQiAnTu3LMBwGpA+Bm57Q2pmhlJs/Ff/P98pP7DwAw9CnSGuRQCerfeb4m5lW+0zHMtd9eH5CfQ4IbMaibpFY7U0cjS4ka4B4ibO0KS1WLDutz8ZGMjDn6H+s1smj27NekdmOkyKLZc1z6Ca2dvH0kKSZaUGuzdUCSGzKZZwBxPKQio55/Ob+zP8Jw51YcOg/rJsrR+kPZ1hFp4e2YFyQWA4DoB1851kqf2UbWapVyngVb5C8tiSQIiIAiIgCIiAIiIAiIgGJkxEApr2y0CMVTbkaQ+TNecjs0tplvfh534S4/aRsL7Rhw6i70rnxKniPofhK8wuEFFNQCbakm3wnh61bZtPyYyj6rN/A7Uq0A+UKc4ysri6keIuNePrOaxGJqrUzq5RuTU2IsOlr8JturVSLKqqTow59SOs+0oqvui99Mx1Nh7zeHTScfxHEluywsdWOGwL1CxeolIWZ9S1RgD8eNgOk4jZ2/lZFy1lFRGIsbZGpnmo43Hh48Zp7w7WrYhVpFgCQAikhRYaX1+8bcTNDBbGYuUDioUUuQNe6p7wW/vEC5nRGakv1JlOTl6SZG0c2IqGmARUdHGbRboCqlgdbXa9hqSBJDeqk+Hwj9tX7T3bIqKFBGiqOOmg9JnbWFw6swpsoTscIaVXS4zMWNQHrYXmV2M9cBapalg86samJcB6gH3yX8L2UDKL63mkYNOnyS3wytW2m5GpYDwNvQCelDabqbrWqA/raiWZW3J2WlN6/2k1VQXIV6bXPJdOvCV3iqqlyVpqovoCAbDkL85pOKjxX4OV45Ltkpgtt1G/zAlQDXMpy+obSdNQ3VrYhFqLQbKygqQ1EAg6g/5mk4PFEggW5DQaC/kJdnsnxJfA5T/wBOoyjyyq1v90rhwwyTp8f6NsfPDJvdjDYinSCYhgxAAXmwAHBm4E8JVvtSN69T++UuqcVvnu9SxRbNdX5OvHhzHMT2Ix2xpG64Pzy4M8OwJ4cZ3G1Nw8TTJ7PLVH6pyt/pb+sgG2PXRgHo1F14lWtp42kPhGkeWauKostO0ilV/wD9nSY9O6b8pE2mWLo6NR2kawQz3ooSRNijh3b3UY+Sk/STuyt08VVI/wAJkH4qndHodflNjmO19kiAV1/Zb6S45we4e7q4ZgWbPUsdRoF05D853YlihmIiAIiIAiIgCIiAIiIBiIgwDmN+dtChRyA95/kvP14SsmJc3cDllTxPC/XraWDt7c+riKzVe1TU6Bg3dXoCD854YfcI/frAfsKT82P5TxtVgz5slpcFWmziCDrbplX/AJNPDFVRTVjYmyjQa2W4Fz0FyPWSe+e79Sg4FLEqVP3SBnXzyj+kgKNPsgy5izVBlYW94XBy6+IHpOB4tkqm/oinTo1dr0AuIcAl7MVDW6AC4A4C95sbJqVErUqins2UgBiBlAPEFeBBufGfWKVqaF2PetcDkOXxOs8N10avj8OvHM6MPADvH+Uzoh636Sl06Oz3FwlOvja1RlBShTVlQ6qjFn7oHMLZrX8JXG9O3a2NxFR2ZmXM2Vb91UBsABwGnOWPitrjBVtqVUC5qlZKSA+6DlZqjEDpn9TOIo4ClYdooynXLmYDXmStiTOqeSONKLGSLkqRzuExbUmuCPFeII6ETp0o0qqipT+K9D08JBV6SKxCqLAnqfrNzZ+IycNL9Ok5863K48Myx+l0zao0xWYqosy6lefmOoln7g7ToYTD9nWfIzOWNwcoFlUXbhwXjK0w+Cc16daiCbEZgoJOU6E2HLWd3gt0MRiD3h2NM8S3vW/Vp9fO3xjD8RTUsav/AJ7nRCy0UYEXGoPOcRvhj6lKsvZ964JK9bH6zssHhxTREX3UVVHkosPpOF3zdhiFsL91uYGhPjzntyfBeXRpYfapqpexQ58p520vpPftrEhmuAAQbW48rSP3Xp3pselUn/bJDE0DmzAi+lh5dZk9/wAyN8UouKTPlmpkXIW3iB+c8itIEd1PQf0mXoszBjbiNB0HOHQjMLA5r6k2jfkXg12Y35PYV0HD5DlPT7Z0BBvwI8OM1UXusCRqFHoJ7qgJJGYm41GnK3HpI3ZGTsxo6Td0XbNzIv8AKdFOf3fqDNYcl1twHheT83j0c0uzMREsVEREAREQBERAEREAREwYB4YzFpSRqlRgqqLljwAnD4rfZ66sMOmVCSFqN7zAcWA4KPOQHtM242IxS4Om1qaMM9ub8Tf9kTTrVglOw7qgWAHG35CeTrNXJPZAzcvY19p4k3IzG5424knqx1M+tn4AKe97xF79B0mnhV/6hHPu+vGeuI2jrcfhI+Ynku2yptbN2cuLxNKg5IRg17Gx0Vm0+IEk90tlJs/avYVDnPZt2dQ6WDAtw/ccfHxkDgaFdU+106d1puuWqD7jrY6r+Ag5SfHwnUb/AONSpRwmPo6HvKT0ujXU+IOYT0tNDZjvyufoT+pze0cCcRhsXimayrijlvwuz95j1sMo9ek47aG0CwydOY4ectfdbdepVoUaeNtTo0wahw+YZqhYli9Wx7q68OPLTW+jjMJgwXajg6bvUa2Hp5WYhBp2rLe1i3urpoLnThpLGklKRDi30Vps/CkqWPC/r4CdDsHdatin7ik9TwUeZ4CWZulucbGrjUVnYjLT0tTA5HLoSdNOGk7alSVQAoCgcAAAB8BLw0sp8ydL2EcSXZCbqbspgksO87WzN+Q8JPwDMz0IQjFVE2MTgt7CftAtxyN9Z3sr7e4/pAvb3D5e95GTLopPohd3QvZXLFSahUWPgDb5SVs97BwbcQR9bSBwWT7Moe+tZrEW0OQ66zZwuHN3y1gwKsDyuSuh62GaUUFRtjk9qJRmqD8PznyQxOqr6mRy08QAAhUrpa9uFvIT5fD4ogi4swIOo4WPC3DlJ2X5ZdSrwiVWm/6g8hebCYW/vsT4cB6Camy6VRFtUIJvpbktrCSaQsa8lXkl4J3YSAGw0sJNSH2JxPl+cmJoZmYiIAiIgCIiAIiIAiIgGJr7RxPZ0qj/AIEZvQXmzNDbmDatQq00IDOpUFr2F+PDwlZXToH5+wFQvic7m7OXbqblW1knjjdgvM8T06gSxMFuBRw9Go2tSuUNnOgU9EXl06yvNqUsjG/X+/mflPA1OKUJJy8mO1o1MXje4F8T6A6fSa1FWchVBLMQoUcSSeAkjsndnE4th2dJslv8xwVTzDEa/C8tLdLcmngyKjntKttGtZUvxyjr4n5TTDpJTfXAUWyV3c2MuGwqUDZtDn5hmbVtOYubeUrDeLCph8Z9mTO1AVhV7C97sEDZV82KL5S5pVNPCPjdp4js9LEqa3HsluVYqOGdlUKPjPQ1EeIxiatHxsyhjMccQilafaEdrW1YKoGlFSP5RpbUnhJlWr7OAH6NUZrZrBhUyjmW5j4zqaopYHDWpqAqCyr1Y8yeZJ1JnAviGqsXc3YnWedrs60sUo/P+Dr0ml+K7fRK4reiu/ukIOi8fUyPfbNfj21T/UfpwmLCeFaeFLWZpytyf7nr/wAtjiuESeF3zrU7dpaovjofUTttj7Xp4lM9M36jmp6ESocc2k+t1tsHDYhWv3SQGHIqf6cZ6+h1+SPE3aOHU6aPceC65W++wJxAymxCGxuRz68pYym4vK93s/8Ak+VO/P8AF4T6GfKPJydHP7PfLh1LKGXtGuCLnh93obX9JnFUsM3usUYHW4JGnH46Td2BiBTw6XF8zsPLxnqqYZhfKutz3hr3mI4+d4j0WhJJIi0wSX/zmAYkg6cBlvc311006ybfH01Hvr6g8r8BPB8PQayhhpoAG/EQbcfC8+l2NS5L8z0t9BLF7TPt9qoAxXvZQCbHmb6eek3tl1+0QPa1y3yJH5TXo7PpqCAosbXvrwNxx8SZI0VAsBpBHBO7D4ny/OTMiNic/KS0kgzERAEREAREQBERAEREAREQDBE0BsWh2hqdkhcm+YqCb9deEkIkOKfYMATMRJBp7WxnY0alT8KEjztp87TnvZtgOzwnaH3q7tUJ/V0VPkt/3jM+0CoXpU8Mh7+IqKvkoOp+BsfgZ0+HohFVFFlUBQOgAsJh82W/Zfdg5T2hV7JSXqxPoB/WcfhnnT+0pSBRbl3x8TlP5GcQlafNfxSLlqJfQ9vRf2kTYeeFerNMYqa9bFDmZ5kcLs693uee0Kkh6L3bjMbTxQOgnhgKZLAcZ6mPFUOTjyzTkfoLd2qXwtBjxNNL+gnE70t+kNw/y+dvxH5zu9kYfs6FJDxWminzCgGcBvY5+0Nb/wCu3G33j10PlPpIprGr9keHlI7ZY/R6dxcZnbS5NweGh8+Omk+BhqbWQMyEgLlYDTmOHjzmxsbDhsPS7+VgXtw/Eevwnu9OsovmpuAdCwtYefWaJcExScT4obOZWXvAqpvbUcjfX4/KZfBVSSe0sCSbXOlzf+/KbWDqMR/iZb+BvcT3JEmkNqPPA0MgNze9uvIW5/3rN0VFXibf30mqGuC1+ANpymEx9Wq3dsFFsxGmmnFj1tDlRWUtpae7tbNmty0+n9ZNTl9xlASoF4Z2tc36c51ElMsnZmIiSSIiIAiIgCIiAIiIAiIgCIiAIiYgHw1IEgkAkcDYXHkeXGfczEigQ29eyvtOHZF98d5fMcvjwlK4t2psVYEEGxB4gifoIzn94d0qGL1YZKn41Gp/aHOefrNH8V7o9/k6tPqPh8PopOrjiJqVcSxlhYr2Y1r9ypTYdTdT6az1w3stf79dB5KW/MTghpci/wADplqIvyVth6RJ1EsbcDdNmda9VSKam6g8XPLT8InVbC3Fw+HIYjtWHNwLDyXh6zqAJ24dE3Ldk/Y5cme1URaVpvM/6RU/7X5mWYZWm0q1DEVHo1LJWRmHGzHXit/eHO09GStHJJWjQwC02w1IVGK+8bj/ALlvqRNj/wBPsCoYHQWB8CDqP3bfGeGIp06S06VTMQA3+ILiwLX1GvhM7NWmuqVbhtAGtcEWuNfp4yEiyhweK7NqC9iNcp4nTLrb1A9IpbPqA8QdTx1tfKfyI+MDCkr3XUguXvmYaHla3O3z9fvC4CqgOVxc5O9cm2UEEcPH5RtI2IkkUpSseSEH4L1kJspQgyhlzZQSpv7za97TkLC0mwpFKzHMcpudTc21mlgMEeIW1+LHS/5n4kw1yVkuTsdyl7jE82Y/Ppy4TpZzu6NRSHCnMFsCw4ZjqRp0nRSyLIzERJJEREAREQBERAEREAREQBERAEREAREQBERAMRMxAEREAxK89o24LYs9vhSBW+8hNg9hoQ3JvkZYcQD80Vd4MfgW7PEK2n3K6/yvzHxIm1ht/qenaYUaG96bDj1sbdJ+h8VhUqrlqIrr0YBh6GcttD2Y7MrG5wqqTzpM9P5IQIBU/wD7vwLcadZfK35NNqjv9haYyolYjXkvPzadw/sY2aeH2geAqn8wZ64f2O7MXilZ/wBqs/8AxtAsrrE+0tf+nQP77AfJb/Wb2yKG1NqkZVNCgeLkFEI8z3qnw0ltbK3NwOG1o4Wkp/FlzN/qa5k6IBGbvbGTCUVo07kDUseLNzJknEQDMREAREQBERAEREAREQBERAEREAREQBERAE86jRErLolH2JmIlkQIiIBiIiAIiIAiIgCIiAIiIBmIiAIiIAiI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data:image/jpeg;base64,/9j/4AAQSkZJRgABAQAAAQABAAD/2wCEAAkGBxQSEhQUEhQVFhUVFRUYGRQVGBUYFxcWFxUXGBgVGBQYHCggGBolGxQWITEhJSksLi4uFx8zODMsNygtLiwBCgoKDg0OGxAQGy0kHyQsLCwyLCwsLCwsLCwsLCwsLCwsLCwsLCwsLCwsLCwsLCwsLCwsLCwsLCwsLCwsLCwsLP/AABEIAMMBAwMBIgACEQEDEQH/xAAcAAEAAgMBAQEAAAAAAAAAAAAABQcBBAYDAgj/xABDEAACAQIDBQUFBAgFAwUAAAABAgADEQQSIQUGMUFREyJhcZEHMoGhsRRCUsEkYnKCg7LR8CMzkqLCQ3PhFRY0U/H/xAAaAQEAAwEBAQAAAAAAAAAAAAAAAQIDBAUG/8QALREAAgIBBAECBQIHAAAAAAAAAAECEQMEEiExQSJREzKBobFhkQUUIzNCccH/2gAMAwEAAhEDEQA/ALxiIgCIiAJiZiAJiJmAIiIAiJiAZiYiAZiJiAZiYiAZiJ8uwAJPAQD6icztTeYgEUVUnlnPz8pAPicRU1q4uoP1aIWmvrYt84BYsSr8RTABJfEv/Hrn5Bp84NQwurYpP49cH0ZpNAtG8zK/p1sRT1pYuof1awWovxNg3zk3sneJ2Fq6BWH3lNww6gflIB0sT5puGAI1Bn1AEREAREQBERAEREAREQBPl2sCTyF/SZgwDhNpe1HC0zamr1T8FHq2vykZT9ri5u9hjl8Klz81Alb7xUeyxVdOS1amnQZjb5TSHy6zypajLfZzPLKy/wDYO+uFxRCo+Rz9ypZSfAcjOkvPzDhwQbj1lx+zfelq69hWN6iC6ueLKOR8R9Jvg1e6W2RrCd9ndzMiK+PIOYe6GtbqBa/1+UlC44TqhkUro1ao+4mLxeaEAmamI2pRp+/Wpr+06j6mVn7QN+WZ2w+GbKqkh6i8WPNVPID5zhKGGeo3EnzvODNrVB0ijnzSL7rbz4RTlOIpX6Bg30knh66uoZTdWFweo6ykdj7FPaJTTWo5AvxsDxPhYXPwl30KQVQo0CgADwAsJfS6iWa21wTFtnpInenHihhqlRhdQAD5MQpPobyWnJ+1J7bNr/uD/cJ2Fiqdp7xgd1wXW4KujFXXTQ3HOxmtR3pI93E3HStSN/8AWh19JzGPPH9v/gJHsdT5wCwF30cfewx/isvyKT7G+jnnhh/HJ+iSvCZ83gFgV97GPHEUk6imj1D8CxAHpM7P3qsbU87M1ga1Zhf4KNAPASv802aJ9793+YQD9Mbi7UGIw2ZdQjlM34iFVifVj6TopwXsYP6A/hiKn8tOd7AEREAREQBERAEREAREQBMGIgFJ+1zYT08Sa6juVra9HAsQfgLzg0zKbj4z9ObV2bTxFJqVUXVvUHkQeREqnb/s3qUyWp/4ia66Bh5rz+F55moxSg9yVo554rdo5XA5Kg/C3yMndjK+HrJUX7rA/wDg+BEiaexKqN7p8pPYKhUtlCsT4AmeU73ekvFPyWBVY1FsgNmYW8mAIPzm1tzagpMoKkgi9xa1tefW4kJsPeamctOoGWpnFOw93NyBH3eHzk3jsMKn9ND8eHhPR3twe1039jpTT5PXZ+2O1QECx1v4WNrkyH313m+y4ZrH/EqgpTt1t3n8hca9bRsZlNPtFYOoZvdNwGDG4bxnCe0ao9bFLocvZqE/3ZvnaTLNKMbbKZHUeDlcJRLsL6knj5nWdThsMKSXvY9RxJ6Cauz8KKagtx8x1M3lRbdriH7KjyPGo/hTTif2rADxnm85JcGKVI6T2e4AvXatbuUwVB/XbjrzIW9/2pYk5LcjeFMTmp0KBp0aSixJFySeg9bzrp72kgoY0k7NF0JxPtfqW2c/i6D6n8p204L2zN+gAday/wArmdRJROP4/wARvkAJHsePn+ckMfx/iP8AWR5HHz/OAfLQIYQIA5Hzm1S+95L9RNXrNml979kfUQC+fYo36JWHTEN/Kv8ASWHK59iY/Rq//fP0ljQBERAEREAREQBERAEREAxBMTzxFIOpU3swINjY69DDBwW9G/4pEpRtppm4k+I6CVvtPeutUYlqjH4mWRtHcBhc0WRx+Fhlb/VwPoJyW0NhtSa1VCjG+VWAsfJuBnh53mTvInX2MpqTOUXb1QG+dvUzqt3faPWosFqHtE6MdbeDcZG4jY4t7isx6AafH85oYnZKDTLr+qTpMoZYRdq0zL+ovJcOL2fQ2jS+04ay1hqrgAHOuoVxzN7az6w23cMzFXqBRzDXBbXKVItcAcxK63P21UwDMUV6qEd6nroAR3wQDw625yV3g7CuXxOHYDOtyh0yVRYkOvJXAtm4ZrcbzqeRSSnHvz7P9TojPg6zZVShgsNUD6KtesFC8WvUOUADiTcTmamHq4x2rZVVFYhL/cBtcXUd49TNzB5K9RqlbWkKtXJTseZOZyBwF7D4esHvVvJXoO1Km6ZLXpkIBZDy05g3Gg5TGeRZHs9iz4VvolMZu2KSZnOZzwA0HhpqT8Zy+8G72Jsa5VmQC5uSSo8R0HhLDrYqgKSVqj2DKhzVCbd9RzPA68ZX29BcVglKvUelUXME7RnUa2I42I6SrjCLtEZK2lkeyzChMEGHF3Yk+VlA+XznZTnt33pYTC0qdSoisFuRcXzHU6fGSWH2zQc2WqhPS4B9DPXwuMYKN80Eb8r/ANrK5qSK2qm+nQjmPhcTvg15wXtWw7GmjobEZgQeBnQSUdj6eumveY+sjG5+f5yQxzm5uCPLWaFRgecA+GMCYK+MBPGAfXWbdBbkjqAL/ETWWw5zbwja6AmAXn7ILLSqKvu3zEniWJ+lpYkr72R0j2VRm4kqLchLBgCIiAIiIAiIgCIiAIiIBiDMzEA5/Z29tCrUakc1OorFSr2GoNuIP1jffZ/bYVrC7J3x1042Pl9JV/tDvQ2jVI0zhW9Rx9RJzdjfF1AVznTgUbiB+qfjwOnlPNlqlbx5Ovcpu8M42rtp6ZsbHXnPg7bzA2RQenG8md8t3+OIw/eosfih/Cw5TR3Z3Hr4vvBhSTiGe92/ZXmPGef8GN1Rk1O6Rq4U4yiaWKCMFJujixHlYcB5ywft1DFU+1xOGq5bkAqpChf2kYM3jfSKGxXoKtJnDZdFsCLAdAT4kySoU6wRFQ5Afec2zhfwordfHrLw3qXVI6I49qNUbMpEDsdUN2uCTcE3Ivx4g8esiX3ZpYip2mIYhFUKFBygBSblm48z/WS2J2th8NTq9ihJple0VTqTVJvqdC2l7SH32w9J8GtamSVQZhr7wPJl4Zr/ADEtthHlLktJ2ufBpb3VcK1NMNh3ISkQWfNdLAaICxJY69bCQWFxeHpHuW0+9xJP5SApYRqmpv5ch5CbtPYjcwfKZZNrfqkcrlKTuieXaSsLjvE8gdB524x27MNNBzY/8V/OQdXZL09RcTbwOKaoRTNs7EKCdBroNTwmW2/ldkpvyWb7MKVQpVqszZCQiAnTu3LMBwGpA+Bm57Q2pmhlJs/Ff/P98pP7DwAw9CnSGuRQCerfeb4m5lW+0zHMtd9eH5CfQ4IbMaibpFY7U0cjS4ka4B4ibO0KS1WLDutz8ZGMjDn6H+s1smj27NekdmOkyKLZc1z6Ca2dvH0kKSZaUGuzdUCSGzKZZwBxPKQio55/Ob+zP8Jw51YcOg/rJsrR+kPZ1hFp4e2YFyQWA4DoB1851kqf2UbWapVyngVb5C8tiSQIiIAiIgCIiAIiIAiIgGJkxEApr2y0CMVTbkaQ+TNecjs0tplvfh534S4/aRsL7Rhw6i70rnxKniPofhK8wuEFFNQCbakm3wnh61bZtPyYyj6rN/A7Uq0A+UKc4ysri6keIuNePrOaxGJqrUzq5RuTU2IsOlr8JturVSLKqqTow59SOs+0oqvui99Mx1Nh7zeHTScfxHEluywsdWOGwL1CxeolIWZ9S1RgD8eNgOk4jZ2/lZFy1lFRGIsbZGpnmo43Hh48Zp7w7WrYhVpFgCQAikhRYaX1+8bcTNDBbGYuUDioUUuQNe6p7wW/vEC5nRGakv1JlOTl6SZG0c2IqGmARUdHGbRboCqlgdbXa9hqSBJDeqk+Hwj9tX7T3bIqKFBGiqOOmg9JnbWFw6swpsoTscIaVXS4zMWNQHrYXmV2M9cBapalg86samJcB6gH3yX8L2UDKL63mkYNOnyS3wytW2m5GpYDwNvQCelDabqbrWqA/raiWZW3J2WlN6/2k1VQXIV6bXPJdOvCV3iqqlyVpqovoCAbDkL85pOKjxX4OV45Ltkpgtt1G/zAlQDXMpy+obSdNQ3VrYhFqLQbKygqQ1EAg6g/5mk4PFEggW5DQaC/kJdnsnxJfA5T/wBOoyjyyq1v90rhwwyTp8f6NsfPDJvdjDYinSCYhgxAAXmwAHBm4E8JVvtSN69T++UuqcVvnu9SxRbNdX5OvHhzHMT2Ix2xpG64Pzy4M8OwJ4cZ3G1Nw8TTJ7PLVH6pyt/pb+sgG2PXRgHo1F14lWtp42kPhGkeWauKostO0ilV/wD9nSY9O6b8pE2mWLo6NR2kawQz3ooSRNijh3b3UY+Sk/STuyt08VVI/wAJkH4qndHodflNjmO19kiAV1/Zb6S45we4e7q4ZgWbPUsdRoF05D853YlihmIiAIiIAiIgCIiAIiIBiIgwDmN+dtChRyA95/kvP14SsmJc3cDllTxPC/XraWDt7c+riKzVe1TU6Bg3dXoCD854YfcI/frAfsKT82P5TxtVgz5slpcFWmziCDrbplX/AJNPDFVRTVjYmyjQa2W4Fz0FyPWSe+e79Sg4FLEqVP3SBnXzyj+kgKNPsgy5izVBlYW94XBy6+IHpOB4tkqm/oinTo1dr0AuIcAl7MVDW6AC4A4C95sbJqVErUqins2UgBiBlAPEFeBBufGfWKVqaF2PetcDkOXxOs8N10avj8OvHM6MPADvH+Uzoh636Sl06Oz3FwlOvja1RlBShTVlQ6qjFn7oHMLZrX8JXG9O3a2NxFR2ZmXM2Vb91UBsABwGnOWPitrjBVtqVUC5qlZKSA+6DlZqjEDpn9TOIo4ClYdooynXLmYDXmStiTOqeSONKLGSLkqRzuExbUmuCPFeII6ETp0o0qqipT+K9D08JBV6SKxCqLAnqfrNzZ+IycNL9Ok5863K48Myx+l0zao0xWYqosy6lefmOoln7g7ToYTD9nWfIzOWNwcoFlUXbhwXjK0w+Cc16daiCbEZgoJOU6E2HLWd3gt0MRiD3h2NM8S3vW/Vp9fO3xjD8RTUsav/AJ7nRCy0UYEXGoPOcRvhj6lKsvZ964JK9bH6zssHhxTREX3UVVHkosPpOF3zdhiFsL91uYGhPjzntyfBeXRpYfapqpexQ58p520vpPftrEhmuAAQbW48rSP3Xp3pselUn/bJDE0DmzAi+lh5dZk9/wAyN8UouKTPlmpkXIW3iB+c8itIEd1PQf0mXoszBjbiNB0HOHQjMLA5r6k2jfkXg12Y35PYV0HD5DlPT7Z0BBvwI8OM1UXusCRqFHoJ7qgJJGYm41GnK3HpI3ZGTsxo6Td0XbNzIv8AKdFOf3fqDNYcl1twHheT83j0c0uzMREsVEREAREQBERAEREAREwYB4YzFpSRqlRgqqLljwAnD4rfZ66sMOmVCSFqN7zAcWA4KPOQHtM242IxS4Om1qaMM9ub8Tf9kTTrVglOw7qgWAHG35CeTrNXJPZAzcvY19p4k3IzG5424knqx1M+tn4AKe97xF79B0mnhV/6hHPu+vGeuI2jrcfhI+Ynku2yptbN2cuLxNKg5IRg17Gx0Vm0+IEk90tlJs/avYVDnPZt2dQ6WDAtw/ccfHxkDgaFdU+106d1puuWqD7jrY6r+Ag5SfHwnUb/AONSpRwmPo6HvKT0ujXU+IOYT0tNDZjvyufoT+pze0cCcRhsXimayrijlvwuz95j1sMo9ek47aG0CwydOY4ectfdbdepVoUaeNtTo0wahw+YZqhYli9Wx7q68OPLTW+jjMJgwXajg6bvUa2Hp5WYhBp2rLe1i3urpoLnThpLGklKRDi30Vps/CkqWPC/r4CdDsHdatin7ik9TwUeZ4CWZulucbGrjUVnYjLT0tTA5HLoSdNOGk7alSVQAoCgcAAAB8BLw0sp8ydL2EcSXZCbqbspgksO87WzN+Q8JPwDMz0IQjFVE2MTgt7CftAtxyN9Z3sr7e4/pAvb3D5e95GTLopPohd3QvZXLFSahUWPgDb5SVs97BwbcQR9bSBwWT7Moe+tZrEW0OQ66zZwuHN3y1gwKsDyuSuh62GaUUFRtjk9qJRmqD8PznyQxOqr6mRy08QAAhUrpa9uFvIT5fD4ogi4swIOo4WPC3DlJ2X5ZdSrwiVWm/6g8hebCYW/vsT4cB6Camy6VRFtUIJvpbktrCSaQsa8lXkl4J3YSAGw0sJNSH2JxPl+cmJoZmYiIAiIgCIiAIiIAiIgGJr7RxPZ0qj/AIEZvQXmzNDbmDatQq00IDOpUFr2F+PDwlZXToH5+wFQvic7m7OXbqblW1knjjdgvM8T06gSxMFuBRw9Go2tSuUNnOgU9EXl06yvNqUsjG/X+/mflPA1OKUJJy8mO1o1MXje4F8T6A6fSa1FWchVBLMQoUcSSeAkjsndnE4th2dJslv8xwVTzDEa/C8tLdLcmngyKjntKttGtZUvxyjr4n5TTDpJTfXAUWyV3c2MuGwqUDZtDn5hmbVtOYubeUrDeLCph8Z9mTO1AVhV7C97sEDZV82KL5S5pVNPCPjdp4js9LEqa3HsluVYqOGdlUKPjPQ1EeIxiatHxsyhjMccQilafaEdrW1YKoGlFSP5RpbUnhJlWr7OAH6NUZrZrBhUyjmW5j4zqaopYHDWpqAqCyr1Y8yeZJ1JnAviGqsXc3YnWedrs60sUo/P+Dr0ml+K7fRK4reiu/ukIOi8fUyPfbNfj21T/UfpwmLCeFaeFLWZpytyf7nr/wAtjiuESeF3zrU7dpaovjofUTttj7Xp4lM9M36jmp6ESocc2k+t1tsHDYhWv3SQGHIqf6cZ6+h1+SPE3aOHU6aPceC65W++wJxAymxCGxuRz68pYym4vK93s/8Ak+VO/P8AF4T6GfKPJydHP7PfLh1LKGXtGuCLnh93obX9JnFUsM3usUYHW4JGnH46Td2BiBTw6XF8zsPLxnqqYZhfKutz3hr3mI4+d4j0WhJJIi0wSX/zmAYkg6cBlvc311006ybfH01Hvr6g8r8BPB8PQayhhpoAG/EQbcfC8+l2NS5L8z0t9BLF7TPt9qoAxXvZQCbHmb6eek3tl1+0QPa1y3yJH5TXo7PpqCAosbXvrwNxx8SZI0VAsBpBHBO7D4ny/OTMiNic/KS0kgzERAEREAREQBERAEREAREQDBE0BsWh2hqdkhcm+YqCb9deEkIkOKfYMATMRJBp7WxnY0alT8KEjztp87TnvZtgOzwnaH3q7tUJ/V0VPkt/3jM+0CoXpU8Mh7+IqKvkoOp+BsfgZ0+HohFVFFlUBQOgAsJh82W/Zfdg5T2hV7JSXqxPoB/WcfhnnT+0pSBRbl3x8TlP5GcQlafNfxSLlqJfQ9vRf2kTYeeFerNMYqa9bFDmZ5kcLs693uee0Kkh6L3bjMbTxQOgnhgKZLAcZ6mPFUOTjyzTkfoLd2qXwtBjxNNL+gnE70t+kNw/y+dvxH5zu9kYfs6FJDxWminzCgGcBvY5+0Nb/wCu3G33j10PlPpIprGr9keHlI7ZY/R6dxcZnbS5NweGh8+Omk+BhqbWQMyEgLlYDTmOHjzmxsbDhsPS7+VgXtw/Eevwnu9OsovmpuAdCwtYefWaJcExScT4obOZWXvAqpvbUcjfX4/KZfBVSSe0sCSbXOlzf+/KbWDqMR/iZb+BvcT3JEmkNqPPA0MgNze9uvIW5/3rN0VFXibf30mqGuC1+ANpymEx9Wq3dsFFsxGmmnFj1tDlRWUtpae7tbNmty0+n9ZNTl9xlASoF4Z2tc36c51ElMsnZmIiSSIiIAiIgCIiAIiIAiIgCIiAIiYgHw1IEgkAkcDYXHkeXGfczEigQ29eyvtOHZF98d5fMcvjwlK4t2psVYEEGxB4gifoIzn94d0qGL1YZKn41Gp/aHOefrNH8V7o9/k6tPqPh8PopOrjiJqVcSxlhYr2Y1r9ypTYdTdT6az1w3stf79dB5KW/MTghpci/wADplqIvyVth6RJ1EsbcDdNmda9VSKam6g8XPLT8InVbC3Fw+HIYjtWHNwLDyXh6zqAJ24dE3Ldk/Y5cme1URaVpvM/6RU/7X5mWYZWm0q1DEVHo1LJWRmHGzHXit/eHO09GStHJJWjQwC02w1IVGK+8bj/ALlvqRNj/wBPsCoYHQWB8CDqP3bfGeGIp06S06VTMQA3+ILiwLX1GvhM7NWmuqVbhtAGtcEWuNfp4yEiyhweK7NqC9iNcp4nTLrb1A9IpbPqA8QdTx1tfKfyI+MDCkr3XUguXvmYaHla3O3z9fvC4CqgOVxc5O9cm2UEEcPH5RtI2IkkUpSseSEH4L1kJspQgyhlzZQSpv7za97TkLC0mwpFKzHMcpudTc21mlgMEeIW1+LHS/5n4kw1yVkuTsdyl7jE82Y/Ppy4TpZzu6NRSHCnMFsCw4ZjqRp0nRSyLIzERJJEREAREQBERAEREAREQBERAEREAREQBERAMRMxAEREAxK89o24LYs9vhSBW+8hNg9hoQ3JvkZYcQD80Vd4MfgW7PEK2n3K6/yvzHxIm1ht/qenaYUaG96bDj1sbdJ+h8VhUqrlqIrr0YBh6GcttD2Y7MrG5wqqTzpM9P5IQIBU/wD7vwLcadZfK35NNqjv9haYyolYjXkvPzadw/sY2aeH2geAqn8wZ64f2O7MXilZ/wBqs/8AxtAsrrE+0tf+nQP77AfJb/Wb2yKG1NqkZVNCgeLkFEI8z3qnw0ltbK3NwOG1o4Wkp/FlzN/qa5k6IBGbvbGTCUVo07kDUseLNzJknEQDMREAREQBERAEREAREQBERAEREAREQBERAE86jRErLolH2JmIlkQIiIBiIiAIiIAiIgCIiAIiIBmIiAIiIAiI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descr="http://www.quedubio.com/478-1766-large/huiles-essentielles-orange-douce-bio-florame.jpg"/>
          <p:cNvPicPr>
            <a:picLocks noChangeAspect="1" noChangeArrowheads="1"/>
          </p:cNvPicPr>
          <p:nvPr/>
        </p:nvPicPr>
        <p:blipFill>
          <a:blip r:embed="rId2" cstate="print"/>
          <a:srcRect/>
          <a:stretch>
            <a:fillRect/>
          </a:stretch>
        </p:blipFill>
        <p:spPr bwMode="auto">
          <a:xfrm>
            <a:off x="323528" y="1844824"/>
            <a:ext cx="1896329" cy="1424956"/>
          </a:xfrm>
          <a:prstGeom prst="rect">
            <a:avLst/>
          </a:prstGeom>
          <a:noFill/>
        </p:spPr>
      </p:pic>
      <p:sp>
        <p:nvSpPr>
          <p:cNvPr id="9" name="ZoneTexte 8"/>
          <p:cNvSpPr txBox="1"/>
          <p:nvPr/>
        </p:nvSpPr>
        <p:spPr>
          <a:xfrm>
            <a:off x="2411760" y="4293096"/>
            <a:ext cx="6552728" cy="2031325"/>
          </a:xfrm>
          <a:prstGeom prst="rect">
            <a:avLst/>
          </a:prstGeom>
          <a:noFill/>
        </p:spPr>
        <p:txBody>
          <a:bodyPr wrap="square" rtlCol="0">
            <a:spAutoFit/>
          </a:bodyPr>
          <a:lstStyle/>
          <a:p>
            <a:r>
              <a:rPr lang="fr-FR" dirty="0" smtClean="0">
                <a:latin typeface="Arial" pitchFamily="34" charset="0"/>
                <a:cs typeface="Arial" pitchFamily="34" charset="0"/>
              </a:rPr>
              <a:t>On trouve également toutes sortes de </a:t>
            </a:r>
            <a:r>
              <a:rPr lang="fr-FR" b="1" dirty="0" smtClean="0">
                <a:latin typeface="Arial" pitchFamily="34" charset="0"/>
                <a:cs typeface="Arial" pitchFamily="34" charset="0"/>
              </a:rPr>
              <a:t>produits sous la forme de comprimés</a:t>
            </a:r>
            <a:r>
              <a:rPr lang="fr-FR" dirty="0" smtClean="0">
                <a:latin typeface="Arial" pitchFamily="34" charset="0"/>
                <a:cs typeface="Arial" pitchFamily="34" charset="0"/>
              </a:rPr>
              <a:t> contenant un mélange de composants naturels,  que l’on peut  trouver en pharmacie, en grande distribution ou par le biais du e-commerce . Cette forme de médecine naturelle subit parfois de nombreuses critiques quant à ses réelles performances, notamment sur les produits visant à la perte de poids.</a:t>
            </a:r>
            <a:endParaRPr lang="fr-FR" dirty="0">
              <a:latin typeface="Arial" pitchFamily="34" charset="0"/>
              <a:cs typeface="Arial" pitchFamily="34" charset="0"/>
            </a:endParaRPr>
          </a:p>
        </p:txBody>
      </p:sp>
      <p:pic>
        <p:nvPicPr>
          <p:cNvPr id="1034" name="Picture 10" descr="http://www.slim-life.ch/images/acai/acai_trio.jpg"/>
          <p:cNvPicPr>
            <a:picLocks noChangeAspect="1" noChangeArrowheads="1"/>
          </p:cNvPicPr>
          <p:nvPr/>
        </p:nvPicPr>
        <p:blipFill>
          <a:blip r:embed="rId3" cstate="print"/>
          <a:srcRect/>
          <a:stretch>
            <a:fillRect/>
          </a:stretch>
        </p:blipFill>
        <p:spPr bwMode="auto">
          <a:xfrm>
            <a:off x="251520" y="4653136"/>
            <a:ext cx="1969004" cy="123864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Harmonie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0" y="2204864"/>
            <a:ext cx="9144000" cy="3970318"/>
          </a:xfrm>
          <a:prstGeom prst="rect">
            <a:avLst/>
          </a:prstGeom>
        </p:spPr>
        <p:txBody>
          <a:bodyPr wrap="square">
            <a:spAutoFit/>
          </a:bodyPr>
          <a:lstStyle/>
          <a:p>
            <a:pPr algn="ctr"/>
            <a:r>
              <a:rPr lang="fr-FR" i="1" u="sng" dirty="0" smtClean="0">
                <a:latin typeface="Arial" pitchFamily="34" charset="0"/>
                <a:cs typeface="Arial" pitchFamily="34" charset="0"/>
              </a:rPr>
              <a:t>La médecine alternative</a:t>
            </a:r>
          </a:p>
          <a:p>
            <a:pPr algn="ctr"/>
            <a:endParaRPr lang="fr-FR" u="sng" dirty="0" smtClean="0"/>
          </a:p>
          <a:p>
            <a:pPr algn="ctr"/>
            <a:endParaRPr lang="fr-FR" u="sng" dirty="0" smtClean="0"/>
          </a:p>
          <a:p>
            <a:pPr algn="ctr"/>
            <a:r>
              <a:rPr lang="fr-FR" dirty="0" smtClean="0">
                <a:latin typeface="Arial" pitchFamily="34" charset="0"/>
                <a:cs typeface="Arial" pitchFamily="34" charset="0"/>
              </a:rPr>
              <a:t>Cette forme de médecine appelée aussi médecine non conventionnelle ou médecine douce </a:t>
            </a:r>
          </a:p>
          <a:p>
            <a:pPr algn="ctr"/>
            <a:r>
              <a:rPr lang="fr-FR" dirty="0" smtClean="0">
                <a:latin typeface="Arial" pitchFamily="34" charset="0"/>
                <a:cs typeface="Arial" pitchFamily="34" charset="0"/>
              </a:rPr>
              <a:t>est un service apporté au consommateur  par un professionnel. C’est une méthode qu’un consommateur peut décider d’adopter  pour se ressourcer., pour résoudre un quelconque problème afin de se sentir en « harmonie avec-soi même. »</a:t>
            </a:r>
          </a:p>
          <a:p>
            <a:pPr algn="ctr"/>
            <a:r>
              <a:rPr lang="fr-FR" dirty="0" smtClean="0">
                <a:latin typeface="Arial" pitchFamily="34" charset="0"/>
                <a:cs typeface="Arial" pitchFamily="34" charset="0"/>
              </a:rPr>
              <a:t>Il existe de nombreuses formes de médecine alternatives.</a:t>
            </a:r>
          </a:p>
          <a:p>
            <a:pPr algn="ctr"/>
            <a:r>
              <a:rPr lang="fr-FR" u="sng" dirty="0" smtClean="0"/>
              <a:t>  </a:t>
            </a:r>
          </a:p>
          <a:p>
            <a:pPr algn="ctr"/>
            <a:endParaRPr lang="fr-FR" u="sng" dirty="0" smtClean="0"/>
          </a:p>
          <a:p>
            <a:pPr algn="ctr"/>
            <a:endParaRPr lang="fr-FR" u="sng" dirty="0" smtClean="0"/>
          </a:p>
          <a:p>
            <a:pPr algn="ctr"/>
            <a:endParaRPr lang="fr-FR" dirty="0" smtClean="0"/>
          </a:p>
          <a:p>
            <a:pPr algn="ctr"/>
            <a:endParaRPr lang="fr-FR"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70793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data:image/jpeg;base64,/9j/4AAQSkZJRgABAQAAAQABAAD/2wCEAAkGBxQQEhQUEBAQEBAUFBQUFBUQDw8QDxAQFBUWFhQUFBQYHCggGBolHBQUITEhJSkrLi4uGB8zODUsNygtLisBCgoKDg0OFxAQFywcHRwsLCwsLCwsLCwsLCwsLCwsLCwsLCwsLywsLDAsLCwsLiwsLCwsKzEsLCssLSwsLCwsLP/AABEIALIBHAMBIgACEQEDEQH/xAAcAAACAwEBAQEAAAAAAAAAAAACAwEEBQAGBwj/xAA9EAACAQMCAwUFBQYFBQAAAAABAgADBBESIQUxQRNRYXHwIjJCgZEGobHB0QcUUmLh8TRydKKzFSRDgpL/xAAYAQADAQEAAAAAAAAAAAAAAAAAAQIDBP/EACMRAQEBAQADAAIBBQEAAAAAAAABAhESITEDQSITUWGRoQT/2gAMAwEAAhEDEQA/APkJnAThJEz60EojFgCMWIzqax4ESDGAwPpqmOCxCCWFiOCVIarJoxsXTkCExGCRUO0vcT4a9uUDlWWoi1Kb0yTTdGHwkgcjsYe7Ojsl4zsR1IHl37HyMFRLNkwDqW90EE+ON8RG8rTyzh23yxJz/CpG3htq+k1TwoVBlckrjYjGaZ57d4DD6Ta4H9m+rEsqnbGn3uRx9TtL1vwk0CCOSnbYlSo2wemMbYP38o/P20/pdjyb8P0gciFO4PQYGCe8bH6TXtqa5YMNGvBUfDnUdx8m0/8AqIziNuyMdILUmPgWGd/qB+B74jhp1AZ5E+z1BA2+/b+8NX9jGeKVpa5uOzC5wC23gWORNTi32e1L2iDLKxOBzZNyQPEbGWeEUM1e0xg6QnzGR+Ynoqvsr357tyD02+Qmd17XMzjwXFLYHBXkRnMZwLh+ptxLnEFG+OXPaa/2cpARSjx9tm3sQFxt05Srd0MfWben19Zn3gzJtVI85criZ9Sal5MmqZPTCvr6xlQ7SurRp5R0QkjeW7Z8SoxjqLwia0S2083cXRdzvtnH0M3yZi/9K0sxB9k5IHjzGfDMqJrRsLbUMsYj7ShezQrzDEeexz+A+6YzVGLKWqNgfCuykeWwk3t2ahGdlGcDuz49+wmmcWVlvc4pvFGNaKM3YdAJIg5kiSZqGNAiqccsRjWNAi0j0gfEqI1ZyCOVYdEiaIjiJyrCUSF8Q+03eB1xdUjZVCA+S9m7YASud2ok/wANTp/N5iZ3Dr7sKiv2dOqBkMlVQyOjAqynPLIJ3HKXOK8NQILi0LNakjIJzWtKvMU6vX/K/wAXngtpj+7P8nuyf9ZRUqxVgVYEhgdirA4IPzjFUsQAMkkAeJPSWLvNdTW51RpFf+cnASsO/Vyb+bB+PbW+x/DtTmqw9ldlz8T9T8h+Mz1eNcdvp6nhtiKVJUIyQPaPezbsfr+ECugGcADny85dd5RuGmLpirpHukDYbbdIheFoBsoG+enxHJ+X5/WN19Rt1yPXd+cPXzxt6G33xmK2s1p8vXKU+I1cA8vXWWqtTbzmNxWvnr+QhSYF8+59ec1eA3GB68BmefvKn09f0k2N7pPOH6T32+h/vG0qXFTP9fp+kyrW/wAjnLJq5memkUbzxmRWE2LreZVcevrCCxWhFoJgapSOpaHSMSTO1HoM/r0jkRqtRHECs+xA6gjyyNszIDV2JwAMdOZwOf4RSXDgnXqyOhwB9BNc4Rb66QyxTCNYxTTZzktFNHNEmBFQlkCSIGYscsVTEcgkmeghickYBErgklhTiKVJOYBYQ5llaDadehtGdJbSdAbGcauWYi0qaSrAAlWVgGAZSVIIDL8Q23HXlPbWt6pSpWtqSvbsP+/sc7U1P/no9dHvbj3T4Yw85lLW/Geo8YRLNndPS19m7KKiGm4GCtSmeasDkHz5jpLXGuGJSKVLeqKttWyaZJHaoRjVTqr0YZ59ecpUqZcqqglmIAHeTJs8V5s1OtDhFFjVXswDzDgjKmk2zq2OhBx/UDHtrKgtJFVRhQMD9T4ynwrhy0FwN2ONTbe0cb48M6gJfc4nPddrq8PH6mo8oXLj10hV7iZte578wMfaevCAlxz38P649beWJQa5x1/QysLsZ9euhjhNK4rH5jHlMbiFx09dY2pcZ8/x8PumRfVvGBWqFzVlI18HaNqHMqVRNZGNrStuI46zcsuJ55/jPE6iJZs2qMcIucc98AeZiuOnPyce6qPkbShcCZ1rxJ02rIVB5E7rnzG31l6rUBGxmPjct87mp6U6hiiczqzQUeVEaHiN+GFSTMdXtsKT5/KOIrOW93wTg9D4jlD4hXFTQfiC+15+vxlRkHcJGZ0SMLv1wt4rMbUMSZSAPFQ2gGMulSVgCGsRm0zGiKWNQRGapjqbQFEsBYjNptIbnISPFLHMEeYwcHkYGKmNpb4be1KFRatJtNRDkHoR8SsOqnkR/SHc8LqU6VOsyg0qudDK2oalJBRse623IyLCmjhkOVrHemxbCNgHNMjvO2D8vNW+PtWM/wBS+MMDF2dgijVqZlQaUVScnSOijO3cMT0n2T4aADWPXankYKryY4+WPIZ6zC4BSNSsaeCCyup23XbfI8J9ApUgihQMKoAA8BtMPybvx0YxJJUEY9fSZ902Dzl6q0zLtvW8yzGlvVC4ucZ/uZkXV53GHxGtiYdWrky4ztXWufv9evKU+33i9UU20ourb3Pr18pRuKmZDtFExyJ6WRE1VlnEW659c5aKrU7cswA/oB3megtbcIoVfPzPfE21roH8x5/pLA2lfpn0RT6de6VmolPc3X+Hu/y/p/aWdUhmis6qa4znqZk042pSDc9j3jnEtRZeWGH/AMmRcX9Ln5Jfq/a1cS3XrAoT0wZiIzd2PpDdyRgmGc0a3C4upDMWxm8YFsIto1jEtKTSmiyYx4poEVDWAIaRKNWOSJWPpwM2mN5aBlZTGrvJOLNET01vxOndU0oXraGRQlC7C6mogbLTrqPfpb885X755ddpbFu4RahU9mxKq22kspwR+PPnCXgufL49BZVXsHe2vafaWlYAuqNqQq3uXFtUAwWA3BHPG+DyyOJ2iU6rrSqitTB9iooKh15g46Ecj4gxa1SwVWZ2RQQoLMQgO5CAn2QSckDGT9Zd4VYmtVWmM6Sclh8KjmfPwhrfoYx77/d6n7J2rFe2qAGpUAXOME015E97HqfATfZYdKmFUADAAAA7gNhIqTi1e13RSrtj0JkXz7TWuBMi+WEorzPEH3mZ1mnxBJmrzlooim0TUWWwNot1gSiVi8S3oiaqS5UFiPsqWTqPTYeffEouSAJoinp2HITSIqwgBgVUkJJJgQEWLqRwMUY5SpOJEeYipGnhbGCZ0hoEUxizDMEiURRgGG0UxlCltFNGNFtBJQhLBEMRKMSWEldI+nAQ5ZZoysk1OEcOqXDinQQPUIJC60QtpGSFLEAttyk1U/yDTLnDrw0sggPTf30PJvEH4WA5EffHcLpUlrdnfLWpJhkbSpWtRc+67IRkgc8Y3yMeJ8d4LUtGGoipRcZpVqe9Gsnep6HvXpF49h5/J46llWW4WlRNdtUDd9OoVWpkDJCnkTjfHUcsz032Q4b2dPWww74O/dzwPunj+BWJr1kQb5OW2yNC4LZ8OQ+c+rUqARQB029fjOf8l5OOvNzq+UnA6YqptG1ZWc90wacVaz5mddKDNJqWZWejKgea4hb5nn7hCpntbu3zMK8sfCV1Nyx6dbvkl51a0xyiNP8AFt4ymfs0CDVSd+7H4W+ozAYOvNc+UcTUW6+0PmfylomV6FQah0ztvLE2z8ZaSIarFao5XjpQLrAMkmQ7RAuBUEnVAcxkS0AmNIizKSU0BjCYxbRkBjFmMMW0oFvEmNMWYFSRGLFiGsDOSOQRKGPQxU4ekcrcvDceBByD5xCmPSSf16O0+0PaqtPiFM3VMDStXVpvqI/lrH3wP4Xz5w7PjBo061AD95sqhbCVlw9MknTWp4z2dTfO2Rn5zEtrZ6mRTRnKqXYKMlUBALHwywHzmp9nrEXFxTpkkBm9rA30qNTDw2GIXfBn8Xf16v8Ap7r7E8EFGn2u7NVAKll0sKXNQR0Jzk/piejZJZFLAxjHlywPQkNS8Jx6/leu2fxnFB0zA7HwmotvC/d4vA/JjPQiKlDM9AbWV61rDwom3mbih4TJvKM9Vd0MCYHEUk2cXPbzF1SmZWpzauxMusI5U2KlMlDsf0M0besr7HZvXIykwkATRlTb2xHdvK9DPI8xNCjX1DS3Poe/zlasmlgfWDLzriNToGWAGja8QBNoxvowmAZxkQASIp5Yi3WLpWK7NBLQ3SJMogGC0NoppRBMW0KAxjBbRRjDFmBEiNURQjUiMxRGpFrGrALCCaHDbJ69RKVFC9VzpVQVXUefNiAJnpNHg94lKoGq0KdzTIKslQsuxIOqmykFKgxs2+MnaKH3k9GV6VW3co61KFVeYbKOB+Y+oM9x+zUNWrVKjhWNNAobSNeXO4JHgpnLfCvSOMcUs6Sl3oXbLT4tZIBkvSrgjtEAJ3Geg2wZ6D9n1nSSg9S3NU0atVinbhRWVU9jS2nY4ZX38ZH5sSTrT/z/AJd9uf8Ab1CrGrRk0xLKiZZja0lKcMU40LOJl+KLogpE1Flh4phDh9ZN7S5zzHEaU9beCee4gJjuNcV5K8pTIrriegvl5zEulmcaKDThOeck0jLRgWTVGob8xCUQmWCVIHPP0YeJwGCZLTeX0xs9lmCTOYQSJSUMZGZOmCYgXUiTGsYthHCpFQwTCcQGlpARFPGGLaALMWTGNEmMqUsakUsasRnKY1BEJLCRU4cI2jFCW7K3aowSmrO7HCqoLMx54AHlEcns4Y+m/wAxPuf2VtuytaCd1NScjHtMNR+9jPh1tblqqUiCrM6JhgQfbYLyPmJ+gqK4AA5Db6TPbfHrqyssJK6GWFMINDgPvJJgkxoiGiakYWiHMFKV1MG+HObtyZhX5memmXnb5ecwLub99MC8mLVnVDIQwahkJLjPS5TjSIikZZjSpVhjeLd5ZrD6GUiMbS8M9z9oO8gbQ0g1JqzSTEkzmMDMQ6gmLeGYtjGCmi2EN2gExpLaKaNYxLGVE0tjFtGNFGMiljViRGKYKPSPSV6Zj0MmnGg1nUWktZqbii2QtQqwpuVOlgG5ZB2npLP7M9oFa04hZVKmAShrPbXCMRuqhhuQds7TC4Rx64tcihWdUPvUzpqUHHUNSfK7/XxE0Hv7SurdrbNa1sEhrPDW9RgpwHoVD7AJ0+6fHwlSZRbrvp6fg3Cb6lc263VKqKXaA6nVKtP2QW2qDODt3ifUaYnx/wDZu7G7pqHbswtRtIduzzowMr8+o7p9gWYakl9OzOt6z/K9OSOUyupjNcQprNA1RZeKepK6nhj1IipUkM8rVXi6fAXDzD4g80qzzHvTmTpcYl80xLwzYvJi3My40ZtWKBjasRHEVbpNLiHMz6ZlumY0iuU2lE77zSMzcYJEcTQSCYTLBaaysucLqCJKxrGA8ogGKeNJinaMEGATDMWxlIC0S5jGMU0ZUBMAwmgGBFCMWKWMWBw5I9JXQxqmI1kRyCV0MsIYG9n+y0ZvvKhUP+6mPzM+vZnyH9lP+Ob/AE1T/koz65mY6+ujHw0NO7SKLRZeSs5qkUXiWeK1xdLhzVImq8AtEVHh0+FXDzLu2l6s0zrgxWqjJuxMe5E2boc5kXA2kqZVaVSZbuBKdQxxFNpNLlIzPptLlJo0rqmUroYaW1iLscvOE+p18IZcjxlcmW1lesMGXn7xGp+1cwSYbmJaayMwsYpoRgsYyKaLeG0WxlJoDAMJoomBIaLhkwDGCRGrInRHDFjkkToGessJOnRCPafsn/xzf6ap/wAlGfWR0nTplv66cfEtEvOnSKtWaCZ06ScLJ3ETVnToGrVZn3MidEIzbmZNzOnRKZlxKNSdOjiNBpy5RnTo0LqQLnl8xOnQn0tfChEX3TznTpc+lfioYtpE6bRiWYtp06BFPFGTOlJKaLMmdHCA8XOn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9156" name="AutoShape 4" descr="data:image/jpeg;base64,/9j/4AAQSkZJRgABAQAAAQABAAD/2wCEAAkGBxQQEhQUEBAQEBAUFBQUFBUQDw8QDxAQFBUWFhQUFBQYHCggGBolHBQUITEhJSkrLi4uGB8zODUsNygtLisBCgoKDg0OFxAQFywcHRwsLCwsLCwsLCwsLCwsLCwsLCwsLCwsLywsLDAsLCwsLiwsLCwsKzEsLCssLSwsLCwsLP/AABEIALIBHAMBIgACEQEDEQH/xAAcAAACAwEBAQEAAAAAAAAAAAACAwEEBQAGBwj/xAA9EAACAQMCAwUFBQYFBQAAAAABAgADBBESIQUxQRNRYXHwIjJCgZEGobHB0QcUUmLh8TRydKKzFSRDgpL/xAAYAQADAQEAAAAAAAAAAAAAAAAAAQIDBP/EACMRAQEBAQADAAIBBQEAAAAAAAABAhESITEDQSITUWGRoQT/2gAMAwEAAhEDEQA/APkJnAThJEz60EojFgCMWIzqax4ESDGAwPpqmOCxCCWFiOCVIarJoxsXTkCExGCRUO0vcT4a9uUDlWWoi1Kb0yTTdGHwkgcjsYe7Ojsl4zsR1IHl37HyMFRLNkwDqW90EE+ON8RG8rTyzh23yxJz/CpG3htq+k1TwoVBlckrjYjGaZ57d4DD6Ta4H9m+rEsqnbGn3uRx9TtL1vwk0CCOSnbYlSo2wemMbYP38o/P20/pdjyb8P0gciFO4PQYGCe8bH6TXtqa5YMNGvBUfDnUdx8m0/8AqIziNuyMdILUmPgWGd/qB+B74jhp1AZ5E+z1BA2+/b+8NX9jGeKVpa5uOzC5wC23gWORNTi32e1L2iDLKxOBzZNyQPEbGWeEUM1e0xg6QnzGR+Ynoqvsr357tyD02+Qmd17XMzjwXFLYHBXkRnMZwLh+ptxLnEFG+OXPaa/2cpARSjx9tm3sQFxt05Srd0MfWben19Zn3gzJtVI85criZ9Sal5MmqZPTCvr6xlQ7SurRp5R0QkjeW7Z8SoxjqLwia0S2083cXRdzvtnH0M3yZi/9K0sxB9k5IHjzGfDMqJrRsLbUMsYj7ShezQrzDEeexz+A+6YzVGLKWqNgfCuykeWwk3t2ahGdlGcDuz49+wmmcWVlvc4pvFGNaKM3YdAJIg5kiSZqGNAiqccsRjWNAi0j0gfEqI1ZyCOVYdEiaIjiJyrCUSF8Q+03eB1xdUjZVCA+S9m7YASud2ok/wANTp/N5iZ3Dr7sKiv2dOqBkMlVQyOjAqynPLIJ3HKXOK8NQILi0LNakjIJzWtKvMU6vX/K/wAXngtpj+7P8nuyf9ZRUqxVgVYEhgdirA4IPzjFUsQAMkkAeJPSWLvNdTW51RpFf+cnASsO/Vyb+bB+PbW+x/DtTmqw9ldlz8T9T8h+Mz1eNcdvp6nhtiKVJUIyQPaPezbsfr+ECugGcADny85dd5RuGmLpirpHukDYbbdIheFoBsoG+enxHJ+X5/WN19Rt1yPXd+cPXzxt6G33xmK2s1p8vXKU+I1cA8vXWWqtTbzmNxWvnr+QhSYF8+59ec1eA3GB68BmefvKn09f0k2N7pPOH6T32+h/vG0qXFTP9fp+kyrW/wAjnLJq5memkUbzxmRWE2LreZVcevrCCxWhFoJgapSOpaHSMSTO1HoM/r0jkRqtRHECs+xA6gjyyNszIDV2JwAMdOZwOf4RSXDgnXqyOhwB9BNc4Rb66QyxTCNYxTTZzktFNHNEmBFQlkCSIGYscsVTEcgkmeghickYBErgklhTiKVJOYBYQ5llaDadehtGdJbSdAbGcauWYi0qaSrAAlWVgGAZSVIIDL8Q23HXlPbWt6pSpWtqSvbsP+/sc7U1P/no9dHvbj3T4Yw85lLW/Geo8YRLNndPS19m7KKiGm4GCtSmeasDkHz5jpLXGuGJSKVLeqKttWyaZJHaoRjVTqr0YZ59ecpUqZcqqglmIAHeTJs8V5s1OtDhFFjVXswDzDgjKmk2zq2OhBx/UDHtrKgtJFVRhQMD9T4ynwrhy0FwN2ONTbe0cb48M6gJfc4nPddrq8PH6mo8oXLj10hV7iZte578wMfaevCAlxz38P649beWJQa5x1/QysLsZ9euhjhNK4rH5jHlMbiFx09dY2pcZ8/x8PumRfVvGBWqFzVlI18HaNqHMqVRNZGNrStuI46zcsuJ55/jPE6iJZs2qMcIucc98AeZiuOnPyce6qPkbShcCZ1rxJ02rIVB5E7rnzG31l6rUBGxmPjct87mp6U6hiiczqzQUeVEaHiN+GFSTMdXtsKT5/KOIrOW93wTg9D4jlD4hXFTQfiC+15+vxlRkHcJGZ0SMLv1wt4rMbUMSZSAPFQ2gGMulSVgCGsRm0zGiKWNQRGapjqbQFEsBYjNptIbnISPFLHMEeYwcHkYGKmNpb4be1KFRatJtNRDkHoR8SsOqnkR/SHc8LqU6VOsyg0qudDK2oalJBRse623IyLCmjhkOVrHemxbCNgHNMjvO2D8vNW+PtWM/wBS+MMDF2dgijVqZlQaUVScnSOijO3cMT0n2T4aADWPXankYKryY4+WPIZ6zC4BSNSsaeCCyup23XbfI8J9ApUgihQMKoAA8BtMPybvx0YxJJUEY9fSZ902Dzl6q0zLtvW8yzGlvVC4ucZ/uZkXV53GHxGtiYdWrky4ztXWufv9evKU+33i9UU20ourb3Pr18pRuKmZDtFExyJ6WRE1VlnEW659c5aKrU7cswA/oB3megtbcIoVfPzPfE21roH8x5/pLA2lfpn0RT6de6VmolPc3X+Hu/y/p/aWdUhmis6qa4znqZk042pSDc9j3jnEtRZeWGH/AMmRcX9Ln5Jfq/a1cS3XrAoT0wZiIzd2PpDdyRgmGc0a3C4upDMWxm8YFsIto1jEtKTSmiyYx4poEVDWAIaRKNWOSJWPpwM2mN5aBlZTGrvJOLNET01vxOndU0oXraGRQlC7C6mogbLTrqPfpb885X755ddpbFu4RahU9mxKq22kspwR+PPnCXgufL49BZVXsHe2vafaWlYAuqNqQq3uXFtUAwWA3BHPG+DyyOJ2iU6rrSqitTB9iooKh15g46Ecj4gxa1SwVWZ2RQQoLMQgO5CAn2QSckDGT9Zd4VYmtVWmM6Sclh8KjmfPwhrfoYx77/d6n7J2rFe2qAGpUAXOME015E97HqfATfZYdKmFUADAAAA7gNhIqTi1e13RSrtj0JkXz7TWuBMi+WEorzPEH3mZ1mnxBJmrzlooim0TUWWwNot1gSiVi8S3oiaqS5UFiPsqWTqPTYeffEouSAJoinp2HITSIqwgBgVUkJJJgQEWLqRwMUY5SpOJEeYipGnhbGCZ0hoEUxizDMEiURRgGG0UxlCltFNGNFtBJQhLBEMRKMSWEldI+nAQ5ZZoysk1OEcOqXDinQQPUIJC60QtpGSFLEAttyk1U/yDTLnDrw0sggPTf30PJvEH4WA5EffHcLpUlrdnfLWpJhkbSpWtRc+67IRkgc8Y3yMeJ8d4LUtGGoipRcZpVqe9Gsnep6HvXpF49h5/J46llWW4WlRNdtUDd9OoVWpkDJCnkTjfHUcsz032Q4b2dPWww74O/dzwPunj+BWJr1kQb5OW2yNC4LZ8OQ+c+rUqARQB029fjOf8l5OOvNzq+UnA6YqptG1ZWc90wacVaz5mddKDNJqWZWejKgea4hb5nn7hCpntbu3zMK8sfCV1Nyx6dbvkl51a0xyiNP8AFt4ymfs0CDVSd+7H4W+ozAYOvNc+UcTUW6+0PmfylomV6FQah0ztvLE2z8ZaSIarFao5XjpQLrAMkmQ7RAuBUEnVAcxkS0AmNIizKSU0BjCYxbRkBjFmMMW0oFvEmNMWYFSRGLFiGsDOSOQRKGPQxU4ekcrcvDceBByD5xCmPSSf16O0+0PaqtPiFM3VMDStXVpvqI/lrH3wP4Xz5w7PjBo061AD95sqhbCVlw9MknTWp4z2dTfO2Rn5zEtrZ6mRTRnKqXYKMlUBALHwywHzmp9nrEXFxTpkkBm9rA30qNTDw2GIXfBn8Xf16v8Ap7r7E8EFGn2u7NVAKll0sKXNQR0Jzk/piejZJZFLAxjHlywPQkNS8Jx6/leu2fxnFB0zA7HwmotvC/d4vA/JjPQiKlDM9AbWV61rDwom3mbih4TJvKM9Vd0MCYHEUk2cXPbzF1SmZWpzauxMusI5U2KlMlDsf0M0besr7HZvXIykwkATRlTb2xHdvK9DPI8xNCjX1DS3Poe/zlasmlgfWDLzriNToGWAGja8QBNoxvowmAZxkQASIp5Yi3WLpWK7NBLQ3SJMogGC0NoppRBMW0KAxjBbRRjDFmBEiNURQjUiMxRGpFrGrALCCaHDbJ69RKVFC9VzpVQVXUefNiAJnpNHg94lKoGq0KdzTIKslQsuxIOqmykFKgxs2+MnaKH3k9GV6VW3co61KFVeYbKOB+Y+oM9x+zUNWrVKjhWNNAobSNeXO4JHgpnLfCvSOMcUs6Sl3oXbLT4tZIBkvSrgjtEAJ3Geg2wZ6D9n1nSSg9S3NU0atVinbhRWVU9jS2nY4ZX38ZH5sSTrT/z/AJd9uf8Ab1CrGrRk0xLKiZZja0lKcMU40LOJl+KLogpE1Flh4phDh9ZN7S5zzHEaU9beCee4gJjuNcV5K8pTIrriegvl5zEulmcaKDThOeck0jLRgWTVGob8xCUQmWCVIHPP0YeJwGCZLTeX0xs9lmCTOYQSJSUMZGZOmCYgXUiTGsYthHCpFQwTCcQGlpARFPGGLaALMWTGNEmMqUsakUsasRnKY1BEJLCRU4cI2jFCW7K3aowSmrO7HCqoLMx54AHlEcns4Y+m/wAxPuf2VtuytaCd1NScjHtMNR+9jPh1tblqqUiCrM6JhgQfbYLyPmJ+gqK4AA5Db6TPbfHrqyssJK6GWFMINDgPvJJgkxoiGiakYWiHMFKV1MG+HObtyZhX5memmXnb5ecwLub99MC8mLVnVDIQwahkJLjPS5TjSIikZZjSpVhjeLd5ZrD6GUiMbS8M9z9oO8gbQ0g1JqzSTEkzmMDMQ6gmLeGYtjGCmi2EN2gExpLaKaNYxLGVE0tjFtGNFGMiljViRGKYKPSPSV6Zj0MmnGg1nUWktZqbii2QtQqwpuVOlgG5ZB2npLP7M9oFa04hZVKmAShrPbXCMRuqhhuQds7TC4Rx64tcihWdUPvUzpqUHHUNSfK7/XxE0Hv7SurdrbNa1sEhrPDW9RgpwHoVD7AJ0+6fHwlSZRbrvp6fg3Cb6lc263VKqKXaA6nVKtP2QW2qDODt3ifUaYnx/wDZu7G7pqHbswtRtIduzzowMr8+o7p9gWYakl9OzOt6z/K9OSOUyupjNcQprNA1RZeKepK6nhj1IipUkM8rVXi6fAXDzD4g80qzzHvTmTpcYl80xLwzYvJi3My40ZtWKBjasRHEVbpNLiHMz6ZlumY0iuU2lE77zSMzcYJEcTQSCYTLBaaysucLqCJKxrGA8ogGKeNJinaMEGATDMWxlIC0S5jGMU0ZUBMAwmgGBFCMWKWMWBw5I9JXQxqmI1kRyCV0MsIYG9n+y0ZvvKhUP+6mPzM+vZnyH9lP+Ob/AE1T/koz65mY6+ujHw0NO7SKLRZeSs5qkUXiWeK1xdLhzVImq8AtEVHh0+FXDzLu2l6s0zrgxWqjJuxMe5E2boc5kXA2kqZVaVSZbuBKdQxxFNpNLlIzPptLlJo0rqmUroYaW1iLscvOE+p18IZcjxlcmW1lesMGXn7xGp+1cwSYbmJaayMwsYpoRgsYyKaLeG0WxlJoDAMJoomBIaLhkwDGCRGrInRHDFjkkToGessJOnRCPafsn/xzf6ap/wAlGfWR0nTplv66cfEtEvOnSKtWaCZ06ScLJ3ETVnToGrVZn3MidEIzbmZNzOnRKZlxKNSdOjiNBpy5RnTo0LqQLnl8xOnQn0tfChEX3TznTpc+lfioYtpE6bRiWYtp06BFPFGTOlJKaLMmdHCA8XOn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58" name="Picture 6" descr="http://s3.e-monsite.com/2011/01/12/11/acupuncture_1242729c.jpg"/>
          <p:cNvPicPr>
            <a:picLocks noChangeAspect="1" noChangeArrowheads="1"/>
          </p:cNvPicPr>
          <p:nvPr/>
        </p:nvPicPr>
        <p:blipFill>
          <a:blip r:embed="rId2" cstate="print"/>
          <a:srcRect/>
          <a:stretch>
            <a:fillRect/>
          </a:stretch>
        </p:blipFill>
        <p:spPr bwMode="auto">
          <a:xfrm>
            <a:off x="323528" y="310124"/>
            <a:ext cx="2232248" cy="1397582"/>
          </a:xfrm>
          <a:prstGeom prst="rect">
            <a:avLst/>
          </a:prstGeom>
          <a:ln>
            <a:noFill/>
          </a:ln>
          <a:effectLst>
            <a:softEdge rad="112500"/>
          </a:effectLst>
        </p:spPr>
      </p:pic>
      <p:sp>
        <p:nvSpPr>
          <p:cNvPr id="5" name="Rectangle 4"/>
          <p:cNvSpPr/>
          <p:nvPr/>
        </p:nvSpPr>
        <p:spPr>
          <a:xfrm>
            <a:off x="2915816" y="476672"/>
            <a:ext cx="5976664" cy="1477328"/>
          </a:xfrm>
          <a:prstGeom prst="rect">
            <a:avLst/>
          </a:prstGeom>
        </p:spPr>
        <p:txBody>
          <a:bodyPr wrap="square">
            <a:spAutoFit/>
          </a:bodyPr>
          <a:lstStyle/>
          <a:p>
            <a:r>
              <a:rPr lang="fr-FR" b="1" dirty="0" smtClean="0">
                <a:latin typeface="Arial" pitchFamily="34" charset="0"/>
                <a:cs typeface="Arial" pitchFamily="34" charset="0"/>
              </a:rPr>
              <a:t>L’acupuncture</a:t>
            </a:r>
            <a:r>
              <a:rPr lang="fr-FR" dirty="0" smtClean="0">
                <a:latin typeface="Arial" pitchFamily="34" charset="0"/>
                <a:cs typeface="Arial" pitchFamily="34" charset="0"/>
              </a:rPr>
              <a:t> est l’implantation et la manipulation de fines aiguilles en divers points du corps visant à des fins thérapeutiques. Elle repose sur le concept de flux d’énergie, la bonne circulation entraineraient santé et équilibre.</a:t>
            </a:r>
            <a:endParaRPr lang="fr-FR" dirty="0">
              <a:latin typeface="Arial" pitchFamily="34" charset="0"/>
              <a:cs typeface="Arial" pitchFamily="34" charset="0"/>
            </a:endParaRPr>
          </a:p>
        </p:txBody>
      </p:sp>
      <p:pic>
        <p:nvPicPr>
          <p:cNvPr id="49160" name="Picture 8" descr="http://resolutionsante.com/wp-content/uploads/2014/05/pilates.jpg"/>
          <p:cNvPicPr>
            <a:picLocks noChangeAspect="1" noChangeArrowheads="1"/>
          </p:cNvPicPr>
          <p:nvPr/>
        </p:nvPicPr>
        <p:blipFill>
          <a:blip r:embed="rId3" cstate="print"/>
          <a:srcRect/>
          <a:stretch>
            <a:fillRect/>
          </a:stretch>
        </p:blipFill>
        <p:spPr bwMode="auto">
          <a:xfrm>
            <a:off x="6300192" y="2420888"/>
            <a:ext cx="2483500" cy="1656184"/>
          </a:xfrm>
          <a:prstGeom prst="rect">
            <a:avLst/>
          </a:prstGeom>
          <a:ln>
            <a:noFill/>
          </a:ln>
          <a:effectLst>
            <a:softEdge rad="112500"/>
          </a:effectLst>
        </p:spPr>
      </p:pic>
      <p:sp>
        <p:nvSpPr>
          <p:cNvPr id="8" name="ZoneTexte 7"/>
          <p:cNvSpPr txBox="1"/>
          <p:nvPr/>
        </p:nvSpPr>
        <p:spPr>
          <a:xfrm>
            <a:off x="251520" y="2852936"/>
            <a:ext cx="5976664" cy="1477328"/>
          </a:xfrm>
          <a:prstGeom prst="rect">
            <a:avLst/>
          </a:prstGeom>
          <a:noFill/>
        </p:spPr>
        <p:txBody>
          <a:bodyPr wrap="square" rtlCol="0">
            <a:spAutoFit/>
          </a:bodyPr>
          <a:lstStyle/>
          <a:p>
            <a:r>
              <a:rPr lang="fr-FR" b="1" dirty="0" smtClean="0">
                <a:latin typeface="Arial" pitchFamily="34" charset="0"/>
                <a:cs typeface="Arial" pitchFamily="34" charset="0"/>
              </a:rPr>
              <a:t>La méthode </a:t>
            </a:r>
            <a:r>
              <a:rPr lang="fr-FR" b="1" dirty="0" err="1" smtClean="0">
                <a:latin typeface="Arial" pitchFamily="34" charset="0"/>
                <a:cs typeface="Arial" pitchFamily="34" charset="0"/>
              </a:rPr>
              <a:t>pilate</a:t>
            </a:r>
            <a:r>
              <a:rPr lang="fr-FR" b="1" dirty="0" smtClean="0">
                <a:latin typeface="Arial" pitchFamily="34" charset="0"/>
                <a:cs typeface="Arial" pitchFamily="34" charset="0"/>
              </a:rPr>
              <a:t> </a:t>
            </a:r>
            <a:r>
              <a:rPr lang="fr-FR" dirty="0" smtClean="0">
                <a:latin typeface="Arial" pitchFamily="34" charset="0"/>
                <a:cs typeface="Arial" pitchFamily="34" charset="0"/>
              </a:rPr>
              <a:t>est un système d’exercice physique visant a rééquilibrer les muscles du corps. On renforce les muscles trop faible et décontracte ceux trop tendu par des exercices tout en faisant tenant compte du rythme de la respiration.</a:t>
            </a:r>
            <a:endParaRPr lang="fr-FR" dirty="0">
              <a:latin typeface="Arial" pitchFamily="34" charset="0"/>
              <a:cs typeface="Arial" pitchFamily="34" charset="0"/>
            </a:endParaRPr>
          </a:p>
        </p:txBody>
      </p:sp>
      <p:pic>
        <p:nvPicPr>
          <p:cNvPr id="49162" name="Picture 10" descr="http://aiolusnews.com/img/meditation.jpg"/>
          <p:cNvPicPr>
            <a:picLocks noChangeAspect="1" noChangeArrowheads="1"/>
          </p:cNvPicPr>
          <p:nvPr/>
        </p:nvPicPr>
        <p:blipFill>
          <a:blip r:embed="rId4" cstate="print"/>
          <a:srcRect/>
          <a:stretch>
            <a:fillRect/>
          </a:stretch>
        </p:blipFill>
        <p:spPr bwMode="auto">
          <a:xfrm>
            <a:off x="323528" y="4891607"/>
            <a:ext cx="2247423" cy="1489721"/>
          </a:xfrm>
          <a:prstGeom prst="rect">
            <a:avLst/>
          </a:prstGeom>
          <a:ln>
            <a:noFill/>
          </a:ln>
          <a:effectLst>
            <a:softEdge rad="112500"/>
          </a:effectLst>
        </p:spPr>
      </p:pic>
      <p:sp>
        <p:nvSpPr>
          <p:cNvPr id="10" name="ZoneTexte 9"/>
          <p:cNvSpPr txBox="1"/>
          <p:nvPr/>
        </p:nvSpPr>
        <p:spPr>
          <a:xfrm>
            <a:off x="2843808" y="5169966"/>
            <a:ext cx="6048673" cy="923330"/>
          </a:xfrm>
          <a:prstGeom prst="rect">
            <a:avLst/>
          </a:prstGeom>
          <a:noFill/>
        </p:spPr>
        <p:txBody>
          <a:bodyPr wrap="square" rtlCol="0">
            <a:spAutoFit/>
          </a:bodyPr>
          <a:lstStyle/>
          <a:p>
            <a:r>
              <a:rPr lang="fr-FR" b="1" dirty="0" smtClean="0">
                <a:latin typeface="Arial" pitchFamily="34" charset="0"/>
                <a:cs typeface="Arial" pitchFamily="34" charset="0"/>
              </a:rPr>
              <a:t>La méditation </a:t>
            </a:r>
            <a:r>
              <a:rPr lang="fr-FR" dirty="0" smtClean="0">
                <a:latin typeface="Arial" pitchFamily="34" charset="0"/>
                <a:cs typeface="Arial" pitchFamily="34" charset="0"/>
              </a:rPr>
              <a:t>est une pratique mentale ou spirituelle qui consiste à porter son attention sur un objet de pensée. Elle vise à la paix intérieur , à se relaxer.</a:t>
            </a:r>
            <a:endParaRPr lang="fr-FR"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Harmonie</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787175" y="2060848"/>
            <a:ext cx="1569660"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Les thérapies</a:t>
            </a:r>
            <a:endParaRPr lang="fr-FR" i="1" u="sng" dirty="0">
              <a:latin typeface="Arial" panose="020B0604020202020204" pitchFamily="34" charset="0"/>
              <a:cs typeface="Arial" panose="020B0604020202020204" pitchFamily="34" charset="0"/>
            </a:endParaRPr>
          </a:p>
        </p:txBody>
      </p:sp>
      <p:sp>
        <p:nvSpPr>
          <p:cNvPr id="5" name="ZoneTexte 4"/>
          <p:cNvSpPr txBox="1"/>
          <p:nvPr/>
        </p:nvSpPr>
        <p:spPr>
          <a:xfrm>
            <a:off x="755576" y="2996952"/>
            <a:ext cx="7848872" cy="2308324"/>
          </a:xfrm>
          <a:prstGeom prst="rect">
            <a:avLst/>
          </a:prstGeom>
          <a:noFill/>
        </p:spPr>
        <p:txBody>
          <a:bodyPr wrap="square" rtlCol="0">
            <a:spAutoFit/>
          </a:bodyPr>
          <a:lstStyle/>
          <a:p>
            <a:pPr algn="ctr"/>
            <a:r>
              <a:rPr lang="fr-FR" dirty="0" smtClean="0">
                <a:latin typeface="Arial" pitchFamily="34" charset="0"/>
                <a:cs typeface="Arial" pitchFamily="34" charset="0"/>
              </a:rPr>
              <a:t>Nous prenons ici le terme thérapie pour les personnes qui viennent demander de l’aide à un professionnel pour résoudre un quelconque problème de leur vies quotidienne, et non pas celles prescrite par un médecin pour résoudre des problèmes de santé ou d’ordre psychologique. </a:t>
            </a:r>
          </a:p>
          <a:p>
            <a:pPr algn="ctr"/>
            <a:r>
              <a:rPr lang="fr-FR" dirty="0" smtClean="0">
                <a:latin typeface="Arial" pitchFamily="34" charset="0"/>
                <a:cs typeface="Arial" pitchFamily="34" charset="0"/>
              </a:rPr>
              <a:t>Une thérapie vise à utiliser divers méthodes dans le but de découvrir d’où vient le fond du problème, pour tenter par la suite d’y remédier. </a:t>
            </a:r>
          </a:p>
          <a:p>
            <a:pPr algn="ctr"/>
            <a:r>
              <a:rPr lang="fr-FR" dirty="0" smtClean="0">
                <a:latin typeface="Arial" pitchFamily="34" charset="0"/>
                <a:cs typeface="Arial" pitchFamily="34" charset="0"/>
              </a:rPr>
              <a:t>Les thérapies peuvent aider une personne à se sentir mieux et de retrouver la forme d’un point de vue moral.</a:t>
            </a:r>
            <a:endParaRPr lang="fr-FR" dirty="0">
              <a:latin typeface="Arial" pitchFamily="34" charset="0"/>
              <a:cs typeface="Arial" pitchFamily="34" charset="0"/>
            </a:endParaRPr>
          </a:p>
        </p:txBody>
      </p:sp>
    </p:spTree>
    <p:extLst>
      <p:ext uri="{BB962C8B-B14F-4D97-AF65-F5344CB8AC3E}">
        <p14:creationId xmlns:p14="http://schemas.microsoft.com/office/powerpoint/2010/main" xmlns="" val="3970793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journal-astro.purevoyance.com/wp-content/uploads/2011/01/therapie-couple.jpg"/>
          <p:cNvPicPr>
            <a:picLocks noChangeAspect="1" noChangeArrowheads="1"/>
          </p:cNvPicPr>
          <p:nvPr/>
        </p:nvPicPr>
        <p:blipFill>
          <a:blip r:embed="rId2" cstate="print"/>
          <a:srcRect/>
          <a:stretch>
            <a:fillRect/>
          </a:stretch>
        </p:blipFill>
        <p:spPr bwMode="auto">
          <a:xfrm>
            <a:off x="323528" y="260648"/>
            <a:ext cx="2692115" cy="1794744"/>
          </a:xfrm>
          <a:prstGeom prst="rect">
            <a:avLst/>
          </a:prstGeom>
          <a:ln>
            <a:noFill/>
          </a:ln>
          <a:effectLst>
            <a:softEdge rad="112500"/>
          </a:effectLst>
        </p:spPr>
      </p:pic>
      <p:pic>
        <p:nvPicPr>
          <p:cNvPr id="52228" name="Picture 4" descr="http://medias.psychologies.com/storage/images/famille/relations-familiales/parents/articles-et-dossiers/la-therapie-familiale-systemique/293956-2-fre-FR/La-therapie-familiale-systemique_imagePanoramique500_220.jpg"/>
          <p:cNvPicPr>
            <a:picLocks noChangeAspect="1" noChangeArrowheads="1"/>
          </p:cNvPicPr>
          <p:nvPr/>
        </p:nvPicPr>
        <p:blipFill>
          <a:blip r:embed="rId3" cstate="print"/>
          <a:srcRect/>
          <a:stretch>
            <a:fillRect/>
          </a:stretch>
        </p:blipFill>
        <p:spPr bwMode="auto">
          <a:xfrm>
            <a:off x="5796136" y="2708920"/>
            <a:ext cx="2987824" cy="1314643"/>
          </a:xfrm>
          <a:prstGeom prst="rect">
            <a:avLst/>
          </a:prstGeom>
          <a:ln>
            <a:noFill/>
          </a:ln>
          <a:effectLst>
            <a:softEdge rad="112500"/>
          </a:effectLst>
        </p:spPr>
      </p:pic>
      <p:pic>
        <p:nvPicPr>
          <p:cNvPr id="52230" name="Picture 6" descr="http://medias.psychologies.com/storage/images/therapies/toutes-les-therapies/therapies-breves/articles-et-dossiers/retrouver-sa-libido-avec-la-sexotherapie/1684103-1-fre-FR/Retrouver-sa-libido-avec-la-sexotherapie_imagePanoramique500_220.jpg"/>
          <p:cNvPicPr>
            <a:picLocks noChangeAspect="1" noChangeArrowheads="1"/>
          </p:cNvPicPr>
          <p:nvPr/>
        </p:nvPicPr>
        <p:blipFill>
          <a:blip r:embed="rId4" cstate="print"/>
          <a:srcRect/>
          <a:stretch>
            <a:fillRect/>
          </a:stretch>
        </p:blipFill>
        <p:spPr bwMode="auto">
          <a:xfrm>
            <a:off x="251520" y="5013176"/>
            <a:ext cx="3289610" cy="1447429"/>
          </a:xfrm>
          <a:prstGeom prst="rect">
            <a:avLst/>
          </a:prstGeom>
          <a:ln>
            <a:noFill/>
          </a:ln>
          <a:effectLst>
            <a:softEdge rad="112500"/>
          </a:effectLst>
        </p:spPr>
      </p:pic>
      <p:sp>
        <p:nvSpPr>
          <p:cNvPr id="5" name="ZoneTexte 4"/>
          <p:cNvSpPr txBox="1"/>
          <p:nvPr/>
        </p:nvSpPr>
        <p:spPr>
          <a:xfrm>
            <a:off x="3563888" y="764704"/>
            <a:ext cx="5400600" cy="923330"/>
          </a:xfrm>
          <a:prstGeom prst="rect">
            <a:avLst/>
          </a:prstGeom>
          <a:noFill/>
        </p:spPr>
        <p:txBody>
          <a:bodyPr wrap="square" rtlCol="0">
            <a:spAutoFit/>
          </a:bodyPr>
          <a:lstStyle/>
          <a:p>
            <a:r>
              <a:rPr lang="fr-FR" dirty="0" smtClean="0">
                <a:latin typeface="Arial" pitchFamily="34" charset="0"/>
                <a:cs typeface="Arial" pitchFamily="34" charset="0"/>
              </a:rPr>
              <a:t>Les thérapies de couple se pratiquent naturellement à </a:t>
            </a:r>
            <a:r>
              <a:rPr lang="fr-FR" dirty="0" smtClean="0">
                <a:latin typeface="Arial" pitchFamily="34" charset="0"/>
                <a:cs typeface="Arial" pitchFamily="34" charset="0"/>
              </a:rPr>
              <a:t>deux</a:t>
            </a:r>
            <a:r>
              <a:rPr lang="fr-FR" dirty="0" smtClean="0">
                <a:latin typeface="Arial" pitchFamily="34" charset="0"/>
                <a:cs typeface="Arial" pitchFamily="34" charset="0"/>
              </a:rPr>
              <a:t>, ou le professionnel va tenter dé réconcilier par différentes méthodes le couple.</a:t>
            </a:r>
            <a:endParaRPr lang="fr-FR" dirty="0">
              <a:latin typeface="Arial" pitchFamily="34" charset="0"/>
              <a:cs typeface="Arial" pitchFamily="34" charset="0"/>
            </a:endParaRPr>
          </a:p>
        </p:txBody>
      </p:sp>
      <p:sp>
        <p:nvSpPr>
          <p:cNvPr id="6" name="ZoneTexte 5"/>
          <p:cNvSpPr txBox="1"/>
          <p:nvPr/>
        </p:nvSpPr>
        <p:spPr>
          <a:xfrm>
            <a:off x="395536" y="3068960"/>
            <a:ext cx="4752528" cy="923330"/>
          </a:xfrm>
          <a:prstGeom prst="rect">
            <a:avLst/>
          </a:prstGeom>
          <a:noFill/>
        </p:spPr>
        <p:txBody>
          <a:bodyPr wrap="square" rtlCol="0">
            <a:spAutoFit/>
          </a:bodyPr>
          <a:lstStyle/>
          <a:p>
            <a:r>
              <a:rPr lang="fr-FR" dirty="0" smtClean="0">
                <a:latin typeface="Arial" pitchFamily="34" charset="0"/>
                <a:cs typeface="Arial" pitchFamily="34" charset="0"/>
              </a:rPr>
              <a:t>Les thérapies familiales ont pour but de </a:t>
            </a:r>
            <a:r>
              <a:rPr lang="fr-FR" dirty="0" smtClean="0">
                <a:latin typeface="Arial" pitchFamily="34" charset="0"/>
                <a:cs typeface="Arial" pitchFamily="34" charset="0"/>
              </a:rPr>
              <a:t>renouer le </a:t>
            </a:r>
            <a:r>
              <a:rPr lang="fr-FR" dirty="0" smtClean="0">
                <a:latin typeface="Arial" pitchFamily="34" charset="0"/>
                <a:cs typeface="Arial" pitchFamily="34" charset="0"/>
              </a:rPr>
              <a:t>dialogue entre les membres , et d’aider chacun à trouver sa place</a:t>
            </a:r>
            <a:endParaRPr lang="fr-FR" dirty="0">
              <a:latin typeface="Arial" pitchFamily="34" charset="0"/>
              <a:cs typeface="Arial" pitchFamily="34" charset="0"/>
            </a:endParaRPr>
          </a:p>
        </p:txBody>
      </p:sp>
      <p:sp>
        <p:nvSpPr>
          <p:cNvPr id="7" name="ZoneTexte 6"/>
          <p:cNvSpPr txBox="1"/>
          <p:nvPr/>
        </p:nvSpPr>
        <p:spPr>
          <a:xfrm>
            <a:off x="3923928" y="5301208"/>
            <a:ext cx="4752528" cy="923330"/>
          </a:xfrm>
          <a:prstGeom prst="rect">
            <a:avLst/>
          </a:prstGeom>
          <a:noFill/>
        </p:spPr>
        <p:txBody>
          <a:bodyPr wrap="square" rtlCol="0">
            <a:spAutoFit/>
          </a:bodyPr>
          <a:lstStyle/>
          <a:p>
            <a:r>
              <a:rPr lang="fr-FR" dirty="0" smtClean="0">
                <a:latin typeface="Arial" pitchFamily="34" charset="0"/>
                <a:cs typeface="Arial" pitchFamily="34" charset="0"/>
              </a:rPr>
              <a:t>La sexothérapie peut aider les couples à comprendre pourquoi leurs sexualités se détériorent</a:t>
            </a:r>
            <a:endParaRPr lang="fr-FR"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 name="ZoneTexte 5"/>
          <p:cNvSpPr txBox="1"/>
          <p:nvPr/>
        </p:nvSpPr>
        <p:spPr>
          <a:xfrm>
            <a:off x="230374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sp>
        <p:nvSpPr>
          <p:cNvPr id="7" name="ZoneTexte 6"/>
          <p:cNvSpPr txBox="1"/>
          <p:nvPr/>
        </p:nvSpPr>
        <p:spPr>
          <a:xfrm>
            <a:off x="971600" y="2492896"/>
            <a:ext cx="7488832" cy="400110"/>
          </a:xfrm>
          <a:prstGeom prst="rect">
            <a:avLst/>
          </a:prstGeom>
          <a:noFill/>
        </p:spPr>
        <p:txBody>
          <a:bodyPr wrap="square" rtlCol="0">
            <a:spAutoFit/>
          </a:bodyPr>
          <a:lstStyle/>
          <a:p>
            <a:pPr algn="ctr"/>
            <a:r>
              <a:rPr lang="fr-FR" sz="2000" i="1" u="sng" dirty="0" smtClean="0">
                <a:latin typeface="Arial" panose="020B0604020202020204" pitchFamily="34" charset="0"/>
                <a:cs typeface="Arial" panose="020B0604020202020204" pitchFamily="34" charset="0"/>
              </a:rPr>
              <a:t>Définition du concept</a:t>
            </a:r>
            <a:endParaRPr lang="fr-FR" sz="2000" i="1" u="sng" dirty="0">
              <a:latin typeface="Arial" panose="020B0604020202020204" pitchFamily="34" charset="0"/>
              <a:cs typeface="Arial" panose="020B0604020202020204" pitchFamily="34" charset="0"/>
            </a:endParaRPr>
          </a:p>
        </p:txBody>
      </p:sp>
      <p:sp>
        <p:nvSpPr>
          <p:cNvPr id="3" name="ZoneTexte 2"/>
          <p:cNvSpPr txBox="1"/>
          <p:nvPr/>
        </p:nvSpPr>
        <p:spPr>
          <a:xfrm>
            <a:off x="755576" y="3501008"/>
            <a:ext cx="7704856" cy="1754326"/>
          </a:xfrm>
          <a:prstGeom prst="rect">
            <a:avLst/>
          </a:prstGeom>
          <a:noFill/>
        </p:spPr>
        <p:txBody>
          <a:bodyPr wrap="square" rtlCol="0">
            <a:spAutoFit/>
          </a:bodyPr>
          <a:lstStyle/>
          <a:p>
            <a:pPr algn="just"/>
            <a:r>
              <a:rPr lang="fr-FR" dirty="0" smtClean="0">
                <a:latin typeface="Arial" panose="020B0604020202020204" pitchFamily="34" charset="0"/>
                <a:cs typeface="Arial" panose="020B0604020202020204" pitchFamily="34" charset="0"/>
              </a:rPr>
              <a:t>Le soin est l’attention qu’un individu porte à faire quelque chose et à l’entretenir avec propreté, de le présenter avec netteté et minutie.</a:t>
            </a:r>
          </a:p>
          <a:p>
            <a:pPr algn="just"/>
            <a:endParaRPr lang="fr-FR"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A travers le soin, le souci de bien faire est facilement identifiable, tout comme la charge, le devoir de veiller sur quelque chose et de s’en occuper.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70793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 name="ZoneTexte 5"/>
          <p:cNvSpPr txBox="1"/>
          <p:nvPr/>
        </p:nvSpPr>
        <p:spPr>
          <a:xfrm>
            <a:off x="230374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cxnSp>
        <p:nvCxnSpPr>
          <p:cNvPr id="4" name="Connecteur droit avec flèche 3"/>
          <p:cNvCxnSpPr/>
          <p:nvPr/>
        </p:nvCxnSpPr>
        <p:spPr>
          <a:xfrm flipH="1">
            <a:off x="2987824" y="1805252"/>
            <a:ext cx="1440160" cy="16957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a:off x="4477219" y="1772816"/>
            <a:ext cx="1534941" cy="1728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ZoneTexte 2"/>
          <p:cNvSpPr txBox="1"/>
          <p:nvPr/>
        </p:nvSpPr>
        <p:spPr>
          <a:xfrm>
            <a:off x="3779912" y="4028052"/>
            <a:ext cx="1728192"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Le service</a:t>
            </a:r>
            <a:endParaRPr lang="fr-FR" dirty="0">
              <a:latin typeface="Arial" panose="020B0604020202020204" pitchFamily="34" charset="0"/>
              <a:cs typeface="Arial" panose="020B0604020202020204" pitchFamily="34" charset="0"/>
            </a:endParaRPr>
          </a:p>
        </p:txBody>
      </p:sp>
      <p:sp>
        <p:nvSpPr>
          <p:cNvPr id="10" name="ZoneTexte 9"/>
          <p:cNvSpPr txBox="1"/>
          <p:nvPr/>
        </p:nvSpPr>
        <p:spPr>
          <a:xfrm>
            <a:off x="1401641" y="3658720"/>
            <a:ext cx="1804214"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Le produit</a:t>
            </a:r>
            <a:endParaRPr lang="fr-FR" dirty="0">
              <a:latin typeface="Arial" panose="020B0604020202020204" pitchFamily="34" charset="0"/>
              <a:cs typeface="Arial" panose="020B0604020202020204" pitchFamily="34" charset="0"/>
            </a:endParaRPr>
          </a:p>
        </p:txBody>
      </p:sp>
      <p:cxnSp>
        <p:nvCxnSpPr>
          <p:cNvPr id="8" name="Connecteur droit avec flèche 7"/>
          <p:cNvCxnSpPr/>
          <p:nvPr/>
        </p:nvCxnSpPr>
        <p:spPr>
          <a:xfrm>
            <a:off x="4477219" y="1805252"/>
            <a:ext cx="0" cy="20557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ZoneTexte 14"/>
          <p:cNvSpPr txBox="1"/>
          <p:nvPr/>
        </p:nvSpPr>
        <p:spPr>
          <a:xfrm>
            <a:off x="5508104" y="3704886"/>
            <a:ext cx="2736304" cy="646331"/>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Le service couplé au produit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55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966710" y="2060848"/>
            <a:ext cx="1210589"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 produit</a:t>
            </a:r>
            <a:endParaRPr lang="fr-FR" i="1" u="sng" dirty="0">
              <a:latin typeface="Arial" panose="020B0604020202020204" pitchFamily="34" charset="0"/>
              <a:cs typeface="Arial" panose="020B0604020202020204" pitchFamily="34" charset="0"/>
            </a:endParaRPr>
          </a:p>
        </p:txBody>
      </p:sp>
      <p:sp>
        <p:nvSpPr>
          <p:cNvPr id="6" name="ZoneTexte 5"/>
          <p:cNvSpPr txBox="1"/>
          <p:nvPr/>
        </p:nvSpPr>
        <p:spPr>
          <a:xfrm>
            <a:off x="377280" y="2780928"/>
            <a:ext cx="8299176" cy="3970318"/>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Le produit est ici la définition du </a:t>
            </a:r>
            <a:r>
              <a:rPr lang="fr-FR" i="1" u="sng" dirty="0" smtClean="0">
                <a:latin typeface="Arial" panose="020B0604020202020204" pitchFamily="34" charset="0"/>
                <a:cs typeface="Arial" panose="020B0604020202020204" pitchFamily="34" charset="0"/>
              </a:rPr>
              <a:t>produit cosmétique</a:t>
            </a:r>
            <a:r>
              <a:rPr lang="fr-FR" dirty="0" smtClean="0">
                <a:latin typeface="Arial" panose="020B0604020202020204" pitchFamily="34" charset="0"/>
                <a:cs typeface="Arial" panose="020B0604020202020204" pitchFamily="34" charset="0"/>
              </a:rPr>
              <a:t>, c’est-à-dire une substance ou une préparation destinée à être mise en contact avec les diverses parties superficielles du corps humain - tel que l’épiderme, les systèmes pileux et capillaires,  les ongles, les lèvres… – en vue, principalement de les nettoyer, de les parfumer ou d’en modifier l’aspect, de les protéger et de les maintenir en bon état.</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Les produits cosmétiques sont disponibles aussi bien dans des magasins de cosmétiques spécialisés qu’en grande distribution.</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consommateur cherche ici, par l’utilisation de ces produits cosmétiques, </a:t>
            </a:r>
            <a:r>
              <a:rPr lang="fr-FR" dirty="0">
                <a:latin typeface="Arial" panose="020B0604020202020204" pitchFamily="34" charset="0"/>
                <a:cs typeface="Arial" panose="020B0604020202020204" pitchFamily="34" charset="0"/>
              </a:rPr>
              <a:t>à</a:t>
            </a:r>
            <a:r>
              <a:rPr lang="fr-FR" dirty="0" smtClean="0">
                <a:latin typeface="Arial" panose="020B0604020202020204" pitchFamily="34" charset="0"/>
                <a:cs typeface="Arial" panose="020B0604020202020204" pitchFamily="34" charset="0"/>
              </a:rPr>
              <a:t> prendre soin lui-même de son corps et notamment de son apparence physique, de sa « forme ». </a:t>
            </a: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5879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8295" y="2924944"/>
            <a:ext cx="7056784" cy="1200329"/>
          </a:xfrm>
          <a:prstGeom prst="rect">
            <a:avLst/>
          </a:prstGeom>
          <a:noFill/>
        </p:spPr>
        <p:txBody>
          <a:bodyPr wrap="square" rtlCol="0">
            <a:spAutoFit/>
          </a:bodyPr>
          <a:lstStyle/>
          <a:p>
            <a:pPr algn="just"/>
            <a:r>
              <a:rPr lang="fr-FR" i="1" dirty="0">
                <a:latin typeface="Arial" panose="020B0604020202020204" pitchFamily="34" charset="0"/>
                <a:cs typeface="Arial" panose="020B0604020202020204" pitchFamily="34" charset="0"/>
              </a:rPr>
              <a:t>Exemples : un masque de beauté, une crème corporelle hydratante, un produit de coiffage, un vernis fortifiant pour les ongles, un baume </a:t>
            </a:r>
            <a:r>
              <a:rPr lang="fr-FR" i="1" dirty="0" smtClean="0">
                <a:latin typeface="Arial" panose="020B0604020202020204" pitchFamily="34" charset="0"/>
                <a:cs typeface="Arial" panose="020B0604020202020204" pitchFamily="34" charset="0"/>
              </a:rPr>
              <a:t>réparateur </a:t>
            </a:r>
            <a:r>
              <a:rPr lang="fr-FR" i="1" dirty="0">
                <a:latin typeface="Arial" panose="020B0604020202020204" pitchFamily="34" charset="0"/>
                <a:cs typeface="Arial" panose="020B0604020202020204" pitchFamily="34" charset="0"/>
              </a:rPr>
              <a:t>pour les lèvres…</a:t>
            </a:r>
          </a:p>
          <a:p>
            <a:endParaRPr lang="fr-FR" dirty="0"/>
          </a:p>
        </p:txBody>
      </p:sp>
      <p:sp>
        <p:nvSpPr>
          <p:cNvPr id="3" name="Rectangle à coins arrondis 2"/>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 name="ZoneTexte 3"/>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sp>
        <p:nvSpPr>
          <p:cNvPr id="5" name="Rectangle 4"/>
          <p:cNvSpPr/>
          <p:nvPr/>
        </p:nvSpPr>
        <p:spPr>
          <a:xfrm>
            <a:off x="3966710" y="2060848"/>
            <a:ext cx="1210589"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 produit</a:t>
            </a:r>
            <a:endParaRPr lang="fr-FR" i="1" u="sng" dirty="0">
              <a:latin typeface="Arial" panose="020B0604020202020204" pitchFamily="34" charset="0"/>
              <a:cs typeface="Arial" panose="020B0604020202020204" pitchFamily="34" charset="0"/>
            </a:endParaRPr>
          </a:p>
        </p:txBody>
      </p:sp>
      <p:pic>
        <p:nvPicPr>
          <p:cNvPr id="1026" name="Picture 2" descr="C:\Users\Hermine\Downloads\masque-hydratant-visage-10517513pyvbx_20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984" y="4125273"/>
            <a:ext cx="1900768" cy="190076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ermine\Downloads\téléchargement (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0883" y="4108037"/>
            <a:ext cx="1963105" cy="196310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Hermine\Downloads\images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3823" y="3899442"/>
            <a:ext cx="809625" cy="21717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Hermine\Downloads\images (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77299" y="4032792"/>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Hermine\Downloads\petit-marseillais-baume-reparateur174x18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82299" y="4189832"/>
            <a:ext cx="1657350" cy="1771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954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921829" y="2060848"/>
            <a:ext cx="1300356"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 service </a:t>
            </a:r>
            <a:endParaRPr lang="fr-FR" i="1" u="sng" dirty="0">
              <a:latin typeface="Arial" panose="020B0604020202020204" pitchFamily="34" charset="0"/>
              <a:cs typeface="Arial" panose="020B0604020202020204" pitchFamily="34" charset="0"/>
            </a:endParaRPr>
          </a:p>
        </p:txBody>
      </p:sp>
      <p:sp>
        <p:nvSpPr>
          <p:cNvPr id="6" name="ZoneTexte 5"/>
          <p:cNvSpPr txBox="1"/>
          <p:nvPr/>
        </p:nvSpPr>
        <p:spPr>
          <a:xfrm>
            <a:off x="467544" y="2924944"/>
            <a:ext cx="8280920" cy="3416320"/>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Le service est ici celui proposé par un professionnel, comme celui d’un coach. Plus précisément, les </a:t>
            </a:r>
            <a:r>
              <a:rPr lang="fr-FR" dirty="0" err="1" smtClean="0">
                <a:latin typeface="Arial" panose="020B0604020202020204" pitchFamily="34" charset="0"/>
                <a:cs typeface="Arial" panose="020B0604020202020204" pitchFamily="34" charset="0"/>
              </a:rPr>
              <a:t>coachs</a:t>
            </a:r>
            <a:r>
              <a:rPr lang="fr-FR" dirty="0" smtClean="0">
                <a:latin typeface="Arial" panose="020B0604020202020204" pitchFamily="34" charset="0"/>
                <a:cs typeface="Arial" panose="020B0604020202020204" pitchFamily="34" charset="0"/>
              </a:rPr>
              <a:t> accompagnent les individus de manière individuelle ou en groupe en tenant compte de leurs attentes spécifiques dans leur quête de bien être, en répondant à leurs besoin par un programme adapté et personnalisé.</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Les </a:t>
            </a:r>
            <a:r>
              <a:rPr lang="fr-FR" dirty="0" err="1" smtClean="0">
                <a:latin typeface="Arial" panose="020B0604020202020204" pitchFamily="34" charset="0"/>
                <a:cs typeface="Arial" panose="020B0604020202020204" pitchFamily="34" charset="0"/>
              </a:rPr>
              <a:t>coachs</a:t>
            </a:r>
            <a:r>
              <a:rPr lang="fr-FR" dirty="0" smtClean="0">
                <a:latin typeface="Arial" panose="020B0604020202020204" pitchFamily="34" charset="0"/>
                <a:cs typeface="Arial" panose="020B0604020202020204" pitchFamily="34" charset="0"/>
              </a:rPr>
              <a:t> exercent principalement au domicilie de leurs clients avec leur propre matériel.</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Les consommateur cherche ici l’appui d’un professionnel dans la réalisation de leurs besoins, qui a la responsabilité de veiller sur son client et d’en prendre soin.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934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 name="ZoneTexte 2"/>
          <p:cNvSpPr txBox="1"/>
          <p:nvPr/>
        </p:nvSpPr>
        <p:spPr>
          <a:xfrm>
            <a:off x="1907704" y="836712"/>
            <a:ext cx="5472608" cy="58477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Energie</a:t>
            </a:r>
            <a:endParaRPr lang="fr-FR" sz="3200" dirty="0">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2483768" y="1772816"/>
            <a:ext cx="1296144" cy="1728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Connecteur droit avec flèche 6"/>
          <p:cNvCxnSpPr>
            <a:stCxn id="2" idx="2"/>
          </p:cNvCxnSpPr>
          <p:nvPr/>
        </p:nvCxnSpPr>
        <p:spPr>
          <a:xfrm>
            <a:off x="4644008" y="1772816"/>
            <a:ext cx="0" cy="180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a:off x="5652120" y="1772816"/>
            <a:ext cx="1368152" cy="1584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540568" y="3573016"/>
            <a:ext cx="5832648" cy="400110"/>
          </a:xfrm>
          <a:prstGeom prst="rect">
            <a:avLst/>
          </a:prstGeom>
          <a:noFill/>
        </p:spPr>
        <p:txBody>
          <a:bodyPr wrap="square" rtlCol="0">
            <a:spAutoFit/>
          </a:bodyPr>
          <a:lstStyle/>
          <a:p>
            <a:pPr algn="ctr"/>
            <a:r>
              <a:rPr lang="fr-FR" sz="2000" dirty="0" smtClean="0">
                <a:latin typeface="Arial" panose="020B0604020202020204" pitchFamily="34" charset="0"/>
                <a:cs typeface="Arial" panose="020B0604020202020204" pitchFamily="34" charset="0"/>
              </a:rPr>
              <a:t>Les produits communs</a:t>
            </a:r>
            <a:endParaRPr lang="fr-FR" sz="2000" dirty="0">
              <a:latin typeface="Arial" panose="020B0604020202020204" pitchFamily="34" charset="0"/>
              <a:cs typeface="Arial" panose="020B0604020202020204" pitchFamily="34" charset="0"/>
            </a:endParaRPr>
          </a:p>
        </p:txBody>
      </p:sp>
      <p:sp>
        <p:nvSpPr>
          <p:cNvPr id="11" name="ZoneTexte 10"/>
          <p:cNvSpPr txBox="1"/>
          <p:nvPr/>
        </p:nvSpPr>
        <p:spPr>
          <a:xfrm>
            <a:off x="3779912" y="3645024"/>
            <a:ext cx="1728192" cy="64633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Les produits spécifiques</a:t>
            </a:r>
            <a:endParaRPr lang="fr-FR" dirty="0">
              <a:latin typeface="Arial" panose="020B0604020202020204" pitchFamily="34" charset="0"/>
              <a:cs typeface="Arial" panose="020B0604020202020204" pitchFamily="34" charset="0"/>
            </a:endParaRPr>
          </a:p>
        </p:txBody>
      </p:sp>
      <p:sp>
        <p:nvSpPr>
          <p:cNvPr id="10" name="ZoneTexte 9"/>
          <p:cNvSpPr txBox="1"/>
          <p:nvPr/>
        </p:nvSpPr>
        <p:spPr>
          <a:xfrm>
            <a:off x="5796136" y="3429000"/>
            <a:ext cx="2520280" cy="369332"/>
          </a:xfrm>
          <a:prstGeom prst="rect">
            <a:avLst/>
          </a:prstGeom>
          <a:noFill/>
        </p:spPr>
        <p:txBody>
          <a:bodyPr wrap="square" rtlCol="0">
            <a:spAutoFit/>
          </a:bodyPr>
          <a:lstStyle/>
          <a:p>
            <a:endParaRPr lang="fr-FR" dirty="0"/>
          </a:p>
        </p:txBody>
      </p:sp>
      <p:sp>
        <p:nvSpPr>
          <p:cNvPr id="12" name="ZoneTexte 11"/>
          <p:cNvSpPr txBox="1"/>
          <p:nvPr/>
        </p:nvSpPr>
        <p:spPr>
          <a:xfrm>
            <a:off x="6156176" y="3501008"/>
            <a:ext cx="1728192" cy="64633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Le but à atteindre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5584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921829" y="2060848"/>
            <a:ext cx="1300356"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 service </a:t>
            </a:r>
            <a:endParaRPr lang="fr-FR" i="1" u="sng" dirty="0">
              <a:latin typeface="Arial" panose="020B0604020202020204" pitchFamily="34" charset="0"/>
              <a:cs typeface="Arial" panose="020B0604020202020204" pitchFamily="34" charset="0"/>
            </a:endParaRPr>
          </a:p>
        </p:txBody>
      </p:sp>
      <p:sp>
        <p:nvSpPr>
          <p:cNvPr id="5" name="ZoneTexte 4"/>
          <p:cNvSpPr txBox="1"/>
          <p:nvPr/>
        </p:nvSpPr>
        <p:spPr>
          <a:xfrm>
            <a:off x="683568" y="2852936"/>
            <a:ext cx="7704856" cy="584775"/>
          </a:xfrm>
          <a:prstGeom prst="rect">
            <a:avLst/>
          </a:prstGeom>
          <a:noFill/>
        </p:spPr>
        <p:txBody>
          <a:bodyPr wrap="square" rtlCol="0">
            <a:spAutoFit/>
          </a:bodyPr>
          <a:lstStyle/>
          <a:p>
            <a:r>
              <a:rPr lang="fr-FR" sz="1600" i="1" dirty="0" smtClean="0">
                <a:latin typeface="Arial" panose="020B0604020202020204" pitchFamily="34" charset="0"/>
                <a:cs typeface="Arial" panose="020B0604020202020204" pitchFamily="34" charset="0"/>
              </a:rPr>
              <a:t>Exemples : les </a:t>
            </a:r>
            <a:r>
              <a:rPr lang="fr-FR" sz="1600" i="1" dirty="0" err="1" smtClean="0">
                <a:latin typeface="Arial" panose="020B0604020202020204" pitchFamily="34" charset="0"/>
                <a:cs typeface="Arial" panose="020B0604020202020204" pitchFamily="34" charset="0"/>
              </a:rPr>
              <a:t>coachs</a:t>
            </a:r>
            <a:r>
              <a:rPr lang="fr-FR" sz="1600" i="1" dirty="0" smtClean="0">
                <a:latin typeface="Arial" panose="020B0604020202020204" pitchFamily="34" charset="0"/>
                <a:cs typeface="Arial" panose="020B0604020202020204" pitchFamily="34" charset="0"/>
              </a:rPr>
              <a:t> peuvent exercer dans diverses domaines tel ceux du sport, de l’habillement, de la nutrition… </a:t>
            </a:r>
            <a:endParaRPr lang="fr-FR" sz="1600" i="1" dirty="0">
              <a:latin typeface="Arial" panose="020B0604020202020204" pitchFamily="34" charset="0"/>
              <a:cs typeface="Arial" panose="020B0604020202020204" pitchFamily="34" charset="0"/>
            </a:endParaRPr>
          </a:p>
        </p:txBody>
      </p:sp>
      <p:pic>
        <p:nvPicPr>
          <p:cNvPr id="3074" name="Picture 2" descr="C:\Users\Hermine\Downloads\images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4077072"/>
            <a:ext cx="230505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Hermine\Downloads\téléchargement (1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1008" y="4477122"/>
            <a:ext cx="2286000" cy="15811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Hermine\Downloads\images (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4315197"/>
            <a:ext cx="2619375"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609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2940794" y="2060848"/>
            <a:ext cx="3262432"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 service couplé à un produit</a:t>
            </a:r>
            <a:endParaRPr lang="fr-FR" i="1" u="sng" dirty="0">
              <a:latin typeface="Arial" panose="020B0604020202020204" pitchFamily="34" charset="0"/>
              <a:cs typeface="Arial" panose="020B0604020202020204" pitchFamily="34" charset="0"/>
            </a:endParaRPr>
          </a:p>
        </p:txBody>
      </p:sp>
      <p:sp>
        <p:nvSpPr>
          <p:cNvPr id="6" name="ZoneTexte 5"/>
          <p:cNvSpPr txBox="1"/>
          <p:nvPr/>
        </p:nvSpPr>
        <p:spPr>
          <a:xfrm>
            <a:off x="683568" y="2610683"/>
            <a:ext cx="7920880" cy="4247317"/>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Le service couplé à un produit est ici en rapport avec les </a:t>
            </a:r>
            <a:r>
              <a:rPr lang="fr-FR" i="1" u="sng" dirty="0" smtClean="0">
                <a:latin typeface="Arial" panose="020B0604020202020204" pitchFamily="34" charset="0"/>
                <a:cs typeface="Arial" panose="020B0604020202020204" pitchFamily="34" charset="0"/>
              </a:rPr>
              <a:t>soins corporels</a:t>
            </a:r>
            <a:r>
              <a:rPr lang="fr-FR" dirty="0" smtClean="0">
                <a:latin typeface="Arial" panose="020B0604020202020204" pitchFamily="34" charset="0"/>
                <a:cs typeface="Arial" panose="020B0604020202020204" pitchFamily="34" charset="0"/>
              </a:rPr>
              <a:t>, réalisés par des spécialistes du soin du corps comme des esthéticiennes et des massothérapeutes qui utilisent des produits cosmétiques dont les soins peuvent être de nature préventive ou curative, dans le but d’améliorer et de maintenir l’apparence d’un individu, de veiller à son bien-être physique et psychologique. </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Ces soins se réalisent généralement en instituts spécialisés, ils peuvent aussi s’effectuer à domicile. </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consommateur cherche ici à prendre soin de lui que ce soit physiquement ou mentalement, par le bien-être que ces soins procurent, mais ne cherche plus à le faire lui-même plutôt par le biais du service et du  savoir-faire d’un expert des soins corporels.</a:t>
            </a: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9348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75656" y="548680"/>
            <a:ext cx="6336704"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ZoneTexte 2"/>
          <p:cNvSpPr txBox="1"/>
          <p:nvPr/>
        </p:nvSpPr>
        <p:spPr>
          <a:xfrm>
            <a:off x="2123728" y="836712"/>
            <a:ext cx="468052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Soin</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3953887" y="2060848"/>
            <a:ext cx="1236237" cy="369332"/>
          </a:xfrm>
          <a:prstGeom prst="rect">
            <a:avLst/>
          </a:prstGeom>
        </p:spPr>
        <p:txBody>
          <a:bodyPr wrap="none">
            <a:spAutoFit/>
          </a:bodyPr>
          <a:lstStyle/>
          <a:p>
            <a:pPr algn="ctr"/>
            <a:r>
              <a:rPr lang="fr-FR" i="1" u="sng" dirty="0" smtClean="0">
                <a:latin typeface="Arial" panose="020B0604020202020204" pitchFamily="34" charset="0"/>
                <a:cs typeface="Arial" panose="020B0604020202020204" pitchFamily="34" charset="0"/>
              </a:rPr>
              <a:t>Le service</a:t>
            </a:r>
            <a:endParaRPr lang="fr-FR" i="1" u="sng" dirty="0">
              <a:latin typeface="Arial" panose="020B0604020202020204" pitchFamily="34" charset="0"/>
              <a:cs typeface="Arial" panose="020B0604020202020204" pitchFamily="34" charset="0"/>
            </a:endParaRPr>
          </a:p>
        </p:txBody>
      </p:sp>
      <p:sp>
        <p:nvSpPr>
          <p:cNvPr id="5" name="ZoneTexte 4"/>
          <p:cNvSpPr txBox="1"/>
          <p:nvPr/>
        </p:nvSpPr>
        <p:spPr>
          <a:xfrm>
            <a:off x="467544" y="2924944"/>
            <a:ext cx="8136904" cy="830997"/>
          </a:xfrm>
          <a:prstGeom prst="rect">
            <a:avLst/>
          </a:prstGeom>
          <a:noFill/>
        </p:spPr>
        <p:txBody>
          <a:bodyPr wrap="square" rtlCol="0">
            <a:spAutoFit/>
          </a:bodyPr>
          <a:lstStyle/>
          <a:p>
            <a:pPr algn="just"/>
            <a:r>
              <a:rPr lang="fr-FR" sz="1600" i="1" dirty="0" smtClean="0">
                <a:latin typeface="Arial" panose="020B0604020202020204" pitchFamily="34" charset="0"/>
                <a:cs typeface="Arial" panose="020B0604020202020204" pitchFamily="34" charset="0"/>
              </a:rPr>
              <a:t>Exemples : soins de raffermissement des tissus, remodelage de la silhouette, amélioration de la circulation, </a:t>
            </a:r>
            <a:r>
              <a:rPr lang="fr-FR" sz="1600" i="1" dirty="0" err="1" smtClean="0">
                <a:latin typeface="Arial" panose="020B0604020202020204" pitchFamily="34" charset="0"/>
                <a:cs typeface="Arial" panose="020B0604020202020204" pitchFamily="34" charset="0"/>
              </a:rPr>
              <a:t>re</a:t>
            </a:r>
            <a:r>
              <a:rPr lang="fr-FR" sz="1600" i="1" dirty="0" smtClean="0">
                <a:latin typeface="Arial" panose="020B0604020202020204" pitchFamily="34" charset="0"/>
                <a:cs typeface="Arial" panose="020B0604020202020204" pitchFamily="34" charset="0"/>
              </a:rPr>
              <a:t>-minéralisation de la peau, aide à la remise en forme, favorisation de la relaxation, massages, spas…</a:t>
            </a:r>
            <a:endParaRPr lang="fr-FR" sz="1600" i="1" dirty="0">
              <a:latin typeface="Arial" panose="020B0604020202020204" pitchFamily="34" charset="0"/>
              <a:cs typeface="Arial" panose="020B0604020202020204" pitchFamily="34" charset="0"/>
            </a:endParaRPr>
          </a:p>
        </p:txBody>
      </p:sp>
      <p:pic>
        <p:nvPicPr>
          <p:cNvPr id="2051" name="Picture 3" descr="C:\Users\Hermine\Downloads\images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005064"/>
            <a:ext cx="2047875" cy="22288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Hermine\Downloads\téléchargement (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4653135"/>
            <a:ext cx="2315550" cy="16208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Hermine\Downloads\images (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13441" y="4635720"/>
            <a:ext cx="2790825" cy="1638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11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187624" y="2204864"/>
            <a:ext cx="6768752" cy="20882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3200" dirty="0" smtClean="0">
                <a:latin typeface="Arial" panose="020B0604020202020204" pitchFamily="34" charset="0"/>
                <a:cs typeface="Arial" panose="020B0604020202020204" pitchFamily="34" charset="0"/>
              </a:rPr>
              <a:t>FIN !</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6803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75656" y="548680"/>
            <a:ext cx="6336704"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5" name="ZoneTexte 4"/>
          <p:cNvSpPr txBox="1"/>
          <p:nvPr/>
        </p:nvSpPr>
        <p:spPr>
          <a:xfrm>
            <a:off x="1907704" y="836712"/>
            <a:ext cx="5472608" cy="58477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Energie</a:t>
            </a:r>
            <a:endParaRPr lang="fr-FR" sz="3200" dirty="0">
              <a:latin typeface="Arial" panose="020B0604020202020204" pitchFamily="34" charset="0"/>
              <a:cs typeface="Arial" panose="020B0604020202020204" pitchFamily="34" charset="0"/>
            </a:endParaRPr>
          </a:p>
        </p:txBody>
      </p:sp>
      <p:sp>
        <p:nvSpPr>
          <p:cNvPr id="6" name="ZoneTexte 5"/>
          <p:cNvSpPr txBox="1"/>
          <p:nvPr/>
        </p:nvSpPr>
        <p:spPr>
          <a:xfrm>
            <a:off x="1763688" y="2060848"/>
            <a:ext cx="5832648" cy="400110"/>
          </a:xfrm>
          <a:prstGeom prst="rect">
            <a:avLst/>
          </a:prstGeom>
          <a:noFill/>
        </p:spPr>
        <p:txBody>
          <a:bodyPr wrap="square" rtlCol="0">
            <a:spAutoFit/>
          </a:bodyPr>
          <a:lstStyle/>
          <a:p>
            <a:pPr algn="ctr"/>
            <a:r>
              <a:rPr lang="fr-FR" sz="2000" i="1" u="sng" dirty="0" smtClean="0">
                <a:latin typeface="Arial" panose="020B0604020202020204" pitchFamily="34" charset="0"/>
                <a:cs typeface="Arial" panose="020B0604020202020204" pitchFamily="34" charset="0"/>
              </a:rPr>
              <a:t>Les aliments communs</a:t>
            </a:r>
            <a:endParaRPr lang="fr-FR" sz="2000" i="1" u="sng" dirty="0">
              <a:latin typeface="Arial" panose="020B0604020202020204" pitchFamily="34" charset="0"/>
              <a:cs typeface="Arial" panose="020B0604020202020204" pitchFamily="34" charset="0"/>
            </a:endParaRPr>
          </a:p>
        </p:txBody>
      </p:sp>
      <p:sp>
        <p:nvSpPr>
          <p:cNvPr id="7" name="ZoneTexte 6"/>
          <p:cNvSpPr txBox="1"/>
          <p:nvPr/>
        </p:nvSpPr>
        <p:spPr>
          <a:xfrm>
            <a:off x="755576" y="2924944"/>
            <a:ext cx="7848872" cy="2339102"/>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Pour gagner en énergie il existe des produits communs, adaptés à tous que l’on retrouve en grande distribution.</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Ces produits contribuent aux apports quotidien dont notre corps à besoin pour avoir de l’énergie (la vitamine c par exemple). Cela  permet d’être plus en forme et donc de se sentir mieux dans son corps. On prendra l’exemple de jus de fruits, des céréales, de boissons énergisantes…</a:t>
            </a:r>
          </a:p>
          <a:p>
            <a:endParaRPr lang="fr-F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01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1124744"/>
            <a:ext cx="6048672" cy="646331"/>
          </a:xfrm>
          <a:prstGeom prst="rect">
            <a:avLst/>
          </a:prstGeom>
          <a:noFill/>
        </p:spPr>
        <p:txBody>
          <a:bodyPr wrap="square" rtlCol="0">
            <a:spAutoFit/>
          </a:bodyPr>
          <a:lstStyle/>
          <a:p>
            <a:r>
              <a:rPr lang="fr-FR" dirty="0" smtClean="0">
                <a:latin typeface="Arial" pitchFamily="34" charset="0"/>
                <a:cs typeface="Arial" pitchFamily="34" charset="0"/>
              </a:rPr>
              <a:t>La boisson énergisante « </a:t>
            </a:r>
            <a:r>
              <a:rPr lang="fr-FR" dirty="0" err="1" smtClean="0">
                <a:latin typeface="Arial" pitchFamily="34" charset="0"/>
                <a:cs typeface="Arial" pitchFamily="34" charset="0"/>
              </a:rPr>
              <a:t>RedBull</a:t>
            </a:r>
            <a:r>
              <a:rPr lang="fr-FR" dirty="0" smtClean="0">
                <a:latin typeface="Arial" pitchFamily="34" charset="0"/>
                <a:cs typeface="Arial" pitchFamily="34" charset="0"/>
              </a:rPr>
              <a:t> » contenant entre autre de la taurine, de la caféine et des vitamines B.</a:t>
            </a:r>
            <a:endParaRPr lang="fr-FR" dirty="0">
              <a:latin typeface="Arial" pitchFamily="34" charset="0"/>
              <a:cs typeface="Arial" pitchFamily="34" charset="0"/>
            </a:endParaRPr>
          </a:p>
        </p:txBody>
      </p:sp>
      <p:pic>
        <p:nvPicPr>
          <p:cNvPr id="1026" name="Picture 2" descr="http://images.forum-auto.com/mesimages/274151/st_redbull_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04664"/>
            <a:ext cx="1668599" cy="23042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539552" y="3212976"/>
            <a:ext cx="6768752" cy="646331"/>
          </a:xfrm>
          <a:prstGeom prst="rect">
            <a:avLst/>
          </a:prstGeom>
          <a:noFill/>
        </p:spPr>
        <p:txBody>
          <a:bodyPr wrap="square" rtlCol="0">
            <a:spAutoFit/>
          </a:bodyPr>
          <a:lstStyle/>
          <a:p>
            <a:r>
              <a:rPr lang="fr-FR" dirty="0" smtClean="0">
                <a:latin typeface="Arial" pitchFamily="34" charset="0"/>
                <a:cs typeface="Arial" pitchFamily="34" charset="0"/>
              </a:rPr>
              <a:t>Les </a:t>
            </a:r>
            <a:r>
              <a:rPr lang="fr-FR" dirty="0" err="1" smtClean="0">
                <a:latin typeface="Arial" pitchFamily="34" charset="0"/>
                <a:cs typeface="Arial" pitchFamily="34" charset="0"/>
              </a:rPr>
              <a:t>Belvita</a:t>
            </a:r>
            <a:r>
              <a:rPr lang="fr-FR" dirty="0" smtClean="0">
                <a:latin typeface="Arial" pitchFamily="34" charset="0"/>
                <a:cs typeface="Arial" pitchFamily="34" charset="0"/>
              </a:rPr>
              <a:t> Petit Déjeuner, qui apportent des fibres et des vitamines</a:t>
            </a:r>
            <a:r>
              <a:rPr lang="fr-FR" dirty="0" smtClean="0"/>
              <a:t>.</a:t>
            </a:r>
            <a:endParaRPr lang="fr-FR" dirty="0"/>
          </a:p>
        </p:txBody>
      </p:sp>
      <p:sp>
        <p:nvSpPr>
          <p:cNvPr id="27650" name="AutoShape 2" descr="data:image/jpeg;base64,/9j/4AAQSkZJRgABAQAAAQABAAD/2wCEAAkGBxISERQUExQWFRQWGBgYGBgYGBoXFhkYFhgXFhkXGhwaHCggGBolGxgYITIhJyksLi4uGCAzODQsNygtLiwBCgoKDg0OGxAQGy0kICQsLCwsLy0sLCwsLCwsLCwsLCwsLCwsLCwsLCwsLCwsLCwsLCwsLCwsLCwsLCwsLCwsLP/AABEIAMQAyAMBEQACEQEDEQH/xAAcAAACAwEBAQEAAAAAAAAAAAAABAMFBgIHAQj/xABIEAACAAQEAwQGBgYIBQUAAAABAgADBBEFEiExBhNBIlFhcTIzgZGhwQcUI0Kx0RdScnOS0xUkNDVTYoLhQ6Ky8PEWRJOjwv/EABsBAAIDAQEBAAAAAAAAAAAAAAAEAgMFAQYH/8QALxEAAgIBBAAFBAIDAAIDAAAAAAECAxEEEiExBRMyQVEUIjNxNGEVQoEjoQYkkf/aAAwDAQACEQMRAD8A9xgAIACAAgAUxX1L+UKa38LJ1+pGD4k/sdR+7+Yjz/hn5H+jY0v5o/syHFtJLSgoXRFV3VszAWLdnr3xvWRSgmjX8PslLU2Jvgua/DpIqsKAloBNQ8wZRZj2dT3xNxW6IpVdZ5N7z0+DrBZCpX16IAqhpVgNABeZtCHiC+xpEL5uWmrlI1AlxgqozNx95MT8hnNwckx1UMN6JEpjF9ekkyDsQwtJD8NAyp2nX1SLP8esHPNK3HBMlyS0v0rruLi1/wAIh9N5MW2hnTONk8SE6atEwKSMhNw36oIF736Ai/uhCWkjct9fHyWWry57Vz8E+T2iELdPOt4ZxSOSsU4wdOY4nhnTbYbMzSkPgPyj3Olnvqi2Zk1iTGYYIhAAQAEABAAQAEABAApi3qX8oT134WTr9SMHxF/Y6n92fxEYHhn5f+GvpvzR/Zl+Mv7sw79lv+iPQW+hGr4b/KtLvEP7Xg37s/8A4icvVETq/BqP2GE/3liH7Ur8XhLWLKZy7+JWauajBGKi7BSQO820hanT++DIi05JMhwGsE+VmYZWGhHjDipgoqT4OaiOyxxXI/MdFFyQB3kgD4xzNa6RWoTl0VVVxVRy/Snyx5G/4R3zWukMQ0F8+kVlXx/TAqJLCaSbEarYW3BI7/xjqul7jFfhVjzu4LqixTnC8v3Eae+GFY30J2UeW8SI62exygnKw0I6MPnCersntwiyqKXKKjEa1UfkhOzMAu1+8m2nURnrbt2rjI5VU5R8zPRLIqkkqRZnzEZbkC4CKCV/yi25hyTruiklyhbyW3ub4H1UsLlCvnGbqtKodEVJfJAwjJkXI1+D+oTyj2vh7/8Arx/Rm2+tjsOEAgAIACAAgAIACAAgAUxX1L+UKa38LJ1+pGE4iH9TqP3Z/ER5/wAM/L/w19N+aP7KfGMDn1eG0AkpmKqS2oFgVt1j0UouUFgd0uqro1Vjn7lrKw96h8LqJVjLkoQ5vtovzBET2t7WhTz41Rurl3LoQ4cqUfEa51N1LS7EbGzOPlCeolFZb6L9XCUdJWmarEMblyhqbH9Uat/tCctXJ+nhGXVpJzKDEa6qdM0tkpJZJzzJth3ZSCep10tFlCndxFNsYxp6Hmzkgo+EZE8CbOqJlWDqDn+zPkBvEb5W1y2SWCX+S4/8UUkWsnAqSWrGTIklluBewGYfdLG9otq089y8zOBOzXWyXqIsQSQeTLnpLZ82YqgsosNSQvatroDvpeHqtCp7rFxH2yUfXWVy2p8s09OoAAUADoBoIjXxwQnJyeWIY7KR7JcZ97fettce2KddhpJdjGmbj93sVIkP98BiNASLt/vGL9ROL2yQ25RfRBIo35gfLmdSLFl2JIAt3AC//YjV8Oi/M+4p1NicMI1dYgIMXa6pOInXLkpJo1jyNqwx+JrMG9QnlHsfDv48f0IW+tjsOlYQAEABAAQAEABAAQAKYr6p/KE9d+Fk6/UjH4hSGdJmygQpdCATt0jz/h0lGzn4NKuzy5qfwzETuDsQQWRsy9Mswj4RtJvHDN2PiWkk8yXJ9w3hOuW6tMMmUfSCudR10Fht1jm9xXZy/wAQ0suYxyy6mMinlUiIHcgs0sAABb2W/U63J6Qnfc1DEuxGKb++18eyLnDMGSX2m7cw63PQ+F/xjN3uTE79S5cLhFU84TaqfMFpmReVKR9Zast+dNOlkUGyk7mzCPcael101wXHuzFlLMmxSgq5kmmQUrL9XWUJaHLd5k9yFl2J01N2IG1xfWL56aqdjlNckN8sYRIokidLpVcsJJ5s0kljMmXsiKPvEuWawgxa63Y+M8L+kce3cl8DmBV6zZs6cBeYzZAnVVX7zkbXO/fYCKNbUoVwhJ/au/7DTy3NyS5Zr6e9hfe3l/4jIrmm8oaaEcToGacsxRewykdRrcGKddp52SUoDNNyVbizqVVSdy4J6gaw1T4XOX32LkSnq4LhMjqHXlZtSCehy3NzvDVWicrMN9EZ6rZDckUeJcSTpKI3LXllbqL3LKOl76H841PoqbotZ6EZam2Elx2WtSNTHzbWQ22uKPQ1vMcmpwf1KeUeq8P/AI8f0J2+tjsOlYQAEABAAQAEABAAQAK4p6p/KE9d+Fk6/UjLodY8lW8SWR9klOzZu3LGX9Ybf7R6GrEYOb6F7GuosoOKJ59AIQv3msbHwB7oQzOWZP3NTRQj22OYDQiVLzNozC5J0yrvbw7zCu2Vs9kOSrWajdLHshR+JlelqJ1OruZbGXLIUnmPZbMlhqt2+Eeho8HVOogrJLrLMmV7lF4Qy+AFqA0yvkLJlL2vqdXJ1HpG/viUNdP6x2NNr2R2Va2bSOppKQhEqp8pnBXKC6y9QdFVFbsi9tNb6Xhx26yTbqjhf2VYrXbyOYbPo5lTMSVl58sBHIWxsDlAB6gHTSFtTTrIVxc5cMlCcG3hEfDuOSaibORJeTlG5OlmBZgW0AseyYv1nh04KEpSzkqqv3bkl0I8N8WmbOdJlrWZlI0sEuSD39n8I0tT4ZCEIyghajUylJqQtw5xFMaTPmO1wpJW52sjMR5ej74lrKYxurhH3J6ZydU5Mi4OxOnAd5zrclVVTqetyB4kgQzra58KPQvpdqzu7Za8e4qsnJLBAJBJ8L9m/wCMV6ClyzIlq5cqJWYfM/pGcHWy09NlVV+8TowJ7hcX9loq11v0VLS7kWUQ86e59I0c6Pmuobcm2bsDU4P6lPKPW+H/AMeP6ErfUx2HSsIACAAgAIACAAgAIAFMU9U/lCeu/CydfqRl1FzHka1lj8nhGW434jrpFVKpZHLVZgTISuZiWOXXXQA+EfRfD9Dp56bdYs4Mmyct+EI0fEFVJqxS1hlss2wWYgIHa0B6ZlJ0II0ivU+HafU6Z26fgtrusqniQ7xVjQao+pJTzJ7gAlOYJctgQG7dtSAOhIEQ8L8Or09PnSljPuV3WuctqQ99ZqZeHT2nLLpnlqxliQbhECrlBuSCc2bbpaK4zos1kVU92eyTUo1tsy8jE5xwWonT5rO058iljtYhRl7tc8azph9bGEFhJZKcvy22WXAuD4etPKdxJeoyGcQWDTFCktfLfs5ez0hfXXavz9sOIHYRr2/2IfRxUlJNfWvva9/EBph+LCLvElusrpX7I08RcjngucZOHVtST2mGUHxUEf8AVMMS1q36qute3JGpbapMopsuZTSKaoB9cJy+AAso96tf2RpKyNs5V/Av5Tik/kupsn6tgwmE2aebAfttcn/45a/GEdvm63PwM52afavc1fAHD9OKWRNmS15zDMGPpakkWv4W2hbW3WSskk+CVMIJJ+5RVRFZjhlkZ5Uu6kbjKq2P/MffDSl5Glz7lW3faV3DFS2HYm9NNPYc8q50Bubyn9t7f6or8QqWs0m6PZKn/wAdmD0ieI+YaiOHybcDT4N6hPKPV+Hfx4/oSt9THYdKwgAIACAAgAIACAAgAVxT1T+UJ678LJ1+pGZp9xHltKszQ7PoxGMzOdjyjpTp7iqkj/mYR9Esl5HhzfyjMrW64S4hk8/F6OQPuCXmPcM3MJPkBHPCYOrw7L9w1Et1zK/Bq2rn4jVVNNJWa12HbbKiK5stzcdEOkO6yOnhplXdLCKa3NyzHs1n0iVrS8MOa2eZy5bW0BYjM+Xw7Jjz/gVNctbKVfpXQzqG1BJmW4xlmThuH0q+lM+0I7zlFveZvwjf0b36iy344F7OIqJrK/h2noKKraQlpnJZWYksxGx3Og3OgEZVWsvv1SjZxHPBdKEYweDA0OMhMKm08tXMxphMwhSVWWctrkbE2tG5ZQnqVbJ8Y4F1L7NqLybQzxg8iRJlu8yofMQBsLl+0Too9DU+MJq6v6yVknwkWOEnWkkaDFeDptRQLITKGl8vlltLlQVc+AIY+ekZ+j1U46qdsvSxi+uPlxiu0PcRcHpPp6WQ04ypcrSwALM1lQb6W398X0611SlJLllbp3/8PlJwXSUJWoaZOZpWql5lwCNgFAA9kQ1GvnKLWOztVCbG+FcPVBMnmWstpzFrAG9tTdiSSSb33t4Qlq9TJVqM3yTUFue0+Y7w/S1bq86XmdRYEMym172OUi8Z1fjV1CcYvgm9PGXLGpzR5zVXO2bkxuEcLBqcF9Qnl849X4f/AB4/oSs9THYdIBAAQAEABAAQAEABAArinqn8oT134WTr9SMzTekPOPL6NZtSHbPSzzbh3FpYqsQrJzAJewF+013YhVHW6oI+la7SSuproj/0yabNjcjrhiXN/rWJTlOd0cylAN+0CLgd3oqO/UxzUaiqM4aWD/Z2Fctrmz5wDPqqaS6JQzZju4Ys32SgBQovnsT1OnfFXitWm1OFOzGAp3xXCLnjXDJ1dUyadVYU8olpswghSWsCFJ9JsosLdSYT8PnT4fp5Scst9E7Iytmix4g4MSsmy3ebMRZaBVVALjW/pNfw6dIT0vjvkQaUctk56fc+ywwHhmVShwnMczAA5mNnzAX010tqYV1Pieo1DW2OMfBONUIlnRYQktcspElr3KoA9w3jmNVe1KczqcI8JD1PQovS57zr8Icq00YcvlnJWOXAtW4sFy8tTMLbZdRpbu1v2gYtcsdFldOeZcCDy1ljnVb3IGik+3bYm8VuSXfZa5ZW2HQqsp6xxNnArJXVJZ3Y/rN4RCy1U/dP1e39FDeftiWc6dHn9RqXNlsIYF3eEJTLUiFjC0mTRrMF9RL8vmY9p4f/AB4/oz7PUx6HSAQAEABAAQAEABAAQAKYr6p/KE9d+Fk6/UjKdCLkXBFxuLi1xfqI8rpL1TaptZwPWR3RwUWC/R3QIwY8yaRsJjArfxVQAfbePaV//IJ6n7VwZ70ygaWooyu2nd008Pyjz2sqvrm55bz7jVVkWsMp5lRNSZfKSNrnutcnvv0A/OFoW4TbfI8oQlEWfF3zXYdlLAKpFyxBYhr6iy220veJLLXZatNHbx7jy49t9m9iL30tbMFv5XIiUYv5KJaT+xqjxvMWJQgICXuRcaGygfeOh8o0K3gps02PfsclYi7giXLYEDdhpsfYTfS14crngolTGPbFps5gyvUTlQLqFXfcEggb+iov5xN3JdssUV1BClPiRIKUUknXV3295iX3tZ9K/shKUV6nl/0TU+EgNzKh+bM6A+gvkIVt1ddK+zl/LK25T46Q3Nn3jBv1bm8tl0a8C7NCUp5LMHJMQbO4OGiDJGuwX1CeXzj2vh38eP6M+31sdh0rCAAgAIACAAgAIACABTFfVP5QnrvwsnX6kZQx4w0Seme0OaazYyqccktfiSooBXOzbL8/CPRae7zEk+hZ14yySZSA7EeTa/HeK7dJprHxwcjOcRRqA/4YPkR84WfhrXpkWrUyRFOoMy5eS1vAqL7+PjE46G1e6OrVNPJ3yJ+yykXS12I28d7xfDQz/wBpkHfkHw+fMNpk/L1sg/OGo6etdtsj5rXSJJGA08s3Kl273Jb4bR2VsKl9iwRcpz7ZNOqLCw0HhGNqtdJ+5bCoSmTbxjWXOQyopEeaKMkj4TBkD7eOnD5HGdNdg3qE8vnHtfD/AOPH9Gfb6mOw6VhAAQAEABAAQAEABAAhj0wrTzCNwsK6xZpZbQs2JHmx4jWwOdLEsB5pcsPZYx5laSXwbfkwOpfEiE+muluht2rWF9tbj3xL6WS9iDpiT1nEAlFeYyKTci4Ow3PgNRrFtasaxEg9PB9kbcUNdgrLdL5uybC2u+0TXmRJx0lb7K2Zx1O+60s6ZtUb0e/faGE7EMw8P08vkh/SBU98ra/oNttf0ot3WEl4bpX7s+fpEqNdZOn+RvH/ADeBju+0P8Zpflmt4WxX62vOfR07JA9Egi4YA7RbHUYi89mVrtIqZJR6LifOEZ+o1CwKwgINqdIyJbpvgYWEcMFG5ue4Q3XoHjMw3P2F/relwov3G5NtouWlqXsT2vPJUPxPLFQJBUlzrZQRYWv1OsdegjKO5Hdq6yXMierjsnpex3F4z7dO4ddA012SmF2iJrcG9Qnl8zHs/D/48f0Z9nqY7DpAIACAAgAIACAAgAIAK3iP+yzf2fmIW1f4mXaf8iPEZ+FJLOZplrlyNCQC4YOdNr3T+HxjJhe5dRN5xOJQlhWHMALZGF1cn7MIdgctrKD39qJOTb6I4LGsbnumWYobJMlm6MQc1sxF+63WK4t15ygFaMSwZgRwRMUkXD3AygXNza1tb2vrBNvhtdFkFyVM6WgsA9vswmoa5zXIYXPW0XKUn7DEML3FmlA2GbQDKbKdbEHqTY6RPc17Fm1Y7IhLUKe2CG12N9L3sb3G8d3PPR3Ykuz0L6PmISaLk2Kb77HWMzVSaYj4lHiJp5jgAsxAUbk7CE4QlY8GWl7IpcQxYKJl9AovlGhNxpc/KNCqtQ4QzXQ5YKM43PFMpRGZpl9VXNYbAabReovOC911qWX7ET1tXTSFVUJCi7zDZjc6kG1yLE2t0gwpPBxKtvMjujxtpQRGlvOnzLsCVsDceingInhtfaRdcJSy3gevUBRNaXypgJ7Omw79db90Lzik8MI7Jfb7GioqkTZauNMw1HcRoR7DGZfVskKSW2WGbLBvUJ5fMx6rw/8Ajx/Rn2epjsOkAgAIACAAgAIACAAgAq+J3tSTif1fmIW1SzUy7T/lieSJTSrXCOwuTsW1YWPwjz2+fWT0Til2N0+BIVVch7V92Gb0LWNjcdnTWJqVjeUxeVsEFTQS5LAm98xIsxKhmUMfgbwTlZ7kqmrOhZsLlyidCGQBdWJ7LKCPMWsIJWTfZbXh8i8/hu49HYhRdiTcKXUD2HpFitmiUb6vcqDQdtkykOCAVvZs3l32icrGlljcZ1OOUOvwpMuq5V7V7WbQW1I8IpWtTKvqKEm+TZ8LYI0gHMdWIuBsLbDzhWyfmS4M3W6pWvCXQpxBjEkghiyyhcKR99hufZ09sOV1qKwkR09Mu/cy1QdHM+YcszKEfKSrW7yNtLDvi5IccsvESMYkHeXKQCTPFlQyyTKYHQAg9/fvE9jks+xV9tfZ3nrRMmOqZHlgcwbKw11F9GbTW3S0RUI47OebW3txwTYViLmUzMpMl3Y3XVpT76jcbg6QWwcVg4nCb47FcUxGqW4fMRaysBuOhiMYxkMV+WjUcB1JaQ6ndWBt3Zh+YMKayPGRHVrE0z0/BfUJ5fMxvaD+PEyLPUx6HCAQAEABAAQAEABAAQAVHF1UsqinzG9FEJPsI74p1EHKtpFtCzYkjxiqxkcl50pMy59iWFr77a6RhwpxPbM9HKlyai2d4FxkFLc0ZARplXPr7dfjF/kwTyng7Z4ZOUfteR6TiSVUtjY3DrltoRfRibk5uzc+yKXB9MqlTPTSRZ0EpuZ2+0hQAMN7Wutx393lFOMMhbNOvMeGTYg05+VdsuUCYolrd2YLkS19ACLk30EWbnnAvXtWcFNw/IBdnYXe5zPuSSbm3efhFN0s8Mdt3KCSL7IznVmROgAszebdB5Qq8LpC2dq/s+4jV8tBKlnU+lrchfzMXUQaW6RCuG+W6RiMZrBOnLTgnJuwt6srvY93j4xoVxajvHMqHHuy0wnC2nEvMLS5SCwlTDmUgDcBdhHXhLspssxxEs6KbTT+2kpSZTEI5UXUdSp6bxW5zS2lNlLUssdqp/LAt2pbaNpqO619x3xX10cjHd2dy0lLLtLVUlgG6qAB4wTk5EFFxZXT5gZDYBha9+kcXBfHs+cC6vVG2l5Yv3kZyfxHviOpi9iIat/ckepYL6hPL5mNvQfgiZFnqY9DhAIACAAgAIACAAgAIAKnisoKOfntkydrMpYWuNwNSIhY8RZZT60eLy1p7lVlNLQ6kKxynpeznSMC6cm8npoRnFZzkek09O5y8gkAgHVb+zKR+MUuc1yDnbFZyc8QTJdMst5S2yHRNMoP+crufC9olRKc8qTO6dSubjMbwvEBMRZyrlLGwsdmF8o/ZuPjHNri2mLX1bJbRHiHEskrnma4DJytMozkG7jvCjbQXNouqrcnhIjBxi8SRmaLiyWQUbNLH3XXp4kDfpDa0aXL5JS1KlLg1HDGP3lsrTBNZNQVuS+bYEW0IOm0LX6bEk10Q2qRZSkdhYmxJuxtbU/GKG8snxHooatGWf2dFewJ3vlN9b+FzaL4tbSyKUovPYzj+IMUmSZRJc2L30JHQLfeIxXOX0crhhbmKy6Nl5dIr5RpNqGB9FR92/f0i3KeZMrb/wD0eo8dabOy5bq7ZUAW4CqCdfcIr8ttZOWRjDC9zmhbnyJwZ2RS5sR6SgWJ0Pj+BiK+2SYXR+BF61JVGkuS5dLEZypBckkm1wLC8MTzKeWsEdLWu2bLgXDmk0SlvTmkzD5EAKP4QIo1a4wJX2b7MnoWC+oTy+ZjW0X4YiM/Ux6GyAQAEABAAQAEABAAQAZn6TP7prP3R/ERyXRZVnesH51oa6cq+kQP2j+EZ9tcZM9RRux9xaYRigMxc5LC/o5jYnvOsJ304j9pdJRkuCw4x4xliTyZaKSbHYZVsfxMVaHQS375MzLpvTS4fJnsG4qCZUmhgma/Z1t36RoW6NS5iVPXub+9cifFMiZ9YBUO0lhmk7sMp3t433hiiKUMe4rbKTs3Pkql3t17jofjFjJRlF9G34RphJUzHOS1tvSJbYC2/lCGpbk9sR2tKEMs3MuYk2UGlvdWAIbYG8Z8oOPD7ORll5OsUo1eVy8xDDtKQBo3eYFLaFc2pbjOYg4zU6TkZZrsJauoFrk6X6kfheLq4OSeOic7lB8H3EaOpUvLBUhiC7rpmA0BY2ubd1oItdFinFrclydYfUBHEmmnJYgiYzAhrjQkX3A6DviWPdkJwbWWuRbDadJcwKTM7IbNmsc+YabaHS59scsnlZSCMXtw2P4RQfX6pUVQtNItmAFlte4QDxO/heLq02syKr5qivbHtnp89dIpvXBlRfJc4J6hPL5mNTR/hiVT9THoaIBAAQAEABAAQAEABABmvpK/uqs/dH8REZdMuoeLY/s/MVLMLZtATvqYVmksG5TOU2xhDY7+xfzitjceO/8A0VMypvMLMtxqLeG0NRjiOEYN1zna5SI6mxNx1iSKp88jdXiByoqsTlUC+otbovcPGIxhzlls7uFGJC9Uz+tJfxPpD/Vv7DEsfBUuez0Sim0stBKeXzEmDTMbEa6HT73jGW5S3uRsqnfWlkuqvEElU6iQAETKpUC4C+38YXbc5cnK6djxInk41LzJmvaYDl10W24PvEVKL5YSpfSJxjMszOXnyGwa+liNbERKKklkg6WZ/E8ZmORLRTKnl9MpOV+g81Pwi2EF2+i6MFFZyQLICpMM0KtSCbEbWHVrbwSazhdE47m8roRpquqbOjE9oqEXqSTay6+jtrFrrr42kVJxk3JcHsXDODrS06y7DOdZhHVzv7Bt7IuxhGHfa7J5HqgwpqHwQgXOB+ol+XzMamj/AAxK5+pj8NEAgAIACAAgAIACAAgAzf0jC+F1YJAvKOp23ERn6WXafHmxz8n55/oR5OrLofaIzZXbj01KqT4Y5/QcwpnFgvcNCYpV6zgsdkE8ZMpWUJLErbfXwMaMLElyZGp0vmTzWRyKM/e90dlavYjVoprLmKJMHhFuBBS5wNS7zSktF7RNt+/8Ig2optlyzNpJHptFhEuZKaXMAJluwBF7g30MY1ljjPKNf0pEVDNkUzOrMzm9rWshXx746/vWUTcZzXY1Q0VPORyRy0uQhuSbki5UHYW98cy49lcnYmscidHw9Jeeb1JYBLDTXU9TewFhFvnLZjBXLzd24Zk1UqUjBAxVGULMY3bxUHoNPjFL3S/6XqtuX3FbiiGZKE4HLmLA+RO3lHa3tltLov2NT9HmAF3FVN9FRaUO87ZvZ0hiOEZuvv8A9EejmLGZAvUQjqOi2Be4QLSU8vnGvovwxKJ+pjkNEQgAIACAAgAIACAAgApuMZDTKGei+kyWHvHfFd0sQbLtPjzFu6POqakq+UJUxpIT92M49u3wjFnd9uMGtKFKlmGRunlME5aqj9L5ADrp02iEJTfEUVyjBcybK08Lpt9XX+EERJw1DYxDU1xXDJ6fhkj0ZCr/AKVEd+m1EjktdV8lhJ4aYbrL130H5RatJe+5CktXTnhDUnAEG6p7FH5RatDNrmRU9WvZGe4jX6nMmOVGWapdD0LqLMug0voffEbtM00mM03eZD9C6ypc6nWc0uzTQN1F102B84UmvLeEW12Sk8GdbDpkwsVYoqtZgbm3cQdARaLZSUUs8jNd3+o0mDS2QZHZXv2j1I8ukU+c88onvabEDh8qU7szM662U2sCRbfciL/Nco4SIqmbnubH+H8JerfKvZkC2ZvD9VfH8IjLEFl9nb7lWsLs9bpJaqoVQAqiwA6AQVSyYE228smmTAouSAO8w1jJWKGrltorqSb2sQb23hTUQaROLNJhXqU8o1NH+GJVP1MbhogEABAAQAEABAAQAEAC2JLeU4GmkV2Qco4R2Lw8mWl0AJ17X4QvXoILmXJdPUyfCH5dKANAB5CGlXGPSF3KUu2SiVEsHD6ZcdDByUgwB9CCABXFMNl1EppcwXU+8How8REZxUlhlldjrllGFxWinU6cuYjOg9GYi3U27wNU06RjX6SxPK5Nmi6ufKeDM4hist1yowQgedj4i+sVwraf3Ia24y0znCqeofLkDTm19BSEAOwvoPfFzp8x4iiuNirTdjNFhvAruwarYBRtLlm5P7TfIe+G6tJt7Fb/ABL2rNWcPEtQJYARdlAtYez8YW1Gmkue0Lw1Cm/u7HMNnE3B3HXwhenvBG6KXKJq9Loe1lFjc5Q2lj0O8ORe3kWZU4fLUuxVgbW05PLIve+ttdx7vGFtTLdEnDs22E+pTyjR0f4YldnqY3DRAIACAAgAIACAAgAIAFsSNpT+UQsltjk6ll4KGnqVG+kUx1kZdk3Q10Nc9T1EXq2D9yLgzsRNNMjgDHQOTAcCA4EcOgI6As2HSSbmVLJPUopPvtEdqLPMn8kjhVFtFHsAiLlGPbOYlITnVkobuPfFU9VXH3Jx09j9hJsRVjZNYTs1ylxEYjpGuWdYLOV85U3AbLcbEje3leFa1yS1EXHCY/VyDMQqGKk7EbjUQ0hRiVHLIT1hZQMvaUhri2pJNz/vFGop8tPPuSg8s1eFepTyjQ0f4YkJ+pjcNEAgAIACAAgAIACAAgARxqWzSJgU2Yroe6KdQs1snU0pLJgJlVPl+mgYd6xgbpLs2FXXPp4IhjsvrmXzEd8wl9JL2JUxtekxfbpFivmumQejfuiX+l2Goe/+qO/U2L3I/SZ9g/p+YOvxiS1lvyH0KZ8PEkz/ALt+Ud+utO/4+JwOI5pOlvh+UdWstfud+ggllktFX1E9nRJqqyb3uPDQ21hmMdRNZyLvyIdolmYVWN/7hP4j8oHpL3/sTjqNOv8AUVfhqqO85PeYregtfbJrX6ddIh/9LVB1WZKb/UbfC8R/xsvks/yVPTRweFKlzaZUS0l9RLJBPgSekTWga6Z3/KUR9Mcs1GGYekqWqS8uUDQA39vjFkNJJPsyrtQ7JZfYzNlAqQWAuCLg23G/hFip+GVvPwVOGy5Yd5SO7OL3zlm0W2xP7Q9/hFV2nnbxlEovb7Gxw5LSlHhDlFbrrUWVyeXkZi4iEABAAQAEABAAQAEACmKz1lyXZjZQNT3agRXb6WSgm3hGLxRnVmVV+6Cra75tQSNhbW41jOjWvg0qUscsgmSlawdDqoN8oPmD3GK3RGRJTkuUxF8GlP8AcKm9trD4HaOfTL5GFqrI+4lUcOSiCRmFr2va+nXyiM6VFZyXQ1s84aKmZgq9GeFtz+Bxan+iF8IH67xLf/RYtR/SJKLChmHaaJKWX0Qt1H29FvJ4VlPPE0pVly+bSxQNmsGsSNNmt4R6Gu1qKieYtby2O0/BUh5ysVrAVIsSeWLFmO6m+hBPTRxFkZtLAvuaRc1WCpMDqyTxzAVNugmXQm/hufOBy9hSFC3bzigw0KUzJUMbls2UKBchrEA6Wz2t/lMRUsLBZOlSluZWy+GJE1iwSqUzC1yw0XmFr3Hh8xFagk8hGlJ5OqPhyXLmJMMqpzAnY2Gj5RfLbpr5RzYnyHl5luGXwOW8t15dSvMGUkgXGci51006+F4qq00YS3D1molOO3A3TYeq5Zwl1GbU5Dow17r/AAvEVpoxnuJPUSlDabalHYENChLAAQAEABAAQAEABAAQAZr6SmIwqsINiJTa+6OS5ROp4mjwzCGmzaV2587OpK35jWTReWN9A3aF+9bQnPiXXA83yVsmfMeYkk1FQk1nVCWf7NSxAubNcjW8XKEX0cbaLehwx2q3ks9WBKWax5jEcwySB2bDRT19K1xEvLjki7HtySy8EabJnTudPRg1QQgJawk5CAFsGYdsbWsLGOeVE55sk0iDGsJmS5FKsozXmT+U+cs281fV+jbKD4+yB1R+CUbpZZLU8LsJoVJ82YjU82ajKcxaZJ0dBlJuMxHjYiDyofAK+WBNMFmCgNQxqOYGmqVu6hOWFN2GQnr1K+cd8uPwdd0t2MnziShmUqyCk+eFm3BZ5joQQFvdCAUAzd7AjrHdqRGMt2cjz4POFS0jPWjliaQxdv6zy1DASNLXN77toREiO7jJNK4fmTMwSpqFcyJcxJTu2dJsxmCyphuLXCmxsNxHMHN39EiYHLVnMysn8lZNPM5nMZR9szKzDe4FrgdY7gN3HCKSqoZ/1enny5lVMSY81XcGZlVUmiWjEi4QkG9id44SystMtuI6Hl4jLkE1KpMfl3Ex0ucyoHUMgHW5AuLncQe5GPpbIqHCOa1blerb6syoqia7MxLOpJyIx+6LC3tgBvGCtxCjmJQyqhZtRmYqGLO6AZs1ggIs409IN5iBnY8yxg98+jZy2FUZJJJlC5JuTv1iS6FrPUzSx0gEABAAQAEABAAQAEAFbxHhqVNLOkOWCzFKkrYMAe64Iv7IDsXh5PPKT6LaaU2eXU1aNtdXlA27vVaiIbUMO2TF5v0RUbElp9USSSSXlEknv+yg2oPNkSfoppbg/Wq24FgebLuB3D7LQR3BzzGH6J6S9/rNZfXXmS767/8AC6wYDzGH6J6SwH1issNhzJdh5fZaQYDzWcp9ElGNp9WLbWeULX3t9lpBtO+az6fonpNf6xV679uXr5/ZawbQ81nx/ojozvPqz01eUdO71UG0PNYfojo9Pt6vTbtytPL7LSDAeazk/RDRG959Vrv25Wv/ANUGDnmyD9EFF/j1X8cr+VBtDzZH0fRDRf49V/HK/lQYDzWB+iKiP/Hqv45X8qOYDzGfF+iGi/x6r+OV/KjuA8xgfohov8eq/jlfyo5tO+az0vhzDUpqWTIQsUlqFBaxYgd9gBf2RMXby8llAcCAAgA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52" name="Picture 4" descr="http://static.eprofeel.fr/salons/c/9/231q/g-578105.jpg"/>
          <p:cNvPicPr>
            <a:picLocks noChangeAspect="1" noChangeArrowheads="1"/>
          </p:cNvPicPr>
          <p:nvPr/>
        </p:nvPicPr>
        <p:blipFill>
          <a:blip r:embed="rId3" cstate="print"/>
          <a:srcRect/>
          <a:stretch>
            <a:fillRect/>
          </a:stretch>
        </p:blipFill>
        <p:spPr bwMode="auto">
          <a:xfrm>
            <a:off x="7020272" y="2420888"/>
            <a:ext cx="1902650" cy="1872208"/>
          </a:xfrm>
          <a:prstGeom prst="rect">
            <a:avLst/>
          </a:prstGeom>
          <a:noFill/>
        </p:spPr>
      </p:pic>
      <p:pic>
        <p:nvPicPr>
          <p:cNvPr id="27654" name="Picture 6" descr="http://static.lexpress.fr/medias/1508/772274_jus-d-orange.jpg"/>
          <p:cNvPicPr>
            <a:picLocks noChangeAspect="1" noChangeArrowheads="1"/>
          </p:cNvPicPr>
          <p:nvPr/>
        </p:nvPicPr>
        <p:blipFill>
          <a:blip r:embed="rId4" cstate="print"/>
          <a:srcRect/>
          <a:stretch>
            <a:fillRect/>
          </a:stretch>
        </p:blipFill>
        <p:spPr bwMode="auto">
          <a:xfrm>
            <a:off x="395536" y="4509120"/>
            <a:ext cx="2369883" cy="1872208"/>
          </a:xfrm>
          <a:prstGeom prst="rect">
            <a:avLst/>
          </a:prstGeom>
          <a:noFill/>
        </p:spPr>
      </p:pic>
      <p:sp>
        <p:nvSpPr>
          <p:cNvPr id="9" name="ZoneTexte 8"/>
          <p:cNvSpPr txBox="1"/>
          <p:nvPr/>
        </p:nvSpPr>
        <p:spPr>
          <a:xfrm>
            <a:off x="2987824" y="5157192"/>
            <a:ext cx="5544616" cy="369332"/>
          </a:xfrm>
          <a:prstGeom prst="rect">
            <a:avLst/>
          </a:prstGeom>
          <a:noFill/>
        </p:spPr>
        <p:txBody>
          <a:bodyPr wrap="square" rtlCol="0">
            <a:spAutoFit/>
          </a:bodyPr>
          <a:lstStyle/>
          <a:p>
            <a:r>
              <a:rPr lang="fr-FR" dirty="0" smtClean="0">
                <a:latin typeface="Arial" pitchFamily="34" charset="0"/>
                <a:cs typeface="Arial" pitchFamily="34" charset="0"/>
              </a:rPr>
              <a:t>Les jus d’orange pur jus, riches en vitamine C</a:t>
            </a:r>
            <a:endParaRPr lang="fr-FR" dirty="0">
              <a:latin typeface="Arial" pitchFamily="34" charset="0"/>
              <a:cs typeface="Arial" pitchFamily="34" charset="0"/>
            </a:endParaRPr>
          </a:p>
        </p:txBody>
      </p:sp>
    </p:spTree>
    <p:extLst>
      <p:ext uri="{BB962C8B-B14F-4D97-AF65-F5344CB8AC3E}">
        <p14:creationId xmlns:p14="http://schemas.microsoft.com/office/powerpoint/2010/main" xmlns="" val="165321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75656" y="548680"/>
            <a:ext cx="6336704"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5" name="ZoneTexte 4"/>
          <p:cNvSpPr txBox="1"/>
          <p:nvPr/>
        </p:nvSpPr>
        <p:spPr>
          <a:xfrm>
            <a:off x="1907704" y="836712"/>
            <a:ext cx="5472608" cy="58477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Energie</a:t>
            </a:r>
            <a:endParaRPr lang="fr-FR" sz="3200" dirty="0">
              <a:latin typeface="Arial" panose="020B0604020202020204" pitchFamily="34" charset="0"/>
              <a:cs typeface="Arial" panose="020B0604020202020204" pitchFamily="34" charset="0"/>
            </a:endParaRPr>
          </a:p>
        </p:txBody>
      </p:sp>
      <p:sp>
        <p:nvSpPr>
          <p:cNvPr id="6" name="ZoneTexte 5"/>
          <p:cNvSpPr txBox="1"/>
          <p:nvPr/>
        </p:nvSpPr>
        <p:spPr>
          <a:xfrm>
            <a:off x="1763688" y="2060848"/>
            <a:ext cx="5832648" cy="400110"/>
          </a:xfrm>
          <a:prstGeom prst="rect">
            <a:avLst/>
          </a:prstGeom>
          <a:noFill/>
        </p:spPr>
        <p:txBody>
          <a:bodyPr wrap="square" rtlCol="0">
            <a:spAutoFit/>
          </a:bodyPr>
          <a:lstStyle/>
          <a:p>
            <a:pPr algn="ctr"/>
            <a:r>
              <a:rPr lang="fr-FR" sz="2000" i="1" u="sng" dirty="0" smtClean="0">
                <a:latin typeface="Arial" panose="020B0604020202020204" pitchFamily="34" charset="0"/>
                <a:cs typeface="Arial" panose="020B0604020202020204" pitchFamily="34" charset="0"/>
              </a:rPr>
              <a:t>Les compléments alimentaires</a:t>
            </a:r>
            <a:endParaRPr lang="fr-FR" sz="2000" i="1" u="sng" dirty="0">
              <a:latin typeface="Arial" panose="020B0604020202020204" pitchFamily="34" charset="0"/>
              <a:cs typeface="Arial" panose="020B0604020202020204" pitchFamily="34" charset="0"/>
            </a:endParaRPr>
          </a:p>
        </p:txBody>
      </p:sp>
      <p:sp>
        <p:nvSpPr>
          <p:cNvPr id="8" name="ZoneTexte 7"/>
          <p:cNvSpPr txBox="1"/>
          <p:nvPr/>
        </p:nvSpPr>
        <p:spPr>
          <a:xfrm>
            <a:off x="1043608" y="2924944"/>
            <a:ext cx="7560840" cy="3416320"/>
          </a:xfrm>
          <a:prstGeom prst="rect">
            <a:avLst/>
          </a:prstGeom>
          <a:noFill/>
        </p:spPr>
        <p:txBody>
          <a:bodyPr wrap="square" rtlCol="0">
            <a:spAutoFit/>
          </a:bodyPr>
          <a:lstStyle/>
          <a:p>
            <a:pPr algn="ctr"/>
            <a:r>
              <a:rPr lang="fr-FR" dirty="0" smtClean="0">
                <a:latin typeface="Arial" pitchFamily="34" charset="0"/>
                <a:cs typeface="Arial" pitchFamily="34" charset="0"/>
              </a:rPr>
              <a:t>Il existe également des compléments alimentaires. Joins à une alimentation équilibrée, ils permettent de maximiser l’apport en énergie. Il en existe des dizaines, adaptés à tous. </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Les compléments alimentaires pour chacun sont distribués en grande surface spécialisée. On retrouve par exemple les vitamines.</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 Les compléments adaptés aux sportifs sont distribués dans les clubs et magasins spécialisés. Ces produits permettent d’augmenter les réserves en énergie, de fournir de plus gros efforts, d’améliorer ses performances et de tenir plus longtemps. On retrouve les barres énergisantes, les Gainer…</a:t>
            </a:r>
          </a:p>
        </p:txBody>
      </p:sp>
    </p:spTree>
    <p:extLst>
      <p:ext uri="{BB962C8B-B14F-4D97-AF65-F5344CB8AC3E}">
        <p14:creationId xmlns:p14="http://schemas.microsoft.com/office/powerpoint/2010/main" xmlns="" val="122340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1124744"/>
            <a:ext cx="6048672" cy="646331"/>
          </a:xfrm>
          <a:prstGeom prst="rect">
            <a:avLst/>
          </a:prstGeom>
          <a:noFill/>
        </p:spPr>
        <p:txBody>
          <a:bodyPr wrap="square" rtlCol="0">
            <a:spAutoFit/>
          </a:bodyPr>
          <a:lstStyle/>
          <a:p>
            <a:r>
              <a:rPr lang="fr-FR" dirty="0" smtClean="0">
                <a:latin typeface="Arial" pitchFamily="34" charset="0"/>
                <a:cs typeface="Arial" pitchFamily="34" charset="0"/>
              </a:rPr>
              <a:t>« Gainer » est un pot contenant de la poudre. Mélangée a de l’eau, cette substance est ultra riche en protéines.</a:t>
            </a:r>
            <a:endParaRPr lang="fr-FR" dirty="0">
              <a:latin typeface="Arial" pitchFamily="34" charset="0"/>
              <a:cs typeface="Arial" pitchFamily="34" charset="0"/>
            </a:endParaRPr>
          </a:p>
        </p:txBody>
      </p:sp>
      <p:sp>
        <p:nvSpPr>
          <p:cNvPr id="3" name="ZoneTexte 2"/>
          <p:cNvSpPr txBox="1"/>
          <p:nvPr/>
        </p:nvSpPr>
        <p:spPr>
          <a:xfrm>
            <a:off x="611560" y="4653136"/>
            <a:ext cx="5616624" cy="646331"/>
          </a:xfrm>
          <a:prstGeom prst="rect">
            <a:avLst/>
          </a:prstGeom>
          <a:noFill/>
        </p:spPr>
        <p:txBody>
          <a:bodyPr wrap="square" rtlCol="0">
            <a:spAutoFit/>
          </a:bodyPr>
          <a:lstStyle/>
          <a:p>
            <a:r>
              <a:rPr lang="fr-FR" dirty="0" smtClean="0">
                <a:latin typeface="Arial" pitchFamily="34" charset="0"/>
                <a:cs typeface="Arial" pitchFamily="34" charset="0"/>
              </a:rPr>
              <a:t>La marque Bion qui propose des gélules à avaler.  Elles sont enrichies en vitamines et en fer.</a:t>
            </a:r>
            <a:endParaRPr lang="fr-FR" dirty="0">
              <a:latin typeface="Arial" pitchFamily="34" charset="0"/>
              <a:cs typeface="Arial" pitchFamily="34" charset="0"/>
            </a:endParaRPr>
          </a:p>
        </p:txBody>
      </p:sp>
      <p:sp>
        <p:nvSpPr>
          <p:cNvPr id="27650" name="AutoShape 2" descr="data:image/jpeg;base64,/9j/4AAQSkZJRgABAQAAAQABAAD/2wCEAAkGBxISERQUExQWFRQWGBgYGBgYGBoXFhkYFhgXFhkXGhwaHCggGBolGxgYITIhJyksLi4uGCAzODQsNygtLiwBCgoKDg0OGxAQGy0kICQsLCwsLy0sLCwsLCwsLCwsLCwsLCwsLCwsLCwsLCwsLCwsLCwsLCwsLCwsLCwsLCwsLP/AABEIAMQAyAMBEQACEQEDEQH/xAAcAAACAwEBAQEAAAAAAAAAAAAABAMFBgIHAQj/xABIEAACAAQEAwQGBgYIBQUAAAABAgADBBEFEiExBhNBIlFhcTIzgZGhwQcUI0Kx0RdScnOS0xUkNDVTYoLhQ6Ky8PEWRJOjwv/EABsBAAIDAQEBAAAAAAAAAAAAAAAEAgMFAQYH/8QALxEAAgIBBAAFBAIDAAIDAAAAAAECAxEEEiExBRMyQVEUIjNxNGEVQoEjoQYkkf/aAAwDAQACEQMRAD8A9xgAIACAAgAUxX1L+UKa38LJ1+pGD4k/sdR+7+Yjz/hn5H+jY0v5o/syHFtJLSgoXRFV3VszAWLdnr3xvWRSgmjX8PslLU2Jvgua/DpIqsKAloBNQ8wZRZj2dT3xNxW6IpVdZ5N7z0+DrBZCpX16IAqhpVgNABeZtCHiC+xpEL5uWmrlI1AlxgqozNx95MT8hnNwckx1UMN6JEpjF9ekkyDsQwtJD8NAyp2nX1SLP8esHPNK3HBMlyS0v0rruLi1/wAIh9N5MW2hnTONk8SE6atEwKSMhNw36oIF736Ai/uhCWkjct9fHyWWry57Vz8E+T2iELdPOt4ZxSOSsU4wdOY4nhnTbYbMzSkPgPyj3Olnvqi2Zk1iTGYYIhAAQAEABAAQAEABAApi3qX8oT134WTr9SMHxF/Y6n92fxEYHhn5f+GvpvzR/Zl+Mv7sw79lv+iPQW+hGr4b/KtLvEP7Xg37s/8A4icvVETq/BqP2GE/3liH7Ur8XhLWLKZy7+JWauajBGKi7BSQO820hanT++DIi05JMhwGsE+VmYZWGhHjDipgoqT4OaiOyxxXI/MdFFyQB3kgD4xzNa6RWoTl0VVVxVRy/Snyx5G/4R3zWukMQ0F8+kVlXx/TAqJLCaSbEarYW3BI7/xjqul7jFfhVjzu4LqixTnC8v3Eae+GFY30J2UeW8SI62exygnKw0I6MPnCersntwiyqKXKKjEa1UfkhOzMAu1+8m2nURnrbt2rjI5VU5R8zPRLIqkkqRZnzEZbkC4CKCV/yi25hyTruiklyhbyW3ub4H1UsLlCvnGbqtKodEVJfJAwjJkXI1+D+oTyj2vh7/8Arx/Rm2+tjsOEAgAIACAAgAIACAAgAUxX1L+UKa38LJ1+pGE4iH9TqP3Z/ER5/wAM/L/w19N+aP7KfGMDn1eG0AkpmKqS2oFgVt1j0UouUFgd0uqro1Vjn7lrKw96h8LqJVjLkoQ5vtovzBET2t7WhTz41Rurl3LoQ4cqUfEa51N1LS7EbGzOPlCeolFZb6L9XCUdJWmarEMblyhqbH9Uat/tCctXJ+nhGXVpJzKDEa6qdM0tkpJZJzzJth3ZSCep10tFlCndxFNsYxp6Hmzkgo+EZE8CbOqJlWDqDn+zPkBvEb5W1y2SWCX+S4/8UUkWsnAqSWrGTIklluBewGYfdLG9otq089y8zOBOzXWyXqIsQSQeTLnpLZ82YqgsosNSQvatroDvpeHqtCp7rFxH2yUfXWVy2p8s09OoAAUADoBoIjXxwQnJyeWIY7KR7JcZ97fettce2KddhpJdjGmbj93sVIkP98BiNASLt/vGL9ROL2yQ25RfRBIo35gfLmdSLFl2JIAt3AC//YjV8Oi/M+4p1NicMI1dYgIMXa6pOInXLkpJo1jyNqwx+JrMG9QnlHsfDv48f0IW+tjsOlYQAEABAAQAEABAAQAKYr6p/KE9d+Fk6/UjH4hSGdJmygQpdCATt0jz/h0lGzn4NKuzy5qfwzETuDsQQWRsy9Mswj4RtJvHDN2PiWkk8yXJ9w3hOuW6tMMmUfSCudR10Fht1jm9xXZy/wAQ0suYxyy6mMinlUiIHcgs0sAABb2W/U63J6Qnfc1DEuxGKb++18eyLnDMGSX2m7cw63PQ+F/xjN3uTE79S5cLhFU84TaqfMFpmReVKR9Zast+dNOlkUGyk7mzCPcael101wXHuzFlLMmxSgq5kmmQUrL9XWUJaHLd5k9yFl2J01N2IG1xfWL56aqdjlNckN8sYRIokidLpVcsJJ5s0kljMmXsiKPvEuWawgxa63Y+M8L+kce3cl8DmBV6zZs6cBeYzZAnVVX7zkbXO/fYCKNbUoVwhJ/au/7DTy3NyS5Zr6e9hfe3l/4jIrmm8oaaEcToGacsxRewykdRrcGKddp52SUoDNNyVbizqVVSdy4J6gaw1T4XOX32LkSnq4LhMjqHXlZtSCehy3NzvDVWicrMN9EZ6rZDckUeJcSTpKI3LXllbqL3LKOl76H841PoqbotZ6EZam2Elx2WtSNTHzbWQ22uKPQ1vMcmpwf1KeUeq8P/AI8f0J2+tjsOlYQAEABAAQAEABAAQAK4p6p/KE9d+Fk6/UjLodY8lW8SWR9klOzZu3LGX9Ybf7R6GrEYOb6F7GuosoOKJ59AIQv3msbHwB7oQzOWZP3NTRQj22OYDQiVLzNozC5J0yrvbw7zCu2Vs9kOSrWajdLHshR+JlelqJ1OruZbGXLIUnmPZbMlhqt2+Eeho8HVOogrJLrLMmV7lF4Qy+AFqA0yvkLJlL2vqdXJ1HpG/viUNdP6x2NNr2R2Va2bSOppKQhEqp8pnBXKC6y9QdFVFbsi9tNb6Xhx26yTbqjhf2VYrXbyOYbPo5lTMSVl58sBHIWxsDlAB6gHTSFtTTrIVxc5cMlCcG3hEfDuOSaibORJeTlG5OlmBZgW0AseyYv1nh04KEpSzkqqv3bkl0I8N8WmbOdJlrWZlI0sEuSD39n8I0tT4ZCEIyghajUylJqQtw5xFMaTPmO1wpJW52sjMR5ej74lrKYxurhH3J6ZydU5Mi4OxOnAd5zrclVVTqetyB4kgQzra58KPQvpdqzu7Za8e4qsnJLBAJBJ8L9m/wCMV6ClyzIlq5cqJWYfM/pGcHWy09NlVV+8TowJ7hcX9loq11v0VLS7kWUQ86e59I0c6Pmuobcm2bsDU4P6lPKPW+H/AMeP6ErfUx2HSsIACAAgAIACAAgAIAFMU9U/lCeu/CydfqRl1FzHka1lj8nhGW434jrpFVKpZHLVZgTISuZiWOXXXQA+EfRfD9Dp56bdYs4Mmyct+EI0fEFVJqxS1hlss2wWYgIHa0B6ZlJ0II0ivU+HafU6Z26fgtrusqniQ7xVjQao+pJTzJ7gAlOYJctgQG7dtSAOhIEQ8L8Or09PnSljPuV3WuctqQ99ZqZeHT2nLLpnlqxliQbhECrlBuSCc2bbpaK4zos1kVU92eyTUo1tsy8jE5xwWonT5rO058iljtYhRl7tc8azph9bGEFhJZKcvy22WXAuD4etPKdxJeoyGcQWDTFCktfLfs5ez0hfXXavz9sOIHYRr2/2IfRxUlJNfWvva9/EBph+LCLvElusrpX7I08RcjngucZOHVtST2mGUHxUEf8AVMMS1q36qute3JGpbapMopsuZTSKaoB9cJy+AAso96tf2RpKyNs5V/Av5Tik/kupsn6tgwmE2aebAfttcn/45a/GEdvm63PwM52afavc1fAHD9OKWRNmS15zDMGPpakkWv4W2hbW3WSskk+CVMIJJ+5RVRFZjhlkZ5Uu6kbjKq2P/MffDSl5Glz7lW3faV3DFS2HYm9NNPYc8q50Bubyn9t7f6or8QqWs0m6PZKn/wAdmD0ieI+YaiOHybcDT4N6hPKPV+Hfx4/oSt9THYdKwgAIACAAgAIACAAgAVxT1T+UJ678LJ1+pGZp9xHltKszQ7PoxGMzOdjyjpTp7iqkj/mYR9Esl5HhzfyjMrW64S4hk8/F6OQPuCXmPcM3MJPkBHPCYOrw7L9w1Et1zK/Bq2rn4jVVNNJWa12HbbKiK5stzcdEOkO6yOnhplXdLCKa3NyzHs1n0iVrS8MOa2eZy5bW0BYjM+Xw7Jjz/gVNctbKVfpXQzqG1BJmW4xlmThuH0q+lM+0I7zlFveZvwjf0b36iy344F7OIqJrK/h2noKKraQlpnJZWYksxGx3Og3OgEZVWsvv1SjZxHPBdKEYweDA0OMhMKm08tXMxphMwhSVWWctrkbE2tG5ZQnqVbJ8Y4F1L7NqLybQzxg8iRJlu8yofMQBsLl+0Too9DU+MJq6v6yVknwkWOEnWkkaDFeDptRQLITKGl8vlltLlQVc+AIY+ekZ+j1U46qdsvSxi+uPlxiu0PcRcHpPp6WQ04ypcrSwALM1lQb6W398X0611SlJLllbp3/8PlJwXSUJWoaZOZpWql5lwCNgFAA9kQ1GvnKLWOztVCbG+FcPVBMnmWstpzFrAG9tTdiSSSb33t4Qlq9TJVqM3yTUFue0+Y7w/S1bq86XmdRYEMym172OUi8Z1fjV1CcYvgm9PGXLGpzR5zVXO2bkxuEcLBqcF9Qnl849X4f/AB4/oSs9THYdIBAAQAEABAAQAEABAArinqn8oT134WTr9SMzTekPOPL6NZtSHbPSzzbh3FpYqsQrJzAJewF+013YhVHW6oI+la7SSuproj/0yabNjcjrhiXN/rWJTlOd0cylAN+0CLgd3oqO/UxzUaiqM4aWD/Z2Fctrmz5wDPqqaS6JQzZju4Ys32SgBQovnsT1OnfFXitWm1OFOzGAp3xXCLnjXDJ1dUyadVYU8olpswghSWsCFJ9JsosLdSYT8PnT4fp5Scst9E7Iytmix4g4MSsmy3ebMRZaBVVALjW/pNfw6dIT0vjvkQaUctk56fc+ywwHhmVShwnMczAA5mNnzAX010tqYV1Pieo1DW2OMfBONUIlnRYQktcspElr3KoA9w3jmNVe1KczqcI8JD1PQovS57zr8Icq00YcvlnJWOXAtW4sFy8tTMLbZdRpbu1v2gYtcsdFldOeZcCDy1ljnVb3IGik+3bYm8VuSXfZa5ZW2HQqsp6xxNnArJXVJZ3Y/rN4RCy1U/dP1e39FDeftiWc6dHn9RqXNlsIYF3eEJTLUiFjC0mTRrMF9RL8vmY9p4f/AB4/oz7PUx6HSAQAEABAAQAEABAAQAKYr6p/KE9d+Fk6/UjKdCLkXBFxuLi1xfqI8rpL1TaptZwPWR3RwUWC/R3QIwY8yaRsJjArfxVQAfbePaV//IJ6n7VwZ70ygaWooyu2nd008Pyjz2sqvrm55bz7jVVkWsMp5lRNSZfKSNrnutcnvv0A/OFoW4TbfI8oQlEWfF3zXYdlLAKpFyxBYhr6iy220veJLLXZatNHbx7jy49t9m9iL30tbMFv5XIiUYv5KJaT+xqjxvMWJQgICXuRcaGygfeOh8o0K3gps02PfsclYi7giXLYEDdhpsfYTfS14crngolTGPbFps5gyvUTlQLqFXfcEggb+iov5xN3JdssUV1BClPiRIKUUknXV3295iX3tZ9K/shKUV6nl/0TU+EgNzKh+bM6A+gvkIVt1ddK+zl/LK25T46Q3Nn3jBv1bm8tl0a8C7NCUp5LMHJMQbO4OGiDJGuwX1CeXzj2vh38eP6M+31sdh0rCAAgAIACAAgAIACABTFfVP5QnrvwsnX6kZQx4w0Seme0OaazYyqccktfiSooBXOzbL8/CPRae7zEk+hZ14yySZSA7EeTa/HeK7dJprHxwcjOcRRqA/4YPkR84WfhrXpkWrUyRFOoMy5eS1vAqL7+PjE46G1e6OrVNPJ3yJ+yykXS12I28d7xfDQz/wBpkHfkHw+fMNpk/L1sg/OGo6etdtsj5rXSJJGA08s3Kl273Jb4bR2VsKl9iwRcpz7ZNOqLCw0HhGNqtdJ+5bCoSmTbxjWXOQyopEeaKMkj4TBkD7eOnD5HGdNdg3qE8vnHtfD/AOPH9Gfb6mOw6VhAAQAEABAAQAEABAAhj0wrTzCNwsK6xZpZbQs2JHmx4jWwOdLEsB5pcsPZYx5laSXwbfkwOpfEiE+muluht2rWF9tbj3xL6WS9iDpiT1nEAlFeYyKTci4Ow3PgNRrFtasaxEg9PB9kbcUNdgrLdL5uybC2u+0TXmRJx0lb7K2Zx1O+60s6ZtUb0e/faGE7EMw8P08vkh/SBU98ra/oNttf0ot3WEl4bpX7s+fpEqNdZOn+RvH/ADeBju+0P8Zpflmt4WxX62vOfR07JA9Egi4YA7RbHUYi89mVrtIqZJR6LifOEZ+o1CwKwgINqdIyJbpvgYWEcMFG5ue4Q3XoHjMw3P2F/relwov3G5NtouWlqXsT2vPJUPxPLFQJBUlzrZQRYWv1OsdegjKO5Hdq6yXMierjsnpex3F4z7dO4ddA012SmF2iJrcG9Qnl8zHs/D/48f0Z9nqY7DpAIACAAgAIACAAgAIAK3iP+yzf2fmIW1f4mXaf8iPEZ+FJLOZplrlyNCQC4YOdNr3T+HxjJhe5dRN5xOJQlhWHMALZGF1cn7MIdgctrKD39qJOTb6I4LGsbnumWYobJMlm6MQc1sxF+63WK4t15ygFaMSwZgRwRMUkXD3AygXNza1tb2vrBNvhtdFkFyVM6WgsA9vswmoa5zXIYXPW0XKUn7DEML3FmlA2GbQDKbKdbEHqTY6RPc17Fm1Y7IhLUKe2CG12N9L3sb3G8d3PPR3Ykuz0L6PmISaLk2Kb77HWMzVSaYj4lHiJp5jgAsxAUbk7CE4QlY8GWl7IpcQxYKJl9AovlGhNxpc/KNCqtQ4QzXQ5YKM43PFMpRGZpl9VXNYbAabReovOC911qWX7ET1tXTSFVUJCi7zDZjc6kG1yLE2t0gwpPBxKtvMjujxtpQRGlvOnzLsCVsDceingInhtfaRdcJSy3gevUBRNaXypgJ7Omw79db90Lzik8MI7Jfb7GioqkTZauNMw1HcRoR7DGZfVskKSW2WGbLBvUJ5fMx6rw/8Ajx/Rn2epjsOkAgAIACAAgAIACAAgAq+J3tSTif1fmIW1SzUy7T/lieSJTSrXCOwuTsW1YWPwjz2+fWT0Til2N0+BIVVch7V92Gb0LWNjcdnTWJqVjeUxeVsEFTQS5LAm98xIsxKhmUMfgbwTlZ7kqmrOhZsLlyidCGQBdWJ7LKCPMWsIJWTfZbXh8i8/hu49HYhRdiTcKXUD2HpFitmiUb6vcqDQdtkykOCAVvZs3l32icrGlljcZ1OOUOvwpMuq5V7V7WbQW1I8IpWtTKvqKEm+TZ8LYI0gHMdWIuBsLbDzhWyfmS4M3W6pWvCXQpxBjEkghiyyhcKR99hufZ09sOV1qKwkR09Mu/cy1QdHM+YcszKEfKSrW7yNtLDvi5IccsvESMYkHeXKQCTPFlQyyTKYHQAg9/fvE9jks+xV9tfZ3nrRMmOqZHlgcwbKw11F9GbTW3S0RUI47OebW3txwTYViLmUzMpMl3Y3XVpT76jcbg6QWwcVg4nCb47FcUxGqW4fMRaysBuOhiMYxkMV+WjUcB1JaQ6ndWBt3Zh+YMKayPGRHVrE0z0/BfUJ5fMxvaD+PEyLPUx6HCAQAEABAAQAEABAAQAVHF1UsqinzG9FEJPsI74p1EHKtpFtCzYkjxiqxkcl50pMy59iWFr77a6RhwpxPbM9HKlyai2d4FxkFLc0ZARplXPr7dfjF/kwTyng7Z4ZOUfteR6TiSVUtjY3DrltoRfRibk5uzc+yKXB9MqlTPTSRZ0EpuZ2+0hQAMN7Wutx393lFOMMhbNOvMeGTYg05+VdsuUCYolrd2YLkS19ACLk30EWbnnAvXtWcFNw/IBdnYXe5zPuSSbm3efhFN0s8Mdt3KCSL7IznVmROgAszebdB5Qq8LpC2dq/s+4jV8tBKlnU+lrchfzMXUQaW6RCuG+W6RiMZrBOnLTgnJuwt6srvY93j4xoVxajvHMqHHuy0wnC2nEvMLS5SCwlTDmUgDcBdhHXhLspssxxEs6KbTT+2kpSZTEI5UXUdSp6bxW5zS2lNlLUssdqp/LAt2pbaNpqO619x3xX10cjHd2dy0lLLtLVUlgG6qAB4wTk5EFFxZXT5gZDYBha9+kcXBfHs+cC6vVG2l5Yv3kZyfxHviOpi9iIat/ckepYL6hPL5mNvQfgiZFnqY9DhAIACAAgAIACAAgAIAKnisoKOfntkydrMpYWuNwNSIhY8RZZT60eLy1p7lVlNLQ6kKxynpeznSMC6cm8npoRnFZzkek09O5y8gkAgHVb+zKR+MUuc1yDnbFZyc8QTJdMst5S2yHRNMoP+crufC9olRKc8qTO6dSubjMbwvEBMRZyrlLGwsdmF8o/ZuPjHNri2mLX1bJbRHiHEskrnma4DJytMozkG7jvCjbQXNouqrcnhIjBxi8SRmaLiyWQUbNLH3XXp4kDfpDa0aXL5JS1KlLg1HDGP3lsrTBNZNQVuS+bYEW0IOm0LX6bEk10Q2qRZSkdhYmxJuxtbU/GKG8snxHooatGWf2dFewJ3vlN9b+FzaL4tbSyKUovPYzj+IMUmSZRJc2L30JHQLfeIxXOX0crhhbmKy6Nl5dIr5RpNqGB9FR92/f0i3KeZMrb/wD0eo8dabOy5bq7ZUAW4CqCdfcIr8ttZOWRjDC9zmhbnyJwZ2RS5sR6SgWJ0Pj+BiK+2SYXR+BF61JVGkuS5dLEZypBckkm1wLC8MTzKeWsEdLWu2bLgXDmk0SlvTmkzD5EAKP4QIo1a4wJX2b7MnoWC+oTy+ZjW0X4YiM/Ux6GyAQAEABAAQAEABAAQAZn6TP7prP3R/ERyXRZVnesH51oa6cq+kQP2j+EZ9tcZM9RRux9xaYRigMxc5LC/o5jYnvOsJ304j9pdJRkuCw4x4xliTyZaKSbHYZVsfxMVaHQS375MzLpvTS4fJnsG4qCZUmhgma/Z1t36RoW6NS5iVPXub+9cifFMiZ9YBUO0lhmk7sMp3t433hiiKUMe4rbKTs3Pkql3t17jofjFjJRlF9G34RphJUzHOS1tvSJbYC2/lCGpbk9sR2tKEMs3MuYk2UGlvdWAIbYG8Z8oOPD7ORll5OsUo1eVy8xDDtKQBo3eYFLaFc2pbjOYg4zU6TkZZrsJauoFrk6X6kfheLq4OSeOic7lB8H3EaOpUvLBUhiC7rpmA0BY2ubd1oItdFinFrclydYfUBHEmmnJYgiYzAhrjQkX3A6DviWPdkJwbWWuRbDadJcwKTM7IbNmsc+YabaHS59scsnlZSCMXtw2P4RQfX6pUVQtNItmAFlte4QDxO/heLq02syKr5qivbHtnp89dIpvXBlRfJc4J6hPL5mNTR/hiVT9THoaIBAAQAEABAAQAEABABmvpK/uqs/dH8REZdMuoeLY/s/MVLMLZtATvqYVmksG5TOU2xhDY7+xfzitjceO/8A0VMypvMLMtxqLeG0NRjiOEYN1zna5SI6mxNx1iSKp88jdXiByoqsTlUC+otbovcPGIxhzlls7uFGJC9Uz+tJfxPpD/Vv7DEsfBUuez0Sim0stBKeXzEmDTMbEa6HT73jGW5S3uRsqnfWlkuqvEElU6iQAETKpUC4C+38YXbc5cnK6djxInk41LzJmvaYDl10W24PvEVKL5YSpfSJxjMszOXnyGwa+liNbERKKklkg6WZ/E8ZmORLRTKnl9MpOV+g81Pwi2EF2+i6MFFZyQLICpMM0KtSCbEbWHVrbwSazhdE47m8roRpquqbOjE9oqEXqSTay6+jtrFrrr42kVJxk3JcHsXDODrS06y7DOdZhHVzv7Bt7IuxhGHfa7J5HqgwpqHwQgXOB+ol+XzMamj/AAxK5+pj8NEAgAIACAAgAIACAAgAzf0jC+F1YJAvKOp23ERn6WXafHmxz8n55/oR5OrLofaIzZXbj01KqT4Y5/QcwpnFgvcNCYpV6zgsdkE8ZMpWUJLErbfXwMaMLElyZGp0vmTzWRyKM/e90dlavYjVoprLmKJMHhFuBBS5wNS7zSktF7RNt+/8Ig2optlyzNpJHptFhEuZKaXMAJluwBF7g30MY1ljjPKNf0pEVDNkUzOrMzm9rWshXx746/vWUTcZzXY1Q0VPORyRy0uQhuSbki5UHYW98cy49lcnYmscidHw9Jeeb1JYBLDTXU9TewFhFvnLZjBXLzd24Zk1UqUjBAxVGULMY3bxUHoNPjFL3S/6XqtuX3FbiiGZKE4HLmLA+RO3lHa3tltLov2NT9HmAF3FVN9FRaUO87ZvZ0hiOEZuvv8A9EejmLGZAvUQjqOi2Be4QLSU8vnGvovwxKJ+pjkNEQgAIACAAgAIACAAgApuMZDTKGei+kyWHvHfFd0sQbLtPjzFu6POqakq+UJUxpIT92M49u3wjFnd9uMGtKFKlmGRunlME5aqj9L5ADrp02iEJTfEUVyjBcybK08Lpt9XX+EERJw1DYxDU1xXDJ6fhkj0ZCr/AKVEd+m1EjktdV8lhJ4aYbrL130H5RatJe+5CktXTnhDUnAEG6p7FH5RatDNrmRU9WvZGe4jX6nMmOVGWapdD0LqLMug0voffEbtM00mM03eZD9C6ypc6nWc0uzTQN1F102B84UmvLeEW12Sk8GdbDpkwsVYoqtZgbm3cQdARaLZSUUs8jNd3+o0mDS2QZHZXv2j1I8ukU+c88onvabEDh8qU7szM662U2sCRbfciL/Nco4SIqmbnubH+H8JerfKvZkC2ZvD9VfH8IjLEFl9nb7lWsLs9bpJaqoVQAqiwA6AQVSyYE228smmTAouSAO8w1jJWKGrltorqSb2sQb23hTUQaROLNJhXqU8o1NH+GJVP1MbhogEABAAQAEABAAQAEAC2JLeU4GmkV2Qco4R2Lw8mWl0AJ17X4QvXoILmXJdPUyfCH5dKANAB5CGlXGPSF3KUu2SiVEsHD6ZcdDByUgwB9CCABXFMNl1EppcwXU+8How8REZxUlhlldjrllGFxWinU6cuYjOg9GYi3U27wNU06RjX6SxPK5Nmi6ufKeDM4hist1yowQgedj4i+sVwraf3Ia24y0znCqeofLkDTm19BSEAOwvoPfFzp8x4iiuNirTdjNFhvAruwarYBRtLlm5P7TfIe+G6tJt7Fb/ABL2rNWcPEtQJYARdlAtYez8YW1Gmkue0Lw1Cm/u7HMNnE3B3HXwhenvBG6KXKJq9Loe1lFjc5Q2lj0O8ORe3kWZU4fLUuxVgbW05PLIve+ttdx7vGFtTLdEnDs22E+pTyjR0f4YldnqY3DRAIACAAgAIACAAgAIAFsSNpT+UQsltjk6ll4KGnqVG+kUx1kZdk3Q10Nc9T1EXq2D9yLgzsRNNMjgDHQOTAcCA4EcOgI6As2HSSbmVLJPUopPvtEdqLPMn8kjhVFtFHsAiLlGPbOYlITnVkobuPfFU9VXH3Jx09j9hJsRVjZNYTs1ylxEYjpGuWdYLOV85U3AbLcbEje3leFa1yS1EXHCY/VyDMQqGKk7EbjUQ0hRiVHLIT1hZQMvaUhri2pJNz/vFGop8tPPuSg8s1eFepTyjQ0f4YkJ+pjcNEAgAIACAAgAIACAAgARxqWzSJgU2Yroe6KdQs1snU0pLJgJlVPl+mgYd6xgbpLs2FXXPp4IhjsvrmXzEd8wl9JL2JUxtekxfbpFivmumQejfuiX+l2Goe/+qO/U2L3I/SZ9g/p+YOvxiS1lvyH0KZ8PEkz/ALt+Ud+utO/4+JwOI5pOlvh+UdWstfud+ggllktFX1E9nRJqqyb3uPDQ21hmMdRNZyLvyIdolmYVWN/7hP4j8oHpL3/sTjqNOv8AUVfhqqO85PeYregtfbJrX6ddIh/9LVB1WZKb/UbfC8R/xsvks/yVPTRweFKlzaZUS0l9RLJBPgSekTWga6Z3/KUR9Mcs1GGYekqWqS8uUDQA39vjFkNJJPsyrtQ7JZfYzNlAqQWAuCLg23G/hFip+GVvPwVOGy5Yd5SO7OL3zlm0W2xP7Q9/hFV2nnbxlEovb7Gxw5LSlHhDlFbrrUWVyeXkZi4iEABAAQAEABAAQAEACmKz1lyXZjZQNT3agRXb6WSgm3hGLxRnVmVV+6Cra75tQSNhbW41jOjWvg0qUscsgmSlawdDqoN8oPmD3GK3RGRJTkuUxF8GlP8AcKm9trD4HaOfTL5GFqrI+4lUcOSiCRmFr2va+nXyiM6VFZyXQ1s84aKmZgq9GeFtz+Bxan+iF8IH67xLf/RYtR/SJKLChmHaaJKWX0Qt1H29FvJ4VlPPE0pVly+bSxQNmsGsSNNmt4R6Gu1qKieYtby2O0/BUh5ysVrAVIsSeWLFmO6m+hBPTRxFkZtLAvuaRc1WCpMDqyTxzAVNugmXQm/hufOBy9hSFC3bzigw0KUzJUMbls2UKBchrEA6Wz2t/lMRUsLBZOlSluZWy+GJE1iwSqUzC1yw0XmFr3Hh8xFagk8hGlJ5OqPhyXLmJMMqpzAnY2Gj5RfLbpr5RzYnyHl5luGXwOW8t15dSvMGUkgXGci51006+F4qq00YS3D1molOO3A3TYeq5Zwl1GbU5Dow17r/AAvEVpoxnuJPUSlDabalHYENChLAAQAEABAAQAEABAAQAZr6SmIwqsINiJTa+6OS5ROp4mjwzCGmzaV2587OpK35jWTReWN9A3aF+9bQnPiXXA83yVsmfMeYkk1FQk1nVCWf7NSxAubNcjW8XKEX0cbaLehwx2q3ks9WBKWax5jEcwySB2bDRT19K1xEvLjki7HtySy8EabJnTudPRg1QQgJawk5CAFsGYdsbWsLGOeVE55sk0iDGsJmS5FKsozXmT+U+cs281fV+jbKD4+yB1R+CUbpZZLU8LsJoVJ82YjU82ajKcxaZJ0dBlJuMxHjYiDyofAK+WBNMFmCgNQxqOYGmqVu6hOWFN2GQnr1K+cd8uPwdd0t2MnziShmUqyCk+eFm3BZ5joQQFvdCAUAzd7AjrHdqRGMt2cjz4POFS0jPWjliaQxdv6zy1DASNLXN77toREiO7jJNK4fmTMwSpqFcyJcxJTu2dJsxmCyphuLXCmxsNxHMHN39EiYHLVnMysn8lZNPM5nMZR9szKzDe4FrgdY7gN3HCKSqoZ/1enny5lVMSY81XcGZlVUmiWjEi4QkG9id44SystMtuI6Hl4jLkE1KpMfl3Ex0ucyoHUMgHW5AuLncQe5GPpbIqHCOa1blerb6syoqia7MxLOpJyIx+6LC3tgBvGCtxCjmJQyqhZtRmYqGLO6AZs1ggIs409IN5iBnY8yxg98+jZy2FUZJJJlC5JuTv1iS6FrPUzSx0gEABAAQAEABAAQAEAFbxHhqVNLOkOWCzFKkrYMAe64Iv7IDsXh5PPKT6LaaU2eXU1aNtdXlA27vVaiIbUMO2TF5v0RUbElp9USSSSXlEknv+yg2oPNkSfoppbg/Wq24FgebLuB3D7LQR3BzzGH6J6S9/rNZfXXmS767/8AC6wYDzGH6J6SwH1issNhzJdh5fZaQYDzWcp9ElGNp9WLbWeULX3t9lpBtO+az6fonpNf6xV679uXr5/ZawbQ81nx/ojozvPqz01eUdO71UG0PNYfojo9Pt6vTbtytPL7LSDAeazk/RDRG959Vrv25Wv/ANUGDnmyD9EFF/j1X8cr+VBtDzZH0fRDRf49V/HK/lQYDzWB+iKiP/Hqv45X8qOYDzGfF+iGi/x6r+OV/KjuA8xgfohov8eq/jlfyo5tO+az0vhzDUpqWTIQsUlqFBaxYgd9gBf2RMXby8llAcCAAgA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82" name="Picture 2" descr="http://sportfood-center.dev.cdigital.fr/media/catalog/product/cache/1/image/9df78eab33525d08d6e5fb8d27136e95/g/a/gainer-pot.jpg"/>
          <p:cNvPicPr>
            <a:picLocks noChangeAspect="1" noChangeArrowheads="1"/>
          </p:cNvPicPr>
          <p:nvPr/>
        </p:nvPicPr>
        <p:blipFill>
          <a:blip r:embed="rId2" cstate="print"/>
          <a:srcRect/>
          <a:stretch>
            <a:fillRect/>
          </a:stretch>
        </p:blipFill>
        <p:spPr bwMode="auto">
          <a:xfrm>
            <a:off x="539552" y="836712"/>
            <a:ext cx="1872208" cy="1872208"/>
          </a:xfrm>
          <a:prstGeom prst="rect">
            <a:avLst/>
          </a:prstGeom>
          <a:noFill/>
        </p:spPr>
      </p:pic>
      <p:pic>
        <p:nvPicPr>
          <p:cNvPr id="46084" name="Picture 4" descr="bion-energie-plus.png"/>
          <p:cNvPicPr>
            <a:picLocks noChangeAspect="1" noChangeArrowheads="1"/>
          </p:cNvPicPr>
          <p:nvPr/>
        </p:nvPicPr>
        <p:blipFill>
          <a:blip r:embed="rId3" cstate="print"/>
          <a:srcRect/>
          <a:stretch>
            <a:fillRect/>
          </a:stretch>
        </p:blipFill>
        <p:spPr bwMode="auto">
          <a:xfrm>
            <a:off x="6300192" y="4077072"/>
            <a:ext cx="2609744" cy="1728192"/>
          </a:xfrm>
          <a:prstGeom prst="rect">
            <a:avLst/>
          </a:prstGeom>
          <a:noFill/>
        </p:spPr>
      </p:pic>
    </p:spTree>
    <p:extLst>
      <p:ext uri="{BB962C8B-B14F-4D97-AF65-F5344CB8AC3E}">
        <p14:creationId xmlns:p14="http://schemas.microsoft.com/office/powerpoint/2010/main" xmlns="" val="165321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75656" y="548680"/>
            <a:ext cx="6336704"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5" name="ZoneTexte 4"/>
          <p:cNvSpPr txBox="1"/>
          <p:nvPr/>
        </p:nvSpPr>
        <p:spPr>
          <a:xfrm>
            <a:off x="1907704" y="836712"/>
            <a:ext cx="5472608" cy="58477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Energie</a:t>
            </a:r>
            <a:endParaRPr lang="fr-FR" sz="3200" dirty="0">
              <a:latin typeface="Arial" panose="020B0604020202020204" pitchFamily="34" charset="0"/>
              <a:cs typeface="Arial" panose="020B0604020202020204" pitchFamily="34" charset="0"/>
            </a:endParaRPr>
          </a:p>
        </p:txBody>
      </p:sp>
      <p:sp>
        <p:nvSpPr>
          <p:cNvPr id="6" name="ZoneTexte 5"/>
          <p:cNvSpPr txBox="1"/>
          <p:nvPr/>
        </p:nvSpPr>
        <p:spPr>
          <a:xfrm>
            <a:off x="1763688" y="2060848"/>
            <a:ext cx="5832648" cy="400110"/>
          </a:xfrm>
          <a:prstGeom prst="rect">
            <a:avLst/>
          </a:prstGeom>
          <a:noFill/>
        </p:spPr>
        <p:txBody>
          <a:bodyPr wrap="square" rtlCol="0">
            <a:spAutoFit/>
          </a:bodyPr>
          <a:lstStyle/>
          <a:p>
            <a:pPr algn="ctr"/>
            <a:r>
              <a:rPr lang="fr-FR" sz="2000" i="1" u="sng" dirty="0" smtClean="0">
                <a:latin typeface="Arial" panose="020B0604020202020204" pitchFamily="34" charset="0"/>
                <a:cs typeface="Arial" panose="020B0604020202020204" pitchFamily="34" charset="0"/>
              </a:rPr>
              <a:t>Le but à atteindre</a:t>
            </a:r>
            <a:endParaRPr lang="fr-FR" sz="2000" i="1" u="sng" dirty="0">
              <a:latin typeface="Arial" panose="020B0604020202020204" pitchFamily="34" charset="0"/>
              <a:cs typeface="Arial" panose="020B0604020202020204" pitchFamily="34" charset="0"/>
            </a:endParaRPr>
          </a:p>
        </p:txBody>
      </p:sp>
      <p:sp>
        <p:nvSpPr>
          <p:cNvPr id="7" name="ZoneTexte 6"/>
          <p:cNvSpPr txBox="1"/>
          <p:nvPr/>
        </p:nvSpPr>
        <p:spPr>
          <a:xfrm>
            <a:off x="539552" y="2852936"/>
            <a:ext cx="8040763" cy="2308324"/>
          </a:xfrm>
          <a:prstGeom prst="rect">
            <a:avLst/>
          </a:prstGeom>
          <a:noFill/>
        </p:spPr>
        <p:txBody>
          <a:bodyPr wrap="square" rtlCol="0">
            <a:spAutoFit/>
          </a:bodyPr>
          <a:lstStyle/>
          <a:p>
            <a:pPr algn="ctr"/>
            <a:r>
              <a:rPr lang="fr-FR" dirty="0" smtClean="0">
                <a:latin typeface="Arial" pitchFamily="34" charset="0"/>
                <a:cs typeface="Arial" pitchFamily="34" charset="0"/>
              </a:rPr>
              <a:t>Dans ce cas il s’agit surtout de l’énergie mentale. Les entreprises, grâce à une action marketing efficace, vont donner l’énergie au consommateur de se surpasser pour arriver au but final du produit (mincir, se muscler, rester en forme …). Le but représente un « rêve à atteindre ». Le fait d’avoir un but va aidé le consommateur à se surpasser.</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On retrouvera l’exemple des crèmes amincissantes, appareils pour se muscler …</a:t>
            </a:r>
            <a:endParaRPr lang="fr-FR" dirty="0">
              <a:latin typeface="Arial" pitchFamily="34" charset="0"/>
              <a:cs typeface="Arial" pitchFamily="34" charset="0"/>
            </a:endParaRPr>
          </a:p>
        </p:txBody>
      </p:sp>
      <p:sp>
        <p:nvSpPr>
          <p:cNvPr id="2" name="AutoShape 2" descr="data:image/jpeg;base64,/9j/4AAQSkZJRgABAQAAAQABAAD/2wCEAAkGBhQSERUSEhQVFRUVFRUYFxUUGBgUFxQVFRQVFBcYFRUXHCYeFxkkHBQUHy8gJCcpLCwsFx8xNTAqNSYrLCkBCQoKDgwOGg8PGiwlHx8sLCwuLCwsKSwsLCksKSwpLCopLCwsLCwsLCksKSwsKSwpLCwsLCksKSksLCksKSwsLP/AABEIALgBEgMBIgACEQEDEQH/xAAcAAACAgMBAQAAAAAAAAAAAAAEBgMFAAIHAQj/xABHEAACAAQDBQUGAwUECAcAAAABAgADBBEFITEGEkFRYRMicYGRBzKhscHRFEJSM2JykvAWI6LhFReCk7LC4vEkQ1NUY4PS/8QAGgEAAgMBAQAAAAAAAAAAAAAAAgQAAQMFBv/EACsRAAICAQQBAgUFAQEAAAAAAAABAgMRBBIhMUETIiNCUWGBFDIzcbGRBf/aAAwDAQACEQMRAD8AssHlEq37tolnS8jFjgVH35q/uD5xrVSMzC76NM8kFMMoLQxDTplE4ERFMlUxIky0RLEssXMWURz0ByIyPAxAiH3SSQNL5kecWb0/GBCucCQ9lxNeNFWJVEWQjlT2iftzEKjON7RCEyTz0j01dtSPAZwHPl908LHhlEEu/L4xEymiy/H8h6xr+PPSB5Ulm0BPrFjLwCYRc2HQk/SLJgH/AB5j38ef+3+cSzsCdeKnzMATZDLqtvG/3iEwSVGKKgu0y3iM/LLOPZNWJgukzeHS32yiuq6csPDhYG/kYpnw2ajllDL+8tx6wvZY4PrgbqphZHvDG6x5n4RhB5mKWhxpg6rOsQ9grDKzfveMXpEaQmpLKMLK5VvDI1nZe8Y8Nby+MbdlA0qnLGwF4vIGCU1rc41/Gtz+MYcPPHmR6X+0ZT4cXFxbjr0iyYNfxrc41esvqT5G0QzV3DZwV4X1W/iI8ZekQmDdzfRm/mP3iA6W0zvllc9ecFpIG6DbgD5wPPuL26fOBLIaiadM4rap2IK7pz46RdT5fygSZKiyIXJ1GbEbvG97/wDVAS04uQsssRx91R4scvIXhlnS4DmyzzMEmWVH4GbykjpY5R5FgUPMx5F5IPWG09pzHmvyMD10rvHxi6p5PeJ5r9RAFdL7xi2AuyqlS49YZxNMsoLHIAXMCyqpZneQ3GnmOECg8PGSdYKo1u4ECpBtB+0TxEWCWc+n7p8BFKVzhnqU7p8IXCIjKRqBGv4tA4lk98gkDmBEoEVmPYaXCzUuJkvMEakcRGc20so1rjGUsSLEDON7RVYPi3ahy1hu2OXK2fxBizpZm8oYi187dOHwiRkpLgqdbg8M9nL3T4j5xNQ4eXOXDUxv2Vwf60zi7w+VuyxlmczGkUASSaYItlAH1iYxq8yw0Medt0Pw+8acFHk5SRrw5QPMp95ACeA4DlE5m3GnDpFdieMCRLRyjMCVU7p93e4mAk0uS0m3hFVUy9x1XUspYdALDP1iRl+kbYWTPM1iBluovQDvfURvNSMk9yyHOO14FHafDmUrNl/lYNbhcRfYViSz5YdfMfpPEQVMlBgVOhhGmzJlBUllF5bHNeBH3jB/ClnwxpfHht+ZHQEl3NoMpaYKMr6nj1gLCcTlTU7ZWG7bO+VrC5B65QbQYgs2WHVbqb2JGouc9YZTQphrtA8+mZvdNve1uecAinmBbq26Be+uvH4xeCcRoo1MajiCq6/1xgsoAoJqtdUJvvak56wH+zdZbe4w7rcmuTunytaGxXA/KNeQy06wtbYbS0lPLK1BUMc1Ci7gixFgNIGWPBpD6MMEvuDzgCqX5iF2V7XKSwVlmjrYEfOLynxKVUIJklgysRbn5jgYEpxaCKgfKBnWDqlc/IQKyxYIFMSA54ixmLCntTjYQGWpz4n6RUpKKNa4ObwbPjSAkW4xkJV5hzsc4yMfUkO+jWfR9BmB4QFWpnFlQJl6wJWpnDjOWirnSAykHMEEHwhH7OZST2lJmswjdJz1OviIf3XKKLaLDt8Ky5Opup6jOMLFxleBuizGYvphUuDKM2df4h84qMKxATQQcnXJl5HmOhi1kHMeI+caJ55QvJNPDGmauULTLmYY62oWXLaY5sqAsxPAAXJjk3+t6mMw70meqZ2mboIYcCAM8xBMqMW+h2tGyiBcLxOVUylnSWDo4yPzBHAjS0GoIooVcSl9jNYDJZoyt+rMWPTOGeSlgByA+EUOON2xMoagFgRwKwXszinbSyj++mTdRoDCtckptDtqlKtSfjsY6aXp4xblwBqNPlCrgNS6Tvwz5hVLK51ZQRa/PI28ovMaxZKaSZri9tFGrHkIajJYyKyg1LAczi2o0jUTFtqNITsC9pkqdMEqbKaSSbKSQynS19LQ48BnwglNS6KlBw/cjxZi2HhFbiGIShSs7DulTYHjy+8aY+5WnbvG5soF9SSBaF+sf8RPk0oPclgb2fBNfXSMbbMe1GtUM+5g2E4y1PLmTACSbhwQT2cwXMskfpINvKGaYQ3eGYIuPA5iFnaqnEicJpuZU9TLm2zsw0NvIHyMZP2n7CgnOAGmU8vujg40Rv4cxeMoPa9jNbVvipxXYwWgDGcJE5CLZwjbE7dVc2sEisCFZoPZsi7u46qzWPiFbX9MPGPY4tNLva7tkijiefhGs1Fx56MYKcZpLsRllNTTASC0veBdL23gOB5GxMdXwqek6UkyVbcYZaC3S3AwnTdnJrU4mFg84AtMTI3Bzt4gQvYNjbUVRvC7SmNyvLqBzhSuXpyxPpnQsh60cw7R1sU55fKMWnOeXGKv/SCTgs2U91biPkeRgubXrLkMxOgJzh324yc3Ms4AtosVFLJmTWFyquwAzNkTeJtyy+MfPGK1Zmu02Y287E3J66Dp4R2rBKATpU1p2ZqN4XJ0U6kDhc/ACOC4iDLnzFI91yPEqxG9brrGSW7kaWIpr6ATTeJ5/wBWhn2Gxd1qZSKWUFhcE90i4ByhYqFDE55/1lBmC1E3tV7MFnGQAFycuUaSWUAu8H0bVjPyECMIlp1YS5fae/uLveNs4r8bxMSJRc66KOZiZwssXUW3hFZj2NLKBUe9b0v9YScOwxqqabnuA3Y/SNJ9Q8+YEGbO3xJh+pMMSSgRBa2p5niTC8c2Syx6eKIbV2zRKNAAAosAAMuAjIn3IyGdqEtz+p0GhbXxgauH9ecDyqtt8C1rRtVzbxoZA7QDXrkPH6QZeBa4d3zEUEhaxWnaW4ny/eGo/UvEGL2grVmLvKeVxxU8iI0MoMLEXEL20hekltPkkBxugXFw28wAVhxGcLpOuXHTGli5Y8o6TjmH/iKWbJ07SWy89RxHKOM7VU7MVkvuWCm+6CthchQBwIFoctnva3LdP/Fy+xtlvpd0Oe7mLby/GFXbSdLmTHmSZksqCTdSLlb631tfSC1MGsM00csNotPZNhrSaN94+9OYqL3sAFXyzBMOFVUBVOdiRlCHTbU09Okp6c7wZAryrEWYd25J63z46wdgOOCsVRNdQxd1fMLkCTYDqtvWJJzUM47M/TjKba6R7TbRy5MwvNWZdzuhgl1VRzPppBUx/wAJVCcP2b62/S2dx4awHtlhf9/KAJCuygZ2C97PLlp5Rd41KlGUJJmL2igBVLDeawtp5QvJYXHyjC25T8SLXFJBZFqJBu8rvKRnvIR3h1Foo9oMQapQTpYLBVAKE5LMOZHoB/RgLBdq3kSzT27xNpTMbBbmxBJ6kW8TBGMYY9I6AsWSYLm2hcizZaZXBHjFTnvjlfkldWyWJfj+hLrVYzXUC27o1/zDOOpbH4ylYrK0tkmSSFYb7EMCLq656Gxy4EGOa1ssLMYbx7xJuc7XEN2wc6RTU82qd+8z9mB7zG3eAt1LHpaJp54f2NdXWpRyuy12pmoHVRog33zJ7x90ZnzgnZDCRuds4u067C/BQe794WijVExZee9Oe7dATc+gjpEqlVVVQDZRYWyyEaU/Em5sUv8Ah1qC8gONYIk+neVYAkHdPJhmI5QgYrNp5l1dAym+u62RGeo5GO0CSOsK+0WEp2rT7d5k3D4Xv9B6Qeorz7kZU3+mmn0Imx8vcqJk2YpO4p3Msi5FsidDu3/miOtr509J1bu5y7JLAuVV2YS0tzClt4nmIOnN2DhwLofeH1HWFrb7ars5tJT0j3lD+8dVyDu72CsOYF8uFweAjCrM+PoNSk1Ld4eOfsDYDTmiqZU6U03tO1ActvWmC/f3xxUgnXjaH/bDAl7QlBqN63K8UuzVEtTXy1a9hdmXK3dF9fSOqYxOkJLJqCiqRa7EAnovEnwgkvVg9wdk1TbHYvHJxnBsW/DzdyZnLJzH6TzEOaTnqhuKLSZY3mtxsMgTzMLGJYYrzO0l5q2hOXqOETYbtbPobqAry73KNx8GGYjGFnyvoYto3e+C5HbDZK3l7o4mwPDOOZe1HZPcqWmSlN2JYqovkc7gcs46xsttnTVoulkmC15bmzDqv6h1EK/tSxJEmoARvBDcA3Iucr+hhy2WIqURDTQl6jrl5OIrh0xnAWWxYkKABmWJsB6x1bYDYI01qmouJ5yEs2tLB5/vfeFBcQKTpc4C+5MR7c91g1vhHSRt5SvK7QMQwzMthZ78l4N4iAhZu7NNRRKHEeRkrDYknS0co2uxkzppI9xcl+p841xzbSbUzCGuks6INLfvH8xgChomqJolrq3wHEmAsnu4QdGn9Jb5F/sFhW8WqGGQ7qX5/mP0humiN6SiWTLWWuii3jzMazIYhHasCFtnqSbIrRkb2jIMzHKVJBcnmoP9esCz5fzMHULXCfw2NuYsPpENUnzMaAAAWIK1e4fKDAsD1i9w+EUTJWy48r8Ll1CdnNW4yI5gjQjrHsuCZcQvIhvs+JS9i/62s3Wxt8DfxhVru6NyYAzobWXMsBoTbQHI2jpG0yAuwIyKIfQWv45QjYjL3WJN2OWZ6C3DWOlH3LLM8tFI5OZOp5cOgjoWD7CL+EWYT/fMoc6WIIuFPHSEJVuwHM/OO70cuyKvJQPQWhXUrMdrNapuD3I4ziWNbh7GYWO4TbO+XDXSLj2e4eKqYxe4VO93TnmcheFrbCj7Oqmj98+efDpDl7HJi2nj83cPlnw8bQh6EEdq6xqttF3tFsyAS4F0OvQcYGedP7JaV2uiWZCRdrZ2G8eFofzTCYhU8QYpcapkFhbQZHiPOM/0rbe14EFq8JblnBzvEqA7wuc7nTrHtPTLLYZZsLsftDRPoU1tcjnAVTRbxR7fmCkaXDEAQD0kowy2Mx1kZSSSGnY/AyVNQ9wXFksbEJxPnDH2Iy3ieIzYjQ/GK1aV91QLiwGV9MrWiWtpmaUqjNgTxENVwUI4RzbJucssPElOnrFfjS93z+EaJQHLwHEcIqPaFOAkBTvZsPd6Dj0i5v2vCAUVJ4bKKqSW4Kl0B4XYa+sUc7AQwZiBdSVvzVrfW3pFIyKGNlLX6BbeJhroKgvI3zYD3d0DQqNSeOREJKublnGDraZxh7FLIoyK0y2v2hluuW8CVORtcH6Rc4ak+vmqzsZjnIs+igG17aAEWNhzivxLCw7lgd0k58bw8+znCSiswIsGGZ1J6fCDVPgc1DjXDeuy1qNnJcpFlqLkC5ckC7ccuUJm0eEHOOm19IXYEMMh1+0AYlhAMnOxK8r6RLaeMx8HN0+qcZYk+zj2GUjym30urokwqwyIYITcRFWzGZyXJZmNyzG5J6kw4VEgS5gFveJS38YK/WFGobe4WtlC2fajrRw22iNJAPpGPRxvJaPZ9RYD4xQf9gv4feVbaglfSxHwMdB2P2d7BO1f9o4/lXW3iYVtmqEvNS4O680kX4hQLkdMo6c8OVx5yzkau1pbEDTIGeCZogVoYOcexka3jIosccLl2RfF/wDiYxLVLGmG+6P4svA/94nqRGpmVyiIale63gYIURpOXI+BiEKOXBKQMkEJEZYv7RG08dUHzMJ+LDUQ2bW3Vg5yAUC5yF76XhPxaatr7w9RHRq/ajN9lMOfKO5YTVCZLluNHRT6gGOFNVy1B3nUeYjq+wWPyJ9LLWVMUtLXdZb94Fcr2OdjqIX1HgOJyvb/AGiLV04bincdlvc52NrwHsdtmaWtlzn/AGeazFQfkYWvbiQbHyj32l4YZOIThwdu0XwfP53heqZ0shezlshA7133948/dFoVUUdGc2+M8H1Ts3tFT1S79PNWYONj3l/iU5iNcYkXG91PpHy7heLTaaYs6S5luujA8OR5joY+m8Kqpk6ikzZ67sx5Ks6gWszC+h04ZRpDhiV1ajyikq8rdYqMaruzWWeT73ju8It6hsh0JhJ9pc15cqVNQC28yEn8pYXBt5EQVkdy2g1S2Sydjpq5JiK4GTKCNOIvEoqF5fKOA7L+1iopZayZiLORdCSUcAm9rgEHXLIR1PZfbqmrhaWxWZa5lPkw8ODDqIycWimNyVC8oX9vKPtJBYflz8jaLUGIcW70tl5qfkYohx/hDFgUs9g4I/MCOtxbL0hZeewmDdsN03NwDrpkeGvpDbhM+Y8l3mZkuADe4sF4CwtqYKXQ3pv5EVFSveh+2PqhLprAXJYk/CEKpbvRe4LXNLyPuEf0RC+cPJ0tZHdXgeDih5CPDW73dIFmy48Yp5Fej6HPkconDZ35RplM4mGgaowLdbfaxI0A+Zinr9mZMwlitmOpUlSTzNoc6kbwvzimqMoD04pYQ3G2T5yKR2NlDi/qPtHi7NyBqu9/ESR6aQwT2ivnwOyK8G/qza5YbhVEN4PYd0ELbhfL5RZvEVBK3Za9Rf1iRzBiE3lg0yBJhgmaYEmRATwGMjwGMiFjphnunxHyH2gyogLDcg3gPUXg+fGxkVgjV42P1jUxRCiXWCJcQzBZj4mJJZi2WLHtUkFsNnW4bjeSzFJ+EcBIj6cx6gE+nmSTpMR19Rl8Y+ZqiSUYqwsykgjkVNiPURrW+CEe7ElPPZGDIzKw0ZSVI8CM47R7M6QHDpYMtSHMy9wDvDtGGYIzyEabQ+zOjfNAZDnQSj3SeF0NwB4WgHbFN7g1Bvo50k2qxJh2hLmWu72rZWXMgMQMznrrDfs/7LpMwK86ZMzvdFsoFuBaxJ8rRb08taRFkiWqqMu6b3PFjfMmJ6SsRJhuX3CMwg3s9dIVhbK2zbBD1lcaqd05YwXOGbD0MkK0unQsDkz3mHJubExdYptTukqZYNuTW+ForqPHZZKgLO4D3ABrxzir2nfdmHx+EdCqmSfvRy/VhZ+15Ba/awAm0s+bAfSKut2nM2W8vsZb3U2SaC6seF7Wt4wNX2NiBAkulIzsfGN3Wi0xSoMGnVMwpJlMzXzVFNk6En3R4mGrB/ZfiKzpb7qygrq2/wBoLqAQTYDMm3CGHBdoZtMN0WKE3K2sf5hneOgYFicmqXuMQ4GaMe8PDmIVs3R8BhrOY1rWy8jBf+jB19TCzi9dUq7KqS7AkZ7xuPURnXXKx4RlZbGtZYmYbLUVynIqxKEWB/K5B+Ah2WQpYKc13HIGgyKAZDoTCUyCVPDdxG94Bgd0Eg5eF+sX2EYhNaaizFQAki63HvAi2ZOV7QT082m14DWpjGUVnvo2aiXfsEF78olq6Jlve1hyj2prllOZjAkKdBqc7CA6yracSbWB4Lx8SdY57x5HvdLk8WeOBv4RdYRWFrqcwBqeHnFdhGDNNbdVQANWOdvSHKnwZUUAZ9ecFCL7M7ZLoxrFB4CKirUj8x+Bi6qLAW5RR1ZB4/L7QwDAqp5OfeHoPvFZOm21ufPL4RZzkA4/L6CK+cvQnx/zgGMpjQk26qf3R8ojeZEeAqJksg+8vyOkHTMNETDYk+Hgqp02BHmiLSdhY5QJMwzoIrDImgLtesZBP+jB+kR7F4ZeUNNH+0z13WHxUxaucorfdn9Lm/S4v87esWLaRqZFaxzMY0eTtYFl1JLWMQhX1Q77eMeoY2r/AHz5fKIlaLZaN6yUzLZTbmTy8I5fth7NR2zVHakLMzKhRfftn3r8ddOcdVkPc2jXaClDUrgagbw8tfheMpNpNxZtVt3JSXAl7Js0qjliW5IuUVAAWuGIsLDW94Z5GyE6aLzZnZg/lTvN5scr+sUns6VA8tG95UmuF/fMw7x8gYfcT7Zk3ZBRWORZiRYdLA5xlVWp8yYzqrXU9sEc79omz9PIoZqyd8zl3W7TfJbJhdcuYvkIoPZbhExBN7ZSqtuFQ2t87m2ultY6AuyE2+85kt4sx/5YPkYFNGhkj+b7R1YqqtpwfRxZWXWxlGyPf3IaelUaRQ7c0+QfnDlS4PMDAu0u3EKrXPgS2XpAW3mG78i4GmUF6ylJIlNTguTl+C0+85ZgHCC24bgZi97qQb+cS0SzPzEOvhukdIiwOSXmmVfd33li+mV2v52i2mIJb7oz3bgjpciAq3OyeXwdC3aoRwucAs6WnVejfcZCICHkkOpKkZqyn5ERYtdwQFJz5HMePOJJeETWUqsuZn+UoxB+3iIYaXkXUhw2Q23FTaVNsJwGR0Ezw69It8YkXIbLPLzjnWzux9QalGaW6KjhizC2QN8r8Y6lW0iTF3Ziq662YBhl0MJNquWUScVNCFi+AbziYGzHQcNI3oxZl3tQy5+BBi+tRL+WQB/Av2iOfW0W6VQyd8iy7qi+8chaw5xt6rUXiPYv6eZRzLroW9opJMwSlyM2Yir4lt4/ARfrshuMqo393bPeN2U8bX1B+ED1c5UqEd7AAgkkX3QL59Mrxf4bj9PUNuSZgdgLm19PEi0c6NTll4OjO7biOQymp1lqFUWA/q5iSY2R8I3MiI5qWBjQx8lLW1jDQwt1WKTN7UegMMtamRhPxVbE5n+ukZyY/UkzSoxOZ+oeS/5wDOr5n6vlHkp75RBVC0Ab4L/YvFGFQFY3DgjzGY+sPrARxuTUFDdSQRoRkQYecG27lzAFm9xv1aq3C9+EHFiV1bbyhkdREDgRJ2oIuCCDoRmD5xGxgxYitGRvGRZAqqmDtVYZgsvx7v1izJyEV9fJs67o/SbeDXg3eyB8YhAKoGcBLLAb5fWD6oZxAyXGecQoqsSPe8oDVrwdigAItyikn1ZJ7OXrxbgvTx+UW3wElkNTELPurmRqeA8evSLKZUIF/vGVQwI7zBb5Z6xTB0ppe++g9WPIczCXi+INVTe0mAWGSLqEXkPqY20+mldy+jDUaiNPXYZhU5abEwxZdw7y79xu2I13tOAjoQ2kpv8A3En/AHi/eOWPRAoSAO5ZvK9jB8mQttB6RpTo4qcq2+v8C1Wrcq4XJd8P+0dHbaKnI/byv51+8GUFYswbyMGU8VNxl1jndFT77qii5Y28OsP9JTdmoRRkBb/OK1FMasJPkxoulb2uCzV4hxmTvyHF7ZDPlw+saoxgkSu0Rk5qR6iF4vDGcHEZ15NVcixVgbDQ2NwR0+8OA2dqnnbxVRcg2DjxGdoXdtwqzF7397owHADiTzPLrHStkartZEmZe53ACeq90/KG7HtWUuwX7sZb4IhhVT/6cv8A3lvksEUGH1CzFLrLCg960wsbdBuC8MUZGLskylXFEe7EE7WC4EqGzjFo0FrEpW6/Q5/eAw1yIvsRp99DbUZjyhbmTgBeHqpb4YELVslkHxRgjqWN2Y6cgNcuUESqncIK5EaERT1OLqzOzLZgAAXt6ixOXpEsir3xcGMtMmpShIY1WHCNiH/CcWE5eTjUfUQVUDumOfU1Y0twymxH9Zw74fiKz5RK68RyP2gbqdnK6KpuUuH2VeIzLCEzFJtyYasXewMJ1ZPUG5BPkYSkdiroBpz342q1MC1uLdkN8JcC3d0LZ2tfhGtNjhmW3pdgcxY3PxgTYgdNeXHoIiDZX0/r/IRZPuMOI6EfaBJ8scDFglngG0ryGtqh95ft1joUiqV1DqbgjKOR7oEOWxFaSHQ6CzDoSbfGCQtdBdobbxkRb8ewYqWmJTe6GHI2gJK3cWxJJPz6CBHmHKVKBbxN7DmTFrQYOV7z5t/WkUy1wbyCzgFhbLS8azosRIjPw4i8A5FvEKCZMAC5Z5nkOnWIzhkqmll3NlXU8z05kwyVLrLUu5AUZkmObbR4u1S/KWvur9T1hvTaZ3S56E9Xq1RH7spsYr2qJm8clGSLyHXqYHSRaCexjdaa+sehUYwW1dHmndKby+zyot2G7LF3a1ycgtjx5iNaGi3VAYliOJgtZcWmAYT280L+UZt4Dh5wn6UKnKzy/qdH9VZeo1LhLwv9L/ZPBtxO2Yd5h3ei8/OL3dgjs7CwyAyEabscSybsk5M7dcFXFRRoEij2t2neiWX2SqzOWuHvYKoGeXUiGELCNtjND1Fv0KB5nM/MRtpIKdi3Lgx1dkoVtxfIpbVUZmbtYo/bAFwPyvobX4RvgG2FTSylST2ZW7HvqWIJ5WYZRdLL3qfc1FypB9QR6wuUssJMaWCDbiNOZHWxjoqMd+GuMmMpzlRmL5wXbe02v5SR/wDW3/6jX/WHiB0KeUv7mIEXwiZAIYddS+RHMV17+dnWMLqC8mW7asik+JAv8Y1q1zgLZWcWpZeel19DBlWc44FixJo9DB5imCmE/aKSZcy35WzH1ENxMAY1hfboACAwNwTn4iCos2T56M7698eOxFmU4bM6xqGtDLL2PfTtV/lJ/wCaDV9n19Z3on/VHR/U1/UQWmsFRZ14Lw7FGkuHXzHAjrDGvs7TjPfyVR87xMmwEnjMmnzQf8sBLUVtYNI6exPJBiKhhfgRcQm4tKscoeq6kEv+7FyFUEE5ki1jf0hMxuXc5Rx5dnoKXwLNVTNNaXLUZvMVRyzOp6DWNKamZZkyS/deXMIy0y0PgfrDFszTq1bLB/8ALVmH8VrfWItpaVkxFiFNpyKwI4svdYeNrQGPJsp87ANXtk6nxGYMGUtB2nuKW8jF5h+zhNmm5D9PE+PKL2XKVRZQAOQgkhedqXQmf2Xdjmlupi9wbBEpgd3Nm1P0i0cxCzQWDCVjlwb70ZEO9HsWBga6HDklLuqPPnBVo8Bj28GCYREc6aqKWY2AzJMSRR7QYTOn2COioODA5nmbQcEm8SeEBNyUW4rLFbaLGmqGsLiWPdHPqesUTSobf7Ezv1y/8X2j07DzP1y/8X2jtV6imC2xZ523SaiyW6SFJZEbhIZ/7Dzf1y/8X2j3+w839cv/ABfaCerq+oK0Fy+UWkS8dC2ewrsZQv77Zt05DygLCdkuzcPMZWtooB14ZmGKOfq9QrFtj0dTRaR1ZlPs1IjQxvHhhA6RqWsLnhHMK+qLzHf9TE+V8of9oqrs6eY3EjdHi2X1jmUxo6mghw5HI/8ARs5UQujnuT2aKGub55W4a8oo9oqrsqwoAMhawGQ4k+pgv8Uy33eNr+RvkYDl0oLmY12ZjckwxPT2SuT6iv8ArYFWsqr07i+ZPx4SNpVWx4QTLmnjHqiJBDTiJq37HQvZ9OvTsv6XPxAMXddqIVvZ5PsZqdFb5j7Q0T8zeODqlixo7+mluqTBDHoMSbseFIVGDRWsbxYpVrpFeUjDLIiyFuDHkVsmpK+HKDpM4MMoLJCm2jG6UmcBkfAwmY6m4xPTLzh/xuRvy7eIhCxaUZkm49+VkRzUfaMpDlL4KfZh92sln9RYfzA/5R0BlBIJAJGlxp4RzXCp27Plt/8AIv8AxAR0wxSAv7NGMRsY3MRPFi5o7RA7Ru5geY0WWZvRkQ78ZEIPwMegxkZBgHseRkZFlnseRkZEIZGRkZFENSYyMjIhRraPDGRkQgqbeVXclyxxJY/7IsP+L4QkuIyMjv6NYqR5vXPNzBpyx6iRkZDvg567N43EeRkCzRMYNi5xFSB+pWH1+kP9oyMjha7+X8HotA/hfk13IwrGRkIj5oRGM5tGRkQhHuxvJmldIyMiiGs+aWhXxSSUmFho2f8AtDUecZGRTGKWJlVLCzgy+6WBA5G8dNAjIyBQV/g0YRBMjIyCFgeZAc5oyMiFkO9GRkZFl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16532165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2423</Words>
  <Application>Microsoft Office PowerPoint</Application>
  <PresentationFormat>Affichage à l'écran (4:3)</PresentationFormat>
  <Paragraphs>225</Paragraphs>
  <Slides>43</Slides>
  <Notes>1</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Hermine</dc:creator>
  <cp:lastModifiedBy>family</cp:lastModifiedBy>
  <cp:revision>60</cp:revision>
  <dcterms:created xsi:type="dcterms:W3CDTF">2014-04-15T07:15:46Z</dcterms:created>
  <dcterms:modified xsi:type="dcterms:W3CDTF">2014-05-30T08:04:10Z</dcterms:modified>
</cp:coreProperties>
</file>