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5" r:id="rId2"/>
    <p:sldId id="268" r:id="rId3"/>
    <p:sldId id="271" r:id="rId4"/>
    <p:sldId id="269" r:id="rId5"/>
    <p:sldId id="264" r:id="rId6"/>
    <p:sldId id="270" r:id="rId7"/>
    <p:sldId id="261" r:id="rId8"/>
    <p:sldId id="273" r:id="rId9"/>
    <p:sldId id="277"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C" initials="A" lastIdx="3" clrIdx="0">
    <p:extLst>
      <p:ext uri="{19B8F6BF-5375-455C-9EA6-DF929625EA0E}">
        <p15:presenceInfo xmlns="" xmlns:p15="http://schemas.microsoft.com/office/powerpoint/2012/main" userId="AD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5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13F3C-E09A-5F40-945C-6A5C9FEE7774}" type="datetimeFigureOut">
              <a:rPr lang="fr-FR" smtClean="0"/>
              <a:t>31/05/2014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9B8E3-EBED-6E4D-BAEB-83C032E5F09A}" type="slidenum">
              <a:rPr lang="fr-FR" smtClean="0"/>
              <a:t>‹N°›</a:t>
            </a:fld>
            <a:endParaRPr lang="fr-FR" dirty="0"/>
          </a:p>
        </p:txBody>
      </p:sp>
    </p:spTree>
    <p:extLst>
      <p:ext uri="{BB962C8B-B14F-4D97-AF65-F5344CB8AC3E}">
        <p14:creationId xmlns:p14="http://schemas.microsoft.com/office/powerpoint/2010/main" val="3550347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04172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407093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56412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114447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102063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40525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125566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336342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94914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299107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335D45-1BBD-3840-8F1C-7AF087EA41E0}" type="datetimeFigureOut">
              <a:rPr lang="fr-FR" smtClean="0"/>
              <a:t>31/05/2014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D2BE290-98FC-4B4E-A062-7D3AEF1FB928}" type="slidenum">
              <a:rPr lang="fr-FR" smtClean="0"/>
              <a:t>‹N°›</a:t>
            </a:fld>
            <a:endParaRPr lang="fr-FR" dirty="0"/>
          </a:p>
        </p:txBody>
      </p:sp>
    </p:spTree>
    <p:extLst>
      <p:ext uri="{BB962C8B-B14F-4D97-AF65-F5344CB8AC3E}">
        <p14:creationId xmlns:p14="http://schemas.microsoft.com/office/powerpoint/2010/main" val="61350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35D45-1BBD-3840-8F1C-7AF087EA41E0}" type="datetimeFigureOut">
              <a:rPr lang="fr-FR" smtClean="0"/>
              <a:t>31/05/2014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BE290-98FC-4B4E-A062-7D3AEF1FB928}" type="slidenum">
              <a:rPr lang="fr-FR" smtClean="0"/>
              <a:t>‹N°›</a:t>
            </a:fld>
            <a:endParaRPr lang="fr-FR" dirty="0"/>
          </a:p>
        </p:txBody>
      </p:sp>
    </p:spTree>
    <p:extLst>
      <p:ext uri="{BB962C8B-B14F-4D97-AF65-F5344CB8AC3E}">
        <p14:creationId xmlns:p14="http://schemas.microsoft.com/office/powerpoint/2010/main" val="1832445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4.jpeg"/><Relationship Id="rId4" Type="http://schemas.openxmlformats.org/officeDocument/2006/relationships/hyperlink" Target="http://lifehacker.com/5943267/why-diy-projects-feel-better-than-store-bought-on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creavea.com/boutique-loisirs-creatifs.html" TargetMode="External"/><Relationship Id="rId3" Type="http://schemas.openxmlformats.org/officeDocument/2006/relationships/hyperlink" Target="http://www.france5.fr/emissions/la-quotidienne/a-la-une/le-do-it-yourself-diy-simple-phenomene-ou-nouvelle-maniere-de-consommer" TargetMode="External"/><Relationship Id="rId7" Type="http://schemas.openxmlformats.org/officeDocument/2006/relationships/hyperlink" Target="http://diy.mr-bricolage.fr" TargetMode="External"/><Relationship Id="rId2" Type="http://schemas.openxmlformats.org/officeDocument/2006/relationships/hyperlink" Target="http://www.aroma-zone.com/aroma/coffrets.asp" TargetMode="External"/><Relationship Id="rId1" Type="http://schemas.openxmlformats.org/officeDocument/2006/relationships/slideLayout" Target="../slideLayouts/slideLayout2.xml"/><Relationship Id="rId6" Type="http://schemas.openxmlformats.org/officeDocument/2006/relationships/hyperlink" Target="http://www.fabriquer-des-meubles.fr/do-it-yourself/" TargetMode="External"/><Relationship Id="rId11" Type="http://schemas.openxmlformats.org/officeDocument/2006/relationships/hyperlink" Target="http://www.sodastream.fr/content/10-pourquoi-sodastream" TargetMode="External"/><Relationship Id="rId5" Type="http://schemas.openxmlformats.org/officeDocument/2006/relationships/hyperlink" Target="https://www.youtube.com/watch?v=jRmuOGM3qAs" TargetMode="External"/><Relationship Id="rId10" Type="http://schemas.openxmlformats.org/officeDocument/2006/relationships/hyperlink" Target="http://www.le-coin-des-bricoleurs.com/fr/projet/Le-Salon-de-jardin-de-la-seconde-vie_-3-__-3-__-3-_/instructions-de-montage-do-it-yourself/12361/?donotredirect=1" TargetMode="External"/><Relationship Id="rId4" Type="http://schemas.openxmlformats.org/officeDocument/2006/relationships/hyperlink" Target="http://www.nikopik.com/2012/10/les-99-hacks-et-bricolages-diy-pour-votre-maison-votre-voiture-votre-ordinateur.html" TargetMode="External"/><Relationship Id="rId9" Type="http://schemas.openxmlformats.org/officeDocument/2006/relationships/hyperlink" Target="http://inspidiy.com/diy-etiquettes-jardin-plantes-legu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t>
            </a:r>
            <a:r>
              <a:rPr lang="fr-FR"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 </a:t>
            </a:r>
            <a:r>
              <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sur-mesure</a:t>
            </a:r>
          </a:p>
        </p:txBody>
      </p:sp>
      <p:sp>
        <p:nvSpPr>
          <p:cNvPr id="3" name="Espace réservé du contenu 2"/>
          <p:cNvSpPr>
            <a:spLocks noGrp="1"/>
          </p:cNvSpPr>
          <p:nvPr>
            <p:ph idx="1"/>
          </p:nvPr>
        </p:nvSpPr>
        <p:spPr>
          <a:xfrm>
            <a:off x="450376" y="1417638"/>
            <a:ext cx="8229600" cy="4525963"/>
          </a:xfrm>
        </p:spPr>
        <p:txBody>
          <a:bodyPr vert="horz" lIns="91440" tIns="45720" rIns="91440" bIns="45720" rtlCol="0">
            <a:normAutofit/>
          </a:bodyPr>
          <a:lstStyle/>
          <a:p>
            <a:pPr marL="0" indent="0">
              <a:buNone/>
            </a:pPr>
            <a:r>
              <a:rPr lang="fr-FR" sz="1600" dirty="0"/>
              <a:t>Le DIY permet de créer un produit visuellement et intrinsèquement parfait aux yeux du consommateur. </a:t>
            </a:r>
            <a:r>
              <a:rPr lang="fr-FR" sz="1600" dirty="0" smtClean="0"/>
              <a:t>Nous allons </a:t>
            </a:r>
            <a:r>
              <a:rPr lang="fr-FR" sz="1600" dirty="0"/>
              <a:t>prendre l’exemple d’un meuble. </a:t>
            </a:r>
          </a:p>
          <a:p>
            <a:pPr marL="0" indent="0">
              <a:buNone/>
            </a:pPr>
            <a:r>
              <a:rPr lang="fr-FR" sz="1600" dirty="0"/>
              <a:t>Souvent, lorsque nous allons dans un magasin spécialisé, nous avons des </a:t>
            </a:r>
            <a:r>
              <a:rPr lang="fr-FR" sz="1600" dirty="0" smtClean="0"/>
              <a:t>concessions à faire parmi les critères que nous avions préalablement choisi </a:t>
            </a:r>
            <a:r>
              <a:rPr lang="fr-FR" sz="1600" dirty="0"/>
              <a:t>car un produit rassemble rarement tous les vœux de l’acheteur. Ce dernier devra donc </a:t>
            </a:r>
            <a:r>
              <a:rPr lang="fr-FR" sz="1600" dirty="0" smtClean="0"/>
              <a:t>faire, comme nous l’avons dit, </a:t>
            </a:r>
            <a:r>
              <a:rPr lang="fr-FR" sz="1600" dirty="0"/>
              <a:t>des concessions sur la taille, la matière ou encore le coloris du meuble. Le DIY répond donc à ce dilemme en réalisant un meuble correspondant à nos critères et non pas seulement à quelques-uns d’entre eux.</a:t>
            </a:r>
          </a:p>
          <a:p>
            <a:pPr marL="0" indent="0">
              <a:buNone/>
            </a:pPr>
            <a:endParaRPr lang="fr-FR" sz="1700" dirty="0"/>
          </a:p>
          <a:p>
            <a:pPr marL="0" indent="0">
              <a:buNone/>
            </a:pPr>
            <a:endParaRPr lang="fr-FR" sz="1700" dirty="0"/>
          </a:p>
          <a:p>
            <a:pPr marL="0" indent="0">
              <a:buNone/>
            </a:pPr>
            <a:endParaRPr lang="fr-FR" sz="17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67" y="3466531"/>
            <a:ext cx="3166365" cy="2330489"/>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9" y="3863181"/>
            <a:ext cx="3780463" cy="2835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297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Liberté législative supérieure aux entreprises</a:t>
            </a:r>
            <a:b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fr-FR" dirty="0"/>
          </a:p>
        </p:txBody>
      </p:sp>
      <p:sp>
        <p:nvSpPr>
          <p:cNvPr id="5" name="Espace réservé du contenu 4"/>
          <p:cNvSpPr>
            <a:spLocks noGrp="1"/>
          </p:cNvSpPr>
          <p:nvPr>
            <p:ph idx="1"/>
          </p:nvPr>
        </p:nvSpPr>
        <p:spPr/>
        <p:txBody>
          <a:bodyPr/>
          <a:lstStyle/>
          <a:p>
            <a:pPr marL="0" indent="0">
              <a:buNone/>
            </a:pPr>
            <a:r>
              <a:rPr lang="fr-FR" sz="1600" dirty="0"/>
              <a:t>Cette tendance apporte </a:t>
            </a:r>
            <a:r>
              <a:rPr lang="fr-FR" sz="1600" dirty="0" smtClean="0"/>
              <a:t>de nouvelles </a:t>
            </a:r>
            <a:r>
              <a:rPr lang="fr-FR" sz="1600" dirty="0"/>
              <a:t>libertés pour les consommateurs. Les bricoleurs du dimanche ne sont pas obligés de respecter les cahiers des charges que les entreprises sont </a:t>
            </a:r>
            <a:r>
              <a:rPr lang="fr-FR" sz="1600" dirty="0" smtClean="0"/>
              <a:t>contraintes </a:t>
            </a:r>
            <a:r>
              <a:rPr lang="fr-FR" sz="1600" dirty="0"/>
              <a:t>de </a:t>
            </a:r>
            <a:r>
              <a:rPr lang="fr-FR" sz="1600" dirty="0" smtClean="0"/>
              <a:t>respecter. </a:t>
            </a:r>
            <a:r>
              <a:rPr lang="fr-FR" sz="1600" dirty="0"/>
              <a:t>La personnalisation est de rigueur. N’ayant pas </a:t>
            </a:r>
            <a:r>
              <a:rPr lang="fr-FR" sz="1600" dirty="0" smtClean="0"/>
              <a:t>conscience </a:t>
            </a:r>
            <a:r>
              <a:rPr lang="fr-FR" sz="1600" dirty="0"/>
              <a:t>des normes de sécurité à respecter ou même un processus de construction, les adeptes du DIY peuvent faire ce qu’ils veulent. </a:t>
            </a:r>
          </a:p>
          <a:p>
            <a:pPr marL="0" indent="0">
              <a:buNone/>
            </a:pPr>
            <a:r>
              <a:rPr lang="fr-FR" sz="1600" dirty="0"/>
              <a:t>Ce n’est </a:t>
            </a:r>
            <a:r>
              <a:rPr lang="fr-FR" sz="1600" dirty="0" smtClean="0"/>
              <a:t>pas </a:t>
            </a:r>
            <a:r>
              <a:rPr lang="fr-FR" sz="1600" dirty="0"/>
              <a:t>sans </a:t>
            </a:r>
            <a:r>
              <a:rPr lang="fr-FR" sz="1600" dirty="0" smtClean="0"/>
              <a:t>conséquences </a:t>
            </a:r>
            <a:r>
              <a:rPr lang="fr-FR" sz="1600" dirty="0"/>
              <a:t>car il peut y avoir des accidents. </a:t>
            </a:r>
          </a:p>
          <a:p>
            <a:pPr marL="0" indent="0">
              <a:buNone/>
            </a:pPr>
            <a:endParaRPr lang="fr-FR" sz="1200" dirty="0"/>
          </a:p>
          <a:p>
            <a:endParaRPr lang="fr-FR" dirty="0"/>
          </a:p>
        </p:txBody>
      </p:sp>
      <p:pic>
        <p:nvPicPr>
          <p:cNvPr id="2" name="Image 1"/>
          <p:cNvPicPr>
            <a:picLocks noChangeAspect="1"/>
          </p:cNvPicPr>
          <p:nvPr/>
        </p:nvPicPr>
        <p:blipFill>
          <a:blip r:embed="rId2"/>
          <a:stretch>
            <a:fillRect/>
          </a:stretch>
        </p:blipFill>
        <p:spPr>
          <a:xfrm>
            <a:off x="169841" y="3610110"/>
            <a:ext cx="2711907" cy="2192125"/>
          </a:xfrm>
          <a:prstGeom prst="rect">
            <a:avLst/>
          </a:prstGeom>
        </p:spPr>
      </p:pic>
      <p:sp>
        <p:nvSpPr>
          <p:cNvPr id="6" name="Légende encadrée 1 5"/>
          <p:cNvSpPr/>
          <p:nvPr/>
        </p:nvSpPr>
        <p:spPr>
          <a:xfrm>
            <a:off x="3727630" y="3713333"/>
            <a:ext cx="2108915" cy="416878"/>
          </a:xfrm>
          <a:prstGeom prst="borderCallout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t>Faites votre panneau solaire vous-même !</a:t>
            </a:r>
          </a:p>
        </p:txBody>
      </p:sp>
      <p:pic>
        <p:nvPicPr>
          <p:cNvPr id="2050" name="Picture 2" descr="pc 02 Computer   Do It Yours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026" y="3544633"/>
            <a:ext cx="3010134" cy="2257601"/>
          </a:xfrm>
          <a:prstGeom prst="rect">
            <a:avLst/>
          </a:prstGeom>
          <a:noFill/>
          <a:extLst>
            <a:ext uri="{909E8E84-426E-40DD-AFC4-6F175D3DCCD1}">
              <a14:hiddenFill xmlns:a14="http://schemas.microsoft.com/office/drawing/2010/main">
                <a:solidFill>
                  <a:srgbClr val="FFFFFF"/>
                </a:solidFill>
              </a14:hiddenFill>
            </a:ext>
          </a:extLst>
        </p:spPr>
      </p:pic>
      <p:sp>
        <p:nvSpPr>
          <p:cNvPr id="7" name="Légende encadrée 1 6"/>
          <p:cNvSpPr/>
          <p:nvPr/>
        </p:nvSpPr>
        <p:spPr>
          <a:xfrm flipH="1">
            <a:off x="3009228" y="4792417"/>
            <a:ext cx="2108915" cy="426855"/>
          </a:xfrm>
          <a:prstGeom prst="borderCallout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t>Il fallait lire la notice de construction …</a:t>
            </a:r>
          </a:p>
        </p:txBody>
      </p:sp>
    </p:spTree>
    <p:extLst>
      <p:ext uri="{BB962C8B-B14F-4D97-AF65-F5344CB8AC3E}">
        <p14:creationId xmlns:p14="http://schemas.microsoft.com/office/powerpoint/2010/main" val="771962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Fierté de la construction</a:t>
            </a:r>
            <a:endParaRPr lang="fr-FR" dirty="0"/>
          </a:p>
        </p:txBody>
      </p:sp>
      <p:sp>
        <p:nvSpPr>
          <p:cNvPr id="5" name="Espace réservé du contenu 4"/>
          <p:cNvSpPr>
            <a:spLocks noGrp="1"/>
          </p:cNvSpPr>
          <p:nvPr>
            <p:ph idx="1"/>
          </p:nvPr>
        </p:nvSpPr>
        <p:spPr>
          <a:xfrm>
            <a:off x="419100" y="1241351"/>
            <a:ext cx="8229600" cy="4525963"/>
          </a:xfrm>
        </p:spPr>
        <p:txBody>
          <a:bodyPr/>
          <a:lstStyle/>
          <a:p>
            <a:pPr marL="0" indent="0">
              <a:buNone/>
            </a:pPr>
            <a:r>
              <a:rPr lang="fr-FR" sz="1600" dirty="0" smtClean="0"/>
              <a:t>Dans le domaine de l’informatique, on dispose de deux choix, acheter son PC directement construit ou bien entreprendre soit même la construction de A à Z.</a:t>
            </a:r>
            <a:br>
              <a:rPr lang="fr-FR" sz="1600" dirty="0" smtClean="0"/>
            </a:br>
            <a:r>
              <a:rPr lang="fr-FR" sz="1600" dirty="0" smtClean="0"/>
              <a:t>Différentes raisons et avantages existent, que ce soit au niveau budgétaire, aux immenses possibilités qu’offrent la multitudes de composants créant des variantes infinies de PC selon les critères de chacun. Que l’on soit amateur ou confirmé, monter son PC est accessible à tout le monde, avec de nombreux tutoriels sur internet, et diverses notices explicatives lors de chaque achat, il est donc possible de le construire soi-même. Une sélection des composants est la première étape, que ce soit le processeur, la mémoire, la carte graphique, l’écran, la tour etc.</a:t>
            </a:r>
            <a:br>
              <a:rPr lang="fr-FR" sz="1600" dirty="0" smtClean="0"/>
            </a:br>
            <a:r>
              <a:rPr lang="fr-FR" sz="1600" dirty="0" smtClean="0"/>
              <a:t>De nombreux sites internet ou magasins proposeront tous ces produits, que ce soit LDLC, </a:t>
            </a:r>
            <a:r>
              <a:rPr lang="fr-FR" sz="1600" dirty="0" err="1" smtClean="0"/>
              <a:t>ebay</a:t>
            </a:r>
            <a:r>
              <a:rPr lang="fr-FR" sz="1600" dirty="0" smtClean="0"/>
              <a:t>, </a:t>
            </a:r>
            <a:r>
              <a:rPr lang="fr-FR" sz="1600" dirty="0" err="1" smtClean="0"/>
              <a:t>amazon</a:t>
            </a:r>
            <a:r>
              <a:rPr lang="fr-FR" sz="1600" dirty="0" smtClean="0"/>
              <a:t>, materiel.net</a:t>
            </a:r>
            <a:r>
              <a:rPr lang="fr-FR" sz="1600" dirty="0"/>
              <a:t> </a:t>
            </a:r>
            <a:r>
              <a:rPr lang="fr-FR" sz="1600" dirty="0" err="1" smtClean="0"/>
              <a:t>etc</a:t>
            </a:r>
            <a:r>
              <a:rPr lang="fr-FR" sz="1600" dirty="0" smtClean="0"/>
              <a:t>, référenciant divers modèles à des prix différents. Le consommateur n’a plus qu’à acheter les éléments qu’il désire pour passer à la construction. Une fois terminé, il détient un ordinateur personnalisé et avec un cout moins élevé qu’un produit acheté déjà monté. La fierté d’avoir accompli une tâche que peu de personnes pourraient faire sans la motivation ou les capacités nécessaires est valorisant. Cet objet personnel construit soi-même pourra être utilisé comme chacun le souhaite, que ce soit pour de la bureautique, de la vidéo ou encore du jeu, donne un sentiment positif et est le cœur même du DIY.</a:t>
            </a:r>
            <a:endParaRPr lang="fr-FR" sz="1600" dirty="0"/>
          </a:p>
          <a:p>
            <a:pPr marL="0" indent="0">
              <a:buNone/>
            </a:pPr>
            <a:endParaRPr lang="fr-FR" dirty="0" smtClean="0"/>
          </a:p>
        </p:txBody>
      </p:sp>
      <p:pic>
        <p:nvPicPr>
          <p:cNvPr id="1026" name="Picture 2" descr="C:\Users\Anis\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5521720"/>
            <a:ext cx="2095500" cy="1178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is\Desktop\Image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5521720"/>
            <a:ext cx="1422400" cy="123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2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96111" y="1069192"/>
            <a:ext cx="7886700" cy="2716604"/>
          </a:xfrm>
        </p:spPr>
        <p:txBody>
          <a:bodyPr>
            <a:noAutofit/>
          </a:bodyPr>
          <a:lstStyle/>
          <a:p>
            <a:pPr marL="0" indent="0">
              <a:buNone/>
            </a:pPr>
            <a:r>
              <a:rPr lang="fr-FR" sz="1600" dirty="0" smtClean="0"/>
              <a:t>- L’économie </a:t>
            </a:r>
            <a:r>
              <a:rPr lang="fr-FR" sz="1600" dirty="0"/>
              <a:t>première se fait au niveau du porte monnaie : </a:t>
            </a:r>
          </a:p>
          <a:p>
            <a:pPr marL="0" indent="0">
              <a:buNone/>
            </a:pPr>
            <a:r>
              <a:rPr lang="fr-FR" sz="1600" dirty="0"/>
              <a:t>« Do It </a:t>
            </a:r>
            <a:r>
              <a:rPr lang="fr-FR" sz="1600" dirty="0" err="1"/>
              <a:t>Yourself</a:t>
            </a:r>
            <a:r>
              <a:rPr lang="fr-FR" sz="1600" dirty="0"/>
              <a:t> » a pour but premier de faire faire des économies aux entreprises MAIS aussi aux consommateurs. Il permet aux clients de faire des économies sur le montage du produit, sa mise en service. En </a:t>
            </a:r>
            <a:r>
              <a:rPr lang="fr-FR" sz="1600" dirty="0" smtClean="0"/>
              <a:t>effet, 60</a:t>
            </a:r>
            <a:r>
              <a:rPr lang="fr-FR" sz="1600" dirty="0"/>
              <a:t>% des pratiquants </a:t>
            </a:r>
            <a:r>
              <a:rPr lang="fr-FR" sz="1600" dirty="0" smtClean="0"/>
              <a:t>s’apparentent </a:t>
            </a:r>
            <a:r>
              <a:rPr lang="fr-FR" sz="1600" dirty="0"/>
              <a:t>au souci de payer moins cher ce qui est loin d’être une tare dans notre monde actuel. </a:t>
            </a:r>
          </a:p>
          <a:p>
            <a:pPr marL="0" indent="0">
              <a:buNone/>
            </a:pPr>
            <a:endParaRPr lang="fr-FR" sz="1600" dirty="0"/>
          </a:p>
          <a:p>
            <a:pPr marL="0" indent="0">
              <a:buNone/>
            </a:pPr>
            <a:r>
              <a:rPr lang="fr-FR" sz="1600" dirty="0" smtClean="0"/>
              <a:t>- Autre forme d’économie que </a:t>
            </a:r>
            <a:r>
              <a:rPr lang="fr-FR" sz="1600" dirty="0"/>
              <a:t>nous avons pu remarquer : la récupération. </a:t>
            </a:r>
          </a:p>
          <a:p>
            <a:pPr marL="0" indent="0">
              <a:buNone/>
            </a:pPr>
            <a:r>
              <a:rPr lang="fr-FR" sz="1600" dirty="0"/>
              <a:t> Les adeptes du DIY poussent le vice encore plus loin : ils utilisent des objets que tout être humain jette après consommation du produit. Ainsi de nouveaux objets, simples, pratiques et </a:t>
            </a:r>
            <a:r>
              <a:rPr lang="fr-FR" sz="1600" dirty="0" smtClean="0"/>
              <a:t>efficaces </a:t>
            </a:r>
            <a:r>
              <a:rPr lang="fr-FR" sz="1600" dirty="0"/>
              <a:t>sont crées grâce au DIY. </a:t>
            </a:r>
          </a:p>
        </p:txBody>
      </p:sp>
      <p:sp>
        <p:nvSpPr>
          <p:cNvPr id="4" name="Titre 3"/>
          <p:cNvSpPr>
            <a:spLocks noGrp="1"/>
          </p:cNvSpPr>
          <p:nvPr>
            <p:ph type="title"/>
          </p:nvPr>
        </p:nvSpPr>
        <p:spPr>
          <a:xfrm>
            <a:off x="457200" y="0"/>
            <a:ext cx="8229600" cy="1143000"/>
          </a:xfrm>
        </p:spPr>
        <p:txBody>
          <a:bodyPr>
            <a:normAutofit/>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Economie </a:t>
            </a:r>
            <a:endParaRPr lang="fr-FR" dirty="0"/>
          </a:p>
        </p:txBody>
      </p:sp>
      <p:pic>
        <p:nvPicPr>
          <p:cNvPr id="1026" name="Picture 2" descr="http://img.over-blog-kiwi.com/0/36/24/62/201309/ob_e0b81a_138485757261466507-y0zztx6f-c-large-jp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7" y="3828900"/>
            <a:ext cx="2065450" cy="2065450"/>
          </a:xfrm>
          <a:prstGeom prst="rect">
            <a:avLst/>
          </a:prstGeom>
          <a:noFill/>
          <a:extLst>
            <a:ext uri="{909E8E84-426E-40DD-AFC4-6F175D3DCCD1}">
              <a14:hiddenFill xmlns:a14="http://schemas.microsoft.com/office/drawing/2010/main">
                <a:solidFill>
                  <a:srgbClr val="FFFFFF"/>
                </a:solidFill>
              </a14:hiddenFill>
            </a:ext>
          </a:extLst>
        </p:spPr>
      </p:pic>
      <p:sp>
        <p:nvSpPr>
          <p:cNvPr id="3" name="Légende encadrée 1 2"/>
          <p:cNvSpPr/>
          <p:nvPr/>
        </p:nvSpPr>
        <p:spPr>
          <a:xfrm>
            <a:off x="2957731" y="4085369"/>
            <a:ext cx="2108915" cy="464534"/>
          </a:xfrm>
          <a:prstGeom prst="borderCallout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t>Une boîte à chargeur créée de toutes pièces </a:t>
            </a:r>
          </a:p>
        </p:txBody>
      </p:sp>
      <p:pic>
        <p:nvPicPr>
          <p:cNvPr id="6" name="Image 5"/>
          <p:cNvPicPr>
            <a:picLocks noChangeAspect="1"/>
          </p:cNvPicPr>
          <p:nvPr/>
        </p:nvPicPr>
        <p:blipFill>
          <a:blip r:embed="rId3"/>
          <a:stretch>
            <a:fillRect/>
          </a:stretch>
        </p:blipFill>
        <p:spPr>
          <a:xfrm>
            <a:off x="5874410" y="3773460"/>
            <a:ext cx="3192736" cy="2120889"/>
          </a:xfrm>
          <a:prstGeom prst="rect">
            <a:avLst/>
          </a:prstGeom>
        </p:spPr>
      </p:pic>
      <p:sp>
        <p:nvSpPr>
          <p:cNvPr id="10" name="Légende encadrée 1 9"/>
          <p:cNvSpPr/>
          <p:nvPr/>
        </p:nvSpPr>
        <p:spPr>
          <a:xfrm flipH="1">
            <a:off x="2957729" y="5314011"/>
            <a:ext cx="2108915" cy="480614"/>
          </a:xfrm>
          <a:prstGeom prst="borderCallout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smtClean="0"/>
              <a:t>Une </a:t>
            </a:r>
            <a:r>
              <a:rPr lang="fr-FR" sz="1200" b="1" dirty="0"/>
              <a:t>seconde vie pour un salon de jardin</a:t>
            </a:r>
          </a:p>
        </p:txBody>
      </p:sp>
    </p:spTree>
    <p:extLst>
      <p:ext uri="{BB962C8B-B14F-4D97-AF65-F5344CB8AC3E}">
        <p14:creationId xmlns:p14="http://schemas.microsoft.com/office/powerpoint/2010/main" val="98638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Meilleure connaissance des composants</a:t>
            </a:r>
          </a:p>
        </p:txBody>
      </p:sp>
      <p:sp>
        <p:nvSpPr>
          <p:cNvPr id="3" name="Espace réservé du contenu 2"/>
          <p:cNvSpPr>
            <a:spLocks noGrp="1"/>
          </p:cNvSpPr>
          <p:nvPr>
            <p:ph idx="1"/>
          </p:nvPr>
        </p:nvSpPr>
        <p:spPr/>
        <p:txBody>
          <a:bodyPr>
            <a:normAutofit/>
          </a:bodyPr>
          <a:lstStyle/>
          <a:p>
            <a:pPr marL="0" indent="0">
              <a:buNone/>
            </a:pPr>
            <a:r>
              <a:rPr lang="fr-FR" sz="1600" dirty="0"/>
              <a:t>Le DIY apporte de nombreux avantages pour le client. En effet, cette technique peut s’appliquer pour différents types de produits </a:t>
            </a:r>
            <a:r>
              <a:rPr lang="fr-FR" sz="1600" dirty="0" smtClean="0"/>
              <a:t>tel la </a:t>
            </a:r>
            <a:r>
              <a:rPr lang="fr-FR" sz="1600" dirty="0"/>
              <a:t>cosmétique par </a:t>
            </a:r>
            <a:r>
              <a:rPr lang="fr-FR" sz="1600" dirty="0" smtClean="0"/>
              <a:t>exemple.</a:t>
            </a:r>
            <a:br>
              <a:rPr lang="fr-FR" sz="1600" dirty="0" smtClean="0"/>
            </a:br>
            <a:r>
              <a:rPr lang="fr-FR" sz="1600" dirty="0" smtClean="0"/>
              <a:t>Depuis </a:t>
            </a:r>
            <a:r>
              <a:rPr lang="fr-FR" sz="1600" dirty="0"/>
              <a:t>quelques années, une tendance </a:t>
            </a:r>
            <a:r>
              <a:rPr lang="fr-FR" sz="1600" dirty="0" smtClean="0"/>
              <a:t>a </a:t>
            </a:r>
            <a:r>
              <a:rPr lang="fr-FR" sz="1600" dirty="0"/>
              <a:t>fait son apparition : les cosmétiques </a:t>
            </a:r>
            <a:r>
              <a:rPr lang="fr-FR" sz="1600" dirty="0" smtClean="0"/>
              <a:t>naturels </a:t>
            </a:r>
            <a:r>
              <a:rPr lang="fr-FR" sz="1600" dirty="0"/>
              <a:t>et faits mains. Pour s’adonner à ce loisir, des cours sont mis en place dans certaines grandes villes mais la grande partie de l’apprentissage se fait à travers les nombreuses vidéos postées sur internet notamment sur le célèbre site </a:t>
            </a:r>
            <a:r>
              <a:rPr lang="fr-FR" sz="1600" i="1" dirty="0" err="1"/>
              <a:t>Youtube</a:t>
            </a:r>
            <a:r>
              <a:rPr lang="fr-FR" sz="1600" dirty="0"/>
              <a:t>. Cette tendance amène au développement de sites internet spécialisés dans le DIY cosmétique</a:t>
            </a:r>
            <a:r>
              <a:rPr lang="fr-FR" sz="1600" dirty="0" smtClean="0"/>
              <a:t>.</a:t>
            </a:r>
          </a:p>
          <a:p>
            <a:pPr marL="0" indent="0">
              <a:buNone/>
            </a:pPr>
            <a:endParaRPr lang="fr-FR" sz="1600" dirty="0"/>
          </a:p>
          <a:p>
            <a:pPr marL="0" indent="0">
              <a:buNone/>
            </a:pPr>
            <a:r>
              <a:rPr lang="fr-FR" sz="1600" dirty="0" smtClean="0"/>
              <a:t>Quelques marques ont même commencé à surfer sur la tendance en proposant des coffrets pour faires ses cosmétiques,</a:t>
            </a:r>
            <a:endParaRPr lang="fr-FR" sz="16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256491"/>
            <a:ext cx="3956668" cy="2601509"/>
          </a:xfrm>
          <a:prstGeom prst="ellipse">
            <a:avLst/>
          </a:prstGeom>
          <a:ln>
            <a:noFill/>
          </a:ln>
          <a:effectLst>
            <a:softEdge rad="112500"/>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330" y="4148243"/>
            <a:ext cx="3493827" cy="2330715"/>
          </a:xfrm>
          <a:prstGeom prst="rect">
            <a:avLst/>
          </a:prstGeom>
        </p:spPr>
      </p:pic>
    </p:spTree>
    <p:extLst>
      <p:ext uri="{BB962C8B-B14F-4D97-AF65-F5344CB8AC3E}">
        <p14:creationId xmlns:p14="http://schemas.microsoft.com/office/powerpoint/2010/main" val="209703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Apprendre ou avoir de nouvelles compétences </a:t>
            </a:r>
            <a:endParaRPr lang="fr-FR" dirty="0"/>
          </a:p>
        </p:txBody>
      </p:sp>
      <p:sp>
        <p:nvSpPr>
          <p:cNvPr id="5" name="Espace réservé du contenu 4"/>
          <p:cNvSpPr>
            <a:spLocks noGrp="1"/>
          </p:cNvSpPr>
          <p:nvPr>
            <p:ph idx="1"/>
          </p:nvPr>
        </p:nvSpPr>
        <p:spPr>
          <a:xfrm>
            <a:off x="457200" y="1533451"/>
            <a:ext cx="8229600" cy="4525963"/>
          </a:xfrm>
        </p:spPr>
        <p:txBody>
          <a:bodyPr/>
          <a:lstStyle/>
          <a:p>
            <a:pPr marL="0" indent="0">
              <a:buNone/>
            </a:pPr>
            <a:r>
              <a:rPr lang="fr-FR" sz="1600" dirty="0"/>
              <a:t>Grâce </a:t>
            </a:r>
            <a:r>
              <a:rPr lang="fr-FR" sz="1600" dirty="0" smtClean="0"/>
              <a:t>aux didacticiels diffusés </a:t>
            </a:r>
            <a:r>
              <a:rPr lang="fr-FR" sz="1600" dirty="0"/>
              <a:t>sur internet, les adeptes du DIY peuvent apprendre de nouvelles compétences dans </a:t>
            </a:r>
            <a:r>
              <a:rPr lang="fr-FR" sz="1600" dirty="0" smtClean="0"/>
              <a:t>divers </a:t>
            </a:r>
            <a:r>
              <a:rPr lang="fr-FR" sz="1600" dirty="0"/>
              <a:t>domaines. </a:t>
            </a:r>
            <a:r>
              <a:rPr lang="fr-FR" sz="1600" dirty="0" smtClean="0"/>
              <a:t>Ainsi, </a:t>
            </a:r>
            <a:r>
              <a:rPr lang="fr-FR" sz="1600" dirty="0"/>
              <a:t>nous avons vu surgir </a:t>
            </a:r>
            <a:r>
              <a:rPr lang="fr-FR" sz="1600" dirty="0" smtClean="0"/>
              <a:t>sur la </a:t>
            </a:r>
            <a:r>
              <a:rPr lang="fr-FR" sz="1600" dirty="0"/>
              <a:t>toile de </a:t>
            </a:r>
            <a:r>
              <a:rPr lang="fr-FR" sz="1600" dirty="0" smtClean="0"/>
              <a:t>nombreuses vidéos </a:t>
            </a:r>
            <a:r>
              <a:rPr lang="fr-FR" sz="1600" dirty="0"/>
              <a:t>permettant d’apprendre la musique, la tendance, une nouvelle </a:t>
            </a:r>
            <a:r>
              <a:rPr lang="fr-FR" sz="1600" dirty="0" smtClean="0"/>
              <a:t>langue…</a:t>
            </a:r>
            <a:endParaRPr lang="fr-FR" sz="1600" dirty="0"/>
          </a:p>
          <a:p>
            <a:endParaRPr lang="fr-FR" sz="1600" dirty="0"/>
          </a:p>
          <a:p>
            <a:pPr marL="0" indent="0">
              <a:buNone/>
            </a:pPr>
            <a:r>
              <a:rPr lang="fr-FR" sz="1600" dirty="0"/>
              <a:t>D’autres entreprises se sont appropriées de DIY à leur façon. Depuis quelque temps, nous avons vu se développer une relation entre de petites entreprises et les consommateurs. En effet, on peut voir des garagistes proposer des leçons pour entretenir sa voiture comme il faut. Mais encore, le garagiste met à la disposition de son client tous ses outils voire même son garage. Résultat le client fait lui-même sa vidange chez le garagiste. Étonnant non ? Certains coiffeurs se sont convertis au DIY, avec de nouvelles prestations. Celui-ci vous coupe les cheveux mais maintenant vous pouvez faire votre brushing à sa place. </a:t>
            </a:r>
          </a:p>
          <a:p>
            <a:pPr marL="0" indent="0">
              <a:buNone/>
            </a:pPr>
            <a:endParaRPr lang="fr-FR" dirty="0" smtClean="0"/>
          </a:p>
        </p:txBody>
      </p:sp>
      <p:pic>
        <p:nvPicPr>
          <p:cNvPr id="3" name="Image 2"/>
          <p:cNvPicPr>
            <a:picLocks noChangeAspect="1"/>
          </p:cNvPicPr>
          <p:nvPr/>
        </p:nvPicPr>
        <p:blipFill>
          <a:blip r:embed="rId2"/>
          <a:stretch>
            <a:fillRect/>
          </a:stretch>
        </p:blipFill>
        <p:spPr>
          <a:xfrm>
            <a:off x="648953" y="4542324"/>
            <a:ext cx="2395471" cy="1698513"/>
          </a:xfrm>
          <a:prstGeom prst="rect">
            <a:avLst/>
          </a:prstGeom>
        </p:spPr>
      </p:pic>
      <p:pic>
        <p:nvPicPr>
          <p:cNvPr id="1028" name="Picture 4" descr="http://www.nafeusemagazine.com/photo/art/default/3867925-5809283.jpg?v=1329486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895" y="4631225"/>
            <a:ext cx="2186492" cy="172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39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i.pcworld.fr/1291435-lian-li-pc-a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4738686"/>
            <a:ext cx="2119313" cy="211931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Autofit/>
          </a:bodyPr>
          <a:lstStyle/>
          <a:p>
            <a:r>
              <a:rPr lang="fr-FR"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 produit qui satisfait à 100% le client</a:t>
            </a:r>
          </a:p>
        </p:txBody>
      </p:sp>
      <p:sp>
        <p:nvSpPr>
          <p:cNvPr id="3" name="Espace réservé du contenu 2"/>
          <p:cNvSpPr>
            <a:spLocks noGrp="1"/>
          </p:cNvSpPr>
          <p:nvPr>
            <p:ph idx="1"/>
          </p:nvPr>
        </p:nvSpPr>
        <p:spPr>
          <a:xfrm>
            <a:off x="428625" y="1743075"/>
            <a:ext cx="8229600" cy="4525963"/>
          </a:xfrm>
        </p:spPr>
        <p:txBody>
          <a:bodyPr>
            <a:normAutofit/>
          </a:bodyPr>
          <a:lstStyle/>
          <a:p>
            <a:pPr marL="0" indent="0">
              <a:buNone/>
            </a:pPr>
            <a:r>
              <a:rPr lang="fr-FR" sz="1600" dirty="0"/>
              <a:t>De manière générale, le DIY a pour vocation de satisfaire à 100% le client. En effet, le Do It </a:t>
            </a:r>
            <a:r>
              <a:rPr lang="fr-FR" sz="1600" dirty="0" err="1"/>
              <a:t>Yourself</a:t>
            </a:r>
            <a:r>
              <a:rPr lang="fr-FR" sz="1600" dirty="0"/>
              <a:t> permet au client de se créer un produit sur mesure en fabricant lui-même le produit final à partir de pièces détachées. Cette stratégie permet aux initiés comme aux débutants (notamment grâce aux tutoriels gratuits sur internet) d’obtenir un produit final correspondant à 100% à ses attentes et donc le satisfaisant à 100%. Cette organisation s’oppose aux achats classiques que l’on peut faire en magasin où les produits correspondent rarement à 100% aux attentes des consommateurs.</a:t>
            </a:r>
          </a:p>
          <a:p>
            <a:pPr marL="0" indent="0">
              <a:buNone/>
            </a:pPr>
            <a:r>
              <a:rPr lang="fr-FR" sz="1600" dirty="0"/>
              <a:t>Par </a:t>
            </a:r>
            <a:r>
              <a:rPr lang="fr-FR" sz="1600" dirty="0" smtClean="0"/>
              <a:t>exemple, </a:t>
            </a:r>
            <a:r>
              <a:rPr lang="fr-FR" sz="1600" dirty="0"/>
              <a:t>le secteur de l’informatique a bien compris cette volonté du client d’avoir des produits sur mesure. C’est pourquoi des marques comme Intel proposent </a:t>
            </a:r>
            <a:r>
              <a:rPr lang="fr-FR" sz="1600" dirty="0" smtClean="0"/>
              <a:t>aux consommateurs </a:t>
            </a:r>
            <a:r>
              <a:rPr lang="fr-FR" sz="1600" dirty="0"/>
              <a:t>d’acheter directement le matériel en pièces détachées en plus de son offre classique d’ordinateurs préconstruits. Ainsi chacun peut acheter un ensemble de pièces pour les assembler et obtenir des constructions qui les </a:t>
            </a:r>
            <a:r>
              <a:rPr lang="fr-FR" sz="1600" dirty="0" smtClean="0"/>
              <a:t>satisferont. </a:t>
            </a:r>
            <a:endParaRPr lang="fr-FR" sz="1600" dirty="0">
              <a:hlinkClick r:id="rId4"/>
            </a:endParaRPr>
          </a:p>
          <a:p>
            <a:endParaRPr lang="fr-FR" sz="1600" dirty="0"/>
          </a:p>
        </p:txBody>
      </p:sp>
      <p:pic>
        <p:nvPicPr>
          <p:cNvPr id="4" name="Picture 2" descr="http://1.bp.blogspot.com/-NPMs4dyBEUk/Uy2t4JfzlUI/AAAAAAAABDY/9HXMQGGbNtQ/s1600/ari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4063" y="4951413"/>
            <a:ext cx="2430287" cy="16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873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Conclusion</a:t>
            </a:r>
            <a:endParaRPr lang="fr-FR" sz="4800" dirty="0"/>
          </a:p>
        </p:txBody>
      </p:sp>
      <p:sp>
        <p:nvSpPr>
          <p:cNvPr id="3" name="ZoneTexte 2"/>
          <p:cNvSpPr txBox="1"/>
          <p:nvPr/>
        </p:nvSpPr>
        <p:spPr>
          <a:xfrm>
            <a:off x="355600" y="1417638"/>
            <a:ext cx="8331200" cy="3293209"/>
          </a:xfrm>
          <a:prstGeom prst="rect">
            <a:avLst/>
          </a:prstGeom>
          <a:noFill/>
        </p:spPr>
        <p:txBody>
          <a:bodyPr wrap="square" rtlCol="0">
            <a:spAutoFit/>
          </a:bodyPr>
          <a:lstStyle/>
          <a:p>
            <a:pPr algn="just"/>
            <a:r>
              <a:rPr lang="fr-FR" sz="1600" dirty="0" smtClean="0"/>
              <a:t>Le </a:t>
            </a:r>
            <a:r>
              <a:rPr lang="fr-FR" sz="1600" i="1" dirty="0" smtClean="0"/>
              <a:t>Do It </a:t>
            </a:r>
            <a:r>
              <a:rPr lang="fr-FR" sz="1600" i="1" dirty="0" err="1" smtClean="0"/>
              <a:t>Yourself</a:t>
            </a:r>
            <a:r>
              <a:rPr lang="fr-FR" sz="1600" i="1" dirty="0"/>
              <a:t> </a:t>
            </a:r>
            <a:r>
              <a:rPr lang="fr-FR" sz="1600" dirty="0" smtClean="0"/>
              <a:t>connait un succès grandissant depuis ces dernières années. Les consommateurs comme les entreprises ont été attirés par ce modèle permettant autant de réaliser des économies que développer le partage. Le consommateur se retrouve acteur, il participe et développe ses connaissances en apportant sa touche personnelle et en réalisant ses propres créations. Les entreprises se développent sur ce marché s’adaptant ainsi à l’utilisation d’économie comme la domination par les coûts, et l’ouverture vers des technologies prometteuses comme les imprimantes 3D qui dans le DIY vont être une révolution.</a:t>
            </a:r>
          </a:p>
          <a:p>
            <a:pPr algn="just"/>
            <a:r>
              <a:rPr lang="fr-FR" sz="1600" dirty="0" smtClean="0"/>
              <a:t>Le DIY utilise le partage de connaissances et d’informations, avec des modes d’emploi, des tutoriels, des explications, pour réaliser ses différentes créations. On est acteur et plus uniquement spectateurs, divers domaines sont concernés, que ce soit l’informatique comme la création de textiles, d’objets, de bijoux, de modèles d’organisation, d’activités créatrices comme non créatrices. Alors le DIY est-il menace pour notre économie à force de tout vouloir faire soi-même?</a:t>
            </a:r>
            <a:endParaRPr lang="fr-FR" sz="1600" dirty="0"/>
          </a:p>
        </p:txBody>
      </p:sp>
      <p:pic>
        <p:nvPicPr>
          <p:cNvPr id="2" name="Image 1"/>
          <p:cNvPicPr>
            <a:picLocks noChangeAspect="1"/>
          </p:cNvPicPr>
          <p:nvPr/>
        </p:nvPicPr>
        <p:blipFill rotWithShape="1">
          <a:blip r:embed="rId2"/>
          <a:srcRect b="39683"/>
          <a:stretch/>
        </p:blipFill>
        <p:spPr>
          <a:xfrm>
            <a:off x="1524000" y="4679281"/>
            <a:ext cx="6083300" cy="2068273"/>
          </a:xfrm>
          <a:prstGeom prst="rect">
            <a:avLst/>
          </a:prstGeom>
        </p:spPr>
      </p:pic>
    </p:spTree>
    <p:extLst>
      <p:ext uri="{BB962C8B-B14F-4D97-AF65-F5344CB8AC3E}">
        <p14:creationId xmlns:p14="http://schemas.microsoft.com/office/powerpoint/2010/main" val="299006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Bibliographie</a:t>
            </a:r>
            <a:endParaRPr lang="fr-FR" dirty="0"/>
          </a:p>
        </p:txBody>
      </p:sp>
      <p:sp>
        <p:nvSpPr>
          <p:cNvPr id="3" name="Espace réservé du contenu 2"/>
          <p:cNvSpPr>
            <a:spLocks noGrp="1"/>
          </p:cNvSpPr>
          <p:nvPr>
            <p:ph idx="1"/>
          </p:nvPr>
        </p:nvSpPr>
        <p:spPr/>
        <p:txBody>
          <a:bodyPr>
            <a:normAutofit fontScale="62500" lnSpcReduction="20000"/>
          </a:bodyPr>
          <a:lstStyle/>
          <a:p>
            <a:r>
              <a:rPr lang="pl-PL" dirty="0">
                <a:hlinkClick r:id="rId2"/>
              </a:rPr>
              <a:t>http://www.aroma-zone.com/aroma/</a:t>
            </a:r>
            <a:r>
              <a:rPr lang="pl-PL" dirty="0" smtClean="0">
                <a:hlinkClick r:id="rId2"/>
              </a:rPr>
              <a:t>coffrets.asp</a:t>
            </a:r>
            <a:endParaRPr lang="pl-PL" dirty="0" smtClean="0"/>
          </a:p>
          <a:p>
            <a:r>
              <a:rPr lang="fr-FR" dirty="0">
                <a:hlinkClick r:id="rId3"/>
              </a:rPr>
              <a:t>http://www.france5.fr/emissions/la-quotidienne/a-la-une/le-do-it-yourself-diy-simple-phenomene-ou-nouvelle-maniere-de-</a:t>
            </a:r>
            <a:r>
              <a:rPr lang="fr-FR" dirty="0" smtClean="0">
                <a:hlinkClick r:id="rId3"/>
              </a:rPr>
              <a:t>consommer</a:t>
            </a:r>
            <a:endParaRPr lang="fr-FR" dirty="0" smtClean="0"/>
          </a:p>
          <a:p>
            <a:r>
              <a:rPr lang="fr-FR" dirty="0">
                <a:hlinkClick r:id="rId4"/>
              </a:rPr>
              <a:t>http://www.nikopik.com/2012/10/les-99-hacks-et-bricolages-diy-pour-votre-maison-votre-voiture-votre-</a:t>
            </a:r>
            <a:r>
              <a:rPr lang="fr-FR" dirty="0" smtClean="0">
                <a:hlinkClick r:id="rId4"/>
              </a:rPr>
              <a:t>ordinateur.html</a:t>
            </a:r>
            <a:endParaRPr lang="fr-FR" dirty="0" smtClean="0"/>
          </a:p>
          <a:p>
            <a:r>
              <a:rPr lang="pl-PL" dirty="0">
                <a:hlinkClick r:id="rId5"/>
              </a:rPr>
              <a:t>https://www.youtube.com/watch?v=</a:t>
            </a:r>
            <a:r>
              <a:rPr lang="pl-PL" dirty="0" smtClean="0">
                <a:hlinkClick r:id="rId5"/>
              </a:rPr>
              <a:t>jRmuOGM3qAs</a:t>
            </a:r>
            <a:endParaRPr lang="pl-PL" dirty="0" smtClean="0"/>
          </a:p>
          <a:p>
            <a:r>
              <a:rPr lang="fr-FR" dirty="0">
                <a:hlinkClick r:id="rId6"/>
              </a:rPr>
              <a:t>http://www.fabriquer-des-meubles.fr/do-it-yourself</a:t>
            </a:r>
            <a:r>
              <a:rPr lang="fr-FR" dirty="0" smtClean="0">
                <a:hlinkClick r:id="rId6"/>
              </a:rPr>
              <a:t>/</a:t>
            </a:r>
            <a:endParaRPr lang="fr-FR" dirty="0" smtClean="0"/>
          </a:p>
          <a:p>
            <a:r>
              <a:rPr lang="tr-TR" dirty="0">
                <a:hlinkClick r:id="rId7"/>
              </a:rPr>
              <a:t>http://diy.mr-</a:t>
            </a:r>
            <a:r>
              <a:rPr lang="tr-TR" dirty="0" smtClean="0">
                <a:hlinkClick r:id="rId7"/>
              </a:rPr>
              <a:t>bricolage.fr</a:t>
            </a:r>
            <a:endParaRPr lang="tr-TR" dirty="0" smtClean="0"/>
          </a:p>
          <a:p>
            <a:r>
              <a:rPr lang="fr-FR" dirty="0">
                <a:hlinkClick r:id="rId8"/>
              </a:rPr>
              <a:t>http://www.creavea.com/boutique-loisirs-</a:t>
            </a:r>
            <a:r>
              <a:rPr lang="fr-FR" dirty="0" smtClean="0">
                <a:hlinkClick r:id="rId8"/>
              </a:rPr>
              <a:t>creatifs.html</a:t>
            </a:r>
            <a:endParaRPr lang="fr-FR" dirty="0" smtClean="0"/>
          </a:p>
          <a:p>
            <a:r>
              <a:rPr lang="fr-FR" dirty="0">
                <a:hlinkClick r:id="rId9"/>
              </a:rPr>
              <a:t>http://inspidiy.com/diy-etiquettes-jardin-plantes-legumes</a:t>
            </a:r>
            <a:r>
              <a:rPr lang="fr-FR" dirty="0" smtClean="0">
                <a:hlinkClick r:id="rId9"/>
              </a:rPr>
              <a:t>/</a:t>
            </a:r>
            <a:endParaRPr lang="fr-FR" dirty="0" smtClean="0"/>
          </a:p>
          <a:p>
            <a:r>
              <a:rPr lang="fr-FR" dirty="0">
                <a:hlinkClick r:id="rId10"/>
              </a:rPr>
              <a:t>http://www.le-coin-des-bricoleurs.com/fr/projet/Le-Salon-de-jardin-de-la-seconde-vie_-3-__-3-__-3-_/instructions-de-montage-do-it-yourself/12361/?donotredirect=</a:t>
            </a:r>
            <a:r>
              <a:rPr lang="fr-FR" dirty="0" smtClean="0">
                <a:hlinkClick r:id="rId10"/>
              </a:rPr>
              <a:t>1</a:t>
            </a:r>
            <a:endParaRPr lang="fr-FR" dirty="0" smtClean="0"/>
          </a:p>
          <a:p>
            <a:r>
              <a:rPr lang="fr-FR" dirty="0">
                <a:hlinkClick r:id="rId11"/>
              </a:rPr>
              <a:t>http://www.sodastream.fr/content/10-pourquoi-</a:t>
            </a:r>
            <a:r>
              <a:rPr lang="fr-FR" dirty="0" smtClean="0">
                <a:hlinkClick r:id="rId11"/>
              </a:rPr>
              <a:t>sodastream</a:t>
            </a:r>
            <a:endParaRPr lang="fr-FR" dirty="0" smtClean="0"/>
          </a:p>
          <a:p>
            <a:endParaRPr lang="fr-FR" dirty="0"/>
          </a:p>
          <a:p>
            <a:endParaRPr lang="fr-FR" dirty="0"/>
          </a:p>
        </p:txBody>
      </p:sp>
    </p:spTree>
    <p:extLst>
      <p:ext uri="{BB962C8B-B14F-4D97-AF65-F5344CB8AC3E}">
        <p14:creationId xmlns:p14="http://schemas.microsoft.com/office/powerpoint/2010/main" val="102789372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804</TotalTime>
  <Words>858</Words>
  <Application>Microsoft Office PowerPoint</Application>
  <PresentationFormat>Affichage à l'écran (4:3)</PresentationFormat>
  <Paragraphs>44</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Du sur-mesure</vt:lpstr>
      <vt:lpstr> Liberté législative supérieure aux entreprises </vt:lpstr>
      <vt:lpstr>Fierté de la construction</vt:lpstr>
      <vt:lpstr>Economie </vt:lpstr>
      <vt:lpstr>Meilleure connaissance des composants</vt:lpstr>
      <vt:lpstr>Apprendre ou avoir de nouvelles compétences </vt:lpstr>
      <vt:lpstr>Un produit qui satisfait à 100% le client</vt:lpstr>
      <vt:lpstr>Conclusion</vt:lpstr>
      <vt:lpstr>Bibliographie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dc:title>
  <dc:creator>Gautier Lombard</dc:creator>
  <cp:lastModifiedBy>Anis</cp:lastModifiedBy>
  <cp:revision>88</cp:revision>
  <dcterms:created xsi:type="dcterms:W3CDTF">2014-05-20T09:43:36Z</dcterms:created>
  <dcterms:modified xsi:type="dcterms:W3CDTF">2014-05-31T21:09:11Z</dcterms:modified>
</cp:coreProperties>
</file>