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3" r:id="rId11"/>
    <p:sldId id="266" r:id="rId12"/>
    <p:sldId id="267" r:id="rId1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35" autoAdjust="0"/>
    <p:restoredTop sz="94660"/>
  </p:normalViewPr>
  <p:slideViewPr>
    <p:cSldViewPr>
      <p:cViewPr>
        <p:scale>
          <a:sx n="60" d="100"/>
          <a:sy n="60" d="100"/>
        </p:scale>
        <p:origin x="-1566" y="-1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iangle rect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r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7" name="Sous-titr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grpSp>
        <p:nvGrpSpPr>
          <p:cNvPr id="2" name="Groupe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orme libre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orme libre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orme libre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Connecteur droit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Espace réservé de la date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32AD323-888A-4944-B0D9-DAA91860790B}" type="datetimeFigureOut">
              <a:rPr lang="fr-FR" smtClean="0"/>
              <a:pPr/>
              <a:t>31/05/2014</a:t>
            </a:fld>
            <a:endParaRPr lang="fr-FR" dirty="0"/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fr-FR" dirty="0"/>
          </a:p>
        </p:txBody>
      </p:sp>
      <p:sp>
        <p:nvSpPr>
          <p:cNvPr id="27" name="Espace réservé du numéro de diapositiv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B9F503C-B721-44DB-9128-F2EAF8055C01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2AD323-888A-4944-B0D9-DAA91860790B}" type="datetimeFigureOut">
              <a:rPr lang="fr-FR" smtClean="0"/>
              <a:pPr/>
              <a:t>31/05/2014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B9F503C-B721-44DB-9128-F2EAF8055C01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2AD323-888A-4944-B0D9-DAA91860790B}" type="datetimeFigureOut">
              <a:rPr lang="fr-FR" smtClean="0"/>
              <a:pPr/>
              <a:t>31/05/2014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B9F503C-B721-44DB-9128-F2EAF8055C01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2AD323-888A-4944-B0D9-DAA91860790B}" type="datetimeFigureOut">
              <a:rPr lang="fr-FR" smtClean="0"/>
              <a:pPr/>
              <a:t>31/05/2014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B9F503C-B721-44DB-9128-F2EAF8055C01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7" name="Titr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2AD323-888A-4944-B0D9-DAA91860790B}" type="datetimeFigureOut">
              <a:rPr lang="fr-FR" smtClean="0"/>
              <a:pPr/>
              <a:t>31/05/2014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B9F503C-B721-44DB-9128-F2EAF8055C01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2AD323-888A-4944-B0D9-DAA91860790B}" type="datetimeFigureOut">
              <a:rPr lang="fr-FR" smtClean="0"/>
              <a:pPr/>
              <a:t>31/05/2014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B9F503C-B721-44DB-9128-F2EAF8055C01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8" name="Titr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2AD323-888A-4944-B0D9-DAA91860790B}" type="datetimeFigureOut">
              <a:rPr lang="fr-FR" smtClean="0"/>
              <a:pPr/>
              <a:t>31/05/2014</a:t>
            </a:fld>
            <a:endParaRPr lang="fr-FR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B9F503C-B721-44DB-9128-F2EAF8055C01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2AD323-888A-4944-B0D9-DAA91860790B}" type="datetimeFigureOut">
              <a:rPr lang="fr-FR" smtClean="0"/>
              <a:pPr/>
              <a:t>31/05/2014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B9F503C-B721-44DB-9128-F2EAF8055C01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6" name="Titr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2AD323-888A-4944-B0D9-DAA91860790B}" type="datetimeFigureOut">
              <a:rPr lang="fr-FR" smtClean="0"/>
              <a:pPr/>
              <a:t>31/05/2014</a:t>
            </a:fld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B9F503C-B721-44DB-9128-F2EAF8055C01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A32AD323-888A-4944-B0D9-DAA91860790B}" type="datetimeFigureOut">
              <a:rPr lang="fr-FR" smtClean="0"/>
              <a:pPr/>
              <a:t>31/05/2014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B9F503C-B721-44DB-9128-F2EAF8055C01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32AD323-888A-4944-B0D9-DAA91860790B}" type="datetimeFigureOut">
              <a:rPr lang="fr-FR" smtClean="0"/>
              <a:pPr/>
              <a:t>31/05/2014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B9F503C-B721-44DB-9128-F2EAF8055C01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8" name="Forme libre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orme libre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riangle rect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Connecteur droit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rme libre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orme libre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riangle rect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Connecteur droit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Espace réservé du titre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0" name="Espace réservé du texte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A32AD323-888A-4944-B0D9-DAA91860790B}" type="datetimeFigureOut">
              <a:rPr lang="fr-FR" smtClean="0"/>
              <a:pPr/>
              <a:t>31/05/2014</a:t>
            </a:fld>
            <a:endParaRPr lang="fr-FR" dirty="0"/>
          </a:p>
        </p:txBody>
      </p:sp>
      <p:sp>
        <p:nvSpPr>
          <p:cNvPr id="22" name="Espace réservé du pied de page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fr-FR" dirty="0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3B9F503C-B721-44DB-9128-F2EAF8055C01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0.jpeg"/><Relationship Id="rId4" Type="http://schemas.openxmlformats.org/officeDocument/2006/relationships/image" Target="../media/image19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13792" y="1844824"/>
            <a:ext cx="7772400" cy="1109985"/>
          </a:xfrm>
          <a:ln>
            <a:solidFill>
              <a:schemeClr val="tx1"/>
            </a:solidFill>
          </a:ln>
        </p:spPr>
        <p:txBody>
          <a:bodyPr/>
          <a:lstStyle/>
          <a:p>
            <a:pPr algn="ctr"/>
            <a:r>
              <a:rPr lang="fr-FR" dirty="0" smtClean="0">
                <a:latin typeface="Comic Sans MS" pitchFamily="66" charset="0"/>
              </a:rPr>
              <a:t>Marketing4Innovation</a:t>
            </a:r>
            <a:endParaRPr lang="fr-FR" dirty="0">
              <a:latin typeface="Comic Sans MS" pitchFamily="66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299592" y="3501008"/>
            <a:ext cx="6400800" cy="1752600"/>
          </a:xfrm>
        </p:spPr>
        <p:txBody>
          <a:bodyPr/>
          <a:lstStyle/>
          <a:p>
            <a:pPr algn="ctr"/>
            <a:r>
              <a:rPr lang="fr-FR" u="sng" dirty="0" smtClean="0">
                <a:latin typeface="Comic Sans MS" pitchFamily="66" charset="0"/>
              </a:rPr>
              <a:t>Licence 3 Marketing-Vente</a:t>
            </a:r>
            <a:endParaRPr lang="fr-FR" u="sng" dirty="0">
              <a:latin typeface="Comic Sans MS" pitchFamily="66" charset="0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2987824" y="476672"/>
            <a:ext cx="3024336" cy="92333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>
                <a:latin typeface="Comic Sans MS" pitchFamily="66" charset="0"/>
              </a:rPr>
              <a:t>Julien Camera</a:t>
            </a:r>
          </a:p>
          <a:p>
            <a:pPr algn="ctr"/>
            <a:r>
              <a:rPr lang="fr-FR" dirty="0" smtClean="0">
                <a:latin typeface="Comic Sans MS" pitchFamily="66" charset="0"/>
              </a:rPr>
              <a:t>Julien Ritoli</a:t>
            </a:r>
          </a:p>
          <a:p>
            <a:pPr algn="ctr"/>
            <a:r>
              <a:rPr lang="fr-FR" dirty="0" smtClean="0">
                <a:latin typeface="Comic Sans MS" pitchFamily="66" charset="0"/>
              </a:rPr>
              <a:t>Dimitri Parsy</a:t>
            </a:r>
            <a:endParaRPr lang="fr-FR" dirty="0">
              <a:latin typeface="Comic Sans MS" pitchFamily="66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365104"/>
            <a:ext cx="2661454" cy="24928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95186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r>
              <a:rPr lang="fr-FR" u="sng" dirty="0" smtClean="0">
                <a:latin typeface="Comic Sans MS" pitchFamily="66" charset="0"/>
              </a:rPr>
              <a:t>Définition du concept :</a:t>
            </a:r>
          </a:p>
          <a:p>
            <a:endParaRPr lang="fr-FR" dirty="0" smtClean="0"/>
          </a:p>
          <a:p>
            <a:r>
              <a:rPr lang="fr-FR" sz="2400" dirty="0" smtClean="0">
                <a:latin typeface="Comic Sans MS" pitchFamily="66" charset="0"/>
              </a:rPr>
              <a:t>Littéralement un Baroudeur est quelqu’un de dynamique, qui prend des risques et qui se bat pour atteindre son but.</a:t>
            </a:r>
            <a:r>
              <a:rPr lang="fr-FR" sz="2400" dirty="0">
                <a:latin typeface="Comic Sans MS" pitchFamily="66" charset="0"/>
              </a:rPr>
              <a:t> </a:t>
            </a:r>
            <a:r>
              <a:rPr lang="fr-FR" sz="2400" dirty="0" smtClean="0">
                <a:latin typeface="Comic Sans MS" pitchFamily="66" charset="0"/>
              </a:rPr>
              <a:t>Le concept est donc de trouver des biens ou des services afin d’accompagner celui-ci.  </a:t>
            </a:r>
          </a:p>
          <a:p>
            <a:endParaRPr lang="fr-FR" sz="2400" dirty="0" smtClean="0">
              <a:latin typeface="Comic Sans MS" pitchFamily="66" charset="0"/>
            </a:endParaRPr>
          </a:p>
          <a:p>
            <a:r>
              <a:rPr lang="fr-FR" sz="2400" dirty="0" smtClean="0">
                <a:latin typeface="Comic Sans MS" pitchFamily="66" charset="0"/>
              </a:rPr>
              <a:t>Afin de répondre à cette demande, les entreprises proposent des produits destinés à être déplacés, adaptables à diverses situations tout en développant un aspect très pratique.  </a:t>
            </a: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/>
          <a:lstStyle/>
          <a:p>
            <a:pPr algn="ctr"/>
            <a:r>
              <a:rPr lang="fr-FR" dirty="0" smtClean="0">
                <a:latin typeface="Comic Sans MS" pitchFamily="66" charset="0"/>
              </a:rPr>
              <a:t>Baroudeur</a:t>
            </a:r>
            <a:endParaRPr lang="fr-FR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0061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fr-FR" u="sng" dirty="0" smtClean="0">
                <a:latin typeface="Comic Sans MS" pitchFamily="66" charset="0"/>
              </a:rPr>
              <a:t>Sous thèmes principaux à cette notion :</a:t>
            </a:r>
          </a:p>
          <a:p>
            <a:endParaRPr lang="fr-FR" dirty="0" smtClean="0">
              <a:latin typeface="Comic Sans MS" pitchFamily="66" charset="0"/>
            </a:endParaRPr>
          </a:p>
          <a:p>
            <a:r>
              <a:rPr lang="fr-FR" sz="2400" dirty="0" smtClean="0">
                <a:latin typeface="Comic Sans MS" pitchFamily="66" charset="0"/>
              </a:rPr>
              <a:t>Compact / </a:t>
            </a:r>
            <a:r>
              <a:rPr lang="fr-FR" sz="2400" dirty="0" smtClean="0">
                <a:latin typeface="Comic Sans MS" pitchFamily="66" charset="0"/>
              </a:rPr>
              <a:t>Résistant </a:t>
            </a:r>
            <a:r>
              <a:rPr lang="fr-FR" sz="2400" dirty="0" smtClean="0">
                <a:latin typeface="Comic Sans MS" pitchFamily="66" charset="0"/>
              </a:rPr>
              <a:t>/ </a:t>
            </a:r>
            <a:r>
              <a:rPr lang="fr-FR" sz="2400" dirty="0" smtClean="0">
                <a:latin typeface="Comic Sans MS" pitchFamily="66" charset="0"/>
              </a:rPr>
              <a:t>Etanche </a:t>
            </a:r>
            <a:endParaRPr lang="fr-FR" sz="2400" dirty="0" smtClean="0">
              <a:latin typeface="Comic Sans MS" pitchFamily="66" charset="0"/>
            </a:endParaRPr>
          </a:p>
          <a:p>
            <a:pPr>
              <a:buNone/>
            </a:pPr>
            <a:r>
              <a:rPr lang="fr-FR" sz="2400" u="sng" dirty="0" smtClean="0">
                <a:latin typeface="Comic Sans MS" pitchFamily="66" charset="0"/>
              </a:rPr>
              <a:t>Ex :</a:t>
            </a:r>
            <a:r>
              <a:rPr lang="fr-FR" sz="2400" dirty="0" smtClean="0">
                <a:latin typeface="Comic Sans MS" pitchFamily="66" charset="0"/>
              </a:rPr>
              <a:t> téléphone Caterpillar, Panasonic </a:t>
            </a:r>
            <a:r>
              <a:rPr lang="fr-FR" sz="2400" dirty="0" err="1" smtClean="0">
                <a:latin typeface="Comic Sans MS" pitchFamily="66" charset="0"/>
              </a:rPr>
              <a:t>Lumix</a:t>
            </a:r>
            <a:r>
              <a:rPr lang="fr-FR" sz="2400" dirty="0" smtClean="0">
                <a:latin typeface="Comic Sans MS" pitchFamily="66" charset="0"/>
              </a:rPr>
              <a:t> DMC FT5 – Produit baroudeur par excellence, </a:t>
            </a:r>
            <a:r>
              <a:rPr lang="fr-FR" sz="2400" dirty="0" err="1" smtClean="0">
                <a:latin typeface="Comic Sans MS" pitchFamily="66" charset="0"/>
              </a:rPr>
              <a:t>Gopro</a:t>
            </a:r>
            <a:r>
              <a:rPr lang="fr-FR" sz="2400" dirty="0" smtClean="0">
                <a:latin typeface="Comic Sans MS" pitchFamily="66" charset="0"/>
              </a:rPr>
              <a:t>.</a:t>
            </a:r>
          </a:p>
          <a:p>
            <a:pPr>
              <a:buNone/>
            </a:pPr>
            <a:r>
              <a:rPr lang="fr-FR" sz="2400" dirty="0" smtClean="0">
                <a:latin typeface="Comic Sans MS" pitchFamily="66" charset="0"/>
                <a:sym typeface="Wingdings" pitchFamily="2" charset="2"/>
              </a:rPr>
              <a:t> </a:t>
            </a:r>
            <a:r>
              <a:rPr lang="fr-FR" sz="2400" dirty="0" smtClean="0">
                <a:latin typeface="Comic Sans MS" pitchFamily="66" charset="0"/>
              </a:rPr>
              <a:t>Ces produits sont compacts, antichocs et étanches.</a:t>
            </a:r>
          </a:p>
          <a:p>
            <a:pPr>
              <a:buNone/>
            </a:pPr>
            <a:endParaRPr lang="fr-FR" sz="2400" dirty="0" smtClean="0"/>
          </a:p>
          <a:p>
            <a:pPr>
              <a:buNone/>
            </a:pPr>
            <a:endParaRPr lang="fr-FR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>
                <a:latin typeface="Comic Sans MS" pitchFamily="66" charset="0"/>
              </a:rPr>
              <a:t>Baroudeur</a:t>
            </a:r>
            <a:endParaRPr lang="fr-FR" dirty="0">
              <a:latin typeface="Comic Sans MS" pitchFamily="66" charset="0"/>
            </a:endParaRPr>
          </a:p>
        </p:txBody>
      </p:sp>
      <p:pic>
        <p:nvPicPr>
          <p:cNvPr id="23554" name="Picture 2" descr="http://media.ldlc.com/ld/products/00/01/27/00/LD0001270021_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5856" y="4221088"/>
            <a:ext cx="2284984" cy="2284984"/>
          </a:xfrm>
          <a:prstGeom prst="rect">
            <a:avLst/>
          </a:prstGeom>
          <a:noFill/>
        </p:spPr>
      </p:pic>
      <p:pic>
        <p:nvPicPr>
          <p:cNvPr id="23556" name="Picture 4" descr="http://www.letsgodigital.org/images/artikelen/38/panasonic-lumix-dmc-ft5-waterproof-digital-camer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12160" y="4509120"/>
            <a:ext cx="2699792" cy="1971358"/>
          </a:xfrm>
          <a:prstGeom prst="rect">
            <a:avLst/>
          </a:prstGeom>
          <a:noFill/>
        </p:spPr>
      </p:pic>
      <p:pic>
        <p:nvPicPr>
          <p:cNvPr id="23558" name="Picture 6" descr="http://legolasgamer.com/wp-content/uploads/2013/12/GoPro_HD_Hero_3_357728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5333" y="4365104"/>
            <a:ext cx="2476266" cy="15841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525963"/>
          </a:xfrm>
        </p:spPr>
        <p:txBody>
          <a:bodyPr/>
          <a:lstStyle/>
          <a:p>
            <a:r>
              <a:rPr lang="fr-FR" dirty="0" smtClean="0">
                <a:latin typeface="Comic Sans MS" pitchFamily="66" charset="0"/>
              </a:rPr>
              <a:t>Facilité </a:t>
            </a:r>
          </a:p>
          <a:p>
            <a:pPr>
              <a:buNone/>
            </a:pPr>
            <a:r>
              <a:rPr lang="fr-FR" sz="2400" u="sng" dirty="0" smtClean="0">
                <a:latin typeface="Comic Sans MS" pitchFamily="66" charset="0"/>
              </a:rPr>
              <a:t>Ex:</a:t>
            </a:r>
            <a:r>
              <a:rPr lang="fr-FR" sz="2400" dirty="0" smtClean="0">
                <a:latin typeface="Comic Sans MS" pitchFamily="66" charset="0"/>
              </a:rPr>
              <a:t> </a:t>
            </a:r>
            <a:r>
              <a:rPr lang="fr-FR" sz="2400" i="1" dirty="0" smtClean="0">
                <a:latin typeface="Comic Sans MS" pitchFamily="66" charset="0"/>
              </a:rPr>
              <a:t>Services</a:t>
            </a:r>
            <a:r>
              <a:rPr lang="fr-FR" sz="2400" dirty="0" smtClean="0">
                <a:latin typeface="Comic Sans MS" pitchFamily="66" charset="0"/>
              </a:rPr>
              <a:t> : Applications Smartphone</a:t>
            </a:r>
          </a:p>
          <a:p>
            <a:pPr>
              <a:buNone/>
            </a:pPr>
            <a:r>
              <a:rPr lang="fr-FR" sz="2400" dirty="0" smtClean="0">
                <a:latin typeface="Comic Sans MS" pitchFamily="66" charset="0"/>
                <a:sym typeface="Wingdings" pitchFamily="2" charset="2"/>
              </a:rPr>
              <a:t>	    </a:t>
            </a:r>
            <a:r>
              <a:rPr lang="fr-FR" sz="2400" dirty="0" smtClean="0">
                <a:latin typeface="Comic Sans MS" pitchFamily="66" charset="0"/>
              </a:rPr>
              <a:t> </a:t>
            </a:r>
            <a:r>
              <a:rPr lang="fr-FR" sz="2400" dirty="0" err="1" smtClean="0">
                <a:latin typeface="Comic Sans MS" pitchFamily="66" charset="0"/>
              </a:rPr>
              <a:t>iGites</a:t>
            </a:r>
            <a:r>
              <a:rPr lang="fr-FR" sz="2400" dirty="0" smtClean="0">
                <a:latin typeface="Comic Sans MS" pitchFamily="66" charset="0"/>
              </a:rPr>
              <a:t>, </a:t>
            </a:r>
            <a:r>
              <a:rPr lang="fr-FR" sz="2400" dirty="0" err="1" smtClean="0">
                <a:latin typeface="Comic Sans MS" pitchFamily="66" charset="0"/>
              </a:rPr>
              <a:t>Easyvoyage</a:t>
            </a:r>
            <a:r>
              <a:rPr lang="fr-FR" sz="2400" dirty="0" smtClean="0">
                <a:latin typeface="Comic Sans MS" pitchFamily="66" charset="0"/>
              </a:rPr>
              <a:t>, </a:t>
            </a:r>
            <a:r>
              <a:rPr lang="fr-FR" sz="2400" dirty="0" err="1" smtClean="0">
                <a:latin typeface="Comic Sans MS" pitchFamily="66" charset="0"/>
              </a:rPr>
              <a:t>Taxivoiturage</a:t>
            </a:r>
            <a:r>
              <a:rPr lang="fr-FR" sz="2400" dirty="0" smtClean="0">
                <a:latin typeface="Comic Sans MS" pitchFamily="66" charset="0"/>
              </a:rPr>
              <a:t>…</a:t>
            </a:r>
          </a:p>
          <a:p>
            <a:pPr>
              <a:buNone/>
            </a:pPr>
            <a:endParaRPr lang="fr-FR" sz="2400" dirty="0" smtClean="0">
              <a:latin typeface="Comic Sans MS" pitchFamily="66" charset="0"/>
            </a:endParaRPr>
          </a:p>
          <a:p>
            <a:pPr>
              <a:buNone/>
            </a:pPr>
            <a:endParaRPr lang="fr-FR" sz="2400" dirty="0" smtClean="0">
              <a:latin typeface="Comic Sans MS" pitchFamily="66" charset="0"/>
            </a:endParaRPr>
          </a:p>
          <a:p>
            <a:pPr>
              <a:buNone/>
            </a:pPr>
            <a:endParaRPr lang="fr-FR" sz="2400" dirty="0" smtClean="0">
              <a:latin typeface="Comic Sans MS" pitchFamily="66" charset="0"/>
            </a:endParaRPr>
          </a:p>
          <a:p>
            <a:pPr>
              <a:buNone/>
            </a:pPr>
            <a:endParaRPr lang="fr-FR" sz="2400" dirty="0" smtClean="0">
              <a:latin typeface="Comic Sans MS" pitchFamily="66" charset="0"/>
            </a:endParaRPr>
          </a:p>
          <a:p>
            <a:pPr>
              <a:buNone/>
            </a:pPr>
            <a:r>
              <a:rPr lang="fr-FR" sz="2400" i="1" dirty="0" smtClean="0">
                <a:latin typeface="Comic Sans MS" pitchFamily="66" charset="0"/>
              </a:rPr>
              <a:t>Produits</a:t>
            </a:r>
            <a:r>
              <a:rPr lang="fr-FR" sz="2400" dirty="0" smtClean="0">
                <a:latin typeface="Comic Sans MS" pitchFamily="66" charset="0"/>
              </a:rPr>
              <a:t> : abri facile à transporter, compact…</a:t>
            </a:r>
          </a:p>
          <a:p>
            <a:pPr>
              <a:buNone/>
            </a:pPr>
            <a:endParaRPr lang="fr-FR" sz="2400" dirty="0" smtClean="0"/>
          </a:p>
          <a:p>
            <a:pPr>
              <a:buNone/>
            </a:pPr>
            <a:r>
              <a:rPr lang="fr-FR" sz="1200" i="1" dirty="0" smtClean="0"/>
              <a:t>			</a:t>
            </a:r>
            <a:r>
              <a:rPr lang="fr-FR" sz="1400" i="1" u="sng" dirty="0" smtClean="0"/>
              <a:t>« Tente 3 secondes Décathlon »</a:t>
            </a:r>
            <a:endParaRPr lang="fr-FR" sz="1400" i="1" u="sng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>
                <a:latin typeface="Comic Sans MS" pitchFamily="66" charset="0"/>
              </a:rPr>
              <a:t>Baroudeur</a:t>
            </a:r>
            <a:endParaRPr lang="fr-FR" dirty="0">
              <a:latin typeface="Comic Sans MS" pitchFamily="66" charset="0"/>
            </a:endParaRPr>
          </a:p>
        </p:txBody>
      </p:sp>
      <p:pic>
        <p:nvPicPr>
          <p:cNvPr id="24578" name="Picture 2" descr="http://www.baroude.com/local/cache-vignettes/L65xH65/igite-e919f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11334" y="3068960"/>
            <a:ext cx="864096" cy="864097"/>
          </a:xfrm>
          <a:prstGeom prst="rect">
            <a:avLst/>
          </a:prstGeom>
          <a:noFill/>
        </p:spPr>
      </p:pic>
      <p:pic>
        <p:nvPicPr>
          <p:cNvPr id="24580" name="Picture 4" descr="http://www.baroude.com/local/cache-vignettes/L53xH53/Easy_voyage_icon-2e40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75856" y="3068960"/>
            <a:ext cx="864864" cy="864866"/>
          </a:xfrm>
          <a:prstGeom prst="rect">
            <a:avLst/>
          </a:prstGeom>
          <a:noFill/>
        </p:spPr>
      </p:pic>
      <p:pic>
        <p:nvPicPr>
          <p:cNvPr id="24582" name="Picture 6" descr="http://www.baroude.com/local/cache-vignettes/L53xH53/taxi-partage-icon-635bb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87562" y="3069728"/>
            <a:ext cx="864096" cy="864098"/>
          </a:xfrm>
          <a:prstGeom prst="rect">
            <a:avLst/>
          </a:prstGeom>
          <a:noFill/>
        </p:spPr>
      </p:pic>
      <p:pic>
        <p:nvPicPr>
          <p:cNvPr id="24584" name="Picture 8" descr="http://auto.img.v4.skyrock.net/9820/23779820/pics/835911723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51658" y="4797152"/>
            <a:ext cx="3392342" cy="20608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à coins arrondis 4"/>
          <p:cNvSpPr/>
          <p:nvPr/>
        </p:nvSpPr>
        <p:spPr>
          <a:xfrm>
            <a:off x="3563888" y="116632"/>
            <a:ext cx="2448272" cy="108012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</a:rPr>
              <a:t>Praticité</a:t>
            </a:r>
            <a:endParaRPr lang="fr-FR" dirty="0">
              <a:solidFill>
                <a:schemeClr val="tx1"/>
              </a:solidFill>
            </a:endParaRPr>
          </a:p>
        </p:txBody>
      </p:sp>
      <p:cxnSp>
        <p:nvCxnSpPr>
          <p:cNvPr id="7" name="Connecteur droit 6"/>
          <p:cNvCxnSpPr/>
          <p:nvPr/>
        </p:nvCxnSpPr>
        <p:spPr>
          <a:xfrm flipH="1">
            <a:off x="2195736" y="656692"/>
            <a:ext cx="1365001" cy="48814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8"/>
          <p:cNvCxnSpPr/>
          <p:nvPr/>
        </p:nvCxnSpPr>
        <p:spPr>
          <a:xfrm>
            <a:off x="3779912" y="1216588"/>
            <a:ext cx="72008" cy="7722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10"/>
          <p:cNvCxnSpPr/>
          <p:nvPr/>
        </p:nvCxnSpPr>
        <p:spPr>
          <a:xfrm>
            <a:off x="4802028" y="1216588"/>
            <a:ext cx="288032" cy="9201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12"/>
          <p:cNvCxnSpPr/>
          <p:nvPr/>
        </p:nvCxnSpPr>
        <p:spPr>
          <a:xfrm>
            <a:off x="6012160" y="656692"/>
            <a:ext cx="1080120" cy="70417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à coins arrondis 13"/>
          <p:cNvSpPr/>
          <p:nvPr/>
        </p:nvSpPr>
        <p:spPr>
          <a:xfrm>
            <a:off x="719572" y="1144838"/>
            <a:ext cx="1800200" cy="1152128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</a:rPr>
              <a:t>Nomadisme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15" name="Rectangle à coins arrondis 14"/>
          <p:cNvSpPr/>
          <p:nvPr/>
        </p:nvSpPr>
        <p:spPr>
          <a:xfrm>
            <a:off x="2852720" y="1988840"/>
            <a:ext cx="1440160" cy="89669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</a:rPr>
              <a:t>Itinérant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16" name="Rectangle à coins arrondis 15"/>
          <p:cNvSpPr/>
          <p:nvPr/>
        </p:nvSpPr>
        <p:spPr>
          <a:xfrm>
            <a:off x="4896036" y="2136782"/>
            <a:ext cx="1692187" cy="932178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</a:rPr>
              <a:t>Combinable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17" name="Rectangle à coins arrondis 16"/>
          <p:cNvSpPr/>
          <p:nvPr/>
        </p:nvSpPr>
        <p:spPr>
          <a:xfrm>
            <a:off x="7105402" y="1360862"/>
            <a:ext cx="1512168" cy="72008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</a:rPr>
              <a:t>Baroudeur</a:t>
            </a:r>
            <a:endParaRPr lang="fr-FR" dirty="0">
              <a:solidFill>
                <a:schemeClr val="tx1"/>
              </a:solidFill>
            </a:endParaRPr>
          </a:p>
        </p:txBody>
      </p:sp>
      <p:cxnSp>
        <p:nvCxnSpPr>
          <p:cNvPr id="3" name="Connecteur droit 2"/>
          <p:cNvCxnSpPr/>
          <p:nvPr/>
        </p:nvCxnSpPr>
        <p:spPr>
          <a:xfrm>
            <a:off x="1134101" y="2296966"/>
            <a:ext cx="0" cy="5924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à coins arrondis 3"/>
          <p:cNvSpPr/>
          <p:nvPr/>
        </p:nvSpPr>
        <p:spPr>
          <a:xfrm>
            <a:off x="0" y="2564904"/>
            <a:ext cx="2483768" cy="324036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itchFamily="34" charset="0"/>
              <a:buChar char="•"/>
            </a:pPr>
            <a:r>
              <a:rPr lang="fr-FR" dirty="0" smtClean="0">
                <a:solidFill>
                  <a:schemeClr val="tx1"/>
                </a:solidFill>
              </a:rPr>
              <a:t>Possibilité de transport et d’utilisation à tout endroit</a:t>
            </a:r>
          </a:p>
          <a:p>
            <a:endParaRPr lang="fr-FR" dirty="0" smtClean="0">
              <a:solidFill>
                <a:schemeClr val="tx1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fr-FR" dirty="0" smtClean="0">
                <a:solidFill>
                  <a:schemeClr val="tx1"/>
                </a:solidFill>
              </a:rPr>
              <a:t>Consommation dans un packaging adapté</a:t>
            </a:r>
          </a:p>
        </p:txBody>
      </p:sp>
      <p:cxnSp>
        <p:nvCxnSpPr>
          <p:cNvPr id="8" name="Connecteur droit 7"/>
          <p:cNvCxnSpPr>
            <a:stCxn id="15" idx="2"/>
          </p:cNvCxnSpPr>
          <p:nvPr/>
        </p:nvCxnSpPr>
        <p:spPr>
          <a:xfrm flipH="1">
            <a:off x="3572799" y="2885530"/>
            <a:ext cx="1" cy="36982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à coins arrondis 9"/>
          <p:cNvSpPr/>
          <p:nvPr/>
        </p:nvSpPr>
        <p:spPr>
          <a:xfrm>
            <a:off x="2627784" y="3255359"/>
            <a:ext cx="2105243" cy="3298327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itchFamily="34" charset="0"/>
              <a:buChar char="•"/>
            </a:pPr>
            <a:r>
              <a:rPr lang="fr-FR" dirty="0" smtClean="0">
                <a:solidFill>
                  <a:schemeClr val="tx1"/>
                </a:solidFill>
              </a:rPr>
              <a:t>Facilité de maintenance</a:t>
            </a:r>
          </a:p>
          <a:p>
            <a:endParaRPr lang="fr-FR" dirty="0">
              <a:solidFill>
                <a:schemeClr val="tx1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fr-FR" dirty="0" smtClean="0">
                <a:solidFill>
                  <a:schemeClr val="tx1"/>
                </a:solidFill>
              </a:rPr>
              <a:t>Possibilité d’effectuer une tâche par un tiers</a:t>
            </a:r>
          </a:p>
          <a:p>
            <a:endParaRPr lang="fr-FR" dirty="0">
              <a:solidFill>
                <a:schemeClr val="tx1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fr-FR" dirty="0" smtClean="0">
                <a:solidFill>
                  <a:schemeClr val="tx1"/>
                </a:solidFill>
              </a:rPr>
              <a:t>Possibilité d’</a:t>
            </a:r>
            <a:r>
              <a:rPr lang="fr-FR" dirty="0">
                <a:solidFill>
                  <a:schemeClr val="tx1"/>
                </a:solidFill>
              </a:rPr>
              <a:t>é</a:t>
            </a:r>
            <a:r>
              <a:rPr lang="fr-FR" dirty="0" smtClean="0">
                <a:solidFill>
                  <a:schemeClr val="tx1"/>
                </a:solidFill>
              </a:rPr>
              <a:t>tudier à distance</a:t>
            </a:r>
            <a:endParaRPr lang="fr-FR" dirty="0">
              <a:solidFill>
                <a:schemeClr val="tx1"/>
              </a:solidFill>
            </a:endParaRPr>
          </a:p>
        </p:txBody>
      </p:sp>
      <p:cxnSp>
        <p:nvCxnSpPr>
          <p:cNvPr id="19" name="Connecteur droit 18"/>
          <p:cNvCxnSpPr>
            <a:stCxn id="16" idx="2"/>
          </p:cNvCxnSpPr>
          <p:nvPr/>
        </p:nvCxnSpPr>
        <p:spPr>
          <a:xfrm flipH="1">
            <a:off x="5650566" y="3068960"/>
            <a:ext cx="91564" cy="94365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à coins arrondis 19"/>
          <p:cNvSpPr/>
          <p:nvPr/>
        </p:nvSpPr>
        <p:spPr>
          <a:xfrm>
            <a:off x="4896036" y="4012614"/>
            <a:ext cx="2160240" cy="1840273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endParaRPr lang="fr-FR" dirty="0"/>
          </a:p>
        </p:txBody>
      </p:sp>
      <p:cxnSp>
        <p:nvCxnSpPr>
          <p:cNvPr id="22" name="Connecteur droit 21"/>
          <p:cNvCxnSpPr>
            <a:endCxn id="23" idx="0"/>
          </p:cNvCxnSpPr>
          <p:nvPr/>
        </p:nvCxnSpPr>
        <p:spPr>
          <a:xfrm flipH="1">
            <a:off x="8174086" y="2080942"/>
            <a:ext cx="124074" cy="91601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à coins arrondis 22"/>
          <p:cNvSpPr/>
          <p:nvPr/>
        </p:nvSpPr>
        <p:spPr>
          <a:xfrm>
            <a:off x="7256238" y="2996952"/>
            <a:ext cx="1835696" cy="2591092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1" name="ZoneTexte 20"/>
          <p:cNvSpPr txBox="1"/>
          <p:nvPr/>
        </p:nvSpPr>
        <p:spPr>
          <a:xfrm>
            <a:off x="4932040" y="3874115"/>
            <a:ext cx="194421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dirty="0" smtClean="0"/>
          </a:p>
          <a:p>
            <a:pPr>
              <a:buFont typeface="Arial" pitchFamily="34" charset="0"/>
              <a:buChar char="•"/>
            </a:pPr>
            <a:endParaRPr lang="fr-FR" dirty="0" smtClean="0"/>
          </a:p>
          <a:p>
            <a:pPr>
              <a:buFont typeface="Arial" pitchFamily="34" charset="0"/>
              <a:buChar char="•"/>
            </a:pPr>
            <a:r>
              <a:rPr lang="fr-FR" dirty="0" smtClean="0"/>
              <a:t>   Arrangeable</a:t>
            </a:r>
          </a:p>
          <a:p>
            <a:pPr>
              <a:buFont typeface="Arial" pitchFamily="34" charset="0"/>
              <a:buChar char="•"/>
            </a:pPr>
            <a:endParaRPr lang="fr-FR" dirty="0" smtClean="0"/>
          </a:p>
          <a:p>
            <a:pPr>
              <a:buFont typeface="Arial" pitchFamily="34" charset="0"/>
              <a:buChar char="•"/>
            </a:pPr>
            <a:endParaRPr lang="fr-FR" dirty="0" smtClean="0"/>
          </a:p>
          <a:p>
            <a:pPr>
              <a:buFont typeface="Arial" pitchFamily="34" charset="0"/>
              <a:buChar char="•"/>
            </a:pPr>
            <a:r>
              <a:rPr lang="fr-FR" dirty="0" smtClean="0"/>
              <a:t>   Conciliable</a:t>
            </a:r>
          </a:p>
          <a:p>
            <a:pPr>
              <a:buFont typeface="Arial" pitchFamily="34" charset="0"/>
              <a:buChar char="•"/>
            </a:pPr>
            <a:endParaRPr lang="fr-FR" dirty="0"/>
          </a:p>
        </p:txBody>
      </p:sp>
      <p:sp>
        <p:nvSpPr>
          <p:cNvPr id="24" name="ZoneTexte 23"/>
          <p:cNvSpPr txBox="1"/>
          <p:nvPr/>
        </p:nvSpPr>
        <p:spPr>
          <a:xfrm>
            <a:off x="7452320" y="2996952"/>
            <a:ext cx="169168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dirty="0" smtClean="0"/>
          </a:p>
          <a:p>
            <a:endParaRPr lang="fr-FR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fr-FR" dirty="0" smtClean="0"/>
              <a:t>Compact / résistant / étanche</a:t>
            </a:r>
          </a:p>
          <a:p>
            <a:endParaRPr lang="fr-FR" dirty="0" smtClean="0"/>
          </a:p>
          <a:p>
            <a:pPr>
              <a:buFont typeface="Arial" pitchFamily="34" charset="0"/>
              <a:buChar char="•"/>
            </a:pPr>
            <a:endParaRPr lang="fr-FR" dirty="0" smtClean="0"/>
          </a:p>
          <a:p>
            <a:pPr>
              <a:buFont typeface="Arial" pitchFamily="34" charset="0"/>
              <a:buChar char="•"/>
            </a:pPr>
            <a:r>
              <a:rPr lang="fr-FR" dirty="0" smtClean="0"/>
              <a:t>   Facilité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058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r-FR" sz="2800" u="sng" dirty="0" smtClean="0">
                <a:latin typeface="Comic Sans MS" pitchFamily="66" charset="0"/>
              </a:rPr>
              <a:t>Définition du concept :</a:t>
            </a:r>
          </a:p>
          <a:p>
            <a:endParaRPr lang="fr-FR" sz="2400" dirty="0" smtClean="0"/>
          </a:p>
          <a:p>
            <a:r>
              <a:rPr lang="fr-FR" sz="2400" dirty="0" smtClean="0">
                <a:latin typeface="Comic Sans MS" pitchFamily="66" charset="0"/>
              </a:rPr>
              <a:t>Le nomadisme définit </a:t>
            </a:r>
            <a:r>
              <a:rPr lang="fr-FR" sz="2400" dirty="0">
                <a:latin typeface="Comic Sans MS" pitchFamily="66" charset="0"/>
              </a:rPr>
              <a:t>le fait de se sentir libre, </a:t>
            </a:r>
            <a:r>
              <a:rPr lang="fr-FR" sz="2400" dirty="0" smtClean="0">
                <a:latin typeface="Comic Sans MS" pitchFamily="66" charset="0"/>
              </a:rPr>
              <a:t>d’offrir des solutions </a:t>
            </a:r>
            <a:r>
              <a:rPr lang="fr-FR" sz="2400" dirty="0">
                <a:latin typeface="Comic Sans MS" pitchFamily="66" charset="0"/>
              </a:rPr>
              <a:t>par rapport à </a:t>
            </a:r>
            <a:r>
              <a:rPr lang="fr-FR" sz="2400" dirty="0" smtClean="0">
                <a:latin typeface="Comic Sans MS" pitchFamily="66" charset="0"/>
              </a:rPr>
              <a:t>différentes problématiques émises (bureau, transport, …) afin </a:t>
            </a:r>
            <a:r>
              <a:rPr lang="fr-FR" sz="2400" dirty="0">
                <a:latin typeface="Comic Sans MS" pitchFamily="66" charset="0"/>
              </a:rPr>
              <a:t>de satisfaire un besoin à un moment donné</a:t>
            </a:r>
            <a:r>
              <a:rPr lang="fr-FR" sz="2400" dirty="0" smtClean="0">
                <a:latin typeface="Comic Sans MS" pitchFamily="66" charset="0"/>
              </a:rPr>
              <a:t>.</a:t>
            </a:r>
          </a:p>
          <a:p>
            <a:endParaRPr lang="fr-FR" sz="2400" dirty="0" smtClean="0">
              <a:latin typeface="Comic Sans MS" pitchFamily="66" charset="0"/>
            </a:endParaRPr>
          </a:p>
          <a:p>
            <a:r>
              <a:rPr lang="fr-FR" sz="2400" dirty="0" smtClean="0">
                <a:latin typeface="Comic Sans MS" pitchFamily="66" charset="0"/>
              </a:rPr>
              <a:t>Dans cette lignée, les industriels proposent des technologies sans-fil mais également des produits de grande consommation, qui peuvent être utilisés quel que soit l’endroit où l’on se trouve.</a:t>
            </a:r>
            <a:endParaRPr lang="fr-FR" sz="2400" dirty="0">
              <a:latin typeface="Comic Sans MS" pitchFamily="66" charset="0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/>
          <a:lstStyle/>
          <a:p>
            <a:pPr algn="ctr"/>
            <a:r>
              <a:rPr lang="fr-FR" dirty="0" smtClean="0">
                <a:latin typeface="Comic Sans MS" pitchFamily="66" charset="0"/>
              </a:rPr>
              <a:t>Nomadisme</a:t>
            </a:r>
            <a:endParaRPr lang="fr-FR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321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sz="2800" u="sng" dirty="0" smtClean="0">
                <a:latin typeface="Comic Sans MS" pitchFamily="66" charset="0"/>
              </a:rPr>
              <a:t>Sous thèmes principaux à cette notion :</a:t>
            </a:r>
          </a:p>
          <a:p>
            <a:pPr marL="0" indent="0">
              <a:buNone/>
            </a:pPr>
            <a:endParaRPr lang="fr-FR" sz="2800" u="sng" dirty="0" smtClean="0"/>
          </a:p>
          <a:p>
            <a:r>
              <a:rPr lang="fr-FR" sz="2400" dirty="0" smtClean="0">
                <a:latin typeface="Comic Sans MS" pitchFamily="66" charset="0"/>
              </a:rPr>
              <a:t>Possibilité </a:t>
            </a:r>
            <a:r>
              <a:rPr lang="fr-FR" sz="2400" dirty="0">
                <a:latin typeface="Comic Sans MS" pitchFamily="66" charset="0"/>
              </a:rPr>
              <a:t>de transport et d’utilisation à tout </a:t>
            </a:r>
            <a:r>
              <a:rPr lang="fr-FR" sz="2400" dirty="0" smtClean="0">
                <a:latin typeface="Comic Sans MS" pitchFamily="66" charset="0"/>
              </a:rPr>
              <a:t>endroit</a:t>
            </a:r>
          </a:p>
          <a:p>
            <a:pPr marL="0" indent="0">
              <a:buNone/>
            </a:pPr>
            <a:r>
              <a:rPr lang="fr-FR" sz="2400" u="sng" dirty="0" smtClean="0">
                <a:latin typeface="Comic Sans MS" pitchFamily="66" charset="0"/>
              </a:rPr>
              <a:t>Ex</a:t>
            </a:r>
            <a:r>
              <a:rPr lang="fr-FR" sz="2400" dirty="0" smtClean="0">
                <a:latin typeface="Comic Sans MS" pitchFamily="66" charset="0"/>
              </a:rPr>
              <a:t>: Apple avec son </a:t>
            </a:r>
            <a:r>
              <a:rPr lang="fr-FR" sz="2400" dirty="0" err="1" smtClean="0">
                <a:latin typeface="Comic Sans MS" pitchFamily="66" charset="0"/>
              </a:rPr>
              <a:t>Ipod</a:t>
            </a:r>
            <a:r>
              <a:rPr lang="fr-FR" sz="2400" dirty="0" smtClean="0">
                <a:latin typeface="Comic Sans MS" pitchFamily="66" charset="0"/>
              </a:rPr>
              <a:t> Nano </a:t>
            </a:r>
          </a:p>
          <a:p>
            <a:pPr marL="0" indent="0">
              <a:buNone/>
            </a:pPr>
            <a:endParaRPr lang="fr-FR" sz="2400" dirty="0" smtClean="0">
              <a:latin typeface="Comic Sans MS" pitchFamily="66" charset="0"/>
            </a:endParaRPr>
          </a:p>
          <a:p>
            <a:pPr marL="0" indent="0">
              <a:buNone/>
            </a:pPr>
            <a:endParaRPr lang="fr-FR" dirty="0" smtClean="0">
              <a:latin typeface="Comic Sans MS" pitchFamily="66" charset="0"/>
            </a:endParaRPr>
          </a:p>
          <a:p>
            <a:r>
              <a:rPr lang="fr-FR" sz="2400" dirty="0">
                <a:latin typeface="Comic Sans MS" pitchFamily="66" charset="0"/>
              </a:rPr>
              <a:t>Consommation dans un packaging </a:t>
            </a:r>
            <a:r>
              <a:rPr lang="fr-FR" sz="2400" dirty="0" smtClean="0">
                <a:latin typeface="Comic Sans MS" pitchFamily="66" charset="0"/>
              </a:rPr>
              <a:t>adapté</a:t>
            </a:r>
          </a:p>
          <a:p>
            <a:pPr marL="0" indent="0">
              <a:buNone/>
            </a:pPr>
            <a:r>
              <a:rPr lang="fr-FR" sz="2400" u="sng" dirty="0" smtClean="0">
                <a:latin typeface="Comic Sans MS" pitchFamily="66" charset="0"/>
              </a:rPr>
              <a:t>Ex</a:t>
            </a:r>
            <a:r>
              <a:rPr lang="fr-FR" sz="2400" dirty="0" smtClean="0">
                <a:latin typeface="Comic Sans MS" pitchFamily="66" charset="0"/>
              </a:rPr>
              <a:t>: </a:t>
            </a:r>
            <a:r>
              <a:rPr lang="fr-FR" sz="2400" dirty="0" err="1" smtClean="0">
                <a:latin typeface="Comic Sans MS" pitchFamily="66" charset="0"/>
              </a:rPr>
              <a:t>Sodebo</a:t>
            </a:r>
            <a:r>
              <a:rPr lang="fr-FR" sz="2400" dirty="0" smtClean="0">
                <a:latin typeface="Comic Sans MS" pitchFamily="66" charset="0"/>
              </a:rPr>
              <a:t> avec sa </a:t>
            </a:r>
            <a:r>
              <a:rPr lang="fr-FR" sz="2400" dirty="0" err="1" smtClean="0">
                <a:latin typeface="Comic Sans MS" pitchFamily="66" charset="0"/>
              </a:rPr>
              <a:t>PastaBox</a:t>
            </a:r>
            <a:endParaRPr lang="fr-FR" sz="2400" dirty="0">
              <a:latin typeface="Comic Sans MS" pitchFamily="66" charset="0"/>
            </a:endParaRPr>
          </a:p>
          <a:p>
            <a:pPr marL="0" indent="0">
              <a:buNone/>
            </a:pPr>
            <a:endParaRPr lang="fr-FR" dirty="0"/>
          </a:p>
          <a:p>
            <a:endParaRPr lang="fr-FR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/>
          <a:lstStyle/>
          <a:p>
            <a:pPr algn="ctr"/>
            <a:r>
              <a:rPr lang="fr-FR" dirty="0" smtClean="0">
                <a:latin typeface="Comic Sans MS" pitchFamily="66" charset="0"/>
              </a:rPr>
              <a:t>Nomadisme</a:t>
            </a:r>
            <a:endParaRPr lang="fr-FR" dirty="0">
              <a:latin typeface="Comic Sans MS" pitchFamily="66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3603" y="2852936"/>
            <a:ext cx="2026344" cy="14989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42483" y="4955284"/>
            <a:ext cx="2189634" cy="19027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54628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fr-FR" sz="2800" u="sng" dirty="0">
                <a:latin typeface="Comic Sans MS" pitchFamily="66" charset="0"/>
              </a:rPr>
              <a:t>Définition du concept :</a:t>
            </a:r>
          </a:p>
          <a:p>
            <a:endParaRPr lang="fr-FR" dirty="0">
              <a:latin typeface="Comic Sans MS" pitchFamily="66" charset="0"/>
            </a:endParaRPr>
          </a:p>
          <a:p>
            <a:r>
              <a:rPr lang="fr-FR" sz="2400" dirty="0" smtClean="0">
                <a:latin typeface="Comic Sans MS" pitchFamily="66" charset="0"/>
              </a:rPr>
              <a:t>L’itinérant définit un concept mobile qui a pour but, en fonction des besoins de chaque individu, de proposer des solutions adaptées, en amenant directement un service « à leur porte ».</a:t>
            </a:r>
            <a:endParaRPr lang="fr-FR" sz="2400" dirty="0">
              <a:latin typeface="Comic Sans MS" pitchFamily="66" charset="0"/>
            </a:endParaRPr>
          </a:p>
          <a:p>
            <a:endParaRPr lang="fr-FR" sz="2400" dirty="0">
              <a:latin typeface="Comic Sans MS" pitchFamily="66" charset="0"/>
            </a:endParaRPr>
          </a:p>
          <a:p>
            <a:r>
              <a:rPr lang="fr-FR" sz="2400" dirty="0" smtClean="0">
                <a:latin typeface="Comic Sans MS" pitchFamily="66" charset="0"/>
              </a:rPr>
              <a:t>Pour répondre à cette exigence, </a:t>
            </a:r>
            <a:r>
              <a:rPr lang="fr-FR" sz="2400" dirty="0">
                <a:latin typeface="Comic Sans MS" pitchFamily="66" charset="0"/>
              </a:rPr>
              <a:t>les </a:t>
            </a:r>
            <a:r>
              <a:rPr lang="fr-FR" sz="2400" dirty="0" smtClean="0">
                <a:latin typeface="Comic Sans MS" pitchFamily="66" charset="0"/>
              </a:rPr>
              <a:t>entreprises </a:t>
            </a:r>
            <a:r>
              <a:rPr lang="fr-FR" sz="2400" dirty="0">
                <a:latin typeface="Comic Sans MS" pitchFamily="66" charset="0"/>
              </a:rPr>
              <a:t>proposent des </a:t>
            </a:r>
            <a:r>
              <a:rPr lang="fr-FR" sz="2400" dirty="0" smtClean="0">
                <a:latin typeface="Comic Sans MS" pitchFamily="66" charset="0"/>
              </a:rPr>
              <a:t>services dits « clés en main » qui viennent à vous (physiquement: à domicile / virtuellement: à distance). Cette prestation permet d’avoir chez soi, tout à disposition, sans avoir à se déplacer.</a:t>
            </a:r>
            <a:endParaRPr lang="fr-FR" sz="2400" dirty="0">
              <a:latin typeface="Comic Sans MS" pitchFamily="66" charset="0"/>
            </a:endParaRPr>
          </a:p>
          <a:p>
            <a:endParaRPr lang="fr-FR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/>
          <a:lstStyle/>
          <a:p>
            <a:pPr algn="ctr"/>
            <a:r>
              <a:rPr lang="fr-FR" dirty="0" smtClean="0">
                <a:latin typeface="Comic Sans MS" pitchFamily="66" charset="0"/>
              </a:rPr>
              <a:t>Itinérant</a:t>
            </a:r>
            <a:endParaRPr lang="fr-FR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196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fr-FR" sz="3300" u="sng" dirty="0">
                <a:latin typeface="Comic Sans MS" pitchFamily="66" charset="0"/>
              </a:rPr>
              <a:t>Sous thèmes principaux à cette notion :</a:t>
            </a:r>
          </a:p>
          <a:p>
            <a:endParaRPr lang="fr-FR" dirty="0" smtClean="0">
              <a:latin typeface="Comic Sans MS" pitchFamily="66" charset="0"/>
            </a:endParaRPr>
          </a:p>
          <a:p>
            <a:r>
              <a:rPr lang="fr-FR" sz="2800" dirty="0" smtClean="0">
                <a:latin typeface="Comic Sans MS" pitchFamily="66" charset="0"/>
              </a:rPr>
              <a:t>Facilité de maintenance</a:t>
            </a:r>
          </a:p>
          <a:p>
            <a:pPr marL="0" indent="0">
              <a:buNone/>
            </a:pPr>
            <a:r>
              <a:rPr lang="fr-FR" sz="2800" u="sng" dirty="0" smtClean="0">
                <a:latin typeface="Comic Sans MS" pitchFamily="66" charset="0"/>
              </a:rPr>
              <a:t>Ex</a:t>
            </a:r>
            <a:r>
              <a:rPr lang="fr-FR" sz="2800" dirty="0" smtClean="0">
                <a:latin typeface="Comic Sans MS" pitchFamily="66" charset="0"/>
              </a:rPr>
              <a:t>: Dépannage à domicile (Free)</a:t>
            </a:r>
          </a:p>
          <a:p>
            <a:endParaRPr lang="fr-FR" dirty="0">
              <a:latin typeface="Comic Sans MS" pitchFamily="66" charset="0"/>
            </a:endParaRPr>
          </a:p>
          <a:p>
            <a:r>
              <a:rPr lang="fr-FR" sz="2800" dirty="0">
                <a:latin typeface="Comic Sans MS" pitchFamily="66" charset="0"/>
              </a:rPr>
              <a:t>Possibilité d’effectuer une </a:t>
            </a:r>
            <a:r>
              <a:rPr lang="fr-FR" sz="2800" dirty="0" smtClean="0">
                <a:latin typeface="Comic Sans MS" pitchFamily="66" charset="0"/>
              </a:rPr>
              <a:t>tâche </a:t>
            </a:r>
            <a:r>
              <a:rPr lang="fr-FR" sz="2800" dirty="0">
                <a:latin typeface="Comic Sans MS" pitchFamily="66" charset="0"/>
              </a:rPr>
              <a:t>par un tiers </a:t>
            </a:r>
            <a:endParaRPr lang="fr-FR" sz="2800" dirty="0" smtClean="0">
              <a:latin typeface="Comic Sans MS" pitchFamily="66" charset="0"/>
            </a:endParaRPr>
          </a:p>
          <a:p>
            <a:pPr marL="0" indent="0">
              <a:buNone/>
            </a:pPr>
            <a:r>
              <a:rPr lang="fr-FR" sz="2800" u="sng" dirty="0" smtClean="0">
                <a:latin typeface="Comic Sans MS" pitchFamily="66" charset="0"/>
              </a:rPr>
              <a:t>Ex</a:t>
            </a:r>
            <a:r>
              <a:rPr lang="fr-FR" sz="2800" dirty="0" smtClean="0">
                <a:latin typeface="Comic Sans MS" pitchFamily="66" charset="0"/>
              </a:rPr>
              <a:t>: Services à la personne (O2, UNA)</a:t>
            </a:r>
          </a:p>
          <a:p>
            <a:pPr marL="0" indent="0">
              <a:buNone/>
            </a:pPr>
            <a:endParaRPr lang="fr-FR" sz="2800" dirty="0">
              <a:latin typeface="Comic Sans MS" pitchFamily="66" charset="0"/>
            </a:endParaRPr>
          </a:p>
          <a:p>
            <a:pPr marL="0" indent="0">
              <a:buNone/>
            </a:pPr>
            <a:endParaRPr lang="fr-FR" sz="2800" dirty="0">
              <a:latin typeface="Comic Sans MS" pitchFamily="66" charset="0"/>
            </a:endParaRPr>
          </a:p>
          <a:p>
            <a:r>
              <a:rPr lang="fr-FR" sz="2800" dirty="0">
                <a:latin typeface="Comic Sans MS" pitchFamily="66" charset="0"/>
              </a:rPr>
              <a:t>Possibilité d’étudier à distance </a:t>
            </a:r>
            <a:endParaRPr lang="fr-FR" sz="2800" dirty="0" smtClean="0">
              <a:latin typeface="Comic Sans MS" pitchFamily="66" charset="0"/>
            </a:endParaRPr>
          </a:p>
          <a:p>
            <a:pPr marL="0" indent="0">
              <a:buNone/>
            </a:pPr>
            <a:r>
              <a:rPr lang="fr-FR" sz="2800" u="sng" dirty="0" smtClean="0">
                <a:latin typeface="Comic Sans MS" pitchFamily="66" charset="0"/>
              </a:rPr>
              <a:t>Ex</a:t>
            </a:r>
            <a:r>
              <a:rPr lang="fr-FR" sz="2800" dirty="0" smtClean="0">
                <a:latin typeface="Comic Sans MS" pitchFamily="66" charset="0"/>
              </a:rPr>
              <a:t>: Cours par correspondance (</a:t>
            </a:r>
            <a:r>
              <a:rPr lang="fr-FR" sz="2800" dirty="0" err="1" smtClean="0">
                <a:latin typeface="Comic Sans MS" pitchFamily="66" charset="0"/>
              </a:rPr>
              <a:t>Acadomia</a:t>
            </a:r>
            <a:r>
              <a:rPr lang="fr-FR" sz="2800" dirty="0" smtClean="0">
                <a:latin typeface="Comic Sans MS" pitchFamily="66" charset="0"/>
              </a:rPr>
              <a:t>, </a:t>
            </a:r>
            <a:r>
              <a:rPr lang="fr-FR" sz="2800" dirty="0" err="1" smtClean="0">
                <a:latin typeface="Comic Sans MS" pitchFamily="66" charset="0"/>
              </a:rPr>
              <a:t>Culture&amp;Formation</a:t>
            </a:r>
            <a:r>
              <a:rPr lang="fr-FR" sz="2800" dirty="0" smtClean="0">
                <a:latin typeface="Comic Sans MS" pitchFamily="66" charset="0"/>
              </a:rPr>
              <a:t>, </a:t>
            </a:r>
            <a:r>
              <a:rPr lang="fr-FR" sz="2800" dirty="0" err="1" smtClean="0">
                <a:latin typeface="Comic Sans MS" pitchFamily="66" charset="0"/>
              </a:rPr>
              <a:t>Cned</a:t>
            </a:r>
            <a:r>
              <a:rPr lang="fr-FR" sz="2800" dirty="0" smtClean="0">
                <a:latin typeface="Comic Sans MS" pitchFamily="66" charset="0"/>
              </a:rPr>
              <a:t>)</a:t>
            </a:r>
            <a:endParaRPr lang="fr-FR" sz="2800" dirty="0">
              <a:latin typeface="Comic Sans MS" pitchFamily="66" charset="0"/>
            </a:endParaRPr>
          </a:p>
          <a:p>
            <a:endParaRPr lang="fr-FR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/>
          <a:lstStyle/>
          <a:p>
            <a:pPr algn="ctr"/>
            <a:r>
              <a:rPr lang="fr-FR" dirty="0" smtClean="0">
                <a:latin typeface="Comic Sans MS" pitchFamily="66" charset="0"/>
              </a:rPr>
              <a:t>Itinérant</a:t>
            </a:r>
            <a:endParaRPr lang="fr-FR" dirty="0">
              <a:latin typeface="Comic Sans MS" pitchFamily="66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2348880"/>
            <a:ext cx="2704356" cy="8048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3717032"/>
            <a:ext cx="1152128" cy="11521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0450" y="3789040"/>
            <a:ext cx="1733550" cy="1128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5733256"/>
            <a:ext cx="1639847" cy="6933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6021288"/>
            <a:ext cx="2604120" cy="4557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6213" y="5661248"/>
            <a:ext cx="1327787" cy="9558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71109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r>
              <a:rPr lang="fr-FR" u="sng" dirty="0" smtClean="0">
                <a:latin typeface="Comic Sans MS" pitchFamily="66" charset="0"/>
              </a:rPr>
              <a:t>Définition du concept :</a:t>
            </a:r>
          </a:p>
          <a:p>
            <a:endParaRPr lang="fr-FR" u="sng" dirty="0" smtClean="0">
              <a:latin typeface="Comic Sans MS" pitchFamily="66" charset="0"/>
            </a:endParaRPr>
          </a:p>
          <a:p>
            <a:r>
              <a:rPr lang="fr-FR" sz="2400" dirty="0" smtClean="0">
                <a:latin typeface="Comic Sans MS" pitchFamily="66" charset="0"/>
              </a:rPr>
              <a:t>Le combinable définit un concept qui a pour but de concilier et d’aménager différentes technologies en fonction des besoins des individus, cela offre de multiples solutions.</a:t>
            </a:r>
          </a:p>
          <a:p>
            <a:endParaRPr lang="fr-FR" sz="2400" dirty="0" smtClean="0">
              <a:latin typeface="Comic Sans MS" pitchFamily="66" charset="0"/>
            </a:endParaRPr>
          </a:p>
          <a:p>
            <a:r>
              <a:rPr lang="fr-FR" sz="2400" dirty="0" smtClean="0">
                <a:latin typeface="Comic Sans MS" pitchFamily="66" charset="0"/>
              </a:rPr>
              <a:t>Afin de répondre à cette demande, les entreprises proposent des produits destinés à différentes utilisations, de par leur conception ou par la conciliation de plusieurs produits.    </a:t>
            </a:r>
          </a:p>
          <a:p>
            <a:endParaRPr lang="fr-FR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/>
          <a:lstStyle/>
          <a:p>
            <a:pPr algn="ctr"/>
            <a:r>
              <a:rPr lang="fr-FR" dirty="0" smtClean="0">
                <a:latin typeface="Comic Sans MS" pitchFamily="66" charset="0"/>
              </a:rPr>
              <a:t>Combinable</a:t>
            </a:r>
            <a:endParaRPr lang="fr-FR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6420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r>
              <a:rPr lang="fr-FR" u="sng" dirty="0" smtClean="0">
                <a:latin typeface="Comic Sans MS" pitchFamily="66" charset="0"/>
              </a:rPr>
              <a:t>Sous thèmes principaux à cette notion :</a:t>
            </a:r>
          </a:p>
          <a:p>
            <a:endParaRPr lang="fr-FR" u="sng" dirty="0" smtClean="0">
              <a:latin typeface="Comic Sans MS" pitchFamily="66" charset="0"/>
            </a:endParaRPr>
          </a:p>
          <a:p>
            <a:r>
              <a:rPr lang="fr-FR" sz="2400" dirty="0" smtClean="0">
                <a:latin typeface="Comic Sans MS" pitchFamily="66" charset="0"/>
              </a:rPr>
              <a:t>Arrangeable </a:t>
            </a:r>
          </a:p>
          <a:p>
            <a:pPr>
              <a:buNone/>
            </a:pPr>
            <a:r>
              <a:rPr lang="fr-FR" sz="2400" u="sng" dirty="0" smtClean="0">
                <a:latin typeface="Comic Sans MS" pitchFamily="66" charset="0"/>
              </a:rPr>
              <a:t>Ex :</a:t>
            </a:r>
            <a:r>
              <a:rPr lang="fr-FR" sz="2400" dirty="0" smtClean="0">
                <a:latin typeface="Comic Sans MS" pitchFamily="66" charset="0"/>
              </a:rPr>
              <a:t> Produit évolutif, IKEA propose un lit qui s’agrandit selon la croissance de l’enfant. </a:t>
            </a:r>
          </a:p>
          <a:p>
            <a:endParaRPr lang="fr-FR" dirty="0" smtClean="0"/>
          </a:p>
          <a:p>
            <a:endParaRPr lang="fr-FR" dirty="0" smtClean="0"/>
          </a:p>
          <a:p>
            <a:pPr>
              <a:buNone/>
            </a:pPr>
            <a:r>
              <a:rPr lang="fr-FR" sz="1400" i="1" dirty="0" smtClean="0"/>
              <a:t>				</a:t>
            </a:r>
            <a:r>
              <a:rPr lang="fr-FR" sz="1400" i="1" u="sng" dirty="0" smtClean="0"/>
              <a:t>LIT ENFANT</a:t>
            </a:r>
          </a:p>
          <a:p>
            <a:pPr>
              <a:buNone/>
            </a:pPr>
            <a:r>
              <a:rPr lang="fr-FR" sz="1400" i="1" u="sng" dirty="0" smtClean="0"/>
              <a:t>			« Petit lit deviendra grand »</a:t>
            </a:r>
          </a:p>
          <a:p>
            <a:pPr>
              <a:buNone/>
            </a:pPr>
            <a:endParaRPr lang="fr-FR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>
                <a:latin typeface="Comic Sans MS" pitchFamily="66" charset="0"/>
              </a:rPr>
              <a:t>Combinable</a:t>
            </a:r>
            <a:endParaRPr lang="fr-FR" dirty="0">
              <a:latin typeface="Comic Sans MS" pitchFamily="66" charset="0"/>
            </a:endParaRPr>
          </a:p>
        </p:txBody>
      </p:sp>
      <p:pic>
        <p:nvPicPr>
          <p:cNvPr id="1026" name="Picture 2" descr="IKEA - Lits enfan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8064" y="4077072"/>
            <a:ext cx="3639490" cy="2449657"/>
          </a:xfrm>
          <a:prstGeom prst="rect">
            <a:avLst/>
          </a:prstGeom>
          <a:noFill/>
        </p:spPr>
      </p:pic>
      <p:pic>
        <p:nvPicPr>
          <p:cNvPr id="1028" name="Picture 4" descr="http://www.ikea.com/ms/img/share/IKEA-logo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4077072"/>
            <a:ext cx="2211540" cy="151733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525963"/>
          </a:xfrm>
        </p:spPr>
        <p:txBody>
          <a:bodyPr>
            <a:normAutofit/>
          </a:bodyPr>
          <a:lstStyle/>
          <a:p>
            <a:r>
              <a:rPr lang="fr-FR" sz="2400" dirty="0" smtClean="0">
                <a:latin typeface="Comic Sans MS" pitchFamily="66" charset="0"/>
              </a:rPr>
              <a:t>Conciliable </a:t>
            </a:r>
          </a:p>
          <a:p>
            <a:pPr>
              <a:buNone/>
            </a:pPr>
            <a:r>
              <a:rPr lang="fr-FR" sz="2400" u="sng" dirty="0" smtClean="0">
                <a:latin typeface="Comic Sans MS" pitchFamily="66" charset="0"/>
              </a:rPr>
              <a:t>Ex :</a:t>
            </a:r>
            <a:r>
              <a:rPr lang="fr-FR" sz="2400" dirty="0" smtClean="0">
                <a:latin typeface="Comic Sans MS" pitchFamily="66" charset="0"/>
              </a:rPr>
              <a:t> Produit additionnel, Samsung </a:t>
            </a:r>
            <a:r>
              <a:rPr lang="fr-FR" sz="2400" dirty="0" err="1" smtClean="0">
                <a:latin typeface="Comic Sans MS" pitchFamily="66" charset="0"/>
              </a:rPr>
              <a:t>Galaxy</a:t>
            </a:r>
            <a:r>
              <a:rPr lang="fr-FR" sz="2400" dirty="0" smtClean="0">
                <a:latin typeface="Comic Sans MS" pitchFamily="66" charset="0"/>
              </a:rPr>
              <a:t> </a:t>
            </a:r>
            <a:r>
              <a:rPr lang="fr-FR" sz="2400" dirty="0" err="1" smtClean="0">
                <a:latin typeface="Comic Sans MS" pitchFamily="66" charset="0"/>
              </a:rPr>
              <a:t>Gear</a:t>
            </a:r>
            <a:r>
              <a:rPr lang="fr-FR" sz="2400" dirty="0" smtClean="0">
                <a:latin typeface="Comic Sans MS" pitchFamily="66" charset="0"/>
              </a:rPr>
              <a:t> avec le téléphone portable </a:t>
            </a:r>
            <a:r>
              <a:rPr lang="fr-FR" sz="2400" dirty="0" err="1" smtClean="0">
                <a:latin typeface="Comic Sans MS" pitchFamily="66" charset="0"/>
              </a:rPr>
              <a:t>Galaxy</a:t>
            </a:r>
            <a:r>
              <a:rPr lang="fr-FR" sz="2400" dirty="0" smtClean="0">
                <a:latin typeface="Comic Sans MS" pitchFamily="66" charset="0"/>
              </a:rPr>
              <a:t> S4. </a:t>
            </a:r>
          </a:p>
          <a:p>
            <a:pPr>
              <a:buNone/>
            </a:pPr>
            <a:endParaRPr lang="fr-FR" sz="2400" dirty="0" smtClean="0"/>
          </a:p>
          <a:p>
            <a:pPr algn="r">
              <a:buNone/>
            </a:pPr>
            <a:endParaRPr lang="fr-FR" sz="1200" dirty="0" smtClean="0"/>
          </a:p>
          <a:p>
            <a:pPr algn="r">
              <a:buNone/>
            </a:pPr>
            <a:endParaRPr lang="fr-FR" sz="1400" dirty="0" smtClean="0"/>
          </a:p>
          <a:p>
            <a:pPr algn="r">
              <a:buNone/>
            </a:pPr>
            <a:endParaRPr lang="fr-FR" sz="1400" dirty="0" smtClean="0"/>
          </a:p>
          <a:p>
            <a:pPr algn="r">
              <a:buNone/>
            </a:pPr>
            <a:r>
              <a:rPr lang="fr-FR" sz="1400" i="1" u="sng" dirty="0" smtClean="0"/>
              <a:t>« S’utilise comme une extension de votre </a:t>
            </a:r>
            <a:r>
              <a:rPr lang="fr-FR" sz="1400" i="1" u="sng" dirty="0" err="1" smtClean="0"/>
              <a:t>smartphone</a:t>
            </a:r>
            <a:r>
              <a:rPr lang="fr-FR" sz="1400" i="1" u="sng" dirty="0" smtClean="0"/>
              <a:t>, </a:t>
            </a:r>
          </a:p>
          <a:p>
            <a:pPr algn="r">
              <a:buNone/>
            </a:pPr>
            <a:r>
              <a:rPr lang="fr-FR" sz="1400" i="1" u="sng" dirty="0" smtClean="0"/>
              <a:t>lorsque vous ne pouvez ou ne souhaitez pas l’utiliser.  »</a:t>
            </a:r>
            <a:endParaRPr lang="fr-FR" sz="1400" i="1" u="sng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>
                <a:latin typeface="Comic Sans MS" pitchFamily="66" charset="0"/>
              </a:rPr>
              <a:t>Combinable</a:t>
            </a:r>
            <a:endParaRPr lang="fr-FR" dirty="0">
              <a:latin typeface="Comic Sans MS" pitchFamily="66" charset="0"/>
            </a:endParaRPr>
          </a:p>
        </p:txBody>
      </p:sp>
      <p:pic>
        <p:nvPicPr>
          <p:cNvPr id="22532" name="Picture 4" descr="http://www.shopandroid.com/images/product_images/accessories/additional_images/16455/large/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8831" y="2924944"/>
            <a:ext cx="2952328" cy="29523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Rotonde">
  <a:themeElements>
    <a:clrScheme name="Rotond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Rotond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Rotond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487</TotalTime>
  <Words>470</Words>
  <Application>Microsoft Office PowerPoint</Application>
  <PresentationFormat>Affichage à l'écran (4:3)</PresentationFormat>
  <Paragraphs>110</Paragraphs>
  <Slides>12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3" baseType="lpstr">
      <vt:lpstr>Rotonde</vt:lpstr>
      <vt:lpstr>Marketing4Innovation</vt:lpstr>
      <vt:lpstr>Présentation PowerPoint</vt:lpstr>
      <vt:lpstr>Nomadisme</vt:lpstr>
      <vt:lpstr>Nomadisme</vt:lpstr>
      <vt:lpstr>Itinérant</vt:lpstr>
      <vt:lpstr>Itinérant</vt:lpstr>
      <vt:lpstr>Combinable</vt:lpstr>
      <vt:lpstr>Combinable</vt:lpstr>
      <vt:lpstr>Combinable</vt:lpstr>
      <vt:lpstr>Baroudeur</vt:lpstr>
      <vt:lpstr>Baroudeur</vt:lpstr>
      <vt:lpstr>Baroudeur</vt:lpstr>
    </vt:vector>
  </TitlesOfParts>
  <Company>Packard Bell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Marketing 4 Innovation</dc:title>
  <dc:creator>Valued Packard Bell Customer</dc:creator>
  <cp:lastModifiedBy>Nathalie</cp:lastModifiedBy>
  <cp:revision>73</cp:revision>
  <dcterms:created xsi:type="dcterms:W3CDTF">2014-05-27T20:01:20Z</dcterms:created>
  <dcterms:modified xsi:type="dcterms:W3CDTF">2014-05-31T11:43:42Z</dcterms:modified>
</cp:coreProperties>
</file>