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29"/>
  </p:notesMasterIdLst>
  <p:sldIdLst>
    <p:sldId id="256" r:id="rId2"/>
    <p:sldId id="279" r:id="rId3"/>
    <p:sldId id="25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82" r:id="rId24"/>
    <p:sldId id="277" r:id="rId25"/>
    <p:sldId id="278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e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A7"/>
    <a:srgbClr val="FFCAAF"/>
    <a:srgbClr val="FF9D5B"/>
    <a:srgbClr val="DBB7FF"/>
    <a:srgbClr val="C1E0FF"/>
    <a:srgbClr val="9FBFFF"/>
    <a:srgbClr val="6600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31T22:09:07.84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8E5D64-CA03-46BD-B48A-EE9FA494E228}" type="datetimeFigureOut">
              <a:rPr lang="fr-FR"/>
              <a:pPr>
                <a:defRPr/>
              </a:pPr>
              <a:t>01/06/2014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87FD6A-52E9-42D1-AD5E-AE6044A47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0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0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2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0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38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6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5058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6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6B85-C969-41EC-84B6-CC3E3AD94375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440D039D-60FB-42C5-82ED-EF92FFC868C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9367-6A5B-4F73-BF59-8DE6C9A16510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BDDF-3583-4F2A-8B31-4228D87AACE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B16D-B4D9-4088-BD82-03467791F2EC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445E-AA85-4A47-A66B-D21BC3889EC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157B7-C082-4721-BF9C-626C9B427827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97FD-113A-47DC-BF22-A28A03F5F1D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6965-E36D-4DFD-B732-6790D1AD3CB5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2CB067C6-3883-42E3-85A5-6DBE9FA7E42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6A43-F545-4151-9AA8-85184B3B7C28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7E41-A8A2-4765-A05F-8AF5A7ED94F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AF22-B2C4-475F-98D9-2607F2AB313B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1825-2DDE-44E6-A46E-FC8BBE346C6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390E-3F62-40C3-A4CA-DA3FD9F0D925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1F98-2BDD-4ED0-9EF9-F0B7E313650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A323-6EF2-4DE1-9495-7B65E2119098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D329-7634-42F1-9BE2-9126DE1BC5E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399A-F509-47D1-963D-ADAC4F5650A1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93E6-9694-4536-9489-4CBF5F5C108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/>
                <a:ext uri="{28A0092B-C50C-407E-A947-70E740481C1C}"/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995D-02CE-46EB-8307-6ED1D35A4CC5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136E-FD4A-41CD-8DD9-322B9CBF057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E07E6A-11C1-46C7-B5C6-5627535F201C}" type="datetimeFigureOut">
              <a:rPr lang="en-US"/>
              <a:pPr>
                <a:defRPr/>
              </a:pPr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/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0BAA42F-4141-4568-BE23-6CFDA6D89C9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9" r:id="rId3"/>
    <p:sldLayoutId id="2147483786" r:id="rId4"/>
    <p:sldLayoutId id="2147483785" r:id="rId5"/>
    <p:sldLayoutId id="2147483784" r:id="rId6"/>
    <p:sldLayoutId id="2147483783" r:id="rId7"/>
    <p:sldLayoutId id="2147483790" r:id="rId8"/>
    <p:sldLayoutId id="2147483791" r:id="rId9"/>
    <p:sldLayoutId id="2147483782" r:id="rId10"/>
    <p:sldLayoutId id="214748378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>
                <a:ext uri="{28A0092B-C50C-407E-A947-70E740481C1C}"/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Deezer_logo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5938" y="4551363"/>
            <a:ext cx="10304462" cy="22352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Dossier réalisé dans le cadre du cours de Mme </a:t>
            </a:r>
            <a:r>
              <a:rPr lang="fr-FR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Wallart</a:t>
            </a:r>
            <a:r>
              <a:rPr lang="fr-FR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fr-FR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fr-FR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L3 Marketing-Vente 2013-2014</a:t>
            </a:r>
            <a:endParaRPr lang="fr-FR" i="1" dirty="0" smtClean="0"/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000" dirty="0" smtClean="0"/>
              <a:t>Agathe DANJOU</a:t>
            </a:r>
            <a:br>
              <a:rPr lang="fr-FR" sz="2000" dirty="0" smtClean="0"/>
            </a:br>
            <a:r>
              <a:rPr lang="fr-FR" sz="2000" dirty="0" smtClean="0"/>
              <a:t>Justine GRAVELINE </a:t>
            </a:r>
            <a:br>
              <a:rPr lang="fr-FR" sz="2000" dirty="0" smtClean="0"/>
            </a:br>
            <a:r>
              <a:rPr lang="fr-FR" sz="2000" dirty="0" smtClean="0"/>
              <a:t>Clotilde BLAS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371600" y="2125015"/>
            <a:ext cx="9448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  <a:cs typeface="+mn-cs"/>
              </a:rPr>
              <a:t>Tendance plaisir : Sophistication et petits luxes</a:t>
            </a:r>
            <a:endParaRPr lang="fr-FR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ook Antiqua" panose="02040602050305030304" pitchFamily="18" charset="0"/>
              <a:cs typeface="+mn-cs"/>
            </a:endParaRPr>
          </a:p>
        </p:txBody>
      </p:sp>
      <p:pic>
        <p:nvPicPr>
          <p:cNvPr id="14339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0013" y="4094163"/>
            <a:ext cx="2787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Grp="1"/>
          </p:cNvSpPr>
          <p:nvPr>
            <p:ph type="body" idx="1"/>
          </p:nvPr>
        </p:nvSpPr>
        <p:spPr>
          <a:xfrm>
            <a:off x="566738" y="581025"/>
            <a:ext cx="11295062" cy="6103938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b="1" u="sng" dirty="0">
                <a:ea typeface="Microsoft YaHei" pitchFamily="34" charset="-122"/>
                <a:cs typeface="Mangal" pitchFamily="18" charset="0"/>
              </a:rPr>
              <a:t>Exemples </a:t>
            </a:r>
            <a:r>
              <a:rPr lang="fr-FR" b="1" u="sng" dirty="0" smtClean="0">
                <a:ea typeface="Microsoft YaHei" pitchFamily="34" charset="-122"/>
                <a:cs typeface="Mangal" pitchFamily="18" charset="0"/>
              </a:rPr>
              <a:t>:</a:t>
            </a:r>
            <a:endParaRPr lang="fr-FR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retrouve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 concept de « 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personnalisation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»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univers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variés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(mode/textile,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téléphonie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automobile,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alimentaire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bijouterie…) </a:t>
            </a: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mais aussi dans 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les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luxe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et de grande distribution.</a:t>
            </a: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fr-FR"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Personnalisation de masse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Coca-Cola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personnalise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bouteilles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à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notre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nom </a:t>
            </a: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la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massification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l’exclusivité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  	</a:t>
            </a:r>
            <a:r>
              <a:rPr lang="fr-FR" i="1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«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Mon Coca-Cola à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moi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»</a:t>
            </a:r>
          </a:p>
          <a:p>
            <a:pPr marL="182880" indent="-18288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fr-FR" dirty="0" smtClean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fr-FR" dirty="0" smtClean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Personnaliser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par la « </a:t>
            </a: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série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limitée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»: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Offre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dont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nombre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proposé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à la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vente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volontairement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limité</a:t>
            </a: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La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série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limitée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souvent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proposée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sur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une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période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réduite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pour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une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version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spéciale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d’un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	</a:t>
            </a:r>
            <a:r>
              <a:rPr i="1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L'édition</a:t>
            </a:r>
            <a:r>
              <a:rPr i="1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limitée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Coca-Cola light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signée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Karl Lagerfeld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sz="2177" dirty="0">
              <a:latin typeface="Arial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sz="1452" dirty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24578" name="Picture 4" descr="karl-lagerfeld-bouteille-coca-coke-light-bouteilles-silhou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9963" y="5030788"/>
            <a:ext cx="27432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oca-c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2122488"/>
            <a:ext cx="357663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Grp="1"/>
          </p:cNvSpPr>
          <p:nvPr>
            <p:ph type="body" idx="1"/>
          </p:nvPr>
        </p:nvSpPr>
        <p:spPr>
          <a:xfrm>
            <a:off x="546100" y="396875"/>
            <a:ext cx="11229975" cy="58451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b="1" u="sng" dirty="0" smtClean="0">
                <a:ea typeface="Microsoft YaHei" pitchFamily="34" charset="-122"/>
                <a:cs typeface="Mangal" pitchFamily="18" charset="0"/>
              </a:rPr>
              <a:t>Exemples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fr-FR" u="sng" dirty="0" smtClean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u="sng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Personnaliser</a:t>
            </a:r>
            <a:r>
              <a:rPr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par le « </a:t>
            </a: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sur-mesure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»: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Pratique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pour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une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entreprise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qui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consiste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à proposer 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consommation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relativement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courante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créé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sur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mesure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fonction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caractéristiques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préférences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chaque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acheteur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</a:t>
            </a:r>
            <a:endParaRPr lang="fr-FR" dirty="0" smtClean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i="1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Nike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« Avec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NIKEiD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personnalisez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chaussures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sur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mesure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Sélectionnez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coloris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options de performance et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matériaux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favoris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pour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chaussures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».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sz="2540" dirty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25602" name="Picture 5" descr="Capture+d%E2%80%99e%CC%81cran+2012-03-08+a%CC%80+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075" y="3411538"/>
            <a:ext cx="4678363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Grp="1"/>
          </p:cNvSpPr>
          <p:nvPr>
            <p:ph type="body" idx="1"/>
          </p:nvPr>
        </p:nvSpPr>
        <p:spPr>
          <a:xfrm>
            <a:off x="450850" y="936625"/>
            <a:ext cx="10934700" cy="5551488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sz="1814" dirty="0">
              <a:latin typeface="Arial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b="1" u="sng" dirty="0" smtClean="0">
                <a:ea typeface="Microsoft YaHei" pitchFamily="34" charset="-122"/>
                <a:cs typeface="Mangal" pitchFamily="18" charset="0"/>
              </a:rPr>
              <a:t>Exemples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sz="2540" dirty="0">
              <a:latin typeface="Arial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fr-FR"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 </a:t>
            </a:r>
            <a:r>
              <a:rPr u="sng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l’automobile</a:t>
            </a:r>
            <a:r>
              <a:rPr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Citroën DS3 Ultra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personnalisable</a:t>
            </a:r>
            <a:endParaRPr i="1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Carrosserie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toit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coques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rétroviseurs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jantes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décors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intérieurs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garnissage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sièges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…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« 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Paramétrez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votre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voiture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selon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envies »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sz="2540" dirty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26626" name="Picture 17" descr="Pub-D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5063" y="3557588"/>
            <a:ext cx="52165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Grp="1"/>
          </p:cNvSpPr>
          <p:nvPr>
            <p:ph type="body" idx="1"/>
          </p:nvPr>
        </p:nvSpPr>
        <p:spPr>
          <a:xfrm>
            <a:off x="450850" y="1558925"/>
            <a:ext cx="11217275" cy="50085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sz="2400" b="1" u="sng" dirty="0" smtClean="0">
                <a:ea typeface="Microsoft YaHei" pitchFamily="34" charset="-122"/>
                <a:cs typeface="Mangal" pitchFamily="18" charset="0"/>
              </a:rPr>
              <a:t>OPTIONS ET ACCESSOIRES</a:t>
            </a:r>
            <a:endParaRPr lang="fr-FR" sz="2400" dirty="0" smtClean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endParaRPr lang="fr-FR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b="1" u="sng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Définition</a:t>
            </a:r>
            <a:r>
              <a:rPr lang="fr-FR" b="1"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b="1"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</a:t>
            </a:r>
            <a:endParaRPr b="1" u="sng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fr-FR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Option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Accessoire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service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facultatif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peut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non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acheter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moyennant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supplément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b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prix,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présentation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variable à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choisir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certain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éventail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produits</a:t>
            </a: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fr-FR" dirty="0" smtClean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u="sng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Accessoire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Objet, instrument,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appareil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destiné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à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compléter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élément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principal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à aider au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fonctionnement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d'un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appareil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diverses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circonstances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son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utilisation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Qui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n'est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pas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forcément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l'essentiel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; chose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secondaire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sz="2540" dirty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09938" y="269875"/>
            <a:ext cx="5578475" cy="898525"/>
          </a:xfrm>
          <a:prstGeom prst="roundRect">
            <a:avLst/>
          </a:prstGeom>
          <a:solidFill>
            <a:srgbClr val="9FB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SOPHISTICATION</a:t>
            </a:r>
            <a:endParaRPr lang="fr-F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Grp="1"/>
          </p:cNvSpPr>
          <p:nvPr>
            <p:ph type="body" idx="1"/>
          </p:nvPr>
        </p:nvSpPr>
        <p:spPr>
          <a:xfrm>
            <a:off x="385763" y="669925"/>
            <a:ext cx="11244262" cy="59610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b="1" u="sng" dirty="0">
                <a:ea typeface="Microsoft YaHei" pitchFamily="34" charset="-122"/>
                <a:cs typeface="Mangal" pitchFamily="18" charset="0"/>
              </a:rPr>
              <a:t>Exemples</a:t>
            </a:r>
            <a:endParaRPr lang="fr-FR" dirty="0" smtClean="0">
              <a:latin typeface="Arial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Gadgets/</a:t>
            </a:r>
            <a:r>
              <a:rPr u="sng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accessoires</a:t>
            </a:r>
            <a:r>
              <a:rPr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optionnels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éléments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fun, chic pour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sophistiquer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</a:t>
            </a: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i="1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Les 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bijoux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d’iPhone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les belles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coques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pour Smartphone, qui en plus de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protéger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vont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mettre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en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valeur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embellir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Fonctionnalités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</a:t>
            </a:r>
            <a:r>
              <a:rPr i="1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</a:t>
            </a:r>
            <a:r>
              <a:rPr i="1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Smartphones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fonctionnalités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permettant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customiser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l'écran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verrouillage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différentes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façons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selon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l’envie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du </a:t>
            </a:r>
            <a:r>
              <a:rPr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consommateur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</a:t>
            </a:r>
            <a:r>
              <a:rPr lang="fr-FR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</a:t>
            </a:r>
            <a:r>
              <a:rPr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ar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glissement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par reconnaissance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faciale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par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schéma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façon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traditionnelle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par un code PIN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mot de 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pass</a:t>
            </a: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e.</a:t>
            </a:r>
            <a:endParaRPr sz="1633" dirty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28674" name="Picture 4" descr="d%C3%A9verrouilage-visage-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4979988"/>
            <a:ext cx="2613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android-deverrouillage-modele-schema-680x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4768850"/>
            <a:ext cx="22209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if-verroillage-code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2688" y="4735513"/>
            <a:ext cx="10890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1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0575" y="1909763"/>
            <a:ext cx="16938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2" descr="coques_smartphone_Les-Invasions-Ephemere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5050" y="1903413"/>
            <a:ext cx="28749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/>
          <p:cNvSpPr>
            <a:spLocks noGrp="1"/>
          </p:cNvSpPr>
          <p:nvPr>
            <p:ph type="body" idx="1"/>
          </p:nvPr>
        </p:nvSpPr>
        <p:spPr>
          <a:xfrm>
            <a:off x="1979613" y="1600200"/>
            <a:ext cx="8231187" cy="4525963"/>
          </a:xfrm>
        </p:spPr>
        <p:txBody>
          <a:bodyPr/>
          <a:lstStyle/>
          <a:p>
            <a:r>
              <a:rPr lang="fr-FR" smtClean="0">
                <a:latin typeface="Arial" charset="0"/>
                <a:ea typeface="Microsoft YaHei" pitchFamily="34" charset="-122"/>
                <a:cs typeface="Mangal" pitchFamily="18" charset="0"/>
              </a:rPr>
              <a:t> 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93713" y="804863"/>
            <a:ext cx="112029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b="1" u="sng" dirty="0">
                <a:latin typeface="+mn-lt"/>
                <a:ea typeface="Microsoft YaHei" pitchFamily="34" charset="-122"/>
                <a:cs typeface="Mangal" pitchFamily="18" charset="0"/>
              </a:rPr>
              <a:t>Exemples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Calibri" panose="020F0502020204030204" pitchFamily="34" charset="0"/>
                <a:cs typeface="+mn-cs"/>
              </a:rPr>
              <a:t>Les </a:t>
            </a:r>
            <a:r>
              <a:rPr lang="fr-FR" sz="2000" dirty="0">
                <a:latin typeface="Calibri" panose="020F0502020204030204" pitchFamily="34" charset="0"/>
                <a:cs typeface="+mn-cs"/>
              </a:rPr>
              <a:t>options </a:t>
            </a:r>
            <a:r>
              <a:rPr lang="fr-FR" sz="2000" dirty="0">
                <a:latin typeface="Calibri" panose="020F0502020204030204" pitchFamily="34" charset="0"/>
                <a:cs typeface="+mn-cs"/>
              </a:rPr>
              <a:t>liées </a:t>
            </a:r>
            <a:r>
              <a:rPr lang="fr-FR" sz="2000" dirty="0">
                <a:latin typeface="Calibri" panose="020F0502020204030204" pitchFamily="34" charset="0"/>
                <a:cs typeface="+mn-cs"/>
              </a:rPr>
              <a:t>au plaisir, dans l’automobile: éléments qui ont été vendus par le constructeur et intégrés au moment de sa fabrication. Apportent un certain confort et sophistication à une </a:t>
            </a:r>
            <a:r>
              <a:rPr lang="fr-FR" sz="2000" dirty="0">
                <a:latin typeface="Calibri" panose="020F0502020204030204" pitchFamily="34" charset="0"/>
                <a:cs typeface="+mn-cs"/>
              </a:rPr>
              <a:t>voiture </a:t>
            </a:r>
            <a:r>
              <a:rPr lang="fr-FR" sz="2000" dirty="0">
                <a:latin typeface="Calibri" panose="020F0502020204030204" pitchFamily="34" charset="0"/>
                <a:cs typeface="+mn-cs"/>
              </a:rPr>
              <a:t>(options relativement coûteuses)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u="sng" dirty="0">
                <a:latin typeface="Calibri" panose="020F0502020204030204" pitchFamily="34" charset="0"/>
                <a:cs typeface="+mn-cs"/>
              </a:rPr>
              <a:t>Exemple</a:t>
            </a:r>
            <a:r>
              <a:rPr lang="fr-FR" sz="2000" dirty="0">
                <a:latin typeface="Calibri" panose="020F0502020204030204" pitchFamily="34" charset="0"/>
                <a:cs typeface="+mn-cs"/>
              </a:rPr>
              <a:t> : les sièges chauffants intégrés d’une voiture, commandes vocales, GPS avec services et traqueur antivol, toit panoramique, ceintures automatiques, TV ou vidéo…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fr-FR" sz="20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fr-FR" sz="2177" dirty="0">
              <a:latin typeface="+mn-lt"/>
              <a:cs typeface="+mn-cs"/>
            </a:endParaRPr>
          </a:p>
        </p:txBody>
      </p:sp>
      <p:pic>
        <p:nvPicPr>
          <p:cNvPr id="29699" name="Picture 7" descr="Voiture : les équipements en op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975" y="4016375"/>
            <a:ext cx="33401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508%20Toit%20panoram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313" y="4016375"/>
            <a:ext cx="33337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Grp="1"/>
          </p:cNvSpPr>
          <p:nvPr>
            <p:ph type="body" idx="1"/>
          </p:nvPr>
        </p:nvSpPr>
        <p:spPr>
          <a:xfrm>
            <a:off x="476250" y="750888"/>
            <a:ext cx="11037888" cy="5375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b="1" u="sng" dirty="0">
                <a:ea typeface="Microsoft YaHei" pitchFamily="34" charset="-122"/>
                <a:cs typeface="Mangal" pitchFamily="18" charset="0"/>
              </a:rPr>
              <a:t>Le service </a:t>
            </a:r>
            <a:r>
              <a:rPr b="1" u="sng" dirty="0" err="1" smtClean="0">
                <a:ea typeface="Microsoft YaHei" pitchFamily="34" charset="-122"/>
                <a:cs typeface="Mangal" pitchFamily="18" charset="0"/>
              </a:rPr>
              <a:t>pr</a:t>
            </a:r>
            <a:r>
              <a:rPr lang="fr-FR" b="1" u="sng" dirty="0" smtClean="0">
                <a:ea typeface="Microsoft YaHei" pitchFamily="34" charset="-122"/>
                <a:cs typeface="Mangal" pitchFamily="18" charset="0"/>
              </a:rPr>
              <a:t>e</a:t>
            </a:r>
            <a:r>
              <a:rPr b="1" u="sng" dirty="0" err="1" smtClean="0">
                <a:ea typeface="Microsoft YaHei" pitchFamily="34" charset="-122"/>
                <a:cs typeface="Mangal" pitchFamily="18" charset="0"/>
              </a:rPr>
              <a:t>mium</a:t>
            </a:r>
            <a:r>
              <a:rPr b="1" u="sng" dirty="0" smtClean="0">
                <a:ea typeface="Microsoft YaHei" pitchFamily="34" charset="-122"/>
                <a:cs typeface="Mangal" pitchFamily="18" charset="0"/>
              </a:rPr>
              <a:t>  </a:t>
            </a:r>
            <a:endParaRPr b="1" u="sng" dirty="0"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fr-FR" b="1" u="sng" dirty="0" smtClean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b="1" u="sng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Définition</a:t>
            </a:r>
            <a:r>
              <a:rPr b="1"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b="1"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C’est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un service plus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sophistiqué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plus riche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sa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version de base. Il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plus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cher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 service de </a:t>
            </a: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base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bien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il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payant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alors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sa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version de base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gratuite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fr-FR" dirty="0" smtClean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u="sng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Exemple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Deezer</a:t>
            </a: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 l="26825" t="28912" r="28438" b="17564"/>
          <a:stretch>
            <a:fillRect/>
          </a:stretch>
        </p:blipFill>
        <p:spPr bwMode="auto">
          <a:xfrm>
            <a:off x="4513263" y="2944813"/>
            <a:ext cx="5815012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Description de l'image  deezer_logo.png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0538" y="5126038"/>
            <a:ext cx="19018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Placeholder 2"/>
          <p:cNvSpPr>
            <a:spLocks noGrp="1"/>
          </p:cNvSpPr>
          <p:nvPr>
            <p:ph type="body" idx="4294967295"/>
          </p:nvPr>
        </p:nvSpPr>
        <p:spPr>
          <a:xfrm>
            <a:off x="631825" y="2236788"/>
            <a:ext cx="10934700" cy="4051300"/>
          </a:xfrm>
        </p:spPr>
        <p:txBody>
          <a:bodyPr/>
          <a:lstStyle/>
          <a:p>
            <a:pPr marL="390525" indent="-293688">
              <a:buSzPct val="45000"/>
              <a:buFont typeface="Wingdings" pitchFamily="2" charset="2"/>
              <a:buNone/>
            </a:pPr>
            <a:r>
              <a:rPr lang="fr-FR" sz="2400" b="1" u="sng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Définition du concept:</a:t>
            </a:r>
          </a:p>
          <a:p>
            <a:pPr marL="390525" indent="-293688">
              <a:buSzPct val="45000"/>
              <a:buFont typeface="Wingdings" pitchFamily="2" charset="2"/>
              <a:buNone/>
            </a:pPr>
            <a:endParaRPr lang="fr-FR" sz="2400" b="1" u="sng" smtClean="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marL="390525" indent="-293688">
              <a:buSzPct val="45000"/>
              <a:buFont typeface="StarSymbol"/>
              <a:buChar char="●"/>
            </a:pPr>
            <a:r>
              <a:rPr lang="fr-FR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Caractère de ce qui est coûteux, raffiné, somptueux et que l'on va s'offrir de manière occasionnelle.</a:t>
            </a:r>
            <a:br>
              <a:rPr lang="fr-FR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</a:br>
            <a:endParaRPr lang="fr-FR" smtClean="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marL="390525" indent="-293688">
              <a:buSzPct val="45000"/>
              <a:buFont typeface="StarSymbol"/>
              <a:buChar char="●"/>
            </a:pPr>
            <a:r>
              <a:rPr lang="fr-FR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Plaisir relativement coûteux qu'on s'offre sans vraie nécessité</a:t>
            </a:r>
          </a:p>
          <a:p>
            <a:pPr marL="390525" indent="-293688">
              <a:buSzPct val="45000"/>
              <a:buFont typeface="StarSymbol"/>
              <a:buChar char="●"/>
            </a:pPr>
            <a:endParaRPr lang="fr-FR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09938" y="331788"/>
            <a:ext cx="5578475" cy="914400"/>
          </a:xfrm>
          <a:prstGeom prst="roundRect">
            <a:avLst/>
          </a:prstGeom>
          <a:solidFill>
            <a:srgbClr val="FF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PETITS LUXES</a:t>
            </a:r>
            <a:endParaRPr lang="fr-FR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09938" y="331788"/>
            <a:ext cx="5578475" cy="914400"/>
          </a:xfrm>
          <a:prstGeom prst="roundRect">
            <a:avLst/>
          </a:prstGeom>
          <a:solidFill>
            <a:srgbClr val="FF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PETITS LUXES</a:t>
            </a:r>
            <a:endParaRPr lang="fr-FR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794" name="ZoneTexte 2"/>
          <p:cNvSpPr txBox="1">
            <a:spLocks noChangeArrowheads="1"/>
          </p:cNvSpPr>
          <p:nvPr/>
        </p:nvSpPr>
        <p:spPr bwMode="auto">
          <a:xfrm>
            <a:off x="528638" y="4121150"/>
            <a:ext cx="11141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Rockwell" pitchFamily="18" charset="0"/>
              </a:rPr>
              <a:t>Exaltation		              Raffinement des sens		              Services	</a:t>
            </a:r>
            <a:r>
              <a:rPr lang="fr-FR">
                <a:latin typeface="Rockwell" pitchFamily="18" charset="0"/>
              </a:rPr>
              <a:t>	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790700" y="1339850"/>
            <a:ext cx="4308475" cy="280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243638" y="1371600"/>
            <a:ext cx="3810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426200" y="1339850"/>
            <a:ext cx="4057650" cy="280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5325" y="2120900"/>
            <a:ext cx="11088688" cy="4051300"/>
          </a:xfrm>
        </p:spPr>
        <p:txBody>
          <a:bodyPr rtlCol="0">
            <a:normAutofit/>
          </a:bodyPr>
          <a:lstStyle/>
          <a:p>
            <a:pPr marL="97932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sz="2400" b="1" u="sng" dirty="0" err="1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Raffinement</a:t>
            </a:r>
            <a:endParaRPr lang="fr-FR" sz="2400" b="1" u="sng" dirty="0" smtClean="0">
              <a:solidFill>
                <a:srgbClr val="000000"/>
              </a:solidFill>
              <a:ea typeface="Microsoft YaHei" pitchFamily="34" charset="-122"/>
              <a:cs typeface="Mangal" pitchFamily="18" charset="0"/>
            </a:endParaRPr>
          </a:p>
          <a:p>
            <a:pPr marL="97932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sz="2400" b="1" u="sng" dirty="0" smtClean="0">
              <a:solidFill>
                <a:srgbClr val="000000"/>
              </a:solidFill>
              <a:ea typeface="Microsoft YaHei" pitchFamily="34" charset="-122"/>
              <a:cs typeface="Mangal" pitchFamily="18" charset="0"/>
            </a:endParaRPr>
          </a:p>
          <a:p>
            <a:pPr marL="440832" indent="-3429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defRPr/>
            </a:pPr>
            <a:r>
              <a:rPr lang="fr-FR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Définition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</a:p>
          <a:p>
            <a:pPr marL="440832" indent="-3429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defRPr/>
            </a:pP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440832" indent="-3429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Courier New" panose="02070309020205020404" pitchFamily="49" charset="0"/>
              <a:buChar char="o"/>
              <a:defRPr/>
            </a:pP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Le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raffinement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correspond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ici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au chic, à la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délicatesse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la finesse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ainsi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qu'à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la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préciosité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la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subtilité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petits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luxes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peuvent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apporter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Par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exemple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un petit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luxe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l'on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va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s'offrir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va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nous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donner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l'impression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d'être rare et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privilégié</a:t>
            </a:r>
            <a:endParaRPr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dirty="0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09938" y="331788"/>
            <a:ext cx="5578475" cy="914400"/>
          </a:xfrm>
          <a:prstGeom prst="roundRect">
            <a:avLst/>
          </a:prstGeom>
          <a:solidFill>
            <a:srgbClr val="FF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PETITS LUXES</a:t>
            </a:r>
            <a:endParaRPr lang="fr-FR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01650" y="1309688"/>
            <a:ext cx="1160463" cy="437673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  <a:t>P</a:t>
            </a:r>
            <a:b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  <a:t>L</a:t>
            </a:r>
            <a:b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  <a:t>A</a:t>
            </a:r>
            <a:b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b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  <a:t>S</a:t>
            </a:r>
            <a:b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b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fr-FR" sz="3200" dirty="0">
                <a:solidFill>
                  <a:schemeClr val="tx1"/>
                </a:solidFill>
                <a:latin typeface="Cambria" panose="02040503050406030204" pitchFamily="18" charset="0"/>
              </a:rPr>
              <a:t>R</a:t>
            </a:r>
            <a:endParaRPr lang="fr-FR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254250" y="2009775"/>
            <a:ext cx="2794000" cy="1052513"/>
          </a:xfrm>
          <a:prstGeom prst="roundRect">
            <a:avLst/>
          </a:prstGeom>
          <a:solidFill>
            <a:srgbClr val="9FB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/>
                </a:solidFill>
                <a:latin typeface="Cambria" panose="02040503050406030204" pitchFamily="18" charset="0"/>
              </a:rPr>
              <a:t>SOPHISTICATION</a:t>
            </a:r>
            <a:endParaRPr lang="fr-F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254250" y="3954463"/>
            <a:ext cx="2794000" cy="1046162"/>
          </a:xfrm>
          <a:prstGeom prst="roundRect">
            <a:avLst/>
          </a:prstGeom>
          <a:solidFill>
            <a:srgbClr val="FF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/>
                </a:solidFill>
                <a:latin typeface="Cambria" panose="02040503050406030204" pitchFamily="18" charset="0"/>
              </a:rPr>
              <a:t>PETITS LUXES</a:t>
            </a:r>
            <a:endParaRPr lang="fr-FR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364" name="ZoneTexte 10"/>
          <p:cNvSpPr txBox="1">
            <a:spLocks noChangeArrowheads="1"/>
          </p:cNvSpPr>
          <p:nvPr/>
        </p:nvSpPr>
        <p:spPr bwMode="auto">
          <a:xfrm>
            <a:off x="6670675" y="1276350"/>
            <a:ext cx="43529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  <a:p>
            <a:r>
              <a:rPr lang="fr-FR">
                <a:latin typeface="Constantia" pitchFamily="18" charset="0"/>
              </a:rPr>
              <a:t>Design</a:t>
            </a:r>
          </a:p>
          <a:p>
            <a:endParaRPr lang="fr-FR">
              <a:latin typeface="Constantia" pitchFamily="18" charset="0"/>
            </a:endParaRPr>
          </a:p>
          <a:p>
            <a:r>
              <a:rPr lang="fr-FR">
                <a:latin typeface="Constantia" pitchFamily="18" charset="0"/>
              </a:rPr>
              <a:t>Personnalisation – Customisation</a:t>
            </a:r>
          </a:p>
          <a:p>
            <a:endParaRPr lang="fr-FR">
              <a:latin typeface="Constantia" pitchFamily="18" charset="0"/>
            </a:endParaRPr>
          </a:p>
          <a:p>
            <a:r>
              <a:rPr lang="fr-FR">
                <a:latin typeface="Constantia" pitchFamily="18" charset="0"/>
              </a:rPr>
              <a:t>Options et Accessoires</a:t>
            </a:r>
          </a:p>
          <a:p>
            <a:endParaRPr lang="fr-FR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  <a:p>
            <a:r>
              <a:rPr lang="fr-FR">
                <a:latin typeface="Constantia" pitchFamily="18" charset="0"/>
              </a:rPr>
              <a:t>Raffinement</a:t>
            </a:r>
          </a:p>
          <a:p>
            <a:endParaRPr lang="fr-FR">
              <a:latin typeface="Constantia" pitchFamily="18" charset="0"/>
            </a:endParaRPr>
          </a:p>
          <a:p>
            <a:r>
              <a:rPr lang="fr-FR">
                <a:latin typeface="Constantia" pitchFamily="18" charset="0"/>
              </a:rPr>
              <a:t>Exaltation des sens</a:t>
            </a:r>
          </a:p>
          <a:p>
            <a:endParaRPr lang="fr-FR">
              <a:latin typeface="Constantia" pitchFamily="18" charset="0"/>
            </a:endParaRPr>
          </a:p>
          <a:p>
            <a:r>
              <a:rPr lang="fr-FR">
                <a:latin typeface="Constantia" pitchFamily="18" charset="0"/>
              </a:rPr>
              <a:t>Services</a:t>
            </a:r>
          </a:p>
          <a:p>
            <a:endParaRPr lang="fr-FR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  <a:p>
            <a:endParaRPr lang="fr-FR">
              <a:latin typeface="Constantia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119688" y="2009775"/>
            <a:ext cx="1481137" cy="39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132388" y="2535238"/>
            <a:ext cx="1468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126038" y="2652713"/>
            <a:ext cx="1474787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5132388" y="4249738"/>
            <a:ext cx="1550987" cy="22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119688" y="4637088"/>
            <a:ext cx="1550987" cy="12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132388" y="4765675"/>
            <a:ext cx="1468437" cy="525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6250" y="463550"/>
            <a:ext cx="11295063" cy="5708650"/>
          </a:xfrm>
        </p:spPr>
        <p:txBody>
          <a:bodyPr rtlCol="0">
            <a:normAutofit/>
          </a:bodyPr>
          <a:lstStyle/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b="1" u="sng" dirty="0" smtClean="0">
                <a:ea typeface="Microsoft YaHei" pitchFamily="34" charset="-122"/>
                <a:cs typeface="Mangal" pitchFamily="18" charset="0"/>
              </a:rPr>
              <a:t>Exemples :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Un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parfum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grande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marque au design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luxueux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à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l'image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chic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endParaRPr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                            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→ </a:t>
            </a:r>
            <a:r>
              <a:rPr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J'adore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Dior </a:t>
            </a:r>
            <a:endParaRPr lang="fr-FR" i="1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lang="fr-FR" i="1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lang="fr-FR" i="1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i="1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Les marques de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créateurs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qui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emballent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vêtements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du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papier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soie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avant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les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mettre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sac à la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présentation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soignée</a:t>
            </a: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                          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→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 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Sandro</a:t>
            </a:r>
            <a:r>
              <a:rPr lang="fr-FR"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 </a:t>
            </a:r>
            <a:endParaRPr i="1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36866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963" y="1133475"/>
            <a:ext cx="36909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6738" y="4487863"/>
            <a:ext cx="2824162" cy="2182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4503738"/>
            <a:ext cx="2354263" cy="2354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9925" y="2098675"/>
            <a:ext cx="11050588" cy="4073525"/>
          </a:xfrm>
        </p:spPr>
        <p:txBody>
          <a:bodyPr rtlCol="0">
            <a:normAutofit/>
          </a:bodyPr>
          <a:lstStyle/>
          <a:p>
            <a:pPr marL="97932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sz="2400" b="1" u="sng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EXALTATION DES SENS</a:t>
            </a: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lang="fr-FR" dirty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r>
              <a:rPr lang="fr-FR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Définition </a:t>
            </a:r>
            <a:r>
              <a:rPr lang="fr-FR" sz="24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</a:t>
            </a: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lang="fr-FR" sz="2400" b="1" u="sng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440832" indent="-3429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Courier New" panose="02070309020205020404" pitchFamily="49" charset="0"/>
              <a:buChar char="o"/>
              <a:defRPr/>
            </a:pP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On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retrouve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petits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luxes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une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forte exaltation des 5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sens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soit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au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niveau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la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vue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de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l'ouïe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du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goût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du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toucher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l'odorat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(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ou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les 5 en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même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temps)</a:t>
            </a: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dirty="0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09938" y="331788"/>
            <a:ext cx="5578475" cy="914400"/>
          </a:xfrm>
          <a:prstGeom prst="roundRect">
            <a:avLst/>
          </a:prstGeom>
          <a:solidFill>
            <a:srgbClr val="FF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PETITS LUXES</a:t>
            </a:r>
            <a:endParaRPr lang="fr-FR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8638" y="773113"/>
            <a:ext cx="11191875" cy="4816475"/>
          </a:xfrm>
        </p:spPr>
        <p:txBody>
          <a:bodyPr rtlCol="0">
            <a:normAutofit/>
          </a:bodyPr>
          <a:lstStyle/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dirty="0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b="1" u="sng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Exemples : </a:t>
            </a:r>
            <a:br>
              <a:rPr lang="fr-FR" b="1" u="sng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</a:br>
            <a:endParaRPr lang="fr-FR" b="1" u="sng" dirty="0" smtClean="0">
              <a:solidFill>
                <a:srgbClr val="000000"/>
              </a:solidFill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macarons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Ladurée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exaltent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plusieurs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sens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:</a:t>
            </a: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	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→ </a:t>
            </a:r>
            <a:r>
              <a:rPr b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La </a:t>
            </a:r>
            <a:r>
              <a:rPr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vue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: par le packaging et les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couleurs</a:t>
            </a:r>
            <a:endParaRPr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	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→ </a:t>
            </a:r>
            <a:r>
              <a:rPr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l'odorat</a:t>
            </a:r>
            <a:r>
              <a:rPr b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odeur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macarons</a:t>
            </a:r>
            <a:endParaRPr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	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→ </a:t>
            </a:r>
            <a:r>
              <a:rPr b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le </a:t>
            </a:r>
            <a:r>
              <a:rPr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goût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: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différents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goûts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macarons</a:t>
            </a: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468438"/>
            <a:ext cx="4314825" cy="431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oneTexte 1"/>
          <p:cNvSpPr txBox="1">
            <a:spLocks noChangeArrowheads="1"/>
          </p:cNvSpPr>
          <p:nvPr/>
        </p:nvSpPr>
        <p:spPr bwMode="auto">
          <a:xfrm>
            <a:off x="611188" y="1558925"/>
            <a:ext cx="1003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u="sng">
                <a:solidFill>
                  <a:srgbClr val="000000"/>
                </a:solidFill>
                <a:latin typeface="Rockwell" pitchFamily="18" charset="0"/>
                <a:ea typeface="Microsoft YaHei" pitchFamily="34" charset="-122"/>
                <a:cs typeface="Mangal" pitchFamily="18" charset="0"/>
              </a:rPr>
              <a:t>Exemples :</a:t>
            </a:r>
            <a:endParaRPr lang="fr-FR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endParaRPr lang="fr-FR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r>
              <a:rPr lang="fr-FR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L’opéra, les voyages, le restaurant… sont aussi des petits luxes qui exaltent les sens.</a:t>
            </a:r>
          </a:p>
          <a:p>
            <a:endParaRPr lang="fr-FR">
              <a:latin typeface="Rockwell" pitchFamily="18" charset="0"/>
              <a:ea typeface="Microsoft YaHei" pitchFamily="34" charset="-122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5588" y="3586163"/>
            <a:ext cx="3740150" cy="2093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38" y="3259138"/>
            <a:ext cx="3484562" cy="2609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259138"/>
            <a:ext cx="3227388" cy="2630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7225" y="2005013"/>
            <a:ext cx="11126788" cy="4051300"/>
          </a:xfrm>
        </p:spPr>
        <p:txBody>
          <a:bodyPr rtlCol="0">
            <a:normAutofit/>
          </a:bodyPr>
          <a:lstStyle/>
          <a:p>
            <a:pPr marL="97932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sz="2400" b="1" u="sng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SERVICES</a:t>
            </a: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r>
              <a:rPr lang="fr-FR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Définition : </a:t>
            </a: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440832" indent="-34290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Courier New" panose="02070309020205020404" pitchFamily="49" charset="0"/>
              <a:buChar char="o"/>
              <a:defRPr/>
            </a:pP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Ici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les services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vont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contribuer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aux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petits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luxes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l'on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peut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s'accorder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Ils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ont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une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place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importante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domaine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</a:t>
            </a: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309938" y="331788"/>
            <a:ext cx="5578475" cy="914400"/>
          </a:xfrm>
          <a:prstGeom prst="roundRect">
            <a:avLst/>
          </a:prstGeom>
          <a:solidFill>
            <a:srgbClr val="FF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PETITS LUXES</a:t>
            </a:r>
            <a:endParaRPr lang="fr-FR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2625" y="952500"/>
            <a:ext cx="11063288" cy="5254625"/>
          </a:xfrm>
        </p:spPr>
        <p:txBody>
          <a:bodyPr rtlCol="0">
            <a:normAutofit/>
          </a:bodyPr>
          <a:lstStyle/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r>
              <a:rPr lang="fr-FR" b="1" u="sng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Exemples : </a:t>
            </a:r>
          </a:p>
          <a:p>
            <a:pPr marL="97932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itchFamily="2" charset="2"/>
              <a:buNone/>
              <a:defRPr/>
            </a:pPr>
            <a:endParaRPr lang="fr-FR" b="1" u="sng" dirty="0" smtClean="0">
              <a:solidFill>
                <a:srgbClr val="000000"/>
              </a:solidFill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Les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hôtels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qui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proposent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divers services (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voiturier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repas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peignoir et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chaussons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fournis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...)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r>
              <a:rPr lang="fr-FR" u="sng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</a:t>
            </a:r>
            <a:r>
              <a:rPr u="sng"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xemple</a:t>
            </a:r>
            <a:r>
              <a:rPr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: </a:t>
            </a:r>
            <a:r>
              <a:rPr i="1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Sofitel</a:t>
            </a:r>
            <a:endParaRPr lang="fr-FR" i="1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lang="fr-FR" i="1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lang="fr-FR" i="1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lang="fr-FR" i="1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lang="fr-FR" i="1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45000"/>
              <a:buFont typeface="StarSymbol"/>
              <a:buChar char="●"/>
              <a:defRPr/>
            </a:pPr>
            <a:endParaRPr i="1" dirty="0" smtClean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413" y="3155950"/>
            <a:ext cx="3948112" cy="295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1338" y="438150"/>
            <a:ext cx="10469562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fr-FR" b="1" u="sng" dirty="0">
                <a:solidFill>
                  <a:srgbClr val="000000"/>
                </a:solidFill>
                <a:latin typeface="+mn-lt"/>
                <a:ea typeface="Microsoft YaHei" pitchFamily="34" charset="-122"/>
                <a:cs typeface="Mangal" pitchFamily="18" charset="0"/>
              </a:rPr>
              <a:t>Exemples</a:t>
            </a: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b="1" u="sng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L'équipe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 vente des magasins formée pour mettre en valeur le client, par exemple en le raccompagnant à la porte, en faisant le tour du comptoir pour donner les achats (exemple : Louis Vuitton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)</a:t>
            </a:r>
          </a:p>
          <a:p>
            <a:pPr marL="391729" indent="-293797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97932" fontAlgn="auto"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391729" indent="-293797" fontAlgn="auto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Voyager avec la SNCF en première classe à prix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lowcost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75" y="2270125"/>
            <a:ext cx="3062288" cy="2038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233613"/>
            <a:ext cx="3703637" cy="2074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100" y="5041900"/>
            <a:ext cx="2728913" cy="163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700" y="5389563"/>
            <a:ext cx="1622425" cy="94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7788" y="2967038"/>
            <a:ext cx="18764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Fin ! 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90525" indent="-293688">
              <a:buSzPct val="45000"/>
              <a:buFont typeface="Wingdings" pitchFamily="2" charset="2"/>
              <a:buNone/>
            </a:pPr>
            <a:r>
              <a:rPr lang="fr-FR" sz="2400" b="1" u="sng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Définition du concept</a:t>
            </a:r>
          </a:p>
          <a:p>
            <a:pPr marL="390525" indent="-293688">
              <a:buSzPct val="45000"/>
              <a:buFont typeface="Wingdings" pitchFamily="2" charset="2"/>
              <a:buNone/>
            </a:pPr>
            <a:endParaRPr lang="fr-FR" sz="2400" b="1" u="sng" smtClean="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marL="390525" indent="-293688">
              <a:buSzPct val="45000"/>
              <a:buFont typeface="StarSymbol"/>
              <a:buChar char="●"/>
            </a:pPr>
            <a:r>
              <a:rPr lang="fr-FR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Il s’agit de l’action de sophistiquer quelque chose, de subtiliser avec excès, ou de sublimer.</a:t>
            </a:r>
          </a:p>
          <a:p>
            <a:pPr marL="390525" indent="-293688">
              <a:buSzPct val="45000"/>
              <a:buFont typeface="StarSymbol"/>
              <a:buChar char="●"/>
            </a:pPr>
            <a:r>
              <a:rPr lang="fr-FR" i="1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Sophistiquer</a:t>
            </a:r>
            <a:r>
              <a:rPr lang="fr-FR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 : Apporter à un objet des améliorations, des perfectionnements très poussés, relevant de techniques avancées</a:t>
            </a:r>
          </a:p>
          <a:p>
            <a:pPr marL="390525" indent="-293688">
              <a:buSzPct val="45000"/>
              <a:buFont typeface="StarSymbol"/>
              <a:buChar char="●"/>
            </a:pPr>
            <a:r>
              <a:rPr lang="fr-FR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Grande complexité technique : « </a:t>
            </a:r>
            <a:r>
              <a:rPr lang="fr-FR" i="1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Appareil de haute sophistication »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309938" y="269875"/>
            <a:ext cx="5578475" cy="898525"/>
          </a:xfrm>
          <a:prstGeom prst="roundRect">
            <a:avLst/>
          </a:prstGeom>
          <a:solidFill>
            <a:srgbClr val="9FB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SOPHISTICATION</a:t>
            </a:r>
            <a:endParaRPr lang="fr-F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02000" y="466725"/>
            <a:ext cx="5578475" cy="898525"/>
          </a:xfrm>
          <a:prstGeom prst="roundRect">
            <a:avLst/>
          </a:prstGeom>
          <a:solidFill>
            <a:srgbClr val="9FB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SOPHISTICATION</a:t>
            </a:r>
            <a:endParaRPr lang="fr-F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434" name="ZoneTexte 3"/>
          <p:cNvSpPr txBox="1">
            <a:spLocks noChangeArrowheads="1"/>
          </p:cNvSpPr>
          <p:nvPr/>
        </p:nvSpPr>
        <p:spPr bwMode="auto">
          <a:xfrm>
            <a:off x="720725" y="4405313"/>
            <a:ext cx="12192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>
                <a:latin typeface="Rockwell" pitchFamily="18" charset="0"/>
              </a:rPr>
              <a:t>Design				Personnalisation – Customisation				Options et accessoires	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584325" y="1511300"/>
            <a:ext cx="4275138" cy="289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6042025" y="1511300"/>
            <a:ext cx="98425" cy="274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529388" y="1511300"/>
            <a:ext cx="4057650" cy="289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Grp="1"/>
          </p:cNvSpPr>
          <p:nvPr>
            <p:ph type="body" idx="1"/>
          </p:nvPr>
        </p:nvSpPr>
        <p:spPr>
          <a:xfrm>
            <a:off x="528638" y="1879600"/>
            <a:ext cx="11141075" cy="45815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sz="2400" b="1" u="sng" dirty="0" smtClean="0">
                <a:ea typeface="Microsoft YaHei" pitchFamily="34" charset="-122"/>
                <a:cs typeface="Mangal" pitchFamily="18" charset="0"/>
              </a:rPr>
              <a:t>DESIGN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fr-FR" b="1" u="sng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b="1" u="sng"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Définition</a:t>
            </a:r>
            <a:r>
              <a:rPr b="1"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</a:t>
            </a:r>
            <a:r>
              <a:rPr lang="fr-FR" b="1"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b="1"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endParaRPr b="1" u="sng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C’est l’a</a:t>
            </a:r>
            <a:r>
              <a:rPr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pproche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esthétique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d'un objet,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tant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au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niveau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matériaux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qui le </a:t>
            </a:r>
            <a:r>
              <a:rPr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composent</a:t>
            </a: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sa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forme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sa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taille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et </a:t>
            </a:r>
            <a:r>
              <a:rPr dirty="0" err="1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ses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couleurs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« Le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doit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par son aspect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formel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matériaux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sa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couleur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exprimer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sa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destination et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qualités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d'usage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Il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établit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donc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physiquement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rapport de communication direct et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immédiat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avec le 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consommateur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 qui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devra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percevoir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son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niveau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performance »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Aujourd'hui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le design d’un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joue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rôle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primordial. Les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consommateurs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recherchent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dont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le design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plus en plus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sophistiqué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(image haut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gamme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sz="2177" dirty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09938" y="269875"/>
            <a:ext cx="5578475" cy="898525"/>
          </a:xfrm>
          <a:prstGeom prst="roundRect">
            <a:avLst/>
          </a:prstGeom>
          <a:solidFill>
            <a:srgbClr val="9FB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SOPHISTICATION</a:t>
            </a:r>
            <a:endParaRPr lang="fr-F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Grp="1"/>
          </p:cNvSpPr>
          <p:nvPr>
            <p:ph type="body" idx="1"/>
          </p:nvPr>
        </p:nvSpPr>
        <p:spPr>
          <a:xfrm>
            <a:off x="755650" y="947738"/>
            <a:ext cx="1016635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b="1" u="sng" dirty="0" smtClean="0">
                <a:latin typeface="+mj-lt"/>
                <a:ea typeface="Microsoft YaHei" pitchFamily="34" charset="-122"/>
                <a:cs typeface="Mangal" pitchFamily="18" charset="0"/>
              </a:rPr>
              <a:t>Exemples 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fr-FR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Importance 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 </a:t>
            </a: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l’esthétisme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d’un </a:t>
            </a: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produit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Téléviseur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LCD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Aquos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Sharp: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exemple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d’un design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sophistiqué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Design Full Flat: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Ecran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ultra fin et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Lignes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sans rupture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Écran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plat qui se fond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la finesse du cadre,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rappelant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« un home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cinéma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moderne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 »</a:t>
            </a:r>
          </a:p>
        </p:txBody>
      </p:sp>
      <p:pic>
        <p:nvPicPr>
          <p:cNvPr id="2" name="Picture 5" descr="AQUOS LEDs Photo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3784600"/>
            <a:ext cx="43116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Grp="1"/>
          </p:cNvSpPr>
          <p:nvPr>
            <p:ph type="body" idx="1"/>
          </p:nvPr>
        </p:nvSpPr>
        <p:spPr>
          <a:xfrm>
            <a:off x="534988" y="862013"/>
            <a:ext cx="11145837" cy="54641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fr-FR" b="1" u="sng" dirty="0" smtClean="0">
                <a:ea typeface="Microsoft YaHei" pitchFamily="34" charset="-122"/>
                <a:cs typeface="Mangal" pitchFamily="18" charset="0"/>
              </a:rPr>
              <a:t>Exemples</a:t>
            </a:r>
            <a:r>
              <a:rPr lang="fr-FR" dirty="0" smtClean="0">
                <a:ea typeface="Microsoft YaHei" pitchFamily="34" charset="-122"/>
                <a:cs typeface="Mangal" pitchFamily="18" charset="0"/>
              </a:rPr>
              <a:t> :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u="sng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Design </a:t>
            </a: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d’une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u="sng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voiture</a:t>
            </a: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La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voiture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devenue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comme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un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vêtement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elle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est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soumise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aux modes et aux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tendances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Alfa Romeo 4C :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élue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plus belle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voiture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i="1"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l’année</a:t>
            </a:r>
            <a:r>
              <a:rPr i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2013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fr-FR"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  </a:t>
            </a:r>
            <a:r>
              <a:rPr dirty="0" smtClean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Design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élégance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,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émotion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dégagée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par la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beauté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de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l'automobile</a:t>
            </a:r>
            <a:r>
              <a:rPr b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b="1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</a:br>
            <a:endParaRPr b="1"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u="sng"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Design d’un Smartphone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L’iPhone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5S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d’Apple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: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Disponible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en 3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couleurs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. Premier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modèle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disponible</a:t>
            </a:r>
            <a:r>
              <a:rPr dirty="0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 en version </a:t>
            </a:r>
            <a:r>
              <a:rPr dirty="0" err="1">
                <a:latin typeface="Calibri" panose="020F0502020204030204" pitchFamily="34" charset="0"/>
                <a:ea typeface="Microsoft YaHei" pitchFamily="34" charset="-122"/>
                <a:cs typeface="Mangal" pitchFamily="18" charset="0"/>
              </a:rPr>
              <a:t>dorée</a:t>
            </a:r>
            <a:endParaRPr dirty="0">
              <a:latin typeface="Calibri" panose="020F0502020204030204" pitchFamily="34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2" name="Picture 5" descr="015200BE06865118-c1-photo-essai-alfa-romeo-4c-2013"/>
          <p:cNvPicPr>
            <a:picLocks noChangeAspect="1" noChangeArrowheads="1"/>
          </p:cNvPicPr>
          <p:nvPr/>
        </p:nvPicPr>
        <p:blipFill>
          <a:blip r:embed="rId2"/>
          <a:srcRect l="11194" r="6065" b="20439"/>
          <a:stretch>
            <a:fillRect/>
          </a:stretch>
        </p:blipFill>
        <p:spPr bwMode="auto">
          <a:xfrm>
            <a:off x="8518525" y="1909763"/>
            <a:ext cx="34575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3-coloris-pour-l-iphone-5s-lequel-choisire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38" y="4719638"/>
            <a:ext cx="356393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11" descr="Z"/>
          <p:cNvSpPr>
            <a:spLocks noChangeAspect="1" noChangeArrowheads="1"/>
          </p:cNvSpPr>
          <p:nvPr/>
        </p:nvSpPr>
        <p:spPr bwMode="auto">
          <a:xfrm>
            <a:off x="1560513" y="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33">
              <a:latin typeface="+mn-lt"/>
              <a:cs typeface="+mn-cs"/>
            </a:endParaRPr>
          </a:p>
        </p:txBody>
      </p:sp>
      <p:sp>
        <p:nvSpPr>
          <p:cNvPr id="21510" name="AutoShape 13" descr="Z"/>
          <p:cNvSpPr>
            <a:spLocks noChangeAspect="1" noChangeArrowheads="1"/>
          </p:cNvSpPr>
          <p:nvPr/>
        </p:nvSpPr>
        <p:spPr bwMode="auto">
          <a:xfrm>
            <a:off x="1560513" y="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33">
              <a:latin typeface="+mn-lt"/>
              <a:cs typeface="+mn-cs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3062288"/>
            <a:ext cx="78263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>
            <a:spLocks noGrp="1"/>
          </p:cNvSpPr>
          <p:nvPr>
            <p:ph type="body" idx="1"/>
          </p:nvPr>
        </p:nvSpPr>
        <p:spPr>
          <a:xfrm>
            <a:off x="420688" y="1076325"/>
            <a:ext cx="10920412" cy="4051300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Design ultra sophistiqué de l’iPhone 5S Gold: Modèle de Luxe OR 24 carats 2550 euros, soit 4 fois le prix de l’iPhone 5S</a:t>
            </a:r>
            <a:endParaRPr lang="fr-FR" u="sng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22530" name="Picture 5" descr="iphone5s gold swarovski iPhone 5S Gold: Modèle de Luxe OR 24 carats en Précomma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63" y="2201863"/>
            <a:ext cx="51435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Grp="1"/>
          </p:cNvSpPr>
          <p:nvPr>
            <p:ph type="body" idx="1"/>
          </p:nvPr>
        </p:nvSpPr>
        <p:spPr>
          <a:xfrm>
            <a:off x="322263" y="1778000"/>
            <a:ext cx="11552237" cy="49704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 u="sng" smtClean="0">
                <a:ea typeface="Microsoft YaHei" pitchFamily="34" charset="-122"/>
                <a:cs typeface="Mangal" pitchFamily="18" charset="0"/>
              </a:rPr>
              <a:t>PERSONNALISATION – CUSTOMISATION</a:t>
            </a:r>
          </a:p>
          <a:p>
            <a:pPr marL="0" indent="0">
              <a:lnSpc>
                <a:spcPct val="80000"/>
              </a:lnSpc>
              <a:buFontTx/>
              <a:buChar char="•"/>
            </a:pPr>
            <a:endParaRPr lang="fr-FR" sz="2500" smtClean="0">
              <a:latin typeface="Arial" charset="0"/>
              <a:ea typeface="Microsoft YaHei" pitchFamily="34" charset="-122"/>
              <a:cs typeface="Mangal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fr-FR" b="1" u="sng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Définition</a:t>
            </a:r>
            <a:r>
              <a:rPr lang="fr-FR" b="1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 : </a:t>
            </a:r>
            <a:br>
              <a:rPr lang="fr-FR" b="1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</a:br>
            <a:endParaRPr lang="fr-FR" b="1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>
              <a:lnSpc>
                <a:spcPct val="80000"/>
              </a:lnSpc>
              <a:buFont typeface="Courier New" pitchFamily="49" charset="0"/>
              <a:buChar char="o"/>
            </a:pPr>
            <a:r>
              <a:rPr lang="fr-FR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 Adaptation d'un produit, d'un service ou autre, à la personnalité de celui à qui il est destiné. Action de rendre personnel et d'individualiser l'offre.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fr-FR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Apporter un caractère d’exclusivité et de rareté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fr-FR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Différenciation : ne pas voir le même produit partout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fr-F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fr-FR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   </a:t>
            </a:r>
            <a:r>
              <a:rPr lang="fr-FR" b="1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Enjeu </a:t>
            </a:r>
            <a:r>
              <a:rPr lang="fr-FR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: proximité affective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                    Valorisation du client : se sentir « unique »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b="1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Deux concepts </a:t>
            </a:r>
            <a:r>
              <a:rPr lang="fr-FR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: la personnalisation de masse/ la personnalisation one-to-one</a:t>
            </a:r>
          </a:p>
          <a:p>
            <a:pPr marL="0" indent="0">
              <a:lnSpc>
                <a:spcPct val="80000"/>
              </a:lnSpc>
            </a:pPr>
            <a:endParaRPr lang="fr-F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09938" y="269875"/>
            <a:ext cx="5578475" cy="898525"/>
          </a:xfrm>
          <a:prstGeom prst="roundRect">
            <a:avLst/>
          </a:prstGeom>
          <a:solidFill>
            <a:srgbClr val="9FB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SOPHISTICATION</a:t>
            </a:r>
            <a:endParaRPr lang="fr-FR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232</TotalTime>
  <Words>1043</Words>
  <Application>Microsoft Office PowerPoint</Application>
  <PresentationFormat>Personnalisé</PresentationFormat>
  <Paragraphs>182</Paragraphs>
  <Slides>27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Modèle de conception</vt:lpstr>
      </vt:variant>
      <vt:variant>
        <vt:i4>5</vt:i4>
      </vt:variant>
      <vt:variant>
        <vt:lpstr>Titres des diapositives</vt:lpstr>
      </vt:variant>
      <vt:variant>
        <vt:i4>27</vt:i4>
      </vt:variant>
    </vt:vector>
  </HeadingPairs>
  <TitlesOfParts>
    <vt:vector size="44" baseType="lpstr">
      <vt:lpstr>Rockwell</vt:lpstr>
      <vt:lpstr>Arial</vt:lpstr>
      <vt:lpstr>Rockwell Condensed</vt:lpstr>
      <vt:lpstr>Wingdings</vt:lpstr>
      <vt:lpstr>Calibri</vt:lpstr>
      <vt:lpstr>Mongolian Baiti</vt:lpstr>
      <vt:lpstr>Cambria</vt:lpstr>
      <vt:lpstr>Constantia</vt:lpstr>
      <vt:lpstr>Microsoft YaHei</vt:lpstr>
      <vt:lpstr>Mangal</vt:lpstr>
      <vt:lpstr>StarSymbol</vt:lpstr>
      <vt:lpstr>Courier New</vt:lpstr>
      <vt:lpstr>Type de bois</vt:lpstr>
      <vt:lpstr>Type de bois</vt:lpstr>
      <vt:lpstr>Type de bois</vt:lpstr>
      <vt:lpstr>Type de bois</vt:lpstr>
      <vt:lpstr>Type de bois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</dc:creator>
  <cp:lastModifiedBy>inchallah</cp:lastModifiedBy>
  <cp:revision>20</cp:revision>
  <dcterms:created xsi:type="dcterms:W3CDTF">2014-05-31T17:32:44Z</dcterms:created>
  <dcterms:modified xsi:type="dcterms:W3CDTF">2014-06-01T16:43:57Z</dcterms:modified>
</cp:coreProperties>
</file>