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55"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3CABAD-7FD3-4DE0-A1AC-64180D949C23}">
  <a:tblStyle styleId="{063CABAD-7FD3-4DE0-A1AC-64180D949C2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3E23A20-4873-416E-8F77-090D65B9A84C}"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52982F4-D903-42E4-8050-006B16DFA1AB}"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37F9CD4-501A-4B4A-A25F-22F3787FAB1E}"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7289C39-3117-494C-A939-0A77DA4D5D67}"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BAAE394-62E5-4739-8FED-81C33C79A60F}"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7C0D953-8F0C-407A-97A9-252404EE6094}"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09545E6-B796-4E8C-B1C9-920459259E14}"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8E04551-FFD3-4427-8555-565B3A2CDD80}"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6D51D66-A042-4F9C-B023-F66428F508C1}" styleName="Table_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6DBE3C5-43BF-4149-9414-87869DADA2BF}" styleName="Table_1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E09FA97-299A-479D-9712-2EE019A0ED15}" styleName="Table_1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6E78343-95ED-4184-A1D5-85B4F95CE153}" styleName="Table_1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716148C-49E6-419B-9AAE-89BA1FD2949E}" styleName="Table_1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1E410B3-964D-4A96-8C82-CCCFF955A52D}" styleName="Table_1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EBF1A8A-98C7-4390-AA99-B41EEA440FE8}" styleName="Table_1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731CB23-8928-41ED-8472-0AEE2A5C50D9}" styleName="Table_1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DE9650F-D2B2-4E56-8C52-A407FCF07372}" styleName="Table_1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904FB18-ABCD-4E34-973F-1559028709C8}" styleName="Table_1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D0FE760-A4E1-4363-AAD3-83324CFB2F3F}" styleName="Table_1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5382F13-C523-4B81-B3E1-25C288A4BC41}" styleName="Table_2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72E1D46-51A8-4AC5-942E-6F1501689C4E}" styleName="Table_2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0B322BC-D407-4C40-80DF-C45AFCEB89C9}" styleName="Table_2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A640701-15D6-4CBE-96E4-0DAFE9F11086}" styleName="Table_2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F220078-BACD-4000-AE4F-FCF9F83D87B1}" styleName="Table_2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614C883-BFBB-4F0A-9364-F84148005DD4}" styleName="Table_2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508D23A-2DFF-47DC-95DB-670546BAD271}" styleName="Table_2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1DB927E-6E7A-40AA-BDA3-4C644F585DAE}" styleName="Table_2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E8B2070-E51A-484D-BAE8-329DC3F343A6}" styleName="Table_2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ABB6BCD-F389-451C-96ED-79D81D11D710}" styleName="Table_2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3DA268C-1B4D-4AA6-8E3F-125B10D7460A}" styleName="Table_3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2E5B248-9C52-4708-B17E-1EE43336EEB3}" styleName="Table_3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58F5045-A10C-48D3-A0BC-CE5FE9162EDE}" styleName="Table_3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3DED0B7-2DA7-4091-945C-979311CC9C39}" styleName="Table_3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B3B5F24-A468-4C73-B613-E48684BC83EE}" styleName="Table_3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51C891A-AEC5-4D8B-A14A-F6C90CA91927}" styleName="Table_3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49EDFE6-47E7-49E6-98EC-DDB09FD09A60}" styleName="Table_3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CA61FD7-A444-471B-86E6-F5252606DD03}" styleName="Table_3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F5356D7-F2FE-4C37-93BA-E958F02C5840}" styleName="Table_3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327F6B6-0FD0-4822-A73C-F82FF95FF921}" styleName="Table_3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FA58B0E-500F-4ED6-8FE3-6260C3D1A737}" styleName="Table_4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32DEEE3-E6B9-4032-A3B8-BFD1475E423D}" styleName="Table_4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9850A13-34CE-433B-9BDB-A07EEE876AD7}" styleName="Table_4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387C6F6-9596-48CA-8294-E6CD4A9FA75E}" styleName="Table_4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B766E31-A067-44EA-8655-89D7E5E98AE1}" styleName="Table_4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AC6730B-B7B0-4F19-953B-DCE4CD9F0F17}" styleName="Table_4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9BB9C6B-0112-49D5-8D60-02C97E6A9EAB}" styleName="Table_4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2DA5585-428F-425E-9266-4D338AB4F130}" styleName="Table_4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FD6971B-511B-4994-BAB1-0A950DBE6AD4}" styleName="Table_4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D1FCA7C-A556-4A4C-913F-0CF4FAD5444E}" styleName="Table_4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7921969-DA09-4990-8153-87AF32A5D08A}" styleName="Table_5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4997E83-5EB3-4BDB-9B61-9CDFA04DFE86}" styleName="Table_5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83F7484-AF3D-4B5F-ACEB-EE351CEA4AE7}" styleName="Table_5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9060FF8-ECA0-4A50-B33A-130EB6A6FAFD}" styleName="Table_5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502E95D-0898-417D-9C84-54501E1618E9}" styleName="Table_5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A9BA385-20C7-4309-988F-097EA0F95D2C}" styleName="Table_5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8CA3ABB-CAAA-4B8C-A295-A41EDE6A756A}" styleName="Table_5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CCE5088-4A74-491B-9EA6-7C29A5D7DCE9}" styleName="Table_5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E380602-594F-4DB3-AAC6-3BA9B8990DFE}" styleName="Table_5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BDD58EB-A95F-457C-B47C-3DB68B9EEF59}" styleName="Table_5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1A21C13-ECDA-4F35-9E11-7BD1B2A2F320}" styleName="Table_6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FA37FE6-8899-4311-8608-5CC6DCCA8FEE}" styleName="Table_6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2B0CF19-6FAF-4186-AF53-EE2575A4D6BC}" styleName="Table_6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3EF3253-0293-4CEE-8742-24B28ADBED0F}" styleName="Table_6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206F458-BC12-49A4-BBC0-D022D49F652D}" styleName="Table_6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4A05719-20E4-4809-BAB2-650AD594F1ED}" styleName="Table_6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DCFF933-47D2-47E0-B0D6-40D09DD75FBA}" styleName="Table_6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81B8592-F25F-4AB4-82F9-EEC756CB2E18}" styleName="Table_6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4ECF834-66AE-4017-A7E0-D568350FA3DE}" styleName="Table_6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6CD0AC9-C1DE-4510-B32E-5F610E64A1E1}" styleName="Table_6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4660"/>
  </p:normalViewPr>
  <p:slideViewPr>
    <p:cSldViewPr>
      <p:cViewPr varScale="1">
        <p:scale>
          <a:sx n="112" d="100"/>
          <a:sy n="112" d="100"/>
        </p:scale>
        <p:origin x="62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548488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916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7118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430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847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2382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382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6617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3704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400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3485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763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9320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4312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87023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25456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63038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791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16216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34111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15500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5085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2365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30459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54817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7724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13412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720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20043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11030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91489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4652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4163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0637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6429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4414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028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9288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1575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3991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indent="457200" rtl="0">
              <a:spcBef>
                <a:spcPts val="0"/>
              </a:spcBef>
              <a:buSzPct val="100000"/>
              <a:defRPr sz="7200"/>
            </a:lvl1pPr>
            <a:lvl2pPr indent="457200" rtl="0">
              <a:spcBef>
                <a:spcPts val="0"/>
              </a:spcBef>
              <a:buSzPct val="100000"/>
              <a:defRPr sz="7200"/>
            </a:lvl2pPr>
            <a:lvl3pPr indent="457200" rtl="0">
              <a:spcBef>
                <a:spcPts val="0"/>
              </a:spcBef>
              <a:buSzPct val="100000"/>
              <a:defRPr sz="7200"/>
            </a:lvl3pPr>
            <a:lvl4pPr indent="457200" rtl="0">
              <a:spcBef>
                <a:spcPts val="0"/>
              </a:spcBef>
              <a:buSzPct val="100000"/>
              <a:defRPr sz="7200"/>
            </a:lvl4pPr>
            <a:lvl5pPr indent="457200" rtl="0">
              <a:spcBef>
                <a:spcPts val="0"/>
              </a:spcBef>
              <a:buSzPct val="100000"/>
              <a:defRPr sz="7200"/>
            </a:lvl5pPr>
            <a:lvl6pPr indent="457200" rtl="0">
              <a:spcBef>
                <a:spcPts val="0"/>
              </a:spcBef>
              <a:buSzPct val="100000"/>
              <a:defRPr sz="7200"/>
            </a:lvl6pPr>
            <a:lvl7pPr indent="457200" rtl="0">
              <a:spcBef>
                <a:spcPts val="0"/>
              </a:spcBef>
              <a:buSzPct val="100000"/>
              <a:defRPr sz="7200"/>
            </a:lvl7pPr>
            <a:lvl8pPr indent="457200" rtl="0">
              <a:spcBef>
                <a:spcPts val="0"/>
              </a:spcBef>
              <a:buSzPct val="100000"/>
              <a:defRPr sz="7200"/>
            </a:lvl8pPr>
            <a:lvl9pPr indent="457200" rtl="0">
              <a:spcBef>
                <a:spcPts val="0"/>
              </a:spcBef>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marL="0" indent="304800" rtl="0">
              <a:spcBef>
                <a:spcPts val="0"/>
              </a:spcBef>
              <a:buClr>
                <a:schemeClr val="dk2"/>
              </a:buClr>
              <a:buSzPct val="100000"/>
              <a:buNone/>
              <a:defRPr sz="4800">
                <a:solidFill>
                  <a:schemeClr val="dk2"/>
                </a:solidFill>
              </a:defRPr>
            </a:lvl1pPr>
            <a:lvl2pPr marL="0" indent="304800" rtl="0">
              <a:spcBef>
                <a:spcPts val="0"/>
              </a:spcBef>
              <a:buClr>
                <a:schemeClr val="dk2"/>
              </a:buClr>
              <a:buSzPct val="100000"/>
              <a:buNone/>
              <a:defRPr sz="4800">
                <a:solidFill>
                  <a:schemeClr val="dk2"/>
                </a:solidFill>
              </a:defRPr>
            </a:lvl2pPr>
            <a:lvl3pPr marL="0" indent="304800" rtl="0">
              <a:spcBef>
                <a:spcPts val="0"/>
              </a:spcBef>
              <a:buClr>
                <a:schemeClr val="dk2"/>
              </a:buClr>
              <a:buSzPct val="100000"/>
              <a:buNone/>
              <a:defRPr sz="4800">
                <a:solidFill>
                  <a:schemeClr val="dk2"/>
                </a:solidFill>
              </a:defRPr>
            </a:lvl3pPr>
            <a:lvl4pPr marL="0" indent="304800" rtl="0">
              <a:spcBef>
                <a:spcPts val="0"/>
              </a:spcBef>
              <a:buClr>
                <a:schemeClr val="dk2"/>
              </a:buClr>
              <a:buSzPct val="100000"/>
              <a:buNone/>
              <a:defRPr sz="4800">
                <a:solidFill>
                  <a:schemeClr val="dk2"/>
                </a:solidFill>
              </a:defRPr>
            </a:lvl4pPr>
            <a:lvl5pPr marL="0" indent="304800" rtl="0">
              <a:spcBef>
                <a:spcPts val="0"/>
              </a:spcBef>
              <a:buClr>
                <a:schemeClr val="dk2"/>
              </a:buClr>
              <a:buSzPct val="100000"/>
              <a:buNone/>
              <a:defRPr sz="4800">
                <a:solidFill>
                  <a:schemeClr val="dk2"/>
                </a:solidFill>
              </a:defRPr>
            </a:lvl5pPr>
            <a:lvl6pPr marL="0" indent="304800" rtl="0">
              <a:spcBef>
                <a:spcPts val="0"/>
              </a:spcBef>
              <a:buClr>
                <a:schemeClr val="dk2"/>
              </a:buClr>
              <a:buSzPct val="100000"/>
              <a:buNone/>
              <a:defRPr sz="4800">
                <a:solidFill>
                  <a:schemeClr val="dk2"/>
                </a:solidFill>
              </a:defRPr>
            </a:lvl6pPr>
            <a:lvl7pPr marL="0" indent="304800" rtl="0">
              <a:spcBef>
                <a:spcPts val="0"/>
              </a:spcBef>
              <a:buClr>
                <a:schemeClr val="dk2"/>
              </a:buClr>
              <a:buSzPct val="100000"/>
              <a:buNone/>
              <a:defRPr sz="4800">
                <a:solidFill>
                  <a:schemeClr val="dk2"/>
                </a:solidFill>
              </a:defRPr>
            </a:lvl7pPr>
            <a:lvl8pPr marL="0" indent="304800" rtl="0">
              <a:spcBef>
                <a:spcPts val="0"/>
              </a:spcBef>
              <a:buClr>
                <a:schemeClr val="dk2"/>
              </a:buClr>
              <a:buSzPct val="100000"/>
              <a:buNone/>
              <a:defRPr sz="4800">
                <a:solidFill>
                  <a:schemeClr val="dk2"/>
                </a:solidFill>
              </a:defRPr>
            </a:lvl8pPr>
            <a:lvl9pPr marL="0" indent="304800" rtl="0">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E3D2DB-13D4-424C-82A1-A894D018DBA3}"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31318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E3D2DB-13D4-424C-82A1-A894D018DBA3}" type="datetimeFigureOut">
              <a:rPr lang="fr-FR" smtClean="0"/>
              <a:t>31/05/2014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269550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E3D2DB-13D4-424C-82A1-A894D018DBA3}" type="datetimeFigureOut">
              <a:rPr lang="fr-FR" smtClean="0"/>
              <a:t>31/05/2014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155069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E3D2DB-13D4-424C-82A1-A894D018DBA3}" type="datetimeFigureOut">
              <a:rPr lang="fr-FR" smtClean="0"/>
              <a:t>31/05/2014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241133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E3D2DB-13D4-424C-82A1-A894D018DBA3}"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246899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E3D2DB-13D4-424C-82A1-A894D018DBA3}" type="datetimeFigureOut">
              <a:rPr lang="fr-FR" smtClean="0"/>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3738997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32455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92558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solidFill>
                  <a:srgbClr val="DA0002"/>
                </a:solidFill>
                <a:latin typeface="Cambria" panose="02040503050406030204" pitchFamily="18" charset="0"/>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dirty="0"/>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16" name="Shape 16"/>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solidFill>
                  <a:srgbClr val="DA0002"/>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atin typeface="Cambria" panose="02040503050406030204" pitchFamily="18"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24" name="Shape 24"/>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rtl="0">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290226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75190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98705-7B1B-4C77-990F-511D59844581}" type="slidenum">
              <a:rPr lang="fr-FR" smtClean="0"/>
              <a:t>‹#›</a:t>
            </a:fld>
            <a:endParaRPr lang="fr-FR"/>
          </a:p>
        </p:txBody>
      </p:sp>
    </p:spTree>
    <p:extLst>
      <p:ext uri="{BB962C8B-B14F-4D97-AF65-F5344CB8AC3E}">
        <p14:creationId xmlns:p14="http://schemas.microsoft.com/office/powerpoint/2010/main" val="1069056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rtl="0">
              <a:spcBef>
                <a:spcPts val="0"/>
              </a:spcBef>
              <a:buClr>
                <a:schemeClr val="accent1"/>
              </a:buClr>
              <a:buSzPct val="100000"/>
              <a:buNone/>
              <a:defRPr sz="3600" b="1">
                <a:solidFill>
                  <a:schemeClr val="accent1"/>
                </a:solidFill>
              </a:defRPr>
            </a:lvl1pPr>
            <a:lvl2pPr marL="0" indent="228600" rtl="0">
              <a:spcBef>
                <a:spcPts val="0"/>
              </a:spcBef>
              <a:buClr>
                <a:schemeClr val="accent1"/>
              </a:buClr>
              <a:buSzPct val="100000"/>
              <a:buNone/>
              <a:defRPr sz="3600" b="1">
                <a:solidFill>
                  <a:schemeClr val="accent1"/>
                </a:solidFill>
              </a:defRPr>
            </a:lvl2pPr>
            <a:lvl3pPr marL="0" indent="228600" rtl="0">
              <a:spcBef>
                <a:spcPts val="0"/>
              </a:spcBef>
              <a:buClr>
                <a:schemeClr val="accent1"/>
              </a:buClr>
              <a:buSzPct val="100000"/>
              <a:buNone/>
              <a:defRPr sz="3600" b="1">
                <a:solidFill>
                  <a:schemeClr val="accent1"/>
                </a:solidFill>
              </a:defRPr>
            </a:lvl3pPr>
            <a:lvl4pPr marL="0" indent="228600" rtl="0">
              <a:spcBef>
                <a:spcPts val="0"/>
              </a:spcBef>
              <a:buClr>
                <a:schemeClr val="accent1"/>
              </a:buClr>
              <a:buSzPct val="100000"/>
              <a:buNone/>
              <a:defRPr sz="3600" b="1">
                <a:solidFill>
                  <a:schemeClr val="accent1"/>
                </a:solidFill>
              </a:defRPr>
            </a:lvl4pPr>
            <a:lvl5pPr marL="0" indent="228600" rtl="0">
              <a:spcBef>
                <a:spcPts val="0"/>
              </a:spcBef>
              <a:buClr>
                <a:schemeClr val="accent1"/>
              </a:buClr>
              <a:buSzPct val="100000"/>
              <a:buNone/>
              <a:defRPr sz="3600" b="1">
                <a:solidFill>
                  <a:schemeClr val="accent1"/>
                </a:solidFill>
              </a:defRPr>
            </a:lvl5pPr>
            <a:lvl6pPr marL="0" indent="228600" rtl="0">
              <a:spcBef>
                <a:spcPts val="0"/>
              </a:spcBef>
              <a:buClr>
                <a:schemeClr val="accent1"/>
              </a:buClr>
              <a:buSzPct val="100000"/>
              <a:buNone/>
              <a:defRPr sz="3600" b="1">
                <a:solidFill>
                  <a:schemeClr val="accent1"/>
                </a:solidFill>
              </a:defRPr>
            </a:lvl6pPr>
            <a:lvl7pPr marL="0" indent="228600" rtl="0">
              <a:spcBef>
                <a:spcPts val="0"/>
              </a:spcBef>
              <a:buClr>
                <a:schemeClr val="accent1"/>
              </a:buClr>
              <a:buSzPct val="100000"/>
              <a:buNone/>
              <a:defRPr sz="3600" b="1">
                <a:solidFill>
                  <a:schemeClr val="accent1"/>
                </a:solidFill>
              </a:defRPr>
            </a:lvl7pPr>
            <a:lvl8pPr marL="0" indent="228600" rtl="0">
              <a:spcBef>
                <a:spcPts val="0"/>
              </a:spcBef>
              <a:buClr>
                <a:schemeClr val="accent1"/>
              </a:buClr>
              <a:buSzPct val="100000"/>
              <a:buNone/>
              <a:defRPr sz="3600" b="1">
                <a:solidFill>
                  <a:schemeClr val="accent1"/>
                </a:solidFill>
              </a:defRPr>
            </a:lvl8pPr>
            <a:lvl9pPr marL="0" indent="228600"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rtl="0">
              <a:spcBef>
                <a:spcPts val="600"/>
              </a:spcBef>
              <a:buClr>
                <a:schemeClr val="dk1"/>
              </a:buClr>
              <a:buSzPct val="100000"/>
              <a:defRPr sz="3000">
                <a:solidFill>
                  <a:schemeClr val="dk1"/>
                </a:solidFill>
              </a:defRPr>
            </a:lvl1pPr>
            <a:lvl2pPr marL="742950" indent="-133350" rtl="0">
              <a:spcBef>
                <a:spcPts val="480"/>
              </a:spcBef>
              <a:buClr>
                <a:schemeClr val="dk1"/>
              </a:buClr>
              <a:buSzPct val="100000"/>
              <a:defRPr sz="2400">
                <a:solidFill>
                  <a:schemeClr val="dk1"/>
                </a:solidFill>
              </a:defRPr>
            </a:lvl2pPr>
            <a:lvl3pPr marL="1143000" indent="-76200" rtl="0">
              <a:spcBef>
                <a:spcPts val="480"/>
              </a:spcBef>
              <a:buClr>
                <a:schemeClr val="dk1"/>
              </a:buClr>
              <a:buSzPct val="100000"/>
              <a:defRPr sz="2400">
                <a:solidFill>
                  <a:schemeClr val="dk1"/>
                </a:solidFill>
              </a:defRPr>
            </a:lvl3pPr>
            <a:lvl4pPr marL="1600200" indent="-114300" rtl="0">
              <a:spcBef>
                <a:spcPts val="360"/>
              </a:spcBef>
              <a:buClr>
                <a:schemeClr val="dk1"/>
              </a:buClr>
              <a:buSzPct val="100000"/>
              <a:defRPr sz="1800">
                <a:solidFill>
                  <a:schemeClr val="dk1"/>
                </a:solidFill>
              </a:defRPr>
            </a:lvl4pPr>
            <a:lvl5pPr marL="2057400" indent="-114300" rtl="0">
              <a:spcBef>
                <a:spcPts val="360"/>
              </a:spcBef>
              <a:buClr>
                <a:schemeClr val="dk1"/>
              </a:buClr>
              <a:buSzPct val="100000"/>
              <a:defRPr sz="1800">
                <a:solidFill>
                  <a:schemeClr val="dk1"/>
                </a:solidFill>
              </a:defRPr>
            </a:lvl5pPr>
            <a:lvl6pPr marL="2514600" indent="-114300" rtl="0">
              <a:spcBef>
                <a:spcPts val="360"/>
              </a:spcBef>
              <a:buClr>
                <a:schemeClr val="dk1"/>
              </a:buClr>
              <a:buSzPct val="100000"/>
              <a:defRPr sz="1800">
                <a:solidFill>
                  <a:schemeClr val="dk1"/>
                </a:solidFill>
              </a:defRPr>
            </a:lvl6pPr>
            <a:lvl7pPr marL="2971800" indent="-114300" rtl="0">
              <a:spcBef>
                <a:spcPts val="360"/>
              </a:spcBef>
              <a:buClr>
                <a:schemeClr val="dk1"/>
              </a:buClr>
              <a:buSzPct val="100000"/>
              <a:defRPr sz="1800">
                <a:solidFill>
                  <a:schemeClr val="dk1"/>
                </a:solidFill>
              </a:defRPr>
            </a:lvl7pPr>
            <a:lvl8pPr marL="3429000" indent="-114300" rtl="0">
              <a:spcBef>
                <a:spcPts val="360"/>
              </a:spcBef>
              <a:buClr>
                <a:schemeClr val="dk1"/>
              </a:buClr>
              <a:buSzPct val="100000"/>
              <a:defRPr sz="1800">
                <a:solidFill>
                  <a:schemeClr val="dk1"/>
                </a:solidFill>
              </a:defRPr>
            </a:lvl8pPr>
            <a:lvl9pPr marL="3886200" indent="-114300"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E3D2DB-13D4-424C-82A1-A894D018DBA3}" type="datetimeFigureOut">
              <a:rPr lang="fr-FR" smtClean="0"/>
              <a:t>31/05/2014</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9698705-7B1B-4C77-990F-511D59844581}" type="slidenum">
              <a:rPr lang="fr-FR" smtClean="0"/>
              <a:t>‹#›</a:t>
            </a:fld>
            <a:endParaRPr lang="fr-FR"/>
          </a:p>
        </p:txBody>
      </p:sp>
    </p:spTree>
    <p:extLst>
      <p:ext uri="{BB962C8B-B14F-4D97-AF65-F5344CB8AC3E}">
        <p14:creationId xmlns:p14="http://schemas.microsoft.com/office/powerpoint/2010/main" val="8653641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19.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gerlinea.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naturhouse.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www.alicedelice.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www.maggi.fr/"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arrefour.com/fr/actualit%C3%A9s/carrefour-aide-ses-clients-%C3%A0-recycler" TargetMode="External"/><Relationship Id="rId4" Type="http://schemas.openxmlformats.org/officeDocument/2006/relationships/hyperlink" Target="http://www.eco-systemes.fr/les-solutions-de-collecte3.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profonline.acadomiaonline.fr/"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ikea.com/fr/fr/"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free.fr/adsl/index.html"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hyperlink" Target="www.darty.co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decathlon.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valeurdimage.com/IMG/pdf/DP_Fidzup_ok.pd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www.bigbangchocolat.fr/Accueil/pa1.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www.mymms.fr/?gclid=CPbPxp-iqb4CFWvkwgodoZYA6Q" TargetMode="Externa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facebook.com/nutellafrance"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www.photobox.fr/home-v3#ABTest=33111.43994"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www.monalbumcomptines.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www.leapfrog.com/fr/families/Premier_age/Pelcuhes/Scout_peluche_personnalisable.html" TargetMode="Externa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www.dell.com/fr/p/inspiron-570/pd"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www.buildabear.com/shopp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www.chapeaudepaille.fr/cueillettes.php?rub=108" TargetMode="Externa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3.xml"/><Relationship Id="rId7" Type="http://schemas.openxmlformats.org/officeDocument/2006/relationships/hyperlink" Target="#slide=id.g332878db3_8134"/><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slide=id.g332878db3_8109"/><Relationship Id="rId5" Type="http://schemas.openxmlformats.org/officeDocument/2006/relationships/hyperlink" Target="#slide=id.g332878db3_884"/><Relationship Id="rId4" Type="http://schemas.openxmlformats.org/officeDocument/2006/relationships/hyperlink" Target="#slide=id.g332878db3_825"/><Relationship Id="rId9" Type="http://schemas.openxmlformats.org/officeDocument/2006/relationships/hyperlink" Target="#slide=id.g332878db3_0145"/></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323528" y="915806"/>
            <a:ext cx="8229600" cy="2160000"/>
          </a:xfrm>
          <a:prstGeom prst="rect">
            <a:avLst/>
          </a:prstGeom>
        </p:spPr>
        <p:txBody>
          <a:bodyPr lIns="91425" tIns="91425" rIns="91425" bIns="91425" anchor="t" anchorCtr="0">
            <a:noAutofit/>
          </a:bodyPr>
          <a:lstStyle/>
          <a:p>
            <a:pPr algn="ctr">
              <a:spcBef>
                <a:spcPts val="0"/>
              </a:spcBef>
              <a:buNone/>
            </a:pPr>
            <a:r>
              <a:rPr lang="fr" sz="4800" dirty="0">
                <a:latin typeface="Georgia" panose="02040502050405020303" pitchFamily="18" charset="0"/>
                <a:ea typeface="Lemon"/>
                <a:cs typeface="Lemon"/>
                <a:sym typeface="Lemon"/>
              </a:rPr>
              <a:t>Tertiarisation et services associés</a:t>
            </a:r>
          </a:p>
        </p:txBody>
      </p:sp>
      <p:sp>
        <p:nvSpPr>
          <p:cNvPr id="32" name="Shape 32"/>
          <p:cNvSpPr txBox="1">
            <a:spLocks noGrp="1"/>
          </p:cNvSpPr>
          <p:nvPr>
            <p:ph type="subTitle" idx="1"/>
          </p:nvPr>
        </p:nvSpPr>
        <p:spPr>
          <a:xfrm>
            <a:off x="673224" y="2787774"/>
            <a:ext cx="8291264" cy="583550"/>
          </a:xfrm>
          <a:prstGeom prst="rect">
            <a:avLst/>
          </a:prstGeom>
        </p:spPr>
        <p:txBody>
          <a:bodyPr lIns="91425" tIns="91425" rIns="91425" bIns="91425" anchor="t" anchorCtr="0">
            <a:noAutofit/>
          </a:bodyPr>
          <a:lstStyle/>
          <a:p>
            <a:pPr>
              <a:spcBef>
                <a:spcPts val="0"/>
              </a:spcBef>
              <a:buNone/>
            </a:pPr>
            <a:r>
              <a:rPr lang="fr" sz="2000" i="1" dirty="0">
                <a:latin typeface="Trebuchet MS" panose="020B0603020202020204" pitchFamily="34" charset="0"/>
                <a:ea typeface="Ubuntu"/>
                <a:cs typeface="Ubuntu"/>
                <a:sym typeface="Ubuntu"/>
              </a:rPr>
              <a:t>Quelles sont les innovations existantes sur cette tendance?</a:t>
            </a:r>
          </a:p>
        </p:txBody>
      </p:sp>
      <p:sp>
        <p:nvSpPr>
          <p:cNvPr id="33" name="Shape 33"/>
          <p:cNvSpPr txBox="1"/>
          <p:nvPr/>
        </p:nvSpPr>
        <p:spPr>
          <a:xfrm>
            <a:off x="395536" y="4515966"/>
            <a:ext cx="2808312" cy="545094"/>
          </a:xfrm>
          <a:prstGeom prst="rect">
            <a:avLst/>
          </a:prstGeom>
        </p:spPr>
        <p:txBody>
          <a:bodyPr lIns="91425" tIns="91425" rIns="91425" bIns="91425" anchor="t" anchorCtr="0">
            <a:noAutofit/>
          </a:bodyPr>
          <a:lstStyle/>
          <a:p>
            <a:pPr lvl="0" rtl="0">
              <a:spcBef>
                <a:spcPts val="0"/>
              </a:spcBef>
              <a:buNone/>
            </a:pPr>
            <a:r>
              <a:rPr lang="fr" sz="1200" b="1" dirty="0">
                <a:latin typeface="Calibri" panose="020F0502020204030204" pitchFamily="34" charset="0"/>
                <a:ea typeface="Righteous"/>
                <a:cs typeface="Righteous"/>
                <a:sym typeface="Righteous"/>
              </a:rPr>
              <a:t>Justine </a:t>
            </a:r>
            <a:r>
              <a:rPr lang="fr" sz="1200" b="1" dirty="0" smtClean="0">
                <a:latin typeface="Calibri" panose="020F0502020204030204" pitchFamily="34" charset="0"/>
                <a:ea typeface="Righteous"/>
                <a:cs typeface="Righteous"/>
                <a:sym typeface="Righteous"/>
              </a:rPr>
              <a:t>Hourriez </a:t>
            </a:r>
            <a:r>
              <a:rPr lang="fr" sz="1100" dirty="0" smtClean="0">
                <a:latin typeface="Calibri" panose="020F0502020204030204" pitchFamily="34" charset="0"/>
                <a:ea typeface="Righteous"/>
                <a:cs typeface="Righteous"/>
                <a:sym typeface="Righteous"/>
              </a:rPr>
              <a:t>(justine.hourriez@free.fr)</a:t>
            </a:r>
            <a:endParaRPr lang="fr" dirty="0">
              <a:latin typeface="Calibri" panose="020F0502020204030204" pitchFamily="34" charset="0"/>
              <a:ea typeface="Righteous"/>
              <a:cs typeface="Righteous"/>
              <a:sym typeface="Righteous"/>
            </a:endParaRPr>
          </a:p>
          <a:p>
            <a:pPr>
              <a:spcBef>
                <a:spcPts val="0"/>
              </a:spcBef>
              <a:buNone/>
            </a:pPr>
            <a:r>
              <a:rPr lang="fr" sz="1200" b="1" dirty="0">
                <a:latin typeface="Calibri" panose="020F0502020204030204" pitchFamily="34" charset="0"/>
                <a:ea typeface="Righteous"/>
                <a:cs typeface="Righteous"/>
                <a:sym typeface="Righteous"/>
              </a:rPr>
              <a:t>Anaïs </a:t>
            </a:r>
            <a:r>
              <a:rPr lang="fr" sz="1200" b="1" dirty="0" smtClean="0">
                <a:latin typeface="Calibri" panose="020F0502020204030204" pitchFamily="34" charset="0"/>
                <a:ea typeface="Righteous"/>
                <a:cs typeface="Righteous"/>
                <a:sym typeface="Righteous"/>
              </a:rPr>
              <a:t>Maillard </a:t>
            </a:r>
            <a:r>
              <a:rPr lang="fr" sz="1100" dirty="0" smtClean="0">
                <a:latin typeface="Calibri" panose="020F0502020204030204" pitchFamily="34" charset="0"/>
                <a:ea typeface="Righteous"/>
                <a:cs typeface="Righteous"/>
                <a:sym typeface="Righteous"/>
              </a:rPr>
              <a:t>(anais-maillard@orange.fr)</a:t>
            </a:r>
            <a:endParaRPr lang="fr" sz="1100" dirty="0">
              <a:latin typeface="Calibri" panose="020F0502020204030204" pitchFamily="34" charset="0"/>
              <a:ea typeface="Righteous"/>
              <a:cs typeface="Righteous"/>
              <a:sym typeface="Righteous"/>
            </a:endParaRPr>
          </a:p>
        </p:txBody>
      </p:sp>
      <p:sp>
        <p:nvSpPr>
          <p:cNvPr id="34" name="Shape 34"/>
          <p:cNvSpPr txBox="1"/>
          <p:nvPr/>
        </p:nvSpPr>
        <p:spPr>
          <a:xfrm>
            <a:off x="3331888" y="4645218"/>
            <a:ext cx="4192440" cy="323700"/>
          </a:xfrm>
          <a:prstGeom prst="rect">
            <a:avLst/>
          </a:prstGeom>
        </p:spPr>
        <p:txBody>
          <a:bodyPr lIns="91425" tIns="91425" rIns="91425" bIns="91425" anchor="t" anchorCtr="0">
            <a:noAutofit/>
          </a:bodyPr>
          <a:lstStyle/>
          <a:p>
            <a:pPr lvl="0" algn="ctr" rtl="0">
              <a:spcBef>
                <a:spcPts val="0"/>
              </a:spcBef>
              <a:buNone/>
            </a:pPr>
            <a:r>
              <a:rPr lang="fr" b="1" dirty="0">
                <a:latin typeface="Calibri" panose="020F0502020204030204" pitchFamily="34" charset="0"/>
                <a:ea typeface="Righteous"/>
                <a:cs typeface="Righteous"/>
                <a:sym typeface="Righteous"/>
              </a:rPr>
              <a:t>L3 Marketing-Vente - Promotion 2013/2014</a:t>
            </a:r>
          </a:p>
        </p:txBody>
      </p:sp>
      <p:pic>
        <p:nvPicPr>
          <p:cNvPr id="35" name="Shape 3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7551460" y="4409700"/>
            <a:ext cx="1371492" cy="539400"/>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395536" y="1548792"/>
            <a:ext cx="8424936" cy="1159799"/>
          </a:xfrm>
          <a:prstGeom prst="rect">
            <a:avLst/>
          </a:prstGeom>
        </p:spPr>
        <p:txBody>
          <a:bodyPr lIns="91425" tIns="91425" rIns="91425" bIns="91425" anchor="t" anchorCtr="0">
            <a:noAutofit/>
          </a:bodyPr>
          <a:lstStyle/>
          <a:p>
            <a:r>
              <a:rPr lang="fr" sz="6500" dirty="0">
                <a:solidFill>
                  <a:srgbClr val="CC0000"/>
                </a:solidFill>
                <a:latin typeface="Georgia" panose="02040502050405020303" pitchFamily="18" charset="0"/>
                <a:ea typeface="Righteous"/>
                <a:cs typeface="Righteous"/>
                <a:sym typeface="Righteous"/>
              </a:rPr>
              <a:t>3. Les alternatives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68478"/>
            <a:ext cx="8229600" cy="857400"/>
          </a:xfrm>
          <a:prstGeom prst="rect">
            <a:avLst/>
          </a:prstGeom>
        </p:spPr>
        <p:txBody>
          <a:bodyPr lIns="91425" tIns="91425" rIns="91425" bIns="91425" anchor="b" anchorCtr="0">
            <a:noAutofit/>
          </a:bodyPr>
          <a:lstStyle/>
          <a:p>
            <a:pPr algn="ctr">
              <a:spcBef>
                <a:spcPts val="0"/>
              </a:spcBef>
              <a:buNone/>
            </a:pPr>
            <a:r>
              <a:rPr lang="fr" dirty="0">
                <a:solidFill>
                  <a:srgbClr val="FF9900"/>
                </a:solidFill>
              </a:rPr>
              <a:t>3.1 Rassurer et éduquer</a:t>
            </a:r>
          </a:p>
        </p:txBody>
      </p:sp>
      <p:cxnSp>
        <p:nvCxnSpPr>
          <p:cNvPr id="130" name="Shape 130"/>
          <p:cNvCxnSpPr>
            <a:endCxn id="131" idx="5"/>
          </p:cNvCxnSpPr>
          <p:nvPr/>
        </p:nvCxnSpPr>
        <p:spPr>
          <a:xfrm flipH="1">
            <a:off x="1872374" y="1201875"/>
            <a:ext cx="2595899" cy="1483199"/>
          </a:xfrm>
          <a:prstGeom prst="straightConnector1">
            <a:avLst/>
          </a:prstGeom>
          <a:noFill/>
          <a:ln w="19050" cap="flat">
            <a:solidFill>
              <a:schemeClr val="dk2"/>
            </a:solidFill>
            <a:prstDash val="solid"/>
            <a:round/>
            <a:headEnd type="none" w="lg" len="lg"/>
            <a:tailEnd type="none" w="lg" len="lg"/>
          </a:ln>
        </p:spPr>
      </p:cxnSp>
      <p:sp>
        <p:nvSpPr>
          <p:cNvPr id="131" name="Shape 131"/>
          <p:cNvSpPr/>
          <p:nvPr/>
        </p:nvSpPr>
        <p:spPr>
          <a:xfrm>
            <a:off x="807975" y="2685075"/>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fr" b="1" dirty="0" smtClean="0">
                <a:solidFill>
                  <a:schemeClr val="accent3"/>
                </a:solidFill>
                <a:latin typeface="Calibri" panose="020F0502020204030204" pitchFamily="34" charset="0"/>
                <a:hlinkClick r:id="rId3" action="ppaction://hlinksldjump"/>
              </a:rPr>
              <a:t>Nutrition-santé</a:t>
            </a:r>
            <a:endParaRPr lang="fr" b="1" dirty="0">
              <a:solidFill>
                <a:schemeClr val="accent3"/>
              </a:solidFill>
              <a:latin typeface="Calibri" panose="020F0502020204030204" pitchFamily="34" charset="0"/>
            </a:endParaRPr>
          </a:p>
        </p:txBody>
      </p:sp>
      <p:sp>
        <p:nvSpPr>
          <p:cNvPr id="132" name="Shape 132"/>
          <p:cNvSpPr/>
          <p:nvPr/>
        </p:nvSpPr>
        <p:spPr>
          <a:xfrm>
            <a:off x="6649050" y="2685075"/>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fr" b="1" dirty="0">
                <a:solidFill>
                  <a:schemeClr val="accent3"/>
                </a:solidFill>
                <a:latin typeface="Calibri" panose="020F0502020204030204" pitchFamily="34" charset="0"/>
                <a:hlinkClick r:id="rId4" action="ppaction://hlinksldjump"/>
              </a:rPr>
              <a:t>Service à la famille</a:t>
            </a:r>
            <a:endParaRPr lang="fr" b="1" dirty="0">
              <a:solidFill>
                <a:schemeClr val="accent3"/>
              </a:solidFill>
              <a:latin typeface="Calibri" panose="020F0502020204030204" pitchFamily="34" charset="0"/>
            </a:endParaRPr>
          </a:p>
        </p:txBody>
      </p:sp>
      <p:sp>
        <p:nvSpPr>
          <p:cNvPr id="133" name="Shape 133"/>
          <p:cNvSpPr/>
          <p:nvPr/>
        </p:nvSpPr>
        <p:spPr>
          <a:xfrm>
            <a:off x="3819350" y="2685075"/>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fr" b="1" dirty="0">
                <a:solidFill>
                  <a:schemeClr val="accent3"/>
                </a:solidFill>
                <a:latin typeface="Calibri" panose="020F0502020204030204" pitchFamily="34" charset="0"/>
                <a:hlinkClick r:id="rId5" action="ppaction://hlinksldjump"/>
              </a:rPr>
              <a:t>Écologie</a:t>
            </a:r>
            <a:endParaRPr lang="fr" b="1" dirty="0">
              <a:solidFill>
                <a:schemeClr val="accent3"/>
              </a:solidFill>
              <a:latin typeface="Calibri" panose="020F0502020204030204" pitchFamily="34" charset="0"/>
            </a:endParaRPr>
          </a:p>
        </p:txBody>
      </p:sp>
      <p:cxnSp>
        <p:nvCxnSpPr>
          <p:cNvPr id="134" name="Shape 134"/>
          <p:cNvCxnSpPr>
            <a:endCxn id="133" idx="5"/>
          </p:cNvCxnSpPr>
          <p:nvPr/>
        </p:nvCxnSpPr>
        <p:spPr>
          <a:xfrm>
            <a:off x="4458349" y="1211175"/>
            <a:ext cx="425400" cy="1473899"/>
          </a:xfrm>
          <a:prstGeom prst="straightConnector1">
            <a:avLst/>
          </a:prstGeom>
          <a:noFill/>
          <a:ln w="19050" cap="flat">
            <a:solidFill>
              <a:schemeClr val="dk2"/>
            </a:solidFill>
            <a:prstDash val="solid"/>
            <a:round/>
            <a:headEnd type="none" w="lg" len="lg"/>
            <a:tailEnd type="none" w="lg" len="lg"/>
          </a:ln>
        </p:spPr>
      </p:cxnSp>
      <p:cxnSp>
        <p:nvCxnSpPr>
          <p:cNvPr id="135" name="Shape 135"/>
          <p:cNvCxnSpPr>
            <a:endCxn id="132" idx="5"/>
          </p:cNvCxnSpPr>
          <p:nvPr/>
        </p:nvCxnSpPr>
        <p:spPr>
          <a:xfrm>
            <a:off x="4468050" y="1192275"/>
            <a:ext cx="3245399" cy="1492799"/>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ea typeface="Ubuntu"/>
                <a:cs typeface="Ubuntu"/>
                <a:sym typeface="Ubuntu"/>
              </a:rPr>
              <a:t>3.1.1 Définition du concept </a:t>
            </a:r>
          </a:p>
        </p:txBody>
      </p:sp>
      <p:sp>
        <p:nvSpPr>
          <p:cNvPr id="141" name="Shape 14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1800" dirty="0">
              <a:latin typeface="Montserrat"/>
              <a:ea typeface="Montserrat"/>
              <a:cs typeface="Montserrat"/>
              <a:sym typeface="Montserrat"/>
            </a:endParaRPr>
          </a:p>
          <a:p>
            <a:pPr lvl="0" rtl="0">
              <a:spcBef>
                <a:spcPts val="0"/>
              </a:spcBef>
              <a:buNone/>
            </a:pPr>
            <a:endParaRPr sz="1800" dirty="0">
              <a:latin typeface="Montserrat"/>
              <a:ea typeface="Montserrat"/>
              <a:cs typeface="Montserrat"/>
              <a:sym typeface="Montserrat"/>
            </a:endParaRPr>
          </a:p>
          <a:p>
            <a:pPr marL="457200" lvl="0" indent="-342900" algn="just" rtl="0">
              <a:spcBef>
                <a:spcPts val="0"/>
              </a:spcBef>
              <a:buClr>
                <a:schemeClr val="dk1"/>
              </a:buClr>
              <a:buSzPct val="100000"/>
              <a:buFont typeface="Montserrat"/>
              <a:buChar char="➔"/>
            </a:pPr>
            <a:r>
              <a:rPr lang="fr" sz="1800" dirty="0">
                <a:ea typeface="Montserrat"/>
                <a:cs typeface="Montserrat"/>
                <a:sym typeface="Montserrat"/>
              </a:rPr>
              <a:t>Les consommateurs, évoluant dans une société de surconsommation, sont de plus en plus exigeants quant à la qualité des produits. Ils sont également attentifs à l’environnement.</a:t>
            </a:r>
          </a:p>
          <a:p>
            <a:pPr lvl="0" algn="just" rtl="0">
              <a:spcBef>
                <a:spcPts val="0"/>
              </a:spcBef>
              <a:buClr>
                <a:schemeClr val="dk1"/>
              </a:buClr>
              <a:buFont typeface="Arial"/>
              <a:buNone/>
            </a:pPr>
            <a:endParaRPr lang="fr-FR" sz="1800" dirty="0" smtClean="0">
              <a:ea typeface="Montserrat"/>
              <a:cs typeface="Montserrat"/>
              <a:sym typeface="Montserrat"/>
            </a:endParaRPr>
          </a:p>
          <a:p>
            <a:pPr lvl="0" algn="just" rtl="0">
              <a:spcBef>
                <a:spcPts val="0"/>
              </a:spcBef>
              <a:buClr>
                <a:schemeClr val="dk1"/>
              </a:buClr>
              <a:buFont typeface="Arial"/>
              <a:buNone/>
            </a:pPr>
            <a:endParaRPr sz="1800" dirty="0">
              <a:ea typeface="Montserrat"/>
              <a:cs typeface="Montserrat"/>
              <a:sym typeface="Montserrat"/>
            </a:endParaRPr>
          </a:p>
          <a:p>
            <a:pPr marL="457200" lvl="0" indent="-342900" algn="just" rtl="0">
              <a:spcBef>
                <a:spcPts val="0"/>
              </a:spcBef>
              <a:buClr>
                <a:schemeClr val="dk1"/>
              </a:buClr>
              <a:buSzPct val="100000"/>
              <a:buFont typeface="Montserrat"/>
              <a:buChar char="➔"/>
            </a:pPr>
            <a:r>
              <a:rPr lang="fr" sz="1800" dirty="0">
                <a:ea typeface="Montserrat"/>
                <a:cs typeface="Montserrat"/>
                <a:sym typeface="Montserrat"/>
              </a:rPr>
              <a:t>Les entreprises ont donc développées des services pour s’adapter aux changements de comportement des consommateurs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latin typeface="Cambria" panose="02040503050406030204" pitchFamily="18" charset="0"/>
                <a:ea typeface="Ubuntu"/>
                <a:cs typeface="Ubuntu"/>
                <a:sym typeface="Ubuntu"/>
              </a:rPr>
              <a:t>3.1.2 Nutrition santé</a:t>
            </a:r>
          </a:p>
        </p:txBody>
      </p:sp>
      <p:sp>
        <p:nvSpPr>
          <p:cNvPr id="147" name="Shape 147"/>
          <p:cNvSpPr txBox="1">
            <a:spLocks noGrp="1"/>
          </p:cNvSpPr>
          <p:nvPr>
            <p:ph type="body" idx="1"/>
          </p:nvPr>
        </p:nvSpPr>
        <p:spPr>
          <a:xfrm>
            <a:off x="220425" y="2646550"/>
            <a:ext cx="8466299" cy="2032199"/>
          </a:xfrm>
          <a:prstGeom prst="rect">
            <a:avLst/>
          </a:prstGeom>
        </p:spPr>
        <p:txBody>
          <a:bodyPr lIns="91425" tIns="91425" rIns="91425" bIns="91425" anchor="t" anchorCtr="0">
            <a:noAutofit/>
          </a:bodyPr>
          <a:lstStyle/>
          <a:p>
            <a:pPr lvl="0" algn="just" rtl="0">
              <a:spcBef>
                <a:spcPts val="0"/>
              </a:spcBef>
              <a:buNone/>
            </a:pPr>
            <a:r>
              <a:rPr lang="fr" sz="1800" b="1" u="sng" dirty="0">
                <a:solidFill>
                  <a:srgbClr val="FF0000"/>
                </a:solidFill>
                <a:latin typeface="Calibri" panose="020F0502020204030204" pitchFamily="34" charset="0"/>
                <a:ea typeface="Montserrat"/>
                <a:cs typeface="Montserrat"/>
                <a:sym typeface="Montserrat"/>
              </a:rPr>
              <a:t>Les régimes :</a:t>
            </a:r>
            <a:r>
              <a:rPr lang="fr" sz="1200" b="1" u="sng" dirty="0">
                <a:latin typeface="Calibri" panose="020F0502020204030204" pitchFamily="34" charset="0"/>
                <a:ea typeface="Montserrat"/>
                <a:cs typeface="Montserrat"/>
                <a:sym typeface="Montserrat"/>
              </a:rPr>
              <a:t> </a:t>
            </a:r>
            <a:endParaRPr lang="fr" sz="1200" b="1" u="sng" dirty="0" smtClean="0">
              <a:latin typeface="Calibri" panose="020F0502020204030204" pitchFamily="34" charset="0"/>
              <a:ea typeface="Montserrat"/>
              <a:cs typeface="Montserrat"/>
              <a:sym typeface="Montserrat"/>
            </a:endParaRPr>
          </a:p>
          <a:p>
            <a:pPr lvl="0" algn="just" rtl="0">
              <a:spcBef>
                <a:spcPts val="0"/>
              </a:spcBef>
              <a:buNone/>
            </a:pPr>
            <a:endParaRPr lang="fr" sz="1200" b="1" u="sng" dirty="0">
              <a:latin typeface="Calibri" panose="020F0502020204030204" pitchFamily="34" charset="0"/>
              <a:ea typeface="Montserrat"/>
              <a:cs typeface="Montserrat"/>
              <a:sym typeface="Montserrat"/>
            </a:endParaRPr>
          </a:p>
          <a:p>
            <a:pPr marL="0" lvl="0" indent="0" algn="just" rtl="0">
              <a:spcBef>
                <a:spcPts val="0"/>
              </a:spcBef>
              <a:buNone/>
            </a:pPr>
            <a:r>
              <a:rPr lang="fr" sz="1200" dirty="0">
                <a:latin typeface="Calibri" panose="020F0502020204030204" pitchFamily="34" charset="0"/>
                <a:ea typeface="Montserrat"/>
                <a:cs typeface="Montserrat"/>
                <a:sym typeface="Montserrat"/>
              </a:rPr>
              <a:t>L’activité première de </a:t>
            </a:r>
            <a:r>
              <a:rPr lang="fr" sz="1200" b="1" i="1" dirty="0">
                <a:latin typeface="Calibri" panose="020F0502020204030204" pitchFamily="34" charset="0"/>
                <a:ea typeface="Montserrat"/>
                <a:cs typeface="Montserrat"/>
                <a:sym typeface="Montserrat"/>
              </a:rPr>
              <a:t>Gerlinéa</a:t>
            </a:r>
            <a:r>
              <a:rPr lang="fr" sz="1200" dirty="0">
                <a:latin typeface="Calibri" panose="020F0502020204030204" pitchFamily="34" charset="0"/>
                <a:ea typeface="Montserrat"/>
                <a:cs typeface="Montserrat"/>
                <a:sym typeface="Montserrat"/>
              </a:rPr>
              <a:t> est la production de biens destinés au régime (biscuits peu caloriques, barres chocolatées, substituts alimentaires…). </a:t>
            </a:r>
          </a:p>
          <a:p>
            <a:pPr marL="0" lvl="0" indent="0" algn="just" rtl="0">
              <a:spcBef>
                <a:spcPts val="0"/>
              </a:spcBef>
              <a:buNone/>
            </a:pPr>
            <a:r>
              <a:rPr lang="fr" sz="1200" dirty="0">
                <a:latin typeface="Calibri" panose="020F0502020204030204" pitchFamily="34" charset="0"/>
                <a:ea typeface="Montserrat"/>
                <a:cs typeface="Montserrat"/>
                <a:sym typeface="Montserrat"/>
              </a:rPr>
              <a:t>Elle a cependant diversifiée son activité, grâce à son site internet, en mettant à disposition de ses clients, des solutions de régime adapté à toutes situations (excès, après les fêtes…). </a:t>
            </a:r>
          </a:p>
          <a:p>
            <a:pPr marL="0" lvl="0" indent="0" algn="just" rtl="0">
              <a:spcBef>
                <a:spcPts val="0"/>
              </a:spcBef>
              <a:buNone/>
            </a:pPr>
            <a:r>
              <a:rPr lang="fr" sz="1200" dirty="0">
                <a:latin typeface="Calibri" panose="020F0502020204030204" pitchFamily="34" charset="0"/>
                <a:ea typeface="Montserrat"/>
                <a:cs typeface="Montserrat"/>
                <a:sym typeface="Montserrat"/>
              </a:rPr>
              <a:t>Elle propose des conseils donnés par une experte et des menus adaptés. Le consommateur peut désormais s’auto-contrôler et suivre sa courbe d’évolution durant son régime via la création d’un profil sur le site de l’entreprise.</a:t>
            </a:r>
          </a:p>
        </p:txBody>
      </p:sp>
      <p:pic>
        <p:nvPicPr>
          <p:cNvPr id="148" name="Shape 148"/>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578600" y="1317200"/>
            <a:ext cx="5528526" cy="1021950"/>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cstate="email">
            <a:extLst>
              <a:ext uri="{28A0092B-C50C-407E-A947-70E740481C1C}">
                <a14:useLocalDpi xmlns:a14="http://schemas.microsoft.com/office/drawing/2010/main"/>
              </a:ext>
            </a:extLst>
          </a:blip>
          <a:srcRect l="-12133"/>
          <a:stretch/>
        </p:blipFill>
        <p:spPr>
          <a:xfrm>
            <a:off x="405025" y="286575"/>
            <a:ext cx="7369276" cy="4199700"/>
          </a:xfrm>
          <a:prstGeom prst="rect">
            <a:avLst/>
          </a:prstGeom>
        </p:spPr>
      </p:pic>
      <p:sp>
        <p:nvSpPr>
          <p:cNvPr id="154" name="Shape 154"/>
          <p:cNvSpPr txBox="1"/>
          <p:nvPr/>
        </p:nvSpPr>
        <p:spPr>
          <a:xfrm>
            <a:off x="7184375" y="4658475"/>
            <a:ext cx="1849200" cy="3372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4"/>
              </a:rPr>
              <a:t>http://www.gerlinea.fr/</a:t>
            </a:r>
            <a:r>
              <a:rPr lang="fr" sz="1100" i="1"/>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249475" y="556025"/>
            <a:ext cx="3592800" cy="3939599"/>
          </a:xfrm>
          <a:prstGeom prst="rect">
            <a:avLst/>
          </a:prstGeom>
        </p:spPr>
        <p:txBody>
          <a:bodyPr lIns="91425" tIns="91425" rIns="91425" bIns="91425" anchor="t" anchorCtr="0">
            <a:noAutofit/>
          </a:bodyPr>
          <a:lstStyle/>
          <a:p>
            <a:pPr marL="0" marR="0" lvl="0" indent="0" algn="just" rtl="0">
              <a:lnSpc>
                <a:spcPct val="100000"/>
              </a:lnSpc>
              <a:spcBef>
                <a:spcPts val="600"/>
              </a:spcBef>
              <a:spcAft>
                <a:spcPts val="0"/>
              </a:spcAft>
              <a:buClr>
                <a:srgbClr val="000000"/>
              </a:buClr>
              <a:buSzPct val="61111"/>
              <a:buFont typeface="Arial"/>
              <a:buNone/>
            </a:pPr>
            <a:r>
              <a:rPr lang="fr" sz="1800" b="1" u="sng" dirty="0">
                <a:solidFill>
                  <a:srgbClr val="FF0000"/>
                </a:solidFill>
                <a:latin typeface="Calibri" panose="020F0502020204030204" pitchFamily="34" charset="0"/>
                <a:ea typeface="Montserrat"/>
                <a:cs typeface="Montserrat"/>
                <a:sym typeface="Montserrat"/>
              </a:rPr>
              <a:t>NaturHouse :</a:t>
            </a:r>
          </a:p>
          <a:p>
            <a:pPr marL="0" marR="0" lvl="0" indent="0" algn="just" rtl="0">
              <a:lnSpc>
                <a:spcPct val="100000"/>
              </a:lnSpc>
              <a:spcBef>
                <a:spcPts val="600"/>
              </a:spcBef>
              <a:spcAft>
                <a:spcPts val="0"/>
              </a:spcAft>
              <a:buClr>
                <a:srgbClr val="000000"/>
              </a:buClr>
              <a:buFont typeface="Arial"/>
              <a:buNone/>
            </a:pPr>
            <a:endParaRPr sz="1800" dirty="0">
              <a:solidFill>
                <a:srgbClr val="FF0000"/>
              </a:solidFill>
              <a:latin typeface="Montserrat"/>
              <a:ea typeface="Montserrat"/>
              <a:cs typeface="Montserrat"/>
              <a:sym typeface="Montserrat"/>
            </a:endParaRPr>
          </a:p>
          <a:p>
            <a:pPr marL="0" marR="0" lvl="0" indent="0" algn="just" rtl="0">
              <a:lnSpc>
                <a:spcPct val="100000"/>
              </a:lnSpc>
              <a:spcBef>
                <a:spcPts val="600"/>
              </a:spcBef>
              <a:spcAft>
                <a:spcPts val="0"/>
              </a:spcAft>
              <a:buNone/>
            </a:pPr>
            <a:r>
              <a:rPr lang="fr" sz="1200" dirty="0">
                <a:latin typeface="Calibri" panose="020F0502020204030204" pitchFamily="34" charset="0"/>
                <a:ea typeface="Montserrat"/>
                <a:cs typeface="Montserrat"/>
                <a:sym typeface="Montserrat"/>
              </a:rPr>
              <a:t>NaturHouse est une chaîne de point de vente proposant des compléments alimentaires naturels ainsi que des conseils donnés par de véritables nutritionistes. </a:t>
            </a:r>
          </a:p>
          <a:p>
            <a:pPr marL="0" marR="0" lvl="0" indent="0" algn="just" rtl="0">
              <a:lnSpc>
                <a:spcPct val="100000"/>
              </a:lnSpc>
              <a:spcBef>
                <a:spcPts val="600"/>
              </a:spcBef>
              <a:spcAft>
                <a:spcPts val="0"/>
              </a:spcAft>
              <a:buClr>
                <a:srgbClr val="000000"/>
              </a:buClr>
              <a:buSzPct val="91666"/>
              <a:buFont typeface="Arial"/>
              <a:buNone/>
            </a:pPr>
            <a:r>
              <a:rPr lang="fr" sz="1200" dirty="0">
                <a:latin typeface="Calibri" panose="020F0502020204030204" pitchFamily="34" charset="0"/>
                <a:ea typeface="Montserrat"/>
                <a:cs typeface="Montserrat"/>
                <a:sym typeface="Montserrat"/>
              </a:rPr>
              <a:t>Mettant en place un suivi régulier des consommateurs par le biais de rendez-vous hebdomadaires, l’entreprise ne présente pas son offre comme un régime mais comme un réel programme de rééducation alimentaire. </a:t>
            </a:r>
          </a:p>
          <a:p>
            <a:pPr marL="0" marR="0" lvl="0" indent="0" algn="just" rtl="0">
              <a:lnSpc>
                <a:spcPct val="100000"/>
              </a:lnSpc>
              <a:spcBef>
                <a:spcPts val="600"/>
              </a:spcBef>
              <a:spcAft>
                <a:spcPts val="0"/>
              </a:spcAft>
              <a:buClr>
                <a:srgbClr val="000000"/>
              </a:buClr>
              <a:buFont typeface="Arial"/>
              <a:buNone/>
            </a:pPr>
            <a:endParaRPr sz="1200" dirty="0">
              <a:latin typeface="Calibri" panose="020F0502020204030204" pitchFamily="34" charset="0"/>
              <a:ea typeface="Montserrat"/>
              <a:cs typeface="Montserrat"/>
              <a:sym typeface="Montserrat"/>
            </a:endParaRPr>
          </a:p>
          <a:p>
            <a:pPr marL="0" marR="0" lvl="0" indent="0" algn="just" rtl="0">
              <a:lnSpc>
                <a:spcPct val="100000"/>
              </a:lnSpc>
              <a:spcBef>
                <a:spcPts val="600"/>
              </a:spcBef>
              <a:spcAft>
                <a:spcPts val="0"/>
              </a:spcAft>
              <a:buClr>
                <a:srgbClr val="000000"/>
              </a:buClr>
              <a:buSzPct val="91666"/>
              <a:buFont typeface="Arial"/>
              <a:buNone/>
            </a:pPr>
            <a:r>
              <a:rPr lang="fr" sz="1200" dirty="0">
                <a:latin typeface="Calibri" panose="020F0502020204030204" pitchFamily="34" charset="0"/>
                <a:ea typeface="Montserrat"/>
                <a:cs typeface="Montserrat"/>
                <a:sym typeface="Montserrat"/>
              </a:rPr>
              <a:t>Naturhouse a mis à disposition, sur son site internet, des recettes, des tests de connaissances nutritionnelles et des outils permettant le calcul d’IMC.</a:t>
            </a:r>
          </a:p>
        </p:txBody>
      </p:sp>
      <p:pic>
        <p:nvPicPr>
          <p:cNvPr id="160" name="Shape 16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3928725" y="1167225"/>
            <a:ext cx="4733649" cy="2895025"/>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744050" y="72125"/>
            <a:ext cx="5162776" cy="4999249"/>
          </a:xfrm>
          <a:prstGeom prst="rect">
            <a:avLst/>
          </a:prstGeom>
        </p:spPr>
      </p:pic>
      <p:sp>
        <p:nvSpPr>
          <p:cNvPr id="166" name="Shape 166"/>
          <p:cNvSpPr txBox="1"/>
          <p:nvPr/>
        </p:nvSpPr>
        <p:spPr>
          <a:xfrm>
            <a:off x="7010625" y="4646575"/>
            <a:ext cx="2264999" cy="424799"/>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4"/>
              </a:rPr>
              <a:t>http://www.naturhouse.fr/</a:t>
            </a:r>
            <a:r>
              <a:rPr lang="fr" sz="1100" i="1"/>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2454800" y="337550"/>
            <a:ext cx="6276000" cy="2227199"/>
          </a:xfrm>
          <a:prstGeom prst="rect">
            <a:avLst/>
          </a:prstGeom>
        </p:spPr>
        <p:txBody>
          <a:bodyPr lIns="91425" tIns="91425" rIns="91425" bIns="91425" anchor="t" anchorCtr="0">
            <a:noAutofit/>
          </a:bodyPr>
          <a:lstStyle/>
          <a:p>
            <a:pPr lvl="0" rtl="0">
              <a:spcBef>
                <a:spcPts val="0"/>
              </a:spcBef>
              <a:buNone/>
            </a:pPr>
            <a:r>
              <a:rPr lang="fr" sz="1800" b="1" u="sng" dirty="0">
                <a:solidFill>
                  <a:srgbClr val="FF0000"/>
                </a:solidFill>
                <a:latin typeface="Calibri" panose="020F0502020204030204" pitchFamily="34" charset="0"/>
                <a:ea typeface="Montserrat"/>
                <a:cs typeface="Montserrat"/>
                <a:sym typeface="Montserrat"/>
              </a:rPr>
              <a:t>Les astuces cuisines et conseils:  </a:t>
            </a:r>
          </a:p>
          <a:p>
            <a:pPr lvl="0" rtl="0">
              <a:spcBef>
                <a:spcPts val="0"/>
              </a:spcBef>
              <a:buNone/>
            </a:pPr>
            <a:endParaRPr sz="1800" dirty="0">
              <a:latin typeface="Calibri" panose="020F0502020204030204" pitchFamily="34" charset="0"/>
              <a:ea typeface="Montserrat"/>
              <a:cs typeface="Montserrat"/>
              <a:sym typeface="Montserrat"/>
            </a:endParaRPr>
          </a:p>
          <a:p>
            <a:pPr lvl="0" algn="just" rtl="0">
              <a:spcBef>
                <a:spcPts val="0"/>
              </a:spcBef>
              <a:buNone/>
            </a:pPr>
            <a:r>
              <a:rPr lang="fr" sz="1200" b="1" i="1" dirty="0">
                <a:latin typeface="Calibri" panose="020F0502020204030204" pitchFamily="34" charset="0"/>
                <a:ea typeface="Montserrat"/>
                <a:cs typeface="Montserrat"/>
                <a:sym typeface="Montserrat"/>
              </a:rPr>
              <a:t>Alice Délice</a:t>
            </a:r>
            <a:r>
              <a:rPr lang="fr" sz="1200" dirty="0">
                <a:latin typeface="Calibri" panose="020F0502020204030204" pitchFamily="34" charset="0"/>
                <a:ea typeface="Montserrat"/>
                <a:cs typeface="Montserrat"/>
                <a:sym typeface="Montserrat"/>
              </a:rPr>
              <a:t> vend principalement des ustensiles de cuisines, des livres de recettes, une épicerie originale et variée.</a:t>
            </a:r>
          </a:p>
          <a:p>
            <a:pPr lvl="0" algn="just" rtl="0">
              <a:spcBef>
                <a:spcPts val="0"/>
              </a:spcBef>
              <a:buNone/>
            </a:pPr>
            <a:endParaRPr sz="1200" dirty="0">
              <a:latin typeface="Calibri" panose="020F0502020204030204" pitchFamily="34" charset="0"/>
              <a:ea typeface="Montserrat"/>
              <a:cs typeface="Montserrat"/>
              <a:sym typeface="Montserrat"/>
            </a:endParaRPr>
          </a:p>
          <a:p>
            <a:pPr marL="0" lvl="0" indent="0" algn="just" rtl="0">
              <a:lnSpc>
                <a:spcPct val="115000"/>
              </a:lnSpc>
              <a:spcBef>
                <a:spcPts val="0"/>
              </a:spcBef>
              <a:buClr>
                <a:schemeClr val="dk1"/>
              </a:buClr>
              <a:buSzPct val="91666"/>
              <a:buFont typeface="Arial"/>
              <a:buNone/>
            </a:pPr>
            <a:r>
              <a:rPr lang="fr" sz="1200" dirty="0">
                <a:latin typeface="Calibri" panose="020F0502020204030204" pitchFamily="34" charset="0"/>
                <a:ea typeface="Montserrat"/>
                <a:cs typeface="Montserrat"/>
                <a:sym typeface="Montserrat"/>
              </a:rPr>
              <a:t>Avec la création d’une page Facebook, l’entreprise a su créer des services associés utiles pour ses clients, proposant de ce fait, des recettes simples et originales ainsi que des conseils cuisine (disponibles aussi sur des forums facilitant le partage d’expérience).</a:t>
            </a:r>
          </a:p>
          <a:p>
            <a:pPr>
              <a:spcBef>
                <a:spcPts val="0"/>
              </a:spcBef>
              <a:buNone/>
            </a:pPr>
            <a:endParaRPr dirty="0"/>
          </a:p>
        </p:txBody>
      </p:sp>
      <p:pic>
        <p:nvPicPr>
          <p:cNvPr id="172" name="Shape 172"/>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07225" y="413050"/>
            <a:ext cx="1686825" cy="1686825"/>
          </a:xfrm>
          <a:prstGeom prst="rect">
            <a:avLst/>
          </a:prstGeom>
        </p:spPr>
      </p:pic>
      <p:pic>
        <p:nvPicPr>
          <p:cNvPr id="173" name="Shape 173"/>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6562850" y="2310025"/>
            <a:ext cx="2419148" cy="1443949"/>
          </a:xfrm>
          <a:prstGeom prst="rect">
            <a:avLst/>
          </a:prstGeom>
        </p:spPr>
      </p:pic>
      <p:sp>
        <p:nvSpPr>
          <p:cNvPr id="174" name="Shape 174"/>
          <p:cNvSpPr txBox="1"/>
          <p:nvPr/>
        </p:nvSpPr>
        <p:spPr>
          <a:xfrm>
            <a:off x="2454800" y="3086425"/>
            <a:ext cx="3568799" cy="1743600"/>
          </a:xfrm>
          <a:prstGeom prst="rect">
            <a:avLst/>
          </a:prstGeom>
        </p:spPr>
        <p:txBody>
          <a:bodyPr lIns="91425" tIns="91425" rIns="91425" bIns="91425" anchor="t" anchorCtr="0">
            <a:noAutofit/>
          </a:bodyPr>
          <a:lstStyle/>
          <a:p>
            <a:pPr marL="0" lvl="0" indent="0" algn="just" rtl="0">
              <a:lnSpc>
                <a:spcPct val="115000"/>
              </a:lnSpc>
              <a:spcBef>
                <a:spcPts val="0"/>
              </a:spcBef>
              <a:buNone/>
            </a:pPr>
            <a:endParaRPr sz="600" b="1" u="sng" dirty="0">
              <a:solidFill>
                <a:srgbClr val="FF0000"/>
              </a:solidFill>
              <a:latin typeface="Calibri" panose="020F0502020204030204" pitchFamily="34" charset="0"/>
              <a:ea typeface="Montserrat"/>
              <a:cs typeface="Montserrat"/>
              <a:sym typeface="Montserrat"/>
            </a:endParaRPr>
          </a:p>
          <a:p>
            <a:pPr marL="0" lvl="0" indent="0" algn="just" rtl="0">
              <a:lnSpc>
                <a:spcPct val="115000"/>
              </a:lnSpc>
              <a:spcBef>
                <a:spcPts val="0"/>
              </a:spcBef>
              <a:buNone/>
            </a:pPr>
            <a:r>
              <a:rPr lang="fr" sz="1200" dirty="0">
                <a:latin typeface="Calibri" panose="020F0502020204030204" pitchFamily="34" charset="0"/>
                <a:ea typeface="Montserrat"/>
                <a:cs typeface="Montserrat"/>
                <a:sym typeface="Montserrat"/>
              </a:rPr>
              <a:t>Il en est de même pour </a:t>
            </a:r>
            <a:r>
              <a:rPr lang="fr" sz="1200" b="1" i="1" dirty="0">
                <a:latin typeface="Calibri" panose="020F0502020204030204" pitchFamily="34" charset="0"/>
                <a:ea typeface="Montserrat"/>
                <a:cs typeface="Montserrat"/>
                <a:sym typeface="Montserrat"/>
              </a:rPr>
              <a:t>Maggi</a:t>
            </a:r>
            <a:r>
              <a:rPr lang="fr" sz="1200" dirty="0">
                <a:latin typeface="Calibri" panose="020F0502020204030204" pitchFamily="34" charset="0"/>
                <a:ea typeface="Montserrat"/>
                <a:cs typeface="Montserrat"/>
                <a:sym typeface="Montserrat"/>
              </a:rPr>
              <a:t>, qui propose des recettes et astuces, des vidéos explicatives permettant de réaliser au mieux les recettes ainsi que des conseils pour mieux manger avec des coaching culinaire.</a:t>
            </a:r>
          </a:p>
          <a:p>
            <a:pPr lvl="0" algn="just" rtl="0">
              <a:spcBef>
                <a:spcPts val="0"/>
              </a:spcBef>
              <a:buNone/>
            </a:pPr>
            <a:endParaRPr sz="1200" dirty="0">
              <a:latin typeface="Montserrat"/>
              <a:ea typeface="Montserrat"/>
              <a:cs typeface="Montserrat"/>
              <a:sym typeface="Montserrat"/>
            </a:endParaRPr>
          </a:p>
        </p:txBody>
      </p:sp>
      <p:pic>
        <p:nvPicPr>
          <p:cNvPr id="175" name="Shape 175"/>
          <p:cNvPicPr preferRelativeResize="0"/>
          <p:nvPr/>
        </p:nvPicPr>
        <p:blipFill>
          <a:blip r:embed="rId5" cstate="email">
            <a:extLst>
              <a:ext uri="{28A0092B-C50C-407E-A947-70E740481C1C}">
                <a14:useLocalDpi xmlns:a14="http://schemas.microsoft.com/office/drawing/2010/main"/>
              </a:ext>
            </a:extLst>
          </a:blip>
          <a:stretch>
            <a:fillRect/>
          </a:stretch>
        </p:blipFill>
        <p:spPr>
          <a:xfrm>
            <a:off x="141574" y="3181516"/>
            <a:ext cx="2313224" cy="1366757"/>
          </a:xfrm>
          <a:prstGeom prst="rect">
            <a:avLst/>
          </a:prstGeom>
        </p:spPr>
      </p:pic>
      <p:sp>
        <p:nvSpPr>
          <p:cNvPr id="176" name="Shape 176"/>
          <p:cNvSpPr txBox="1"/>
          <p:nvPr/>
        </p:nvSpPr>
        <p:spPr>
          <a:xfrm>
            <a:off x="6825550" y="4699300"/>
            <a:ext cx="2478900" cy="3399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6"/>
              </a:rPr>
              <a:t>http://www.alicedelice.com/</a:t>
            </a:r>
            <a:r>
              <a:rPr lang="fr" sz="1100" i="1"/>
              <a:t>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2154075" y="-47200"/>
            <a:ext cx="6584099" cy="3716225"/>
          </a:xfrm>
          <a:prstGeom prst="rect">
            <a:avLst/>
          </a:prstGeom>
        </p:spPr>
      </p:pic>
      <p:pic>
        <p:nvPicPr>
          <p:cNvPr id="182" name="Shape 182"/>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778900" y="1382625"/>
            <a:ext cx="5439224" cy="3760875"/>
          </a:xfrm>
          <a:prstGeom prst="rect">
            <a:avLst/>
          </a:prstGeom>
        </p:spPr>
      </p:pic>
      <p:sp>
        <p:nvSpPr>
          <p:cNvPr id="183" name="Shape 183"/>
          <p:cNvSpPr txBox="1"/>
          <p:nvPr/>
        </p:nvSpPr>
        <p:spPr>
          <a:xfrm>
            <a:off x="7284900" y="4669400"/>
            <a:ext cx="1859100" cy="4341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http://www.maggi.fr/</a:t>
            </a:r>
            <a:r>
              <a:rPr lang="fr" sz="1100" i="1"/>
              <a:t>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t>3.1.3 Écologie	</a:t>
            </a:r>
          </a:p>
        </p:txBody>
      </p:sp>
      <p:sp>
        <p:nvSpPr>
          <p:cNvPr id="189" name="Shape 189"/>
          <p:cNvSpPr txBox="1">
            <a:spLocks noGrp="1"/>
          </p:cNvSpPr>
          <p:nvPr>
            <p:ph type="body" idx="1"/>
          </p:nvPr>
        </p:nvSpPr>
        <p:spPr>
          <a:xfrm>
            <a:off x="4513500" y="1668250"/>
            <a:ext cx="4630499" cy="2633099"/>
          </a:xfrm>
          <a:prstGeom prst="rect">
            <a:avLst/>
          </a:prstGeom>
        </p:spPr>
        <p:txBody>
          <a:bodyPr lIns="91425" tIns="91425" rIns="91425" bIns="91425" anchor="t" anchorCtr="0">
            <a:noAutofit/>
          </a:bodyPr>
          <a:lstStyle/>
          <a:p>
            <a:pPr marL="0" lvl="0" indent="0" rtl="0">
              <a:lnSpc>
                <a:spcPct val="115000"/>
              </a:lnSpc>
              <a:spcBef>
                <a:spcPts val="0"/>
              </a:spcBef>
              <a:buNone/>
            </a:pPr>
            <a:r>
              <a:rPr lang="fr" sz="1800" b="1" u="sng" dirty="0">
                <a:solidFill>
                  <a:srgbClr val="FF0000"/>
                </a:solidFill>
                <a:ea typeface="Montserrat"/>
                <a:cs typeface="Montserrat"/>
                <a:sym typeface="Montserrat"/>
              </a:rPr>
              <a:t>Recyclage:</a:t>
            </a:r>
            <a:r>
              <a:rPr lang="fr" sz="1800" b="1" dirty="0">
                <a:solidFill>
                  <a:srgbClr val="FF0000"/>
                </a:solidFill>
                <a:ea typeface="Montserrat"/>
                <a:cs typeface="Montserrat"/>
                <a:sym typeface="Montserrat"/>
              </a:rPr>
              <a:t> </a:t>
            </a:r>
          </a:p>
          <a:p>
            <a:pPr marL="0" lvl="0" indent="0" rtl="0">
              <a:lnSpc>
                <a:spcPct val="115000"/>
              </a:lnSpc>
              <a:spcBef>
                <a:spcPts val="0"/>
              </a:spcBef>
              <a:buNone/>
            </a:pPr>
            <a:endParaRPr sz="600" b="1" dirty="0">
              <a:solidFill>
                <a:srgbClr val="FF0000"/>
              </a:solidFill>
              <a:ea typeface="Montserrat"/>
              <a:cs typeface="Montserrat"/>
              <a:sym typeface="Montserrat"/>
            </a:endParaRPr>
          </a:p>
          <a:p>
            <a:pPr marL="0" lvl="0" indent="0" algn="just" rtl="0">
              <a:lnSpc>
                <a:spcPct val="115000"/>
              </a:lnSpc>
              <a:spcBef>
                <a:spcPts val="0"/>
              </a:spcBef>
              <a:buNone/>
            </a:pPr>
            <a:r>
              <a:rPr lang="fr" sz="1200" dirty="0">
                <a:ea typeface="Montserrat"/>
                <a:cs typeface="Montserrat"/>
                <a:sym typeface="Montserrat"/>
              </a:rPr>
              <a:t>Des entreprises proposent un système de récupération collectif de certains produits électriques pour permettre leur recyclage. Les points de dépôts se situent généralement dans des endroits stratégiques (galeries marchandes par exemple) qui sont en partenariat avec des entreprises telles que Bebat, Recupel, Atravet.</a:t>
            </a:r>
          </a:p>
          <a:p>
            <a:pPr marL="0" lvl="0" indent="0" algn="just" rtl="0">
              <a:lnSpc>
                <a:spcPct val="115000"/>
              </a:lnSpc>
              <a:spcBef>
                <a:spcPts val="0"/>
              </a:spcBef>
              <a:buClr>
                <a:schemeClr val="dk1"/>
              </a:buClr>
              <a:buSzPct val="91666"/>
              <a:buFont typeface="Arial"/>
              <a:buNone/>
            </a:pPr>
            <a:r>
              <a:rPr lang="fr" sz="1200" dirty="0">
                <a:ea typeface="Montserrat"/>
                <a:cs typeface="Montserrat"/>
                <a:sym typeface="Montserrat"/>
              </a:rPr>
              <a:t>Les hypers et supermarchés, comme </a:t>
            </a:r>
            <a:r>
              <a:rPr lang="fr" sz="1200" b="1" i="1" dirty="0">
                <a:ea typeface="Montserrat"/>
                <a:cs typeface="Montserrat"/>
                <a:sym typeface="Montserrat"/>
              </a:rPr>
              <a:t>Carrefour</a:t>
            </a:r>
            <a:r>
              <a:rPr lang="fr" sz="1200" dirty="0">
                <a:ea typeface="Montserrat"/>
                <a:cs typeface="Montserrat"/>
                <a:sym typeface="Montserrat"/>
              </a:rPr>
              <a:t>, ont donc étendus leur gamme de services en proposant à leurs clients de ramener leurs piles, ampoules, batteries...</a:t>
            </a:r>
          </a:p>
        </p:txBody>
      </p:sp>
      <p:pic>
        <p:nvPicPr>
          <p:cNvPr id="190" name="Shape 19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288150" y="1719200"/>
            <a:ext cx="3985974" cy="2951440"/>
          </a:xfrm>
          <a:prstGeom prst="rect">
            <a:avLst/>
          </a:prstGeom>
        </p:spPr>
      </p:pic>
      <p:sp>
        <p:nvSpPr>
          <p:cNvPr id="191" name="Shape 191"/>
          <p:cNvSpPr txBox="1"/>
          <p:nvPr/>
        </p:nvSpPr>
        <p:spPr>
          <a:xfrm>
            <a:off x="5165450" y="4225875"/>
            <a:ext cx="4497599" cy="764399"/>
          </a:xfrm>
          <a:prstGeom prst="rect">
            <a:avLst/>
          </a:prstGeom>
        </p:spPr>
        <p:txBody>
          <a:bodyPr lIns="91425" tIns="91425" rIns="91425" bIns="91425" anchor="t" anchorCtr="0">
            <a:noAutofit/>
          </a:bodyPr>
          <a:lstStyle/>
          <a:p>
            <a:pPr lvl="0" rtl="0">
              <a:spcBef>
                <a:spcPts val="0"/>
              </a:spcBef>
              <a:buNone/>
            </a:pPr>
            <a:r>
              <a:rPr lang="fr" sz="1100" i="1" u="sng">
                <a:solidFill>
                  <a:schemeClr val="hlink"/>
                </a:solidFill>
                <a:hlinkClick r:id="rId4"/>
              </a:rPr>
              <a:t>http://www.eco-systemes.fr/les-solutions-de-collecte3.php</a:t>
            </a:r>
          </a:p>
          <a:p>
            <a:pPr lvl="0" rtl="0">
              <a:spcBef>
                <a:spcPts val="0"/>
              </a:spcBef>
              <a:buNone/>
            </a:pPr>
            <a:endParaRPr sz="1100" i="1"/>
          </a:p>
          <a:p>
            <a:pPr>
              <a:spcBef>
                <a:spcPts val="0"/>
              </a:spcBef>
              <a:buNone/>
            </a:pPr>
            <a:r>
              <a:rPr lang="fr" sz="1100" i="1" u="sng">
                <a:solidFill>
                  <a:schemeClr val="hlink"/>
                </a:solidFill>
                <a:hlinkClick r:id="rId5"/>
              </a:rPr>
              <a:t>http://www.carrefour.com/fr/actualit%C3%A9s/carrefour-aide-ses-clients-%C3%A0-recycler</a:t>
            </a:r>
            <a:r>
              <a:rPr lang="fr" sz="1100" i="1"/>
              <a:t>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457200" y="719209"/>
            <a:ext cx="8229600" cy="3009600"/>
          </a:xfrm>
          <a:prstGeom prst="rect">
            <a:avLst/>
          </a:prstGeom>
        </p:spPr>
        <p:txBody>
          <a:bodyPr lIns="91425" tIns="91425" rIns="91425" bIns="91425" anchor="t" anchorCtr="0">
            <a:noAutofit/>
          </a:bodyPr>
          <a:lstStyle/>
          <a:p>
            <a:pPr lvl="0" algn="ctr" rtl="0">
              <a:spcBef>
                <a:spcPts val="0"/>
              </a:spcBef>
              <a:buNone/>
            </a:pPr>
            <a:r>
              <a:rPr lang="fr" u="sng" dirty="0">
                <a:latin typeface="Georgia" panose="02040502050405020303" pitchFamily="18" charset="0"/>
                <a:ea typeface="Righteous"/>
                <a:cs typeface="Righteous"/>
                <a:sym typeface="Righteous"/>
              </a:rPr>
              <a:t>PARTIE 1 </a:t>
            </a:r>
          </a:p>
          <a:p>
            <a:pPr lvl="0" algn="ctr" rtl="0">
              <a:spcBef>
                <a:spcPts val="0"/>
              </a:spcBef>
              <a:buNone/>
            </a:pPr>
            <a:endParaRPr sz="3600" u="sng" dirty="0">
              <a:latin typeface="Righteous"/>
              <a:ea typeface="Righteous"/>
              <a:cs typeface="Righteous"/>
              <a:sym typeface="Righteous"/>
            </a:endParaRPr>
          </a:p>
          <a:p>
            <a:pPr algn="ctr">
              <a:spcBef>
                <a:spcPts val="0"/>
              </a:spcBef>
              <a:buNone/>
            </a:pPr>
            <a:r>
              <a:rPr lang="fr" sz="4800" b="0" i="1" dirty="0">
                <a:latin typeface="Trebuchet MS" panose="020B0603020202020204" pitchFamily="34" charset="0"/>
                <a:ea typeface="Righteous"/>
                <a:cs typeface="Righteous"/>
                <a:sym typeface="Righteous"/>
              </a:rPr>
              <a:t>Exploiter les tendances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414150" y="545200"/>
            <a:ext cx="8550599" cy="1821600"/>
          </a:xfrm>
          <a:prstGeom prst="rect">
            <a:avLst/>
          </a:prstGeom>
        </p:spPr>
        <p:txBody>
          <a:bodyPr lIns="91425" tIns="91425" rIns="91425" bIns="91425" anchor="t" anchorCtr="0">
            <a:noAutofit/>
          </a:bodyPr>
          <a:lstStyle/>
          <a:p>
            <a:pPr marL="0" lvl="0" indent="0" rtl="0">
              <a:lnSpc>
                <a:spcPct val="115000"/>
              </a:lnSpc>
              <a:spcBef>
                <a:spcPts val="0"/>
              </a:spcBef>
              <a:buNone/>
            </a:pPr>
            <a:r>
              <a:rPr lang="fr" sz="1800" b="1" u="sng" dirty="0">
                <a:solidFill>
                  <a:srgbClr val="FF0000"/>
                </a:solidFill>
                <a:latin typeface="Calibri" panose="020F0502020204030204" pitchFamily="34" charset="0"/>
                <a:ea typeface="Montserrat"/>
                <a:cs typeface="Montserrat"/>
                <a:sym typeface="Montserrat"/>
              </a:rPr>
              <a:t>Vélib :</a:t>
            </a:r>
            <a:r>
              <a:rPr lang="fr" sz="1800" dirty="0">
                <a:solidFill>
                  <a:schemeClr val="dk1"/>
                </a:solidFill>
                <a:latin typeface="Calibri" panose="020F0502020204030204" pitchFamily="34" charset="0"/>
                <a:ea typeface="Montserrat"/>
                <a:cs typeface="Montserrat"/>
                <a:sym typeface="Montserrat"/>
              </a:rPr>
              <a:t> </a:t>
            </a:r>
          </a:p>
          <a:p>
            <a:pPr marL="0" lvl="0" indent="0" rtl="0">
              <a:lnSpc>
                <a:spcPct val="115000"/>
              </a:lnSpc>
              <a:spcBef>
                <a:spcPts val="0"/>
              </a:spcBef>
              <a:buNone/>
            </a:pPr>
            <a:endParaRPr sz="1100" dirty="0">
              <a:solidFill>
                <a:schemeClr val="dk1"/>
              </a:solidFill>
              <a:latin typeface="Calibri" panose="020F0502020204030204" pitchFamily="34" charset="0"/>
              <a:ea typeface="Montserrat"/>
              <a:cs typeface="Montserrat"/>
              <a:sym typeface="Montserrat"/>
            </a:endParaRPr>
          </a:p>
          <a:p>
            <a:pPr marL="0" lvl="0" indent="0" algn="just" rtl="0">
              <a:lnSpc>
                <a:spcPct val="115000"/>
              </a:lnSpc>
              <a:spcBef>
                <a:spcPts val="0"/>
              </a:spcBef>
              <a:buNone/>
            </a:pPr>
            <a:r>
              <a:rPr lang="fr" sz="1200" dirty="0">
                <a:solidFill>
                  <a:schemeClr val="dk1"/>
                </a:solidFill>
                <a:latin typeface="Calibri" panose="020F0502020204030204" pitchFamily="34" charset="0"/>
                <a:ea typeface="Montserrat"/>
                <a:cs typeface="Montserrat"/>
                <a:sym typeface="Montserrat"/>
              </a:rPr>
              <a:t>Une mise à disposition de vélos, en libre-service, dans les grandes agglomérations a été créée il y a quelques années. Elle permet aux usagers de bénéficier d’un moyen de déplacement écologique et économique (gain d’argent et de temps) par le biais d’un abonnement autre que les transports en commun.</a:t>
            </a:r>
          </a:p>
          <a:p>
            <a:pPr>
              <a:spcBef>
                <a:spcPts val="0"/>
              </a:spcBef>
              <a:buNone/>
            </a:pPr>
            <a:endParaRPr dirty="0"/>
          </a:p>
        </p:txBody>
      </p:sp>
      <p:pic>
        <p:nvPicPr>
          <p:cNvPr id="197" name="Shape 197"/>
          <p:cNvPicPr preferRelativeResize="0"/>
          <p:nvPr/>
        </p:nvPicPr>
        <p:blipFill>
          <a:blip r:embed="rId3"/>
          <a:stretch>
            <a:fillRect/>
          </a:stretch>
        </p:blipFill>
        <p:spPr>
          <a:xfrm>
            <a:off x="1870025" y="2115450"/>
            <a:ext cx="4713500" cy="2648349"/>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ea typeface="Ubuntu"/>
                <a:cs typeface="Ubuntu"/>
                <a:sym typeface="Ubuntu"/>
              </a:rPr>
              <a:t>3.1.4 Services à la famille</a:t>
            </a:r>
          </a:p>
        </p:txBody>
      </p:sp>
      <p:sp>
        <p:nvSpPr>
          <p:cNvPr id="203" name="Shape 203"/>
          <p:cNvSpPr txBox="1">
            <a:spLocks noGrp="1"/>
          </p:cNvSpPr>
          <p:nvPr>
            <p:ph type="body" idx="1"/>
          </p:nvPr>
        </p:nvSpPr>
        <p:spPr>
          <a:xfrm>
            <a:off x="366975" y="2157050"/>
            <a:ext cx="6667500" cy="2540699"/>
          </a:xfrm>
          <a:prstGeom prst="rect">
            <a:avLst/>
          </a:prstGeom>
        </p:spPr>
        <p:txBody>
          <a:bodyPr lIns="91425" tIns="91425" rIns="91425" bIns="91425" anchor="t" anchorCtr="0">
            <a:noAutofit/>
          </a:bodyPr>
          <a:lstStyle/>
          <a:p>
            <a:pPr marL="0" lvl="0" indent="0" rtl="0">
              <a:spcBef>
                <a:spcPts val="0"/>
              </a:spcBef>
              <a:buNone/>
            </a:pPr>
            <a:r>
              <a:rPr lang="fr" sz="1800" b="1" u="sng" dirty="0" smtClean="0">
                <a:solidFill>
                  <a:srgbClr val="FF0000"/>
                </a:solidFill>
                <a:ea typeface="Montserrat"/>
                <a:cs typeface="Montserrat"/>
                <a:sym typeface="Montserrat"/>
              </a:rPr>
              <a:t>Soutien scolaire :</a:t>
            </a:r>
          </a:p>
          <a:p>
            <a:pPr marL="0" lvl="0" indent="0" rtl="0">
              <a:spcBef>
                <a:spcPts val="0"/>
              </a:spcBef>
              <a:buNone/>
            </a:pPr>
            <a:endParaRPr sz="600" b="1" u="sng" dirty="0" smtClean="0">
              <a:solidFill>
                <a:srgbClr val="FF0000"/>
              </a:solidFill>
              <a:ea typeface="Montserrat"/>
              <a:cs typeface="Montserrat"/>
              <a:sym typeface="Montserrat"/>
            </a:endParaRPr>
          </a:p>
          <a:p>
            <a:pPr marL="0" lvl="0" indent="0" algn="just" rtl="0">
              <a:spcBef>
                <a:spcPts val="0"/>
              </a:spcBef>
              <a:buNone/>
            </a:pPr>
            <a:r>
              <a:rPr lang="fr" sz="1200" b="1" i="1" dirty="0" smtClean="0">
                <a:ea typeface="Montserrat"/>
                <a:cs typeface="Montserrat"/>
                <a:sym typeface="Montserrat"/>
              </a:rPr>
              <a:t>Acadomia</a:t>
            </a:r>
            <a:r>
              <a:rPr lang="fr" sz="1200" dirty="0" smtClean="0">
                <a:ea typeface="Montserrat"/>
                <a:cs typeface="Montserrat"/>
                <a:sym typeface="Montserrat"/>
              </a:rPr>
              <a:t> propose des cours particuliers et des stages collectifs dans toutes les matières afin d'aider les élèves à optimiser leurs résultats à l'école quelques soit leur niveau. </a:t>
            </a:r>
          </a:p>
          <a:p>
            <a:pPr marL="0" lvl="0" indent="0" algn="just" rtl="0">
              <a:spcBef>
                <a:spcPts val="0"/>
              </a:spcBef>
              <a:buNone/>
            </a:pPr>
            <a:endParaRPr lang="fr" sz="1200" dirty="0">
              <a:ea typeface="Montserrat"/>
              <a:cs typeface="Montserrat"/>
              <a:sym typeface="Montserrat"/>
            </a:endParaRPr>
          </a:p>
          <a:p>
            <a:pPr marL="0" lvl="0" indent="0" algn="just" rtl="0">
              <a:spcBef>
                <a:spcPts val="0"/>
              </a:spcBef>
              <a:buNone/>
            </a:pPr>
            <a:r>
              <a:rPr lang="fr" sz="1200" dirty="0" smtClean="0">
                <a:ea typeface="Montserrat"/>
                <a:cs typeface="Montserrat"/>
                <a:sym typeface="Montserrat"/>
              </a:rPr>
              <a:t>Désormais, l’entreprise s’est diversifiée en offrant à ses clients un soutien scolaire en ligne </a:t>
            </a:r>
            <a:r>
              <a:rPr lang="fr" sz="1200" b="1" i="1" dirty="0" smtClean="0">
                <a:ea typeface="Montserrat"/>
                <a:cs typeface="Montserrat"/>
                <a:sym typeface="Montserrat"/>
              </a:rPr>
              <a:t>(Acadomia Online)</a:t>
            </a:r>
            <a:r>
              <a:rPr lang="fr" sz="1200" dirty="0" smtClean="0">
                <a:ea typeface="Montserrat"/>
                <a:cs typeface="Montserrat"/>
                <a:sym typeface="Montserrat"/>
              </a:rPr>
              <a:t> par des professeurs expérimentés. Ce site offre également la possibilité de compléter les cours des usagers par des activités interactives et des fiches conseils. Enfin, l’entreprise propose des suivis personnalisés par des conseillers. </a:t>
            </a:r>
            <a:endParaRPr lang="fr" sz="1200" dirty="0">
              <a:ea typeface="Montserrat"/>
              <a:cs typeface="Montserrat"/>
              <a:sym typeface="Montserrat"/>
            </a:endParaRPr>
          </a:p>
        </p:txBody>
      </p:sp>
      <p:pic>
        <p:nvPicPr>
          <p:cNvPr id="204" name="Shape 204"/>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2801875" y="1341750"/>
            <a:ext cx="1882624" cy="815303"/>
          </a:xfrm>
          <a:prstGeom prst="rect">
            <a:avLst/>
          </a:prstGeom>
        </p:spPr>
      </p:pic>
      <p:pic>
        <p:nvPicPr>
          <p:cNvPr id="205" name="Shape 205"/>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7261383" y="0"/>
            <a:ext cx="1882617" cy="5143499"/>
          </a:xfrm>
          <a:prstGeom prst="rect">
            <a:avLst/>
          </a:prstGeom>
        </p:spPr>
      </p:pic>
      <p:sp>
        <p:nvSpPr>
          <p:cNvPr id="206" name="Shape 206"/>
          <p:cNvSpPr txBox="1"/>
          <p:nvPr/>
        </p:nvSpPr>
        <p:spPr>
          <a:xfrm>
            <a:off x="4684500" y="4650550"/>
            <a:ext cx="2510399" cy="358499"/>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http://profonline.acadomiaonline.fr/</a:t>
            </a:r>
            <a:r>
              <a:rPr lang="fr" sz="1100" i="1"/>
              <a:t> </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509550" y="328100"/>
            <a:ext cx="8124900" cy="1491000"/>
          </a:xfrm>
          <a:prstGeom prst="rect">
            <a:avLst/>
          </a:prstGeom>
        </p:spPr>
        <p:txBody>
          <a:bodyPr lIns="91425" tIns="91425" rIns="91425" bIns="91425" anchor="t" anchorCtr="0">
            <a:noAutofit/>
          </a:bodyPr>
          <a:lstStyle/>
          <a:p>
            <a:pPr marL="0" lvl="0" indent="0" rtl="0">
              <a:lnSpc>
                <a:spcPct val="115000"/>
              </a:lnSpc>
              <a:spcBef>
                <a:spcPts val="0"/>
              </a:spcBef>
              <a:buNone/>
            </a:pPr>
            <a:r>
              <a:rPr lang="fr" sz="1800" b="1" u="sng" dirty="0">
                <a:solidFill>
                  <a:srgbClr val="FF0000"/>
                </a:solidFill>
                <a:latin typeface="Calibri" panose="020F0502020204030204" pitchFamily="34" charset="0"/>
                <a:ea typeface="Montserrat"/>
                <a:cs typeface="Montserrat"/>
                <a:sym typeface="Montserrat"/>
              </a:rPr>
              <a:t>Garde d’enfants:</a:t>
            </a:r>
          </a:p>
          <a:p>
            <a:pPr marL="0" lvl="0" indent="0" algn="just" rtl="0">
              <a:lnSpc>
                <a:spcPct val="115000"/>
              </a:lnSpc>
              <a:spcBef>
                <a:spcPts val="0"/>
              </a:spcBef>
              <a:buNone/>
            </a:pPr>
            <a:endParaRPr sz="1200" dirty="0">
              <a:latin typeface="Calibri" panose="020F0502020204030204" pitchFamily="34" charset="0"/>
              <a:ea typeface="Montserrat"/>
              <a:cs typeface="Montserrat"/>
              <a:sym typeface="Montserrat"/>
            </a:endParaRPr>
          </a:p>
          <a:p>
            <a:pPr marL="0" lvl="0" indent="0" algn="just" rtl="0">
              <a:lnSpc>
                <a:spcPct val="115000"/>
              </a:lnSpc>
              <a:spcBef>
                <a:spcPts val="0"/>
              </a:spcBef>
              <a:buNone/>
            </a:pPr>
            <a:r>
              <a:rPr lang="fr" sz="1200" dirty="0">
                <a:solidFill>
                  <a:schemeClr val="dk1"/>
                </a:solidFill>
                <a:latin typeface="Calibri" panose="020F0502020204030204" pitchFamily="34" charset="0"/>
                <a:ea typeface="Montserrat"/>
                <a:cs typeface="Montserrat"/>
                <a:sym typeface="Montserrat"/>
              </a:rPr>
              <a:t>Pour facilité la visite en magasin et des achats en toute tranquillité, </a:t>
            </a:r>
            <a:r>
              <a:rPr lang="fr" sz="1200" b="1" i="1" dirty="0">
                <a:solidFill>
                  <a:schemeClr val="dk1"/>
                </a:solidFill>
                <a:latin typeface="Calibri" panose="020F0502020204030204" pitchFamily="34" charset="0"/>
                <a:ea typeface="Montserrat"/>
                <a:cs typeface="Montserrat"/>
                <a:sym typeface="Montserrat"/>
              </a:rPr>
              <a:t>Ikea</a:t>
            </a:r>
            <a:r>
              <a:rPr lang="fr" sz="1200" dirty="0">
                <a:solidFill>
                  <a:schemeClr val="dk1"/>
                </a:solidFill>
                <a:latin typeface="Calibri" panose="020F0502020204030204" pitchFamily="34" charset="0"/>
                <a:ea typeface="Montserrat"/>
                <a:cs typeface="Montserrat"/>
                <a:sym typeface="Montserrat"/>
              </a:rPr>
              <a:t> propose de garder les enfants de ses clients : Le SMALAND (= forêt magique) .</a:t>
            </a:r>
          </a:p>
          <a:p>
            <a:pPr marL="0" lvl="0" indent="0" algn="just" rtl="0">
              <a:lnSpc>
                <a:spcPct val="115000"/>
              </a:lnSpc>
              <a:spcBef>
                <a:spcPts val="0"/>
              </a:spcBef>
              <a:buClr>
                <a:schemeClr val="dk1"/>
              </a:buClr>
              <a:buSzPct val="91666"/>
              <a:buFont typeface="Arial"/>
              <a:buNone/>
            </a:pPr>
            <a:r>
              <a:rPr lang="fr" sz="1200" dirty="0">
                <a:solidFill>
                  <a:schemeClr val="dk1"/>
                </a:solidFill>
                <a:latin typeface="Calibri" panose="020F0502020204030204" pitchFamily="34" charset="0"/>
                <a:ea typeface="Montserrat"/>
                <a:cs typeface="Montserrat"/>
                <a:sym typeface="Montserrat"/>
              </a:rPr>
              <a:t>Chaque jour les collaborateurs d’Ikea proposent de fabriquer quelques objets aux enfants gardés.</a:t>
            </a:r>
          </a:p>
          <a:p>
            <a:pPr marL="0" lvl="0" indent="0" rtl="0">
              <a:lnSpc>
                <a:spcPct val="115000"/>
              </a:lnSpc>
              <a:spcBef>
                <a:spcPts val="0"/>
              </a:spcBef>
              <a:buClr>
                <a:schemeClr val="dk1"/>
              </a:buClr>
              <a:buSzPct val="91666"/>
              <a:buFont typeface="Arial"/>
              <a:buNone/>
            </a:pPr>
            <a:r>
              <a:rPr lang="fr" sz="1200" dirty="0">
                <a:solidFill>
                  <a:schemeClr val="dk1"/>
                </a:solidFill>
                <a:latin typeface="Montserrat"/>
                <a:ea typeface="Montserrat"/>
                <a:cs typeface="Montserrat"/>
                <a:sym typeface="Montserrat"/>
              </a:rPr>
              <a:t>		</a:t>
            </a:r>
          </a:p>
          <a:p>
            <a:pPr marL="0" lvl="0" indent="0" rtl="0">
              <a:lnSpc>
                <a:spcPct val="115000"/>
              </a:lnSpc>
              <a:spcBef>
                <a:spcPts val="0"/>
              </a:spcBef>
              <a:buClr>
                <a:schemeClr val="dk1"/>
              </a:buClr>
              <a:buSzPct val="91666"/>
              <a:buFont typeface="Arial"/>
              <a:buNone/>
            </a:pPr>
            <a:r>
              <a:rPr lang="fr" sz="1200" dirty="0">
                <a:solidFill>
                  <a:schemeClr val="dk1"/>
                </a:solidFill>
                <a:latin typeface="Montserrat"/>
                <a:ea typeface="Montserrat"/>
                <a:cs typeface="Montserrat"/>
                <a:sym typeface="Montserrat"/>
              </a:rPr>
              <a:t>		 			 			 </a:t>
            </a:r>
          </a:p>
          <a:p>
            <a:pPr>
              <a:spcBef>
                <a:spcPts val="0"/>
              </a:spcBef>
              <a:buNone/>
            </a:pPr>
            <a:endParaRPr dirty="0"/>
          </a:p>
        </p:txBody>
      </p:sp>
      <p:pic>
        <p:nvPicPr>
          <p:cNvPr id="212" name="Shape 212"/>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509550" y="1954200"/>
            <a:ext cx="3074698" cy="3009974"/>
          </a:xfrm>
          <a:prstGeom prst="rect">
            <a:avLst/>
          </a:prstGeom>
        </p:spPr>
      </p:pic>
      <p:sp>
        <p:nvSpPr>
          <p:cNvPr id="213" name="Shape 213"/>
          <p:cNvSpPr txBox="1"/>
          <p:nvPr/>
        </p:nvSpPr>
        <p:spPr>
          <a:xfrm>
            <a:off x="6991200" y="4671700"/>
            <a:ext cx="1981800" cy="3963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4"/>
              </a:rPr>
              <a:t>http://www.ikea.com/fr/fr/</a:t>
            </a:r>
            <a:r>
              <a:rPr lang="fr" sz="1100" i="1"/>
              <a:t> </a:t>
            </a:r>
          </a:p>
        </p:txBody>
      </p:sp>
      <p:pic>
        <p:nvPicPr>
          <p:cNvPr id="214" name="Shape 214"/>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174475" y="1722600"/>
            <a:ext cx="3685274" cy="2854424"/>
          </a:xfrm>
          <a:prstGeom prst="rect">
            <a:avLst/>
          </a:prstGeom>
        </p:spPr>
      </p:pic>
      <p:pic>
        <p:nvPicPr>
          <p:cNvPr id="215" name="Shape 215"/>
          <p:cNvPicPr preferRelativeResize="0"/>
          <p:nvPr/>
        </p:nvPicPr>
        <p:blipFill rotWithShape="1">
          <a:blip r:embed="rId6" cstate="email">
            <a:extLst>
              <a:ext uri="{28A0092B-C50C-407E-A947-70E740481C1C}">
                <a14:useLocalDpi xmlns:a14="http://schemas.microsoft.com/office/drawing/2010/main"/>
              </a:ext>
            </a:extLst>
          </a:blip>
          <a:srcRect/>
          <a:stretch/>
        </p:blipFill>
        <p:spPr>
          <a:xfrm>
            <a:off x="3101025" y="2385375"/>
            <a:ext cx="1521375" cy="1528874"/>
          </a:xfrm>
          <a:prstGeom prst="rect">
            <a:avLst/>
          </a:prstGeom>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16653"/>
            <a:ext cx="8229600" cy="857400"/>
          </a:xfrm>
          <a:prstGeom prst="rect">
            <a:avLst/>
          </a:prstGeom>
        </p:spPr>
        <p:txBody>
          <a:bodyPr lIns="91425" tIns="91425" rIns="91425" bIns="91425" anchor="b" anchorCtr="0">
            <a:noAutofit/>
          </a:bodyPr>
          <a:lstStyle/>
          <a:p>
            <a:pPr lvl="0" algn="ctr" rtl="0">
              <a:spcBef>
                <a:spcPts val="0"/>
              </a:spcBef>
              <a:buNone/>
            </a:pPr>
            <a:r>
              <a:rPr lang="fr" dirty="0">
                <a:solidFill>
                  <a:srgbClr val="FF9900"/>
                </a:solidFill>
                <a:ea typeface="Ubuntu"/>
                <a:cs typeface="Ubuntu"/>
                <a:sym typeface="Ubuntu"/>
              </a:rPr>
              <a:t>3.2 Donner de la valeur</a:t>
            </a:r>
          </a:p>
        </p:txBody>
      </p:sp>
      <p:cxnSp>
        <p:nvCxnSpPr>
          <p:cNvPr id="221" name="Shape 221"/>
          <p:cNvCxnSpPr>
            <a:endCxn id="222" idx="5"/>
          </p:cNvCxnSpPr>
          <p:nvPr/>
        </p:nvCxnSpPr>
        <p:spPr>
          <a:xfrm flipH="1">
            <a:off x="1112574" y="1201800"/>
            <a:ext cx="3355499" cy="1418399"/>
          </a:xfrm>
          <a:prstGeom prst="straightConnector1">
            <a:avLst/>
          </a:prstGeom>
          <a:noFill/>
          <a:ln w="19050" cap="flat">
            <a:solidFill>
              <a:schemeClr val="dk2"/>
            </a:solidFill>
            <a:prstDash val="solid"/>
            <a:round/>
            <a:headEnd type="none" w="lg" len="lg"/>
            <a:tailEnd type="none" w="lg" len="lg"/>
          </a:ln>
        </p:spPr>
      </p:cxnSp>
      <p:sp>
        <p:nvSpPr>
          <p:cNvPr id="222" name="Shape 222"/>
          <p:cNvSpPr/>
          <p:nvPr/>
        </p:nvSpPr>
        <p:spPr>
          <a:xfrm>
            <a:off x="48175" y="2620200"/>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fr" b="1" dirty="0">
                <a:solidFill>
                  <a:schemeClr val="accent3"/>
                </a:solidFill>
                <a:latin typeface="Calibri" panose="020F0502020204030204" pitchFamily="34" charset="0"/>
                <a:hlinkClick r:id="rId3" action="ppaction://hlinksldjump"/>
              </a:rPr>
              <a:t>Offre globale/vente additive</a:t>
            </a:r>
            <a:endParaRPr lang="fr" b="1" dirty="0">
              <a:solidFill>
                <a:schemeClr val="accent3"/>
              </a:solidFill>
              <a:latin typeface="Calibri" panose="020F0502020204030204" pitchFamily="34" charset="0"/>
            </a:endParaRPr>
          </a:p>
        </p:txBody>
      </p:sp>
      <p:sp>
        <p:nvSpPr>
          <p:cNvPr id="223" name="Shape 223"/>
          <p:cNvSpPr/>
          <p:nvPr/>
        </p:nvSpPr>
        <p:spPr>
          <a:xfrm>
            <a:off x="6994575" y="2620200"/>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fr" b="1" dirty="0">
                <a:solidFill>
                  <a:schemeClr val="accent3"/>
                </a:solidFill>
                <a:latin typeface="Calibri" panose="020F0502020204030204" pitchFamily="34" charset="0"/>
                <a:hlinkClick r:id="rId4" action="ppaction://hlinksldjump"/>
              </a:rPr>
              <a:t>Do it yourself</a:t>
            </a:r>
            <a:endParaRPr lang="fr" b="1" dirty="0">
              <a:solidFill>
                <a:schemeClr val="accent3"/>
              </a:solidFill>
              <a:latin typeface="Calibri" panose="020F0502020204030204" pitchFamily="34" charset="0"/>
            </a:endParaRPr>
          </a:p>
        </p:txBody>
      </p:sp>
      <p:sp>
        <p:nvSpPr>
          <p:cNvPr id="224" name="Shape 224"/>
          <p:cNvSpPr/>
          <p:nvPr/>
        </p:nvSpPr>
        <p:spPr>
          <a:xfrm>
            <a:off x="2397962" y="2620200"/>
            <a:ext cx="2128799"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fr" b="1" dirty="0">
                <a:solidFill>
                  <a:schemeClr val="accent3"/>
                </a:solidFill>
                <a:latin typeface="Calibri" panose="020F0502020204030204" pitchFamily="34" charset="0"/>
                <a:hlinkClick r:id="rId5" action="ppaction://hlinksldjump"/>
              </a:rPr>
              <a:t>Fidélisation</a:t>
            </a:r>
            <a:endParaRPr lang="fr" b="1" dirty="0">
              <a:solidFill>
                <a:schemeClr val="accent3"/>
              </a:solidFill>
              <a:latin typeface="Calibri" panose="020F0502020204030204" pitchFamily="34" charset="0"/>
            </a:endParaRPr>
          </a:p>
        </p:txBody>
      </p:sp>
      <p:cxnSp>
        <p:nvCxnSpPr>
          <p:cNvPr id="225" name="Shape 225"/>
          <p:cNvCxnSpPr>
            <a:endCxn id="224" idx="5"/>
          </p:cNvCxnSpPr>
          <p:nvPr/>
        </p:nvCxnSpPr>
        <p:spPr>
          <a:xfrm flipH="1">
            <a:off x="3462362" y="1211099"/>
            <a:ext cx="986399" cy="1409100"/>
          </a:xfrm>
          <a:prstGeom prst="straightConnector1">
            <a:avLst/>
          </a:prstGeom>
          <a:noFill/>
          <a:ln w="19050" cap="flat">
            <a:solidFill>
              <a:schemeClr val="dk2"/>
            </a:solidFill>
            <a:prstDash val="solid"/>
            <a:round/>
            <a:headEnd type="none" w="lg" len="lg"/>
            <a:tailEnd type="none" w="lg" len="lg"/>
          </a:ln>
        </p:spPr>
      </p:cxnSp>
      <p:cxnSp>
        <p:nvCxnSpPr>
          <p:cNvPr id="226" name="Shape 226"/>
          <p:cNvCxnSpPr>
            <a:endCxn id="223" idx="5"/>
          </p:cNvCxnSpPr>
          <p:nvPr/>
        </p:nvCxnSpPr>
        <p:spPr>
          <a:xfrm>
            <a:off x="4458675" y="1201800"/>
            <a:ext cx="3600299" cy="1418399"/>
          </a:xfrm>
          <a:prstGeom prst="straightConnector1">
            <a:avLst/>
          </a:prstGeom>
          <a:noFill/>
          <a:ln w="19050" cap="flat">
            <a:solidFill>
              <a:schemeClr val="dk2"/>
            </a:solidFill>
            <a:prstDash val="solid"/>
            <a:round/>
            <a:headEnd type="none" w="lg" len="lg"/>
            <a:tailEnd type="none" w="lg" len="lg"/>
          </a:ln>
        </p:spPr>
      </p:cxnSp>
      <p:sp>
        <p:nvSpPr>
          <p:cNvPr id="227" name="Shape 227"/>
          <p:cNvSpPr/>
          <p:nvPr/>
        </p:nvSpPr>
        <p:spPr>
          <a:xfrm>
            <a:off x="4619225" y="2620200"/>
            <a:ext cx="2295600" cy="22731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fr" b="1" dirty="0">
                <a:solidFill>
                  <a:schemeClr val="accent3"/>
                </a:solidFill>
                <a:latin typeface="Calibri" panose="020F0502020204030204" pitchFamily="34" charset="0"/>
                <a:hlinkClick r:id="rId6" action="ppaction://hlinksldjump"/>
              </a:rPr>
              <a:t>Personnalisation</a:t>
            </a:r>
            <a:endParaRPr lang="fr" b="1" dirty="0">
              <a:solidFill>
                <a:schemeClr val="accent3"/>
              </a:solidFill>
              <a:latin typeface="Calibri" panose="020F0502020204030204" pitchFamily="34" charset="0"/>
            </a:endParaRPr>
          </a:p>
        </p:txBody>
      </p:sp>
      <p:cxnSp>
        <p:nvCxnSpPr>
          <p:cNvPr id="228" name="Shape 228"/>
          <p:cNvCxnSpPr>
            <a:endCxn id="227" idx="5"/>
          </p:cNvCxnSpPr>
          <p:nvPr/>
        </p:nvCxnSpPr>
        <p:spPr>
          <a:xfrm>
            <a:off x="4465025" y="1211400"/>
            <a:ext cx="1301999" cy="1408799"/>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r" dirty="0">
                <a:ea typeface="Ubuntu"/>
                <a:cs typeface="Ubuntu"/>
                <a:sym typeface="Ubuntu"/>
              </a:rPr>
              <a:t>3.2.1 Définition du concept </a:t>
            </a: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just" rtl="0">
              <a:spcBef>
                <a:spcPts val="0"/>
              </a:spcBef>
              <a:buNone/>
            </a:pPr>
            <a:endParaRPr sz="1800" dirty="0">
              <a:latin typeface="Montserrat"/>
              <a:ea typeface="Montserrat"/>
              <a:cs typeface="Montserrat"/>
              <a:sym typeface="Montserrat"/>
            </a:endParaRPr>
          </a:p>
          <a:p>
            <a:pPr lvl="0" algn="just" rtl="0">
              <a:spcBef>
                <a:spcPts val="0"/>
              </a:spcBef>
              <a:buNone/>
            </a:pPr>
            <a:endParaRPr sz="1800" dirty="0">
              <a:ea typeface="Montserrat"/>
              <a:cs typeface="Montserrat"/>
              <a:sym typeface="Montserrat"/>
            </a:endParaRPr>
          </a:p>
          <a:p>
            <a:pPr marL="457200" lvl="0" indent="-342900" algn="just" rtl="0">
              <a:spcBef>
                <a:spcPts val="0"/>
              </a:spcBef>
              <a:buClr>
                <a:schemeClr val="dk1"/>
              </a:buClr>
              <a:buSzPct val="100000"/>
              <a:buFont typeface="Montserrat"/>
              <a:buChar char="➔"/>
            </a:pPr>
            <a:r>
              <a:rPr lang="fr" sz="1800" dirty="0">
                <a:ea typeface="Montserrat"/>
                <a:cs typeface="Montserrat"/>
                <a:sym typeface="Montserrat"/>
              </a:rPr>
              <a:t>De nos jours, les produits sont de plus en plus standardisés et les consommateurs ont un large choix pour répondre à leurs besoins et/ou attentes</a:t>
            </a:r>
            <a:r>
              <a:rPr lang="fr" sz="1800" dirty="0" smtClean="0">
                <a:ea typeface="Montserrat"/>
                <a:cs typeface="Montserrat"/>
                <a:sym typeface="Montserrat"/>
              </a:rPr>
              <a:t>.</a:t>
            </a:r>
          </a:p>
          <a:p>
            <a:pPr marL="114300" lvl="0" indent="0" algn="just" rtl="0">
              <a:spcBef>
                <a:spcPts val="0"/>
              </a:spcBef>
              <a:buClr>
                <a:schemeClr val="dk1"/>
              </a:buClr>
              <a:buSzPct val="100000"/>
            </a:pPr>
            <a:endParaRPr lang="fr" sz="1800" dirty="0">
              <a:ea typeface="Montserrat"/>
              <a:cs typeface="Montserrat"/>
              <a:sym typeface="Montserrat"/>
            </a:endParaRPr>
          </a:p>
          <a:p>
            <a:pPr lvl="0" algn="just" rtl="0">
              <a:spcBef>
                <a:spcPts val="0"/>
              </a:spcBef>
              <a:buNone/>
            </a:pPr>
            <a:endParaRPr sz="1800" dirty="0">
              <a:ea typeface="Montserrat"/>
              <a:cs typeface="Montserrat"/>
              <a:sym typeface="Montserrat"/>
            </a:endParaRPr>
          </a:p>
          <a:p>
            <a:pPr marL="457200" lvl="0" indent="-342900" algn="just" rtl="0">
              <a:spcBef>
                <a:spcPts val="0"/>
              </a:spcBef>
              <a:buClr>
                <a:schemeClr val="dk1"/>
              </a:buClr>
              <a:buSzPct val="100000"/>
              <a:buFont typeface="Montserrat"/>
              <a:buChar char="➔"/>
            </a:pPr>
            <a:r>
              <a:rPr lang="fr" sz="1800" dirty="0">
                <a:ea typeface="Montserrat"/>
                <a:cs typeface="Montserrat"/>
                <a:sym typeface="Montserrat"/>
              </a:rPr>
              <a:t>Les entreprises ont donc trouvé des techniques pour ajouter de la valeur à leurs offres et influencer le comportement d’achat des clients.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r" dirty="0">
                <a:ea typeface="Ubuntu"/>
                <a:cs typeface="Ubuntu"/>
                <a:sym typeface="Ubuntu"/>
              </a:rPr>
              <a:t>3.2.2 Offre globale / vente additive</a:t>
            </a:r>
          </a:p>
        </p:txBody>
      </p:sp>
      <p:sp>
        <p:nvSpPr>
          <p:cNvPr id="240" name="Shape 240"/>
          <p:cNvSpPr txBox="1">
            <a:spLocks noGrp="1"/>
          </p:cNvSpPr>
          <p:nvPr>
            <p:ph type="body" idx="1"/>
          </p:nvPr>
        </p:nvSpPr>
        <p:spPr>
          <a:xfrm>
            <a:off x="215975" y="2215675"/>
            <a:ext cx="4850999" cy="2746200"/>
          </a:xfrm>
          <a:prstGeom prst="rect">
            <a:avLst/>
          </a:prstGeom>
        </p:spPr>
        <p:txBody>
          <a:bodyPr lIns="91425" tIns="91425" rIns="91425" bIns="91425" anchor="t" anchorCtr="0">
            <a:noAutofit/>
          </a:bodyPr>
          <a:lstStyle/>
          <a:p>
            <a:pPr lvl="0" rtl="0">
              <a:spcBef>
                <a:spcPts val="0"/>
              </a:spcBef>
              <a:buNone/>
            </a:pPr>
            <a:r>
              <a:rPr lang="fr" sz="1800" b="1" u="sng" dirty="0">
                <a:solidFill>
                  <a:srgbClr val="FF0000"/>
                </a:solidFill>
                <a:ea typeface="Montserrat"/>
                <a:cs typeface="Montserrat"/>
                <a:sym typeface="Montserrat"/>
              </a:rPr>
              <a:t>Offre Internet / TV / Mobile:</a:t>
            </a:r>
          </a:p>
          <a:p>
            <a:pPr lvl="0" rtl="0">
              <a:spcBef>
                <a:spcPts val="0"/>
              </a:spcBef>
              <a:buNone/>
            </a:pPr>
            <a:endParaRPr sz="600" dirty="0">
              <a:ea typeface="Montserrat"/>
              <a:cs typeface="Montserrat"/>
              <a:sym typeface="Montserrat"/>
            </a:endParaRPr>
          </a:p>
          <a:p>
            <a:pPr marL="0" lvl="0" indent="0" algn="just" rtl="0">
              <a:lnSpc>
                <a:spcPct val="115000"/>
              </a:lnSpc>
              <a:spcBef>
                <a:spcPts val="0"/>
              </a:spcBef>
              <a:buNone/>
            </a:pPr>
            <a:r>
              <a:rPr lang="fr" sz="1200" dirty="0">
                <a:ea typeface="Montserrat"/>
                <a:cs typeface="Montserrat"/>
                <a:sym typeface="Montserrat"/>
              </a:rPr>
              <a:t>L’opérateur </a:t>
            </a:r>
            <a:r>
              <a:rPr lang="fr" sz="1200" b="1" i="1" dirty="0">
                <a:ea typeface="Montserrat"/>
                <a:cs typeface="Montserrat"/>
                <a:sym typeface="Montserrat"/>
              </a:rPr>
              <a:t>Free</a:t>
            </a:r>
            <a:r>
              <a:rPr lang="fr" sz="1200" dirty="0">
                <a:ea typeface="Montserrat"/>
                <a:cs typeface="Montserrat"/>
                <a:sym typeface="Montserrat"/>
              </a:rPr>
              <a:t> regroupe dans un seul et même « pack » plusieurs offres (téléphone, accès Internet, télévision). Diverses Freebox existent, auxquelles sont associées sont associés de nombreux services (qui diffèrent selon l’offre</a:t>
            </a:r>
            <a:r>
              <a:rPr lang="fr" sz="1200" dirty="0" smtClean="0">
                <a:ea typeface="Montserrat"/>
                <a:cs typeface="Montserrat"/>
                <a:sym typeface="Montserrat"/>
              </a:rPr>
              <a:t>).</a:t>
            </a:r>
          </a:p>
          <a:p>
            <a:pPr marL="0" lvl="0" indent="0" algn="just" rtl="0">
              <a:lnSpc>
                <a:spcPct val="115000"/>
              </a:lnSpc>
              <a:spcBef>
                <a:spcPts val="0"/>
              </a:spcBef>
              <a:buNone/>
            </a:pPr>
            <a:endParaRPr lang="fr" sz="1200" dirty="0">
              <a:ea typeface="Montserrat"/>
              <a:cs typeface="Montserrat"/>
              <a:sym typeface="Montserrat"/>
            </a:endParaRPr>
          </a:p>
          <a:p>
            <a:pPr marL="0" lvl="0" indent="0" algn="just" rtl="0">
              <a:lnSpc>
                <a:spcPct val="115000"/>
              </a:lnSpc>
              <a:spcBef>
                <a:spcPts val="0"/>
              </a:spcBef>
              <a:buNone/>
            </a:pPr>
            <a:r>
              <a:rPr lang="fr" sz="1200" dirty="0">
                <a:ea typeface="Montserrat"/>
                <a:cs typeface="Montserrat"/>
                <a:sym typeface="Montserrat"/>
              </a:rPr>
              <a:t>D’autre part, Free propose des réductions sur les forfaits mobiles pour ses adhérents, ainsi pour 29,90 euros, un consommateur peut bénéficier de l’offre Internet, téléphone et mobile (forfait basique : SMS illimités, 2h d’appel, 50 Mo internet).</a:t>
            </a:r>
          </a:p>
        </p:txBody>
      </p:sp>
      <p:pic>
        <p:nvPicPr>
          <p:cNvPr id="241" name="Shape 241"/>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5425525" y="2400700"/>
            <a:ext cx="3592624" cy="1638049"/>
          </a:xfrm>
          <a:prstGeom prst="rect">
            <a:avLst/>
          </a:prstGeom>
        </p:spPr>
      </p:pic>
      <p:pic>
        <p:nvPicPr>
          <p:cNvPr id="242" name="Shape 24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712025" y="1221112"/>
            <a:ext cx="1608524" cy="1115250"/>
          </a:xfrm>
          <a:prstGeom prst="rect">
            <a:avLst/>
          </a:prstGeom>
        </p:spPr>
      </p:pic>
      <p:sp>
        <p:nvSpPr>
          <p:cNvPr id="243" name="Shape 243"/>
          <p:cNvSpPr txBox="1"/>
          <p:nvPr/>
        </p:nvSpPr>
        <p:spPr>
          <a:xfrm>
            <a:off x="6727900" y="4678825"/>
            <a:ext cx="2340600" cy="4152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http://www.free.fr/adsl/index.html</a:t>
            </a:r>
            <a:r>
              <a:rPr lang="fr" sz="1100" i="1"/>
              <a:t> </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952075" y="191824"/>
            <a:ext cx="7144101" cy="4759850"/>
          </a:xfrm>
          <a:prstGeom prst="rect">
            <a:avLst/>
          </a:prstGeom>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2735800" y="1120850"/>
            <a:ext cx="4229100" cy="3322199"/>
          </a:xfrm>
          <a:prstGeom prst="rect">
            <a:avLst/>
          </a:prstGeom>
        </p:spPr>
        <p:txBody>
          <a:bodyPr lIns="91425" tIns="91425" rIns="91425" bIns="91425" anchor="t" anchorCtr="0">
            <a:noAutofit/>
          </a:bodyPr>
          <a:lstStyle/>
          <a:p>
            <a:pPr lvl="0" algn="ctr" rtl="0">
              <a:spcBef>
                <a:spcPts val="0"/>
              </a:spcBef>
              <a:buNone/>
            </a:pPr>
            <a:r>
              <a:rPr lang="fr" sz="1800" b="1" u="sng" dirty="0">
                <a:solidFill>
                  <a:srgbClr val="FF0000"/>
                </a:solidFill>
                <a:latin typeface="Calibri" panose="020F0502020204030204" pitchFamily="34" charset="0"/>
                <a:ea typeface="Montserrat"/>
                <a:cs typeface="Montserrat"/>
                <a:sym typeface="Montserrat"/>
              </a:rPr>
              <a:t>Les primes contenant:</a:t>
            </a:r>
          </a:p>
          <a:p>
            <a:pPr lvl="0" rtl="0">
              <a:spcBef>
                <a:spcPts val="0"/>
              </a:spcBef>
              <a:buNone/>
            </a:pPr>
            <a:endParaRPr sz="1800" b="1" u="sng" dirty="0">
              <a:solidFill>
                <a:srgbClr val="FF0000"/>
              </a:solidFill>
              <a:latin typeface="Calibri" panose="020F0502020204030204" pitchFamily="34" charset="0"/>
              <a:ea typeface="Montserrat"/>
              <a:cs typeface="Montserrat"/>
              <a:sym typeface="Montserrat"/>
            </a:endParaRPr>
          </a:p>
          <a:p>
            <a:pPr lvl="0" rtl="0">
              <a:spcBef>
                <a:spcPts val="0"/>
              </a:spcBef>
              <a:buNone/>
            </a:pPr>
            <a:endParaRPr sz="1800" b="1" u="sng" dirty="0">
              <a:solidFill>
                <a:srgbClr val="FF0000"/>
              </a:solidFill>
              <a:latin typeface="Calibri" panose="020F0502020204030204" pitchFamily="34" charset="0"/>
              <a:ea typeface="Montserrat"/>
              <a:cs typeface="Montserrat"/>
              <a:sym typeface="Montserrat"/>
            </a:endParaRPr>
          </a:p>
          <a:p>
            <a:pPr lvl="0" rtl="0">
              <a:spcBef>
                <a:spcPts val="0"/>
              </a:spcBef>
              <a:buNone/>
            </a:pPr>
            <a:r>
              <a:rPr lang="fr" sz="1200" dirty="0">
                <a:latin typeface="Calibri" panose="020F0502020204030204" pitchFamily="34" charset="0"/>
                <a:ea typeface="Montserrat"/>
                <a:cs typeface="Montserrat"/>
                <a:sym typeface="Montserrat"/>
              </a:rPr>
              <a:t>De nombreuses marques font des promotions sur leur produit en offrant aux clients :</a:t>
            </a:r>
          </a:p>
          <a:p>
            <a:pPr marL="457200" lvl="0" indent="-304800" rtl="0">
              <a:spcBef>
                <a:spcPts val="0"/>
              </a:spcBef>
              <a:buClr>
                <a:srgbClr val="000000"/>
              </a:buClr>
              <a:buSzPct val="100000"/>
              <a:buFont typeface="Montserrat"/>
              <a:buChar char="●"/>
            </a:pPr>
            <a:r>
              <a:rPr lang="fr" sz="1200" dirty="0">
                <a:latin typeface="Calibri" panose="020F0502020204030204" pitchFamily="34" charset="0"/>
                <a:ea typeface="Montserrat"/>
                <a:cs typeface="Montserrat"/>
                <a:sym typeface="Montserrat"/>
              </a:rPr>
              <a:t>Des packaging réutilisables (bouteille </a:t>
            </a:r>
            <a:r>
              <a:rPr lang="fr" sz="1200" b="1" i="1" dirty="0">
                <a:latin typeface="Calibri" panose="020F0502020204030204" pitchFamily="34" charset="0"/>
                <a:ea typeface="Montserrat"/>
                <a:cs typeface="Montserrat"/>
                <a:sym typeface="Montserrat"/>
              </a:rPr>
              <a:t>Evian</a:t>
            </a:r>
            <a:r>
              <a:rPr lang="fr" sz="1200" dirty="0">
                <a:latin typeface="Calibri" panose="020F0502020204030204" pitchFamily="34" charset="0"/>
                <a:ea typeface="Montserrat"/>
                <a:cs typeface="Montserrat"/>
                <a:sym typeface="Montserrat"/>
              </a:rPr>
              <a:t> qui sert de carafe, verre à moutarde </a:t>
            </a:r>
            <a:r>
              <a:rPr lang="fr" sz="1200" b="1" i="1" dirty="0">
                <a:latin typeface="Calibri" panose="020F0502020204030204" pitchFamily="34" charset="0"/>
                <a:ea typeface="Montserrat"/>
                <a:cs typeface="Montserrat"/>
                <a:sym typeface="Montserrat"/>
              </a:rPr>
              <a:t>Amora</a:t>
            </a:r>
            <a:r>
              <a:rPr lang="fr" sz="1200" dirty="0">
                <a:latin typeface="Calibri" panose="020F0502020204030204" pitchFamily="34" charset="0"/>
                <a:ea typeface="Montserrat"/>
                <a:cs typeface="Montserrat"/>
                <a:sym typeface="Montserrat"/>
              </a:rPr>
              <a:t> réutilisable, boîte en métal réutilisable (</a:t>
            </a:r>
            <a:r>
              <a:rPr lang="fr" sz="1200" b="1" i="1" dirty="0">
                <a:latin typeface="Calibri" panose="020F0502020204030204" pitchFamily="34" charset="0"/>
                <a:ea typeface="Montserrat"/>
                <a:cs typeface="Montserrat"/>
                <a:sym typeface="Montserrat"/>
              </a:rPr>
              <a:t>Alsa/Kub Or</a:t>
            </a:r>
            <a:r>
              <a:rPr lang="fr" sz="1200" dirty="0">
                <a:latin typeface="Calibri" panose="020F0502020204030204" pitchFamily="34" charset="0"/>
                <a:ea typeface="Montserrat"/>
                <a:cs typeface="Montserrat"/>
                <a:sym typeface="Montserrat"/>
              </a:rPr>
              <a:t>…)…)</a:t>
            </a:r>
          </a:p>
          <a:p>
            <a:pPr lvl="0" rtl="0">
              <a:spcBef>
                <a:spcPts val="0"/>
              </a:spcBef>
              <a:buNone/>
            </a:pPr>
            <a:endParaRPr sz="1200" dirty="0">
              <a:latin typeface="Calibri" panose="020F0502020204030204" pitchFamily="34" charset="0"/>
              <a:ea typeface="Montserrat"/>
              <a:cs typeface="Montserrat"/>
              <a:sym typeface="Montserrat"/>
            </a:endParaRPr>
          </a:p>
          <a:p>
            <a:pPr marL="457200" lvl="0" indent="-304800" rtl="0">
              <a:spcBef>
                <a:spcPts val="0"/>
              </a:spcBef>
              <a:buClr>
                <a:srgbClr val="000000"/>
              </a:buClr>
              <a:buSzPct val="100000"/>
              <a:buFont typeface="Montserrat"/>
              <a:buChar char="●"/>
            </a:pPr>
            <a:r>
              <a:rPr lang="fr" sz="1200" dirty="0">
                <a:latin typeface="Calibri" panose="020F0502020204030204" pitchFamily="34" charset="0"/>
                <a:ea typeface="Montserrat"/>
                <a:cs typeface="Montserrat"/>
                <a:sym typeface="Montserrat"/>
              </a:rPr>
              <a:t>Des verres (à bière (</a:t>
            </a:r>
            <a:r>
              <a:rPr lang="fr" sz="1200" b="1" i="1" dirty="0">
                <a:latin typeface="Calibri" panose="020F0502020204030204" pitchFamily="34" charset="0"/>
                <a:ea typeface="Montserrat"/>
                <a:cs typeface="Montserrat"/>
                <a:sym typeface="Montserrat"/>
              </a:rPr>
              <a:t>Heinneken</a:t>
            </a:r>
            <a:r>
              <a:rPr lang="fr" sz="1200" dirty="0">
                <a:latin typeface="Calibri" panose="020F0502020204030204" pitchFamily="34" charset="0"/>
                <a:ea typeface="Montserrat"/>
                <a:cs typeface="Montserrat"/>
                <a:sym typeface="Montserrat"/>
              </a:rPr>
              <a:t>), à Whisky (</a:t>
            </a:r>
            <a:r>
              <a:rPr lang="fr" sz="1200" b="1" i="1" dirty="0">
                <a:latin typeface="Calibri" panose="020F0502020204030204" pitchFamily="34" charset="0"/>
                <a:ea typeface="Montserrat"/>
                <a:cs typeface="Montserrat"/>
                <a:sym typeface="Montserrat"/>
              </a:rPr>
              <a:t>Chivas</a:t>
            </a:r>
            <a:r>
              <a:rPr lang="fr" sz="1200" dirty="0">
                <a:latin typeface="Calibri" panose="020F0502020204030204" pitchFamily="34" charset="0"/>
                <a:ea typeface="Montserrat"/>
                <a:cs typeface="Montserrat"/>
                <a:sym typeface="Montserrat"/>
              </a:rPr>
              <a:t>)…) </a:t>
            </a:r>
          </a:p>
          <a:p>
            <a:pPr lvl="0" rtl="0">
              <a:spcBef>
                <a:spcPts val="0"/>
              </a:spcBef>
              <a:buNone/>
            </a:pPr>
            <a:endParaRPr sz="1200" dirty="0">
              <a:latin typeface="Calibri" panose="020F0502020204030204" pitchFamily="34" charset="0"/>
              <a:ea typeface="Montserrat"/>
              <a:cs typeface="Montserrat"/>
              <a:sym typeface="Montserrat"/>
            </a:endParaRPr>
          </a:p>
          <a:p>
            <a:pPr marL="457200" lvl="0" indent="-304800" rtl="0">
              <a:spcBef>
                <a:spcPts val="0"/>
              </a:spcBef>
              <a:buClr>
                <a:srgbClr val="000000"/>
              </a:buClr>
              <a:buSzPct val="100000"/>
              <a:buFont typeface="Montserrat"/>
              <a:buChar char="●"/>
            </a:pPr>
            <a:r>
              <a:rPr lang="fr" sz="1200" dirty="0">
                <a:latin typeface="Calibri" panose="020F0502020204030204" pitchFamily="34" charset="0"/>
                <a:ea typeface="Montserrat"/>
                <a:cs typeface="Montserrat"/>
                <a:sym typeface="Montserrat"/>
              </a:rPr>
              <a:t>Etc.</a:t>
            </a:r>
          </a:p>
        </p:txBody>
      </p:sp>
      <p:pic>
        <p:nvPicPr>
          <p:cNvPr id="254" name="Shape 25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6964900" y="534275"/>
            <a:ext cx="1656449" cy="1756850"/>
          </a:xfrm>
          <a:prstGeom prst="rect">
            <a:avLst/>
          </a:prstGeom>
        </p:spPr>
      </p:pic>
      <p:pic>
        <p:nvPicPr>
          <p:cNvPr id="255" name="Shape 255"/>
          <p:cNvPicPr preferRelativeResize="0"/>
          <p:nvPr/>
        </p:nvPicPr>
        <p:blipFill>
          <a:blip r:embed="rId4" cstate="email">
            <a:extLst>
              <a:ext uri="{28A0092B-C50C-407E-A947-70E740481C1C}">
                <a14:useLocalDpi xmlns:a14="http://schemas.microsoft.com/office/drawing/2010/main"/>
              </a:ext>
            </a:extLst>
          </a:blip>
          <a:stretch>
            <a:fillRect/>
          </a:stretch>
        </p:blipFill>
        <p:spPr>
          <a:xfrm>
            <a:off x="6719037" y="2714050"/>
            <a:ext cx="2148174" cy="2148174"/>
          </a:xfrm>
          <a:prstGeom prst="rect">
            <a:avLst/>
          </a:prstGeom>
        </p:spPr>
      </p:pic>
      <p:pic>
        <p:nvPicPr>
          <p:cNvPr id="256" name="Shape 256"/>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408850" y="430475"/>
            <a:ext cx="1959003" cy="1654549"/>
          </a:xfrm>
          <a:prstGeom prst="rect">
            <a:avLst/>
          </a:prstGeom>
        </p:spPr>
      </p:pic>
      <p:pic>
        <p:nvPicPr>
          <p:cNvPr id="257" name="Shape 257"/>
          <p:cNvPicPr preferRelativeResize="0"/>
          <p:nvPr/>
        </p:nvPicPr>
        <p:blipFill>
          <a:blip r:embed="rId6" cstate="email">
            <a:extLst>
              <a:ext uri="{28A0092B-C50C-407E-A947-70E740481C1C}">
                <a14:useLocalDpi xmlns:a14="http://schemas.microsoft.com/office/drawing/2010/main"/>
              </a:ext>
            </a:extLst>
          </a:blip>
          <a:stretch>
            <a:fillRect/>
          </a:stretch>
        </p:blipFill>
        <p:spPr>
          <a:xfrm>
            <a:off x="43805" y="3302050"/>
            <a:ext cx="2796394" cy="1654550"/>
          </a:xfrm>
          <a:prstGeom prst="rect">
            <a:avLst/>
          </a:prstGeom>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451875" y="1284775"/>
            <a:ext cx="5492699" cy="1349700"/>
          </a:xfrm>
          <a:prstGeom prst="rect">
            <a:avLst/>
          </a:prstGeom>
        </p:spPr>
        <p:txBody>
          <a:bodyPr lIns="91425" tIns="91425" rIns="91425" bIns="91425" anchor="t" anchorCtr="0">
            <a:noAutofit/>
          </a:bodyPr>
          <a:lstStyle/>
          <a:p>
            <a:pPr lvl="0" algn="just" rtl="0">
              <a:spcBef>
                <a:spcPts val="0"/>
              </a:spcBef>
              <a:buNone/>
            </a:pPr>
            <a:r>
              <a:rPr lang="fr" sz="1200" dirty="0">
                <a:latin typeface="Calibri" panose="020F0502020204030204" pitchFamily="34" charset="0"/>
                <a:ea typeface="Montserrat"/>
                <a:cs typeface="Montserrat"/>
                <a:sym typeface="Montserrat"/>
              </a:rPr>
              <a:t>La plupart des enseignes ont inclus à leurs offres le service après-vente. Il permet aux clients, qui rencontrent un problème avec un produit, de bénéficier d’une assistance (main d’oeuvre, déplacement, remplacement…). C’est le cas de </a:t>
            </a:r>
            <a:r>
              <a:rPr lang="fr" sz="1200" b="1" i="1" dirty="0">
                <a:latin typeface="Calibri" panose="020F0502020204030204" pitchFamily="34" charset="0"/>
                <a:ea typeface="Montserrat"/>
                <a:cs typeface="Montserrat"/>
                <a:sym typeface="Montserrat"/>
              </a:rPr>
              <a:t>Décathlon</a:t>
            </a:r>
            <a:r>
              <a:rPr lang="fr" sz="1200" dirty="0">
                <a:latin typeface="Calibri" panose="020F0502020204030204" pitchFamily="34" charset="0"/>
                <a:ea typeface="Montserrat"/>
                <a:cs typeface="Montserrat"/>
                <a:sym typeface="Montserrat"/>
              </a:rPr>
              <a:t> qui propose des solutions aux clients.</a:t>
            </a:r>
          </a:p>
          <a:p>
            <a:pPr lvl="0" rtl="0">
              <a:spcBef>
                <a:spcPts val="0"/>
              </a:spcBef>
              <a:buNone/>
            </a:pPr>
            <a:endParaRPr sz="1200" dirty="0"/>
          </a:p>
          <a:p>
            <a:pPr lvl="0" rtl="0">
              <a:spcBef>
                <a:spcPts val="0"/>
              </a:spcBef>
              <a:buNone/>
            </a:pPr>
            <a:endParaRPr sz="1200" dirty="0"/>
          </a:p>
        </p:txBody>
      </p:sp>
      <p:sp>
        <p:nvSpPr>
          <p:cNvPr id="263" name="Shape 263"/>
          <p:cNvSpPr txBox="1"/>
          <p:nvPr/>
        </p:nvSpPr>
        <p:spPr>
          <a:xfrm>
            <a:off x="7058225" y="4329675"/>
            <a:ext cx="1953599" cy="556799"/>
          </a:xfrm>
          <a:prstGeom prst="rect">
            <a:avLst/>
          </a:prstGeom>
        </p:spPr>
        <p:txBody>
          <a:bodyPr lIns="91425" tIns="91425" rIns="91425" bIns="91425" anchor="t" anchorCtr="0">
            <a:noAutofit/>
          </a:bodyPr>
          <a:lstStyle/>
          <a:p>
            <a:pPr lvl="0" rtl="0">
              <a:spcBef>
                <a:spcPts val="0"/>
              </a:spcBef>
              <a:buNone/>
            </a:pPr>
            <a:r>
              <a:rPr lang="fr" sz="1100" i="1" u="sng">
                <a:solidFill>
                  <a:schemeClr val="hlink"/>
                </a:solidFill>
                <a:hlinkClick r:id="rId3"/>
              </a:rPr>
              <a:t>www.darty.com/</a:t>
            </a:r>
            <a:r>
              <a:rPr lang="fr" sz="1100" i="1"/>
              <a:t> </a:t>
            </a:r>
          </a:p>
          <a:p>
            <a:pPr lvl="0" rtl="0">
              <a:spcBef>
                <a:spcPts val="0"/>
              </a:spcBef>
              <a:buNone/>
            </a:pPr>
            <a:endParaRPr sz="1100" i="1"/>
          </a:p>
          <a:p>
            <a:pPr>
              <a:spcBef>
                <a:spcPts val="0"/>
              </a:spcBef>
              <a:buNone/>
            </a:pPr>
            <a:r>
              <a:rPr lang="fr" sz="1100" i="1" u="sng">
                <a:solidFill>
                  <a:schemeClr val="hlink"/>
                </a:solidFill>
                <a:hlinkClick r:id="rId4"/>
              </a:rPr>
              <a:t>http://www.decathlon.fr/</a:t>
            </a:r>
            <a:r>
              <a:rPr lang="fr" sz="1100" i="1"/>
              <a:t> </a:t>
            </a:r>
          </a:p>
        </p:txBody>
      </p:sp>
      <p:pic>
        <p:nvPicPr>
          <p:cNvPr id="264" name="Shape 264"/>
          <p:cNvPicPr preferRelativeResize="0"/>
          <p:nvPr/>
        </p:nvPicPr>
        <p:blipFill>
          <a:blip r:embed="rId5" cstate="email">
            <a:extLst>
              <a:ext uri="{28A0092B-C50C-407E-A947-70E740481C1C}">
                <a14:useLocalDpi xmlns:a14="http://schemas.microsoft.com/office/drawing/2010/main"/>
              </a:ext>
            </a:extLst>
          </a:blip>
          <a:stretch>
            <a:fillRect/>
          </a:stretch>
        </p:blipFill>
        <p:spPr>
          <a:xfrm>
            <a:off x="6067300" y="1408900"/>
            <a:ext cx="2727526" cy="794849"/>
          </a:xfrm>
          <a:prstGeom prst="rect">
            <a:avLst/>
          </a:prstGeom>
        </p:spPr>
      </p:pic>
      <p:sp>
        <p:nvSpPr>
          <p:cNvPr id="265" name="Shape 265"/>
          <p:cNvSpPr txBox="1"/>
          <p:nvPr/>
        </p:nvSpPr>
        <p:spPr>
          <a:xfrm>
            <a:off x="2367725" y="3385925"/>
            <a:ext cx="3963900" cy="1227000"/>
          </a:xfrm>
          <a:prstGeom prst="rect">
            <a:avLst/>
          </a:prstGeom>
        </p:spPr>
        <p:txBody>
          <a:bodyPr lIns="91425" tIns="91425" rIns="91425" bIns="91425" anchor="t" anchorCtr="0">
            <a:noAutofit/>
          </a:bodyPr>
          <a:lstStyle/>
          <a:p>
            <a:pPr algn="just">
              <a:spcBef>
                <a:spcPts val="0"/>
              </a:spcBef>
              <a:buNone/>
            </a:pPr>
            <a:r>
              <a:rPr lang="fr" sz="1200" dirty="0">
                <a:solidFill>
                  <a:schemeClr val="dk1"/>
                </a:solidFill>
                <a:latin typeface="Calibri" panose="020F0502020204030204" pitchFamily="34" charset="0"/>
                <a:ea typeface="Montserrat"/>
                <a:cs typeface="Montserrat"/>
                <a:sym typeface="Montserrat"/>
              </a:rPr>
              <a:t>Il en est de même au niveau des extensions de garantie proposées par </a:t>
            </a:r>
            <a:r>
              <a:rPr lang="fr" sz="1200" b="1" i="1" dirty="0">
                <a:solidFill>
                  <a:schemeClr val="dk1"/>
                </a:solidFill>
                <a:latin typeface="Calibri" panose="020F0502020204030204" pitchFamily="34" charset="0"/>
                <a:ea typeface="Montserrat"/>
                <a:cs typeface="Montserrat"/>
                <a:sym typeface="Montserrat"/>
              </a:rPr>
              <a:t>Darty</a:t>
            </a:r>
            <a:r>
              <a:rPr lang="fr" sz="1200" dirty="0">
                <a:solidFill>
                  <a:schemeClr val="dk1"/>
                </a:solidFill>
                <a:latin typeface="Calibri" panose="020F0502020204030204" pitchFamily="34" charset="0"/>
                <a:ea typeface="Montserrat"/>
                <a:cs typeface="Montserrat"/>
                <a:sym typeface="Montserrat"/>
              </a:rPr>
              <a:t> par exemple, qui assurent une garantie des produits achetés pendant 1 à 3 ans supplémentaires.</a:t>
            </a:r>
          </a:p>
        </p:txBody>
      </p:sp>
      <p:sp>
        <p:nvSpPr>
          <p:cNvPr id="266" name="Shape 266"/>
          <p:cNvSpPr txBox="1"/>
          <p:nvPr/>
        </p:nvSpPr>
        <p:spPr>
          <a:xfrm>
            <a:off x="451875" y="328100"/>
            <a:ext cx="6332699" cy="5567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fr" sz="1800" b="1" u="sng" dirty="0">
                <a:solidFill>
                  <a:srgbClr val="FF0000"/>
                </a:solidFill>
                <a:latin typeface="Calibri" panose="020F0502020204030204" pitchFamily="34" charset="0"/>
                <a:ea typeface="Montserrat"/>
                <a:cs typeface="Montserrat"/>
                <a:sym typeface="Montserrat"/>
              </a:rPr>
              <a:t>Service après-vente et extension de garantie:</a:t>
            </a:r>
          </a:p>
          <a:p>
            <a:pPr lvl="0" rtl="0">
              <a:spcBef>
                <a:spcPts val="0"/>
              </a:spcBef>
              <a:buClr>
                <a:schemeClr val="dk1"/>
              </a:buClr>
              <a:buFont typeface="Arial"/>
              <a:buNone/>
            </a:pPr>
            <a:endParaRPr sz="1200" dirty="0">
              <a:solidFill>
                <a:schemeClr val="dk1"/>
              </a:solidFill>
            </a:endParaRPr>
          </a:p>
          <a:p>
            <a:pPr>
              <a:spcBef>
                <a:spcPts val="0"/>
              </a:spcBef>
              <a:buNone/>
            </a:pPr>
            <a:endParaRPr dirty="0"/>
          </a:p>
        </p:txBody>
      </p:sp>
      <p:pic>
        <p:nvPicPr>
          <p:cNvPr id="267" name="Shape 267"/>
          <p:cNvPicPr preferRelativeResize="0"/>
          <p:nvPr/>
        </p:nvPicPr>
        <p:blipFill>
          <a:blip r:embed="rId6" cstate="email">
            <a:extLst>
              <a:ext uri="{28A0092B-C50C-407E-A947-70E740481C1C}">
                <a14:useLocalDpi xmlns:a14="http://schemas.microsoft.com/office/drawing/2010/main"/>
              </a:ext>
            </a:extLst>
          </a:blip>
          <a:stretch>
            <a:fillRect/>
          </a:stretch>
        </p:blipFill>
        <p:spPr>
          <a:xfrm>
            <a:off x="650100" y="3099125"/>
            <a:ext cx="1513800" cy="1513800"/>
          </a:xfrm>
          <a:prstGeom prst="rect">
            <a:avLst/>
          </a:prstGeom>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r" dirty="0">
                <a:ea typeface="Ubuntu"/>
                <a:cs typeface="Ubuntu"/>
                <a:sym typeface="Ubuntu"/>
              </a:rPr>
              <a:t>3.2.3 Fidélisation</a:t>
            </a:r>
          </a:p>
        </p:txBody>
      </p:sp>
      <p:sp>
        <p:nvSpPr>
          <p:cNvPr id="273" name="Shape 273"/>
          <p:cNvSpPr txBox="1">
            <a:spLocks noGrp="1"/>
          </p:cNvSpPr>
          <p:nvPr>
            <p:ph type="body" idx="1"/>
          </p:nvPr>
        </p:nvSpPr>
        <p:spPr>
          <a:xfrm>
            <a:off x="457200" y="1200150"/>
            <a:ext cx="5506199" cy="548699"/>
          </a:xfrm>
          <a:prstGeom prst="rect">
            <a:avLst/>
          </a:prstGeom>
        </p:spPr>
        <p:txBody>
          <a:bodyPr lIns="91425" tIns="91425" rIns="91425" bIns="91425" anchor="t" anchorCtr="0">
            <a:noAutofit/>
          </a:bodyPr>
          <a:lstStyle/>
          <a:p>
            <a:pPr lvl="0" rtl="0">
              <a:spcBef>
                <a:spcPts val="0"/>
              </a:spcBef>
              <a:buNone/>
            </a:pPr>
            <a:r>
              <a:rPr lang="fr" sz="1800" b="1" u="sng" dirty="0">
                <a:solidFill>
                  <a:srgbClr val="FF0000"/>
                </a:solidFill>
                <a:ea typeface="Montserrat"/>
                <a:cs typeface="Montserrat"/>
                <a:sym typeface="Montserrat"/>
              </a:rPr>
              <a:t>Les cartes:</a:t>
            </a:r>
          </a:p>
          <a:p>
            <a:pPr lvl="0" algn="just" rtl="0">
              <a:spcBef>
                <a:spcPts val="0"/>
              </a:spcBef>
              <a:buNone/>
            </a:pPr>
            <a:endParaRPr sz="1200" dirty="0">
              <a:latin typeface="Montserrat"/>
              <a:ea typeface="Montserrat"/>
              <a:cs typeface="Montserrat"/>
              <a:sym typeface="Montserrat"/>
            </a:endParaRPr>
          </a:p>
          <a:p>
            <a:pPr lvl="0" rtl="0">
              <a:spcBef>
                <a:spcPts val="0"/>
              </a:spcBef>
              <a:buNone/>
            </a:pPr>
            <a:endParaRPr sz="1200" dirty="0">
              <a:latin typeface="Montserrat"/>
              <a:ea typeface="Montserrat"/>
              <a:cs typeface="Montserrat"/>
              <a:sym typeface="Montserrat"/>
            </a:endParaRPr>
          </a:p>
          <a:p>
            <a:pPr lvl="0" rtl="0">
              <a:spcBef>
                <a:spcPts val="0"/>
              </a:spcBef>
              <a:buNone/>
            </a:pPr>
            <a:endParaRPr sz="1200" dirty="0">
              <a:latin typeface="Montserrat"/>
              <a:ea typeface="Montserrat"/>
              <a:cs typeface="Montserrat"/>
              <a:sym typeface="Montserrat"/>
            </a:endParaRPr>
          </a:p>
          <a:p>
            <a:pPr lvl="0" rtl="0">
              <a:spcBef>
                <a:spcPts val="0"/>
              </a:spcBef>
              <a:buNone/>
            </a:pPr>
            <a:endParaRPr sz="1200" dirty="0">
              <a:latin typeface="Montserrat"/>
              <a:ea typeface="Montserrat"/>
              <a:cs typeface="Montserrat"/>
              <a:sym typeface="Montserrat"/>
            </a:endParaRPr>
          </a:p>
          <a:p>
            <a:pPr lvl="0" rtl="0">
              <a:spcBef>
                <a:spcPts val="0"/>
              </a:spcBef>
              <a:buNone/>
            </a:pPr>
            <a:endParaRPr sz="1200" dirty="0">
              <a:latin typeface="Montserrat"/>
              <a:ea typeface="Montserrat"/>
              <a:cs typeface="Montserrat"/>
              <a:sym typeface="Montserrat"/>
            </a:endParaRPr>
          </a:p>
        </p:txBody>
      </p:sp>
      <p:pic>
        <p:nvPicPr>
          <p:cNvPr id="274" name="Shape 2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6352199" y="3171425"/>
            <a:ext cx="2650174" cy="1741924"/>
          </a:xfrm>
          <a:prstGeom prst="rect">
            <a:avLst/>
          </a:prstGeom>
        </p:spPr>
      </p:pic>
      <p:sp>
        <p:nvSpPr>
          <p:cNvPr id="275" name="Shape 275"/>
          <p:cNvSpPr txBox="1"/>
          <p:nvPr/>
        </p:nvSpPr>
        <p:spPr>
          <a:xfrm>
            <a:off x="973450" y="4055950"/>
            <a:ext cx="5313300" cy="857400"/>
          </a:xfrm>
          <a:prstGeom prst="rect">
            <a:avLst/>
          </a:prstGeom>
        </p:spPr>
        <p:txBody>
          <a:bodyPr lIns="91425" tIns="91425" rIns="91425" bIns="91425" anchor="t" anchorCtr="0">
            <a:noAutofit/>
          </a:bodyPr>
          <a:lstStyle/>
          <a:p>
            <a:pPr algn="just">
              <a:spcBef>
                <a:spcPts val="0"/>
              </a:spcBef>
              <a:buNone/>
            </a:pPr>
            <a:r>
              <a:rPr lang="fr" sz="1200" b="1" i="1" dirty="0">
                <a:solidFill>
                  <a:schemeClr val="dk1"/>
                </a:solidFill>
                <a:latin typeface="Calibri" panose="020F0502020204030204" pitchFamily="34" charset="0"/>
                <a:ea typeface="Montserrat"/>
                <a:cs typeface="Montserrat"/>
                <a:sym typeface="Montserrat"/>
              </a:rPr>
              <a:t>Yves Rocher</a:t>
            </a:r>
            <a:r>
              <a:rPr lang="fr" sz="1200" dirty="0">
                <a:solidFill>
                  <a:schemeClr val="dk1"/>
                </a:solidFill>
                <a:latin typeface="Calibri" panose="020F0502020204030204" pitchFamily="34" charset="0"/>
                <a:ea typeface="Montserrat"/>
                <a:cs typeface="Montserrat"/>
                <a:sym typeface="Montserrat"/>
              </a:rPr>
              <a:t> envoie chaque année, à la date anniversaire de ses clientes fidèles, une carte anniversaire avec des offres exclusives.</a:t>
            </a:r>
          </a:p>
        </p:txBody>
      </p:sp>
      <p:sp>
        <p:nvSpPr>
          <p:cNvPr id="276" name="Shape 276"/>
          <p:cNvSpPr txBox="1"/>
          <p:nvPr/>
        </p:nvSpPr>
        <p:spPr>
          <a:xfrm>
            <a:off x="2160125" y="2601287"/>
            <a:ext cx="3760199" cy="1033799"/>
          </a:xfrm>
          <a:prstGeom prst="rect">
            <a:avLst/>
          </a:prstGeom>
        </p:spPr>
        <p:txBody>
          <a:bodyPr lIns="91425" tIns="91425" rIns="91425" bIns="91425" anchor="t" anchorCtr="0">
            <a:noAutofit/>
          </a:bodyPr>
          <a:lstStyle/>
          <a:p>
            <a:pPr algn="just">
              <a:spcBef>
                <a:spcPts val="0"/>
              </a:spcBef>
              <a:buNone/>
            </a:pPr>
            <a:r>
              <a:rPr lang="fr" sz="1200" b="1" i="1" dirty="0">
                <a:solidFill>
                  <a:schemeClr val="dk1"/>
                </a:solidFill>
                <a:latin typeface="Calibri" panose="020F0502020204030204" pitchFamily="34" charset="0"/>
                <a:ea typeface="Montserrat"/>
                <a:cs typeface="Montserrat"/>
                <a:sym typeface="Montserrat"/>
              </a:rPr>
              <a:t>Promod</a:t>
            </a:r>
            <a:r>
              <a:rPr lang="fr" sz="1200" dirty="0">
                <a:solidFill>
                  <a:schemeClr val="dk1"/>
                </a:solidFill>
                <a:latin typeface="Calibri" panose="020F0502020204030204" pitchFamily="34" charset="0"/>
                <a:ea typeface="Montserrat"/>
                <a:cs typeface="Montserrat"/>
                <a:sym typeface="Montserrat"/>
              </a:rPr>
              <a:t> a développé une carte de fidélité qui permet, via un système de points, d'obtenir des bons et chèques cadeaux. De plus, grâce à cette carte, les clientes ont accès aux “pré-soldes” et bénéficient de soldes exclusives.</a:t>
            </a:r>
          </a:p>
        </p:txBody>
      </p:sp>
      <p:pic>
        <p:nvPicPr>
          <p:cNvPr id="277" name="Shape 277"/>
          <p:cNvPicPr preferRelativeResize="0"/>
          <p:nvPr/>
        </p:nvPicPr>
        <p:blipFill>
          <a:blip r:embed="rId4" cstate="email">
            <a:extLst>
              <a:ext uri="{28A0092B-C50C-407E-A947-70E740481C1C}">
                <a14:useLocalDpi xmlns:a14="http://schemas.microsoft.com/office/drawing/2010/main"/>
              </a:ext>
            </a:extLst>
          </a:blip>
          <a:stretch>
            <a:fillRect/>
          </a:stretch>
        </p:blipFill>
        <p:spPr>
          <a:xfrm>
            <a:off x="199575" y="2555412"/>
            <a:ext cx="1847275" cy="1236475"/>
          </a:xfrm>
          <a:prstGeom prst="rect">
            <a:avLst/>
          </a:prstGeom>
        </p:spPr>
      </p:pic>
      <p:pic>
        <p:nvPicPr>
          <p:cNvPr id="278" name="Shape 278"/>
          <p:cNvPicPr preferRelativeResize="0"/>
          <p:nvPr/>
        </p:nvPicPr>
        <p:blipFill>
          <a:blip r:embed="rId5" cstate="email">
            <a:extLst>
              <a:ext uri="{28A0092B-C50C-407E-A947-70E740481C1C}">
                <a14:useLocalDpi xmlns:a14="http://schemas.microsoft.com/office/drawing/2010/main"/>
              </a:ext>
            </a:extLst>
          </a:blip>
          <a:stretch>
            <a:fillRect/>
          </a:stretch>
        </p:blipFill>
        <p:spPr>
          <a:xfrm>
            <a:off x="6623225" y="1262762"/>
            <a:ext cx="1658525" cy="1658525"/>
          </a:xfrm>
          <a:prstGeom prst="rect">
            <a:avLst/>
          </a:prstGeom>
        </p:spPr>
      </p:pic>
      <p:sp>
        <p:nvSpPr>
          <p:cNvPr id="279" name="Shape 279"/>
          <p:cNvSpPr txBox="1"/>
          <p:nvPr/>
        </p:nvSpPr>
        <p:spPr>
          <a:xfrm>
            <a:off x="2226175" y="1588350"/>
            <a:ext cx="4600200" cy="743100"/>
          </a:xfrm>
          <a:prstGeom prst="rect">
            <a:avLst/>
          </a:prstGeom>
        </p:spPr>
        <p:txBody>
          <a:bodyPr lIns="91425" tIns="91425" rIns="91425" bIns="91425" anchor="t" anchorCtr="0">
            <a:noAutofit/>
          </a:bodyPr>
          <a:lstStyle/>
          <a:p>
            <a:pPr>
              <a:spcBef>
                <a:spcPts val="0"/>
              </a:spcBef>
              <a:buNone/>
            </a:pPr>
            <a:r>
              <a:rPr lang="fr" sz="1200" b="1" i="1" dirty="0">
                <a:solidFill>
                  <a:schemeClr val="dk1"/>
                </a:solidFill>
                <a:latin typeface="Calibri" panose="020F0502020204030204" pitchFamily="34" charset="0"/>
                <a:ea typeface="Montserrat"/>
                <a:cs typeface="Montserrat"/>
                <a:sym typeface="Montserrat"/>
              </a:rPr>
              <a:t>Sephora</a:t>
            </a:r>
            <a:r>
              <a:rPr lang="fr" sz="1200" dirty="0">
                <a:solidFill>
                  <a:schemeClr val="dk1"/>
                </a:solidFill>
                <a:latin typeface="Calibri" panose="020F0502020204030204" pitchFamily="34" charset="0"/>
                <a:ea typeface="Montserrat"/>
                <a:cs typeface="Montserrat"/>
                <a:sym typeface="Montserrat"/>
              </a:rPr>
              <a:t> propose à ses clients des cartes cadeaux, qui permettent de capter de nouveaux clients et fidéliser ceux existants.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51575" y="1593000"/>
            <a:ext cx="8408700" cy="1159799"/>
          </a:xfrm>
          <a:prstGeom prst="rect">
            <a:avLst/>
          </a:prstGeom>
        </p:spPr>
        <p:txBody>
          <a:bodyPr lIns="91425" tIns="91425" rIns="91425" bIns="91425" anchor="t" anchorCtr="0">
            <a:noAutofit/>
          </a:bodyPr>
          <a:lstStyle/>
          <a:p>
            <a:pPr>
              <a:spcBef>
                <a:spcPts val="0"/>
              </a:spcBef>
              <a:buNone/>
            </a:pPr>
            <a:r>
              <a:rPr lang="fr" sz="6500" dirty="0">
                <a:solidFill>
                  <a:srgbClr val="CC0000"/>
                </a:solidFill>
                <a:latin typeface="Georgia" panose="02040502050405020303" pitchFamily="18" charset="0"/>
                <a:ea typeface="Righteous"/>
                <a:cs typeface="Righteous"/>
                <a:sym typeface="Righteous"/>
              </a:rPr>
              <a:t>1. Introduction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397700" y="1257487"/>
            <a:ext cx="8198699" cy="1502999"/>
          </a:xfrm>
          <a:prstGeom prst="rect">
            <a:avLst/>
          </a:prstGeom>
        </p:spPr>
        <p:txBody>
          <a:bodyPr lIns="91425" tIns="91425" rIns="91425" bIns="91425" anchor="t" anchorCtr="0">
            <a:noAutofit/>
          </a:bodyPr>
          <a:lstStyle/>
          <a:p>
            <a:pPr lvl="0" rtl="0">
              <a:lnSpc>
                <a:spcPct val="115000"/>
              </a:lnSpc>
              <a:spcBef>
                <a:spcPts val="0"/>
              </a:spcBef>
              <a:buNone/>
            </a:pPr>
            <a:r>
              <a:rPr lang="fr" sz="1200" b="1" i="1" dirty="0">
                <a:solidFill>
                  <a:schemeClr val="dk1"/>
                </a:solidFill>
                <a:latin typeface="Calibri" panose="020F0502020204030204" pitchFamily="34" charset="0"/>
                <a:ea typeface="Montserrat"/>
                <a:cs typeface="Montserrat"/>
                <a:sym typeface="Montserrat"/>
              </a:rPr>
              <a:t>Fidzup</a:t>
            </a:r>
            <a:r>
              <a:rPr lang="fr" sz="1200" dirty="0">
                <a:solidFill>
                  <a:schemeClr val="dk1"/>
                </a:solidFill>
                <a:latin typeface="Calibri" panose="020F0502020204030204" pitchFamily="34" charset="0"/>
                <a:ea typeface="Montserrat"/>
                <a:cs typeface="Montserrat"/>
                <a:sym typeface="Montserrat"/>
              </a:rPr>
              <a:t> a anticipé la nouvelle tendance du mobile, qui est devenu un canal de communication majeur. Ainsi l’entreprise propose des solutions de marketing mobile pour fidéliser de façon ludique le consommateur. </a:t>
            </a:r>
          </a:p>
          <a:p>
            <a:pPr lvl="0" rtl="0">
              <a:lnSpc>
                <a:spcPct val="115000"/>
              </a:lnSpc>
              <a:spcBef>
                <a:spcPts val="0"/>
              </a:spcBef>
              <a:buNone/>
            </a:pPr>
            <a:r>
              <a:rPr lang="fr" sz="1200" dirty="0">
                <a:solidFill>
                  <a:schemeClr val="dk1"/>
                </a:solidFill>
                <a:latin typeface="Calibri" panose="020F0502020204030204" pitchFamily="34" charset="0"/>
                <a:ea typeface="Montserrat"/>
                <a:cs typeface="Montserrat"/>
                <a:sym typeface="Montserrat"/>
              </a:rPr>
              <a:t>Fidzup place donc le mobile au centre de la relation client en lançant les premières applications permettant de fidéliser et récompenser le consommateur à chaque passage en magasin. Le cumul de points ou de bonus par simple visite sur point de vente donne droit au déblocage de cadeaux ou autres récompenses promotionnelles via des jeux amusants: grattage, roulette de casino, secousse </a:t>
            </a:r>
            <a:r>
              <a:rPr lang="fr" sz="1200" dirty="0" smtClean="0">
                <a:solidFill>
                  <a:schemeClr val="dk1"/>
                </a:solidFill>
                <a:latin typeface="Calibri" panose="020F0502020204030204" pitchFamily="34" charset="0"/>
                <a:ea typeface="Montserrat"/>
                <a:cs typeface="Montserrat"/>
                <a:sym typeface="Montserrat"/>
              </a:rPr>
              <a:t>mobile…</a:t>
            </a:r>
            <a:endParaRPr lang="fr" sz="1200" dirty="0">
              <a:solidFill>
                <a:schemeClr val="dk1"/>
              </a:solidFill>
              <a:latin typeface="Calibri" panose="020F0502020204030204" pitchFamily="34" charset="0"/>
              <a:ea typeface="Montserrat"/>
              <a:cs typeface="Montserrat"/>
              <a:sym typeface="Montserrat"/>
            </a:endParaRPr>
          </a:p>
          <a:p>
            <a:pPr lvl="0" rtl="0">
              <a:lnSpc>
                <a:spcPct val="115000"/>
              </a:lnSpc>
              <a:spcBef>
                <a:spcPts val="0"/>
              </a:spcBef>
              <a:buNone/>
            </a:pPr>
            <a:endParaRPr sz="1100" dirty="0">
              <a:solidFill>
                <a:schemeClr val="dk1"/>
              </a:solidFill>
            </a:endParaRPr>
          </a:p>
          <a:p>
            <a:pPr>
              <a:spcBef>
                <a:spcPts val="0"/>
              </a:spcBef>
              <a:buNone/>
            </a:pPr>
            <a:endParaRPr dirty="0"/>
          </a:p>
        </p:txBody>
      </p:sp>
      <p:sp>
        <p:nvSpPr>
          <p:cNvPr id="285" name="Shape 285"/>
          <p:cNvSpPr txBox="1"/>
          <p:nvPr/>
        </p:nvSpPr>
        <p:spPr>
          <a:xfrm>
            <a:off x="4321300" y="4499525"/>
            <a:ext cx="4690500" cy="386999"/>
          </a:xfrm>
          <a:prstGeom prst="rect">
            <a:avLst/>
          </a:prstGeom>
        </p:spPr>
        <p:txBody>
          <a:bodyPr lIns="91425" tIns="91425" rIns="91425" bIns="91425" anchor="t" anchorCtr="0">
            <a:noAutofit/>
          </a:bodyPr>
          <a:lstStyle/>
          <a:p>
            <a:pPr>
              <a:spcBef>
                <a:spcPts val="0"/>
              </a:spcBef>
              <a:buNone/>
            </a:pPr>
            <a:r>
              <a:rPr lang="fr" sz="1100" i="1" u="sng">
                <a:solidFill>
                  <a:schemeClr val="hlink"/>
                </a:solidFill>
                <a:latin typeface="Montserrat"/>
                <a:ea typeface="Montserrat"/>
                <a:cs typeface="Montserrat"/>
                <a:sym typeface="Montserrat"/>
                <a:hlinkClick r:id="rId3"/>
              </a:rPr>
              <a:t>http://www.valeurdimage.com/IMG/pdf/DP_Fidzup_ok.pdf</a:t>
            </a:r>
            <a:r>
              <a:rPr lang="fr" sz="1100" i="1">
                <a:latin typeface="Montserrat"/>
                <a:ea typeface="Montserrat"/>
                <a:cs typeface="Montserrat"/>
                <a:sym typeface="Montserrat"/>
              </a:rPr>
              <a:t> </a:t>
            </a:r>
          </a:p>
        </p:txBody>
      </p:sp>
      <p:pic>
        <p:nvPicPr>
          <p:cNvPr id="286" name="Shape 286"/>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612425" y="2946650"/>
            <a:ext cx="3251100" cy="2014550"/>
          </a:xfrm>
          <a:prstGeom prst="rect">
            <a:avLst/>
          </a:prstGeom>
        </p:spPr>
      </p:pic>
      <p:pic>
        <p:nvPicPr>
          <p:cNvPr id="287" name="Shape 287"/>
          <p:cNvPicPr preferRelativeResize="0"/>
          <p:nvPr/>
        </p:nvPicPr>
        <p:blipFill>
          <a:blip r:embed="rId5" cstate="email">
            <a:extLst>
              <a:ext uri="{28A0092B-C50C-407E-A947-70E740481C1C}">
                <a14:useLocalDpi xmlns:a14="http://schemas.microsoft.com/office/drawing/2010/main"/>
              </a:ext>
            </a:extLst>
          </a:blip>
          <a:stretch>
            <a:fillRect/>
          </a:stretch>
        </p:blipFill>
        <p:spPr>
          <a:xfrm>
            <a:off x="6626650" y="265650"/>
            <a:ext cx="1969749" cy="982950"/>
          </a:xfrm>
          <a:prstGeom prst="rect">
            <a:avLst/>
          </a:prstGeom>
        </p:spPr>
      </p:pic>
      <p:sp>
        <p:nvSpPr>
          <p:cNvPr id="288" name="Shape 288"/>
          <p:cNvSpPr txBox="1"/>
          <p:nvPr/>
        </p:nvSpPr>
        <p:spPr>
          <a:xfrm>
            <a:off x="447000" y="744625"/>
            <a:ext cx="1400099" cy="326700"/>
          </a:xfrm>
          <a:prstGeom prst="rect">
            <a:avLst/>
          </a:prstGeom>
        </p:spPr>
        <p:txBody>
          <a:bodyPr lIns="91425" tIns="91425" rIns="91425" bIns="91425" anchor="t" anchorCtr="0">
            <a:noAutofit/>
          </a:bodyPr>
          <a:lstStyle/>
          <a:p>
            <a:pPr>
              <a:spcBef>
                <a:spcPts val="0"/>
              </a:spcBef>
              <a:buNone/>
            </a:pPr>
            <a:r>
              <a:rPr lang="fr" sz="1800" b="1" u="sng" dirty="0">
                <a:solidFill>
                  <a:srgbClr val="FF0000"/>
                </a:solidFill>
                <a:latin typeface="Calibri" panose="020F0502020204030204" pitchFamily="34" charset="0"/>
                <a:ea typeface="Montserrat"/>
                <a:cs typeface="Montserrat"/>
                <a:sym typeface="Montserrat"/>
              </a:rPr>
              <a:t>Fidzup</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r" dirty="0">
                <a:ea typeface="Ubuntu"/>
                <a:cs typeface="Ubuntu"/>
                <a:sym typeface="Ubuntu"/>
              </a:rPr>
              <a:t>3.2.4 Personnalisation	</a:t>
            </a:r>
          </a:p>
        </p:txBody>
      </p:sp>
      <p:sp>
        <p:nvSpPr>
          <p:cNvPr id="294" name="Shape 294"/>
          <p:cNvSpPr txBox="1">
            <a:spLocks noGrp="1"/>
          </p:cNvSpPr>
          <p:nvPr>
            <p:ph type="body" idx="1"/>
          </p:nvPr>
        </p:nvSpPr>
        <p:spPr>
          <a:xfrm>
            <a:off x="457200" y="1209475"/>
            <a:ext cx="8360399" cy="3716999"/>
          </a:xfrm>
          <a:prstGeom prst="rect">
            <a:avLst/>
          </a:prstGeom>
        </p:spPr>
        <p:txBody>
          <a:bodyPr lIns="91425" tIns="91425" rIns="91425" bIns="91425" anchor="t" anchorCtr="0">
            <a:noAutofit/>
          </a:bodyPr>
          <a:lstStyle/>
          <a:p>
            <a:pPr lvl="0" algn="just" rtl="0">
              <a:spcBef>
                <a:spcPts val="0"/>
              </a:spcBef>
              <a:buNone/>
            </a:pPr>
            <a:r>
              <a:rPr lang="fr" sz="1800" b="1" u="sng" dirty="0">
                <a:solidFill>
                  <a:srgbClr val="FF0000"/>
                </a:solidFill>
                <a:ea typeface="Montserrat"/>
                <a:cs typeface="Montserrat"/>
                <a:sym typeface="Montserrat"/>
              </a:rPr>
              <a:t>Personnalisation anticipée :</a:t>
            </a:r>
            <a:r>
              <a:rPr lang="fr" sz="1100" u="sng" dirty="0">
                <a:ea typeface="Montserrat"/>
                <a:cs typeface="Montserrat"/>
                <a:sym typeface="Montserrat"/>
              </a:rPr>
              <a:t> </a:t>
            </a:r>
          </a:p>
          <a:p>
            <a:pPr lvl="0" algn="just" rtl="0">
              <a:spcBef>
                <a:spcPts val="0"/>
              </a:spcBef>
              <a:buNone/>
            </a:pPr>
            <a:endParaRPr sz="1100" dirty="0">
              <a:ea typeface="Montserrat"/>
              <a:cs typeface="Montserrat"/>
              <a:sym typeface="Montserrat"/>
            </a:endParaRPr>
          </a:p>
          <a:p>
            <a:pPr marL="0" lvl="0" indent="0" algn="just" rtl="0">
              <a:spcBef>
                <a:spcPts val="0"/>
              </a:spcBef>
              <a:buNone/>
            </a:pPr>
            <a:r>
              <a:rPr lang="fr" sz="1200" b="1" i="1" dirty="0">
                <a:ea typeface="Montserrat"/>
                <a:cs typeface="Montserrat"/>
                <a:sym typeface="Montserrat"/>
              </a:rPr>
              <a:t>Big Bang Chocolat</a:t>
            </a:r>
            <a:r>
              <a:rPr lang="fr" sz="1200" dirty="0">
                <a:ea typeface="Montserrat"/>
                <a:cs typeface="Montserrat"/>
                <a:sym typeface="Montserrat"/>
              </a:rPr>
              <a:t> propose à ses clients de composer leur propre tablette de chocolat avec les ingrédients de leur choix. Ils peuvent ainsi composer leur plaquette selon leur préférence et créer des goûts étonnants. </a:t>
            </a:r>
          </a:p>
          <a:p>
            <a:pPr marL="0" lvl="0" indent="0" algn="just" rtl="0">
              <a:spcBef>
                <a:spcPts val="0"/>
              </a:spcBef>
              <a:buNone/>
            </a:pPr>
            <a:r>
              <a:rPr lang="fr" sz="1200" dirty="0">
                <a:ea typeface="Montserrat"/>
                <a:cs typeface="Montserrat"/>
                <a:sym typeface="Montserrat"/>
              </a:rPr>
              <a:t>Pour cela, le consommateur doit :</a:t>
            </a:r>
          </a:p>
          <a:p>
            <a:pPr marL="357188" lvl="0" indent="0" algn="just" rtl="0">
              <a:spcBef>
                <a:spcPts val="0"/>
              </a:spcBef>
              <a:buNone/>
            </a:pPr>
            <a:r>
              <a:rPr lang="fr" sz="1200" dirty="0">
                <a:ea typeface="Montserrat"/>
                <a:cs typeface="Montserrat"/>
                <a:sym typeface="Montserrat"/>
              </a:rPr>
              <a:t>1. Choisir une des bases de chocolat bio équitable : blanc, noir, au lait, à la cannelle, au thé vert…</a:t>
            </a:r>
          </a:p>
          <a:p>
            <a:pPr marL="0" lvl="0" indent="0" algn="just" rtl="0">
              <a:spcBef>
                <a:spcPts val="0"/>
              </a:spcBef>
              <a:buNone/>
            </a:pPr>
            <a:endParaRPr sz="1200" dirty="0">
              <a:ea typeface="Montserrat"/>
              <a:cs typeface="Montserrat"/>
              <a:sym typeface="Montserrat"/>
            </a:endParaRPr>
          </a:p>
          <a:p>
            <a:pPr marL="0" lvl="0" indent="357188" algn="just" rtl="0">
              <a:spcBef>
                <a:spcPts val="0"/>
              </a:spcBef>
              <a:buNone/>
            </a:pPr>
            <a:r>
              <a:rPr lang="fr" sz="1200" dirty="0">
                <a:ea typeface="Montserrat"/>
                <a:cs typeface="Montserrat"/>
                <a:sym typeface="Montserrat"/>
              </a:rPr>
              <a:t>2. Ajouter les ingrédients de son choix : </a:t>
            </a:r>
          </a:p>
          <a:p>
            <a:pPr marL="804863" lvl="0" indent="-174625" algn="just" rtl="0">
              <a:spcBef>
                <a:spcPts val="0"/>
              </a:spcBef>
              <a:buClr>
                <a:schemeClr val="dk1"/>
              </a:buClr>
              <a:buSzPct val="100000"/>
              <a:buFont typeface="Arial"/>
              <a:buChar char="●"/>
            </a:pPr>
            <a:r>
              <a:rPr lang="fr" sz="1200" dirty="0">
                <a:ea typeface="Montserrat"/>
                <a:cs typeface="Montserrat"/>
                <a:sym typeface="Montserrat"/>
              </a:rPr>
              <a:t>Céréales : riz soufflé, cornflakes, popcorn …</a:t>
            </a:r>
          </a:p>
          <a:p>
            <a:pPr marL="804863" lvl="0" indent="-174625" algn="just" rtl="0">
              <a:spcBef>
                <a:spcPts val="0"/>
              </a:spcBef>
              <a:buClr>
                <a:schemeClr val="dk1"/>
              </a:buClr>
              <a:buSzPct val="100000"/>
              <a:buFont typeface="Arial"/>
              <a:buChar char="●"/>
            </a:pPr>
            <a:r>
              <a:rPr lang="fr" sz="1200" dirty="0">
                <a:ea typeface="Montserrat"/>
                <a:cs typeface="Montserrat"/>
                <a:sym typeface="Montserrat"/>
              </a:rPr>
              <a:t>Fruits séchés : pomme, abricot, fraise, canneberge …</a:t>
            </a:r>
          </a:p>
          <a:p>
            <a:pPr marL="804863" lvl="0" indent="-174625" algn="just" rtl="0">
              <a:spcBef>
                <a:spcPts val="0"/>
              </a:spcBef>
              <a:buClr>
                <a:schemeClr val="dk1"/>
              </a:buClr>
              <a:buSzPct val="100000"/>
              <a:buFont typeface="Arial"/>
              <a:buChar char="●"/>
            </a:pPr>
            <a:r>
              <a:rPr lang="fr" sz="1200" dirty="0">
                <a:ea typeface="Montserrat"/>
                <a:cs typeface="Montserrat"/>
                <a:sym typeface="Montserrat"/>
              </a:rPr>
              <a:t>Noix et graines :noisette, noix de pécan, cacahuètes …</a:t>
            </a:r>
          </a:p>
          <a:p>
            <a:pPr marL="804863" lvl="0" indent="-174625" algn="just" rtl="0">
              <a:spcBef>
                <a:spcPts val="0"/>
              </a:spcBef>
              <a:buClr>
                <a:schemeClr val="dk1"/>
              </a:buClr>
              <a:buSzPct val="100000"/>
              <a:buFont typeface="Arial"/>
              <a:buChar char="●"/>
            </a:pPr>
            <a:r>
              <a:rPr lang="fr" sz="1200" dirty="0">
                <a:ea typeface="Montserrat"/>
                <a:cs typeface="Montserrat"/>
                <a:sym typeface="Montserrat"/>
              </a:rPr>
              <a:t>Confiseries : copeaux de chocolat, gingembre, bonbons oursons…</a:t>
            </a:r>
          </a:p>
          <a:p>
            <a:pPr marL="0" lvl="0" indent="0" algn="just" rtl="0">
              <a:spcBef>
                <a:spcPts val="0"/>
              </a:spcBef>
              <a:buNone/>
            </a:pPr>
            <a:endParaRPr sz="1200" dirty="0">
              <a:ea typeface="Montserrat"/>
              <a:cs typeface="Montserrat"/>
              <a:sym typeface="Montserrat"/>
            </a:endParaRPr>
          </a:p>
          <a:p>
            <a:pPr marL="447675" lvl="0" indent="0" algn="just" rtl="0">
              <a:spcBef>
                <a:spcPts val="0"/>
              </a:spcBef>
              <a:buNone/>
            </a:pPr>
            <a:r>
              <a:rPr lang="fr" sz="1200" dirty="0">
                <a:ea typeface="Montserrat"/>
                <a:cs typeface="Montserrat"/>
                <a:sym typeface="Montserrat"/>
              </a:rPr>
              <a:t>3. Livraison à domicile ou en point relais.</a:t>
            </a:r>
          </a:p>
        </p:txBody>
      </p:sp>
      <p:sp>
        <p:nvSpPr>
          <p:cNvPr id="295" name="Shape 295"/>
          <p:cNvSpPr txBox="1"/>
          <p:nvPr/>
        </p:nvSpPr>
        <p:spPr>
          <a:xfrm>
            <a:off x="5581125" y="4676700"/>
            <a:ext cx="4172700" cy="466799"/>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3"/>
              </a:rPr>
              <a:t>http://www.bigbangchocolat.fr/Accueil/pa1.html</a:t>
            </a:r>
            <a:r>
              <a:rPr lang="fr" sz="1100" i="1"/>
              <a:t> </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203100" y="198450"/>
            <a:ext cx="7034326" cy="4746600"/>
          </a:xfrm>
          <a:prstGeom prst="rect">
            <a:avLst/>
          </a:prstGeom>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345225" y="458850"/>
            <a:ext cx="7346400" cy="1176300"/>
          </a:xfrm>
          <a:prstGeom prst="rect">
            <a:avLst/>
          </a:prstGeom>
        </p:spPr>
        <p:txBody>
          <a:bodyPr lIns="91425" tIns="91425" rIns="91425" bIns="91425" anchor="t" anchorCtr="0">
            <a:noAutofit/>
          </a:bodyPr>
          <a:lstStyle/>
          <a:p>
            <a:pPr lvl="0" rtl="0">
              <a:spcBef>
                <a:spcPts val="0"/>
              </a:spcBef>
              <a:buNone/>
            </a:pPr>
            <a:r>
              <a:rPr lang="fr" sz="1800" b="1" u="sng" dirty="0">
                <a:solidFill>
                  <a:srgbClr val="FF0000"/>
                </a:solidFill>
                <a:latin typeface="Calibri" panose="020F0502020204030204" pitchFamily="34" charset="0"/>
                <a:ea typeface="Montserrat"/>
                <a:cs typeface="Montserrat"/>
                <a:sym typeface="Montserrat"/>
              </a:rPr>
              <a:t>La sérigraphie:</a:t>
            </a:r>
          </a:p>
          <a:p>
            <a:pPr lvl="0" rtl="0">
              <a:spcBef>
                <a:spcPts val="0"/>
              </a:spcBef>
              <a:buNone/>
            </a:pPr>
            <a:r>
              <a:rPr lang="fr" sz="1200" dirty="0">
                <a:latin typeface="Calibri" panose="020F0502020204030204" pitchFamily="34" charset="0"/>
                <a:ea typeface="Montserrat"/>
                <a:cs typeface="Montserrat"/>
                <a:sym typeface="Montserrat"/>
              </a:rPr>
              <a:t> </a:t>
            </a:r>
          </a:p>
          <a:p>
            <a:pPr lvl="0" rtl="0">
              <a:spcBef>
                <a:spcPts val="0"/>
              </a:spcBef>
              <a:buNone/>
            </a:pPr>
            <a:r>
              <a:rPr lang="fr" sz="1200" dirty="0">
                <a:latin typeface="Calibri" panose="020F0502020204030204" pitchFamily="34" charset="0"/>
                <a:ea typeface="Montserrat"/>
                <a:cs typeface="Montserrat"/>
                <a:sym typeface="Montserrat"/>
              </a:rPr>
              <a:t>De nombreuses entreprises proposent des produits personnalisés à leurs clients pour ajouter une plus-value à leur produit.</a:t>
            </a:r>
          </a:p>
          <a:p>
            <a:pPr lvl="0" rtl="0">
              <a:spcBef>
                <a:spcPts val="0"/>
              </a:spcBef>
              <a:buNone/>
            </a:pPr>
            <a:endParaRPr dirty="0"/>
          </a:p>
          <a:p>
            <a:pPr>
              <a:spcBef>
                <a:spcPts val="0"/>
              </a:spcBef>
              <a:buNone/>
            </a:pPr>
            <a:endParaRPr dirty="0"/>
          </a:p>
        </p:txBody>
      </p:sp>
      <p:sp>
        <p:nvSpPr>
          <p:cNvPr id="306" name="Shape 306"/>
          <p:cNvSpPr txBox="1"/>
          <p:nvPr/>
        </p:nvSpPr>
        <p:spPr>
          <a:xfrm>
            <a:off x="467544" y="2139702"/>
            <a:ext cx="1856160" cy="1331699"/>
          </a:xfrm>
          <a:prstGeom prst="rect">
            <a:avLst/>
          </a:prstGeom>
        </p:spPr>
        <p:txBody>
          <a:bodyPr lIns="91425" tIns="91425" rIns="91425" bIns="91425" anchor="t" anchorCtr="0">
            <a:noAutofit/>
          </a:bodyPr>
          <a:lstStyle/>
          <a:p>
            <a:pPr algn="just">
              <a:spcBef>
                <a:spcPts val="0"/>
              </a:spcBef>
              <a:buNone/>
            </a:pPr>
            <a:r>
              <a:rPr lang="fr" sz="1200" b="1" i="1" dirty="0">
                <a:latin typeface="Calibri" panose="020F0502020204030204" pitchFamily="34" charset="0"/>
                <a:ea typeface="Montserrat"/>
                <a:cs typeface="Montserrat"/>
                <a:sym typeface="Montserrat"/>
              </a:rPr>
              <a:t>M&amp;M’s </a:t>
            </a:r>
            <a:r>
              <a:rPr lang="fr" sz="1200" dirty="0">
                <a:latin typeface="Calibri" panose="020F0502020204030204" pitchFamily="34" charset="0"/>
                <a:ea typeface="Montserrat"/>
                <a:cs typeface="Montserrat"/>
                <a:sym typeface="Montserrat"/>
              </a:rPr>
              <a:t>personnalisables : choix des couleurs, du texte/photos/clipart, choix du packaging.</a:t>
            </a:r>
          </a:p>
        </p:txBody>
      </p:sp>
      <p:pic>
        <p:nvPicPr>
          <p:cNvPr id="307" name="Shape 307"/>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2506175" y="1708900"/>
            <a:ext cx="6489999" cy="2720050"/>
          </a:xfrm>
          <a:prstGeom prst="rect">
            <a:avLst/>
          </a:prstGeom>
        </p:spPr>
      </p:pic>
      <p:pic>
        <p:nvPicPr>
          <p:cNvPr id="308" name="Shape 308"/>
          <p:cNvPicPr preferRelativeResize="0"/>
          <p:nvPr/>
        </p:nvPicPr>
        <p:blipFill>
          <a:blip r:embed="rId4" cstate="email">
            <a:extLst>
              <a:ext uri="{28A0092B-C50C-407E-A947-70E740481C1C}">
                <a14:useLocalDpi xmlns:a14="http://schemas.microsoft.com/office/drawing/2010/main"/>
              </a:ext>
            </a:extLst>
          </a:blip>
          <a:stretch>
            <a:fillRect/>
          </a:stretch>
        </p:blipFill>
        <p:spPr>
          <a:xfrm>
            <a:off x="247650" y="3114350"/>
            <a:ext cx="4003574" cy="1613149"/>
          </a:xfrm>
          <a:prstGeom prst="rect">
            <a:avLst/>
          </a:prstGeom>
        </p:spPr>
      </p:pic>
      <p:sp>
        <p:nvSpPr>
          <p:cNvPr id="309" name="Shape 309"/>
          <p:cNvSpPr txBox="1"/>
          <p:nvPr/>
        </p:nvSpPr>
        <p:spPr>
          <a:xfrm>
            <a:off x="5382075" y="4606725"/>
            <a:ext cx="3691799" cy="3411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http://www.mymms.fr/?gclid=CPbPxp-iqb4CFWvkwgodoZYA6Q</a:t>
            </a:r>
            <a:r>
              <a:rPr lang="fr" sz="1100" i="1"/>
              <a:t> </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413725" y="1249849"/>
            <a:ext cx="3537399" cy="2803774"/>
          </a:xfrm>
          <a:prstGeom prst="rect">
            <a:avLst/>
          </a:prstGeom>
        </p:spPr>
      </p:pic>
      <p:pic>
        <p:nvPicPr>
          <p:cNvPr id="315" name="Shape 315"/>
          <p:cNvPicPr preferRelativeResize="0"/>
          <p:nvPr/>
        </p:nvPicPr>
        <p:blipFill>
          <a:blip r:embed="rId4" cstate="email">
            <a:extLst>
              <a:ext uri="{28A0092B-C50C-407E-A947-70E740481C1C}">
                <a14:useLocalDpi xmlns:a14="http://schemas.microsoft.com/office/drawing/2010/main"/>
              </a:ext>
            </a:extLst>
          </a:blip>
          <a:stretch>
            <a:fillRect/>
          </a:stretch>
        </p:blipFill>
        <p:spPr>
          <a:xfrm>
            <a:off x="4235825" y="290675"/>
            <a:ext cx="3433525" cy="2417199"/>
          </a:xfrm>
          <a:prstGeom prst="rect">
            <a:avLst/>
          </a:prstGeom>
        </p:spPr>
      </p:pic>
      <p:sp>
        <p:nvSpPr>
          <p:cNvPr id="316" name="Shape 316"/>
          <p:cNvSpPr txBox="1"/>
          <p:nvPr/>
        </p:nvSpPr>
        <p:spPr>
          <a:xfrm>
            <a:off x="413725" y="449525"/>
            <a:ext cx="4848599" cy="506999"/>
          </a:xfrm>
          <a:prstGeom prst="rect">
            <a:avLst/>
          </a:prstGeom>
        </p:spPr>
        <p:txBody>
          <a:bodyPr lIns="91425" tIns="91425" rIns="91425" bIns="91425" anchor="t" anchorCtr="0">
            <a:noAutofit/>
          </a:bodyPr>
          <a:lstStyle/>
          <a:p>
            <a:pPr>
              <a:spcBef>
                <a:spcPts val="0"/>
              </a:spcBef>
              <a:buNone/>
            </a:pPr>
            <a:r>
              <a:rPr lang="fr" sz="1200" b="1" i="1" dirty="0">
                <a:latin typeface="Calibri" panose="020F0502020204030204" pitchFamily="34" charset="0"/>
                <a:ea typeface="Montserrat"/>
                <a:cs typeface="Montserrat"/>
                <a:sym typeface="Montserrat"/>
              </a:rPr>
              <a:t>Nutella </a:t>
            </a:r>
            <a:r>
              <a:rPr lang="fr" sz="1200" dirty="0">
                <a:latin typeface="Calibri" panose="020F0502020204030204" pitchFamily="34" charset="0"/>
                <a:ea typeface="Montserrat"/>
                <a:cs typeface="Montserrat"/>
                <a:sym typeface="Montserrat"/>
              </a:rPr>
              <a:t>avec ses étiquettes personnalisables.</a:t>
            </a:r>
          </a:p>
        </p:txBody>
      </p:sp>
      <p:pic>
        <p:nvPicPr>
          <p:cNvPr id="317" name="Shape 317"/>
          <p:cNvPicPr preferRelativeResize="0"/>
          <p:nvPr/>
        </p:nvPicPr>
        <p:blipFill>
          <a:blip r:embed="rId5" cstate="email">
            <a:extLst>
              <a:ext uri="{28A0092B-C50C-407E-A947-70E740481C1C}">
                <a14:useLocalDpi xmlns:a14="http://schemas.microsoft.com/office/drawing/2010/main"/>
              </a:ext>
            </a:extLst>
          </a:blip>
          <a:stretch>
            <a:fillRect/>
          </a:stretch>
        </p:blipFill>
        <p:spPr>
          <a:xfrm>
            <a:off x="7025625" y="3255600"/>
            <a:ext cx="1682950" cy="1682950"/>
          </a:xfrm>
          <a:prstGeom prst="rect">
            <a:avLst/>
          </a:prstGeom>
        </p:spPr>
      </p:pic>
      <p:sp>
        <p:nvSpPr>
          <p:cNvPr id="318" name="Shape 318"/>
          <p:cNvSpPr txBox="1"/>
          <p:nvPr/>
        </p:nvSpPr>
        <p:spPr>
          <a:xfrm>
            <a:off x="4378350" y="2915600"/>
            <a:ext cx="4848599" cy="506999"/>
          </a:xfrm>
          <a:prstGeom prst="rect">
            <a:avLst/>
          </a:prstGeom>
        </p:spPr>
        <p:txBody>
          <a:bodyPr lIns="91425" tIns="91425" rIns="91425" bIns="91425" anchor="t" anchorCtr="0">
            <a:noAutofit/>
          </a:bodyPr>
          <a:lstStyle/>
          <a:p>
            <a:pPr lvl="0" rtl="0">
              <a:spcBef>
                <a:spcPts val="0"/>
              </a:spcBef>
              <a:buNone/>
            </a:pPr>
            <a:r>
              <a:rPr lang="fr" sz="1200" b="1" i="1" dirty="0">
                <a:latin typeface="Calibri" panose="020F0502020204030204" pitchFamily="34" charset="0"/>
                <a:ea typeface="Montserrat"/>
                <a:cs typeface="Montserrat"/>
                <a:sym typeface="Montserrat"/>
              </a:rPr>
              <a:t>Mugs </a:t>
            </a:r>
            <a:r>
              <a:rPr lang="fr" sz="1200" dirty="0">
                <a:latin typeface="Calibri" panose="020F0502020204030204" pitchFamily="34" charset="0"/>
                <a:ea typeface="Montserrat"/>
                <a:cs typeface="Montserrat"/>
                <a:sym typeface="Montserrat"/>
              </a:rPr>
              <a:t>avec les motifs, photos ou textes désirés.</a:t>
            </a:r>
          </a:p>
        </p:txBody>
      </p:sp>
      <p:sp>
        <p:nvSpPr>
          <p:cNvPr id="319" name="Shape 319"/>
          <p:cNvSpPr txBox="1"/>
          <p:nvPr/>
        </p:nvSpPr>
        <p:spPr>
          <a:xfrm>
            <a:off x="413725" y="4486900"/>
            <a:ext cx="4101900" cy="589800"/>
          </a:xfrm>
          <a:prstGeom prst="rect">
            <a:avLst/>
          </a:prstGeom>
        </p:spPr>
        <p:txBody>
          <a:bodyPr lIns="91425" tIns="91425" rIns="91425" bIns="91425" anchor="t" anchorCtr="0">
            <a:noAutofit/>
          </a:bodyPr>
          <a:lstStyle/>
          <a:p>
            <a:pPr lvl="0" rtl="0">
              <a:spcBef>
                <a:spcPts val="0"/>
              </a:spcBef>
              <a:buNone/>
            </a:pPr>
            <a:r>
              <a:rPr lang="fr" sz="1100" i="1" u="sng" dirty="0">
                <a:solidFill>
                  <a:schemeClr val="hlink"/>
                </a:solidFill>
                <a:hlinkClick r:id="rId6"/>
              </a:rPr>
              <a:t>http://www.photobox.fr/home-v3#ABTest=33111.43994</a:t>
            </a:r>
            <a:r>
              <a:rPr lang="fr" sz="1100" i="1" dirty="0"/>
              <a:t> </a:t>
            </a:r>
          </a:p>
          <a:p>
            <a:pPr>
              <a:spcBef>
                <a:spcPts val="0"/>
              </a:spcBef>
              <a:buNone/>
            </a:pPr>
            <a:r>
              <a:rPr lang="fr" sz="1100" i="1" u="sng" dirty="0">
                <a:solidFill>
                  <a:schemeClr val="hlink"/>
                </a:solidFill>
                <a:hlinkClick r:id="rId7"/>
              </a:rPr>
              <a:t>https://www.facebook.com/nutellafrance</a:t>
            </a:r>
            <a:r>
              <a:rPr lang="fr" sz="1100" i="1" dirty="0"/>
              <a:t> </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115600" y="0"/>
            <a:ext cx="8609999" cy="1481099"/>
          </a:xfrm>
          <a:prstGeom prst="rect">
            <a:avLst/>
          </a:prstGeom>
        </p:spPr>
        <p:txBody>
          <a:bodyPr lIns="91425" tIns="91425" rIns="91425" bIns="91425" anchor="ctr" anchorCtr="0">
            <a:noAutofit/>
          </a:bodyPr>
          <a:lstStyle/>
          <a:p>
            <a:pPr lvl="0" rtl="0">
              <a:spcBef>
                <a:spcPts val="0"/>
              </a:spcBef>
              <a:buNone/>
            </a:pPr>
            <a:r>
              <a:rPr lang="fr" sz="1800" b="1" u="sng" dirty="0">
                <a:solidFill>
                  <a:srgbClr val="FF0000"/>
                </a:solidFill>
                <a:latin typeface="Calibri" panose="020F0502020204030204" pitchFamily="34" charset="0"/>
                <a:ea typeface="Montserrat"/>
                <a:cs typeface="Montserrat"/>
                <a:sym typeface="Montserrat"/>
              </a:rPr>
              <a:t>Chansons et comptines:</a:t>
            </a:r>
          </a:p>
          <a:p>
            <a:pPr lvl="0" rtl="0">
              <a:spcBef>
                <a:spcPts val="0"/>
              </a:spcBef>
              <a:buNone/>
            </a:pPr>
            <a:endParaRPr sz="1800" b="1" u="sng" dirty="0">
              <a:solidFill>
                <a:srgbClr val="FF0000"/>
              </a:solidFill>
              <a:latin typeface="Montserrat"/>
              <a:ea typeface="Montserrat"/>
              <a:cs typeface="Montserrat"/>
              <a:sym typeface="Montserrat"/>
            </a:endParaRPr>
          </a:p>
          <a:p>
            <a:pPr lvl="0" algn="just" rtl="0">
              <a:spcBef>
                <a:spcPts val="0"/>
              </a:spcBef>
              <a:buNone/>
            </a:pPr>
            <a:r>
              <a:rPr lang="fr" sz="1200" b="1" i="1" dirty="0">
                <a:latin typeface="Calibri" panose="020F0502020204030204" pitchFamily="34" charset="0"/>
                <a:ea typeface="Montserrat"/>
                <a:cs typeface="Montserrat"/>
                <a:sym typeface="Montserrat"/>
              </a:rPr>
              <a:t>Albumcomptine.com </a:t>
            </a:r>
            <a:r>
              <a:rPr lang="fr" sz="1200" dirty="0">
                <a:latin typeface="Calibri" panose="020F0502020204030204" pitchFamily="34" charset="0"/>
                <a:ea typeface="Montserrat"/>
                <a:cs typeface="Montserrat"/>
                <a:sym typeface="Montserrat"/>
              </a:rPr>
              <a:t>est une entreprise qui a développé la vente de CD de comptines contenant le prénom du ou des enfants des consommateurs. Cette nouvelle forme de personnalisation n’est arrivée que très récemment sur les sites internet dédié à cette pratique.</a:t>
            </a:r>
          </a:p>
        </p:txBody>
      </p:sp>
      <p:pic>
        <p:nvPicPr>
          <p:cNvPr id="325" name="Shape 325"/>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568300" y="1391925"/>
            <a:ext cx="7482951" cy="3598725"/>
          </a:xfrm>
          <a:prstGeom prst="rect">
            <a:avLst/>
          </a:prstGeom>
        </p:spPr>
      </p:pic>
      <p:sp>
        <p:nvSpPr>
          <p:cNvPr id="326" name="Shape 326"/>
          <p:cNvSpPr txBox="1"/>
          <p:nvPr/>
        </p:nvSpPr>
        <p:spPr>
          <a:xfrm rot="5400000">
            <a:off x="6875974" y="3563625"/>
            <a:ext cx="2639400" cy="385499"/>
          </a:xfrm>
          <a:prstGeom prst="rect">
            <a:avLst/>
          </a:prstGeom>
        </p:spPr>
        <p:txBody>
          <a:bodyPr lIns="91425" tIns="91425" rIns="91425" bIns="91425" anchor="t" anchorCtr="0">
            <a:noAutofit/>
          </a:bodyPr>
          <a:lstStyle/>
          <a:p>
            <a:pPr lvl="0" rtl="0">
              <a:spcBef>
                <a:spcPts val="0"/>
              </a:spcBef>
              <a:buNone/>
            </a:pPr>
            <a:r>
              <a:rPr lang="fr" sz="1100" i="1" u="sng">
                <a:solidFill>
                  <a:schemeClr val="hlink"/>
                </a:solidFill>
                <a:hlinkClick r:id="rId4"/>
              </a:rPr>
              <a:t>http://www.monalbumcomptines.com/</a:t>
            </a:r>
          </a:p>
          <a:p>
            <a:pPr>
              <a:spcBef>
                <a:spcPts val="0"/>
              </a:spcBef>
              <a:buNone/>
            </a:pPr>
            <a:endParaRPr sz="1100" i="1"/>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4273400" y="110300"/>
            <a:ext cx="4750800" cy="2507099"/>
          </a:xfrm>
          <a:prstGeom prst="rect">
            <a:avLst/>
          </a:prstGeom>
        </p:spPr>
        <p:txBody>
          <a:bodyPr lIns="91425" tIns="91425" rIns="91425" bIns="91425" anchor="t" anchorCtr="0">
            <a:noAutofit/>
          </a:bodyPr>
          <a:lstStyle/>
          <a:p>
            <a:pPr lvl="0" rtl="0">
              <a:spcBef>
                <a:spcPts val="0"/>
              </a:spcBef>
              <a:buNone/>
            </a:pPr>
            <a:r>
              <a:rPr lang="fr" sz="1800" b="1" u="sng">
                <a:solidFill>
                  <a:srgbClr val="FF0000"/>
                </a:solidFill>
                <a:latin typeface="Montserrat"/>
                <a:ea typeface="Montserrat"/>
                <a:cs typeface="Montserrat"/>
                <a:sym typeface="Montserrat"/>
              </a:rPr>
              <a:t>Mon ami Scout:</a:t>
            </a:r>
          </a:p>
          <a:p>
            <a:pPr lvl="0" rtl="0">
              <a:spcBef>
                <a:spcPts val="0"/>
              </a:spcBef>
              <a:buNone/>
            </a:pPr>
            <a:endParaRPr sz="600" b="1" u="sng">
              <a:solidFill>
                <a:srgbClr val="FF0000"/>
              </a:solidFill>
              <a:latin typeface="Montserrat"/>
              <a:ea typeface="Montserrat"/>
              <a:cs typeface="Montserrat"/>
              <a:sym typeface="Montserrat"/>
            </a:endParaRPr>
          </a:p>
          <a:p>
            <a:pPr lvl="0" algn="just" rtl="0">
              <a:spcBef>
                <a:spcPts val="0"/>
              </a:spcBef>
              <a:buNone/>
            </a:pPr>
            <a:r>
              <a:rPr lang="fr" sz="1200">
                <a:latin typeface="Montserrat"/>
                <a:ea typeface="Montserrat"/>
                <a:cs typeface="Montserrat"/>
                <a:sym typeface="Montserrat"/>
              </a:rPr>
              <a:t>Dans le même esprit, on peut citer la société </a:t>
            </a:r>
            <a:r>
              <a:rPr lang="fr" sz="1200" b="1" i="1">
                <a:latin typeface="Montserrat"/>
                <a:ea typeface="Montserrat"/>
                <a:cs typeface="Montserrat"/>
                <a:sym typeface="Montserrat"/>
              </a:rPr>
              <a:t>LeapFrog</a:t>
            </a:r>
            <a:r>
              <a:rPr lang="fr" sz="1200">
                <a:latin typeface="Montserrat"/>
                <a:ea typeface="Montserrat"/>
                <a:cs typeface="Montserrat"/>
                <a:sym typeface="Montserrat"/>
              </a:rPr>
              <a:t>, fabricant de jeux et jouets éducatifs et jeux d'éveil pour enfants, avec sa nouvelle innovation : le jouet “Scout”. </a:t>
            </a:r>
          </a:p>
          <a:p>
            <a:pPr algn="just">
              <a:spcBef>
                <a:spcPts val="0"/>
              </a:spcBef>
              <a:buNone/>
            </a:pPr>
            <a:r>
              <a:rPr lang="fr" sz="1200">
                <a:latin typeface="Montserrat"/>
                <a:ea typeface="Montserrat"/>
                <a:cs typeface="Montserrat"/>
                <a:sym typeface="Montserrat"/>
              </a:rPr>
              <a:t>Cette peluche permet aux parents de la connecter à leur ordinateur et d’y charger, grâce à une application, les chansons ou comptines préférées de leurs enfants. En appuyant sur les pattes de la peluche, cela déclenche les chansons enregistrées dans le jouet et offre des jeux personnalisés. </a:t>
            </a:r>
            <a:r>
              <a:rPr lang="fr" sz="1200" i="1">
                <a:solidFill>
                  <a:schemeClr val="dk1"/>
                </a:solidFill>
                <a:latin typeface="Montserrat"/>
                <a:ea typeface="Montserrat"/>
                <a:cs typeface="Montserrat"/>
                <a:sym typeface="Montserrat"/>
              </a:rPr>
              <a:t>« C'est extraordinaire pour l'enfant de voir que la peluche lui parle, il se sent unique »,</a:t>
            </a:r>
            <a:r>
              <a:rPr lang="fr" sz="1200">
                <a:solidFill>
                  <a:schemeClr val="dk1"/>
                </a:solidFill>
                <a:latin typeface="Montserrat"/>
                <a:ea typeface="Montserrat"/>
                <a:cs typeface="Montserrat"/>
                <a:sym typeface="Montserrat"/>
              </a:rPr>
              <a:t> assure Guillaume Mamez, directeur marketing de LeapFrog.</a:t>
            </a:r>
          </a:p>
        </p:txBody>
      </p:sp>
      <p:pic>
        <p:nvPicPr>
          <p:cNvPr id="332" name="Shape 332"/>
          <p:cNvPicPr preferRelativeResize="0"/>
          <p:nvPr/>
        </p:nvPicPr>
        <p:blipFill>
          <a:blip r:embed="rId3" cstate="email">
            <a:extLst>
              <a:ext uri="{28A0092B-C50C-407E-A947-70E740481C1C}">
                <a14:useLocalDpi xmlns:a14="http://schemas.microsoft.com/office/drawing/2010/main"/>
              </a:ext>
            </a:extLst>
          </a:blip>
          <a:stretch>
            <a:fillRect/>
          </a:stretch>
        </p:blipFill>
        <p:spPr>
          <a:xfrm>
            <a:off x="5968650" y="2713725"/>
            <a:ext cx="2886324" cy="2080625"/>
          </a:xfrm>
          <a:prstGeom prst="rect">
            <a:avLst/>
          </a:prstGeom>
        </p:spPr>
      </p:pic>
      <p:pic>
        <p:nvPicPr>
          <p:cNvPr id="333" name="Shape 333"/>
          <p:cNvPicPr preferRelativeResize="0"/>
          <p:nvPr/>
        </p:nvPicPr>
        <p:blipFill>
          <a:blip r:embed="rId4" cstate="email">
            <a:extLst>
              <a:ext uri="{28A0092B-C50C-407E-A947-70E740481C1C}">
                <a14:useLocalDpi xmlns:a14="http://schemas.microsoft.com/office/drawing/2010/main"/>
              </a:ext>
            </a:extLst>
          </a:blip>
          <a:stretch>
            <a:fillRect/>
          </a:stretch>
        </p:blipFill>
        <p:spPr>
          <a:xfrm>
            <a:off x="79525" y="409800"/>
            <a:ext cx="3934750" cy="4323899"/>
          </a:xfrm>
          <a:prstGeom prst="rect">
            <a:avLst/>
          </a:prstGeom>
        </p:spPr>
      </p:pic>
      <p:sp>
        <p:nvSpPr>
          <p:cNvPr id="334" name="Shape 334"/>
          <p:cNvSpPr txBox="1"/>
          <p:nvPr/>
        </p:nvSpPr>
        <p:spPr>
          <a:xfrm>
            <a:off x="4776350" y="4685525"/>
            <a:ext cx="4825800" cy="4047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http://www.leapfrog.com/fr/families/Premier_age/Pelcuhes/Scout_peluche_personnalisable.html</a:t>
            </a:r>
            <a:r>
              <a:rPr lang="fr" sz="1100" i="1"/>
              <a:t>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432325" y="180775"/>
            <a:ext cx="5846399" cy="1889400"/>
          </a:xfrm>
          <a:prstGeom prst="rect">
            <a:avLst/>
          </a:prstGeom>
        </p:spPr>
        <p:txBody>
          <a:bodyPr lIns="91425" tIns="91425" rIns="91425" bIns="91425" anchor="t" anchorCtr="0">
            <a:noAutofit/>
          </a:bodyPr>
          <a:lstStyle/>
          <a:p>
            <a:pPr lvl="0" rtl="0">
              <a:lnSpc>
                <a:spcPct val="115000"/>
              </a:lnSpc>
              <a:spcBef>
                <a:spcPts val="2400"/>
              </a:spcBef>
              <a:spcAft>
                <a:spcPts val="600"/>
              </a:spcAft>
              <a:buNone/>
            </a:pPr>
            <a:r>
              <a:rPr lang="fr" sz="1800" b="1" u="sng">
                <a:solidFill>
                  <a:srgbClr val="FF0000"/>
                </a:solidFill>
                <a:latin typeface="Montserrat"/>
                <a:ea typeface="Montserrat"/>
                <a:cs typeface="Montserrat"/>
                <a:sym typeface="Montserrat"/>
              </a:rPr>
              <a:t>Ordinateur personnalisable:</a:t>
            </a:r>
          </a:p>
          <a:p>
            <a:pPr lvl="0" algn="just" rtl="0">
              <a:lnSpc>
                <a:spcPct val="115000"/>
              </a:lnSpc>
              <a:spcBef>
                <a:spcPts val="2400"/>
              </a:spcBef>
              <a:spcAft>
                <a:spcPts val="600"/>
              </a:spcAft>
              <a:buClr>
                <a:schemeClr val="dk1"/>
              </a:buClr>
              <a:buSzPct val="91666"/>
              <a:buFont typeface="Arial"/>
              <a:buNone/>
            </a:pPr>
            <a:r>
              <a:rPr lang="fr" sz="1200">
                <a:latin typeface="Montserrat"/>
                <a:ea typeface="Montserrat"/>
                <a:cs typeface="Montserrat"/>
                <a:sym typeface="Montserrat"/>
              </a:rPr>
              <a:t>Dell, entreprise reconnue pour ses ordinateurs, propose aux clients de personnaliser leur machine. C’est le cas du </a:t>
            </a:r>
            <a:r>
              <a:rPr lang="fr" sz="1200">
                <a:solidFill>
                  <a:schemeClr val="dk1"/>
                </a:solidFill>
                <a:latin typeface="Montserrat"/>
                <a:ea typeface="Montserrat"/>
                <a:cs typeface="Montserrat"/>
                <a:sym typeface="Montserrat"/>
              </a:rPr>
              <a:t>PC de bureau Dell Inspiron 570 qui permet au client de choisir son châssis, son processeur, les coloris...</a:t>
            </a:r>
          </a:p>
          <a:p>
            <a:pPr>
              <a:spcBef>
                <a:spcPts val="0"/>
              </a:spcBef>
              <a:buNone/>
            </a:pPr>
            <a:endParaRPr/>
          </a:p>
        </p:txBody>
      </p:sp>
      <p:pic>
        <p:nvPicPr>
          <p:cNvPr id="340" name="Shape 340"/>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278725" y="256975"/>
            <a:ext cx="2462361" cy="4478849"/>
          </a:xfrm>
          <a:prstGeom prst="rect">
            <a:avLst/>
          </a:prstGeom>
        </p:spPr>
      </p:pic>
      <p:pic>
        <p:nvPicPr>
          <p:cNvPr id="341" name="Shape 341"/>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2414597" y="2070187"/>
            <a:ext cx="2552326" cy="2794062"/>
          </a:xfrm>
          <a:prstGeom prst="rect">
            <a:avLst/>
          </a:prstGeom>
        </p:spPr>
      </p:pic>
      <p:sp>
        <p:nvSpPr>
          <p:cNvPr id="342" name="Shape 342"/>
          <p:cNvSpPr txBox="1"/>
          <p:nvPr/>
        </p:nvSpPr>
        <p:spPr>
          <a:xfrm>
            <a:off x="6361950" y="4701300"/>
            <a:ext cx="2725799" cy="366000"/>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http://www.dell.com/fr/p/inspiron-570/pd</a:t>
            </a:r>
            <a:r>
              <a:rPr lang="fr" sz="1100" i="1"/>
              <a:t>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r" dirty="0">
                <a:ea typeface="Ubuntu"/>
                <a:cs typeface="Ubuntu"/>
                <a:sym typeface="Ubuntu"/>
              </a:rPr>
              <a:t>3.2.5 Do it yourself	</a:t>
            </a:r>
          </a:p>
        </p:txBody>
      </p:sp>
      <p:sp>
        <p:nvSpPr>
          <p:cNvPr id="348" name="Shape 348"/>
          <p:cNvSpPr txBox="1">
            <a:spLocks noGrp="1"/>
          </p:cNvSpPr>
          <p:nvPr>
            <p:ph type="body" idx="1"/>
          </p:nvPr>
        </p:nvSpPr>
        <p:spPr>
          <a:xfrm>
            <a:off x="170175" y="1324675"/>
            <a:ext cx="3072599" cy="3288900"/>
          </a:xfrm>
          <a:prstGeom prst="rect">
            <a:avLst/>
          </a:prstGeom>
        </p:spPr>
        <p:txBody>
          <a:bodyPr lIns="91425" tIns="91425" rIns="91425" bIns="91425" anchor="t" anchorCtr="0">
            <a:noAutofit/>
          </a:bodyPr>
          <a:lstStyle/>
          <a:p>
            <a:pPr marL="0" lvl="0" indent="0" algn="just" rtl="0">
              <a:lnSpc>
                <a:spcPct val="115000"/>
              </a:lnSpc>
              <a:spcBef>
                <a:spcPts val="0"/>
              </a:spcBef>
              <a:buNone/>
            </a:pPr>
            <a:r>
              <a:rPr lang="fr" sz="1800" b="1" u="sng" dirty="0">
                <a:solidFill>
                  <a:srgbClr val="FF0000"/>
                </a:solidFill>
                <a:ea typeface="Montserrat"/>
                <a:cs typeface="Montserrat"/>
                <a:sym typeface="Montserrat"/>
              </a:rPr>
              <a:t>Kit In’experiencing:</a:t>
            </a:r>
          </a:p>
          <a:p>
            <a:pPr marL="0" lvl="0" indent="0" algn="just" rtl="0">
              <a:lnSpc>
                <a:spcPct val="115000"/>
              </a:lnSpc>
              <a:spcBef>
                <a:spcPts val="0"/>
              </a:spcBef>
              <a:buNone/>
            </a:pPr>
            <a:endParaRPr sz="1200" b="1" u="sng" dirty="0">
              <a:solidFill>
                <a:srgbClr val="31849B"/>
              </a:solidFill>
              <a:ea typeface="Montserrat"/>
              <a:cs typeface="Montserrat"/>
              <a:sym typeface="Montserrat"/>
            </a:endParaRPr>
          </a:p>
          <a:p>
            <a:pPr marL="0" lvl="0" indent="0" algn="just" rtl="0">
              <a:lnSpc>
                <a:spcPct val="115000"/>
              </a:lnSpc>
              <a:spcBef>
                <a:spcPts val="0"/>
              </a:spcBef>
              <a:buClr>
                <a:schemeClr val="dk1"/>
              </a:buClr>
              <a:buSzPct val="91666"/>
              <a:buFont typeface="Arial"/>
              <a:buNone/>
            </a:pPr>
            <a:r>
              <a:rPr lang="fr" sz="1200" dirty="0">
                <a:ea typeface="Montserrat"/>
                <a:cs typeface="Montserrat"/>
                <a:sym typeface="Montserrat"/>
              </a:rPr>
              <a:t>L'enseigne </a:t>
            </a:r>
            <a:r>
              <a:rPr lang="fr" sz="1200" b="1" i="1" dirty="0">
                <a:ea typeface="Montserrat"/>
                <a:cs typeface="Montserrat"/>
                <a:sym typeface="Montserrat"/>
              </a:rPr>
              <a:t>Build A Bear</a:t>
            </a:r>
            <a:r>
              <a:rPr lang="fr" sz="1200" dirty="0">
                <a:ea typeface="Montserrat"/>
                <a:cs typeface="Montserrat"/>
                <a:sym typeface="Montserrat"/>
              </a:rPr>
              <a:t> a construit sa réputation sur un concept novateur: le consommateur se rend dans une boutique, disponible également sur internet, pour créer lui-même sa propre peluche, avec du rembourrage au choix, des accessoires et vêtements, en passant par l'enregistrement d'un message ou d'un son.</a:t>
            </a:r>
          </a:p>
          <a:p>
            <a:pPr lvl="0" rtl="0">
              <a:spcBef>
                <a:spcPts val="0"/>
              </a:spcBef>
              <a:buNone/>
            </a:pPr>
            <a:endParaRPr dirty="0">
              <a:latin typeface="Montserrat"/>
              <a:ea typeface="Montserrat"/>
              <a:cs typeface="Montserrat"/>
              <a:sym typeface="Montserrat"/>
            </a:endParaRPr>
          </a:p>
          <a:p>
            <a:pPr lvl="0" rtl="0">
              <a:spcBef>
                <a:spcPts val="0"/>
              </a:spcBef>
              <a:buNone/>
            </a:pPr>
            <a:endParaRPr dirty="0"/>
          </a:p>
        </p:txBody>
      </p:sp>
      <p:sp>
        <p:nvSpPr>
          <p:cNvPr id="349" name="Shape 349"/>
          <p:cNvSpPr txBox="1"/>
          <p:nvPr/>
        </p:nvSpPr>
        <p:spPr>
          <a:xfrm>
            <a:off x="6477525" y="4681000"/>
            <a:ext cx="2610300" cy="317699"/>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3"/>
              </a:rPr>
              <a:t>http://www.buildabear.com/shopping/</a:t>
            </a:r>
            <a:r>
              <a:rPr lang="fr" sz="1100" i="1"/>
              <a:t> </a:t>
            </a:r>
          </a:p>
        </p:txBody>
      </p:sp>
      <p:pic>
        <p:nvPicPr>
          <p:cNvPr id="350" name="Shape 350"/>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463775" y="1355550"/>
            <a:ext cx="5511973" cy="3033275"/>
          </a:xfrm>
          <a:prstGeom prst="rect">
            <a:avLst/>
          </a:prstGeom>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384125" y="228900"/>
            <a:ext cx="2494499" cy="3973799"/>
          </a:xfrm>
          <a:prstGeom prst="rect">
            <a:avLst/>
          </a:prstGeom>
        </p:spPr>
        <p:txBody>
          <a:bodyPr lIns="91425" tIns="91425" rIns="91425" bIns="91425" anchor="t" anchorCtr="0">
            <a:noAutofit/>
          </a:bodyPr>
          <a:lstStyle/>
          <a:p>
            <a:pPr lvl="0" algn="just" rtl="0">
              <a:spcBef>
                <a:spcPts val="0"/>
              </a:spcBef>
              <a:buNone/>
            </a:pPr>
            <a:r>
              <a:rPr lang="fr" sz="1800" b="1" u="sng" dirty="0">
                <a:solidFill>
                  <a:srgbClr val="FF0000"/>
                </a:solidFill>
                <a:latin typeface="Calibri" panose="020F0502020204030204" pitchFamily="34" charset="0"/>
                <a:ea typeface="Montserrat"/>
                <a:cs typeface="Montserrat"/>
                <a:sym typeface="Montserrat"/>
              </a:rPr>
              <a:t>Mise à disposition:</a:t>
            </a:r>
          </a:p>
          <a:p>
            <a:pPr lvl="0" algn="just" rtl="0">
              <a:spcBef>
                <a:spcPts val="0"/>
              </a:spcBef>
              <a:buNone/>
            </a:pPr>
            <a:endParaRPr sz="1200" dirty="0">
              <a:latin typeface="Calibri" panose="020F0502020204030204" pitchFamily="34" charset="0"/>
              <a:ea typeface="Montserrat"/>
              <a:cs typeface="Montserrat"/>
              <a:sym typeface="Montserrat"/>
            </a:endParaRPr>
          </a:p>
          <a:p>
            <a:pPr lvl="0" algn="just" rtl="0">
              <a:spcBef>
                <a:spcPts val="0"/>
              </a:spcBef>
              <a:buNone/>
            </a:pPr>
            <a:r>
              <a:rPr lang="fr" sz="1200" dirty="0">
                <a:latin typeface="Calibri" panose="020F0502020204030204" pitchFamily="34" charset="0"/>
                <a:ea typeface="Montserrat"/>
                <a:cs typeface="Montserrat"/>
                <a:sym typeface="Montserrat"/>
              </a:rPr>
              <a:t>La cueillette “Chapeau de paille” propose aux férus de nature la possibilité de venir cueillir ses propres fruits et légumes dans divers endroits de France.</a:t>
            </a:r>
          </a:p>
          <a:p>
            <a:pPr lvl="0" algn="just" rtl="0">
              <a:spcBef>
                <a:spcPts val="0"/>
              </a:spcBef>
              <a:buNone/>
            </a:pPr>
            <a:r>
              <a:rPr lang="fr" sz="1200" dirty="0">
                <a:latin typeface="Calibri" panose="020F0502020204030204" pitchFamily="34" charset="0"/>
                <a:ea typeface="Montserrat"/>
                <a:cs typeface="Montserrat"/>
                <a:sym typeface="Montserrat"/>
              </a:rPr>
              <a:t>C’est le cas de “La Ferme du Paradis” par exemple, à Seclin, qui permet aux consommateurs de venir choisir et cueillir les fruits et légumes qu’ils désirent. Des brouettes et paniers sont mis à disposition des </a:t>
            </a:r>
            <a:r>
              <a:rPr lang="fr" sz="1200" dirty="0" smtClean="0">
                <a:latin typeface="Calibri" panose="020F0502020204030204" pitchFamily="34" charset="0"/>
                <a:ea typeface="Montserrat"/>
                <a:cs typeface="Montserrat"/>
                <a:sym typeface="Montserrat"/>
              </a:rPr>
              <a:t>utilisateurs.</a:t>
            </a:r>
            <a:endParaRPr lang="fr" sz="1200" dirty="0">
              <a:latin typeface="Calibri" panose="020F0502020204030204" pitchFamily="34" charset="0"/>
              <a:ea typeface="Montserrat"/>
              <a:cs typeface="Montserrat"/>
              <a:sym typeface="Montserrat"/>
            </a:endParaRPr>
          </a:p>
        </p:txBody>
      </p:sp>
      <p:pic>
        <p:nvPicPr>
          <p:cNvPr id="356" name="Shape 356"/>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2921725" y="378425"/>
            <a:ext cx="6125950" cy="4164075"/>
          </a:xfrm>
          <a:prstGeom prst="rect">
            <a:avLst/>
          </a:prstGeom>
        </p:spPr>
      </p:pic>
      <p:pic>
        <p:nvPicPr>
          <p:cNvPr id="357" name="Shape 357"/>
          <p:cNvPicPr preferRelativeResize="0"/>
          <p:nvPr/>
        </p:nvPicPr>
        <p:blipFill>
          <a:blip r:embed="rId4" cstate="email">
            <a:extLst>
              <a:ext uri="{28A0092B-C50C-407E-A947-70E740481C1C}">
                <a14:useLocalDpi xmlns:a14="http://schemas.microsoft.com/office/drawing/2010/main"/>
              </a:ext>
            </a:extLst>
          </a:blip>
          <a:stretch>
            <a:fillRect/>
          </a:stretch>
        </p:blipFill>
        <p:spPr>
          <a:xfrm>
            <a:off x="441375" y="3427275"/>
            <a:ext cx="2123074" cy="1415375"/>
          </a:xfrm>
          <a:prstGeom prst="rect">
            <a:avLst/>
          </a:prstGeom>
        </p:spPr>
      </p:pic>
      <p:sp>
        <p:nvSpPr>
          <p:cNvPr id="358" name="Shape 358"/>
          <p:cNvSpPr txBox="1"/>
          <p:nvPr/>
        </p:nvSpPr>
        <p:spPr>
          <a:xfrm>
            <a:off x="5493600" y="4688550"/>
            <a:ext cx="3650399" cy="288899"/>
          </a:xfrm>
          <a:prstGeom prst="rect">
            <a:avLst/>
          </a:prstGeom>
        </p:spPr>
        <p:txBody>
          <a:bodyPr lIns="91425" tIns="91425" rIns="91425" bIns="91425" anchor="t" anchorCtr="0">
            <a:noAutofit/>
          </a:bodyPr>
          <a:lstStyle/>
          <a:p>
            <a:pPr>
              <a:spcBef>
                <a:spcPts val="0"/>
              </a:spcBef>
              <a:buNone/>
            </a:pPr>
            <a:r>
              <a:rPr lang="fr" sz="1100" i="1" u="sng">
                <a:solidFill>
                  <a:schemeClr val="hlink"/>
                </a:solidFill>
                <a:hlinkClick r:id="rId5"/>
              </a:rPr>
              <a:t>http://www.chapeaudepaille.fr/cueillettes.php?rub=108</a:t>
            </a:r>
            <a:r>
              <a:rPr lang="fr" sz="1100" i="1"/>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latin typeface="Cambria" panose="02040503050406030204" pitchFamily="18" charset="0"/>
                <a:ea typeface="Ubuntu"/>
                <a:cs typeface="Ubuntu"/>
                <a:sym typeface="Ubuntu"/>
              </a:rPr>
              <a:t>Contexte</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1100" dirty="0">
              <a:latin typeface="Montserrat"/>
              <a:ea typeface="Montserrat"/>
              <a:cs typeface="Montserrat"/>
              <a:sym typeface="Montserrat"/>
            </a:endParaRPr>
          </a:p>
          <a:p>
            <a:pPr marL="0" lvl="0" indent="0" algn="just" rtl="0">
              <a:spcBef>
                <a:spcPts val="0"/>
              </a:spcBef>
              <a:buNone/>
              <a:tabLst>
                <a:tab pos="0" algn="l"/>
              </a:tabLst>
            </a:pPr>
            <a:r>
              <a:rPr lang="fr" sz="1200" dirty="0" smtClean="0">
                <a:solidFill>
                  <a:schemeClr val="dk1"/>
                </a:solidFill>
                <a:latin typeface="Calibri" panose="020F0502020204030204" pitchFamily="34" charset="0"/>
                <a:ea typeface="Montserrat"/>
                <a:cs typeface="Montserrat"/>
                <a:sym typeface="Montserrat"/>
              </a:rPr>
              <a:t>La situation économique actuelle oblige, de plus en plus, les entreprises à adopter une « optique production », c’est-à-dire d’adopter une stratégie basée sur le prix et la disponibilité.</a:t>
            </a:r>
          </a:p>
          <a:p>
            <a:pPr lvl="0" algn="just" rtl="0">
              <a:spcBef>
                <a:spcPts val="0"/>
              </a:spcBef>
              <a:buClr>
                <a:schemeClr val="dk1"/>
              </a:buClr>
              <a:buFont typeface="Arial"/>
              <a:buNone/>
            </a:pPr>
            <a:endParaRPr sz="1200" dirty="0" smtClean="0">
              <a:solidFill>
                <a:schemeClr val="dk1"/>
              </a:solidFill>
              <a:latin typeface="Calibri" panose="020F0502020204030204" pitchFamily="34" charset="0"/>
              <a:ea typeface="Montserrat"/>
              <a:cs typeface="Montserrat"/>
              <a:sym typeface="Montserrat"/>
            </a:endParaRPr>
          </a:p>
          <a:p>
            <a:pPr marL="0" lvl="0" indent="0" algn="just" rtl="0">
              <a:spcBef>
                <a:spcPts val="0"/>
              </a:spcBef>
              <a:buNone/>
            </a:pPr>
            <a:r>
              <a:rPr lang="fr" sz="1200" dirty="0" smtClean="0">
                <a:solidFill>
                  <a:schemeClr val="dk1"/>
                </a:solidFill>
                <a:latin typeface="Calibri" panose="020F0502020204030204" pitchFamily="34" charset="0"/>
                <a:ea typeface="Montserrat"/>
                <a:cs typeface="Montserrat"/>
                <a:sym typeface="Montserrat"/>
              </a:rPr>
              <a:t>C’est dans ce contexte que l’on peut observer le phénomène croissant de la tertiarisation des entreprises. Celles-ci ont recours aux  « services associés »  pour les aider à soutenir leurs activités principales. </a:t>
            </a:r>
          </a:p>
          <a:p>
            <a:pPr marL="0" lvl="0" indent="0" algn="just" rtl="0">
              <a:spcBef>
                <a:spcPts val="0"/>
              </a:spcBef>
              <a:buNone/>
            </a:pPr>
            <a:endParaRPr sz="1200" dirty="0" smtClean="0">
              <a:solidFill>
                <a:schemeClr val="dk1"/>
              </a:solidFill>
              <a:latin typeface="Calibri" panose="020F0502020204030204" pitchFamily="34" charset="0"/>
              <a:ea typeface="Montserrat"/>
              <a:cs typeface="Montserrat"/>
              <a:sym typeface="Montserrat"/>
            </a:endParaRPr>
          </a:p>
          <a:p>
            <a:pPr marL="0" lvl="0" indent="0" algn="just" rtl="0">
              <a:spcBef>
                <a:spcPts val="0"/>
              </a:spcBef>
              <a:buNone/>
            </a:pPr>
            <a:r>
              <a:rPr lang="fr" sz="1200" dirty="0" smtClean="0">
                <a:solidFill>
                  <a:schemeClr val="dk1"/>
                </a:solidFill>
                <a:latin typeface="Calibri" panose="020F0502020204030204" pitchFamily="34" charset="0"/>
                <a:ea typeface="Montserrat"/>
                <a:cs typeface="Montserrat"/>
                <a:sym typeface="Montserrat"/>
              </a:rPr>
              <a:t>Ainsi, ils permettent:</a:t>
            </a:r>
          </a:p>
          <a:p>
            <a:pPr marL="182563" lvl="0" indent="265113" algn="just" rtl="0">
              <a:spcBef>
                <a:spcPts val="0"/>
              </a:spcBef>
              <a:buClr>
                <a:schemeClr val="dk1"/>
              </a:buClr>
              <a:buSzPct val="100000"/>
              <a:buFont typeface="Arial"/>
              <a:buChar char="●"/>
            </a:pPr>
            <a:r>
              <a:rPr lang="fr" sz="1200" dirty="0" smtClean="0">
                <a:solidFill>
                  <a:schemeClr val="dk1"/>
                </a:solidFill>
                <a:latin typeface="Calibri" panose="020F0502020204030204" pitchFamily="34" charset="0"/>
                <a:ea typeface="Montserrat"/>
                <a:cs typeface="Montserrat"/>
                <a:sym typeface="Montserrat"/>
              </a:rPr>
              <a:t>La fidélisation de la clientèle</a:t>
            </a:r>
          </a:p>
          <a:p>
            <a:pPr marL="182563" lvl="0" indent="265113" algn="just" rtl="0">
              <a:spcBef>
                <a:spcPts val="0"/>
              </a:spcBef>
              <a:buClr>
                <a:schemeClr val="dk1"/>
              </a:buClr>
              <a:buSzPct val="100000"/>
              <a:buFont typeface="Arial"/>
              <a:buChar char="●"/>
            </a:pPr>
            <a:r>
              <a:rPr lang="fr" sz="1200" dirty="0" smtClean="0">
                <a:solidFill>
                  <a:schemeClr val="dk1"/>
                </a:solidFill>
                <a:latin typeface="Calibri" panose="020F0502020204030204" pitchFamily="34" charset="0"/>
                <a:ea typeface="Montserrat"/>
                <a:cs typeface="Montserrat"/>
                <a:sym typeface="Montserrat"/>
              </a:rPr>
              <a:t>Un Moyen de différenciation face à une compétitivité accrue</a:t>
            </a:r>
          </a:p>
          <a:p>
            <a:pPr marL="182563" lvl="0" indent="265113" algn="just" rtl="0">
              <a:spcBef>
                <a:spcPts val="0"/>
              </a:spcBef>
              <a:buClr>
                <a:schemeClr val="dk1"/>
              </a:buClr>
              <a:buSzPct val="100000"/>
              <a:buFont typeface="Arial"/>
              <a:buChar char="●"/>
            </a:pPr>
            <a:r>
              <a:rPr lang="fr" sz="1200" dirty="0" smtClean="0">
                <a:solidFill>
                  <a:schemeClr val="dk1"/>
                </a:solidFill>
                <a:latin typeface="Calibri" panose="020F0502020204030204" pitchFamily="34" charset="0"/>
                <a:ea typeface="Montserrat"/>
                <a:cs typeface="Montserrat"/>
                <a:sym typeface="Montserrat"/>
              </a:rPr>
              <a:t>L’accroissement et la stabilisation du chiffre d’affaires</a:t>
            </a:r>
          </a:p>
          <a:p>
            <a:pPr marL="182563" lvl="0" indent="265113" algn="just" rtl="0">
              <a:spcBef>
                <a:spcPts val="0"/>
              </a:spcBef>
              <a:buClr>
                <a:schemeClr val="dk1"/>
              </a:buClr>
              <a:buSzPct val="100000"/>
              <a:buFont typeface="Arial"/>
              <a:buChar char="●"/>
            </a:pPr>
            <a:r>
              <a:rPr lang="fr" sz="1200" dirty="0" smtClean="0">
                <a:solidFill>
                  <a:schemeClr val="dk1"/>
                </a:solidFill>
                <a:latin typeface="Calibri" panose="020F0502020204030204" pitchFamily="34" charset="0"/>
                <a:ea typeface="Montserrat"/>
                <a:cs typeface="Montserrat"/>
                <a:sym typeface="Montserrat"/>
              </a:rPr>
              <a:t>Améliorer l’image de l’entreprise</a:t>
            </a:r>
          </a:p>
          <a:p>
            <a:pPr marL="0" lvl="0" indent="0" algn="just" rtl="0">
              <a:lnSpc>
                <a:spcPct val="115000"/>
              </a:lnSpc>
              <a:spcBef>
                <a:spcPts val="0"/>
              </a:spcBef>
              <a:buClr>
                <a:schemeClr val="dk1"/>
              </a:buClr>
              <a:buSzPct val="91666"/>
              <a:buFont typeface="Arial"/>
              <a:buNone/>
            </a:pPr>
            <a:r>
              <a:rPr lang="fr" sz="1200" dirty="0" smtClean="0">
                <a:solidFill>
                  <a:schemeClr val="dk1"/>
                </a:solidFill>
                <a:latin typeface="Calibri" panose="020F0502020204030204" pitchFamily="34" charset="0"/>
                <a:ea typeface="Montserrat"/>
                <a:cs typeface="Montserrat"/>
                <a:sym typeface="Montserrat"/>
              </a:rPr>
              <a:t> </a:t>
            </a:r>
          </a:p>
          <a:p>
            <a:pPr lvl="0" rtl="0">
              <a:spcBef>
                <a:spcPts val="0"/>
              </a:spcBef>
              <a:buClr>
                <a:schemeClr val="dk1"/>
              </a:buClr>
              <a:buSzPct val="100000"/>
              <a:buFont typeface="Arial"/>
              <a:buNone/>
            </a:pPr>
            <a:r>
              <a:rPr lang="fr" sz="1100" dirty="0" smtClean="0">
                <a:solidFill>
                  <a:schemeClr val="dk1"/>
                </a:solidFill>
                <a:latin typeface="Calibri" panose="020F0502020204030204" pitchFamily="34" charset="0"/>
                <a:ea typeface="Montserrat"/>
                <a:cs typeface="Montserrat"/>
                <a:sym typeface="Montserrat"/>
              </a:rPr>
              <a:t> </a:t>
            </a:r>
          </a:p>
          <a:p>
            <a:pPr>
              <a:spcBef>
                <a:spcPts val="0"/>
              </a:spcBef>
              <a:buNone/>
            </a:pPr>
            <a:endParaRPr dirty="0">
              <a:latin typeface="Montserrat"/>
              <a:ea typeface="Montserrat"/>
              <a:cs typeface="Montserrat"/>
              <a:sym typeface="Montserrat"/>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ea typeface="Ubuntu"/>
                <a:cs typeface="Ubuntu"/>
                <a:sym typeface="Ubuntu"/>
              </a:rPr>
              <a:t>Définitions</a:t>
            </a: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1100" b="1" u="sng" dirty="0">
              <a:solidFill>
                <a:srgbClr val="999999"/>
              </a:solidFill>
              <a:latin typeface="Montserrat"/>
              <a:ea typeface="Montserrat"/>
              <a:cs typeface="Montserrat"/>
              <a:sym typeface="Montserrat"/>
            </a:endParaRPr>
          </a:p>
          <a:p>
            <a:pPr lvl="0" rtl="0">
              <a:spcBef>
                <a:spcPts val="0"/>
              </a:spcBef>
              <a:buNone/>
            </a:pPr>
            <a:endParaRPr sz="1100" b="1" u="sng" dirty="0">
              <a:solidFill>
                <a:srgbClr val="999999"/>
              </a:solidFill>
              <a:latin typeface="Montserrat"/>
              <a:ea typeface="Montserrat"/>
              <a:cs typeface="Montserrat"/>
              <a:sym typeface="Montserrat"/>
            </a:endParaRPr>
          </a:p>
          <a:p>
            <a:pPr marL="0" lvl="0" indent="0" algn="just" rtl="0">
              <a:spcBef>
                <a:spcPts val="0"/>
              </a:spcBef>
              <a:buNone/>
            </a:pPr>
            <a:r>
              <a:rPr lang="fr" sz="1400" b="1" u="sng" dirty="0">
                <a:solidFill>
                  <a:srgbClr val="999999"/>
                </a:solidFill>
                <a:ea typeface="Montserrat"/>
                <a:cs typeface="Montserrat"/>
                <a:sym typeface="Montserrat"/>
              </a:rPr>
              <a:t>Les services :</a:t>
            </a:r>
            <a:r>
              <a:rPr lang="fr" sz="1400" i="1" dirty="0">
                <a:solidFill>
                  <a:schemeClr val="dk1"/>
                </a:solidFill>
                <a:ea typeface="Montserrat"/>
                <a:cs typeface="Montserrat"/>
                <a:sym typeface="Montserrat"/>
              </a:rPr>
              <a:t> « Une activité de service se caractérise essentiellement par la mise à disposition d'une capacité technique ou intellectuelle. A la différence d'une activité industrielle, elle ne peut pas être décrite par les seules caractéristiques d'un bien tangible acquis par le client. Compris dans leur sens le plus large, les services recouvrent un vaste champ d'activités qui va du commerce à l'administration, en passant par les transports, les activités financières et immobilières, les activités scientifiques et techniques, les services administratifs et de soutien, l'éducation, la santé et l'action sociale. » </a:t>
            </a:r>
            <a:r>
              <a:rPr lang="fr" sz="1400" u="sng" dirty="0" smtClean="0">
                <a:solidFill>
                  <a:schemeClr val="dk1"/>
                </a:solidFill>
                <a:ea typeface="Montserrat"/>
                <a:cs typeface="Montserrat"/>
                <a:sym typeface="Montserrat"/>
              </a:rPr>
              <a:t>INSEE</a:t>
            </a:r>
          </a:p>
          <a:p>
            <a:pPr marL="0" lvl="0" indent="0" algn="just" rtl="0">
              <a:spcBef>
                <a:spcPts val="0"/>
              </a:spcBef>
              <a:buNone/>
            </a:pPr>
            <a:endParaRPr lang="fr" sz="1400" u="sng" dirty="0">
              <a:solidFill>
                <a:schemeClr val="dk1"/>
              </a:solidFill>
              <a:ea typeface="Montserrat"/>
              <a:cs typeface="Montserrat"/>
              <a:sym typeface="Montserrat"/>
            </a:endParaRPr>
          </a:p>
          <a:p>
            <a:pPr marL="0" lvl="0" indent="0" algn="just" rtl="0">
              <a:spcBef>
                <a:spcPts val="0"/>
              </a:spcBef>
              <a:buClr>
                <a:schemeClr val="dk1"/>
              </a:buClr>
              <a:buFont typeface="Arial"/>
              <a:buNone/>
            </a:pPr>
            <a:endParaRPr sz="1400" dirty="0">
              <a:solidFill>
                <a:schemeClr val="dk1"/>
              </a:solidFill>
              <a:ea typeface="Montserrat"/>
              <a:cs typeface="Montserrat"/>
              <a:sym typeface="Montserrat"/>
            </a:endParaRPr>
          </a:p>
          <a:p>
            <a:pPr marL="0" lvl="0" indent="0" algn="just" rtl="0">
              <a:spcBef>
                <a:spcPts val="0"/>
              </a:spcBef>
              <a:buClr>
                <a:schemeClr val="dk1"/>
              </a:buClr>
              <a:buSzPct val="91666"/>
              <a:buFont typeface="Arial"/>
              <a:buNone/>
            </a:pPr>
            <a:r>
              <a:rPr lang="fr" sz="1400" b="1" u="sng" dirty="0">
                <a:solidFill>
                  <a:srgbClr val="999999"/>
                </a:solidFill>
                <a:ea typeface="Montserrat"/>
                <a:cs typeface="Montserrat"/>
                <a:sym typeface="Montserrat"/>
              </a:rPr>
              <a:t>La tertiarisation :</a:t>
            </a:r>
            <a:r>
              <a:rPr lang="fr" sz="1400" i="1" dirty="0">
                <a:solidFill>
                  <a:schemeClr val="dk1"/>
                </a:solidFill>
                <a:ea typeface="Montserrat"/>
                <a:cs typeface="Montserrat"/>
                <a:sym typeface="Montserrat"/>
              </a:rPr>
              <a:t> « Le secteur tertiaire recouvre un vaste champ d'activités qui va du commerce à l'administration, en passant par les transports, les activités financières et immobilières, les services aux entreprises et services aux particuliers, l'éducation, la santé et l'action sociale.</a:t>
            </a:r>
          </a:p>
          <a:p>
            <a:pPr marL="0" lvl="0" indent="0" algn="just" rtl="0">
              <a:spcBef>
                <a:spcPts val="0"/>
              </a:spcBef>
              <a:buClr>
                <a:schemeClr val="dk1"/>
              </a:buClr>
              <a:buSzPct val="91666"/>
              <a:buFont typeface="Arial"/>
              <a:buNone/>
            </a:pPr>
            <a:r>
              <a:rPr lang="fr" sz="1400" i="1" dirty="0">
                <a:solidFill>
                  <a:schemeClr val="dk1"/>
                </a:solidFill>
                <a:ea typeface="Montserrat"/>
                <a:cs typeface="Montserrat"/>
                <a:sym typeface="Montserrat"/>
              </a:rPr>
              <a:t>Le périmètre du secteur tertiaire est de fait défini par complémentarité avec les activités agricoles et industrielles (secteurs primaire et secondaire). » </a:t>
            </a:r>
            <a:r>
              <a:rPr lang="fr" sz="1400" u="sng" dirty="0">
                <a:solidFill>
                  <a:schemeClr val="dk1"/>
                </a:solidFill>
                <a:ea typeface="Montserrat"/>
                <a:cs typeface="Montserrat"/>
                <a:sym typeface="Montserrat"/>
              </a:rPr>
              <a:t>INSEE</a:t>
            </a:r>
          </a:p>
          <a:p>
            <a:pPr marL="0" lvl="0" indent="0" rtl="0">
              <a:spcBef>
                <a:spcPts val="0"/>
              </a:spcBef>
              <a:buClr>
                <a:schemeClr val="dk1"/>
              </a:buClr>
              <a:buSzPct val="100000"/>
              <a:buFont typeface="Arial"/>
              <a:buNone/>
            </a:pPr>
            <a:r>
              <a:rPr lang="fr" sz="1100" dirty="0">
                <a:solidFill>
                  <a:schemeClr val="dk1"/>
                </a:solidFill>
                <a:ea typeface="Montserrat"/>
                <a:cs typeface="Montserrat"/>
                <a:sym typeface="Montserrat"/>
              </a:rPr>
              <a:t> </a:t>
            </a:r>
          </a:p>
          <a:p>
            <a:pPr lvl="0" rtl="0">
              <a:lnSpc>
                <a:spcPct val="115000"/>
              </a:lnSpc>
              <a:spcBef>
                <a:spcPts val="0"/>
              </a:spcBef>
              <a:buClr>
                <a:schemeClr val="dk1"/>
              </a:buClr>
              <a:buSzPct val="100000"/>
              <a:buFont typeface="Arial"/>
              <a:buNone/>
            </a:pPr>
            <a:r>
              <a:rPr lang="fr" sz="1100" i="1" dirty="0">
                <a:solidFill>
                  <a:schemeClr val="dk1"/>
                </a:solidFill>
                <a:latin typeface="Montserrat"/>
                <a:ea typeface="Montserrat"/>
                <a:cs typeface="Montserrat"/>
                <a:sym typeface="Montserrat"/>
              </a:rPr>
              <a:t> </a:t>
            </a:r>
          </a:p>
          <a:p>
            <a:pPr lvl="0" rtl="0">
              <a:lnSpc>
                <a:spcPct val="115000"/>
              </a:lnSpc>
              <a:spcBef>
                <a:spcPts val="0"/>
              </a:spcBef>
              <a:buClr>
                <a:schemeClr val="dk1"/>
              </a:buClr>
              <a:buFont typeface="Arial"/>
              <a:buNone/>
            </a:pPr>
            <a:endParaRPr sz="1100" i="1" dirty="0">
              <a:solidFill>
                <a:schemeClr val="dk1"/>
              </a:solidFill>
              <a:latin typeface="Montserrat"/>
              <a:ea typeface="Montserrat"/>
              <a:cs typeface="Montserrat"/>
              <a:sym typeface="Montserrat"/>
            </a:endParaRPr>
          </a:p>
          <a:p>
            <a:pPr lvl="0" rtl="0">
              <a:spcBef>
                <a:spcPts val="0"/>
              </a:spcBef>
              <a:buClr>
                <a:schemeClr val="dk1"/>
              </a:buClr>
              <a:buFont typeface="Arial"/>
              <a:buNone/>
            </a:pPr>
            <a:endParaRPr sz="1100" dirty="0">
              <a:solidFill>
                <a:schemeClr val="dk1"/>
              </a:solidFill>
              <a:latin typeface="Montserrat"/>
              <a:ea typeface="Montserrat"/>
              <a:cs typeface="Montserrat"/>
              <a:sym typeface="Montserrat"/>
            </a:endParaRPr>
          </a:p>
          <a:p>
            <a:pPr lvl="0" rtl="0">
              <a:spcBef>
                <a:spcPts val="0"/>
              </a:spcBef>
              <a:buClr>
                <a:schemeClr val="dk1"/>
              </a:buClr>
              <a:buFont typeface="Arial"/>
              <a:buNone/>
            </a:pPr>
            <a:endParaRPr dirty="0">
              <a:solidFill>
                <a:schemeClr val="dk1"/>
              </a:solidFill>
              <a:latin typeface="Montserrat"/>
              <a:ea typeface="Montserrat"/>
              <a:cs typeface="Montserrat"/>
              <a:sym typeface="Montserrat"/>
            </a:endParaRPr>
          </a:p>
          <a:p>
            <a:pPr>
              <a:spcBef>
                <a:spcPts val="0"/>
              </a:spcBef>
              <a:buNone/>
            </a:pPr>
            <a:endParaRPr dirty="0">
              <a:latin typeface="Montserrat"/>
              <a:ea typeface="Montserrat"/>
              <a:cs typeface="Montserrat"/>
              <a:sym typeface="Montserrat"/>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ea typeface="Ubuntu"/>
                <a:cs typeface="Ubuntu"/>
                <a:sym typeface="Ubuntu"/>
              </a:rPr>
              <a:t>Intérêt de la tendance</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Font typeface="Arial"/>
              <a:buNone/>
            </a:pPr>
            <a:endParaRPr sz="1100" dirty="0">
              <a:latin typeface="Montserrat"/>
              <a:ea typeface="Montserrat"/>
              <a:cs typeface="Montserrat"/>
              <a:sym typeface="Montserrat"/>
            </a:endParaRPr>
          </a:p>
          <a:p>
            <a:pPr lvl="0" rtl="0">
              <a:lnSpc>
                <a:spcPct val="115000"/>
              </a:lnSpc>
              <a:spcBef>
                <a:spcPts val="0"/>
              </a:spcBef>
              <a:buClr>
                <a:schemeClr val="dk1"/>
              </a:buClr>
              <a:buFont typeface="Arial"/>
              <a:buNone/>
            </a:pPr>
            <a:endParaRPr sz="1100" dirty="0">
              <a:latin typeface="Montserrat"/>
              <a:ea typeface="Montserrat"/>
              <a:cs typeface="Montserrat"/>
              <a:sym typeface="Montserrat"/>
            </a:endParaRPr>
          </a:p>
          <a:p>
            <a:pPr marL="0" lvl="0" indent="0" rtl="0">
              <a:lnSpc>
                <a:spcPct val="115000"/>
              </a:lnSpc>
              <a:spcBef>
                <a:spcPts val="0"/>
              </a:spcBef>
              <a:buClr>
                <a:schemeClr val="dk1"/>
              </a:buClr>
              <a:buSzPct val="91666"/>
              <a:buFont typeface="Arial"/>
              <a:buNone/>
            </a:pPr>
            <a:r>
              <a:rPr lang="fr" sz="1400" dirty="0">
                <a:ea typeface="Montserrat"/>
                <a:cs typeface="Montserrat"/>
                <a:sym typeface="Montserrat"/>
              </a:rPr>
              <a:t>La tertiarisation des entreprises est remarquée dans tous les secteurs d’activité. En effet, les services sont de plus en plus nombreux, et les entreprises, produisant ou vendant initialement des biens, intègrent des services dans leurs offres. On parle d’ailleurs de tertiarisation de l’économie.</a:t>
            </a:r>
          </a:p>
          <a:p>
            <a:pPr marL="0" lvl="0" indent="0" rtl="0">
              <a:lnSpc>
                <a:spcPct val="115000"/>
              </a:lnSpc>
              <a:spcBef>
                <a:spcPts val="0"/>
              </a:spcBef>
              <a:buClr>
                <a:schemeClr val="dk1"/>
              </a:buClr>
              <a:buFont typeface="Arial"/>
              <a:buNone/>
            </a:pPr>
            <a:endParaRPr sz="1400" dirty="0">
              <a:ea typeface="Montserrat"/>
              <a:cs typeface="Montserrat"/>
              <a:sym typeface="Montserrat"/>
            </a:endParaRPr>
          </a:p>
          <a:p>
            <a:pPr marL="0" lvl="0" indent="0" rtl="0">
              <a:lnSpc>
                <a:spcPct val="115000"/>
              </a:lnSpc>
              <a:spcBef>
                <a:spcPts val="0"/>
              </a:spcBef>
              <a:buClr>
                <a:schemeClr val="dk1"/>
              </a:buClr>
              <a:buSzPct val="91666"/>
              <a:buFont typeface="Arial"/>
              <a:buNone/>
            </a:pPr>
            <a:r>
              <a:rPr lang="fr" sz="1400" dirty="0">
                <a:ea typeface="Montserrat"/>
                <a:cs typeface="Montserrat"/>
                <a:sym typeface="Montserrat"/>
              </a:rPr>
              <a:t>L’intérêt de celle ci est de permettre aux entreprise de se diversifier et de s’adapter aux mutations des styles de vie et comportements d’achat. En effet, avec la montée en puissance des nouvelles technologies, les consommateurs se tournent davantage vers le digital avec la diffusion d’Internet et des applications smart-phone, développées par la plupart des entreprises.</a:t>
            </a:r>
          </a:p>
          <a:p>
            <a:pPr marL="0" lvl="0" indent="0" rtl="0">
              <a:lnSpc>
                <a:spcPct val="115000"/>
              </a:lnSpc>
              <a:spcBef>
                <a:spcPts val="0"/>
              </a:spcBef>
              <a:buClr>
                <a:schemeClr val="dk1"/>
              </a:buClr>
              <a:buFont typeface="Arial"/>
              <a:buNone/>
            </a:pPr>
            <a:endParaRPr sz="1400" dirty="0">
              <a:ea typeface="Montserrat"/>
              <a:cs typeface="Montserrat"/>
              <a:sym typeface="Montserrat"/>
            </a:endParaRPr>
          </a:p>
          <a:p>
            <a:pPr marL="0" lvl="0" indent="0" rtl="0">
              <a:lnSpc>
                <a:spcPct val="115000"/>
              </a:lnSpc>
              <a:spcBef>
                <a:spcPts val="0"/>
              </a:spcBef>
              <a:buClr>
                <a:schemeClr val="dk1"/>
              </a:buClr>
              <a:buSzPct val="91666"/>
              <a:buFont typeface="Arial"/>
              <a:buNone/>
            </a:pPr>
            <a:r>
              <a:rPr lang="fr" sz="1400" dirty="0">
                <a:ea typeface="Montserrat"/>
                <a:cs typeface="Montserrat"/>
                <a:sym typeface="Montserrat"/>
              </a:rPr>
              <a:t>De plus, les services, tels que les services après-vente par exemple, permettent de rassurer les clients, de plus en plus attentifs à leurs dépenses.</a:t>
            </a:r>
          </a:p>
          <a:p>
            <a:pPr>
              <a:spcBef>
                <a:spcPts val="0"/>
              </a:spcBef>
              <a:buNone/>
            </a:pPr>
            <a:endParaRPr sz="1100" dirty="0">
              <a:latin typeface="Montserrat"/>
              <a:ea typeface="Montserrat"/>
              <a:cs typeface="Montserrat"/>
              <a:sym typeface="Montserrat"/>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r" dirty="0">
                <a:latin typeface="Cambria" panose="02040503050406030204" pitchFamily="18" charset="0"/>
                <a:ea typeface="Ubuntu"/>
                <a:cs typeface="Ubuntu"/>
                <a:sym typeface="Ubuntu"/>
              </a:rPr>
              <a:t>Avantages et limites</a:t>
            </a:r>
          </a:p>
        </p:txBody>
      </p:sp>
      <p:sp>
        <p:nvSpPr>
          <p:cNvPr id="69" name="Shape 69"/>
          <p:cNvSpPr txBox="1">
            <a:spLocks noGrp="1"/>
          </p:cNvSpPr>
          <p:nvPr>
            <p:ph type="body" idx="1"/>
          </p:nvPr>
        </p:nvSpPr>
        <p:spPr>
          <a:xfrm>
            <a:off x="404725" y="1134075"/>
            <a:ext cx="4228199" cy="3943499"/>
          </a:xfrm>
          <a:prstGeom prst="rect">
            <a:avLst/>
          </a:prstGeom>
        </p:spPr>
        <p:txBody>
          <a:bodyPr lIns="91425" tIns="91425" rIns="91425" bIns="91425" anchor="t" anchorCtr="0">
            <a:noAutofit/>
          </a:bodyPr>
          <a:lstStyle/>
          <a:p>
            <a:pPr lvl="0" algn="ctr" rtl="0">
              <a:spcBef>
                <a:spcPts val="0"/>
              </a:spcBef>
              <a:buNone/>
            </a:pPr>
            <a:r>
              <a:rPr lang="fr" sz="1600" b="1" u="sng" dirty="0" smtClean="0">
                <a:solidFill>
                  <a:srgbClr val="0000FF"/>
                </a:solidFill>
                <a:latin typeface="Calibri" panose="020F0502020204030204" pitchFamily="34" charset="0"/>
                <a:ea typeface="Montserrat"/>
                <a:cs typeface="Montserrat"/>
                <a:sym typeface="Montserrat"/>
              </a:rPr>
              <a:t>AVANTAGES</a:t>
            </a:r>
          </a:p>
          <a:p>
            <a:pPr lvl="0" algn="ctr" rtl="0">
              <a:spcBef>
                <a:spcPts val="0"/>
              </a:spcBef>
              <a:buNone/>
            </a:pPr>
            <a:endParaRPr lang="fr" sz="1400" b="1" u="sng" dirty="0">
              <a:solidFill>
                <a:srgbClr val="0000FF"/>
              </a:solidFill>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Praticité pour les consommateurs</a:t>
            </a:r>
            <a:r>
              <a:rPr lang="fr" sz="1100" dirty="0">
                <a:latin typeface="Calibri" panose="020F0502020204030204" pitchFamily="34" charset="0"/>
                <a:ea typeface="Montserrat"/>
                <a:cs typeface="Montserrat"/>
                <a:sym typeface="Montserrat"/>
              </a:rPr>
              <a:t> (applications, livraisons, automatisation, garde enfants)</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Convivialité, divertissement</a:t>
            </a:r>
            <a:r>
              <a:rPr lang="fr" sz="1100" dirty="0">
                <a:latin typeface="Calibri" panose="020F0502020204030204" pitchFamily="34" charset="0"/>
                <a:ea typeface="Montserrat"/>
                <a:cs typeface="Montserrat"/>
                <a:sym typeface="Montserrat"/>
              </a:rPr>
              <a:t> (cours de cuisine, de sport, expérientiel)</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Sécurité pour les consommateurs</a:t>
            </a:r>
            <a:r>
              <a:rPr lang="fr" sz="1100" dirty="0">
                <a:latin typeface="Calibri" panose="020F0502020204030204" pitchFamily="34" charset="0"/>
                <a:ea typeface="Montserrat"/>
                <a:cs typeface="Montserrat"/>
                <a:sym typeface="Montserrat"/>
              </a:rPr>
              <a:t> (SAV, GPS)</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Plus value pour les entreprises</a:t>
            </a:r>
            <a:r>
              <a:rPr lang="fr" sz="1100" dirty="0">
                <a:latin typeface="Calibri" panose="020F0502020204030204" pitchFamily="34" charset="0"/>
                <a:ea typeface="Montserrat"/>
                <a:cs typeface="Montserrat"/>
                <a:sym typeface="Montserrat"/>
              </a:rPr>
              <a:t> (astuces cuisines (on a des idées et on veut les équipements/ingrédients utilisés), vente additive (pack moins cher que d’avoir un forfait internet, un forfait mobile séparés…), personnalisation (produits plus chers en général))</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Valeur ajoutée pour les consommateurs</a:t>
            </a:r>
          </a:p>
          <a:p>
            <a:pPr marL="0" lvl="0" indent="0" algn="just" rtl="0">
              <a:lnSpc>
                <a:spcPct val="115000"/>
              </a:lnSpc>
              <a:spcBef>
                <a:spcPts val="0"/>
              </a:spcBef>
              <a:buClr>
                <a:schemeClr val="dk1"/>
              </a:buClr>
              <a:buFont typeface="Arial"/>
              <a:buNone/>
            </a:pPr>
            <a:endParaRPr sz="1100" b="1"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Fidélisation des clients</a:t>
            </a:r>
          </a:p>
          <a:p>
            <a:pPr marL="0" lvl="0" indent="0" algn="just" rtl="0">
              <a:lnSpc>
                <a:spcPct val="115000"/>
              </a:lnSpc>
              <a:spcBef>
                <a:spcPts val="0"/>
              </a:spcBef>
              <a:buClr>
                <a:schemeClr val="dk1"/>
              </a:buClr>
              <a:buFont typeface="Arial"/>
              <a:buNone/>
            </a:pPr>
            <a:endParaRPr sz="1100" b="1"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Différenciation et diversification des entreprises </a:t>
            </a:r>
            <a:r>
              <a:rPr lang="fr" sz="1100" dirty="0">
                <a:latin typeface="Calibri" panose="020F0502020204030204" pitchFamily="34" charset="0"/>
                <a:ea typeface="Montserrat"/>
                <a:cs typeface="Montserrat"/>
                <a:sym typeface="Montserrat"/>
              </a:rPr>
              <a:t>(innovations par les services)</a:t>
            </a:r>
          </a:p>
          <a:p>
            <a:pPr>
              <a:spcBef>
                <a:spcPts val="0"/>
              </a:spcBef>
              <a:buNone/>
            </a:pPr>
            <a:endParaRPr sz="1100" b="1" dirty="0">
              <a:solidFill>
                <a:srgbClr val="000000"/>
              </a:solidFill>
              <a:latin typeface="Calibri" panose="020F0502020204030204" pitchFamily="34" charset="0"/>
              <a:ea typeface="Montserrat"/>
              <a:cs typeface="Montserrat"/>
              <a:sym typeface="Montserrat"/>
            </a:endParaRPr>
          </a:p>
        </p:txBody>
      </p:sp>
      <p:sp>
        <p:nvSpPr>
          <p:cNvPr id="70" name="Shape 70"/>
          <p:cNvSpPr txBox="1">
            <a:spLocks noGrp="1"/>
          </p:cNvSpPr>
          <p:nvPr>
            <p:ph type="body" idx="2"/>
          </p:nvPr>
        </p:nvSpPr>
        <p:spPr>
          <a:xfrm>
            <a:off x="5359475" y="1134075"/>
            <a:ext cx="3327299" cy="3725699"/>
          </a:xfrm>
          <a:prstGeom prst="rect">
            <a:avLst/>
          </a:prstGeom>
        </p:spPr>
        <p:txBody>
          <a:bodyPr lIns="91425" tIns="91425" rIns="91425" bIns="91425" anchor="t" anchorCtr="0">
            <a:noAutofit/>
          </a:bodyPr>
          <a:lstStyle/>
          <a:p>
            <a:pPr lvl="0" algn="ctr" rtl="0">
              <a:spcBef>
                <a:spcPts val="0"/>
              </a:spcBef>
              <a:buNone/>
            </a:pPr>
            <a:r>
              <a:rPr lang="fr" sz="1600" b="1" u="sng" dirty="0">
                <a:solidFill>
                  <a:srgbClr val="0000FF"/>
                </a:solidFill>
                <a:latin typeface="Montserrat"/>
                <a:ea typeface="Montserrat"/>
                <a:cs typeface="Montserrat"/>
                <a:sym typeface="Montserrat"/>
              </a:rPr>
              <a:t>LIMITES</a:t>
            </a:r>
          </a:p>
          <a:p>
            <a:pPr lvl="0" algn="just" rtl="0">
              <a:spcBef>
                <a:spcPts val="0"/>
              </a:spcBef>
              <a:buClr>
                <a:schemeClr val="dk1"/>
              </a:buClr>
              <a:buSzPct val="100000"/>
              <a:buFont typeface="Arial"/>
              <a:buNone/>
            </a:pPr>
            <a:endParaRPr lang="fr" sz="1100" b="1" dirty="0" smtClean="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smtClean="0">
                <a:latin typeface="Calibri" panose="020F0502020204030204" pitchFamily="34" charset="0"/>
                <a:ea typeface="Montserrat"/>
                <a:cs typeface="Montserrat"/>
                <a:sym typeface="Montserrat"/>
              </a:rPr>
              <a:t>Hausse </a:t>
            </a:r>
            <a:r>
              <a:rPr lang="fr" sz="1100" b="1" dirty="0">
                <a:latin typeface="Calibri" panose="020F0502020204030204" pitchFamily="34" charset="0"/>
                <a:ea typeface="Montserrat"/>
                <a:cs typeface="Montserrat"/>
                <a:sym typeface="Montserrat"/>
              </a:rPr>
              <a:t>des prix</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Modification des emplois</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Possibilités de suppression de postes</a:t>
            </a:r>
            <a:r>
              <a:rPr lang="fr" sz="1100" dirty="0">
                <a:latin typeface="Calibri" panose="020F0502020204030204" pitchFamily="34" charset="0"/>
                <a:ea typeface="Montserrat"/>
                <a:cs typeface="Montserrat"/>
                <a:sym typeface="Montserrat"/>
              </a:rPr>
              <a:t> (automatisation)</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Services parfois indifférenciés</a:t>
            </a:r>
            <a:r>
              <a:rPr lang="fr" sz="1100" dirty="0">
                <a:latin typeface="Calibri" panose="020F0502020204030204" pitchFamily="34" charset="0"/>
                <a:ea typeface="Montserrat"/>
                <a:cs typeface="Montserrat"/>
                <a:sym typeface="Montserrat"/>
              </a:rPr>
              <a:t> donc </a:t>
            </a:r>
            <a:r>
              <a:rPr lang="fr" sz="1100" b="1" dirty="0">
                <a:latin typeface="Calibri" panose="020F0502020204030204" pitchFamily="34" charset="0"/>
                <a:ea typeface="Montserrat"/>
                <a:cs typeface="Montserrat"/>
                <a:sym typeface="Montserrat"/>
              </a:rPr>
              <a:t>risques de désengagement</a:t>
            </a:r>
            <a:r>
              <a:rPr lang="fr" sz="1100" dirty="0">
                <a:latin typeface="Calibri" panose="020F0502020204030204" pitchFamily="34" charset="0"/>
                <a:ea typeface="Montserrat"/>
                <a:cs typeface="Montserrat"/>
                <a:sym typeface="Montserrat"/>
              </a:rPr>
              <a:t> de la part des clients vis-à-vis de l’entreprise</a:t>
            </a:r>
          </a:p>
          <a:p>
            <a:pPr marL="0" lvl="0" indent="0" algn="just" rtl="0">
              <a:lnSpc>
                <a:spcPct val="115000"/>
              </a:lnSpc>
              <a:spcBef>
                <a:spcPts val="0"/>
              </a:spcBef>
              <a:buClr>
                <a:schemeClr val="dk1"/>
              </a:buClr>
              <a:buFont typeface="Arial"/>
              <a:buNone/>
            </a:pPr>
            <a:endParaRPr sz="1100" dirty="0">
              <a:latin typeface="Calibri" panose="020F0502020204030204" pitchFamily="34" charset="0"/>
              <a:ea typeface="Montserrat"/>
              <a:cs typeface="Montserrat"/>
              <a:sym typeface="Montserrat"/>
            </a:endParaRPr>
          </a:p>
          <a:p>
            <a:pPr marL="0" lvl="0" indent="0" algn="just" rtl="0">
              <a:spcBef>
                <a:spcPts val="0"/>
              </a:spcBef>
              <a:buClr>
                <a:schemeClr val="dk1"/>
              </a:buClr>
              <a:buSzPct val="100000"/>
              <a:buFont typeface="Arial"/>
              <a:buNone/>
            </a:pPr>
            <a:r>
              <a:rPr lang="fr" sz="1100" b="1" dirty="0">
                <a:latin typeface="Calibri" panose="020F0502020204030204" pitchFamily="34" charset="0"/>
                <a:ea typeface="Montserrat"/>
                <a:cs typeface="Montserrat"/>
                <a:sym typeface="Montserrat"/>
              </a:rPr>
              <a:t>Risque</a:t>
            </a:r>
            <a:r>
              <a:rPr lang="fr" sz="1100" dirty="0">
                <a:latin typeface="Calibri" panose="020F0502020204030204" pitchFamily="34" charset="0"/>
                <a:ea typeface="Montserrat"/>
                <a:cs typeface="Montserrat"/>
                <a:sym typeface="Montserrat"/>
              </a:rPr>
              <a:t> que tout soit fait par Internet ou smart-phone donc </a:t>
            </a:r>
            <a:r>
              <a:rPr lang="fr" sz="1100" b="1" dirty="0">
                <a:latin typeface="Calibri" panose="020F0502020204030204" pitchFamily="34" charset="0"/>
                <a:ea typeface="Montserrat"/>
                <a:cs typeface="Montserrat"/>
                <a:sym typeface="Montserrat"/>
              </a:rPr>
              <a:t>fermeture des commerces</a:t>
            </a:r>
          </a:p>
          <a:p>
            <a:pPr lvl="0" algn="just" rtl="0">
              <a:lnSpc>
                <a:spcPct val="115000"/>
              </a:lnSpc>
              <a:spcBef>
                <a:spcPts val="0"/>
              </a:spcBef>
              <a:buClr>
                <a:schemeClr val="dk1"/>
              </a:buClr>
              <a:buFont typeface="Arial"/>
              <a:buNone/>
            </a:pPr>
            <a:endParaRPr sz="1100" b="1" dirty="0">
              <a:latin typeface="Calibri" panose="020F0502020204030204" pitchFamily="34" charset="0"/>
              <a:ea typeface="Montserrat"/>
              <a:cs typeface="Montserrat"/>
              <a:sym typeface="Montserrat"/>
            </a:endParaRPr>
          </a:p>
          <a:p>
            <a:pPr>
              <a:spcBef>
                <a:spcPts val="0"/>
              </a:spcBef>
              <a:buNone/>
            </a:pPr>
            <a:endParaRPr dirty="0">
              <a:latin typeface="Calibri" panose="020F0502020204030204" pitchFamily="34" charset="0"/>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820650" y="1448467"/>
            <a:ext cx="7772400" cy="1159799"/>
          </a:xfrm>
          <a:prstGeom prst="rect">
            <a:avLst/>
          </a:prstGeom>
        </p:spPr>
        <p:txBody>
          <a:bodyPr lIns="91425" tIns="91425" rIns="91425" bIns="91425" anchor="t" anchorCtr="0">
            <a:noAutofit/>
          </a:bodyPr>
          <a:lstStyle/>
          <a:p>
            <a:r>
              <a:rPr lang="fr" sz="6500" dirty="0">
                <a:solidFill>
                  <a:srgbClr val="CC0000"/>
                </a:solidFill>
                <a:latin typeface="Georgia" panose="02040502050405020303" pitchFamily="18" charset="0"/>
                <a:ea typeface="Righteous"/>
                <a:cs typeface="Righteous"/>
                <a:sym typeface="Righteous"/>
              </a:rPr>
              <a:t>2. Carte mentale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2385301" y="2305342"/>
            <a:ext cx="3387299" cy="1213799"/>
          </a:xfrm>
          <a:prstGeom prst="rect">
            <a:avLst/>
          </a:prstGeom>
        </p:spPr>
        <p:txBody>
          <a:bodyPr lIns="91425" tIns="91425" rIns="91425" bIns="91425" anchor="t" anchorCtr="0">
            <a:noAutofit/>
          </a:bodyPr>
          <a:lstStyle/>
          <a:p>
            <a:pPr lvl="0" algn="ctr" rtl="0">
              <a:spcBef>
                <a:spcPts val="0"/>
              </a:spcBef>
              <a:buNone/>
            </a:pPr>
            <a:r>
              <a:rPr lang="fr" sz="2400" dirty="0"/>
              <a:t>TERTIARISATION </a:t>
            </a:r>
          </a:p>
          <a:p>
            <a:pPr lvl="0" algn="ctr" rtl="0">
              <a:spcBef>
                <a:spcPts val="0"/>
              </a:spcBef>
              <a:buNone/>
            </a:pPr>
            <a:r>
              <a:rPr lang="fr" sz="2400" dirty="0"/>
              <a:t>ET </a:t>
            </a:r>
          </a:p>
          <a:p>
            <a:pPr lvl="0" algn="ctr" rtl="0">
              <a:spcBef>
                <a:spcPts val="0"/>
              </a:spcBef>
              <a:buNone/>
            </a:pPr>
            <a:r>
              <a:rPr lang="fr" sz="2400" dirty="0"/>
              <a:t>SERVICES ASSOCIES</a:t>
            </a:r>
          </a:p>
        </p:txBody>
      </p:sp>
      <p:sp>
        <p:nvSpPr>
          <p:cNvPr id="81" name="Shape 81"/>
          <p:cNvSpPr txBox="1"/>
          <p:nvPr/>
        </p:nvSpPr>
        <p:spPr>
          <a:xfrm>
            <a:off x="287875" y="608675"/>
            <a:ext cx="14856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Nutrition - santé </a:t>
            </a:r>
          </a:p>
        </p:txBody>
      </p:sp>
      <p:sp>
        <p:nvSpPr>
          <p:cNvPr id="82" name="Shape 82"/>
          <p:cNvSpPr txBox="1"/>
          <p:nvPr/>
        </p:nvSpPr>
        <p:spPr>
          <a:xfrm>
            <a:off x="2130837" y="608675"/>
            <a:ext cx="12561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Écologie</a:t>
            </a:r>
          </a:p>
        </p:txBody>
      </p:sp>
      <p:sp>
        <p:nvSpPr>
          <p:cNvPr id="83" name="Shape 83"/>
          <p:cNvSpPr txBox="1"/>
          <p:nvPr/>
        </p:nvSpPr>
        <p:spPr>
          <a:xfrm>
            <a:off x="3744300" y="608675"/>
            <a:ext cx="20283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Services à la famille</a:t>
            </a:r>
          </a:p>
        </p:txBody>
      </p:sp>
      <p:sp>
        <p:nvSpPr>
          <p:cNvPr id="84" name="Shape 84"/>
          <p:cNvSpPr txBox="1"/>
          <p:nvPr/>
        </p:nvSpPr>
        <p:spPr>
          <a:xfrm>
            <a:off x="4328000" y="1310012"/>
            <a:ext cx="2028300" cy="440699"/>
          </a:xfrm>
          <a:prstGeom prst="rect">
            <a:avLst/>
          </a:prstGeom>
          <a:ln>
            <a:noFill/>
          </a:ln>
        </p:spPr>
        <p:txBody>
          <a:bodyPr lIns="91425" tIns="91425" rIns="91425" bIns="91425" anchor="t" anchorCtr="0">
            <a:noAutofit/>
          </a:bodyPr>
          <a:lstStyle/>
          <a:p>
            <a:pPr lvl="0" rtl="0">
              <a:spcBef>
                <a:spcPts val="0"/>
              </a:spcBef>
              <a:buNone/>
            </a:pPr>
            <a:r>
              <a:rPr lang="fr" b="1" u="sng" dirty="0">
                <a:solidFill>
                  <a:schemeClr val="hlink"/>
                </a:solidFill>
                <a:hlinkClick r:id="rId3" action="ppaction://hlinksldjump"/>
              </a:rPr>
              <a:t>Donner de la valeur</a:t>
            </a:r>
            <a:endParaRPr lang="fr" b="1" u="sng" dirty="0">
              <a:solidFill>
                <a:schemeClr val="hlink"/>
              </a:solidFill>
              <a:hlinkClick r:id="rId4"/>
            </a:endParaRPr>
          </a:p>
        </p:txBody>
      </p:sp>
      <p:sp>
        <p:nvSpPr>
          <p:cNvPr id="85" name="Shape 85"/>
          <p:cNvSpPr txBox="1"/>
          <p:nvPr/>
        </p:nvSpPr>
        <p:spPr>
          <a:xfrm>
            <a:off x="6786550" y="325000"/>
            <a:ext cx="2105399" cy="5588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Offre globale / vente additive</a:t>
            </a:r>
          </a:p>
        </p:txBody>
      </p:sp>
      <p:sp>
        <p:nvSpPr>
          <p:cNvPr id="86" name="Shape 86"/>
          <p:cNvSpPr txBox="1"/>
          <p:nvPr/>
        </p:nvSpPr>
        <p:spPr>
          <a:xfrm>
            <a:off x="6874600" y="1744075"/>
            <a:ext cx="19293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Personnalisation</a:t>
            </a:r>
          </a:p>
        </p:txBody>
      </p:sp>
      <p:sp>
        <p:nvSpPr>
          <p:cNvPr id="87" name="Shape 87"/>
          <p:cNvSpPr txBox="1"/>
          <p:nvPr/>
        </p:nvSpPr>
        <p:spPr>
          <a:xfrm>
            <a:off x="6863825" y="1136737"/>
            <a:ext cx="20283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Fidélisation</a:t>
            </a:r>
          </a:p>
        </p:txBody>
      </p:sp>
      <p:sp>
        <p:nvSpPr>
          <p:cNvPr id="88" name="Shape 88"/>
          <p:cNvSpPr txBox="1"/>
          <p:nvPr/>
        </p:nvSpPr>
        <p:spPr>
          <a:xfrm>
            <a:off x="6863825" y="2351387"/>
            <a:ext cx="2028300"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Do it yourself</a:t>
            </a:r>
          </a:p>
        </p:txBody>
      </p:sp>
      <p:sp>
        <p:nvSpPr>
          <p:cNvPr id="89" name="Shape 89"/>
          <p:cNvSpPr txBox="1"/>
          <p:nvPr/>
        </p:nvSpPr>
        <p:spPr>
          <a:xfrm>
            <a:off x="5672175" y="3710687"/>
            <a:ext cx="1421400" cy="440699"/>
          </a:xfrm>
          <a:prstGeom prst="rect">
            <a:avLst/>
          </a:prstGeom>
          <a:ln>
            <a:noFill/>
          </a:ln>
        </p:spPr>
        <p:txBody>
          <a:bodyPr lIns="91425" tIns="91425" rIns="91425" bIns="91425" anchor="t" anchorCtr="0">
            <a:noAutofit/>
          </a:bodyPr>
          <a:lstStyle/>
          <a:p>
            <a:pPr lvl="0" rtl="0">
              <a:spcBef>
                <a:spcPts val="0"/>
              </a:spcBef>
              <a:buNone/>
            </a:pPr>
            <a:r>
              <a:rPr lang="fr" b="1" u="sng" dirty="0">
                <a:solidFill>
                  <a:schemeClr val="hlink"/>
                </a:solidFill>
                <a:hlinkClick r:id="" action="ppaction://noaction"/>
              </a:rPr>
              <a:t>Expérientiel</a:t>
            </a:r>
            <a:endParaRPr lang="fr" b="1" u="sng" dirty="0">
              <a:solidFill>
                <a:schemeClr val="hlink"/>
              </a:solidFill>
              <a:hlinkClick r:id="rId5"/>
            </a:endParaRPr>
          </a:p>
        </p:txBody>
      </p:sp>
      <p:sp>
        <p:nvSpPr>
          <p:cNvPr id="90" name="Shape 90"/>
          <p:cNvSpPr txBox="1"/>
          <p:nvPr/>
        </p:nvSpPr>
        <p:spPr>
          <a:xfrm>
            <a:off x="7256175" y="3163150"/>
            <a:ext cx="1635900" cy="5421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Vivre un moment unique</a:t>
            </a:r>
          </a:p>
        </p:txBody>
      </p:sp>
      <p:sp>
        <p:nvSpPr>
          <p:cNvPr id="91" name="Shape 91"/>
          <p:cNvSpPr txBox="1"/>
          <p:nvPr/>
        </p:nvSpPr>
        <p:spPr>
          <a:xfrm>
            <a:off x="7210300" y="4151400"/>
            <a:ext cx="1871699" cy="5588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Double fonctionnalité</a:t>
            </a:r>
          </a:p>
        </p:txBody>
      </p:sp>
      <p:sp>
        <p:nvSpPr>
          <p:cNvPr id="92" name="Shape 92"/>
          <p:cNvSpPr txBox="1"/>
          <p:nvPr/>
        </p:nvSpPr>
        <p:spPr>
          <a:xfrm>
            <a:off x="2425575" y="3834675"/>
            <a:ext cx="2151000" cy="440699"/>
          </a:xfrm>
          <a:prstGeom prst="rect">
            <a:avLst/>
          </a:prstGeom>
          <a:ln>
            <a:noFill/>
          </a:ln>
        </p:spPr>
        <p:txBody>
          <a:bodyPr lIns="91425" tIns="91425" rIns="91425" bIns="91425" anchor="t" anchorCtr="0">
            <a:noAutofit/>
          </a:bodyPr>
          <a:lstStyle/>
          <a:p>
            <a:pPr lvl="0" rtl="0">
              <a:spcBef>
                <a:spcPts val="0"/>
              </a:spcBef>
              <a:buNone/>
            </a:pPr>
            <a:r>
              <a:rPr lang="fr" b="1" u="sng" dirty="0">
                <a:solidFill>
                  <a:schemeClr val="hlink"/>
                </a:solidFill>
                <a:hlinkClick r:id="" action="ppaction://noaction"/>
              </a:rPr>
              <a:t>Bifurcation en service</a:t>
            </a:r>
            <a:endParaRPr lang="fr" b="1" u="sng" dirty="0">
              <a:solidFill>
                <a:schemeClr val="hlink"/>
              </a:solidFill>
              <a:hlinkClick r:id="rId6"/>
            </a:endParaRPr>
          </a:p>
        </p:txBody>
      </p:sp>
      <p:sp>
        <p:nvSpPr>
          <p:cNvPr id="93" name="Shape 93"/>
          <p:cNvSpPr txBox="1"/>
          <p:nvPr/>
        </p:nvSpPr>
        <p:spPr>
          <a:xfrm>
            <a:off x="4524200" y="4544850"/>
            <a:ext cx="1635900" cy="3804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Livraison / driving</a:t>
            </a:r>
          </a:p>
        </p:txBody>
      </p:sp>
      <p:sp>
        <p:nvSpPr>
          <p:cNvPr id="94" name="Shape 94"/>
          <p:cNvSpPr txBox="1"/>
          <p:nvPr/>
        </p:nvSpPr>
        <p:spPr>
          <a:xfrm>
            <a:off x="2977225" y="4544850"/>
            <a:ext cx="1421400" cy="3804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Automatisation</a:t>
            </a:r>
          </a:p>
        </p:txBody>
      </p:sp>
      <p:sp>
        <p:nvSpPr>
          <p:cNvPr id="95" name="Shape 95"/>
          <p:cNvSpPr txBox="1"/>
          <p:nvPr/>
        </p:nvSpPr>
        <p:spPr>
          <a:xfrm>
            <a:off x="1172350" y="4544850"/>
            <a:ext cx="1635900" cy="3804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Services associés</a:t>
            </a:r>
          </a:p>
        </p:txBody>
      </p:sp>
      <p:sp>
        <p:nvSpPr>
          <p:cNvPr id="96" name="Shape 96"/>
          <p:cNvSpPr txBox="1"/>
          <p:nvPr/>
        </p:nvSpPr>
        <p:spPr>
          <a:xfrm>
            <a:off x="1023475" y="2836725"/>
            <a:ext cx="1635900" cy="349200"/>
          </a:xfrm>
          <a:prstGeom prst="rect">
            <a:avLst/>
          </a:prstGeom>
          <a:ln>
            <a:noFill/>
          </a:ln>
        </p:spPr>
        <p:txBody>
          <a:bodyPr lIns="91425" tIns="91425" rIns="91425" bIns="91425" anchor="t" anchorCtr="0">
            <a:noAutofit/>
          </a:bodyPr>
          <a:lstStyle/>
          <a:p>
            <a:pPr lvl="0" rtl="0">
              <a:spcBef>
                <a:spcPts val="0"/>
              </a:spcBef>
              <a:buNone/>
            </a:pPr>
            <a:r>
              <a:rPr lang="fr" b="1" u="sng" dirty="0">
                <a:solidFill>
                  <a:schemeClr val="hlink"/>
                </a:solidFill>
                <a:hlinkClick r:id="" action="ppaction://noaction"/>
              </a:rPr>
              <a:t>Différenciation</a:t>
            </a:r>
            <a:endParaRPr lang="fr" b="1" u="sng" dirty="0">
              <a:solidFill>
                <a:schemeClr val="hlink"/>
              </a:solidFill>
              <a:hlinkClick r:id="rId7"/>
            </a:endParaRPr>
          </a:p>
        </p:txBody>
      </p:sp>
      <p:sp>
        <p:nvSpPr>
          <p:cNvPr id="97" name="Shape 97"/>
          <p:cNvSpPr txBox="1"/>
          <p:nvPr/>
        </p:nvSpPr>
        <p:spPr>
          <a:xfrm>
            <a:off x="57775" y="2235850"/>
            <a:ext cx="1202999" cy="440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Applications</a:t>
            </a:r>
          </a:p>
        </p:txBody>
      </p:sp>
      <p:sp>
        <p:nvSpPr>
          <p:cNvPr id="98" name="Shape 98"/>
          <p:cNvSpPr txBox="1"/>
          <p:nvPr/>
        </p:nvSpPr>
        <p:spPr>
          <a:xfrm>
            <a:off x="57775" y="3317225"/>
            <a:ext cx="820499" cy="3645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fr">
                <a:solidFill>
                  <a:schemeClr val="accent3"/>
                </a:solidFill>
              </a:rPr>
              <a:t>Cours</a:t>
            </a:r>
          </a:p>
        </p:txBody>
      </p:sp>
      <p:cxnSp>
        <p:nvCxnSpPr>
          <p:cNvPr id="99" name="Shape 99"/>
          <p:cNvCxnSpPr>
            <a:stCxn id="80" idx="0"/>
            <a:endCxn id="100" idx="2"/>
          </p:cNvCxnSpPr>
          <p:nvPr/>
        </p:nvCxnSpPr>
        <p:spPr>
          <a:xfrm flipH="1" flipV="1">
            <a:off x="2546404" y="1884485"/>
            <a:ext cx="1532547" cy="420857"/>
          </a:xfrm>
          <a:prstGeom prst="straightConnector1">
            <a:avLst/>
          </a:prstGeom>
          <a:noFill/>
          <a:ln w="19050" cap="flat">
            <a:solidFill>
              <a:schemeClr val="dk2"/>
            </a:solidFill>
            <a:prstDash val="solid"/>
            <a:round/>
            <a:headEnd type="none" w="lg" len="lg"/>
            <a:tailEnd type="triangle" w="lg" len="lg"/>
          </a:ln>
        </p:spPr>
      </p:cxnSp>
      <p:cxnSp>
        <p:nvCxnSpPr>
          <p:cNvPr id="101" name="Shape 101"/>
          <p:cNvCxnSpPr>
            <a:stCxn id="80" idx="0"/>
            <a:endCxn id="84" idx="2"/>
          </p:cNvCxnSpPr>
          <p:nvPr/>
        </p:nvCxnSpPr>
        <p:spPr>
          <a:xfrm flipV="1">
            <a:off x="4078951" y="1750711"/>
            <a:ext cx="1263199" cy="554631"/>
          </a:xfrm>
          <a:prstGeom prst="straightConnector1">
            <a:avLst/>
          </a:prstGeom>
          <a:noFill/>
          <a:ln w="19050" cap="flat">
            <a:solidFill>
              <a:schemeClr val="dk2"/>
            </a:solidFill>
            <a:prstDash val="solid"/>
            <a:round/>
            <a:headEnd type="none" w="lg" len="lg"/>
            <a:tailEnd type="triangle" w="lg" len="lg"/>
          </a:ln>
        </p:spPr>
      </p:cxnSp>
      <p:cxnSp>
        <p:nvCxnSpPr>
          <p:cNvPr id="102" name="Shape 102"/>
          <p:cNvCxnSpPr>
            <a:stCxn id="80" idx="2"/>
            <a:endCxn id="89" idx="1"/>
          </p:cNvCxnSpPr>
          <p:nvPr/>
        </p:nvCxnSpPr>
        <p:spPr>
          <a:xfrm>
            <a:off x="4078951" y="3519141"/>
            <a:ext cx="1593224" cy="411896"/>
          </a:xfrm>
          <a:prstGeom prst="straightConnector1">
            <a:avLst/>
          </a:prstGeom>
          <a:noFill/>
          <a:ln w="19050" cap="flat">
            <a:solidFill>
              <a:schemeClr val="dk2"/>
            </a:solidFill>
            <a:prstDash val="solid"/>
            <a:round/>
            <a:headEnd type="none" w="lg" len="lg"/>
            <a:tailEnd type="triangle" w="lg" len="lg"/>
          </a:ln>
        </p:spPr>
      </p:cxnSp>
      <p:cxnSp>
        <p:nvCxnSpPr>
          <p:cNvPr id="103" name="Shape 103"/>
          <p:cNvCxnSpPr>
            <a:stCxn id="80" idx="2"/>
            <a:endCxn id="92" idx="0"/>
          </p:cNvCxnSpPr>
          <p:nvPr/>
        </p:nvCxnSpPr>
        <p:spPr>
          <a:xfrm flipH="1">
            <a:off x="3501075" y="3519141"/>
            <a:ext cx="577876" cy="315534"/>
          </a:xfrm>
          <a:prstGeom prst="straightConnector1">
            <a:avLst/>
          </a:prstGeom>
          <a:noFill/>
          <a:ln w="19050" cap="flat">
            <a:solidFill>
              <a:schemeClr val="dk2"/>
            </a:solidFill>
            <a:prstDash val="solid"/>
            <a:round/>
            <a:headEnd type="none" w="lg" len="lg"/>
            <a:tailEnd type="triangle" w="lg" len="lg"/>
          </a:ln>
        </p:spPr>
      </p:cxnSp>
      <p:cxnSp>
        <p:nvCxnSpPr>
          <p:cNvPr id="104" name="Shape 104"/>
          <p:cNvCxnSpPr/>
          <p:nvPr/>
        </p:nvCxnSpPr>
        <p:spPr>
          <a:xfrm flipH="1">
            <a:off x="2473750" y="2917375"/>
            <a:ext cx="570299" cy="116699"/>
          </a:xfrm>
          <a:prstGeom prst="straightConnector1">
            <a:avLst/>
          </a:prstGeom>
          <a:noFill/>
          <a:ln w="19050" cap="flat">
            <a:solidFill>
              <a:schemeClr val="dk2"/>
            </a:solidFill>
            <a:prstDash val="solid"/>
            <a:round/>
            <a:headEnd type="none" w="lg" len="lg"/>
            <a:tailEnd type="triangle" w="lg" len="lg"/>
          </a:ln>
        </p:spPr>
      </p:cxnSp>
      <p:sp>
        <p:nvSpPr>
          <p:cNvPr id="100" name="Shape 100"/>
          <p:cNvSpPr txBox="1"/>
          <p:nvPr/>
        </p:nvSpPr>
        <p:spPr>
          <a:xfrm>
            <a:off x="1538862" y="1443786"/>
            <a:ext cx="2015083" cy="440699"/>
          </a:xfrm>
          <a:prstGeom prst="rect">
            <a:avLst/>
          </a:prstGeom>
          <a:ln>
            <a:noFill/>
          </a:ln>
        </p:spPr>
        <p:txBody>
          <a:bodyPr lIns="91425" tIns="91425" rIns="91425" bIns="91425" anchor="t" anchorCtr="0">
            <a:noAutofit/>
          </a:bodyPr>
          <a:lstStyle/>
          <a:p>
            <a:pPr lvl="0" rtl="0">
              <a:spcBef>
                <a:spcPts val="0"/>
              </a:spcBef>
              <a:buNone/>
            </a:pPr>
            <a:r>
              <a:rPr lang="fr" b="1" u="sng" dirty="0" smtClean="0">
                <a:solidFill>
                  <a:schemeClr val="hlink"/>
                </a:solidFill>
                <a:hlinkClick r:id="rId8" action="ppaction://hlinksldjump"/>
              </a:rPr>
              <a:t>Rassurer et éduquer </a:t>
            </a:r>
            <a:endParaRPr lang="fr" b="1" u="sng" dirty="0">
              <a:solidFill>
                <a:schemeClr val="hlink"/>
              </a:solidFill>
              <a:hlinkClick r:id="rId9"/>
            </a:endParaRPr>
          </a:p>
        </p:txBody>
      </p:sp>
      <p:cxnSp>
        <p:nvCxnSpPr>
          <p:cNvPr id="105" name="Shape 105"/>
          <p:cNvCxnSpPr>
            <a:stCxn id="100" idx="0"/>
          </p:cNvCxnSpPr>
          <p:nvPr/>
        </p:nvCxnSpPr>
        <p:spPr>
          <a:xfrm flipH="1" flipV="1">
            <a:off x="1795888" y="1087086"/>
            <a:ext cx="750516" cy="356700"/>
          </a:xfrm>
          <a:prstGeom prst="straightConnector1">
            <a:avLst/>
          </a:prstGeom>
          <a:noFill/>
          <a:ln w="19050" cap="flat">
            <a:solidFill>
              <a:schemeClr val="dk2"/>
            </a:solidFill>
            <a:prstDash val="solid"/>
            <a:round/>
            <a:headEnd type="none" w="lg" len="lg"/>
            <a:tailEnd type="none" w="lg" len="lg"/>
          </a:ln>
        </p:spPr>
      </p:cxnSp>
      <p:cxnSp>
        <p:nvCxnSpPr>
          <p:cNvPr id="106" name="Shape 106"/>
          <p:cNvCxnSpPr>
            <a:stCxn id="100" idx="0"/>
            <a:endCxn id="82" idx="2"/>
          </p:cNvCxnSpPr>
          <p:nvPr/>
        </p:nvCxnSpPr>
        <p:spPr>
          <a:xfrm flipV="1">
            <a:off x="2546404" y="1049374"/>
            <a:ext cx="212483" cy="394412"/>
          </a:xfrm>
          <a:prstGeom prst="straightConnector1">
            <a:avLst/>
          </a:prstGeom>
          <a:noFill/>
          <a:ln w="19050" cap="flat">
            <a:solidFill>
              <a:schemeClr val="dk2"/>
            </a:solidFill>
            <a:prstDash val="solid"/>
            <a:round/>
            <a:headEnd type="none" w="lg" len="lg"/>
            <a:tailEnd type="none" w="lg" len="lg"/>
          </a:ln>
        </p:spPr>
      </p:cxnSp>
      <p:cxnSp>
        <p:nvCxnSpPr>
          <p:cNvPr id="107" name="Shape 107"/>
          <p:cNvCxnSpPr>
            <a:stCxn id="100" idx="0"/>
          </p:cNvCxnSpPr>
          <p:nvPr/>
        </p:nvCxnSpPr>
        <p:spPr>
          <a:xfrm flipV="1">
            <a:off x="2546404" y="1096988"/>
            <a:ext cx="1464983" cy="346798"/>
          </a:xfrm>
          <a:prstGeom prst="straightConnector1">
            <a:avLst/>
          </a:prstGeom>
          <a:noFill/>
          <a:ln w="19050" cap="flat">
            <a:solidFill>
              <a:schemeClr val="dk2"/>
            </a:solidFill>
            <a:prstDash val="solid"/>
            <a:round/>
            <a:headEnd type="none" w="lg" len="lg"/>
            <a:tailEnd type="none" w="lg" len="lg"/>
          </a:ln>
        </p:spPr>
      </p:cxnSp>
      <p:cxnSp>
        <p:nvCxnSpPr>
          <p:cNvPr id="108" name="Shape 108"/>
          <p:cNvCxnSpPr>
            <a:endCxn id="85" idx="1"/>
          </p:cNvCxnSpPr>
          <p:nvPr/>
        </p:nvCxnSpPr>
        <p:spPr>
          <a:xfrm rot="10800000" flipH="1">
            <a:off x="6346450" y="604449"/>
            <a:ext cx="440099" cy="924899"/>
          </a:xfrm>
          <a:prstGeom prst="straightConnector1">
            <a:avLst/>
          </a:prstGeom>
          <a:noFill/>
          <a:ln w="19050" cap="flat">
            <a:solidFill>
              <a:schemeClr val="dk2"/>
            </a:solidFill>
            <a:prstDash val="solid"/>
            <a:round/>
            <a:headEnd type="none" w="lg" len="lg"/>
            <a:tailEnd type="none" w="lg" len="lg"/>
          </a:ln>
        </p:spPr>
      </p:cxnSp>
      <p:cxnSp>
        <p:nvCxnSpPr>
          <p:cNvPr id="109" name="Shape 109"/>
          <p:cNvCxnSpPr>
            <a:stCxn id="108" idx="3"/>
            <a:endCxn id="87" idx="1"/>
          </p:cNvCxnSpPr>
          <p:nvPr/>
        </p:nvCxnSpPr>
        <p:spPr>
          <a:xfrm rot="10800000" flipH="1">
            <a:off x="6356224" y="1357087"/>
            <a:ext cx="507600" cy="173399"/>
          </a:xfrm>
          <a:prstGeom prst="straightConnector1">
            <a:avLst/>
          </a:prstGeom>
          <a:noFill/>
          <a:ln w="19050" cap="flat">
            <a:solidFill>
              <a:schemeClr val="dk2"/>
            </a:solidFill>
            <a:prstDash val="solid"/>
            <a:round/>
            <a:headEnd type="none" w="lg" len="lg"/>
            <a:tailEnd type="none" w="lg" len="lg"/>
          </a:ln>
        </p:spPr>
      </p:cxnSp>
      <p:cxnSp>
        <p:nvCxnSpPr>
          <p:cNvPr id="110" name="Shape 110"/>
          <p:cNvCxnSpPr>
            <a:stCxn id="109" idx="3"/>
            <a:endCxn id="86" idx="1"/>
          </p:cNvCxnSpPr>
          <p:nvPr/>
        </p:nvCxnSpPr>
        <p:spPr>
          <a:xfrm>
            <a:off x="6356199" y="1530324"/>
            <a:ext cx="518400" cy="434100"/>
          </a:xfrm>
          <a:prstGeom prst="straightConnector1">
            <a:avLst/>
          </a:prstGeom>
          <a:noFill/>
          <a:ln w="19050" cap="flat">
            <a:solidFill>
              <a:schemeClr val="dk2"/>
            </a:solidFill>
            <a:prstDash val="solid"/>
            <a:round/>
            <a:headEnd type="none" w="lg" len="lg"/>
            <a:tailEnd type="none" w="lg" len="lg"/>
          </a:ln>
        </p:spPr>
      </p:cxnSp>
      <p:cxnSp>
        <p:nvCxnSpPr>
          <p:cNvPr id="111" name="Shape 111"/>
          <p:cNvCxnSpPr>
            <a:endCxn id="88" idx="1"/>
          </p:cNvCxnSpPr>
          <p:nvPr/>
        </p:nvCxnSpPr>
        <p:spPr>
          <a:xfrm>
            <a:off x="6336725" y="1529237"/>
            <a:ext cx="527099" cy="1042499"/>
          </a:xfrm>
          <a:prstGeom prst="straightConnector1">
            <a:avLst/>
          </a:prstGeom>
          <a:noFill/>
          <a:ln w="19050" cap="flat">
            <a:solidFill>
              <a:schemeClr val="dk2"/>
            </a:solidFill>
            <a:prstDash val="solid"/>
            <a:round/>
            <a:headEnd type="none" w="lg" len="lg"/>
            <a:tailEnd type="none" w="lg" len="lg"/>
          </a:ln>
        </p:spPr>
      </p:cxnSp>
      <p:cxnSp>
        <p:nvCxnSpPr>
          <p:cNvPr id="112" name="Shape 112"/>
          <p:cNvCxnSpPr/>
          <p:nvPr/>
        </p:nvCxnSpPr>
        <p:spPr>
          <a:xfrm rot="10800000" flipH="1">
            <a:off x="6847250" y="2820124"/>
            <a:ext cx="369599" cy="1049700"/>
          </a:xfrm>
          <a:prstGeom prst="straightConnector1">
            <a:avLst/>
          </a:prstGeom>
          <a:noFill/>
          <a:ln w="19050" cap="flat">
            <a:solidFill>
              <a:schemeClr val="dk2"/>
            </a:solidFill>
            <a:prstDash val="solid"/>
            <a:round/>
            <a:headEnd type="none" w="lg" len="lg"/>
            <a:tailEnd type="none" w="lg" len="lg"/>
          </a:ln>
        </p:spPr>
      </p:cxnSp>
      <p:cxnSp>
        <p:nvCxnSpPr>
          <p:cNvPr id="113" name="Shape 113"/>
          <p:cNvCxnSpPr>
            <a:endCxn id="90" idx="1"/>
          </p:cNvCxnSpPr>
          <p:nvPr/>
        </p:nvCxnSpPr>
        <p:spPr>
          <a:xfrm rot="10800000" flipH="1">
            <a:off x="6856874" y="3434200"/>
            <a:ext cx="399300" cy="425700"/>
          </a:xfrm>
          <a:prstGeom prst="straightConnector1">
            <a:avLst/>
          </a:prstGeom>
          <a:noFill/>
          <a:ln w="19050" cap="flat">
            <a:solidFill>
              <a:schemeClr val="dk2"/>
            </a:solidFill>
            <a:prstDash val="solid"/>
            <a:round/>
            <a:headEnd type="none" w="lg" len="lg"/>
            <a:tailEnd type="none" w="lg" len="lg"/>
          </a:ln>
        </p:spPr>
      </p:cxnSp>
      <p:cxnSp>
        <p:nvCxnSpPr>
          <p:cNvPr id="114" name="Shape 114"/>
          <p:cNvCxnSpPr>
            <a:endCxn id="91" idx="1"/>
          </p:cNvCxnSpPr>
          <p:nvPr/>
        </p:nvCxnSpPr>
        <p:spPr>
          <a:xfrm>
            <a:off x="6847600" y="3859949"/>
            <a:ext cx="362699" cy="570900"/>
          </a:xfrm>
          <a:prstGeom prst="straightConnector1">
            <a:avLst/>
          </a:prstGeom>
          <a:noFill/>
          <a:ln w="19050" cap="flat">
            <a:solidFill>
              <a:schemeClr val="dk2"/>
            </a:solidFill>
            <a:prstDash val="solid"/>
            <a:round/>
            <a:headEnd type="none" w="lg" len="lg"/>
            <a:tailEnd type="none" w="lg" len="lg"/>
          </a:ln>
        </p:spPr>
      </p:cxnSp>
      <p:cxnSp>
        <p:nvCxnSpPr>
          <p:cNvPr id="115" name="Shape 115"/>
          <p:cNvCxnSpPr>
            <a:stCxn id="95" idx="0"/>
          </p:cNvCxnSpPr>
          <p:nvPr/>
        </p:nvCxnSpPr>
        <p:spPr>
          <a:xfrm rot="10800000" flipH="1">
            <a:off x="1990300" y="4275449"/>
            <a:ext cx="1681500" cy="269400"/>
          </a:xfrm>
          <a:prstGeom prst="straightConnector1">
            <a:avLst/>
          </a:prstGeom>
          <a:noFill/>
          <a:ln w="19050" cap="flat">
            <a:solidFill>
              <a:schemeClr val="dk2"/>
            </a:solidFill>
            <a:prstDash val="solid"/>
            <a:round/>
            <a:headEnd type="none" w="lg" len="lg"/>
            <a:tailEnd type="none" w="lg" len="lg"/>
          </a:ln>
        </p:spPr>
      </p:cxnSp>
      <p:cxnSp>
        <p:nvCxnSpPr>
          <p:cNvPr id="116" name="Shape 116"/>
          <p:cNvCxnSpPr>
            <a:endCxn id="94" idx="0"/>
          </p:cNvCxnSpPr>
          <p:nvPr/>
        </p:nvCxnSpPr>
        <p:spPr>
          <a:xfrm>
            <a:off x="3668725" y="4284149"/>
            <a:ext cx="19199" cy="260700"/>
          </a:xfrm>
          <a:prstGeom prst="straightConnector1">
            <a:avLst/>
          </a:prstGeom>
          <a:noFill/>
          <a:ln w="19050" cap="flat">
            <a:solidFill>
              <a:schemeClr val="dk2"/>
            </a:solidFill>
            <a:prstDash val="solid"/>
            <a:round/>
            <a:headEnd type="none" w="lg" len="lg"/>
            <a:tailEnd type="none" w="lg" len="lg"/>
          </a:ln>
        </p:spPr>
      </p:cxnSp>
      <p:cxnSp>
        <p:nvCxnSpPr>
          <p:cNvPr id="117" name="Shape 117"/>
          <p:cNvCxnSpPr>
            <a:stCxn id="116" idx="2"/>
            <a:endCxn id="93" idx="0"/>
          </p:cNvCxnSpPr>
          <p:nvPr/>
        </p:nvCxnSpPr>
        <p:spPr>
          <a:xfrm>
            <a:off x="3671749" y="4275449"/>
            <a:ext cx="1670400" cy="269400"/>
          </a:xfrm>
          <a:prstGeom prst="straightConnector1">
            <a:avLst/>
          </a:prstGeom>
          <a:noFill/>
          <a:ln w="19050" cap="flat">
            <a:solidFill>
              <a:schemeClr val="dk2"/>
            </a:solidFill>
            <a:prstDash val="solid"/>
            <a:round/>
            <a:headEnd type="none" w="lg" len="lg"/>
            <a:tailEnd type="none" w="lg" len="lg"/>
          </a:ln>
        </p:spPr>
      </p:cxnSp>
      <p:cxnSp>
        <p:nvCxnSpPr>
          <p:cNvPr id="118" name="Shape 118"/>
          <p:cNvCxnSpPr>
            <a:stCxn id="96" idx="0"/>
            <a:endCxn id="97" idx="3"/>
          </p:cNvCxnSpPr>
          <p:nvPr/>
        </p:nvCxnSpPr>
        <p:spPr>
          <a:xfrm rot="10800000">
            <a:off x="1260774" y="2456199"/>
            <a:ext cx="580650" cy="380525"/>
          </a:xfrm>
          <a:prstGeom prst="straightConnector1">
            <a:avLst/>
          </a:prstGeom>
          <a:noFill/>
          <a:ln w="19050" cap="flat">
            <a:solidFill>
              <a:schemeClr val="dk2"/>
            </a:solidFill>
            <a:prstDash val="solid"/>
            <a:round/>
            <a:headEnd type="none" w="lg" len="lg"/>
            <a:tailEnd type="none" w="lg" len="lg"/>
          </a:ln>
        </p:spPr>
      </p:cxnSp>
      <p:cxnSp>
        <p:nvCxnSpPr>
          <p:cNvPr id="119" name="Shape 119"/>
          <p:cNvCxnSpPr>
            <a:stCxn id="96" idx="2"/>
            <a:endCxn id="98" idx="3"/>
          </p:cNvCxnSpPr>
          <p:nvPr/>
        </p:nvCxnSpPr>
        <p:spPr>
          <a:xfrm flipH="1">
            <a:off x="878274" y="3185925"/>
            <a:ext cx="963150" cy="313549"/>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2406</Words>
  <Application>Microsoft Office PowerPoint</Application>
  <PresentationFormat>On-screen Show (16:9)</PresentationFormat>
  <Paragraphs>244</Paragraphs>
  <Slides>39</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Cambria</vt:lpstr>
      <vt:lpstr>Georgia</vt:lpstr>
      <vt:lpstr>Lemon</vt:lpstr>
      <vt:lpstr>Montserrat</vt:lpstr>
      <vt:lpstr>Righteous</vt:lpstr>
      <vt:lpstr>Trebuchet MS</vt:lpstr>
      <vt:lpstr>Ubuntu</vt:lpstr>
      <vt:lpstr>swiss</vt:lpstr>
      <vt:lpstr>Conception personnalisée</vt:lpstr>
      <vt:lpstr>Tertiarisation et services associés</vt:lpstr>
      <vt:lpstr>PARTIE 1   Exploiter les tendances</vt:lpstr>
      <vt:lpstr>1. Introduction</vt:lpstr>
      <vt:lpstr>Contexte</vt:lpstr>
      <vt:lpstr>Définitions</vt:lpstr>
      <vt:lpstr>Intérêt de la tendance</vt:lpstr>
      <vt:lpstr>Avantages et limites</vt:lpstr>
      <vt:lpstr>2. Carte mentale</vt:lpstr>
      <vt:lpstr>PowerPoint Presentation</vt:lpstr>
      <vt:lpstr>3. Les alternatives</vt:lpstr>
      <vt:lpstr>3.1 Rassurer et éduquer</vt:lpstr>
      <vt:lpstr>3.1.1 Définition du concept </vt:lpstr>
      <vt:lpstr>3.1.2 Nutrition santé</vt:lpstr>
      <vt:lpstr>PowerPoint Presentation</vt:lpstr>
      <vt:lpstr>PowerPoint Presentation</vt:lpstr>
      <vt:lpstr>PowerPoint Presentation</vt:lpstr>
      <vt:lpstr>PowerPoint Presentation</vt:lpstr>
      <vt:lpstr>PowerPoint Presentation</vt:lpstr>
      <vt:lpstr>3.1.3 Écologie </vt:lpstr>
      <vt:lpstr>PowerPoint Presentation</vt:lpstr>
      <vt:lpstr>3.1.4 Services à la famille</vt:lpstr>
      <vt:lpstr>PowerPoint Presentation</vt:lpstr>
      <vt:lpstr>3.2 Donner de la valeur</vt:lpstr>
      <vt:lpstr>3.2.1 Définition du concept </vt:lpstr>
      <vt:lpstr>3.2.2 Offre globale / vente additive</vt:lpstr>
      <vt:lpstr>PowerPoint Presentation</vt:lpstr>
      <vt:lpstr>PowerPoint Presentation</vt:lpstr>
      <vt:lpstr>PowerPoint Presentation</vt:lpstr>
      <vt:lpstr>3.2.3 Fidélisation</vt:lpstr>
      <vt:lpstr>PowerPoint Presentation</vt:lpstr>
      <vt:lpstr>3.2.4 Personnalisation </vt:lpstr>
      <vt:lpstr>PowerPoint Presentation</vt:lpstr>
      <vt:lpstr>PowerPoint Presentation</vt:lpstr>
      <vt:lpstr>PowerPoint Presentation</vt:lpstr>
      <vt:lpstr>PowerPoint Presentation</vt:lpstr>
      <vt:lpstr>PowerPoint Presentation</vt:lpstr>
      <vt:lpstr>PowerPoint Presentation</vt:lpstr>
      <vt:lpstr>3.2.5 Do it yourself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Tertiarisation et services associés</dc:title>
  <dc:creator>Peeter FRONTY</dc:creator>
  <cp:lastModifiedBy>Peeter FRONTY</cp:lastModifiedBy>
  <cp:revision>10</cp:revision>
  <dcterms:modified xsi:type="dcterms:W3CDTF">2014-05-31T20:24:04Z</dcterms:modified>
</cp:coreProperties>
</file>