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596DC-69F6-447A-92FD-D19FBEFEAEA7}" type="datetimeFigureOut">
              <a:rPr lang="fr-FR" smtClean="0"/>
              <a:t>31/05/2014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8071D-703E-46C6-94E6-6CF08127821A}" type="slidenum">
              <a:rPr lang="fr-FR" smtClean="0"/>
              <a:t>‹#›</a:t>
            </a:fld>
            <a:endParaRPr lang="fr-FR"/>
          </a:p>
        </p:txBody>
      </p:sp>
    </p:spTree>
    <p:extLst>
      <p:ext uri="{BB962C8B-B14F-4D97-AF65-F5344CB8AC3E}">
        <p14:creationId xmlns:p14="http://schemas.microsoft.com/office/powerpoint/2010/main" val="3374249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38625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1" name="Shape 4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10486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8" name="Shape 4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33900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35531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06375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1" name="Shape 4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32177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9" name="Shape 4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86789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7" name="Shape 4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45492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73125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2" name="Shape 5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55251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1" name="Shape 5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4732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49536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21975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9" name="Shape 5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32086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7" name="Shape 5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85366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3" name="Shape 5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05850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11709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1" name="Shape 3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30122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58058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62304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75716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25300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5534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74FCD697-EEA4-46A7-B059-170E4D6277BD}"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9DEDBC-27DB-452C-9656-8400D9CE4884}" type="slidenum">
              <a:rPr lang="fr-FR" smtClean="0"/>
              <a:t>‹#›</a:t>
            </a:fld>
            <a:endParaRPr lang="fr-FR"/>
          </a:p>
        </p:txBody>
      </p:sp>
    </p:spTree>
    <p:extLst>
      <p:ext uri="{BB962C8B-B14F-4D97-AF65-F5344CB8AC3E}">
        <p14:creationId xmlns:p14="http://schemas.microsoft.com/office/powerpoint/2010/main" val="3820948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4FCD697-EEA4-46A7-B059-170E4D6277BD}"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9DEDBC-27DB-452C-9656-8400D9CE4884}" type="slidenum">
              <a:rPr lang="fr-FR" smtClean="0"/>
              <a:t>‹#›</a:t>
            </a:fld>
            <a:endParaRPr lang="fr-FR"/>
          </a:p>
        </p:txBody>
      </p:sp>
    </p:spTree>
    <p:extLst>
      <p:ext uri="{BB962C8B-B14F-4D97-AF65-F5344CB8AC3E}">
        <p14:creationId xmlns:p14="http://schemas.microsoft.com/office/powerpoint/2010/main" val="332591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4FCD697-EEA4-46A7-B059-170E4D6277BD}"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9DEDBC-27DB-452C-9656-8400D9CE4884}" type="slidenum">
              <a:rPr lang="fr-FR" smtClean="0"/>
              <a:t>‹#›</a:t>
            </a:fld>
            <a:endParaRPr lang="fr-FR"/>
          </a:p>
        </p:txBody>
      </p:sp>
    </p:spTree>
    <p:extLst>
      <p:ext uri="{BB962C8B-B14F-4D97-AF65-F5344CB8AC3E}">
        <p14:creationId xmlns:p14="http://schemas.microsoft.com/office/powerpoint/2010/main" val="3145872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609600" y="274637"/>
            <a:ext cx="10972800" cy="1143200"/>
          </a:xfrm>
          <a:prstGeom prst="rect">
            <a:avLst/>
          </a:prstGeom>
        </p:spPr>
        <p:txBody>
          <a:bodyPr lIns="91425" tIns="91425" rIns="91425" bIns="91425" anchor="b" anchorCtr="0"/>
          <a:lstStyle>
            <a:lvl1pPr rtl="0">
              <a:spcBef>
                <a:spcPts val="0"/>
              </a:spcBef>
              <a:defRPr>
                <a:solidFill>
                  <a:srgbClr val="DA0002"/>
                </a:solidFill>
                <a:latin typeface="Cambria" panose="02040503050406030204" pitchFamily="18" charset="0"/>
              </a:defRPr>
            </a:lvl1pPr>
            <a:lvl2pPr rtl="0">
              <a:spcBef>
                <a:spcPts val="0"/>
              </a:spcBef>
              <a:defRPr>
                <a:solidFill>
                  <a:srgbClr val="DA0002"/>
                </a:solidFill>
              </a:defRPr>
            </a:lvl2pPr>
            <a:lvl3pPr rtl="0">
              <a:spcBef>
                <a:spcPts val="0"/>
              </a:spcBef>
              <a:defRPr>
                <a:solidFill>
                  <a:srgbClr val="DA0002"/>
                </a:solidFill>
              </a:defRPr>
            </a:lvl3pPr>
            <a:lvl4pPr rtl="0">
              <a:spcBef>
                <a:spcPts val="0"/>
              </a:spcBef>
              <a:defRPr>
                <a:solidFill>
                  <a:srgbClr val="DA0002"/>
                </a:solidFill>
              </a:defRPr>
            </a:lvl4pPr>
            <a:lvl5pPr rtl="0">
              <a:spcBef>
                <a:spcPts val="0"/>
              </a:spcBef>
              <a:defRPr>
                <a:solidFill>
                  <a:srgbClr val="DA0002"/>
                </a:solidFill>
              </a:defRPr>
            </a:lvl5pPr>
            <a:lvl6pPr rtl="0">
              <a:spcBef>
                <a:spcPts val="0"/>
              </a:spcBef>
              <a:defRPr>
                <a:solidFill>
                  <a:srgbClr val="DA0002"/>
                </a:solidFill>
              </a:defRPr>
            </a:lvl6pPr>
            <a:lvl7pPr rtl="0">
              <a:spcBef>
                <a:spcPts val="0"/>
              </a:spcBef>
              <a:defRPr>
                <a:solidFill>
                  <a:srgbClr val="DA0002"/>
                </a:solidFill>
              </a:defRPr>
            </a:lvl7pPr>
            <a:lvl8pPr rtl="0">
              <a:spcBef>
                <a:spcPts val="0"/>
              </a:spcBef>
              <a:defRPr>
                <a:solidFill>
                  <a:srgbClr val="DA0002"/>
                </a:solidFill>
              </a:defRPr>
            </a:lvl8pPr>
            <a:lvl9pPr rtl="0">
              <a:spcBef>
                <a:spcPts val="0"/>
              </a:spcBef>
              <a:defRPr>
                <a:solidFill>
                  <a:srgbClr val="DA0002"/>
                </a:solidFill>
              </a:defRPr>
            </a:lvl9pPr>
          </a:lstStyle>
          <a:p>
            <a:endParaRPr dirty="0"/>
          </a:p>
        </p:txBody>
      </p:sp>
      <p:sp>
        <p:nvSpPr>
          <p:cNvPr id="15" name="Shape 15"/>
          <p:cNvSpPr txBox="1">
            <a:spLocks noGrp="1"/>
          </p:cNvSpPr>
          <p:nvPr>
            <p:ph type="body" idx="1"/>
          </p:nvPr>
        </p:nvSpPr>
        <p:spPr>
          <a:xfrm>
            <a:off x="609600" y="1600201"/>
            <a:ext cx="10972800" cy="4967599"/>
          </a:xfrm>
          <a:prstGeom prst="rect">
            <a:avLst/>
          </a:prstGeom>
        </p:spPr>
        <p:txBody>
          <a:bodyPr lIns="91425" tIns="91425" rIns="91425" bIns="91425" anchor="t" anchorCtr="0"/>
          <a:lstStyle>
            <a:lvl1pPr rtl="0">
              <a:spcBef>
                <a:spcPts val="0"/>
              </a:spcBef>
              <a:defRPr>
                <a:latin typeface="Calibri" panose="020F0502020204030204" pitchFamily="34" charset="0"/>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cxnSp>
        <p:nvCxnSpPr>
          <p:cNvPr id="16" name="Shape 16"/>
          <p:cNvCxnSpPr/>
          <p:nvPr/>
        </p:nvCxnSpPr>
        <p:spPr>
          <a:xfrm>
            <a:off x="609600" y="1524000"/>
            <a:ext cx="10972800" cy="0"/>
          </a:xfrm>
          <a:prstGeom prst="straightConnector1">
            <a:avLst/>
          </a:prstGeom>
          <a:noFill/>
          <a:ln w="50800" cap="flat">
            <a:solidFill>
              <a:srgbClr val="DA0002"/>
            </a:solidFill>
            <a:prstDash val="solid"/>
            <a:round/>
            <a:headEnd type="none" w="med" len="med"/>
            <a:tailEnd type="none" w="med" len="med"/>
          </a:ln>
        </p:spPr>
      </p:cxnSp>
    </p:spTree>
    <p:extLst>
      <p:ext uri="{BB962C8B-B14F-4D97-AF65-F5344CB8AC3E}">
        <p14:creationId xmlns:p14="http://schemas.microsoft.com/office/powerpoint/2010/main" val="313353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4FCD697-EEA4-46A7-B059-170E4D6277BD}"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9DEDBC-27DB-452C-9656-8400D9CE4884}" type="slidenum">
              <a:rPr lang="fr-FR" smtClean="0"/>
              <a:t>‹#›</a:t>
            </a:fld>
            <a:endParaRPr lang="fr-FR"/>
          </a:p>
        </p:txBody>
      </p:sp>
    </p:spTree>
    <p:extLst>
      <p:ext uri="{BB962C8B-B14F-4D97-AF65-F5344CB8AC3E}">
        <p14:creationId xmlns:p14="http://schemas.microsoft.com/office/powerpoint/2010/main" val="339638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FCD697-EEA4-46A7-B059-170E4D6277BD}" type="datetimeFigureOut">
              <a:rPr lang="fr-FR" smtClean="0"/>
              <a:t>31/05/2014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9DEDBC-27DB-452C-9656-8400D9CE4884}" type="slidenum">
              <a:rPr lang="fr-FR" smtClean="0"/>
              <a:t>‹#›</a:t>
            </a:fld>
            <a:endParaRPr lang="fr-FR"/>
          </a:p>
        </p:txBody>
      </p:sp>
    </p:spTree>
    <p:extLst>
      <p:ext uri="{BB962C8B-B14F-4D97-AF65-F5344CB8AC3E}">
        <p14:creationId xmlns:p14="http://schemas.microsoft.com/office/powerpoint/2010/main" val="355727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74FCD697-EEA4-46A7-B059-170E4D6277BD}" type="datetimeFigureOut">
              <a:rPr lang="fr-FR" smtClean="0"/>
              <a:t>31/05/2014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9DEDBC-27DB-452C-9656-8400D9CE4884}" type="slidenum">
              <a:rPr lang="fr-FR" smtClean="0"/>
              <a:t>‹#›</a:t>
            </a:fld>
            <a:endParaRPr lang="fr-FR"/>
          </a:p>
        </p:txBody>
      </p:sp>
    </p:spTree>
    <p:extLst>
      <p:ext uri="{BB962C8B-B14F-4D97-AF65-F5344CB8AC3E}">
        <p14:creationId xmlns:p14="http://schemas.microsoft.com/office/powerpoint/2010/main" val="101703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74FCD697-EEA4-46A7-B059-170E4D6277BD}" type="datetimeFigureOut">
              <a:rPr lang="fr-FR" smtClean="0"/>
              <a:t>31/05/2014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49DEDBC-27DB-452C-9656-8400D9CE4884}" type="slidenum">
              <a:rPr lang="fr-FR" smtClean="0"/>
              <a:t>‹#›</a:t>
            </a:fld>
            <a:endParaRPr lang="fr-FR"/>
          </a:p>
        </p:txBody>
      </p:sp>
    </p:spTree>
    <p:extLst>
      <p:ext uri="{BB962C8B-B14F-4D97-AF65-F5344CB8AC3E}">
        <p14:creationId xmlns:p14="http://schemas.microsoft.com/office/powerpoint/2010/main" val="52647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74FCD697-EEA4-46A7-B059-170E4D6277BD}" type="datetimeFigureOut">
              <a:rPr lang="fr-FR" smtClean="0"/>
              <a:t>31/05/2014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49DEDBC-27DB-452C-9656-8400D9CE4884}" type="slidenum">
              <a:rPr lang="fr-FR" smtClean="0"/>
              <a:t>‹#›</a:t>
            </a:fld>
            <a:endParaRPr lang="fr-FR"/>
          </a:p>
        </p:txBody>
      </p:sp>
    </p:spTree>
    <p:extLst>
      <p:ext uri="{BB962C8B-B14F-4D97-AF65-F5344CB8AC3E}">
        <p14:creationId xmlns:p14="http://schemas.microsoft.com/office/powerpoint/2010/main" val="355045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CD697-EEA4-46A7-B059-170E4D6277BD}" type="datetimeFigureOut">
              <a:rPr lang="fr-FR" smtClean="0"/>
              <a:t>31/05/2014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49DEDBC-27DB-452C-9656-8400D9CE4884}" type="slidenum">
              <a:rPr lang="fr-FR" smtClean="0"/>
              <a:t>‹#›</a:t>
            </a:fld>
            <a:endParaRPr lang="fr-FR"/>
          </a:p>
        </p:txBody>
      </p:sp>
    </p:spTree>
    <p:extLst>
      <p:ext uri="{BB962C8B-B14F-4D97-AF65-F5344CB8AC3E}">
        <p14:creationId xmlns:p14="http://schemas.microsoft.com/office/powerpoint/2010/main" val="294630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CD697-EEA4-46A7-B059-170E4D6277BD}" type="datetimeFigureOut">
              <a:rPr lang="fr-FR" smtClean="0"/>
              <a:t>31/05/2014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9DEDBC-27DB-452C-9656-8400D9CE4884}" type="slidenum">
              <a:rPr lang="fr-FR" smtClean="0"/>
              <a:t>‹#›</a:t>
            </a:fld>
            <a:endParaRPr lang="fr-FR"/>
          </a:p>
        </p:txBody>
      </p:sp>
    </p:spTree>
    <p:extLst>
      <p:ext uri="{BB962C8B-B14F-4D97-AF65-F5344CB8AC3E}">
        <p14:creationId xmlns:p14="http://schemas.microsoft.com/office/powerpoint/2010/main" val="407656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CD697-EEA4-46A7-B059-170E4D6277BD}" type="datetimeFigureOut">
              <a:rPr lang="fr-FR" smtClean="0"/>
              <a:t>31/05/2014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9DEDBC-27DB-452C-9656-8400D9CE4884}" type="slidenum">
              <a:rPr lang="fr-FR" smtClean="0"/>
              <a:t>‹#›</a:t>
            </a:fld>
            <a:endParaRPr lang="fr-FR"/>
          </a:p>
        </p:txBody>
      </p:sp>
    </p:spTree>
    <p:extLst>
      <p:ext uri="{BB962C8B-B14F-4D97-AF65-F5344CB8AC3E}">
        <p14:creationId xmlns:p14="http://schemas.microsoft.com/office/powerpoint/2010/main" val="182776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FCD697-EEA4-46A7-B059-170E4D6277BD}" type="datetimeFigureOut">
              <a:rPr lang="fr-FR" smtClean="0"/>
              <a:t>31/05/2014</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DEDBC-27DB-452C-9656-8400D9CE4884}" type="slidenum">
              <a:rPr lang="fr-FR" smtClean="0"/>
              <a:t>‹#›</a:t>
            </a:fld>
            <a:endParaRPr lang="fr-FR"/>
          </a:p>
        </p:txBody>
      </p:sp>
    </p:spTree>
    <p:extLst>
      <p:ext uri="{BB962C8B-B14F-4D97-AF65-F5344CB8AC3E}">
        <p14:creationId xmlns:p14="http://schemas.microsoft.com/office/powerpoint/2010/main" val="937550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lille.alerteapero.com/"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www.cityvox.fr/bars-et-cafes_marseille/petit-dejeuner-faites-vous-livrer_3509940/PageNew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pages/Lendemain-de-soir%C3%A9e/474071952624004"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www.groupe-auchan.com/qui-sommes-nous/actualites/detail-des-innovations/?tx_ttnews%5btt_news%5d=6&amp;cHash=91a5b2953f990aa99d460c0cb8eb498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lefigaro.fr/societes/2010/05/14/04015-20100514ARTFIG00597-mcdo-joue-sur-le-service-pour-regaler-ses-clients.php"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www.intermarche.com/intermarcheetvous_lesservices_servicelocation"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hyperlink" Target="http://lentreprise.lexpress.fr/creation-entreprise/idees-business/scanpay-revolutionne-le-m-commerce_1522990.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www.shopzillamerchantservices.com/extra-credit/instabuy/"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www.domyos.fr/club/127/cour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villeneuve.zodio.fr/ateliers"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vismavign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www.sortiraparis.com/hotel-restaurant/bar-cafes/articles/62794-le-cafe-des-chats-le-premier-bar-a-chats-francais-a-paris"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www.bon-plan-party.fr/bon_plan_paris_detaille.php?id=1118" TargetMode="External"/><Relationship Id="rId4" Type="http://schemas.openxmlformats.org/officeDocument/2006/relationships/hyperlink" Target="http://www.mangacafe.f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www.cutandtaste.be/"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609600" y="327371"/>
            <a:ext cx="10972800" cy="1143200"/>
          </a:xfrm>
          <a:prstGeom prst="rect">
            <a:avLst/>
          </a:prstGeom>
        </p:spPr>
        <p:txBody>
          <a:bodyPr vert="horz" lIns="121900" tIns="121900" rIns="121900" bIns="121900" rtlCol="0" anchor="b" anchorCtr="0">
            <a:noAutofit/>
          </a:bodyPr>
          <a:lstStyle/>
          <a:p>
            <a:pPr algn="ctr">
              <a:spcBef>
                <a:spcPts val="0"/>
              </a:spcBef>
            </a:pPr>
            <a:r>
              <a:rPr lang="fr" dirty="0">
                <a:solidFill>
                  <a:srgbClr val="FF9900"/>
                </a:solidFill>
                <a:ea typeface="Ubuntu"/>
                <a:cs typeface="Ubuntu"/>
                <a:sym typeface="Ubuntu"/>
              </a:rPr>
              <a:t>3.3 Exéperientiel</a:t>
            </a:r>
          </a:p>
        </p:txBody>
      </p:sp>
      <p:cxnSp>
        <p:nvCxnSpPr>
          <p:cNvPr id="364" name="Shape 364"/>
          <p:cNvCxnSpPr>
            <a:endCxn id="365" idx="5"/>
          </p:cNvCxnSpPr>
          <p:nvPr/>
        </p:nvCxnSpPr>
        <p:spPr>
          <a:xfrm flipH="1">
            <a:off x="2457932" y="1705067"/>
            <a:ext cx="3563600" cy="1810799"/>
          </a:xfrm>
          <a:prstGeom prst="straightConnector1">
            <a:avLst/>
          </a:prstGeom>
          <a:noFill/>
          <a:ln w="19050" cap="flat">
            <a:solidFill>
              <a:schemeClr val="dk2"/>
            </a:solidFill>
            <a:prstDash val="solid"/>
            <a:round/>
            <a:headEnd type="none" w="lg" len="lg"/>
            <a:tailEnd type="none" w="lg" len="lg"/>
          </a:ln>
        </p:spPr>
      </p:cxnSp>
      <p:sp>
        <p:nvSpPr>
          <p:cNvPr id="365" name="Shape 365"/>
          <p:cNvSpPr/>
          <p:nvPr/>
        </p:nvSpPr>
        <p:spPr>
          <a:xfrm>
            <a:off x="1038734" y="3515867"/>
            <a:ext cx="2838399" cy="3030800"/>
          </a:xfrm>
          <a:prstGeom prst="star6">
            <a:avLst>
              <a:gd name="adj" fmla="val 28868"/>
              <a:gd name="hf" fmla="val 115470"/>
            </a:avLst>
          </a:prstGeom>
          <a:noFill/>
          <a:ln w="19050" cap="flat">
            <a:solidFill>
              <a:schemeClr val="dk2"/>
            </a:solidFill>
            <a:prstDash val="solid"/>
            <a:round/>
            <a:headEnd type="none" w="med" len="med"/>
            <a:tailEnd type="none" w="med" len="med"/>
          </a:ln>
        </p:spPr>
        <p:txBody>
          <a:bodyPr lIns="121900" tIns="121900" rIns="121900" bIns="121900" anchor="ctr" anchorCtr="0">
            <a:noAutofit/>
          </a:bodyPr>
          <a:lstStyle/>
          <a:p>
            <a:pPr algn="ctr"/>
            <a:r>
              <a:rPr lang="fr" sz="2400" b="1" dirty="0">
                <a:solidFill>
                  <a:schemeClr val="accent3"/>
                </a:solidFill>
                <a:latin typeface="Calibri" panose="020F0502020204030204" pitchFamily="34" charset="0"/>
                <a:hlinkClick r:id="" action="ppaction://noaction"/>
              </a:rPr>
              <a:t>Do it yourself</a:t>
            </a:r>
            <a:endParaRPr lang="fr" sz="2400" b="1" dirty="0">
              <a:solidFill>
                <a:schemeClr val="accent3"/>
              </a:solidFill>
              <a:latin typeface="Calibri" panose="020F0502020204030204" pitchFamily="34" charset="0"/>
            </a:endParaRPr>
          </a:p>
        </p:txBody>
      </p:sp>
      <p:sp>
        <p:nvSpPr>
          <p:cNvPr id="366" name="Shape 366"/>
          <p:cNvSpPr/>
          <p:nvPr/>
        </p:nvSpPr>
        <p:spPr>
          <a:xfrm>
            <a:off x="8852534" y="3515867"/>
            <a:ext cx="2838399" cy="3030800"/>
          </a:xfrm>
          <a:prstGeom prst="star6">
            <a:avLst>
              <a:gd name="adj" fmla="val 28868"/>
              <a:gd name="hf" fmla="val 115470"/>
            </a:avLst>
          </a:prstGeom>
          <a:noFill/>
          <a:ln w="19050" cap="flat">
            <a:solidFill>
              <a:schemeClr val="dk2"/>
            </a:solidFill>
            <a:prstDash val="solid"/>
            <a:round/>
            <a:headEnd type="none" w="med" len="med"/>
            <a:tailEnd type="none" w="med" len="med"/>
          </a:ln>
        </p:spPr>
        <p:txBody>
          <a:bodyPr lIns="121900" tIns="121900" rIns="121900" bIns="121900" anchor="ctr" anchorCtr="0">
            <a:noAutofit/>
          </a:bodyPr>
          <a:lstStyle/>
          <a:p>
            <a:pPr algn="ctr"/>
            <a:r>
              <a:rPr lang="fr" sz="2400" b="1" dirty="0">
                <a:solidFill>
                  <a:schemeClr val="accent3"/>
                </a:solidFill>
                <a:latin typeface="Calibri" panose="020F0502020204030204" pitchFamily="34" charset="0"/>
                <a:hlinkClick r:id="" action="ppaction://noaction"/>
              </a:rPr>
              <a:t>Double fonctionnalité</a:t>
            </a:r>
            <a:endParaRPr lang="fr" sz="2400" b="1" dirty="0">
              <a:solidFill>
                <a:schemeClr val="accent3"/>
              </a:solidFill>
              <a:latin typeface="Calibri" panose="020F0502020204030204" pitchFamily="34" charset="0"/>
            </a:endParaRPr>
          </a:p>
        </p:txBody>
      </p:sp>
      <p:sp>
        <p:nvSpPr>
          <p:cNvPr id="367" name="Shape 367"/>
          <p:cNvSpPr/>
          <p:nvPr/>
        </p:nvSpPr>
        <p:spPr>
          <a:xfrm>
            <a:off x="5066801" y="3515867"/>
            <a:ext cx="2838399" cy="3030800"/>
          </a:xfrm>
          <a:prstGeom prst="star6">
            <a:avLst>
              <a:gd name="adj" fmla="val 28868"/>
              <a:gd name="hf" fmla="val 115470"/>
            </a:avLst>
          </a:prstGeom>
          <a:noFill/>
          <a:ln w="19050" cap="flat">
            <a:solidFill>
              <a:schemeClr val="dk2"/>
            </a:solidFill>
            <a:prstDash val="solid"/>
            <a:round/>
            <a:headEnd type="none" w="med" len="med"/>
            <a:tailEnd type="none" w="med" len="med"/>
          </a:ln>
        </p:spPr>
        <p:txBody>
          <a:bodyPr lIns="121900" tIns="121900" rIns="121900" bIns="121900" anchor="ctr" anchorCtr="0">
            <a:noAutofit/>
          </a:bodyPr>
          <a:lstStyle/>
          <a:p>
            <a:pPr algn="ctr"/>
            <a:r>
              <a:rPr lang="fr" sz="2400" b="1" dirty="0">
                <a:solidFill>
                  <a:schemeClr val="accent3"/>
                </a:solidFill>
                <a:latin typeface="Calibri" panose="020F0502020204030204" pitchFamily="34" charset="0"/>
                <a:hlinkClick r:id="" action="ppaction://noaction"/>
              </a:rPr>
              <a:t>Vivre un moment unique</a:t>
            </a:r>
            <a:endParaRPr lang="fr" sz="2400" b="1" dirty="0">
              <a:solidFill>
                <a:schemeClr val="accent3"/>
              </a:solidFill>
              <a:latin typeface="Calibri" panose="020F0502020204030204" pitchFamily="34" charset="0"/>
            </a:endParaRPr>
          </a:p>
        </p:txBody>
      </p:sp>
      <p:cxnSp>
        <p:nvCxnSpPr>
          <p:cNvPr id="368" name="Shape 368"/>
          <p:cNvCxnSpPr>
            <a:endCxn id="367" idx="5"/>
          </p:cNvCxnSpPr>
          <p:nvPr/>
        </p:nvCxnSpPr>
        <p:spPr>
          <a:xfrm>
            <a:off x="6047199" y="1730667"/>
            <a:ext cx="438800" cy="1785199"/>
          </a:xfrm>
          <a:prstGeom prst="straightConnector1">
            <a:avLst/>
          </a:prstGeom>
          <a:noFill/>
          <a:ln w="19050" cap="flat">
            <a:solidFill>
              <a:schemeClr val="dk2"/>
            </a:solidFill>
            <a:prstDash val="solid"/>
            <a:round/>
            <a:headEnd type="none" w="lg" len="lg"/>
            <a:tailEnd type="none" w="lg" len="lg"/>
          </a:ln>
        </p:spPr>
      </p:cxnSp>
      <p:cxnSp>
        <p:nvCxnSpPr>
          <p:cNvPr id="369" name="Shape 369"/>
          <p:cNvCxnSpPr>
            <a:endCxn id="366" idx="5"/>
          </p:cNvCxnSpPr>
          <p:nvPr/>
        </p:nvCxnSpPr>
        <p:spPr>
          <a:xfrm>
            <a:off x="6034534" y="1705067"/>
            <a:ext cx="4237199" cy="1810799"/>
          </a:xfrm>
          <a:prstGeom prst="straightConnector1">
            <a:avLst/>
          </a:prstGeom>
          <a:noFill/>
          <a:ln w="19050" cap="flat">
            <a:solidFill>
              <a:schemeClr val="dk2"/>
            </a:solidFill>
            <a:prstDash val="solid"/>
            <a:round/>
            <a:headEnd type="none" w="lg" len="lg"/>
            <a:tailEnd type="none" w="lg" len="lg"/>
          </a:ln>
        </p:spPr>
      </p:cxnSp>
    </p:spTree>
    <p:extLst>
      <p:ext uri="{BB962C8B-B14F-4D97-AF65-F5344CB8AC3E}">
        <p14:creationId xmlns:p14="http://schemas.microsoft.com/office/powerpoint/2010/main" val="2193842098"/>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609600" y="274637"/>
            <a:ext cx="10972800" cy="1143200"/>
          </a:xfrm>
          <a:prstGeom prst="rect">
            <a:avLst/>
          </a:prstGeom>
        </p:spPr>
        <p:txBody>
          <a:bodyPr vert="horz" lIns="121900" tIns="121900" rIns="121900" bIns="121900" rtlCol="0" anchor="b" anchorCtr="0">
            <a:noAutofit/>
          </a:bodyPr>
          <a:lstStyle/>
          <a:p>
            <a:r>
              <a:rPr lang="fr" dirty="0">
                <a:ea typeface="Ubuntu"/>
                <a:cs typeface="Ubuntu"/>
                <a:sym typeface="Ubuntu"/>
              </a:rPr>
              <a:t>3.4.2 Livraison / driving</a:t>
            </a:r>
          </a:p>
        </p:txBody>
      </p:sp>
      <p:sp>
        <p:nvSpPr>
          <p:cNvPr id="435" name="Shape 435"/>
          <p:cNvSpPr txBox="1">
            <a:spLocks noGrp="1"/>
          </p:cNvSpPr>
          <p:nvPr>
            <p:ph type="body" idx="1"/>
          </p:nvPr>
        </p:nvSpPr>
        <p:spPr>
          <a:xfrm>
            <a:off x="4318734" y="2436667"/>
            <a:ext cx="6755199" cy="3438800"/>
          </a:xfrm>
          <a:prstGeom prst="rect">
            <a:avLst/>
          </a:prstGeom>
        </p:spPr>
        <p:txBody>
          <a:bodyPr vert="horz" lIns="121900" tIns="121900" rIns="121900" bIns="121900" rtlCol="0" anchor="t" anchorCtr="0">
            <a:noAutofit/>
          </a:bodyPr>
          <a:lstStyle/>
          <a:p>
            <a:pPr marL="0" indent="0">
              <a:buNone/>
            </a:pPr>
            <a:endParaRPr lang="fr" sz="2400" b="1" u="sng" dirty="0">
              <a:solidFill>
                <a:srgbClr val="FF0000"/>
              </a:solidFill>
              <a:ea typeface="Montserrat"/>
              <a:cs typeface="Montserrat"/>
              <a:sym typeface="Montserrat"/>
            </a:endParaRPr>
          </a:p>
          <a:p>
            <a:pPr marL="0" indent="0">
              <a:buNone/>
            </a:pPr>
            <a:r>
              <a:rPr lang="fr" sz="2400" b="1" u="sng" dirty="0">
                <a:solidFill>
                  <a:srgbClr val="FF0000"/>
                </a:solidFill>
                <a:ea typeface="Montserrat"/>
                <a:cs typeface="Montserrat"/>
                <a:sym typeface="Montserrat"/>
              </a:rPr>
              <a:t>Alerte </a:t>
            </a:r>
            <a:r>
              <a:rPr lang="fr" sz="2400" b="1" u="sng" dirty="0">
                <a:solidFill>
                  <a:srgbClr val="FF0000"/>
                </a:solidFill>
                <a:ea typeface="Montserrat"/>
                <a:cs typeface="Montserrat"/>
                <a:sym typeface="Montserrat"/>
              </a:rPr>
              <a:t>Apéro:</a:t>
            </a:r>
          </a:p>
          <a:p>
            <a:pPr marL="0" indent="0">
              <a:buNone/>
            </a:pPr>
            <a:endParaRPr sz="1600" dirty="0">
              <a:ea typeface="Montserrat"/>
              <a:cs typeface="Montserrat"/>
              <a:sym typeface="Montserrat"/>
            </a:endParaRPr>
          </a:p>
          <a:p>
            <a:pPr marL="0" indent="0" algn="just">
              <a:buNone/>
            </a:pPr>
            <a:r>
              <a:rPr lang="fr" sz="1600" dirty="0">
                <a:ea typeface="Montserrat"/>
                <a:cs typeface="Montserrat"/>
                <a:sym typeface="Montserrat"/>
              </a:rPr>
              <a:t>Récent concept, </a:t>
            </a:r>
            <a:r>
              <a:rPr lang="fr" sz="1600" b="1" i="1" dirty="0">
                <a:ea typeface="Montserrat"/>
                <a:cs typeface="Montserrat"/>
                <a:sym typeface="Montserrat"/>
              </a:rPr>
              <a:t>Alerte Apéro</a:t>
            </a:r>
            <a:r>
              <a:rPr lang="fr" sz="1600" dirty="0">
                <a:ea typeface="Montserrat"/>
                <a:cs typeface="Montserrat"/>
                <a:sym typeface="Montserrat"/>
              </a:rPr>
              <a:t> offre la possibilité de se faire livrer </a:t>
            </a:r>
            <a:r>
              <a:rPr lang="fr" sz="1600" dirty="0">
                <a:solidFill>
                  <a:srgbClr val="000000"/>
                </a:solidFill>
                <a:ea typeface="Montserrat"/>
                <a:cs typeface="Montserrat"/>
                <a:sym typeface="Montserrat"/>
              </a:rPr>
              <a:t>en 30 minutes (de 20h à 4 ou 5h du matin) tout le nécessaire pour organiser un apéritif entre amis. Le site internet </a:t>
            </a:r>
            <a:r>
              <a:rPr lang="fr" sz="1600" dirty="0">
                <a:ea typeface="Montserrat"/>
                <a:cs typeface="Montserrat"/>
                <a:sym typeface="Montserrat"/>
              </a:rPr>
              <a:t>propose des planches apéritifs, des cocktails et diverses formules. La commande est simple et rapide et le client à le choix entre une large gamme de produits. </a:t>
            </a:r>
          </a:p>
        </p:txBody>
      </p:sp>
      <p:sp>
        <p:nvSpPr>
          <p:cNvPr id="436" name="Shape 436"/>
          <p:cNvSpPr txBox="1"/>
          <p:nvPr/>
        </p:nvSpPr>
        <p:spPr>
          <a:xfrm>
            <a:off x="8998800" y="6150867"/>
            <a:ext cx="2706000" cy="565199"/>
          </a:xfrm>
          <a:prstGeom prst="rect">
            <a:avLst/>
          </a:prstGeom>
        </p:spPr>
        <p:txBody>
          <a:bodyPr lIns="121900" tIns="121900" rIns="121900" bIns="121900" anchor="t" anchorCtr="0">
            <a:noAutofit/>
          </a:bodyPr>
          <a:lstStyle/>
          <a:p>
            <a:pPr>
              <a:spcBef>
                <a:spcPts val="800"/>
              </a:spcBef>
              <a:buClr>
                <a:schemeClr val="dk1"/>
              </a:buClr>
              <a:buSzPct val="100000"/>
            </a:pPr>
            <a:r>
              <a:rPr lang="fr" sz="1467" i="1" u="sng">
                <a:solidFill>
                  <a:schemeClr val="hlink"/>
                </a:solidFill>
                <a:hlinkClick r:id="rId3"/>
              </a:rPr>
              <a:t>http://lille.alerteapero.com/</a:t>
            </a:r>
            <a:r>
              <a:rPr lang="fr" sz="1467" i="1">
                <a:solidFill>
                  <a:schemeClr val="dk1"/>
                </a:solidFill>
              </a:rPr>
              <a:t> </a:t>
            </a:r>
          </a:p>
          <a:p>
            <a:endParaRPr sz="2400"/>
          </a:p>
        </p:txBody>
      </p:sp>
      <p:pic>
        <p:nvPicPr>
          <p:cNvPr id="437" name="Shape 437"/>
          <p:cNvPicPr preferRelativeResize="0"/>
          <p:nvPr/>
        </p:nvPicPr>
        <p:blipFill>
          <a:blip r:embed="rId4" cstate="email">
            <a:extLst>
              <a:ext uri="{28A0092B-C50C-407E-A947-70E740481C1C}">
                <a14:useLocalDpi xmlns:a14="http://schemas.microsoft.com/office/drawing/2010/main"/>
              </a:ext>
            </a:extLst>
          </a:blip>
          <a:stretch>
            <a:fillRect/>
          </a:stretch>
        </p:blipFill>
        <p:spPr>
          <a:xfrm>
            <a:off x="10174967" y="1648933"/>
            <a:ext cx="1529832" cy="1529832"/>
          </a:xfrm>
          <a:prstGeom prst="rect">
            <a:avLst/>
          </a:prstGeom>
        </p:spPr>
      </p:pic>
      <p:pic>
        <p:nvPicPr>
          <p:cNvPr id="438" name="Shape 438"/>
          <p:cNvPicPr preferRelativeResize="0"/>
          <p:nvPr/>
        </p:nvPicPr>
        <p:blipFill>
          <a:blip r:embed="rId5"/>
          <a:stretch>
            <a:fillRect/>
          </a:stretch>
        </p:blipFill>
        <p:spPr>
          <a:xfrm>
            <a:off x="609600" y="2260600"/>
            <a:ext cx="3194000" cy="3568699"/>
          </a:xfrm>
          <a:prstGeom prst="rect">
            <a:avLst/>
          </a:prstGeom>
        </p:spPr>
      </p:pic>
    </p:spTree>
    <p:extLst>
      <p:ext uri="{BB962C8B-B14F-4D97-AF65-F5344CB8AC3E}">
        <p14:creationId xmlns:p14="http://schemas.microsoft.com/office/powerpoint/2010/main" val="4024652396"/>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p:nvPr/>
        </p:nvSpPr>
        <p:spPr>
          <a:xfrm>
            <a:off x="5228700" y="2091200"/>
            <a:ext cx="6912000" cy="2675600"/>
          </a:xfrm>
          <a:prstGeom prst="rect">
            <a:avLst/>
          </a:prstGeom>
        </p:spPr>
        <p:txBody>
          <a:bodyPr lIns="121900" tIns="121900" rIns="121900" bIns="121900" anchor="t" anchorCtr="0">
            <a:noAutofit/>
          </a:bodyPr>
          <a:lstStyle/>
          <a:p>
            <a:pPr algn="just"/>
            <a:r>
              <a:rPr lang="fr" sz="2400" b="1" u="sng" dirty="0">
                <a:solidFill>
                  <a:srgbClr val="FF0000"/>
                </a:solidFill>
                <a:latin typeface="Calibri" panose="020F0502020204030204" pitchFamily="34" charset="0"/>
                <a:ea typeface="Montserrat"/>
                <a:cs typeface="Montserrat"/>
                <a:sym typeface="Montserrat"/>
              </a:rPr>
              <a:t>“A domicile” :</a:t>
            </a:r>
          </a:p>
          <a:p>
            <a:pPr algn="just"/>
            <a:endParaRPr sz="1600" b="1" u="sng" dirty="0">
              <a:solidFill>
                <a:srgbClr val="FF0000"/>
              </a:solidFill>
              <a:latin typeface="Calibri" panose="020F0502020204030204" pitchFamily="34" charset="0"/>
              <a:ea typeface="Montserrat"/>
              <a:cs typeface="Montserrat"/>
              <a:sym typeface="Montserrat"/>
            </a:endParaRPr>
          </a:p>
          <a:p>
            <a:pPr algn="just"/>
            <a:r>
              <a:rPr lang="fr" sz="1600" dirty="0">
                <a:latin typeface="Calibri" panose="020F0502020204030204" pitchFamily="34" charset="0"/>
                <a:ea typeface="Montserrat"/>
                <a:cs typeface="Montserrat"/>
                <a:sym typeface="Montserrat"/>
              </a:rPr>
              <a:t>Il n’est pas rare de se faire livrer à domicile des plateaux repas en tout genre (pizzas, sushis, kebab…).</a:t>
            </a:r>
          </a:p>
          <a:p>
            <a:pPr algn="just"/>
            <a:r>
              <a:rPr lang="fr" sz="1600" dirty="0">
                <a:latin typeface="Calibri" panose="020F0502020204030204" pitchFamily="34" charset="0"/>
                <a:ea typeface="Montserrat"/>
                <a:cs typeface="Montserrat"/>
                <a:sym typeface="Montserrat"/>
              </a:rPr>
              <a:t>Désormais, il est possible de se faire livrer son petit déjeuner. </a:t>
            </a:r>
          </a:p>
          <a:p>
            <a:pPr algn="just"/>
            <a:r>
              <a:rPr lang="fr" sz="1600" dirty="0">
                <a:latin typeface="Calibri" panose="020F0502020204030204" pitchFamily="34" charset="0"/>
                <a:ea typeface="Montserrat"/>
                <a:cs typeface="Montserrat"/>
                <a:sym typeface="Montserrat"/>
              </a:rPr>
              <a:t>Cela ne se limite pas au petit déj’ classique : on peut choisir parmi des formules du monde (Suédois, Anglais, Russe…). </a:t>
            </a:r>
          </a:p>
          <a:p>
            <a:pPr algn="just"/>
            <a:r>
              <a:rPr lang="fr" sz="1600" dirty="0">
                <a:latin typeface="Calibri" panose="020F0502020204030204" pitchFamily="34" charset="0"/>
                <a:ea typeface="Montserrat"/>
                <a:cs typeface="Montserrat"/>
                <a:sym typeface="Montserrat"/>
              </a:rPr>
              <a:t>Plus besoin de sortir de son lit le matin et possibilité de se faire livrer rapidement des petit déj’ au bureau.</a:t>
            </a:r>
          </a:p>
        </p:txBody>
      </p:sp>
      <p:sp>
        <p:nvSpPr>
          <p:cNvPr id="444" name="Shape 444"/>
          <p:cNvSpPr txBox="1"/>
          <p:nvPr/>
        </p:nvSpPr>
        <p:spPr>
          <a:xfrm>
            <a:off x="3605101" y="6098067"/>
            <a:ext cx="8479999" cy="463200"/>
          </a:xfrm>
          <a:prstGeom prst="rect">
            <a:avLst/>
          </a:prstGeom>
        </p:spPr>
        <p:txBody>
          <a:bodyPr lIns="121900" tIns="121900" rIns="121900" bIns="121900" anchor="t" anchorCtr="0">
            <a:noAutofit/>
          </a:bodyPr>
          <a:lstStyle/>
          <a:p>
            <a:r>
              <a:rPr lang="fr" sz="1467" i="1" u="sng">
                <a:solidFill>
                  <a:schemeClr val="hlink"/>
                </a:solidFill>
                <a:hlinkClick r:id="rId3"/>
              </a:rPr>
              <a:t>http://www.cityvox.fr/bars-et-cafes_marseille/petit-dejeuner-faites-vous-livrer_3509940/PageNews</a:t>
            </a:r>
            <a:r>
              <a:rPr lang="fr" sz="1467" i="1"/>
              <a:t> </a:t>
            </a:r>
          </a:p>
        </p:txBody>
      </p:sp>
      <p:pic>
        <p:nvPicPr>
          <p:cNvPr id="445" name="Shape 445"/>
          <p:cNvPicPr preferRelativeResize="0"/>
          <p:nvPr/>
        </p:nvPicPr>
        <p:blipFill>
          <a:blip r:embed="rId4" cstate="email">
            <a:extLst>
              <a:ext uri="{28A0092B-C50C-407E-A947-70E740481C1C}">
                <a14:useLocalDpi xmlns:a14="http://schemas.microsoft.com/office/drawing/2010/main"/>
              </a:ext>
            </a:extLst>
          </a:blip>
          <a:stretch>
            <a:fillRect/>
          </a:stretch>
        </p:blipFill>
        <p:spPr>
          <a:xfrm>
            <a:off x="381067" y="1491400"/>
            <a:ext cx="4847632" cy="3204365"/>
          </a:xfrm>
          <a:prstGeom prst="rect">
            <a:avLst/>
          </a:prstGeom>
        </p:spPr>
      </p:pic>
    </p:spTree>
    <p:extLst>
      <p:ext uri="{BB962C8B-B14F-4D97-AF65-F5344CB8AC3E}">
        <p14:creationId xmlns:p14="http://schemas.microsoft.com/office/powerpoint/2010/main" val="3645517703"/>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p:nvPr/>
        </p:nvSpPr>
        <p:spPr>
          <a:xfrm>
            <a:off x="1499201" y="3753367"/>
            <a:ext cx="9193599" cy="2038800"/>
          </a:xfrm>
          <a:prstGeom prst="rect">
            <a:avLst/>
          </a:prstGeom>
        </p:spPr>
        <p:txBody>
          <a:bodyPr lIns="121900" tIns="121900" rIns="121900" bIns="121900" anchor="t" anchorCtr="0">
            <a:noAutofit/>
          </a:bodyPr>
          <a:lstStyle/>
          <a:p>
            <a:pPr algn="just"/>
            <a:r>
              <a:rPr lang="fr" sz="1600" dirty="0">
                <a:latin typeface="Calibri" panose="020F0502020204030204" pitchFamily="34" charset="0"/>
                <a:ea typeface="Montserrat"/>
                <a:cs typeface="Montserrat"/>
                <a:sym typeface="Montserrat"/>
              </a:rPr>
              <a:t>Pour sortir de l’alimentaire, on pourrait donner comme exemple la traditionnel livraison d’objets encombrants par l’entreprise (Leroy Merlin, Boulanger…).</a:t>
            </a:r>
          </a:p>
          <a:p>
            <a:pPr algn="just"/>
            <a:endParaRPr sz="1600" dirty="0">
              <a:latin typeface="Calibri" panose="020F0502020204030204" pitchFamily="34" charset="0"/>
              <a:ea typeface="Montserrat"/>
              <a:cs typeface="Montserrat"/>
              <a:sym typeface="Montserrat"/>
            </a:endParaRPr>
          </a:p>
          <a:p>
            <a:pPr algn="just"/>
            <a:r>
              <a:rPr lang="fr" sz="1600" dirty="0">
                <a:latin typeface="Calibri" panose="020F0502020204030204" pitchFamily="34" charset="0"/>
                <a:ea typeface="Montserrat"/>
                <a:cs typeface="Montserrat"/>
                <a:sym typeface="Montserrat"/>
              </a:rPr>
              <a:t>Toutefois il existe un service bien plus insolite : la livraison d’une équipe de nettoyage et rangement le lendemain de soirée. Le petit déjeuner et inclut dedans !</a:t>
            </a:r>
            <a:r>
              <a:rPr lang="fr" sz="2400" dirty="0">
                <a:latin typeface="Calibri" panose="020F0502020204030204" pitchFamily="34" charset="0"/>
              </a:rPr>
              <a:t> </a:t>
            </a:r>
          </a:p>
        </p:txBody>
      </p:sp>
      <p:sp>
        <p:nvSpPr>
          <p:cNvPr id="451" name="Shape 451"/>
          <p:cNvSpPr txBox="1"/>
          <p:nvPr/>
        </p:nvSpPr>
        <p:spPr>
          <a:xfrm>
            <a:off x="4624533" y="6311233"/>
            <a:ext cx="7469600" cy="324400"/>
          </a:xfrm>
          <a:prstGeom prst="rect">
            <a:avLst/>
          </a:prstGeom>
        </p:spPr>
        <p:txBody>
          <a:bodyPr lIns="121900" tIns="121900" rIns="121900" bIns="121900" anchor="t" anchorCtr="0">
            <a:noAutofit/>
          </a:bodyPr>
          <a:lstStyle/>
          <a:p>
            <a:r>
              <a:rPr lang="fr" sz="1467" i="1" u="sng">
                <a:solidFill>
                  <a:schemeClr val="hlink"/>
                </a:solidFill>
                <a:hlinkClick r:id="rId3"/>
              </a:rPr>
              <a:t>https://www.facebook.com/pages/Lendemain-de-soir%C3%A9e/474071952624004</a:t>
            </a:r>
            <a:r>
              <a:rPr lang="fr" sz="1467" i="1"/>
              <a:t> </a:t>
            </a:r>
          </a:p>
        </p:txBody>
      </p:sp>
      <p:pic>
        <p:nvPicPr>
          <p:cNvPr id="452" name="Shape 452"/>
          <p:cNvPicPr preferRelativeResize="0"/>
          <p:nvPr/>
        </p:nvPicPr>
        <p:blipFill>
          <a:blip r:embed="rId4" cstate="email">
            <a:extLst>
              <a:ext uri="{28A0092B-C50C-407E-A947-70E740481C1C}">
                <a14:useLocalDpi xmlns:a14="http://schemas.microsoft.com/office/drawing/2010/main"/>
              </a:ext>
            </a:extLst>
          </a:blip>
          <a:stretch>
            <a:fillRect/>
          </a:stretch>
        </p:blipFill>
        <p:spPr>
          <a:xfrm>
            <a:off x="1584768" y="281534"/>
            <a:ext cx="8303697" cy="3072265"/>
          </a:xfrm>
          <a:prstGeom prst="rect">
            <a:avLst/>
          </a:prstGeom>
        </p:spPr>
      </p:pic>
    </p:spTree>
    <p:extLst>
      <p:ext uri="{BB962C8B-B14F-4D97-AF65-F5344CB8AC3E}">
        <p14:creationId xmlns:p14="http://schemas.microsoft.com/office/powerpoint/2010/main" val="875551932"/>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p:nvPr/>
        </p:nvSpPr>
        <p:spPr>
          <a:xfrm>
            <a:off x="639467" y="1038667"/>
            <a:ext cx="10592800" cy="2150000"/>
          </a:xfrm>
          <a:prstGeom prst="rect">
            <a:avLst/>
          </a:prstGeom>
        </p:spPr>
        <p:txBody>
          <a:bodyPr lIns="121900" tIns="121900" rIns="121900" bIns="121900" anchor="t" anchorCtr="0">
            <a:noAutofit/>
          </a:bodyPr>
          <a:lstStyle/>
          <a:p>
            <a:r>
              <a:rPr lang="fr" sz="2400" b="1" u="sng" dirty="0">
                <a:solidFill>
                  <a:srgbClr val="FF0000"/>
                </a:solidFill>
                <a:latin typeface="Calibri" panose="020F0502020204030204" pitchFamily="34" charset="0"/>
                <a:ea typeface="Montserrat"/>
                <a:cs typeface="Montserrat"/>
                <a:sym typeface="Montserrat"/>
              </a:rPr>
              <a:t>Drive:</a:t>
            </a:r>
          </a:p>
          <a:p>
            <a:endParaRPr sz="1600" dirty="0">
              <a:latin typeface="Calibri" panose="020F0502020204030204" pitchFamily="34" charset="0"/>
              <a:ea typeface="Montserrat"/>
              <a:cs typeface="Montserrat"/>
              <a:sym typeface="Montserrat"/>
            </a:endParaRPr>
          </a:p>
          <a:p>
            <a:pPr algn="just"/>
            <a:r>
              <a:rPr lang="fr" sz="1600" dirty="0">
                <a:latin typeface="Calibri" panose="020F0502020204030204" pitchFamily="34" charset="0"/>
                <a:ea typeface="Montserrat"/>
                <a:cs typeface="Montserrat"/>
                <a:sym typeface="Montserrat"/>
              </a:rPr>
              <a:t>Enfin, les drives, apparus il n’y a pas très longtemps. Ils permettent aux clients de l’enseigne de réaliser leurs courses sur internet et venir chercher directement en magasin leurs sacs déjà prêts. Il leur est également possible de se faire livrer leurs articles. Gain de temps et soulagement d’une tâches ingrate, les drives se multiplient et sont de plus en plus utilisés.</a:t>
            </a:r>
          </a:p>
          <a:p>
            <a:pPr algn="just"/>
            <a:endParaRPr sz="1600" dirty="0">
              <a:latin typeface="Montserrat"/>
              <a:ea typeface="Montserrat"/>
              <a:cs typeface="Montserrat"/>
              <a:sym typeface="Montserrat"/>
            </a:endParaRPr>
          </a:p>
          <a:p>
            <a:pPr algn="just"/>
            <a:r>
              <a:rPr lang="fr" sz="1600" dirty="0">
                <a:latin typeface="Calibri" panose="020F0502020204030204" pitchFamily="34" charset="0"/>
                <a:ea typeface="Montserrat"/>
                <a:cs typeface="Montserrat"/>
                <a:sym typeface="Montserrat"/>
              </a:rPr>
              <a:t>Par exemple </a:t>
            </a:r>
            <a:r>
              <a:rPr lang="fr" sz="1600" b="1" i="1" dirty="0">
                <a:latin typeface="Calibri" panose="020F0502020204030204" pitchFamily="34" charset="0"/>
                <a:ea typeface="Montserrat"/>
                <a:cs typeface="Montserrat"/>
                <a:sym typeface="Montserrat"/>
              </a:rPr>
              <a:t>Leclerc</a:t>
            </a:r>
            <a:r>
              <a:rPr lang="fr" sz="1600" dirty="0">
                <a:latin typeface="Calibri" panose="020F0502020204030204" pitchFamily="34" charset="0"/>
                <a:ea typeface="Montserrat"/>
                <a:cs typeface="Montserrat"/>
                <a:sym typeface="Montserrat"/>
              </a:rPr>
              <a:t>, </a:t>
            </a:r>
            <a:r>
              <a:rPr lang="fr" sz="1600" b="1" i="1" dirty="0">
                <a:latin typeface="Calibri" panose="020F0502020204030204" pitchFamily="34" charset="0"/>
                <a:ea typeface="Montserrat"/>
                <a:cs typeface="Montserrat"/>
                <a:sym typeface="Montserrat"/>
              </a:rPr>
              <a:t>Auchan</a:t>
            </a:r>
            <a:r>
              <a:rPr lang="fr" sz="1600" dirty="0">
                <a:latin typeface="Calibri" panose="020F0502020204030204" pitchFamily="34" charset="0"/>
                <a:ea typeface="Montserrat"/>
                <a:cs typeface="Montserrat"/>
                <a:sym typeface="Montserrat"/>
              </a:rPr>
              <a:t> ou encore </a:t>
            </a:r>
            <a:r>
              <a:rPr lang="fr" sz="1600" b="1" i="1" dirty="0">
                <a:latin typeface="Calibri" panose="020F0502020204030204" pitchFamily="34" charset="0"/>
                <a:ea typeface="Montserrat"/>
                <a:cs typeface="Montserrat"/>
                <a:sym typeface="Montserrat"/>
              </a:rPr>
              <a:t>Carrefour</a:t>
            </a:r>
            <a:r>
              <a:rPr lang="fr" sz="1600" dirty="0">
                <a:latin typeface="Calibri" panose="020F0502020204030204" pitchFamily="34" charset="0"/>
                <a:ea typeface="Montserrat"/>
                <a:cs typeface="Montserrat"/>
                <a:sym typeface="Montserrat"/>
              </a:rPr>
              <a:t> pratiquent cette nouvelle tendance.</a:t>
            </a:r>
          </a:p>
        </p:txBody>
      </p:sp>
      <p:pic>
        <p:nvPicPr>
          <p:cNvPr id="458" name="Shape 458"/>
          <p:cNvPicPr preferRelativeResize="0"/>
          <p:nvPr/>
        </p:nvPicPr>
        <p:blipFill>
          <a:blip r:embed="rId3" cstate="email">
            <a:extLst>
              <a:ext uri="{28A0092B-C50C-407E-A947-70E740481C1C}">
                <a14:useLocalDpi xmlns:a14="http://schemas.microsoft.com/office/drawing/2010/main"/>
              </a:ext>
            </a:extLst>
          </a:blip>
          <a:stretch>
            <a:fillRect/>
          </a:stretch>
        </p:blipFill>
        <p:spPr>
          <a:xfrm>
            <a:off x="759234" y="3799034"/>
            <a:ext cx="2085900" cy="2085900"/>
          </a:xfrm>
          <a:prstGeom prst="rect">
            <a:avLst/>
          </a:prstGeom>
        </p:spPr>
      </p:pic>
      <p:pic>
        <p:nvPicPr>
          <p:cNvPr id="459" name="Shape 459"/>
          <p:cNvPicPr preferRelativeResize="0"/>
          <p:nvPr/>
        </p:nvPicPr>
        <p:blipFill>
          <a:blip r:embed="rId4" cstate="email">
            <a:extLst>
              <a:ext uri="{28A0092B-C50C-407E-A947-70E740481C1C}">
                <a14:useLocalDpi xmlns:a14="http://schemas.microsoft.com/office/drawing/2010/main"/>
              </a:ext>
            </a:extLst>
          </a:blip>
          <a:stretch>
            <a:fillRect/>
          </a:stretch>
        </p:blipFill>
        <p:spPr>
          <a:xfrm>
            <a:off x="4225300" y="4457001"/>
            <a:ext cx="2336133" cy="709332"/>
          </a:xfrm>
          <a:prstGeom prst="rect">
            <a:avLst/>
          </a:prstGeom>
        </p:spPr>
      </p:pic>
      <p:pic>
        <p:nvPicPr>
          <p:cNvPr id="460" name="Shape 460"/>
          <p:cNvPicPr preferRelativeResize="0"/>
          <p:nvPr/>
        </p:nvPicPr>
        <p:blipFill>
          <a:blip r:embed="rId5" cstate="email">
            <a:extLst>
              <a:ext uri="{28A0092B-C50C-407E-A947-70E740481C1C}">
                <a14:useLocalDpi xmlns:a14="http://schemas.microsoft.com/office/drawing/2010/main"/>
              </a:ext>
            </a:extLst>
          </a:blip>
          <a:stretch>
            <a:fillRect/>
          </a:stretch>
        </p:blipFill>
        <p:spPr>
          <a:xfrm>
            <a:off x="7876734" y="4422083"/>
            <a:ext cx="2803532" cy="779165"/>
          </a:xfrm>
          <a:prstGeom prst="rect">
            <a:avLst/>
          </a:prstGeom>
        </p:spPr>
      </p:pic>
    </p:spTree>
    <p:extLst>
      <p:ext uri="{BB962C8B-B14F-4D97-AF65-F5344CB8AC3E}">
        <p14:creationId xmlns:p14="http://schemas.microsoft.com/office/powerpoint/2010/main" val="3954221910"/>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609600" y="274637"/>
            <a:ext cx="10972800" cy="1143200"/>
          </a:xfrm>
          <a:prstGeom prst="rect">
            <a:avLst/>
          </a:prstGeom>
        </p:spPr>
        <p:txBody>
          <a:bodyPr vert="horz" lIns="121900" tIns="121900" rIns="121900" bIns="121900" rtlCol="0" anchor="b" anchorCtr="0">
            <a:noAutofit/>
          </a:bodyPr>
          <a:lstStyle/>
          <a:p>
            <a:r>
              <a:rPr lang="fr" dirty="0">
                <a:ea typeface="Ubuntu"/>
                <a:cs typeface="Ubuntu"/>
                <a:sym typeface="Ubuntu"/>
              </a:rPr>
              <a:t>3.4.3 Automatisation	</a:t>
            </a:r>
          </a:p>
        </p:txBody>
      </p:sp>
      <p:sp>
        <p:nvSpPr>
          <p:cNvPr id="466" name="Shape 466"/>
          <p:cNvSpPr txBox="1">
            <a:spLocks noGrp="1"/>
          </p:cNvSpPr>
          <p:nvPr>
            <p:ph type="body" idx="1"/>
          </p:nvPr>
        </p:nvSpPr>
        <p:spPr>
          <a:xfrm>
            <a:off x="5013733" y="2233501"/>
            <a:ext cx="6672800" cy="3716399"/>
          </a:xfrm>
          <a:prstGeom prst="rect">
            <a:avLst/>
          </a:prstGeom>
        </p:spPr>
        <p:txBody>
          <a:bodyPr vert="horz" lIns="121900" tIns="121900" rIns="121900" bIns="121900" rtlCol="0" anchor="t" anchorCtr="0">
            <a:noAutofit/>
          </a:bodyPr>
          <a:lstStyle/>
          <a:p>
            <a:pPr marL="0" indent="0">
              <a:buNone/>
            </a:pPr>
            <a:r>
              <a:rPr lang="fr" sz="2400" b="1" u="sng" dirty="0">
                <a:solidFill>
                  <a:srgbClr val="FF0000"/>
                </a:solidFill>
                <a:ea typeface="Montserrat"/>
                <a:cs typeface="Montserrat"/>
                <a:sym typeface="Montserrat"/>
              </a:rPr>
              <a:t>Rapid’Auchan</a:t>
            </a:r>
            <a:r>
              <a:rPr lang="fr" sz="2400" b="1" u="sng" dirty="0">
                <a:solidFill>
                  <a:srgbClr val="FF0000"/>
                </a:solidFill>
                <a:ea typeface="Montserrat"/>
                <a:cs typeface="Montserrat"/>
                <a:sym typeface="Montserrat"/>
              </a:rPr>
              <a:t>:</a:t>
            </a:r>
          </a:p>
          <a:p>
            <a:pPr marL="0" indent="0">
              <a:buNone/>
            </a:pPr>
            <a:endParaRPr lang="fr" sz="2400" b="1" u="sng" dirty="0">
              <a:solidFill>
                <a:srgbClr val="FF0000"/>
              </a:solidFill>
              <a:ea typeface="Montserrat"/>
              <a:cs typeface="Montserrat"/>
              <a:sym typeface="Montserrat"/>
            </a:endParaRPr>
          </a:p>
          <a:p>
            <a:pPr marL="0" indent="0" algn="just">
              <a:buNone/>
            </a:pPr>
            <a:r>
              <a:rPr lang="fr" sz="1600" dirty="0">
                <a:solidFill>
                  <a:srgbClr val="000000"/>
                </a:solidFill>
                <a:ea typeface="Montserrat"/>
                <a:cs typeface="Montserrat"/>
                <a:sym typeface="Montserrat"/>
              </a:rPr>
              <a:t>Cette pratique créée par l’enseigne </a:t>
            </a:r>
            <a:r>
              <a:rPr lang="fr" sz="1600" b="1" i="1" dirty="0">
                <a:solidFill>
                  <a:srgbClr val="000000"/>
                </a:solidFill>
                <a:ea typeface="Montserrat"/>
                <a:cs typeface="Montserrat"/>
                <a:sym typeface="Montserrat"/>
              </a:rPr>
              <a:t>Auchan</a:t>
            </a:r>
            <a:r>
              <a:rPr lang="fr" sz="1600" dirty="0">
                <a:solidFill>
                  <a:srgbClr val="000000"/>
                </a:solidFill>
                <a:ea typeface="Montserrat"/>
                <a:cs typeface="Montserrat"/>
                <a:sym typeface="Montserrat"/>
              </a:rPr>
              <a:t> met à disposition des clients, un petit boîtier qui lui permet de scanner ses produits au fur et à mesure de ses achats. A l’issue de ses courses, une hôtesse récupère le scanner, le décharge, et valide le montant des achats. Le client n’a plus qu’à payer. Le client est ainsi plus autonome et les courses deviennent plus rapide.</a:t>
            </a:r>
          </a:p>
        </p:txBody>
      </p:sp>
      <p:pic>
        <p:nvPicPr>
          <p:cNvPr id="467" name="Shape 467"/>
          <p:cNvPicPr preferRelativeResize="0"/>
          <p:nvPr/>
        </p:nvPicPr>
        <p:blipFill>
          <a:blip r:embed="rId3" cstate="email">
            <a:extLst>
              <a:ext uri="{28A0092B-C50C-407E-A947-70E740481C1C}">
                <a14:useLocalDpi xmlns:a14="http://schemas.microsoft.com/office/drawing/2010/main"/>
              </a:ext>
            </a:extLst>
          </a:blip>
          <a:stretch>
            <a:fillRect/>
          </a:stretch>
        </p:blipFill>
        <p:spPr>
          <a:xfrm>
            <a:off x="609600" y="2020334"/>
            <a:ext cx="3864133" cy="3548533"/>
          </a:xfrm>
          <a:prstGeom prst="rect">
            <a:avLst/>
          </a:prstGeom>
        </p:spPr>
      </p:pic>
      <p:sp>
        <p:nvSpPr>
          <p:cNvPr id="468" name="Shape 468"/>
          <p:cNvSpPr txBox="1"/>
          <p:nvPr/>
        </p:nvSpPr>
        <p:spPr>
          <a:xfrm>
            <a:off x="5931234" y="5809733"/>
            <a:ext cx="6125999" cy="982400"/>
          </a:xfrm>
          <a:prstGeom prst="rect">
            <a:avLst/>
          </a:prstGeom>
        </p:spPr>
        <p:txBody>
          <a:bodyPr lIns="121900" tIns="121900" rIns="121900" bIns="121900" anchor="t" anchorCtr="0">
            <a:noAutofit/>
          </a:bodyPr>
          <a:lstStyle/>
          <a:p>
            <a:r>
              <a:rPr lang="fr" sz="1467" i="1" u="sng">
                <a:solidFill>
                  <a:schemeClr val="hlink"/>
                </a:solidFill>
                <a:hlinkClick r:id="rId4"/>
              </a:rPr>
              <a:t>http://www.groupe-auchan.com/qui-sommes-nous/actualites/detail-des-innovations/?tx_ttnews%5Btt_news%5D=6&amp;cHash=91a5b2953f990aa99d460c0cb8eb498f</a:t>
            </a:r>
            <a:r>
              <a:rPr lang="fr" sz="1467" i="1"/>
              <a:t> </a:t>
            </a:r>
          </a:p>
        </p:txBody>
      </p:sp>
    </p:spTree>
    <p:extLst>
      <p:ext uri="{BB962C8B-B14F-4D97-AF65-F5344CB8AC3E}">
        <p14:creationId xmlns:p14="http://schemas.microsoft.com/office/powerpoint/2010/main" val="139778162"/>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p:nvPr/>
        </p:nvSpPr>
        <p:spPr>
          <a:xfrm>
            <a:off x="722900" y="732134"/>
            <a:ext cx="7831200" cy="2242799"/>
          </a:xfrm>
          <a:prstGeom prst="rect">
            <a:avLst/>
          </a:prstGeom>
        </p:spPr>
        <p:txBody>
          <a:bodyPr lIns="121900" tIns="121900" rIns="121900" bIns="121900" anchor="t" anchorCtr="0">
            <a:noAutofit/>
          </a:bodyPr>
          <a:lstStyle/>
          <a:p>
            <a:pPr algn="just"/>
            <a:r>
              <a:rPr lang="fr" sz="2400" b="1" u="sng" dirty="0">
                <a:solidFill>
                  <a:srgbClr val="FF0000"/>
                </a:solidFill>
                <a:latin typeface="Calibri" panose="020F0502020204030204" pitchFamily="34" charset="0"/>
                <a:ea typeface="Montserrat"/>
                <a:cs typeface="Montserrat"/>
                <a:sym typeface="Montserrat"/>
              </a:rPr>
              <a:t>Bornes automatiques:</a:t>
            </a:r>
          </a:p>
          <a:p>
            <a:pPr algn="just"/>
            <a:endParaRPr sz="1600" dirty="0">
              <a:latin typeface="Calibri" panose="020F0502020204030204" pitchFamily="34" charset="0"/>
              <a:ea typeface="Montserrat"/>
              <a:cs typeface="Montserrat"/>
              <a:sym typeface="Montserrat"/>
            </a:endParaRPr>
          </a:p>
          <a:p>
            <a:pPr algn="just"/>
            <a:r>
              <a:rPr lang="fr" sz="1600" b="1" i="1" dirty="0">
                <a:latin typeface="Calibri" panose="020F0502020204030204" pitchFamily="34" charset="0"/>
                <a:ea typeface="Montserrat"/>
                <a:cs typeface="Montserrat"/>
                <a:sym typeface="Montserrat"/>
              </a:rPr>
              <a:t>MacDo</a:t>
            </a:r>
            <a:r>
              <a:rPr lang="fr" sz="1600" dirty="0">
                <a:latin typeface="Calibri" panose="020F0502020204030204" pitchFamily="34" charset="0"/>
                <a:ea typeface="Montserrat"/>
                <a:cs typeface="Montserrat"/>
                <a:sym typeface="Montserrat"/>
              </a:rPr>
              <a:t> a été une des enseignes à développer les bornes automatiques. Les clients enregistrent leur commande directement sur une machine qui envoie leur commande en cuisine. Ainsi le service est encore plus rapide. </a:t>
            </a:r>
          </a:p>
          <a:p>
            <a:pPr algn="just"/>
            <a:endParaRPr sz="1600" dirty="0">
              <a:latin typeface="Calibri" panose="020F0502020204030204" pitchFamily="34" charset="0"/>
              <a:ea typeface="Montserrat"/>
              <a:cs typeface="Montserrat"/>
              <a:sym typeface="Montserrat"/>
            </a:endParaRPr>
          </a:p>
        </p:txBody>
      </p:sp>
      <p:sp>
        <p:nvSpPr>
          <p:cNvPr id="474" name="Shape 474"/>
          <p:cNvSpPr txBox="1"/>
          <p:nvPr/>
        </p:nvSpPr>
        <p:spPr>
          <a:xfrm>
            <a:off x="5189833" y="6051733"/>
            <a:ext cx="6774400" cy="593200"/>
          </a:xfrm>
          <a:prstGeom prst="rect">
            <a:avLst/>
          </a:prstGeom>
        </p:spPr>
        <p:txBody>
          <a:bodyPr lIns="121900" tIns="121900" rIns="121900" bIns="121900" anchor="t" anchorCtr="0">
            <a:noAutofit/>
          </a:bodyPr>
          <a:lstStyle/>
          <a:p>
            <a:r>
              <a:rPr lang="fr" sz="1467" i="1" u="sng">
                <a:solidFill>
                  <a:schemeClr val="hlink"/>
                </a:solidFill>
                <a:hlinkClick r:id="rId3"/>
              </a:rPr>
              <a:t>http://www.lefigaro.fr/societes/2010/05/14/04015-20100514ARTFIG00597-mcdo-joue-sur-le-service-pour-regaler-ses-clients.php</a:t>
            </a:r>
            <a:r>
              <a:rPr lang="fr" sz="1467" i="1"/>
              <a:t> </a:t>
            </a:r>
          </a:p>
        </p:txBody>
      </p:sp>
      <p:pic>
        <p:nvPicPr>
          <p:cNvPr id="475" name="Shape 475"/>
          <p:cNvPicPr preferRelativeResize="0"/>
          <p:nvPr/>
        </p:nvPicPr>
        <p:blipFill>
          <a:blip r:embed="rId4"/>
          <a:stretch>
            <a:fillRect/>
          </a:stretch>
        </p:blipFill>
        <p:spPr>
          <a:xfrm>
            <a:off x="1076534" y="2444767"/>
            <a:ext cx="4010933" cy="4051068"/>
          </a:xfrm>
          <a:prstGeom prst="rect">
            <a:avLst/>
          </a:prstGeom>
        </p:spPr>
      </p:pic>
      <p:pic>
        <p:nvPicPr>
          <p:cNvPr id="476" name="Shape 476"/>
          <p:cNvPicPr preferRelativeResize="0"/>
          <p:nvPr/>
        </p:nvPicPr>
        <p:blipFill>
          <a:blip r:embed="rId5" cstate="email">
            <a:extLst>
              <a:ext uri="{28A0092B-C50C-407E-A947-70E740481C1C}">
                <a14:useLocalDpi xmlns:a14="http://schemas.microsoft.com/office/drawing/2010/main"/>
              </a:ext>
            </a:extLst>
          </a:blip>
          <a:stretch>
            <a:fillRect/>
          </a:stretch>
        </p:blipFill>
        <p:spPr>
          <a:xfrm>
            <a:off x="8700833" y="352468"/>
            <a:ext cx="3263400" cy="1835665"/>
          </a:xfrm>
          <a:prstGeom prst="rect">
            <a:avLst/>
          </a:prstGeom>
        </p:spPr>
      </p:pic>
    </p:spTree>
    <p:extLst>
      <p:ext uri="{BB962C8B-B14F-4D97-AF65-F5344CB8AC3E}">
        <p14:creationId xmlns:p14="http://schemas.microsoft.com/office/powerpoint/2010/main" val="2538718386"/>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609600" y="274637"/>
            <a:ext cx="10972800" cy="1143200"/>
          </a:xfrm>
          <a:prstGeom prst="rect">
            <a:avLst/>
          </a:prstGeom>
        </p:spPr>
        <p:txBody>
          <a:bodyPr vert="horz" lIns="121900" tIns="121900" rIns="121900" bIns="121900" rtlCol="0" anchor="b" anchorCtr="0">
            <a:noAutofit/>
          </a:bodyPr>
          <a:lstStyle/>
          <a:p>
            <a:r>
              <a:rPr lang="fr" dirty="0">
                <a:ea typeface="Ubuntu"/>
                <a:cs typeface="Ubuntu"/>
                <a:sym typeface="Ubuntu"/>
              </a:rPr>
              <a:t>3.4.4 Services associés</a:t>
            </a:r>
          </a:p>
        </p:txBody>
      </p:sp>
      <p:sp>
        <p:nvSpPr>
          <p:cNvPr id="482" name="Shape 482"/>
          <p:cNvSpPr txBox="1">
            <a:spLocks noGrp="1"/>
          </p:cNvSpPr>
          <p:nvPr>
            <p:ph type="body" idx="1"/>
          </p:nvPr>
        </p:nvSpPr>
        <p:spPr>
          <a:xfrm>
            <a:off x="5139933" y="2610134"/>
            <a:ext cx="6653200" cy="2967999"/>
          </a:xfrm>
          <a:prstGeom prst="rect">
            <a:avLst/>
          </a:prstGeom>
        </p:spPr>
        <p:txBody>
          <a:bodyPr vert="horz" lIns="121900" tIns="121900" rIns="121900" bIns="121900" rtlCol="0" anchor="t" anchorCtr="0">
            <a:noAutofit/>
          </a:bodyPr>
          <a:lstStyle/>
          <a:p>
            <a:pPr marL="0" indent="0">
              <a:buNone/>
            </a:pPr>
            <a:r>
              <a:rPr lang="fr" sz="2400" b="1" u="sng" dirty="0">
                <a:solidFill>
                  <a:srgbClr val="FF0000"/>
                </a:solidFill>
                <a:ea typeface="Montserrat"/>
                <a:cs typeface="Montserrat"/>
                <a:sym typeface="Montserrat"/>
              </a:rPr>
              <a:t>Diversification</a:t>
            </a:r>
            <a:r>
              <a:rPr lang="fr" sz="2400" b="1" u="sng" dirty="0">
                <a:solidFill>
                  <a:srgbClr val="FF0000"/>
                </a:solidFill>
                <a:ea typeface="Montserrat"/>
                <a:cs typeface="Montserrat"/>
                <a:sym typeface="Montserrat"/>
              </a:rPr>
              <a:t>:</a:t>
            </a:r>
          </a:p>
          <a:p>
            <a:pPr marL="0" indent="0">
              <a:buNone/>
            </a:pPr>
            <a:endParaRPr lang="fr" sz="2400" b="1" u="sng" dirty="0">
              <a:solidFill>
                <a:srgbClr val="FF0000"/>
              </a:solidFill>
              <a:ea typeface="Montserrat"/>
              <a:cs typeface="Montserrat"/>
              <a:sym typeface="Montserrat"/>
            </a:endParaRPr>
          </a:p>
          <a:p>
            <a:pPr marL="0" indent="0" algn="just">
              <a:buNone/>
            </a:pPr>
            <a:r>
              <a:rPr lang="fr" sz="1600" dirty="0">
                <a:ea typeface="Montserrat"/>
                <a:cs typeface="Montserrat"/>
                <a:sym typeface="Montserrat"/>
              </a:rPr>
              <a:t>L’enseigne </a:t>
            </a:r>
            <a:r>
              <a:rPr lang="fr" sz="1600" b="1" i="1" dirty="0">
                <a:ea typeface="Montserrat"/>
                <a:cs typeface="Montserrat"/>
                <a:sym typeface="Montserrat"/>
              </a:rPr>
              <a:t>Intermarché</a:t>
            </a:r>
            <a:r>
              <a:rPr lang="fr" sz="1600" dirty="0">
                <a:ea typeface="Montserrat"/>
                <a:cs typeface="Montserrat"/>
                <a:sym typeface="Montserrat"/>
              </a:rPr>
              <a:t>, distributeur de biens de consommation, propose désormais de louer des véhicules utilitaires, en restant dans la logique de “bas prix”. L’entreprise va même plus loin, et met en location des véhicules de tourisme.</a:t>
            </a:r>
          </a:p>
        </p:txBody>
      </p:sp>
      <p:sp>
        <p:nvSpPr>
          <p:cNvPr id="483" name="Shape 483"/>
          <p:cNvSpPr txBox="1"/>
          <p:nvPr/>
        </p:nvSpPr>
        <p:spPr>
          <a:xfrm>
            <a:off x="4929200" y="6231033"/>
            <a:ext cx="6653200" cy="448000"/>
          </a:xfrm>
          <a:prstGeom prst="rect">
            <a:avLst/>
          </a:prstGeom>
        </p:spPr>
        <p:txBody>
          <a:bodyPr lIns="121900" tIns="121900" rIns="121900" bIns="121900" anchor="t" anchorCtr="0">
            <a:noAutofit/>
          </a:bodyPr>
          <a:lstStyle/>
          <a:p>
            <a:r>
              <a:rPr lang="fr" sz="1467" i="1" u="sng">
                <a:solidFill>
                  <a:schemeClr val="hlink"/>
                </a:solidFill>
                <a:hlinkClick r:id="rId3"/>
              </a:rPr>
              <a:t>http://www.intermarche.com/intermarcheetvous_lesservices_servicelocation</a:t>
            </a:r>
            <a:r>
              <a:rPr lang="fr" sz="1467" i="1"/>
              <a:t> </a:t>
            </a:r>
          </a:p>
        </p:txBody>
      </p:sp>
      <p:pic>
        <p:nvPicPr>
          <p:cNvPr id="484" name="Shape 484"/>
          <p:cNvPicPr preferRelativeResize="0"/>
          <p:nvPr/>
        </p:nvPicPr>
        <p:blipFill>
          <a:blip r:embed="rId4"/>
          <a:stretch>
            <a:fillRect/>
          </a:stretch>
        </p:blipFill>
        <p:spPr>
          <a:xfrm>
            <a:off x="453101" y="2160834"/>
            <a:ext cx="4476100" cy="2854767"/>
          </a:xfrm>
          <a:prstGeom prst="rect">
            <a:avLst/>
          </a:prstGeom>
        </p:spPr>
      </p:pic>
    </p:spTree>
    <p:extLst>
      <p:ext uri="{BB962C8B-B14F-4D97-AF65-F5344CB8AC3E}">
        <p14:creationId xmlns:p14="http://schemas.microsoft.com/office/powerpoint/2010/main" val="4119377863"/>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609600" y="417271"/>
            <a:ext cx="10972800" cy="1143200"/>
          </a:xfrm>
          <a:prstGeom prst="rect">
            <a:avLst/>
          </a:prstGeom>
        </p:spPr>
        <p:txBody>
          <a:bodyPr vert="horz" lIns="121900" tIns="121900" rIns="121900" bIns="121900" rtlCol="0" anchor="b" anchorCtr="0">
            <a:noAutofit/>
          </a:bodyPr>
          <a:lstStyle/>
          <a:p>
            <a:pPr algn="ctr">
              <a:spcBef>
                <a:spcPts val="0"/>
              </a:spcBef>
            </a:pPr>
            <a:r>
              <a:rPr lang="fr" dirty="0">
                <a:solidFill>
                  <a:srgbClr val="FF9900"/>
                </a:solidFill>
                <a:ea typeface="Ubuntu"/>
                <a:cs typeface="Ubuntu"/>
                <a:sym typeface="Ubuntu"/>
              </a:rPr>
              <a:t>3.5 Différenciation</a:t>
            </a:r>
          </a:p>
        </p:txBody>
      </p:sp>
      <p:cxnSp>
        <p:nvCxnSpPr>
          <p:cNvPr id="490" name="Shape 490"/>
          <p:cNvCxnSpPr>
            <a:stCxn id="489" idx="2"/>
            <a:endCxn id="491" idx="5"/>
          </p:cNvCxnSpPr>
          <p:nvPr/>
        </p:nvCxnSpPr>
        <p:spPr>
          <a:xfrm flipH="1">
            <a:off x="3328299" y="1560471"/>
            <a:ext cx="2767700" cy="1955395"/>
          </a:xfrm>
          <a:prstGeom prst="straightConnector1">
            <a:avLst/>
          </a:prstGeom>
          <a:noFill/>
          <a:ln w="19050" cap="flat">
            <a:solidFill>
              <a:schemeClr val="dk2"/>
            </a:solidFill>
            <a:prstDash val="solid"/>
            <a:round/>
            <a:headEnd type="none" w="lg" len="lg"/>
            <a:tailEnd type="none" w="lg" len="lg"/>
          </a:ln>
        </p:spPr>
      </p:cxnSp>
      <p:sp>
        <p:nvSpPr>
          <p:cNvPr id="491" name="Shape 491"/>
          <p:cNvSpPr/>
          <p:nvPr/>
        </p:nvSpPr>
        <p:spPr>
          <a:xfrm>
            <a:off x="1909101" y="3515867"/>
            <a:ext cx="2838399" cy="3030800"/>
          </a:xfrm>
          <a:prstGeom prst="star6">
            <a:avLst>
              <a:gd name="adj" fmla="val 28868"/>
              <a:gd name="hf" fmla="val 115470"/>
            </a:avLst>
          </a:prstGeom>
          <a:noFill/>
          <a:ln w="19050" cap="flat">
            <a:solidFill>
              <a:schemeClr val="dk2"/>
            </a:solidFill>
            <a:prstDash val="solid"/>
            <a:round/>
            <a:headEnd type="none" w="med" len="med"/>
            <a:tailEnd type="none" w="med" len="med"/>
          </a:ln>
        </p:spPr>
        <p:txBody>
          <a:bodyPr lIns="121900" tIns="121900" rIns="121900" bIns="121900" anchor="ctr" anchorCtr="0">
            <a:noAutofit/>
          </a:bodyPr>
          <a:lstStyle/>
          <a:p>
            <a:pPr algn="ctr"/>
            <a:r>
              <a:rPr lang="fr" sz="2400" b="1" dirty="0">
                <a:solidFill>
                  <a:schemeClr val="accent3"/>
                </a:solidFill>
                <a:latin typeface="Calibri" panose="020F0502020204030204" pitchFamily="34" charset="0"/>
                <a:hlinkClick r:id="" action="ppaction://noaction"/>
              </a:rPr>
              <a:t>Applications</a:t>
            </a:r>
            <a:endParaRPr lang="fr" sz="2400" b="1" dirty="0">
              <a:solidFill>
                <a:schemeClr val="accent3"/>
              </a:solidFill>
              <a:latin typeface="Calibri" panose="020F0502020204030204" pitchFamily="34" charset="0"/>
            </a:endParaRPr>
          </a:p>
        </p:txBody>
      </p:sp>
      <p:sp>
        <p:nvSpPr>
          <p:cNvPr id="492" name="Shape 492"/>
          <p:cNvSpPr/>
          <p:nvPr/>
        </p:nvSpPr>
        <p:spPr>
          <a:xfrm>
            <a:off x="7703201" y="3515867"/>
            <a:ext cx="2838399" cy="3030800"/>
          </a:xfrm>
          <a:prstGeom prst="star6">
            <a:avLst>
              <a:gd name="adj" fmla="val 28868"/>
              <a:gd name="hf" fmla="val 115470"/>
            </a:avLst>
          </a:prstGeom>
          <a:noFill/>
          <a:ln w="19050" cap="flat">
            <a:solidFill>
              <a:schemeClr val="dk2"/>
            </a:solidFill>
            <a:prstDash val="solid"/>
            <a:round/>
            <a:headEnd type="none" w="med" len="med"/>
            <a:tailEnd type="none" w="med" len="med"/>
          </a:ln>
        </p:spPr>
        <p:txBody>
          <a:bodyPr lIns="121900" tIns="121900" rIns="121900" bIns="121900" anchor="ctr" anchorCtr="0">
            <a:noAutofit/>
          </a:bodyPr>
          <a:lstStyle/>
          <a:p>
            <a:pPr algn="ctr"/>
            <a:r>
              <a:rPr lang="fr" sz="2400" b="1" dirty="0">
                <a:solidFill>
                  <a:schemeClr val="accent3"/>
                </a:solidFill>
                <a:latin typeface="Calibri" panose="020F0502020204030204" pitchFamily="34" charset="0"/>
                <a:hlinkClick r:id="" action="ppaction://noaction"/>
              </a:rPr>
              <a:t>Cours</a:t>
            </a:r>
            <a:endParaRPr lang="fr" sz="2400" b="1" dirty="0">
              <a:solidFill>
                <a:schemeClr val="accent3"/>
              </a:solidFill>
              <a:latin typeface="Calibri" panose="020F0502020204030204" pitchFamily="34" charset="0"/>
            </a:endParaRPr>
          </a:p>
        </p:txBody>
      </p:sp>
      <p:cxnSp>
        <p:nvCxnSpPr>
          <p:cNvPr id="493" name="Shape 493"/>
          <p:cNvCxnSpPr>
            <a:stCxn id="489" idx="2"/>
            <a:endCxn id="492" idx="5"/>
          </p:cNvCxnSpPr>
          <p:nvPr/>
        </p:nvCxnSpPr>
        <p:spPr>
          <a:xfrm>
            <a:off x="6096001" y="1560471"/>
            <a:ext cx="3026399" cy="1955395"/>
          </a:xfrm>
          <a:prstGeom prst="straightConnector1">
            <a:avLst/>
          </a:prstGeom>
          <a:noFill/>
          <a:ln w="19050" cap="flat">
            <a:solidFill>
              <a:schemeClr val="dk2"/>
            </a:solidFill>
            <a:prstDash val="solid"/>
            <a:round/>
            <a:headEnd type="none" w="lg" len="lg"/>
            <a:tailEnd type="none" w="lg" len="lg"/>
          </a:ln>
        </p:spPr>
      </p:cxnSp>
    </p:spTree>
    <p:extLst>
      <p:ext uri="{BB962C8B-B14F-4D97-AF65-F5344CB8AC3E}">
        <p14:creationId xmlns:p14="http://schemas.microsoft.com/office/powerpoint/2010/main" val="1473832979"/>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609600" y="274637"/>
            <a:ext cx="10972800" cy="1143200"/>
          </a:xfrm>
          <a:prstGeom prst="rect">
            <a:avLst/>
          </a:prstGeom>
        </p:spPr>
        <p:txBody>
          <a:bodyPr vert="horz" lIns="121900" tIns="121900" rIns="121900" bIns="121900" rtlCol="0" anchor="b" anchorCtr="0">
            <a:noAutofit/>
          </a:bodyPr>
          <a:lstStyle/>
          <a:p>
            <a:r>
              <a:rPr lang="fr" dirty="0">
                <a:ea typeface="Ubuntu"/>
                <a:cs typeface="Ubuntu"/>
                <a:sym typeface="Ubuntu"/>
              </a:rPr>
              <a:t>3.5.1 Définition du concept </a:t>
            </a:r>
          </a:p>
        </p:txBody>
      </p:sp>
      <p:sp>
        <p:nvSpPr>
          <p:cNvPr id="499" name="Shape 499"/>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marL="609585" indent="-507987">
              <a:buClr>
                <a:schemeClr val="dk1"/>
              </a:buClr>
              <a:buSzPct val="100000"/>
              <a:buFont typeface="Montserrat"/>
              <a:buChar char="➔"/>
            </a:pPr>
            <a:endParaRPr lang="fr" sz="3200" dirty="0">
              <a:ea typeface="Montserrat"/>
              <a:cs typeface="Montserrat"/>
              <a:sym typeface="Montserrat"/>
            </a:endParaRPr>
          </a:p>
          <a:p>
            <a:pPr marL="609585" indent="-507987">
              <a:buClr>
                <a:schemeClr val="dk1"/>
              </a:buClr>
              <a:buSzPct val="100000"/>
              <a:buFont typeface="Montserrat"/>
              <a:buChar char="➔"/>
            </a:pPr>
            <a:endParaRPr lang="fr" sz="3200" dirty="0">
              <a:ea typeface="Montserrat"/>
              <a:cs typeface="Montserrat"/>
              <a:sym typeface="Montserrat"/>
            </a:endParaRPr>
          </a:p>
          <a:p>
            <a:pPr marL="609585" indent="-507987">
              <a:buClr>
                <a:schemeClr val="dk1"/>
              </a:buClr>
              <a:buSzPct val="100000"/>
              <a:buFont typeface="Montserrat"/>
              <a:buChar char="➔"/>
            </a:pPr>
            <a:r>
              <a:rPr lang="fr" sz="3200" dirty="0">
                <a:ea typeface="Montserrat"/>
                <a:cs typeface="Montserrat"/>
                <a:sym typeface="Montserrat"/>
              </a:rPr>
              <a:t>La </a:t>
            </a:r>
            <a:r>
              <a:rPr lang="fr" sz="3200" dirty="0">
                <a:ea typeface="Montserrat"/>
                <a:cs typeface="Montserrat"/>
                <a:sym typeface="Montserrat"/>
              </a:rPr>
              <a:t>multiplicité des services les rend difficilement différenciables et évaluables aux yeux des consommateurs.</a:t>
            </a:r>
          </a:p>
          <a:p>
            <a:pPr>
              <a:buClr>
                <a:schemeClr val="dk1"/>
              </a:buClr>
              <a:buNone/>
            </a:pPr>
            <a:endParaRPr sz="3200" dirty="0">
              <a:latin typeface="Montserrat"/>
              <a:ea typeface="Montserrat"/>
              <a:cs typeface="Montserrat"/>
              <a:sym typeface="Montserrat"/>
            </a:endParaRPr>
          </a:p>
          <a:p>
            <a:pPr marL="609585" indent="-507987">
              <a:buClr>
                <a:schemeClr val="dk1"/>
              </a:buClr>
              <a:buSzPct val="100000"/>
              <a:buFont typeface="Montserrat"/>
              <a:buChar char="➔"/>
            </a:pPr>
            <a:r>
              <a:rPr lang="fr" sz="3200" dirty="0">
                <a:ea typeface="Montserrat"/>
                <a:cs typeface="Montserrat"/>
                <a:sym typeface="Montserrat"/>
              </a:rPr>
              <a:t>Les entreprises essayent, par différentes techniques, de se différencier des autres, en proposant des services innovants.</a:t>
            </a:r>
          </a:p>
        </p:txBody>
      </p:sp>
    </p:spTree>
    <p:extLst>
      <p:ext uri="{BB962C8B-B14F-4D97-AF65-F5344CB8AC3E}">
        <p14:creationId xmlns:p14="http://schemas.microsoft.com/office/powerpoint/2010/main" val="3307514966"/>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609600" y="274637"/>
            <a:ext cx="10972800" cy="1143200"/>
          </a:xfrm>
          <a:prstGeom prst="rect">
            <a:avLst/>
          </a:prstGeom>
        </p:spPr>
        <p:txBody>
          <a:bodyPr vert="horz" lIns="121900" tIns="121900" rIns="121900" bIns="121900" rtlCol="0" anchor="b" anchorCtr="0">
            <a:noAutofit/>
          </a:bodyPr>
          <a:lstStyle/>
          <a:p>
            <a:r>
              <a:rPr lang="fr" dirty="0">
                <a:ea typeface="Ubuntu"/>
                <a:cs typeface="Ubuntu"/>
                <a:sym typeface="Ubuntu"/>
              </a:rPr>
              <a:t>3.5.2 Applications</a:t>
            </a:r>
          </a:p>
        </p:txBody>
      </p:sp>
      <p:sp>
        <p:nvSpPr>
          <p:cNvPr id="505" name="Shape 505"/>
          <p:cNvSpPr txBox="1">
            <a:spLocks noGrp="1"/>
          </p:cNvSpPr>
          <p:nvPr>
            <p:ph type="body" idx="1"/>
          </p:nvPr>
        </p:nvSpPr>
        <p:spPr>
          <a:xfrm>
            <a:off x="5231905" y="1699087"/>
            <a:ext cx="6539199" cy="2497999"/>
          </a:xfrm>
          <a:prstGeom prst="rect">
            <a:avLst/>
          </a:prstGeom>
        </p:spPr>
        <p:txBody>
          <a:bodyPr vert="horz" lIns="121900" tIns="121900" rIns="121900" bIns="121900" rtlCol="0" anchor="t" anchorCtr="0">
            <a:noAutofit/>
          </a:bodyPr>
          <a:lstStyle/>
          <a:p>
            <a:pPr marL="0" indent="0">
              <a:buNone/>
            </a:pPr>
            <a:r>
              <a:rPr lang="fr" sz="2400" b="1" u="sng" dirty="0">
                <a:solidFill>
                  <a:srgbClr val="FF0000"/>
                </a:solidFill>
                <a:ea typeface="Montserrat"/>
                <a:cs typeface="Montserrat"/>
                <a:sym typeface="Montserrat"/>
              </a:rPr>
              <a:t>M-commerce</a:t>
            </a:r>
            <a:r>
              <a:rPr lang="fr" sz="2400" b="1" u="sng" dirty="0">
                <a:solidFill>
                  <a:srgbClr val="FF0000"/>
                </a:solidFill>
                <a:ea typeface="Montserrat"/>
                <a:cs typeface="Montserrat"/>
                <a:sym typeface="Montserrat"/>
              </a:rPr>
              <a:t>:</a:t>
            </a:r>
          </a:p>
          <a:p>
            <a:pPr marL="0" indent="0">
              <a:buNone/>
            </a:pPr>
            <a:endParaRPr lang="fr" sz="2400" b="1" u="sng" dirty="0">
              <a:solidFill>
                <a:srgbClr val="FF0000"/>
              </a:solidFill>
              <a:ea typeface="Montserrat"/>
              <a:cs typeface="Montserrat"/>
              <a:sym typeface="Montserrat"/>
            </a:endParaRPr>
          </a:p>
          <a:p>
            <a:pPr marL="0" indent="0" algn="just">
              <a:buNone/>
            </a:pPr>
            <a:r>
              <a:rPr lang="fr" sz="1600" b="1" i="1" dirty="0">
                <a:ea typeface="Montserrat"/>
                <a:cs typeface="Montserrat"/>
                <a:sym typeface="Montserrat"/>
              </a:rPr>
              <a:t>MacDonalds</a:t>
            </a:r>
            <a:r>
              <a:rPr lang="fr" sz="1600" dirty="0">
                <a:ea typeface="Montserrat"/>
                <a:cs typeface="Montserrat"/>
                <a:sym typeface="Montserrat"/>
              </a:rPr>
              <a:t>, en partenariat avec la start-up </a:t>
            </a:r>
            <a:r>
              <a:rPr lang="fr" sz="1600" b="1" i="1" dirty="0">
                <a:ea typeface="Montserrat"/>
                <a:cs typeface="Montserrat"/>
                <a:sym typeface="Montserrat"/>
              </a:rPr>
              <a:t>ScanPay</a:t>
            </a:r>
            <a:r>
              <a:rPr lang="fr" sz="1600" dirty="0">
                <a:ea typeface="Montserrat"/>
                <a:cs typeface="Montserrat"/>
                <a:sym typeface="Montserrat"/>
              </a:rPr>
              <a:t>, propose à ses clients une nouvelles application mobile. Celle-ci consiste à passer directement commande sur son smartphone puis de payer via le scan de la carte bancaire du consommateur. Solution de rapidité et très utile pour les adeptes du m-commerce et des nouvelles technologies.</a:t>
            </a:r>
          </a:p>
        </p:txBody>
      </p:sp>
      <p:pic>
        <p:nvPicPr>
          <p:cNvPr id="506" name="Shape 506"/>
          <p:cNvPicPr preferRelativeResize="0"/>
          <p:nvPr/>
        </p:nvPicPr>
        <p:blipFill>
          <a:blip r:embed="rId3" cstate="email">
            <a:extLst>
              <a:ext uri="{28A0092B-C50C-407E-A947-70E740481C1C}">
                <a14:useLocalDpi xmlns:a14="http://schemas.microsoft.com/office/drawing/2010/main"/>
              </a:ext>
            </a:extLst>
          </a:blip>
          <a:stretch>
            <a:fillRect/>
          </a:stretch>
        </p:blipFill>
        <p:spPr>
          <a:xfrm>
            <a:off x="7912900" y="3909053"/>
            <a:ext cx="3298467" cy="2191632"/>
          </a:xfrm>
          <a:prstGeom prst="rect">
            <a:avLst/>
          </a:prstGeom>
        </p:spPr>
      </p:pic>
      <p:sp>
        <p:nvSpPr>
          <p:cNvPr id="507" name="Shape 507"/>
          <p:cNvSpPr txBox="1"/>
          <p:nvPr/>
        </p:nvSpPr>
        <p:spPr>
          <a:xfrm>
            <a:off x="5053967" y="6013534"/>
            <a:ext cx="6448800" cy="665199"/>
          </a:xfrm>
          <a:prstGeom prst="rect">
            <a:avLst/>
          </a:prstGeom>
        </p:spPr>
        <p:txBody>
          <a:bodyPr lIns="121900" tIns="121900" rIns="121900" bIns="121900" anchor="t" anchorCtr="0">
            <a:noAutofit/>
          </a:bodyPr>
          <a:lstStyle/>
          <a:p>
            <a:r>
              <a:rPr lang="fr" sz="1467" i="1" u="sng">
                <a:solidFill>
                  <a:schemeClr val="hlink"/>
                </a:solidFill>
                <a:hlinkClick r:id="rId4"/>
              </a:rPr>
              <a:t>http://lentreprise.lexpress.fr/creation-entreprise/idees-business/scanpay-revolutionne-le-m-commerce_1522990.html</a:t>
            </a:r>
            <a:r>
              <a:rPr lang="fr" sz="1467" i="1"/>
              <a:t> </a:t>
            </a:r>
          </a:p>
        </p:txBody>
      </p:sp>
      <p:pic>
        <p:nvPicPr>
          <p:cNvPr id="508" name="Shape 508"/>
          <p:cNvPicPr preferRelativeResize="0"/>
          <p:nvPr/>
        </p:nvPicPr>
        <p:blipFill>
          <a:blip r:embed="rId5" cstate="email">
            <a:extLst>
              <a:ext uri="{28A0092B-C50C-407E-A947-70E740481C1C}">
                <a14:useLocalDpi xmlns:a14="http://schemas.microsoft.com/office/drawing/2010/main"/>
              </a:ext>
            </a:extLst>
          </a:blip>
          <a:stretch>
            <a:fillRect/>
          </a:stretch>
        </p:blipFill>
        <p:spPr>
          <a:xfrm>
            <a:off x="818064" y="2431033"/>
            <a:ext cx="4020669" cy="3252032"/>
          </a:xfrm>
          <a:prstGeom prst="rect">
            <a:avLst/>
          </a:prstGeom>
        </p:spPr>
      </p:pic>
    </p:spTree>
    <p:extLst>
      <p:ext uri="{BB962C8B-B14F-4D97-AF65-F5344CB8AC3E}">
        <p14:creationId xmlns:p14="http://schemas.microsoft.com/office/powerpoint/2010/main" val="1401003909"/>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609600" y="274637"/>
            <a:ext cx="10972800" cy="1143200"/>
          </a:xfrm>
          <a:prstGeom prst="rect">
            <a:avLst/>
          </a:prstGeom>
        </p:spPr>
        <p:txBody>
          <a:bodyPr vert="horz" lIns="121900" tIns="121900" rIns="121900" bIns="121900" rtlCol="0" anchor="b" anchorCtr="0">
            <a:noAutofit/>
          </a:bodyPr>
          <a:lstStyle/>
          <a:p>
            <a:r>
              <a:rPr lang="fr" dirty="0">
                <a:ea typeface="Ubuntu"/>
                <a:cs typeface="Ubuntu"/>
                <a:sym typeface="Ubuntu"/>
              </a:rPr>
              <a:t>3.3.1 Définition du concept </a:t>
            </a:r>
          </a:p>
        </p:txBody>
      </p:sp>
      <p:sp>
        <p:nvSpPr>
          <p:cNvPr id="375" name="Shape 375"/>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marL="101597" indent="0">
              <a:buClr>
                <a:schemeClr val="dk1"/>
              </a:buClr>
              <a:buSzPct val="100000"/>
            </a:pPr>
            <a:endParaRPr lang="fr" sz="3200" dirty="0">
              <a:ea typeface="Montserrat"/>
              <a:cs typeface="Montserrat"/>
              <a:sym typeface="Montserrat"/>
            </a:endParaRPr>
          </a:p>
          <a:p>
            <a:pPr marL="609585" indent="-507987">
              <a:buClr>
                <a:schemeClr val="dk1"/>
              </a:buClr>
              <a:buSzPct val="100000"/>
              <a:buFont typeface="Montserrat"/>
              <a:buChar char="➔"/>
            </a:pPr>
            <a:r>
              <a:rPr lang="fr" sz="3200" dirty="0">
                <a:ea typeface="Montserrat"/>
                <a:cs typeface="Montserrat"/>
                <a:sym typeface="Montserrat"/>
              </a:rPr>
              <a:t>Les </a:t>
            </a:r>
            <a:r>
              <a:rPr lang="fr" sz="3200" dirty="0">
                <a:ea typeface="Montserrat"/>
                <a:cs typeface="Montserrat"/>
                <a:sym typeface="Montserrat"/>
              </a:rPr>
              <a:t>modes et les tendances du moment, même si éphémères, existent. Les consommateurs aiment vivre de nouvelles expériences, qui les changent de leur quotidien.</a:t>
            </a:r>
          </a:p>
          <a:p>
            <a:pPr>
              <a:buClr>
                <a:schemeClr val="dk1"/>
              </a:buClr>
              <a:buNone/>
            </a:pPr>
            <a:endParaRPr sz="3200" dirty="0">
              <a:ea typeface="Montserrat"/>
              <a:cs typeface="Montserrat"/>
              <a:sym typeface="Montserrat"/>
            </a:endParaRPr>
          </a:p>
          <a:p>
            <a:pPr marL="609585" indent="-507987">
              <a:buClr>
                <a:schemeClr val="dk1"/>
              </a:buClr>
              <a:buSzPct val="100000"/>
              <a:buFont typeface="Montserrat"/>
              <a:buChar char="➔"/>
            </a:pPr>
            <a:r>
              <a:rPr lang="fr" sz="3200" dirty="0">
                <a:ea typeface="Montserrat"/>
                <a:cs typeface="Montserrat"/>
                <a:sym typeface="Montserrat"/>
              </a:rPr>
              <a:t>Les entreprises ont innové en termes de service pour permettre aux consommateurs de vivre des moments uniques.</a:t>
            </a:r>
          </a:p>
        </p:txBody>
      </p:sp>
    </p:spTree>
    <p:extLst>
      <p:ext uri="{BB962C8B-B14F-4D97-AF65-F5344CB8AC3E}">
        <p14:creationId xmlns:p14="http://schemas.microsoft.com/office/powerpoint/2010/main" val="171542930"/>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p:nvPr/>
        </p:nvSpPr>
        <p:spPr>
          <a:xfrm>
            <a:off x="2738100" y="4196667"/>
            <a:ext cx="7280000" cy="1381999"/>
          </a:xfrm>
          <a:prstGeom prst="rect">
            <a:avLst/>
          </a:prstGeom>
        </p:spPr>
        <p:txBody>
          <a:bodyPr lIns="121900" tIns="121900" rIns="121900" bIns="121900" anchor="t" anchorCtr="0">
            <a:noAutofit/>
          </a:bodyPr>
          <a:lstStyle/>
          <a:p>
            <a:pPr algn="just"/>
            <a:r>
              <a:rPr lang="fr" sz="2400" b="1" i="1" dirty="0">
                <a:latin typeface="Calibri" panose="020F0502020204030204" pitchFamily="34" charset="0"/>
              </a:rPr>
              <a:t>InstaBuy</a:t>
            </a:r>
            <a:r>
              <a:rPr lang="fr" sz="2400" dirty="0">
                <a:latin typeface="Calibri" panose="020F0502020204030204" pitchFamily="34" charset="0"/>
              </a:rPr>
              <a:t> est une application créée pour permettre aux utilisateurs de rentrer leurs informations personnelles (adresse de facturation, identifiant carte de crédit…) afin d’y accéder pour depuis n’importe quelle application de mobile shopping. </a:t>
            </a:r>
          </a:p>
          <a:p>
            <a:pPr algn="just"/>
            <a:r>
              <a:rPr lang="fr" sz="2400" dirty="0">
                <a:latin typeface="Calibri" panose="020F0502020204030204" pitchFamily="34" charset="0"/>
              </a:rPr>
              <a:t>Les achats de l’usager sont, de ce fait, plus faciles à réaliser.</a:t>
            </a:r>
          </a:p>
        </p:txBody>
      </p:sp>
      <p:sp>
        <p:nvSpPr>
          <p:cNvPr id="514" name="Shape 514"/>
          <p:cNvSpPr txBox="1"/>
          <p:nvPr/>
        </p:nvSpPr>
        <p:spPr>
          <a:xfrm>
            <a:off x="6154334" y="6051967"/>
            <a:ext cx="5706399" cy="698800"/>
          </a:xfrm>
          <a:prstGeom prst="rect">
            <a:avLst/>
          </a:prstGeom>
        </p:spPr>
        <p:txBody>
          <a:bodyPr lIns="121900" tIns="121900" rIns="121900" bIns="121900" anchor="ctr" anchorCtr="0">
            <a:noAutofit/>
          </a:bodyPr>
          <a:lstStyle/>
          <a:p>
            <a:r>
              <a:rPr lang="fr" sz="1467" i="1" u="sng">
                <a:solidFill>
                  <a:schemeClr val="hlink"/>
                </a:solidFill>
                <a:hlinkClick r:id="rId3"/>
              </a:rPr>
              <a:t>http://www.shopzillamerchantservices.com/extra-credit/instabuy/</a:t>
            </a:r>
            <a:r>
              <a:rPr lang="fr" sz="1467" i="1"/>
              <a:t> </a:t>
            </a:r>
          </a:p>
        </p:txBody>
      </p:sp>
      <p:pic>
        <p:nvPicPr>
          <p:cNvPr id="515" name="Shape 515"/>
          <p:cNvPicPr preferRelativeResize="0"/>
          <p:nvPr/>
        </p:nvPicPr>
        <p:blipFill>
          <a:blip r:embed="rId4" cstate="email">
            <a:extLst>
              <a:ext uri="{28A0092B-C50C-407E-A947-70E740481C1C}">
                <a14:useLocalDpi xmlns:a14="http://schemas.microsoft.com/office/drawing/2010/main"/>
              </a:ext>
            </a:extLst>
          </a:blip>
          <a:stretch>
            <a:fillRect/>
          </a:stretch>
        </p:blipFill>
        <p:spPr>
          <a:xfrm>
            <a:off x="625400" y="4297567"/>
            <a:ext cx="1754400" cy="1754399"/>
          </a:xfrm>
          <a:prstGeom prst="rect">
            <a:avLst/>
          </a:prstGeom>
        </p:spPr>
      </p:pic>
      <p:pic>
        <p:nvPicPr>
          <p:cNvPr id="516" name="Shape 516"/>
          <p:cNvPicPr preferRelativeResize="0"/>
          <p:nvPr/>
        </p:nvPicPr>
        <p:blipFill>
          <a:blip r:embed="rId5"/>
          <a:stretch>
            <a:fillRect/>
          </a:stretch>
        </p:blipFill>
        <p:spPr>
          <a:xfrm>
            <a:off x="2878901" y="300083"/>
            <a:ext cx="5169172" cy="3282533"/>
          </a:xfrm>
          <a:prstGeom prst="rect">
            <a:avLst/>
          </a:prstGeom>
        </p:spPr>
      </p:pic>
    </p:spTree>
    <p:extLst>
      <p:ext uri="{BB962C8B-B14F-4D97-AF65-F5344CB8AC3E}">
        <p14:creationId xmlns:p14="http://schemas.microsoft.com/office/powerpoint/2010/main" val="1215606190"/>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609600" y="274637"/>
            <a:ext cx="10972800" cy="1143200"/>
          </a:xfrm>
          <a:prstGeom prst="rect">
            <a:avLst/>
          </a:prstGeom>
        </p:spPr>
        <p:txBody>
          <a:bodyPr vert="horz" lIns="121900" tIns="121900" rIns="121900" bIns="121900" rtlCol="0" anchor="b" anchorCtr="0">
            <a:noAutofit/>
          </a:bodyPr>
          <a:lstStyle/>
          <a:p>
            <a:r>
              <a:rPr lang="fr" dirty="0">
                <a:ea typeface="Ubuntu"/>
                <a:cs typeface="Ubuntu"/>
                <a:sym typeface="Ubuntu"/>
              </a:rPr>
              <a:t>3.5.3 Cours</a:t>
            </a:r>
          </a:p>
        </p:txBody>
      </p:sp>
      <p:sp>
        <p:nvSpPr>
          <p:cNvPr id="522" name="Shape 522"/>
          <p:cNvSpPr txBox="1">
            <a:spLocks noGrp="1"/>
          </p:cNvSpPr>
          <p:nvPr>
            <p:ph type="body" idx="1"/>
          </p:nvPr>
        </p:nvSpPr>
        <p:spPr>
          <a:xfrm>
            <a:off x="519833" y="1377455"/>
            <a:ext cx="9754400" cy="2531599"/>
          </a:xfrm>
          <a:prstGeom prst="rect">
            <a:avLst/>
          </a:prstGeom>
        </p:spPr>
        <p:txBody>
          <a:bodyPr vert="horz" lIns="121900" tIns="121900" rIns="121900" bIns="121900" rtlCol="0" anchor="t" anchorCtr="0">
            <a:noAutofit/>
          </a:bodyPr>
          <a:lstStyle/>
          <a:p>
            <a:pPr>
              <a:buNone/>
            </a:pPr>
            <a:endParaRPr sz="1600" dirty="0">
              <a:latin typeface="Montserrat"/>
              <a:ea typeface="Montserrat"/>
              <a:cs typeface="Montserrat"/>
              <a:sym typeface="Montserrat"/>
            </a:endParaRPr>
          </a:p>
          <a:p>
            <a:pPr>
              <a:buNone/>
            </a:pPr>
            <a:r>
              <a:rPr lang="fr" sz="2400" b="1" u="sng" dirty="0">
                <a:solidFill>
                  <a:srgbClr val="FF0000"/>
                </a:solidFill>
                <a:ea typeface="Montserrat"/>
                <a:cs typeface="Montserrat"/>
                <a:sym typeface="Montserrat"/>
              </a:rPr>
              <a:t>Cours sportifs:</a:t>
            </a:r>
          </a:p>
          <a:p>
            <a:pPr algn="just">
              <a:buNone/>
            </a:pPr>
            <a:r>
              <a:rPr lang="fr" sz="1600" b="1" i="1" dirty="0">
                <a:ea typeface="Montserrat"/>
                <a:cs typeface="Montserrat"/>
                <a:sym typeface="Montserrat"/>
              </a:rPr>
              <a:t>Domyos</a:t>
            </a:r>
            <a:r>
              <a:rPr lang="fr" sz="1600" dirty="0">
                <a:ea typeface="Montserrat"/>
                <a:cs typeface="Montserrat"/>
                <a:sym typeface="Montserrat"/>
              </a:rPr>
              <a:t>, enseigne du groupe Oxylane (producteurs et distributeurs d’articles sportifs), offre désormais la possibilité de pratiquer des activités de fitness. </a:t>
            </a:r>
          </a:p>
          <a:p>
            <a:pPr algn="just">
              <a:buNone/>
            </a:pPr>
            <a:r>
              <a:rPr lang="fr" sz="1600" dirty="0">
                <a:ea typeface="Montserrat"/>
                <a:cs typeface="Montserrat"/>
                <a:sym typeface="Montserrat"/>
              </a:rPr>
              <a:t>Des cours sont organisés en salle et donnés par des coachs professionnels. D’autre part, les sportifs peuvent accéder à une salle, où se trouvent diverses machines, et pratiquer à leur rythme. </a:t>
            </a:r>
          </a:p>
          <a:p>
            <a:pPr algn="just">
              <a:buNone/>
            </a:pPr>
            <a:r>
              <a:rPr lang="fr" sz="1600" dirty="0">
                <a:ea typeface="Montserrat"/>
                <a:cs typeface="Montserrat"/>
                <a:sym typeface="Montserrat"/>
              </a:rPr>
              <a:t>Enfin, l’enseigne à créer sur son site internet “Domyos Live” qui permet de faire une activité physique de chez soi : un coach est filmé et diffuse son cours sur le site. </a:t>
            </a:r>
          </a:p>
          <a:p>
            <a:pPr algn="just">
              <a:buNone/>
            </a:pPr>
            <a:endParaRPr sz="1600" dirty="0">
              <a:latin typeface="Montserrat"/>
              <a:ea typeface="Montserrat"/>
              <a:cs typeface="Montserrat"/>
              <a:sym typeface="Montserrat"/>
            </a:endParaRPr>
          </a:p>
          <a:p>
            <a:pPr algn="just">
              <a:buNone/>
            </a:pPr>
            <a:endParaRPr dirty="0"/>
          </a:p>
        </p:txBody>
      </p:sp>
      <p:pic>
        <p:nvPicPr>
          <p:cNvPr id="523" name="Shape 523"/>
          <p:cNvPicPr preferRelativeResize="0"/>
          <p:nvPr/>
        </p:nvPicPr>
        <p:blipFill>
          <a:blip r:embed="rId3" cstate="email">
            <a:extLst>
              <a:ext uri="{28A0092B-C50C-407E-A947-70E740481C1C}">
                <a14:useLocalDpi xmlns:a14="http://schemas.microsoft.com/office/drawing/2010/main"/>
              </a:ext>
            </a:extLst>
          </a:blip>
          <a:stretch>
            <a:fillRect/>
          </a:stretch>
        </p:blipFill>
        <p:spPr>
          <a:xfrm>
            <a:off x="10274234" y="1609767"/>
            <a:ext cx="1663265" cy="855133"/>
          </a:xfrm>
          <a:prstGeom prst="rect">
            <a:avLst/>
          </a:prstGeom>
        </p:spPr>
      </p:pic>
      <p:sp>
        <p:nvSpPr>
          <p:cNvPr id="524" name="Shape 524"/>
          <p:cNvSpPr txBox="1"/>
          <p:nvPr/>
        </p:nvSpPr>
        <p:spPr>
          <a:xfrm>
            <a:off x="8366201" y="6273733"/>
            <a:ext cx="3216399" cy="447600"/>
          </a:xfrm>
          <a:prstGeom prst="rect">
            <a:avLst/>
          </a:prstGeom>
        </p:spPr>
        <p:txBody>
          <a:bodyPr lIns="121900" tIns="121900" rIns="121900" bIns="121900" anchor="t" anchorCtr="0">
            <a:noAutofit/>
          </a:bodyPr>
          <a:lstStyle/>
          <a:p>
            <a:r>
              <a:rPr lang="fr" sz="1467" i="1" u="sng">
                <a:solidFill>
                  <a:schemeClr val="hlink"/>
                </a:solidFill>
                <a:hlinkClick r:id="rId4"/>
              </a:rPr>
              <a:t>http://www.domyos.fr/club/127/cours</a:t>
            </a:r>
            <a:r>
              <a:rPr lang="fr" sz="1467" i="1"/>
              <a:t> </a:t>
            </a:r>
          </a:p>
        </p:txBody>
      </p:sp>
      <p:pic>
        <p:nvPicPr>
          <p:cNvPr id="525" name="Shape 525"/>
          <p:cNvPicPr preferRelativeResize="0"/>
          <p:nvPr/>
        </p:nvPicPr>
        <p:blipFill>
          <a:blip r:embed="rId5" cstate="email">
            <a:extLst>
              <a:ext uri="{28A0092B-C50C-407E-A947-70E740481C1C}">
                <a14:useLocalDpi xmlns:a14="http://schemas.microsoft.com/office/drawing/2010/main"/>
              </a:ext>
            </a:extLst>
          </a:blip>
          <a:stretch>
            <a:fillRect/>
          </a:stretch>
        </p:blipFill>
        <p:spPr>
          <a:xfrm>
            <a:off x="1070200" y="4032634"/>
            <a:ext cx="3404933" cy="2475132"/>
          </a:xfrm>
          <a:prstGeom prst="rect">
            <a:avLst/>
          </a:prstGeom>
        </p:spPr>
      </p:pic>
      <p:pic>
        <p:nvPicPr>
          <p:cNvPr id="526" name="Shape 526"/>
          <p:cNvPicPr preferRelativeResize="0"/>
          <p:nvPr/>
        </p:nvPicPr>
        <p:blipFill>
          <a:blip r:embed="rId6" cstate="email">
            <a:extLst>
              <a:ext uri="{28A0092B-C50C-407E-A947-70E740481C1C}">
                <a14:useLocalDpi xmlns:a14="http://schemas.microsoft.com/office/drawing/2010/main"/>
              </a:ext>
            </a:extLst>
          </a:blip>
          <a:stretch>
            <a:fillRect/>
          </a:stretch>
        </p:blipFill>
        <p:spPr>
          <a:xfrm>
            <a:off x="6920433" y="4215601"/>
            <a:ext cx="3085067" cy="2058132"/>
          </a:xfrm>
          <a:prstGeom prst="rect">
            <a:avLst/>
          </a:prstGeom>
        </p:spPr>
      </p:pic>
    </p:spTree>
    <p:extLst>
      <p:ext uri="{BB962C8B-B14F-4D97-AF65-F5344CB8AC3E}">
        <p14:creationId xmlns:p14="http://schemas.microsoft.com/office/powerpoint/2010/main" val="240914665"/>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p:nvPr/>
        </p:nvSpPr>
        <p:spPr>
          <a:xfrm>
            <a:off x="588467" y="806101"/>
            <a:ext cx="8073599" cy="1816799"/>
          </a:xfrm>
          <a:prstGeom prst="rect">
            <a:avLst/>
          </a:prstGeom>
        </p:spPr>
        <p:txBody>
          <a:bodyPr lIns="121900" tIns="121900" rIns="121900" bIns="121900" anchor="t" anchorCtr="0">
            <a:noAutofit/>
          </a:bodyPr>
          <a:lstStyle/>
          <a:p>
            <a:r>
              <a:rPr lang="fr" sz="2400" b="1" u="sng" dirty="0">
                <a:solidFill>
                  <a:srgbClr val="FF0000"/>
                </a:solidFill>
                <a:latin typeface="Calibri" panose="020F0502020204030204" pitchFamily="34" charset="0"/>
                <a:ea typeface="Montserrat"/>
                <a:cs typeface="Montserrat"/>
                <a:sym typeface="Montserrat"/>
              </a:rPr>
              <a:t>Ateliers:</a:t>
            </a:r>
          </a:p>
          <a:p>
            <a:endParaRPr sz="2400" dirty="0">
              <a:latin typeface="Calibri" panose="020F0502020204030204" pitchFamily="34" charset="0"/>
            </a:endParaRPr>
          </a:p>
          <a:p>
            <a:pPr algn="just"/>
            <a:r>
              <a:rPr lang="fr" sz="1600" dirty="0">
                <a:latin typeface="Calibri" panose="020F0502020204030204" pitchFamily="34" charset="0"/>
                <a:ea typeface="Montserrat"/>
                <a:cs typeface="Montserrat"/>
                <a:sym typeface="Montserrat"/>
              </a:rPr>
              <a:t>Zôdio, enseigne de décoration, propose à ses clients des cours de cuisine et de décoration. Les clients sont encadrés par des spécialistes et peuvent laisser libre cours à leur imagination durant ces ateliers, tout en apprenant plein d’astuces. </a:t>
            </a:r>
          </a:p>
          <a:p>
            <a:endParaRPr sz="2400" dirty="0">
              <a:latin typeface="Calibri" panose="020F0502020204030204" pitchFamily="34" charset="0"/>
            </a:endParaRPr>
          </a:p>
        </p:txBody>
      </p:sp>
      <p:sp>
        <p:nvSpPr>
          <p:cNvPr id="532" name="Shape 532"/>
          <p:cNvSpPr txBox="1"/>
          <p:nvPr/>
        </p:nvSpPr>
        <p:spPr>
          <a:xfrm>
            <a:off x="8662067" y="6167067"/>
            <a:ext cx="2891599" cy="448000"/>
          </a:xfrm>
          <a:prstGeom prst="rect">
            <a:avLst/>
          </a:prstGeom>
        </p:spPr>
        <p:txBody>
          <a:bodyPr lIns="121900" tIns="121900" rIns="121900" bIns="121900" anchor="t" anchorCtr="0">
            <a:noAutofit/>
          </a:bodyPr>
          <a:lstStyle/>
          <a:p>
            <a:r>
              <a:rPr lang="fr" sz="1467" i="1" u="sng">
                <a:solidFill>
                  <a:schemeClr val="hlink"/>
                </a:solidFill>
                <a:hlinkClick r:id="rId3"/>
              </a:rPr>
              <a:t>http://villeneuve.zodio.fr/ateliers</a:t>
            </a:r>
            <a:r>
              <a:rPr lang="fr" sz="1467" i="1"/>
              <a:t> </a:t>
            </a:r>
          </a:p>
        </p:txBody>
      </p:sp>
      <p:pic>
        <p:nvPicPr>
          <p:cNvPr id="533" name="Shape 533"/>
          <p:cNvPicPr preferRelativeResize="0"/>
          <p:nvPr/>
        </p:nvPicPr>
        <p:blipFill>
          <a:blip r:embed="rId4"/>
          <a:stretch>
            <a:fillRect/>
          </a:stretch>
        </p:blipFill>
        <p:spPr>
          <a:xfrm>
            <a:off x="8954801" y="279967"/>
            <a:ext cx="2522100" cy="2522100"/>
          </a:xfrm>
          <a:prstGeom prst="rect">
            <a:avLst/>
          </a:prstGeom>
        </p:spPr>
      </p:pic>
      <p:pic>
        <p:nvPicPr>
          <p:cNvPr id="534" name="Shape 534"/>
          <p:cNvPicPr preferRelativeResize="0"/>
          <p:nvPr/>
        </p:nvPicPr>
        <p:blipFill>
          <a:blip r:embed="rId5" cstate="email">
            <a:extLst>
              <a:ext uri="{28A0092B-C50C-407E-A947-70E740481C1C}">
                <a14:useLocalDpi xmlns:a14="http://schemas.microsoft.com/office/drawing/2010/main"/>
              </a:ext>
            </a:extLst>
          </a:blip>
          <a:stretch>
            <a:fillRect/>
          </a:stretch>
        </p:blipFill>
        <p:spPr>
          <a:xfrm>
            <a:off x="1444301" y="2968433"/>
            <a:ext cx="4684399" cy="3513299"/>
          </a:xfrm>
          <a:prstGeom prst="rect">
            <a:avLst/>
          </a:prstGeom>
        </p:spPr>
      </p:pic>
    </p:spTree>
    <p:extLst>
      <p:ext uri="{BB962C8B-B14F-4D97-AF65-F5344CB8AC3E}">
        <p14:creationId xmlns:p14="http://schemas.microsoft.com/office/powerpoint/2010/main" val="3490173912"/>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609600" y="274637"/>
            <a:ext cx="10972800" cy="1143200"/>
          </a:xfrm>
          <a:prstGeom prst="rect">
            <a:avLst/>
          </a:prstGeom>
        </p:spPr>
        <p:txBody>
          <a:bodyPr vert="horz" lIns="121900" tIns="121900" rIns="121900" bIns="121900" rtlCol="0" anchor="b" anchorCtr="0">
            <a:noAutofit/>
          </a:bodyPr>
          <a:lstStyle/>
          <a:p>
            <a:r>
              <a:rPr lang="fr"/>
              <a:t>Conclusion</a:t>
            </a:r>
          </a:p>
        </p:txBody>
      </p:sp>
      <p:sp>
        <p:nvSpPr>
          <p:cNvPr id="540" name="Shape 540"/>
          <p:cNvSpPr txBox="1">
            <a:spLocks noGrp="1"/>
          </p:cNvSpPr>
          <p:nvPr>
            <p:ph type="body" idx="1"/>
          </p:nvPr>
        </p:nvSpPr>
        <p:spPr>
          <a:xfrm>
            <a:off x="609600" y="2459633"/>
            <a:ext cx="10972800" cy="3992000"/>
          </a:xfrm>
          <a:prstGeom prst="rect">
            <a:avLst/>
          </a:prstGeom>
        </p:spPr>
        <p:txBody>
          <a:bodyPr vert="horz" lIns="121900" tIns="121900" rIns="121900" bIns="121900" rtlCol="0" anchor="t" anchorCtr="0">
            <a:noAutofit/>
          </a:bodyPr>
          <a:lstStyle/>
          <a:p>
            <a:pPr marL="0" indent="0" algn="just">
              <a:buNone/>
            </a:pPr>
            <a:r>
              <a:rPr lang="fr" sz="3200" dirty="0"/>
              <a:t>Nous avons pu constater que de plus en plus d’entreprises développent leur activité vers les services. Cette action consiste notamment à les rassurer, les fidéliser et leur faciliter l’acte d’achat, dans le but de développer leur chiffre d’affaires.</a:t>
            </a:r>
          </a:p>
        </p:txBody>
      </p:sp>
    </p:spTree>
    <p:extLst>
      <p:ext uri="{BB962C8B-B14F-4D97-AF65-F5344CB8AC3E}">
        <p14:creationId xmlns:p14="http://schemas.microsoft.com/office/powerpoint/2010/main" val="2157682096"/>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609600" y="274637"/>
            <a:ext cx="10972800" cy="1143200"/>
          </a:xfrm>
          <a:prstGeom prst="rect">
            <a:avLst/>
          </a:prstGeom>
        </p:spPr>
        <p:txBody>
          <a:bodyPr vert="horz" lIns="121900" tIns="121900" rIns="121900" bIns="121900" rtlCol="0" anchor="b" anchorCtr="0">
            <a:noAutofit/>
          </a:bodyPr>
          <a:lstStyle/>
          <a:p>
            <a:r>
              <a:rPr lang="fr" dirty="0">
                <a:ea typeface="Ubuntu"/>
                <a:cs typeface="Ubuntu"/>
                <a:sym typeface="Ubuntu"/>
              </a:rPr>
              <a:t>3.3.2 Vivre un moment unique</a:t>
            </a:r>
          </a:p>
        </p:txBody>
      </p:sp>
      <p:sp>
        <p:nvSpPr>
          <p:cNvPr id="381" name="Shape 381"/>
          <p:cNvSpPr txBox="1">
            <a:spLocks noGrp="1"/>
          </p:cNvSpPr>
          <p:nvPr>
            <p:ph type="body" idx="1"/>
          </p:nvPr>
        </p:nvSpPr>
        <p:spPr>
          <a:xfrm>
            <a:off x="679167" y="3797800"/>
            <a:ext cx="11134400" cy="2067600"/>
          </a:xfrm>
          <a:prstGeom prst="rect">
            <a:avLst/>
          </a:prstGeom>
        </p:spPr>
        <p:txBody>
          <a:bodyPr vert="horz" lIns="121900" tIns="121900" rIns="121900" bIns="121900" rtlCol="0" anchor="t" anchorCtr="0">
            <a:noAutofit/>
          </a:bodyPr>
          <a:lstStyle/>
          <a:p>
            <a:pPr marL="0" indent="0" algn="just">
              <a:buNone/>
            </a:pPr>
            <a:r>
              <a:rPr lang="fr" sz="2400" b="1" u="sng" dirty="0">
                <a:solidFill>
                  <a:srgbClr val="FF0000"/>
                </a:solidFill>
                <a:ea typeface="Montserrat"/>
                <a:cs typeface="Montserrat"/>
                <a:sym typeface="Montserrat"/>
              </a:rPr>
              <a:t>Mise en situation (ma vigne):</a:t>
            </a:r>
          </a:p>
          <a:p>
            <a:pPr marL="0" indent="0" algn="just">
              <a:buNone/>
            </a:pPr>
            <a:endParaRPr sz="800" b="1" u="sng" dirty="0">
              <a:solidFill>
                <a:srgbClr val="FF0000"/>
              </a:solidFill>
              <a:ea typeface="Montserrat"/>
              <a:cs typeface="Montserrat"/>
              <a:sym typeface="Montserrat"/>
            </a:endParaRPr>
          </a:p>
          <a:p>
            <a:pPr marL="0" indent="0" algn="just">
              <a:buNone/>
            </a:pPr>
            <a:r>
              <a:rPr lang="fr" sz="1600" dirty="0">
                <a:ea typeface="Montserrat"/>
                <a:cs typeface="Montserrat"/>
                <a:sym typeface="Montserrat"/>
              </a:rPr>
              <a:t>Le site internet </a:t>
            </a:r>
            <a:r>
              <a:rPr lang="fr" sz="1600" b="1" i="1" dirty="0">
                <a:ea typeface="Montserrat"/>
                <a:cs typeface="Montserrat"/>
                <a:sym typeface="Montserrat"/>
              </a:rPr>
              <a:t>“vismavigne.com”</a:t>
            </a:r>
            <a:r>
              <a:rPr lang="fr" sz="1600" dirty="0">
                <a:ea typeface="Montserrat"/>
                <a:cs typeface="Montserrat"/>
                <a:sym typeface="Montserrat"/>
              </a:rPr>
              <a:t> propose de se glisser dans la peau d’un viticulteur et d’apprendre à prendre soin d’un cep, créer du vin...etc. C’est un moment unique partagé entre amis, en famille et surtout avec des vignerons expérimentés.</a:t>
            </a:r>
          </a:p>
        </p:txBody>
      </p:sp>
      <p:pic>
        <p:nvPicPr>
          <p:cNvPr id="382" name="Shape 382"/>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1090133" y="1833101"/>
            <a:ext cx="9567600" cy="1964700"/>
          </a:xfrm>
          <a:prstGeom prst="rect">
            <a:avLst/>
          </a:prstGeom>
        </p:spPr>
      </p:pic>
    </p:spTree>
    <p:extLst>
      <p:ext uri="{BB962C8B-B14F-4D97-AF65-F5344CB8AC3E}">
        <p14:creationId xmlns:p14="http://schemas.microsoft.com/office/powerpoint/2010/main" val="899712286"/>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Shape 387"/>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1942300" y="62099"/>
            <a:ext cx="7333165" cy="6733800"/>
          </a:xfrm>
          <a:prstGeom prst="rect">
            <a:avLst/>
          </a:prstGeom>
        </p:spPr>
      </p:pic>
      <p:sp>
        <p:nvSpPr>
          <p:cNvPr id="388" name="Shape 388"/>
          <p:cNvSpPr txBox="1"/>
          <p:nvPr/>
        </p:nvSpPr>
        <p:spPr>
          <a:xfrm>
            <a:off x="9377067" y="6204001"/>
            <a:ext cx="2735599" cy="552399"/>
          </a:xfrm>
          <a:prstGeom prst="rect">
            <a:avLst/>
          </a:prstGeom>
        </p:spPr>
        <p:txBody>
          <a:bodyPr lIns="121900" tIns="121900" rIns="121900" bIns="121900" anchor="t" anchorCtr="0">
            <a:noAutofit/>
          </a:bodyPr>
          <a:lstStyle/>
          <a:p>
            <a:r>
              <a:rPr lang="fr" sz="1467" i="1" u="sng">
                <a:solidFill>
                  <a:schemeClr val="hlink"/>
                </a:solidFill>
                <a:hlinkClick r:id="rId4"/>
              </a:rPr>
              <a:t>http://www.vismavigne.com/</a:t>
            </a:r>
            <a:r>
              <a:rPr lang="fr" sz="1467" i="1"/>
              <a:t> </a:t>
            </a:r>
          </a:p>
        </p:txBody>
      </p:sp>
    </p:spTree>
    <p:extLst>
      <p:ext uri="{BB962C8B-B14F-4D97-AF65-F5344CB8AC3E}">
        <p14:creationId xmlns:p14="http://schemas.microsoft.com/office/powerpoint/2010/main" val="1501980355"/>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609600" y="274637"/>
            <a:ext cx="10972800" cy="1143200"/>
          </a:xfrm>
          <a:prstGeom prst="rect">
            <a:avLst/>
          </a:prstGeom>
        </p:spPr>
        <p:txBody>
          <a:bodyPr vert="horz" lIns="121900" tIns="121900" rIns="121900" bIns="121900" rtlCol="0" anchor="b" anchorCtr="0">
            <a:noAutofit/>
          </a:bodyPr>
          <a:lstStyle/>
          <a:p>
            <a:r>
              <a:rPr lang="fr" dirty="0">
                <a:ea typeface="Ubuntu"/>
                <a:cs typeface="Ubuntu"/>
                <a:sym typeface="Ubuntu"/>
              </a:rPr>
              <a:t>3.3.4 Double fonctionnalité</a:t>
            </a:r>
          </a:p>
        </p:txBody>
      </p:sp>
      <p:sp>
        <p:nvSpPr>
          <p:cNvPr id="394" name="Shape 394"/>
          <p:cNvSpPr txBox="1">
            <a:spLocks noGrp="1"/>
          </p:cNvSpPr>
          <p:nvPr>
            <p:ph type="body" idx="1"/>
          </p:nvPr>
        </p:nvSpPr>
        <p:spPr>
          <a:xfrm>
            <a:off x="4860034" y="1715167"/>
            <a:ext cx="7024799" cy="5019599"/>
          </a:xfrm>
          <a:prstGeom prst="rect">
            <a:avLst/>
          </a:prstGeom>
        </p:spPr>
        <p:txBody>
          <a:bodyPr vert="horz" lIns="121900" tIns="121900" rIns="121900" bIns="121900" rtlCol="0" anchor="t" anchorCtr="0">
            <a:noAutofit/>
          </a:bodyPr>
          <a:lstStyle/>
          <a:p>
            <a:pPr marL="0" indent="0">
              <a:buNone/>
            </a:pPr>
            <a:r>
              <a:rPr lang="fr" sz="2400" b="1" u="sng" dirty="0">
                <a:solidFill>
                  <a:srgbClr val="FF0000"/>
                </a:solidFill>
                <a:ea typeface="Montserrat"/>
                <a:cs typeface="Montserrat"/>
                <a:sym typeface="Montserrat"/>
              </a:rPr>
              <a:t>Les lieux insolites</a:t>
            </a:r>
            <a:r>
              <a:rPr lang="fr" sz="2400" b="1" u="sng" dirty="0">
                <a:solidFill>
                  <a:srgbClr val="FF0000"/>
                </a:solidFill>
                <a:ea typeface="Montserrat"/>
                <a:cs typeface="Montserrat"/>
                <a:sym typeface="Montserrat"/>
              </a:rPr>
              <a:t>:</a:t>
            </a:r>
          </a:p>
          <a:p>
            <a:pPr marL="0" indent="0">
              <a:buNone/>
            </a:pPr>
            <a:endParaRPr lang="fr" sz="2400" b="1" u="sng" dirty="0">
              <a:solidFill>
                <a:srgbClr val="FF0000"/>
              </a:solidFill>
              <a:ea typeface="Montserrat"/>
              <a:cs typeface="Montserrat"/>
              <a:sym typeface="Montserrat"/>
            </a:endParaRPr>
          </a:p>
          <a:p>
            <a:pPr marL="0" indent="0" algn="just">
              <a:buNone/>
            </a:pPr>
            <a:r>
              <a:rPr lang="fr" sz="1600" dirty="0">
                <a:ea typeface="Montserrat"/>
                <a:cs typeface="Montserrat"/>
                <a:sym typeface="Montserrat"/>
              </a:rPr>
              <a:t>Le premier bar à chats français, baptisé le Café des chats, a ouvert ses portes en septembre 2013 dans le 3e arrondissement de Paris. Cet établissement original permet aux consommateurs en manque de câlins, de caresser un chat tout en dégustant une tasse de café : voilà l’idée plutôt originale de ce bar à chats.</a:t>
            </a:r>
          </a:p>
        </p:txBody>
      </p:sp>
      <p:pic>
        <p:nvPicPr>
          <p:cNvPr id="395" name="Shape 395"/>
          <p:cNvPicPr preferRelativeResize="0"/>
          <p:nvPr/>
        </p:nvPicPr>
        <p:blipFill>
          <a:blip r:embed="rId3" cstate="email">
            <a:extLst>
              <a:ext uri="{28A0092B-C50C-407E-A947-70E740481C1C}">
                <a14:useLocalDpi xmlns:a14="http://schemas.microsoft.com/office/drawing/2010/main"/>
              </a:ext>
            </a:extLst>
          </a:blip>
          <a:stretch>
            <a:fillRect/>
          </a:stretch>
        </p:blipFill>
        <p:spPr>
          <a:xfrm>
            <a:off x="1149400" y="1613434"/>
            <a:ext cx="3318133" cy="4428933"/>
          </a:xfrm>
          <a:prstGeom prst="rect">
            <a:avLst/>
          </a:prstGeom>
        </p:spPr>
      </p:pic>
      <p:pic>
        <p:nvPicPr>
          <p:cNvPr id="396" name="Shape 396"/>
          <p:cNvPicPr preferRelativeResize="0"/>
          <p:nvPr/>
        </p:nvPicPr>
        <p:blipFill>
          <a:blip r:embed="rId4" cstate="email">
            <a:extLst>
              <a:ext uri="{28A0092B-C50C-407E-A947-70E740481C1C}">
                <a14:useLocalDpi xmlns:a14="http://schemas.microsoft.com/office/drawing/2010/main"/>
              </a:ext>
            </a:extLst>
          </a:blip>
          <a:stretch>
            <a:fillRect/>
          </a:stretch>
        </p:blipFill>
        <p:spPr>
          <a:xfrm>
            <a:off x="7690667" y="3849801"/>
            <a:ext cx="4194167" cy="2770465"/>
          </a:xfrm>
          <a:prstGeom prst="rect">
            <a:avLst/>
          </a:prstGeom>
        </p:spPr>
      </p:pic>
      <p:sp>
        <p:nvSpPr>
          <p:cNvPr id="397" name="Shape 397"/>
          <p:cNvSpPr txBox="1"/>
          <p:nvPr/>
        </p:nvSpPr>
        <p:spPr>
          <a:xfrm>
            <a:off x="687067" y="6042367"/>
            <a:ext cx="6940000" cy="692399"/>
          </a:xfrm>
          <a:prstGeom prst="rect">
            <a:avLst/>
          </a:prstGeom>
        </p:spPr>
        <p:txBody>
          <a:bodyPr lIns="121900" tIns="121900" rIns="121900" bIns="121900" anchor="t" anchorCtr="0">
            <a:noAutofit/>
          </a:bodyPr>
          <a:lstStyle/>
          <a:p>
            <a:r>
              <a:rPr lang="fr" sz="1467" i="1" u="sng">
                <a:solidFill>
                  <a:schemeClr val="hlink"/>
                </a:solidFill>
                <a:hlinkClick r:id="rId5"/>
              </a:rPr>
              <a:t>http://www.sortiraparis.com/hotel-restaurant/bar-cafes/articles/62794-le-cafe-des-chats-le-premier-bar-a-chats-francais-a-paris</a:t>
            </a:r>
            <a:r>
              <a:rPr lang="fr" sz="1467" i="1"/>
              <a:t> </a:t>
            </a:r>
          </a:p>
        </p:txBody>
      </p:sp>
    </p:spTree>
    <p:extLst>
      <p:ext uri="{BB962C8B-B14F-4D97-AF65-F5344CB8AC3E}">
        <p14:creationId xmlns:p14="http://schemas.microsoft.com/office/powerpoint/2010/main" val="3648540562"/>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p:nvPr/>
        </p:nvSpPr>
        <p:spPr>
          <a:xfrm>
            <a:off x="653467" y="4709133"/>
            <a:ext cx="11160400" cy="1644000"/>
          </a:xfrm>
          <a:prstGeom prst="rect">
            <a:avLst/>
          </a:prstGeom>
        </p:spPr>
        <p:txBody>
          <a:bodyPr lIns="121900" tIns="121900" rIns="121900" bIns="121900" anchor="t" anchorCtr="0">
            <a:noAutofit/>
          </a:bodyPr>
          <a:lstStyle/>
          <a:p>
            <a:r>
              <a:rPr lang="fr" sz="1600" dirty="0">
                <a:solidFill>
                  <a:schemeClr val="dk1"/>
                </a:solidFill>
                <a:latin typeface="Calibri" panose="020F0502020204030204" pitchFamily="34" charset="0"/>
                <a:ea typeface="Montserrat"/>
                <a:cs typeface="Montserrat"/>
                <a:sym typeface="Montserrat"/>
              </a:rPr>
              <a:t>On peut citer aussi le </a:t>
            </a:r>
            <a:r>
              <a:rPr lang="fr" sz="1600" b="1" i="1" dirty="0">
                <a:solidFill>
                  <a:schemeClr val="dk1"/>
                </a:solidFill>
                <a:latin typeface="Calibri" panose="020F0502020204030204" pitchFamily="34" charset="0"/>
                <a:ea typeface="Montserrat"/>
                <a:cs typeface="Montserrat"/>
                <a:sym typeface="Montserrat"/>
              </a:rPr>
              <a:t>Manga Café</a:t>
            </a:r>
            <a:r>
              <a:rPr lang="fr" sz="1600" dirty="0">
                <a:solidFill>
                  <a:schemeClr val="dk1"/>
                </a:solidFill>
                <a:latin typeface="Calibri" panose="020F0502020204030204" pitchFamily="34" charset="0"/>
                <a:ea typeface="Montserrat"/>
                <a:cs typeface="Montserrat"/>
                <a:sym typeface="Montserrat"/>
              </a:rPr>
              <a:t> qui est un bar insolite avec mangas, boissons, internet et jeux vidéos à volonté. </a:t>
            </a:r>
          </a:p>
          <a:p>
            <a:r>
              <a:rPr lang="fr" sz="1600" dirty="0">
                <a:solidFill>
                  <a:schemeClr val="dk1"/>
                </a:solidFill>
                <a:latin typeface="Calibri" panose="020F0502020204030204" pitchFamily="34" charset="0"/>
                <a:ea typeface="Montserrat"/>
                <a:cs typeface="Montserrat"/>
                <a:sym typeface="Montserrat"/>
              </a:rPr>
              <a:t>Il permet de dévorer les derniers mangas (sur un total de plus de 10000 mangas à disposition) dans un coin confortable tout en sirotant une boisson rafraîchissante. Sont également mis à disposition des jeux vidéos et d’arcade.</a:t>
            </a:r>
          </a:p>
        </p:txBody>
      </p:sp>
      <p:pic>
        <p:nvPicPr>
          <p:cNvPr id="403" name="Shape 403"/>
          <p:cNvPicPr preferRelativeResize="0"/>
          <p:nvPr/>
        </p:nvPicPr>
        <p:blipFill>
          <a:blip r:embed="rId3"/>
          <a:stretch>
            <a:fillRect/>
          </a:stretch>
        </p:blipFill>
        <p:spPr>
          <a:xfrm>
            <a:off x="956734" y="318767"/>
            <a:ext cx="10278533" cy="4064000"/>
          </a:xfrm>
          <a:prstGeom prst="rect">
            <a:avLst/>
          </a:prstGeom>
        </p:spPr>
      </p:pic>
      <p:sp>
        <p:nvSpPr>
          <p:cNvPr id="404" name="Shape 404"/>
          <p:cNvSpPr txBox="1"/>
          <p:nvPr/>
        </p:nvSpPr>
        <p:spPr>
          <a:xfrm>
            <a:off x="6085933" y="6020234"/>
            <a:ext cx="6023200" cy="657999"/>
          </a:xfrm>
          <a:prstGeom prst="rect">
            <a:avLst/>
          </a:prstGeom>
        </p:spPr>
        <p:txBody>
          <a:bodyPr lIns="121900" tIns="121900" rIns="121900" bIns="121900" anchor="t" anchorCtr="0">
            <a:noAutofit/>
          </a:bodyPr>
          <a:lstStyle/>
          <a:p>
            <a:pPr algn="r"/>
            <a:r>
              <a:rPr lang="fr" sz="1467" i="1" u="sng">
                <a:solidFill>
                  <a:schemeClr val="hlink"/>
                </a:solidFill>
                <a:hlinkClick r:id="rId4"/>
              </a:rPr>
              <a:t>http://www.mangacafe.fr/</a:t>
            </a:r>
            <a:r>
              <a:rPr lang="fr" sz="1467" i="1"/>
              <a:t> </a:t>
            </a:r>
          </a:p>
          <a:p>
            <a:pPr algn="r"/>
            <a:r>
              <a:rPr lang="fr" sz="1467" i="1" u="sng">
                <a:solidFill>
                  <a:schemeClr val="hlink"/>
                </a:solidFill>
                <a:hlinkClick r:id="rId5"/>
              </a:rPr>
              <a:t>http://www.bon-plan-party.fr/bon_plan_paris_detaille.php?id=1118</a:t>
            </a:r>
            <a:r>
              <a:rPr lang="fr" sz="1467" i="1"/>
              <a:t> </a:t>
            </a:r>
          </a:p>
        </p:txBody>
      </p:sp>
    </p:spTree>
    <p:extLst>
      <p:ext uri="{BB962C8B-B14F-4D97-AF65-F5344CB8AC3E}">
        <p14:creationId xmlns:p14="http://schemas.microsoft.com/office/powerpoint/2010/main" val="68000946"/>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p:nvPr/>
        </p:nvSpPr>
        <p:spPr>
          <a:xfrm>
            <a:off x="692367" y="771701"/>
            <a:ext cx="10727600" cy="2095599"/>
          </a:xfrm>
          <a:prstGeom prst="rect">
            <a:avLst/>
          </a:prstGeom>
          <a:solidFill>
            <a:srgbClr val="FFFFFF"/>
          </a:solidFill>
        </p:spPr>
        <p:txBody>
          <a:bodyPr lIns="121900" tIns="121900" rIns="121900" bIns="121900" anchor="t" anchorCtr="0">
            <a:noAutofit/>
          </a:bodyPr>
          <a:lstStyle/>
          <a:p>
            <a:pPr algn="just"/>
            <a:r>
              <a:rPr lang="fr" sz="2400" b="1" u="sng" dirty="0">
                <a:solidFill>
                  <a:srgbClr val="FF0000"/>
                </a:solidFill>
                <a:latin typeface="Calibri" panose="020F0502020204030204" pitchFamily="34" charset="0"/>
                <a:ea typeface="Montserrat"/>
                <a:cs typeface="Montserrat"/>
                <a:sym typeface="Montserrat"/>
              </a:rPr>
              <a:t>2 en 1:</a:t>
            </a:r>
          </a:p>
          <a:p>
            <a:pPr algn="just"/>
            <a:endParaRPr sz="2400" dirty="0">
              <a:latin typeface="Calibri" panose="020F0502020204030204" pitchFamily="34" charset="0"/>
              <a:ea typeface="Montserrat"/>
              <a:cs typeface="Montserrat"/>
              <a:sym typeface="Montserrat"/>
            </a:endParaRPr>
          </a:p>
          <a:p>
            <a:pPr algn="just"/>
            <a:r>
              <a:rPr lang="fr" sz="1600" b="1" i="1" dirty="0">
                <a:latin typeface="Calibri" panose="020F0502020204030204" pitchFamily="34" charset="0"/>
                <a:ea typeface="Montserrat"/>
                <a:cs typeface="Montserrat"/>
                <a:sym typeface="Montserrat"/>
              </a:rPr>
              <a:t>Cut  &amp; Taste</a:t>
            </a:r>
            <a:r>
              <a:rPr lang="fr" sz="1600" dirty="0">
                <a:latin typeface="Calibri" panose="020F0502020204030204" pitchFamily="34" charset="0"/>
                <a:ea typeface="Montserrat"/>
                <a:cs typeface="Montserrat"/>
                <a:sym typeface="Montserrat"/>
              </a:rPr>
              <a:t> est un concept innovant ouvert en Belgique, à Embourg. Ce lieux permet aux usagers, à la fois de se faire couper les cheveux tout en mangeant. </a:t>
            </a:r>
          </a:p>
          <a:p>
            <a:pPr algn="just"/>
            <a:r>
              <a:rPr lang="fr" sz="1600" dirty="0">
                <a:latin typeface="Calibri" panose="020F0502020204030204" pitchFamily="34" charset="0"/>
                <a:ea typeface="Montserrat"/>
                <a:cs typeface="Montserrat"/>
                <a:sym typeface="Montserrat"/>
              </a:rPr>
              <a:t>Deux zones ont été créées dans ce salon : un espace coiffure et un autre “petite restauration”.</a:t>
            </a:r>
          </a:p>
          <a:p>
            <a:pPr algn="just"/>
            <a:r>
              <a:rPr lang="fr" sz="1600" dirty="0">
                <a:latin typeface="Calibri" panose="020F0502020204030204" pitchFamily="34" charset="0"/>
                <a:ea typeface="Montserrat"/>
                <a:cs typeface="Montserrat"/>
                <a:sym typeface="Montserrat"/>
              </a:rPr>
              <a:t>Ainsi les clients allient deux services (repas et coupe) pour un gain de temps non négligeable, et peuvent partager un moment convivial et inattendu.</a:t>
            </a:r>
          </a:p>
        </p:txBody>
      </p:sp>
      <p:pic>
        <p:nvPicPr>
          <p:cNvPr id="410" name="Shape 410"/>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1804733" y="3136601"/>
            <a:ext cx="8502867" cy="3137532"/>
          </a:xfrm>
          <a:prstGeom prst="rect">
            <a:avLst/>
          </a:prstGeom>
        </p:spPr>
      </p:pic>
      <p:pic>
        <p:nvPicPr>
          <p:cNvPr id="411" name="Shape 411"/>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9063667" y="240333"/>
            <a:ext cx="2833132" cy="1023667"/>
          </a:xfrm>
          <a:prstGeom prst="rect">
            <a:avLst/>
          </a:prstGeom>
        </p:spPr>
      </p:pic>
      <p:sp>
        <p:nvSpPr>
          <p:cNvPr id="412" name="Shape 412"/>
          <p:cNvSpPr txBox="1"/>
          <p:nvPr/>
        </p:nvSpPr>
        <p:spPr>
          <a:xfrm>
            <a:off x="9629001" y="6274134"/>
            <a:ext cx="2446399" cy="379999"/>
          </a:xfrm>
          <a:prstGeom prst="rect">
            <a:avLst/>
          </a:prstGeom>
        </p:spPr>
        <p:txBody>
          <a:bodyPr lIns="121900" tIns="121900" rIns="121900" bIns="121900" anchor="t" anchorCtr="0">
            <a:noAutofit/>
          </a:bodyPr>
          <a:lstStyle/>
          <a:p>
            <a:r>
              <a:rPr lang="fr" sz="1467" i="1" u="sng">
                <a:solidFill>
                  <a:schemeClr val="hlink"/>
                </a:solidFill>
                <a:hlinkClick r:id="rId5"/>
              </a:rPr>
              <a:t>http://www.cutandtaste.be/</a:t>
            </a:r>
            <a:r>
              <a:rPr lang="fr" sz="1467" i="1"/>
              <a:t> </a:t>
            </a:r>
          </a:p>
        </p:txBody>
      </p:sp>
    </p:spTree>
    <p:extLst>
      <p:ext uri="{BB962C8B-B14F-4D97-AF65-F5344CB8AC3E}">
        <p14:creationId xmlns:p14="http://schemas.microsoft.com/office/powerpoint/2010/main" val="3229349720"/>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661000" y="276004"/>
            <a:ext cx="10972800" cy="1143200"/>
          </a:xfrm>
          <a:prstGeom prst="rect">
            <a:avLst/>
          </a:prstGeom>
        </p:spPr>
        <p:txBody>
          <a:bodyPr vert="horz" lIns="121900" tIns="121900" rIns="121900" bIns="121900" rtlCol="0" anchor="b" anchorCtr="0">
            <a:noAutofit/>
          </a:bodyPr>
          <a:lstStyle/>
          <a:p>
            <a:pPr algn="ctr">
              <a:spcBef>
                <a:spcPts val="0"/>
              </a:spcBef>
            </a:pPr>
            <a:r>
              <a:rPr lang="fr" dirty="0">
                <a:solidFill>
                  <a:srgbClr val="FF9900"/>
                </a:solidFill>
                <a:ea typeface="Ubuntu"/>
                <a:cs typeface="Ubuntu"/>
                <a:sym typeface="Ubuntu"/>
              </a:rPr>
              <a:t>3.4 Bifurcation en service</a:t>
            </a:r>
          </a:p>
        </p:txBody>
      </p:sp>
      <p:cxnSp>
        <p:nvCxnSpPr>
          <p:cNvPr id="418" name="Shape 418"/>
          <p:cNvCxnSpPr>
            <a:endCxn id="419" idx="5"/>
          </p:cNvCxnSpPr>
          <p:nvPr/>
        </p:nvCxnSpPr>
        <p:spPr>
          <a:xfrm flipH="1">
            <a:off x="2483633" y="1807867"/>
            <a:ext cx="3871999" cy="1707999"/>
          </a:xfrm>
          <a:prstGeom prst="straightConnector1">
            <a:avLst/>
          </a:prstGeom>
          <a:noFill/>
          <a:ln w="19050" cap="flat">
            <a:solidFill>
              <a:schemeClr val="dk2"/>
            </a:solidFill>
            <a:prstDash val="solid"/>
            <a:round/>
            <a:headEnd type="none" w="lg" len="lg"/>
            <a:tailEnd type="none" w="lg" len="lg"/>
          </a:ln>
        </p:spPr>
      </p:cxnSp>
      <p:sp>
        <p:nvSpPr>
          <p:cNvPr id="419" name="Shape 419"/>
          <p:cNvSpPr/>
          <p:nvPr/>
        </p:nvSpPr>
        <p:spPr>
          <a:xfrm>
            <a:off x="1064434" y="3515867"/>
            <a:ext cx="2838399" cy="3030800"/>
          </a:xfrm>
          <a:prstGeom prst="star6">
            <a:avLst>
              <a:gd name="adj" fmla="val 28868"/>
              <a:gd name="hf" fmla="val 115470"/>
            </a:avLst>
          </a:prstGeom>
          <a:noFill/>
          <a:ln w="19050" cap="flat">
            <a:solidFill>
              <a:schemeClr val="dk2"/>
            </a:solidFill>
            <a:prstDash val="solid"/>
            <a:round/>
            <a:headEnd type="none" w="med" len="med"/>
            <a:tailEnd type="none" w="med" len="med"/>
          </a:ln>
        </p:spPr>
        <p:txBody>
          <a:bodyPr lIns="121900" tIns="121900" rIns="121900" bIns="121900" anchor="ctr" anchorCtr="0">
            <a:noAutofit/>
          </a:bodyPr>
          <a:lstStyle/>
          <a:p>
            <a:pPr algn="ctr"/>
            <a:r>
              <a:rPr lang="fr" sz="2400" b="1" dirty="0">
                <a:solidFill>
                  <a:schemeClr val="accent3"/>
                </a:solidFill>
                <a:latin typeface="Calibri" panose="020F0502020204030204" pitchFamily="34" charset="0"/>
                <a:hlinkClick r:id="" action="ppaction://noaction"/>
              </a:rPr>
              <a:t>Livraison / driving</a:t>
            </a:r>
            <a:endParaRPr lang="fr" sz="2400" b="1" dirty="0">
              <a:solidFill>
                <a:schemeClr val="accent3"/>
              </a:solidFill>
              <a:latin typeface="Calibri" panose="020F0502020204030204" pitchFamily="34" charset="0"/>
            </a:endParaRPr>
          </a:p>
        </p:txBody>
      </p:sp>
      <p:sp>
        <p:nvSpPr>
          <p:cNvPr id="420" name="Shape 420"/>
          <p:cNvSpPr/>
          <p:nvPr/>
        </p:nvSpPr>
        <p:spPr>
          <a:xfrm>
            <a:off x="8795401" y="3567267"/>
            <a:ext cx="2838399" cy="3030800"/>
          </a:xfrm>
          <a:prstGeom prst="star6">
            <a:avLst>
              <a:gd name="adj" fmla="val 28868"/>
              <a:gd name="hf" fmla="val 115470"/>
            </a:avLst>
          </a:prstGeom>
          <a:noFill/>
          <a:ln w="19050" cap="flat">
            <a:solidFill>
              <a:schemeClr val="dk2"/>
            </a:solidFill>
            <a:prstDash val="solid"/>
            <a:round/>
            <a:headEnd type="none" w="med" len="med"/>
            <a:tailEnd type="none" w="med" len="med"/>
          </a:ln>
        </p:spPr>
        <p:txBody>
          <a:bodyPr lIns="121900" tIns="121900" rIns="121900" bIns="121900" anchor="ctr" anchorCtr="0">
            <a:noAutofit/>
          </a:bodyPr>
          <a:lstStyle/>
          <a:p>
            <a:pPr algn="ctr"/>
            <a:r>
              <a:rPr lang="fr" sz="2400" b="1" dirty="0">
                <a:solidFill>
                  <a:schemeClr val="accent3"/>
                </a:solidFill>
                <a:latin typeface="Calibri" panose="020F0502020204030204" pitchFamily="34" charset="0"/>
                <a:hlinkClick r:id="" action="ppaction://noaction"/>
              </a:rPr>
              <a:t>Services associés</a:t>
            </a:r>
            <a:endParaRPr lang="fr" sz="2400" b="1" dirty="0">
              <a:solidFill>
                <a:schemeClr val="accent3"/>
              </a:solidFill>
              <a:latin typeface="Calibri" panose="020F0502020204030204" pitchFamily="34" charset="0"/>
            </a:endParaRPr>
          </a:p>
        </p:txBody>
      </p:sp>
      <p:sp>
        <p:nvSpPr>
          <p:cNvPr id="421" name="Shape 421"/>
          <p:cNvSpPr/>
          <p:nvPr/>
        </p:nvSpPr>
        <p:spPr>
          <a:xfrm>
            <a:off x="5105301" y="3567267"/>
            <a:ext cx="2838399" cy="3030800"/>
          </a:xfrm>
          <a:prstGeom prst="star6">
            <a:avLst>
              <a:gd name="adj" fmla="val 28868"/>
              <a:gd name="hf" fmla="val 115470"/>
            </a:avLst>
          </a:prstGeom>
          <a:noFill/>
          <a:ln w="19050" cap="flat">
            <a:solidFill>
              <a:schemeClr val="dk2"/>
            </a:solidFill>
            <a:prstDash val="solid"/>
            <a:round/>
            <a:headEnd type="none" w="med" len="med"/>
            <a:tailEnd type="none" w="med" len="med"/>
          </a:ln>
        </p:spPr>
        <p:txBody>
          <a:bodyPr lIns="121900" tIns="121900" rIns="121900" bIns="121900" anchor="ctr" anchorCtr="0">
            <a:noAutofit/>
          </a:bodyPr>
          <a:lstStyle/>
          <a:p>
            <a:pPr algn="ctr"/>
            <a:r>
              <a:rPr lang="fr" sz="2400" b="1" dirty="0">
                <a:solidFill>
                  <a:schemeClr val="accent3"/>
                </a:solidFill>
                <a:latin typeface="Calibri" panose="020F0502020204030204" pitchFamily="34" charset="0"/>
                <a:hlinkClick r:id="" action="ppaction://noaction"/>
              </a:rPr>
              <a:t>Automatisation</a:t>
            </a:r>
            <a:endParaRPr lang="fr" sz="2400" b="1" dirty="0">
              <a:solidFill>
                <a:schemeClr val="accent3"/>
              </a:solidFill>
              <a:latin typeface="Calibri" panose="020F0502020204030204" pitchFamily="34" charset="0"/>
            </a:endParaRPr>
          </a:p>
        </p:txBody>
      </p:sp>
      <p:cxnSp>
        <p:nvCxnSpPr>
          <p:cNvPr id="422" name="Shape 422"/>
          <p:cNvCxnSpPr/>
          <p:nvPr/>
        </p:nvCxnSpPr>
        <p:spPr>
          <a:xfrm>
            <a:off x="6355633" y="1788533"/>
            <a:ext cx="166800" cy="1778800"/>
          </a:xfrm>
          <a:prstGeom prst="straightConnector1">
            <a:avLst/>
          </a:prstGeom>
          <a:noFill/>
          <a:ln w="19050" cap="flat">
            <a:solidFill>
              <a:schemeClr val="dk2"/>
            </a:solidFill>
            <a:prstDash val="solid"/>
            <a:round/>
            <a:headEnd type="none" w="lg" len="lg"/>
            <a:tailEnd type="none" w="lg" len="lg"/>
          </a:ln>
        </p:spPr>
      </p:cxnSp>
      <p:cxnSp>
        <p:nvCxnSpPr>
          <p:cNvPr id="423" name="Shape 423"/>
          <p:cNvCxnSpPr>
            <a:endCxn id="420" idx="5"/>
          </p:cNvCxnSpPr>
          <p:nvPr/>
        </p:nvCxnSpPr>
        <p:spPr>
          <a:xfrm>
            <a:off x="6355801" y="1782067"/>
            <a:ext cx="3858799" cy="1785199"/>
          </a:xfrm>
          <a:prstGeom prst="straightConnector1">
            <a:avLst/>
          </a:prstGeom>
          <a:noFill/>
          <a:ln w="19050" cap="flat">
            <a:solidFill>
              <a:schemeClr val="dk2"/>
            </a:solidFill>
            <a:prstDash val="solid"/>
            <a:round/>
            <a:headEnd type="none" w="lg" len="lg"/>
            <a:tailEnd type="none" w="lg" len="lg"/>
          </a:ln>
        </p:spPr>
      </p:cxnSp>
    </p:spTree>
    <p:extLst>
      <p:ext uri="{BB962C8B-B14F-4D97-AF65-F5344CB8AC3E}">
        <p14:creationId xmlns:p14="http://schemas.microsoft.com/office/powerpoint/2010/main" val="1351124738"/>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609600" y="274637"/>
            <a:ext cx="10972800" cy="1143200"/>
          </a:xfrm>
          <a:prstGeom prst="rect">
            <a:avLst/>
          </a:prstGeom>
        </p:spPr>
        <p:txBody>
          <a:bodyPr vert="horz" lIns="121900" tIns="121900" rIns="121900" bIns="121900" rtlCol="0" anchor="b" anchorCtr="0">
            <a:noAutofit/>
          </a:bodyPr>
          <a:lstStyle/>
          <a:p>
            <a:r>
              <a:rPr lang="fr" dirty="0">
                <a:ea typeface="Ubuntu"/>
                <a:cs typeface="Ubuntu"/>
                <a:sym typeface="Ubuntu"/>
              </a:rPr>
              <a:t>3.4.1 Définition du concept </a:t>
            </a:r>
          </a:p>
        </p:txBody>
      </p:sp>
      <p:sp>
        <p:nvSpPr>
          <p:cNvPr id="429" name="Shape 429"/>
          <p:cNvSpPr txBox="1">
            <a:spLocks noGrp="1"/>
          </p:cNvSpPr>
          <p:nvPr>
            <p:ph type="body" idx="1"/>
          </p:nvPr>
        </p:nvSpPr>
        <p:spPr>
          <a:xfrm>
            <a:off x="609600" y="1600201"/>
            <a:ext cx="10972800" cy="4967599"/>
          </a:xfrm>
          <a:prstGeom prst="rect">
            <a:avLst/>
          </a:prstGeom>
        </p:spPr>
        <p:txBody>
          <a:bodyPr vert="horz" lIns="121900" tIns="121900" rIns="121900" bIns="121900" rtlCol="0" anchor="t" anchorCtr="0">
            <a:noAutofit/>
          </a:bodyPr>
          <a:lstStyle/>
          <a:p>
            <a:pPr marL="609585" indent="-507987">
              <a:buClr>
                <a:schemeClr val="dk1"/>
              </a:buClr>
              <a:buSzPct val="100000"/>
              <a:buFont typeface="Montserrat"/>
              <a:buChar char="➔"/>
            </a:pPr>
            <a:endParaRPr lang="fr" sz="3200" dirty="0">
              <a:ea typeface="Montserrat"/>
              <a:cs typeface="Montserrat"/>
              <a:sym typeface="Montserrat"/>
            </a:endParaRPr>
          </a:p>
          <a:p>
            <a:pPr marL="609585" indent="-507987">
              <a:buClr>
                <a:schemeClr val="dk1"/>
              </a:buClr>
              <a:buSzPct val="100000"/>
              <a:buFont typeface="Montserrat"/>
              <a:buChar char="➔"/>
            </a:pPr>
            <a:r>
              <a:rPr lang="fr" sz="3200" dirty="0">
                <a:ea typeface="Montserrat"/>
                <a:cs typeface="Montserrat"/>
                <a:sym typeface="Montserrat"/>
              </a:rPr>
              <a:t>La </a:t>
            </a:r>
            <a:r>
              <a:rPr lang="fr" sz="3200" dirty="0">
                <a:ea typeface="Montserrat"/>
                <a:cs typeface="Montserrat"/>
                <a:sym typeface="Montserrat"/>
              </a:rPr>
              <a:t>tertiarisation est un phénomène de plus en plus répandu dans notre société actuelle. Les services se multiplient et trouvent de nombreux clients qui recherchent de la praticité.</a:t>
            </a:r>
          </a:p>
          <a:p>
            <a:pPr>
              <a:buClr>
                <a:schemeClr val="dk1"/>
              </a:buClr>
              <a:buNone/>
            </a:pPr>
            <a:endParaRPr sz="3200" dirty="0">
              <a:ea typeface="Montserrat"/>
              <a:cs typeface="Montserrat"/>
              <a:sym typeface="Montserrat"/>
            </a:endParaRPr>
          </a:p>
          <a:p>
            <a:pPr marL="609585" indent="-507987">
              <a:buClr>
                <a:schemeClr val="dk1"/>
              </a:buClr>
              <a:buSzPct val="100000"/>
              <a:buFont typeface="Montserrat"/>
              <a:buChar char="➔"/>
            </a:pPr>
            <a:r>
              <a:rPr lang="fr" sz="3200" dirty="0">
                <a:ea typeface="Montserrat"/>
                <a:cs typeface="Montserrat"/>
                <a:sym typeface="Montserrat"/>
              </a:rPr>
              <a:t>Les entreprises ont alors développé des services pour s’adapter aux changements et faciliter l’achat et l’utilisation par les consommateurs.</a:t>
            </a:r>
          </a:p>
        </p:txBody>
      </p:sp>
    </p:spTree>
    <p:extLst>
      <p:ext uri="{BB962C8B-B14F-4D97-AF65-F5344CB8AC3E}">
        <p14:creationId xmlns:p14="http://schemas.microsoft.com/office/powerpoint/2010/main" val="1499291614"/>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1259</Words>
  <Application>Microsoft Office PowerPoint</Application>
  <PresentationFormat>Widescreen</PresentationFormat>
  <Paragraphs>104</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Cambria</vt:lpstr>
      <vt:lpstr>Montserrat</vt:lpstr>
      <vt:lpstr>Ubuntu</vt:lpstr>
      <vt:lpstr>Office Theme</vt:lpstr>
      <vt:lpstr>3.3 Exéperientiel</vt:lpstr>
      <vt:lpstr>3.3.1 Définition du concept </vt:lpstr>
      <vt:lpstr>3.3.2 Vivre un moment unique</vt:lpstr>
      <vt:lpstr>PowerPoint Presentation</vt:lpstr>
      <vt:lpstr>3.3.4 Double fonctionnalité</vt:lpstr>
      <vt:lpstr>PowerPoint Presentation</vt:lpstr>
      <vt:lpstr>PowerPoint Presentation</vt:lpstr>
      <vt:lpstr>3.4 Bifurcation en service</vt:lpstr>
      <vt:lpstr>3.4.1 Définition du concept </vt:lpstr>
      <vt:lpstr>3.4.2 Livraison / driving</vt:lpstr>
      <vt:lpstr>PowerPoint Presentation</vt:lpstr>
      <vt:lpstr>PowerPoint Presentation</vt:lpstr>
      <vt:lpstr>PowerPoint Presentation</vt:lpstr>
      <vt:lpstr>3.4.3 Automatisation </vt:lpstr>
      <vt:lpstr>PowerPoint Presentation</vt:lpstr>
      <vt:lpstr>3.4.4 Services associés</vt:lpstr>
      <vt:lpstr>3.5 Différenciation</vt:lpstr>
      <vt:lpstr>3.5.1 Définition du concept </vt:lpstr>
      <vt:lpstr>3.5.2 Applications</vt:lpstr>
      <vt:lpstr>PowerPoint Presentation</vt:lpstr>
      <vt:lpstr>3.5.3 Cours</vt:lpstr>
      <vt:lpstr>PowerPoint Presentation</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 Donner de la valeur</dc:title>
  <dc:creator>Peeter FRONTY</dc:creator>
  <cp:lastModifiedBy>Peeter FRONTY</cp:lastModifiedBy>
  <cp:revision>3</cp:revision>
  <dcterms:created xsi:type="dcterms:W3CDTF">2014-05-31T20:16:22Z</dcterms:created>
  <dcterms:modified xsi:type="dcterms:W3CDTF">2014-05-31T20:23:00Z</dcterms:modified>
</cp:coreProperties>
</file>