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5"/>
  </p:notesMasterIdLst>
  <p:sldIdLst>
    <p:sldId id="299"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48" d="100"/>
          <a:sy n="48" d="100"/>
        </p:scale>
        <p:origin x="67" y="9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85650B-FF89-4A1C-8EDF-97D25A28C393}" type="datetimeFigureOut">
              <a:rPr lang="fr-FR" smtClean="0"/>
              <a:t>31/05/2014</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39FECF-B22D-44E2-BB62-81D9566FDE08}" type="slidenum">
              <a:rPr lang="fr-FR" smtClean="0"/>
              <a:t>‹#›</a:t>
            </a:fld>
            <a:endParaRPr lang="fr-FR"/>
          </a:p>
        </p:txBody>
      </p:sp>
    </p:spTree>
    <p:extLst>
      <p:ext uri="{BB962C8B-B14F-4D97-AF65-F5344CB8AC3E}">
        <p14:creationId xmlns:p14="http://schemas.microsoft.com/office/powerpoint/2010/main" val="238895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8" name="Shape 5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92131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8" name="Shape 6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48118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5" name="Shape 6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70219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2" name="Shape 6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30119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9" name="Shape 6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74959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Shape 6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4" name="Shape 6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75878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Shape 6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1" name="Shape 6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78858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8" name="Shape 6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75083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5" name="Shape 6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63839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Shape 6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3" name="Shape 6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234870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0" name="Shape 6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69802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3" name="Shape 5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25716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Shape 6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5" name="Shape 6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88668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2" name="Shape 6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45306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Shape 6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9" name="Shape 6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66781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Shape 6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6" name="Shape 6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54996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Shape 7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4" name="Shape 7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44407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1" name="Shape 7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5581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Shape 7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6" name="Shape 7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95290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Shape 7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3" name="Shape 7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72723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Shape 7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1" name="Shape 7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278492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Shape 7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8" name="Shape 7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42007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0" name="Shape 5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4174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Shape 7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5" name="Shape 7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230465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Shape 7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7" name="Shape 7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23387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Shape 7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4" name="Shape 7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14476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Shape 7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1" name="Shape 7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52314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Shape 7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8" name="Shape 7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346820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Shape 7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5" name="Shape 7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131901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Shape 7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2" name="Shape 7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270483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Shape 7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7" name="Shape 7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191444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4" name="Shape 8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028727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Shape 8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1" name="Shape 8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262271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7" name="Shape 5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297088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Shape 8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8" name="Shape 8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675613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Shape 8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5" name="Shape 8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429842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Shape 8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2" name="Shape 8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9242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4" name="Shape 5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207152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1" name="Shape 5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84631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9" name="Shape 5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61427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4" name="Shape 5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16979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1" name="Shape 6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29745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30E80B30-5FAB-4A35-B9BB-C64CB869DCF4}" type="datetimeFigureOut">
              <a:rPr lang="fr-FR" smtClean="0"/>
              <a:t>31/05/2014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51DBCE-4C02-40FB-9493-AEB6346525BC}" type="slidenum">
              <a:rPr lang="fr-FR" smtClean="0"/>
              <a:t>‹#›</a:t>
            </a:fld>
            <a:endParaRPr lang="fr-FR"/>
          </a:p>
        </p:txBody>
      </p:sp>
    </p:spTree>
    <p:extLst>
      <p:ext uri="{BB962C8B-B14F-4D97-AF65-F5344CB8AC3E}">
        <p14:creationId xmlns:p14="http://schemas.microsoft.com/office/powerpoint/2010/main" val="900849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0E80B30-5FAB-4A35-B9BB-C64CB869DCF4}" type="datetimeFigureOut">
              <a:rPr lang="fr-FR" smtClean="0"/>
              <a:t>31/05/2014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51DBCE-4C02-40FB-9493-AEB6346525BC}" type="slidenum">
              <a:rPr lang="fr-FR" smtClean="0"/>
              <a:t>‹#›</a:t>
            </a:fld>
            <a:endParaRPr lang="fr-FR"/>
          </a:p>
        </p:txBody>
      </p:sp>
    </p:spTree>
    <p:extLst>
      <p:ext uri="{BB962C8B-B14F-4D97-AF65-F5344CB8AC3E}">
        <p14:creationId xmlns:p14="http://schemas.microsoft.com/office/powerpoint/2010/main" val="2619963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0E80B30-5FAB-4A35-B9BB-C64CB869DCF4}" type="datetimeFigureOut">
              <a:rPr lang="fr-FR" smtClean="0"/>
              <a:t>31/05/2014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51DBCE-4C02-40FB-9493-AEB6346525BC}" type="slidenum">
              <a:rPr lang="fr-FR" smtClean="0"/>
              <a:t>‹#›</a:t>
            </a:fld>
            <a:endParaRPr lang="fr-FR"/>
          </a:p>
        </p:txBody>
      </p:sp>
    </p:spTree>
    <p:extLst>
      <p:ext uri="{BB962C8B-B14F-4D97-AF65-F5344CB8AC3E}">
        <p14:creationId xmlns:p14="http://schemas.microsoft.com/office/powerpoint/2010/main" val="943477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09600" y="751679"/>
            <a:ext cx="10972800" cy="4012800"/>
          </a:xfrm>
          <a:prstGeom prst="rect">
            <a:avLst/>
          </a:prstGeom>
        </p:spPr>
        <p:txBody>
          <a:bodyPr lIns="91425" tIns="91425" rIns="91425" bIns="91425" anchor="t" anchorCtr="0"/>
          <a:lstStyle>
            <a:lvl1pPr indent="609585" rtl="0">
              <a:spcBef>
                <a:spcPts val="0"/>
              </a:spcBef>
              <a:buSzPct val="100000"/>
              <a:defRPr sz="9600"/>
            </a:lvl1pPr>
            <a:lvl2pPr indent="609585" rtl="0">
              <a:spcBef>
                <a:spcPts val="0"/>
              </a:spcBef>
              <a:buSzPct val="100000"/>
              <a:defRPr sz="9600"/>
            </a:lvl2pPr>
            <a:lvl3pPr indent="609585" rtl="0">
              <a:spcBef>
                <a:spcPts val="0"/>
              </a:spcBef>
              <a:buSzPct val="100000"/>
              <a:defRPr sz="9600"/>
            </a:lvl3pPr>
            <a:lvl4pPr indent="609585" rtl="0">
              <a:spcBef>
                <a:spcPts val="0"/>
              </a:spcBef>
              <a:buSzPct val="100000"/>
              <a:defRPr sz="9600"/>
            </a:lvl4pPr>
            <a:lvl5pPr indent="609585" rtl="0">
              <a:spcBef>
                <a:spcPts val="0"/>
              </a:spcBef>
              <a:buSzPct val="100000"/>
              <a:defRPr sz="9600"/>
            </a:lvl5pPr>
            <a:lvl6pPr indent="609585" rtl="0">
              <a:spcBef>
                <a:spcPts val="0"/>
              </a:spcBef>
              <a:buSzPct val="100000"/>
              <a:defRPr sz="9600"/>
            </a:lvl6pPr>
            <a:lvl7pPr indent="609585" rtl="0">
              <a:spcBef>
                <a:spcPts val="0"/>
              </a:spcBef>
              <a:buSzPct val="100000"/>
              <a:defRPr sz="9600"/>
            </a:lvl7pPr>
            <a:lvl8pPr indent="609585" rtl="0">
              <a:spcBef>
                <a:spcPts val="0"/>
              </a:spcBef>
              <a:buSzPct val="100000"/>
              <a:defRPr sz="9600"/>
            </a:lvl8pPr>
            <a:lvl9pPr indent="609585" rtl="0">
              <a:spcBef>
                <a:spcPts val="0"/>
              </a:spcBef>
              <a:buSzPct val="100000"/>
              <a:defRPr sz="9600"/>
            </a:lvl9pPr>
          </a:lstStyle>
          <a:p>
            <a:endParaRPr/>
          </a:p>
        </p:txBody>
      </p:sp>
      <p:sp>
        <p:nvSpPr>
          <p:cNvPr id="10" name="Shape 10"/>
          <p:cNvSpPr txBox="1">
            <a:spLocks noGrp="1"/>
          </p:cNvSpPr>
          <p:nvPr>
            <p:ph type="subTitle" idx="1"/>
          </p:nvPr>
        </p:nvSpPr>
        <p:spPr>
          <a:xfrm>
            <a:off x="609600" y="4955190"/>
            <a:ext cx="10972800" cy="1643599"/>
          </a:xfrm>
          <a:prstGeom prst="rect">
            <a:avLst/>
          </a:prstGeom>
        </p:spPr>
        <p:txBody>
          <a:bodyPr lIns="91425" tIns="91425" rIns="91425" bIns="91425" anchor="t" anchorCtr="0"/>
          <a:lstStyle>
            <a:lvl1pPr marL="0" indent="406390" rtl="0">
              <a:spcBef>
                <a:spcPts val="0"/>
              </a:spcBef>
              <a:buClr>
                <a:schemeClr val="dk2"/>
              </a:buClr>
              <a:buSzPct val="100000"/>
              <a:buNone/>
              <a:defRPr sz="6400">
                <a:solidFill>
                  <a:schemeClr val="dk2"/>
                </a:solidFill>
              </a:defRPr>
            </a:lvl1pPr>
            <a:lvl2pPr marL="0" indent="406390" rtl="0">
              <a:spcBef>
                <a:spcPts val="0"/>
              </a:spcBef>
              <a:buClr>
                <a:schemeClr val="dk2"/>
              </a:buClr>
              <a:buSzPct val="100000"/>
              <a:buNone/>
              <a:defRPr sz="6400">
                <a:solidFill>
                  <a:schemeClr val="dk2"/>
                </a:solidFill>
              </a:defRPr>
            </a:lvl2pPr>
            <a:lvl3pPr marL="0" indent="406390" rtl="0">
              <a:spcBef>
                <a:spcPts val="0"/>
              </a:spcBef>
              <a:buClr>
                <a:schemeClr val="dk2"/>
              </a:buClr>
              <a:buSzPct val="100000"/>
              <a:buNone/>
              <a:defRPr sz="6400">
                <a:solidFill>
                  <a:schemeClr val="dk2"/>
                </a:solidFill>
              </a:defRPr>
            </a:lvl3pPr>
            <a:lvl4pPr marL="0" indent="406390" rtl="0">
              <a:spcBef>
                <a:spcPts val="0"/>
              </a:spcBef>
              <a:buClr>
                <a:schemeClr val="dk2"/>
              </a:buClr>
              <a:buSzPct val="100000"/>
              <a:buNone/>
              <a:defRPr sz="6400">
                <a:solidFill>
                  <a:schemeClr val="dk2"/>
                </a:solidFill>
              </a:defRPr>
            </a:lvl4pPr>
            <a:lvl5pPr marL="0" indent="406390" rtl="0">
              <a:spcBef>
                <a:spcPts val="0"/>
              </a:spcBef>
              <a:buClr>
                <a:schemeClr val="dk2"/>
              </a:buClr>
              <a:buSzPct val="100000"/>
              <a:buNone/>
              <a:defRPr sz="6400">
                <a:solidFill>
                  <a:schemeClr val="dk2"/>
                </a:solidFill>
              </a:defRPr>
            </a:lvl5pPr>
            <a:lvl6pPr marL="0" indent="406390" rtl="0">
              <a:spcBef>
                <a:spcPts val="0"/>
              </a:spcBef>
              <a:buClr>
                <a:schemeClr val="dk2"/>
              </a:buClr>
              <a:buSzPct val="100000"/>
              <a:buNone/>
              <a:defRPr sz="6400">
                <a:solidFill>
                  <a:schemeClr val="dk2"/>
                </a:solidFill>
              </a:defRPr>
            </a:lvl6pPr>
            <a:lvl7pPr marL="0" indent="406390" rtl="0">
              <a:spcBef>
                <a:spcPts val="0"/>
              </a:spcBef>
              <a:buClr>
                <a:schemeClr val="dk2"/>
              </a:buClr>
              <a:buSzPct val="100000"/>
              <a:buNone/>
              <a:defRPr sz="6400">
                <a:solidFill>
                  <a:schemeClr val="dk2"/>
                </a:solidFill>
              </a:defRPr>
            </a:lvl7pPr>
            <a:lvl8pPr marL="0" indent="406390" rtl="0">
              <a:spcBef>
                <a:spcPts val="0"/>
              </a:spcBef>
              <a:buClr>
                <a:schemeClr val="dk2"/>
              </a:buClr>
              <a:buSzPct val="100000"/>
              <a:buNone/>
              <a:defRPr sz="6400">
                <a:solidFill>
                  <a:schemeClr val="dk2"/>
                </a:solidFill>
              </a:defRPr>
            </a:lvl8pPr>
            <a:lvl9pPr marL="0" indent="406390" rtl="0">
              <a:spcBef>
                <a:spcPts val="0"/>
              </a:spcBef>
              <a:buClr>
                <a:schemeClr val="dk2"/>
              </a:buClr>
              <a:buSzPct val="100000"/>
              <a:buNone/>
              <a:defRPr sz="6400">
                <a:solidFill>
                  <a:schemeClr val="dk2"/>
                </a:solidFill>
              </a:defRPr>
            </a:lvl9pPr>
          </a:lstStyle>
          <a:p>
            <a:endParaRPr/>
          </a:p>
        </p:txBody>
      </p:sp>
      <p:cxnSp>
        <p:nvCxnSpPr>
          <p:cNvPr id="11" name="Shape 11"/>
          <p:cNvCxnSpPr/>
          <p:nvPr/>
        </p:nvCxnSpPr>
        <p:spPr>
          <a:xfrm>
            <a:off x="609600" y="548639"/>
            <a:ext cx="10972800" cy="0"/>
          </a:xfrm>
          <a:prstGeom prst="straightConnector1">
            <a:avLst/>
          </a:prstGeom>
          <a:noFill/>
          <a:ln w="57150" cap="flat">
            <a:solidFill>
              <a:schemeClr val="accent1"/>
            </a:solidFill>
            <a:prstDash val="solid"/>
            <a:round/>
            <a:headEnd type="none" w="med" len="med"/>
            <a:tailEnd type="none" w="med" len="med"/>
          </a:ln>
        </p:spPr>
      </p:cxnSp>
      <p:cxnSp>
        <p:nvCxnSpPr>
          <p:cNvPr id="12" name="Shape 12"/>
          <p:cNvCxnSpPr/>
          <p:nvPr/>
        </p:nvCxnSpPr>
        <p:spPr>
          <a:xfrm>
            <a:off x="609600" y="4844509"/>
            <a:ext cx="10972800" cy="0"/>
          </a:xfrm>
          <a:prstGeom prst="straightConnector1">
            <a:avLst/>
          </a:prstGeom>
          <a:noFill/>
          <a:ln w="57150" cap="flat">
            <a:solidFill>
              <a:schemeClr val="accent1"/>
            </a:solidFill>
            <a:prstDash val="solid"/>
            <a:round/>
            <a:headEnd type="none" w="med" len="med"/>
            <a:tailEnd type="none" w="med" len="med"/>
          </a:ln>
        </p:spPr>
      </p:cxnSp>
    </p:spTree>
    <p:extLst>
      <p:ext uri="{BB962C8B-B14F-4D97-AF65-F5344CB8AC3E}">
        <p14:creationId xmlns:p14="http://schemas.microsoft.com/office/powerpoint/2010/main" val="1091867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609600" y="274637"/>
            <a:ext cx="10972800" cy="1143200"/>
          </a:xfrm>
          <a:prstGeom prst="rect">
            <a:avLst/>
          </a:prstGeom>
        </p:spPr>
        <p:txBody>
          <a:bodyPr lIns="91425" tIns="91425" rIns="91425" bIns="91425" anchor="b" anchorCtr="0"/>
          <a:lstStyle>
            <a:lvl1pPr rtl="0">
              <a:spcBef>
                <a:spcPts val="0"/>
              </a:spcBef>
              <a:defRPr>
                <a:solidFill>
                  <a:srgbClr val="DA0002"/>
                </a:solidFill>
                <a:latin typeface="Cambria" panose="02040503050406030204" pitchFamily="18" charset="0"/>
              </a:defRPr>
            </a:lvl1pPr>
            <a:lvl2pPr rtl="0">
              <a:spcBef>
                <a:spcPts val="0"/>
              </a:spcBef>
              <a:defRPr>
                <a:solidFill>
                  <a:srgbClr val="DA0002"/>
                </a:solidFill>
              </a:defRPr>
            </a:lvl2pPr>
            <a:lvl3pPr rtl="0">
              <a:spcBef>
                <a:spcPts val="0"/>
              </a:spcBef>
              <a:defRPr>
                <a:solidFill>
                  <a:srgbClr val="DA0002"/>
                </a:solidFill>
              </a:defRPr>
            </a:lvl3pPr>
            <a:lvl4pPr rtl="0">
              <a:spcBef>
                <a:spcPts val="0"/>
              </a:spcBef>
              <a:defRPr>
                <a:solidFill>
                  <a:srgbClr val="DA0002"/>
                </a:solidFill>
              </a:defRPr>
            </a:lvl4pPr>
            <a:lvl5pPr rtl="0">
              <a:spcBef>
                <a:spcPts val="0"/>
              </a:spcBef>
              <a:defRPr>
                <a:solidFill>
                  <a:srgbClr val="DA0002"/>
                </a:solidFill>
              </a:defRPr>
            </a:lvl5pPr>
            <a:lvl6pPr rtl="0">
              <a:spcBef>
                <a:spcPts val="0"/>
              </a:spcBef>
              <a:defRPr>
                <a:solidFill>
                  <a:srgbClr val="DA0002"/>
                </a:solidFill>
              </a:defRPr>
            </a:lvl6pPr>
            <a:lvl7pPr rtl="0">
              <a:spcBef>
                <a:spcPts val="0"/>
              </a:spcBef>
              <a:defRPr>
                <a:solidFill>
                  <a:srgbClr val="DA0002"/>
                </a:solidFill>
              </a:defRPr>
            </a:lvl7pPr>
            <a:lvl8pPr rtl="0">
              <a:spcBef>
                <a:spcPts val="0"/>
              </a:spcBef>
              <a:defRPr>
                <a:solidFill>
                  <a:srgbClr val="DA0002"/>
                </a:solidFill>
              </a:defRPr>
            </a:lvl8pPr>
            <a:lvl9pPr rtl="0">
              <a:spcBef>
                <a:spcPts val="0"/>
              </a:spcBef>
              <a:defRPr>
                <a:solidFill>
                  <a:srgbClr val="DA0002"/>
                </a:solidFill>
              </a:defRPr>
            </a:lvl9pPr>
          </a:lstStyle>
          <a:p>
            <a:endParaRPr dirty="0"/>
          </a:p>
        </p:txBody>
      </p:sp>
      <p:sp>
        <p:nvSpPr>
          <p:cNvPr id="15" name="Shape 15"/>
          <p:cNvSpPr txBox="1">
            <a:spLocks noGrp="1"/>
          </p:cNvSpPr>
          <p:nvPr>
            <p:ph type="body" idx="1"/>
          </p:nvPr>
        </p:nvSpPr>
        <p:spPr>
          <a:xfrm>
            <a:off x="609600" y="1600201"/>
            <a:ext cx="10972800" cy="4967599"/>
          </a:xfrm>
          <a:prstGeom prst="rect">
            <a:avLst/>
          </a:prstGeom>
        </p:spPr>
        <p:txBody>
          <a:bodyPr lIns="91425" tIns="91425" rIns="91425" bIns="91425" anchor="t" anchorCtr="0"/>
          <a:lstStyle>
            <a:lvl1pPr rtl="0">
              <a:spcBef>
                <a:spcPts val="0"/>
              </a:spcBef>
              <a:defRPr>
                <a:latin typeface="Calibri" panose="020F0502020204030204" pitchFamily="34" charset="0"/>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cxnSp>
        <p:nvCxnSpPr>
          <p:cNvPr id="16" name="Shape 16"/>
          <p:cNvCxnSpPr/>
          <p:nvPr/>
        </p:nvCxnSpPr>
        <p:spPr>
          <a:xfrm>
            <a:off x="609600" y="1524000"/>
            <a:ext cx="10972800" cy="0"/>
          </a:xfrm>
          <a:prstGeom prst="straightConnector1">
            <a:avLst/>
          </a:prstGeom>
          <a:noFill/>
          <a:ln w="50800" cap="flat">
            <a:solidFill>
              <a:srgbClr val="DA0002"/>
            </a:solidFill>
            <a:prstDash val="solid"/>
            <a:round/>
            <a:headEnd type="none" w="med" len="med"/>
            <a:tailEnd type="none" w="med" len="med"/>
          </a:ln>
        </p:spPr>
      </p:cxnSp>
    </p:spTree>
    <p:extLst>
      <p:ext uri="{BB962C8B-B14F-4D97-AF65-F5344CB8AC3E}">
        <p14:creationId xmlns:p14="http://schemas.microsoft.com/office/powerpoint/2010/main" val="3811942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09600" y="274637"/>
            <a:ext cx="10972800" cy="1143200"/>
          </a:xfrm>
          <a:prstGeom prst="rect">
            <a:avLst/>
          </a:prstGeom>
        </p:spPr>
        <p:txBody>
          <a:bodyPr lIns="91425" tIns="91425" rIns="91425" bIns="91425" anchor="b" anchorCtr="0"/>
          <a:lstStyle>
            <a:lvl1pPr rtl="0">
              <a:spcBef>
                <a:spcPts val="0"/>
              </a:spcBef>
              <a:defRPr>
                <a:solidFill>
                  <a:srgbClr val="DA0002"/>
                </a:solidFill>
              </a:defRPr>
            </a:lvl1pPr>
            <a:lvl2pPr rtl="0">
              <a:spcBef>
                <a:spcPts val="0"/>
              </a:spcBef>
              <a:defRPr>
                <a:solidFill>
                  <a:srgbClr val="DA0002"/>
                </a:solidFill>
              </a:defRPr>
            </a:lvl2pPr>
            <a:lvl3pPr rtl="0">
              <a:spcBef>
                <a:spcPts val="0"/>
              </a:spcBef>
              <a:defRPr>
                <a:solidFill>
                  <a:srgbClr val="DA0002"/>
                </a:solidFill>
              </a:defRPr>
            </a:lvl3pPr>
            <a:lvl4pPr rtl="0">
              <a:spcBef>
                <a:spcPts val="0"/>
              </a:spcBef>
              <a:defRPr>
                <a:solidFill>
                  <a:srgbClr val="DA0002"/>
                </a:solidFill>
              </a:defRPr>
            </a:lvl4pPr>
            <a:lvl5pPr rtl="0">
              <a:spcBef>
                <a:spcPts val="0"/>
              </a:spcBef>
              <a:defRPr>
                <a:solidFill>
                  <a:srgbClr val="DA0002"/>
                </a:solidFill>
              </a:defRPr>
            </a:lvl5pPr>
            <a:lvl6pPr rtl="0">
              <a:spcBef>
                <a:spcPts val="0"/>
              </a:spcBef>
              <a:defRPr>
                <a:solidFill>
                  <a:srgbClr val="DA0002"/>
                </a:solidFill>
              </a:defRPr>
            </a:lvl6pPr>
            <a:lvl7pPr rtl="0">
              <a:spcBef>
                <a:spcPts val="0"/>
              </a:spcBef>
              <a:defRPr>
                <a:solidFill>
                  <a:srgbClr val="DA0002"/>
                </a:solidFill>
              </a:defRPr>
            </a:lvl7pPr>
            <a:lvl8pPr rtl="0">
              <a:spcBef>
                <a:spcPts val="0"/>
              </a:spcBef>
              <a:defRPr>
                <a:solidFill>
                  <a:srgbClr val="DA0002"/>
                </a:solidFill>
              </a:defRPr>
            </a:lvl8pPr>
            <a:lvl9pPr rtl="0">
              <a:spcBef>
                <a:spcPts val="0"/>
              </a:spcBef>
              <a:defRPr>
                <a:solidFill>
                  <a:srgbClr val="DA0002"/>
                </a:solidFill>
              </a:defRPr>
            </a:lvl9pPr>
          </a:lstStyle>
          <a:p>
            <a:endParaRPr/>
          </a:p>
        </p:txBody>
      </p:sp>
      <p:sp>
        <p:nvSpPr>
          <p:cNvPr id="19" name="Shape 19"/>
          <p:cNvSpPr txBox="1">
            <a:spLocks noGrp="1"/>
          </p:cNvSpPr>
          <p:nvPr>
            <p:ph type="body" idx="1"/>
          </p:nvPr>
        </p:nvSpPr>
        <p:spPr>
          <a:xfrm>
            <a:off x="609600" y="1600201"/>
            <a:ext cx="5326000" cy="49675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2"/>
          </p:nvPr>
        </p:nvSpPr>
        <p:spPr>
          <a:xfrm>
            <a:off x="6256364" y="1600201"/>
            <a:ext cx="5326000" cy="49675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21" name="Shape 21"/>
          <p:cNvCxnSpPr/>
          <p:nvPr/>
        </p:nvCxnSpPr>
        <p:spPr>
          <a:xfrm>
            <a:off x="609600" y="1524000"/>
            <a:ext cx="10972800" cy="0"/>
          </a:xfrm>
          <a:prstGeom prst="straightConnector1">
            <a:avLst/>
          </a:prstGeom>
          <a:noFill/>
          <a:ln w="50800" cap="flat">
            <a:solidFill>
              <a:srgbClr val="DA0002"/>
            </a:solidFill>
            <a:prstDash val="solid"/>
            <a:round/>
            <a:headEnd type="none" w="med" len="med"/>
            <a:tailEnd type="none" w="med" len="med"/>
          </a:ln>
        </p:spPr>
      </p:cxnSp>
    </p:spTree>
    <p:extLst>
      <p:ext uri="{BB962C8B-B14F-4D97-AF65-F5344CB8AC3E}">
        <p14:creationId xmlns:p14="http://schemas.microsoft.com/office/powerpoint/2010/main" val="1251310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609600" y="274637"/>
            <a:ext cx="10972800" cy="1143200"/>
          </a:xfrm>
          <a:prstGeom prst="rect">
            <a:avLst/>
          </a:prstGeom>
        </p:spPr>
        <p:txBody>
          <a:bodyPr lIns="91425" tIns="91425" rIns="91425" bIns="91425" anchor="b" anchorCtr="0"/>
          <a:lstStyle>
            <a:lvl1pPr rtl="0">
              <a:spcBef>
                <a:spcPts val="0"/>
              </a:spcBef>
              <a:defRPr>
                <a:latin typeface="Cambria" panose="02040503050406030204" pitchFamily="18" charset="0"/>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cxnSp>
        <p:nvCxnSpPr>
          <p:cNvPr id="24" name="Shape 24"/>
          <p:cNvCxnSpPr/>
          <p:nvPr/>
        </p:nvCxnSpPr>
        <p:spPr>
          <a:xfrm>
            <a:off x="609600" y="1524000"/>
            <a:ext cx="10972800" cy="0"/>
          </a:xfrm>
          <a:prstGeom prst="straightConnector1">
            <a:avLst/>
          </a:prstGeom>
          <a:noFill/>
          <a:ln w="50800" cap="flat">
            <a:solidFill>
              <a:schemeClr val="accent1"/>
            </a:solidFill>
            <a:prstDash val="solid"/>
            <a:round/>
            <a:headEnd type="none" w="med" len="med"/>
            <a:tailEnd type="none" w="med" len="med"/>
          </a:ln>
        </p:spPr>
      </p:cxnSp>
    </p:spTree>
    <p:extLst>
      <p:ext uri="{BB962C8B-B14F-4D97-AF65-F5344CB8AC3E}">
        <p14:creationId xmlns:p14="http://schemas.microsoft.com/office/powerpoint/2010/main" val="3565221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aption">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609600" y="5875079"/>
            <a:ext cx="10972800" cy="692799"/>
          </a:xfrm>
          <a:prstGeom prst="rect">
            <a:avLst/>
          </a:prstGeom>
        </p:spPr>
        <p:txBody>
          <a:bodyPr lIns="91425" tIns="91425" rIns="91425" bIns="91425" anchor="t" anchorCtr="0"/>
          <a:lstStyle>
            <a:lvl1pPr marL="380990" indent="-228594" algn="ctr" rtl="0">
              <a:spcBef>
                <a:spcPts val="0"/>
              </a:spcBef>
              <a:buSzPct val="100000"/>
              <a:buNone/>
              <a:defRPr sz="2400"/>
            </a:lvl1pPr>
          </a:lstStyle>
          <a:p>
            <a:endParaRPr/>
          </a:p>
        </p:txBody>
      </p:sp>
      <p:cxnSp>
        <p:nvCxnSpPr>
          <p:cNvPr id="27" name="Shape 27"/>
          <p:cNvCxnSpPr/>
          <p:nvPr/>
        </p:nvCxnSpPr>
        <p:spPr>
          <a:xfrm>
            <a:off x="609600" y="5757013"/>
            <a:ext cx="10972800" cy="0"/>
          </a:xfrm>
          <a:prstGeom prst="straightConnector1">
            <a:avLst/>
          </a:prstGeom>
          <a:noFill/>
          <a:ln w="50800" cap="flat">
            <a:solidFill>
              <a:schemeClr val="lt2"/>
            </a:solidFill>
            <a:prstDash val="solid"/>
            <a:round/>
            <a:headEnd type="none" w="med" len="med"/>
            <a:tailEnd type="none" w="med" len="med"/>
          </a:ln>
        </p:spPr>
      </p:cxnSp>
    </p:spTree>
    <p:extLst>
      <p:ext uri="{BB962C8B-B14F-4D97-AF65-F5344CB8AC3E}">
        <p14:creationId xmlns:p14="http://schemas.microsoft.com/office/powerpoint/2010/main" val="1359380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cxnSp>
        <p:nvCxnSpPr>
          <p:cNvPr id="29" name="Shape 29"/>
          <p:cNvCxnSpPr/>
          <p:nvPr/>
        </p:nvCxnSpPr>
        <p:spPr>
          <a:xfrm>
            <a:off x="609600" y="150852"/>
            <a:ext cx="10972800" cy="0"/>
          </a:xfrm>
          <a:prstGeom prst="straightConnector1">
            <a:avLst/>
          </a:prstGeom>
          <a:noFill/>
          <a:ln w="50800" cap="flat">
            <a:solidFill>
              <a:schemeClr val="lt2"/>
            </a:solidFill>
            <a:prstDash val="solid"/>
            <a:round/>
            <a:headEnd type="none" w="med" len="med"/>
            <a:tailEnd type="none" w="med" len="med"/>
          </a:ln>
        </p:spPr>
      </p:cxnSp>
    </p:spTree>
    <p:extLst>
      <p:ext uri="{BB962C8B-B14F-4D97-AF65-F5344CB8AC3E}">
        <p14:creationId xmlns:p14="http://schemas.microsoft.com/office/powerpoint/2010/main" val="165598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0E80B30-5FAB-4A35-B9BB-C64CB869DCF4}" type="datetimeFigureOut">
              <a:rPr lang="fr-FR" smtClean="0"/>
              <a:t>31/05/2014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51DBCE-4C02-40FB-9493-AEB6346525BC}" type="slidenum">
              <a:rPr lang="fr-FR" smtClean="0"/>
              <a:t>‹#›</a:t>
            </a:fld>
            <a:endParaRPr lang="fr-FR"/>
          </a:p>
        </p:txBody>
      </p:sp>
    </p:spTree>
    <p:extLst>
      <p:ext uri="{BB962C8B-B14F-4D97-AF65-F5344CB8AC3E}">
        <p14:creationId xmlns:p14="http://schemas.microsoft.com/office/powerpoint/2010/main" val="1235124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E80B30-5FAB-4A35-B9BB-C64CB869DCF4}" type="datetimeFigureOut">
              <a:rPr lang="fr-FR" smtClean="0"/>
              <a:t>31/05/2014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51DBCE-4C02-40FB-9493-AEB6346525BC}" type="slidenum">
              <a:rPr lang="fr-FR" smtClean="0"/>
              <a:t>‹#›</a:t>
            </a:fld>
            <a:endParaRPr lang="fr-FR"/>
          </a:p>
        </p:txBody>
      </p:sp>
    </p:spTree>
    <p:extLst>
      <p:ext uri="{BB962C8B-B14F-4D97-AF65-F5344CB8AC3E}">
        <p14:creationId xmlns:p14="http://schemas.microsoft.com/office/powerpoint/2010/main" val="141663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30E80B30-5FAB-4A35-B9BB-C64CB869DCF4}" type="datetimeFigureOut">
              <a:rPr lang="fr-FR" smtClean="0"/>
              <a:t>31/05/2014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351DBCE-4C02-40FB-9493-AEB6346525BC}" type="slidenum">
              <a:rPr lang="fr-FR" smtClean="0"/>
              <a:t>‹#›</a:t>
            </a:fld>
            <a:endParaRPr lang="fr-FR"/>
          </a:p>
        </p:txBody>
      </p:sp>
    </p:spTree>
    <p:extLst>
      <p:ext uri="{BB962C8B-B14F-4D97-AF65-F5344CB8AC3E}">
        <p14:creationId xmlns:p14="http://schemas.microsoft.com/office/powerpoint/2010/main" val="219438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30E80B30-5FAB-4A35-B9BB-C64CB869DCF4}" type="datetimeFigureOut">
              <a:rPr lang="fr-FR" smtClean="0"/>
              <a:t>31/05/2014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351DBCE-4C02-40FB-9493-AEB6346525BC}" type="slidenum">
              <a:rPr lang="fr-FR" smtClean="0"/>
              <a:t>‹#›</a:t>
            </a:fld>
            <a:endParaRPr lang="fr-FR"/>
          </a:p>
        </p:txBody>
      </p:sp>
    </p:spTree>
    <p:extLst>
      <p:ext uri="{BB962C8B-B14F-4D97-AF65-F5344CB8AC3E}">
        <p14:creationId xmlns:p14="http://schemas.microsoft.com/office/powerpoint/2010/main" val="954074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30E80B30-5FAB-4A35-B9BB-C64CB869DCF4}" type="datetimeFigureOut">
              <a:rPr lang="fr-FR" smtClean="0"/>
              <a:t>31/05/2014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351DBCE-4C02-40FB-9493-AEB6346525BC}" type="slidenum">
              <a:rPr lang="fr-FR" smtClean="0"/>
              <a:t>‹#›</a:t>
            </a:fld>
            <a:endParaRPr lang="fr-FR"/>
          </a:p>
        </p:txBody>
      </p:sp>
    </p:spTree>
    <p:extLst>
      <p:ext uri="{BB962C8B-B14F-4D97-AF65-F5344CB8AC3E}">
        <p14:creationId xmlns:p14="http://schemas.microsoft.com/office/powerpoint/2010/main" val="262799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E80B30-5FAB-4A35-B9BB-C64CB869DCF4}" type="datetimeFigureOut">
              <a:rPr lang="fr-FR" smtClean="0"/>
              <a:t>31/05/2014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351DBCE-4C02-40FB-9493-AEB6346525BC}" type="slidenum">
              <a:rPr lang="fr-FR" smtClean="0"/>
              <a:t>‹#›</a:t>
            </a:fld>
            <a:endParaRPr lang="fr-FR"/>
          </a:p>
        </p:txBody>
      </p:sp>
    </p:spTree>
    <p:extLst>
      <p:ext uri="{BB962C8B-B14F-4D97-AF65-F5344CB8AC3E}">
        <p14:creationId xmlns:p14="http://schemas.microsoft.com/office/powerpoint/2010/main" val="2513291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80B30-5FAB-4A35-B9BB-C64CB869DCF4}" type="datetimeFigureOut">
              <a:rPr lang="fr-FR" smtClean="0"/>
              <a:t>31/05/2014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351DBCE-4C02-40FB-9493-AEB6346525BC}" type="slidenum">
              <a:rPr lang="fr-FR" smtClean="0"/>
              <a:t>‹#›</a:t>
            </a:fld>
            <a:endParaRPr lang="fr-FR"/>
          </a:p>
        </p:txBody>
      </p:sp>
    </p:spTree>
    <p:extLst>
      <p:ext uri="{BB962C8B-B14F-4D97-AF65-F5344CB8AC3E}">
        <p14:creationId xmlns:p14="http://schemas.microsoft.com/office/powerpoint/2010/main" val="3918478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80B30-5FAB-4A35-B9BB-C64CB869DCF4}" type="datetimeFigureOut">
              <a:rPr lang="fr-FR" smtClean="0"/>
              <a:t>31/05/2014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351DBCE-4C02-40FB-9493-AEB6346525BC}" type="slidenum">
              <a:rPr lang="fr-FR" smtClean="0"/>
              <a:t>‹#›</a:t>
            </a:fld>
            <a:endParaRPr lang="fr-FR"/>
          </a:p>
        </p:txBody>
      </p:sp>
    </p:spTree>
    <p:extLst>
      <p:ext uri="{BB962C8B-B14F-4D97-AF65-F5344CB8AC3E}">
        <p14:creationId xmlns:p14="http://schemas.microsoft.com/office/powerpoint/2010/main" val="1859165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80B30-5FAB-4A35-B9BB-C64CB869DCF4}" type="datetimeFigureOut">
              <a:rPr lang="fr-FR" smtClean="0"/>
              <a:t>31/05/2014</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1DBCE-4C02-40FB-9493-AEB6346525BC}" type="slidenum">
              <a:rPr lang="fr-FR" smtClean="0"/>
              <a:t>‹#›</a:t>
            </a:fld>
            <a:endParaRPr lang="fr-FR"/>
          </a:p>
        </p:txBody>
      </p:sp>
    </p:spTree>
    <p:extLst>
      <p:ext uri="{BB962C8B-B14F-4D97-AF65-F5344CB8AC3E}">
        <p14:creationId xmlns:p14="http://schemas.microsoft.com/office/powerpoint/2010/main" val="274472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609600" y="274637"/>
            <a:ext cx="10972800" cy="1143200"/>
          </a:xfrm>
          <a:prstGeom prst="rect">
            <a:avLst/>
          </a:prstGeom>
        </p:spPr>
        <p:txBody>
          <a:bodyPr lIns="91425" tIns="91425" rIns="91425" bIns="91425" anchor="b" anchorCtr="0"/>
          <a:lstStyle>
            <a:lvl1pPr marL="0" rtl="0">
              <a:spcBef>
                <a:spcPts val="0"/>
              </a:spcBef>
              <a:buClr>
                <a:schemeClr val="accent1"/>
              </a:buClr>
              <a:buSzPct val="100000"/>
              <a:buNone/>
              <a:defRPr sz="3600" b="1">
                <a:solidFill>
                  <a:schemeClr val="accent1"/>
                </a:solidFill>
              </a:defRPr>
            </a:lvl1pPr>
            <a:lvl2pPr marL="0" indent="228600" rtl="0">
              <a:spcBef>
                <a:spcPts val="0"/>
              </a:spcBef>
              <a:buClr>
                <a:schemeClr val="accent1"/>
              </a:buClr>
              <a:buSzPct val="100000"/>
              <a:buNone/>
              <a:defRPr sz="3600" b="1">
                <a:solidFill>
                  <a:schemeClr val="accent1"/>
                </a:solidFill>
              </a:defRPr>
            </a:lvl2pPr>
            <a:lvl3pPr marL="0" indent="228600" rtl="0">
              <a:spcBef>
                <a:spcPts val="0"/>
              </a:spcBef>
              <a:buClr>
                <a:schemeClr val="accent1"/>
              </a:buClr>
              <a:buSzPct val="100000"/>
              <a:buNone/>
              <a:defRPr sz="3600" b="1">
                <a:solidFill>
                  <a:schemeClr val="accent1"/>
                </a:solidFill>
              </a:defRPr>
            </a:lvl3pPr>
            <a:lvl4pPr marL="0" indent="228600" rtl="0">
              <a:spcBef>
                <a:spcPts val="0"/>
              </a:spcBef>
              <a:buClr>
                <a:schemeClr val="accent1"/>
              </a:buClr>
              <a:buSzPct val="100000"/>
              <a:buNone/>
              <a:defRPr sz="3600" b="1">
                <a:solidFill>
                  <a:schemeClr val="accent1"/>
                </a:solidFill>
              </a:defRPr>
            </a:lvl4pPr>
            <a:lvl5pPr marL="0" indent="228600" rtl="0">
              <a:spcBef>
                <a:spcPts val="0"/>
              </a:spcBef>
              <a:buClr>
                <a:schemeClr val="accent1"/>
              </a:buClr>
              <a:buSzPct val="100000"/>
              <a:buNone/>
              <a:defRPr sz="3600" b="1">
                <a:solidFill>
                  <a:schemeClr val="accent1"/>
                </a:solidFill>
              </a:defRPr>
            </a:lvl5pPr>
            <a:lvl6pPr marL="0" indent="228600" rtl="0">
              <a:spcBef>
                <a:spcPts val="0"/>
              </a:spcBef>
              <a:buClr>
                <a:schemeClr val="accent1"/>
              </a:buClr>
              <a:buSzPct val="100000"/>
              <a:buNone/>
              <a:defRPr sz="3600" b="1">
                <a:solidFill>
                  <a:schemeClr val="accent1"/>
                </a:solidFill>
              </a:defRPr>
            </a:lvl6pPr>
            <a:lvl7pPr marL="0" indent="228600" rtl="0">
              <a:spcBef>
                <a:spcPts val="0"/>
              </a:spcBef>
              <a:buClr>
                <a:schemeClr val="accent1"/>
              </a:buClr>
              <a:buSzPct val="100000"/>
              <a:buNone/>
              <a:defRPr sz="3600" b="1">
                <a:solidFill>
                  <a:schemeClr val="accent1"/>
                </a:solidFill>
              </a:defRPr>
            </a:lvl7pPr>
            <a:lvl8pPr marL="0" indent="228600" rtl="0">
              <a:spcBef>
                <a:spcPts val="0"/>
              </a:spcBef>
              <a:buClr>
                <a:schemeClr val="accent1"/>
              </a:buClr>
              <a:buSzPct val="100000"/>
              <a:buNone/>
              <a:defRPr sz="3600" b="1">
                <a:solidFill>
                  <a:schemeClr val="accent1"/>
                </a:solidFill>
              </a:defRPr>
            </a:lvl8pPr>
            <a:lvl9pPr marL="0" indent="228600" rtl="0">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609600" y="1600201"/>
            <a:ext cx="10972800" cy="4967599"/>
          </a:xfrm>
          <a:prstGeom prst="rect">
            <a:avLst/>
          </a:prstGeom>
        </p:spPr>
        <p:txBody>
          <a:bodyPr lIns="91425" tIns="91425" rIns="91425" bIns="91425" anchor="t" anchorCtr="0"/>
          <a:lstStyle>
            <a:lvl1pPr marL="342900" indent="-152400" rtl="0">
              <a:spcBef>
                <a:spcPts val="600"/>
              </a:spcBef>
              <a:buClr>
                <a:schemeClr val="dk1"/>
              </a:buClr>
              <a:buSzPct val="100000"/>
              <a:defRPr sz="3000">
                <a:solidFill>
                  <a:schemeClr val="dk1"/>
                </a:solidFill>
              </a:defRPr>
            </a:lvl1pPr>
            <a:lvl2pPr marL="742950" indent="-133350" rtl="0">
              <a:spcBef>
                <a:spcPts val="480"/>
              </a:spcBef>
              <a:buClr>
                <a:schemeClr val="dk1"/>
              </a:buClr>
              <a:buSzPct val="100000"/>
              <a:defRPr sz="2400">
                <a:solidFill>
                  <a:schemeClr val="dk1"/>
                </a:solidFill>
              </a:defRPr>
            </a:lvl2pPr>
            <a:lvl3pPr marL="1143000" indent="-76200" rtl="0">
              <a:spcBef>
                <a:spcPts val="480"/>
              </a:spcBef>
              <a:buClr>
                <a:schemeClr val="dk1"/>
              </a:buClr>
              <a:buSzPct val="100000"/>
              <a:defRPr sz="2400">
                <a:solidFill>
                  <a:schemeClr val="dk1"/>
                </a:solidFill>
              </a:defRPr>
            </a:lvl3pPr>
            <a:lvl4pPr marL="1600200" indent="-114300" rtl="0">
              <a:spcBef>
                <a:spcPts val="360"/>
              </a:spcBef>
              <a:buClr>
                <a:schemeClr val="dk1"/>
              </a:buClr>
              <a:buSzPct val="100000"/>
              <a:defRPr sz="1800">
                <a:solidFill>
                  <a:schemeClr val="dk1"/>
                </a:solidFill>
              </a:defRPr>
            </a:lvl4pPr>
            <a:lvl5pPr marL="2057400" indent="-114300" rtl="0">
              <a:spcBef>
                <a:spcPts val="360"/>
              </a:spcBef>
              <a:buClr>
                <a:schemeClr val="dk1"/>
              </a:buClr>
              <a:buSzPct val="100000"/>
              <a:defRPr sz="1800">
                <a:solidFill>
                  <a:schemeClr val="dk1"/>
                </a:solidFill>
              </a:defRPr>
            </a:lvl5pPr>
            <a:lvl6pPr marL="2514600" indent="-114300" rtl="0">
              <a:spcBef>
                <a:spcPts val="360"/>
              </a:spcBef>
              <a:buClr>
                <a:schemeClr val="dk1"/>
              </a:buClr>
              <a:buSzPct val="100000"/>
              <a:defRPr sz="1800">
                <a:solidFill>
                  <a:schemeClr val="dk1"/>
                </a:solidFill>
              </a:defRPr>
            </a:lvl6pPr>
            <a:lvl7pPr marL="2971800" indent="-114300" rtl="0">
              <a:spcBef>
                <a:spcPts val="360"/>
              </a:spcBef>
              <a:buClr>
                <a:schemeClr val="dk1"/>
              </a:buClr>
              <a:buSzPct val="100000"/>
              <a:defRPr sz="1800">
                <a:solidFill>
                  <a:schemeClr val="dk1"/>
                </a:solidFill>
              </a:defRPr>
            </a:lvl7pPr>
            <a:lvl8pPr marL="3429000" indent="-114300" rtl="0">
              <a:spcBef>
                <a:spcPts val="360"/>
              </a:spcBef>
              <a:buClr>
                <a:schemeClr val="dk1"/>
              </a:buClr>
              <a:buSzPct val="100000"/>
              <a:defRPr sz="1800">
                <a:solidFill>
                  <a:schemeClr val="dk1"/>
                </a:solidFill>
              </a:defRPr>
            </a:lvl8pPr>
            <a:lvl9pPr marL="3886200" indent="-114300" rtl="0">
              <a:spcBef>
                <a:spcPts val="360"/>
              </a:spcBef>
              <a:buClr>
                <a:schemeClr val="dk1"/>
              </a:buClr>
              <a:buSzPct val="100000"/>
              <a:defRPr sz="1800">
                <a:solidFill>
                  <a:schemeClr val="dk1"/>
                </a:solidFill>
              </a:defRPr>
            </a:lvl9pPr>
          </a:lstStyle>
          <a:p>
            <a:endParaRPr/>
          </a:p>
        </p:txBody>
      </p:sp>
      <p:cxnSp>
        <p:nvCxnSpPr>
          <p:cNvPr id="7" name="Shape 7"/>
          <p:cNvCxnSpPr/>
          <p:nvPr/>
        </p:nvCxnSpPr>
        <p:spPr>
          <a:xfrm>
            <a:off x="609600" y="6697679"/>
            <a:ext cx="10972800" cy="0"/>
          </a:xfrm>
          <a:prstGeom prst="straightConnector1">
            <a:avLst/>
          </a:prstGeom>
          <a:noFill/>
          <a:ln w="50800" cap="flat">
            <a:solidFill>
              <a:schemeClr val="lt2"/>
            </a:solidFill>
            <a:prstDash val="solid"/>
            <a:round/>
            <a:headEnd type="none" w="med" len="med"/>
            <a:tailEnd type="none" w="med" len="med"/>
          </a:ln>
        </p:spPr>
      </p:cxnSp>
    </p:spTree>
    <p:extLst>
      <p:ext uri="{BB962C8B-B14F-4D97-AF65-F5344CB8AC3E}">
        <p14:creationId xmlns:p14="http://schemas.microsoft.com/office/powerpoint/2010/main" val="63823491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www.shazam.com/company"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leroymerlin.fr/v3/p/produits/carrelage-parquet-sol-souple/parquet-stratifie-et-plancher/echantillon-de-parquet-l1308222195"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meilleurvendeur.com/conseil-achat/155"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lepoint.fr/high-tech-internet/ophone-recevez-des-odeurs-par-sms-19-05-2014-1825164_47.php"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enviedusud.com/magasin-concept.php"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lille.alerteapero.com/"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miliboo.com/uptoyou/?part=84&amp;gclid=CLfCsP2ai74CFZShtAodpR8ADA"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off.tv/"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fr.wikipedia.org/wiki/Site_de_rencontres_sur_Internet#Histoire_des_sites_de_rencontre"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rowenta-naturalis.fr/"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ecoloinfo.com/2012/01/09/detox-10-bonnes-raisons-de-boire-de-laloe-vera/"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lemonde.fr/technologies/article/2013/12/02/des-paquets-livres-par-drones-d-ici-cinq-ans_3523489_651865.html"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visa.fr/les-innovations/paiement-sans-contact/"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marmiton.org/recettes/recette_lasagnes-au-miel-et-aux-pistaches-de-lili_25567.aspx"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kickstarter.com/"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espaceagro.co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domyos.fr/clubs"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trnd.com/fr/p/paysan-breton-madame-loik/infos-sur-le-projet/"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handicap-international.fr/je-soutiens/acheter-solidaire/4/index.html"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villeneuve.zodio.fr/ateliers"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appadvice.com/applists/show/apps-for-vegs"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free.fr/adsl/index.html"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ryanair.com/ma/"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oculusvr.com/"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sortiraparis.com/loisirs/shopping-mode/articles/66781-ikea-invente-la-premiere-salle-de-bain-live-sur-un-panneau-publicitaire"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lasergroup.eu/fr/laser-lab/loeil-laser/e-potager"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huiles-et-sens.com/showdefine.php/massages-aux-huiles-essentielles"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www.ford.com/technology/sync/"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tore.steampowered.com/?l=french"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pronostiquez.carrefour.fr/?xtor=SEC-209-GOO-%5bTVremboursee%5d-s-jeux%20gratuit%20foot&amp;ectrans=1&amp;gclid=COvVjdSwvb4CFfShtAodnm4AP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mymms.fr/"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Shape 545"/>
          <p:cNvSpPr txBox="1">
            <a:spLocks noGrp="1"/>
          </p:cNvSpPr>
          <p:nvPr>
            <p:ph type="ctrTitle"/>
          </p:nvPr>
        </p:nvSpPr>
        <p:spPr>
          <a:xfrm>
            <a:off x="609600" y="958945"/>
            <a:ext cx="10972800" cy="4012800"/>
          </a:xfrm>
          <a:prstGeom prst="rect">
            <a:avLst/>
          </a:prstGeom>
        </p:spPr>
        <p:txBody>
          <a:bodyPr lIns="121900" tIns="121900" rIns="121900" bIns="121900" anchor="t" anchorCtr="0">
            <a:noAutofit/>
          </a:bodyPr>
          <a:lstStyle/>
          <a:p>
            <a:pPr algn="ctr"/>
            <a:r>
              <a:rPr lang="fr" u="sng" dirty="0">
                <a:latin typeface="Georgia" panose="02040502050405020303" pitchFamily="18" charset="0"/>
                <a:ea typeface="Righteous"/>
                <a:cs typeface="Righteous"/>
                <a:sym typeface="Righteous"/>
              </a:rPr>
              <a:t>PARTIE 2 </a:t>
            </a:r>
          </a:p>
          <a:p>
            <a:pPr algn="ctr"/>
            <a:endParaRPr sz="4800" u="sng" dirty="0">
              <a:latin typeface="Righteous"/>
              <a:ea typeface="Righteous"/>
              <a:cs typeface="Righteous"/>
              <a:sym typeface="Righteous"/>
            </a:endParaRPr>
          </a:p>
          <a:p>
            <a:pPr algn="ctr"/>
            <a:r>
              <a:rPr lang="fr" sz="6400" b="0" i="1" dirty="0">
                <a:latin typeface="Trebuchet MS" panose="020B0603020202020204" pitchFamily="34" charset="0"/>
                <a:ea typeface="Righteous"/>
                <a:cs typeface="Righteous"/>
                <a:sym typeface="Righteous"/>
              </a:rPr>
              <a:t>La roue de créativité</a:t>
            </a:r>
          </a:p>
        </p:txBody>
      </p:sp>
    </p:spTree>
    <p:extLst>
      <p:ext uri="{BB962C8B-B14F-4D97-AF65-F5344CB8AC3E}">
        <p14:creationId xmlns:p14="http://schemas.microsoft.com/office/powerpoint/2010/main" val="865522498"/>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graphicFrame>
        <p:nvGraphicFramePr>
          <p:cNvPr id="603" name="Shape 603"/>
          <p:cNvGraphicFramePr/>
          <p:nvPr/>
        </p:nvGraphicFramePr>
        <p:xfrm>
          <a:off x="774533" y="1381034"/>
          <a:ext cx="10885267" cy="4471733"/>
        </p:xfrm>
        <a:graphic>
          <a:graphicData uri="http://schemas.openxmlformats.org/drawingml/2006/table">
            <a:tbl>
              <a:tblPr>
                <a:noFill/>
              </a:tblPr>
              <a:tblGrid>
                <a:gridCol w="10885267"/>
              </a:tblGrid>
              <a:tr h="1563600">
                <a:tc>
                  <a:txBody>
                    <a:bodyPr/>
                    <a:lstStyle/>
                    <a:p>
                      <a:pPr lvl="0" rtl="0">
                        <a:spcBef>
                          <a:spcPts val="600"/>
                        </a:spcBef>
                        <a:buNone/>
                      </a:pPr>
                      <a:r>
                        <a:rPr lang="fr" sz="2400" i="1" u="sng">
                          <a:solidFill>
                            <a:srgbClr val="E06666"/>
                          </a:solidFill>
                        </a:rPr>
                        <a:t>Exemple: </a:t>
                      </a:r>
                    </a:p>
                    <a:p>
                      <a:pPr lvl="0" rtl="0">
                        <a:spcBef>
                          <a:spcPts val="600"/>
                        </a:spcBef>
                        <a:buNone/>
                      </a:pPr>
                      <a:r>
                        <a:rPr lang="fr" sz="1600">
                          <a:solidFill>
                            <a:schemeClr val="dk1"/>
                          </a:solidFill>
                        </a:rPr>
                        <a:t>Shazam est une application pour smartphone qui permet d’enregistrer les musiques entendues et d’en trouver le titre et l’interprète. Les utilisateurs peuvent ainsi retrouver leur chanson préférée.</a:t>
                      </a:r>
                    </a:p>
                    <a:p>
                      <a:pPr lvl="0" rtl="0">
                        <a:spcBef>
                          <a:spcPts val="0"/>
                        </a:spcBef>
                        <a:buNone/>
                      </a:pPr>
                      <a:endParaRPr sz="1600">
                        <a:solidFill>
                          <a:schemeClr val="dk1"/>
                        </a:solidFill>
                      </a:endParaRP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563600">
                <a:tc>
                  <a:txBody>
                    <a:bodyPr/>
                    <a:lstStyle/>
                    <a:p>
                      <a:pPr lvl="0" rtl="0">
                        <a:spcBef>
                          <a:spcPts val="600"/>
                        </a:spcBef>
                        <a:buNone/>
                      </a:pPr>
                      <a:r>
                        <a:rPr lang="fr" sz="2400" i="1" u="sng">
                          <a:solidFill>
                            <a:srgbClr val="E06666"/>
                          </a:solidFill>
                        </a:rPr>
                        <a:t>La pépite :</a:t>
                      </a:r>
                      <a:r>
                        <a:rPr lang="fr" sz="1600">
                          <a:solidFill>
                            <a:srgbClr val="E06666"/>
                          </a:solidFill>
                        </a:rPr>
                        <a:t> </a:t>
                      </a:r>
                    </a:p>
                    <a:p>
                      <a:pPr lvl="0" rtl="0">
                        <a:spcBef>
                          <a:spcPts val="600"/>
                        </a:spcBef>
                        <a:buNone/>
                      </a:pPr>
                      <a:r>
                        <a:rPr lang="fr" sz="1600">
                          <a:solidFill>
                            <a:schemeClr val="dk1"/>
                          </a:solidFill>
                        </a:rPr>
                        <a:t>Enregistrer un son et le faire correspondre à une musique.</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44533">
                <a:tc>
                  <a:txBody>
                    <a:bodyPr/>
                    <a:lstStyle/>
                    <a:p>
                      <a:pPr lvl="0" rtl="0">
                        <a:spcBef>
                          <a:spcPts val="600"/>
                        </a:spcBef>
                        <a:buNone/>
                      </a:pPr>
                      <a:r>
                        <a:rPr lang="fr" sz="2400" i="1" u="sng">
                          <a:solidFill>
                            <a:srgbClr val="E06666"/>
                          </a:solidFill>
                        </a:rPr>
                        <a:t>Idée :</a:t>
                      </a:r>
                    </a:p>
                    <a:p>
                      <a:pPr lvl="0" rtl="0">
                        <a:spcBef>
                          <a:spcPts val="600"/>
                        </a:spcBef>
                        <a:buNone/>
                      </a:pPr>
                      <a:r>
                        <a:rPr lang="fr" sz="1600">
                          <a:solidFill>
                            <a:schemeClr val="dk1"/>
                          </a:solidFill>
                        </a:rPr>
                        <a:t>Créer une application qui permettrait d’enregistrer les bruits d’un environnement et de les harmoniser pour créer une musique, sur la base de musique existante.</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604" name="Shape 604"/>
          <p:cNvGraphicFramePr/>
          <p:nvPr/>
        </p:nvGraphicFramePr>
        <p:xfrm>
          <a:off x="6853867" y="650933"/>
          <a:ext cx="4805933" cy="731480"/>
        </p:xfrm>
        <a:graphic>
          <a:graphicData uri="http://schemas.openxmlformats.org/drawingml/2006/table">
            <a:tbl>
              <a:tblPr>
                <a:noFill/>
              </a:tblPr>
              <a:tblGrid>
                <a:gridCol w="4805933"/>
              </a:tblGrid>
              <a:tr h="731480">
                <a:tc>
                  <a:txBody>
                    <a:bodyPr/>
                    <a:lstStyle/>
                    <a:p>
                      <a:pPr lvl="0" algn="r" rtl="0">
                        <a:spcBef>
                          <a:spcPts val="0"/>
                        </a:spcBef>
                        <a:buNone/>
                      </a:pPr>
                      <a:r>
                        <a:rPr lang="fr" sz="3200" b="1">
                          <a:solidFill>
                            <a:srgbClr val="B7B7B7"/>
                          </a:solidFill>
                        </a:rPr>
                        <a:t>Son, bruit &amp; image</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605" name="Shape 605"/>
          <p:cNvSpPr txBox="1"/>
          <p:nvPr/>
        </p:nvSpPr>
        <p:spPr>
          <a:xfrm>
            <a:off x="8623401" y="6214734"/>
            <a:ext cx="3221199" cy="328799"/>
          </a:xfrm>
          <a:prstGeom prst="rect">
            <a:avLst/>
          </a:prstGeom>
        </p:spPr>
        <p:txBody>
          <a:bodyPr lIns="121900" tIns="121900" rIns="121900" bIns="121900" anchor="t" anchorCtr="0">
            <a:noAutofit/>
          </a:bodyPr>
          <a:lstStyle/>
          <a:p>
            <a:r>
              <a:rPr lang="fr" sz="1467" i="1" u="sng">
                <a:solidFill>
                  <a:schemeClr val="hlink"/>
                </a:solidFill>
                <a:hlinkClick r:id="rId3"/>
              </a:rPr>
              <a:t>http://www.shazam.com/company</a:t>
            </a:r>
            <a:r>
              <a:rPr lang="fr" sz="1467" i="1"/>
              <a:t> </a:t>
            </a:r>
          </a:p>
        </p:txBody>
      </p:sp>
    </p:spTree>
    <p:extLst>
      <p:ext uri="{BB962C8B-B14F-4D97-AF65-F5344CB8AC3E}">
        <p14:creationId xmlns:p14="http://schemas.microsoft.com/office/powerpoint/2010/main" val="384531452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3"/>
                                        </p:tgtEl>
                                        <p:attrNameLst>
                                          <p:attrName>style.visibility</p:attrName>
                                        </p:attrNameLst>
                                      </p:cBhvr>
                                      <p:to>
                                        <p:strVal val="visible"/>
                                      </p:to>
                                    </p:set>
                                    <p:animEffect transition="in" filter="fade">
                                      <p:cBhvr>
                                        <p:cTn id="7" dur="1000"/>
                                        <p:tgtEl>
                                          <p:spTgt spid="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graphicFrame>
        <p:nvGraphicFramePr>
          <p:cNvPr id="610" name="Shape 610"/>
          <p:cNvGraphicFramePr/>
          <p:nvPr/>
        </p:nvGraphicFramePr>
        <p:xfrm>
          <a:off x="774533" y="1177833"/>
          <a:ext cx="10885267" cy="4923448"/>
        </p:xfrm>
        <a:graphic>
          <a:graphicData uri="http://schemas.openxmlformats.org/drawingml/2006/table">
            <a:tbl>
              <a:tblPr>
                <a:noFill/>
              </a:tblPr>
              <a:tblGrid>
                <a:gridCol w="10885267"/>
              </a:tblGrid>
              <a:tr h="1563600">
                <a:tc>
                  <a:txBody>
                    <a:bodyPr/>
                    <a:lstStyle/>
                    <a:p>
                      <a:pPr lvl="0" rtl="0">
                        <a:spcBef>
                          <a:spcPts val="600"/>
                        </a:spcBef>
                        <a:buNone/>
                      </a:pPr>
                      <a:r>
                        <a:rPr lang="fr" sz="2400" i="1" u="sng">
                          <a:solidFill>
                            <a:srgbClr val="E06666"/>
                          </a:solidFill>
                        </a:rPr>
                        <a:t>Exemple: </a:t>
                      </a:r>
                    </a:p>
                    <a:p>
                      <a:pPr lvl="0" rtl="0">
                        <a:spcBef>
                          <a:spcPts val="600"/>
                        </a:spcBef>
                        <a:buNone/>
                      </a:pPr>
                      <a:r>
                        <a:rPr lang="fr" sz="1600">
                          <a:solidFill>
                            <a:schemeClr val="dk1"/>
                          </a:solidFill>
                        </a:rPr>
                        <a:t>Leroy Merlin offre la possibilité à ses clients de toucher les textures des moquettes, tapisseries, tapis afin qu’il constate lui même la qualité des produits.</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563600">
                <a:tc>
                  <a:txBody>
                    <a:bodyPr/>
                    <a:lstStyle/>
                    <a:p>
                      <a:pPr lvl="0" rtl="0">
                        <a:spcBef>
                          <a:spcPts val="600"/>
                        </a:spcBef>
                        <a:buNone/>
                      </a:pPr>
                      <a:r>
                        <a:rPr lang="fr" sz="2400" i="1" u="sng">
                          <a:solidFill>
                            <a:srgbClr val="E06666"/>
                          </a:solidFill>
                        </a:rPr>
                        <a:t>La pépite :</a:t>
                      </a:r>
                    </a:p>
                    <a:p>
                      <a:pPr lvl="0" rtl="0">
                        <a:spcBef>
                          <a:spcPts val="600"/>
                        </a:spcBef>
                        <a:buNone/>
                      </a:pPr>
                      <a:r>
                        <a:rPr lang="fr" sz="1600">
                          <a:solidFill>
                            <a:schemeClr val="dk1"/>
                          </a:solidFill>
                        </a:rPr>
                        <a:t>Mettre à disposition des échantillons pour juger de  la qualité et des couleurs.</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796248">
                <a:tc>
                  <a:txBody>
                    <a:bodyPr/>
                    <a:lstStyle/>
                    <a:p>
                      <a:pPr lvl="0" rtl="0">
                        <a:spcBef>
                          <a:spcPts val="600"/>
                        </a:spcBef>
                        <a:buNone/>
                      </a:pPr>
                      <a:r>
                        <a:rPr lang="fr" sz="2400" i="1" u="sng">
                          <a:solidFill>
                            <a:srgbClr val="E06666"/>
                          </a:solidFill>
                        </a:rPr>
                        <a:t>Idée :</a:t>
                      </a:r>
                    </a:p>
                    <a:p>
                      <a:pPr marL="0" lvl="0" indent="0" rtl="0">
                        <a:lnSpc>
                          <a:spcPct val="115000"/>
                        </a:lnSpc>
                        <a:spcBef>
                          <a:spcPts val="0"/>
                        </a:spcBef>
                        <a:buNone/>
                      </a:pPr>
                      <a:r>
                        <a:rPr lang="fr" sz="1600">
                          <a:solidFill>
                            <a:schemeClr val="dk1"/>
                          </a:solidFill>
                        </a:rPr>
                        <a:t>Automatiser une armoire, reliée à une tablette, rassemblant tous les produits du magasin sous forme d’échantillon. Celle-ci permettrait au client de sélectionner directement ses produits, en fonction de ses goûts en matière de forme, couleur et texture, sans être obligé de faire tous les rayons.</a:t>
                      </a:r>
                    </a:p>
                    <a:p>
                      <a:pPr lvl="0" rtl="0">
                        <a:spcBef>
                          <a:spcPts val="600"/>
                        </a:spcBef>
                        <a:buNone/>
                      </a:pPr>
                      <a:endParaRPr sz="1600">
                        <a:solidFill>
                          <a:schemeClr val="dk1"/>
                        </a:solidFill>
                      </a:endParaRP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611" name="Shape 611"/>
          <p:cNvGraphicFramePr/>
          <p:nvPr/>
        </p:nvGraphicFramePr>
        <p:xfrm>
          <a:off x="6960067" y="447733"/>
          <a:ext cx="4699733" cy="731480"/>
        </p:xfrm>
        <a:graphic>
          <a:graphicData uri="http://schemas.openxmlformats.org/drawingml/2006/table">
            <a:tbl>
              <a:tblPr>
                <a:noFill/>
              </a:tblPr>
              <a:tblGrid>
                <a:gridCol w="4699733"/>
              </a:tblGrid>
              <a:tr h="731480">
                <a:tc>
                  <a:txBody>
                    <a:bodyPr/>
                    <a:lstStyle/>
                    <a:p>
                      <a:pPr lvl="0" algn="r" rtl="0">
                        <a:spcBef>
                          <a:spcPts val="0"/>
                        </a:spcBef>
                        <a:buNone/>
                      </a:pPr>
                      <a:r>
                        <a:rPr lang="fr" sz="3200" b="1">
                          <a:solidFill>
                            <a:srgbClr val="B7B7B7"/>
                          </a:solidFill>
                        </a:rPr>
                        <a:t>Toucher et texture</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612" name="Shape 612"/>
          <p:cNvSpPr txBox="1"/>
          <p:nvPr/>
        </p:nvSpPr>
        <p:spPr>
          <a:xfrm>
            <a:off x="5327915" y="6117299"/>
            <a:ext cx="6624736" cy="430400"/>
          </a:xfrm>
          <a:prstGeom prst="rect">
            <a:avLst/>
          </a:prstGeom>
        </p:spPr>
        <p:txBody>
          <a:bodyPr lIns="121900" tIns="121900" rIns="121900" bIns="121900" anchor="t" anchorCtr="0">
            <a:noAutofit/>
          </a:bodyPr>
          <a:lstStyle/>
          <a:p>
            <a:r>
              <a:rPr lang="fr" sz="1467" i="1" u="sng" dirty="0">
                <a:solidFill>
                  <a:schemeClr val="hlink"/>
                </a:solidFill>
                <a:hlinkClick r:id="rId3"/>
              </a:rPr>
              <a:t>http://www.leroymerlin.fr/v3/p/produits/carrelage-parquet-sol-souple/parquet-stratifie-et-plancher/echantillon-de-parquet-l1308222195</a:t>
            </a:r>
            <a:r>
              <a:rPr lang="fr" sz="1467" i="1" dirty="0"/>
              <a:t> </a:t>
            </a:r>
          </a:p>
        </p:txBody>
      </p:sp>
    </p:spTree>
    <p:extLst>
      <p:ext uri="{BB962C8B-B14F-4D97-AF65-F5344CB8AC3E}">
        <p14:creationId xmlns:p14="http://schemas.microsoft.com/office/powerpoint/2010/main" val="93703134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0"/>
                                        </p:tgtEl>
                                        <p:attrNameLst>
                                          <p:attrName>style.visibility</p:attrName>
                                        </p:attrNameLst>
                                      </p:cBhvr>
                                      <p:to>
                                        <p:strVal val="visible"/>
                                      </p:to>
                                    </p:set>
                                    <p:animEffect transition="in" filter="fade">
                                      <p:cBhvr>
                                        <p:cTn id="7" dur="1000"/>
                                        <p:tgtEl>
                                          <p:spTgt spid="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graphicFrame>
        <p:nvGraphicFramePr>
          <p:cNvPr id="617" name="Shape 617"/>
          <p:cNvGraphicFramePr/>
          <p:nvPr/>
        </p:nvGraphicFramePr>
        <p:xfrm>
          <a:off x="774533" y="1177834"/>
          <a:ext cx="10885267" cy="4471733"/>
        </p:xfrm>
        <a:graphic>
          <a:graphicData uri="http://schemas.openxmlformats.org/drawingml/2006/table">
            <a:tbl>
              <a:tblPr>
                <a:noFill/>
              </a:tblPr>
              <a:tblGrid>
                <a:gridCol w="10885267"/>
              </a:tblGrid>
              <a:tr h="1563600">
                <a:tc>
                  <a:txBody>
                    <a:bodyPr/>
                    <a:lstStyle/>
                    <a:p>
                      <a:pPr lvl="0" rtl="0">
                        <a:spcBef>
                          <a:spcPts val="600"/>
                        </a:spcBef>
                        <a:buNone/>
                      </a:pPr>
                      <a:r>
                        <a:rPr lang="fr" sz="2400" i="1" u="sng">
                          <a:solidFill>
                            <a:srgbClr val="E06666"/>
                          </a:solidFill>
                        </a:rPr>
                        <a:t>Exemple: </a:t>
                      </a:r>
                    </a:p>
                    <a:p>
                      <a:pPr marL="0" marR="0" lvl="0" indent="0" algn="l" rtl="0">
                        <a:lnSpc>
                          <a:spcPct val="100000"/>
                        </a:lnSpc>
                        <a:spcBef>
                          <a:spcPts val="600"/>
                        </a:spcBef>
                        <a:spcAft>
                          <a:spcPts val="0"/>
                        </a:spcAft>
                        <a:buNone/>
                      </a:pPr>
                      <a:r>
                        <a:rPr lang="fr" sz="1600">
                          <a:solidFill>
                            <a:schemeClr val="dk1"/>
                          </a:solidFill>
                        </a:rPr>
                        <a:t>Les magasins Abercombie&amp;Fitch diffusent leur propre parfum dans leur point de vente, dans le but de créer une ambiance et une odeur propre à l’enseigne. Cela permet d’agir sur la mémoire olfactive des clients.</a:t>
                      </a:r>
                    </a:p>
                    <a:p>
                      <a:pPr marL="0" marR="0" lvl="0" indent="0" algn="l" rtl="0">
                        <a:lnSpc>
                          <a:spcPct val="100000"/>
                        </a:lnSpc>
                        <a:spcBef>
                          <a:spcPts val="600"/>
                        </a:spcBef>
                        <a:spcAft>
                          <a:spcPts val="0"/>
                        </a:spcAft>
                        <a:buNone/>
                      </a:pPr>
                      <a:r>
                        <a:rPr lang="fr" sz="1600">
                          <a:solidFill>
                            <a:schemeClr val="dk1"/>
                          </a:solidFill>
                        </a:rPr>
                        <a:t>D’autre part, l’O-Phone, toute nouvelle technologie vient d’être créée. Il s’agit d’odeur envoyé par SMS à son interlocuteur. </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563600">
                <a:tc>
                  <a:txBody>
                    <a:bodyPr/>
                    <a:lstStyle/>
                    <a:p>
                      <a:pPr lvl="0" rtl="0">
                        <a:spcBef>
                          <a:spcPts val="600"/>
                        </a:spcBef>
                        <a:buNone/>
                      </a:pPr>
                      <a:r>
                        <a:rPr lang="fr" sz="2400" i="1" u="sng">
                          <a:solidFill>
                            <a:srgbClr val="E06666"/>
                          </a:solidFill>
                        </a:rPr>
                        <a:t>La pépite :</a:t>
                      </a:r>
                    </a:p>
                    <a:p>
                      <a:pPr marL="0" marR="0" lvl="0" indent="0" algn="l" rtl="0">
                        <a:lnSpc>
                          <a:spcPct val="100000"/>
                        </a:lnSpc>
                        <a:spcBef>
                          <a:spcPts val="600"/>
                        </a:spcBef>
                        <a:spcAft>
                          <a:spcPts val="0"/>
                        </a:spcAft>
                        <a:buClr>
                          <a:schemeClr val="dk1"/>
                        </a:buClr>
                        <a:buSzPct val="91666"/>
                        <a:buFont typeface="Arial"/>
                        <a:buNone/>
                      </a:pPr>
                      <a:r>
                        <a:rPr lang="fr" sz="1600">
                          <a:solidFill>
                            <a:schemeClr val="dk1"/>
                          </a:solidFill>
                        </a:rPr>
                        <a:t>Solliciter les sens de l’utilisateur/consommateur pour créer une ambiance particulière.</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44533">
                <a:tc>
                  <a:txBody>
                    <a:bodyPr/>
                    <a:lstStyle/>
                    <a:p>
                      <a:pPr lvl="0" rtl="0">
                        <a:spcBef>
                          <a:spcPts val="600"/>
                        </a:spcBef>
                        <a:buNone/>
                      </a:pPr>
                      <a:r>
                        <a:rPr lang="fr" sz="2400" i="1" u="sng">
                          <a:solidFill>
                            <a:srgbClr val="E06666"/>
                          </a:solidFill>
                        </a:rPr>
                        <a:t>Idée :</a:t>
                      </a:r>
                    </a:p>
                    <a:p>
                      <a:pPr marL="0" marR="0" lvl="0" indent="0" algn="l" rtl="0">
                        <a:lnSpc>
                          <a:spcPct val="100000"/>
                        </a:lnSpc>
                        <a:spcBef>
                          <a:spcPts val="600"/>
                        </a:spcBef>
                        <a:spcAft>
                          <a:spcPts val="0"/>
                        </a:spcAft>
                        <a:buNone/>
                      </a:pPr>
                      <a:r>
                        <a:rPr lang="fr" sz="1600">
                          <a:solidFill>
                            <a:schemeClr val="dk1"/>
                          </a:solidFill>
                        </a:rPr>
                        <a:t>Mettre en place un tableau animé dans les restaurants, permettant aux consommateurs de voir à quoi ressemble le plat commandé. L’odeur de leur plat serait en même temps diffusé. </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618" name="Shape 618"/>
          <p:cNvGraphicFramePr/>
          <p:nvPr/>
        </p:nvGraphicFramePr>
        <p:xfrm>
          <a:off x="6853867" y="447733"/>
          <a:ext cx="4805933" cy="731480"/>
        </p:xfrm>
        <a:graphic>
          <a:graphicData uri="http://schemas.openxmlformats.org/drawingml/2006/table">
            <a:tbl>
              <a:tblPr>
                <a:noFill/>
              </a:tblPr>
              <a:tblGrid>
                <a:gridCol w="4805933"/>
              </a:tblGrid>
              <a:tr h="731480">
                <a:tc>
                  <a:txBody>
                    <a:bodyPr/>
                    <a:lstStyle/>
                    <a:p>
                      <a:pPr lvl="0" algn="r" rtl="0">
                        <a:spcBef>
                          <a:spcPts val="0"/>
                        </a:spcBef>
                        <a:buNone/>
                      </a:pPr>
                      <a:r>
                        <a:rPr lang="fr" sz="3200" b="1">
                          <a:solidFill>
                            <a:srgbClr val="B7B7B7"/>
                          </a:solidFill>
                        </a:rPr>
                        <a:t>Odeur &amp; parfum</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619" name="Shape 619"/>
          <p:cNvSpPr txBox="1"/>
          <p:nvPr/>
        </p:nvSpPr>
        <p:spPr>
          <a:xfrm>
            <a:off x="4642934" y="5925277"/>
            <a:ext cx="7016799" cy="430400"/>
          </a:xfrm>
          <a:prstGeom prst="rect">
            <a:avLst/>
          </a:prstGeom>
        </p:spPr>
        <p:txBody>
          <a:bodyPr lIns="121900" tIns="121900" rIns="121900" bIns="121900" anchor="t" anchorCtr="0">
            <a:noAutofit/>
          </a:bodyPr>
          <a:lstStyle/>
          <a:p>
            <a:pPr algn="r"/>
            <a:r>
              <a:rPr lang="fr" sz="1467" i="1" u="sng" dirty="0">
                <a:solidFill>
                  <a:schemeClr val="hlink"/>
                </a:solidFill>
                <a:hlinkClick r:id="rId3"/>
              </a:rPr>
              <a:t>http://www.meilleurvendeur.com/conseil-achat/155</a:t>
            </a:r>
          </a:p>
          <a:p>
            <a:pPr algn="r"/>
            <a:r>
              <a:rPr lang="fr" sz="1467" i="1" u="sng" dirty="0">
                <a:solidFill>
                  <a:schemeClr val="hlink"/>
                </a:solidFill>
                <a:hlinkClick r:id="rId4"/>
              </a:rPr>
              <a:t>http://www.lepoint.fr/high-tech-internet/ophone-recevez-des-odeurs-par-sms-19-05-2014-1825164_47.php</a:t>
            </a:r>
            <a:r>
              <a:rPr lang="fr" sz="1467" i="1" dirty="0"/>
              <a:t>  </a:t>
            </a:r>
          </a:p>
        </p:txBody>
      </p:sp>
    </p:spTree>
    <p:extLst>
      <p:ext uri="{BB962C8B-B14F-4D97-AF65-F5344CB8AC3E}">
        <p14:creationId xmlns:p14="http://schemas.microsoft.com/office/powerpoint/2010/main" val="295862984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7"/>
                                        </p:tgtEl>
                                        <p:attrNameLst>
                                          <p:attrName>style.visibility</p:attrName>
                                        </p:attrNameLst>
                                      </p:cBhvr>
                                      <p:to>
                                        <p:strVal val="visible"/>
                                      </p:to>
                                    </p:set>
                                    <p:animEffect transition="in" filter="fade">
                                      <p:cBhvr>
                                        <p:cTn id="7" dur="1000"/>
                                        <p:tgtEl>
                                          <p:spTgt spid="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graphicFrame>
        <p:nvGraphicFramePr>
          <p:cNvPr id="624" name="Shape 624"/>
          <p:cNvGraphicFramePr/>
          <p:nvPr/>
        </p:nvGraphicFramePr>
        <p:xfrm>
          <a:off x="774533" y="1177834"/>
          <a:ext cx="10885267" cy="4471733"/>
        </p:xfrm>
        <a:graphic>
          <a:graphicData uri="http://schemas.openxmlformats.org/drawingml/2006/table">
            <a:tbl>
              <a:tblPr>
                <a:noFill/>
              </a:tblPr>
              <a:tblGrid>
                <a:gridCol w="10885267"/>
              </a:tblGrid>
              <a:tr h="1563600">
                <a:tc>
                  <a:txBody>
                    <a:bodyPr/>
                    <a:lstStyle/>
                    <a:p>
                      <a:pPr lvl="0" rtl="0">
                        <a:spcBef>
                          <a:spcPts val="600"/>
                        </a:spcBef>
                        <a:buNone/>
                      </a:pPr>
                      <a:r>
                        <a:rPr lang="fr" sz="2400" i="1" u="sng">
                          <a:solidFill>
                            <a:srgbClr val="E06666"/>
                          </a:solidFill>
                        </a:rPr>
                        <a:t>Exemple: </a:t>
                      </a:r>
                    </a:p>
                    <a:p>
                      <a:pPr lvl="0" rtl="0">
                        <a:spcBef>
                          <a:spcPts val="600"/>
                        </a:spcBef>
                        <a:buNone/>
                      </a:pPr>
                      <a:r>
                        <a:rPr lang="fr" sz="1600">
                          <a:solidFill>
                            <a:schemeClr val="dk1"/>
                          </a:solidFill>
                        </a:rPr>
                        <a:t>L’envie est un concept novateur de magasin. Il permet de déguster différents vins avant de les acheter. Le client a le choix entre de nombreux produits.</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563600">
                <a:tc>
                  <a:txBody>
                    <a:bodyPr/>
                    <a:lstStyle/>
                    <a:p>
                      <a:pPr lvl="0" rtl="0">
                        <a:spcBef>
                          <a:spcPts val="600"/>
                        </a:spcBef>
                        <a:buNone/>
                      </a:pPr>
                      <a:r>
                        <a:rPr lang="fr" sz="2400" i="1" u="sng">
                          <a:solidFill>
                            <a:srgbClr val="E06666"/>
                          </a:solidFill>
                        </a:rPr>
                        <a:t>La pépite :</a:t>
                      </a:r>
                    </a:p>
                    <a:p>
                      <a:pPr lvl="0" rtl="0">
                        <a:spcBef>
                          <a:spcPts val="600"/>
                        </a:spcBef>
                        <a:buNone/>
                      </a:pPr>
                      <a:r>
                        <a:rPr lang="fr" sz="1600">
                          <a:solidFill>
                            <a:schemeClr val="dk1"/>
                          </a:solidFill>
                        </a:rPr>
                        <a:t>Tester le produit avant de l’acheter pour juger soi-même de sa qualité.</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44533">
                <a:tc>
                  <a:txBody>
                    <a:bodyPr/>
                    <a:lstStyle/>
                    <a:p>
                      <a:pPr lvl="0" rtl="0">
                        <a:spcBef>
                          <a:spcPts val="600"/>
                        </a:spcBef>
                        <a:buNone/>
                      </a:pPr>
                      <a:r>
                        <a:rPr lang="fr" sz="2400" i="1" u="sng">
                          <a:solidFill>
                            <a:srgbClr val="E06666"/>
                          </a:solidFill>
                        </a:rPr>
                        <a:t>Idée :</a:t>
                      </a:r>
                    </a:p>
                    <a:p>
                      <a:pPr marL="0" marR="0" lvl="0" indent="0" algn="l" rtl="0">
                        <a:lnSpc>
                          <a:spcPct val="100000"/>
                        </a:lnSpc>
                        <a:spcBef>
                          <a:spcPts val="600"/>
                        </a:spcBef>
                        <a:spcAft>
                          <a:spcPts val="0"/>
                        </a:spcAft>
                        <a:buClr>
                          <a:schemeClr val="dk1"/>
                        </a:buClr>
                        <a:buSzPct val="91666"/>
                        <a:buFont typeface="Arial"/>
                        <a:buNone/>
                      </a:pPr>
                      <a:r>
                        <a:rPr lang="fr" sz="1600">
                          <a:solidFill>
                            <a:schemeClr val="dk1"/>
                          </a:solidFill>
                        </a:rPr>
                        <a:t>Proposer une dégustation de plat dans un restaurant avant de commander son menu.</a:t>
                      </a:r>
                    </a:p>
                    <a:p>
                      <a:pPr marL="0" marR="0" lvl="0" indent="0" algn="l" rtl="0">
                        <a:lnSpc>
                          <a:spcPct val="100000"/>
                        </a:lnSpc>
                        <a:spcBef>
                          <a:spcPts val="600"/>
                        </a:spcBef>
                        <a:spcAft>
                          <a:spcPts val="0"/>
                        </a:spcAft>
                        <a:buNone/>
                      </a:pPr>
                      <a:endParaRPr sz="1600">
                        <a:solidFill>
                          <a:schemeClr val="dk1"/>
                        </a:solidFill>
                      </a:endParaRP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625" name="Shape 625"/>
          <p:cNvGraphicFramePr/>
          <p:nvPr/>
        </p:nvGraphicFramePr>
        <p:xfrm>
          <a:off x="6853867" y="447733"/>
          <a:ext cx="4805933" cy="731480"/>
        </p:xfrm>
        <a:graphic>
          <a:graphicData uri="http://schemas.openxmlformats.org/drawingml/2006/table">
            <a:tbl>
              <a:tblPr>
                <a:noFill/>
              </a:tblPr>
              <a:tblGrid>
                <a:gridCol w="4805933"/>
              </a:tblGrid>
              <a:tr h="731480">
                <a:tc>
                  <a:txBody>
                    <a:bodyPr/>
                    <a:lstStyle/>
                    <a:p>
                      <a:pPr lvl="0" algn="r" rtl="0">
                        <a:spcBef>
                          <a:spcPts val="0"/>
                        </a:spcBef>
                        <a:buNone/>
                      </a:pPr>
                      <a:r>
                        <a:rPr lang="fr" sz="3200" b="1">
                          <a:solidFill>
                            <a:srgbClr val="B7B7B7"/>
                          </a:solidFill>
                        </a:rPr>
                        <a:t>Goût, saveur &amp; arôme</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626" name="Shape 626"/>
          <p:cNvSpPr txBox="1"/>
          <p:nvPr/>
        </p:nvSpPr>
        <p:spPr>
          <a:xfrm>
            <a:off x="7245000" y="6175967"/>
            <a:ext cx="4414800" cy="430400"/>
          </a:xfrm>
          <a:prstGeom prst="rect">
            <a:avLst/>
          </a:prstGeom>
        </p:spPr>
        <p:txBody>
          <a:bodyPr lIns="121900" tIns="121900" rIns="121900" bIns="121900" anchor="t" anchorCtr="0">
            <a:noAutofit/>
          </a:bodyPr>
          <a:lstStyle/>
          <a:p>
            <a:pPr algn="r"/>
            <a:r>
              <a:rPr lang="fr" sz="1467" i="1" u="sng">
                <a:solidFill>
                  <a:schemeClr val="hlink"/>
                </a:solidFill>
                <a:hlinkClick r:id="rId3"/>
              </a:rPr>
              <a:t>http://www.enviedusud.com/magasin-concept.php</a:t>
            </a:r>
            <a:r>
              <a:rPr lang="fr" sz="1467" i="1"/>
              <a:t> </a:t>
            </a:r>
          </a:p>
        </p:txBody>
      </p:sp>
    </p:spTree>
    <p:extLst>
      <p:ext uri="{BB962C8B-B14F-4D97-AF65-F5344CB8AC3E}">
        <p14:creationId xmlns:p14="http://schemas.microsoft.com/office/powerpoint/2010/main" val="385253151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4"/>
                                        </p:tgtEl>
                                        <p:attrNameLst>
                                          <p:attrName>style.visibility</p:attrName>
                                        </p:attrNameLst>
                                      </p:cBhvr>
                                      <p:to>
                                        <p:strVal val="visible"/>
                                      </p:to>
                                    </p:set>
                                    <p:animEffect transition="in" filter="fade">
                                      <p:cBhvr>
                                        <p:cTn id="7" dur="1000"/>
                                        <p:tgtEl>
                                          <p:spTgt spid="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pic>
        <p:nvPicPr>
          <p:cNvPr id="631" name="Shape 631"/>
          <p:cNvPicPr preferRelativeResize="0"/>
          <p:nvPr/>
        </p:nvPicPr>
        <p:blipFill>
          <a:blip r:embed="rId3"/>
          <a:stretch>
            <a:fillRect/>
          </a:stretch>
        </p:blipFill>
        <p:spPr>
          <a:xfrm>
            <a:off x="3966401" y="1589534"/>
            <a:ext cx="3597732" cy="3597732"/>
          </a:xfrm>
          <a:prstGeom prst="rect">
            <a:avLst/>
          </a:prstGeom>
          <a:noFill/>
          <a:ln>
            <a:noFill/>
          </a:ln>
        </p:spPr>
      </p:pic>
    </p:spTree>
    <p:extLst>
      <p:ext uri="{BB962C8B-B14F-4D97-AF65-F5344CB8AC3E}">
        <p14:creationId xmlns:p14="http://schemas.microsoft.com/office/powerpoint/2010/main" val="1149163493"/>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graphicFrame>
        <p:nvGraphicFramePr>
          <p:cNvPr id="636" name="Shape 636"/>
          <p:cNvGraphicFramePr/>
          <p:nvPr/>
        </p:nvGraphicFramePr>
        <p:xfrm>
          <a:off x="774533" y="1177833"/>
          <a:ext cx="10885267" cy="4671480"/>
        </p:xfrm>
        <a:graphic>
          <a:graphicData uri="http://schemas.openxmlformats.org/drawingml/2006/table">
            <a:tbl>
              <a:tblPr>
                <a:noFill/>
              </a:tblPr>
              <a:tblGrid>
                <a:gridCol w="10885267"/>
              </a:tblGrid>
              <a:tr h="1563600">
                <a:tc>
                  <a:txBody>
                    <a:bodyPr/>
                    <a:lstStyle/>
                    <a:p>
                      <a:pPr lvl="0" rtl="0">
                        <a:spcBef>
                          <a:spcPts val="600"/>
                        </a:spcBef>
                        <a:buNone/>
                      </a:pPr>
                      <a:r>
                        <a:rPr lang="fr" sz="2400" i="1" u="sng">
                          <a:solidFill>
                            <a:srgbClr val="E06666"/>
                          </a:solidFill>
                        </a:rPr>
                        <a:t>Exemple: </a:t>
                      </a:r>
                    </a:p>
                    <a:p>
                      <a:pPr lvl="0" rtl="0">
                        <a:spcBef>
                          <a:spcPts val="600"/>
                        </a:spcBef>
                        <a:buNone/>
                      </a:pPr>
                      <a:r>
                        <a:rPr lang="fr" sz="1600">
                          <a:solidFill>
                            <a:schemeClr val="dk1"/>
                          </a:solidFill>
                        </a:rPr>
                        <a:t>Alerte Apéro est un concept qui vise à livrer de l’alcool et tout le nécessaire pour organiser un apéritif. Ce service agit principalement dans les grandes agglomérations et de nuit. </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563600">
                <a:tc>
                  <a:txBody>
                    <a:bodyPr/>
                    <a:lstStyle/>
                    <a:p>
                      <a:pPr lvl="0" rtl="0">
                        <a:spcBef>
                          <a:spcPts val="600"/>
                        </a:spcBef>
                        <a:buNone/>
                      </a:pPr>
                      <a:r>
                        <a:rPr lang="fr" sz="2400" i="1" u="sng">
                          <a:solidFill>
                            <a:srgbClr val="E06666"/>
                          </a:solidFill>
                        </a:rPr>
                        <a:t>La pépite :</a:t>
                      </a:r>
                    </a:p>
                    <a:p>
                      <a:pPr lvl="0" rtl="0">
                        <a:spcBef>
                          <a:spcPts val="600"/>
                        </a:spcBef>
                        <a:buNone/>
                      </a:pPr>
                      <a:r>
                        <a:rPr lang="fr" sz="1600">
                          <a:solidFill>
                            <a:schemeClr val="dk1"/>
                          </a:solidFill>
                        </a:rPr>
                        <a:t>Livraison à toute heure de la nuit.</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544280">
                <a:tc>
                  <a:txBody>
                    <a:bodyPr/>
                    <a:lstStyle/>
                    <a:p>
                      <a:pPr lvl="0" rtl="0">
                        <a:spcBef>
                          <a:spcPts val="600"/>
                        </a:spcBef>
                        <a:buNone/>
                      </a:pPr>
                      <a:r>
                        <a:rPr lang="fr" sz="2400" i="1" u="sng">
                          <a:solidFill>
                            <a:srgbClr val="E06666"/>
                          </a:solidFill>
                        </a:rPr>
                        <a:t>Idée :</a:t>
                      </a:r>
                    </a:p>
                    <a:p>
                      <a:pPr marL="0" marR="0" lvl="0" indent="0" algn="l" rtl="0">
                        <a:lnSpc>
                          <a:spcPct val="100000"/>
                        </a:lnSpc>
                        <a:spcBef>
                          <a:spcPts val="600"/>
                        </a:spcBef>
                        <a:spcAft>
                          <a:spcPts val="0"/>
                        </a:spcAft>
                        <a:buClr>
                          <a:schemeClr val="dk1"/>
                        </a:buClr>
                        <a:buSzPct val="91666"/>
                        <a:buFont typeface="Arial"/>
                        <a:buNone/>
                      </a:pPr>
                      <a:r>
                        <a:rPr lang="fr" sz="1600">
                          <a:solidFill>
                            <a:schemeClr val="dk1"/>
                          </a:solidFill>
                        </a:rPr>
                        <a:t>Proposer des livraisons de produits alimentaires la 24h/24; pour les personnes qui désirent commander lorsqu’ils rentrent d’une soirée, qui reviennent de vacances tard dans la nuit...etc.</a:t>
                      </a:r>
                    </a:p>
                    <a:p>
                      <a:pPr marL="0" marR="0" lvl="0" indent="0" algn="l" rtl="0">
                        <a:lnSpc>
                          <a:spcPct val="100000"/>
                        </a:lnSpc>
                        <a:spcBef>
                          <a:spcPts val="600"/>
                        </a:spcBef>
                        <a:spcAft>
                          <a:spcPts val="0"/>
                        </a:spcAft>
                        <a:buNone/>
                      </a:pPr>
                      <a:endParaRPr sz="1600">
                        <a:solidFill>
                          <a:schemeClr val="dk1"/>
                        </a:solidFill>
                      </a:endParaRP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637" name="Shape 637"/>
          <p:cNvGraphicFramePr/>
          <p:nvPr/>
        </p:nvGraphicFramePr>
        <p:xfrm>
          <a:off x="761867" y="447733"/>
          <a:ext cx="10897933" cy="731480"/>
        </p:xfrm>
        <a:graphic>
          <a:graphicData uri="http://schemas.openxmlformats.org/drawingml/2006/table">
            <a:tbl>
              <a:tblPr>
                <a:noFill/>
              </a:tblPr>
              <a:tblGrid>
                <a:gridCol w="10897933"/>
              </a:tblGrid>
              <a:tr h="731480">
                <a:tc>
                  <a:txBody>
                    <a:bodyPr/>
                    <a:lstStyle/>
                    <a:p>
                      <a:pPr lvl="0" algn="r" rtl="0">
                        <a:spcBef>
                          <a:spcPts val="0"/>
                        </a:spcBef>
                        <a:buNone/>
                      </a:pPr>
                      <a:r>
                        <a:rPr lang="fr" sz="3200" b="1">
                          <a:solidFill>
                            <a:srgbClr val="B7B7B7"/>
                          </a:solidFill>
                        </a:rPr>
                        <a:t>Situation de consommation (moment de la journée)</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638" name="Shape 638"/>
          <p:cNvSpPr txBox="1"/>
          <p:nvPr/>
        </p:nvSpPr>
        <p:spPr>
          <a:xfrm>
            <a:off x="9202000" y="6150867"/>
            <a:ext cx="2706000" cy="565199"/>
          </a:xfrm>
          <a:prstGeom prst="rect">
            <a:avLst/>
          </a:prstGeom>
        </p:spPr>
        <p:txBody>
          <a:bodyPr lIns="121900" tIns="121900" rIns="121900" bIns="121900" anchor="t" anchorCtr="0">
            <a:noAutofit/>
          </a:bodyPr>
          <a:lstStyle/>
          <a:p>
            <a:pPr>
              <a:spcBef>
                <a:spcPts val="800"/>
              </a:spcBef>
              <a:buClr>
                <a:schemeClr val="dk1"/>
              </a:buClr>
              <a:buSzPct val="100000"/>
            </a:pPr>
            <a:r>
              <a:rPr lang="fr" sz="1467" i="1" u="sng">
                <a:solidFill>
                  <a:schemeClr val="hlink"/>
                </a:solidFill>
                <a:hlinkClick r:id="rId3"/>
              </a:rPr>
              <a:t>http://lille.alerteapero.com/</a:t>
            </a:r>
            <a:r>
              <a:rPr lang="fr" sz="1467" i="1">
                <a:solidFill>
                  <a:schemeClr val="dk1"/>
                </a:solidFill>
              </a:rPr>
              <a:t> </a:t>
            </a:r>
          </a:p>
          <a:p>
            <a:endParaRPr sz="2400"/>
          </a:p>
        </p:txBody>
      </p:sp>
    </p:spTree>
    <p:extLst>
      <p:ext uri="{BB962C8B-B14F-4D97-AF65-F5344CB8AC3E}">
        <p14:creationId xmlns:p14="http://schemas.microsoft.com/office/powerpoint/2010/main" val="19650158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6"/>
                                        </p:tgtEl>
                                        <p:attrNameLst>
                                          <p:attrName>style.visibility</p:attrName>
                                        </p:attrNameLst>
                                      </p:cBhvr>
                                      <p:to>
                                        <p:strVal val="visible"/>
                                      </p:to>
                                    </p:set>
                                    <p:animEffect transition="in" filter="fade">
                                      <p:cBhvr>
                                        <p:cTn id="7" dur="1000"/>
                                        <p:tgtEl>
                                          <p:spTgt spid="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graphicFrame>
        <p:nvGraphicFramePr>
          <p:cNvPr id="643" name="Shape 643"/>
          <p:cNvGraphicFramePr/>
          <p:nvPr/>
        </p:nvGraphicFramePr>
        <p:xfrm>
          <a:off x="774533" y="1177833"/>
          <a:ext cx="10885267" cy="4671480"/>
        </p:xfrm>
        <a:graphic>
          <a:graphicData uri="http://schemas.openxmlformats.org/drawingml/2006/table">
            <a:tbl>
              <a:tblPr>
                <a:noFill/>
              </a:tblPr>
              <a:tblGrid>
                <a:gridCol w="10885267"/>
              </a:tblGrid>
              <a:tr h="1563600">
                <a:tc>
                  <a:txBody>
                    <a:bodyPr/>
                    <a:lstStyle/>
                    <a:p>
                      <a:pPr lvl="0" rtl="0">
                        <a:spcBef>
                          <a:spcPts val="600"/>
                        </a:spcBef>
                        <a:buNone/>
                      </a:pPr>
                      <a:r>
                        <a:rPr lang="fr" sz="2400" i="1" u="sng">
                          <a:solidFill>
                            <a:srgbClr val="E06666"/>
                          </a:solidFill>
                        </a:rPr>
                        <a:t>Exemple: </a:t>
                      </a:r>
                    </a:p>
                    <a:p>
                      <a:pPr lvl="0" rtl="0">
                        <a:spcBef>
                          <a:spcPts val="600"/>
                        </a:spcBef>
                        <a:buNone/>
                      </a:pPr>
                      <a:r>
                        <a:rPr lang="fr" sz="1600">
                          <a:solidFill>
                            <a:schemeClr val="dk1"/>
                          </a:solidFill>
                        </a:rPr>
                        <a:t>Miliboo est un site Internet qui propose aux consommateurs de créer ses propres meubles. Ils peuvent ainsi choisir les matières de leur canapé, le design de leur table de salon ou encore les motifs et les couleurs de leur chaise de bureau.</a:t>
                      </a:r>
                    </a:p>
                    <a:p>
                      <a:pPr lvl="0" rtl="0">
                        <a:spcBef>
                          <a:spcPts val="600"/>
                        </a:spcBef>
                        <a:buNone/>
                      </a:pPr>
                      <a:r>
                        <a:rPr lang="fr" sz="1600">
                          <a:solidFill>
                            <a:schemeClr val="dk1"/>
                          </a:solidFill>
                        </a:rPr>
                        <a:t> </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563600">
                <a:tc>
                  <a:txBody>
                    <a:bodyPr/>
                    <a:lstStyle/>
                    <a:p>
                      <a:pPr lvl="0" rtl="0">
                        <a:spcBef>
                          <a:spcPts val="600"/>
                        </a:spcBef>
                        <a:buNone/>
                      </a:pPr>
                      <a:r>
                        <a:rPr lang="fr" sz="2400" i="1" u="sng">
                          <a:solidFill>
                            <a:srgbClr val="E06666"/>
                          </a:solidFill>
                        </a:rPr>
                        <a:t>La pépite :</a:t>
                      </a:r>
                    </a:p>
                    <a:p>
                      <a:pPr lvl="0" rtl="0">
                        <a:spcBef>
                          <a:spcPts val="600"/>
                        </a:spcBef>
                        <a:buNone/>
                      </a:pPr>
                      <a:r>
                        <a:rPr lang="fr" sz="1600">
                          <a:solidFill>
                            <a:schemeClr val="dk1"/>
                          </a:solidFill>
                        </a:rPr>
                        <a:t>Au-delà de la personnalisation, cette innovation offre aux consommateurs la possibilité de créer leur propre univers en fonction de leurs goûts.</a:t>
                      </a:r>
                    </a:p>
                    <a:p>
                      <a:pPr lvl="0" rtl="0">
                        <a:spcBef>
                          <a:spcPts val="600"/>
                        </a:spcBef>
                        <a:buNone/>
                      </a:pPr>
                      <a:endParaRPr sz="1600">
                        <a:solidFill>
                          <a:schemeClr val="dk1"/>
                        </a:solidFill>
                      </a:endParaRP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544280">
                <a:tc>
                  <a:txBody>
                    <a:bodyPr/>
                    <a:lstStyle/>
                    <a:p>
                      <a:pPr lvl="0" rtl="0">
                        <a:spcBef>
                          <a:spcPts val="600"/>
                        </a:spcBef>
                        <a:buNone/>
                      </a:pPr>
                      <a:r>
                        <a:rPr lang="fr" sz="2400" i="1" u="sng">
                          <a:solidFill>
                            <a:srgbClr val="E06666"/>
                          </a:solidFill>
                        </a:rPr>
                        <a:t>Idée :</a:t>
                      </a:r>
                    </a:p>
                    <a:p>
                      <a:pPr marL="0" marR="0" lvl="0" indent="0" algn="l" rtl="0">
                        <a:lnSpc>
                          <a:spcPct val="100000"/>
                        </a:lnSpc>
                        <a:spcBef>
                          <a:spcPts val="600"/>
                        </a:spcBef>
                        <a:spcAft>
                          <a:spcPts val="0"/>
                        </a:spcAft>
                        <a:buClr>
                          <a:schemeClr val="dk1"/>
                        </a:buClr>
                        <a:buSzPct val="91666"/>
                        <a:buFont typeface="Arial"/>
                        <a:buNone/>
                      </a:pPr>
                      <a:r>
                        <a:rPr lang="fr" sz="1600">
                          <a:solidFill>
                            <a:schemeClr val="dk1"/>
                          </a:solidFill>
                        </a:rPr>
                        <a:t>Créer ses propres collants en choisissant la matière, la transparence, le motif, la taille… faire du sur-mesure en tenant compte des styles de chaque client.</a:t>
                      </a:r>
                    </a:p>
                    <a:p>
                      <a:pPr marL="0" marR="0" lvl="0" indent="0" algn="l" rtl="0">
                        <a:lnSpc>
                          <a:spcPct val="100000"/>
                        </a:lnSpc>
                        <a:spcBef>
                          <a:spcPts val="600"/>
                        </a:spcBef>
                        <a:spcAft>
                          <a:spcPts val="0"/>
                        </a:spcAft>
                        <a:buNone/>
                      </a:pPr>
                      <a:endParaRPr sz="1600">
                        <a:solidFill>
                          <a:schemeClr val="dk1"/>
                        </a:solidFill>
                      </a:endParaRP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644" name="Shape 644"/>
          <p:cNvGraphicFramePr/>
          <p:nvPr/>
        </p:nvGraphicFramePr>
        <p:xfrm>
          <a:off x="9877301" y="447733"/>
          <a:ext cx="1782500" cy="731480"/>
        </p:xfrm>
        <a:graphic>
          <a:graphicData uri="http://schemas.openxmlformats.org/drawingml/2006/table">
            <a:tbl>
              <a:tblPr>
                <a:noFill/>
              </a:tblPr>
              <a:tblGrid>
                <a:gridCol w="1782500"/>
              </a:tblGrid>
              <a:tr h="731480">
                <a:tc>
                  <a:txBody>
                    <a:bodyPr/>
                    <a:lstStyle/>
                    <a:p>
                      <a:pPr lvl="0" algn="r" rtl="0">
                        <a:spcBef>
                          <a:spcPts val="0"/>
                        </a:spcBef>
                        <a:buNone/>
                      </a:pPr>
                      <a:r>
                        <a:rPr lang="fr" sz="3200" b="1">
                          <a:solidFill>
                            <a:srgbClr val="B7B7B7"/>
                          </a:solidFill>
                        </a:rPr>
                        <a:t>Univers</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645" name="Shape 645"/>
          <p:cNvSpPr txBox="1"/>
          <p:nvPr/>
        </p:nvSpPr>
        <p:spPr>
          <a:xfrm>
            <a:off x="4629733" y="6139367"/>
            <a:ext cx="7119200" cy="565199"/>
          </a:xfrm>
          <a:prstGeom prst="rect">
            <a:avLst/>
          </a:prstGeom>
        </p:spPr>
        <p:txBody>
          <a:bodyPr lIns="121900" tIns="121900" rIns="121900" bIns="121900" anchor="t" anchorCtr="0">
            <a:noAutofit/>
          </a:bodyPr>
          <a:lstStyle/>
          <a:p>
            <a:pPr>
              <a:spcBef>
                <a:spcPts val="800"/>
              </a:spcBef>
              <a:buClr>
                <a:schemeClr val="dk1"/>
              </a:buClr>
              <a:buSzPct val="100000"/>
            </a:pPr>
            <a:r>
              <a:rPr lang="fr" sz="1467" i="1">
                <a:solidFill>
                  <a:schemeClr val="dk1"/>
                </a:solidFill>
              </a:rPr>
              <a:t> </a:t>
            </a:r>
            <a:r>
              <a:rPr lang="fr" sz="1467" i="1" u="sng">
                <a:solidFill>
                  <a:schemeClr val="hlink"/>
                </a:solidFill>
                <a:hlinkClick r:id="rId3"/>
              </a:rPr>
              <a:t>http://www.miliboo.com/uptoyou/?part=84&amp;gclid=CLfCsP2ai74CFZShtAodpR8ADA</a:t>
            </a:r>
            <a:r>
              <a:rPr lang="fr" sz="1467" i="1">
                <a:solidFill>
                  <a:schemeClr val="dk1"/>
                </a:solidFill>
              </a:rPr>
              <a:t>  </a:t>
            </a:r>
          </a:p>
          <a:p>
            <a:endParaRPr sz="2400"/>
          </a:p>
        </p:txBody>
      </p:sp>
    </p:spTree>
    <p:extLst>
      <p:ext uri="{BB962C8B-B14F-4D97-AF65-F5344CB8AC3E}">
        <p14:creationId xmlns:p14="http://schemas.microsoft.com/office/powerpoint/2010/main" val="100758042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3"/>
                                        </p:tgtEl>
                                        <p:attrNameLst>
                                          <p:attrName>style.visibility</p:attrName>
                                        </p:attrNameLst>
                                      </p:cBhvr>
                                      <p:to>
                                        <p:strVal val="visible"/>
                                      </p:to>
                                    </p:set>
                                    <p:animEffect transition="in" filter="fade">
                                      <p:cBhvr>
                                        <p:cTn id="7" dur="1000"/>
                                        <p:tgtEl>
                                          <p:spTgt spid="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graphicFrame>
        <p:nvGraphicFramePr>
          <p:cNvPr id="650" name="Shape 650"/>
          <p:cNvGraphicFramePr/>
          <p:nvPr/>
        </p:nvGraphicFramePr>
        <p:xfrm>
          <a:off x="774533" y="1177834"/>
          <a:ext cx="10885267" cy="4471733"/>
        </p:xfrm>
        <a:graphic>
          <a:graphicData uri="http://schemas.openxmlformats.org/drawingml/2006/table">
            <a:tbl>
              <a:tblPr>
                <a:noFill/>
              </a:tblPr>
              <a:tblGrid>
                <a:gridCol w="10885267"/>
              </a:tblGrid>
              <a:tr h="1563600">
                <a:tc>
                  <a:txBody>
                    <a:bodyPr/>
                    <a:lstStyle/>
                    <a:p>
                      <a:pPr lvl="0" rtl="0">
                        <a:spcBef>
                          <a:spcPts val="600"/>
                        </a:spcBef>
                        <a:buNone/>
                      </a:pPr>
                      <a:r>
                        <a:rPr lang="fr" sz="2400" i="1" u="sng">
                          <a:solidFill>
                            <a:srgbClr val="E06666"/>
                          </a:solidFill>
                        </a:rPr>
                        <a:t>Exemple: </a:t>
                      </a:r>
                    </a:p>
                    <a:p>
                      <a:pPr lvl="0" rtl="0">
                        <a:spcBef>
                          <a:spcPts val="600"/>
                        </a:spcBef>
                        <a:buNone/>
                      </a:pPr>
                      <a:r>
                        <a:rPr lang="fr" sz="1600">
                          <a:solidFill>
                            <a:schemeClr val="dk1"/>
                          </a:solidFill>
                        </a:rPr>
                        <a:t>Off TV propose l’organisation de séance privilégiée (showcase) avec les artistes du moment.</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563600">
                <a:tc>
                  <a:txBody>
                    <a:bodyPr/>
                    <a:lstStyle/>
                    <a:p>
                      <a:pPr lvl="0" rtl="0">
                        <a:spcBef>
                          <a:spcPts val="600"/>
                        </a:spcBef>
                        <a:buNone/>
                      </a:pPr>
                      <a:r>
                        <a:rPr lang="fr" sz="2400" i="1" u="sng">
                          <a:solidFill>
                            <a:srgbClr val="E06666"/>
                          </a:solidFill>
                        </a:rPr>
                        <a:t>La pépite :</a:t>
                      </a:r>
                    </a:p>
                    <a:p>
                      <a:pPr lvl="0" rtl="0">
                        <a:spcBef>
                          <a:spcPts val="600"/>
                        </a:spcBef>
                        <a:buNone/>
                      </a:pPr>
                      <a:r>
                        <a:rPr lang="fr" sz="1600">
                          <a:solidFill>
                            <a:schemeClr val="dk1"/>
                          </a:solidFill>
                        </a:rPr>
                        <a:t>Partager un moment avec une star de la chanson: l’expérientiel.</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44533">
                <a:tc>
                  <a:txBody>
                    <a:bodyPr/>
                    <a:lstStyle/>
                    <a:p>
                      <a:pPr lvl="0" rtl="0">
                        <a:spcBef>
                          <a:spcPts val="600"/>
                        </a:spcBef>
                        <a:buNone/>
                      </a:pPr>
                      <a:r>
                        <a:rPr lang="fr" sz="2400" i="1" u="sng">
                          <a:solidFill>
                            <a:srgbClr val="E06666"/>
                          </a:solidFill>
                        </a:rPr>
                        <a:t>Idée :</a:t>
                      </a:r>
                    </a:p>
                    <a:p>
                      <a:pPr marL="0" marR="0" lvl="0" indent="0" algn="l" rtl="0">
                        <a:lnSpc>
                          <a:spcPct val="100000"/>
                        </a:lnSpc>
                        <a:spcBef>
                          <a:spcPts val="600"/>
                        </a:spcBef>
                        <a:spcAft>
                          <a:spcPts val="0"/>
                        </a:spcAft>
                        <a:buClr>
                          <a:schemeClr val="dk1"/>
                        </a:buClr>
                        <a:buSzPct val="91666"/>
                        <a:buFont typeface="Arial"/>
                        <a:buNone/>
                      </a:pPr>
                      <a:r>
                        <a:rPr lang="fr" sz="1600">
                          <a:solidFill>
                            <a:schemeClr val="dk1"/>
                          </a:solidFill>
                        </a:rPr>
                        <a:t>Proposer aux passionnés de musique, la possibilité de choisir, parmi une liste, les artistes qui participeront à un festival ou un concert en fonction de leurs préférences et leur offrir l’accès aux coulisses. </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651" name="Shape 651"/>
          <p:cNvGraphicFramePr/>
          <p:nvPr/>
        </p:nvGraphicFramePr>
        <p:xfrm>
          <a:off x="9877301" y="447733"/>
          <a:ext cx="1782500" cy="731480"/>
        </p:xfrm>
        <a:graphic>
          <a:graphicData uri="http://schemas.openxmlformats.org/drawingml/2006/table">
            <a:tbl>
              <a:tblPr>
                <a:noFill/>
              </a:tblPr>
              <a:tblGrid>
                <a:gridCol w="1782500"/>
              </a:tblGrid>
              <a:tr h="731480">
                <a:tc>
                  <a:txBody>
                    <a:bodyPr/>
                    <a:lstStyle/>
                    <a:p>
                      <a:pPr lvl="0" algn="r" rtl="0">
                        <a:spcBef>
                          <a:spcPts val="0"/>
                        </a:spcBef>
                        <a:buNone/>
                      </a:pPr>
                      <a:r>
                        <a:rPr lang="fr" sz="3200" b="1">
                          <a:solidFill>
                            <a:srgbClr val="B7B7B7"/>
                          </a:solidFill>
                        </a:rPr>
                        <a:t>Besoin</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652" name="Shape 652"/>
          <p:cNvSpPr txBox="1"/>
          <p:nvPr/>
        </p:nvSpPr>
        <p:spPr>
          <a:xfrm>
            <a:off x="10116133" y="6224175"/>
            <a:ext cx="1660400" cy="565199"/>
          </a:xfrm>
          <a:prstGeom prst="rect">
            <a:avLst/>
          </a:prstGeom>
        </p:spPr>
        <p:txBody>
          <a:bodyPr lIns="121900" tIns="121900" rIns="121900" bIns="121900" anchor="t" anchorCtr="0">
            <a:noAutofit/>
          </a:bodyPr>
          <a:lstStyle/>
          <a:p>
            <a:pPr>
              <a:spcBef>
                <a:spcPts val="800"/>
              </a:spcBef>
              <a:buClr>
                <a:schemeClr val="dk1"/>
              </a:buClr>
              <a:buSzPct val="100000"/>
            </a:pPr>
            <a:r>
              <a:rPr lang="fr" sz="1467" i="1" u="sng" dirty="0">
                <a:solidFill>
                  <a:schemeClr val="hlink"/>
                </a:solidFill>
                <a:hlinkClick r:id="rId3"/>
              </a:rPr>
              <a:t>http://www.off.tv/</a:t>
            </a:r>
            <a:r>
              <a:rPr lang="fr" sz="1467" i="1" dirty="0">
                <a:solidFill>
                  <a:schemeClr val="dk1"/>
                </a:solidFill>
              </a:rPr>
              <a:t> </a:t>
            </a:r>
          </a:p>
          <a:p>
            <a:endParaRPr sz="2400" dirty="0"/>
          </a:p>
        </p:txBody>
      </p:sp>
    </p:spTree>
    <p:extLst>
      <p:ext uri="{BB962C8B-B14F-4D97-AF65-F5344CB8AC3E}">
        <p14:creationId xmlns:p14="http://schemas.microsoft.com/office/powerpoint/2010/main" val="95408495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0"/>
                                        </p:tgtEl>
                                        <p:attrNameLst>
                                          <p:attrName>style.visibility</p:attrName>
                                        </p:attrNameLst>
                                      </p:cBhvr>
                                      <p:to>
                                        <p:strVal val="visible"/>
                                      </p:to>
                                    </p:set>
                                    <p:animEffect transition="in" filter="fade">
                                      <p:cBhvr>
                                        <p:cTn id="7" dur="1000"/>
                                        <p:tgtEl>
                                          <p:spTgt spid="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aphicFrame>
        <p:nvGraphicFramePr>
          <p:cNvPr id="657" name="Shape 657"/>
          <p:cNvGraphicFramePr/>
          <p:nvPr/>
        </p:nvGraphicFramePr>
        <p:xfrm>
          <a:off x="774533" y="1177834"/>
          <a:ext cx="10885267" cy="4899453"/>
        </p:xfrm>
        <a:graphic>
          <a:graphicData uri="http://schemas.openxmlformats.org/drawingml/2006/table">
            <a:tbl>
              <a:tblPr>
                <a:noFill/>
              </a:tblPr>
              <a:tblGrid>
                <a:gridCol w="10885267"/>
              </a:tblGrid>
              <a:tr h="1991320">
                <a:tc>
                  <a:txBody>
                    <a:bodyPr/>
                    <a:lstStyle/>
                    <a:p>
                      <a:pPr lvl="0" rtl="0">
                        <a:spcBef>
                          <a:spcPts val="600"/>
                        </a:spcBef>
                        <a:buNone/>
                      </a:pPr>
                      <a:r>
                        <a:rPr lang="fr" sz="2400" i="1" u="sng">
                          <a:solidFill>
                            <a:srgbClr val="E06666"/>
                          </a:solidFill>
                        </a:rPr>
                        <a:t>Exemple: </a:t>
                      </a:r>
                    </a:p>
                    <a:p>
                      <a:pPr lvl="0" rtl="0">
                        <a:spcBef>
                          <a:spcPts val="600"/>
                        </a:spcBef>
                        <a:buNone/>
                      </a:pPr>
                      <a:r>
                        <a:rPr lang="fr" sz="1600">
                          <a:solidFill>
                            <a:schemeClr val="dk1"/>
                          </a:solidFill>
                        </a:rPr>
                        <a:t>Le do it yourself : Fujitsu a organisé en 2011 des ateliers qui permettent aux participants de créer leur </a:t>
                      </a:r>
                    </a:p>
                    <a:p>
                      <a:pPr lvl="0" rtl="0">
                        <a:spcBef>
                          <a:spcPts val="600"/>
                        </a:spcBef>
                        <a:buNone/>
                      </a:pPr>
                      <a:r>
                        <a:rPr lang="fr" sz="1600">
                          <a:solidFill>
                            <a:schemeClr val="dk1"/>
                          </a:solidFill>
                        </a:rPr>
                        <a:t>ordinateur.</a:t>
                      </a:r>
                    </a:p>
                    <a:p>
                      <a:pPr lvl="0" rtl="0">
                        <a:spcBef>
                          <a:spcPts val="600"/>
                        </a:spcBef>
                        <a:buNone/>
                      </a:pPr>
                      <a:endParaRPr sz="1600">
                        <a:solidFill>
                          <a:schemeClr val="dk1"/>
                        </a:solidFill>
                      </a:endParaRPr>
                    </a:p>
                    <a:p>
                      <a:pPr lvl="0" rtl="0">
                        <a:spcBef>
                          <a:spcPts val="600"/>
                        </a:spcBef>
                        <a:buNone/>
                      </a:pPr>
                      <a:endParaRPr sz="1600">
                        <a:solidFill>
                          <a:schemeClr val="dk1"/>
                        </a:solidFill>
                      </a:endParaRP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563600">
                <a:tc>
                  <a:txBody>
                    <a:bodyPr/>
                    <a:lstStyle/>
                    <a:p>
                      <a:pPr lvl="0" rtl="0">
                        <a:spcBef>
                          <a:spcPts val="600"/>
                        </a:spcBef>
                        <a:buNone/>
                      </a:pPr>
                      <a:r>
                        <a:rPr lang="fr" sz="2400" i="1" u="sng">
                          <a:solidFill>
                            <a:srgbClr val="E06666"/>
                          </a:solidFill>
                        </a:rPr>
                        <a:t>La pépite :</a:t>
                      </a:r>
                    </a:p>
                    <a:p>
                      <a:pPr lvl="0" rtl="0">
                        <a:spcBef>
                          <a:spcPts val="600"/>
                        </a:spcBef>
                        <a:buNone/>
                      </a:pPr>
                      <a:r>
                        <a:rPr lang="fr" sz="1600">
                          <a:solidFill>
                            <a:schemeClr val="dk1"/>
                          </a:solidFill>
                        </a:rPr>
                        <a:t>Investir le consommateur dans la création de son produit tout en jouant sur le besoin et le sentiment d’estime.</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44533">
                <a:tc>
                  <a:txBody>
                    <a:bodyPr/>
                    <a:lstStyle/>
                    <a:p>
                      <a:pPr lvl="0" rtl="0">
                        <a:spcBef>
                          <a:spcPts val="600"/>
                        </a:spcBef>
                        <a:buNone/>
                      </a:pPr>
                      <a:r>
                        <a:rPr lang="fr" sz="2400" i="1" u="sng">
                          <a:solidFill>
                            <a:srgbClr val="E06666"/>
                          </a:solidFill>
                        </a:rPr>
                        <a:t>Idée :</a:t>
                      </a:r>
                    </a:p>
                    <a:p>
                      <a:pPr marL="0" marR="0" lvl="0" indent="0" algn="l" rtl="0">
                        <a:lnSpc>
                          <a:spcPct val="100000"/>
                        </a:lnSpc>
                        <a:spcBef>
                          <a:spcPts val="600"/>
                        </a:spcBef>
                        <a:spcAft>
                          <a:spcPts val="0"/>
                        </a:spcAft>
                        <a:buClr>
                          <a:schemeClr val="dk1"/>
                        </a:buClr>
                        <a:buSzPct val="91666"/>
                        <a:buFont typeface="Arial"/>
                        <a:buNone/>
                      </a:pPr>
                      <a:r>
                        <a:rPr lang="fr" sz="1600">
                          <a:solidFill>
                            <a:schemeClr val="dk1"/>
                          </a:solidFill>
                        </a:rPr>
                        <a:t>Proposer la création d’une chaîne-hifi personnalisable (nombre de watts, couleur, enceintes, fonctions tactiles…).</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658" name="Shape 658"/>
          <p:cNvGraphicFramePr/>
          <p:nvPr/>
        </p:nvGraphicFramePr>
        <p:xfrm>
          <a:off x="3740234" y="447733"/>
          <a:ext cx="7919567" cy="731480"/>
        </p:xfrm>
        <a:graphic>
          <a:graphicData uri="http://schemas.openxmlformats.org/drawingml/2006/table">
            <a:tbl>
              <a:tblPr>
                <a:noFill/>
              </a:tblPr>
              <a:tblGrid>
                <a:gridCol w="7919567"/>
              </a:tblGrid>
              <a:tr h="731480">
                <a:tc>
                  <a:txBody>
                    <a:bodyPr/>
                    <a:lstStyle/>
                    <a:p>
                      <a:pPr lvl="0" algn="r" rtl="0">
                        <a:spcBef>
                          <a:spcPts val="0"/>
                        </a:spcBef>
                        <a:buNone/>
                      </a:pPr>
                      <a:r>
                        <a:rPr lang="fr" sz="3200" b="1">
                          <a:solidFill>
                            <a:srgbClr val="B7B7B7"/>
                          </a:solidFill>
                        </a:rPr>
                        <a:t>Tendances et évolutions sociétales</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659" name="Shape 659"/>
          <p:cNvSpPr txBox="1"/>
          <p:nvPr/>
        </p:nvSpPr>
        <p:spPr>
          <a:xfrm>
            <a:off x="7739472" y="6224175"/>
            <a:ext cx="4117168" cy="565199"/>
          </a:xfrm>
          <a:prstGeom prst="rect">
            <a:avLst/>
          </a:prstGeom>
        </p:spPr>
        <p:txBody>
          <a:bodyPr lIns="121900" tIns="121900" rIns="121900" bIns="121900" anchor="t" anchorCtr="0">
            <a:noAutofit/>
          </a:bodyPr>
          <a:lstStyle/>
          <a:p>
            <a:pPr>
              <a:spcBef>
                <a:spcPts val="800"/>
              </a:spcBef>
              <a:buClr>
                <a:schemeClr val="dk1"/>
              </a:buClr>
              <a:buSzPct val="100000"/>
            </a:pPr>
            <a:r>
              <a:rPr lang="fr" sz="1467" i="1" u="sng" dirty="0">
                <a:solidFill>
                  <a:schemeClr val="dk1"/>
                </a:solidFill>
              </a:rPr>
              <a:t>Source :</a:t>
            </a:r>
            <a:r>
              <a:rPr lang="fr" sz="1467" i="1" dirty="0">
                <a:solidFill>
                  <a:schemeClr val="dk1"/>
                </a:solidFill>
              </a:rPr>
              <a:t> PPT Personnalisation (vu en cours)</a:t>
            </a:r>
          </a:p>
          <a:p>
            <a:endParaRPr sz="2400" dirty="0"/>
          </a:p>
        </p:txBody>
      </p:sp>
      <p:pic>
        <p:nvPicPr>
          <p:cNvPr id="660" name="Shape 660"/>
          <p:cNvPicPr preferRelativeResize="0"/>
          <p:nvPr/>
        </p:nvPicPr>
        <p:blipFill rotWithShape="1">
          <a:blip r:embed="rId3"/>
          <a:srcRect l="18951" t="15263" r="19754" b="22612"/>
          <a:stretch/>
        </p:blipFill>
        <p:spPr>
          <a:xfrm>
            <a:off x="10116133" y="1313033"/>
            <a:ext cx="1324667" cy="1721267"/>
          </a:xfrm>
          <a:prstGeom prst="rect">
            <a:avLst/>
          </a:prstGeom>
        </p:spPr>
      </p:pic>
    </p:spTree>
    <p:extLst>
      <p:ext uri="{BB962C8B-B14F-4D97-AF65-F5344CB8AC3E}">
        <p14:creationId xmlns:p14="http://schemas.microsoft.com/office/powerpoint/2010/main" val="412549139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7"/>
                                        </p:tgtEl>
                                        <p:attrNameLst>
                                          <p:attrName>style.visibility</p:attrName>
                                        </p:attrNameLst>
                                      </p:cBhvr>
                                      <p:to>
                                        <p:strVal val="visible"/>
                                      </p:to>
                                    </p:set>
                                    <p:animEffect transition="in" filter="fade">
                                      <p:cBhvr>
                                        <p:cTn id="7" dur="1000"/>
                                        <p:tgtEl>
                                          <p:spTgt spid="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graphicFrame>
        <p:nvGraphicFramePr>
          <p:cNvPr id="665" name="Shape 665"/>
          <p:cNvGraphicFramePr/>
          <p:nvPr/>
        </p:nvGraphicFramePr>
        <p:xfrm>
          <a:off x="774533" y="1177833"/>
          <a:ext cx="10885267" cy="4671480"/>
        </p:xfrm>
        <a:graphic>
          <a:graphicData uri="http://schemas.openxmlformats.org/drawingml/2006/table">
            <a:tbl>
              <a:tblPr>
                <a:noFill/>
              </a:tblPr>
              <a:tblGrid>
                <a:gridCol w="10885267"/>
              </a:tblGrid>
              <a:tr h="1563600">
                <a:tc>
                  <a:txBody>
                    <a:bodyPr/>
                    <a:lstStyle/>
                    <a:p>
                      <a:pPr lvl="0" rtl="0">
                        <a:spcBef>
                          <a:spcPts val="600"/>
                        </a:spcBef>
                        <a:buNone/>
                      </a:pPr>
                      <a:r>
                        <a:rPr lang="fr" sz="2400" i="1" u="sng">
                          <a:solidFill>
                            <a:srgbClr val="E06666"/>
                          </a:solidFill>
                        </a:rPr>
                        <a:t>Exemple: </a:t>
                      </a:r>
                    </a:p>
                    <a:p>
                      <a:pPr lvl="0" rtl="0">
                        <a:spcBef>
                          <a:spcPts val="600"/>
                        </a:spcBef>
                        <a:buNone/>
                      </a:pPr>
                      <a:r>
                        <a:rPr lang="fr" sz="1600">
                          <a:solidFill>
                            <a:schemeClr val="dk1"/>
                          </a:solidFill>
                        </a:rPr>
                        <a:t>Match.com fut le premier site de rencontre créé aux États-Unis en 1995. Depuis, de nombreux concurrents se sont installés sur le marché des célibataires.</a:t>
                      </a:r>
                    </a:p>
                    <a:p>
                      <a:pPr lvl="0" rtl="0">
                        <a:spcBef>
                          <a:spcPts val="600"/>
                        </a:spcBef>
                        <a:buNone/>
                      </a:pPr>
                      <a:endParaRPr sz="1600">
                        <a:solidFill>
                          <a:schemeClr val="dk1"/>
                        </a:solidFill>
                      </a:endParaRP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563600">
                <a:tc>
                  <a:txBody>
                    <a:bodyPr/>
                    <a:lstStyle/>
                    <a:p>
                      <a:pPr lvl="0" rtl="0">
                        <a:spcBef>
                          <a:spcPts val="600"/>
                        </a:spcBef>
                        <a:buNone/>
                      </a:pPr>
                      <a:r>
                        <a:rPr lang="fr" sz="2400" i="1" u="sng">
                          <a:solidFill>
                            <a:srgbClr val="E06666"/>
                          </a:solidFill>
                        </a:rPr>
                        <a:t>La pépite :</a:t>
                      </a:r>
                    </a:p>
                    <a:p>
                      <a:pPr lvl="0" rtl="0">
                        <a:spcBef>
                          <a:spcPts val="600"/>
                        </a:spcBef>
                        <a:buNone/>
                      </a:pPr>
                      <a:r>
                        <a:rPr lang="fr" sz="1600">
                          <a:solidFill>
                            <a:schemeClr val="dk1"/>
                          </a:solidFill>
                        </a:rPr>
                        <a:t>Permettre aux célibataires (ou non) de faire des rencontres dans le monde entier depuis leur domicile.</a:t>
                      </a:r>
                    </a:p>
                    <a:p>
                      <a:pPr lvl="0" rtl="0">
                        <a:spcBef>
                          <a:spcPts val="600"/>
                        </a:spcBef>
                        <a:buNone/>
                      </a:pPr>
                      <a:endParaRPr sz="1600">
                        <a:solidFill>
                          <a:schemeClr val="dk1"/>
                        </a:solidFill>
                      </a:endParaRP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544280">
                <a:tc>
                  <a:txBody>
                    <a:bodyPr/>
                    <a:lstStyle/>
                    <a:p>
                      <a:pPr lvl="0" rtl="0">
                        <a:spcBef>
                          <a:spcPts val="600"/>
                        </a:spcBef>
                        <a:buNone/>
                      </a:pPr>
                      <a:r>
                        <a:rPr lang="fr" sz="2400" i="1" u="sng">
                          <a:solidFill>
                            <a:srgbClr val="E06666"/>
                          </a:solidFill>
                        </a:rPr>
                        <a:t>Idée :</a:t>
                      </a:r>
                    </a:p>
                    <a:p>
                      <a:pPr marL="0" marR="0" lvl="0" indent="0" algn="l" rtl="0">
                        <a:lnSpc>
                          <a:spcPct val="100000"/>
                        </a:lnSpc>
                        <a:spcBef>
                          <a:spcPts val="600"/>
                        </a:spcBef>
                        <a:spcAft>
                          <a:spcPts val="0"/>
                        </a:spcAft>
                        <a:buClr>
                          <a:schemeClr val="dk1"/>
                        </a:buClr>
                        <a:buSzPct val="91666"/>
                        <a:buFont typeface="Arial"/>
                        <a:buNone/>
                      </a:pPr>
                      <a:r>
                        <a:rPr lang="fr" sz="1600">
                          <a:solidFill>
                            <a:schemeClr val="dk1"/>
                          </a:solidFill>
                        </a:rPr>
                        <a:t>Créer un site qui permettrait de retrouver son ou ses ex-compagnons en proposant à l’utilisateur de rentrer son parcours relationnel. </a:t>
                      </a:r>
                    </a:p>
                    <a:p>
                      <a:pPr marL="0" marR="0" lvl="0" indent="0" algn="l" rtl="0">
                        <a:lnSpc>
                          <a:spcPct val="100000"/>
                        </a:lnSpc>
                        <a:spcBef>
                          <a:spcPts val="600"/>
                        </a:spcBef>
                        <a:spcAft>
                          <a:spcPts val="0"/>
                        </a:spcAft>
                        <a:buClr>
                          <a:schemeClr val="dk1"/>
                        </a:buClr>
                        <a:buFont typeface="Arial"/>
                        <a:buNone/>
                      </a:pPr>
                      <a:endParaRPr sz="1600">
                        <a:solidFill>
                          <a:schemeClr val="dk1"/>
                        </a:solidFill>
                      </a:endParaRP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666" name="Shape 666"/>
          <p:cNvGraphicFramePr/>
          <p:nvPr/>
        </p:nvGraphicFramePr>
        <p:xfrm>
          <a:off x="3740234" y="447733"/>
          <a:ext cx="7919567" cy="731480"/>
        </p:xfrm>
        <a:graphic>
          <a:graphicData uri="http://schemas.openxmlformats.org/drawingml/2006/table">
            <a:tbl>
              <a:tblPr>
                <a:noFill/>
              </a:tblPr>
              <a:tblGrid>
                <a:gridCol w="7919567"/>
              </a:tblGrid>
              <a:tr h="731480">
                <a:tc>
                  <a:txBody>
                    <a:bodyPr/>
                    <a:lstStyle/>
                    <a:p>
                      <a:pPr lvl="0" algn="r" rtl="0">
                        <a:spcBef>
                          <a:spcPts val="0"/>
                        </a:spcBef>
                        <a:buNone/>
                      </a:pPr>
                      <a:r>
                        <a:rPr lang="fr" sz="3200" b="1">
                          <a:solidFill>
                            <a:srgbClr val="B7B7B7"/>
                          </a:solidFill>
                        </a:rPr>
                        <a:t>Cibles - Segments de marché</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667" name="Shape 667"/>
          <p:cNvSpPr txBox="1"/>
          <p:nvPr/>
        </p:nvSpPr>
        <p:spPr>
          <a:xfrm>
            <a:off x="3791744" y="6213310"/>
            <a:ext cx="7919600" cy="565199"/>
          </a:xfrm>
          <a:prstGeom prst="rect">
            <a:avLst/>
          </a:prstGeom>
        </p:spPr>
        <p:txBody>
          <a:bodyPr lIns="121900" tIns="121900" rIns="121900" bIns="121900" anchor="t" anchorCtr="0">
            <a:noAutofit/>
          </a:bodyPr>
          <a:lstStyle/>
          <a:p>
            <a:pPr>
              <a:spcBef>
                <a:spcPts val="800"/>
              </a:spcBef>
              <a:buClr>
                <a:schemeClr val="dk1"/>
              </a:buClr>
              <a:buSzPct val="100000"/>
            </a:pPr>
            <a:r>
              <a:rPr lang="fr" sz="1467" i="1" u="sng" dirty="0">
                <a:solidFill>
                  <a:schemeClr val="hlink"/>
                </a:solidFill>
                <a:hlinkClick r:id="rId3"/>
              </a:rPr>
              <a:t>http://fr.wikipedia.org/wiki/Site_de_rencontres_sur_Internet#Histoire_des_sites_de_rencontre</a:t>
            </a:r>
            <a:r>
              <a:rPr lang="fr" sz="1467" i="1" u="sng" dirty="0">
                <a:solidFill>
                  <a:schemeClr val="dk1"/>
                </a:solidFill>
              </a:rPr>
              <a:t> </a:t>
            </a:r>
          </a:p>
          <a:p>
            <a:endParaRPr sz="2400" dirty="0"/>
          </a:p>
        </p:txBody>
      </p:sp>
    </p:spTree>
    <p:extLst>
      <p:ext uri="{BB962C8B-B14F-4D97-AF65-F5344CB8AC3E}">
        <p14:creationId xmlns:p14="http://schemas.microsoft.com/office/powerpoint/2010/main" val="384565777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5"/>
                                        </p:tgtEl>
                                        <p:attrNameLst>
                                          <p:attrName>style.visibility</p:attrName>
                                        </p:attrNameLst>
                                      </p:cBhvr>
                                      <p:to>
                                        <p:strVal val="visible"/>
                                      </p:to>
                                    </p:set>
                                    <p:animEffect transition="in" filter="fade">
                                      <p:cBhvr>
                                        <p:cTn id="7" dur="1000"/>
                                        <p:tgtEl>
                                          <p:spTgt spid="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550" name="Shape 550"/>
          <p:cNvPicPr preferRelativeResize="0"/>
          <p:nvPr/>
        </p:nvPicPr>
        <p:blipFill>
          <a:blip r:embed="rId3"/>
          <a:stretch>
            <a:fillRect/>
          </a:stretch>
        </p:blipFill>
        <p:spPr>
          <a:xfrm>
            <a:off x="3850267" y="1354450"/>
            <a:ext cx="4149100" cy="4149100"/>
          </a:xfrm>
          <a:prstGeom prst="rect">
            <a:avLst/>
          </a:prstGeom>
          <a:noFill/>
          <a:ln>
            <a:noFill/>
          </a:ln>
        </p:spPr>
      </p:pic>
    </p:spTree>
    <p:extLst>
      <p:ext uri="{BB962C8B-B14F-4D97-AF65-F5344CB8AC3E}">
        <p14:creationId xmlns:p14="http://schemas.microsoft.com/office/powerpoint/2010/main" val="3291728849"/>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pic>
        <p:nvPicPr>
          <p:cNvPr id="672" name="Shape 672"/>
          <p:cNvPicPr preferRelativeResize="0"/>
          <p:nvPr/>
        </p:nvPicPr>
        <p:blipFill>
          <a:blip r:embed="rId3"/>
          <a:stretch>
            <a:fillRect/>
          </a:stretch>
        </p:blipFill>
        <p:spPr>
          <a:xfrm>
            <a:off x="3918001" y="1657267"/>
            <a:ext cx="3433300" cy="3433300"/>
          </a:xfrm>
          <a:prstGeom prst="rect">
            <a:avLst/>
          </a:prstGeom>
          <a:noFill/>
          <a:ln>
            <a:noFill/>
          </a:ln>
        </p:spPr>
      </p:pic>
    </p:spTree>
    <p:extLst>
      <p:ext uri="{BB962C8B-B14F-4D97-AF65-F5344CB8AC3E}">
        <p14:creationId xmlns:p14="http://schemas.microsoft.com/office/powerpoint/2010/main" val="264580577"/>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graphicFrame>
        <p:nvGraphicFramePr>
          <p:cNvPr id="677" name="Shape 677"/>
          <p:cNvGraphicFramePr/>
          <p:nvPr/>
        </p:nvGraphicFramePr>
        <p:xfrm>
          <a:off x="774533" y="1177834"/>
          <a:ext cx="10885267" cy="4471733"/>
        </p:xfrm>
        <a:graphic>
          <a:graphicData uri="http://schemas.openxmlformats.org/drawingml/2006/table">
            <a:tbl>
              <a:tblPr>
                <a:noFill/>
              </a:tblPr>
              <a:tblGrid>
                <a:gridCol w="10885267"/>
              </a:tblGrid>
              <a:tr h="1563600">
                <a:tc>
                  <a:txBody>
                    <a:bodyPr/>
                    <a:lstStyle/>
                    <a:p>
                      <a:pPr lvl="0" rtl="0">
                        <a:spcBef>
                          <a:spcPts val="600"/>
                        </a:spcBef>
                        <a:buNone/>
                      </a:pPr>
                      <a:r>
                        <a:rPr lang="fr" sz="2400" i="1" u="sng">
                          <a:solidFill>
                            <a:srgbClr val="E06666"/>
                          </a:solidFill>
                        </a:rPr>
                        <a:t>Exemple: </a:t>
                      </a:r>
                    </a:p>
                    <a:p>
                      <a:pPr lvl="0" rtl="0">
                        <a:spcBef>
                          <a:spcPts val="600"/>
                        </a:spcBef>
                        <a:buNone/>
                      </a:pPr>
                      <a:r>
                        <a:rPr lang="fr" sz="1600">
                          <a:solidFill>
                            <a:schemeClr val="dk1"/>
                          </a:solidFill>
                        </a:rPr>
                        <a:t>Naturalis de Rowenta permet de créer ses propres produits de beauté avec les ingrédients de son choix.</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563600">
                <a:tc>
                  <a:txBody>
                    <a:bodyPr/>
                    <a:lstStyle/>
                    <a:p>
                      <a:pPr lvl="0" rtl="0">
                        <a:spcBef>
                          <a:spcPts val="600"/>
                        </a:spcBef>
                        <a:buNone/>
                      </a:pPr>
                      <a:r>
                        <a:rPr lang="fr" sz="2400" i="1" u="sng">
                          <a:solidFill>
                            <a:srgbClr val="E06666"/>
                          </a:solidFill>
                        </a:rPr>
                        <a:t>La pépite :</a:t>
                      </a:r>
                    </a:p>
                    <a:p>
                      <a:pPr lvl="0" rtl="0">
                        <a:spcBef>
                          <a:spcPts val="600"/>
                        </a:spcBef>
                        <a:buNone/>
                      </a:pPr>
                      <a:r>
                        <a:rPr lang="fr" sz="1600">
                          <a:solidFill>
                            <a:schemeClr val="dk1"/>
                          </a:solidFill>
                        </a:rPr>
                        <a:t>Utiliser les ingrédients naturels de son choix afin de connaître la composition des produits utilisés.</a:t>
                      </a:r>
                    </a:p>
                    <a:p>
                      <a:pPr lvl="0" rtl="0">
                        <a:spcBef>
                          <a:spcPts val="600"/>
                        </a:spcBef>
                        <a:buNone/>
                      </a:pPr>
                      <a:endParaRPr sz="1600">
                        <a:solidFill>
                          <a:schemeClr val="dk1"/>
                        </a:solidFill>
                      </a:endParaRP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44533">
                <a:tc>
                  <a:txBody>
                    <a:bodyPr/>
                    <a:lstStyle/>
                    <a:p>
                      <a:pPr lvl="0" rtl="0">
                        <a:spcBef>
                          <a:spcPts val="600"/>
                        </a:spcBef>
                        <a:buNone/>
                      </a:pPr>
                      <a:r>
                        <a:rPr lang="fr" sz="2400" i="1" u="sng">
                          <a:solidFill>
                            <a:srgbClr val="E06666"/>
                          </a:solidFill>
                        </a:rPr>
                        <a:t>Idée :</a:t>
                      </a:r>
                    </a:p>
                    <a:p>
                      <a:pPr marL="0" marR="0" lvl="0" indent="0" algn="l" rtl="0">
                        <a:lnSpc>
                          <a:spcPct val="100000"/>
                        </a:lnSpc>
                        <a:spcBef>
                          <a:spcPts val="600"/>
                        </a:spcBef>
                        <a:spcAft>
                          <a:spcPts val="0"/>
                        </a:spcAft>
                        <a:buClr>
                          <a:schemeClr val="dk1"/>
                        </a:buClr>
                        <a:buSzPct val="91666"/>
                        <a:buFont typeface="Arial"/>
                        <a:buNone/>
                      </a:pPr>
                      <a:r>
                        <a:rPr lang="fr" sz="1600">
                          <a:solidFill>
                            <a:schemeClr val="dk1"/>
                          </a:solidFill>
                        </a:rPr>
                        <a:t>Composer ses sauces avec les ingrédients de son choix.</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678" name="Shape 678"/>
          <p:cNvGraphicFramePr/>
          <p:nvPr/>
        </p:nvGraphicFramePr>
        <p:xfrm>
          <a:off x="7124933" y="447733"/>
          <a:ext cx="4534867" cy="731480"/>
        </p:xfrm>
        <a:graphic>
          <a:graphicData uri="http://schemas.openxmlformats.org/drawingml/2006/table">
            <a:tbl>
              <a:tblPr>
                <a:noFill/>
              </a:tblPr>
              <a:tblGrid>
                <a:gridCol w="4534867"/>
              </a:tblGrid>
              <a:tr h="731480">
                <a:tc>
                  <a:txBody>
                    <a:bodyPr/>
                    <a:lstStyle/>
                    <a:p>
                      <a:pPr lvl="0" algn="r" rtl="0">
                        <a:spcBef>
                          <a:spcPts val="0"/>
                        </a:spcBef>
                        <a:buNone/>
                      </a:pPr>
                      <a:r>
                        <a:rPr lang="fr" sz="3200" b="1">
                          <a:solidFill>
                            <a:srgbClr val="B7B7B7"/>
                          </a:solidFill>
                        </a:rPr>
                        <a:t>Matières premières</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679" name="Shape 679"/>
          <p:cNvSpPr txBox="1"/>
          <p:nvPr/>
        </p:nvSpPr>
        <p:spPr>
          <a:xfrm>
            <a:off x="8937267" y="6213310"/>
            <a:ext cx="3015384" cy="565199"/>
          </a:xfrm>
          <a:prstGeom prst="rect">
            <a:avLst/>
          </a:prstGeom>
        </p:spPr>
        <p:txBody>
          <a:bodyPr lIns="121900" tIns="121900" rIns="121900" bIns="121900" anchor="t" anchorCtr="0">
            <a:noAutofit/>
          </a:bodyPr>
          <a:lstStyle/>
          <a:p>
            <a:pPr>
              <a:spcBef>
                <a:spcPts val="800"/>
              </a:spcBef>
              <a:buClr>
                <a:schemeClr val="dk1"/>
              </a:buClr>
              <a:buSzPct val="100000"/>
            </a:pPr>
            <a:r>
              <a:rPr lang="fr" sz="1467" i="1" u="sng" dirty="0">
                <a:solidFill>
                  <a:schemeClr val="hlink"/>
                </a:solidFill>
                <a:hlinkClick r:id="rId3"/>
              </a:rPr>
              <a:t>http://www.rowenta-naturalis.fr/</a:t>
            </a:r>
            <a:r>
              <a:rPr lang="fr" sz="1467" i="1" dirty="0">
                <a:solidFill>
                  <a:schemeClr val="dk1"/>
                </a:solidFill>
              </a:rPr>
              <a:t> </a:t>
            </a:r>
          </a:p>
          <a:p>
            <a:endParaRPr sz="2400" dirty="0"/>
          </a:p>
        </p:txBody>
      </p:sp>
    </p:spTree>
    <p:extLst>
      <p:ext uri="{BB962C8B-B14F-4D97-AF65-F5344CB8AC3E}">
        <p14:creationId xmlns:p14="http://schemas.microsoft.com/office/powerpoint/2010/main" val="31426622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7"/>
                                        </p:tgtEl>
                                        <p:attrNameLst>
                                          <p:attrName>style.visibility</p:attrName>
                                        </p:attrNameLst>
                                      </p:cBhvr>
                                      <p:to>
                                        <p:strVal val="visible"/>
                                      </p:to>
                                    </p:set>
                                    <p:animEffect transition="in" filter="fade">
                                      <p:cBhvr>
                                        <p:cTn id="7" dur="1000"/>
                                        <p:tgtEl>
                                          <p:spTgt spid="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graphicFrame>
        <p:nvGraphicFramePr>
          <p:cNvPr id="684" name="Shape 684"/>
          <p:cNvGraphicFramePr/>
          <p:nvPr/>
        </p:nvGraphicFramePr>
        <p:xfrm>
          <a:off x="774533" y="1177834"/>
          <a:ext cx="10885267" cy="4471733"/>
        </p:xfrm>
        <a:graphic>
          <a:graphicData uri="http://schemas.openxmlformats.org/drawingml/2006/table">
            <a:tbl>
              <a:tblPr>
                <a:noFill/>
              </a:tblPr>
              <a:tblGrid>
                <a:gridCol w="10885267"/>
              </a:tblGrid>
              <a:tr h="1563600">
                <a:tc>
                  <a:txBody>
                    <a:bodyPr/>
                    <a:lstStyle/>
                    <a:p>
                      <a:pPr lvl="0" rtl="0">
                        <a:spcBef>
                          <a:spcPts val="600"/>
                        </a:spcBef>
                        <a:buNone/>
                      </a:pPr>
                      <a:r>
                        <a:rPr lang="fr" sz="2400" i="1" u="sng">
                          <a:solidFill>
                            <a:srgbClr val="E06666"/>
                          </a:solidFill>
                        </a:rPr>
                        <a:t>Exemple: </a:t>
                      </a:r>
                    </a:p>
                    <a:p>
                      <a:pPr lvl="0" rtl="0">
                        <a:spcBef>
                          <a:spcPts val="600"/>
                        </a:spcBef>
                        <a:buNone/>
                      </a:pPr>
                      <a:r>
                        <a:rPr lang="fr" sz="1600">
                          <a:solidFill>
                            <a:schemeClr val="dk1"/>
                          </a:solidFill>
                        </a:rPr>
                        <a:t>L’Aloe Vera, très utilisé dans les produits de beauté, arrive désormais dans des cures détox, pour les personnes stressées ou ayant des problèmes digestifs.</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563600">
                <a:tc>
                  <a:txBody>
                    <a:bodyPr/>
                    <a:lstStyle/>
                    <a:p>
                      <a:pPr lvl="0" rtl="0">
                        <a:spcBef>
                          <a:spcPts val="600"/>
                        </a:spcBef>
                        <a:buNone/>
                      </a:pPr>
                      <a:r>
                        <a:rPr lang="fr" sz="2400" i="1" u="sng">
                          <a:solidFill>
                            <a:srgbClr val="E06666"/>
                          </a:solidFill>
                        </a:rPr>
                        <a:t>La pépite :</a:t>
                      </a:r>
                    </a:p>
                    <a:p>
                      <a:pPr lvl="0" rtl="0">
                        <a:spcBef>
                          <a:spcPts val="600"/>
                        </a:spcBef>
                        <a:buNone/>
                      </a:pPr>
                      <a:r>
                        <a:rPr lang="fr" sz="1600">
                          <a:solidFill>
                            <a:schemeClr val="dk1"/>
                          </a:solidFill>
                        </a:rPr>
                        <a:t>Utiliser des ingrédients originaux pour inventer de nouvelles tendances (ici les cures).</a:t>
                      </a:r>
                    </a:p>
                    <a:p>
                      <a:pPr lvl="0" rtl="0">
                        <a:spcBef>
                          <a:spcPts val="600"/>
                        </a:spcBef>
                        <a:buNone/>
                      </a:pPr>
                      <a:endParaRPr sz="1600">
                        <a:solidFill>
                          <a:schemeClr val="dk1"/>
                        </a:solidFill>
                      </a:endParaRP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44533">
                <a:tc>
                  <a:txBody>
                    <a:bodyPr/>
                    <a:lstStyle/>
                    <a:p>
                      <a:pPr lvl="0" rtl="0">
                        <a:spcBef>
                          <a:spcPts val="600"/>
                        </a:spcBef>
                        <a:buNone/>
                      </a:pPr>
                      <a:r>
                        <a:rPr lang="fr" sz="2400" i="1" u="sng">
                          <a:solidFill>
                            <a:srgbClr val="E06666"/>
                          </a:solidFill>
                        </a:rPr>
                        <a:t>Idée :</a:t>
                      </a:r>
                    </a:p>
                    <a:p>
                      <a:pPr marL="0" marR="0" lvl="0" indent="0" algn="l" rtl="0">
                        <a:lnSpc>
                          <a:spcPct val="100000"/>
                        </a:lnSpc>
                        <a:spcBef>
                          <a:spcPts val="600"/>
                        </a:spcBef>
                        <a:spcAft>
                          <a:spcPts val="0"/>
                        </a:spcAft>
                        <a:buClr>
                          <a:schemeClr val="dk1"/>
                        </a:buClr>
                        <a:buSzPct val="91666"/>
                        <a:buFont typeface="Arial"/>
                        <a:buNone/>
                      </a:pPr>
                      <a:r>
                        <a:rPr lang="fr" sz="1600">
                          <a:solidFill>
                            <a:schemeClr val="dk1"/>
                          </a:solidFill>
                        </a:rPr>
                        <a:t>Proposer des barres de céréales à l’Aloe Vera pour ses vertus nutritionnelles.</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685" name="Shape 685"/>
          <p:cNvGraphicFramePr/>
          <p:nvPr/>
        </p:nvGraphicFramePr>
        <p:xfrm>
          <a:off x="7124933" y="447733"/>
          <a:ext cx="4534867" cy="731480"/>
        </p:xfrm>
        <a:graphic>
          <a:graphicData uri="http://schemas.openxmlformats.org/drawingml/2006/table">
            <a:tbl>
              <a:tblPr>
                <a:noFill/>
              </a:tblPr>
              <a:tblGrid>
                <a:gridCol w="4534867"/>
              </a:tblGrid>
              <a:tr h="731480">
                <a:tc>
                  <a:txBody>
                    <a:bodyPr/>
                    <a:lstStyle/>
                    <a:p>
                      <a:pPr lvl="0" algn="r" rtl="0">
                        <a:spcBef>
                          <a:spcPts val="0"/>
                        </a:spcBef>
                        <a:buNone/>
                      </a:pPr>
                      <a:r>
                        <a:rPr lang="fr" sz="3200" b="1">
                          <a:solidFill>
                            <a:srgbClr val="B7B7B7"/>
                          </a:solidFill>
                        </a:rPr>
                        <a:t>Ingrédients atypiques</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686" name="Shape 686"/>
          <p:cNvSpPr txBox="1"/>
          <p:nvPr/>
        </p:nvSpPr>
        <p:spPr>
          <a:xfrm>
            <a:off x="4267201" y="6213310"/>
            <a:ext cx="7389599" cy="565199"/>
          </a:xfrm>
          <a:prstGeom prst="rect">
            <a:avLst/>
          </a:prstGeom>
        </p:spPr>
        <p:txBody>
          <a:bodyPr lIns="121900" tIns="121900" rIns="121900" bIns="121900" anchor="t" anchorCtr="0">
            <a:noAutofit/>
          </a:bodyPr>
          <a:lstStyle/>
          <a:p>
            <a:pPr>
              <a:spcBef>
                <a:spcPts val="800"/>
              </a:spcBef>
              <a:buClr>
                <a:schemeClr val="dk1"/>
              </a:buClr>
              <a:buSzPct val="100000"/>
            </a:pPr>
            <a:r>
              <a:rPr lang="fr" sz="1467" i="1" u="sng" dirty="0">
                <a:solidFill>
                  <a:schemeClr val="hlink"/>
                </a:solidFill>
                <a:hlinkClick r:id="rId3"/>
              </a:rPr>
              <a:t>http://www.ecoloinfo.com/2012/01/09/detox-10-bonnes-raisons-de-boire-de-laloe-vera/</a:t>
            </a:r>
            <a:r>
              <a:rPr lang="fr" sz="1467" i="1" dirty="0">
                <a:solidFill>
                  <a:schemeClr val="dk1"/>
                </a:solidFill>
              </a:rPr>
              <a:t> </a:t>
            </a:r>
          </a:p>
          <a:p>
            <a:endParaRPr sz="2400" dirty="0"/>
          </a:p>
        </p:txBody>
      </p:sp>
    </p:spTree>
    <p:extLst>
      <p:ext uri="{BB962C8B-B14F-4D97-AF65-F5344CB8AC3E}">
        <p14:creationId xmlns:p14="http://schemas.microsoft.com/office/powerpoint/2010/main" val="304337579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4"/>
                                        </p:tgtEl>
                                        <p:attrNameLst>
                                          <p:attrName>style.visibility</p:attrName>
                                        </p:attrNameLst>
                                      </p:cBhvr>
                                      <p:to>
                                        <p:strVal val="visible"/>
                                      </p:to>
                                    </p:set>
                                    <p:animEffect transition="in" filter="fade">
                                      <p:cBhvr>
                                        <p:cTn id="7" dur="1000"/>
                                        <p:tgtEl>
                                          <p:spTgt spid="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graphicFrame>
        <p:nvGraphicFramePr>
          <p:cNvPr id="691" name="Shape 691"/>
          <p:cNvGraphicFramePr/>
          <p:nvPr/>
        </p:nvGraphicFramePr>
        <p:xfrm>
          <a:off x="774533" y="1177834"/>
          <a:ext cx="10885267" cy="4471733"/>
        </p:xfrm>
        <a:graphic>
          <a:graphicData uri="http://schemas.openxmlformats.org/drawingml/2006/table">
            <a:tbl>
              <a:tblPr>
                <a:noFill/>
              </a:tblPr>
              <a:tblGrid>
                <a:gridCol w="10885267"/>
              </a:tblGrid>
              <a:tr h="1563600">
                <a:tc>
                  <a:txBody>
                    <a:bodyPr/>
                    <a:lstStyle/>
                    <a:p>
                      <a:pPr lvl="0" rtl="0">
                        <a:spcBef>
                          <a:spcPts val="600"/>
                        </a:spcBef>
                        <a:buNone/>
                      </a:pPr>
                      <a:r>
                        <a:rPr lang="fr" sz="2400" i="1" u="sng">
                          <a:solidFill>
                            <a:srgbClr val="E06666"/>
                          </a:solidFill>
                        </a:rPr>
                        <a:t>Exemple: </a:t>
                      </a:r>
                    </a:p>
                    <a:p>
                      <a:pPr lvl="0" rtl="0">
                        <a:spcBef>
                          <a:spcPts val="600"/>
                        </a:spcBef>
                        <a:buNone/>
                      </a:pPr>
                      <a:r>
                        <a:rPr lang="fr" sz="1600">
                          <a:solidFill>
                            <a:schemeClr val="dk1"/>
                          </a:solidFill>
                        </a:rPr>
                        <a:t>Amazon développe des drones pour pouvoir effectuer ses livraisons grâce à ceux-ci. </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563600">
                <a:tc>
                  <a:txBody>
                    <a:bodyPr/>
                    <a:lstStyle/>
                    <a:p>
                      <a:pPr lvl="0" rtl="0">
                        <a:spcBef>
                          <a:spcPts val="600"/>
                        </a:spcBef>
                        <a:buNone/>
                      </a:pPr>
                      <a:r>
                        <a:rPr lang="fr" sz="2400" i="1" u="sng">
                          <a:solidFill>
                            <a:srgbClr val="E06666"/>
                          </a:solidFill>
                        </a:rPr>
                        <a:t>La pépite :</a:t>
                      </a:r>
                    </a:p>
                    <a:p>
                      <a:pPr lvl="0" rtl="0">
                        <a:spcBef>
                          <a:spcPts val="600"/>
                        </a:spcBef>
                        <a:buNone/>
                      </a:pPr>
                      <a:r>
                        <a:rPr lang="fr" sz="1600">
                          <a:solidFill>
                            <a:schemeClr val="dk1"/>
                          </a:solidFill>
                        </a:rPr>
                        <a:t>Utiliser des appareils volants sans conducteur.</a:t>
                      </a:r>
                    </a:p>
                    <a:p>
                      <a:pPr lvl="0" rtl="0">
                        <a:spcBef>
                          <a:spcPts val="600"/>
                        </a:spcBef>
                        <a:buNone/>
                      </a:pPr>
                      <a:endParaRPr sz="1600">
                        <a:solidFill>
                          <a:schemeClr val="dk1"/>
                        </a:solidFill>
                      </a:endParaRP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44533">
                <a:tc>
                  <a:txBody>
                    <a:bodyPr/>
                    <a:lstStyle/>
                    <a:p>
                      <a:pPr lvl="0" rtl="0">
                        <a:spcBef>
                          <a:spcPts val="600"/>
                        </a:spcBef>
                        <a:buNone/>
                      </a:pPr>
                      <a:r>
                        <a:rPr lang="fr" sz="2400" i="1" u="sng">
                          <a:solidFill>
                            <a:srgbClr val="E06666"/>
                          </a:solidFill>
                        </a:rPr>
                        <a:t>Idée :</a:t>
                      </a:r>
                    </a:p>
                    <a:p>
                      <a:pPr marL="0" marR="0" lvl="0" indent="0" algn="l" rtl="0">
                        <a:lnSpc>
                          <a:spcPct val="100000"/>
                        </a:lnSpc>
                        <a:spcBef>
                          <a:spcPts val="600"/>
                        </a:spcBef>
                        <a:spcAft>
                          <a:spcPts val="0"/>
                        </a:spcAft>
                        <a:buClr>
                          <a:schemeClr val="dk1"/>
                        </a:buClr>
                        <a:buSzPct val="91666"/>
                        <a:buFont typeface="Arial"/>
                        <a:buNone/>
                      </a:pPr>
                      <a:r>
                        <a:rPr lang="fr" sz="1600">
                          <a:solidFill>
                            <a:schemeClr val="dk1"/>
                          </a:solidFill>
                        </a:rPr>
                        <a:t>Développer des drones pour des tâches personnelles plus ou moins quotidienne (mettre sous surveillance sa maison en cas d’absence, envoyer du courrier, aller chercher son courrier…)</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692" name="Shape 692"/>
          <p:cNvGraphicFramePr/>
          <p:nvPr/>
        </p:nvGraphicFramePr>
        <p:xfrm>
          <a:off x="7124933" y="447733"/>
          <a:ext cx="4534867" cy="731480"/>
        </p:xfrm>
        <a:graphic>
          <a:graphicData uri="http://schemas.openxmlformats.org/drawingml/2006/table">
            <a:tbl>
              <a:tblPr>
                <a:noFill/>
              </a:tblPr>
              <a:tblGrid>
                <a:gridCol w="4534867"/>
              </a:tblGrid>
              <a:tr h="731480">
                <a:tc>
                  <a:txBody>
                    <a:bodyPr/>
                    <a:lstStyle/>
                    <a:p>
                      <a:pPr lvl="0" algn="r" rtl="0">
                        <a:spcBef>
                          <a:spcPts val="0"/>
                        </a:spcBef>
                        <a:buNone/>
                      </a:pPr>
                      <a:r>
                        <a:rPr lang="fr" sz="3200" b="1">
                          <a:solidFill>
                            <a:srgbClr val="B7B7B7"/>
                          </a:solidFill>
                        </a:rPr>
                        <a:t>Process innovants</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693" name="Shape 693"/>
          <p:cNvSpPr txBox="1"/>
          <p:nvPr/>
        </p:nvSpPr>
        <p:spPr>
          <a:xfrm>
            <a:off x="4040367" y="6117299"/>
            <a:ext cx="7720263" cy="565199"/>
          </a:xfrm>
          <a:prstGeom prst="rect">
            <a:avLst/>
          </a:prstGeom>
        </p:spPr>
        <p:txBody>
          <a:bodyPr lIns="121900" tIns="121900" rIns="121900" bIns="121900" anchor="t" anchorCtr="0">
            <a:noAutofit/>
          </a:bodyPr>
          <a:lstStyle/>
          <a:p>
            <a:pPr>
              <a:spcBef>
                <a:spcPts val="800"/>
              </a:spcBef>
              <a:buClr>
                <a:schemeClr val="dk1"/>
              </a:buClr>
              <a:buSzPct val="100000"/>
            </a:pPr>
            <a:r>
              <a:rPr lang="fr" sz="1467" i="1" u="sng" dirty="0">
                <a:solidFill>
                  <a:schemeClr val="hlink"/>
                </a:solidFill>
                <a:hlinkClick r:id="rId3"/>
              </a:rPr>
              <a:t>http://www.lemonde.fr/technologies/article/2013/12/02/des-paquets-livres-par-drones-d-ici-cinq-ans_3523489_651865.html</a:t>
            </a:r>
            <a:r>
              <a:rPr lang="fr" sz="1467" i="1" dirty="0">
                <a:solidFill>
                  <a:schemeClr val="dk1"/>
                </a:solidFill>
              </a:rPr>
              <a:t> </a:t>
            </a:r>
          </a:p>
          <a:p>
            <a:endParaRPr sz="2400" dirty="0"/>
          </a:p>
        </p:txBody>
      </p:sp>
    </p:spTree>
    <p:extLst>
      <p:ext uri="{BB962C8B-B14F-4D97-AF65-F5344CB8AC3E}">
        <p14:creationId xmlns:p14="http://schemas.microsoft.com/office/powerpoint/2010/main" val="73320239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1"/>
                                        </p:tgtEl>
                                        <p:attrNameLst>
                                          <p:attrName>style.visibility</p:attrName>
                                        </p:attrNameLst>
                                      </p:cBhvr>
                                      <p:to>
                                        <p:strVal val="visible"/>
                                      </p:to>
                                    </p:set>
                                    <p:animEffect transition="in" filter="fade">
                                      <p:cBhvr>
                                        <p:cTn id="7" dur="1000"/>
                                        <p:tgtEl>
                                          <p:spTgt spid="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graphicFrame>
        <p:nvGraphicFramePr>
          <p:cNvPr id="698" name="Shape 698"/>
          <p:cNvGraphicFramePr/>
          <p:nvPr/>
        </p:nvGraphicFramePr>
        <p:xfrm>
          <a:off x="774533" y="1177834"/>
          <a:ext cx="10885267" cy="4471733"/>
        </p:xfrm>
        <a:graphic>
          <a:graphicData uri="http://schemas.openxmlformats.org/drawingml/2006/table">
            <a:tbl>
              <a:tblPr>
                <a:noFill/>
              </a:tblPr>
              <a:tblGrid>
                <a:gridCol w="10885267"/>
              </a:tblGrid>
              <a:tr h="1563600">
                <a:tc>
                  <a:txBody>
                    <a:bodyPr/>
                    <a:lstStyle/>
                    <a:p>
                      <a:pPr lvl="0" rtl="0">
                        <a:spcBef>
                          <a:spcPts val="600"/>
                        </a:spcBef>
                        <a:buNone/>
                      </a:pPr>
                      <a:r>
                        <a:rPr lang="fr" sz="2400" i="1" u="sng">
                          <a:solidFill>
                            <a:srgbClr val="E06666"/>
                          </a:solidFill>
                        </a:rPr>
                        <a:t>Exemple: </a:t>
                      </a:r>
                    </a:p>
                    <a:p>
                      <a:pPr lvl="0" rtl="0">
                        <a:spcBef>
                          <a:spcPts val="600"/>
                        </a:spcBef>
                        <a:buNone/>
                      </a:pPr>
                      <a:r>
                        <a:rPr lang="fr" sz="1600">
                          <a:solidFill>
                            <a:schemeClr val="dk1"/>
                          </a:solidFill>
                        </a:rPr>
                        <a:t>Le paiement sans contact permet de payer sans entrer son code de carte bancaire pour des paiements inférieurs à 20€. Il est désormais possible de payer de la même manière avec son téléphone portable.</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563600">
                <a:tc>
                  <a:txBody>
                    <a:bodyPr/>
                    <a:lstStyle/>
                    <a:p>
                      <a:pPr lvl="0" rtl="0">
                        <a:spcBef>
                          <a:spcPts val="600"/>
                        </a:spcBef>
                        <a:buNone/>
                      </a:pPr>
                      <a:r>
                        <a:rPr lang="fr" sz="2400" i="1" u="sng">
                          <a:solidFill>
                            <a:srgbClr val="E06666"/>
                          </a:solidFill>
                        </a:rPr>
                        <a:t>La pépite :</a:t>
                      </a:r>
                    </a:p>
                    <a:p>
                      <a:pPr lvl="0" rtl="0">
                        <a:spcBef>
                          <a:spcPts val="600"/>
                        </a:spcBef>
                        <a:buNone/>
                      </a:pPr>
                      <a:r>
                        <a:rPr lang="fr" sz="1600">
                          <a:solidFill>
                            <a:schemeClr val="dk1"/>
                          </a:solidFill>
                        </a:rPr>
                        <a:t>Développement des puces RFID pour faciliter les paiements quotidiens de faibles montants.</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44533">
                <a:tc>
                  <a:txBody>
                    <a:bodyPr/>
                    <a:lstStyle/>
                    <a:p>
                      <a:pPr lvl="0" rtl="0">
                        <a:spcBef>
                          <a:spcPts val="600"/>
                        </a:spcBef>
                        <a:buNone/>
                      </a:pPr>
                      <a:r>
                        <a:rPr lang="fr" sz="2400" i="1" u="sng">
                          <a:solidFill>
                            <a:srgbClr val="E06666"/>
                          </a:solidFill>
                        </a:rPr>
                        <a:t>Idée :</a:t>
                      </a:r>
                    </a:p>
                    <a:p>
                      <a:pPr marL="0" marR="0" lvl="0" indent="0" algn="l" rtl="0">
                        <a:lnSpc>
                          <a:spcPct val="100000"/>
                        </a:lnSpc>
                        <a:spcBef>
                          <a:spcPts val="600"/>
                        </a:spcBef>
                        <a:spcAft>
                          <a:spcPts val="0"/>
                        </a:spcAft>
                        <a:buClr>
                          <a:schemeClr val="dk1"/>
                        </a:buClr>
                        <a:buSzPct val="91666"/>
                        <a:buFont typeface="Arial"/>
                        <a:buNone/>
                      </a:pPr>
                      <a:r>
                        <a:rPr lang="fr" sz="1600">
                          <a:solidFill>
                            <a:schemeClr val="dk1"/>
                          </a:solidFill>
                        </a:rPr>
                        <a:t>Développer un système permettant les paiements par reconnaissance vocale, digitale ou oculaire.</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699" name="Shape 699"/>
          <p:cNvGraphicFramePr/>
          <p:nvPr/>
        </p:nvGraphicFramePr>
        <p:xfrm>
          <a:off x="6673034" y="447733"/>
          <a:ext cx="4986767" cy="731480"/>
        </p:xfrm>
        <a:graphic>
          <a:graphicData uri="http://schemas.openxmlformats.org/drawingml/2006/table">
            <a:tbl>
              <a:tblPr>
                <a:noFill/>
              </a:tblPr>
              <a:tblGrid>
                <a:gridCol w="4986767"/>
              </a:tblGrid>
              <a:tr h="731480">
                <a:tc>
                  <a:txBody>
                    <a:bodyPr/>
                    <a:lstStyle/>
                    <a:p>
                      <a:pPr lvl="0" algn="r" rtl="0">
                        <a:spcBef>
                          <a:spcPts val="0"/>
                        </a:spcBef>
                        <a:buNone/>
                      </a:pPr>
                      <a:r>
                        <a:rPr lang="fr" sz="3200" b="1">
                          <a:solidFill>
                            <a:srgbClr val="B7B7B7"/>
                          </a:solidFill>
                        </a:rPr>
                        <a:t>Enjeux technologiques</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700" name="Shape 700"/>
          <p:cNvSpPr txBox="1"/>
          <p:nvPr/>
        </p:nvSpPr>
        <p:spPr>
          <a:xfrm>
            <a:off x="4040367" y="5888667"/>
            <a:ext cx="7616399" cy="565199"/>
          </a:xfrm>
          <a:prstGeom prst="rect">
            <a:avLst/>
          </a:prstGeom>
        </p:spPr>
        <p:txBody>
          <a:bodyPr lIns="121900" tIns="121900" rIns="121900" bIns="121900" anchor="t" anchorCtr="0">
            <a:noAutofit/>
          </a:bodyPr>
          <a:lstStyle/>
          <a:p>
            <a:endParaRPr sz="2400"/>
          </a:p>
        </p:txBody>
      </p:sp>
      <p:sp>
        <p:nvSpPr>
          <p:cNvPr id="701" name="Shape 701"/>
          <p:cNvSpPr txBox="1"/>
          <p:nvPr/>
        </p:nvSpPr>
        <p:spPr>
          <a:xfrm>
            <a:off x="6606433" y="6298300"/>
            <a:ext cx="4986800" cy="609600"/>
          </a:xfrm>
          <a:prstGeom prst="rect">
            <a:avLst/>
          </a:prstGeom>
        </p:spPr>
        <p:txBody>
          <a:bodyPr lIns="121900" tIns="121900" rIns="121900" bIns="121900" anchor="t" anchorCtr="0">
            <a:noAutofit/>
          </a:bodyPr>
          <a:lstStyle/>
          <a:p>
            <a:r>
              <a:rPr lang="fr" sz="1467" i="1" u="sng">
                <a:solidFill>
                  <a:schemeClr val="hlink"/>
                </a:solidFill>
                <a:hlinkClick r:id="rId3"/>
              </a:rPr>
              <a:t>http://www.visa.fr/les-innovations/paiement-sans-contact/</a:t>
            </a:r>
            <a:r>
              <a:rPr lang="fr" sz="1467" i="1"/>
              <a:t> </a:t>
            </a:r>
          </a:p>
        </p:txBody>
      </p:sp>
    </p:spTree>
    <p:extLst>
      <p:ext uri="{BB962C8B-B14F-4D97-AF65-F5344CB8AC3E}">
        <p14:creationId xmlns:p14="http://schemas.microsoft.com/office/powerpoint/2010/main" val="332698784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8"/>
                                        </p:tgtEl>
                                        <p:attrNameLst>
                                          <p:attrName>style.visibility</p:attrName>
                                        </p:attrNameLst>
                                      </p:cBhvr>
                                      <p:to>
                                        <p:strVal val="visible"/>
                                      </p:to>
                                    </p:set>
                                    <p:animEffect transition="in" filter="fade">
                                      <p:cBhvr>
                                        <p:cTn id="7" dur="1000"/>
                                        <p:tgtEl>
                                          <p:spTgt spid="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graphicFrame>
        <p:nvGraphicFramePr>
          <p:cNvPr id="706" name="Shape 706"/>
          <p:cNvGraphicFramePr/>
          <p:nvPr/>
        </p:nvGraphicFramePr>
        <p:xfrm>
          <a:off x="774533" y="1177834"/>
          <a:ext cx="10885267" cy="4471733"/>
        </p:xfrm>
        <a:graphic>
          <a:graphicData uri="http://schemas.openxmlformats.org/drawingml/2006/table">
            <a:tbl>
              <a:tblPr>
                <a:noFill/>
              </a:tblPr>
              <a:tblGrid>
                <a:gridCol w="10885267"/>
              </a:tblGrid>
              <a:tr h="1563600">
                <a:tc>
                  <a:txBody>
                    <a:bodyPr/>
                    <a:lstStyle/>
                    <a:p>
                      <a:pPr lvl="0" rtl="0">
                        <a:spcBef>
                          <a:spcPts val="600"/>
                        </a:spcBef>
                        <a:buNone/>
                      </a:pPr>
                      <a:r>
                        <a:rPr lang="fr" sz="2400" i="1" u="sng">
                          <a:solidFill>
                            <a:srgbClr val="E06666"/>
                          </a:solidFill>
                        </a:rPr>
                        <a:t>Exemple: </a:t>
                      </a:r>
                    </a:p>
                    <a:p>
                      <a:pPr lvl="0" rtl="0">
                        <a:spcBef>
                          <a:spcPts val="600"/>
                        </a:spcBef>
                        <a:buNone/>
                      </a:pPr>
                      <a:r>
                        <a:rPr lang="fr" sz="1600">
                          <a:solidFill>
                            <a:schemeClr val="dk1"/>
                          </a:solidFill>
                        </a:rPr>
                        <a:t>Marmiton, site internet regroupant tout type de recettes, proposent de réaliser des plats insolites. </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563600">
                <a:tc>
                  <a:txBody>
                    <a:bodyPr/>
                    <a:lstStyle/>
                    <a:p>
                      <a:pPr lvl="0" rtl="0">
                        <a:spcBef>
                          <a:spcPts val="600"/>
                        </a:spcBef>
                        <a:buNone/>
                      </a:pPr>
                      <a:r>
                        <a:rPr lang="fr" sz="2400" i="1" u="sng">
                          <a:solidFill>
                            <a:srgbClr val="E06666"/>
                          </a:solidFill>
                        </a:rPr>
                        <a:t>La pépite :</a:t>
                      </a:r>
                    </a:p>
                    <a:p>
                      <a:pPr lvl="0" rtl="0">
                        <a:spcBef>
                          <a:spcPts val="600"/>
                        </a:spcBef>
                        <a:buNone/>
                      </a:pPr>
                      <a:r>
                        <a:rPr lang="fr" sz="1600">
                          <a:solidFill>
                            <a:schemeClr val="dk1"/>
                          </a:solidFill>
                        </a:rPr>
                        <a:t>Surprendre le consommateur avec de nouvelles saveurs dans des produits maîtrisés et connus.</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44533">
                <a:tc>
                  <a:txBody>
                    <a:bodyPr/>
                    <a:lstStyle/>
                    <a:p>
                      <a:pPr lvl="0" rtl="0">
                        <a:spcBef>
                          <a:spcPts val="600"/>
                        </a:spcBef>
                        <a:buNone/>
                      </a:pPr>
                      <a:r>
                        <a:rPr lang="fr" sz="2400" i="1" u="sng">
                          <a:solidFill>
                            <a:srgbClr val="E06666"/>
                          </a:solidFill>
                        </a:rPr>
                        <a:t>Idée :</a:t>
                      </a:r>
                    </a:p>
                    <a:p>
                      <a:pPr marL="0" marR="0" lvl="0" indent="0" algn="l" rtl="0">
                        <a:lnSpc>
                          <a:spcPct val="100000"/>
                        </a:lnSpc>
                        <a:spcBef>
                          <a:spcPts val="600"/>
                        </a:spcBef>
                        <a:spcAft>
                          <a:spcPts val="0"/>
                        </a:spcAft>
                        <a:buClr>
                          <a:schemeClr val="dk1"/>
                        </a:buClr>
                        <a:buSzPct val="91666"/>
                        <a:buFont typeface="Arial"/>
                        <a:buNone/>
                      </a:pPr>
                      <a:r>
                        <a:rPr lang="fr" sz="1600">
                          <a:solidFill>
                            <a:schemeClr val="dk1"/>
                          </a:solidFill>
                        </a:rPr>
                        <a:t>Donner la possibilité au consommateur de créer son dessert lorsqu’il se rend au restaurant, parmi un choix d’ingrédients atypiques (moelleux au chocolat fourré au fromage, glace à la vanille enrobé de confiture de carotte…).</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707" name="Shape 707"/>
          <p:cNvGraphicFramePr/>
          <p:nvPr/>
        </p:nvGraphicFramePr>
        <p:xfrm>
          <a:off x="9242600" y="447733"/>
          <a:ext cx="2417200" cy="731480"/>
        </p:xfrm>
        <a:graphic>
          <a:graphicData uri="http://schemas.openxmlformats.org/drawingml/2006/table">
            <a:tbl>
              <a:tblPr>
                <a:noFill/>
              </a:tblPr>
              <a:tblGrid>
                <a:gridCol w="2417200"/>
              </a:tblGrid>
              <a:tr h="731480">
                <a:tc>
                  <a:txBody>
                    <a:bodyPr/>
                    <a:lstStyle/>
                    <a:p>
                      <a:pPr lvl="0" algn="r" rtl="0">
                        <a:spcBef>
                          <a:spcPts val="0"/>
                        </a:spcBef>
                        <a:buNone/>
                      </a:pPr>
                      <a:r>
                        <a:rPr lang="fr" sz="3200" b="1">
                          <a:solidFill>
                            <a:srgbClr val="B7B7B7"/>
                          </a:solidFill>
                        </a:rPr>
                        <a:t>Additifs</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708" name="Shape 708"/>
          <p:cNvSpPr txBox="1"/>
          <p:nvPr/>
        </p:nvSpPr>
        <p:spPr>
          <a:xfrm>
            <a:off x="4712442" y="6128165"/>
            <a:ext cx="6952177" cy="565199"/>
          </a:xfrm>
          <a:prstGeom prst="rect">
            <a:avLst/>
          </a:prstGeom>
        </p:spPr>
        <p:txBody>
          <a:bodyPr lIns="121900" tIns="121900" rIns="121900" bIns="121900" anchor="t" anchorCtr="0">
            <a:noAutofit/>
          </a:bodyPr>
          <a:lstStyle/>
          <a:p>
            <a:r>
              <a:rPr lang="fr" sz="1467" u="sng" dirty="0">
                <a:solidFill>
                  <a:schemeClr val="hlink"/>
                </a:solidFill>
                <a:hlinkClick r:id="rId3"/>
              </a:rPr>
              <a:t>http://www.marmiton.org/recettes/recette_lasagnes-au-miel-et-aux-pistaches-de-lili_25567.aspx</a:t>
            </a:r>
            <a:r>
              <a:rPr lang="fr" sz="1467" dirty="0"/>
              <a:t> </a:t>
            </a:r>
          </a:p>
        </p:txBody>
      </p:sp>
    </p:spTree>
    <p:extLst>
      <p:ext uri="{BB962C8B-B14F-4D97-AF65-F5344CB8AC3E}">
        <p14:creationId xmlns:p14="http://schemas.microsoft.com/office/powerpoint/2010/main" val="427245955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6"/>
                                        </p:tgtEl>
                                        <p:attrNameLst>
                                          <p:attrName>style.visibility</p:attrName>
                                        </p:attrNameLst>
                                      </p:cBhvr>
                                      <p:to>
                                        <p:strVal val="visible"/>
                                      </p:to>
                                    </p:set>
                                    <p:animEffect transition="in" filter="fade">
                                      <p:cBhvr>
                                        <p:cTn id="7" dur="1000"/>
                                        <p:tgtEl>
                                          <p:spTgt spid="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pic>
        <p:nvPicPr>
          <p:cNvPr id="713" name="Shape 713"/>
          <p:cNvPicPr preferRelativeResize="0"/>
          <p:nvPr/>
        </p:nvPicPr>
        <p:blipFill>
          <a:blip r:embed="rId3"/>
          <a:stretch>
            <a:fillRect/>
          </a:stretch>
        </p:blipFill>
        <p:spPr>
          <a:xfrm>
            <a:off x="4140501" y="1773334"/>
            <a:ext cx="3520367" cy="3520367"/>
          </a:xfrm>
          <a:prstGeom prst="rect">
            <a:avLst/>
          </a:prstGeom>
          <a:noFill/>
          <a:ln>
            <a:noFill/>
          </a:ln>
        </p:spPr>
      </p:pic>
    </p:spTree>
    <p:extLst>
      <p:ext uri="{BB962C8B-B14F-4D97-AF65-F5344CB8AC3E}">
        <p14:creationId xmlns:p14="http://schemas.microsoft.com/office/powerpoint/2010/main" val="2519369975"/>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graphicFrame>
        <p:nvGraphicFramePr>
          <p:cNvPr id="718" name="Shape 718"/>
          <p:cNvGraphicFramePr/>
          <p:nvPr/>
        </p:nvGraphicFramePr>
        <p:xfrm>
          <a:off x="774533" y="1584233"/>
          <a:ext cx="10885267" cy="4276800"/>
        </p:xfrm>
        <a:graphic>
          <a:graphicData uri="http://schemas.openxmlformats.org/drawingml/2006/table">
            <a:tbl>
              <a:tblPr>
                <a:noFill/>
              </a:tblPr>
              <a:tblGrid>
                <a:gridCol w="10885267"/>
              </a:tblGrid>
              <a:tr h="1563600">
                <a:tc>
                  <a:txBody>
                    <a:bodyPr/>
                    <a:lstStyle/>
                    <a:p>
                      <a:pPr lvl="0" rtl="0">
                        <a:spcBef>
                          <a:spcPts val="600"/>
                        </a:spcBef>
                        <a:buNone/>
                      </a:pPr>
                      <a:r>
                        <a:rPr lang="fr" sz="2400" i="1" u="sng">
                          <a:solidFill>
                            <a:srgbClr val="E06666"/>
                          </a:solidFill>
                        </a:rPr>
                        <a:t>Exemple: </a:t>
                      </a:r>
                    </a:p>
                    <a:p>
                      <a:pPr lvl="0" rtl="0">
                        <a:spcBef>
                          <a:spcPts val="600"/>
                        </a:spcBef>
                        <a:buNone/>
                      </a:pPr>
                      <a:r>
                        <a:rPr lang="fr" sz="1600">
                          <a:solidFill>
                            <a:schemeClr val="dk1"/>
                          </a:solidFill>
                        </a:rPr>
                        <a:t>Les Spécifications Techniques d’Interopérabilité viennent standardiser les différentes pratiques dans le domaine du ferroviaire pour l’Europe entière (</a:t>
                      </a:r>
                      <a:r>
                        <a:rPr lang="fr" sz="1600" i="1" u="sng">
                          <a:solidFill>
                            <a:schemeClr val="dk1"/>
                          </a:solidFill>
                        </a:rPr>
                        <a:t>Exemple :</a:t>
                      </a:r>
                      <a:r>
                        <a:rPr lang="fr" sz="1600">
                          <a:solidFill>
                            <a:schemeClr val="dk1"/>
                          </a:solidFill>
                        </a:rPr>
                        <a:t> tension d’alimentation, dimensionnement des quais...).</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68667">
                <a:tc>
                  <a:txBody>
                    <a:bodyPr/>
                    <a:lstStyle/>
                    <a:p>
                      <a:pPr lvl="0" rtl="0">
                        <a:spcBef>
                          <a:spcPts val="600"/>
                        </a:spcBef>
                        <a:buNone/>
                      </a:pPr>
                      <a:r>
                        <a:rPr lang="fr" sz="2400" i="1" u="sng">
                          <a:solidFill>
                            <a:srgbClr val="E06666"/>
                          </a:solidFill>
                        </a:rPr>
                        <a:t>La pépite :</a:t>
                      </a:r>
                    </a:p>
                    <a:p>
                      <a:pPr lvl="0" rtl="0">
                        <a:spcBef>
                          <a:spcPts val="600"/>
                        </a:spcBef>
                        <a:buNone/>
                      </a:pPr>
                      <a:r>
                        <a:rPr lang="fr" sz="1600">
                          <a:solidFill>
                            <a:schemeClr val="dk1"/>
                          </a:solidFill>
                        </a:rPr>
                        <a:t>Permettre aux trains de circuler sur l’entièreté du réseau Européen.</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44533">
                <a:tc>
                  <a:txBody>
                    <a:bodyPr/>
                    <a:lstStyle/>
                    <a:p>
                      <a:pPr lvl="0" rtl="0">
                        <a:spcBef>
                          <a:spcPts val="600"/>
                        </a:spcBef>
                        <a:buNone/>
                      </a:pPr>
                      <a:r>
                        <a:rPr lang="fr" sz="2400" i="1" u="sng">
                          <a:solidFill>
                            <a:srgbClr val="E06666"/>
                          </a:solidFill>
                        </a:rPr>
                        <a:t>Idée :</a:t>
                      </a:r>
                    </a:p>
                    <a:p>
                      <a:pPr marL="0" marR="0" lvl="0" indent="0" algn="l" rtl="0">
                        <a:lnSpc>
                          <a:spcPct val="100000"/>
                        </a:lnSpc>
                        <a:spcBef>
                          <a:spcPts val="600"/>
                        </a:spcBef>
                        <a:spcAft>
                          <a:spcPts val="0"/>
                        </a:spcAft>
                        <a:buClr>
                          <a:schemeClr val="dk1"/>
                        </a:buClr>
                        <a:buSzPct val="91666"/>
                        <a:buFont typeface="Arial"/>
                        <a:buNone/>
                      </a:pPr>
                      <a:r>
                        <a:rPr lang="fr" sz="1600">
                          <a:solidFill>
                            <a:schemeClr val="dk1"/>
                          </a:solidFill>
                        </a:rPr>
                        <a:t>Proposer un service ferroviaire Européen unifié.</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719" name="Shape 719"/>
          <p:cNvGraphicFramePr/>
          <p:nvPr/>
        </p:nvGraphicFramePr>
        <p:xfrm>
          <a:off x="5830368" y="854133"/>
          <a:ext cx="5829433" cy="731480"/>
        </p:xfrm>
        <a:graphic>
          <a:graphicData uri="http://schemas.openxmlformats.org/drawingml/2006/table">
            <a:tbl>
              <a:tblPr>
                <a:noFill/>
              </a:tblPr>
              <a:tblGrid>
                <a:gridCol w="5829433"/>
              </a:tblGrid>
              <a:tr h="731480">
                <a:tc>
                  <a:txBody>
                    <a:bodyPr/>
                    <a:lstStyle/>
                    <a:p>
                      <a:pPr lvl="0" algn="r" rtl="0">
                        <a:spcBef>
                          <a:spcPts val="0"/>
                        </a:spcBef>
                        <a:buNone/>
                      </a:pPr>
                      <a:r>
                        <a:rPr lang="fr" sz="3200" b="1">
                          <a:solidFill>
                            <a:srgbClr val="B7B7B7"/>
                          </a:solidFill>
                        </a:rPr>
                        <a:t>Normes et réglementations</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720" name="Shape 720"/>
          <p:cNvSpPr txBox="1"/>
          <p:nvPr/>
        </p:nvSpPr>
        <p:spPr>
          <a:xfrm>
            <a:off x="9173733" y="6238433"/>
            <a:ext cx="2520800" cy="553600"/>
          </a:xfrm>
          <a:prstGeom prst="rect">
            <a:avLst/>
          </a:prstGeom>
        </p:spPr>
        <p:txBody>
          <a:bodyPr lIns="121900" tIns="121900" rIns="121900" bIns="121900" anchor="t" anchorCtr="0">
            <a:noAutofit/>
          </a:bodyPr>
          <a:lstStyle/>
          <a:p>
            <a:endParaRPr sz="1467" i="1"/>
          </a:p>
        </p:txBody>
      </p:sp>
    </p:spTree>
    <p:extLst>
      <p:ext uri="{BB962C8B-B14F-4D97-AF65-F5344CB8AC3E}">
        <p14:creationId xmlns:p14="http://schemas.microsoft.com/office/powerpoint/2010/main" val="78535782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8"/>
                                        </p:tgtEl>
                                        <p:attrNameLst>
                                          <p:attrName>style.visibility</p:attrName>
                                        </p:attrNameLst>
                                      </p:cBhvr>
                                      <p:to>
                                        <p:strVal val="visible"/>
                                      </p:to>
                                    </p:set>
                                    <p:animEffect transition="in" filter="fade">
                                      <p:cBhvr>
                                        <p:cTn id="7" dur="1000"/>
                                        <p:tgtEl>
                                          <p:spTgt spid="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graphicFrame>
        <p:nvGraphicFramePr>
          <p:cNvPr id="725" name="Shape 725"/>
          <p:cNvGraphicFramePr/>
          <p:nvPr/>
        </p:nvGraphicFramePr>
        <p:xfrm>
          <a:off x="774533" y="1584233"/>
          <a:ext cx="10885267" cy="4276800"/>
        </p:xfrm>
        <a:graphic>
          <a:graphicData uri="http://schemas.openxmlformats.org/drawingml/2006/table">
            <a:tbl>
              <a:tblPr>
                <a:noFill/>
              </a:tblPr>
              <a:tblGrid>
                <a:gridCol w="10885267"/>
              </a:tblGrid>
              <a:tr h="1563600">
                <a:tc>
                  <a:txBody>
                    <a:bodyPr/>
                    <a:lstStyle/>
                    <a:p>
                      <a:pPr lvl="0" rtl="0">
                        <a:spcBef>
                          <a:spcPts val="600"/>
                        </a:spcBef>
                        <a:buNone/>
                      </a:pPr>
                      <a:r>
                        <a:rPr lang="fr" sz="2400" i="1" u="sng">
                          <a:solidFill>
                            <a:srgbClr val="E06666"/>
                          </a:solidFill>
                        </a:rPr>
                        <a:t>Exemple: </a:t>
                      </a:r>
                    </a:p>
                    <a:p>
                      <a:pPr lvl="0" rtl="0">
                        <a:spcBef>
                          <a:spcPts val="600"/>
                        </a:spcBef>
                        <a:buNone/>
                      </a:pPr>
                      <a:r>
                        <a:rPr lang="fr" sz="1600">
                          <a:solidFill>
                            <a:schemeClr val="dk1"/>
                          </a:solidFill>
                        </a:rPr>
                        <a:t>La plateforme collaborative Kickstarter permet à des individus d’exposer leur projet, et de financer celui-ci par le biais d’autres personnes intéressées.</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68667">
                <a:tc>
                  <a:txBody>
                    <a:bodyPr/>
                    <a:lstStyle/>
                    <a:p>
                      <a:pPr lvl="0" rtl="0">
                        <a:spcBef>
                          <a:spcPts val="600"/>
                        </a:spcBef>
                        <a:buNone/>
                      </a:pPr>
                      <a:r>
                        <a:rPr lang="fr" sz="2400" i="1" u="sng">
                          <a:solidFill>
                            <a:srgbClr val="E06666"/>
                          </a:solidFill>
                        </a:rPr>
                        <a:t>La pépite :</a:t>
                      </a:r>
                    </a:p>
                    <a:p>
                      <a:pPr lvl="0" rtl="0">
                        <a:spcBef>
                          <a:spcPts val="600"/>
                        </a:spcBef>
                        <a:buNone/>
                      </a:pPr>
                      <a:r>
                        <a:rPr lang="fr" sz="1600">
                          <a:solidFill>
                            <a:schemeClr val="dk1"/>
                          </a:solidFill>
                        </a:rPr>
                        <a:t>Impliquer le potentiel consommateur dans le développement d’un projet.</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44533">
                <a:tc>
                  <a:txBody>
                    <a:bodyPr/>
                    <a:lstStyle/>
                    <a:p>
                      <a:pPr lvl="0" rtl="0">
                        <a:spcBef>
                          <a:spcPts val="600"/>
                        </a:spcBef>
                        <a:buNone/>
                      </a:pPr>
                      <a:r>
                        <a:rPr lang="fr" sz="2400" i="1" u="sng">
                          <a:solidFill>
                            <a:srgbClr val="E06666"/>
                          </a:solidFill>
                        </a:rPr>
                        <a:t>Idée :</a:t>
                      </a:r>
                    </a:p>
                    <a:p>
                      <a:pPr marL="0" marR="0" lvl="0" indent="0" algn="l" rtl="0">
                        <a:lnSpc>
                          <a:spcPct val="100000"/>
                        </a:lnSpc>
                        <a:spcBef>
                          <a:spcPts val="600"/>
                        </a:spcBef>
                        <a:spcAft>
                          <a:spcPts val="0"/>
                        </a:spcAft>
                        <a:buClr>
                          <a:schemeClr val="dk1"/>
                        </a:buClr>
                        <a:buSzPct val="91666"/>
                        <a:buFont typeface="Arial"/>
                        <a:buNone/>
                      </a:pPr>
                      <a:r>
                        <a:rPr lang="fr" sz="1600">
                          <a:solidFill>
                            <a:schemeClr val="dk1"/>
                          </a:solidFill>
                        </a:rPr>
                        <a:t>Créer une « boîte à idées » sur Internet, et proposer à un ensemble de collaborateurs de les réaliser si ces idées s’avèrent bénéfiques pour une entreprise / un particulier.</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726" name="Shape 726"/>
          <p:cNvGraphicFramePr/>
          <p:nvPr/>
        </p:nvGraphicFramePr>
        <p:xfrm>
          <a:off x="6060733" y="854133"/>
          <a:ext cx="5599067" cy="731480"/>
        </p:xfrm>
        <a:graphic>
          <a:graphicData uri="http://schemas.openxmlformats.org/drawingml/2006/table">
            <a:tbl>
              <a:tblPr>
                <a:noFill/>
              </a:tblPr>
              <a:tblGrid>
                <a:gridCol w="5599067"/>
              </a:tblGrid>
              <a:tr h="731480">
                <a:tc>
                  <a:txBody>
                    <a:bodyPr/>
                    <a:lstStyle/>
                    <a:p>
                      <a:pPr lvl="0" algn="r" rtl="0">
                        <a:spcBef>
                          <a:spcPts val="0"/>
                        </a:spcBef>
                        <a:buNone/>
                      </a:pPr>
                      <a:r>
                        <a:rPr lang="fr" sz="3200" b="1">
                          <a:solidFill>
                            <a:srgbClr val="B7B7B7"/>
                          </a:solidFill>
                        </a:rPr>
                        <a:t>Alliances et partenariats</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727" name="Shape 727"/>
          <p:cNvSpPr txBox="1"/>
          <p:nvPr/>
        </p:nvSpPr>
        <p:spPr>
          <a:xfrm>
            <a:off x="9173733" y="6238433"/>
            <a:ext cx="2520800" cy="553600"/>
          </a:xfrm>
          <a:prstGeom prst="rect">
            <a:avLst/>
          </a:prstGeom>
        </p:spPr>
        <p:txBody>
          <a:bodyPr lIns="121900" tIns="121900" rIns="121900" bIns="121900" anchor="t" anchorCtr="0">
            <a:noAutofit/>
          </a:bodyPr>
          <a:lstStyle/>
          <a:p>
            <a:endParaRPr sz="1467" i="1"/>
          </a:p>
        </p:txBody>
      </p:sp>
      <p:sp>
        <p:nvSpPr>
          <p:cNvPr id="728" name="Shape 728"/>
          <p:cNvSpPr txBox="1"/>
          <p:nvPr/>
        </p:nvSpPr>
        <p:spPr>
          <a:xfrm>
            <a:off x="9064167" y="6257800"/>
            <a:ext cx="2609999" cy="553600"/>
          </a:xfrm>
          <a:prstGeom prst="rect">
            <a:avLst/>
          </a:prstGeom>
        </p:spPr>
        <p:txBody>
          <a:bodyPr lIns="121900" tIns="121900" rIns="121900" bIns="121900" anchor="t" anchorCtr="0">
            <a:noAutofit/>
          </a:bodyPr>
          <a:lstStyle/>
          <a:p>
            <a:r>
              <a:rPr lang="fr" sz="1467" i="1" u="sng">
                <a:solidFill>
                  <a:schemeClr val="hlink"/>
                </a:solidFill>
                <a:hlinkClick r:id="rId3"/>
              </a:rPr>
              <a:t>https://www.kickstarter.com/</a:t>
            </a:r>
            <a:r>
              <a:rPr lang="fr" sz="1467" i="1"/>
              <a:t> </a:t>
            </a:r>
          </a:p>
        </p:txBody>
      </p:sp>
    </p:spTree>
    <p:extLst>
      <p:ext uri="{BB962C8B-B14F-4D97-AF65-F5344CB8AC3E}">
        <p14:creationId xmlns:p14="http://schemas.microsoft.com/office/powerpoint/2010/main" val="109468771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5"/>
                                        </p:tgtEl>
                                        <p:attrNameLst>
                                          <p:attrName>style.visibility</p:attrName>
                                        </p:attrNameLst>
                                      </p:cBhvr>
                                      <p:to>
                                        <p:strVal val="visible"/>
                                      </p:to>
                                    </p:set>
                                    <p:animEffect transition="in" filter="fade">
                                      <p:cBhvr>
                                        <p:cTn id="7" dur="1000"/>
                                        <p:tgtEl>
                                          <p:spTgt spid="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graphicFrame>
        <p:nvGraphicFramePr>
          <p:cNvPr id="733" name="Shape 733"/>
          <p:cNvGraphicFramePr/>
          <p:nvPr/>
        </p:nvGraphicFramePr>
        <p:xfrm>
          <a:off x="774533" y="1584233"/>
          <a:ext cx="10885267" cy="4276800"/>
        </p:xfrm>
        <a:graphic>
          <a:graphicData uri="http://schemas.openxmlformats.org/drawingml/2006/table">
            <a:tbl>
              <a:tblPr>
                <a:noFill/>
              </a:tblPr>
              <a:tblGrid>
                <a:gridCol w="10885267"/>
              </a:tblGrid>
              <a:tr h="1563600">
                <a:tc>
                  <a:txBody>
                    <a:bodyPr/>
                    <a:lstStyle/>
                    <a:p>
                      <a:pPr lvl="0" rtl="0">
                        <a:spcBef>
                          <a:spcPts val="600"/>
                        </a:spcBef>
                        <a:buNone/>
                      </a:pPr>
                      <a:r>
                        <a:rPr lang="fr" sz="2400" i="1" u="sng">
                          <a:solidFill>
                            <a:srgbClr val="E06666"/>
                          </a:solidFill>
                        </a:rPr>
                        <a:t>Exemple: </a:t>
                      </a:r>
                    </a:p>
                    <a:p>
                      <a:pPr lvl="0" rtl="0">
                        <a:spcBef>
                          <a:spcPts val="600"/>
                        </a:spcBef>
                        <a:buNone/>
                      </a:pPr>
                      <a:r>
                        <a:rPr lang="fr" sz="1600">
                          <a:solidFill>
                            <a:schemeClr val="dk1"/>
                          </a:solidFill>
                        </a:rPr>
                        <a:t>McDonald’s a lancé un système de check-in dans chaque restaurant, permettant à un utilisateur s’ayant identifié plusieurs fois de bénéficier de réductions.</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68667">
                <a:tc>
                  <a:txBody>
                    <a:bodyPr/>
                    <a:lstStyle/>
                    <a:p>
                      <a:pPr lvl="0" rtl="0">
                        <a:spcBef>
                          <a:spcPts val="600"/>
                        </a:spcBef>
                        <a:buNone/>
                      </a:pPr>
                      <a:r>
                        <a:rPr lang="fr" sz="2400" i="1" u="sng">
                          <a:solidFill>
                            <a:srgbClr val="E06666"/>
                          </a:solidFill>
                        </a:rPr>
                        <a:t>La pépite :</a:t>
                      </a:r>
                    </a:p>
                    <a:p>
                      <a:pPr lvl="0" rtl="0">
                        <a:spcBef>
                          <a:spcPts val="600"/>
                        </a:spcBef>
                        <a:buNone/>
                      </a:pPr>
                      <a:r>
                        <a:rPr lang="fr" sz="1600">
                          <a:solidFill>
                            <a:schemeClr val="dk1"/>
                          </a:solidFill>
                        </a:rPr>
                        <a:t>Fidéliser le consommateur à la marque, et plus précisément à un restaurant.</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44533">
                <a:tc>
                  <a:txBody>
                    <a:bodyPr/>
                    <a:lstStyle/>
                    <a:p>
                      <a:pPr lvl="0" rtl="0">
                        <a:spcBef>
                          <a:spcPts val="600"/>
                        </a:spcBef>
                        <a:buNone/>
                      </a:pPr>
                      <a:r>
                        <a:rPr lang="fr" sz="2400" i="1" u="sng">
                          <a:solidFill>
                            <a:srgbClr val="E06666"/>
                          </a:solidFill>
                        </a:rPr>
                        <a:t>Idée :</a:t>
                      </a:r>
                    </a:p>
                    <a:p>
                      <a:pPr marL="0" marR="0" lvl="0" indent="0" algn="l" rtl="0">
                        <a:lnSpc>
                          <a:spcPct val="100000"/>
                        </a:lnSpc>
                        <a:spcBef>
                          <a:spcPts val="600"/>
                        </a:spcBef>
                        <a:spcAft>
                          <a:spcPts val="0"/>
                        </a:spcAft>
                        <a:buClr>
                          <a:schemeClr val="dk1"/>
                        </a:buClr>
                        <a:buSzPct val="91666"/>
                        <a:buFont typeface="Arial"/>
                        <a:buNone/>
                      </a:pPr>
                      <a:r>
                        <a:rPr lang="fr" sz="1600">
                          <a:solidFill>
                            <a:schemeClr val="dk1"/>
                          </a:solidFill>
                        </a:rPr>
                        <a:t>Proposer des réductions immédiates sur chaque produit d’une gamme donnée, à condition que le consommateur s’engage à acheter un minimum de produits de cette même marque sur l’année.</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734" name="Shape 734"/>
          <p:cNvGraphicFramePr/>
          <p:nvPr/>
        </p:nvGraphicFramePr>
        <p:xfrm>
          <a:off x="5555667" y="854133"/>
          <a:ext cx="6104133" cy="731480"/>
        </p:xfrm>
        <a:graphic>
          <a:graphicData uri="http://schemas.openxmlformats.org/drawingml/2006/table">
            <a:tbl>
              <a:tblPr>
                <a:noFill/>
              </a:tblPr>
              <a:tblGrid>
                <a:gridCol w="6104133"/>
              </a:tblGrid>
              <a:tr h="731480">
                <a:tc>
                  <a:txBody>
                    <a:bodyPr/>
                    <a:lstStyle/>
                    <a:p>
                      <a:pPr lvl="0" algn="r" rtl="0">
                        <a:spcBef>
                          <a:spcPts val="0"/>
                        </a:spcBef>
                        <a:buNone/>
                      </a:pPr>
                      <a:r>
                        <a:rPr lang="fr" sz="3200" b="1">
                          <a:solidFill>
                            <a:srgbClr val="B7B7B7"/>
                          </a:solidFill>
                        </a:rPr>
                        <a:t>Stratégies et business model</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735" name="Shape 735"/>
          <p:cNvSpPr txBox="1"/>
          <p:nvPr/>
        </p:nvSpPr>
        <p:spPr>
          <a:xfrm>
            <a:off x="9173733" y="6238433"/>
            <a:ext cx="2520800" cy="553600"/>
          </a:xfrm>
          <a:prstGeom prst="rect">
            <a:avLst/>
          </a:prstGeom>
        </p:spPr>
        <p:txBody>
          <a:bodyPr lIns="121900" tIns="121900" rIns="121900" bIns="121900" anchor="t" anchorCtr="0">
            <a:noAutofit/>
          </a:bodyPr>
          <a:lstStyle/>
          <a:p>
            <a:endParaRPr sz="1467" i="1"/>
          </a:p>
        </p:txBody>
      </p:sp>
    </p:spTree>
    <p:extLst>
      <p:ext uri="{BB962C8B-B14F-4D97-AF65-F5344CB8AC3E}">
        <p14:creationId xmlns:p14="http://schemas.microsoft.com/office/powerpoint/2010/main" val="257750458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3"/>
                                        </p:tgtEl>
                                        <p:attrNameLst>
                                          <p:attrName>style.visibility</p:attrName>
                                        </p:attrNameLst>
                                      </p:cBhvr>
                                      <p:to>
                                        <p:strVal val="visible"/>
                                      </p:to>
                                    </p:set>
                                    <p:animEffect transition="in" filter="fade">
                                      <p:cBhvr>
                                        <p:cTn id="7" dur="1000"/>
                                        <p:tgtEl>
                                          <p:spTgt spid="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graphicFrame>
        <p:nvGraphicFramePr>
          <p:cNvPr id="555" name="Shape 555"/>
          <p:cNvGraphicFramePr/>
          <p:nvPr/>
        </p:nvGraphicFramePr>
        <p:xfrm>
          <a:off x="774533" y="1381033"/>
          <a:ext cx="10885267" cy="4691800"/>
        </p:xfrm>
        <a:graphic>
          <a:graphicData uri="http://schemas.openxmlformats.org/drawingml/2006/table">
            <a:tbl>
              <a:tblPr>
                <a:noFill/>
              </a:tblPr>
              <a:tblGrid>
                <a:gridCol w="10885267"/>
              </a:tblGrid>
              <a:tr h="1563600">
                <a:tc>
                  <a:txBody>
                    <a:bodyPr/>
                    <a:lstStyle/>
                    <a:p>
                      <a:pPr lvl="0" rtl="0">
                        <a:spcBef>
                          <a:spcPts val="600"/>
                        </a:spcBef>
                        <a:buNone/>
                      </a:pPr>
                      <a:r>
                        <a:rPr lang="fr" sz="2400" i="1" u="sng">
                          <a:solidFill>
                            <a:srgbClr val="E06666"/>
                          </a:solidFill>
                        </a:rPr>
                        <a:t>Exemple: </a:t>
                      </a:r>
                    </a:p>
                    <a:p>
                      <a:pPr lvl="0" rtl="0">
                        <a:spcBef>
                          <a:spcPts val="600"/>
                        </a:spcBef>
                        <a:buClr>
                          <a:schemeClr val="dk1"/>
                        </a:buClr>
                        <a:buSzPct val="91666"/>
                        <a:buFont typeface="Arial"/>
                        <a:buNone/>
                      </a:pPr>
                      <a:r>
                        <a:rPr lang="fr" sz="1600">
                          <a:solidFill>
                            <a:schemeClr val="dk1"/>
                          </a:solidFill>
                        </a:rPr>
                        <a:t>Le site Espaceagro propose un espace de distribution réservé aux agriculteurs, en leur proposant d’afficher leurs annonces, en fonction des domaines d’activité. </a:t>
                      </a:r>
                    </a:p>
                    <a:p>
                      <a:pPr lvl="0" rtl="0">
                        <a:spcBef>
                          <a:spcPts val="0"/>
                        </a:spcBef>
                        <a:buNone/>
                      </a:pPr>
                      <a:endParaRPr sz="1600">
                        <a:solidFill>
                          <a:schemeClr val="dk1"/>
                        </a:solidFill>
                      </a:endParaRP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563600">
                <a:tc>
                  <a:txBody>
                    <a:bodyPr/>
                    <a:lstStyle/>
                    <a:p>
                      <a:pPr lvl="0" rtl="0">
                        <a:spcBef>
                          <a:spcPts val="600"/>
                        </a:spcBef>
                        <a:buNone/>
                      </a:pPr>
                      <a:r>
                        <a:rPr lang="fr" sz="2400" i="1" u="sng">
                          <a:solidFill>
                            <a:srgbClr val="E06666"/>
                          </a:solidFill>
                        </a:rPr>
                        <a:t>La pépite :</a:t>
                      </a:r>
                      <a:r>
                        <a:rPr lang="fr" sz="1600">
                          <a:solidFill>
                            <a:srgbClr val="E06666"/>
                          </a:solidFill>
                        </a:rPr>
                        <a:t> </a:t>
                      </a:r>
                    </a:p>
                    <a:p>
                      <a:pPr lvl="0" rtl="0">
                        <a:spcBef>
                          <a:spcPts val="600"/>
                        </a:spcBef>
                        <a:buClr>
                          <a:schemeClr val="dk1"/>
                        </a:buClr>
                        <a:buSzPct val="91666"/>
                        <a:buFont typeface="Arial"/>
                        <a:buNone/>
                      </a:pPr>
                      <a:r>
                        <a:rPr lang="fr" sz="1600">
                          <a:solidFill>
                            <a:schemeClr val="dk1"/>
                          </a:solidFill>
                        </a:rPr>
                        <a:t>Cibler un segment bien précis en leur proposant une visibilité nationale, voire mondiale.</a:t>
                      </a:r>
                    </a:p>
                    <a:p>
                      <a:pPr lvl="0" rtl="0">
                        <a:spcBef>
                          <a:spcPts val="0"/>
                        </a:spcBef>
                        <a:buNone/>
                      </a:pPr>
                      <a:endParaRPr sz="1600">
                        <a:solidFill>
                          <a:schemeClr val="dk1"/>
                        </a:solidFill>
                      </a:endParaRP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564600">
                <a:tc>
                  <a:txBody>
                    <a:bodyPr/>
                    <a:lstStyle/>
                    <a:p>
                      <a:pPr lvl="0" rtl="0">
                        <a:spcBef>
                          <a:spcPts val="600"/>
                        </a:spcBef>
                        <a:buNone/>
                      </a:pPr>
                      <a:r>
                        <a:rPr lang="fr" sz="2400" i="1" u="sng">
                          <a:solidFill>
                            <a:srgbClr val="E06666"/>
                          </a:solidFill>
                        </a:rPr>
                        <a:t>Idée :</a:t>
                      </a:r>
                    </a:p>
                    <a:p>
                      <a:pPr lvl="0" rtl="0">
                        <a:spcBef>
                          <a:spcPts val="600"/>
                        </a:spcBef>
                        <a:buClr>
                          <a:schemeClr val="dk1"/>
                        </a:buClr>
                        <a:buSzPct val="91666"/>
                        <a:buFont typeface="Arial"/>
                        <a:buNone/>
                      </a:pPr>
                      <a:r>
                        <a:rPr lang="fr" sz="1600">
                          <a:solidFill>
                            <a:schemeClr val="dk1"/>
                          </a:solidFill>
                        </a:rPr>
                        <a:t>Créer un portail communautaire permettant de mettre en contact des personnes de différents métiers complémentaires (</a:t>
                      </a:r>
                      <a:r>
                        <a:rPr lang="fr" sz="1600" i="1" u="sng">
                          <a:solidFill>
                            <a:schemeClr val="dk1"/>
                          </a:solidFill>
                        </a:rPr>
                        <a:t>Exemple :</a:t>
                      </a:r>
                      <a:r>
                        <a:rPr lang="fr" sz="1600">
                          <a:solidFill>
                            <a:schemeClr val="dk1"/>
                          </a:solidFill>
                        </a:rPr>
                        <a:t> </a:t>
                      </a:r>
                      <a:r>
                        <a:rPr lang="fr" sz="1600" i="1">
                          <a:solidFill>
                            <a:schemeClr val="dk1"/>
                          </a:solidFill>
                        </a:rPr>
                        <a:t>Agriculteurs et fabricants de véhicules agricoles).</a:t>
                      </a:r>
                    </a:p>
                    <a:p>
                      <a:pPr lvl="0" rtl="0">
                        <a:spcBef>
                          <a:spcPts val="0"/>
                        </a:spcBef>
                        <a:buNone/>
                      </a:pPr>
                      <a:endParaRPr sz="2400"/>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556" name="Shape 556"/>
          <p:cNvGraphicFramePr/>
          <p:nvPr/>
        </p:nvGraphicFramePr>
        <p:xfrm>
          <a:off x="8756101" y="650933"/>
          <a:ext cx="2903700" cy="731480"/>
        </p:xfrm>
        <a:graphic>
          <a:graphicData uri="http://schemas.openxmlformats.org/drawingml/2006/table">
            <a:tbl>
              <a:tblPr>
                <a:noFill/>
              </a:tblPr>
              <a:tblGrid>
                <a:gridCol w="2903700"/>
              </a:tblGrid>
              <a:tr h="731480">
                <a:tc>
                  <a:txBody>
                    <a:bodyPr/>
                    <a:lstStyle/>
                    <a:p>
                      <a:pPr lvl="0" algn="r" rtl="0">
                        <a:spcBef>
                          <a:spcPts val="0"/>
                        </a:spcBef>
                        <a:buNone/>
                      </a:pPr>
                      <a:r>
                        <a:rPr lang="fr" sz="3200" b="1" dirty="0">
                          <a:solidFill>
                            <a:srgbClr val="B7B7B7"/>
                          </a:solidFill>
                        </a:rPr>
                        <a:t>Distribution</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557" name="Shape 557"/>
          <p:cNvSpPr txBox="1"/>
          <p:nvPr/>
        </p:nvSpPr>
        <p:spPr>
          <a:xfrm>
            <a:off x="9136867" y="6277667"/>
            <a:ext cx="2726799" cy="328799"/>
          </a:xfrm>
          <a:prstGeom prst="rect">
            <a:avLst/>
          </a:prstGeom>
        </p:spPr>
        <p:txBody>
          <a:bodyPr lIns="121900" tIns="121900" rIns="121900" bIns="121900" anchor="t" anchorCtr="0">
            <a:noAutofit/>
          </a:bodyPr>
          <a:lstStyle/>
          <a:p>
            <a:r>
              <a:rPr lang="fr" sz="1467" i="1" u="sng">
                <a:solidFill>
                  <a:schemeClr val="hlink"/>
                </a:solidFill>
                <a:hlinkClick r:id="rId3"/>
              </a:rPr>
              <a:t>http://www.espaceagro.com/</a:t>
            </a:r>
            <a:r>
              <a:rPr lang="fr" sz="1467" i="1"/>
              <a:t> </a:t>
            </a:r>
          </a:p>
        </p:txBody>
      </p:sp>
    </p:spTree>
    <p:extLst>
      <p:ext uri="{BB962C8B-B14F-4D97-AF65-F5344CB8AC3E}">
        <p14:creationId xmlns:p14="http://schemas.microsoft.com/office/powerpoint/2010/main" val="270239206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5"/>
                                        </p:tgtEl>
                                        <p:attrNameLst>
                                          <p:attrName>style.visibility</p:attrName>
                                        </p:attrNameLst>
                                      </p:cBhvr>
                                      <p:to>
                                        <p:strVal val="visible"/>
                                      </p:to>
                                    </p:set>
                                    <p:animEffect transition="in" filter="fade">
                                      <p:cBhvr>
                                        <p:cTn id="7" dur="1000"/>
                                        <p:tgtEl>
                                          <p:spTgt spid="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graphicFrame>
        <p:nvGraphicFramePr>
          <p:cNvPr id="740" name="Shape 740"/>
          <p:cNvGraphicFramePr/>
          <p:nvPr/>
        </p:nvGraphicFramePr>
        <p:xfrm>
          <a:off x="774533" y="1584233"/>
          <a:ext cx="10885267" cy="4276800"/>
        </p:xfrm>
        <a:graphic>
          <a:graphicData uri="http://schemas.openxmlformats.org/drawingml/2006/table">
            <a:tbl>
              <a:tblPr>
                <a:noFill/>
              </a:tblPr>
              <a:tblGrid>
                <a:gridCol w="10885267"/>
              </a:tblGrid>
              <a:tr h="1563600">
                <a:tc>
                  <a:txBody>
                    <a:bodyPr/>
                    <a:lstStyle/>
                    <a:p>
                      <a:pPr lvl="0" rtl="0">
                        <a:spcBef>
                          <a:spcPts val="600"/>
                        </a:spcBef>
                        <a:buNone/>
                      </a:pPr>
                      <a:r>
                        <a:rPr lang="fr" sz="2400" i="1" u="sng">
                          <a:solidFill>
                            <a:srgbClr val="E06666"/>
                          </a:solidFill>
                        </a:rPr>
                        <a:t>Exemple: </a:t>
                      </a:r>
                    </a:p>
                    <a:p>
                      <a:pPr lvl="0" rtl="0">
                        <a:spcBef>
                          <a:spcPts val="600"/>
                        </a:spcBef>
                        <a:buNone/>
                      </a:pPr>
                      <a:r>
                        <a:rPr lang="fr" sz="1600">
                          <a:solidFill>
                            <a:schemeClr val="dk1"/>
                          </a:solidFill>
                        </a:rPr>
                        <a:t>Domyos n’est pas qu’un magasin recensant les produits de sa marque : c’est une aussi un centre sportif pour les pratiquants du fitness (univers de la marque), et un terrain pour les amoureux du sport.</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68667">
                <a:tc>
                  <a:txBody>
                    <a:bodyPr/>
                    <a:lstStyle/>
                    <a:p>
                      <a:pPr lvl="0" rtl="0">
                        <a:spcBef>
                          <a:spcPts val="600"/>
                        </a:spcBef>
                        <a:buNone/>
                      </a:pPr>
                      <a:r>
                        <a:rPr lang="fr" sz="2400" i="1" u="sng">
                          <a:solidFill>
                            <a:srgbClr val="E06666"/>
                          </a:solidFill>
                        </a:rPr>
                        <a:t>La pépite :</a:t>
                      </a:r>
                    </a:p>
                    <a:p>
                      <a:pPr lvl="0" rtl="0">
                        <a:spcBef>
                          <a:spcPts val="600"/>
                        </a:spcBef>
                        <a:buNone/>
                      </a:pPr>
                      <a:r>
                        <a:rPr lang="fr" sz="1600">
                          <a:solidFill>
                            <a:schemeClr val="dk1"/>
                          </a:solidFill>
                        </a:rPr>
                        <a:t>Ouvrir un centre rassemblant plusieurs univers dédié à un seul et même domaine. </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44533">
                <a:tc>
                  <a:txBody>
                    <a:bodyPr/>
                    <a:lstStyle/>
                    <a:p>
                      <a:pPr lvl="0" rtl="0">
                        <a:spcBef>
                          <a:spcPts val="600"/>
                        </a:spcBef>
                        <a:buNone/>
                      </a:pPr>
                      <a:r>
                        <a:rPr lang="fr" sz="2400" i="1" u="sng">
                          <a:solidFill>
                            <a:srgbClr val="E06666"/>
                          </a:solidFill>
                        </a:rPr>
                        <a:t>Idée :</a:t>
                      </a:r>
                    </a:p>
                    <a:p>
                      <a:pPr marL="0" marR="0" lvl="0" indent="0" algn="l" rtl="0">
                        <a:lnSpc>
                          <a:spcPct val="100000"/>
                        </a:lnSpc>
                        <a:spcBef>
                          <a:spcPts val="600"/>
                        </a:spcBef>
                        <a:spcAft>
                          <a:spcPts val="0"/>
                        </a:spcAft>
                        <a:buClr>
                          <a:schemeClr val="dk1"/>
                        </a:buClr>
                        <a:buSzPct val="91666"/>
                        <a:buFont typeface="Arial"/>
                        <a:buNone/>
                      </a:pPr>
                      <a:r>
                        <a:rPr lang="fr" sz="1600">
                          <a:solidFill>
                            <a:schemeClr val="dk1"/>
                          </a:solidFill>
                        </a:rPr>
                        <a:t>Créer des centres pour les basketteurs, qui seraient composés d’un magasin et de salles permettant de s’entraîner et être coaché.</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741" name="Shape 741"/>
          <p:cNvGraphicFramePr/>
          <p:nvPr/>
        </p:nvGraphicFramePr>
        <p:xfrm>
          <a:off x="5555667" y="854133"/>
          <a:ext cx="6104133" cy="731480"/>
        </p:xfrm>
        <a:graphic>
          <a:graphicData uri="http://schemas.openxmlformats.org/drawingml/2006/table">
            <a:tbl>
              <a:tblPr>
                <a:noFill/>
              </a:tblPr>
              <a:tblGrid>
                <a:gridCol w="6104133"/>
              </a:tblGrid>
              <a:tr h="731480">
                <a:tc>
                  <a:txBody>
                    <a:bodyPr/>
                    <a:lstStyle/>
                    <a:p>
                      <a:pPr lvl="0" algn="r" rtl="0">
                        <a:spcBef>
                          <a:spcPts val="0"/>
                        </a:spcBef>
                        <a:buNone/>
                      </a:pPr>
                      <a:r>
                        <a:rPr lang="fr" sz="3200" b="1">
                          <a:solidFill>
                            <a:srgbClr val="B7B7B7"/>
                          </a:solidFill>
                        </a:rPr>
                        <a:t>Changement organisationnel</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742" name="Shape 742"/>
          <p:cNvSpPr txBox="1"/>
          <p:nvPr/>
        </p:nvSpPr>
        <p:spPr>
          <a:xfrm>
            <a:off x="9139000" y="6202800"/>
            <a:ext cx="2520800" cy="553600"/>
          </a:xfrm>
          <a:prstGeom prst="rect">
            <a:avLst/>
          </a:prstGeom>
        </p:spPr>
        <p:txBody>
          <a:bodyPr lIns="121900" tIns="121900" rIns="121900" bIns="121900" anchor="t" anchorCtr="0">
            <a:noAutofit/>
          </a:bodyPr>
          <a:lstStyle/>
          <a:p>
            <a:r>
              <a:rPr lang="fr" sz="1467" i="1" u="sng">
                <a:solidFill>
                  <a:schemeClr val="hlink"/>
                </a:solidFill>
                <a:hlinkClick r:id="rId3"/>
              </a:rPr>
              <a:t>http://www.domyos.fr/clubs</a:t>
            </a:r>
            <a:r>
              <a:rPr lang="fr" sz="1467" i="1"/>
              <a:t> </a:t>
            </a:r>
          </a:p>
        </p:txBody>
      </p:sp>
    </p:spTree>
    <p:extLst>
      <p:ext uri="{BB962C8B-B14F-4D97-AF65-F5344CB8AC3E}">
        <p14:creationId xmlns:p14="http://schemas.microsoft.com/office/powerpoint/2010/main" val="312410928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0"/>
                                        </p:tgtEl>
                                        <p:attrNameLst>
                                          <p:attrName>style.visibility</p:attrName>
                                        </p:attrNameLst>
                                      </p:cBhvr>
                                      <p:to>
                                        <p:strVal val="visible"/>
                                      </p:to>
                                    </p:set>
                                    <p:animEffect transition="in" filter="fade">
                                      <p:cBhvr>
                                        <p:cTn id="7" dur="1000"/>
                                        <p:tgtEl>
                                          <p:spTgt spid="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pic>
        <p:nvPicPr>
          <p:cNvPr id="754" name="Shape 754"/>
          <p:cNvPicPr preferRelativeResize="0"/>
          <p:nvPr/>
        </p:nvPicPr>
        <p:blipFill>
          <a:blip r:embed="rId3"/>
          <a:stretch>
            <a:fillRect/>
          </a:stretch>
        </p:blipFill>
        <p:spPr>
          <a:xfrm>
            <a:off x="4140467" y="1618567"/>
            <a:ext cx="3491333" cy="3491333"/>
          </a:xfrm>
          <a:prstGeom prst="rect">
            <a:avLst/>
          </a:prstGeom>
          <a:noFill/>
          <a:ln>
            <a:noFill/>
          </a:ln>
        </p:spPr>
      </p:pic>
    </p:spTree>
    <p:extLst>
      <p:ext uri="{BB962C8B-B14F-4D97-AF65-F5344CB8AC3E}">
        <p14:creationId xmlns:p14="http://schemas.microsoft.com/office/powerpoint/2010/main" val="2139794394"/>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graphicFrame>
        <p:nvGraphicFramePr>
          <p:cNvPr id="759" name="Shape 759"/>
          <p:cNvGraphicFramePr/>
          <p:nvPr/>
        </p:nvGraphicFramePr>
        <p:xfrm>
          <a:off x="774533" y="1177834"/>
          <a:ext cx="10885267" cy="4471733"/>
        </p:xfrm>
        <a:graphic>
          <a:graphicData uri="http://schemas.openxmlformats.org/drawingml/2006/table">
            <a:tbl>
              <a:tblPr>
                <a:noFill/>
              </a:tblPr>
              <a:tblGrid>
                <a:gridCol w="10885267"/>
              </a:tblGrid>
              <a:tr h="1563600">
                <a:tc>
                  <a:txBody>
                    <a:bodyPr/>
                    <a:lstStyle/>
                    <a:p>
                      <a:pPr lvl="0" rtl="0">
                        <a:spcBef>
                          <a:spcPts val="600"/>
                        </a:spcBef>
                        <a:buNone/>
                      </a:pPr>
                      <a:r>
                        <a:rPr lang="fr" sz="2400" i="1" u="sng">
                          <a:solidFill>
                            <a:srgbClr val="E06666"/>
                          </a:solidFill>
                        </a:rPr>
                        <a:t>Exemple: </a:t>
                      </a:r>
                    </a:p>
                    <a:p>
                      <a:pPr lvl="0" rtl="0">
                        <a:spcBef>
                          <a:spcPts val="600"/>
                        </a:spcBef>
                        <a:buNone/>
                      </a:pPr>
                      <a:r>
                        <a:rPr lang="fr" sz="1600">
                          <a:solidFill>
                            <a:schemeClr val="dk1"/>
                          </a:solidFill>
                        </a:rPr>
                        <a:t>Les fromages Madame Loïk de Paysan Breton sont emballés dans des, packagings entièrement recyclables et éco-responsables.</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563600">
                <a:tc>
                  <a:txBody>
                    <a:bodyPr/>
                    <a:lstStyle/>
                    <a:p>
                      <a:pPr lvl="0" rtl="0">
                        <a:spcBef>
                          <a:spcPts val="600"/>
                        </a:spcBef>
                        <a:buNone/>
                      </a:pPr>
                      <a:r>
                        <a:rPr lang="fr" sz="2400" i="1" u="sng">
                          <a:solidFill>
                            <a:srgbClr val="E06666"/>
                          </a:solidFill>
                        </a:rPr>
                        <a:t>La pépite :</a:t>
                      </a:r>
                    </a:p>
                    <a:p>
                      <a:pPr lvl="0" rtl="0">
                        <a:spcBef>
                          <a:spcPts val="600"/>
                        </a:spcBef>
                        <a:buNone/>
                      </a:pPr>
                      <a:r>
                        <a:rPr lang="fr" sz="1600">
                          <a:solidFill>
                            <a:schemeClr val="dk1"/>
                          </a:solidFill>
                        </a:rPr>
                        <a:t>Réduire les déchets en fabricant des packagings recyclables et en s’adapatant aux préoccupations de la société.</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44533">
                <a:tc>
                  <a:txBody>
                    <a:bodyPr/>
                    <a:lstStyle/>
                    <a:p>
                      <a:pPr lvl="0" rtl="0">
                        <a:spcBef>
                          <a:spcPts val="600"/>
                        </a:spcBef>
                        <a:buNone/>
                      </a:pPr>
                      <a:r>
                        <a:rPr lang="fr" sz="2400" i="1" u="sng">
                          <a:solidFill>
                            <a:srgbClr val="E06666"/>
                          </a:solidFill>
                        </a:rPr>
                        <a:t>Idée :</a:t>
                      </a:r>
                    </a:p>
                    <a:p>
                      <a:pPr marL="0" marR="0" lvl="0" indent="0" algn="l" rtl="0">
                        <a:lnSpc>
                          <a:spcPct val="100000"/>
                        </a:lnSpc>
                        <a:spcBef>
                          <a:spcPts val="600"/>
                        </a:spcBef>
                        <a:spcAft>
                          <a:spcPts val="0"/>
                        </a:spcAft>
                        <a:buClr>
                          <a:schemeClr val="dk1"/>
                        </a:buClr>
                        <a:buSzPct val="91666"/>
                        <a:buFont typeface="Arial"/>
                        <a:buNone/>
                      </a:pPr>
                      <a:r>
                        <a:rPr lang="fr" sz="1600">
                          <a:solidFill>
                            <a:schemeClr val="dk1"/>
                          </a:solidFill>
                        </a:rPr>
                        <a:t>Permettre aux consommateurs de détruire leur emballages eux-mêmes, en emballant les produits dans des packagings qui peuvent se désagréger dans l’eau par exemple. </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760" name="Shape 760"/>
          <p:cNvGraphicFramePr/>
          <p:nvPr/>
        </p:nvGraphicFramePr>
        <p:xfrm>
          <a:off x="8985634" y="447733"/>
          <a:ext cx="2674167" cy="731480"/>
        </p:xfrm>
        <a:graphic>
          <a:graphicData uri="http://schemas.openxmlformats.org/drawingml/2006/table">
            <a:tbl>
              <a:tblPr>
                <a:noFill/>
              </a:tblPr>
              <a:tblGrid>
                <a:gridCol w="2674167"/>
              </a:tblGrid>
              <a:tr h="731480">
                <a:tc>
                  <a:txBody>
                    <a:bodyPr/>
                    <a:lstStyle/>
                    <a:p>
                      <a:pPr lvl="0" algn="r" rtl="0">
                        <a:spcBef>
                          <a:spcPts val="0"/>
                        </a:spcBef>
                        <a:buNone/>
                      </a:pPr>
                      <a:r>
                        <a:rPr lang="fr" sz="3200" b="1">
                          <a:solidFill>
                            <a:srgbClr val="B7B7B7"/>
                          </a:solidFill>
                        </a:rPr>
                        <a:t>Packaging</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761" name="Shape 761"/>
          <p:cNvSpPr txBox="1"/>
          <p:nvPr/>
        </p:nvSpPr>
        <p:spPr>
          <a:xfrm>
            <a:off x="5515500" y="6091867"/>
            <a:ext cx="6241600" cy="565199"/>
          </a:xfrm>
          <a:prstGeom prst="rect">
            <a:avLst/>
          </a:prstGeom>
        </p:spPr>
        <p:txBody>
          <a:bodyPr lIns="121900" tIns="121900" rIns="121900" bIns="121900" anchor="t" anchorCtr="0">
            <a:noAutofit/>
          </a:bodyPr>
          <a:lstStyle/>
          <a:p>
            <a:pPr>
              <a:spcBef>
                <a:spcPts val="800"/>
              </a:spcBef>
              <a:buClr>
                <a:schemeClr val="dk1"/>
              </a:buClr>
              <a:buSzPct val="100000"/>
            </a:pPr>
            <a:r>
              <a:rPr lang="fr" sz="1467" i="1" u="sng">
                <a:solidFill>
                  <a:schemeClr val="hlink"/>
                </a:solidFill>
                <a:hlinkClick r:id="rId3"/>
              </a:rPr>
              <a:t>http://www.trnd.com/fr/p/paysan-breton-madame-loik/infos-sur-le-projet/</a:t>
            </a:r>
            <a:r>
              <a:rPr lang="fr" sz="1467" i="1">
                <a:solidFill>
                  <a:schemeClr val="dk1"/>
                </a:solidFill>
              </a:rPr>
              <a:t> </a:t>
            </a:r>
          </a:p>
          <a:p>
            <a:endParaRPr sz="2400"/>
          </a:p>
        </p:txBody>
      </p:sp>
    </p:spTree>
    <p:extLst>
      <p:ext uri="{BB962C8B-B14F-4D97-AF65-F5344CB8AC3E}">
        <p14:creationId xmlns:p14="http://schemas.microsoft.com/office/powerpoint/2010/main" val="302108894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9"/>
                                        </p:tgtEl>
                                        <p:attrNameLst>
                                          <p:attrName>style.visibility</p:attrName>
                                        </p:attrNameLst>
                                      </p:cBhvr>
                                      <p:to>
                                        <p:strVal val="visible"/>
                                      </p:to>
                                    </p:set>
                                    <p:animEffect transition="in" filter="fade">
                                      <p:cBhvr>
                                        <p:cTn id="7" dur="1000"/>
                                        <p:tgtEl>
                                          <p:spTgt spid="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graphicFrame>
        <p:nvGraphicFramePr>
          <p:cNvPr id="766" name="Shape 766"/>
          <p:cNvGraphicFramePr/>
          <p:nvPr/>
        </p:nvGraphicFramePr>
        <p:xfrm>
          <a:off x="774533" y="1177834"/>
          <a:ext cx="10885267" cy="4471733"/>
        </p:xfrm>
        <a:graphic>
          <a:graphicData uri="http://schemas.openxmlformats.org/drawingml/2006/table">
            <a:tbl>
              <a:tblPr>
                <a:noFill/>
              </a:tblPr>
              <a:tblGrid>
                <a:gridCol w="10885267"/>
              </a:tblGrid>
              <a:tr h="1563600">
                <a:tc>
                  <a:txBody>
                    <a:bodyPr/>
                    <a:lstStyle/>
                    <a:p>
                      <a:pPr lvl="0" rtl="0">
                        <a:spcBef>
                          <a:spcPts val="600"/>
                        </a:spcBef>
                        <a:buNone/>
                      </a:pPr>
                      <a:r>
                        <a:rPr lang="fr" sz="2400" i="1" u="sng">
                          <a:solidFill>
                            <a:srgbClr val="E06666"/>
                          </a:solidFill>
                        </a:rPr>
                        <a:t>Exemple: </a:t>
                      </a:r>
                    </a:p>
                    <a:p>
                      <a:pPr lvl="0" rtl="0">
                        <a:spcBef>
                          <a:spcPts val="600"/>
                        </a:spcBef>
                        <a:buNone/>
                      </a:pPr>
                      <a:r>
                        <a:rPr lang="fr" sz="1600">
                          <a:solidFill>
                            <a:schemeClr val="dk1"/>
                          </a:solidFill>
                        </a:rPr>
                        <a:t>Lors des fêtes de fin d’année, des sacs à sapin sont disponibles en grande surface et permettent, pour chaque sac acheté, de reverser une partie du bénéfice à Handicap International.</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563600">
                <a:tc>
                  <a:txBody>
                    <a:bodyPr/>
                    <a:lstStyle/>
                    <a:p>
                      <a:pPr lvl="0" rtl="0">
                        <a:spcBef>
                          <a:spcPts val="600"/>
                        </a:spcBef>
                        <a:buNone/>
                      </a:pPr>
                      <a:r>
                        <a:rPr lang="fr" sz="2400" i="1" u="sng">
                          <a:solidFill>
                            <a:srgbClr val="E06666"/>
                          </a:solidFill>
                        </a:rPr>
                        <a:t>La pépite :</a:t>
                      </a:r>
                    </a:p>
                    <a:p>
                      <a:pPr lvl="0" rtl="0">
                        <a:spcBef>
                          <a:spcPts val="600"/>
                        </a:spcBef>
                        <a:buNone/>
                      </a:pPr>
                      <a:r>
                        <a:rPr lang="fr" sz="1600">
                          <a:solidFill>
                            <a:schemeClr val="dk1"/>
                          </a:solidFill>
                        </a:rPr>
                        <a:t>Réaliser un co-branding en y associant une dimension humaine.</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44533">
                <a:tc>
                  <a:txBody>
                    <a:bodyPr/>
                    <a:lstStyle/>
                    <a:p>
                      <a:pPr lvl="0" rtl="0">
                        <a:spcBef>
                          <a:spcPts val="600"/>
                        </a:spcBef>
                        <a:buNone/>
                      </a:pPr>
                      <a:r>
                        <a:rPr lang="fr" sz="2400" i="1" u="sng">
                          <a:solidFill>
                            <a:srgbClr val="E06666"/>
                          </a:solidFill>
                        </a:rPr>
                        <a:t>Idée :</a:t>
                      </a:r>
                    </a:p>
                    <a:p>
                      <a:pPr marL="0" marR="0" lvl="0" indent="0" algn="l" rtl="0">
                        <a:lnSpc>
                          <a:spcPct val="100000"/>
                        </a:lnSpc>
                        <a:spcBef>
                          <a:spcPts val="600"/>
                        </a:spcBef>
                        <a:spcAft>
                          <a:spcPts val="0"/>
                        </a:spcAft>
                        <a:buClr>
                          <a:schemeClr val="dk1"/>
                        </a:buClr>
                        <a:buSzPct val="91666"/>
                        <a:buFont typeface="Arial"/>
                        <a:buNone/>
                      </a:pPr>
                      <a:r>
                        <a:rPr lang="fr" sz="1600">
                          <a:solidFill>
                            <a:schemeClr val="dk1"/>
                          </a:solidFill>
                        </a:rPr>
                        <a:t>Réaliser un co-branding entre une enseigne de soutien scolaire et une association luttant contre l’analphabétisme.</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767" name="Shape 767"/>
          <p:cNvGraphicFramePr/>
          <p:nvPr/>
        </p:nvGraphicFramePr>
        <p:xfrm>
          <a:off x="3439000" y="447733"/>
          <a:ext cx="8220800" cy="731480"/>
        </p:xfrm>
        <a:graphic>
          <a:graphicData uri="http://schemas.openxmlformats.org/drawingml/2006/table">
            <a:tbl>
              <a:tblPr>
                <a:noFill/>
              </a:tblPr>
              <a:tblGrid>
                <a:gridCol w="8220800"/>
              </a:tblGrid>
              <a:tr h="731480">
                <a:tc>
                  <a:txBody>
                    <a:bodyPr/>
                    <a:lstStyle/>
                    <a:p>
                      <a:pPr lvl="0" algn="r" rtl="0">
                        <a:spcBef>
                          <a:spcPts val="0"/>
                        </a:spcBef>
                        <a:buNone/>
                      </a:pPr>
                      <a:r>
                        <a:rPr lang="fr" sz="3200" b="1">
                          <a:solidFill>
                            <a:srgbClr val="B7B7B7"/>
                          </a:solidFill>
                        </a:rPr>
                        <a:t>Co-brandind / Licences Produits dérivés</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768" name="Shape 768"/>
          <p:cNvSpPr txBox="1"/>
          <p:nvPr/>
        </p:nvSpPr>
        <p:spPr>
          <a:xfrm>
            <a:off x="5028600" y="6091867"/>
            <a:ext cx="6728400" cy="565199"/>
          </a:xfrm>
          <a:prstGeom prst="rect">
            <a:avLst/>
          </a:prstGeom>
        </p:spPr>
        <p:txBody>
          <a:bodyPr lIns="121900" tIns="121900" rIns="121900" bIns="121900" anchor="t" anchorCtr="0">
            <a:noAutofit/>
          </a:bodyPr>
          <a:lstStyle/>
          <a:p>
            <a:pPr>
              <a:spcBef>
                <a:spcPts val="800"/>
              </a:spcBef>
              <a:buClr>
                <a:schemeClr val="dk1"/>
              </a:buClr>
              <a:buSzPct val="100000"/>
            </a:pPr>
            <a:r>
              <a:rPr lang="fr" sz="1467" i="1" u="sng">
                <a:solidFill>
                  <a:schemeClr val="hlink"/>
                </a:solidFill>
                <a:hlinkClick r:id="rId3"/>
              </a:rPr>
              <a:t>http://www.handicap-international.fr/je-soutiens/acheter-solidaire/4/index.html</a:t>
            </a:r>
            <a:r>
              <a:rPr lang="fr" sz="1467" i="1">
                <a:solidFill>
                  <a:schemeClr val="dk1"/>
                </a:solidFill>
              </a:rPr>
              <a:t> </a:t>
            </a:r>
          </a:p>
          <a:p>
            <a:endParaRPr sz="2400"/>
          </a:p>
        </p:txBody>
      </p:sp>
    </p:spTree>
    <p:extLst>
      <p:ext uri="{BB962C8B-B14F-4D97-AF65-F5344CB8AC3E}">
        <p14:creationId xmlns:p14="http://schemas.microsoft.com/office/powerpoint/2010/main" val="205514361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6"/>
                                        </p:tgtEl>
                                        <p:attrNameLst>
                                          <p:attrName>style.visibility</p:attrName>
                                        </p:attrNameLst>
                                      </p:cBhvr>
                                      <p:to>
                                        <p:strVal val="visible"/>
                                      </p:to>
                                    </p:set>
                                    <p:animEffect transition="in" filter="fade">
                                      <p:cBhvr>
                                        <p:cTn id="7" dur="1000"/>
                                        <p:tgtEl>
                                          <p:spTgt spid="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graphicFrame>
        <p:nvGraphicFramePr>
          <p:cNvPr id="773" name="Shape 773"/>
          <p:cNvGraphicFramePr/>
          <p:nvPr/>
        </p:nvGraphicFramePr>
        <p:xfrm>
          <a:off x="774533" y="1177834"/>
          <a:ext cx="10885267" cy="4471733"/>
        </p:xfrm>
        <a:graphic>
          <a:graphicData uri="http://schemas.openxmlformats.org/drawingml/2006/table">
            <a:tbl>
              <a:tblPr>
                <a:noFill/>
              </a:tblPr>
              <a:tblGrid>
                <a:gridCol w="10885267"/>
              </a:tblGrid>
              <a:tr h="1563600">
                <a:tc>
                  <a:txBody>
                    <a:bodyPr/>
                    <a:lstStyle/>
                    <a:p>
                      <a:pPr lvl="0" rtl="0">
                        <a:spcBef>
                          <a:spcPts val="600"/>
                        </a:spcBef>
                        <a:buNone/>
                      </a:pPr>
                      <a:r>
                        <a:rPr lang="fr" sz="2400" i="1" u="sng">
                          <a:solidFill>
                            <a:srgbClr val="E06666"/>
                          </a:solidFill>
                        </a:rPr>
                        <a:t>Exemple: </a:t>
                      </a:r>
                    </a:p>
                    <a:p>
                      <a:pPr lvl="0" rtl="0">
                        <a:spcBef>
                          <a:spcPts val="600"/>
                        </a:spcBef>
                        <a:buNone/>
                      </a:pPr>
                      <a:r>
                        <a:rPr lang="fr" sz="1600">
                          <a:solidFill>
                            <a:schemeClr val="dk1"/>
                          </a:solidFill>
                        </a:rPr>
                        <a:t>Zôdio propose des cours de cuisine en magasin animé par des professionnels.</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563600">
                <a:tc>
                  <a:txBody>
                    <a:bodyPr/>
                    <a:lstStyle/>
                    <a:p>
                      <a:pPr lvl="0" rtl="0">
                        <a:spcBef>
                          <a:spcPts val="600"/>
                        </a:spcBef>
                        <a:buNone/>
                      </a:pPr>
                      <a:r>
                        <a:rPr lang="fr" sz="2400" i="1" u="sng">
                          <a:solidFill>
                            <a:srgbClr val="E06666"/>
                          </a:solidFill>
                        </a:rPr>
                        <a:t>La pépite :</a:t>
                      </a:r>
                    </a:p>
                    <a:p>
                      <a:pPr lvl="0" rtl="0">
                        <a:spcBef>
                          <a:spcPts val="600"/>
                        </a:spcBef>
                        <a:buNone/>
                      </a:pPr>
                      <a:r>
                        <a:rPr lang="fr" sz="1600">
                          <a:solidFill>
                            <a:schemeClr val="dk1"/>
                          </a:solidFill>
                        </a:rPr>
                        <a:t> Organiser des cours collectifs donnés par des experts.</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44533">
                <a:tc>
                  <a:txBody>
                    <a:bodyPr/>
                    <a:lstStyle/>
                    <a:p>
                      <a:pPr lvl="0" rtl="0">
                        <a:spcBef>
                          <a:spcPts val="600"/>
                        </a:spcBef>
                        <a:buNone/>
                      </a:pPr>
                      <a:r>
                        <a:rPr lang="fr" sz="2400" i="1" u="sng">
                          <a:solidFill>
                            <a:srgbClr val="E06666"/>
                          </a:solidFill>
                        </a:rPr>
                        <a:t>Idée :</a:t>
                      </a:r>
                    </a:p>
                    <a:p>
                      <a:pPr marL="0" marR="0" lvl="0" indent="0" algn="l" rtl="0">
                        <a:lnSpc>
                          <a:spcPct val="100000"/>
                        </a:lnSpc>
                        <a:spcBef>
                          <a:spcPts val="600"/>
                        </a:spcBef>
                        <a:spcAft>
                          <a:spcPts val="0"/>
                        </a:spcAft>
                        <a:buClr>
                          <a:schemeClr val="dk1"/>
                        </a:buClr>
                        <a:buSzPct val="91666"/>
                        <a:buFont typeface="Arial"/>
                        <a:buNone/>
                      </a:pPr>
                      <a:r>
                        <a:rPr lang="fr" sz="1600">
                          <a:solidFill>
                            <a:schemeClr val="dk1"/>
                          </a:solidFill>
                        </a:rPr>
                        <a:t>Florent Ladeyn (Top Chef 2013) pourrait donner des cours de son restaurant.</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774" name="Shape 774"/>
          <p:cNvGraphicFramePr/>
          <p:nvPr/>
        </p:nvGraphicFramePr>
        <p:xfrm>
          <a:off x="4696168" y="447733"/>
          <a:ext cx="6963633" cy="731480"/>
        </p:xfrm>
        <a:graphic>
          <a:graphicData uri="http://schemas.openxmlformats.org/drawingml/2006/table">
            <a:tbl>
              <a:tblPr>
                <a:noFill/>
              </a:tblPr>
              <a:tblGrid>
                <a:gridCol w="6963633"/>
              </a:tblGrid>
              <a:tr h="731480">
                <a:tc>
                  <a:txBody>
                    <a:bodyPr/>
                    <a:lstStyle/>
                    <a:p>
                      <a:pPr lvl="0" algn="r" rtl="0">
                        <a:spcBef>
                          <a:spcPts val="0"/>
                        </a:spcBef>
                        <a:buNone/>
                      </a:pPr>
                      <a:r>
                        <a:rPr lang="fr" sz="3200" b="1">
                          <a:solidFill>
                            <a:srgbClr val="B7B7B7"/>
                          </a:solidFill>
                        </a:rPr>
                        <a:t>Créateur, designer, chef, artiste </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775" name="Shape 775"/>
          <p:cNvSpPr txBox="1"/>
          <p:nvPr/>
        </p:nvSpPr>
        <p:spPr>
          <a:xfrm>
            <a:off x="8787801" y="6193467"/>
            <a:ext cx="2910799" cy="565199"/>
          </a:xfrm>
          <a:prstGeom prst="rect">
            <a:avLst/>
          </a:prstGeom>
        </p:spPr>
        <p:txBody>
          <a:bodyPr lIns="121900" tIns="121900" rIns="121900" bIns="121900" anchor="t" anchorCtr="0">
            <a:noAutofit/>
          </a:bodyPr>
          <a:lstStyle/>
          <a:p>
            <a:pPr>
              <a:buClr>
                <a:schemeClr val="dk1"/>
              </a:buClr>
              <a:buSzPct val="100000"/>
            </a:pPr>
            <a:r>
              <a:rPr lang="fr" sz="1467" i="1" u="sng">
                <a:solidFill>
                  <a:schemeClr val="hlink"/>
                </a:solidFill>
                <a:hlinkClick r:id="rId3"/>
              </a:rPr>
              <a:t>http://villeneuve.zodio.fr/ateliers</a:t>
            </a:r>
            <a:r>
              <a:rPr lang="fr" sz="1467" i="1">
                <a:solidFill>
                  <a:schemeClr val="dk1"/>
                </a:solidFill>
              </a:rPr>
              <a:t> </a:t>
            </a:r>
          </a:p>
        </p:txBody>
      </p:sp>
    </p:spTree>
    <p:extLst>
      <p:ext uri="{BB962C8B-B14F-4D97-AF65-F5344CB8AC3E}">
        <p14:creationId xmlns:p14="http://schemas.microsoft.com/office/powerpoint/2010/main" val="362525421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3"/>
                                        </p:tgtEl>
                                        <p:attrNameLst>
                                          <p:attrName>style.visibility</p:attrName>
                                        </p:attrNameLst>
                                      </p:cBhvr>
                                      <p:to>
                                        <p:strVal val="visible"/>
                                      </p:to>
                                    </p:set>
                                    <p:animEffect transition="in" filter="fade">
                                      <p:cBhvr>
                                        <p:cTn id="7" dur="1000"/>
                                        <p:tgtEl>
                                          <p:spTgt spid="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aphicFrame>
        <p:nvGraphicFramePr>
          <p:cNvPr id="780" name="Shape 780"/>
          <p:cNvGraphicFramePr/>
          <p:nvPr/>
        </p:nvGraphicFramePr>
        <p:xfrm>
          <a:off x="774533" y="1177833"/>
          <a:ext cx="10885267" cy="4671480"/>
        </p:xfrm>
        <a:graphic>
          <a:graphicData uri="http://schemas.openxmlformats.org/drawingml/2006/table">
            <a:tbl>
              <a:tblPr>
                <a:noFill/>
              </a:tblPr>
              <a:tblGrid>
                <a:gridCol w="10885267"/>
              </a:tblGrid>
              <a:tr h="1563600">
                <a:tc>
                  <a:txBody>
                    <a:bodyPr/>
                    <a:lstStyle/>
                    <a:p>
                      <a:pPr lvl="0" rtl="0">
                        <a:spcBef>
                          <a:spcPts val="600"/>
                        </a:spcBef>
                        <a:buNone/>
                      </a:pPr>
                      <a:r>
                        <a:rPr lang="fr" sz="2400" i="1" u="sng">
                          <a:solidFill>
                            <a:srgbClr val="E06666"/>
                          </a:solidFill>
                        </a:rPr>
                        <a:t>Exemple: </a:t>
                      </a:r>
                    </a:p>
                    <a:p>
                      <a:pPr lvl="0" rtl="0">
                        <a:spcBef>
                          <a:spcPts val="600"/>
                        </a:spcBef>
                        <a:buClr>
                          <a:schemeClr val="dk1"/>
                        </a:buClr>
                        <a:buSzPct val="91666"/>
                        <a:buFont typeface="Arial"/>
                        <a:buNone/>
                      </a:pPr>
                      <a:r>
                        <a:rPr lang="fr" sz="1600">
                          <a:solidFill>
                            <a:schemeClr val="dk1"/>
                          </a:solidFill>
                        </a:rPr>
                        <a:t>Vegetarian scanner est une application qui scanne les étiquettes des ingrédients des produits alimentaires et indique automatiquement le statut végétarien des additifs contenus dans le produit.</a:t>
                      </a:r>
                    </a:p>
                    <a:p>
                      <a:pPr lvl="0" rtl="0">
                        <a:spcBef>
                          <a:spcPts val="600"/>
                        </a:spcBef>
                        <a:buNone/>
                      </a:pPr>
                      <a:endParaRPr sz="1600">
                        <a:solidFill>
                          <a:schemeClr val="dk1"/>
                        </a:solidFill>
                      </a:endParaRP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563600">
                <a:tc>
                  <a:txBody>
                    <a:bodyPr/>
                    <a:lstStyle/>
                    <a:p>
                      <a:pPr lvl="0" rtl="0">
                        <a:spcBef>
                          <a:spcPts val="600"/>
                        </a:spcBef>
                        <a:buNone/>
                      </a:pPr>
                      <a:r>
                        <a:rPr lang="fr" sz="2400" i="1" u="sng">
                          <a:solidFill>
                            <a:srgbClr val="E06666"/>
                          </a:solidFill>
                        </a:rPr>
                        <a:t>La pépite :</a:t>
                      </a:r>
                    </a:p>
                    <a:p>
                      <a:pPr lvl="0" rtl="0">
                        <a:spcBef>
                          <a:spcPts val="600"/>
                        </a:spcBef>
                        <a:buNone/>
                      </a:pPr>
                      <a:r>
                        <a:rPr lang="fr" sz="1600">
                          <a:solidFill>
                            <a:schemeClr val="dk1"/>
                          </a:solidFill>
                        </a:rPr>
                        <a:t> Créer une application pour répondre aux nouvelles tendances de consommation sociétales. </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544280">
                <a:tc>
                  <a:txBody>
                    <a:bodyPr/>
                    <a:lstStyle/>
                    <a:p>
                      <a:pPr lvl="0" rtl="0">
                        <a:spcBef>
                          <a:spcPts val="600"/>
                        </a:spcBef>
                        <a:buNone/>
                      </a:pPr>
                      <a:r>
                        <a:rPr lang="fr" sz="2400" i="1" u="sng">
                          <a:solidFill>
                            <a:srgbClr val="E06666"/>
                          </a:solidFill>
                        </a:rPr>
                        <a:t>Idée :</a:t>
                      </a:r>
                    </a:p>
                    <a:p>
                      <a:pPr marL="0" marR="0" lvl="0" indent="0" algn="l" rtl="0">
                        <a:lnSpc>
                          <a:spcPct val="100000"/>
                        </a:lnSpc>
                        <a:spcBef>
                          <a:spcPts val="600"/>
                        </a:spcBef>
                        <a:spcAft>
                          <a:spcPts val="0"/>
                        </a:spcAft>
                        <a:buClr>
                          <a:schemeClr val="dk1"/>
                        </a:buClr>
                        <a:buSzPct val="91666"/>
                        <a:buFont typeface="Arial"/>
                        <a:buNone/>
                      </a:pPr>
                      <a:r>
                        <a:rPr lang="fr" sz="1600">
                          <a:solidFill>
                            <a:schemeClr val="dk1"/>
                          </a:solidFill>
                        </a:rPr>
                        <a:t>A-t-on le droit à tel ou tel produit lors d’un régime? Créer une application qui permettrait de scanner la composition des produits et nous informerait sur les calories consommées en fonction de notre régime</a:t>
                      </a:r>
                    </a:p>
                    <a:p>
                      <a:pPr marL="0" marR="0" lvl="0" indent="0" algn="l" rtl="0">
                        <a:lnSpc>
                          <a:spcPct val="100000"/>
                        </a:lnSpc>
                        <a:spcBef>
                          <a:spcPts val="600"/>
                        </a:spcBef>
                        <a:spcAft>
                          <a:spcPts val="0"/>
                        </a:spcAft>
                        <a:buClr>
                          <a:schemeClr val="dk1"/>
                        </a:buClr>
                        <a:buFont typeface="Arial"/>
                        <a:buNone/>
                      </a:pPr>
                      <a:endParaRPr sz="1600">
                        <a:solidFill>
                          <a:schemeClr val="dk1"/>
                        </a:solidFill>
                      </a:endParaRP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781" name="Shape 781"/>
          <p:cNvGraphicFramePr/>
          <p:nvPr/>
        </p:nvGraphicFramePr>
        <p:xfrm>
          <a:off x="8098600" y="447733"/>
          <a:ext cx="3561200" cy="731480"/>
        </p:xfrm>
        <a:graphic>
          <a:graphicData uri="http://schemas.openxmlformats.org/drawingml/2006/table">
            <a:tbl>
              <a:tblPr>
                <a:noFill/>
              </a:tblPr>
              <a:tblGrid>
                <a:gridCol w="3561200"/>
              </a:tblGrid>
              <a:tr h="731480">
                <a:tc>
                  <a:txBody>
                    <a:bodyPr/>
                    <a:lstStyle/>
                    <a:p>
                      <a:pPr lvl="0" algn="r" rtl="0">
                        <a:spcBef>
                          <a:spcPts val="0"/>
                        </a:spcBef>
                        <a:buNone/>
                      </a:pPr>
                      <a:r>
                        <a:rPr lang="fr" sz="3200" b="1">
                          <a:solidFill>
                            <a:srgbClr val="B7B7B7"/>
                          </a:solidFill>
                        </a:rPr>
                        <a:t>Service associé </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782" name="Shape 782"/>
          <p:cNvSpPr txBox="1"/>
          <p:nvPr/>
        </p:nvSpPr>
        <p:spPr>
          <a:xfrm>
            <a:off x="7314033" y="6193467"/>
            <a:ext cx="4486000" cy="565199"/>
          </a:xfrm>
          <a:prstGeom prst="rect">
            <a:avLst/>
          </a:prstGeom>
        </p:spPr>
        <p:txBody>
          <a:bodyPr lIns="121900" tIns="121900" rIns="121900" bIns="121900" anchor="t" anchorCtr="0">
            <a:noAutofit/>
          </a:bodyPr>
          <a:lstStyle/>
          <a:p>
            <a:pPr>
              <a:buClr>
                <a:schemeClr val="dk1"/>
              </a:buClr>
              <a:buSzPct val="100000"/>
            </a:pPr>
            <a:r>
              <a:rPr lang="fr" sz="1467" i="1" u="sng">
                <a:solidFill>
                  <a:schemeClr val="hlink"/>
                </a:solidFill>
                <a:hlinkClick r:id="rId3"/>
              </a:rPr>
              <a:t>http://appadvice.com/applists/show/apps-for-vegs</a:t>
            </a:r>
            <a:r>
              <a:rPr lang="fr" sz="1467" i="1"/>
              <a:t> </a:t>
            </a:r>
          </a:p>
        </p:txBody>
      </p:sp>
    </p:spTree>
    <p:extLst>
      <p:ext uri="{BB962C8B-B14F-4D97-AF65-F5344CB8AC3E}">
        <p14:creationId xmlns:p14="http://schemas.microsoft.com/office/powerpoint/2010/main" val="215947406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0"/>
                                        </p:tgtEl>
                                        <p:attrNameLst>
                                          <p:attrName>style.visibility</p:attrName>
                                        </p:attrNameLst>
                                      </p:cBhvr>
                                      <p:to>
                                        <p:strVal val="visible"/>
                                      </p:to>
                                    </p:set>
                                    <p:animEffect transition="in" filter="fade">
                                      <p:cBhvr>
                                        <p:cTn id="7" dur="1000"/>
                                        <p:tgtEl>
                                          <p:spTgt spid="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graphicFrame>
        <p:nvGraphicFramePr>
          <p:cNvPr id="787" name="Shape 787"/>
          <p:cNvGraphicFramePr/>
          <p:nvPr/>
        </p:nvGraphicFramePr>
        <p:xfrm>
          <a:off x="774533" y="1177833"/>
          <a:ext cx="10885267" cy="4471733"/>
        </p:xfrm>
        <a:graphic>
          <a:graphicData uri="http://schemas.openxmlformats.org/drawingml/2006/table">
            <a:tbl>
              <a:tblPr>
                <a:noFill/>
              </a:tblPr>
              <a:tblGrid>
                <a:gridCol w="10885267"/>
              </a:tblGrid>
              <a:tr h="1563600">
                <a:tc>
                  <a:txBody>
                    <a:bodyPr/>
                    <a:lstStyle/>
                    <a:p>
                      <a:pPr lvl="0" rtl="0">
                        <a:spcBef>
                          <a:spcPts val="600"/>
                        </a:spcBef>
                        <a:buNone/>
                      </a:pPr>
                      <a:r>
                        <a:rPr lang="fr" sz="2400" i="1" u="sng">
                          <a:solidFill>
                            <a:srgbClr val="E06666"/>
                          </a:solidFill>
                        </a:rPr>
                        <a:t>Exemple: </a:t>
                      </a:r>
                    </a:p>
                    <a:p>
                      <a:pPr lvl="0" rtl="0">
                        <a:spcBef>
                          <a:spcPts val="600"/>
                        </a:spcBef>
                        <a:buNone/>
                      </a:pPr>
                      <a:r>
                        <a:rPr lang="fr" sz="1600">
                          <a:solidFill>
                            <a:schemeClr val="dk1"/>
                          </a:solidFill>
                        </a:rPr>
                        <a:t>Free propose un abonnement comprenant Téléphonie, TV, Internet.</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563600">
                <a:tc>
                  <a:txBody>
                    <a:bodyPr/>
                    <a:lstStyle/>
                    <a:p>
                      <a:pPr lvl="0" rtl="0">
                        <a:spcBef>
                          <a:spcPts val="600"/>
                        </a:spcBef>
                        <a:buNone/>
                      </a:pPr>
                      <a:r>
                        <a:rPr lang="fr" sz="2400" i="1" u="sng">
                          <a:solidFill>
                            <a:srgbClr val="E06666"/>
                          </a:solidFill>
                        </a:rPr>
                        <a:t>La pépite :</a:t>
                      </a:r>
                    </a:p>
                    <a:p>
                      <a:pPr lvl="0" rtl="0">
                        <a:spcBef>
                          <a:spcPts val="600"/>
                        </a:spcBef>
                        <a:buNone/>
                      </a:pPr>
                      <a:r>
                        <a:rPr lang="fr" sz="1600">
                          <a:solidFill>
                            <a:schemeClr val="dk1"/>
                          </a:solidFill>
                        </a:rPr>
                        <a:t>Développement de pack proposant plusieurs services dans un seul et même abonnement</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44533">
                <a:tc>
                  <a:txBody>
                    <a:bodyPr/>
                    <a:lstStyle/>
                    <a:p>
                      <a:pPr lvl="0" rtl="0">
                        <a:spcBef>
                          <a:spcPts val="600"/>
                        </a:spcBef>
                        <a:buNone/>
                      </a:pPr>
                      <a:r>
                        <a:rPr lang="fr" sz="2400" i="1" u="sng">
                          <a:solidFill>
                            <a:srgbClr val="E06666"/>
                          </a:solidFill>
                        </a:rPr>
                        <a:t>Idée :</a:t>
                      </a:r>
                    </a:p>
                    <a:p>
                      <a:pPr marL="0" marR="0" lvl="0" indent="0" algn="l" rtl="0">
                        <a:lnSpc>
                          <a:spcPct val="100000"/>
                        </a:lnSpc>
                        <a:spcBef>
                          <a:spcPts val="600"/>
                        </a:spcBef>
                        <a:spcAft>
                          <a:spcPts val="0"/>
                        </a:spcAft>
                        <a:buClr>
                          <a:schemeClr val="dk1"/>
                        </a:buClr>
                        <a:buSzPct val="91666"/>
                        <a:buFont typeface="Arial"/>
                        <a:buNone/>
                      </a:pPr>
                      <a:r>
                        <a:rPr lang="fr" sz="1600">
                          <a:solidFill>
                            <a:schemeClr val="dk1"/>
                          </a:solidFill>
                        </a:rPr>
                        <a:t>Proposer des packs 3 en 1, disponibles dans les auto-écoles, permettant de passer le permis auto, moto et poids lourds.</a:t>
                      </a:r>
                    </a:p>
                    <a:p>
                      <a:pPr marL="0" marR="0" lvl="0" indent="0" algn="l" rtl="0">
                        <a:lnSpc>
                          <a:spcPct val="100000"/>
                        </a:lnSpc>
                        <a:spcBef>
                          <a:spcPts val="600"/>
                        </a:spcBef>
                        <a:spcAft>
                          <a:spcPts val="0"/>
                        </a:spcAft>
                        <a:buClr>
                          <a:schemeClr val="dk1"/>
                        </a:buClr>
                        <a:buFont typeface="Arial"/>
                        <a:buNone/>
                      </a:pPr>
                      <a:endParaRPr sz="1600">
                        <a:solidFill>
                          <a:schemeClr val="dk1"/>
                        </a:solidFill>
                      </a:endParaRP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788" name="Shape 788"/>
          <p:cNvGraphicFramePr/>
          <p:nvPr/>
        </p:nvGraphicFramePr>
        <p:xfrm>
          <a:off x="1559568" y="447733"/>
          <a:ext cx="10100233" cy="731480"/>
        </p:xfrm>
        <a:graphic>
          <a:graphicData uri="http://schemas.openxmlformats.org/drawingml/2006/table">
            <a:tbl>
              <a:tblPr>
                <a:noFill/>
              </a:tblPr>
              <a:tblGrid>
                <a:gridCol w="10100233"/>
              </a:tblGrid>
              <a:tr h="731480">
                <a:tc>
                  <a:txBody>
                    <a:bodyPr/>
                    <a:lstStyle/>
                    <a:p>
                      <a:pPr lvl="0" algn="r" rtl="0">
                        <a:spcBef>
                          <a:spcPts val="0"/>
                        </a:spcBef>
                        <a:buNone/>
                      </a:pPr>
                      <a:r>
                        <a:rPr lang="fr" sz="3200" b="1">
                          <a:solidFill>
                            <a:srgbClr val="B7B7B7"/>
                          </a:solidFill>
                        </a:rPr>
                        <a:t>Offre globale/Produits supports complémentaires</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789" name="Shape 789"/>
          <p:cNvSpPr txBox="1"/>
          <p:nvPr/>
        </p:nvSpPr>
        <p:spPr>
          <a:xfrm>
            <a:off x="8767333" y="6238433"/>
            <a:ext cx="3120800" cy="553600"/>
          </a:xfrm>
          <a:prstGeom prst="rect">
            <a:avLst/>
          </a:prstGeom>
        </p:spPr>
        <p:txBody>
          <a:bodyPr lIns="121900" tIns="121900" rIns="121900" bIns="121900" anchor="t" anchorCtr="0">
            <a:noAutofit/>
          </a:bodyPr>
          <a:lstStyle/>
          <a:p>
            <a:r>
              <a:rPr lang="fr" sz="1467" i="1" u="sng">
                <a:solidFill>
                  <a:schemeClr val="hlink"/>
                </a:solidFill>
                <a:hlinkClick r:id="rId3"/>
              </a:rPr>
              <a:t>http://www.free.fr/adsl/index.html</a:t>
            </a:r>
            <a:r>
              <a:rPr lang="fr" sz="1467" i="1"/>
              <a:t> </a:t>
            </a:r>
          </a:p>
        </p:txBody>
      </p:sp>
    </p:spTree>
    <p:extLst>
      <p:ext uri="{BB962C8B-B14F-4D97-AF65-F5344CB8AC3E}">
        <p14:creationId xmlns:p14="http://schemas.microsoft.com/office/powerpoint/2010/main" val="387677699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7"/>
                                        </p:tgtEl>
                                        <p:attrNameLst>
                                          <p:attrName>style.visibility</p:attrName>
                                        </p:attrNameLst>
                                      </p:cBhvr>
                                      <p:to>
                                        <p:strVal val="visible"/>
                                      </p:to>
                                    </p:set>
                                    <p:animEffect transition="in" filter="fade">
                                      <p:cBhvr>
                                        <p:cTn id="7" dur="1000"/>
                                        <p:tgtEl>
                                          <p:spTgt spid="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pic>
        <p:nvPicPr>
          <p:cNvPr id="794" name="Shape 794"/>
          <p:cNvPicPr preferRelativeResize="0"/>
          <p:nvPr/>
        </p:nvPicPr>
        <p:blipFill>
          <a:blip r:embed="rId3"/>
          <a:stretch>
            <a:fillRect/>
          </a:stretch>
        </p:blipFill>
        <p:spPr>
          <a:xfrm>
            <a:off x="3811067" y="1772833"/>
            <a:ext cx="3466632" cy="3466632"/>
          </a:xfrm>
          <a:prstGeom prst="rect">
            <a:avLst/>
          </a:prstGeom>
          <a:noFill/>
          <a:ln>
            <a:noFill/>
          </a:ln>
        </p:spPr>
      </p:pic>
    </p:spTree>
    <p:extLst>
      <p:ext uri="{BB962C8B-B14F-4D97-AF65-F5344CB8AC3E}">
        <p14:creationId xmlns:p14="http://schemas.microsoft.com/office/powerpoint/2010/main" val="1371119242"/>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graphicFrame>
        <p:nvGraphicFramePr>
          <p:cNvPr id="799" name="Shape 799"/>
          <p:cNvGraphicFramePr/>
          <p:nvPr/>
        </p:nvGraphicFramePr>
        <p:xfrm>
          <a:off x="774533" y="1177833"/>
          <a:ext cx="10885267" cy="4374947"/>
        </p:xfrm>
        <a:graphic>
          <a:graphicData uri="http://schemas.openxmlformats.org/drawingml/2006/table">
            <a:tbl>
              <a:tblPr>
                <a:noFill/>
              </a:tblPr>
              <a:tblGrid>
                <a:gridCol w="10885267"/>
              </a:tblGrid>
              <a:tr h="1563600">
                <a:tc>
                  <a:txBody>
                    <a:bodyPr/>
                    <a:lstStyle/>
                    <a:p>
                      <a:pPr lvl="0" rtl="0">
                        <a:spcBef>
                          <a:spcPts val="600"/>
                        </a:spcBef>
                        <a:buNone/>
                      </a:pPr>
                      <a:r>
                        <a:rPr lang="fr" sz="2400" i="1" u="sng">
                          <a:solidFill>
                            <a:srgbClr val="E06666"/>
                          </a:solidFill>
                        </a:rPr>
                        <a:t>Exemple: </a:t>
                      </a:r>
                    </a:p>
                    <a:p>
                      <a:pPr lvl="0" rtl="0">
                        <a:spcBef>
                          <a:spcPts val="600"/>
                        </a:spcBef>
                        <a:buNone/>
                      </a:pPr>
                      <a:r>
                        <a:rPr lang="fr" sz="1600">
                          <a:solidFill>
                            <a:schemeClr val="dk1"/>
                          </a:solidFill>
                        </a:rPr>
                        <a:t>Ryanair propose des vols dans de nombreux aéroports à des prix très avantageux par rapport à la concurrence.</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68667">
                <a:tc>
                  <a:txBody>
                    <a:bodyPr/>
                    <a:lstStyle/>
                    <a:p>
                      <a:pPr lvl="0" rtl="0">
                        <a:spcBef>
                          <a:spcPts val="600"/>
                        </a:spcBef>
                        <a:buNone/>
                      </a:pPr>
                      <a:r>
                        <a:rPr lang="fr" sz="2400" i="1" u="sng">
                          <a:solidFill>
                            <a:srgbClr val="E06666"/>
                          </a:solidFill>
                        </a:rPr>
                        <a:t>La pépite :</a:t>
                      </a:r>
                    </a:p>
                    <a:p>
                      <a:pPr lvl="0" rtl="0">
                        <a:spcBef>
                          <a:spcPts val="600"/>
                        </a:spcBef>
                        <a:buNone/>
                      </a:pPr>
                      <a:r>
                        <a:rPr lang="fr" sz="1600">
                          <a:solidFill>
                            <a:schemeClr val="dk1"/>
                          </a:solidFill>
                        </a:rPr>
                        <a:t>Proposer un service presqu’égal à prix cassé (tendance low-cost).</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442680">
                <a:tc>
                  <a:txBody>
                    <a:bodyPr/>
                    <a:lstStyle/>
                    <a:p>
                      <a:pPr lvl="0" rtl="0">
                        <a:spcBef>
                          <a:spcPts val="600"/>
                        </a:spcBef>
                        <a:buNone/>
                      </a:pPr>
                      <a:r>
                        <a:rPr lang="fr" sz="2400" i="1" u="sng">
                          <a:solidFill>
                            <a:srgbClr val="E06666"/>
                          </a:solidFill>
                        </a:rPr>
                        <a:t>Idée :</a:t>
                      </a:r>
                    </a:p>
                    <a:p>
                      <a:pPr marL="0" marR="0" lvl="0" indent="0" algn="l" rtl="0">
                        <a:lnSpc>
                          <a:spcPct val="100000"/>
                        </a:lnSpc>
                        <a:spcBef>
                          <a:spcPts val="600"/>
                        </a:spcBef>
                        <a:spcAft>
                          <a:spcPts val="0"/>
                        </a:spcAft>
                        <a:buClr>
                          <a:schemeClr val="dk1"/>
                        </a:buClr>
                        <a:buSzPct val="91666"/>
                        <a:buFont typeface="Arial"/>
                        <a:buNone/>
                      </a:pPr>
                      <a:r>
                        <a:rPr lang="fr" sz="1600">
                          <a:solidFill>
                            <a:schemeClr val="dk1"/>
                          </a:solidFill>
                        </a:rPr>
                        <a:t>Créer des modèles de voiture low-cost (enlevant toutes les options, proposant un esthétisme moins poussé...) pour permettre au consommateur le moins fortuné d’investir dans un véhicule neuf et matériellement aussi solide que n’importe quelle autre modèle.</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800" name="Shape 800"/>
          <p:cNvGraphicFramePr/>
          <p:nvPr/>
        </p:nvGraphicFramePr>
        <p:xfrm>
          <a:off x="6902467" y="447733"/>
          <a:ext cx="4757333" cy="731480"/>
        </p:xfrm>
        <a:graphic>
          <a:graphicData uri="http://schemas.openxmlformats.org/drawingml/2006/table">
            <a:tbl>
              <a:tblPr>
                <a:noFill/>
              </a:tblPr>
              <a:tblGrid>
                <a:gridCol w="4757333"/>
              </a:tblGrid>
              <a:tr h="731480">
                <a:tc>
                  <a:txBody>
                    <a:bodyPr/>
                    <a:lstStyle/>
                    <a:p>
                      <a:pPr lvl="0" algn="r" rtl="0">
                        <a:spcBef>
                          <a:spcPts val="0"/>
                        </a:spcBef>
                        <a:buNone/>
                      </a:pPr>
                      <a:r>
                        <a:rPr lang="fr" sz="3200" b="1">
                          <a:solidFill>
                            <a:srgbClr val="B7B7B7"/>
                          </a:solidFill>
                        </a:rPr>
                        <a:t>Tendances marketing</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801" name="Shape 801"/>
          <p:cNvSpPr txBox="1"/>
          <p:nvPr/>
        </p:nvSpPr>
        <p:spPr>
          <a:xfrm>
            <a:off x="9173733" y="6238433"/>
            <a:ext cx="2520800" cy="553600"/>
          </a:xfrm>
          <a:prstGeom prst="rect">
            <a:avLst/>
          </a:prstGeom>
        </p:spPr>
        <p:txBody>
          <a:bodyPr lIns="121900" tIns="121900" rIns="121900" bIns="121900" anchor="t" anchorCtr="0">
            <a:noAutofit/>
          </a:bodyPr>
          <a:lstStyle/>
          <a:p>
            <a:r>
              <a:rPr lang="fr" sz="1467" i="1" u="sng">
                <a:solidFill>
                  <a:schemeClr val="hlink"/>
                </a:solidFill>
                <a:hlinkClick r:id="rId3"/>
              </a:rPr>
              <a:t>http://www.ryanair.com/ma/</a:t>
            </a:r>
            <a:r>
              <a:rPr lang="fr" sz="1467" i="1"/>
              <a:t> </a:t>
            </a:r>
          </a:p>
        </p:txBody>
      </p:sp>
    </p:spTree>
    <p:extLst>
      <p:ext uri="{BB962C8B-B14F-4D97-AF65-F5344CB8AC3E}">
        <p14:creationId xmlns:p14="http://schemas.microsoft.com/office/powerpoint/2010/main" val="300025503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9"/>
                                        </p:tgtEl>
                                        <p:attrNameLst>
                                          <p:attrName>style.visibility</p:attrName>
                                        </p:attrNameLst>
                                      </p:cBhvr>
                                      <p:to>
                                        <p:strVal val="visible"/>
                                      </p:to>
                                    </p:set>
                                    <p:animEffect transition="in" filter="fade">
                                      <p:cBhvr>
                                        <p:cTn id="7" dur="1000"/>
                                        <p:tgtEl>
                                          <p:spTgt spid="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graphicFrame>
        <p:nvGraphicFramePr>
          <p:cNvPr id="806" name="Shape 806"/>
          <p:cNvGraphicFramePr/>
          <p:nvPr/>
        </p:nvGraphicFramePr>
        <p:xfrm>
          <a:off x="774533" y="1177833"/>
          <a:ext cx="10885267" cy="4276800"/>
        </p:xfrm>
        <a:graphic>
          <a:graphicData uri="http://schemas.openxmlformats.org/drawingml/2006/table">
            <a:tbl>
              <a:tblPr>
                <a:noFill/>
              </a:tblPr>
              <a:tblGrid>
                <a:gridCol w="10885267"/>
              </a:tblGrid>
              <a:tr h="1563600">
                <a:tc>
                  <a:txBody>
                    <a:bodyPr/>
                    <a:lstStyle/>
                    <a:p>
                      <a:pPr lvl="0" rtl="0">
                        <a:spcBef>
                          <a:spcPts val="600"/>
                        </a:spcBef>
                        <a:buNone/>
                      </a:pPr>
                      <a:r>
                        <a:rPr lang="fr" sz="2400" i="1" u="sng">
                          <a:solidFill>
                            <a:srgbClr val="E06666"/>
                          </a:solidFill>
                        </a:rPr>
                        <a:t>Exemple: </a:t>
                      </a:r>
                    </a:p>
                    <a:p>
                      <a:pPr lvl="0" rtl="0">
                        <a:spcBef>
                          <a:spcPts val="600"/>
                        </a:spcBef>
                        <a:buNone/>
                      </a:pPr>
                      <a:r>
                        <a:rPr lang="fr" sz="1600">
                          <a:solidFill>
                            <a:schemeClr val="dk1"/>
                          </a:solidFill>
                        </a:rPr>
                        <a:t>L’Oculus Rift, produit voué à rendre accessible la réalité virtuelle à tout consommateur, permet de vivre une expérience unique en termes d’immersion vidéo-ludique, mais permet également de visionner des films en haute définition sur une résolution comparable à un écran 23 pouces.</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68667">
                <a:tc>
                  <a:txBody>
                    <a:bodyPr/>
                    <a:lstStyle/>
                    <a:p>
                      <a:pPr lvl="0" rtl="0">
                        <a:spcBef>
                          <a:spcPts val="600"/>
                        </a:spcBef>
                        <a:buNone/>
                      </a:pPr>
                      <a:r>
                        <a:rPr lang="fr" sz="2400" i="1" u="sng">
                          <a:solidFill>
                            <a:srgbClr val="E06666"/>
                          </a:solidFill>
                        </a:rPr>
                        <a:t>La pépite :</a:t>
                      </a:r>
                    </a:p>
                    <a:p>
                      <a:pPr lvl="0" rtl="0">
                        <a:spcBef>
                          <a:spcPts val="600"/>
                        </a:spcBef>
                        <a:buNone/>
                      </a:pPr>
                      <a:r>
                        <a:rPr lang="fr" sz="1600">
                          <a:solidFill>
                            <a:schemeClr val="dk1"/>
                          </a:solidFill>
                        </a:rPr>
                        <a:t>Proposer une expérience nouvelle au consommateur à travers un nouveau produit.</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44533">
                <a:tc>
                  <a:txBody>
                    <a:bodyPr/>
                    <a:lstStyle/>
                    <a:p>
                      <a:pPr lvl="0" rtl="0">
                        <a:spcBef>
                          <a:spcPts val="600"/>
                        </a:spcBef>
                        <a:buNone/>
                      </a:pPr>
                      <a:r>
                        <a:rPr lang="fr" sz="2400" i="1" u="sng">
                          <a:solidFill>
                            <a:srgbClr val="E06666"/>
                          </a:solidFill>
                        </a:rPr>
                        <a:t>Idée :</a:t>
                      </a:r>
                    </a:p>
                    <a:p>
                      <a:pPr marL="0" marR="0" lvl="0" indent="0" algn="l" rtl="0">
                        <a:lnSpc>
                          <a:spcPct val="100000"/>
                        </a:lnSpc>
                        <a:spcBef>
                          <a:spcPts val="600"/>
                        </a:spcBef>
                        <a:spcAft>
                          <a:spcPts val="0"/>
                        </a:spcAft>
                        <a:buClr>
                          <a:schemeClr val="dk1"/>
                        </a:buClr>
                        <a:buSzPct val="91666"/>
                        <a:buFont typeface="Arial"/>
                        <a:buNone/>
                      </a:pPr>
                      <a:r>
                        <a:rPr lang="fr" sz="1600">
                          <a:solidFill>
                            <a:schemeClr val="dk1"/>
                          </a:solidFill>
                        </a:rPr>
                        <a:t>Plonger les personnes se rendant à la piscine dans un univers virtuel, lui donnant l’impression d’être à la plage (visuel, air ambiant, vent, température…).</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807" name="Shape 807"/>
          <p:cNvGraphicFramePr/>
          <p:nvPr/>
        </p:nvGraphicFramePr>
        <p:xfrm>
          <a:off x="6902467" y="447733"/>
          <a:ext cx="4757333" cy="731480"/>
        </p:xfrm>
        <a:graphic>
          <a:graphicData uri="http://schemas.openxmlformats.org/drawingml/2006/table">
            <a:tbl>
              <a:tblPr>
                <a:noFill/>
              </a:tblPr>
              <a:tblGrid>
                <a:gridCol w="4757333"/>
              </a:tblGrid>
              <a:tr h="731480">
                <a:tc>
                  <a:txBody>
                    <a:bodyPr/>
                    <a:lstStyle/>
                    <a:p>
                      <a:pPr lvl="0" algn="r" rtl="0">
                        <a:spcBef>
                          <a:spcPts val="0"/>
                        </a:spcBef>
                        <a:buNone/>
                      </a:pPr>
                      <a:r>
                        <a:rPr lang="fr" sz="3200" b="1">
                          <a:solidFill>
                            <a:srgbClr val="B7B7B7"/>
                          </a:solidFill>
                        </a:rPr>
                        <a:t>Fonctionnalité</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808" name="Shape 808"/>
          <p:cNvSpPr txBox="1"/>
          <p:nvPr/>
        </p:nvSpPr>
        <p:spPr>
          <a:xfrm>
            <a:off x="9173733" y="6238433"/>
            <a:ext cx="2520800" cy="553600"/>
          </a:xfrm>
          <a:prstGeom prst="rect">
            <a:avLst/>
          </a:prstGeom>
        </p:spPr>
        <p:txBody>
          <a:bodyPr lIns="121900" tIns="121900" rIns="121900" bIns="121900" anchor="t" anchorCtr="0">
            <a:noAutofit/>
          </a:bodyPr>
          <a:lstStyle/>
          <a:p>
            <a:r>
              <a:rPr lang="fr" sz="1467" i="1" u="sng">
                <a:solidFill>
                  <a:schemeClr val="hlink"/>
                </a:solidFill>
                <a:hlinkClick r:id="rId3"/>
              </a:rPr>
              <a:t>http://www.oculusvr.com/</a:t>
            </a:r>
            <a:r>
              <a:rPr lang="fr" sz="1467" i="1"/>
              <a:t> </a:t>
            </a:r>
          </a:p>
        </p:txBody>
      </p:sp>
    </p:spTree>
    <p:extLst>
      <p:ext uri="{BB962C8B-B14F-4D97-AF65-F5344CB8AC3E}">
        <p14:creationId xmlns:p14="http://schemas.microsoft.com/office/powerpoint/2010/main" val="142267137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6"/>
                                        </p:tgtEl>
                                        <p:attrNameLst>
                                          <p:attrName>style.visibility</p:attrName>
                                        </p:attrNameLst>
                                      </p:cBhvr>
                                      <p:to>
                                        <p:strVal val="visible"/>
                                      </p:to>
                                    </p:set>
                                    <p:animEffect transition="in" filter="fade">
                                      <p:cBhvr>
                                        <p:cTn id="7" dur="1000"/>
                                        <p:tgtEl>
                                          <p:spTgt spid="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graphicFrame>
        <p:nvGraphicFramePr>
          <p:cNvPr id="562" name="Shape 562"/>
          <p:cNvGraphicFramePr/>
          <p:nvPr/>
        </p:nvGraphicFramePr>
        <p:xfrm>
          <a:off x="774533" y="1177833"/>
          <a:ext cx="10885267" cy="4935640"/>
        </p:xfrm>
        <a:graphic>
          <a:graphicData uri="http://schemas.openxmlformats.org/drawingml/2006/table">
            <a:tbl>
              <a:tblPr>
                <a:noFill/>
              </a:tblPr>
              <a:tblGrid>
                <a:gridCol w="10885267"/>
              </a:tblGrid>
              <a:tr h="1563600">
                <a:tc>
                  <a:txBody>
                    <a:bodyPr/>
                    <a:lstStyle/>
                    <a:p>
                      <a:pPr lvl="0" rtl="0">
                        <a:spcBef>
                          <a:spcPts val="600"/>
                        </a:spcBef>
                        <a:buNone/>
                      </a:pPr>
                      <a:r>
                        <a:rPr lang="fr" sz="2400" i="1" u="sng">
                          <a:solidFill>
                            <a:srgbClr val="E06666"/>
                          </a:solidFill>
                        </a:rPr>
                        <a:t>Exemple: </a:t>
                      </a:r>
                    </a:p>
                    <a:p>
                      <a:pPr lvl="0" rtl="0">
                        <a:spcBef>
                          <a:spcPts val="600"/>
                        </a:spcBef>
                        <a:buClr>
                          <a:schemeClr val="dk1"/>
                        </a:buClr>
                        <a:buSzPct val="91666"/>
                        <a:buFont typeface="Arial"/>
                        <a:buNone/>
                      </a:pPr>
                      <a:r>
                        <a:rPr lang="fr" sz="1600">
                          <a:solidFill>
                            <a:schemeClr val="dk1"/>
                          </a:solidFill>
                        </a:rPr>
                        <a:t>En 2013, IKEA a mis en place une « salle de bain live » devant la Gare Saint-Lazare à Paris pour montrer sa capacité à proposer des solutions d’aménagement dans de petits espaces.</a:t>
                      </a:r>
                    </a:p>
                    <a:p>
                      <a:pPr lvl="0" rtl="0">
                        <a:spcBef>
                          <a:spcPts val="0"/>
                        </a:spcBef>
                        <a:buNone/>
                      </a:pPr>
                      <a:endParaRPr sz="1600">
                        <a:solidFill>
                          <a:schemeClr val="dk1"/>
                        </a:solidFill>
                      </a:endParaRP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563600">
                <a:tc>
                  <a:txBody>
                    <a:bodyPr/>
                    <a:lstStyle/>
                    <a:p>
                      <a:pPr lvl="0" rtl="0">
                        <a:spcBef>
                          <a:spcPts val="600"/>
                        </a:spcBef>
                        <a:buNone/>
                      </a:pPr>
                      <a:r>
                        <a:rPr lang="fr" sz="2400" i="1" u="sng">
                          <a:solidFill>
                            <a:srgbClr val="E06666"/>
                          </a:solidFill>
                        </a:rPr>
                        <a:t>La pépite :</a:t>
                      </a:r>
                      <a:r>
                        <a:rPr lang="fr" sz="1600">
                          <a:solidFill>
                            <a:srgbClr val="E06666"/>
                          </a:solidFill>
                        </a:rPr>
                        <a:t> </a:t>
                      </a:r>
                    </a:p>
                    <a:p>
                      <a:pPr lvl="0" rtl="0">
                        <a:spcBef>
                          <a:spcPts val="600"/>
                        </a:spcBef>
                        <a:buClr>
                          <a:schemeClr val="dk1"/>
                        </a:buClr>
                        <a:buSzPct val="91666"/>
                        <a:buFont typeface="Arial"/>
                        <a:buNone/>
                      </a:pPr>
                      <a:r>
                        <a:rPr lang="fr" sz="1600">
                          <a:solidFill>
                            <a:schemeClr val="dk1"/>
                          </a:solidFill>
                        </a:rPr>
                        <a:t>Interpeller les passants, et potentiels consommateurs, à travers des moyens innovants de communication.</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808440">
                <a:tc>
                  <a:txBody>
                    <a:bodyPr/>
                    <a:lstStyle/>
                    <a:p>
                      <a:pPr lvl="0" rtl="0">
                        <a:spcBef>
                          <a:spcPts val="600"/>
                        </a:spcBef>
                        <a:buNone/>
                      </a:pPr>
                      <a:r>
                        <a:rPr lang="fr" sz="2400" i="1" u="sng">
                          <a:solidFill>
                            <a:srgbClr val="E06666"/>
                          </a:solidFill>
                        </a:rPr>
                        <a:t>Idée :</a:t>
                      </a:r>
                    </a:p>
                    <a:p>
                      <a:pPr lvl="0" rtl="0">
                        <a:spcBef>
                          <a:spcPts val="600"/>
                        </a:spcBef>
                        <a:buClr>
                          <a:schemeClr val="dk1"/>
                        </a:buClr>
                        <a:buSzPct val="91666"/>
                        <a:buFont typeface="Arial"/>
                        <a:buNone/>
                      </a:pPr>
                      <a:r>
                        <a:rPr lang="fr" sz="1600">
                          <a:solidFill>
                            <a:schemeClr val="dk1"/>
                          </a:solidFill>
                        </a:rPr>
                        <a:t>Offrir une option aux annonceurs, en leur proposant une nouvelle technologie sur les panneaux publicitaires. Ainsi ceux-ci ne seraient vu que d’un certain angle grâce au réfléchissement de la lumière solaire,  pour donner l’impression que l’information est apparue de nulle part.</a:t>
                      </a:r>
                    </a:p>
                    <a:p>
                      <a:pPr lvl="0" rtl="0">
                        <a:spcBef>
                          <a:spcPts val="0"/>
                        </a:spcBef>
                        <a:buNone/>
                      </a:pPr>
                      <a:endParaRPr sz="2400"/>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563" name="Shape 563"/>
          <p:cNvGraphicFramePr/>
          <p:nvPr/>
        </p:nvGraphicFramePr>
        <p:xfrm>
          <a:off x="7986368" y="447733"/>
          <a:ext cx="3673433" cy="731480"/>
        </p:xfrm>
        <a:graphic>
          <a:graphicData uri="http://schemas.openxmlformats.org/drawingml/2006/table">
            <a:tbl>
              <a:tblPr>
                <a:noFill/>
              </a:tblPr>
              <a:tblGrid>
                <a:gridCol w="3673433"/>
              </a:tblGrid>
              <a:tr h="731480">
                <a:tc>
                  <a:txBody>
                    <a:bodyPr/>
                    <a:lstStyle/>
                    <a:p>
                      <a:pPr lvl="0" algn="r" rtl="0">
                        <a:spcBef>
                          <a:spcPts val="0"/>
                        </a:spcBef>
                        <a:buNone/>
                      </a:pPr>
                      <a:r>
                        <a:rPr lang="fr" sz="3200" b="1">
                          <a:solidFill>
                            <a:srgbClr val="B7B7B7"/>
                          </a:solidFill>
                        </a:rPr>
                        <a:t>Communication</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564" name="Shape 564"/>
          <p:cNvSpPr txBox="1"/>
          <p:nvPr/>
        </p:nvSpPr>
        <p:spPr>
          <a:xfrm>
            <a:off x="5750933" y="6117299"/>
            <a:ext cx="6112800" cy="328799"/>
          </a:xfrm>
          <a:prstGeom prst="rect">
            <a:avLst/>
          </a:prstGeom>
        </p:spPr>
        <p:txBody>
          <a:bodyPr lIns="121900" tIns="121900" rIns="121900" bIns="121900" anchor="t" anchorCtr="0">
            <a:noAutofit/>
          </a:bodyPr>
          <a:lstStyle/>
          <a:p>
            <a:r>
              <a:rPr lang="fr" sz="1467" i="1" u="sng" dirty="0">
                <a:solidFill>
                  <a:schemeClr val="hlink"/>
                </a:solidFill>
                <a:hlinkClick r:id="rId3"/>
              </a:rPr>
              <a:t>http://www.sortiraparis.com/loisirs/shopping-mode/articles/66781-ikea-invente-la-premiere-salle-de-bain-live-sur-un-panneau-publicitaire</a:t>
            </a:r>
            <a:r>
              <a:rPr lang="fr" sz="1467" i="1" dirty="0"/>
              <a:t> </a:t>
            </a:r>
          </a:p>
        </p:txBody>
      </p:sp>
    </p:spTree>
    <p:extLst>
      <p:ext uri="{BB962C8B-B14F-4D97-AF65-F5344CB8AC3E}">
        <p14:creationId xmlns:p14="http://schemas.microsoft.com/office/powerpoint/2010/main" val="285975876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2"/>
                                        </p:tgtEl>
                                        <p:attrNameLst>
                                          <p:attrName>style.visibility</p:attrName>
                                        </p:attrNameLst>
                                      </p:cBhvr>
                                      <p:to>
                                        <p:strVal val="visible"/>
                                      </p:to>
                                    </p:set>
                                    <p:animEffect transition="in" filter="fade">
                                      <p:cBhvr>
                                        <p:cTn id="7" dur="1000"/>
                                        <p:tgtEl>
                                          <p:spTgt spid="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graphicFrame>
        <p:nvGraphicFramePr>
          <p:cNvPr id="813" name="Shape 813"/>
          <p:cNvGraphicFramePr/>
          <p:nvPr/>
        </p:nvGraphicFramePr>
        <p:xfrm>
          <a:off x="774533" y="1177833"/>
          <a:ext cx="10885267" cy="4745160"/>
        </p:xfrm>
        <a:graphic>
          <a:graphicData uri="http://schemas.openxmlformats.org/drawingml/2006/table">
            <a:tbl>
              <a:tblPr>
                <a:noFill/>
              </a:tblPr>
              <a:tblGrid>
                <a:gridCol w="10885267"/>
              </a:tblGrid>
              <a:tr h="2031960">
                <a:tc>
                  <a:txBody>
                    <a:bodyPr/>
                    <a:lstStyle/>
                    <a:p>
                      <a:pPr lvl="0" rtl="0">
                        <a:spcBef>
                          <a:spcPts val="600"/>
                        </a:spcBef>
                        <a:buNone/>
                      </a:pPr>
                      <a:r>
                        <a:rPr lang="fr" sz="2400" i="1" u="sng">
                          <a:solidFill>
                            <a:srgbClr val="E06666"/>
                          </a:solidFill>
                        </a:rPr>
                        <a:t>Exemple: </a:t>
                      </a:r>
                    </a:p>
                    <a:p>
                      <a:pPr lvl="0" rtl="0">
                        <a:spcBef>
                          <a:spcPts val="600"/>
                        </a:spcBef>
                        <a:buClr>
                          <a:schemeClr val="dk1"/>
                        </a:buClr>
                        <a:buSzPct val="91666"/>
                        <a:buFont typeface="Arial"/>
                        <a:buNone/>
                      </a:pPr>
                      <a:r>
                        <a:rPr lang="fr" sz="1600">
                          <a:solidFill>
                            <a:schemeClr val="dk1"/>
                          </a:solidFill>
                        </a:rPr>
                        <a:t>Mon potager.com propose de choisir une taille de parcelle conçue pour couvrir les besoins d’un foyer selon le nombre d’habitants. Chaque parcelle comprend des légumes d’hiver, des légumes d’été et des fruits. L’internaute “propriétaire” de la parcelle choisi les variétés qu’il souhaite y planter et attend d’être livré. Des photos et des notifications de l’évolution des différentes pousses lui sont régulièrement envoyées…</a:t>
                      </a:r>
                    </a:p>
                    <a:p>
                      <a:pPr lvl="0" rtl="0">
                        <a:spcBef>
                          <a:spcPts val="600"/>
                        </a:spcBef>
                        <a:buNone/>
                      </a:pPr>
                      <a:endParaRPr sz="1600">
                        <a:solidFill>
                          <a:schemeClr val="dk1"/>
                        </a:solidFill>
                      </a:endParaRP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68667">
                <a:tc>
                  <a:txBody>
                    <a:bodyPr/>
                    <a:lstStyle/>
                    <a:p>
                      <a:pPr lvl="0" rtl="0">
                        <a:spcBef>
                          <a:spcPts val="600"/>
                        </a:spcBef>
                        <a:buNone/>
                      </a:pPr>
                      <a:r>
                        <a:rPr lang="fr" sz="2400" i="1" u="sng">
                          <a:solidFill>
                            <a:srgbClr val="E06666"/>
                          </a:solidFill>
                        </a:rPr>
                        <a:t>La pépite :</a:t>
                      </a:r>
                    </a:p>
                    <a:p>
                      <a:pPr marL="0" marR="0" lvl="0" indent="0" algn="l" rtl="0">
                        <a:lnSpc>
                          <a:spcPct val="100000"/>
                        </a:lnSpc>
                        <a:spcBef>
                          <a:spcPts val="600"/>
                        </a:spcBef>
                        <a:spcAft>
                          <a:spcPts val="0"/>
                        </a:spcAft>
                        <a:buClr>
                          <a:schemeClr val="dk1"/>
                        </a:buClr>
                        <a:buSzPct val="91666"/>
                        <a:buFont typeface="Arial"/>
                        <a:buNone/>
                      </a:pPr>
                      <a:r>
                        <a:rPr lang="fr" sz="1600">
                          <a:solidFill>
                            <a:schemeClr val="dk1"/>
                          </a:solidFill>
                        </a:rPr>
                        <a:t>Permettre à tout individu de cultiver ses propres produits et manger plus sain (utile pour ceux qui n’ont pas de jardin, vive en ville ou n’aiment pas jardiner).</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44533">
                <a:tc>
                  <a:txBody>
                    <a:bodyPr/>
                    <a:lstStyle/>
                    <a:p>
                      <a:pPr lvl="0" rtl="0">
                        <a:spcBef>
                          <a:spcPts val="600"/>
                        </a:spcBef>
                        <a:buNone/>
                      </a:pPr>
                      <a:r>
                        <a:rPr lang="fr" sz="2400" i="1" u="sng">
                          <a:solidFill>
                            <a:srgbClr val="E06666"/>
                          </a:solidFill>
                        </a:rPr>
                        <a:t>Idée :</a:t>
                      </a:r>
                    </a:p>
                    <a:p>
                      <a:pPr marL="0" marR="0" lvl="0" indent="0" algn="l" rtl="0">
                        <a:lnSpc>
                          <a:spcPct val="100000"/>
                        </a:lnSpc>
                        <a:spcBef>
                          <a:spcPts val="600"/>
                        </a:spcBef>
                        <a:spcAft>
                          <a:spcPts val="0"/>
                        </a:spcAft>
                        <a:buClr>
                          <a:schemeClr val="dk1"/>
                        </a:buClr>
                        <a:buSzPct val="91666"/>
                        <a:buFont typeface="Arial"/>
                        <a:buNone/>
                      </a:pPr>
                      <a:r>
                        <a:rPr lang="fr" sz="1600">
                          <a:solidFill>
                            <a:schemeClr val="dk1"/>
                          </a:solidFill>
                        </a:rPr>
                        <a:t>Créer une ferme virtuelle qui permettrait d’élever ses animaux et créer son propre lait, fromage, oeufs...</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814" name="Shape 814"/>
          <p:cNvGraphicFramePr/>
          <p:nvPr/>
        </p:nvGraphicFramePr>
        <p:xfrm>
          <a:off x="6902467" y="447733"/>
          <a:ext cx="4757333" cy="731480"/>
        </p:xfrm>
        <a:graphic>
          <a:graphicData uri="http://schemas.openxmlformats.org/drawingml/2006/table">
            <a:tbl>
              <a:tblPr>
                <a:noFill/>
              </a:tblPr>
              <a:tblGrid>
                <a:gridCol w="4757333"/>
              </a:tblGrid>
              <a:tr h="731480">
                <a:tc>
                  <a:txBody>
                    <a:bodyPr/>
                    <a:lstStyle/>
                    <a:p>
                      <a:pPr lvl="0" algn="r" rtl="0">
                        <a:spcBef>
                          <a:spcPts val="0"/>
                        </a:spcBef>
                        <a:buNone/>
                      </a:pPr>
                      <a:r>
                        <a:rPr lang="fr" sz="3200" b="1">
                          <a:solidFill>
                            <a:srgbClr val="B7B7B7"/>
                          </a:solidFill>
                        </a:rPr>
                        <a:t>Marchés précoces</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815" name="Shape 815"/>
          <p:cNvSpPr txBox="1"/>
          <p:nvPr/>
        </p:nvSpPr>
        <p:spPr>
          <a:xfrm>
            <a:off x="6814867" y="6238433"/>
            <a:ext cx="4981599" cy="553600"/>
          </a:xfrm>
          <a:prstGeom prst="rect">
            <a:avLst/>
          </a:prstGeom>
        </p:spPr>
        <p:txBody>
          <a:bodyPr lIns="121900" tIns="121900" rIns="121900" bIns="121900" anchor="t" anchorCtr="0">
            <a:noAutofit/>
          </a:bodyPr>
          <a:lstStyle/>
          <a:p>
            <a:r>
              <a:rPr lang="fr" sz="1467" i="1" u="sng">
                <a:solidFill>
                  <a:schemeClr val="hlink"/>
                </a:solidFill>
                <a:hlinkClick r:id="rId3"/>
              </a:rPr>
              <a:t>http://www.lasergroup.eu/fr/laser-lab/loeil-laser/e-potager</a:t>
            </a:r>
            <a:r>
              <a:rPr lang="fr" sz="1467" i="1"/>
              <a:t> </a:t>
            </a:r>
          </a:p>
        </p:txBody>
      </p:sp>
    </p:spTree>
    <p:extLst>
      <p:ext uri="{BB962C8B-B14F-4D97-AF65-F5344CB8AC3E}">
        <p14:creationId xmlns:p14="http://schemas.microsoft.com/office/powerpoint/2010/main" val="195601210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3"/>
                                        </p:tgtEl>
                                        <p:attrNameLst>
                                          <p:attrName>style.visibility</p:attrName>
                                        </p:attrNameLst>
                                      </p:cBhvr>
                                      <p:to>
                                        <p:strVal val="visible"/>
                                      </p:to>
                                    </p:set>
                                    <p:animEffect transition="in" filter="fade">
                                      <p:cBhvr>
                                        <p:cTn id="7" dur="1000"/>
                                        <p:tgtEl>
                                          <p:spTgt spid="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graphicFrame>
        <p:nvGraphicFramePr>
          <p:cNvPr id="820" name="Shape 820"/>
          <p:cNvGraphicFramePr/>
          <p:nvPr/>
        </p:nvGraphicFramePr>
        <p:xfrm>
          <a:off x="774533" y="1177833"/>
          <a:ext cx="10885267" cy="4276800"/>
        </p:xfrm>
        <a:graphic>
          <a:graphicData uri="http://schemas.openxmlformats.org/drawingml/2006/table">
            <a:tbl>
              <a:tblPr>
                <a:noFill/>
              </a:tblPr>
              <a:tblGrid>
                <a:gridCol w="10885267"/>
              </a:tblGrid>
              <a:tr h="1563600">
                <a:tc>
                  <a:txBody>
                    <a:bodyPr/>
                    <a:lstStyle/>
                    <a:p>
                      <a:pPr lvl="0" rtl="0">
                        <a:spcBef>
                          <a:spcPts val="600"/>
                        </a:spcBef>
                        <a:buNone/>
                      </a:pPr>
                      <a:r>
                        <a:rPr lang="fr" sz="2400" i="1" u="sng">
                          <a:solidFill>
                            <a:srgbClr val="E06666"/>
                          </a:solidFill>
                        </a:rPr>
                        <a:t>Exemple: </a:t>
                      </a:r>
                    </a:p>
                    <a:p>
                      <a:pPr lvl="0" rtl="0">
                        <a:spcBef>
                          <a:spcPts val="600"/>
                        </a:spcBef>
                        <a:buClr>
                          <a:schemeClr val="dk1"/>
                        </a:buClr>
                        <a:buSzPct val="91666"/>
                        <a:buFont typeface="Arial"/>
                        <a:buNone/>
                      </a:pPr>
                      <a:r>
                        <a:rPr lang="fr" sz="1600">
                          <a:solidFill>
                            <a:schemeClr val="dk1"/>
                          </a:solidFill>
                        </a:rPr>
                        <a:t>De nombreux salons de massage proposent des massages aux huiles essentielles odorantes, ou originales (chocolat par exemple) pour créer une synesthésie entre la sensation plaisante du toucher, et stimuler l’odorat.</a:t>
                      </a:r>
                    </a:p>
                    <a:p>
                      <a:pPr lvl="0" rtl="0">
                        <a:spcBef>
                          <a:spcPts val="600"/>
                        </a:spcBef>
                        <a:buNone/>
                      </a:pPr>
                      <a:endParaRPr sz="1600">
                        <a:solidFill>
                          <a:schemeClr val="dk1"/>
                        </a:solidFill>
                      </a:endParaRP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68667">
                <a:tc>
                  <a:txBody>
                    <a:bodyPr/>
                    <a:lstStyle/>
                    <a:p>
                      <a:pPr lvl="0" rtl="0">
                        <a:spcBef>
                          <a:spcPts val="600"/>
                        </a:spcBef>
                        <a:buNone/>
                      </a:pPr>
                      <a:r>
                        <a:rPr lang="fr" sz="2400" i="1" u="sng">
                          <a:solidFill>
                            <a:srgbClr val="E06666"/>
                          </a:solidFill>
                        </a:rPr>
                        <a:t>La pépite :</a:t>
                      </a:r>
                    </a:p>
                    <a:p>
                      <a:pPr lvl="0" rtl="0">
                        <a:spcBef>
                          <a:spcPts val="600"/>
                        </a:spcBef>
                        <a:buNone/>
                      </a:pPr>
                      <a:r>
                        <a:rPr lang="fr" sz="1600">
                          <a:solidFill>
                            <a:schemeClr val="dk1"/>
                          </a:solidFill>
                        </a:rPr>
                        <a:t>Stimuler un sens, ou en associer deux, pour renforcer la sensation fournie par le service.</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44533">
                <a:tc>
                  <a:txBody>
                    <a:bodyPr/>
                    <a:lstStyle/>
                    <a:p>
                      <a:pPr lvl="0" rtl="0">
                        <a:spcBef>
                          <a:spcPts val="600"/>
                        </a:spcBef>
                        <a:buNone/>
                      </a:pPr>
                      <a:r>
                        <a:rPr lang="fr" sz="2400" i="1" u="sng">
                          <a:solidFill>
                            <a:srgbClr val="E06666"/>
                          </a:solidFill>
                        </a:rPr>
                        <a:t>Idée :</a:t>
                      </a:r>
                    </a:p>
                    <a:p>
                      <a:pPr marL="0" marR="0" lvl="0" indent="0" algn="l" rtl="0">
                        <a:lnSpc>
                          <a:spcPct val="100000"/>
                        </a:lnSpc>
                        <a:spcBef>
                          <a:spcPts val="600"/>
                        </a:spcBef>
                        <a:spcAft>
                          <a:spcPts val="0"/>
                        </a:spcAft>
                        <a:buClr>
                          <a:schemeClr val="dk1"/>
                        </a:buClr>
                        <a:buSzPct val="91666"/>
                        <a:buFont typeface="Arial"/>
                        <a:buNone/>
                      </a:pPr>
                      <a:r>
                        <a:rPr lang="fr" sz="1600">
                          <a:solidFill>
                            <a:schemeClr val="dk1"/>
                          </a:solidFill>
                        </a:rPr>
                        <a:t>Créer des supports publicitaires émettant une odeur lors de la lecture pour séduire le consommateur.</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821" name="Shape 821"/>
          <p:cNvGraphicFramePr/>
          <p:nvPr/>
        </p:nvGraphicFramePr>
        <p:xfrm>
          <a:off x="5006333" y="447733"/>
          <a:ext cx="6653467" cy="731480"/>
        </p:xfrm>
        <a:graphic>
          <a:graphicData uri="http://schemas.openxmlformats.org/drawingml/2006/table">
            <a:tbl>
              <a:tblPr>
                <a:noFill/>
              </a:tblPr>
              <a:tblGrid>
                <a:gridCol w="6653467"/>
              </a:tblGrid>
              <a:tr h="731480">
                <a:tc>
                  <a:txBody>
                    <a:bodyPr/>
                    <a:lstStyle/>
                    <a:p>
                      <a:pPr lvl="0" algn="r" rtl="0">
                        <a:spcBef>
                          <a:spcPts val="0"/>
                        </a:spcBef>
                        <a:buNone/>
                      </a:pPr>
                      <a:r>
                        <a:rPr lang="fr" sz="3200" b="1">
                          <a:solidFill>
                            <a:srgbClr val="B7B7B7"/>
                          </a:solidFill>
                        </a:rPr>
                        <a:t>Autres catégories de produits</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822" name="Shape 822"/>
          <p:cNvSpPr txBox="1"/>
          <p:nvPr/>
        </p:nvSpPr>
        <p:spPr>
          <a:xfrm>
            <a:off x="4717300" y="6238433"/>
            <a:ext cx="7282000" cy="553600"/>
          </a:xfrm>
          <a:prstGeom prst="rect">
            <a:avLst/>
          </a:prstGeom>
        </p:spPr>
        <p:txBody>
          <a:bodyPr lIns="121900" tIns="121900" rIns="121900" bIns="121900" anchor="t" anchorCtr="0">
            <a:noAutofit/>
          </a:bodyPr>
          <a:lstStyle/>
          <a:p>
            <a:r>
              <a:rPr lang="fr" sz="1467" i="1" u="sng">
                <a:solidFill>
                  <a:schemeClr val="hlink"/>
                </a:solidFill>
                <a:hlinkClick r:id="rId3"/>
              </a:rPr>
              <a:t>http://www.huiles-et-sens.com/showdefine.php/massages-aux-huiles-essentielles</a:t>
            </a:r>
            <a:r>
              <a:rPr lang="fr" sz="1467" i="1"/>
              <a:t> </a:t>
            </a:r>
          </a:p>
        </p:txBody>
      </p:sp>
    </p:spTree>
    <p:extLst>
      <p:ext uri="{BB962C8B-B14F-4D97-AF65-F5344CB8AC3E}">
        <p14:creationId xmlns:p14="http://schemas.microsoft.com/office/powerpoint/2010/main" val="388315488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0"/>
                                        </p:tgtEl>
                                        <p:attrNameLst>
                                          <p:attrName>style.visibility</p:attrName>
                                        </p:attrNameLst>
                                      </p:cBhvr>
                                      <p:to>
                                        <p:strVal val="visible"/>
                                      </p:to>
                                    </p:set>
                                    <p:animEffect transition="in" filter="fade">
                                      <p:cBhvr>
                                        <p:cTn id="7" dur="1000"/>
                                        <p:tgtEl>
                                          <p:spTgt spid="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graphicFrame>
        <p:nvGraphicFramePr>
          <p:cNvPr id="827" name="Shape 827"/>
          <p:cNvGraphicFramePr/>
          <p:nvPr/>
        </p:nvGraphicFramePr>
        <p:xfrm>
          <a:off x="774533" y="1482633"/>
          <a:ext cx="10885267" cy="4476547"/>
        </p:xfrm>
        <a:graphic>
          <a:graphicData uri="http://schemas.openxmlformats.org/drawingml/2006/table">
            <a:tbl>
              <a:tblPr>
                <a:noFill/>
              </a:tblPr>
              <a:tblGrid>
                <a:gridCol w="10885267"/>
              </a:tblGrid>
              <a:tr h="1563600">
                <a:tc>
                  <a:txBody>
                    <a:bodyPr/>
                    <a:lstStyle/>
                    <a:p>
                      <a:pPr lvl="0" rtl="0">
                        <a:spcBef>
                          <a:spcPts val="600"/>
                        </a:spcBef>
                        <a:buNone/>
                      </a:pPr>
                      <a:r>
                        <a:rPr lang="fr" sz="2400" i="1" u="sng">
                          <a:solidFill>
                            <a:srgbClr val="E06666"/>
                          </a:solidFill>
                        </a:rPr>
                        <a:t>Exemple: </a:t>
                      </a:r>
                    </a:p>
                    <a:p>
                      <a:pPr lvl="0" rtl="0">
                        <a:spcBef>
                          <a:spcPts val="600"/>
                        </a:spcBef>
                        <a:buNone/>
                      </a:pPr>
                      <a:r>
                        <a:rPr lang="fr" sz="1600">
                          <a:solidFill>
                            <a:schemeClr val="dk1"/>
                          </a:solidFill>
                        </a:rPr>
                        <a:t>Ford, avec son Sync Applink, permet au consommateur de synchroniser son smartphone avec son ordinateur de bord pour utiliser certaines applications.</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68667">
                <a:tc>
                  <a:txBody>
                    <a:bodyPr/>
                    <a:lstStyle/>
                    <a:p>
                      <a:pPr lvl="0" rtl="0">
                        <a:spcBef>
                          <a:spcPts val="600"/>
                        </a:spcBef>
                        <a:buNone/>
                      </a:pPr>
                      <a:r>
                        <a:rPr lang="fr" sz="2400" i="1" u="sng">
                          <a:solidFill>
                            <a:srgbClr val="E06666"/>
                          </a:solidFill>
                        </a:rPr>
                        <a:t>La pépite :</a:t>
                      </a:r>
                    </a:p>
                    <a:p>
                      <a:pPr lvl="0" rtl="0">
                        <a:spcBef>
                          <a:spcPts val="600"/>
                        </a:spcBef>
                        <a:buNone/>
                      </a:pPr>
                      <a:r>
                        <a:rPr lang="fr" sz="1600">
                          <a:solidFill>
                            <a:schemeClr val="dk1"/>
                          </a:solidFill>
                        </a:rPr>
                        <a:t>Synchronisation des appareils électroniques du consommateur.</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544280">
                <a:tc>
                  <a:txBody>
                    <a:bodyPr/>
                    <a:lstStyle/>
                    <a:p>
                      <a:pPr lvl="0" rtl="0">
                        <a:spcBef>
                          <a:spcPts val="600"/>
                        </a:spcBef>
                        <a:buNone/>
                      </a:pPr>
                      <a:r>
                        <a:rPr lang="fr" sz="2400" i="1" u="sng">
                          <a:solidFill>
                            <a:srgbClr val="E06666"/>
                          </a:solidFill>
                        </a:rPr>
                        <a:t>Idée :</a:t>
                      </a:r>
                    </a:p>
                    <a:p>
                      <a:pPr marL="0" marR="0" lvl="0" indent="0" algn="l" rtl="0">
                        <a:lnSpc>
                          <a:spcPct val="100000"/>
                        </a:lnSpc>
                        <a:spcBef>
                          <a:spcPts val="600"/>
                        </a:spcBef>
                        <a:spcAft>
                          <a:spcPts val="0"/>
                        </a:spcAft>
                        <a:buClr>
                          <a:schemeClr val="dk1"/>
                        </a:buClr>
                        <a:buSzPct val="91666"/>
                        <a:buFont typeface="Arial"/>
                        <a:buNone/>
                      </a:pPr>
                      <a:r>
                        <a:rPr lang="fr" sz="1600">
                          <a:solidFill>
                            <a:schemeClr val="dk1"/>
                          </a:solidFill>
                        </a:rPr>
                        <a:t>Proposer des services informatiques entièrement basés sur la reconnaissance vocale réactive pour travailler sur son PC (traitement de texte, envoi de mails...).</a:t>
                      </a:r>
                    </a:p>
                    <a:p>
                      <a:pPr marL="0" marR="0" lvl="0" indent="0" algn="l" rtl="0">
                        <a:lnSpc>
                          <a:spcPct val="100000"/>
                        </a:lnSpc>
                        <a:spcBef>
                          <a:spcPts val="600"/>
                        </a:spcBef>
                        <a:spcAft>
                          <a:spcPts val="0"/>
                        </a:spcAft>
                        <a:buClr>
                          <a:schemeClr val="dk1"/>
                        </a:buClr>
                        <a:buFont typeface="Arial"/>
                        <a:buNone/>
                      </a:pPr>
                      <a:endParaRPr sz="1600">
                        <a:solidFill>
                          <a:schemeClr val="dk1"/>
                        </a:solidFill>
                      </a:endParaRP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828" name="Shape 828"/>
          <p:cNvGraphicFramePr/>
          <p:nvPr/>
        </p:nvGraphicFramePr>
        <p:xfrm>
          <a:off x="5835968" y="752533"/>
          <a:ext cx="5823833" cy="731480"/>
        </p:xfrm>
        <a:graphic>
          <a:graphicData uri="http://schemas.openxmlformats.org/drawingml/2006/table">
            <a:tbl>
              <a:tblPr>
                <a:noFill/>
              </a:tblPr>
              <a:tblGrid>
                <a:gridCol w="5823833"/>
              </a:tblGrid>
              <a:tr h="731480">
                <a:tc>
                  <a:txBody>
                    <a:bodyPr/>
                    <a:lstStyle/>
                    <a:p>
                      <a:pPr lvl="0" algn="r" rtl="0">
                        <a:spcBef>
                          <a:spcPts val="0"/>
                        </a:spcBef>
                        <a:buNone/>
                      </a:pPr>
                      <a:r>
                        <a:rPr lang="fr" sz="3200" b="1">
                          <a:solidFill>
                            <a:srgbClr val="B7B7B7"/>
                          </a:solidFill>
                        </a:rPr>
                        <a:t>Architecture combinatoire</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829" name="Shape 829"/>
          <p:cNvSpPr txBox="1"/>
          <p:nvPr/>
        </p:nvSpPr>
        <p:spPr>
          <a:xfrm>
            <a:off x="8338934" y="6238433"/>
            <a:ext cx="3463599" cy="553600"/>
          </a:xfrm>
          <a:prstGeom prst="rect">
            <a:avLst/>
          </a:prstGeom>
        </p:spPr>
        <p:txBody>
          <a:bodyPr lIns="121900" tIns="121900" rIns="121900" bIns="121900" anchor="t" anchorCtr="0">
            <a:noAutofit/>
          </a:bodyPr>
          <a:lstStyle/>
          <a:p>
            <a:r>
              <a:rPr lang="fr" sz="1467" i="1" u="sng">
                <a:solidFill>
                  <a:schemeClr val="hlink"/>
                </a:solidFill>
                <a:hlinkClick r:id="rId3"/>
              </a:rPr>
              <a:t>http://www.ford.com/technology/sync/</a:t>
            </a:r>
            <a:r>
              <a:rPr lang="fr" sz="1467" i="1"/>
              <a:t> </a:t>
            </a:r>
          </a:p>
        </p:txBody>
      </p:sp>
    </p:spTree>
    <p:extLst>
      <p:ext uri="{BB962C8B-B14F-4D97-AF65-F5344CB8AC3E}">
        <p14:creationId xmlns:p14="http://schemas.microsoft.com/office/powerpoint/2010/main" val="356676664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7"/>
                                        </p:tgtEl>
                                        <p:attrNameLst>
                                          <p:attrName>style.visibility</p:attrName>
                                        </p:attrNameLst>
                                      </p:cBhvr>
                                      <p:to>
                                        <p:strVal val="visible"/>
                                      </p:to>
                                    </p:set>
                                    <p:animEffect transition="in" filter="fade">
                                      <p:cBhvr>
                                        <p:cTn id="7" dur="1000"/>
                                        <p:tgtEl>
                                          <p:spTgt spid="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graphicFrame>
        <p:nvGraphicFramePr>
          <p:cNvPr id="569" name="Shape 569"/>
          <p:cNvGraphicFramePr/>
          <p:nvPr/>
        </p:nvGraphicFramePr>
        <p:xfrm>
          <a:off x="774533" y="1177833"/>
          <a:ext cx="10885267" cy="4691800"/>
        </p:xfrm>
        <a:graphic>
          <a:graphicData uri="http://schemas.openxmlformats.org/drawingml/2006/table">
            <a:tbl>
              <a:tblPr>
                <a:noFill/>
              </a:tblPr>
              <a:tblGrid>
                <a:gridCol w="10885267"/>
              </a:tblGrid>
              <a:tr h="1563600">
                <a:tc>
                  <a:txBody>
                    <a:bodyPr/>
                    <a:lstStyle/>
                    <a:p>
                      <a:pPr lvl="0" rtl="0">
                        <a:spcBef>
                          <a:spcPts val="600"/>
                        </a:spcBef>
                        <a:buNone/>
                      </a:pPr>
                      <a:r>
                        <a:rPr lang="fr" sz="2400" i="1" u="sng">
                          <a:solidFill>
                            <a:srgbClr val="E06666"/>
                          </a:solidFill>
                        </a:rPr>
                        <a:t>Exemple: </a:t>
                      </a:r>
                    </a:p>
                    <a:p>
                      <a:pPr lvl="0" rtl="0">
                        <a:spcBef>
                          <a:spcPts val="600"/>
                        </a:spcBef>
                        <a:buClr>
                          <a:schemeClr val="dk1"/>
                        </a:buClr>
                        <a:buSzPct val="91666"/>
                        <a:buFont typeface="Arial"/>
                        <a:buNone/>
                      </a:pPr>
                      <a:r>
                        <a:rPr lang="fr" sz="1600">
                          <a:solidFill>
                            <a:schemeClr val="dk1"/>
                          </a:solidFill>
                        </a:rPr>
                        <a:t>La plateforme de jeux-vidéos Steam propose au joueur d’acheter les produits directement à partir du compte associé à la plateforme, affichant des prix cassés grâce à la dématérialisation.</a:t>
                      </a:r>
                    </a:p>
                    <a:p>
                      <a:pPr lvl="0" rtl="0">
                        <a:spcBef>
                          <a:spcPts val="0"/>
                        </a:spcBef>
                        <a:buNone/>
                      </a:pPr>
                      <a:endParaRPr sz="1600">
                        <a:solidFill>
                          <a:schemeClr val="dk1"/>
                        </a:solidFill>
                      </a:endParaRP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563600">
                <a:tc>
                  <a:txBody>
                    <a:bodyPr/>
                    <a:lstStyle/>
                    <a:p>
                      <a:pPr lvl="0" rtl="0">
                        <a:spcBef>
                          <a:spcPts val="600"/>
                        </a:spcBef>
                        <a:buNone/>
                      </a:pPr>
                      <a:r>
                        <a:rPr lang="fr" sz="2400" i="1" u="sng">
                          <a:solidFill>
                            <a:srgbClr val="E06666"/>
                          </a:solidFill>
                        </a:rPr>
                        <a:t>La pépite :</a:t>
                      </a:r>
                      <a:r>
                        <a:rPr lang="fr" sz="1600">
                          <a:solidFill>
                            <a:srgbClr val="E06666"/>
                          </a:solidFill>
                        </a:rPr>
                        <a:t> </a:t>
                      </a:r>
                    </a:p>
                    <a:p>
                      <a:pPr lvl="0" rtl="0">
                        <a:spcBef>
                          <a:spcPts val="600"/>
                        </a:spcBef>
                        <a:buClr>
                          <a:schemeClr val="dk1"/>
                        </a:buClr>
                        <a:buSzPct val="91666"/>
                        <a:buFont typeface="Arial"/>
                        <a:buNone/>
                      </a:pPr>
                      <a:r>
                        <a:rPr lang="fr" sz="1600">
                          <a:solidFill>
                            <a:schemeClr val="dk1"/>
                          </a:solidFill>
                        </a:rPr>
                        <a:t>Offrir des avantages aux utilisateurs en leur proposant une large gamme de produits à prix réduits.</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564600">
                <a:tc>
                  <a:txBody>
                    <a:bodyPr/>
                    <a:lstStyle/>
                    <a:p>
                      <a:pPr lvl="0" rtl="0">
                        <a:spcBef>
                          <a:spcPts val="600"/>
                        </a:spcBef>
                        <a:buNone/>
                      </a:pPr>
                      <a:r>
                        <a:rPr lang="fr" sz="2400" i="1" u="sng">
                          <a:solidFill>
                            <a:srgbClr val="E06666"/>
                          </a:solidFill>
                        </a:rPr>
                        <a:t>Idée :</a:t>
                      </a:r>
                    </a:p>
                    <a:p>
                      <a:pPr lvl="0" rtl="0">
                        <a:spcBef>
                          <a:spcPts val="600"/>
                        </a:spcBef>
                        <a:buClr>
                          <a:schemeClr val="dk1"/>
                        </a:buClr>
                        <a:buSzPct val="91666"/>
                        <a:buFont typeface="Arial"/>
                        <a:buNone/>
                      </a:pPr>
                      <a:r>
                        <a:rPr lang="fr" sz="1600">
                          <a:solidFill>
                            <a:schemeClr val="dk1"/>
                          </a:solidFill>
                        </a:rPr>
                        <a:t>Proposer aux joueurs la possibilité d’accéder à une gamme de jeux gratuitement par le biais d’abonnements mensuels / trimestriels / semestriels / annuels.</a:t>
                      </a:r>
                    </a:p>
                    <a:p>
                      <a:pPr lvl="0" rtl="0">
                        <a:spcBef>
                          <a:spcPts val="0"/>
                        </a:spcBef>
                        <a:buNone/>
                      </a:pPr>
                      <a:endParaRPr sz="2400"/>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570" name="Shape 570"/>
          <p:cNvGraphicFramePr/>
          <p:nvPr/>
        </p:nvGraphicFramePr>
        <p:xfrm>
          <a:off x="7986368" y="447733"/>
          <a:ext cx="3673433" cy="731480"/>
        </p:xfrm>
        <a:graphic>
          <a:graphicData uri="http://schemas.openxmlformats.org/drawingml/2006/table">
            <a:tbl>
              <a:tblPr>
                <a:noFill/>
              </a:tblPr>
              <a:tblGrid>
                <a:gridCol w="3673433"/>
              </a:tblGrid>
              <a:tr h="731480">
                <a:tc>
                  <a:txBody>
                    <a:bodyPr/>
                    <a:lstStyle/>
                    <a:p>
                      <a:pPr lvl="0" algn="r" rtl="0">
                        <a:spcBef>
                          <a:spcPts val="0"/>
                        </a:spcBef>
                        <a:buNone/>
                      </a:pPr>
                      <a:r>
                        <a:rPr lang="fr" sz="3200" b="1">
                          <a:solidFill>
                            <a:srgbClr val="B7B7B7"/>
                          </a:solidFill>
                        </a:rPr>
                        <a:t>Situation d’achat</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571" name="Shape 571"/>
          <p:cNvSpPr txBox="1"/>
          <p:nvPr/>
        </p:nvSpPr>
        <p:spPr>
          <a:xfrm>
            <a:off x="7986134" y="6277667"/>
            <a:ext cx="3673599" cy="328799"/>
          </a:xfrm>
          <a:prstGeom prst="rect">
            <a:avLst/>
          </a:prstGeom>
        </p:spPr>
        <p:txBody>
          <a:bodyPr lIns="121900" tIns="121900" rIns="121900" bIns="121900" anchor="t" anchorCtr="0">
            <a:noAutofit/>
          </a:bodyPr>
          <a:lstStyle/>
          <a:p>
            <a:r>
              <a:rPr lang="fr" sz="1467" i="1" u="sng">
                <a:solidFill>
                  <a:schemeClr val="hlink"/>
                </a:solidFill>
                <a:hlinkClick r:id="rId3"/>
              </a:rPr>
              <a:t>http://store.steampowered.com/?l=french</a:t>
            </a:r>
            <a:r>
              <a:rPr lang="fr" sz="1467" i="1"/>
              <a:t> </a:t>
            </a:r>
          </a:p>
        </p:txBody>
      </p:sp>
    </p:spTree>
    <p:extLst>
      <p:ext uri="{BB962C8B-B14F-4D97-AF65-F5344CB8AC3E}">
        <p14:creationId xmlns:p14="http://schemas.microsoft.com/office/powerpoint/2010/main" val="150570079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9"/>
                                        </p:tgtEl>
                                        <p:attrNameLst>
                                          <p:attrName>style.visibility</p:attrName>
                                        </p:attrNameLst>
                                      </p:cBhvr>
                                      <p:to>
                                        <p:strVal val="visible"/>
                                      </p:to>
                                    </p:set>
                                    <p:animEffect transition="in" filter="fade">
                                      <p:cBhvr>
                                        <p:cTn id="7" dur="1000"/>
                                        <p:tgtEl>
                                          <p:spTgt spid="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graphicFrame>
        <p:nvGraphicFramePr>
          <p:cNvPr id="576" name="Shape 576"/>
          <p:cNvGraphicFramePr/>
          <p:nvPr/>
        </p:nvGraphicFramePr>
        <p:xfrm>
          <a:off x="774533" y="1177834"/>
          <a:ext cx="10885267" cy="4858813"/>
        </p:xfrm>
        <a:graphic>
          <a:graphicData uri="http://schemas.openxmlformats.org/drawingml/2006/table">
            <a:tbl>
              <a:tblPr>
                <a:noFill/>
              </a:tblPr>
              <a:tblGrid>
                <a:gridCol w="10885267"/>
              </a:tblGrid>
              <a:tr h="2031960">
                <a:tc>
                  <a:txBody>
                    <a:bodyPr/>
                    <a:lstStyle/>
                    <a:p>
                      <a:pPr lvl="0" rtl="0">
                        <a:spcBef>
                          <a:spcPts val="600"/>
                        </a:spcBef>
                        <a:buNone/>
                      </a:pPr>
                      <a:r>
                        <a:rPr lang="fr" sz="2400" i="1" u="sng">
                          <a:solidFill>
                            <a:srgbClr val="E06666"/>
                          </a:solidFill>
                        </a:rPr>
                        <a:t>Exemple: </a:t>
                      </a:r>
                    </a:p>
                    <a:p>
                      <a:pPr lvl="0" rtl="0">
                        <a:spcBef>
                          <a:spcPts val="600"/>
                        </a:spcBef>
                        <a:buClr>
                          <a:schemeClr val="dk1"/>
                        </a:buClr>
                        <a:buSzPct val="91666"/>
                        <a:buFont typeface="Arial"/>
                        <a:buNone/>
                      </a:pPr>
                      <a:r>
                        <a:rPr lang="fr" sz="1600">
                          <a:solidFill>
                            <a:schemeClr val="dk1"/>
                          </a:solidFill>
                        </a:rPr>
                        <a:t>Au moment de Pâques, Kinder propose une gamme entière d’œufs en chocolats conçue </a:t>
                      </a:r>
                    </a:p>
                    <a:p>
                      <a:pPr lvl="0" rtl="0">
                        <a:spcBef>
                          <a:spcPts val="600"/>
                        </a:spcBef>
                        <a:buClr>
                          <a:schemeClr val="dk1"/>
                        </a:buClr>
                        <a:buSzPct val="91666"/>
                        <a:buFont typeface="Arial"/>
                        <a:buNone/>
                      </a:pPr>
                      <a:r>
                        <a:rPr lang="fr" sz="1600">
                          <a:solidFill>
                            <a:schemeClr val="dk1"/>
                          </a:solidFill>
                        </a:rPr>
                        <a:t>spécialement pour cette festivité.</a:t>
                      </a:r>
                    </a:p>
                    <a:p>
                      <a:pPr lvl="0" rtl="0">
                        <a:spcBef>
                          <a:spcPts val="0"/>
                        </a:spcBef>
                        <a:buNone/>
                      </a:pPr>
                      <a:endParaRPr sz="1600">
                        <a:solidFill>
                          <a:schemeClr val="dk1"/>
                        </a:solidFill>
                      </a:endParaRPr>
                    </a:p>
                    <a:p>
                      <a:pPr lvl="0" rtl="0">
                        <a:spcBef>
                          <a:spcPts val="0"/>
                        </a:spcBef>
                        <a:buNone/>
                      </a:pPr>
                      <a:endParaRPr sz="1600">
                        <a:solidFill>
                          <a:schemeClr val="dk1"/>
                        </a:solidFill>
                      </a:endParaRPr>
                    </a:p>
                    <a:p>
                      <a:pPr lvl="0" rtl="0">
                        <a:spcBef>
                          <a:spcPts val="0"/>
                        </a:spcBef>
                        <a:buNone/>
                      </a:pPr>
                      <a:endParaRPr sz="1600">
                        <a:solidFill>
                          <a:schemeClr val="dk1"/>
                        </a:solidFill>
                      </a:endParaRP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563600">
                <a:tc>
                  <a:txBody>
                    <a:bodyPr/>
                    <a:lstStyle/>
                    <a:p>
                      <a:pPr lvl="0" rtl="0">
                        <a:spcBef>
                          <a:spcPts val="600"/>
                        </a:spcBef>
                        <a:buNone/>
                      </a:pPr>
                      <a:r>
                        <a:rPr lang="fr" sz="2400" i="1" u="sng">
                          <a:solidFill>
                            <a:srgbClr val="E06666"/>
                          </a:solidFill>
                        </a:rPr>
                        <a:t>La pépite :</a:t>
                      </a:r>
                      <a:r>
                        <a:rPr lang="fr" sz="1600">
                          <a:solidFill>
                            <a:srgbClr val="E06666"/>
                          </a:solidFill>
                        </a:rPr>
                        <a:t> </a:t>
                      </a:r>
                    </a:p>
                    <a:p>
                      <a:pPr lvl="0" rtl="0">
                        <a:spcBef>
                          <a:spcPts val="600"/>
                        </a:spcBef>
                        <a:buClr>
                          <a:schemeClr val="dk1"/>
                        </a:buClr>
                        <a:buSzPct val="91666"/>
                        <a:buFont typeface="Arial"/>
                        <a:buNone/>
                      </a:pPr>
                      <a:r>
                        <a:rPr lang="fr" sz="1600">
                          <a:solidFill>
                            <a:schemeClr val="dk1"/>
                          </a:solidFill>
                        </a:rPr>
                        <a:t>Proposer des produits spécifiques à un événement. Nouvelle manière de fidéliser le client en lui proposant des produits spéciaux lors d’un événement précis.</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44533">
                <a:tc>
                  <a:txBody>
                    <a:bodyPr/>
                    <a:lstStyle/>
                    <a:p>
                      <a:pPr lvl="0" rtl="0">
                        <a:spcBef>
                          <a:spcPts val="600"/>
                        </a:spcBef>
                        <a:buNone/>
                      </a:pPr>
                      <a:r>
                        <a:rPr lang="fr" sz="2400" i="1" u="sng">
                          <a:solidFill>
                            <a:srgbClr val="E06666"/>
                          </a:solidFill>
                        </a:rPr>
                        <a:t>Idée :</a:t>
                      </a:r>
                    </a:p>
                    <a:p>
                      <a:pPr lvl="0" rtl="0">
                        <a:spcBef>
                          <a:spcPts val="600"/>
                        </a:spcBef>
                        <a:buClr>
                          <a:schemeClr val="dk1"/>
                        </a:buClr>
                        <a:buSzPct val="91666"/>
                        <a:buFont typeface="Arial"/>
                        <a:buNone/>
                      </a:pPr>
                      <a:r>
                        <a:rPr lang="fr" sz="1600">
                          <a:solidFill>
                            <a:schemeClr val="dk1"/>
                          </a:solidFill>
                        </a:rPr>
                        <a:t>Proposer un service de décoration de tombes sur-mesure au moment de la Toussaint.</a:t>
                      </a:r>
                    </a:p>
                    <a:p>
                      <a:pPr lvl="0" rtl="0">
                        <a:spcBef>
                          <a:spcPts val="0"/>
                        </a:spcBef>
                        <a:buNone/>
                      </a:pPr>
                      <a:endParaRPr sz="2400"/>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577" name="Shape 577"/>
          <p:cNvGraphicFramePr/>
          <p:nvPr/>
        </p:nvGraphicFramePr>
        <p:xfrm>
          <a:off x="8491434" y="447733"/>
          <a:ext cx="3168367" cy="731480"/>
        </p:xfrm>
        <a:graphic>
          <a:graphicData uri="http://schemas.openxmlformats.org/drawingml/2006/table">
            <a:tbl>
              <a:tblPr>
                <a:noFill/>
              </a:tblPr>
              <a:tblGrid>
                <a:gridCol w="3168367"/>
              </a:tblGrid>
              <a:tr h="731480">
                <a:tc>
                  <a:txBody>
                    <a:bodyPr/>
                    <a:lstStyle/>
                    <a:p>
                      <a:pPr lvl="0" algn="r" rtl="0">
                        <a:spcBef>
                          <a:spcPts val="0"/>
                        </a:spcBef>
                        <a:buNone/>
                      </a:pPr>
                      <a:r>
                        <a:rPr lang="fr" sz="3200" b="1">
                          <a:solidFill>
                            <a:srgbClr val="B7B7B7"/>
                          </a:solidFill>
                        </a:rPr>
                        <a:t>Événementiel</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pic>
        <p:nvPicPr>
          <p:cNvPr id="578" name="Shape 578"/>
          <p:cNvPicPr preferRelativeResize="0"/>
          <p:nvPr/>
        </p:nvPicPr>
        <p:blipFill>
          <a:blip r:embed="rId3"/>
          <a:stretch>
            <a:fillRect/>
          </a:stretch>
        </p:blipFill>
        <p:spPr>
          <a:xfrm>
            <a:off x="8811300" y="1359800"/>
            <a:ext cx="2731832" cy="1741667"/>
          </a:xfrm>
          <a:prstGeom prst="rect">
            <a:avLst/>
          </a:prstGeom>
        </p:spPr>
      </p:pic>
    </p:spTree>
    <p:extLst>
      <p:ext uri="{BB962C8B-B14F-4D97-AF65-F5344CB8AC3E}">
        <p14:creationId xmlns:p14="http://schemas.microsoft.com/office/powerpoint/2010/main" val="182689728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6"/>
                                        </p:tgtEl>
                                        <p:attrNameLst>
                                          <p:attrName>style.visibility</p:attrName>
                                        </p:attrNameLst>
                                      </p:cBhvr>
                                      <p:to>
                                        <p:strVal val="visible"/>
                                      </p:to>
                                    </p:set>
                                    <p:animEffect transition="in" filter="fade">
                                      <p:cBhvr>
                                        <p:cTn id="7" dur="1000"/>
                                        <p:tgtEl>
                                          <p:spTgt spid="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graphicFrame>
        <p:nvGraphicFramePr>
          <p:cNvPr id="583" name="Shape 583"/>
          <p:cNvGraphicFramePr/>
          <p:nvPr/>
        </p:nvGraphicFramePr>
        <p:xfrm>
          <a:off x="774533" y="1177834"/>
          <a:ext cx="10885267" cy="4818173"/>
        </p:xfrm>
        <a:graphic>
          <a:graphicData uri="http://schemas.openxmlformats.org/drawingml/2006/table">
            <a:tbl>
              <a:tblPr>
                <a:noFill/>
              </a:tblPr>
              <a:tblGrid>
                <a:gridCol w="10885267"/>
              </a:tblGrid>
              <a:tr h="1991320">
                <a:tc>
                  <a:txBody>
                    <a:bodyPr/>
                    <a:lstStyle/>
                    <a:p>
                      <a:pPr lvl="0" rtl="0">
                        <a:spcBef>
                          <a:spcPts val="600"/>
                        </a:spcBef>
                        <a:buNone/>
                      </a:pPr>
                      <a:r>
                        <a:rPr lang="fr" sz="2400" i="1" u="sng" dirty="0">
                          <a:solidFill>
                            <a:srgbClr val="E06666"/>
                          </a:solidFill>
                        </a:rPr>
                        <a:t>Exemple: </a:t>
                      </a:r>
                    </a:p>
                    <a:p>
                      <a:pPr lvl="0" rtl="0">
                        <a:spcBef>
                          <a:spcPts val="600"/>
                        </a:spcBef>
                        <a:buClr>
                          <a:schemeClr val="dk1"/>
                        </a:buClr>
                        <a:buSzPct val="91666"/>
                        <a:buFont typeface="Arial"/>
                        <a:buNone/>
                      </a:pPr>
                      <a:r>
                        <a:rPr lang="fr" sz="1600" dirty="0">
                          <a:solidFill>
                            <a:schemeClr val="dk1"/>
                          </a:solidFill>
                        </a:rPr>
                        <a:t>A l’occasion de la Coupe du Monde 2014 au Brésil, Carrefour, partenaire de </a:t>
                      </a:r>
                    </a:p>
                    <a:p>
                      <a:pPr lvl="0" rtl="0">
                        <a:spcBef>
                          <a:spcPts val="600"/>
                        </a:spcBef>
                        <a:buClr>
                          <a:schemeClr val="dk1"/>
                        </a:buClr>
                        <a:buSzPct val="91666"/>
                        <a:buFont typeface="Arial"/>
                        <a:buNone/>
                      </a:pPr>
                      <a:r>
                        <a:rPr lang="fr" sz="1600" dirty="0">
                          <a:solidFill>
                            <a:schemeClr val="dk1"/>
                          </a:solidFill>
                        </a:rPr>
                        <a:t>l’Equipe de France de Football, propose de rembourser à 100% un téléviseur </a:t>
                      </a:r>
                    </a:p>
                    <a:p>
                      <a:pPr lvl="0" rtl="0">
                        <a:spcBef>
                          <a:spcPts val="600"/>
                        </a:spcBef>
                        <a:buClr>
                          <a:schemeClr val="dk1"/>
                        </a:buClr>
                        <a:buSzPct val="91666"/>
                        <a:buFont typeface="Arial"/>
                        <a:buNone/>
                      </a:pPr>
                      <a:r>
                        <a:rPr lang="fr" sz="1600" dirty="0">
                          <a:solidFill>
                            <a:schemeClr val="dk1"/>
                          </a:solidFill>
                        </a:rPr>
                        <a:t>acheté du 06 mai au 24 juin 2014; si le client arrive à pronostiquer exactement </a:t>
                      </a:r>
                    </a:p>
                    <a:p>
                      <a:pPr lvl="0" rtl="0">
                        <a:spcBef>
                          <a:spcPts val="600"/>
                        </a:spcBef>
                        <a:buClr>
                          <a:schemeClr val="dk1"/>
                        </a:buClr>
                        <a:buSzPct val="91666"/>
                        <a:buFont typeface="Arial"/>
                        <a:buNone/>
                      </a:pPr>
                      <a:r>
                        <a:rPr lang="fr" sz="1600" dirty="0">
                          <a:solidFill>
                            <a:schemeClr val="dk1"/>
                          </a:solidFill>
                        </a:rPr>
                        <a:t>les trois résultats des matchs de poule.</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563600">
                <a:tc>
                  <a:txBody>
                    <a:bodyPr/>
                    <a:lstStyle/>
                    <a:p>
                      <a:pPr lvl="0" rtl="0">
                        <a:spcBef>
                          <a:spcPts val="600"/>
                        </a:spcBef>
                        <a:buNone/>
                      </a:pPr>
                      <a:r>
                        <a:rPr lang="fr" sz="2400" i="1" u="sng" dirty="0">
                          <a:solidFill>
                            <a:srgbClr val="E06666"/>
                          </a:solidFill>
                        </a:rPr>
                        <a:t>La pépite :</a:t>
                      </a:r>
                      <a:r>
                        <a:rPr lang="fr" sz="1600" dirty="0">
                          <a:solidFill>
                            <a:srgbClr val="E06666"/>
                          </a:solidFill>
                        </a:rPr>
                        <a:t> </a:t>
                      </a:r>
                    </a:p>
                    <a:p>
                      <a:pPr lvl="0" rtl="0">
                        <a:spcBef>
                          <a:spcPts val="600"/>
                        </a:spcBef>
                        <a:buClr>
                          <a:schemeClr val="dk1"/>
                        </a:buClr>
                        <a:buSzPct val="91666"/>
                        <a:buFont typeface="Arial"/>
                        <a:buNone/>
                      </a:pPr>
                      <a:r>
                        <a:rPr lang="fr" sz="1600" dirty="0">
                          <a:solidFill>
                            <a:schemeClr val="dk1"/>
                          </a:solidFill>
                        </a:rPr>
                        <a:t>Influencer la consommation avec des jeux concours en rassemblant deux cibles : </a:t>
                      </a:r>
                    </a:p>
                    <a:p>
                      <a:pPr lvl="0" rtl="0">
                        <a:spcBef>
                          <a:spcPts val="600"/>
                        </a:spcBef>
                        <a:buClr>
                          <a:schemeClr val="dk1"/>
                        </a:buClr>
                        <a:buSzPct val="91666"/>
                        <a:buFont typeface="Arial"/>
                        <a:buNone/>
                      </a:pPr>
                      <a:r>
                        <a:rPr lang="fr" sz="1600" dirty="0">
                          <a:solidFill>
                            <a:schemeClr val="dk1"/>
                          </a:solidFill>
                        </a:rPr>
                        <a:t>ceux qui ont besoin d’un téléviseur, et les fans de sport (et particulièrement de foot).</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44533">
                <a:tc>
                  <a:txBody>
                    <a:bodyPr/>
                    <a:lstStyle/>
                    <a:p>
                      <a:pPr lvl="0" rtl="0">
                        <a:spcBef>
                          <a:spcPts val="600"/>
                        </a:spcBef>
                        <a:buNone/>
                      </a:pPr>
                      <a:r>
                        <a:rPr lang="fr" sz="2400" i="1" u="sng">
                          <a:solidFill>
                            <a:srgbClr val="E06666"/>
                          </a:solidFill>
                        </a:rPr>
                        <a:t>Idée :</a:t>
                      </a:r>
                    </a:p>
                    <a:p>
                      <a:pPr lvl="0" rtl="0">
                        <a:spcBef>
                          <a:spcPts val="600"/>
                        </a:spcBef>
                        <a:buClr>
                          <a:schemeClr val="dk1"/>
                        </a:buClr>
                        <a:buSzPct val="91666"/>
                        <a:buFont typeface="Arial"/>
                        <a:buNone/>
                      </a:pPr>
                      <a:r>
                        <a:rPr lang="fr" sz="1600">
                          <a:solidFill>
                            <a:schemeClr val="dk1"/>
                          </a:solidFill>
                        </a:rPr>
                        <a:t>Attirer le consommateur et inciter à la consommation, grâce à des jeux concours : au bout de cinq victoire, lui offrir un bon de 50€ valable dans les magasins de l’enseigne.</a:t>
                      </a: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584" name="Shape 584"/>
          <p:cNvGraphicFramePr/>
          <p:nvPr/>
        </p:nvGraphicFramePr>
        <p:xfrm>
          <a:off x="2173901" y="447733"/>
          <a:ext cx="9485900" cy="731480"/>
        </p:xfrm>
        <a:graphic>
          <a:graphicData uri="http://schemas.openxmlformats.org/drawingml/2006/table">
            <a:tbl>
              <a:tblPr>
                <a:noFill/>
              </a:tblPr>
              <a:tblGrid>
                <a:gridCol w="9485900"/>
              </a:tblGrid>
              <a:tr h="731480">
                <a:tc>
                  <a:txBody>
                    <a:bodyPr/>
                    <a:lstStyle/>
                    <a:p>
                      <a:pPr lvl="0" algn="r" rtl="0">
                        <a:spcBef>
                          <a:spcPts val="0"/>
                        </a:spcBef>
                        <a:buNone/>
                      </a:pPr>
                      <a:r>
                        <a:rPr lang="fr" sz="3200" b="1">
                          <a:solidFill>
                            <a:srgbClr val="B7B7B7"/>
                          </a:solidFill>
                        </a:rPr>
                        <a:t>Offre promotionnelle, commerciale, animation</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585" name="Shape 585"/>
          <p:cNvSpPr txBox="1"/>
          <p:nvPr/>
        </p:nvSpPr>
        <p:spPr>
          <a:xfrm>
            <a:off x="5170819" y="6117299"/>
            <a:ext cx="6973853" cy="460799"/>
          </a:xfrm>
          <a:prstGeom prst="rect">
            <a:avLst/>
          </a:prstGeom>
        </p:spPr>
        <p:txBody>
          <a:bodyPr lIns="121900" tIns="121900" rIns="121900" bIns="121900" anchor="t" anchorCtr="0">
            <a:noAutofit/>
          </a:bodyPr>
          <a:lstStyle/>
          <a:p>
            <a:r>
              <a:rPr lang="fr" sz="1467" i="1" u="sng">
                <a:solidFill>
                  <a:schemeClr val="hlink"/>
                </a:solidFill>
                <a:hlinkClick r:id="rId3"/>
              </a:rPr>
              <a:t>http://www.pronostiquez.carrefour.fr/?xtor=SEC-209-GOO-[TVremboursee]-s-jeux%20gratuit%20foot&amp;ectrans=1&amp;gclid=COvVjdSwvb4CFfShtAodnm4APg</a:t>
            </a:r>
            <a:r>
              <a:rPr lang="fr" sz="1467" i="1"/>
              <a:t> </a:t>
            </a:r>
          </a:p>
        </p:txBody>
      </p:sp>
      <p:pic>
        <p:nvPicPr>
          <p:cNvPr id="586" name="Shape 586"/>
          <p:cNvPicPr preferRelativeResize="0"/>
          <p:nvPr/>
        </p:nvPicPr>
        <p:blipFill rotWithShape="1">
          <a:blip r:embed="rId4"/>
          <a:srcRect l="5714" t="19960" r="56494" b="23574"/>
          <a:stretch/>
        </p:blipFill>
        <p:spPr>
          <a:xfrm>
            <a:off x="8592278" y="1255813"/>
            <a:ext cx="3012889" cy="2753632"/>
          </a:xfrm>
          <a:prstGeom prst="rect">
            <a:avLst/>
          </a:prstGeom>
        </p:spPr>
      </p:pic>
    </p:spTree>
    <p:extLst>
      <p:ext uri="{BB962C8B-B14F-4D97-AF65-F5344CB8AC3E}">
        <p14:creationId xmlns:p14="http://schemas.microsoft.com/office/powerpoint/2010/main" val="186032330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3"/>
                                        </p:tgtEl>
                                        <p:attrNameLst>
                                          <p:attrName>style.visibility</p:attrName>
                                        </p:attrNameLst>
                                      </p:cBhvr>
                                      <p:to>
                                        <p:strVal val="visible"/>
                                      </p:to>
                                    </p:set>
                                    <p:animEffect transition="in" filter="fade">
                                      <p:cBhvr>
                                        <p:cTn id="7" dur="1000"/>
                                        <p:tgtEl>
                                          <p:spTgt spid="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Shape 591"/>
          <p:cNvPicPr preferRelativeResize="0"/>
          <p:nvPr/>
        </p:nvPicPr>
        <p:blipFill>
          <a:blip r:embed="rId3"/>
          <a:stretch>
            <a:fillRect/>
          </a:stretch>
        </p:blipFill>
        <p:spPr>
          <a:xfrm>
            <a:off x="4014734" y="1299367"/>
            <a:ext cx="3858900" cy="3858900"/>
          </a:xfrm>
          <a:prstGeom prst="rect">
            <a:avLst/>
          </a:prstGeom>
          <a:noFill/>
          <a:ln>
            <a:noFill/>
          </a:ln>
        </p:spPr>
      </p:pic>
    </p:spTree>
    <p:extLst>
      <p:ext uri="{BB962C8B-B14F-4D97-AF65-F5344CB8AC3E}">
        <p14:creationId xmlns:p14="http://schemas.microsoft.com/office/powerpoint/2010/main" val="1011558552"/>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aphicFrame>
        <p:nvGraphicFramePr>
          <p:cNvPr id="596" name="Shape 596"/>
          <p:cNvGraphicFramePr/>
          <p:nvPr/>
        </p:nvGraphicFramePr>
        <p:xfrm>
          <a:off x="774533" y="1381034"/>
          <a:ext cx="10885267" cy="4471733"/>
        </p:xfrm>
        <a:graphic>
          <a:graphicData uri="http://schemas.openxmlformats.org/drawingml/2006/table">
            <a:tbl>
              <a:tblPr>
                <a:noFill/>
              </a:tblPr>
              <a:tblGrid>
                <a:gridCol w="10885267"/>
              </a:tblGrid>
              <a:tr h="1563600">
                <a:tc>
                  <a:txBody>
                    <a:bodyPr/>
                    <a:lstStyle/>
                    <a:p>
                      <a:pPr lvl="0" rtl="0">
                        <a:spcBef>
                          <a:spcPts val="600"/>
                        </a:spcBef>
                        <a:buNone/>
                      </a:pPr>
                      <a:r>
                        <a:rPr lang="fr" sz="2400" i="1" u="sng">
                          <a:solidFill>
                            <a:srgbClr val="E06666"/>
                          </a:solidFill>
                        </a:rPr>
                        <a:t>Exemple: </a:t>
                      </a:r>
                    </a:p>
                    <a:p>
                      <a:pPr lvl="0" rtl="0">
                        <a:spcBef>
                          <a:spcPts val="600"/>
                        </a:spcBef>
                        <a:buClr>
                          <a:schemeClr val="dk1"/>
                        </a:buClr>
                        <a:buSzPct val="91666"/>
                        <a:buFont typeface="Arial"/>
                        <a:buNone/>
                      </a:pPr>
                      <a:r>
                        <a:rPr lang="fr" sz="1600">
                          <a:solidFill>
                            <a:schemeClr val="dk1"/>
                          </a:solidFill>
                        </a:rPr>
                        <a:t>M&amp;M’s a développé la personnalisation de ses bonbons, non pas pour innover sur la composition du produit, mais plutôt sur la présentation.</a:t>
                      </a:r>
                    </a:p>
                    <a:p>
                      <a:pPr>
                        <a:spcBef>
                          <a:spcPts val="0"/>
                        </a:spcBef>
                        <a:buNone/>
                      </a:pPr>
                      <a:endParaRPr sz="1600">
                        <a:solidFill>
                          <a:schemeClr val="dk1"/>
                        </a:solidFill>
                      </a:endParaRP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563600">
                <a:tc>
                  <a:txBody>
                    <a:bodyPr/>
                    <a:lstStyle/>
                    <a:p>
                      <a:pPr lvl="0" rtl="0">
                        <a:spcBef>
                          <a:spcPts val="600"/>
                        </a:spcBef>
                        <a:buNone/>
                      </a:pPr>
                      <a:r>
                        <a:rPr lang="fr" sz="2400" i="1" u="sng">
                          <a:solidFill>
                            <a:srgbClr val="E06666"/>
                          </a:solidFill>
                        </a:rPr>
                        <a:t>La pépite :</a:t>
                      </a:r>
                      <a:r>
                        <a:rPr lang="fr" sz="1600">
                          <a:solidFill>
                            <a:srgbClr val="E06666"/>
                          </a:solidFill>
                        </a:rPr>
                        <a:t> </a:t>
                      </a:r>
                    </a:p>
                    <a:p>
                      <a:pPr lvl="0" rtl="0">
                        <a:spcBef>
                          <a:spcPts val="600"/>
                        </a:spcBef>
                        <a:buClr>
                          <a:schemeClr val="dk1"/>
                        </a:buClr>
                        <a:buSzPct val="91666"/>
                        <a:buFont typeface="Arial"/>
                        <a:buNone/>
                      </a:pPr>
                      <a:r>
                        <a:rPr lang="fr" sz="1600">
                          <a:solidFill>
                            <a:schemeClr val="dk1"/>
                          </a:solidFill>
                        </a:rPr>
                        <a:t>Surprendre le consommateur en lui proposant l’impression de photos personnelles ou textes sur des produits comestibles.</a:t>
                      </a:r>
                    </a:p>
                    <a:p>
                      <a:pPr>
                        <a:spcBef>
                          <a:spcPts val="0"/>
                        </a:spcBef>
                        <a:buNone/>
                      </a:pPr>
                      <a:endParaRPr sz="1600">
                        <a:solidFill>
                          <a:schemeClr val="dk1"/>
                        </a:solidFill>
                      </a:endParaRPr>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r h="1344533">
                <a:tc>
                  <a:txBody>
                    <a:bodyPr/>
                    <a:lstStyle/>
                    <a:p>
                      <a:pPr lvl="0" rtl="0">
                        <a:spcBef>
                          <a:spcPts val="600"/>
                        </a:spcBef>
                        <a:buNone/>
                      </a:pPr>
                      <a:r>
                        <a:rPr lang="fr" sz="2400" i="1" u="sng">
                          <a:solidFill>
                            <a:srgbClr val="E06666"/>
                          </a:solidFill>
                        </a:rPr>
                        <a:t>Idée :</a:t>
                      </a:r>
                    </a:p>
                    <a:p>
                      <a:pPr lvl="0" rtl="0">
                        <a:spcBef>
                          <a:spcPts val="600"/>
                        </a:spcBef>
                        <a:buClr>
                          <a:schemeClr val="dk1"/>
                        </a:buClr>
                        <a:buSzPct val="91666"/>
                        <a:buFont typeface="Arial"/>
                        <a:buNone/>
                      </a:pPr>
                      <a:r>
                        <a:rPr lang="fr" sz="1600">
                          <a:solidFill>
                            <a:schemeClr val="dk1"/>
                          </a:solidFill>
                        </a:rPr>
                        <a:t> Sculpter des chocolats à partir de la photo d’une personne ou de leurs animaux.</a:t>
                      </a:r>
                    </a:p>
                    <a:p>
                      <a:pPr>
                        <a:spcBef>
                          <a:spcPts val="0"/>
                        </a:spcBef>
                        <a:buNone/>
                      </a:pPr>
                      <a:endParaRPr sz="2400"/>
                    </a:p>
                  </a:txBody>
                  <a:tcPr marL="121900" marR="121900" marT="121900" marB="121900">
                    <a:lnL w="28575" cap="flat">
                      <a:solidFill>
                        <a:srgbClr val="CC0000"/>
                      </a:solidFill>
                      <a:prstDash val="dash"/>
                      <a:round/>
                      <a:headEnd type="none" w="med" len="med"/>
                      <a:tailEnd type="none" w="med" len="med"/>
                    </a:lnL>
                    <a:lnR w="28575" cap="flat">
                      <a:solidFill>
                        <a:srgbClr val="CC0000"/>
                      </a:solidFill>
                      <a:prstDash val="dash"/>
                      <a:round/>
                      <a:headEnd type="none" w="med" len="med"/>
                      <a:tailEnd type="none" w="med" len="med"/>
                    </a:lnR>
                    <a:lnT w="28575" cap="flat">
                      <a:solidFill>
                        <a:srgbClr val="CC0000"/>
                      </a:solidFill>
                      <a:prstDash val="dash"/>
                      <a:round/>
                      <a:headEnd type="none" w="med" len="med"/>
                      <a:tailEnd type="none" w="med" len="med"/>
                    </a:lnT>
                    <a:lnB w="28575" cap="flat">
                      <a:solidFill>
                        <a:srgbClr val="CC0000"/>
                      </a:solidFill>
                      <a:prstDash val="dash"/>
                      <a:round/>
                      <a:headEnd type="none" w="med" len="med"/>
                      <a:tailEnd type="none" w="med" len="med"/>
                    </a:lnB>
                  </a:tcPr>
                </a:tc>
              </a:tr>
            </a:tbl>
          </a:graphicData>
        </a:graphic>
      </p:graphicFrame>
      <p:graphicFrame>
        <p:nvGraphicFramePr>
          <p:cNvPr id="597" name="Shape 597"/>
          <p:cNvGraphicFramePr/>
          <p:nvPr/>
        </p:nvGraphicFramePr>
        <p:xfrm>
          <a:off x="6853867" y="650933"/>
          <a:ext cx="4805933" cy="731480"/>
        </p:xfrm>
        <a:graphic>
          <a:graphicData uri="http://schemas.openxmlformats.org/drawingml/2006/table">
            <a:tbl>
              <a:tblPr>
                <a:noFill/>
              </a:tblPr>
              <a:tblGrid>
                <a:gridCol w="4805933"/>
              </a:tblGrid>
              <a:tr h="731480">
                <a:tc>
                  <a:txBody>
                    <a:bodyPr/>
                    <a:lstStyle/>
                    <a:p>
                      <a:pPr lvl="0" algn="r" rtl="0">
                        <a:spcBef>
                          <a:spcPts val="0"/>
                        </a:spcBef>
                        <a:buNone/>
                      </a:pPr>
                      <a:r>
                        <a:rPr lang="fr" sz="3200" b="1">
                          <a:solidFill>
                            <a:srgbClr val="B7B7B7"/>
                          </a:solidFill>
                        </a:rPr>
                        <a:t>Visuel, logo &amp; couleur</a:t>
                      </a:r>
                    </a:p>
                  </a:txBody>
                  <a:tcPr marL="121900" marR="121900" marT="121900" marB="121900">
                    <a:lnL w="28575" cap="flat">
                      <a:solidFill>
                        <a:srgbClr val="DA0002"/>
                      </a:solidFill>
                      <a:prstDash val="dash"/>
                      <a:round/>
                      <a:headEnd type="none" w="med" len="med"/>
                      <a:tailEnd type="none" w="med" len="med"/>
                    </a:lnL>
                    <a:lnR w="28575" cap="flat">
                      <a:solidFill>
                        <a:srgbClr val="DA0002"/>
                      </a:solidFill>
                      <a:prstDash val="dash"/>
                      <a:round/>
                      <a:headEnd type="none" w="med" len="med"/>
                      <a:tailEnd type="none" w="med" len="med"/>
                    </a:lnR>
                    <a:lnT w="28575" cap="flat">
                      <a:solidFill>
                        <a:srgbClr val="DA0002"/>
                      </a:solidFill>
                      <a:prstDash val="dash"/>
                      <a:round/>
                      <a:headEnd type="none" w="med" len="med"/>
                      <a:tailEnd type="none" w="med" len="med"/>
                    </a:lnT>
                    <a:lnB w="28575" cap="flat">
                      <a:solidFill>
                        <a:srgbClr val="DA0002"/>
                      </a:solidFill>
                      <a:prstDash val="dash"/>
                      <a:round/>
                      <a:headEnd type="none" w="med" len="med"/>
                      <a:tailEnd type="none" w="med" len="med"/>
                    </a:lnB>
                  </a:tcPr>
                </a:tc>
              </a:tr>
            </a:tbl>
          </a:graphicData>
        </a:graphic>
      </p:graphicFrame>
      <p:sp>
        <p:nvSpPr>
          <p:cNvPr id="598" name="Shape 598"/>
          <p:cNvSpPr txBox="1"/>
          <p:nvPr/>
        </p:nvSpPr>
        <p:spPr>
          <a:xfrm>
            <a:off x="9561633" y="6277667"/>
            <a:ext cx="2302000" cy="328799"/>
          </a:xfrm>
          <a:prstGeom prst="rect">
            <a:avLst/>
          </a:prstGeom>
        </p:spPr>
        <p:txBody>
          <a:bodyPr lIns="121900" tIns="121900" rIns="121900" bIns="121900" anchor="t" anchorCtr="0">
            <a:noAutofit/>
          </a:bodyPr>
          <a:lstStyle/>
          <a:p>
            <a:r>
              <a:rPr lang="fr" sz="1467" i="1" u="sng">
                <a:solidFill>
                  <a:schemeClr val="hlink"/>
                </a:solidFill>
                <a:hlinkClick r:id="rId3"/>
              </a:rPr>
              <a:t>http://www.mymms.fr/</a:t>
            </a:r>
            <a:r>
              <a:rPr lang="fr" sz="1467" i="1"/>
              <a:t> </a:t>
            </a:r>
          </a:p>
        </p:txBody>
      </p:sp>
    </p:spTree>
    <p:extLst>
      <p:ext uri="{BB962C8B-B14F-4D97-AF65-F5344CB8AC3E}">
        <p14:creationId xmlns:p14="http://schemas.microsoft.com/office/powerpoint/2010/main" val="359176325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6"/>
                                        </p:tgtEl>
                                        <p:attrNameLst>
                                          <p:attrName>style.visibility</p:attrName>
                                        </p:attrNameLst>
                                      </p:cBhvr>
                                      <p:to>
                                        <p:strVal val="visible"/>
                                      </p:to>
                                    </p:set>
                                    <p:animEffect transition="in" filter="fade">
                                      <p:cBhvr>
                                        <p:cTn id="7" dur="1000"/>
                                        <p:tgtEl>
                                          <p:spTgt spid="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2833</Words>
  <Application>Microsoft Office PowerPoint</Application>
  <PresentationFormat>Widescreen</PresentationFormat>
  <Paragraphs>282</Paragraphs>
  <Slides>42</Slides>
  <Notes>42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Arial</vt:lpstr>
      <vt:lpstr>Calibri</vt:lpstr>
      <vt:lpstr>Calibri Light</vt:lpstr>
      <vt:lpstr>Cambria</vt:lpstr>
      <vt:lpstr>Georgia</vt:lpstr>
      <vt:lpstr>Righteous</vt:lpstr>
      <vt:lpstr>Trebuchet MS</vt:lpstr>
      <vt:lpstr>Office Theme</vt:lpstr>
      <vt:lpstr>swiss</vt:lpstr>
      <vt:lpstr>PARTIE 2   La roue de créativité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PARTIE 2   La roue de créativité</dc:title>
  <dc:creator>Peeter FRONTY</dc:creator>
  <cp:lastModifiedBy>Peeter FRONTY</cp:lastModifiedBy>
  <cp:revision>1</cp:revision>
  <dcterms:created xsi:type="dcterms:W3CDTF">2014-05-31T20:13:30Z</dcterms:created>
  <dcterms:modified xsi:type="dcterms:W3CDTF">2014-05-31T20:14:56Z</dcterms:modified>
</cp:coreProperties>
</file>