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1" r:id="rId2"/>
    <p:sldId id="270" r:id="rId3"/>
    <p:sldId id="269" r:id="rId4"/>
    <p:sldId id="268" r:id="rId5"/>
    <p:sldId id="267" r:id="rId6"/>
    <p:sldId id="266" r:id="rId7"/>
    <p:sldId id="265" r:id="rId8"/>
    <p:sldId id="264" r:id="rId9"/>
    <p:sldId id="263" r:id="rId10"/>
    <p:sldId id="262" r:id="rId11"/>
    <p:sldId id="261" r:id="rId12"/>
    <p:sldId id="260" r:id="rId13"/>
    <p:sldId id="259" r:id="rId14"/>
    <p:sldId id="258" r:id="rId15"/>
    <p:sldId id="257" r:id="rId1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9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E3570E-45F7-D549-9451-E301FD6E2BE3}" type="datetimeFigureOut">
              <a:rPr lang="fr-FR" smtClean="0"/>
              <a:t>01/06/14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416196-55F4-FD46-A5C8-F01656BC950C}" type="slidenum">
              <a:rPr lang="fr-FR" smtClean="0"/>
              <a:t>‹#›</a:t>
            </a:fld>
            <a:endParaRPr lang="fr-FR"/>
          </a:p>
        </p:txBody>
      </p:sp>
    </p:spTree>
    <p:extLst>
      <p:ext uri="{BB962C8B-B14F-4D97-AF65-F5344CB8AC3E}">
        <p14:creationId xmlns:p14="http://schemas.microsoft.com/office/powerpoint/2010/main" val="35944986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4915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1F209C-1C56-F644-8404-5ED276F34622}" type="slidenum">
              <a:rPr lang="fr-FR" sz="1200"/>
              <a:pPr eaLnBrk="1" hangingPunct="1"/>
              <a:t>6</a:t>
            </a:fld>
            <a:endParaRPr 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96FAC1D-0576-074F-A4DA-1CFF4A17709C}" type="datetimeFigureOut">
              <a:rPr lang="fr-FR" smtClean="0"/>
              <a:t>01/06/14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669422-CBC4-F444-A284-6702F9203103}" type="slidenum">
              <a:rPr lang="fr-FR" smtClean="0"/>
              <a:t>‹#›</a:t>
            </a:fld>
            <a:endParaRPr lang="fr-FR"/>
          </a:p>
        </p:txBody>
      </p:sp>
    </p:spTree>
    <p:extLst>
      <p:ext uri="{BB962C8B-B14F-4D97-AF65-F5344CB8AC3E}">
        <p14:creationId xmlns:p14="http://schemas.microsoft.com/office/powerpoint/2010/main" val="344605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6FAC1D-0576-074F-A4DA-1CFF4A17709C}" type="datetimeFigureOut">
              <a:rPr lang="fr-FR" smtClean="0"/>
              <a:t>01/06/14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669422-CBC4-F444-A284-6702F9203103}" type="slidenum">
              <a:rPr lang="fr-FR" smtClean="0"/>
              <a:t>‹#›</a:t>
            </a:fld>
            <a:endParaRPr lang="fr-FR"/>
          </a:p>
        </p:txBody>
      </p:sp>
    </p:spTree>
    <p:extLst>
      <p:ext uri="{BB962C8B-B14F-4D97-AF65-F5344CB8AC3E}">
        <p14:creationId xmlns:p14="http://schemas.microsoft.com/office/powerpoint/2010/main" val="2621134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6FAC1D-0576-074F-A4DA-1CFF4A17709C}" type="datetimeFigureOut">
              <a:rPr lang="fr-FR" smtClean="0"/>
              <a:t>01/06/14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669422-CBC4-F444-A284-6702F9203103}" type="slidenum">
              <a:rPr lang="fr-FR" smtClean="0"/>
              <a:t>‹#›</a:t>
            </a:fld>
            <a:endParaRPr lang="fr-FR"/>
          </a:p>
        </p:txBody>
      </p:sp>
    </p:spTree>
    <p:extLst>
      <p:ext uri="{BB962C8B-B14F-4D97-AF65-F5344CB8AC3E}">
        <p14:creationId xmlns:p14="http://schemas.microsoft.com/office/powerpoint/2010/main" val="81565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6FAC1D-0576-074F-A4DA-1CFF4A17709C}" type="datetimeFigureOut">
              <a:rPr lang="fr-FR" smtClean="0"/>
              <a:t>01/06/14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669422-CBC4-F444-A284-6702F9203103}" type="slidenum">
              <a:rPr lang="fr-FR" smtClean="0"/>
              <a:t>‹#›</a:t>
            </a:fld>
            <a:endParaRPr lang="fr-FR"/>
          </a:p>
        </p:txBody>
      </p:sp>
    </p:spTree>
    <p:extLst>
      <p:ext uri="{BB962C8B-B14F-4D97-AF65-F5344CB8AC3E}">
        <p14:creationId xmlns:p14="http://schemas.microsoft.com/office/powerpoint/2010/main" val="219413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96FAC1D-0576-074F-A4DA-1CFF4A17709C}" type="datetimeFigureOut">
              <a:rPr lang="fr-FR" smtClean="0"/>
              <a:t>01/06/14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669422-CBC4-F444-A284-6702F9203103}" type="slidenum">
              <a:rPr lang="fr-FR" smtClean="0"/>
              <a:t>‹#›</a:t>
            </a:fld>
            <a:endParaRPr lang="fr-FR"/>
          </a:p>
        </p:txBody>
      </p:sp>
    </p:spTree>
    <p:extLst>
      <p:ext uri="{BB962C8B-B14F-4D97-AF65-F5344CB8AC3E}">
        <p14:creationId xmlns:p14="http://schemas.microsoft.com/office/powerpoint/2010/main" val="371966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96FAC1D-0576-074F-A4DA-1CFF4A17709C}" type="datetimeFigureOut">
              <a:rPr lang="fr-FR" smtClean="0"/>
              <a:t>01/06/14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2669422-CBC4-F444-A284-6702F9203103}" type="slidenum">
              <a:rPr lang="fr-FR" smtClean="0"/>
              <a:t>‹#›</a:t>
            </a:fld>
            <a:endParaRPr lang="fr-FR"/>
          </a:p>
        </p:txBody>
      </p:sp>
    </p:spTree>
    <p:extLst>
      <p:ext uri="{BB962C8B-B14F-4D97-AF65-F5344CB8AC3E}">
        <p14:creationId xmlns:p14="http://schemas.microsoft.com/office/powerpoint/2010/main" val="347833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96FAC1D-0576-074F-A4DA-1CFF4A17709C}" type="datetimeFigureOut">
              <a:rPr lang="fr-FR" smtClean="0"/>
              <a:t>01/06/14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2669422-CBC4-F444-A284-6702F9203103}" type="slidenum">
              <a:rPr lang="fr-FR" smtClean="0"/>
              <a:t>‹#›</a:t>
            </a:fld>
            <a:endParaRPr lang="fr-FR"/>
          </a:p>
        </p:txBody>
      </p:sp>
    </p:spTree>
    <p:extLst>
      <p:ext uri="{BB962C8B-B14F-4D97-AF65-F5344CB8AC3E}">
        <p14:creationId xmlns:p14="http://schemas.microsoft.com/office/powerpoint/2010/main" val="1722456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896FAC1D-0576-074F-A4DA-1CFF4A17709C}" type="datetimeFigureOut">
              <a:rPr lang="fr-FR" smtClean="0"/>
              <a:t>01/06/14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2669422-CBC4-F444-A284-6702F9203103}" type="slidenum">
              <a:rPr lang="fr-FR" smtClean="0"/>
              <a:t>‹#›</a:t>
            </a:fld>
            <a:endParaRPr lang="fr-FR"/>
          </a:p>
        </p:txBody>
      </p:sp>
    </p:spTree>
    <p:extLst>
      <p:ext uri="{BB962C8B-B14F-4D97-AF65-F5344CB8AC3E}">
        <p14:creationId xmlns:p14="http://schemas.microsoft.com/office/powerpoint/2010/main" val="1205759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6FAC1D-0576-074F-A4DA-1CFF4A17709C}" type="datetimeFigureOut">
              <a:rPr lang="fr-FR" smtClean="0"/>
              <a:t>01/06/14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2669422-CBC4-F444-A284-6702F9203103}" type="slidenum">
              <a:rPr lang="fr-FR" smtClean="0"/>
              <a:t>‹#›</a:t>
            </a:fld>
            <a:endParaRPr lang="fr-FR"/>
          </a:p>
        </p:txBody>
      </p:sp>
    </p:spTree>
    <p:extLst>
      <p:ext uri="{BB962C8B-B14F-4D97-AF65-F5344CB8AC3E}">
        <p14:creationId xmlns:p14="http://schemas.microsoft.com/office/powerpoint/2010/main" val="221335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96FAC1D-0576-074F-A4DA-1CFF4A17709C}" type="datetimeFigureOut">
              <a:rPr lang="fr-FR" smtClean="0"/>
              <a:t>01/06/14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2669422-CBC4-F444-A284-6702F9203103}" type="slidenum">
              <a:rPr lang="fr-FR" smtClean="0"/>
              <a:t>‹#›</a:t>
            </a:fld>
            <a:endParaRPr lang="fr-FR"/>
          </a:p>
        </p:txBody>
      </p:sp>
    </p:spTree>
    <p:extLst>
      <p:ext uri="{BB962C8B-B14F-4D97-AF65-F5344CB8AC3E}">
        <p14:creationId xmlns:p14="http://schemas.microsoft.com/office/powerpoint/2010/main" val="330092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96FAC1D-0576-074F-A4DA-1CFF4A17709C}" type="datetimeFigureOut">
              <a:rPr lang="fr-FR" smtClean="0"/>
              <a:t>01/06/14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2669422-CBC4-F444-A284-6702F9203103}" type="slidenum">
              <a:rPr lang="fr-FR" smtClean="0"/>
              <a:t>‹#›</a:t>
            </a:fld>
            <a:endParaRPr lang="fr-FR"/>
          </a:p>
        </p:txBody>
      </p:sp>
    </p:spTree>
    <p:extLst>
      <p:ext uri="{BB962C8B-B14F-4D97-AF65-F5344CB8AC3E}">
        <p14:creationId xmlns:p14="http://schemas.microsoft.com/office/powerpoint/2010/main" val="1226504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FAC1D-0576-074F-A4DA-1CFF4A17709C}" type="datetimeFigureOut">
              <a:rPr lang="fr-FR" smtClean="0"/>
              <a:t>01/06/14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69422-CBC4-F444-A284-6702F9203103}" type="slidenum">
              <a:rPr lang="fr-FR" smtClean="0"/>
              <a:t>‹#›</a:t>
            </a:fld>
            <a:endParaRPr lang="fr-FR"/>
          </a:p>
        </p:txBody>
      </p:sp>
    </p:spTree>
    <p:extLst>
      <p:ext uri="{BB962C8B-B14F-4D97-AF65-F5344CB8AC3E}">
        <p14:creationId xmlns:p14="http://schemas.microsoft.com/office/powerpoint/2010/main" val="63129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7AFF67-E055-9F4E-9F8B-3573A9714110}" type="slidenum">
              <a:rPr lang="fr-FR" sz="1200">
                <a:solidFill>
                  <a:srgbClr val="898989"/>
                </a:solidFill>
                <a:latin typeface="Calibri" charset="0"/>
              </a:rPr>
              <a:pPr eaLnBrk="1" hangingPunct="1"/>
              <a:t>1</a:t>
            </a:fld>
            <a:endParaRPr lang="fr-FR" sz="1200">
              <a:solidFill>
                <a:srgbClr val="898989"/>
              </a:solidFill>
              <a:latin typeface="Calibri" charset="0"/>
            </a:endParaRPr>
          </a:p>
        </p:txBody>
      </p:sp>
      <p:sp>
        <p:nvSpPr>
          <p:cNvPr id="4" name="Rectangle à coins arrondis 3"/>
          <p:cNvSpPr>
            <a:spLocks noChangeArrowheads="1"/>
          </p:cNvSpPr>
          <p:nvPr/>
        </p:nvSpPr>
        <p:spPr bwMode="auto">
          <a:xfrm>
            <a:off x="107950" y="115888"/>
            <a:ext cx="8928100" cy="576262"/>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a:defRPr/>
            </a:pPr>
            <a:r>
              <a:rPr lang="fr-FR">
                <a:solidFill>
                  <a:srgbClr val="000000"/>
                </a:solidFill>
                <a:latin typeface="Calibri" charset="0"/>
              </a:rPr>
              <a:t>Domaine Produit – Architecture combinatoire</a:t>
            </a:r>
          </a:p>
        </p:txBody>
      </p:sp>
      <p:sp>
        <p:nvSpPr>
          <p:cNvPr id="6" name="Rectangle à coins arrondis 5"/>
          <p:cNvSpPr/>
          <p:nvPr/>
        </p:nvSpPr>
        <p:spPr>
          <a:xfrm>
            <a:off x="107950" y="1589088"/>
            <a:ext cx="8856663" cy="1800225"/>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just">
              <a:defRPr/>
            </a:pPr>
            <a:r>
              <a:rPr lang="fr-FR" sz="1600">
                <a:solidFill>
                  <a:srgbClr val="000000"/>
                </a:solidFill>
                <a:latin typeface="Times New Roman" charset="0"/>
                <a:ea typeface="ＭＳ Ｐゴシック" charset="0"/>
                <a:cs typeface="Times New Roman" charset="0"/>
              </a:rPr>
              <a:t>L’idée novatrice est de décliner cette montre avec des bracelets interchangeables, afin de passer d’un style décontracté à un style plutôt chic. De plus on pourrait rendre la montre étanche et la doter d’une caméra plus sophistiquée afin de filmer des exploits sportifs, par exemple à la natation ou encore en randonnée à vélo. Finalement de créer un système similaire à la Gopro dans une montre</a:t>
            </a:r>
            <a:r>
              <a:rPr lang="fr-FR" sz="1000">
                <a:solidFill>
                  <a:srgbClr val="000000"/>
                </a:solidFill>
                <a:latin typeface="Calibri" charset="0"/>
                <a:ea typeface="ＭＳ Ｐゴシック" charset="0"/>
                <a:cs typeface="ＭＳ Ｐゴシック" charset="0"/>
              </a:rPr>
              <a:t>. </a:t>
            </a:r>
          </a:p>
        </p:txBody>
      </p:sp>
      <p:sp>
        <p:nvSpPr>
          <p:cNvPr id="9" name="Rectangle à coins arrondis 8"/>
          <p:cNvSpPr/>
          <p:nvPr/>
        </p:nvSpPr>
        <p:spPr>
          <a:xfrm>
            <a:off x="107950" y="3509963"/>
            <a:ext cx="8928100" cy="3232150"/>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solidFill>
                <a:srgbClr val="000000"/>
              </a:solidFill>
            </a:endParaRPr>
          </a:p>
        </p:txBody>
      </p:sp>
      <p:pic>
        <p:nvPicPr>
          <p:cNvPr id="43013"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149725"/>
            <a:ext cx="274796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8"/>
          <p:cNvSpPr txBox="1">
            <a:spLocks noChangeArrowheads="1"/>
          </p:cNvSpPr>
          <p:nvPr/>
        </p:nvSpPr>
        <p:spPr bwMode="auto">
          <a:xfrm>
            <a:off x="2916238" y="6237288"/>
            <a:ext cx="59055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spcBef>
                <a:spcPct val="50000"/>
              </a:spcBef>
              <a:defRPr/>
            </a:pPr>
            <a:r>
              <a:rPr lang="fr-FR" sz="1000" dirty="0" smtClean="0">
                <a:latin typeface="Calibri" charset="0"/>
                <a:cs typeface="+mn-cs"/>
              </a:rPr>
              <a:t>Source </a:t>
            </a:r>
            <a:r>
              <a:rPr lang="fr-FR" sz="1000" dirty="0">
                <a:latin typeface="Calibri" charset="0"/>
                <a:cs typeface="+mn-cs"/>
              </a:rPr>
              <a:t>:http://</a:t>
            </a:r>
            <a:r>
              <a:rPr lang="fr-FR" sz="1000" dirty="0" err="1">
                <a:latin typeface="Calibri" charset="0"/>
                <a:cs typeface="+mn-cs"/>
              </a:rPr>
              <a:t>lemag.eurosport.fr</a:t>
            </a:r>
            <a:r>
              <a:rPr lang="fr-FR" sz="1000" dirty="0">
                <a:latin typeface="Calibri" charset="0"/>
                <a:cs typeface="+mn-cs"/>
              </a:rPr>
              <a:t>/article/la-samsung-galaxy-gear-smartwatch-la-montre-intelligente_a43547/1</a:t>
            </a:r>
            <a:endParaRPr lang="fr-FR" sz="1000" dirty="0" smtClean="0">
              <a:latin typeface="Calibri" charset="0"/>
              <a:cs typeface="+mn-cs"/>
            </a:endParaRPr>
          </a:p>
        </p:txBody>
      </p:sp>
      <p:sp>
        <p:nvSpPr>
          <p:cNvPr id="5" name="Rectangle à coins arrondis 4"/>
          <p:cNvSpPr>
            <a:spLocks noChangeArrowheads="1"/>
          </p:cNvSpPr>
          <p:nvPr/>
        </p:nvSpPr>
        <p:spPr bwMode="auto">
          <a:xfrm>
            <a:off x="107950" y="831850"/>
            <a:ext cx="8928100" cy="574675"/>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anchor="ctr"/>
          <a:lstStyle/>
          <a:p>
            <a:pPr algn="ctr">
              <a:defRPr/>
            </a:pPr>
            <a:r>
              <a:rPr lang="fr-FR" dirty="0">
                <a:solidFill>
                  <a:srgbClr val="000000"/>
                </a:solidFill>
                <a:ea typeface="+mn-ea"/>
                <a:cs typeface="+mn-cs"/>
              </a:rPr>
              <a:t>Montre Samsung </a:t>
            </a:r>
            <a:r>
              <a:rPr lang="fr-FR" dirty="0" err="1">
                <a:solidFill>
                  <a:srgbClr val="000000"/>
                </a:solidFill>
                <a:ea typeface="+mn-ea"/>
                <a:cs typeface="+mn-cs"/>
              </a:rPr>
              <a:t>Galaxy</a:t>
            </a:r>
            <a:r>
              <a:rPr lang="fr-FR" dirty="0">
                <a:solidFill>
                  <a:srgbClr val="000000"/>
                </a:solidFill>
                <a:ea typeface="+mn-ea"/>
                <a:cs typeface="+mn-cs"/>
              </a:rPr>
              <a:t> </a:t>
            </a:r>
            <a:r>
              <a:rPr lang="fr-FR" dirty="0" err="1">
                <a:solidFill>
                  <a:srgbClr val="000000"/>
                </a:solidFill>
                <a:ea typeface="+mn-ea"/>
                <a:cs typeface="+mn-cs"/>
              </a:rPr>
              <a:t>Gear</a:t>
            </a:r>
            <a:endParaRPr lang="fr-FR" dirty="0">
              <a:solidFill>
                <a:srgbClr val="000000"/>
              </a:solidFill>
              <a:ea typeface="+mn-ea"/>
              <a:cs typeface="+mn-cs"/>
            </a:endParaRPr>
          </a:p>
        </p:txBody>
      </p:sp>
      <p:sp>
        <p:nvSpPr>
          <p:cNvPr id="12297" name="Text Box 10"/>
          <p:cNvSpPr txBox="1">
            <a:spLocks noChangeArrowheads="1"/>
          </p:cNvSpPr>
          <p:nvPr/>
        </p:nvSpPr>
        <p:spPr bwMode="auto">
          <a:xfrm>
            <a:off x="2916238" y="3716338"/>
            <a:ext cx="6048375" cy="229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defRPr/>
            </a:pPr>
            <a:r>
              <a:rPr lang="fr-FR" sz="1300" smtClean="0">
                <a:latin typeface="Calibri" charset="0"/>
              </a:rPr>
              <a:t>Samsung a commercialisé en Octobre 2013 la Samsung Galaxy Gear, une montre connectée compatible avec le smartphone Samsung Galaxy Note 3. L</a:t>
            </a:r>
            <a:r>
              <a:rPr lang="ja-JP" altLang="fr-FR" sz="1300" smtClean="0">
                <a:latin typeface="Calibri" charset="0"/>
              </a:rPr>
              <a:t>’</a:t>
            </a:r>
            <a:r>
              <a:rPr lang="fr-FR" altLang="ja-JP" sz="1300" smtClean="0">
                <a:latin typeface="Calibri" charset="0"/>
              </a:rPr>
              <a:t>objectif était d</a:t>
            </a:r>
            <a:r>
              <a:rPr lang="ja-JP" altLang="fr-FR" sz="1300" smtClean="0">
                <a:latin typeface="Calibri" charset="0"/>
              </a:rPr>
              <a:t>’</a:t>
            </a:r>
            <a:r>
              <a:rPr lang="fr-FR" altLang="ja-JP" sz="1300" smtClean="0">
                <a:latin typeface="Calibri" charset="0"/>
              </a:rPr>
              <a:t>allier fonctionnalité et design pour ce nouveau type d</a:t>
            </a:r>
            <a:r>
              <a:rPr lang="ja-JP" altLang="fr-FR" sz="1300" smtClean="0">
                <a:latin typeface="Calibri" charset="0"/>
              </a:rPr>
              <a:t>’</a:t>
            </a:r>
            <a:r>
              <a:rPr lang="fr-FR" altLang="ja-JP" sz="1300" smtClean="0">
                <a:latin typeface="Calibri" charset="0"/>
              </a:rPr>
              <a:t>appareil connecté. Cette montre  tactile dispose d</a:t>
            </a:r>
            <a:r>
              <a:rPr lang="ja-JP" altLang="fr-FR" sz="1300" smtClean="0">
                <a:latin typeface="Calibri" charset="0"/>
              </a:rPr>
              <a:t>’</a:t>
            </a:r>
            <a:r>
              <a:rPr lang="fr-FR" altLang="ja-JP" sz="1300" smtClean="0">
                <a:latin typeface="Calibri" charset="0"/>
              </a:rPr>
              <a:t>un écran de 1.69 pouces et de 320 x 320 pixels, et d</a:t>
            </a:r>
            <a:r>
              <a:rPr lang="ja-JP" altLang="fr-FR" sz="1300" smtClean="0">
                <a:latin typeface="Calibri" charset="0"/>
              </a:rPr>
              <a:t>’</a:t>
            </a:r>
            <a:r>
              <a:rPr lang="fr-FR" altLang="ja-JP" sz="1300" smtClean="0">
                <a:latin typeface="Calibri" charset="0"/>
              </a:rPr>
              <a:t>un appareil photo de 720 pixels situé dans le bracelet, qui lui permet de prendre des photos. Elle donne l</a:t>
            </a:r>
            <a:r>
              <a:rPr lang="ja-JP" altLang="fr-FR" sz="1300" smtClean="0">
                <a:latin typeface="Calibri" charset="0"/>
              </a:rPr>
              <a:t>’</a:t>
            </a:r>
            <a:r>
              <a:rPr lang="fr-FR" altLang="ja-JP" sz="1300" smtClean="0">
                <a:latin typeface="Calibri" charset="0"/>
              </a:rPr>
              <a:t>heure bien sûr, mais elle permet aussi de répondre au téléphone sans avoir à sortir son mobile de sa poche ou de son sac, d</a:t>
            </a:r>
            <a:r>
              <a:rPr lang="ja-JP" altLang="fr-FR" sz="1300" smtClean="0">
                <a:latin typeface="Calibri" charset="0"/>
              </a:rPr>
              <a:t>’</a:t>
            </a:r>
            <a:r>
              <a:rPr lang="fr-FR" altLang="ja-JP" sz="1300" smtClean="0">
                <a:latin typeface="Calibri" charset="0"/>
              </a:rPr>
              <a:t>avoir accès à des widgets du système Android , d</a:t>
            </a:r>
            <a:r>
              <a:rPr lang="ja-JP" altLang="fr-FR" sz="1300" smtClean="0">
                <a:latin typeface="Calibri" charset="0"/>
              </a:rPr>
              <a:t>’</a:t>
            </a:r>
            <a:r>
              <a:rPr lang="fr-FR" altLang="ja-JP" sz="1300" smtClean="0">
                <a:latin typeface="Calibri" charset="0"/>
              </a:rPr>
              <a:t>écouter de la musique en changeant de pistes et de volume, de recevoir des notifications d</a:t>
            </a:r>
            <a:r>
              <a:rPr lang="ja-JP" altLang="fr-FR" sz="1300" smtClean="0">
                <a:latin typeface="Calibri" charset="0"/>
              </a:rPr>
              <a:t>’</a:t>
            </a:r>
            <a:r>
              <a:rPr lang="fr-FR" altLang="ja-JP" sz="1300" smtClean="0">
                <a:latin typeface="Calibri" charset="0"/>
              </a:rPr>
              <a:t>e-mail ou en lien avec les réseaux sociaux, d</a:t>
            </a:r>
            <a:r>
              <a:rPr lang="ja-JP" altLang="fr-FR" sz="1300" smtClean="0">
                <a:latin typeface="Calibri" charset="0"/>
              </a:rPr>
              <a:t>’</a:t>
            </a:r>
            <a:r>
              <a:rPr lang="fr-FR" altLang="ja-JP" sz="1300" smtClean="0">
                <a:latin typeface="Calibri" charset="0"/>
              </a:rPr>
              <a:t>accéder à certaines applications comme la traduction de textes pris en photo via la Samsung Galaxy Gear.</a:t>
            </a:r>
            <a:endParaRPr lang="fr-FR" sz="1300" smtClean="0">
              <a:latin typeface="Calibri" charset="0"/>
            </a:endParaRPr>
          </a:p>
        </p:txBody>
      </p:sp>
      <p:sp>
        <p:nvSpPr>
          <p:cNvPr id="12300" name="Text Box 13"/>
          <p:cNvSpPr txBox="1">
            <a:spLocks noChangeArrowheads="1"/>
          </p:cNvSpPr>
          <p:nvPr/>
        </p:nvSpPr>
        <p:spPr bwMode="auto">
          <a:xfrm>
            <a:off x="130175" y="3500438"/>
            <a:ext cx="11842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source</a:t>
            </a:r>
          </a:p>
        </p:txBody>
      </p:sp>
      <p:sp>
        <p:nvSpPr>
          <p:cNvPr id="12302" name="Text Box 15"/>
          <p:cNvSpPr txBox="1">
            <a:spLocks noChangeArrowheads="1"/>
          </p:cNvSpPr>
          <p:nvPr/>
        </p:nvSpPr>
        <p:spPr bwMode="auto">
          <a:xfrm>
            <a:off x="107950" y="1700213"/>
            <a:ext cx="13922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novatrice</a:t>
            </a:r>
          </a:p>
        </p:txBody>
      </p:sp>
    </p:spTree>
    <p:extLst>
      <p:ext uri="{BB962C8B-B14F-4D97-AF65-F5344CB8AC3E}">
        <p14:creationId xmlns:p14="http://schemas.microsoft.com/office/powerpoint/2010/main" val="1287986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785A7D-BBBA-AE4C-809B-053901252FC0}" type="slidenum">
              <a:rPr lang="fr-FR" sz="1200">
                <a:solidFill>
                  <a:srgbClr val="898989"/>
                </a:solidFill>
                <a:latin typeface="Calibri" charset="0"/>
              </a:rPr>
              <a:pPr eaLnBrk="1" hangingPunct="1"/>
              <a:t>10</a:t>
            </a:fld>
            <a:endParaRPr lang="fr-FR" sz="1200">
              <a:solidFill>
                <a:srgbClr val="898989"/>
              </a:solidFill>
              <a:latin typeface="Calibri" charset="0"/>
            </a:endParaRPr>
          </a:p>
        </p:txBody>
      </p:sp>
      <p:sp>
        <p:nvSpPr>
          <p:cNvPr id="4" name="Rectangle à coins arrondis 3"/>
          <p:cNvSpPr/>
          <p:nvPr/>
        </p:nvSpPr>
        <p:spPr>
          <a:xfrm>
            <a:off x="107950" y="115888"/>
            <a:ext cx="8928100" cy="576262"/>
          </a:xfrm>
          <a:prstGeom prst="roundRect">
            <a:avLst/>
          </a:prstGeom>
          <a:gradFill>
            <a:gsLst>
              <a:gs pos="0">
                <a:srgbClr val="E660D3"/>
              </a:gs>
              <a:gs pos="50000">
                <a:srgbClr val="EDC3E8"/>
              </a:gs>
              <a:gs pos="100000">
                <a:srgbClr val="F9DDF4"/>
              </a:gs>
            </a:gsLst>
            <a:lin ang="5400000" scaled="0"/>
          </a:gradFill>
          <a:ln w="9525">
            <a:solidFill>
              <a:srgbClr val="D521BB"/>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fr-FR">
                <a:solidFill>
                  <a:srgbClr val="000000"/>
                </a:solidFill>
                <a:latin typeface="Calibri" charset="0"/>
                <a:ea typeface="ＭＳ Ｐゴシック" charset="0"/>
                <a:cs typeface="ＭＳ Ｐゴシック" charset="0"/>
              </a:rPr>
              <a:t>	Domaine métaproduit – Co-branding, licences, produits dérivés</a:t>
            </a:r>
          </a:p>
        </p:txBody>
      </p:sp>
      <p:sp>
        <p:nvSpPr>
          <p:cNvPr id="5" name="Rectangle à coins arrondis 4"/>
          <p:cNvSpPr>
            <a:spLocks noChangeArrowheads="1"/>
          </p:cNvSpPr>
          <p:nvPr/>
        </p:nvSpPr>
        <p:spPr bwMode="auto">
          <a:xfrm>
            <a:off x="107950" y="831850"/>
            <a:ext cx="8928100" cy="574675"/>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r>
              <a:rPr lang="fr-FR" dirty="0">
                <a:solidFill>
                  <a:schemeClr val="dk1"/>
                </a:solidFill>
                <a:latin typeface="+mn-lt"/>
                <a:ea typeface="+mn-ea"/>
                <a:cs typeface="+mn-cs"/>
              </a:rPr>
              <a:t>Fiat 500 Gucci</a:t>
            </a:r>
          </a:p>
        </p:txBody>
      </p:sp>
      <p:sp>
        <p:nvSpPr>
          <p:cNvPr id="53252" name="Rectangle à coins arrondis 5"/>
          <p:cNvSpPr>
            <a:spLocks noChangeArrowheads="1"/>
          </p:cNvSpPr>
          <p:nvPr/>
        </p:nvSpPr>
        <p:spPr bwMode="auto">
          <a:xfrm>
            <a:off x="107950" y="1589088"/>
            <a:ext cx="8928100" cy="1800225"/>
          </a:xfrm>
          <a:prstGeom prst="roundRect">
            <a:avLst>
              <a:gd name="adj" fmla="val 7431"/>
            </a:avLst>
          </a:prstGeom>
          <a:solidFill>
            <a:schemeClr val="bg1"/>
          </a:solidFill>
          <a:ln w="25400">
            <a:solidFill>
              <a:srgbClr val="4BACC6"/>
            </a:solidFill>
            <a:round/>
            <a:headEnd/>
            <a:tailEnd/>
          </a:ln>
        </p:spPr>
        <p:txBody>
          <a:bodyPr lIns="0" rIns="72000" anchor="ctr"/>
          <a:lstStyle/>
          <a:p>
            <a:pPr algn="just"/>
            <a:r>
              <a:rPr lang="fr-FR">
                <a:solidFill>
                  <a:srgbClr val="000000"/>
                </a:solidFill>
                <a:latin typeface="Times New Roman" charset="0"/>
                <a:cs typeface="Times New Roman" charset="0"/>
              </a:rPr>
              <a:t>Ce co-branding associe deux grandes marques italiennes à forte image de marque, c’est une très bonne stratégie afin de montrer la puissance de ces marques au travers le monde, de plus cette stratègie permet notamment de partager les différents  couts liés à la production et à la communication .</a:t>
            </a:r>
          </a:p>
        </p:txBody>
      </p:sp>
      <p:sp>
        <p:nvSpPr>
          <p:cNvPr id="9" name="Rectangle à coins arrondis 8"/>
          <p:cNvSpPr/>
          <p:nvPr/>
        </p:nvSpPr>
        <p:spPr>
          <a:xfrm>
            <a:off x="107950" y="3509963"/>
            <a:ext cx="8928100" cy="3232150"/>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solidFill>
                <a:srgbClr val="000000"/>
              </a:solidFill>
            </a:endParaRPr>
          </a:p>
        </p:txBody>
      </p:sp>
      <p:pic>
        <p:nvPicPr>
          <p:cNvPr id="53254"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076700"/>
            <a:ext cx="327183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9"/>
          <p:cNvSpPr txBox="1">
            <a:spLocks noChangeArrowheads="1"/>
          </p:cNvSpPr>
          <p:nvPr/>
        </p:nvSpPr>
        <p:spPr bwMode="auto">
          <a:xfrm>
            <a:off x="179388" y="6308725"/>
            <a:ext cx="37449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spcBef>
                <a:spcPct val="50000"/>
              </a:spcBef>
              <a:defRPr/>
            </a:pPr>
            <a:r>
              <a:rPr lang="fr-FR" sz="1000" dirty="0" smtClean="0">
                <a:latin typeface="Calibri" charset="0"/>
                <a:cs typeface="+mn-cs"/>
              </a:rPr>
              <a:t>Source </a:t>
            </a:r>
            <a:r>
              <a:rPr lang="fr-FR" sz="1000" dirty="0">
                <a:latin typeface="Calibri" charset="0"/>
                <a:cs typeface="+mn-cs"/>
              </a:rPr>
              <a:t>:http://</a:t>
            </a:r>
            <a:r>
              <a:rPr lang="fr-FR" sz="1000" dirty="0" err="1">
                <a:latin typeface="Calibri" charset="0"/>
                <a:cs typeface="+mn-cs"/>
              </a:rPr>
              <a:t>automobileluxe.wordpress.com</a:t>
            </a:r>
            <a:r>
              <a:rPr lang="fr-FR" sz="1000" dirty="0">
                <a:latin typeface="Calibri" charset="0"/>
                <a:cs typeface="+mn-cs"/>
              </a:rPr>
              <a:t>/2012/04/20/fiat-500-by-gucci-un-co-branding-fructueux/</a:t>
            </a:r>
            <a:endParaRPr lang="fr-FR" sz="1000" dirty="0" smtClean="0">
              <a:latin typeface="Calibri" charset="0"/>
              <a:cs typeface="+mn-cs"/>
            </a:endParaRPr>
          </a:p>
        </p:txBody>
      </p:sp>
      <p:sp>
        <p:nvSpPr>
          <p:cNvPr id="21515" name="Text Box 12"/>
          <p:cNvSpPr txBox="1">
            <a:spLocks noChangeArrowheads="1"/>
          </p:cNvSpPr>
          <p:nvPr/>
        </p:nvSpPr>
        <p:spPr bwMode="auto">
          <a:xfrm>
            <a:off x="130175" y="3500438"/>
            <a:ext cx="11842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source</a:t>
            </a:r>
          </a:p>
        </p:txBody>
      </p:sp>
      <p:sp>
        <p:nvSpPr>
          <p:cNvPr id="21517" name="Text Box 14"/>
          <p:cNvSpPr txBox="1">
            <a:spLocks noChangeArrowheads="1"/>
          </p:cNvSpPr>
          <p:nvPr/>
        </p:nvSpPr>
        <p:spPr bwMode="auto">
          <a:xfrm>
            <a:off x="179388" y="1700213"/>
            <a:ext cx="13922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novatrice</a:t>
            </a:r>
          </a:p>
        </p:txBody>
      </p:sp>
      <p:sp>
        <p:nvSpPr>
          <p:cNvPr id="53258" name="ZoneTexte 1"/>
          <p:cNvSpPr txBox="1">
            <a:spLocks noChangeArrowheads="1"/>
          </p:cNvSpPr>
          <p:nvPr/>
        </p:nvSpPr>
        <p:spPr bwMode="auto">
          <a:xfrm>
            <a:off x="4067175" y="3429000"/>
            <a:ext cx="48609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fr-FR" sz="1800">
                <a:latin typeface="Times New Roman" charset="0"/>
                <a:cs typeface="Times New Roman" charset="0"/>
              </a:rPr>
              <a:t>Tandis que la Fiat 500 connait une belle carrière en Europe, elle se devait de rivaliser avec ses concurrentes davantage plus luxueuses. C’est chose faite avec la griffe Gucci. Cette stratégie tombe à pique face à l’arrivée des Citroën DS3, Mini Cooper et Audi A1. Pour ce faire, la Fiat 500 by Gucci se pare d’une bande vert-rouge-vert sur le coté L’intérieur de la Fiat 500 by Gucci respire l’univers de la mode avec l’emploi de velours, de cuir, de chrome et de satin. Elle fait également le plein d’équipements sophistiqués</a:t>
            </a:r>
          </a:p>
        </p:txBody>
      </p:sp>
    </p:spTree>
    <p:extLst>
      <p:ext uri="{BB962C8B-B14F-4D97-AF65-F5344CB8AC3E}">
        <p14:creationId xmlns:p14="http://schemas.microsoft.com/office/powerpoint/2010/main" val="1112223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F4C009-00DE-B648-B470-8512F6830A46}" type="slidenum">
              <a:rPr lang="fr-FR" sz="1200">
                <a:solidFill>
                  <a:srgbClr val="898989"/>
                </a:solidFill>
                <a:latin typeface="Calibri" charset="0"/>
              </a:rPr>
              <a:pPr eaLnBrk="1" hangingPunct="1"/>
              <a:t>11</a:t>
            </a:fld>
            <a:endParaRPr lang="fr-FR" sz="1200">
              <a:solidFill>
                <a:srgbClr val="898989"/>
              </a:solidFill>
              <a:latin typeface="Calibri" charset="0"/>
            </a:endParaRPr>
          </a:p>
        </p:txBody>
      </p:sp>
      <p:sp>
        <p:nvSpPr>
          <p:cNvPr id="4" name="Rectangle à coins arrondis 3"/>
          <p:cNvSpPr>
            <a:spLocks noChangeArrowheads="1"/>
          </p:cNvSpPr>
          <p:nvPr/>
        </p:nvSpPr>
        <p:spPr bwMode="auto">
          <a:xfrm>
            <a:off x="107950" y="115888"/>
            <a:ext cx="8928100" cy="576262"/>
          </a:xfrm>
          <a:prstGeom prst="roundRect">
            <a:avLst>
              <a:gd name="adj" fmla="val 16667"/>
            </a:avLst>
          </a:prstGeom>
          <a:solidFill>
            <a:srgbClr val="FFFF00"/>
          </a:solidFill>
          <a:ln w="9525">
            <a:solidFill>
              <a:srgbClr val="8A6036"/>
            </a:solidFill>
            <a:round/>
            <a:headEnd/>
            <a:tailEnd/>
          </a:ln>
          <a:effectLst>
            <a:outerShdw blurRad="40000" dist="20000" dir="5400000" rotWithShape="0">
              <a:srgbClr val="000000">
                <a:alpha val="37999"/>
              </a:srgbClr>
            </a:outerShdw>
          </a:effectLst>
        </p:spPr>
        <p:txBody>
          <a:bodyPr anchor="ctr"/>
          <a:lstStyle/>
          <a:p>
            <a:pPr algn="ctr">
              <a:defRPr/>
            </a:pPr>
            <a:r>
              <a:rPr lang="fr-FR">
                <a:solidFill>
                  <a:srgbClr val="000000"/>
                </a:solidFill>
                <a:latin typeface="Calibri" charset="0"/>
              </a:rPr>
              <a:t>Domaine Stratégie – Normes et réglementations</a:t>
            </a:r>
          </a:p>
        </p:txBody>
      </p:sp>
      <p:sp>
        <p:nvSpPr>
          <p:cNvPr id="6" name="Rectangle à coins arrondis 5"/>
          <p:cNvSpPr/>
          <p:nvPr/>
        </p:nvSpPr>
        <p:spPr>
          <a:xfrm>
            <a:off x="107950" y="1589088"/>
            <a:ext cx="8928100" cy="1800225"/>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just">
              <a:defRPr/>
            </a:pPr>
            <a:r>
              <a:rPr lang="fr-FR" sz="1600">
                <a:solidFill>
                  <a:schemeClr val="tx1"/>
                </a:solidFill>
                <a:latin typeface="Times New Roman" charset="0"/>
                <a:ea typeface="ＭＳ Ｐゴシック" charset="0"/>
                <a:cs typeface="Times New Roman" charset="0"/>
              </a:rPr>
              <a:t>Par cette règlementation, l’idée novatrice a été de </a:t>
            </a:r>
            <a:r>
              <a:rPr lang="fr-FR" sz="1600">
                <a:solidFill>
                  <a:srgbClr val="000000"/>
                </a:solidFill>
                <a:latin typeface="Times New Roman" charset="0"/>
                <a:ea typeface="ＭＳ Ｐゴシック" charset="0"/>
                <a:cs typeface="Times New Roman" charset="0"/>
              </a:rPr>
              <a:t>signaler les radars par l’appellation « zones dangereuses », sans identifier précisément le type de radar. Il a fallu également proposer une mise à jour obligatoire pour les personnes possédant déjà un Coyote. </a:t>
            </a:r>
            <a:endParaRPr lang="fr-FR" sz="1200">
              <a:solidFill>
                <a:srgbClr val="000000"/>
              </a:solidFill>
              <a:latin typeface="Calibri" charset="0"/>
              <a:ea typeface="ＭＳ Ｐゴシック" charset="0"/>
              <a:cs typeface="ＭＳ Ｐゴシック" charset="0"/>
            </a:endParaRPr>
          </a:p>
        </p:txBody>
      </p:sp>
      <p:sp>
        <p:nvSpPr>
          <p:cNvPr id="9" name="Rectangle à coins arrondis 8"/>
          <p:cNvSpPr/>
          <p:nvPr/>
        </p:nvSpPr>
        <p:spPr>
          <a:xfrm>
            <a:off x="107950" y="3509963"/>
            <a:ext cx="8928100" cy="3232150"/>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solidFill>
                <a:srgbClr val="000000"/>
              </a:solidFill>
            </a:endParaRPr>
          </a:p>
        </p:txBody>
      </p:sp>
      <p:sp>
        <p:nvSpPr>
          <p:cNvPr id="22536" name="Text Box 10"/>
          <p:cNvSpPr txBox="1">
            <a:spLocks noChangeArrowheads="1"/>
          </p:cNvSpPr>
          <p:nvPr/>
        </p:nvSpPr>
        <p:spPr bwMode="auto">
          <a:xfrm>
            <a:off x="130175" y="3500438"/>
            <a:ext cx="11842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a:t>
            </a:r>
            <a:r>
              <a:rPr lang="fr-FR" sz="1400" b="1" smtClean="0">
                <a:solidFill>
                  <a:srgbClr val="4BACC6"/>
                </a:solidFill>
              </a:rPr>
              <a:t> </a:t>
            </a:r>
            <a:r>
              <a:rPr lang="fr-FR" sz="1400" b="1" smtClean="0">
                <a:solidFill>
                  <a:srgbClr val="FF0000"/>
                </a:solidFill>
              </a:rPr>
              <a:t>source</a:t>
            </a:r>
          </a:p>
        </p:txBody>
      </p:sp>
      <p:sp>
        <p:nvSpPr>
          <p:cNvPr id="22538" name="Text Box 12"/>
          <p:cNvSpPr txBox="1">
            <a:spLocks noChangeArrowheads="1"/>
          </p:cNvSpPr>
          <p:nvPr/>
        </p:nvSpPr>
        <p:spPr bwMode="auto">
          <a:xfrm>
            <a:off x="179388" y="1773238"/>
            <a:ext cx="13922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novatrice</a:t>
            </a:r>
          </a:p>
        </p:txBody>
      </p:sp>
      <p:sp>
        <p:nvSpPr>
          <p:cNvPr id="5" name="Rectangle à coins arrondis 4"/>
          <p:cNvSpPr>
            <a:spLocks noChangeArrowheads="1"/>
          </p:cNvSpPr>
          <p:nvPr/>
        </p:nvSpPr>
        <p:spPr bwMode="auto">
          <a:xfrm>
            <a:off x="107950" y="831850"/>
            <a:ext cx="8928100" cy="574675"/>
          </a:xfrm>
          <a:prstGeom prst="roundRect">
            <a:avLst>
              <a:gd name="adj" fmla="val 16667"/>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r>
              <a:rPr lang="fr-FR" dirty="0">
                <a:solidFill>
                  <a:srgbClr val="000000"/>
                </a:solidFill>
                <a:latin typeface="Calibri" charset="0"/>
              </a:rPr>
              <a:t>Avertisseur de radar Coyote</a:t>
            </a:r>
          </a:p>
        </p:txBody>
      </p:sp>
      <p:sp>
        <p:nvSpPr>
          <p:cNvPr id="54280" name="Text Box 7"/>
          <p:cNvSpPr txBox="1">
            <a:spLocks noChangeArrowheads="1"/>
          </p:cNvSpPr>
          <p:nvPr/>
        </p:nvSpPr>
        <p:spPr bwMode="auto">
          <a:xfrm>
            <a:off x="323850" y="6453188"/>
            <a:ext cx="85677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fr-FR" sz="1000">
                <a:latin typeface="Calibri" charset="0"/>
              </a:rPr>
              <a:t>Source :http://www.leparisien.fr/automobile/securite-routiere/mettez-vite-votre-avertisseur-de-radars-aux-normes-04-01-2012-1796126.php </a:t>
            </a:r>
          </a:p>
        </p:txBody>
      </p:sp>
      <p:sp>
        <p:nvSpPr>
          <p:cNvPr id="54281" name="ZoneTexte 12"/>
          <p:cNvSpPr txBox="1">
            <a:spLocks noChangeArrowheads="1"/>
          </p:cNvSpPr>
          <p:nvPr/>
        </p:nvSpPr>
        <p:spPr bwMode="auto">
          <a:xfrm>
            <a:off x="4787900" y="3554413"/>
            <a:ext cx="407193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fr-FR" sz="1500">
                <a:latin typeface="Times New Roman" charset="0"/>
                <a:cs typeface="Times New Roman" charset="0"/>
              </a:rPr>
              <a:t>Le système est basé sur un procédé de mise en commun d'informations par les adhérents dans le but de se prévenir mutuellement de la présence d'un radar, d'une perturbation ou d'un accident, sur le trajet, dès qu'il est "repéré" sur la route.</a:t>
            </a:r>
          </a:p>
          <a:p>
            <a:pPr algn="just" eaLnBrk="1" hangingPunct="1"/>
            <a:endParaRPr lang="fr-FR" sz="1500">
              <a:latin typeface="Times New Roman" charset="0"/>
              <a:cs typeface="Times New Roman" charset="0"/>
            </a:endParaRPr>
          </a:p>
          <a:p>
            <a:pPr algn="just" eaLnBrk="1" hangingPunct="1"/>
            <a:r>
              <a:rPr lang="fr-FR" sz="1500">
                <a:latin typeface="Times New Roman" charset="0"/>
                <a:cs typeface="Times New Roman" charset="0"/>
              </a:rPr>
              <a:t>De  « avertisseur de radar » à « aide à la conduite ». Un projet de loi de mai 2011 visant à supprimer les avertisseurs de radar 3 a obligé la société Coyote à ne plus signaler la position précise des radars fixes et mobiles.</a:t>
            </a:r>
          </a:p>
          <a:p>
            <a:pPr algn="just" eaLnBrk="1" hangingPunct="1"/>
            <a:endParaRPr lang="fr-FR" sz="1500">
              <a:latin typeface="Calibri" charset="0"/>
            </a:endParaRPr>
          </a:p>
        </p:txBody>
      </p:sp>
      <p:pic>
        <p:nvPicPr>
          <p:cNvPr id="5428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221163"/>
            <a:ext cx="44037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9517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453F94-932B-6E45-B873-A2738420300A}" type="slidenum">
              <a:rPr lang="fr-FR" sz="1200">
                <a:solidFill>
                  <a:srgbClr val="898989"/>
                </a:solidFill>
                <a:latin typeface="Calibri" charset="0"/>
              </a:rPr>
              <a:pPr eaLnBrk="1" hangingPunct="1"/>
              <a:t>12</a:t>
            </a:fld>
            <a:endParaRPr lang="fr-FR" sz="1200">
              <a:solidFill>
                <a:srgbClr val="898989"/>
              </a:solidFill>
              <a:latin typeface="Calibri" charset="0"/>
            </a:endParaRPr>
          </a:p>
        </p:txBody>
      </p:sp>
      <p:sp>
        <p:nvSpPr>
          <p:cNvPr id="4" name="Rectangle à coins arrondis 3"/>
          <p:cNvSpPr>
            <a:spLocks noChangeArrowheads="1"/>
          </p:cNvSpPr>
          <p:nvPr/>
        </p:nvSpPr>
        <p:spPr bwMode="auto">
          <a:xfrm>
            <a:off x="107950" y="115888"/>
            <a:ext cx="8928100" cy="576262"/>
          </a:xfrm>
          <a:prstGeom prst="roundRect">
            <a:avLst>
              <a:gd name="adj" fmla="val 16667"/>
            </a:avLst>
          </a:prstGeom>
          <a:solidFill>
            <a:srgbClr val="FFFF00"/>
          </a:solidFill>
          <a:ln w="9525">
            <a:solidFill>
              <a:srgbClr val="8A6036"/>
            </a:solidFill>
            <a:round/>
            <a:headEnd/>
            <a:tailEnd/>
          </a:ln>
          <a:effectLst>
            <a:outerShdw blurRad="40000" dist="20000" dir="5400000" rotWithShape="0">
              <a:srgbClr val="000000">
                <a:alpha val="37999"/>
              </a:srgbClr>
            </a:outerShdw>
          </a:effectLst>
        </p:spPr>
        <p:txBody>
          <a:bodyPr anchor="ctr"/>
          <a:lstStyle/>
          <a:p>
            <a:pPr algn="ctr">
              <a:defRPr/>
            </a:pPr>
            <a:r>
              <a:rPr lang="fr-FR">
                <a:solidFill>
                  <a:srgbClr val="000000"/>
                </a:solidFill>
                <a:latin typeface="Calibri" charset="0"/>
              </a:rPr>
              <a:t>Domaine Stratégie – Alliances et partenariats</a:t>
            </a:r>
          </a:p>
        </p:txBody>
      </p:sp>
      <p:sp>
        <p:nvSpPr>
          <p:cNvPr id="6" name="Rectangle à coins arrondis 5"/>
          <p:cNvSpPr/>
          <p:nvPr/>
        </p:nvSpPr>
        <p:spPr>
          <a:xfrm>
            <a:off x="107950" y="1589088"/>
            <a:ext cx="8928100" cy="1800225"/>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just">
              <a:defRPr/>
            </a:pPr>
            <a:r>
              <a:rPr lang="fr-FR">
                <a:solidFill>
                  <a:schemeClr val="tx1"/>
                </a:solidFill>
                <a:latin typeface="Calibri" charset="0"/>
                <a:ea typeface="ＭＳ Ｐゴシック" charset="0"/>
                <a:cs typeface="ＭＳ Ｐゴシック" charset="0"/>
              </a:rPr>
              <a:t>L</a:t>
            </a:r>
            <a:r>
              <a:rPr lang="ja-JP" altLang="fr-FR">
                <a:solidFill>
                  <a:schemeClr val="tx1"/>
                </a:solidFill>
                <a:latin typeface="Calibri" charset="0"/>
                <a:ea typeface="ＭＳ Ｐゴシック" charset="0"/>
                <a:cs typeface="ＭＳ Ｐゴシック" charset="0"/>
              </a:rPr>
              <a:t>’</a:t>
            </a:r>
            <a:r>
              <a:rPr lang="fr-FR" altLang="ja-JP">
                <a:solidFill>
                  <a:schemeClr val="tx1"/>
                </a:solidFill>
                <a:latin typeface="Calibri" charset="0"/>
                <a:ea typeface="ＭＳ Ｐゴシック" charset="0"/>
                <a:cs typeface="ＭＳ Ｐゴシック" charset="0"/>
              </a:rPr>
              <a:t>idée de ce partenariat  est bénéfique pour les deux partenaires. Elle fournit une raison supplémentaire de se rendre dans un Starbucks. Et elle permet au New York Times de toucher de nouveaux abonnés potentiels, dans un contexte très cohérent, celui de la lecture d’un quotidien en prenant un café.</a:t>
            </a:r>
            <a:endParaRPr lang="fr-FR">
              <a:solidFill>
                <a:srgbClr val="000000"/>
              </a:solidFill>
              <a:latin typeface="Calibri" charset="0"/>
              <a:ea typeface="ＭＳ Ｐゴシック" charset="0"/>
              <a:cs typeface="ＭＳ Ｐゴシック" charset="0"/>
            </a:endParaRPr>
          </a:p>
        </p:txBody>
      </p:sp>
      <p:sp>
        <p:nvSpPr>
          <p:cNvPr id="9" name="Rectangle à coins arrondis 8"/>
          <p:cNvSpPr/>
          <p:nvPr/>
        </p:nvSpPr>
        <p:spPr>
          <a:xfrm>
            <a:off x="107950" y="3509963"/>
            <a:ext cx="8928100" cy="3232150"/>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solidFill>
                <a:srgbClr val="000000"/>
              </a:solidFill>
            </a:endParaRPr>
          </a:p>
        </p:txBody>
      </p:sp>
      <p:sp>
        <p:nvSpPr>
          <p:cNvPr id="23560" name="Text Box 10"/>
          <p:cNvSpPr txBox="1">
            <a:spLocks noChangeArrowheads="1"/>
          </p:cNvSpPr>
          <p:nvPr/>
        </p:nvSpPr>
        <p:spPr bwMode="auto">
          <a:xfrm>
            <a:off x="130175" y="3500438"/>
            <a:ext cx="11842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source</a:t>
            </a:r>
          </a:p>
        </p:txBody>
      </p:sp>
      <p:sp>
        <p:nvSpPr>
          <p:cNvPr id="23562" name="Text Box 12"/>
          <p:cNvSpPr txBox="1">
            <a:spLocks noChangeArrowheads="1"/>
          </p:cNvSpPr>
          <p:nvPr/>
        </p:nvSpPr>
        <p:spPr bwMode="auto">
          <a:xfrm>
            <a:off x="179388" y="1700213"/>
            <a:ext cx="13922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novatrice</a:t>
            </a:r>
          </a:p>
        </p:txBody>
      </p:sp>
      <p:sp>
        <p:nvSpPr>
          <p:cNvPr id="5" name="Rectangle à coins arrondis 4"/>
          <p:cNvSpPr>
            <a:spLocks noChangeArrowheads="1"/>
          </p:cNvSpPr>
          <p:nvPr/>
        </p:nvSpPr>
        <p:spPr bwMode="auto">
          <a:xfrm>
            <a:off x="107950" y="831850"/>
            <a:ext cx="8928100" cy="574675"/>
          </a:xfrm>
          <a:prstGeom prst="roundRect">
            <a:avLst>
              <a:gd name="adj" fmla="val 16667"/>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r>
              <a:rPr lang="fr-FR" dirty="0" err="1">
                <a:solidFill>
                  <a:srgbClr val="000000"/>
                </a:solidFill>
                <a:latin typeface="Calibri" charset="0"/>
              </a:rPr>
              <a:t>Starbucks</a:t>
            </a:r>
            <a:r>
              <a:rPr lang="fr-FR" dirty="0">
                <a:solidFill>
                  <a:srgbClr val="000000"/>
                </a:solidFill>
                <a:latin typeface="Calibri" charset="0"/>
              </a:rPr>
              <a:t> &amp; New York Times</a:t>
            </a:r>
          </a:p>
        </p:txBody>
      </p:sp>
      <p:pic>
        <p:nvPicPr>
          <p:cNvPr id="5530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933825"/>
            <a:ext cx="38893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Text Box 7"/>
          <p:cNvSpPr txBox="1">
            <a:spLocks noChangeArrowheads="1"/>
          </p:cNvSpPr>
          <p:nvPr/>
        </p:nvSpPr>
        <p:spPr bwMode="auto">
          <a:xfrm>
            <a:off x="323850" y="6497638"/>
            <a:ext cx="8497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fr-FR" sz="1000">
                <a:latin typeface="Calibri" charset="0"/>
              </a:rPr>
              <a:t>Source:http://www.laposte.fr/lehub/Les-alliances-entre-marques-se </a:t>
            </a:r>
          </a:p>
        </p:txBody>
      </p:sp>
      <p:sp>
        <p:nvSpPr>
          <p:cNvPr id="55306" name="ZoneTexte 1"/>
          <p:cNvSpPr txBox="1">
            <a:spLocks noChangeArrowheads="1"/>
          </p:cNvSpPr>
          <p:nvPr/>
        </p:nvSpPr>
        <p:spPr bwMode="auto">
          <a:xfrm>
            <a:off x="4572000" y="4076700"/>
            <a:ext cx="42481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fr-FR" sz="1800">
                <a:latin typeface="Times New Roman" charset="0"/>
                <a:cs typeface="Times New Roman" charset="0"/>
              </a:rPr>
              <a:t>Le New York Times, à l’instar d’une part grandissante de la presse quotidienne, est passé à une consultation payante, par abonnement, de son site web (seule la lecture de 10 articles par mois est gratuite). Avec une exception toutefois : ceux qui se connectent, aux Etats-Unis, depuis le réseau wifi d’un Starbucks ont droit à 15 articles gratuits par jour.</a:t>
            </a:r>
          </a:p>
        </p:txBody>
      </p:sp>
    </p:spTree>
    <p:extLst>
      <p:ext uri="{BB962C8B-B14F-4D97-AF65-F5344CB8AC3E}">
        <p14:creationId xmlns:p14="http://schemas.microsoft.com/office/powerpoint/2010/main" val="11745191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1F8F47-B5ED-9245-9173-02DD8796E231}" type="slidenum">
              <a:rPr lang="fr-FR" sz="1200">
                <a:solidFill>
                  <a:srgbClr val="898989"/>
                </a:solidFill>
                <a:latin typeface="Calibri" charset="0"/>
              </a:rPr>
              <a:pPr eaLnBrk="1" hangingPunct="1"/>
              <a:t>13</a:t>
            </a:fld>
            <a:endParaRPr lang="fr-FR" sz="1200">
              <a:solidFill>
                <a:srgbClr val="898989"/>
              </a:solidFill>
              <a:latin typeface="Calibri" charset="0"/>
            </a:endParaRPr>
          </a:p>
        </p:txBody>
      </p:sp>
      <p:sp>
        <p:nvSpPr>
          <p:cNvPr id="4" name="Rectangle à coins arrondis 3"/>
          <p:cNvSpPr>
            <a:spLocks noChangeArrowheads="1"/>
          </p:cNvSpPr>
          <p:nvPr/>
        </p:nvSpPr>
        <p:spPr bwMode="auto">
          <a:xfrm>
            <a:off x="107950" y="115888"/>
            <a:ext cx="8928100" cy="576262"/>
          </a:xfrm>
          <a:prstGeom prst="roundRect">
            <a:avLst>
              <a:gd name="adj" fmla="val 16667"/>
            </a:avLst>
          </a:prstGeom>
          <a:solidFill>
            <a:srgbClr val="FFFF00"/>
          </a:solidFill>
          <a:ln w="9525">
            <a:solidFill>
              <a:srgbClr val="8A6036"/>
            </a:solidFill>
            <a:round/>
            <a:headEnd/>
            <a:tailEnd/>
          </a:ln>
          <a:effectLst>
            <a:outerShdw blurRad="40000" dist="20000" dir="5400000" rotWithShape="0">
              <a:srgbClr val="000000">
                <a:alpha val="37999"/>
              </a:srgbClr>
            </a:outerShdw>
          </a:effectLst>
        </p:spPr>
        <p:txBody>
          <a:bodyPr anchor="ctr"/>
          <a:lstStyle/>
          <a:p>
            <a:pPr algn="ctr">
              <a:defRPr/>
            </a:pPr>
            <a:r>
              <a:rPr lang="fr-FR">
                <a:solidFill>
                  <a:srgbClr val="000000"/>
                </a:solidFill>
                <a:latin typeface="Calibri" charset="0"/>
              </a:rPr>
              <a:t>Domaine Stratégie – Stratégies</a:t>
            </a:r>
          </a:p>
        </p:txBody>
      </p:sp>
      <p:sp>
        <p:nvSpPr>
          <p:cNvPr id="5" name="Rectangle à coins arrondis 4"/>
          <p:cNvSpPr>
            <a:spLocks noChangeArrowheads="1"/>
          </p:cNvSpPr>
          <p:nvPr/>
        </p:nvSpPr>
        <p:spPr bwMode="auto">
          <a:xfrm>
            <a:off x="107950" y="831850"/>
            <a:ext cx="8928100" cy="574675"/>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anchor="ctr"/>
          <a:lstStyle/>
          <a:p>
            <a:pPr algn="ctr">
              <a:defRPr/>
            </a:pPr>
            <a:r>
              <a:rPr lang="fr-FR">
                <a:solidFill>
                  <a:srgbClr val="000000"/>
                </a:solidFill>
                <a:latin typeface="Calibri" charset="0"/>
              </a:rPr>
              <a:t>Changement de stratégie pour Motorola</a:t>
            </a:r>
          </a:p>
        </p:txBody>
      </p:sp>
      <p:sp>
        <p:nvSpPr>
          <p:cNvPr id="6" name="Rectangle à coins arrondis 5"/>
          <p:cNvSpPr/>
          <p:nvPr/>
        </p:nvSpPr>
        <p:spPr>
          <a:xfrm>
            <a:off x="107950" y="1589088"/>
            <a:ext cx="8928100" cy="1800225"/>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just">
              <a:defRPr/>
            </a:pPr>
            <a:r>
              <a:rPr lang="fr-FR">
                <a:solidFill>
                  <a:srgbClr val="000000"/>
                </a:solidFill>
                <a:latin typeface="Times New Roman" charset="0"/>
                <a:ea typeface="ＭＳ Ｐゴシック" charset="0"/>
                <a:cs typeface="Times New Roman" charset="0"/>
              </a:rPr>
              <a:t>L</a:t>
            </a:r>
            <a:r>
              <a:rPr lang="ja-JP" altLang="fr-FR">
                <a:solidFill>
                  <a:srgbClr val="000000"/>
                </a:solidFill>
                <a:latin typeface="Times New Roman" charset="0"/>
                <a:ea typeface="ＭＳ Ｐゴシック" charset="0"/>
                <a:cs typeface="Times New Roman" charset="0"/>
              </a:rPr>
              <a:t>’</a:t>
            </a:r>
            <a:r>
              <a:rPr lang="fr-FR" altLang="ja-JP">
                <a:solidFill>
                  <a:srgbClr val="000000"/>
                </a:solidFill>
                <a:latin typeface="Times New Roman" charset="0"/>
                <a:ea typeface="ＭＳ Ｐゴシック" charset="0"/>
                <a:cs typeface="Times New Roman" charset="0"/>
              </a:rPr>
              <a:t>innovation consiste ici à opérer un changement de stratégie en passant d’une stratégie de positionnement haut de gamme à une stratégie low cost afin de toucher un autre segment de marché.</a:t>
            </a:r>
            <a:endParaRPr lang="fr-FR">
              <a:solidFill>
                <a:srgbClr val="000000"/>
              </a:solidFill>
              <a:latin typeface="Times New Roman" charset="0"/>
              <a:ea typeface="ＭＳ Ｐゴシック" charset="0"/>
              <a:cs typeface="Times New Roman" charset="0"/>
            </a:endParaRPr>
          </a:p>
        </p:txBody>
      </p:sp>
      <p:sp>
        <p:nvSpPr>
          <p:cNvPr id="9" name="Rectangle à coins arrondis 8"/>
          <p:cNvSpPr/>
          <p:nvPr/>
        </p:nvSpPr>
        <p:spPr>
          <a:xfrm>
            <a:off x="107950" y="3509963"/>
            <a:ext cx="8928100" cy="3232150"/>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solidFill>
                <a:srgbClr val="000000"/>
              </a:solidFill>
            </a:endParaRPr>
          </a:p>
        </p:txBody>
      </p:sp>
      <p:pic>
        <p:nvPicPr>
          <p:cNvPr id="56326"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8" y="3933825"/>
            <a:ext cx="35829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8"/>
          <p:cNvSpPr txBox="1">
            <a:spLocks noChangeArrowheads="1"/>
          </p:cNvSpPr>
          <p:nvPr/>
        </p:nvSpPr>
        <p:spPr bwMode="auto">
          <a:xfrm>
            <a:off x="179388" y="6027738"/>
            <a:ext cx="37449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spcBef>
                <a:spcPct val="50000"/>
              </a:spcBef>
              <a:defRPr/>
            </a:pPr>
            <a:r>
              <a:rPr lang="fr-FR" sz="1000" dirty="0" smtClean="0">
                <a:latin typeface="Calibri" charset="0"/>
                <a:cs typeface="+mn-cs"/>
              </a:rPr>
              <a:t>Source </a:t>
            </a:r>
            <a:r>
              <a:rPr lang="fr-FR" sz="1000" dirty="0">
                <a:latin typeface="Calibri" charset="0"/>
                <a:cs typeface="+mn-cs"/>
              </a:rPr>
              <a:t>http://</a:t>
            </a:r>
            <a:r>
              <a:rPr lang="fr-FR" sz="1000" dirty="0" err="1">
                <a:latin typeface="Calibri" charset="0"/>
                <a:cs typeface="+mn-cs"/>
              </a:rPr>
              <a:t>siliconvalley.blog.lemonde.fr</a:t>
            </a:r>
            <a:r>
              <a:rPr lang="fr-FR" sz="1000" dirty="0">
                <a:latin typeface="Calibri" charset="0"/>
                <a:cs typeface="+mn-cs"/>
              </a:rPr>
              <a:t>/2014/05/14/</a:t>
            </a:r>
            <a:r>
              <a:rPr lang="fr-FR" sz="1000" dirty="0" err="1">
                <a:latin typeface="Calibri" charset="0"/>
                <a:cs typeface="+mn-cs"/>
              </a:rPr>
              <a:t>motorola</a:t>
            </a:r>
            <a:r>
              <a:rPr lang="fr-FR" sz="1000" dirty="0">
                <a:latin typeface="Calibri" charset="0"/>
                <a:cs typeface="+mn-cs"/>
              </a:rPr>
              <a:t>-poursuit-sa-</a:t>
            </a:r>
            <a:r>
              <a:rPr lang="fr-FR" sz="1000" dirty="0" err="1">
                <a:latin typeface="Calibri" charset="0"/>
                <a:cs typeface="+mn-cs"/>
              </a:rPr>
              <a:t>strategie</a:t>
            </a:r>
            <a:r>
              <a:rPr lang="fr-FR" sz="1000" dirty="0">
                <a:latin typeface="Calibri" charset="0"/>
                <a:cs typeface="+mn-cs"/>
              </a:rPr>
              <a:t>-</a:t>
            </a:r>
            <a:r>
              <a:rPr lang="fr-FR" sz="1000" dirty="0" err="1">
                <a:latin typeface="Calibri" charset="0"/>
                <a:cs typeface="+mn-cs"/>
              </a:rPr>
              <a:t>low-cost</a:t>
            </a:r>
            <a:r>
              <a:rPr lang="fr-FR" sz="1000" dirty="0">
                <a:latin typeface="Calibri" charset="0"/>
                <a:cs typeface="+mn-cs"/>
              </a:rPr>
              <a:t>/: </a:t>
            </a:r>
            <a:endParaRPr lang="fr-FR" sz="1000" dirty="0" smtClean="0">
              <a:latin typeface="Calibri" charset="0"/>
              <a:cs typeface="+mn-cs"/>
            </a:endParaRPr>
          </a:p>
        </p:txBody>
      </p:sp>
      <p:sp>
        <p:nvSpPr>
          <p:cNvPr id="24587" name="Text Box 11"/>
          <p:cNvSpPr txBox="1">
            <a:spLocks noChangeArrowheads="1"/>
          </p:cNvSpPr>
          <p:nvPr/>
        </p:nvSpPr>
        <p:spPr bwMode="auto">
          <a:xfrm>
            <a:off x="130175" y="3500438"/>
            <a:ext cx="11842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a:t>
            </a:r>
            <a:r>
              <a:rPr lang="fr-FR" sz="1400" smtClean="0">
                <a:solidFill>
                  <a:srgbClr val="4BACC6"/>
                </a:solidFill>
              </a:rPr>
              <a:t> </a:t>
            </a:r>
            <a:r>
              <a:rPr lang="fr-FR" sz="1400" b="1" smtClean="0">
                <a:solidFill>
                  <a:srgbClr val="FF0000"/>
                </a:solidFill>
              </a:rPr>
              <a:t>source</a:t>
            </a:r>
          </a:p>
        </p:txBody>
      </p:sp>
      <p:sp>
        <p:nvSpPr>
          <p:cNvPr id="24588" name="Line 12"/>
          <p:cNvSpPr>
            <a:spLocks noChangeShapeType="1"/>
          </p:cNvSpPr>
          <p:nvPr/>
        </p:nvSpPr>
        <p:spPr bwMode="auto">
          <a:xfrm>
            <a:off x="106363" y="3787775"/>
            <a:ext cx="1081087" cy="1588"/>
          </a:xfrm>
          <a:prstGeom prst="line">
            <a:avLst/>
          </a:prstGeom>
          <a:noFill/>
          <a:ln w="1905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fr-FR"/>
          </a:p>
        </p:txBody>
      </p:sp>
      <p:sp>
        <p:nvSpPr>
          <p:cNvPr id="24589" name="Text Box 13"/>
          <p:cNvSpPr txBox="1">
            <a:spLocks noChangeArrowheads="1"/>
          </p:cNvSpPr>
          <p:nvPr/>
        </p:nvSpPr>
        <p:spPr bwMode="auto">
          <a:xfrm>
            <a:off x="179388" y="1700213"/>
            <a:ext cx="13922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novatrice</a:t>
            </a:r>
          </a:p>
        </p:txBody>
      </p:sp>
      <p:sp>
        <p:nvSpPr>
          <p:cNvPr id="56331" name="ZoneTexte 1"/>
          <p:cNvSpPr txBox="1">
            <a:spLocks noChangeArrowheads="1"/>
          </p:cNvSpPr>
          <p:nvPr/>
        </p:nvSpPr>
        <p:spPr bwMode="auto">
          <a:xfrm>
            <a:off x="3995738" y="3860800"/>
            <a:ext cx="482441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fr-FR" sz="1800">
                <a:latin typeface="Times New Roman" charset="0"/>
                <a:cs typeface="Times New Roman" charset="0"/>
              </a:rPr>
              <a:t>Motorola semble prêt à abandonner le segment haut de gamme. D'un part, parce qu'il ne représente plus la majorité du marché. Et d'autre part parce qu'il est difficile de rivaliser avec Apple, Samsung ou encore LG. A trop vouloir persévérer, HTC et BlackBerry ont ainsi amplifié leurs difficultés. Ce virage stratégique devrait se poursuivre après l'acquisition du fabricant par le groupe chinois Lenovo.</a:t>
            </a:r>
          </a:p>
        </p:txBody>
      </p:sp>
    </p:spTree>
    <p:extLst>
      <p:ext uri="{BB962C8B-B14F-4D97-AF65-F5344CB8AC3E}">
        <p14:creationId xmlns:p14="http://schemas.microsoft.com/office/powerpoint/2010/main" val="26523739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3E6F11-F7FD-9844-B0A7-E909A32CE66E}" type="slidenum">
              <a:rPr lang="fr-FR" sz="1200">
                <a:solidFill>
                  <a:srgbClr val="898989"/>
                </a:solidFill>
                <a:latin typeface="Calibri" charset="0"/>
              </a:rPr>
              <a:pPr eaLnBrk="1" hangingPunct="1"/>
              <a:t>14</a:t>
            </a:fld>
            <a:endParaRPr lang="fr-FR" sz="1200">
              <a:solidFill>
                <a:srgbClr val="898989"/>
              </a:solidFill>
              <a:latin typeface="Calibri" charset="0"/>
            </a:endParaRPr>
          </a:p>
        </p:txBody>
      </p:sp>
      <p:sp>
        <p:nvSpPr>
          <p:cNvPr id="4" name="Rectangle à coins arrondis 3"/>
          <p:cNvSpPr>
            <a:spLocks noChangeArrowheads="1"/>
          </p:cNvSpPr>
          <p:nvPr/>
        </p:nvSpPr>
        <p:spPr bwMode="auto">
          <a:xfrm>
            <a:off x="107950" y="115888"/>
            <a:ext cx="8928100" cy="576262"/>
          </a:xfrm>
          <a:prstGeom prst="roundRect">
            <a:avLst>
              <a:gd name="adj" fmla="val 16667"/>
            </a:avLst>
          </a:prstGeom>
          <a:solidFill>
            <a:srgbClr val="FFFF00"/>
          </a:solidFill>
          <a:ln w="9525">
            <a:solidFill>
              <a:srgbClr val="8A6036"/>
            </a:solidFill>
            <a:round/>
            <a:headEnd/>
            <a:tailEnd/>
          </a:ln>
          <a:effectLst>
            <a:outerShdw blurRad="40000" dist="20000" dir="5400000" rotWithShape="0">
              <a:srgbClr val="000000">
                <a:alpha val="37999"/>
              </a:srgbClr>
            </a:outerShdw>
          </a:effectLst>
        </p:spPr>
        <p:txBody>
          <a:bodyPr anchor="ctr"/>
          <a:lstStyle/>
          <a:p>
            <a:pPr algn="ctr">
              <a:defRPr/>
            </a:pPr>
            <a:r>
              <a:rPr lang="fr-FR">
                <a:solidFill>
                  <a:srgbClr val="000000"/>
                </a:solidFill>
                <a:latin typeface="Calibri" charset="0"/>
              </a:rPr>
              <a:t>Domaine Stratégie – Changement organisationnel</a:t>
            </a:r>
          </a:p>
        </p:txBody>
      </p:sp>
      <p:sp>
        <p:nvSpPr>
          <p:cNvPr id="6" name="Rectangle à coins arrondis 5"/>
          <p:cNvSpPr/>
          <p:nvPr/>
        </p:nvSpPr>
        <p:spPr>
          <a:xfrm>
            <a:off x="107950" y="1589088"/>
            <a:ext cx="8928100" cy="1800225"/>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just">
              <a:defRPr/>
            </a:pPr>
            <a:r>
              <a:rPr lang="fr-FR" sz="1600">
                <a:solidFill>
                  <a:schemeClr val="tx1"/>
                </a:solidFill>
                <a:latin typeface="Times New Roman" charset="0"/>
                <a:ea typeface="ＭＳ Ｐゴシック" charset="0"/>
                <a:cs typeface="Times New Roman" charset="0"/>
              </a:rPr>
              <a:t>Ce changement organisationnel de « La Redoute » est vital pour l’entreprise , en effet l’entreprise doit être à la hauteur de ses concurrents en renouvelant les gammes régulièrement.  On pourrait imaginer une association avec un grand couturier afin de relancer pleinement l’activité sous cette nouvelle organisation.</a:t>
            </a:r>
          </a:p>
        </p:txBody>
      </p:sp>
      <p:sp>
        <p:nvSpPr>
          <p:cNvPr id="9" name="Rectangle à coins arrondis 8"/>
          <p:cNvSpPr/>
          <p:nvPr/>
        </p:nvSpPr>
        <p:spPr>
          <a:xfrm>
            <a:off x="107950" y="3509963"/>
            <a:ext cx="8928100" cy="3232150"/>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sz="1000">
              <a:solidFill>
                <a:srgbClr val="000000"/>
              </a:solidFill>
            </a:endParaRPr>
          </a:p>
        </p:txBody>
      </p:sp>
      <p:sp>
        <p:nvSpPr>
          <p:cNvPr id="25608" name="Text Box 10"/>
          <p:cNvSpPr txBox="1">
            <a:spLocks noChangeArrowheads="1"/>
          </p:cNvSpPr>
          <p:nvPr/>
        </p:nvSpPr>
        <p:spPr bwMode="auto">
          <a:xfrm>
            <a:off x="130175" y="3500438"/>
            <a:ext cx="11842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source</a:t>
            </a:r>
          </a:p>
        </p:txBody>
      </p:sp>
      <p:sp>
        <p:nvSpPr>
          <p:cNvPr id="25610" name="Text Box 12"/>
          <p:cNvSpPr txBox="1">
            <a:spLocks noChangeArrowheads="1"/>
          </p:cNvSpPr>
          <p:nvPr/>
        </p:nvSpPr>
        <p:spPr bwMode="auto">
          <a:xfrm>
            <a:off x="179388" y="1700213"/>
            <a:ext cx="13922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novatrice</a:t>
            </a:r>
          </a:p>
        </p:txBody>
      </p:sp>
      <p:sp>
        <p:nvSpPr>
          <p:cNvPr id="5" name="Rectangle à coins arrondis 4"/>
          <p:cNvSpPr>
            <a:spLocks noChangeArrowheads="1"/>
          </p:cNvSpPr>
          <p:nvPr/>
        </p:nvSpPr>
        <p:spPr bwMode="auto">
          <a:xfrm>
            <a:off x="107950" y="831850"/>
            <a:ext cx="8928100" cy="574675"/>
          </a:xfrm>
          <a:prstGeom prst="roundRect">
            <a:avLst>
              <a:gd name="adj" fmla="val 16667"/>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fr-FR" dirty="0">
                <a:solidFill>
                  <a:schemeClr val="dk1"/>
                </a:solidFill>
                <a:latin typeface="+mn-lt"/>
                <a:ea typeface="+mn-ea"/>
                <a:cs typeface="+mn-cs"/>
              </a:rPr>
              <a:t>La Redoute</a:t>
            </a:r>
          </a:p>
        </p:txBody>
      </p:sp>
      <p:sp>
        <p:nvSpPr>
          <p:cNvPr id="57352" name="Text Box 7"/>
          <p:cNvSpPr txBox="1">
            <a:spLocks noChangeArrowheads="1"/>
          </p:cNvSpPr>
          <p:nvPr/>
        </p:nvSpPr>
        <p:spPr bwMode="auto">
          <a:xfrm>
            <a:off x="611188" y="6308725"/>
            <a:ext cx="7921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fr-FR" sz="1000">
                <a:latin typeface="Calibri" charset="0"/>
              </a:rPr>
              <a:t>Source:http://www.lefigaro.fr/emploi/2014/01/09/09005-20140109ARTFIG00468-la-redoute-va-supprimer-pres-de-la-moitie-de-son-effectif.php </a:t>
            </a:r>
          </a:p>
        </p:txBody>
      </p:sp>
      <p:sp>
        <p:nvSpPr>
          <p:cNvPr id="57353" name="ZoneTexte 12"/>
          <p:cNvSpPr txBox="1">
            <a:spLocks noChangeArrowheads="1"/>
          </p:cNvSpPr>
          <p:nvPr/>
        </p:nvSpPr>
        <p:spPr bwMode="auto">
          <a:xfrm>
            <a:off x="3708400" y="3716338"/>
            <a:ext cx="514985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fr-FR" sz="1800">
                <a:latin typeface="Times New Roman" charset="0"/>
                <a:cs typeface="Times New Roman" charset="0"/>
              </a:rPr>
              <a:t>Pour La Redoute, premier site français de vente en ligne pour l'habillement et la maison, la stratégie consiste à accélérer la modernisation du modèle commercial, pour conforter sa position et proposer au client une offre et un service compétitifs et différenciants. Le «redimensionnement» se traduit par la suppression de 1178 postes au terme des quatre années qui viennent, à la fois par des départs en pré-retraite et un plan de départs volontaires.</a:t>
            </a:r>
          </a:p>
        </p:txBody>
      </p:sp>
      <p:pic>
        <p:nvPicPr>
          <p:cNvPr id="5735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860800"/>
            <a:ext cx="263525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7171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A3283D-C464-CD45-A5D5-036367179EE6}" type="slidenum">
              <a:rPr lang="fr-FR" sz="1200">
                <a:solidFill>
                  <a:srgbClr val="898989"/>
                </a:solidFill>
                <a:latin typeface="Calibri" charset="0"/>
              </a:rPr>
              <a:pPr eaLnBrk="1" hangingPunct="1"/>
              <a:t>15</a:t>
            </a:fld>
            <a:endParaRPr lang="fr-FR" sz="1200">
              <a:solidFill>
                <a:srgbClr val="898989"/>
              </a:solidFill>
              <a:latin typeface="Calibri" charset="0"/>
            </a:endParaRPr>
          </a:p>
        </p:txBody>
      </p:sp>
      <p:sp>
        <p:nvSpPr>
          <p:cNvPr id="4" name="Rectangle à coins arrondis 3"/>
          <p:cNvSpPr>
            <a:spLocks noChangeArrowheads="1"/>
          </p:cNvSpPr>
          <p:nvPr/>
        </p:nvSpPr>
        <p:spPr bwMode="auto">
          <a:xfrm>
            <a:off x="107950" y="44450"/>
            <a:ext cx="8928100" cy="576263"/>
          </a:xfrm>
          <a:prstGeom prst="roundRect">
            <a:avLst>
              <a:gd name="adj" fmla="val 16667"/>
            </a:avLst>
          </a:prstGeom>
          <a:solidFill>
            <a:srgbClr val="FFFF00"/>
          </a:solidFill>
          <a:ln w="9525">
            <a:solidFill>
              <a:srgbClr val="8A6036"/>
            </a:solidFill>
            <a:round/>
            <a:headEnd/>
            <a:tailEnd/>
          </a:ln>
          <a:effectLst>
            <a:outerShdw blurRad="40000" dist="20000" dir="5400000" rotWithShape="0">
              <a:srgbClr val="000000">
                <a:alpha val="37999"/>
              </a:srgbClr>
            </a:outerShdw>
          </a:effectLst>
        </p:spPr>
        <p:txBody>
          <a:bodyPr anchor="ctr"/>
          <a:lstStyle/>
          <a:p>
            <a:pPr algn="ctr">
              <a:defRPr/>
            </a:pPr>
            <a:r>
              <a:rPr lang="fr-FR">
                <a:solidFill>
                  <a:srgbClr val="000000"/>
                </a:solidFill>
                <a:latin typeface="Calibri" charset="0"/>
              </a:rPr>
              <a:t>Domaine Stratégie – Entreprise à benchmarker</a:t>
            </a:r>
          </a:p>
        </p:txBody>
      </p:sp>
      <p:sp>
        <p:nvSpPr>
          <p:cNvPr id="6" name="Rectangle à coins arrondis 5"/>
          <p:cNvSpPr/>
          <p:nvPr/>
        </p:nvSpPr>
        <p:spPr>
          <a:xfrm>
            <a:off x="107950" y="1589088"/>
            <a:ext cx="8928100" cy="1800225"/>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just">
              <a:defRPr/>
            </a:pPr>
            <a:endParaRPr lang="fr-FR" sz="1000" dirty="0">
              <a:solidFill>
                <a:srgbClr val="000000"/>
              </a:solidFill>
              <a:latin typeface="Calibri" charset="0"/>
              <a:ea typeface="ＭＳ Ｐゴシック" charset="0"/>
              <a:cs typeface="ＭＳ Ｐゴシック" charset="0"/>
            </a:endParaRPr>
          </a:p>
        </p:txBody>
      </p:sp>
      <p:sp>
        <p:nvSpPr>
          <p:cNvPr id="9" name="Rectangle à coins arrondis 8"/>
          <p:cNvSpPr/>
          <p:nvPr/>
        </p:nvSpPr>
        <p:spPr>
          <a:xfrm>
            <a:off x="107950" y="3509963"/>
            <a:ext cx="8928100" cy="3232150"/>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solidFill>
                <a:srgbClr val="000000"/>
              </a:solidFill>
            </a:endParaRPr>
          </a:p>
        </p:txBody>
      </p:sp>
      <p:sp>
        <p:nvSpPr>
          <p:cNvPr id="26632" name="Text Box 10"/>
          <p:cNvSpPr txBox="1">
            <a:spLocks noChangeArrowheads="1"/>
          </p:cNvSpPr>
          <p:nvPr/>
        </p:nvSpPr>
        <p:spPr bwMode="auto">
          <a:xfrm>
            <a:off x="130175" y="3500438"/>
            <a:ext cx="11842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source</a:t>
            </a:r>
          </a:p>
        </p:txBody>
      </p:sp>
      <p:sp>
        <p:nvSpPr>
          <p:cNvPr id="26634" name="Text Box 12"/>
          <p:cNvSpPr txBox="1">
            <a:spLocks noChangeArrowheads="1"/>
          </p:cNvSpPr>
          <p:nvPr/>
        </p:nvSpPr>
        <p:spPr bwMode="auto">
          <a:xfrm>
            <a:off x="250825" y="1700213"/>
            <a:ext cx="13922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novatrice</a:t>
            </a:r>
          </a:p>
        </p:txBody>
      </p:sp>
      <p:sp>
        <p:nvSpPr>
          <p:cNvPr id="5" name="Rectangle à coins arrondis 4"/>
          <p:cNvSpPr>
            <a:spLocks noChangeArrowheads="1"/>
          </p:cNvSpPr>
          <p:nvPr/>
        </p:nvSpPr>
        <p:spPr bwMode="auto">
          <a:xfrm>
            <a:off x="107950" y="836613"/>
            <a:ext cx="8928100" cy="574675"/>
          </a:xfrm>
          <a:prstGeom prst="roundRect">
            <a:avLst>
              <a:gd name="adj" fmla="val 16667"/>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fr-FR" dirty="0">
                <a:solidFill>
                  <a:schemeClr val="dk1"/>
                </a:solidFill>
                <a:latin typeface="+mn-lt"/>
                <a:ea typeface="+mn-ea"/>
                <a:cs typeface="+mn-cs"/>
              </a:rPr>
              <a:t>Free: Ils ont tout compris.</a:t>
            </a:r>
          </a:p>
        </p:txBody>
      </p:sp>
      <p:sp>
        <p:nvSpPr>
          <p:cNvPr id="58376" name="Text Box 7"/>
          <p:cNvSpPr txBox="1">
            <a:spLocks noChangeArrowheads="1"/>
          </p:cNvSpPr>
          <p:nvPr/>
        </p:nvSpPr>
        <p:spPr bwMode="auto">
          <a:xfrm>
            <a:off x="323850" y="6381750"/>
            <a:ext cx="84248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hr-HR" sz="1000">
                <a:latin typeface="Calibri" charset="0"/>
              </a:rPr>
              <a:t>http://www.journaldunet.com/ebusiness/expert/50771/free-mobile---derriere-la-strategie-tarifaire--l-enjeu-de-l-engagement-client.shtml</a:t>
            </a:r>
            <a:endParaRPr lang="fr-FR" sz="1000">
              <a:latin typeface="Calibri" charset="0"/>
            </a:endParaRPr>
          </a:p>
        </p:txBody>
      </p:sp>
      <p:pic>
        <p:nvPicPr>
          <p:cNvPr id="58377"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3860800"/>
            <a:ext cx="35623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8" name="ZoneTexte 1"/>
          <p:cNvSpPr txBox="1">
            <a:spLocks noChangeArrowheads="1"/>
          </p:cNvSpPr>
          <p:nvPr/>
        </p:nvSpPr>
        <p:spPr bwMode="auto">
          <a:xfrm>
            <a:off x="4140200" y="4292600"/>
            <a:ext cx="46085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fr-FR" sz="1800">
                <a:latin typeface="Times New Roman" charset="0"/>
                <a:cs typeface="Times New Roman" charset="0"/>
              </a:rPr>
              <a:t>Un axe majeur de la stratégie de Free sur le mobile est bien entendu l’instauration d’une ancre de prix attractive sur le marché du mobile. Tous les concurrents présent sur ce marché ont du suivre la stratégie imposée par free.</a:t>
            </a:r>
          </a:p>
        </p:txBody>
      </p:sp>
      <p:sp>
        <p:nvSpPr>
          <p:cNvPr id="58379" name="ZoneTexte 2"/>
          <p:cNvSpPr txBox="1">
            <a:spLocks noChangeArrowheads="1"/>
          </p:cNvSpPr>
          <p:nvPr/>
        </p:nvSpPr>
        <p:spPr bwMode="auto">
          <a:xfrm>
            <a:off x="468313" y="2205038"/>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fr-FR" sz="1800"/>
              <a:t>L’innovation a été de proposer en plus de ces offres très alléchantes, un service de location de téléphone en leasing mais également de proposer un tarif préférentiel sur le forfait mobile en ayant la box internet.</a:t>
            </a:r>
          </a:p>
        </p:txBody>
      </p:sp>
    </p:spTree>
    <p:extLst>
      <p:ext uri="{BB962C8B-B14F-4D97-AF65-F5344CB8AC3E}">
        <p14:creationId xmlns:p14="http://schemas.microsoft.com/office/powerpoint/2010/main" val="35833807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88F77B-0A13-9745-9AA6-EAB258D078C7}" type="slidenum">
              <a:rPr lang="fr-FR" sz="1200">
                <a:solidFill>
                  <a:srgbClr val="898989"/>
                </a:solidFill>
                <a:latin typeface="Calibri" charset="0"/>
              </a:rPr>
              <a:pPr eaLnBrk="1" hangingPunct="1"/>
              <a:t>2</a:t>
            </a:fld>
            <a:endParaRPr lang="fr-FR" sz="1200">
              <a:solidFill>
                <a:srgbClr val="898989"/>
              </a:solidFill>
              <a:latin typeface="Calibri" charset="0"/>
            </a:endParaRPr>
          </a:p>
        </p:txBody>
      </p:sp>
      <p:sp>
        <p:nvSpPr>
          <p:cNvPr id="4" name="Rectangle à coins arrondis 3"/>
          <p:cNvSpPr>
            <a:spLocks noChangeArrowheads="1"/>
          </p:cNvSpPr>
          <p:nvPr/>
        </p:nvSpPr>
        <p:spPr bwMode="auto">
          <a:xfrm>
            <a:off x="107950" y="115888"/>
            <a:ext cx="8928100" cy="576262"/>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a:defRPr/>
            </a:pPr>
            <a:r>
              <a:rPr lang="fr-FR">
                <a:solidFill>
                  <a:srgbClr val="000000"/>
                </a:solidFill>
                <a:latin typeface="Calibri" charset="0"/>
              </a:rPr>
              <a:t>Domaine Produit – Autres catégories produits</a:t>
            </a:r>
          </a:p>
        </p:txBody>
      </p:sp>
      <p:sp>
        <p:nvSpPr>
          <p:cNvPr id="6" name="Rectangle à coins arrondis 5"/>
          <p:cNvSpPr/>
          <p:nvPr/>
        </p:nvSpPr>
        <p:spPr>
          <a:xfrm>
            <a:off x="107950" y="1589088"/>
            <a:ext cx="8928100" cy="1800225"/>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just">
              <a:defRPr/>
            </a:pPr>
            <a:r>
              <a:rPr lang="fr-FR">
                <a:solidFill>
                  <a:srgbClr val="000000"/>
                </a:solidFill>
                <a:latin typeface="Times New Roman" charset="0"/>
                <a:ea typeface="ＭＳ Ｐゴシック" charset="0"/>
                <a:cs typeface="Times New Roman" charset="0"/>
              </a:rPr>
              <a:t>L’idée novatrice serait de proposer une cabine qui d’aspect serait la même qu’une douche mais qui permettrait de se sécher en une fraction de seconde grâce à un système type sèche main de Dyson. </a:t>
            </a:r>
          </a:p>
        </p:txBody>
      </p:sp>
      <p:sp>
        <p:nvSpPr>
          <p:cNvPr id="9" name="Rectangle à coins arrondis 8"/>
          <p:cNvSpPr/>
          <p:nvPr/>
        </p:nvSpPr>
        <p:spPr>
          <a:xfrm>
            <a:off x="107950" y="3509963"/>
            <a:ext cx="8928100" cy="3232150"/>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solidFill>
                <a:srgbClr val="000000"/>
              </a:solidFill>
            </a:endParaRPr>
          </a:p>
        </p:txBody>
      </p:sp>
      <p:pic>
        <p:nvPicPr>
          <p:cNvPr id="44037"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675" y="3789363"/>
            <a:ext cx="2700338"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à coins arrondis 4"/>
          <p:cNvSpPr>
            <a:spLocks noChangeArrowheads="1"/>
          </p:cNvSpPr>
          <p:nvPr/>
        </p:nvSpPr>
        <p:spPr bwMode="auto">
          <a:xfrm>
            <a:off x="107950" y="831850"/>
            <a:ext cx="8928100" cy="574675"/>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anchor="ctr"/>
          <a:lstStyle/>
          <a:p>
            <a:pPr algn="ctr">
              <a:defRPr/>
            </a:pPr>
            <a:r>
              <a:rPr lang="fr-FR" dirty="0">
                <a:solidFill>
                  <a:srgbClr val="000000"/>
                </a:solidFill>
              </a:rPr>
              <a:t>Douche du futur</a:t>
            </a:r>
          </a:p>
        </p:txBody>
      </p:sp>
      <p:sp>
        <p:nvSpPr>
          <p:cNvPr id="13324" name="Text Box 13"/>
          <p:cNvSpPr txBox="1">
            <a:spLocks noChangeArrowheads="1"/>
          </p:cNvSpPr>
          <p:nvPr/>
        </p:nvSpPr>
        <p:spPr bwMode="auto">
          <a:xfrm>
            <a:off x="130175" y="3500438"/>
            <a:ext cx="11842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source</a:t>
            </a:r>
          </a:p>
        </p:txBody>
      </p:sp>
      <p:sp>
        <p:nvSpPr>
          <p:cNvPr id="13326" name="Text Box 15"/>
          <p:cNvSpPr txBox="1">
            <a:spLocks noChangeArrowheads="1"/>
          </p:cNvSpPr>
          <p:nvPr/>
        </p:nvSpPr>
        <p:spPr bwMode="auto">
          <a:xfrm>
            <a:off x="179388" y="1773238"/>
            <a:ext cx="13922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novatrice</a:t>
            </a:r>
          </a:p>
        </p:txBody>
      </p:sp>
      <p:sp>
        <p:nvSpPr>
          <p:cNvPr id="44041" name="ZoneTexte 1"/>
          <p:cNvSpPr txBox="1">
            <a:spLocks noChangeArrowheads="1"/>
          </p:cNvSpPr>
          <p:nvPr/>
        </p:nvSpPr>
        <p:spPr bwMode="auto">
          <a:xfrm>
            <a:off x="3924300" y="4221163"/>
            <a:ext cx="48958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fr-FR" sz="1800">
                <a:latin typeface="Times New Roman" charset="0"/>
                <a:cs typeface="Times New Roman" charset="0"/>
              </a:rPr>
              <a:t>La douche conquis de plus en plus de monde à défaut du bain. De ce fait on trouve une offre très large dans le commerce et une multitude d’entreprises qui proposent des services de montage</a:t>
            </a:r>
            <a:r>
              <a:rPr lang="fr-FR" sz="1800"/>
              <a:t>.</a:t>
            </a:r>
          </a:p>
        </p:txBody>
      </p:sp>
    </p:spTree>
    <p:extLst>
      <p:ext uri="{BB962C8B-B14F-4D97-AF65-F5344CB8AC3E}">
        <p14:creationId xmlns:p14="http://schemas.microsoft.com/office/powerpoint/2010/main" val="13552343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E4E388-5D5A-D448-8561-5672020B1E0F}" type="slidenum">
              <a:rPr lang="fr-FR" sz="1200">
                <a:solidFill>
                  <a:srgbClr val="898989"/>
                </a:solidFill>
                <a:latin typeface="Calibri" charset="0"/>
              </a:rPr>
              <a:pPr eaLnBrk="1" hangingPunct="1"/>
              <a:t>3</a:t>
            </a:fld>
            <a:endParaRPr lang="fr-FR" sz="1200">
              <a:solidFill>
                <a:srgbClr val="898989"/>
              </a:solidFill>
              <a:latin typeface="Calibri" charset="0"/>
            </a:endParaRPr>
          </a:p>
        </p:txBody>
      </p:sp>
      <p:sp>
        <p:nvSpPr>
          <p:cNvPr id="4" name="Rectangle à coins arrondis 3"/>
          <p:cNvSpPr>
            <a:spLocks noChangeArrowheads="1"/>
          </p:cNvSpPr>
          <p:nvPr/>
        </p:nvSpPr>
        <p:spPr bwMode="auto">
          <a:xfrm>
            <a:off x="107950" y="115888"/>
            <a:ext cx="8928100" cy="576262"/>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a:defRPr/>
            </a:pPr>
            <a:r>
              <a:rPr lang="fr-FR">
                <a:solidFill>
                  <a:srgbClr val="000000"/>
                </a:solidFill>
                <a:latin typeface="Calibri" charset="0"/>
              </a:rPr>
              <a:t>Domaine Produit – Marchés précoces</a:t>
            </a:r>
          </a:p>
        </p:txBody>
      </p:sp>
      <p:sp>
        <p:nvSpPr>
          <p:cNvPr id="6" name="Rectangle à coins arrondis 5"/>
          <p:cNvSpPr/>
          <p:nvPr/>
        </p:nvSpPr>
        <p:spPr>
          <a:xfrm>
            <a:off x="107950" y="1589088"/>
            <a:ext cx="8928100" cy="1800225"/>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just">
              <a:defRPr/>
            </a:pPr>
            <a:endParaRPr lang="fr-FR" sz="1200" dirty="0">
              <a:solidFill>
                <a:schemeClr val="tx1"/>
              </a:solidFill>
              <a:latin typeface="Calibri" charset="0"/>
              <a:ea typeface="ＭＳ Ｐゴシック" charset="0"/>
              <a:cs typeface="ＭＳ Ｐゴシック" charset="0"/>
            </a:endParaRPr>
          </a:p>
        </p:txBody>
      </p:sp>
      <p:sp>
        <p:nvSpPr>
          <p:cNvPr id="9" name="Rectangle à coins arrondis 8"/>
          <p:cNvSpPr/>
          <p:nvPr/>
        </p:nvSpPr>
        <p:spPr>
          <a:xfrm>
            <a:off x="107950" y="3509963"/>
            <a:ext cx="8928100" cy="3232150"/>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solidFill>
                <a:srgbClr val="000000"/>
              </a:solidFill>
            </a:endParaRPr>
          </a:p>
        </p:txBody>
      </p:sp>
      <p:sp>
        <p:nvSpPr>
          <p:cNvPr id="14344" name="Text Box 11"/>
          <p:cNvSpPr txBox="1">
            <a:spLocks noChangeArrowheads="1"/>
          </p:cNvSpPr>
          <p:nvPr/>
        </p:nvSpPr>
        <p:spPr bwMode="auto">
          <a:xfrm>
            <a:off x="130175" y="3500438"/>
            <a:ext cx="11842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source</a:t>
            </a:r>
          </a:p>
        </p:txBody>
      </p:sp>
      <p:sp>
        <p:nvSpPr>
          <p:cNvPr id="14346" name="Text Box 13"/>
          <p:cNvSpPr txBox="1">
            <a:spLocks noChangeArrowheads="1"/>
          </p:cNvSpPr>
          <p:nvPr/>
        </p:nvSpPr>
        <p:spPr bwMode="auto">
          <a:xfrm>
            <a:off x="179388" y="1628775"/>
            <a:ext cx="13922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novatrice</a:t>
            </a:r>
          </a:p>
        </p:txBody>
      </p:sp>
      <p:sp>
        <p:nvSpPr>
          <p:cNvPr id="5" name="Rectangle à coins arrondis 4"/>
          <p:cNvSpPr>
            <a:spLocks noChangeArrowheads="1"/>
          </p:cNvSpPr>
          <p:nvPr/>
        </p:nvSpPr>
        <p:spPr bwMode="auto">
          <a:xfrm>
            <a:off x="107950" y="831850"/>
            <a:ext cx="8928100" cy="574675"/>
          </a:xfrm>
          <a:prstGeom prst="roundRect">
            <a:avLst>
              <a:gd name="adj" fmla="val 16667"/>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r>
              <a:rPr lang="fr-FR" dirty="0">
                <a:solidFill>
                  <a:srgbClr val="000000"/>
                </a:solidFill>
              </a:rPr>
              <a:t>TV 3D</a:t>
            </a:r>
          </a:p>
        </p:txBody>
      </p:sp>
      <p:sp>
        <p:nvSpPr>
          <p:cNvPr id="45064" name="Text Box 7"/>
          <p:cNvSpPr txBox="1">
            <a:spLocks noChangeArrowheads="1"/>
          </p:cNvSpPr>
          <p:nvPr/>
        </p:nvSpPr>
        <p:spPr bwMode="auto">
          <a:xfrm>
            <a:off x="3141663" y="6424613"/>
            <a:ext cx="532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fr-FR" sz="1000">
                <a:latin typeface="Calibri" charset="0"/>
              </a:rPr>
              <a:t>Source:</a:t>
            </a:r>
            <a:r>
              <a:rPr lang="hu-HU" sz="1000">
                <a:latin typeface="Calibri" charset="0"/>
              </a:rPr>
              <a:t>http://fr.wikipedia.org/wiki/Télévision_en_3D</a:t>
            </a:r>
            <a:r>
              <a:rPr lang="fr-FR" sz="1000">
                <a:latin typeface="Calibri" charset="0"/>
              </a:rPr>
              <a:t> </a:t>
            </a:r>
          </a:p>
        </p:txBody>
      </p:sp>
      <p:sp>
        <p:nvSpPr>
          <p:cNvPr id="45065" name="ZoneTexte 1"/>
          <p:cNvSpPr txBox="1">
            <a:spLocks noChangeArrowheads="1"/>
          </p:cNvSpPr>
          <p:nvPr/>
        </p:nvSpPr>
        <p:spPr bwMode="auto">
          <a:xfrm>
            <a:off x="3203575" y="4149725"/>
            <a:ext cx="57610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fr-FR" sz="1800">
                <a:latin typeface="Times New Roman" charset="0"/>
                <a:cs typeface="Times New Roman" charset="0"/>
              </a:rPr>
              <a:t>La télévision en relief, ou télévision en 3D, est un terme commercial pour les techniques de stéréoscopie mises en œuvre pour diffuser des images procurant des effets de profondeur et de jaillissement. Le frein de consommation est sans doute lié au port de lunettes obligatoire.</a:t>
            </a:r>
          </a:p>
        </p:txBody>
      </p:sp>
      <p:pic>
        <p:nvPicPr>
          <p:cNvPr id="4506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05263"/>
            <a:ext cx="3024188"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ZoneTexte 1"/>
          <p:cNvSpPr txBox="1">
            <a:spLocks noChangeArrowheads="1"/>
          </p:cNvSpPr>
          <p:nvPr/>
        </p:nvSpPr>
        <p:spPr bwMode="auto">
          <a:xfrm>
            <a:off x="468313" y="2205038"/>
            <a:ext cx="8135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fr-FR" sz="1800">
                <a:latin typeface="Times New Roman" charset="0"/>
                <a:cs typeface="Times New Roman" charset="0"/>
              </a:rPr>
              <a:t>Malgré de nombreuses ventes de téléviseurs 3D, le concept est trop en avance sur le temps et n’est pas encore rentré dans les mœurs.</a:t>
            </a:r>
          </a:p>
        </p:txBody>
      </p:sp>
    </p:spTree>
    <p:extLst>
      <p:ext uri="{BB962C8B-B14F-4D97-AF65-F5344CB8AC3E}">
        <p14:creationId xmlns:p14="http://schemas.microsoft.com/office/powerpoint/2010/main" val="21195730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5E4E38-5E1B-DF46-9FE8-31BCD64D0287}" type="slidenum">
              <a:rPr lang="fr-FR" sz="1200">
                <a:solidFill>
                  <a:srgbClr val="898989"/>
                </a:solidFill>
                <a:latin typeface="Calibri" charset="0"/>
              </a:rPr>
              <a:pPr eaLnBrk="1" hangingPunct="1"/>
              <a:t>4</a:t>
            </a:fld>
            <a:endParaRPr lang="fr-FR" sz="1200">
              <a:solidFill>
                <a:srgbClr val="898989"/>
              </a:solidFill>
              <a:latin typeface="Calibri" charset="0"/>
            </a:endParaRPr>
          </a:p>
        </p:txBody>
      </p:sp>
      <p:sp>
        <p:nvSpPr>
          <p:cNvPr id="4" name="Rectangle à coins arrondis 3"/>
          <p:cNvSpPr>
            <a:spLocks noChangeArrowheads="1"/>
          </p:cNvSpPr>
          <p:nvPr/>
        </p:nvSpPr>
        <p:spPr bwMode="auto">
          <a:xfrm>
            <a:off x="107950" y="115888"/>
            <a:ext cx="8928100" cy="576262"/>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a:defRPr/>
            </a:pPr>
            <a:r>
              <a:rPr lang="fr-FR">
                <a:solidFill>
                  <a:srgbClr val="000000"/>
                </a:solidFill>
                <a:latin typeface="Calibri" charset="0"/>
              </a:rPr>
              <a:t>Domaine Produit – Fonctionnalités </a:t>
            </a:r>
          </a:p>
        </p:txBody>
      </p:sp>
      <p:sp>
        <p:nvSpPr>
          <p:cNvPr id="6" name="Rectangle à coins arrondis 5"/>
          <p:cNvSpPr/>
          <p:nvPr/>
        </p:nvSpPr>
        <p:spPr>
          <a:xfrm>
            <a:off x="107950" y="1589088"/>
            <a:ext cx="8928100" cy="1800225"/>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just">
              <a:defRPr/>
            </a:pPr>
            <a:r>
              <a:rPr lang="fr-FR">
                <a:solidFill>
                  <a:srgbClr val="000000"/>
                </a:solidFill>
                <a:latin typeface="Calibri" charset="0"/>
                <a:ea typeface="ＭＳ Ｐゴシック" charset="0"/>
                <a:cs typeface="ＭＳ Ｐゴシック" charset="0"/>
              </a:rPr>
              <a:t>L’idée novatrice est d’intégrer une protection de la carrosserie au design de la voiture. On pourrait imaginer ce concept qui se met en place uniquement quand la voiture est stationnée afin de préserver les caractères initiaux de la voiture.</a:t>
            </a:r>
          </a:p>
        </p:txBody>
      </p:sp>
      <p:sp>
        <p:nvSpPr>
          <p:cNvPr id="9" name="Rectangle à coins arrondis 8"/>
          <p:cNvSpPr/>
          <p:nvPr/>
        </p:nvSpPr>
        <p:spPr>
          <a:xfrm>
            <a:off x="107950" y="3509963"/>
            <a:ext cx="8928100" cy="3232150"/>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solidFill>
                <a:srgbClr val="000000"/>
              </a:solidFill>
            </a:endParaRPr>
          </a:p>
        </p:txBody>
      </p:sp>
      <p:pic>
        <p:nvPicPr>
          <p:cNvPr id="4608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005263"/>
            <a:ext cx="36766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à coins arrondis 4"/>
          <p:cNvSpPr>
            <a:spLocks noChangeArrowheads="1"/>
          </p:cNvSpPr>
          <p:nvPr/>
        </p:nvSpPr>
        <p:spPr bwMode="auto">
          <a:xfrm>
            <a:off x="107950" y="831850"/>
            <a:ext cx="8928100" cy="574675"/>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anchor="ctr"/>
          <a:lstStyle/>
          <a:p>
            <a:pPr algn="ctr">
              <a:defRPr/>
            </a:pPr>
            <a:r>
              <a:rPr lang="fr-FR">
                <a:solidFill>
                  <a:srgbClr val="000000"/>
                </a:solidFill>
              </a:rPr>
              <a:t>Citroën Cactus</a:t>
            </a:r>
          </a:p>
        </p:txBody>
      </p:sp>
      <p:sp>
        <p:nvSpPr>
          <p:cNvPr id="15371" name="Text Box 16"/>
          <p:cNvSpPr txBox="1">
            <a:spLocks noChangeArrowheads="1"/>
          </p:cNvSpPr>
          <p:nvPr/>
        </p:nvSpPr>
        <p:spPr bwMode="auto">
          <a:xfrm>
            <a:off x="130175" y="3500438"/>
            <a:ext cx="11842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source</a:t>
            </a:r>
          </a:p>
        </p:txBody>
      </p:sp>
      <p:sp>
        <p:nvSpPr>
          <p:cNvPr id="15373" name="Text Box 18"/>
          <p:cNvSpPr txBox="1">
            <a:spLocks noChangeArrowheads="1"/>
          </p:cNvSpPr>
          <p:nvPr/>
        </p:nvSpPr>
        <p:spPr bwMode="auto">
          <a:xfrm>
            <a:off x="179388" y="1700213"/>
            <a:ext cx="13922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novatrice</a:t>
            </a:r>
          </a:p>
        </p:txBody>
      </p:sp>
      <p:sp>
        <p:nvSpPr>
          <p:cNvPr id="46089" name="Text Box 12"/>
          <p:cNvSpPr txBox="1">
            <a:spLocks noChangeArrowheads="1"/>
          </p:cNvSpPr>
          <p:nvPr/>
        </p:nvSpPr>
        <p:spPr bwMode="auto">
          <a:xfrm>
            <a:off x="4067175" y="6092825"/>
            <a:ext cx="3744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fr-FR" sz="1000">
                <a:latin typeface="Calibri" charset="0"/>
              </a:rPr>
              <a:t>Source </a:t>
            </a:r>
            <a:r>
              <a:rPr lang="nl-NL" sz="1000">
                <a:latin typeface="Calibri" charset="0"/>
              </a:rPr>
              <a:t>http://www.citroen.fr/concept-car/citroen-cactus/</a:t>
            </a:r>
            <a:r>
              <a:rPr lang="fr-FR" sz="1000">
                <a:latin typeface="Calibri" charset="0"/>
              </a:rPr>
              <a:t>:</a:t>
            </a:r>
          </a:p>
        </p:txBody>
      </p:sp>
      <p:sp>
        <p:nvSpPr>
          <p:cNvPr id="46090" name="ZoneTexte 1"/>
          <p:cNvSpPr txBox="1">
            <a:spLocks noChangeArrowheads="1"/>
          </p:cNvSpPr>
          <p:nvPr/>
        </p:nvSpPr>
        <p:spPr bwMode="auto">
          <a:xfrm>
            <a:off x="4067175" y="4005263"/>
            <a:ext cx="45370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fr-FR" sz="1800"/>
              <a:t>Le nouveau concept  </a:t>
            </a:r>
            <a:r>
              <a:rPr lang="fr-FR" sz="1800" b="1"/>
              <a:t>Citroën Cactus</a:t>
            </a:r>
            <a:r>
              <a:rPr lang="fr-FR" sz="1800"/>
              <a:t> est doté d'un design pur et fonctionnel avec des technologies astucieuses et faciles à vivre, comme par exemple les protections de la carrosserie intégrées principalement sur les portières du véhicule.</a:t>
            </a:r>
            <a:endParaRPr lang="fr-FR" sz="1800">
              <a:latin typeface="Calibri" charset="0"/>
            </a:endParaRPr>
          </a:p>
        </p:txBody>
      </p:sp>
    </p:spTree>
    <p:extLst>
      <p:ext uri="{BB962C8B-B14F-4D97-AF65-F5344CB8AC3E}">
        <p14:creationId xmlns:p14="http://schemas.microsoft.com/office/powerpoint/2010/main" val="26577254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0AD053-268D-1142-B96B-B6E1124B6685}" type="slidenum">
              <a:rPr lang="fr-FR" sz="1200">
                <a:solidFill>
                  <a:srgbClr val="898989"/>
                </a:solidFill>
                <a:latin typeface="Calibri" charset="0"/>
              </a:rPr>
              <a:pPr eaLnBrk="1" hangingPunct="1"/>
              <a:t>5</a:t>
            </a:fld>
            <a:endParaRPr lang="fr-FR" sz="1200">
              <a:solidFill>
                <a:srgbClr val="898989"/>
              </a:solidFill>
              <a:latin typeface="Calibri" charset="0"/>
            </a:endParaRPr>
          </a:p>
        </p:txBody>
      </p:sp>
      <p:sp>
        <p:nvSpPr>
          <p:cNvPr id="4" name="Rectangle à coins arrondis 3"/>
          <p:cNvSpPr>
            <a:spLocks noChangeArrowheads="1"/>
          </p:cNvSpPr>
          <p:nvPr/>
        </p:nvSpPr>
        <p:spPr bwMode="auto">
          <a:xfrm>
            <a:off x="107950" y="115888"/>
            <a:ext cx="8928100" cy="576262"/>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a:defRPr/>
            </a:pPr>
            <a:r>
              <a:rPr lang="fr-FR">
                <a:solidFill>
                  <a:srgbClr val="000000"/>
                </a:solidFill>
                <a:latin typeface="Calibri" charset="0"/>
              </a:rPr>
              <a:t>Domaine Produit – Tendance marketing</a:t>
            </a:r>
          </a:p>
        </p:txBody>
      </p:sp>
      <p:sp>
        <p:nvSpPr>
          <p:cNvPr id="6" name="Rectangle à coins arrondis 5"/>
          <p:cNvSpPr/>
          <p:nvPr/>
        </p:nvSpPr>
        <p:spPr>
          <a:xfrm>
            <a:off x="107950" y="1589088"/>
            <a:ext cx="8928100" cy="1800225"/>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just">
              <a:defRPr/>
            </a:pPr>
            <a:r>
              <a:rPr lang="fr-FR" altLang="ja-JP">
                <a:solidFill>
                  <a:srgbClr val="000000"/>
                </a:solidFill>
                <a:latin typeface="Times New Roman" charset="0"/>
                <a:ea typeface="ＭＳ Ｐゴシック" charset="0"/>
                <a:cs typeface="Times New Roman" charset="0"/>
              </a:rPr>
              <a:t>Le concept « Selfie » est vite devenu commerciale, en effet certaines marques utilisent des stars pour promouvoir leurs entreprises grâce à une photo prise par les stars elles-mêmes. C’est le cas de la compagnie Turkish Airlines qui a réalisé une vidéo avec le célèbre footballeur Lionel Messi, cette vidéo a bien évidemment fait le tour de la planète.</a:t>
            </a:r>
            <a:endParaRPr lang="fr-FR">
              <a:solidFill>
                <a:srgbClr val="000000"/>
              </a:solidFill>
              <a:latin typeface="Times New Roman" charset="0"/>
              <a:ea typeface="ＭＳ Ｐゴシック" charset="0"/>
              <a:cs typeface="Times New Roman" charset="0"/>
            </a:endParaRPr>
          </a:p>
        </p:txBody>
      </p:sp>
      <p:sp>
        <p:nvSpPr>
          <p:cNvPr id="9" name="Rectangle à coins arrondis 8"/>
          <p:cNvSpPr/>
          <p:nvPr/>
        </p:nvSpPr>
        <p:spPr>
          <a:xfrm>
            <a:off x="107950" y="3509963"/>
            <a:ext cx="8928100" cy="3232150"/>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solidFill>
                <a:srgbClr val="000000"/>
              </a:solidFill>
            </a:endParaRPr>
          </a:p>
        </p:txBody>
      </p:sp>
      <p:pic>
        <p:nvPicPr>
          <p:cNvPr id="4710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4076700"/>
            <a:ext cx="327818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8"/>
          <p:cNvSpPr txBox="1">
            <a:spLocks noChangeArrowheads="1"/>
          </p:cNvSpPr>
          <p:nvPr/>
        </p:nvSpPr>
        <p:spPr bwMode="auto">
          <a:xfrm>
            <a:off x="3348038" y="6453188"/>
            <a:ext cx="5473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spcBef>
                <a:spcPct val="50000"/>
              </a:spcBef>
              <a:defRPr/>
            </a:pPr>
            <a:r>
              <a:rPr lang="fr-FR" sz="1000" dirty="0">
                <a:latin typeface="Calibri" charset="0"/>
                <a:cs typeface="+mn-cs"/>
              </a:rPr>
              <a:t>Source</a:t>
            </a:r>
            <a:r>
              <a:rPr lang="fr-FR" sz="1000" dirty="0" smtClean="0">
                <a:latin typeface="Calibri" charset="0"/>
                <a:cs typeface="+mn-cs"/>
              </a:rPr>
              <a:t>: http</a:t>
            </a:r>
            <a:r>
              <a:rPr lang="fr-FR" sz="1000" dirty="0">
                <a:latin typeface="Calibri" charset="0"/>
                <a:cs typeface="+mn-cs"/>
              </a:rPr>
              <a:t>://</a:t>
            </a:r>
            <a:r>
              <a:rPr lang="fr-FR" sz="1000" dirty="0" err="1">
                <a:latin typeface="Calibri" charset="0"/>
                <a:cs typeface="+mn-cs"/>
              </a:rPr>
              <a:t>veilletourisme.ca</a:t>
            </a:r>
            <a:r>
              <a:rPr lang="fr-FR" sz="1000" dirty="0">
                <a:latin typeface="Calibri" charset="0"/>
                <a:cs typeface="+mn-cs"/>
              </a:rPr>
              <a:t>/2014/03/18/le-</a:t>
            </a:r>
            <a:r>
              <a:rPr lang="fr-FR" sz="1000" dirty="0" err="1">
                <a:latin typeface="Calibri" charset="0"/>
                <a:cs typeface="+mn-cs"/>
              </a:rPr>
              <a:t>selfie</a:t>
            </a:r>
            <a:r>
              <a:rPr lang="fr-FR" sz="1000" dirty="0">
                <a:latin typeface="Calibri" charset="0"/>
                <a:cs typeface="+mn-cs"/>
              </a:rPr>
              <a:t>-dans-un-cadre-marketing/ </a:t>
            </a:r>
            <a:endParaRPr lang="fr-FR" sz="1000" dirty="0" smtClean="0">
              <a:latin typeface="Calibri" charset="0"/>
              <a:cs typeface="+mn-cs"/>
            </a:endParaRPr>
          </a:p>
        </p:txBody>
      </p:sp>
      <p:sp>
        <p:nvSpPr>
          <p:cNvPr id="5" name="Rectangle à coins arrondis 4"/>
          <p:cNvSpPr>
            <a:spLocks noChangeArrowheads="1"/>
          </p:cNvSpPr>
          <p:nvPr/>
        </p:nvSpPr>
        <p:spPr bwMode="auto">
          <a:xfrm>
            <a:off x="107950" y="831850"/>
            <a:ext cx="8928100" cy="574675"/>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anchor="ctr"/>
          <a:lstStyle/>
          <a:p>
            <a:pPr algn="ctr">
              <a:defRPr/>
            </a:pPr>
            <a:r>
              <a:rPr lang="fr-FR" dirty="0">
                <a:solidFill>
                  <a:srgbClr val="000000"/>
                </a:solidFill>
              </a:rPr>
              <a:t>Le </a:t>
            </a:r>
            <a:r>
              <a:rPr lang="fr-FR" dirty="0" err="1">
                <a:solidFill>
                  <a:srgbClr val="000000"/>
                </a:solidFill>
              </a:rPr>
              <a:t>Selfie</a:t>
            </a:r>
            <a:endParaRPr lang="fr-FR" dirty="0">
              <a:solidFill>
                <a:srgbClr val="000000"/>
              </a:solidFill>
            </a:endParaRPr>
          </a:p>
        </p:txBody>
      </p:sp>
      <p:sp>
        <p:nvSpPr>
          <p:cNvPr id="16395" name="Text Box 15"/>
          <p:cNvSpPr txBox="1">
            <a:spLocks noChangeArrowheads="1"/>
          </p:cNvSpPr>
          <p:nvPr/>
        </p:nvSpPr>
        <p:spPr bwMode="auto">
          <a:xfrm>
            <a:off x="250825" y="3573463"/>
            <a:ext cx="11858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source</a:t>
            </a:r>
          </a:p>
        </p:txBody>
      </p:sp>
      <p:sp>
        <p:nvSpPr>
          <p:cNvPr id="16397" name="Text Box 17"/>
          <p:cNvSpPr txBox="1">
            <a:spLocks noChangeArrowheads="1"/>
          </p:cNvSpPr>
          <p:nvPr/>
        </p:nvSpPr>
        <p:spPr bwMode="auto">
          <a:xfrm>
            <a:off x="250825" y="1700213"/>
            <a:ext cx="13922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novatrice</a:t>
            </a:r>
          </a:p>
        </p:txBody>
      </p:sp>
      <p:sp>
        <p:nvSpPr>
          <p:cNvPr id="16398" name="Text Box 18"/>
          <p:cNvSpPr txBox="1">
            <a:spLocks noChangeArrowheads="1"/>
          </p:cNvSpPr>
          <p:nvPr/>
        </p:nvSpPr>
        <p:spPr bwMode="auto">
          <a:xfrm>
            <a:off x="3635375" y="3860800"/>
            <a:ext cx="540067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just">
              <a:defRPr/>
            </a:pPr>
            <a:r>
              <a:rPr lang="fr-FR" smtClean="0">
                <a:latin typeface="Times New Roman" charset="0"/>
                <a:cs typeface="Times New Roman" charset="0"/>
              </a:rPr>
              <a:t>Désigné «mot de l’année» en 2013 par les dictionnaires Oxford, le selfie est désormais pris d’assaut par les marques à des fins promotionnelles. Les campagnes marketing centrées sur ces autoportraits numériques se multiplient à un rythme époustouflant. De janvier à décembre 2013, le nombre d’initiatives mettant en vedette des selfies est passé de 13 à 207 sur Facebook, et de 252 à 780 sur Twitter.</a:t>
            </a:r>
          </a:p>
        </p:txBody>
      </p:sp>
    </p:spTree>
    <p:extLst>
      <p:ext uri="{BB962C8B-B14F-4D97-AF65-F5344CB8AC3E}">
        <p14:creationId xmlns:p14="http://schemas.microsoft.com/office/powerpoint/2010/main" val="39201480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BF3151-3493-144F-8B7C-32FBD95838D0}" type="slidenum">
              <a:rPr lang="fr-FR" sz="1200">
                <a:solidFill>
                  <a:srgbClr val="898989"/>
                </a:solidFill>
                <a:latin typeface="Calibri" charset="0"/>
              </a:rPr>
              <a:pPr eaLnBrk="1" hangingPunct="1"/>
              <a:t>6</a:t>
            </a:fld>
            <a:endParaRPr lang="fr-FR" sz="1200">
              <a:solidFill>
                <a:srgbClr val="898989"/>
              </a:solidFill>
              <a:latin typeface="Calibri" charset="0"/>
            </a:endParaRPr>
          </a:p>
        </p:txBody>
      </p:sp>
      <p:sp>
        <p:nvSpPr>
          <p:cNvPr id="5" name="Rectangle à coins arrondis 4"/>
          <p:cNvSpPr>
            <a:spLocks noChangeArrowheads="1"/>
          </p:cNvSpPr>
          <p:nvPr/>
        </p:nvSpPr>
        <p:spPr bwMode="auto">
          <a:xfrm>
            <a:off x="107950" y="831850"/>
            <a:ext cx="8928100" cy="574675"/>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anchor="ctr"/>
          <a:lstStyle/>
          <a:p>
            <a:pPr algn="ctr">
              <a:defRPr/>
            </a:pPr>
            <a:r>
              <a:rPr lang="fr-FR" dirty="0">
                <a:solidFill>
                  <a:srgbClr val="000000"/>
                </a:solidFill>
                <a:latin typeface="Calibri" charset="0"/>
              </a:rPr>
              <a:t>H&amp;M reprend vos vêtements</a:t>
            </a:r>
          </a:p>
        </p:txBody>
      </p:sp>
      <p:sp>
        <p:nvSpPr>
          <p:cNvPr id="6" name="Rectangle à coins arrondis 5"/>
          <p:cNvSpPr/>
          <p:nvPr/>
        </p:nvSpPr>
        <p:spPr>
          <a:xfrm>
            <a:off x="107950" y="1589088"/>
            <a:ext cx="8928100" cy="1800225"/>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just">
              <a:defRPr/>
            </a:pPr>
            <a:r>
              <a:rPr lang="fr-FR">
                <a:solidFill>
                  <a:srgbClr val="000000"/>
                </a:solidFill>
                <a:latin typeface="Times New Roman" charset="0"/>
                <a:ea typeface="ＭＳ Ｐゴシック" charset="0"/>
                <a:cs typeface="Times New Roman" charset="0"/>
              </a:rPr>
              <a:t>L</a:t>
            </a:r>
            <a:r>
              <a:rPr lang="ja-JP" altLang="fr-FR">
                <a:solidFill>
                  <a:srgbClr val="000000"/>
                </a:solidFill>
                <a:latin typeface="Times New Roman" charset="0"/>
                <a:ea typeface="ＭＳ Ｐゴシック" charset="0"/>
                <a:cs typeface="Times New Roman" charset="0"/>
              </a:rPr>
              <a:t>’</a:t>
            </a:r>
            <a:r>
              <a:rPr lang="fr-FR" altLang="ja-JP">
                <a:solidFill>
                  <a:srgbClr val="000000"/>
                </a:solidFill>
                <a:latin typeface="Times New Roman" charset="0"/>
                <a:ea typeface="ＭＳ Ｐゴシック" charset="0"/>
                <a:cs typeface="Times New Roman" charset="0"/>
              </a:rPr>
              <a:t>innovation qu</a:t>
            </a:r>
            <a:r>
              <a:rPr lang="ja-JP" altLang="fr-FR">
                <a:solidFill>
                  <a:srgbClr val="000000"/>
                </a:solidFill>
                <a:latin typeface="Times New Roman" charset="0"/>
                <a:ea typeface="ＭＳ Ｐゴシック" charset="0"/>
                <a:cs typeface="Times New Roman" charset="0"/>
              </a:rPr>
              <a:t>’</a:t>
            </a:r>
            <a:r>
              <a:rPr lang="fr-FR" altLang="ja-JP">
                <a:solidFill>
                  <a:srgbClr val="000000"/>
                </a:solidFill>
                <a:latin typeface="Times New Roman" charset="0"/>
                <a:ea typeface="ＭＳ Ｐゴシック" charset="0"/>
                <a:cs typeface="Times New Roman" charset="0"/>
              </a:rPr>
              <a:t>apporte ce service associé consiste à pousser les clients à renouveler leurs collections de vêtements. Cela permet à la marque de recycler les vêtement tout en fidélisant les clients.</a:t>
            </a:r>
            <a:endParaRPr lang="fr-FR">
              <a:solidFill>
                <a:srgbClr val="000000"/>
              </a:solidFill>
              <a:latin typeface="Times New Roman" charset="0"/>
              <a:ea typeface="ＭＳ Ｐゴシック" charset="0"/>
              <a:cs typeface="Times New Roman" charset="0"/>
            </a:endParaRPr>
          </a:p>
        </p:txBody>
      </p:sp>
      <p:sp>
        <p:nvSpPr>
          <p:cNvPr id="9" name="Rectangle à coins arrondis 8"/>
          <p:cNvSpPr/>
          <p:nvPr/>
        </p:nvSpPr>
        <p:spPr>
          <a:xfrm>
            <a:off x="107950" y="3509963"/>
            <a:ext cx="8928100" cy="3232150"/>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solidFill>
                <a:srgbClr val="000000"/>
              </a:solidFill>
            </a:endParaRPr>
          </a:p>
        </p:txBody>
      </p:sp>
      <p:sp>
        <p:nvSpPr>
          <p:cNvPr id="7" name="Rectangle à coins arrondis 6"/>
          <p:cNvSpPr/>
          <p:nvPr/>
        </p:nvSpPr>
        <p:spPr>
          <a:xfrm>
            <a:off x="107950" y="115888"/>
            <a:ext cx="8928100" cy="576262"/>
          </a:xfrm>
          <a:prstGeom prst="roundRect">
            <a:avLst/>
          </a:prstGeom>
          <a:gradFill>
            <a:gsLst>
              <a:gs pos="0">
                <a:srgbClr val="E660D3"/>
              </a:gs>
              <a:gs pos="50000">
                <a:srgbClr val="EDC3E8"/>
              </a:gs>
              <a:gs pos="100000">
                <a:srgbClr val="F9DDF4"/>
              </a:gs>
            </a:gsLst>
            <a:lin ang="5400000" scaled="0"/>
          </a:gradFill>
          <a:ln w="9525">
            <a:solidFill>
              <a:srgbClr val="D521BB"/>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fr-FR">
                <a:solidFill>
                  <a:srgbClr val="000000"/>
                </a:solidFill>
                <a:latin typeface="Calibri" charset="0"/>
                <a:ea typeface="ＭＳ Ｐゴシック" charset="0"/>
                <a:cs typeface="ＭＳ Ｐゴシック" charset="0"/>
              </a:rPr>
              <a:t>Domaine métaproduit – Service associé</a:t>
            </a:r>
          </a:p>
        </p:txBody>
      </p:sp>
      <p:pic>
        <p:nvPicPr>
          <p:cNvPr id="48134"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438" y="4044950"/>
            <a:ext cx="3365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8"/>
          <p:cNvSpPr txBox="1">
            <a:spLocks noChangeArrowheads="1"/>
          </p:cNvSpPr>
          <p:nvPr/>
        </p:nvSpPr>
        <p:spPr bwMode="auto">
          <a:xfrm>
            <a:off x="212725" y="6505575"/>
            <a:ext cx="8931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spcBef>
                <a:spcPct val="50000"/>
              </a:spcBef>
              <a:defRPr/>
            </a:pPr>
            <a:r>
              <a:rPr lang="fr-FR" sz="1000" dirty="0" smtClean="0">
                <a:cs typeface="+mn-cs"/>
              </a:rPr>
              <a:t>Source </a:t>
            </a:r>
            <a:r>
              <a:rPr lang="fr-FR" sz="1000" dirty="0">
                <a:cs typeface="+mn-cs"/>
              </a:rPr>
              <a:t>http://</a:t>
            </a:r>
            <a:r>
              <a:rPr lang="fr-FR" sz="1000" dirty="0" err="1">
                <a:cs typeface="+mn-cs"/>
              </a:rPr>
              <a:t>www.evous.fr</a:t>
            </a:r>
            <a:r>
              <a:rPr lang="fr-FR" sz="1000" dirty="0">
                <a:cs typeface="+mn-cs"/>
              </a:rPr>
              <a:t>/Collecte-de-vetements-chez-H-M-contre-bons-d-achat,1181499.html:</a:t>
            </a:r>
            <a:endParaRPr lang="fr-FR" sz="1000" dirty="0" smtClean="0">
              <a:cs typeface="+mn-cs"/>
            </a:endParaRPr>
          </a:p>
        </p:txBody>
      </p:sp>
      <p:sp>
        <p:nvSpPr>
          <p:cNvPr id="17419" name="Text Box 11"/>
          <p:cNvSpPr txBox="1">
            <a:spLocks noChangeArrowheads="1"/>
          </p:cNvSpPr>
          <p:nvPr/>
        </p:nvSpPr>
        <p:spPr bwMode="auto">
          <a:xfrm>
            <a:off x="130175" y="3500438"/>
            <a:ext cx="11842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source</a:t>
            </a:r>
          </a:p>
        </p:txBody>
      </p:sp>
      <p:sp>
        <p:nvSpPr>
          <p:cNvPr id="17420" name="Line 12"/>
          <p:cNvSpPr>
            <a:spLocks noChangeShapeType="1"/>
          </p:cNvSpPr>
          <p:nvPr/>
        </p:nvSpPr>
        <p:spPr bwMode="auto">
          <a:xfrm>
            <a:off x="106363" y="3787775"/>
            <a:ext cx="1081087" cy="1588"/>
          </a:xfrm>
          <a:prstGeom prst="line">
            <a:avLst/>
          </a:prstGeom>
          <a:noFill/>
          <a:ln w="1905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fr-FR"/>
          </a:p>
        </p:txBody>
      </p:sp>
      <p:sp>
        <p:nvSpPr>
          <p:cNvPr id="17421" name="Text Box 13"/>
          <p:cNvSpPr txBox="1">
            <a:spLocks noChangeArrowheads="1"/>
          </p:cNvSpPr>
          <p:nvPr/>
        </p:nvSpPr>
        <p:spPr bwMode="auto">
          <a:xfrm>
            <a:off x="179388" y="1700213"/>
            <a:ext cx="13922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novatrice</a:t>
            </a:r>
          </a:p>
        </p:txBody>
      </p:sp>
      <p:sp>
        <p:nvSpPr>
          <p:cNvPr id="17422" name="Text Box 14"/>
          <p:cNvSpPr txBox="1">
            <a:spLocks noChangeArrowheads="1"/>
          </p:cNvSpPr>
          <p:nvPr/>
        </p:nvSpPr>
        <p:spPr bwMode="auto">
          <a:xfrm>
            <a:off x="3492500" y="3644900"/>
            <a:ext cx="554355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fr-FR" sz="1800">
                <a:latin typeface="Times New Roman" charset="0"/>
                <a:cs typeface="Times New Roman" charset="0"/>
              </a:rPr>
              <a:t>Depuis le 21 février 2013, plusieurs boutiques françaises d’H&amp;M sont en phase de test d’une opération de recyclage : la fameuse enseigne suédoise de prêt-à-porter lance un système de collecte de vieux vêtements, afin d’éviter le gaspillage textile. Les clients peuvent ainsi rapporter des sacs de vêtements, de toutes les marques et dans n’importe quel état. Pour un sac d’au moins trois vêtements rapporté, on repart avec un bon d’achat de 5 euros chez H&amp;M (pour 30 euros d’achat), dans la limite de deux sacs par jour.</a:t>
            </a:r>
          </a:p>
        </p:txBody>
      </p:sp>
    </p:spTree>
    <p:extLst>
      <p:ext uri="{BB962C8B-B14F-4D97-AF65-F5344CB8AC3E}">
        <p14:creationId xmlns:p14="http://schemas.microsoft.com/office/powerpoint/2010/main" val="16745224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FC4916-4DD1-314E-8B68-415C0EB02B8F}" type="slidenum">
              <a:rPr lang="fr-FR" sz="1200">
                <a:solidFill>
                  <a:srgbClr val="898989"/>
                </a:solidFill>
                <a:latin typeface="Calibri" charset="0"/>
              </a:rPr>
              <a:pPr eaLnBrk="1" hangingPunct="1"/>
              <a:t>7</a:t>
            </a:fld>
            <a:endParaRPr lang="fr-FR" sz="1200">
              <a:solidFill>
                <a:srgbClr val="898989"/>
              </a:solidFill>
              <a:latin typeface="Calibri" charset="0"/>
            </a:endParaRPr>
          </a:p>
        </p:txBody>
      </p:sp>
      <p:sp>
        <p:nvSpPr>
          <p:cNvPr id="6" name="Rectangle à coins arrondis 5"/>
          <p:cNvSpPr/>
          <p:nvPr/>
        </p:nvSpPr>
        <p:spPr>
          <a:xfrm>
            <a:off x="107950" y="1589088"/>
            <a:ext cx="8928100" cy="1800225"/>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just">
              <a:defRPr/>
            </a:pPr>
            <a:r>
              <a:rPr lang="fr-FR">
                <a:solidFill>
                  <a:srgbClr val="000000"/>
                </a:solidFill>
                <a:latin typeface="Times New Roman" charset="0"/>
                <a:ea typeface="ＭＳ Ｐゴシック" charset="0"/>
                <a:cs typeface="Times New Roman" charset="0"/>
              </a:rPr>
              <a:t>L’idée forte est de développer tout une gamme de produits complémentaires qui permettent de répondre à n’importe quel besoin concernant la vidéo en milieu extrême.</a:t>
            </a:r>
          </a:p>
        </p:txBody>
      </p:sp>
      <p:sp>
        <p:nvSpPr>
          <p:cNvPr id="9" name="Rectangle à coins arrondis 8"/>
          <p:cNvSpPr/>
          <p:nvPr/>
        </p:nvSpPr>
        <p:spPr>
          <a:xfrm>
            <a:off x="107950" y="3509963"/>
            <a:ext cx="8928100" cy="3232150"/>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solidFill>
                <a:srgbClr val="000000"/>
              </a:solidFill>
            </a:endParaRPr>
          </a:p>
        </p:txBody>
      </p:sp>
      <p:sp>
        <p:nvSpPr>
          <p:cNvPr id="7" name="Rectangle à coins arrondis 6"/>
          <p:cNvSpPr/>
          <p:nvPr/>
        </p:nvSpPr>
        <p:spPr>
          <a:xfrm>
            <a:off x="107950" y="115888"/>
            <a:ext cx="8928100" cy="576262"/>
          </a:xfrm>
          <a:prstGeom prst="roundRect">
            <a:avLst/>
          </a:prstGeom>
          <a:gradFill>
            <a:gsLst>
              <a:gs pos="0">
                <a:srgbClr val="E660D3"/>
              </a:gs>
              <a:gs pos="50000">
                <a:srgbClr val="EDC3E8"/>
              </a:gs>
              <a:gs pos="100000">
                <a:srgbClr val="F9DDF4"/>
              </a:gs>
            </a:gsLst>
            <a:lin ang="5400000" scaled="0"/>
          </a:gradFill>
          <a:ln w="9525">
            <a:solidFill>
              <a:srgbClr val="D521BB"/>
            </a:solidFill>
          </a:ln>
        </p:spPr>
        <p:style>
          <a:lnRef idx="2">
            <a:schemeClr val="accent1"/>
          </a:lnRef>
          <a:fillRef idx="1">
            <a:schemeClr val="lt1"/>
          </a:fillRef>
          <a:effectRef idx="0">
            <a:schemeClr val="accent1"/>
          </a:effectRef>
          <a:fontRef idx="minor">
            <a:schemeClr val="dk1"/>
          </a:fontRef>
        </p:style>
        <p:txBody>
          <a:bodyPr anchor="ctr"/>
          <a:lstStyle/>
          <a:p>
            <a:pPr>
              <a:defRPr/>
            </a:pPr>
            <a:r>
              <a:rPr lang="fr-FR">
                <a:solidFill>
                  <a:srgbClr val="000000"/>
                </a:solidFill>
                <a:latin typeface="Calibri" charset="0"/>
                <a:ea typeface="ＭＳ Ｐゴシック" charset="0"/>
                <a:cs typeface="ＭＳ Ｐゴシック" charset="0"/>
              </a:rPr>
              <a:t>Domaine métaproduit – Offre globale, produit complémentaire ou support</a:t>
            </a:r>
          </a:p>
        </p:txBody>
      </p:sp>
      <p:sp>
        <p:nvSpPr>
          <p:cNvPr id="18440" name="Text Box 10"/>
          <p:cNvSpPr txBox="1">
            <a:spLocks noChangeArrowheads="1"/>
          </p:cNvSpPr>
          <p:nvPr/>
        </p:nvSpPr>
        <p:spPr bwMode="auto">
          <a:xfrm>
            <a:off x="130175" y="3500438"/>
            <a:ext cx="11842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source</a:t>
            </a:r>
          </a:p>
        </p:txBody>
      </p:sp>
      <p:sp>
        <p:nvSpPr>
          <p:cNvPr id="18442" name="Text Box 12"/>
          <p:cNvSpPr txBox="1">
            <a:spLocks noChangeArrowheads="1"/>
          </p:cNvSpPr>
          <p:nvPr/>
        </p:nvSpPr>
        <p:spPr bwMode="auto">
          <a:xfrm>
            <a:off x="179388" y="1700213"/>
            <a:ext cx="13922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novatrice</a:t>
            </a:r>
          </a:p>
        </p:txBody>
      </p:sp>
      <p:sp>
        <p:nvSpPr>
          <p:cNvPr id="5" name="Rectangle à coins arrondis 4"/>
          <p:cNvSpPr>
            <a:spLocks noChangeArrowheads="1"/>
          </p:cNvSpPr>
          <p:nvPr/>
        </p:nvSpPr>
        <p:spPr bwMode="auto">
          <a:xfrm>
            <a:off x="107950" y="831850"/>
            <a:ext cx="8928100" cy="574675"/>
          </a:xfrm>
          <a:prstGeom prst="roundRect">
            <a:avLst>
              <a:gd name="adj" fmla="val 16667"/>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r>
              <a:rPr lang="fr-FR">
                <a:solidFill>
                  <a:srgbClr val="000000"/>
                </a:solidFill>
                <a:latin typeface="Calisto MT" charset="0"/>
              </a:rPr>
              <a:t>GoPro: Une multitude d’</a:t>
            </a:r>
            <a:r>
              <a:rPr lang="fr-FR" altLang="ja-JP">
                <a:solidFill>
                  <a:srgbClr val="000000"/>
                </a:solidFill>
                <a:latin typeface="Calisto MT" charset="0"/>
              </a:rPr>
              <a:t>accéssoires</a:t>
            </a:r>
            <a:endParaRPr lang="fr-FR">
              <a:solidFill>
                <a:srgbClr val="000000"/>
              </a:solidFill>
              <a:latin typeface="Calisto MT" charset="0"/>
            </a:endParaRPr>
          </a:p>
        </p:txBody>
      </p:sp>
      <p:sp>
        <p:nvSpPr>
          <p:cNvPr id="50184" name="Text Box 7"/>
          <p:cNvSpPr txBox="1">
            <a:spLocks noChangeArrowheads="1"/>
          </p:cNvSpPr>
          <p:nvPr/>
        </p:nvSpPr>
        <p:spPr bwMode="auto">
          <a:xfrm>
            <a:off x="615950" y="6524625"/>
            <a:ext cx="655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fr-FR" sz="1000">
                <a:latin typeface="Calibri" charset="0"/>
              </a:rPr>
              <a:t>Source </a:t>
            </a:r>
            <a:r>
              <a:rPr lang="pl-PL" sz="1000">
                <a:latin typeface="Calibri" charset="0"/>
              </a:rPr>
              <a:t>http://www.ldlc.com/gopro/bint000035487/</a:t>
            </a:r>
            <a:r>
              <a:rPr lang="fr-FR" sz="1000">
                <a:latin typeface="Calibri" charset="0"/>
              </a:rPr>
              <a:t>:</a:t>
            </a:r>
          </a:p>
        </p:txBody>
      </p:sp>
      <p:sp>
        <p:nvSpPr>
          <p:cNvPr id="50185" name="ZoneTexte 12"/>
          <p:cNvSpPr txBox="1">
            <a:spLocks noChangeArrowheads="1"/>
          </p:cNvSpPr>
          <p:nvPr/>
        </p:nvSpPr>
        <p:spPr bwMode="auto">
          <a:xfrm>
            <a:off x="3348038" y="4149725"/>
            <a:ext cx="52562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fr-FR" sz="1800">
                <a:latin typeface="Times New Roman" charset="0"/>
                <a:cs typeface="Times New Roman" charset="0"/>
              </a:rPr>
              <a:t>GoPro est un modèle de caméra miniature antichocs et étanche conçue par Nick Woodman. Les caméras portables embarquées de la gamme HD HERO GoPro sont les plus utilisées du marché, tant par des clients grand public que par des sportifs et des professionnels de la production de vidéos. La société qui fabrique et commercialise ces caméras a développé une gamme gigantesque d’accessoires en tout genre. </a:t>
            </a:r>
          </a:p>
        </p:txBody>
      </p:sp>
      <p:pic>
        <p:nvPicPr>
          <p:cNvPr id="50186"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522788"/>
            <a:ext cx="25209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6462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03B220-F833-AF48-A601-6441004B709C}" type="slidenum">
              <a:rPr lang="fr-FR" sz="1200">
                <a:solidFill>
                  <a:srgbClr val="898989"/>
                </a:solidFill>
                <a:latin typeface="Calibri" charset="0"/>
              </a:rPr>
              <a:pPr eaLnBrk="1" hangingPunct="1"/>
              <a:t>8</a:t>
            </a:fld>
            <a:endParaRPr lang="fr-FR" sz="1200">
              <a:solidFill>
                <a:srgbClr val="898989"/>
              </a:solidFill>
              <a:latin typeface="Calibri" charset="0"/>
            </a:endParaRPr>
          </a:p>
        </p:txBody>
      </p:sp>
      <p:sp>
        <p:nvSpPr>
          <p:cNvPr id="4" name="Rectangle à coins arrondis 3"/>
          <p:cNvSpPr/>
          <p:nvPr/>
        </p:nvSpPr>
        <p:spPr>
          <a:xfrm>
            <a:off x="107950" y="115888"/>
            <a:ext cx="8928100" cy="576262"/>
          </a:xfrm>
          <a:prstGeom prst="roundRect">
            <a:avLst/>
          </a:prstGeom>
          <a:gradFill>
            <a:gsLst>
              <a:gs pos="0">
                <a:srgbClr val="E660D3"/>
              </a:gs>
              <a:gs pos="50000">
                <a:srgbClr val="EDC3E8"/>
              </a:gs>
              <a:gs pos="100000">
                <a:srgbClr val="F9DDF4"/>
              </a:gs>
            </a:gsLst>
            <a:lin ang="5400000" scaled="0"/>
          </a:gradFill>
          <a:ln w="9525">
            <a:solidFill>
              <a:srgbClr val="D521BB"/>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fr-FR">
                <a:solidFill>
                  <a:srgbClr val="000000"/>
                </a:solidFill>
                <a:latin typeface="Calibri" charset="0"/>
                <a:ea typeface="ＭＳ Ｐゴシック" charset="0"/>
                <a:cs typeface="ＭＳ Ｐゴシック" charset="0"/>
              </a:rPr>
              <a:t>Domaine métaproduit – Packaging</a:t>
            </a:r>
          </a:p>
        </p:txBody>
      </p:sp>
      <p:sp>
        <p:nvSpPr>
          <p:cNvPr id="5" name="Rectangle à coins arrondis 4"/>
          <p:cNvSpPr>
            <a:spLocks noChangeArrowheads="1"/>
          </p:cNvSpPr>
          <p:nvPr/>
        </p:nvSpPr>
        <p:spPr bwMode="auto">
          <a:xfrm>
            <a:off x="107950" y="831850"/>
            <a:ext cx="8928100" cy="574675"/>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anchor="ctr"/>
          <a:lstStyle/>
          <a:p>
            <a:pPr algn="ctr">
              <a:defRPr/>
            </a:pPr>
            <a:r>
              <a:rPr lang="fr-FR" dirty="0">
                <a:solidFill>
                  <a:srgbClr val="000000"/>
                </a:solidFill>
                <a:latin typeface="Calibri" charset="0"/>
              </a:rPr>
              <a:t>Modification du packaging Prince de Lu</a:t>
            </a:r>
          </a:p>
        </p:txBody>
      </p:sp>
      <p:sp>
        <p:nvSpPr>
          <p:cNvPr id="6" name="Rectangle à coins arrondis 5"/>
          <p:cNvSpPr/>
          <p:nvPr/>
        </p:nvSpPr>
        <p:spPr>
          <a:xfrm>
            <a:off x="107950" y="1589088"/>
            <a:ext cx="8928100" cy="1800225"/>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just">
              <a:defRPr/>
            </a:pPr>
            <a:endParaRPr lang="fr-FR" sz="1400" dirty="0">
              <a:solidFill>
                <a:srgbClr val="000000"/>
              </a:solidFill>
              <a:latin typeface="Calibri" charset="0"/>
              <a:ea typeface="ＭＳ Ｐゴシック" charset="0"/>
              <a:cs typeface="ＭＳ Ｐゴシック" charset="0"/>
            </a:endParaRPr>
          </a:p>
        </p:txBody>
      </p:sp>
      <p:sp>
        <p:nvSpPr>
          <p:cNvPr id="9" name="Rectangle à coins arrondis 8"/>
          <p:cNvSpPr/>
          <p:nvPr/>
        </p:nvSpPr>
        <p:spPr>
          <a:xfrm>
            <a:off x="107950" y="3509963"/>
            <a:ext cx="8928100" cy="3232150"/>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solidFill>
                <a:srgbClr val="000000"/>
              </a:solidFill>
            </a:endParaRPr>
          </a:p>
        </p:txBody>
      </p:sp>
      <p:pic>
        <p:nvPicPr>
          <p:cNvPr id="5120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716338"/>
            <a:ext cx="20843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9"/>
          <p:cNvSpPr txBox="1">
            <a:spLocks noChangeArrowheads="1"/>
          </p:cNvSpPr>
          <p:nvPr/>
        </p:nvSpPr>
        <p:spPr bwMode="auto">
          <a:xfrm>
            <a:off x="3238500" y="6415088"/>
            <a:ext cx="5905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spcBef>
                <a:spcPct val="50000"/>
              </a:spcBef>
              <a:defRPr/>
            </a:pPr>
            <a:r>
              <a:rPr lang="fr-FR" sz="1000" dirty="0">
                <a:latin typeface="Calibri" charset="0"/>
                <a:cs typeface="+mn-cs"/>
              </a:rPr>
              <a:t>http://</a:t>
            </a:r>
            <a:r>
              <a:rPr lang="fr-FR" sz="1000" dirty="0" err="1">
                <a:latin typeface="Calibri" charset="0"/>
                <a:cs typeface="+mn-cs"/>
              </a:rPr>
              <a:t>foodly.fr</a:t>
            </a:r>
            <a:r>
              <a:rPr lang="fr-FR" sz="1000" dirty="0">
                <a:latin typeface="Calibri" charset="0"/>
                <a:cs typeface="+mn-cs"/>
              </a:rPr>
              <a:t>/un-nouveau-packaging-pour-prince-de-lu/</a:t>
            </a:r>
            <a:endParaRPr lang="fr-FR" sz="1000" dirty="0" smtClean="0">
              <a:latin typeface="Calibri" charset="0"/>
              <a:cs typeface="+mn-cs"/>
            </a:endParaRPr>
          </a:p>
        </p:txBody>
      </p:sp>
      <p:sp>
        <p:nvSpPr>
          <p:cNvPr id="19467" name="Text Box 12"/>
          <p:cNvSpPr txBox="1">
            <a:spLocks noChangeArrowheads="1"/>
          </p:cNvSpPr>
          <p:nvPr/>
        </p:nvSpPr>
        <p:spPr bwMode="auto">
          <a:xfrm>
            <a:off x="130175" y="3500438"/>
            <a:ext cx="11842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source</a:t>
            </a:r>
          </a:p>
        </p:txBody>
      </p:sp>
      <p:sp>
        <p:nvSpPr>
          <p:cNvPr id="19469" name="Text Box 14"/>
          <p:cNvSpPr txBox="1">
            <a:spLocks noChangeArrowheads="1"/>
          </p:cNvSpPr>
          <p:nvPr/>
        </p:nvSpPr>
        <p:spPr bwMode="auto">
          <a:xfrm>
            <a:off x="179388" y="1773238"/>
            <a:ext cx="13922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novatrice</a:t>
            </a:r>
          </a:p>
        </p:txBody>
      </p:sp>
      <p:sp>
        <p:nvSpPr>
          <p:cNvPr id="19470" name="Text Box 15"/>
          <p:cNvSpPr txBox="1">
            <a:spLocks noChangeArrowheads="1"/>
          </p:cNvSpPr>
          <p:nvPr/>
        </p:nvSpPr>
        <p:spPr bwMode="auto">
          <a:xfrm>
            <a:off x="3635375" y="3716338"/>
            <a:ext cx="5040313"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just">
              <a:defRPr/>
            </a:pPr>
            <a:r>
              <a:rPr lang="fr-FR" sz="1600" smtClean="0">
                <a:latin typeface="Times New Roman" charset="0"/>
                <a:cs typeface="Times New Roman" charset="0"/>
              </a:rPr>
              <a:t>Depuis septembre 2013, l’emballage cylindrique se voit équipé d’un nouveau système d’ouverture / fermeture repositionnable, qui se veut plus pratique.</a:t>
            </a:r>
          </a:p>
          <a:p>
            <a:pPr algn="just">
              <a:defRPr/>
            </a:pPr>
            <a:r>
              <a:rPr lang="fr-FR" sz="1600" smtClean="0">
                <a:latin typeface="Times New Roman" charset="0"/>
                <a:cs typeface="Times New Roman" charset="0"/>
              </a:rPr>
              <a:t>Placé debout, le paquet fonctionne maintenant comme un tiroir à biscuits qui s’ouvre et se ferme grâce à une languette sur l’avant bas du paquet, avec un accès direct au produit.</a:t>
            </a:r>
          </a:p>
          <a:p>
            <a:pPr algn="just">
              <a:defRPr/>
            </a:pPr>
            <a:r>
              <a:rPr lang="fr-FR" sz="1600" smtClean="0">
                <a:latin typeface="Times New Roman" charset="0"/>
                <a:cs typeface="Times New Roman" charset="0"/>
              </a:rPr>
              <a:t>C’est une innovation majeure dans l’univers de la grande consommation, brevetée Mondelēz International.</a:t>
            </a:r>
          </a:p>
          <a:p>
            <a:pPr algn="just">
              <a:defRPr/>
            </a:pPr>
            <a:r>
              <a:rPr lang="fr-FR" sz="1600" smtClean="0">
                <a:latin typeface="Times New Roman" charset="0"/>
                <a:cs typeface="Times New Roman" charset="0"/>
              </a:rPr>
              <a:t>Seules Prince et TUC (marque du même groupe) l’utilisent.</a:t>
            </a:r>
          </a:p>
        </p:txBody>
      </p:sp>
      <p:sp>
        <p:nvSpPr>
          <p:cNvPr id="51211" name="ZoneTexte 1"/>
          <p:cNvSpPr txBox="1">
            <a:spLocks noChangeArrowheads="1"/>
          </p:cNvSpPr>
          <p:nvPr/>
        </p:nvSpPr>
        <p:spPr bwMode="auto">
          <a:xfrm>
            <a:off x="468313" y="2205038"/>
            <a:ext cx="8135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fr-FR" sz="1800">
                <a:latin typeface="Times New Roman" charset="0"/>
                <a:cs typeface="Times New Roman" charset="0"/>
              </a:rPr>
              <a:t>L’idée novatrice a été de proposer un nouveau type d’ouverture, qui permet d’attraper plus facilement les biscuits. On pourrait voir ce système s’appliquer aux autres emballages de la marque. </a:t>
            </a:r>
          </a:p>
        </p:txBody>
      </p:sp>
    </p:spTree>
    <p:extLst>
      <p:ext uri="{BB962C8B-B14F-4D97-AF65-F5344CB8AC3E}">
        <p14:creationId xmlns:p14="http://schemas.microsoft.com/office/powerpoint/2010/main" val="3094722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7B4C61-817D-684D-AD1F-3B82460832D0}" type="slidenum">
              <a:rPr lang="fr-FR" sz="1200">
                <a:solidFill>
                  <a:srgbClr val="898989"/>
                </a:solidFill>
                <a:latin typeface="Calibri" charset="0"/>
              </a:rPr>
              <a:pPr eaLnBrk="1" hangingPunct="1"/>
              <a:t>9</a:t>
            </a:fld>
            <a:endParaRPr lang="fr-FR" sz="1200">
              <a:solidFill>
                <a:srgbClr val="898989"/>
              </a:solidFill>
              <a:latin typeface="Calibri" charset="0"/>
            </a:endParaRPr>
          </a:p>
        </p:txBody>
      </p:sp>
      <p:sp>
        <p:nvSpPr>
          <p:cNvPr id="4" name="Rectangle à coins arrondis 3"/>
          <p:cNvSpPr/>
          <p:nvPr/>
        </p:nvSpPr>
        <p:spPr>
          <a:xfrm>
            <a:off x="107950" y="115888"/>
            <a:ext cx="8928100" cy="576262"/>
          </a:xfrm>
          <a:prstGeom prst="roundRect">
            <a:avLst/>
          </a:prstGeom>
          <a:gradFill>
            <a:gsLst>
              <a:gs pos="0">
                <a:srgbClr val="E660D3"/>
              </a:gs>
              <a:gs pos="50000">
                <a:srgbClr val="EDC3E8"/>
              </a:gs>
              <a:gs pos="100000">
                <a:srgbClr val="F9DDF4"/>
              </a:gs>
            </a:gsLst>
            <a:lin ang="5400000" scaled="0"/>
          </a:gradFill>
          <a:ln w="9525">
            <a:solidFill>
              <a:srgbClr val="D521BB"/>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fr-FR">
                <a:solidFill>
                  <a:srgbClr val="000000"/>
                </a:solidFill>
                <a:latin typeface="Calibri" charset="0"/>
                <a:ea typeface="ＭＳ Ｐゴシック" charset="0"/>
                <a:cs typeface="ＭＳ Ｐゴシック" charset="0"/>
              </a:rPr>
              <a:t>Domaine métaproduit – Designers, créateurs chefs</a:t>
            </a:r>
          </a:p>
        </p:txBody>
      </p:sp>
      <p:sp>
        <p:nvSpPr>
          <p:cNvPr id="5" name="Rectangle à coins arrondis 4"/>
          <p:cNvSpPr>
            <a:spLocks noChangeArrowheads="1"/>
          </p:cNvSpPr>
          <p:nvPr/>
        </p:nvSpPr>
        <p:spPr bwMode="auto">
          <a:xfrm>
            <a:off x="107950" y="831850"/>
            <a:ext cx="8928100" cy="574675"/>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anchor="ctr"/>
          <a:lstStyle/>
          <a:p>
            <a:pPr algn="ctr">
              <a:defRPr/>
            </a:pPr>
            <a:r>
              <a:rPr lang="fr-FR" dirty="0">
                <a:solidFill>
                  <a:srgbClr val="000000"/>
                </a:solidFill>
                <a:latin typeface="Calibri" charset="0"/>
              </a:rPr>
              <a:t>Isabel </a:t>
            </a:r>
            <a:r>
              <a:rPr lang="fr-FR" dirty="0" err="1">
                <a:solidFill>
                  <a:srgbClr val="000000"/>
                </a:solidFill>
                <a:latin typeface="Calibri" charset="0"/>
              </a:rPr>
              <a:t>Marant</a:t>
            </a:r>
            <a:r>
              <a:rPr lang="fr-FR" dirty="0">
                <a:solidFill>
                  <a:srgbClr val="000000"/>
                </a:solidFill>
                <a:latin typeface="Calibri" charset="0"/>
              </a:rPr>
              <a:t> et H&amp;M</a:t>
            </a:r>
          </a:p>
        </p:txBody>
      </p:sp>
      <p:sp>
        <p:nvSpPr>
          <p:cNvPr id="6" name="Rectangle à coins arrondis 5"/>
          <p:cNvSpPr/>
          <p:nvPr/>
        </p:nvSpPr>
        <p:spPr>
          <a:xfrm>
            <a:off x="107950" y="1589088"/>
            <a:ext cx="8928100" cy="1800225"/>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just">
              <a:defRPr/>
            </a:pPr>
            <a:r>
              <a:rPr lang="fr-FR">
                <a:solidFill>
                  <a:srgbClr val="000000"/>
                </a:solidFill>
                <a:latin typeface="Times New Roman" charset="0"/>
                <a:ea typeface="ＭＳ Ｐゴシック" charset="0"/>
                <a:cs typeface="Times New Roman" charset="0"/>
              </a:rPr>
              <a:t>L</a:t>
            </a:r>
            <a:r>
              <a:rPr lang="ja-JP" altLang="fr-FR">
                <a:solidFill>
                  <a:srgbClr val="000000"/>
                </a:solidFill>
                <a:latin typeface="Times New Roman" charset="0"/>
                <a:ea typeface="ＭＳ Ｐゴシック" charset="0"/>
                <a:cs typeface="Times New Roman" charset="0"/>
              </a:rPr>
              <a:t>’</a:t>
            </a:r>
            <a:r>
              <a:rPr lang="fr-FR" altLang="ja-JP">
                <a:solidFill>
                  <a:srgbClr val="000000"/>
                </a:solidFill>
                <a:latin typeface="Times New Roman" charset="0"/>
                <a:ea typeface="ＭＳ Ｐゴシック" charset="0"/>
                <a:cs typeface="Times New Roman" charset="0"/>
              </a:rPr>
              <a:t>idée  novatrice consiste à utiliser l</a:t>
            </a:r>
            <a:r>
              <a:rPr lang="ja-JP" altLang="fr-FR">
                <a:solidFill>
                  <a:srgbClr val="000000"/>
                </a:solidFill>
                <a:latin typeface="Times New Roman" charset="0"/>
                <a:ea typeface="ＭＳ Ｐゴシック" charset="0"/>
                <a:cs typeface="Times New Roman" charset="0"/>
              </a:rPr>
              <a:t>’</a:t>
            </a:r>
            <a:r>
              <a:rPr lang="fr-FR" altLang="ja-JP">
                <a:solidFill>
                  <a:srgbClr val="000000"/>
                </a:solidFill>
                <a:latin typeface="Times New Roman" charset="0"/>
                <a:ea typeface="ＭＳ Ｐゴシック" charset="0"/>
                <a:cs typeface="Times New Roman" charset="0"/>
              </a:rPr>
              <a:t>image de marque d</a:t>
            </a:r>
            <a:r>
              <a:rPr lang="ja-JP" altLang="fr-FR">
                <a:solidFill>
                  <a:srgbClr val="000000"/>
                </a:solidFill>
                <a:latin typeface="Times New Roman" charset="0"/>
                <a:ea typeface="ＭＳ Ｐゴシック" charset="0"/>
                <a:cs typeface="Times New Roman" charset="0"/>
              </a:rPr>
              <a:t>’</a:t>
            </a:r>
            <a:r>
              <a:rPr lang="fr-FR" altLang="ja-JP">
                <a:solidFill>
                  <a:srgbClr val="000000"/>
                </a:solidFill>
                <a:latin typeface="Times New Roman" charset="0"/>
                <a:ea typeface="ＭＳ Ｐゴシック" charset="0"/>
                <a:cs typeface="Times New Roman" charset="0"/>
              </a:rPr>
              <a:t>un créateur reconnu à l</a:t>
            </a:r>
            <a:r>
              <a:rPr lang="ja-JP" altLang="fr-FR">
                <a:solidFill>
                  <a:srgbClr val="000000"/>
                </a:solidFill>
                <a:latin typeface="Times New Roman" charset="0"/>
                <a:ea typeface="ＭＳ Ｐゴシック" charset="0"/>
                <a:cs typeface="Times New Roman" charset="0"/>
              </a:rPr>
              <a:t>’</a:t>
            </a:r>
            <a:r>
              <a:rPr lang="fr-FR" altLang="ja-JP">
                <a:solidFill>
                  <a:srgbClr val="000000"/>
                </a:solidFill>
                <a:latin typeface="Times New Roman" charset="0"/>
                <a:ea typeface="ＭＳ Ｐゴシック" charset="0"/>
                <a:cs typeface="Times New Roman" charset="0"/>
              </a:rPr>
              <a:t>international, pour valoriser rapidement les produits de la marque H&amp;M. </a:t>
            </a:r>
            <a:endParaRPr lang="fr-FR">
              <a:solidFill>
                <a:srgbClr val="000000"/>
              </a:solidFill>
              <a:latin typeface="Times New Roman" charset="0"/>
              <a:ea typeface="ＭＳ Ｐゴシック" charset="0"/>
              <a:cs typeface="Times New Roman" charset="0"/>
            </a:endParaRPr>
          </a:p>
        </p:txBody>
      </p:sp>
      <p:sp>
        <p:nvSpPr>
          <p:cNvPr id="9" name="Rectangle à coins arrondis 8"/>
          <p:cNvSpPr/>
          <p:nvPr/>
        </p:nvSpPr>
        <p:spPr>
          <a:xfrm>
            <a:off x="107950" y="3509963"/>
            <a:ext cx="8928100" cy="3232150"/>
          </a:xfrm>
          <a:prstGeom prst="roundRect">
            <a:avLst>
              <a:gd name="adj" fmla="val 7432"/>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solidFill>
                <a:srgbClr val="000000"/>
              </a:solidFill>
            </a:endParaRPr>
          </a:p>
        </p:txBody>
      </p:sp>
      <p:pic>
        <p:nvPicPr>
          <p:cNvPr id="52230"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937000"/>
            <a:ext cx="210978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10"/>
          <p:cNvSpPr txBox="1">
            <a:spLocks noChangeArrowheads="1"/>
          </p:cNvSpPr>
          <p:nvPr/>
        </p:nvSpPr>
        <p:spPr bwMode="auto">
          <a:xfrm>
            <a:off x="2555875" y="6535738"/>
            <a:ext cx="6588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spcBef>
                <a:spcPct val="50000"/>
              </a:spcBef>
              <a:defRPr/>
            </a:pPr>
            <a:r>
              <a:rPr lang="fr-FR" sz="1000" dirty="0" smtClean="0">
                <a:latin typeface="Calibri" charset="0"/>
                <a:cs typeface="+mn-cs"/>
              </a:rPr>
              <a:t>Source </a:t>
            </a:r>
            <a:r>
              <a:rPr lang="fr-FR" sz="1000" dirty="0">
                <a:latin typeface="Calibri" charset="0"/>
                <a:cs typeface="+mn-cs"/>
              </a:rPr>
              <a:t>http://</a:t>
            </a:r>
            <a:r>
              <a:rPr lang="fr-FR" sz="1000" dirty="0" err="1">
                <a:latin typeface="Calibri" charset="0"/>
                <a:cs typeface="+mn-cs"/>
              </a:rPr>
              <a:t>www.elle.fr</a:t>
            </a:r>
            <a:r>
              <a:rPr lang="fr-FR" sz="1000" dirty="0">
                <a:latin typeface="Calibri" charset="0"/>
                <a:cs typeface="+mn-cs"/>
              </a:rPr>
              <a:t>/Mode/Dossiers-mode/H-M-et-les-</a:t>
            </a:r>
            <a:r>
              <a:rPr lang="fr-FR" sz="1000" dirty="0" err="1">
                <a:latin typeface="Calibri" charset="0"/>
                <a:cs typeface="+mn-cs"/>
              </a:rPr>
              <a:t>createurs</a:t>
            </a:r>
            <a:r>
              <a:rPr lang="fr-FR" sz="1000" dirty="0">
                <a:latin typeface="Calibri" charset="0"/>
                <a:cs typeface="+mn-cs"/>
              </a:rPr>
              <a:t>-neuf-ans-de-collaborations: </a:t>
            </a:r>
            <a:endParaRPr lang="fr-FR" sz="1000" dirty="0" smtClean="0">
              <a:latin typeface="Calibri" charset="0"/>
              <a:cs typeface="+mn-cs"/>
            </a:endParaRPr>
          </a:p>
        </p:txBody>
      </p:sp>
      <p:sp>
        <p:nvSpPr>
          <p:cNvPr id="20492" name="Text Box 13"/>
          <p:cNvSpPr txBox="1">
            <a:spLocks noChangeArrowheads="1"/>
          </p:cNvSpPr>
          <p:nvPr/>
        </p:nvSpPr>
        <p:spPr bwMode="auto">
          <a:xfrm>
            <a:off x="130175" y="3500438"/>
            <a:ext cx="11842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source</a:t>
            </a:r>
          </a:p>
        </p:txBody>
      </p:sp>
      <p:sp>
        <p:nvSpPr>
          <p:cNvPr id="20494" name="Text Box 15"/>
          <p:cNvSpPr txBox="1">
            <a:spLocks noChangeArrowheads="1"/>
          </p:cNvSpPr>
          <p:nvPr/>
        </p:nvSpPr>
        <p:spPr bwMode="auto">
          <a:xfrm>
            <a:off x="179388" y="1700213"/>
            <a:ext cx="13922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spcBef>
                <a:spcPct val="0"/>
              </a:spcBef>
              <a:spcAft>
                <a:spcPct val="0"/>
              </a:spcAft>
              <a:defRPr>
                <a:solidFill>
                  <a:schemeClr val="tx1"/>
                </a:solidFill>
                <a:latin typeface="Arial" charset="0"/>
                <a:ea typeface="ＭＳ Ｐゴシック" charset="0"/>
              </a:defRPr>
            </a:lvl6pPr>
            <a:lvl7pPr marL="2971800" indent="-228600" algn="r" eaLnBrk="0" fontAlgn="base" hangingPunct="0">
              <a:spcBef>
                <a:spcPct val="0"/>
              </a:spcBef>
              <a:spcAft>
                <a:spcPct val="0"/>
              </a:spcAft>
              <a:defRPr>
                <a:solidFill>
                  <a:schemeClr val="tx1"/>
                </a:solidFill>
                <a:latin typeface="Arial" charset="0"/>
                <a:ea typeface="ＭＳ Ｐゴシック" charset="0"/>
              </a:defRPr>
            </a:lvl7pPr>
            <a:lvl8pPr marL="3429000" indent="-228600" algn="r" eaLnBrk="0" fontAlgn="base" hangingPunct="0">
              <a:spcBef>
                <a:spcPct val="0"/>
              </a:spcBef>
              <a:spcAft>
                <a:spcPct val="0"/>
              </a:spcAft>
              <a:defRPr>
                <a:solidFill>
                  <a:schemeClr val="tx1"/>
                </a:solidFill>
                <a:latin typeface="Arial" charset="0"/>
                <a:ea typeface="ＭＳ Ｐゴシック" charset="0"/>
              </a:defRPr>
            </a:lvl8pPr>
            <a:lvl9pPr marL="3886200" indent="-228600" algn="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defRPr/>
            </a:pPr>
            <a:r>
              <a:rPr lang="fr-FR" sz="1400" b="1" smtClean="0">
                <a:solidFill>
                  <a:srgbClr val="FF0000"/>
                </a:solidFill>
              </a:rPr>
              <a:t>Idée novatrice</a:t>
            </a:r>
          </a:p>
        </p:txBody>
      </p:sp>
      <p:sp>
        <p:nvSpPr>
          <p:cNvPr id="20495" name="Text Box 16"/>
          <p:cNvSpPr txBox="1">
            <a:spLocks noChangeArrowheads="1"/>
          </p:cNvSpPr>
          <p:nvPr/>
        </p:nvSpPr>
        <p:spPr bwMode="auto">
          <a:xfrm>
            <a:off x="3276600" y="4005263"/>
            <a:ext cx="5543550"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50000"/>
              </a:spcBef>
            </a:pPr>
            <a:r>
              <a:rPr lang="fr-FR" sz="1800">
                <a:latin typeface="Times New Roman" charset="0"/>
                <a:cs typeface="Times New Roman" charset="0"/>
              </a:rPr>
              <a:t>Le 12 novembre 2004, une forme de collaboration inédite voyait le jour. Karl Lagerfeld s’alliait à H&amp;M pour une « capsule », nouveau mot dans le jargon de la mode. Depuis, tous les ans, le géant suédois crée l’événement en s’associant à un créateur. Le dernier en date ? La Parisienne Isabel Marant</a:t>
            </a:r>
          </a:p>
        </p:txBody>
      </p:sp>
    </p:spTree>
    <p:extLst>
      <p:ext uri="{BB962C8B-B14F-4D97-AF65-F5344CB8AC3E}">
        <p14:creationId xmlns:p14="http://schemas.microsoft.com/office/powerpoint/2010/main" val="36565143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2009</Words>
  <Application>Microsoft Macintosh PowerPoint</Application>
  <PresentationFormat>Présentation à l'écran (4:3)</PresentationFormat>
  <Paragraphs>125</Paragraphs>
  <Slides>15</Slides>
  <Notes>1</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dc:creator>
  <cp:lastModifiedBy>Julien</cp:lastModifiedBy>
  <cp:revision>3</cp:revision>
  <dcterms:created xsi:type="dcterms:W3CDTF">2014-06-01T12:01:14Z</dcterms:created>
  <dcterms:modified xsi:type="dcterms:W3CDTF">2014-06-01T17:39:46Z</dcterms:modified>
</cp:coreProperties>
</file>