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0" r:id="rId3"/>
    <p:sldId id="261" r:id="rId4"/>
    <p:sldId id="259" r:id="rId5"/>
    <p:sldId id="257" r:id="rId6"/>
    <p:sldId id="258" r:id="rId7"/>
  </p:sldIdLst>
  <p:sldSz cx="1260157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002" y="-270"/>
      </p:cViewPr>
      <p:guideLst>
        <p:guide orient="horz" pos="2160"/>
        <p:guide pos="39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45118" y="1371601"/>
            <a:ext cx="10816352" cy="1927225"/>
          </a:xfrm>
        </p:spPr>
        <p:txBody>
          <a:bodyPr anchor="b">
            <a:noAutofit/>
          </a:bodyPr>
          <a:lstStyle>
            <a:lvl1pPr>
              <a:defRPr sz="5400" cap="all" baseline="0"/>
            </a:lvl1pPr>
          </a:lstStyle>
          <a:p>
            <a:r>
              <a:rPr lang="fr-FR" smtClean="0"/>
              <a:t>Modifiez le style du titre</a:t>
            </a:r>
            <a:endParaRPr lang="en-US" dirty="0"/>
          </a:p>
        </p:txBody>
      </p:sp>
      <p:sp>
        <p:nvSpPr>
          <p:cNvPr id="3" name="Subtitle 2"/>
          <p:cNvSpPr>
            <a:spLocks noGrp="1"/>
          </p:cNvSpPr>
          <p:nvPr>
            <p:ph type="subTitle" idx="1"/>
          </p:nvPr>
        </p:nvSpPr>
        <p:spPr>
          <a:xfrm>
            <a:off x="945118" y="3505200"/>
            <a:ext cx="8821103"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A068A18E-3211-4050-B0C1-40A1C7006CAD}" type="datetimeFigureOut">
              <a:rPr lang="fr-FR" smtClean="0"/>
              <a:t>31/05/2014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0DC581-A616-4906-8456-DF9368CA08E3}" type="slidenum">
              <a:rPr lang="fr-FR" smtClean="0"/>
              <a:t>‹N°›</a:t>
            </a:fld>
            <a:endParaRPr lang="fr-FR"/>
          </a:p>
        </p:txBody>
      </p:sp>
      <p:cxnSp>
        <p:nvCxnSpPr>
          <p:cNvPr id="8" name="Straight Connector 7"/>
          <p:cNvCxnSpPr/>
          <p:nvPr/>
        </p:nvCxnSpPr>
        <p:spPr>
          <a:xfrm>
            <a:off x="945118" y="3398520"/>
            <a:ext cx="10816352"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068A18E-3211-4050-B0C1-40A1C7006CAD}" type="datetimeFigureOut">
              <a:rPr lang="fr-FR" smtClean="0"/>
              <a:t>31/05/2014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0DC581-A616-4906-8456-DF9368CA08E3}"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6142" y="609600"/>
            <a:ext cx="2835354" cy="5867400"/>
          </a:xfrm>
        </p:spPr>
        <p:txBody>
          <a:bodyPr vert="eaVert" anchor="b"/>
          <a:lstStyle/>
          <a:p>
            <a:r>
              <a:rPr lang="fr-FR" smtClean="0"/>
              <a:t>Modifiez le style du titre</a:t>
            </a:r>
            <a:endParaRPr lang="en-US" dirty="0"/>
          </a:p>
        </p:txBody>
      </p:sp>
      <p:sp>
        <p:nvSpPr>
          <p:cNvPr id="3" name="Vertical Text Placeholder 2"/>
          <p:cNvSpPr>
            <a:spLocks noGrp="1"/>
          </p:cNvSpPr>
          <p:nvPr>
            <p:ph type="body" orient="vert" idx="1"/>
          </p:nvPr>
        </p:nvSpPr>
        <p:spPr>
          <a:xfrm>
            <a:off x="630079" y="609600"/>
            <a:ext cx="8296037" cy="5867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068A18E-3211-4050-B0C1-40A1C7006CAD}" type="datetimeFigureOut">
              <a:rPr lang="fr-FR" smtClean="0"/>
              <a:t>31/05/2014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0DC581-A616-4906-8456-DF9368CA08E3}"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068A18E-3211-4050-B0C1-40A1C7006CAD}" type="datetimeFigureOut">
              <a:rPr lang="fr-FR" smtClean="0"/>
              <a:t>31/05/2014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0DC581-A616-4906-8456-DF9368CA08E3}"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95437" y="2362201"/>
            <a:ext cx="10711339" cy="2200275"/>
          </a:xfrm>
        </p:spPr>
        <p:txBody>
          <a:bodyPr anchor="b">
            <a:normAutofit/>
          </a:bodyPr>
          <a:lstStyle>
            <a:lvl1pPr algn="l">
              <a:defRPr sz="4800" b="0" cap="all"/>
            </a:lvl1pPr>
          </a:lstStyle>
          <a:p>
            <a:r>
              <a:rPr lang="fr-FR" smtClean="0"/>
              <a:t>Modifiez le style du titre</a:t>
            </a:r>
            <a:endParaRPr lang="en-US" dirty="0"/>
          </a:p>
        </p:txBody>
      </p:sp>
      <p:sp>
        <p:nvSpPr>
          <p:cNvPr id="3" name="Text Placeholder 2"/>
          <p:cNvSpPr>
            <a:spLocks noGrp="1"/>
          </p:cNvSpPr>
          <p:nvPr>
            <p:ph type="body" idx="1"/>
          </p:nvPr>
        </p:nvSpPr>
        <p:spPr>
          <a:xfrm>
            <a:off x="995437" y="4626865"/>
            <a:ext cx="10711339"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068A18E-3211-4050-B0C1-40A1C7006CAD}" type="datetimeFigureOut">
              <a:rPr lang="fr-FR" smtClean="0"/>
              <a:t>31/05/2014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0DC581-A616-4906-8456-DF9368CA08E3}" type="slidenum">
              <a:rPr lang="fr-FR" smtClean="0"/>
              <a:t>‹N°›</a:t>
            </a:fld>
            <a:endParaRPr lang="fr-FR"/>
          </a:p>
        </p:txBody>
      </p:sp>
      <p:cxnSp>
        <p:nvCxnSpPr>
          <p:cNvPr id="7" name="Straight Connector 6"/>
          <p:cNvCxnSpPr/>
          <p:nvPr/>
        </p:nvCxnSpPr>
        <p:spPr>
          <a:xfrm>
            <a:off x="1008126" y="4599432"/>
            <a:ext cx="10816352"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630079" y="1673352"/>
            <a:ext cx="5565696"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405800" y="1673352"/>
            <a:ext cx="5565696"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068A18E-3211-4050-B0C1-40A1C7006CAD}" type="datetimeFigureOut">
              <a:rPr lang="fr-FR" smtClean="0"/>
              <a:t>31/05/2014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40DC581-A616-4906-8456-DF9368CA08E3}"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30079" y="1676400"/>
            <a:ext cx="5418677"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30079" y="2438400"/>
            <a:ext cx="541867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552819" y="1676400"/>
            <a:ext cx="5418677"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552819" y="2438400"/>
            <a:ext cx="541867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068A18E-3211-4050-B0C1-40A1C7006CAD}" type="datetimeFigureOut">
              <a:rPr lang="fr-FR" smtClean="0"/>
              <a:t>31/05/2014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40DC581-A616-4906-8456-DF9368CA08E3}" type="slidenum">
              <a:rPr lang="fr-FR" smtClean="0"/>
              <a:t>‹N°›</a:t>
            </a:fld>
            <a:endParaRPr lang="fr-FR"/>
          </a:p>
        </p:txBody>
      </p:sp>
      <p:cxnSp>
        <p:nvCxnSpPr>
          <p:cNvPr id="11" name="Straight Connector 10"/>
          <p:cNvCxnSpPr/>
          <p:nvPr/>
        </p:nvCxnSpPr>
        <p:spPr>
          <a:xfrm rot="5400000">
            <a:off x="3946755" y="4045673"/>
            <a:ext cx="4709160" cy="10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A068A18E-3211-4050-B0C1-40A1C7006CAD}" type="datetimeFigureOut">
              <a:rPr lang="fr-FR" smtClean="0"/>
              <a:t>31/05/2014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40DC581-A616-4906-8456-DF9368CA08E3}"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8A18E-3211-4050-B0C1-40A1C7006CAD}" type="datetimeFigureOut">
              <a:rPr lang="fr-FR" smtClean="0"/>
              <a:t>31/05/2014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40DC581-A616-4906-8456-DF9368CA08E3}"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30079" y="792080"/>
            <a:ext cx="2948769" cy="1261872"/>
          </a:xfrm>
        </p:spPr>
        <p:txBody>
          <a:bodyPr anchor="b">
            <a:no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095512" y="792080"/>
            <a:ext cx="7875984"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30080" y="2130553"/>
            <a:ext cx="2948769"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068A18E-3211-4050-B0C1-40A1C7006CAD}" type="datetimeFigureOut">
              <a:rPr lang="fr-FR" smtClean="0"/>
              <a:t>31/05/2014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40DC581-A616-4906-8456-DF9368CA08E3}" type="slidenum">
              <a:rPr lang="fr-FR" smtClean="0"/>
              <a:t>‹N°›</a:t>
            </a:fld>
            <a:endParaRPr lang="fr-FR"/>
          </a:p>
        </p:txBody>
      </p:sp>
      <p:cxnSp>
        <p:nvCxnSpPr>
          <p:cNvPr id="9" name="Straight Connector 8"/>
          <p:cNvCxnSpPr/>
          <p:nvPr/>
        </p:nvCxnSpPr>
        <p:spPr>
          <a:xfrm rot="5400000">
            <a:off x="1036485" y="3579906"/>
            <a:ext cx="5577840" cy="21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30079" y="792480"/>
            <a:ext cx="2952881" cy="1264920"/>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p:cNvSpPr>
          <p:nvPr>
            <p:ph type="pic" idx="1"/>
          </p:nvPr>
        </p:nvSpPr>
        <p:spPr>
          <a:xfrm>
            <a:off x="3939522" y="838201"/>
            <a:ext cx="8136987"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30079" y="2133600"/>
            <a:ext cx="2948769"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068A18E-3211-4050-B0C1-40A1C7006CAD}" type="datetimeFigureOut">
              <a:rPr lang="fr-FR" smtClean="0"/>
              <a:t>31/05/2014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40DC581-A616-4906-8456-DF9368CA08E3}"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601575"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30079" y="533400"/>
            <a:ext cx="11341418" cy="99060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30079" y="1600200"/>
            <a:ext cx="11341418" cy="48768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0" y="0"/>
            <a:ext cx="12601575"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30079" y="18288"/>
            <a:ext cx="3990499" cy="329184"/>
          </a:xfrm>
          <a:prstGeom prst="rect">
            <a:avLst/>
          </a:prstGeom>
        </p:spPr>
        <p:txBody>
          <a:bodyPr vert="horz" lIns="91440" tIns="45720" rIns="91440" bIns="45720" rtlCol="0" anchor="ctr"/>
          <a:lstStyle>
            <a:lvl1pPr algn="l">
              <a:defRPr sz="1200">
                <a:solidFill>
                  <a:srgbClr val="FFFFFF"/>
                </a:solidFill>
              </a:defRPr>
            </a:lvl1pPr>
          </a:lstStyle>
          <a:p>
            <a:fld id="{A068A18E-3211-4050-B0C1-40A1C7006CAD}" type="datetimeFigureOut">
              <a:rPr lang="fr-FR" smtClean="0"/>
              <a:t>31/05/2014</a:t>
            </a:fld>
            <a:endParaRPr lang="fr-FR"/>
          </a:p>
        </p:txBody>
      </p:sp>
      <p:sp>
        <p:nvSpPr>
          <p:cNvPr id="5" name="Footer Placeholder 4"/>
          <p:cNvSpPr>
            <a:spLocks noGrp="1"/>
          </p:cNvSpPr>
          <p:nvPr>
            <p:ph type="ftr" sz="quarter" idx="3"/>
          </p:nvPr>
        </p:nvSpPr>
        <p:spPr>
          <a:xfrm>
            <a:off x="4725591" y="18288"/>
            <a:ext cx="5670709" cy="329184"/>
          </a:xfrm>
          <a:prstGeom prst="rect">
            <a:avLst/>
          </a:prstGeom>
        </p:spPr>
        <p:txBody>
          <a:bodyPr vert="horz" lIns="91440" tIns="45720" rIns="91440" bIns="45720" rtlCol="0" anchor="ctr"/>
          <a:lstStyle>
            <a:lvl1pPr algn="ctr">
              <a:defRPr sz="1200">
                <a:solidFill>
                  <a:srgbClr val="FFFFFF"/>
                </a:solidFill>
              </a:defRPr>
            </a:lvl1pPr>
          </a:lstStyle>
          <a:p>
            <a:endParaRPr lang="fr-FR"/>
          </a:p>
        </p:txBody>
      </p:sp>
      <p:sp>
        <p:nvSpPr>
          <p:cNvPr id="6" name="Slide Number Placeholder 5"/>
          <p:cNvSpPr>
            <a:spLocks noGrp="1"/>
          </p:cNvSpPr>
          <p:nvPr>
            <p:ph type="sldNum" sz="quarter" idx="4"/>
          </p:nvPr>
        </p:nvSpPr>
        <p:spPr>
          <a:xfrm>
            <a:off x="10501312" y="18288"/>
            <a:ext cx="1470184" cy="329184"/>
          </a:xfrm>
          <a:prstGeom prst="rect">
            <a:avLst/>
          </a:prstGeom>
        </p:spPr>
        <p:txBody>
          <a:bodyPr vert="horz" lIns="91440" tIns="45720" rIns="91440" bIns="45720" rtlCol="0" anchor="ctr"/>
          <a:lstStyle>
            <a:lvl1pPr algn="l">
              <a:defRPr sz="1400" b="1">
                <a:solidFill>
                  <a:srgbClr val="FFFFFF"/>
                </a:solidFill>
              </a:defRPr>
            </a:lvl1pPr>
          </a:lstStyle>
          <a:p>
            <a:fld id="{240DC581-A616-4906-8456-DF9368CA08E3}"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12155" y="2349674"/>
            <a:ext cx="11341418" cy="2176190"/>
          </a:xfrm>
          <a:prstGeom prst="rect">
            <a:avLst/>
          </a:prstGeom>
          <a:solidFill>
            <a:srgbClr val="D72B3B"/>
          </a:solidFill>
        </p:spPr>
        <p:txBody>
          <a:bodyPr vert="horz" lIns="111200" tIns="55600" rIns="111200" bIns="55600" rtlCol="0" anchor="ctr">
            <a:normAutofit/>
          </a:bodyPr>
          <a:lstStyle>
            <a:lvl1pPr algn="l" defTabSz="1112002" rtl="0" eaLnBrk="1" latinLnBrk="0" hangingPunct="1">
              <a:spcBef>
                <a:spcPct val="0"/>
              </a:spcBef>
              <a:buNone/>
              <a:defRPr sz="4900" kern="1200" spc="-122" baseline="0">
                <a:solidFill>
                  <a:schemeClr val="tx2"/>
                </a:solidFill>
                <a:latin typeface="+mj-lt"/>
                <a:ea typeface="+mj-ea"/>
                <a:cs typeface="+mj-cs"/>
              </a:defRPr>
            </a:lvl1pPr>
          </a:lstStyle>
          <a:p>
            <a:pPr algn="ctr"/>
            <a:r>
              <a:rPr lang="fr-FR" b="1" dirty="0" smtClean="0">
                <a:solidFill>
                  <a:schemeClr val="bg1"/>
                </a:solidFill>
              </a:rPr>
              <a:t>SENSORIELLE</a:t>
            </a:r>
            <a:endParaRPr lang="fr-FR" b="1" dirty="0">
              <a:solidFill>
                <a:schemeClr val="bg1"/>
              </a:solidFill>
            </a:endParaRPr>
          </a:p>
        </p:txBody>
      </p:sp>
    </p:spTree>
    <p:extLst>
      <p:ext uri="{BB962C8B-B14F-4D97-AF65-F5344CB8AC3E}">
        <p14:creationId xmlns:p14="http://schemas.microsoft.com/office/powerpoint/2010/main" val="4218492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630079" y="533524"/>
            <a:ext cx="11341418" cy="990829"/>
          </a:xfrm>
          <a:solidFill>
            <a:srgbClr val="D72B3B"/>
          </a:solidFill>
        </p:spPr>
        <p:txBody>
          <a:bodyPr/>
          <a:lstStyle/>
          <a:p>
            <a:pPr algn="ctr"/>
            <a:r>
              <a:rPr lang="fr-FR" b="1" dirty="0" smtClean="0">
                <a:solidFill>
                  <a:schemeClr val="bg1"/>
                </a:solidFill>
              </a:rPr>
              <a:t>GOÛT / PARFUM / AROME </a:t>
            </a:r>
            <a:endParaRPr lang="fr-FR" b="1" dirty="0">
              <a:solidFill>
                <a:schemeClr val="bg1"/>
              </a:solidFill>
            </a:endParaRPr>
          </a:p>
        </p:txBody>
      </p:sp>
      <p:sp>
        <p:nvSpPr>
          <p:cNvPr id="8" name="Espace réservé du texte 2"/>
          <p:cNvSpPr>
            <a:spLocks noGrp="1"/>
          </p:cNvSpPr>
          <p:nvPr>
            <p:ph type="body" idx="1"/>
          </p:nvPr>
        </p:nvSpPr>
        <p:spPr>
          <a:xfrm>
            <a:off x="630079" y="1676788"/>
            <a:ext cx="5418677" cy="639910"/>
          </a:xfrm>
        </p:spPr>
        <p:txBody>
          <a:bodyPr/>
          <a:lstStyle/>
          <a:p>
            <a:r>
              <a:rPr lang="fr-FR" dirty="0" smtClean="0"/>
              <a:t>► Des desserts pour tous les goûts !</a:t>
            </a:r>
            <a:endParaRPr lang="fr-FR" dirty="0"/>
          </a:p>
        </p:txBody>
      </p:sp>
      <p:sp>
        <p:nvSpPr>
          <p:cNvPr id="9" name="Espace réservé du contenu 3"/>
          <p:cNvSpPr>
            <a:spLocks noGrp="1"/>
          </p:cNvSpPr>
          <p:nvPr>
            <p:ph sz="half" idx="2"/>
          </p:nvPr>
        </p:nvSpPr>
        <p:spPr>
          <a:xfrm>
            <a:off x="630079" y="2438965"/>
            <a:ext cx="5418677" cy="3952203"/>
          </a:xfrm>
        </p:spPr>
        <p:txBody>
          <a:bodyPr>
            <a:normAutofit/>
          </a:bodyPr>
          <a:lstStyle/>
          <a:p>
            <a:pPr algn="just"/>
            <a:r>
              <a:rPr lang="fr-FR" sz="2000" b="1" i="1" u="sng" dirty="0" smtClean="0"/>
              <a:t>Idée </a:t>
            </a:r>
            <a:r>
              <a:rPr lang="fr-FR" sz="2000" dirty="0" smtClean="0"/>
              <a:t>: Varier les goûts pour satisfaire davantage de clients ! </a:t>
            </a:r>
          </a:p>
          <a:p>
            <a:pPr algn="just"/>
            <a:endParaRPr lang="fr-FR" sz="2000" dirty="0" smtClean="0"/>
          </a:p>
          <a:p>
            <a:pPr algn="just"/>
            <a:r>
              <a:rPr lang="fr-FR" sz="2000" b="1" i="1" u="sng" dirty="0" smtClean="0"/>
              <a:t>Exemple : </a:t>
            </a:r>
            <a:r>
              <a:rPr lang="fr-FR" sz="2000" dirty="0" smtClean="0">
                <a:solidFill>
                  <a:schemeClr val="accent5">
                    <a:lumMod val="60000"/>
                    <a:lumOff val="40000"/>
                  </a:schemeClr>
                </a:solidFill>
              </a:rPr>
              <a:t>La nouvelle </a:t>
            </a:r>
            <a:r>
              <a:rPr lang="fr-FR" sz="2000" dirty="0" err="1" smtClean="0">
                <a:solidFill>
                  <a:schemeClr val="accent5">
                    <a:lumMod val="60000"/>
                    <a:lumOff val="40000"/>
                  </a:schemeClr>
                </a:solidFill>
              </a:rPr>
              <a:t>Danette</a:t>
            </a:r>
            <a:r>
              <a:rPr lang="fr-FR" sz="2000" dirty="0" smtClean="0">
                <a:solidFill>
                  <a:schemeClr val="accent5">
                    <a:lumMod val="60000"/>
                    <a:lumOff val="40000"/>
                  </a:schemeClr>
                </a:solidFill>
              </a:rPr>
              <a:t> </a:t>
            </a:r>
            <a:r>
              <a:rPr lang="fr-FR" sz="2000" dirty="0" err="1" smtClean="0">
                <a:solidFill>
                  <a:schemeClr val="accent5">
                    <a:lumMod val="60000"/>
                    <a:lumOff val="40000"/>
                  </a:schemeClr>
                </a:solidFill>
              </a:rPr>
              <a:t>Liégois</a:t>
            </a:r>
            <a:r>
              <a:rPr lang="fr-FR" sz="2000" dirty="0" smtClean="0">
                <a:solidFill>
                  <a:schemeClr val="accent5">
                    <a:lumMod val="60000"/>
                    <a:lumOff val="40000"/>
                  </a:schemeClr>
                </a:solidFill>
              </a:rPr>
              <a:t> avec des goûts innovants (caramel, petit beurre, crème brulée…) avec une nouvelle recette : l’alliance de la crème dessert traditionnelle et la chantilly pour un mélange de goûts et de saveurs. De plus, les nouveaux goûts répondent parfaitement aux besoin des consommateurs et intriguent ces-derniers. </a:t>
            </a:r>
            <a:endParaRPr lang="fr-FR" sz="2000" dirty="0">
              <a:solidFill>
                <a:schemeClr val="accent5">
                  <a:lumMod val="60000"/>
                  <a:lumOff val="40000"/>
                </a:schemeClr>
              </a:solidFill>
            </a:endParaRPr>
          </a:p>
        </p:txBody>
      </p:sp>
      <p:pic>
        <p:nvPicPr>
          <p:cNvPr id="10" name="Image 9"/>
          <p:cNvPicPr/>
          <p:nvPr/>
        </p:nvPicPr>
        <p:blipFill rotWithShape="1">
          <a:blip r:embed="rId2"/>
          <a:srcRect l="18933" t="22602" r="24577" b="15162"/>
          <a:stretch/>
        </p:blipFill>
        <p:spPr bwMode="auto">
          <a:xfrm>
            <a:off x="6588819" y="2205658"/>
            <a:ext cx="5544616" cy="3528392"/>
          </a:xfrm>
          <a:prstGeom prst="rect">
            <a:avLst/>
          </a:prstGeom>
          <a:ln>
            <a:solidFill>
              <a:schemeClr val="accent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654791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630079" y="533524"/>
            <a:ext cx="11341418" cy="990829"/>
          </a:xfrm>
          <a:solidFill>
            <a:srgbClr val="D72B3B"/>
          </a:solidFill>
        </p:spPr>
        <p:txBody>
          <a:bodyPr/>
          <a:lstStyle/>
          <a:p>
            <a:pPr algn="ctr"/>
            <a:r>
              <a:rPr lang="fr-FR" b="1" dirty="0" smtClean="0">
                <a:solidFill>
                  <a:schemeClr val="bg1"/>
                </a:solidFill>
              </a:rPr>
              <a:t>ODEUR / PARFUM </a:t>
            </a:r>
            <a:endParaRPr lang="fr-FR" b="1" dirty="0">
              <a:solidFill>
                <a:schemeClr val="bg1"/>
              </a:solidFill>
            </a:endParaRPr>
          </a:p>
        </p:txBody>
      </p:sp>
      <p:sp>
        <p:nvSpPr>
          <p:cNvPr id="9" name="Espace réservé du texte 2"/>
          <p:cNvSpPr>
            <a:spLocks noGrp="1"/>
          </p:cNvSpPr>
          <p:nvPr>
            <p:ph type="body" idx="1"/>
          </p:nvPr>
        </p:nvSpPr>
        <p:spPr>
          <a:xfrm>
            <a:off x="630079" y="1676788"/>
            <a:ext cx="5418677" cy="639910"/>
          </a:xfrm>
        </p:spPr>
        <p:txBody>
          <a:bodyPr/>
          <a:lstStyle/>
          <a:p>
            <a:r>
              <a:rPr lang="fr-FR" dirty="0" smtClean="0"/>
              <a:t>► Coquetterie et Gourmandise !</a:t>
            </a:r>
            <a:endParaRPr lang="fr-FR" dirty="0"/>
          </a:p>
        </p:txBody>
      </p:sp>
      <p:sp>
        <p:nvSpPr>
          <p:cNvPr id="10" name="Espace réservé du contenu 3"/>
          <p:cNvSpPr>
            <a:spLocks noGrp="1"/>
          </p:cNvSpPr>
          <p:nvPr>
            <p:ph sz="half" idx="2"/>
          </p:nvPr>
        </p:nvSpPr>
        <p:spPr>
          <a:xfrm>
            <a:off x="630079" y="2438965"/>
            <a:ext cx="5418677" cy="3952203"/>
          </a:xfrm>
        </p:spPr>
        <p:txBody>
          <a:bodyPr>
            <a:normAutofit/>
          </a:bodyPr>
          <a:lstStyle/>
          <a:p>
            <a:pPr algn="just"/>
            <a:r>
              <a:rPr lang="fr-FR" sz="2000" b="1" i="1" u="sng" dirty="0" smtClean="0"/>
              <a:t>Idée :</a:t>
            </a:r>
            <a:r>
              <a:rPr lang="fr-FR" sz="2000" b="1" i="1" dirty="0" smtClean="0"/>
              <a:t> </a:t>
            </a:r>
            <a:r>
              <a:rPr lang="fr-FR" sz="2000" dirty="0" smtClean="0"/>
              <a:t>Attirer une cible gourmande et curieuse ! </a:t>
            </a:r>
            <a:br>
              <a:rPr lang="fr-FR" sz="2000" dirty="0" smtClean="0"/>
            </a:br>
            <a:endParaRPr lang="fr-FR" sz="2000" dirty="0" smtClean="0"/>
          </a:p>
          <a:p>
            <a:pPr algn="just"/>
            <a:r>
              <a:rPr lang="fr-FR" sz="2000" b="1" i="1" u="sng" dirty="0" smtClean="0"/>
              <a:t>Exemple </a:t>
            </a:r>
            <a:r>
              <a:rPr lang="fr-FR" sz="2000" dirty="0" smtClean="0"/>
              <a:t>: La </a:t>
            </a:r>
            <a:r>
              <a:rPr lang="fr-FR" sz="2000" dirty="0" err="1" smtClean="0"/>
              <a:t>Chocolate</a:t>
            </a:r>
            <a:r>
              <a:rPr lang="fr-FR" sz="2000" dirty="0" smtClean="0"/>
              <a:t> Bar de </a:t>
            </a:r>
            <a:r>
              <a:rPr lang="fr-FR" sz="2000" dirty="0" err="1" smtClean="0"/>
              <a:t>Too</a:t>
            </a:r>
            <a:r>
              <a:rPr lang="fr-FR" sz="2000" dirty="0" smtClean="0"/>
              <a:t> </a:t>
            </a:r>
            <a:r>
              <a:rPr lang="fr-FR" sz="2000" dirty="0" err="1" smtClean="0"/>
              <a:t>faced</a:t>
            </a:r>
            <a:r>
              <a:rPr lang="fr-FR" sz="2000" dirty="0" smtClean="0"/>
              <a:t> qui est une palette à maquillage ressemblant à une véritable tablette de chocolat. De plus, les teintes proposées, en plus d’avoir des noms de chocolat, en ont également l’odeur. Lorsque l’on ouvre la palette, une vraie odeur de chocolat embaume nos narines, comme si nous ouvrions une boîte de chocolats ! </a:t>
            </a:r>
            <a:endParaRPr lang="fr-FR" sz="2000" dirty="0"/>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875" y="2493690"/>
            <a:ext cx="4536504" cy="3291401"/>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99367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630079" y="533524"/>
            <a:ext cx="11341418" cy="990829"/>
          </a:xfrm>
          <a:solidFill>
            <a:srgbClr val="D72B3B"/>
          </a:solidFill>
        </p:spPr>
        <p:txBody>
          <a:bodyPr/>
          <a:lstStyle/>
          <a:p>
            <a:pPr algn="ctr"/>
            <a:r>
              <a:rPr lang="fr-FR" b="1" dirty="0" smtClean="0">
                <a:solidFill>
                  <a:schemeClr val="bg1"/>
                </a:solidFill>
              </a:rPr>
              <a:t>TOUCHER / TEXTURE</a:t>
            </a:r>
            <a:endParaRPr lang="fr-FR" b="1" dirty="0">
              <a:solidFill>
                <a:schemeClr val="bg1"/>
              </a:solidFill>
            </a:endParaRPr>
          </a:p>
        </p:txBody>
      </p:sp>
      <p:sp>
        <p:nvSpPr>
          <p:cNvPr id="8" name="Espace réservé du texte 2"/>
          <p:cNvSpPr>
            <a:spLocks noGrp="1"/>
          </p:cNvSpPr>
          <p:nvPr>
            <p:ph type="body" idx="1"/>
          </p:nvPr>
        </p:nvSpPr>
        <p:spPr>
          <a:xfrm>
            <a:off x="612155" y="1844824"/>
            <a:ext cx="5418677" cy="639910"/>
          </a:xfrm>
        </p:spPr>
        <p:txBody>
          <a:bodyPr>
            <a:normAutofit/>
          </a:bodyPr>
          <a:lstStyle/>
          <a:p>
            <a:r>
              <a:rPr lang="fr-FR" dirty="0" smtClean="0"/>
              <a:t>► Des perles jusqu’au bout des ongles !</a:t>
            </a:r>
            <a:endParaRPr lang="fr-FR" dirty="0"/>
          </a:p>
        </p:txBody>
      </p:sp>
      <p:sp>
        <p:nvSpPr>
          <p:cNvPr id="9" name="Espace réservé du contenu 3"/>
          <p:cNvSpPr>
            <a:spLocks noGrp="1"/>
          </p:cNvSpPr>
          <p:nvPr>
            <p:ph sz="half" idx="2"/>
          </p:nvPr>
        </p:nvSpPr>
        <p:spPr>
          <a:xfrm>
            <a:off x="612155" y="2853730"/>
            <a:ext cx="5418677" cy="3151069"/>
          </a:xfrm>
        </p:spPr>
        <p:txBody>
          <a:bodyPr>
            <a:normAutofit fontScale="85000" lnSpcReduction="20000"/>
          </a:bodyPr>
          <a:lstStyle/>
          <a:p>
            <a:r>
              <a:rPr lang="fr-FR" b="1" i="1" u="sng" dirty="0" smtClean="0"/>
              <a:t>Idée : </a:t>
            </a:r>
            <a:r>
              <a:rPr lang="fr-FR" dirty="0" smtClean="0"/>
              <a:t>Suivre la tendance et la mode en proposant un produit unique et inhabituel.</a:t>
            </a:r>
            <a:br>
              <a:rPr lang="fr-FR" dirty="0" smtClean="0"/>
            </a:br>
            <a:endParaRPr lang="fr-FR" dirty="0" smtClean="0"/>
          </a:p>
          <a:p>
            <a:r>
              <a:rPr lang="fr-FR" b="1" i="1" u="sng" dirty="0" smtClean="0"/>
              <a:t>Exemple </a:t>
            </a:r>
            <a:r>
              <a:rPr lang="fr-FR" dirty="0" smtClean="0"/>
              <a:t>: La caviar manucure de </a:t>
            </a:r>
            <a:r>
              <a:rPr lang="fr-FR" dirty="0" err="1" smtClean="0"/>
              <a:t>Ciaté</a:t>
            </a:r>
            <a:r>
              <a:rPr lang="fr-FR" dirty="0" smtClean="0"/>
              <a:t>. La marque a commercialisé un set de manucure composé d’un vernis à ongle et d’un récipient contenant des micro-perles. Le but est d’appliquer le vernis puis, par-dessus, les perles afin de donner un effet « caviar » ce qui donne une texture spécial et du relief aux ongles. </a:t>
            </a:r>
            <a:endParaRPr lang="fr-FR" dirty="0"/>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851" y="2061642"/>
            <a:ext cx="4762500" cy="3267075"/>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85249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31" y="404664"/>
            <a:ext cx="11345863"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Espace réservé du texte 2"/>
          <p:cNvSpPr>
            <a:spLocks noGrp="1"/>
          </p:cNvSpPr>
          <p:nvPr>
            <p:ph type="body" idx="1"/>
          </p:nvPr>
        </p:nvSpPr>
        <p:spPr>
          <a:xfrm>
            <a:off x="612155" y="1845618"/>
            <a:ext cx="5418677" cy="639910"/>
          </a:xfrm>
        </p:spPr>
        <p:txBody>
          <a:bodyPr>
            <a:noAutofit/>
          </a:bodyPr>
          <a:lstStyle/>
          <a:p>
            <a:r>
              <a:rPr lang="fr-FR" dirty="0" smtClean="0"/>
              <a:t>► L’ambiance californienne partout dans le monde !</a:t>
            </a:r>
            <a:endParaRPr lang="fr-FR" dirty="0"/>
          </a:p>
        </p:txBody>
      </p:sp>
      <p:sp>
        <p:nvSpPr>
          <p:cNvPr id="12" name="Espace réservé du contenu 3"/>
          <p:cNvSpPr>
            <a:spLocks noGrp="1"/>
          </p:cNvSpPr>
          <p:nvPr>
            <p:ph sz="half" idx="2"/>
          </p:nvPr>
        </p:nvSpPr>
        <p:spPr>
          <a:xfrm>
            <a:off x="756171" y="2781722"/>
            <a:ext cx="5238660" cy="3511109"/>
          </a:xfrm>
        </p:spPr>
        <p:txBody>
          <a:bodyPr>
            <a:normAutofit fontScale="85000" lnSpcReduction="10000"/>
          </a:bodyPr>
          <a:lstStyle/>
          <a:p>
            <a:pPr algn="just"/>
            <a:r>
              <a:rPr lang="fr-FR" b="1" i="1" u="sng" dirty="0" smtClean="0"/>
              <a:t>Idée </a:t>
            </a:r>
            <a:r>
              <a:rPr lang="fr-FR" dirty="0" smtClean="0"/>
              <a:t>: </a:t>
            </a:r>
            <a:r>
              <a:rPr lang="fr-FR" dirty="0" smtClean="0">
                <a:solidFill>
                  <a:schemeClr val="tx1">
                    <a:lumMod val="60000"/>
                    <a:lumOff val="40000"/>
                  </a:schemeClr>
                </a:solidFill>
              </a:rPr>
              <a:t>Correspondre à une cible jeune et dynamique, aimant s’amuser. Les faire se sentir bien et dans une ambiance qu’ils connaissent bien (tamisée, avec une musique forte)</a:t>
            </a:r>
          </a:p>
          <a:p>
            <a:pPr marL="0" indent="0" algn="just">
              <a:buNone/>
            </a:pPr>
            <a:endParaRPr lang="fr-FR" dirty="0" smtClean="0">
              <a:solidFill>
                <a:schemeClr val="tx1">
                  <a:lumMod val="60000"/>
                  <a:lumOff val="40000"/>
                </a:schemeClr>
              </a:solidFill>
            </a:endParaRPr>
          </a:p>
          <a:p>
            <a:pPr algn="just"/>
            <a:r>
              <a:rPr lang="fr-FR" b="1" i="1" u="sng" dirty="0" smtClean="0"/>
              <a:t>Exemple </a:t>
            </a:r>
            <a:r>
              <a:rPr lang="fr-FR" dirty="0" smtClean="0"/>
              <a:t>: </a:t>
            </a:r>
            <a:r>
              <a:rPr lang="fr-FR" dirty="0" smtClean="0">
                <a:solidFill>
                  <a:schemeClr val="tx1">
                    <a:lumMod val="60000"/>
                    <a:lumOff val="40000"/>
                  </a:schemeClr>
                </a:solidFill>
              </a:rPr>
              <a:t>Les magasins </a:t>
            </a:r>
            <a:r>
              <a:rPr lang="fr-FR" dirty="0" err="1" smtClean="0">
                <a:solidFill>
                  <a:schemeClr val="tx1">
                    <a:lumMod val="60000"/>
                    <a:lumOff val="40000"/>
                  </a:schemeClr>
                </a:solidFill>
              </a:rPr>
              <a:t>Hollister</a:t>
            </a:r>
            <a:r>
              <a:rPr lang="fr-FR" dirty="0" smtClean="0">
                <a:solidFill>
                  <a:schemeClr val="tx1">
                    <a:lumMod val="60000"/>
                    <a:lumOff val="40000"/>
                  </a:schemeClr>
                </a:solidFill>
              </a:rPr>
              <a:t>. Dès qu’on rentre, on peut entendre une musique forte et actuelle, correspond aux clients de la boutique (une clientèle entre 18 et 25 ans, en général, habituée des clubs et boîtes de nuit) </a:t>
            </a:r>
            <a:endParaRPr lang="fr-FR" dirty="0">
              <a:solidFill>
                <a:schemeClr val="tx1">
                  <a:lumMod val="60000"/>
                  <a:lumOff val="40000"/>
                </a:schemeClr>
              </a:solidFill>
            </a:endParaRP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0923" y="1988840"/>
            <a:ext cx="5005188" cy="3751200"/>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18268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a:spLocks noGrp="1"/>
          </p:cNvSpPr>
          <p:nvPr>
            <p:ph type="title"/>
          </p:nvPr>
        </p:nvSpPr>
        <p:spPr>
          <a:xfrm>
            <a:off x="630079" y="533524"/>
            <a:ext cx="11341418" cy="990829"/>
          </a:xfrm>
          <a:solidFill>
            <a:srgbClr val="D72B3B"/>
          </a:solidFill>
        </p:spPr>
        <p:txBody>
          <a:bodyPr/>
          <a:lstStyle/>
          <a:p>
            <a:pPr algn="ctr"/>
            <a:r>
              <a:rPr lang="fr-FR" b="1" dirty="0" smtClean="0">
                <a:solidFill>
                  <a:schemeClr val="bg1"/>
                </a:solidFill>
              </a:rPr>
              <a:t>VISUEL / LOGO / COULEUR</a:t>
            </a:r>
            <a:endParaRPr lang="fr-FR" b="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71" y="2564904"/>
            <a:ext cx="5468937"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662" y="1772816"/>
            <a:ext cx="54197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875" y="2468141"/>
            <a:ext cx="4978865" cy="2819391"/>
          </a:xfrm>
          <a:prstGeom prst="rect">
            <a:avLst/>
          </a:prstGeom>
          <a:noFill/>
          <a:ln w="9525">
            <a:solidFill>
              <a:schemeClr val="accent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777302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Personnalisé 5">
      <a:dk1>
        <a:srgbClr val="D63137"/>
      </a:dk1>
      <a:lt1>
        <a:srgbClr val="FFFFFF"/>
      </a:lt1>
      <a:dk2>
        <a:srgbClr val="D63137"/>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10</TotalTime>
  <Words>218</Words>
  <Application>Microsoft Office PowerPoint</Application>
  <PresentationFormat>Personnalisé</PresentationFormat>
  <Paragraphs>19</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Clarté</vt:lpstr>
      <vt:lpstr>Présentation PowerPoint</vt:lpstr>
      <vt:lpstr>GOÛT / PARFUM / AROME </vt:lpstr>
      <vt:lpstr>ODEUR / PARFUM </vt:lpstr>
      <vt:lpstr>TOUCHER / TEXTURE</vt:lpstr>
      <vt:lpstr>Présentation PowerPoint</vt:lpstr>
      <vt:lpstr>VISUEL / LOGO / COULEUR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GOÛT / PARFUM / AROME </dc:title>
  <dc:creator>MarineC</dc:creator>
  <cp:lastModifiedBy>MarineC</cp:lastModifiedBy>
  <cp:revision>3</cp:revision>
  <dcterms:created xsi:type="dcterms:W3CDTF">2014-05-31T18:36:05Z</dcterms:created>
  <dcterms:modified xsi:type="dcterms:W3CDTF">2014-05-31T18:46:59Z</dcterms:modified>
</cp:coreProperties>
</file>