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32"/>
  </p:notesMasterIdLst>
  <p:sldIdLst>
    <p:sldId id="389" r:id="rId2"/>
    <p:sldId id="388" r:id="rId3"/>
    <p:sldId id="390" r:id="rId4"/>
    <p:sldId id="277" r:id="rId5"/>
    <p:sldId id="391" r:id="rId6"/>
    <p:sldId id="392" r:id="rId7"/>
    <p:sldId id="278" r:id="rId8"/>
    <p:sldId id="395" r:id="rId9"/>
    <p:sldId id="394" r:id="rId10"/>
    <p:sldId id="393" r:id="rId11"/>
    <p:sldId id="279" r:id="rId12"/>
    <p:sldId id="398" r:id="rId13"/>
    <p:sldId id="397" r:id="rId14"/>
    <p:sldId id="396" r:id="rId15"/>
    <p:sldId id="280" r:id="rId16"/>
    <p:sldId id="401" r:id="rId17"/>
    <p:sldId id="400" r:id="rId18"/>
    <p:sldId id="399" r:id="rId19"/>
    <p:sldId id="263" r:id="rId20"/>
    <p:sldId id="329" r:id="rId21"/>
    <p:sldId id="330" r:id="rId22"/>
    <p:sldId id="331" r:id="rId23"/>
    <p:sldId id="332" r:id="rId24"/>
    <p:sldId id="333" r:id="rId25"/>
    <p:sldId id="334" r:id="rId26"/>
    <p:sldId id="335" r:id="rId27"/>
    <p:sldId id="336" r:id="rId28"/>
    <p:sldId id="337" r:id="rId29"/>
    <p:sldId id="338" r:id="rId30"/>
    <p:sldId id="33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p:scale>
          <a:sx n="69" d="100"/>
          <a:sy n="69" d="100"/>
        </p:scale>
        <p:origin x="-1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F08F5754-6EDC-4BDA-AC92-D8F37A6B7A82}">
      <dgm:prSet phldrT="[Texte]"/>
      <dgm:spPr/>
      <dgm:t>
        <a:bodyPr/>
        <a:lstStyle/>
        <a:p>
          <a:r>
            <a:rPr lang="fr-FR" dirty="0" smtClean="0"/>
            <a:t>Cibles, segment de marché</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Besoin</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0A061BFD-B34F-4DC5-884E-9E11E18004C3}">
      <dgm:prSet phldrT="[Texte]"/>
      <dgm:spPr/>
      <dgm:t>
        <a:bodyPr/>
        <a:lstStyle/>
        <a:p>
          <a:r>
            <a:rPr lang="fr-FR" dirty="0" smtClean="0"/>
            <a:t>Univers</a:t>
          </a:r>
          <a:endParaRPr lang="fr-FR" dirty="0"/>
        </a:p>
      </dgm:t>
    </dgm:pt>
    <dgm:pt modelId="{43C723EE-C358-4C63-84BB-50AF31D3EE15}" type="parTrans" cxnId="{529ACE66-B51F-4E98-8A03-8783E9B1C13B}">
      <dgm:prSet/>
      <dgm:spPr/>
      <dgm:t>
        <a:bodyPr/>
        <a:lstStyle/>
        <a:p>
          <a:endParaRPr lang="fr-FR"/>
        </a:p>
      </dgm:t>
    </dgm:pt>
    <dgm:pt modelId="{40D0025B-24DD-4394-A810-4B4FDCC3DFA8}" type="sibTrans" cxnId="{529ACE66-B51F-4E98-8A03-8783E9B1C13B}">
      <dgm:prSet/>
      <dgm:spPr/>
      <dgm:t>
        <a:bodyPr/>
        <a:lstStyle/>
        <a:p>
          <a:endParaRPr lang="fr-FR"/>
        </a:p>
      </dgm:t>
    </dgm:pt>
    <dgm:pt modelId="{F951A4BC-F1E1-4D5B-803F-B041FCE45302}">
      <dgm:prSet phldrT="[Texte]"/>
      <dgm:spPr/>
      <dgm:t>
        <a:bodyPr/>
        <a:lstStyle/>
        <a:p>
          <a:r>
            <a:rPr lang="fr-FR" dirty="0" smtClean="0"/>
            <a:t>Situation de consommation</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Moments de la journée</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8009408D-0E94-467B-8024-6ECB6F1FBE69}" type="pres">
      <dgm:prSet presAssocID="{F08F5754-6EDC-4BDA-AC92-D8F37A6B7A82}" presName="text_1" presStyleLbl="node1" presStyleIdx="0" presStyleCnt="5">
        <dgm:presLayoutVars>
          <dgm:bulletEnabled val="1"/>
        </dgm:presLayoutVars>
      </dgm:prSet>
      <dgm:spPr/>
      <dgm:t>
        <a:bodyPr/>
        <a:lstStyle/>
        <a:p>
          <a:endParaRPr lang="fr-FR"/>
        </a:p>
      </dgm:t>
    </dgm:pt>
    <dgm:pt modelId="{A7A36C06-0D94-4E59-BDDD-A4C3308F035B}" type="pres">
      <dgm:prSet presAssocID="{F08F5754-6EDC-4BDA-AC92-D8F37A6B7A82}" presName="accent_1" presStyleCnt="0"/>
      <dgm:spPr/>
    </dgm:pt>
    <dgm:pt modelId="{21459678-FAD1-4D9F-A699-99DE15D1B7F3}" type="pres">
      <dgm:prSet presAssocID="{F08F5754-6EDC-4BDA-AC92-D8F37A6B7A82}" presName="accentRepeatNode" presStyleLbl="solidFgAcc1" presStyleIdx="0" presStyleCnt="5"/>
      <dgm:spPr/>
    </dgm:pt>
    <dgm:pt modelId="{7908FAE0-339E-4AC4-8BBD-6986B770BB02}" type="pres">
      <dgm:prSet presAssocID="{D2C92C87-0C95-4F01-90EC-F7770A111DDC}" presName="text_2" presStyleLbl="node1" presStyleIdx="1" presStyleCnt="5">
        <dgm:presLayoutVars>
          <dgm:bulletEnabled val="1"/>
        </dgm:presLayoutVars>
      </dgm:prSet>
      <dgm:spPr/>
      <dgm:t>
        <a:bodyPr/>
        <a:lstStyle/>
        <a:p>
          <a:endParaRPr lang="fr-FR"/>
        </a:p>
      </dgm:t>
    </dgm:pt>
    <dgm:pt modelId="{3319B14B-5BF3-4B63-827F-FCF17BF00403}" type="pres">
      <dgm:prSet presAssocID="{D2C92C87-0C95-4F01-90EC-F7770A111DDC}" presName="accent_2" presStyleCnt="0"/>
      <dgm:spPr/>
    </dgm:pt>
    <dgm:pt modelId="{A6836978-CBDA-4F83-A9CA-ECF56E42559D}" type="pres">
      <dgm:prSet presAssocID="{D2C92C87-0C95-4F01-90EC-F7770A111DDC}" presName="accentRepeatNode" presStyleLbl="solidFgAcc1" presStyleIdx="1" presStyleCnt="5"/>
      <dgm:spPr/>
    </dgm:pt>
    <dgm:pt modelId="{F334DF2B-5677-4E73-86CA-6C93D2AB8B1D}" type="pres">
      <dgm:prSet presAssocID="{F951A4BC-F1E1-4D5B-803F-B041FCE45302}" presName="text_3" presStyleLbl="node1" presStyleIdx="2" presStyleCnt="5">
        <dgm:presLayoutVars>
          <dgm:bulletEnabled val="1"/>
        </dgm:presLayoutVars>
      </dgm:prSet>
      <dgm:spPr/>
      <dgm:t>
        <a:bodyPr/>
        <a:lstStyle/>
        <a:p>
          <a:endParaRPr lang="fr-FR"/>
        </a:p>
      </dgm:t>
    </dgm:pt>
    <dgm:pt modelId="{3C87BA6A-169E-4A0D-B01F-3C75C7713F9C}" type="pres">
      <dgm:prSet presAssocID="{F951A4BC-F1E1-4D5B-803F-B041FCE45302}" presName="accent_3" presStyleCnt="0"/>
      <dgm:spPr/>
    </dgm:pt>
    <dgm:pt modelId="{63DA5264-1B59-47DE-A4EF-992A995677BF}" type="pres">
      <dgm:prSet presAssocID="{F951A4BC-F1E1-4D5B-803F-B041FCE45302}" presName="accentRepeatNode" presStyleLbl="solidFgAcc1" presStyleIdx="2" presStyleCnt="5"/>
      <dgm:spPr/>
    </dgm:pt>
    <dgm:pt modelId="{6C13AFCF-B0FA-4D86-B316-161E8D42941B}" type="pres">
      <dgm:prSet presAssocID="{515E2654-7DD6-4729-8501-5231F89BD0D6}" presName="text_4" presStyleLbl="node1" presStyleIdx="3" presStyleCnt="5">
        <dgm:presLayoutVars>
          <dgm:bulletEnabled val="1"/>
        </dgm:presLayoutVars>
      </dgm:prSet>
      <dgm:spPr/>
      <dgm:t>
        <a:bodyPr/>
        <a:lstStyle/>
        <a:p>
          <a:endParaRPr lang="fr-FR"/>
        </a:p>
      </dgm:t>
    </dgm:pt>
    <dgm:pt modelId="{F9B073A3-660B-41CC-B250-098C80BF3E00}" type="pres">
      <dgm:prSet presAssocID="{515E2654-7DD6-4729-8501-5231F89BD0D6}" presName="accent_4" presStyleCnt="0"/>
      <dgm:spPr/>
    </dgm:pt>
    <dgm:pt modelId="{1FB8D383-610C-4B35-96D8-7A3428C4335D}" type="pres">
      <dgm:prSet presAssocID="{515E2654-7DD6-4729-8501-5231F89BD0D6}" presName="accentRepeatNode" presStyleLbl="solidFgAcc1" presStyleIdx="3" presStyleCnt="5"/>
      <dgm:spPr/>
    </dgm:pt>
    <dgm:pt modelId="{0B47B28C-A228-4430-8743-067EB62C1FDC}" type="pres">
      <dgm:prSet presAssocID="{0A061BFD-B34F-4DC5-884E-9E11E18004C3}" presName="text_5" presStyleLbl="node1" presStyleIdx="4" presStyleCnt="5">
        <dgm:presLayoutVars>
          <dgm:bulletEnabled val="1"/>
        </dgm:presLayoutVars>
      </dgm:prSet>
      <dgm:spPr/>
      <dgm:t>
        <a:bodyPr/>
        <a:lstStyle/>
        <a:p>
          <a:endParaRPr lang="fr-FR"/>
        </a:p>
      </dgm:t>
    </dgm:pt>
    <dgm:pt modelId="{0917A54E-1635-4EC1-88B0-CD98735439B2}" type="pres">
      <dgm:prSet presAssocID="{0A061BFD-B34F-4DC5-884E-9E11E18004C3}" presName="accent_5" presStyleCnt="0"/>
      <dgm:spPr/>
    </dgm:pt>
    <dgm:pt modelId="{A6440497-643B-412B-A7E7-004F199101A3}" type="pres">
      <dgm:prSet presAssocID="{0A061BFD-B34F-4DC5-884E-9E11E18004C3}" presName="accentRepeatNode" presStyleLbl="solidFgAcc1" presStyleIdx="4" presStyleCnt="5"/>
      <dgm:spPr/>
    </dgm:pt>
  </dgm:ptLst>
  <dgm:cxnLst>
    <dgm:cxn modelId="{14AB4302-4608-43ED-A633-73E74400520B}" srcId="{484FC8C6-F80E-42E1-8407-BBE3370B270E}" destId="{F951A4BC-F1E1-4D5B-803F-B041FCE45302}" srcOrd="2" destOrd="0" parTransId="{B60C0469-24CA-492B-959B-9220731A70BA}" sibTransId="{B4531E57-97E0-4F5B-9085-A0268DC6A346}"/>
    <dgm:cxn modelId="{E7323120-0AAE-4322-92FA-6D34B240A9AD}" type="presOf" srcId="{484FC8C6-F80E-42E1-8407-BBE3370B270E}" destId="{31E3721E-F8CC-4204-B336-350CA10BD8BD}" srcOrd="0" destOrd="0" presId="urn:microsoft.com/office/officeart/2008/layout/VerticalCurvedList"/>
    <dgm:cxn modelId="{6D5C5BB1-C774-4B43-8E84-E4C649F39CEC}" type="presOf" srcId="{0A061BFD-B34F-4DC5-884E-9E11E18004C3}" destId="{0B47B28C-A228-4430-8743-067EB62C1FDC}" srcOrd="0" destOrd="0" presId="urn:microsoft.com/office/officeart/2008/layout/VerticalCurvedList"/>
    <dgm:cxn modelId="{32927E79-AD93-405A-905C-6E25BB411710}" type="presOf" srcId="{6B45FFA4-ADD3-4CF8-8F81-E97970314B7C}" destId="{8D71E734-E29F-42BC-A8C5-591CB80469E2}" srcOrd="0" destOrd="0" presId="urn:microsoft.com/office/officeart/2008/layout/VerticalCurvedList"/>
    <dgm:cxn modelId="{3ECA8304-BDCD-4724-BB15-66FEEA435604}" srcId="{484FC8C6-F80E-42E1-8407-BBE3370B270E}" destId="{D2C92C87-0C95-4F01-90EC-F7770A111DDC}" srcOrd="1" destOrd="0" parTransId="{BA772265-8FA2-4BB7-BFD0-8086537F0600}" sibTransId="{2F72CFA0-5813-4284-B83D-4B1B54E6D7A0}"/>
    <dgm:cxn modelId="{AEF1BF06-2227-477B-8530-AB3D5F0217A7}" srcId="{484FC8C6-F80E-42E1-8407-BBE3370B270E}" destId="{515E2654-7DD6-4729-8501-5231F89BD0D6}" srcOrd="3" destOrd="0" parTransId="{8500F587-6B39-459E-94F6-3E546249FE82}" sibTransId="{EFEF7311-20DE-470D-A64C-07C52EDF0DD1}"/>
    <dgm:cxn modelId="{6D59F750-9B13-44F8-90E7-7E573D562366}" type="presOf" srcId="{D2C92C87-0C95-4F01-90EC-F7770A111DDC}" destId="{7908FAE0-339E-4AC4-8BBD-6986B770BB02}" srcOrd="0" destOrd="0" presId="urn:microsoft.com/office/officeart/2008/layout/VerticalCurvedList"/>
    <dgm:cxn modelId="{78705D4D-82BF-427C-A448-A3C1D4FBB4E4}" srcId="{484FC8C6-F80E-42E1-8407-BBE3370B270E}" destId="{F08F5754-6EDC-4BDA-AC92-D8F37A6B7A82}" srcOrd="0" destOrd="0" parTransId="{7CBE86FA-2D9C-428B-B34C-A33FCA9DC00B}" sibTransId="{6B45FFA4-ADD3-4CF8-8F81-E97970314B7C}"/>
    <dgm:cxn modelId="{A3B6E3C6-7EC7-459D-A14F-73EC53671051}" type="presOf" srcId="{F951A4BC-F1E1-4D5B-803F-B041FCE45302}" destId="{F334DF2B-5677-4E73-86CA-6C93D2AB8B1D}" srcOrd="0" destOrd="0" presId="urn:microsoft.com/office/officeart/2008/layout/VerticalCurvedList"/>
    <dgm:cxn modelId="{8D0DD219-031D-4719-8E50-9ADE9CF9D143}" type="presOf" srcId="{F08F5754-6EDC-4BDA-AC92-D8F37A6B7A82}" destId="{8009408D-0E94-467B-8024-6ECB6F1FBE69}" srcOrd="0" destOrd="0" presId="urn:microsoft.com/office/officeart/2008/layout/VerticalCurvedList"/>
    <dgm:cxn modelId="{529ACE66-B51F-4E98-8A03-8783E9B1C13B}" srcId="{484FC8C6-F80E-42E1-8407-BBE3370B270E}" destId="{0A061BFD-B34F-4DC5-884E-9E11E18004C3}" srcOrd="4" destOrd="0" parTransId="{43C723EE-C358-4C63-84BB-50AF31D3EE15}" sibTransId="{40D0025B-24DD-4394-A810-4B4FDCC3DFA8}"/>
    <dgm:cxn modelId="{8EDC129E-DA04-4E08-BE75-5AE0366F0FDF}" type="presOf" srcId="{515E2654-7DD6-4729-8501-5231F89BD0D6}" destId="{6C13AFCF-B0FA-4D86-B316-161E8D42941B}" srcOrd="0" destOrd="0" presId="urn:microsoft.com/office/officeart/2008/layout/VerticalCurvedList"/>
    <dgm:cxn modelId="{97AD90E3-A707-4AAB-9AF7-D7DFFBDCA4FB}" type="presParOf" srcId="{31E3721E-F8CC-4204-B336-350CA10BD8BD}" destId="{0F12414C-FAE2-4D2B-A055-8AD368109980}" srcOrd="0" destOrd="0" presId="urn:microsoft.com/office/officeart/2008/layout/VerticalCurvedList"/>
    <dgm:cxn modelId="{8C920B6D-7EEE-40B8-9BF4-214B6244901A}" type="presParOf" srcId="{0F12414C-FAE2-4D2B-A055-8AD368109980}" destId="{3F1D7785-5A77-4303-BB65-AC907102097E}" srcOrd="0" destOrd="0" presId="urn:microsoft.com/office/officeart/2008/layout/VerticalCurvedList"/>
    <dgm:cxn modelId="{BB6E39E8-481D-43C8-AA84-335533FBF42C}" type="presParOf" srcId="{3F1D7785-5A77-4303-BB65-AC907102097E}" destId="{5CE0FF5E-3846-4936-B1A3-9C3B7CCE6CD0}" srcOrd="0" destOrd="0" presId="urn:microsoft.com/office/officeart/2008/layout/VerticalCurvedList"/>
    <dgm:cxn modelId="{33857EFF-7CEC-45AF-A1E7-60FEC1D95903}" type="presParOf" srcId="{3F1D7785-5A77-4303-BB65-AC907102097E}" destId="{8D71E734-E29F-42BC-A8C5-591CB80469E2}" srcOrd="1" destOrd="0" presId="urn:microsoft.com/office/officeart/2008/layout/VerticalCurvedList"/>
    <dgm:cxn modelId="{60814B27-D883-4FE3-B65B-D1EE77AC4446}" type="presParOf" srcId="{3F1D7785-5A77-4303-BB65-AC907102097E}" destId="{AE0C1693-41AB-4798-B287-9FFFC680D36E}" srcOrd="2" destOrd="0" presId="urn:microsoft.com/office/officeart/2008/layout/VerticalCurvedList"/>
    <dgm:cxn modelId="{ABB1B653-657C-4005-909E-F854CA1955CD}" type="presParOf" srcId="{3F1D7785-5A77-4303-BB65-AC907102097E}" destId="{4FC93031-81E3-4D83-A9FE-8750D804D26F}" srcOrd="3" destOrd="0" presId="urn:microsoft.com/office/officeart/2008/layout/VerticalCurvedList"/>
    <dgm:cxn modelId="{988228DB-B337-416C-A818-FA720FA24B02}" type="presParOf" srcId="{0F12414C-FAE2-4D2B-A055-8AD368109980}" destId="{8009408D-0E94-467B-8024-6ECB6F1FBE69}" srcOrd="1" destOrd="0" presId="urn:microsoft.com/office/officeart/2008/layout/VerticalCurvedList"/>
    <dgm:cxn modelId="{28457E04-E892-4BB4-AC6A-88E8DE45C0D9}" type="presParOf" srcId="{0F12414C-FAE2-4D2B-A055-8AD368109980}" destId="{A7A36C06-0D94-4E59-BDDD-A4C3308F035B}" srcOrd="2" destOrd="0" presId="urn:microsoft.com/office/officeart/2008/layout/VerticalCurvedList"/>
    <dgm:cxn modelId="{649918BE-717B-41DC-93B2-41485EF05FE9}" type="presParOf" srcId="{A7A36C06-0D94-4E59-BDDD-A4C3308F035B}" destId="{21459678-FAD1-4D9F-A699-99DE15D1B7F3}" srcOrd="0" destOrd="0" presId="urn:microsoft.com/office/officeart/2008/layout/VerticalCurvedList"/>
    <dgm:cxn modelId="{23A18C61-6985-4D56-BB67-8EE455C04160}" type="presParOf" srcId="{0F12414C-FAE2-4D2B-A055-8AD368109980}" destId="{7908FAE0-339E-4AC4-8BBD-6986B770BB02}" srcOrd="3" destOrd="0" presId="urn:microsoft.com/office/officeart/2008/layout/VerticalCurvedList"/>
    <dgm:cxn modelId="{17D88F0E-D6AA-4A0D-950F-639EFE0276BF}" type="presParOf" srcId="{0F12414C-FAE2-4D2B-A055-8AD368109980}" destId="{3319B14B-5BF3-4B63-827F-FCF17BF00403}" srcOrd="4" destOrd="0" presId="urn:microsoft.com/office/officeart/2008/layout/VerticalCurvedList"/>
    <dgm:cxn modelId="{CE82846D-BB65-4E4D-9C0C-2D3A62222D10}" type="presParOf" srcId="{3319B14B-5BF3-4B63-827F-FCF17BF00403}" destId="{A6836978-CBDA-4F83-A9CA-ECF56E42559D}" srcOrd="0" destOrd="0" presId="urn:microsoft.com/office/officeart/2008/layout/VerticalCurvedList"/>
    <dgm:cxn modelId="{2E2952FD-5696-4132-AA94-C14AE81ED9CA}" type="presParOf" srcId="{0F12414C-FAE2-4D2B-A055-8AD368109980}" destId="{F334DF2B-5677-4E73-86CA-6C93D2AB8B1D}" srcOrd="5" destOrd="0" presId="urn:microsoft.com/office/officeart/2008/layout/VerticalCurvedList"/>
    <dgm:cxn modelId="{D4EC135E-26D7-4870-882E-21E50353A40C}" type="presParOf" srcId="{0F12414C-FAE2-4D2B-A055-8AD368109980}" destId="{3C87BA6A-169E-4A0D-B01F-3C75C7713F9C}" srcOrd="6" destOrd="0" presId="urn:microsoft.com/office/officeart/2008/layout/VerticalCurvedList"/>
    <dgm:cxn modelId="{1A01E717-051B-4378-AF05-8BF13B1620C1}" type="presParOf" srcId="{3C87BA6A-169E-4A0D-B01F-3C75C7713F9C}" destId="{63DA5264-1B59-47DE-A4EF-992A995677BF}" srcOrd="0" destOrd="0" presId="urn:microsoft.com/office/officeart/2008/layout/VerticalCurvedList"/>
    <dgm:cxn modelId="{0B3B9037-BFEF-457D-95CB-F4695251DFC3}" type="presParOf" srcId="{0F12414C-FAE2-4D2B-A055-8AD368109980}" destId="{6C13AFCF-B0FA-4D86-B316-161E8D42941B}" srcOrd="7" destOrd="0" presId="urn:microsoft.com/office/officeart/2008/layout/VerticalCurvedList"/>
    <dgm:cxn modelId="{42AA07D1-3B27-4847-A77B-4D66D9632196}" type="presParOf" srcId="{0F12414C-FAE2-4D2B-A055-8AD368109980}" destId="{F9B073A3-660B-41CC-B250-098C80BF3E00}" srcOrd="8" destOrd="0" presId="urn:microsoft.com/office/officeart/2008/layout/VerticalCurvedList"/>
    <dgm:cxn modelId="{BE6347C9-115D-4EB8-8DF0-92ADA851740C}" type="presParOf" srcId="{F9B073A3-660B-41CC-B250-098C80BF3E00}" destId="{1FB8D383-610C-4B35-96D8-7A3428C4335D}" srcOrd="0" destOrd="0" presId="urn:microsoft.com/office/officeart/2008/layout/VerticalCurvedList"/>
    <dgm:cxn modelId="{83FE9292-2B2A-42B7-B5BC-94EC4E31E32E}" type="presParOf" srcId="{0F12414C-FAE2-4D2B-A055-8AD368109980}" destId="{0B47B28C-A228-4430-8743-067EB62C1FDC}" srcOrd="9" destOrd="0" presId="urn:microsoft.com/office/officeart/2008/layout/VerticalCurvedList"/>
    <dgm:cxn modelId="{A042CFF2-CC08-4A02-8303-E1A32EF9631B}" type="presParOf" srcId="{0F12414C-FAE2-4D2B-A055-8AD368109980}" destId="{0917A54E-1635-4EC1-88B0-CD98735439B2}" srcOrd="10" destOrd="0" presId="urn:microsoft.com/office/officeart/2008/layout/VerticalCurvedList"/>
    <dgm:cxn modelId="{F354E5ED-D65C-455B-9E33-FA1060DE35A5}" type="presParOf" srcId="{0917A54E-1635-4EC1-88B0-CD98735439B2}" destId="{A6440497-643B-412B-A7E7-004F199101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E734-E29F-42BC-A8C5-591CB80469E2}">
      <dsp:nvSpPr>
        <dsp:cNvPr id="0" name=""/>
        <dsp:cNvSpPr/>
      </dsp:nvSpPr>
      <dsp:spPr>
        <a:xfrm>
          <a:off x="-6445641" y="-985855"/>
          <a:ext cx="7672034" cy="7672034"/>
        </a:xfrm>
        <a:prstGeom prst="blockArc">
          <a:avLst>
            <a:gd name="adj1" fmla="val 18900000"/>
            <a:gd name="adj2" fmla="val 2700000"/>
            <a:gd name="adj3" fmla="val 28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9408D-0E94-467B-8024-6ECB6F1FBE69}">
      <dsp:nvSpPr>
        <dsp:cNvPr id="0" name=""/>
        <dsp:cNvSpPr/>
      </dsp:nvSpPr>
      <dsp:spPr>
        <a:xfrm>
          <a:off x="535744" y="356156"/>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Cibles, segment de marché</a:t>
          </a:r>
          <a:endParaRPr lang="fr-FR" sz="3400" kern="1200" dirty="0"/>
        </a:p>
      </dsp:txBody>
      <dsp:txXfrm>
        <a:off x="535744" y="356156"/>
        <a:ext cx="6380910" cy="712768"/>
      </dsp:txXfrm>
    </dsp:sp>
    <dsp:sp modelId="{21459678-FAD1-4D9F-A699-99DE15D1B7F3}">
      <dsp:nvSpPr>
        <dsp:cNvPr id="0" name=""/>
        <dsp:cNvSpPr/>
      </dsp:nvSpPr>
      <dsp:spPr>
        <a:xfrm>
          <a:off x="90264" y="26706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8FAE0-339E-4AC4-8BBD-6986B770BB02}">
      <dsp:nvSpPr>
        <dsp:cNvPr id="0" name=""/>
        <dsp:cNvSpPr/>
      </dsp:nvSpPr>
      <dsp:spPr>
        <a:xfrm>
          <a:off x="1046493" y="1424966"/>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Besoin</a:t>
          </a:r>
          <a:endParaRPr lang="fr-FR" sz="3400" kern="1200" dirty="0"/>
        </a:p>
      </dsp:txBody>
      <dsp:txXfrm>
        <a:off x="1046493" y="1424966"/>
        <a:ext cx="5870161" cy="712768"/>
      </dsp:txXfrm>
    </dsp:sp>
    <dsp:sp modelId="{A6836978-CBDA-4F83-A9CA-ECF56E42559D}">
      <dsp:nvSpPr>
        <dsp:cNvPr id="0" name=""/>
        <dsp:cNvSpPr/>
      </dsp:nvSpPr>
      <dsp:spPr>
        <a:xfrm>
          <a:off x="601013" y="133587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4DF2B-5677-4E73-86CA-6C93D2AB8B1D}">
      <dsp:nvSpPr>
        <dsp:cNvPr id="0" name=""/>
        <dsp:cNvSpPr/>
      </dsp:nvSpPr>
      <dsp:spPr>
        <a:xfrm>
          <a:off x="1203252" y="2493777"/>
          <a:ext cx="5713402"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Situation de consommation</a:t>
          </a:r>
          <a:endParaRPr lang="fr-FR" sz="3400" kern="1200" dirty="0"/>
        </a:p>
      </dsp:txBody>
      <dsp:txXfrm>
        <a:off x="1203252" y="2493777"/>
        <a:ext cx="5713402" cy="712768"/>
      </dsp:txXfrm>
    </dsp:sp>
    <dsp:sp modelId="{63DA5264-1B59-47DE-A4EF-992A995677BF}">
      <dsp:nvSpPr>
        <dsp:cNvPr id="0" name=""/>
        <dsp:cNvSpPr/>
      </dsp:nvSpPr>
      <dsp:spPr>
        <a:xfrm>
          <a:off x="757771" y="240468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3AFCF-B0FA-4D86-B316-161E8D42941B}">
      <dsp:nvSpPr>
        <dsp:cNvPr id="0" name=""/>
        <dsp:cNvSpPr/>
      </dsp:nvSpPr>
      <dsp:spPr>
        <a:xfrm>
          <a:off x="1046493" y="3562587"/>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Moments de la journée</a:t>
          </a:r>
          <a:endParaRPr lang="fr-FR" sz="3400" kern="1200" dirty="0"/>
        </a:p>
      </dsp:txBody>
      <dsp:txXfrm>
        <a:off x="1046493" y="3562587"/>
        <a:ext cx="5870161" cy="712768"/>
      </dsp:txXfrm>
    </dsp:sp>
    <dsp:sp modelId="{1FB8D383-610C-4B35-96D8-7A3428C4335D}">
      <dsp:nvSpPr>
        <dsp:cNvPr id="0" name=""/>
        <dsp:cNvSpPr/>
      </dsp:nvSpPr>
      <dsp:spPr>
        <a:xfrm>
          <a:off x="601013" y="347349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7B28C-A228-4430-8743-067EB62C1FDC}">
      <dsp:nvSpPr>
        <dsp:cNvPr id="0" name=""/>
        <dsp:cNvSpPr/>
      </dsp:nvSpPr>
      <dsp:spPr>
        <a:xfrm>
          <a:off x="535744" y="4631398"/>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Univers</a:t>
          </a:r>
          <a:endParaRPr lang="fr-FR" sz="3400" kern="1200" dirty="0"/>
        </a:p>
      </dsp:txBody>
      <dsp:txXfrm>
        <a:off x="535744" y="4631398"/>
        <a:ext cx="6380910" cy="712768"/>
      </dsp:txXfrm>
    </dsp:sp>
    <dsp:sp modelId="{A6440497-643B-412B-A7E7-004F199101A3}">
      <dsp:nvSpPr>
        <dsp:cNvPr id="0" name=""/>
        <dsp:cNvSpPr/>
      </dsp:nvSpPr>
      <dsp:spPr>
        <a:xfrm>
          <a:off x="90264" y="4542302"/>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12660-ED52-4A7A-A1B6-6D8C1A085D21}" type="datetimeFigureOut">
              <a:rPr lang="fr-FR" smtClean="0"/>
              <a:t>31/05/2014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CDF3-CB5C-4898-A580-B598BF4196F9}" type="slidenum">
              <a:rPr lang="fr-FR" smtClean="0"/>
              <a:t>‹N°›</a:t>
            </a:fld>
            <a:endParaRPr lang="fr-FR"/>
          </a:p>
        </p:txBody>
      </p:sp>
    </p:spTree>
    <p:extLst>
      <p:ext uri="{BB962C8B-B14F-4D97-AF65-F5344CB8AC3E}">
        <p14:creationId xmlns:p14="http://schemas.microsoft.com/office/powerpoint/2010/main" val="317458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5CDF3-CB5C-4898-A580-B598BF4196F9}" type="slidenum">
              <a:rPr lang="fr-FR" smtClean="0"/>
              <a:t>5</a:t>
            </a:fld>
            <a:endParaRPr lang="fr-FR"/>
          </a:p>
        </p:txBody>
      </p:sp>
    </p:spTree>
    <p:extLst>
      <p:ext uri="{BB962C8B-B14F-4D97-AF65-F5344CB8AC3E}">
        <p14:creationId xmlns:p14="http://schemas.microsoft.com/office/powerpoint/2010/main" val="4255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A4515A9-821F-4051-8C09-EEC2271A6152}" type="datetime1">
              <a:rPr lang="en-US" smtClean="0"/>
              <a:t>5/31/2014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460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2BF853-FD7B-4DDB-BC49-B792F2512592}"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432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ABE705-F92C-46E0-8FC6-39D681FED4E6}"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683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934809-CC4F-49E1-9650-B5D1BB215CB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722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44F69FF-393D-49F6-814A-8339D7241CE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117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2BF9F-1862-43C7-A88E-5244332AE3F1}"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0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6554357-C82B-4F2A-A012-DDDBD0C89BFC}"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231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D1D792-9782-4C89-911D-0C422B649EB8}"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590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D95F7C-611F-4A76-A5D2-B964DECDEA59}"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87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660" y="5420061"/>
            <a:ext cx="1284340" cy="1451862"/>
          </a:xfrm>
          <a:prstGeom prst="rect">
            <a:avLst/>
          </a:prstGeom>
        </p:spPr>
      </p:pic>
      <p:sp>
        <p:nvSpPr>
          <p:cNvPr id="2" name="Title 1"/>
          <p:cNvSpPr>
            <a:spLocks noGrp="1"/>
          </p:cNvSpPr>
          <p:nvPr>
            <p:ph type="title"/>
          </p:nvPr>
        </p:nvSpPr>
        <p:spPr>
          <a:xfrm>
            <a:off x="1484310" y="254001"/>
            <a:ext cx="10018713" cy="914400"/>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484309" y="1498331"/>
            <a:ext cx="10018713" cy="4317731"/>
          </a:xfrm>
        </p:spPr>
        <p:txBody>
          <a:bodyPr anchor="ctr"/>
          <a:lstStyle>
            <a:lvl1pPr marL="0" indent="0">
              <a:buNone/>
              <a:defRPr/>
            </a:lvl1pPr>
          </a:lstStyle>
          <a:p>
            <a:pPr lvl="0"/>
            <a:endParaRPr lang="en-US" dirty="0" smtClean="0"/>
          </a:p>
        </p:txBody>
      </p:sp>
      <p:sp>
        <p:nvSpPr>
          <p:cNvPr id="4" name="Date Placeholder 3"/>
          <p:cNvSpPr>
            <a:spLocks noGrp="1"/>
          </p:cNvSpPr>
          <p:nvPr>
            <p:ph type="dt" sz="half" idx="10"/>
          </p:nvPr>
        </p:nvSpPr>
        <p:spPr>
          <a:xfrm>
            <a:off x="9816529" y="6470648"/>
            <a:ext cx="1143000" cy="365125"/>
          </a:xfrm>
        </p:spPr>
        <p:txBody>
          <a:bodyPr/>
          <a:lstStyle/>
          <a:p>
            <a:fld id="{29D2B7D7-DD28-4747-8D36-D88FA01F76F0}" type="datetime1">
              <a:rPr lang="en-US" smtClean="0"/>
              <a:t>5/31/2014</a:t>
            </a:fld>
            <a:endParaRPr lang="en-US" dirty="0"/>
          </a:p>
        </p:txBody>
      </p:sp>
      <p:sp>
        <p:nvSpPr>
          <p:cNvPr id="5" name="Footer Placeholder 4"/>
          <p:cNvSpPr>
            <a:spLocks noGrp="1"/>
          </p:cNvSpPr>
          <p:nvPr>
            <p:ph type="ftr" sz="quarter" idx="11"/>
          </p:nvPr>
        </p:nvSpPr>
        <p:spPr>
          <a:xfrm>
            <a:off x="6097852" y="6429009"/>
            <a:ext cx="7084177"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a:xfrm>
            <a:off x="11274246" y="5833254"/>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65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A3D3E2E-5337-4BC0-84BF-D15180B6B7AD}"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958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9AEE5EF-2259-47D9-A86A-C9B7A95A563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9998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1CE7069-834B-4133-85E1-F14709EC423E}" type="datetime1">
              <a:rPr lang="en-US" smtClean="0"/>
              <a:t>5/31/2014</a:t>
            </a:fld>
            <a:endParaRPr lang="en-US" dirty="0"/>
          </a:p>
        </p:txBody>
      </p:sp>
      <p:sp>
        <p:nvSpPr>
          <p:cNvPr id="8" name="Footer Placeholder 7"/>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56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0038877-6D88-489F-8A6B-9434B3A69C0E}" type="datetime1">
              <a:rPr lang="en-US" smtClean="0"/>
              <a:t>5/31/2014</a:t>
            </a:fld>
            <a:endParaRPr lang="en-US" dirty="0"/>
          </a:p>
        </p:txBody>
      </p:sp>
      <p:sp>
        <p:nvSpPr>
          <p:cNvPr id="4" name="Footer Placeholder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40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298" y="5406138"/>
            <a:ext cx="1284340" cy="1451862"/>
          </a:xfrm>
          <a:prstGeom prst="rect">
            <a:avLst/>
          </a:prstGeom>
        </p:spPr>
      </p:pic>
      <p:sp>
        <p:nvSpPr>
          <p:cNvPr id="2" name="Date Placeholder 1"/>
          <p:cNvSpPr>
            <a:spLocks noGrp="1"/>
          </p:cNvSpPr>
          <p:nvPr>
            <p:ph type="dt" sz="half" idx="10"/>
          </p:nvPr>
        </p:nvSpPr>
        <p:spPr/>
        <p:txBody>
          <a:bodyPr/>
          <a:lstStyle/>
          <a:p>
            <a:fld id="{A9C797BA-AC9F-4F75-AA57-5912590B042E}" type="datetime1">
              <a:rPr lang="en-US" smtClean="0"/>
              <a:t>5/31/2014</a:t>
            </a:fld>
            <a:endParaRPr lang="en-US" dirty="0"/>
          </a:p>
        </p:txBody>
      </p:sp>
      <p:sp>
        <p:nvSpPr>
          <p:cNvPr id="3" name="Footer Placeholder 2"/>
          <p:cNvSpPr>
            <a:spLocks noGrp="1"/>
          </p:cNvSpPr>
          <p:nvPr>
            <p:ph type="ftr" sz="quarter" idx="11"/>
          </p:nvPr>
        </p:nvSpPr>
        <p:spPr>
          <a:xfrm>
            <a:off x="6042025" y="6448424"/>
            <a:ext cx="7084177" cy="365125"/>
          </a:xfrm>
        </p:spPr>
        <p:txBody>
          <a:bodyPr/>
          <a:lstStyle/>
          <a:p>
            <a:r>
              <a:rPr lang="fr-FR" smtClean="0"/>
              <a:t>Correia Aude - Desenfans Cassandre - Hernandez Guillaume - Lombard Gautier - Roux Anis</a:t>
            </a:r>
            <a:endParaRPr lang="en-US" dirty="0"/>
          </a:p>
        </p:txBody>
      </p:sp>
      <p:sp>
        <p:nvSpPr>
          <p:cNvPr id="4" name="Slide Number Placeholder 3"/>
          <p:cNvSpPr>
            <a:spLocks noGrp="1"/>
          </p:cNvSpPr>
          <p:nvPr>
            <p:ph type="sldNum" sz="quarter" idx="12"/>
          </p:nvPr>
        </p:nvSpPr>
        <p:spPr>
          <a:xfrm>
            <a:off x="11244884" y="5843736"/>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25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BB4A78-4169-4F27-819B-2A5E64F9444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65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271516-8184-45BD-A890-6A763782309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450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5302" y="644842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45AFD-F824-4FB7-8624-7435E4968DFD}" type="datetime1">
              <a:rPr lang="en-US" smtClean="0"/>
              <a:t>5/31/2014</a:t>
            </a:fld>
            <a:endParaRPr lang="en-US" dirty="0"/>
          </a:p>
        </p:txBody>
      </p:sp>
      <p:sp>
        <p:nvSpPr>
          <p:cNvPr id="5" name="Footer Placeholder 4"/>
          <p:cNvSpPr>
            <a:spLocks noGrp="1"/>
          </p:cNvSpPr>
          <p:nvPr>
            <p:ph type="ftr" sz="quarter" idx="3"/>
          </p:nvPr>
        </p:nvSpPr>
        <p:spPr>
          <a:xfrm>
            <a:off x="2587625" y="6470650"/>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4"/>
          </p:nvPr>
        </p:nvSpPr>
        <p:spPr>
          <a:xfrm>
            <a:off x="10951856" y="6448424"/>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76407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sieur.fr/Produits/Stop-Gout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usine-digitale.fr/article/des-ondes-sonores-pour-reproduire-la-sensation-de-toucher.N25939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iwee.net/1axe-carte-visite-seduction-pheromone2605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lesieur.fr/Produits/Duo-Huile-Beurre/Duo-huile-beur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sa-conso.fr/produits/margarine-aux-pepites-de-chocolat-de-st-hubert,1636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admoizelle.com/nouvelles-saveurs-brets-15424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haral.fr/connaitre-nos-produits/nouveaute.html?id=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iwee.net/1coca-bouteille-embout-ouvrir-college26051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hop4moms.com/rockaRoo_produc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vertbaudet.fr/page/indestructible.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neolid.com/fr/Twizz/Liloutin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peyre.fr/amenagements/poignees/chrome/nickel/inox/poignee-anti-pince-doigt.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charal.fr/connaitre-nos-produits/au-rayon-surgeles/nos-burgers/panini-surge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ocketbook-int.com/fr/products/pocketbook-aqua"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internaute.com/actualite/magazine/concours-lepine-2011/automate-madeo.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mensquare.com/high-tech/smartphone/iphone-5s-premiers-tests-et-avis-sur-le-lecteur-dempreinte-digital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lg.com/fr/televiseurs/lg-55EA980V-oled-full-hd-t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cousy-cousa.overblog.com/2014/03/nouveau-sachet-de-riz.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iwee.net/intermarche-fruit-moche-marcel-marketing-intermarch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ww.altermundi.com/fr/product/decoration/green+attitude/not+egg,basilic,oeuf-plant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iwee.net/1coca-cola-marketing-supermarche2305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aldewei.fr/dialogue/presse/actualites/detail/archive/2013/march/article/sound-wave-de-kaldewei-un-systeme-audio-innovant-transforme-la-baignoire-en-enceinte-musical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iwee.net/1effet-papayon-oasis-marcel-web-serie-publicite-creative-1104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meltystyle.fr/mercurial-magista-tiempo-v-et-hypervenom-nike-presente-les-crampons-du-mondial-2014-a288887.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ranckprovost-expert.com/produits/poudre-coiffante-expert-cheveux-courts?gclid=CJq_maue0b4CFa3LtAodMl4AF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255533" y="1373183"/>
            <a:ext cx="10018713" cy="4211043"/>
          </a:xfrm>
        </p:spPr>
        <p:txBody>
          <a:bodyPr>
            <a:normAutofit/>
          </a:bodyPr>
          <a:lstStyle/>
          <a:p>
            <a:r>
              <a:rPr lang="fr-FR" u="sng" dirty="0" smtClean="0">
                <a:solidFill>
                  <a:schemeClr val="accent1">
                    <a:lumMod val="75000"/>
                  </a:schemeClr>
                </a:solidFill>
              </a:rPr>
              <a:t>2. Un </a:t>
            </a:r>
            <a:r>
              <a:rPr lang="fr-FR" u="sng" dirty="0">
                <a:solidFill>
                  <a:schemeClr val="accent1">
                    <a:lumMod val="75000"/>
                  </a:schemeClr>
                </a:solidFill>
              </a:rPr>
              <a:t>bouchon Stop-Goutte </a:t>
            </a:r>
            <a:endParaRPr lang="fr-FR" u="sng" dirty="0" smtClean="0">
              <a:solidFill>
                <a:schemeClr val="accent1">
                  <a:lumMod val="75000"/>
                </a:schemeClr>
              </a:solidFill>
            </a:endParaRPr>
          </a:p>
          <a:p>
            <a:endParaRPr lang="fr-FR" u="sng" dirty="0">
              <a:solidFill>
                <a:schemeClr val="accent1">
                  <a:lumMod val="75000"/>
                </a:schemeClr>
              </a:solidFill>
            </a:endParaRPr>
          </a:p>
          <a:p>
            <a:r>
              <a:rPr lang="fr-FR" dirty="0"/>
              <a:t>Lesieur a révolutionné l’utilisation des flacons de condiments en mettant les huiles dans ce type de packaging et en inventant un bouchant permettant d’éviter toutes fuites</a:t>
            </a:r>
            <a:r>
              <a:rPr lang="fr-FR" dirty="0" smtClean="0"/>
              <a:t>.</a:t>
            </a:r>
          </a:p>
          <a:p>
            <a:r>
              <a:rPr lang="fr-FR" u="sng" dirty="0"/>
              <a:t>But :</a:t>
            </a:r>
            <a:r>
              <a:rPr lang="fr-FR" dirty="0"/>
              <a:t> Apporter un plus au produit.</a:t>
            </a:r>
            <a:endParaRPr lang="fr-FR" u="sng" dirty="0"/>
          </a:p>
          <a:p>
            <a:r>
              <a:rPr lang="fr-FR" u="sng" dirty="0"/>
              <a:t>Vision future :</a:t>
            </a:r>
            <a:r>
              <a:rPr lang="fr-FR" dirty="0"/>
              <a:t> Mettre cette amélioration sur tous les produits.</a:t>
            </a:r>
            <a:endParaRPr lang="fr-FR" u="sng" dirty="0"/>
          </a:p>
          <a:p>
            <a:r>
              <a:rPr lang="fr-FR" sz="1800" u="sng" dirty="0">
                <a:hlinkClick r:id="rId2"/>
              </a:rPr>
              <a:t>http://</a:t>
            </a:r>
            <a:r>
              <a:rPr lang="fr-FR" sz="1800" u="sng" dirty="0" smtClean="0">
                <a:hlinkClick r:id="rId2"/>
              </a:rPr>
              <a:t>www.lesieur.fr/Produits/Stop-Goutte</a:t>
            </a:r>
            <a:endParaRPr lang="fr-FR" sz="1800"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95940" y="284742"/>
            <a:ext cx="679545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Visuel, couleur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logo</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2" descr="http://www.lesieur.fr/var/fre/storage/images/produits/stop-goutte/un-produit-facile-a-utiliser/358308-1-fre-FR/un-produit-facile-a-utiliser_full_produ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159" y="3695062"/>
            <a:ext cx="1593740" cy="261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8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6884" y="119630"/>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fontScale="92500"/>
          </a:bodyPr>
          <a:lstStyle/>
          <a:p>
            <a:r>
              <a:rPr lang="fr-FR" u="sng" dirty="0" smtClean="0">
                <a:solidFill>
                  <a:schemeClr val="accent1">
                    <a:lumMod val="75000"/>
                  </a:schemeClr>
                </a:solidFill>
              </a:rPr>
              <a:t>4. Des </a:t>
            </a:r>
            <a:r>
              <a:rPr lang="fr-FR" u="sng" dirty="0">
                <a:solidFill>
                  <a:schemeClr val="accent1">
                    <a:lumMod val="75000"/>
                  </a:schemeClr>
                </a:solidFill>
              </a:rPr>
              <a:t>ondes sonores pour reproduire le toucher</a:t>
            </a:r>
            <a:r>
              <a:rPr lang="fr-FR" u="sng" dirty="0" smtClean="0">
                <a:solidFill>
                  <a:schemeClr val="accent1">
                    <a:lumMod val="75000"/>
                  </a:schemeClr>
                </a:solidFill>
              </a:rPr>
              <a:t>.</a:t>
            </a:r>
          </a:p>
          <a:p>
            <a:endParaRPr lang="fr-FR" u="sng" dirty="0">
              <a:solidFill>
                <a:schemeClr val="accent1">
                  <a:lumMod val="75000"/>
                </a:schemeClr>
              </a:solidFill>
            </a:endParaRPr>
          </a:p>
          <a:p>
            <a:r>
              <a:rPr lang="fr-FR" dirty="0"/>
              <a:t>Cette innovation va être commercialiser d’ici deux ans : un appareil capable de toucher virtuellement un produit à l’aide d’ondes sonores. Cette technologie permettrait </a:t>
            </a:r>
            <a:r>
              <a:rPr lang="fr-FR" dirty="0" smtClean="0"/>
              <a:t>d’interagir </a:t>
            </a:r>
            <a:r>
              <a:rPr lang="fr-FR" dirty="0"/>
              <a:t>avec des objets virtuels dans les jeux vidéos ou encore taper sur un clavier interactif par exemple.</a:t>
            </a:r>
          </a:p>
          <a:p>
            <a:r>
              <a:rPr lang="fr-FR" u="sng" dirty="0"/>
              <a:t>But :</a:t>
            </a:r>
            <a:r>
              <a:rPr lang="fr-FR" dirty="0"/>
              <a:t> Interagir avec des objets virtuels.</a:t>
            </a:r>
            <a:endParaRPr lang="fr-FR" u="sng" dirty="0"/>
          </a:p>
          <a:p>
            <a:r>
              <a:rPr lang="fr-FR" u="sng" dirty="0"/>
              <a:t>Vision future marketing :</a:t>
            </a:r>
            <a:r>
              <a:rPr lang="fr-FR" dirty="0"/>
              <a:t> Adapter cette technique à un maximum de domaine. Pourrait révolutionner plusieurs </a:t>
            </a:r>
            <a:r>
              <a:rPr lang="fr-FR" dirty="0" smtClean="0"/>
              <a:t>marchés.</a:t>
            </a:r>
            <a:endParaRPr lang="fr-FR" u="sng" dirty="0"/>
          </a:p>
          <a:p>
            <a:r>
              <a:rPr lang="fr-FR" sz="1800" u="sng" dirty="0">
                <a:hlinkClick r:id="rId2"/>
              </a:rPr>
              <a:t>http://www.usine-digitale.fr/article/des-ondes-sonores-pour-reproduire-la-sensation-de-toucher.N259391</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497043" y="247707"/>
            <a:ext cx="5993244"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Toucher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textures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2" descr="http://www.usine-digitale.fr/mediatheque/9/7/9/000211979_image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287" y="42357"/>
            <a:ext cx="2592845" cy="172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pPr marL="457200" indent="-457200">
              <a:buAutoNum type="arabicPeriod"/>
            </a:pPr>
            <a:r>
              <a:rPr lang="fr-FR" u="sng" dirty="0" smtClean="0">
                <a:solidFill>
                  <a:schemeClr val="accent1">
                    <a:lumMod val="75000"/>
                  </a:schemeClr>
                </a:solidFill>
              </a:rPr>
              <a:t>Des </a:t>
            </a:r>
            <a:r>
              <a:rPr lang="fr-FR" u="sng" dirty="0">
                <a:solidFill>
                  <a:schemeClr val="accent1">
                    <a:lumMod val="75000"/>
                  </a:schemeClr>
                </a:solidFill>
              </a:rPr>
              <a:t>cartes de visites aux hormones de séduction</a:t>
            </a:r>
            <a:r>
              <a:rPr lang="fr-FR" u="sng" dirty="0" smtClean="0">
                <a:solidFill>
                  <a:schemeClr val="accent1">
                    <a:lumMod val="75000"/>
                  </a:schemeClr>
                </a:solidFill>
              </a:rPr>
              <a:t>.</a:t>
            </a:r>
            <a:endParaRPr lang="fr-FR" u="sng" dirty="0">
              <a:solidFill>
                <a:schemeClr val="accent1">
                  <a:lumMod val="75000"/>
                </a:schemeClr>
              </a:solidFill>
            </a:endParaRPr>
          </a:p>
          <a:p>
            <a:r>
              <a:rPr lang="fr-FR" sz="2800" dirty="0"/>
              <a:t>Les cartes de visites libérant les phéromones de séduction des commerciaux afin de séduire ses clients, Axe a tenté le challenge.</a:t>
            </a:r>
          </a:p>
          <a:p>
            <a:r>
              <a:rPr lang="fr-FR" u="sng" dirty="0"/>
              <a:t>But : </a:t>
            </a:r>
            <a:r>
              <a:rPr lang="fr-FR" dirty="0"/>
              <a:t>Créer le </a:t>
            </a:r>
            <a:r>
              <a:rPr lang="fr-FR" dirty="0" err="1"/>
              <a:t>buzz</a:t>
            </a:r>
            <a:r>
              <a:rPr lang="fr-FR" dirty="0"/>
              <a:t> autour de la marque et attirer de nouveaux clients.</a:t>
            </a:r>
          </a:p>
          <a:p>
            <a:r>
              <a:rPr lang="fr-FR" u="sng" dirty="0"/>
              <a:t>Vision future marketing :</a:t>
            </a:r>
            <a:r>
              <a:rPr lang="fr-FR" dirty="0"/>
              <a:t> Adapter ce système sur les packaging des produits en utilisant des hormones appropriés.</a:t>
            </a:r>
            <a:endParaRPr lang="fr-FR" u="sng" dirty="0"/>
          </a:p>
          <a:p>
            <a:r>
              <a:rPr lang="fr-FR" sz="1800" u="sng" dirty="0">
                <a:hlinkClick r:id="rId2"/>
              </a:rPr>
              <a:t>http://piwee.net/1axe-carte-visite-seduction-pheromone260514/</a:t>
            </a:r>
            <a:r>
              <a:rPr lang="fr-FR" sz="1800" dirty="0"/>
              <a:t> </a:t>
            </a:r>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929501" y="382078"/>
            <a:ext cx="512832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Odeur </a:t>
            </a: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parfum</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2" descr="axe-pheromone-carte-visite-se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829" y="885384"/>
            <a:ext cx="2902630" cy="156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9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498332"/>
            <a:ext cx="10018713" cy="3543158"/>
          </a:xfrm>
        </p:spPr>
        <p:txBody>
          <a:bodyPr>
            <a:normAutofit/>
          </a:bodyPr>
          <a:lstStyle/>
          <a:p>
            <a:r>
              <a:rPr lang="fr-FR" u="sng" dirty="0" smtClean="0">
                <a:solidFill>
                  <a:schemeClr val="accent1">
                    <a:lumMod val="75000"/>
                  </a:schemeClr>
                </a:solidFill>
              </a:rPr>
              <a:t>2. De</a:t>
            </a:r>
            <a:r>
              <a:rPr lang="fr-FR" sz="2800" u="sng" dirty="0">
                <a:solidFill>
                  <a:schemeClr val="accent1">
                    <a:lumMod val="75000"/>
                  </a:schemeClr>
                </a:solidFill>
              </a:rPr>
              <a:t>viner le parfum du Gel douche</a:t>
            </a:r>
            <a:r>
              <a:rPr lang="fr-FR" sz="2800" u="sng" dirty="0" smtClean="0">
                <a:solidFill>
                  <a:schemeClr val="accent1">
                    <a:lumMod val="75000"/>
                  </a:schemeClr>
                </a:solidFill>
              </a:rPr>
              <a:t>.</a:t>
            </a:r>
            <a:endParaRPr lang="fr-FR" sz="2800" u="sng" dirty="0">
              <a:solidFill>
                <a:schemeClr val="accent1">
                  <a:lumMod val="75000"/>
                </a:schemeClr>
              </a:solidFill>
            </a:endParaRPr>
          </a:p>
          <a:p>
            <a:r>
              <a:rPr lang="fr-FR" sz="2800" dirty="0" smtClean="0"/>
              <a:t>Afin </a:t>
            </a:r>
            <a:r>
              <a:rPr lang="fr-FR" sz="2800" dirty="0"/>
              <a:t>de se démarquer de ses concurrents, la marque </a:t>
            </a:r>
            <a:r>
              <a:rPr lang="fr-FR" sz="2800" dirty="0" err="1"/>
              <a:t>Labell</a:t>
            </a:r>
            <a:r>
              <a:rPr lang="fr-FR" sz="2800" dirty="0"/>
              <a:t> a développé un jeux concours dans les </a:t>
            </a:r>
            <a:r>
              <a:rPr lang="fr-FR" sz="2800" dirty="0" err="1"/>
              <a:t>Intermarchés</a:t>
            </a:r>
            <a:r>
              <a:rPr lang="fr-FR" sz="2800" dirty="0"/>
              <a:t> : deviner le parfum des gels douches pour gagner des lots.</a:t>
            </a:r>
          </a:p>
          <a:p>
            <a:r>
              <a:rPr lang="fr-FR" u="sng" dirty="0"/>
              <a:t>But : </a:t>
            </a:r>
            <a:r>
              <a:rPr lang="fr-FR" dirty="0"/>
              <a:t>Tester les produits et connaître l’avis réel du client final.</a:t>
            </a:r>
          </a:p>
          <a:p>
            <a:r>
              <a:rPr lang="fr-FR" u="sng" dirty="0"/>
              <a:t>Vision future marketing :</a:t>
            </a:r>
            <a:r>
              <a:rPr lang="fr-FR" dirty="0"/>
              <a:t> L’adapter à différents catégories de produits afin de valider ou non certaines senteurs en évitant toutes dépenses inutiles</a:t>
            </a:r>
            <a:r>
              <a:rPr lang="fr-FR" dirty="0" smtClean="0"/>
              <a:t>.</a:t>
            </a:r>
            <a:endParaRPr lang="fr-FR" u="sng"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929501" y="382078"/>
            <a:ext cx="512832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Odeur </a:t>
            </a: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parfum</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descr="http://www.intermarchevidauban.fr/s/cc_images/cache_2442020059.png?t=1379668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955" y="4982837"/>
            <a:ext cx="2882912" cy="170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0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498331"/>
            <a:ext cx="10018713" cy="3503975"/>
          </a:xfrm>
        </p:spPr>
        <p:txBody>
          <a:bodyPr/>
          <a:lstStyle/>
          <a:p>
            <a:r>
              <a:rPr lang="fr-FR" sz="2800" u="sng" dirty="0" smtClean="0">
                <a:solidFill>
                  <a:schemeClr val="accent1">
                    <a:lumMod val="75000"/>
                  </a:schemeClr>
                </a:solidFill>
              </a:rPr>
              <a:t>3. Nouvelles </a:t>
            </a:r>
            <a:r>
              <a:rPr lang="fr-FR" sz="2800" u="sng" dirty="0">
                <a:solidFill>
                  <a:schemeClr val="accent1">
                    <a:lumMod val="75000"/>
                  </a:schemeClr>
                </a:solidFill>
              </a:rPr>
              <a:t>senteurs pour la gamme de liquide vaisselle </a:t>
            </a:r>
            <a:r>
              <a:rPr lang="fr-FR" sz="2800" u="sng" dirty="0" err="1">
                <a:solidFill>
                  <a:schemeClr val="accent1">
                    <a:lumMod val="75000"/>
                  </a:schemeClr>
                </a:solidFill>
              </a:rPr>
              <a:t>Rainett</a:t>
            </a:r>
            <a:r>
              <a:rPr lang="fr-FR" sz="2800" u="sng" dirty="0">
                <a:solidFill>
                  <a:schemeClr val="accent1">
                    <a:lumMod val="75000"/>
                  </a:schemeClr>
                </a:solidFill>
              </a:rPr>
              <a:t>.</a:t>
            </a:r>
          </a:p>
          <a:p>
            <a:r>
              <a:rPr lang="fr-FR" dirty="0" err="1"/>
              <a:t>Rainett</a:t>
            </a:r>
            <a:r>
              <a:rPr lang="fr-FR" dirty="0"/>
              <a:t>, marque de produits écologiques, étend sa gamme de liquide vaisselle main avec deux nouveaux parfums dont framboise avec des produits toujours naturels (vinaigre de framboise).</a:t>
            </a:r>
          </a:p>
          <a:p>
            <a:r>
              <a:rPr lang="fr-FR" u="sng" dirty="0"/>
              <a:t>But :</a:t>
            </a:r>
            <a:r>
              <a:rPr lang="fr-FR" dirty="0"/>
              <a:t> Diversifier son offre sans toucher à la qualité de ses produits.</a:t>
            </a:r>
            <a:endParaRPr lang="fr-FR" u="sng"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929501" y="382078"/>
            <a:ext cx="512832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Odeur </a:t>
            </a: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parfum</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4" descr="Rainett Liquide Vaisselle Concentré  Vinaigre de Framboise 500 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726" y="4329953"/>
            <a:ext cx="2905443" cy="246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8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4. Pour </a:t>
            </a:r>
            <a:r>
              <a:rPr lang="fr-FR" u="sng" dirty="0">
                <a:solidFill>
                  <a:schemeClr val="accent1">
                    <a:lumMod val="75000"/>
                  </a:schemeClr>
                </a:solidFill>
              </a:rPr>
              <a:t>que bébé s’endorme </a:t>
            </a:r>
            <a:r>
              <a:rPr lang="fr-FR" u="sng" dirty="0" smtClean="0">
                <a:solidFill>
                  <a:schemeClr val="accent1">
                    <a:lumMod val="75000"/>
                  </a:schemeClr>
                </a:solidFill>
              </a:rPr>
              <a:t>facilement</a:t>
            </a:r>
          </a:p>
          <a:p>
            <a:r>
              <a:rPr lang="fr-FR" dirty="0"/>
              <a:t>Afin d’aider nos chérubins à s’endormir, </a:t>
            </a:r>
            <a:r>
              <a:rPr lang="fr-FR" dirty="0" err="1"/>
              <a:t>Cadum</a:t>
            </a:r>
            <a:r>
              <a:rPr lang="fr-FR" dirty="0"/>
              <a:t> a </a:t>
            </a:r>
            <a:r>
              <a:rPr lang="fr-FR" dirty="0" smtClean="0"/>
              <a:t>créé </a:t>
            </a:r>
            <a:r>
              <a:rPr lang="fr-FR" dirty="0"/>
              <a:t>pour nous une gamme de </a:t>
            </a:r>
            <a:r>
              <a:rPr lang="fr-FR" dirty="0" smtClean="0"/>
              <a:t>soins </a:t>
            </a:r>
            <a:r>
              <a:rPr lang="fr-FR" dirty="0"/>
              <a:t>pour les </a:t>
            </a:r>
            <a:r>
              <a:rPr lang="fr-FR" dirty="0" smtClean="0"/>
              <a:t>apaiser. </a:t>
            </a:r>
            <a:r>
              <a:rPr lang="fr-FR" dirty="0"/>
              <a:t>Ces </a:t>
            </a:r>
            <a:r>
              <a:rPr lang="fr-FR" dirty="0" smtClean="0"/>
              <a:t>vertus </a:t>
            </a:r>
            <a:r>
              <a:rPr lang="fr-FR" dirty="0"/>
              <a:t>sont dues aux essences de Lavande, de Camomille et de Fleur d’Oranger.</a:t>
            </a:r>
          </a:p>
          <a:p>
            <a:r>
              <a:rPr lang="fr-FR" u="sng" dirty="0"/>
              <a:t>But :</a:t>
            </a:r>
            <a:r>
              <a:rPr lang="fr-FR" dirty="0"/>
              <a:t> Attirer des mamans par encore </a:t>
            </a:r>
            <a:r>
              <a:rPr lang="fr-FR" dirty="0" smtClean="0"/>
              <a:t>conquises </a:t>
            </a:r>
            <a:r>
              <a:rPr lang="fr-FR" dirty="0"/>
              <a:t>mais à l’écoute du bien être de leurs </a:t>
            </a:r>
            <a:r>
              <a:rPr lang="fr-FR" dirty="0" smtClean="0"/>
              <a:t>bébés</a:t>
            </a:r>
            <a:r>
              <a:rPr lang="fr-FR" dirty="0"/>
              <a:t>.</a:t>
            </a:r>
            <a:endParaRPr lang="fr-FR" u="sng" dirty="0"/>
          </a:p>
          <a:p>
            <a:r>
              <a:rPr lang="fr-FR" u="sng" dirty="0"/>
              <a:t>Vision future marketing :</a:t>
            </a:r>
            <a:r>
              <a:rPr lang="fr-FR" dirty="0"/>
              <a:t> Développer la gamme de produits au travers des </a:t>
            </a:r>
            <a:r>
              <a:rPr lang="fr-FR" dirty="0" smtClean="0"/>
              <a:t>laits hydratants </a:t>
            </a:r>
            <a:r>
              <a:rPr lang="fr-FR" dirty="0"/>
              <a:t>par exemple.</a:t>
            </a:r>
            <a:endParaRPr lang="fr-FR" u="sng"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929501" y="382078"/>
            <a:ext cx="512832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Odeur </a:t>
            </a: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parfum</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Picture 2" descr="http://anti-crise.fr/wp-content/uploads/2014/04/Sans-titre-57-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823" y="102649"/>
            <a:ext cx="2024590" cy="213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1.Cuisiner </a:t>
            </a:r>
            <a:r>
              <a:rPr lang="fr-FR" u="sng" dirty="0">
                <a:solidFill>
                  <a:schemeClr val="accent1">
                    <a:lumMod val="75000"/>
                  </a:schemeClr>
                </a:solidFill>
              </a:rPr>
              <a:t>avec de l’huile et du beurre en même </a:t>
            </a:r>
            <a:r>
              <a:rPr lang="fr-FR" u="sng" dirty="0" smtClean="0">
                <a:solidFill>
                  <a:schemeClr val="accent1">
                    <a:lumMod val="75000"/>
                  </a:schemeClr>
                </a:solidFill>
              </a:rPr>
              <a:t>temps</a:t>
            </a:r>
          </a:p>
          <a:p>
            <a:r>
              <a:rPr lang="fr-FR" dirty="0"/>
              <a:t>Lesieur a crée une nouvelle association de </a:t>
            </a:r>
            <a:r>
              <a:rPr lang="fr-FR" dirty="0" smtClean="0"/>
              <a:t>goûts </a:t>
            </a:r>
            <a:r>
              <a:rPr lang="fr-FR" dirty="0"/>
              <a:t>: l’huile de tournesol et le beurre.</a:t>
            </a:r>
          </a:p>
          <a:p>
            <a:r>
              <a:rPr lang="fr-FR" u="sng" dirty="0"/>
              <a:t>But</a:t>
            </a:r>
            <a:r>
              <a:rPr lang="fr-FR" dirty="0"/>
              <a:t> : Rassembler les amoureux de la cuisine à l’huile avec la gourmandise du beurre.</a:t>
            </a:r>
            <a:endParaRPr lang="fr-FR" u="sng" dirty="0"/>
          </a:p>
          <a:p>
            <a:r>
              <a:rPr lang="fr-FR" u="sng" dirty="0"/>
              <a:t>Vision future marketing :</a:t>
            </a:r>
            <a:r>
              <a:rPr lang="fr-FR" dirty="0"/>
              <a:t> Développer la gamme en associant la margarine par exemple.</a:t>
            </a:r>
            <a:endParaRPr lang="fr-FR" u="sng" dirty="0"/>
          </a:p>
          <a:p>
            <a:r>
              <a:rPr lang="fr-FR" sz="1800" u="sng" dirty="0">
                <a:hlinkClick r:id="rId2"/>
              </a:rPr>
              <a:t>http://www.lesieur.fr/Produits/Duo-Huile-Beurre/Duo-huile-beurre</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788163" y="228130"/>
            <a:ext cx="741100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Goût, saveurs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arômes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2" descr="http://www.lesieur.fr/var/fre/storage/images/produits/duo-huile-beurre/duo-huile-beurre/358440-11-fre-FR/Duo-huile-beurre_full_produ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22" y="2855021"/>
            <a:ext cx="1960141" cy="426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9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2. Une </a:t>
            </a:r>
            <a:r>
              <a:rPr lang="fr-FR" u="sng" dirty="0">
                <a:solidFill>
                  <a:schemeClr val="accent1">
                    <a:lumMod val="75000"/>
                  </a:schemeClr>
                </a:solidFill>
              </a:rPr>
              <a:t>margarine parfaite pour les goûters des enfants.</a:t>
            </a:r>
          </a:p>
          <a:p>
            <a:r>
              <a:rPr lang="fr-FR" sz="2800" dirty="0"/>
              <a:t>En 2014, St Hubert lance sa première gamme de margarine aromatisée aux pépites de chocolats.</a:t>
            </a:r>
          </a:p>
          <a:p>
            <a:r>
              <a:rPr lang="fr-FR" u="sng" dirty="0"/>
              <a:t>But :</a:t>
            </a:r>
            <a:r>
              <a:rPr lang="fr-FR" dirty="0"/>
              <a:t> Conquérir de nouvelles cibles (les mamans </a:t>
            </a:r>
            <a:r>
              <a:rPr lang="fr-FR" dirty="0" smtClean="0"/>
              <a:t>pressées </a:t>
            </a:r>
            <a:r>
              <a:rPr lang="fr-FR" dirty="0"/>
              <a:t>mais </a:t>
            </a:r>
            <a:r>
              <a:rPr lang="fr-FR" dirty="0" smtClean="0"/>
              <a:t>adeptes </a:t>
            </a:r>
            <a:r>
              <a:rPr lang="fr-FR" dirty="0"/>
              <a:t>d’un bon goûter pour leurs </a:t>
            </a:r>
            <a:r>
              <a:rPr lang="fr-FR" dirty="0" smtClean="0"/>
              <a:t>enfants).</a:t>
            </a:r>
            <a:endParaRPr lang="fr-FR" u="sng" dirty="0"/>
          </a:p>
          <a:p>
            <a:r>
              <a:rPr lang="fr-FR" u="sng" dirty="0"/>
              <a:t>Vision future marketing :</a:t>
            </a:r>
            <a:r>
              <a:rPr lang="fr-FR" dirty="0"/>
              <a:t> Adapter la gammes avec de nouveaux goûts.</a:t>
            </a:r>
            <a:endParaRPr lang="fr-FR" u="sng" dirty="0"/>
          </a:p>
          <a:p>
            <a:r>
              <a:rPr lang="fr-FR" sz="1800" u="sng" dirty="0">
                <a:hlinkClick r:id="rId2"/>
              </a:rPr>
              <a:t>http://www.lsa-conso.fr/produits/margarine-aux-pepites-de-chocolat-de-st-hubert,16362</a:t>
            </a:r>
            <a:r>
              <a:rPr lang="fr-FR" sz="1800" dirty="0"/>
              <a:t> </a:t>
            </a:r>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788163" y="228130"/>
            <a:ext cx="741100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Goût, saveurs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arômes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Picture 2" descr="Margarine aux Pépites de Chocolat St Hubert"/>
          <p:cNvPicPr>
            <a:picLocks noChangeAspect="1" noChangeArrowheads="1"/>
          </p:cNvPicPr>
          <p:nvPr/>
        </p:nvPicPr>
        <p:blipFill rotWithShape="1">
          <a:blip r:embed="rId3">
            <a:extLst>
              <a:ext uri="{28A0092B-C50C-407E-A947-70E740481C1C}">
                <a14:useLocalDpi xmlns:a14="http://schemas.microsoft.com/office/drawing/2010/main" val="0"/>
              </a:ext>
            </a:extLst>
          </a:blip>
          <a:srcRect t="18087" b="13273"/>
          <a:stretch/>
        </p:blipFill>
        <p:spPr bwMode="auto">
          <a:xfrm>
            <a:off x="3074749" y="5253704"/>
            <a:ext cx="2894314" cy="149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7" y="1498582"/>
            <a:ext cx="10018713" cy="3408269"/>
          </a:xfrm>
        </p:spPr>
        <p:txBody>
          <a:bodyPr/>
          <a:lstStyle/>
          <a:p>
            <a:r>
              <a:rPr lang="fr-FR" u="sng" dirty="0" smtClean="0">
                <a:solidFill>
                  <a:schemeClr val="accent1">
                    <a:lumMod val="75000"/>
                  </a:schemeClr>
                </a:solidFill>
              </a:rPr>
              <a:t>3.Un </a:t>
            </a:r>
            <a:r>
              <a:rPr lang="fr-FR" u="sng" dirty="0">
                <a:solidFill>
                  <a:schemeClr val="accent1">
                    <a:lumMod val="75000"/>
                  </a:schemeClr>
                </a:solidFill>
              </a:rPr>
              <a:t>gâteau à partager tout chocolat</a:t>
            </a:r>
          </a:p>
          <a:p>
            <a:r>
              <a:rPr lang="fr-FR" sz="2800" dirty="0"/>
              <a:t>Après son </a:t>
            </a:r>
            <a:r>
              <a:rPr lang="fr-FR" sz="2800" dirty="0" smtClean="0"/>
              <a:t>gâteau </a:t>
            </a:r>
            <a:r>
              <a:rPr lang="fr-FR" sz="2800" dirty="0"/>
              <a:t>marbré, Ker </a:t>
            </a:r>
            <a:r>
              <a:rPr lang="fr-FR" sz="2800" dirty="0" err="1"/>
              <a:t>Cadélac</a:t>
            </a:r>
            <a:r>
              <a:rPr lang="fr-FR" sz="2800" dirty="0"/>
              <a:t> lance son nouveau </a:t>
            </a:r>
            <a:r>
              <a:rPr lang="fr-FR" sz="2800" dirty="0" smtClean="0"/>
              <a:t>gâteau </a:t>
            </a:r>
            <a:r>
              <a:rPr lang="fr-FR" sz="2800" dirty="0"/>
              <a:t>à partager tout </a:t>
            </a:r>
            <a:r>
              <a:rPr lang="fr-FR" sz="2800" dirty="0" smtClean="0"/>
              <a:t>chocolat.</a:t>
            </a:r>
            <a:endParaRPr lang="fr-FR" sz="2800" dirty="0"/>
          </a:p>
          <a:p>
            <a:r>
              <a:rPr lang="fr-FR" u="sng" dirty="0"/>
              <a:t>But :</a:t>
            </a:r>
            <a:r>
              <a:rPr lang="fr-FR" dirty="0"/>
              <a:t> Conquérir encore plus de gourmand avec ce produit chocolaté.</a:t>
            </a:r>
            <a:endParaRPr lang="fr-FR" u="sng" dirty="0"/>
          </a:p>
          <a:p>
            <a:r>
              <a:rPr lang="fr-FR" u="sng" dirty="0"/>
              <a:t>Vision future marketing :</a:t>
            </a:r>
            <a:r>
              <a:rPr lang="fr-FR" dirty="0"/>
              <a:t> Etendre la marque aux formats </a:t>
            </a:r>
            <a:r>
              <a:rPr lang="fr-FR" dirty="0" smtClean="0"/>
              <a:t>Pocket </a:t>
            </a:r>
            <a:r>
              <a:rPr lang="fr-FR" dirty="0"/>
              <a:t>ou en mini-portions.</a:t>
            </a:r>
            <a:endParaRPr lang="fr-FR" u="sng" dirty="0"/>
          </a:p>
          <a:p>
            <a:r>
              <a:rPr lang="fr-FR" sz="1800" u="sng" dirty="0">
                <a:hlinkClick r:id="rId2"/>
              </a:rPr>
              <a:t>http://www.madmoizelle.com/nouvelles-saveurs-brets-154244</a:t>
            </a:r>
            <a:r>
              <a:rPr lang="fr-FR" sz="1800" dirty="0"/>
              <a:t> </a:t>
            </a:r>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788163" y="228130"/>
            <a:ext cx="741100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Goût, saveurs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arômes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2" descr="https://fbcdn-sphotos-a-a.akamaihd.net/hphotos-ak-ash3/t1.0-9/p403x403/10174858_576726959091784_901928983432581848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628" y="4855346"/>
            <a:ext cx="1955815" cy="195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8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fontScale="92500" lnSpcReduction="10000"/>
          </a:bodyPr>
          <a:lstStyle/>
          <a:p>
            <a:r>
              <a:rPr lang="fr-FR" sz="2600" u="sng" dirty="0" smtClean="0">
                <a:solidFill>
                  <a:schemeClr val="accent1">
                    <a:lumMod val="75000"/>
                  </a:schemeClr>
                </a:solidFill>
              </a:rPr>
              <a:t>4. La </a:t>
            </a:r>
            <a:r>
              <a:rPr lang="fr-FR" sz="2600" u="sng" dirty="0" err="1">
                <a:solidFill>
                  <a:schemeClr val="accent1">
                    <a:lumMod val="75000"/>
                  </a:schemeClr>
                </a:solidFill>
              </a:rPr>
              <a:t>Charal</a:t>
            </a:r>
            <a:r>
              <a:rPr lang="fr-FR" sz="2600" u="sng" dirty="0">
                <a:solidFill>
                  <a:schemeClr val="accent1">
                    <a:lumMod val="75000"/>
                  </a:schemeClr>
                </a:solidFill>
              </a:rPr>
              <a:t> box</a:t>
            </a:r>
          </a:p>
          <a:p>
            <a:r>
              <a:rPr lang="fr-FR" sz="2600" dirty="0"/>
              <a:t>Après les </a:t>
            </a:r>
            <a:r>
              <a:rPr lang="fr-FR" sz="2600" dirty="0" err="1"/>
              <a:t>pasta</a:t>
            </a:r>
            <a:r>
              <a:rPr lang="fr-FR" sz="2600" dirty="0"/>
              <a:t> box, les </a:t>
            </a:r>
            <a:r>
              <a:rPr lang="fr-FR" sz="2600" dirty="0" err="1"/>
              <a:t>salad</a:t>
            </a:r>
            <a:r>
              <a:rPr lang="fr-FR" sz="2600" dirty="0"/>
              <a:t> box, voici les </a:t>
            </a:r>
            <a:r>
              <a:rPr lang="fr-FR" sz="2600" dirty="0" err="1"/>
              <a:t>charal</a:t>
            </a:r>
            <a:r>
              <a:rPr lang="fr-FR" sz="2600" dirty="0"/>
              <a:t> box ! Une nouveauté pour la marque mais aussi pour le marché des produits de consommation rapide. La marque décline plusieurs variétés de plats plus gourmands les uns que </a:t>
            </a:r>
            <a:r>
              <a:rPr lang="fr-FR" sz="2600" dirty="0" smtClean="0"/>
              <a:t>les autres </a:t>
            </a:r>
            <a:r>
              <a:rPr lang="fr-FR" sz="2600" dirty="0"/>
              <a:t>en passant de la simple bolognaise jusqu’au bœuf bourguignon. Pour le moment la gamme ne propose que trois produits différents.</a:t>
            </a:r>
          </a:p>
          <a:p>
            <a:r>
              <a:rPr lang="fr-FR" sz="2600" u="sng" dirty="0"/>
              <a:t>But :</a:t>
            </a:r>
            <a:r>
              <a:rPr lang="fr-FR" sz="2600" dirty="0"/>
              <a:t> Entrer sur ce marché déjà riche en </a:t>
            </a:r>
            <a:r>
              <a:rPr lang="fr-FR" sz="2600" dirty="0" smtClean="0"/>
              <a:t>offres </a:t>
            </a:r>
            <a:r>
              <a:rPr lang="fr-FR" sz="2600" dirty="0"/>
              <a:t>et concurrencer les marques déjà présentes.</a:t>
            </a:r>
            <a:endParaRPr lang="fr-FR" sz="2600" u="sng" dirty="0"/>
          </a:p>
          <a:p>
            <a:r>
              <a:rPr lang="fr-FR" sz="2600" u="sng" dirty="0"/>
              <a:t>Vision future marketing :</a:t>
            </a:r>
            <a:r>
              <a:rPr lang="fr-FR" sz="2600" dirty="0"/>
              <a:t> </a:t>
            </a:r>
            <a:r>
              <a:rPr lang="fr-FR" sz="2600" dirty="0" err="1"/>
              <a:t>Etendre</a:t>
            </a:r>
            <a:r>
              <a:rPr lang="fr-FR" sz="2600" dirty="0"/>
              <a:t> la gamme avec de nouvelles variétés avec la moussaka ou encore les lasagnes par exemple</a:t>
            </a:r>
          </a:p>
          <a:p>
            <a:r>
              <a:rPr lang="fr-FR" sz="1900" dirty="0">
                <a:hlinkClick r:id="rId2"/>
              </a:rPr>
              <a:t>http://www.charal.fr/connaitre-nos-produits/nouveaute.html?id=78</a:t>
            </a:r>
            <a:endParaRPr lang="fr-FR" sz="19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788163" y="228130"/>
            <a:ext cx="741100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Goût, saveurs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arômes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2" descr="http://www.charal.fr/data/img/actualite/nouveautes_printemp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3" y="4984123"/>
            <a:ext cx="2028191" cy="20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3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3210489519"/>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5367" y="2550016"/>
            <a:ext cx="5219000" cy="1015663"/>
          </a:xfrm>
          <a:prstGeom prst="rect">
            <a:avLst/>
          </a:prstGeom>
          <a:noFill/>
        </p:spPr>
        <p:txBody>
          <a:bodyPr wrap="square" lIns="91440" tIns="45720" rIns="91440" bIns="45720">
            <a:spAutoFit/>
          </a:bodyPr>
          <a:lstStyle/>
          <a:p>
            <a:pPr algn="ct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Consommateur</a:t>
            </a:r>
            <a:r>
              <a:rPr lang="fr-FR"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8185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498331"/>
            <a:ext cx="10018713" cy="3947728"/>
          </a:xfrm>
        </p:spPr>
        <p:txBody>
          <a:bodyPr>
            <a:normAutofit lnSpcReduction="10000"/>
          </a:bodyPr>
          <a:lstStyle/>
          <a:p>
            <a:r>
              <a:rPr lang="fr-FR" u="sng" dirty="0" smtClean="0">
                <a:solidFill>
                  <a:schemeClr val="accent1">
                    <a:lumMod val="75000"/>
                  </a:schemeClr>
                </a:solidFill>
              </a:rPr>
              <a:t>3. Coca </a:t>
            </a:r>
            <a:r>
              <a:rPr lang="fr-FR" u="sng" dirty="0">
                <a:solidFill>
                  <a:schemeClr val="accent1">
                    <a:lumMod val="75000"/>
                  </a:schemeClr>
                </a:solidFill>
              </a:rPr>
              <a:t>cola crée des bouteilles de s’ouvrant qu’avec une autre</a:t>
            </a:r>
            <a:r>
              <a:rPr lang="fr-FR" u="sng" dirty="0" smtClean="0">
                <a:solidFill>
                  <a:schemeClr val="accent1">
                    <a:lumMod val="75000"/>
                  </a:schemeClr>
                </a:solidFill>
              </a:rPr>
              <a:t>.</a:t>
            </a:r>
          </a:p>
          <a:p>
            <a:endParaRPr lang="fr-FR" u="sng" dirty="0">
              <a:solidFill>
                <a:schemeClr val="accent1">
                  <a:lumMod val="75000"/>
                </a:schemeClr>
              </a:solidFill>
            </a:endParaRPr>
          </a:p>
          <a:p>
            <a:r>
              <a:rPr lang="fr-FR" dirty="0"/>
              <a:t>Coca Cola a décidé de créer un nouveau bouchon pour ses bouteilles. Un bouchon ne pouvant s’ouvrir sans une autre bouteille, obligeant les consommateurs à se parler</a:t>
            </a:r>
            <a:r>
              <a:rPr lang="fr-FR" dirty="0" smtClean="0"/>
              <a:t>.</a:t>
            </a:r>
          </a:p>
          <a:p>
            <a:r>
              <a:rPr lang="fr-FR" u="sng" dirty="0"/>
              <a:t>But :</a:t>
            </a:r>
            <a:r>
              <a:rPr lang="fr-FR" dirty="0"/>
              <a:t> Socialiser et créer du liens entre les personnes.</a:t>
            </a:r>
            <a:endParaRPr lang="fr-FR" u="sng" dirty="0"/>
          </a:p>
          <a:p>
            <a:r>
              <a:rPr lang="fr-FR" u="sng" dirty="0"/>
              <a:t>Vision future marketing :</a:t>
            </a:r>
            <a:r>
              <a:rPr lang="fr-FR" dirty="0"/>
              <a:t> Développer ce système pour des évènements exceptionnels.</a:t>
            </a:r>
            <a:endParaRPr lang="fr-FR" u="sng" dirty="0"/>
          </a:p>
          <a:p>
            <a:r>
              <a:rPr lang="fr-FR" sz="1800" u="sng" dirty="0">
                <a:hlinkClick r:id="rId2"/>
              </a:rPr>
              <a:t>http://piwee.net/1coca-bouteille-embout-ouvrir-college260514</a:t>
            </a:r>
            <a:r>
              <a:rPr lang="fr-FR" sz="1800" u="sng" dirty="0" smtClean="0">
                <a:hlinkClick r:id="rId2"/>
              </a:rPr>
              <a:t>/</a:t>
            </a:r>
            <a:endParaRPr lang="fr-FR" sz="1800"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95940" y="284742"/>
            <a:ext cx="679545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Visuel, couleur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logo</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Image 6"/>
          <p:cNvPicPr>
            <a:picLocks noChangeAspect="1"/>
          </p:cNvPicPr>
          <p:nvPr/>
        </p:nvPicPr>
        <p:blipFill>
          <a:blip r:embed="rId3"/>
          <a:stretch>
            <a:fillRect/>
          </a:stretch>
        </p:blipFill>
        <p:spPr>
          <a:xfrm>
            <a:off x="8414852" y="4731425"/>
            <a:ext cx="1892130" cy="1772637"/>
          </a:xfrm>
          <a:prstGeom prst="rect">
            <a:avLst/>
          </a:prstGeom>
        </p:spPr>
      </p:pic>
    </p:spTree>
    <p:extLst>
      <p:ext uri="{BB962C8B-B14F-4D97-AF65-F5344CB8AC3E}">
        <p14:creationId xmlns:p14="http://schemas.microsoft.com/office/powerpoint/2010/main" val="1892847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chor="t"/>
          <a:lstStyle/>
          <a:p>
            <a:r>
              <a:rPr lang="fr-FR" u="sng" dirty="0" smtClean="0">
                <a:solidFill>
                  <a:schemeClr val="accent1">
                    <a:lumMod val="75000"/>
                  </a:schemeClr>
                </a:solidFill>
              </a:rPr>
              <a:t>1. Les parents feignants</a:t>
            </a:r>
          </a:p>
          <a:p>
            <a:r>
              <a:rPr lang="fr-FR" dirty="0" smtClean="0"/>
              <a:t>Un enfant en bas âge demande beaucoup de temps. Chaque parent cherche alors à gagner quelques instants pour profiter, se faire plaisir sans diminuer leur qualité d’attention pour leur nouveau né.</a:t>
            </a:r>
          </a:p>
          <a:p>
            <a:r>
              <a:rPr lang="fr-FR" dirty="0" err="1" smtClean="0"/>
              <a:t>Rockaroo</a:t>
            </a:r>
            <a:r>
              <a:rPr lang="fr-FR" dirty="0" smtClean="0"/>
              <a:t> est un landau de Shop4moms,c’est un vrai petit robot. En fonction du poids, du rythme cardiaque, de l’heure, le landau adapte sa vitesse de balancement pour endormir au plus vite le bébé.</a:t>
            </a:r>
          </a:p>
        </p:txBody>
      </p:sp>
      <p:sp>
        <p:nvSpPr>
          <p:cNvPr id="2" name="Espace réservé du pied de page 1"/>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Rectangle 4"/>
          <p:cNvSpPr/>
          <p:nvPr/>
        </p:nvSpPr>
        <p:spPr>
          <a:xfrm>
            <a:off x="2387412" y="382078"/>
            <a:ext cx="821250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Cibles, segment de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ZoneTexte 6"/>
          <p:cNvSpPr txBox="1"/>
          <p:nvPr/>
        </p:nvSpPr>
        <p:spPr>
          <a:xfrm>
            <a:off x="1966108" y="5531581"/>
            <a:ext cx="4904107" cy="646331"/>
          </a:xfrm>
          <a:prstGeom prst="rect">
            <a:avLst/>
          </a:prstGeom>
          <a:noFill/>
        </p:spPr>
        <p:txBody>
          <a:bodyPr wrap="none" rtlCol="0">
            <a:spAutoFit/>
          </a:bodyPr>
          <a:lstStyle/>
          <a:p>
            <a:r>
              <a:rPr lang="en-US" dirty="0">
                <a:hlinkClick r:id="rId2"/>
              </a:rPr>
              <a:t>http://www.shop4moms.com/</a:t>
            </a:r>
            <a:r>
              <a:rPr lang="en-US" dirty="0" smtClean="0">
                <a:hlinkClick r:id="rId2"/>
              </a:rPr>
              <a:t>rockaRoo_products</a:t>
            </a:r>
            <a:endParaRPr lang="en-US" dirty="0" smtClean="0"/>
          </a:p>
          <a:p>
            <a:endParaRPr lang="fr-FR" dirty="0"/>
          </a:p>
        </p:txBody>
      </p:sp>
      <p:pic>
        <p:nvPicPr>
          <p:cNvPr id="8" name="Image 7" descr="motion-product-image-a6b90b4bae5605653998d0e3819fe29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513" y="4153970"/>
            <a:ext cx="1995427" cy="1968566"/>
          </a:xfrm>
          <a:prstGeom prst="rect">
            <a:avLst/>
          </a:prstGeom>
        </p:spPr>
      </p:pic>
    </p:spTree>
    <p:extLst>
      <p:ext uri="{BB962C8B-B14F-4D97-AF65-F5344CB8AC3E}">
        <p14:creationId xmlns:p14="http://schemas.microsoft.com/office/powerpoint/2010/main" val="364582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Cibles, segment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2. Les pantalons enfant indestructible</a:t>
            </a:r>
            <a:endParaRPr lang="fr-FR" u="sng" dirty="0">
              <a:solidFill>
                <a:schemeClr val="accent1">
                  <a:lumMod val="75000"/>
                </a:schemeClr>
              </a:solidFill>
            </a:endParaRPr>
          </a:p>
          <a:p>
            <a:r>
              <a:rPr lang="fr-FR" dirty="0" smtClean="0"/>
              <a:t>Quel parent n’a pas connu les vêtements déchirés ou troués par une chute à pied, à vélo ou encore en trottinette. Un vrai casse tête que </a:t>
            </a:r>
            <a:r>
              <a:rPr lang="fr-FR" dirty="0" err="1" smtClean="0"/>
              <a:t>Vertbaudet</a:t>
            </a:r>
            <a:r>
              <a:rPr lang="fr-FR" dirty="0" smtClean="0"/>
              <a:t> viens de résoudre.</a:t>
            </a:r>
          </a:p>
          <a:p>
            <a:r>
              <a:rPr lang="fr-FR" dirty="0" smtClean="0"/>
              <a:t>L’entreprise à mis au point un jean “indestructible“ à un prix moyen sur le marché du prêt à porter. Une vrai petite révolution pour les casses cous mais surtout pour leurs parents.</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ZoneTexte 5"/>
          <p:cNvSpPr txBox="1"/>
          <p:nvPr/>
        </p:nvSpPr>
        <p:spPr>
          <a:xfrm>
            <a:off x="1496143" y="4825427"/>
            <a:ext cx="4948966" cy="646331"/>
          </a:xfrm>
          <a:prstGeom prst="rect">
            <a:avLst/>
          </a:prstGeom>
          <a:noFill/>
        </p:spPr>
        <p:txBody>
          <a:bodyPr wrap="none" rtlCol="0">
            <a:spAutoFit/>
          </a:bodyPr>
          <a:lstStyle/>
          <a:p>
            <a:r>
              <a:rPr lang="de-DE" dirty="0">
                <a:hlinkClick r:id="rId2"/>
              </a:rPr>
              <a:t>http://www.vertbaudet.fr/page/</a:t>
            </a:r>
            <a:r>
              <a:rPr lang="de-DE" dirty="0" smtClean="0">
                <a:hlinkClick r:id="rId2"/>
              </a:rPr>
              <a:t>indestructible.htm</a:t>
            </a:r>
            <a:endParaRPr lang="de-DE" dirty="0" smtClean="0"/>
          </a:p>
          <a:p>
            <a:endParaRPr lang="fr-FR" dirty="0"/>
          </a:p>
        </p:txBody>
      </p:sp>
      <p:pic>
        <p:nvPicPr>
          <p:cNvPr id="7" name="Image 6" descr="vertbaudet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683" y="4369565"/>
            <a:ext cx="1975501" cy="1646251"/>
          </a:xfrm>
          <a:prstGeom prst="rect">
            <a:avLst/>
          </a:prstGeom>
        </p:spPr>
      </p:pic>
    </p:spTree>
    <p:extLst>
      <p:ext uri="{BB962C8B-B14F-4D97-AF65-F5344CB8AC3E}">
        <p14:creationId xmlns:p14="http://schemas.microsoft.com/office/powerpoint/2010/main" val="190654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Cibles, segment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a:t>
            </a:r>
            <a:endParaRPr lang="fr-FR" dirty="0"/>
          </a:p>
        </p:txBody>
      </p:sp>
      <p:sp>
        <p:nvSpPr>
          <p:cNvPr id="3" name="Espace réservé du contenu 2"/>
          <p:cNvSpPr>
            <a:spLocks noGrp="1"/>
          </p:cNvSpPr>
          <p:nvPr>
            <p:ph idx="1"/>
          </p:nvPr>
        </p:nvSpPr>
        <p:spPr>
          <a:xfrm>
            <a:off x="1484309" y="1180846"/>
            <a:ext cx="10018713" cy="4317731"/>
          </a:xfrm>
        </p:spPr>
        <p:txBody>
          <a:bodyPr anchor="t"/>
          <a:lstStyle/>
          <a:p>
            <a:r>
              <a:rPr lang="fr-FR" u="sng" dirty="0" smtClean="0">
                <a:solidFill>
                  <a:schemeClr val="accent1">
                    <a:lumMod val="75000"/>
                  </a:schemeClr>
                </a:solidFill>
              </a:rPr>
              <a:t>3. Les voyageurs</a:t>
            </a:r>
          </a:p>
          <a:p>
            <a:r>
              <a:rPr lang="fr-FR" dirty="0" smtClean="0"/>
              <a:t>Une cible utilisée pour des produits de voyage tel que les sacs, les valises mais dorénavant même les articles périphériques s’adaptent à ce style de vie.</a:t>
            </a:r>
          </a:p>
          <a:p>
            <a:r>
              <a:rPr lang="fr-FR" dirty="0" smtClean="0"/>
              <a:t>Le </a:t>
            </a:r>
            <a:r>
              <a:rPr lang="fr-FR" dirty="0" err="1" smtClean="0"/>
              <a:t>mug</a:t>
            </a:r>
            <a:r>
              <a:rPr lang="fr-FR" dirty="0" smtClean="0"/>
              <a:t> de voyage </a:t>
            </a:r>
            <a:r>
              <a:rPr lang="fr-FR" dirty="0" err="1" smtClean="0"/>
              <a:t>Twizz</a:t>
            </a:r>
            <a:r>
              <a:rPr lang="fr-FR" dirty="0" smtClean="0"/>
              <a:t> ne possède pas de couvercle et pourtant il est 100% étanche. Le couvercle ne se perd pas et le mode de fermeture s’adapte à chaque façon de boire.</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ZoneTexte 5"/>
          <p:cNvSpPr txBox="1"/>
          <p:nvPr/>
        </p:nvSpPr>
        <p:spPr>
          <a:xfrm>
            <a:off x="1868412" y="4933242"/>
            <a:ext cx="4618722" cy="646331"/>
          </a:xfrm>
          <a:prstGeom prst="rect">
            <a:avLst/>
          </a:prstGeom>
          <a:noFill/>
        </p:spPr>
        <p:txBody>
          <a:bodyPr wrap="none" rtlCol="0">
            <a:spAutoFit/>
          </a:bodyPr>
          <a:lstStyle/>
          <a:p>
            <a:r>
              <a:rPr lang="pl-PL" dirty="0">
                <a:hlinkClick r:id="rId2"/>
              </a:rPr>
              <a:t>http://www.neolid.com/fr/Twizz/</a:t>
            </a:r>
            <a:r>
              <a:rPr lang="pl-PL" dirty="0" smtClean="0">
                <a:hlinkClick r:id="rId2"/>
              </a:rPr>
              <a:t>Liloutine.html</a:t>
            </a:r>
            <a:endParaRPr lang="pl-PL" dirty="0" smtClean="0"/>
          </a:p>
          <a:p>
            <a:endParaRPr lang="fr-FR" dirty="0"/>
          </a:p>
        </p:txBody>
      </p:sp>
      <p:pic>
        <p:nvPicPr>
          <p:cNvPr id="7" name="Image 6" descr="twizz-mug-nicolas-frol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237" y="3688698"/>
            <a:ext cx="3214830" cy="2144556"/>
          </a:xfrm>
          <a:prstGeom prst="rect">
            <a:avLst/>
          </a:prstGeom>
        </p:spPr>
      </p:pic>
    </p:spTree>
    <p:extLst>
      <p:ext uri="{BB962C8B-B14F-4D97-AF65-F5344CB8AC3E}">
        <p14:creationId xmlns:p14="http://schemas.microsoft.com/office/powerpoint/2010/main" val="720213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Cibles, segment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4. Les enfants</a:t>
            </a:r>
          </a:p>
          <a:p>
            <a:r>
              <a:rPr lang="fr-FR" dirty="0" smtClean="0"/>
              <a:t>La maison est un endroit dangereux pour les enfants. Afin de les protéger, les société cherchent à inventer des produits sécurisants.</a:t>
            </a:r>
            <a:endParaRPr lang="fr-FR" dirty="0"/>
          </a:p>
          <a:p>
            <a:r>
              <a:rPr lang="fr-FR" dirty="0" smtClean="0"/>
              <a:t>LAPEYRE met en vente une poignée anti-pince doigt. Si la poignée n’est pas abaissée la porte ne peut pas se fermer et ainsi les petits doigts sont sauvés.</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Image 5" descr="2360440_620_1_tr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255" y="4457014"/>
            <a:ext cx="1827069" cy="1827069"/>
          </a:xfrm>
          <a:prstGeom prst="rect">
            <a:avLst/>
          </a:prstGeom>
        </p:spPr>
      </p:pic>
      <p:sp>
        <p:nvSpPr>
          <p:cNvPr id="7" name="ZoneTexte 6"/>
          <p:cNvSpPr txBox="1"/>
          <p:nvPr/>
        </p:nvSpPr>
        <p:spPr>
          <a:xfrm>
            <a:off x="1664562" y="4868797"/>
            <a:ext cx="4836162" cy="1200329"/>
          </a:xfrm>
          <a:prstGeom prst="rect">
            <a:avLst/>
          </a:prstGeom>
          <a:noFill/>
        </p:spPr>
        <p:txBody>
          <a:bodyPr wrap="square" rtlCol="0">
            <a:spAutoFit/>
          </a:bodyPr>
          <a:lstStyle/>
          <a:p>
            <a:r>
              <a:rPr lang="de-DE" dirty="0">
                <a:hlinkClick r:id="rId3"/>
              </a:rPr>
              <a:t>http://www.lapeyre.fr/amenagements/poignees/chrome/nickel/inox/poignee-anti-pince-</a:t>
            </a:r>
            <a:r>
              <a:rPr lang="de-DE" dirty="0" smtClean="0">
                <a:hlinkClick r:id="rId3"/>
              </a:rPr>
              <a:t>doigt.html</a:t>
            </a:r>
            <a:endParaRPr lang="de-DE" dirty="0" smtClean="0"/>
          </a:p>
          <a:p>
            <a:endParaRPr lang="fr-FR" dirty="0"/>
          </a:p>
        </p:txBody>
      </p:sp>
    </p:spTree>
    <p:extLst>
      <p:ext uri="{BB962C8B-B14F-4D97-AF65-F5344CB8AC3E}">
        <p14:creationId xmlns:p14="http://schemas.microsoft.com/office/powerpoint/2010/main" val="3612292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chor="t">
            <a:normAutofit/>
          </a:bodyPr>
          <a:lstStyle/>
          <a:p>
            <a:r>
              <a:rPr lang="fr-FR" u="sng" dirty="0" smtClean="0">
                <a:solidFill>
                  <a:schemeClr val="accent1">
                    <a:lumMod val="75000"/>
                  </a:schemeClr>
                </a:solidFill>
              </a:rPr>
              <a:t>1. Manger toujours plus vite</a:t>
            </a:r>
          </a:p>
          <a:p>
            <a:r>
              <a:rPr lang="fr-FR" dirty="0" smtClean="0"/>
              <a:t>Les français passent de moins en moins de temps à table, le temps de “pause déjeuner“ diminue lui aussi. Les firmes agroalimentaire ne restent pas sans réponses à ces nouveaux besoin.</a:t>
            </a:r>
            <a:endParaRPr lang="fr-FR" dirty="0"/>
          </a:p>
          <a:p>
            <a:r>
              <a:rPr lang="fr-FR" dirty="0" smtClean="0"/>
              <a:t>Un des leader, </a:t>
            </a:r>
            <a:r>
              <a:rPr lang="fr-FR" dirty="0" err="1" smtClean="0"/>
              <a:t>Charal</a:t>
            </a:r>
            <a:r>
              <a:rPr lang="fr-FR" dirty="0" smtClean="0"/>
              <a:t> élargit chaque mois sa gamme de produit prêts à cuire en 2 minutes au micro-onde. Le panini est le nouveau né, il a été référencé la semaine passée auprès de la grande distribution.</a:t>
            </a:r>
          </a:p>
          <a:p>
            <a:endParaRPr lang="fr-FR" dirty="0"/>
          </a:p>
          <a:p>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5392241" y="410036"/>
            <a:ext cx="2202847"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Besoin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24</a:t>
            </a:fld>
            <a:endParaRPr lang="en-US" dirty="0"/>
          </a:p>
        </p:txBody>
      </p:sp>
      <p:sp>
        <p:nvSpPr>
          <p:cNvPr id="7" name="ZoneTexte 6"/>
          <p:cNvSpPr txBox="1"/>
          <p:nvPr/>
        </p:nvSpPr>
        <p:spPr>
          <a:xfrm>
            <a:off x="1676510" y="4923828"/>
            <a:ext cx="4660753" cy="1200329"/>
          </a:xfrm>
          <a:prstGeom prst="rect">
            <a:avLst/>
          </a:prstGeom>
          <a:noFill/>
        </p:spPr>
        <p:txBody>
          <a:bodyPr wrap="square" rtlCol="0">
            <a:spAutoFit/>
          </a:bodyPr>
          <a:lstStyle/>
          <a:p>
            <a:r>
              <a:rPr lang="fr-FR" dirty="0">
                <a:hlinkClick r:id="rId2"/>
              </a:rPr>
              <a:t>http://www.charal.fr/connaitre-nos-produits/au-rayon-surgeles/nos-burgers/panini-</a:t>
            </a:r>
            <a:r>
              <a:rPr lang="fr-FR" dirty="0" smtClean="0">
                <a:hlinkClick r:id="rId2"/>
              </a:rPr>
              <a:t>surgele.html</a:t>
            </a:r>
            <a:endParaRPr lang="fr-FR" dirty="0" smtClean="0"/>
          </a:p>
          <a:p>
            <a:endParaRPr lang="fr-FR" dirty="0"/>
          </a:p>
        </p:txBody>
      </p:sp>
      <p:pic>
        <p:nvPicPr>
          <p:cNvPr id="8" name="Image 7" descr="Logo Charal quadri 300 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471" y="4763042"/>
            <a:ext cx="2483095" cy="1755438"/>
          </a:xfrm>
          <a:prstGeom prst="rect">
            <a:avLst/>
          </a:prstGeom>
        </p:spPr>
      </p:pic>
    </p:spTree>
    <p:extLst>
      <p:ext uri="{BB962C8B-B14F-4D97-AF65-F5344CB8AC3E}">
        <p14:creationId xmlns:p14="http://schemas.microsoft.com/office/powerpoint/2010/main" val="2387691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Besoin</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2. Être </a:t>
            </a:r>
            <a:r>
              <a:rPr lang="fr-FR" u="sng" dirty="0">
                <a:solidFill>
                  <a:schemeClr val="accent1">
                    <a:lumMod val="75000"/>
                  </a:schemeClr>
                </a:solidFill>
              </a:rPr>
              <a:t>toujours connecté</a:t>
            </a:r>
          </a:p>
          <a:p>
            <a:r>
              <a:rPr lang="fr-FR" dirty="0" smtClean="0"/>
              <a:t>Notre style de vie actuel nous oblige à être toujours connecté. Les raisons sont: le travail, les réseau sociaux, le suivi par internet…</a:t>
            </a:r>
            <a:endParaRPr lang="fr-FR" dirty="0"/>
          </a:p>
          <a:p>
            <a:r>
              <a:rPr lang="fr-FR" dirty="0" smtClean="0"/>
              <a:t>Même en vacances nous sommes connectés et le </a:t>
            </a:r>
            <a:r>
              <a:rPr lang="fr-FR" dirty="0" err="1"/>
              <a:t>Pocketbook</a:t>
            </a:r>
            <a:r>
              <a:rPr lang="fr-FR" dirty="0"/>
              <a:t> </a:t>
            </a:r>
            <a:r>
              <a:rPr lang="fr-FR" dirty="0" smtClean="0"/>
              <a:t>Aqua favorise cette tendance. Celui-ci résiste à l’eau, au sable, à la poussière et est très solide.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Image 5" descr="07209802-photo-pocketbook-aqu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79" y="4175990"/>
            <a:ext cx="2592546" cy="1851819"/>
          </a:xfrm>
          <a:prstGeom prst="rect">
            <a:avLst/>
          </a:prstGeom>
        </p:spPr>
      </p:pic>
      <p:sp>
        <p:nvSpPr>
          <p:cNvPr id="7" name="ZoneTexte 6"/>
          <p:cNvSpPr txBox="1"/>
          <p:nvPr/>
        </p:nvSpPr>
        <p:spPr>
          <a:xfrm>
            <a:off x="1475487" y="4641297"/>
            <a:ext cx="6097943" cy="646331"/>
          </a:xfrm>
          <a:prstGeom prst="rect">
            <a:avLst/>
          </a:prstGeom>
          <a:noFill/>
        </p:spPr>
        <p:txBody>
          <a:bodyPr wrap="none" rtlCol="0">
            <a:spAutoFit/>
          </a:bodyPr>
          <a:lstStyle/>
          <a:p>
            <a:r>
              <a:rPr lang="en-US" dirty="0">
                <a:hlinkClick r:id="rId3"/>
              </a:rPr>
              <a:t>http://www.pocketbook-int.com/fr/products/pocketbook-</a:t>
            </a:r>
            <a:r>
              <a:rPr lang="en-US" dirty="0" smtClean="0">
                <a:hlinkClick r:id="rId3"/>
              </a:rPr>
              <a:t>aqua</a:t>
            </a:r>
            <a:endParaRPr lang="en-US" dirty="0" smtClean="0"/>
          </a:p>
          <a:p>
            <a:endParaRPr lang="fr-FR" dirty="0"/>
          </a:p>
        </p:txBody>
      </p:sp>
    </p:spTree>
    <p:extLst>
      <p:ext uri="{BB962C8B-B14F-4D97-AF65-F5344CB8AC3E}">
        <p14:creationId xmlns:p14="http://schemas.microsoft.com/office/powerpoint/2010/main" val="1049899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Besoin</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3. </a:t>
            </a:r>
            <a:r>
              <a:rPr lang="fr-FR" u="sng" dirty="0">
                <a:solidFill>
                  <a:schemeClr val="accent1">
                    <a:lumMod val="75000"/>
                  </a:schemeClr>
                </a:solidFill>
              </a:rPr>
              <a:t>Toujours plus </a:t>
            </a:r>
            <a:r>
              <a:rPr lang="fr-FR" u="sng" dirty="0" smtClean="0">
                <a:solidFill>
                  <a:schemeClr val="accent1">
                    <a:lumMod val="75000"/>
                  </a:schemeClr>
                </a:solidFill>
              </a:rPr>
              <a:t>rapidement</a:t>
            </a:r>
            <a:endParaRPr lang="fr-FR" u="sng" dirty="0">
              <a:solidFill>
                <a:schemeClr val="accent1">
                  <a:lumMod val="75000"/>
                </a:schemeClr>
              </a:solidFill>
            </a:endParaRPr>
          </a:p>
          <a:p>
            <a:r>
              <a:rPr lang="fr-FR" dirty="0" smtClean="0"/>
              <a:t>Aujourd’hui, tout doit être rapide, nous ne voulons plus attendre. Certains services anciennement publics ont une réputation négative vis à vis de ce critère. Elles cherchent à être plus performantes pour être d’avantage concurrentielles.</a:t>
            </a:r>
            <a:endParaRPr lang="fr-FR" dirty="0"/>
          </a:p>
          <a:p>
            <a:r>
              <a:rPr lang="fr-FR" dirty="0" err="1" smtClean="0"/>
              <a:t>Laposte</a:t>
            </a:r>
            <a:r>
              <a:rPr lang="fr-FR" dirty="0" smtClean="0"/>
              <a:t> vient de trouver un système pour qu’à n’importe quel moment du jour ou de la nuit vous puissiez retirer votre colis: l’</a:t>
            </a:r>
            <a:r>
              <a:rPr lang="en-US" dirty="0" smtClean="0"/>
              <a:t>automate </a:t>
            </a:r>
            <a:r>
              <a:rPr lang="en-US" dirty="0" err="1" smtClean="0"/>
              <a:t>madeo</a:t>
            </a:r>
            <a:r>
              <a:rPr lang="fr-FR" dirty="0"/>
              <a:t>.</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ZoneTexte 5"/>
          <p:cNvSpPr txBox="1"/>
          <p:nvPr/>
        </p:nvSpPr>
        <p:spPr>
          <a:xfrm>
            <a:off x="1782930" y="4835554"/>
            <a:ext cx="4567229" cy="1200329"/>
          </a:xfrm>
          <a:prstGeom prst="rect">
            <a:avLst/>
          </a:prstGeom>
          <a:noFill/>
        </p:spPr>
        <p:txBody>
          <a:bodyPr wrap="square" rtlCol="0">
            <a:spAutoFit/>
          </a:bodyPr>
          <a:lstStyle/>
          <a:p>
            <a:r>
              <a:rPr lang="en-US" dirty="0">
                <a:hlinkClick r:id="rId2"/>
              </a:rPr>
              <a:t>http://www.linternaute.com/actualite/magazine/concours-lepine-2011/automate-</a:t>
            </a:r>
            <a:r>
              <a:rPr lang="en-US" dirty="0" smtClean="0">
                <a:hlinkClick r:id="rId2"/>
              </a:rPr>
              <a:t>madeo.shtml</a:t>
            </a:r>
            <a:endParaRPr lang="en-US" dirty="0" smtClean="0"/>
          </a:p>
          <a:p>
            <a:endParaRPr lang="fr-FR" dirty="0"/>
          </a:p>
        </p:txBody>
      </p:sp>
      <p:pic>
        <p:nvPicPr>
          <p:cNvPr id="7" name="Image 6" descr="Logo-lapos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708" y="4472306"/>
            <a:ext cx="2362993" cy="1771203"/>
          </a:xfrm>
          <a:prstGeom prst="rect">
            <a:avLst/>
          </a:prstGeom>
        </p:spPr>
      </p:pic>
    </p:spTree>
    <p:extLst>
      <p:ext uri="{BB962C8B-B14F-4D97-AF65-F5344CB8AC3E}">
        <p14:creationId xmlns:p14="http://schemas.microsoft.com/office/powerpoint/2010/main" val="3763711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Besoin</a:t>
            </a:r>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4. Besoin de sécurité</a:t>
            </a:r>
          </a:p>
          <a:p>
            <a:r>
              <a:rPr lang="fr-FR" dirty="0" smtClean="0"/>
              <a:t>Nos biens électronique (ordinateurs, téléphones) contiennent des données de plus en plus confidentielles. Pour lutter contre cette peur nous avons vu naitre les </a:t>
            </a:r>
            <a:r>
              <a:rPr lang="fr-FR" dirty="0" err="1" smtClean="0"/>
              <a:t>Clouds</a:t>
            </a:r>
            <a:r>
              <a:rPr lang="fr-FR" dirty="0" smtClean="0"/>
              <a:t> dont le but est de préserver les données.</a:t>
            </a:r>
          </a:p>
          <a:p>
            <a:r>
              <a:rPr lang="fr-FR" dirty="0" smtClean="0"/>
              <a:t>Apple protège les données en sécurisant l’accès à celles-ci avec le lecteur digital utilisé sur l’iPhone 5S.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ZoneTexte 5"/>
          <p:cNvSpPr txBox="1"/>
          <p:nvPr/>
        </p:nvSpPr>
        <p:spPr>
          <a:xfrm>
            <a:off x="1890794" y="5160566"/>
            <a:ext cx="5817028" cy="1200329"/>
          </a:xfrm>
          <a:prstGeom prst="rect">
            <a:avLst/>
          </a:prstGeom>
          <a:noFill/>
        </p:spPr>
        <p:txBody>
          <a:bodyPr wrap="square" rtlCol="0">
            <a:spAutoFit/>
          </a:bodyPr>
          <a:lstStyle/>
          <a:p>
            <a:r>
              <a:rPr lang="fr-FR" dirty="0">
                <a:hlinkClick r:id="rId2"/>
              </a:rPr>
              <a:t>http://www.mensquare.com/high-tech/smartphone/iphone-5s-premiers-tests-et-avis-sur-le-lecteur-dempreinte-</a:t>
            </a:r>
            <a:r>
              <a:rPr lang="fr-FR" dirty="0" smtClean="0">
                <a:hlinkClick r:id="rId2"/>
              </a:rPr>
              <a:t>digitale</a:t>
            </a:r>
            <a:endParaRPr lang="fr-FR" dirty="0" smtClean="0"/>
          </a:p>
          <a:p>
            <a:endParaRPr lang="fr-FR" dirty="0"/>
          </a:p>
        </p:txBody>
      </p:sp>
      <p:pic>
        <p:nvPicPr>
          <p:cNvPr id="7" name="Image 6" descr="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307" y="4123826"/>
            <a:ext cx="1760350" cy="1760350"/>
          </a:xfrm>
          <a:prstGeom prst="rect">
            <a:avLst/>
          </a:prstGeom>
        </p:spPr>
      </p:pic>
    </p:spTree>
    <p:extLst>
      <p:ext uri="{BB962C8B-B14F-4D97-AF65-F5344CB8AC3E}">
        <p14:creationId xmlns:p14="http://schemas.microsoft.com/office/powerpoint/2010/main" val="3574849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chor="t"/>
          <a:lstStyle/>
          <a:p>
            <a:r>
              <a:rPr lang="fr-FR" u="sng" dirty="0" smtClean="0">
                <a:solidFill>
                  <a:schemeClr val="accent1">
                    <a:lumMod val="75000"/>
                  </a:schemeClr>
                </a:solidFill>
              </a:rPr>
              <a:t>1. Consommer la télévision différemment</a:t>
            </a:r>
          </a:p>
          <a:p>
            <a:r>
              <a:rPr lang="fr-FR" dirty="0" smtClean="0"/>
              <a:t>La 3D utilisant les lunettes ne rencontre pas un franc succès pour les téléviseurs. Une nouvelle technologie est en vente depuis quelques semaines, des télés incurvées.</a:t>
            </a:r>
          </a:p>
          <a:p>
            <a:r>
              <a:rPr lang="fr-FR" dirty="0" smtClean="0"/>
              <a:t> LG a été le premier à commercialiser au grand public une TV </a:t>
            </a:r>
            <a:r>
              <a:rPr lang="fr-FR" dirty="0" err="1" smtClean="0"/>
              <a:t>Led</a:t>
            </a:r>
            <a:r>
              <a:rPr lang="fr-FR" dirty="0" smtClean="0"/>
              <a:t> incurvée. Il vante une qualité et une expérience améliorée pour le consommateur.</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260775" y="309237"/>
            <a:ext cx="846578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de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consommation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28</a:t>
            </a:fld>
            <a:endParaRPr lang="en-US" dirty="0"/>
          </a:p>
        </p:txBody>
      </p:sp>
      <p:sp>
        <p:nvSpPr>
          <p:cNvPr id="8" name="ZoneTexte 7"/>
          <p:cNvSpPr txBox="1"/>
          <p:nvPr/>
        </p:nvSpPr>
        <p:spPr>
          <a:xfrm>
            <a:off x="1521477" y="4730474"/>
            <a:ext cx="4636261" cy="923330"/>
          </a:xfrm>
          <a:prstGeom prst="rect">
            <a:avLst/>
          </a:prstGeom>
          <a:noFill/>
        </p:spPr>
        <p:txBody>
          <a:bodyPr wrap="square" rtlCol="0">
            <a:spAutoFit/>
          </a:bodyPr>
          <a:lstStyle/>
          <a:p>
            <a:r>
              <a:rPr lang="fr-FR" dirty="0">
                <a:hlinkClick r:id="rId2"/>
              </a:rPr>
              <a:t>http://www.lg.com/fr/televiseurs/lg-55EA980V-oled-full-hd-</a:t>
            </a:r>
            <a:r>
              <a:rPr lang="fr-FR" dirty="0" smtClean="0">
                <a:hlinkClick r:id="rId2"/>
              </a:rPr>
              <a:t>tv</a:t>
            </a:r>
            <a:endParaRPr lang="fr-FR" dirty="0" smtClean="0"/>
          </a:p>
          <a:p>
            <a:endParaRPr lang="fr-FR" dirty="0"/>
          </a:p>
        </p:txBody>
      </p:sp>
      <p:pic>
        <p:nvPicPr>
          <p:cNvPr id="9" name="Image 8" descr="medium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099" y="4384672"/>
            <a:ext cx="2333932" cy="1919011"/>
          </a:xfrm>
          <a:prstGeom prst="rect">
            <a:avLst/>
          </a:prstGeom>
        </p:spPr>
      </p:pic>
    </p:spTree>
    <p:extLst>
      <p:ext uri="{BB962C8B-B14F-4D97-AF65-F5344CB8AC3E}">
        <p14:creationId xmlns:p14="http://schemas.microsoft.com/office/powerpoint/2010/main" val="1431915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consommation</a:t>
            </a:r>
            <a:endParaRPr lang="fr-FR" dirty="0"/>
          </a:p>
        </p:txBody>
      </p:sp>
      <p:sp>
        <p:nvSpPr>
          <p:cNvPr id="3" name="Espace réservé du contenu 2"/>
          <p:cNvSpPr>
            <a:spLocks noGrp="1"/>
          </p:cNvSpPr>
          <p:nvPr>
            <p:ph idx="1"/>
          </p:nvPr>
        </p:nvSpPr>
        <p:spPr/>
        <p:txBody>
          <a:bodyPr/>
          <a:lstStyle/>
          <a:p>
            <a:r>
              <a:rPr lang="fr-FR" u="sng" dirty="0" smtClean="0">
                <a:solidFill>
                  <a:schemeClr val="accent1">
                    <a:lumMod val="75000"/>
                  </a:schemeClr>
                </a:solidFill>
              </a:rPr>
              <a:t>2. </a:t>
            </a:r>
            <a:r>
              <a:rPr lang="fr-FR" u="sng" dirty="0">
                <a:solidFill>
                  <a:schemeClr val="accent1">
                    <a:lumMod val="75000"/>
                  </a:schemeClr>
                </a:solidFill>
              </a:rPr>
              <a:t>Fini de se </a:t>
            </a:r>
            <a:r>
              <a:rPr lang="fr-FR" u="sng" dirty="0" smtClean="0">
                <a:solidFill>
                  <a:schemeClr val="accent1">
                    <a:lumMod val="75000"/>
                  </a:schemeClr>
                </a:solidFill>
              </a:rPr>
              <a:t>bruler</a:t>
            </a:r>
          </a:p>
          <a:p>
            <a:r>
              <a:rPr lang="fr-FR" dirty="0" smtClean="0"/>
              <a:t>Le riz est un produit très basique. Les fabriquant se différencient donc sur le packaging, on a vu </a:t>
            </a:r>
            <a:r>
              <a:rPr lang="fr-FR" dirty="0" err="1" smtClean="0"/>
              <a:t>appara</a:t>
            </a:r>
            <a:r>
              <a:rPr lang="ro-RO" dirty="0" smtClean="0"/>
              <a:t>î</a:t>
            </a:r>
            <a:r>
              <a:rPr lang="fr-FR" dirty="0" err="1" smtClean="0"/>
              <a:t>tre</a:t>
            </a:r>
            <a:r>
              <a:rPr lang="fr-FR" dirty="0" smtClean="0"/>
              <a:t> il y a quelques années les sachets de riz. </a:t>
            </a:r>
            <a:endParaRPr lang="fr-FR" dirty="0"/>
          </a:p>
          <a:p>
            <a:r>
              <a:rPr lang="fr-FR" dirty="0" smtClean="0"/>
              <a:t>Lustucru produit maintenant ses sachets en forme de pyramide pour que le consommateur ne se brûle plus lors de l’ouverture de celui-ci. Il communique en ce moment même à la TV sur les avantages de cet emballage.</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ZoneTexte 5"/>
          <p:cNvSpPr txBox="1"/>
          <p:nvPr/>
        </p:nvSpPr>
        <p:spPr>
          <a:xfrm>
            <a:off x="1481591" y="4619733"/>
            <a:ext cx="5241938" cy="923330"/>
          </a:xfrm>
          <a:prstGeom prst="rect">
            <a:avLst/>
          </a:prstGeom>
          <a:noFill/>
        </p:spPr>
        <p:txBody>
          <a:bodyPr wrap="square" rtlCol="0">
            <a:spAutoFit/>
          </a:bodyPr>
          <a:lstStyle/>
          <a:p>
            <a:r>
              <a:rPr lang="fr-FR" dirty="0">
                <a:hlinkClick r:id="rId2"/>
              </a:rPr>
              <a:t>http://cousy-cousa.overblog.com/2014/03/nouveau-sachet-de-</a:t>
            </a:r>
            <a:r>
              <a:rPr lang="fr-FR" dirty="0" smtClean="0">
                <a:hlinkClick r:id="rId2"/>
              </a:rPr>
              <a:t>riz.html</a:t>
            </a:r>
            <a:endParaRPr lang="fr-FR" dirty="0" smtClean="0"/>
          </a:p>
          <a:p>
            <a:endParaRPr lang="fr-FR" dirty="0"/>
          </a:p>
        </p:txBody>
      </p:sp>
      <p:pic>
        <p:nvPicPr>
          <p:cNvPr id="7" name="Image 6" descr="ob_7544ec_007.jpg"/>
          <p:cNvPicPr>
            <a:picLocks noChangeAspect="1"/>
          </p:cNvPicPr>
          <p:nvPr/>
        </p:nvPicPr>
        <p:blipFill rotWithShape="1">
          <a:blip r:embed="rId3">
            <a:extLst>
              <a:ext uri="{28A0092B-C50C-407E-A947-70E740481C1C}">
                <a14:useLocalDpi xmlns:a14="http://schemas.microsoft.com/office/drawing/2010/main" val="0"/>
              </a:ext>
            </a:extLst>
          </a:blip>
          <a:srcRect l="22683" t="8352" r="26530" b="7036"/>
          <a:stretch/>
        </p:blipFill>
        <p:spPr>
          <a:xfrm>
            <a:off x="10151176" y="0"/>
            <a:ext cx="1842651" cy="2302406"/>
          </a:xfrm>
          <a:prstGeom prst="rect">
            <a:avLst/>
          </a:prstGeom>
        </p:spPr>
      </p:pic>
    </p:spTree>
    <p:extLst>
      <p:ext uri="{BB962C8B-B14F-4D97-AF65-F5344CB8AC3E}">
        <p14:creationId xmlns:p14="http://schemas.microsoft.com/office/powerpoint/2010/main" val="2377822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498331"/>
            <a:ext cx="10018713" cy="4593187"/>
          </a:xfrm>
        </p:spPr>
        <p:txBody>
          <a:bodyPr>
            <a:normAutofit fontScale="92500"/>
          </a:bodyPr>
          <a:lstStyle/>
          <a:p>
            <a:r>
              <a:rPr lang="fr-FR" u="sng" dirty="0" smtClean="0">
                <a:solidFill>
                  <a:schemeClr val="accent1">
                    <a:lumMod val="75000"/>
                  </a:schemeClr>
                </a:solidFill>
              </a:rPr>
              <a:t>4. Promouvoir </a:t>
            </a:r>
            <a:r>
              <a:rPr lang="fr-FR" u="sng" dirty="0">
                <a:solidFill>
                  <a:schemeClr val="accent1">
                    <a:lumMod val="75000"/>
                  </a:schemeClr>
                </a:solidFill>
              </a:rPr>
              <a:t>les fruits </a:t>
            </a:r>
            <a:r>
              <a:rPr lang="fr-FR" u="sng" dirty="0" smtClean="0">
                <a:solidFill>
                  <a:schemeClr val="accent1">
                    <a:lumMod val="75000"/>
                  </a:schemeClr>
                </a:solidFill>
              </a:rPr>
              <a:t>moches</a:t>
            </a:r>
          </a:p>
          <a:p>
            <a:endParaRPr lang="fr-FR" u="sng" dirty="0">
              <a:solidFill>
                <a:schemeClr val="accent1">
                  <a:lumMod val="75000"/>
                </a:schemeClr>
              </a:solidFill>
            </a:endParaRPr>
          </a:p>
          <a:p>
            <a:r>
              <a:rPr lang="fr-FR" dirty="0"/>
              <a:t>Intermarché a lancé une nouvelle mode en mettant à l’honneur les fruits et légumes moches en leur dédiant un rayon entier profitant de 30% de réduction</a:t>
            </a:r>
            <a:r>
              <a:rPr lang="fr-FR" dirty="0" smtClean="0"/>
              <a:t>.</a:t>
            </a:r>
          </a:p>
          <a:p>
            <a:r>
              <a:rPr lang="fr-FR" u="sng" dirty="0"/>
              <a:t>But :</a:t>
            </a:r>
            <a:r>
              <a:rPr lang="fr-FR" dirty="0"/>
              <a:t> </a:t>
            </a:r>
            <a:r>
              <a:rPr lang="fr-FR" dirty="0" err="1"/>
              <a:t>Eviter</a:t>
            </a:r>
            <a:r>
              <a:rPr lang="fr-FR" dirty="0"/>
              <a:t> le gaspillage et permettre à tout le monde de consommer des fruits et légumes quotidien.</a:t>
            </a:r>
            <a:endParaRPr lang="fr-FR" u="sng" dirty="0"/>
          </a:p>
          <a:p>
            <a:r>
              <a:rPr lang="fr-FR" u="sng" dirty="0"/>
              <a:t>Vision future marketing :</a:t>
            </a:r>
            <a:r>
              <a:rPr lang="fr-FR" dirty="0"/>
              <a:t> L’adapter à tous les types de produits (viandes, poissons, produits laitiers </a:t>
            </a:r>
            <a:r>
              <a:rPr lang="fr-FR" dirty="0" smtClean="0"/>
              <a:t>…).</a:t>
            </a:r>
          </a:p>
          <a:p>
            <a:endParaRPr lang="fr-FR" dirty="0" smtClean="0"/>
          </a:p>
          <a:p>
            <a:r>
              <a:rPr lang="fr-FR" sz="1900" u="sng" dirty="0">
                <a:hlinkClick r:id="rId2"/>
              </a:rPr>
              <a:t>http://piwee.net/intermarche-fruit-moche-marcel-marketing-intermarche/</a:t>
            </a:r>
            <a:r>
              <a:rPr lang="fr-FR" sz="1900" dirty="0"/>
              <a:t> </a:t>
            </a:r>
            <a:endParaRPr lang="fr-FR" sz="1900" u="sng"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95940" y="284742"/>
            <a:ext cx="679545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Visuel, couleur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logo</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8" name="Picture 2" descr="intermarche-fruit-moche-marcel-marketing-intermar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763" y="4446211"/>
            <a:ext cx="1818970" cy="19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36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consommation</a:t>
            </a:r>
            <a:endParaRPr lang="fr-FR" dirty="0"/>
          </a:p>
        </p:txBody>
      </p:sp>
      <p:sp>
        <p:nvSpPr>
          <p:cNvPr id="3" name="Espace réservé du contenu 2"/>
          <p:cNvSpPr>
            <a:spLocks noGrp="1"/>
          </p:cNvSpPr>
          <p:nvPr>
            <p:ph idx="1"/>
          </p:nvPr>
        </p:nvSpPr>
        <p:spPr/>
        <p:txBody>
          <a:bodyPr/>
          <a:lstStyle/>
          <a:p>
            <a:r>
              <a:rPr lang="fr-FR" u="sng" dirty="0" smtClean="0">
                <a:solidFill>
                  <a:schemeClr val="accent1">
                    <a:lumMod val="75000"/>
                  </a:schemeClr>
                </a:solidFill>
              </a:rPr>
              <a:t>3. Nouvelle </a:t>
            </a:r>
            <a:r>
              <a:rPr lang="fr-FR" u="sng" dirty="0">
                <a:solidFill>
                  <a:schemeClr val="accent1">
                    <a:lumMod val="75000"/>
                  </a:schemeClr>
                </a:solidFill>
              </a:rPr>
              <a:t>manière de faire pousser des </a:t>
            </a:r>
            <a:r>
              <a:rPr lang="fr-FR" u="sng" dirty="0" smtClean="0">
                <a:solidFill>
                  <a:schemeClr val="accent1">
                    <a:lumMod val="75000"/>
                  </a:schemeClr>
                </a:solidFill>
              </a:rPr>
              <a:t>fleurs</a:t>
            </a:r>
            <a:endParaRPr lang="fr-FR" u="sng" dirty="0">
              <a:solidFill>
                <a:schemeClr val="accent1">
                  <a:lumMod val="75000"/>
                </a:schemeClr>
              </a:solidFill>
            </a:endParaRPr>
          </a:p>
          <a:p>
            <a:r>
              <a:rPr lang="fr-FR" dirty="0" smtClean="0"/>
              <a:t>Il n’est pas toujours ludique de planter et de s’occuper de plante, pourtant elles purifient l’air de nos habitations. Des moyens ludiques sont utilisés pour accroitre les ventes des plantes vertes.</a:t>
            </a:r>
          </a:p>
          <a:p>
            <a:r>
              <a:rPr lang="fr-FR" dirty="0" err="1" smtClean="0"/>
              <a:t>Altermundi</a:t>
            </a:r>
            <a:r>
              <a:rPr lang="fr-FR" dirty="0" smtClean="0"/>
              <a:t> vend un œuf, on casse le dessus de la coque, on l’arrose et quelque jours après une plante grandie.</a:t>
            </a:r>
            <a:endParaRPr lang="fr-FR" dirty="0"/>
          </a:p>
          <a:p>
            <a:endParaRPr lang="fr-FR" dirty="0" smtClean="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ZoneTexte 5"/>
          <p:cNvSpPr txBox="1"/>
          <p:nvPr/>
        </p:nvSpPr>
        <p:spPr>
          <a:xfrm>
            <a:off x="1817751" y="5167626"/>
            <a:ext cx="4818283" cy="1200329"/>
          </a:xfrm>
          <a:prstGeom prst="rect">
            <a:avLst/>
          </a:prstGeom>
          <a:noFill/>
        </p:spPr>
        <p:txBody>
          <a:bodyPr wrap="square" rtlCol="0">
            <a:spAutoFit/>
          </a:bodyPr>
          <a:lstStyle/>
          <a:p>
            <a:r>
              <a:rPr lang="en-US" dirty="0">
                <a:hlinkClick r:id="rId2"/>
              </a:rPr>
              <a:t>http://www.altermundi.com/fr/product/decoration/green+attitude/not+egg,basilic,oeuf-</a:t>
            </a:r>
            <a:r>
              <a:rPr lang="en-US" dirty="0" smtClean="0">
                <a:hlinkClick r:id="rId2"/>
              </a:rPr>
              <a:t>plante.html</a:t>
            </a:r>
            <a:endParaRPr lang="en-US" dirty="0" smtClean="0"/>
          </a:p>
          <a:p>
            <a:endParaRPr lang="fr-FR" dirty="0"/>
          </a:p>
        </p:txBody>
      </p:sp>
      <p:pic>
        <p:nvPicPr>
          <p:cNvPr id="7" name="Image 6"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882" y="4133247"/>
            <a:ext cx="2012745" cy="2012745"/>
          </a:xfrm>
          <a:prstGeom prst="rect">
            <a:avLst/>
          </a:prstGeom>
        </p:spPr>
      </p:pic>
    </p:spTree>
    <p:extLst>
      <p:ext uri="{BB962C8B-B14F-4D97-AF65-F5344CB8AC3E}">
        <p14:creationId xmlns:p14="http://schemas.microsoft.com/office/powerpoint/2010/main" val="4278485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lnSpcReduction="10000"/>
          </a:bodyPr>
          <a:lstStyle/>
          <a:p>
            <a:r>
              <a:rPr lang="fr-FR" u="sng" dirty="0" smtClean="0">
                <a:solidFill>
                  <a:schemeClr val="accent1">
                    <a:lumMod val="75000"/>
                  </a:schemeClr>
                </a:solidFill>
              </a:rPr>
              <a:t>1. Changement </a:t>
            </a:r>
            <a:r>
              <a:rPr lang="fr-FR" u="sng" dirty="0">
                <a:solidFill>
                  <a:schemeClr val="accent1">
                    <a:lumMod val="75000"/>
                  </a:schemeClr>
                </a:solidFill>
              </a:rPr>
              <a:t>de tonalités</a:t>
            </a:r>
          </a:p>
          <a:p>
            <a:r>
              <a:rPr lang="fr-FR" sz="2800" dirty="0"/>
              <a:t>Coca-cola a décidé de changer le « BIP » de nos caisses traditionnelles en mettant trois notes se rapportant à la marque. Coca-cola a créée le </a:t>
            </a:r>
            <a:r>
              <a:rPr lang="fr-FR" sz="2800" dirty="0" err="1"/>
              <a:t>buzz</a:t>
            </a:r>
            <a:r>
              <a:rPr lang="fr-FR" sz="2800" dirty="0"/>
              <a:t> en </a:t>
            </a:r>
            <a:r>
              <a:rPr lang="fr-FR" sz="2800" dirty="0" err="1"/>
              <a:t>suprenant</a:t>
            </a:r>
            <a:r>
              <a:rPr lang="fr-FR" sz="2800" dirty="0"/>
              <a:t> ses clients et les clients aux alentours</a:t>
            </a:r>
          </a:p>
          <a:p>
            <a:r>
              <a:rPr lang="fr-FR" u="sng" dirty="0"/>
              <a:t>BUT :</a:t>
            </a:r>
            <a:r>
              <a:rPr lang="fr-FR" dirty="0"/>
              <a:t> Créer une dynamique aux caisses en donnant le sourire autant aux clients qu’aux employés</a:t>
            </a:r>
          </a:p>
          <a:p>
            <a:r>
              <a:rPr lang="fr-FR" u="sng" dirty="0"/>
              <a:t>Vision future marketing :</a:t>
            </a:r>
            <a:r>
              <a:rPr lang="fr-FR" dirty="0"/>
              <a:t> Adopter ce système pour de nombreux produits afin de créer de la publicité pour la marque en donnant envie aux clients alentours</a:t>
            </a:r>
            <a:r>
              <a:rPr lang="fr-FR" dirty="0">
                <a:solidFill>
                  <a:schemeClr val="bg1"/>
                </a:solidFill>
              </a:rPr>
              <a:t>.</a:t>
            </a:r>
            <a:endParaRPr lang="fr-FR" u="sng" dirty="0">
              <a:solidFill>
                <a:schemeClr val="bg1"/>
              </a:solidFill>
            </a:endParaRPr>
          </a:p>
          <a:p>
            <a:r>
              <a:rPr lang="fr-FR" sz="1800" u="sng" dirty="0">
                <a:hlinkClick r:id="rId2"/>
              </a:rPr>
              <a:t>http://piwee.net/1coca-cola-marketing-supermarche230514/</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193722" y="286375"/>
            <a:ext cx="659988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Son, bruit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musique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2" descr="coca-cola-bip-caisse-notes-jo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94177"/>
            <a:ext cx="2455572" cy="130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2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10" name="Titre 2"/>
          <p:cNvSpPr txBox="1">
            <a:spLocks/>
          </p:cNvSpPr>
          <p:nvPr/>
        </p:nvSpPr>
        <p:spPr>
          <a:xfrm>
            <a:off x="1484310" y="254001"/>
            <a:ext cx="10018713" cy="9144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 </a:t>
            </a:r>
            <a:endParaRPr lang="fr-FR" dirty="0"/>
          </a:p>
        </p:txBody>
      </p:sp>
      <p:sp>
        <p:nvSpPr>
          <p:cNvPr id="11" name="Espace réservé du contenu 3"/>
          <p:cNvSpPr txBox="1">
            <a:spLocks/>
          </p:cNvSpPr>
          <p:nvPr/>
        </p:nvSpPr>
        <p:spPr>
          <a:xfrm>
            <a:off x="1484307" y="2349947"/>
            <a:ext cx="10018713" cy="4317731"/>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30ACEC">
                  <a:lumMod val="75000"/>
                </a:srgbClr>
              </a:buClr>
            </a:pPr>
            <a:r>
              <a:rPr lang="fr-FR" sz="2200" u="sng" dirty="0">
                <a:solidFill>
                  <a:srgbClr val="30ACEC">
                    <a:lumMod val="75000"/>
                  </a:srgbClr>
                </a:solidFill>
              </a:rPr>
              <a:t>2</a:t>
            </a:r>
            <a:r>
              <a:rPr lang="fr-FR" sz="2200" u="sng" dirty="0" smtClean="0">
                <a:solidFill>
                  <a:srgbClr val="30ACEC">
                    <a:lumMod val="75000"/>
                  </a:srgbClr>
                </a:solidFill>
              </a:rPr>
              <a:t>. Sound </a:t>
            </a:r>
            <a:r>
              <a:rPr lang="fr-FR" sz="2200" u="sng" dirty="0" err="1" smtClean="0">
                <a:solidFill>
                  <a:srgbClr val="30ACEC">
                    <a:lumMod val="75000"/>
                  </a:srgbClr>
                </a:solidFill>
              </a:rPr>
              <a:t>wave</a:t>
            </a:r>
            <a:r>
              <a:rPr lang="fr-FR" sz="2200" u="sng" dirty="0" smtClean="0">
                <a:solidFill>
                  <a:srgbClr val="30ACEC">
                    <a:lumMod val="75000"/>
                  </a:srgbClr>
                </a:solidFill>
              </a:rPr>
              <a:t> de </a:t>
            </a:r>
            <a:r>
              <a:rPr lang="fr-FR" sz="2200" u="sng" dirty="0" err="1" smtClean="0">
                <a:solidFill>
                  <a:srgbClr val="30ACEC">
                    <a:lumMod val="75000"/>
                  </a:srgbClr>
                </a:solidFill>
              </a:rPr>
              <a:t>Kaldewei</a:t>
            </a:r>
            <a:endParaRPr lang="fr-FR" sz="2200" u="sng" dirty="0" smtClean="0">
              <a:solidFill>
                <a:srgbClr val="30ACEC">
                  <a:lumMod val="75000"/>
                </a:srgbClr>
              </a:solidFill>
            </a:endParaRPr>
          </a:p>
          <a:p>
            <a:pPr>
              <a:buClr>
                <a:srgbClr val="30ACEC">
                  <a:lumMod val="75000"/>
                </a:srgbClr>
              </a:buClr>
            </a:pPr>
            <a:r>
              <a:rPr lang="fr-FR" sz="2000" dirty="0" smtClean="0"/>
              <a:t>L’idée est de créer une expérience de bain qui va bien au-delà de l’eau chaude et de la mousse en jouant sur un autre sens : l’ouïe. La baignoire est utilisable qu’elle soit remplie ou non d’eau ce qui permet de s’en servir même lorsque l’on ne prend pas de bain et elle possède une qualité de son exceptionnelle ce qui détendra encore plus ses consommateurs. </a:t>
            </a:r>
          </a:p>
          <a:p>
            <a:pPr>
              <a:buClr>
                <a:srgbClr val="30ACEC">
                  <a:lumMod val="75000"/>
                </a:srgbClr>
              </a:buClr>
            </a:pPr>
            <a:r>
              <a:rPr lang="fr-FR" sz="2000" u="sng" dirty="0" smtClean="0"/>
              <a:t>But :</a:t>
            </a:r>
            <a:r>
              <a:rPr lang="fr-FR" sz="2000" dirty="0" smtClean="0"/>
              <a:t> Prolonger le temps passé dans la salle de bain</a:t>
            </a:r>
            <a:endParaRPr lang="fr-FR" sz="2000" u="sng" dirty="0" smtClean="0"/>
          </a:p>
          <a:p>
            <a:pPr>
              <a:buClr>
                <a:srgbClr val="30ACEC">
                  <a:lumMod val="75000"/>
                </a:srgbClr>
              </a:buClr>
            </a:pPr>
            <a:r>
              <a:rPr lang="fr-FR" sz="2000" u="sng" dirty="0" smtClean="0"/>
              <a:t>Vision future marketing :</a:t>
            </a:r>
            <a:r>
              <a:rPr lang="fr-FR" sz="2000" dirty="0" smtClean="0"/>
              <a:t> Faire de la salle de bain la pièce centrale de la maison pour tout ce qui porte sur la détente et le bien être</a:t>
            </a:r>
            <a:endParaRPr lang="fr-FR" sz="2000" u="sng" dirty="0" smtClean="0"/>
          </a:p>
          <a:p>
            <a:pPr>
              <a:buClr>
                <a:srgbClr val="30ACEC">
                  <a:lumMod val="75000"/>
                </a:srgbClr>
              </a:buClr>
            </a:pPr>
            <a:r>
              <a:rPr lang="fr-FR" sz="2000" dirty="0" smtClean="0">
                <a:hlinkClick r:id="rId3"/>
              </a:rPr>
              <a:t>http://www.kaldewei.fr/dialogue/presse/actualites/detail/archive/2013/march/article/sound-wave-de-kaldewei-un-systeme-audio-innovant-transforme-la-baignoire-en-enceinte-musicale.html</a:t>
            </a:r>
            <a:r>
              <a:rPr lang="fr-FR" sz="2000" dirty="0" smtClean="0"/>
              <a:t> </a:t>
            </a:r>
          </a:p>
          <a:p>
            <a:pPr>
              <a:buClr>
                <a:srgbClr val="30ACEC">
                  <a:lumMod val="75000"/>
                </a:srgbClr>
              </a:buClr>
            </a:pPr>
            <a:endParaRPr lang="fr-FR" sz="2200" u="sng" dirty="0" smtClean="0">
              <a:solidFill>
                <a:srgbClr val="30ACEC">
                  <a:lumMod val="75000"/>
                </a:srgbClr>
              </a:solidFill>
            </a:endParaRPr>
          </a:p>
          <a:p>
            <a:endParaRPr lang="fr-FR" dirty="0"/>
          </a:p>
        </p:txBody>
      </p:sp>
      <p:sp>
        <p:nvSpPr>
          <p:cNvPr id="12" name="Rectangle 11"/>
          <p:cNvSpPr/>
          <p:nvPr/>
        </p:nvSpPr>
        <p:spPr>
          <a:xfrm>
            <a:off x="3193722" y="286375"/>
            <a:ext cx="659988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Son, bruit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musique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 name="Picture 2" descr="2.1 – Kaldewei Sound W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682" y="703746"/>
            <a:ext cx="2288146" cy="1719043"/>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numéro de diapositive 1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8559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lnSpcReduction="10000"/>
          </a:bodyPr>
          <a:lstStyle/>
          <a:p>
            <a:r>
              <a:rPr lang="fr-FR" u="sng" dirty="0" smtClean="0">
                <a:solidFill>
                  <a:schemeClr val="accent1">
                    <a:lumMod val="75000"/>
                  </a:schemeClr>
                </a:solidFill>
              </a:rPr>
              <a:t>3. Créer </a:t>
            </a:r>
            <a:r>
              <a:rPr lang="fr-FR" u="sng" dirty="0">
                <a:solidFill>
                  <a:schemeClr val="accent1">
                    <a:lumMod val="75000"/>
                  </a:schemeClr>
                </a:solidFill>
              </a:rPr>
              <a:t>une référence cinématographique à une marque</a:t>
            </a:r>
            <a:r>
              <a:rPr lang="fr-FR" u="sng" dirty="0" smtClean="0">
                <a:solidFill>
                  <a:schemeClr val="accent1">
                    <a:lumMod val="75000"/>
                  </a:schemeClr>
                </a:solidFill>
              </a:rPr>
              <a:t>.</a:t>
            </a:r>
          </a:p>
          <a:p>
            <a:endParaRPr lang="fr-FR" u="sng" dirty="0">
              <a:solidFill>
                <a:schemeClr val="accent1">
                  <a:lumMod val="75000"/>
                </a:schemeClr>
              </a:solidFill>
            </a:endParaRPr>
          </a:p>
          <a:p>
            <a:r>
              <a:rPr lang="fr-FR" dirty="0"/>
              <a:t>De nombreuses marques créent des personnages pour la marque afin que leurs cibles puissent s’identifier à travers ces derniers. Ils les mettent de plus en plus en scène à travers des vidéos  trimestrielles ou annuelles : avec par exemple Oasis ou la française des jeux récemment.</a:t>
            </a:r>
          </a:p>
          <a:p>
            <a:r>
              <a:rPr lang="fr-FR" u="sng" dirty="0"/>
              <a:t>But :</a:t>
            </a:r>
            <a:r>
              <a:rPr lang="fr-FR" dirty="0"/>
              <a:t> S’identifier à la marque et créer un lien affectif avec les consommateurs.</a:t>
            </a:r>
            <a:endParaRPr lang="fr-FR" u="sng" dirty="0"/>
          </a:p>
          <a:p>
            <a:r>
              <a:rPr lang="fr-FR" u="sng" dirty="0"/>
              <a:t>Vision future marketing :</a:t>
            </a:r>
            <a:r>
              <a:rPr lang="fr-FR" dirty="0"/>
              <a:t> Créer des personnages à plusieurs marques : Cerise de Groupama, le Chat de Feu Vert …</a:t>
            </a:r>
            <a:endParaRPr lang="fr-FR" u="sng" dirty="0"/>
          </a:p>
          <a:p>
            <a:r>
              <a:rPr lang="fr-FR" sz="1800" u="sng" dirty="0">
                <a:hlinkClick r:id="rId2"/>
              </a:rPr>
              <a:t>http://piwee.net/1effet-papayon-oasis-marcel-web-serie-publicite-creative-110414</a:t>
            </a:r>
            <a:r>
              <a:rPr lang="fr-FR" u="sng" dirty="0">
                <a:hlinkClick r:id="rId2"/>
              </a:rPr>
              <a:t>/</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193722" y="286375"/>
            <a:ext cx="659988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Son, bruit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musique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Picture 2" descr="http://nouveloeilproductions.files.wordpress.com/2012/09/426221_10150565556953610_92270828609_8946526_1641345561_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607" y="0"/>
            <a:ext cx="2371963" cy="152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2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6884" y="119630"/>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31116" y="1171037"/>
            <a:ext cx="10018713" cy="4317731"/>
          </a:xfrm>
        </p:spPr>
        <p:txBody>
          <a:bodyPr/>
          <a:lstStyle/>
          <a:p>
            <a:pPr marL="457200" indent="-457200">
              <a:buAutoNum type="arabicPeriod"/>
            </a:pPr>
            <a:r>
              <a:rPr lang="fr-FR" u="sng" dirty="0" smtClean="0">
                <a:solidFill>
                  <a:schemeClr val="accent1">
                    <a:lumMod val="75000"/>
                  </a:schemeClr>
                </a:solidFill>
              </a:rPr>
              <a:t>La </a:t>
            </a:r>
            <a:r>
              <a:rPr lang="fr-FR" u="sng" dirty="0">
                <a:solidFill>
                  <a:schemeClr val="accent1">
                    <a:lumMod val="75000"/>
                  </a:schemeClr>
                </a:solidFill>
              </a:rPr>
              <a:t>sauce tomate en </a:t>
            </a:r>
            <a:r>
              <a:rPr lang="fr-FR" u="sng" dirty="0" smtClean="0">
                <a:solidFill>
                  <a:schemeClr val="accent1">
                    <a:lumMod val="75000"/>
                  </a:schemeClr>
                </a:solidFill>
              </a:rPr>
              <a:t>tube</a:t>
            </a:r>
          </a:p>
          <a:p>
            <a:pPr marL="457200" indent="-457200">
              <a:buAutoNum type="arabicPeriod"/>
            </a:pPr>
            <a:endParaRPr lang="fr-FR" u="sng" dirty="0">
              <a:solidFill>
                <a:schemeClr val="accent1">
                  <a:lumMod val="75000"/>
                </a:schemeClr>
              </a:solidFill>
            </a:endParaRPr>
          </a:p>
          <a:p>
            <a:r>
              <a:rPr lang="fr-FR" dirty="0"/>
              <a:t>Afin de répondre au nomadisme de la population, Panzani a crée le premier tube de sauce tomate que l’on peut emporter partout, pas besoin de casserole pour ce bon goût de tomate …</a:t>
            </a:r>
          </a:p>
          <a:p>
            <a:r>
              <a:rPr lang="fr-FR" u="sng" dirty="0"/>
              <a:t>But :</a:t>
            </a:r>
            <a:r>
              <a:rPr lang="fr-FR" dirty="0"/>
              <a:t> se démarquer de la concurrence et toucher une nouvelle cible.</a:t>
            </a:r>
            <a:endParaRPr lang="fr-FR" u="sng" dirty="0"/>
          </a:p>
          <a:p>
            <a:r>
              <a:rPr lang="fr-FR" u="sng" dirty="0"/>
              <a:t>Vision future marketing :</a:t>
            </a:r>
            <a:r>
              <a:rPr lang="fr-FR" dirty="0"/>
              <a:t> Développer ce packaging pour tous les condiments et pourquoi pas pour de la soupe.</a:t>
            </a:r>
            <a:endParaRPr lang="fr-FR" u="sng"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497043" y="247707"/>
            <a:ext cx="5993244"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Toucher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textures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7" name="Picture 2" descr="http://i-cms.journaldunet.com/image_cms/350/10561-un-tube-de-sauce-tom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231" y="4935373"/>
            <a:ext cx="2602266" cy="185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9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6884" y="119630"/>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10067" y="1395614"/>
            <a:ext cx="10018713" cy="4207010"/>
          </a:xfrm>
        </p:spPr>
        <p:txBody>
          <a:bodyPr>
            <a:normAutofit lnSpcReduction="10000"/>
          </a:bodyPr>
          <a:lstStyle/>
          <a:p>
            <a:r>
              <a:rPr lang="fr-FR" u="sng" dirty="0" smtClean="0">
                <a:solidFill>
                  <a:schemeClr val="accent1">
                    <a:lumMod val="75000"/>
                  </a:schemeClr>
                </a:solidFill>
              </a:rPr>
              <a:t>2. Des </a:t>
            </a:r>
            <a:r>
              <a:rPr lang="fr-FR" u="sng" dirty="0">
                <a:solidFill>
                  <a:schemeClr val="accent1">
                    <a:lumMod val="75000"/>
                  </a:schemeClr>
                </a:solidFill>
              </a:rPr>
              <a:t>crampons aussi confortables que des </a:t>
            </a:r>
            <a:r>
              <a:rPr lang="fr-FR" u="sng" dirty="0" smtClean="0">
                <a:solidFill>
                  <a:schemeClr val="accent1">
                    <a:lumMod val="75000"/>
                  </a:schemeClr>
                </a:solidFill>
              </a:rPr>
              <a:t>chaussons</a:t>
            </a:r>
          </a:p>
          <a:p>
            <a:r>
              <a:rPr lang="fr-FR" sz="2800" dirty="0"/>
              <a:t>Pour la coupe mondiale de Foot 2014, Nike a révolutionné le marché en fabricant des crampons pour les joueurs les plus rapides au monde : plus légères, plus confortables.</a:t>
            </a:r>
          </a:p>
          <a:p>
            <a:r>
              <a:rPr lang="fr-FR" u="sng" dirty="0"/>
              <a:t>But :</a:t>
            </a:r>
            <a:r>
              <a:rPr lang="fr-FR" dirty="0"/>
              <a:t> </a:t>
            </a:r>
            <a:r>
              <a:rPr lang="fr-FR" dirty="0" err="1"/>
              <a:t>Equiper</a:t>
            </a:r>
            <a:r>
              <a:rPr lang="fr-FR" dirty="0"/>
              <a:t> les plus grands joueurs afin de créer un </a:t>
            </a:r>
            <a:r>
              <a:rPr lang="fr-FR" dirty="0" err="1"/>
              <a:t>buzz</a:t>
            </a:r>
            <a:r>
              <a:rPr lang="fr-FR" dirty="0"/>
              <a:t> autour de ces chaussures.</a:t>
            </a:r>
            <a:endParaRPr lang="fr-FR" u="sng" dirty="0"/>
          </a:p>
          <a:p>
            <a:r>
              <a:rPr lang="fr-FR" u="sng" dirty="0"/>
              <a:t>Vision future marketing :</a:t>
            </a:r>
            <a:r>
              <a:rPr lang="fr-FR" dirty="0"/>
              <a:t> Commercialiser ces chaussures sur le marché de grande consommation.</a:t>
            </a:r>
            <a:endParaRPr lang="fr-FR" u="sng" dirty="0"/>
          </a:p>
          <a:p>
            <a:r>
              <a:rPr lang="fr-FR" sz="1800" dirty="0">
                <a:hlinkClick r:id="rId2"/>
              </a:rPr>
              <a:t>http://www.meltystyle.fr/mercurial-magista-tiempo-v-et-hypervenom-nike-presente-les-crampons-du-mondial-2014-a288887.html</a:t>
            </a:r>
            <a:endParaRPr lang="fr-FR" sz="1800" u="sng" dirty="0">
              <a:solidFill>
                <a:schemeClr val="accent1">
                  <a:lumMod val="75000"/>
                </a:schemeClr>
              </a:solidFill>
            </a:endParaRPr>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497043" y="247707"/>
            <a:ext cx="5993244"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Toucher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textures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038" y="119631"/>
            <a:ext cx="2736571" cy="1512696"/>
          </a:xfrm>
          <a:prstGeom prst="rect">
            <a:avLst/>
          </a:prstGeom>
        </p:spPr>
      </p:pic>
    </p:spTree>
    <p:extLst>
      <p:ext uri="{BB962C8B-B14F-4D97-AF65-F5344CB8AC3E}">
        <p14:creationId xmlns:p14="http://schemas.microsoft.com/office/powerpoint/2010/main" val="339653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16884" y="119630"/>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lnSpcReduction="10000"/>
          </a:bodyPr>
          <a:lstStyle/>
          <a:p>
            <a:r>
              <a:rPr lang="fr-FR" u="sng" dirty="0" smtClean="0">
                <a:solidFill>
                  <a:schemeClr val="accent1">
                    <a:lumMod val="75000"/>
                  </a:schemeClr>
                </a:solidFill>
              </a:rPr>
              <a:t>3.La </a:t>
            </a:r>
            <a:r>
              <a:rPr lang="fr-FR" u="sng" dirty="0">
                <a:solidFill>
                  <a:schemeClr val="accent1">
                    <a:lumMod val="75000"/>
                  </a:schemeClr>
                </a:solidFill>
              </a:rPr>
              <a:t>poudre coiffante pour cheveux courts.</a:t>
            </a:r>
          </a:p>
          <a:p>
            <a:r>
              <a:rPr lang="fr-FR" sz="2800" dirty="0"/>
              <a:t>Franck Provost a sorti une nouveauté pour les cheveux courts : la poudre coiffante. Elle permet de décoller plus facilement les racines pour réaliser des coiffures extraordinaires.</a:t>
            </a:r>
          </a:p>
          <a:p>
            <a:r>
              <a:rPr lang="fr-FR" u="sng" dirty="0"/>
              <a:t>But :</a:t>
            </a:r>
            <a:r>
              <a:rPr lang="fr-FR" dirty="0"/>
              <a:t> Faciliter le coiffage des cheveux sans laisser de résidus. Permet de réaliser les mêmes prestations qu’un coiffeur</a:t>
            </a:r>
            <a:endParaRPr lang="fr-FR" u="sng" dirty="0"/>
          </a:p>
          <a:p>
            <a:r>
              <a:rPr lang="fr-FR" u="sng" dirty="0"/>
              <a:t>Vision future marketing :</a:t>
            </a:r>
            <a:r>
              <a:rPr lang="fr-FR" dirty="0"/>
              <a:t> Proposer tous les produits et techniques d’un coiffeur dans les grandes surfaces.</a:t>
            </a:r>
            <a:endParaRPr lang="fr-FR" u="sng" dirty="0"/>
          </a:p>
          <a:p>
            <a:r>
              <a:rPr lang="fr-FR" sz="1800" dirty="0">
                <a:hlinkClick r:id="rId2"/>
              </a:rPr>
              <a:t>http://www.franckprovost-expert.com/produits/poudre-coiffante-expert-cheveux-courts?gclid=CJq_maue0b4CFa3LtAodMl4AFw</a:t>
            </a:r>
            <a:r>
              <a:rPr lang="fr-FR" sz="1800" dirty="0"/>
              <a:t> </a:t>
            </a:r>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497043" y="247707"/>
            <a:ext cx="5993244"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Toucher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textures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2" descr="POUDRE COIFFANTE EXPERT CHEVEUX COU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6" y="2879358"/>
            <a:ext cx="1514475"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84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TC103457496[[fn=Parallaxe]]</Template>
  <TotalTime>871</TotalTime>
  <Words>2685</Words>
  <Application>Microsoft Office PowerPoint</Application>
  <PresentationFormat>Personnalisé</PresentationFormat>
  <Paragraphs>256</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Parallaxe</vt:lpstr>
      <vt:lpstr> </vt:lpstr>
      <vt:lpstr> </vt:lpstr>
      <vt:lpstr> </vt:lpstr>
      <vt:lpstr> </vt:lpstr>
      <vt:lpstr>Présentation PowerPoint</vt:lpstr>
      <vt:lpstr> </vt:lpstr>
      <vt:lpstr> </vt:lpstr>
      <vt:lpstr> </vt:lpstr>
      <vt:lpstr> </vt:lpstr>
      <vt:lpstr> </vt:lpstr>
      <vt:lpstr> </vt:lpstr>
      <vt:lpstr> </vt:lpstr>
      <vt:lpstr> </vt:lpstr>
      <vt:lpstr> </vt:lpstr>
      <vt:lpstr> </vt:lpstr>
      <vt:lpstr> </vt:lpstr>
      <vt:lpstr> </vt:lpstr>
      <vt:lpstr> </vt:lpstr>
      <vt:lpstr>Présentation PowerPoint</vt:lpstr>
      <vt:lpstr> </vt:lpstr>
      <vt:lpstr> Cibles, segment de marché</vt:lpstr>
      <vt:lpstr>Cibles, segment de marché</vt:lpstr>
      <vt:lpstr>Cibles, segment de marché</vt:lpstr>
      <vt:lpstr> </vt:lpstr>
      <vt:lpstr>Besoin</vt:lpstr>
      <vt:lpstr>Besoin</vt:lpstr>
      <vt:lpstr>Besoin</vt:lpstr>
      <vt:lpstr> </vt:lpstr>
      <vt:lpstr>Situation de consommation</vt:lpstr>
      <vt:lpstr>Situation de consommation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Roue de créativité</dc:title>
  <dc:creator>ADC</dc:creator>
  <cp:lastModifiedBy>Anis</cp:lastModifiedBy>
  <cp:revision>207</cp:revision>
  <dcterms:created xsi:type="dcterms:W3CDTF">2014-05-25T20:52:20Z</dcterms:created>
  <dcterms:modified xsi:type="dcterms:W3CDTF">2014-05-31T21:16:58Z</dcterms:modified>
</cp:coreProperties>
</file>