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8" r:id="rId2"/>
    <p:sldId id="262" r:id="rId3"/>
    <p:sldId id="291" r:id="rId4"/>
    <p:sldId id="263" r:id="rId5"/>
    <p:sldId id="270" r:id="rId6"/>
    <p:sldId id="271" r:id="rId7"/>
    <p:sldId id="272" r:id="rId8"/>
    <p:sldId id="273" r:id="rId9"/>
    <p:sldId id="293" r:id="rId10"/>
    <p:sldId id="274" r:id="rId11"/>
    <p:sldId id="275" r:id="rId12"/>
    <p:sldId id="276" r:id="rId13"/>
    <p:sldId id="277" r:id="rId14"/>
    <p:sldId id="278" r:id="rId15"/>
    <p:sldId id="294" r:id="rId16"/>
    <p:sldId id="280" r:id="rId17"/>
    <p:sldId id="281" r:id="rId18"/>
    <p:sldId id="282" r:id="rId19"/>
    <p:sldId id="283" r:id="rId20"/>
    <p:sldId id="284" r:id="rId21"/>
    <p:sldId id="292" r:id="rId22"/>
    <p:sldId id="285" r:id="rId23"/>
    <p:sldId id="286" r:id="rId24"/>
    <p:sldId id="287" r:id="rId25"/>
    <p:sldId id="288" r:id="rId26"/>
    <p:sldId id="289" r:id="rId27"/>
    <p:sldId id="297" r:id="rId28"/>
    <p:sldId id="299" r:id="rId29"/>
    <p:sldId id="300" r:id="rId30"/>
    <p:sldId id="301" r:id="rId31"/>
    <p:sldId id="302" r:id="rId32"/>
    <p:sldId id="303" r:id="rId33"/>
    <p:sldId id="311" r:id="rId34"/>
    <p:sldId id="304" r:id="rId35"/>
    <p:sldId id="305" r:id="rId36"/>
    <p:sldId id="306" r:id="rId37"/>
    <p:sldId id="307" r:id="rId38"/>
    <p:sldId id="308" r:id="rId39"/>
    <p:sldId id="295" r:id="rId40"/>
    <p:sldId id="269" r:id="rId41"/>
    <p:sldId id="279" r:id="rId42"/>
    <p:sldId id="290" r:id="rId43"/>
    <p:sldId id="312" r:id="rId44"/>
    <p:sldId id="31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0A3D"/>
    <a:srgbClr val="F79646"/>
    <a:srgbClr val="33CC33"/>
    <a:srgbClr val="F466AD"/>
    <a:srgbClr val="F46699"/>
    <a:srgbClr val="FF3399"/>
    <a:srgbClr val="FF6699"/>
    <a:srgbClr val="FF66CC"/>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4" autoAdjust="0"/>
    <p:restoredTop sz="86323" autoAdjust="0"/>
  </p:normalViewPr>
  <p:slideViewPr>
    <p:cSldViewPr>
      <p:cViewPr>
        <p:scale>
          <a:sx n="81" d="100"/>
          <a:sy n="81" d="100"/>
        </p:scale>
        <p:origin x="-2016" y="-384"/>
      </p:cViewPr>
      <p:guideLst>
        <p:guide orient="horz" pos="2160"/>
        <p:guide pos="2880"/>
      </p:guideLst>
    </p:cSldViewPr>
  </p:slideViewPr>
  <p:outlineViewPr>
    <p:cViewPr>
      <p:scale>
        <a:sx n="33" d="100"/>
        <a:sy n="33" d="100"/>
      </p:scale>
      <p:origin x="0" y="15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fr-FR"/>
        </a:p>
      </dgm:t>
    </dgm:pt>
    <dgm:pt modelId="{429EB87E-162D-45B7-8D06-9E5056E824F9}">
      <dgm:prSet phldrT="[Texte]" custT="1"/>
      <dgm:spPr/>
      <dgm:t>
        <a:bodyPr/>
        <a:lstStyle/>
        <a:p>
          <a:r>
            <a:rPr lang="fr-FR" sz="4400" b="1" u="sng" dirty="0" smtClean="0">
              <a:latin typeface="Helvetica" panose="020B0604020202020204" pitchFamily="34" charset="0"/>
              <a:cs typeface="Helvetica" panose="020B0604020202020204" pitchFamily="34" charset="0"/>
            </a:rPr>
            <a:t>COMMERCIAL </a:t>
          </a:r>
          <a:endParaRPr lang="fr-FR" sz="4400" b="1" u="sng" dirty="0">
            <a:latin typeface="Helvetica" panose="020B0604020202020204" pitchFamily="34" charset="0"/>
            <a:cs typeface="Helvetica" panose="020B0604020202020204" pitchFamily="34" charset="0"/>
          </a:endParaRPr>
        </a:p>
      </dgm:t>
    </dgm:pt>
    <dgm:pt modelId="{7248D02E-F6C4-4426-ABB0-0240E19CB9DC}" type="par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46464911-8D11-484F-A97D-3A07A9904F25}" type="sib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6040FE00-A8B1-4D20-A68D-A2207B145186}">
      <dgm:prSet phldrT="[Texte]" custT="1"/>
      <dgm:spPr/>
      <dgm:t>
        <a:bodyPr/>
        <a:lstStyle/>
        <a:p>
          <a:r>
            <a:rPr lang="fr-FR" sz="2100" dirty="0" smtClean="0">
              <a:latin typeface="Helvetica" panose="020B0604020202020204" pitchFamily="34" charset="0"/>
              <a:cs typeface="Helvetica" panose="020B0604020202020204" pitchFamily="34" charset="0"/>
            </a:rPr>
            <a:t>Distribution &amp; Co</a:t>
          </a:r>
          <a:endParaRPr lang="fr-FR" sz="2100"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76F965DE-487E-46D6-90ED-4BC8872B7A0E}" type="sib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5FC0BF79-514F-4E65-803E-F2D9FA6B69E3}">
      <dgm:prSet phldrT="[Texte]" custT="1"/>
      <dgm:spPr/>
      <dgm:t>
        <a:bodyPr/>
        <a:lstStyle/>
        <a:p>
          <a:r>
            <a:rPr lang="fr-FR" sz="2100" dirty="0" smtClean="0">
              <a:latin typeface="Helvetica" panose="020B0604020202020204" pitchFamily="34" charset="0"/>
              <a:cs typeface="Helvetica" panose="020B0604020202020204" pitchFamily="34" charset="0"/>
            </a:rPr>
            <a:t>Communication </a:t>
          </a:r>
          <a:endParaRPr lang="fr-FR" sz="2100"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EF747DD2-CF4B-463C-8CBE-F61CD9366D53}" type="sib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D29938DE-D66D-44EF-BD78-30A345CA1968}">
      <dgm:prSet custT="1"/>
      <dgm:spPr/>
      <dgm:t>
        <a:bodyPr/>
        <a:lstStyle/>
        <a:p>
          <a:r>
            <a:rPr lang="fr-FR" sz="2100" dirty="0" smtClean="0">
              <a:latin typeface="Helvetica" panose="020B0604020202020204" pitchFamily="34" charset="0"/>
              <a:cs typeface="Helvetica" panose="020B0604020202020204" pitchFamily="34" charset="0"/>
            </a:rPr>
            <a:t>Offre promotionnelle</a:t>
          </a:r>
          <a:endParaRPr lang="fr-FR" sz="2100" dirty="0">
            <a:latin typeface="Helvetica" panose="020B0604020202020204" pitchFamily="34" charset="0"/>
            <a:cs typeface="Helvetica" panose="020B0604020202020204" pitchFamily="34" charset="0"/>
          </a:endParaRPr>
        </a:p>
      </dgm:t>
    </dgm:pt>
    <dgm:pt modelId="{60551B88-97AD-4895-B4DD-BAE00F06E5F0}" type="par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4F447524-A313-4178-994C-6DA10C050D7D}" type="sib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2D874A1A-E59C-4168-8718-31210706D69D}">
      <dgm:prSet custT="1"/>
      <dgm:spPr/>
      <dgm:t>
        <a:bodyPr/>
        <a:lstStyle/>
        <a:p>
          <a:r>
            <a:rPr lang="fr-FR" sz="2100" dirty="0" smtClean="0">
              <a:latin typeface="Helvetica" panose="020B0604020202020204" pitchFamily="34" charset="0"/>
              <a:cs typeface="Helvetica" panose="020B0604020202020204" pitchFamily="34" charset="0"/>
            </a:rPr>
            <a:t>Evénementiel </a:t>
          </a:r>
          <a:endParaRPr lang="fr-FR" sz="2100" dirty="0">
            <a:latin typeface="Helvetica" panose="020B0604020202020204" pitchFamily="34" charset="0"/>
            <a:cs typeface="Helvetica" panose="020B0604020202020204" pitchFamily="34" charset="0"/>
          </a:endParaRPr>
        </a:p>
      </dgm:t>
    </dgm:pt>
    <dgm:pt modelId="{BBA6415B-A414-4DC4-847B-E73C40F785B3}" type="par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A8C5B1E7-97C1-402A-B4DF-35C0A5ADE020}" type="sib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890C1608-5925-4C4D-8B4F-7AAE4C4D5817}">
      <dgm:prSet custT="1"/>
      <dgm:spPr/>
      <dgm:t>
        <a:bodyPr/>
        <a:lstStyle/>
        <a:p>
          <a:r>
            <a:rPr lang="fr-FR" sz="2100" dirty="0" smtClean="0">
              <a:latin typeface="Helvetica" panose="020B0604020202020204" pitchFamily="34" charset="0"/>
              <a:cs typeface="Helvetica" panose="020B0604020202020204" pitchFamily="34" charset="0"/>
            </a:rPr>
            <a:t>Situation d’achat</a:t>
          </a:r>
          <a:endParaRPr lang="fr-FR" sz="2100"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7ED652C1-A8FE-46A5-BBE1-66071FFDE2F5}" type="sib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t>
        <a:bodyPr/>
        <a:lstStyle/>
        <a:p>
          <a:endParaRPr lang="fr-FR"/>
        </a:p>
      </dgm:t>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t>
        <a:bodyPr/>
        <a:lstStyle/>
        <a:p>
          <a:endParaRPr lang="fr-FR"/>
        </a:p>
      </dgm:t>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t>
        <a:bodyPr/>
        <a:lstStyle/>
        <a:p>
          <a:endParaRPr lang="fr-FR"/>
        </a:p>
      </dgm:t>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t>
        <a:bodyPr/>
        <a:lstStyle/>
        <a:p>
          <a:endParaRPr lang="fr-FR"/>
        </a:p>
      </dgm:t>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t>
        <a:bodyPr/>
        <a:lstStyle/>
        <a:p>
          <a:endParaRPr lang="fr-FR"/>
        </a:p>
      </dgm:t>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t>
        <a:bodyPr/>
        <a:lstStyle/>
        <a:p>
          <a:endParaRPr lang="fr-FR"/>
        </a:p>
      </dgm:t>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t>
        <a:bodyPr/>
        <a:lstStyle/>
        <a:p>
          <a:endParaRPr lang="fr-FR"/>
        </a:p>
      </dgm:t>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t>
        <a:bodyPr/>
        <a:lstStyle/>
        <a:p>
          <a:endParaRPr lang="fr-FR"/>
        </a:p>
      </dgm:t>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t>
        <a:bodyPr/>
        <a:lstStyle/>
        <a:p>
          <a:endParaRPr lang="fr-FR"/>
        </a:p>
      </dgm:t>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t>
        <a:bodyPr/>
        <a:lstStyle/>
        <a:p>
          <a:endParaRPr lang="fr-FR"/>
        </a:p>
      </dgm:t>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t>
        <a:bodyPr/>
        <a:lstStyle/>
        <a:p>
          <a:endParaRPr lang="fr-FR"/>
        </a:p>
      </dgm:t>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t>
        <a:bodyPr/>
        <a:lstStyle/>
        <a:p>
          <a:endParaRPr lang="fr-FR"/>
        </a:p>
      </dgm:t>
    </dgm:pt>
  </dgm:ptLst>
  <dgm:cxnLst>
    <dgm:cxn modelId="{6A798BDD-376A-4D42-A111-58B2D329C50E}" type="presOf" srcId="{5D938C5F-B2E7-41FE-9D83-E04DDD54DFBE}" destId="{EF15A771-7815-43F8-AF79-D2BCFEE6DD0A}" srcOrd="0" destOrd="0" presId="urn:microsoft.com/office/officeart/2005/8/layout/hierarchy2"/>
    <dgm:cxn modelId="{B08E6C83-21F4-42E7-B1D1-2159111DE625}" srcId="{429EB87E-162D-45B7-8D06-9E5056E824F9}" destId="{890C1608-5925-4C4D-8B4F-7AAE4C4D5817}" srcOrd="2" destOrd="0" parTransId="{5D938C5F-B2E7-41FE-9D83-E04DDD54DFBE}" sibTransId="{7ED652C1-A8FE-46A5-BBE1-66071FFDE2F5}"/>
    <dgm:cxn modelId="{489B1F87-0732-4F72-ACDE-B4D1121866A0}" type="presOf" srcId="{2D874A1A-E59C-4168-8718-31210706D69D}" destId="{052699CD-CE6D-40CE-8816-CE884F89D883}" srcOrd="0" destOrd="0" presId="urn:microsoft.com/office/officeart/2005/8/layout/hierarchy2"/>
    <dgm:cxn modelId="{1DB4D349-7DAD-4FD9-B003-BDCDFBDA7B44}" type="presOf" srcId="{BBA6415B-A414-4DC4-847B-E73C40F785B3}" destId="{6B7B068D-861A-4327-976D-241D406849A6}" srcOrd="1" destOrd="0" presId="urn:microsoft.com/office/officeart/2005/8/layout/hierarchy2"/>
    <dgm:cxn modelId="{B09ABF9A-18B3-49CF-BBDD-8C2DEC9C3333}" type="presOf" srcId="{CC982EE5-D1BF-405E-AC50-53576228A78E}" destId="{09EC32E9-2BD1-4B17-93E7-2C1FCFE06C59}" srcOrd="1"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3645C236-0EFF-4397-A858-B6B3133C5828}" type="presOf" srcId="{60551B88-97AD-4895-B4DD-BAE00F06E5F0}" destId="{F022D705-F99C-47C7-B90D-D61B9C647B57}" srcOrd="0" destOrd="0" presId="urn:microsoft.com/office/officeart/2005/8/layout/hierarchy2"/>
    <dgm:cxn modelId="{1E9861BB-FD85-469D-ADA9-392A4E03CF1B}" type="presOf" srcId="{D29938DE-D66D-44EF-BD78-30A345CA1968}" destId="{030D6EA8-531D-404E-A1D9-C21610220466}"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D50B7546-8CFE-4B36-B51E-DC261DBDD107}" type="presOf" srcId="{38EABAEC-9810-4693-9DA2-CE1B4B6CB8C5}" destId="{C62B9D99-0942-4BDB-95F0-CA8D24130D18}" srcOrd="1" destOrd="0" presId="urn:microsoft.com/office/officeart/2005/8/layout/hierarchy2"/>
    <dgm:cxn modelId="{875BB0BC-6EF7-4637-9106-190420C7A7CB}" type="presOf" srcId="{6040FE00-A8B1-4D20-A68D-A2207B145186}" destId="{44E284A2-81B2-4564-A39C-655A91B1A81D}" srcOrd="0" destOrd="0" presId="urn:microsoft.com/office/officeart/2005/8/layout/hierarchy2"/>
    <dgm:cxn modelId="{D5E03E66-5D91-4F2E-9706-E8124C056854}" type="presOf" srcId="{38EABAEC-9810-4693-9DA2-CE1B4B6CB8C5}" destId="{666D8BBA-1A43-4B4F-8FB9-910C4ACC776C}" srcOrd="0"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67FB3961-7ED9-445E-9A97-BB3502F7BC58}" type="presOf" srcId="{DC7EE4F0-0C6C-4FE4-8C1E-41D1A329A255}" destId="{A82871DD-DB08-40B2-9887-770769403EEF}" srcOrd="0" destOrd="0" presId="urn:microsoft.com/office/officeart/2005/8/layout/hierarchy2"/>
    <dgm:cxn modelId="{A08BB8BB-E093-4017-8571-E84E736657C5}" type="presOf" srcId="{BBA6415B-A414-4DC4-847B-E73C40F785B3}" destId="{81BE37C9-E1CF-4881-AC81-B47B28C87E15}" srcOrd="0" destOrd="0" presId="urn:microsoft.com/office/officeart/2005/8/layout/hierarchy2"/>
    <dgm:cxn modelId="{F35B65E7-D8FF-4010-AE2D-588283CE0EA6}" type="presOf" srcId="{CC982EE5-D1BF-405E-AC50-53576228A78E}" destId="{089AE103-B8D1-4C59-B411-332EBD3CE690}" srcOrd="0" destOrd="0" presId="urn:microsoft.com/office/officeart/2005/8/layout/hierarchy2"/>
    <dgm:cxn modelId="{A0BB1E4A-CDBF-4B18-9B56-A06774911109}" type="presOf" srcId="{5D938C5F-B2E7-41FE-9D83-E04DDD54DFBE}" destId="{3E47B3AF-934C-460E-AD4A-75297AA35485}" srcOrd="1"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FC39E967-6AF5-4CD9-A52D-66995E623E90}" type="presOf" srcId="{890C1608-5925-4C4D-8B4F-7AAE4C4D5817}" destId="{F1A5BE68-7648-4C98-A484-FDC1AAAEFDFC}" srcOrd="0" destOrd="0" presId="urn:microsoft.com/office/officeart/2005/8/layout/hierarchy2"/>
    <dgm:cxn modelId="{E5E78D2E-3A3A-4A45-A0DC-CA85D703D0B0}" type="presOf" srcId="{5FC0BF79-514F-4E65-803E-F2D9FA6B69E3}" destId="{6A068FB8-AB3C-480E-844B-3F917BD19E89}" srcOrd="0" destOrd="0" presId="urn:microsoft.com/office/officeart/2005/8/layout/hierarchy2"/>
    <dgm:cxn modelId="{8739B02A-0197-477A-B36F-BB458FD82902}" type="presOf" srcId="{60551B88-97AD-4895-B4DD-BAE00F06E5F0}" destId="{367F6070-F7DC-430B-B070-E0A4BA0A13EA}" srcOrd="1"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15556CC4-816B-4761-B0F3-16172CDE288D}" type="presOf" srcId="{429EB87E-162D-45B7-8D06-9E5056E824F9}" destId="{AD973A86-8CF4-4537-BDF4-A3F65930A64E}" srcOrd="0" destOrd="0" presId="urn:microsoft.com/office/officeart/2005/8/layout/hierarchy2"/>
    <dgm:cxn modelId="{5F9418A5-5B34-4E58-9E8E-F079C8E0A0D0}" type="presParOf" srcId="{A82871DD-DB08-40B2-9887-770769403EEF}" destId="{851B7E79-5548-48F8-A6B7-6F07361E41B2}" srcOrd="0" destOrd="0" presId="urn:microsoft.com/office/officeart/2005/8/layout/hierarchy2"/>
    <dgm:cxn modelId="{57B6412F-AAF3-45B1-A54E-EDD31277D0FB}" type="presParOf" srcId="{851B7E79-5548-48F8-A6B7-6F07361E41B2}" destId="{AD973A86-8CF4-4537-BDF4-A3F65930A64E}" srcOrd="0" destOrd="0" presId="urn:microsoft.com/office/officeart/2005/8/layout/hierarchy2"/>
    <dgm:cxn modelId="{4D3C30B6-F638-4A4D-A12B-65B86E8AC67C}" type="presParOf" srcId="{851B7E79-5548-48F8-A6B7-6F07361E41B2}" destId="{7CF6DF9C-6211-4435-9132-59CF2A56BB20}" srcOrd="1" destOrd="0" presId="urn:microsoft.com/office/officeart/2005/8/layout/hierarchy2"/>
    <dgm:cxn modelId="{224D72DD-A8F7-42C3-ABB8-7EBA9609BEC8}" type="presParOf" srcId="{7CF6DF9C-6211-4435-9132-59CF2A56BB20}" destId="{089AE103-B8D1-4C59-B411-332EBD3CE690}" srcOrd="0" destOrd="0" presId="urn:microsoft.com/office/officeart/2005/8/layout/hierarchy2"/>
    <dgm:cxn modelId="{6401E80A-D64A-4821-8F03-7D9182A46FC7}" type="presParOf" srcId="{089AE103-B8D1-4C59-B411-332EBD3CE690}" destId="{09EC32E9-2BD1-4B17-93E7-2C1FCFE06C59}" srcOrd="0" destOrd="0" presId="urn:microsoft.com/office/officeart/2005/8/layout/hierarchy2"/>
    <dgm:cxn modelId="{47AE64A4-C8E0-4F0A-AE4B-41A01A0FB7D2}" type="presParOf" srcId="{7CF6DF9C-6211-4435-9132-59CF2A56BB20}" destId="{0BF4BA96-7BA4-48EB-BA67-73C88DAE0F6C}" srcOrd="1" destOrd="0" presId="urn:microsoft.com/office/officeart/2005/8/layout/hierarchy2"/>
    <dgm:cxn modelId="{538B72BD-3612-497F-906E-BCE63C2E6133}" type="presParOf" srcId="{0BF4BA96-7BA4-48EB-BA67-73C88DAE0F6C}" destId="{44E284A2-81B2-4564-A39C-655A91B1A81D}" srcOrd="0" destOrd="0" presId="urn:microsoft.com/office/officeart/2005/8/layout/hierarchy2"/>
    <dgm:cxn modelId="{A0FFEF7A-0AF4-43B2-B07D-908BECB5F9FD}" type="presParOf" srcId="{0BF4BA96-7BA4-48EB-BA67-73C88DAE0F6C}" destId="{EBF75729-4007-4F7C-9171-A2899ACE12A1}" srcOrd="1" destOrd="0" presId="urn:microsoft.com/office/officeart/2005/8/layout/hierarchy2"/>
    <dgm:cxn modelId="{3D53791C-C618-4D38-A8E5-BFA0AA103DEB}" type="presParOf" srcId="{7CF6DF9C-6211-4435-9132-59CF2A56BB20}" destId="{666D8BBA-1A43-4B4F-8FB9-910C4ACC776C}" srcOrd="2" destOrd="0" presId="urn:microsoft.com/office/officeart/2005/8/layout/hierarchy2"/>
    <dgm:cxn modelId="{CA98E01C-D762-4B0F-91AA-F9496D20772E}" type="presParOf" srcId="{666D8BBA-1A43-4B4F-8FB9-910C4ACC776C}" destId="{C62B9D99-0942-4BDB-95F0-CA8D24130D18}" srcOrd="0" destOrd="0" presId="urn:microsoft.com/office/officeart/2005/8/layout/hierarchy2"/>
    <dgm:cxn modelId="{2DFDCC02-3A38-4BDD-8943-A11DD092D10C}" type="presParOf" srcId="{7CF6DF9C-6211-4435-9132-59CF2A56BB20}" destId="{64AE072D-DC34-4944-8FA1-04F628A52798}" srcOrd="3" destOrd="0" presId="urn:microsoft.com/office/officeart/2005/8/layout/hierarchy2"/>
    <dgm:cxn modelId="{BD1DE4C5-90F5-43A6-AFA4-8395F72EB5CD}" type="presParOf" srcId="{64AE072D-DC34-4944-8FA1-04F628A52798}" destId="{6A068FB8-AB3C-480E-844B-3F917BD19E89}" srcOrd="0" destOrd="0" presId="urn:microsoft.com/office/officeart/2005/8/layout/hierarchy2"/>
    <dgm:cxn modelId="{C1D2660D-EBA2-48D4-A55B-9DE70F34346F}" type="presParOf" srcId="{64AE072D-DC34-4944-8FA1-04F628A52798}" destId="{29E85010-A7B6-4BB9-9547-50708125C1DC}" srcOrd="1" destOrd="0" presId="urn:microsoft.com/office/officeart/2005/8/layout/hierarchy2"/>
    <dgm:cxn modelId="{990419FC-93D3-4708-9950-D7A1792B786A}" type="presParOf" srcId="{7CF6DF9C-6211-4435-9132-59CF2A56BB20}" destId="{EF15A771-7815-43F8-AF79-D2BCFEE6DD0A}" srcOrd="4" destOrd="0" presId="urn:microsoft.com/office/officeart/2005/8/layout/hierarchy2"/>
    <dgm:cxn modelId="{C027692D-E670-45D8-8E5E-E27EFFEA50BF}" type="presParOf" srcId="{EF15A771-7815-43F8-AF79-D2BCFEE6DD0A}" destId="{3E47B3AF-934C-460E-AD4A-75297AA35485}" srcOrd="0" destOrd="0" presId="urn:microsoft.com/office/officeart/2005/8/layout/hierarchy2"/>
    <dgm:cxn modelId="{8FC40629-6F47-4A0F-8332-5BA8B311312F}" type="presParOf" srcId="{7CF6DF9C-6211-4435-9132-59CF2A56BB20}" destId="{534F6B9F-3E0C-4109-B280-9995DBB49EAC}" srcOrd="5" destOrd="0" presId="urn:microsoft.com/office/officeart/2005/8/layout/hierarchy2"/>
    <dgm:cxn modelId="{4BEA09CC-1FC1-46D3-AB38-C6A1B8EC39E6}" type="presParOf" srcId="{534F6B9F-3E0C-4109-B280-9995DBB49EAC}" destId="{F1A5BE68-7648-4C98-A484-FDC1AAAEFDFC}" srcOrd="0" destOrd="0" presId="urn:microsoft.com/office/officeart/2005/8/layout/hierarchy2"/>
    <dgm:cxn modelId="{8005043A-37A4-499D-A667-ABE4E4B64463}" type="presParOf" srcId="{534F6B9F-3E0C-4109-B280-9995DBB49EAC}" destId="{A3C9FFF0-73B7-4B1C-869C-C0AE3C362881}" srcOrd="1" destOrd="0" presId="urn:microsoft.com/office/officeart/2005/8/layout/hierarchy2"/>
    <dgm:cxn modelId="{80E1BE26-DD9D-4638-A8B1-D1F9D13D1783}" type="presParOf" srcId="{7CF6DF9C-6211-4435-9132-59CF2A56BB20}" destId="{81BE37C9-E1CF-4881-AC81-B47B28C87E15}" srcOrd="6" destOrd="0" presId="urn:microsoft.com/office/officeart/2005/8/layout/hierarchy2"/>
    <dgm:cxn modelId="{4D382FA1-A91A-4A00-A68E-F29233113175}" type="presParOf" srcId="{81BE37C9-E1CF-4881-AC81-B47B28C87E15}" destId="{6B7B068D-861A-4327-976D-241D406849A6}" srcOrd="0" destOrd="0" presId="urn:microsoft.com/office/officeart/2005/8/layout/hierarchy2"/>
    <dgm:cxn modelId="{CB2A87CA-0FB0-48F4-AD47-19165D6B845C}" type="presParOf" srcId="{7CF6DF9C-6211-4435-9132-59CF2A56BB20}" destId="{6EEC42C9-0240-4602-874F-9AFCBCEF6235}" srcOrd="7" destOrd="0" presId="urn:microsoft.com/office/officeart/2005/8/layout/hierarchy2"/>
    <dgm:cxn modelId="{4B92FAAB-8897-4869-A154-39DD0B8E9B0E}" type="presParOf" srcId="{6EEC42C9-0240-4602-874F-9AFCBCEF6235}" destId="{052699CD-CE6D-40CE-8816-CE884F89D883}" srcOrd="0" destOrd="0" presId="urn:microsoft.com/office/officeart/2005/8/layout/hierarchy2"/>
    <dgm:cxn modelId="{19FF4036-24DB-4A70-A24E-FDE38035D54A}" type="presParOf" srcId="{6EEC42C9-0240-4602-874F-9AFCBCEF6235}" destId="{F40DD7BA-4FE2-43F2-B054-C2693E57645A}" srcOrd="1" destOrd="0" presId="urn:microsoft.com/office/officeart/2005/8/layout/hierarchy2"/>
    <dgm:cxn modelId="{3FC9561B-2E16-44F3-BA7F-CBA40653F098}" type="presParOf" srcId="{7CF6DF9C-6211-4435-9132-59CF2A56BB20}" destId="{F022D705-F99C-47C7-B90D-D61B9C647B57}" srcOrd="8" destOrd="0" presId="urn:microsoft.com/office/officeart/2005/8/layout/hierarchy2"/>
    <dgm:cxn modelId="{A2DE5EC1-8421-490F-8852-F4E057447EA4}" type="presParOf" srcId="{F022D705-F99C-47C7-B90D-D61B9C647B57}" destId="{367F6070-F7DC-430B-B070-E0A4BA0A13EA}" srcOrd="0" destOrd="0" presId="urn:microsoft.com/office/officeart/2005/8/layout/hierarchy2"/>
    <dgm:cxn modelId="{85981BC9-4F6B-4EF2-AD94-D49E78BF858B}" type="presParOf" srcId="{7CF6DF9C-6211-4435-9132-59CF2A56BB20}" destId="{34D1385E-7FA4-4A5A-9608-FEF5AF831A55}" srcOrd="9" destOrd="0" presId="urn:microsoft.com/office/officeart/2005/8/layout/hierarchy2"/>
    <dgm:cxn modelId="{ED50AB1E-365D-4406-9F38-F9AE9C68FB75}" type="presParOf" srcId="{34D1385E-7FA4-4A5A-9608-FEF5AF831A55}" destId="{030D6EA8-531D-404E-A1D9-C21610220466}" srcOrd="0" destOrd="0" presId="urn:microsoft.com/office/officeart/2005/8/layout/hierarchy2"/>
    <dgm:cxn modelId="{19936CC3-0641-4B9E-90F0-1CFBE16ACBDD}"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fr-FR"/>
        </a:p>
      </dgm:t>
    </dgm:pt>
    <dgm:pt modelId="{429EB87E-162D-45B7-8D06-9E5056E824F9}">
      <dgm:prSet phldrT="[Texte]" custT="1"/>
      <dgm:spPr/>
      <dgm:t>
        <a:bodyPr/>
        <a:lstStyle/>
        <a:p>
          <a:r>
            <a:rPr lang="fr-FR" sz="4400" b="1" u="sng" dirty="0" smtClean="0">
              <a:latin typeface="Helvetica" panose="020B0604020202020204" pitchFamily="34" charset="0"/>
              <a:cs typeface="Helvetica" panose="020B0604020202020204" pitchFamily="34" charset="0"/>
            </a:rPr>
            <a:t>STRATEGIE</a:t>
          </a:r>
          <a:endParaRPr lang="fr-FR" sz="4400" b="1" u="sng" dirty="0">
            <a:latin typeface="Helvetica" panose="020B0604020202020204" pitchFamily="34" charset="0"/>
            <a:cs typeface="Helvetica" panose="020B0604020202020204" pitchFamily="34" charset="0"/>
          </a:endParaRPr>
        </a:p>
      </dgm:t>
    </dgm:pt>
    <dgm:pt modelId="{7248D02E-F6C4-4426-ABB0-0240E19CB9DC}" type="par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46464911-8D11-484F-A97D-3A07A9904F25}" type="sib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6040FE00-A8B1-4D20-A68D-A2207B145186}">
      <dgm:prSet phldrT="[Texte]" custT="1"/>
      <dgm:spPr/>
      <dgm:t>
        <a:bodyPr/>
        <a:lstStyle/>
        <a:p>
          <a:r>
            <a:rPr lang="fr-FR" sz="2100" dirty="0" smtClean="0">
              <a:latin typeface="Helvetica" panose="020B0604020202020204" pitchFamily="34" charset="0"/>
              <a:cs typeface="Helvetica" panose="020B0604020202020204" pitchFamily="34" charset="0"/>
            </a:rPr>
            <a:t>Stratégie &amp; Business models</a:t>
          </a:r>
          <a:endParaRPr lang="fr-FR" sz="2100"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76F965DE-487E-46D6-90ED-4BC8872B7A0E}" type="sib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5FC0BF79-514F-4E65-803E-F2D9FA6B69E3}">
      <dgm:prSet phldrT="[Texte]" custT="1"/>
      <dgm:spPr/>
      <dgm:t>
        <a:bodyPr/>
        <a:lstStyle/>
        <a:p>
          <a:r>
            <a:rPr lang="fr-FR" sz="2100" dirty="0" smtClean="0">
              <a:latin typeface="Helvetica" panose="020B0604020202020204" pitchFamily="34" charset="0"/>
              <a:cs typeface="Helvetica" panose="020B0604020202020204" pitchFamily="34" charset="0"/>
            </a:rPr>
            <a:t>Changement organisationnel </a:t>
          </a:r>
          <a:endParaRPr lang="fr-FR" sz="2100"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EF747DD2-CF4B-463C-8CBE-F61CD9366D53}" type="sib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D29938DE-D66D-44EF-BD78-30A345CA1968}">
      <dgm:prSet custT="1"/>
      <dgm:spPr/>
      <dgm:t>
        <a:bodyPr/>
        <a:lstStyle/>
        <a:p>
          <a:r>
            <a:rPr lang="fr-FR" sz="2100" dirty="0" smtClean="0">
              <a:latin typeface="Helvetica" panose="020B0604020202020204" pitchFamily="34" charset="0"/>
              <a:cs typeface="Helvetica" panose="020B0604020202020204" pitchFamily="34" charset="0"/>
            </a:rPr>
            <a:t>Alliances &amp; partenariats</a:t>
          </a:r>
          <a:endParaRPr lang="fr-FR" sz="2100" dirty="0">
            <a:latin typeface="Helvetica" panose="020B0604020202020204" pitchFamily="34" charset="0"/>
            <a:cs typeface="Helvetica" panose="020B0604020202020204" pitchFamily="34" charset="0"/>
          </a:endParaRPr>
        </a:p>
      </dgm:t>
    </dgm:pt>
    <dgm:pt modelId="{60551B88-97AD-4895-B4DD-BAE00F06E5F0}" type="par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4F447524-A313-4178-994C-6DA10C050D7D}" type="sib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2D874A1A-E59C-4168-8718-31210706D69D}">
      <dgm:prSet custT="1"/>
      <dgm:spPr/>
      <dgm:t>
        <a:bodyPr/>
        <a:lstStyle/>
        <a:p>
          <a:r>
            <a:rPr lang="fr-FR" sz="2100" dirty="0" smtClean="0">
              <a:latin typeface="Helvetica" panose="020B0604020202020204" pitchFamily="34" charset="0"/>
              <a:ea typeface="Tahoma" panose="020B0604030504040204" pitchFamily="34" charset="0"/>
              <a:cs typeface="Helvetica" panose="020B0604020202020204" pitchFamily="34" charset="0"/>
            </a:rPr>
            <a:t>Entreprises </a:t>
          </a:r>
          <a:r>
            <a:rPr lang="fr-FR" sz="2100" dirty="0" err="1" smtClean="0">
              <a:latin typeface="Helvetica" panose="020B0604020202020204" pitchFamily="34" charset="0"/>
              <a:ea typeface="Tahoma" panose="020B0604030504040204" pitchFamily="34" charset="0"/>
              <a:cs typeface="Helvetica" panose="020B0604020202020204" pitchFamily="34" charset="0"/>
            </a:rPr>
            <a:t>Benchmarkées</a:t>
          </a:r>
          <a:r>
            <a:rPr lang="fr-FR" sz="2100" dirty="0" smtClean="0">
              <a:latin typeface="Helvetica" panose="020B0604020202020204" pitchFamily="34" charset="0"/>
              <a:ea typeface="Tahoma" panose="020B0604030504040204" pitchFamily="34" charset="0"/>
              <a:cs typeface="Helvetica" panose="020B0604020202020204" pitchFamily="34" charset="0"/>
            </a:rPr>
            <a:t> </a:t>
          </a:r>
          <a:endParaRPr lang="fr-FR" sz="2100" dirty="0">
            <a:latin typeface="Helvetica" panose="020B0604020202020204" pitchFamily="34" charset="0"/>
            <a:ea typeface="Tahoma" panose="020B0604030504040204" pitchFamily="34" charset="0"/>
            <a:cs typeface="Helvetica" panose="020B0604020202020204" pitchFamily="34" charset="0"/>
          </a:endParaRPr>
        </a:p>
      </dgm:t>
    </dgm:pt>
    <dgm:pt modelId="{BBA6415B-A414-4DC4-847B-E73C40F785B3}" type="par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A8C5B1E7-97C1-402A-B4DF-35C0A5ADE020}" type="sib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890C1608-5925-4C4D-8B4F-7AAE4C4D5817}">
      <dgm:prSet custT="1"/>
      <dgm:spPr/>
      <dgm:t>
        <a:bodyPr/>
        <a:lstStyle/>
        <a:p>
          <a:r>
            <a:rPr lang="fr-FR" sz="2100" dirty="0" smtClean="0">
              <a:latin typeface="Helvetica" panose="020B0604020202020204" pitchFamily="34" charset="0"/>
              <a:cs typeface="Helvetica" panose="020B0604020202020204" pitchFamily="34" charset="0"/>
            </a:rPr>
            <a:t>Normes &amp; réglementations </a:t>
          </a:r>
          <a:endParaRPr lang="fr-FR" sz="2100"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7ED652C1-A8FE-46A5-BBE1-66071FFDE2F5}" type="sib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t>
        <a:bodyPr/>
        <a:lstStyle/>
        <a:p>
          <a:endParaRPr lang="fr-FR"/>
        </a:p>
      </dgm:t>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t>
        <a:bodyPr/>
        <a:lstStyle/>
        <a:p>
          <a:endParaRPr lang="fr-FR"/>
        </a:p>
      </dgm:t>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t>
        <a:bodyPr/>
        <a:lstStyle/>
        <a:p>
          <a:endParaRPr lang="fr-FR"/>
        </a:p>
      </dgm:t>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t>
        <a:bodyPr/>
        <a:lstStyle/>
        <a:p>
          <a:endParaRPr lang="fr-FR"/>
        </a:p>
      </dgm:t>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t>
        <a:bodyPr/>
        <a:lstStyle/>
        <a:p>
          <a:endParaRPr lang="fr-FR"/>
        </a:p>
      </dgm:t>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t>
        <a:bodyPr/>
        <a:lstStyle/>
        <a:p>
          <a:endParaRPr lang="fr-FR"/>
        </a:p>
      </dgm:t>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t>
        <a:bodyPr/>
        <a:lstStyle/>
        <a:p>
          <a:endParaRPr lang="fr-FR"/>
        </a:p>
      </dgm:t>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t>
        <a:bodyPr/>
        <a:lstStyle/>
        <a:p>
          <a:endParaRPr lang="fr-FR"/>
        </a:p>
      </dgm:t>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t>
        <a:bodyPr/>
        <a:lstStyle/>
        <a:p>
          <a:endParaRPr lang="fr-FR"/>
        </a:p>
      </dgm:t>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t>
        <a:bodyPr/>
        <a:lstStyle/>
        <a:p>
          <a:endParaRPr lang="fr-FR"/>
        </a:p>
      </dgm:t>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t>
        <a:bodyPr/>
        <a:lstStyle/>
        <a:p>
          <a:endParaRPr lang="fr-FR"/>
        </a:p>
      </dgm:t>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t>
        <a:bodyPr/>
        <a:lstStyle/>
        <a:p>
          <a:endParaRPr lang="fr-FR"/>
        </a:p>
      </dgm:t>
    </dgm:pt>
  </dgm:ptLst>
  <dgm:cxnLst>
    <dgm:cxn modelId="{B08E6C83-21F4-42E7-B1D1-2159111DE625}" srcId="{429EB87E-162D-45B7-8D06-9E5056E824F9}" destId="{890C1608-5925-4C4D-8B4F-7AAE4C4D5817}" srcOrd="2" destOrd="0" parTransId="{5D938C5F-B2E7-41FE-9D83-E04DDD54DFBE}" sibTransId="{7ED652C1-A8FE-46A5-BBE1-66071FFDE2F5}"/>
    <dgm:cxn modelId="{CE7FB300-EDAC-44A8-9BCC-BE9B68C2DC0E}" type="presOf" srcId="{38EABAEC-9810-4693-9DA2-CE1B4B6CB8C5}" destId="{666D8BBA-1A43-4B4F-8FB9-910C4ACC776C}" srcOrd="0" destOrd="0" presId="urn:microsoft.com/office/officeart/2005/8/layout/hierarchy2"/>
    <dgm:cxn modelId="{28A1854E-90FF-434B-9296-8B270FAE9B5B}" type="presOf" srcId="{CC982EE5-D1BF-405E-AC50-53576228A78E}" destId="{089AE103-B8D1-4C59-B411-332EBD3CE690}"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305ECE14-9B2D-4654-8E97-196451307C10}" type="presOf" srcId="{DC7EE4F0-0C6C-4FE4-8C1E-41D1A329A255}" destId="{A82871DD-DB08-40B2-9887-770769403EEF}" srcOrd="0" destOrd="0" presId="urn:microsoft.com/office/officeart/2005/8/layout/hierarchy2"/>
    <dgm:cxn modelId="{7297B4C0-51BD-45E5-A76E-B10609235167}" type="presOf" srcId="{CC982EE5-D1BF-405E-AC50-53576228A78E}" destId="{09EC32E9-2BD1-4B17-93E7-2C1FCFE06C59}" srcOrd="1" destOrd="0" presId="urn:microsoft.com/office/officeart/2005/8/layout/hierarchy2"/>
    <dgm:cxn modelId="{8222E426-8DB8-460E-B55B-F40ADBA68B27}" type="presOf" srcId="{BBA6415B-A414-4DC4-847B-E73C40F785B3}" destId="{81BE37C9-E1CF-4881-AC81-B47B28C87E15}" srcOrd="0" destOrd="0" presId="urn:microsoft.com/office/officeart/2005/8/layout/hierarchy2"/>
    <dgm:cxn modelId="{AF7AA176-B5CF-4D53-AA95-E1D3403712C9}" type="presOf" srcId="{60551B88-97AD-4895-B4DD-BAE00F06E5F0}" destId="{F022D705-F99C-47C7-B90D-D61B9C647B57}" srcOrd="0" destOrd="0" presId="urn:microsoft.com/office/officeart/2005/8/layout/hierarchy2"/>
    <dgm:cxn modelId="{FC593EDE-C867-4A79-8A28-74B4225EB2A2}" type="presOf" srcId="{38EABAEC-9810-4693-9DA2-CE1B4B6CB8C5}" destId="{C62B9D99-0942-4BDB-95F0-CA8D24130D18}" srcOrd="1"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7476E041-3FB6-485D-B19B-DD22FFB429DA}" type="presOf" srcId="{6040FE00-A8B1-4D20-A68D-A2207B145186}" destId="{44E284A2-81B2-4564-A39C-655A91B1A81D}" srcOrd="0" destOrd="0" presId="urn:microsoft.com/office/officeart/2005/8/layout/hierarchy2"/>
    <dgm:cxn modelId="{8F11D301-C235-4274-B223-B017BC93D901}" type="presOf" srcId="{D29938DE-D66D-44EF-BD78-30A345CA1968}" destId="{030D6EA8-531D-404E-A1D9-C21610220466}" srcOrd="0" destOrd="0" presId="urn:microsoft.com/office/officeart/2005/8/layout/hierarchy2"/>
    <dgm:cxn modelId="{78E51161-DB8E-474B-AEDB-9D916B7015EE}" type="presOf" srcId="{5FC0BF79-514F-4E65-803E-F2D9FA6B69E3}" destId="{6A068FB8-AB3C-480E-844B-3F917BD19E89}" srcOrd="0" destOrd="0" presId="urn:microsoft.com/office/officeart/2005/8/layout/hierarchy2"/>
    <dgm:cxn modelId="{4A936D3C-3259-4491-9B79-E5969A835D1B}" type="presOf" srcId="{5D938C5F-B2E7-41FE-9D83-E04DDD54DFBE}" destId="{EF15A771-7815-43F8-AF79-D2BCFEE6DD0A}" srcOrd="0" destOrd="0" presId="urn:microsoft.com/office/officeart/2005/8/layout/hierarchy2"/>
    <dgm:cxn modelId="{0DE994AE-A734-40BB-899E-49828C1DEE98}" type="presOf" srcId="{5D938C5F-B2E7-41FE-9D83-E04DDD54DFBE}" destId="{3E47B3AF-934C-460E-AD4A-75297AA35485}" srcOrd="1"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3DF183A2-306C-47AB-82B6-FE2A09FF98BE}" type="presOf" srcId="{60551B88-97AD-4895-B4DD-BAE00F06E5F0}" destId="{367F6070-F7DC-430B-B070-E0A4BA0A13EA}" srcOrd="1" destOrd="0" presId="urn:microsoft.com/office/officeart/2005/8/layout/hierarchy2"/>
    <dgm:cxn modelId="{6EE9D6AA-0B77-4F97-ACFB-DA1EA3A629C9}" type="presOf" srcId="{BBA6415B-A414-4DC4-847B-E73C40F785B3}" destId="{6B7B068D-861A-4327-976D-241D406849A6}" srcOrd="1" destOrd="0" presId="urn:microsoft.com/office/officeart/2005/8/layout/hierarchy2"/>
    <dgm:cxn modelId="{209D7EBD-AB38-439A-8724-69C7499510C4}" type="presOf" srcId="{2D874A1A-E59C-4168-8718-31210706D69D}" destId="{052699CD-CE6D-40CE-8816-CE884F89D883}" srcOrd="0"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822DAC28-14E9-49E3-8A2C-778D74A607D5}" type="presOf" srcId="{890C1608-5925-4C4D-8B4F-7AAE4C4D5817}" destId="{F1A5BE68-7648-4C98-A484-FDC1AAAEFDFC}" srcOrd="0" destOrd="0" presId="urn:microsoft.com/office/officeart/2005/8/layout/hierarchy2"/>
    <dgm:cxn modelId="{FE85EC3C-6010-4777-A1E8-386731629AC8}" type="presOf" srcId="{429EB87E-162D-45B7-8D06-9E5056E824F9}" destId="{AD973A86-8CF4-4537-BDF4-A3F65930A64E}"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730BDEED-36A8-496E-AB86-4522C57F38DB}" type="presParOf" srcId="{A82871DD-DB08-40B2-9887-770769403EEF}" destId="{851B7E79-5548-48F8-A6B7-6F07361E41B2}" srcOrd="0" destOrd="0" presId="urn:microsoft.com/office/officeart/2005/8/layout/hierarchy2"/>
    <dgm:cxn modelId="{6A94C5A1-5844-400C-926B-D759711E0E7A}" type="presParOf" srcId="{851B7E79-5548-48F8-A6B7-6F07361E41B2}" destId="{AD973A86-8CF4-4537-BDF4-A3F65930A64E}" srcOrd="0" destOrd="0" presId="urn:microsoft.com/office/officeart/2005/8/layout/hierarchy2"/>
    <dgm:cxn modelId="{D38678C3-EA29-4539-8F03-B38D9D2FA53F}" type="presParOf" srcId="{851B7E79-5548-48F8-A6B7-6F07361E41B2}" destId="{7CF6DF9C-6211-4435-9132-59CF2A56BB20}" srcOrd="1" destOrd="0" presId="urn:microsoft.com/office/officeart/2005/8/layout/hierarchy2"/>
    <dgm:cxn modelId="{A52A6D1E-BDEE-4705-A219-209315137C4A}" type="presParOf" srcId="{7CF6DF9C-6211-4435-9132-59CF2A56BB20}" destId="{089AE103-B8D1-4C59-B411-332EBD3CE690}" srcOrd="0" destOrd="0" presId="urn:microsoft.com/office/officeart/2005/8/layout/hierarchy2"/>
    <dgm:cxn modelId="{7277BFA9-F5E1-4935-8E13-2DB2E2661DF9}" type="presParOf" srcId="{089AE103-B8D1-4C59-B411-332EBD3CE690}" destId="{09EC32E9-2BD1-4B17-93E7-2C1FCFE06C59}" srcOrd="0" destOrd="0" presId="urn:microsoft.com/office/officeart/2005/8/layout/hierarchy2"/>
    <dgm:cxn modelId="{95711524-1082-413F-BE1B-A4E64D5E7C17}" type="presParOf" srcId="{7CF6DF9C-6211-4435-9132-59CF2A56BB20}" destId="{0BF4BA96-7BA4-48EB-BA67-73C88DAE0F6C}" srcOrd="1" destOrd="0" presId="urn:microsoft.com/office/officeart/2005/8/layout/hierarchy2"/>
    <dgm:cxn modelId="{29AC295E-EC46-41A1-AA4F-562D69704E5C}" type="presParOf" srcId="{0BF4BA96-7BA4-48EB-BA67-73C88DAE0F6C}" destId="{44E284A2-81B2-4564-A39C-655A91B1A81D}" srcOrd="0" destOrd="0" presId="urn:microsoft.com/office/officeart/2005/8/layout/hierarchy2"/>
    <dgm:cxn modelId="{CDA412BA-8790-4530-A23E-79A0C8641430}" type="presParOf" srcId="{0BF4BA96-7BA4-48EB-BA67-73C88DAE0F6C}" destId="{EBF75729-4007-4F7C-9171-A2899ACE12A1}" srcOrd="1" destOrd="0" presId="urn:microsoft.com/office/officeart/2005/8/layout/hierarchy2"/>
    <dgm:cxn modelId="{161E0B14-00F7-48DC-99B6-D7114F499D73}" type="presParOf" srcId="{7CF6DF9C-6211-4435-9132-59CF2A56BB20}" destId="{666D8BBA-1A43-4B4F-8FB9-910C4ACC776C}" srcOrd="2" destOrd="0" presId="urn:microsoft.com/office/officeart/2005/8/layout/hierarchy2"/>
    <dgm:cxn modelId="{E17F5326-DF1C-4014-AE18-19BFBFCF3D8D}" type="presParOf" srcId="{666D8BBA-1A43-4B4F-8FB9-910C4ACC776C}" destId="{C62B9D99-0942-4BDB-95F0-CA8D24130D18}" srcOrd="0" destOrd="0" presId="urn:microsoft.com/office/officeart/2005/8/layout/hierarchy2"/>
    <dgm:cxn modelId="{E6150967-A953-4ED2-A71F-B6F5D2EC6D88}" type="presParOf" srcId="{7CF6DF9C-6211-4435-9132-59CF2A56BB20}" destId="{64AE072D-DC34-4944-8FA1-04F628A52798}" srcOrd="3" destOrd="0" presId="urn:microsoft.com/office/officeart/2005/8/layout/hierarchy2"/>
    <dgm:cxn modelId="{59CDA6B9-BDD1-4E6F-A4FD-50C000E4CED5}" type="presParOf" srcId="{64AE072D-DC34-4944-8FA1-04F628A52798}" destId="{6A068FB8-AB3C-480E-844B-3F917BD19E89}" srcOrd="0" destOrd="0" presId="urn:microsoft.com/office/officeart/2005/8/layout/hierarchy2"/>
    <dgm:cxn modelId="{43BB8746-5A9B-47FD-965B-60E4647B9562}" type="presParOf" srcId="{64AE072D-DC34-4944-8FA1-04F628A52798}" destId="{29E85010-A7B6-4BB9-9547-50708125C1DC}" srcOrd="1" destOrd="0" presId="urn:microsoft.com/office/officeart/2005/8/layout/hierarchy2"/>
    <dgm:cxn modelId="{841B2385-0133-4A7C-BFFF-790E542331F1}" type="presParOf" srcId="{7CF6DF9C-6211-4435-9132-59CF2A56BB20}" destId="{EF15A771-7815-43F8-AF79-D2BCFEE6DD0A}" srcOrd="4" destOrd="0" presId="urn:microsoft.com/office/officeart/2005/8/layout/hierarchy2"/>
    <dgm:cxn modelId="{69DF79A1-CFE7-476C-ABF7-3DA08743FF2F}" type="presParOf" srcId="{EF15A771-7815-43F8-AF79-D2BCFEE6DD0A}" destId="{3E47B3AF-934C-460E-AD4A-75297AA35485}" srcOrd="0" destOrd="0" presId="urn:microsoft.com/office/officeart/2005/8/layout/hierarchy2"/>
    <dgm:cxn modelId="{41181182-7FE8-4229-8BD2-2A2199BA31EC}" type="presParOf" srcId="{7CF6DF9C-6211-4435-9132-59CF2A56BB20}" destId="{534F6B9F-3E0C-4109-B280-9995DBB49EAC}" srcOrd="5" destOrd="0" presId="urn:microsoft.com/office/officeart/2005/8/layout/hierarchy2"/>
    <dgm:cxn modelId="{03E90DCC-2C1E-4B15-97E4-2CFD70850425}" type="presParOf" srcId="{534F6B9F-3E0C-4109-B280-9995DBB49EAC}" destId="{F1A5BE68-7648-4C98-A484-FDC1AAAEFDFC}" srcOrd="0" destOrd="0" presId="urn:microsoft.com/office/officeart/2005/8/layout/hierarchy2"/>
    <dgm:cxn modelId="{6BB03990-32E8-475A-B46B-DBE066C080EF}" type="presParOf" srcId="{534F6B9F-3E0C-4109-B280-9995DBB49EAC}" destId="{A3C9FFF0-73B7-4B1C-869C-C0AE3C362881}" srcOrd="1" destOrd="0" presId="urn:microsoft.com/office/officeart/2005/8/layout/hierarchy2"/>
    <dgm:cxn modelId="{6DB9F008-9FF0-49B3-80E0-E05057A9328D}" type="presParOf" srcId="{7CF6DF9C-6211-4435-9132-59CF2A56BB20}" destId="{81BE37C9-E1CF-4881-AC81-B47B28C87E15}" srcOrd="6" destOrd="0" presId="urn:microsoft.com/office/officeart/2005/8/layout/hierarchy2"/>
    <dgm:cxn modelId="{193D0FBE-3AD9-40BA-9CA5-90C573290860}" type="presParOf" srcId="{81BE37C9-E1CF-4881-AC81-B47B28C87E15}" destId="{6B7B068D-861A-4327-976D-241D406849A6}" srcOrd="0" destOrd="0" presId="urn:microsoft.com/office/officeart/2005/8/layout/hierarchy2"/>
    <dgm:cxn modelId="{09FC5BFE-08EA-4CFB-841A-2C161DC40BE6}" type="presParOf" srcId="{7CF6DF9C-6211-4435-9132-59CF2A56BB20}" destId="{6EEC42C9-0240-4602-874F-9AFCBCEF6235}" srcOrd="7" destOrd="0" presId="urn:microsoft.com/office/officeart/2005/8/layout/hierarchy2"/>
    <dgm:cxn modelId="{A2CB38EF-2692-4CB2-A8CB-4AEB1D705D35}" type="presParOf" srcId="{6EEC42C9-0240-4602-874F-9AFCBCEF6235}" destId="{052699CD-CE6D-40CE-8816-CE884F89D883}" srcOrd="0" destOrd="0" presId="urn:microsoft.com/office/officeart/2005/8/layout/hierarchy2"/>
    <dgm:cxn modelId="{77F2B84C-B8DD-4441-B438-DFC2233A6AC6}" type="presParOf" srcId="{6EEC42C9-0240-4602-874F-9AFCBCEF6235}" destId="{F40DD7BA-4FE2-43F2-B054-C2693E57645A}" srcOrd="1" destOrd="0" presId="urn:microsoft.com/office/officeart/2005/8/layout/hierarchy2"/>
    <dgm:cxn modelId="{396FA06A-20FA-49D6-B94D-F608EF1B4ECC}" type="presParOf" srcId="{7CF6DF9C-6211-4435-9132-59CF2A56BB20}" destId="{F022D705-F99C-47C7-B90D-D61B9C647B57}" srcOrd="8" destOrd="0" presId="urn:microsoft.com/office/officeart/2005/8/layout/hierarchy2"/>
    <dgm:cxn modelId="{B391F86F-E1C3-48CB-BFE3-86F18183C5F0}" type="presParOf" srcId="{F022D705-F99C-47C7-B90D-D61B9C647B57}" destId="{367F6070-F7DC-430B-B070-E0A4BA0A13EA}" srcOrd="0" destOrd="0" presId="urn:microsoft.com/office/officeart/2005/8/layout/hierarchy2"/>
    <dgm:cxn modelId="{9C5BEA63-7D86-487F-8F57-EB3B67403B1F}" type="presParOf" srcId="{7CF6DF9C-6211-4435-9132-59CF2A56BB20}" destId="{34D1385E-7FA4-4A5A-9608-FEF5AF831A55}" srcOrd="9" destOrd="0" presId="urn:microsoft.com/office/officeart/2005/8/layout/hierarchy2"/>
    <dgm:cxn modelId="{A3242847-CEF0-4C86-9A7A-B0C5B8D60AD0}" type="presParOf" srcId="{34D1385E-7FA4-4A5A-9608-FEF5AF831A55}" destId="{030D6EA8-531D-404E-A1D9-C21610220466}" srcOrd="0" destOrd="0" presId="urn:microsoft.com/office/officeart/2005/8/layout/hierarchy2"/>
    <dgm:cxn modelId="{686A7BDC-44A9-4506-AF8B-4B7E9F15FF3F}"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fr-FR"/>
        </a:p>
      </dgm:t>
    </dgm:pt>
    <dgm:pt modelId="{429EB87E-162D-45B7-8D06-9E5056E824F9}">
      <dgm:prSet phldrT="[Texte]" custT="1"/>
      <dgm:spPr/>
      <dgm:t>
        <a:bodyPr/>
        <a:lstStyle/>
        <a:p>
          <a:r>
            <a:rPr lang="fr-FR" sz="4400" b="1" u="sng" dirty="0" smtClean="0">
              <a:latin typeface="Helvetica" panose="020B0604020202020204" pitchFamily="34" charset="0"/>
              <a:cs typeface="Helvetica" panose="020B0604020202020204" pitchFamily="34" charset="0"/>
            </a:rPr>
            <a:t>METAPRODUIT</a:t>
          </a:r>
          <a:endParaRPr lang="fr-FR" sz="4400" b="1" u="sng" dirty="0">
            <a:latin typeface="Helvetica" panose="020B0604020202020204" pitchFamily="34" charset="0"/>
            <a:cs typeface="Helvetica" panose="020B0604020202020204" pitchFamily="34" charset="0"/>
          </a:endParaRPr>
        </a:p>
      </dgm:t>
    </dgm:pt>
    <dgm:pt modelId="{7248D02E-F6C4-4426-ABB0-0240E19CB9DC}" type="par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46464911-8D11-484F-A97D-3A07A9904F25}" type="sib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6040FE00-A8B1-4D20-A68D-A2207B145186}">
      <dgm:prSet phldrT="[Texte]" custT="1"/>
      <dgm:spPr/>
      <dgm:t>
        <a:bodyPr/>
        <a:lstStyle/>
        <a:p>
          <a:r>
            <a:rPr lang="fr-FR" sz="2100" dirty="0" smtClean="0">
              <a:latin typeface="Helvetica" panose="020B0604020202020204" pitchFamily="34" charset="0"/>
              <a:cs typeface="Helvetica" panose="020B0604020202020204" pitchFamily="34" charset="0"/>
            </a:rPr>
            <a:t>Packaging</a:t>
          </a:r>
          <a:endParaRPr lang="fr-FR" sz="2100"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76F965DE-487E-46D6-90ED-4BC8872B7A0E}" type="sib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5FC0BF79-514F-4E65-803E-F2D9FA6B69E3}">
      <dgm:prSet phldrT="[Texte]" custT="1"/>
      <dgm:spPr/>
      <dgm:t>
        <a:bodyPr/>
        <a:lstStyle/>
        <a:p>
          <a:r>
            <a:rPr lang="fr-FR" sz="2100" dirty="0" smtClean="0">
              <a:latin typeface="Helvetica" panose="020B0604020202020204" pitchFamily="34" charset="0"/>
              <a:cs typeface="Helvetica" panose="020B0604020202020204" pitchFamily="34" charset="0"/>
            </a:rPr>
            <a:t>Services associés </a:t>
          </a:r>
          <a:endParaRPr lang="fr-FR" sz="2100"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EF747DD2-CF4B-463C-8CBE-F61CD9366D53}" type="sib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D29938DE-D66D-44EF-BD78-30A345CA1968}">
      <dgm:prSet custT="1"/>
      <dgm:spPr/>
      <dgm:t>
        <a:bodyPr/>
        <a:lstStyle/>
        <a:p>
          <a:r>
            <a:rPr lang="fr-FR" sz="2100" dirty="0" smtClean="0">
              <a:latin typeface="Helvetica" panose="020B0604020202020204" pitchFamily="34" charset="0"/>
              <a:cs typeface="Helvetica" panose="020B0604020202020204" pitchFamily="34" charset="0"/>
            </a:rPr>
            <a:t>Offre globale, produits compl ou supports</a:t>
          </a:r>
          <a:endParaRPr lang="fr-FR" sz="2100" dirty="0">
            <a:latin typeface="Helvetica" panose="020B0604020202020204" pitchFamily="34" charset="0"/>
            <a:cs typeface="Helvetica" panose="020B0604020202020204" pitchFamily="34" charset="0"/>
          </a:endParaRPr>
        </a:p>
      </dgm:t>
    </dgm:pt>
    <dgm:pt modelId="{60551B88-97AD-4895-B4DD-BAE00F06E5F0}" type="par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4F447524-A313-4178-994C-6DA10C050D7D}" type="sib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2D874A1A-E59C-4168-8718-31210706D69D}">
      <dgm:prSet custT="1"/>
      <dgm:spPr/>
      <dgm:t>
        <a:bodyPr/>
        <a:lstStyle/>
        <a:p>
          <a:r>
            <a:rPr lang="fr-FR" sz="2100" dirty="0" smtClean="0">
              <a:latin typeface="Helvetica" panose="020B0604020202020204" pitchFamily="34" charset="0"/>
              <a:cs typeface="Helvetica" panose="020B0604020202020204" pitchFamily="34" charset="0"/>
            </a:rPr>
            <a:t>Co-branding, licence et produits dérivés</a:t>
          </a:r>
          <a:endParaRPr lang="fr-FR" sz="2100" dirty="0">
            <a:latin typeface="Helvetica" panose="020B0604020202020204" pitchFamily="34" charset="0"/>
            <a:cs typeface="Helvetica" panose="020B0604020202020204" pitchFamily="34" charset="0"/>
          </a:endParaRPr>
        </a:p>
      </dgm:t>
    </dgm:pt>
    <dgm:pt modelId="{BBA6415B-A414-4DC4-847B-E73C40F785B3}" type="par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A8C5B1E7-97C1-402A-B4DF-35C0A5ADE020}" type="sib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890C1608-5925-4C4D-8B4F-7AAE4C4D5817}">
      <dgm:prSet custT="1"/>
      <dgm:spPr/>
      <dgm:t>
        <a:bodyPr/>
        <a:lstStyle/>
        <a:p>
          <a:r>
            <a:rPr lang="fr-FR" sz="2100" dirty="0" smtClean="0">
              <a:latin typeface="Helvetica" panose="020B0604020202020204" pitchFamily="34" charset="0"/>
              <a:cs typeface="Helvetica" panose="020B0604020202020204" pitchFamily="34" charset="0"/>
            </a:rPr>
            <a:t>Designers, créateurs, chefs </a:t>
          </a:r>
          <a:endParaRPr lang="fr-FR" sz="2100"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7ED652C1-A8FE-46A5-BBE1-66071FFDE2F5}" type="sib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t>
        <a:bodyPr/>
        <a:lstStyle/>
        <a:p>
          <a:endParaRPr lang="fr-FR"/>
        </a:p>
      </dgm:t>
    </dgm:pt>
    <dgm:pt modelId="{AD973A86-8CF4-4537-BDF4-A3F65930A64E}" type="pres">
      <dgm:prSet presAssocID="{429EB87E-162D-45B7-8D06-9E5056E824F9}" presName="LevelOneTextNode" presStyleLbl="node0" presStyleIdx="0" presStyleCnt="1" custScaleX="218710" custScaleY="224382" custLinFactNeighborX="576" custLinFactNeighborY="16">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t>
        <a:bodyPr/>
        <a:lstStyle/>
        <a:p>
          <a:endParaRPr lang="fr-FR"/>
        </a:p>
      </dgm:t>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t>
        <a:bodyPr/>
        <a:lstStyle/>
        <a:p>
          <a:endParaRPr lang="fr-FR"/>
        </a:p>
      </dgm:t>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t>
        <a:bodyPr/>
        <a:lstStyle/>
        <a:p>
          <a:endParaRPr lang="fr-FR"/>
        </a:p>
      </dgm:t>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t>
        <a:bodyPr/>
        <a:lstStyle/>
        <a:p>
          <a:endParaRPr lang="fr-FR"/>
        </a:p>
      </dgm:t>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t>
        <a:bodyPr/>
        <a:lstStyle/>
        <a:p>
          <a:endParaRPr lang="fr-FR"/>
        </a:p>
      </dgm:t>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t>
        <a:bodyPr/>
        <a:lstStyle/>
        <a:p>
          <a:endParaRPr lang="fr-FR"/>
        </a:p>
      </dgm:t>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t>
        <a:bodyPr/>
        <a:lstStyle/>
        <a:p>
          <a:endParaRPr lang="fr-FR"/>
        </a:p>
      </dgm:t>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t>
        <a:bodyPr/>
        <a:lstStyle/>
        <a:p>
          <a:endParaRPr lang="fr-FR"/>
        </a:p>
      </dgm:t>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t>
        <a:bodyPr/>
        <a:lstStyle/>
        <a:p>
          <a:endParaRPr lang="fr-FR"/>
        </a:p>
      </dgm:t>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t>
        <a:bodyPr/>
        <a:lstStyle/>
        <a:p>
          <a:endParaRPr lang="fr-FR"/>
        </a:p>
      </dgm:t>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t>
        <a:bodyPr/>
        <a:lstStyle/>
        <a:p>
          <a:endParaRPr lang="fr-FR"/>
        </a:p>
      </dgm:t>
    </dgm:pt>
  </dgm:ptLst>
  <dgm:cxnLst>
    <dgm:cxn modelId="{B08E6C83-21F4-42E7-B1D1-2159111DE625}" srcId="{429EB87E-162D-45B7-8D06-9E5056E824F9}" destId="{890C1608-5925-4C4D-8B4F-7AAE4C4D5817}" srcOrd="2" destOrd="0" parTransId="{5D938C5F-B2E7-41FE-9D83-E04DDD54DFBE}" sibTransId="{7ED652C1-A8FE-46A5-BBE1-66071FFDE2F5}"/>
    <dgm:cxn modelId="{42921C4C-38BB-4BAB-A832-7CC720722E1C}" type="presOf" srcId="{6040FE00-A8B1-4D20-A68D-A2207B145186}" destId="{44E284A2-81B2-4564-A39C-655A91B1A81D}"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E8FC9302-D349-41F5-A635-555A66D2566C}" type="presOf" srcId="{CC982EE5-D1BF-405E-AC50-53576228A78E}" destId="{089AE103-B8D1-4C59-B411-332EBD3CE690}" srcOrd="0" destOrd="0" presId="urn:microsoft.com/office/officeart/2005/8/layout/hierarchy2"/>
    <dgm:cxn modelId="{0D38E68B-FA00-42A5-BC72-4377F60DA99D}" type="presOf" srcId="{BBA6415B-A414-4DC4-847B-E73C40F785B3}" destId="{81BE37C9-E1CF-4881-AC81-B47B28C87E15}" srcOrd="0" destOrd="0" presId="urn:microsoft.com/office/officeart/2005/8/layout/hierarchy2"/>
    <dgm:cxn modelId="{CE7079D1-4272-4F04-A0F4-F66A3EEC732C}" type="presOf" srcId="{CC982EE5-D1BF-405E-AC50-53576228A78E}" destId="{09EC32E9-2BD1-4B17-93E7-2C1FCFE06C59}" srcOrd="1" destOrd="0" presId="urn:microsoft.com/office/officeart/2005/8/layout/hierarchy2"/>
    <dgm:cxn modelId="{9A3E6032-F359-4B99-AF8A-D754056BDFCA}" type="presOf" srcId="{429EB87E-162D-45B7-8D06-9E5056E824F9}" destId="{AD973A86-8CF4-4537-BDF4-A3F65930A64E}" srcOrd="0" destOrd="0" presId="urn:microsoft.com/office/officeart/2005/8/layout/hierarchy2"/>
    <dgm:cxn modelId="{0B71F435-4CF9-4A99-93DB-E04DB76D4846}" type="presOf" srcId="{DC7EE4F0-0C6C-4FE4-8C1E-41D1A329A255}" destId="{A82871DD-DB08-40B2-9887-770769403EEF}"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F1FD2C9A-2378-4090-97AC-FCFDCB3409A0}" type="presOf" srcId="{890C1608-5925-4C4D-8B4F-7AAE4C4D5817}" destId="{F1A5BE68-7648-4C98-A484-FDC1AAAEFDFC}" srcOrd="0" destOrd="0" presId="urn:microsoft.com/office/officeart/2005/8/layout/hierarchy2"/>
    <dgm:cxn modelId="{6B0411B2-82F2-419B-BA63-157C77E91869}" type="presOf" srcId="{5D938C5F-B2E7-41FE-9D83-E04DDD54DFBE}" destId="{3E47B3AF-934C-460E-AD4A-75297AA35485}" srcOrd="1" destOrd="0" presId="urn:microsoft.com/office/officeart/2005/8/layout/hierarchy2"/>
    <dgm:cxn modelId="{4114F505-CCC8-4DA8-9DA1-7A966236B94E}" type="presOf" srcId="{D29938DE-D66D-44EF-BD78-30A345CA1968}" destId="{030D6EA8-531D-404E-A1D9-C21610220466}" srcOrd="0" destOrd="0" presId="urn:microsoft.com/office/officeart/2005/8/layout/hierarchy2"/>
    <dgm:cxn modelId="{41A12936-AC3F-4DEC-95BD-ECD009A22102}" type="presOf" srcId="{60551B88-97AD-4895-B4DD-BAE00F06E5F0}" destId="{F022D705-F99C-47C7-B90D-D61B9C647B57}" srcOrd="0" destOrd="0" presId="urn:microsoft.com/office/officeart/2005/8/layout/hierarchy2"/>
    <dgm:cxn modelId="{5576F8CD-4C99-43A7-B682-2334C4C42F2C}" type="presOf" srcId="{5D938C5F-B2E7-41FE-9D83-E04DDD54DFBE}" destId="{EF15A771-7815-43F8-AF79-D2BCFEE6DD0A}" srcOrd="0"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7C1589AE-118D-45AC-A66A-C5A4E45AD009}" type="presOf" srcId="{2D874A1A-E59C-4168-8718-31210706D69D}" destId="{052699CD-CE6D-40CE-8816-CE884F89D883}" srcOrd="0" destOrd="0" presId="urn:microsoft.com/office/officeart/2005/8/layout/hierarchy2"/>
    <dgm:cxn modelId="{BA2E1476-F6C6-4C73-AEC0-AE780EA8E89C}" type="presOf" srcId="{60551B88-97AD-4895-B4DD-BAE00F06E5F0}" destId="{367F6070-F7DC-430B-B070-E0A4BA0A13EA}" srcOrd="1" destOrd="0" presId="urn:microsoft.com/office/officeart/2005/8/layout/hierarchy2"/>
    <dgm:cxn modelId="{D69C55C6-CE9E-4650-893A-8E19E8396E15}" type="presOf" srcId="{38EABAEC-9810-4693-9DA2-CE1B4B6CB8C5}" destId="{666D8BBA-1A43-4B4F-8FB9-910C4ACC776C}" srcOrd="0" destOrd="0" presId="urn:microsoft.com/office/officeart/2005/8/layout/hierarchy2"/>
    <dgm:cxn modelId="{0C56A068-429E-41B0-BD47-5A8653CBAF42}" type="presOf" srcId="{5FC0BF79-514F-4E65-803E-F2D9FA6B69E3}" destId="{6A068FB8-AB3C-480E-844B-3F917BD19E89}" srcOrd="0" destOrd="0" presId="urn:microsoft.com/office/officeart/2005/8/layout/hierarchy2"/>
    <dgm:cxn modelId="{A7F37FE4-5763-4D01-A1F6-BC854E7C4050}" type="presOf" srcId="{38EABAEC-9810-4693-9DA2-CE1B4B6CB8C5}" destId="{C62B9D99-0942-4BDB-95F0-CA8D24130D18}" srcOrd="1"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3EA329B2-52FF-440E-9EE2-4A29D52A02ED}" type="presOf" srcId="{BBA6415B-A414-4DC4-847B-E73C40F785B3}" destId="{6B7B068D-861A-4327-976D-241D406849A6}" srcOrd="1"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F1340921-6826-4660-A0A5-B1D5EDCB54B3}" type="presParOf" srcId="{A82871DD-DB08-40B2-9887-770769403EEF}" destId="{851B7E79-5548-48F8-A6B7-6F07361E41B2}" srcOrd="0" destOrd="0" presId="urn:microsoft.com/office/officeart/2005/8/layout/hierarchy2"/>
    <dgm:cxn modelId="{6548154D-E6CC-48CC-8254-9748C969AF3F}" type="presParOf" srcId="{851B7E79-5548-48F8-A6B7-6F07361E41B2}" destId="{AD973A86-8CF4-4537-BDF4-A3F65930A64E}" srcOrd="0" destOrd="0" presId="urn:microsoft.com/office/officeart/2005/8/layout/hierarchy2"/>
    <dgm:cxn modelId="{7B78B942-DA6F-44B8-BBB3-CA3B0A403A2F}" type="presParOf" srcId="{851B7E79-5548-48F8-A6B7-6F07361E41B2}" destId="{7CF6DF9C-6211-4435-9132-59CF2A56BB20}" srcOrd="1" destOrd="0" presId="urn:microsoft.com/office/officeart/2005/8/layout/hierarchy2"/>
    <dgm:cxn modelId="{A2BFBF5F-3D21-45B7-B3C3-5EAD46AC2770}" type="presParOf" srcId="{7CF6DF9C-6211-4435-9132-59CF2A56BB20}" destId="{089AE103-B8D1-4C59-B411-332EBD3CE690}" srcOrd="0" destOrd="0" presId="urn:microsoft.com/office/officeart/2005/8/layout/hierarchy2"/>
    <dgm:cxn modelId="{A27683B0-CC24-4D7A-ABDF-4A0DC8D8E7CB}" type="presParOf" srcId="{089AE103-B8D1-4C59-B411-332EBD3CE690}" destId="{09EC32E9-2BD1-4B17-93E7-2C1FCFE06C59}" srcOrd="0" destOrd="0" presId="urn:microsoft.com/office/officeart/2005/8/layout/hierarchy2"/>
    <dgm:cxn modelId="{A37AC16C-121D-45EA-8041-5883CB5A2A4C}" type="presParOf" srcId="{7CF6DF9C-6211-4435-9132-59CF2A56BB20}" destId="{0BF4BA96-7BA4-48EB-BA67-73C88DAE0F6C}" srcOrd="1" destOrd="0" presId="urn:microsoft.com/office/officeart/2005/8/layout/hierarchy2"/>
    <dgm:cxn modelId="{A320F5B9-6B73-4B20-B0F1-2BAF54E6C285}" type="presParOf" srcId="{0BF4BA96-7BA4-48EB-BA67-73C88DAE0F6C}" destId="{44E284A2-81B2-4564-A39C-655A91B1A81D}" srcOrd="0" destOrd="0" presId="urn:microsoft.com/office/officeart/2005/8/layout/hierarchy2"/>
    <dgm:cxn modelId="{D1EDD8E4-DD28-4094-8DA5-00EE599CBC10}" type="presParOf" srcId="{0BF4BA96-7BA4-48EB-BA67-73C88DAE0F6C}" destId="{EBF75729-4007-4F7C-9171-A2899ACE12A1}" srcOrd="1" destOrd="0" presId="urn:microsoft.com/office/officeart/2005/8/layout/hierarchy2"/>
    <dgm:cxn modelId="{F2470223-EC01-4A58-AE54-61FA836E087B}" type="presParOf" srcId="{7CF6DF9C-6211-4435-9132-59CF2A56BB20}" destId="{666D8BBA-1A43-4B4F-8FB9-910C4ACC776C}" srcOrd="2" destOrd="0" presId="urn:microsoft.com/office/officeart/2005/8/layout/hierarchy2"/>
    <dgm:cxn modelId="{F625B6DB-6F46-4F3B-99B2-94E6AFA31936}" type="presParOf" srcId="{666D8BBA-1A43-4B4F-8FB9-910C4ACC776C}" destId="{C62B9D99-0942-4BDB-95F0-CA8D24130D18}" srcOrd="0" destOrd="0" presId="urn:microsoft.com/office/officeart/2005/8/layout/hierarchy2"/>
    <dgm:cxn modelId="{DD0BA4E0-7077-4EC0-AC9D-7AC773E4946B}" type="presParOf" srcId="{7CF6DF9C-6211-4435-9132-59CF2A56BB20}" destId="{64AE072D-DC34-4944-8FA1-04F628A52798}" srcOrd="3" destOrd="0" presId="urn:microsoft.com/office/officeart/2005/8/layout/hierarchy2"/>
    <dgm:cxn modelId="{A7B759E0-7688-4BFA-9B17-360AF089EE91}" type="presParOf" srcId="{64AE072D-DC34-4944-8FA1-04F628A52798}" destId="{6A068FB8-AB3C-480E-844B-3F917BD19E89}" srcOrd="0" destOrd="0" presId="urn:microsoft.com/office/officeart/2005/8/layout/hierarchy2"/>
    <dgm:cxn modelId="{4D305C86-92FE-41A2-86F8-2ACD3C3293D3}" type="presParOf" srcId="{64AE072D-DC34-4944-8FA1-04F628A52798}" destId="{29E85010-A7B6-4BB9-9547-50708125C1DC}" srcOrd="1" destOrd="0" presId="urn:microsoft.com/office/officeart/2005/8/layout/hierarchy2"/>
    <dgm:cxn modelId="{1EE1CC81-7CDF-42E8-8CDC-9CC2F91DC74D}" type="presParOf" srcId="{7CF6DF9C-6211-4435-9132-59CF2A56BB20}" destId="{EF15A771-7815-43F8-AF79-D2BCFEE6DD0A}" srcOrd="4" destOrd="0" presId="urn:microsoft.com/office/officeart/2005/8/layout/hierarchy2"/>
    <dgm:cxn modelId="{D14CF63E-B981-4A78-93FB-3E258C77F08D}" type="presParOf" srcId="{EF15A771-7815-43F8-AF79-D2BCFEE6DD0A}" destId="{3E47B3AF-934C-460E-AD4A-75297AA35485}" srcOrd="0" destOrd="0" presId="urn:microsoft.com/office/officeart/2005/8/layout/hierarchy2"/>
    <dgm:cxn modelId="{EE3B00B2-78CB-4A18-A10F-30B1BC792D08}" type="presParOf" srcId="{7CF6DF9C-6211-4435-9132-59CF2A56BB20}" destId="{534F6B9F-3E0C-4109-B280-9995DBB49EAC}" srcOrd="5" destOrd="0" presId="urn:microsoft.com/office/officeart/2005/8/layout/hierarchy2"/>
    <dgm:cxn modelId="{4E377585-F9CF-4785-92E8-D66BA569DA18}" type="presParOf" srcId="{534F6B9F-3E0C-4109-B280-9995DBB49EAC}" destId="{F1A5BE68-7648-4C98-A484-FDC1AAAEFDFC}" srcOrd="0" destOrd="0" presId="urn:microsoft.com/office/officeart/2005/8/layout/hierarchy2"/>
    <dgm:cxn modelId="{3D30880C-CD87-4D20-BDA8-D635062BB790}" type="presParOf" srcId="{534F6B9F-3E0C-4109-B280-9995DBB49EAC}" destId="{A3C9FFF0-73B7-4B1C-869C-C0AE3C362881}" srcOrd="1" destOrd="0" presId="urn:microsoft.com/office/officeart/2005/8/layout/hierarchy2"/>
    <dgm:cxn modelId="{1370CB01-9A3D-4923-A6E6-CDF18E53E006}" type="presParOf" srcId="{7CF6DF9C-6211-4435-9132-59CF2A56BB20}" destId="{81BE37C9-E1CF-4881-AC81-B47B28C87E15}" srcOrd="6" destOrd="0" presId="urn:microsoft.com/office/officeart/2005/8/layout/hierarchy2"/>
    <dgm:cxn modelId="{CBED2EDE-E0BC-454B-82B6-320D1E7D1B26}" type="presParOf" srcId="{81BE37C9-E1CF-4881-AC81-B47B28C87E15}" destId="{6B7B068D-861A-4327-976D-241D406849A6}" srcOrd="0" destOrd="0" presId="urn:microsoft.com/office/officeart/2005/8/layout/hierarchy2"/>
    <dgm:cxn modelId="{407262C0-9F5D-4FE5-A748-D7A7E8DCDB1A}" type="presParOf" srcId="{7CF6DF9C-6211-4435-9132-59CF2A56BB20}" destId="{6EEC42C9-0240-4602-874F-9AFCBCEF6235}" srcOrd="7" destOrd="0" presId="urn:microsoft.com/office/officeart/2005/8/layout/hierarchy2"/>
    <dgm:cxn modelId="{4E557ED5-F090-4E76-9006-23779A76A104}" type="presParOf" srcId="{6EEC42C9-0240-4602-874F-9AFCBCEF6235}" destId="{052699CD-CE6D-40CE-8816-CE884F89D883}" srcOrd="0" destOrd="0" presId="urn:microsoft.com/office/officeart/2005/8/layout/hierarchy2"/>
    <dgm:cxn modelId="{669D9727-BDF0-4ECB-9873-C3207B0B57FE}" type="presParOf" srcId="{6EEC42C9-0240-4602-874F-9AFCBCEF6235}" destId="{F40DD7BA-4FE2-43F2-B054-C2693E57645A}" srcOrd="1" destOrd="0" presId="urn:microsoft.com/office/officeart/2005/8/layout/hierarchy2"/>
    <dgm:cxn modelId="{F25BF597-D342-43E1-9DE7-BDA536F27CFE}" type="presParOf" srcId="{7CF6DF9C-6211-4435-9132-59CF2A56BB20}" destId="{F022D705-F99C-47C7-B90D-D61B9C647B57}" srcOrd="8" destOrd="0" presId="urn:microsoft.com/office/officeart/2005/8/layout/hierarchy2"/>
    <dgm:cxn modelId="{94176F2F-4DC1-46D4-9A9D-823088473D7F}" type="presParOf" srcId="{F022D705-F99C-47C7-B90D-D61B9C647B57}" destId="{367F6070-F7DC-430B-B070-E0A4BA0A13EA}" srcOrd="0" destOrd="0" presId="urn:microsoft.com/office/officeart/2005/8/layout/hierarchy2"/>
    <dgm:cxn modelId="{2C61470F-1113-4983-97C2-E2245632A074}" type="presParOf" srcId="{7CF6DF9C-6211-4435-9132-59CF2A56BB20}" destId="{34D1385E-7FA4-4A5A-9608-FEF5AF831A55}" srcOrd="9" destOrd="0" presId="urn:microsoft.com/office/officeart/2005/8/layout/hierarchy2"/>
    <dgm:cxn modelId="{C2B43833-C31A-46EA-AACC-46ACBEFFA4CE}" type="presParOf" srcId="{34D1385E-7FA4-4A5A-9608-FEF5AF831A55}" destId="{030D6EA8-531D-404E-A1D9-C21610220466}" srcOrd="0" destOrd="0" presId="urn:microsoft.com/office/officeart/2005/8/layout/hierarchy2"/>
    <dgm:cxn modelId="{8786DE21-4EE2-4E80-ADD7-990D54043F18}"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fr-FR"/>
        </a:p>
      </dgm:t>
    </dgm:pt>
    <dgm:pt modelId="{429EB87E-162D-45B7-8D06-9E5056E824F9}">
      <dgm:prSet phldrT="[Texte]" custT="1"/>
      <dgm:spPr/>
      <dgm:t>
        <a:bodyPr/>
        <a:lstStyle/>
        <a:p>
          <a:r>
            <a:rPr lang="fr-FR" sz="4400" b="1" u="sng" dirty="0" smtClean="0">
              <a:latin typeface="Helvetica" panose="020B0604020202020204" pitchFamily="34" charset="0"/>
              <a:cs typeface="Helvetica" panose="020B0604020202020204" pitchFamily="34" charset="0"/>
            </a:rPr>
            <a:t>PRODUIT</a:t>
          </a:r>
          <a:endParaRPr lang="fr-FR" sz="4400" b="1" u="sng" dirty="0">
            <a:latin typeface="Helvetica" panose="020B0604020202020204" pitchFamily="34" charset="0"/>
            <a:cs typeface="Helvetica" panose="020B0604020202020204" pitchFamily="34" charset="0"/>
          </a:endParaRPr>
        </a:p>
      </dgm:t>
    </dgm:pt>
    <dgm:pt modelId="{7248D02E-F6C4-4426-ABB0-0240E19CB9DC}" type="parTrans" cxnId="{ACD93157-99D4-4FDD-AC75-D4A8ADF4E97E}">
      <dgm:prSet/>
      <dgm:spPr/>
      <dgm:t>
        <a:bodyPr/>
        <a:lstStyle/>
        <a:p>
          <a:endParaRPr lang="fr-FR"/>
        </a:p>
      </dgm:t>
    </dgm:pt>
    <dgm:pt modelId="{46464911-8D11-484F-A97D-3A07A9904F25}" type="sibTrans" cxnId="{ACD93157-99D4-4FDD-AC75-D4A8ADF4E97E}">
      <dgm:prSet/>
      <dgm:spPr/>
      <dgm:t>
        <a:bodyPr/>
        <a:lstStyle/>
        <a:p>
          <a:endParaRPr lang="fr-FR"/>
        </a:p>
      </dgm:t>
    </dgm:pt>
    <dgm:pt modelId="{6040FE00-A8B1-4D20-A68D-A2207B145186}">
      <dgm:prSet phldrT="[Texte]"/>
      <dgm:spPr/>
      <dgm:t>
        <a:bodyPr/>
        <a:lstStyle/>
        <a:p>
          <a:r>
            <a:rPr lang="fr-FR" dirty="0" smtClean="0">
              <a:latin typeface="Helvetica" panose="020B0604020202020204" pitchFamily="34" charset="0"/>
              <a:cs typeface="Helvetica" panose="020B0604020202020204" pitchFamily="34" charset="0"/>
            </a:rPr>
            <a:t>Fonctionnalités </a:t>
          </a:r>
          <a:endParaRPr lang="fr-FR"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dgm:spPr/>
      <dgm:t>
        <a:bodyPr/>
        <a:lstStyle/>
        <a:p>
          <a:endParaRPr lang="fr-FR"/>
        </a:p>
      </dgm:t>
    </dgm:pt>
    <dgm:pt modelId="{76F965DE-487E-46D6-90ED-4BC8872B7A0E}" type="sibTrans" cxnId="{9400DA9F-483E-43DA-B509-DA8545DB4C1A}">
      <dgm:prSet/>
      <dgm:spPr/>
      <dgm:t>
        <a:bodyPr/>
        <a:lstStyle/>
        <a:p>
          <a:endParaRPr lang="fr-FR"/>
        </a:p>
      </dgm:t>
    </dgm:pt>
    <dgm:pt modelId="{5FC0BF79-514F-4E65-803E-F2D9FA6B69E3}">
      <dgm:prSet phldrT="[Texte]"/>
      <dgm:spPr/>
      <dgm:t>
        <a:bodyPr/>
        <a:lstStyle/>
        <a:p>
          <a:r>
            <a:rPr lang="fr-FR" dirty="0" smtClean="0">
              <a:latin typeface="Helvetica" panose="020B0604020202020204" pitchFamily="34" charset="0"/>
              <a:cs typeface="Helvetica" panose="020B0604020202020204" pitchFamily="34" charset="0"/>
            </a:rPr>
            <a:t>Tendances marketings </a:t>
          </a:r>
          <a:endParaRPr lang="fr-FR"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dgm:spPr/>
      <dgm:t>
        <a:bodyPr/>
        <a:lstStyle/>
        <a:p>
          <a:endParaRPr lang="fr-FR"/>
        </a:p>
      </dgm:t>
    </dgm:pt>
    <dgm:pt modelId="{EF747DD2-CF4B-463C-8CBE-F61CD9366D53}" type="sibTrans" cxnId="{EC727799-368C-4E7D-9DFE-F43C29BD572F}">
      <dgm:prSet/>
      <dgm:spPr/>
      <dgm:t>
        <a:bodyPr/>
        <a:lstStyle/>
        <a:p>
          <a:endParaRPr lang="fr-FR"/>
        </a:p>
      </dgm:t>
    </dgm:pt>
    <dgm:pt modelId="{D29938DE-D66D-44EF-BD78-30A345CA1968}">
      <dgm:prSet/>
      <dgm:spPr/>
      <dgm:t>
        <a:bodyPr/>
        <a:lstStyle/>
        <a:p>
          <a:r>
            <a:rPr lang="fr-FR" dirty="0" smtClean="0"/>
            <a:t>Architecture combinatoire</a:t>
          </a:r>
          <a:endParaRPr lang="fr-FR" dirty="0"/>
        </a:p>
      </dgm:t>
    </dgm:pt>
    <dgm:pt modelId="{60551B88-97AD-4895-B4DD-BAE00F06E5F0}" type="parTrans" cxnId="{7AC1FF92-D663-41C7-A9D0-D4660F06D91D}">
      <dgm:prSet/>
      <dgm:spPr/>
      <dgm:t>
        <a:bodyPr/>
        <a:lstStyle/>
        <a:p>
          <a:endParaRPr lang="fr-FR"/>
        </a:p>
      </dgm:t>
    </dgm:pt>
    <dgm:pt modelId="{4F447524-A313-4178-994C-6DA10C050D7D}" type="sibTrans" cxnId="{7AC1FF92-D663-41C7-A9D0-D4660F06D91D}">
      <dgm:prSet/>
      <dgm:spPr/>
      <dgm:t>
        <a:bodyPr/>
        <a:lstStyle/>
        <a:p>
          <a:endParaRPr lang="fr-FR"/>
        </a:p>
      </dgm:t>
    </dgm:pt>
    <dgm:pt modelId="{2D874A1A-E59C-4168-8718-31210706D69D}">
      <dgm:prSet/>
      <dgm:spPr/>
      <dgm:t>
        <a:bodyPr/>
        <a:lstStyle/>
        <a:p>
          <a:r>
            <a:rPr lang="fr-FR" dirty="0" smtClean="0">
              <a:latin typeface="Helvetica" panose="020B0604020202020204" pitchFamily="34" charset="0"/>
              <a:cs typeface="Helvetica" panose="020B0604020202020204" pitchFamily="34" charset="0"/>
            </a:rPr>
            <a:t>Autres produits atypiques</a:t>
          </a:r>
          <a:endParaRPr lang="fr-FR" dirty="0">
            <a:latin typeface="Helvetica" panose="020B0604020202020204" pitchFamily="34" charset="0"/>
            <a:cs typeface="Helvetica" panose="020B0604020202020204" pitchFamily="34" charset="0"/>
          </a:endParaRPr>
        </a:p>
      </dgm:t>
    </dgm:pt>
    <dgm:pt modelId="{BBA6415B-A414-4DC4-847B-E73C40F785B3}" type="parTrans" cxnId="{E2E5F12F-D335-4A53-83AD-C39907A4C299}">
      <dgm:prSet/>
      <dgm:spPr/>
      <dgm:t>
        <a:bodyPr/>
        <a:lstStyle/>
        <a:p>
          <a:endParaRPr lang="fr-FR"/>
        </a:p>
      </dgm:t>
    </dgm:pt>
    <dgm:pt modelId="{A8C5B1E7-97C1-402A-B4DF-35C0A5ADE020}" type="sibTrans" cxnId="{E2E5F12F-D335-4A53-83AD-C39907A4C299}">
      <dgm:prSet/>
      <dgm:spPr/>
      <dgm:t>
        <a:bodyPr/>
        <a:lstStyle/>
        <a:p>
          <a:endParaRPr lang="fr-FR"/>
        </a:p>
      </dgm:t>
    </dgm:pt>
    <dgm:pt modelId="{890C1608-5925-4C4D-8B4F-7AAE4C4D5817}">
      <dgm:prSet/>
      <dgm:spPr/>
      <dgm:t>
        <a:bodyPr/>
        <a:lstStyle/>
        <a:p>
          <a:r>
            <a:rPr lang="fr-FR" dirty="0" smtClean="0">
              <a:latin typeface="Helvetica" panose="020B0604020202020204" pitchFamily="34" charset="0"/>
              <a:cs typeface="Helvetica" panose="020B0604020202020204" pitchFamily="34" charset="0"/>
            </a:rPr>
            <a:t>Marchés précoces</a:t>
          </a:r>
          <a:endParaRPr lang="fr-FR"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dgm:spPr/>
      <dgm:t>
        <a:bodyPr/>
        <a:lstStyle/>
        <a:p>
          <a:endParaRPr lang="fr-FR"/>
        </a:p>
      </dgm:t>
    </dgm:pt>
    <dgm:pt modelId="{7ED652C1-A8FE-46A5-BBE1-66071FFDE2F5}" type="sibTrans" cxnId="{B08E6C83-21F4-42E7-B1D1-2159111DE625}">
      <dgm:prSet/>
      <dgm:spPr/>
      <dgm:t>
        <a:bodyPr/>
        <a:lstStyle/>
        <a:p>
          <a:endParaRPr lang="fr-F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t>
        <a:bodyPr/>
        <a:lstStyle/>
        <a:p>
          <a:endParaRPr lang="fr-FR"/>
        </a:p>
      </dgm:t>
    </dgm:pt>
    <dgm:pt modelId="{AD973A86-8CF4-4537-BDF4-A3F65930A64E}" type="pres">
      <dgm:prSet presAssocID="{429EB87E-162D-45B7-8D06-9E5056E824F9}" presName="LevelOneTextNode" presStyleLbl="node0" presStyleIdx="0" presStyleCnt="1" custScaleX="218710" custScaleY="224382" custLinFactNeighborX="418" custLinFactNeighborY="1408">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t>
        <a:bodyPr/>
        <a:lstStyle/>
        <a:p>
          <a:endParaRPr lang="fr-FR"/>
        </a:p>
      </dgm:t>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t>
        <a:bodyPr/>
        <a:lstStyle/>
        <a:p>
          <a:endParaRPr lang="fr-FR"/>
        </a:p>
      </dgm:t>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t>
        <a:bodyPr/>
        <a:lstStyle/>
        <a:p>
          <a:endParaRPr lang="fr-FR"/>
        </a:p>
      </dgm:t>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t>
        <a:bodyPr/>
        <a:lstStyle/>
        <a:p>
          <a:endParaRPr lang="fr-FR"/>
        </a:p>
      </dgm:t>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t>
        <a:bodyPr/>
        <a:lstStyle/>
        <a:p>
          <a:endParaRPr lang="fr-FR"/>
        </a:p>
      </dgm:t>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t>
        <a:bodyPr/>
        <a:lstStyle/>
        <a:p>
          <a:endParaRPr lang="fr-FR"/>
        </a:p>
      </dgm:t>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t>
        <a:bodyPr/>
        <a:lstStyle/>
        <a:p>
          <a:endParaRPr lang="fr-FR"/>
        </a:p>
      </dgm:t>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t>
        <a:bodyPr/>
        <a:lstStyle/>
        <a:p>
          <a:endParaRPr lang="fr-FR"/>
        </a:p>
      </dgm:t>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t>
        <a:bodyPr/>
        <a:lstStyle/>
        <a:p>
          <a:endParaRPr lang="fr-FR"/>
        </a:p>
      </dgm:t>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t>
        <a:bodyPr/>
        <a:lstStyle/>
        <a:p>
          <a:endParaRPr lang="fr-FR"/>
        </a:p>
      </dgm:t>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t>
        <a:bodyPr/>
        <a:lstStyle/>
        <a:p>
          <a:endParaRPr lang="fr-FR"/>
        </a:p>
      </dgm:t>
    </dgm:pt>
  </dgm:ptLst>
  <dgm:cxnLst>
    <dgm:cxn modelId="{5EFB3E05-991F-43F9-B305-5D330CB6FCD9}" type="presOf" srcId="{BBA6415B-A414-4DC4-847B-E73C40F785B3}" destId="{81BE37C9-E1CF-4881-AC81-B47B28C87E15}" srcOrd="0" destOrd="0" presId="urn:microsoft.com/office/officeart/2005/8/layout/hierarchy2"/>
    <dgm:cxn modelId="{B08E6C83-21F4-42E7-B1D1-2159111DE625}" srcId="{429EB87E-162D-45B7-8D06-9E5056E824F9}" destId="{890C1608-5925-4C4D-8B4F-7AAE4C4D5817}" srcOrd="2" destOrd="0" parTransId="{5D938C5F-B2E7-41FE-9D83-E04DDD54DFBE}" sibTransId="{7ED652C1-A8FE-46A5-BBE1-66071FFDE2F5}"/>
    <dgm:cxn modelId="{DECF5C57-AE4D-45DF-AA80-604997FD2E21}" type="presOf" srcId="{5D938C5F-B2E7-41FE-9D83-E04DDD54DFBE}" destId="{EF15A771-7815-43F8-AF79-D2BCFEE6DD0A}" srcOrd="0" destOrd="0" presId="urn:microsoft.com/office/officeart/2005/8/layout/hierarchy2"/>
    <dgm:cxn modelId="{5D47CCFC-3873-48D3-A868-3DE8772811AB}" type="presOf" srcId="{5D938C5F-B2E7-41FE-9D83-E04DDD54DFBE}" destId="{3E47B3AF-934C-460E-AD4A-75297AA35485}" srcOrd="1" destOrd="0" presId="urn:microsoft.com/office/officeart/2005/8/layout/hierarchy2"/>
    <dgm:cxn modelId="{60BE89BD-9B09-4C5B-8841-1106383F3D47}" type="presOf" srcId="{2D874A1A-E59C-4168-8718-31210706D69D}" destId="{052699CD-CE6D-40CE-8816-CE884F89D883}" srcOrd="0" destOrd="0" presId="urn:microsoft.com/office/officeart/2005/8/layout/hierarchy2"/>
    <dgm:cxn modelId="{21F14CD2-F4BD-4965-AD12-BDFD1AA729C5}" type="presOf" srcId="{429EB87E-162D-45B7-8D06-9E5056E824F9}" destId="{AD973A86-8CF4-4537-BDF4-A3F65930A64E}" srcOrd="0" destOrd="0" presId="urn:microsoft.com/office/officeart/2005/8/layout/hierarchy2"/>
    <dgm:cxn modelId="{B83F9D4D-7FAB-44DE-9CCB-F6D11D0D51A5}" type="presOf" srcId="{DC7EE4F0-0C6C-4FE4-8C1E-41D1A329A255}" destId="{A82871DD-DB08-40B2-9887-770769403EEF}"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CF60F535-6541-45AF-95CB-784291175ED6}" type="presOf" srcId="{CC982EE5-D1BF-405E-AC50-53576228A78E}" destId="{09EC32E9-2BD1-4B17-93E7-2C1FCFE06C59}" srcOrd="1"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7178DBA6-88D2-4C84-94D3-BD1F089C5770}" type="presOf" srcId="{5FC0BF79-514F-4E65-803E-F2D9FA6B69E3}" destId="{6A068FB8-AB3C-480E-844B-3F917BD19E89}" srcOrd="0" destOrd="0" presId="urn:microsoft.com/office/officeart/2005/8/layout/hierarchy2"/>
    <dgm:cxn modelId="{136A4B48-C2E8-4390-BFCE-7B44603F0F67}" type="presOf" srcId="{BBA6415B-A414-4DC4-847B-E73C40F785B3}" destId="{6B7B068D-861A-4327-976D-241D406849A6}" srcOrd="1" destOrd="0" presId="urn:microsoft.com/office/officeart/2005/8/layout/hierarchy2"/>
    <dgm:cxn modelId="{2C672304-4E8A-4F0C-9B61-CDDCBF01591F}" type="presOf" srcId="{60551B88-97AD-4895-B4DD-BAE00F06E5F0}" destId="{F022D705-F99C-47C7-B90D-D61B9C647B57}" srcOrd="0" destOrd="0" presId="urn:microsoft.com/office/officeart/2005/8/layout/hierarchy2"/>
    <dgm:cxn modelId="{3875BDAA-5FAC-45B0-8B8B-86D9F62D538E}" type="presOf" srcId="{38EABAEC-9810-4693-9DA2-CE1B4B6CB8C5}" destId="{C62B9D99-0942-4BDB-95F0-CA8D24130D18}" srcOrd="1"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42D2711D-056A-4D4B-A8AB-01EBBCC75599}" type="presOf" srcId="{6040FE00-A8B1-4D20-A68D-A2207B145186}" destId="{44E284A2-81B2-4564-A39C-655A91B1A81D}" srcOrd="0"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3EBD062A-1903-4E66-99E9-EA6C6F712124}" type="presOf" srcId="{CC982EE5-D1BF-405E-AC50-53576228A78E}" destId="{089AE103-B8D1-4C59-B411-332EBD3CE690}" srcOrd="0" destOrd="0" presId="urn:microsoft.com/office/officeart/2005/8/layout/hierarchy2"/>
    <dgm:cxn modelId="{B6316E6C-FED3-45BB-A103-438CD1C5406A}" type="presOf" srcId="{D29938DE-D66D-44EF-BD78-30A345CA1968}" destId="{030D6EA8-531D-404E-A1D9-C21610220466}" srcOrd="0" destOrd="0" presId="urn:microsoft.com/office/officeart/2005/8/layout/hierarchy2"/>
    <dgm:cxn modelId="{56C82081-B610-405D-A61D-62D9E9815AC3}" type="presOf" srcId="{38EABAEC-9810-4693-9DA2-CE1B4B6CB8C5}" destId="{666D8BBA-1A43-4B4F-8FB9-910C4ACC776C}"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7094E56A-8A34-4473-9747-B6B52EC772A0}" type="presOf" srcId="{890C1608-5925-4C4D-8B4F-7AAE4C4D5817}" destId="{F1A5BE68-7648-4C98-A484-FDC1AAAEFDFC}" srcOrd="0" destOrd="0" presId="urn:microsoft.com/office/officeart/2005/8/layout/hierarchy2"/>
    <dgm:cxn modelId="{C85AAD48-EB64-4229-8E79-E340030B7409}" type="presOf" srcId="{60551B88-97AD-4895-B4DD-BAE00F06E5F0}" destId="{367F6070-F7DC-430B-B070-E0A4BA0A13EA}" srcOrd="1" destOrd="0" presId="urn:microsoft.com/office/officeart/2005/8/layout/hierarchy2"/>
    <dgm:cxn modelId="{D7BE5EBD-BF8D-4459-89A7-A7E4F37D31C9}" type="presParOf" srcId="{A82871DD-DB08-40B2-9887-770769403EEF}" destId="{851B7E79-5548-48F8-A6B7-6F07361E41B2}" srcOrd="0" destOrd="0" presId="urn:microsoft.com/office/officeart/2005/8/layout/hierarchy2"/>
    <dgm:cxn modelId="{5F92EA17-17AB-4684-8050-D436A9D3AC78}" type="presParOf" srcId="{851B7E79-5548-48F8-A6B7-6F07361E41B2}" destId="{AD973A86-8CF4-4537-BDF4-A3F65930A64E}" srcOrd="0" destOrd="0" presId="urn:microsoft.com/office/officeart/2005/8/layout/hierarchy2"/>
    <dgm:cxn modelId="{D845DEBC-1FE8-4FE2-93C0-5E93F4943DD9}" type="presParOf" srcId="{851B7E79-5548-48F8-A6B7-6F07361E41B2}" destId="{7CF6DF9C-6211-4435-9132-59CF2A56BB20}" srcOrd="1" destOrd="0" presId="urn:microsoft.com/office/officeart/2005/8/layout/hierarchy2"/>
    <dgm:cxn modelId="{2D94812D-0604-41E9-BD29-34E90640C6E9}" type="presParOf" srcId="{7CF6DF9C-6211-4435-9132-59CF2A56BB20}" destId="{089AE103-B8D1-4C59-B411-332EBD3CE690}" srcOrd="0" destOrd="0" presId="urn:microsoft.com/office/officeart/2005/8/layout/hierarchy2"/>
    <dgm:cxn modelId="{532B082B-6E0D-4653-A80B-269CBC13E352}" type="presParOf" srcId="{089AE103-B8D1-4C59-B411-332EBD3CE690}" destId="{09EC32E9-2BD1-4B17-93E7-2C1FCFE06C59}" srcOrd="0" destOrd="0" presId="urn:microsoft.com/office/officeart/2005/8/layout/hierarchy2"/>
    <dgm:cxn modelId="{4E3DBFB6-03CC-4DA0-824B-AB50228A9D11}" type="presParOf" srcId="{7CF6DF9C-6211-4435-9132-59CF2A56BB20}" destId="{0BF4BA96-7BA4-48EB-BA67-73C88DAE0F6C}" srcOrd="1" destOrd="0" presId="urn:microsoft.com/office/officeart/2005/8/layout/hierarchy2"/>
    <dgm:cxn modelId="{274FD6D8-9956-4211-AE23-09B92BA426DA}" type="presParOf" srcId="{0BF4BA96-7BA4-48EB-BA67-73C88DAE0F6C}" destId="{44E284A2-81B2-4564-A39C-655A91B1A81D}" srcOrd="0" destOrd="0" presId="urn:microsoft.com/office/officeart/2005/8/layout/hierarchy2"/>
    <dgm:cxn modelId="{F6B98DE3-AE81-4EA3-9FE0-750A40E49DF4}" type="presParOf" srcId="{0BF4BA96-7BA4-48EB-BA67-73C88DAE0F6C}" destId="{EBF75729-4007-4F7C-9171-A2899ACE12A1}" srcOrd="1" destOrd="0" presId="urn:microsoft.com/office/officeart/2005/8/layout/hierarchy2"/>
    <dgm:cxn modelId="{A9C732FD-8B97-4D43-8DF5-3AA76447ECD1}" type="presParOf" srcId="{7CF6DF9C-6211-4435-9132-59CF2A56BB20}" destId="{666D8BBA-1A43-4B4F-8FB9-910C4ACC776C}" srcOrd="2" destOrd="0" presId="urn:microsoft.com/office/officeart/2005/8/layout/hierarchy2"/>
    <dgm:cxn modelId="{CC559C7D-03F7-4B59-A116-E0C7428DF4CF}" type="presParOf" srcId="{666D8BBA-1A43-4B4F-8FB9-910C4ACC776C}" destId="{C62B9D99-0942-4BDB-95F0-CA8D24130D18}" srcOrd="0" destOrd="0" presId="urn:microsoft.com/office/officeart/2005/8/layout/hierarchy2"/>
    <dgm:cxn modelId="{587C9E10-29D8-48A0-8452-D1B838337CCD}" type="presParOf" srcId="{7CF6DF9C-6211-4435-9132-59CF2A56BB20}" destId="{64AE072D-DC34-4944-8FA1-04F628A52798}" srcOrd="3" destOrd="0" presId="urn:microsoft.com/office/officeart/2005/8/layout/hierarchy2"/>
    <dgm:cxn modelId="{9FCBD8A1-722F-4083-A169-8C987AF5D862}" type="presParOf" srcId="{64AE072D-DC34-4944-8FA1-04F628A52798}" destId="{6A068FB8-AB3C-480E-844B-3F917BD19E89}" srcOrd="0" destOrd="0" presId="urn:microsoft.com/office/officeart/2005/8/layout/hierarchy2"/>
    <dgm:cxn modelId="{2347B47F-438E-4E80-AB23-31594734F4E3}" type="presParOf" srcId="{64AE072D-DC34-4944-8FA1-04F628A52798}" destId="{29E85010-A7B6-4BB9-9547-50708125C1DC}" srcOrd="1" destOrd="0" presId="urn:microsoft.com/office/officeart/2005/8/layout/hierarchy2"/>
    <dgm:cxn modelId="{AF745A8C-221B-49FA-BAC3-FB64AFB190CF}" type="presParOf" srcId="{7CF6DF9C-6211-4435-9132-59CF2A56BB20}" destId="{EF15A771-7815-43F8-AF79-D2BCFEE6DD0A}" srcOrd="4" destOrd="0" presId="urn:microsoft.com/office/officeart/2005/8/layout/hierarchy2"/>
    <dgm:cxn modelId="{B7704D7A-12CF-4D00-8B89-75969F1A875B}" type="presParOf" srcId="{EF15A771-7815-43F8-AF79-D2BCFEE6DD0A}" destId="{3E47B3AF-934C-460E-AD4A-75297AA35485}" srcOrd="0" destOrd="0" presId="urn:microsoft.com/office/officeart/2005/8/layout/hierarchy2"/>
    <dgm:cxn modelId="{A75AD460-99AE-4303-A0B9-55E24CDA5418}" type="presParOf" srcId="{7CF6DF9C-6211-4435-9132-59CF2A56BB20}" destId="{534F6B9F-3E0C-4109-B280-9995DBB49EAC}" srcOrd="5" destOrd="0" presId="urn:microsoft.com/office/officeart/2005/8/layout/hierarchy2"/>
    <dgm:cxn modelId="{300E0B4C-70A7-407D-A66D-2844F4E98622}" type="presParOf" srcId="{534F6B9F-3E0C-4109-B280-9995DBB49EAC}" destId="{F1A5BE68-7648-4C98-A484-FDC1AAAEFDFC}" srcOrd="0" destOrd="0" presId="urn:microsoft.com/office/officeart/2005/8/layout/hierarchy2"/>
    <dgm:cxn modelId="{09238D83-3C96-40CE-909C-4A5D5C68510D}" type="presParOf" srcId="{534F6B9F-3E0C-4109-B280-9995DBB49EAC}" destId="{A3C9FFF0-73B7-4B1C-869C-C0AE3C362881}" srcOrd="1" destOrd="0" presId="urn:microsoft.com/office/officeart/2005/8/layout/hierarchy2"/>
    <dgm:cxn modelId="{4EB56F85-ACCD-40CB-A1A7-8F1B1A26BE7D}" type="presParOf" srcId="{7CF6DF9C-6211-4435-9132-59CF2A56BB20}" destId="{81BE37C9-E1CF-4881-AC81-B47B28C87E15}" srcOrd="6" destOrd="0" presId="urn:microsoft.com/office/officeart/2005/8/layout/hierarchy2"/>
    <dgm:cxn modelId="{BD2000B8-2805-4742-9795-8B04E6C58299}" type="presParOf" srcId="{81BE37C9-E1CF-4881-AC81-B47B28C87E15}" destId="{6B7B068D-861A-4327-976D-241D406849A6}" srcOrd="0" destOrd="0" presId="urn:microsoft.com/office/officeart/2005/8/layout/hierarchy2"/>
    <dgm:cxn modelId="{B95410F1-0668-4FCC-876C-684203D40537}" type="presParOf" srcId="{7CF6DF9C-6211-4435-9132-59CF2A56BB20}" destId="{6EEC42C9-0240-4602-874F-9AFCBCEF6235}" srcOrd="7" destOrd="0" presId="urn:microsoft.com/office/officeart/2005/8/layout/hierarchy2"/>
    <dgm:cxn modelId="{F695E9F9-8307-4DF4-8909-ED3B958D82C6}" type="presParOf" srcId="{6EEC42C9-0240-4602-874F-9AFCBCEF6235}" destId="{052699CD-CE6D-40CE-8816-CE884F89D883}" srcOrd="0" destOrd="0" presId="urn:microsoft.com/office/officeart/2005/8/layout/hierarchy2"/>
    <dgm:cxn modelId="{9DD1E144-5D2B-4E69-9F4A-3B9E08C005D5}" type="presParOf" srcId="{6EEC42C9-0240-4602-874F-9AFCBCEF6235}" destId="{F40DD7BA-4FE2-43F2-B054-C2693E57645A}" srcOrd="1" destOrd="0" presId="urn:microsoft.com/office/officeart/2005/8/layout/hierarchy2"/>
    <dgm:cxn modelId="{671E3FE6-10CE-47DE-B3E7-19598CA1F8A3}" type="presParOf" srcId="{7CF6DF9C-6211-4435-9132-59CF2A56BB20}" destId="{F022D705-F99C-47C7-B90D-D61B9C647B57}" srcOrd="8" destOrd="0" presId="urn:microsoft.com/office/officeart/2005/8/layout/hierarchy2"/>
    <dgm:cxn modelId="{9BF26149-604D-496B-972B-C14E27D26D37}" type="presParOf" srcId="{F022D705-F99C-47C7-B90D-D61B9C647B57}" destId="{367F6070-F7DC-430B-B070-E0A4BA0A13EA}" srcOrd="0" destOrd="0" presId="urn:microsoft.com/office/officeart/2005/8/layout/hierarchy2"/>
    <dgm:cxn modelId="{790FC3AA-F767-4CA7-A893-02E8167AC901}" type="presParOf" srcId="{7CF6DF9C-6211-4435-9132-59CF2A56BB20}" destId="{34D1385E-7FA4-4A5A-9608-FEF5AF831A55}" srcOrd="9" destOrd="0" presId="urn:microsoft.com/office/officeart/2005/8/layout/hierarchy2"/>
    <dgm:cxn modelId="{8CD1B990-0EAC-4E6B-9282-0E9EBF098901}" type="presParOf" srcId="{34D1385E-7FA4-4A5A-9608-FEF5AF831A55}" destId="{030D6EA8-531D-404E-A1D9-C21610220466}" srcOrd="0" destOrd="0" presId="urn:microsoft.com/office/officeart/2005/8/layout/hierarchy2"/>
    <dgm:cxn modelId="{AD639054-E41C-4263-B9B3-7825717408B8}"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lang="fr-FR"/>
        </a:p>
      </dgm:t>
    </dgm:pt>
    <dgm:pt modelId="{429EB87E-162D-45B7-8D06-9E5056E824F9}">
      <dgm:prSet phldrT="[Texte]" custT="1"/>
      <dgm:spPr>
        <a:solidFill>
          <a:srgbClr val="F79646"/>
        </a:solidFill>
        <a:ln>
          <a:solidFill>
            <a:schemeClr val="accent6"/>
          </a:solidFill>
        </a:ln>
      </dgm:spPr>
      <dgm:t>
        <a:bodyPr/>
        <a:lstStyle/>
        <a:p>
          <a:r>
            <a:rPr lang="fr-FR" sz="3600" b="1" u="sng" dirty="0" smtClean="0">
              <a:latin typeface="Helvetica" panose="020B0604020202020204" pitchFamily="34" charset="0"/>
              <a:cs typeface="Helvetica" panose="020B0604020202020204" pitchFamily="34" charset="0"/>
            </a:rPr>
            <a:t>CONSOMMATEUR</a:t>
          </a:r>
          <a:endParaRPr lang="fr-FR" sz="3600" b="1" u="sng" dirty="0">
            <a:latin typeface="Helvetica" panose="020B0604020202020204" pitchFamily="34" charset="0"/>
            <a:cs typeface="Helvetica" panose="020B0604020202020204" pitchFamily="34" charset="0"/>
          </a:endParaRPr>
        </a:p>
      </dgm:t>
    </dgm:pt>
    <dgm:pt modelId="{7248D02E-F6C4-4426-ABB0-0240E19CB9DC}" type="par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46464911-8D11-484F-A97D-3A07A9904F25}" type="sib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6040FE00-A8B1-4D20-A68D-A2207B145186}">
      <dgm:prSet phldrT="[Texte]" custT="1"/>
      <dgm:spPr>
        <a:solidFill>
          <a:srgbClr val="F79646"/>
        </a:solidFill>
        <a:ln>
          <a:solidFill>
            <a:schemeClr val="accent6"/>
          </a:solidFill>
        </a:ln>
      </dgm:spPr>
      <dgm:t>
        <a:bodyPr/>
        <a:lstStyle/>
        <a:p>
          <a:r>
            <a:rPr lang="fr-FR" sz="2100" dirty="0" smtClean="0">
              <a:latin typeface="Helvetica" panose="020B0604020202020204" pitchFamily="34" charset="0"/>
              <a:cs typeface="Helvetica" panose="020B0604020202020204" pitchFamily="34" charset="0"/>
            </a:rPr>
            <a:t>Cible / Segment</a:t>
          </a:r>
          <a:endParaRPr lang="fr-FR" sz="2100"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dgm:spPr>
        <a:ln>
          <a:solidFill>
            <a:schemeClr val="accent6"/>
          </a:solidFill>
        </a:ln>
      </dgm:spPr>
      <dgm:t>
        <a:bodyPr/>
        <a:lstStyle/>
        <a:p>
          <a:endParaRPr lang="fr-FR">
            <a:latin typeface="Helvetica" panose="020B0604020202020204" pitchFamily="34" charset="0"/>
            <a:cs typeface="Helvetica" panose="020B0604020202020204" pitchFamily="34" charset="0"/>
          </a:endParaRPr>
        </a:p>
      </dgm:t>
    </dgm:pt>
    <dgm:pt modelId="{76F965DE-487E-46D6-90ED-4BC8872B7A0E}" type="sib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5FC0BF79-514F-4E65-803E-F2D9FA6B69E3}">
      <dgm:prSet phldrT="[Texte]" custT="1"/>
      <dgm:spPr>
        <a:solidFill>
          <a:srgbClr val="F79646"/>
        </a:solidFill>
        <a:ln>
          <a:solidFill>
            <a:schemeClr val="accent6"/>
          </a:solidFill>
        </a:ln>
      </dgm:spPr>
      <dgm:t>
        <a:bodyPr/>
        <a:lstStyle/>
        <a:p>
          <a:r>
            <a:rPr lang="fr-FR" sz="2100" dirty="0" smtClean="0">
              <a:latin typeface="Helvetica" panose="020B0604020202020204" pitchFamily="34" charset="0"/>
              <a:cs typeface="Helvetica" panose="020B0604020202020204" pitchFamily="34" charset="0"/>
            </a:rPr>
            <a:t>Besoin</a:t>
          </a:r>
          <a:endParaRPr lang="fr-FR" sz="2100"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dgm:spPr>
        <a:ln>
          <a:solidFill>
            <a:schemeClr val="accent6"/>
          </a:solidFill>
        </a:ln>
      </dgm:spPr>
      <dgm:t>
        <a:bodyPr/>
        <a:lstStyle/>
        <a:p>
          <a:endParaRPr lang="fr-FR">
            <a:latin typeface="Helvetica" panose="020B0604020202020204" pitchFamily="34" charset="0"/>
            <a:cs typeface="Helvetica" panose="020B0604020202020204" pitchFamily="34" charset="0"/>
          </a:endParaRPr>
        </a:p>
      </dgm:t>
    </dgm:pt>
    <dgm:pt modelId="{EF747DD2-CF4B-463C-8CBE-F61CD9366D53}" type="sib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D29938DE-D66D-44EF-BD78-30A345CA1968}">
      <dgm:prSet custT="1"/>
      <dgm:spPr>
        <a:solidFill>
          <a:srgbClr val="F79646"/>
        </a:solidFill>
        <a:ln>
          <a:solidFill>
            <a:schemeClr val="accent6"/>
          </a:solidFill>
        </a:ln>
      </dgm:spPr>
      <dgm:t>
        <a:bodyPr/>
        <a:lstStyle/>
        <a:p>
          <a:r>
            <a:rPr lang="fr-FR" sz="2100" dirty="0" smtClean="0">
              <a:latin typeface="Helvetica" panose="020B0604020202020204" pitchFamily="34" charset="0"/>
              <a:cs typeface="Helvetica" panose="020B0604020202020204" pitchFamily="34" charset="0"/>
            </a:rPr>
            <a:t>Situation de consommation</a:t>
          </a:r>
          <a:endParaRPr lang="fr-FR" sz="2100" dirty="0">
            <a:latin typeface="Helvetica" panose="020B0604020202020204" pitchFamily="34" charset="0"/>
            <a:cs typeface="Helvetica" panose="020B0604020202020204" pitchFamily="34" charset="0"/>
          </a:endParaRPr>
        </a:p>
      </dgm:t>
    </dgm:pt>
    <dgm:pt modelId="{60551B88-97AD-4895-B4DD-BAE00F06E5F0}" type="parTrans" cxnId="{7AC1FF92-D663-41C7-A9D0-D4660F06D91D}">
      <dgm:prSet/>
      <dgm:spPr>
        <a:ln>
          <a:solidFill>
            <a:schemeClr val="accent6"/>
          </a:solidFill>
        </a:ln>
      </dgm:spPr>
      <dgm:t>
        <a:bodyPr/>
        <a:lstStyle/>
        <a:p>
          <a:endParaRPr lang="fr-FR">
            <a:latin typeface="Helvetica" panose="020B0604020202020204" pitchFamily="34" charset="0"/>
            <a:cs typeface="Helvetica" panose="020B0604020202020204" pitchFamily="34" charset="0"/>
          </a:endParaRPr>
        </a:p>
      </dgm:t>
    </dgm:pt>
    <dgm:pt modelId="{4F447524-A313-4178-994C-6DA10C050D7D}" type="sib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2D874A1A-E59C-4168-8718-31210706D69D}">
      <dgm:prSet custT="1"/>
      <dgm:spPr>
        <a:solidFill>
          <a:srgbClr val="F79646"/>
        </a:solidFill>
        <a:ln>
          <a:solidFill>
            <a:schemeClr val="accent6"/>
          </a:solidFill>
        </a:ln>
      </dgm:spPr>
      <dgm:t>
        <a:bodyPr/>
        <a:lstStyle/>
        <a:p>
          <a:r>
            <a:rPr lang="fr-FR" sz="2100" dirty="0" smtClean="0">
              <a:latin typeface="Helvetica" panose="020B0604020202020204" pitchFamily="34" charset="0"/>
              <a:cs typeface="Helvetica" panose="020B0604020202020204" pitchFamily="34" charset="0"/>
            </a:rPr>
            <a:t>Moment</a:t>
          </a:r>
          <a:endParaRPr lang="fr-FR" sz="2100" dirty="0">
            <a:latin typeface="Helvetica" panose="020B0604020202020204" pitchFamily="34" charset="0"/>
            <a:cs typeface="Helvetica" panose="020B0604020202020204" pitchFamily="34" charset="0"/>
          </a:endParaRPr>
        </a:p>
      </dgm:t>
    </dgm:pt>
    <dgm:pt modelId="{BBA6415B-A414-4DC4-847B-E73C40F785B3}" type="parTrans" cxnId="{E2E5F12F-D335-4A53-83AD-C39907A4C299}">
      <dgm:prSet/>
      <dgm:spPr>
        <a:ln>
          <a:solidFill>
            <a:schemeClr val="accent6"/>
          </a:solidFill>
        </a:ln>
      </dgm:spPr>
      <dgm:t>
        <a:bodyPr/>
        <a:lstStyle/>
        <a:p>
          <a:endParaRPr lang="fr-FR">
            <a:latin typeface="Helvetica" panose="020B0604020202020204" pitchFamily="34" charset="0"/>
            <a:cs typeface="Helvetica" panose="020B0604020202020204" pitchFamily="34" charset="0"/>
          </a:endParaRPr>
        </a:p>
      </dgm:t>
    </dgm:pt>
    <dgm:pt modelId="{A8C5B1E7-97C1-402A-B4DF-35C0A5ADE020}" type="sib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890C1608-5925-4C4D-8B4F-7AAE4C4D5817}">
      <dgm:prSet custT="1"/>
      <dgm:spPr>
        <a:solidFill>
          <a:srgbClr val="F79646"/>
        </a:solidFill>
        <a:ln>
          <a:solidFill>
            <a:schemeClr val="accent6"/>
          </a:solidFill>
        </a:ln>
      </dgm:spPr>
      <dgm:t>
        <a:bodyPr/>
        <a:lstStyle/>
        <a:p>
          <a:r>
            <a:rPr lang="fr-FR" sz="2100" dirty="0" smtClean="0">
              <a:latin typeface="Helvetica" panose="020B0604020202020204" pitchFamily="34" charset="0"/>
              <a:cs typeface="Helvetica" panose="020B0604020202020204" pitchFamily="34" charset="0"/>
            </a:rPr>
            <a:t>Univers</a:t>
          </a:r>
          <a:endParaRPr lang="fr-FR" sz="2100"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dgm:spPr>
        <a:ln>
          <a:solidFill>
            <a:schemeClr val="accent6"/>
          </a:solidFill>
        </a:ln>
      </dgm:spPr>
      <dgm:t>
        <a:bodyPr/>
        <a:lstStyle/>
        <a:p>
          <a:endParaRPr lang="fr-FR">
            <a:latin typeface="Helvetica" panose="020B0604020202020204" pitchFamily="34" charset="0"/>
            <a:cs typeface="Helvetica" panose="020B0604020202020204" pitchFamily="34" charset="0"/>
          </a:endParaRPr>
        </a:p>
      </dgm:t>
    </dgm:pt>
    <dgm:pt modelId="{7ED652C1-A8FE-46A5-BBE1-66071FFDE2F5}" type="sib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B08E6C83-21F4-42E7-B1D1-2159111DE625}" srcId="{429EB87E-162D-45B7-8D06-9E5056E824F9}" destId="{890C1608-5925-4C4D-8B4F-7AAE4C4D5817}" srcOrd="2" destOrd="0" parTransId="{5D938C5F-B2E7-41FE-9D83-E04DDD54DFBE}" sibTransId="{7ED652C1-A8FE-46A5-BBE1-66071FFDE2F5}"/>
    <dgm:cxn modelId="{9400DA9F-483E-43DA-B509-DA8545DB4C1A}" srcId="{429EB87E-162D-45B7-8D06-9E5056E824F9}" destId="{6040FE00-A8B1-4D20-A68D-A2207B145186}" srcOrd="0" destOrd="0" parTransId="{CC982EE5-D1BF-405E-AC50-53576228A78E}" sibTransId="{76F965DE-487E-46D6-90ED-4BC8872B7A0E}"/>
    <dgm:cxn modelId="{F8CE5AF2-8A6F-4F3A-9B98-020DA4B07229}" type="presOf" srcId="{60551B88-97AD-4895-B4DD-BAE00F06E5F0}" destId="{F022D705-F99C-47C7-B90D-D61B9C647B57}" srcOrd="0" destOrd="0" presId="urn:microsoft.com/office/officeart/2005/8/layout/hierarchy2"/>
    <dgm:cxn modelId="{A8DE415D-64E5-4616-A27C-8CF641735195}" type="presOf" srcId="{5FC0BF79-514F-4E65-803E-F2D9FA6B69E3}" destId="{6A068FB8-AB3C-480E-844B-3F917BD19E89}"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CE2F6469-AB8D-448F-B568-53BA4D29EFE3}" type="presOf" srcId="{6040FE00-A8B1-4D20-A68D-A2207B145186}" destId="{44E284A2-81B2-4564-A39C-655A91B1A81D}" srcOrd="0" destOrd="0" presId="urn:microsoft.com/office/officeart/2005/8/layout/hierarchy2"/>
    <dgm:cxn modelId="{7B28BCEB-1FBC-4EB0-B2EC-E3E16CF4AC12}" type="presOf" srcId="{BBA6415B-A414-4DC4-847B-E73C40F785B3}" destId="{6B7B068D-861A-4327-976D-241D406849A6}" srcOrd="1" destOrd="0" presId="urn:microsoft.com/office/officeart/2005/8/layout/hierarchy2"/>
    <dgm:cxn modelId="{780442E2-5481-46E5-BA5A-18C0A4854790}" type="presOf" srcId="{60551B88-97AD-4895-B4DD-BAE00F06E5F0}" destId="{367F6070-F7DC-430B-B070-E0A4BA0A13EA}" srcOrd="1" destOrd="0" presId="urn:microsoft.com/office/officeart/2005/8/layout/hierarchy2"/>
    <dgm:cxn modelId="{B7BE14C2-2D08-4DF5-BBC0-FEF5DAF63F2E}" type="presOf" srcId="{429EB87E-162D-45B7-8D06-9E5056E824F9}" destId="{AD973A86-8CF4-4537-BDF4-A3F65930A64E}" srcOrd="0" destOrd="0" presId="urn:microsoft.com/office/officeart/2005/8/layout/hierarchy2"/>
    <dgm:cxn modelId="{49F8215E-86A1-4F54-A066-D7F6CBEA01CB}" type="presOf" srcId="{DC7EE4F0-0C6C-4FE4-8C1E-41D1A329A255}" destId="{A82871DD-DB08-40B2-9887-770769403EEF}" srcOrd="0" destOrd="0" presId="urn:microsoft.com/office/officeart/2005/8/layout/hierarchy2"/>
    <dgm:cxn modelId="{C8293709-F2A0-45F9-AB08-3C12DDD9B5A5}" type="presOf" srcId="{BBA6415B-A414-4DC4-847B-E73C40F785B3}" destId="{81BE37C9-E1CF-4881-AC81-B47B28C87E15}" srcOrd="0" destOrd="0" presId="urn:microsoft.com/office/officeart/2005/8/layout/hierarchy2"/>
    <dgm:cxn modelId="{49A89EE0-324C-4BDF-8D12-621D2BBAC076}" type="presOf" srcId="{5D938C5F-B2E7-41FE-9D83-E04DDD54DFBE}" destId="{3E47B3AF-934C-460E-AD4A-75297AA35485}" srcOrd="1"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D0AE3748-D2E2-45D3-A3CA-7FC4ECBE336D}" type="presOf" srcId="{5D938C5F-B2E7-41FE-9D83-E04DDD54DFBE}" destId="{EF15A771-7815-43F8-AF79-D2BCFEE6DD0A}" srcOrd="0" destOrd="0" presId="urn:microsoft.com/office/officeart/2005/8/layout/hierarchy2"/>
    <dgm:cxn modelId="{0310176E-7085-4B1E-B3F9-4CBC81EC1D37}" type="presOf" srcId="{38EABAEC-9810-4693-9DA2-CE1B4B6CB8C5}" destId="{666D8BBA-1A43-4B4F-8FB9-910C4ACC776C}" srcOrd="0" destOrd="0" presId="urn:microsoft.com/office/officeart/2005/8/layout/hierarchy2"/>
    <dgm:cxn modelId="{DF09BDB9-0BB7-4F97-8BAD-ACB6D882368C}" type="presOf" srcId="{38EABAEC-9810-4693-9DA2-CE1B4B6CB8C5}" destId="{C62B9D99-0942-4BDB-95F0-CA8D24130D18}" srcOrd="1" destOrd="0" presId="urn:microsoft.com/office/officeart/2005/8/layout/hierarchy2"/>
    <dgm:cxn modelId="{3F2CE721-B72F-4B73-95CE-AFEFCCCFBB1E}" type="presOf" srcId="{D29938DE-D66D-44EF-BD78-30A345CA1968}" destId="{030D6EA8-531D-404E-A1D9-C21610220466}" srcOrd="0" destOrd="0" presId="urn:microsoft.com/office/officeart/2005/8/layout/hierarchy2"/>
    <dgm:cxn modelId="{DC8F691D-187A-467A-9ABD-9A969DD3FBAC}" type="presOf" srcId="{890C1608-5925-4C4D-8B4F-7AAE4C4D5817}" destId="{F1A5BE68-7648-4C98-A484-FDC1AAAEFDFC}" srcOrd="0" destOrd="0" presId="urn:microsoft.com/office/officeart/2005/8/layout/hierarchy2"/>
    <dgm:cxn modelId="{1E65F2F7-E607-47E6-A392-A9D68718C38F}" type="presOf" srcId="{CC982EE5-D1BF-405E-AC50-53576228A78E}" destId="{089AE103-B8D1-4C59-B411-332EBD3CE690}" srcOrd="0"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A6B4E11B-AE0A-4E3D-A023-C8E3F8792F72}" type="presOf" srcId="{CC982EE5-D1BF-405E-AC50-53576228A78E}" destId="{09EC32E9-2BD1-4B17-93E7-2C1FCFE06C59}" srcOrd="1" destOrd="0" presId="urn:microsoft.com/office/officeart/2005/8/layout/hierarchy2"/>
    <dgm:cxn modelId="{947D88A7-8F16-4A85-8569-B171F91EF01C}" type="presOf" srcId="{2D874A1A-E59C-4168-8718-31210706D69D}" destId="{052699CD-CE6D-40CE-8816-CE884F89D883}"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8D613C51-3BEE-47D4-B860-BC3189A804FB}" type="presParOf" srcId="{A82871DD-DB08-40B2-9887-770769403EEF}" destId="{851B7E79-5548-48F8-A6B7-6F07361E41B2}" srcOrd="0" destOrd="0" presId="urn:microsoft.com/office/officeart/2005/8/layout/hierarchy2"/>
    <dgm:cxn modelId="{56D5043E-F302-475A-B73D-69C9A1A10BA8}" type="presParOf" srcId="{851B7E79-5548-48F8-A6B7-6F07361E41B2}" destId="{AD973A86-8CF4-4537-BDF4-A3F65930A64E}" srcOrd="0" destOrd="0" presId="urn:microsoft.com/office/officeart/2005/8/layout/hierarchy2"/>
    <dgm:cxn modelId="{7F4C3219-5323-4298-A2D5-9C2FBD13DBDC}" type="presParOf" srcId="{851B7E79-5548-48F8-A6B7-6F07361E41B2}" destId="{7CF6DF9C-6211-4435-9132-59CF2A56BB20}" srcOrd="1" destOrd="0" presId="urn:microsoft.com/office/officeart/2005/8/layout/hierarchy2"/>
    <dgm:cxn modelId="{8857C7B7-A754-46B0-A691-7165BAD87328}" type="presParOf" srcId="{7CF6DF9C-6211-4435-9132-59CF2A56BB20}" destId="{089AE103-B8D1-4C59-B411-332EBD3CE690}" srcOrd="0" destOrd="0" presId="urn:microsoft.com/office/officeart/2005/8/layout/hierarchy2"/>
    <dgm:cxn modelId="{16424F38-19DD-498C-B9E4-2DCB3647928C}" type="presParOf" srcId="{089AE103-B8D1-4C59-B411-332EBD3CE690}" destId="{09EC32E9-2BD1-4B17-93E7-2C1FCFE06C59}" srcOrd="0" destOrd="0" presId="urn:microsoft.com/office/officeart/2005/8/layout/hierarchy2"/>
    <dgm:cxn modelId="{86AB1436-5211-4083-95EC-7C2F46F5FF3A}" type="presParOf" srcId="{7CF6DF9C-6211-4435-9132-59CF2A56BB20}" destId="{0BF4BA96-7BA4-48EB-BA67-73C88DAE0F6C}" srcOrd="1" destOrd="0" presId="urn:microsoft.com/office/officeart/2005/8/layout/hierarchy2"/>
    <dgm:cxn modelId="{A4A20F0F-CCCB-438C-9990-BE53A01C1A22}" type="presParOf" srcId="{0BF4BA96-7BA4-48EB-BA67-73C88DAE0F6C}" destId="{44E284A2-81B2-4564-A39C-655A91B1A81D}" srcOrd="0" destOrd="0" presId="urn:microsoft.com/office/officeart/2005/8/layout/hierarchy2"/>
    <dgm:cxn modelId="{9035B9F3-61CD-4EDD-92B1-1957748C527B}" type="presParOf" srcId="{0BF4BA96-7BA4-48EB-BA67-73C88DAE0F6C}" destId="{EBF75729-4007-4F7C-9171-A2899ACE12A1}" srcOrd="1" destOrd="0" presId="urn:microsoft.com/office/officeart/2005/8/layout/hierarchy2"/>
    <dgm:cxn modelId="{14F186C5-1A17-4227-85F0-5D274FD98055}" type="presParOf" srcId="{7CF6DF9C-6211-4435-9132-59CF2A56BB20}" destId="{666D8BBA-1A43-4B4F-8FB9-910C4ACC776C}" srcOrd="2" destOrd="0" presId="urn:microsoft.com/office/officeart/2005/8/layout/hierarchy2"/>
    <dgm:cxn modelId="{FC5419B1-C4C7-4D89-93C7-E71338376174}" type="presParOf" srcId="{666D8BBA-1A43-4B4F-8FB9-910C4ACC776C}" destId="{C62B9D99-0942-4BDB-95F0-CA8D24130D18}" srcOrd="0" destOrd="0" presId="urn:microsoft.com/office/officeart/2005/8/layout/hierarchy2"/>
    <dgm:cxn modelId="{00735C8B-C8AB-428F-B4FC-518E3DB9E834}" type="presParOf" srcId="{7CF6DF9C-6211-4435-9132-59CF2A56BB20}" destId="{64AE072D-DC34-4944-8FA1-04F628A52798}" srcOrd="3" destOrd="0" presId="urn:microsoft.com/office/officeart/2005/8/layout/hierarchy2"/>
    <dgm:cxn modelId="{2AF95E61-3E11-48AF-BD4B-FA917835608D}" type="presParOf" srcId="{64AE072D-DC34-4944-8FA1-04F628A52798}" destId="{6A068FB8-AB3C-480E-844B-3F917BD19E89}" srcOrd="0" destOrd="0" presId="urn:microsoft.com/office/officeart/2005/8/layout/hierarchy2"/>
    <dgm:cxn modelId="{7274F7B7-DCB5-4206-8ED1-B8B3FE24886F}" type="presParOf" srcId="{64AE072D-DC34-4944-8FA1-04F628A52798}" destId="{29E85010-A7B6-4BB9-9547-50708125C1DC}" srcOrd="1" destOrd="0" presId="urn:microsoft.com/office/officeart/2005/8/layout/hierarchy2"/>
    <dgm:cxn modelId="{2C6ADF5B-37EC-41AE-A0B6-2688C824D9A2}" type="presParOf" srcId="{7CF6DF9C-6211-4435-9132-59CF2A56BB20}" destId="{EF15A771-7815-43F8-AF79-D2BCFEE6DD0A}" srcOrd="4" destOrd="0" presId="urn:microsoft.com/office/officeart/2005/8/layout/hierarchy2"/>
    <dgm:cxn modelId="{3914328A-4B00-40E0-992A-E8BF2288EB87}" type="presParOf" srcId="{EF15A771-7815-43F8-AF79-D2BCFEE6DD0A}" destId="{3E47B3AF-934C-460E-AD4A-75297AA35485}" srcOrd="0" destOrd="0" presId="urn:microsoft.com/office/officeart/2005/8/layout/hierarchy2"/>
    <dgm:cxn modelId="{0FD57474-2B1E-47D4-80C5-40C7E62B547D}" type="presParOf" srcId="{7CF6DF9C-6211-4435-9132-59CF2A56BB20}" destId="{534F6B9F-3E0C-4109-B280-9995DBB49EAC}" srcOrd="5" destOrd="0" presId="urn:microsoft.com/office/officeart/2005/8/layout/hierarchy2"/>
    <dgm:cxn modelId="{01BBD14C-325B-437B-81AF-E24594B37207}" type="presParOf" srcId="{534F6B9F-3E0C-4109-B280-9995DBB49EAC}" destId="{F1A5BE68-7648-4C98-A484-FDC1AAAEFDFC}" srcOrd="0" destOrd="0" presId="urn:microsoft.com/office/officeart/2005/8/layout/hierarchy2"/>
    <dgm:cxn modelId="{D8C7EC22-AAFD-426A-8C17-260DE64DA306}" type="presParOf" srcId="{534F6B9F-3E0C-4109-B280-9995DBB49EAC}" destId="{A3C9FFF0-73B7-4B1C-869C-C0AE3C362881}" srcOrd="1" destOrd="0" presId="urn:microsoft.com/office/officeart/2005/8/layout/hierarchy2"/>
    <dgm:cxn modelId="{FD2CE852-6113-4587-BC7F-5C45A6C1A881}" type="presParOf" srcId="{7CF6DF9C-6211-4435-9132-59CF2A56BB20}" destId="{81BE37C9-E1CF-4881-AC81-B47B28C87E15}" srcOrd="6" destOrd="0" presId="urn:microsoft.com/office/officeart/2005/8/layout/hierarchy2"/>
    <dgm:cxn modelId="{4F03F0A7-9984-4039-8D07-EFCA331710D3}" type="presParOf" srcId="{81BE37C9-E1CF-4881-AC81-B47B28C87E15}" destId="{6B7B068D-861A-4327-976D-241D406849A6}" srcOrd="0" destOrd="0" presId="urn:microsoft.com/office/officeart/2005/8/layout/hierarchy2"/>
    <dgm:cxn modelId="{F99F87C1-E810-4946-AE4A-538016C76B0E}" type="presParOf" srcId="{7CF6DF9C-6211-4435-9132-59CF2A56BB20}" destId="{6EEC42C9-0240-4602-874F-9AFCBCEF6235}" srcOrd="7" destOrd="0" presId="urn:microsoft.com/office/officeart/2005/8/layout/hierarchy2"/>
    <dgm:cxn modelId="{AEAE1408-E0DD-4BAC-A229-603703E8DCE7}" type="presParOf" srcId="{6EEC42C9-0240-4602-874F-9AFCBCEF6235}" destId="{052699CD-CE6D-40CE-8816-CE884F89D883}" srcOrd="0" destOrd="0" presId="urn:microsoft.com/office/officeart/2005/8/layout/hierarchy2"/>
    <dgm:cxn modelId="{CF65C125-1272-44B0-9D3B-DBDB28D18AE0}" type="presParOf" srcId="{6EEC42C9-0240-4602-874F-9AFCBCEF6235}" destId="{F40DD7BA-4FE2-43F2-B054-C2693E57645A}" srcOrd="1" destOrd="0" presId="urn:microsoft.com/office/officeart/2005/8/layout/hierarchy2"/>
    <dgm:cxn modelId="{6FE34B46-9290-4478-B347-412A17F900B5}" type="presParOf" srcId="{7CF6DF9C-6211-4435-9132-59CF2A56BB20}" destId="{F022D705-F99C-47C7-B90D-D61B9C647B57}" srcOrd="8" destOrd="0" presId="urn:microsoft.com/office/officeart/2005/8/layout/hierarchy2"/>
    <dgm:cxn modelId="{E2081062-AFED-473F-98D5-1FE84233F4BB}" type="presParOf" srcId="{F022D705-F99C-47C7-B90D-D61B9C647B57}" destId="{367F6070-F7DC-430B-B070-E0A4BA0A13EA}" srcOrd="0" destOrd="0" presId="urn:microsoft.com/office/officeart/2005/8/layout/hierarchy2"/>
    <dgm:cxn modelId="{272A21F3-7C86-4ED8-97E1-D65B58CB4B4B}" type="presParOf" srcId="{7CF6DF9C-6211-4435-9132-59CF2A56BB20}" destId="{34D1385E-7FA4-4A5A-9608-FEF5AF831A55}" srcOrd="9" destOrd="0" presId="urn:microsoft.com/office/officeart/2005/8/layout/hierarchy2"/>
    <dgm:cxn modelId="{315618FC-5FE2-49A0-9D51-00865D860AF7}" type="presParOf" srcId="{34D1385E-7FA4-4A5A-9608-FEF5AF831A55}" destId="{030D6EA8-531D-404E-A1D9-C21610220466}" srcOrd="0" destOrd="0" presId="urn:microsoft.com/office/officeart/2005/8/layout/hierarchy2"/>
    <dgm:cxn modelId="{1AC7D2BA-7F64-434F-8ACF-FB7620B47A85}"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fr-FR"/>
        </a:p>
      </dgm:t>
    </dgm:pt>
    <dgm:pt modelId="{429EB87E-162D-45B7-8D06-9E5056E824F9}">
      <dgm:prSet phldrT="[Texte]" custT="1"/>
      <dgm:spPr>
        <a:solidFill>
          <a:srgbClr val="33CC33"/>
        </a:solidFill>
        <a:ln>
          <a:solidFill>
            <a:srgbClr val="00B050"/>
          </a:solidFill>
        </a:ln>
      </dgm:spPr>
      <dgm:t>
        <a:bodyPr/>
        <a:lstStyle/>
        <a:p>
          <a:r>
            <a:rPr lang="fr-FR" sz="4400" b="1" u="sng" dirty="0" smtClean="0">
              <a:latin typeface="Helvetica" panose="020B0604020202020204" pitchFamily="34" charset="0"/>
              <a:cs typeface="Helvetica" panose="020B0604020202020204" pitchFamily="34" charset="0"/>
            </a:rPr>
            <a:t>SENSORIEL</a:t>
          </a:r>
          <a:endParaRPr lang="fr-FR" sz="4400" b="1" u="sng" dirty="0">
            <a:latin typeface="Helvetica" panose="020B0604020202020204" pitchFamily="34" charset="0"/>
            <a:cs typeface="Helvetica" panose="020B0604020202020204" pitchFamily="34" charset="0"/>
          </a:endParaRPr>
        </a:p>
      </dgm:t>
    </dgm:pt>
    <dgm:pt modelId="{7248D02E-F6C4-4426-ABB0-0240E19CB9DC}" type="par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46464911-8D11-484F-A97D-3A07A9904F25}" type="sib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6040FE00-A8B1-4D20-A68D-A2207B145186}">
      <dgm:prSet phldrT="[Texte]" custT="1"/>
      <dgm:spPr>
        <a:solidFill>
          <a:srgbClr val="33CC33"/>
        </a:solidFill>
        <a:ln>
          <a:solidFill>
            <a:srgbClr val="00B050"/>
          </a:solidFill>
        </a:ln>
      </dgm:spPr>
      <dgm:t>
        <a:bodyPr/>
        <a:lstStyle/>
        <a:p>
          <a:r>
            <a:rPr lang="fr-FR" sz="2100" dirty="0" smtClean="0">
              <a:latin typeface="Helvetica" panose="020B0604020202020204" pitchFamily="34" charset="0"/>
              <a:cs typeface="Helvetica" panose="020B0604020202020204" pitchFamily="34" charset="0"/>
            </a:rPr>
            <a:t>Visuel, couleurs, formes, logo</a:t>
          </a:r>
          <a:endParaRPr lang="fr-FR" sz="2100"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dgm:spPr>
        <a:ln>
          <a:solidFill>
            <a:srgbClr val="00B050"/>
          </a:solidFill>
        </a:ln>
      </dgm:spPr>
      <dgm:t>
        <a:bodyPr/>
        <a:lstStyle/>
        <a:p>
          <a:endParaRPr lang="fr-FR">
            <a:latin typeface="Helvetica" panose="020B0604020202020204" pitchFamily="34" charset="0"/>
            <a:cs typeface="Helvetica" panose="020B0604020202020204" pitchFamily="34" charset="0"/>
          </a:endParaRPr>
        </a:p>
      </dgm:t>
    </dgm:pt>
    <dgm:pt modelId="{76F965DE-487E-46D6-90ED-4BC8872B7A0E}" type="sib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5FC0BF79-514F-4E65-803E-F2D9FA6B69E3}">
      <dgm:prSet phldrT="[Texte]" custT="1"/>
      <dgm:spPr>
        <a:solidFill>
          <a:srgbClr val="33CC33"/>
        </a:solidFill>
        <a:ln>
          <a:solidFill>
            <a:srgbClr val="00B050"/>
          </a:solidFill>
        </a:ln>
      </dgm:spPr>
      <dgm:t>
        <a:bodyPr/>
        <a:lstStyle/>
        <a:p>
          <a:r>
            <a:rPr lang="fr-FR" sz="2100" dirty="0" smtClean="0">
              <a:latin typeface="Helvetica" panose="020B0604020202020204" pitchFamily="34" charset="0"/>
              <a:cs typeface="Helvetica" panose="020B0604020202020204" pitchFamily="34" charset="0"/>
            </a:rPr>
            <a:t>Bruit, son, musique </a:t>
          </a:r>
          <a:endParaRPr lang="fr-FR" sz="2100"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dgm:spPr>
        <a:ln>
          <a:solidFill>
            <a:srgbClr val="00B050"/>
          </a:solidFill>
        </a:ln>
      </dgm:spPr>
      <dgm:t>
        <a:bodyPr/>
        <a:lstStyle/>
        <a:p>
          <a:endParaRPr lang="fr-FR">
            <a:latin typeface="Helvetica" panose="020B0604020202020204" pitchFamily="34" charset="0"/>
            <a:cs typeface="Helvetica" panose="020B0604020202020204" pitchFamily="34" charset="0"/>
          </a:endParaRPr>
        </a:p>
      </dgm:t>
    </dgm:pt>
    <dgm:pt modelId="{EF747DD2-CF4B-463C-8CBE-F61CD9366D53}" type="sib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D29938DE-D66D-44EF-BD78-30A345CA1968}">
      <dgm:prSet custT="1"/>
      <dgm:spPr>
        <a:solidFill>
          <a:srgbClr val="33CC33"/>
        </a:solidFill>
        <a:ln>
          <a:solidFill>
            <a:srgbClr val="00B050"/>
          </a:solidFill>
        </a:ln>
      </dgm:spPr>
      <dgm:t>
        <a:bodyPr/>
        <a:lstStyle/>
        <a:p>
          <a:r>
            <a:rPr lang="fr-FR" sz="2100" dirty="0" smtClean="0">
              <a:latin typeface="Helvetica" panose="020B0604020202020204" pitchFamily="34" charset="0"/>
              <a:cs typeface="Helvetica" panose="020B0604020202020204" pitchFamily="34" charset="0"/>
            </a:rPr>
            <a:t>Goûts, saveurs, arômes</a:t>
          </a:r>
          <a:endParaRPr lang="fr-FR" sz="2100" dirty="0">
            <a:latin typeface="Helvetica" panose="020B0604020202020204" pitchFamily="34" charset="0"/>
            <a:cs typeface="Helvetica" panose="020B0604020202020204" pitchFamily="34" charset="0"/>
          </a:endParaRPr>
        </a:p>
      </dgm:t>
    </dgm:pt>
    <dgm:pt modelId="{60551B88-97AD-4895-B4DD-BAE00F06E5F0}" type="parTrans" cxnId="{7AC1FF92-D663-41C7-A9D0-D4660F06D91D}">
      <dgm:prSet/>
      <dgm:spPr>
        <a:ln>
          <a:solidFill>
            <a:srgbClr val="00B050"/>
          </a:solidFill>
        </a:ln>
      </dgm:spPr>
      <dgm:t>
        <a:bodyPr/>
        <a:lstStyle/>
        <a:p>
          <a:endParaRPr lang="fr-FR">
            <a:latin typeface="Helvetica" panose="020B0604020202020204" pitchFamily="34" charset="0"/>
            <a:cs typeface="Helvetica" panose="020B0604020202020204" pitchFamily="34" charset="0"/>
          </a:endParaRPr>
        </a:p>
      </dgm:t>
    </dgm:pt>
    <dgm:pt modelId="{4F447524-A313-4178-994C-6DA10C050D7D}" type="sib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2D874A1A-E59C-4168-8718-31210706D69D}">
      <dgm:prSet custT="1"/>
      <dgm:spPr>
        <a:solidFill>
          <a:srgbClr val="33CC33"/>
        </a:solidFill>
        <a:ln>
          <a:solidFill>
            <a:srgbClr val="00B050"/>
          </a:solidFill>
        </a:ln>
      </dgm:spPr>
      <dgm:t>
        <a:bodyPr/>
        <a:lstStyle/>
        <a:p>
          <a:r>
            <a:rPr lang="fr-FR" sz="2100" dirty="0" smtClean="0">
              <a:latin typeface="Helvetica" panose="020B0604020202020204" pitchFamily="34" charset="0"/>
              <a:cs typeface="Helvetica" panose="020B0604020202020204" pitchFamily="34" charset="0"/>
            </a:rPr>
            <a:t>Odeur, parfum</a:t>
          </a:r>
          <a:endParaRPr lang="fr-FR" sz="2100" dirty="0">
            <a:latin typeface="Helvetica" panose="020B0604020202020204" pitchFamily="34" charset="0"/>
            <a:cs typeface="Helvetica" panose="020B0604020202020204" pitchFamily="34" charset="0"/>
          </a:endParaRPr>
        </a:p>
      </dgm:t>
    </dgm:pt>
    <dgm:pt modelId="{BBA6415B-A414-4DC4-847B-E73C40F785B3}" type="parTrans" cxnId="{E2E5F12F-D335-4A53-83AD-C39907A4C299}">
      <dgm:prSet/>
      <dgm:spPr>
        <a:ln>
          <a:solidFill>
            <a:srgbClr val="00B050"/>
          </a:solidFill>
        </a:ln>
      </dgm:spPr>
      <dgm:t>
        <a:bodyPr/>
        <a:lstStyle/>
        <a:p>
          <a:endParaRPr lang="fr-FR">
            <a:latin typeface="Helvetica" panose="020B0604020202020204" pitchFamily="34" charset="0"/>
            <a:cs typeface="Helvetica" panose="020B0604020202020204" pitchFamily="34" charset="0"/>
          </a:endParaRPr>
        </a:p>
      </dgm:t>
    </dgm:pt>
    <dgm:pt modelId="{A8C5B1E7-97C1-402A-B4DF-35C0A5ADE020}" type="sib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890C1608-5925-4C4D-8B4F-7AAE4C4D5817}">
      <dgm:prSet custT="1"/>
      <dgm:spPr>
        <a:solidFill>
          <a:srgbClr val="33CC33"/>
        </a:solidFill>
        <a:ln>
          <a:solidFill>
            <a:srgbClr val="00B050"/>
          </a:solidFill>
        </a:ln>
      </dgm:spPr>
      <dgm:t>
        <a:bodyPr/>
        <a:lstStyle/>
        <a:p>
          <a:r>
            <a:rPr lang="fr-FR" sz="2100" dirty="0" smtClean="0">
              <a:latin typeface="Helvetica" panose="020B0604020202020204" pitchFamily="34" charset="0"/>
              <a:cs typeface="Helvetica" panose="020B0604020202020204" pitchFamily="34" charset="0"/>
            </a:rPr>
            <a:t>Texture &amp; toucher</a:t>
          </a:r>
          <a:endParaRPr lang="fr-FR" sz="2100"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dgm:spPr>
        <a:ln>
          <a:solidFill>
            <a:srgbClr val="00B050"/>
          </a:solidFill>
        </a:ln>
      </dgm:spPr>
      <dgm:t>
        <a:bodyPr/>
        <a:lstStyle/>
        <a:p>
          <a:endParaRPr lang="fr-FR">
            <a:latin typeface="Helvetica" panose="020B0604020202020204" pitchFamily="34" charset="0"/>
            <a:cs typeface="Helvetica" panose="020B0604020202020204" pitchFamily="34" charset="0"/>
          </a:endParaRPr>
        </a:p>
      </dgm:t>
    </dgm:pt>
    <dgm:pt modelId="{7ED652C1-A8FE-46A5-BBE1-66071FFDE2F5}" type="sib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B08E6C83-21F4-42E7-B1D1-2159111DE625}" srcId="{429EB87E-162D-45B7-8D06-9E5056E824F9}" destId="{890C1608-5925-4C4D-8B4F-7AAE4C4D5817}" srcOrd="2" destOrd="0" parTransId="{5D938C5F-B2E7-41FE-9D83-E04DDD54DFBE}" sibTransId="{7ED652C1-A8FE-46A5-BBE1-66071FFDE2F5}"/>
    <dgm:cxn modelId="{7CDB974A-4377-40B5-86BA-8A37C569A2BC}" type="presOf" srcId="{CC982EE5-D1BF-405E-AC50-53576228A78E}" destId="{089AE103-B8D1-4C59-B411-332EBD3CE690}" srcOrd="0" destOrd="0" presId="urn:microsoft.com/office/officeart/2005/8/layout/hierarchy2"/>
    <dgm:cxn modelId="{18F5A6B5-2BFC-46A8-8B8C-510103FFB11F}" type="presOf" srcId="{D29938DE-D66D-44EF-BD78-30A345CA1968}" destId="{030D6EA8-531D-404E-A1D9-C21610220466}"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A3B65B57-1234-4CB8-A1F4-AA05A6664D8F}" type="presOf" srcId="{38EABAEC-9810-4693-9DA2-CE1B4B6CB8C5}" destId="{666D8BBA-1A43-4B4F-8FB9-910C4ACC776C}" srcOrd="0" destOrd="0" presId="urn:microsoft.com/office/officeart/2005/8/layout/hierarchy2"/>
    <dgm:cxn modelId="{E912BA68-545D-41E1-8E97-4A8CD2A6E0B0}" type="presOf" srcId="{5FC0BF79-514F-4E65-803E-F2D9FA6B69E3}" destId="{6A068FB8-AB3C-480E-844B-3F917BD19E89}"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043A32A8-B1FF-4D7F-90DC-406C23E434AF}" type="presOf" srcId="{60551B88-97AD-4895-B4DD-BAE00F06E5F0}" destId="{F022D705-F99C-47C7-B90D-D61B9C647B57}" srcOrd="0" destOrd="0" presId="urn:microsoft.com/office/officeart/2005/8/layout/hierarchy2"/>
    <dgm:cxn modelId="{8617096C-8BC1-46AA-BC0F-1FA6D0498B9A}" type="presOf" srcId="{BBA6415B-A414-4DC4-847B-E73C40F785B3}" destId="{6B7B068D-861A-4327-976D-241D406849A6}" srcOrd="1" destOrd="0" presId="urn:microsoft.com/office/officeart/2005/8/layout/hierarchy2"/>
    <dgm:cxn modelId="{1399B420-8C25-4E62-9AED-481066FD7D53}" type="presOf" srcId="{429EB87E-162D-45B7-8D06-9E5056E824F9}" destId="{AD973A86-8CF4-4537-BDF4-A3F65930A64E}" srcOrd="0" destOrd="0" presId="urn:microsoft.com/office/officeart/2005/8/layout/hierarchy2"/>
    <dgm:cxn modelId="{84F77941-BB4D-4D6A-A4E7-E782E478BBCE}" type="presOf" srcId="{60551B88-97AD-4895-B4DD-BAE00F06E5F0}" destId="{367F6070-F7DC-430B-B070-E0A4BA0A13EA}" srcOrd="1"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21091D31-54AE-4CF7-AFE4-AB49D054E444}" type="presOf" srcId="{CC982EE5-D1BF-405E-AC50-53576228A78E}" destId="{09EC32E9-2BD1-4B17-93E7-2C1FCFE06C59}" srcOrd="1" destOrd="0" presId="urn:microsoft.com/office/officeart/2005/8/layout/hierarchy2"/>
    <dgm:cxn modelId="{BDFE5B63-FC57-4F09-A4A1-274EF6ED141A}" type="presOf" srcId="{5D938C5F-B2E7-41FE-9D83-E04DDD54DFBE}" destId="{3E47B3AF-934C-460E-AD4A-75297AA35485}" srcOrd="1" destOrd="0" presId="urn:microsoft.com/office/officeart/2005/8/layout/hierarchy2"/>
    <dgm:cxn modelId="{5122089C-7555-480A-9913-426B66F733D8}" type="presOf" srcId="{38EABAEC-9810-4693-9DA2-CE1B4B6CB8C5}" destId="{C62B9D99-0942-4BDB-95F0-CA8D24130D18}" srcOrd="1" destOrd="0" presId="urn:microsoft.com/office/officeart/2005/8/layout/hierarchy2"/>
    <dgm:cxn modelId="{14391C4B-4D53-4BB1-829E-EDE41CA33D53}" type="presOf" srcId="{DC7EE4F0-0C6C-4FE4-8C1E-41D1A329A255}" destId="{A82871DD-DB08-40B2-9887-770769403EEF}" srcOrd="0" destOrd="0" presId="urn:microsoft.com/office/officeart/2005/8/layout/hierarchy2"/>
    <dgm:cxn modelId="{2E44A13B-3B49-44C4-B58C-30B81A3B00C4}" type="presOf" srcId="{2D874A1A-E59C-4168-8718-31210706D69D}" destId="{052699CD-CE6D-40CE-8816-CE884F89D883}" srcOrd="0" destOrd="0" presId="urn:microsoft.com/office/officeart/2005/8/layout/hierarchy2"/>
    <dgm:cxn modelId="{6CE7EF92-66AE-4F93-BB24-20394691457A}" type="presOf" srcId="{BBA6415B-A414-4DC4-847B-E73C40F785B3}" destId="{81BE37C9-E1CF-4881-AC81-B47B28C87E15}" srcOrd="0"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A08D6666-21C4-4859-B135-DE03B71576E9}" type="presOf" srcId="{6040FE00-A8B1-4D20-A68D-A2207B145186}" destId="{44E284A2-81B2-4564-A39C-655A91B1A81D}" srcOrd="0" destOrd="0" presId="urn:microsoft.com/office/officeart/2005/8/layout/hierarchy2"/>
    <dgm:cxn modelId="{A06369AB-6F56-4D61-915C-257715A81D67}" type="presOf" srcId="{890C1608-5925-4C4D-8B4F-7AAE4C4D5817}" destId="{F1A5BE68-7648-4C98-A484-FDC1AAAEFDFC}"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2EA67BCC-B12D-4C18-86B4-6041943D8B51}" type="presOf" srcId="{5D938C5F-B2E7-41FE-9D83-E04DDD54DFBE}" destId="{EF15A771-7815-43F8-AF79-D2BCFEE6DD0A}" srcOrd="0" destOrd="0" presId="urn:microsoft.com/office/officeart/2005/8/layout/hierarchy2"/>
    <dgm:cxn modelId="{CEEFDFD4-A524-4FAA-9FFF-7DCF1F7791D0}" type="presParOf" srcId="{A82871DD-DB08-40B2-9887-770769403EEF}" destId="{851B7E79-5548-48F8-A6B7-6F07361E41B2}" srcOrd="0" destOrd="0" presId="urn:microsoft.com/office/officeart/2005/8/layout/hierarchy2"/>
    <dgm:cxn modelId="{85007064-3E46-4445-886C-F045F4D880B4}" type="presParOf" srcId="{851B7E79-5548-48F8-A6B7-6F07361E41B2}" destId="{AD973A86-8CF4-4537-BDF4-A3F65930A64E}" srcOrd="0" destOrd="0" presId="urn:microsoft.com/office/officeart/2005/8/layout/hierarchy2"/>
    <dgm:cxn modelId="{7FADC785-4FC5-43A5-88EE-E9EA1AF4FB0C}" type="presParOf" srcId="{851B7E79-5548-48F8-A6B7-6F07361E41B2}" destId="{7CF6DF9C-6211-4435-9132-59CF2A56BB20}" srcOrd="1" destOrd="0" presId="urn:microsoft.com/office/officeart/2005/8/layout/hierarchy2"/>
    <dgm:cxn modelId="{CF723B4A-EEEC-4190-BF28-AAD6EA1F0823}" type="presParOf" srcId="{7CF6DF9C-6211-4435-9132-59CF2A56BB20}" destId="{089AE103-B8D1-4C59-B411-332EBD3CE690}" srcOrd="0" destOrd="0" presId="urn:microsoft.com/office/officeart/2005/8/layout/hierarchy2"/>
    <dgm:cxn modelId="{60B6A795-FE8E-4C9B-AFD0-B5881F0F2FA2}" type="presParOf" srcId="{089AE103-B8D1-4C59-B411-332EBD3CE690}" destId="{09EC32E9-2BD1-4B17-93E7-2C1FCFE06C59}" srcOrd="0" destOrd="0" presId="urn:microsoft.com/office/officeart/2005/8/layout/hierarchy2"/>
    <dgm:cxn modelId="{4D5959BE-5934-46C5-8C98-16C1F9FD70A3}" type="presParOf" srcId="{7CF6DF9C-6211-4435-9132-59CF2A56BB20}" destId="{0BF4BA96-7BA4-48EB-BA67-73C88DAE0F6C}" srcOrd="1" destOrd="0" presId="urn:microsoft.com/office/officeart/2005/8/layout/hierarchy2"/>
    <dgm:cxn modelId="{EFB70A8E-B085-4FDA-B3E0-44DD3CAA0F21}" type="presParOf" srcId="{0BF4BA96-7BA4-48EB-BA67-73C88DAE0F6C}" destId="{44E284A2-81B2-4564-A39C-655A91B1A81D}" srcOrd="0" destOrd="0" presId="urn:microsoft.com/office/officeart/2005/8/layout/hierarchy2"/>
    <dgm:cxn modelId="{82A5FF16-B2A9-43E8-8BD0-064B77FF9382}" type="presParOf" srcId="{0BF4BA96-7BA4-48EB-BA67-73C88DAE0F6C}" destId="{EBF75729-4007-4F7C-9171-A2899ACE12A1}" srcOrd="1" destOrd="0" presId="urn:microsoft.com/office/officeart/2005/8/layout/hierarchy2"/>
    <dgm:cxn modelId="{AF398B84-BBF7-49F3-8E3C-F2A207788AD2}" type="presParOf" srcId="{7CF6DF9C-6211-4435-9132-59CF2A56BB20}" destId="{666D8BBA-1A43-4B4F-8FB9-910C4ACC776C}" srcOrd="2" destOrd="0" presId="urn:microsoft.com/office/officeart/2005/8/layout/hierarchy2"/>
    <dgm:cxn modelId="{98C1BE15-B6FA-473C-8E04-D31F1C6ABB1F}" type="presParOf" srcId="{666D8BBA-1A43-4B4F-8FB9-910C4ACC776C}" destId="{C62B9D99-0942-4BDB-95F0-CA8D24130D18}" srcOrd="0" destOrd="0" presId="urn:microsoft.com/office/officeart/2005/8/layout/hierarchy2"/>
    <dgm:cxn modelId="{0DF14384-3429-4059-A291-8F8A3998095D}" type="presParOf" srcId="{7CF6DF9C-6211-4435-9132-59CF2A56BB20}" destId="{64AE072D-DC34-4944-8FA1-04F628A52798}" srcOrd="3" destOrd="0" presId="urn:microsoft.com/office/officeart/2005/8/layout/hierarchy2"/>
    <dgm:cxn modelId="{5C64A6FE-D7E9-4F61-A354-0AEC5866DCDA}" type="presParOf" srcId="{64AE072D-DC34-4944-8FA1-04F628A52798}" destId="{6A068FB8-AB3C-480E-844B-3F917BD19E89}" srcOrd="0" destOrd="0" presId="urn:microsoft.com/office/officeart/2005/8/layout/hierarchy2"/>
    <dgm:cxn modelId="{483E4B22-804F-4645-9C79-758BE6D00D94}" type="presParOf" srcId="{64AE072D-DC34-4944-8FA1-04F628A52798}" destId="{29E85010-A7B6-4BB9-9547-50708125C1DC}" srcOrd="1" destOrd="0" presId="urn:microsoft.com/office/officeart/2005/8/layout/hierarchy2"/>
    <dgm:cxn modelId="{81ACFD2E-1D56-4859-A747-20529F7CC831}" type="presParOf" srcId="{7CF6DF9C-6211-4435-9132-59CF2A56BB20}" destId="{EF15A771-7815-43F8-AF79-D2BCFEE6DD0A}" srcOrd="4" destOrd="0" presId="urn:microsoft.com/office/officeart/2005/8/layout/hierarchy2"/>
    <dgm:cxn modelId="{658435F8-563A-4CCE-80C9-319C2EF66413}" type="presParOf" srcId="{EF15A771-7815-43F8-AF79-D2BCFEE6DD0A}" destId="{3E47B3AF-934C-460E-AD4A-75297AA35485}" srcOrd="0" destOrd="0" presId="urn:microsoft.com/office/officeart/2005/8/layout/hierarchy2"/>
    <dgm:cxn modelId="{F1103D1B-3F62-47A3-97AE-975566BB01B1}" type="presParOf" srcId="{7CF6DF9C-6211-4435-9132-59CF2A56BB20}" destId="{534F6B9F-3E0C-4109-B280-9995DBB49EAC}" srcOrd="5" destOrd="0" presId="urn:microsoft.com/office/officeart/2005/8/layout/hierarchy2"/>
    <dgm:cxn modelId="{359B6ED7-5115-49D0-910E-8BCD333B53AA}" type="presParOf" srcId="{534F6B9F-3E0C-4109-B280-9995DBB49EAC}" destId="{F1A5BE68-7648-4C98-A484-FDC1AAAEFDFC}" srcOrd="0" destOrd="0" presId="urn:microsoft.com/office/officeart/2005/8/layout/hierarchy2"/>
    <dgm:cxn modelId="{64F8632E-70E1-4066-9275-00739E6DFF28}" type="presParOf" srcId="{534F6B9F-3E0C-4109-B280-9995DBB49EAC}" destId="{A3C9FFF0-73B7-4B1C-869C-C0AE3C362881}" srcOrd="1" destOrd="0" presId="urn:microsoft.com/office/officeart/2005/8/layout/hierarchy2"/>
    <dgm:cxn modelId="{85ECEBF5-B470-4B4F-8137-D057C53C31F8}" type="presParOf" srcId="{7CF6DF9C-6211-4435-9132-59CF2A56BB20}" destId="{81BE37C9-E1CF-4881-AC81-B47B28C87E15}" srcOrd="6" destOrd="0" presId="urn:microsoft.com/office/officeart/2005/8/layout/hierarchy2"/>
    <dgm:cxn modelId="{465F9638-17D0-4886-AD0C-4B3F7DA5E846}" type="presParOf" srcId="{81BE37C9-E1CF-4881-AC81-B47B28C87E15}" destId="{6B7B068D-861A-4327-976D-241D406849A6}" srcOrd="0" destOrd="0" presId="urn:microsoft.com/office/officeart/2005/8/layout/hierarchy2"/>
    <dgm:cxn modelId="{2624EF43-D9D9-4AD4-A011-19F6D04D70B5}" type="presParOf" srcId="{7CF6DF9C-6211-4435-9132-59CF2A56BB20}" destId="{6EEC42C9-0240-4602-874F-9AFCBCEF6235}" srcOrd="7" destOrd="0" presId="urn:microsoft.com/office/officeart/2005/8/layout/hierarchy2"/>
    <dgm:cxn modelId="{891AC8D5-3240-4457-89CD-40284B851C34}" type="presParOf" srcId="{6EEC42C9-0240-4602-874F-9AFCBCEF6235}" destId="{052699CD-CE6D-40CE-8816-CE884F89D883}" srcOrd="0" destOrd="0" presId="urn:microsoft.com/office/officeart/2005/8/layout/hierarchy2"/>
    <dgm:cxn modelId="{1534F405-688F-4554-889D-3F7B7306D846}" type="presParOf" srcId="{6EEC42C9-0240-4602-874F-9AFCBCEF6235}" destId="{F40DD7BA-4FE2-43F2-B054-C2693E57645A}" srcOrd="1" destOrd="0" presId="urn:microsoft.com/office/officeart/2005/8/layout/hierarchy2"/>
    <dgm:cxn modelId="{4A6FE9AF-42CF-4208-A180-C5C64E702F94}" type="presParOf" srcId="{7CF6DF9C-6211-4435-9132-59CF2A56BB20}" destId="{F022D705-F99C-47C7-B90D-D61B9C647B57}" srcOrd="8" destOrd="0" presId="urn:microsoft.com/office/officeart/2005/8/layout/hierarchy2"/>
    <dgm:cxn modelId="{7ED28680-1064-492A-B18F-499B1F815BC8}" type="presParOf" srcId="{F022D705-F99C-47C7-B90D-D61B9C647B57}" destId="{367F6070-F7DC-430B-B070-E0A4BA0A13EA}" srcOrd="0" destOrd="0" presId="urn:microsoft.com/office/officeart/2005/8/layout/hierarchy2"/>
    <dgm:cxn modelId="{DA162A80-0BBE-44EF-B41D-DF7C77F76C4D}" type="presParOf" srcId="{7CF6DF9C-6211-4435-9132-59CF2A56BB20}" destId="{34D1385E-7FA4-4A5A-9608-FEF5AF831A55}" srcOrd="9" destOrd="0" presId="urn:microsoft.com/office/officeart/2005/8/layout/hierarchy2"/>
    <dgm:cxn modelId="{4F680C6C-4864-4FAB-A2F3-AFA7A551D0F3}" type="presParOf" srcId="{34D1385E-7FA4-4A5A-9608-FEF5AF831A55}" destId="{030D6EA8-531D-404E-A1D9-C21610220466}" srcOrd="0" destOrd="0" presId="urn:microsoft.com/office/officeart/2005/8/layout/hierarchy2"/>
    <dgm:cxn modelId="{6F0B640D-854F-4DBD-8481-236FF49A353D}"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fr-FR"/>
        </a:p>
      </dgm:t>
    </dgm:pt>
    <dgm:pt modelId="{429EB87E-162D-45B7-8D06-9E5056E824F9}">
      <dgm:prSet phldrT="[Texte]" custT="1"/>
      <dgm:spPr>
        <a:solidFill>
          <a:srgbClr val="F466AD"/>
        </a:solidFill>
        <a:ln w="19050">
          <a:solidFill>
            <a:srgbClr val="CC0099"/>
          </a:solidFill>
        </a:ln>
      </dgm:spPr>
      <dgm:t>
        <a:bodyPr/>
        <a:lstStyle/>
        <a:p>
          <a:r>
            <a:rPr lang="fr-FR" sz="3200" b="1" u="sng" dirty="0" smtClean="0">
              <a:latin typeface="Helvetica" panose="020B0604020202020204" pitchFamily="34" charset="0"/>
              <a:cs typeface="Helvetica" panose="020B0604020202020204" pitchFamily="34" charset="0"/>
            </a:rPr>
            <a:t>TECHNOLOGIQUE</a:t>
          </a:r>
          <a:endParaRPr lang="fr-FR" sz="3200" b="1" u="sng" dirty="0">
            <a:latin typeface="Helvetica" panose="020B0604020202020204" pitchFamily="34" charset="0"/>
            <a:cs typeface="Helvetica" panose="020B0604020202020204" pitchFamily="34" charset="0"/>
          </a:endParaRPr>
        </a:p>
      </dgm:t>
    </dgm:pt>
    <dgm:pt modelId="{7248D02E-F6C4-4426-ABB0-0240E19CB9DC}" type="par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46464911-8D11-484F-A97D-3A07A9904F25}" type="sibTrans" cxnId="{ACD93157-99D4-4FDD-AC75-D4A8ADF4E97E}">
      <dgm:prSet/>
      <dgm:spPr/>
      <dgm:t>
        <a:bodyPr/>
        <a:lstStyle/>
        <a:p>
          <a:endParaRPr lang="fr-FR">
            <a:latin typeface="Helvetica" panose="020B0604020202020204" pitchFamily="34" charset="0"/>
            <a:cs typeface="Helvetica" panose="020B0604020202020204" pitchFamily="34" charset="0"/>
          </a:endParaRPr>
        </a:p>
      </dgm:t>
    </dgm:pt>
    <dgm:pt modelId="{6040FE00-A8B1-4D20-A68D-A2207B145186}">
      <dgm:prSet phldrT="[Texte]" custT="1"/>
      <dgm:spPr>
        <a:solidFill>
          <a:srgbClr val="F466AD"/>
        </a:solidFill>
        <a:ln>
          <a:solidFill>
            <a:srgbClr val="F466AD"/>
          </a:solidFill>
        </a:ln>
      </dgm:spPr>
      <dgm:t>
        <a:bodyPr/>
        <a:lstStyle/>
        <a:p>
          <a:r>
            <a:rPr lang="fr-FR" sz="2100" dirty="0" smtClean="0">
              <a:latin typeface="Helvetica" panose="020B0604020202020204" pitchFamily="34" charset="0"/>
              <a:cs typeface="Helvetica" panose="020B0604020202020204" pitchFamily="34" charset="0"/>
            </a:rPr>
            <a:t>Matières premières </a:t>
          </a:r>
          <a:endParaRPr lang="fr-FR" sz="2100"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dgm:spPr>
        <a:ln>
          <a:solidFill>
            <a:srgbClr val="F466AD"/>
          </a:solidFill>
        </a:ln>
      </dgm:spPr>
      <dgm:t>
        <a:bodyPr/>
        <a:lstStyle/>
        <a:p>
          <a:endParaRPr lang="fr-FR">
            <a:latin typeface="Helvetica" panose="020B0604020202020204" pitchFamily="34" charset="0"/>
            <a:cs typeface="Helvetica" panose="020B0604020202020204" pitchFamily="34" charset="0"/>
          </a:endParaRPr>
        </a:p>
      </dgm:t>
    </dgm:pt>
    <dgm:pt modelId="{76F965DE-487E-46D6-90ED-4BC8872B7A0E}" type="sibTrans" cxnId="{9400DA9F-483E-43DA-B509-DA8545DB4C1A}">
      <dgm:prSet/>
      <dgm:spPr/>
      <dgm:t>
        <a:bodyPr/>
        <a:lstStyle/>
        <a:p>
          <a:endParaRPr lang="fr-FR">
            <a:latin typeface="Helvetica" panose="020B0604020202020204" pitchFamily="34" charset="0"/>
            <a:cs typeface="Helvetica" panose="020B0604020202020204" pitchFamily="34" charset="0"/>
          </a:endParaRPr>
        </a:p>
      </dgm:t>
    </dgm:pt>
    <dgm:pt modelId="{5FC0BF79-514F-4E65-803E-F2D9FA6B69E3}">
      <dgm:prSet phldrT="[Texte]" custT="1"/>
      <dgm:spPr>
        <a:solidFill>
          <a:srgbClr val="F466AD"/>
        </a:solidFill>
        <a:ln>
          <a:solidFill>
            <a:srgbClr val="F466AD"/>
          </a:solidFill>
        </a:ln>
      </dgm:spPr>
      <dgm:t>
        <a:bodyPr/>
        <a:lstStyle/>
        <a:p>
          <a:r>
            <a:rPr lang="fr-FR" sz="2100" dirty="0" smtClean="0">
              <a:latin typeface="Helvetica" panose="020B0604020202020204" pitchFamily="34" charset="0"/>
              <a:cs typeface="Helvetica" panose="020B0604020202020204" pitchFamily="34" charset="0"/>
            </a:rPr>
            <a:t>Ingrédients atypiques </a:t>
          </a:r>
          <a:endParaRPr lang="fr-FR" sz="2100"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dgm:spPr>
        <a:ln>
          <a:solidFill>
            <a:srgbClr val="F466AD"/>
          </a:solidFill>
        </a:ln>
      </dgm:spPr>
      <dgm:t>
        <a:bodyPr/>
        <a:lstStyle/>
        <a:p>
          <a:endParaRPr lang="fr-FR">
            <a:latin typeface="Helvetica" panose="020B0604020202020204" pitchFamily="34" charset="0"/>
            <a:cs typeface="Helvetica" panose="020B0604020202020204" pitchFamily="34" charset="0"/>
          </a:endParaRPr>
        </a:p>
      </dgm:t>
    </dgm:pt>
    <dgm:pt modelId="{EF747DD2-CF4B-463C-8CBE-F61CD9366D53}" type="sibTrans" cxnId="{EC727799-368C-4E7D-9DFE-F43C29BD572F}">
      <dgm:prSet/>
      <dgm:spPr/>
      <dgm:t>
        <a:bodyPr/>
        <a:lstStyle/>
        <a:p>
          <a:endParaRPr lang="fr-FR">
            <a:latin typeface="Helvetica" panose="020B0604020202020204" pitchFamily="34" charset="0"/>
            <a:cs typeface="Helvetica" panose="020B0604020202020204" pitchFamily="34" charset="0"/>
          </a:endParaRPr>
        </a:p>
      </dgm:t>
    </dgm:pt>
    <dgm:pt modelId="{D29938DE-D66D-44EF-BD78-30A345CA1968}">
      <dgm:prSet custT="1"/>
      <dgm:spPr>
        <a:solidFill>
          <a:srgbClr val="F466AD"/>
        </a:solidFill>
        <a:ln>
          <a:solidFill>
            <a:srgbClr val="F466AD"/>
          </a:solidFill>
        </a:ln>
      </dgm:spPr>
      <dgm:t>
        <a:bodyPr/>
        <a:lstStyle/>
        <a:p>
          <a:r>
            <a:rPr lang="fr-FR" sz="2100" dirty="0" smtClean="0">
              <a:latin typeface="Helvetica" panose="020B0604020202020204" pitchFamily="34" charset="0"/>
              <a:cs typeface="Helvetica" panose="020B0604020202020204" pitchFamily="34" charset="0"/>
            </a:rPr>
            <a:t>Additifs</a:t>
          </a:r>
          <a:endParaRPr lang="fr-FR" sz="2100" dirty="0">
            <a:latin typeface="Helvetica" panose="020B0604020202020204" pitchFamily="34" charset="0"/>
            <a:cs typeface="Helvetica" panose="020B0604020202020204" pitchFamily="34" charset="0"/>
          </a:endParaRPr>
        </a:p>
      </dgm:t>
    </dgm:pt>
    <dgm:pt modelId="{60551B88-97AD-4895-B4DD-BAE00F06E5F0}" type="parTrans" cxnId="{7AC1FF92-D663-41C7-A9D0-D4660F06D91D}">
      <dgm:prSet/>
      <dgm:spPr>
        <a:ln>
          <a:solidFill>
            <a:srgbClr val="F466AD"/>
          </a:solidFill>
        </a:ln>
      </dgm:spPr>
      <dgm:t>
        <a:bodyPr/>
        <a:lstStyle/>
        <a:p>
          <a:endParaRPr lang="fr-FR">
            <a:latin typeface="Helvetica" panose="020B0604020202020204" pitchFamily="34" charset="0"/>
            <a:cs typeface="Helvetica" panose="020B0604020202020204" pitchFamily="34" charset="0"/>
          </a:endParaRPr>
        </a:p>
      </dgm:t>
    </dgm:pt>
    <dgm:pt modelId="{4F447524-A313-4178-994C-6DA10C050D7D}" type="sibTrans" cxnId="{7AC1FF92-D663-41C7-A9D0-D4660F06D91D}">
      <dgm:prSet/>
      <dgm:spPr/>
      <dgm:t>
        <a:bodyPr/>
        <a:lstStyle/>
        <a:p>
          <a:endParaRPr lang="fr-FR">
            <a:latin typeface="Helvetica" panose="020B0604020202020204" pitchFamily="34" charset="0"/>
            <a:cs typeface="Helvetica" panose="020B0604020202020204" pitchFamily="34" charset="0"/>
          </a:endParaRPr>
        </a:p>
      </dgm:t>
    </dgm:pt>
    <dgm:pt modelId="{2D874A1A-E59C-4168-8718-31210706D69D}">
      <dgm:prSet custT="1"/>
      <dgm:spPr>
        <a:solidFill>
          <a:srgbClr val="F466AD"/>
        </a:solidFill>
        <a:ln w="19050">
          <a:solidFill>
            <a:srgbClr val="F466AD"/>
          </a:solidFill>
        </a:ln>
      </dgm:spPr>
      <dgm:t>
        <a:bodyPr/>
        <a:lstStyle/>
        <a:p>
          <a:r>
            <a:rPr lang="fr-FR" sz="2100" dirty="0" smtClean="0">
              <a:latin typeface="Helvetica" panose="020B0604020202020204" pitchFamily="34" charset="0"/>
              <a:cs typeface="Helvetica" panose="020B0604020202020204" pitchFamily="34" charset="0"/>
            </a:rPr>
            <a:t>Process &amp; Technologies</a:t>
          </a:r>
          <a:endParaRPr lang="fr-FR" sz="2100" dirty="0">
            <a:latin typeface="Helvetica" panose="020B0604020202020204" pitchFamily="34" charset="0"/>
            <a:cs typeface="Helvetica" panose="020B0604020202020204" pitchFamily="34" charset="0"/>
          </a:endParaRPr>
        </a:p>
      </dgm:t>
    </dgm:pt>
    <dgm:pt modelId="{BBA6415B-A414-4DC4-847B-E73C40F785B3}" type="parTrans" cxnId="{E2E5F12F-D335-4A53-83AD-C39907A4C299}">
      <dgm:prSet/>
      <dgm:spPr>
        <a:ln>
          <a:solidFill>
            <a:srgbClr val="F466AD"/>
          </a:solidFill>
        </a:ln>
      </dgm:spPr>
      <dgm:t>
        <a:bodyPr/>
        <a:lstStyle/>
        <a:p>
          <a:endParaRPr lang="fr-FR">
            <a:latin typeface="Helvetica" panose="020B0604020202020204" pitchFamily="34" charset="0"/>
            <a:cs typeface="Helvetica" panose="020B0604020202020204" pitchFamily="34" charset="0"/>
          </a:endParaRPr>
        </a:p>
      </dgm:t>
    </dgm:pt>
    <dgm:pt modelId="{A8C5B1E7-97C1-402A-B4DF-35C0A5ADE020}" type="sibTrans" cxnId="{E2E5F12F-D335-4A53-83AD-C39907A4C299}">
      <dgm:prSet/>
      <dgm:spPr/>
      <dgm:t>
        <a:bodyPr/>
        <a:lstStyle/>
        <a:p>
          <a:endParaRPr lang="fr-FR">
            <a:latin typeface="Helvetica" panose="020B0604020202020204" pitchFamily="34" charset="0"/>
            <a:cs typeface="Helvetica" panose="020B0604020202020204" pitchFamily="34" charset="0"/>
          </a:endParaRPr>
        </a:p>
      </dgm:t>
    </dgm:pt>
    <dgm:pt modelId="{890C1608-5925-4C4D-8B4F-7AAE4C4D5817}">
      <dgm:prSet custT="1"/>
      <dgm:spPr>
        <a:solidFill>
          <a:srgbClr val="F466AD"/>
        </a:solidFill>
        <a:ln>
          <a:solidFill>
            <a:srgbClr val="F466AD"/>
          </a:solidFill>
        </a:ln>
      </dgm:spPr>
      <dgm:t>
        <a:bodyPr/>
        <a:lstStyle/>
        <a:p>
          <a:r>
            <a:rPr lang="fr-FR" sz="2100" dirty="0" smtClean="0">
              <a:latin typeface="Helvetica" panose="020B0604020202020204" pitchFamily="34" charset="0"/>
              <a:cs typeface="Helvetica" panose="020B0604020202020204" pitchFamily="34" charset="0"/>
            </a:rPr>
            <a:t>Enjeux technologiques </a:t>
          </a:r>
          <a:endParaRPr lang="fr-FR" sz="2100"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dgm:spPr>
        <a:ln>
          <a:solidFill>
            <a:srgbClr val="F466AD"/>
          </a:solidFill>
        </a:ln>
      </dgm:spPr>
      <dgm:t>
        <a:bodyPr/>
        <a:lstStyle/>
        <a:p>
          <a:endParaRPr lang="fr-FR">
            <a:latin typeface="Helvetica" panose="020B0604020202020204" pitchFamily="34" charset="0"/>
            <a:cs typeface="Helvetica" panose="020B0604020202020204" pitchFamily="34" charset="0"/>
          </a:endParaRPr>
        </a:p>
      </dgm:t>
    </dgm:pt>
    <dgm:pt modelId="{7ED652C1-A8FE-46A5-BBE1-66071FFDE2F5}" type="sibTrans" cxnId="{B08E6C83-21F4-42E7-B1D1-2159111DE625}">
      <dgm:prSet/>
      <dgm:spPr/>
      <dgm:t>
        <a:bodyPr/>
        <a:lstStyle/>
        <a:p>
          <a:endParaRPr lang="fr-FR">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t>
        <a:bodyPr/>
        <a:lstStyle/>
        <a:p>
          <a:endParaRPr lang="fr-FR"/>
        </a:p>
      </dgm:t>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t>
        <a:bodyPr/>
        <a:lstStyle/>
        <a:p>
          <a:endParaRPr lang="fr-FR"/>
        </a:p>
      </dgm:t>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t>
        <a:bodyPr/>
        <a:lstStyle/>
        <a:p>
          <a:endParaRPr lang="fr-FR"/>
        </a:p>
      </dgm:t>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t>
        <a:bodyPr/>
        <a:lstStyle/>
        <a:p>
          <a:endParaRPr lang="fr-FR"/>
        </a:p>
      </dgm:t>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t>
        <a:bodyPr/>
        <a:lstStyle/>
        <a:p>
          <a:endParaRPr lang="fr-FR"/>
        </a:p>
      </dgm:t>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t>
        <a:bodyPr/>
        <a:lstStyle/>
        <a:p>
          <a:endParaRPr lang="fr-FR"/>
        </a:p>
      </dgm:t>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t>
        <a:bodyPr/>
        <a:lstStyle/>
        <a:p>
          <a:endParaRPr lang="fr-FR"/>
        </a:p>
      </dgm:t>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t>
        <a:bodyPr/>
        <a:lstStyle/>
        <a:p>
          <a:endParaRPr lang="fr-FR"/>
        </a:p>
      </dgm:t>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t>
        <a:bodyPr/>
        <a:lstStyle/>
        <a:p>
          <a:endParaRPr lang="fr-FR"/>
        </a:p>
      </dgm:t>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t>
        <a:bodyPr/>
        <a:lstStyle/>
        <a:p>
          <a:endParaRPr lang="fr-FR"/>
        </a:p>
      </dgm:t>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t>
        <a:bodyPr/>
        <a:lstStyle/>
        <a:p>
          <a:endParaRPr lang="fr-FR"/>
        </a:p>
      </dgm:t>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t>
        <a:bodyPr/>
        <a:lstStyle/>
        <a:p>
          <a:endParaRPr lang="fr-FR"/>
        </a:p>
      </dgm:t>
    </dgm:pt>
  </dgm:ptLst>
  <dgm:cxnLst>
    <dgm:cxn modelId="{ACD93157-99D4-4FDD-AC75-D4A8ADF4E97E}" srcId="{DC7EE4F0-0C6C-4FE4-8C1E-41D1A329A255}" destId="{429EB87E-162D-45B7-8D06-9E5056E824F9}" srcOrd="0" destOrd="0" parTransId="{7248D02E-F6C4-4426-ABB0-0240E19CB9DC}" sibTransId="{46464911-8D11-484F-A97D-3A07A9904F25}"/>
    <dgm:cxn modelId="{A1569C59-34B8-40B5-8446-6F15849A6A15}" type="presOf" srcId="{60551B88-97AD-4895-B4DD-BAE00F06E5F0}" destId="{F022D705-F99C-47C7-B90D-D61B9C647B57}" srcOrd="0" destOrd="0" presId="urn:microsoft.com/office/officeart/2005/8/layout/hierarchy2"/>
    <dgm:cxn modelId="{2E3CC89F-859F-43E3-8C8B-85BFF263C164}" type="presOf" srcId="{60551B88-97AD-4895-B4DD-BAE00F06E5F0}" destId="{367F6070-F7DC-430B-B070-E0A4BA0A13EA}" srcOrd="1" destOrd="0" presId="urn:microsoft.com/office/officeart/2005/8/layout/hierarchy2"/>
    <dgm:cxn modelId="{E2FF5D7F-3FEF-4406-9D1E-938E2887E58E}" type="presOf" srcId="{5FC0BF79-514F-4E65-803E-F2D9FA6B69E3}" destId="{6A068FB8-AB3C-480E-844B-3F917BD19E89}"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7A793EA2-50A8-42E2-8C6E-B47CD57FF7D4}" type="presOf" srcId="{38EABAEC-9810-4693-9DA2-CE1B4B6CB8C5}" destId="{666D8BBA-1A43-4B4F-8FB9-910C4ACC776C}" srcOrd="0" destOrd="0" presId="urn:microsoft.com/office/officeart/2005/8/layout/hierarchy2"/>
    <dgm:cxn modelId="{6B95D3CF-A419-4E4C-8A98-BBF5EEA1B8AC}" type="presOf" srcId="{890C1608-5925-4C4D-8B4F-7AAE4C4D5817}" destId="{F1A5BE68-7648-4C98-A484-FDC1AAAEFDFC}" srcOrd="0" destOrd="0" presId="urn:microsoft.com/office/officeart/2005/8/layout/hierarchy2"/>
    <dgm:cxn modelId="{882392B8-2766-410C-B663-833FE3E015F5}" type="presOf" srcId="{BBA6415B-A414-4DC4-847B-E73C40F785B3}" destId="{81BE37C9-E1CF-4881-AC81-B47B28C87E15}" srcOrd="0" destOrd="0" presId="urn:microsoft.com/office/officeart/2005/8/layout/hierarchy2"/>
    <dgm:cxn modelId="{F750DF45-1693-4BFE-94AF-8ED29DC587F9}" type="presOf" srcId="{429EB87E-162D-45B7-8D06-9E5056E824F9}" destId="{AD973A86-8CF4-4537-BDF4-A3F65930A64E}" srcOrd="0" destOrd="0" presId="urn:microsoft.com/office/officeart/2005/8/layout/hierarchy2"/>
    <dgm:cxn modelId="{B2E4AF46-FCE2-4460-9D72-BAA3B93158F2}" type="presOf" srcId="{2D874A1A-E59C-4168-8718-31210706D69D}" destId="{052699CD-CE6D-40CE-8816-CE884F89D883}" srcOrd="0" destOrd="0" presId="urn:microsoft.com/office/officeart/2005/8/layout/hierarchy2"/>
    <dgm:cxn modelId="{36A43F68-8C96-46B7-835F-DC6D70686CF8}" type="presOf" srcId="{DC7EE4F0-0C6C-4FE4-8C1E-41D1A329A255}" destId="{A82871DD-DB08-40B2-9887-770769403EEF}" srcOrd="0" destOrd="0" presId="urn:microsoft.com/office/officeart/2005/8/layout/hierarchy2"/>
    <dgm:cxn modelId="{B08E6C83-21F4-42E7-B1D1-2159111DE625}" srcId="{429EB87E-162D-45B7-8D06-9E5056E824F9}" destId="{890C1608-5925-4C4D-8B4F-7AAE4C4D5817}" srcOrd="2" destOrd="0" parTransId="{5D938C5F-B2E7-41FE-9D83-E04DDD54DFBE}" sibTransId="{7ED652C1-A8FE-46A5-BBE1-66071FFDE2F5}"/>
    <dgm:cxn modelId="{8238E1BF-0511-46C7-BC31-F37D2B3B20DE}" type="presOf" srcId="{CC982EE5-D1BF-405E-AC50-53576228A78E}" destId="{089AE103-B8D1-4C59-B411-332EBD3CE690}" srcOrd="0" destOrd="0" presId="urn:microsoft.com/office/officeart/2005/8/layout/hierarchy2"/>
    <dgm:cxn modelId="{71CD6883-8CEB-46AA-90D9-7E91C9042861}" type="presOf" srcId="{38EABAEC-9810-4693-9DA2-CE1B4B6CB8C5}" destId="{C62B9D99-0942-4BDB-95F0-CA8D24130D18}" srcOrd="1" destOrd="0" presId="urn:microsoft.com/office/officeart/2005/8/layout/hierarchy2"/>
    <dgm:cxn modelId="{BC785BC7-66B4-4801-8225-37DDE93754E4}" type="presOf" srcId="{BBA6415B-A414-4DC4-847B-E73C40F785B3}" destId="{6B7B068D-861A-4327-976D-241D406849A6}" srcOrd="1" destOrd="0" presId="urn:microsoft.com/office/officeart/2005/8/layout/hierarchy2"/>
    <dgm:cxn modelId="{8497C120-44A8-4F3D-994A-D6CDC4ADEFE8}" type="presOf" srcId="{D29938DE-D66D-44EF-BD78-30A345CA1968}" destId="{030D6EA8-531D-404E-A1D9-C21610220466}" srcOrd="0" destOrd="0" presId="urn:microsoft.com/office/officeart/2005/8/layout/hierarchy2"/>
    <dgm:cxn modelId="{8D064E64-89D4-4BBF-82EE-C22C5A26B5FB}" type="presOf" srcId="{5D938C5F-B2E7-41FE-9D83-E04DDD54DFBE}" destId="{3E47B3AF-934C-460E-AD4A-75297AA35485}" srcOrd="1" destOrd="0" presId="urn:microsoft.com/office/officeart/2005/8/layout/hierarchy2"/>
    <dgm:cxn modelId="{A4390C5D-28C4-4E4B-B00F-05369E03751D}" type="presOf" srcId="{CC982EE5-D1BF-405E-AC50-53576228A78E}" destId="{09EC32E9-2BD1-4B17-93E7-2C1FCFE06C59}" srcOrd="1" destOrd="0" presId="urn:microsoft.com/office/officeart/2005/8/layout/hierarchy2"/>
    <dgm:cxn modelId="{7E1315E8-9589-471F-AC70-C5B068393AE2}" type="presOf" srcId="{6040FE00-A8B1-4D20-A68D-A2207B145186}" destId="{44E284A2-81B2-4564-A39C-655A91B1A81D}"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EC727799-368C-4E7D-9DFE-F43C29BD572F}" srcId="{429EB87E-162D-45B7-8D06-9E5056E824F9}" destId="{5FC0BF79-514F-4E65-803E-F2D9FA6B69E3}" srcOrd="1" destOrd="0" parTransId="{38EABAEC-9810-4693-9DA2-CE1B4B6CB8C5}" sibTransId="{EF747DD2-CF4B-463C-8CBE-F61CD9366D53}"/>
    <dgm:cxn modelId="{E2E5F12F-D335-4A53-83AD-C39907A4C299}" srcId="{429EB87E-162D-45B7-8D06-9E5056E824F9}" destId="{2D874A1A-E59C-4168-8718-31210706D69D}" srcOrd="3" destOrd="0" parTransId="{BBA6415B-A414-4DC4-847B-E73C40F785B3}" sibTransId="{A8C5B1E7-97C1-402A-B4DF-35C0A5ADE020}"/>
    <dgm:cxn modelId="{2C68702F-8057-4FAB-BCEA-979903A8BCB3}" type="presOf" srcId="{5D938C5F-B2E7-41FE-9D83-E04DDD54DFBE}" destId="{EF15A771-7815-43F8-AF79-D2BCFEE6DD0A}" srcOrd="0" destOrd="0" presId="urn:microsoft.com/office/officeart/2005/8/layout/hierarchy2"/>
    <dgm:cxn modelId="{E0C41C92-3083-42FD-B305-551A35BD5EAB}" type="presParOf" srcId="{A82871DD-DB08-40B2-9887-770769403EEF}" destId="{851B7E79-5548-48F8-A6B7-6F07361E41B2}" srcOrd="0" destOrd="0" presId="urn:microsoft.com/office/officeart/2005/8/layout/hierarchy2"/>
    <dgm:cxn modelId="{CC2F99DD-BB86-4459-8054-D3713775701D}" type="presParOf" srcId="{851B7E79-5548-48F8-A6B7-6F07361E41B2}" destId="{AD973A86-8CF4-4537-BDF4-A3F65930A64E}" srcOrd="0" destOrd="0" presId="urn:microsoft.com/office/officeart/2005/8/layout/hierarchy2"/>
    <dgm:cxn modelId="{AA3EAF18-CB65-487A-822A-E3E225EE309E}" type="presParOf" srcId="{851B7E79-5548-48F8-A6B7-6F07361E41B2}" destId="{7CF6DF9C-6211-4435-9132-59CF2A56BB20}" srcOrd="1" destOrd="0" presId="urn:microsoft.com/office/officeart/2005/8/layout/hierarchy2"/>
    <dgm:cxn modelId="{A7B0D537-EC4F-474A-AA20-C2F9D80729DA}" type="presParOf" srcId="{7CF6DF9C-6211-4435-9132-59CF2A56BB20}" destId="{089AE103-B8D1-4C59-B411-332EBD3CE690}" srcOrd="0" destOrd="0" presId="urn:microsoft.com/office/officeart/2005/8/layout/hierarchy2"/>
    <dgm:cxn modelId="{BF030684-9826-4D06-8593-2AB4837C0AA7}" type="presParOf" srcId="{089AE103-B8D1-4C59-B411-332EBD3CE690}" destId="{09EC32E9-2BD1-4B17-93E7-2C1FCFE06C59}" srcOrd="0" destOrd="0" presId="urn:microsoft.com/office/officeart/2005/8/layout/hierarchy2"/>
    <dgm:cxn modelId="{6790F4C1-7694-448D-9125-9F88F618EB64}" type="presParOf" srcId="{7CF6DF9C-6211-4435-9132-59CF2A56BB20}" destId="{0BF4BA96-7BA4-48EB-BA67-73C88DAE0F6C}" srcOrd="1" destOrd="0" presId="urn:microsoft.com/office/officeart/2005/8/layout/hierarchy2"/>
    <dgm:cxn modelId="{0E53A360-1494-4D32-8399-67A822AEE4EF}" type="presParOf" srcId="{0BF4BA96-7BA4-48EB-BA67-73C88DAE0F6C}" destId="{44E284A2-81B2-4564-A39C-655A91B1A81D}" srcOrd="0" destOrd="0" presId="urn:microsoft.com/office/officeart/2005/8/layout/hierarchy2"/>
    <dgm:cxn modelId="{B53FE3D4-0DC4-422E-A32E-8DC7A988E087}" type="presParOf" srcId="{0BF4BA96-7BA4-48EB-BA67-73C88DAE0F6C}" destId="{EBF75729-4007-4F7C-9171-A2899ACE12A1}" srcOrd="1" destOrd="0" presId="urn:microsoft.com/office/officeart/2005/8/layout/hierarchy2"/>
    <dgm:cxn modelId="{B882ABAA-F298-46E2-A234-0E28D0EC729D}" type="presParOf" srcId="{7CF6DF9C-6211-4435-9132-59CF2A56BB20}" destId="{666D8BBA-1A43-4B4F-8FB9-910C4ACC776C}" srcOrd="2" destOrd="0" presId="urn:microsoft.com/office/officeart/2005/8/layout/hierarchy2"/>
    <dgm:cxn modelId="{7B19FB59-1BDD-4ED2-8BF1-B41E2348B770}" type="presParOf" srcId="{666D8BBA-1A43-4B4F-8FB9-910C4ACC776C}" destId="{C62B9D99-0942-4BDB-95F0-CA8D24130D18}" srcOrd="0" destOrd="0" presId="urn:microsoft.com/office/officeart/2005/8/layout/hierarchy2"/>
    <dgm:cxn modelId="{57F337D6-725B-468E-8758-D19AE0578AF2}" type="presParOf" srcId="{7CF6DF9C-6211-4435-9132-59CF2A56BB20}" destId="{64AE072D-DC34-4944-8FA1-04F628A52798}" srcOrd="3" destOrd="0" presId="urn:microsoft.com/office/officeart/2005/8/layout/hierarchy2"/>
    <dgm:cxn modelId="{3016CC31-DE9C-4CE5-A160-F26C73196727}" type="presParOf" srcId="{64AE072D-DC34-4944-8FA1-04F628A52798}" destId="{6A068FB8-AB3C-480E-844B-3F917BD19E89}" srcOrd="0" destOrd="0" presId="urn:microsoft.com/office/officeart/2005/8/layout/hierarchy2"/>
    <dgm:cxn modelId="{DF531F72-482E-4907-98D2-C186281AADA1}" type="presParOf" srcId="{64AE072D-DC34-4944-8FA1-04F628A52798}" destId="{29E85010-A7B6-4BB9-9547-50708125C1DC}" srcOrd="1" destOrd="0" presId="urn:microsoft.com/office/officeart/2005/8/layout/hierarchy2"/>
    <dgm:cxn modelId="{9F36285C-9BBF-44C8-9268-461B6EC26805}" type="presParOf" srcId="{7CF6DF9C-6211-4435-9132-59CF2A56BB20}" destId="{EF15A771-7815-43F8-AF79-D2BCFEE6DD0A}" srcOrd="4" destOrd="0" presId="urn:microsoft.com/office/officeart/2005/8/layout/hierarchy2"/>
    <dgm:cxn modelId="{583BE5A6-54BF-4723-8612-3D3C3BD7174B}" type="presParOf" srcId="{EF15A771-7815-43F8-AF79-D2BCFEE6DD0A}" destId="{3E47B3AF-934C-460E-AD4A-75297AA35485}" srcOrd="0" destOrd="0" presId="urn:microsoft.com/office/officeart/2005/8/layout/hierarchy2"/>
    <dgm:cxn modelId="{1A785032-7690-44C1-88D0-C893AA51B3E8}" type="presParOf" srcId="{7CF6DF9C-6211-4435-9132-59CF2A56BB20}" destId="{534F6B9F-3E0C-4109-B280-9995DBB49EAC}" srcOrd="5" destOrd="0" presId="urn:microsoft.com/office/officeart/2005/8/layout/hierarchy2"/>
    <dgm:cxn modelId="{57F20B47-A59D-47C3-BE5E-FBF336C41CEA}" type="presParOf" srcId="{534F6B9F-3E0C-4109-B280-9995DBB49EAC}" destId="{F1A5BE68-7648-4C98-A484-FDC1AAAEFDFC}" srcOrd="0" destOrd="0" presId="urn:microsoft.com/office/officeart/2005/8/layout/hierarchy2"/>
    <dgm:cxn modelId="{A87750FD-5B07-47E4-9F42-541C16FBF431}" type="presParOf" srcId="{534F6B9F-3E0C-4109-B280-9995DBB49EAC}" destId="{A3C9FFF0-73B7-4B1C-869C-C0AE3C362881}" srcOrd="1" destOrd="0" presId="urn:microsoft.com/office/officeart/2005/8/layout/hierarchy2"/>
    <dgm:cxn modelId="{74DE80B5-BE84-42C0-87DA-F5D35871CC69}" type="presParOf" srcId="{7CF6DF9C-6211-4435-9132-59CF2A56BB20}" destId="{81BE37C9-E1CF-4881-AC81-B47B28C87E15}" srcOrd="6" destOrd="0" presId="urn:microsoft.com/office/officeart/2005/8/layout/hierarchy2"/>
    <dgm:cxn modelId="{CA73445B-33C5-4790-A1DD-48C397969977}" type="presParOf" srcId="{81BE37C9-E1CF-4881-AC81-B47B28C87E15}" destId="{6B7B068D-861A-4327-976D-241D406849A6}" srcOrd="0" destOrd="0" presId="urn:microsoft.com/office/officeart/2005/8/layout/hierarchy2"/>
    <dgm:cxn modelId="{6260CEBF-4477-47BA-B273-B968D560862D}" type="presParOf" srcId="{7CF6DF9C-6211-4435-9132-59CF2A56BB20}" destId="{6EEC42C9-0240-4602-874F-9AFCBCEF6235}" srcOrd="7" destOrd="0" presId="urn:microsoft.com/office/officeart/2005/8/layout/hierarchy2"/>
    <dgm:cxn modelId="{25297FB8-1212-4B60-B289-EC40A2A70E9D}" type="presParOf" srcId="{6EEC42C9-0240-4602-874F-9AFCBCEF6235}" destId="{052699CD-CE6D-40CE-8816-CE884F89D883}" srcOrd="0" destOrd="0" presId="urn:microsoft.com/office/officeart/2005/8/layout/hierarchy2"/>
    <dgm:cxn modelId="{4543BBE0-88EB-4F5A-9440-30AA32532921}" type="presParOf" srcId="{6EEC42C9-0240-4602-874F-9AFCBCEF6235}" destId="{F40DD7BA-4FE2-43F2-B054-C2693E57645A}" srcOrd="1" destOrd="0" presId="urn:microsoft.com/office/officeart/2005/8/layout/hierarchy2"/>
    <dgm:cxn modelId="{D723CC27-9719-46AB-B80E-082873C77BE7}" type="presParOf" srcId="{7CF6DF9C-6211-4435-9132-59CF2A56BB20}" destId="{F022D705-F99C-47C7-B90D-D61B9C647B57}" srcOrd="8" destOrd="0" presId="urn:microsoft.com/office/officeart/2005/8/layout/hierarchy2"/>
    <dgm:cxn modelId="{AC39245D-9AA6-4FE0-94B2-5D219F684BE6}" type="presParOf" srcId="{F022D705-F99C-47C7-B90D-D61B9C647B57}" destId="{367F6070-F7DC-430B-B070-E0A4BA0A13EA}" srcOrd="0" destOrd="0" presId="urn:microsoft.com/office/officeart/2005/8/layout/hierarchy2"/>
    <dgm:cxn modelId="{DE06B305-D571-42C3-9999-2AE0FCD01232}" type="presParOf" srcId="{7CF6DF9C-6211-4435-9132-59CF2A56BB20}" destId="{34D1385E-7FA4-4A5A-9608-FEF5AF831A55}" srcOrd="9" destOrd="0" presId="urn:microsoft.com/office/officeart/2005/8/layout/hierarchy2"/>
    <dgm:cxn modelId="{84CE6EF7-AE21-4A9A-8C10-E88704968C32}" type="presParOf" srcId="{34D1385E-7FA4-4A5A-9608-FEF5AF831A55}" destId="{030D6EA8-531D-404E-A1D9-C21610220466}" srcOrd="0" destOrd="0" presId="urn:microsoft.com/office/officeart/2005/8/layout/hierarchy2"/>
    <dgm:cxn modelId="{75A46831-BE2C-4E58-8115-B3F888A468BD}"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508135" y="1771230"/>
          <a:ext cx="4604965" cy="23621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b="1" u="sng" kern="1200" dirty="0" smtClean="0">
              <a:latin typeface="Helvetica" panose="020B0604020202020204" pitchFamily="34" charset="0"/>
              <a:cs typeface="Helvetica" panose="020B0604020202020204" pitchFamily="34" charset="0"/>
            </a:rPr>
            <a:t>COMMERCIAL </a:t>
          </a:r>
          <a:endParaRPr lang="fr-FR" sz="4400" b="1" u="sng" kern="1200" dirty="0">
            <a:latin typeface="Helvetica" panose="020B0604020202020204" pitchFamily="34" charset="0"/>
            <a:cs typeface="Helvetica" panose="020B0604020202020204" pitchFamily="34" charset="0"/>
          </a:endParaRPr>
        </a:p>
      </dsp:txBody>
      <dsp:txXfrm>
        <a:off x="577321" y="1840416"/>
        <a:ext cx="4466593" cy="2223822"/>
      </dsp:txXfrm>
    </dsp:sp>
    <dsp:sp modelId="{089AE103-B8D1-4C59-B411-332EBD3CE690}">
      <dsp:nvSpPr>
        <dsp:cNvPr id="0" name=""/>
        <dsp:cNvSpPr/>
      </dsp:nvSpPr>
      <dsp:spPr>
        <a:xfrm rot="17350740">
          <a:off x="4252388" y="1725612"/>
          <a:ext cx="2563628" cy="32092"/>
        </a:xfrm>
        <a:custGeom>
          <a:avLst/>
          <a:gdLst/>
          <a:ahLst/>
          <a:cxnLst/>
          <a:rect l="0" t="0" r="0" b="0"/>
          <a:pathLst>
            <a:path>
              <a:moveTo>
                <a:pt x="0" y="16046"/>
              </a:moveTo>
              <a:lnTo>
                <a:pt x="2563628"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latin typeface="Helvetica" panose="020B0604020202020204" pitchFamily="34" charset="0"/>
            <a:cs typeface="Helvetica" panose="020B0604020202020204" pitchFamily="34" charset="0"/>
          </a:endParaRPr>
        </a:p>
      </dsp:txBody>
      <dsp:txXfrm>
        <a:off x="5470111" y="1677567"/>
        <a:ext cx="128181" cy="128181"/>
      </dsp:txXfrm>
    </dsp:sp>
    <dsp:sp modelId="{44E284A2-81B2-4564-A39C-655A91B1A81D}">
      <dsp:nvSpPr>
        <dsp:cNvPr id="0" name=""/>
        <dsp:cNvSpPr/>
      </dsp:nvSpPr>
      <dsp:spPr>
        <a:xfrm>
          <a:off x="5955304" y="4611"/>
          <a:ext cx="2105511" cy="10527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Distribution &amp; Co</a:t>
          </a:r>
          <a:endParaRPr lang="fr-FR" sz="2100" kern="1200" dirty="0">
            <a:latin typeface="Helvetica" panose="020B0604020202020204" pitchFamily="34" charset="0"/>
            <a:cs typeface="Helvetica" panose="020B0604020202020204" pitchFamily="34" charset="0"/>
          </a:endParaRPr>
        </a:p>
      </dsp:txBody>
      <dsp:txXfrm>
        <a:off x="5986138" y="35445"/>
        <a:ext cx="2043843" cy="991087"/>
      </dsp:txXfrm>
    </dsp:sp>
    <dsp:sp modelId="{666D8BBA-1A43-4B4F-8FB9-910C4ACC776C}">
      <dsp:nvSpPr>
        <dsp:cNvPr id="0" name=""/>
        <dsp:cNvSpPr/>
      </dsp:nvSpPr>
      <dsp:spPr>
        <a:xfrm rot="18289469">
          <a:off x="4796803" y="2330946"/>
          <a:ext cx="1474797" cy="32092"/>
        </a:xfrm>
        <a:custGeom>
          <a:avLst/>
          <a:gdLst/>
          <a:ahLst/>
          <a:cxnLst/>
          <a:rect l="0" t="0" r="0" b="0"/>
          <a:pathLst>
            <a:path>
              <a:moveTo>
                <a:pt x="0" y="16046"/>
              </a:moveTo>
              <a:lnTo>
                <a:pt x="1474797"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497332" y="2310123"/>
        <a:ext cx="73739" cy="73739"/>
      </dsp:txXfrm>
    </dsp:sp>
    <dsp:sp modelId="{6A068FB8-AB3C-480E-844B-3F917BD19E89}">
      <dsp:nvSpPr>
        <dsp:cNvPr id="0" name=""/>
        <dsp:cNvSpPr/>
      </dsp:nvSpPr>
      <dsp:spPr>
        <a:xfrm>
          <a:off x="5955304" y="1215280"/>
          <a:ext cx="2105511" cy="10527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Communication </a:t>
          </a:r>
          <a:endParaRPr lang="fr-FR" sz="2100" kern="1200" dirty="0">
            <a:latin typeface="Helvetica" panose="020B0604020202020204" pitchFamily="34" charset="0"/>
            <a:cs typeface="Helvetica" panose="020B0604020202020204" pitchFamily="34" charset="0"/>
          </a:endParaRPr>
        </a:p>
      </dsp:txBody>
      <dsp:txXfrm>
        <a:off x="5986138" y="1246114"/>
        <a:ext cx="2043843" cy="991087"/>
      </dsp:txXfrm>
    </dsp:sp>
    <dsp:sp modelId="{EF15A771-7815-43F8-AF79-D2BCFEE6DD0A}">
      <dsp:nvSpPr>
        <dsp:cNvPr id="0" name=""/>
        <dsp:cNvSpPr/>
      </dsp:nvSpPr>
      <dsp:spPr>
        <a:xfrm>
          <a:off x="5113100" y="2936281"/>
          <a:ext cx="842204" cy="32092"/>
        </a:xfrm>
        <a:custGeom>
          <a:avLst/>
          <a:gdLst/>
          <a:ahLst/>
          <a:cxnLst/>
          <a:rect l="0" t="0" r="0" b="0"/>
          <a:pathLst>
            <a:path>
              <a:moveTo>
                <a:pt x="0" y="16046"/>
              </a:moveTo>
              <a:lnTo>
                <a:pt x="842204"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513147" y="2931272"/>
        <a:ext cx="42110" cy="42110"/>
      </dsp:txXfrm>
    </dsp:sp>
    <dsp:sp modelId="{F1A5BE68-7648-4C98-A484-FDC1AAAEFDFC}">
      <dsp:nvSpPr>
        <dsp:cNvPr id="0" name=""/>
        <dsp:cNvSpPr/>
      </dsp:nvSpPr>
      <dsp:spPr>
        <a:xfrm>
          <a:off x="5955304" y="2425950"/>
          <a:ext cx="2105511" cy="10527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Situation d’achat</a:t>
          </a:r>
          <a:endParaRPr lang="fr-FR" sz="2100" kern="1200" dirty="0">
            <a:latin typeface="Helvetica" panose="020B0604020202020204" pitchFamily="34" charset="0"/>
            <a:cs typeface="Helvetica" panose="020B0604020202020204" pitchFamily="34" charset="0"/>
          </a:endParaRPr>
        </a:p>
      </dsp:txBody>
      <dsp:txXfrm>
        <a:off x="5986138" y="2456784"/>
        <a:ext cx="2043843" cy="991087"/>
      </dsp:txXfrm>
    </dsp:sp>
    <dsp:sp modelId="{81BE37C9-E1CF-4881-AC81-B47B28C87E15}">
      <dsp:nvSpPr>
        <dsp:cNvPr id="0" name=""/>
        <dsp:cNvSpPr/>
      </dsp:nvSpPr>
      <dsp:spPr>
        <a:xfrm rot="3310531">
          <a:off x="4796803" y="3541616"/>
          <a:ext cx="1474797" cy="32092"/>
        </a:xfrm>
        <a:custGeom>
          <a:avLst/>
          <a:gdLst/>
          <a:ahLst/>
          <a:cxnLst/>
          <a:rect l="0" t="0" r="0" b="0"/>
          <a:pathLst>
            <a:path>
              <a:moveTo>
                <a:pt x="0" y="16046"/>
              </a:moveTo>
              <a:lnTo>
                <a:pt x="1474797"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497332" y="3520792"/>
        <a:ext cx="73739" cy="73739"/>
      </dsp:txXfrm>
    </dsp:sp>
    <dsp:sp modelId="{052699CD-CE6D-40CE-8816-CE884F89D883}">
      <dsp:nvSpPr>
        <dsp:cNvPr id="0" name=""/>
        <dsp:cNvSpPr/>
      </dsp:nvSpPr>
      <dsp:spPr>
        <a:xfrm>
          <a:off x="5955304" y="3636619"/>
          <a:ext cx="2105511" cy="10527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Evénementiel </a:t>
          </a:r>
          <a:endParaRPr lang="fr-FR" sz="2100" kern="1200" dirty="0">
            <a:latin typeface="Helvetica" panose="020B0604020202020204" pitchFamily="34" charset="0"/>
            <a:cs typeface="Helvetica" panose="020B0604020202020204" pitchFamily="34" charset="0"/>
          </a:endParaRPr>
        </a:p>
      </dsp:txBody>
      <dsp:txXfrm>
        <a:off x="5986138" y="3667453"/>
        <a:ext cx="2043843" cy="991087"/>
      </dsp:txXfrm>
    </dsp:sp>
    <dsp:sp modelId="{F022D705-F99C-47C7-B90D-D61B9C647B57}">
      <dsp:nvSpPr>
        <dsp:cNvPr id="0" name=""/>
        <dsp:cNvSpPr/>
      </dsp:nvSpPr>
      <dsp:spPr>
        <a:xfrm rot="4249260">
          <a:off x="4252388" y="4146951"/>
          <a:ext cx="2563628" cy="32092"/>
        </a:xfrm>
        <a:custGeom>
          <a:avLst/>
          <a:gdLst/>
          <a:ahLst/>
          <a:cxnLst/>
          <a:rect l="0" t="0" r="0" b="0"/>
          <a:pathLst>
            <a:path>
              <a:moveTo>
                <a:pt x="0" y="16046"/>
              </a:moveTo>
              <a:lnTo>
                <a:pt x="2563628"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latin typeface="Helvetica" panose="020B0604020202020204" pitchFamily="34" charset="0"/>
            <a:cs typeface="Helvetica" panose="020B0604020202020204" pitchFamily="34" charset="0"/>
          </a:endParaRPr>
        </a:p>
      </dsp:txBody>
      <dsp:txXfrm>
        <a:off x="5470111" y="4098906"/>
        <a:ext cx="128181" cy="128181"/>
      </dsp:txXfrm>
    </dsp:sp>
    <dsp:sp modelId="{030D6EA8-531D-404E-A1D9-C21610220466}">
      <dsp:nvSpPr>
        <dsp:cNvPr id="0" name=""/>
        <dsp:cNvSpPr/>
      </dsp:nvSpPr>
      <dsp:spPr>
        <a:xfrm>
          <a:off x="5955304" y="4847288"/>
          <a:ext cx="2105511" cy="10527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Offre promotionnelle</a:t>
          </a:r>
          <a:endParaRPr lang="fr-FR" sz="2100" kern="1200" dirty="0">
            <a:latin typeface="Helvetica" panose="020B0604020202020204" pitchFamily="34" charset="0"/>
            <a:cs typeface="Helvetica" panose="020B0604020202020204" pitchFamily="34" charset="0"/>
          </a:endParaRPr>
        </a:p>
      </dsp:txBody>
      <dsp:txXfrm>
        <a:off x="5986138" y="4878122"/>
        <a:ext cx="2043843" cy="99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584334" y="1684829"/>
          <a:ext cx="4380332" cy="22469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b="1" u="sng" kern="1200" dirty="0" smtClean="0">
              <a:latin typeface="Helvetica" panose="020B0604020202020204" pitchFamily="34" charset="0"/>
              <a:cs typeface="Helvetica" panose="020B0604020202020204" pitchFamily="34" charset="0"/>
            </a:rPr>
            <a:t>STRATEGIE</a:t>
          </a:r>
          <a:endParaRPr lang="fr-FR" sz="4400" b="1" u="sng" kern="1200" dirty="0">
            <a:latin typeface="Helvetica" panose="020B0604020202020204" pitchFamily="34" charset="0"/>
            <a:cs typeface="Helvetica" panose="020B0604020202020204" pitchFamily="34" charset="0"/>
          </a:endParaRPr>
        </a:p>
      </dsp:txBody>
      <dsp:txXfrm>
        <a:off x="650145" y="1750640"/>
        <a:ext cx="4248710" cy="2115343"/>
      </dsp:txXfrm>
    </dsp:sp>
    <dsp:sp modelId="{089AE103-B8D1-4C59-B411-332EBD3CE690}">
      <dsp:nvSpPr>
        <dsp:cNvPr id="0" name=""/>
        <dsp:cNvSpPr/>
      </dsp:nvSpPr>
      <dsp:spPr>
        <a:xfrm rot="17350740">
          <a:off x="4145941" y="1640653"/>
          <a:ext cx="2438573" cy="32092"/>
        </a:xfrm>
        <a:custGeom>
          <a:avLst/>
          <a:gdLst/>
          <a:ahLst/>
          <a:cxnLst/>
          <a:rect l="0" t="0" r="0" b="0"/>
          <a:pathLst>
            <a:path>
              <a:moveTo>
                <a:pt x="0" y="16046"/>
              </a:moveTo>
              <a:lnTo>
                <a:pt x="2438573" y="160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latin typeface="Helvetica" panose="020B0604020202020204" pitchFamily="34" charset="0"/>
            <a:cs typeface="Helvetica" panose="020B0604020202020204" pitchFamily="34" charset="0"/>
          </a:endParaRPr>
        </a:p>
      </dsp:txBody>
      <dsp:txXfrm>
        <a:off x="5304263" y="1595735"/>
        <a:ext cx="121928" cy="121928"/>
      </dsp:txXfrm>
    </dsp:sp>
    <dsp:sp modelId="{44E284A2-81B2-4564-A39C-655A91B1A81D}">
      <dsp:nvSpPr>
        <dsp:cNvPr id="0" name=""/>
        <dsp:cNvSpPr/>
      </dsp:nvSpPr>
      <dsp:spPr>
        <a:xfrm>
          <a:off x="5765789" y="4386"/>
          <a:ext cx="2002804" cy="1001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Stratégie &amp; Business models</a:t>
          </a:r>
          <a:endParaRPr lang="fr-FR" sz="2100" kern="1200" dirty="0">
            <a:latin typeface="Helvetica" panose="020B0604020202020204" pitchFamily="34" charset="0"/>
            <a:cs typeface="Helvetica" panose="020B0604020202020204" pitchFamily="34" charset="0"/>
          </a:endParaRPr>
        </a:p>
      </dsp:txBody>
      <dsp:txXfrm>
        <a:off x="5795119" y="33716"/>
        <a:ext cx="1944144" cy="942742"/>
      </dsp:txXfrm>
    </dsp:sp>
    <dsp:sp modelId="{666D8BBA-1A43-4B4F-8FB9-910C4ACC776C}">
      <dsp:nvSpPr>
        <dsp:cNvPr id="0" name=""/>
        <dsp:cNvSpPr/>
      </dsp:nvSpPr>
      <dsp:spPr>
        <a:xfrm rot="18289469">
          <a:off x="4663800" y="2216459"/>
          <a:ext cx="1402856" cy="32092"/>
        </a:xfrm>
        <a:custGeom>
          <a:avLst/>
          <a:gdLst/>
          <a:ahLst/>
          <a:cxnLst/>
          <a:rect l="0" t="0" r="0" b="0"/>
          <a:pathLst>
            <a:path>
              <a:moveTo>
                <a:pt x="0" y="16046"/>
              </a:moveTo>
              <a:lnTo>
                <a:pt x="1402856" y="160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30156" y="2197434"/>
        <a:ext cx="70142" cy="70142"/>
      </dsp:txXfrm>
    </dsp:sp>
    <dsp:sp modelId="{6A068FB8-AB3C-480E-844B-3F917BD19E89}">
      <dsp:nvSpPr>
        <dsp:cNvPr id="0" name=""/>
        <dsp:cNvSpPr/>
      </dsp:nvSpPr>
      <dsp:spPr>
        <a:xfrm>
          <a:off x="5765789" y="1155998"/>
          <a:ext cx="2002804" cy="1001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Changement organisationnel </a:t>
          </a:r>
          <a:endParaRPr lang="fr-FR" sz="2100" kern="1200" dirty="0">
            <a:latin typeface="Helvetica" panose="020B0604020202020204" pitchFamily="34" charset="0"/>
            <a:cs typeface="Helvetica" panose="020B0604020202020204" pitchFamily="34" charset="0"/>
          </a:endParaRPr>
        </a:p>
      </dsp:txBody>
      <dsp:txXfrm>
        <a:off x="5795119" y="1185328"/>
        <a:ext cx="1944144" cy="942742"/>
      </dsp:txXfrm>
    </dsp:sp>
    <dsp:sp modelId="{EF15A771-7815-43F8-AF79-D2BCFEE6DD0A}">
      <dsp:nvSpPr>
        <dsp:cNvPr id="0" name=""/>
        <dsp:cNvSpPr/>
      </dsp:nvSpPr>
      <dsp:spPr>
        <a:xfrm>
          <a:off x="4964667" y="2792265"/>
          <a:ext cx="801121" cy="32092"/>
        </a:xfrm>
        <a:custGeom>
          <a:avLst/>
          <a:gdLst/>
          <a:ahLst/>
          <a:cxnLst/>
          <a:rect l="0" t="0" r="0" b="0"/>
          <a:pathLst>
            <a:path>
              <a:moveTo>
                <a:pt x="0" y="16046"/>
              </a:moveTo>
              <a:lnTo>
                <a:pt x="801121" y="160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45200" y="2788283"/>
        <a:ext cx="40056" cy="40056"/>
      </dsp:txXfrm>
    </dsp:sp>
    <dsp:sp modelId="{F1A5BE68-7648-4C98-A484-FDC1AAAEFDFC}">
      <dsp:nvSpPr>
        <dsp:cNvPr id="0" name=""/>
        <dsp:cNvSpPr/>
      </dsp:nvSpPr>
      <dsp:spPr>
        <a:xfrm>
          <a:off x="5765789" y="2307610"/>
          <a:ext cx="2002804" cy="1001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Normes &amp; réglementations </a:t>
          </a:r>
          <a:endParaRPr lang="fr-FR" sz="2100" kern="1200" dirty="0">
            <a:latin typeface="Helvetica" panose="020B0604020202020204" pitchFamily="34" charset="0"/>
            <a:cs typeface="Helvetica" panose="020B0604020202020204" pitchFamily="34" charset="0"/>
          </a:endParaRPr>
        </a:p>
      </dsp:txBody>
      <dsp:txXfrm>
        <a:off x="5795119" y="2336940"/>
        <a:ext cx="1944144" cy="942742"/>
      </dsp:txXfrm>
    </dsp:sp>
    <dsp:sp modelId="{81BE37C9-E1CF-4881-AC81-B47B28C87E15}">
      <dsp:nvSpPr>
        <dsp:cNvPr id="0" name=""/>
        <dsp:cNvSpPr/>
      </dsp:nvSpPr>
      <dsp:spPr>
        <a:xfrm rot="3310531">
          <a:off x="4663800" y="3368071"/>
          <a:ext cx="1402856" cy="32092"/>
        </a:xfrm>
        <a:custGeom>
          <a:avLst/>
          <a:gdLst/>
          <a:ahLst/>
          <a:cxnLst/>
          <a:rect l="0" t="0" r="0" b="0"/>
          <a:pathLst>
            <a:path>
              <a:moveTo>
                <a:pt x="0" y="16046"/>
              </a:moveTo>
              <a:lnTo>
                <a:pt x="1402856" y="160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30156" y="3349046"/>
        <a:ext cx="70142" cy="70142"/>
      </dsp:txXfrm>
    </dsp:sp>
    <dsp:sp modelId="{052699CD-CE6D-40CE-8816-CE884F89D883}">
      <dsp:nvSpPr>
        <dsp:cNvPr id="0" name=""/>
        <dsp:cNvSpPr/>
      </dsp:nvSpPr>
      <dsp:spPr>
        <a:xfrm>
          <a:off x="5765789" y="3459223"/>
          <a:ext cx="2002804" cy="1001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ea typeface="Tahoma" panose="020B0604030504040204" pitchFamily="34" charset="0"/>
              <a:cs typeface="Helvetica" panose="020B0604020202020204" pitchFamily="34" charset="0"/>
            </a:rPr>
            <a:t>Entreprises </a:t>
          </a:r>
          <a:r>
            <a:rPr lang="fr-FR" sz="2100" kern="1200" dirty="0" err="1" smtClean="0">
              <a:latin typeface="Helvetica" panose="020B0604020202020204" pitchFamily="34" charset="0"/>
              <a:ea typeface="Tahoma" panose="020B0604030504040204" pitchFamily="34" charset="0"/>
              <a:cs typeface="Helvetica" panose="020B0604020202020204" pitchFamily="34" charset="0"/>
            </a:rPr>
            <a:t>Benchmarkées</a:t>
          </a:r>
          <a:r>
            <a:rPr lang="fr-FR" sz="2100" kern="1200" dirty="0" smtClean="0">
              <a:latin typeface="Helvetica" panose="020B0604020202020204" pitchFamily="34" charset="0"/>
              <a:ea typeface="Tahoma" panose="020B0604030504040204" pitchFamily="34" charset="0"/>
              <a:cs typeface="Helvetica" panose="020B0604020202020204" pitchFamily="34" charset="0"/>
            </a:rPr>
            <a:t> </a:t>
          </a:r>
          <a:endParaRPr lang="fr-FR" sz="2100" kern="1200" dirty="0">
            <a:latin typeface="Helvetica" panose="020B0604020202020204" pitchFamily="34" charset="0"/>
            <a:ea typeface="Tahoma" panose="020B0604030504040204" pitchFamily="34" charset="0"/>
            <a:cs typeface="Helvetica" panose="020B0604020202020204" pitchFamily="34" charset="0"/>
          </a:endParaRPr>
        </a:p>
      </dsp:txBody>
      <dsp:txXfrm>
        <a:off x="5795119" y="3488553"/>
        <a:ext cx="1944144" cy="942742"/>
      </dsp:txXfrm>
    </dsp:sp>
    <dsp:sp modelId="{F022D705-F99C-47C7-B90D-D61B9C647B57}">
      <dsp:nvSpPr>
        <dsp:cNvPr id="0" name=""/>
        <dsp:cNvSpPr/>
      </dsp:nvSpPr>
      <dsp:spPr>
        <a:xfrm rot="4249260">
          <a:off x="4145941" y="3943877"/>
          <a:ext cx="2438573" cy="32092"/>
        </a:xfrm>
        <a:custGeom>
          <a:avLst/>
          <a:gdLst/>
          <a:ahLst/>
          <a:cxnLst/>
          <a:rect l="0" t="0" r="0" b="0"/>
          <a:pathLst>
            <a:path>
              <a:moveTo>
                <a:pt x="0" y="16046"/>
              </a:moveTo>
              <a:lnTo>
                <a:pt x="2438573" y="160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latin typeface="Helvetica" panose="020B0604020202020204" pitchFamily="34" charset="0"/>
            <a:cs typeface="Helvetica" panose="020B0604020202020204" pitchFamily="34" charset="0"/>
          </a:endParaRPr>
        </a:p>
      </dsp:txBody>
      <dsp:txXfrm>
        <a:off x="5304263" y="3898959"/>
        <a:ext cx="121928" cy="121928"/>
      </dsp:txXfrm>
    </dsp:sp>
    <dsp:sp modelId="{030D6EA8-531D-404E-A1D9-C21610220466}">
      <dsp:nvSpPr>
        <dsp:cNvPr id="0" name=""/>
        <dsp:cNvSpPr/>
      </dsp:nvSpPr>
      <dsp:spPr>
        <a:xfrm>
          <a:off x="5765789" y="4610835"/>
          <a:ext cx="2002804" cy="1001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Alliances &amp; partenariats</a:t>
          </a:r>
          <a:endParaRPr lang="fr-FR" sz="2100" kern="1200" dirty="0">
            <a:latin typeface="Helvetica" panose="020B0604020202020204" pitchFamily="34" charset="0"/>
            <a:cs typeface="Helvetica" panose="020B0604020202020204" pitchFamily="34" charset="0"/>
          </a:endParaRPr>
        </a:p>
      </dsp:txBody>
      <dsp:txXfrm>
        <a:off x="5795119" y="4640165"/>
        <a:ext cx="1944144" cy="942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504060" y="1728194"/>
          <a:ext cx="4492648" cy="23045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b="1" u="sng" kern="1200" dirty="0" smtClean="0">
              <a:latin typeface="Helvetica" panose="020B0604020202020204" pitchFamily="34" charset="0"/>
              <a:cs typeface="Helvetica" panose="020B0604020202020204" pitchFamily="34" charset="0"/>
            </a:rPr>
            <a:t>METAPRODUIT</a:t>
          </a:r>
          <a:endParaRPr lang="fr-FR" sz="4400" b="1" u="sng" kern="1200" dirty="0">
            <a:latin typeface="Helvetica" panose="020B0604020202020204" pitchFamily="34" charset="0"/>
            <a:cs typeface="Helvetica" panose="020B0604020202020204" pitchFamily="34" charset="0"/>
          </a:endParaRPr>
        </a:p>
      </dsp:txBody>
      <dsp:txXfrm>
        <a:off x="571559" y="1795693"/>
        <a:ext cx="4357650" cy="2169582"/>
      </dsp:txXfrm>
    </dsp:sp>
    <dsp:sp modelId="{089AE103-B8D1-4C59-B411-332EBD3CE690}">
      <dsp:nvSpPr>
        <dsp:cNvPr id="0" name=""/>
        <dsp:cNvSpPr/>
      </dsp:nvSpPr>
      <dsp:spPr>
        <a:xfrm rot="17335283">
          <a:off x="4152928" y="1683215"/>
          <a:ext cx="2497394" cy="32092"/>
        </a:xfrm>
        <a:custGeom>
          <a:avLst/>
          <a:gdLst/>
          <a:ahLst/>
          <a:cxnLst/>
          <a:rect l="0" t="0" r="0" b="0"/>
          <a:pathLst>
            <a:path>
              <a:moveTo>
                <a:pt x="0" y="16046"/>
              </a:moveTo>
              <a:lnTo>
                <a:pt x="2497394" y="1604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latin typeface="Helvetica" panose="020B0604020202020204" pitchFamily="34" charset="0"/>
            <a:cs typeface="Helvetica" panose="020B0604020202020204" pitchFamily="34" charset="0"/>
          </a:endParaRPr>
        </a:p>
      </dsp:txBody>
      <dsp:txXfrm>
        <a:off x="5339190" y="1636826"/>
        <a:ext cx="124869" cy="124869"/>
      </dsp:txXfrm>
    </dsp:sp>
    <dsp:sp modelId="{44E284A2-81B2-4564-A39C-655A91B1A81D}">
      <dsp:nvSpPr>
        <dsp:cNvPr id="0" name=""/>
        <dsp:cNvSpPr/>
      </dsp:nvSpPr>
      <dsp:spPr>
        <a:xfrm>
          <a:off x="5806541" y="4498"/>
          <a:ext cx="2054157" cy="102707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Packaging</a:t>
          </a:r>
          <a:endParaRPr lang="fr-FR" sz="2100" kern="1200" dirty="0">
            <a:latin typeface="Helvetica" panose="020B0604020202020204" pitchFamily="34" charset="0"/>
            <a:cs typeface="Helvetica" panose="020B0604020202020204" pitchFamily="34" charset="0"/>
          </a:endParaRPr>
        </a:p>
      </dsp:txBody>
      <dsp:txXfrm>
        <a:off x="5836623" y="34580"/>
        <a:ext cx="1993993" cy="966914"/>
      </dsp:txXfrm>
    </dsp:sp>
    <dsp:sp modelId="{666D8BBA-1A43-4B4F-8FB9-910C4ACC776C}">
      <dsp:nvSpPr>
        <dsp:cNvPr id="0" name=""/>
        <dsp:cNvSpPr/>
      </dsp:nvSpPr>
      <dsp:spPr>
        <a:xfrm rot="18265930">
          <a:off x="4685505" y="2273785"/>
          <a:ext cx="1432238" cy="32092"/>
        </a:xfrm>
        <a:custGeom>
          <a:avLst/>
          <a:gdLst/>
          <a:ahLst/>
          <a:cxnLst/>
          <a:rect l="0" t="0" r="0" b="0"/>
          <a:pathLst>
            <a:path>
              <a:moveTo>
                <a:pt x="0" y="16046"/>
              </a:moveTo>
              <a:lnTo>
                <a:pt x="1432238" y="1604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65819" y="2254025"/>
        <a:ext cx="71611" cy="71611"/>
      </dsp:txXfrm>
    </dsp:sp>
    <dsp:sp modelId="{6A068FB8-AB3C-480E-844B-3F917BD19E89}">
      <dsp:nvSpPr>
        <dsp:cNvPr id="0" name=""/>
        <dsp:cNvSpPr/>
      </dsp:nvSpPr>
      <dsp:spPr>
        <a:xfrm>
          <a:off x="5806541" y="1185639"/>
          <a:ext cx="2054157" cy="102707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Services associés </a:t>
          </a:r>
          <a:endParaRPr lang="fr-FR" sz="2100" kern="1200" dirty="0">
            <a:latin typeface="Helvetica" panose="020B0604020202020204" pitchFamily="34" charset="0"/>
            <a:cs typeface="Helvetica" panose="020B0604020202020204" pitchFamily="34" charset="0"/>
          </a:endParaRPr>
        </a:p>
      </dsp:txBody>
      <dsp:txXfrm>
        <a:off x="5836623" y="1215721"/>
        <a:ext cx="1993993" cy="966914"/>
      </dsp:txXfrm>
    </dsp:sp>
    <dsp:sp modelId="{EF15A771-7815-43F8-AF79-D2BCFEE6DD0A}">
      <dsp:nvSpPr>
        <dsp:cNvPr id="0" name=""/>
        <dsp:cNvSpPr/>
      </dsp:nvSpPr>
      <dsp:spPr>
        <a:xfrm rot="21599302">
          <a:off x="4996709" y="2864355"/>
          <a:ext cx="809831" cy="32092"/>
        </a:xfrm>
        <a:custGeom>
          <a:avLst/>
          <a:gdLst/>
          <a:ahLst/>
          <a:cxnLst/>
          <a:rect l="0" t="0" r="0" b="0"/>
          <a:pathLst>
            <a:path>
              <a:moveTo>
                <a:pt x="0" y="16046"/>
              </a:moveTo>
              <a:lnTo>
                <a:pt x="809831" y="1604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81379" y="2860156"/>
        <a:ext cx="40491" cy="40491"/>
      </dsp:txXfrm>
    </dsp:sp>
    <dsp:sp modelId="{F1A5BE68-7648-4C98-A484-FDC1AAAEFDFC}">
      <dsp:nvSpPr>
        <dsp:cNvPr id="0" name=""/>
        <dsp:cNvSpPr/>
      </dsp:nvSpPr>
      <dsp:spPr>
        <a:xfrm>
          <a:off x="5806541" y="2366780"/>
          <a:ext cx="2054157" cy="102707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Designers, créateurs, chefs </a:t>
          </a:r>
          <a:endParaRPr lang="fr-FR" sz="2100" kern="1200" dirty="0">
            <a:latin typeface="Helvetica" panose="020B0604020202020204" pitchFamily="34" charset="0"/>
            <a:cs typeface="Helvetica" panose="020B0604020202020204" pitchFamily="34" charset="0"/>
          </a:endParaRPr>
        </a:p>
      </dsp:txBody>
      <dsp:txXfrm>
        <a:off x="5836623" y="2396862"/>
        <a:ext cx="1993993" cy="966914"/>
      </dsp:txXfrm>
    </dsp:sp>
    <dsp:sp modelId="{81BE37C9-E1CF-4881-AC81-B47B28C87E15}">
      <dsp:nvSpPr>
        <dsp:cNvPr id="0" name=""/>
        <dsp:cNvSpPr/>
      </dsp:nvSpPr>
      <dsp:spPr>
        <a:xfrm rot="3333623">
          <a:off x="4685641" y="3454926"/>
          <a:ext cx="1431967" cy="32092"/>
        </a:xfrm>
        <a:custGeom>
          <a:avLst/>
          <a:gdLst/>
          <a:ahLst/>
          <a:cxnLst/>
          <a:rect l="0" t="0" r="0" b="0"/>
          <a:pathLst>
            <a:path>
              <a:moveTo>
                <a:pt x="0" y="16046"/>
              </a:moveTo>
              <a:lnTo>
                <a:pt x="1431967" y="1604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65826" y="3435173"/>
        <a:ext cx="71598" cy="71598"/>
      </dsp:txXfrm>
    </dsp:sp>
    <dsp:sp modelId="{052699CD-CE6D-40CE-8816-CE884F89D883}">
      <dsp:nvSpPr>
        <dsp:cNvPr id="0" name=""/>
        <dsp:cNvSpPr/>
      </dsp:nvSpPr>
      <dsp:spPr>
        <a:xfrm>
          <a:off x="5806541" y="3547921"/>
          <a:ext cx="2054157" cy="102707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Co-branding, licence et produits dérivés</a:t>
          </a:r>
          <a:endParaRPr lang="fr-FR" sz="2100" kern="1200" dirty="0">
            <a:latin typeface="Helvetica" panose="020B0604020202020204" pitchFamily="34" charset="0"/>
            <a:cs typeface="Helvetica" panose="020B0604020202020204" pitchFamily="34" charset="0"/>
          </a:endParaRPr>
        </a:p>
      </dsp:txBody>
      <dsp:txXfrm>
        <a:off x="5836623" y="3578003"/>
        <a:ext cx="1993993" cy="966914"/>
      </dsp:txXfrm>
    </dsp:sp>
    <dsp:sp modelId="{F022D705-F99C-47C7-B90D-D61B9C647B57}">
      <dsp:nvSpPr>
        <dsp:cNvPr id="0" name=""/>
        <dsp:cNvSpPr/>
      </dsp:nvSpPr>
      <dsp:spPr>
        <a:xfrm rot="4264570">
          <a:off x="4153083" y="4045496"/>
          <a:ext cx="2497083" cy="32092"/>
        </a:xfrm>
        <a:custGeom>
          <a:avLst/>
          <a:gdLst/>
          <a:ahLst/>
          <a:cxnLst/>
          <a:rect l="0" t="0" r="0" b="0"/>
          <a:pathLst>
            <a:path>
              <a:moveTo>
                <a:pt x="0" y="16046"/>
              </a:moveTo>
              <a:lnTo>
                <a:pt x="2497083" y="1604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latin typeface="Helvetica" panose="020B0604020202020204" pitchFamily="34" charset="0"/>
            <a:cs typeface="Helvetica" panose="020B0604020202020204" pitchFamily="34" charset="0"/>
          </a:endParaRPr>
        </a:p>
      </dsp:txBody>
      <dsp:txXfrm>
        <a:off x="5339198" y="3999115"/>
        <a:ext cx="124854" cy="124854"/>
      </dsp:txXfrm>
    </dsp:sp>
    <dsp:sp modelId="{030D6EA8-531D-404E-A1D9-C21610220466}">
      <dsp:nvSpPr>
        <dsp:cNvPr id="0" name=""/>
        <dsp:cNvSpPr/>
      </dsp:nvSpPr>
      <dsp:spPr>
        <a:xfrm>
          <a:off x="5806541" y="4729062"/>
          <a:ext cx="2054157" cy="102707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Offre globale, produits compl ou supports</a:t>
          </a:r>
          <a:endParaRPr lang="fr-FR" sz="2100" kern="1200" dirty="0">
            <a:latin typeface="Helvetica" panose="020B0604020202020204" pitchFamily="34" charset="0"/>
            <a:cs typeface="Helvetica" panose="020B0604020202020204" pitchFamily="34" charset="0"/>
          </a:endParaRPr>
        </a:p>
      </dsp:txBody>
      <dsp:txXfrm>
        <a:off x="5836623" y="4759144"/>
        <a:ext cx="1993993" cy="966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500815" y="1742491"/>
          <a:ext cx="4492648" cy="23045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b="1" u="sng" kern="1200" dirty="0" smtClean="0">
              <a:latin typeface="Helvetica" panose="020B0604020202020204" pitchFamily="34" charset="0"/>
              <a:cs typeface="Helvetica" panose="020B0604020202020204" pitchFamily="34" charset="0"/>
            </a:rPr>
            <a:t>PRODUIT</a:t>
          </a:r>
          <a:endParaRPr lang="fr-FR" sz="4400" b="1" u="sng" kern="1200" dirty="0">
            <a:latin typeface="Helvetica" panose="020B0604020202020204" pitchFamily="34" charset="0"/>
            <a:cs typeface="Helvetica" panose="020B0604020202020204" pitchFamily="34" charset="0"/>
          </a:endParaRPr>
        </a:p>
      </dsp:txBody>
      <dsp:txXfrm>
        <a:off x="568314" y="1809990"/>
        <a:ext cx="4357650" cy="2169582"/>
      </dsp:txXfrm>
    </dsp:sp>
    <dsp:sp modelId="{089AE103-B8D1-4C59-B411-332EBD3CE690}">
      <dsp:nvSpPr>
        <dsp:cNvPr id="0" name=""/>
        <dsp:cNvSpPr/>
      </dsp:nvSpPr>
      <dsp:spPr>
        <a:xfrm rot="17333140">
          <a:off x="4144016" y="1690363"/>
          <a:ext cx="2511971" cy="32092"/>
        </a:xfrm>
        <a:custGeom>
          <a:avLst/>
          <a:gdLst/>
          <a:ahLst/>
          <a:cxnLst/>
          <a:rect l="0" t="0" r="0" b="0"/>
          <a:pathLst>
            <a:path>
              <a:moveTo>
                <a:pt x="0" y="16046"/>
              </a:moveTo>
              <a:lnTo>
                <a:pt x="2511971" y="160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5337203" y="1643610"/>
        <a:ext cx="125598" cy="125598"/>
      </dsp:txXfrm>
    </dsp:sp>
    <dsp:sp modelId="{44E284A2-81B2-4564-A39C-655A91B1A81D}">
      <dsp:nvSpPr>
        <dsp:cNvPr id="0" name=""/>
        <dsp:cNvSpPr/>
      </dsp:nvSpPr>
      <dsp:spPr>
        <a:xfrm>
          <a:off x="5806541" y="4498"/>
          <a:ext cx="2054157" cy="102707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latin typeface="Helvetica" panose="020B0604020202020204" pitchFamily="34" charset="0"/>
              <a:cs typeface="Helvetica" panose="020B0604020202020204" pitchFamily="34" charset="0"/>
            </a:rPr>
            <a:t>Fonctionnalités </a:t>
          </a:r>
          <a:endParaRPr lang="fr-FR" sz="2300" kern="1200" dirty="0">
            <a:latin typeface="Helvetica" panose="020B0604020202020204" pitchFamily="34" charset="0"/>
            <a:cs typeface="Helvetica" panose="020B0604020202020204" pitchFamily="34" charset="0"/>
          </a:endParaRPr>
        </a:p>
      </dsp:txBody>
      <dsp:txXfrm>
        <a:off x="5836623" y="34580"/>
        <a:ext cx="1993993" cy="966914"/>
      </dsp:txXfrm>
    </dsp:sp>
    <dsp:sp modelId="{666D8BBA-1A43-4B4F-8FB9-910C4ACC776C}">
      <dsp:nvSpPr>
        <dsp:cNvPr id="0" name=""/>
        <dsp:cNvSpPr/>
      </dsp:nvSpPr>
      <dsp:spPr>
        <a:xfrm rot="18253075">
          <a:off x="4677064" y="2280933"/>
          <a:ext cx="1445876" cy="32092"/>
        </a:xfrm>
        <a:custGeom>
          <a:avLst/>
          <a:gdLst/>
          <a:ahLst/>
          <a:cxnLst/>
          <a:rect l="0" t="0" r="0" b="0"/>
          <a:pathLst>
            <a:path>
              <a:moveTo>
                <a:pt x="0" y="16046"/>
              </a:moveTo>
              <a:lnTo>
                <a:pt x="1445876" y="160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363855" y="2260833"/>
        <a:ext cx="72293" cy="72293"/>
      </dsp:txXfrm>
    </dsp:sp>
    <dsp:sp modelId="{6A068FB8-AB3C-480E-844B-3F917BD19E89}">
      <dsp:nvSpPr>
        <dsp:cNvPr id="0" name=""/>
        <dsp:cNvSpPr/>
      </dsp:nvSpPr>
      <dsp:spPr>
        <a:xfrm>
          <a:off x="5806541" y="1185639"/>
          <a:ext cx="2054157" cy="102707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latin typeface="Helvetica" panose="020B0604020202020204" pitchFamily="34" charset="0"/>
              <a:cs typeface="Helvetica" panose="020B0604020202020204" pitchFamily="34" charset="0"/>
            </a:rPr>
            <a:t>Tendances marketings </a:t>
          </a:r>
          <a:endParaRPr lang="fr-FR" sz="2300" kern="1200" dirty="0">
            <a:latin typeface="Helvetica" panose="020B0604020202020204" pitchFamily="34" charset="0"/>
            <a:cs typeface="Helvetica" panose="020B0604020202020204" pitchFamily="34" charset="0"/>
          </a:endParaRPr>
        </a:p>
      </dsp:txBody>
      <dsp:txXfrm>
        <a:off x="5836623" y="1215721"/>
        <a:ext cx="1993993" cy="966914"/>
      </dsp:txXfrm>
    </dsp:sp>
    <dsp:sp modelId="{EF15A771-7815-43F8-AF79-D2BCFEE6DD0A}">
      <dsp:nvSpPr>
        <dsp:cNvPr id="0" name=""/>
        <dsp:cNvSpPr/>
      </dsp:nvSpPr>
      <dsp:spPr>
        <a:xfrm rot="21538863">
          <a:off x="4993399" y="2871504"/>
          <a:ext cx="813205" cy="32092"/>
        </a:xfrm>
        <a:custGeom>
          <a:avLst/>
          <a:gdLst/>
          <a:ahLst/>
          <a:cxnLst/>
          <a:rect l="0" t="0" r="0" b="0"/>
          <a:pathLst>
            <a:path>
              <a:moveTo>
                <a:pt x="0" y="16046"/>
              </a:moveTo>
              <a:lnTo>
                <a:pt x="813205" y="160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379672" y="2867220"/>
        <a:ext cx="40660" cy="40660"/>
      </dsp:txXfrm>
    </dsp:sp>
    <dsp:sp modelId="{F1A5BE68-7648-4C98-A484-FDC1AAAEFDFC}">
      <dsp:nvSpPr>
        <dsp:cNvPr id="0" name=""/>
        <dsp:cNvSpPr/>
      </dsp:nvSpPr>
      <dsp:spPr>
        <a:xfrm>
          <a:off x="5806541" y="2366780"/>
          <a:ext cx="2054157" cy="102707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latin typeface="Helvetica" panose="020B0604020202020204" pitchFamily="34" charset="0"/>
              <a:cs typeface="Helvetica" panose="020B0604020202020204" pitchFamily="34" charset="0"/>
            </a:rPr>
            <a:t>Marchés précoces</a:t>
          </a:r>
          <a:endParaRPr lang="fr-FR" sz="2300" kern="1200" dirty="0">
            <a:latin typeface="Helvetica" panose="020B0604020202020204" pitchFamily="34" charset="0"/>
            <a:cs typeface="Helvetica" panose="020B0604020202020204" pitchFamily="34" charset="0"/>
          </a:endParaRPr>
        </a:p>
      </dsp:txBody>
      <dsp:txXfrm>
        <a:off x="5836623" y="2396862"/>
        <a:ext cx="1993993" cy="966914"/>
      </dsp:txXfrm>
    </dsp:sp>
    <dsp:sp modelId="{81BE37C9-E1CF-4881-AC81-B47B28C87E15}">
      <dsp:nvSpPr>
        <dsp:cNvPr id="0" name=""/>
        <dsp:cNvSpPr/>
      </dsp:nvSpPr>
      <dsp:spPr>
        <a:xfrm rot="3307606">
          <a:off x="4688976" y="3462074"/>
          <a:ext cx="1422053" cy="32092"/>
        </a:xfrm>
        <a:custGeom>
          <a:avLst/>
          <a:gdLst/>
          <a:ahLst/>
          <a:cxnLst/>
          <a:rect l="0" t="0" r="0" b="0"/>
          <a:pathLst>
            <a:path>
              <a:moveTo>
                <a:pt x="0" y="16046"/>
              </a:moveTo>
              <a:lnTo>
                <a:pt x="1422053" y="160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364451" y="3442569"/>
        <a:ext cx="71102" cy="71102"/>
      </dsp:txXfrm>
    </dsp:sp>
    <dsp:sp modelId="{052699CD-CE6D-40CE-8816-CE884F89D883}">
      <dsp:nvSpPr>
        <dsp:cNvPr id="0" name=""/>
        <dsp:cNvSpPr/>
      </dsp:nvSpPr>
      <dsp:spPr>
        <a:xfrm>
          <a:off x="5806541" y="3547921"/>
          <a:ext cx="2054157" cy="102707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latin typeface="Helvetica" panose="020B0604020202020204" pitchFamily="34" charset="0"/>
              <a:cs typeface="Helvetica" panose="020B0604020202020204" pitchFamily="34" charset="0"/>
            </a:rPr>
            <a:t>Autres produits atypiques</a:t>
          </a:r>
          <a:endParaRPr lang="fr-FR" sz="2300" kern="1200" dirty="0">
            <a:latin typeface="Helvetica" panose="020B0604020202020204" pitchFamily="34" charset="0"/>
            <a:cs typeface="Helvetica" panose="020B0604020202020204" pitchFamily="34" charset="0"/>
          </a:endParaRPr>
        </a:p>
      </dsp:txBody>
      <dsp:txXfrm>
        <a:off x="5836623" y="3578003"/>
        <a:ext cx="1993993" cy="966914"/>
      </dsp:txXfrm>
    </dsp:sp>
    <dsp:sp modelId="{F022D705-F99C-47C7-B90D-D61B9C647B57}">
      <dsp:nvSpPr>
        <dsp:cNvPr id="0" name=""/>
        <dsp:cNvSpPr/>
      </dsp:nvSpPr>
      <dsp:spPr>
        <a:xfrm rot="4253907">
          <a:off x="4157690" y="4052645"/>
          <a:ext cx="2484623" cy="32092"/>
        </a:xfrm>
        <a:custGeom>
          <a:avLst/>
          <a:gdLst/>
          <a:ahLst/>
          <a:cxnLst/>
          <a:rect l="0" t="0" r="0" b="0"/>
          <a:pathLst>
            <a:path>
              <a:moveTo>
                <a:pt x="0" y="16046"/>
              </a:moveTo>
              <a:lnTo>
                <a:pt x="2484623" y="160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5337887" y="4006575"/>
        <a:ext cx="124231" cy="124231"/>
      </dsp:txXfrm>
    </dsp:sp>
    <dsp:sp modelId="{030D6EA8-531D-404E-A1D9-C21610220466}">
      <dsp:nvSpPr>
        <dsp:cNvPr id="0" name=""/>
        <dsp:cNvSpPr/>
      </dsp:nvSpPr>
      <dsp:spPr>
        <a:xfrm>
          <a:off x="5806541" y="4729062"/>
          <a:ext cx="2054157" cy="102707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t>Architecture combinatoire</a:t>
          </a:r>
          <a:endParaRPr lang="fr-FR" sz="2300" kern="1200" dirty="0"/>
        </a:p>
      </dsp:txBody>
      <dsp:txXfrm>
        <a:off x="5836623" y="4759144"/>
        <a:ext cx="1993993" cy="966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554188" y="1749630"/>
          <a:ext cx="4548806" cy="2333387"/>
        </a:xfrm>
        <a:prstGeom prst="roundRect">
          <a:avLst>
            <a:gd name="adj" fmla="val 10000"/>
          </a:avLst>
        </a:prstGeom>
        <a:solidFill>
          <a:srgbClr val="F7964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b="1" u="sng" kern="1200" dirty="0" smtClean="0">
              <a:latin typeface="Helvetica" panose="020B0604020202020204" pitchFamily="34" charset="0"/>
              <a:cs typeface="Helvetica" panose="020B0604020202020204" pitchFamily="34" charset="0"/>
            </a:rPr>
            <a:t>CONSOMMATEUR</a:t>
          </a:r>
          <a:endParaRPr lang="fr-FR" sz="3600" b="1" u="sng" kern="1200" dirty="0">
            <a:latin typeface="Helvetica" panose="020B0604020202020204" pitchFamily="34" charset="0"/>
            <a:cs typeface="Helvetica" panose="020B0604020202020204" pitchFamily="34" charset="0"/>
          </a:endParaRPr>
        </a:p>
      </dsp:txBody>
      <dsp:txXfrm>
        <a:off x="622531" y="1817973"/>
        <a:ext cx="4412120" cy="2196701"/>
      </dsp:txXfrm>
    </dsp:sp>
    <dsp:sp modelId="{089AE103-B8D1-4C59-B411-332EBD3CE690}">
      <dsp:nvSpPr>
        <dsp:cNvPr id="0" name=""/>
        <dsp:cNvSpPr/>
      </dsp:nvSpPr>
      <dsp:spPr>
        <a:xfrm rot="17350740">
          <a:off x="4252779" y="1704372"/>
          <a:ext cx="2532364" cy="32092"/>
        </a:xfrm>
        <a:custGeom>
          <a:avLst/>
          <a:gdLst/>
          <a:ahLst/>
          <a:cxnLst/>
          <a:rect l="0" t="0" r="0" b="0"/>
          <a:pathLst>
            <a:path>
              <a:moveTo>
                <a:pt x="0" y="16046"/>
              </a:moveTo>
              <a:lnTo>
                <a:pt x="2532364" y="16046"/>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latin typeface="Helvetica" panose="020B0604020202020204" pitchFamily="34" charset="0"/>
            <a:cs typeface="Helvetica" panose="020B0604020202020204" pitchFamily="34" charset="0"/>
          </a:endParaRPr>
        </a:p>
      </dsp:txBody>
      <dsp:txXfrm>
        <a:off x="5455652" y="1657109"/>
        <a:ext cx="126618" cy="126618"/>
      </dsp:txXfrm>
    </dsp:sp>
    <dsp:sp modelId="{44E284A2-81B2-4564-A39C-655A91B1A81D}">
      <dsp:nvSpPr>
        <dsp:cNvPr id="0" name=""/>
        <dsp:cNvSpPr/>
      </dsp:nvSpPr>
      <dsp:spPr>
        <a:xfrm>
          <a:off x="5934929" y="4555"/>
          <a:ext cx="2079834" cy="1039917"/>
        </a:xfrm>
        <a:prstGeom prst="roundRect">
          <a:avLst>
            <a:gd name="adj" fmla="val 10000"/>
          </a:avLst>
        </a:prstGeom>
        <a:solidFill>
          <a:srgbClr val="F7964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Cible / Segment</a:t>
          </a:r>
          <a:endParaRPr lang="fr-FR" sz="2100" kern="1200" dirty="0">
            <a:latin typeface="Helvetica" panose="020B0604020202020204" pitchFamily="34" charset="0"/>
            <a:cs typeface="Helvetica" panose="020B0604020202020204" pitchFamily="34" charset="0"/>
          </a:endParaRPr>
        </a:p>
      </dsp:txBody>
      <dsp:txXfrm>
        <a:off x="5965387" y="35013"/>
        <a:ext cx="2018918" cy="979001"/>
      </dsp:txXfrm>
    </dsp:sp>
    <dsp:sp modelId="{666D8BBA-1A43-4B4F-8FB9-910C4ACC776C}">
      <dsp:nvSpPr>
        <dsp:cNvPr id="0" name=""/>
        <dsp:cNvSpPr/>
      </dsp:nvSpPr>
      <dsp:spPr>
        <a:xfrm rot="18289469">
          <a:off x="4790555" y="2302325"/>
          <a:ext cx="1456812" cy="32092"/>
        </a:xfrm>
        <a:custGeom>
          <a:avLst/>
          <a:gdLst/>
          <a:ahLst/>
          <a:cxnLst/>
          <a:rect l="0" t="0" r="0" b="0"/>
          <a:pathLst>
            <a:path>
              <a:moveTo>
                <a:pt x="0" y="16046"/>
              </a:moveTo>
              <a:lnTo>
                <a:pt x="1456812" y="16046"/>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482541" y="2281951"/>
        <a:ext cx="72840" cy="72840"/>
      </dsp:txXfrm>
    </dsp:sp>
    <dsp:sp modelId="{6A068FB8-AB3C-480E-844B-3F917BD19E89}">
      <dsp:nvSpPr>
        <dsp:cNvPr id="0" name=""/>
        <dsp:cNvSpPr/>
      </dsp:nvSpPr>
      <dsp:spPr>
        <a:xfrm>
          <a:off x="5934929" y="1200460"/>
          <a:ext cx="2079834" cy="1039917"/>
        </a:xfrm>
        <a:prstGeom prst="roundRect">
          <a:avLst>
            <a:gd name="adj" fmla="val 10000"/>
          </a:avLst>
        </a:prstGeom>
        <a:solidFill>
          <a:srgbClr val="F7964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Besoin</a:t>
          </a:r>
          <a:endParaRPr lang="fr-FR" sz="2100" kern="1200" dirty="0">
            <a:latin typeface="Helvetica" panose="020B0604020202020204" pitchFamily="34" charset="0"/>
            <a:cs typeface="Helvetica" panose="020B0604020202020204" pitchFamily="34" charset="0"/>
          </a:endParaRPr>
        </a:p>
      </dsp:txBody>
      <dsp:txXfrm>
        <a:off x="5965387" y="1230918"/>
        <a:ext cx="2018918" cy="979001"/>
      </dsp:txXfrm>
    </dsp:sp>
    <dsp:sp modelId="{EF15A771-7815-43F8-AF79-D2BCFEE6DD0A}">
      <dsp:nvSpPr>
        <dsp:cNvPr id="0" name=""/>
        <dsp:cNvSpPr/>
      </dsp:nvSpPr>
      <dsp:spPr>
        <a:xfrm>
          <a:off x="5102995" y="2900277"/>
          <a:ext cx="831933" cy="32092"/>
        </a:xfrm>
        <a:custGeom>
          <a:avLst/>
          <a:gdLst/>
          <a:ahLst/>
          <a:cxnLst/>
          <a:rect l="0" t="0" r="0" b="0"/>
          <a:pathLst>
            <a:path>
              <a:moveTo>
                <a:pt x="0" y="16046"/>
              </a:moveTo>
              <a:lnTo>
                <a:pt x="831933" y="16046"/>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498163" y="2895525"/>
        <a:ext cx="41596" cy="41596"/>
      </dsp:txXfrm>
    </dsp:sp>
    <dsp:sp modelId="{F1A5BE68-7648-4C98-A484-FDC1AAAEFDFC}">
      <dsp:nvSpPr>
        <dsp:cNvPr id="0" name=""/>
        <dsp:cNvSpPr/>
      </dsp:nvSpPr>
      <dsp:spPr>
        <a:xfrm>
          <a:off x="5934929" y="2396365"/>
          <a:ext cx="2079834" cy="1039917"/>
        </a:xfrm>
        <a:prstGeom prst="roundRect">
          <a:avLst>
            <a:gd name="adj" fmla="val 10000"/>
          </a:avLst>
        </a:prstGeom>
        <a:solidFill>
          <a:srgbClr val="F7964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Univers</a:t>
          </a:r>
          <a:endParaRPr lang="fr-FR" sz="2100" kern="1200" dirty="0">
            <a:latin typeface="Helvetica" panose="020B0604020202020204" pitchFamily="34" charset="0"/>
            <a:cs typeface="Helvetica" panose="020B0604020202020204" pitchFamily="34" charset="0"/>
          </a:endParaRPr>
        </a:p>
      </dsp:txBody>
      <dsp:txXfrm>
        <a:off x="5965387" y="2426823"/>
        <a:ext cx="2018918" cy="979001"/>
      </dsp:txXfrm>
    </dsp:sp>
    <dsp:sp modelId="{81BE37C9-E1CF-4881-AC81-B47B28C87E15}">
      <dsp:nvSpPr>
        <dsp:cNvPr id="0" name=""/>
        <dsp:cNvSpPr/>
      </dsp:nvSpPr>
      <dsp:spPr>
        <a:xfrm rot="3310531">
          <a:off x="4790555" y="3498230"/>
          <a:ext cx="1456812" cy="32092"/>
        </a:xfrm>
        <a:custGeom>
          <a:avLst/>
          <a:gdLst/>
          <a:ahLst/>
          <a:cxnLst/>
          <a:rect l="0" t="0" r="0" b="0"/>
          <a:pathLst>
            <a:path>
              <a:moveTo>
                <a:pt x="0" y="16046"/>
              </a:moveTo>
              <a:lnTo>
                <a:pt x="1456812" y="16046"/>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482541" y="3477856"/>
        <a:ext cx="72840" cy="72840"/>
      </dsp:txXfrm>
    </dsp:sp>
    <dsp:sp modelId="{052699CD-CE6D-40CE-8816-CE884F89D883}">
      <dsp:nvSpPr>
        <dsp:cNvPr id="0" name=""/>
        <dsp:cNvSpPr/>
      </dsp:nvSpPr>
      <dsp:spPr>
        <a:xfrm>
          <a:off x="5934929" y="3592270"/>
          <a:ext cx="2079834" cy="1039917"/>
        </a:xfrm>
        <a:prstGeom prst="roundRect">
          <a:avLst>
            <a:gd name="adj" fmla="val 10000"/>
          </a:avLst>
        </a:prstGeom>
        <a:solidFill>
          <a:srgbClr val="F7964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Moment</a:t>
          </a:r>
          <a:endParaRPr lang="fr-FR" sz="2100" kern="1200" dirty="0">
            <a:latin typeface="Helvetica" panose="020B0604020202020204" pitchFamily="34" charset="0"/>
            <a:cs typeface="Helvetica" panose="020B0604020202020204" pitchFamily="34" charset="0"/>
          </a:endParaRPr>
        </a:p>
      </dsp:txBody>
      <dsp:txXfrm>
        <a:off x="5965387" y="3622728"/>
        <a:ext cx="2018918" cy="979001"/>
      </dsp:txXfrm>
    </dsp:sp>
    <dsp:sp modelId="{F022D705-F99C-47C7-B90D-D61B9C647B57}">
      <dsp:nvSpPr>
        <dsp:cNvPr id="0" name=""/>
        <dsp:cNvSpPr/>
      </dsp:nvSpPr>
      <dsp:spPr>
        <a:xfrm rot="4249260">
          <a:off x="4252779" y="4096182"/>
          <a:ext cx="2532364" cy="32092"/>
        </a:xfrm>
        <a:custGeom>
          <a:avLst/>
          <a:gdLst/>
          <a:ahLst/>
          <a:cxnLst/>
          <a:rect l="0" t="0" r="0" b="0"/>
          <a:pathLst>
            <a:path>
              <a:moveTo>
                <a:pt x="0" y="16046"/>
              </a:moveTo>
              <a:lnTo>
                <a:pt x="2532364" y="16046"/>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latin typeface="Helvetica" panose="020B0604020202020204" pitchFamily="34" charset="0"/>
            <a:cs typeface="Helvetica" panose="020B0604020202020204" pitchFamily="34" charset="0"/>
          </a:endParaRPr>
        </a:p>
      </dsp:txBody>
      <dsp:txXfrm>
        <a:off x="5455652" y="4048919"/>
        <a:ext cx="126618" cy="126618"/>
      </dsp:txXfrm>
    </dsp:sp>
    <dsp:sp modelId="{030D6EA8-531D-404E-A1D9-C21610220466}">
      <dsp:nvSpPr>
        <dsp:cNvPr id="0" name=""/>
        <dsp:cNvSpPr/>
      </dsp:nvSpPr>
      <dsp:spPr>
        <a:xfrm>
          <a:off x="5934929" y="4788175"/>
          <a:ext cx="2079834" cy="1039917"/>
        </a:xfrm>
        <a:prstGeom prst="roundRect">
          <a:avLst>
            <a:gd name="adj" fmla="val 10000"/>
          </a:avLst>
        </a:prstGeom>
        <a:solidFill>
          <a:srgbClr val="F7964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Situation de consommation</a:t>
          </a:r>
          <a:endParaRPr lang="fr-FR" sz="2100" kern="1200" dirty="0">
            <a:latin typeface="Helvetica" panose="020B0604020202020204" pitchFamily="34" charset="0"/>
            <a:cs typeface="Helvetica" panose="020B0604020202020204" pitchFamily="34" charset="0"/>
          </a:endParaRPr>
        </a:p>
      </dsp:txBody>
      <dsp:txXfrm>
        <a:off x="5965387" y="4818633"/>
        <a:ext cx="2018918" cy="979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456224" y="1728029"/>
          <a:ext cx="4492648" cy="2304580"/>
        </a:xfrm>
        <a:prstGeom prst="roundRect">
          <a:avLst>
            <a:gd name="adj" fmla="val 10000"/>
          </a:avLst>
        </a:prstGeom>
        <a:solidFill>
          <a:srgbClr val="33CC33"/>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b="1" u="sng" kern="1200" dirty="0" smtClean="0">
              <a:latin typeface="Helvetica" panose="020B0604020202020204" pitchFamily="34" charset="0"/>
              <a:cs typeface="Helvetica" panose="020B0604020202020204" pitchFamily="34" charset="0"/>
            </a:rPr>
            <a:t>SENSORIEL</a:t>
          </a:r>
          <a:endParaRPr lang="fr-FR" sz="4400" b="1" u="sng" kern="1200" dirty="0">
            <a:latin typeface="Helvetica" panose="020B0604020202020204" pitchFamily="34" charset="0"/>
            <a:cs typeface="Helvetica" panose="020B0604020202020204" pitchFamily="34" charset="0"/>
          </a:endParaRPr>
        </a:p>
      </dsp:txBody>
      <dsp:txXfrm>
        <a:off x="523723" y="1795528"/>
        <a:ext cx="4357650" cy="2169582"/>
      </dsp:txXfrm>
    </dsp:sp>
    <dsp:sp modelId="{089AE103-B8D1-4C59-B411-332EBD3CE690}">
      <dsp:nvSpPr>
        <dsp:cNvPr id="0" name=""/>
        <dsp:cNvSpPr/>
      </dsp:nvSpPr>
      <dsp:spPr>
        <a:xfrm rot="17350740">
          <a:off x="4109155" y="1683132"/>
          <a:ext cx="2501100" cy="32092"/>
        </a:xfrm>
        <a:custGeom>
          <a:avLst/>
          <a:gdLst/>
          <a:ahLst/>
          <a:cxnLst/>
          <a:rect l="0" t="0" r="0" b="0"/>
          <a:pathLst>
            <a:path>
              <a:moveTo>
                <a:pt x="0" y="16046"/>
              </a:moveTo>
              <a:lnTo>
                <a:pt x="2501100" y="1604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latin typeface="Helvetica" panose="020B0604020202020204" pitchFamily="34" charset="0"/>
            <a:cs typeface="Helvetica" panose="020B0604020202020204" pitchFamily="34" charset="0"/>
          </a:endParaRPr>
        </a:p>
      </dsp:txBody>
      <dsp:txXfrm>
        <a:off x="5297177" y="1636651"/>
        <a:ext cx="125055" cy="125055"/>
      </dsp:txXfrm>
    </dsp:sp>
    <dsp:sp modelId="{44E284A2-81B2-4564-A39C-655A91B1A81D}">
      <dsp:nvSpPr>
        <dsp:cNvPr id="0" name=""/>
        <dsp:cNvSpPr/>
      </dsp:nvSpPr>
      <dsp:spPr>
        <a:xfrm>
          <a:off x="5770537" y="4498"/>
          <a:ext cx="2054157" cy="1027078"/>
        </a:xfrm>
        <a:prstGeom prst="roundRect">
          <a:avLst>
            <a:gd name="adj" fmla="val 10000"/>
          </a:avLst>
        </a:prstGeom>
        <a:solidFill>
          <a:srgbClr val="33CC33"/>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Visuel, couleurs, formes, logo</a:t>
          </a:r>
          <a:endParaRPr lang="fr-FR" sz="2100" kern="1200" dirty="0">
            <a:latin typeface="Helvetica" panose="020B0604020202020204" pitchFamily="34" charset="0"/>
            <a:cs typeface="Helvetica" panose="020B0604020202020204" pitchFamily="34" charset="0"/>
          </a:endParaRPr>
        </a:p>
      </dsp:txBody>
      <dsp:txXfrm>
        <a:off x="5800619" y="34580"/>
        <a:ext cx="1993993" cy="966914"/>
      </dsp:txXfrm>
    </dsp:sp>
    <dsp:sp modelId="{666D8BBA-1A43-4B4F-8FB9-910C4ACC776C}">
      <dsp:nvSpPr>
        <dsp:cNvPr id="0" name=""/>
        <dsp:cNvSpPr/>
      </dsp:nvSpPr>
      <dsp:spPr>
        <a:xfrm rot="18289469">
          <a:off x="4640291" y="2273703"/>
          <a:ext cx="1438827" cy="32092"/>
        </a:xfrm>
        <a:custGeom>
          <a:avLst/>
          <a:gdLst/>
          <a:ahLst/>
          <a:cxnLst/>
          <a:rect l="0" t="0" r="0" b="0"/>
          <a:pathLst>
            <a:path>
              <a:moveTo>
                <a:pt x="0" y="16046"/>
              </a:moveTo>
              <a:lnTo>
                <a:pt x="1438827" y="1604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23734" y="2253778"/>
        <a:ext cx="71941" cy="71941"/>
      </dsp:txXfrm>
    </dsp:sp>
    <dsp:sp modelId="{6A068FB8-AB3C-480E-844B-3F917BD19E89}">
      <dsp:nvSpPr>
        <dsp:cNvPr id="0" name=""/>
        <dsp:cNvSpPr/>
      </dsp:nvSpPr>
      <dsp:spPr>
        <a:xfrm>
          <a:off x="5770537" y="1185639"/>
          <a:ext cx="2054157" cy="1027078"/>
        </a:xfrm>
        <a:prstGeom prst="roundRect">
          <a:avLst>
            <a:gd name="adj" fmla="val 10000"/>
          </a:avLst>
        </a:prstGeom>
        <a:solidFill>
          <a:srgbClr val="33CC33"/>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Bruit, son, musique </a:t>
          </a:r>
          <a:endParaRPr lang="fr-FR" sz="2100" kern="1200" dirty="0">
            <a:latin typeface="Helvetica" panose="020B0604020202020204" pitchFamily="34" charset="0"/>
            <a:cs typeface="Helvetica" panose="020B0604020202020204" pitchFamily="34" charset="0"/>
          </a:endParaRPr>
        </a:p>
      </dsp:txBody>
      <dsp:txXfrm>
        <a:off x="5800619" y="1215721"/>
        <a:ext cx="1993993" cy="966914"/>
      </dsp:txXfrm>
    </dsp:sp>
    <dsp:sp modelId="{EF15A771-7815-43F8-AF79-D2BCFEE6DD0A}">
      <dsp:nvSpPr>
        <dsp:cNvPr id="0" name=""/>
        <dsp:cNvSpPr/>
      </dsp:nvSpPr>
      <dsp:spPr>
        <a:xfrm>
          <a:off x="4948873" y="2864273"/>
          <a:ext cx="821663" cy="32092"/>
        </a:xfrm>
        <a:custGeom>
          <a:avLst/>
          <a:gdLst/>
          <a:ahLst/>
          <a:cxnLst/>
          <a:rect l="0" t="0" r="0" b="0"/>
          <a:pathLst>
            <a:path>
              <a:moveTo>
                <a:pt x="0" y="16046"/>
              </a:moveTo>
              <a:lnTo>
                <a:pt x="821663" y="1604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39163" y="2859778"/>
        <a:ext cx="41083" cy="41083"/>
      </dsp:txXfrm>
    </dsp:sp>
    <dsp:sp modelId="{F1A5BE68-7648-4C98-A484-FDC1AAAEFDFC}">
      <dsp:nvSpPr>
        <dsp:cNvPr id="0" name=""/>
        <dsp:cNvSpPr/>
      </dsp:nvSpPr>
      <dsp:spPr>
        <a:xfrm>
          <a:off x="5770537" y="2366780"/>
          <a:ext cx="2054157" cy="1027078"/>
        </a:xfrm>
        <a:prstGeom prst="roundRect">
          <a:avLst>
            <a:gd name="adj" fmla="val 10000"/>
          </a:avLst>
        </a:prstGeom>
        <a:solidFill>
          <a:srgbClr val="33CC33"/>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Texture &amp; toucher</a:t>
          </a:r>
          <a:endParaRPr lang="fr-FR" sz="2100" kern="1200" dirty="0">
            <a:latin typeface="Helvetica" panose="020B0604020202020204" pitchFamily="34" charset="0"/>
            <a:cs typeface="Helvetica" panose="020B0604020202020204" pitchFamily="34" charset="0"/>
          </a:endParaRPr>
        </a:p>
      </dsp:txBody>
      <dsp:txXfrm>
        <a:off x="5800619" y="2396862"/>
        <a:ext cx="1993993" cy="966914"/>
      </dsp:txXfrm>
    </dsp:sp>
    <dsp:sp modelId="{81BE37C9-E1CF-4881-AC81-B47B28C87E15}">
      <dsp:nvSpPr>
        <dsp:cNvPr id="0" name=""/>
        <dsp:cNvSpPr/>
      </dsp:nvSpPr>
      <dsp:spPr>
        <a:xfrm rot="3310531">
          <a:off x="4640291" y="3454844"/>
          <a:ext cx="1438827" cy="32092"/>
        </a:xfrm>
        <a:custGeom>
          <a:avLst/>
          <a:gdLst/>
          <a:ahLst/>
          <a:cxnLst/>
          <a:rect l="0" t="0" r="0" b="0"/>
          <a:pathLst>
            <a:path>
              <a:moveTo>
                <a:pt x="0" y="16046"/>
              </a:moveTo>
              <a:lnTo>
                <a:pt x="1438827" y="1604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23734" y="3434919"/>
        <a:ext cx="71941" cy="71941"/>
      </dsp:txXfrm>
    </dsp:sp>
    <dsp:sp modelId="{052699CD-CE6D-40CE-8816-CE884F89D883}">
      <dsp:nvSpPr>
        <dsp:cNvPr id="0" name=""/>
        <dsp:cNvSpPr/>
      </dsp:nvSpPr>
      <dsp:spPr>
        <a:xfrm>
          <a:off x="5770537" y="3547921"/>
          <a:ext cx="2054157" cy="1027078"/>
        </a:xfrm>
        <a:prstGeom prst="roundRect">
          <a:avLst>
            <a:gd name="adj" fmla="val 10000"/>
          </a:avLst>
        </a:prstGeom>
        <a:solidFill>
          <a:srgbClr val="33CC33"/>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Odeur, parfum</a:t>
          </a:r>
          <a:endParaRPr lang="fr-FR" sz="2100" kern="1200" dirty="0">
            <a:latin typeface="Helvetica" panose="020B0604020202020204" pitchFamily="34" charset="0"/>
            <a:cs typeface="Helvetica" panose="020B0604020202020204" pitchFamily="34" charset="0"/>
          </a:endParaRPr>
        </a:p>
      </dsp:txBody>
      <dsp:txXfrm>
        <a:off x="5800619" y="3578003"/>
        <a:ext cx="1993993" cy="966914"/>
      </dsp:txXfrm>
    </dsp:sp>
    <dsp:sp modelId="{F022D705-F99C-47C7-B90D-D61B9C647B57}">
      <dsp:nvSpPr>
        <dsp:cNvPr id="0" name=""/>
        <dsp:cNvSpPr/>
      </dsp:nvSpPr>
      <dsp:spPr>
        <a:xfrm rot="4249260">
          <a:off x="4109155" y="4045414"/>
          <a:ext cx="2501100" cy="32092"/>
        </a:xfrm>
        <a:custGeom>
          <a:avLst/>
          <a:gdLst/>
          <a:ahLst/>
          <a:cxnLst/>
          <a:rect l="0" t="0" r="0" b="0"/>
          <a:pathLst>
            <a:path>
              <a:moveTo>
                <a:pt x="0" y="16046"/>
              </a:moveTo>
              <a:lnTo>
                <a:pt x="2501100" y="1604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latin typeface="Helvetica" panose="020B0604020202020204" pitchFamily="34" charset="0"/>
            <a:cs typeface="Helvetica" panose="020B0604020202020204" pitchFamily="34" charset="0"/>
          </a:endParaRPr>
        </a:p>
      </dsp:txBody>
      <dsp:txXfrm>
        <a:off x="5297177" y="3998933"/>
        <a:ext cx="125055" cy="125055"/>
      </dsp:txXfrm>
    </dsp:sp>
    <dsp:sp modelId="{030D6EA8-531D-404E-A1D9-C21610220466}">
      <dsp:nvSpPr>
        <dsp:cNvPr id="0" name=""/>
        <dsp:cNvSpPr/>
      </dsp:nvSpPr>
      <dsp:spPr>
        <a:xfrm>
          <a:off x="5770537" y="4729062"/>
          <a:ext cx="2054157" cy="1027078"/>
        </a:xfrm>
        <a:prstGeom prst="roundRect">
          <a:avLst>
            <a:gd name="adj" fmla="val 10000"/>
          </a:avLst>
        </a:prstGeom>
        <a:solidFill>
          <a:srgbClr val="33CC33"/>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Goûts, saveurs, arômes</a:t>
          </a:r>
          <a:endParaRPr lang="fr-FR" sz="2100" kern="1200" dirty="0">
            <a:latin typeface="Helvetica" panose="020B0604020202020204" pitchFamily="34" charset="0"/>
            <a:cs typeface="Helvetica" panose="020B0604020202020204" pitchFamily="34" charset="0"/>
          </a:endParaRPr>
        </a:p>
      </dsp:txBody>
      <dsp:txXfrm>
        <a:off x="5800619" y="4759144"/>
        <a:ext cx="1993993" cy="966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446176" y="1749630"/>
          <a:ext cx="4548806" cy="2333387"/>
        </a:xfrm>
        <a:prstGeom prst="roundRect">
          <a:avLst>
            <a:gd name="adj" fmla="val 10000"/>
          </a:avLst>
        </a:prstGeom>
        <a:solidFill>
          <a:srgbClr val="F466AD"/>
        </a:solidFill>
        <a:ln w="19050" cap="flat" cmpd="sng" algn="ctr">
          <a:solidFill>
            <a:srgbClr val="CC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r-FR" sz="3200" b="1" u="sng" kern="1200" dirty="0" smtClean="0">
              <a:latin typeface="Helvetica" panose="020B0604020202020204" pitchFamily="34" charset="0"/>
              <a:cs typeface="Helvetica" panose="020B0604020202020204" pitchFamily="34" charset="0"/>
            </a:rPr>
            <a:t>TECHNOLOGIQUE</a:t>
          </a:r>
          <a:endParaRPr lang="fr-FR" sz="3200" b="1" u="sng" kern="1200" dirty="0">
            <a:latin typeface="Helvetica" panose="020B0604020202020204" pitchFamily="34" charset="0"/>
            <a:cs typeface="Helvetica" panose="020B0604020202020204" pitchFamily="34" charset="0"/>
          </a:endParaRPr>
        </a:p>
      </dsp:txBody>
      <dsp:txXfrm>
        <a:off x="514519" y="1817973"/>
        <a:ext cx="4412120" cy="2196701"/>
      </dsp:txXfrm>
    </dsp:sp>
    <dsp:sp modelId="{089AE103-B8D1-4C59-B411-332EBD3CE690}">
      <dsp:nvSpPr>
        <dsp:cNvPr id="0" name=""/>
        <dsp:cNvSpPr/>
      </dsp:nvSpPr>
      <dsp:spPr>
        <a:xfrm rot="17350740">
          <a:off x="4144767" y="1704372"/>
          <a:ext cx="2532364" cy="32092"/>
        </a:xfrm>
        <a:custGeom>
          <a:avLst/>
          <a:gdLst/>
          <a:ahLst/>
          <a:cxnLst/>
          <a:rect l="0" t="0" r="0" b="0"/>
          <a:pathLst>
            <a:path>
              <a:moveTo>
                <a:pt x="0" y="16046"/>
              </a:moveTo>
              <a:lnTo>
                <a:pt x="2532364" y="16046"/>
              </a:lnTo>
            </a:path>
          </a:pathLst>
        </a:custGeom>
        <a:noFill/>
        <a:ln w="25400" cap="flat" cmpd="sng" algn="ctr">
          <a:solidFill>
            <a:srgbClr val="F466A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latin typeface="Helvetica" panose="020B0604020202020204" pitchFamily="34" charset="0"/>
            <a:cs typeface="Helvetica" panose="020B0604020202020204" pitchFamily="34" charset="0"/>
          </a:endParaRPr>
        </a:p>
      </dsp:txBody>
      <dsp:txXfrm>
        <a:off x="5347640" y="1657109"/>
        <a:ext cx="126618" cy="126618"/>
      </dsp:txXfrm>
    </dsp:sp>
    <dsp:sp modelId="{44E284A2-81B2-4564-A39C-655A91B1A81D}">
      <dsp:nvSpPr>
        <dsp:cNvPr id="0" name=""/>
        <dsp:cNvSpPr/>
      </dsp:nvSpPr>
      <dsp:spPr>
        <a:xfrm>
          <a:off x="5826917" y="4555"/>
          <a:ext cx="2079834" cy="1039917"/>
        </a:xfrm>
        <a:prstGeom prst="roundRect">
          <a:avLst>
            <a:gd name="adj" fmla="val 10000"/>
          </a:avLst>
        </a:prstGeom>
        <a:solidFill>
          <a:srgbClr val="F466AD"/>
        </a:solidFill>
        <a:ln w="25400" cap="flat" cmpd="sng" algn="ctr">
          <a:solidFill>
            <a:srgbClr val="F466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Matières premières </a:t>
          </a:r>
          <a:endParaRPr lang="fr-FR" sz="2100" kern="1200" dirty="0">
            <a:latin typeface="Helvetica" panose="020B0604020202020204" pitchFamily="34" charset="0"/>
            <a:cs typeface="Helvetica" panose="020B0604020202020204" pitchFamily="34" charset="0"/>
          </a:endParaRPr>
        </a:p>
      </dsp:txBody>
      <dsp:txXfrm>
        <a:off x="5857375" y="35013"/>
        <a:ext cx="2018918" cy="979001"/>
      </dsp:txXfrm>
    </dsp:sp>
    <dsp:sp modelId="{666D8BBA-1A43-4B4F-8FB9-910C4ACC776C}">
      <dsp:nvSpPr>
        <dsp:cNvPr id="0" name=""/>
        <dsp:cNvSpPr/>
      </dsp:nvSpPr>
      <dsp:spPr>
        <a:xfrm rot="18289469">
          <a:off x="4682543" y="2302325"/>
          <a:ext cx="1456812" cy="32092"/>
        </a:xfrm>
        <a:custGeom>
          <a:avLst/>
          <a:gdLst/>
          <a:ahLst/>
          <a:cxnLst/>
          <a:rect l="0" t="0" r="0" b="0"/>
          <a:pathLst>
            <a:path>
              <a:moveTo>
                <a:pt x="0" y="16046"/>
              </a:moveTo>
              <a:lnTo>
                <a:pt x="1456812" y="16046"/>
              </a:lnTo>
            </a:path>
          </a:pathLst>
        </a:custGeom>
        <a:noFill/>
        <a:ln w="25400" cap="flat" cmpd="sng" algn="ctr">
          <a:solidFill>
            <a:srgbClr val="F466A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74529" y="2281951"/>
        <a:ext cx="72840" cy="72840"/>
      </dsp:txXfrm>
    </dsp:sp>
    <dsp:sp modelId="{6A068FB8-AB3C-480E-844B-3F917BD19E89}">
      <dsp:nvSpPr>
        <dsp:cNvPr id="0" name=""/>
        <dsp:cNvSpPr/>
      </dsp:nvSpPr>
      <dsp:spPr>
        <a:xfrm>
          <a:off x="5826917" y="1200460"/>
          <a:ext cx="2079834" cy="1039917"/>
        </a:xfrm>
        <a:prstGeom prst="roundRect">
          <a:avLst>
            <a:gd name="adj" fmla="val 10000"/>
          </a:avLst>
        </a:prstGeom>
        <a:solidFill>
          <a:srgbClr val="F466AD"/>
        </a:solidFill>
        <a:ln w="25400" cap="flat" cmpd="sng" algn="ctr">
          <a:solidFill>
            <a:srgbClr val="F466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Ingrédients atypiques </a:t>
          </a:r>
          <a:endParaRPr lang="fr-FR" sz="2100" kern="1200" dirty="0">
            <a:latin typeface="Helvetica" panose="020B0604020202020204" pitchFamily="34" charset="0"/>
            <a:cs typeface="Helvetica" panose="020B0604020202020204" pitchFamily="34" charset="0"/>
          </a:endParaRPr>
        </a:p>
      </dsp:txBody>
      <dsp:txXfrm>
        <a:off x="5857375" y="1230918"/>
        <a:ext cx="2018918" cy="979001"/>
      </dsp:txXfrm>
    </dsp:sp>
    <dsp:sp modelId="{EF15A771-7815-43F8-AF79-D2BCFEE6DD0A}">
      <dsp:nvSpPr>
        <dsp:cNvPr id="0" name=""/>
        <dsp:cNvSpPr/>
      </dsp:nvSpPr>
      <dsp:spPr>
        <a:xfrm>
          <a:off x="4994983" y="2900277"/>
          <a:ext cx="831933" cy="32092"/>
        </a:xfrm>
        <a:custGeom>
          <a:avLst/>
          <a:gdLst/>
          <a:ahLst/>
          <a:cxnLst/>
          <a:rect l="0" t="0" r="0" b="0"/>
          <a:pathLst>
            <a:path>
              <a:moveTo>
                <a:pt x="0" y="16046"/>
              </a:moveTo>
              <a:lnTo>
                <a:pt x="831933" y="16046"/>
              </a:lnTo>
            </a:path>
          </a:pathLst>
        </a:custGeom>
        <a:noFill/>
        <a:ln w="25400" cap="flat" cmpd="sng" algn="ctr">
          <a:solidFill>
            <a:srgbClr val="F466A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90151" y="2895525"/>
        <a:ext cx="41596" cy="41596"/>
      </dsp:txXfrm>
    </dsp:sp>
    <dsp:sp modelId="{F1A5BE68-7648-4C98-A484-FDC1AAAEFDFC}">
      <dsp:nvSpPr>
        <dsp:cNvPr id="0" name=""/>
        <dsp:cNvSpPr/>
      </dsp:nvSpPr>
      <dsp:spPr>
        <a:xfrm>
          <a:off x="5826917" y="2396365"/>
          <a:ext cx="2079834" cy="1039917"/>
        </a:xfrm>
        <a:prstGeom prst="roundRect">
          <a:avLst>
            <a:gd name="adj" fmla="val 10000"/>
          </a:avLst>
        </a:prstGeom>
        <a:solidFill>
          <a:srgbClr val="F466AD"/>
        </a:solidFill>
        <a:ln w="25400" cap="flat" cmpd="sng" algn="ctr">
          <a:solidFill>
            <a:srgbClr val="F466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Enjeux technologiques </a:t>
          </a:r>
          <a:endParaRPr lang="fr-FR" sz="2100" kern="1200" dirty="0">
            <a:latin typeface="Helvetica" panose="020B0604020202020204" pitchFamily="34" charset="0"/>
            <a:cs typeface="Helvetica" panose="020B0604020202020204" pitchFamily="34" charset="0"/>
          </a:endParaRPr>
        </a:p>
      </dsp:txBody>
      <dsp:txXfrm>
        <a:off x="5857375" y="2426823"/>
        <a:ext cx="2018918" cy="979001"/>
      </dsp:txXfrm>
    </dsp:sp>
    <dsp:sp modelId="{81BE37C9-E1CF-4881-AC81-B47B28C87E15}">
      <dsp:nvSpPr>
        <dsp:cNvPr id="0" name=""/>
        <dsp:cNvSpPr/>
      </dsp:nvSpPr>
      <dsp:spPr>
        <a:xfrm rot="3310531">
          <a:off x="4682543" y="3498230"/>
          <a:ext cx="1456812" cy="32092"/>
        </a:xfrm>
        <a:custGeom>
          <a:avLst/>
          <a:gdLst/>
          <a:ahLst/>
          <a:cxnLst/>
          <a:rect l="0" t="0" r="0" b="0"/>
          <a:pathLst>
            <a:path>
              <a:moveTo>
                <a:pt x="0" y="16046"/>
              </a:moveTo>
              <a:lnTo>
                <a:pt x="1456812" y="16046"/>
              </a:lnTo>
            </a:path>
          </a:pathLst>
        </a:custGeom>
        <a:noFill/>
        <a:ln w="25400" cap="flat" cmpd="sng" algn="ctr">
          <a:solidFill>
            <a:srgbClr val="F466A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Helvetica" panose="020B0604020202020204" pitchFamily="34" charset="0"/>
            <a:cs typeface="Helvetica" panose="020B0604020202020204" pitchFamily="34" charset="0"/>
          </a:endParaRPr>
        </a:p>
      </dsp:txBody>
      <dsp:txXfrm>
        <a:off x="5374529" y="3477856"/>
        <a:ext cx="72840" cy="72840"/>
      </dsp:txXfrm>
    </dsp:sp>
    <dsp:sp modelId="{052699CD-CE6D-40CE-8816-CE884F89D883}">
      <dsp:nvSpPr>
        <dsp:cNvPr id="0" name=""/>
        <dsp:cNvSpPr/>
      </dsp:nvSpPr>
      <dsp:spPr>
        <a:xfrm>
          <a:off x="5826917" y="3592270"/>
          <a:ext cx="2079834" cy="1039917"/>
        </a:xfrm>
        <a:prstGeom prst="roundRect">
          <a:avLst>
            <a:gd name="adj" fmla="val 10000"/>
          </a:avLst>
        </a:prstGeom>
        <a:solidFill>
          <a:srgbClr val="F466AD"/>
        </a:solidFill>
        <a:ln w="19050" cap="flat" cmpd="sng" algn="ctr">
          <a:solidFill>
            <a:srgbClr val="F466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Process &amp; Technologies</a:t>
          </a:r>
          <a:endParaRPr lang="fr-FR" sz="2100" kern="1200" dirty="0">
            <a:latin typeface="Helvetica" panose="020B0604020202020204" pitchFamily="34" charset="0"/>
            <a:cs typeface="Helvetica" panose="020B0604020202020204" pitchFamily="34" charset="0"/>
          </a:endParaRPr>
        </a:p>
      </dsp:txBody>
      <dsp:txXfrm>
        <a:off x="5857375" y="3622728"/>
        <a:ext cx="2018918" cy="979001"/>
      </dsp:txXfrm>
    </dsp:sp>
    <dsp:sp modelId="{F022D705-F99C-47C7-B90D-D61B9C647B57}">
      <dsp:nvSpPr>
        <dsp:cNvPr id="0" name=""/>
        <dsp:cNvSpPr/>
      </dsp:nvSpPr>
      <dsp:spPr>
        <a:xfrm rot="4249260">
          <a:off x="4144767" y="4096182"/>
          <a:ext cx="2532364" cy="32092"/>
        </a:xfrm>
        <a:custGeom>
          <a:avLst/>
          <a:gdLst/>
          <a:ahLst/>
          <a:cxnLst/>
          <a:rect l="0" t="0" r="0" b="0"/>
          <a:pathLst>
            <a:path>
              <a:moveTo>
                <a:pt x="0" y="16046"/>
              </a:moveTo>
              <a:lnTo>
                <a:pt x="2532364" y="16046"/>
              </a:lnTo>
            </a:path>
          </a:pathLst>
        </a:custGeom>
        <a:noFill/>
        <a:ln w="25400" cap="flat" cmpd="sng" algn="ctr">
          <a:solidFill>
            <a:srgbClr val="F466A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latin typeface="Helvetica" panose="020B0604020202020204" pitchFamily="34" charset="0"/>
            <a:cs typeface="Helvetica" panose="020B0604020202020204" pitchFamily="34" charset="0"/>
          </a:endParaRPr>
        </a:p>
      </dsp:txBody>
      <dsp:txXfrm>
        <a:off x="5347640" y="4048919"/>
        <a:ext cx="126618" cy="126618"/>
      </dsp:txXfrm>
    </dsp:sp>
    <dsp:sp modelId="{030D6EA8-531D-404E-A1D9-C21610220466}">
      <dsp:nvSpPr>
        <dsp:cNvPr id="0" name=""/>
        <dsp:cNvSpPr/>
      </dsp:nvSpPr>
      <dsp:spPr>
        <a:xfrm>
          <a:off x="5826917" y="4788175"/>
          <a:ext cx="2079834" cy="1039917"/>
        </a:xfrm>
        <a:prstGeom prst="roundRect">
          <a:avLst>
            <a:gd name="adj" fmla="val 10000"/>
          </a:avLst>
        </a:prstGeom>
        <a:solidFill>
          <a:srgbClr val="F466AD"/>
        </a:solidFill>
        <a:ln w="25400" cap="flat" cmpd="sng" algn="ctr">
          <a:solidFill>
            <a:srgbClr val="F466A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Helvetica" panose="020B0604020202020204" pitchFamily="34" charset="0"/>
              <a:cs typeface="Helvetica" panose="020B0604020202020204" pitchFamily="34" charset="0"/>
            </a:rPr>
            <a:t>Additifs</a:t>
          </a:r>
          <a:endParaRPr lang="fr-FR" sz="2100" kern="1200" dirty="0">
            <a:latin typeface="Helvetica" panose="020B0604020202020204" pitchFamily="34" charset="0"/>
            <a:cs typeface="Helvetica" panose="020B0604020202020204" pitchFamily="34" charset="0"/>
          </a:endParaRPr>
        </a:p>
      </dsp:txBody>
      <dsp:txXfrm>
        <a:off x="5857375" y="4818633"/>
        <a:ext cx="2018918" cy="9790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EE5DD-14CE-475A-93C6-84F387FFC5E8}" type="datetimeFigureOut">
              <a:rPr lang="en-US" smtClean="0"/>
              <a:pPr/>
              <a:t>01/06/2014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57A68-B95A-498B-8FA1-D6E958C41C58}" type="slidenum">
              <a:rPr lang="en-US" smtClean="0"/>
              <a:pPr/>
              <a:t>‹#›</a:t>
            </a:fld>
            <a:endParaRPr lang="en-US"/>
          </a:p>
        </p:txBody>
      </p:sp>
    </p:spTree>
    <p:extLst>
      <p:ext uri="{BB962C8B-B14F-4D97-AF65-F5344CB8AC3E}">
        <p14:creationId xmlns:p14="http://schemas.microsoft.com/office/powerpoint/2010/main" val="146164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D57A68-B95A-498B-8FA1-D6E958C41C58}" type="slidenum">
              <a:rPr lang="en-US" smtClean="0"/>
              <a:pPr/>
              <a:t>2</a:t>
            </a:fld>
            <a:endParaRPr lang="en-US"/>
          </a:p>
        </p:txBody>
      </p:sp>
    </p:spTree>
    <p:extLst>
      <p:ext uri="{BB962C8B-B14F-4D97-AF65-F5344CB8AC3E}">
        <p14:creationId xmlns:p14="http://schemas.microsoft.com/office/powerpoint/2010/main" val="232870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urpl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43608" y="4149080"/>
            <a:ext cx="7772400" cy="1470025"/>
          </a:xfrm>
        </p:spPr>
        <p:txBody>
          <a:bodyPr>
            <a:normAutofit/>
          </a:bodyPr>
          <a:lstStyle>
            <a:lvl1pPr algn="r">
              <a:defRPr sz="4400">
                <a:solidFill>
                  <a:srgbClr val="490A3D"/>
                </a:solidFill>
                <a:latin typeface="Helvetica" pitchFamily="2" charset="0"/>
                <a:ea typeface="Helvetica" pitchFamily="2" charset="0"/>
                <a:cs typeface="Helvetica" pitchFamily="2" charset="0"/>
              </a:defRPr>
            </a:lvl1pPr>
          </a:lstStyle>
          <a:p>
            <a:r>
              <a:rPr lang="en-US" dirty="0" smtClean="0"/>
              <a:t>Click to edit Master title style</a:t>
            </a:r>
            <a:endParaRPr lang="en-US" dirty="0"/>
          </a:p>
        </p:txBody>
      </p:sp>
      <p:sp>
        <p:nvSpPr>
          <p:cNvPr id="5" name="Espace réservé du texte 2"/>
          <p:cNvSpPr>
            <a:spLocks noGrp="1"/>
          </p:cNvSpPr>
          <p:nvPr>
            <p:ph type="body" idx="1" hasCustomPrompt="1"/>
          </p:nvPr>
        </p:nvSpPr>
        <p:spPr>
          <a:xfrm>
            <a:off x="1043608" y="5733256"/>
            <a:ext cx="7772400" cy="924123"/>
          </a:xfrm>
        </p:spPr>
        <p:txBody>
          <a:bodyPr anchor="t">
            <a:normAutofit/>
          </a:bodyPr>
          <a:lstStyle>
            <a:lvl1pPr marL="0" indent="0" algn="r">
              <a:buNone/>
              <a:defRPr sz="2400">
                <a:solidFill>
                  <a:schemeClr val="tx1">
                    <a:lumMod val="50000"/>
                    <a:lumOff val="50000"/>
                  </a:schemeClr>
                </a:solidFill>
                <a:latin typeface="Helvetica" pitchFamily="2" charset="0"/>
                <a:ea typeface="Helvetica" pitchFamily="2" charset="0"/>
                <a:cs typeface="Helvetica"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subtitle style</a:t>
            </a:r>
            <a:endParaRPr lang="fr-FR" dirty="0" smtClean="0"/>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0688" y="-144000"/>
            <a:ext cx="9985376"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1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 Purp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t">
            <a:normAutofit/>
          </a:bodyPr>
          <a:lstStyle>
            <a:lvl1pPr algn="l">
              <a:defRPr sz="3200" b="1">
                <a:solidFill>
                  <a:srgbClr val="490A3D"/>
                </a:solidFill>
                <a:latin typeface="Helvetica" pitchFamily="2" charset="0"/>
                <a:ea typeface="Helvetica" pitchFamily="2" charset="0"/>
                <a:cs typeface="Helvetica" pitchFamily="2" charset="0"/>
              </a:defRPr>
            </a:lvl1pPr>
          </a:lstStyle>
          <a:p>
            <a:r>
              <a:rPr lang="en-US" dirty="0" smtClean="0"/>
              <a:t>Click to edit Master title style</a:t>
            </a:r>
            <a:endParaRPr lang="en-US" dirty="0"/>
          </a:p>
        </p:txBody>
      </p:sp>
      <p:sp>
        <p:nvSpPr>
          <p:cNvPr id="3" name="Espace réservé du contenu 2"/>
          <p:cNvSpPr>
            <a:spLocks noGrp="1"/>
          </p:cNvSpPr>
          <p:nvPr>
            <p:ph idx="1" hasCustomPrompt="1"/>
          </p:nvPr>
        </p:nvSpPr>
        <p:spPr/>
        <p:txBody>
          <a:bodyPr>
            <a:normAutofit/>
          </a:bodyPr>
          <a:lstStyle>
            <a:lvl1pPr>
              <a:defRPr sz="2400">
                <a:solidFill>
                  <a:srgbClr val="490A3D"/>
                </a:solidFill>
                <a:latin typeface="Helvetica" pitchFamily="2" charset="0"/>
                <a:ea typeface="Helvetica" pitchFamily="2" charset="0"/>
                <a:cs typeface="Helvetica" pitchFamily="2" charset="0"/>
              </a:defRPr>
            </a:lvl1pPr>
            <a:lvl2pPr>
              <a:defRPr sz="2000">
                <a:solidFill>
                  <a:srgbClr val="490A3D"/>
                </a:solidFill>
                <a:latin typeface="Helvetica" pitchFamily="2" charset="0"/>
                <a:ea typeface="Helvetica" pitchFamily="2" charset="0"/>
                <a:cs typeface="Helvetica" pitchFamily="2" charset="0"/>
              </a:defRPr>
            </a:lvl2pPr>
            <a:lvl3pPr>
              <a:defRPr sz="1800">
                <a:solidFill>
                  <a:srgbClr val="490A3D"/>
                </a:solidFill>
                <a:latin typeface="Helvetica" pitchFamily="2" charset="0"/>
                <a:ea typeface="Helvetica" pitchFamily="2" charset="0"/>
                <a:cs typeface="Helvetica" pitchFamily="2" charset="0"/>
              </a:defRPr>
            </a:lvl3pPr>
            <a:lvl4pPr>
              <a:defRPr sz="1600">
                <a:solidFill>
                  <a:srgbClr val="490A3D"/>
                </a:solidFill>
                <a:latin typeface="Helvetica" pitchFamily="2" charset="0"/>
                <a:ea typeface="Helvetica" pitchFamily="2" charset="0"/>
                <a:cs typeface="Helvetica" pitchFamily="2" charset="0"/>
              </a:defRPr>
            </a:lvl4pPr>
            <a:lvl5pPr>
              <a:defRPr sz="1600">
                <a:solidFill>
                  <a:srgbClr val="490A3D"/>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p:txBody>
          <a:bodyPr/>
          <a:lstStyle>
            <a:lvl1pPr>
              <a:defRPr>
                <a:latin typeface="Helvetica" pitchFamily="2" charset="0"/>
                <a:ea typeface="Helvetica" pitchFamily="2" charset="0"/>
                <a:cs typeface="Helvetica" pitchFamily="2" charset="0"/>
              </a:defRPr>
            </a:lvl1pPr>
          </a:lstStyle>
          <a:p>
            <a:r>
              <a:rPr lang="fr-FR" smtClean="0"/>
              <a:t>Date</a:t>
            </a:r>
            <a:endParaRPr lang="en-US"/>
          </a:p>
        </p:txBody>
      </p:sp>
      <p:sp>
        <p:nvSpPr>
          <p:cNvPr id="5" name="Espace réservé du pied de page 4"/>
          <p:cNvSpPr>
            <a:spLocks noGrp="1"/>
          </p:cNvSpPr>
          <p:nvPr>
            <p:ph type="ftr" sz="quarter" idx="11"/>
          </p:nvPr>
        </p:nvSpPr>
        <p:spPr/>
        <p:txBody>
          <a:bodyPr/>
          <a:lstStyle>
            <a:lvl1pPr>
              <a:defRPr>
                <a:latin typeface="Helvetica" pitchFamily="2" charset="0"/>
                <a:ea typeface="Helvetica" pitchFamily="2" charset="0"/>
                <a:cs typeface="Helvetica" pitchFamily="2" charset="0"/>
              </a:defRPr>
            </a:lvl1pPr>
          </a:lstStyle>
          <a:p>
            <a:r>
              <a:rPr lang="fr-FR"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lvl1pPr>
              <a:defRPr>
                <a:latin typeface="Helvetica" pitchFamily="2" charset="0"/>
                <a:ea typeface="Helvetica" pitchFamily="2" charset="0"/>
                <a:cs typeface="Helvetica" pitchFamily="2" charset="0"/>
              </a:defRPr>
            </a:lvl1pPr>
          </a:lstStyle>
          <a:p>
            <a:fld id="{09337C73-6FA9-45D2-9AFC-0B7166467F7F}" type="slidenum">
              <a:rPr lang="en-US" smtClean="0"/>
              <a:pPr/>
              <a:t>‹#›</a:t>
            </a:fld>
            <a:endParaRPr lang="en-US"/>
          </a:p>
        </p:txBody>
      </p:sp>
      <p:cxnSp>
        <p:nvCxnSpPr>
          <p:cNvPr id="10" name="Connecteur droit 9"/>
          <p:cNvCxnSpPr/>
          <p:nvPr userDrawn="1"/>
        </p:nvCxnSpPr>
        <p:spPr>
          <a:xfrm>
            <a:off x="467544" y="6309320"/>
            <a:ext cx="82089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19693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Date</a:t>
            </a: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MASIAS Margot / STENGER Marine / FLAMBART Charlotte -  L3MV 2014</a:t>
            </a:r>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202EA-4DD3-43D5-9D44-A0125C69CE2D}" type="slidenum">
              <a:rPr lang="en-US" smtClean="0"/>
              <a:pPr/>
              <a:t>‹#›</a:t>
            </a:fld>
            <a:endParaRPr lang="en-US"/>
          </a:p>
        </p:txBody>
      </p:sp>
    </p:spTree>
    <p:extLst>
      <p:ext uri="{BB962C8B-B14F-4D97-AF65-F5344CB8AC3E}">
        <p14:creationId xmlns:p14="http://schemas.microsoft.com/office/powerpoint/2010/main" val="705662106"/>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 Id="rId3" Type="http://schemas.openxmlformats.org/officeDocument/2006/relationships/image" Target="../media/image4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 Id="rId3"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3"/>
          <p:cNvSpPr>
            <a:spLocks noGrp="1"/>
          </p:cNvSpPr>
          <p:nvPr>
            <p:ph type="ctrTitle"/>
          </p:nvPr>
        </p:nvSpPr>
        <p:spPr>
          <a:xfrm>
            <a:off x="1115616" y="3068960"/>
            <a:ext cx="7488832" cy="2232248"/>
          </a:xfrm>
        </p:spPr>
        <p:txBody>
          <a:bodyPr>
            <a:normAutofit/>
          </a:bodyPr>
          <a:lstStyle/>
          <a:p>
            <a:pPr algn="ctr"/>
            <a:r>
              <a:rPr lang="fr-FR" b="1" u="sng" dirty="0" smtClean="0"/>
              <a:t>DOSSIER 2 : </a:t>
            </a:r>
            <a:br>
              <a:rPr lang="fr-FR" b="1" u="sng" dirty="0" smtClean="0"/>
            </a:br>
            <a:r>
              <a:rPr lang="fr-FR" b="1" dirty="0" smtClean="0"/>
              <a:t>Veille des opportunités d’innovation</a:t>
            </a:r>
            <a:endParaRPr lang="en-US" sz="3300" dirty="0"/>
          </a:p>
        </p:txBody>
      </p:sp>
      <p:sp>
        <p:nvSpPr>
          <p:cNvPr id="5" name="ZoneTexte 4"/>
          <p:cNvSpPr txBox="1"/>
          <p:nvPr/>
        </p:nvSpPr>
        <p:spPr>
          <a:xfrm>
            <a:off x="6084168" y="5445224"/>
            <a:ext cx="2808312" cy="1224951"/>
          </a:xfrm>
          <a:prstGeom prst="rect">
            <a:avLst/>
          </a:prstGeom>
          <a:noFill/>
        </p:spPr>
        <p:txBody>
          <a:bodyPr wrap="square" rtlCol="0">
            <a:spAutoFit/>
          </a:bodyPr>
          <a:lstStyle/>
          <a:p>
            <a:pPr algn="r">
              <a:spcBef>
                <a:spcPct val="20000"/>
              </a:spcBef>
            </a:pPr>
            <a:r>
              <a:rPr lang="fr-FR" sz="1600" dirty="0" smtClean="0">
                <a:solidFill>
                  <a:schemeClr val="tx1">
                    <a:lumMod val="50000"/>
                    <a:lumOff val="50000"/>
                  </a:schemeClr>
                </a:solidFill>
                <a:latin typeface="Helvetica" pitchFamily="2" charset="0"/>
                <a:ea typeface="Helvetica" pitchFamily="2" charset="0"/>
                <a:cs typeface="Helvetica" pitchFamily="2" charset="0"/>
              </a:rPr>
              <a:t>Charlotte FLAMBART</a:t>
            </a:r>
          </a:p>
          <a:p>
            <a:pPr algn="r">
              <a:spcBef>
                <a:spcPct val="20000"/>
              </a:spcBef>
            </a:pPr>
            <a:r>
              <a:rPr lang="fr-FR" sz="1600" dirty="0" smtClean="0">
                <a:solidFill>
                  <a:schemeClr val="tx1">
                    <a:lumMod val="50000"/>
                    <a:lumOff val="50000"/>
                  </a:schemeClr>
                </a:solidFill>
                <a:latin typeface="Helvetica" pitchFamily="2" charset="0"/>
                <a:ea typeface="Helvetica" pitchFamily="2" charset="0"/>
                <a:cs typeface="Helvetica" pitchFamily="2" charset="0"/>
              </a:rPr>
              <a:t>Margot MASIAS</a:t>
            </a:r>
          </a:p>
          <a:p>
            <a:pPr algn="r">
              <a:spcBef>
                <a:spcPct val="20000"/>
              </a:spcBef>
            </a:pPr>
            <a:r>
              <a:rPr lang="fr-FR" sz="1600" dirty="0" smtClean="0">
                <a:solidFill>
                  <a:schemeClr val="tx1">
                    <a:lumMod val="50000"/>
                    <a:lumOff val="50000"/>
                  </a:schemeClr>
                </a:solidFill>
                <a:latin typeface="Helvetica" pitchFamily="2" charset="0"/>
                <a:ea typeface="Helvetica" pitchFamily="2" charset="0"/>
                <a:cs typeface="Helvetica" pitchFamily="2" charset="0"/>
              </a:rPr>
              <a:t>Marine STENGER</a:t>
            </a:r>
          </a:p>
          <a:p>
            <a:pPr algn="r">
              <a:spcBef>
                <a:spcPct val="20000"/>
              </a:spcBef>
            </a:pPr>
            <a:r>
              <a:rPr lang="fr-FR" sz="1600" dirty="0" smtClean="0">
                <a:solidFill>
                  <a:schemeClr val="tx1">
                    <a:lumMod val="50000"/>
                    <a:lumOff val="50000"/>
                  </a:schemeClr>
                </a:solidFill>
                <a:latin typeface="Helvetica" pitchFamily="2" charset="0"/>
                <a:ea typeface="Helvetica" pitchFamily="2" charset="0"/>
                <a:cs typeface="Helvetica" pitchFamily="2" charset="0"/>
              </a:rPr>
              <a:t>Promotion 2013/2014 L3 MV</a:t>
            </a:r>
          </a:p>
        </p:txBody>
      </p:sp>
      <p:sp>
        <p:nvSpPr>
          <p:cNvPr id="6" name="Espace réservé du texte 4"/>
          <p:cNvSpPr>
            <a:spLocks noGrp="1"/>
          </p:cNvSpPr>
          <p:nvPr>
            <p:ph type="body" idx="1"/>
          </p:nvPr>
        </p:nvSpPr>
        <p:spPr>
          <a:xfrm>
            <a:off x="323528" y="5589240"/>
            <a:ext cx="3096344" cy="924123"/>
          </a:xfrm>
        </p:spPr>
        <p:txBody>
          <a:bodyPr>
            <a:normAutofit/>
          </a:bodyPr>
          <a:lstStyle/>
          <a:p>
            <a:pPr algn="l"/>
            <a:r>
              <a:rPr lang="en-US" sz="1800" dirty="0" smtClean="0"/>
              <a:t>Marketing4innovation</a:t>
            </a:r>
          </a:p>
          <a:p>
            <a:pPr algn="l"/>
            <a:r>
              <a:rPr lang="en-US" sz="1800" dirty="0" smtClean="0"/>
              <a:t>Mme WALLART</a:t>
            </a:r>
          </a:p>
          <a:p>
            <a:pPr algn="l"/>
            <a:endParaRPr lang="en-US" sz="1800" dirty="0"/>
          </a:p>
        </p:txBody>
      </p:sp>
    </p:spTree>
    <p:extLst>
      <p:ext uri="{BB962C8B-B14F-4D97-AF65-F5344CB8AC3E}">
        <p14:creationId xmlns:p14="http://schemas.microsoft.com/office/powerpoint/2010/main" val="36809130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5194920" cy="4637111"/>
          </a:xfrm>
        </p:spPr>
        <p:txBody>
          <a:bodyPr>
            <a:normAutofit lnSpcReduction="10000"/>
          </a:bodyPr>
          <a:lstStyle/>
          <a:p>
            <a:pPr algn="just"/>
            <a:r>
              <a:rPr lang="fr-FR" sz="1600" b="1" dirty="0" smtClean="0"/>
              <a:t>Idée novatrice : </a:t>
            </a:r>
            <a:r>
              <a:rPr lang="fr-FR" sz="1600" dirty="0" smtClean="0"/>
              <a:t>nouveau modèle économique en internalisant un processus qui faisait appel à des sous-traitants auparavant. </a:t>
            </a:r>
          </a:p>
          <a:p>
            <a:pPr algn="just"/>
            <a:endParaRPr lang="fr-FR" sz="1600" dirty="0" smtClean="0"/>
          </a:p>
          <a:p>
            <a:pPr algn="just"/>
            <a:r>
              <a:rPr lang="fr-FR" sz="1600" b="1" dirty="0" smtClean="0"/>
              <a:t>Exemple : </a:t>
            </a:r>
            <a:r>
              <a:rPr lang="fr-FR" sz="1600" dirty="0" smtClean="0"/>
              <a:t>IDTGV, internalise sa restauration et ne passe plus par un prestataire car il estime connaitre suffisamment ses clients pour répondre à ses besoins. En effet, il a revu tout son </a:t>
            </a:r>
            <a:r>
              <a:rPr lang="fr-FR" sz="1600" dirty="0"/>
              <a:t>système de </a:t>
            </a:r>
            <a:r>
              <a:rPr lang="fr-FR" sz="1600" dirty="0" smtClean="0"/>
              <a:t>ravitaillement ainsi que ses outils utilisés. Son modèle </a:t>
            </a:r>
            <a:r>
              <a:rPr lang="fr-FR" sz="1600" dirty="0"/>
              <a:t>économique </a:t>
            </a:r>
            <a:r>
              <a:rPr lang="fr-FR" sz="1600" dirty="0" smtClean="0"/>
              <a:t>à complétement changé et entraine une prise </a:t>
            </a:r>
            <a:r>
              <a:rPr lang="fr-FR" sz="1600" dirty="0"/>
              <a:t>de </a:t>
            </a:r>
            <a:r>
              <a:rPr lang="fr-FR" sz="1600" dirty="0" smtClean="0"/>
              <a:t>risque forte puisque IDTGV créé des métiers non existants et a complétement revu la </a:t>
            </a:r>
            <a:r>
              <a:rPr lang="fr-FR" sz="1600" dirty="0" err="1" smtClean="0"/>
              <a:t>supply</a:t>
            </a:r>
            <a:r>
              <a:rPr lang="fr-FR" sz="1600" dirty="0" smtClean="0"/>
              <a:t> chaine. En effet, avant IDTGV déléguait, maintenant </a:t>
            </a:r>
            <a:r>
              <a:rPr lang="fr-FR" sz="1600" dirty="0"/>
              <a:t>il </a:t>
            </a:r>
            <a:r>
              <a:rPr lang="fr-FR" sz="1600" dirty="0" smtClean="0"/>
              <a:t>internalise. </a:t>
            </a:r>
            <a:endParaRPr lang="fr-FR" sz="1600" dirty="0"/>
          </a:p>
          <a:p>
            <a:pPr marL="0" indent="0" algn="just">
              <a:buNone/>
            </a:pPr>
            <a:endParaRPr lang="fr-FR" sz="1600" dirty="0" smtClean="0"/>
          </a:p>
          <a:p>
            <a:pPr algn="just"/>
            <a:r>
              <a:rPr lang="fr-FR" sz="1600" b="1" dirty="0" smtClean="0"/>
              <a:t>Source</a:t>
            </a:r>
            <a:r>
              <a:rPr lang="fr-FR" sz="1600" b="1" dirty="0"/>
              <a:t>: </a:t>
            </a:r>
            <a:r>
              <a:rPr lang="fr-FR" sz="1600" dirty="0"/>
              <a:t>http://www.bfmtv.com/video/bfmbusiness/it-for-business-lhebdo/idtgv-lance-un-nouveau-business-model-franck-benoit-01business-05-04-1-4-188827/</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10</a:t>
            </a:fld>
            <a:endParaRPr lang="en-US"/>
          </a:p>
        </p:txBody>
      </p:sp>
      <p:sp>
        <p:nvSpPr>
          <p:cNvPr id="7" name="Titr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fr-FR" dirty="0" smtClean="0">
                <a:solidFill>
                  <a:schemeClr val="bg1"/>
                </a:solidFill>
              </a:rPr>
              <a:t>II. STRATEGIE</a:t>
            </a:r>
            <a:br>
              <a:rPr lang="fr-FR" dirty="0" smtClean="0">
                <a:solidFill>
                  <a:schemeClr val="bg1"/>
                </a:solidFill>
              </a:rPr>
            </a:br>
            <a:r>
              <a:rPr lang="fr-FR" sz="2800" b="0" i="1" dirty="0" smtClean="0">
                <a:solidFill>
                  <a:schemeClr val="bg1"/>
                </a:solidFill>
              </a:rPr>
              <a:t>BUSINESS MODELS</a:t>
            </a:r>
            <a:endParaRPr lang="fr-FR" b="0" i="1" dirty="0">
              <a:solidFill>
                <a:schemeClr val="bg1"/>
              </a:solidFill>
            </a:endParaRPr>
          </a:p>
        </p:txBody>
      </p:sp>
      <p:sp>
        <p:nvSpPr>
          <p:cNvPr id="8" name="AutoShape 2" descr="data:image/jpeg;base64,/9j/4AAQSkZJRgABAQAAAQABAAD/2wCEAAkGBxQQDRAQDw0RFA8WERAREBASEA8QFRUOFRUYFxQRFRQZHCggGBolGxYTITEhJSkrLi46GB8zODMsNygtLisBCgoKDg0OGhAQGiwkHyQsLCwsLC0sLCwsLC0sLCwsLCwsLCwsLCwsLCwsLCwsLCwsLCwsLCwsLCwsLCwsLCwsLP/AABEIAIwBZwMBEQACEQEDEQH/xAAcAAEAAgIDAQAAAAAAAAAAAAAABQcBBgIDBAj/xABHEAACAgEBBAMLCAgEBwEAAAAAAQIDBBEFBhIhBxMxIkFRVGFxc4GRodEUMjQ1k7GywRUWI1JygpKzM1NjgxdCYnSi0+FE/8QAGwEBAAIDAQEAAAAAAAAAAAAAAAIDAQQFBgf/xAAtEQEAAgECBQMDBAIDAAAAAAAAAQIDBBEFEiExURMyQSIzkRRhcaGB0RVCUv/aAAwDAQACEQMRAD8Av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GUkk23olzbfJJeEDwPbuMu3Nx/tqviS5ZT9O/hyjtvGfZmUPzXVv8xyyelfxLvrza5fNurfmnF/mY2liaWj4dymn2ST8zRjZjaWQwAZAAAAAAAAAAAAAAAAAMAAGoGQAAAAAAAAADAGQMJgZAAYAyAAAAAERvb9W5foLPuJU7p4/fD55ijed+rmkZbFXJRXgC+Hoqypx+bbZH+Gco/cyq0MzipPeEjjbyZdfzMy5fzuX3lNoRnR4Ld6wl8TpCzYdtldi8Fla++OhTKm3CdPbzCewelLvX4nrrnr7pfEjzNXJwOf+lvy2XZ2/WFdovlCrl+7anD/y7PeOern5eGanH15d4/ZsVdqktYyTXeaaaJNCazE7S5hhgDIAAAAAAAAAAA1PaPHO7Xh4u7sjYnzVcFZXGHLtiuGUparR9/XkXV2Eo8qyOBfZXrOyEL+pb7pz4OLq2/3uxechERN4iRS+zduZSyq7YZFsrXZHk5Slxtv5jj2NPs0OrbFTknohErH6Utp3Y9GNKi6dcpWSUuCWmq4ddGaWkx1taYmN2ZV1+tWZ4/f/AFs3vQxeGN3Ore/Ni9VnWvzuM17Gh+nx+DeWx7E6TboSUcuuNkO/OCUJpeHT5r9xr5NHXb6WYlYVu1IX7PtyMa3WPU2yhOPJqSi/Y0zS5JrflskpVb2Znj932jOr6GLxCG8uX61Znj9/9bHoYvBvLH615nj9/wBox6GLxBvLdei3bN+Rk3xvybLIqqLipy4tHxdpqavHSsRywzD376b+rGnLHxVGd65TsfOEH4Ev+aXuXuI4NLN/qt2JlW+bvBlXy1syrZN95ScV6ox0RvRix1+GN5dEc6+tp9dfF97u7F+ZnkpPg6ts3P3zzHkV0PXJjJ6cMtONLvyU/Au3n7jWz6fHEb9mYlsHShfk0KnIx8m2utt12RhJpcXbF6e1FOlilpmtoZlD9He9V089U5OROyFkXGHHLXhtjzWnnXEvYW6nBWKb1jsxErWOck1XpF23LEwf2U3G6yahXJdqXbOS9S09aNjTY+e/XsxLSNydpZmXtCquWbe6462W929Orj3n520vWbWox46U32YhcJzUgCI3u+rcv0Fn3Eqe6E8Xvh89RN56CrmjK+rkgvq5IrsthkosnDJTZZAU2Ww5FFlsPXs7at2O9aL5w8kXy/pfJlXPNeyvLpMOaNr1iW77D6TJLSOZUpL/ADa1o/O4dnsLqany4mq4BHfDP+JWDsva1OVDjx7ozj39OTT8Di+afnNqtot1h53Pp8mG3LeNntJKWQAAAAAAAAADzX4Fdj4p1Rk9NNWlrp4H4TMTMDsumq65S07mMW9Fp2RWuiMR1kV7s/e/ZzyoTr2e43znGKs6qpPim0tddfKbtsGXl6z0Y3dnTH9HxfSz/AND7pYsheifEhbk5CtrhNKqLSnFS0fF28y7WWmtY2IWPlbtYlseGeFS14VCMWvNJaNeo0IzXjtKSst/dzVhJX47k8eT4ZRk9XXN9nPvxftOhp9Rz/TbujMOXRbtZ15jxZPWq5S7l811sYt6+tJr2GNXj3rzeCJWv+j6v8iv7OHwOdz28pKU3/rUdq5MYxSinXokkl/hx7x1tPO+ON0J7rG6OcOuWyceUqoSlrdq3CLf+LPvmhqLT6k9UoSG9OXHBwL76q4Rs4VCDjFLu5Phj2eBvX1EMUTkvFZJUjgYk8nIrqjzssmopv8Aeb5yfvZ1rWild/CC8t392KMOtRrqjKzTu7ZJOUpd96vsXkRyMma156ymk8nCrti4WVQlF8nGUYtaFcWmOsMo3YW7GPhTtnRXpKb7ZPicYfuRb7FqWZM1792NndvNstZeFdQ1zlHWD8Fke6g/akYxX5LxLMqExrpUXRmuVlc00vBKL7PcdmYi1dlfy+hdmZkb8eq6D7mcIzXrXYcS9eW0wsVF0obW6/aDqi+4pXV/7j5z/JepnS0lOWm/lCW29E+yOqxJZMl3dz7l/wClF6L2vVmtrMnNbl8JQ3o1GQCI3u+rcv0Fn3Eqe6E8Xvh8+UVucowitZSajFLvyb0SN534naN1ivcjEwqI27Uy5Jy0XBXr8/TXhjonKXsKPVtadqw041eXJblxQidrR2T8ns+SvJ+UJfsoy6zSUte/qtPuJROT5beGdXzRz7bfLaKujSl4kf2liynUm9ZxcFbpzXDp2a8iqcs7tWeKZIyfHLurPKx5VWTrsi4zhJxlF96S7RMvQY7xesWj5bzg7jRs2XC9Rtll2JOuCmow7p9y5ars05vmVS5N+J2rnmu8csfs7P1Mw8SCe0s/SbWvBB8Pn0STlIrmIS/5LU5p209OiN21XslY9jw53SyNEq4tZCTk3/1x0Kr8mza09+IReJyxEV+e3+01m7oYGJj1Tzr74SkoxfC3JO3h1kkowb07TFsWOsfU1sfE9bnyTXBETt+yO+R7E8cyf6Lv/UV8uDy2fV4v/wCI/r/bXMG6cM5LAsnDitUKZa83Fy0i5LTmu/o0VVmef6HTz44tppnURG+28/yv2PZz7Tovn892TIAAAAAAAAAAHl2p9Gu9FZ+Fkq+6B8+bG+k43pqPxxO1k9sq1ldMf0fF9LP8BoaL3SlZF9D30rJ9DH8RZrvbBVa5zkms9I7X6JyOL/TUf4uOP/0v033IYlVG5if6Uw9O3r4+znr7tTpaj7cowv04yajOkP63yvPX/bidfTfbhCe6y+jT6nx/Pf8A3pnP1P3JSh5OlfX9Gcuzr6tfN3X5ktJ9wloXRu1+l8bi/wBbh/i6qf5am9qvtSjC7zkJqb6R7LVtW5Qlao8NOnC7EvmLwHT0sVnH1Rlqssy3nrdbr6SfxNnkr4Y3X/u+9cHFber6inVv+BHGye+f5ThUXSRsn5PtGcorSu79rHwKT/xF7efrOnpcnNT+ELNj6P8AeRVbLyY2S546lZBPvwn81L+fVes19Th3yRt8sxPRoGFjzy8uENW7Lbeb8snrKX3s3bTGOm/hj5fQeHjRqqrqgtIQhGEV4IxWiOLaZmd5TdxgAIje36ty/QWfcSr3hPF74fPuNc65wnB6TjKM4vt0lF6pm9MO/wAu8bStTF3owdqUwx9oQVdvLhbbjHrOzirsXzX5H7zWmlqTvVzp0+bBbmx9njyNwVi5NOQreswo2RnbqtZQguak9PnR101ZL1t42lfHEJvjmkx9Tt3j3vdG24OMm6K4RqtiuacZ6Sk9O+13L9RCKfSzg0XPpp37u7pC3a+UX42RQuV04U2uPgl8232a+4hE/DGg1fpUtS/x2b7Y1TRLgjyrrfDFeCMeS9xByo+u/X5l8+ZuZO+2Vts3KyT1lJ+XvLwLyFV3u9PiripFawmNydnfKNo0Ra1jGXWz80Oa9+hXWN7NfiWb0tNafPRvm+08C+6FWZmzhOpPuIRm0nPR6vSLWuiRLLyT0tLh8NjWY6zfBTeJ+enw0PeTGwa41/Iciy2bk+PiUkoxS5dsVzb+41claRH0y9Focusvaf1FYiPjskOjHZ3W7QVjXc1Qc/533MfzJaau9t2tx3Pyafk+bLjN94xkAAAAAAAAAAAeXan0a70Vn4WZp7oHz5sb6Tjemo/HE7eT2yhCyumP6Pi+ln+A0NF7pZsgei3aNWPk3yvuhXF1RUXOSim+LsWpdrK2tEbQxCw8nfHCrjq82p+SDdj9kdWaMYMk9oS3Vrv1vj8u4aqYyjjRfF3WilOfebXeS8B0NPp/T6z3RmXv6KdhuzJeZKP7OtSjW337WtHp5k37SvV5YiOSGawtk5ySjOkP63yvPX/bidfS/bhCVl9Gn1Pj+e/+9M5+p+5KUJHevZfyvBvoXz5R1h6SL4o+9aeshhvyXiWZUTi3zx8iM46xtrmno+9OL5p/cdmYi9dvKtde7u+GPmVxfWxru07uqbUWpd/hb+cvKjkZMFqSnEpPL2lj1xc7b6Yx77lOBXWlp6RAoXbt8bMvIsresJXWSg9GtYuTaeh2qRMUiJQnuvjd36Di/wDb0/gRxsnvn+VjX+lDZPX7PdsVrZTLrPPW+U17Of8AKXaXJy32n5YlTkbGlJKTSkkpJPk0mmk/DzSfqOrtCCwOiPZHFdblyXKC6uv0kvnS9UeX8zNHWZOkVSqtQ56QAAiN7fq3L9BZ9xKveE8XvhUO6GzMHIrsjmZfVXOS6rnwpR05vVrhbbfZr3java0dnWy5MtNuWOidfRzW3rHatPB5Yxb08/FoQjNPhGNfaO9ExtTeLG2fs75HRkfKLurlXHnx6a66yk+xJa8kRik2tvKvDpsmfLzzG0Kqcm+bbb8LepdL0VYiIXB0fbfrns+EL7oRnU+r7uST4Vzg1r5Gl6jVvHV53X6a1c0zWOkofZ2/sa9o5XXNvFnZpCSXFwcHc8Wi5uLS1Iy2r8Lm2Cs09zOXuZhZMnbiZ8IRk2+DihKKb8HNNeYrmsSli4lqMEcuSm737u7PxNkyttt2hXOcoqK5xWkU22kk23ry9hiIinXdVqs2o13LWtJiIVrtbNeRk23S7ZzlJeSOvcr1LQ0ck7zu9XpMMYcVaR8Q8hU2ludFWzeqwZXNd1dPX/bjyivxP1m/p67V3eK47n9TUckdqt1NhxWQAAAAAAAAAAB59oQcqLYxWsnXNJeFuLSRms7SKY2XudmwyKJSw5qMbapSesOUVNNvt8h1b6jHNZjdHZvXSdsi7Kpx449LscbJOSTS0TjprzZp6XJWlp5mZhXv6lZ3iU/bD4m9+pxeUdnOrcbOk9FiNeWU64r3sx+qx+TZs2wujCXEp5tseHt6qptt+SU2lp6vaa+TW/FWYhZGJjQqrjXVBRritIxitEkaNrTad5SdxgVJvruvl37SyLacWUq5OHDJOHPSEU+1+FM6WDPStIiZRmG+biYNmPsyiq6DhZF28UXpqtbJNdnkaNLPaLXmYZhPlTLS98txI5kpX48o15L+drrwWPwy07H5Taw6madJ7MTCt8/dPMpbU8Oxpf8ANBdYvU4m/XUY7fKOzy17CyZPSOHe36Ka+9GfVp5E5svo9zLmuOEaYd+Vklrp5IR1evn0Kr6ukdupsuHZ2N1NFVWuvBXCHF2a8KS109Ry7TvMym7rqlOMoyWsZJxa8KfJmInbqKSz9xsyF1ka8WU61OShNOGkoa9y+b8Gh1qaqnLG8o7LZ3V2T8kwaaNFxqPFY137Zc5e/l6jm5b89plKEuVgAAj9v4srsPIqr0451TjFN6Lia5czNZ2lKk7WiZU4ujzaHi0ftqfibfrVdeusxeXJdHmf4rH7an4j1qLY12GPlyXR9n+LR+2p+Jn1qLY4jg8/0yuj/P8AFo/bU/EhOSqccT0/n+mf+H+d4tH7Wn4lU2iU44ppvP8ATP6gZ/i0ftqviVSnHFdN5n8H/D/O8Wj9rT8SuaynHF9L5n8C3AzvFo/a0/EqnHaU44zpPM/hn9Qc7xZfa1fEqnBdZHGtJ5n8C3Azn/8AnivK7qviR/T3Znjmk26TP4XFs3EVFFdUeyEIxXqXab9Y2jZ4zLknJebz8y9JlWAAAAAAAAAAAAAAAAAAAAAAAAAAAAAAAAwBkAAAAAAAAAAAAAAAMAZAA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4" descr="data:image/jpeg;base64,/9j/4AAQSkZJRgABAQAAAQABAAD/2wCEAAkGBxQQDRAQDw0RFA8WERAREBASEA8QFRUOFRUYFxQRFRQZHCggGBolGxYTITEhJSkrLi46GB8zODMsNygtLisBCgoKDg0OGhAQGiwkHyQsLCwsLC0sLCwsLC0sLCwsLCwsLCwsLCwsLCwsLCwsLCwsLCwsLCwsLCwsLCwsLCwsLP/AABEIAIwBZwMBEQACEQEDEQH/xAAcAAEAAgIDAQAAAAAAAAAAAAAABQcBBgIDBAj/xABHEAACAgEBBAMLCAgEBwEAAAAAAQIDBBEFBhIhBxMxIkFRVGFxc4GRodEUMjQ1k7GywRUWI1JygpKzM1NjgxdCYnSi0+FE/8QAGwEBAAIDAQEAAAAAAAAAAAAAAAIDAQQFBgf/xAAtEQEAAgECBQMDBAIDAAAAAAAAAQIDBBEFEiExURMyQSIzkRRhcaGB0RVCUv/aAAwDAQACEQMRAD8Av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GUkk23olzbfJJeEDwPbuMu3Nx/tqviS5ZT9O/hyjtvGfZmUPzXVv8xyyelfxLvrza5fNurfmnF/mY2liaWj4dymn2ST8zRjZjaWQwAZAAAAAAAAAAAAAAAAAMAAGoGQAAAAAAAAADAGQMJgZAAYAyAAAAAERvb9W5foLPuJU7p4/fD55ijed+rmkZbFXJRXgC+Hoqypx+bbZH+Gco/cyq0MzipPeEjjbyZdfzMy5fzuX3lNoRnR4Ld6wl8TpCzYdtldi8Fla++OhTKm3CdPbzCewelLvX4nrrnr7pfEjzNXJwOf+lvy2XZ2/WFdovlCrl+7anD/y7PeOern5eGanH15d4/ZsVdqktYyTXeaaaJNCazE7S5hhgDIAAAAAAAAAAA1PaPHO7Xh4u7sjYnzVcFZXGHLtiuGUparR9/XkXV2Eo8qyOBfZXrOyEL+pb7pz4OLq2/3uxechERN4iRS+zduZSyq7YZFsrXZHk5Slxtv5jj2NPs0OrbFTknohErH6Utp3Y9GNKi6dcpWSUuCWmq4ddGaWkx1taYmN2ZV1+tWZ4/f/AFs3vQxeGN3Ore/Ni9VnWvzuM17Gh+nx+DeWx7E6TboSUcuuNkO/OCUJpeHT5r9xr5NHXb6WYlYVu1IX7PtyMa3WPU2yhOPJqSi/Y0zS5JrflskpVb2Znj932jOr6GLxCG8uX61Znj9/9bHoYvBvLH615nj9/wBox6GLxBvLdei3bN+Rk3xvybLIqqLipy4tHxdpqavHSsRywzD376b+rGnLHxVGd65TsfOEH4Ev+aXuXuI4NLN/qt2JlW+bvBlXy1syrZN95ScV6ox0RvRix1+GN5dEc6+tp9dfF97u7F+ZnkpPg6ts3P3zzHkV0PXJjJ6cMtONLvyU/Au3n7jWz6fHEb9mYlsHShfk0KnIx8m2utt12RhJpcXbF6e1FOlilpmtoZlD9He9V089U5OROyFkXGHHLXhtjzWnnXEvYW6nBWKb1jsxErWOck1XpF23LEwf2U3G6yahXJdqXbOS9S09aNjTY+e/XsxLSNydpZmXtCquWbe6462W929Orj3n520vWbWox46U32YhcJzUgCI3u+rcv0Fn3Eqe6E8Xvh89RN56CrmjK+rkgvq5IrsthkosnDJTZZAU2Ww5FFlsPXs7at2O9aL5w8kXy/pfJlXPNeyvLpMOaNr1iW77D6TJLSOZUpL/ADa1o/O4dnsLqany4mq4BHfDP+JWDsva1OVDjx7ozj39OTT8Di+afnNqtot1h53Pp8mG3LeNntJKWQAAAAAAAAADzX4Fdj4p1Rk9NNWlrp4H4TMTMDsumq65S07mMW9Fp2RWuiMR1kV7s/e/ZzyoTr2e43znGKs6qpPim0tddfKbtsGXl6z0Y3dnTH9HxfSz/AND7pYsheifEhbk5CtrhNKqLSnFS0fF28y7WWmtY2IWPlbtYlseGeFS14VCMWvNJaNeo0IzXjtKSst/dzVhJX47k8eT4ZRk9XXN9nPvxftOhp9Rz/TbujMOXRbtZ15jxZPWq5S7l811sYt6+tJr2GNXj3rzeCJWv+j6v8iv7OHwOdz28pKU3/rUdq5MYxSinXokkl/hx7x1tPO+ON0J7rG6OcOuWyceUqoSlrdq3CLf+LPvmhqLT6k9UoSG9OXHBwL76q4Rs4VCDjFLu5Phj2eBvX1EMUTkvFZJUjgYk8nIrqjzssmopv8Aeb5yfvZ1rWild/CC8t392KMOtRrqjKzTu7ZJOUpd96vsXkRyMma156ymk8nCrti4WVQlF8nGUYtaFcWmOsMo3YW7GPhTtnRXpKb7ZPicYfuRb7FqWZM1792NndvNstZeFdQ1zlHWD8Fke6g/akYxX5LxLMqExrpUXRmuVlc00vBKL7PcdmYi1dlfy+hdmZkb8eq6D7mcIzXrXYcS9eW0wsVF0obW6/aDqi+4pXV/7j5z/JepnS0lOWm/lCW29E+yOqxJZMl3dz7l/wClF6L2vVmtrMnNbl8JQ3o1GQCI3u+rcv0Fn3Eqe6E8Xvh8+UVucowitZSajFLvyb0SN534naN1ivcjEwqI27Uy5Jy0XBXr8/TXhjonKXsKPVtadqw041eXJblxQidrR2T8ns+SvJ+UJfsoy6zSUte/qtPuJROT5beGdXzRz7bfLaKujSl4kf2liynUm9ZxcFbpzXDp2a8iqcs7tWeKZIyfHLurPKx5VWTrsi4zhJxlF96S7RMvQY7xesWj5bzg7jRs2XC9Rtll2JOuCmow7p9y5ars05vmVS5N+J2rnmu8csfs7P1Mw8SCe0s/SbWvBB8Pn0STlIrmIS/5LU5p209OiN21XslY9jw53SyNEq4tZCTk3/1x0Kr8mza09+IReJyxEV+e3+01m7oYGJj1Tzr74SkoxfC3JO3h1kkowb07TFsWOsfU1sfE9bnyTXBETt+yO+R7E8cyf6Lv/UV8uDy2fV4v/wCI/r/bXMG6cM5LAsnDitUKZa83Fy0i5LTmu/o0VVmef6HTz44tppnURG+28/yv2PZz7Tovn892TIAAAAAAAAAAHl2p9Gu9FZ+Fkq+6B8+bG+k43pqPxxO1k9sq1ldMf0fF9LP8BoaL3SlZF9D30rJ9DH8RZrvbBVa5zkms9I7X6JyOL/TUf4uOP/0v033IYlVG5if6Uw9O3r4+znr7tTpaj7cowv04yajOkP63yvPX/bidfTfbhCe6y+jT6nx/Pf8A3pnP1P3JSh5OlfX9Gcuzr6tfN3X5ktJ9wloXRu1+l8bi/wBbh/i6qf5am9qvtSjC7zkJqb6R7LVtW5Qlao8NOnC7EvmLwHT0sVnH1Rlqssy3nrdbr6SfxNnkr4Y3X/u+9cHFber6inVv+BHGye+f5ThUXSRsn5PtGcorSu79rHwKT/xF7efrOnpcnNT+ELNj6P8AeRVbLyY2S546lZBPvwn81L+fVes19Th3yRt8sxPRoGFjzy8uENW7Lbeb8snrKX3s3bTGOm/hj5fQeHjRqqrqgtIQhGEV4IxWiOLaZmd5TdxgAIje36ty/QWfcSr3hPF74fPuNc65wnB6TjKM4vt0lF6pm9MO/wAu8bStTF3owdqUwx9oQVdvLhbbjHrOzirsXzX5H7zWmlqTvVzp0+bBbmx9njyNwVi5NOQreswo2RnbqtZQguak9PnR101ZL1t42lfHEJvjmkx9Tt3j3vdG24OMm6K4RqtiuacZ6Sk9O+13L9RCKfSzg0XPpp37u7pC3a+UX42RQuV04U2uPgl8232a+4hE/DGg1fpUtS/x2b7Y1TRLgjyrrfDFeCMeS9xByo+u/X5l8+ZuZO+2Vts3KyT1lJ+XvLwLyFV3u9PiripFawmNydnfKNo0Ra1jGXWz80Oa9+hXWN7NfiWb0tNafPRvm+08C+6FWZmzhOpPuIRm0nPR6vSLWuiRLLyT0tLh8NjWY6zfBTeJ+enw0PeTGwa41/Iciy2bk+PiUkoxS5dsVzb+41claRH0y9Focusvaf1FYiPjskOjHZ3W7QVjXc1Qc/533MfzJaau9t2tx3Pyafk+bLjN94xkAAAAAAAAAAAeXan0a70Vn4WZp7oHz5sb6Tjemo/HE7eT2yhCyumP6Pi+ln+A0NF7pZsgei3aNWPk3yvuhXF1RUXOSim+LsWpdrK2tEbQxCw8nfHCrjq82p+SDdj9kdWaMYMk9oS3Vrv1vj8u4aqYyjjRfF3WilOfebXeS8B0NPp/T6z3RmXv6KdhuzJeZKP7OtSjW337WtHp5k37SvV5YiOSGawtk5ySjOkP63yvPX/bidfS/bhCVl9Gn1Pj+e/+9M5+p+5KUJHevZfyvBvoXz5R1h6SL4o+9aeshhvyXiWZUTi3zx8iM46xtrmno+9OL5p/cdmYi9dvKtde7u+GPmVxfWxru07uqbUWpd/hb+cvKjkZMFqSnEpPL2lj1xc7b6Yx77lOBXWlp6RAoXbt8bMvIsresJXWSg9GtYuTaeh2qRMUiJQnuvjd36Di/wDb0/gRxsnvn+VjX+lDZPX7PdsVrZTLrPPW+U17Of8AKXaXJy32n5YlTkbGlJKTSkkpJPk0mmk/DzSfqOrtCCwOiPZHFdblyXKC6uv0kvnS9UeX8zNHWZOkVSqtQ56QAAiN7fq3L9BZ9xKveE8XvhUO6GzMHIrsjmZfVXOS6rnwpR05vVrhbbfZr3java0dnWy5MtNuWOidfRzW3rHatPB5Yxb08/FoQjNPhGNfaO9ExtTeLG2fs75HRkfKLurlXHnx6a66yk+xJa8kRik2tvKvDpsmfLzzG0Kqcm+bbb8LepdL0VYiIXB0fbfrns+EL7oRnU+r7uST4Vzg1r5Gl6jVvHV53X6a1c0zWOkofZ2/sa9o5XXNvFnZpCSXFwcHc8Wi5uLS1Iy2r8Lm2Cs09zOXuZhZMnbiZ8IRk2+DihKKb8HNNeYrmsSli4lqMEcuSm737u7PxNkyttt2hXOcoqK5xWkU22kk23ry9hiIinXdVqs2o13LWtJiIVrtbNeRk23S7ZzlJeSOvcr1LQ0ck7zu9XpMMYcVaR8Q8hU2ludFWzeqwZXNd1dPX/bjyivxP1m/p67V3eK47n9TUckdqt1NhxWQAAAAAAAAAAB59oQcqLYxWsnXNJeFuLSRms7SKY2XudmwyKJSw5qMbapSesOUVNNvt8h1b6jHNZjdHZvXSdsi7Kpx449LscbJOSTS0TjprzZp6XJWlp5mZhXv6lZ3iU/bD4m9+pxeUdnOrcbOk9FiNeWU64r3sx+qx+TZs2wujCXEp5tseHt6qptt+SU2lp6vaa+TW/FWYhZGJjQqrjXVBRritIxitEkaNrTad5SdxgVJvruvl37SyLacWUq5OHDJOHPSEU+1+FM6WDPStIiZRmG+biYNmPsyiq6DhZF28UXpqtbJNdnkaNLPaLXmYZhPlTLS98txI5kpX48o15L+drrwWPwy07H5Taw6madJ7MTCt8/dPMpbU8Oxpf8ANBdYvU4m/XUY7fKOzy17CyZPSOHe36Ka+9GfVp5E5svo9zLmuOEaYd+Vklrp5IR1evn0Kr6ukdupsuHZ2N1NFVWuvBXCHF2a8KS109Ry7TvMym7rqlOMoyWsZJxa8KfJmInbqKSz9xsyF1ka8WU61OShNOGkoa9y+b8Gh1qaqnLG8o7LZ3V2T8kwaaNFxqPFY137Zc5e/l6jm5b89plKEuVgAAj9v4srsPIqr0451TjFN6Lia5czNZ2lKk7WiZU4ujzaHi0ftqfibfrVdeusxeXJdHmf4rH7an4j1qLY12GPlyXR9n+LR+2p+Jn1qLY4jg8/0yuj/P8AFo/bU/EhOSqccT0/n+mf+H+d4tH7Wn4lU2iU44ppvP8ATP6gZ/i0ftqviVSnHFdN5n8H/D/O8Wj9rT8SuaynHF9L5n8C3AzvFo/a0/EqnHaU44zpPM/hn9Qc7xZfa1fEqnBdZHGtJ5n8C3Azn/8AnivK7qviR/T3Znjmk26TP4XFs3EVFFdUeyEIxXqXab9Y2jZ4zLknJebz8y9JlWAAAAAAAAAAAAAAAAAAAAAAAAAAAAAAAAwBkAAAAAAAAAAAAAAAMAZAAAAAAAAAAAAAAAAAAAAAAAAAAAAAAAAAAAAAAAAAAAAAAAAAAAAAAA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37990" y="1916832"/>
            <a:ext cx="34194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7" descr="data:image/jpeg;base64,/9j/4AAQSkZJRgABAQAAAQABAAD/2wCEAAkGBhQQEBQUDxQUFBQVEBQVFBAUFRQUEBAWFBUVFBQQFxQXGyYeFxkjGRQUIC8gIycpLCwsFR4xNTAqNSYrLCkBCQoKDgwOGg8PGCwkHyQqKS0pLiwsKSksLCwsLCwpKSwpLCwsLCkpLCwpKSkpLCkpLCwsKSkpLCksLCksKSkpLP/AABEIAJsA+gMBIgACEQEDEQH/xAAcAAEAAQUBAQAAAAAAAAAAAAAABgEDBAUHAgj/xAA8EAACAQIEBAMGBQIFBAMAAAABAgADEQQSITEFBiJBE1FhBzJScYGRFCNCobHB8BVyc9HxJDNikkOy4f/EABoBAQADAQEBAAAAAAAAAAAAAAACAwQBBQb/xAAmEQACAgICAgEDBQAAAAAAAAAAAQIRAyESMQQTQRQiUSMyYXGB/9oADAMBAAIRAxEAPwDuEREARE8vexy720vteAeokB5j5wr0GrLRqU3ZHoUVQ02LCrVJJudm6ew/rNdW55xwwleqGoZsPjDQZsjWrdK2yKTocxMtWKT2Dp8Tm+M5j4jnGGWpQFYUDXeoFstjbw6ADEBW3uT5y3X56xq1jQK0xWYYdEQLmy1KpGdiQepQtzHqYOmRMfEE5Qt9WIUnb/MfsDIz7SeO18JhqbYU2dq6p7uYm4PSB53tK0rJQi5PiiXROOJ7ReJ0sviopBbKM1IjO3wXB9703m+4X7Ta5IGJwbhTY56ZN7bZ8jgafIyMmo9mx+Blq1T/ANR0WJicM4pTxCZ6RuLkHQgqRupB2My50xNNOmIiIOCUlZSAViIgCIiAIiIAiIgCIiAIiIAiIgCJSVgCJSVgHL8XyNjjWFRRRJOOq4k530/StDZdbKGPzPfeZ9f2fVVwuFw6FHAxgr4tycufUZgosb6f/UToErLfbIHNea+QsVicTiWpii1KuKQDOxzoKZByqLW85t8DySy8VOKfL4SUlWkL3bMFCXI7WF/vJnE57ZVQLBW9S/ZV09S2/wBgP3mg564FVxdKkMP71PELUuHFNlyg2ZWKsLg2O3aSWVkE6JRk4u0c0oct8QSqjLQoFFGtM1h+bUDBlxD5aQGcFV2Hb1lvE8p49vGZKNFald1aozVhVTpvZVVqegJPe9raTp8SMly7NUfMnF2kjUcrcG/CYSlRNsyr122LnViPrNvEQlRlnJzk5P5ERE6REREAREQBERAEREAREQBERAEREAREQBERAEREATV8Y5mw2DsMTVSmSLhSeph5gd5lY/HrRQs2psSEuAz21IAO+k4rz1XOPxXi5gtMKFVSOsAEkg2ax1J7iU5MsYabJJfk7LwnjlHFUhVw9RXQm19tQbWIOxvM6cG5bqGkVp0bmmHck+hZjb7nvJthuZmVGCvkZGvrqCgsS2XvIPPx7RN466OhM4G88HEj527d5iYHEGpSWof1Lfa2h20mv/FhsS6INqYNRzfS3uqO2xMk8pCja/4gL2/5lyhiQ+37zSHGIT1Na2zLoDKivZW8OpYkaNa5B87Sv3pdsu9Mq6N/eUDjz/vykIfF10VlbEZlIN2y9Wu/ymNwvjYpKQW8Qlr3udrWG/eQfmRTqjsfFyy6idDiR3hfMWZgpGlr76gefrN4+LUC5I129ZphljNWmVTxyg6kXoloYlbXuAPUgSzT4rSZsqupPodPvJ8o/krMuJS8AyQKxEQBERAEREAREQBERAEREAREQBKRIL7SedDhMtClm8SrTY5ltdQP4O843R1KyO811KtXiLFGN6bWRl1yAeXa+95pW4NbVrm+omNy/wA3qtFadyat7bEuxv33veT2nwZsRRzvam9rhfezH1+GYJu30XyfwRjhuEVUyodc2ova9/Wbbh+Fps6NUBuj2Nj1lSbEH4llupwaixAcNcDqZWsbjU6bW7TF4piPDcUwbqEFiB1a/pPltKHmtFksc4pcjqIx1OmouyqthY3AFu1prOK8TotTbKwF0Yhwba5bhfW8hI4qiJ1Ll231M3WEx9NxTrZGbwjmyje9rZiO9rmFn56M6fF2Xjy1VqU9SE0vbdjpoLdpq+J4v/D0pK9yzqTlYgFLEaG19Ln+ZNKOGNTw3qMcy3IykqCG7MvfS28gvObDEY0r4ZdaYVGb9KG2Y31HxRkxRUbPSw+VKcqm/tI9xTmhsQwCDLY/puSZvOVuBvUPiVvdBKlSdTp6S/heWMq/l20H6V6tx3PpMjhuPOHY0yDqdb73t5faZOUI02X5vNiocMZsOHYQYZ3BPUSMhPdLaAetwbzOzXnuoVq0+sDTqHmpGxHrNEvF18QKG6tenvbzImjklo81cs099njmfpKVLG1rE9gRqL/32kfo8WZWFgGW+nbSSXiLLVpMLmxG4scp9R3kd/wrLcKRl7Dv8jKJRTlbJ/TZbribTE+0OrVr06aZUF9tcx6ba67Xko4NxfwyPE2YAXv7u528pzPC1/Br5H0L2C2Au318t5JK/EShBW1xrdtQLbG3eWSzSjJSTM048XTR1BXuLjvK3nLn5jxAZj4ozEWbzOlxYfp3nvAcwNnbqaxU5/1AjudTv6zX9erriVHTpWR7lniVR7h0fwzrTqEaEd9TJBN2PIpxtArERLAIiIAiIgCIiAIlIvAKO4AJOwFz9JwLm+v+Mx/iIdbldCDlsdPlpO58UCmk+diqBSWYfpAFyfoJyfivs8q50xGAaniaXvEqR4raWBvs0ozW1osx1yVmNwbCUsOLhAKhJzObZj8j8Mm74Nwv5TAjLfa17+sg+K4lp4WIpnbqW2Wqna632MlPC+JFaK6+IgUAVBqSBp1LuDMF8tM9GWHg7jssrw+o2Y1gabAaWNwS19QfSw+8guA4Ni3q1aniZFVyGbKSHsbXUW/4nVcPjFxNLNTIK3K3GouN9ZhMPBUkW+fbe5vKpfprRVKbyP7mRyty4aqBlq51LaFrjsP2mz4XRqUjawYAa5Tf9prKHHGao2ZgFABUkabnT5S+vMDtVC0gXJ00BNz6W1G+8zqXyZJLZNMPxcZWzEXRcx7ELa9yPpOX8I4qa1clTY16hJe4OUak/YbSdcJxf4cO+MCUxqxZiCwFtbnt8pzri/OAqYrxKFJEpIxKplAZ+xqEgaEjtNV+2FFqxyo6vwyyLlHchAwNzqQL695tavDKRBvTW4GjEC/1MhfKeMWuPEDe7svwlhv9ptePczfhqdrZ3cEKp2Fv1H0ncUlGNTRVxMzhNGhiEsbs1JrMwzohYdxrrMery/SV6n5N3cMVdr5EUW08QDpJJJtqZCV58xBJJbKofL+WoGumltz9POSLDVcdVH/UVUSm+XuDUINrAC1hv6y+ouN0E3B2R2hxm1dkAsLkZb3y/M95k4eqL6+cc38OpUK9B0IX8qoGJbWoQQASTva5kfPF1J6Tf/KCf4mDJjlF6PpvHz4pwu6/smPHeX1bDGtS1emM4HfTVrfS8geFxTWPiAghyAGvcg9WbX56fKSzhnMf5eRr3IIy2JY3FthNJS4U6o4bU2AYOBdFFyoGoIOsucoyjXR4fmpcrUrMUcWQ1AS2mUAvY203J9bibmjxWkGVqTZiRkK6ZXXufME30v5SJtiVW4QHRveb3ge4AmZRx2ZBZLMNyVsSe1x2kJQraMnraVs6PwnmypTFgVq0gbC+jKOy3/vaS3Acw0qthfK3wtp9L7Tk3AMDVqvcAoO58x8ps8XjKdGs6UibAgEnW726jfyv/WacXkuK+4i4nWAZWc44Tx5v0MQRuvY/0Ml/BuMmtYEDY9Q9PSb4ZYz6OG4iIlpwREQBERAKTyTPUWgGPifdN9iCD6gz5zbG4jg+MrU8K5phKpsm9N0JumZdj0ka+k+j8QtxOHe17h2XEU6wGjqUY/8Akuq/sT9pVkWrOMyanOOC4llXitNsPWCgJjaN+4vqCOkX7G4mbg+W8VhbPhGTF4dtq9EjNY/HTF7/ADB77TmdakSdA3uLo3vHTt6TP4HxWvgz4mDrMjbvTHuttcsuzdhfeZ5OL/cWY8k4bR17CcVRgt1qK1PRlS1rk65gbEXPnLlfD01ckliCPdJug+hkZ4Z7VKWI6OI0xQq2AGJprdG/zodV/cfKbDG1mOVkdKlJhdatM5lI+LT+JiywlHa6Ep8tlOI4Wg3/AG8g7EDtfXUD+Zq69bwQcmW+t8ljodzcTW8TxaAlS1i51IBzE6Wt5THwuHVFd8zWIN1c3JtroBrMyg3tldmwoVRiSaFZgF94LcnML6m2hBBtLuK5IphSQQQOxJXT/wBpruE4CtiaitQVVQN1VnvmI7qo3va+vrNsjpSqFaqAkfFr9dZfTx9nqeLi90aXa/kxsCVwo/KqC5IuBma2wuLN6TJw5arnDMStiA5BXr3AJOszKmNUC9IJfSwO2hvraZPDFNZWXKgazOcp0LH5+k7y1pkPI8dwTbNE3C6oVagQdLXJGoJBubgGZJ4xWzElwGy2uE2Ujtc6TZ18EoXoqMQdHXTf+JpcW6qhZlIBcISpHT2DftM8sl6PNZSrQNXL4jhyBZSey6nLvpr/ADLTcKDWuuYZtxmX6ECeaDtZqdy+VluyDMFBO4HdvSXeOo2HcZc2UgDMdy4ub22AtlP3krkzlnqpwCmvUoyOepChfsbkjW3/ABPNV1C5qjkBveJDakdyQNN56wfFGC5nbpUXJOw8z9p6xeJw2JwdS1SmgRCLN0vmAutgdc3+8hHlKVNWiabZsOGYFaQaqTSAC6VSSzEb7WGs9VMSlYn9QFsr9/X6TnlXjeiUiWaina4DNqDl+nnDczVB/wBkBANh7x3OpJ7/AE7TY8D6RphnUdS6Oj4jmfD4NGDvapl0prrU6tmt2sNdZCcRzgpNqaG2t6r2znQ26VFt7akzQcRxDVHD1GLMyISx32lqhezkAHoIN+wJUXHr2+plsMKS2UTyuReq8WqsQS7CxBABsARqDYTt3sm4gcThmqMOoOUPkTYEkfcfecGJn0X7MeEfhuF0FIIZ1NZwdw1U5sv0BA+k04oq9FaZKoiJqJCIiAIiIAiIgFCJCPaPyo2KwzCkLsOpR6jt9dR9ZOJ5YTjVg+UsUpV7MGVgACrE5gQP2+U9K+b3hsLC2jd9Z33mzkDD40EsuSpbSotg3/79ZyLmL2e4nBkkKaifGo1A9R/tM0sZxWujR1K+awfrt9HFtLfaZPDcfVwzl8HUZTuV7MB2dDo2g+014rkHW+mnkw+svB7gFdWHcaOD8u40lPFrolal2SvDc14XFdPEaPgvsMTRvlv5tT3X6XHym0PALUw+FdK6XuHWxPqCNrzn/wCOzAioA1x72zDy18haXcHxKphXD4Wqyk720vbsy7NFJ6aIk84HzADmXZlJBXY6ek98xVkNBqh1ZAMvqbiyn0mDwrm/D405OJUFpuqM342hdGUKNSy7+Q0uD5TNx3JDYij/ANLiUxVBwGDG3iL5E5d/sJ1w1+S3HlcHcWXa1Fq1NabEKxKnNTX3F8td/lKHhf4UBy9SoVqqbg5BYWIVgL6XEpgMQ+GGSrTB8NbZhfM5GnunYfWYfFuPGqAEDCzXPqPK081wrSZKWebjxb0ZjcQzOSNLnN+8pg8TSqCq1SoAQxDU+7Cw6h5+UxcIwZDe2183oJEq3Ej4jLRAa7Fm8nVbsV7aWBvGPDyZQyV0eI4LDkt4lzqSqluo9h3N5qePc8iuuRKWge4csdVF8oydjbc3+kiQETdHBFbZCzNr8ZquuUtZfhUW229ZhGIlyil0BEROgv4r9H+kn8TwqDIxzWNwAvdr7n5CXMZ+j/Rp/wAS3cZNjmze92sB7v3MIGRwbAHEYmjRH/yVkT6Fhm/a8+paVMKoUbAAD5DScI9jfCfG4kKpF1w9Jn+TuCin7F53mX41qySKyspKy0kIiIAiIgCIiAIiIB5ZZYrYUMLEXmTKWgED5l9mWHxV2UeG/wAa/wBR3nLOYOQcTgzfKaiD9aAkj5gT6NZJYr4QMLEXkHBMVZ8qRO68zezChibsg8N/iXS/zHecr4/yNicGepC6fGgJ+47SmUGiDiaLD4hqbBkNiNu410II7giSbgeOJW6WpKmaoRQNixKZTmUktplDCx87A3kVmywlTLTzjpNyM6NYiw1Sovkb6HQ6GQYRJ6XHcS7qEyYgZL5aoOdWDMppiomt+m+utmGkxRx6kGfxab0n2emxDhSdOlrAn6ianieNcBTTsgLZ81NuotqLtY3Gh7j6zXVKxcOzsCxZb3HW2+o/rISgpdnbM3iXGCQaVI/l337tft8vSa+glw5zZbIfm17LkHzBMtS4hXK1/e6cvkNer9pKMVFUiJbiInQIiIAie6NFnNkVmPwqCx+wks4J7L8XibF18FfN/e/9ROrZ1EYxn6P9Gn/EyMFwrEYnJToUqlX3ioRCQuYgEs2y+4NzOxcG9keGp5WxF6zKqr1aJ07dI/rJzguHpRULSVVA2CgASccb+TtER9lvJ1Th9CocSFFWq4JVTmyoosqk+e5k3iVl6VIkIiJ0CIiAIiIAlJWIAiIgCIiAJSViAeSkxsRg1YWIBEy5S0A59zL7L6GIuyDw3+JdPuNjOZcY5MxOBJzq1SkfeamCdAe69v72n0YyTGr4MMNReVygmKPl3F4oVLWpolhboBF/nc/3cy1l6b3HvAZe+xN/lp+87fzN7LaGJu1O9Kp8S2sT/wCS95zLmDkrFYJCHQ1KefN4lNS1rAgFraqOo+kpcGiLRG5eLEUwLaGoWDdyVXKV+XV+4li83OB5bxOIyLSpsy5bhiMtNMxNwSe+n8SJE08qoubAEnyGpP0nSOD+x8tY4mqf8lMWv6FiD+0nvBeSMPhgPCpKD8RF2P1MmoMlxOMcG5GxeKsVpFF+OoCv1AIuZOuCexymLHFO1Q/AvSn+5nTqWDA7TIWlLFjR2kabhPLFDDgCjTVfkNfvNwlG0uhZW0sSOlAJW0rE6BERAEREAREQBERAEREAREQBERAEREAREQBKWlYgHhklpsMDuJkRAI1ieR8IavirQQVDuwUa+ttrzZUOGKo0E2Ji0jQLCYcCXVSe5WdoFLRaVidAiIgCIiAIiIAiIgCIiAIiI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52"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72200" y="4077072"/>
            <a:ext cx="23812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110907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sz="1600" b="1" dirty="0" smtClean="0"/>
              <a:t>Idée novatrice : </a:t>
            </a:r>
            <a:r>
              <a:rPr lang="fr-FR" sz="1600" dirty="0" smtClean="0"/>
              <a:t>Création d’un comité de direction commun entre deux entreprises partenaires afin </a:t>
            </a:r>
            <a:r>
              <a:rPr lang="fr-FR" sz="1600" dirty="0"/>
              <a:t>de </a:t>
            </a:r>
            <a:r>
              <a:rPr lang="fr-FR" sz="1600" dirty="0" smtClean="0"/>
              <a:t>faciliter le pilotage et de faire des économies</a:t>
            </a:r>
          </a:p>
          <a:p>
            <a:pPr algn="just"/>
            <a:endParaRPr lang="fr-FR" sz="1600" dirty="0"/>
          </a:p>
          <a:p>
            <a:pPr algn="just"/>
            <a:r>
              <a:rPr lang="fr-FR" sz="1600" b="1" dirty="0" smtClean="0"/>
              <a:t>Exemple: </a:t>
            </a:r>
            <a:r>
              <a:rPr lang="fr-FR" sz="1600" dirty="0"/>
              <a:t>Renault et Nissan ont doté lundi 17 mars leur alliance d'un nouveau comité de direction afin d'accélérer l'intégration entre les deux constructeurs</a:t>
            </a:r>
            <a:r>
              <a:rPr lang="fr-FR" sz="1600" dirty="0" smtClean="0"/>
              <a:t>.</a:t>
            </a:r>
            <a:endParaRPr lang="fr-FR" sz="1600" dirty="0"/>
          </a:p>
          <a:p>
            <a:pPr algn="just"/>
            <a:endParaRPr lang="fr-FR" sz="1600" dirty="0" smtClean="0"/>
          </a:p>
          <a:p>
            <a:pPr algn="just"/>
            <a:r>
              <a:rPr lang="fr-FR" sz="1600" b="1" dirty="0" smtClean="0"/>
              <a:t>Source: </a:t>
            </a:r>
            <a:r>
              <a:rPr lang="fr-FR" sz="1600" dirty="0" smtClean="0"/>
              <a:t>http</a:t>
            </a:r>
            <a:r>
              <a:rPr lang="fr-FR" sz="1600" dirty="0"/>
              <a:t>://www.challenges.fr/entreprise/20140317.CHA1616/automobile-renault-et-nissan-se-rapprochent-encore-pour-faire-des-economies.html</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11</a:t>
            </a:fld>
            <a:endParaRPr lang="en-US"/>
          </a:p>
        </p:txBody>
      </p:sp>
      <p:sp>
        <p:nvSpPr>
          <p:cNvPr id="7" name="Titre 1"/>
          <p:cNvSpPr>
            <a:spLocks noGrp="1"/>
          </p:cNvSpPr>
          <p:nvPr>
            <p:ph type="title"/>
          </p:nvPr>
        </p:nvSpPr>
        <p:spPr>
          <a:xfrm>
            <a:off x="467544" y="260648"/>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fr-FR" dirty="0" smtClean="0">
                <a:solidFill>
                  <a:schemeClr val="bg1"/>
                </a:solidFill>
              </a:rPr>
              <a:t>II. STRATEGIE</a:t>
            </a:r>
            <a:br>
              <a:rPr lang="fr-FR" dirty="0" smtClean="0">
                <a:solidFill>
                  <a:schemeClr val="bg1"/>
                </a:solidFill>
              </a:rPr>
            </a:br>
            <a:r>
              <a:rPr lang="fr-FR" sz="2800" b="0" i="1" dirty="0" smtClean="0">
                <a:solidFill>
                  <a:schemeClr val="bg1"/>
                </a:solidFill>
              </a:rPr>
              <a:t>CHANGEMENT ORGANISATIONNEL </a:t>
            </a:r>
            <a:endParaRPr lang="fr-FR" b="0" i="1" dirty="0">
              <a:solidFill>
                <a:schemeClr val="bg1"/>
              </a:solidFill>
            </a:endParaRPr>
          </a:p>
        </p:txBody>
      </p:sp>
      <p:pic>
        <p:nvPicPr>
          <p:cNvPr id="5122" name="Picture 2" descr="Renault et Nissan ont doté leur alliance d'un nouveau comité de direction afin d'accélérer l'intégration entre les deux constructeurs. (c) Reute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776" y="3963311"/>
            <a:ext cx="4235047" cy="2099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889712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44824"/>
            <a:ext cx="4320480" cy="4309939"/>
          </a:xfrm>
        </p:spPr>
        <p:txBody>
          <a:bodyPr>
            <a:normAutofit/>
          </a:bodyPr>
          <a:lstStyle/>
          <a:p>
            <a:pPr algn="just"/>
            <a:r>
              <a:rPr lang="fr-FR" sz="1600" b="1" dirty="0" smtClean="0">
                <a:solidFill>
                  <a:srgbClr val="5B1E2C"/>
                </a:solidFill>
              </a:rPr>
              <a:t>Idée Novatrice: </a:t>
            </a:r>
            <a:r>
              <a:rPr lang="fr-FR" sz="1600" dirty="0" smtClean="0">
                <a:solidFill>
                  <a:srgbClr val="5B1E2C"/>
                </a:solidFill>
              </a:rPr>
              <a:t>S’adapter aux normes pour l’accessibilité aux handicapés.</a:t>
            </a:r>
          </a:p>
          <a:p>
            <a:pPr algn="just"/>
            <a:endParaRPr lang="fr-FR" sz="1600" dirty="0">
              <a:solidFill>
                <a:srgbClr val="5B1E2C"/>
              </a:solidFill>
            </a:endParaRPr>
          </a:p>
          <a:p>
            <a:pPr algn="just"/>
            <a:r>
              <a:rPr lang="fr-FR" sz="1600" b="1" dirty="0" smtClean="0">
                <a:solidFill>
                  <a:srgbClr val="5B1E2C"/>
                </a:solidFill>
              </a:rPr>
              <a:t>Exemple: </a:t>
            </a:r>
            <a:r>
              <a:rPr lang="fr-FR" sz="1600" dirty="0" smtClean="0">
                <a:solidFill>
                  <a:srgbClr val="5B1E2C"/>
                </a:solidFill>
              </a:rPr>
              <a:t>La SNCF a changé ses TER. Les nouveaux TER sont plus </a:t>
            </a:r>
            <a:r>
              <a:rPr lang="fr-FR" sz="1600" dirty="0">
                <a:solidFill>
                  <a:srgbClr val="5B1E2C"/>
                </a:solidFill>
              </a:rPr>
              <a:t>larges pour augmenter la capacité mais aussi le confort des passagers en fauteuil </a:t>
            </a:r>
            <a:r>
              <a:rPr lang="fr-FR" sz="1600" dirty="0" smtClean="0">
                <a:solidFill>
                  <a:srgbClr val="5B1E2C"/>
                </a:solidFill>
              </a:rPr>
              <a:t>roulant. En effet, la SNCF a voulu répondre à la nouvelle norme d’accessibilité aux personnes handicapés. </a:t>
            </a:r>
          </a:p>
          <a:p>
            <a:pPr algn="just"/>
            <a:endParaRPr lang="fr-FR" sz="1600" dirty="0">
              <a:solidFill>
                <a:srgbClr val="5B1E2C"/>
              </a:solidFill>
            </a:endParaRPr>
          </a:p>
          <a:p>
            <a:pPr algn="just"/>
            <a:r>
              <a:rPr lang="fr-FR" sz="1600" b="1" dirty="0">
                <a:solidFill>
                  <a:srgbClr val="5B1E2C"/>
                </a:solidFill>
              </a:rPr>
              <a:t>Source: </a:t>
            </a:r>
            <a:r>
              <a:rPr lang="fr-FR" sz="1600" dirty="0">
                <a:solidFill>
                  <a:srgbClr val="5B1E2C"/>
                </a:solidFill>
              </a:rPr>
              <a:t>http://</a:t>
            </a:r>
            <a:r>
              <a:rPr lang="fr-FR" sz="1600" dirty="0" smtClean="0">
                <a:solidFill>
                  <a:srgbClr val="5B1E2C"/>
                </a:solidFill>
              </a:rPr>
              <a:t>informations.handicap.fr/art-sncf-TER-accessibilite-17-6897.php </a:t>
            </a:r>
            <a:endParaRPr lang="fr-FR" sz="1600" dirty="0">
              <a:solidFill>
                <a:srgbClr val="5B1E2C"/>
              </a:solidFill>
            </a:endParaRP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12</a:t>
            </a:fld>
            <a:endParaRPr lang="en-US"/>
          </a:p>
        </p:txBody>
      </p:sp>
      <p:sp>
        <p:nvSpPr>
          <p:cNvPr id="7" name="Titr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fr-FR" dirty="0" smtClean="0">
                <a:solidFill>
                  <a:schemeClr val="bg1"/>
                </a:solidFill>
              </a:rPr>
              <a:t>II. STRATEGIE</a:t>
            </a:r>
            <a:br>
              <a:rPr lang="fr-FR" dirty="0" smtClean="0">
                <a:solidFill>
                  <a:schemeClr val="bg1"/>
                </a:solidFill>
              </a:rPr>
            </a:br>
            <a:r>
              <a:rPr lang="fr-FR" b="0" i="1" dirty="0" smtClean="0">
                <a:solidFill>
                  <a:schemeClr val="bg1"/>
                </a:solidFill>
              </a:rPr>
              <a:t>NORMES ET REGLEMENTATIONS</a:t>
            </a:r>
            <a:endParaRPr lang="fr-FR" b="0" i="1" dirty="0">
              <a:solidFill>
                <a:schemeClr val="bg1"/>
              </a:solidFill>
            </a:endParaRPr>
          </a:p>
        </p:txBody>
      </p:sp>
      <p:pic>
        <p:nvPicPr>
          <p:cNvPr id="3076" name="Picture 4" descr="https://encrypted-tbn3.gstatic.com/images?q=tbn:ANd9GcTCIg4J_d_avkR-_-gupPBuSnju88k8_5-NPZKYhfk0hMKkGTcQC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54026" y="1844824"/>
            <a:ext cx="3094782" cy="205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25281" y="4293096"/>
            <a:ext cx="3094782" cy="1733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31104077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772816"/>
            <a:ext cx="4690864" cy="4525963"/>
          </a:xfrm>
        </p:spPr>
        <p:txBody>
          <a:bodyPr>
            <a:normAutofit/>
          </a:bodyPr>
          <a:lstStyle/>
          <a:p>
            <a:pPr algn="just"/>
            <a:r>
              <a:rPr lang="fr-FR" sz="1600" b="1" dirty="0" smtClean="0"/>
              <a:t>Idée novatrice </a:t>
            </a:r>
            <a:r>
              <a:rPr lang="fr-FR" sz="1600" dirty="0" smtClean="0"/>
              <a:t>: </a:t>
            </a:r>
            <a:r>
              <a:rPr lang="fr-FR" sz="1600" dirty="0"/>
              <a:t>Le </a:t>
            </a:r>
            <a:r>
              <a:rPr lang="fr-FR" sz="1600" dirty="0" err="1"/>
              <a:t>benchmarking</a:t>
            </a:r>
            <a:r>
              <a:rPr lang="fr-FR" sz="1600" dirty="0"/>
              <a:t> </a:t>
            </a:r>
            <a:r>
              <a:rPr lang="fr-FR" sz="1600" dirty="0" smtClean="0"/>
              <a:t>compétitif. Copier ou s’inspirer d’une entreprise concurrente. </a:t>
            </a:r>
            <a:endParaRPr lang="fr-FR" sz="1600" dirty="0"/>
          </a:p>
          <a:p>
            <a:pPr marL="0" indent="0" algn="just">
              <a:buNone/>
            </a:pPr>
            <a:endParaRPr lang="fr-FR" sz="1600" dirty="0" smtClean="0"/>
          </a:p>
          <a:p>
            <a:pPr algn="just"/>
            <a:r>
              <a:rPr lang="fr-FR" sz="1600" b="1" dirty="0" smtClean="0"/>
              <a:t>Exemple</a:t>
            </a:r>
            <a:r>
              <a:rPr lang="fr-FR" sz="1600" dirty="0" smtClean="0"/>
              <a:t> : Samsung copie sur son plus gros concurrent Apple afin d’augmenter ses ventes. En effet </a:t>
            </a:r>
            <a:r>
              <a:rPr lang="fr-FR" sz="1600" dirty="0"/>
              <a:t>S</a:t>
            </a:r>
            <a:r>
              <a:rPr lang="fr-FR" sz="1600" dirty="0" smtClean="0"/>
              <a:t>amsung s’est inspiré d’Apple pour ses smartphones et ses tablettes que ce soit au niveau du design ou des fonctionnalités</a:t>
            </a:r>
          </a:p>
          <a:p>
            <a:pPr algn="just"/>
            <a:endParaRPr lang="fr-FR" sz="1600" dirty="0" smtClean="0"/>
          </a:p>
          <a:p>
            <a:pPr algn="just"/>
            <a:r>
              <a:rPr lang="fr-FR" sz="1600" b="1" dirty="0" smtClean="0"/>
              <a:t>Source: </a:t>
            </a:r>
            <a:r>
              <a:rPr lang="fr-FR" sz="1600" dirty="0"/>
              <a:t>http://www.journaldunet.com/ebusiness/internet-mobile/samsung-copie-apple</a:t>
            </a:r>
            <a:r>
              <a:rPr lang="fr-FR" sz="1600" dirty="0" smtClean="0"/>
              <a:t>/ </a:t>
            </a:r>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13</a:t>
            </a:fld>
            <a:endParaRPr lang="en-US"/>
          </a:p>
        </p:txBody>
      </p:sp>
      <p:sp>
        <p:nvSpPr>
          <p:cNvPr id="7" name="Titr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fr-FR" dirty="0" smtClean="0">
                <a:solidFill>
                  <a:schemeClr val="bg1"/>
                </a:solidFill>
              </a:rPr>
              <a:t>II. STRATEGIE</a:t>
            </a:r>
            <a:br>
              <a:rPr lang="fr-FR" dirty="0" smtClean="0">
                <a:solidFill>
                  <a:schemeClr val="bg1"/>
                </a:solidFill>
              </a:rPr>
            </a:br>
            <a:r>
              <a:rPr lang="fr-FR" sz="2800" b="0" i="1" dirty="0" smtClean="0">
                <a:solidFill>
                  <a:schemeClr val="bg1"/>
                </a:solidFill>
              </a:rPr>
              <a:t>ENTREPRISE BENCHMARKEES</a:t>
            </a:r>
            <a:endParaRPr lang="fr-FR" sz="2800" b="0" i="1" dirty="0">
              <a:solidFill>
                <a:schemeClr val="bg1"/>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897504" y="1628800"/>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52120" y="3861048"/>
            <a:ext cx="2981620" cy="224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5602343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19256" cy="2548880"/>
          </a:xfrm>
        </p:spPr>
        <p:txBody>
          <a:bodyPr>
            <a:normAutofit/>
          </a:bodyPr>
          <a:lstStyle/>
          <a:p>
            <a:pPr algn="just"/>
            <a:r>
              <a:rPr lang="fr-FR" sz="1600" b="1" dirty="0" smtClean="0">
                <a:solidFill>
                  <a:srgbClr val="5B1E2C"/>
                </a:solidFill>
              </a:rPr>
              <a:t>Idée novatrice</a:t>
            </a:r>
            <a:r>
              <a:rPr lang="fr-FR" sz="1600" dirty="0" smtClean="0">
                <a:solidFill>
                  <a:srgbClr val="5B1E2C"/>
                </a:solidFill>
              </a:rPr>
              <a:t>: Partenariat entre deux entreprises venant d’un secteur d’activité différent afin de mettre leur savoir faire en commun</a:t>
            </a:r>
          </a:p>
          <a:p>
            <a:pPr algn="just"/>
            <a:endParaRPr lang="fr-FR" sz="1600" dirty="0">
              <a:solidFill>
                <a:srgbClr val="5B1E2C"/>
              </a:solidFill>
            </a:endParaRPr>
          </a:p>
          <a:p>
            <a:pPr algn="just"/>
            <a:r>
              <a:rPr lang="fr-FR" sz="1600" b="1" dirty="0" smtClean="0">
                <a:solidFill>
                  <a:srgbClr val="5B1E2C"/>
                </a:solidFill>
              </a:rPr>
              <a:t>Exemple</a:t>
            </a:r>
            <a:r>
              <a:rPr lang="fr-FR" sz="1600" dirty="0" smtClean="0">
                <a:solidFill>
                  <a:srgbClr val="5B1E2C"/>
                </a:solidFill>
              </a:rPr>
              <a:t> : Google et Audi vont créer ensemble une voiture connectée. </a:t>
            </a:r>
            <a:r>
              <a:rPr lang="fr-FR" sz="1600" dirty="0">
                <a:solidFill>
                  <a:srgbClr val="5B1E2C"/>
                </a:solidFill>
              </a:rPr>
              <a:t>Google installera son système d’exploitation Android utilisé sur smartphones et </a:t>
            </a:r>
            <a:r>
              <a:rPr lang="fr-FR" sz="1600" dirty="0" smtClean="0">
                <a:solidFill>
                  <a:srgbClr val="5B1E2C"/>
                </a:solidFill>
              </a:rPr>
              <a:t>tablettes dans les voitures Audi</a:t>
            </a:r>
          </a:p>
          <a:p>
            <a:pPr algn="just"/>
            <a:endParaRPr lang="fr-FR" sz="1600" dirty="0">
              <a:solidFill>
                <a:srgbClr val="5B1E2C"/>
              </a:solidFill>
            </a:endParaRPr>
          </a:p>
          <a:p>
            <a:pPr algn="just"/>
            <a:r>
              <a:rPr lang="fr-FR" sz="1600" b="1" dirty="0">
                <a:solidFill>
                  <a:srgbClr val="5B1E2C"/>
                </a:solidFill>
              </a:rPr>
              <a:t>Source: </a:t>
            </a:r>
            <a:r>
              <a:rPr lang="fr-FR" sz="1600" dirty="0">
                <a:solidFill>
                  <a:srgbClr val="5B1E2C"/>
                </a:solidFill>
              </a:rPr>
              <a:t>http://</a:t>
            </a:r>
            <a:r>
              <a:rPr lang="fr-FR" sz="1600" dirty="0" smtClean="0">
                <a:solidFill>
                  <a:srgbClr val="5B1E2C"/>
                </a:solidFill>
              </a:rPr>
              <a:t>lemag.rueducommerce.fr/auto-moto/gps-auto-moto/voiture-connectee-audi-google.html</a:t>
            </a:r>
          </a:p>
          <a:p>
            <a:pPr algn="just"/>
            <a:endParaRPr lang="fr-FR" sz="1600" dirty="0" smtClean="0">
              <a:solidFill>
                <a:srgbClr val="5B1E2C"/>
              </a:solidFill>
            </a:endParaRP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14</a:t>
            </a:fld>
            <a:endParaRPr lang="en-US"/>
          </a:p>
        </p:txBody>
      </p:sp>
      <p:sp>
        <p:nvSpPr>
          <p:cNvPr id="7" name="Titr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fr-FR" dirty="0" smtClean="0">
                <a:solidFill>
                  <a:schemeClr val="bg1"/>
                </a:solidFill>
              </a:rPr>
              <a:t>II. STRATEGIE</a:t>
            </a:r>
            <a:br>
              <a:rPr lang="fr-FR" dirty="0" smtClean="0">
                <a:solidFill>
                  <a:schemeClr val="bg1"/>
                </a:solidFill>
              </a:rPr>
            </a:br>
            <a:r>
              <a:rPr lang="fr-FR" sz="2800" b="0" i="1" dirty="0" smtClean="0">
                <a:solidFill>
                  <a:schemeClr val="bg1"/>
                </a:solidFill>
              </a:rPr>
              <a:t>ALLIANCES ET PARTENARIATS</a:t>
            </a:r>
            <a:endParaRPr lang="fr-FR" sz="2800" b="0" i="1" dirty="0">
              <a:solidFill>
                <a:schemeClr val="bg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1840" y="4005064"/>
            <a:ext cx="3600400" cy="2029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30743460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9337C73-6FA9-45D2-9AFC-0B7166467F7F}" type="slidenum">
              <a:rPr lang="en-US" smtClean="0"/>
              <a:pPr/>
              <a:t>15</a:t>
            </a:fld>
            <a:endParaRPr lang="en-US"/>
          </a:p>
        </p:txBody>
      </p:sp>
      <p:graphicFrame>
        <p:nvGraphicFramePr>
          <p:cNvPr id="7" name="Diagramme 6"/>
          <p:cNvGraphicFramePr/>
          <p:nvPr>
            <p:extLst>
              <p:ext uri="{D42A27DB-BD31-4B8C-83A1-F6EECF244321}">
                <p14:modId xmlns:p14="http://schemas.microsoft.com/office/powerpoint/2010/main" val="2632573162"/>
              </p:ext>
            </p:extLst>
          </p:nvPr>
        </p:nvGraphicFramePr>
        <p:xfrm>
          <a:off x="251520" y="260648"/>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8332127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880827"/>
            <a:ext cx="5554960" cy="3856202"/>
          </a:xfrm>
        </p:spPr>
        <p:txBody>
          <a:bodyPr>
            <a:normAutofit/>
          </a:bodyPr>
          <a:lstStyle/>
          <a:p>
            <a:pPr algn="just"/>
            <a:r>
              <a:rPr lang="fr-FR" sz="1600" b="1" dirty="0" smtClean="0"/>
              <a:t>Idée </a:t>
            </a:r>
            <a:r>
              <a:rPr lang="fr-FR" sz="1600" b="1" dirty="0"/>
              <a:t>novatrice </a:t>
            </a:r>
            <a:r>
              <a:rPr lang="fr-FR" sz="1600" dirty="0"/>
              <a:t>: Simplifier la vie du consommateur et l’utilisation du produit afin </a:t>
            </a:r>
            <a:r>
              <a:rPr lang="fr-FR" sz="1600" dirty="0" smtClean="0"/>
              <a:t>d’optimiser </a:t>
            </a:r>
            <a:r>
              <a:rPr lang="fr-FR" sz="1600" dirty="0"/>
              <a:t>son utilisation.</a:t>
            </a:r>
          </a:p>
          <a:p>
            <a:pPr algn="just">
              <a:buNone/>
            </a:pPr>
            <a:endParaRPr lang="fr-FR" sz="1600" b="1" dirty="0"/>
          </a:p>
          <a:p>
            <a:pPr algn="just"/>
            <a:r>
              <a:rPr lang="fr-FR" sz="1600" b="1" dirty="0"/>
              <a:t>Exemple : </a:t>
            </a:r>
            <a:r>
              <a:rPr lang="fr-FR" sz="1600" dirty="0"/>
              <a:t>Prince a trouvé un nouveau système </a:t>
            </a:r>
            <a:r>
              <a:rPr lang="fr-FR" sz="1600" dirty="0" smtClean="0"/>
              <a:t>d’ouverture/fermeture pour </a:t>
            </a:r>
            <a:r>
              <a:rPr lang="fr-FR" sz="1600" dirty="0"/>
              <a:t>le paquet de biscuit, car les consommateurs </a:t>
            </a:r>
            <a:r>
              <a:rPr lang="fr-FR" sz="1600" dirty="0" smtClean="0"/>
              <a:t>se </a:t>
            </a:r>
            <a:r>
              <a:rPr lang="fr-FR" sz="1600" dirty="0"/>
              <a:t>sont souvent plains </a:t>
            </a:r>
            <a:r>
              <a:rPr lang="fr-FR" sz="1600" dirty="0" smtClean="0"/>
              <a:t>de ne </a:t>
            </a:r>
            <a:r>
              <a:rPr lang="fr-FR" sz="1600" dirty="0"/>
              <a:t>pas réussir à prendre correctement les biscuits. Le paquet s’ouvre et </a:t>
            </a:r>
            <a:r>
              <a:rPr lang="fr-FR" sz="1600" dirty="0" smtClean="0"/>
              <a:t>se </a:t>
            </a:r>
            <a:r>
              <a:rPr lang="fr-FR" sz="1600" dirty="0"/>
              <a:t>ferme grâce à une languette, nous pourrions le comparer à un tiroir à </a:t>
            </a:r>
            <a:r>
              <a:rPr lang="fr-FR" sz="1600" dirty="0" smtClean="0"/>
              <a:t>biscuit</a:t>
            </a:r>
            <a:r>
              <a:rPr lang="fr-FR" sz="1600" dirty="0"/>
              <a:t>. Cette innovation rend l’utilisation de l’emballage plus simple et </a:t>
            </a:r>
            <a:r>
              <a:rPr lang="fr-FR" sz="1600" dirty="0" smtClean="0"/>
              <a:t>l’accès </a:t>
            </a:r>
            <a:r>
              <a:rPr lang="fr-FR" sz="1600" dirty="0"/>
              <a:t>aux biscuits plus optimal</a:t>
            </a:r>
            <a:r>
              <a:rPr lang="fr-FR" sz="1600" dirty="0" smtClean="0"/>
              <a:t>.</a:t>
            </a:r>
            <a:endParaRPr lang="fr-FR" sz="1600" dirty="0"/>
          </a:p>
          <a:p>
            <a:pPr algn="just">
              <a:buNone/>
            </a:pPr>
            <a:endParaRPr lang="fr-FR" sz="1600" dirty="0"/>
          </a:p>
          <a:p>
            <a:pPr algn="just"/>
            <a:r>
              <a:rPr lang="fr-FR" sz="1600" b="1" dirty="0"/>
              <a:t>Sources : </a:t>
            </a:r>
            <a:r>
              <a:rPr lang="fr-FR" sz="1600" dirty="0"/>
              <a:t>http://foodly.fr/un-nouveau-packaging-pour-prince-de-lu/</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16</a:t>
            </a:fld>
            <a:endParaRPr lang="en-US"/>
          </a:p>
        </p:txBody>
      </p:sp>
      <p:pic>
        <p:nvPicPr>
          <p:cNvPr id="7" name="Image 6" descr="prince.png"/>
          <p:cNvPicPr>
            <a:picLocks noChangeAspect="1"/>
          </p:cNvPicPr>
          <p:nvPr/>
        </p:nvPicPr>
        <p:blipFill>
          <a:blip r:embed="rId2" cstate="print"/>
          <a:stretch>
            <a:fillRect/>
          </a:stretch>
        </p:blipFill>
        <p:spPr>
          <a:xfrm>
            <a:off x="6516216" y="2060847"/>
            <a:ext cx="1743318" cy="3496163"/>
          </a:xfrm>
          <a:prstGeom prst="rect">
            <a:avLst/>
          </a:prstGeom>
        </p:spPr>
      </p:pic>
      <p:sp>
        <p:nvSpPr>
          <p:cNvPr id="10" name="Titre 1"/>
          <p:cNvSpPr>
            <a:spLocks noGrp="1"/>
          </p:cNvSpPr>
          <p:nvPr>
            <p:ph type="title"/>
          </p:nvPr>
        </p:nvSpPr>
        <p:spPr>
          <a:xfrm>
            <a:off x="539552" y="188640"/>
            <a:ext cx="8229600" cy="1143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fr-FR" dirty="0" smtClean="0">
                <a:solidFill>
                  <a:schemeClr val="bg1"/>
                </a:solidFill>
              </a:rPr>
              <a:t>III. METAPRODUIT</a:t>
            </a:r>
            <a:br>
              <a:rPr lang="fr-FR" dirty="0" smtClean="0">
                <a:solidFill>
                  <a:schemeClr val="bg1"/>
                </a:solidFill>
              </a:rPr>
            </a:br>
            <a:r>
              <a:rPr lang="fr-FR" sz="2800" b="0" i="1" dirty="0" smtClean="0">
                <a:solidFill>
                  <a:schemeClr val="bg1"/>
                </a:solidFill>
              </a:rPr>
              <a:t>PACKAGING</a:t>
            </a:r>
            <a:r>
              <a:rPr lang="fr-FR" sz="3100" b="0" i="1" dirty="0" smtClean="0">
                <a:solidFill>
                  <a:schemeClr val="bg1"/>
                </a:solidFill>
              </a:rPr>
              <a:t> </a:t>
            </a:r>
            <a:endParaRPr lang="fr-FR" sz="3100" b="0" i="1" dirty="0">
              <a:solidFill>
                <a:schemeClr val="bg1"/>
              </a:solidFill>
            </a:endParaRPr>
          </a:p>
        </p:txBody>
      </p:sp>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4488027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1556792"/>
            <a:ext cx="8266121" cy="2880320"/>
          </a:xfrm>
        </p:spPr>
        <p:txBody>
          <a:bodyPr>
            <a:normAutofit/>
          </a:bodyPr>
          <a:lstStyle/>
          <a:p>
            <a:pPr algn="just"/>
            <a:r>
              <a:rPr lang="fr-FR" sz="1600" b="1" dirty="0"/>
              <a:t>Idée novatrice : </a:t>
            </a:r>
            <a:r>
              <a:rPr lang="fr-FR" sz="1600" dirty="0"/>
              <a:t>inventer un service associé à un produit qui produit le même effet </a:t>
            </a:r>
            <a:r>
              <a:rPr lang="fr-FR" sz="1600" dirty="0" smtClean="0"/>
              <a:t>mais pas </a:t>
            </a:r>
            <a:r>
              <a:rPr lang="fr-FR" sz="1600" dirty="0"/>
              <a:t>de la même manière.</a:t>
            </a:r>
          </a:p>
          <a:p>
            <a:pPr marL="0" indent="0" algn="just">
              <a:buNone/>
            </a:pPr>
            <a:endParaRPr lang="fr-FR" sz="1600" dirty="0"/>
          </a:p>
          <a:p>
            <a:pPr algn="just"/>
            <a:r>
              <a:rPr lang="fr-FR" sz="1600" b="1" dirty="0"/>
              <a:t>Exemple : </a:t>
            </a:r>
            <a:r>
              <a:rPr lang="fr-FR" sz="1600" dirty="0"/>
              <a:t>Nescafé </a:t>
            </a:r>
            <a:r>
              <a:rPr lang="fr-FR" sz="1600" dirty="0" smtClean="0"/>
              <a:t>a </a:t>
            </a:r>
            <a:r>
              <a:rPr lang="fr-FR" sz="1600" dirty="0"/>
              <a:t>mis au point une nouvelle manière de réveiller le consommateur de café soluble. L’entreprise a </a:t>
            </a:r>
            <a:r>
              <a:rPr lang="fr-FR" sz="1600" dirty="0" smtClean="0"/>
              <a:t>remplacé </a:t>
            </a:r>
            <a:r>
              <a:rPr lang="fr-FR" sz="1600" dirty="0"/>
              <a:t>son bouchon par un réveil, une « </a:t>
            </a:r>
            <a:r>
              <a:rPr lang="fr-FR" sz="1600" dirty="0" err="1"/>
              <a:t>Alarm</a:t>
            </a:r>
            <a:r>
              <a:rPr lang="fr-FR" sz="1600" dirty="0"/>
              <a:t> Cap » </a:t>
            </a:r>
            <a:r>
              <a:rPr lang="fr-FR" sz="1600" dirty="0" smtClean="0"/>
              <a:t>fabriquée </a:t>
            </a:r>
            <a:r>
              <a:rPr lang="fr-FR" sz="1600" dirty="0"/>
              <a:t>à partir d’une imprimante </a:t>
            </a:r>
            <a:r>
              <a:rPr lang="fr-FR" sz="1600" dirty="0" smtClean="0"/>
              <a:t>3D.</a:t>
            </a:r>
            <a:r>
              <a:rPr lang="fr-FR" sz="1600" dirty="0"/>
              <a:t> </a:t>
            </a:r>
            <a:r>
              <a:rPr lang="fr-FR" sz="1600" dirty="0" smtClean="0"/>
              <a:t>Il </a:t>
            </a:r>
            <a:r>
              <a:rPr lang="fr-FR" sz="1600" dirty="0"/>
              <a:t>y a 7 sonneries différentes et lorsque le réveil est programmé et qu’il sonne le matin, pour l’éteindre il ne reste plus qu’à dévisser le bouchon et ensuite se faire un café.</a:t>
            </a:r>
          </a:p>
          <a:p>
            <a:pPr marL="0" indent="0" algn="just">
              <a:buNone/>
            </a:pPr>
            <a:endParaRPr lang="fr-FR" sz="1600" dirty="0"/>
          </a:p>
          <a:p>
            <a:pPr algn="just"/>
            <a:r>
              <a:rPr lang="fr-FR" sz="1600" b="1" dirty="0"/>
              <a:t>Source : </a:t>
            </a:r>
            <a:r>
              <a:rPr lang="fr-FR" sz="1600" dirty="0"/>
              <a:t>http://iletaitunepub.fr/2014/05/13/nescafe-reveille-premier-cafe/</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17</a:t>
            </a:fld>
            <a:endParaRPr lang="en-US"/>
          </a:p>
        </p:txBody>
      </p:sp>
      <p:sp>
        <p:nvSpPr>
          <p:cNvPr id="7" name="Titr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fr-FR" dirty="0" smtClean="0">
                <a:solidFill>
                  <a:schemeClr val="bg1"/>
                </a:solidFill>
              </a:rPr>
              <a:t>III</a:t>
            </a:r>
            <a:r>
              <a:rPr lang="fr-FR" dirty="0">
                <a:solidFill>
                  <a:schemeClr val="bg1"/>
                </a:solidFill>
              </a:rPr>
              <a:t>. METAPRODUIT</a:t>
            </a:r>
            <a:br>
              <a:rPr lang="fr-FR" dirty="0">
                <a:solidFill>
                  <a:schemeClr val="bg1"/>
                </a:solidFill>
              </a:rPr>
            </a:br>
            <a:r>
              <a:rPr lang="fr-FR" sz="2800" b="0" i="1" dirty="0" smtClean="0">
                <a:solidFill>
                  <a:schemeClr val="bg1"/>
                </a:solidFill>
              </a:rPr>
              <a:t>SERVICES ASSOCIES</a:t>
            </a:r>
            <a:endParaRPr lang="fr-FR" sz="2800" b="0" i="1" dirty="0">
              <a:solidFill>
                <a:schemeClr val="bg1"/>
              </a:solidFill>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7864" y="4358984"/>
            <a:ext cx="2927184" cy="1794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space réservé du pied de page 6"/>
          <p:cNvSpPr txBox="1">
            <a:spLocks/>
          </p:cNvSpPr>
          <p:nvPr/>
        </p:nvSpPr>
        <p:spPr>
          <a:xfrm>
            <a:off x="1403648" y="6453336"/>
            <a:ext cx="6192688" cy="2410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Helvetica" pitchFamily="2" charset="0"/>
                <a:ea typeface="Helvetica" pitchFamily="2" charset="0"/>
                <a:cs typeface="Helvetica"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MASIAS Margot / STENGER Marine / FLAMBART Charlotte -  L3MV 2014</a:t>
            </a:r>
            <a:endParaRPr lang="en-US" dirty="0"/>
          </a:p>
        </p:txBody>
      </p:sp>
      <p:sp>
        <p:nvSpPr>
          <p:cNvPr id="4" name="Espace réservé du pied de page 3"/>
          <p:cNvSpPr>
            <a:spLocks noGrp="1"/>
          </p:cNvSpPr>
          <p:nvPr>
            <p:ph type="ftr" sz="quarter" idx="11"/>
          </p:nvPr>
        </p:nvSpPr>
        <p:spPr/>
        <p:txBody>
          <a:bodyPr/>
          <a:lstStyle/>
          <a:p>
            <a:r>
              <a:rPr lang="fr-FR" smtClean="0"/>
              <a:t>MASIAS Margot / STENGER Marine / FLAMBART Charlotte -  L3MV 2014</a:t>
            </a:r>
            <a:endParaRPr lang="en-US" dirty="0"/>
          </a:p>
        </p:txBody>
      </p:sp>
    </p:spTree>
    <p:extLst>
      <p:ext uri="{BB962C8B-B14F-4D97-AF65-F5344CB8AC3E}">
        <p14:creationId xmlns:p14="http://schemas.microsoft.com/office/powerpoint/2010/main" val="37652347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sub-diamond.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15816" y="4293096"/>
            <a:ext cx="3312368" cy="1842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Espace réservé du numéro de diapositive 5"/>
          <p:cNvSpPr>
            <a:spLocks noGrp="1"/>
          </p:cNvSpPr>
          <p:nvPr>
            <p:ph type="sldNum" sz="quarter" idx="12"/>
          </p:nvPr>
        </p:nvSpPr>
        <p:spPr/>
        <p:txBody>
          <a:bodyPr/>
          <a:lstStyle/>
          <a:p>
            <a:fld id="{09337C73-6FA9-45D2-9AFC-0B7166467F7F}" type="slidenum">
              <a:rPr lang="en-US" smtClean="0"/>
              <a:pPr/>
              <a:t>18</a:t>
            </a:fld>
            <a:endParaRPr lang="en-US"/>
          </a:p>
        </p:txBody>
      </p:sp>
      <p:sp>
        <p:nvSpPr>
          <p:cNvPr id="8" name="ZoneTexte 7"/>
          <p:cNvSpPr txBox="1"/>
          <p:nvPr/>
        </p:nvSpPr>
        <p:spPr>
          <a:xfrm>
            <a:off x="395536" y="1772816"/>
            <a:ext cx="8352928" cy="2862322"/>
          </a:xfrm>
          <a:prstGeom prst="rect">
            <a:avLst/>
          </a:prstGeom>
          <a:noFill/>
        </p:spPr>
        <p:txBody>
          <a:bodyPr wrap="square" rtlCol="0">
            <a:spAutoFit/>
          </a:bodyPr>
          <a:lstStyle/>
          <a:p>
            <a:pPr marL="285750" indent="-285750" algn="just">
              <a:buFont typeface="Arial" panose="020B0604020202020204" pitchFamily="34" charset="0"/>
              <a:buChar char="•"/>
            </a:pPr>
            <a:r>
              <a:rPr lang="fr-FR" sz="1600" b="1" dirty="0" smtClean="0">
                <a:solidFill>
                  <a:srgbClr val="490A3D"/>
                </a:solidFill>
                <a:latin typeface="Helvetica" pitchFamily="2" charset="0"/>
                <a:ea typeface="Helvetica" pitchFamily="2" charset="0"/>
                <a:cs typeface="Helvetica" pitchFamily="2" charset="0"/>
              </a:rPr>
              <a:t>Idée </a:t>
            </a:r>
            <a:r>
              <a:rPr lang="fr-FR" sz="1600" b="1" dirty="0">
                <a:solidFill>
                  <a:srgbClr val="490A3D"/>
                </a:solidFill>
                <a:latin typeface="Helvetica" pitchFamily="2" charset="0"/>
                <a:ea typeface="Helvetica" pitchFamily="2" charset="0"/>
                <a:cs typeface="Helvetica" pitchFamily="2" charset="0"/>
              </a:rPr>
              <a:t>novatrice : </a:t>
            </a:r>
            <a:r>
              <a:rPr lang="fr-FR" sz="1600" dirty="0">
                <a:solidFill>
                  <a:srgbClr val="490A3D"/>
                </a:solidFill>
                <a:latin typeface="Helvetica" pitchFamily="2" charset="0"/>
                <a:ea typeface="Helvetica" pitchFamily="2" charset="0"/>
                <a:cs typeface="Helvetica" pitchFamily="2" charset="0"/>
              </a:rPr>
              <a:t>Rendre accessible la bière  pression à domicile grâce à un design haut de gamme</a:t>
            </a:r>
          </a:p>
          <a:p>
            <a:pPr algn="just"/>
            <a:endParaRPr lang="fr-FR" sz="1600" dirty="0">
              <a:solidFill>
                <a:srgbClr val="490A3D"/>
              </a:solidFill>
              <a:latin typeface="Helvetica" pitchFamily="2" charset="0"/>
              <a:ea typeface="Helvetica" pitchFamily="2" charset="0"/>
              <a:cs typeface="Helvetica" pitchFamily="2" charset="0"/>
            </a:endParaRPr>
          </a:p>
          <a:p>
            <a:pPr marL="285750" indent="-285750" algn="just">
              <a:buFont typeface="Arial" panose="020B0604020202020204" pitchFamily="34" charset="0"/>
              <a:buChar char="•"/>
            </a:pPr>
            <a:r>
              <a:rPr lang="fr-FR" sz="1600" b="1" dirty="0" smtClean="0">
                <a:solidFill>
                  <a:srgbClr val="490A3D"/>
                </a:solidFill>
                <a:latin typeface="Helvetica" pitchFamily="2" charset="0"/>
                <a:ea typeface="Helvetica" pitchFamily="2" charset="0"/>
                <a:cs typeface="Helvetica" pitchFamily="2" charset="0"/>
              </a:rPr>
              <a:t>Exemple </a:t>
            </a:r>
            <a:r>
              <a:rPr lang="fr-FR" sz="1600" dirty="0">
                <a:solidFill>
                  <a:srgbClr val="490A3D"/>
                </a:solidFill>
                <a:latin typeface="Helvetica" pitchFamily="2" charset="0"/>
                <a:ea typeface="Helvetica" pitchFamily="2" charset="0"/>
                <a:cs typeface="Helvetica" pitchFamily="2" charset="0"/>
              </a:rPr>
              <a:t>: Heineken réinvente avec la participation de Marc </a:t>
            </a:r>
            <a:r>
              <a:rPr lang="fr-FR" sz="1600" dirty="0" err="1">
                <a:solidFill>
                  <a:srgbClr val="490A3D"/>
                </a:solidFill>
                <a:latin typeface="Helvetica" pitchFamily="2" charset="0"/>
                <a:ea typeface="Helvetica" pitchFamily="2" charset="0"/>
                <a:cs typeface="Helvetica" pitchFamily="2" charset="0"/>
              </a:rPr>
              <a:t>Newson</a:t>
            </a:r>
            <a:r>
              <a:rPr lang="fr-FR" sz="1600" dirty="0">
                <a:solidFill>
                  <a:srgbClr val="490A3D"/>
                </a:solidFill>
                <a:latin typeface="Helvetica" pitchFamily="2" charset="0"/>
                <a:ea typeface="Helvetica" pitchFamily="2" charset="0"/>
                <a:cs typeface="Helvetica" pitchFamily="2" charset="0"/>
              </a:rPr>
              <a:t> la bière à domicile. Le design est rétro-futuriste. Le </a:t>
            </a:r>
            <a:r>
              <a:rPr lang="fr-FR" sz="1600" dirty="0" err="1">
                <a:solidFill>
                  <a:srgbClr val="490A3D"/>
                </a:solidFill>
                <a:latin typeface="Helvetica" pitchFamily="2" charset="0"/>
                <a:ea typeface="Helvetica" pitchFamily="2" charset="0"/>
                <a:cs typeface="Helvetica" pitchFamily="2" charset="0"/>
              </a:rPr>
              <a:t>Sub</a:t>
            </a:r>
            <a:r>
              <a:rPr lang="fr-FR" sz="1600" dirty="0">
                <a:solidFill>
                  <a:srgbClr val="490A3D"/>
                </a:solidFill>
                <a:latin typeface="Helvetica" pitchFamily="2" charset="0"/>
                <a:ea typeface="Helvetica" pitchFamily="2" charset="0"/>
                <a:cs typeface="Helvetica" pitchFamily="2" charset="0"/>
              </a:rPr>
              <a:t> a une qualité de pression inédite, elle nous permet d’avoir une bière à deux degrés et une mousse de qualité quasi-professionnelle.</a:t>
            </a:r>
          </a:p>
          <a:p>
            <a:pPr algn="just"/>
            <a:endParaRPr lang="fr-FR" sz="1600" dirty="0">
              <a:solidFill>
                <a:srgbClr val="490A3D"/>
              </a:solidFill>
              <a:latin typeface="Helvetica" pitchFamily="2" charset="0"/>
              <a:ea typeface="Helvetica" pitchFamily="2" charset="0"/>
              <a:cs typeface="Helvetica" pitchFamily="2" charset="0"/>
            </a:endParaRPr>
          </a:p>
          <a:p>
            <a:pPr marL="285750" indent="-285750" algn="just">
              <a:buFont typeface="Arial" panose="020B0604020202020204" pitchFamily="34" charset="0"/>
              <a:buChar char="•"/>
            </a:pPr>
            <a:r>
              <a:rPr lang="fr-FR" sz="1600" b="1" dirty="0" smtClean="0">
                <a:solidFill>
                  <a:srgbClr val="490A3D"/>
                </a:solidFill>
                <a:latin typeface="Helvetica" pitchFamily="2" charset="0"/>
                <a:ea typeface="Helvetica" pitchFamily="2" charset="0"/>
                <a:cs typeface="Helvetica" pitchFamily="2" charset="0"/>
              </a:rPr>
              <a:t>Source </a:t>
            </a:r>
            <a:r>
              <a:rPr lang="fr-FR" sz="1600" b="1" dirty="0">
                <a:solidFill>
                  <a:srgbClr val="490A3D"/>
                </a:solidFill>
                <a:latin typeface="Helvetica" pitchFamily="2" charset="0"/>
                <a:ea typeface="Helvetica" pitchFamily="2" charset="0"/>
                <a:cs typeface="Helvetica" pitchFamily="2" charset="0"/>
              </a:rPr>
              <a:t>: </a:t>
            </a:r>
            <a:r>
              <a:rPr lang="fr-FR" sz="1600" dirty="0">
                <a:solidFill>
                  <a:srgbClr val="490A3D"/>
                </a:solidFill>
                <a:latin typeface="Helvetica" pitchFamily="2" charset="0"/>
                <a:ea typeface="Helvetica" pitchFamily="2" charset="0"/>
                <a:cs typeface="Helvetica" pitchFamily="2" charset="0"/>
              </a:rPr>
              <a:t>http://www.heinekenfrance.fr/wpcontent/files_mf/heinekenthesub_vdef.pdf</a:t>
            </a:r>
          </a:p>
          <a:p>
            <a:pPr algn="just"/>
            <a:endParaRPr lang="fr-FR" dirty="0" smtClean="0">
              <a:solidFill>
                <a:srgbClr val="490A3D"/>
              </a:solidFill>
            </a:endParaRPr>
          </a:p>
          <a:p>
            <a:pPr algn="just"/>
            <a:endParaRPr lang="fr-FR" dirty="0" smtClean="0">
              <a:solidFill>
                <a:srgbClr val="490A3D"/>
              </a:solidFill>
            </a:endParaRPr>
          </a:p>
        </p:txBody>
      </p:sp>
      <p:sp>
        <p:nvSpPr>
          <p:cNvPr id="9" name="Titre 1"/>
          <p:cNvSpPr>
            <a:spLocks noGrp="1"/>
          </p:cNvSpPr>
          <p:nvPr>
            <p:ph type="title"/>
          </p:nvPr>
        </p:nvSpPr>
        <p:spPr>
          <a:xfrm>
            <a:off x="457200" y="260648"/>
            <a:ext cx="8229600" cy="1143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fr-FR" dirty="0" smtClean="0">
                <a:solidFill>
                  <a:schemeClr val="bg1"/>
                </a:solidFill>
              </a:rPr>
              <a:t>III</a:t>
            </a:r>
            <a:r>
              <a:rPr lang="fr-FR" dirty="0">
                <a:solidFill>
                  <a:schemeClr val="bg1"/>
                </a:solidFill>
              </a:rPr>
              <a:t>. METAPRODUIT </a:t>
            </a:r>
            <a:r>
              <a:rPr lang="fr-FR" dirty="0" smtClean="0">
                <a:solidFill>
                  <a:schemeClr val="bg1"/>
                </a:solidFill>
              </a:rPr>
              <a:t/>
            </a:r>
            <a:br>
              <a:rPr lang="fr-FR" dirty="0" smtClean="0">
                <a:solidFill>
                  <a:schemeClr val="bg1"/>
                </a:solidFill>
              </a:rPr>
            </a:br>
            <a:r>
              <a:rPr lang="fr-FR" sz="2800" b="0" i="1" dirty="0" smtClean="0">
                <a:solidFill>
                  <a:schemeClr val="bg1"/>
                </a:solidFill>
              </a:rPr>
              <a:t>DESIGNERS, CREATEURS ET CHEFS</a:t>
            </a:r>
            <a:endParaRPr lang="fr-FR" sz="3100" b="0" i="1" dirty="0">
              <a:solidFill>
                <a:schemeClr val="bg1"/>
              </a:solidFill>
            </a:endParaRPr>
          </a:p>
        </p:txBody>
      </p:sp>
      <p:sp>
        <p:nvSpPr>
          <p:cNvPr id="10"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4014941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9337C73-6FA9-45D2-9AFC-0B7166467F7F}" type="slidenum">
              <a:rPr lang="en-US" smtClean="0"/>
              <a:pPr/>
              <a:t>19</a:t>
            </a:fld>
            <a:endParaRPr lang="en-US" dirty="0"/>
          </a:p>
        </p:txBody>
      </p:sp>
      <p:sp>
        <p:nvSpPr>
          <p:cNvPr id="12" name="ZoneTexte 11"/>
          <p:cNvSpPr txBox="1"/>
          <p:nvPr/>
        </p:nvSpPr>
        <p:spPr>
          <a:xfrm>
            <a:off x="347445" y="1484785"/>
            <a:ext cx="8436660" cy="4770537"/>
          </a:xfrm>
          <a:prstGeom prst="rect">
            <a:avLst/>
          </a:prstGeom>
          <a:noFill/>
        </p:spPr>
        <p:txBody>
          <a:bodyPr wrap="square" rtlCol="0">
            <a:spAutoFit/>
          </a:bodyPr>
          <a:lstStyle/>
          <a:p>
            <a:pPr marL="285750" indent="-285750" algn="just">
              <a:buFont typeface="Arial" panose="020B0604020202020204" pitchFamily="34" charset="0"/>
              <a:buChar char="•"/>
            </a:pPr>
            <a:r>
              <a:rPr lang="fr-FR" sz="1600" b="1" dirty="0">
                <a:solidFill>
                  <a:srgbClr val="5B1E2C"/>
                </a:solidFill>
                <a:latin typeface="Helvetica" pitchFamily="2" charset="0"/>
                <a:ea typeface="Helvetica" pitchFamily="2" charset="0"/>
                <a:cs typeface="Helvetica" pitchFamily="2" charset="0"/>
              </a:rPr>
              <a:t>Idée novatrice : </a:t>
            </a:r>
            <a:r>
              <a:rPr lang="fr-FR" sz="1600" dirty="0">
                <a:solidFill>
                  <a:srgbClr val="5B1E2C"/>
                </a:solidFill>
                <a:latin typeface="Helvetica" pitchFamily="2" charset="0"/>
                <a:ea typeface="Helvetica" pitchFamily="2" charset="0"/>
                <a:cs typeface="Helvetica" pitchFamily="2" charset="0"/>
              </a:rPr>
              <a:t>Créer un partenariat entre deux marques étant à un stade de maturité dans leur domaine afin de développer de nouveaux produits ou technologies. </a:t>
            </a:r>
          </a:p>
          <a:p>
            <a:pPr algn="just"/>
            <a:endParaRPr lang="fr-FR" sz="1600" dirty="0">
              <a:solidFill>
                <a:srgbClr val="5B1E2C"/>
              </a:solidFill>
              <a:latin typeface="Helvetica" pitchFamily="2" charset="0"/>
              <a:ea typeface="Helvetica" pitchFamily="2" charset="0"/>
              <a:cs typeface="Helvetica" pitchFamily="2" charset="0"/>
            </a:endParaRPr>
          </a:p>
          <a:p>
            <a:pPr marL="285750" indent="-285750" algn="just">
              <a:buFont typeface="Arial" panose="020B0604020202020204" pitchFamily="34" charset="0"/>
              <a:buChar char="•"/>
            </a:pPr>
            <a:r>
              <a:rPr lang="fr-FR" sz="1600" b="1" dirty="0">
                <a:solidFill>
                  <a:srgbClr val="5B1E2C"/>
                </a:solidFill>
                <a:latin typeface="Helvetica" pitchFamily="2" charset="0"/>
                <a:ea typeface="Helvetica" pitchFamily="2" charset="0"/>
                <a:cs typeface="Helvetica" pitchFamily="2" charset="0"/>
              </a:rPr>
              <a:t>Exemple : </a:t>
            </a:r>
            <a:r>
              <a:rPr lang="fr-FR" sz="1600" dirty="0">
                <a:solidFill>
                  <a:srgbClr val="5B1E2C"/>
                </a:solidFill>
                <a:latin typeface="Helvetica" pitchFamily="2" charset="0"/>
                <a:ea typeface="Helvetica" pitchFamily="2" charset="0"/>
                <a:cs typeface="Helvetica" pitchFamily="2" charset="0"/>
              </a:rPr>
              <a:t>Nike est spécialisé dans les produits sportifs, l’entreprise souhaite que </a:t>
            </a:r>
            <a:r>
              <a:rPr lang="fr-FR" sz="1600" dirty="0" smtClean="0">
                <a:solidFill>
                  <a:srgbClr val="5B1E2C"/>
                </a:solidFill>
                <a:latin typeface="Helvetica" pitchFamily="2" charset="0"/>
                <a:ea typeface="Helvetica" pitchFamily="2" charset="0"/>
                <a:cs typeface="Helvetica" pitchFamily="2" charset="0"/>
              </a:rPr>
              <a:t>lorsqu’un </a:t>
            </a:r>
            <a:r>
              <a:rPr lang="fr-FR" sz="1600" dirty="0">
                <a:solidFill>
                  <a:srgbClr val="5B1E2C"/>
                </a:solidFill>
                <a:latin typeface="Helvetica" pitchFamily="2" charset="0"/>
                <a:ea typeface="Helvetica" pitchFamily="2" charset="0"/>
                <a:cs typeface="Helvetica" pitchFamily="2" charset="0"/>
              </a:rPr>
              <a:t>consommateur </a:t>
            </a:r>
            <a:r>
              <a:rPr lang="fr-FR" sz="1600" dirty="0" smtClean="0">
                <a:solidFill>
                  <a:srgbClr val="5B1E2C"/>
                </a:solidFill>
                <a:latin typeface="Helvetica" pitchFamily="2" charset="0"/>
                <a:ea typeface="Helvetica" pitchFamily="2" charset="0"/>
                <a:cs typeface="Helvetica" pitchFamily="2" charset="0"/>
              </a:rPr>
              <a:t>part </a:t>
            </a:r>
            <a:r>
              <a:rPr lang="fr-FR" sz="1600" dirty="0">
                <a:solidFill>
                  <a:srgbClr val="5B1E2C"/>
                </a:solidFill>
                <a:latin typeface="Helvetica" pitchFamily="2" charset="0"/>
                <a:ea typeface="Helvetica" pitchFamily="2" charset="0"/>
                <a:cs typeface="Helvetica" pitchFamily="2" charset="0"/>
              </a:rPr>
              <a:t>faire son </a:t>
            </a:r>
            <a:r>
              <a:rPr lang="fr-FR" sz="1600" dirty="0" smtClean="0">
                <a:solidFill>
                  <a:srgbClr val="5B1E2C"/>
                </a:solidFill>
                <a:latin typeface="Helvetica" pitchFamily="2" charset="0"/>
                <a:ea typeface="Helvetica" pitchFamily="2" charset="0"/>
                <a:cs typeface="Helvetica" pitchFamily="2" charset="0"/>
              </a:rPr>
              <a:t>jogging, il </a:t>
            </a:r>
            <a:r>
              <a:rPr lang="fr-FR" sz="1600" dirty="0">
                <a:solidFill>
                  <a:srgbClr val="5B1E2C"/>
                </a:solidFill>
                <a:latin typeface="Helvetica" pitchFamily="2" charset="0"/>
                <a:ea typeface="Helvetica" pitchFamily="2" charset="0"/>
                <a:cs typeface="Helvetica" pitchFamily="2" charset="0"/>
              </a:rPr>
              <a:t>puisse écouter de la musique et en même temps évaluer son rythme de course. Apple a développé une puce de </a:t>
            </a:r>
            <a:r>
              <a:rPr lang="fr-FR" sz="1600" dirty="0" smtClean="0">
                <a:solidFill>
                  <a:srgbClr val="5B1E2C"/>
                </a:solidFill>
                <a:latin typeface="Helvetica" pitchFamily="2" charset="0"/>
                <a:ea typeface="Helvetica" pitchFamily="2" charset="0"/>
                <a:cs typeface="Helvetica" pitchFamily="2" charset="0"/>
              </a:rPr>
              <a:t>suivi qui </a:t>
            </a:r>
            <a:r>
              <a:rPr lang="fr-FR" sz="1600" dirty="0">
                <a:solidFill>
                  <a:srgbClr val="5B1E2C"/>
                </a:solidFill>
                <a:latin typeface="Helvetica" pitchFamily="2" charset="0"/>
                <a:ea typeface="Helvetica" pitchFamily="2" charset="0"/>
                <a:cs typeface="Helvetica" pitchFamily="2" charset="0"/>
              </a:rPr>
              <a:t>peut être </a:t>
            </a:r>
            <a:r>
              <a:rPr lang="fr-FR" sz="1600" dirty="0" smtClean="0">
                <a:solidFill>
                  <a:srgbClr val="5B1E2C"/>
                </a:solidFill>
                <a:latin typeface="Helvetica" pitchFamily="2" charset="0"/>
                <a:ea typeface="Helvetica" pitchFamily="2" charset="0"/>
                <a:cs typeface="Helvetica" pitchFamily="2" charset="0"/>
              </a:rPr>
              <a:t>insérée </a:t>
            </a:r>
            <a:r>
              <a:rPr lang="fr-FR" sz="1600" dirty="0">
                <a:solidFill>
                  <a:srgbClr val="5B1E2C"/>
                </a:solidFill>
                <a:latin typeface="Helvetica" pitchFamily="2" charset="0"/>
                <a:ea typeface="Helvetica" pitchFamily="2" charset="0"/>
                <a:cs typeface="Helvetica" pitchFamily="2" charset="0"/>
              </a:rPr>
              <a:t>dans les chaussures de course et </a:t>
            </a:r>
            <a:r>
              <a:rPr lang="fr-FR" sz="1600" dirty="0" smtClean="0">
                <a:solidFill>
                  <a:srgbClr val="5B1E2C"/>
                </a:solidFill>
                <a:latin typeface="Helvetica" pitchFamily="2" charset="0"/>
                <a:ea typeface="Helvetica" pitchFamily="2" charset="0"/>
                <a:cs typeface="Helvetica" pitchFamily="2" charset="0"/>
              </a:rPr>
              <a:t>parfaitement adapté à </a:t>
            </a:r>
            <a:r>
              <a:rPr lang="fr-FR" sz="1600" dirty="0">
                <a:solidFill>
                  <a:srgbClr val="5B1E2C"/>
                </a:solidFill>
                <a:latin typeface="Helvetica" pitchFamily="2" charset="0"/>
                <a:ea typeface="Helvetica" pitchFamily="2" charset="0"/>
                <a:cs typeface="Helvetica" pitchFamily="2" charset="0"/>
              </a:rPr>
              <a:t>Nike. Il fournit aux utilisateurs </a:t>
            </a:r>
            <a:r>
              <a:rPr lang="fr-FR" sz="1600" dirty="0" smtClean="0">
                <a:solidFill>
                  <a:srgbClr val="5B1E2C"/>
                </a:solidFill>
                <a:latin typeface="Helvetica" pitchFamily="2" charset="0"/>
                <a:ea typeface="Helvetica" pitchFamily="2" charset="0"/>
                <a:cs typeface="Helvetica" pitchFamily="2" charset="0"/>
              </a:rPr>
              <a:t>des </a:t>
            </a:r>
            <a:r>
              <a:rPr lang="fr-FR" sz="1600" dirty="0">
                <a:solidFill>
                  <a:srgbClr val="5B1E2C"/>
                </a:solidFill>
                <a:latin typeface="Helvetica" pitchFamily="2" charset="0"/>
                <a:ea typeface="Helvetica" pitchFamily="2" charset="0"/>
                <a:cs typeface="Helvetica" pitchFamily="2" charset="0"/>
              </a:rPr>
              <a:t>informations instantanées sur le </a:t>
            </a:r>
            <a:r>
              <a:rPr lang="fr-FR" sz="1600" dirty="0" smtClean="0">
                <a:solidFill>
                  <a:srgbClr val="5B1E2C"/>
                </a:solidFill>
                <a:latin typeface="Helvetica" pitchFamily="2" charset="0"/>
                <a:ea typeface="Helvetica" pitchFamily="2" charset="0"/>
                <a:cs typeface="Helvetica" pitchFamily="2" charset="0"/>
              </a:rPr>
              <a:t>temps, </a:t>
            </a:r>
            <a:r>
              <a:rPr lang="fr-FR" sz="1600" dirty="0">
                <a:solidFill>
                  <a:srgbClr val="5B1E2C"/>
                </a:solidFill>
                <a:latin typeface="Helvetica" pitchFamily="2" charset="0"/>
                <a:ea typeface="Helvetica" pitchFamily="2" charset="0"/>
                <a:cs typeface="Helvetica" pitchFamily="2" charset="0"/>
              </a:rPr>
              <a:t>la </a:t>
            </a:r>
            <a:r>
              <a:rPr lang="fr-FR" sz="1600" dirty="0" smtClean="0">
                <a:solidFill>
                  <a:srgbClr val="5B1E2C"/>
                </a:solidFill>
                <a:latin typeface="Helvetica" pitchFamily="2" charset="0"/>
                <a:ea typeface="Helvetica" pitchFamily="2" charset="0"/>
                <a:cs typeface="Helvetica" pitchFamily="2" charset="0"/>
              </a:rPr>
              <a:t>distance,  </a:t>
            </a:r>
            <a:r>
              <a:rPr lang="fr-FR" sz="1600" dirty="0">
                <a:solidFill>
                  <a:srgbClr val="5B1E2C"/>
                </a:solidFill>
                <a:latin typeface="Helvetica" pitchFamily="2" charset="0"/>
                <a:ea typeface="Helvetica" pitchFamily="2" charset="0"/>
                <a:cs typeface="Helvetica" pitchFamily="2" charset="0"/>
              </a:rPr>
              <a:t>la </a:t>
            </a:r>
            <a:r>
              <a:rPr lang="fr-FR" sz="1600" dirty="0" smtClean="0">
                <a:solidFill>
                  <a:srgbClr val="5B1E2C"/>
                </a:solidFill>
                <a:latin typeface="Helvetica" pitchFamily="2" charset="0"/>
                <a:ea typeface="Helvetica" pitchFamily="2" charset="0"/>
                <a:cs typeface="Helvetica" pitchFamily="2" charset="0"/>
              </a:rPr>
              <a:t>vitesse, </a:t>
            </a:r>
            <a:r>
              <a:rPr lang="fr-FR" sz="1600" dirty="0">
                <a:solidFill>
                  <a:srgbClr val="5B1E2C"/>
                </a:solidFill>
                <a:latin typeface="Helvetica" pitchFamily="2" charset="0"/>
                <a:ea typeface="Helvetica" pitchFamily="2" charset="0"/>
                <a:cs typeface="Helvetica" pitchFamily="2" charset="0"/>
              </a:rPr>
              <a:t>et des taux de combustion calorifique. Il ne </a:t>
            </a:r>
            <a:r>
              <a:rPr lang="fr-FR" sz="1600" dirty="0" smtClean="0">
                <a:solidFill>
                  <a:srgbClr val="5B1E2C"/>
                </a:solidFill>
                <a:latin typeface="Helvetica" pitchFamily="2" charset="0"/>
                <a:ea typeface="Helvetica" pitchFamily="2" charset="0"/>
                <a:cs typeface="Helvetica" pitchFamily="2" charset="0"/>
              </a:rPr>
              <a:t>suffira que d’insérer la puce dans la chaussure Nike Running.</a:t>
            </a:r>
          </a:p>
          <a:p>
            <a:pPr algn="just"/>
            <a:endParaRPr lang="fr-FR" sz="1600" dirty="0" smtClean="0">
              <a:solidFill>
                <a:srgbClr val="5B1E2C"/>
              </a:solidFill>
              <a:latin typeface="Helvetica" pitchFamily="2" charset="0"/>
              <a:ea typeface="Helvetica" pitchFamily="2" charset="0"/>
              <a:cs typeface="Helvetica" pitchFamily="2" charset="0"/>
            </a:endParaRPr>
          </a:p>
          <a:p>
            <a:pPr algn="just"/>
            <a:endParaRPr lang="fr-FR" sz="1600" dirty="0" smtClean="0">
              <a:solidFill>
                <a:srgbClr val="5B1E2C"/>
              </a:solidFill>
              <a:latin typeface="Helvetica" pitchFamily="2" charset="0"/>
              <a:ea typeface="Helvetica" pitchFamily="2" charset="0"/>
              <a:cs typeface="Helvetica" pitchFamily="2" charset="0"/>
            </a:endParaRPr>
          </a:p>
          <a:p>
            <a:pPr algn="just"/>
            <a:endParaRPr lang="fr-FR" sz="1600" dirty="0" smtClean="0">
              <a:solidFill>
                <a:srgbClr val="5B1E2C"/>
              </a:solidFill>
              <a:latin typeface="Helvetica" pitchFamily="2" charset="0"/>
              <a:ea typeface="Helvetica" pitchFamily="2" charset="0"/>
              <a:cs typeface="Helvetica" pitchFamily="2" charset="0"/>
            </a:endParaRPr>
          </a:p>
          <a:p>
            <a:pPr algn="just"/>
            <a:endParaRPr lang="fr-FR" sz="1600" dirty="0">
              <a:solidFill>
                <a:srgbClr val="5B1E2C"/>
              </a:solidFill>
              <a:latin typeface="Helvetica" pitchFamily="2" charset="0"/>
              <a:ea typeface="Helvetica" pitchFamily="2" charset="0"/>
              <a:cs typeface="Helvetica" pitchFamily="2" charset="0"/>
            </a:endParaRPr>
          </a:p>
          <a:p>
            <a:pPr algn="just"/>
            <a:endParaRPr lang="fr-FR" sz="1600" dirty="0" smtClean="0">
              <a:solidFill>
                <a:srgbClr val="5B1E2C"/>
              </a:solidFill>
              <a:latin typeface="Helvetica" pitchFamily="2" charset="0"/>
              <a:ea typeface="Helvetica" pitchFamily="2" charset="0"/>
              <a:cs typeface="Helvetica" pitchFamily="2" charset="0"/>
            </a:endParaRPr>
          </a:p>
          <a:p>
            <a:pPr algn="just"/>
            <a:endParaRPr lang="fr-FR" sz="1600" dirty="0">
              <a:solidFill>
                <a:srgbClr val="5B1E2C"/>
              </a:solidFill>
              <a:latin typeface="Helvetica" pitchFamily="2" charset="0"/>
              <a:ea typeface="Helvetica" pitchFamily="2" charset="0"/>
              <a:cs typeface="Helvetica" pitchFamily="2" charset="0"/>
            </a:endParaRPr>
          </a:p>
          <a:p>
            <a:pPr algn="just"/>
            <a:endParaRPr lang="fr-FR" sz="1600" dirty="0" smtClean="0">
              <a:solidFill>
                <a:srgbClr val="5B1E2C"/>
              </a:solidFill>
              <a:latin typeface="Helvetica" pitchFamily="2" charset="0"/>
              <a:ea typeface="Helvetica" pitchFamily="2" charset="0"/>
              <a:cs typeface="Helvetica" pitchFamily="2" charset="0"/>
            </a:endParaRPr>
          </a:p>
          <a:p>
            <a:pPr algn="just"/>
            <a:endParaRPr lang="fr-FR" sz="1600" dirty="0">
              <a:solidFill>
                <a:srgbClr val="5B1E2C"/>
              </a:solidFill>
              <a:latin typeface="Helvetica" pitchFamily="2" charset="0"/>
              <a:ea typeface="Helvetica" pitchFamily="2" charset="0"/>
              <a:cs typeface="Helvetica" pitchFamily="2" charset="0"/>
            </a:endParaRPr>
          </a:p>
          <a:p>
            <a:pPr marL="285750" indent="-285750" algn="just">
              <a:buFont typeface="Arial" panose="020B0604020202020204" pitchFamily="34" charset="0"/>
              <a:buChar char="•"/>
            </a:pPr>
            <a:r>
              <a:rPr lang="fr-FR" sz="1600" b="1" dirty="0" smtClean="0">
                <a:solidFill>
                  <a:srgbClr val="5B1E2C"/>
                </a:solidFill>
                <a:latin typeface="Helvetica" pitchFamily="2" charset="0"/>
                <a:ea typeface="Helvetica" pitchFamily="2" charset="0"/>
                <a:cs typeface="Helvetica" pitchFamily="2" charset="0"/>
              </a:rPr>
              <a:t>Source: </a:t>
            </a:r>
            <a:r>
              <a:rPr lang="fr-FR" sz="1600" dirty="0" smtClean="0">
                <a:solidFill>
                  <a:srgbClr val="5B1E2C"/>
                </a:solidFill>
                <a:latin typeface="Helvetica" pitchFamily="2" charset="0"/>
                <a:ea typeface="Helvetica" pitchFamily="2" charset="0"/>
                <a:cs typeface="Helvetica" pitchFamily="2" charset="0"/>
              </a:rPr>
              <a:t>http</a:t>
            </a:r>
            <a:r>
              <a:rPr lang="fr-FR" sz="1600" dirty="0">
                <a:solidFill>
                  <a:srgbClr val="5B1E2C"/>
                </a:solidFill>
                <a:latin typeface="Helvetica" pitchFamily="2" charset="0"/>
                <a:ea typeface="Helvetica" pitchFamily="2" charset="0"/>
                <a:cs typeface="Helvetica" pitchFamily="2" charset="0"/>
              </a:rPr>
              <a:t>://carrick36.blogspot.fr/2012/04/nike-apple-example-of-complementary.html</a:t>
            </a:r>
          </a:p>
        </p:txBody>
      </p:sp>
      <p:sp>
        <p:nvSpPr>
          <p:cNvPr id="13" name="Titre 1"/>
          <p:cNvSpPr txBox="1">
            <a:spLocks/>
          </p:cNvSpPr>
          <p:nvPr/>
        </p:nvSpPr>
        <p:spPr>
          <a:xfrm>
            <a:off x="529208" y="188640"/>
            <a:ext cx="82296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fontScale="25000" lnSpcReduction="20000"/>
          </a:bodyPr>
          <a:lstStyle/>
          <a:p>
            <a:pPr lvl="0" algn="ctr">
              <a:lnSpc>
                <a:spcPct val="120000"/>
              </a:lnSpc>
              <a:spcBef>
                <a:spcPct val="0"/>
              </a:spcBef>
              <a:defRPr/>
            </a:pPr>
            <a:r>
              <a:rPr lang="fr-FR" sz="12800" b="1" dirty="0">
                <a:solidFill>
                  <a:schemeClr val="bg1"/>
                </a:solidFill>
                <a:latin typeface="Helvetica" pitchFamily="2" charset="0"/>
                <a:ea typeface="Helvetica" pitchFamily="2" charset="0"/>
                <a:cs typeface="Helvetica" pitchFamily="2" charset="0"/>
              </a:rPr>
              <a:t>III. METAPRODUIT </a:t>
            </a:r>
          </a:p>
          <a:p>
            <a:pPr lvl="0" algn="ctr">
              <a:lnSpc>
                <a:spcPct val="120000"/>
              </a:lnSpc>
              <a:spcBef>
                <a:spcPct val="0"/>
              </a:spcBef>
              <a:defRPr/>
            </a:pPr>
            <a:r>
              <a:rPr lang="fr-FR" sz="9600" i="1" dirty="0">
                <a:solidFill>
                  <a:schemeClr val="bg1"/>
                </a:solidFill>
                <a:latin typeface="Helvetica" pitchFamily="2" charset="0"/>
                <a:ea typeface="Helvetica" pitchFamily="2" charset="0"/>
                <a:cs typeface="Helvetica" pitchFamily="2" charset="0"/>
              </a:rPr>
              <a:t>CO-BRANDING, LICENCES ET PRODUITS DERIVES</a:t>
            </a:r>
          </a:p>
        </p:txBody>
      </p:sp>
      <p:pic>
        <p:nvPicPr>
          <p:cNvPr id="9" name="Espace réservé du contenu 8" descr="nike.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35896" y="3900921"/>
            <a:ext cx="3084822" cy="1764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4848131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91264" cy="634082"/>
          </a:xfrm>
        </p:spPr>
        <p:txBody>
          <a:bodyPr>
            <a:noAutofit/>
          </a:bodyPr>
          <a:lstStyle/>
          <a:p>
            <a:pPr algn="ctr"/>
            <a:r>
              <a:rPr lang="en-US" sz="4800" u="sng" dirty="0" smtClean="0">
                <a:solidFill>
                  <a:schemeClr val="accent4">
                    <a:lumMod val="75000"/>
                  </a:schemeClr>
                </a:solidFill>
              </a:rPr>
              <a:t>SOMMAIRE</a:t>
            </a:r>
            <a:endParaRPr lang="en-US" sz="4800" u="sng" dirty="0">
              <a:solidFill>
                <a:schemeClr val="accent4">
                  <a:lumMod val="75000"/>
                </a:schemeClr>
              </a:solidFill>
            </a:endParaRPr>
          </a:p>
        </p:txBody>
      </p:sp>
      <p:sp>
        <p:nvSpPr>
          <p:cNvPr id="7" name="Espace réservé du pied de page 6"/>
          <p:cNvSpPr>
            <a:spLocks noGrp="1"/>
          </p:cNvSpPr>
          <p:nvPr>
            <p:ph type="ftr" sz="quarter" idx="11"/>
          </p:nvPr>
        </p:nvSpPr>
        <p:spPr>
          <a:xfrm>
            <a:off x="1403648" y="6381328"/>
            <a:ext cx="6192688" cy="241001"/>
          </a:xfrm>
        </p:spPr>
        <p:txBody>
          <a:bodyPr/>
          <a:lstStyle/>
          <a:p>
            <a:r>
              <a:rPr lang="fr-FR" dirty="0" smtClean="0"/>
              <a:t>MASIAS Margot / STENGER Marine / FLAMBART Charlotte -  L3MV 2014</a:t>
            </a:r>
            <a:endParaRPr lang="en-US" dirty="0"/>
          </a:p>
        </p:txBody>
      </p:sp>
      <p:sp>
        <p:nvSpPr>
          <p:cNvPr id="8" name="Espace réservé du numéro de diapositive 7"/>
          <p:cNvSpPr>
            <a:spLocks noGrp="1"/>
          </p:cNvSpPr>
          <p:nvPr>
            <p:ph type="sldNum" sz="quarter" idx="12"/>
          </p:nvPr>
        </p:nvSpPr>
        <p:spPr/>
        <p:txBody>
          <a:bodyPr/>
          <a:lstStyle/>
          <a:p>
            <a:fld id="{09337C73-6FA9-45D2-9AFC-0B7166467F7F}" type="slidenum">
              <a:rPr lang="en-US" smtClean="0"/>
              <a:pPr/>
              <a:t>2</a:t>
            </a:fld>
            <a:endParaRPr lang="en-US" dirty="0"/>
          </a:p>
        </p:txBody>
      </p:sp>
      <p:sp>
        <p:nvSpPr>
          <p:cNvPr id="9" name="Titre 1"/>
          <p:cNvSpPr txBox="1">
            <a:spLocks/>
          </p:cNvSpPr>
          <p:nvPr/>
        </p:nvSpPr>
        <p:spPr>
          <a:xfrm>
            <a:off x="467544" y="1196752"/>
            <a:ext cx="8280920" cy="571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lnSpcReduction="10000"/>
          </a:bodyPr>
          <a:lstStyle>
            <a:lvl1pPr algn="l" defTabSz="914400" rtl="0" eaLnBrk="1" latinLnBrk="0" hangingPunct="1">
              <a:spcBef>
                <a:spcPct val="0"/>
              </a:spcBef>
              <a:buNone/>
              <a:defRPr sz="3200" b="1" kern="1200">
                <a:solidFill>
                  <a:srgbClr val="490A3D"/>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smtClean="0">
                <a:solidFill>
                  <a:schemeClr val="bg1"/>
                </a:solidFill>
              </a:rPr>
              <a:t>I. COMMERCIAL</a:t>
            </a:r>
            <a:endParaRPr lang="fr-FR" sz="2800" b="0" i="1" dirty="0">
              <a:solidFill>
                <a:schemeClr val="bg1"/>
              </a:solidFill>
            </a:endParaRPr>
          </a:p>
        </p:txBody>
      </p:sp>
      <p:sp>
        <p:nvSpPr>
          <p:cNvPr id="10" name="Titre 1"/>
          <p:cNvSpPr txBox="1">
            <a:spLocks/>
          </p:cNvSpPr>
          <p:nvPr/>
        </p:nvSpPr>
        <p:spPr>
          <a:xfrm>
            <a:off x="467544" y="1916832"/>
            <a:ext cx="8280920" cy="571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lnSpcReduction="10000"/>
          </a:bodyPr>
          <a:lstStyle>
            <a:lvl1pPr algn="l" defTabSz="914400" rtl="0" eaLnBrk="1" latinLnBrk="0" hangingPunct="1">
              <a:spcBef>
                <a:spcPct val="0"/>
              </a:spcBef>
              <a:buNone/>
              <a:defRPr sz="3200" b="1" kern="1200">
                <a:solidFill>
                  <a:srgbClr val="490A3D"/>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smtClean="0">
                <a:solidFill>
                  <a:schemeClr val="bg1"/>
                </a:solidFill>
              </a:rPr>
              <a:t>II. STRATEGIE</a:t>
            </a:r>
            <a:endParaRPr lang="fr-FR" b="0" i="1" dirty="0">
              <a:solidFill>
                <a:schemeClr val="bg1"/>
              </a:solidFill>
            </a:endParaRPr>
          </a:p>
        </p:txBody>
      </p:sp>
      <p:sp>
        <p:nvSpPr>
          <p:cNvPr id="12" name="Titre 1"/>
          <p:cNvSpPr txBox="1">
            <a:spLocks/>
          </p:cNvSpPr>
          <p:nvPr/>
        </p:nvSpPr>
        <p:spPr>
          <a:xfrm>
            <a:off x="467544" y="2636912"/>
            <a:ext cx="8280920" cy="571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lnSpcReduction="10000"/>
          </a:bodyPr>
          <a:lstStyle>
            <a:lvl1pPr algn="l" defTabSz="914400" rtl="0" eaLnBrk="1" latinLnBrk="0" hangingPunct="1">
              <a:spcBef>
                <a:spcPct val="0"/>
              </a:spcBef>
              <a:buNone/>
              <a:defRPr sz="3200" b="1" kern="1200">
                <a:solidFill>
                  <a:srgbClr val="490A3D"/>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smtClean="0">
                <a:solidFill>
                  <a:schemeClr val="bg1"/>
                </a:solidFill>
              </a:rPr>
              <a:t>III. METAPRODUIT</a:t>
            </a:r>
            <a:endParaRPr lang="fr-FR" sz="3100" b="0" i="1" dirty="0">
              <a:solidFill>
                <a:schemeClr val="bg1"/>
              </a:solidFill>
            </a:endParaRPr>
          </a:p>
        </p:txBody>
      </p:sp>
      <p:sp>
        <p:nvSpPr>
          <p:cNvPr id="13" name="Titre 1"/>
          <p:cNvSpPr txBox="1">
            <a:spLocks/>
          </p:cNvSpPr>
          <p:nvPr/>
        </p:nvSpPr>
        <p:spPr>
          <a:xfrm>
            <a:off x="467544" y="3367826"/>
            <a:ext cx="8280920" cy="5652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Autofit/>
          </a:bodyPr>
          <a:lstStyle>
            <a:lvl1pPr algn="l" defTabSz="914400" rtl="0" eaLnBrk="1" latinLnBrk="0" hangingPunct="1">
              <a:spcBef>
                <a:spcPct val="0"/>
              </a:spcBef>
              <a:buNone/>
              <a:defRPr sz="3200" b="1" kern="1200">
                <a:solidFill>
                  <a:srgbClr val="490A3D"/>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smtClean="0">
                <a:solidFill>
                  <a:schemeClr val="bg1"/>
                </a:solidFill>
              </a:rPr>
              <a:t>IV. PRODUIT</a:t>
            </a:r>
            <a:endParaRPr lang="fr-FR" sz="2800" b="0" i="1" dirty="0">
              <a:solidFill>
                <a:schemeClr val="bg1"/>
              </a:solidFill>
            </a:endParaRPr>
          </a:p>
        </p:txBody>
      </p:sp>
      <p:sp>
        <p:nvSpPr>
          <p:cNvPr id="14" name="Titre 1"/>
          <p:cNvSpPr txBox="1">
            <a:spLocks/>
          </p:cNvSpPr>
          <p:nvPr/>
        </p:nvSpPr>
        <p:spPr>
          <a:xfrm>
            <a:off x="457200" y="4077072"/>
            <a:ext cx="8291264" cy="571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lnSpcReduction="10000"/>
          </a:bodyPr>
          <a:lstStyle>
            <a:lvl1pPr algn="l" defTabSz="914400" rtl="0" eaLnBrk="1" latinLnBrk="0" hangingPunct="1">
              <a:spcBef>
                <a:spcPct val="0"/>
              </a:spcBef>
              <a:buNone/>
              <a:defRPr sz="3200" b="1" kern="1200">
                <a:solidFill>
                  <a:srgbClr val="490A3D"/>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smtClean="0">
                <a:solidFill>
                  <a:schemeClr val="bg1"/>
                </a:solidFill>
              </a:rPr>
              <a:t>V. CONSOMMATEUR</a:t>
            </a:r>
            <a:endParaRPr lang="fr-FR" dirty="0">
              <a:solidFill>
                <a:schemeClr val="bg1"/>
              </a:solidFill>
            </a:endParaRPr>
          </a:p>
        </p:txBody>
      </p:sp>
      <p:sp>
        <p:nvSpPr>
          <p:cNvPr id="15" name="Titre 1"/>
          <p:cNvSpPr txBox="1">
            <a:spLocks/>
          </p:cNvSpPr>
          <p:nvPr/>
        </p:nvSpPr>
        <p:spPr>
          <a:xfrm>
            <a:off x="457200" y="4811469"/>
            <a:ext cx="8291264" cy="561747"/>
          </a:xfrm>
          <a:prstGeom prst="rect">
            <a:avLst/>
          </a:prstGeom>
          <a:solidFill>
            <a:srgbClr val="33CC33"/>
          </a:solidFill>
          <a:ln w="19050" cap="flat" cmpd="sng" algn="ctr">
            <a:solidFill>
              <a:srgbClr val="00B050"/>
            </a:solid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914400" rtl="0" eaLnBrk="1" latinLnBrk="0" hangingPunct="1">
              <a:spcBef>
                <a:spcPct val="0"/>
              </a:spcBef>
              <a:buNone/>
              <a:defRPr sz="3200" b="1" kern="1200">
                <a:solidFill>
                  <a:srgbClr val="490A3D"/>
                </a:solidFill>
                <a:latin typeface="Helvetica" pitchFamily="2" charset="0"/>
                <a:ea typeface="Helvetica" pitchFamily="2" charset="0"/>
                <a:cs typeface="Helvetica" pitchFamily="2"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smtClean="0">
                <a:solidFill>
                  <a:schemeClr val="bg1"/>
                </a:solidFill>
              </a:rPr>
              <a:t>VI. SENSORIEL</a:t>
            </a:r>
            <a:endParaRPr lang="fr-FR" dirty="0">
              <a:solidFill>
                <a:schemeClr val="bg1"/>
              </a:solidFill>
            </a:endParaRPr>
          </a:p>
        </p:txBody>
      </p:sp>
      <p:sp>
        <p:nvSpPr>
          <p:cNvPr id="16" name="Titre 1"/>
          <p:cNvSpPr txBox="1">
            <a:spLocks/>
          </p:cNvSpPr>
          <p:nvPr/>
        </p:nvSpPr>
        <p:spPr>
          <a:xfrm>
            <a:off x="457200" y="5517232"/>
            <a:ext cx="8291264" cy="571500"/>
          </a:xfrm>
          <a:prstGeom prst="rect">
            <a:avLst/>
          </a:prstGeom>
          <a:solidFill>
            <a:srgbClr val="F466AD"/>
          </a:solidFill>
          <a:ln w="19050" cap="flat" cmpd="sng" algn="ctr">
            <a:solidFill>
              <a:srgbClr val="CC0099"/>
            </a:solid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spcBef>
                <a:spcPct val="0"/>
              </a:spcBef>
              <a:buNone/>
              <a:defRPr sz="3200" b="1" kern="1200">
                <a:solidFill>
                  <a:srgbClr val="490A3D"/>
                </a:solidFill>
                <a:latin typeface="Helvetica" pitchFamily="2" charset="0"/>
                <a:ea typeface="Helvetica" pitchFamily="2" charset="0"/>
                <a:cs typeface="Helvetica" pitchFamily="2"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smtClean="0">
                <a:solidFill>
                  <a:schemeClr val="bg1"/>
                </a:solidFill>
              </a:rPr>
              <a:t>VII. TECHNOLOGIE</a:t>
            </a:r>
            <a:endParaRPr lang="fr-FR" sz="2800" dirty="0">
              <a:solidFill>
                <a:schemeClr val="bg1"/>
              </a:solidFill>
            </a:endParaRPr>
          </a:p>
        </p:txBody>
      </p:sp>
    </p:spTree>
    <p:extLst>
      <p:ext uri="{BB962C8B-B14F-4D97-AF65-F5344CB8AC3E}">
        <p14:creationId xmlns:p14="http://schemas.microsoft.com/office/powerpoint/2010/main" val="9134045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556793"/>
            <a:ext cx="5040560" cy="4536503"/>
          </a:xfrm>
        </p:spPr>
        <p:txBody>
          <a:bodyPr>
            <a:noAutofit/>
          </a:bodyPr>
          <a:lstStyle/>
          <a:p>
            <a:pPr algn="just"/>
            <a:r>
              <a:rPr lang="fr-FR" sz="1600" b="1" dirty="0"/>
              <a:t>Idée novatrice : </a:t>
            </a:r>
            <a:r>
              <a:rPr lang="fr-FR" sz="1600" dirty="0"/>
              <a:t>relancer le marché des </a:t>
            </a:r>
            <a:r>
              <a:rPr lang="fr-FR" sz="1600" dirty="0" err="1"/>
              <a:t>Iphones</a:t>
            </a:r>
            <a:r>
              <a:rPr lang="fr-FR" sz="1600" dirty="0"/>
              <a:t> en proposant un produit complémentaire, une variante du produit de base. </a:t>
            </a:r>
          </a:p>
          <a:p>
            <a:pPr algn="just">
              <a:buNone/>
            </a:pPr>
            <a:endParaRPr lang="fr-FR" sz="1600" dirty="0"/>
          </a:p>
          <a:p>
            <a:pPr algn="just"/>
            <a:r>
              <a:rPr lang="fr-FR" sz="1600" b="1" dirty="0" smtClean="0"/>
              <a:t>Exemple </a:t>
            </a:r>
            <a:r>
              <a:rPr lang="fr-FR" sz="1600" b="1" dirty="0"/>
              <a:t>: </a:t>
            </a:r>
            <a:r>
              <a:rPr lang="fr-FR" sz="1600" dirty="0"/>
              <a:t>Apple a créé </a:t>
            </a:r>
            <a:r>
              <a:rPr lang="fr-FR" sz="1600" dirty="0" err="1"/>
              <a:t>l’Iphone</a:t>
            </a:r>
            <a:r>
              <a:rPr lang="fr-FR" sz="1600" dirty="0"/>
              <a:t> 5C comme produit complémentaire </a:t>
            </a:r>
            <a:r>
              <a:rPr lang="fr-FR" sz="1600" dirty="0" smtClean="0"/>
              <a:t>de </a:t>
            </a:r>
            <a:r>
              <a:rPr lang="fr-FR" sz="1600" dirty="0" err="1" smtClean="0"/>
              <a:t>l’Iphone</a:t>
            </a:r>
            <a:r>
              <a:rPr lang="fr-FR" sz="1600" dirty="0" smtClean="0"/>
              <a:t> </a:t>
            </a:r>
            <a:r>
              <a:rPr lang="fr-FR" sz="1600" dirty="0"/>
              <a:t>5. </a:t>
            </a:r>
            <a:r>
              <a:rPr lang="fr-FR" sz="1600" dirty="0" err="1"/>
              <a:t>L’Iphone</a:t>
            </a:r>
            <a:r>
              <a:rPr lang="fr-FR" sz="1600" dirty="0"/>
              <a:t> 5 n’a pas très bien marché nous pouvons même dire que c’est un échec au niveau des ventes réelles </a:t>
            </a:r>
            <a:r>
              <a:rPr lang="fr-FR" sz="1600" dirty="0" smtClean="0"/>
              <a:t>par rapport aux</a:t>
            </a:r>
            <a:r>
              <a:rPr lang="fr-FR" sz="1600" dirty="0"/>
              <a:t> </a:t>
            </a:r>
            <a:r>
              <a:rPr lang="fr-FR" sz="1600" dirty="0" smtClean="0"/>
              <a:t>ventes </a:t>
            </a:r>
            <a:r>
              <a:rPr lang="fr-FR" sz="1600" dirty="0"/>
              <a:t>espérées. C’est pourquoi Apple a eu l’idée de proposer ce même téléphone mais avec des couleurs différentes en pensant que cela attirerait plus de consommateurs </a:t>
            </a:r>
            <a:r>
              <a:rPr lang="fr-FR" sz="1600" dirty="0" smtClean="0"/>
              <a:t>fervents </a:t>
            </a:r>
            <a:r>
              <a:rPr lang="fr-FR" sz="1600" dirty="0"/>
              <a:t>de nouveautés et de design. Les couleurs sont toute la philosophie de l’</a:t>
            </a:r>
            <a:r>
              <a:rPr lang="fr-FR" sz="1600" dirty="0" err="1"/>
              <a:t>Iphone</a:t>
            </a:r>
            <a:r>
              <a:rPr lang="fr-FR" sz="1600" dirty="0"/>
              <a:t> 5C.</a:t>
            </a:r>
          </a:p>
          <a:p>
            <a:pPr algn="just">
              <a:buNone/>
            </a:pPr>
            <a:endParaRPr lang="fr-FR" sz="1600" dirty="0"/>
          </a:p>
          <a:p>
            <a:pPr algn="just"/>
            <a:r>
              <a:rPr lang="fr-FR" sz="1600" b="1" dirty="0"/>
              <a:t>Source : </a:t>
            </a:r>
            <a:r>
              <a:rPr lang="fr-FR" sz="1600" dirty="0"/>
              <a:t>http://www.apple.com/fr/iphone-5c/</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20</a:t>
            </a:fld>
            <a:endParaRPr lang="en-US"/>
          </a:p>
        </p:txBody>
      </p:sp>
      <p:sp>
        <p:nvSpPr>
          <p:cNvPr id="7" name="Titre 1"/>
          <p:cNvSpPr txBox="1">
            <a:spLocks/>
          </p:cNvSpPr>
          <p:nvPr/>
        </p:nvSpPr>
        <p:spPr>
          <a:xfrm>
            <a:off x="539552" y="188640"/>
            <a:ext cx="82296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fontScale="60000" lnSpcReduction="20000"/>
          </a:bodyPr>
          <a:lstStyle/>
          <a:p>
            <a:pPr algn="ctr">
              <a:lnSpc>
                <a:spcPct val="120000"/>
              </a:lnSpc>
              <a:spcBef>
                <a:spcPct val="0"/>
              </a:spcBef>
              <a:defRPr/>
            </a:pPr>
            <a:r>
              <a:rPr lang="fr-FR" sz="5300" b="1" dirty="0">
                <a:solidFill>
                  <a:schemeClr val="bg1"/>
                </a:solidFill>
                <a:latin typeface="Helvetica" pitchFamily="2" charset="0"/>
                <a:ea typeface="Helvetica" pitchFamily="2" charset="0"/>
                <a:cs typeface="Helvetica" pitchFamily="2" charset="0"/>
              </a:rPr>
              <a:t>III. METAPRODUIT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i="1" dirty="0" smtClean="0">
                <a:solidFill>
                  <a:schemeClr val="bg1"/>
                </a:solidFill>
                <a:latin typeface="Helvetica" pitchFamily="2" charset="0"/>
                <a:ea typeface="Helvetica" pitchFamily="2" charset="0"/>
                <a:cs typeface="Helvetica" pitchFamily="2" charset="0"/>
              </a:rPr>
              <a:t>OFFRE GLOBALE, PRODUITS COMPLEMENTAIRES, SUPPORT </a:t>
            </a:r>
            <a:endParaRPr kumimoji="0" lang="fr-FR" sz="3600" i="1" u="none" strike="noStrike" kern="1200" cap="none" spc="0" normalizeH="0" baseline="0" noProof="0" dirty="0">
              <a:ln>
                <a:noFill/>
              </a:ln>
              <a:solidFill>
                <a:schemeClr val="bg1"/>
              </a:solidFill>
              <a:effectLst/>
              <a:uLnTx/>
              <a:uFillTx/>
              <a:latin typeface="Helvetica" pitchFamily="2" charset="0"/>
              <a:ea typeface="Helvetica" pitchFamily="2" charset="0"/>
              <a:cs typeface="Helvetica" pitchFamily="2" charset="0"/>
            </a:endParaRPr>
          </a:p>
        </p:txBody>
      </p:sp>
      <p:pic>
        <p:nvPicPr>
          <p:cNvPr id="10" name="Image 9" descr="téléchargement.jpg"/>
          <p:cNvPicPr>
            <a:picLocks noChangeAspect="1"/>
          </p:cNvPicPr>
          <p:nvPr/>
        </p:nvPicPr>
        <p:blipFill>
          <a:blip r:embed="rId2" cstate="print"/>
          <a:stretch>
            <a:fillRect/>
          </a:stretch>
        </p:blipFill>
        <p:spPr>
          <a:xfrm>
            <a:off x="6300192" y="2564904"/>
            <a:ext cx="2019300" cy="2266950"/>
          </a:xfrm>
          <a:prstGeom prst="rect">
            <a:avLst/>
          </a:prstGeom>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46928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9337C73-6FA9-45D2-9AFC-0B7166467F7F}" type="slidenum">
              <a:rPr lang="en-US" smtClean="0"/>
              <a:pPr/>
              <a:t>21</a:t>
            </a:fld>
            <a:endParaRPr lang="en-US"/>
          </a:p>
        </p:txBody>
      </p:sp>
      <p:graphicFrame>
        <p:nvGraphicFramePr>
          <p:cNvPr id="7" name="Espace réservé du contenu 8"/>
          <p:cNvGraphicFramePr>
            <a:graphicFrameLocks noGrp="1"/>
          </p:cNvGraphicFramePr>
          <p:nvPr>
            <p:ph idx="1"/>
            <p:extLst>
              <p:ext uri="{D42A27DB-BD31-4B8C-83A1-F6EECF244321}">
                <p14:modId xmlns:p14="http://schemas.microsoft.com/office/powerpoint/2010/main" val="61384210"/>
              </p:ext>
            </p:extLst>
          </p:nvPr>
        </p:nvGraphicFramePr>
        <p:xfrm>
          <a:off x="395536" y="260648"/>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9922568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5125" y="1566976"/>
            <a:ext cx="6479123" cy="4691706"/>
          </a:xfrm>
        </p:spPr>
        <p:txBody>
          <a:bodyPr>
            <a:noAutofit/>
          </a:bodyPr>
          <a:lstStyle/>
          <a:p>
            <a:pPr algn="just"/>
            <a:r>
              <a:rPr lang="fr-FR" sz="1600" b="1" dirty="0" smtClean="0">
                <a:solidFill>
                  <a:srgbClr val="5B1E2C"/>
                </a:solidFill>
              </a:rPr>
              <a:t>Idée </a:t>
            </a:r>
            <a:r>
              <a:rPr lang="fr-FR" sz="1600" b="1" dirty="0">
                <a:solidFill>
                  <a:srgbClr val="5B1E2C"/>
                </a:solidFill>
              </a:rPr>
              <a:t>novatrice : </a:t>
            </a:r>
            <a:r>
              <a:rPr lang="fr-FR" sz="1600" dirty="0">
                <a:solidFill>
                  <a:srgbClr val="5B1E2C"/>
                </a:solidFill>
              </a:rPr>
              <a:t>ajouter à un objet du quotidien des fonctionnalités utilisant les nouvelles technologies afin de proposer une autre utilisation de l’objet.</a:t>
            </a:r>
          </a:p>
          <a:p>
            <a:pPr algn="just">
              <a:buNone/>
            </a:pPr>
            <a:endParaRPr lang="fr-FR" sz="1600" dirty="0">
              <a:solidFill>
                <a:srgbClr val="5B1E2C"/>
              </a:solidFill>
            </a:endParaRPr>
          </a:p>
          <a:p>
            <a:pPr algn="just"/>
            <a:r>
              <a:rPr lang="fr-FR" sz="1600" b="1" dirty="0">
                <a:solidFill>
                  <a:srgbClr val="5B1E2C"/>
                </a:solidFill>
              </a:rPr>
              <a:t>Exemple : </a:t>
            </a:r>
            <a:r>
              <a:rPr lang="fr-FR" sz="1600" dirty="0">
                <a:solidFill>
                  <a:srgbClr val="5B1E2C"/>
                </a:solidFill>
              </a:rPr>
              <a:t>Après les lunettes </a:t>
            </a:r>
            <a:r>
              <a:rPr lang="fr-FR" sz="1600" dirty="0" smtClean="0">
                <a:solidFill>
                  <a:srgbClr val="5B1E2C"/>
                </a:solidFill>
              </a:rPr>
              <a:t>connectées, </a:t>
            </a:r>
            <a:r>
              <a:rPr lang="fr-FR" sz="1600" dirty="0">
                <a:solidFill>
                  <a:srgbClr val="5B1E2C"/>
                </a:solidFill>
              </a:rPr>
              <a:t>Google est en train </a:t>
            </a:r>
            <a:r>
              <a:rPr lang="fr-FR" sz="1600" dirty="0" smtClean="0">
                <a:solidFill>
                  <a:srgbClr val="5B1E2C"/>
                </a:solidFill>
              </a:rPr>
              <a:t>de </a:t>
            </a:r>
            <a:r>
              <a:rPr lang="fr-FR" sz="1600" dirty="0">
                <a:solidFill>
                  <a:srgbClr val="5B1E2C"/>
                </a:solidFill>
              </a:rPr>
              <a:t>développer les lentilles de contacts connectées pour les </a:t>
            </a:r>
            <a:r>
              <a:rPr lang="fr-FR" sz="1600" dirty="0" smtClean="0">
                <a:solidFill>
                  <a:srgbClr val="5B1E2C"/>
                </a:solidFill>
              </a:rPr>
              <a:t>diabétiques</a:t>
            </a:r>
            <a:r>
              <a:rPr lang="fr-FR" sz="1600" dirty="0">
                <a:solidFill>
                  <a:srgbClr val="5B1E2C"/>
                </a:solidFill>
              </a:rPr>
              <a:t>.  </a:t>
            </a:r>
            <a:r>
              <a:rPr lang="fr-FR" sz="1600" dirty="0" smtClean="0">
                <a:solidFill>
                  <a:srgbClr val="5B1E2C"/>
                </a:solidFill>
              </a:rPr>
              <a:t>Ces </a:t>
            </a:r>
            <a:r>
              <a:rPr lang="fr-FR" sz="1600" dirty="0">
                <a:solidFill>
                  <a:srgbClr val="5B1E2C"/>
                </a:solidFill>
              </a:rPr>
              <a:t>lentilles ont un système de mesure continu et </a:t>
            </a:r>
            <a:r>
              <a:rPr lang="fr-FR" sz="1600" dirty="0" smtClean="0">
                <a:solidFill>
                  <a:srgbClr val="5B1E2C"/>
                </a:solidFill>
              </a:rPr>
              <a:t>non </a:t>
            </a:r>
            <a:r>
              <a:rPr lang="fr-FR" sz="1600" dirty="0">
                <a:solidFill>
                  <a:srgbClr val="5B1E2C"/>
                </a:solidFill>
              </a:rPr>
              <a:t>invasif du taux de glycémie. « ces lentilles de contact </a:t>
            </a:r>
            <a:r>
              <a:rPr lang="fr-FR" sz="1600" dirty="0" smtClean="0">
                <a:solidFill>
                  <a:srgbClr val="5B1E2C"/>
                </a:solidFill>
              </a:rPr>
              <a:t>souples </a:t>
            </a:r>
            <a:r>
              <a:rPr lang="fr-FR" sz="1600" dirty="0">
                <a:solidFill>
                  <a:srgbClr val="5B1E2C"/>
                </a:solidFill>
              </a:rPr>
              <a:t>embarquent un capteur miniaturisé qui mesure en </a:t>
            </a:r>
            <a:r>
              <a:rPr lang="fr-FR" sz="1600" dirty="0" smtClean="0">
                <a:solidFill>
                  <a:srgbClr val="5B1E2C"/>
                </a:solidFill>
              </a:rPr>
              <a:t>permanence </a:t>
            </a:r>
            <a:r>
              <a:rPr lang="fr-FR" sz="1600" dirty="0">
                <a:solidFill>
                  <a:srgbClr val="5B1E2C"/>
                </a:solidFill>
              </a:rPr>
              <a:t>le niveau de glucose contenu dans les larmes de </a:t>
            </a:r>
            <a:r>
              <a:rPr lang="fr-FR" sz="1600" dirty="0" smtClean="0">
                <a:solidFill>
                  <a:srgbClr val="5B1E2C"/>
                </a:solidFill>
              </a:rPr>
              <a:t>son </a:t>
            </a:r>
            <a:r>
              <a:rPr lang="fr-FR" sz="1600" dirty="0">
                <a:solidFill>
                  <a:srgbClr val="5B1E2C"/>
                </a:solidFill>
              </a:rPr>
              <a:t>hôte. Un minuscule trou, situé dans la lentille, recueille le </a:t>
            </a:r>
            <a:r>
              <a:rPr lang="fr-FR" sz="1600" dirty="0" smtClean="0">
                <a:solidFill>
                  <a:srgbClr val="5B1E2C"/>
                </a:solidFill>
              </a:rPr>
              <a:t>fluide </a:t>
            </a:r>
            <a:r>
              <a:rPr lang="fr-FR" sz="1600" dirty="0">
                <a:solidFill>
                  <a:srgbClr val="5B1E2C"/>
                </a:solidFill>
              </a:rPr>
              <a:t>lacrymal produit par </a:t>
            </a:r>
            <a:r>
              <a:rPr lang="fr-FR" sz="1600" dirty="0" smtClean="0">
                <a:solidFill>
                  <a:srgbClr val="5B1E2C"/>
                </a:solidFill>
              </a:rPr>
              <a:t>l'</a:t>
            </a:r>
            <a:r>
              <a:rPr lang="fr-FR" sz="1600" dirty="0" err="1" smtClean="0">
                <a:solidFill>
                  <a:srgbClr val="5B1E2C"/>
                </a:solidFill>
              </a:rPr>
              <a:t>oeil</a:t>
            </a:r>
            <a:r>
              <a:rPr lang="fr-FR" sz="1600" dirty="0" smtClean="0">
                <a:solidFill>
                  <a:srgbClr val="5B1E2C"/>
                </a:solidFill>
              </a:rPr>
              <a:t> </a:t>
            </a:r>
            <a:r>
              <a:rPr lang="fr-FR" sz="1600" dirty="0">
                <a:solidFill>
                  <a:srgbClr val="5B1E2C"/>
                </a:solidFill>
              </a:rPr>
              <a:t>et le dépose ensuite sur le </a:t>
            </a:r>
            <a:r>
              <a:rPr lang="fr-FR" sz="1600" dirty="0" smtClean="0">
                <a:solidFill>
                  <a:srgbClr val="5B1E2C"/>
                </a:solidFill>
              </a:rPr>
              <a:t>capteur</a:t>
            </a:r>
            <a:r>
              <a:rPr lang="fr-FR" sz="1600" dirty="0">
                <a:solidFill>
                  <a:srgbClr val="5B1E2C"/>
                </a:solidFill>
              </a:rPr>
              <a:t>, ce qui permet d'obtenir des mesures régulières du taux </a:t>
            </a:r>
            <a:r>
              <a:rPr lang="fr-FR" sz="1600" dirty="0" smtClean="0">
                <a:solidFill>
                  <a:srgbClr val="5B1E2C"/>
                </a:solidFill>
              </a:rPr>
              <a:t>de </a:t>
            </a:r>
            <a:r>
              <a:rPr lang="fr-FR" sz="1600" dirty="0">
                <a:solidFill>
                  <a:srgbClr val="5B1E2C"/>
                </a:solidFill>
              </a:rPr>
              <a:t>glycémie, à raison d'un relevé par seconde à l'heure actuelle.  </a:t>
            </a:r>
            <a:r>
              <a:rPr lang="fr-FR" sz="1600" dirty="0" smtClean="0">
                <a:solidFill>
                  <a:srgbClr val="5B1E2C"/>
                </a:solidFill>
              </a:rPr>
              <a:t>»</a:t>
            </a:r>
          </a:p>
          <a:p>
            <a:pPr marL="0" indent="0" algn="just">
              <a:buNone/>
            </a:pPr>
            <a:endParaRPr lang="fr-FR" sz="1600" dirty="0" smtClean="0">
              <a:solidFill>
                <a:srgbClr val="5B1E2C"/>
              </a:solidFill>
            </a:endParaRPr>
          </a:p>
          <a:p>
            <a:pPr algn="just"/>
            <a:r>
              <a:rPr lang="fr-FR" sz="1600" b="1" dirty="0">
                <a:solidFill>
                  <a:srgbClr val="5B1E2C"/>
                </a:solidFill>
              </a:rPr>
              <a:t>S</a:t>
            </a:r>
            <a:r>
              <a:rPr lang="fr-FR" sz="1600" b="1" dirty="0" smtClean="0">
                <a:solidFill>
                  <a:srgbClr val="5B1E2C"/>
                </a:solidFill>
              </a:rPr>
              <a:t>ource </a:t>
            </a:r>
            <a:r>
              <a:rPr lang="fr-FR" sz="1600" b="1" dirty="0">
                <a:solidFill>
                  <a:srgbClr val="5B1E2C"/>
                </a:solidFill>
              </a:rPr>
              <a:t>: </a:t>
            </a:r>
            <a:r>
              <a:rPr lang="fr-FR" sz="1600" dirty="0">
                <a:solidFill>
                  <a:srgbClr val="5B1E2C"/>
                </a:solidFill>
              </a:rPr>
              <a:t>http://www.techtogs.fr/Google-Smart-Lenses-apres-les-lunettes-les-lentilles-de-contact-connectees_a80.html</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22</a:t>
            </a:fld>
            <a:endParaRPr lang="en-US"/>
          </a:p>
        </p:txBody>
      </p:sp>
      <p:pic>
        <p:nvPicPr>
          <p:cNvPr id="8" name="Image 7" descr="lentill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3140968"/>
            <a:ext cx="2016224" cy="1245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re 1"/>
          <p:cNvSpPr>
            <a:spLocks noGrp="1"/>
          </p:cNvSpPr>
          <p:nvPr>
            <p:ph type="title"/>
          </p:nvPr>
        </p:nvSpPr>
        <p:spPr>
          <a:xfrm>
            <a:off x="467544" y="332656"/>
            <a:ext cx="8229600" cy="11430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fr-FR" dirty="0" smtClean="0">
                <a:solidFill>
                  <a:schemeClr val="bg1"/>
                </a:solidFill>
              </a:rPr>
              <a:t>IV. PRODUIT</a:t>
            </a:r>
            <a:br>
              <a:rPr lang="fr-FR" dirty="0" smtClean="0">
                <a:solidFill>
                  <a:schemeClr val="bg1"/>
                </a:solidFill>
              </a:rPr>
            </a:br>
            <a:r>
              <a:rPr lang="fr-FR" sz="2800" b="0" i="1" dirty="0" smtClean="0">
                <a:solidFill>
                  <a:schemeClr val="bg1"/>
                </a:solidFill>
              </a:rPr>
              <a:t>FONCTIONNALITES</a:t>
            </a:r>
            <a:r>
              <a:rPr lang="fr-FR" sz="2800" dirty="0" smtClean="0">
                <a:solidFill>
                  <a:schemeClr val="bg1"/>
                </a:solidFill>
              </a:rPr>
              <a:t> </a:t>
            </a:r>
            <a:endParaRPr lang="fr-FR" sz="2800" i="1" dirty="0">
              <a:solidFill>
                <a:schemeClr val="bg1"/>
              </a:solidFill>
            </a:endParaRPr>
          </a:p>
        </p:txBody>
      </p:sp>
      <p:sp>
        <p:nvSpPr>
          <p:cNvPr id="10"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30985858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84784"/>
            <a:ext cx="5472608" cy="4680520"/>
          </a:xfrm>
        </p:spPr>
        <p:txBody>
          <a:bodyPr>
            <a:normAutofit lnSpcReduction="10000"/>
          </a:bodyPr>
          <a:lstStyle/>
          <a:p>
            <a:pPr algn="just"/>
            <a:r>
              <a:rPr lang="fr-FR" sz="1600" b="1" dirty="0" smtClean="0"/>
              <a:t>Idée </a:t>
            </a:r>
            <a:r>
              <a:rPr lang="fr-FR" sz="1600" b="1" dirty="0"/>
              <a:t>novatrice : </a:t>
            </a:r>
            <a:r>
              <a:rPr lang="fr-FR" sz="1600" dirty="0"/>
              <a:t>le </a:t>
            </a:r>
            <a:r>
              <a:rPr lang="fr-FR" sz="1600" dirty="0" err="1"/>
              <a:t>reactive</a:t>
            </a:r>
            <a:r>
              <a:rPr lang="fr-FR" sz="1600" dirty="0"/>
              <a:t> marketing est une tendance marketing en ce </a:t>
            </a:r>
            <a:r>
              <a:rPr lang="fr-FR" sz="1600" dirty="0" smtClean="0"/>
              <a:t>moment : </a:t>
            </a:r>
            <a:r>
              <a:rPr lang="fr-FR" sz="1600" dirty="0"/>
              <a:t>c’est le fait « d’ utiliser un fait d’actualité pour en faire un prétexte de communication, afin de valoriser sa marque et élargir sa communauté »</a:t>
            </a:r>
          </a:p>
          <a:p>
            <a:pPr algn="just">
              <a:buNone/>
            </a:pPr>
            <a:endParaRPr lang="fr-FR" sz="1600" dirty="0"/>
          </a:p>
          <a:p>
            <a:pPr algn="just"/>
            <a:r>
              <a:rPr lang="fr-FR" sz="1600" b="1" dirty="0"/>
              <a:t>Exemple : </a:t>
            </a:r>
            <a:r>
              <a:rPr lang="fr-FR" sz="1600" dirty="0"/>
              <a:t>La marque </a:t>
            </a:r>
            <a:r>
              <a:rPr lang="fr-FR" sz="1600" dirty="0" err="1"/>
              <a:t>Oréo</a:t>
            </a:r>
            <a:r>
              <a:rPr lang="fr-FR" sz="1600" dirty="0"/>
              <a:t> a utilisé cette technique lors </a:t>
            </a:r>
            <a:r>
              <a:rPr lang="fr-FR" sz="1600" dirty="0" smtClean="0"/>
              <a:t>du Super </a:t>
            </a:r>
            <a:r>
              <a:rPr lang="fr-FR" sz="1600" dirty="0" err="1"/>
              <a:t>Bowl</a:t>
            </a:r>
            <a:r>
              <a:rPr lang="fr-FR" sz="1600" dirty="0"/>
              <a:t> lorsqu’il y a eu une coupure de courant durant </a:t>
            </a:r>
            <a:r>
              <a:rPr lang="fr-FR" sz="1600" dirty="0" smtClean="0"/>
              <a:t>30min</a:t>
            </a:r>
            <a:r>
              <a:rPr lang="fr-FR" sz="1600" dirty="0"/>
              <a:t>. La marque a mis en ligne une création </a:t>
            </a:r>
            <a:r>
              <a:rPr lang="fr-FR" sz="1600" dirty="0" smtClean="0"/>
              <a:t>faite </a:t>
            </a:r>
            <a:r>
              <a:rPr lang="fr-FR" sz="1600" dirty="0"/>
              <a:t>en </a:t>
            </a:r>
            <a:r>
              <a:rPr lang="fr-FR" sz="1600" dirty="0" smtClean="0"/>
              <a:t>quelques </a:t>
            </a:r>
            <a:r>
              <a:rPr lang="fr-FR" sz="1600" dirty="0"/>
              <a:t>minutes sur les réseaux sociaux : </a:t>
            </a:r>
            <a:r>
              <a:rPr lang="fr-FR" sz="1600" dirty="0" smtClean="0"/>
              <a:t>«</a:t>
            </a:r>
            <a:r>
              <a:rPr lang="fr-FR" sz="1600" dirty="0"/>
              <a:t> Power out ? No </a:t>
            </a:r>
            <a:r>
              <a:rPr lang="fr-FR" sz="1600" dirty="0" err="1"/>
              <a:t>problem</a:t>
            </a:r>
            <a:r>
              <a:rPr lang="fr-FR" sz="1600" dirty="0"/>
              <a:t>. You </a:t>
            </a:r>
            <a:r>
              <a:rPr lang="fr-FR" sz="1600" dirty="0" err="1"/>
              <a:t>can</a:t>
            </a:r>
            <a:r>
              <a:rPr lang="fr-FR" sz="1600" dirty="0"/>
              <a:t> </a:t>
            </a:r>
            <a:r>
              <a:rPr lang="fr-FR" sz="1600" dirty="0" err="1"/>
              <a:t>still</a:t>
            </a:r>
            <a:r>
              <a:rPr lang="fr-FR" sz="1600" dirty="0"/>
              <a:t> </a:t>
            </a:r>
            <a:r>
              <a:rPr lang="fr-FR" sz="1600" dirty="0" err="1"/>
              <a:t>dunk</a:t>
            </a:r>
            <a:r>
              <a:rPr lang="fr-FR" sz="1600" dirty="0"/>
              <a:t> in the </a:t>
            </a:r>
            <a:r>
              <a:rPr lang="fr-FR" sz="1600" dirty="0" err="1"/>
              <a:t>dark</a:t>
            </a:r>
            <a:r>
              <a:rPr lang="fr-FR" sz="1600" dirty="0"/>
              <a:t>. </a:t>
            </a:r>
            <a:r>
              <a:rPr lang="fr-FR" sz="1600" dirty="0" smtClean="0"/>
              <a:t>». La </a:t>
            </a:r>
            <a:r>
              <a:rPr lang="fr-FR" sz="1600" dirty="0"/>
              <a:t>marque a voulu profiter de cette coupure de courant </a:t>
            </a:r>
            <a:r>
              <a:rPr lang="fr-FR" sz="1600" dirty="0" smtClean="0"/>
              <a:t>pour communiquer </a:t>
            </a:r>
            <a:r>
              <a:rPr lang="fr-FR" sz="1600" dirty="0"/>
              <a:t>sur le produit en disant que nous pouvons </a:t>
            </a:r>
            <a:r>
              <a:rPr lang="fr-FR" sz="1600" dirty="0" smtClean="0"/>
              <a:t>toujours </a:t>
            </a:r>
            <a:r>
              <a:rPr lang="fr-FR" sz="1600" dirty="0"/>
              <a:t>grignoter dans le noir. Cette communication a </a:t>
            </a:r>
            <a:r>
              <a:rPr lang="fr-FR" sz="1600" dirty="0" smtClean="0"/>
              <a:t>engendré </a:t>
            </a:r>
            <a:r>
              <a:rPr lang="fr-FR" sz="1600" dirty="0"/>
              <a:t>plus de 7 </a:t>
            </a:r>
            <a:r>
              <a:rPr lang="fr-FR" sz="1600" dirty="0" smtClean="0"/>
              <a:t>millions </a:t>
            </a:r>
            <a:r>
              <a:rPr lang="fr-FR" sz="1600" dirty="0"/>
              <a:t>de tweets.</a:t>
            </a:r>
          </a:p>
          <a:p>
            <a:pPr algn="just">
              <a:buNone/>
            </a:pPr>
            <a:endParaRPr lang="fr-FR" sz="1600" dirty="0"/>
          </a:p>
          <a:p>
            <a:pPr algn="just"/>
            <a:r>
              <a:rPr lang="fr-FR" sz="1600" b="1" dirty="0" smtClean="0"/>
              <a:t>Source: </a:t>
            </a:r>
            <a:r>
              <a:rPr lang="fr-FR" sz="1600" dirty="0"/>
              <a:t>http://www.culturecrossmedia.com/campagnes-cross-media/tendances-marketing-en-2014/</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23</a:t>
            </a:fld>
            <a:endParaRPr lang="en-US"/>
          </a:p>
        </p:txBody>
      </p:sp>
      <p:sp>
        <p:nvSpPr>
          <p:cNvPr id="9" name="Titre 1"/>
          <p:cNvSpPr>
            <a:spLocks noGrp="1"/>
          </p:cNvSpPr>
          <p:nvPr>
            <p:ph type="title"/>
          </p:nvPr>
        </p:nvSpPr>
        <p:spPr>
          <a:xfrm>
            <a:off x="539552" y="188640"/>
            <a:ext cx="8229600" cy="11430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fr-FR" sz="3600" dirty="0" smtClean="0">
                <a:solidFill>
                  <a:schemeClr val="bg1"/>
                </a:solidFill>
              </a:rPr>
              <a:t>IV</a:t>
            </a:r>
            <a:r>
              <a:rPr lang="fr-FR" sz="3600" dirty="0">
                <a:solidFill>
                  <a:schemeClr val="bg1"/>
                </a:solidFill>
              </a:rPr>
              <a:t>. PRODUIT</a:t>
            </a:r>
            <a:br>
              <a:rPr lang="fr-FR" sz="3600" dirty="0">
                <a:solidFill>
                  <a:schemeClr val="bg1"/>
                </a:solidFill>
              </a:rPr>
            </a:br>
            <a:r>
              <a:rPr lang="fr-FR" sz="3100" b="0" i="1" dirty="0" smtClean="0">
                <a:solidFill>
                  <a:schemeClr val="bg1"/>
                </a:solidFill>
              </a:rPr>
              <a:t>TENDANCES MARKETING</a:t>
            </a:r>
            <a:endParaRPr lang="fr-FR" sz="3100" b="0" i="1" dirty="0">
              <a:solidFill>
                <a:schemeClr val="bg1"/>
              </a:solidFill>
            </a:endParaRPr>
          </a:p>
        </p:txBody>
      </p:sp>
      <p:pic>
        <p:nvPicPr>
          <p:cNvPr id="10" name="Image 9" descr="Ore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2200" y="2852936"/>
            <a:ext cx="2124744" cy="2124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40757391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637" y="1484784"/>
            <a:ext cx="8229600" cy="4525963"/>
          </a:xfrm>
        </p:spPr>
        <p:txBody>
          <a:bodyPr>
            <a:noAutofit/>
          </a:bodyPr>
          <a:lstStyle/>
          <a:p>
            <a:pPr algn="just"/>
            <a:r>
              <a:rPr lang="fr-FR" sz="1600" b="1" dirty="0"/>
              <a:t>Idée novatrice : </a:t>
            </a:r>
            <a:r>
              <a:rPr lang="fr-FR" sz="1600" dirty="0"/>
              <a:t>Proposer un produit innovant et être précurseur sur le marché pour pouvoir imposer sa « norme ».</a:t>
            </a:r>
          </a:p>
          <a:p>
            <a:pPr algn="just">
              <a:buNone/>
            </a:pPr>
            <a:endParaRPr lang="fr-FR" sz="1600" dirty="0"/>
          </a:p>
          <a:p>
            <a:pPr algn="just"/>
            <a:r>
              <a:rPr lang="fr-FR" sz="1600" b="1" dirty="0"/>
              <a:t>Exemple : </a:t>
            </a:r>
            <a:r>
              <a:rPr lang="fr-FR" sz="1600" dirty="0" smtClean="0"/>
              <a:t>L’oculus </a:t>
            </a:r>
            <a:r>
              <a:rPr lang="fr-FR" sz="1600" dirty="0"/>
              <a:t>rift est le produit qui est issu d’un marché précoce et qui a toute ses chances de réussir surtout dans le monde des jeux vidéos. Sa grande capacité à immerger les joueurs est un réel atout qui ne peut que conclure à une réussite. Ce produit avait été inventé en 2012 et en mars 2014 </a:t>
            </a:r>
            <a:r>
              <a:rPr lang="fr-FR" sz="1600" dirty="0" err="1"/>
              <a:t>Facebook</a:t>
            </a:r>
            <a:r>
              <a:rPr lang="fr-FR" sz="1600" dirty="0"/>
              <a:t> l’a racheté. Ce sont des lunettes 3D ou nous pouvons aussi </a:t>
            </a:r>
            <a:r>
              <a:rPr lang="fr-FR" sz="1600" dirty="0" smtClean="0"/>
              <a:t>dire, </a:t>
            </a:r>
            <a:r>
              <a:rPr lang="fr-FR" sz="1600" dirty="0"/>
              <a:t>un masque de réalité virtuelle.</a:t>
            </a:r>
          </a:p>
          <a:p>
            <a:pPr algn="just">
              <a:buNone/>
            </a:pPr>
            <a:endParaRPr lang="fr-FR" sz="1600" dirty="0"/>
          </a:p>
          <a:p>
            <a:pPr algn="just">
              <a:buNone/>
            </a:pPr>
            <a:endParaRPr lang="fr-FR" sz="1600" dirty="0"/>
          </a:p>
          <a:p>
            <a:pPr algn="just">
              <a:buNone/>
            </a:pPr>
            <a:endParaRPr lang="fr-FR" sz="1600" dirty="0" smtClean="0"/>
          </a:p>
          <a:p>
            <a:pPr algn="just">
              <a:buNone/>
            </a:pPr>
            <a:endParaRPr lang="fr-FR" sz="1600" dirty="0"/>
          </a:p>
          <a:p>
            <a:pPr algn="just">
              <a:buNone/>
            </a:pPr>
            <a:endParaRPr lang="fr-FR" sz="1600" dirty="0"/>
          </a:p>
          <a:p>
            <a:pPr algn="just">
              <a:buNone/>
            </a:pPr>
            <a:endParaRPr lang="fr-FR" sz="1600" dirty="0"/>
          </a:p>
          <a:p>
            <a:pPr algn="just">
              <a:buNone/>
            </a:pPr>
            <a:endParaRPr lang="fr-FR" sz="1600" dirty="0"/>
          </a:p>
          <a:p>
            <a:pPr algn="just">
              <a:buNone/>
            </a:pPr>
            <a:endParaRPr lang="fr-FR" sz="1600" dirty="0"/>
          </a:p>
          <a:p>
            <a:pPr algn="just"/>
            <a:r>
              <a:rPr lang="fr-FR" sz="1600" b="1" dirty="0"/>
              <a:t>Source : </a:t>
            </a:r>
            <a:r>
              <a:rPr lang="fr-FR" sz="1600" dirty="0"/>
              <a:t>http://www.lemouv.fr/article-payer-ses-seins-pour-une-biere</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24</a:t>
            </a:fld>
            <a:endParaRPr lang="en-US"/>
          </a:p>
        </p:txBody>
      </p:sp>
      <p:sp>
        <p:nvSpPr>
          <p:cNvPr id="7" name="Titre 1"/>
          <p:cNvSpPr txBox="1">
            <a:spLocks/>
          </p:cNvSpPr>
          <p:nvPr/>
        </p:nvSpPr>
        <p:spPr>
          <a:xfrm>
            <a:off x="539552" y="188640"/>
            <a:ext cx="8229600" cy="1143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rmAutofit fontScale="97500"/>
          </a:bodyPr>
          <a:lstStyle/>
          <a:p>
            <a:pPr lvl="0" algn="ctr">
              <a:spcBef>
                <a:spcPct val="0"/>
              </a:spcBef>
              <a:defRPr/>
            </a:pPr>
            <a:r>
              <a:rPr lang="fr-FR" sz="3300" b="1" dirty="0" smtClean="0">
                <a:solidFill>
                  <a:schemeClr val="bg1"/>
                </a:solidFill>
                <a:latin typeface="Helvetica" pitchFamily="2" charset="0"/>
                <a:ea typeface="Helvetica" pitchFamily="2" charset="0"/>
                <a:cs typeface="Helvetica" pitchFamily="2" charset="0"/>
              </a:rPr>
              <a:t>IV</a:t>
            </a:r>
            <a:r>
              <a:rPr lang="fr-FR" sz="3300" b="1" dirty="0">
                <a:solidFill>
                  <a:schemeClr val="bg1"/>
                </a:solidFill>
                <a:latin typeface="Helvetica" pitchFamily="2" charset="0"/>
                <a:ea typeface="Helvetica" pitchFamily="2" charset="0"/>
                <a:cs typeface="Helvetica" pitchFamily="2" charset="0"/>
              </a:rPr>
              <a:t>. PRODUIT</a:t>
            </a:r>
            <a:br>
              <a:rPr lang="fr-FR" sz="3300" b="1" dirty="0">
                <a:solidFill>
                  <a:schemeClr val="bg1"/>
                </a:solidFill>
                <a:latin typeface="Helvetica" pitchFamily="2" charset="0"/>
                <a:ea typeface="Helvetica" pitchFamily="2" charset="0"/>
                <a:cs typeface="Helvetica" pitchFamily="2" charset="0"/>
              </a:rPr>
            </a:br>
            <a:r>
              <a:rPr lang="fr-FR" sz="2900" i="1" dirty="0">
                <a:solidFill>
                  <a:schemeClr val="bg1"/>
                </a:solidFill>
                <a:latin typeface="Helvetica" pitchFamily="2" charset="0"/>
                <a:ea typeface="Helvetica" pitchFamily="2" charset="0"/>
                <a:cs typeface="Helvetica" pitchFamily="2" charset="0"/>
              </a:rPr>
              <a:t>MARCHES PRECOSES</a:t>
            </a:r>
          </a:p>
        </p:txBody>
      </p:sp>
      <p:pic>
        <p:nvPicPr>
          <p:cNvPr id="10" name="Image 9" descr="8380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3330" y="3780402"/>
            <a:ext cx="3528392" cy="1984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5389090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0624" y="1484784"/>
            <a:ext cx="8258527" cy="4824536"/>
          </a:xfrm>
        </p:spPr>
        <p:txBody>
          <a:bodyPr>
            <a:normAutofit/>
          </a:bodyPr>
          <a:lstStyle/>
          <a:p>
            <a:pPr algn="just"/>
            <a:r>
              <a:rPr lang="fr-FR" sz="1600" b="1" dirty="0">
                <a:solidFill>
                  <a:srgbClr val="5B1E2C"/>
                </a:solidFill>
              </a:rPr>
              <a:t>Idée novatrice : </a:t>
            </a:r>
            <a:r>
              <a:rPr lang="fr-FR" sz="1600" dirty="0">
                <a:solidFill>
                  <a:srgbClr val="5B1E2C"/>
                </a:solidFill>
              </a:rPr>
              <a:t>inventer une télévision capable de donner le même effet que dans les cinémas </a:t>
            </a:r>
          </a:p>
          <a:p>
            <a:pPr algn="just">
              <a:buNone/>
            </a:pPr>
            <a:endParaRPr lang="fr-FR" sz="1600" dirty="0">
              <a:solidFill>
                <a:srgbClr val="5B1E2C"/>
              </a:solidFill>
            </a:endParaRPr>
          </a:p>
          <a:p>
            <a:pPr algn="just"/>
            <a:r>
              <a:rPr lang="fr-FR" sz="1600" b="1" dirty="0">
                <a:solidFill>
                  <a:srgbClr val="5B1E2C"/>
                </a:solidFill>
              </a:rPr>
              <a:t>Exemple : </a:t>
            </a:r>
            <a:r>
              <a:rPr lang="fr-FR" sz="1600" dirty="0">
                <a:solidFill>
                  <a:srgbClr val="5B1E2C"/>
                </a:solidFill>
              </a:rPr>
              <a:t>le téléviseur incurvé de Samsung a été créé afin d’augmenter la qualité d’image et le confort visuel. Les couleurs sont plus profondes et les courbes plus marquées. Cette télé est une vraie innovation dans le secteur de l’</a:t>
            </a:r>
            <a:r>
              <a:rPr lang="fr-FR" sz="1600" dirty="0" err="1">
                <a:solidFill>
                  <a:srgbClr val="5B1E2C"/>
                </a:solidFill>
              </a:rPr>
              <a:t>hightech</a:t>
            </a:r>
            <a:r>
              <a:rPr lang="fr-FR" sz="1600" dirty="0">
                <a:solidFill>
                  <a:srgbClr val="5B1E2C"/>
                </a:solidFill>
              </a:rPr>
              <a:t>. L’accent est vraiment mis sur le confort du consommateur.</a:t>
            </a:r>
          </a:p>
          <a:p>
            <a:pPr algn="just"/>
            <a:endParaRPr lang="fr-FR" sz="1600" dirty="0">
              <a:solidFill>
                <a:srgbClr val="5B1E2C"/>
              </a:solidFill>
            </a:endParaRPr>
          </a:p>
          <a:p>
            <a:pPr algn="just"/>
            <a:endParaRPr lang="fr-FR" sz="1600" dirty="0">
              <a:solidFill>
                <a:srgbClr val="5B1E2C"/>
              </a:solidFill>
            </a:endParaRPr>
          </a:p>
          <a:p>
            <a:pPr algn="just">
              <a:buNone/>
            </a:pPr>
            <a:endParaRPr lang="fr-FR" sz="1600" dirty="0" smtClean="0">
              <a:solidFill>
                <a:srgbClr val="5B1E2C"/>
              </a:solidFill>
            </a:endParaRPr>
          </a:p>
          <a:p>
            <a:pPr algn="just">
              <a:buNone/>
            </a:pPr>
            <a:endParaRPr lang="fr-FR" sz="1600" dirty="0">
              <a:solidFill>
                <a:srgbClr val="5B1E2C"/>
              </a:solidFill>
            </a:endParaRPr>
          </a:p>
          <a:p>
            <a:pPr algn="just">
              <a:buNone/>
            </a:pPr>
            <a:endParaRPr lang="fr-FR" sz="1600" dirty="0">
              <a:solidFill>
                <a:srgbClr val="5B1E2C"/>
              </a:solidFill>
            </a:endParaRPr>
          </a:p>
          <a:p>
            <a:pPr algn="just">
              <a:buNone/>
            </a:pPr>
            <a:endParaRPr lang="fr-FR" sz="1600" dirty="0" smtClean="0">
              <a:solidFill>
                <a:srgbClr val="5B1E2C"/>
              </a:solidFill>
            </a:endParaRPr>
          </a:p>
          <a:p>
            <a:pPr algn="just">
              <a:buNone/>
            </a:pPr>
            <a:endParaRPr lang="fr-FR" sz="1600" dirty="0">
              <a:solidFill>
                <a:srgbClr val="5B1E2C"/>
              </a:solidFill>
            </a:endParaRPr>
          </a:p>
          <a:p>
            <a:pPr algn="just">
              <a:buNone/>
            </a:pPr>
            <a:endParaRPr lang="fr-FR" sz="1600" dirty="0">
              <a:solidFill>
                <a:srgbClr val="5B1E2C"/>
              </a:solidFill>
            </a:endParaRPr>
          </a:p>
          <a:p>
            <a:pPr algn="just"/>
            <a:r>
              <a:rPr lang="fr-FR" sz="1600" b="1" dirty="0">
                <a:solidFill>
                  <a:srgbClr val="5B1E2C"/>
                </a:solidFill>
              </a:rPr>
              <a:t>Sources : </a:t>
            </a:r>
            <a:r>
              <a:rPr lang="fr-FR" sz="1600" dirty="0">
                <a:solidFill>
                  <a:srgbClr val="5B1E2C"/>
                </a:solidFill>
              </a:rPr>
              <a:t>http://www.lexpress.fr/tendances/produit-high-tech/tele-a-ecran-incurve-a-quoi-ca-sert_1495263.html</a:t>
            </a:r>
          </a:p>
          <a:p>
            <a:pPr algn="just"/>
            <a:endParaRPr lang="fr-FR" dirty="0" smtClean="0">
              <a:solidFill>
                <a:srgbClr val="5B1E2C"/>
              </a:solidFill>
            </a:endParaRPr>
          </a:p>
          <a:p>
            <a:pPr algn="just"/>
            <a:endParaRPr lang="fr-FR" dirty="0" smtClean="0">
              <a:solidFill>
                <a:srgbClr val="5B1E2C"/>
              </a:solidFill>
            </a:endParaRPr>
          </a:p>
          <a:p>
            <a:pPr algn="just"/>
            <a:endParaRPr lang="fr-FR" dirty="0">
              <a:solidFill>
                <a:srgbClr val="5B1E2C"/>
              </a:solidFill>
            </a:endParaRP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25</a:t>
            </a:fld>
            <a:endParaRPr lang="en-US"/>
          </a:p>
        </p:txBody>
      </p:sp>
      <p:sp>
        <p:nvSpPr>
          <p:cNvPr id="7" name="Titre 1"/>
          <p:cNvSpPr txBox="1">
            <a:spLocks/>
          </p:cNvSpPr>
          <p:nvPr/>
        </p:nvSpPr>
        <p:spPr>
          <a:xfrm>
            <a:off x="539552" y="188640"/>
            <a:ext cx="8229600" cy="1143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rmAutofit fontScale="97500"/>
          </a:bodyPr>
          <a:lstStyle/>
          <a:p>
            <a:pPr lvl="0" algn="ctr">
              <a:spcBef>
                <a:spcPct val="0"/>
              </a:spcBef>
              <a:defRPr/>
            </a:pPr>
            <a:r>
              <a:rPr lang="fr-FR" sz="3300" b="1" dirty="0">
                <a:solidFill>
                  <a:schemeClr val="bg1"/>
                </a:solidFill>
                <a:latin typeface="Helvetica" pitchFamily="2" charset="0"/>
                <a:ea typeface="Helvetica" pitchFamily="2" charset="0"/>
                <a:cs typeface="Helvetica" pitchFamily="2" charset="0"/>
              </a:rPr>
              <a:t>IV. PRODUIT</a:t>
            </a:r>
            <a:br>
              <a:rPr lang="fr-FR" sz="3300" b="1" dirty="0">
                <a:solidFill>
                  <a:schemeClr val="bg1"/>
                </a:solidFill>
                <a:latin typeface="Helvetica" pitchFamily="2" charset="0"/>
                <a:ea typeface="Helvetica" pitchFamily="2" charset="0"/>
                <a:cs typeface="Helvetica" pitchFamily="2" charset="0"/>
              </a:rPr>
            </a:br>
            <a:r>
              <a:rPr lang="fr-FR" sz="2900" i="1" dirty="0" smtClean="0">
                <a:solidFill>
                  <a:schemeClr val="bg1"/>
                </a:solidFill>
                <a:latin typeface="Helvetica" pitchFamily="2" charset="0"/>
                <a:ea typeface="Helvetica" pitchFamily="2" charset="0"/>
                <a:cs typeface="Helvetica" pitchFamily="2" charset="0"/>
              </a:rPr>
              <a:t>AUTRES PRODUITS TYPIQUES</a:t>
            </a:r>
            <a:endParaRPr kumimoji="0" lang="fr-FR" sz="2900" i="1" strike="noStrike" kern="1200" cap="none" spc="0" normalizeH="0" baseline="0" noProof="0" dirty="0">
              <a:ln>
                <a:noFill/>
              </a:ln>
              <a:solidFill>
                <a:schemeClr val="bg1"/>
              </a:solidFill>
              <a:effectLst/>
              <a:uLnTx/>
              <a:uFillTx/>
              <a:latin typeface="Helvetica" pitchFamily="2" charset="0"/>
              <a:ea typeface="Helvetica" pitchFamily="2" charset="0"/>
              <a:cs typeface="Helvetica" pitchFamily="2" charset="0"/>
            </a:endParaRPr>
          </a:p>
        </p:txBody>
      </p:sp>
      <p:pic>
        <p:nvPicPr>
          <p:cNvPr id="9" name="Image 8" descr="images.jpg"/>
          <p:cNvPicPr>
            <a:picLocks noChangeAspect="1"/>
          </p:cNvPicPr>
          <p:nvPr/>
        </p:nvPicPr>
        <p:blipFill>
          <a:blip r:embed="rId2" cstate="print"/>
          <a:stretch>
            <a:fillRect/>
          </a:stretch>
        </p:blipFill>
        <p:spPr>
          <a:xfrm>
            <a:off x="3394211" y="3573016"/>
            <a:ext cx="2976600"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1395995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baignoire.png"/>
          <p:cNvPicPr>
            <a:picLocks noChangeAspect="1"/>
          </p:cNvPicPr>
          <p:nvPr/>
        </p:nvPicPr>
        <p:blipFill>
          <a:blip r:embed="rId2" cstate="print"/>
          <a:stretch>
            <a:fillRect/>
          </a:stretch>
        </p:blipFill>
        <p:spPr>
          <a:xfrm>
            <a:off x="2326541" y="3140968"/>
            <a:ext cx="4608512" cy="2911654"/>
          </a:xfrm>
          <a:prstGeom prst="rect">
            <a:avLst/>
          </a:prstGeom>
        </p:spPr>
      </p:pic>
      <p:sp>
        <p:nvSpPr>
          <p:cNvPr id="3" name="Espace réservé du contenu 2"/>
          <p:cNvSpPr>
            <a:spLocks noGrp="1"/>
          </p:cNvSpPr>
          <p:nvPr>
            <p:ph idx="1"/>
          </p:nvPr>
        </p:nvSpPr>
        <p:spPr>
          <a:xfrm>
            <a:off x="515997" y="1484784"/>
            <a:ext cx="8229599" cy="4824536"/>
          </a:xfrm>
        </p:spPr>
        <p:txBody>
          <a:bodyPr>
            <a:normAutofit/>
          </a:bodyPr>
          <a:lstStyle/>
          <a:p>
            <a:pPr algn="just"/>
            <a:r>
              <a:rPr lang="fr-FR" sz="1600" b="1" dirty="0"/>
              <a:t>Idée novatrice : </a:t>
            </a:r>
            <a:r>
              <a:rPr lang="fr-FR" sz="1600" dirty="0"/>
              <a:t>inventer une baignoire pliante afin d’optimiser la place dans la pièce et pouvoir la ranger</a:t>
            </a:r>
          </a:p>
          <a:p>
            <a:pPr marL="0" indent="0" algn="just">
              <a:buNone/>
            </a:pPr>
            <a:endParaRPr lang="fr-FR" sz="1600" dirty="0"/>
          </a:p>
          <a:p>
            <a:pPr algn="just"/>
            <a:r>
              <a:rPr lang="fr-FR" sz="1600" b="1" dirty="0"/>
              <a:t>Exemple : </a:t>
            </a:r>
            <a:r>
              <a:rPr lang="fr-FR" sz="1600" dirty="0" err="1"/>
              <a:t>Flexibath</a:t>
            </a:r>
            <a:r>
              <a:rPr lang="fr-FR" sz="1600" dirty="0"/>
              <a:t> est une baignoire pliante. C’est la seule baignoire en plastique qui se replie en un seul geste. Cette baignoire est compacte, facile à ranger et facile à </a:t>
            </a:r>
            <a:r>
              <a:rPr lang="fr-FR" sz="1600" dirty="0" smtClean="0"/>
              <a:t>transporter. La </a:t>
            </a:r>
            <a:r>
              <a:rPr lang="fr-FR" sz="1600" dirty="0"/>
              <a:t>baignoire est très spacieuse et s’agrandit en la remplissant avec de l’eau chaude.</a:t>
            </a:r>
          </a:p>
          <a:p>
            <a:pPr algn="just">
              <a:buNone/>
            </a:pPr>
            <a:endParaRPr lang="fr-FR" sz="1600" dirty="0" smtClean="0"/>
          </a:p>
          <a:p>
            <a:pPr algn="just">
              <a:buNone/>
            </a:pPr>
            <a:endParaRPr lang="fr-FR" sz="1600" dirty="0"/>
          </a:p>
          <a:p>
            <a:pPr algn="just">
              <a:buNone/>
            </a:pPr>
            <a:endParaRPr lang="fr-FR" sz="1600" dirty="0"/>
          </a:p>
          <a:p>
            <a:pPr algn="just">
              <a:buNone/>
            </a:pPr>
            <a:endParaRPr lang="fr-FR" sz="1600" dirty="0"/>
          </a:p>
          <a:p>
            <a:pPr algn="just">
              <a:buNone/>
            </a:pPr>
            <a:endParaRPr lang="fr-FR" sz="1600" dirty="0"/>
          </a:p>
          <a:p>
            <a:pPr algn="just">
              <a:buNone/>
            </a:pPr>
            <a:endParaRPr lang="fr-FR" sz="1600" dirty="0" smtClean="0"/>
          </a:p>
          <a:p>
            <a:pPr algn="just">
              <a:buNone/>
            </a:pPr>
            <a:endParaRPr lang="fr-FR" sz="1600" dirty="0" smtClean="0"/>
          </a:p>
          <a:p>
            <a:pPr algn="just">
              <a:buNone/>
            </a:pPr>
            <a:endParaRPr lang="fr-FR" sz="1600" dirty="0"/>
          </a:p>
          <a:p>
            <a:pPr algn="just"/>
            <a:r>
              <a:rPr lang="fr-FR" sz="1600" b="1" dirty="0"/>
              <a:t>Source : </a:t>
            </a:r>
            <a:r>
              <a:rPr lang="fr-FR" sz="1600" dirty="0"/>
              <a:t>http://creativinno.eklablog.com/produit-architecture-combinatoire-c404225</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26</a:t>
            </a:fld>
            <a:endParaRPr lang="en-US" dirty="0"/>
          </a:p>
        </p:txBody>
      </p:sp>
      <p:sp>
        <p:nvSpPr>
          <p:cNvPr id="7" name="Titre 1"/>
          <p:cNvSpPr txBox="1">
            <a:spLocks/>
          </p:cNvSpPr>
          <p:nvPr/>
        </p:nvSpPr>
        <p:spPr>
          <a:xfrm>
            <a:off x="515997" y="188640"/>
            <a:ext cx="8229600" cy="1143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rmAutofit fontScale="97500"/>
          </a:bodyPr>
          <a:lstStyle/>
          <a:p>
            <a:pPr lvl="0" algn="ctr">
              <a:spcBef>
                <a:spcPct val="0"/>
              </a:spcBef>
              <a:defRPr/>
            </a:pPr>
            <a:r>
              <a:rPr lang="fr-FR" sz="3300" b="1" dirty="0" smtClean="0">
                <a:solidFill>
                  <a:schemeClr val="bg1"/>
                </a:solidFill>
                <a:latin typeface="Helvetica" pitchFamily="2" charset="0"/>
                <a:ea typeface="Helvetica" pitchFamily="2" charset="0"/>
                <a:cs typeface="Helvetica" pitchFamily="2" charset="0"/>
              </a:rPr>
              <a:t>IV</a:t>
            </a:r>
            <a:r>
              <a:rPr lang="fr-FR" sz="3300" b="1" dirty="0">
                <a:solidFill>
                  <a:schemeClr val="bg1"/>
                </a:solidFill>
                <a:latin typeface="Helvetica" pitchFamily="2" charset="0"/>
                <a:ea typeface="Helvetica" pitchFamily="2" charset="0"/>
                <a:cs typeface="Helvetica" pitchFamily="2" charset="0"/>
              </a:rPr>
              <a:t>. PRODUIT </a:t>
            </a:r>
            <a:endParaRPr lang="fr-FR" sz="3300" b="1" dirty="0" smtClean="0">
              <a:solidFill>
                <a:schemeClr val="bg1"/>
              </a:solidFill>
              <a:latin typeface="Helvetica" pitchFamily="2" charset="0"/>
              <a:ea typeface="Helvetica" pitchFamily="2" charset="0"/>
              <a:cs typeface="Helvetica" pitchFamily="2" charset="0"/>
            </a:endParaRPr>
          </a:p>
          <a:p>
            <a:pPr lvl="0" algn="ctr">
              <a:spcBef>
                <a:spcPct val="0"/>
              </a:spcBef>
              <a:defRPr/>
            </a:pPr>
            <a:r>
              <a:rPr lang="fr-FR" sz="2900" i="1" dirty="0" smtClean="0">
                <a:solidFill>
                  <a:schemeClr val="bg1"/>
                </a:solidFill>
                <a:latin typeface="Helvetica" pitchFamily="2" charset="0"/>
                <a:ea typeface="Helvetica" pitchFamily="2" charset="0"/>
                <a:cs typeface="Helvetica" pitchFamily="2" charset="0"/>
              </a:rPr>
              <a:t>ARCHITECTURE COMBINATOIRE</a:t>
            </a:r>
            <a:endParaRPr kumimoji="0" lang="fr-FR" sz="2900" i="1" u="none" strike="noStrike" kern="1200" cap="none" spc="0" normalizeH="0" baseline="0" noProof="0" dirty="0">
              <a:ln>
                <a:noFill/>
              </a:ln>
              <a:solidFill>
                <a:schemeClr val="bg1"/>
              </a:solidFill>
              <a:effectLst/>
              <a:uLnTx/>
              <a:uFillTx/>
              <a:latin typeface="Helvetica" pitchFamily="2" charset="0"/>
              <a:ea typeface="Helvetica" pitchFamily="2" charset="0"/>
              <a:cs typeface="Helvetica" pitchFamily="2" charset="0"/>
            </a:endParaRPr>
          </a:p>
        </p:txBody>
      </p:sp>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8772235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9337C73-6FA9-45D2-9AFC-0B7166467F7F}" type="slidenum">
              <a:rPr lang="en-US" smtClean="0"/>
              <a:pPr/>
              <a:t>27</a:t>
            </a:fld>
            <a:endParaRPr lang="en-US"/>
          </a:p>
        </p:txBody>
      </p:sp>
      <p:graphicFrame>
        <p:nvGraphicFramePr>
          <p:cNvPr id="7" name="Diagramme 6"/>
          <p:cNvGraphicFramePr/>
          <p:nvPr>
            <p:extLst>
              <p:ext uri="{D42A27DB-BD31-4B8C-83A1-F6EECF244321}">
                <p14:modId xmlns:p14="http://schemas.microsoft.com/office/powerpoint/2010/main" val="107787605"/>
              </p:ext>
            </p:extLst>
          </p:nvPr>
        </p:nvGraphicFramePr>
        <p:xfrm>
          <a:off x="323528" y="188640"/>
          <a:ext cx="856895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0906961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a:bodyPr>
          <a:lstStyle/>
          <a:p>
            <a:pPr algn="ctr"/>
            <a:r>
              <a:rPr lang="fr-FR" dirty="0">
                <a:solidFill>
                  <a:schemeClr val="bg1"/>
                </a:solidFill>
              </a:rPr>
              <a:t>V. CONSOMMATEUR</a:t>
            </a:r>
            <a:br>
              <a:rPr lang="fr-FR" dirty="0">
                <a:solidFill>
                  <a:schemeClr val="bg1"/>
                </a:solidFill>
              </a:rPr>
            </a:br>
            <a:r>
              <a:rPr lang="fr-FR" sz="2800" b="0" i="1" dirty="0" smtClean="0">
                <a:solidFill>
                  <a:schemeClr val="bg1"/>
                </a:solidFill>
              </a:rPr>
              <a:t>CIBLE - SEGMENT</a:t>
            </a:r>
            <a:endParaRPr lang="fr-FR" b="0" i="1" dirty="0">
              <a:solidFill>
                <a:schemeClr val="bg1"/>
              </a:solidFill>
            </a:endParaRPr>
          </a:p>
        </p:txBody>
      </p:sp>
      <p:sp>
        <p:nvSpPr>
          <p:cNvPr id="3" name="Espace réservé du contenu 2"/>
          <p:cNvSpPr>
            <a:spLocks noGrp="1"/>
          </p:cNvSpPr>
          <p:nvPr>
            <p:ph idx="1"/>
          </p:nvPr>
        </p:nvSpPr>
        <p:spPr>
          <a:xfrm>
            <a:off x="467544" y="1556792"/>
            <a:ext cx="8208912" cy="3744415"/>
          </a:xfrm>
        </p:spPr>
        <p:txBody>
          <a:bodyPr vert="horz" lIns="91440" tIns="45720" rIns="91440" bIns="45720" rtlCol="0">
            <a:normAutofit fontScale="92500" lnSpcReduction="20000"/>
          </a:bodyPr>
          <a:lstStyle/>
          <a:p>
            <a:pPr algn="just"/>
            <a:r>
              <a:rPr lang="fr-FR" sz="1700" b="1" dirty="0"/>
              <a:t>Idée novatrice : </a:t>
            </a:r>
            <a:r>
              <a:rPr lang="fr-FR" sz="1700" dirty="0"/>
              <a:t>Un dentifrice pour homme</a:t>
            </a:r>
          </a:p>
          <a:p>
            <a:pPr algn="just"/>
            <a:endParaRPr lang="fr-FR" sz="1700" dirty="0"/>
          </a:p>
          <a:p>
            <a:pPr algn="just"/>
            <a:r>
              <a:rPr lang="fr-FR" sz="1700" b="1" dirty="0"/>
              <a:t>Exemple : </a:t>
            </a:r>
            <a:r>
              <a:rPr lang="fr-FR" sz="1700" dirty="0"/>
              <a:t>White </a:t>
            </a:r>
            <a:r>
              <a:rPr lang="fr-FR" sz="1700" dirty="0" err="1"/>
              <a:t>Now</a:t>
            </a:r>
            <a:r>
              <a:rPr lang="fr-FR" sz="1700" dirty="0"/>
              <a:t> Men ! Un exemple concret de segmentation produit par genre. Baptisé Signal White </a:t>
            </a:r>
            <a:r>
              <a:rPr lang="fr-FR" sz="1700" dirty="0" err="1"/>
              <a:t>Now</a:t>
            </a:r>
            <a:r>
              <a:rPr lang="fr-FR" sz="1700" dirty="0"/>
              <a:t> Men, ce nouveau dentifrice cible une cible masculine assez jeune, entre 25 et 49 ans. Ce lancement est lié au fait que les hommes, surtout les plus jeunes, s’intéressent de plus en plus aux produits d’hygiène beauté. </a:t>
            </a:r>
            <a:r>
              <a:rPr lang="fr-FR" sz="1700" dirty="0" smtClean="0"/>
              <a:t>La </a:t>
            </a:r>
            <a:r>
              <a:rPr lang="fr-FR" sz="1700" dirty="0"/>
              <a:t>principale innovation de Signal White </a:t>
            </a:r>
            <a:r>
              <a:rPr lang="fr-FR" sz="1700" dirty="0" err="1"/>
              <a:t>Now</a:t>
            </a:r>
            <a:r>
              <a:rPr lang="fr-FR" sz="1700" dirty="0"/>
              <a:t> Men tient dans le fait de cibler spécifiquement les hommes et de reprendre très clairement les codes associés à l’univers masculin. Le packaging est basé sur des couleurs assez sombres. Un fond bleu marine &amp; noir accompagné d’un ton vert ou bleu en fonction de la version du produit. Un packaging qui s’aventure clairement sur le terrain des produits « pour hommes » et tranche avec les codes habituels du marché du dentifrice aux couleurs assez claires.</a:t>
            </a:r>
          </a:p>
          <a:p>
            <a:pPr algn="just"/>
            <a:endParaRPr lang="fr-FR" sz="1700" b="1" dirty="0"/>
          </a:p>
          <a:p>
            <a:pPr algn="just"/>
            <a:r>
              <a:rPr lang="fr-FR" sz="1700" b="1" dirty="0"/>
              <a:t>Source </a:t>
            </a:r>
            <a:r>
              <a:rPr lang="fr-FR" sz="1700" dirty="0"/>
              <a:t>: http://theconsumerfactor.com/segmentation-produit-par-genre-exemple-de-signal-white-now-men/ </a:t>
            </a:r>
          </a:p>
          <a:p>
            <a:pPr algn="just"/>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28</a:t>
            </a:fld>
            <a:endParaRPr lang="en-U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3888" y="4941168"/>
            <a:ext cx="4399416" cy="1256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6126564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a:bodyPr>
          <a:lstStyle/>
          <a:p>
            <a:pPr algn="ctr"/>
            <a:r>
              <a:rPr lang="fr-FR" dirty="0">
                <a:solidFill>
                  <a:schemeClr val="bg1"/>
                </a:solidFill>
              </a:rPr>
              <a:t>V. CONSOMMATEUR</a:t>
            </a:r>
            <a:r>
              <a:rPr lang="fr-FR" dirty="0" smtClean="0">
                <a:solidFill>
                  <a:schemeClr val="bg1"/>
                </a:solidFill>
              </a:rPr>
              <a:t/>
            </a:r>
            <a:br>
              <a:rPr lang="fr-FR" dirty="0" smtClean="0">
                <a:solidFill>
                  <a:schemeClr val="bg1"/>
                </a:solidFill>
              </a:rPr>
            </a:br>
            <a:r>
              <a:rPr lang="fr-FR" sz="2800" b="0" i="1" dirty="0" smtClean="0">
                <a:solidFill>
                  <a:schemeClr val="bg1"/>
                </a:solidFill>
              </a:rPr>
              <a:t>BESOIN</a:t>
            </a:r>
            <a:endParaRPr lang="fr-FR" sz="2800" b="0" i="1" dirty="0">
              <a:solidFill>
                <a:schemeClr val="bg1"/>
              </a:solidFill>
            </a:endParaRPr>
          </a:p>
        </p:txBody>
      </p:sp>
      <p:sp>
        <p:nvSpPr>
          <p:cNvPr id="3" name="Espace réservé du contenu 2"/>
          <p:cNvSpPr>
            <a:spLocks noGrp="1"/>
          </p:cNvSpPr>
          <p:nvPr>
            <p:ph idx="1"/>
          </p:nvPr>
        </p:nvSpPr>
        <p:spPr>
          <a:xfrm>
            <a:off x="457200" y="1556792"/>
            <a:ext cx="8507288" cy="4680520"/>
          </a:xfrm>
        </p:spPr>
        <p:txBody>
          <a:bodyPr>
            <a:noAutofit/>
          </a:bodyPr>
          <a:lstStyle/>
          <a:p>
            <a:pPr algn="just"/>
            <a:r>
              <a:rPr lang="fr-FR" sz="1800" u="sng" dirty="0" smtClean="0"/>
              <a:t>Idée novatrice : </a:t>
            </a:r>
            <a:r>
              <a:rPr lang="fr-FR" sz="1500" dirty="0" smtClean="0"/>
              <a:t>La nouvelle téléassistance auprès des personnes âgées actives</a:t>
            </a:r>
          </a:p>
          <a:p>
            <a:pPr marL="0" indent="0" algn="just">
              <a:buNone/>
            </a:pPr>
            <a:endParaRPr lang="fr-FR" sz="1200" dirty="0" smtClean="0"/>
          </a:p>
          <a:p>
            <a:pPr algn="just"/>
            <a:r>
              <a:rPr lang="fr-FR" sz="1800" u="sng" dirty="0"/>
              <a:t>Exemple</a:t>
            </a:r>
            <a:r>
              <a:rPr lang="fr-FR" sz="1800" dirty="0"/>
              <a:t> : </a:t>
            </a:r>
            <a:r>
              <a:rPr lang="fr-FR" sz="1500" dirty="0" smtClean="0"/>
              <a:t>Europ Téléassistance propose la solution DOMTEL</a:t>
            </a:r>
          </a:p>
          <a:p>
            <a:pPr marL="0" indent="0" algn="just">
              <a:buNone/>
            </a:pPr>
            <a:r>
              <a:rPr lang="fr-FR" sz="1500" dirty="0" smtClean="0"/>
              <a:t>L’outil </a:t>
            </a:r>
            <a:r>
              <a:rPr lang="fr-FR" sz="1500" dirty="0"/>
              <a:t>est un vrai téléphone. D’allure élégante, il se distingue par la taille des touches permettant une numérotation facile. Il est relié à la ligne filaire et peut être utilisé au quotidien pour les communications téléphoniques. L’originalité du service est le </a:t>
            </a:r>
            <a:r>
              <a:rPr lang="fr-FR" sz="1500" dirty="0" smtClean="0"/>
              <a:t>couplage de </a:t>
            </a:r>
            <a:r>
              <a:rPr lang="fr-FR" sz="1500" dirty="0"/>
              <a:t>cet objet de la vie courante avec le service complet de Téléassistance</a:t>
            </a:r>
            <a:r>
              <a:rPr lang="fr-FR" sz="1500" dirty="0" smtClean="0"/>
              <a:t>. Un </a:t>
            </a:r>
            <a:r>
              <a:rPr lang="fr-FR" sz="1500" dirty="0"/>
              <a:t>bouton rouge d’alarme est situé sur le téléphone. Il permet d’entrer en contact immédiat avec la plateforme d’Europ Téléassistance à tout moment. Une montre ou un médaillon sont connectés à distance au téléphone et permettent également de donner l’alarme. Peut être ajouté à cette plateforme un détecteur de fumées, d’infrarouge, de chutes, de monoxyde de carbone, etc. </a:t>
            </a:r>
            <a:r>
              <a:rPr lang="fr-FR" sz="1500" dirty="0" smtClean="0"/>
              <a:t>Grâce</a:t>
            </a:r>
          </a:p>
          <a:p>
            <a:pPr marL="0" indent="0" algn="just">
              <a:buNone/>
            </a:pPr>
            <a:r>
              <a:rPr lang="fr-FR" sz="1500" dirty="0" smtClean="0"/>
              <a:t>à </a:t>
            </a:r>
            <a:r>
              <a:rPr lang="fr-FR" sz="1500" dirty="0"/>
              <a:t>ce nouveau service, les personnes disposent de la sécurité du </a:t>
            </a:r>
            <a:endParaRPr lang="fr-FR" sz="1500" dirty="0" smtClean="0"/>
          </a:p>
          <a:p>
            <a:pPr marL="0" indent="0" algn="just">
              <a:buNone/>
            </a:pPr>
            <a:r>
              <a:rPr lang="fr-FR" sz="1500" dirty="0" smtClean="0"/>
              <a:t>service </a:t>
            </a:r>
            <a:r>
              <a:rPr lang="fr-FR" sz="1500" dirty="0"/>
              <a:t>de téléassistance sans avoir à faire installer un </a:t>
            </a:r>
            <a:endParaRPr lang="fr-FR" sz="1500" dirty="0" smtClean="0"/>
          </a:p>
          <a:p>
            <a:pPr marL="0" indent="0" algn="just">
              <a:buNone/>
            </a:pPr>
            <a:r>
              <a:rPr lang="fr-FR" sz="1500" dirty="0" smtClean="0"/>
              <a:t>transmetteur </a:t>
            </a:r>
            <a:r>
              <a:rPr lang="fr-FR" sz="1500" dirty="0"/>
              <a:t>: il suffit juste de changer de </a:t>
            </a:r>
            <a:r>
              <a:rPr lang="fr-FR" sz="1500" dirty="0" smtClean="0"/>
              <a:t>téléphone.</a:t>
            </a:r>
          </a:p>
          <a:p>
            <a:pPr marL="0" indent="0" algn="just">
              <a:buNone/>
            </a:pPr>
            <a:endParaRPr lang="fr-FR" sz="1200" b="1" u="sng" dirty="0" smtClean="0"/>
          </a:p>
          <a:p>
            <a:pPr marL="0" indent="0" algn="just">
              <a:buNone/>
            </a:pPr>
            <a:endParaRPr lang="fr-FR" sz="1200" b="1" u="sng" dirty="0" smtClean="0"/>
          </a:p>
          <a:p>
            <a:pPr marL="0" indent="0" algn="just">
              <a:buNone/>
            </a:pPr>
            <a:endParaRPr lang="fr-FR" sz="1200" b="1" u="sng" dirty="0" smtClean="0"/>
          </a:p>
          <a:p>
            <a:pPr marL="0" indent="0" algn="just">
              <a:buNone/>
            </a:pPr>
            <a:endParaRPr lang="fr-FR" sz="1200" b="1" u="sng" dirty="0" smtClean="0"/>
          </a:p>
          <a:p>
            <a:pPr marL="0" indent="0" algn="just">
              <a:buNone/>
            </a:pPr>
            <a:endParaRPr lang="fr-FR" sz="1200" b="1" u="sng" dirty="0"/>
          </a:p>
          <a:p>
            <a:pPr algn="just"/>
            <a:r>
              <a:rPr lang="fr-FR" sz="1800" u="sng" dirty="0" smtClean="0"/>
              <a:t>Source</a:t>
            </a:r>
            <a:r>
              <a:rPr lang="fr-FR" sz="1200" b="1" dirty="0" smtClean="0"/>
              <a:t> </a:t>
            </a:r>
            <a:r>
              <a:rPr lang="fr-FR" sz="1200" dirty="0"/>
              <a:t>: http://</a:t>
            </a:r>
            <a:r>
              <a:rPr lang="fr-FR" sz="1200" dirty="0" smtClean="0"/>
              <a:t>groupe.europ-assistance.com/fr/actualites/la-nouvelle-teleassistance-technologes-innovantes-et-bouquet-de-services-associes</a:t>
            </a:r>
            <a:r>
              <a:rPr lang="fr-FR" sz="1200" dirty="0"/>
              <a:t>#.</a:t>
            </a:r>
            <a:r>
              <a:rPr lang="fr-FR" sz="1200" dirty="0" smtClean="0"/>
              <a:t>U4iIhvl_tEI </a:t>
            </a:r>
            <a:endParaRPr lang="fr-FR" sz="12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29</a:t>
            </a:fld>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6176" y="4149080"/>
            <a:ext cx="2483768" cy="1658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34437861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9337C73-6FA9-45D2-9AFC-0B7166467F7F}" type="slidenum">
              <a:rPr lang="en-US" smtClean="0"/>
              <a:pPr/>
              <a:t>3</a:t>
            </a:fld>
            <a:endParaRPr lang="en-US"/>
          </a:p>
        </p:txBody>
      </p:sp>
      <p:graphicFrame>
        <p:nvGraphicFramePr>
          <p:cNvPr id="11" name="Diagramme 10"/>
          <p:cNvGraphicFramePr/>
          <p:nvPr>
            <p:extLst>
              <p:ext uri="{D42A27DB-BD31-4B8C-83A1-F6EECF244321}">
                <p14:modId xmlns:p14="http://schemas.microsoft.com/office/powerpoint/2010/main" val="1955742037"/>
              </p:ext>
            </p:extLst>
          </p:nvPr>
        </p:nvGraphicFramePr>
        <p:xfrm>
          <a:off x="179513" y="260648"/>
          <a:ext cx="856895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9245914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a:bodyPr>
          <a:lstStyle/>
          <a:p>
            <a:pPr algn="ctr"/>
            <a:r>
              <a:rPr lang="fr-FR" dirty="0">
                <a:solidFill>
                  <a:schemeClr val="bg1"/>
                </a:solidFill>
              </a:rPr>
              <a:t>V. CONSOMMATEUR</a:t>
            </a:r>
            <a:r>
              <a:rPr lang="fr-FR" dirty="0" smtClean="0">
                <a:solidFill>
                  <a:schemeClr val="bg1"/>
                </a:solidFill>
              </a:rPr>
              <a:t/>
            </a:r>
            <a:br>
              <a:rPr lang="fr-FR" dirty="0" smtClean="0">
                <a:solidFill>
                  <a:schemeClr val="bg1"/>
                </a:solidFill>
              </a:rPr>
            </a:br>
            <a:r>
              <a:rPr lang="fr-FR" sz="2800" b="0" i="1" dirty="0" smtClean="0">
                <a:solidFill>
                  <a:schemeClr val="bg1"/>
                </a:solidFill>
              </a:rPr>
              <a:t>UNIVERS</a:t>
            </a:r>
            <a:endParaRPr lang="fr-FR" sz="2800" b="0" i="1" dirty="0">
              <a:solidFill>
                <a:schemeClr val="bg1"/>
              </a:solidFill>
            </a:endParaRPr>
          </a:p>
        </p:txBody>
      </p:sp>
      <p:sp>
        <p:nvSpPr>
          <p:cNvPr id="3" name="Espace réservé du contenu 2"/>
          <p:cNvSpPr>
            <a:spLocks noGrp="1"/>
          </p:cNvSpPr>
          <p:nvPr>
            <p:ph idx="1"/>
          </p:nvPr>
        </p:nvSpPr>
        <p:spPr>
          <a:xfrm>
            <a:off x="457200" y="1600200"/>
            <a:ext cx="5194920" cy="4565104"/>
          </a:xfrm>
        </p:spPr>
        <p:txBody>
          <a:bodyPr>
            <a:noAutofit/>
          </a:bodyPr>
          <a:lstStyle/>
          <a:p>
            <a:pPr algn="just"/>
            <a:r>
              <a:rPr lang="fr-FR" sz="1400" b="1" u="sng" dirty="0" smtClean="0"/>
              <a:t>Idée novatrice </a:t>
            </a:r>
            <a:r>
              <a:rPr lang="fr-FR" sz="1400" dirty="0" smtClean="0"/>
              <a:t>: Consommer un univers, pas seulement un produit</a:t>
            </a:r>
          </a:p>
          <a:p>
            <a:pPr marL="0" indent="0" algn="just">
              <a:buNone/>
            </a:pPr>
            <a:endParaRPr lang="fr-FR" sz="1400" dirty="0" smtClean="0"/>
          </a:p>
          <a:p>
            <a:pPr algn="just"/>
            <a:r>
              <a:rPr lang="fr-FR" sz="1400" b="1" u="sng" dirty="0" smtClean="0"/>
              <a:t>Exemple</a:t>
            </a:r>
            <a:r>
              <a:rPr lang="fr-FR" sz="1400" dirty="0" smtClean="0"/>
              <a:t> : Abercrombie &amp; </a:t>
            </a:r>
            <a:r>
              <a:rPr lang="fr-FR" sz="1400" dirty="0" err="1" smtClean="0"/>
              <a:t>Fitch</a:t>
            </a:r>
            <a:r>
              <a:rPr lang="fr-FR" sz="1400" dirty="0"/>
              <a:t> : La marque apporte une très grande importance  à son esthétique et son </a:t>
            </a:r>
            <a:r>
              <a:rPr lang="fr-FR" sz="1400" dirty="0" smtClean="0"/>
              <a:t>univers</a:t>
            </a:r>
            <a:r>
              <a:rPr lang="fr-FR" sz="1400" dirty="0"/>
              <a:t>. Lorsqu’on pénètre dans une boutique, c’est un univers que nous découvrons, accueilli  par des vendeurs triés sur le volet : jeunes, beaux, souriant. Les vendeurs/mannequins étant bronzés, musclés, torse nu et les filles toutes d’une beauté presque parfaite, n’autorisent aucune rondeurs rassemblant une sorte "d’élite" de la beauté. </a:t>
            </a:r>
            <a:r>
              <a:rPr lang="fr-FR" sz="1400" dirty="0" smtClean="0"/>
              <a:t>La </a:t>
            </a:r>
            <a:r>
              <a:rPr lang="fr-FR" sz="1400" dirty="0"/>
              <a:t>marque a choisi de jouer </a:t>
            </a:r>
            <a:r>
              <a:rPr lang="fr-FR" sz="1400" dirty="0" smtClean="0"/>
              <a:t>avec </a:t>
            </a:r>
            <a:r>
              <a:rPr lang="fr-FR" sz="1400" dirty="0"/>
              <a:t>tous les sens </a:t>
            </a:r>
            <a:r>
              <a:rPr lang="fr-FR" sz="1400" dirty="0" smtClean="0"/>
              <a:t>du </a:t>
            </a:r>
            <a:r>
              <a:rPr lang="fr-FR" sz="1400" dirty="0"/>
              <a:t>consommateur afin de le marquer</a:t>
            </a:r>
            <a:r>
              <a:rPr lang="fr-FR" sz="1400" dirty="0" smtClean="0"/>
              <a:t>, lui vendre du rêve et </a:t>
            </a:r>
            <a:r>
              <a:rPr lang="fr-FR" sz="1400" dirty="0"/>
              <a:t>le faire revenir. </a:t>
            </a:r>
            <a:r>
              <a:rPr lang="fr-FR" sz="1400" dirty="0" smtClean="0"/>
              <a:t>Le </a:t>
            </a:r>
            <a:r>
              <a:rPr lang="fr-FR" sz="1400" dirty="0"/>
              <a:t>magasin </a:t>
            </a:r>
            <a:r>
              <a:rPr lang="fr-FR" sz="1400" dirty="0" smtClean="0"/>
              <a:t>est </a:t>
            </a:r>
            <a:r>
              <a:rPr lang="fr-FR" sz="1400" dirty="0"/>
              <a:t>plongé dans l’obscurité presque </a:t>
            </a:r>
            <a:r>
              <a:rPr lang="fr-FR" sz="1400" dirty="0" smtClean="0"/>
              <a:t>totale, la musique est </a:t>
            </a:r>
            <a:r>
              <a:rPr lang="fr-FR" sz="1400" dirty="0"/>
              <a:t>assez forte, moderne, </a:t>
            </a:r>
            <a:r>
              <a:rPr lang="fr-FR" sz="1400" dirty="0" smtClean="0"/>
              <a:t>accompagné </a:t>
            </a:r>
            <a:r>
              <a:rPr lang="fr-FR" sz="1400" dirty="0"/>
              <a:t>des vendeurs dansant dans le </a:t>
            </a:r>
            <a:r>
              <a:rPr lang="fr-FR" sz="1400" dirty="0" smtClean="0"/>
              <a:t>magasin. Les vêtements sont aspergés de parfum ce qui permet de familiariser les consommateurs à l’univers entier de la marque.</a:t>
            </a:r>
          </a:p>
          <a:p>
            <a:pPr marL="0" indent="0" algn="just">
              <a:buNone/>
            </a:pPr>
            <a:endParaRPr lang="fr-FR" sz="1400" dirty="0" smtClean="0"/>
          </a:p>
          <a:p>
            <a:pPr algn="just"/>
            <a:r>
              <a:rPr lang="fr-FR" sz="1400" b="1" u="sng" dirty="0" smtClean="0"/>
              <a:t>Source</a:t>
            </a:r>
            <a:r>
              <a:rPr lang="fr-FR" sz="1400" dirty="0" smtClean="0"/>
              <a:t>: http</a:t>
            </a:r>
            <a:r>
              <a:rPr lang="fr-FR" sz="1400" dirty="0"/>
              <a:t>://abercrombieandfitchmarketing.wordpress.com</a:t>
            </a:r>
            <a:r>
              <a:rPr lang="fr-FR" sz="1400" dirty="0" smtClean="0"/>
              <a:t>/  </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30</a:t>
            </a:fld>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56166" y="1988840"/>
            <a:ext cx="2748798" cy="165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56166" y="4087832"/>
            <a:ext cx="2760775" cy="1683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2863826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a:bodyPr>
          <a:lstStyle/>
          <a:p>
            <a:pPr algn="ctr"/>
            <a:r>
              <a:rPr lang="fr-FR" dirty="0">
                <a:solidFill>
                  <a:schemeClr val="bg1"/>
                </a:solidFill>
              </a:rPr>
              <a:t>V. CONSOMMATEUR</a:t>
            </a:r>
            <a:r>
              <a:rPr lang="fr-FR" dirty="0" smtClean="0">
                <a:solidFill>
                  <a:schemeClr val="bg1"/>
                </a:solidFill>
              </a:rPr>
              <a:t/>
            </a:r>
            <a:br>
              <a:rPr lang="fr-FR" dirty="0" smtClean="0">
                <a:solidFill>
                  <a:schemeClr val="bg1"/>
                </a:solidFill>
              </a:rPr>
            </a:br>
            <a:r>
              <a:rPr lang="fr-FR" sz="2800" b="0" i="1" dirty="0" smtClean="0">
                <a:solidFill>
                  <a:schemeClr val="bg1"/>
                </a:solidFill>
              </a:rPr>
              <a:t>MOMENT</a:t>
            </a:r>
            <a:endParaRPr lang="fr-FR" sz="2800" b="0" i="1" dirty="0">
              <a:solidFill>
                <a:schemeClr val="bg1"/>
              </a:solidFill>
            </a:endParaRPr>
          </a:p>
        </p:txBody>
      </p:sp>
      <p:sp>
        <p:nvSpPr>
          <p:cNvPr id="3" name="Espace réservé du contenu 2"/>
          <p:cNvSpPr>
            <a:spLocks noGrp="1"/>
          </p:cNvSpPr>
          <p:nvPr>
            <p:ph idx="1"/>
          </p:nvPr>
        </p:nvSpPr>
        <p:spPr>
          <a:xfrm>
            <a:off x="457200" y="1600200"/>
            <a:ext cx="5122912" cy="4525963"/>
          </a:xfrm>
        </p:spPr>
        <p:txBody>
          <a:bodyPr>
            <a:noAutofit/>
          </a:bodyPr>
          <a:lstStyle/>
          <a:p>
            <a:pPr algn="just"/>
            <a:r>
              <a:rPr lang="fr-FR" sz="1600" b="1" u="sng" dirty="0" smtClean="0"/>
              <a:t>Idée novatrice </a:t>
            </a:r>
            <a:r>
              <a:rPr lang="fr-FR" sz="1600" dirty="0" smtClean="0"/>
              <a:t>: Les Happy </a:t>
            </a:r>
            <a:r>
              <a:rPr lang="fr-FR" sz="1600" dirty="0" err="1" smtClean="0"/>
              <a:t>Hours</a:t>
            </a:r>
            <a:r>
              <a:rPr lang="fr-FR" sz="1600" dirty="0" smtClean="0"/>
              <a:t> pour tous types de commerce</a:t>
            </a:r>
          </a:p>
          <a:p>
            <a:pPr marL="0" indent="0" algn="just">
              <a:buNone/>
            </a:pPr>
            <a:endParaRPr lang="fr-FR" sz="1600" dirty="0" smtClean="0"/>
          </a:p>
          <a:p>
            <a:pPr algn="just"/>
            <a:r>
              <a:rPr lang="fr-FR" sz="1600" b="1" u="sng" dirty="0" smtClean="0"/>
              <a:t>Exemple</a:t>
            </a:r>
            <a:r>
              <a:rPr lang="fr-FR" sz="1600" dirty="0" smtClean="0"/>
              <a:t> : Le principe des Happy </a:t>
            </a:r>
            <a:r>
              <a:rPr lang="fr-FR" sz="1600" dirty="0" err="1" smtClean="0"/>
              <a:t>Hours</a:t>
            </a:r>
            <a:r>
              <a:rPr lang="fr-FR" sz="1600" dirty="0" smtClean="0"/>
              <a:t> est de proposer des tarifs préférentiels lors des périodes de consommation creuses, souvent en fin d’après-midi ou en début de soirée pour </a:t>
            </a:r>
            <a:r>
              <a:rPr lang="fr-FR" sz="1600" dirty="0"/>
              <a:t>tenter d'attirer la </a:t>
            </a:r>
            <a:r>
              <a:rPr lang="fr-FR" sz="1600" dirty="0" smtClean="0"/>
              <a:t>clientèle. Au début, </a:t>
            </a:r>
            <a:r>
              <a:rPr lang="fr-FR" sz="1600" dirty="0"/>
              <a:t>l</a:t>
            </a:r>
            <a:r>
              <a:rPr lang="fr-FR" sz="1600" dirty="0" smtClean="0"/>
              <a:t>'action promotionnelle ne concernait que les bars mais aujourd’hui d’autres secteurs s’y mettent. La </a:t>
            </a:r>
            <a:r>
              <a:rPr lang="fr-FR" sz="1600" dirty="0"/>
              <a:t>marque de chaussures Carel a ainsi instauré le « </a:t>
            </a:r>
            <a:r>
              <a:rPr lang="fr-FR" sz="1600" dirty="0" err="1"/>
              <a:t>Tea</a:t>
            </a:r>
            <a:r>
              <a:rPr lang="fr-FR" sz="1600" dirty="0"/>
              <a:t> Time », de 15h à 17h, durant lequel les clientes bénéficient de 10% de réduction sur tous les </a:t>
            </a:r>
            <a:r>
              <a:rPr lang="fr-FR" sz="1600" dirty="0" smtClean="0"/>
              <a:t>modèles</a:t>
            </a:r>
          </a:p>
          <a:p>
            <a:pPr algn="just"/>
            <a:endParaRPr lang="fr-FR" sz="1600" dirty="0" smtClean="0"/>
          </a:p>
          <a:p>
            <a:pPr algn="just"/>
            <a:r>
              <a:rPr lang="fr-FR" sz="1600" b="1" u="sng" dirty="0" smtClean="0"/>
              <a:t>Source</a:t>
            </a:r>
            <a:r>
              <a:rPr lang="fr-FR" sz="1600" dirty="0" smtClean="0"/>
              <a:t> : http</a:t>
            </a:r>
            <a:r>
              <a:rPr lang="fr-FR" sz="1600" dirty="0"/>
              <a:t>://www.ideeslocales.fr/les-happy-hours-rendent-heureux-les-clients-comme-les-commercants-et-pas-seulement-les-bars</a:t>
            </a:r>
            <a:r>
              <a:rPr lang="fr-FR" sz="1600" dirty="0" smtClean="0"/>
              <a:t>/</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31</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56176" y="1628800"/>
            <a:ext cx="20193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08576" y="4941168"/>
            <a:ext cx="17145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41920132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a:bodyPr>
          <a:lstStyle/>
          <a:p>
            <a:pPr algn="ctr"/>
            <a:r>
              <a:rPr lang="fr-FR" dirty="0">
                <a:solidFill>
                  <a:schemeClr val="bg1"/>
                </a:solidFill>
              </a:rPr>
              <a:t>V. CONSOMMATEUR</a:t>
            </a:r>
            <a:r>
              <a:rPr lang="fr-FR" dirty="0" smtClean="0">
                <a:solidFill>
                  <a:schemeClr val="bg1"/>
                </a:solidFill>
              </a:rPr>
              <a:t/>
            </a:r>
            <a:br>
              <a:rPr lang="fr-FR" dirty="0" smtClean="0">
                <a:solidFill>
                  <a:schemeClr val="bg1"/>
                </a:solidFill>
              </a:rPr>
            </a:br>
            <a:r>
              <a:rPr lang="fr-FR" sz="2800" b="0" i="1" dirty="0" smtClean="0">
                <a:solidFill>
                  <a:schemeClr val="bg1"/>
                </a:solidFill>
              </a:rPr>
              <a:t>SITUATION DE CONSOMMATION</a:t>
            </a:r>
            <a:endParaRPr lang="fr-FR" sz="2800" b="0" i="1" dirty="0">
              <a:solidFill>
                <a:schemeClr val="bg1"/>
              </a:solidFill>
            </a:endParaRPr>
          </a:p>
        </p:txBody>
      </p:sp>
      <p:sp>
        <p:nvSpPr>
          <p:cNvPr id="3" name="Espace réservé du contenu 2"/>
          <p:cNvSpPr>
            <a:spLocks noGrp="1"/>
          </p:cNvSpPr>
          <p:nvPr>
            <p:ph idx="1"/>
          </p:nvPr>
        </p:nvSpPr>
        <p:spPr/>
        <p:txBody>
          <a:bodyPr>
            <a:normAutofit/>
          </a:bodyPr>
          <a:lstStyle/>
          <a:p>
            <a:r>
              <a:rPr lang="fr-FR" sz="1600" b="1" u="sng" dirty="0" smtClean="0"/>
              <a:t>Idée novatrice </a:t>
            </a:r>
            <a:r>
              <a:rPr lang="fr-FR" sz="1600" dirty="0" smtClean="0"/>
              <a:t>: Manger des raviolis en dessert</a:t>
            </a:r>
          </a:p>
          <a:p>
            <a:pPr marL="0" indent="0">
              <a:buNone/>
            </a:pPr>
            <a:endParaRPr lang="fr-FR" sz="1600" dirty="0" smtClean="0"/>
          </a:p>
          <a:p>
            <a:r>
              <a:rPr lang="fr-FR" sz="1600" b="1" u="sng" dirty="0" smtClean="0"/>
              <a:t>Exemple</a:t>
            </a:r>
            <a:r>
              <a:rPr lang="fr-FR" sz="1600" dirty="0" smtClean="0"/>
              <a:t> </a:t>
            </a:r>
            <a:r>
              <a:rPr lang="fr-FR" sz="1600" dirty="0"/>
              <a:t>: </a:t>
            </a:r>
            <a:r>
              <a:rPr lang="fr-FR" sz="1600" dirty="0" smtClean="0"/>
              <a:t>Panzani </a:t>
            </a:r>
            <a:r>
              <a:rPr lang="fr-FR" sz="1600" dirty="0"/>
              <a:t>met en vente un nouveau genre de raviolis : des raviolis sucrés fourrés à la banane et à la fraise. Boîte rose pour les raviolis vanille/fraise et boîte jaune pour la saveur chocolat/banane, on retrouve les codes couleurs de Panzani, qui met toujours le ravioli en avant sur la boîte de conserve comme pour la version salée. La typographie est cependant plus enfantine avec une écriture </a:t>
            </a:r>
            <a:r>
              <a:rPr lang="fr-FR" sz="1600" dirty="0" smtClean="0"/>
              <a:t>arrondie</a:t>
            </a:r>
            <a:r>
              <a:rPr lang="fr-FR" sz="1600" dirty="0"/>
              <a:t>, qui cible clairement une clientèle plus jeune</a:t>
            </a:r>
            <a:r>
              <a:rPr lang="fr-FR" sz="1600" dirty="0" smtClean="0"/>
              <a:t>.</a:t>
            </a:r>
          </a:p>
          <a:p>
            <a:pPr marL="0" indent="0">
              <a:buNone/>
            </a:pPr>
            <a:endParaRPr lang="fr-FR" sz="1600" dirty="0" smtClean="0"/>
          </a:p>
          <a:p>
            <a:r>
              <a:rPr lang="fr-FR" sz="1600" b="1" u="sng" dirty="0" smtClean="0"/>
              <a:t>Source</a:t>
            </a:r>
            <a:r>
              <a:rPr lang="fr-FR" sz="1600" dirty="0" smtClean="0"/>
              <a:t> </a:t>
            </a:r>
            <a:r>
              <a:rPr lang="fr-FR" sz="1600" dirty="0"/>
              <a:t>:http://</a:t>
            </a:r>
            <a:r>
              <a:rPr lang="fr-FR" sz="1600" dirty="0" smtClean="0"/>
              <a:t>www.actusmediasandco.com/panzani-lance-les-raviolis-sucres-pour-le-dessert</a:t>
            </a:r>
            <a:r>
              <a:rPr lang="fr-FR" sz="1600" dirty="0"/>
              <a:t>/</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32</a:t>
            </a:fld>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824" y="4532766"/>
            <a:ext cx="3168352" cy="1641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407815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9337C73-6FA9-45D2-9AFC-0B7166467F7F}" type="slidenum">
              <a:rPr lang="en-US" smtClean="0"/>
              <a:pPr/>
              <a:t>33</a:t>
            </a:fld>
            <a:endParaRPr lang="en-US"/>
          </a:p>
        </p:txBody>
      </p:sp>
      <p:graphicFrame>
        <p:nvGraphicFramePr>
          <p:cNvPr id="7" name="Diagramme 6"/>
          <p:cNvGraphicFramePr/>
          <p:nvPr>
            <p:extLst>
              <p:ext uri="{D42A27DB-BD31-4B8C-83A1-F6EECF244321}">
                <p14:modId xmlns:p14="http://schemas.microsoft.com/office/powerpoint/2010/main" val="1745733869"/>
              </p:ext>
            </p:extLst>
          </p:nvPr>
        </p:nvGraphicFramePr>
        <p:xfrm>
          <a:off x="467544" y="260648"/>
          <a:ext cx="828092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3590074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CC33"/>
          </a:solidFill>
          <a:ln w="19050">
            <a:solidFill>
              <a:srgbClr val="00B05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fontScale="90000"/>
          </a:bodyPr>
          <a:lstStyle/>
          <a:p>
            <a:pPr algn="ctr"/>
            <a:r>
              <a:rPr lang="fr-FR" dirty="0">
                <a:solidFill>
                  <a:schemeClr val="bg1"/>
                </a:solidFill>
              </a:rPr>
              <a:t>VI. SENSORIEL</a:t>
            </a:r>
            <a:br>
              <a:rPr lang="fr-FR" dirty="0">
                <a:solidFill>
                  <a:schemeClr val="bg1"/>
                </a:solidFill>
              </a:rPr>
            </a:br>
            <a:r>
              <a:rPr lang="fr-FR" sz="3100" b="0" i="1" dirty="0" smtClean="0">
                <a:solidFill>
                  <a:schemeClr val="bg1"/>
                </a:solidFill>
              </a:rPr>
              <a:t>VISUEL, COULEUR, FORME, LOGO</a:t>
            </a:r>
            <a:r>
              <a:rPr lang="fr-FR" dirty="0">
                <a:solidFill>
                  <a:schemeClr val="bg1"/>
                </a:solidFill>
              </a:rPr>
              <a:t/>
            </a:r>
            <a:br>
              <a:rPr lang="fr-FR" dirty="0">
                <a:solidFill>
                  <a:schemeClr val="bg1"/>
                </a:solidFill>
              </a:rPr>
            </a:br>
            <a:endParaRPr lang="fr-FR" dirty="0">
              <a:solidFill>
                <a:schemeClr val="bg1"/>
              </a:solidFill>
            </a:endParaRPr>
          </a:p>
        </p:txBody>
      </p:sp>
      <p:sp>
        <p:nvSpPr>
          <p:cNvPr id="3" name="Espace réservé du contenu 2"/>
          <p:cNvSpPr>
            <a:spLocks noGrp="1"/>
          </p:cNvSpPr>
          <p:nvPr>
            <p:ph idx="1"/>
          </p:nvPr>
        </p:nvSpPr>
        <p:spPr>
          <a:xfrm>
            <a:off x="457200" y="1600201"/>
            <a:ext cx="5482952" cy="4565104"/>
          </a:xfrm>
        </p:spPr>
        <p:txBody>
          <a:bodyPr>
            <a:normAutofit/>
          </a:bodyPr>
          <a:lstStyle/>
          <a:p>
            <a:r>
              <a:rPr lang="fr-BE" sz="1600" b="1" dirty="0" smtClean="0"/>
              <a:t>Idée novatrice : </a:t>
            </a:r>
            <a:r>
              <a:rPr lang="fr-BE" sz="1600" dirty="0" smtClean="0"/>
              <a:t>créer une boutique connectée</a:t>
            </a:r>
          </a:p>
          <a:p>
            <a:endParaRPr lang="fr-BE" sz="1600" dirty="0"/>
          </a:p>
          <a:p>
            <a:pPr algn="just"/>
            <a:r>
              <a:rPr lang="fr-BE" sz="1600" b="1" dirty="0" smtClean="0"/>
              <a:t>Exemple : </a:t>
            </a:r>
            <a:r>
              <a:rPr lang="fr-BE" sz="1600" dirty="0" smtClean="0"/>
              <a:t>la marque de luxe </a:t>
            </a:r>
            <a:r>
              <a:rPr lang="fr-BE" sz="1600" dirty="0" err="1" smtClean="0"/>
              <a:t>Burberry</a:t>
            </a:r>
            <a:r>
              <a:rPr lang="fr-BE" sz="1600" dirty="0" smtClean="0"/>
              <a:t> a ouvert une boutique connectée à </a:t>
            </a:r>
            <a:r>
              <a:rPr lang="fr-BE" sz="1600" dirty="0" err="1" smtClean="0"/>
              <a:t>Shangaï</a:t>
            </a:r>
            <a:r>
              <a:rPr lang="fr-BE" sz="1600" dirty="0" smtClean="0"/>
              <a:t> : </a:t>
            </a:r>
            <a:r>
              <a:rPr lang="fr-FR" sz="1600" dirty="0"/>
              <a:t>la marque a placé quarante écrans dans toute la boutique avec retransmission des défilés, campagnes </a:t>
            </a:r>
            <a:r>
              <a:rPr lang="fr-FR" sz="1600" dirty="0" smtClean="0"/>
              <a:t>vidéo. C’est une technologie </a:t>
            </a:r>
            <a:r>
              <a:rPr lang="fr-FR" sz="1600" dirty="0"/>
              <a:t>simpliste </a:t>
            </a:r>
            <a:r>
              <a:rPr lang="fr-FR" sz="1600" dirty="0" smtClean="0"/>
              <a:t>mais qui permet d’augmenter le temps passé en magasin et augmente donc potentiellement le risque d’achat. </a:t>
            </a:r>
            <a:r>
              <a:rPr lang="fr-FR" sz="1600" dirty="0"/>
              <a:t>Les </a:t>
            </a:r>
            <a:r>
              <a:rPr lang="fr-FR" sz="1600" dirty="0" smtClean="0"/>
              <a:t>vêtements sont équipés de puces </a:t>
            </a:r>
            <a:r>
              <a:rPr lang="fr-FR" sz="1600" dirty="0"/>
              <a:t>RFID</a:t>
            </a:r>
            <a:r>
              <a:rPr lang="fr-FR" sz="1600" dirty="0" smtClean="0"/>
              <a:t>, </a:t>
            </a:r>
            <a:r>
              <a:rPr lang="fr-FR" sz="1600" dirty="0"/>
              <a:t>lorsqu'ils sont emportés dans les cabines d'essayages</a:t>
            </a:r>
            <a:r>
              <a:rPr lang="fr-FR" sz="1600" dirty="0" smtClean="0"/>
              <a:t>, et </a:t>
            </a:r>
            <a:r>
              <a:rPr lang="fr-FR" sz="1600" dirty="0"/>
              <a:t>déclenchent sur les écrans autour </a:t>
            </a:r>
            <a:r>
              <a:rPr lang="fr-FR" sz="1600" dirty="0" smtClean="0"/>
              <a:t>d’eux des </a:t>
            </a:r>
            <a:r>
              <a:rPr lang="fr-FR" sz="1600" dirty="0"/>
              <a:t>vidéo de défilés et diaporama d'images de </a:t>
            </a:r>
            <a:r>
              <a:rPr lang="fr-FR" sz="1600" dirty="0" err="1"/>
              <a:t>lookbook</a:t>
            </a:r>
            <a:r>
              <a:rPr lang="fr-FR" sz="1600" dirty="0"/>
              <a:t> avec la pièce portée</a:t>
            </a:r>
            <a:r>
              <a:rPr lang="fr-FR" sz="1600" dirty="0" smtClean="0"/>
              <a:t>.</a:t>
            </a:r>
            <a:endParaRPr lang="fr-FR" sz="1600" dirty="0"/>
          </a:p>
          <a:p>
            <a:endParaRPr lang="fr-BE" sz="1600" dirty="0"/>
          </a:p>
          <a:p>
            <a:r>
              <a:rPr lang="fr-BE" sz="1600" b="1" dirty="0" smtClean="0"/>
              <a:t>Source </a:t>
            </a:r>
            <a:r>
              <a:rPr lang="fr-BE" sz="1600" b="1" dirty="0"/>
              <a:t>: </a:t>
            </a:r>
            <a:r>
              <a:rPr lang="fr-BE" sz="1600" dirty="0"/>
              <a:t>http://</a:t>
            </a:r>
            <a:r>
              <a:rPr lang="fr-BE" sz="1600" dirty="0" smtClean="0"/>
              <a:t>www.lemonde.fr/mode/article/2014/04/25/burberry-a-shanghai_4407302_1383317.html </a:t>
            </a:r>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34</a:t>
            </a:fld>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168" y="1847346"/>
            <a:ext cx="2520769" cy="1782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8" y="4077072"/>
            <a:ext cx="2544207" cy="180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0407954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CC33"/>
          </a:solidFill>
          <a:ln w="19050">
            <a:solidFill>
              <a:srgbClr val="00B05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p>
            <a:pPr algn="ctr"/>
            <a:r>
              <a:rPr lang="fr-FR" dirty="0">
                <a:solidFill>
                  <a:schemeClr val="bg1"/>
                </a:solidFill>
              </a:rPr>
              <a:t>VI. SENSORIEL</a:t>
            </a:r>
            <a:br>
              <a:rPr lang="fr-FR" dirty="0">
                <a:solidFill>
                  <a:schemeClr val="bg1"/>
                </a:solidFill>
              </a:rPr>
            </a:br>
            <a:r>
              <a:rPr lang="fr-FR" sz="2800" b="0" i="1" dirty="0" smtClean="0">
                <a:solidFill>
                  <a:schemeClr val="bg1"/>
                </a:solidFill>
              </a:rPr>
              <a:t>BRUIT, SON, MUSIQUE</a:t>
            </a:r>
            <a:endParaRPr lang="fr-FR" b="0" i="1" dirty="0">
              <a:solidFill>
                <a:schemeClr val="bg1"/>
              </a:solidFill>
            </a:endParaRPr>
          </a:p>
        </p:txBody>
      </p:sp>
      <p:sp>
        <p:nvSpPr>
          <p:cNvPr id="3" name="Espace réservé du contenu 2"/>
          <p:cNvSpPr>
            <a:spLocks noGrp="1"/>
          </p:cNvSpPr>
          <p:nvPr>
            <p:ph idx="1"/>
          </p:nvPr>
        </p:nvSpPr>
        <p:spPr/>
        <p:txBody>
          <a:bodyPr>
            <a:normAutofit/>
          </a:bodyPr>
          <a:lstStyle/>
          <a:p>
            <a:pPr algn="just"/>
            <a:r>
              <a:rPr lang="fr-FR" sz="1600" b="1" u="sng" dirty="0" smtClean="0"/>
              <a:t>Idée novatrice </a:t>
            </a:r>
            <a:r>
              <a:rPr lang="fr-FR" sz="1600" dirty="0" smtClean="0"/>
              <a:t>: </a:t>
            </a:r>
            <a:r>
              <a:rPr lang="fr-FR" sz="1600" dirty="0"/>
              <a:t>L</a:t>
            </a:r>
            <a:r>
              <a:rPr lang="fr-FR" sz="1600" dirty="0" smtClean="0"/>
              <a:t>es tests acoustiques dans le secteur de l’automobile </a:t>
            </a:r>
          </a:p>
          <a:p>
            <a:pPr marL="0" indent="0" algn="just">
              <a:buNone/>
            </a:pPr>
            <a:endParaRPr lang="fr-FR" sz="1600" dirty="0" smtClean="0"/>
          </a:p>
          <a:p>
            <a:pPr algn="just"/>
            <a:r>
              <a:rPr lang="fr-FR" sz="1600" b="1" u="sng" dirty="0" smtClean="0"/>
              <a:t>Exemple</a:t>
            </a:r>
            <a:r>
              <a:rPr lang="fr-FR" sz="1600" dirty="0" smtClean="0"/>
              <a:t> :</a:t>
            </a:r>
            <a:r>
              <a:rPr lang="fr-FR" sz="1600" dirty="0"/>
              <a:t>Chez </a:t>
            </a:r>
            <a:r>
              <a:rPr lang="fr-FR" sz="1600" dirty="0" smtClean="0"/>
              <a:t>Audi</a:t>
            </a:r>
            <a:r>
              <a:rPr lang="fr-FR" sz="1600" dirty="0"/>
              <a:t>,</a:t>
            </a:r>
            <a:r>
              <a:rPr lang="fr-FR" sz="1600" dirty="0" smtClean="0"/>
              <a:t> </a:t>
            </a:r>
            <a:r>
              <a:rPr lang="fr-FR" sz="1600" dirty="0"/>
              <a:t>les ingénieurs traquent le moindre bruit parasite qui pourrait venir gêner l'expérience auditive du conducteur et de ses </a:t>
            </a:r>
            <a:r>
              <a:rPr lang="fr-FR" sz="1600" dirty="0" smtClean="0"/>
              <a:t>passagers en réalisant des tests acoustiques. </a:t>
            </a:r>
            <a:r>
              <a:rPr lang="fr-FR" sz="1600" dirty="0"/>
              <a:t>Tous les craquements, grincements et autres sont scrutés afin de ne pas rester en l'état. C'est aussi le sens qui fait appel à </a:t>
            </a:r>
            <a:r>
              <a:rPr lang="fr-FR" sz="1600" dirty="0" smtClean="0"/>
              <a:t>« l'émotion </a:t>
            </a:r>
            <a:r>
              <a:rPr lang="fr-FR" sz="1600" dirty="0"/>
              <a:t>de conduite » ressentie par tout passionné. </a:t>
            </a:r>
            <a:r>
              <a:rPr lang="fr-FR" sz="1600" dirty="0" smtClean="0"/>
              <a:t>Le </a:t>
            </a:r>
            <a:r>
              <a:rPr lang="fr-FR" sz="1600" dirty="0"/>
              <a:t>développement de la sonorité est crucial, car le conducteur doit retrouver dans ce qu'il entend les motivations de son </a:t>
            </a:r>
            <a:r>
              <a:rPr lang="fr-FR" sz="1600" dirty="0" smtClean="0"/>
              <a:t>choix. Ainsi on étudiera le </a:t>
            </a:r>
            <a:r>
              <a:rPr lang="fr-FR" sz="1600" dirty="0"/>
              <a:t>son du moteur, des portes qui claquent, le son des radars de recul...</a:t>
            </a:r>
            <a:endParaRPr lang="fr-FR" sz="1600" dirty="0" smtClean="0"/>
          </a:p>
          <a:p>
            <a:pPr marL="0" indent="0" algn="just">
              <a:buNone/>
            </a:pPr>
            <a:endParaRPr lang="fr-FR" sz="1600" dirty="0" smtClean="0"/>
          </a:p>
          <a:p>
            <a:pPr algn="just"/>
            <a:r>
              <a:rPr lang="fr-FR" sz="1600" b="1" u="sng" dirty="0" smtClean="0"/>
              <a:t>Source</a:t>
            </a:r>
            <a:r>
              <a:rPr lang="fr-FR" sz="1600" dirty="0" smtClean="0"/>
              <a:t> :  </a:t>
            </a:r>
            <a:r>
              <a:rPr lang="fr-FR" sz="1600" dirty="0"/>
              <a:t>http://automotivemarketing.e-monsite.com/pages/strategies-marketing/le-marketing-sensoriel.html</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35</a:t>
            </a:fld>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4653136"/>
            <a:ext cx="3029918" cy="1544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36481475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CC33"/>
          </a:solidFill>
          <a:ln w="19050">
            <a:solidFill>
              <a:srgbClr val="00B05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p>
            <a:pPr algn="ctr"/>
            <a:r>
              <a:rPr lang="fr-FR" dirty="0">
                <a:solidFill>
                  <a:schemeClr val="bg1"/>
                </a:solidFill>
              </a:rPr>
              <a:t>VI. SENSORIEL</a:t>
            </a:r>
            <a:br>
              <a:rPr lang="fr-FR" dirty="0">
                <a:solidFill>
                  <a:schemeClr val="bg1"/>
                </a:solidFill>
              </a:rPr>
            </a:br>
            <a:r>
              <a:rPr lang="fr-FR" sz="2800" b="0" i="1" dirty="0" smtClean="0">
                <a:solidFill>
                  <a:schemeClr val="bg1"/>
                </a:solidFill>
              </a:rPr>
              <a:t>TEXTURE, TOUCHER</a:t>
            </a:r>
            <a:endParaRPr lang="fr-FR" sz="2800" b="0" i="1" dirty="0">
              <a:solidFill>
                <a:schemeClr val="bg1"/>
              </a:solidFill>
            </a:endParaRPr>
          </a:p>
        </p:txBody>
      </p:sp>
      <p:sp>
        <p:nvSpPr>
          <p:cNvPr id="3" name="Espace réservé du contenu 2"/>
          <p:cNvSpPr>
            <a:spLocks noGrp="1"/>
          </p:cNvSpPr>
          <p:nvPr>
            <p:ph idx="1"/>
          </p:nvPr>
        </p:nvSpPr>
        <p:spPr>
          <a:xfrm>
            <a:off x="395536" y="1628799"/>
            <a:ext cx="8455564" cy="2880321"/>
          </a:xfrm>
        </p:spPr>
        <p:txBody>
          <a:bodyPr>
            <a:noAutofit/>
          </a:bodyPr>
          <a:lstStyle/>
          <a:p>
            <a:r>
              <a:rPr lang="fr-FR" sz="1600" b="1" dirty="0" smtClean="0"/>
              <a:t>Idée novatrice : </a:t>
            </a:r>
            <a:r>
              <a:rPr lang="fr-FR" sz="1600" dirty="0" smtClean="0"/>
              <a:t>Des sensations tactiles sans toucher l’écran</a:t>
            </a:r>
          </a:p>
          <a:p>
            <a:pPr marL="0" indent="0">
              <a:buNone/>
            </a:pPr>
            <a:endParaRPr lang="fr-FR" sz="1600" dirty="0" smtClean="0"/>
          </a:p>
          <a:p>
            <a:pPr algn="just"/>
            <a:r>
              <a:rPr lang="fr-FR" sz="1600" b="1" dirty="0"/>
              <a:t>Exemple </a:t>
            </a:r>
            <a:r>
              <a:rPr lang="fr-FR" sz="1600" b="1" dirty="0" smtClean="0"/>
              <a:t>: </a:t>
            </a:r>
            <a:r>
              <a:rPr lang="fr-FR" sz="1600" dirty="0" err="1" smtClean="0"/>
              <a:t>UltraHaptics</a:t>
            </a:r>
            <a:r>
              <a:rPr lang="fr-FR" sz="1600" dirty="0" smtClean="0"/>
              <a:t> : Cette </a:t>
            </a:r>
            <a:r>
              <a:rPr lang="fr-FR" sz="1600" dirty="0"/>
              <a:t>technologie permet à son utilisateur d’interagir avec une interface numérique et de sentir physiquement les objets virtuels qui sont affichés sur l’écran sans contact physique avec ce dernier. Multipoints, la technologie </a:t>
            </a:r>
            <a:r>
              <a:rPr lang="fr-FR" sz="1600" dirty="0" err="1"/>
              <a:t>UltraHaptics</a:t>
            </a:r>
            <a:r>
              <a:rPr lang="fr-FR" sz="1600" dirty="0"/>
              <a:t> offre la possibilité à l’utilisateur de percevoir simultanément différentes informations tactiles localisées sur sa </a:t>
            </a:r>
            <a:r>
              <a:rPr lang="fr-FR" sz="1600" dirty="0" smtClean="0"/>
              <a:t>main. La </a:t>
            </a:r>
            <a:r>
              <a:rPr lang="fr-FR" sz="1600" dirty="0"/>
              <a:t>technologie « </a:t>
            </a:r>
            <a:r>
              <a:rPr lang="fr-FR" sz="1600" dirty="0" err="1"/>
              <a:t>UltraHaptics</a:t>
            </a:r>
            <a:r>
              <a:rPr lang="fr-FR" sz="1600" dirty="0"/>
              <a:t> » repose sur l’utilisation des ondes ultrasonores inaudibles par l’oreille humaine. Des haut-parleurs diffusent des vagues d’ultrasons qui produisent un champ de force invisible de vibrations ultrasoniques dans l’air au dessus de l’écran. Cela a pour effet de créer une sensation tactile sur la peau quand on plonge la main dans cette couche d’ultrasons.</a:t>
            </a:r>
          </a:p>
          <a:p>
            <a:endParaRPr lang="fr-FR" sz="1600" dirty="0" smtClean="0"/>
          </a:p>
          <a:p>
            <a:r>
              <a:rPr lang="fr-FR" sz="1600" b="1" dirty="0"/>
              <a:t>Source :</a:t>
            </a:r>
            <a:r>
              <a:rPr lang="fr-FR" sz="1600" dirty="0"/>
              <a:t>http://</a:t>
            </a:r>
            <a:r>
              <a:rPr lang="fr-FR" sz="1600" dirty="0" smtClean="0"/>
              <a:t>www.actinnovation.com/innovation-technologie/ultrahaptics-ultrasons-sensations-tactiles-6294.html </a:t>
            </a:r>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36</a:t>
            </a:fld>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5896" y="5137793"/>
            <a:ext cx="2118861" cy="1074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35773813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CC33"/>
          </a:solidFill>
          <a:ln w="19050">
            <a:solidFill>
              <a:srgbClr val="00B05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p>
            <a:pPr algn="ctr"/>
            <a:r>
              <a:rPr lang="fr-FR" dirty="0">
                <a:solidFill>
                  <a:schemeClr val="bg1"/>
                </a:solidFill>
              </a:rPr>
              <a:t>VI. SENSORIEL</a:t>
            </a:r>
            <a:r>
              <a:rPr lang="fr-BE" dirty="0" smtClean="0">
                <a:solidFill>
                  <a:schemeClr val="bg1"/>
                </a:solidFill>
              </a:rPr>
              <a:t/>
            </a:r>
            <a:br>
              <a:rPr lang="fr-BE" dirty="0" smtClean="0">
                <a:solidFill>
                  <a:schemeClr val="bg1"/>
                </a:solidFill>
              </a:rPr>
            </a:br>
            <a:r>
              <a:rPr lang="fr-BE" sz="2800" b="0" i="1" dirty="0" smtClean="0">
                <a:solidFill>
                  <a:schemeClr val="bg1"/>
                </a:solidFill>
              </a:rPr>
              <a:t>ODEUR, PARFUM</a:t>
            </a:r>
            <a:endParaRPr lang="fr-FR" b="0" i="1" dirty="0">
              <a:solidFill>
                <a:schemeClr val="bg1"/>
              </a:solidFill>
            </a:endParaRPr>
          </a:p>
        </p:txBody>
      </p:sp>
      <p:sp>
        <p:nvSpPr>
          <p:cNvPr id="3" name="Espace réservé du contenu 2"/>
          <p:cNvSpPr>
            <a:spLocks noGrp="1"/>
          </p:cNvSpPr>
          <p:nvPr>
            <p:ph idx="1"/>
          </p:nvPr>
        </p:nvSpPr>
        <p:spPr>
          <a:xfrm>
            <a:off x="457200" y="1600200"/>
            <a:ext cx="5266928" cy="4525963"/>
          </a:xfrm>
        </p:spPr>
        <p:txBody>
          <a:bodyPr>
            <a:normAutofit/>
          </a:bodyPr>
          <a:lstStyle/>
          <a:p>
            <a:pPr algn="just"/>
            <a:r>
              <a:rPr lang="fr-FR" sz="1600" b="1" dirty="0" smtClean="0"/>
              <a:t>Idée </a:t>
            </a:r>
            <a:r>
              <a:rPr lang="fr-FR" sz="1600" b="1" dirty="0"/>
              <a:t>novatrice </a:t>
            </a:r>
            <a:r>
              <a:rPr lang="fr-FR" sz="1600" b="1" dirty="0" smtClean="0"/>
              <a:t>: </a:t>
            </a:r>
            <a:r>
              <a:rPr lang="fr-FR" sz="1600" dirty="0" smtClean="0"/>
              <a:t>un </a:t>
            </a:r>
            <a:r>
              <a:rPr lang="fr-FR" sz="1600" dirty="0"/>
              <a:t>diffuseur d’odeur connecté à votre </a:t>
            </a:r>
            <a:r>
              <a:rPr lang="fr-FR" sz="1600" dirty="0" smtClean="0"/>
              <a:t>smartphone</a:t>
            </a:r>
          </a:p>
          <a:p>
            <a:pPr marL="0" indent="0" algn="just">
              <a:buNone/>
            </a:pPr>
            <a:endParaRPr lang="fr-FR" sz="1600" dirty="0" smtClean="0"/>
          </a:p>
          <a:p>
            <a:pPr algn="just"/>
            <a:r>
              <a:rPr lang="fr-FR" sz="1600" b="1" dirty="0"/>
              <a:t>Exemple</a:t>
            </a:r>
            <a:r>
              <a:rPr lang="fr-FR" sz="1600" dirty="0"/>
              <a:t> :</a:t>
            </a:r>
            <a:r>
              <a:rPr lang="fr-FR" sz="1600" dirty="0" err="1"/>
              <a:t>Scentee</a:t>
            </a:r>
            <a:r>
              <a:rPr lang="fr-FR" sz="1600" dirty="0"/>
              <a:t> est un diffuseur d’odeur pour smartphone. Point de connectivité sans fil ici, tout se passe via la prise jack du téléphone. Le principe est simple : dès lors que l’utilisateur reçoit une notification sur son smartphone, </a:t>
            </a:r>
            <a:r>
              <a:rPr lang="fr-FR" sz="1600" dirty="0" err="1"/>
              <a:t>Scentee</a:t>
            </a:r>
            <a:r>
              <a:rPr lang="fr-FR" sz="1600" dirty="0"/>
              <a:t> diffuse une odeur préalablement choisi. En somme, </a:t>
            </a:r>
            <a:r>
              <a:rPr lang="fr-FR" sz="1600" dirty="0" err="1"/>
              <a:t>Scentee</a:t>
            </a:r>
            <a:r>
              <a:rPr lang="fr-FR" sz="1600" dirty="0"/>
              <a:t> réinvente les notifications visuelles traditionnelles par des notifications olfactives. A noter qu’une notification lumineuse est également </a:t>
            </a:r>
            <a:r>
              <a:rPr lang="fr-FR" sz="1600" dirty="0" smtClean="0"/>
              <a:t>disponible afin de ne pas rater une notification.</a:t>
            </a:r>
          </a:p>
          <a:p>
            <a:pPr marL="0" indent="0" algn="just">
              <a:buNone/>
            </a:pPr>
            <a:endParaRPr lang="fr-FR" sz="1600" dirty="0" smtClean="0"/>
          </a:p>
          <a:p>
            <a:pPr algn="just"/>
            <a:r>
              <a:rPr lang="fr-FR" sz="1600" b="1" dirty="0" err="1" smtClean="0"/>
              <a:t>Source:</a:t>
            </a:r>
            <a:r>
              <a:rPr lang="fr-FR" sz="1600" dirty="0" err="1" smtClean="0"/>
              <a:t>http</a:t>
            </a:r>
            <a:r>
              <a:rPr lang="fr-FR" sz="1600" dirty="0"/>
              <a:t>://connected-objects.fr/2014/02/scentee-diffuseur-odeur-connecte-smartphone/</a:t>
            </a:r>
            <a:endParaRPr lang="fr-FR" sz="1600" dirty="0" smtClean="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37</a:t>
            </a:fld>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2160" y="1896620"/>
            <a:ext cx="2721605" cy="1938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4005064"/>
            <a:ext cx="2721605" cy="1897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9138038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CC33"/>
          </a:solidFill>
          <a:ln w="19050">
            <a:solidFill>
              <a:srgbClr val="00B05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p>
            <a:pPr algn="ctr"/>
            <a:r>
              <a:rPr lang="fr-FR" dirty="0">
                <a:solidFill>
                  <a:schemeClr val="bg1"/>
                </a:solidFill>
              </a:rPr>
              <a:t>VI. SENSORIEL </a:t>
            </a:r>
            <a:r>
              <a:rPr lang="fr-FR" dirty="0" smtClean="0">
                <a:solidFill>
                  <a:schemeClr val="bg1"/>
                </a:solidFill>
              </a:rPr>
              <a:t/>
            </a:r>
            <a:br>
              <a:rPr lang="fr-FR" dirty="0" smtClean="0">
                <a:solidFill>
                  <a:schemeClr val="bg1"/>
                </a:solidFill>
              </a:rPr>
            </a:br>
            <a:r>
              <a:rPr lang="fr-FR" sz="2800" b="0" i="1" dirty="0" smtClean="0">
                <a:solidFill>
                  <a:schemeClr val="bg1"/>
                </a:solidFill>
              </a:rPr>
              <a:t>GOUT, SAVEUR, AROME</a:t>
            </a:r>
            <a:endParaRPr lang="fr-FR" b="0" i="1" dirty="0">
              <a:solidFill>
                <a:schemeClr val="bg1"/>
              </a:solidFill>
            </a:endParaRPr>
          </a:p>
        </p:txBody>
      </p:sp>
      <p:sp>
        <p:nvSpPr>
          <p:cNvPr id="3" name="Espace réservé du contenu 2"/>
          <p:cNvSpPr>
            <a:spLocks noGrp="1"/>
          </p:cNvSpPr>
          <p:nvPr>
            <p:ph idx="1"/>
          </p:nvPr>
        </p:nvSpPr>
        <p:spPr>
          <a:xfrm>
            <a:off x="457200" y="1600200"/>
            <a:ext cx="4690864" cy="4637112"/>
          </a:xfrm>
        </p:spPr>
        <p:txBody>
          <a:bodyPr>
            <a:normAutofit fontScale="92500" lnSpcReduction="10000"/>
          </a:bodyPr>
          <a:lstStyle/>
          <a:p>
            <a:pPr algn="just"/>
            <a:r>
              <a:rPr lang="fr-FR" sz="1600" b="1" u="sng" dirty="0" smtClean="0"/>
              <a:t>Idée novatrice </a:t>
            </a:r>
            <a:r>
              <a:rPr lang="fr-FR" sz="1600" dirty="0" smtClean="0"/>
              <a:t>: Manger des insectes dans des étoilés </a:t>
            </a:r>
          </a:p>
          <a:p>
            <a:pPr marL="0" indent="0" algn="just">
              <a:buNone/>
            </a:pPr>
            <a:endParaRPr lang="fr-FR" sz="1600" dirty="0" smtClean="0"/>
          </a:p>
          <a:p>
            <a:pPr algn="just"/>
            <a:r>
              <a:rPr lang="fr-FR" sz="1600" b="1" u="sng" dirty="0" smtClean="0"/>
              <a:t>Exemple</a:t>
            </a:r>
            <a:r>
              <a:rPr lang="fr-FR" sz="1600" dirty="0" smtClean="0"/>
              <a:t> </a:t>
            </a:r>
            <a:r>
              <a:rPr lang="fr-FR" sz="1600" dirty="0"/>
              <a:t>:  David Faure, chef étoilé installé à Nice</a:t>
            </a:r>
            <a:r>
              <a:rPr lang="fr-FR" sz="1600" dirty="0" smtClean="0"/>
              <a:t>, surprend avec son nouveau </a:t>
            </a:r>
            <a:r>
              <a:rPr lang="fr-FR" sz="1600" dirty="0"/>
              <a:t>menu plutôt déroutant pour le consommateur européen, </a:t>
            </a:r>
            <a:r>
              <a:rPr lang="fr-FR" sz="1600" dirty="0" smtClean="0"/>
              <a:t>le menu « alternative </a:t>
            </a:r>
            <a:r>
              <a:rPr lang="fr-FR" sz="1600" dirty="0" err="1" smtClean="0"/>
              <a:t>food</a:t>
            </a:r>
            <a:r>
              <a:rPr lang="fr-FR" sz="1600" dirty="0" smtClean="0"/>
              <a:t> » qui contient des vers et des grillons cuisinés de </a:t>
            </a:r>
            <a:r>
              <a:rPr lang="fr-FR" sz="1600" dirty="0"/>
              <a:t>diverses </a:t>
            </a:r>
            <a:r>
              <a:rPr lang="fr-FR" sz="1600" dirty="0" smtClean="0"/>
              <a:t>manières. </a:t>
            </a:r>
            <a:r>
              <a:rPr lang="fr-FR" sz="1600" dirty="0"/>
              <a:t>Les grillons sont notamment riches en protéines et pauvres en lipides, les vers de farine riches en Oméga 3, et leur élevage exige peu d'eau et génère peu de gaz à effet de serre. </a:t>
            </a:r>
            <a:r>
              <a:rPr lang="fr-FR" sz="1600" dirty="0" smtClean="0"/>
              <a:t>Si</a:t>
            </a:r>
            <a:r>
              <a:rPr lang="fr-FR" sz="1600" dirty="0"/>
              <a:t>, au quotidien, chacun en incluait, même en faible quantité, dans son alimentation, ça finirait par avoir un impact environnemental non négligeable</a:t>
            </a:r>
            <a:r>
              <a:rPr lang="fr-FR" sz="1600" dirty="0" smtClean="0"/>
              <a:t>.</a:t>
            </a:r>
          </a:p>
          <a:p>
            <a:pPr marL="0" indent="0" algn="just">
              <a:buNone/>
            </a:pPr>
            <a:endParaRPr lang="fr-FR" sz="1600" dirty="0" smtClean="0"/>
          </a:p>
          <a:p>
            <a:pPr algn="just"/>
            <a:r>
              <a:rPr lang="fr-FR" sz="1600" b="1" u="sng" dirty="0" smtClean="0"/>
              <a:t>Source</a:t>
            </a:r>
            <a:r>
              <a:rPr lang="fr-FR" sz="1600" dirty="0" smtClean="0"/>
              <a:t>: http</a:t>
            </a:r>
            <a:r>
              <a:rPr lang="fr-FR" sz="1600" dirty="0"/>
              <a:t>://www.lemonde.fr/style/article/2013/04/26/au-menu-d-un-etoile-grillons-et-petits-vers_3167043_1575563.html</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38</a:t>
            </a:fld>
            <a:endParaRPr lang="en-U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9913" y="2132856"/>
            <a:ext cx="3024336"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91690" y="4077072"/>
            <a:ext cx="3002559" cy="1681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9928239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9337C73-6FA9-45D2-9AFC-0B7166467F7F}" type="slidenum">
              <a:rPr lang="en-US" smtClean="0"/>
              <a:pPr/>
              <a:t>39</a:t>
            </a:fld>
            <a:endParaRPr lang="en-US"/>
          </a:p>
        </p:txBody>
      </p:sp>
      <p:graphicFrame>
        <p:nvGraphicFramePr>
          <p:cNvPr id="7" name="Diagramme 6"/>
          <p:cNvGraphicFramePr/>
          <p:nvPr>
            <p:extLst>
              <p:ext uri="{D42A27DB-BD31-4B8C-83A1-F6EECF244321}">
                <p14:modId xmlns:p14="http://schemas.microsoft.com/office/powerpoint/2010/main" val="4121564132"/>
              </p:ext>
            </p:extLst>
          </p:nvPr>
        </p:nvGraphicFramePr>
        <p:xfrm>
          <a:off x="251520" y="260648"/>
          <a:ext cx="835292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830368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fr-FR" dirty="0" smtClean="0">
                <a:solidFill>
                  <a:schemeClr val="bg1"/>
                </a:solidFill>
              </a:rPr>
              <a:t>I. COMMERCIAL</a:t>
            </a:r>
            <a:br>
              <a:rPr lang="fr-FR" dirty="0" smtClean="0">
                <a:solidFill>
                  <a:schemeClr val="bg1"/>
                </a:solidFill>
              </a:rPr>
            </a:br>
            <a:r>
              <a:rPr lang="fr-FR" sz="2800" b="0" i="1" dirty="0" smtClean="0">
                <a:solidFill>
                  <a:schemeClr val="bg1"/>
                </a:solidFill>
              </a:rPr>
              <a:t>DISTRIBUTION</a:t>
            </a:r>
            <a:endParaRPr lang="fr-FR" sz="2800" b="0" i="1" dirty="0">
              <a:solidFill>
                <a:schemeClr val="bg1"/>
              </a:solidFill>
            </a:endParaRPr>
          </a:p>
        </p:txBody>
      </p:sp>
      <p:sp>
        <p:nvSpPr>
          <p:cNvPr id="3" name="Espace réservé du contenu 2"/>
          <p:cNvSpPr>
            <a:spLocks noGrp="1"/>
          </p:cNvSpPr>
          <p:nvPr>
            <p:ph idx="1"/>
          </p:nvPr>
        </p:nvSpPr>
        <p:spPr>
          <a:xfrm>
            <a:off x="467544" y="1556792"/>
            <a:ext cx="4752528" cy="4608512"/>
          </a:xfrm>
        </p:spPr>
        <p:txBody>
          <a:bodyPr>
            <a:noAutofit/>
          </a:bodyPr>
          <a:lstStyle/>
          <a:p>
            <a:pPr marL="0" indent="0" algn="just">
              <a:buNone/>
            </a:pPr>
            <a:endParaRPr lang="fr-FR" sz="1600" dirty="0" smtClean="0"/>
          </a:p>
          <a:p>
            <a:pPr algn="just"/>
            <a:r>
              <a:rPr lang="fr-FR" sz="1600" b="1" dirty="0" smtClean="0"/>
              <a:t>Idée novatrice:</a:t>
            </a:r>
            <a:r>
              <a:rPr lang="fr-FR" sz="1600" dirty="0" smtClean="0"/>
              <a:t> Utiliser le distributeur automatique pour divers produits non alimentaires. </a:t>
            </a:r>
          </a:p>
          <a:p>
            <a:pPr algn="just"/>
            <a:endParaRPr lang="fr-FR" sz="1600" dirty="0"/>
          </a:p>
          <a:p>
            <a:pPr algn="just"/>
            <a:r>
              <a:rPr lang="fr-FR" sz="1600" b="1" dirty="0" smtClean="0"/>
              <a:t>Exemple: </a:t>
            </a:r>
            <a:r>
              <a:rPr lang="fr-FR" sz="1600" dirty="0"/>
              <a:t>La marque </a:t>
            </a:r>
            <a:r>
              <a:rPr lang="fr-FR" sz="1600" dirty="0" err="1"/>
              <a:t>Nailmatic</a:t>
            </a:r>
            <a:r>
              <a:rPr lang="fr-FR" sz="1600" dirty="0"/>
              <a:t> a décidé de distribuer ses vernis via un distributeur automatique dans les grands centres </a:t>
            </a:r>
            <a:r>
              <a:rPr lang="fr-FR" sz="1600" dirty="0" smtClean="0"/>
              <a:t>commerciaux, les Aéroports</a:t>
            </a:r>
            <a:r>
              <a:rPr lang="fr-FR" sz="1600" dirty="0"/>
              <a:t>... </a:t>
            </a:r>
            <a:r>
              <a:rPr lang="fr-FR" sz="1600" dirty="0" smtClean="0"/>
              <a:t>En effet, le </a:t>
            </a:r>
            <a:r>
              <a:rPr lang="fr-FR" sz="1600" dirty="0"/>
              <a:t>vernis à ongles est le segment le plus porteur du marché de </a:t>
            </a:r>
            <a:r>
              <a:rPr lang="fr-FR" sz="1600" dirty="0" smtClean="0"/>
              <a:t>l’hygiène-beauté.</a:t>
            </a:r>
            <a:endParaRPr lang="fr-FR" sz="1600" dirty="0"/>
          </a:p>
          <a:p>
            <a:pPr marL="0" indent="0" algn="just">
              <a:buNone/>
            </a:pPr>
            <a:endParaRPr lang="fr-FR" sz="1600" dirty="0" smtClean="0"/>
          </a:p>
          <a:p>
            <a:pPr algn="just"/>
            <a:r>
              <a:rPr lang="fr-FR" sz="1600" b="1" dirty="0" smtClean="0"/>
              <a:t>Source: </a:t>
            </a:r>
            <a:r>
              <a:rPr lang="fr-FR" sz="1600" dirty="0"/>
              <a:t>h</a:t>
            </a:r>
            <a:r>
              <a:rPr lang="fr-FR" sz="1600" dirty="0" smtClean="0"/>
              <a:t>ttp</a:t>
            </a:r>
            <a:r>
              <a:rPr lang="fr-FR" sz="1600" dirty="0"/>
              <a:t>://www.usinenouvelle.com/article/nailmatic-convertit-les-vernis-a-la-distribution-automatique.N215020 </a:t>
            </a:r>
          </a:p>
          <a:p>
            <a:pPr algn="just"/>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4</a:t>
            </a:fld>
            <a:endParaRPr lang="en-US"/>
          </a:p>
        </p:txBody>
      </p:sp>
      <p:pic>
        <p:nvPicPr>
          <p:cNvPr id="1026" name="Picture 2" descr="http://1.bp.blogspot.com/-owhyFc7wTTQ/UK6ATCF9zxI/AAAAAAAAC3k/YGjPIK4Yw-g/s1600/A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2348880"/>
            <a:ext cx="2952810"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9491414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466AD"/>
          </a:solidFill>
          <a:ln w="19050">
            <a:solidFill>
              <a:srgbClr val="CC0099"/>
            </a:solidFill>
          </a:ln>
        </p:spPr>
        <p:style>
          <a:lnRef idx="1">
            <a:schemeClr val="dk1"/>
          </a:lnRef>
          <a:fillRef idx="2">
            <a:schemeClr val="dk1"/>
          </a:fillRef>
          <a:effectRef idx="1">
            <a:schemeClr val="dk1"/>
          </a:effectRef>
          <a:fontRef idx="minor">
            <a:schemeClr val="dk1"/>
          </a:fontRef>
        </p:style>
        <p:txBody>
          <a:bodyPr/>
          <a:lstStyle/>
          <a:p>
            <a:pPr algn="ctr"/>
            <a:r>
              <a:rPr lang="fr-FR" dirty="0" smtClean="0">
                <a:solidFill>
                  <a:schemeClr val="bg1"/>
                </a:solidFill>
              </a:rPr>
              <a:t>VII. TECHNOLOGIE</a:t>
            </a:r>
            <a:br>
              <a:rPr lang="fr-FR" dirty="0" smtClean="0">
                <a:solidFill>
                  <a:schemeClr val="bg1"/>
                </a:solidFill>
              </a:rPr>
            </a:br>
            <a:r>
              <a:rPr lang="fr-FR" sz="2800" b="0" i="1" dirty="0" smtClean="0">
                <a:solidFill>
                  <a:schemeClr val="bg1"/>
                </a:solidFill>
              </a:rPr>
              <a:t>MATIERE PREMIERE </a:t>
            </a:r>
            <a:endParaRPr lang="fr-FR" sz="2800" b="0" i="1" dirty="0">
              <a:solidFill>
                <a:schemeClr val="bg1"/>
              </a:solidFill>
            </a:endParaRPr>
          </a:p>
        </p:txBody>
      </p:sp>
      <p:sp>
        <p:nvSpPr>
          <p:cNvPr id="3" name="Espace réservé du contenu 2"/>
          <p:cNvSpPr>
            <a:spLocks noGrp="1"/>
          </p:cNvSpPr>
          <p:nvPr>
            <p:ph idx="1"/>
          </p:nvPr>
        </p:nvSpPr>
        <p:spPr>
          <a:xfrm>
            <a:off x="467544" y="1700808"/>
            <a:ext cx="4320480" cy="4248472"/>
          </a:xfrm>
        </p:spPr>
        <p:txBody>
          <a:bodyPr>
            <a:normAutofit/>
          </a:bodyPr>
          <a:lstStyle/>
          <a:p>
            <a:pPr algn="just"/>
            <a:r>
              <a:rPr lang="fr-FR" sz="1600" b="1" dirty="0">
                <a:solidFill>
                  <a:srgbClr val="5B1E2C"/>
                </a:solidFill>
              </a:rPr>
              <a:t>Idée novatrice: </a:t>
            </a:r>
            <a:r>
              <a:rPr lang="fr-FR" sz="1600" dirty="0">
                <a:solidFill>
                  <a:srgbClr val="5B1E2C"/>
                </a:solidFill>
              </a:rPr>
              <a:t>Utiliser des matières premières végétales et renouvelables. </a:t>
            </a:r>
          </a:p>
          <a:p>
            <a:pPr algn="just"/>
            <a:endParaRPr lang="fr-FR" sz="1600" dirty="0">
              <a:solidFill>
                <a:srgbClr val="5B1E2C"/>
              </a:solidFill>
            </a:endParaRPr>
          </a:p>
          <a:p>
            <a:pPr algn="just"/>
            <a:r>
              <a:rPr lang="fr-FR" sz="1600" b="1" dirty="0">
                <a:solidFill>
                  <a:srgbClr val="5B1E2C"/>
                </a:solidFill>
              </a:rPr>
              <a:t>Exemple: </a:t>
            </a:r>
            <a:r>
              <a:rPr lang="fr-FR" sz="1600" dirty="0" err="1">
                <a:solidFill>
                  <a:srgbClr val="5B1E2C"/>
                </a:solidFill>
              </a:rPr>
              <a:t>Arkema</a:t>
            </a:r>
            <a:r>
              <a:rPr lang="fr-FR" sz="1600" dirty="0">
                <a:solidFill>
                  <a:srgbClr val="5B1E2C"/>
                </a:solidFill>
              </a:rPr>
              <a:t> utilise des matières premières végétales pour fabriquer des </a:t>
            </a:r>
            <a:r>
              <a:rPr lang="fr-FR" sz="1600" dirty="0" err="1">
                <a:solidFill>
                  <a:srgbClr val="5B1E2C"/>
                </a:solidFill>
              </a:rPr>
              <a:t>bio-plastiques</a:t>
            </a:r>
            <a:r>
              <a:rPr lang="fr-FR" sz="1600" dirty="0">
                <a:solidFill>
                  <a:srgbClr val="5B1E2C"/>
                </a:solidFill>
              </a:rPr>
              <a:t>. L’entreprise fabrique déjà de nombreux produits finis à partir de matières première </a:t>
            </a:r>
            <a:r>
              <a:rPr lang="fr-FR" sz="1600" dirty="0" err="1">
                <a:solidFill>
                  <a:srgbClr val="5B1E2C"/>
                </a:solidFill>
              </a:rPr>
              <a:t>bio-plastique</a:t>
            </a:r>
            <a:r>
              <a:rPr lang="fr-FR" sz="1600" dirty="0">
                <a:solidFill>
                  <a:srgbClr val="5B1E2C"/>
                </a:solidFill>
              </a:rPr>
              <a:t> </a:t>
            </a:r>
            <a:r>
              <a:rPr lang="fr-FR" sz="1600" dirty="0" smtClean="0">
                <a:solidFill>
                  <a:srgbClr val="5B1E2C"/>
                </a:solidFill>
              </a:rPr>
              <a:t>telles </a:t>
            </a:r>
            <a:r>
              <a:rPr lang="fr-FR" sz="1600" dirty="0">
                <a:solidFill>
                  <a:srgbClr val="5B1E2C"/>
                </a:solidFill>
              </a:rPr>
              <a:t>que des chaussures, lunettes, téléphones portables, pièces automobiles, etc</a:t>
            </a:r>
          </a:p>
          <a:p>
            <a:pPr marL="0" indent="0" algn="just">
              <a:buNone/>
            </a:pPr>
            <a:endParaRPr lang="fr-FR" sz="1600" dirty="0">
              <a:solidFill>
                <a:srgbClr val="5B1E2C"/>
              </a:solidFill>
            </a:endParaRPr>
          </a:p>
          <a:p>
            <a:pPr algn="just"/>
            <a:r>
              <a:rPr lang="fr-FR" sz="1600" b="1" dirty="0">
                <a:solidFill>
                  <a:srgbClr val="5B1E2C"/>
                </a:solidFill>
              </a:rPr>
              <a:t>Source: </a:t>
            </a:r>
            <a:r>
              <a:rPr lang="fr-FR" sz="1600" dirty="0">
                <a:solidFill>
                  <a:srgbClr val="5B1E2C"/>
                </a:solidFill>
              </a:rPr>
              <a:t>http://www.arkema.com/fr/innovation/reponses-aux-tendances-globales/matierespremieresrenouvelables/</a:t>
            </a:r>
          </a:p>
          <a:p>
            <a:pPr algn="just"/>
            <a:endParaRPr lang="fr-FR" sz="1600" dirty="0">
              <a:solidFill>
                <a:srgbClr val="5B1E2C"/>
              </a:solidFill>
            </a:endParaRPr>
          </a:p>
          <a:p>
            <a:pPr algn="just"/>
            <a:endParaRPr lang="fr-FR" sz="1600" dirty="0">
              <a:solidFill>
                <a:srgbClr val="5B1E2C"/>
              </a:solidFill>
            </a:endParaRP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40</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56176" y="1844824"/>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27467" y="4138101"/>
            <a:ext cx="1861942" cy="1656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007843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474840" cy="4572372"/>
          </a:xfrm>
        </p:spPr>
        <p:txBody>
          <a:bodyPr>
            <a:normAutofit/>
          </a:bodyPr>
          <a:lstStyle/>
          <a:p>
            <a:pPr algn="just"/>
            <a:r>
              <a:rPr lang="fr-FR" sz="1600" dirty="0" smtClean="0">
                <a:solidFill>
                  <a:srgbClr val="5B1E2C"/>
                </a:solidFill>
              </a:rPr>
              <a:t> </a:t>
            </a:r>
            <a:r>
              <a:rPr lang="fr-FR" sz="1600" b="1" dirty="0" smtClean="0">
                <a:solidFill>
                  <a:srgbClr val="5B1E2C"/>
                </a:solidFill>
              </a:rPr>
              <a:t>Idée novatrice: </a:t>
            </a:r>
            <a:r>
              <a:rPr lang="fr-FR" sz="1600" dirty="0" smtClean="0">
                <a:solidFill>
                  <a:srgbClr val="5B1E2C"/>
                </a:solidFill>
              </a:rPr>
              <a:t>utilisation de substances </a:t>
            </a:r>
            <a:r>
              <a:rPr lang="fr-FR" sz="1600" dirty="0">
                <a:solidFill>
                  <a:srgbClr val="5B1E2C"/>
                </a:solidFill>
              </a:rPr>
              <a:t>surprenantes </a:t>
            </a:r>
            <a:r>
              <a:rPr lang="fr-FR" sz="1600" dirty="0" smtClean="0">
                <a:solidFill>
                  <a:srgbClr val="5B1E2C"/>
                </a:solidFill>
              </a:rPr>
              <a:t>dans nos plats préparés</a:t>
            </a:r>
            <a:endParaRPr lang="fr-FR" sz="1600" dirty="0">
              <a:solidFill>
                <a:srgbClr val="5B1E2C"/>
              </a:solidFill>
            </a:endParaRPr>
          </a:p>
          <a:p>
            <a:pPr algn="just"/>
            <a:endParaRPr lang="fr-FR" sz="1600" dirty="0" smtClean="0">
              <a:solidFill>
                <a:srgbClr val="5B1E2C"/>
              </a:solidFill>
            </a:endParaRPr>
          </a:p>
          <a:p>
            <a:pPr algn="just"/>
            <a:r>
              <a:rPr lang="fr-FR" sz="1600" dirty="0" smtClean="0">
                <a:solidFill>
                  <a:srgbClr val="5B1E2C"/>
                </a:solidFill>
              </a:rPr>
              <a:t> </a:t>
            </a:r>
            <a:r>
              <a:rPr lang="fr-FR" sz="1600" b="1" dirty="0" smtClean="0">
                <a:solidFill>
                  <a:srgbClr val="5B1E2C"/>
                </a:solidFill>
              </a:rPr>
              <a:t>Exemple: </a:t>
            </a:r>
            <a:r>
              <a:rPr lang="fr-FR" sz="1600" dirty="0" smtClean="0">
                <a:solidFill>
                  <a:srgbClr val="5B1E2C"/>
                </a:solidFill>
              </a:rPr>
              <a:t>Dans </a:t>
            </a:r>
            <a:r>
              <a:rPr lang="fr-FR" sz="1600" dirty="0">
                <a:solidFill>
                  <a:srgbClr val="5B1E2C"/>
                </a:solidFill>
              </a:rPr>
              <a:t>les </a:t>
            </a:r>
            <a:r>
              <a:rPr lang="fr-FR" sz="1600" dirty="0" smtClean="0">
                <a:solidFill>
                  <a:srgbClr val="5B1E2C"/>
                </a:solidFill>
              </a:rPr>
              <a:t>bonbons notamment aux goûts framboise des sécrétions de glandes anales de castor sont utilisés afin de rehausser le goût et les saveurs. On appelle cet ingrédient castoréum</a:t>
            </a:r>
            <a:r>
              <a:rPr lang="fr-FR" sz="1600" dirty="0">
                <a:solidFill>
                  <a:srgbClr val="5B1E2C"/>
                </a:solidFill>
              </a:rPr>
              <a:t>. </a:t>
            </a:r>
            <a:endParaRPr lang="fr-FR" sz="1600" dirty="0" smtClean="0">
              <a:solidFill>
                <a:srgbClr val="5B1E2C"/>
              </a:solidFill>
            </a:endParaRPr>
          </a:p>
          <a:p>
            <a:pPr algn="just"/>
            <a:endParaRPr lang="fr-FR" sz="1600" dirty="0">
              <a:solidFill>
                <a:srgbClr val="5B1E2C"/>
              </a:solidFill>
            </a:endParaRPr>
          </a:p>
          <a:p>
            <a:pPr algn="just"/>
            <a:r>
              <a:rPr lang="fr-FR" sz="1600" b="1" dirty="0">
                <a:solidFill>
                  <a:srgbClr val="5B1E2C"/>
                </a:solidFill>
              </a:rPr>
              <a:t>Source: </a:t>
            </a:r>
            <a:r>
              <a:rPr lang="fr-FR" sz="1600" dirty="0">
                <a:solidFill>
                  <a:srgbClr val="5B1E2C"/>
                </a:solidFill>
              </a:rPr>
              <a:t>https://fr.pourelles.yahoo.com/photos/8-choses-%</a:t>
            </a:r>
            <a:r>
              <a:rPr lang="fr-FR" sz="1600" dirty="0" smtClean="0">
                <a:solidFill>
                  <a:srgbClr val="5B1E2C"/>
                </a:solidFill>
              </a:rPr>
              <a:t>C3%A9tranges-qui-se-retrouvent-dans-les-aliments-industriels-slideshow/dans-les-bonbons-des-s%C3%A9cr%C3%A9tions-de-glandes-anales-de-castor-photo-1374852534554.html </a:t>
            </a:r>
            <a:endParaRPr lang="fr-FR" sz="1600" dirty="0">
              <a:solidFill>
                <a:srgbClr val="5B1E2C"/>
              </a:solidFill>
            </a:endParaRP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41</a:t>
            </a:fld>
            <a:endParaRPr lang="en-US"/>
          </a:p>
        </p:txBody>
      </p:sp>
      <p:sp>
        <p:nvSpPr>
          <p:cNvPr id="7" name="Titre 1"/>
          <p:cNvSpPr>
            <a:spLocks noGrp="1"/>
          </p:cNvSpPr>
          <p:nvPr>
            <p:ph type="title"/>
          </p:nvPr>
        </p:nvSpPr>
        <p:spPr>
          <a:solidFill>
            <a:srgbClr val="F466AD"/>
          </a:solidFill>
          <a:ln w="19050">
            <a:solidFill>
              <a:srgbClr val="CC0099"/>
            </a:solidFill>
          </a:ln>
        </p:spPr>
        <p:style>
          <a:lnRef idx="1">
            <a:schemeClr val="dk1"/>
          </a:lnRef>
          <a:fillRef idx="2">
            <a:schemeClr val="dk1"/>
          </a:fillRef>
          <a:effectRef idx="1">
            <a:schemeClr val="dk1"/>
          </a:effectRef>
          <a:fontRef idx="minor">
            <a:schemeClr val="dk1"/>
          </a:fontRef>
        </p:style>
        <p:txBody>
          <a:bodyPr/>
          <a:lstStyle/>
          <a:p>
            <a:pPr algn="ctr"/>
            <a:r>
              <a:rPr lang="fr-FR" dirty="0" smtClean="0">
                <a:solidFill>
                  <a:schemeClr val="bg1"/>
                </a:solidFill>
              </a:rPr>
              <a:t>VII. TECHNOLOGIE</a:t>
            </a:r>
            <a:br>
              <a:rPr lang="fr-FR" dirty="0" smtClean="0">
                <a:solidFill>
                  <a:schemeClr val="bg1"/>
                </a:solidFill>
              </a:rPr>
            </a:br>
            <a:r>
              <a:rPr lang="fr-FR" sz="2800" b="0" i="1" dirty="0" smtClean="0">
                <a:solidFill>
                  <a:schemeClr val="bg1"/>
                </a:solidFill>
              </a:rPr>
              <a:t>INGREDIENT ATYPIQUE </a:t>
            </a:r>
            <a:endParaRPr lang="fr-FR" sz="2800" b="0" i="1" dirty="0">
              <a:solidFill>
                <a:schemeClr val="bg1"/>
              </a:solidFill>
            </a:endParaRP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2194" y="1628800"/>
            <a:ext cx="2232248"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7706" y="4077072"/>
            <a:ext cx="2181225"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Espace réservé du pied de page 6"/>
          <p:cNvSpPr txBox="1">
            <a:spLocks/>
          </p:cNvSpPr>
          <p:nvPr/>
        </p:nvSpPr>
        <p:spPr>
          <a:xfrm>
            <a:off x="1403648" y="6453336"/>
            <a:ext cx="6192688" cy="2410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Helvetica" pitchFamily="2" charset="0"/>
                <a:ea typeface="Helvetica" pitchFamily="2" charset="0"/>
                <a:cs typeface="Helvetica"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MASIAS Margot / STENGER Marine / FLAMBART Charlotte -  L3MV 2014</a:t>
            </a:r>
            <a:endParaRPr lang="en-US" dirty="0"/>
          </a:p>
        </p:txBody>
      </p:sp>
    </p:spTree>
    <p:extLst>
      <p:ext uri="{BB962C8B-B14F-4D97-AF65-F5344CB8AC3E}">
        <p14:creationId xmlns:p14="http://schemas.microsoft.com/office/powerpoint/2010/main" val="41543564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756150"/>
          </a:xfrm>
        </p:spPr>
        <p:txBody>
          <a:bodyPr>
            <a:noAutofit/>
          </a:bodyPr>
          <a:lstStyle/>
          <a:p>
            <a:pPr marL="0" indent="0" algn="just">
              <a:buNone/>
            </a:pPr>
            <a:r>
              <a:rPr lang="fr-FR" sz="1600" b="1" dirty="0" smtClean="0"/>
              <a:t>Idée novatrice : </a:t>
            </a:r>
            <a:r>
              <a:rPr lang="fr-FR" sz="1600" dirty="0" smtClean="0"/>
              <a:t>inventer grâce à un </a:t>
            </a:r>
            <a:r>
              <a:rPr lang="fr-FR" sz="1600" dirty="0" err="1" smtClean="0"/>
              <a:t>process</a:t>
            </a:r>
            <a:r>
              <a:rPr lang="fr-FR" sz="1600" dirty="0" smtClean="0"/>
              <a:t> une façon de prolonger le conditionnement alimentaire.</a:t>
            </a:r>
            <a:endParaRPr lang="fr-FR" sz="1600" b="1" dirty="0"/>
          </a:p>
          <a:p>
            <a:pPr marL="0" indent="0" algn="just">
              <a:buNone/>
            </a:pPr>
            <a:endParaRPr lang="fr-FR" sz="1600" b="1" dirty="0"/>
          </a:p>
          <a:p>
            <a:pPr marL="0" indent="0" algn="just">
              <a:buNone/>
            </a:pPr>
            <a:r>
              <a:rPr lang="fr-FR" sz="1600" b="1" dirty="0" smtClean="0"/>
              <a:t>Exemple : </a:t>
            </a:r>
            <a:r>
              <a:rPr lang="fr-FR" sz="1600" dirty="0" smtClean="0"/>
              <a:t>Le projet </a:t>
            </a:r>
            <a:r>
              <a:rPr lang="fr-FR" sz="1600" dirty="0" err="1" smtClean="0"/>
              <a:t>FlorPro</a:t>
            </a:r>
            <a:r>
              <a:rPr lang="fr-FR" sz="1600" dirty="0" smtClean="0"/>
              <a:t> inventé par une société belge vise à prolonger la durée de conservation des aliments de façon naturelle. Cette méthode est « basée </a:t>
            </a:r>
            <a:r>
              <a:rPr lang="fr-FR" sz="1600" dirty="0"/>
              <a:t>sur le développement sélectif de la flore protectrice des aliments, pour augmenter la durée de conservation, la sécurité et les propriétés gustatives des aliments</a:t>
            </a:r>
            <a:r>
              <a:rPr lang="fr-FR" sz="1600" dirty="0" smtClean="0"/>
              <a:t>. »</a:t>
            </a:r>
          </a:p>
          <a:p>
            <a:pPr marL="0" indent="0" algn="just">
              <a:buNone/>
            </a:pPr>
            <a:endParaRPr lang="fr-FR" sz="1600" b="1" dirty="0" smtClean="0"/>
          </a:p>
          <a:p>
            <a:pPr marL="0" indent="0" algn="just">
              <a:buNone/>
            </a:pPr>
            <a:endParaRPr lang="fr-FR" sz="1600" b="1" dirty="0"/>
          </a:p>
          <a:p>
            <a:pPr marL="0" indent="0" algn="just">
              <a:buNone/>
            </a:pPr>
            <a:endParaRPr lang="fr-FR" sz="1600" b="1" dirty="0" smtClean="0"/>
          </a:p>
          <a:p>
            <a:pPr marL="0" indent="0" algn="just">
              <a:buNone/>
            </a:pPr>
            <a:endParaRPr lang="fr-FR" sz="1600" b="1" dirty="0" smtClean="0"/>
          </a:p>
          <a:p>
            <a:pPr marL="0" indent="0" algn="just">
              <a:buNone/>
            </a:pPr>
            <a:endParaRPr lang="fr-FR" sz="1600" b="1" dirty="0"/>
          </a:p>
          <a:p>
            <a:pPr marL="0" indent="0" algn="just">
              <a:buNone/>
            </a:pPr>
            <a:endParaRPr lang="fr-FR" sz="1600" b="1" dirty="0" smtClean="0"/>
          </a:p>
          <a:p>
            <a:pPr marL="0" indent="0" algn="just">
              <a:buNone/>
            </a:pPr>
            <a:endParaRPr lang="fr-FR" sz="1600" b="1" dirty="0"/>
          </a:p>
          <a:p>
            <a:pPr marL="0" indent="0" algn="just">
              <a:buNone/>
            </a:pPr>
            <a:r>
              <a:rPr lang="fr-FR" sz="1600" b="1" dirty="0" smtClean="0"/>
              <a:t>Source </a:t>
            </a:r>
            <a:r>
              <a:rPr lang="fr-FR" sz="1600" b="1" dirty="0"/>
              <a:t>: </a:t>
            </a:r>
            <a:r>
              <a:rPr lang="fr-FR" sz="1600" dirty="0"/>
              <a:t>http://www.altran.com/fr/hub-presse/actualites/2014/altran-accompagne-cinq-innovations-technologiques-en-finale-du-prix-international-2013-de-sa-fondation.html#.U4h8B_k0G7I</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42</a:t>
            </a:fld>
            <a:endParaRPr lang="en-US"/>
          </a:p>
        </p:txBody>
      </p:sp>
      <p:sp>
        <p:nvSpPr>
          <p:cNvPr id="7" name="Titre 1"/>
          <p:cNvSpPr txBox="1">
            <a:spLocks noGrp="1"/>
          </p:cNvSpPr>
          <p:nvPr>
            <p:ph type="title"/>
          </p:nvPr>
        </p:nvSpPr>
        <p:spPr>
          <a:xfrm>
            <a:off x="485346" y="260648"/>
            <a:ext cx="8229600" cy="1143000"/>
          </a:xfrm>
          <a:prstGeom prst="rect">
            <a:avLst/>
          </a:prstGeom>
          <a:solidFill>
            <a:srgbClr val="F466AD"/>
          </a:solidFill>
          <a:ln w="19050">
            <a:solidFill>
              <a:srgbClr val="CC0099"/>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algn="ctr"/>
            <a:r>
              <a:rPr lang="fr-FR" dirty="0" smtClean="0">
                <a:solidFill>
                  <a:schemeClr val="bg1"/>
                </a:solidFill>
              </a:rPr>
              <a:t>VII</a:t>
            </a:r>
            <a:r>
              <a:rPr lang="fr-FR" dirty="0">
                <a:solidFill>
                  <a:schemeClr val="bg1"/>
                </a:solidFill>
              </a:rPr>
              <a:t>. TECHNOLOGIE</a:t>
            </a:r>
            <a:br>
              <a:rPr lang="fr-FR" dirty="0">
                <a:solidFill>
                  <a:schemeClr val="bg1"/>
                </a:solidFill>
              </a:rPr>
            </a:br>
            <a:r>
              <a:rPr lang="fr-FR" sz="2800" b="0" i="1" dirty="0" smtClean="0">
                <a:solidFill>
                  <a:schemeClr val="bg1"/>
                </a:solidFill>
              </a:rPr>
              <a:t>PROCESS &amp; TECHNOLOGIES</a:t>
            </a:r>
            <a:endParaRPr lang="fr-FR" sz="2800" b="0" i="1" dirty="0">
              <a:solidFill>
                <a:schemeClr val="bg1"/>
              </a:solidFill>
            </a:endParaRP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9172" y="3645023"/>
            <a:ext cx="2738972" cy="1757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7273775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466AD"/>
          </a:solidFill>
          <a:ln w="19050">
            <a:solidFill>
              <a:srgbClr val="CC0099"/>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algn="ctr"/>
            <a:r>
              <a:rPr lang="fr-FR" dirty="0">
                <a:solidFill>
                  <a:schemeClr val="bg1"/>
                </a:solidFill>
              </a:rPr>
              <a:t>VII. TECHNOLOGIE</a:t>
            </a:r>
            <a:br>
              <a:rPr lang="fr-FR" dirty="0">
                <a:solidFill>
                  <a:schemeClr val="bg1"/>
                </a:solidFill>
              </a:rPr>
            </a:br>
            <a:r>
              <a:rPr lang="fr-FR" sz="2800" b="0" i="1" dirty="0" smtClean="0">
                <a:solidFill>
                  <a:schemeClr val="bg1"/>
                </a:solidFill>
              </a:rPr>
              <a:t>ADDITIFS</a:t>
            </a:r>
            <a:endParaRPr lang="fr-FR" sz="2800" b="0" i="1" dirty="0">
              <a:solidFill>
                <a:schemeClr val="bg1"/>
              </a:solidFill>
            </a:endParaRPr>
          </a:p>
        </p:txBody>
      </p:sp>
      <p:sp>
        <p:nvSpPr>
          <p:cNvPr id="3" name="Espace réservé du contenu 2"/>
          <p:cNvSpPr>
            <a:spLocks noGrp="1"/>
          </p:cNvSpPr>
          <p:nvPr>
            <p:ph idx="1"/>
          </p:nvPr>
        </p:nvSpPr>
        <p:spPr>
          <a:xfrm>
            <a:off x="457200" y="1600200"/>
            <a:ext cx="4762872" cy="4781127"/>
          </a:xfrm>
        </p:spPr>
        <p:txBody>
          <a:bodyPr>
            <a:normAutofit/>
          </a:bodyPr>
          <a:lstStyle/>
          <a:p>
            <a:pPr algn="just"/>
            <a:r>
              <a:rPr lang="fr-FR" sz="1600" b="1" u="sng" dirty="0" smtClean="0"/>
              <a:t>Idée </a:t>
            </a:r>
            <a:r>
              <a:rPr lang="fr-FR" sz="1600" b="1" u="sng" dirty="0"/>
              <a:t>innovante </a:t>
            </a:r>
            <a:r>
              <a:rPr lang="fr-FR" sz="1600" dirty="0"/>
              <a:t>: </a:t>
            </a:r>
            <a:r>
              <a:rPr lang="fr-FR" sz="1600" dirty="0" smtClean="0"/>
              <a:t> Un extincteur </a:t>
            </a:r>
            <a:r>
              <a:rPr lang="fr-FR" sz="1600" dirty="0"/>
              <a:t>avec un additif biodégradable et biodégradant. </a:t>
            </a:r>
          </a:p>
          <a:p>
            <a:pPr algn="just"/>
            <a:endParaRPr lang="fr-FR" sz="1600" b="1" u="sng" dirty="0" smtClean="0"/>
          </a:p>
          <a:p>
            <a:pPr algn="just"/>
            <a:r>
              <a:rPr lang="fr-FR" sz="1600" b="1" u="sng" dirty="0"/>
              <a:t>Exemple </a:t>
            </a:r>
            <a:r>
              <a:rPr lang="fr-FR" sz="1600" b="1" u="sng" dirty="0" smtClean="0"/>
              <a:t>:</a:t>
            </a:r>
            <a:r>
              <a:rPr lang="fr-FR" sz="1600" b="1" dirty="0" smtClean="0"/>
              <a:t> </a:t>
            </a:r>
            <a:r>
              <a:rPr lang="fr-FR" sz="1600" dirty="0" smtClean="0"/>
              <a:t>L'association </a:t>
            </a:r>
            <a:r>
              <a:rPr lang="fr-FR" sz="1600" dirty="0"/>
              <a:t>d'EUROFEU et BIOVERSAL ont permis de développer un extincteur avec un additif biodégradable et biodégradant. </a:t>
            </a:r>
            <a:r>
              <a:rPr lang="fr-FR" sz="1600" dirty="0" smtClean="0"/>
              <a:t>L’objectif est de ne </a:t>
            </a:r>
            <a:r>
              <a:rPr lang="fr-FR" sz="1600" dirty="0"/>
              <a:t>pas dégrader la nature et protéger l'utilisateur des risques toxiques avec autant de performances extinctrices. L'utilisation d'un additif 100% végétale n'existe pas sur nos marchés actuels. Ses performances extinctrices restent excellentes voir meilleures sur certains feux gras. (exemple : huile de friteuse</a:t>
            </a:r>
            <a:r>
              <a:rPr lang="fr-FR" sz="1600" dirty="0" smtClean="0"/>
              <a:t>)</a:t>
            </a:r>
            <a:endParaRPr lang="fr-FR" sz="1600" b="1" u="sng" dirty="0"/>
          </a:p>
          <a:p>
            <a:endParaRPr lang="fr-FR" sz="1600" b="1" u="sng" dirty="0" smtClean="0"/>
          </a:p>
          <a:p>
            <a:r>
              <a:rPr lang="fr-FR" sz="1600" b="1" u="sng" dirty="0" smtClean="0"/>
              <a:t>Source </a:t>
            </a:r>
            <a:r>
              <a:rPr lang="fr-FR" sz="1600" dirty="0" smtClean="0"/>
              <a:t>: http</a:t>
            </a:r>
            <a:r>
              <a:rPr lang="fr-FR" sz="1600" dirty="0"/>
              <a:t>://www.preventica.com/doc-eurofeu-services-extincteur.php </a:t>
            </a:r>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43</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228184" y="1628800"/>
            <a:ext cx="148226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128" y="4819636"/>
            <a:ext cx="2284413"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8545379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a:solidFill>
            <a:srgbClr val="F466AD"/>
          </a:solidFill>
          <a:ln w="19050">
            <a:solidFill>
              <a:srgbClr val="CC0099"/>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algn="ctr"/>
            <a:r>
              <a:rPr lang="fr-FR" dirty="0">
                <a:solidFill>
                  <a:schemeClr val="bg1"/>
                </a:solidFill>
              </a:rPr>
              <a:t>VII. </a:t>
            </a:r>
            <a:r>
              <a:rPr lang="fr-FR" dirty="0" smtClean="0">
                <a:solidFill>
                  <a:schemeClr val="bg1"/>
                </a:solidFill>
              </a:rPr>
              <a:t>TECHNOLOGIE</a:t>
            </a:r>
            <a:br>
              <a:rPr lang="fr-FR" dirty="0" smtClean="0">
                <a:solidFill>
                  <a:schemeClr val="bg1"/>
                </a:solidFill>
              </a:rPr>
            </a:br>
            <a:r>
              <a:rPr lang="fr-FR" sz="2800" b="0" i="1" dirty="0" smtClean="0">
                <a:solidFill>
                  <a:schemeClr val="bg1"/>
                </a:solidFill>
              </a:rPr>
              <a:t>ENJEUX TECHNOLOGIQUES </a:t>
            </a:r>
            <a:endParaRPr lang="fr-FR" b="0" i="1" dirty="0">
              <a:solidFill>
                <a:schemeClr val="bg1"/>
              </a:solidFill>
            </a:endParaRPr>
          </a:p>
        </p:txBody>
      </p:sp>
      <p:sp>
        <p:nvSpPr>
          <p:cNvPr id="3" name="Espace réservé du contenu 2"/>
          <p:cNvSpPr>
            <a:spLocks noGrp="1"/>
          </p:cNvSpPr>
          <p:nvPr>
            <p:ph idx="1"/>
          </p:nvPr>
        </p:nvSpPr>
        <p:spPr>
          <a:xfrm>
            <a:off x="457200" y="1600201"/>
            <a:ext cx="8291264" cy="2476872"/>
          </a:xfrm>
        </p:spPr>
        <p:txBody>
          <a:bodyPr>
            <a:noAutofit/>
          </a:bodyPr>
          <a:lstStyle/>
          <a:p>
            <a:pPr algn="just"/>
            <a:r>
              <a:rPr lang="fr-FR" sz="1400" b="1" u="sng" dirty="0" smtClean="0"/>
              <a:t>Idée </a:t>
            </a:r>
            <a:r>
              <a:rPr lang="fr-FR" sz="1400" b="1" u="sng" dirty="0"/>
              <a:t>innovante </a:t>
            </a:r>
            <a:r>
              <a:rPr lang="fr-FR" sz="1400" dirty="0" smtClean="0"/>
              <a:t>:</a:t>
            </a:r>
            <a:r>
              <a:rPr lang="fr-FR" sz="1400" dirty="0"/>
              <a:t> </a:t>
            </a:r>
            <a:r>
              <a:rPr lang="fr-FR" sz="1400" dirty="0" smtClean="0"/>
              <a:t>Des </a:t>
            </a:r>
            <a:r>
              <a:rPr lang="fr-FR" sz="1400" dirty="0"/>
              <a:t>lunettes de relaxation </a:t>
            </a:r>
            <a:r>
              <a:rPr lang="fr-FR" sz="1400" dirty="0" smtClean="0"/>
              <a:t>révolutionnaires</a:t>
            </a:r>
          </a:p>
          <a:p>
            <a:pPr marL="0" indent="0" algn="just">
              <a:buNone/>
            </a:pPr>
            <a:endParaRPr lang="fr-FR" sz="1400" dirty="0" smtClean="0"/>
          </a:p>
          <a:p>
            <a:pPr algn="just"/>
            <a:r>
              <a:rPr lang="fr-FR" sz="1400" b="1" u="sng" dirty="0"/>
              <a:t>Exemple</a:t>
            </a:r>
            <a:r>
              <a:rPr lang="fr-FR" sz="1400" dirty="0"/>
              <a:t> : Les lunettes </a:t>
            </a:r>
            <a:r>
              <a:rPr lang="fr-FR" sz="1400" dirty="0" err="1"/>
              <a:t>Psio</a:t>
            </a:r>
            <a:r>
              <a:rPr lang="fr-FR" sz="1400" dirty="0"/>
              <a:t> sont une véritable révolution technologique dans la lutte contre le stress. Composées de petits écouteurs et d’un générateur de lumières aux couleurs apaisantes, ces fantastiques lunettes de relaxation dotées d’un stimulateur visuel vous feront découvrir les bienfaits de la chromothérapie audio et vous permettront de retrouver une attitude zen au quotidien. Les lunettes de relaxation </a:t>
            </a:r>
            <a:r>
              <a:rPr lang="fr-FR" sz="1400" dirty="0" err="1"/>
              <a:t>Psio</a:t>
            </a:r>
            <a:r>
              <a:rPr lang="fr-FR" sz="1400" dirty="0"/>
              <a:t> sont un moyen efficace, écologique et naturel de combattre durablement le stress et ses effets dévastateurs : en quelques minutes seulement, ces lunettes vous procureront un sentiment de détente grâce aux effets combinés du stimulateur visuel et de la chromothérapie audio</a:t>
            </a:r>
            <a:r>
              <a:rPr lang="fr-FR" sz="1400" dirty="0" smtClean="0"/>
              <a:t>.</a:t>
            </a:r>
          </a:p>
          <a:p>
            <a:pPr marL="0" indent="0" algn="just">
              <a:buNone/>
            </a:pPr>
            <a:endParaRPr lang="fr-FR" sz="1400" dirty="0" smtClean="0"/>
          </a:p>
          <a:p>
            <a:pPr algn="just"/>
            <a:r>
              <a:rPr lang="fr-FR" sz="1400" b="1" u="sng" dirty="0"/>
              <a:t>Source</a:t>
            </a:r>
            <a:r>
              <a:rPr lang="fr-FR" sz="1400" dirty="0"/>
              <a:t> </a:t>
            </a:r>
            <a:r>
              <a:rPr lang="fr-FR" sz="1400" dirty="0" smtClean="0"/>
              <a:t>: http</a:t>
            </a:r>
            <a:r>
              <a:rPr lang="fr-FR" sz="1400" dirty="0"/>
              <a:t>://www.etre-bien.eu/lunettes-psio-lunettes-de-relaxation/#</a:t>
            </a:r>
            <a:r>
              <a:rPr lang="fr-FR" sz="1400" dirty="0" smtClean="0"/>
              <a:t>sthash.FwkjU1XD.dpuf </a:t>
            </a:r>
            <a:endParaRPr lang="fr-FR" sz="14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44</a:t>
            </a:fld>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4565365"/>
            <a:ext cx="3908745" cy="1497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8" y="4532803"/>
            <a:ext cx="1478089" cy="1562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6122247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fr-FR" dirty="0">
                <a:solidFill>
                  <a:schemeClr val="bg1"/>
                </a:solidFill>
              </a:rPr>
              <a:t>I. COMMERCIAL</a:t>
            </a:r>
            <a:br>
              <a:rPr lang="fr-FR" dirty="0">
                <a:solidFill>
                  <a:schemeClr val="bg1"/>
                </a:solidFill>
              </a:rPr>
            </a:br>
            <a:r>
              <a:rPr lang="fr-FR" sz="2800" b="0" i="1" dirty="0" smtClean="0">
                <a:solidFill>
                  <a:schemeClr val="bg1"/>
                </a:solidFill>
              </a:rPr>
              <a:t>COMMUNICATION</a:t>
            </a:r>
            <a:endParaRPr lang="fr-FR" b="0" i="1" dirty="0">
              <a:solidFill>
                <a:schemeClr val="bg1"/>
              </a:solidFill>
            </a:endParaRPr>
          </a:p>
        </p:txBody>
      </p:sp>
      <p:sp>
        <p:nvSpPr>
          <p:cNvPr id="3" name="Espace réservé du contenu 2"/>
          <p:cNvSpPr>
            <a:spLocks noGrp="1"/>
          </p:cNvSpPr>
          <p:nvPr>
            <p:ph idx="1"/>
          </p:nvPr>
        </p:nvSpPr>
        <p:spPr>
          <a:xfrm>
            <a:off x="457200" y="1600200"/>
            <a:ext cx="4402832" cy="4493096"/>
          </a:xfrm>
        </p:spPr>
        <p:txBody>
          <a:bodyPr>
            <a:normAutofit/>
          </a:bodyPr>
          <a:lstStyle/>
          <a:p>
            <a:pPr algn="just"/>
            <a:r>
              <a:rPr lang="fr-FR" sz="1600" b="1" dirty="0" smtClean="0"/>
              <a:t>Idée novatrice:</a:t>
            </a:r>
            <a:r>
              <a:rPr lang="fr-FR" sz="1600" b="1" dirty="0"/>
              <a:t> </a:t>
            </a:r>
            <a:r>
              <a:rPr lang="fr-FR" sz="1600" dirty="0"/>
              <a:t>: </a:t>
            </a:r>
            <a:r>
              <a:rPr lang="fr-FR" sz="1600" dirty="0" smtClean="0"/>
              <a:t>Une communication décalée passant </a:t>
            </a:r>
            <a:r>
              <a:rPr lang="fr-FR" sz="1600" dirty="0"/>
              <a:t>du virtuel au réel</a:t>
            </a:r>
          </a:p>
          <a:p>
            <a:pPr algn="just"/>
            <a:endParaRPr lang="fr-FR" sz="1600" dirty="0"/>
          </a:p>
          <a:p>
            <a:pPr algn="just"/>
            <a:r>
              <a:rPr lang="fr-FR" sz="1600" b="1" dirty="0" smtClean="0"/>
              <a:t>Exemple</a:t>
            </a:r>
            <a:r>
              <a:rPr lang="fr-FR" sz="1600" dirty="0" smtClean="0"/>
              <a:t> : </a:t>
            </a:r>
            <a:r>
              <a:rPr lang="fr-FR" sz="1600" dirty="0"/>
              <a:t>Pour </a:t>
            </a:r>
            <a:r>
              <a:rPr lang="fr-FR" sz="1600" dirty="0" smtClean="0"/>
              <a:t>ses </a:t>
            </a:r>
            <a:r>
              <a:rPr lang="fr-FR" sz="1600" dirty="0"/>
              <a:t>150 </a:t>
            </a:r>
            <a:r>
              <a:rPr lang="fr-FR" sz="1600" dirty="0" smtClean="0"/>
              <a:t>ans, la </a:t>
            </a:r>
            <a:r>
              <a:rPr lang="fr-FR" sz="1600" dirty="0"/>
              <a:t>marque Perrier souhaite innover dans une communication interactive. </a:t>
            </a:r>
            <a:r>
              <a:rPr lang="fr-FR" sz="1600" dirty="0" smtClean="0"/>
              <a:t>Le consommateur joue à </a:t>
            </a:r>
            <a:r>
              <a:rPr lang="fr-FR" sz="1600" dirty="0"/>
              <a:t>un jeu permettant de gagner des places pour une soirée </a:t>
            </a:r>
            <a:r>
              <a:rPr lang="fr-FR" sz="1600" dirty="0" smtClean="0"/>
              <a:t>VIP afin de passer </a:t>
            </a:r>
            <a:r>
              <a:rPr lang="fr-FR" sz="1600" dirty="0"/>
              <a:t>du virtuel au réel. La marque utilise les </a:t>
            </a:r>
            <a:r>
              <a:rPr lang="fr-FR" sz="1600" dirty="0" smtClean="0"/>
              <a:t>réseaux </a:t>
            </a:r>
            <a:r>
              <a:rPr lang="fr-FR" sz="1600" dirty="0"/>
              <a:t>sociaux, les applications mobiles et </a:t>
            </a:r>
            <a:r>
              <a:rPr lang="fr-FR" sz="1600" dirty="0" err="1"/>
              <a:t>I</a:t>
            </a:r>
            <a:r>
              <a:rPr lang="fr-FR" sz="1600" dirty="0" err="1" smtClean="0"/>
              <a:t>pad</a:t>
            </a:r>
            <a:r>
              <a:rPr lang="fr-FR" sz="1600" dirty="0" smtClean="0"/>
              <a:t> </a:t>
            </a:r>
            <a:r>
              <a:rPr lang="fr-FR" sz="1600" dirty="0"/>
              <a:t>ainsi que son site </a:t>
            </a:r>
            <a:r>
              <a:rPr lang="fr-FR" sz="1600" dirty="0" smtClean="0"/>
              <a:t>internet</a:t>
            </a:r>
          </a:p>
          <a:p>
            <a:pPr algn="just"/>
            <a:endParaRPr lang="fr-FR" sz="1600" dirty="0"/>
          </a:p>
          <a:p>
            <a:pPr algn="just"/>
            <a:r>
              <a:rPr lang="fr-FR" sz="1600" b="1" dirty="0" smtClean="0"/>
              <a:t>Source </a:t>
            </a:r>
            <a:r>
              <a:rPr lang="fr-FR" sz="1600" dirty="0" smtClean="0"/>
              <a:t>: http</a:t>
            </a:r>
            <a:r>
              <a:rPr lang="fr-FR" sz="1600" dirty="0"/>
              <a:t>://www.iscom-digital.fr/perrier-secret-place-une-communication-digitale-petillante/</a:t>
            </a:r>
          </a:p>
          <a:p>
            <a:pPr algn="just"/>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5</a:t>
            </a:fld>
            <a:endParaRPr lang="en-US"/>
          </a:p>
        </p:txBody>
      </p:sp>
      <p:pic>
        <p:nvPicPr>
          <p:cNvPr id="3074" name="Picture 2" descr="perrier-secret-pla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63515" y="2132856"/>
            <a:ext cx="3308473" cy="1863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www.iscom-digital.fr/wp-content/uploads/2013/04/perrier-secret-300x11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92080" y="4335724"/>
            <a:ext cx="3308473"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36369846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546848" cy="4637112"/>
          </a:xfrm>
        </p:spPr>
        <p:txBody>
          <a:bodyPr>
            <a:normAutofit lnSpcReduction="10000"/>
          </a:bodyPr>
          <a:lstStyle/>
          <a:p>
            <a:pPr algn="just"/>
            <a:r>
              <a:rPr lang="fr-FR" sz="1600" b="1" dirty="0" smtClean="0"/>
              <a:t>Idée</a:t>
            </a:r>
            <a:r>
              <a:rPr lang="fr-FR" sz="1600" b="1" dirty="0"/>
              <a:t> </a:t>
            </a:r>
            <a:r>
              <a:rPr lang="fr-FR" sz="1600" b="1" dirty="0" smtClean="0"/>
              <a:t>novatrice </a:t>
            </a:r>
            <a:r>
              <a:rPr lang="fr-FR" sz="1600" dirty="0" smtClean="0"/>
              <a:t>: Achat d’une carte pour avoir accès au libre service dans un bar</a:t>
            </a:r>
          </a:p>
          <a:p>
            <a:pPr algn="just"/>
            <a:endParaRPr lang="fr-FR" sz="1600" dirty="0"/>
          </a:p>
          <a:p>
            <a:pPr algn="just"/>
            <a:r>
              <a:rPr lang="fr-FR" sz="1600" b="1" dirty="0" smtClean="0"/>
              <a:t>Exemple : </a:t>
            </a:r>
            <a:r>
              <a:rPr lang="fr-FR" sz="1600" dirty="0" smtClean="0"/>
              <a:t>Au </a:t>
            </a:r>
            <a:r>
              <a:rPr lang="fr-FR" sz="1600" dirty="0"/>
              <a:t>Fût et à mesure a réussi à complètement réinventer le modèle classique du bar avec son concept de self-service, importé d'Espagne. Le client achète une carte magnétique lui permettant de se servir seul, au gré de ses envies, grâce à une pompe à bière. D'autres boissons (alcools, soft drinks, cocktails...) sont également disponibles à la carte, dans une ambiance décontractée et un décor en contemporain en bois et </a:t>
            </a:r>
            <a:r>
              <a:rPr lang="fr-FR" sz="1600" dirty="0" smtClean="0"/>
              <a:t>zinc. En </a:t>
            </a:r>
            <a:r>
              <a:rPr lang="fr-FR" sz="1600" dirty="0"/>
              <a:t>plus de la convivialité, ce système génère très peu de pertes et nécessite peu de </a:t>
            </a:r>
            <a:r>
              <a:rPr lang="fr-FR" sz="1600" dirty="0" smtClean="0"/>
              <a:t>personnel. Il </a:t>
            </a:r>
            <a:r>
              <a:rPr lang="fr-FR" sz="1600" dirty="0"/>
              <a:t>vise une clientèle de jeunes </a:t>
            </a:r>
            <a:r>
              <a:rPr lang="fr-FR" sz="1600" dirty="0" smtClean="0"/>
              <a:t>actifs</a:t>
            </a:r>
          </a:p>
          <a:p>
            <a:pPr marL="0" indent="0" algn="just">
              <a:buNone/>
            </a:pPr>
            <a:endParaRPr lang="fr-FR" sz="1600" dirty="0" smtClean="0"/>
          </a:p>
          <a:p>
            <a:pPr algn="just"/>
            <a:r>
              <a:rPr lang="fr-FR" sz="1600" b="1" dirty="0" smtClean="0"/>
              <a:t>Source</a:t>
            </a:r>
            <a:r>
              <a:rPr lang="fr-FR" sz="1600" dirty="0" smtClean="0"/>
              <a:t>: </a:t>
            </a:r>
            <a:r>
              <a:rPr lang="fr-FR" sz="1600" dirty="0"/>
              <a:t> http://www.aufutetamesure.fr/</a:t>
            </a:r>
          </a:p>
          <a:p>
            <a:pPr algn="just"/>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6</a:t>
            </a:fld>
            <a:endParaRPr lang="en-US"/>
          </a:p>
        </p:txBody>
      </p:sp>
      <p:sp>
        <p:nvSpPr>
          <p:cNvPr id="7" name="Titr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fr-FR" dirty="0">
                <a:solidFill>
                  <a:schemeClr val="bg1"/>
                </a:solidFill>
              </a:rPr>
              <a:t>I. COMMERCIAL</a:t>
            </a:r>
            <a:br>
              <a:rPr lang="fr-FR" dirty="0">
                <a:solidFill>
                  <a:schemeClr val="bg1"/>
                </a:solidFill>
              </a:rPr>
            </a:br>
            <a:r>
              <a:rPr lang="fr-FR" sz="2800" b="0" i="1" dirty="0" smtClean="0">
                <a:solidFill>
                  <a:schemeClr val="bg1"/>
                </a:solidFill>
              </a:rPr>
              <a:t>SITUATION D’ACHAT</a:t>
            </a:r>
            <a:endParaRPr lang="fr-FR" b="0" i="1" dirty="0">
              <a:solidFill>
                <a:schemeClr val="bg1"/>
              </a:solidFill>
            </a:endParaRPr>
          </a:p>
        </p:txBody>
      </p:sp>
      <p:sp>
        <p:nvSpPr>
          <p:cNvPr id="8" name="AutoShape 2" descr="data:image/jpeg;base64,/9j/4AAQSkZJRgABAQAAAQABAAD/2wCEAAkGBxQTEhUUExQUFBUXFBQXFRcYFxUXFxQVFRQXGBQVFxQYHCggGBwlHBcVITEhJSkrLi4uFx8zODMsNygtLisBCgoKDg0OGxAQGywkHyQsLCwsLCwsLCwsLCwsLCwsLCwsLCwsLCwsLCwsLCwsLCwsLCwsLCwsLCwsLCwsLCwsLP/AABEIALcBEwMBEQACEQEDEQH/xAAcAAACAwEBAQEAAAAAAAAAAAADBAECBQYABwj/xABJEAACAQIDBAcEBwUECAcAAAABAhEAAwQSIQUxQVEGEyJhcYGRMqGx0SNCUnKCksEHFGLh8EOissIWM1Njg5Oj0hUkRFRzs/H/xAAaAQADAQEBAQAAAAAAAAAAAAABAgMABAUG/8QANBEAAgIBAgMECQQDAQEBAAAAAAECEQMhMQQSQVFhcZEFEyIygaGx0fAUQsHhM1LxI5IV/9oADAMBAAIRAxEAPwDFwmygsZjmJk3DqC5G5e5RwXu8a8SeVvb4d3994BPpJgxC3F3eyY5a5fg1dXBz3i/z80MjHVa7xgqpQYYunZkooErIJOUEx7Jmd8xwNQp7HtuatOmStqI4g8Rr61GSZ34JxlJJHryb6ESudU2jyCUeBEKDw4N4V0Reh5GeD5oy7/4PWbs3dQpkqJ10iAMvkOPCaMXqLmheLTsAYu2MwAEdhZ7yNCfd6zWkHAuZahrVw5CoiDB3DWJjXePaPrUZPod+OCrmS1JwqfSLP2hTY37SJcUk8Mu2h3pDaHUN3EfGutnzqOQUxRAFt4txudh5mhyoPMzV2bfuPvYwI5aHWfhSSSRSLbNvDbMZ4AndAqEs3KXjh5gmI2RcQ6k5dDl8N2v8qEeJTNLhWhK4p4/1rNW57JerpgylKOkLXlpWMjOxy6H8J9CR/mq2LYhm3Rn1QkerGJArBokLQsKiaGyU+kHj+hrRZpqkdNbWlZoovloDHgKwKJy0QHstEB7JWAR1VazUX6mhY3KdNaS+39mlsf7xszTP2E0/v14zWNdW/D7v7C0ExmyXe0ytczEJoqqqqSs5R9Zt8fW402PMoNNR69bvXyXyCccgr2DBlFAJlYrDkZoJ1OoAPBhBzVzvQ9rF7cYt9iL4cagQSDpFJFtrkOyUIxfrVuvmiMcsOd5XhqN0VLE/ZVnZxcZc7cev2LYe1KntAyjjLxBif0rqieRxCfKrW0kK4S2c4McAR+EgnhroDWiDLaT/ADcvjLGVzzYsfAZmA+E0J6MfhFzQTJsYdijkKxiOB51Bv2kenjUY4pvr/Z7Dj6RMwj2fIg6fD31eFJ0eXxKeSFpbWb+KwwuIUbcd8V0nhGRf2DZVSQCY5k/pQdhVdgocLbP9mv8Ae/7qXmY3KjR2fYkjSo5J0i+OFs7TZVtVIMV5eSTZ6MIpBdrOp1pcdjT2Ob2jhV3jjXbjmzlyQW5k3LcV1J2c7VCl63WZkZe0bZAnuP8AiWqYnuSzJ6MzIqpA8FrGoIopWUjQZMvMUjsrFx7Te6JbIfE38lrLuJlmCLoNe0dOI9RSTyeqjcupWHD+vTcX7tdvXTpZ3A6F3R7V/Bp97EIPgDXPLjYflfcvH0fle0ZPwjL7EN0WA1bG4AeF4t8EqT9IxTpRk/gU/wDy83WE/wD5+7M+9gbCHXGWPwh2/SrQ4py/YxX6Na96VfD+wDNgxvxk+Fi6auskn0+Zzy4XHH9/y/socVgR/wCounwsMPiaomznlCC2ZR9qYEfWxTeCWx/iamJNIGdv4MbreKPibI+Bo0gFP9I8L/sL351ocsQWxRLl0f2t387/ADo+qh/qvJCWFGJxA3Xrv52+dB4ce3KvI1gGW59pvWnoNkvbuCDnOonh8qWg2D6279s+i/KtSDZdMZeXUNMdy/Ks4JoKk09Cb228TcILoUEaFk0OWBvKip48UVsUnlm9yoxtzmv5RVeVE+eT6kDHXAdycvZHHhSukVXPLdsl8a06paPiv86FJ9BuacNFJ+YWxtlkBAsIxbTsodNZ1g91TliTaexSPF5kmrbKNtlzEqPVtPfVOREXmybWSdut9hff86YkVu7YJEFBB5E1gCL7VRTHUk/8Qj/LS8pRTC2ukWX2bKjxdj+lJLEnuPHM1sMjphd4W7Y83P8AmFTfDQKLiZg26WXzvWyfFXPxet+ngtkb9RPqCfpNePC1/wAsH4k06xRQHmkwf+kV/gyjwt2/+2tyIHrpEr0hxP8AtSPBbY+C0Hig+hWPE5VsymL2lcvAC87XADIDbgd0xU1jUNY6FXmllpZHYXCJaG+2h8QDUcjydJM9ThVw696EX4o1bT2R/Y2vyL8q5JLL/s/Nnsw/R9MUfJDdvFWxut2x+FflUnjm+r8yylw3SC8iW2gOAA8hQWFlFnxR2SAXMfVFhG/WxWwu+OqixE5+kmKXsWTVY4jzOI9IOXUSuXJrpjE8PPncgJNXSOCUrKUyItlWphShrCns0UTHZJh6ckhlMLStjJAsXayjSgnY1FbYzW1Mcx6EiiASuW6Jg+z7ALCdw/qKnlk0tCmKKb1NraqWnSIgjcYE91cOPnjKztycslRyV23Biu+7OOqAud3iK1DN6F4rAOg2IyW0ObUnfu9K4eIUpS0OzA1FamHtSwoc5dx3fKunFJuOpy5YpS0M8rVSdFmGg8KxqEsUO0PD9awAeQRvJ+FBsZINbw0idaVsZIv+7DnQ5huUE1mjYKPdXWsFEBawUXWlZSLD2mqbidWPI0F66ONTcDqXEUFF80vIVXEs8b1DkD+oZU3aPIB8QyhuU6iRlnYMtTqJzTyWUJqiRzykRTEWz0URWQVoikZaICClYB2myGz2rbc0WfGNaoyfU0FpGMgWNtytBBE8GPoyOTH0IH86LAL3VomJR4pXqOtCly+aHKhuZid4TRQLE71EIUb6zMgjXdKk46jqQvdaaKVAeoA0wp7lRMKYsajwoGoEopQjOHPfHr+lBjIM2smZpRxZ6KFF7t2BPeP1+VOlYrdAf3nupuUHP3DSnSkZRF1alodMYtuTMCe6BStFVJ9C1rhK7p48tYPdQaGjIo78vn763KZzKlq1A5yhejQlgmv6f13/ACp1ESUktwf71403KTckeGL8aNCtjNtpE1qFstFYB6KICIoGOj6I4mbCryZl9+b4GqCNG+zRQZgF65I0ilCKYEkZwRyPpNEwC61YwLNWCL3HrBBs9YwvfFAJINYxDGgMCY0DA2NYxE0TC+K3igzAQaARrCBDOcsDKwREAHNmJG8x2d3fStjKg1y0UZlbePlIPhEHzpbtJj1TafQWemFFL9skeY/X508XROSsX6k/1NPYvKModKRlEXDUBg+HtsxhQW0JMchx76V0PG3sXSeE0raW5SEZS90qaIjINEFlH3VjWLPu8/gP51RbE5bg4rWLRBFE1GjZHZHgKDERegEtFEBWKxhvohiYDr3g+uh+AqgjOqN0RSsBVm030Aiq3YbxEf16UTC7vQCCZqxgF1qwQQasEYfZ/wBGXd8jdWLlu2Y+ltswCsIblJAiYBNI5J7FFClr2CCtTCni1AwM3KxgTXawQTXxWMAvXpIjWsbwCWsJdb2bbn8Jj1NTeXGt5LzKx4fK9ovyY3b2ZdGrIygbyQdNJ4T8qT12OTpNDvh8sVbi/I1tuorPbNshv/K4UPGsXEsIjqTxIy699PNq9CcIyrVGLcQ0EwuLQJhTJitATTCEUQFloDoJZuESBvIA94PxAoOnuUg5RdxepqbawrW7on69q1d8rqBhPfrSqNRS7kUyZObJKS6t/Uz5okz1YU9FEFlWsg0QMr+7jvoi2e/dAef9eNYFjAWsKeisYk1jEVrMJbIv5XPeD86oKb9rH0GAOmNpQnnxGoPfWMUvYvumsEDaxCH2i6fgn4NUpvIvdjfxOjHHC/elXw/sdtYa0/s3C0b9QI8RGlcsuIzR3jR2w4XBLaV+RW5ZtoJOU8NXjWJjSgsmaW1+QzxcNDdrzCbSZMuHLyCcFhspE6r1ZQ8CN4cVTkzQlLl2bb8znjLBKKeS7pLQyb3V/UZz4gfH+VXg8n7kiORYf2N/EWZqpZGgD0AgHFYYaweKRYkCeZRG+IJqWTHKWz+bR0YssYdPkmbeC6TZd3U+aZa4cnAKW9+dnfj9JOPZ5UdBZ6XQgJuWlJnQEHiRzBril6O9qkmztjx8HG5NL4mfi+mqmRnzeCD/ADCrQ9GSWy+f2FfpPh11vwX3MfF9LZ9lXPiQvuWuqHo6t2vqc2T0zCqhF/T6WZF7Hm4ZIiO+a7Y4lBUjyZ5nkdsCXp6J2EwiZmUGcpYAkcMxCzO7jW0ujcsnFyStIZt7HvMdEgc2IGnCRM1CXFYo9T08XoXjcj9yvFpf38hkdH7o3x5SffUv1uN7HU/QHEw3p+Fv7FhswrBKtmDTyEcN450VxMW9GLP0ZkjHWL/Pgau17f7w6MoeFw+GtAkLqbVlVY7+YNHJxUU0g8P6IyZIXrdvaq+qMq5su4oJKmBrw4eBox4jHJ0mRzejOIwq8kaXivuJlaueY2isUwjZ6sKTRASDRATNYBINExeKBkey0AmJaaCDVBR61fpQ0O2noBD56wAk0QA2NYwrbtMznKrN91S3wFCU4w950NDHKfupvwVml/4SWQnMdWQxkYRlVwZLRr2h6VB8XD3f5OpcBlS5qfkzo9pYL94t4JLdm/cazZ6lyLTqjIrkqTcVW5t+anycQnT20QkMD1T7Ra10FxDnSy9sSfbe2YHDiG93CuWXGRijojwjYS/+zjExKtbJ5EsvoYg1zP0vii6kn8NSj9Hy/bJGDtDonjbU5sPcI5oBcH9yT7q6cfH8PPaa+On1IS4XLHp5anP3wwJVgVI3gggjyOtdkWmrRBprRm7sXZ9l7QZ7NxiWgsH08lBB8q5cssinUZpLwLQjFxtxt+JkbWs5GZQhRc2gb2tOOuo8K6cdtau2QyJrpRnos6DeaqyaNLD7CvOhuBQEEyxIAERPfxGvfUpZox7S8eHlPZoNsXZVi4SL182o3QuYMZ3K0xu1k0mbJmX+OKfi6GxY8L/yN33C20LdpLkWWuMsb3UKZ7gOFHE8soXkST7gZY4ozrG213lsDfVbgZ1lRMga8DG/voZISlFqL1Gw5IwmpNaHQ4XaqZs6OqhSC3WKxVQTAKgAjMDqO8TwrmxYZwlclZ6Gfjnkx8kZtdtjxyN2rF5Li7ionMm7KDoJnta6DQayYqSwqbcWnF9L2fgzrj6YzY9W1Jd3TxVhbZfhB0neRp765JQinTPVx+lp0m434M0L+HFvW7cVRx3aeZ0pIw5nUVYMnpmSVpJLv/EY2M2/hkPZZrh7hp6mBXXj4LI91XieVn9NyenO34afYx8X0gLghUCggiSZMHTuiuzHwai7bPJy8fKaaS3MxXrqo47LTQMemsY9mogJz1gFTcogog3hWNQ5g8O9zVVMczoPLnUMmeENG9TrwcFly6xWnaMHA3BwHrU1xUGWfo/KtHXmcvXceaFRqUYfsXNKUJZ8TFY1E28WdJgCs2ZJGgcFcNs3VylVEtrBC5suaOIzQNOdKpPqhvVrow2y+kN+zAW5I4K4zD13+hrhz8Finq4/FHo4OPyxVKXwZ1WB6c2zAxOHnhmtwT6NBHkxrzZ+jGv8c/g/z+Dsjxz3a8ju9hdJcFdAW3eQNlVQtwsrQogAC5GbTlNI4cRjVyX58Ccpxk/n5nRIh/8AzdXE5SZm0GW2vH1ocqJuUuhJspwj1oOMQKcxLGYG1cGV0t3BydVYe8EUqbg7g6ZTVr2jBxPQTBuQy2OqYAgG2WSJBHsqcvHlXXDj+Jj1vx1/sm8WLr9jntu/sq68swxNzrGYsWuqrkyBoSuXTTlzrtx+mMi9+C+Gn3IS4WFeyzlMV+ybHW2BUWryhgey+ViJE9m4APea7YelcMt7X53EHw0r0aMba+x8Zh0UPZv2x1X0nZbIzi8zdpl7LaBePAV3R4jDOuSSI8k9bRibUiYG7PdI83Me4Cq9Ra0K4v2lPO3b9cgoPqFLYnDWgzQTA5+FK260HSV6mld2SyoxUoygC4RnUSF0EA6k9o6DXXdpSwbkPPlhVEbExU3x2SAbV0MokSVQ3FyneDnRDPdSZIqMbvZr60/k2H1kskku5r7fM0On+x2wGOuWlcgFUdSjMBlYaazJ3RJ5V0zhFvVeZywnKK0fkcteus5liztzJLH1NBJRVLQzbk9dS+Hw7MQAPCa0pJKx445SdGhe2TdRczKQOZBAPgeNSjlUnojpycFLGrcl4WKIac5tC+asYqXrGKm5WMULmiAthrDXGCrvPPcI3k0s5KCtjwg5y5UdPs3Ylq2QbhDtyOij8PHzrzM3E5Z6RVL5ns8NwuDHrN8z+Xl9zqLDrG8eUV5kouz2FlXQN+7W+IT0X5UOaS6sR8rdtHx2vrD4sIlKxkM2WpWEKp1NYwTBMCVG/tr/AIhRMM4HE5CrawpUwOIBBIjvijB00B6gMYmVyv2WInnBiaAUCxl8gKVMb55UOWMtwqco7Fbe0/tKD4fKpvB2MtHiX+5G3sjpJctR1OIuWuS5uyPwNK+6uTNwql78U/ztWp1Y+Ig+p2Oz/wBouIWOtRLw5rNtvPeD6CvOn6Pg/dbXz+x1qR0+B6fYR4Dl7J/jXT86yAPGK5J8BlWyvw/ENZ1OAx1u4M1tluL9pGDD3GublcXUlqJJPtNOziF7x408XE5545DiuD/Xzqio53Fo85O7T4f16Vnb0MktxZlHEelS5V1RZN9GZG0+juFxH+tsWnPNralvzESPWqRy5Ye5Noak/eSZy20/2U4O57AuWjwyOSI5Q+bTwrqh6S4mO7T8V9gPHia2o5zF/shurmNm+rSpCi4pSJ0MspM6T9WurH6X/wB4eT/h0Tlw6e0jEPQzE4cql21aeSAMrrI3y+pDFQBJMca68fF4s3utp96f8WvmJ6qUVrT8H/wrh7VpblpFs3kugXWul1i32FbS3Ik9kEkmq5545YJcrvT+UJjhNZkmq1CftdbrF2ZfO+7s6yW+8AJ97V3y3OXojl8E1u3YW5cQNmcrpM6cd4HA1GcbdFcWTkTaNbbWKs/u9i5hkZMzFbhuRmzKqscqroFg7yZ13ClXDwi7VtnRPj82SPK1FLuRnbcxtx3Nt2LLbw1vIDuVuqtu5HeWLnzq8n0OGC0Ma2dKRjIsTQGKmsEg1gFTRMP7DvMlzMqh+yRExvI4weVR4hJxpujo4WM3O4Kzo73SK3IFy2wM6xlaB5xXHHhpP3Wdkste9H8+Qxb2zgWYkkLI0lXXXxAgUHgzpbCevxeAQXsL/wC4A/4se6anyZf9fkP66H+3zPnNe0eOXSgxkGQ0rCEVqAS2CJzj76/EUQINaVtQFYmTwPPwNC9A1qdlsvZ+zLttTcxDJiIUN1gOQOFiMg8Oc15WfLx6yvlgnHu3/PgdeOOHl1eph7awdtCyuFDIYKopmQYiTv1rrxeuv7kcjgcsV5DSu2zno9FY1Gps27C+ZpJQjLdDxySjsx04vUCJrnngSVo68XFybqSGbF8ocyFrZ+0pKkaKd41+sKjPE61Vo645ot0dJs7ptjLcDrRdXlcEmPvCD6k1w5ODxS6V4F0dNs39oyHS9be2eaHMviRofQGuOfo+a9yV/L7oOjOs2Z0jsX46q8rH7Mw35DqPSueWPJD3k1+dpNwNhLk/W95+FbfqTca6B1ud/wDXlR2JOJk7e6QmzC27JutAPtBQAZHidx0qmP1UnU5UNHhcso80T51t7pjj3lZNheSKVH/MksfI16uLBw9XHX5/0RljnF+1ZyuGxV1H6zMyvqM4aT2lIbtggzrwHE+fbcKoVKdmim1rwtv1jl1dWtyy2xHWKUDdb7ZAmYjWDurkuGTJy1da+XwPQngliw+tenTz+P8ABt2VweMw2BtXR11y3hMmW0Q7Wj1pAUqrZgYUct1W9J8TkxRg4dvbXZ3NeZyejuC9dzp1Srfbr1MLb3RnD/R2UZ1ykgKCpy5mJ7SyxmSdCwpeHz8ROPO1ou1V+eQc2HhIvk5tW/2u9fil9TM6U7CbD4Ve1mUXjBgj2rKIo48LZ48atw3Gev0cWiPE8IsC0mpfn51MHH3M2Jux9l1/LaIA9wrtkzigugitKwo8aAxFAx6KJg+ARS4DAka6ATwndSz5mvZK4XjU08itGwmFBMWiATppoT3VKEJS946J5seN3j0E+kWzL2HIF4ZWYBgNJIO46eBroWNxOSedT1RiFd3eJ95H6UxFnqIClYxZKDCgqUrGQRaASbMZxykfGj0B1DGQSAYE+Wh0pOYpyMbsAfRN/GA3eGYjXnuNGL1NJVErsvaTo4ukdY4dfbOYktIJkzru9TS5IcyoOOXLqdHjsbhcWrdZbSxeRc/WKAM+nsP2gNdIJE+sVHDhnDZ6FMuSMt1qc7+72zKJJuQ0LG8BcwA01J1gV0dLI1q0KWrLJIYEHiCCCPEGjzp7C+ra3CKxkHkaWTtUNBcrs0rK5xpJAA9Szk79+mXdyqU7UTphyuVhxalAAYhj/hHzpJSXIr7ykIv1jSfYUOYAaZjJB9xn3ipuMWrLKc02twhiAWEDU+EHWaWUJRqupSOVSvpW5r7O6QYm1BtX3K8mIdY5Q0wPCK5p4ccn7Uf4KLVaHTbP/aO4gXrSt/FbJU/kaR7xXNPgl+1+ZqRsp0twd+M4AaIBcZWA5C4N3ka5Z4M0el+GvyKRgr0lXyIxOEsXB2LjLy1zr7+0fNqhGbi9v4OpLKlq013nN7Q6ONMoLb+BysfEGB7zXbj43pJv46/2TeCN2o0+4zH2RdunqnFy2NWjKAGK7grRE679a9DhZ4nPmtbdpy8dPI8XLd67UdDs7ovedLauxRFRUCiOyv2SdxM6k8a7MnGQ/ZG2urPKhhyU1KTSe6XXxN/DbKw2FU3HKooBlnIA/MfhXHLLkyvV33FljhjWio479o3Sexew62rOV0W4HJEMrZdAoUffG+CNNNa6+HwTg7ZKeSEkfPcVii19hlRe069lQpI1GrDU9/OuyRzRbuhBDWYEXpRytYxBrGHMB2UvXPs28i/eunLp3hcx8qeIkgd28yuqozLlyrKkgyInd3zSrtGkuhpdIGN7E387kkX2UFjJypKwCeG7Sjkm07DhxKSq6K2ej+cCCWgRoRO8nl30FNCyg9kSejDcrnoKbmXaTp9hzwtmjY3KXWz30rkMoB1tikciiggmnKhqPSBqus8jTWLyhCNSedLY1B1nscgATuAkXGjU8e6stwMLZQZwMwPbXTtcHB3xHDnQegy1SXgJo2a2x39gg/huK0n8wHlVtjmeqs9buFb1tgxUkW+0N4lQpOvnS0nFrxH2mn4HSHaslf3oB1VsumYtrMiZ3aTUIY4qWhac242zPsulx5A0kLEfbIVSBruPxFUpxiTTUpaGjjNlYmwuf92dVIEsGzgb5JyeyN2pA3VzLJjmq5jpalB3ymUu03A9lTx48QBz7hVfVxrlEWeSlzaGjsvFC6rKdGBDRzmQcvotSzR5YfE6OHyOeR32FsTZ+icchc9+b5UHL/G/zcaMP8q/NjkrN1l9kkeBrulFS3R5cJyjs6H7G2HHtAN7j8qhLhovbQ6ocZNe9qP2NqW23kqe/wCe6ueXDzXedUOLxy7jRw2KZdbbkfdOh9NDXPOEZaSR1Rm1rFnRdHNqXr15bJYagnNEEACeGnurmnwuJLmK/qppHdOlnDAPfuKqgas5gE8AAd57tabFj15Yo4cuVyXNJmBtbpxvXDrxnO47vqp8/SvQx8H1m/gjinxHSJ826RYi9iL2Z2e4ckDeYkmcqjRZ7q6lyY1S0JqMsmr1FrVjLYhgR9KeBmD1J3eCn0oqS3C8b2oXuJNxn5uzDwLEikcy8cV9Af7oOGlD1jKPhIvZ0UbDnxplkRKXCzW2oJkI3g0yaZGWOUd0UoiGl1eVLSGBmY3XH8KyifC560b9m0Hl9qmBw1mb6doMDcBPA75OnyoX0oZxW6lY9gUF69L6Kbl29c4dgZmbd3Cm0bJtOMUExW0DYuIozTktu4nRWdc+USNwUpv4zWUewEpanabN6bYU2lz4e6zR2iBbAJBO4Bx8KKpbk2pN2j5aBSl6LqtK2MkFRaVsdIuVoWGiUtjlQbMkHGHnupOYooEXshILdkhQFIEqQCRM8DM1RXWhJ8qeo1CBgA5LZtVFuAsGTNwt3cBQceoVOtEZ2EtgC4JJGRyIMjQb9QJOg5Vds5ktxW8VKp7XskDdwYnX1FZXbNJppGntRjkBPFkPrbJPvJqcPeK5PcvvFcDdgPG/IWHihDA+oqjIxO02R04xGHIR4ccwQJAMTqrcq4vUQlqjseSUXTEtuYu3iL7XLdoKpUE5SsG4U7lAHaInwJ41aKjjW+hOSnPZainR/CAHtN22YqQIgLlJ3nX2gKnnyOnS0q/j/wAOjhsK/c9brTsfz3Hr+GQLdUvlyqcvbKkk5zG/tcOe+o+sm4waW++nf8i3qsalkjJ1W2r7PHU4YoRvBFelZ5VEVjFTRFCWbrLqpI8KWUVLdBjKUdmbGyek97Dv1iZC4UqCw3TxgEAmoS4WEtDo/VZKpiuL2pexN5Xv3GuNmXVjoBI0VRoo7gKvCEYKoqjnlJy1Z1AiiIKPjVF1k4iNfFQf1rlzYHOVo9Xg+NhhhySXxNbDWrlzSGYciMw99RXDzTOuXpDh2tfoJ7c2R1WU7s06ciOXy4VTJBwSOfh8yytpdDIa3SWdVFclazFSlMmBoH1EkADUkAeJOlMpMhPHCraGMY6MzZpGUdUHWJKroDl3Hyj1qitaHM4pq2tWe2HsxDeRhftwDJDZlaBqezB5VZanJJOF6Bdj4QBGGYHrLluwGExlPbvOMwBjIseFwUa3EvZfExMfiutu3Ln23ZvAEyB5CB5UwhvbHwxNlTH2v8Rqcrsomq1ZgqKVlkEVaUYIq0rYUgyJStjpBhY03x30nMPyWK3rTKe1ryNVjJPYjOLi9StxpjjC/qaahb1HLhi+/wCInvGQsR3SOPfQ6Bq2DwC2mcgM6gpckEZiAVMmREwNaZuS3EUYvZir27W5AzwTq3ZBkcl3budOm+pNpdBvaRGWMpMOogTqRaX3QeFJD3vh/JTJ7nx/g9s3AtmBKBAQy7yScwIGk6axTy2J49yRa1E/Vtqp/wCXr7zU09L8S0lrXgThHm2y95/+tz/loSWl940XrXczb6G4aw9xWvQSogA+ypzaMw9wnSe+KhxMppVEphUXTZ9PubFS6uUolxeRAPpy8q86PMtUdMmnucztv9nAyl7JyH7DmVPcGOo858q7MfETXvKzlnhi/dPmG2sELTAbjrmHIivSWxxJ6maaIT1YU9WMEwn+sT7y/GiY6nrKABb9wDMbgYhsxBkAjREM/wB73VDJlcdDswcOsiuzpNhbfbDLeJtpcIQOsqmn0qJlBymPbny79Hx507dCZOEcZKN9ov0j2rcxV7rHP1LeUDcisisFHrXPnk3Kn0O/hIKONNbvcyilQOuyhQUdQWgV22eFMmuosu4jBkhix+opYfe3L/eIqsa3IZG9u0QvLTRYmTey2zDFyd8I8+BUgnTcNd/Cqp0c81zaWbOKcWAFa2Po7IJUlhmfFgdkNOoFnKJHFDVFWhyOLbf5sc9cv2W/sin3XJ/xfKmJnabDw56i3lnLl08JNUgriQyyqX52HFKK5GeigqClbHQdFpGx0hm0lTkysUOWrdSbLxiUv7PLmQR50Y5lFUxJ4HN2hW7sm4JiD5/1NVjxEHuRlws1qhfrJdmOkqVjvyBP0qz2SRBbtsHsm39KBzW6P+m9NN6eQuNa14/QVwzxJgkHSOYpmTStm61y2tx8zFe2QeyTDQBprugVKDlvRfJGOqvqexGIAIyuzgQQAvViRqJ1YmqN2SUaegPED6RwSIAcR91Yk891JD3Uyk37TQvh1URDk8IjTXT9TWlsaF2XwLkKzIxVw6kFSVYB1YEAg9wrS3NHY6LZXSp7SoHaVaGkLBCyZ1tlTOnfU1CLew0m0t9aG9k9PoZ7l76ZUQ5UCKJPAl3k7geddMYRW6OWbk9mcV0nxrXcTdZokuTA3CdeNaMuaKYZR5JNGTTCnqxj1YIbB+2vjWFN5mrANDCJ9Gp55j/eIHuArg4iXt0exwcf/OylwauOdk+6/YNHG/Yl8DZv8sPiQg7CH/dWfdaQfpQze+xuG/xL86kUhaypWiKVZaNA5iEHAgGmoRu9wF7Cg06ZKSCbJw0XDm1BRlJHAGC5P4Q1UjLoQyLTT8/GetOzdWhCkXTdYoyhkRcxyBR9WIfcRVL7CEl2mjszoel98uVlAEko/ZA+66k6/eqHFcVHBC3v0G4fh3lnXTqfQMPsgIoVVCqBAHIeleGvSXELRT+h7L4LhnvBHxZRXvnkIMgpWOkM20qbZSKG7S1NsvFDlkVGReI7aSpNlkg9q1PDzpW6ClZnbY2VJ7IgkTMbzV8Getzm4jhubYw7KtadSw9knTmCIMetdvNGS0ODklB6i9nD7h4CmcuosYbIJtDS9dn/AGjEd3aIo4/dQMmk3YbZrpnAZoBkA6GGI7JPnQlzUGPLYe7gbi3LhyHK1q6wYCVMrJ7e7nQjLRdpmvaZnWp+qCxJ3ATrTbmuhlLDWs4eFJXRT7UBgcxH1RAO/nWetCJ7lMVut/8Aw2/eM360I9fFjvZeCEtmai4P90x9AR/mq73RzLWL/OpG1jLK32rdtvPLB+FLj2rvY2Xe+1L6CM1QkWFAJNYwbBe2vn8DWMa7GsA3Fwz5Ei4V7K6ZUI3d4mvMyZY87Tjfn9z3MGGaxKpVp2J/VCjZxcOaH+ib2RkP+ttTvME7uVVhyvHKtNt9SWRyWaHNrvtp/X0DWkHV2yDIyKD3MBDKeRFDL7/kNgX/AJ33v6lCtKOzwFYFkGyeBpkxWiCDRFZEd1EAxhwuV+ZASOMNqxjlCx+KnWisjLWSQbCYHOyoglj2VBnQeJ3DeaE8qhHmlshVi5nUT6TsnZgsWwi68WP2jxPhXznEZ55pucv+I9XFjhijyobju+NQKH5/trX1rZ4aQyi0jZRIZtCpsrEZt1NlUOWqnIvEdsmosqmPYYialItGhxY3RPjrU9R9Cl3AWnBDIpndzB7uVMsk46piyxwlo0crtHYrWjmUFlBBjiIPvHfXoYuIU9JHm5eGlB3HYyXWWZjvZiT3SZiuq9KRycutsmwkOp/iX4ig3aoaKSaYfBYu4rXAlxli27dliNQdC0b9+7uo0qWgutvUi9tK847V1z5kfCjetm5VVAsHhC3WOdFIYZjuJOhg8Yp7tpEqqLYa81lYDK7sFRYkqoAtrHskGaWOq0fb9e8Mk727PohDZZt5yFDyUYdrKRGhO7wqs70feRhTtdzAYxZs2WGpAdT4K0qfefSjHdgntF938mfTkiRQCTWMHwftjzrBNRbg41gHSW8SjgdW6NpuDAHzVoI9K8meOcW20/r9D6LHkhOKUJLTvS+TohcBca5IRo6tgTGkm5ajXdwJ8jV8SbhJLuOXiGoZYczXXqgl/Ciygt5ld5JOQgqJZj7Q0J3DyMxurZItO5aOtv5HxTjycsHattvpfYu3vYiRSozIgURGemmFPZqwLJFEDYfNpFMI9TtejGxzbTrGAZ2G7iq8vHnXhcbxPrZcsdl8/wA6HpYMXq1ctzcR+8juNcZZo8cQPtD81HUTlPhNta+qbPGSGba1NlYoYUVNlUM2xSMtFDKGpsohpGqbKIPZuUrQyY2l+puJTmLLf1rcoOYZtX5pHEZSOf21srM5ZIB4jhXXhzUqZyZsCk7iYLWypgggiuxNPVHE4taMvhbIm4QNepueZMHXzouWyfaLy7tdhnXHJ0gjgxGseEVVJLUk5N6Ub21JOEV0B6tbNhI+zcDzcnkSefdzFJj9933hnpBUY2LtzcY8jp6D5U0XUUjSVybFtlWit5J/iE/gNVnK4/nac8ItT17/AKB8Nhz1bkiERnk8IJA3+Igd9N1Jt+zXeYtUJkg0BiZrGD4P2vL5UDDitqPEfGg9ho7oduRvIB8QK5VZ6Lig+HxABnKoCpu3CS6CfHf60alTVsX2VNPlQ1axUKNN5c/9Rj+tTnC68CuPLTl4lheU91JysrzpnmFZMDRQvRTFaKhqaxaLq4oitFr2LKgZTDSCDA0gzx8KEkmmmZOmq3NjZnTV00uKGHNdD6HQ+6vOyej4v3XR2R4v/ZHUYDpTYuwA4B+y+h8p0PlXFPhcsN0XjOEtmaBdTrFRHpnxi2tfTNnipDFsUjKJB0FIyiCo1K0UTDo1K0OmFD0lDWFV6FDJhVeloNhlu0vKNzB0u0riHmDFgd9LTQ1pi20cGrpx0IjdNPjm4yEyQUomBfwToGy6gqVniAeNdsMsW9ThyYZJaCCWIECquV7klGtEPYXEPatnKdHbK6ntK6xMMp0OvHeOFBS1DKGhDbQw7yHwzBgdXt3CoP4GDfGqtKjnV2ymExWHS4pGHLHMI6y4zKJMTlEc6NqtfsbldqhHb21bl/rVYKqowZURQqg5oLQPaYg+0ZPfV+bajmcd12HPU5IkUAk1ghsKdT4UGZDeHBLiBPHyG80sth4e8jQYyYrmPR30C2lHaHDJ8HSstgNe0i6oANNO7+VZtsEUlZKmlY4xauUrQ6lRcDupBiVSsYBexaKSp9obu8kTv86ZQk9UTlkinRnlzvOtV5Vsc/M9youCg4PoMsq6lw00tUUTT2CrjLgEB3A5BmA9JpXji90vIPrJLZglFOTQZaQoi4ahQbLiZ0oDoYXvpB0y/WAUKG5kWD1qCmFRqVoNhg3fS0Gwi3eVDlDzB7d0UrQyYVLmkc6VoZM8mHHA6cj86zmFREdo7IEFlIHdwPh31THmd0yWTAqtGVeWFQH+I+8V1J3qcrVaGYrgFlMlsx3bzV2rpo5YtK097Km00gnSCDA36czWtbIPLJ6sPtDDgu3fE8JkA1ozaNKCdmTicIBumeVWhNs5540gD4UgTvp1NMk8bQGmEHNm4VrjEL3SeAFBsZKzoWspatlV3kb+J7z3UkttSkFroZ+vcajoddyD2mM8NVjfqNQd0a7qGlBu5IvSsdIkUA0Etig2ahlWikKJhk50oxz+NaXY/wAR91dEdEcc9WwIY04hs7Dwlu5lGa2b1xyqqxQi0oibjLc7DaFjBnRQACSWt1gkQyNiGLssbZxQCJZuXbgRQ3sHNPVhY4KynTSO/StKFmhOhA4w1P1SK+tY8rVJosmFUUo6DpSsdFwaFBsudaUZ6lkFYwSKUYsj0Ghky2ea1UC7DKaVjhFehQbD2LtJJDxY0tzypKKWIbSvknKDu+Ma1THFJWyWWbbpGTiFZ2CnsgA6jedeHIV1xcVG0ccoylKnoLXdngDTTv4+fOmWVvcR4UtgBzjQ5T4yPhTeyJ7ZfHsxcARqin3R+lMkqtiuT5qQutmDrqaPNYFGtzzCgFoBdwob508ZtEpY0xnYyG3n3GcsHwmZHmKdzTEWNoZbXfqanKReEUgRuRSVZbmokPWFbtls1AdMsppRkGQ0rYyCi5WMVbEgnKvn5U6jStk5St0jFNyapRCyCaxi2Hv5CxiSbdxBrEdYhQnv7LNp4VSLonONoNh8fezE9deBPtEXbgJAkiSDrqzep50eZiSijGZtTVEiT3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80112" y="1700808"/>
            <a:ext cx="3029845"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AutoShape 5" descr="data:image/jpeg;base64,/9j/4AAQSkZJRgABAQAAAQABAAD/2wCEAAkGBhMSERUUEhQWFBQWFRcXGBgYGRcXHRcUFRYXFxUUFhUXHCYeFxwjGhQVHy8gIycpLCwsFh4xNTAqNSYrLCkBCQoKDgwOGg8PGi0kHCQtKSwpKSkpKSksLCksKSwsKSksLCwsLCwsLCwsLCwsKSwsKSkpKSwsKSwsKSksLCwsLP/AABEIAMwAkAMBIgACEQEDEQH/xAAcAAACAwEBAQEAAAAAAAAAAAAEBgMFBwIBAAj/xAA/EAACAQIDBAcFBgUEAgMAAAABAgMAEQQSIQUGMUETIlFhcYGRBzKhsdEjQlJywfAUM5Ki4UNTYoIX8aOy4v/EABkBAAMBAQEAAAAAAAAAAAAAAAIDBAABBf/EACkRAAICAgIBAwMEAwAAAAAAAAABAhEDIRIxBBNBUSIyYSNSkbEU0eH/2gAMAwEAAhEDEQA/AM8ixLLwYjzqxwu2Dwb4VXthmHK/hXuES8iDtdR6sBVilQNH6sw62VR2AD0FSV4K9qIx9X1fV9XDH1fV9UcmIVfeYL4kD51jElfUBLt7DrxlTyN/lQr73YYffJ8Fb6UXCT6Ri5r6qE75wcg58gPmaGl37jHCJz5qP1ovSn8GGevqUG9oK8oT5uPpUbe0I8oR/X/+aL0Z/Bhzr40lf+Qm/wBkf1H6V5/5Cb/ZX+o/St6M/gw5NQsppWPtBP8Asj+o/SuG38vxh/u/xRxxyQtxZhUMc2c5mBUd3dyq32TBmxEIIveaIf8AyLQMc4JPj+gq23aYHGYe5sOnjJ8A4JPwohx+kKExm1Yov5jhT2cT6DWlHbO+DuSsJyJ+L7zd/cPjS+8l9Sbmhhgb+4Ec8Vvwg/loW7yQB6amqnEb4zt7pVPAfqb0us1cZqoWKC9jhZ4ja8z+9K5/7EfAUC79v79ahzV90xo1ro6d56+z14uJHNQakUoe0edd5G4nHSGulQtwr04a/un4fSpcJh3VvdNqCU1QcYshni076FvVzLsyQ6hCaBn2c44qw8jQRyr5DljYJmrzNXjxEVxejsXR0XrwvXBNck1rOGXByOII8PoaJwW1THIjXvlYGx04HUXr6FSxNrGzMPIacPSvsVhMqrmUgtr5cRr3ix8xUyZqZp+DxySqHQhlPC3y8RU5krLtmY+SBrxNa/EHVTz1H6004PfBGA6UFD2jUfUU9TTODI0lch6DixqvqjBh3G9Sh6OzInL1wz1GXqJ5K1naCBJXavQavUgasYssJi8hveuMXt17EoLnsvYnzNV0ktqGM1LcU3bDUmlSLPdvbL4jFLDIphvc5pHFrDkORJ8au9+5/wCERGglWRr2aPN1rWPWGU0qxYm1SSY0txNJljbfYxT0e4DeRphwkUjiGB+BIsanfFE8belB9NXLS01RAcmFGauGehulr5pKIERt1yrO0bc9V4cRxGvd8qYMVsbM2Yuf3+xSTBMY2V1NmU3Hl+7VpUMgdFccGUMPMUONRkqYt2uhdl2G2pDKSe0W+IoWbZsi26twONiDx7j4U0OlQOlG8UfY5zYrhiutmUk947+NHwbwyLfrkgD7wvrpz9asnSoJMIp4qD++6h4NdM7yR1FvfydOV7qf0NGR7wwv9+x7GBX56UpqqPiGQe6RYd7DX60RLsnsP6adlqFOQVjlDNfgb+GtEI1JWysIyS31Gh4HThpTFHi2Hf40Sl8nbDsU9qBM1CbT24EKhgdb8NeHdQ+D2zHmvdWv91728tRb1rjkZFqstDTYyVeCAjtBJ+FeNZ3DjqdoQnKe+zX+FEXBrnIKgOLbOtiAPG4ojFYs/c16tx42P61I+EV9CoPl+tB4nZJT3SV7jqK3IHiyhw23cSxte5HEZRy46cb1JNtaa2khtcX0sRpwP75VO2EmVCinqEljYA3uc1iR1rXoS9nvfSwv23A10oWbY7bS9irG7R4vDMSSbElOPLmK+wezmhiSJiCyDKSDcXB1sRxFWpkvQ0gpmPHxfZyTsBdagdaKeoHpwoEYVX7XnZYzlBLNcCwJ5XJ07BVkwo/YJgWYSTPKmUEL0YU3zcQ2bloOFBLo6kZckpUhhxBuPEU3QyBlDDmAav8AHbl7MkAy4yaOygawA6DtysLml7PDF9ksoYISuYgrex45Tw8KTjbTDkgnBr1vKjstX/s4weBn6f8AiXS4yZLvl4581tdeC1d4TYmCGKxKaPGgiydYkXZcz2IopPYKZkO8p66/lPzqmNOftdghixcS4dQq9ACwBJ1Lv29wFI6Tm48aUwy1AKe4Sp8f0qePbMiDrEMB2j9RUchoaRMwIonFGUmMOxN6U6ZGC9dSCL6i411BtceNW28e3f4iUSylQ5GUW6osOVuB486XdlbFEbZsxJ8Bzrjeb/TH5j8q3DVs6p7L+J9L2J8BehNoBSLsh42vbX4aih9lsQosSNKMlBfiabxbWgVNe4wptKE8JU/qFetOh4Mp8CPrWdEVC4rvI4aG2tQyL3UgZyOBNejFuODsP+x+tbkDQ7MtRmlnZONkaZFLsQSbgm/I0zsK12aiNzSVjT9o/wCZvnTvakjEaux/5N8zQzCQybm4FXSQm98yiw05VpW42Eypi1FgA6ghhc/y7+XGs/3FkCDMeHSrfwAF60zdHGLiHxkjRMwfEZgRxUZFAFvAV1y+lI5W7Ms9oaRLiwG6QkRpezL7pJ4Eg60nzKMxK3C30zWvbvtpTb7VXUbTkEdwAkQ1uCOoCePeaT34/WkS7sP2LXD3KAnX/wB12sOtS4KP7NfCiYIusPEfOjRwt8NDVPvOvXjH/E/Fv8UzRxUvbxj7Ze5R8yaZP7QY9kuxY5HYLYZVHWPYPrR+K6jWBBoHDYt8tuFzc27a5YE3JNN6Qv3KnNXDVIVrhhShpEqEnQE8ToL6DUnTuqM01bi7IknlmEXR3GFmH2jBR9ovRi1+d3HrVNtPYM+Hv0sZAVsuYWZCxuQA63U3CngeRoW90Y42Ev26efyNNZFLO7aXnHcrH4U1lK6jENIrcT4n509yDQ+B+VIYNDIIdtzY7w2UZnMjkjllCC3nxNPvs+MqRSlCpvKSVPPQC96RtyZzHErrxDsR8tfKnDcEOxlZTZVE7kd1iAO7Uj0o0/pAknZmXtMnZtqYgtocyA87WRaWGOv7FWe8+LMuLldjdmYXPeFUH5VVip32GMmGS0aflFF4ReuviKhiHUX8o+VF4BeuvjRo6y9WqTE4Az42OFSAzlEF9Bc9tXqVTJimj2grroyMCD2ELx+NMnul+QVq2NeL9nEsKM+ZZAujZbjKewgi9L+Kw+VtABWy7PWN8JIsWbNk62a5YtbiSeJrKNsJ1yOYqqP1Jp9oljLaKpt3owODepoWTYid/rVfFi05v/dUn8VGfvC/jXlrFk/eei8sP2k64HKrqNA+W552U5gAe829K8lwTDCnrdVJV0uP9RW90HndL6d9cEDvorZULfwWPk4ZZsPlJF7G018t9Abc/Gu8Zx25WC5RlpRoqtnT9C+cC5sRY99XkW0y3K1VkGBdj1YZD/1t86tItjSjihXxIolkS7kb05PqLO5Zuo35T8jSStPM2AfIwsNVI9Ral5t3XHMfGhlmh8hehk+C83WnAgUd7H4097hjJg8VKTYdBJbtFuPxpY2Ju0BhVYuc2VzYAf8AK2pN6ZdgYExbNKTRzDpYirEKOrmfMD1veJFjxHZVFpxVCJJrsxXa84eV2ta7k0GBrT5N7NxJK4TGwZ2lZUGWSxOrDO4uEuAbaEaEXpVxm708JBdDlJsGAOUkGxAY8eHKksIuFXQeA+VG7MX7QefyqvbELezHL2XBse3UUbs9iGuMrix91hf0NZZIrsNwk+hhQUuS4/ocWZAM1mIt4i378KtxtEAagjyrzYWAfNJjejzRxGQqzJnTpBYKGF+88dOFMlO6cQONWmaFs72q9IoyYKZiQPdDG/bwXWs63kxc7zPI8PQhmJAYqtu6xN+yqzE45rhmJdyxZs03RqoOoRVvr5C2lO2xNv7NsGxOBhVpDdiiZ1FgbMA1yDcm9qFZeP2r+znpFbHudhF4RBvzOxpy3IgwcAkV4Y1zleKgg2zfiGnGkB97XI6qjzufpQcm803JlXwA/W9eNB5E7bPZyLDKPFL+EbZNuhs2b/Sjve4yEpY3vcBSBxpY9oe50MWAyRF+tOjHPIToEcAZmN8oudL/AHqzCfeWb72IcD85X5WoGLFdO+RM8z6mwzObDUn0qvnKSpIh9OMZW3oZsBj+iP2s6EWtbMD4e6K7n3qw44Et4KfmbUl49zHfOjKRrZgVPxF6qm2ox91beppa8d+5Q/LS0v8AY7YzfBNbIx8SB9aqJN42PBR8TVG2fJc2BIzDtyg2uB43oVVY314C/pTV46Ey8uT6G0b3YoJkVwq2IsFXge868607Z3tIdNn4WSd0iLu6XZC+ZcPlF7KdL37OVYm2KBF2NzYcBzNM2/E3RwbPw/4MGsjdzYhmkN/IrVKglWyWWRyItm73Rwzk9GJVMpIdmcWGbqSBQR1lux14k91aJit31jWRiDlkFwLkq+lznQki/YQARa4NYXev0ls/EpNscOWUyRwR3INypCKbN2G3zoJ8qtMKEldNGEbUJjdlz8BcAnWxFwO8/Su8LcWPHT51HtTAvK6MLEuoXUgDNmy3JOgHfWh7P9h2I6PO8oRrqcsRBvHxY52IUG3DQis4uDOqXLTFBMWR+IfEU97G3g6HYUxIu8jyICAOCgMWPhmqTBbpbJhc/wAQ87WFwDOsgNiNCsFiOPOqff3FRxbOQYYAQzYnEhBqMqZY9LEnW6keddT30cktCpsjdfG42TPDA8mqktYKo5+81hThivZ9jo0LzLEijX+YLepAF6qdg734mGFI43yKEAGXQk9pPbrXu1t6pZwiyTs+Yjql7jMOF1vYHvqebnLXQ+KSd333YhSbSmfu8BV0uwmkwvSLICc0aEWsRI+oFwbWtzoTac0LYhjEQE+1sALDV3KAX7stTbL2wsWHMViznErLyAyotrXPO96rhGMWRuUmVJwSKSGcXBPwo+ALHcaC0bE9+vH4iq18LckkcTf11okXJJOpYEHw0+lZSSO0yyj3jHQyxsWbMgVAczANmBJ6x00FBYvH53zJEEGVBYdqqAW0HMgnzrzD7HkkNo1ZjyCgsfQa017H9km05rHKsK9srW0/ILtQyyfLOqP4FHFzl7aWsmQ63++W7O+gSoHH51rrex5UA/icSXI4iNQg/qNyfQVY7P3VwOHsY4FZvxP1z/depZ+XGP5Kcfiyn+DItn7Dmn/kRSSflQkf1cKf9k+z2TERMdojERzdURTW6ZVjRQBHKqtmA5XHAc6ehtBrAAgDsHLyFFR7Vyj3jfu/xUj82d/bop/wVX3bEJdwooI2aXBSYpSdJIZwyKo7CBnXjwZbjv40wb07AUbHwUsXUKjDq9jbPFIyjI9vfsxU699MkW2kJzOLN+IHK3qup8DVg2FV9kqri46BW1/EozA+NwDV3j+QsnRJ5GL04pNb3uzBZbLEhIvlldSO0AqbG3nWk+zne77N8HNIudw5w/ADrKSIV7tbrw5jsrONsLbDyH8OKIHiwbj3aUuDEEMGUkEG4I4hhrcH961fNLaI17Gh7ZRIJWjZtUVQ/DSSwLqLcQDceVLu9m11kw0MKHMIhLKx7GmdQAPJQfOqDeXbzYmXPkWIZQCqE5WYDrSWPNjqaD6ViouTYhV8gQbetqljF8m2USmnHiEYjarkBbWUaXtxt30Lg7viEF/ekQerCmGLY7BXY5XuhRFuL9M5ASwHMAjj2ir/AHf9j+0YcXh5JsMGiSVHcB426gILC19T3V3il0A5N9iM5UcWHlr8qjOITkCfhRWE3ed76rcEDLcZmLGyhFOrE91azuh7NY8MVZxnn0OY6iPuQcC3/L0ockljWw4Rc3oSd3vZpjcTZsv8NH2vmzEd0fH1tTrg/Z5hYhlkMjv+NhlHkALetaC0CHTXxJN79t6+OHb7rX7mFx68ajlllIpjCKK7YeGgiUJGAB++dN+FVculqXlwa360Yv2qbfCrGIADqsR3GlqVHckOSoi23s9XGmh9RSvPu9LfkR3a/CmHGM1+fiPodDQYxjDQ38fqKBuLHQ5JVZRNs5xooYnvFvjwqHGbLmyHIUVzwDhgP6lFOaAkcj+++uTH2gitSC5sxvamxdqZhmXNHmFzE62C31JF81rVuU2EtgxHyEQB8AljVHj4YwVUsFdyAqmwLXIBsvE6E01YsfZvrplbu0tVuB2uiDyO+7Pzht7TDYkG4BxKnTW1w/I+VI8EpGh4VrOzNjx4p5IpVJjknuQLi4AOoI7DUm0PYhEb9BO6dzAOP0PxqnPnhCdMXjwylG0ZDOl6uMFg2SOKR0YIVcqSNGYkgZT5ce6mHaHsdxye4Y5QPwtlPo+nxriTZ+Iw8awYvDTmNblD1iF1JIDKSoFzfxrRyQyJ01/JuMsbTaKLB4+SMq4kcsj5lvlsLWIJvz0r9Y4SYOiuPvKrf1AH9a/K82KgYFSJF142V+fdlPwNfpbc/EiTA4ZgbgwR69tlC8/ChlGkDJ2Yx7PcGpxMjkLmjjVkJF7NYC4004mtP2Qn2dyczEm5HLu7azv2dYYtiJ8vERKfH3dPhTrsrElXta4YiwvbrcvpUflP9UtwL9MvhJ+yK4Y3IsAO/X9KLWAniLX5cbHxoafCut7XI7rH/NJaYSaYQmHvqDr31IUIGooOJuz0Gn78KIaSwJY2A4kmwHmdK1pnGmjkx9gvXDwjmpvS/tL2gwxg9ETMRzByxgjtkbQ/9QaVX32fFuVkmWOPi3vxxAa6HJ9rMdOAKimx8eUwHlURu2vvbhsNcO5Lj7idc+dtF8yKRdte1nEvdYV6Be3Rnt+bgvkKKw+3cLcxrisQDayCOKOGIsdAOjBJIJ5vQGIw0csohkSF5ScosOjb8xkhIUDvZarxeKo/liMmdsG3B2gZNpwF2LMz9ZnJJOhPvHwFbfvFiejwznuA9Tr52vWQbH3Tijx8cUomhYn3GAcMCDZkmSxtfW5W2nGtb3kwbPg5UjuWydXmTa3rpT2lyiTttmRR7d/hI1lS3SI5FiNNb5ge22mvbVxg/a+h0nw+vPI1v7WH60vR7DmxEAjHVPStmLaAAcCe3U8KvNn7s4XDDPKTJILXdrWvyyr+zUfmejFvltluCGTIlWkOuyNsQ4hOkjWRR/yWx7eB5eFWEqKwsGU+OhoDdlmZWJjyKT1QbAkW4leVXkkQ/DevDTbvWh+SXGVWLeO3Qgl/mwo3flB/uGtMW7+CSHDpEgsiXAGpsL3trrzqPKO9fDSvp8VIigqplBPIgEeuhqzxMlSpvQrK3NGX+yXrYnEAjrBFBYaZgW4W5cKctt7GdSXjBI4kDjpY5lHceVKHslS2KxXgn/2Na4v6Xq7PHlkaYuGRwiqFzBbzhwAxCvYA958Tw8KsEmPHXy+lVW92y41AlUWYtY2tY35kW4+FBbE2i9wpNxe2vZ2VPyadMelFxtIY3yk39eR/zUjbFilQpMokQ20fWxHYeIrwQCrCCIAaU7H91icrqNCntL2ZYd0Cx2AHBZB0gF+SsCsijwbypL2v7LJE1VHsPwWxCf0HLKvlnrYRIc1qlqtTZKfnNN0pFl1HSrrdIiRJ5xNllAv2CquDZpEnuSMwuXT3SNdLk6jS3Hsr9K7Q2VDOtpo0kHLMAbeB4jypM3y3PhWNXDSlQbdGZGZLcbda7W04XtTo5Pk5ViTurisuJiKqSEYaBmZUuRmZpG4m33E0JrQpt4ZCmXTUWYjQm/Gw5fOk+OQgWFgBoAAAABytXWzE6aYxsSFABsptfuJ7PCo8+eT0v+noYvGity3/AEXEUufqxAk8CSOqvi3PwFW+zN20VszHpJPxcAPyLwHz76L2cclkAGUcBa3yq5GHU8hXlyTkOyZXHRDDhwOd/Gps9uVQSx5RoTXkbk0ta0TNXthaSX4/EVMEBHdQqPRicKu8fbJ5q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23471" y="3952201"/>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974107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91264" cy="2885338"/>
          </a:xfrm>
        </p:spPr>
        <p:txBody>
          <a:bodyPr>
            <a:normAutofit fontScale="92500"/>
          </a:bodyPr>
          <a:lstStyle/>
          <a:p>
            <a:pPr algn="just"/>
            <a:r>
              <a:rPr lang="fr-FR" sz="1600" b="1" dirty="0" smtClean="0"/>
              <a:t>Idée </a:t>
            </a:r>
            <a:r>
              <a:rPr lang="fr-FR" sz="1600" b="1" dirty="0"/>
              <a:t>novatrice : </a:t>
            </a:r>
            <a:r>
              <a:rPr lang="fr-FR" sz="1600" dirty="0" smtClean="0"/>
              <a:t>Faire une campagne événementielle connectée avec </a:t>
            </a:r>
            <a:r>
              <a:rPr lang="fr-FR" sz="1600" dirty="0"/>
              <a:t>internet notamment les réseaux sociaux outils de communication de plus en plus </a:t>
            </a:r>
            <a:r>
              <a:rPr lang="fr-FR" sz="1600" dirty="0" smtClean="0"/>
              <a:t>utilisés </a:t>
            </a:r>
            <a:r>
              <a:rPr lang="fr-FR" sz="1600" dirty="0"/>
              <a:t>de nos jours. </a:t>
            </a:r>
            <a:endParaRPr lang="fr-FR" sz="1600" dirty="0" smtClean="0"/>
          </a:p>
          <a:p>
            <a:pPr algn="just"/>
            <a:endParaRPr lang="fr-FR" sz="1600" dirty="0"/>
          </a:p>
          <a:p>
            <a:pPr algn="just"/>
            <a:r>
              <a:rPr lang="fr-FR" sz="1600" b="1" dirty="0" smtClean="0"/>
              <a:t>Exemple : </a:t>
            </a:r>
            <a:r>
              <a:rPr lang="fr-FR" sz="1600" dirty="0" smtClean="0"/>
              <a:t>La </a:t>
            </a:r>
            <a:r>
              <a:rPr lang="fr-FR" sz="1600" dirty="0"/>
              <a:t>marque de produits surgelés </a:t>
            </a:r>
            <a:r>
              <a:rPr lang="fr-FR" sz="1600" dirty="0" err="1"/>
              <a:t>Iglo</a:t>
            </a:r>
            <a:r>
              <a:rPr lang="fr-FR" sz="1600" dirty="0"/>
              <a:t> a créé un événement réel à Villette à Paris relié avec le réseau social Facebook. « Après avoir </a:t>
            </a:r>
            <a:r>
              <a:rPr lang="fr-FR" sz="1600" dirty="0" err="1"/>
              <a:t>liké</a:t>
            </a:r>
            <a:r>
              <a:rPr lang="fr-FR" sz="1600" dirty="0"/>
              <a:t> la page de la marque, l’internaute pouvait faire sa sélection parmi différents types de chaleur afin de faire fondre un bloc de glace et tenter ainsi de </a:t>
            </a:r>
            <a:r>
              <a:rPr lang="fr-FR" sz="1600" dirty="0" smtClean="0"/>
              <a:t>remporter </a:t>
            </a:r>
            <a:r>
              <a:rPr lang="fr-FR" sz="1600" dirty="0"/>
              <a:t>le gain qu’elle renferme en l’occurrence une </a:t>
            </a:r>
            <a:r>
              <a:rPr lang="fr-FR" sz="1600" dirty="0" smtClean="0"/>
              <a:t>voiture</a:t>
            </a:r>
            <a:r>
              <a:rPr lang="fr-FR" sz="1600" dirty="0"/>
              <a:t>.</a:t>
            </a:r>
          </a:p>
          <a:p>
            <a:pPr algn="just"/>
            <a:endParaRPr lang="fr-FR" sz="1600" dirty="0"/>
          </a:p>
          <a:p>
            <a:pPr algn="just"/>
            <a:r>
              <a:rPr lang="fr-FR" sz="1600" b="1" dirty="0" smtClean="0"/>
              <a:t>Source</a:t>
            </a:r>
            <a:r>
              <a:rPr lang="fr-FR" sz="1600" dirty="0" smtClean="0"/>
              <a:t>:http</a:t>
            </a:r>
            <a:r>
              <a:rPr lang="fr-FR" sz="1600" dirty="0"/>
              <a:t>://</a:t>
            </a:r>
            <a:r>
              <a:rPr lang="fr-FR" sz="1600" dirty="0" smtClean="0"/>
              <a:t>www.cultureevenement.com/2014/03/connecter-sa-campagne-evenementielle-grace-a-linternet-des-objets/</a:t>
            </a:r>
          </a:p>
          <a:p>
            <a:pPr algn="just"/>
            <a:endParaRPr lang="fr-FR" sz="1600" dirty="0"/>
          </a:p>
          <a:p>
            <a:pPr algn="just"/>
            <a:endParaRPr lang="fr-FR" sz="1600" dirty="0"/>
          </a:p>
          <a:p>
            <a:pPr algn="just"/>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7</a:t>
            </a:fld>
            <a:endParaRPr lang="en-US"/>
          </a:p>
        </p:txBody>
      </p:sp>
      <p:sp>
        <p:nvSpPr>
          <p:cNvPr id="7" name="Titr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fr-FR" dirty="0">
                <a:solidFill>
                  <a:schemeClr val="bg1"/>
                </a:solidFill>
              </a:rPr>
              <a:t>I. COMMERCIAL</a:t>
            </a:r>
            <a:br>
              <a:rPr lang="fr-FR" dirty="0">
                <a:solidFill>
                  <a:schemeClr val="bg1"/>
                </a:solidFill>
              </a:rPr>
            </a:br>
            <a:r>
              <a:rPr lang="fr-FR" sz="2800" b="0" i="1" dirty="0" smtClean="0">
                <a:solidFill>
                  <a:schemeClr val="bg1"/>
                </a:solidFill>
              </a:rPr>
              <a:t>EVENEMENTIEL</a:t>
            </a:r>
            <a:endParaRPr lang="fr-FR" b="0" i="1" dirty="0">
              <a:solidFill>
                <a:schemeClr val="bg1"/>
              </a:solidFill>
            </a:endParaRPr>
          </a:p>
        </p:txBody>
      </p:sp>
      <p:pic>
        <p:nvPicPr>
          <p:cNvPr id="2050" name="Picture 2" descr="iglo-operation-digitale-facebook-cube-glace--1024x678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800" y="4365104"/>
            <a:ext cx="4001614" cy="1873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37223172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075240" cy="2548880"/>
          </a:xfrm>
        </p:spPr>
        <p:txBody>
          <a:bodyPr>
            <a:normAutofit lnSpcReduction="10000"/>
          </a:bodyPr>
          <a:lstStyle/>
          <a:p>
            <a:pPr algn="just"/>
            <a:r>
              <a:rPr lang="fr-FR" sz="1600" b="1" dirty="0" smtClean="0"/>
              <a:t>Idée Novatrice</a:t>
            </a:r>
            <a:r>
              <a:rPr lang="fr-FR" sz="1600" dirty="0" smtClean="0"/>
              <a:t>: Promotion des ventes en fonction du temps via un E-coupon sur téléphone mobile.</a:t>
            </a:r>
          </a:p>
          <a:p>
            <a:pPr algn="just"/>
            <a:endParaRPr lang="fr-FR" sz="1600" dirty="0"/>
          </a:p>
          <a:p>
            <a:pPr algn="just"/>
            <a:r>
              <a:rPr lang="fr-FR" sz="1600" b="1" dirty="0" smtClean="0"/>
              <a:t>Exemple</a:t>
            </a:r>
            <a:r>
              <a:rPr lang="fr-FR" sz="1600" dirty="0" smtClean="0"/>
              <a:t>: En Irlande la </a:t>
            </a:r>
            <a:r>
              <a:rPr lang="fr-FR" sz="1600" dirty="0"/>
              <a:t>marque de bière </a:t>
            </a:r>
            <a:r>
              <a:rPr lang="fr-FR" sz="1600" dirty="0" err="1"/>
              <a:t>Budweiser</a:t>
            </a:r>
            <a:r>
              <a:rPr lang="fr-FR" sz="1600" dirty="0"/>
              <a:t> propose </a:t>
            </a:r>
            <a:r>
              <a:rPr lang="fr-FR" sz="1600" dirty="0" smtClean="0"/>
              <a:t>des </a:t>
            </a:r>
            <a:r>
              <a:rPr lang="fr-FR" sz="1600" dirty="0"/>
              <a:t>offres de réductions graduées en fonction du temps qu’il fait, et plus précisément de la température </a:t>
            </a:r>
            <a:r>
              <a:rPr lang="fr-FR" sz="1600" dirty="0" smtClean="0"/>
              <a:t>extérieure. Le consommateur présentera le bon de réduction via leur  </a:t>
            </a:r>
            <a:r>
              <a:rPr lang="fr-FR" sz="1600" dirty="0"/>
              <a:t>téléphone </a:t>
            </a:r>
            <a:r>
              <a:rPr lang="fr-FR" sz="1600" dirty="0" smtClean="0"/>
              <a:t>mobile aux </a:t>
            </a:r>
            <a:r>
              <a:rPr lang="fr-FR" sz="1600" dirty="0"/>
              <a:t>bars </a:t>
            </a:r>
            <a:r>
              <a:rPr lang="fr-FR" sz="1600" dirty="0" smtClean="0"/>
              <a:t>participants.</a:t>
            </a:r>
          </a:p>
          <a:p>
            <a:pPr algn="just"/>
            <a:endParaRPr lang="fr-FR" sz="1600" b="1" dirty="0"/>
          </a:p>
          <a:p>
            <a:pPr algn="just"/>
            <a:r>
              <a:rPr lang="fr-FR" sz="1600" b="1" dirty="0" smtClean="0"/>
              <a:t>Source</a:t>
            </a:r>
            <a:r>
              <a:rPr lang="fr-FR" sz="1600" dirty="0" smtClean="0"/>
              <a:t>: </a:t>
            </a:r>
            <a:r>
              <a:rPr lang="fr-FR" sz="1600" dirty="0"/>
              <a:t>http://blog.sipeasy.fr/un-jour-un-cas-marketing-la-campagne-budweiser-ice-cold-index-en-irlande</a:t>
            </a:r>
            <a:r>
              <a:rPr lang="fr-FR" sz="1600" dirty="0" smtClean="0"/>
              <a:t>/</a:t>
            </a:r>
          </a:p>
          <a:p>
            <a:pPr algn="just"/>
            <a:endParaRPr lang="fr-FR" sz="1600"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8</a:t>
            </a:fld>
            <a:endParaRPr lang="en-US"/>
          </a:p>
        </p:txBody>
      </p:sp>
      <p:sp>
        <p:nvSpPr>
          <p:cNvPr id="8" name="Titre 1"/>
          <p:cNvSpPr>
            <a:spLocks noGrp="1"/>
          </p:cNvSpPr>
          <p:nvPr>
            <p:ph type="title"/>
          </p:nvPr>
        </p:nvSpPr>
        <p:spPr>
          <a:xfrm>
            <a:off x="433790" y="260648"/>
            <a:ext cx="8229600" cy="11430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fr-FR" dirty="0">
                <a:solidFill>
                  <a:schemeClr val="bg1"/>
                </a:solidFill>
              </a:rPr>
              <a:t>I. COMMERCIAL</a:t>
            </a:r>
            <a:br>
              <a:rPr lang="fr-FR" dirty="0">
                <a:solidFill>
                  <a:schemeClr val="bg1"/>
                </a:solidFill>
              </a:rPr>
            </a:br>
            <a:r>
              <a:rPr lang="fr-FR" sz="2800" b="0" i="1" dirty="0" smtClean="0">
                <a:solidFill>
                  <a:schemeClr val="bg1"/>
                </a:solidFill>
              </a:rPr>
              <a:t>PROMOTION DES VENTES</a:t>
            </a:r>
            <a:endParaRPr lang="fr-FR" b="0" i="1" dirty="0">
              <a:solidFill>
                <a:schemeClr val="bg1"/>
              </a:solidFill>
            </a:endParaRPr>
          </a:p>
        </p:txBody>
      </p:sp>
      <p:pic>
        <p:nvPicPr>
          <p:cNvPr id="4098" name="Picture 2" descr="http://blog.sipeasy.fr/wp-content/uploads/2011/05/2011-05-23-Budweiser-Ice-Cold-Ma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5628" y="4221087"/>
            <a:ext cx="3281078" cy="1840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7665" y="4503152"/>
            <a:ext cx="35909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26784976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9337C73-6FA9-45D2-9AFC-0B7166467F7F}" type="slidenum">
              <a:rPr lang="en-US" smtClean="0"/>
              <a:pPr/>
              <a:t>9</a:t>
            </a:fld>
            <a:endParaRPr lang="en-US"/>
          </a:p>
        </p:txBody>
      </p:sp>
      <p:graphicFrame>
        <p:nvGraphicFramePr>
          <p:cNvPr id="8" name="Diagramme 7"/>
          <p:cNvGraphicFramePr/>
          <p:nvPr>
            <p:extLst>
              <p:ext uri="{D42A27DB-BD31-4B8C-83A1-F6EECF244321}">
                <p14:modId xmlns:p14="http://schemas.microsoft.com/office/powerpoint/2010/main" val="3116078474"/>
              </p:ext>
            </p:extLst>
          </p:nvPr>
        </p:nvGraphicFramePr>
        <p:xfrm>
          <a:off x="467544" y="332656"/>
          <a:ext cx="835292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ce réservé du pied de page 6"/>
          <p:cNvSpPr>
            <a:spLocks noGrp="1"/>
          </p:cNvSpPr>
          <p:nvPr>
            <p:ph type="ftr" sz="quarter" idx="11"/>
          </p:nvPr>
        </p:nvSpPr>
        <p:spPr>
          <a:xfrm>
            <a:off x="1403648" y="6453336"/>
            <a:ext cx="6192688" cy="241001"/>
          </a:xfrm>
        </p:spPr>
        <p:txBody>
          <a:bodyPr/>
          <a:lstStyle/>
          <a:p>
            <a:r>
              <a:rPr lang="fr-FR" dirty="0" smtClean="0"/>
              <a:t>MASIAS Margot / STENGER Marine / FLAMBART Charlotte -  L3MV 2014</a:t>
            </a:r>
            <a:endParaRPr lang="en-US" dirty="0"/>
          </a:p>
        </p:txBody>
      </p:sp>
    </p:spTree>
    <p:extLst>
      <p:ext uri="{BB962C8B-B14F-4D97-AF65-F5344CB8AC3E}">
        <p14:creationId xmlns:p14="http://schemas.microsoft.com/office/powerpoint/2010/main" val="15767917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5534</TotalTime>
  <Words>3960</Words>
  <Application>Microsoft Macintosh PowerPoint</Application>
  <PresentationFormat>Présentation à l'écran (4:3)</PresentationFormat>
  <Paragraphs>403</Paragraphs>
  <Slides>44</Slides>
  <Notes>1</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DOSSIER 2 :  Veille des opportunités d’innovation</vt:lpstr>
      <vt:lpstr>SOMMAIRE</vt:lpstr>
      <vt:lpstr>Présentation PowerPoint</vt:lpstr>
      <vt:lpstr>I. COMMERCIAL DISTRIBUTION</vt:lpstr>
      <vt:lpstr>I. COMMERCIAL COMMUNICATION</vt:lpstr>
      <vt:lpstr>I. COMMERCIAL SITUATION D’ACHAT</vt:lpstr>
      <vt:lpstr>I. COMMERCIAL EVENEMENTIEL</vt:lpstr>
      <vt:lpstr>I. COMMERCIAL PROMOTION DES VENTES</vt:lpstr>
      <vt:lpstr>Présentation PowerPoint</vt:lpstr>
      <vt:lpstr>II. STRATEGIE BUSINESS MODELS</vt:lpstr>
      <vt:lpstr>II. STRATEGIE CHANGEMENT ORGANISATIONNEL </vt:lpstr>
      <vt:lpstr>II. STRATEGIE NORMES ET REGLEMENTATIONS</vt:lpstr>
      <vt:lpstr>II. STRATEGIE ENTREPRISE BENCHMARKEES</vt:lpstr>
      <vt:lpstr>II. STRATEGIE ALLIANCES ET PARTENARIATS</vt:lpstr>
      <vt:lpstr>Présentation PowerPoint</vt:lpstr>
      <vt:lpstr>III. METAPRODUIT PACKAGING </vt:lpstr>
      <vt:lpstr>III. METAPRODUIT SERVICES ASSOCIES</vt:lpstr>
      <vt:lpstr>III. METAPRODUIT  DESIGNERS, CREATEURS ET CHEFS</vt:lpstr>
      <vt:lpstr>Présentation PowerPoint</vt:lpstr>
      <vt:lpstr>Présentation PowerPoint</vt:lpstr>
      <vt:lpstr>Présentation PowerPoint</vt:lpstr>
      <vt:lpstr>IV. PRODUIT FONCTIONNALITES </vt:lpstr>
      <vt:lpstr>IV. PRODUIT TENDANCES MARKETING</vt:lpstr>
      <vt:lpstr>Présentation PowerPoint</vt:lpstr>
      <vt:lpstr>Présentation PowerPoint</vt:lpstr>
      <vt:lpstr>Présentation PowerPoint</vt:lpstr>
      <vt:lpstr>Présentation PowerPoint</vt:lpstr>
      <vt:lpstr>V. CONSOMMATEUR CIBLE - SEGMENT</vt:lpstr>
      <vt:lpstr>V. CONSOMMATEUR BESOIN</vt:lpstr>
      <vt:lpstr>V. CONSOMMATEUR UNIVERS</vt:lpstr>
      <vt:lpstr>V. CONSOMMATEUR MOMENT</vt:lpstr>
      <vt:lpstr>V. CONSOMMATEUR SITUATION DE CONSOMMATION</vt:lpstr>
      <vt:lpstr>Présentation PowerPoint</vt:lpstr>
      <vt:lpstr>VI. SENSORIEL VISUEL, COULEUR, FORME, LOGO </vt:lpstr>
      <vt:lpstr>VI. SENSORIEL BRUIT, SON, MUSIQUE</vt:lpstr>
      <vt:lpstr>VI. SENSORIEL TEXTURE, TOUCHER</vt:lpstr>
      <vt:lpstr>VI. SENSORIEL ODEUR, PARFUM</vt:lpstr>
      <vt:lpstr>VI. SENSORIEL  GOUT, SAVEUR, AROME</vt:lpstr>
      <vt:lpstr>Présentation PowerPoint</vt:lpstr>
      <vt:lpstr>VII. TECHNOLOGIE MATIERE PREMIERE </vt:lpstr>
      <vt:lpstr>VII. TECHNOLOGIE INGREDIENT ATYPIQUE </vt:lpstr>
      <vt:lpstr>VII. TECHNOLOGIE PROCESS &amp; TECHNOLOGIES</vt:lpstr>
      <vt:lpstr>VII. TECHNOLOGIE ADDITIFS</vt:lpstr>
      <vt:lpstr>VII. TECHNOLOGIE ENJEUX TECHNOLOGIQUES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Clean wavy (purple)</dc:title>
  <dc:creator>showeet.com</dc:creator>
  <cp:lastModifiedBy>Guillaume Lett</cp:lastModifiedBy>
  <cp:revision>71</cp:revision>
  <dcterms:created xsi:type="dcterms:W3CDTF">2012-01-16T12:17:13Z</dcterms:created>
  <dcterms:modified xsi:type="dcterms:W3CDTF">2014-06-01T18:29:36Z</dcterms:modified>
  <cp:category>Templates</cp:category>
</cp:coreProperties>
</file>