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6" r:id="rId2"/>
    <p:sldId id="257" r:id="rId3"/>
    <p:sldId id="259" r:id="rId4"/>
    <p:sldId id="258" r:id="rId5"/>
    <p:sldId id="260" r:id="rId6"/>
    <p:sldId id="261" r:id="rId7"/>
    <p:sldId id="266" r:id="rId8"/>
    <p:sldId id="267" r:id="rId9"/>
    <p:sldId id="278" r:id="rId10"/>
    <p:sldId id="262" r:id="rId11"/>
    <p:sldId id="263" r:id="rId12"/>
    <p:sldId id="264" r:id="rId13"/>
    <p:sldId id="269" r:id="rId14"/>
    <p:sldId id="270" r:id="rId15"/>
    <p:sldId id="271" r:id="rId16"/>
    <p:sldId id="272" r:id="rId17"/>
    <p:sldId id="273" r:id="rId18"/>
    <p:sldId id="274" r:id="rId19"/>
    <p:sldId id="276" r:id="rId20"/>
    <p:sldId id="275" r:id="rId21"/>
    <p:sldId id="277" r:id="rId22"/>
    <p:sldId id="26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EEC9"/>
    <a:srgbClr val="232323"/>
    <a:srgbClr val="E3600F"/>
    <a:srgbClr val="E26508"/>
    <a:srgbClr val="FFFF00"/>
    <a:srgbClr val="C4E406"/>
    <a:srgbClr val="DA086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6B419-CEB1-4A80-B1CC-1F3395635A02}" type="doc">
      <dgm:prSet loTypeId="urn:microsoft.com/office/officeart/2005/8/layout/radial1" loCatId="relationship" qsTypeId="urn:microsoft.com/office/officeart/2005/8/quickstyle/simple1" qsCatId="simple" csTypeId="urn:microsoft.com/office/officeart/2005/8/colors/colorful1#1" csCatId="colorful" phldr="1"/>
      <dgm:spPr/>
      <dgm:t>
        <a:bodyPr/>
        <a:lstStyle/>
        <a:p>
          <a:endParaRPr lang="fr-FR"/>
        </a:p>
      </dgm:t>
    </dgm:pt>
    <dgm:pt modelId="{FC1DE68E-F8FC-44FA-9F55-9E4CC3B4B762}">
      <dgm:prSet phldrT="[Texte]"/>
      <dgm:spPr/>
      <dgm:t>
        <a:bodyPr/>
        <a:lstStyle/>
        <a:p>
          <a:r>
            <a:rPr lang="fr-FR" b="1" u="sng" dirty="0" smtClean="0"/>
            <a:t>SANTE</a:t>
          </a:r>
          <a:endParaRPr lang="fr-FR" b="1" u="sng" dirty="0"/>
        </a:p>
      </dgm:t>
    </dgm:pt>
    <dgm:pt modelId="{972ECC8E-3824-4522-9C39-44834468A594}" type="parTrans" cxnId="{CDDEF38F-C526-4501-8EFA-B3FAB144FF04}">
      <dgm:prSet/>
      <dgm:spPr/>
      <dgm:t>
        <a:bodyPr/>
        <a:lstStyle/>
        <a:p>
          <a:endParaRPr lang="fr-FR"/>
        </a:p>
      </dgm:t>
    </dgm:pt>
    <dgm:pt modelId="{39992881-7C2D-45DB-9597-AB3D4D67C155}" type="sibTrans" cxnId="{CDDEF38F-C526-4501-8EFA-B3FAB144FF04}">
      <dgm:prSet/>
      <dgm:spPr/>
      <dgm:t>
        <a:bodyPr/>
        <a:lstStyle/>
        <a:p>
          <a:endParaRPr lang="fr-FR"/>
        </a:p>
      </dgm:t>
    </dgm:pt>
    <dgm:pt modelId="{8EB6C637-5412-4873-A9E7-2BB4C77CADE6}">
      <dgm:prSet phldrT="[Texte]"/>
      <dgm:spPr/>
      <dgm:t>
        <a:bodyPr/>
        <a:lstStyle/>
        <a:p>
          <a:r>
            <a:rPr lang="fr-FR" b="0" dirty="0" smtClean="0"/>
            <a:t>Végétarisme</a:t>
          </a:r>
          <a:endParaRPr lang="fr-FR" b="0" dirty="0"/>
        </a:p>
      </dgm:t>
    </dgm:pt>
    <dgm:pt modelId="{5E81A244-71D9-44A3-8245-F64005AB6751}" type="parTrans" cxnId="{02B21C5A-6843-45EF-9BCA-9F9E36DA4227}">
      <dgm:prSet/>
      <dgm:spPr/>
      <dgm:t>
        <a:bodyPr/>
        <a:lstStyle/>
        <a:p>
          <a:endParaRPr lang="fr-FR"/>
        </a:p>
      </dgm:t>
    </dgm:pt>
    <dgm:pt modelId="{604D53D1-7811-4137-B081-129AA5ED8689}" type="sibTrans" cxnId="{02B21C5A-6843-45EF-9BCA-9F9E36DA4227}">
      <dgm:prSet/>
      <dgm:spPr/>
      <dgm:t>
        <a:bodyPr/>
        <a:lstStyle/>
        <a:p>
          <a:endParaRPr lang="fr-FR"/>
        </a:p>
      </dgm:t>
    </dgm:pt>
    <dgm:pt modelId="{24205F95-6224-4615-833C-92E5FE7BA4A1}">
      <dgm:prSet phldrT="[Texte]"/>
      <dgm:spPr/>
      <dgm:t>
        <a:bodyPr/>
        <a:lstStyle/>
        <a:p>
          <a:r>
            <a:rPr lang="fr-FR" dirty="0" smtClean="0"/>
            <a:t>Green</a:t>
          </a:r>
          <a:endParaRPr lang="fr-FR" dirty="0"/>
        </a:p>
      </dgm:t>
    </dgm:pt>
    <dgm:pt modelId="{F5C54922-335B-4819-AB47-EE92AB44D8BC}" type="parTrans" cxnId="{7108ADF2-7FFD-43B1-9A1D-D4D62A01358D}">
      <dgm:prSet/>
      <dgm:spPr/>
      <dgm:t>
        <a:bodyPr/>
        <a:lstStyle/>
        <a:p>
          <a:endParaRPr lang="fr-FR"/>
        </a:p>
      </dgm:t>
    </dgm:pt>
    <dgm:pt modelId="{AE35AB52-2917-4BE4-82C7-92AC262E311B}" type="sibTrans" cxnId="{7108ADF2-7FFD-43B1-9A1D-D4D62A01358D}">
      <dgm:prSet/>
      <dgm:spPr/>
      <dgm:t>
        <a:bodyPr/>
        <a:lstStyle/>
        <a:p>
          <a:endParaRPr lang="fr-FR"/>
        </a:p>
      </dgm:t>
    </dgm:pt>
    <dgm:pt modelId="{D798C972-274A-4AD6-B120-EB37443E9F91}">
      <dgm:prSet phldrT="[Texte]"/>
      <dgm:spPr/>
      <dgm:t>
        <a:bodyPr/>
        <a:lstStyle/>
        <a:p>
          <a:r>
            <a:rPr lang="fr-FR" noProof="1" smtClean="0"/>
            <a:t>Végétalisation</a:t>
          </a:r>
          <a:endParaRPr lang="fr-FR" noProof="1"/>
        </a:p>
      </dgm:t>
    </dgm:pt>
    <dgm:pt modelId="{1FFAE6D9-D4A6-4468-A2AD-40F62D972AE3}" type="parTrans" cxnId="{543A8657-9038-43F5-B6A8-409F576E8496}">
      <dgm:prSet/>
      <dgm:spPr/>
      <dgm:t>
        <a:bodyPr/>
        <a:lstStyle/>
        <a:p>
          <a:endParaRPr lang="fr-FR"/>
        </a:p>
      </dgm:t>
    </dgm:pt>
    <dgm:pt modelId="{6A3C43B1-A5D7-4536-B442-86C74A86A310}" type="sibTrans" cxnId="{543A8657-9038-43F5-B6A8-409F576E8496}">
      <dgm:prSet/>
      <dgm:spPr/>
      <dgm:t>
        <a:bodyPr/>
        <a:lstStyle/>
        <a:p>
          <a:endParaRPr lang="fr-FR"/>
        </a:p>
      </dgm:t>
    </dgm:pt>
    <dgm:pt modelId="{6A365D21-5FF5-4BAC-A281-87A003E0872A}">
      <dgm:prSet phldrT="[Texte]"/>
      <dgm:spPr/>
      <dgm:t>
        <a:bodyPr/>
        <a:lstStyle/>
        <a:p>
          <a:r>
            <a:rPr lang="fr-FR" dirty="0" smtClean="0"/>
            <a:t>Végétalisme</a:t>
          </a:r>
          <a:endParaRPr lang="fr-FR" dirty="0"/>
        </a:p>
      </dgm:t>
    </dgm:pt>
    <dgm:pt modelId="{348A85F2-D9C4-4093-96BC-38B804CE2675}" type="parTrans" cxnId="{EFCBC334-1DB8-4100-AE7D-2E4738E209C9}">
      <dgm:prSet/>
      <dgm:spPr/>
      <dgm:t>
        <a:bodyPr/>
        <a:lstStyle/>
        <a:p>
          <a:endParaRPr lang="fr-FR"/>
        </a:p>
      </dgm:t>
    </dgm:pt>
    <dgm:pt modelId="{B6AE3B0A-0F0E-46CA-A645-225635B88F3F}" type="sibTrans" cxnId="{EFCBC334-1DB8-4100-AE7D-2E4738E209C9}">
      <dgm:prSet/>
      <dgm:spPr/>
      <dgm:t>
        <a:bodyPr/>
        <a:lstStyle/>
        <a:p>
          <a:endParaRPr lang="fr-FR"/>
        </a:p>
      </dgm:t>
    </dgm:pt>
    <dgm:pt modelId="{86BF0F64-758F-4863-AD09-0749CE9CFD91}">
      <dgm:prSet phldrT="[Texte]"/>
      <dgm:spPr/>
      <dgm:t>
        <a:bodyPr/>
        <a:lstStyle/>
        <a:p>
          <a:r>
            <a:rPr lang="fr-FR" dirty="0" smtClean="0"/>
            <a:t>Aux plantes</a:t>
          </a:r>
          <a:endParaRPr lang="fr-FR" dirty="0"/>
        </a:p>
      </dgm:t>
    </dgm:pt>
    <dgm:pt modelId="{8A9F7518-E6BE-4E1D-BE91-AB48157393B5}" type="parTrans" cxnId="{B2AA9D3C-7A7C-48C4-89A4-9D53D885D5CD}">
      <dgm:prSet/>
      <dgm:spPr/>
      <dgm:t>
        <a:bodyPr/>
        <a:lstStyle/>
        <a:p>
          <a:endParaRPr lang="fr-FR"/>
        </a:p>
      </dgm:t>
    </dgm:pt>
    <dgm:pt modelId="{61A4D572-8314-47E1-A94D-7F819C6A2D68}" type="sibTrans" cxnId="{B2AA9D3C-7A7C-48C4-89A4-9D53D885D5CD}">
      <dgm:prSet/>
      <dgm:spPr/>
      <dgm:t>
        <a:bodyPr/>
        <a:lstStyle/>
        <a:p>
          <a:endParaRPr lang="fr-FR"/>
        </a:p>
      </dgm:t>
    </dgm:pt>
    <dgm:pt modelId="{F35F958E-D2D6-42C7-8DDD-3A6F6335930E}" type="pres">
      <dgm:prSet presAssocID="{9EC6B419-CEB1-4A80-B1CC-1F3395635A02}" presName="cycle" presStyleCnt="0">
        <dgm:presLayoutVars>
          <dgm:chMax val="1"/>
          <dgm:dir/>
          <dgm:animLvl val="ctr"/>
          <dgm:resizeHandles val="exact"/>
        </dgm:presLayoutVars>
      </dgm:prSet>
      <dgm:spPr/>
      <dgm:t>
        <a:bodyPr/>
        <a:lstStyle/>
        <a:p>
          <a:endParaRPr lang="fr-FR"/>
        </a:p>
      </dgm:t>
    </dgm:pt>
    <dgm:pt modelId="{46F3DA5D-1378-435F-AEE9-6CA772A990D9}" type="pres">
      <dgm:prSet presAssocID="{FC1DE68E-F8FC-44FA-9F55-9E4CC3B4B762}" presName="centerShape" presStyleLbl="node0" presStyleIdx="0" presStyleCnt="1" custLinFactNeighborX="-72078" custLinFactNeighborY="861"/>
      <dgm:spPr/>
      <dgm:t>
        <a:bodyPr/>
        <a:lstStyle/>
        <a:p>
          <a:endParaRPr lang="fr-FR"/>
        </a:p>
      </dgm:t>
    </dgm:pt>
    <dgm:pt modelId="{016F08D7-4411-4B45-9D44-C72C83A7D00A}" type="pres">
      <dgm:prSet presAssocID="{5E81A244-71D9-44A3-8245-F64005AB6751}" presName="Name9" presStyleLbl="parChTrans1D2" presStyleIdx="0" presStyleCnt="5"/>
      <dgm:spPr/>
      <dgm:t>
        <a:bodyPr/>
        <a:lstStyle/>
        <a:p>
          <a:endParaRPr lang="fr-FR"/>
        </a:p>
      </dgm:t>
    </dgm:pt>
    <dgm:pt modelId="{A1184DD2-0DB2-4EE5-973D-6CA6C582A136}" type="pres">
      <dgm:prSet presAssocID="{5E81A244-71D9-44A3-8245-F64005AB6751}" presName="connTx" presStyleLbl="parChTrans1D2" presStyleIdx="0" presStyleCnt="5"/>
      <dgm:spPr/>
      <dgm:t>
        <a:bodyPr/>
        <a:lstStyle/>
        <a:p>
          <a:endParaRPr lang="fr-FR"/>
        </a:p>
      </dgm:t>
    </dgm:pt>
    <dgm:pt modelId="{B9C87DE9-C891-4706-A23C-8E75555DABAF}" type="pres">
      <dgm:prSet presAssocID="{8EB6C637-5412-4873-A9E7-2BB4C77CADE6}" presName="node" presStyleLbl="node1" presStyleIdx="0" presStyleCnt="5" custScaleY="60558" custRadScaleRad="125662" custRadScaleInc="-84950">
        <dgm:presLayoutVars>
          <dgm:bulletEnabled val="1"/>
        </dgm:presLayoutVars>
      </dgm:prSet>
      <dgm:spPr/>
      <dgm:t>
        <a:bodyPr/>
        <a:lstStyle/>
        <a:p>
          <a:endParaRPr lang="fr-FR"/>
        </a:p>
      </dgm:t>
    </dgm:pt>
    <dgm:pt modelId="{21F09886-6387-4EE9-BFCA-200860C1B780}" type="pres">
      <dgm:prSet presAssocID="{F5C54922-335B-4819-AB47-EE92AB44D8BC}" presName="Name9" presStyleLbl="parChTrans1D2" presStyleIdx="1" presStyleCnt="5"/>
      <dgm:spPr/>
      <dgm:t>
        <a:bodyPr/>
        <a:lstStyle/>
        <a:p>
          <a:endParaRPr lang="fr-FR"/>
        </a:p>
      </dgm:t>
    </dgm:pt>
    <dgm:pt modelId="{66127B03-BE31-4801-8826-8E912B0740AC}" type="pres">
      <dgm:prSet presAssocID="{F5C54922-335B-4819-AB47-EE92AB44D8BC}" presName="connTx" presStyleLbl="parChTrans1D2" presStyleIdx="1" presStyleCnt="5"/>
      <dgm:spPr/>
      <dgm:t>
        <a:bodyPr/>
        <a:lstStyle/>
        <a:p>
          <a:endParaRPr lang="fr-FR"/>
        </a:p>
      </dgm:t>
    </dgm:pt>
    <dgm:pt modelId="{BE8C6C93-406A-48A5-882A-5B2C613647CE}" type="pres">
      <dgm:prSet presAssocID="{24205F95-6224-4615-833C-92E5FE7BA4A1}" presName="node" presStyleLbl="node1" presStyleIdx="1" presStyleCnt="5" custScaleX="97058" custScaleY="50997" custRadScaleRad="49525" custRadScaleInc="387954">
        <dgm:presLayoutVars>
          <dgm:bulletEnabled val="1"/>
        </dgm:presLayoutVars>
      </dgm:prSet>
      <dgm:spPr/>
      <dgm:t>
        <a:bodyPr/>
        <a:lstStyle/>
        <a:p>
          <a:endParaRPr lang="fr-FR"/>
        </a:p>
      </dgm:t>
    </dgm:pt>
    <dgm:pt modelId="{0B67AB19-BA76-405E-8EB7-295E5E093186}" type="pres">
      <dgm:prSet presAssocID="{1FFAE6D9-D4A6-4468-A2AD-40F62D972AE3}" presName="Name9" presStyleLbl="parChTrans1D2" presStyleIdx="2" presStyleCnt="5"/>
      <dgm:spPr/>
      <dgm:t>
        <a:bodyPr/>
        <a:lstStyle/>
        <a:p>
          <a:endParaRPr lang="fr-FR"/>
        </a:p>
      </dgm:t>
    </dgm:pt>
    <dgm:pt modelId="{E1B06716-CAD9-49BE-B769-40BD87C594D5}" type="pres">
      <dgm:prSet presAssocID="{1FFAE6D9-D4A6-4468-A2AD-40F62D972AE3}" presName="connTx" presStyleLbl="parChTrans1D2" presStyleIdx="2" presStyleCnt="5"/>
      <dgm:spPr/>
      <dgm:t>
        <a:bodyPr/>
        <a:lstStyle/>
        <a:p>
          <a:endParaRPr lang="fr-FR"/>
        </a:p>
      </dgm:t>
    </dgm:pt>
    <dgm:pt modelId="{5D1AB33F-8897-401F-9ECE-9FEBDE00CC0C}" type="pres">
      <dgm:prSet presAssocID="{D798C972-274A-4AD6-B120-EB37443E9F91}" presName="node" presStyleLbl="node1" presStyleIdx="2" presStyleCnt="5" custScaleX="93855" custScaleY="51938" custRadScaleRad="100848" custRadScaleInc="166396">
        <dgm:presLayoutVars>
          <dgm:bulletEnabled val="1"/>
        </dgm:presLayoutVars>
      </dgm:prSet>
      <dgm:spPr/>
      <dgm:t>
        <a:bodyPr/>
        <a:lstStyle/>
        <a:p>
          <a:endParaRPr lang="fr-FR"/>
        </a:p>
      </dgm:t>
    </dgm:pt>
    <dgm:pt modelId="{739D6F98-7E93-493B-AF76-0EF1C347BD34}" type="pres">
      <dgm:prSet presAssocID="{348A85F2-D9C4-4093-96BC-38B804CE2675}" presName="Name9" presStyleLbl="parChTrans1D2" presStyleIdx="3" presStyleCnt="5"/>
      <dgm:spPr/>
      <dgm:t>
        <a:bodyPr/>
        <a:lstStyle/>
        <a:p>
          <a:endParaRPr lang="fr-FR"/>
        </a:p>
      </dgm:t>
    </dgm:pt>
    <dgm:pt modelId="{9B7269E9-02AE-4A9F-9500-E9645551A508}" type="pres">
      <dgm:prSet presAssocID="{348A85F2-D9C4-4093-96BC-38B804CE2675}" presName="connTx" presStyleLbl="parChTrans1D2" presStyleIdx="3" presStyleCnt="5"/>
      <dgm:spPr/>
      <dgm:t>
        <a:bodyPr/>
        <a:lstStyle/>
        <a:p>
          <a:endParaRPr lang="fr-FR"/>
        </a:p>
      </dgm:t>
    </dgm:pt>
    <dgm:pt modelId="{70AAE51F-8EB9-4EE3-945C-2FAD266C62EC}" type="pres">
      <dgm:prSet presAssocID="{6A365D21-5FF5-4BAC-A281-87A003E0872A}" presName="node" presStyleLbl="node1" presStyleIdx="3" presStyleCnt="5" custScaleY="60495" custRadScaleRad="72211" custRadScaleInc="288124">
        <dgm:presLayoutVars>
          <dgm:bulletEnabled val="1"/>
        </dgm:presLayoutVars>
      </dgm:prSet>
      <dgm:spPr/>
      <dgm:t>
        <a:bodyPr/>
        <a:lstStyle/>
        <a:p>
          <a:endParaRPr lang="fr-FR"/>
        </a:p>
      </dgm:t>
    </dgm:pt>
    <dgm:pt modelId="{5A093C04-17EF-4291-A598-543DEF282A39}" type="pres">
      <dgm:prSet presAssocID="{8A9F7518-E6BE-4E1D-BE91-AB48157393B5}" presName="Name9" presStyleLbl="parChTrans1D2" presStyleIdx="4" presStyleCnt="5"/>
      <dgm:spPr/>
      <dgm:t>
        <a:bodyPr/>
        <a:lstStyle/>
        <a:p>
          <a:endParaRPr lang="fr-FR"/>
        </a:p>
      </dgm:t>
    </dgm:pt>
    <dgm:pt modelId="{A9A383FF-6913-4DEA-8DDA-BD15A72ECB5F}" type="pres">
      <dgm:prSet presAssocID="{8A9F7518-E6BE-4E1D-BE91-AB48157393B5}" presName="connTx" presStyleLbl="parChTrans1D2" presStyleIdx="4" presStyleCnt="5"/>
      <dgm:spPr/>
      <dgm:t>
        <a:bodyPr/>
        <a:lstStyle/>
        <a:p>
          <a:endParaRPr lang="fr-FR"/>
        </a:p>
      </dgm:t>
    </dgm:pt>
    <dgm:pt modelId="{1DF5FA4E-7C06-4700-814F-6ABDC1712C50}" type="pres">
      <dgm:prSet presAssocID="{86BF0F64-758F-4863-AD09-0749CE9CFD91}" presName="node" presStyleLbl="node1" presStyleIdx="4" presStyleCnt="5" custScaleY="49062" custRadScaleRad="9231" custRadScaleInc="293768">
        <dgm:presLayoutVars>
          <dgm:bulletEnabled val="1"/>
        </dgm:presLayoutVars>
      </dgm:prSet>
      <dgm:spPr/>
      <dgm:t>
        <a:bodyPr/>
        <a:lstStyle/>
        <a:p>
          <a:endParaRPr lang="fr-FR"/>
        </a:p>
      </dgm:t>
    </dgm:pt>
  </dgm:ptLst>
  <dgm:cxnLst>
    <dgm:cxn modelId="{BDD50FF9-B607-4ABF-8B23-36FB59ECC0ED}" type="presOf" srcId="{1FFAE6D9-D4A6-4468-A2AD-40F62D972AE3}" destId="{E1B06716-CAD9-49BE-B769-40BD87C594D5}" srcOrd="1" destOrd="0" presId="urn:microsoft.com/office/officeart/2005/8/layout/radial1"/>
    <dgm:cxn modelId="{543A8657-9038-43F5-B6A8-409F576E8496}" srcId="{FC1DE68E-F8FC-44FA-9F55-9E4CC3B4B762}" destId="{D798C972-274A-4AD6-B120-EB37443E9F91}" srcOrd="2" destOrd="0" parTransId="{1FFAE6D9-D4A6-4468-A2AD-40F62D972AE3}" sibTransId="{6A3C43B1-A5D7-4536-B442-86C74A86A310}"/>
    <dgm:cxn modelId="{A4991F8A-DD36-4107-B03D-E59214254C79}" type="presOf" srcId="{FC1DE68E-F8FC-44FA-9F55-9E4CC3B4B762}" destId="{46F3DA5D-1378-435F-AEE9-6CA772A990D9}" srcOrd="0" destOrd="0" presId="urn:microsoft.com/office/officeart/2005/8/layout/radial1"/>
    <dgm:cxn modelId="{262A3D27-F2A0-4FEB-B10E-2F764EAF7975}" type="presOf" srcId="{F5C54922-335B-4819-AB47-EE92AB44D8BC}" destId="{21F09886-6387-4EE9-BFCA-200860C1B780}" srcOrd="0" destOrd="0" presId="urn:microsoft.com/office/officeart/2005/8/layout/radial1"/>
    <dgm:cxn modelId="{2E3480FA-A409-481D-920A-F903F2935202}" type="presOf" srcId="{5E81A244-71D9-44A3-8245-F64005AB6751}" destId="{016F08D7-4411-4B45-9D44-C72C83A7D00A}" srcOrd="0" destOrd="0" presId="urn:microsoft.com/office/officeart/2005/8/layout/radial1"/>
    <dgm:cxn modelId="{43F55691-A614-409B-AF2A-A17662A14D12}" type="presOf" srcId="{D798C972-274A-4AD6-B120-EB37443E9F91}" destId="{5D1AB33F-8897-401F-9ECE-9FEBDE00CC0C}" srcOrd="0" destOrd="0" presId="urn:microsoft.com/office/officeart/2005/8/layout/radial1"/>
    <dgm:cxn modelId="{EFCBC334-1DB8-4100-AE7D-2E4738E209C9}" srcId="{FC1DE68E-F8FC-44FA-9F55-9E4CC3B4B762}" destId="{6A365D21-5FF5-4BAC-A281-87A003E0872A}" srcOrd="3" destOrd="0" parTransId="{348A85F2-D9C4-4093-96BC-38B804CE2675}" sibTransId="{B6AE3B0A-0F0E-46CA-A645-225635B88F3F}"/>
    <dgm:cxn modelId="{CDDEF38F-C526-4501-8EFA-B3FAB144FF04}" srcId="{9EC6B419-CEB1-4A80-B1CC-1F3395635A02}" destId="{FC1DE68E-F8FC-44FA-9F55-9E4CC3B4B762}" srcOrd="0" destOrd="0" parTransId="{972ECC8E-3824-4522-9C39-44834468A594}" sibTransId="{39992881-7C2D-45DB-9597-AB3D4D67C155}"/>
    <dgm:cxn modelId="{D13A3090-67F9-4891-B37D-C7C67663DCCB}" type="presOf" srcId="{8A9F7518-E6BE-4E1D-BE91-AB48157393B5}" destId="{A9A383FF-6913-4DEA-8DDA-BD15A72ECB5F}" srcOrd="1" destOrd="0" presId="urn:microsoft.com/office/officeart/2005/8/layout/radial1"/>
    <dgm:cxn modelId="{961225C6-E9D2-4657-9B3B-401E2B8C96CC}" type="presOf" srcId="{9EC6B419-CEB1-4A80-B1CC-1F3395635A02}" destId="{F35F958E-D2D6-42C7-8DDD-3A6F6335930E}" srcOrd="0" destOrd="0" presId="urn:microsoft.com/office/officeart/2005/8/layout/radial1"/>
    <dgm:cxn modelId="{5B31FE0F-3548-4700-9DD2-9FD1F61E7CCE}" type="presOf" srcId="{348A85F2-D9C4-4093-96BC-38B804CE2675}" destId="{739D6F98-7E93-493B-AF76-0EF1C347BD34}" srcOrd="0" destOrd="0" presId="urn:microsoft.com/office/officeart/2005/8/layout/radial1"/>
    <dgm:cxn modelId="{934A6A4A-2F2A-46C2-A1D9-07F0D8617902}" type="presOf" srcId="{348A85F2-D9C4-4093-96BC-38B804CE2675}" destId="{9B7269E9-02AE-4A9F-9500-E9645551A508}" srcOrd="1" destOrd="0" presId="urn:microsoft.com/office/officeart/2005/8/layout/radial1"/>
    <dgm:cxn modelId="{22566FB7-1AE0-465A-B2DB-5A5EF214CB6A}" type="presOf" srcId="{8EB6C637-5412-4873-A9E7-2BB4C77CADE6}" destId="{B9C87DE9-C891-4706-A23C-8E75555DABAF}" srcOrd="0" destOrd="0" presId="urn:microsoft.com/office/officeart/2005/8/layout/radial1"/>
    <dgm:cxn modelId="{D858E66A-A7CF-4BD4-972F-CD1F0BBA7AC2}" type="presOf" srcId="{86BF0F64-758F-4863-AD09-0749CE9CFD91}" destId="{1DF5FA4E-7C06-4700-814F-6ABDC1712C50}" srcOrd="0" destOrd="0" presId="urn:microsoft.com/office/officeart/2005/8/layout/radial1"/>
    <dgm:cxn modelId="{39F6F851-1831-40E2-A961-63DC8EE3F1A1}" type="presOf" srcId="{F5C54922-335B-4819-AB47-EE92AB44D8BC}" destId="{66127B03-BE31-4801-8826-8E912B0740AC}" srcOrd="1" destOrd="0" presId="urn:microsoft.com/office/officeart/2005/8/layout/radial1"/>
    <dgm:cxn modelId="{7108ADF2-7FFD-43B1-9A1D-D4D62A01358D}" srcId="{FC1DE68E-F8FC-44FA-9F55-9E4CC3B4B762}" destId="{24205F95-6224-4615-833C-92E5FE7BA4A1}" srcOrd="1" destOrd="0" parTransId="{F5C54922-335B-4819-AB47-EE92AB44D8BC}" sibTransId="{AE35AB52-2917-4BE4-82C7-92AC262E311B}"/>
    <dgm:cxn modelId="{D9AC51ED-F3B9-4BDC-BC84-8A264DF46FCC}" type="presOf" srcId="{6A365D21-5FF5-4BAC-A281-87A003E0872A}" destId="{70AAE51F-8EB9-4EE3-945C-2FAD266C62EC}" srcOrd="0" destOrd="0" presId="urn:microsoft.com/office/officeart/2005/8/layout/radial1"/>
    <dgm:cxn modelId="{150A6A37-9DDB-422B-B479-F76B99E2BE68}" type="presOf" srcId="{5E81A244-71D9-44A3-8245-F64005AB6751}" destId="{A1184DD2-0DB2-4EE5-973D-6CA6C582A136}" srcOrd="1" destOrd="0" presId="urn:microsoft.com/office/officeart/2005/8/layout/radial1"/>
    <dgm:cxn modelId="{B2AA9D3C-7A7C-48C4-89A4-9D53D885D5CD}" srcId="{FC1DE68E-F8FC-44FA-9F55-9E4CC3B4B762}" destId="{86BF0F64-758F-4863-AD09-0749CE9CFD91}" srcOrd="4" destOrd="0" parTransId="{8A9F7518-E6BE-4E1D-BE91-AB48157393B5}" sibTransId="{61A4D572-8314-47E1-A94D-7F819C6A2D68}"/>
    <dgm:cxn modelId="{9C63C751-7A27-41BA-84AE-B8FEFE11941A}" type="presOf" srcId="{1FFAE6D9-D4A6-4468-A2AD-40F62D972AE3}" destId="{0B67AB19-BA76-405E-8EB7-295E5E093186}" srcOrd="0" destOrd="0" presId="urn:microsoft.com/office/officeart/2005/8/layout/radial1"/>
    <dgm:cxn modelId="{127E7273-07B0-438B-99F5-D7807C12C94C}" type="presOf" srcId="{24205F95-6224-4615-833C-92E5FE7BA4A1}" destId="{BE8C6C93-406A-48A5-882A-5B2C613647CE}" srcOrd="0" destOrd="0" presId="urn:microsoft.com/office/officeart/2005/8/layout/radial1"/>
    <dgm:cxn modelId="{02B21C5A-6843-45EF-9BCA-9F9E36DA4227}" srcId="{FC1DE68E-F8FC-44FA-9F55-9E4CC3B4B762}" destId="{8EB6C637-5412-4873-A9E7-2BB4C77CADE6}" srcOrd="0" destOrd="0" parTransId="{5E81A244-71D9-44A3-8245-F64005AB6751}" sibTransId="{604D53D1-7811-4137-B081-129AA5ED8689}"/>
    <dgm:cxn modelId="{1ADAFE81-BCD9-45C1-B283-2B82E8450CB8}" type="presOf" srcId="{8A9F7518-E6BE-4E1D-BE91-AB48157393B5}" destId="{5A093C04-17EF-4291-A598-543DEF282A39}" srcOrd="0" destOrd="0" presId="urn:microsoft.com/office/officeart/2005/8/layout/radial1"/>
    <dgm:cxn modelId="{98F69EE6-6361-417B-9FBD-9A8F24A3FA4C}" type="presParOf" srcId="{F35F958E-D2D6-42C7-8DDD-3A6F6335930E}" destId="{46F3DA5D-1378-435F-AEE9-6CA772A990D9}" srcOrd="0" destOrd="0" presId="urn:microsoft.com/office/officeart/2005/8/layout/radial1"/>
    <dgm:cxn modelId="{DB50F120-2C1D-466A-A1FF-D78F97B27C06}" type="presParOf" srcId="{F35F958E-D2D6-42C7-8DDD-3A6F6335930E}" destId="{016F08D7-4411-4B45-9D44-C72C83A7D00A}" srcOrd="1" destOrd="0" presId="urn:microsoft.com/office/officeart/2005/8/layout/radial1"/>
    <dgm:cxn modelId="{5B3D356C-6E9A-46AD-B4A2-8C0105CA3DE7}" type="presParOf" srcId="{016F08D7-4411-4B45-9D44-C72C83A7D00A}" destId="{A1184DD2-0DB2-4EE5-973D-6CA6C582A136}" srcOrd="0" destOrd="0" presId="urn:microsoft.com/office/officeart/2005/8/layout/radial1"/>
    <dgm:cxn modelId="{29355713-8A3D-4E16-8BC1-9103CC9C578D}" type="presParOf" srcId="{F35F958E-D2D6-42C7-8DDD-3A6F6335930E}" destId="{B9C87DE9-C891-4706-A23C-8E75555DABAF}" srcOrd="2" destOrd="0" presId="urn:microsoft.com/office/officeart/2005/8/layout/radial1"/>
    <dgm:cxn modelId="{608B9C42-8AAA-4C13-A784-7842ED5DA2E9}" type="presParOf" srcId="{F35F958E-D2D6-42C7-8DDD-3A6F6335930E}" destId="{21F09886-6387-4EE9-BFCA-200860C1B780}" srcOrd="3" destOrd="0" presId="urn:microsoft.com/office/officeart/2005/8/layout/radial1"/>
    <dgm:cxn modelId="{695AD253-70C4-4A80-AA25-1A665C87CD69}" type="presParOf" srcId="{21F09886-6387-4EE9-BFCA-200860C1B780}" destId="{66127B03-BE31-4801-8826-8E912B0740AC}" srcOrd="0" destOrd="0" presId="urn:microsoft.com/office/officeart/2005/8/layout/radial1"/>
    <dgm:cxn modelId="{94337121-3A7A-4C93-82AB-9D4B7B3AB240}" type="presParOf" srcId="{F35F958E-D2D6-42C7-8DDD-3A6F6335930E}" destId="{BE8C6C93-406A-48A5-882A-5B2C613647CE}" srcOrd="4" destOrd="0" presId="urn:microsoft.com/office/officeart/2005/8/layout/radial1"/>
    <dgm:cxn modelId="{43EEB810-EB79-4CAC-98CA-1CE223380306}" type="presParOf" srcId="{F35F958E-D2D6-42C7-8DDD-3A6F6335930E}" destId="{0B67AB19-BA76-405E-8EB7-295E5E093186}" srcOrd="5" destOrd="0" presId="urn:microsoft.com/office/officeart/2005/8/layout/radial1"/>
    <dgm:cxn modelId="{E9E6F039-FBF0-4258-96CF-3BC1E9EF9B3E}" type="presParOf" srcId="{0B67AB19-BA76-405E-8EB7-295E5E093186}" destId="{E1B06716-CAD9-49BE-B769-40BD87C594D5}" srcOrd="0" destOrd="0" presId="urn:microsoft.com/office/officeart/2005/8/layout/radial1"/>
    <dgm:cxn modelId="{0B176B3A-94A7-48E7-B9E5-71E5356FF04D}" type="presParOf" srcId="{F35F958E-D2D6-42C7-8DDD-3A6F6335930E}" destId="{5D1AB33F-8897-401F-9ECE-9FEBDE00CC0C}" srcOrd="6" destOrd="0" presId="urn:microsoft.com/office/officeart/2005/8/layout/radial1"/>
    <dgm:cxn modelId="{5E471067-85F4-4AB4-A6BB-F3A68A825950}" type="presParOf" srcId="{F35F958E-D2D6-42C7-8DDD-3A6F6335930E}" destId="{739D6F98-7E93-493B-AF76-0EF1C347BD34}" srcOrd="7" destOrd="0" presId="urn:microsoft.com/office/officeart/2005/8/layout/radial1"/>
    <dgm:cxn modelId="{2E0B8941-D20A-4636-8557-63A3D6272BB1}" type="presParOf" srcId="{739D6F98-7E93-493B-AF76-0EF1C347BD34}" destId="{9B7269E9-02AE-4A9F-9500-E9645551A508}" srcOrd="0" destOrd="0" presId="urn:microsoft.com/office/officeart/2005/8/layout/radial1"/>
    <dgm:cxn modelId="{D030123B-38ED-4528-97C1-B0002EDFF7C0}" type="presParOf" srcId="{F35F958E-D2D6-42C7-8DDD-3A6F6335930E}" destId="{70AAE51F-8EB9-4EE3-945C-2FAD266C62EC}" srcOrd="8" destOrd="0" presId="urn:microsoft.com/office/officeart/2005/8/layout/radial1"/>
    <dgm:cxn modelId="{6C403A64-80E7-4DD1-BDDB-EEFFE8A87D29}" type="presParOf" srcId="{F35F958E-D2D6-42C7-8DDD-3A6F6335930E}" destId="{5A093C04-17EF-4291-A598-543DEF282A39}" srcOrd="9" destOrd="0" presId="urn:microsoft.com/office/officeart/2005/8/layout/radial1"/>
    <dgm:cxn modelId="{9245BAEC-7027-427A-83B8-A5C5FF2B7CC2}" type="presParOf" srcId="{5A093C04-17EF-4291-A598-543DEF282A39}" destId="{A9A383FF-6913-4DEA-8DDA-BD15A72ECB5F}" srcOrd="0" destOrd="0" presId="urn:microsoft.com/office/officeart/2005/8/layout/radial1"/>
    <dgm:cxn modelId="{21C7113E-A90E-420B-B811-1F1A00DE3F44}" type="presParOf" srcId="{F35F958E-D2D6-42C7-8DDD-3A6F6335930E}" destId="{1DF5FA4E-7C06-4700-814F-6ABDC1712C50}"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B7539-41ED-4773-A668-59684E0BAC5B}"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fr-FR"/>
        </a:p>
      </dgm:t>
    </dgm:pt>
    <dgm:pt modelId="{4B61D776-016F-4CCE-9BFB-2B2DAEBCC515}">
      <dgm:prSet phldrT="[Texte]"/>
      <dgm:spPr/>
      <dgm:t>
        <a:bodyPr/>
        <a:lstStyle/>
        <a:p>
          <a:r>
            <a:rPr lang="fr-FR" dirty="0" smtClean="0"/>
            <a:t>Ne pas tuer pour se nourrir</a:t>
          </a:r>
          <a:endParaRPr lang="fr-FR" dirty="0"/>
        </a:p>
      </dgm:t>
    </dgm:pt>
    <dgm:pt modelId="{59DD6A9A-51FB-4F14-8049-AD8557937C2A}" type="parTrans" cxnId="{5467661A-DDB9-47F2-9915-6DA5F4907A86}">
      <dgm:prSet/>
      <dgm:spPr/>
      <dgm:t>
        <a:bodyPr/>
        <a:lstStyle/>
        <a:p>
          <a:endParaRPr lang="fr-FR"/>
        </a:p>
      </dgm:t>
    </dgm:pt>
    <dgm:pt modelId="{13E53AAA-E556-4052-A147-A707D50D74E6}" type="sibTrans" cxnId="{5467661A-DDB9-47F2-9915-6DA5F4907A86}">
      <dgm:prSet/>
      <dgm:spPr/>
      <dgm:t>
        <a:bodyPr/>
        <a:lstStyle/>
        <a:p>
          <a:endParaRPr lang="fr-FR"/>
        </a:p>
      </dgm:t>
    </dgm:pt>
    <dgm:pt modelId="{21117C6D-0E39-4F1D-BC4C-7D58B3570E29}">
      <dgm:prSet phldrT="[Texte]"/>
      <dgm:spPr/>
      <dgm:t>
        <a:bodyPr/>
        <a:lstStyle/>
        <a:p>
          <a:r>
            <a:rPr lang="fr-FR" dirty="0" smtClean="0"/>
            <a:t>Manger sainement</a:t>
          </a:r>
          <a:endParaRPr lang="fr-FR" dirty="0"/>
        </a:p>
      </dgm:t>
    </dgm:pt>
    <dgm:pt modelId="{206E3187-B47E-4E98-851F-1A8E965E8B66}" type="parTrans" cxnId="{041D77FD-F1CB-45B5-A4E4-D75F96D60726}">
      <dgm:prSet/>
      <dgm:spPr/>
      <dgm:t>
        <a:bodyPr/>
        <a:lstStyle/>
        <a:p>
          <a:endParaRPr lang="fr-FR"/>
        </a:p>
      </dgm:t>
    </dgm:pt>
    <dgm:pt modelId="{6A73C954-AF9E-41FB-8B87-F7052C18B9EA}" type="sibTrans" cxnId="{041D77FD-F1CB-45B5-A4E4-D75F96D60726}">
      <dgm:prSet/>
      <dgm:spPr/>
      <dgm:t>
        <a:bodyPr/>
        <a:lstStyle/>
        <a:p>
          <a:endParaRPr lang="fr-FR"/>
        </a:p>
      </dgm:t>
    </dgm:pt>
    <dgm:pt modelId="{1A96C040-E3BF-4823-8493-01CF4C8F2143}">
      <dgm:prSet phldrT="[Texte]"/>
      <dgm:spPr/>
      <dgm:t>
        <a:bodyPr/>
        <a:lstStyle/>
        <a:p>
          <a:r>
            <a:rPr lang="fr-FR" dirty="0" smtClean="0"/>
            <a:t>Respect idéologique</a:t>
          </a:r>
          <a:endParaRPr lang="fr-FR" dirty="0"/>
        </a:p>
      </dgm:t>
    </dgm:pt>
    <dgm:pt modelId="{64B08B49-B1E8-4178-A6C4-3CFF13DEAF23}" type="parTrans" cxnId="{3F59F4CB-BCFD-478C-B8EC-F0C6FFE0120D}">
      <dgm:prSet/>
      <dgm:spPr/>
      <dgm:t>
        <a:bodyPr/>
        <a:lstStyle/>
        <a:p>
          <a:endParaRPr lang="fr-FR"/>
        </a:p>
      </dgm:t>
    </dgm:pt>
    <dgm:pt modelId="{CD12ACDB-A0B0-4068-BA85-86835647983A}" type="sibTrans" cxnId="{3F59F4CB-BCFD-478C-B8EC-F0C6FFE0120D}">
      <dgm:prSet/>
      <dgm:spPr/>
      <dgm:t>
        <a:bodyPr/>
        <a:lstStyle/>
        <a:p>
          <a:endParaRPr lang="fr-FR"/>
        </a:p>
      </dgm:t>
    </dgm:pt>
    <dgm:pt modelId="{C9D61ECB-2EE5-4D36-8C56-853C54DC8586}">
      <dgm:prSet phldrT="[Texte]"/>
      <dgm:spPr/>
      <dgm:t>
        <a:bodyPr/>
        <a:lstStyle/>
        <a:p>
          <a:r>
            <a:rPr lang="fr-FR" dirty="0" smtClean="0">
              <a:solidFill>
                <a:schemeClr val="accent6">
                  <a:lumMod val="50000"/>
                </a:schemeClr>
              </a:solidFill>
            </a:rPr>
            <a:t>Végétarisme</a:t>
          </a:r>
          <a:endParaRPr lang="fr-FR" dirty="0">
            <a:solidFill>
              <a:schemeClr val="accent6">
                <a:lumMod val="50000"/>
              </a:schemeClr>
            </a:solidFill>
          </a:endParaRPr>
        </a:p>
      </dgm:t>
    </dgm:pt>
    <dgm:pt modelId="{E8C9921B-EEBC-40EB-9859-2706F0649390}" type="parTrans" cxnId="{F572DE95-56E3-4B9F-BDBC-87F4D1B2B47E}">
      <dgm:prSet/>
      <dgm:spPr/>
      <dgm:t>
        <a:bodyPr/>
        <a:lstStyle/>
        <a:p>
          <a:endParaRPr lang="fr-FR"/>
        </a:p>
      </dgm:t>
    </dgm:pt>
    <dgm:pt modelId="{8BEA7C99-5451-48A0-9354-63051148F15F}" type="sibTrans" cxnId="{F572DE95-56E3-4B9F-BDBC-87F4D1B2B47E}">
      <dgm:prSet/>
      <dgm:spPr/>
      <dgm:t>
        <a:bodyPr/>
        <a:lstStyle/>
        <a:p>
          <a:endParaRPr lang="fr-FR"/>
        </a:p>
      </dgm:t>
    </dgm:pt>
    <dgm:pt modelId="{FB9CA6F5-AAAB-455F-8F66-6493DF2149D0}" type="pres">
      <dgm:prSet presAssocID="{9ADB7539-41ED-4773-A668-59684E0BAC5B}" presName="Name0" presStyleCnt="0">
        <dgm:presLayoutVars>
          <dgm:chMax val="4"/>
          <dgm:resizeHandles val="exact"/>
        </dgm:presLayoutVars>
      </dgm:prSet>
      <dgm:spPr/>
      <dgm:t>
        <a:bodyPr/>
        <a:lstStyle/>
        <a:p>
          <a:endParaRPr lang="fr-FR"/>
        </a:p>
      </dgm:t>
    </dgm:pt>
    <dgm:pt modelId="{A3C01830-1762-4477-9A3D-11B7A4C8E71A}" type="pres">
      <dgm:prSet presAssocID="{9ADB7539-41ED-4773-A668-59684E0BAC5B}" presName="ellipse" presStyleLbl="trBgShp" presStyleIdx="0" presStyleCnt="1"/>
      <dgm:spPr/>
    </dgm:pt>
    <dgm:pt modelId="{878281E4-D365-47B3-B47D-570D45D35D44}" type="pres">
      <dgm:prSet presAssocID="{9ADB7539-41ED-4773-A668-59684E0BAC5B}" presName="arrow1" presStyleLbl="fgShp" presStyleIdx="0" presStyleCnt="1"/>
      <dgm:spPr/>
    </dgm:pt>
    <dgm:pt modelId="{6E861E9C-EB99-4BBE-B915-F4894504694D}" type="pres">
      <dgm:prSet presAssocID="{9ADB7539-41ED-4773-A668-59684E0BAC5B}" presName="rectangle" presStyleLbl="revTx" presStyleIdx="0" presStyleCnt="1">
        <dgm:presLayoutVars>
          <dgm:bulletEnabled val="1"/>
        </dgm:presLayoutVars>
      </dgm:prSet>
      <dgm:spPr/>
      <dgm:t>
        <a:bodyPr/>
        <a:lstStyle/>
        <a:p>
          <a:endParaRPr lang="fr-FR"/>
        </a:p>
      </dgm:t>
    </dgm:pt>
    <dgm:pt modelId="{F9C9085D-716C-47B5-B02E-88A33A92947C}" type="pres">
      <dgm:prSet presAssocID="{21117C6D-0E39-4F1D-BC4C-7D58B3570E29}" presName="item1" presStyleLbl="node1" presStyleIdx="0" presStyleCnt="3">
        <dgm:presLayoutVars>
          <dgm:bulletEnabled val="1"/>
        </dgm:presLayoutVars>
      </dgm:prSet>
      <dgm:spPr/>
      <dgm:t>
        <a:bodyPr/>
        <a:lstStyle/>
        <a:p>
          <a:endParaRPr lang="fr-FR"/>
        </a:p>
      </dgm:t>
    </dgm:pt>
    <dgm:pt modelId="{D8B82F9B-70DC-4F1A-9F9C-ED7F38F3943B}" type="pres">
      <dgm:prSet presAssocID="{1A96C040-E3BF-4823-8493-01CF4C8F2143}" presName="item2" presStyleLbl="node1" presStyleIdx="1" presStyleCnt="3">
        <dgm:presLayoutVars>
          <dgm:bulletEnabled val="1"/>
        </dgm:presLayoutVars>
      </dgm:prSet>
      <dgm:spPr/>
      <dgm:t>
        <a:bodyPr/>
        <a:lstStyle/>
        <a:p>
          <a:endParaRPr lang="fr-FR"/>
        </a:p>
      </dgm:t>
    </dgm:pt>
    <dgm:pt modelId="{B7D2FE41-D5F0-4620-A469-A01FDEBC7C86}" type="pres">
      <dgm:prSet presAssocID="{C9D61ECB-2EE5-4D36-8C56-853C54DC8586}" presName="item3" presStyleLbl="node1" presStyleIdx="2" presStyleCnt="3">
        <dgm:presLayoutVars>
          <dgm:bulletEnabled val="1"/>
        </dgm:presLayoutVars>
      </dgm:prSet>
      <dgm:spPr/>
      <dgm:t>
        <a:bodyPr/>
        <a:lstStyle/>
        <a:p>
          <a:endParaRPr lang="fr-FR"/>
        </a:p>
      </dgm:t>
    </dgm:pt>
    <dgm:pt modelId="{84E532A0-4716-4A0D-97FC-504574A67F2A}" type="pres">
      <dgm:prSet presAssocID="{9ADB7539-41ED-4773-A668-59684E0BAC5B}" presName="funnel" presStyleLbl="trAlignAcc1" presStyleIdx="0" presStyleCnt="1"/>
      <dgm:spPr/>
    </dgm:pt>
  </dgm:ptLst>
  <dgm:cxnLst>
    <dgm:cxn modelId="{80980A16-7DCD-4877-91FE-561624C27E90}" type="presOf" srcId="{4B61D776-016F-4CCE-9BFB-2B2DAEBCC515}" destId="{B7D2FE41-D5F0-4620-A469-A01FDEBC7C86}" srcOrd="0" destOrd="0" presId="urn:microsoft.com/office/officeart/2005/8/layout/funnel1"/>
    <dgm:cxn modelId="{4B029CB7-0CFD-49AD-984B-7C9251BC3618}" type="presOf" srcId="{C9D61ECB-2EE5-4D36-8C56-853C54DC8586}" destId="{6E861E9C-EB99-4BBE-B915-F4894504694D}" srcOrd="0" destOrd="0" presId="urn:microsoft.com/office/officeart/2005/8/layout/funnel1"/>
    <dgm:cxn modelId="{4359FFAB-8EA8-40D8-99C8-3EEC7CD80DC7}" type="presOf" srcId="{21117C6D-0E39-4F1D-BC4C-7D58B3570E29}" destId="{D8B82F9B-70DC-4F1A-9F9C-ED7F38F3943B}" srcOrd="0" destOrd="0" presId="urn:microsoft.com/office/officeart/2005/8/layout/funnel1"/>
    <dgm:cxn modelId="{5467661A-DDB9-47F2-9915-6DA5F4907A86}" srcId="{9ADB7539-41ED-4773-A668-59684E0BAC5B}" destId="{4B61D776-016F-4CCE-9BFB-2B2DAEBCC515}" srcOrd="0" destOrd="0" parTransId="{59DD6A9A-51FB-4F14-8049-AD8557937C2A}" sibTransId="{13E53AAA-E556-4052-A147-A707D50D74E6}"/>
    <dgm:cxn modelId="{2D569242-B60D-4440-8FCE-BBEF2792A3A1}" type="presOf" srcId="{1A96C040-E3BF-4823-8493-01CF4C8F2143}" destId="{F9C9085D-716C-47B5-B02E-88A33A92947C}" srcOrd="0" destOrd="0" presId="urn:microsoft.com/office/officeart/2005/8/layout/funnel1"/>
    <dgm:cxn modelId="{3F59F4CB-BCFD-478C-B8EC-F0C6FFE0120D}" srcId="{9ADB7539-41ED-4773-A668-59684E0BAC5B}" destId="{1A96C040-E3BF-4823-8493-01CF4C8F2143}" srcOrd="2" destOrd="0" parTransId="{64B08B49-B1E8-4178-A6C4-3CFF13DEAF23}" sibTransId="{CD12ACDB-A0B0-4068-BA85-86835647983A}"/>
    <dgm:cxn modelId="{BD036ADC-CF26-4992-8DA4-A44D7D63C344}" type="presOf" srcId="{9ADB7539-41ED-4773-A668-59684E0BAC5B}" destId="{FB9CA6F5-AAAB-455F-8F66-6493DF2149D0}" srcOrd="0" destOrd="0" presId="urn:microsoft.com/office/officeart/2005/8/layout/funnel1"/>
    <dgm:cxn modelId="{041D77FD-F1CB-45B5-A4E4-D75F96D60726}" srcId="{9ADB7539-41ED-4773-A668-59684E0BAC5B}" destId="{21117C6D-0E39-4F1D-BC4C-7D58B3570E29}" srcOrd="1" destOrd="0" parTransId="{206E3187-B47E-4E98-851F-1A8E965E8B66}" sibTransId="{6A73C954-AF9E-41FB-8B87-F7052C18B9EA}"/>
    <dgm:cxn modelId="{F572DE95-56E3-4B9F-BDBC-87F4D1B2B47E}" srcId="{9ADB7539-41ED-4773-A668-59684E0BAC5B}" destId="{C9D61ECB-2EE5-4D36-8C56-853C54DC8586}" srcOrd="3" destOrd="0" parTransId="{E8C9921B-EEBC-40EB-9859-2706F0649390}" sibTransId="{8BEA7C99-5451-48A0-9354-63051148F15F}"/>
    <dgm:cxn modelId="{0BA5859E-E6EE-4C7D-97A9-1A866D344356}" type="presParOf" srcId="{FB9CA6F5-AAAB-455F-8F66-6493DF2149D0}" destId="{A3C01830-1762-4477-9A3D-11B7A4C8E71A}" srcOrd="0" destOrd="0" presId="urn:microsoft.com/office/officeart/2005/8/layout/funnel1"/>
    <dgm:cxn modelId="{B318EC73-2B30-46F6-BB12-6DA3E03B28A9}" type="presParOf" srcId="{FB9CA6F5-AAAB-455F-8F66-6493DF2149D0}" destId="{878281E4-D365-47B3-B47D-570D45D35D44}" srcOrd="1" destOrd="0" presId="urn:microsoft.com/office/officeart/2005/8/layout/funnel1"/>
    <dgm:cxn modelId="{783383D0-EED1-4E78-ACF6-AA068F17A432}" type="presParOf" srcId="{FB9CA6F5-AAAB-455F-8F66-6493DF2149D0}" destId="{6E861E9C-EB99-4BBE-B915-F4894504694D}" srcOrd="2" destOrd="0" presId="urn:microsoft.com/office/officeart/2005/8/layout/funnel1"/>
    <dgm:cxn modelId="{46505426-156E-4D78-9E0C-F74E831FA64F}" type="presParOf" srcId="{FB9CA6F5-AAAB-455F-8F66-6493DF2149D0}" destId="{F9C9085D-716C-47B5-B02E-88A33A92947C}" srcOrd="3" destOrd="0" presId="urn:microsoft.com/office/officeart/2005/8/layout/funnel1"/>
    <dgm:cxn modelId="{71964DD0-7882-4622-9EBD-9717F3F4DE95}" type="presParOf" srcId="{FB9CA6F5-AAAB-455F-8F66-6493DF2149D0}" destId="{D8B82F9B-70DC-4F1A-9F9C-ED7F38F3943B}" srcOrd="4" destOrd="0" presId="urn:microsoft.com/office/officeart/2005/8/layout/funnel1"/>
    <dgm:cxn modelId="{BF8CAB23-9F84-4753-8B65-B845E1D000B0}" type="presParOf" srcId="{FB9CA6F5-AAAB-455F-8F66-6493DF2149D0}" destId="{B7D2FE41-D5F0-4620-A469-A01FDEBC7C86}" srcOrd="5" destOrd="0" presId="urn:microsoft.com/office/officeart/2005/8/layout/funnel1"/>
    <dgm:cxn modelId="{21CCA0AD-0B91-417C-AD5A-E0E744F51EBE}" type="presParOf" srcId="{FB9CA6F5-AAAB-455F-8F66-6493DF2149D0}" destId="{84E532A0-4716-4A0D-97FC-504574A67F2A}"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DB7539-41ED-4773-A668-59684E0BAC5B}"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fr-FR"/>
        </a:p>
      </dgm:t>
    </dgm:pt>
    <dgm:pt modelId="{4B61D776-016F-4CCE-9BFB-2B2DAEBCC515}">
      <dgm:prSet phldrT="[Texte]"/>
      <dgm:spPr/>
      <dgm:t>
        <a:bodyPr/>
        <a:lstStyle/>
        <a:p>
          <a:r>
            <a:rPr lang="fr-FR" dirty="0" smtClean="0"/>
            <a:t>Cause animale</a:t>
          </a:r>
          <a:endParaRPr lang="fr-FR" dirty="0"/>
        </a:p>
      </dgm:t>
    </dgm:pt>
    <dgm:pt modelId="{59DD6A9A-51FB-4F14-8049-AD8557937C2A}" type="parTrans" cxnId="{5467661A-DDB9-47F2-9915-6DA5F4907A86}">
      <dgm:prSet/>
      <dgm:spPr/>
      <dgm:t>
        <a:bodyPr/>
        <a:lstStyle/>
        <a:p>
          <a:endParaRPr lang="fr-FR"/>
        </a:p>
      </dgm:t>
    </dgm:pt>
    <dgm:pt modelId="{13E53AAA-E556-4052-A147-A707D50D74E6}" type="sibTrans" cxnId="{5467661A-DDB9-47F2-9915-6DA5F4907A86}">
      <dgm:prSet/>
      <dgm:spPr/>
      <dgm:t>
        <a:bodyPr/>
        <a:lstStyle/>
        <a:p>
          <a:endParaRPr lang="fr-FR"/>
        </a:p>
      </dgm:t>
    </dgm:pt>
    <dgm:pt modelId="{21117C6D-0E39-4F1D-BC4C-7D58B3570E29}">
      <dgm:prSet phldrT="[Texte]"/>
      <dgm:spPr/>
      <dgm:t>
        <a:bodyPr/>
        <a:lstStyle/>
        <a:p>
          <a:r>
            <a:rPr lang="fr-FR" dirty="0" smtClean="0"/>
            <a:t>Produits plus sains</a:t>
          </a:r>
          <a:endParaRPr lang="fr-FR" dirty="0"/>
        </a:p>
      </dgm:t>
    </dgm:pt>
    <dgm:pt modelId="{206E3187-B47E-4E98-851F-1A8E965E8B66}" type="parTrans" cxnId="{041D77FD-F1CB-45B5-A4E4-D75F96D60726}">
      <dgm:prSet/>
      <dgm:spPr/>
      <dgm:t>
        <a:bodyPr/>
        <a:lstStyle/>
        <a:p>
          <a:endParaRPr lang="fr-FR"/>
        </a:p>
      </dgm:t>
    </dgm:pt>
    <dgm:pt modelId="{6A73C954-AF9E-41FB-8B87-F7052C18B9EA}" type="sibTrans" cxnId="{041D77FD-F1CB-45B5-A4E4-D75F96D60726}">
      <dgm:prSet/>
      <dgm:spPr/>
      <dgm:t>
        <a:bodyPr/>
        <a:lstStyle/>
        <a:p>
          <a:endParaRPr lang="fr-FR"/>
        </a:p>
      </dgm:t>
    </dgm:pt>
    <dgm:pt modelId="{1A96C040-E3BF-4823-8493-01CF4C8F2143}">
      <dgm:prSet phldrT="[Texte]"/>
      <dgm:spPr/>
      <dgm:t>
        <a:bodyPr/>
        <a:lstStyle/>
        <a:p>
          <a:r>
            <a:rPr lang="fr-FR" dirty="0" smtClean="0"/>
            <a:t>Respect idéologique</a:t>
          </a:r>
          <a:endParaRPr lang="fr-FR" dirty="0"/>
        </a:p>
      </dgm:t>
    </dgm:pt>
    <dgm:pt modelId="{64B08B49-B1E8-4178-A6C4-3CFF13DEAF23}" type="parTrans" cxnId="{3F59F4CB-BCFD-478C-B8EC-F0C6FFE0120D}">
      <dgm:prSet/>
      <dgm:spPr/>
      <dgm:t>
        <a:bodyPr/>
        <a:lstStyle/>
        <a:p>
          <a:endParaRPr lang="fr-FR"/>
        </a:p>
      </dgm:t>
    </dgm:pt>
    <dgm:pt modelId="{CD12ACDB-A0B0-4068-BA85-86835647983A}" type="sibTrans" cxnId="{3F59F4CB-BCFD-478C-B8EC-F0C6FFE0120D}">
      <dgm:prSet/>
      <dgm:spPr/>
      <dgm:t>
        <a:bodyPr/>
        <a:lstStyle/>
        <a:p>
          <a:endParaRPr lang="fr-FR"/>
        </a:p>
      </dgm:t>
    </dgm:pt>
    <dgm:pt modelId="{C9D61ECB-2EE5-4D36-8C56-853C54DC8586}">
      <dgm:prSet phldrT="[Texte]"/>
      <dgm:spPr/>
      <dgm:t>
        <a:bodyPr/>
        <a:lstStyle/>
        <a:p>
          <a:r>
            <a:rPr lang="fr-FR" dirty="0" smtClean="0">
              <a:solidFill>
                <a:schemeClr val="accent6">
                  <a:lumMod val="50000"/>
                </a:schemeClr>
              </a:solidFill>
            </a:rPr>
            <a:t>Végétalisme</a:t>
          </a:r>
          <a:endParaRPr lang="fr-FR" dirty="0">
            <a:solidFill>
              <a:schemeClr val="accent6">
                <a:lumMod val="50000"/>
              </a:schemeClr>
            </a:solidFill>
          </a:endParaRPr>
        </a:p>
      </dgm:t>
    </dgm:pt>
    <dgm:pt modelId="{E8C9921B-EEBC-40EB-9859-2706F0649390}" type="parTrans" cxnId="{F572DE95-56E3-4B9F-BDBC-87F4D1B2B47E}">
      <dgm:prSet/>
      <dgm:spPr/>
      <dgm:t>
        <a:bodyPr/>
        <a:lstStyle/>
        <a:p>
          <a:endParaRPr lang="fr-FR"/>
        </a:p>
      </dgm:t>
    </dgm:pt>
    <dgm:pt modelId="{8BEA7C99-5451-48A0-9354-63051148F15F}" type="sibTrans" cxnId="{F572DE95-56E3-4B9F-BDBC-87F4D1B2B47E}">
      <dgm:prSet/>
      <dgm:spPr/>
      <dgm:t>
        <a:bodyPr/>
        <a:lstStyle/>
        <a:p>
          <a:endParaRPr lang="fr-FR"/>
        </a:p>
      </dgm:t>
    </dgm:pt>
    <dgm:pt modelId="{FB9CA6F5-AAAB-455F-8F66-6493DF2149D0}" type="pres">
      <dgm:prSet presAssocID="{9ADB7539-41ED-4773-A668-59684E0BAC5B}" presName="Name0" presStyleCnt="0">
        <dgm:presLayoutVars>
          <dgm:chMax val="4"/>
          <dgm:resizeHandles val="exact"/>
        </dgm:presLayoutVars>
      </dgm:prSet>
      <dgm:spPr/>
      <dgm:t>
        <a:bodyPr/>
        <a:lstStyle/>
        <a:p>
          <a:endParaRPr lang="fr-FR"/>
        </a:p>
      </dgm:t>
    </dgm:pt>
    <dgm:pt modelId="{A3C01830-1762-4477-9A3D-11B7A4C8E71A}" type="pres">
      <dgm:prSet presAssocID="{9ADB7539-41ED-4773-A668-59684E0BAC5B}" presName="ellipse" presStyleLbl="trBgShp" presStyleIdx="0" presStyleCnt="1"/>
      <dgm:spPr/>
    </dgm:pt>
    <dgm:pt modelId="{878281E4-D365-47B3-B47D-570D45D35D44}" type="pres">
      <dgm:prSet presAssocID="{9ADB7539-41ED-4773-A668-59684E0BAC5B}" presName="arrow1" presStyleLbl="fgShp" presStyleIdx="0" presStyleCnt="1"/>
      <dgm:spPr/>
    </dgm:pt>
    <dgm:pt modelId="{6E861E9C-EB99-4BBE-B915-F4894504694D}" type="pres">
      <dgm:prSet presAssocID="{9ADB7539-41ED-4773-A668-59684E0BAC5B}" presName="rectangle" presStyleLbl="revTx" presStyleIdx="0" presStyleCnt="1">
        <dgm:presLayoutVars>
          <dgm:bulletEnabled val="1"/>
        </dgm:presLayoutVars>
      </dgm:prSet>
      <dgm:spPr/>
      <dgm:t>
        <a:bodyPr/>
        <a:lstStyle/>
        <a:p>
          <a:endParaRPr lang="fr-FR"/>
        </a:p>
      </dgm:t>
    </dgm:pt>
    <dgm:pt modelId="{F9C9085D-716C-47B5-B02E-88A33A92947C}" type="pres">
      <dgm:prSet presAssocID="{21117C6D-0E39-4F1D-BC4C-7D58B3570E29}" presName="item1" presStyleLbl="node1" presStyleIdx="0" presStyleCnt="3">
        <dgm:presLayoutVars>
          <dgm:bulletEnabled val="1"/>
        </dgm:presLayoutVars>
      </dgm:prSet>
      <dgm:spPr/>
      <dgm:t>
        <a:bodyPr/>
        <a:lstStyle/>
        <a:p>
          <a:endParaRPr lang="fr-FR"/>
        </a:p>
      </dgm:t>
    </dgm:pt>
    <dgm:pt modelId="{D8B82F9B-70DC-4F1A-9F9C-ED7F38F3943B}" type="pres">
      <dgm:prSet presAssocID="{1A96C040-E3BF-4823-8493-01CF4C8F2143}" presName="item2" presStyleLbl="node1" presStyleIdx="1" presStyleCnt="3">
        <dgm:presLayoutVars>
          <dgm:bulletEnabled val="1"/>
        </dgm:presLayoutVars>
      </dgm:prSet>
      <dgm:spPr/>
      <dgm:t>
        <a:bodyPr/>
        <a:lstStyle/>
        <a:p>
          <a:endParaRPr lang="fr-FR"/>
        </a:p>
      </dgm:t>
    </dgm:pt>
    <dgm:pt modelId="{B7D2FE41-D5F0-4620-A469-A01FDEBC7C86}" type="pres">
      <dgm:prSet presAssocID="{C9D61ECB-2EE5-4D36-8C56-853C54DC8586}" presName="item3" presStyleLbl="node1" presStyleIdx="2" presStyleCnt="3">
        <dgm:presLayoutVars>
          <dgm:bulletEnabled val="1"/>
        </dgm:presLayoutVars>
      </dgm:prSet>
      <dgm:spPr/>
      <dgm:t>
        <a:bodyPr/>
        <a:lstStyle/>
        <a:p>
          <a:endParaRPr lang="fr-FR"/>
        </a:p>
      </dgm:t>
    </dgm:pt>
    <dgm:pt modelId="{84E532A0-4716-4A0D-97FC-504574A67F2A}" type="pres">
      <dgm:prSet presAssocID="{9ADB7539-41ED-4773-A668-59684E0BAC5B}" presName="funnel" presStyleLbl="trAlignAcc1" presStyleIdx="0" presStyleCnt="1"/>
      <dgm:spPr/>
    </dgm:pt>
  </dgm:ptLst>
  <dgm:cxnLst>
    <dgm:cxn modelId="{E422F281-B6F5-481D-B5C4-1493633CE109}" type="presOf" srcId="{4B61D776-016F-4CCE-9BFB-2B2DAEBCC515}" destId="{B7D2FE41-D5F0-4620-A469-A01FDEBC7C86}" srcOrd="0" destOrd="0" presId="urn:microsoft.com/office/officeart/2005/8/layout/funnel1"/>
    <dgm:cxn modelId="{4F0825D9-0FBD-4D54-BB26-7A16FD9EC339}" type="presOf" srcId="{1A96C040-E3BF-4823-8493-01CF4C8F2143}" destId="{F9C9085D-716C-47B5-B02E-88A33A92947C}" srcOrd="0" destOrd="0" presId="urn:microsoft.com/office/officeart/2005/8/layout/funnel1"/>
    <dgm:cxn modelId="{5467661A-DDB9-47F2-9915-6DA5F4907A86}" srcId="{9ADB7539-41ED-4773-A668-59684E0BAC5B}" destId="{4B61D776-016F-4CCE-9BFB-2B2DAEBCC515}" srcOrd="0" destOrd="0" parTransId="{59DD6A9A-51FB-4F14-8049-AD8557937C2A}" sibTransId="{13E53AAA-E556-4052-A147-A707D50D74E6}"/>
    <dgm:cxn modelId="{CED6D810-4DD5-47A4-AB83-B6C638BF89B5}" type="presOf" srcId="{9ADB7539-41ED-4773-A668-59684E0BAC5B}" destId="{FB9CA6F5-AAAB-455F-8F66-6493DF2149D0}" srcOrd="0" destOrd="0" presId="urn:microsoft.com/office/officeart/2005/8/layout/funnel1"/>
    <dgm:cxn modelId="{3F59F4CB-BCFD-478C-B8EC-F0C6FFE0120D}" srcId="{9ADB7539-41ED-4773-A668-59684E0BAC5B}" destId="{1A96C040-E3BF-4823-8493-01CF4C8F2143}" srcOrd="2" destOrd="0" parTransId="{64B08B49-B1E8-4178-A6C4-3CFF13DEAF23}" sibTransId="{CD12ACDB-A0B0-4068-BA85-86835647983A}"/>
    <dgm:cxn modelId="{3F75F724-595D-4CA6-B8A7-0D8AB26254CE}" type="presOf" srcId="{C9D61ECB-2EE5-4D36-8C56-853C54DC8586}" destId="{6E861E9C-EB99-4BBE-B915-F4894504694D}" srcOrd="0" destOrd="0" presId="urn:microsoft.com/office/officeart/2005/8/layout/funnel1"/>
    <dgm:cxn modelId="{041D77FD-F1CB-45B5-A4E4-D75F96D60726}" srcId="{9ADB7539-41ED-4773-A668-59684E0BAC5B}" destId="{21117C6D-0E39-4F1D-BC4C-7D58B3570E29}" srcOrd="1" destOrd="0" parTransId="{206E3187-B47E-4E98-851F-1A8E965E8B66}" sibTransId="{6A73C954-AF9E-41FB-8B87-F7052C18B9EA}"/>
    <dgm:cxn modelId="{F572DE95-56E3-4B9F-BDBC-87F4D1B2B47E}" srcId="{9ADB7539-41ED-4773-A668-59684E0BAC5B}" destId="{C9D61ECB-2EE5-4D36-8C56-853C54DC8586}" srcOrd="3" destOrd="0" parTransId="{E8C9921B-EEBC-40EB-9859-2706F0649390}" sibTransId="{8BEA7C99-5451-48A0-9354-63051148F15F}"/>
    <dgm:cxn modelId="{0D112F6F-B8CF-41BB-A529-8F10EC09D05F}" type="presOf" srcId="{21117C6D-0E39-4F1D-BC4C-7D58B3570E29}" destId="{D8B82F9B-70DC-4F1A-9F9C-ED7F38F3943B}" srcOrd="0" destOrd="0" presId="urn:microsoft.com/office/officeart/2005/8/layout/funnel1"/>
    <dgm:cxn modelId="{E395B843-5170-4DA3-94BB-AC8EA6BBB0C6}" type="presParOf" srcId="{FB9CA6F5-AAAB-455F-8F66-6493DF2149D0}" destId="{A3C01830-1762-4477-9A3D-11B7A4C8E71A}" srcOrd="0" destOrd="0" presId="urn:microsoft.com/office/officeart/2005/8/layout/funnel1"/>
    <dgm:cxn modelId="{CF5647AF-C770-437C-84DE-7C90A7B378F6}" type="presParOf" srcId="{FB9CA6F5-AAAB-455F-8F66-6493DF2149D0}" destId="{878281E4-D365-47B3-B47D-570D45D35D44}" srcOrd="1" destOrd="0" presId="urn:microsoft.com/office/officeart/2005/8/layout/funnel1"/>
    <dgm:cxn modelId="{F365ECD7-CF09-4A6F-8F1B-F5AAF0DABDA0}" type="presParOf" srcId="{FB9CA6F5-AAAB-455F-8F66-6493DF2149D0}" destId="{6E861E9C-EB99-4BBE-B915-F4894504694D}" srcOrd="2" destOrd="0" presId="urn:microsoft.com/office/officeart/2005/8/layout/funnel1"/>
    <dgm:cxn modelId="{F9E9E0B9-1EFB-409C-8999-F9D4A233AC8B}" type="presParOf" srcId="{FB9CA6F5-AAAB-455F-8F66-6493DF2149D0}" destId="{F9C9085D-716C-47B5-B02E-88A33A92947C}" srcOrd="3" destOrd="0" presId="urn:microsoft.com/office/officeart/2005/8/layout/funnel1"/>
    <dgm:cxn modelId="{2AFDDAFA-4FDD-47FD-AFF2-5732C0B29D38}" type="presParOf" srcId="{FB9CA6F5-AAAB-455F-8F66-6493DF2149D0}" destId="{D8B82F9B-70DC-4F1A-9F9C-ED7F38F3943B}" srcOrd="4" destOrd="0" presId="urn:microsoft.com/office/officeart/2005/8/layout/funnel1"/>
    <dgm:cxn modelId="{9CC675B4-133E-4153-B442-5F0E208ECFD8}" type="presParOf" srcId="{FB9CA6F5-AAAB-455F-8F66-6493DF2149D0}" destId="{B7D2FE41-D5F0-4620-A469-A01FDEBC7C86}" srcOrd="5" destOrd="0" presId="urn:microsoft.com/office/officeart/2005/8/layout/funnel1"/>
    <dgm:cxn modelId="{A5AE3191-1052-4386-AC50-99811A7D1816}" type="presParOf" srcId="{FB9CA6F5-AAAB-455F-8F66-6493DF2149D0}" destId="{84E532A0-4716-4A0D-97FC-504574A67F2A}"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A1A80-4593-4EE5-82B1-0A1BE5A1217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317EFED8-08E6-4A82-8917-58160A227AFD}">
      <dgm:prSet phldrT="[Texte]"/>
      <dgm:spPr/>
      <dgm:t>
        <a:bodyPr/>
        <a:lstStyle/>
        <a:p>
          <a:r>
            <a:rPr lang="fr-FR" dirty="0" smtClean="0"/>
            <a:t>Bienfaits</a:t>
          </a:r>
          <a:endParaRPr lang="fr-FR" dirty="0"/>
        </a:p>
      </dgm:t>
    </dgm:pt>
    <dgm:pt modelId="{3A5B9760-2262-47C6-A6D3-219C12B31333}" type="parTrans" cxnId="{F657D189-C5CA-4D8B-A97A-5094644EF485}">
      <dgm:prSet/>
      <dgm:spPr/>
      <dgm:t>
        <a:bodyPr/>
        <a:lstStyle/>
        <a:p>
          <a:endParaRPr lang="fr-FR"/>
        </a:p>
      </dgm:t>
    </dgm:pt>
    <dgm:pt modelId="{B9DE459C-8B39-4B4A-BEEB-9AB77CE35157}" type="sibTrans" cxnId="{F657D189-C5CA-4D8B-A97A-5094644EF485}">
      <dgm:prSet/>
      <dgm:spPr/>
      <dgm:t>
        <a:bodyPr/>
        <a:lstStyle/>
        <a:p>
          <a:endParaRPr lang="fr-FR"/>
        </a:p>
      </dgm:t>
    </dgm:pt>
    <dgm:pt modelId="{6546D06B-844D-46DC-BE5E-949C238838F3}">
      <dgm:prSet phldrT="[Texte]"/>
      <dgm:spPr/>
      <dgm:t>
        <a:bodyPr/>
        <a:lstStyle/>
        <a:p>
          <a:r>
            <a:rPr lang="fr-FR" dirty="0" smtClean="0"/>
            <a:t>Naturel</a:t>
          </a:r>
          <a:endParaRPr lang="fr-FR" dirty="0"/>
        </a:p>
      </dgm:t>
    </dgm:pt>
    <dgm:pt modelId="{1DFA8246-1733-4226-9531-4875AA123E0C}" type="parTrans" cxnId="{C1C3AEB2-60F9-474D-83FD-5A35010C4529}">
      <dgm:prSet/>
      <dgm:spPr/>
      <dgm:t>
        <a:bodyPr/>
        <a:lstStyle/>
        <a:p>
          <a:endParaRPr lang="fr-FR"/>
        </a:p>
      </dgm:t>
    </dgm:pt>
    <dgm:pt modelId="{C1350113-E67C-433D-A115-BF5A3C7AAAA4}" type="sibTrans" cxnId="{C1C3AEB2-60F9-474D-83FD-5A35010C4529}">
      <dgm:prSet/>
      <dgm:spPr/>
      <dgm:t>
        <a:bodyPr/>
        <a:lstStyle/>
        <a:p>
          <a:endParaRPr lang="fr-FR"/>
        </a:p>
      </dgm:t>
    </dgm:pt>
    <dgm:pt modelId="{33013E4B-9970-4EF3-825F-E071B04B3E93}">
      <dgm:prSet phldrT="[Texte]"/>
      <dgm:spPr/>
      <dgm:t>
        <a:bodyPr/>
        <a:lstStyle/>
        <a:p>
          <a:r>
            <a:rPr lang="fr-FR" dirty="0" smtClean="0">
              <a:solidFill>
                <a:schemeClr val="accent6">
                  <a:lumMod val="50000"/>
                </a:schemeClr>
              </a:solidFill>
            </a:rPr>
            <a:t>Aux plantes</a:t>
          </a:r>
          <a:endParaRPr lang="fr-FR" dirty="0">
            <a:solidFill>
              <a:schemeClr val="accent6">
                <a:lumMod val="50000"/>
              </a:schemeClr>
            </a:solidFill>
          </a:endParaRPr>
        </a:p>
      </dgm:t>
    </dgm:pt>
    <dgm:pt modelId="{67BB1ACE-05BF-4A6D-9058-E8C52F13C0C9}" type="parTrans" cxnId="{978542A1-C891-48AC-9E7D-E1642166A2EB}">
      <dgm:prSet/>
      <dgm:spPr/>
      <dgm:t>
        <a:bodyPr/>
        <a:lstStyle/>
        <a:p>
          <a:endParaRPr lang="fr-FR"/>
        </a:p>
      </dgm:t>
    </dgm:pt>
    <dgm:pt modelId="{C1973CB9-EBEB-4EFC-AA1F-2B564BA39E9A}" type="sibTrans" cxnId="{978542A1-C891-48AC-9E7D-E1642166A2EB}">
      <dgm:prSet/>
      <dgm:spPr/>
      <dgm:t>
        <a:bodyPr/>
        <a:lstStyle/>
        <a:p>
          <a:endParaRPr lang="fr-FR"/>
        </a:p>
      </dgm:t>
    </dgm:pt>
    <dgm:pt modelId="{0DB9EE85-A881-44FC-8B34-070772585804}" type="pres">
      <dgm:prSet presAssocID="{903A1A80-4593-4EE5-82B1-0A1BE5A12176}" presName="Name0" presStyleCnt="0">
        <dgm:presLayoutVars>
          <dgm:chMax val="4"/>
          <dgm:resizeHandles val="exact"/>
        </dgm:presLayoutVars>
      </dgm:prSet>
      <dgm:spPr/>
      <dgm:t>
        <a:bodyPr/>
        <a:lstStyle/>
        <a:p>
          <a:endParaRPr lang="fr-FR"/>
        </a:p>
      </dgm:t>
    </dgm:pt>
    <dgm:pt modelId="{C4A5753D-9211-4C59-937B-F3623209B9DF}" type="pres">
      <dgm:prSet presAssocID="{903A1A80-4593-4EE5-82B1-0A1BE5A12176}" presName="ellipse" presStyleLbl="trBgShp" presStyleIdx="0" presStyleCnt="1"/>
      <dgm:spPr/>
    </dgm:pt>
    <dgm:pt modelId="{A2935F62-97C8-4D6C-B08A-739F3A0EE366}" type="pres">
      <dgm:prSet presAssocID="{903A1A80-4593-4EE5-82B1-0A1BE5A12176}" presName="arrow1" presStyleLbl="fgShp" presStyleIdx="0" presStyleCnt="1"/>
      <dgm:spPr/>
    </dgm:pt>
    <dgm:pt modelId="{63547CCF-678E-4742-A4C2-08ED153664AD}" type="pres">
      <dgm:prSet presAssocID="{903A1A80-4593-4EE5-82B1-0A1BE5A12176}" presName="rectangle" presStyleLbl="revTx" presStyleIdx="0" presStyleCnt="1">
        <dgm:presLayoutVars>
          <dgm:bulletEnabled val="1"/>
        </dgm:presLayoutVars>
      </dgm:prSet>
      <dgm:spPr/>
      <dgm:t>
        <a:bodyPr/>
        <a:lstStyle/>
        <a:p>
          <a:endParaRPr lang="fr-FR"/>
        </a:p>
      </dgm:t>
    </dgm:pt>
    <dgm:pt modelId="{44E1E1F9-B17D-4F69-A628-F6C9606569CE}" type="pres">
      <dgm:prSet presAssocID="{6546D06B-844D-46DC-BE5E-949C238838F3}" presName="item1" presStyleLbl="node1" presStyleIdx="0" presStyleCnt="2">
        <dgm:presLayoutVars>
          <dgm:bulletEnabled val="1"/>
        </dgm:presLayoutVars>
      </dgm:prSet>
      <dgm:spPr/>
      <dgm:t>
        <a:bodyPr/>
        <a:lstStyle/>
        <a:p>
          <a:endParaRPr lang="fr-FR"/>
        </a:p>
      </dgm:t>
    </dgm:pt>
    <dgm:pt modelId="{57A3DEA5-29E5-40FC-9204-05627D555941}" type="pres">
      <dgm:prSet presAssocID="{33013E4B-9970-4EF3-825F-E071B04B3E93}" presName="item2" presStyleLbl="node1" presStyleIdx="1" presStyleCnt="2" custLinFactNeighborX="22912" custLinFactNeighborY="-20087">
        <dgm:presLayoutVars>
          <dgm:bulletEnabled val="1"/>
        </dgm:presLayoutVars>
      </dgm:prSet>
      <dgm:spPr/>
      <dgm:t>
        <a:bodyPr/>
        <a:lstStyle/>
        <a:p>
          <a:endParaRPr lang="fr-FR"/>
        </a:p>
      </dgm:t>
    </dgm:pt>
    <dgm:pt modelId="{0A5B3BE5-8354-4E2E-91D2-7158891939AE}" type="pres">
      <dgm:prSet presAssocID="{903A1A80-4593-4EE5-82B1-0A1BE5A12176}" presName="funnel" presStyleLbl="trAlignAcc1" presStyleIdx="0" presStyleCnt="1" custLinFactNeighborX="1401" custLinFactNeighborY="-2869"/>
      <dgm:spPr/>
    </dgm:pt>
  </dgm:ptLst>
  <dgm:cxnLst>
    <dgm:cxn modelId="{F657D189-C5CA-4D8B-A97A-5094644EF485}" srcId="{903A1A80-4593-4EE5-82B1-0A1BE5A12176}" destId="{317EFED8-08E6-4A82-8917-58160A227AFD}" srcOrd="0" destOrd="0" parTransId="{3A5B9760-2262-47C6-A6D3-219C12B31333}" sibTransId="{B9DE459C-8B39-4B4A-BEEB-9AB77CE35157}"/>
    <dgm:cxn modelId="{C1C3AEB2-60F9-474D-83FD-5A35010C4529}" srcId="{903A1A80-4593-4EE5-82B1-0A1BE5A12176}" destId="{6546D06B-844D-46DC-BE5E-949C238838F3}" srcOrd="1" destOrd="0" parTransId="{1DFA8246-1733-4226-9531-4875AA123E0C}" sibTransId="{C1350113-E67C-433D-A115-BF5A3C7AAAA4}"/>
    <dgm:cxn modelId="{54971A92-9474-4E53-91B3-FA9527A6984A}" type="presOf" srcId="{6546D06B-844D-46DC-BE5E-949C238838F3}" destId="{44E1E1F9-B17D-4F69-A628-F6C9606569CE}" srcOrd="0" destOrd="0" presId="urn:microsoft.com/office/officeart/2005/8/layout/funnel1"/>
    <dgm:cxn modelId="{72C95543-2792-4F81-A5C3-936C9395BB0F}" type="presOf" srcId="{317EFED8-08E6-4A82-8917-58160A227AFD}" destId="{57A3DEA5-29E5-40FC-9204-05627D555941}" srcOrd="0" destOrd="0" presId="urn:microsoft.com/office/officeart/2005/8/layout/funnel1"/>
    <dgm:cxn modelId="{26FFAA16-CC53-43D8-B39E-4AB0E190D594}" type="presOf" srcId="{33013E4B-9970-4EF3-825F-E071B04B3E93}" destId="{63547CCF-678E-4742-A4C2-08ED153664AD}" srcOrd="0" destOrd="0" presId="urn:microsoft.com/office/officeart/2005/8/layout/funnel1"/>
    <dgm:cxn modelId="{D49DA375-9119-45F5-9C6A-2C0DF0DC5F49}" type="presOf" srcId="{903A1A80-4593-4EE5-82B1-0A1BE5A12176}" destId="{0DB9EE85-A881-44FC-8B34-070772585804}" srcOrd="0" destOrd="0" presId="urn:microsoft.com/office/officeart/2005/8/layout/funnel1"/>
    <dgm:cxn modelId="{978542A1-C891-48AC-9E7D-E1642166A2EB}" srcId="{903A1A80-4593-4EE5-82B1-0A1BE5A12176}" destId="{33013E4B-9970-4EF3-825F-E071B04B3E93}" srcOrd="2" destOrd="0" parTransId="{67BB1ACE-05BF-4A6D-9058-E8C52F13C0C9}" sibTransId="{C1973CB9-EBEB-4EFC-AA1F-2B564BA39E9A}"/>
    <dgm:cxn modelId="{14D573E1-7379-477D-A9B5-772CA53682CC}" type="presParOf" srcId="{0DB9EE85-A881-44FC-8B34-070772585804}" destId="{C4A5753D-9211-4C59-937B-F3623209B9DF}" srcOrd="0" destOrd="0" presId="urn:microsoft.com/office/officeart/2005/8/layout/funnel1"/>
    <dgm:cxn modelId="{F399746F-1E0E-4CDB-B5E5-58CEB42C18E4}" type="presParOf" srcId="{0DB9EE85-A881-44FC-8B34-070772585804}" destId="{A2935F62-97C8-4D6C-B08A-739F3A0EE366}" srcOrd="1" destOrd="0" presId="urn:microsoft.com/office/officeart/2005/8/layout/funnel1"/>
    <dgm:cxn modelId="{A27F4DAD-92F0-435D-8040-7B9CAD2FC36B}" type="presParOf" srcId="{0DB9EE85-A881-44FC-8B34-070772585804}" destId="{63547CCF-678E-4742-A4C2-08ED153664AD}" srcOrd="2" destOrd="0" presId="urn:microsoft.com/office/officeart/2005/8/layout/funnel1"/>
    <dgm:cxn modelId="{BFEA482C-3A0A-45CE-BC3C-864FF4F5966F}" type="presParOf" srcId="{0DB9EE85-A881-44FC-8B34-070772585804}" destId="{44E1E1F9-B17D-4F69-A628-F6C9606569CE}" srcOrd="3" destOrd="0" presId="urn:microsoft.com/office/officeart/2005/8/layout/funnel1"/>
    <dgm:cxn modelId="{AE0ADD53-6D4E-45DA-9B96-45259BF4654B}" type="presParOf" srcId="{0DB9EE85-A881-44FC-8B34-070772585804}" destId="{57A3DEA5-29E5-40FC-9204-05627D555941}" srcOrd="4" destOrd="0" presId="urn:microsoft.com/office/officeart/2005/8/layout/funnel1"/>
    <dgm:cxn modelId="{D255A525-33DD-49E0-BC82-7F3787432947}" type="presParOf" srcId="{0DB9EE85-A881-44FC-8B34-070772585804}" destId="{0A5B3BE5-8354-4E2E-91D2-7158891939AE}" srcOrd="5"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A1A80-4593-4EE5-82B1-0A1BE5A1217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317EFED8-08E6-4A82-8917-58160A227AFD}">
      <dgm:prSet phldrT="[Texte]"/>
      <dgm:spPr/>
      <dgm:t>
        <a:bodyPr/>
        <a:lstStyle/>
        <a:p>
          <a:r>
            <a:rPr lang="fr" dirty="0" smtClean="0"/>
            <a:t>Produit écologique et durable</a:t>
          </a:r>
          <a:endParaRPr lang="fr-FR" dirty="0"/>
        </a:p>
      </dgm:t>
    </dgm:pt>
    <dgm:pt modelId="{3A5B9760-2262-47C6-A6D3-219C12B31333}" type="parTrans" cxnId="{F657D189-C5CA-4D8B-A97A-5094644EF485}">
      <dgm:prSet/>
      <dgm:spPr/>
      <dgm:t>
        <a:bodyPr/>
        <a:lstStyle/>
        <a:p>
          <a:endParaRPr lang="fr-FR"/>
        </a:p>
      </dgm:t>
    </dgm:pt>
    <dgm:pt modelId="{B9DE459C-8B39-4B4A-BEEB-9AB77CE35157}" type="sibTrans" cxnId="{F657D189-C5CA-4D8B-A97A-5094644EF485}">
      <dgm:prSet/>
      <dgm:spPr/>
      <dgm:t>
        <a:bodyPr/>
        <a:lstStyle/>
        <a:p>
          <a:endParaRPr lang="fr-FR"/>
        </a:p>
      </dgm:t>
    </dgm:pt>
    <dgm:pt modelId="{6546D06B-844D-46DC-BE5E-949C238838F3}">
      <dgm:prSet phldrT="[Texte]"/>
      <dgm:spPr/>
      <dgm:t>
        <a:bodyPr/>
        <a:lstStyle/>
        <a:p>
          <a:r>
            <a:rPr lang="fr" dirty="0" smtClean="0"/>
            <a:t>Achat pour bonne cause</a:t>
          </a:r>
          <a:endParaRPr lang="fr-FR" dirty="0"/>
        </a:p>
      </dgm:t>
    </dgm:pt>
    <dgm:pt modelId="{1DFA8246-1733-4226-9531-4875AA123E0C}" type="parTrans" cxnId="{C1C3AEB2-60F9-474D-83FD-5A35010C4529}">
      <dgm:prSet/>
      <dgm:spPr/>
      <dgm:t>
        <a:bodyPr/>
        <a:lstStyle/>
        <a:p>
          <a:endParaRPr lang="fr-FR"/>
        </a:p>
      </dgm:t>
    </dgm:pt>
    <dgm:pt modelId="{C1350113-E67C-433D-A115-BF5A3C7AAAA4}" type="sibTrans" cxnId="{C1C3AEB2-60F9-474D-83FD-5A35010C4529}">
      <dgm:prSet/>
      <dgm:spPr/>
      <dgm:t>
        <a:bodyPr/>
        <a:lstStyle/>
        <a:p>
          <a:endParaRPr lang="fr-FR"/>
        </a:p>
      </dgm:t>
    </dgm:pt>
    <dgm:pt modelId="{33013E4B-9970-4EF3-825F-E071B04B3E93}">
      <dgm:prSet phldrT="[Texte]"/>
      <dgm:spPr/>
      <dgm:t>
        <a:bodyPr/>
        <a:lstStyle/>
        <a:p>
          <a:r>
            <a:rPr lang="fr-FR" dirty="0" smtClean="0">
              <a:solidFill>
                <a:schemeClr val="accent6">
                  <a:lumMod val="50000"/>
                </a:schemeClr>
              </a:solidFill>
            </a:rPr>
            <a:t>Green</a:t>
          </a:r>
          <a:endParaRPr lang="fr-FR" dirty="0">
            <a:solidFill>
              <a:schemeClr val="accent6">
                <a:lumMod val="50000"/>
              </a:schemeClr>
            </a:solidFill>
          </a:endParaRPr>
        </a:p>
      </dgm:t>
    </dgm:pt>
    <dgm:pt modelId="{67BB1ACE-05BF-4A6D-9058-E8C52F13C0C9}" type="parTrans" cxnId="{978542A1-C891-48AC-9E7D-E1642166A2EB}">
      <dgm:prSet/>
      <dgm:spPr/>
      <dgm:t>
        <a:bodyPr/>
        <a:lstStyle/>
        <a:p>
          <a:endParaRPr lang="fr-FR"/>
        </a:p>
      </dgm:t>
    </dgm:pt>
    <dgm:pt modelId="{C1973CB9-EBEB-4EFC-AA1F-2B564BA39E9A}" type="sibTrans" cxnId="{978542A1-C891-48AC-9E7D-E1642166A2EB}">
      <dgm:prSet/>
      <dgm:spPr/>
      <dgm:t>
        <a:bodyPr/>
        <a:lstStyle/>
        <a:p>
          <a:endParaRPr lang="fr-FR"/>
        </a:p>
      </dgm:t>
    </dgm:pt>
    <dgm:pt modelId="{862458D2-D38C-4914-9C80-787B425A2616}">
      <dgm:prSet phldrT="[Texte]"/>
      <dgm:spPr/>
      <dgm:t>
        <a:bodyPr/>
        <a:lstStyle/>
        <a:p>
          <a:r>
            <a:rPr lang="fr-FR" b="0" u="none" dirty="0" smtClean="0">
              <a:solidFill>
                <a:schemeClr val="bg1"/>
              </a:solidFill>
            </a:rPr>
            <a:t>Réduction de l’impact énergétique</a:t>
          </a:r>
          <a:endParaRPr lang="fr-FR" b="0" u="none" dirty="0">
            <a:solidFill>
              <a:schemeClr val="bg1"/>
            </a:solidFill>
          </a:endParaRPr>
        </a:p>
      </dgm:t>
    </dgm:pt>
    <dgm:pt modelId="{6B778DDE-CB07-40D4-8729-A9DA789CC756}" type="parTrans" cxnId="{91B08464-2144-4571-B503-E1ED5085ADD6}">
      <dgm:prSet/>
      <dgm:spPr/>
      <dgm:t>
        <a:bodyPr/>
        <a:lstStyle/>
        <a:p>
          <a:endParaRPr lang="fr-FR"/>
        </a:p>
      </dgm:t>
    </dgm:pt>
    <dgm:pt modelId="{C5E525F8-DC00-4DE2-8A66-A5EF7959483D}" type="sibTrans" cxnId="{91B08464-2144-4571-B503-E1ED5085ADD6}">
      <dgm:prSet/>
      <dgm:spPr/>
      <dgm:t>
        <a:bodyPr/>
        <a:lstStyle/>
        <a:p>
          <a:endParaRPr lang="fr-FR"/>
        </a:p>
      </dgm:t>
    </dgm:pt>
    <dgm:pt modelId="{0DB9EE85-A881-44FC-8B34-070772585804}" type="pres">
      <dgm:prSet presAssocID="{903A1A80-4593-4EE5-82B1-0A1BE5A12176}" presName="Name0" presStyleCnt="0">
        <dgm:presLayoutVars>
          <dgm:chMax val="4"/>
          <dgm:resizeHandles val="exact"/>
        </dgm:presLayoutVars>
      </dgm:prSet>
      <dgm:spPr/>
      <dgm:t>
        <a:bodyPr/>
        <a:lstStyle/>
        <a:p>
          <a:endParaRPr lang="fr-FR"/>
        </a:p>
      </dgm:t>
    </dgm:pt>
    <dgm:pt modelId="{C4A5753D-9211-4C59-937B-F3623209B9DF}" type="pres">
      <dgm:prSet presAssocID="{903A1A80-4593-4EE5-82B1-0A1BE5A12176}" presName="ellipse" presStyleLbl="trBgShp" presStyleIdx="0" presStyleCnt="1"/>
      <dgm:spPr/>
    </dgm:pt>
    <dgm:pt modelId="{A2935F62-97C8-4D6C-B08A-739F3A0EE366}" type="pres">
      <dgm:prSet presAssocID="{903A1A80-4593-4EE5-82B1-0A1BE5A12176}" presName="arrow1" presStyleLbl="fgShp" presStyleIdx="0" presStyleCnt="1"/>
      <dgm:spPr/>
    </dgm:pt>
    <dgm:pt modelId="{63547CCF-678E-4742-A4C2-08ED153664AD}" type="pres">
      <dgm:prSet presAssocID="{903A1A80-4593-4EE5-82B1-0A1BE5A12176}" presName="rectangle" presStyleLbl="revTx" presStyleIdx="0" presStyleCnt="1">
        <dgm:presLayoutVars>
          <dgm:bulletEnabled val="1"/>
        </dgm:presLayoutVars>
      </dgm:prSet>
      <dgm:spPr/>
      <dgm:t>
        <a:bodyPr/>
        <a:lstStyle/>
        <a:p>
          <a:endParaRPr lang="fr-FR"/>
        </a:p>
      </dgm:t>
    </dgm:pt>
    <dgm:pt modelId="{44E1E1F9-B17D-4F69-A628-F6C9606569CE}" type="pres">
      <dgm:prSet presAssocID="{6546D06B-844D-46DC-BE5E-949C238838F3}" presName="item1" presStyleLbl="node1" presStyleIdx="0" presStyleCnt="3">
        <dgm:presLayoutVars>
          <dgm:bulletEnabled val="1"/>
        </dgm:presLayoutVars>
      </dgm:prSet>
      <dgm:spPr/>
      <dgm:t>
        <a:bodyPr/>
        <a:lstStyle/>
        <a:p>
          <a:endParaRPr lang="fr-FR"/>
        </a:p>
      </dgm:t>
    </dgm:pt>
    <dgm:pt modelId="{707E26C1-1BF0-457D-803E-F0ACA3EEE695}" type="pres">
      <dgm:prSet presAssocID="{862458D2-D38C-4914-9C80-787B425A2616}" presName="item2" presStyleLbl="node1" presStyleIdx="1" presStyleCnt="3">
        <dgm:presLayoutVars>
          <dgm:bulletEnabled val="1"/>
        </dgm:presLayoutVars>
      </dgm:prSet>
      <dgm:spPr/>
      <dgm:t>
        <a:bodyPr/>
        <a:lstStyle/>
        <a:p>
          <a:endParaRPr lang="fr-FR"/>
        </a:p>
      </dgm:t>
    </dgm:pt>
    <dgm:pt modelId="{1394913B-1124-4B3A-A899-033BB9BA948D}" type="pres">
      <dgm:prSet presAssocID="{33013E4B-9970-4EF3-825F-E071B04B3E93}" presName="item3" presStyleLbl="node1" presStyleIdx="2" presStyleCnt="3">
        <dgm:presLayoutVars>
          <dgm:bulletEnabled val="1"/>
        </dgm:presLayoutVars>
      </dgm:prSet>
      <dgm:spPr/>
      <dgm:t>
        <a:bodyPr/>
        <a:lstStyle/>
        <a:p>
          <a:endParaRPr lang="fr-FR"/>
        </a:p>
      </dgm:t>
    </dgm:pt>
    <dgm:pt modelId="{0A5B3BE5-8354-4E2E-91D2-7158891939AE}" type="pres">
      <dgm:prSet presAssocID="{903A1A80-4593-4EE5-82B1-0A1BE5A12176}" presName="funnel" presStyleLbl="trAlignAcc1" presStyleIdx="0" presStyleCnt="1" custLinFactNeighborX="1401" custLinFactNeighborY="-2869"/>
      <dgm:spPr/>
    </dgm:pt>
  </dgm:ptLst>
  <dgm:cxnLst>
    <dgm:cxn modelId="{F657D189-C5CA-4D8B-A97A-5094644EF485}" srcId="{903A1A80-4593-4EE5-82B1-0A1BE5A12176}" destId="{317EFED8-08E6-4A82-8917-58160A227AFD}" srcOrd="0" destOrd="0" parTransId="{3A5B9760-2262-47C6-A6D3-219C12B31333}" sibTransId="{B9DE459C-8B39-4B4A-BEEB-9AB77CE35157}"/>
    <dgm:cxn modelId="{9C56C3E3-A706-401D-972E-6C8918DB0BF4}" type="presOf" srcId="{33013E4B-9970-4EF3-825F-E071B04B3E93}" destId="{63547CCF-678E-4742-A4C2-08ED153664AD}" srcOrd="0" destOrd="0" presId="urn:microsoft.com/office/officeart/2005/8/layout/funnel1"/>
    <dgm:cxn modelId="{AF185407-5E1C-4FDA-A412-2568E17F658E}" type="presOf" srcId="{903A1A80-4593-4EE5-82B1-0A1BE5A12176}" destId="{0DB9EE85-A881-44FC-8B34-070772585804}" srcOrd="0" destOrd="0" presId="urn:microsoft.com/office/officeart/2005/8/layout/funnel1"/>
    <dgm:cxn modelId="{D1F2FBEE-E019-47F4-BA32-521E655B0C3E}" type="presOf" srcId="{317EFED8-08E6-4A82-8917-58160A227AFD}" destId="{1394913B-1124-4B3A-A899-033BB9BA948D}" srcOrd="0" destOrd="0" presId="urn:microsoft.com/office/officeart/2005/8/layout/funnel1"/>
    <dgm:cxn modelId="{578AAD0B-2DA5-4451-AC08-A691489057F3}" type="presOf" srcId="{6546D06B-844D-46DC-BE5E-949C238838F3}" destId="{707E26C1-1BF0-457D-803E-F0ACA3EEE695}" srcOrd="0" destOrd="0" presId="urn:microsoft.com/office/officeart/2005/8/layout/funnel1"/>
    <dgm:cxn modelId="{C1C3AEB2-60F9-474D-83FD-5A35010C4529}" srcId="{903A1A80-4593-4EE5-82B1-0A1BE5A12176}" destId="{6546D06B-844D-46DC-BE5E-949C238838F3}" srcOrd="1" destOrd="0" parTransId="{1DFA8246-1733-4226-9531-4875AA123E0C}" sibTransId="{C1350113-E67C-433D-A115-BF5A3C7AAAA4}"/>
    <dgm:cxn modelId="{91B08464-2144-4571-B503-E1ED5085ADD6}" srcId="{903A1A80-4593-4EE5-82B1-0A1BE5A12176}" destId="{862458D2-D38C-4914-9C80-787B425A2616}" srcOrd="2" destOrd="0" parTransId="{6B778DDE-CB07-40D4-8729-A9DA789CC756}" sibTransId="{C5E525F8-DC00-4DE2-8A66-A5EF7959483D}"/>
    <dgm:cxn modelId="{6770A1B9-3B75-49BB-A2E5-CC0109767906}" type="presOf" srcId="{862458D2-D38C-4914-9C80-787B425A2616}" destId="{44E1E1F9-B17D-4F69-A628-F6C9606569CE}" srcOrd="0" destOrd="0" presId="urn:microsoft.com/office/officeart/2005/8/layout/funnel1"/>
    <dgm:cxn modelId="{978542A1-C891-48AC-9E7D-E1642166A2EB}" srcId="{903A1A80-4593-4EE5-82B1-0A1BE5A12176}" destId="{33013E4B-9970-4EF3-825F-E071B04B3E93}" srcOrd="3" destOrd="0" parTransId="{67BB1ACE-05BF-4A6D-9058-E8C52F13C0C9}" sibTransId="{C1973CB9-EBEB-4EFC-AA1F-2B564BA39E9A}"/>
    <dgm:cxn modelId="{FDE29DFD-9E38-4598-B985-6BBE18346CF0}" type="presParOf" srcId="{0DB9EE85-A881-44FC-8B34-070772585804}" destId="{C4A5753D-9211-4C59-937B-F3623209B9DF}" srcOrd="0" destOrd="0" presId="urn:microsoft.com/office/officeart/2005/8/layout/funnel1"/>
    <dgm:cxn modelId="{36F2AB1C-5163-47A2-AEFC-9CDF8850930F}" type="presParOf" srcId="{0DB9EE85-A881-44FC-8B34-070772585804}" destId="{A2935F62-97C8-4D6C-B08A-739F3A0EE366}" srcOrd="1" destOrd="0" presId="urn:microsoft.com/office/officeart/2005/8/layout/funnel1"/>
    <dgm:cxn modelId="{343C417C-0D50-4E40-A1CC-305D4CBED83E}" type="presParOf" srcId="{0DB9EE85-A881-44FC-8B34-070772585804}" destId="{63547CCF-678E-4742-A4C2-08ED153664AD}" srcOrd="2" destOrd="0" presId="urn:microsoft.com/office/officeart/2005/8/layout/funnel1"/>
    <dgm:cxn modelId="{A30358DE-6D45-4F8E-943D-BC94F7546448}" type="presParOf" srcId="{0DB9EE85-A881-44FC-8B34-070772585804}" destId="{44E1E1F9-B17D-4F69-A628-F6C9606569CE}" srcOrd="3" destOrd="0" presId="urn:microsoft.com/office/officeart/2005/8/layout/funnel1"/>
    <dgm:cxn modelId="{CFD2BC39-739A-4517-947E-2C43FC40EE55}" type="presParOf" srcId="{0DB9EE85-A881-44FC-8B34-070772585804}" destId="{707E26C1-1BF0-457D-803E-F0ACA3EEE695}" srcOrd="4" destOrd="0" presId="urn:microsoft.com/office/officeart/2005/8/layout/funnel1"/>
    <dgm:cxn modelId="{C68458B9-1CB5-4C0B-A2AD-C75435DEDAE8}" type="presParOf" srcId="{0DB9EE85-A881-44FC-8B34-070772585804}" destId="{1394913B-1124-4B3A-A899-033BB9BA948D}" srcOrd="5" destOrd="0" presId="urn:microsoft.com/office/officeart/2005/8/layout/funnel1"/>
    <dgm:cxn modelId="{5E188BC8-7652-452F-94FB-0956A5B6B4D3}" type="presParOf" srcId="{0DB9EE85-A881-44FC-8B34-070772585804}" destId="{0A5B3BE5-8354-4E2E-91D2-7158891939AE}"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3A1A80-4593-4EE5-82B1-0A1BE5A1217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317EFED8-08E6-4A82-8917-58160A227AFD}">
      <dgm:prSet phldrT="[Texte]" custT="1"/>
      <dgm:spPr/>
      <dgm:t>
        <a:bodyPr/>
        <a:lstStyle/>
        <a:p>
          <a:r>
            <a:rPr lang="fr" sz="1800" dirty="0" smtClean="0"/>
            <a:t>Protection de l’environnement</a:t>
          </a:r>
          <a:endParaRPr lang="fr-FR" sz="1800" dirty="0"/>
        </a:p>
      </dgm:t>
    </dgm:pt>
    <dgm:pt modelId="{3A5B9760-2262-47C6-A6D3-219C12B31333}" type="parTrans" cxnId="{F657D189-C5CA-4D8B-A97A-5094644EF485}">
      <dgm:prSet/>
      <dgm:spPr/>
      <dgm:t>
        <a:bodyPr/>
        <a:lstStyle/>
        <a:p>
          <a:endParaRPr lang="fr-FR"/>
        </a:p>
      </dgm:t>
    </dgm:pt>
    <dgm:pt modelId="{B9DE459C-8B39-4B4A-BEEB-9AB77CE35157}" type="sibTrans" cxnId="{F657D189-C5CA-4D8B-A97A-5094644EF485}">
      <dgm:prSet/>
      <dgm:spPr/>
      <dgm:t>
        <a:bodyPr/>
        <a:lstStyle/>
        <a:p>
          <a:endParaRPr lang="fr-FR"/>
        </a:p>
      </dgm:t>
    </dgm:pt>
    <dgm:pt modelId="{6546D06B-844D-46DC-BE5E-949C238838F3}">
      <dgm:prSet phldrT="[Texte]"/>
      <dgm:spPr/>
      <dgm:t>
        <a:bodyPr/>
        <a:lstStyle/>
        <a:p>
          <a:r>
            <a:rPr lang="fr" dirty="0" smtClean="0"/>
            <a:t>Aménagement intérieur et extérieur</a:t>
          </a:r>
          <a:endParaRPr lang="fr-FR" dirty="0"/>
        </a:p>
      </dgm:t>
    </dgm:pt>
    <dgm:pt modelId="{1DFA8246-1733-4226-9531-4875AA123E0C}" type="parTrans" cxnId="{C1C3AEB2-60F9-474D-83FD-5A35010C4529}">
      <dgm:prSet/>
      <dgm:spPr/>
      <dgm:t>
        <a:bodyPr/>
        <a:lstStyle/>
        <a:p>
          <a:endParaRPr lang="fr-FR"/>
        </a:p>
      </dgm:t>
    </dgm:pt>
    <dgm:pt modelId="{C1350113-E67C-433D-A115-BF5A3C7AAAA4}" type="sibTrans" cxnId="{C1C3AEB2-60F9-474D-83FD-5A35010C4529}">
      <dgm:prSet/>
      <dgm:spPr/>
      <dgm:t>
        <a:bodyPr/>
        <a:lstStyle/>
        <a:p>
          <a:endParaRPr lang="fr-FR"/>
        </a:p>
      </dgm:t>
    </dgm:pt>
    <dgm:pt modelId="{862458D2-D38C-4914-9C80-787B425A2616}">
      <dgm:prSet phldrT="[Texte]"/>
      <dgm:spPr/>
      <dgm:t>
        <a:bodyPr/>
        <a:lstStyle/>
        <a:p>
          <a:r>
            <a:rPr lang="fr-FR" dirty="0" err="1" smtClean="0"/>
            <a:t>Végétalisation</a:t>
          </a:r>
          <a:endParaRPr lang="fr-FR" dirty="0"/>
        </a:p>
      </dgm:t>
    </dgm:pt>
    <dgm:pt modelId="{6B778DDE-CB07-40D4-8729-A9DA789CC756}" type="parTrans" cxnId="{91B08464-2144-4571-B503-E1ED5085ADD6}">
      <dgm:prSet/>
      <dgm:spPr/>
      <dgm:t>
        <a:bodyPr/>
        <a:lstStyle/>
        <a:p>
          <a:endParaRPr lang="fr-FR"/>
        </a:p>
      </dgm:t>
    </dgm:pt>
    <dgm:pt modelId="{C5E525F8-DC00-4DE2-8A66-A5EF7959483D}" type="sibTrans" cxnId="{91B08464-2144-4571-B503-E1ED5085ADD6}">
      <dgm:prSet/>
      <dgm:spPr/>
      <dgm:t>
        <a:bodyPr/>
        <a:lstStyle/>
        <a:p>
          <a:endParaRPr lang="fr-FR"/>
        </a:p>
      </dgm:t>
    </dgm:pt>
    <dgm:pt modelId="{0DB9EE85-A881-44FC-8B34-070772585804}" type="pres">
      <dgm:prSet presAssocID="{903A1A80-4593-4EE5-82B1-0A1BE5A12176}" presName="Name0" presStyleCnt="0">
        <dgm:presLayoutVars>
          <dgm:chMax val="4"/>
          <dgm:resizeHandles val="exact"/>
        </dgm:presLayoutVars>
      </dgm:prSet>
      <dgm:spPr/>
      <dgm:t>
        <a:bodyPr/>
        <a:lstStyle/>
        <a:p>
          <a:endParaRPr lang="fr-FR"/>
        </a:p>
      </dgm:t>
    </dgm:pt>
    <dgm:pt modelId="{C4A5753D-9211-4C59-937B-F3623209B9DF}" type="pres">
      <dgm:prSet presAssocID="{903A1A80-4593-4EE5-82B1-0A1BE5A12176}" presName="ellipse" presStyleLbl="trBgShp" presStyleIdx="0" presStyleCnt="1"/>
      <dgm:spPr/>
    </dgm:pt>
    <dgm:pt modelId="{A2935F62-97C8-4D6C-B08A-739F3A0EE366}" type="pres">
      <dgm:prSet presAssocID="{903A1A80-4593-4EE5-82B1-0A1BE5A12176}" presName="arrow1" presStyleLbl="fgShp" presStyleIdx="0" presStyleCnt="1"/>
      <dgm:spPr/>
    </dgm:pt>
    <dgm:pt modelId="{63547CCF-678E-4742-A4C2-08ED153664AD}" type="pres">
      <dgm:prSet presAssocID="{903A1A80-4593-4EE5-82B1-0A1BE5A12176}" presName="rectangle" presStyleLbl="revTx" presStyleIdx="0" presStyleCnt="1">
        <dgm:presLayoutVars>
          <dgm:bulletEnabled val="1"/>
        </dgm:presLayoutVars>
      </dgm:prSet>
      <dgm:spPr/>
      <dgm:t>
        <a:bodyPr/>
        <a:lstStyle/>
        <a:p>
          <a:endParaRPr lang="fr-FR"/>
        </a:p>
      </dgm:t>
    </dgm:pt>
    <dgm:pt modelId="{44E1E1F9-B17D-4F69-A628-F6C9606569CE}" type="pres">
      <dgm:prSet presAssocID="{6546D06B-844D-46DC-BE5E-949C238838F3}" presName="item1" presStyleLbl="node1" presStyleIdx="0" presStyleCnt="2" custScaleX="114941" custScaleY="111667" custLinFactNeighborX="23056" custLinFactNeighborY="-27965">
        <dgm:presLayoutVars>
          <dgm:bulletEnabled val="1"/>
        </dgm:presLayoutVars>
      </dgm:prSet>
      <dgm:spPr/>
      <dgm:t>
        <a:bodyPr/>
        <a:lstStyle/>
        <a:p>
          <a:endParaRPr lang="fr-FR"/>
        </a:p>
      </dgm:t>
    </dgm:pt>
    <dgm:pt modelId="{707E26C1-1BF0-457D-803E-F0ACA3EEE695}" type="pres">
      <dgm:prSet presAssocID="{862458D2-D38C-4914-9C80-787B425A2616}" presName="item2" presStyleLbl="node1" presStyleIdx="1" presStyleCnt="2" custScaleX="117478" custScaleY="105443" custLinFactNeighborX="2372" custLinFactNeighborY="-7990">
        <dgm:presLayoutVars>
          <dgm:bulletEnabled val="1"/>
        </dgm:presLayoutVars>
      </dgm:prSet>
      <dgm:spPr/>
      <dgm:t>
        <a:bodyPr/>
        <a:lstStyle/>
        <a:p>
          <a:endParaRPr lang="fr-FR"/>
        </a:p>
      </dgm:t>
    </dgm:pt>
    <dgm:pt modelId="{0A5B3BE5-8354-4E2E-91D2-7158891939AE}" type="pres">
      <dgm:prSet presAssocID="{903A1A80-4593-4EE5-82B1-0A1BE5A12176}" presName="funnel" presStyleLbl="trAlignAcc1" presStyleIdx="0" presStyleCnt="1" custLinFactNeighborX="1401" custLinFactNeighborY="-2869"/>
      <dgm:spPr/>
    </dgm:pt>
  </dgm:ptLst>
  <dgm:cxnLst>
    <dgm:cxn modelId="{F657D189-C5CA-4D8B-A97A-5094644EF485}" srcId="{903A1A80-4593-4EE5-82B1-0A1BE5A12176}" destId="{317EFED8-08E6-4A82-8917-58160A227AFD}" srcOrd="0" destOrd="0" parTransId="{3A5B9760-2262-47C6-A6D3-219C12B31333}" sibTransId="{B9DE459C-8B39-4B4A-BEEB-9AB77CE35157}"/>
    <dgm:cxn modelId="{64AAB523-458A-4B42-9807-834866AB435C}" type="presOf" srcId="{903A1A80-4593-4EE5-82B1-0A1BE5A12176}" destId="{0DB9EE85-A881-44FC-8B34-070772585804}" srcOrd="0" destOrd="0" presId="urn:microsoft.com/office/officeart/2005/8/layout/funnel1"/>
    <dgm:cxn modelId="{E3BC1871-7AE1-4F4D-A7F4-B6020B7078D3}" type="presOf" srcId="{317EFED8-08E6-4A82-8917-58160A227AFD}" destId="{707E26C1-1BF0-457D-803E-F0ACA3EEE695}" srcOrd="0" destOrd="0" presId="urn:microsoft.com/office/officeart/2005/8/layout/funnel1"/>
    <dgm:cxn modelId="{C1C3AEB2-60F9-474D-83FD-5A35010C4529}" srcId="{903A1A80-4593-4EE5-82B1-0A1BE5A12176}" destId="{6546D06B-844D-46DC-BE5E-949C238838F3}" srcOrd="1" destOrd="0" parTransId="{1DFA8246-1733-4226-9531-4875AA123E0C}" sibTransId="{C1350113-E67C-433D-A115-BF5A3C7AAAA4}"/>
    <dgm:cxn modelId="{7FF46B2E-5FDB-446B-A78D-8FE7AB3C9D89}" type="presOf" srcId="{862458D2-D38C-4914-9C80-787B425A2616}" destId="{63547CCF-678E-4742-A4C2-08ED153664AD}" srcOrd="0" destOrd="0" presId="urn:microsoft.com/office/officeart/2005/8/layout/funnel1"/>
    <dgm:cxn modelId="{91B08464-2144-4571-B503-E1ED5085ADD6}" srcId="{903A1A80-4593-4EE5-82B1-0A1BE5A12176}" destId="{862458D2-D38C-4914-9C80-787B425A2616}" srcOrd="2" destOrd="0" parTransId="{6B778DDE-CB07-40D4-8729-A9DA789CC756}" sibTransId="{C5E525F8-DC00-4DE2-8A66-A5EF7959483D}"/>
    <dgm:cxn modelId="{4CB2EEE7-6DBB-4EDB-9107-18C7A9CEE9BF}" type="presOf" srcId="{6546D06B-844D-46DC-BE5E-949C238838F3}" destId="{44E1E1F9-B17D-4F69-A628-F6C9606569CE}" srcOrd="0" destOrd="0" presId="urn:microsoft.com/office/officeart/2005/8/layout/funnel1"/>
    <dgm:cxn modelId="{671B11B4-62E8-4858-A1AF-95A62BD0F441}" type="presParOf" srcId="{0DB9EE85-A881-44FC-8B34-070772585804}" destId="{C4A5753D-9211-4C59-937B-F3623209B9DF}" srcOrd="0" destOrd="0" presId="urn:microsoft.com/office/officeart/2005/8/layout/funnel1"/>
    <dgm:cxn modelId="{261FFB88-10F4-423A-B327-D382A3D149EC}" type="presParOf" srcId="{0DB9EE85-A881-44FC-8B34-070772585804}" destId="{A2935F62-97C8-4D6C-B08A-739F3A0EE366}" srcOrd="1" destOrd="0" presId="urn:microsoft.com/office/officeart/2005/8/layout/funnel1"/>
    <dgm:cxn modelId="{C4E3F6E4-7873-4FB8-8163-40F3677C6C68}" type="presParOf" srcId="{0DB9EE85-A881-44FC-8B34-070772585804}" destId="{63547CCF-678E-4742-A4C2-08ED153664AD}" srcOrd="2" destOrd="0" presId="urn:microsoft.com/office/officeart/2005/8/layout/funnel1"/>
    <dgm:cxn modelId="{07D6A4FA-8329-4890-8E18-E9CA0CD70779}" type="presParOf" srcId="{0DB9EE85-A881-44FC-8B34-070772585804}" destId="{44E1E1F9-B17D-4F69-A628-F6C9606569CE}" srcOrd="3" destOrd="0" presId="urn:microsoft.com/office/officeart/2005/8/layout/funnel1"/>
    <dgm:cxn modelId="{DE051940-B802-46F6-AC8D-3C80E77A957C}" type="presParOf" srcId="{0DB9EE85-A881-44FC-8B34-070772585804}" destId="{707E26C1-1BF0-457D-803E-F0ACA3EEE695}" srcOrd="4" destOrd="0" presId="urn:microsoft.com/office/officeart/2005/8/layout/funnel1"/>
    <dgm:cxn modelId="{9E1478FC-3C22-43C4-B1D3-30E496C6B589}" type="presParOf" srcId="{0DB9EE85-A881-44FC-8B34-070772585804}" destId="{0A5B3BE5-8354-4E2E-91D2-7158891939AE}" srcOrd="5"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3DA5D-1378-435F-AEE9-6CA772A990D9}">
      <dsp:nvSpPr>
        <dsp:cNvPr id="0" name=""/>
        <dsp:cNvSpPr/>
      </dsp:nvSpPr>
      <dsp:spPr>
        <a:xfrm>
          <a:off x="0" y="2712439"/>
          <a:ext cx="2029078" cy="2029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fr-FR" sz="3800" b="1" u="sng" kern="1200" dirty="0" smtClean="0"/>
            <a:t>SANTE</a:t>
          </a:r>
          <a:endParaRPr lang="fr-FR" sz="3800" b="1" u="sng" kern="1200" dirty="0"/>
        </a:p>
      </dsp:txBody>
      <dsp:txXfrm>
        <a:off x="0" y="2712439"/>
        <a:ext cx="2029078" cy="2029078"/>
      </dsp:txXfrm>
    </dsp:sp>
    <dsp:sp modelId="{016F08D7-4411-4B45-9D44-C72C83A7D00A}">
      <dsp:nvSpPr>
        <dsp:cNvPr id="0" name=""/>
        <dsp:cNvSpPr/>
      </dsp:nvSpPr>
      <dsp:spPr>
        <a:xfrm rot="18296955">
          <a:off x="1203543" y="2123495"/>
          <a:ext cx="1836241" cy="38718"/>
        </a:xfrm>
        <a:custGeom>
          <a:avLst/>
          <a:gdLst/>
          <a:ahLst/>
          <a:cxnLst/>
          <a:rect l="0" t="0" r="0" b="0"/>
          <a:pathLst>
            <a:path>
              <a:moveTo>
                <a:pt x="0" y="19359"/>
              </a:moveTo>
              <a:lnTo>
                <a:pt x="1836241" y="1935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rot="18296955">
        <a:off x="2075758" y="2096949"/>
        <a:ext cx="91812" cy="91812"/>
      </dsp:txXfrm>
    </dsp:sp>
    <dsp:sp modelId="{B9C87DE9-C891-4706-A23C-8E75555DABAF}">
      <dsp:nvSpPr>
        <dsp:cNvPr id="0" name=""/>
        <dsp:cNvSpPr/>
      </dsp:nvSpPr>
      <dsp:spPr>
        <a:xfrm>
          <a:off x="2028500" y="210127"/>
          <a:ext cx="2029078" cy="122876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0" kern="1200" dirty="0" smtClean="0"/>
            <a:t>Végétarisme</a:t>
          </a:r>
          <a:endParaRPr lang="fr-FR" sz="1800" b="0" kern="1200" dirty="0"/>
        </a:p>
      </dsp:txBody>
      <dsp:txXfrm>
        <a:off x="2028500" y="210127"/>
        <a:ext cx="2029078" cy="1228769"/>
      </dsp:txXfrm>
    </dsp:sp>
    <dsp:sp modelId="{21F09886-6387-4EE9-BFCA-200860C1B780}">
      <dsp:nvSpPr>
        <dsp:cNvPr id="0" name=""/>
        <dsp:cNvSpPr/>
      </dsp:nvSpPr>
      <dsp:spPr>
        <a:xfrm rot="1164591">
          <a:off x="1933585" y="4265987"/>
          <a:ext cx="1331311" cy="38718"/>
        </a:xfrm>
        <a:custGeom>
          <a:avLst/>
          <a:gdLst/>
          <a:ahLst/>
          <a:cxnLst/>
          <a:rect l="0" t="0" r="0" b="0"/>
          <a:pathLst>
            <a:path>
              <a:moveTo>
                <a:pt x="0" y="19359"/>
              </a:moveTo>
              <a:lnTo>
                <a:pt x="1331311" y="1935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164591">
        <a:off x="2565958" y="4252063"/>
        <a:ext cx="66565" cy="66565"/>
      </dsp:txXfrm>
    </dsp:sp>
    <dsp:sp modelId="{BE8C6C93-406A-48A5-882A-5B2C613647CE}">
      <dsp:nvSpPr>
        <dsp:cNvPr id="0" name=""/>
        <dsp:cNvSpPr/>
      </dsp:nvSpPr>
      <dsp:spPr>
        <a:xfrm>
          <a:off x="3060200" y="4277335"/>
          <a:ext cx="1969382" cy="103476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Green</a:t>
          </a:r>
          <a:endParaRPr lang="fr-FR" sz="1800" kern="1200" dirty="0"/>
        </a:p>
      </dsp:txBody>
      <dsp:txXfrm>
        <a:off x="3060200" y="4277335"/>
        <a:ext cx="1969382" cy="1034769"/>
      </dsp:txXfrm>
    </dsp:sp>
    <dsp:sp modelId="{0B67AB19-BA76-405E-8EB7-295E5E093186}">
      <dsp:nvSpPr>
        <dsp:cNvPr id="0" name=""/>
        <dsp:cNvSpPr/>
      </dsp:nvSpPr>
      <dsp:spPr>
        <a:xfrm rot="2530280">
          <a:off x="1523804" y="5018044"/>
          <a:ext cx="1874771" cy="38718"/>
        </a:xfrm>
        <a:custGeom>
          <a:avLst/>
          <a:gdLst/>
          <a:ahLst/>
          <a:cxnLst/>
          <a:rect l="0" t="0" r="0" b="0"/>
          <a:pathLst>
            <a:path>
              <a:moveTo>
                <a:pt x="0" y="19359"/>
              </a:moveTo>
              <a:lnTo>
                <a:pt x="1874771" y="1935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rot="2530280">
        <a:off x="2414320" y="4990534"/>
        <a:ext cx="93738" cy="93738"/>
      </dsp:txXfrm>
    </dsp:sp>
    <dsp:sp modelId="{5D1AB33F-8897-401F-9ECE-9FEBDE00CC0C}">
      <dsp:nvSpPr>
        <dsp:cNvPr id="0" name=""/>
        <dsp:cNvSpPr/>
      </dsp:nvSpPr>
      <dsp:spPr>
        <a:xfrm>
          <a:off x="2700133" y="5589446"/>
          <a:ext cx="1904391" cy="105386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noProof="1" smtClean="0"/>
            <a:t>Végétalisation</a:t>
          </a:r>
          <a:endParaRPr lang="fr-FR" sz="1800" kern="1200" noProof="1"/>
        </a:p>
      </dsp:txBody>
      <dsp:txXfrm>
        <a:off x="2700133" y="5589446"/>
        <a:ext cx="1904391" cy="1053862"/>
      </dsp:txXfrm>
    </dsp:sp>
    <dsp:sp modelId="{739D6F98-7E93-493B-AF76-0EF1C347BD34}">
      <dsp:nvSpPr>
        <dsp:cNvPr id="0" name=""/>
        <dsp:cNvSpPr/>
      </dsp:nvSpPr>
      <dsp:spPr>
        <a:xfrm rot="19732047">
          <a:off x="1807431" y="2911960"/>
          <a:ext cx="1048787" cy="38718"/>
        </a:xfrm>
        <a:custGeom>
          <a:avLst/>
          <a:gdLst/>
          <a:ahLst/>
          <a:cxnLst/>
          <a:rect l="0" t="0" r="0" b="0"/>
          <a:pathLst>
            <a:path>
              <a:moveTo>
                <a:pt x="0" y="19359"/>
              </a:moveTo>
              <a:lnTo>
                <a:pt x="1048787" y="1935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9732047">
        <a:off x="2305604" y="2905100"/>
        <a:ext cx="52439" cy="52439"/>
      </dsp:txXfrm>
    </dsp:sp>
    <dsp:sp modelId="{70AAE51F-8EB9-4EE3-945C-2FAD266C62EC}">
      <dsp:nvSpPr>
        <dsp:cNvPr id="0" name=""/>
        <dsp:cNvSpPr/>
      </dsp:nvSpPr>
      <dsp:spPr>
        <a:xfrm>
          <a:off x="2484095" y="1612805"/>
          <a:ext cx="2029078" cy="122749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Végétalisme</a:t>
          </a:r>
          <a:endParaRPr lang="fr-FR" sz="1800" kern="1200" dirty="0"/>
        </a:p>
      </dsp:txBody>
      <dsp:txXfrm>
        <a:off x="2484095" y="1612805"/>
        <a:ext cx="2029078" cy="1227490"/>
      </dsp:txXfrm>
    </dsp:sp>
    <dsp:sp modelId="{5A093C04-17EF-4291-A598-543DEF282A39}">
      <dsp:nvSpPr>
        <dsp:cNvPr id="0" name=""/>
        <dsp:cNvSpPr/>
      </dsp:nvSpPr>
      <dsp:spPr>
        <a:xfrm rot="21378857">
          <a:off x="2025079" y="3583330"/>
          <a:ext cx="1837823" cy="38718"/>
        </a:xfrm>
        <a:custGeom>
          <a:avLst/>
          <a:gdLst/>
          <a:ahLst/>
          <a:cxnLst/>
          <a:rect l="0" t="0" r="0" b="0"/>
          <a:pathLst>
            <a:path>
              <a:moveTo>
                <a:pt x="0" y="19359"/>
              </a:moveTo>
              <a:lnTo>
                <a:pt x="1837823" y="1935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rot="21378857">
        <a:off x="2898045" y="3556744"/>
        <a:ext cx="91891" cy="91891"/>
      </dsp:txXfrm>
    </dsp:sp>
    <dsp:sp modelId="{1DF5FA4E-7C06-4700-814F-6ABDC1712C50}">
      <dsp:nvSpPr>
        <dsp:cNvPr id="0" name=""/>
        <dsp:cNvSpPr/>
      </dsp:nvSpPr>
      <dsp:spPr>
        <a:xfrm>
          <a:off x="3852369" y="2981068"/>
          <a:ext cx="2029078" cy="995506"/>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Aux plantes</a:t>
          </a:r>
          <a:endParaRPr lang="fr-FR" sz="1800" kern="1200" dirty="0"/>
        </a:p>
      </dsp:txBody>
      <dsp:txXfrm>
        <a:off x="3852369" y="2981068"/>
        <a:ext cx="2029078" cy="9955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C01830-1762-4477-9A3D-11B7A4C8E71A}">
      <dsp:nvSpPr>
        <dsp:cNvPr id="0" name=""/>
        <dsp:cNvSpPr/>
      </dsp:nvSpPr>
      <dsp:spPr>
        <a:xfrm>
          <a:off x="1875077" y="270942"/>
          <a:ext cx="5377171" cy="18674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878281E4-D365-47B3-B47D-570D45D35D44}">
      <dsp:nvSpPr>
        <dsp:cNvPr id="0" name=""/>
        <dsp:cNvSpPr/>
      </dsp:nvSpPr>
      <dsp:spPr>
        <a:xfrm>
          <a:off x="4050956" y="4843622"/>
          <a:ext cx="1042087" cy="666936"/>
        </a:xfrm>
        <a:prstGeom prst="downArrow">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6E861E9C-EB99-4BBE-B915-F4894504694D}">
      <dsp:nvSpPr>
        <dsp:cNvPr id="0" name=""/>
        <dsp:cNvSpPr/>
      </dsp:nvSpPr>
      <dsp:spPr>
        <a:xfrm>
          <a:off x="2070989" y="5377171"/>
          <a:ext cx="5002020" cy="125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fr-FR" sz="4600" kern="1200" dirty="0" smtClean="0">
              <a:solidFill>
                <a:schemeClr val="accent6">
                  <a:lumMod val="50000"/>
                </a:schemeClr>
              </a:solidFill>
            </a:rPr>
            <a:t>Végétarisme</a:t>
          </a:r>
          <a:endParaRPr lang="fr-FR" sz="4600" kern="1200" dirty="0">
            <a:solidFill>
              <a:schemeClr val="accent6">
                <a:lumMod val="50000"/>
              </a:schemeClr>
            </a:solidFill>
          </a:endParaRPr>
        </a:p>
      </dsp:txBody>
      <dsp:txXfrm>
        <a:off x="2070989" y="5377171"/>
        <a:ext cx="5002020" cy="1250505"/>
      </dsp:txXfrm>
    </dsp:sp>
    <dsp:sp modelId="{F9C9085D-716C-47B5-B02E-88A33A92947C}">
      <dsp:nvSpPr>
        <dsp:cNvPr id="0" name=""/>
        <dsp:cNvSpPr/>
      </dsp:nvSpPr>
      <dsp:spPr>
        <a:xfrm>
          <a:off x="3830033" y="2282588"/>
          <a:ext cx="1875757" cy="187575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Respect idéologique</a:t>
          </a:r>
          <a:endParaRPr lang="fr-FR" sz="2100" kern="1200" dirty="0"/>
        </a:p>
      </dsp:txBody>
      <dsp:txXfrm>
        <a:off x="3830033" y="2282588"/>
        <a:ext cx="1875757" cy="1875757"/>
      </dsp:txXfrm>
    </dsp:sp>
    <dsp:sp modelId="{D8B82F9B-70DC-4F1A-9F9C-ED7F38F3943B}">
      <dsp:nvSpPr>
        <dsp:cNvPr id="0" name=""/>
        <dsp:cNvSpPr/>
      </dsp:nvSpPr>
      <dsp:spPr>
        <a:xfrm>
          <a:off x="2487824" y="875353"/>
          <a:ext cx="1875757" cy="187575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Manger sainement</a:t>
          </a:r>
          <a:endParaRPr lang="fr-FR" sz="2100" kern="1200" dirty="0"/>
        </a:p>
      </dsp:txBody>
      <dsp:txXfrm>
        <a:off x="2487824" y="875353"/>
        <a:ext cx="1875757" cy="1875757"/>
      </dsp:txXfrm>
    </dsp:sp>
    <dsp:sp modelId="{B7D2FE41-D5F0-4620-A469-A01FDEBC7C86}">
      <dsp:nvSpPr>
        <dsp:cNvPr id="0" name=""/>
        <dsp:cNvSpPr/>
      </dsp:nvSpPr>
      <dsp:spPr>
        <a:xfrm>
          <a:off x="4405266" y="421837"/>
          <a:ext cx="1875757" cy="187575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Ne pas tuer pour se nourrir</a:t>
          </a:r>
          <a:endParaRPr lang="fr-FR" sz="2100" kern="1200" dirty="0"/>
        </a:p>
      </dsp:txBody>
      <dsp:txXfrm>
        <a:off x="4405266" y="421837"/>
        <a:ext cx="1875757" cy="1875757"/>
      </dsp:txXfrm>
    </dsp:sp>
    <dsp:sp modelId="{84E532A0-4716-4A0D-97FC-504574A67F2A}">
      <dsp:nvSpPr>
        <dsp:cNvPr id="0" name=""/>
        <dsp:cNvSpPr/>
      </dsp:nvSpPr>
      <dsp:spPr>
        <a:xfrm>
          <a:off x="1654154" y="41683"/>
          <a:ext cx="5835690" cy="4668552"/>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C01830-1762-4477-9A3D-11B7A4C8E71A}">
      <dsp:nvSpPr>
        <dsp:cNvPr id="0" name=""/>
        <dsp:cNvSpPr/>
      </dsp:nvSpPr>
      <dsp:spPr>
        <a:xfrm>
          <a:off x="1875077" y="270942"/>
          <a:ext cx="5377171" cy="18674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878281E4-D365-47B3-B47D-570D45D35D44}">
      <dsp:nvSpPr>
        <dsp:cNvPr id="0" name=""/>
        <dsp:cNvSpPr/>
      </dsp:nvSpPr>
      <dsp:spPr>
        <a:xfrm>
          <a:off x="4050956" y="4843622"/>
          <a:ext cx="1042087" cy="666936"/>
        </a:xfrm>
        <a:prstGeom prst="downArrow">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6E861E9C-EB99-4BBE-B915-F4894504694D}">
      <dsp:nvSpPr>
        <dsp:cNvPr id="0" name=""/>
        <dsp:cNvSpPr/>
      </dsp:nvSpPr>
      <dsp:spPr>
        <a:xfrm>
          <a:off x="2070989" y="5377171"/>
          <a:ext cx="5002020" cy="125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fr-FR" sz="4600" kern="1200" dirty="0" smtClean="0">
              <a:solidFill>
                <a:schemeClr val="accent6">
                  <a:lumMod val="50000"/>
                </a:schemeClr>
              </a:solidFill>
            </a:rPr>
            <a:t>Végétalisme</a:t>
          </a:r>
          <a:endParaRPr lang="fr-FR" sz="4600" kern="1200" dirty="0">
            <a:solidFill>
              <a:schemeClr val="accent6">
                <a:lumMod val="50000"/>
              </a:schemeClr>
            </a:solidFill>
          </a:endParaRPr>
        </a:p>
      </dsp:txBody>
      <dsp:txXfrm>
        <a:off x="2070989" y="5377171"/>
        <a:ext cx="5002020" cy="1250505"/>
      </dsp:txXfrm>
    </dsp:sp>
    <dsp:sp modelId="{F9C9085D-716C-47B5-B02E-88A33A92947C}">
      <dsp:nvSpPr>
        <dsp:cNvPr id="0" name=""/>
        <dsp:cNvSpPr/>
      </dsp:nvSpPr>
      <dsp:spPr>
        <a:xfrm>
          <a:off x="3830033" y="2282588"/>
          <a:ext cx="1875757" cy="187575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Respect idéologique</a:t>
          </a:r>
          <a:endParaRPr lang="fr-FR" sz="2100" kern="1200" dirty="0"/>
        </a:p>
      </dsp:txBody>
      <dsp:txXfrm>
        <a:off x="3830033" y="2282588"/>
        <a:ext cx="1875757" cy="1875757"/>
      </dsp:txXfrm>
    </dsp:sp>
    <dsp:sp modelId="{D8B82F9B-70DC-4F1A-9F9C-ED7F38F3943B}">
      <dsp:nvSpPr>
        <dsp:cNvPr id="0" name=""/>
        <dsp:cNvSpPr/>
      </dsp:nvSpPr>
      <dsp:spPr>
        <a:xfrm>
          <a:off x="2487824" y="875353"/>
          <a:ext cx="1875757" cy="187575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Produits plus sains</a:t>
          </a:r>
          <a:endParaRPr lang="fr-FR" sz="2100" kern="1200" dirty="0"/>
        </a:p>
      </dsp:txBody>
      <dsp:txXfrm>
        <a:off x="2487824" y="875353"/>
        <a:ext cx="1875757" cy="1875757"/>
      </dsp:txXfrm>
    </dsp:sp>
    <dsp:sp modelId="{B7D2FE41-D5F0-4620-A469-A01FDEBC7C86}">
      <dsp:nvSpPr>
        <dsp:cNvPr id="0" name=""/>
        <dsp:cNvSpPr/>
      </dsp:nvSpPr>
      <dsp:spPr>
        <a:xfrm>
          <a:off x="4405266" y="421837"/>
          <a:ext cx="1875757" cy="187575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Cause animale</a:t>
          </a:r>
          <a:endParaRPr lang="fr-FR" sz="2100" kern="1200" dirty="0"/>
        </a:p>
      </dsp:txBody>
      <dsp:txXfrm>
        <a:off x="4405266" y="421837"/>
        <a:ext cx="1875757" cy="1875757"/>
      </dsp:txXfrm>
    </dsp:sp>
    <dsp:sp modelId="{84E532A0-4716-4A0D-97FC-504574A67F2A}">
      <dsp:nvSpPr>
        <dsp:cNvPr id="0" name=""/>
        <dsp:cNvSpPr/>
      </dsp:nvSpPr>
      <dsp:spPr>
        <a:xfrm>
          <a:off x="1654154" y="41683"/>
          <a:ext cx="5835690" cy="4668552"/>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A5753D-9211-4C59-937B-F3623209B9DF}">
      <dsp:nvSpPr>
        <dsp:cNvPr id="0" name=""/>
        <dsp:cNvSpPr/>
      </dsp:nvSpPr>
      <dsp:spPr>
        <a:xfrm>
          <a:off x="1584941" y="260353"/>
          <a:ext cx="5167024" cy="179443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35F62-97C8-4D6C-B08A-739F3A0EE366}">
      <dsp:nvSpPr>
        <dsp:cNvPr id="0" name=""/>
        <dsp:cNvSpPr/>
      </dsp:nvSpPr>
      <dsp:spPr>
        <a:xfrm>
          <a:off x="3675783" y="4654327"/>
          <a:ext cx="1001361" cy="640871"/>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47CCF-678E-4742-A4C2-08ED153664AD}">
      <dsp:nvSpPr>
        <dsp:cNvPr id="0" name=""/>
        <dsp:cNvSpPr/>
      </dsp:nvSpPr>
      <dsp:spPr>
        <a:xfrm>
          <a:off x="1773196" y="5167024"/>
          <a:ext cx="4806534" cy="12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fr-FR" sz="4500" kern="1200" dirty="0" smtClean="0">
              <a:solidFill>
                <a:schemeClr val="accent6">
                  <a:lumMod val="50000"/>
                </a:schemeClr>
              </a:solidFill>
            </a:rPr>
            <a:t>Aux plantes</a:t>
          </a:r>
          <a:endParaRPr lang="fr-FR" sz="4500" kern="1200" dirty="0">
            <a:solidFill>
              <a:schemeClr val="accent6">
                <a:lumMod val="50000"/>
              </a:schemeClr>
            </a:solidFill>
          </a:endParaRPr>
        </a:p>
      </dsp:txBody>
      <dsp:txXfrm>
        <a:off x="1773196" y="5167024"/>
        <a:ext cx="4806534" cy="1201633"/>
      </dsp:txXfrm>
    </dsp:sp>
    <dsp:sp modelId="{44E1E1F9-B17D-4F69-A628-F6C9606569CE}">
      <dsp:nvSpPr>
        <dsp:cNvPr id="0" name=""/>
        <dsp:cNvSpPr/>
      </dsp:nvSpPr>
      <dsp:spPr>
        <a:xfrm>
          <a:off x="3463494" y="2193381"/>
          <a:ext cx="1802450" cy="18024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Naturel</a:t>
          </a:r>
          <a:endParaRPr lang="fr-FR" sz="2800" kern="1200" dirty="0"/>
        </a:p>
      </dsp:txBody>
      <dsp:txXfrm>
        <a:off x="3463494" y="2193381"/>
        <a:ext cx="1802450" cy="1802450"/>
      </dsp:txXfrm>
    </dsp:sp>
    <dsp:sp modelId="{57A3DEA5-29E5-40FC-9204-05627D555941}">
      <dsp:nvSpPr>
        <dsp:cNvPr id="0" name=""/>
        <dsp:cNvSpPr/>
      </dsp:nvSpPr>
      <dsp:spPr>
        <a:xfrm>
          <a:off x="2586718" y="479085"/>
          <a:ext cx="1802450" cy="18024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Bienfaits</a:t>
          </a:r>
          <a:endParaRPr lang="fr-FR" sz="2800" kern="1200" dirty="0"/>
        </a:p>
      </dsp:txBody>
      <dsp:txXfrm>
        <a:off x="2586718" y="479085"/>
        <a:ext cx="1802450" cy="1802450"/>
      </dsp:txXfrm>
    </dsp:sp>
    <dsp:sp modelId="{0A5B3BE5-8354-4E2E-91D2-7158891939AE}">
      <dsp:nvSpPr>
        <dsp:cNvPr id="0" name=""/>
        <dsp:cNvSpPr/>
      </dsp:nvSpPr>
      <dsp:spPr>
        <a:xfrm>
          <a:off x="1451215" y="0"/>
          <a:ext cx="5607623" cy="4486098"/>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A5753D-9211-4C59-937B-F3623209B9DF}">
      <dsp:nvSpPr>
        <dsp:cNvPr id="0" name=""/>
        <dsp:cNvSpPr/>
      </dsp:nvSpPr>
      <dsp:spPr>
        <a:xfrm>
          <a:off x="1584941" y="260353"/>
          <a:ext cx="5167024" cy="179443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35F62-97C8-4D6C-B08A-739F3A0EE366}">
      <dsp:nvSpPr>
        <dsp:cNvPr id="0" name=""/>
        <dsp:cNvSpPr/>
      </dsp:nvSpPr>
      <dsp:spPr>
        <a:xfrm>
          <a:off x="3675783" y="4654327"/>
          <a:ext cx="1001361" cy="640871"/>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47CCF-678E-4742-A4C2-08ED153664AD}">
      <dsp:nvSpPr>
        <dsp:cNvPr id="0" name=""/>
        <dsp:cNvSpPr/>
      </dsp:nvSpPr>
      <dsp:spPr>
        <a:xfrm>
          <a:off x="1773196" y="5167024"/>
          <a:ext cx="4806534" cy="12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fr-FR" sz="4500" kern="1200" dirty="0" smtClean="0">
              <a:solidFill>
                <a:schemeClr val="accent6">
                  <a:lumMod val="50000"/>
                </a:schemeClr>
              </a:solidFill>
            </a:rPr>
            <a:t>Green</a:t>
          </a:r>
          <a:endParaRPr lang="fr-FR" sz="4500" kern="1200" dirty="0">
            <a:solidFill>
              <a:schemeClr val="accent6">
                <a:lumMod val="50000"/>
              </a:schemeClr>
            </a:solidFill>
          </a:endParaRPr>
        </a:p>
      </dsp:txBody>
      <dsp:txXfrm>
        <a:off x="1773196" y="5167024"/>
        <a:ext cx="4806534" cy="1201633"/>
      </dsp:txXfrm>
    </dsp:sp>
    <dsp:sp modelId="{44E1E1F9-B17D-4F69-A628-F6C9606569CE}">
      <dsp:nvSpPr>
        <dsp:cNvPr id="0" name=""/>
        <dsp:cNvSpPr/>
      </dsp:nvSpPr>
      <dsp:spPr>
        <a:xfrm>
          <a:off x="3463494" y="2193381"/>
          <a:ext cx="1802450" cy="18024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0" u="none" kern="1200" dirty="0" smtClean="0">
              <a:solidFill>
                <a:schemeClr val="bg1"/>
              </a:solidFill>
            </a:rPr>
            <a:t>Réduction de l’impact énergétique</a:t>
          </a:r>
          <a:endParaRPr lang="fr-FR" sz="2000" b="0" u="none" kern="1200" dirty="0">
            <a:solidFill>
              <a:schemeClr val="bg1"/>
            </a:solidFill>
          </a:endParaRPr>
        </a:p>
      </dsp:txBody>
      <dsp:txXfrm>
        <a:off x="3463494" y="2193381"/>
        <a:ext cx="1802450" cy="1802450"/>
      </dsp:txXfrm>
    </dsp:sp>
    <dsp:sp modelId="{707E26C1-1BF0-457D-803E-F0ACA3EEE695}">
      <dsp:nvSpPr>
        <dsp:cNvPr id="0" name=""/>
        <dsp:cNvSpPr/>
      </dsp:nvSpPr>
      <dsp:spPr>
        <a:xfrm>
          <a:off x="2173741" y="841143"/>
          <a:ext cx="1802450" cy="18024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 sz="2000" kern="1200" dirty="0" smtClean="0"/>
            <a:t>Achat pour bonne cause</a:t>
          </a:r>
          <a:endParaRPr lang="fr-FR" sz="2000" kern="1200" dirty="0"/>
        </a:p>
      </dsp:txBody>
      <dsp:txXfrm>
        <a:off x="2173741" y="841143"/>
        <a:ext cx="1802450" cy="1802450"/>
      </dsp:txXfrm>
    </dsp:sp>
    <dsp:sp modelId="{1394913B-1124-4B3A-A899-033BB9BA948D}">
      <dsp:nvSpPr>
        <dsp:cNvPr id="0" name=""/>
        <dsp:cNvSpPr/>
      </dsp:nvSpPr>
      <dsp:spPr>
        <a:xfrm>
          <a:off x="4016246" y="405351"/>
          <a:ext cx="1802450" cy="18024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 sz="2000" kern="1200" dirty="0" smtClean="0"/>
            <a:t>Produit écologique et durable</a:t>
          </a:r>
          <a:endParaRPr lang="fr-FR" sz="2000" kern="1200" dirty="0"/>
        </a:p>
      </dsp:txBody>
      <dsp:txXfrm>
        <a:off x="4016246" y="405351"/>
        <a:ext cx="1802450" cy="1802450"/>
      </dsp:txXfrm>
    </dsp:sp>
    <dsp:sp modelId="{0A5B3BE5-8354-4E2E-91D2-7158891939AE}">
      <dsp:nvSpPr>
        <dsp:cNvPr id="0" name=""/>
        <dsp:cNvSpPr/>
      </dsp:nvSpPr>
      <dsp:spPr>
        <a:xfrm>
          <a:off x="1451215" y="0"/>
          <a:ext cx="5607623" cy="4486098"/>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A5753D-9211-4C59-937B-F3623209B9DF}">
      <dsp:nvSpPr>
        <dsp:cNvPr id="0" name=""/>
        <dsp:cNvSpPr/>
      </dsp:nvSpPr>
      <dsp:spPr>
        <a:xfrm>
          <a:off x="1584941" y="260353"/>
          <a:ext cx="5167024" cy="179443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35F62-97C8-4D6C-B08A-739F3A0EE366}">
      <dsp:nvSpPr>
        <dsp:cNvPr id="0" name=""/>
        <dsp:cNvSpPr/>
      </dsp:nvSpPr>
      <dsp:spPr>
        <a:xfrm>
          <a:off x="3675783" y="4654327"/>
          <a:ext cx="1001361" cy="640871"/>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47CCF-678E-4742-A4C2-08ED153664AD}">
      <dsp:nvSpPr>
        <dsp:cNvPr id="0" name=""/>
        <dsp:cNvSpPr/>
      </dsp:nvSpPr>
      <dsp:spPr>
        <a:xfrm>
          <a:off x="1773196" y="5167024"/>
          <a:ext cx="4806534" cy="12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fr-FR" sz="4500" kern="1200" dirty="0" err="1" smtClean="0"/>
            <a:t>Végétalisation</a:t>
          </a:r>
          <a:endParaRPr lang="fr-FR" sz="4500" kern="1200" dirty="0"/>
        </a:p>
      </dsp:txBody>
      <dsp:txXfrm>
        <a:off x="1773196" y="5167024"/>
        <a:ext cx="4806534" cy="1201633"/>
      </dsp:txXfrm>
    </dsp:sp>
    <dsp:sp modelId="{44E1E1F9-B17D-4F69-A628-F6C9606569CE}">
      <dsp:nvSpPr>
        <dsp:cNvPr id="0" name=""/>
        <dsp:cNvSpPr/>
      </dsp:nvSpPr>
      <dsp:spPr>
        <a:xfrm>
          <a:off x="3744415" y="1584180"/>
          <a:ext cx="2071754" cy="201274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 sz="1800" kern="1200" dirty="0" smtClean="0"/>
            <a:t>Aménagement intérieur et extérieur</a:t>
          </a:r>
          <a:endParaRPr lang="fr-FR" sz="1800" kern="1200" dirty="0"/>
        </a:p>
      </dsp:txBody>
      <dsp:txXfrm>
        <a:off x="3744415" y="1584180"/>
        <a:ext cx="2071754" cy="2012742"/>
      </dsp:txXfrm>
    </dsp:sp>
    <dsp:sp modelId="{707E26C1-1BF0-457D-803E-F0ACA3EEE695}">
      <dsp:nvSpPr>
        <dsp:cNvPr id="0" name=""/>
        <dsp:cNvSpPr/>
      </dsp:nvSpPr>
      <dsp:spPr>
        <a:xfrm>
          <a:off x="2058979" y="648073"/>
          <a:ext cx="2117482" cy="1900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 sz="1800" kern="1200" dirty="0" smtClean="0"/>
            <a:t>Protection de l’environnement</a:t>
          </a:r>
          <a:endParaRPr lang="fr-FR" sz="1800" kern="1200" dirty="0"/>
        </a:p>
      </dsp:txBody>
      <dsp:txXfrm>
        <a:off x="2058979" y="648073"/>
        <a:ext cx="2117482" cy="1900557"/>
      </dsp:txXfrm>
    </dsp:sp>
    <dsp:sp modelId="{0A5B3BE5-8354-4E2E-91D2-7158891939AE}">
      <dsp:nvSpPr>
        <dsp:cNvPr id="0" name=""/>
        <dsp:cNvSpPr/>
      </dsp:nvSpPr>
      <dsp:spPr>
        <a:xfrm>
          <a:off x="1451215" y="0"/>
          <a:ext cx="5607623" cy="4486098"/>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64EC4-17C7-4D28-9713-C01F30D0BBF7}" type="datetimeFigureOut">
              <a:rPr lang="fr-FR" smtClean="0"/>
              <a:pPr/>
              <a:t>01/06/2014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41DB3-BA7A-49F0-B2B1-C245D7A3858F}" type="slidenum">
              <a:rPr lang="fr-FR" smtClean="0"/>
              <a:pPr/>
              <a:t>‹N°›</a:t>
            </a:fld>
            <a:endParaRPr lang="fr-FR"/>
          </a:p>
        </p:txBody>
      </p:sp>
    </p:spTree>
    <p:extLst>
      <p:ext uri="{BB962C8B-B14F-4D97-AF65-F5344CB8AC3E}">
        <p14:creationId xmlns:p14="http://schemas.microsoft.com/office/powerpoint/2010/main" xmlns="" val="136393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B41DB3-BA7A-49F0-B2B1-C245D7A3858F}" type="slidenum">
              <a:rPr lang="fr-FR" smtClean="0"/>
              <a:pPr/>
              <a:t>21</a:t>
            </a:fld>
            <a:endParaRPr lang="fr-FR"/>
          </a:p>
        </p:txBody>
      </p:sp>
    </p:spTree>
    <p:extLst>
      <p:ext uri="{BB962C8B-B14F-4D97-AF65-F5344CB8AC3E}">
        <p14:creationId xmlns:p14="http://schemas.microsoft.com/office/powerpoint/2010/main" xmlns="" val="348542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55B233-3D4E-42E0-965D-96C01C509DE1}" type="datetimeFigureOut">
              <a:rPr lang="fr-FR" smtClean="0"/>
              <a:pPr/>
              <a:t>01/06/2014</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4B495AD8-3FDC-43BE-B61E-6ABAC9E0BD9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955B233-3D4E-42E0-965D-96C01C509DE1}" type="datetimeFigureOut">
              <a:rPr lang="fr-FR" smtClean="0"/>
              <a:pPr/>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95AD8-3FDC-43BE-B61E-6ABAC9E0BD9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D955B233-3D4E-42E0-965D-96C01C509DE1}" type="datetimeFigureOut">
              <a:rPr lang="fr-FR" smtClean="0"/>
              <a:pPr/>
              <a:t>01/06/2014</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4B495AD8-3FDC-43BE-B61E-6ABAC9E0BD9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D955B233-3D4E-42E0-965D-96C01C509DE1}" type="datetimeFigureOut">
              <a:rPr lang="fr-FR" smtClean="0"/>
              <a:pPr/>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4B495AD8-3FDC-43BE-B61E-6ABAC9E0BD95}"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D955B233-3D4E-42E0-965D-96C01C509DE1}" type="datetimeFigureOut">
              <a:rPr lang="fr-FR" smtClean="0"/>
              <a:pPr/>
              <a:t>01/06/2014</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B495AD8-3FDC-43BE-B61E-6ABAC9E0BD95}"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D955B233-3D4E-42E0-965D-96C01C509DE1}" type="datetimeFigureOut">
              <a:rPr lang="fr-FR" smtClean="0"/>
              <a:pPr/>
              <a:t>01/06/2014</a:t>
            </a:fld>
            <a:endParaRPr lang="fr-FR"/>
          </a:p>
        </p:txBody>
      </p:sp>
      <p:sp>
        <p:nvSpPr>
          <p:cNvPr id="10" name="Espace réservé du numéro de diapositive 9"/>
          <p:cNvSpPr>
            <a:spLocks noGrp="1"/>
          </p:cNvSpPr>
          <p:nvPr>
            <p:ph type="sldNum" sz="quarter" idx="16"/>
          </p:nvPr>
        </p:nvSpPr>
        <p:spPr/>
        <p:txBody>
          <a:bodyPr rtlCol="0"/>
          <a:lstStyle/>
          <a:p>
            <a:fld id="{4B495AD8-3FDC-43BE-B61E-6ABAC9E0BD95}"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D955B233-3D4E-42E0-965D-96C01C509DE1}" type="datetimeFigureOut">
              <a:rPr lang="fr-FR" smtClean="0"/>
              <a:pPr/>
              <a:t>01/06/2014</a:t>
            </a:fld>
            <a:endParaRPr lang="fr-FR"/>
          </a:p>
        </p:txBody>
      </p:sp>
      <p:sp>
        <p:nvSpPr>
          <p:cNvPr id="12" name="Espace réservé du numéro de diapositive 11"/>
          <p:cNvSpPr>
            <a:spLocks noGrp="1"/>
          </p:cNvSpPr>
          <p:nvPr>
            <p:ph type="sldNum" sz="quarter" idx="16"/>
          </p:nvPr>
        </p:nvSpPr>
        <p:spPr/>
        <p:txBody>
          <a:bodyPr rtlCol="0"/>
          <a:lstStyle/>
          <a:p>
            <a:fld id="{4B495AD8-3FDC-43BE-B61E-6ABAC9E0BD95}"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955B233-3D4E-42E0-965D-96C01C509DE1}" type="datetimeFigureOut">
              <a:rPr lang="fr-FR" smtClean="0"/>
              <a:pPr/>
              <a:t>01/06/2014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4B495AD8-3FDC-43BE-B61E-6ABAC9E0BD9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55B233-3D4E-42E0-965D-96C01C509DE1}" type="datetimeFigureOut">
              <a:rPr lang="fr-FR" smtClean="0"/>
              <a:pPr/>
              <a:t>01/06/2014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4B495AD8-3FDC-43BE-B61E-6ABAC9E0BD9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955B233-3D4E-42E0-965D-96C01C509DE1}" type="datetimeFigureOut">
              <a:rPr lang="fr-FR" smtClean="0"/>
              <a:pPr/>
              <a:t>01/06/2014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4B495AD8-3FDC-43BE-B61E-6ABAC9E0BD95}"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D955B233-3D4E-42E0-965D-96C01C509DE1}" type="datetimeFigureOut">
              <a:rPr lang="fr-FR" smtClean="0"/>
              <a:pPr/>
              <a:t>01/06/2014</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4B495AD8-3FDC-43BE-B61E-6ABAC9E0BD95}"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55B233-3D4E-42E0-965D-96C01C509DE1}" type="datetimeFigureOut">
              <a:rPr lang="fr-FR" smtClean="0"/>
              <a:pPr/>
              <a:t>01/06/2014</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B495AD8-3FDC-43BE-B61E-6ABAC9E0BD9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fr.weightwatchers.ca/util/art/index_art.aspx?tabnum=1&amp;art_id=130885&amp;sc=3022" TargetMode="External"/><Relationship Id="rId13" Type="http://schemas.openxmlformats.org/officeDocument/2006/relationships/hyperlink" Target="http://www.malongo.com/innovation/lesmachines-ekohalternativeexpressoparmalongo.php?page=230" TargetMode="External"/><Relationship Id="rId3" Type="http://schemas.openxmlformats.org/officeDocument/2006/relationships/hyperlink" Target="http://www.greenetvert.fr/2014/02/11/la-boucherie-vegetarienne-la-nourriture-du-futur/77248" TargetMode="External"/><Relationship Id="rId7" Type="http://schemas.openxmlformats.org/officeDocument/2006/relationships/hyperlink" Target="http://noticias.universia.es/en-portada/noticia/2012/09/28/969870/dia-internacional-vegetarianismo.html" TargetMode="External"/><Relationship Id="rId12" Type="http://schemas.openxmlformats.org/officeDocument/2006/relationships/hyperlink" Target="http://parfums-tendances-inspirations.com/2010/05/17/un-arbre-plante-un-parfum-vendu/" TargetMode="External"/><Relationship Id="rId2" Type="http://schemas.openxmlformats.org/officeDocument/2006/relationships/hyperlink" Target="http://www.fondationbrigittebardot.fr/agir/consommer-autrement/vegetarisme" TargetMode="External"/><Relationship Id="rId16" Type="http://schemas.openxmlformats.org/officeDocument/2006/relationships/hyperlink" Target="http://www.etudier.com/dissertations/Patrick-Blanc-Mur-Vegetal/43874.html" TargetMode="External"/><Relationship Id="rId1" Type="http://schemas.openxmlformats.org/officeDocument/2006/relationships/slideLayout" Target="../slideLayouts/slideLayout2.xml"/><Relationship Id="rId6" Type="http://schemas.openxmlformats.org/officeDocument/2006/relationships/hyperlink" Target="http://www.lexique-alimentation-sante.com/Definition/Vegetalisme" TargetMode="External"/><Relationship Id="rId11" Type="http://schemas.openxmlformats.org/officeDocument/2006/relationships/hyperlink" Target="http://www.coca-cola-france.fr/nos-engagements/environnement/energie-effet-de-serre/reduction-empreinte-carbonne.html" TargetMode="External"/><Relationship Id="rId5" Type="http://schemas.openxmlformats.org/officeDocument/2006/relationships/hyperlink" Target="http://cuisinevegetalienne.fr/2014/04/21/the-chai-latte-riz-vegan-partenariat" TargetMode="External"/><Relationship Id="rId15" Type="http://schemas.openxmlformats.org/officeDocument/2006/relationships/hyperlink" Target="http://fr.wikipedia.org/wiki/Mur_v%C3%A9g%C3%A9talis%C3%A9" TargetMode="External"/><Relationship Id="rId10" Type="http://schemas.openxmlformats.org/officeDocument/2006/relationships/hyperlink" Target="http://juliemirande.com/wp-content/doc/Le_Marketing_Ecologique.pdf" TargetMode="External"/><Relationship Id="rId4" Type="http://schemas.openxmlformats.org/officeDocument/2006/relationships/hyperlink" Target="http://www.jeandenivelles.be/archives-2010-2011/19-activites-2010-2011/30-repas-vegetariens.html" TargetMode="External"/><Relationship Id="rId9" Type="http://schemas.openxmlformats.org/officeDocument/2006/relationships/hyperlink" Target="http://je-segma.fr/blog/actu-marketing/35-marketing-vert-green-washing" TargetMode="External"/><Relationship Id="rId14" Type="http://schemas.openxmlformats.org/officeDocument/2006/relationships/hyperlink" Target="http://www.mylittlerecettes.com/green-tendance-tables-vegetalisee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6"/>
            <a:ext cx="8280920" cy="5760640"/>
          </a:xfrm>
        </p:spPr>
        <p:txBody>
          <a:bodyPr>
            <a:normAutofit/>
          </a:bodyPr>
          <a:lstStyle/>
          <a:p>
            <a:pPr algn="ctr"/>
            <a:r>
              <a:rPr lang="fr-FR" sz="4000" b="1" u="sng" dirty="0" smtClean="0"/>
              <a:t>Politique de l’offre</a:t>
            </a:r>
            <a:r>
              <a:rPr lang="fr-FR" b="1" u="sng" dirty="0" smtClean="0"/>
              <a:t/>
            </a:r>
            <a:br>
              <a:rPr lang="fr-FR" b="1" u="sng" dirty="0" smtClean="0"/>
            </a:br>
            <a:r>
              <a:rPr lang="fr-FR" dirty="0" smtClean="0"/>
              <a:t>Dossier tendance marketing</a:t>
            </a:r>
            <a:br>
              <a:rPr lang="fr-FR" dirty="0" smtClean="0"/>
            </a:br>
            <a:r>
              <a:rPr lang="fr-FR" dirty="0" smtClean="0"/>
              <a:t/>
            </a:r>
            <a:br>
              <a:rPr lang="fr-FR" dirty="0" smtClean="0"/>
            </a:br>
            <a:r>
              <a:rPr lang="fr-FR" dirty="0"/>
              <a:t/>
            </a:r>
            <a:br>
              <a:rPr lang="fr-FR" dirty="0"/>
            </a:br>
            <a:r>
              <a:rPr lang="fr-FR" dirty="0" smtClean="0"/>
              <a:t/>
            </a:r>
            <a:br>
              <a:rPr lang="fr-FR" dirty="0" smtClean="0"/>
            </a:br>
            <a:r>
              <a:rPr lang="fr-FR" b="1" dirty="0" smtClean="0"/>
              <a:t/>
            </a:r>
            <a:br>
              <a:rPr lang="fr-FR" b="1" dirty="0" smtClean="0"/>
            </a:br>
            <a:r>
              <a:rPr lang="fr-FR" sz="2200" dirty="0" smtClean="0"/>
              <a:t/>
            </a:r>
            <a:br>
              <a:rPr lang="fr-FR" sz="2200" dirty="0" smtClean="0"/>
            </a:br>
            <a:r>
              <a:rPr lang="fr-FR" sz="2200" dirty="0" smtClean="0"/>
              <a:t/>
            </a:r>
            <a:br>
              <a:rPr lang="fr-FR" sz="2200" dirty="0" smtClean="0"/>
            </a:br>
            <a:endParaRPr lang="fr-FR" sz="2200" dirty="0"/>
          </a:p>
        </p:txBody>
      </p:sp>
      <p:sp>
        <p:nvSpPr>
          <p:cNvPr id="4" name="ZoneTexte 3"/>
          <p:cNvSpPr txBox="1"/>
          <p:nvPr/>
        </p:nvSpPr>
        <p:spPr>
          <a:xfrm>
            <a:off x="1619672" y="4509120"/>
            <a:ext cx="184731" cy="369332"/>
          </a:xfrm>
          <a:prstGeom prst="rect">
            <a:avLst/>
          </a:prstGeom>
          <a:noFill/>
        </p:spPr>
        <p:txBody>
          <a:bodyPr wrap="none" rtlCol="0">
            <a:spAutoFit/>
          </a:bodyPr>
          <a:lstStyle/>
          <a:p>
            <a:endParaRPr lang="fr-FR" dirty="0"/>
          </a:p>
        </p:txBody>
      </p:sp>
      <p:pic>
        <p:nvPicPr>
          <p:cNvPr id="1026" name="Picture 2" descr="http://boiteacomcc.files.wordpress.com/2014/01/logo-iae-201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1037" y="5013689"/>
            <a:ext cx="1944216" cy="7646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555776" y="6228020"/>
            <a:ext cx="6588224" cy="369332"/>
          </a:xfrm>
          <a:prstGeom prst="rect">
            <a:avLst/>
          </a:prstGeom>
          <a:noFill/>
        </p:spPr>
        <p:txBody>
          <a:bodyPr wrap="square" rtlCol="0">
            <a:spAutoFit/>
          </a:bodyPr>
          <a:lstStyle/>
          <a:p>
            <a:r>
              <a:rPr lang="fr-FR" b="1" noProof="1"/>
              <a:t>Hadamitzki Cyrielle ~ Espinosa Cruz Berenice ~ Bardoula Shirley</a:t>
            </a:r>
            <a:endParaRPr lang="fr-FR" b="1" dirty="0"/>
          </a:p>
        </p:txBody>
      </p:sp>
      <p:sp>
        <p:nvSpPr>
          <p:cNvPr id="5" name="Rectangle 4"/>
          <p:cNvSpPr/>
          <p:nvPr/>
        </p:nvSpPr>
        <p:spPr>
          <a:xfrm>
            <a:off x="0" y="6093296"/>
            <a:ext cx="2274982" cy="646331"/>
          </a:xfrm>
          <a:prstGeom prst="rect">
            <a:avLst/>
          </a:prstGeom>
        </p:spPr>
        <p:txBody>
          <a:bodyPr wrap="none">
            <a:spAutoFit/>
          </a:bodyPr>
          <a:lstStyle/>
          <a:p>
            <a:r>
              <a:rPr lang="fr-FR" b="1" dirty="0" smtClean="0"/>
              <a:t>L3 Marketing Vente</a:t>
            </a:r>
          </a:p>
          <a:p>
            <a:r>
              <a:rPr lang="fr-FR" b="1" dirty="0" smtClean="0"/>
              <a:t>Promotion </a:t>
            </a:r>
            <a:r>
              <a:rPr lang="fr-FR" b="1" dirty="0"/>
              <a:t>2013-2014</a:t>
            </a:r>
          </a:p>
        </p:txBody>
      </p:sp>
      <p:pic>
        <p:nvPicPr>
          <p:cNvPr id="1030" name="Picture 6" descr="http://www.universal-web-design.com/vectors/ecology/00033/larg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332" y="2721558"/>
            <a:ext cx="2088232" cy="208823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859743" y="2638003"/>
            <a:ext cx="6192689" cy="2308324"/>
          </a:xfrm>
          <a:prstGeom prst="rect">
            <a:avLst/>
          </a:prstGeom>
        </p:spPr>
        <p:txBody>
          <a:bodyPr wrap="square">
            <a:spAutoFit/>
          </a:bodyPr>
          <a:lstStyle/>
          <a:p>
            <a:r>
              <a:rPr lang="fr-FR" sz="3200" b="1" dirty="0" smtClean="0">
                <a:solidFill>
                  <a:srgbClr val="FBEEC9"/>
                </a:solidFill>
              </a:rPr>
              <a:t>SANTÉ </a:t>
            </a:r>
          </a:p>
          <a:p>
            <a:r>
              <a:rPr lang="fr-FR" sz="3600" dirty="0" smtClean="0">
                <a:solidFill>
                  <a:srgbClr val="FBEEC9"/>
                </a:solidFill>
              </a:rPr>
              <a:t>Végétarisme </a:t>
            </a:r>
            <a:r>
              <a:rPr lang="fr-FR" sz="3600" dirty="0">
                <a:solidFill>
                  <a:srgbClr val="FBEEC9"/>
                </a:solidFill>
              </a:rPr>
              <a:t>/ </a:t>
            </a:r>
            <a:r>
              <a:rPr lang="fr-FR" sz="3600" dirty="0" smtClean="0">
                <a:solidFill>
                  <a:srgbClr val="FBEEC9"/>
                </a:solidFill>
              </a:rPr>
              <a:t>Végétalisme </a:t>
            </a:r>
            <a:r>
              <a:rPr lang="fr-FR" sz="3600" dirty="0">
                <a:solidFill>
                  <a:srgbClr val="FBEEC9"/>
                </a:solidFill>
              </a:rPr>
              <a:t>/ </a:t>
            </a:r>
            <a:r>
              <a:rPr lang="fr-FR" sz="3600" dirty="0" smtClean="0">
                <a:solidFill>
                  <a:srgbClr val="FBEEC9"/>
                </a:solidFill>
              </a:rPr>
              <a:t>Aux </a:t>
            </a:r>
            <a:r>
              <a:rPr lang="fr-FR" sz="3600" dirty="0">
                <a:solidFill>
                  <a:srgbClr val="FBEEC9"/>
                </a:solidFill>
              </a:rPr>
              <a:t>plantes / </a:t>
            </a:r>
            <a:r>
              <a:rPr lang="fr-FR" sz="3600" dirty="0" smtClean="0">
                <a:solidFill>
                  <a:srgbClr val="FBEEC9"/>
                </a:solidFill>
              </a:rPr>
              <a:t>Green </a:t>
            </a:r>
            <a:r>
              <a:rPr lang="fr-FR" sz="3600" dirty="0">
                <a:solidFill>
                  <a:srgbClr val="FBEEC9"/>
                </a:solidFill>
              </a:rPr>
              <a:t>/ </a:t>
            </a:r>
            <a:r>
              <a:rPr lang="fr-FR" sz="3600" dirty="0" smtClean="0">
                <a:solidFill>
                  <a:srgbClr val="FBEEC9"/>
                </a:solidFill>
              </a:rPr>
              <a:t>Végétalisation</a:t>
            </a:r>
            <a:endParaRPr lang="fr-FR" sz="3600" dirty="0">
              <a:solidFill>
                <a:srgbClr val="FBEEC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Aux plantes</a:t>
            </a:r>
            <a:endParaRPr lang="fr-FR" dirty="0"/>
          </a:p>
        </p:txBody>
      </p:sp>
      <p:sp>
        <p:nvSpPr>
          <p:cNvPr id="6" name="Espace réservé du contenu 5"/>
          <p:cNvSpPr>
            <a:spLocks noGrp="1"/>
          </p:cNvSpPr>
          <p:nvPr>
            <p:ph sz="quarter" idx="1"/>
          </p:nvPr>
        </p:nvSpPr>
        <p:spPr>
          <a:xfrm>
            <a:off x="467544" y="1844824"/>
            <a:ext cx="8153400" cy="4495800"/>
          </a:xfrm>
        </p:spPr>
        <p:txBody>
          <a:bodyPr>
            <a:normAutofit fontScale="85000" lnSpcReduction="20000"/>
          </a:bodyPr>
          <a:lstStyle/>
          <a:p>
            <a:r>
              <a:rPr lang="fr-FR" sz="3200" dirty="0" smtClean="0"/>
              <a:t>Dans l’idée de venir à une consommation plus naturelle, de plus en plus de consommateurs troquent leurs produits remplis de produits chimiques contre des produits plus « naturels » à base de plantes.</a:t>
            </a:r>
          </a:p>
          <a:p>
            <a:endParaRPr lang="fr-FR" sz="3200" dirty="0" smtClean="0"/>
          </a:p>
          <a:p>
            <a:r>
              <a:rPr lang="fr-FR" sz="3200" dirty="0" smtClean="0"/>
              <a:t>Les entreprises vantent les nombreux mérites de chaque plante présente dans leurs produits.</a:t>
            </a:r>
          </a:p>
          <a:p>
            <a:endParaRPr lang="fr-FR" sz="3200" dirty="0" smtClean="0"/>
          </a:p>
          <a:p>
            <a:r>
              <a:rPr lang="fr-FR" sz="3200" dirty="0" smtClean="0"/>
              <a:t>Dans l’esprit de plus en plus de personnes, arrêter les produits chimiques au bénéfice de ceux à base de plantes, c’est permettre à son corps de récupérer et de profiter de ce que la nature a à nous offrir.</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467544" y="188640"/>
          <a:ext cx="835292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76672"/>
            <a:ext cx="9144000" cy="980728"/>
          </a:xfrm>
        </p:spPr>
        <p:txBody>
          <a:bodyPr>
            <a:normAutofit fontScale="90000"/>
          </a:bodyPr>
          <a:lstStyle/>
          <a:p>
            <a:pPr algn="ctr"/>
            <a:r>
              <a:rPr lang="fr-FR" sz="2200" u="sng" dirty="0" smtClean="0"/>
              <a:t>Les consommateurs attendent donc des produits dits « naturels » qui vont leur procurer des bienfaits divers et variés</a:t>
            </a:r>
            <a:r>
              <a:rPr lang="fr-FR" dirty="0" smtClean="0"/>
              <a:t/>
            </a:r>
            <a:br>
              <a:rPr lang="fr-FR" dirty="0" smtClean="0"/>
            </a:br>
            <a:endParaRPr lang="fr-FR" dirty="0"/>
          </a:p>
        </p:txBody>
      </p:sp>
      <p:sp>
        <p:nvSpPr>
          <p:cNvPr id="3" name="ZoneTexte 2"/>
          <p:cNvSpPr txBox="1"/>
          <p:nvPr/>
        </p:nvSpPr>
        <p:spPr>
          <a:xfrm>
            <a:off x="179512" y="2060848"/>
            <a:ext cx="3131840" cy="1754326"/>
          </a:xfrm>
          <a:prstGeom prst="rect">
            <a:avLst/>
          </a:prstGeom>
          <a:noFill/>
        </p:spPr>
        <p:txBody>
          <a:bodyPr wrap="square" rtlCol="0">
            <a:spAutoFit/>
          </a:bodyPr>
          <a:lstStyle/>
          <a:p>
            <a:pPr algn="ctr"/>
            <a:r>
              <a:rPr lang="fr-FR" noProof="1" smtClean="0">
                <a:solidFill>
                  <a:schemeClr val="accent2">
                    <a:lumMod val="75000"/>
                  </a:schemeClr>
                </a:solidFill>
              </a:rPr>
              <a:t>La phytotéraphie, « médecine »</a:t>
            </a:r>
          </a:p>
          <a:p>
            <a:pPr algn="ctr"/>
            <a:r>
              <a:rPr lang="fr-FR" noProof="1" smtClean="0">
                <a:solidFill>
                  <a:schemeClr val="accent2">
                    <a:lumMod val="75000"/>
                  </a:schemeClr>
                </a:solidFill>
              </a:rPr>
              <a:t>venant apportés les bienfaits des plantes</a:t>
            </a:r>
          </a:p>
          <a:p>
            <a:pPr algn="ctr"/>
            <a:r>
              <a:rPr lang="fr-FR" noProof="1" smtClean="0">
                <a:solidFill>
                  <a:schemeClr val="accent2">
                    <a:lumMod val="75000"/>
                  </a:schemeClr>
                </a:solidFill>
              </a:rPr>
              <a:t>au corps humain. Comme par</a:t>
            </a:r>
          </a:p>
          <a:p>
            <a:pPr algn="ctr"/>
            <a:r>
              <a:rPr lang="fr-FR" noProof="1" smtClean="0">
                <a:solidFill>
                  <a:schemeClr val="accent2">
                    <a:lumMod val="75000"/>
                  </a:schemeClr>
                </a:solidFill>
              </a:rPr>
              <a:t>exemple, les gélules de Arkopharma</a:t>
            </a:r>
            <a:endParaRPr lang="fr-FR" noProof="1">
              <a:solidFill>
                <a:schemeClr val="accent2">
                  <a:lumMod val="75000"/>
                </a:schemeClr>
              </a:solidFill>
            </a:endParaRPr>
          </a:p>
        </p:txBody>
      </p:sp>
      <p:pic>
        <p:nvPicPr>
          <p:cNvPr id="4" name="Image 3" descr="arkogelules-harpadol-harpagophytum.jpg"/>
          <p:cNvPicPr>
            <a:picLocks noChangeAspect="1"/>
          </p:cNvPicPr>
          <p:nvPr/>
        </p:nvPicPr>
        <p:blipFill>
          <a:blip r:embed="rId2" cstate="print"/>
          <a:stretch>
            <a:fillRect/>
          </a:stretch>
        </p:blipFill>
        <p:spPr>
          <a:xfrm>
            <a:off x="899592" y="4221088"/>
            <a:ext cx="1308568" cy="2348880"/>
          </a:xfrm>
          <a:prstGeom prst="rect">
            <a:avLst/>
          </a:prstGeom>
        </p:spPr>
      </p:pic>
      <p:sp>
        <p:nvSpPr>
          <p:cNvPr id="5" name="ZoneTexte 4"/>
          <p:cNvSpPr txBox="1"/>
          <p:nvPr/>
        </p:nvSpPr>
        <p:spPr>
          <a:xfrm>
            <a:off x="3059832" y="4869160"/>
            <a:ext cx="3384376" cy="1754326"/>
          </a:xfrm>
          <a:prstGeom prst="rect">
            <a:avLst/>
          </a:prstGeom>
          <a:noFill/>
        </p:spPr>
        <p:txBody>
          <a:bodyPr wrap="square" rtlCol="0">
            <a:spAutoFit/>
          </a:bodyPr>
          <a:lstStyle/>
          <a:p>
            <a:pPr algn="ctr"/>
            <a:r>
              <a:rPr lang="fr-FR" dirty="0" smtClean="0">
                <a:solidFill>
                  <a:schemeClr val="accent2">
                    <a:lumMod val="75000"/>
                  </a:schemeClr>
                </a:solidFill>
              </a:rPr>
              <a:t>Les produits de beauté apportant tous les « bienfaits des plantes » à votre chevelure ou à votre peau.</a:t>
            </a:r>
          </a:p>
          <a:p>
            <a:pPr algn="ctr"/>
            <a:r>
              <a:rPr lang="fr-FR" dirty="0" smtClean="0">
                <a:solidFill>
                  <a:schemeClr val="accent2">
                    <a:lumMod val="75000"/>
                  </a:schemeClr>
                </a:solidFill>
              </a:rPr>
              <a:t>C’est le cas pour de nombreux shampoings, tel que le Garnier </a:t>
            </a:r>
            <a:r>
              <a:rPr lang="fr-FR" dirty="0" err="1" smtClean="0">
                <a:solidFill>
                  <a:schemeClr val="accent2">
                    <a:lumMod val="75000"/>
                  </a:schemeClr>
                </a:solidFill>
              </a:rPr>
              <a:t>UltraDoux</a:t>
            </a:r>
            <a:r>
              <a:rPr lang="fr-FR" dirty="0" smtClean="0">
                <a:solidFill>
                  <a:schemeClr val="accent2">
                    <a:lumMod val="75000"/>
                  </a:schemeClr>
                </a:solidFill>
              </a:rPr>
              <a:t> aux 5 plantes.</a:t>
            </a:r>
            <a:endParaRPr lang="fr-FR" dirty="0">
              <a:solidFill>
                <a:schemeClr val="accent2">
                  <a:lumMod val="75000"/>
                </a:schemeClr>
              </a:solidFill>
            </a:endParaRPr>
          </a:p>
        </p:txBody>
      </p:sp>
      <p:pic>
        <p:nvPicPr>
          <p:cNvPr id="6" name="Image 5" descr="prod-P42121-big.png"/>
          <p:cNvPicPr>
            <a:picLocks noChangeAspect="1"/>
          </p:cNvPicPr>
          <p:nvPr/>
        </p:nvPicPr>
        <p:blipFill>
          <a:blip r:embed="rId3" cstate="print"/>
          <a:stretch>
            <a:fillRect/>
          </a:stretch>
        </p:blipFill>
        <p:spPr>
          <a:xfrm>
            <a:off x="3851920" y="2132856"/>
            <a:ext cx="1885752" cy="2468621"/>
          </a:xfrm>
          <a:prstGeom prst="rect">
            <a:avLst/>
          </a:prstGeom>
        </p:spPr>
      </p:pic>
      <p:sp>
        <p:nvSpPr>
          <p:cNvPr id="7" name="ZoneTexte 6"/>
          <p:cNvSpPr txBox="1"/>
          <p:nvPr/>
        </p:nvSpPr>
        <p:spPr>
          <a:xfrm>
            <a:off x="6012160" y="2132856"/>
            <a:ext cx="3131840" cy="1754326"/>
          </a:xfrm>
          <a:prstGeom prst="rect">
            <a:avLst/>
          </a:prstGeom>
          <a:noFill/>
        </p:spPr>
        <p:txBody>
          <a:bodyPr wrap="square" rtlCol="0">
            <a:spAutoFit/>
          </a:bodyPr>
          <a:lstStyle/>
          <a:p>
            <a:pPr algn="ctr"/>
            <a:r>
              <a:rPr lang="fr-FR" dirty="0" smtClean="0">
                <a:solidFill>
                  <a:schemeClr val="accent2">
                    <a:lumMod val="75000"/>
                  </a:schemeClr>
                </a:solidFill>
              </a:rPr>
              <a:t>Les diffuseurs d’huiles essentielles,</a:t>
            </a:r>
          </a:p>
          <a:p>
            <a:pPr algn="ctr"/>
            <a:r>
              <a:rPr lang="fr-FR" dirty="0" smtClean="0">
                <a:solidFill>
                  <a:schemeClr val="accent2">
                    <a:lumMod val="75000"/>
                  </a:schemeClr>
                </a:solidFill>
              </a:rPr>
              <a:t> censés apporter un certain </a:t>
            </a:r>
          </a:p>
          <a:p>
            <a:pPr algn="ctr"/>
            <a:r>
              <a:rPr lang="fr-FR" dirty="0" smtClean="0">
                <a:solidFill>
                  <a:schemeClr val="accent2">
                    <a:lumMod val="75000"/>
                  </a:schemeClr>
                </a:solidFill>
              </a:rPr>
              <a:t>nombre de bienfaits, en plus d’une</a:t>
            </a:r>
          </a:p>
          <a:p>
            <a:pPr algn="ctr"/>
            <a:r>
              <a:rPr lang="fr-FR" dirty="0" smtClean="0">
                <a:solidFill>
                  <a:schemeClr val="accent2">
                    <a:lumMod val="75000"/>
                  </a:schemeClr>
                </a:solidFill>
              </a:rPr>
              <a:t>bonne odeur dans la pièce.</a:t>
            </a:r>
            <a:endParaRPr lang="fr-FR" dirty="0">
              <a:solidFill>
                <a:schemeClr val="accent2">
                  <a:lumMod val="75000"/>
                </a:schemeClr>
              </a:solidFill>
            </a:endParaRPr>
          </a:p>
        </p:txBody>
      </p:sp>
      <p:pic>
        <p:nvPicPr>
          <p:cNvPr id="8" name="Image 7" descr="diffuseur-huiles-essentielles.jpg"/>
          <p:cNvPicPr>
            <a:picLocks noChangeAspect="1"/>
          </p:cNvPicPr>
          <p:nvPr/>
        </p:nvPicPr>
        <p:blipFill>
          <a:blip r:embed="rId4" cstate="print"/>
          <a:stretch>
            <a:fillRect/>
          </a:stretch>
        </p:blipFill>
        <p:spPr>
          <a:xfrm>
            <a:off x="6588224" y="4221088"/>
            <a:ext cx="2225824" cy="22258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Green</a:t>
            </a: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dirty="0" smtClean="0"/>
              <a:t>Aujourd’hui les entreprises ont de plus en plus tendance à utiliser une approche marketing verte, ou dite “green marketing”. </a:t>
            </a:r>
          </a:p>
          <a:p>
            <a:endParaRPr lang="fr-FR" dirty="0" smtClean="0"/>
          </a:p>
          <a:p>
            <a:r>
              <a:rPr lang="fr-FR" dirty="0" smtClean="0"/>
              <a:t>En effet, cette stratégie répond aux enjeux environnements auxquels les entreprises doivent faire face à l’heure actuelle. </a:t>
            </a:r>
          </a:p>
          <a:p>
            <a:endParaRPr lang="fr-FR" dirty="0" smtClean="0"/>
          </a:p>
          <a:p>
            <a:r>
              <a:rPr lang="fr-FR" dirty="0" smtClean="0"/>
              <a:t>Il s’agit donc d’une pratique devenue incontournable car cette technique marketing séduit les consommateurs réticents à la grande consommation, jugée souvent peu respectueuse de l’environnement.</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726821967"/>
              </p:ext>
            </p:extLst>
          </p:nvPr>
        </p:nvGraphicFramePr>
        <p:xfrm>
          <a:off x="467544" y="188640"/>
          <a:ext cx="835292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6"/>
          <p:cNvPicPr preferRelativeResize="0"/>
          <p:nvPr/>
        </p:nvPicPr>
        <p:blipFill>
          <a:blip r:embed="rId2" cstate="print"/>
          <a:stretch>
            <a:fillRect/>
          </a:stretch>
        </p:blipFill>
        <p:spPr>
          <a:xfrm>
            <a:off x="6660232" y="3076841"/>
            <a:ext cx="2267744" cy="2859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280676" y="1556792"/>
            <a:ext cx="8485372" cy="1477328"/>
          </a:xfrm>
          <a:prstGeom prst="rect">
            <a:avLst/>
          </a:prstGeom>
          <a:noFill/>
        </p:spPr>
        <p:txBody>
          <a:bodyPr wrap="square" rtlCol="0">
            <a:spAutoFit/>
          </a:bodyPr>
          <a:lstStyle/>
          <a:p>
            <a:pPr lvl="0"/>
            <a:r>
              <a:rPr lang="fr" b="1" u="sng" dirty="0" smtClean="0">
                <a:solidFill>
                  <a:schemeClr val="accent1"/>
                </a:solidFill>
              </a:rPr>
              <a:t>Produit écologique et durable</a:t>
            </a:r>
          </a:p>
          <a:p>
            <a:pPr lvl="0"/>
            <a:endParaRPr lang="fr" b="1" dirty="0" smtClean="0">
              <a:solidFill>
                <a:schemeClr val="accent1"/>
              </a:solidFill>
            </a:endParaRPr>
          </a:p>
          <a:p>
            <a:pPr lvl="0"/>
            <a:r>
              <a:rPr lang="fr" dirty="0" smtClean="0"/>
              <a:t>Les entreprises utilisent alors des argument écologiques : ils leur permettent de vanter leur produit sur ses avantages pour la protection de l’environnement.</a:t>
            </a:r>
          </a:p>
          <a:p>
            <a:endParaRPr lang="fr-FR" dirty="0"/>
          </a:p>
        </p:txBody>
      </p:sp>
      <p:sp>
        <p:nvSpPr>
          <p:cNvPr id="7" name="ZoneTexte 6"/>
          <p:cNvSpPr txBox="1"/>
          <p:nvPr/>
        </p:nvSpPr>
        <p:spPr>
          <a:xfrm>
            <a:off x="280676" y="3356992"/>
            <a:ext cx="6264696" cy="2585323"/>
          </a:xfrm>
          <a:prstGeom prst="rect">
            <a:avLst/>
          </a:prstGeom>
          <a:noFill/>
        </p:spPr>
        <p:txBody>
          <a:bodyPr wrap="square" rtlCol="0">
            <a:spAutoFit/>
          </a:bodyPr>
          <a:lstStyle/>
          <a:p>
            <a:pPr lvl="0"/>
            <a:r>
              <a:rPr lang="fr" dirty="0" smtClean="0">
                <a:solidFill>
                  <a:srgbClr val="232323"/>
                </a:solidFill>
              </a:rPr>
              <a:t>La machine à café expresso EkOh de Malongo a remporté le prix </a:t>
            </a:r>
          </a:p>
          <a:p>
            <a:pPr lvl="0"/>
            <a:r>
              <a:rPr lang="fr" dirty="0" smtClean="0">
                <a:solidFill>
                  <a:srgbClr val="232323"/>
                </a:solidFill>
              </a:rPr>
              <a:t>“Ecoproduit pour le développement durable” en 2013. </a:t>
            </a:r>
          </a:p>
          <a:p>
            <a:pPr lvl="0"/>
            <a:endParaRPr lang="fr" dirty="0" smtClean="0">
              <a:solidFill>
                <a:srgbClr val="232323"/>
              </a:solidFill>
            </a:endParaRPr>
          </a:p>
          <a:p>
            <a:pPr marL="285750" lvl="0" indent="-285750">
              <a:buFont typeface="Arial" panose="020B0604020202020204" pitchFamily="34" charset="0"/>
              <a:buChar char="•"/>
            </a:pPr>
            <a:r>
              <a:rPr lang="fr" dirty="0" smtClean="0">
                <a:solidFill>
                  <a:srgbClr val="232323"/>
                </a:solidFill>
              </a:rPr>
              <a:t>Malongo améliore ses performances en matières d’extraction</a:t>
            </a:r>
          </a:p>
          <a:p>
            <a:pPr marL="285750" lvl="0" indent="-285750">
              <a:buFont typeface="Arial" panose="020B0604020202020204" pitchFamily="34" charset="0"/>
              <a:buChar char="•"/>
            </a:pPr>
            <a:r>
              <a:rPr lang="fr" dirty="0" smtClean="0">
                <a:solidFill>
                  <a:srgbClr val="232323"/>
                </a:solidFill>
              </a:rPr>
              <a:t>Dose en fibres naturelles</a:t>
            </a:r>
          </a:p>
          <a:p>
            <a:pPr marL="285750" lvl="0" indent="-285750">
              <a:buFont typeface="Arial" panose="020B0604020202020204" pitchFamily="34" charset="0"/>
              <a:buChar char="•"/>
            </a:pPr>
            <a:r>
              <a:rPr lang="fr" dirty="0" smtClean="0">
                <a:solidFill>
                  <a:srgbClr val="232323"/>
                </a:solidFill>
              </a:rPr>
              <a:t>Matériaux resistants et recyclabes : “Pour dire non à </a:t>
            </a:r>
          </a:p>
          <a:p>
            <a:pPr lvl="0"/>
            <a:r>
              <a:rPr lang="fr" dirty="0" smtClean="0">
                <a:solidFill>
                  <a:srgbClr val="232323"/>
                </a:solidFill>
              </a:rPr>
              <a:t>l‘obsolescence programmée, Malongo voulait aussi qu'elle soit </a:t>
            </a:r>
          </a:p>
          <a:p>
            <a:pPr lvl="0"/>
            <a:r>
              <a:rPr lang="fr" dirty="0" smtClean="0">
                <a:solidFill>
                  <a:srgbClr val="232323"/>
                </a:solidFill>
              </a:rPr>
              <a:t>réparable à l'infini !”</a:t>
            </a:r>
          </a:p>
          <a:p>
            <a:endParaRPr lang="fr-FR" dirty="0"/>
          </a:p>
        </p:txBody>
      </p:sp>
      <p:sp>
        <p:nvSpPr>
          <p:cNvPr id="8" name="Titre 1"/>
          <p:cNvSpPr txBox="1">
            <a:spLocks/>
          </p:cNvSpPr>
          <p:nvPr/>
        </p:nvSpPr>
        <p:spPr>
          <a:xfrm>
            <a:off x="-48638" y="411676"/>
            <a:ext cx="9144000" cy="1340768"/>
          </a:xfrm>
          <a:prstGeom prst="rect">
            <a:avLst/>
          </a:prstGeom>
        </p:spPr>
        <p:txBody>
          <a:bodyPr vert="horz" anchor="ctr">
            <a:normAutofit fontScale="67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lvl="0" algn="ctr"/>
            <a:r>
              <a:rPr lang="fr" sz="3100" u="sng" dirty="0" smtClean="0"/>
              <a:t>De </a:t>
            </a:r>
            <a:r>
              <a:rPr lang="fr" sz="3100" u="sng" dirty="0"/>
              <a:t>plus en plus de personnes décident de modifier leurs habitudes qui visent à acheter davantage de produits écologique et durable. </a:t>
            </a:r>
          </a:p>
          <a:p>
            <a:pPr algn="ctr"/>
            <a:r>
              <a:rPr lang="fr-FR" dirty="0" smtClean="0"/>
              <a:t/>
            </a:r>
            <a:br>
              <a:rPr lang="fr-FR" dirty="0" smtClean="0"/>
            </a:b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700808"/>
            <a:ext cx="8712968" cy="1754326"/>
          </a:xfrm>
          <a:prstGeom prst="rect">
            <a:avLst/>
          </a:prstGeom>
          <a:noFill/>
        </p:spPr>
        <p:txBody>
          <a:bodyPr wrap="square" rtlCol="0">
            <a:spAutoFit/>
          </a:bodyPr>
          <a:lstStyle/>
          <a:p>
            <a:pPr lvl="0">
              <a:buClr>
                <a:srgbClr val="000000"/>
              </a:buClr>
              <a:buSzPct val="78571"/>
            </a:pPr>
            <a:r>
              <a:rPr lang="fr" b="1" u="sng" dirty="0" smtClean="0">
                <a:solidFill>
                  <a:schemeClr val="accent1"/>
                </a:solidFill>
              </a:rPr>
              <a:t>Achat pour bonne cause : </a:t>
            </a:r>
          </a:p>
          <a:p>
            <a:pPr lvl="0">
              <a:buClr>
                <a:srgbClr val="000000"/>
              </a:buClr>
              <a:buSzPct val="78571"/>
            </a:pPr>
            <a:endParaRPr lang="fr" dirty="0" smtClean="0"/>
          </a:p>
          <a:p>
            <a:pPr lvl="0">
              <a:buClr>
                <a:srgbClr val="000000"/>
              </a:buClr>
              <a:buSzPct val="78571"/>
            </a:pPr>
            <a:r>
              <a:rPr lang="fr" dirty="0" smtClean="0"/>
              <a:t>Un arbre planté pour un achat. La marque de parfum Hugo Boss ont lancé une opération qui a fait parler d’elle en 2010 :</a:t>
            </a:r>
            <a:r>
              <a:rPr lang="fr" i="1" dirty="0" smtClean="0"/>
              <a:t> “One fragrance, one tree”</a:t>
            </a:r>
            <a:r>
              <a:rPr lang="fr" dirty="0" smtClean="0"/>
              <a:t>. La marque s’était engagé à planter un arbre à chaque fois qu’un parfum été acheté. </a:t>
            </a:r>
          </a:p>
          <a:p>
            <a:endParaRPr lang="fr-FR" dirty="0"/>
          </a:p>
        </p:txBody>
      </p:sp>
      <p:pic>
        <p:nvPicPr>
          <p:cNvPr id="5" name="Shape 143"/>
          <p:cNvPicPr preferRelativeResize="0"/>
          <p:nvPr/>
        </p:nvPicPr>
        <p:blipFill>
          <a:blip r:embed="rId2" cstate="print"/>
          <a:stretch>
            <a:fillRect/>
          </a:stretch>
        </p:blipFill>
        <p:spPr>
          <a:xfrm>
            <a:off x="4848087" y="3491825"/>
            <a:ext cx="3925463" cy="2024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120646" y="3455134"/>
            <a:ext cx="4608512" cy="2585323"/>
          </a:xfrm>
          <a:prstGeom prst="rect">
            <a:avLst/>
          </a:prstGeom>
          <a:noFill/>
        </p:spPr>
        <p:txBody>
          <a:bodyPr wrap="square" rtlCol="0">
            <a:spAutoFit/>
          </a:bodyPr>
          <a:lstStyle/>
          <a:p>
            <a:pPr lvl="0"/>
            <a:r>
              <a:rPr lang="fr" dirty="0" smtClean="0"/>
              <a:t>Cette stratégie s’inscrit parfaitement dans le contexte actuel. En créant cette campagne, Hugo Boss se projette une image d’entreprise respectueuse de l’environnement, et ainsi fait créée une prise de conscience chez le consommateurs. A leur tour, ils ressentent un sentiment d’appartenance lié à cette image de respect pour la nature. </a:t>
            </a:r>
          </a:p>
          <a:p>
            <a:endParaRPr lang="fr-FR" dirty="0"/>
          </a:p>
        </p:txBody>
      </p:sp>
      <p:sp>
        <p:nvSpPr>
          <p:cNvPr id="7" name="Titre 1"/>
          <p:cNvSpPr txBox="1">
            <a:spLocks/>
          </p:cNvSpPr>
          <p:nvPr/>
        </p:nvSpPr>
        <p:spPr>
          <a:xfrm>
            <a:off x="-48638" y="260648"/>
            <a:ext cx="9144000" cy="1491796"/>
          </a:xfrm>
          <a:prstGeom prst="rect">
            <a:avLst/>
          </a:prstGeom>
        </p:spPr>
        <p:txBody>
          <a:bodyPr vert="horz" anchor="ctr">
            <a:normAutofit fontScale="6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lvl="0" algn="ctr"/>
            <a:r>
              <a:rPr lang="fr" sz="3100" u="sng" dirty="0" smtClean="0"/>
              <a:t>Les entreprises vont promouvoir leur produit en créant des opérations visant à intégrer l’entreprise dans une démarche engagée et respectueuse de l’environnement </a:t>
            </a:r>
            <a:endParaRPr lang="fr" sz="3100" u="sng" dirty="0"/>
          </a:p>
          <a:p>
            <a:pPr algn="ctr"/>
            <a:r>
              <a:rPr lang="fr-FR" dirty="0" smtClean="0"/>
              <a:t/>
            </a:r>
            <a:br>
              <a:rPr lang="fr-FR" dirty="0" smtClean="0"/>
            </a:b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lgn="ctr"/>
            <a:r>
              <a:rPr lang="fr-FR" sz="1800" u="sng" dirty="0" smtClean="0">
                <a:solidFill>
                  <a:srgbClr val="434343"/>
                </a:solidFill>
              </a:rPr>
              <a:t>Il est important </a:t>
            </a:r>
            <a:r>
              <a:rPr lang="fr-FR" sz="1800" u="sng" dirty="0">
                <a:solidFill>
                  <a:srgbClr val="434343"/>
                </a:solidFill>
              </a:rPr>
              <a:t>pour les entreprises, si elles souhaitent dégager une image positive et respectueuse de l’environnement auprès des consommateurs, de trouver des solutions pour réduire leur empreinte carbone. </a:t>
            </a:r>
          </a:p>
        </p:txBody>
      </p:sp>
      <p:sp>
        <p:nvSpPr>
          <p:cNvPr id="4" name="ZoneTexte 3"/>
          <p:cNvSpPr txBox="1"/>
          <p:nvPr/>
        </p:nvSpPr>
        <p:spPr>
          <a:xfrm>
            <a:off x="179512" y="1628800"/>
            <a:ext cx="8496944" cy="2031325"/>
          </a:xfrm>
          <a:prstGeom prst="rect">
            <a:avLst/>
          </a:prstGeom>
          <a:noFill/>
        </p:spPr>
        <p:txBody>
          <a:bodyPr wrap="square" rtlCol="0">
            <a:spAutoFit/>
          </a:bodyPr>
          <a:lstStyle/>
          <a:p>
            <a:pPr lvl="0"/>
            <a:r>
              <a:rPr lang="fr-FR" b="1" u="sng" dirty="0" smtClean="0">
                <a:solidFill>
                  <a:schemeClr val="accent1"/>
                </a:solidFill>
              </a:rPr>
              <a:t>Réduction de l’impact énergétique et de l’empreinte carbone</a:t>
            </a:r>
          </a:p>
          <a:p>
            <a:pPr lvl="0"/>
            <a:endParaRPr lang="fr-FR" b="1" u="sng" dirty="0" smtClean="0"/>
          </a:p>
          <a:p>
            <a:pPr lvl="0"/>
            <a:r>
              <a:rPr lang="fr-FR" i="1" dirty="0" smtClean="0"/>
              <a:t>L’empreinte carbone est la mesure du volume de CO2 émis par les entreprises ou les individus. </a:t>
            </a:r>
          </a:p>
          <a:p>
            <a:pPr lvl="0">
              <a:buClr>
                <a:srgbClr val="000000"/>
              </a:buClr>
            </a:pPr>
            <a:endParaRPr lang="fr-FR" dirty="0" smtClean="0"/>
          </a:p>
          <a:p>
            <a:pPr lvl="0"/>
            <a:r>
              <a:rPr lang="fr-FR" dirty="0" smtClean="0"/>
              <a:t>Le calcul de l’empreinte carbone aide à définir les stratégies et les solutions les mieux adaptées à chaque secteur d’activité et de participer ainsi plus efficacement à la diminution des émissions de gaz à effet de serre. </a:t>
            </a:r>
            <a:endParaRPr lang="fr-FR" dirty="0"/>
          </a:p>
        </p:txBody>
      </p:sp>
      <p:pic>
        <p:nvPicPr>
          <p:cNvPr id="5" name="Shape 150"/>
          <p:cNvPicPr preferRelativeResize="0"/>
          <p:nvPr/>
        </p:nvPicPr>
        <p:blipFill>
          <a:blip r:embed="rId2" cstate="print"/>
          <a:stretch>
            <a:fillRect/>
          </a:stretch>
        </p:blipFill>
        <p:spPr>
          <a:xfrm>
            <a:off x="5580112" y="4069725"/>
            <a:ext cx="3347864" cy="1987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179512" y="4069725"/>
            <a:ext cx="5220072" cy="2031325"/>
          </a:xfrm>
          <a:prstGeom prst="rect">
            <a:avLst/>
          </a:prstGeom>
          <a:noFill/>
        </p:spPr>
        <p:txBody>
          <a:bodyPr wrap="square" rtlCol="0">
            <a:spAutoFit/>
          </a:bodyPr>
          <a:lstStyle/>
          <a:p>
            <a:pPr lvl="0"/>
            <a:r>
              <a:rPr lang="fr" dirty="0" smtClean="0"/>
              <a:t>Coca-cola prend des mesures ciblées pour réduire son émission de CO2 </a:t>
            </a:r>
          </a:p>
          <a:p>
            <a:pPr marL="457200" lvl="0" indent="-317500">
              <a:buClr>
                <a:srgbClr val="434343"/>
              </a:buClr>
              <a:buSzPct val="100000"/>
              <a:buFont typeface="Arial" panose="020B0604020202020204" pitchFamily="34" charset="0"/>
              <a:buChar char="•"/>
            </a:pPr>
            <a:r>
              <a:rPr lang="fr" dirty="0" smtClean="0"/>
              <a:t>Optimisation de son réseau de transport</a:t>
            </a:r>
          </a:p>
          <a:p>
            <a:pPr marL="457200" lvl="0" indent="-317500">
              <a:buClr>
                <a:srgbClr val="434343"/>
              </a:buClr>
              <a:buSzPct val="100000"/>
              <a:buFont typeface="Arial" panose="020B0604020202020204" pitchFamily="34" charset="0"/>
              <a:buChar char="•"/>
            </a:pPr>
            <a:r>
              <a:rPr lang="fr" dirty="0" smtClean="0"/>
              <a:t>Baisse de sa consommation énergétiques dans ses usines</a:t>
            </a:r>
          </a:p>
          <a:p>
            <a:pPr marL="457200" lvl="0" indent="-317500">
              <a:buClr>
                <a:srgbClr val="434343"/>
              </a:buClr>
              <a:buSzPct val="100000"/>
              <a:buFont typeface="Arial" panose="020B0604020202020204" pitchFamily="34" charset="0"/>
              <a:buChar char="•"/>
            </a:pPr>
            <a:r>
              <a:rPr lang="fr" dirty="0" smtClean="0"/>
              <a:t>Equipements réfrigérés chez leur clients</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Végétalisation</a:t>
            </a:r>
            <a:endParaRPr lang="fr-FR" dirty="0"/>
          </a:p>
        </p:txBody>
      </p:sp>
      <p:sp>
        <p:nvSpPr>
          <p:cNvPr id="3" name="Espace réservé du contenu 2"/>
          <p:cNvSpPr>
            <a:spLocks noGrp="1"/>
          </p:cNvSpPr>
          <p:nvPr>
            <p:ph sz="quarter" idx="1"/>
          </p:nvPr>
        </p:nvSpPr>
        <p:spPr>
          <a:xfrm>
            <a:off x="0" y="1600200"/>
            <a:ext cx="9144000" cy="5069160"/>
          </a:xfrm>
        </p:spPr>
        <p:txBody>
          <a:bodyPr>
            <a:normAutofit/>
          </a:bodyPr>
          <a:lstStyle/>
          <a:p>
            <a:r>
              <a:rPr lang="fr-FR" sz="2400" dirty="0" smtClean="0"/>
              <a:t>Le concept marketing de </a:t>
            </a:r>
            <a:r>
              <a:rPr lang="fr-FR" sz="2400" dirty="0" err="1" smtClean="0"/>
              <a:t>végétalisation</a:t>
            </a:r>
            <a:r>
              <a:rPr lang="fr-FR" sz="2400" dirty="0" smtClean="0"/>
              <a:t> est utilisé dans l’architecture. On parle de “</a:t>
            </a:r>
            <a:r>
              <a:rPr lang="fr-FR" sz="2400" dirty="0" err="1" smtClean="0"/>
              <a:t>végétalisation</a:t>
            </a:r>
            <a:r>
              <a:rPr lang="fr-FR" sz="2400" dirty="0" smtClean="0"/>
              <a:t> des murs”. </a:t>
            </a:r>
          </a:p>
          <a:p>
            <a:endParaRPr lang="fr-FR" sz="2400" dirty="0" smtClean="0"/>
          </a:p>
          <a:p>
            <a:r>
              <a:rPr lang="fr-FR" sz="2400" dirty="0" smtClean="0"/>
              <a:t>Selon une définition </a:t>
            </a:r>
            <a:r>
              <a:rPr lang="fr-FR" sz="2400" dirty="0" err="1" smtClean="0"/>
              <a:t>wikipédia</a:t>
            </a:r>
            <a:r>
              <a:rPr lang="fr-FR" sz="2400" dirty="0" smtClean="0"/>
              <a:t>, </a:t>
            </a:r>
          </a:p>
          <a:p>
            <a:pPr algn="ctr">
              <a:buNone/>
            </a:pPr>
            <a:r>
              <a:rPr lang="fr-FR" sz="2000" i="1" dirty="0" smtClean="0"/>
              <a:t>“les concepts de mur vivant, mur mur-mante aux </a:t>
            </a:r>
            <a:r>
              <a:rPr lang="fr-FR" sz="2000" i="1" dirty="0" err="1" smtClean="0"/>
              <a:t>végétalisés</a:t>
            </a:r>
            <a:r>
              <a:rPr lang="fr-FR" sz="2000" i="1" dirty="0" smtClean="0"/>
              <a:t> et mur végétal décrivent des jardins ou écosystèmes verticaux, plus ou moins artificiels conçus tantôt comme éléments esthétiques de décor, dans le cadre du jardinage urbain, tantôt comme œuvres d'art utilisant le végétal, ou encore comme éléments d'écologie urbaine”. </a:t>
            </a:r>
          </a:p>
          <a:p>
            <a:endParaRPr lang="fr-FR" sz="2400" dirty="0" smtClean="0"/>
          </a:p>
          <a:p>
            <a:r>
              <a:rPr lang="fr-FR" sz="2400" dirty="0" smtClean="0"/>
              <a:t>La </a:t>
            </a:r>
            <a:r>
              <a:rPr lang="fr-FR" sz="2400" dirty="0" err="1" smtClean="0"/>
              <a:t>végétalisation</a:t>
            </a:r>
            <a:r>
              <a:rPr lang="fr-FR" sz="2400" dirty="0" smtClean="0"/>
              <a:t> des murs permet d’agencer harmonieusement des végétaux afin de recréer des milieux vivants qui sont similaires à des milieux naturels bien que les matériaux utilisés sont des créations de l’homme.</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467544" y="188640"/>
          <a:ext cx="835292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964488" cy="990600"/>
          </a:xfrm>
        </p:spPr>
        <p:txBody>
          <a:bodyPr>
            <a:normAutofit fontScale="90000"/>
          </a:bodyPr>
          <a:lstStyle/>
          <a:p>
            <a:pPr algn="ctr"/>
            <a:r>
              <a:rPr lang="fr-FR" b="1" u="sng" dirty="0" smtClean="0"/>
              <a:t>Santé</a:t>
            </a:r>
            <a:r>
              <a:rPr lang="fr-FR" dirty="0" smtClean="0"/>
              <a:t/>
            </a:r>
            <a:br>
              <a:rPr lang="fr-FR" dirty="0" smtClean="0"/>
            </a:br>
            <a:r>
              <a:rPr lang="fr-FR" sz="2700" dirty="0" smtClean="0"/>
              <a:t>V</a:t>
            </a:r>
            <a:r>
              <a:rPr lang="fr-FR" sz="2700" noProof="1" smtClean="0"/>
              <a:t>égétarisme – Végétalisme – Aux plantes – Green – Végétalisation</a:t>
            </a:r>
            <a:endParaRPr lang="fr-FR" sz="2700" noProof="1"/>
          </a:p>
        </p:txBody>
      </p:sp>
      <p:sp>
        <p:nvSpPr>
          <p:cNvPr id="3" name="Espace réservé du contenu 2"/>
          <p:cNvSpPr>
            <a:spLocks noGrp="1"/>
          </p:cNvSpPr>
          <p:nvPr>
            <p:ph sz="quarter" idx="1"/>
          </p:nvPr>
        </p:nvSpPr>
        <p:spPr>
          <a:xfrm>
            <a:off x="611560" y="2060848"/>
            <a:ext cx="8153400" cy="4495800"/>
          </a:xfrm>
        </p:spPr>
        <p:txBody>
          <a:bodyPr>
            <a:normAutofit/>
          </a:bodyPr>
          <a:lstStyle/>
          <a:p>
            <a:r>
              <a:rPr lang="fr-FR" sz="2400" dirty="0" smtClean="0"/>
              <a:t>A l’heure actuelle, beaucoup de personnes désirent se tourner vers une manière plus saine de consommer.</a:t>
            </a:r>
            <a:br>
              <a:rPr lang="fr-FR" sz="2400" dirty="0" smtClean="0"/>
            </a:br>
            <a:r>
              <a:rPr lang="fr-FR" sz="2400" dirty="0" smtClean="0"/>
              <a:t>Cela touche des domaines divers et variés, tels que l’alimentation, l’habillement, le transport, et bien plus encore. </a:t>
            </a:r>
          </a:p>
          <a:p>
            <a:pPr>
              <a:buNone/>
            </a:pPr>
            <a:endParaRPr lang="fr-FR" sz="2400" dirty="0" smtClean="0"/>
          </a:p>
          <a:p>
            <a:r>
              <a:rPr lang="fr-FR" sz="2400" dirty="0" smtClean="0"/>
              <a:t>C’est pourquoi les entreprises ont tout intérêt à étudier les possibilités que cette tendance peut leur offrir.</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000" u="sng" dirty="0" smtClean="0"/>
              <a:t>Les mur végétaux </a:t>
            </a:r>
            <a:r>
              <a:rPr lang="fr-FR" sz="2000" u="sng" dirty="0"/>
              <a:t>décrivent des jardins ou écosystèmes verticaux, plus ou moins artificiels conçus </a:t>
            </a:r>
            <a:r>
              <a:rPr lang="fr-FR" sz="2000" u="sng" dirty="0" smtClean="0"/>
              <a:t>comme </a:t>
            </a:r>
            <a:r>
              <a:rPr lang="fr-FR" sz="2000" u="sng" dirty="0"/>
              <a:t>éléments esthétiques de </a:t>
            </a:r>
            <a:r>
              <a:rPr lang="fr-FR" sz="2000" u="sng" dirty="0" smtClean="0"/>
              <a:t>décor.</a:t>
            </a:r>
            <a:endParaRPr lang="fr-FR" sz="2000" u="sng" dirty="0"/>
          </a:p>
        </p:txBody>
      </p:sp>
      <p:sp>
        <p:nvSpPr>
          <p:cNvPr id="3" name="Espace réservé du contenu 2"/>
          <p:cNvSpPr>
            <a:spLocks noGrp="1"/>
          </p:cNvSpPr>
          <p:nvPr>
            <p:ph sz="quarter" idx="1"/>
          </p:nvPr>
        </p:nvSpPr>
        <p:spPr>
          <a:xfrm>
            <a:off x="179512" y="1600200"/>
            <a:ext cx="8784976" cy="4133056"/>
          </a:xfrm>
        </p:spPr>
        <p:txBody>
          <a:bodyPr>
            <a:normAutofit/>
          </a:bodyPr>
          <a:lstStyle/>
          <a:p>
            <a:pPr lvl="0">
              <a:spcBef>
                <a:spcPts val="0"/>
              </a:spcBef>
              <a:buNone/>
            </a:pPr>
            <a:r>
              <a:rPr lang="fr-FR" sz="2400" b="1" u="sng" dirty="0" smtClean="0">
                <a:solidFill>
                  <a:schemeClr val="accent1"/>
                </a:solidFill>
              </a:rPr>
              <a:t>Aménagement intérieur et extérieur </a:t>
            </a:r>
          </a:p>
          <a:p>
            <a:pPr lvl="0">
              <a:spcBef>
                <a:spcPts val="0"/>
              </a:spcBef>
              <a:buNone/>
            </a:pPr>
            <a:endParaRPr lang="fr-FR" sz="2400" b="1" dirty="0" smtClean="0"/>
          </a:p>
          <a:p>
            <a:pPr lvl="0">
              <a:spcBef>
                <a:spcPts val="0"/>
              </a:spcBef>
              <a:buFont typeface="Wingdings" pitchFamily="2" charset="2"/>
              <a:buChar char="q"/>
            </a:pPr>
            <a:r>
              <a:rPr lang="fr-FR" sz="2400" dirty="0" smtClean="0"/>
              <a:t>Type d’aménagement architectural qui apporte un véritable espace de verdure, comme un vrai jardin à la verticale qui recrée un lieu de vie. </a:t>
            </a:r>
          </a:p>
          <a:p>
            <a:pPr lvl="0">
              <a:spcBef>
                <a:spcPts val="0"/>
              </a:spcBef>
              <a:buNone/>
            </a:pPr>
            <a:endParaRPr lang="fr-FR" sz="2400" dirty="0" smtClean="0"/>
          </a:p>
          <a:p>
            <a:pPr lvl="0">
              <a:spcBef>
                <a:spcPts val="0"/>
              </a:spcBef>
              <a:buFont typeface="Wingdings" pitchFamily="2" charset="2"/>
              <a:buChar char="q"/>
            </a:pPr>
            <a:r>
              <a:rPr lang="fr-FR" sz="2400" dirty="0" smtClean="0"/>
              <a:t> Possibilité d’avoir “du vert” en ville. La végétalisation permet aux citadins d’avoir des meubles capables d’accueillir de l’herbe « véritable ».  </a:t>
            </a:r>
          </a:p>
          <a:p>
            <a:endParaRPr lang="fr-FR" dirty="0"/>
          </a:p>
        </p:txBody>
      </p:sp>
      <p:pic>
        <p:nvPicPr>
          <p:cNvPr id="4" name="Shape 169"/>
          <p:cNvPicPr preferRelativeResize="0"/>
          <p:nvPr/>
        </p:nvPicPr>
        <p:blipFill rotWithShape="1">
          <a:blip r:embed="rId2" cstate="print"/>
          <a:srcRect b="7467"/>
          <a:stretch/>
        </p:blipFill>
        <p:spPr>
          <a:xfrm>
            <a:off x="899592" y="4941168"/>
            <a:ext cx="3672408" cy="1774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hape 170"/>
          <p:cNvPicPr preferRelativeResize="0"/>
          <p:nvPr/>
        </p:nvPicPr>
        <p:blipFill>
          <a:blip r:embed="rId3" cstate="print"/>
          <a:stretch>
            <a:fillRect/>
          </a:stretch>
        </p:blipFill>
        <p:spPr>
          <a:xfrm>
            <a:off x="5292080" y="4941168"/>
            <a:ext cx="2952328" cy="1682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1800" u="sng" dirty="0" smtClean="0">
                <a:solidFill>
                  <a:schemeClr val="tx1"/>
                </a:solidFill>
              </a:rPr>
              <a:t>L’objectif </a:t>
            </a:r>
            <a:r>
              <a:rPr lang="fr-FR" sz="1800" u="sng" dirty="0">
                <a:solidFill>
                  <a:schemeClr val="tx1"/>
                </a:solidFill>
              </a:rPr>
              <a:t>principal des murs végétaux est d’associer végétal et bâtiment, pour améliorer le cadre de vie, l’isolation thermique et acoustique, et </a:t>
            </a:r>
            <a:r>
              <a:rPr lang="fr-FR" sz="1800" u="sng" dirty="0" err="1">
                <a:solidFill>
                  <a:schemeClr val="tx1"/>
                </a:solidFill>
              </a:rPr>
              <a:t>dé-polluer</a:t>
            </a:r>
            <a:r>
              <a:rPr lang="fr-FR" sz="1800" u="sng" dirty="0">
                <a:solidFill>
                  <a:schemeClr val="tx1"/>
                </a:solidFill>
              </a:rPr>
              <a:t> l’air ambiant.</a:t>
            </a:r>
          </a:p>
        </p:txBody>
      </p:sp>
      <p:sp>
        <p:nvSpPr>
          <p:cNvPr id="3" name="Espace réservé du contenu 2"/>
          <p:cNvSpPr>
            <a:spLocks noGrp="1"/>
          </p:cNvSpPr>
          <p:nvPr>
            <p:ph sz="quarter" idx="1"/>
          </p:nvPr>
        </p:nvSpPr>
        <p:spPr>
          <a:xfrm>
            <a:off x="420783" y="4204361"/>
            <a:ext cx="8345265" cy="2520280"/>
          </a:xfrm>
        </p:spPr>
        <p:txBody>
          <a:bodyPr>
            <a:normAutofit/>
          </a:bodyPr>
          <a:lstStyle/>
          <a:p>
            <a:r>
              <a:rPr lang="fr-FR" sz="1800" dirty="0" smtClean="0"/>
              <a:t>Les murs végétaux sur le béton des villes permet à la biodiversité de se réfugier et protège ainsi l’environnement. </a:t>
            </a:r>
          </a:p>
          <a:p>
            <a:r>
              <a:rPr lang="fr-FR" sz="1800" dirty="0" smtClean="0"/>
              <a:t>La </a:t>
            </a:r>
            <a:r>
              <a:rPr lang="fr-FR" sz="1800" dirty="0" err="1" smtClean="0"/>
              <a:t>végétalisation</a:t>
            </a:r>
            <a:r>
              <a:rPr lang="fr-FR" sz="1800" dirty="0" smtClean="0"/>
              <a:t> permet l’évapotranspiration : quantité d’eau transférée vers l’atmosphère, par l’évaporation au niveau du sol et par la transpiration des plantes. </a:t>
            </a:r>
          </a:p>
          <a:p>
            <a:r>
              <a:rPr lang="fr-FR" sz="1800" dirty="0" smtClean="0"/>
              <a:t>Protège le bâtiment contre l’effet corrosif des pollutions urbaines.</a:t>
            </a:r>
          </a:p>
          <a:p>
            <a:r>
              <a:rPr lang="fr-FR" sz="1800" dirty="0" smtClean="0"/>
              <a:t>Offre une surface végétale supplémentaire et significative pour l’épuration de l’air et la production d’oxygène. </a:t>
            </a:r>
            <a:endParaRPr lang="fr-FR" sz="1800" dirty="0"/>
          </a:p>
        </p:txBody>
      </p:sp>
      <p:pic>
        <p:nvPicPr>
          <p:cNvPr id="2050" name="Picture 2" descr="30-4-20129-37-40163.jpg"/>
          <p:cNvPicPr>
            <a:picLocks noChangeAspect="1" noChangeArrowheads="1"/>
          </p:cNvPicPr>
          <p:nvPr/>
        </p:nvPicPr>
        <p:blipFill>
          <a:blip r:embed="rId3" cstate="print"/>
          <a:srcRect/>
          <a:stretch>
            <a:fillRect/>
          </a:stretch>
        </p:blipFill>
        <p:spPr bwMode="auto">
          <a:xfrm>
            <a:off x="5453680" y="1484784"/>
            <a:ext cx="3312368" cy="2484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20783" y="1619038"/>
            <a:ext cx="4752528" cy="2677656"/>
          </a:xfrm>
          <a:prstGeom prst="rect">
            <a:avLst/>
          </a:prstGeom>
          <a:noFill/>
        </p:spPr>
        <p:txBody>
          <a:bodyPr wrap="square" rtlCol="0">
            <a:spAutoFit/>
          </a:bodyPr>
          <a:lstStyle/>
          <a:p>
            <a:r>
              <a:rPr lang="fr-FR" sz="2400" b="1" u="sng" dirty="0">
                <a:solidFill>
                  <a:schemeClr val="accent1"/>
                </a:solidFill>
              </a:rPr>
              <a:t>Protection de </a:t>
            </a:r>
            <a:r>
              <a:rPr lang="fr-FR" sz="2400" b="1" u="sng" dirty="0" smtClean="0">
                <a:solidFill>
                  <a:schemeClr val="accent1"/>
                </a:solidFill>
              </a:rPr>
              <a:t>l’environnement</a:t>
            </a:r>
          </a:p>
          <a:p>
            <a:endParaRPr lang="fr-FR" b="1" u="sng" dirty="0" smtClean="0">
              <a:solidFill>
                <a:schemeClr val="accent1"/>
              </a:solidFill>
            </a:endParaRPr>
          </a:p>
          <a:p>
            <a:r>
              <a:rPr lang="fr-FR" dirty="0" smtClean="0"/>
              <a:t>Exemple : réalisation </a:t>
            </a:r>
            <a:r>
              <a:rPr lang="fr-FR" dirty="0"/>
              <a:t>du mur végétal au musée du Quai </a:t>
            </a:r>
            <a:r>
              <a:rPr lang="fr-FR" dirty="0" smtClean="0"/>
              <a:t>Branly conçu par Patrick Blanc.</a:t>
            </a:r>
          </a:p>
          <a:p>
            <a:r>
              <a:rPr lang="fr-FR" dirty="0"/>
              <a:t>Ce nouveau procédé démontre </a:t>
            </a:r>
            <a:r>
              <a:rPr lang="fr-FR" dirty="0" smtClean="0"/>
              <a:t>que </a:t>
            </a:r>
            <a:r>
              <a:rPr lang="fr-FR" dirty="0"/>
              <a:t>certains matériaux de </a:t>
            </a:r>
            <a:r>
              <a:rPr lang="fr-FR" dirty="0" smtClean="0"/>
              <a:t>construction peuvent </a:t>
            </a:r>
            <a:r>
              <a:rPr lang="fr-FR" dirty="0"/>
              <a:t>parfois </a:t>
            </a:r>
            <a:r>
              <a:rPr lang="fr-FR" dirty="0" smtClean="0"/>
              <a:t>constituer </a:t>
            </a:r>
            <a:r>
              <a:rPr lang="fr-FR" dirty="0"/>
              <a:t>un excellent refuge pour la </a:t>
            </a:r>
          </a:p>
          <a:p>
            <a:r>
              <a:rPr lang="fr-FR" dirty="0" smtClean="0"/>
              <a:t>biodiversité.</a:t>
            </a:r>
            <a:endParaRPr lang="fr-FR" dirty="0"/>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Sources</a:t>
            </a:r>
            <a:endParaRPr lang="fr-FR" dirty="0"/>
          </a:p>
        </p:txBody>
      </p:sp>
      <p:sp>
        <p:nvSpPr>
          <p:cNvPr id="4" name="Espace réservé du contenu 3"/>
          <p:cNvSpPr>
            <a:spLocks noGrp="1"/>
          </p:cNvSpPr>
          <p:nvPr>
            <p:ph sz="quarter" idx="1"/>
          </p:nvPr>
        </p:nvSpPr>
        <p:spPr>
          <a:xfrm>
            <a:off x="0" y="1788840"/>
            <a:ext cx="9144000" cy="5069160"/>
          </a:xfrm>
        </p:spPr>
        <p:txBody>
          <a:bodyPr>
            <a:normAutofit/>
          </a:bodyPr>
          <a:lstStyle/>
          <a:p>
            <a:pPr>
              <a:buNone/>
            </a:pPr>
            <a:r>
              <a:rPr lang="fr-FR" sz="1200" dirty="0" smtClean="0"/>
              <a:t>Végétarisme :</a:t>
            </a:r>
          </a:p>
          <a:p>
            <a:pPr marL="0" lvl="0" indent="0">
              <a:spcBef>
                <a:spcPts val="0"/>
              </a:spcBef>
              <a:buClr>
                <a:srgbClr val="374252"/>
              </a:buClr>
              <a:buSzPct val="100000"/>
              <a:buNone/>
            </a:pPr>
            <a:r>
              <a:rPr lang="fr-FR" sz="1000" kern="0" dirty="0" smtClean="0">
                <a:solidFill>
                  <a:srgbClr val="374252"/>
                </a:solidFill>
                <a:latin typeface="Trebuchet MS"/>
                <a:sym typeface="Trebuchet MS"/>
                <a:hlinkClick r:id="rId2"/>
              </a:rPr>
              <a:t>http://www.fondationbrigittebardot.fr/agir/consommer-autrement/vegetarisme</a:t>
            </a:r>
            <a:endParaRPr lang="fr-FR" sz="1000" kern="0" dirty="0" smtClean="0">
              <a:solidFill>
                <a:srgbClr val="374252"/>
              </a:solidFill>
              <a:latin typeface="Trebuchet MS"/>
              <a:sym typeface="Trebuchet MS"/>
            </a:endParaRPr>
          </a:p>
          <a:p>
            <a:pPr marL="0" lvl="0" indent="0">
              <a:spcBef>
                <a:spcPts val="0"/>
              </a:spcBef>
              <a:buClr>
                <a:srgbClr val="374252"/>
              </a:buClr>
              <a:buSzPct val="100000"/>
              <a:buNone/>
            </a:pPr>
            <a:r>
              <a:rPr lang="fr-FR" sz="1000" kern="0" dirty="0" smtClean="0">
                <a:solidFill>
                  <a:srgbClr val="374252"/>
                </a:solidFill>
                <a:latin typeface="Trebuchet MS"/>
                <a:sym typeface="Trebuchet MS"/>
                <a:hlinkClick r:id="rId3"/>
              </a:rPr>
              <a:t>http://www.greenetvert.fr/2014/02/11/la-boucherie-vegetarienne-la-nourriture-du-futur/77248</a:t>
            </a:r>
            <a:endParaRPr lang="fr-FR" sz="1000" kern="0" dirty="0" smtClean="0">
              <a:solidFill>
                <a:srgbClr val="374252"/>
              </a:solidFill>
              <a:latin typeface="Trebuchet MS"/>
              <a:sym typeface="Trebuchet MS"/>
            </a:endParaRPr>
          </a:p>
          <a:p>
            <a:pPr marL="0" lvl="0" indent="0">
              <a:spcBef>
                <a:spcPts val="0"/>
              </a:spcBef>
              <a:buClr>
                <a:srgbClr val="374252"/>
              </a:buClr>
              <a:buSzPct val="100000"/>
              <a:buNone/>
            </a:pPr>
            <a:r>
              <a:rPr lang="fr-FR" sz="1000" kern="0" dirty="0" smtClean="0">
                <a:solidFill>
                  <a:srgbClr val="374252"/>
                </a:solidFill>
                <a:latin typeface="Trebuchet MS"/>
                <a:sym typeface="Trebuchet MS"/>
                <a:hlinkClick r:id="rId4"/>
              </a:rPr>
              <a:t>http://www.jeandenivelles.be/archives-2010-2011/19-activites-2010-2011/30-repas-vegetariens.html</a:t>
            </a:r>
            <a:endParaRPr lang="fr-FR" sz="1000" kern="0" dirty="0" smtClean="0">
              <a:solidFill>
                <a:srgbClr val="374252"/>
              </a:solidFill>
              <a:latin typeface="Trebuchet MS"/>
              <a:sym typeface="Trebuchet MS"/>
            </a:endParaRPr>
          </a:p>
          <a:p>
            <a:pPr marL="0" lvl="0" indent="0">
              <a:spcBef>
                <a:spcPts val="0"/>
              </a:spcBef>
              <a:buClr>
                <a:srgbClr val="374252"/>
              </a:buClr>
              <a:buSzPct val="100000"/>
              <a:buNone/>
            </a:pPr>
            <a:r>
              <a:rPr lang="fr-FR" sz="1000" kern="0" dirty="0" smtClean="0">
                <a:solidFill>
                  <a:srgbClr val="374252"/>
                </a:solidFill>
                <a:latin typeface="Trebuchet MS"/>
                <a:sym typeface="Trebuchet MS"/>
                <a:hlinkClick r:id="rId5"/>
              </a:rPr>
              <a:t>http://cuisinevegetalienne.fr/2014/04/21/the-chai-latte-riz-vegan-partenariat</a:t>
            </a:r>
            <a:r>
              <a:rPr lang="fr-FR" sz="1000" kern="0" dirty="0" smtClean="0">
                <a:solidFill>
                  <a:srgbClr val="374252"/>
                </a:solidFill>
                <a:latin typeface="Trebuchet MS"/>
                <a:sym typeface="Trebuchet MS"/>
              </a:rPr>
              <a:t> </a:t>
            </a:r>
          </a:p>
          <a:p>
            <a:pPr>
              <a:buNone/>
            </a:pPr>
            <a:endParaRPr lang="fr-FR" sz="1200" dirty="0" smtClean="0"/>
          </a:p>
          <a:p>
            <a:pPr>
              <a:buNone/>
            </a:pPr>
            <a:r>
              <a:rPr lang="fr-FR" sz="1200" dirty="0" smtClean="0"/>
              <a:t>Végétalisme :</a:t>
            </a:r>
          </a:p>
          <a:p>
            <a:pPr lvl="0">
              <a:spcBef>
                <a:spcPts val="0"/>
              </a:spcBef>
              <a:buClr>
                <a:srgbClr val="000000"/>
              </a:buClr>
              <a:buSzPct val="110000"/>
              <a:buNone/>
            </a:pPr>
            <a:r>
              <a:rPr lang="fr" sz="1200" u="sng" dirty="0" smtClean="0">
                <a:solidFill>
                  <a:schemeClr val="hlink"/>
                </a:solidFill>
                <a:latin typeface="Arial"/>
                <a:ea typeface="Arial"/>
                <a:cs typeface="Arial"/>
                <a:sym typeface="Arial"/>
                <a:hlinkClick r:id="rId6"/>
              </a:rPr>
              <a:t>http://www.lexique-alimentation-sante.com/Definition/Vegetalisme</a:t>
            </a:r>
          </a:p>
          <a:p>
            <a:pPr lvl="0">
              <a:spcBef>
                <a:spcPts val="0"/>
              </a:spcBef>
              <a:buNone/>
            </a:pPr>
            <a:r>
              <a:rPr lang="fr" sz="1200" u="sng" dirty="0" smtClean="0">
                <a:solidFill>
                  <a:schemeClr val="hlink"/>
                </a:solidFill>
                <a:hlinkClick r:id="rId7"/>
              </a:rPr>
              <a:t>http://noticias.universia.es/en-portada/noticia/2012/09/28/969870/dia-internacional-vegetarianismo.html</a:t>
            </a:r>
          </a:p>
          <a:p>
            <a:pPr>
              <a:spcBef>
                <a:spcPts val="0"/>
              </a:spcBef>
              <a:buNone/>
            </a:pPr>
            <a:r>
              <a:rPr lang="fr-FR" sz="1200" u="sng" dirty="0" smtClean="0">
                <a:solidFill>
                  <a:schemeClr val="hlink"/>
                </a:solidFill>
                <a:hlinkClick r:id="rId8"/>
              </a:rPr>
              <a:t>http://eyeslipsface.fr/</a:t>
            </a:r>
          </a:p>
          <a:p>
            <a:pPr>
              <a:spcBef>
                <a:spcPts val="0"/>
              </a:spcBef>
              <a:buNone/>
            </a:pPr>
            <a:r>
              <a:rPr lang="fr-FR" sz="1200" u="sng" dirty="0" smtClean="0">
                <a:solidFill>
                  <a:schemeClr val="hlink"/>
                </a:solidFill>
                <a:hlinkClick r:id="rId8"/>
              </a:rPr>
              <a:t>http://www.tecasan.com/</a:t>
            </a:r>
            <a:endParaRPr lang="fr" sz="1200" u="sng" dirty="0" smtClean="0">
              <a:solidFill>
                <a:schemeClr val="hlink"/>
              </a:solidFill>
              <a:hlinkClick r:id="rId8"/>
            </a:endParaRPr>
          </a:p>
          <a:p>
            <a:pPr lvl="0">
              <a:spcBef>
                <a:spcPts val="0"/>
              </a:spcBef>
              <a:buNone/>
            </a:pPr>
            <a:endParaRPr lang="fr" sz="1200" u="sng" dirty="0" smtClean="0">
              <a:solidFill>
                <a:schemeClr val="hlink"/>
              </a:solidFill>
              <a:hlinkClick r:id="rId8"/>
            </a:endParaRPr>
          </a:p>
          <a:p>
            <a:pPr lvl="0">
              <a:spcBef>
                <a:spcPts val="0"/>
              </a:spcBef>
              <a:buNone/>
            </a:pPr>
            <a:endParaRPr lang="fr" sz="1200" u="sng" dirty="0" smtClean="0">
              <a:solidFill>
                <a:schemeClr val="hlink"/>
              </a:solidFill>
              <a:hlinkClick r:id="rId8"/>
            </a:endParaRPr>
          </a:p>
          <a:p>
            <a:pPr lvl="0">
              <a:spcBef>
                <a:spcPts val="0"/>
              </a:spcBef>
              <a:buNone/>
            </a:pPr>
            <a:r>
              <a:rPr lang="fr" sz="1200" dirty="0" smtClean="0"/>
              <a:t>Green : </a:t>
            </a:r>
          </a:p>
          <a:p>
            <a:pPr lvl="0">
              <a:spcBef>
                <a:spcPts val="0"/>
              </a:spcBef>
              <a:buNone/>
            </a:pPr>
            <a:r>
              <a:rPr lang="fr" sz="1200" u="sng" dirty="0" smtClean="0">
                <a:solidFill>
                  <a:schemeClr val="hlink"/>
                </a:solidFill>
                <a:hlinkClick r:id="rId9"/>
              </a:rPr>
              <a:t>http://je-segma.fr/blog/actu-marketing/35-marketing-vert-green-washing</a:t>
            </a:r>
          </a:p>
          <a:p>
            <a:pPr lvl="0">
              <a:spcBef>
                <a:spcPts val="0"/>
              </a:spcBef>
              <a:buNone/>
            </a:pPr>
            <a:r>
              <a:rPr lang="fr" sz="1200" u="sng" dirty="0" smtClean="0">
                <a:solidFill>
                  <a:schemeClr val="hlink"/>
                </a:solidFill>
                <a:hlinkClick r:id="rId10"/>
              </a:rPr>
              <a:t>http://juliemirande.com/wp-content/doc/Le_Marketing_Ecologique.pdf</a:t>
            </a:r>
          </a:p>
          <a:p>
            <a:pPr lvl="0">
              <a:spcBef>
                <a:spcPts val="0"/>
              </a:spcBef>
              <a:buNone/>
            </a:pPr>
            <a:r>
              <a:rPr lang="fr" sz="1200" u="sng" dirty="0" smtClean="0">
                <a:solidFill>
                  <a:schemeClr val="hlink"/>
                </a:solidFill>
                <a:hlinkClick r:id="rId11"/>
              </a:rPr>
              <a:t>http://www.coca-cola-france.fr/nos-engagements/environnement/energie-effet-de-serre/reduction-empreinte-carbonne.html</a:t>
            </a:r>
          </a:p>
          <a:p>
            <a:pPr lvl="0">
              <a:spcBef>
                <a:spcPts val="0"/>
              </a:spcBef>
              <a:buNone/>
            </a:pPr>
            <a:r>
              <a:rPr lang="fr" sz="1200" dirty="0" smtClean="0">
                <a:hlinkClick r:id="rId12"/>
              </a:rPr>
              <a:t>http://parfums-tendances-inspirations.com/2010/05/17/un-arbre-plante-un-parfum-vendu/</a:t>
            </a:r>
            <a:r>
              <a:rPr lang="fr" sz="1200" dirty="0" smtClean="0"/>
              <a:t> </a:t>
            </a:r>
          </a:p>
          <a:p>
            <a:pPr lvl="0">
              <a:spcBef>
                <a:spcPts val="0"/>
              </a:spcBef>
              <a:buNone/>
            </a:pPr>
            <a:r>
              <a:rPr lang="fr" sz="1200" dirty="0" smtClean="0">
                <a:hlinkClick r:id="rId13"/>
              </a:rPr>
              <a:t>http://www.malongo.com/innovation/lesmachines-ekohalternativeexpressoparmalongo.php?page=230</a:t>
            </a:r>
            <a:r>
              <a:rPr lang="fr" sz="1200" dirty="0" smtClean="0"/>
              <a:t> </a:t>
            </a:r>
          </a:p>
          <a:p>
            <a:pPr lvl="0">
              <a:spcBef>
                <a:spcPts val="0"/>
              </a:spcBef>
              <a:buNone/>
            </a:pPr>
            <a:endParaRPr lang="fr" sz="1200" dirty="0" smtClean="0"/>
          </a:p>
          <a:p>
            <a:pPr lvl="0">
              <a:spcBef>
                <a:spcPts val="0"/>
              </a:spcBef>
              <a:buNone/>
            </a:pPr>
            <a:r>
              <a:rPr lang="fr" sz="1200" dirty="0" smtClean="0"/>
              <a:t>Végétalisation : </a:t>
            </a:r>
          </a:p>
          <a:p>
            <a:pPr lvl="0">
              <a:spcBef>
                <a:spcPts val="0"/>
              </a:spcBef>
              <a:buNone/>
            </a:pPr>
            <a:r>
              <a:rPr lang="fr" sz="1200" u="sng" dirty="0" smtClean="0">
                <a:solidFill>
                  <a:schemeClr val="hlink"/>
                </a:solidFill>
                <a:hlinkClick r:id="rId14"/>
              </a:rPr>
              <a:t>http://www.mylittlerecettes.com/green-tendance-tables-vegetalisees/</a:t>
            </a:r>
          </a:p>
          <a:p>
            <a:pPr lvl="0">
              <a:spcBef>
                <a:spcPts val="0"/>
              </a:spcBef>
              <a:buNone/>
            </a:pPr>
            <a:r>
              <a:rPr lang="fr" sz="1200" u="sng" dirty="0" smtClean="0">
                <a:solidFill>
                  <a:schemeClr val="hlink"/>
                </a:solidFill>
                <a:hlinkClick r:id="rId15"/>
              </a:rPr>
              <a:t>http://fr.wikipedia.org/wiki/Mur_v%C3%A9g%C3%A9talis%C3%A9</a:t>
            </a:r>
          </a:p>
          <a:p>
            <a:pPr lvl="0">
              <a:spcBef>
                <a:spcPts val="0"/>
              </a:spcBef>
              <a:buNone/>
            </a:pPr>
            <a:r>
              <a:rPr lang="fr" sz="1200" u="sng" dirty="0" smtClean="0">
                <a:solidFill>
                  <a:schemeClr val="hlink"/>
                </a:solidFill>
                <a:hlinkClick r:id="rId16"/>
              </a:rPr>
              <a:t>http://www.etudier.com/dissertations/Patrick-Blanc-Mur-Vegetal/43874.html</a:t>
            </a:r>
          </a:p>
          <a:p>
            <a:pPr lvl="0">
              <a:spcBef>
                <a:spcPts val="0"/>
              </a:spcBef>
              <a:buNone/>
            </a:pPr>
            <a:r>
              <a:rPr lang="fr-FR" sz="1200" u="sng" dirty="0">
                <a:solidFill>
                  <a:schemeClr val="hlink"/>
                </a:solidFill>
                <a:hlinkClick r:id="rId16"/>
              </a:rPr>
              <a:t>http://www.quaibranly.fr/uploads/tx_gayafeespacepresse/MQB-CP-le-mur-vegetal-FR.pdf</a:t>
            </a:r>
            <a:endParaRPr lang="fr" sz="1200" u="sng" dirty="0" smtClean="0">
              <a:solidFill>
                <a:schemeClr val="hlink"/>
              </a:solidFill>
              <a:hlinkClick r:id="rId16"/>
            </a:endParaRPr>
          </a:p>
          <a:p>
            <a:pPr>
              <a:buNone/>
            </a:pPr>
            <a:endParaRPr lang="fr-FR" sz="1200" dirty="0" smtClean="0"/>
          </a:p>
          <a:p>
            <a:endParaRPr lang="fr-FR" sz="2200"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179512" y="0"/>
          <a:ext cx="943304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Connecteur droit avec flèche 18"/>
          <p:cNvCxnSpPr/>
          <p:nvPr/>
        </p:nvCxnSpPr>
        <p:spPr>
          <a:xfrm>
            <a:off x="4211960" y="764704"/>
            <a:ext cx="720080"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995936" y="476672"/>
            <a:ext cx="936104"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139952" y="1052736"/>
            <a:ext cx="792088"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932040" y="260648"/>
            <a:ext cx="2672526" cy="923330"/>
          </a:xfrm>
          <a:prstGeom prst="rect">
            <a:avLst/>
          </a:prstGeom>
          <a:noFill/>
        </p:spPr>
        <p:txBody>
          <a:bodyPr wrap="none" rtlCol="0">
            <a:spAutoFit/>
          </a:bodyPr>
          <a:lstStyle/>
          <a:p>
            <a:r>
              <a:rPr lang="fr-FR" dirty="0" smtClean="0">
                <a:solidFill>
                  <a:schemeClr val="accent6">
                    <a:lumMod val="75000"/>
                  </a:schemeClr>
                </a:solidFill>
              </a:rPr>
              <a:t>Manger sainement</a:t>
            </a:r>
          </a:p>
          <a:p>
            <a:r>
              <a:rPr lang="fr-FR" dirty="0" smtClean="0">
                <a:solidFill>
                  <a:schemeClr val="accent6">
                    <a:lumMod val="75000"/>
                  </a:schemeClr>
                </a:solidFill>
              </a:rPr>
              <a:t>Ne pas tuer pour se nourrir</a:t>
            </a:r>
          </a:p>
          <a:p>
            <a:r>
              <a:rPr lang="fr-FR" dirty="0" smtClean="0">
                <a:solidFill>
                  <a:schemeClr val="accent6">
                    <a:lumMod val="75000"/>
                  </a:schemeClr>
                </a:solidFill>
              </a:rPr>
              <a:t>Respect idéologique</a:t>
            </a:r>
            <a:endParaRPr lang="fr-FR" dirty="0">
              <a:solidFill>
                <a:schemeClr val="accent6">
                  <a:lumMod val="75000"/>
                </a:schemeClr>
              </a:solidFill>
            </a:endParaRPr>
          </a:p>
        </p:txBody>
      </p:sp>
      <p:sp>
        <p:nvSpPr>
          <p:cNvPr id="29" name="ZoneTexte 28"/>
          <p:cNvSpPr txBox="1"/>
          <p:nvPr/>
        </p:nvSpPr>
        <p:spPr>
          <a:xfrm>
            <a:off x="6660232" y="3068960"/>
            <a:ext cx="962123" cy="646331"/>
          </a:xfrm>
          <a:prstGeom prst="rect">
            <a:avLst/>
          </a:prstGeom>
          <a:noFill/>
        </p:spPr>
        <p:txBody>
          <a:bodyPr wrap="none" rtlCol="0">
            <a:spAutoFit/>
          </a:bodyPr>
          <a:lstStyle/>
          <a:p>
            <a:r>
              <a:rPr lang="fr-FR" dirty="0" smtClean="0">
                <a:solidFill>
                  <a:schemeClr val="accent6"/>
                </a:solidFill>
              </a:rPr>
              <a:t>Naturel</a:t>
            </a:r>
          </a:p>
          <a:p>
            <a:r>
              <a:rPr lang="fr-FR" dirty="0" smtClean="0">
                <a:solidFill>
                  <a:schemeClr val="accent6"/>
                </a:solidFill>
              </a:rPr>
              <a:t>Bienfaits</a:t>
            </a:r>
            <a:endParaRPr lang="fr-FR" dirty="0">
              <a:solidFill>
                <a:schemeClr val="accent6"/>
              </a:solidFill>
            </a:endParaRPr>
          </a:p>
        </p:txBody>
      </p:sp>
      <p:cxnSp>
        <p:nvCxnSpPr>
          <p:cNvPr id="31" name="Connecteur droit avec flèche 30"/>
          <p:cNvCxnSpPr/>
          <p:nvPr/>
        </p:nvCxnSpPr>
        <p:spPr>
          <a:xfrm>
            <a:off x="5940152" y="3284984"/>
            <a:ext cx="648072" cy="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6012160" y="3573016"/>
            <a:ext cx="576064" cy="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427984" y="1844824"/>
            <a:ext cx="936104"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436096" y="1628800"/>
            <a:ext cx="2038891" cy="923330"/>
          </a:xfrm>
          <a:prstGeom prst="rect">
            <a:avLst/>
          </a:prstGeom>
          <a:noFill/>
        </p:spPr>
        <p:txBody>
          <a:bodyPr wrap="none" rtlCol="0">
            <a:spAutoFit/>
          </a:bodyPr>
          <a:lstStyle/>
          <a:p>
            <a:r>
              <a:rPr lang="fr-FR" dirty="0" smtClean="0">
                <a:solidFill>
                  <a:schemeClr val="accent5">
                    <a:lumMod val="75000"/>
                  </a:schemeClr>
                </a:solidFill>
              </a:rPr>
              <a:t>Cause animale</a:t>
            </a:r>
          </a:p>
          <a:p>
            <a:r>
              <a:rPr lang="fr-FR" dirty="0" smtClean="0">
                <a:solidFill>
                  <a:schemeClr val="accent5">
                    <a:lumMod val="75000"/>
                  </a:schemeClr>
                </a:solidFill>
              </a:rPr>
              <a:t>Produits plus sains</a:t>
            </a:r>
          </a:p>
          <a:p>
            <a:r>
              <a:rPr lang="fr-FR" dirty="0" smtClean="0">
                <a:solidFill>
                  <a:schemeClr val="accent5">
                    <a:lumMod val="75000"/>
                  </a:schemeClr>
                </a:solidFill>
              </a:rPr>
              <a:t>Respect idéologique</a:t>
            </a:r>
            <a:endParaRPr lang="fr-FR" dirty="0">
              <a:solidFill>
                <a:schemeClr val="accent5">
                  <a:lumMod val="75000"/>
                </a:schemeClr>
              </a:solidFill>
            </a:endParaRPr>
          </a:p>
        </p:txBody>
      </p:sp>
      <p:cxnSp>
        <p:nvCxnSpPr>
          <p:cNvPr id="25" name="Connecteur droit avec flèche 24"/>
          <p:cNvCxnSpPr/>
          <p:nvPr/>
        </p:nvCxnSpPr>
        <p:spPr>
          <a:xfrm>
            <a:off x="4644008" y="2420888"/>
            <a:ext cx="720080"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644008" y="2132856"/>
            <a:ext cx="720080"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364088" y="5733256"/>
            <a:ext cx="3436903" cy="646331"/>
          </a:xfrm>
          <a:prstGeom prst="rect">
            <a:avLst/>
          </a:prstGeom>
          <a:noFill/>
        </p:spPr>
        <p:txBody>
          <a:bodyPr wrap="none" rtlCol="0">
            <a:spAutoFit/>
          </a:bodyPr>
          <a:lstStyle/>
          <a:p>
            <a:r>
              <a:rPr lang="fr-FR" dirty="0" smtClean="0">
                <a:solidFill>
                  <a:schemeClr val="accent3">
                    <a:lumMod val="75000"/>
                  </a:schemeClr>
                </a:solidFill>
              </a:rPr>
              <a:t>Protection de l’environnement</a:t>
            </a:r>
          </a:p>
          <a:p>
            <a:r>
              <a:rPr lang="fr-FR" dirty="0" smtClean="0">
                <a:solidFill>
                  <a:schemeClr val="accent3">
                    <a:lumMod val="75000"/>
                  </a:schemeClr>
                </a:solidFill>
              </a:rPr>
              <a:t>Aménagement intérieur et extérieur</a:t>
            </a:r>
            <a:endParaRPr lang="fr-FR" dirty="0">
              <a:solidFill>
                <a:schemeClr val="accent3">
                  <a:lumMod val="75000"/>
                </a:schemeClr>
              </a:solidFill>
            </a:endParaRPr>
          </a:p>
        </p:txBody>
      </p:sp>
      <p:cxnSp>
        <p:nvCxnSpPr>
          <p:cNvPr id="40" name="Connecteur droit avec flèche 39"/>
          <p:cNvCxnSpPr/>
          <p:nvPr/>
        </p:nvCxnSpPr>
        <p:spPr>
          <a:xfrm>
            <a:off x="4716016" y="5949280"/>
            <a:ext cx="576064"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4716016" y="6237312"/>
            <a:ext cx="576064"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5580112" y="4365104"/>
            <a:ext cx="3315331" cy="923330"/>
          </a:xfrm>
          <a:prstGeom prst="rect">
            <a:avLst/>
          </a:prstGeom>
          <a:noFill/>
        </p:spPr>
        <p:txBody>
          <a:bodyPr wrap="none" rtlCol="0">
            <a:spAutoFit/>
          </a:bodyPr>
          <a:lstStyle/>
          <a:p>
            <a:r>
              <a:rPr lang="fr-FR" dirty="0" smtClean="0">
                <a:solidFill>
                  <a:schemeClr val="accent2">
                    <a:lumMod val="75000"/>
                  </a:schemeClr>
                </a:solidFill>
              </a:rPr>
              <a:t>Promotion des ventes</a:t>
            </a:r>
          </a:p>
          <a:p>
            <a:r>
              <a:rPr lang="fr-FR" dirty="0" smtClean="0">
                <a:solidFill>
                  <a:schemeClr val="accent2">
                    <a:lumMod val="75000"/>
                  </a:schemeClr>
                </a:solidFill>
              </a:rPr>
              <a:t>Produits écologiques et durables</a:t>
            </a:r>
          </a:p>
          <a:p>
            <a:r>
              <a:rPr lang="fr-FR" dirty="0" smtClean="0">
                <a:solidFill>
                  <a:schemeClr val="accent2">
                    <a:lumMod val="75000"/>
                  </a:schemeClr>
                </a:solidFill>
              </a:rPr>
              <a:t>Réduction de l’impact énergétique</a:t>
            </a:r>
            <a:endParaRPr lang="fr-FR" dirty="0">
              <a:solidFill>
                <a:schemeClr val="accent2">
                  <a:lumMod val="75000"/>
                </a:schemeClr>
              </a:solidFill>
            </a:endParaRPr>
          </a:p>
        </p:txBody>
      </p:sp>
      <p:cxnSp>
        <p:nvCxnSpPr>
          <p:cNvPr id="45" name="Connecteur droit avec flèche 44"/>
          <p:cNvCxnSpPr/>
          <p:nvPr/>
        </p:nvCxnSpPr>
        <p:spPr>
          <a:xfrm>
            <a:off x="5076056" y="4581128"/>
            <a:ext cx="432048" cy="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5148064" y="4797152"/>
            <a:ext cx="360040" cy="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5004048" y="5085184"/>
            <a:ext cx="504056" cy="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Végétarisme</a:t>
            </a:r>
            <a:endParaRPr lang="fr-FR" dirty="0"/>
          </a:p>
        </p:txBody>
      </p:sp>
      <p:sp>
        <p:nvSpPr>
          <p:cNvPr id="9" name="Espace réservé du contenu 8"/>
          <p:cNvSpPr>
            <a:spLocks noGrp="1"/>
          </p:cNvSpPr>
          <p:nvPr>
            <p:ph sz="quarter" idx="1"/>
          </p:nvPr>
        </p:nvSpPr>
        <p:spPr/>
        <p:txBody>
          <a:bodyPr>
            <a:normAutofit fontScale="62500" lnSpcReduction="20000"/>
          </a:bodyPr>
          <a:lstStyle/>
          <a:p>
            <a:r>
              <a:rPr lang="fr-FR" sz="3200" dirty="0" smtClean="0"/>
              <a:t>Le végétarisme, c’est exclure la consommation de chair animale de son alimentation.</a:t>
            </a:r>
          </a:p>
          <a:p>
            <a:endParaRPr lang="fr-FR" sz="3200" dirty="0" smtClean="0"/>
          </a:p>
          <a:p>
            <a:r>
              <a:rPr lang="fr-FR" sz="3200" dirty="0" smtClean="0"/>
              <a:t>Phénomène de mode ou réelle implication, le végétarisme peut être motivé par plusieurs raisons, telles que :</a:t>
            </a:r>
          </a:p>
          <a:p>
            <a:pPr lvl="2">
              <a:buFont typeface="Wingdings" pitchFamily="2" charset="2"/>
              <a:buChar char="v"/>
            </a:pPr>
            <a:r>
              <a:rPr lang="fr-FR" sz="3200" dirty="0" smtClean="0"/>
              <a:t>Manger de manière plus saine</a:t>
            </a:r>
          </a:p>
          <a:p>
            <a:pPr lvl="2">
              <a:buFont typeface="Wingdings" pitchFamily="2" charset="2"/>
              <a:buChar char="v"/>
            </a:pPr>
            <a:r>
              <a:rPr lang="fr-FR" sz="3200" dirty="0" smtClean="0"/>
              <a:t>Ne pas tuer pour se nourrir</a:t>
            </a:r>
          </a:p>
          <a:p>
            <a:pPr lvl="2">
              <a:buFont typeface="Wingdings" pitchFamily="2" charset="2"/>
              <a:buChar char="v"/>
            </a:pPr>
            <a:r>
              <a:rPr lang="fr-FR" sz="3200" dirty="0" smtClean="0"/>
              <a:t>Respect idéologique, comme la religion ou la culture, mais aussi l’écologie et le développement durable</a:t>
            </a:r>
          </a:p>
          <a:p>
            <a:pPr lvl="0"/>
            <a:endParaRPr lang="fr-FR" sz="3200" dirty="0" smtClean="0"/>
          </a:p>
          <a:p>
            <a:pPr lvl="0"/>
            <a:r>
              <a:rPr lang="fr-FR" sz="3200" dirty="0" smtClean="0"/>
              <a:t>De plus en plus de monde se convertit à ce modèle d’alimentation, et c’est ainsi que ces dernières années, les magasins dédiés aux végétariens ont fleurit un peu partout, et que les gammes de produits ne contenant pas de chair animale n’ont cessé de se faire une place de plus en plus importante dans nos rayons de supermarché.</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0" y="18864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0" y="188640"/>
            <a:ext cx="9144000" cy="1219200"/>
          </a:xfrm>
        </p:spPr>
        <p:txBody>
          <a:bodyPr>
            <a:normAutofit/>
          </a:bodyPr>
          <a:lstStyle/>
          <a:p>
            <a:pPr algn="ctr"/>
            <a:r>
              <a:rPr lang="fr-FR" sz="2000" u="sng" dirty="0" smtClean="0"/>
              <a:t>Les consommateurs attendent donc un produit sain, pour lequel aucun animal n’a été tué</a:t>
            </a:r>
            <a:br>
              <a:rPr lang="fr-FR" sz="2000" u="sng" dirty="0" smtClean="0"/>
            </a:br>
            <a:r>
              <a:rPr lang="fr-FR" sz="2000" u="sng" dirty="0" smtClean="0">
                <a:solidFill>
                  <a:schemeClr val="accent6">
                    <a:lumMod val="75000"/>
                  </a:schemeClr>
                </a:solidFill>
              </a:rPr>
              <a:t>et </a:t>
            </a:r>
            <a:r>
              <a:rPr lang="fr-FR" sz="2000" u="sng" dirty="0" smtClean="0"/>
              <a:t>dont l’impact écologique est moindre par </a:t>
            </a:r>
            <a:r>
              <a:rPr lang="fr-FR" sz="2000" u="sng" dirty="0" smtClean="0"/>
              <a:t>rapport à </a:t>
            </a:r>
            <a:r>
              <a:rPr lang="fr-FR" sz="2000" u="sng" dirty="0" smtClean="0"/>
              <a:t>celui qu’occasionne la production de viande. </a:t>
            </a:r>
            <a:r>
              <a:rPr lang="fr-FR" sz="1300" dirty="0" smtClean="0"/>
              <a:t/>
            </a:r>
            <a:br>
              <a:rPr lang="fr-FR" sz="1300" dirty="0" smtClean="0"/>
            </a:br>
            <a:endParaRPr lang="fr-FR" sz="1300" dirty="0"/>
          </a:p>
        </p:txBody>
      </p:sp>
      <p:sp>
        <p:nvSpPr>
          <p:cNvPr id="8" name="Espace réservé du contenu 7"/>
          <p:cNvSpPr>
            <a:spLocks noGrp="1"/>
          </p:cNvSpPr>
          <p:nvPr>
            <p:ph sz="quarter" idx="1"/>
          </p:nvPr>
        </p:nvSpPr>
        <p:spPr>
          <a:xfrm>
            <a:off x="0" y="1772815"/>
            <a:ext cx="4860032" cy="4824537"/>
          </a:xfrm>
          <a:ln>
            <a:noFill/>
          </a:ln>
        </p:spPr>
        <p:txBody>
          <a:bodyPr/>
          <a:lstStyle/>
          <a:p>
            <a:pPr algn="ctr">
              <a:buNone/>
            </a:pPr>
            <a:endParaRPr lang="fr-FR" sz="1800" dirty="0" smtClean="0"/>
          </a:p>
          <a:p>
            <a:pPr algn="ctr">
              <a:buNone/>
            </a:pPr>
            <a:endParaRPr lang="fr-FR" sz="1800" dirty="0" smtClean="0"/>
          </a:p>
          <a:p>
            <a:pPr algn="ctr">
              <a:buNone/>
            </a:pPr>
            <a:endParaRPr lang="fr-FR" sz="1800" dirty="0" smtClean="0"/>
          </a:p>
          <a:p>
            <a:pPr algn="ctr">
              <a:buNone/>
            </a:pPr>
            <a:endParaRPr lang="fr-FR" sz="1800" dirty="0" smtClean="0"/>
          </a:p>
          <a:p>
            <a:pPr algn="ctr">
              <a:buNone/>
            </a:pPr>
            <a:endParaRPr lang="fr-FR" sz="1800" dirty="0" smtClean="0"/>
          </a:p>
          <a:p>
            <a:pPr algn="ctr">
              <a:buNone/>
            </a:pPr>
            <a:endParaRPr lang="fr-FR" sz="1800" dirty="0" smtClean="0"/>
          </a:p>
          <a:p>
            <a:pPr algn="ctr">
              <a:buNone/>
            </a:pPr>
            <a:endParaRPr lang="fr-FR" sz="1800" dirty="0" smtClean="0"/>
          </a:p>
          <a:p>
            <a:pPr algn="ctr">
              <a:buNone/>
            </a:pPr>
            <a:endParaRPr lang="fr-FR" sz="1800" dirty="0" smtClean="0"/>
          </a:p>
          <a:p>
            <a:pPr algn="ctr">
              <a:buNone/>
            </a:pPr>
            <a:endParaRPr lang="fr-FR" sz="1800" dirty="0" smtClean="0"/>
          </a:p>
          <a:p>
            <a:pPr algn="ctr">
              <a:buNone/>
            </a:pPr>
            <a:endParaRPr lang="fr-FR" sz="1800" dirty="0" smtClean="0"/>
          </a:p>
          <a:p>
            <a:pPr algn="ctr">
              <a:buNone/>
            </a:pPr>
            <a:r>
              <a:rPr lang="fr-FR" sz="2000" dirty="0" smtClean="0">
                <a:solidFill>
                  <a:srgbClr val="E3600F"/>
                </a:solidFill>
              </a:rPr>
              <a:t>Fusion entre le bio et les produits végétarien,</a:t>
            </a:r>
          </a:p>
          <a:p>
            <a:pPr algn="ctr">
              <a:buNone/>
            </a:pPr>
            <a:r>
              <a:rPr lang="fr-FR" sz="2000" dirty="0" smtClean="0">
                <a:solidFill>
                  <a:srgbClr val="E3600F"/>
                </a:solidFill>
              </a:rPr>
              <a:t>Comme avec le steak végétal.</a:t>
            </a:r>
          </a:p>
          <a:p>
            <a:pPr algn="ctr">
              <a:buNone/>
            </a:pPr>
            <a:endParaRPr lang="fr-FR" sz="1800" dirty="0" smtClean="0"/>
          </a:p>
          <a:p>
            <a:endParaRPr lang="fr-FR" dirty="0"/>
          </a:p>
        </p:txBody>
      </p:sp>
      <p:sp>
        <p:nvSpPr>
          <p:cNvPr id="9" name="Espace réservé du contenu 8"/>
          <p:cNvSpPr>
            <a:spLocks noGrp="1"/>
          </p:cNvSpPr>
          <p:nvPr>
            <p:ph sz="quarter" idx="2"/>
          </p:nvPr>
        </p:nvSpPr>
        <p:spPr>
          <a:xfrm>
            <a:off x="4716017" y="1844824"/>
            <a:ext cx="4427983" cy="4572000"/>
          </a:xfrm>
        </p:spPr>
        <p:txBody>
          <a:bodyPr/>
          <a:lstStyle/>
          <a:p>
            <a:pPr algn="ctr">
              <a:buNone/>
            </a:pPr>
            <a:endParaRPr lang="fr-FR" sz="1800" dirty="0" smtClean="0">
              <a:solidFill>
                <a:schemeClr val="accent6">
                  <a:lumMod val="75000"/>
                </a:schemeClr>
              </a:solidFill>
            </a:endParaRPr>
          </a:p>
          <a:p>
            <a:pPr algn="ctr">
              <a:buNone/>
            </a:pPr>
            <a:r>
              <a:rPr lang="fr-FR" sz="2000" dirty="0" smtClean="0">
                <a:solidFill>
                  <a:schemeClr val="accent6">
                    <a:lumMod val="75000"/>
                  </a:schemeClr>
                </a:solidFill>
              </a:rPr>
              <a:t>Produits de substitution </a:t>
            </a:r>
          </a:p>
          <a:p>
            <a:pPr algn="ctr">
              <a:buNone/>
            </a:pPr>
            <a:r>
              <a:rPr lang="fr-FR" sz="2000" dirty="0" smtClean="0">
                <a:solidFill>
                  <a:schemeClr val="accent6">
                    <a:lumMod val="75000"/>
                  </a:schemeClr>
                </a:solidFill>
              </a:rPr>
              <a:t>vendus dans les « boucheries végétariennes »</a:t>
            </a:r>
          </a:p>
          <a:p>
            <a:pPr>
              <a:buNone/>
            </a:pPr>
            <a:endParaRPr lang="fr-FR" dirty="0"/>
          </a:p>
        </p:txBody>
      </p:sp>
      <p:pic>
        <p:nvPicPr>
          <p:cNvPr id="11" name="Image 10" descr="sojasun-2-steaks-de-soja-provencale-200-g-2110108.jpg"/>
          <p:cNvPicPr>
            <a:picLocks noChangeAspect="1"/>
          </p:cNvPicPr>
          <p:nvPr/>
        </p:nvPicPr>
        <p:blipFill>
          <a:blip r:embed="rId2" cstate="print"/>
          <a:stretch>
            <a:fillRect/>
          </a:stretch>
        </p:blipFill>
        <p:spPr>
          <a:xfrm>
            <a:off x="899592" y="2204864"/>
            <a:ext cx="2857500" cy="2857500"/>
          </a:xfrm>
          <a:prstGeom prst="rect">
            <a:avLst/>
          </a:prstGeom>
        </p:spPr>
      </p:pic>
      <p:pic>
        <p:nvPicPr>
          <p:cNvPr id="12" name="Image 11" descr="5822421-8680794.jpg"/>
          <p:cNvPicPr>
            <a:picLocks noChangeAspect="1"/>
          </p:cNvPicPr>
          <p:nvPr/>
        </p:nvPicPr>
        <p:blipFill>
          <a:blip r:embed="rId3" cstate="print"/>
          <a:stretch>
            <a:fillRect/>
          </a:stretch>
        </p:blipFill>
        <p:spPr>
          <a:xfrm>
            <a:off x="5004048" y="3717032"/>
            <a:ext cx="3606015" cy="239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Végétalisme</a:t>
            </a:r>
            <a:endParaRPr lang="fr-FR" dirty="0"/>
          </a:p>
        </p:txBody>
      </p:sp>
      <p:sp>
        <p:nvSpPr>
          <p:cNvPr id="6" name="Espace réservé du contenu 5"/>
          <p:cNvSpPr>
            <a:spLocks noGrp="1"/>
          </p:cNvSpPr>
          <p:nvPr>
            <p:ph sz="quarter" idx="1"/>
          </p:nvPr>
        </p:nvSpPr>
        <p:spPr>
          <a:xfrm>
            <a:off x="467544" y="1600200"/>
            <a:ext cx="8298504" cy="4853136"/>
          </a:xfrm>
        </p:spPr>
        <p:txBody>
          <a:bodyPr>
            <a:normAutofit fontScale="92500" lnSpcReduction="10000"/>
          </a:bodyPr>
          <a:lstStyle/>
          <a:p>
            <a:pPr lvl="0">
              <a:spcBef>
                <a:spcPts val="0"/>
              </a:spcBef>
              <a:buFont typeface="Wingdings" pitchFamily="2" charset="2"/>
              <a:buChar char="q"/>
            </a:pPr>
            <a:r>
              <a:rPr lang="fr" sz="2000" dirty="0" smtClean="0"/>
              <a:t>Au sens strict du terme, le végétalisme est un régime alimentaire drastique qui s’apparente au végétarisme, mais il exclut également la consommation des autres produits d’origine animale tels que les oeufs, les produits laitiers et le miel. </a:t>
            </a:r>
          </a:p>
          <a:p>
            <a:pPr lvl="0">
              <a:spcBef>
                <a:spcPts val="0"/>
              </a:spcBef>
              <a:buFont typeface="Wingdings" pitchFamily="2" charset="2"/>
              <a:buChar char="q"/>
            </a:pPr>
            <a:endParaRPr lang="fr" sz="2000" dirty="0" smtClean="0"/>
          </a:p>
          <a:p>
            <a:pPr lvl="0">
              <a:spcBef>
                <a:spcPts val="0"/>
              </a:spcBef>
              <a:buFont typeface="Wingdings" pitchFamily="2" charset="2"/>
              <a:buChar char="q"/>
            </a:pPr>
            <a:r>
              <a:rPr lang="fr" sz="2000" dirty="0" smtClean="0"/>
              <a:t>Mais de manière générale, le végétalisme ne se restreint pas qu’à la nourriture mais touche d’autres produits de la vie quotidienne, tels que les vêtements, le maquillage, les produits d’hygiène, etc.</a:t>
            </a:r>
          </a:p>
          <a:p>
            <a:pPr lvl="0">
              <a:spcBef>
                <a:spcPts val="0"/>
              </a:spcBef>
              <a:buFont typeface="Wingdings" pitchFamily="2" charset="2"/>
              <a:buChar char="q"/>
            </a:pPr>
            <a:endParaRPr lang="fr" sz="2000" dirty="0" smtClean="0"/>
          </a:p>
          <a:p>
            <a:pPr lvl="0">
              <a:spcBef>
                <a:spcPts val="0"/>
              </a:spcBef>
              <a:buFont typeface="Wingdings" pitchFamily="2" charset="2"/>
              <a:buChar char="q"/>
            </a:pPr>
            <a:r>
              <a:rPr lang="fr" sz="2000" dirty="0" smtClean="0"/>
              <a:t>P</a:t>
            </a:r>
            <a:r>
              <a:rPr lang="fr-FR" sz="2000" dirty="0" smtClean="0"/>
              <a:t>l</a:t>
            </a:r>
            <a:r>
              <a:rPr lang="fr" sz="2000" dirty="0" smtClean="0"/>
              <a:t>usieurs raisons peuvent pousser les personnes à devenir végétaliennes :</a:t>
            </a:r>
          </a:p>
          <a:p>
            <a:pPr lvl="2">
              <a:spcBef>
                <a:spcPts val="0"/>
              </a:spcBef>
              <a:buFont typeface="Wingdings" pitchFamily="2" charset="2"/>
              <a:buChar char="v"/>
            </a:pPr>
            <a:r>
              <a:rPr lang="fr" sz="2000" dirty="0" smtClean="0"/>
              <a:t>La cause animale</a:t>
            </a:r>
          </a:p>
          <a:p>
            <a:pPr lvl="2">
              <a:spcBef>
                <a:spcPts val="0"/>
              </a:spcBef>
              <a:buFont typeface="Wingdings" pitchFamily="2" charset="2"/>
              <a:buChar char="v"/>
            </a:pPr>
            <a:r>
              <a:rPr lang="fr" sz="2000" dirty="0" smtClean="0"/>
              <a:t>Produits plus sains</a:t>
            </a:r>
          </a:p>
          <a:p>
            <a:pPr lvl="2">
              <a:spcBef>
                <a:spcPts val="0"/>
              </a:spcBef>
              <a:buFont typeface="Wingdings" pitchFamily="2" charset="2"/>
              <a:buChar char="v"/>
            </a:pPr>
            <a:r>
              <a:rPr lang="fr-FR" sz="2000" dirty="0" smtClean="0"/>
              <a:t>Respect idéologique, comme la religion ou la culture, mais aussi l’écologie et le développement durable</a:t>
            </a:r>
          </a:p>
          <a:p>
            <a:pPr lvl="2">
              <a:spcBef>
                <a:spcPts val="0"/>
              </a:spcBef>
              <a:buFont typeface="Wingdings" pitchFamily="2" charset="2"/>
              <a:buChar char="v"/>
            </a:pPr>
            <a:endParaRPr lang="fr" sz="2000" dirty="0" smtClean="0"/>
          </a:p>
          <a:p>
            <a:pPr>
              <a:spcBef>
                <a:spcPts val="0"/>
              </a:spcBef>
              <a:buFont typeface="Wingdings" pitchFamily="2" charset="2"/>
              <a:buChar char="q"/>
            </a:pPr>
            <a:r>
              <a:rPr lang="fr" sz="2000" dirty="0" smtClean="0"/>
              <a:t>De plus en plus de personnes tendent à se tourner vers ce genre de produits qui respectent la cause animale, et ainsi, de plus en plus de magasins et de produits fabriqués sans qu’un animal n’est été exploité voient le jour.</a:t>
            </a:r>
          </a:p>
          <a:p>
            <a:pPr lvl="0">
              <a:spcBef>
                <a:spcPts val="0"/>
              </a:spcBef>
              <a:buFont typeface="Wingdings" pitchFamily="2" charset="2"/>
              <a:buChar char="q"/>
            </a:pPr>
            <a:endParaRPr lang="fr" sz="2000" dirty="0" smtClean="0"/>
          </a:p>
          <a:p>
            <a:endParaRPr lang="fr-F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0" y="18864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19200"/>
          </a:xfrm>
        </p:spPr>
        <p:txBody>
          <a:bodyPr>
            <a:normAutofit/>
          </a:bodyPr>
          <a:lstStyle/>
          <a:p>
            <a:pPr algn="ctr"/>
            <a:r>
              <a:rPr lang="fr-FR" sz="1900" u="sng" dirty="0" smtClean="0"/>
              <a:t>Les consommateurs attendent donc un produit sain, pour lequel il n’y a eu aucune introduction animalière dans la conception du </a:t>
            </a:r>
            <a:r>
              <a:rPr lang="fr-FR" sz="1900" u="sng" dirty="0" smtClean="0"/>
              <a:t>produit et </a:t>
            </a:r>
            <a:r>
              <a:rPr lang="fr-FR" sz="1800" u="sng" dirty="0" smtClean="0"/>
              <a:t>dont </a:t>
            </a:r>
            <a:r>
              <a:rPr lang="fr-FR" sz="1800" u="sng" dirty="0" smtClean="0"/>
              <a:t>l’impact écologique est moindre par rapport à celui qu’occasionne </a:t>
            </a:r>
            <a:r>
              <a:rPr lang="fr-FR" sz="1800" u="sng" dirty="0" smtClean="0"/>
              <a:t>l’exploitation animalière.</a:t>
            </a:r>
            <a:endParaRPr lang="fr-FR" sz="1900" u="sng" dirty="0"/>
          </a:p>
        </p:txBody>
      </p:sp>
      <p:sp>
        <p:nvSpPr>
          <p:cNvPr id="3" name="Espace réservé du contenu 2"/>
          <p:cNvSpPr>
            <a:spLocks noGrp="1"/>
          </p:cNvSpPr>
          <p:nvPr>
            <p:ph sz="quarter" idx="1"/>
          </p:nvPr>
        </p:nvSpPr>
        <p:spPr>
          <a:xfrm>
            <a:off x="0" y="1589566"/>
            <a:ext cx="4572000" cy="5268433"/>
          </a:xfrm>
        </p:spPr>
        <p:txBody>
          <a:bodyPr>
            <a:norm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pPr algn="ctr">
              <a:buNone/>
            </a:pPr>
            <a:r>
              <a:rPr lang="fr-FR" sz="2400" dirty="0" smtClean="0">
                <a:solidFill>
                  <a:schemeClr val="accent6">
                    <a:lumMod val="75000"/>
                  </a:schemeClr>
                </a:solidFill>
              </a:rPr>
              <a:t>La marque ELF propose du</a:t>
            </a:r>
          </a:p>
          <a:p>
            <a:pPr algn="ctr">
              <a:buNone/>
            </a:pPr>
            <a:r>
              <a:rPr lang="fr-FR" sz="2400" dirty="0" smtClean="0">
                <a:solidFill>
                  <a:schemeClr val="accent6">
                    <a:lumMod val="75000"/>
                  </a:schemeClr>
                </a:solidFill>
              </a:rPr>
              <a:t>maquillage à tout petit prix, non</a:t>
            </a:r>
          </a:p>
          <a:p>
            <a:pPr algn="ctr">
              <a:buNone/>
            </a:pPr>
            <a:r>
              <a:rPr lang="fr-FR" sz="2400" dirty="0" smtClean="0">
                <a:solidFill>
                  <a:schemeClr val="accent6">
                    <a:lumMod val="75000"/>
                  </a:schemeClr>
                </a:solidFill>
              </a:rPr>
              <a:t>testés sur les animaux</a:t>
            </a:r>
            <a:endParaRPr lang="fr-FR" sz="2400" dirty="0">
              <a:solidFill>
                <a:schemeClr val="accent6">
                  <a:lumMod val="75000"/>
                </a:schemeClr>
              </a:solidFill>
            </a:endParaRPr>
          </a:p>
        </p:txBody>
      </p:sp>
      <p:pic>
        <p:nvPicPr>
          <p:cNvPr id="5" name="Espace réservé du contenu 4" descr="images.jpg"/>
          <p:cNvPicPr>
            <a:picLocks noGrp="1" noChangeAspect="1"/>
          </p:cNvPicPr>
          <p:nvPr>
            <p:ph sz="quarter" idx="2"/>
          </p:nvPr>
        </p:nvPicPr>
        <p:blipFill>
          <a:blip r:embed="rId2" cstate="print"/>
          <a:stretch>
            <a:fillRect/>
          </a:stretch>
        </p:blipFill>
        <p:spPr>
          <a:xfrm>
            <a:off x="323528" y="2492896"/>
            <a:ext cx="3963458" cy="2191714"/>
          </a:xfrm>
        </p:spPr>
      </p:pic>
      <p:pic>
        <p:nvPicPr>
          <p:cNvPr id="6" name="Image 5" descr="Shoes Natalie Portman The Celebrities6.JPG"/>
          <p:cNvPicPr>
            <a:picLocks noChangeAspect="1"/>
          </p:cNvPicPr>
          <p:nvPr/>
        </p:nvPicPr>
        <p:blipFill>
          <a:blip r:embed="rId3" cstate="print"/>
          <a:stretch>
            <a:fillRect/>
          </a:stretch>
        </p:blipFill>
        <p:spPr>
          <a:xfrm>
            <a:off x="4788024" y="3212976"/>
            <a:ext cx="3960440" cy="3268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ZoneTexte 6"/>
          <p:cNvSpPr txBox="1"/>
          <p:nvPr/>
        </p:nvSpPr>
        <p:spPr>
          <a:xfrm>
            <a:off x="4355976" y="1844824"/>
            <a:ext cx="4788024" cy="1200329"/>
          </a:xfrm>
          <a:prstGeom prst="rect">
            <a:avLst/>
          </a:prstGeom>
          <a:noFill/>
        </p:spPr>
        <p:txBody>
          <a:bodyPr wrap="square" rtlCol="0">
            <a:spAutoFit/>
          </a:bodyPr>
          <a:lstStyle/>
          <a:p>
            <a:pPr algn="ctr"/>
            <a:r>
              <a:rPr lang="fr-FR" sz="2400" dirty="0" smtClean="0">
                <a:solidFill>
                  <a:schemeClr val="accent6"/>
                </a:solidFill>
              </a:rPr>
              <a:t>Natalie </a:t>
            </a:r>
            <a:r>
              <a:rPr lang="fr-FR" sz="2400" dirty="0" err="1" smtClean="0">
                <a:solidFill>
                  <a:schemeClr val="accent6"/>
                </a:solidFill>
              </a:rPr>
              <a:t>Portman</a:t>
            </a:r>
            <a:r>
              <a:rPr lang="fr-FR" sz="2400" dirty="0" smtClean="0">
                <a:solidFill>
                  <a:schemeClr val="accent6"/>
                </a:solidFill>
              </a:rPr>
              <a:t> a lancé sa marque de produits fabriqués sans exploitation animale : </a:t>
            </a:r>
            <a:r>
              <a:rPr lang="fr-FR" sz="2400" dirty="0" err="1" smtClean="0">
                <a:solidFill>
                  <a:schemeClr val="accent6"/>
                </a:solidFill>
              </a:rPr>
              <a:t>Tecasan</a:t>
            </a:r>
            <a:endParaRPr lang="fr-FR" sz="2400" dirty="0">
              <a:solidFill>
                <a:schemeClr val="accent6"/>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282</TotalTime>
  <Words>1318</Words>
  <Application>Microsoft Office PowerPoint</Application>
  <PresentationFormat>Affichage à l'écran (4:3)</PresentationFormat>
  <Paragraphs>197</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Médian</vt:lpstr>
      <vt:lpstr>Politique de l’offre Dossier tendance marketing       </vt:lpstr>
      <vt:lpstr>Santé Végétarisme – Végétalisme – Aux plantes – Green – Végétalisation</vt:lpstr>
      <vt:lpstr>Diapositive 3</vt:lpstr>
      <vt:lpstr>Végétarisme</vt:lpstr>
      <vt:lpstr>Diapositive 5</vt:lpstr>
      <vt:lpstr>Les consommateurs attendent donc un produit sain, pour lequel aucun animal n’a été tué et dont l’impact écologique est moindre par rapport à celui qu’occasionne la production de viande.  </vt:lpstr>
      <vt:lpstr>Végétalisme</vt:lpstr>
      <vt:lpstr>Diapositive 8</vt:lpstr>
      <vt:lpstr>Les consommateurs attendent donc un produit sain, pour lequel il n’y a eu aucune introduction animalière dans la conception du produit et dont l’impact écologique est moindre par rapport à celui qu’occasionne l’exploitation animalière.</vt:lpstr>
      <vt:lpstr>Aux plantes</vt:lpstr>
      <vt:lpstr>Diapositive 11</vt:lpstr>
      <vt:lpstr>Les consommateurs attendent donc des produits dits « naturels » qui vont leur procurer des bienfaits divers et variés </vt:lpstr>
      <vt:lpstr>Green</vt:lpstr>
      <vt:lpstr>Diapositive 14</vt:lpstr>
      <vt:lpstr>Diapositive 15</vt:lpstr>
      <vt:lpstr>Diapositive 16</vt:lpstr>
      <vt:lpstr>Il est important pour les entreprises, si elles souhaitent dégager une image positive et respectueuse de l’environnement auprès des consommateurs, de trouver des solutions pour réduire leur empreinte carbone. </vt:lpstr>
      <vt:lpstr>Végétalisation</vt:lpstr>
      <vt:lpstr>Diapositive 19</vt:lpstr>
      <vt:lpstr>Les mur végétaux décrivent des jardins ou écosystèmes verticaux, plus ou moins artificiels conçus comme éléments esthétiques de décor.</vt:lpstr>
      <vt:lpstr>L’objectif principal des murs végétaux est d’associer végétal et bâtiment, pour améliorer le cadre de vie, l’isolation thermique et acoustique, et dé-polluer l’air ambiant.</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Politique de l’offre  L3 Marketing Vente  Promotion 2013-2014   Hadamitzki Cyrielle ~ Espinosa Cruz Berenice ~ Bardoula Shirley</dc:title>
  <dc:creator>Asus</dc:creator>
  <cp:lastModifiedBy>Asus</cp:lastModifiedBy>
  <cp:revision>49</cp:revision>
  <dcterms:created xsi:type="dcterms:W3CDTF">2014-05-27T18:27:22Z</dcterms:created>
  <dcterms:modified xsi:type="dcterms:W3CDTF">2014-06-01T17:04:37Z</dcterms:modified>
</cp:coreProperties>
</file>