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8" r:id="rId3"/>
    <p:sldId id="266" r:id="rId4"/>
    <p:sldId id="267" r:id="rId5"/>
    <p:sldId id="257" r:id="rId6"/>
    <p:sldId id="259" r:id="rId7"/>
    <p:sldId id="269" r:id="rId8"/>
    <p:sldId id="260" r:id="rId9"/>
    <p:sldId id="270" r:id="rId10"/>
    <p:sldId id="261" r:id="rId11"/>
    <p:sldId id="271" r:id="rId12"/>
    <p:sldId id="262" r:id="rId13"/>
    <p:sldId id="272" r:id="rId14"/>
    <p:sldId id="263" r:id="rId15"/>
    <p:sldId id="264" r:id="rId16"/>
    <p:sldId id="273" r:id="rId17"/>
    <p:sldId id="27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FF1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094C-AD6C-40B5-A223-B5967FAF93CC}" type="doc">
      <dgm:prSet loTypeId="urn:microsoft.com/office/officeart/2008/layout/HorizontalMultiLevelHierarchy" loCatId="hierarchy" qsTypeId="urn:microsoft.com/office/officeart/2005/8/quickstyle/3d2" qsCatId="3D" csTypeId="urn:microsoft.com/office/officeart/2005/8/colors/colorful4" csCatId="colorful" phldr="1"/>
      <dgm:spPr/>
      <dgm:t>
        <a:bodyPr/>
        <a:lstStyle/>
        <a:p>
          <a:endParaRPr lang="fr-FR"/>
        </a:p>
      </dgm:t>
    </dgm:pt>
    <dgm:pt modelId="{EAEF50B8-8FD9-41D6-86A3-F2E9045631CB}">
      <dgm:prSet phldrT="[Texte]"/>
      <dgm:spPr/>
      <dgm:t>
        <a:bodyPr/>
        <a:lstStyle/>
        <a:p>
          <a:r>
            <a:rPr lang="fr-FR" dirty="0" smtClean="0"/>
            <a:t>Santé/Éthique</a:t>
          </a:r>
          <a:endParaRPr lang="fr-FR" dirty="0"/>
        </a:p>
      </dgm:t>
    </dgm:pt>
    <dgm:pt modelId="{EB450719-E822-4DBF-B30A-AA067C12163B}" type="parTrans" cxnId="{FA0698A6-56A7-4A37-A19D-78A627377AA0}">
      <dgm:prSet/>
      <dgm:spPr/>
      <dgm:t>
        <a:bodyPr/>
        <a:lstStyle/>
        <a:p>
          <a:endParaRPr lang="fr-FR"/>
        </a:p>
      </dgm:t>
    </dgm:pt>
    <dgm:pt modelId="{551209C9-2E35-465D-B79D-A374A485A4ED}" type="sibTrans" cxnId="{FA0698A6-56A7-4A37-A19D-78A627377AA0}">
      <dgm:prSet/>
      <dgm:spPr/>
      <dgm:t>
        <a:bodyPr/>
        <a:lstStyle/>
        <a:p>
          <a:endParaRPr lang="fr-FR"/>
        </a:p>
      </dgm:t>
    </dgm:pt>
    <dgm:pt modelId="{E366A85F-BC98-451F-AE3F-4599152A9DE6}">
      <dgm:prSet phldrT="[Texte]"/>
      <dgm:spPr/>
      <dgm:t>
        <a:bodyPr/>
        <a:lstStyle/>
        <a:p>
          <a:r>
            <a:rPr lang="fr-FR" dirty="0" smtClean="0"/>
            <a:t>Écologie</a:t>
          </a:r>
          <a:endParaRPr lang="fr-FR" dirty="0"/>
        </a:p>
      </dgm:t>
    </dgm:pt>
    <dgm:pt modelId="{765259AE-EDDA-40E1-80A2-8A9D467DE520}" type="parTrans" cxnId="{ED2BF595-297F-4589-A348-28DC418C2462}">
      <dgm:prSet/>
      <dgm:spPr/>
      <dgm:t>
        <a:bodyPr/>
        <a:lstStyle/>
        <a:p>
          <a:endParaRPr lang="fr-FR"/>
        </a:p>
      </dgm:t>
    </dgm:pt>
    <dgm:pt modelId="{BB6E9AEE-BF5C-48C7-BF21-9184DE9A95A1}" type="sibTrans" cxnId="{ED2BF595-297F-4589-A348-28DC418C2462}">
      <dgm:prSet/>
      <dgm:spPr/>
      <dgm:t>
        <a:bodyPr/>
        <a:lstStyle/>
        <a:p>
          <a:endParaRPr lang="fr-FR"/>
        </a:p>
      </dgm:t>
    </dgm:pt>
    <dgm:pt modelId="{92D5DD3E-FF73-41F5-8BAB-EEA9F6FE8C54}">
      <dgm:prSet phldrT="[Texte]"/>
      <dgm:spPr/>
      <dgm:t>
        <a:bodyPr/>
        <a:lstStyle/>
        <a:p>
          <a:r>
            <a:rPr lang="fr-FR" dirty="0" smtClean="0"/>
            <a:t>Développement durable/Environnement</a:t>
          </a:r>
          <a:endParaRPr lang="fr-FR" dirty="0"/>
        </a:p>
      </dgm:t>
    </dgm:pt>
    <dgm:pt modelId="{2B4CD0E7-E635-4636-B726-9CFFC6530742}" type="parTrans" cxnId="{EBDB770E-7E8E-4F6C-B053-2A5EA781D6ED}">
      <dgm:prSet/>
      <dgm:spPr/>
      <dgm:t>
        <a:bodyPr/>
        <a:lstStyle/>
        <a:p>
          <a:endParaRPr lang="fr-FR"/>
        </a:p>
      </dgm:t>
    </dgm:pt>
    <dgm:pt modelId="{824DE90D-0BBB-4943-985B-EE0C51972A97}" type="sibTrans" cxnId="{EBDB770E-7E8E-4F6C-B053-2A5EA781D6ED}">
      <dgm:prSet/>
      <dgm:spPr/>
      <dgm:t>
        <a:bodyPr/>
        <a:lstStyle/>
        <a:p>
          <a:endParaRPr lang="fr-FR"/>
        </a:p>
      </dgm:t>
    </dgm:pt>
    <dgm:pt modelId="{F63BB9BE-D9B9-4432-BB61-DD463A48B338}">
      <dgm:prSet phldrT="[Texte]"/>
      <dgm:spPr/>
      <dgm:t>
        <a:bodyPr/>
        <a:lstStyle/>
        <a:p>
          <a:r>
            <a:rPr lang="fr-FR" dirty="0" smtClean="0"/>
            <a:t>Naturalité</a:t>
          </a:r>
        </a:p>
      </dgm:t>
    </dgm:pt>
    <dgm:pt modelId="{3C7C33B4-7B91-44F9-999B-509F2643CF96}" type="parTrans" cxnId="{64FF1DEE-B1AD-4A64-90F2-C4E2983E0A61}">
      <dgm:prSet/>
      <dgm:spPr/>
      <dgm:t>
        <a:bodyPr/>
        <a:lstStyle/>
        <a:p>
          <a:endParaRPr lang="fr-FR"/>
        </a:p>
      </dgm:t>
    </dgm:pt>
    <dgm:pt modelId="{58684D8E-E234-4A58-B65B-4D8F4CD86240}" type="sibTrans" cxnId="{64FF1DEE-B1AD-4A64-90F2-C4E2983E0A61}">
      <dgm:prSet/>
      <dgm:spPr/>
      <dgm:t>
        <a:bodyPr/>
        <a:lstStyle/>
        <a:p>
          <a:endParaRPr lang="fr-FR"/>
        </a:p>
      </dgm:t>
    </dgm:pt>
    <dgm:pt modelId="{9B7C808D-1130-4640-BAF7-F817BE489DF8}">
      <dgm:prSet phldrT="[Texte]"/>
      <dgm:spPr/>
      <dgm:t>
        <a:bodyPr/>
        <a:lstStyle/>
        <a:p>
          <a:r>
            <a:rPr lang="fr-FR" dirty="0" smtClean="0"/>
            <a:t>Biologique</a:t>
          </a:r>
        </a:p>
      </dgm:t>
    </dgm:pt>
    <dgm:pt modelId="{EC0A996B-12CC-4468-BA13-4111FA9AC9E9}" type="parTrans" cxnId="{0A1DFF73-26DB-4D9C-A2F7-7F364CF363DA}">
      <dgm:prSet/>
      <dgm:spPr/>
      <dgm:t>
        <a:bodyPr/>
        <a:lstStyle/>
        <a:p>
          <a:endParaRPr lang="fr-FR"/>
        </a:p>
      </dgm:t>
    </dgm:pt>
    <dgm:pt modelId="{56388829-8C7D-4CEB-A8B9-93031B71ED1E}" type="sibTrans" cxnId="{0A1DFF73-26DB-4D9C-A2F7-7F364CF363DA}">
      <dgm:prSet/>
      <dgm:spPr/>
      <dgm:t>
        <a:bodyPr/>
        <a:lstStyle/>
        <a:p>
          <a:endParaRPr lang="fr-FR"/>
        </a:p>
      </dgm:t>
    </dgm:pt>
    <dgm:pt modelId="{B0A54AA7-D7A8-4B6B-87B4-47FC1AD68322}" type="pres">
      <dgm:prSet presAssocID="{E784094C-AD6C-40B5-A223-B5967FAF93CC}" presName="Name0" presStyleCnt="0">
        <dgm:presLayoutVars>
          <dgm:chPref val="1"/>
          <dgm:dir/>
          <dgm:animOne val="branch"/>
          <dgm:animLvl val="lvl"/>
          <dgm:resizeHandles val="exact"/>
        </dgm:presLayoutVars>
      </dgm:prSet>
      <dgm:spPr/>
      <dgm:t>
        <a:bodyPr/>
        <a:lstStyle/>
        <a:p>
          <a:endParaRPr lang="fr-FR"/>
        </a:p>
      </dgm:t>
    </dgm:pt>
    <dgm:pt modelId="{82D61AD1-E6DB-45EC-89E1-D17FCC9DCDB7}" type="pres">
      <dgm:prSet presAssocID="{EAEF50B8-8FD9-41D6-86A3-F2E9045631CB}" presName="root1" presStyleCnt="0"/>
      <dgm:spPr/>
    </dgm:pt>
    <dgm:pt modelId="{9B9C230F-96BE-4FA8-9886-700D1B4AA092}" type="pres">
      <dgm:prSet presAssocID="{EAEF50B8-8FD9-41D6-86A3-F2E9045631CB}" presName="LevelOneTextNode" presStyleLbl="node0" presStyleIdx="0" presStyleCnt="1" custLinFactNeighborX="-79157" custLinFactNeighborY="1136">
        <dgm:presLayoutVars>
          <dgm:chPref val="3"/>
        </dgm:presLayoutVars>
      </dgm:prSet>
      <dgm:spPr/>
      <dgm:t>
        <a:bodyPr/>
        <a:lstStyle/>
        <a:p>
          <a:endParaRPr lang="fr-FR"/>
        </a:p>
      </dgm:t>
    </dgm:pt>
    <dgm:pt modelId="{57508788-FA9B-47A1-B636-47A90155348D}" type="pres">
      <dgm:prSet presAssocID="{EAEF50B8-8FD9-41D6-86A3-F2E9045631CB}" presName="level2hierChild" presStyleCnt="0"/>
      <dgm:spPr/>
    </dgm:pt>
    <dgm:pt modelId="{DFDC6A1B-16EB-4482-8921-718863AC40C6}" type="pres">
      <dgm:prSet presAssocID="{765259AE-EDDA-40E1-80A2-8A9D467DE520}" presName="conn2-1" presStyleLbl="parChTrans1D2" presStyleIdx="0" presStyleCnt="4"/>
      <dgm:spPr/>
      <dgm:t>
        <a:bodyPr/>
        <a:lstStyle/>
        <a:p>
          <a:endParaRPr lang="fr-FR"/>
        </a:p>
      </dgm:t>
    </dgm:pt>
    <dgm:pt modelId="{606C070C-B92F-4EDC-9919-12123F2BE823}" type="pres">
      <dgm:prSet presAssocID="{765259AE-EDDA-40E1-80A2-8A9D467DE520}" presName="connTx" presStyleLbl="parChTrans1D2" presStyleIdx="0" presStyleCnt="4"/>
      <dgm:spPr/>
      <dgm:t>
        <a:bodyPr/>
        <a:lstStyle/>
        <a:p>
          <a:endParaRPr lang="fr-FR"/>
        </a:p>
      </dgm:t>
    </dgm:pt>
    <dgm:pt modelId="{1F451971-1566-4D7B-B847-67309D1D7B26}" type="pres">
      <dgm:prSet presAssocID="{E366A85F-BC98-451F-AE3F-4599152A9DE6}" presName="root2" presStyleCnt="0"/>
      <dgm:spPr/>
    </dgm:pt>
    <dgm:pt modelId="{EEB63B52-0955-4AB3-8310-3B65437E24A5}" type="pres">
      <dgm:prSet presAssocID="{E366A85F-BC98-451F-AE3F-4599152A9DE6}" presName="LevelTwoTextNode" presStyleLbl="node2" presStyleIdx="0" presStyleCnt="4" custLinFactNeighborX="140" custLinFactNeighborY="-1734">
        <dgm:presLayoutVars>
          <dgm:chPref val="3"/>
        </dgm:presLayoutVars>
      </dgm:prSet>
      <dgm:spPr/>
      <dgm:t>
        <a:bodyPr/>
        <a:lstStyle/>
        <a:p>
          <a:endParaRPr lang="fr-FR"/>
        </a:p>
      </dgm:t>
    </dgm:pt>
    <dgm:pt modelId="{53F3DAA5-6F0E-437B-BBED-D0CBD523BAE3}" type="pres">
      <dgm:prSet presAssocID="{E366A85F-BC98-451F-AE3F-4599152A9DE6}" presName="level3hierChild" presStyleCnt="0"/>
      <dgm:spPr/>
    </dgm:pt>
    <dgm:pt modelId="{A9B200AD-7851-4C92-A466-89AF52549363}" type="pres">
      <dgm:prSet presAssocID="{2B4CD0E7-E635-4636-B726-9CFFC6530742}" presName="conn2-1" presStyleLbl="parChTrans1D2" presStyleIdx="1" presStyleCnt="4"/>
      <dgm:spPr/>
      <dgm:t>
        <a:bodyPr/>
        <a:lstStyle/>
        <a:p>
          <a:endParaRPr lang="fr-FR"/>
        </a:p>
      </dgm:t>
    </dgm:pt>
    <dgm:pt modelId="{05BB5C2C-7AD5-4E9A-A223-B8685BD3C65E}" type="pres">
      <dgm:prSet presAssocID="{2B4CD0E7-E635-4636-B726-9CFFC6530742}" presName="connTx" presStyleLbl="parChTrans1D2" presStyleIdx="1" presStyleCnt="4"/>
      <dgm:spPr/>
      <dgm:t>
        <a:bodyPr/>
        <a:lstStyle/>
        <a:p>
          <a:endParaRPr lang="fr-FR"/>
        </a:p>
      </dgm:t>
    </dgm:pt>
    <dgm:pt modelId="{8838F45B-874A-4295-B051-BD8A163B3A91}" type="pres">
      <dgm:prSet presAssocID="{92D5DD3E-FF73-41F5-8BAB-EEA9F6FE8C54}" presName="root2" presStyleCnt="0"/>
      <dgm:spPr/>
    </dgm:pt>
    <dgm:pt modelId="{1D496EEF-53E2-4793-B47F-F08DB588E90F}" type="pres">
      <dgm:prSet presAssocID="{92D5DD3E-FF73-41F5-8BAB-EEA9F6FE8C54}" presName="LevelTwoTextNode" presStyleLbl="node2" presStyleIdx="1" presStyleCnt="4">
        <dgm:presLayoutVars>
          <dgm:chPref val="3"/>
        </dgm:presLayoutVars>
      </dgm:prSet>
      <dgm:spPr/>
      <dgm:t>
        <a:bodyPr/>
        <a:lstStyle/>
        <a:p>
          <a:endParaRPr lang="fr-FR"/>
        </a:p>
      </dgm:t>
    </dgm:pt>
    <dgm:pt modelId="{A9D44707-322E-4319-89E1-CFBED039C21F}" type="pres">
      <dgm:prSet presAssocID="{92D5DD3E-FF73-41F5-8BAB-EEA9F6FE8C54}" presName="level3hierChild" presStyleCnt="0"/>
      <dgm:spPr/>
    </dgm:pt>
    <dgm:pt modelId="{63092F24-F1D1-44D5-BEEB-1D4F661B060E}" type="pres">
      <dgm:prSet presAssocID="{3C7C33B4-7B91-44F9-999B-509F2643CF96}" presName="conn2-1" presStyleLbl="parChTrans1D2" presStyleIdx="2" presStyleCnt="4"/>
      <dgm:spPr/>
      <dgm:t>
        <a:bodyPr/>
        <a:lstStyle/>
        <a:p>
          <a:endParaRPr lang="fr-FR"/>
        </a:p>
      </dgm:t>
    </dgm:pt>
    <dgm:pt modelId="{17F7DA44-BA7E-495D-9172-8D0DAACDAEA4}" type="pres">
      <dgm:prSet presAssocID="{3C7C33B4-7B91-44F9-999B-509F2643CF96}" presName="connTx" presStyleLbl="parChTrans1D2" presStyleIdx="2" presStyleCnt="4"/>
      <dgm:spPr/>
      <dgm:t>
        <a:bodyPr/>
        <a:lstStyle/>
        <a:p>
          <a:endParaRPr lang="fr-FR"/>
        </a:p>
      </dgm:t>
    </dgm:pt>
    <dgm:pt modelId="{FF955889-C561-4ACF-AB22-429609F5F0EE}" type="pres">
      <dgm:prSet presAssocID="{F63BB9BE-D9B9-4432-BB61-DD463A48B338}" presName="root2" presStyleCnt="0"/>
      <dgm:spPr/>
    </dgm:pt>
    <dgm:pt modelId="{D68CFDE4-67D5-4435-90A7-A5BBE7BD0AF0}" type="pres">
      <dgm:prSet presAssocID="{F63BB9BE-D9B9-4432-BB61-DD463A48B338}" presName="LevelTwoTextNode" presStyleLbl="node2" presStyleIdx="2" presStyleCnt="4">
        <dgm:presLayoutVars>
          <dgm:chPref val="3"/>
        </dgm:presLayoutVars>
      </dgm:prSet>
      <dgm:spPr/>
      <dgm:t>
        <a:bodyPr/>
        <a:lstStyle/>
        <a:p>
          <a:endParaRPr lang="fr-FR"/>
        </a:p>
      </dgm:t>
    </dgm:pt>
    <dgm:pt modelId="{51C3DF48-87A0-487B-A85B-5572D9E44A96}" type="pres">
      <dgm:prSet presAssocID="{F63BB9BE-D9B9-4432-BB61-DD463A48B338}" presName="level3hierChild" presStyleCnt="0"/>
      <dgm:spPr/>
    </dgm:pt>
    <dgm:pt modelId="{456567FF-CF83-42D4-8A8D-4375B73C6E58}" type="pres">
      <dgm:prSet presAssocID="{EC0A996B-12CC-4468-BA13-4111FA9AC9E9}" presName="conn2-1" presStyleLbl="parChTrans1D2" presStyleIdx="3" presStyleCnt="4"/>
      <dgm:spPr/>
      <dgm:t>
        <a:bodyPr/>
        <a:lstStyle/>
        <a:p>
          <a:endParaRPr lang="fr-FR"/>
        </a:p>
      </dgm:t>
    </dgm:pt>
    <dgm:pt modelId="{BF2659D8-B2F3-4CA9-AC9C-933C7089DCFB}" type="pres">
      <dgm:prSet presAssocID="{EC0A996B-12CC-4468-BA13-4111FA9AC9E9}" presName="connTx" presStyleLbl="parChTrans1D2" presStyleIdx="3" presStyleCnt="4"/>
      <dgm:spPr/>
      <dgm:t>
        <a:bodyPr/>
        <a:lstStyle/>
        <a:p>
          <a:endParaRPr lang="fr-FR"/>
        </a:p>
      </dgm:t>
    </dgm:pt>
    <dgm:pt modelId="{053AE2B6-8066-475F-A0CA-A3DA4E7F179A}" type="pres">
      <dgm:prSet presAssocID="{9B7C808D-1130-4640-BAF7-F817BE489DF8}" presName="root2" presStyleCnt="0"/>
      <dgm:spPr/>
    </dgm:pt>
    <dgm:pt modelId="{F07A9456-37AC-4F82-8236-4FB400471808}" type="pres">
      <dgm:prSet presAssocID="{9B7C808D-1130-4640-BAF7-F817BE489DF8}" presName="LevelTwoTextNode" presStyleLbl="node2" presStyleIdx="3" presStyleCnt="4">
        <dgm:presLayoutVars>
          <dgm:chPref val="3"/>
        </dgm:presLayoutVars>
      </dgm:prSet>
      <dgm:spPr/>
      <dgm:t>
        <a:bodyPr/>
        <a:lstStyle/>
        <a:p>
          <a:endParaRPr lang="fr-FR"/>
        </a:p>
      </dgm:t>
    </dgm:pt>
    <dgm:pt modelId="{DD67C494-3A6C-49CA-90FC-40E75AC9A1D0}" type="pres">
      <dgm:prSet presAssocID="{9B7C808D-1130-4640-BAF7-F817BE489DF8}" presName="level3hierChild" presStyleCnt="0"/>
      <dgm:spPr/>
    </dgm:pt>
  </dgm:ptLst>
  <dgm:cxnLst>
    <dgm:cxn modelId="{C059869E-3A4A-4295-A205-C0AEA37079B5}" type="presOf" srcId="{EC0A996B-12CC-4468-BA13-4111FA9AC9E9}" destId="{456567FF-CF83-42D4-8A8D-4375B73C6E58}" srcOrd="0" destOrd="0" presId="urn:microsoft.com/office/officeart/2008/layout/HorizontalMultiLevelHierarchy"/>
    <dgm:cxn modelId="{AA8BC1A0-0420-4528-8CD9-BC3973B1302E}" type="presOf" srcId="{EAEF50B8-8FD9-41D6-86A3-F2E9045631CB}" destId="{9B9C230F-96BE-4FA8-9886-700D1B4AA092}" srcOrd="0" destOrd="0" presId="urn:microsoft.com/office/officeart/2008/layout/HorizontalMultiLevelHierarchy"/>
    <dgm:cxn modelId="{9B32D531-33F5-4C92-82B0-1D2CF953E740}" type="presOf" srcId="{3C7C33B4-7B91-44F9-999B-509F2643CF96}" destId="{17F7DA44-BA7E-495D-9172-8D0DAACDAEA4}" srcOrd="1" destOrd="0" presId="urn:microsoft.com/office/officeart/2008/layout/HorizontalMultiLevelHierarchy"/>
    <dgm:cxn modelId="{3F1397B2-8B59-4DF5-9FBB-8DDC6DD7852C}" type="presOf" srcId="{2B4CD0E7-E635-4636-B726-9CFFC6530742}" destId="{A9B200AD-7851-4C92-A466-89AF52549363}" srcOrd="0" destOrd="0" presId="urn:microsoft.com/office/officeart/2008/layout/HorizontalMultiLevelHierarchy"/>
    <dgm:cxn modelId="{AB7F5EC5-C180-4F23-B96F-14F761713AB2}" type="presOf" srcId="{765259AE-EDDA-40E1-80A2-8A9D467DE520}" destId="{DFDC6A1B-16EB-4482-8921-718863AC40C6}" srcOrd="0" destOrd="0" presId="urn:microsoft.com/office/officeart/2008/layout/HorizontalMultiLevelHierarchy"/>
    <dgm:cxn modelId="{64FF1DEE-B1AD-4A64-90F2-C4E2983E0A61}" srcId="{EAEF50B8-8FD9-41D6-86A3-F2E9045631CB}" destId="{F63BB9BE-D9B9-4432-BB61-DD463A48B338}" srcOrd="2" destOrd="0" parTransId="{3C7C33B4-7B91-44F9-999B-509F2643CF96}" sibTransId="{58684D8E-E234-4A58-B65B-4D8F4CD86240}"/>
    <dgm:cxn modelId="{174698B4-5DF9-49BB-8E29-A0B9D0A07971}" type="presOf" srcId="{92D5DD3E-FF73-41F5-8BAB-EEA9F6FE8C54}" destId="{1D496EEF-53E2-4793-B47F-F08DB588E90F}" srcOrd="0" destOrd="0" presId="urn:microsoft.com/office/officeart/2008/layout/HorizontalMultiLevelHierarchy"/>
    <dgm:cxn modelId="{B054099F-7E03-4EAA-A124-BCECDCB2CDD4}" type="presOf" srcId="{765259AE-EDDA-40E1-80A2-8A9D467DE520}" destId="{606C070C-B92F-4EDC-9919-12123F2BE823}" srcOrd="1" destOrd="0" presId="urn:microsoft.com/office/officeart/2008/layout/HorizontalMultiLevelHierarchy"/>
    <dgm:cxn modelId="{2E3530B6-414A-491D-AB95-67E9E9C039E4}" type="presOf" srcId="{9B7C808D-1130-4640-BAF7-F817BE489DF8}" destId="{F07A9456-37AC-4F82-8236-4FB400471808}" srcOrd="0" destOrd="0" presId="urn:microsoft.com/office/officeart/2008/layout/HorizontalMultiLevelHierarchy"/>
    <dgm:cxn modelId="{EBDB770E-7E8E-4F6C-B053-2A5EA781D6ED}" srcId="{EAEF50B8-8FD9-41D6-86A3-F2E9045631CB}" destId="{92D5DD3E-FF73-41F5-8BAB-EEA9F6FE8C54}" srcOrd="1" destOrd="0" parTransId="{2B4CD0E7-E635-4636-B726-9CFFC6530742}" sibTransId="{824DE90D-0BBB-4943-985B-EE0C51972A97}"/>
    <dgm:cxn modelId="{4E7BC955-E811-4588-8650-1826BE5E8166}" type="presOf" srcId="{3C7C33B4-7B91-44F9-999B-509F2643CF96}" destId="{63092F24-F1D1-44D5-BEEB-1D4F661B060E}" srcOrd="0" destOrd="0" presId="urn:microsoft.com/office/officeart/2008/layout/HorizontalMultiLevelHierarchy"/>
    <dgm:cxn modelId="{52ABF86A-BA97-4214-9F6E-6C9AB44394B9}" type="presOf" srcId="{F63BB9BE-D9B9-4432-BB61-DD463A48B338}" destId="{D68CFDE4-67D5-4435-90A7-A5BBE7BD0AF0}" srcOrd="0" destOrd="0" presId="urn:microsoft.com/office/officeart/2008/layout/HorizontalMultiLevelHierarchy"/>
    <dgm:cxn modelId="{0A1DFF73-26DB-4D9C-A2F7-7F364CF363DA}" srcId="{EAEF50B8-8FD9-41D6-86A3-F2E9045631CB}" destId="{9B7C808D-1130-4640-BAF7-F817BE489DF8}" srcOrd="3" destOrd="0" parTransId="{EC0A996B-12CC-4468-BA13-4111FA9AC9E9}" sibTransId="{56388829-8C7D-4CEB-A8B9-93031B71ED1E}"/>
    <dgm:cxn modelId="{2648B4EC-3C46-41FC-812F-7A475A5ECDE1}" type="presOf" srcId="{2B4CD0E7-E635-4636-B726-9CFFC6530742}" destId="{05BB5C2C-7AD5-4E9A-A223-B8685BD3C65E}" srcOrd="1" destOrd="0" presId="urn:microsoft.com/office/officeart/2008/layout/HorizontalMultiLevelHierarchy"/>
    <dgm:cxn modelId="{FA0698A6-56A7-4A37-A19D-78A627377AA0}" srcId="{E784094C-AD6C-40B5-A223-B5967FAF93CC}" destId="{EAEF50B8-8FD9-41D6-86A3-F2E9045631CB}" srcOrd="0" destOrd="0" parTransId="{EB450719-E822-4DBF-B30A-AA067C12163B}" sibTransId="{551209C9-2E35-465D-B79D-A374A485A4ED}"/>
    <dgm:cxn modelId="{5EB3A260-2D51-4865-BDD0-B0CF5D08088E}" type="presOf" srcId="{E784094C-AD6C-40B5-A223-B5967FAF93CC}" destId="{B0A54AA7-D7A8-4B6B-87B4-47FC1AD68322}" srcOrd="0" destOrd="0" presId="urn:microsoft.com/office/officeart/2008/layout/HorizontalMultiLevelHierarchy"/>
    <dgm:cxn modelId="{35BAAB13-4416-4E6A-B64C-1568739B3E82}" type="presOf" srcId="{E366A85F-BC98-451F-AE3F-4599152A9DE6}" destId="{EEB63B52-0955-4AB3-8310-3B65437E24A5}" srcOrd="0" destOrd="0" presId="urn:microsoft.com/office/officeart/2008/layout/HorizontalMultiLevelHierarchy"/>
    <dgm:cxn modelId="{F4C72063-AC53-487E-83D0-05403CD93DB8}" type="presOf" srcId="{EC0A996B-12CC-4468-BA13-4111FA9AC9E9}" destId="{BF2659D8-B2F3-4CA9-AC9C-933C7089DCFB}" srcOrd="1" destOrd="0" presId="urn:microsoft.com/office/officeart/2008/layout/HorizontalMultiLevelHierarchy"/>
    <dgm:cxn modelId="{ED2BF595-297F-4589-A348-28DC418C2462}" srcId="{EAEF50B8-8FD9-41D6-86A3-F2E9045631CB}" destId="{E366A85F-BC98-451F-AE3F-4599152A9DE6}" srcOrd="0" destOrd="0" parTransId="{765259AE-EDDA-40E1-80A2-8A9D467DE520}" sibTransId="{BB6E9AEE-BF5C-48C7-BF21-9184DE9A95A1}"/>
    <dgm:cxn modelId="{22457DCB-EA03-4477-9880-1B96C93F14F2}" type="presParOf" srcId="{B0A54AA7-D7A8-4B6B-87B4-47FC1AD68322}" destId="{82D61AD1-E6DB-45EC-89E1-D17FCC9DCDB7}" srcOrd="0" destOrd="0" presId="urn:microsoft.com/office/officeart/2008/layout/HorizontalMultiLevelHierarchy"/>
    <dgm:cxn modelId="{EF792B74-F613-4D43-AA45-58F353DD811A}" type="presParOf" srcId="{82D61AD1-E6DB-45EC-89E1-D17FCC9DCDB7}" destId="{9B9C230F-96BE-4FA8-9886-700D1B4AA092}" srcOrd="0" destOrd="0" presId="urn:microsoft.com/office/officeart/2008/layout/HorizontalMultiLevelHierarchy"/>
    <dgm:cxn modelId="{636B8D9C-43DA-4852-A73C-95AEEE01E87A}" type="presParOf" srcId="{82D61AD1-E6DB-45EC-89E1-D17FCC9DCDB7}" destId="{57508788-FA9B-47A1-B636-47A90155348D}" srcOrd="1" destOrd="0" presId="urn:microsoft.com/office/officeart/2008/layout/HorizontalMultiLevelHierarchy"/>
    <dgm:cxn modelId="{4E425BF6-47BF-413D-B21D-80D0CFA78EA3}" type="presParOf" srcId="{57508788-FA9B-47A1-B636-47A90155348D}" destId="{DFDC6A1B-16EB-4482-8921-718863AC40C6}" srcOrd="0" destOrd="0" presId="urn:microsoft.com/office/officeart/2008/layout/HorizontalMultiLevelHierarchy"/>
    <dgm:cxn modelId="{9E097F47-FD77-4D08-BE1B-BA5C01516738}" type="presParOf" srcId="{DFDC6A1B-16EB-4482-8921-718863AC40C6}" destId="{606C070C-B92F-4EDC-9919-12123F2BE823}" srcOrd="0" destOrd="0" presId="urn:microsoft.com/office/officeart/2008/layout/HorizontalMultiLevelHierarchy"/>
    <dgm:cxn modelId="{802A30DA-4EA9-4AE7-9C00-D36906C7E4C1}" type="presParOf" srcId="{57508788-FA9B-47A1-B636-47A90155348D}" destId="{1F451971-1566-4D7B-B847-67309D1D7B26}" srcOrd="1" destOrd="0" presId="urn:microsoft.com/office/officeart/2008/layout/HorizontalMultiLevelHierarchy"/>
    <dgm:cxn modelId="{30E3D1E8-2511-47DF-8AC2-545F56AC0FF2}" type="presParOf" srcId="{1F451971-1566-4D7B-B847-67309D1D7B26}" destId="{EEB63B52-0955-4AB3-8310-3B65437E24A5}" srcOrd="0" destOrd="0" presId="urn:microsoft.com/office/officeart/2008/layout/HorizontalMultiLevelHierarchy"/>
    <dgm:cxn modelId="{7747903C-420D-47C7-9AEE-9A03DCDCE27D}" type="presParOf" srcId="{1F451971-1566-4D7B-B847-67309D1D7B26}" destId="{53F3DAA5-6F0E-437B-BBED-D0CBD523BAE3}" srcOrd="1" destOrd="0" presId="urn:microsoft.com/office/officeart/2008/layout/HorizontalMultiLevelHierarchy"/>
    <dgm:cxn modelId="{6720961F-0ADC-48E7-890D-032BD33EDBD4}" type="presParOf" srcId="{57508788-FA9B-47A1-B636-47A90155348D}" destId="{A9B200AD-7851-4C92-A466-89AF52549363}" srcOrd="2" destOrd="0" presId="urn:microsoft.com/office/officeart/2008/layout/HorizontalMultiLevelHierarchy"/>
    <dgm:cxn modelId="{6DB562A9-D21B-4E50-8095-3BAD2F0D2B7E}" type="presParOf" srcId="{A9B200AD-7851-4C92-A466-89AF52549363}" destId="{05BB5C2C-7AD5-4E9A-A223-B8685BD3C65E}" srcOrd="0" destOrd="0" presId="urn:microsoft.com/office/officeart/2008/layout/HorizontalMultiLevelHierarchy"/>
    <dgm:cxn modelId="{D9389291-EB2E-457C-8715-8471072B76DC}" type="presParOf" srcId="{57508788-FA9B-47A1-B636-47A90155348D}" destId="{8838F45B-874A-4295-B051-BD8A163B3A91}" srcOrd="3" destOrd="0" presId="urn:microsoft.com/office/officeart/2008/layout/HorizontalMultiLevelHierarchy"/>
    <dgm:cxn modelId="{A3F3AA53-F20B-418D-A8B0-66D2F072A015}" type="presParOf" srcId="{8838F45B-874A-4295-B051-BD8A163B3A91}" destId="{1D496EEF-53E2-4793-B47F-F08DB588E90F}" srcOrd="0" destOrd="0" presId="urn:microsoft.com/office/officeart/2008/layout/HorizontalMultiLevelHierarchy"/>
    <dgm:cxn modelId="{16A0C010-46CE-441E-BCD4-3D79A457B1C8}" type="presParOf" srcId="{8838F45B-874A-4295-B051-BD8A163B3A91}" destId="{A9D44707-322E-4319-89E1-CFBED039C21F}" srcOrd="1" destOrd="0" presId="urn:microsoft.com/office/officeart/2008/layout/HorizontalMultiLevelHierarchy"/>
    <dgm:cxn modelId="{DD5E16DF-2237-4BA5-B422-5C8C043888F9}" type="presParOf" srcId="{57508788-FA9B-47A1-B636-47A90155348D}" destId="{63092F24-F1D1-44D5-BEEB-1D4F661B060E}" srcOrd="4" destOrd="0" presId="urn:microsoft.com/office/officeart/2008/layout/HorizontalMultiLevelHierarchy"/>
    <dgm:cxn modelId="{9AF8FE98-E0F0-4DB6-A2E4-DF39DF6C7259}" type="presParOf" srcId="{63092F24-F1D1-44D5-BEEB-1D4F661B060E}" destId="{17F7DA44-BA7E-495D-9172-8D0DAACDAEA4}" srcOrd="0" destOrd="0" presId="urn:microsoft.com/office/officeart/2008/layout/HorizontalMultiLevelHierarchy"/>
    <dgm:cxn modelId="{9F997271-1E06-4654-9BC6-A0B9704C4B28}" type="presParOf" srcId="{57508788-FA9B-47A1-B636-47A90155348D}" destId="{FF955889-C561-4ACF-AB22-429609F5F0EE}" srcOrd="5" destOrd="0" presId="urn:microsoft.com/office/officeart/2008/layout/HorizontalMultiLevelHierarchy"/>
    <dgm:cxn modelId="{394B2F03-85EC-4DCF-9DE6-6CD09707BE7C}" type="presParOf" srcId="{FF955889-C561-4ACF-AB22-429609F5F0EE}" destId="{D68CFDE4-67D5-4435-90A7-A5BBE7BD0AF0}" srcOrd="0" destOrd="0" presId="urn:microsoft.com/office/officeart/2008/layout/HorizontalMultiLevelHierarchy"/>
    <dgm:cxn modelId="{443ECEA4-3C16-4959-AA50-C8F2C2B4ADE7}" type="presParOf" srcId="{FF955889-C561-4ACF-AB22-429609F5F0EE}" destId="{51C3DF48-87A0-487B-A85B-5572D9E44A96}" srcOrd="1" destOrd="0" presId="urn:microsoft.com/office/officeart/2008/layout/HorizontalMultiLevelHierarchy"/>
    <dgm:cxn modelId="{14EDF948-51AA-4877-B014-11F6672F4F9E}" type="presParOf" srcId="{57508788-FA9B-47A1-B636-47A90155348D}" destId="{456567FF-CF83-42D4-8A8D-4375B73C6E58}" srcOrd="6" destOrd="0" presId="urn:microsoft.com/office/officeart/2008/layout/HorizontalMultiLevelHierarchy"/>
    <dgm:cxn modelId="{08A11CB9-8880-42B7-92C0-580A5410D1F2}" type="presParOf" srcId="{456567FF-CF83-42D4-8A8D-4375B73C6E58}" destId="{BF2659D8-B2F3-4CA9-AC9C-933C7089DCFB}" srcOrd="0" destOrd="0" presId="urn:microsoft.com/office/officeart/2008/layout/HorizontalMultiLevelHierarchy"/>
    <dgm:cxn modelId="{73729F0C-6E37-499F-A3DE-C6D39BB44A2E}" type="presParOf" srcId="{57508788-FA9B-47A1-B636-47A90155348D}" destId="{053AE2B6-8066-475F-A0CA-A3DA4E7F179A}" srcOrd="7" destOrd="0" presId="urn:microsoft.com/office/officeart/2008/layout/HorizontalMultiLevelHierarchy"/>
    <dgm:cxn modelId="{C4B9885B-D614-463A-9D0E-840DEA8892DB}" type="presParOf" srcId="{053AE2B6-8066-475F-A0CA-A3DA4E7F179A}" destId="{F07A9456-37AC-4F82-8236-4FB400471808}" srcOrd="0" destOrd="0" presId="urn:microsoft.com/office/officeart/2008/layout/HorizontalMultiLevelHierarchy"/>
    <dgm:cxn modelId="{E17BC668-FD04-4FAB-88FB-3B95D7AA5EA7}" type="presParOf" srcId="{053AE2B6-8066-475F-A0CA-A3DA4E7F179A}" destId="{DD67C494-3A6C-49CA-90FC-40E75AC9A1D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567FF-CF83-42D4-8A8D-4375B73C6E58}">
      <dsp:nvSpPr>
        <dsp:cNvPr id="0" name=""/>
        <dsp:cNvSpPr/>
      </dsp:nvSpPr>
      <dsp:spPr>
        <a:xfrm>
          <a:off x="1756546" y="3027983"/>
          <a:ext cx="1665622" cy="2157437"/>
        </a:xfrm>
        <a:custGeom>
          <a:avLst/>
          <a:gdLst/>
          <a:ahLst/>
          <a:cxnLst/>
          <a:rect l="0" t="0" r="0" b="0"/>
          <a:pathLst>
            <a:path>
              <a:moveTo>
                <a:pt x="0" y="0"/>
              </a:moveTo>
              <a:lnTo>
                <a:pt x="832811" y="0"/>
              </a:lnTo>
              <a:lnTo>
                <a:pt x="832811" y="2157437"/>
              </a:lnTo>
              <a:lnTo>
                <a:pt x="1665622" y="2157437"/>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p>
      </dsp:txBody>
      <dsp:txXfrm>
        <a:off x="2521218" y="4038562"/>
        <a:ext cx="136279" cy="136279"/>
      </dsp:txXfrm>
    </dsp:sp>
    <dsp:sp modelId="{63092F24-F1D1-44D5-BEEB-1D4F661B060E}">
      <dsp:nvSpPr>
        <dsp:cNvPr id="0" name=""/>
        <dsp:cNvSpPr/>
      </dsp:nvSpPr>
      <dsp:spPr>
        <a:xfrm>
          <a:off x="1756546" y="3027983"/>
          <a:ext cx="1665622" cy="719145"/>
        </a:xfrm>
        <a:custGeom>
          <a:avLst/>
          <a:gdLst/>
          <a:ahLst/>
          <a:cxnLst/>
          <a:rect l="0" t="0" r="0" b="0"/>
          <a:pathLst>
            <a:path>
              <a:moveTo>
                <a:pt x="0" y="0"/>
              </a:moveTo>
              <a:lnTo>
                <a:pt x="832811" y="0"/>
              </a:lnTo>
              <a:lnTo>
                <a:pt x="832811" y="719145"/>
              </a:lnTo>
              <a:lnTo>
                <a:pt x="1665622" y="71914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2544002" y="3342199"/>
        <a:ext cx="90712" cy="90712"/>
      </dsp:txXfrm>
    </dsp:sp>
    <dsp:sp modelId="{A9B200AD-7851-4C92-A466-89AF52549363}">
      <dsp:nvSpPr>
        <dsp:cNvPr id="0" name=""/>
        <dsp:cNvSpPr/>
      </dsp:nvSpPr>
      <dsp:spPr>
        <a:xfrm>
          <a:off x="1756546" y="2308837"/>
          <a:ext cx="1665622" cy="719145"/>
        </a:xfrm>
        <a:custGeom>
          <a:avLst/>
          <a:gdLst/>
          <a:ahLst/>
          <a:cxnLst/>
          <a:rect l="0" t="0" r="0" b="0"/>
          <a:pathLst>
            <a:path>
              <a:moveTo>
                <a:pt x="0" y="719145"/>
              </a:moveTo>
              <a:lnTo>
                <a:pt x="832811" y="719145"/>
              </a:lnTo>
              <a:lnTo>
                <a:pt x="832811" y="0"/>
              </a:lnTo>
              <a:lnTo>
                <a:pt x="1665622"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2544002" y="2623053"/>
        <a:ext cx="90712" cy="90712"/>
      </dsp:txXfrm>
    </dsp:sp>
    <dsp:sp modelId="{DFDC6A1B-16EB-4482-8921-718863AC40C6}">
      <dsp:nvSpPr>
        <dsp:cNvPr id="0" name=""/>
        <dsp:cNvSpPr/>
      </dsp:nvSpPr>
      <dsp:spPr>
        <a:xfrm>
          <a:off x="1756546" y="850593"/>
          <a:ext cx="1670906" cy="2177389"/>
        </a:xfrm>
        <a:custGeom>
          <a:avLst/>
          <a:gdLst/>
          <a:ahLst/>
          <a:cxnLst/>
          <a:rect l="0" t="0" r="0" b="0"/>
          <a:pathLst>
            <a:path>
              <a:moveTo>
                <a:pt x="0" y="2177389"/>
              </a:moveTo>
              <a:lnTo>
                <a:pt x="835453" y="2177389"/>
              </a:lnTo>
              <a:lnTo>
                <a:pt x="835453" y="0"/>
              </a:lnTo>
              <a:lnTo>
                <a:pt x="1670906"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p>
      </dsp:txBody>
      <dsp:txXfrm>
        <a:off x="2523384" y="1870672"/>
        <a:ext cx="137231" cy="137231"/>
      </dsp:txXfrm>
    </dsp:sp>
    <dsp:sp modelId="{9B9C230F-96BE-4FA8-9886-700D1B4AA092}">
      <dsp:nvSpPr>
        <dsp:cNvPr id="0" name=""/>
        <dsp:cNvSpPr/>
      </dsp:nvSpPr>
      <dsp:spPr>
        <a:xfrm rot="16200000">
          <a:off x="-1846752" y="2452666"/>
          <a:ext cx="6055966" cy="11506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fr-FR" sz="6500" kern="1200" dirty="0" smtClean="0"/>
            <a:t>Santé/Éthique</a:t>
          </a:r>
          <a:endParaRPr lang="fr-FR" sz="6500" kern="1200" dirty="0"/>
        </a:p>
      </dsp:txBody>
      <dsp:txXfrm>
        <a:off x="-1846752" y="2452666"/>
        <a:ext cx="6055966" cy="1150633"/>
      </dsp:txXfrm>
    </dsp:sp>
    <dsp:sp modelId="{EEB63B52-0955-4AB3-8310-3B65437E24A5}">
      <dsp:nvSpPr>
        <dsp:cNvPr id="0" name=""/>
        <dsp:cNvSpPr/>
      </dsp:nvSpPr>
      <dsp:spPr>
        <a:xfrm>
          <a:off x="3427453" y="275276"/>
          <a:ext cx="3774078" cy="11506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Écologie</a:t>
          </a:r>
          <a:endParaRPr lang="fr-FR" sz="3000" kern="1200" dirty="0"/>
        </a:p>
      </dsp:txBody>
      <dsp:txXfrm>
        <a:off x="3427453" y="275276"/>
        <a:ext cx="3774078" cy="1150633"/>
      </dsp:txXfrm>
    </dsp:sp>
    <dsp:sp modelId="{1D496EEF-53E2-4793-B47F-F08DB588E90F}">
      <dsp:nvSpPr>
        <dsp:cNvPr id="0" name=""/>
        <dsp:cNvSpPr/>
      </dsp:nvSpPr>
      <dsp:spPr>
        <a:xfrm>
          <a:off x="3422169" y="1733520"/>
          <a:ext cx="3774078" cy="11506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Développement durable/Environnement</a:t>
          </a:r>
          <a:endParaRPr lang="fr-FR" sz="3000" kern="1200" dirty="0"/>
        </a:p>
      </dsp:txBody>
      <dsp:txXfrm>
        <a:off x="3422169" y="1733520"/>
        <a:ext cx="3774078" cy="1150633"/>
      </dsp:txXfrm>
    </dsp:sp>
    <dsp:sp modelId="{D68CFDE4-67D5-4435-90A7-A5BBE7BD0AF0}">
      <dsp:nvSpPr>
        <dsp:cNvPr id="0" name=""/>
        <dsp:cNvSpPr/>
      </dsp:nvSpPr>
      <dsp:spPr>
        <a:xfrm>
          <a:off x="3422169" y="3171812"/>
          <a:ext cx="3774078" cy="11506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Naturalité</a:t>
          </a:r>
        </a:p>
      </dsp:txBody>
      <dsp:txXfrm>
        <a:off x="3422169" y="3171812"/>
        <a:ext cx="3774078" cy="1150633"/>
      </dsp:txXfrm>
    </dsp:sp>
    <dsp:sp modelId="{F07A9456-37AC-4F82-8236-4FB400471808}">
      <dsp:nvSpPr>
        <dsp:cNvPr id="0" name=""/>
        <dsp:cNvSpPr/>
      </dsp:nvSpPr>
      <dsp:spPr>
        <a:xfrm>
          <a:off x="3422169" y="4610104"/>
          <a:ext cx="3774078" cy="11506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Biologique</a:t>
          </a:r>
        </a:p>
      </dsp:txBody>
      <dsp:txXfrm>
        <a:off x="3422169" y="4610104"/>
        <a:ext cx="3774078" cy="115063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7AF96-1F22-4FE2-96E0-412F75DB9865}" type="datetimeFigureOut">
              <a:rPr lang="fr-FR" smtClean="0"/>
              <a:t>01/06/2014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753356-07F5-4A20-A675-B2A97EA86039}" type="slidenum">
              <a:rPr lang="fr-FR" smtClean="0"/>
              <a:t>‹N°›</a:t>
            </a:fld>
            <a:endParaRPr lang="fr-FR"/>
          </a:p>
        </p:txBody>
      </p:sp>
    </p:spTree>
    <p:extLst>
      <p:ext uri="{BB962C8B-B14F-4D97-AF65-F5344CB8AC3E}">
        <p14:creationId xmlns:p14="http://schemas.microsoft.com/office/powerpoint/2010/main" val="72522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753356-07F5-4A20-A675-B2A97EA86039}" type="slidenum">
              <a:rPr lang="fr-FR" smtClean="0"/>
              <a:t>1</a:t>
            </a:fld>
            <a:endParaRPr lang="fr-FR"/>
          </a:p>
        </p:txBody>
      </p:sp>
    </p:spTree>
    <p:extLst>
      <p:ext uri="{BB962C8B-B14F-4D97-AF65-F5344CB8AC3E}">
        <p14:creationId xmlns:p14="http://schemas.microsoft.com/office/powerpoint/2010/main" val="174866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157803897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924155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119169380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381316802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228708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4742F8-EE9F-4CDA-9DB5-B1534414C1B5}" type="datetimeFigureOut">
              <a:rPr lang="fr-FR" smtClean="0"/>
              <a:t>01/06/2014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92716501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4742F8-EE9F-4CDA-9DB5-B1534414C1B5}" type="datetimeFigureOut">
              <a:rPr lang="fr-FR" smtClean="0"/>
              <a:t>01/06/2014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5550333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74742F8-EE9F-4CDA-9DB5-B1534414C1B5}" type="datetimeFigureOut">
              <a:rPr lang="fr-FR" smtClean="0"/>
              <a:t>01/06/2014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5522365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4742F8-EE9F-4CDA-9DB5-B1534414C1B5}" type="datetimeFigureOut">
              <a:rPr lang="fr-FR" smtClean="0"/>
              <a:t>01/06/2014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09679977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74742F8-EE9F-4CDA-9DB5-B1534414C1B5}" type="datetimeFigureOut">
              <a:rPr lang="fr-FR" smtClean="0"/>
              <a:t>01/06/2014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26845117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74742F8-EE9F-4CDA-9DB5-B1534414C1B5}" type="datetimeFigureOut">
              <a:rPr lang="fr-FR" smtClean="0"/>
              <a:t>01/06/2014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4C9846-CE00-466B-87FD-36C394FA9682}" type="slidenum">
              <a:rPr lang="fr-FR" smtClean="0"/>
              <a:t>‹N°›</a:t>
            </a:fld>
            <a:endParaRPr lang="fr-FR"/>
          </a:p>
        </p:txBody>
      </p:sp>
    </p:spTree>
    <p:extLst>
      <p:ext uri="{BB962C8B-B14F-4D97-AF65-F5344CB8AC3E}">
        <p14:creationId xmlns:p14="http://schemas.microsoft.com/office/powerpoint/2010/main" val="227579243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742F8-EE9F-4CDA-9DB5-B1534414C1B5}" type="datetimeFigureOut">
              <a:rPr lang="fr-FR" smtClean="0"/>
              <a:t>01/06/2014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C9846-CE00-466B-87FD-36C394FA9682}" type="slidenum">
              <a:rPr lang="fr-FR" smtClean="0"/>
              <a:t>‹N°›</a:t>
            </a:fld>
            <a:endParaRPr lang="fr-FR"/>
          </a:p>
        </p:txBody>
      </p:sp>
    </p:spTree>
    <p:extLst>
      <p:ext uri="{BB962C8B-B14F-4D97-AF65-F5344CB8AC3E}">
        <p14:creationId xmlns:p14="http://schemas.microsoft.com/office/powerpoint/2010/main" val="1043735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837" y="110327"/>
            <a:ext cx="4522812" cy="6030416"/>
          </a:xfrm>
          <a:prstGeom prst="rect">
            <a:avLst/>
          </a:prstGeom>
        </p:spPr>
      </p:pic>
      <p:sp>
        <p:nvSpPr>
          <p:cNvPr id="3" name="Triangle rectangle 2"/>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 name="Triangle rectangle 3"/>
          <p:cNvSpPr/>
          <p:nvPr/>
        </p:nvSpPr>
        <p:spPr>
          <a:xfrm flipV="1">
            <a:off x="0" y="0"/>
            <a:ext cx="2483768"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8" name="ZoneTexte 7"/>
          <p:cNvSpPr txBox="1"/>
          <p:nvPr/>
        </p:nvSpPr>
        <p:spPr>
          <a:xfrm>
            <a:off x="5330516" y="4467077"/>
            <a:ext cx="4032448" cy="1107996"/>
          </a:xfrm>
          <a:prstGeom prst="rect">
            <a:avLst/>
          </a:prstGeom>
          <a:noFill/>
        </p:spPr>
        <p:txBody>
          <a:bodyPr wrap="square" rtlCol="0">
            <a:spAutoFit/>
          </a:bodyPr>
          <a:lstStyle/>
          <a:p>
            <a:pPr algn="ctr"/>
            <a:r>
              <a:rPr lang="fr-FR" sz="6600" b="1" dirty="0" smtClean="0">
                <a:solidFill>
                  <a:schemeClr val="tx1">
                    <a:lumMod val="65000"/>
                    <a:lumOff val="35000"/>
                  </a:schemeClr>
                </a:solidFill>
              </a:rPr>
              <a:t>ÉTHIQUE</a:t>
            </a:r>
            <a:endParaRPr lang="fr-FR" sz="6600" b="1" dirty="0">
              <a:solidFill>
                <a:schemeClr val="tx1">
                  <a:lumMod val="65000"/>
                  <a:lumOff val="35000"/>
                </a:schemeClr>
              </a:solidFill>
            </a:endParaRPr>
          </a:p>
        </p:txBody>
      </p:sp>
      <p:sp>
        <p:nvSpPr>
          <p:cNvPr id="2" name="ZoneTexte 1"/>
          <p:cNvSpPr txBox="1"/>
          <p:nvPr/>
        </p:nvSpPr>
        <p:spPr>
          <a:xfrm>
            <a:off x="19950" y="6331632"/>
            <a:ext cx="5272130" cy="369332"/>
          </a:xfrm>
          <a:prstGeom prst="rect">
            <a:avLst/>
          </a:prstGeom>
          <a:noFill/>
        </p:spPr>
        <p:txBody>
          <a:bodyPr wrap="square" rtlCol="0">
            <a:spAutoFit/>
          </a:bodyPr>
          <a:lstStyle/>
          <a:p>
            <a:r>
              <a:rPr lang="fr-FR" b="1" dirty="0" smtClean="0"/>
              <a:t>DESBANT Aurélie – MARVIE Laura – PAGET Mélanie</a:t>
            </a:r>
            <a:endParaRPr lang="fr-FR" b="1" dirty="0"/>
          </a:p>
        </p:txBody>
      </p:sp>
      <p:sp>
        <p:nvSpPr>
          <p:cNvPr id="9" name="ZoneTexte 8"/>
          <p:cNvSpPr txBox="1"/>
          <p:nvPr/>
        </p:nvSpPr>
        <p:spPr>
          <a:xfrm>
            <a:off x="683568" y="845432"/>
            <a:ext cx="2808312" cy="1107996"/>
          </a:xfrm>
          <a:prstGeom prst="rect">
            <a:avLst/>
          </a:prstGeom>
          <a:noFill/>
        </p:spPr>
        <p:txBody>
          <a:bodyPr wrap="square" rtlCol="0">
            <a:spAutoFit/>
          </a:bodyPr>
          <a:lstStyle/>
          <a:p>
            <a:r>
              <a:rPr lang="fr-FR" sz="6600" b="1" dirty="0" smtClean="0">
                <a:solidFill>
                  <a:srgbClr val="727272"/>
                </a:solidFill>
              </a:rPr>
              <a:t>SANT</a:t>
            </a:r>
            <a:r>
              <a:rPr lang="fr-FR" sz="6600" b="1" dirty="0">
                <a:solidFill>
                  <a:srgbClr val="727272"/>
                </a:solidFill>
              </a:rPr>
              <a:t>É</a:t>
            </a:r>
            <a:endParaRPr lang="en-GB" sz="6600" b="1" dirty="0">
              <a:solidFill>
                <a:srgbClr val="727272"/>
              </a:solidFill>
            </a:endParaRPr>
          </a:p>
        </p:txBody>
      </p:sp>
      <p:sp>
        <p:nvSpPr>
          <p:cNvPr id="10" name="ZoneTexte 9"/>
          <p:cNvSpPr txBox="1"/>
          <p:nvPr/>
        </p:nvSpPr>
        <p:spPr>
          <a:xfrm>
            <a:off x="155071" y="5717654"/>
            <a:ext cx="4776969" cy="707886"/>
          </a:xfrm>
          <a:prstGeom prst="rect">
            <a:avLst/>
          </a:prstGeom>
          <a:noFill/>
        </p:spPr>
        <p:txBody>
          <a:bodyPr wrap="square" rtlCol="0">
            <a:spAutoFit/>
          </a:bodyPr>
          <a:lstStyle/>
          <a:p>
            <a:r>
              <a:rPr lang="fr-FR" sz="4000" b="1" dirty="0">
                <a:solidFill>
                  <a:schemeClr val="tx1">
                    <a:lumMod val="65000"/>
                    <a:lumOff val="35000"/>
                  </a:schemeClr>
                </a:solidFill>
              </a:rPr>
              <a:t>L3 Marketing-Vente</a:t>
            </a:r>
            <a:endParaRPr lang="en-GB" sz="4000" b="1" dirty="0">
              <a:solidFill>
                <a:schemeClr val="tx1">
                  <a:lumMod val="65000"/>
                  <a:lumOff val="35000"/>
                </a:schemeClr>
              </a:solidFill>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378" y="116632"/>
            <a:ext cx="2397108" cy="942765"/>
          </a:xfrm>
          <a:prstGeom prst="rect">
            <a:avLst/>
          </a:prstGeom>
        </p:spPr>
      </p:pic>
    </p:spTree>
    <p:extLst>
      <p:ext uri="{BB962C8B-B14F-4D97-AF65-F5344CB8AC3E}">
        <p14:creationId xmlns:p14="http://schemas.microsoft.com/office/powerpoint/2010/main" val="255904061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7824" y="1600200"/>
            <a:ext cx="6156176" cy="5429200"/>
          </a:xfrm>
        </p:spPr>
        <p:txBody>
          <a:bodyPr>
            <a:normAutofit/>
          </a:bodyPr>
          <a:lstStyle/>
          <a:p>
            <a:pPr lvl="0">
              <a:buFontTx/>
              <a:buChar char="-"/>
            </a:pPr>
            <a:endParaRPr lang="fr-FR" sz="2600" dirty="0" smtClean="0"/>
          </a:p>
          <a:p>
            <a:pPr marL="0" lvl="0" indent="0">
              <a:buNone/>
            </a:pPr>
            <a:endParaRPr lang="fr-FR" sz="2600" dirty="0"/>
          </a:p>
          <a:p>
            <a:pPr marL="0" indent="0" algn="just">
              <a:buNone/>
            </a:pPr>
            <a:r>
              <a:rPr lang="fr-FR" sz="2000" b="1" i="1" dirty="0" err="1" smtClean="0">
                <a:solidFill>
                  <a:schemeClr val="tx1">
                    <a:lumMod val="65000"/>
                    <a:lumOff val="35000"/>
                  </a:schemeClr>
                </a:solidFill>
                <a:effectLst>
                  <a:outerShdw blurRad="38100" dist="38100" dir="2700000" algn="tl">
                    <a:srgbClr val="000000">
                      <a:alpha val="43137"/>
                    </a:srgbClr>
                  </a:outerShdw>
                </a:effectLst>
              </a:rPr>
              <a:t>Conso’localisation</a:t>
            </a:r>
            <a:r>
              <a:rPr lang="fr-FR" sz="2000" b="1" i="1" dirty="0" smtClean="0">
                <a:solidFill>
                  <a:schemeClr val="tx1">
                    <a:lumMod val="65000"/>
                    <a:lumOff val="35000"/>
                  </a:schemeClr>
                </a:solidFill>
                <a:effectLst>
                  <a:outerShdw blurRad="38100" dist="38100" dir="2700000" algn="tl">
                    <a:srgbClr val="000000">
                      <a:alpha val="43137"/>
                    </a:srgbClr>
                  </a:outerShdw>
                </a:effectLst>
              </a:rPr>
              <a:t> – CAMIF.FR : </a:t>
            </a:r>
            <a:r>
              <a:rPr lang="fr-FR" sz="1900" dirty="0" smtClean="0"/>
              <a:t>permet </a:t>
            </a:r>
            <a:r>
              <a:rPr lang="fr-FR" sz="1900" dirty="0"/>
              <a:t>au consommateur de choisir son </a:t>
            </a:r>
            <a:r>
              <a:rPr lang="fr-FR" sz="1900" dirty="0" smtClean="0"/>
              <a:t>produit en </a:t>
            </a:r>
            <a:r>
              <a:rPr lang="fr-FR" sz="1900" dirty="0"/>
              <a:t>fonction du lieu de fabrication et d’en savoir plus sur son fabricant et sa démarche </a:t>
            </a:r>
            <a:r>
              <a:rPr lang="fr-FR" sz="1900" dirty="0" smtClean="0"/>
              <a:t>d’</a:t>
            </a:r>
            <a:r>
              <a:rPr lang="fr-FR" sz="1900" dirty="0" err="1" smtClean="0"/>
              <a:t>éco-conception</a:t>
            </a:r>
            <a:r>
              <a:rPr lang="fr-FR" sz="1900" dirty="0" smtClean="0"/>
              <a:t>. Les émissions </a:t>
            </a:r>
            <a:r>
              <a:rPr lang="fr-FR" sz="1900" dirty="0"/>
              <a:t>de CO2 </a:t>
            </a:r>
            <a:r>
              <a:rPr lang="fr-FR" sz="1900" dirty="0" smtClean="0"/>
              <a:t>sont ainsi </a:t>
            </a:r>
            <a:r>
              <a:rPr lang="fr-FR" sz="1900" dirty="0"/>
              <a:t>divisées </a:t>
            </a:r>
            <a:r>
              <a:rPr lang="fr-FR" sz="1900" dirty="0" smtClean="0"/>
              <a:t>par 4.</a:t>
            </a:r>
          </a:p>
          <a:p>
            <a:pPr marL="0" indent="0">
              <a:buNone/>
            </a:pPr>
            <a:endParaRPr lang="fr-FR" sz="2600" dirty="0" smtClean="0"/>
          </a:p>
          <a:p>
            <a:pPr marL="0" indent="0">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Tourisme durable : </a:t>
            </a:r>
            <a:r>
              <a:rPr lang="fr-FR" sz="1900" dirty="0"/>
              <a:t>utilisation d’un vélo plutôt que d’un bus</a:t>
            </a:r>
          </a:p>
          <a:p>
            <a:pPr marL="0" indent="0">
              <a:buNone/>
            </a:pPr>
            <a:endParaRPr lang="fr-FR" sz="2000" b="1" i="1" dirty="0" smtClean="0">
              <a:solidFill>
                <a:schemeClr val="tx1">
                  <a:lumMod val="65000"/>
                  <a:lumOff val="35000"/>
                </a:schemeClr>
              </a:solidFill>
              <a:effectLst>
                <a:outerShdw blurRad="38100" dist="38100" dir="2700000" algn="tl">
                  <a:srgbClr val="000000">
                    <a:alpha val="43137"/>
                  </a:srgbClr>
                </a:outerShdw>
              </a:effectLst>
            </a:endParaRPr>
          </a:p>
          <a:p>
            <a:pPr marL="0" indent="0" algn="just">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AMAP -</a:t>
            </a:r>
            <a:r>
              <a:rPr lang="fr-FR" sz="2000" dirty="0" smtClean="0">
                <a:solidFill>
                  <a:schemeClr val="tx1">
                    <a:lumMod val="65000"/>
                    <a:lumOff val="35000"/>
                  </a:schemeClr>
                </a:solidFill>
              </a:rPr>
              <a:t> </a:t>
            </a:r>
            <a:r>
              <a:rPr lang="fr-FR" sz="1800" dirty="0" smtClean="0">
                <a:solidFill>
                  <a:schemeClr val="tx1">
                    <a:lumMod val="65000"/>
                    <a:lumOff val="35000"/>
                  </a:schemeClr>
                </a:solidFill>
              </a:rPr>
              <a:t>association pour le maintien d’une agriculture paysanne </a:t>
            </a:r>
            <a:r>
              <a:rPr lang="fr-FR" sz="1800" dirty="0" smtClean="0"/>
              <a:t>- le client paie d’avance le producteur qui lui fournira les produits selon le rythme de leur arrivée à maturité pour éviter le gaspillage.</a:t>
            </a:r>
          </a:p>
          <a:p>
            <a:endParaRPr lang="fr-FR" sz="2600" dirty="0"/>
          </a:p>
          <a:p>
            <a:pPr lvl="0"/>
            <a:endParaRPr lang="fr-FR" dirty="0"/>
          </a:p>
          <a:p>
            <a:endParaRPr lang="fr-FR"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 name="Espace réservé du contenu 2"/>
          <p:cNvSpPr txBox="1">
            <a:spLocks/>
          </p:cNvSpPr>
          <p:nvPr/>
        </p:nvSpPr>
        <p:spPr>
          <a:xfrm>
            <a:off x="2555776" y="442236"/>
            <a:ext cx="6588224" cy="150903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700" b="1" dirty="0" smtClean="0"/>
              <a:t>Actions entreprises par le consommateur même </a:t>
            </a:r>
          </a:p>
          <a:p>
            <a:pPr marL="0" indent="0" algn="ctr">
              <a:buFont typeface="Arial" panose="020B0604020202020204" pitchFamily="34" charset="0"/>
              <a:buNone/>
            </a:pPr>
            <a:r>
              <a:rPr lang="fr-FR" sz="2500" dirty="0" smtClean="0"/>
              <a:t>- </a:t>
            </a:r>
            <a:r>
              <a:rPr lang="fr-FR" sz="2200" dirty="0" smtClean="0"/>
              <a:t>Limite ses déplacement, utilise des nouveaux modes de transports, se soucie de la provenance de ses produits, limite le gaspillage - </a:t>
            </a:r>
          </a:p>
        </p:txBody>
      </p:sp>
      <p:pic>
        <p:nvPicPr>
          <p:cNvPr id="1026" name="Picture 2" descr="http://www.mescoursespourlaplanete.com/medias/imgs/actu_wcn3x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25" y="2276872"/>
            <a:ext cx="21336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o.fr/var/geo/storage/images/media/images/rubrique-environnement/les-mots-verts/amap/373764-1-fre-FR/amap_940x7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22" y="4869160"/>
            <a:ext cx="2232754" cy="16745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42811" y="5486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Thèmes abordés : </a:t>
            </a:r>
          </a:p>
          <a:p>
            <a:pPr algn="ctr"/>
            <a:endParaRPr lang="fr-FR" b="1" dirty="0">
              <a:solidFill>
                <a:srgbClr val="FF1D48"/>
              </a:solidFill>
            </a:endParaRPr>
          </a:p>
          <a:p>
            <a:pPr algn="ctr"/>
            <a:r>
              <a:rPr lang="fr-FR" b="1" dirty="0" smtClean="0">
                <a:solidFill>
                  <a:srgbClr val="FF1D48"/>
                </a:solidFill>
              </a:rPr>
              <a:t>SANTÉ/ÉTHIQUE</a:t>
            </a:r>
            <a:endParaRPr lang="fr-FR" b="1" dirty="0">
              <a:solidFill>
                <a:srgbClr val="FF1D48"/>
              </a:solidFill>
            </a:endParaRPr>
          </a:p>
        </p:txBody>
      </p:sp>
    </p:spTree>
    <p:extLst>
      <p:ext uri="{BB962C8B-B14F-4D97-AF65-F5344CB8AC3E}">
        <p14:creationId xmlns:p14="http://schemas.microsoft.com/office/powerpoint/2010/main" val="127867828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843808" y="442236"/>
            <a:ext cx="6120680" cy="150903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2700" b="1" dirty="0" smtClean="0"/>
              <a:t>Utilisation de ressources naturelles pour la création d’énergie</a:t>
            </a:r>
          </a:p>
          <a:p>
            <a:pPr marL="0" indent="0" algn="ctr">
              <a:buFont typeface="Arial" panose="020B0604020202020204" pitchFamily="34" charset="0"/>
              <a:buNone/>
            </a:pPr>
            <a:r>
              <a:rPr lang="fr-FR" sz="2200" dirty="0" smtClean="0"/>
              <a:t>- Evite la pollution, réduit les allergies, crée de l’énergie pour répondre au besoin du consommateur, préserve l’</a:t>
            </a:r>
            <a:r>
              <a:rPr lang="fr-FR" sz="2200" dirty="0" err="1" smtClean="0"/>
              <a:t>éco-système</a:t>
            </a:r>
            <a:r>
              <a:rPr lang="fr-FR" sz="2200" dirty="0" smtClean="0"/>
              <a:t> - </a:t>
            </a:r>
          </a:p>
        </p:txBody>
      </p:sp>
      <p:sp>
        <p:nvSpPr>
          <p:cNvPr id="6" name="Triangle rectangle 5"/>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 name="Espace réservé du contenu 2"/>
          <p:cNvSpPr>
            <a:spLocks noGrp="1"/>
          </p:cNvSpPr>
          <p:nvPr>
            <p:ph idx="1"/>
          </p:nvPr>
        </p:nvSpPr>
        <p:spPr>
          <a:xfrm>
            <a:off x="2987824" y="2204864"/>
            <a:ext cx="6156176" cy="5429200"/>
          </a:xfrm>
        </p:spPr>
        <p:txBody>
          <a:bodyPr>
            <a:normAutofit/>
          </a:bodyPr>
          <a:lstStyle/>
          <a:p>
            <a:pPr lvl="0">
              <a:buFontTx/>
              <a:buChar char="-"/>
            </a:pPr>
            <a:endParaRPr lang="fr-FR" sz="2600" dirty="0"/>
          </a:p>
          <a:p>
            <a:pPr marL="0" indent="0" algn="just">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Les éoliennes :  </a:t>
            </a:r>
            <a:r>
              <a:rPr lang="fr-FR" sz="1900" dirty="0" smtClean="0"/>
              <a:t>utilisent le vent comme source d’énergie pour créer de l’électricité.</a:t>
            </a:r>
            <a:endParaRPr lang="fr-FR" sz="2600" dirty="0" smtClean="0"/>
          </a:p>
          <a:p>
            <a:pPr marL="0" indent="0">
              <a:buNone/>
            </a:pPr>
            <a:endParaRPr lang="fr-FR" sz="2600" dirty="0"/>
          </a:p>
          <a:p>
            <a:endParaRPr lang="fr-FR" sz="2600" dirty="0"/>
          </a:p>
          <a:p>
            <a:pPr lvl="0"/>
            <a:endParaRPr lang="fr-FR" dirty="0"/>
          </a:p>
          <a:p>
            <a:endParaRPr lang="fr-FR" dirty="0"/>
          </a:p>
        </p:txBody>
      </p:sp>
      <p:pic>
        <p:nvPicPr>
          <p:cNvPr id="2050" name="Picture 2" descr="http://www.durable.com/var/user/A/l/parc-eolien-offshore-dane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11" y="2348880"/>
            <a:ext cx="2564284" cy="15841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42811" y="5486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Thèmes abordés : </a:t>
            </a:r>
          </a:p>
          <a:p>
            <a:pPr algn="ctr"/>
            <a:endParaRPr lang="fr-FR" b="1" dirty="0">
              <a:solidFill>
                <a:srgbClr val="FF1D48"/>
              </a:solidFill>
            </a:endParaRPr>
          </a:p>
          <a:p>
            <a:pPr algn="ctr"/>
            <a:r>
              <a:rPr lang="fr-FR" b="1" dirty="0" smtClean="0">
                <a:solidFill>
                  <a:srgbClr val="FF1D48"/>
                </a:solidFill>
              </a:rPr>
              <a:t>SANTÉ/ÉTHIQUE</a:t>
            </a:r>
            <a:endParaRPr lang="fr-FR" b="1" dirty="0">
              <a:solidFill>
                <a:srgbClr val="FF1D48"/>
              </a:solidFill>
            </a:endParaRPr>
          </a:p>
        </p:txBody>
      </p:sp>
    </p:spTree>
    <p:extLst>
      <p:ext uri="{BB962C8B-B14F-4D97-AF65-F5344CB8AC3E}">
        <p14:creationId xmlns:p14="http://schemas.microsoft.com/office/powerpoint/2010/main" val="192202640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116632"/>
            <a:ext cx="8928992" cy="936104"/>
          </a:xfrm>
          <a:prstGeom prst="roundRect">
            <a:avLst/>
          </a:prstGeom>
          <a:solidFill>
            <a:schemeClr val="bg1">
              <a:lumMod val="8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8142"/>
            <a:ext cx="8229600" cy="1143000"/>
          </a:xfrm>
        </p:spPr>
        <p:txBody>
          <a:bodyPr>
            <a:normAutofit/>
          </a:bodyPr>
          <a:lstStyle/>
          <a:p>
            <a:r>
              <a:rPr lang="fr-FR" sz="4000" b="1" dirty="0" smtClean="0"/>
              <a:t>Naturalité</a:t>
            </a:r>
            <a:endParaRPr lang="fr-FR" sz="4000" b="1" dirty="0"/>
          </a:p>
        </p:txBody>
      </p:sp>
      <p:sp>
        <p:nvSpPr>
          <p:cNvPr id="3" name="Espace réservé du contenu 2"/>
          <p:cNvSpPr>
            <a:spLocks noGrp="1"/>
          </p:cNvSpPr>
          <p:nvPr>
            <p:ph idx="1"/>
          </p:nvPr>
        </p:nvSpPr>
        <p:spPr>
          <a:xfrm>
            <a:off x="323528" y="1484784"/>
            <a:ext cx="8712968" cy="4525963"/>
          </a:xfrm>
        </p:spPr>
        <p:txBody>
          <a:bodyPr>
            <a:normAutofit fontScale="92500" lnSpcReduction="10000"/>
          </a:bodyPr>
          <a:lstStyle/>
          <a:p>
            <a:pPr marL="0" indent="0">
              <a:buNone/>
            </a:pPr>
            <a:r>
              <a:rPr lang="fr-FR" dirty="0" smtClean="0"/>
              <a:t>L’intervention de l’homme est minime. Les produits sont peu transformés par l’homme, minimalistes, peuvent être sans additifs, … </a:t>
            </a:r>
          </a:p>
          <a:p>
            <a:pPr marL="0" indent="0">
              <a:buNone/>
            </a:pPr>
            <a:endParaRPr lang="fr-FR" dirty="0" smtClean="0"/>
          </a:p>
          <a:p>
            <a:pPr marL="0" indent="0">
              <a:buNone/>
            </a:pPr>
            <a:r>
              <a:rPr lang="fr-FR" sz="3500" b="1" dirty="0" smtClean="0">
                <a:solidFill>
                  <a:srgbClr val="FF1D48"/>
                </a:solidFill>
              </a:rPr>
              <a:t>Les consommateurs: </a:t>
            </a:r>
            <a:r>
              <a:rPr lang="fr-FR" sz="2700" dirty="0" smtClean="0"/>
              <a:t>besoin d’un retour aux sources , d’authenticité, de fraicheur du produit et d’un bénéfice santé</a:t>
            </a:r>
          </a:p>
          <a:p>
            <a:pPr marL="0" indent="0">
              <a:buNone/>
            </a:pPr>
            <a:endParaRPr lang="fr-FR" dirty="0"/>
          </a:p>
          <a:p>
            <a:pPr marL="0" indent="0" algn="just">
              <a:buNone/>
            </a:pPr>
            <a:r>
              <a:rPr lang="fr-FR" sz="3500" b="1" dirty="0" smtClean="0">
                <a:solidFill>
                  <a:srgbClr val="FF1D48"/>
                </a:solidFill>
              </a:rPr>
              <a:t>Les entreprises </a:t>
            </a:r>
            <a:r>
              <a:rPr lang="fr-FR" sz="2700" b="1" dirty="0" smtClean="0">
                <a:solidFill>
                  <a:srgbClr val="FF1D48"/>
                </a:solidFill>
              </a:rPr>
              <a:t>: </a:t>
            </a:r>
            <a:r>
              <a:rPr lang="fr-FR" sz="2700" dirty="0" smtClean="0"/>
              <a:t>rassurer le consommateur sur la fraicheur du produit, son authenticité, une image de marque forte, produit qui respecte l’environnement</a:t>
            </a:r>
          </a:p>
          <a:p>
            <a:pPr marL="0" indent="0">
              <a:buNone/>
            </a:pPr>
            <a:endParaRPr lang="fr-FR"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67900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 name="Espace réservé du contenu 2"/>
          <p:cNvSpPr txBox="1">
            <a:spLocks/>
          </p:cNvSpPr>
          <p:nvPr/>
        </p:nvSpPr>
        <p:spPr>
          <a:xfrm>
            <a:off x="2843808" y="442236"/>
            <a:ext cx="6300192" cy="150903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500" b="1" dirty="0" smtClean="0"/>
              <a:t>Évocation : authenticité, fraicheur du produit, retour aux sources</a:t>
            </a:r>
          </a:p>
          <a:p>
            <a:pPr marL="0" indent="0" algn="ctr">
              <a:buNone/>
            </a:pPr>
            <a:r>
              <a:rPr lang="fr-FR" sz="2200" dirty="0" smtClean="0"/>
              <a:t>- 100% de produits naturels, </a:t>
            </a:r>
            <a:r>
              <a:rPr lang="fr-FR" sz="2000" dirty="0" smtClean="0"/>
              <a:t>liste des ingrédients minimales </a:t>
            </a:r>
            <a:r>
              <a:rPr lang="fr-FR" sz="2000" dirty="0"/>
              <a:t>et sans </a:t>
            </a:r>
            <a:r>
              <a:rPr lang="fr-FR" sz="2000" dirty="0" smtClean="0"/>
              <a:t>additifs, apportent les bienfaits sur la santé, peut de transformations apportées par l’être humain  -</a:t>
            </a:r>
            <a:endParaRPr lang="fr-FR" sz="2000" dirty="0"/>
          </a:p>
          <a:p>
            <a:pPr marL="0" indent="0" algn="ctr">
              <a:buFont typeface="Arial" panose="020B0604020202020204" pitchFamily="34" charset="0"/>
              <a:buNone/>
            </a:pPr>
            <a:endParaRPr lang="fr-FR" sz="2500" dirty="0" smtClean="0"/>
          </a:p>
        </p:txBody>
      </p:sp>
      <p:sp>
        <p:nvSpPr>
          <p:cNvPr id="7" name="Espace réservé du contenu 2"/>
          <p:cNvSpPr>
            <a:spLocks noGrp="1"/>
          </p:cNvSpPr>
          <p:nvPr>
            <p:ph idx="1"/>
          </p:nvPr>
        </p:nvSpPr>
        <p:spPr>
          <a:xfrm>
            <a:off x="2987824" y="2204864"/>
            <a:ext cx="6156176" cy="5429200"/>
          </a:xfrm>
        </p:spPr>
        <p:txBody>
          <a:bodyPr>
            <a:normAutofit/>
          </a:bodyPr>
          <a:lstStyle/>
          <a:p>
            <a:pPr lvl="0">
              <a:buFontTx/>
              <a:buChar char="-"/>
            </a:pPr>
            <a:endParaRPr lang="fr-FR" sz="2600" dirty="0"/>
          </a:p>
          <a:p>
            <a:pPr marL="0" indent="0" algn="just">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Smoothie - INNOCENT : </a:t>
            </a:r>
            <a:r>
              <a:rPr lang="fr-FR" sz="1800" dirty="0" smtClean="0"/>
              <a:t>smoothies composés </a:t>
            </a:r>
            <a:r>
              <a:rPr lang="fr-FR" sz="1800" u="sng" dirty="0" smtClean="0"/>
              <a:t>essentiellement de fruits </a:t>
            </a:r>
            <a:r>
              <a:rPr lang="fr-FR" sz="1800" dirty="0" smtClean="0"/>
              <a:t>issus de l’agriculture durable (100% fruits)</a:t>
            </a:r>
            <a:endParaRPr lang="fr-FR" sz="1800" b="1" i="1" dirty="0" smtClean="0">
              <a:solidFill>
                <a:schemeClr val="tx1">
                  <a:lumMod val="65000"/>
                  <a:lumOff val="35000"/>
                </a:schemeClr>
              </a:solidFill>
              <a:effectLst>
                <a:outerShdw blurRad="38100" dist="38100" dir="2700000" algn="tl">
                  <a:srgbClr val="000000">
                    <a:alpha val="43137"/>
                  </a:srgbClr>
                </a:outerShdw>
              </a:effectLst>
            </a:endParaRPr>
          </a:p>
          <a:p>
            <a:pPr marL="0" indent="0">
              <a:buNone/>
            </a:pPr>
            <a:endParaRPr lang="fr-FR" sz="2800" dirty="0" smtClean="0"/>
          </a:p>
          <a:p>
            <a:pPr marL="0" indent="0">
              <a:buNone/>
            </a:pPr>
            <a:endParaRPr lang="fr-FR" sz="2800" dirty="0"/>
          </a:p>
          <a:p>
            <a:pPr marL="0" indent="0" algn="just">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Fruits Sticks - NA! (</a:t>
            </a:r>
            <a:r>
              <a:rPr lang="fr-FR" sz="2000" b="1" i="1" dirty="0" err="1" smtClean="0">
                <a:solidFill>
                  <a:schemeClr val="tx1">
                    <a:lumMod val="65000"/>
                    <a:lumOff val="35000"/>
                  </a:schemeClr>
                </a:solidFill>
                <a:effectLst>
                  <a:outerShdw blurRad="38100" dist="38100" dir="2700000" algn="tl">
                    <a:srgbClr val="000000">
                      <a:alpha val="43137"/>
                    </a:srgbClr>
                  </a:outerShdw>
                </a:effectLst>
              </a:rPr>
              <a:t>raw</a:t>
            </a:r>
            <a:r>
              <a:rPr lang="fr-FR" sz="2000" b="1" i="1" dirty="0" smtClean="0">
                <a:solidFill>
                  <a:schemeClr val="tx1">
                    <a:lumMod val="65000"/>
                    <a:lumOff val="35000"/>
                  </a:schemeClr>
                </a:solidFill>
                <a:effectLst>
                  <a:outerShdw blurRad="38100" dist="38100" dir="2700000" algn="tl">
                    <a:srgbClr val="000000">
                      <a:alpha val="43137"/>
                    </a:srgbClr>
                  </a:outerShdw>
                </a:effectLst>
              </a:rPr>
              <a:t> </a:t>
            </a:r>
            <a:r>
              <a:rPr lang="fr-FR" sz="2000" b="1" i="1" dirty="0" err="1" smtClean="0">
                <a:solidFill>
                  <a:schemeClr val="tx1">
                    <a:lumMod val="65000"/>
                    <a:lumOff val="35000"/>
                  </a:schemeClr>
                </a:solidFill>
                <a:effectLst>
                  <a:outerShdw blurRad="38100" dist="38100" dir="2700000" algn="tl">
                    <a:srgbClr val="000000">
                      <a:alpha val="43137"/>
                    </a:srgbClr>
                  </a:outerShdw>
                </a:effectLst>
              </a:rPr>
              <a:t>food</a:t>
            </a:r>
            <a:r>
              <a:rPr lang="fr-FR" sz="2000" b="1" i="1" dirty="0" smtClean="0">
                <a:solidFill>
                  <a:schemeClr val="tx1">
                    <a:lumMod val="65000"/>
                    <a:lumOff val="35000"/>
                  </a:schemeClr>
                </a:solidFill>
                <a:effectLst>
                  <a:outerShdw blurRad="38100" dist="38100" dir="2700000" algn="tl">
                    <a:srgbClr val="000000">
                      <a:alpha val="43137"/>
                    </a:srgbClr>
                  </a:outerShdw>
                </a:effectLst>
              </a:rPr>
              <a:t>) </a:t>
            </a:r>
            <a:r>
              <a:rPr lang="fr-FR" sz="2800" dirty="0" smtClean="0"/>
              <a:t>: </a:t>
            </a:r>
            <a:r>
              <a:rPr lang="fr-FR" sz="1800" dirty="0" smtClean="0"/>
              <a:t>sachet à </a:t>
            </a:r>
            <a:r>
              <a:rPr lang="fr-FR" sz="1800" dirty="0"/>
              <a:t>base de fruits </a:t>
            </a:r>
            <a:r>
              <a:rPr lang="fr-FR" sz="1800" dirty="0" smtClean="0"/>
              <a:t>déshydratés (100%)  </a:t>
            </a:r>
            <a:r>
              <a:rPr lang="fr-FR" sz="1800" dirty="0"/>
              <a:t>et non cuits</a:t>
            </a:r>
          </a:p>
          <a:p>
            <a:pPr marL="0" indent="0">
              <a:buNone/>
            </a:pPr>
            <a:endParaRPr lang="fr-FR" sz="2600" dirty="0"/>
          </a:p>
          <a:p>
            <a:endParaRPr lang="fr-FR" sz="2600" dirty="0"/>
          </a:p>
          <a:p>
            <a:pPr lvl="0"/>
            <a:endParaRPr lang="fr-FR" dirty="0"/>
          </a:p>
          <a:p>
            <a:endParaRPr lang="fr-FR" dirty="0"/>
          </a:p>
        </p:txBody>
      </p:sp>
      <p:pic>
        <p:nvPicPr>
          <p:cNvPr id="3074" name="Picture 2" descr="http://www.innocent.fr/wp-content/uploads/photos-innocent/innocen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1" y="2204864"/>
            <a:ext cx="2276251" cy="15152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clrChange>
              <a:clrFrom>
                <a:srgbClr val="BCBBB7"/>
              </a:clrFrom>
              <a:clrTo>
                <a:srgbClr val="BCBBB7">
                  <a:alpha val="0"/>
                </a:srgbClr>
              </a:clrTo>
            </a:clrChange>
            <a:extLst>
              <a:ext uri="{28A0092B-C50C-407E-A947-70E740481C1C}">
                <a14:useLocalDpi xmlns:a14="http://schemas.microsoft.com/office/drawing/2010/main" val="0"/>
              </a:ext>
            </a:extLst>
          </a:blip>
          <a:srcRect l="63602" t="32292" r="19414" b="20640"/>
          <a:stretch/>
        </p:blipFill>
        <p:spPr bwMode="auto">
          <a:xfrm>
            <a:off x="582425" y="4005064"/>
            <a:ext cx="1417712" cy="220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395211" y="7010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 abordé : </a:t>
            </a:r>
          </a:p>
          <a:p>
            <a:pPr algn="ctr"/>
            <a:endParaRPr lang="fr-FR" b="1" dirty="0">
              <a:solidFill>
                <a:srgbClr val="FF1D48"/>
              </a:solidFill>
            </a:endParaRPr>
          </a:p>
          <a:p>
            <a:pPr algn="ctr"/>
            <a:r>
              <a:rPr lang="fr-FR" b="1" dirty="0" smtClean="0">
                <a:solidFill>
                  <a:srgbClr val="FF1D48"/>
                </a:solidFill>
              </a:rPr>
              <a:t>SANTÉ</a:t>
            </a:r>
            <a:endParaRPr lang="fr-FR" b="1" dirty="0">
              <a:solidFill>
                <a:srgbClr val="FF1D48"/>
              </a:solidFill>
            </a:endParaRPr>
          </a:p>
        </p:txBody>
      </p:sp>
    </p:spTree>
    <p:extLst>
      <p:ext uri="{BB962C8B-B14F-4D97-AF65-F5344CB8AC3E}">
        <p14:creationId xmlns:p14="http://schemas.microsoft.com/office/powerpoint/2010/main" val="310635794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7" name="Espace réservé du contenu 2"/>
          <p:cNvSpPr txBox="1">
            <a:spLocks/>
          </p:cNvSpPr>
          <p:nvPr/>
        </p:nvSpPr>
        <p:spPr>
          <a:xfrm>
            <a:off x="2843808" y="442236"/>
            <a:ext cx="6300192" cy="15090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500" b="1" dirty="0" smtClean="0"/>
              <a:t>Évocation : authenticité, fraicheur du produit, retour aux sources</a:t>
            </a:r>
          </a:p>
          <a:p>
            <a:pPr marL="0" indent="0" algn="ctr">
              <a:buNone/>
            </a:pPr>
            <a:r>
              <a:rPr lang="fr-FR" sz="2000" dirty="0" smtClean="0"/>
              <a:t>- Produits qui peuvent comporter des caractéristiques naturelles mais pas à 100% - </a:t>
            </a:r>
            <a:endParaRPr lang="fr-FR" sz="2500" dirty="0" smtClean="0"/>
          </a:p>
        </p:txBody>
      </p:sp>
      <p:sp>
        <p:nvSpPr>
          <p:cNvPr id="11" name="Espace réservé du contenu 2"/>
          <p:cNvSpPr txBox="1">
            <a:spLocks/>
          </p:cNvSpPr>
          <p:nvPr/>
        </p:nvSpPr>
        <p:spPr>
          <a:xfrm>
            <a:off x="2987824" y="2204864"/>
            <a:ext cx="6156176" cy="54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endParaRPr lang="fr-FR" sz="2600" dirty="0" smtClean="0"/>
          </a:p>
          <a:p>
            <a:pPr marL="0" indent="0">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Ovale Lifting – YVES ROCHER : </a:t>
            </a:r>
            <a:r>
              <a:rPr lang="fr-FR" sz="1800" dirty="0" smtClean="0"/>
              <a:t>cosmétique </a:t>
            </a:r>
            <a:r>
              <a:rPr lang="fr-FR" sz="1800" dirty="0"/>
              <a:t>à base de plantes</a:t>
            </a:r>
          </a:p>
          <a:p>
            <a:pPr marL="0" indent="0">
              <a:buNone/>
            </a:pPr>
            <a:endParaRPr lang="fr-FR" sz="2800" dirty="0" smtClean="0"/>
          </a:p>
          <a:p>
            <a:pPr marL="0" indent="0">
              <a:buNone/>
            </a:pPr>
            <a:endParaRPr lang="fr-FR" sz="2800" dirty="0"/>
          </a:p>
          <a:p>
            <a:pPr marL="0" indent="0">
              <a:buNone/>
            </a:pPr>
            <a:r>
              <a:rPr lang="fr-FR" sz="2000" b="1" i="1" dirty="0">
                <a:solidFill>
                  <a:schemeClr val="tx1">
                    <a:lumMod val="65000"/>
                    <a:lumOff val="35000"/>
                  </a:schemeClr>
                </a:solidFill>
                <a:effectLst>
                  <a:outerShdw blurRad="38100" dist="38100" dir="2700000" algn="tl">
                    <a:srgbClr val="000000">
                      <a:alpha val="43137"/>
                    </a:srgbClr>
                  </a:outerShdw>
                </a:effectLst>
              </a:rPr>
              <a:t/>
            </a:r>
            <a:br>
              <a:rPr lang="fr-FR" sz="2000" b="1" i="1" dirty="0">
                <a:solidFill>
                  <a:schemeClr val="tx1">
                    <a:lumMod val="65000"/>
                    <a:lumOff val="35000"/>
                  </a:schemeClr>
                </a:solidFill>
                <a:effectLst>
                  <a:outerShdw blurRad="38100" dist="38100" dir="2700000" algn="tl">
                    <a:srgbClr val="000000">
                      <a:alpha val="43137"/>
                    </a:srgbClr>
                  </a:outerShdw>
                </a:effectLst>
              </a:rPr>
            </a:br>
            <a:r>
              <a:rPr lang="fr-FR" sz="2000" b="1" i="1" dirty="0">
                <a:solidFill>
                  <a:schemeClr val="tx1">
                    <a:lumMod val="65000"/>
                    <a:lumOff val="35000"/>
                  </a:schemeClr>
                </a:solidFill>
                <a:effectLst>
                  <a:outerShdw blurRad="38100" dist="38100" dir="2700000" algn="tl">
                    <a:srgbClr val="000000">
                      <a:alpha val="43137"/>
                    </a:srgbClr>
                  </a:outerShdw>
                </a:effectLst>
              </a:rPr>
              <a:t>Fluor &amp; Plantes </a:t>
            </a:r>
            <a:r>
              <a:rPr lang="fr-FR" sz="2000" b="1" i="1" dirty="0" smtClean="0">
                <a:solidFill>
                  <a:schemeClr val="tx1">
                    <a:lumMod val="65000"/>
                    <a:lumOff val="35000"/>
                  </a:schemeClr>
                </a:solidFill>
                <a:effectLst>
                  <a:outerShdw blurRad="38100" dist="38100" dir="2700000" algn="tl">
                    <a:srgbClr val="000000">
                      <a:alpha val="43137"/>
                    </a:srgbClr>
                  </a:outerShdw>
                </a:effectLst>
              </a:rPr>
              <a:t>Bi-Fluoré - VADEMECUM LABORATOIRE : </a:t>
            </a:r>
            <a:r>
              <a:rPr lang="fr-FR" sz="1800" dirty="0" smtClean="0"/>
              <a:t>dentifrice aux extraits de plante naturelles  : sauge cicatrisante, mélisse calmante et thym antiseptique.</a:t>
            </a:r>
            <a:endParaRPr lang="fr-FR" sz="1800" dirty="0" smtClean="0">
              <a:solidFill>
                <a:schemeClr val="tx1">
                  <a:lumMod val="65000"/>
                  <a:lumOff val="35000"/>
                </a:schemeClr>
              </a:solidFill>
            </a:endParaRPr>
          </a:p>
          <a:p>
            <a:pPr marL="0" indent="0">
              <a:buNone/>
            </a:pPr>
            <a:endParaRPr lang="fr-FR" sz="2000" b="1" i="1" dirty="0" smtClean="0">
              <a:solidFill>
                <a:schemeClr val="tx1">
                  <a:lumMod val="65000"/>
                  <a:lumOff val="35000"/>
                </a:schemeClr>
              </a:solidFill>
              <a:effectLst>
                <a:outerShdw blurRad="38100" dist="38100" dir="2700000" algn="tl">
                  <a:srgbClr val="000000">
                    <a:alpha val="43137"/>
                  </a:srgbClr>
                </a:outerShdw>
              </a:effectLst>
            </a:endParaRPr>
          </a:p>
          <a:p>
            <a:pPr marL="0" indent="0">
              <a:buNone/>
            </a:pPr>
            <a:endParaRPr lang="fr-FR" sz="2000" b="1" i="1" dirty="0">
              <a:solidFill>
                <a:schemeClr val="tx1">
                  <a:lumMod val="65000"/>
                  <a:lumOff val="35000"/>
                </a:schemeClr>
              </a:solidFill>
              <a:effectLst>
                <a:outerShdw blurRad="38100" dist="38100" dir="2700000" algn="tl">
                  <a:srgbClr val="000000">
                    <a:alpha val="43137"/>
                  </a:srgbClr>
                </a:outerShdw>
              </a:effectLst>
            </a:endParaRPr>
          </a:p>
          <a:p>
            <a:pPr marL="0" indent="0">
              <a:buNone/>
            </a:pPr>
            <a:endParaRPr lang="fr-FR" sz="2000" b="1" i="1" dirty="0">
              <a:solidFill>
                <a:schemeClr val="tx1">
                  <a:lumMod val="65000"/>
                  <a:lumOff val="35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fr-FR" sz="2600" dirty="0" smtClean="0"/>
          </a:p>
          <a:p>
            <a:endParaRPr lang="fr-FR" sz="2600" dirty="0" smtClean="0"/>
          </a:p>
          <a:p>
            <a:endParaRPr lang="fr-FR" dirty="0" smtClean="0"/>
          </a:p>
          <a:p>
            <a:endParaRPr lang="fr-FR" dirty="0"/>
          </a:p>
        </p:txBody>
      </p:sp>
      <p:pic>
        <p:nvPicPr>
          <p:cNvPr id="4098" name="Picture 2" descr="http://images.beaute-addict.com/images/produits/27/20329/20329_300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09" t="28251" r="13307" b="22201"/>
          <a:stretch/>
        </p:blipFill>
        <p:spPr bwMode="auto">
          <a:xfrm>
            <a:off x="553199" y="2345831"/>
            <a:ext cx="1476163" cy="9966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395211" y="7010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 abordé : </a:t>
            </a:r>
          </a:p>
          <a:p>
            <a:pPr algn="ctr"/>
            <a:endParaRPr lang="fr-FR" b="1" dirty="0">
              <a:solidFill>
                <a:srgbClr val="FF1D48"/>
              </a:solidFill>
            </a:endParaRPr>
          </a:p>
          <a:p>
            <a:pPr algn="ctr"/>
            <a:r>
              <a:rPr lang="fr-FR" b="1" dirty="0" smtClean="0">
                <a:solidFill>
                  <a:srgbClr val="FF1D48"/>
                </a:solidFill>
              </a:rPr>
              <a:t>SANTÉ</a:t>
            </a:r>
            <a:endParaRPr lang="fr-FR" b="1" dirty="0">
              <a:solidFill>
                <a:srgbClr val="FF1D48"/>
              </a:solidFill>
            </a:endParaRPr>
          </a:p>
        </p:txBody>
      </p:sp>
      <p:pic>
        <p:nvPicPr>
          <p:cNvPr id="1026" name="Picture 2" descr="Vademecum Fluor et Plantes Bi-Fluor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11" y="4497710"/>
            <a:ext cx="2742431" cy="87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042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116632"/>
            <a:ext cx="8928992" cy="936104"/>
          </a:xfrm>
          <a:prstGeom prst="roundRect">
            <a:avLst/>
          </a:prstGeom>
          <a:solidFill>
            <a:schemeClr val="bg1">
              <a:lumMod val="8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13184"/>
            <a:ext cx="8229600" cy="1143000"/>
          </a:xfrm>
        </p:spPr>
        <p:txBody>
          <a:bodyPr>
            <a:normAutofit/>
          </a:bodyPr>
          <a:lstStyle/>
          <a:p>
            <a:r>
              <a:rPr lang="fr-FR" sz="4000" b="1" dirty="0" smtClean="0"/>
              <a:t>Biologique</a:t>
            </a:r>
            <a:endParaRPr lang="fr-FR" sz="4000" b="1" dirty="0"/>
          </a:p>
        </p:txBody>
      </p:sp>
      <p:sp>
        <p:nvSpPr>
          <p:cNvPr id="3" name="Espace réservé du contenu 2"/>
          <p:cNvSpPr>
            <a:spLocks noGrp="1"/>
          </p:cNvSpPr>
          <p:nvPr>
            <p:ph idx="1"/>
          </p:nvPr>
        </p:nvSpPr>
        <p:spPr>
          <a:xfrm>
            <a:off x="395536" y="1268761"/>
            <a:ext cx="8640960" cy="5098846"/>
          </a:xfrm>
        </p:spPr>
        <p:txBody>
          <a:bodyPr>
            <a:normAutofit fontScale="85000" lnSpcReduction="20000"/>
          </a:bodyPr>
          <a:lstStyle/>
          <a:p>
            <a:pPr marL="0" indent="0" algn="just">
              <a:buNone/>
            </a:pPr>
            <a:r>
              <a:rPr lang="fr-FR" dirty="0" smtClean="0"/>
              <a:t>Un produit est dit biologique quand </a:t>
            </a:r>
            <a:r>
              <a:rPr lang="fr-FR" dirty="0"/>
              <a:t>au moins 95 % de ses ingrédients proviennent de l'agriculture biologique. L'agriculture biologique proscrit l'utilisation de produits chimiques (pesticides et engrais chimiques) et les remplace par d'autres méthodes (purin, compost, savon noir, etc.).</a:t>
            </a:r>
            <a:endParaRPr lang="fr-FR" dirty="0" smtClean="0"/>
          </a:p>
          <a:p>
            <a:pPr marL="0" indent="0" algn="just">
              <a:buNone/>
            </a:pPr>
            <a:endParaRPr lang="fr-FR" b="1" dirty="0">
              <a:solidFill>
                <a:srgbClr val="FF1D48"/>
              </a:solidFill>
            </a:endParaRPr>
          </a:p>
          <a:p>
            <a:pPr marL="0" indent="0" algn="just">
              <a:buNone/>
            </a:pPr>
            <a:r>
              <a:rPr lang="fr-FR" b="1" dirty="0" smtClean="0">
                <a:solidFill>
                  <a:srgbClr val="FF1D48"/>
                </a:solidFill>
              </a:rPr>
              <a:t>Les consommateurs </a:t>
            </a:r>
            <a:r>
              <a:rPr lang="fr-FR" dirty="0" smtClean="0"/>
              <a:t>: </a:t>
            </a:r>
            <a:r>
              <a:rPr lang="fr-FR" sz="2500" dirty="0" smtClean="0"/>
              <a:t>rassure les consommateurs sur la provenance des produits sans pesticides :  produits non nocifs pour la santé et labélisés, impression de faire une bonne action en prenant des produits qui respectent l’</a:t>
            </a:r>
            <a:r>
              <a:rPr lang="fr-FR" sz="2500" dirty="0" err="1" smtClean="0"/>
              <a:t>envirronement</a:t>
            </a:r>
            <a:endParaRPr lang="fr-FR" sz="2500" dirty="0" smtClean="0"/>
          </a:p>
          <a:p>
            <a:endParaRPr lang="fr-FR" dirty="0" smtClean="0"/>
          </a:p>
          <a:p>
            <a:pPr marL="0" indent="0" algn="just">
              <a:buNone/>
            </a:pPr>
            <a:r>
              <a:rPr lang="fr-FR" b="1" dirty="0" smtClean="0">
                <a:solidFill>
                  <a:srgbClr val="FF1D48"/>
                </a:solidFill>
              </a:rPr>
              <a:t>Les entreprises:</a:t>
            </a:r>
            <a:r>
              <a:rPr lang="fr-FR" sz="2500" b="1" dirty="0" smtClean="0">
                <a:solidFill>
                  <a:srgbClr val="FF1D48"/>
                </a:solidFill>
              </a:rPr>
              <a:t> </a:t>
            </a:r>
            <a:r>
              <a:rPr lang="fr-FR" sz="2400" dirty="0" smtClean="0"/>
              <a:t>agir pour le développement durable, prend soin de la nature, proposent une grande variété de produits frais et transformés, redore l’image de marque, prend soin de ses clients (bénéfice santé), label</a:t>
            </a:r>
            <a:endParaRPr lang="fr-FR" sz="2400"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30437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 name="Espace réservé du contenu 2"/>
          <p:cNvSpPr txBox="1">
            <a:spLocks/>
          </p:cNvSpPr>
          <p:nvPr/>
        </p:nvSpPr>
        <p:spPr>
          <a:xfrm>
            <a:off x="2843808" y="563213"/>
            <a:ext cx="6300192" cy="1509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500" b="1" dirty="0"/>
              <a:t>Bienfaisance sur la nature </a:t>
            </a:r>
            <a:endParaRPr lang="fr-FR" sz="2500" dirty="0"/>
          </a:p>
          <a:p>
            <a:pPr marL="0" indent="0" algn="ctr">
              <a:buNone/>
            </a:pPr>
            <a:r>
              <a:rPr lang="fr-FR" sz="2000" dirty="0"/>
              <a:t>-</a:t>
            </a:r>
            <a:r>
              <a:rPr lang="fr-FR" sz="2000" dirty="0" smtClean="0"/>
              <a:t> </a:t>
            </a:r>
            <a:r>
              <a:rPr lang="fr-FR" sz="2000" dirty="0"/>
              <a:t>respect et préservation de </a:t>
            </a:r>
            <a:r>
              <a:rPr lang="fr-FR" sz="2000" dirty="0" smtClean="0"/>
              <a:t>l’environnement, réduit la pollution de l’air ou des sols   - </a:t>
            </a:r>
          </a:p>
        </p:txBody>
      </p:sp>
      <p:sp>
        <p:nvSpPr>
          <p:cNvPr id="7" name="Espace réservé du contenu 2"/>
          <p:cNvSpPr>
            <a:spLocks noGrp="1"/>
          </p:cNvSpPr>
          <p:nvPr>
            <p:ph idx="1"/>
          </p:nvPr>
        </p:nvSpPr>
        <p:spPr>
          <a:xfrm>
            <a:off x="2987824" y="2204864"/>
            <a:ext cx="6156176" cy="5429200"/>
          </a:xfrm>
        </p:spPr>
        <p:txBody>
          <a:bodyPr>
            <a:normAutofit/>
          </a:bodyPr>
          <a:lstStyle/>
          <a:p>
            <a:pPr marL="0" indent="0" algn="just">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NATURENDIE</a:t>
            </a:r>
            <a:r>
              <a:rPr lang="fr-FR" sz="2800" dirty="0" smtClean="0"/>
              <a:t> : </a:t>
            </a:r>
            <a:r>
              <a:rPr lang="fr-FR" sz="1800" dirty="0" smtClean="0"/>
              <a:t>engrais </a:t>
            </a:r>
            <a:r>
              <a:rPr lang="fr-FR" sz="1800" dirty="0"/>
              <a:t>naturels (origine animale, origine végétale,...) pour plantations qui maintiennent la fertilité et la vie bactérienne du sol</a:t>
            </a:r>
          </a:p>
          <a:p>
            <a:pPr marL="0" indent="0">
              <a:buNone/>
            </a:pPr>
            <a:endParaRPr lang="fr-FR" sz="2600" dirty="0"/>
          </a:p>
          <a:p>
            <a:endParaRPr lang="fr-FR" sz="2600" dirty="0"/>
          </a:p>
          <a:p>
            <a:pPr lvl="0"/>
            <a:endParaRPr lang="fr-FR" dirty="0"/>
          </a:p>
          <a:p>
            <a:endParaRPr lang="fr-FR" dirty="0"/>
          </a:p>
        </p:txBody>
      </p:sp>
      <p:pic>
        <p:nvPicPr>
          <p:cNvPr id="1028" name="Picture 4" descr="http://mediasv6-2.truffaut.com/Articles/jpg/0430000/430901_001_10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67" r="26299"/>
          <a:stretch/>
        </p:blipFill>
        <p:spPr bwMode="auto">
          <a:xfrm>
            <a:off x="687537" y="2204864"/>
            <a:ext cx="1380007"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395211" y="7010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Thèmes abordés : </a:t>
            </a:r>
          </a:p>
          <a:p>
            <a:pPr algn="ctr"/>
            <a:endParaRPr lang="fr-FR" b="1" dirty="0">
              <a:solidFill>
                <a:srgbClr val="FF1D48"/>
              </a:solidFill>
            </a:endParaRPr>
          </a:p>
          <a:p>
            <a:pPr algn="ctr"/>
            <a:r>
              <a:rPr lang="fr-FR" b="1" dirty="0" smtClean="0">
                <a:solidFill>
                  <a:srgbClr val="FF1D48"/>
                </a:solidFill>
              </a:rPr>
              <a:t>ÉTHIQUE/SANTÉ</a:t>
            </a:r>
            <a:endParaRPr lang="fr-FR" b="1" dirty="0">
              <a:solidFill>
                <a:srgbClr val="FF1D48"/>
              </a:solidFill>
            </a:endParaRPr>
          </a:p>
        </p:txBody>
      </p:sp>
    </p:spTree>
    <p:extLst>
      <p:ext uri="{BB962C8B-B14F-4D97-AF65-F5344CB8AC3E}">
        <p14:creationId xmlns:p14="http://schemas.microsoft.com/office/powerpoint/2010/main" val="124055887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 name="Espace réservé du contenu 2"/>
          <p:cNvSpPr txBox="1">
            <a:spLocks/>
          </p:cNvSpPr>
          <p:nvPr/>
        </p:nvSpPr>
        <p:spPr>
          <a:xfrm>
            <a:off x="2843808" y="701081"/>
            <a:ext cx="6300192" cy="1371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fr-FR" sz="2500" b="1" dirty="0"/>
              <a:t>Bienfaisance sur l’être </a:t>
            </a:r>
            <a:r>
              <a:rPr lang="fr-FR" sz="2500" b="1" dirty="0" smtClean="0"/>
              <a:t>humain</a:t>
            </a:r>
          </a:p>
          <a:p>
            <a:pPr marL="0" lvl="0" indent="0" algn="ctr">
              <a:buNone/>
            </a:pPr>
            <a:r>
              <a:rPr lang="fr-FR" sz="2000" dirty="0" smtClean="0"/>
              <a:t>- Agriculture raisonnée, contrôlée, peu traitée, produit sain et naturel  -  </a:t>
            </a:r>
            <a:endParaRPr lang="fr-FR" sz="2000" dirty="0"/>
          </a:p>
        </p:txBody>
      </p:sp>
      <p:sp>
        <p:nvSpPr>
          <p:cNvPr id="7" name="Espace réservé du contenu 2"/>
          <p:cNvSpPr>
            <a:spLocks noGrp="1"/>
          </p:cNvSpPr>
          <p:nvPr>
            <p:ph idx="1"/>
          </p:nvPr>
        </p:nvSpPr>
        <p:spPr>
          <a:xfrm>
            <a:off x="2987824" y="2204864"/>
            <a:ext cx="6156176" cy="5429200"/>
          </a:xfrm>
        </p:spPr>
        <p:txBody>
          <a:bodyPr>
            <a:normAutofit/>
          </a:bodyPr>
          <a:lstStyle/>
          <a:p>
            <a:pPr marL="0" indent="0" algn="just">
              <a:buNone/>
            </a:pPr>
            <a:r>
              <a:rPr lang="fr-FR" sz="2000" b="1" i="1" dirty="0" err="1" smtClean="0">
                <a:solidFill>
                  <a:schemeClr val="tx1">
                    <a:lumMod val="65000"/>
                    <a:lumOff val="35000"/>
                  </a:schemeClr>
                </a:solidFill>
                <a:effectLst>
                  <a:outerShdw blurRad="38100" dist="38100" dir="2700000" algn="tl">
                    <a:srgbClr val="000000">
                      <a:alpha val="43137"/>
                    </a:srgbClr>
                  </a:outerShdw>
                </a:effectLst>
              </a:rPr>
              <a:t>Yes</a:t>
            </a:r>
            <a:r>
              <a:rPr lang="fr-FR" sz="2000" b="1" i="1" dirty="0" smtClean="0">
                <a:solidFill>
                  <a:schemeClr val="tx1">
                    <a:lumMod val="65000"/>
                    <a:lumOff val="35000"/>
                  </a:schemeClr>
                </a:solidFill>
                <a:effectLst>
                  <a:outerShdw blurRad="38100" dist="38100" dir="2700000" algn="tl">
                    <a:srgbClr val="000000">
                      <a:alpha val="43137"/>
                    </a:srgbClr>
                  </a:outerShdw>
                </a:effectLst>
              </a:rPr>
              <a:t> to </a:t>
            </a:r>
            <a:r>
              <a:rPr lang="fr-FR" sz="2000" b="1" i="1" dirty="0" err="1" smtClean="0">
                <a:solidFill>
                  <a:schemeClr val="tx1">
                    <a:lumMod val="65000"/>
                    <a:lumOff val="35000"/>
                  </a:schemeClr>
                </a:solidFill>
                <a:effectLst>
                  <a:outerShdw blurRad="38100" dist="38100" dir="2700000" algn="tl">
                    <a:srgbClr val="000000">
                      <a:alpha val="43137"/>
                    </a:srgbClr>
                  </a:outerShdw>
                </a:effectLst>
              </a:rPr>
              <a:t>Carott</a:t>
            </a:r>
            <a:r>
              <a:rPr lang="fr-FR" sz="2000" b="1" i="1" dirty="0" smtClean="0">
                <a:solidFill>
                  <a:schemeClr val="tx1">
                    <a:lumMod val="65000"/>
                    <a:lumOff val="35000"/>
                  </a:schemeClr>
                </a:solidFill>
                <a:effectLst>
                  <a:outerShdw blurRad="38100" dist="38100" dir="2700000" algn="tl">
                    <a:srgbClr val="000000">
                      <a:alpha val="43137"/>
                    </a:srgbClr>
                  </a:outerShdw>
                </a:effectLst>
              </a:rPr>
              <a:t> – SEPHORA :  </a:t>
            </a:r>
            <a:r>
              <a:rPr lang="fr-FR" sz="1800" dirty="0" smtClean="0"/>
              <a:t>cosmétiques sans </a:t>
            </a:r>
            <a:r>
              <a:rPr lang="fr-FR" sz="1800" dirty="0"/>
              <a:t>parabène et combinent des minéraux et de la boue de la Mer Morte avec des extraits de fruits et légumes biologiques de grande qualité pour nourrir et hydrater naturellement </a:t>
            </a:r>
            <a:r>
              <a:rPr lang="fr-FR" sz="1800" dirty="0" smtClean="0"/>
              <a:t>peaux </a:t>
            </a:r>
            <a:r>
              <a:rPr lang="fr-FR" sz="1800" dirty="0"/>
              <a:t>et cheveux</a:t>
            </a:r>
          </a:p>
          <a:p>
            <a:endParaRPr lang="fr-FR" sz="2600" dirty="0" smtClean="0"/>
          </a:p>
          <a:p>
            <a:endParaRPr lang="fr-FR" sz="2600" dirty="0"/>
          </a:p>
          <a:p>
            <a:pPr marL="0" lvl="0" indent="0">
              <a:buNone/>
            </a:pPr>
            <a:r>
              <a:rPr lang="fr-FR" sz="2000" b="1" i="1" dirty="0" smtClean="0">
                <a:solidFill>
                  <a:schemeClr val="tx1">
                    <a:lumMod val="65000"/>
                    <a:lumOff val="35000"/>
                  </a:schemeClr>
                </a:solidFill>
                <a:effectLst>
                  <a:outerShdw blurRad="38100" dist="38100" dir="2700000" algn="tl">
                    <a:srgbClr val="000000">
                      <a:alpha val="43137"/>
                    </a:srgbClr>
                  </a:outerShdw>
                </a:effectLst>
              </a:rPr>
              <a:t>Galettes de riz complet – </a:t>
            </a:r>
            <a:r>
              <a:rPr lang="fr-FR" sz="2000" b="1" i="1" dirty="0" err="1" smtClean="0">
                <a:solidFill>
                  <a:schemeClr val="tx1">
                    <a:lumMod val="65000"/>
                    <a:lumOff val="35000"/>
                  </a:schemeClr>
                </a:solidFill>
                <a:effectLst>
                  <a:outerShdw blurRad="38100" dist="38100" dir="2700000" algn="tl">
                    <a:srgbClr val="000000">
                      <a:alpha val="43137"/>
                    </a:srgbClr>
                  </a:outerShdw>
                </a:effectLst>
              </a:rPr>
              <a:t>Bjorg</a:t>
            </a:r>
            <a:r>
              <a:rPr lang="fr-FR" sz="2000" b="1" i="1" dirty="0" smtClean="0">
                <a:solidFill>
                  <a:schemeClr val="tx1">
                    <a:lumMod val="65000"/>
                    <a:lumOff val="35000"/>
                  </a:schemeClr>
                </a:solidFill>
                <a:effectLst>
                  <a:outerShdw blurRad="38100" dist="38100" dir="2700000" algn="tl">
                    <a:srgbClr val="000000">
                      <a:alpha val="43137"/>
                    </a:srgbClr>
                  </a:outerShdw>
                </a:effectLst>
              </a:rPr>
              <a:t> : </a:t>
            </a:r>
            <a:r>
              <a:rPr lang="fr-FR" sz="1800" dirty="0" smtClean="0"/>
              <a:t>composées de fibres biologiques</a:t>
            </a:r>
            <a:endParaRPr lang="fr-FR" sz="2000" b="1" i="1" dirty="0">
              <a:solidFill>
                <a:schemeClr val="tx1">
                  <a:lumMod val="65000"/>
                  <a:lumOff val="35000"/>
                </a:schemeClr>
              </a:solidFill>
              <a:effectLst>
                <a:outerShdw blurRad="38100" dist="38100" dir="2700000" algn="tl">
                  <a:srgbClr val="000000">
                    <a:alpha val="43137"/>
                  </a:srgbClr>
                </a:outerShdw>
              </a:effectLst>
            </a:endParaRPr>
          </a:p>
          <a:p>
            <a:endParaRPr lang="fr-FR" sz="2600" dirty="0"/>
          </a:p>
          <a:p>
            <a:pPr lvl="0"/>
            <a:endParaRPr lang="fr-FR" dirty="0"/>
          </a:p>
          <a:p>
            <a:pPr marL="0" indent="0">
              <a:buNone/>
            </a:pPr>
            <a:endParaRPr lang="fr-FR" dirty="0"/>
          </a:p>
        </p:txBody>
      </p:sp>
      <p:pic>
        <p:nvPicPr>
          <p:cNvPr id="2050" name="Picture 2" descr="http://imageshack.us/a/img441/1507/yestocarr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27" y="2276872"/>
            <a:ext cx="22383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oxilivre.fr/1319-1299-thickbox/galettes-de-riz-complet-bjorg-bio-130-grs-biscottes---pains-grilles.jpg"/>
          <p:cNvPicPr>
            <a:picLocks noChangeAspect="1" noChangeArrowheads="1"/>
          </p:cNvPicPr>
          <p:nvPr/>
        </p:nvPicPr>
        <p:blipFill rotWithShape="1">
          <a:blip r:embed="rId3" cstate="print">
            <a:clrChange>
              <a:clrFrom>
                <a:srgbClr val="F3F3F5"/>
              </a:clrFrom>
              <a:clrTo>
                <a:srgbClr val="F3F3F5">
                  <a:alpha val="0"/>
                </a:srgbClr>
              </a:clrTo>
            </a:clrChange>
            <a:extLst>
              <a:ext uri="{28A0092B-C50C-407E-A947-70E740481C1C}">
                <a14:useLocalDpi xmlns:a14="http://schemas.microsoft.com/office/drawing/2010/main" val="0"/>
              </a:ext>
            </a:extLst>
          </a:blip>
          <a:srcRect l="30089" r="24978"/>
          <a:stretch/>
        </p:blipFill>
        <p:spPr bwMode="auto">
          <a:xfrm>
            <a:off x="583357" y="4221088"/>
            <a:ext cx="1415847" cy="23632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95211" y="7010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 abordé : </a:t>
            </a:r>
          </a:p>
          <a:p>
            <a:pPr algn="ctr"/>
            <a:endParaRPr lang="fr-FR" b="1" dirty="0">
              <a:solidFill>
                <a:srgbClr val="FF1D48"/>
              </a:solidFill>
            </a:endParaRPr>
          </a:p>
          <a:p>
            <a:pPr algn="ctr"/>
            <a:r>
              <a:rPr lang="fr-FR" b="1" dirty="0" smtClean="0">
                <a:solidFill>
                  <a:srgbClr val="FF1D48"/>
                </a:solidFill>
              </a:rPr>
              <a:t>SANTÉ</a:t>
            </a:r>
            <a:endParaRPr lang="fr-FR" b="1" dirty="0">
              <a:solidFill>
                <a:srgbClr val="FF1D48"/>
              </a:solidFill>
            </a:endParaRPr>
          </a:p>
        </p:txBody>
      </p:sp>
    </p:spTree>
    <p:extLst>
      <p:ext uri="{BB962C8B-B14F-4D97-AF65-F5344CB8AC3E}">
        <p14:creationId xmlns:p14="http://schemas.microsoft.com/office/powerpoint/2010/main" val="199362576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416482142"/>
              </p:ext>
            </p:extLst>
          </p:nvPr>
        </p:nvGraphicFramePr>
        <p:xfrm>
          <a:off x="179512" y="116632"/>
          <a:ext cx="8712968" cy="6055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91580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116632"/>
            <a:ext cx="8928992" cy="936104"/>
          </a:xfrm>
          <a:prstGeom prst="roundRect">
            <a:avLst/>
          </a:prstGeom>
          <a:solidFill>
            <a:schemeClr val="bg1">
              <a:lumMod val="8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3089"/>
            <a:ext cx="9144000" cy="1143000"/>
          </a:xfrm>
        </p:spPr>
        <p:txBody>
          <a:bodyPr>
            <a:normAutofit fontScale="90000"/>
          </a:bodyPr>
          <a:lstStyle/>
          <a:p>
            <a:r>
              <a:rPr lang="fr-FR" sz="4000" b="1" dirty="0" smtClean="0"/>
              <a:t>Définitions du thème général</a:t>
            </a:r>
            <a:br>
              <a:rPr lang="fr-FR" sz="4000" b="1" dirty="0" smtClean="0"/>
            </a:br>
            <a:r>
              <a:rPr lang="fr-FR" sz="4000" b="1" dirty="0" smtClean="0"/>
              <a:t>SANT</a:t>
            </a:r>
            <a:r>
              <a:rPr lang="en-US" sz="4000" b="1" dirty="0" smtClean="0"/>
              <a:t>É - ÉTHIQUE</a:t>
            </a:r>
            <a:endParaRPr lang="fr-FR" sz="4000" b="1" dirty="0"/>
          </a:p>
        </p:txBody>
      </p:sp>
      <p:sp>
        <p:nvSpPr>
          <p:cNvPr id="3" name="Espace réservé du contenu 2"/>
          <p:cNvSpPr>
            <a:spLocks noGrp="1"/>
          </p:cNvSpPr>
          <p:nvPr>
            <p:ph idx="1"/>
          </p:nvPr>
        </p:nvSpPr>
        <p:spPr>
          <a:xfrm>
            <a:off x="611560" y="1196752"/>
            <a:ext cx="8106072" cy="5445224"/>
          </a:xfrm>
        </p:spPr>
        <p:txBody>
          <a:bodyPr>
            <a:normAutofit/>
          </a:bodyPr>
          <a:lstStyle/>
          <a:p>
            <a:pPr marL="0" indent="0" algn="ctr">
              <a:buNone/>
            </a:pPr>
            <a:r>
              <a:rPr lang="fr-FR" sz="4000" b="1" dirty="0" smtClean="0">
                <a:solidFill>
                  <a:srgbClr val="FF1D48"/>
                </a:solidFill>
              </a:rPr>
              <a:t>Santé</a:t>
            </a:r>
            <a:r>
              <a:rPr lang="fr-FR" b="1" dirty="0" smtClean="0">
                <a:solidFill>
                  <a:srgbClr val="FF1D48"/>
                </a:solidFill>
              </a:rPr>
              <a:t> </a:t>
            </a:r>
          </a:p>
          <a:p>
            <a:pPr marL="0" indent="0">
              <a:buNone/>
            </a:pPr>
            <a:r>
              <a:rPr lang="fr-FR" sz="3000" b="1" i="1" dirty="0" smtClean="0"/>
              <a:t>Évoque :</a:t>
            </a:r>
            <a:endParaRPr lang="fr-FR" sz="3000" b="1" i="1" dirty="0"/>
          </a:p>
          <a:p>
            <a:pPr>
              <a:buFontTx/>
              <a:buChar char="-"/>
            </a:pPr>
            <a:r>
              <a:rPr lang="fr-FR" sz="2500" dirty="0" smtClean="0"/>
              <a:t>Maintien en forme</a:t>
            </a:r>
          </a:p>
          <a:p>
            <a:pPr>
              <a:buFontTx/>
              <a:buChar char="-"/>
            </a:pPr>
            <a:r>
              <a:rPr lang="fr-FR" sz="2500" dirty="0" smtClean="0"/>
              <a:t>Bien-être</a:t>
            </a:r>
          </a:p>
          <a:p>
            <a:pPr>
              <a:buFontTx/>
              <a:buChar char="-"/>
            </a:pPr>
            <a:r>
              <a:rPr lang="fr-FR" sz="2500" dirty="0" smtClean="0"/>
              <a:t>Besoin nutritionnel </a:t>
            </a:r>
          </a:p>
          <a:p>
            <a:pPr marL="0" indent="0">
              <a:buNone/>
            </a:pPr>
            <a:endParaRPr lang="fr-FR" sz="3000" b="1" i="1" dirty="0" smtClean="0"/>
          </a:p>
          <a:p>
            <a:pPr marL="0" indent="0" algn="just">
              <a:buNone/>
            </a:pPr>
            <a:r>
              <a:rPr lang="fr-FR" sz="3000" b="1" i="1" dirty="0" smtClean="0"/>
              <a:t>Bénéfice pour l’entreprise </a:t>
            </a:r>
            <a:r>
              <a:rPr lang="fr-FR" sz="2500" dirty="0" smtClean="0"/>
              <a:t>: rassure le consommateur - rehausse l’image d’un produit ou de l’entreprise – soucieux de la santé de son client – satisfaire les besoins de ses clients</a:t>
            </a:r>
          </a:p>
          <a:p>
            <a:pPr marL="0" indent="0">
              <a:buNone/>
            </a:pPr>
            <a:endParaRPr lang="fr-FR" dirty="0" smtClean="0">
              <a:solidFill>
                <a:srgbClr val="FF0000"/>
              </a:solidFill>
            </a:endParaRPr>
          </a:p>
          <a:p>
            <a:endParaRPr lang="fr-FR"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304863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507288" cy="5793507"/>
          </a:xfrm>
        </p:spPr>
        <p:txBody>
          <a:bodyPr>
            <a:normAutofit fontScale="92500" lnSpcReduction="10000"/>
          </a:bodyPr>
          <a:lstStyle/>
          <a:p>
            <a:pPr marL="0" indent="0" algn="ctr">
              <a:buNone/>
            </a:pPr>
            <a:r>
              <a:rPr lang="fr-FR" sz="4000" b="1" dirty="0" smtClean="0">
                <a:solidFill>
                  <a:srgbClr val="FF1D48"/>
                </a:solidFill>
              </a:rPr>
              <a:t>Éthique </a:t>
            </a:r>
          </a:p>
          <a:p>
            <a:pPr marL="0" indent="0" algn="ctr">
              <a:buNone/>
            </a:pPr>
            <a:endParaRPr lang="fr-FR" sz="4000" b="1" dirty="0" smtClean="0">
              <a:solidFill>
                <a:srgbClr val="FF1D48"/>
              </a:solidFill>
            </a:endParaRPr>
          </a:p>
          <a:p>
            <a:pPr marL="0" indent="0">
              <a:buNone/>
            </a:pPr>
            <a:r>
              <a:rPr lang="fr-FR" sz="3000" b="1" i="1" dirty="0"/>
              <a:t>É</a:t>
            </a:r>
            <a:r>
              <a:rPr lang="fr-FR" sz="3000" b="1" i="1" dirty="0" smtClean="0"/>
              <a:t>voque :</a:t>
            </a:r>
          </a:p>
          <a:p>
            <a:pPr>
              <a:buFontTx/>
              <a:buChar char="-"/>
            </a:pPr>
            <a:r>
              <a:rPr lang="fr-FR" sz="2500" dirty="0" smtClean="0"/>
              <a:t>Respect d’autrui</a:t>
            </a:r>
          </a:p>
          <a:p>
            <a:pPr>
              <a:buFontTx/>
              <a:buChar char="-"/>
            </a:pPr>
            <a:r>
              <a:rPr lang="fr-FR" sz="2500" dirty="0" smtClean="0"/>
              <a:t>Avoir une conscience</a:t>
            </a:r>
          </a:p>
          <a:p>
            <a:pPr>
              <a:buFontTx/>
              <a:buChar char="-"/>
            </a:pPr>
            <a:r>
              <a:rPr lang="fr-FR" sz="2500" dirty="0" smtClean="0"/>
              <a:t>Avoir une vision future</a:t>
            </a:r>
          </a:p>
          <a:p>
            <a:pPr>
              <a:buFontTx/>
              <a:buChar char="-"/>
            </a:pPr>
            <a:r>
              <a:rPr lang="fr-FR" sz="2500" dirty="0"/>
              <a:t>Préoccupations écologiques, environnementales et </a:t>
            </a:r>
            <a:r>
              <a:rPr lang="fr-FR" sz="2500" dirty="0" smtClean="0"/>
              <a:t>sociales</a:t>
            </a:r>
          </a:p>
          <a:p>
            <a:pPr>
              <a:buFontTx/>
              <a:buChar char="-"/>
            </a:pPr>
            <a:r>
              <a:rPr lang="fr-FR" sz="2500" dirty="0" smtClean="0"/>
              <a:t>Faciliter </a:t>
            </a:r>
            <a:r>
              <a:rPr lang="fr-FR" sz="2500" dirty="0"/>
              <a:t>la vie du consommateur</a:t>
            </a:r>
          </a:p>
          <a:p>
            <a:pPr marL="0" indent="0">
              <a:buNone/>
            </a:pPr>
            <a:endParaRPr lang="fr-FR" dirty="0" smtClean="0"/>
          </a:p>
          <a:p>
            <a:pPr marL="0" indent="0" algn="just">
              <a:buNone/>
            </a:pPr>
            <a:r>
              <a:rPr lang="fr-FR" sz="3000" b="1" i="1" dirty="0" smtClean="0"/>
              <a:t>Bénéfice image pour l’entreprise </a:t>
            </a:r>
            <a:r>
              <a:rPr lang="fr-FR" sz="2600" b="1" i="1" dirty="0" smtClean="0"/>
              <a:t>: </a:t>
            </a:r>
            <a:r>
              <a:rPr lang="fr-FR" sz="2600" dirty="0" smtClean="0"/>
              <a:t>redorer l’image de l’entreprise – augmenter sa notoriété </a:t>
            </a:r>
            <a:r>
              <a:rPr lang="fr-FR" sz="2600" smtClean="0"/>
              <a:t>- montrer </a:t>
            </a:r>
            <a:r>
              <a:rPr lang="fr-FR" sz="2600" dirty="0" smtClean="0"/>
              <a:t>son engagement dans la protection de ce qui l’entoure, dans le monde dans lequel elle évolue</a:t>
            </a:r>
            <a:endParaRPr lang="fr-FR" sz="2600"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94912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07504" y="116632"/>
            <a:ext cx="8928992" cy="936104"/>
          </a:xfrm>
          <a:prstGeom prst="roundRect">
            <a:avLst/>
          </a:prstGeom>
          <a:solidFill>
            <a:schemeClr val="bg1">
              <a:lumMod val="8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13184"/>
            <a:ext cx="8229600" cy="1143000"/>
          </a:xfrm>
        </p:spPr>
        <p:txBody>
          <a:bodyPr>
            <a:noAutofit/>
          </a:bodyPr>
          <a:lstStyle/>
          <a:p>
            <a:r>
              <a:rPr lang="fr-FR" sz="3500" b="1" dirty="0" smtClean="0"/>
              <a:t>Définition du sous-thème</a:t>
            </a:r>
            <a:br>
              <a:rPr lang="fr-FR" sz="3500" b="1" dirty="0" smtClean="0"/>
            </a:br>
            <a:r>
              <a:rPr lang="fr-FR" sz="3500" b="1" dirty="0" smtClean="0"/>
              <a:t>Écologie</a:t>
            </a:r>
            <a:endParaRPr lang="fr-FR" sz="3500" b="1" dirty="0"/>
          </a:p>
        </p:txBody>
      </p:sp>
      <p:sp>
        <p:nvSpPr>
          <p:cNvPr id="3" name="Espace réservé du contenu 2"/>
          <p:cNvSpPr>
            <a:spLocks noGrp="1"/>
          </p:cNvSpPr>
          <p:nvPr>
            <p:ph idx="1"/>
          </p:nvPr>
        </p:nvSpPr>
        <p:spPr>
          <a:xfrm>
            <a:off x="107504" y="1052737"/>
            <a:ext cx="8928992" cy="5280172"/>
          </a:xfrm>
        </p:spPr>
        <p:txBody>
          <a:bodyPr>
            <a:normAutofit/>
          </a:bodyPr>
          <a:lstStyle/>
          <a:p>
            <a:pPr marL="0" indent="0" algn="just">
              <a:buNone/>
            </a:pPr>
            <a:r>
              <a:rPr lang="fr-FR" sz="2500" dirty="0"/>
              <a:t>Ayant un bien fait sur tous les êtres vivants grâce à ce qui n’est pas vivant comme la technologie</a:t>
            </a:r>
            <a:r>
              <a:rPr lang="fr-FR" sz="2500" dirty="0" smtClean="0"/>
              <a:t>.</a:t>
            </a:r>
          </a:p>
          <a:p>
            <a:pPr marL="0" indent="0" algn="just">
              <a:buNone/>
            </a:pPr>
            <a:endParaRPr lang="fr-FR" sz="2500" dirty="0"/>
          </a:p>
          <a:p>
            <a:pPr marL="0" indent="0" algn="just">
              <a:buNone/>
            </a:pPr>
            <a:r>
              <a:rPr lang="fr-FR" sz="3000" b="1" dirty="0" smtClean="0">
                <a:solidFill>
                  <a:srgbClr val="FF1D48"/>
                </a:solidFill>
              </a:rPr>
              <a:t>Les consommateurs : </a:t>
            </a:r>
            <a:r>
              <a:rPr lang="fr-FR" sz="2500" dirty="0" smtClean="0"/>
              <a:t>attendent une prise en compte de l’écologie puisqu’ils l’ont intégrée dans leur mode de vie (tri sélectif, recyclage des piles, </a:t>
            </a:r>
            <a:r>
              <a:rPr lang="fr-FR" sz="2500" dirty="0" err="1" smtClean="0"/>
              <a:t>etc</a:t>
            </a:r>
            <a:r>
              <a:rPr lang="fr-FR" sz="2500" dirty="0" smtClean="0"/>
              <a:t>)</a:t>
            </a:r>
          </a:p>
          <a:p>
            <a:pPr marL="0" indent="0" algn="just">
              <a:buNone/>
            </a:pPr>
            <a:endParaRPr lang="fr-FR" dirty="0"/>
          </a:p>
          <a:p>
            <a:pPr marL="0" indent="0" algn="just">
              <a:buNone/>
            </a:pPr>
            <a:r>
              <a:rPr lang="fr-FR" sz="3000" b="1" dirty="0" smtClean="0">
                <a:solidFill>
                  <a:srgbClr val="FF1D48"/>
                </a:solidFill>
              </a:rPr>
              <a:t>Les entreprises </a:t>
            </a:r>
            <a:r>
              <a:rPr lang="fr-FR" dirty="0" smtClean="0"/>
              <a:t>: </a:t>
            </a:r>
            <a:r>
              <a:rPr lang="fr-FR" sz="2500" dirty="0" smtClean="0"/>
              <a:t>suivent cette tendance pour répondre aux besoins des consommateurs mais aussi pour montrer leur  engagement dans le respect de l’environnement et renforce la notoriété de la marque, soucieux du monde dans lequel on évolue</a:t>
            </a:r>
            <a:endParaRPr lang="fr-FR" sz="2500"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446352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3808" y="357807"/>
            <a:ext cx="6120680" cy="1869072"/>
          </a:xfrm>
        </p:spPr>
        <p:txBody>
          <a:bodyPr>
            <a:normAutofit/>
          </a:bodyPr>
          <a:lstStyle/>
          <a:p>
            <a:pPr marL="0" indent="0" algn="ctr">
              <a:buNone/>
            </a:pPr>
            <a:r>
              <a:rPr lang="fr-FR" sz="2700" b="1" dirty="0" smtClean="0"/>
              <a:t>Les nouveaux packagings écologiques </a:t>
            </a:r>
          </a:p>
          <a:p>
            <a:pPr marL="0" indent="0" algn="ctr">
              <a:buNone/>
            </a:pPr>
            <a:r>
              <a:rPr lang="fr-FR" sz="2500" dirty="0" smtClean="0"/>
              <a:t> </a:t>
            </a:r>
            <a:r>
              <a:rPr lang="fr-FR" sz="2000" dirty="0" smtClean="0"/>
              <a:t>-</a:t>
            </a:r>
            <a:r>
              <a:rPr lang="fr-FR" sz="2500" dirty="0" smtClean="0"/>
              <a:t> </a:t>
            </a:r>
            <a:r>
              <a:rPr lang="fr-FR" sz="2500" dirty="0"/>
              <a:t> </a:t>
            </a:r>
            <a:r>
              <a:rPr lang="fr-FR" sz="2200" dirty="0" smtClean="0"/>
              <a:t>limitent le gaspillage et l’utilisation de certains matériaux, réduisent les déchets, peuvent être réutilisés pour d’autres utilisations et durablement - </a:t>
            </a:r>
            <a:endParaRPr lang="fr-FR" sz="2200" dirty="0"/>
          </a:p>
          <a:p>
            <a:pPr marL="0" indent="0">
              <a:buNone/>
            </a:pPr>
            <a:endParaRPr lang="fr-FR" dirty="0" smtClean="0"/>
          </a:p>
          <a:p>
            <a:pPr>
              <a:buFontTx/>
              <a:buChar char="-"/>
            </a:pPr>
            <a:endParaRPr lang="fr-FR" dirty="0" smtClean="0"/>
          </a:p>
          <a:p>
            <a:pPr>
              <a:buFontTx/>
              <a:buChar char="-"/>
            </a:pPr>
            <a:endParaRPr lang="fr-FR" dirty="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a:p>
        </p:txBody>
      </p:sp>
      <p:sp>
        <p:nvSpPr>
          <p:cNvPr id="4" name="Triangle rectangle 3"/>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 name="Rectangle à coins arrondis 5"/>
          <p:cNvSpPr/>
          <p:nvPr/>
        </p:nvSpPr>
        <p:spPr>
          <a:xfrm>
            <a:off x="242811" y="5486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 abordé : </a:t>
            </a:r>
          </a:p>
          <a:p>
            <a:pPr algn="ctr"/>
            <a:endParaRPr lang="fr-FR" b="1" dirty="0">
              <a:solidFill>
                <a:srgbClr val="FF1D48"/>
              </a:solidFill>
            </a:endParaRPr>
          </a:p>
          <a:p>
            <a:pPr algn="ctr"/>
            <a:r>
              <a:rPr lang="fr-FR" b="1" dirty="0" smtClean="0">
                <a:solidFill>
                  <a:srgbClr val="FF1D48"/>
                </a:solidFill>
              </a:rPr>
              <a:t>ÉTHIQUE</a:t>
            </a:r>
            <a:endParaRPr lang="fr-FR" b="1" dirty="0">
              <a:solidFill>
                <a:srgbClr val="FF1D48"/>
              </a:solidFill>
            </a:endParaRPr>
          </a:p>
        </p:txBody>
      </p:sp>
      <p:sp>
        <p:nvSpPr>
          <p:cNvPr id="8" name="ZoneTexte 7"/>
          <p:cNvSpPr txBox="1"/>
          <p:nvPr/>
        </p:nvSpPr>
        <p:spPr>
          <a:xfrm>
            <a:off x="2843808" y="2591792"/>
            <a:ext cx="5976664" cy="3477875"/>
          </a:xfrm>
          <a:prstGeom prst="rect">
            <a:avLst/>
          </a:prstGeom>
          <a:noFill/>
        </p:spPr>
        <p:txBody>
          <a:bodyPr wrap="square" rtlCol="0">
            <a:spAutoFit/>
          </a:bodyPr>
          <a:lstStyle/>
          <a:p>
            <a:r>
              <a:rPr lang="fr-FR" sz="2000" b="1" i="1" dirty="0" smtClean="0">
                <a:solidFill>
                  <a:schemeClr val="tx1">
                    <a:lumMod val="65000"/>
                    <a:lumOff val="35000"/>
                  </a:schemeClr>
                </a:solidFill>
                <a:effectLst>
                  <a:outerShdw blurRad="38100" dist="38100" dir="2700000" algn="tl">
                    <a:srgbClr val="000000">
                      <a:alpha val="43137"/>
                    </a:srgbClr>
                  </a:outerShdw>
                </a:effectLst>
                <a:latin typeface="+mj-lt"/>
              </a:rPr>
              <a:t>Happy </a:t>
            </a:r>
            <a:r>
              <a:rPr lang="fr-FR" sz="2000" b="1" i="1" dirty="0" err="1">
                <a:solidFill>
                  <a:schemeClr val="tx1">
                    <a:lumMod val="65000"/>
                    <a:lumOff val="35000"/>
                  </a:schemeClr>
                </a:solidFill>
                <a:effectLst>
                  <a:outerShdw blurRad="38100" dist="38100" dir="2700000" algn="tl">
                    <a:srgbClr val="000000">
                      <a:alpha val="43137"/>
                    </a:srgbClr>
                  </a:outerShdw>
                </a:effectLst>
                <a:latin typeface="+mj-lt"/>
              </a:rPr>
              <a:t>Eggs</a:t>
            </a:r>
            <a:r>
              <a:rPr lang="fr-FR" sz="2000" b="1" i="1" dirty="0">
                <a:solidFill>
                  <a:schemeClr val="tx1">
                    <a:lumMod val="65000"/>
                    <a:lumOff val="35000"/>
                  </a:schemeClr>
                </a:solidFill>
                <a:effectLst>
                  <a:outerShdw blurRad="38100" dist="38100" dir="2700000" algn="tl">
                    <a:srgbClr val="000000">
                      <a:alpha val="43137"/>
                    </a:srgbClr>
                  </a:outerShdw>
                </a:effectLst>
                <a:latin typeface="+mj-lt"/>
              </a:rPr>
              <a:t> </a:t>
            </a:r>
            <a:r>
              <a:rPr lang="fr-FR" dirty="0">
                <a:effectLst>
                  <a:outerShdw blurRad="38100" dist="38100" dir="2700000" algn="tl">
                    <a:srgbClr val="000000">
                      <a:alpha val="43137"/>
                    </a:srgbClr>
                  </a:outerShdw>
                </a:effectLst>
                <a:latin typeface="+mj-lt"/>
              </a:rPr>
              <a:t>: </a:t>
            </a:r>
            <a:r>
              <a:rPr lang="fr-FR" dirty="0">
                <a:latin typeface="+mj-lt"/>
              </a:rPr>
              <a:t>boite à </a:t>
            </a:r>
            <a:r>
              <a:rPr lang="fr-FR" dirty="0" smtClean="0">
                <a:latin typeface="+mj-lt"/>
              </a:rPr>
              <a:t>œufs </a:t>
            </a:r>
            <a:r>
              <a:rPr lang="fr-FR" dirty="0">
                <a:latin typeface="+mj-lt"/>
              </a:rPr>
              <a:t>biodégradable </a:t>
            </a:r>
            <a:r>
              <a:rPr lang="fr-FR" dirty="0" smtClean="0">
                <a:latin typeface="+mj-lt"/>
              </a:rPr>
              <a:t>conçue avec du foin</a:t>
            </a:r>
          </a:p>
          <a:p>
            <a:r>
              <a:rPr lang="fr-FR" dirty="0" smtClean="0">
                <a:latin typeface="+mj-lt"/>
              </a:rPr>
              <a:t/>
            </a:r>
            <a:br>
              <a:rPr lang="fr-FR" dirty="0" smtClean="0">
                <a:latin typeface="+mj-lt"/>
              </a:rPr>
            </a:br>
            <a:endParaRPr lang="fr-FR" dirty="0" smtClean="0">
              <a:latin typeface="+mj-lt"/>
            </a:endParaRPr>
          </a:p>
          <a:p>
            <a:r>
              <a:rPr lang="fr-FR" dirty="0" smtClean="0">
                <a:latin typeface="+mj-lt"/>
              </a:rPr>
              <a:t/>
            </a:r>
            <a:br>
              <a:rPr lang="fr-FR" dirty="0" smtClean="0">
                <a:latin typeface="+mj-lt"/>
              </a:rPr>
            </a:br>
            <a:endParaRPr lang="fr-FR" dirty="0" smtClean="0">
              <a:latin typeface="+mj-lt"/>
            </a:endParaRPr>
          </a:p>
          <a:p>
            <a:pPr algn="just"/>
            <a:r>
              <a:rPr lang="fr-FR" sz="2000" b="1" i="1" dirty="0" err="1" smtClean="0">
                <a:solidFill>
                  <a:schemeClr val="tx1">
                    <a:lumMod val="65000"/>
                    <a:lumOff val="35000"/>
                  </a:schemeClr>
                </a:solidFill>
                <a:effectLst>
                  <a:outerShdw blurRad="38100" dist="38100" dir="2700000" algn="tl">
                    <a:srgbClr val="000000">
                      <a:alpha val="43137"/>
                    </a:srgbClr>
                  </a:outerShdw>
                </a:effectLst>
                <a:latin typeface="+mj-lt"/>
              </a:rPr>
              <a:t>Clever</a:t>
            </a:r>
            <a:r>
              <a:rPr lang="fr-FR" sz="2000" b="1" i="1" dirty="0" smtClean="0">
                <a:solidFill>
                  <a:schemeClr val="tx1">
                    <a:lumMod val="65000"/>
                    <a:lumOff val="35000"/>
                  </a:schemeClr>
                </a:solidFill>
                <a:effectLst>
                  <a:outerShdw blurRad="38100" dist="38100" dir="2700000" algn="tl">
                    <a:srgbClr val="000000">
                      <a:alpha val="43137"/>
                    </a:srgbClr>
                  </a:outerShdw>
                </a:effectLst>
                <a:latin typeface="+mj-lt"/>
              </a:rPr>
              <a:t> </a:t>
            </a:r>
            <a:r>
              <a:rPr lang="fr-FR" sz="2000" b="1" i="1" dirty="0" err="1">
                <a:solidFill>
                  <a:schemeClr val="tx1">
                    <a:lumMod val="65000"/>
                    <a:lumOff val="35000"/>
                  </a:schemeClr>
                </a:solidFill>
                <a:effectLst>
                  <a:outerShdw blurRad="38100" dist="38100" dir="2700000" algn="tl">
                    <a:srgbClr val="000000">
                      <a:alpha val="43137"/>
                    </a:srgbClr>
                  </a:outerShdw>
                </a:effectLst>
                <a:latin typeface="+mj-lt"/>
              </a:rPr>
              <a:t>Little</a:t>
            </a:r>
            <a:r>
              <a:rPr lang="fr-FR" sz="2000" b="1" i="1" dirty="0">
                <a:solidFill>
                  <a:schemeClr val="tx1">
                    <a:lumMod val="65000"/>
                    <a:lumOff val="35000"/>
                  </a:schemeClr>
                </a:solidFill>
                <a:effectLst>
                  <a:outerShdw blurRad="38100" dist="38100" dir="2700000" algn="tl">
                    <a:srgbClr val="000000">
                      <a:alpha val="43137"/>
                    </a:srgbClr>
                  </a:outerShdw>
                </a:effectLst>
                <a:latin typeface="+mj-lt"/>
              </a:rPr>
              <a:t> bag </a:t>
            </a:r>
            <a:r>
              <a:rPr lang="fr-FR" sz="2000" b="1" i="1" dirty="0" smtClean="0">
                <a:solidFill>
                  <a:schemeClr val="tx1">
                    <a:lumMod val="65000"/>
                    <a:lumOff val="35000"/>
                  </a:schemeClr>
                </a:solidFill>
                <a:effectLst>
                  <a:outerShdw blurRad="38100" dist="38100" dir="2700000" algn="tl">
                    <a:srgbClr val="000000">
                      <a:alpha val="43137"/>
                    </a:srgbClr>
                  </a:outerShdw>
                </a:effectLst>
                <a:latin typeface="+mj-lt"/>
              </a:rPr>
              <a:t>– PUMA : </a:t>
            </a:r>
            <a:r>
              <a:rPr lang="fr-FR" dirty="0" smtClean="0">
                <a:latin typeface="+mj-lt"/>
              </a:rPr>
              <a:t>le sac se </a:t>
            </a:r>
            <a:r>
              <a:rPr lang="fr-FR" dirty="0">
                <a:latin typeface="+mj-lt"/>
              </a:rPr>
              <a:t>compose d'une armature en carton amovible et d'un sac </a:t>
            </a:r>
            <a:r>
              <a:rPr lang="fr-FR" dirty="0" smtClean="0">
                <a:latin typeface="+mj-lt"/>
              </a:rPr>
              <a:t>réutilisable. Ils sont composés uniquement de matériaux écologiques. Ce </a:t>
            </a:r>
            <a:r>
              <a:rPr lang="fr-FR" dirty="0">
                <a:latin typeface="+mj-lt"/>
              </a:rPr>
              <a:t>nouveau packaging 2 en 1 rend obsolète la boîte en carton (65% de carton en moins) et le sac plastique donné à la caisse pour transporter </a:t>
            </a:r>
            <a:r>
              <a:rPr lang="fr-FR" dirty="0" smtClean="0">
                <a:latin typeface="+mj-lt"/>
              </a:rPr>
              <a:t>la boîte! </a:t>
            </a:r>
            <a:r>
              <a:rPr lang="fr-FR" b="1" i="1" dirty="0">
                <a:solidFill>
                  <a:schemeClr val="tx1">
                    <a:lumMod val="65000"/>
                    <a:lumOff val="35000"/>
                  </a:schemeClr>
                </a:solidFill>
                <a:effectLst>
                  <a:outerShdw blurRad="38100" dist="38100" dir="2700000" algn="tl">
                    <a:srgbClr val="000000">
                      <a:alpha val="43137"/>
                    </a:srgbClr>
                  </a:outerShdw>
                </a:effectLst>
                <a:latin typeface="+mj-lt"/>
              </a:rPr>
              <a:t> </a:t>
            </a:r>
            <a:endParaRPr lang="fr-FR" dirty="0">
              <a:latin typeface="+mj-lt"/>
            </a:endParaRPr>
          </a:p>
        </p:txBody>
      </p:sp>
      <p:pic>
        <p:nvPicPr>
          <p:cNvPr id="3074" name="Picture 2" descr="http://blog.shawcontractgroup.com/wp-content/uploads/2012/11/pumacleverb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30729"/>
            <a:ext cx="2592288" cy="20047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ubiz.net/wp-content/uploads/2013/08/Happy-Eggs-Packaging2.jpg"/>
          <p:cNvPicPr>
            <a:picLocks noChangeAspect="1" noChangeArrowheads="1"/>
          </p:cNvPicPr>
          <p:nvPr/>
        </p:nvPicPr>
        <p:blipFill>
          <a:blip r:embed="rId3">
            <a:clrChange>
              <a:clrFrom>
                <a:srgbClr val="F1F1EF"/>
              </a:clrFrom>
              <a:clrTo>
                <a:srgbClr val="F1F1EF">
                  <a:alpha val="0"/>
                </a:srgbClr>
              </a:clrTo>
            </a:clrChange>
            <a:extLst>
              <a:ext uri="{28A0092B-C50C-407E-A947-70E740481C1C}">
                <a14:useLocalDpi xmlns:a14="http://schemas.microsoft.com/office/drawing/2010/main" val="0"/>
              </a:ext>
            </a:extLst>
          </a:blip>
          <a:srcRect/>
          <a:stretch>
            <a:fillRect/>
          </a:stretch>
        </p:blipFill>
        <p:spPr bwMode="auto">
          <a:xfrm>
            <a:off x="23664" y="2060848"/>
            <a:ext cx="3048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0158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2843808" y="442236"/>
            <a:ext cx="6120680" cy="1509032"/>
          </a:xfrm>
        </p:spPr>
        <p:txBody>
          <a:bodyPr>
            <a:normAutofit fontScale="85000" lnSpcReduction="20000"/>
          </a:bodyPr>
          <a:lstStyle/>
          <a:p>
            <a:pPr marL="0" indent="0" algn="ctr">
              <a:buNone/>
            </a:pPr>
            <a:r>
              <a:rPr lang="fr-FR" sz="2900" b="1" dirty="0" smtClean="0"/>
              <a:t>Les innovations technologiques</a:t>
            </a:r>
          </a:p>
          <a:p>
            <a:pPr marL="0" indent="0" algn="ctr">
              <a:buNone/>
            </a:pPr>
            <a:r>
              <a:rPr lang="fr-FR" sz="2400" dirty="0" smtClean="0"/>
              <a:t>- Utilisent des sources naturelles pour le fonctionnement des produits, lient les savoirs techniques de bases et les énergies renouvelables, réduisent l’impact sur l’environnement -</a:t>
            </a:r>
          </a:p>
          <a:p>
            <a:pPr marL="0" indent="0">
              <a:buNone/>
            </a:pPr>
            <a:endParaRPr lang="fr-FR" dirty="0"/>
          </a:p>
          <a:p>
            <a:pPr marL="0" indent="0">
              <a:buNone/>
            </a:pPr>
            <a:endParaRPr lang="fr-FR" dirty="0" smtClean="0"/>
          </a:p>
          <a:p>
            <a:pPr>
              <a:buFontTx/>
              <a:buChar char="-"/>
            </a:pPr>
            <a:endParaRPr lang="fr-FR" dirty="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a:p>
        </p:txBody>
      </p:sp>
      <p:sp>
        <p:nvSpPr>
          <p:cNvPr id="7" name="ZoneTexte 6"/>
          <p:cNvSpPr txBox="1"/>
          <p:nvPr/>
        </p:nvSpPr>
        <p:spPr>
          <a:xfrm>
            <a:off x="2699792" y="2468343"/>
            <a:ext cx="6192688" cy="4093428"/>
          </a:xfrm>
          <a:prstGeom prst="rect">
            <a:avLst/>
          </a:prstGeom>
          <a:noFill/>
        </p:spPr>
        <p:txBody>
          <a:bodyPr wrap="square" rtlCol="0">
            <a:spAutoFit/>
          </a:bodyPr>
          <a:lstStyle/>
          <a:p>
            <a:pPr algn="just"/>
            <a:endParaRPr lang="fr-FR" sz="2000" b="1" i="1" dirty="0" smtClean="0">
              <a:solidFill>
                <a:schemeClr val="tx1">
                  <a:lumMod val="65000"/>
                  <a:lumOff val="35000"/>
                </a:schemeClr>
              </a:solidFill>
              <a:effectLst>
                <a:outerShdw blurRad="38100" dist="38100" dir="2700000" algn="tl">
                  <a:srgbClr val="000000">
                    <a:alpha val="43137"/>
                  </a:srgbClr>
                </a:outerShdw>
              </a:effectLst>
            </a:endParaRPr>
          </a:p>
          <a:p>
            <a:pPr algn="just"/>
            <a:r>
              <a:rPr lang="fr-FR" sz="2000" b="1" i="1" dirty="0" smtClean="0">
                <a:solidFill>
                  <a:schemeClr val="tx1">
                    <a:lumMod val="65000"/>
                    <a:lumOff val="35000"/>
                  </a:schemeClr>
                </a:solidFill>
                <a:effectLst>
                  <a:outerShdw blurRad="38100" dist="38100" dir="2700000" algn="tl">
                    <a:srgbClr val="000000">
                      <a:alpha val="43137"/>
                    </a:srgbClr>
                  </a:outerShdw>
                </a:effectLst>
              </a:rPr>
              <a:t>Zoé – Renault </a:t>
            </a:r>
            <a:r>
              <a:rPr lang="fr-FR" sz="2000" i="1" dirty="0" smtClean="0">
                <a:solidFill>
                  <a:schemeClr val="tx1">
                    <a:lumMod val="65000"/>
                    <a:lumOff val="35000"/>
                  </a:schemeClr>
                </a:solidFill>
              </a:rPr>
              <a:t>: </a:t>
            </a:r>
            <a:r>
              <a:rPr lang="fr-FR" dirty="0"/>
              <a:t>v</a:t>
            </a:r>
            <a:r>
              <a:rPr lang="fr-FR" dirty="0" smtClean="0"/>
              <a:t>oiture électrique, réduction de CO2</a:t>
            </a:r>
          </a:p>
          <a:p>
            <a:pPr algn="just"/>
            <a:endParaRPr lang="fr-FR" dirty="0"/>
          </a:p>
          <a:p>
            <a:pPr algn="just"/>
            <a:endParaRPr lang="fr-FR" dirty="0" smtClean="0"/>
          </a:p>
          <a:p>
            <a:pPr algn="just"/>
            <a:endParaRPr lang="fr-FR" dirty="0"/>
          </a:p>
          <a:p>
            <a:pPr algn="just"/>
            <a:r>
              <a:rPr lang="fr-FR" sz="2000" b="1" i="1" dirty="0" err="1" smtClean="0">
                <a:solidFill>
                  <a:schemeClr val="tx1">
                    <a:lumMod val="65000"/>
                    <a:lumOff val="35000"/>
                  </a:schemeClr>
                </a:solidFill>
                <a:effectLst>
                  <a:outerShdw blurRad="38100" dist="38100" dir="2700000" algn="tl">
                    <a:srgbClr val="000000">
                      <a:alpha val="43137"/>
                    </a:srgbClr>
                  </a:outerShdw>
                </a:effectLst>
              </a:rPr>
              <a:t>Opower</a:t>
            </a:r>
            <a:r>
              <a:rPr lang="fr-FR" sz="2000" b="1" i="1" dirty="0" smtClean="0">
                <a:solidFill>
                  <a:schemeClr val="tx1">
                    <a:lumMod val="65000"/>
                    <a:lumOff val="35000"/>
                  </a:schemeClr>
                </a:solidFill>
                <a:effectLst>
                  <a:outerShdw blurRad="38100" dist="38100" dir="2700000" algn="tl">
                    <a:srgbClr val="000000">
                      <a:alpha val="43137"/>
                    </a:srgbClr>
                  </a:outerShdw>
                </a:effectLst>
              </a:rPr>
              <a:t> </a:t>
            </a:r>
            <a:r>
              <a:rPr lang="fr-FR" dirty="0"/>
              <a:t>: </a:t>
            </a:r>
            <a:r>
              <a:rPr lang="fr-FR" dirty="0" smtClean="0"/>
              <a:t>logiciel qui permet aux consommateurs de maitriser leur consommation d’énergie</a:t>
            </a:r>
            <a:endParaRPr lang="fr-FR" dirty="0"/>
          </a:p>
          <a:p>
            <a:pPr algn="just"/>
            <a:endParaRPr lang="fr-FR" dirty="0" smtClean="0"/>
          </a:p>
          <a:p>
            <a:pPr algn="just"/>
            <a:endParaRPr lang="fr-FR" dirty="0" smtClean="0"/>
          </a:p>
          <a:p>
            <a:pPr algn="just"/>
            <a:endParaRPr lang="fr-FR" dirty="0" smtClean="0"/>
          </a:p>
          <a:p>
            <a:pPr algn="just"/>
            <a:r>
              <a:rPr lang="fr-FR" sz="2000" b="1" i="1" dirty="0" smtClean="0">
                <a:solidFill>
                  <a:schemeClr val="tx1">
                    <a:lumMod val="65000"/>
                    <a:lumOff val="35000"/>
                  </a:schemeClr>
                </a:solidFill>
                <a:effectLst>
                  <a:outerShdw blurRad="38100" dist="38100" dir="2700000" algn="tl">
                    <a:srgbClr val="000000">
                      <a:alpha val="43137"/>
                    </a:srgbClr>
                  </a:outerShdw>
                </a:effectLst>
              </a:rPr>
              <a:t>TI Collège Plus SOLAIRE  - TEXAS : </a:t>
            </a:r>
            <a:r>
              <a:rPr lang="fr-FR" dirty="0"/>
              <a:t>c</a:t>
            </a:r>
            <a:r>
              <a:rPr lang="fr-FR" dirty="0" smtClean="0"/>
              <a:t>alculatrice qui fonctionne avec une pile et de l’énergie solaire grâce à un cadrant solaire apposé sur la calculatrice</a:t>
            </a:r>
            <a:endParaRPr lang="fr-FR" dirty="0"/>
          </a:p>
          <a:p>
            <a:endParaRPr lang="fr-FR" dirty="0">
              <a:latin typeface="+mj-lt"/>
            </a:endParaRPr>
          </a:p>
        </p:txBody>
      </p:sp>
      <p:sp>
        <p:nvSpPr>
          <p:cNvPr id="10" name="Triangle rectangle 9"/>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5122" name="Picture 2" descr="http://www.framablog.org/public/_img/others/7630170497_la-renault-zo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99" y="2125510"/>
            <a:ext cx="1933753" cy="12059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leanenergycouncil.org/blog/wp-content/uploads/2014/04/OpowerS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11" y="3480620"/>
            <a:ext cx="2261865" cy="15325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oduct-ti-college-solaire-fea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1" y="4967836"/>
            <a:ext cx="908100" cy="2051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242811" y="5486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 abordé : </a:t>
            </a:r>
          </a:p>
          <a:p>
            <a:pPr algn="ctr"/>
            <a:endParaRPr lang="fr-FR" b="1" dirty="0">
              <a:solidFill>
                <a:srgbClr val="FF1D48"/>
              </a:solidFill>
            </a:endParaRPr>
          </a:p>
          <a:p>
            <a:pPr algn="ctr"/>
            <a:r>
              <a:rPr lang="fr-FR" b="1" dirty="0" smtClean="0">
                <a:solidFill>
                  <a:srgbClr val="FF1D48"/>
                </a:solidFill>
              </a:rPr>
              <a:t>ÉTHIQUE</a:t>
            </a:r>
            <a:endParaRPr lang="fr-FR" b="1" dirty="0">
              <a:solidFill>
                <a:srgbClr val="FF1D48"/>
              </a:solidFill>
            </a:endParaRPr>
          </a:p>
        </p:txBody>
      </p:sp>
    </p:spTree>
    <p:extLst>
      <p:ext uri="{BB962C8B-B14F-4D97-AF65-F5344CB8AC3E}">
        <p14:creationId xmlns:p14="http://schemas.microsoft.com/office/powerpoint/2010/main" val="182624590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07504" y="116632"/>
            <a:ext cx="8928992" cy="936104"/>
          </a:xfrm>
          <a:prstGeom prst="roundRect">
            <a:avLst/>
          </a:prstGeom>
          <a:solidFill>
            <a:schemeClr val="bg1">
              <a:lumMod val="8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16808"/>
            <a:ext cx="8229600" cy="1143000"/>
          </a:xfrm>
        </p:spPr>
        <p:txBody>
          <a:bodyPr>
            <a:noAutofit/>
          </a:bodyPr>
          <a:lstStyle/>
          <a:p>
            <a:r>
              <a:rPr lang="fr-FR" sz="3500" b="1" dirty="0" smtClean="0"/>
              <a:t>Développement durable/ Environnement</a:t>
            </a:r>
            <a:endParaRPr lang="fr-FR" sz="3500" b="1" dirty="0"/>
          </a:p>
        </p:txBody>
      </p:sp>
      <p:sp>
        <p:nvSpPr>
          <p:cNvPr id="6" name="Triangle rectangle 5"/>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2213" y="1340768"/>
            <a:ext cx="8568952" cy="5112568"/>
          </a:xfrm>
        </p:spPr>
        <p:txBody>
          <a:bodyPr>
            <a:normAutofit/>
          </a:bodyPr>
          <a:lstStyle/>
          <a:p>
            <a:pPr marL="0" indent="0" algn="just">
              <a:buNone/>
            </a:pPr>
            <a:r>
              <a:rPr lang="fr-FR" sz="3000" dirty="0" smtClean="0"/>
              <a:t>Le développement durable prend en compte simultanément l’équité sociale, l’efficacité économique et l’environnementale.</a:t>
            </a:r>
          </a:p>
          <a:p>
            <a:pPr marL="0" indent="0" fontAlgn="ctr">
              <a:buNone/>
            </a:pPr>
            <a:endParaRPr lang="fr-FR" dirty="0"/>
          </a:p>
          <a:p>
            <a:pPr marL="0" indent="0" algn="just" fontAlgn="t">
              <a:buNone/>
            </a:pPr>
            <a:r>
              <a:rPr lang="fr-FR" b="1" dirty="0" smtClean="0">
                <a:solidFill>
                  <a:srgbClr val="FF1D48"/>
                </a:solidFill>
              </a:rPr>
              <a:t>Les consommateurs </a:t>
            </a:r>
            <a:r>
              <a:rPr lang="fr-FR" dirty="0"/>
              <a:t>: </a:t>
            </a:r>
            <a:r>
              <a:rPr lang="fr-FR" sz="2500" dirty="0"/>
              <a:t>concept important car intègre l’écologie pour les générations futures, soucieux de préserver les qualités </a:t>
            </a:r>
            <a:r>
              <a:rPr lang="fr-FR" sz="2500" dirty="0" smtClean="0"/>
              <a:t>environnementales</a:t>
            </a:r>
          </a:p>
          <a:p>
            <a:pPr marL="0" indent="0" algn="just" fontAlgn="t">
              <a:buNone/>
            </a:pPr>
            <a:endParaRPr lang="fr-FR" sz="2500" b="1" dirty="0">
              <a:solidFill>
                <a:srgbClr val="FF1D48"/>
              </a:solidFill>
            </a:endParaRPr>
          </a:p>
          <a:p>
            <a:pPr marL="0" indent="0" algn="just" fontAlgn="t">
              <a:buNone/>
            </a:pPr>
            <a:r>
              <a:rPr lang="fr-FR" b="1" dirty="0" smtClean="0">
                <a:solidFill>
                  <a:srgbClr val="FF1D48"/>
                </a:solidFill>
              </a:rPr>
              <a:t>Les </a:t>
            </a:r>
            <a:r>
              <a:rPr lang="fr-FR" b="1" dirty="0" smtClean="0">
                <a:solidFill>
                  <a:srgbClr val="FF1D48"/>
                </a:solidFill>
              </a:rPr>
              <a:t>entreprises </a:t>
            </a:r>
            <a:r>
              <a:rPr lang="fr-FR" b="1" dirty="0">
                <a:solidFill>
                  <a:srgbClr val="FF1D48"/>
                </a:solidFill>
              </a:rPr>
              <a:t>: </a:t>
            </a:r>
            <a:r>
              <a:rPr lang="fr-FR" sz="2500" dirty="0"/>
              <a:t>garder des clients, redorer l’image de marque, notoriété, et répondre à des critères européens </a:t>
            </a:r>
          </a:p>
          <a:p>
            <a:pPr marL="0" indent="0">
              <a:buNone/>
            </a:pPr>
            <a:endParaRPr lang="fr-FR" dirty="0"/>
          </a:p>
        </p:txBody>
      </p:sp>
    </p:spTree>
    <p:extLst>
      <p:ext uri="{BB962C8B-B14F-4D97-AF65-F5344CB8AC3E}">
        <p14:creationId xmlns:p14="http://schemas.microsoft.com/office/powerpoint/2010/main" val="429280770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2843808" y="442236"/>
            <a:ext cx="6120680" cy="1509032"/>
          </a:xfrm>
        </p:spPr>
        <p:txBody>
          <a:bodyPr>
            <a:normAutofit/>
          </a:bodyPr>
          <a:lstStyle/>
          <a:p>
            <a:pPr marL="0" lvl="0" indent="0" algn="ctr">
              <a:buNone/>
            </a:pPr>
            <a:r>
              <a:rPr lang="fr-FR" sz="2700" b="1" dirty="0" smtClean="0"/>
              <a:t>Les produits recyclés et durables</a:t>
            </a:r>
          </a:p>
          <a:p>
            <a:pPr marL="0" lvl="0" indent="0" algn="ctr">
              <a:buNone/>
            </a:pPr>
            <a:r>
              <a:rPr lang="fr-FR" sz="2200" dirty="0" smtClean="0"/>
              <a:t>- </a:t>
            </a:r>
            <a:r>
              <a:rPr lang="fr-FR" sz="2200" dirty="0"/>
              <a:t>m</a:t>
            </a:r>
            <a:r>
              <a:rPr lang="fr-FR" sz="2200" dirty="0" smtClean="0"/>
              <a:t>atériaux recyclés, produits biodégradables</a:t>
            </a:r>
            <a:r>
              <a:rPr lang="fr-FR" sz="2200" dirty="0"/>
              <a:t> </a:t>
            </a:r>
            <a:r>
              <a:rPr lang="fr-FR" sz="2200" dirty="0" smtClean="0"/>
              <a:t>et réutilisables pour d’autres utilisations - </a:t>
            </a:r>
            <a:endParaRPr lang="fr-FR" dirty="0" smtClean="0"/>
          </a:p>
          <a:p>
            <a:pPr>
              <a:buFontTx/>
              <a:buChar char="-"/>
            </a:pPr>
            <a:endParaRPr lang="fr-FR" dirty="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a:p>
        </p:txBody>
      </p:sp>
      <p:sp>
        <p:nvSpPr>
          <p:cNvPr id="6" name="ZoneTexte 5"/>
          <p:cNvSpPr txBox="1"/>
          <p:nvPr/>
        </p:nvSpPr>
        <p:spPr>
          <a:xfrm>
            <a:off x="2843808" y="2178276"/>
            <a:ext cx="6192688" cy="4062651"/>
          </a:xfrm>
          <a:prstGeom prst="rect">
            <a:avLst/>
          </a:prstGeom>
          <a:noFill/>
        </p:spPr>
        <p:txBody>
          <a:bodyPr wrap="square" rtlCol="0">
            <a:spAutoFit/>
          </a:bodyPr>
          <a:lstStyle/>
          <a:p>
            <a:pPr lvl="0" algn="just"/>
            <a:r>
              <a:rPr lang="fr-FR" sz="2000" b="1" i="1" dirty="0" err="1" smtClean="0">
                <a:solidFill>
                  <a:schemeClr val="tx1">
                    <a:lumMod val="65000"/>
                    <a:lumOff val="35000"/>
                  </a:schemeClr>
                </a:solidFill>
                <a:effectLst>
                  <a:outerShdw blurRad="38100" dist="38100" dir="2700000" algn="tl">
                    <a:srgbClr val="000000">
                      <a:alpha val="43137"/>
                    </a:srgbClr>
                  </a:outerShdw>
                </a:effectLst>
              </a:rPr>
              <a:t>Ek’Oh</a:t>
            </a:r>
            <a:r>
              <a:rPr lang="fr-FR" sz="2000" b="1" i="1" dirty="0" smtClean="0">
                <a:solidFill>
                  <a:schemeClr val="tx1">
                    <a:lumMod val="65000"/>
                    <a:lumOff val="35000"/>
                  </a:schemeClr>
                </a:solidFill>
                <a:effectLst>
                  <a:outerShdw blurRad="38100" dist="38100" dir="2700000" algn="tl">
                    <a:srgbClr val="000000">
                      <a:alpha val="43137"/>
                    </a:srgbClr>
                  </a:outerShdw>
                </a:effectLst>
              </a:rPr>
              <a:t> </a:t>
            </a:r>
            <a:r>
              <a:rPr lang="fr-FR" sz="2000" b="1" i="1" dirty="0">
                <a:solidFill>
                  <a:schemeClr val="tx1">
                    <a:lumMod val="65000"/>
                    <a:lumOff val="35000"/>
                  </a:schemeClr>
                </a:solidFill>
                <a:effectLst>
                  <a:outerShdw blurRad="38100" dist="38100" dir="2700000" algn="tl">
                    <a:srgbClr val="000000">
                      <a:alpha val="43137"/>
                    </a:srgbClr>
                  </a:outerShdw>
                </a:effectLst>
              </a:rPr>
              <a:t>Alternative </a:t>
            </a:r>
            <a:r>
              <a:rPr lang="fr-FR" sz="2000" b="1" i="1" dirty="0" smtClean="0">
                <a:solidFill>
                  <a:schemeClr val="tx1">
                    <a:lumMod val="65000"/>
                    <a:lumOff val="35000"/>
                  </a:schemeClr>
                </a:solidFill>
                <a:effectLst>
                  <a:outerShdw blurRad="38100" dist="38100" dir="2700000" algn="tl">
                    <a:srgbClr val="000000">
                      <a:alpha val="43137"/>
                    </a:srgbClr>
                  </a:outerShdw>
                </a:effectLst>
              </a:rPr>
              <a:t>expresso – MALONGO : </a:t>
            </a:r>
            <a:r>
              <a:rPr lang="fr-FR" dirty="0" smtClean="0"/>
              <a:t> machine à café  fabriquée </a:t>
            </a:r>
            <a:r>
              <a:rPr lang="fr-FR" dirty="0"/>
              <a:t>en Europe avec des matériaux résistants et recyclables </a:t>
            </a:r>
            <a:r>
              <a:rPr lang="fr-FR" dirty="0" smtClean="0"/>
              <a:t> (entièrement </a:t>
            </a:r>
            <a:r>
              <a:rPr lang="fr-FR" dirty="0"/>
              <a:t>démontable et recyclable à 75</a:t>
            </a:r>
            <a:r>
              <a:rPr lang="fr-FR" dirty="0" smtClean="0"/>
              <a:t>%).</a:t>
            </a:r>
          </a:p>
          <a:p>
            <a:pPr lvl="0"/>
            <a:r>
              <a:rPr lang="fr-FR" dirty="0" smtClean="0"/>
              <a:t> </a:t>
            </a:r>
          </a:p>
          <a:p>
            <a:pPr lvl="0"/>
            <a:endParaRPr lang="fr-FR" dirty="0"/>
          </a:p>
          <a:p>
            <a:pPr lvl="0" algn="just"/>
            <a:r>
              <a:rPr lang="fr-FR" sz="2000" b="1" i="1" dirty="0" err="1" smtClean="0">
                <a:solidFill>
                  <a:schemeClr val="tx1">
                    <a:lumMod val="65000"/>
                    <a:lumOff val="35000"/>
                  </a:schemeClr>
                </a:solidFill>
                <a:effectLst>
                  <a:outerShdw blurRad="38100" dist="38100" dir="2700000" algn="tl">
                    <a:srgbClr val="000000">
                      <a:alpha val="43137"/>
                    </a:srgbClr>
                  </a:outerShdw>
                </a:effectLst>
              </a:rPr>
              <a:t>Aquatube</a:t>
            </a:r>
            <a:r>
              <a:rPr lang="fr-FR" sz="2000" b="1" i="1" dirty="0" smtClean="0">
                <a:solidFill>
                  <a:schemeClr val="tx1">
                    <a:lumMod val="65000"/>
                    <a:lumOff val="35000"/>
                  </a:schemeClr>
                </a:solidFill>
                <a:effectLst>
                  <a:outerShdw blurRad="38100" dist="38100" dir="2700000" algn="tl">
                    <a:srgbClr val="000000">
                      <a:alpha val="43137"/>
                    </a:srgbClr>
                  </a:outerShdw>
                </a:effectLst>
              </a:rPr>
              <a:t> – </a:t>
            </a:r>
            <a:r>
              <a:rPr lang="fr-FR" sz="2000" b="1" i="1" dirty="0">
                <a:solidFill>
                  <a:schemeClr val="tx1">
                    <a:lumMod val="65000"/>
                    <a:lumOff val="35000"/>
                  </a:schemeClr>
                </a:solidFill>
                <a:effectLst>
                  <a:outerShdw blurRad="38100" dist="38100" dir="2700000" algn="tl">
                    <a:srgbClr val="000000">
                      <a:alpha val="43137"/>
                    </a:srgbClr>
                  </a:outerShdw>
                </a:effectLst>
              </a:rPr>
              <a:t>LOTUS : </a:t>
            </a:r>
            <a:r>
              <a:rPr lang="fr-FR" dirty="0" smtClean="0"/>
              <a:t>tubes jetables </a:t>
            </a:r>
            <a:r>
              <a:rPr lang="fr-FR" dirty="0"/>
              <a:t>dans les </a:t>
            </a:r>
            <a:r>
              <a:rPr lang="fr-FR" dirty="0" smtClean="0"/>
              <a:t>toilettes biodégradables, recyclables </a:t>
            </a:r>
            <a:r>
              <a:rPr lang="fr-FR" dirty="0"/>
              <a:t>et </a:t>
            </a:r>
            <a:r>
              <a:rPr lang="fr-FR" dirty="0" err="1" smtClean="0"/>
              <a:t>compostables</a:t>
            </a:r>
            <a:r>
              <a:rPr lang="fr-FR" dirty="0" smtClean="0"/>
              <a:t>.</a:t>
            </a:r>
            <a:endParaRPr lang="fr-FR" dirty="0"/>
          </a:p>
          <a:p>
            <a:pPr lvl="0"/>
            <a:endParaRPr lang="fr-FR" dirty="0" smtClean="0"/>
          </a:p>
          <a:p>
            <a:pPr lvl="0"/>
            <a:endParaRPr lang="fr-FR" dirty="0" smtClean="0"/>
          </a:p>
          <a:p>
            <a:pPr lvl="0"/>
            <a:r>
              <a:rPr lang="fr-FR" sz="2000" b="1" i="1" dirty="0" err="1" smtClean="0">
                <a:solidFill>
                  <a:schemeClr val="tx1">
                    <a:lumMod val="65000"/>
                    <a:lumOff val="35000"/>
                  </a:schemeClr>
                </a:solidFill>
                <a:effectLst>
                  <a:outerShdw blurRad="38100" dist="38100" dir="2700000" algn="tl">
                    <a:srgbClr val="000000">
                      <a:alpha val="43137"/>
                    </a:srgbClr>
                  </a:outerShdw>
                </a:effectLst>
              </a:rPr>
              <a:t>Sprout</a:t>
            </a:r>
            <a:r>
              <a:rPr lang="fr-FR" sz="2000" b="1" i="1" dirty="0" smtClean="0">
                <a:solidFill>
                  <a:schemeClr val="tx1">
                    <a:lumMod val="65000"/>
                    <a:lumOff val="35000"/>
                  </a:schemeClr>
                </a:solidFill>
                <a:effectLst>
                  <a:outerShdw blurRad="38100" dist="38100" dir="2700000" algn="tl">
                    <a:srgbClr val="000000">
                      <a:alpha val="43137"/>
                    </a:srgbClr>
                  </a:outerShdw>
                </a:effectLst>
              </a:rPr>
              <a:t> – PLANT YOUR PENCIL </a:t>
            </a:r>
            <a:r>
              <a:rPr lang="fr-FR" dirty="0" smtClean="0"/>
              <a:t>: lorsque le crayon devient trop court pour être utilisé, il suffit de le planter pour cultiver des herbes fraiches. Il est doté d’une capsule </a:t>
            </a:r>
            <a:r>
              <a:rPr lang="fr-FR" dirty="0"/>
              <a:t>de </a:t>
            </a:r>
            <a:r>
              <a:rPr lang="fr-FR" dirty="0" smtClean="0"/>
              <a:t>graine, </a:t>
            </a:r>
            <a:r>
              <a:rPr lang="fr-FR" dirty="0"/>
              <a:t>qui une fois activité par l’eau, germe et donne naissance à une </a:t>
            </a:r>
            <a:r>
              <a:rPr lang="fr-FR" dirty="0" smtClean="0"/>
              <a:t>plante aromatique (basilic, thym, sauge, …).</a:t>
            </a:r>
            <a:endParaRPr lang="fr-FR" dirty="0">
              <a:latin typeface="+mj-lt"/>
            </a:endParaRPr>
          </a:p>
        </p:txBody>
      </p:sp>
      <p:pic>
        <p:nvPicPr>
          <p:cNvPr id="6146" name="Picture 2"/>
          <p:cNvPicPr>
            <a:picLocks noChangeAspect="1" noChangeArrowheads="1"/>
          </p:cNvPicPr>
          <p:nvPr/>
        </p:nvPicPr>
        <p:blipFill rotWithShape="1">
          <a:blip r:embed="rId2">
            <a:clrChange>
              <a:clrFrom>
                <a:srgbClr val="D7DCD5"/>
              </a:clrFrom>
              <a:clrTo>
                <a:srgbClr val="D7DCD5">
                  <a:alpha val="0"/>
                </a:srgbClr>
              </a:clrTo>
            </a:clrChange>
            <a:extLst>
              <a:ext uri="{28A0092B-C50C-407E-A947-70E740481C1C}">
                <a14:useLocalDpi xmlns:a14="http://schemas.microsoft.com/office/drawing/2010/main" val="0"/>
              </a:ext>
            </a:extLst>
          </a:blip>
          <a:srcRect l="21857" t="35484" r="59420" b="14166"/>
          <a:stretch/>
        </p:blipFill>
        <p:spPr bwMode="auto">
          <a:xfrm>
            <a:off x="682252" y="4754035"/>
            <a:ext cx="1218058" cy="184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business.lesechos.fr/images/2013/10/01/9323_1380623618_malongo-machines-ekho.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63524" b="-9217"/>
          <a:stretch/>
        </p:blipFill>
        <p:spPr bwMode="auto">
          <a:xfrm>
            <a:off x="496046" y="1882048"/>
            <a:ext cx="1526119" cy="148888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12" t="21042" r="64041" b="30000"/>
          <a:stretch/>
        </p:blipFill>
        <p:spPr bwMode="auto">
          <a:xfrm>
            <a:off x="528221" y="3370928"/>
            <a:ext cx="1526119" cy="130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riangle rectangle 9"/>
          <p:cNvSpPr/>
          <p:nvPr/>
        </p:nvSpPr>
        <p:spPr>
          <a:xfrm rot="10800000" flipV="1">
            <a:off x="4211960" y="5805264"/>
            <a:ext cx="4932040" cy="1052736"/>
          </a:xfrm>
          <a:prstGeom prst="rtTriangl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 name="Rectangle à coins arrondis 8"/>
          <p:cNvSpPr/>
          <p:nvPr/>
        </p:nvSpPr>
        <p:spPr>
          <a:xfrm>
            <a:off x="242811" y="548680"/>
            <a:ext cx="2096941" cy="129614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rgbClr val="FF1D48"/>
                </a:solidFill>
              </a:rPr>
              <a:t>Thèmes abordés : </a:t>
            </a:r>
          </a:p>
          <a:p>
            <a:pPr algn="ctr"/>
            <a:endParaRPr lang="fr-FR" b="1" dirty="0">
              <a:solidFill>
                <a:srgbClr val="FF1D48"/>
              </a:solidFill>
            </a:endParaRPr>
          </a:p>
          <a:p>
            <a:pPr algn="ctr"/>
            <a:r>
              <a:rPr lang="fr-FR" b="1" dirty="0" smtClean="0">
                <a:solidFill>
                  <a:srgbClr val="FF1D48"/>
                </a:solidFill>
              </a:rPr>
              <a:t>SANTÉ/ÉTHIQUE</a:t>
            </a:r>
            <a:endParaRPr lang="fr-FR" b="1" dirty="0">
              <a:solidFill>
                <a:srgbClr val="FF1D48"/>
              </a:solidFill>
            </a:endParaRPr>
          </a:p>
        </p:txBody>
      </p:sp>
    </p:spTree>
    <p:extLst>
      <p:ext uri="{BB962C8B-B14F-4D97-AF65-F5344CB8AC3E}">
        <p14:creationId xmlns:p14="http://schemas.microsoft.com/office/powerpoint/2010/main" val="156054488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1030</Words>
  <Application>Microsoft Office PowerPoint</Application>
  <PresentationFormat>Affichage à l'écran (4:3)</PresentationFormat>
  <Paragraphs>168</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Définitions du thème général SANTÉ - ÉTHIQUE</vt:lpstr>
      <vt:lpstr>Présentation PowerPoint</vt:lpstr>
      <vt:lpstr>Définition du sous-thème Écologie</vt:lpstr>
      <vt:lpstr>Présentation PowerPoint</vt:lpstr>
      <vt:lpstr>Présentation PowerPoint</vt:lpstr>
      <vt:lpstr>Développement durable/ Environnement</vt:lpstr>
      <vt:lpstr>Présentation PowerPoint</vt:lpstr>
      <vt:lpstr>Présentation PowerPoint</vt:lpstr>
      <vt:lpstr>Présentation PowerPoint</vt:lpstr>
      <vt:lpstr>Naturalité</vt:lpstr>
      <vt:lpstr>Présentation PowerPoint</vt:lpstr>
      <vt:lpstr>Présentation PowerPoint</vt:lpstr>
      <vt:lpstr>Biologique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Paget</dc:creator>
  <cp:lastModifiedBy>Paget</cp:lastModifiedBy>
  <cp:revision>489</cp:revision>
  <dcterms:created xsi:type="dcterms:W3CDTF">2014-05-29T09:04:41Z</dcterms:created>
  <dcterms:modified xsi:type="dcterms:W3CDTF">2014-06-01T15:45:03Z</dcterms:modified>
</cp:coreProperties>
</file>