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EAE"/>
    <a:srgbClr val="C3238E"/>
    <a:srgbClr val="ED7D31"/>
    <a:srgbClr val="990033"/>
    <a:srgbClr val="D3A77B"/>
    <a:srgbClr val="00B0F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2" d="100"/>
          <a:sy n="62" d="100"/>
        </p:scale>
        <p:origin x="9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45DC9-AF28-45CE-A778-15D729F4C3C8}" type="datetimeFigureOut">
              <a:rPr lang="en-GB" smtClean="0"/>
              <a:t>01/06/2014</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BF9D5-4E9E-401B-B6B6-FEC3886B307C}" type="slidenum">
              <a:rPr lang="en-GB" smtClean="0"/>
              <a:t>‹N°›</a:t>
            </a:fld>
            <a:endParaRPr lang="en-GB"/>
          </a:p>
        </p:txBody>
      </p:sp>
    </p:spTree>
    <p:extLst>
      <p:ext uri="{BB962C8B-B14F-4D97-AF65-F5344CB8AC3E}">
        <p14:creationId xmlns:p14="http://schemas.microsoft.com/office/powerpoint/2010/main" val="400558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059BF9D5-4E9E-401B-B6B6-FEC3886B307C}" type="slidenum">
              <a:rPr lang="en-GB" smtClean="0"/>
              <a:t>2</a:t>
            </a:fld>
            <a:endParaRPr lang="en-GB"/>
          </a:p>
        </p:txBody>
      </p:sp>
    </p:spTree>
    <p:extLst>
      <p:ext uri="{BB962C8B-B14F-4D97-AF65-F5344CB8AC3E}">
        <p14:creationId xmlns:p14="http://schemas.microsoft.com/office/powerpoint/2010/main" val="327645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059BF9D5-4E9E-401B-B6B6-FEC3886B307C}" type="slidenum">
              <a:rPr lang="en-GB" smtClean="0"/>
              <a:t>3</a:t>
            </a:fld>
            <a:endParaRPr lang="en-GB"/>
          </a:p>
        </p:txBody>
      </p:sp>
    </p:spTree>
    <p:extLst>
      <p:ext uri="{BB962C8B-B14F-4D97-AF65-F5344CB8AC3E}">
        <p14:creationId xmlns:p14="http://schemas.microsoft.com/office/powerpoint/2010/main" val="237882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52006A69-24E7-4235-8353-A70679F10B80}" type="datetimeFigureOut">
              <a:rPr lang="en-GB" smtClean="0"/>
              <a:t>01/06/2014</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372308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52006A69-24E7-4235-8353-A70679F10B80}" type="datetimeFigureOut">
              <a:rPr lang="en-GB" smtClean="0"/>
              <a:t>01/06/2014</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333426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52006A69-24E7-4235-8353-A70679F10B80}" type="datetimeFigureOut">
              <a:rPr lang="en-GB" smtClean="0"/>
              <a:t>01/06/2014</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353617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52006A69-24E7-4235-8353-A70679F10B80}" type="datetimeFigureOut">
              <a:rPr lang="en-GB" smtClean="0"/>
              <a:t>01/06/2014</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255441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006A69-24E7-4235-8353-A70679F10B80}" type="datetimeFigureOut">
              <a:rPr lang="en-GB" smtClean="0"/>
              <a:t>01/06/2014</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267318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52006A69-24E7-4235-8353-A70679F10B80}" type="datetimeFigureOut">
              <a:rPr lang="en-GB" smtClean="0"/>
              <a:t>01/06/2014</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417938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52006A69-24E7-4235-8353-A70679F10B80}" type="datetimeFigureOut">
              <a:rPr lang="en-GB" smtClean="0"/>
              <a:t>01/06/2014</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190245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52006A69-24E7-4235-8353-A70679F10B80}" type="datetimeFigureOut">
              <a:rPr lang="en-GB" smtClean="0"/>
              <a:t>01/06/2014</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131187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006A69-24E7-4235-8353-A70679F10B80}" type="datetimeFigureOut">
              <a:rPr lang="en-GB" smtClean="0"/>
              <a:t>01/06/2014</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347166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006A69-24E7-4235-8353-A70679F10B80}" type="datetimeFigureOut">
              <a:rPr lang="en-GB" smtClean="0"/>
              <a:t>01/06/2014</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229821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006A69-24E7-4235-8353-A70679F10B80}" type="datetimeFigureOut">
              <a:rPr lang="en-GB" smtClean="0"/>
              <a:t>01/06/2014</a:t>
            </a:fld>
            <a:endParaRPr lang="en-GB"/>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8AE480-43EC-454C-8F88-58B888E30647}" type="slidenum">
              <a:rPr lang="en-GB" smtClean="0"/>
              <a:t>‹N°›</a:t>
            </a:fld>
            <a:endParaRPr lang="en-GB"/>
          </a:p>
        </p:txBody>
      </p:sp>
    </p:spTree>
    <p:extLst>
      <p:ext uri="{BB962C8B-B14F-4D97-AF65-F5344CB8AC3E}">
        <p14:creationId xmlns:p14="http://schemas.microsoft.com/office/powerpoint/2010/main" val="274996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06A69-24E7-4235-8353-A70679F10B80}" type="datetimeFigureOut">
              <a:rPr lang="en-GB" smtClean="0"/>
              <a:t>01/06/2014</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AE480-43EC-454C-8F88-58B888E30647}" type="slidenum">
              <a:rPr lang="en-GB" smtClean="0"/>
              <a:t>‹N°›</a:t>
            </a:fld>
            <a:endParaRPr lang="en-GB"/>
          </a:p>
        </p:txBody>
      </p:sp>
    </p:spTree>
    <p:extLst>
      <p:ext uri="{BB962C8B-B14F-4D97-AF65-F5344CB8AC3E}">
        <p14:creationId xmlns:p14="http://schemas.microsoft.com/office/powerpoint/2010/main" val="378683324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i-cms.journaldunet.com/image_cms/300/1796442-stocker-ses-mots-de-passe-sur-une-bague-une-pilule-ou-un-tatouage.jpg" TargetMode="External"/><Relationship Id="rId2" Type="http://schemas.openxmlformats.org/officeDocument/2006/relationships/hyperlink" Target="http://www.journaldunet.com/economie/magazine/innovations-technologiques/savon-magnetique.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elieududesign.com/food-design/le-design-au-bon-gout-de-beurr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urlab-v33.com/isolation-anti-brui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lsa-conso.fr/produits/ravioli-dessert-sauce-vanille-panzani,17475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prolave.com/Documents/Vending/etude-restauration2010.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rsa.fr/villa-schweppes-cannes-2012-1580/villa_schweppes_cannes_2012-0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www.avem.fr/img/news/2014/nissan_auchan_qc_first_01.jpg" TargetMode="External"/><Relationship Id="rId2" Type="http://schemas.openxmlformats.org/officeDocument/2006/relationships/hyperlink" Target="http://www.avem.fr/actualite-nissan-et-auchan-inaugurent-leur-premiere-borne-de-charge-rapide-4883.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assurances-kieffer.fr/wp-content/uploads/2012/10/Groupama_logo.jpg" TargetMode="External"/><Relationship Id="rId2" Type="http://schemas.openxmlformats.org/officeDocument/2006/relationships/hyperlink" Target="http://www.indicerh.net/content/3815-lancement-de-la-radio-interne-frequence-managers-groupama-sa-choisit-mediameeting.html" TargetMode="External"/><Relationship Id="rId1" Type="http://schemas.openxmlformats.org/officeDocument/2006/relationships/slideLayout" Target="../slideLayouts/slideLayout2.xml"/><Relationship Id="rId4" Type="http://schemas.openxmlformats.org/officeDocument/2006/relationships/image" Target="http://fr.ooh-tv.com/images/048ccee1024d_73E1/Mediameeting_logo.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http://www.autonewsinfo.com/wp-content/uploads/2012/07/Logo-VW_Audi-600x600.jpg" TargetMode="External"/><Relationship Id="rId2" Type="http://schemas.openxmlformats.org/officeDocument/2006/relationships/hyperlink" Target="http://www.usinenouvelle.com/article/volkswagen-le-nouveau-benchmark-de-l-industrie.N16954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ulturecrossmedia.com/campagnes-cross-media/tendances-marketing-en-201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http://www.culturecrossmedia.com/wp-content/uploads/2013/12/gty_galaxy_gear_watch_thg_130906_16x9_992-630x354.jp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dailygeekshow.com/wp-content/uploads/2013/01/HAPIFORK-HAPILABS.jpg" TargetMode="External"/><Relationship Id="rId2" Type="http://schemas.openxmlformats.org/officeDocument/2006/relationships/hyperlink" Target="http://www.huffingtonpost.fr/2013/04/18/hapifork--une-fourchette-vibrante-pour-combattre-obesite_n_3107009.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www.transeet.fr/wp-content/uploads/2014/05/Google-Car.jpg" TargetMode="External"/><Relationship Id="rId2" Type="http://schemas.openxmlformats.org/officeDocument/2006/relationships/hyperlink" Target="http://www.transeet.fr/2014/05/28/google-devoile-une-voiture-intelligente-autonom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masalledebain.com/img/cms/blog/in-the-shower1.png" TargetMode="External"/><Relationship Id="rId2" Type="http://schemas.openxmlformats.org/officeDocument/2006/relationships/hyperlink" Target="http://www.culturecrossmedia.com/campagnes-cross-media/tendances-marketing-en-20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culturecrossmedia.com/campagnes-cross-media/tendances-marketing-en-20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i-cms.journaldunet.com/image_cms/300/1796282-un-savon-magnetique-pour-aimanter-la-salete.jpg" TargetMode="External"/><Relationship Id="rId2" Type="http://schemas.openxmlformats.org/officeDocument/2006/relationships/hyperlink" Target="http://www.journaldunet.com/economie/magazine/innovations-technologiques/savon-magnetiqu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i-cms.journaldunet.com/image_cms/300/1796160-de-la-soie-d-araignee-comme-fibre-optique.jpg" TargetMode="External"/><Relationship Id="rId2" Type="http://schemas.openxmlformats.org/officeDocument/2006/relationships/hyperlink" Target="http://www.journaldunet.com/economie/magazine/innovations-technologiques/soie-d-araignee.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92" y="0"/>
            <a:ext cx="6219349" cy="6858000"/>
          </a:xfrm>
          <a:prstGeom prst="rect">
            <a:avLst/>
          </a:prstGeom>
        </p:spPr>
      </p:pic>
      <p:sp>
        <p:nvSpPr>
          <p:cNvPr id="6" name="ZoneTexte 5"/>
          <p:cNvSpPr txBox="1"/>
          <p:nvPr/>
        </p:nvSpPr>
        <p:spPr>
          <a:xfrm rot="20299333">
            <a:off x="-47444" y="848416"/>
            <a:ext cx="4717401" cy="646331"/>
          </a:xfrm>
          <a:prstGeom prst="rect">
            <a:avLst/>
          </a:prstGeom>
          <a:noFill/>
        </p:spPr>
        <p:txBody>
          <a:bodyPr wrap="square" rtlCol="0">
            <a:spAutoFit/>
          </a:bodyPr>
          <a:lstStyle/>
          <a:p>
            <a:r>
              <a:rPr lang="fr-FR"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roue de la créativité</a:t>
            </a:r>
            <a:endParaRPr lang="en-GB"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8" name="Image 7"/>
          <p:cNvPicPr>
            <a:picLocks noChangeAspect="1"/>
          </p:cNvPicPr>
          <p:nvPr/>
        </p:nvPicPr>
        <p:blipFill>
          <a:blip r:embed="rId3"/>
          <a:stretch>
            <a:fillRect/>
          </a:stretch>
        </p:blipFill>
        <p:spPr>
          <a:xfrm>
            <a:off x="10172700" y="0"/>
            <a:ext cx="2019300" cy="6858000"/>
          </a:xfrm>
          <a:prstGeom prst="rect">
            <a:avLst/>
          </a:prstGeom>
        </p:spPr>
      </p:pic>
      <p:sp>
        <p:nvSpPr>
          <p:cNvPr id="10" name="ZoneTexte 9"/>
          <p:cNvSpPr txBox="1"/>
          <p:nvPr/>
        </p:nvSpPr>
        <p:spPr>
          <a:xfrm>
            <a:off x="7280217" y="5114441"/>
            <a:ext cx="2613402" cy="1200329"/>
          </a:xfrm>
          <a:prstGeom prst="rect">
            <a:avLst/>
          </a:prstGeom>
          <a:noFill/>
        </p:spPr>
        <p:txBody>
          <a:bodyPr wrap="square" rtlCol="0">
            <a:spAutoFit/>
          </a:bodyPr>
          <a:lstStyle/>
          <a:p>
            <a:r>
              <a:rPr lang="fr-FR" sz="2400" dirty="0" smtClean="0"/>
              <a:t>Aurélie Desbant</a:t>
            </a:r>
          </a:p>
          <a:p>
            <a:r>
              <a:rPr lang="fr-FR" sz="2400" dirty="0" smtClean="0"/>
              <a:t>Laura </a:t>
            </a:r>
            <a:r>
              <a:rPr lang="fr-FR" sz="2400" dirty="0" err="1" smtClean="0"/>
              <a:t>Marvie</a:t>
            </a:r>
            <a:endParaRPr lang="fr-FR" sz="2400" dirty="0" smtClean="0"/>
          </a:p>
          <a:p>
            <a:r>
              <a:rPr lang="fr-FR" sz="2400" dirty="0" smtClean="0"/>
              <a:t>Mélanie Paget</a:t>
            </a:r>
            <a:endParaRPr lang="en-GB" sz="2400" dirty="0"/>
          </a:p>
        </p:txBody>
      </p:sp>
      <p:sp>
        <p:nvSpPr>
          <p:cNvPr id="11" name="ZoneTexte 10"/>
          <p:cNvSpPr txBox="1"/>
          <p:nvPr/>
        </p:nvSpPr>
        <p:spPr>
          <a:xfrm>
            <a:off x="6228217" y="4297468"/>
            <a:ext cx="4717401" cy="646331"/>
          </a:xfrm>
          <a:prstGeom prst="rect">
            <a:avLst/>
          </a:prstGeom>
          <a:noFill/>
        </p:spPr>
        <p:txBody>
          <a:bodyPr wrap="square" rtlCol="0">
            <a:spAutoFit/>
          </a:bodyPr>
          <a:lstStyle/>
          <a:p>
            <a:r>
              <a:rPr lang="fr-FR"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L3 Marketing-Vente</a:t>
            </a:r>
            <a:endParaRPr lang="en-GB"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0051" y="3261638"/>
            <a:ext cx="2633739" cy="1035830"/>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890" y="-214583"/>
            <a:ext cx="3390900" cy="3390900"/>
          </a:xfrm>
          <a:prstGeom prst="rect">
            <a:avLst/>
          </a:prstGeom>
        </p:spPr>
      </p:pic>
      <p:sp>
        <p:nvSpPr>
          <p:cNvPr id="16" name="Rectangle 15"/>
          <p:cNvSpPr/>
          <p:nvPr/>
        </p:nvSpPr>
        <p:spPr>
          <a:xfrm>
            <a:off x="8386920" y="2084103"/>
            <a:ext cx="1506699" cy="841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666001" y="1502083"/>
            <a:ext cx="1506699" cy="841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386919" y="1757531"/>
            <a:ext cx="1506699" cy="841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9000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70481" y="139484"/>
            <a:ext cx="11882034" cy="646331"/>
          </a:xfrm>
          <a:prstGeom prst="rect">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Technologique – </a:t>
            </a:r>
            <a:r>
              <a:rPr lang="fr-FR" sz="3600" dirty="0" err="1" smtClean="0"/>
              <a:t>Process</a:t>
            </a:r>
            <a:r>
              <a:rPr lang="fr-FR" sz="3600" dirty="0" smtClean="0"/>
              <a:t> innovant</a:t>
            </a:r>
            <a:endParaRPr lang="en-GB" sz="3600" dirty="0"/>
          </a:p>
        </p:txBody>
      </p:sp>
      <p:sp>
        <p:nvSpPr>
          <p:cNvPr id="10" name="ZoneTexte 9"/>
          <p:cNvSpPr txBox="1"/>
          <p:nvPr/>
        </p:nvSpPr>
        <p:spPr>
          <a:xfrm>
            <a:off x="309966" y="1007389"/>
            <a:ext cx="5769992" cy="3046988"/>
          </a:xfrm>
          <a:prstGeom prst="rect">
            <a:avLst/>
          </a:prstGeom>
          <a:noFill/>
          <a:ln>
            <a:solidFill>
              <a:srgbClr val="00B0F0"/>
            </a:solidFill>
            <a:prstDash val="dashDot"/>
          </a:ln>
        </p:spPr>
        <p:txBody>
          <a:bodyPr wrap="square" rtlCol="0">
            <a:spAutoFit/>
          </a:bodyPr>
          <a:lstStyle/>
          <a:p>
            <a:r>
              <a:rPr lang="fr-FR" sz="2400" b="1" u="sng" dirty="0" smtClean="0">
                <a:solidFill>
                  <a:srgbClr val="00B0F0"/>
                </a:solidFill>
              </a:rPr>
              <a:t>Idée source</a:t>
            </a:r>
            <a:r>
              <a:rPr lang="fr-FR" sz="2400" dirty="0" smtClean="0">
                <a:solidFill>
                  <a:srgbClr val="00B0F0"/>
                </a:solidFill>
              </a:rPr>
              <a:t> </a:t>
            </a:r>
            <a:r>
              <a:rPr lang="fr-FR" sz="2400" dirty="0" smtClean="0"/>
              <a:t>: </a:t>
            </a:r>
            <a:r>
              <a:rPr lang="fr-FR" sz="2400" b="1" dirty="0"/>
              <a:t>L</a:t>
            </a:r>
            <a:r>
              <a:rPr lang="fr-FR" sz="2400" b="1" dirty="0" smtClean="0"/>
              <a:t>’imprimante 3D</a:t>
            </a:r>
          </a:p>
          <a:p>
            <a:endParaRPr lang="fr-FR" dirty="0" smtClean="0"/>
          </a:p>
          <a:p>
            <a:pPr algn="just"/>
            <a:r>
              <a:rPr lang="fr-FR" sz="1500" dirty="0"/>
              <a:t>« L'</a:t>
            </a:r>
            <a:r>
              <a:rPr lang="fr-FR" sz="1500" b="1" dirty="0"/>
              <a:t>impression 3D</a:t>
            </a:r>
            <a:r>
              <a:rPr lang="fr-FR" sz="1500" dirty="0"/>
              <a:t> désigne un ensemble de techniques, dites de fabrication additive, qui ont vue le jour dans le milieu des années </a:t>
            </a:r>
            <a:r>
              <a:rPr lang="fr-FR" sz="1500" dirty="0" smtClean="0"/>
              <a:t>1980 pour </a:t>
            </a:r>
            <a:r>
              <a:rPr lang="fr-FR" sz="1500" dirty="0"/>
              <a:t>répondre aux besoins de prototypage de certaines niches industrielles. Depuis, les acteurs s’intéressants à l’impression 3D se multiplient jusqu’à toucher l’utilisateur particulier dont les performances et le prix en font un outil abordable. Par voie de fait, les applications autour des imprimantes 3D se multiplient et architecte, bijoutiers, artistiques et scientifiques se sont aujourd’hui utilisateur de technologies </a:t>
            </a:r>
            <a:r>
              <a:rPr lang="fr-FR" sz="1500" dirty="0" smtClean="0"/>
              <a:t>3D. L’imprimante </a:t>
            </a:r>
            <a:r>
              <a:rPr lang="fr-FR" sz="1500" dirty="0"/>
              <a:t>3D devient un périphérique à part entière, au même titre qu’une imprimante classique ou un scanner. </a:t>
            </a:r>
            <a:r>
              <a:rPr lang="fr-FR" sz="1500" dirty="0" smtClean="0"/>
              <a:t>»</a:t>
            </a:r>
            <a:endParaRPr lang="en-GB" sz="1500" dirty="0"/>
          </a:p>
        </p:txBody>
      </p:sp>
      <p:sp>
        <p:nvSpPr>
          <p:cNvPr id="11" name="ZoneTexte 10"/>
          <p:cNvSpPr txBox="1"/>
          <p:nvPr/>
        </p:nvSpPr>
        <p:spPr>
          <a:xfrm>
            <a:off x="309966" y="6202662"/>
            <a:ext cx="11742548" cy="323165"/>
          </a:xfrm>
          <a:prstGeom prst="rect">
            <a:avLst/>
          </a:prstGeom>
          <a:noFill/>
          <a:ln>
            <a:solidFill>
              <a:srgbClr val="00B0F0"/>
            </a:solidFill>
            <a:prstDash val="dashDot"/>
          </a:ln>
        </p:spPr>
        <p:txBody>
          <a:bodyPr wrap="square" rtlCol="0">
            <a:spAutoFit/>
          </a:bodyPr>
          <a:lstStyle/>
          <a:p>
            <a:r>
              <a:rPr lang="fr-FR" sz="1500" b="1" u="sng" dirty="0">
                <a:solidFill>
                  <a:srgbClr val="00B0F0"/>
                </a:solidFill>
              </a:rPr>
              <a:t>Source : </a:t>
            </a:r>
            <a:r>
              <a:rPr lang="fr-FR" sz="1500" dirty="0"/>
              <a:t>http://</a:t>
            </a:r>
            <a:r>
              <a:rPr lang="fr-FR" sz="1500" dirty="0" smtClean="0"/>
              <a:t>www.lunil.com/fr/1187-comment-fonctionnent-imprimantes-3D</a:t>
            </a:r>
            <a:endParaRPr lang="en-GB" sz="1500" dirty="0"/>
          </a:p>
        </p:txBody>
      </p:sp>
      <p:sp>
        <p:nvSpPr>
          <p:cNvPr id="12" name="ZoneTexte 11"/>
          <p:cNvSpPr txBox="1"/>
          <p:nvPr/>
        </p:nvSpPr>
        <p:spPr>
          <a:xfrm>
            <a:off x="2319876" y="4284426"/>
            <a:ext cx="9732638" cy="1546577"/>
          </a:xfrm>
          <a:prstGeom prst="rect">
            <a:avLst/>
          </a:prstGeom>
          <a:noFill/>
          <a:ln>
            <a:solidFill>
              <a:srgbClr val="00B0F0"/>
            </a:solidFill>
            <a:prstDash val="dashDot"/>
          </a:ln>
        </p:spPr>
        <p:txBody>
          <a:bodyPr wrap="square" rtlCol="0">
            <a:spAutoFit/>
          </a:bodyPr>
          <a:lstStyle/>
          <a:p>
            <a:pPr algn="just"/>
            <a:r>
              <a:rPr lang="fr-FR" sz="2400" b="1" u="sng" dirty="0">
                <a:solidFill>
                  <a:srgbClr val="00B0F0"/>
                </a:solidFill>
              </a:rPr>
              <a:t>Idée novatrice </a:t>
            </a:r>
            <a:r>
              <a:rPr lang="fr-FR" dirty="0" smtClean="0"/>
              <a:t>: </a:t>
            </a:r>
            <a:r>
              <a:rPr lang="fr-FR" sz="2400" b="1" dirty="0"/>
              <a:t>L</a:t>
            </a:r>
            <a:r>
              <a:rPr lang="fr-FR" sz="2400" b="1" dirty="0" smtClean="0"/>
              <a:t>a photo 3D</a:t>
            </a:r>
          </a:p>
          <a:p>
            <a:pPr algn="just"/>
            <a:endParaRPr lang="fr-FR" sz="1500" b="1" dirty="0"/>
          </a:p>
          <a:p>
            <a:pPr algn="just"/>
            <a:r>
              <a:rPr lang="fr-FR" sz="1500" dirty="0"/>
              <a:t>Cette innovation pourrait s'étendre pour les photos. L'appareil photo pourrait stocker en 3D pour ensuite pouvoir « imprimer » celle-ci et l'installer sur son étagère comme une figurine personnalisée. Quoi de mieux que de décorer sa maison avec des beaux moments qui sont de plus personnels </a:t>
            </a:r>
            <a:r>
              <a:rPr lang="fr-FR" sz="1500" dirty="0" smtClean="0"/>
              <a:t>?</a:t>
            </a:r>
          </a:p>
          <a:p>
            <a:pPr algn="just"/>
            <a:endParaRPr lang="en-GB" sz="1050" dirty="0"/>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240" y="803350"/>
            <a:ext cx="5610088" cy="3366052"/>
          </a:xfrm>
          <a:prstGeom prst="rect">
            <a:avLst/>
          </a:prstGeom>
        </p:spPr>
      </p:pic>
      <p:sp>
        <p:nvSpPr>
          <p:cNvPr id="7" name="ZoneTexte 6"/>
          <p:cNvSpPr txBox="1"/>
          <p:nvPr/>
        </p:nvSpPr>
        <p:spPr>
          <a:xfrm>
            <a:off x="309966" y="4284426"/>
            <a:ext cx="1744102" cy="1523494"/>
          </a:xfrm>
          <a:prstGeom prst="rect">
            <a:avLst/>
          </a:prstGeom>
          <a:noFill/>
          <a:ln>
            <a:solidFill>
              <a:srgbClr val="00B0F0"/>
            </a:solidFill>
            <a:prstDash val="dashDot"/>
          </a:ln>
        </p:spPr>
        <p:txBody>
          <a:bodyPr wrap="square" rtlCol="0">
            <a:spAutoFit/>
          </a:bodyPr>
          <a:lstStyle/>
          <a:p>
            <a:pPr algn="ctr"/>
            <a:endParaRPr lang="fr-FR" sz="2400" b="1" u="sng" dirty="0" smtClean="0">
              <a:solidFill>
                <a:srgbClr val="00B0F0"/>
              </a:solidFill>
            </a:endParaRPr>
          </a:p>
          <a:p>
            <a:pPr algn="ctr"/>
            <a:r>
              <a:rPr lang="fr-FR" sz="2400" b="1" u="sng" dirty="0" smtClean="0">
                <a:solidFill>
                  <a:srgbClr val="00B0F0"/>
                </a:solidFill>
              </a:rPr>
              <a:t>Tendance </a:t>
            </a:r>
            <a:r>
              <a:rPr lang="fr-FR" sz="2400" dirty="0" smtClean="0"/>
              <a:t>:</a:t>
            </a:r>
          </a:p>
          <a:p>
            <a:pPr algn="ctr"/>
            <a:endParaRPr lang="fr-FR" sz="1500" b="1" dirty="0" smtClean="0"/>
          </a:p>
          <a:p>
            <a:pPr algn="ctr"/>
            <a:r>
              <a:rPr lang="fr-FR" sz="1500" b="1" dirty="0" smtClean="0"/>
              <a:t>PROGRES</a:t>
            </a:r>
          </a:p>
          <a:p>
            <a:pPr algn="ctr"/>
            <a:endParaRPr lang="fr-FR" sz="1500" b="1" dirty="0"/>
          </a:p>
        </p:txBody>
      </p:sp>
    </p:spTree>
    <p:extLst>
      <p:ext uri="{BB962C8B-B14F-4D97-AF65-F5344CB8AC3E}">
        <p14:creationId xmlns:p14="http://schemas.microsoft.com/office/powerpoint/2010/main" val="96136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70481" y="139484"/>
            <a:ext cx="11882034" cy="646331"/>
          </a:xfrm>
          <a:prstGeom prst="rect">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Technologique – Enjeux technologiques</a:t>
            </a:r>
            <a:endParaRPr lang="en-GB" sz="3600" dirty="0"/>
          </a:p>
        </p:txBody>
      </p:sp>
      <p:sp>
        <p:nvSpPr>
          <p:cNvPr id="10" name="ZoneTexte 9"/>
          <p:cNvSpPr txBox="1"/>
          <p:nvPr/>
        </p:nvSpPr>
        <p:spPr>
          <a:xfrm>
            <a:off x="309966" y="1007389"/>
            <a:ext cx="5769992" cy="3416320"/>
          </a:xfrm>
          <a:prstGeom prst="rect">
            <a:avLst/>
          </a:prstGeom>
          <a:noFill/>
          <a:ln>
            <a:solidFill>
              <a:srgbClr val="00B0F0"/>
            </a:solidFill>
            <a:prstDash val="dashDot"/>
          </a:ln>
        </p:spPr>
        <p:txBody>
          <a:bodyPr wrap="square" rtlCol="0">
            <a:spAutoFit/>
          </a:bodyPr>
          <a:lstStyle/>
          <a:p>
            <a:r>
              <a:rPr lang="fr-FR" sz="2400" b="1" u="sng" dirty="0" smtClean="0">
                <a:solidFill>
                  <a:srgbClr val="00B0F0"/>
                </a:solidFill>
              </a:rPr>
              <a:t>Idée source</a:t>
            </a:r>
            <a:r>
              <a:rPr lang="fr-FR" sz="2400" dirty="0" smtClean="0">
                <a:solidFill>
                  <a:srgbClr val="00B0F0"/>
                </a:solidFill>
              </a:rPr>
              <a:t> </a:t>
            </a:r>
            <a:r>
              <a:rPr lang="fr-FR" sz="2400" dirty="0" smtClean="0"/>
              <a:t>: </a:t>
            </a:r>
            <a:r>
              <a:rPr lang="fr-FR" sz="2400" b="1" dirty="0"/>
              <a:t>Stocker ses mots de passe sur une bague, une pilule ou un </a:t>
            </a:r>
            <a:r>
              <a:rPr lang="fr-FR" sz="2400" b="1" dirty="0" smtClean="0"/>
              <a:t>tatouage</a:t>
            </a:r>
          </a:p>
          <a:p>
            <a:endParaRPr lang="fr-FR" sz="1500" dirty="0" smtClean="0"/>
          </a:p>
          <a:p>
            <a:pPr algn="just"/>
            <a:r>
              <a:rPr lang="fr-FR" sz="1500" dirty="0"/>
              <a:t>Actuellement, un internaute dispose en moyenne de 20 à 25 comptes différents sur Internet d'après </a:t>
            </a:r>
            <a:r>
              <a:rPr lang="fr-FR" sz="1500" dirty="0" smtClean="0">
                <a:solidFill>
                  <a:schemeClr val="tx1">
                    <a:lumMod val="95000"/>
                    <a:lumOff val="5000"/>
                  </a:schemeClr>
                </a:solidFill>
              </a:rPr>
              <a:t>Microsoft</a:t>
            </a:r>
            <a:r>
              <a:rPr lang="fr-FR" sz="1500" dirty="0" smtClean="0"/>
              <a:t>. </a:t>
            </a:r>
            <a:r>
              <a:rPr lang="fr-FR" sz="1500" dirty="0"/>
              <a:t>Et la majorité d'entre eux utilisent des mots de passe ridiculement facile à pirater, comme "123456" ou leur date de naissance.</a:t>
            </a:r>
            <a:endParaRPr lang="en-GB" sz="1500" dirty="0"/>
          </a:p>
          <a:p>
            <a:pPr algn="just"/>
            <a:r>
              <a:rPr lang="fr-FR" sz="1500" dirty="0"/>
              <a:t>En mars 2013, Google a présenté un projet de bague </a:t>
            </a:r>
            <a:r>
              <a:rPr lang="fr-FR" sz="1500" dirty="0" smtClean="0">
                <a:solidFill>
                  <a:schemeClr val="tx1">
                    <a:lumMod val="95000"/>
                    <a:lumOff val="5000"/>
                  </a:schemeClr>
                </a:solidFill>
              </a:rPr>
              <a:t>NFC </a:t>
            </a:r>
            <a:r>
              <a:rPr lang="fr-FR" sz="1500" dirty="0" smtClean="0"/>
              <a:t>qui </a:t>
            </a:r>
            <a:r>
              <a:rPr lang="fr-FR" sz="1500" dirty="0"/>
              <a:t>permet de s'authentifier sur tous ses comptes. Motorola [qui appartient à Google] a de son côté imaginé une pilule, qui une fois avalée, émet un signal unique reconnu par sa tablette ou son ordinateur. Son autre idée, pour laquelle l'entreprise a noué un partenariat avec la start-up </a:t>
            </a:r>
            <a:r>
              <a:rPr lang="fr-FR" sz="1500" dirty="0" smtClean="0">
                <a:solidFill>
                  <a:schemeClr val="tx1">
                    <a:lumMod val="95000"/>
                    <a:lumOff val="5000"/>
                  </a:schemeClr>
                </a:solidFill>
              </a:rPr>
              <a:t>MC10</a:t>
            </a:r>
            <a:r>
              <a:rPr lang="fr-FR" sz="1500" dirty="0" smtClean="0"/>
              <a:t>, </a:t>
            </a:r>
            <a:r>
              <a:rPr lang="fr-FR" sz="1500" dirty="0"/>
              <a:t>est </a:t>
            </a:r>
            <a:r>
              <a:rPr lang="fr-FR" sz="1500" dirty="0" smtClean="0"/>
              <a:t>un circuit </a:t>
            </a:r>
            <a:r>
              <a:rPr lang="fr-FR" sz="1500" dirty="0"/>
              <a:t>imprimé tatoué sur la peau qui permet de s'identifier</a:t>
            </a:r>
            <a:r>
              <a:rPr lang="fr-FR" sz="1500" dirty="0" smtClean="0"/>
              <a:t>.</a:t>
            </a:r>
          </a:p>
        </p:txBody>
      </p:sp>
      <p:sp>
        <p:nvSpPr>
          <p:cNvPr id="11" name="ZoneTexte 10"/>
          <p:cNvSpPr txBox="1"/>
          <p:nvPr/>
        </p:nvSpPr>
        <p:spPr>
          <a:xfrm>
            <a:off x="309966" y="6202662"/>
            <a:ext cx="11742548" cy="461665"/>
          </a:xfrm>
          <a:prstGeom prst="rect">
            <a:avLst/>
          </a:prstGeom>
          <a:noFill/>
          <a:ln>
            <a:solidFill>
              <a:srgbClr val="00B0F0"/>
            </a:solidFill>
            <a:prstDash val="dashDot"/>
          </a:ln>
        </p:spPr>
        <p:txBody>
          <a:bodyPr wrap="square" rtlCol="0">
            <a:spAutoFit/>
          </a:bodyPr>
          <a:lstStyle/>
          <a:p>
            <a:r>
              <a:rPr lang="fr-FR" sz="2400" b="1" u="sng" dirty="0">
                <a:solidFill>
                  <a:srgbClr val="00B0F0"/>
                </a:solidFill>
              </a:rPr>
              <a:t>Source : </a:t>
            </a:r>
            <a:r>
              <a:rPr lang="fr-FR" dirty="0">
                <a:hlinkClick r:id="rId2"/>
              </a:rPr>
              <a:t>http://www.journaldunet.com/economie/magazine/innovations-technologiques/savon-magnetique.shtml</a:t>
            </a:r>
            <a:endParaRPr lang="en-GB" sz="1400" dirty="0"/>
          </a:p>
        </p:txBody>
      </p:sp>
      <p:sp>
        <p:nvSpPr>
          <p:cNvPr id="12" name="ZoneTexte 11"/>
          <p:cNvSpPr txBox="1"/>
          <p:nvPr/>
        </p:nvSpPr>
        <p:spPr>
          <a:xfrm>
            <a:off x="2687486" y="4620687"/>
            <a:ext cx="9365027" cy="1384995"/>
          </a:xfrm>
          <a:prstGeom prst="rect">
            <a:avLst/>
          </a:prstGeom>
          <a:noFill/>
          <a:ln>
            <a:solidFill>
              <a:srgbClr val="00B0F0"/>
            </a:solidFill>
            <a:prstDash val="dashDot"/>
          </a:ln>
        </p:spPr>
        <p:txBody>
          <a:bodyPr wrap="square" rtlCol="0">
            <a:spAutoFit/>
          </a:bodyPr>
          <a:lstStyle/>
          <a:p>
            <a:pPr algn="just"/>
            <a:r>
              <a:rPr lang="fr-FR" sz="2400" b="1" u="sng" dirty="0">
                <a:solidFill>
                  <a:srgbClr val="00B0F0"/>
                </a:solidFill>
              </a:rPr>
              <a:t>Idée novatrice </a:t>
            </a:r>
            <a:r>
              <a:rPr lang="fr-FR" dirty="0" smtClean="0"/>
              <a:t>: </a:t>
            </a:r>
            <a:r>
              <a:rPr lang="fr-FR" sz="2400" b="1" dirty="0" smtClean="0"/>
              <a:t>le paiement par tatouage</a:t>
            </a:r>
          </a:p>
          <a:p>
            <a:pPr algn="just"/>
            <a:endParaRPr lang="fr-FR" sz="1500" b="1" dirty="0"/>
          </a:p>
          <a:p>
            <a:pPr algn="just"/>
            <a:r>
              <a:rPr lang="fr-FR" sz="1500" dirty="0" smtClean="0"/>
              <a:t>Cette </a:t>
            </a:r>
            <a:r>
              <a:rPr lang="fr-FR" sz="1500" dirty="0"/>
              <a:t>technologie pourrait être </a:t>
            </a:r>
            <a:r>
              <a:rPr lang="fr-FR" sz="1500" dirty="0" smtClean="0"/>
              <a:t>étendue </a:t>
            </a:r>
            <a:r>
              <a:rPr lang="fr-FR" sz="1500" dirty="0"/>
              <a:t>pour les paiements avec par exemple : seul le détenteur de la carte bleu peut </a:t>
            </a:r>
            <a:r>
              <a:rPr lang="fr-FR" sz="1500" dirty="0" smtClean="0"/>
              <a:t>l'activer </a:t>
            </a:r>
            <a:r>
              <a:rPr lang="fr-FR" sz="1500" dirty="0"/>
              <a:t>(même à distance) en appuyant sur son tatouage</a:t>
            </a:r>
            <a:r>
              <a:rPr lang="fr-FR" sz="1500" dirty="0" smtClean="0"/>
              <a:t>.</a:t>
            </a:r>
          </a:p>
          <a:p>
            <a:pPr algn="just"/>
            <a:endParaRPr lang="en-GB" sz="1500" dirty="0"/>
          </a:p>
        </p:txBody>
      </p:sp>
      <p:pic>
        <p:nvPicPr>
          <p:cNvPr id="14" name="images8"/>
          <p:cNvPicPr/>
          <p:nvPr/>
        </p:nvPicPr>
        <p:blipFill>
          <a:blip r:link="rId3">
            <a:lum bright="-50000"/>
            <a:alphaModFix/>
          </a:blip>
          <a:srcRect/>
          <a:stretch>
            <a:fillRect/>
          </a:stretch>
        </p:blipFill>
        <p:spPr>
          <a:xfrm>
            <a:off x="6261315" y="1028809"/>
            <a:ext cx="5791198" cy="3394898"/>
          </a:xfrm>
          <a:prstGeom prst="rect">
            <a:avLst/>
          </a:prstGeom>
          <a:ln>
            <a:noFill/>
            <a:prstDash/>
          </a:ln>
        </p:spPr>
      </p:pic>
      <p:sp>
        <p:nvSpPr>
          <p:cNvPr id="7" name="ZoneTexte 6"/>
          <p:cNvSpPr txBox="1"/>
          <p:nvPr/>
        </p:nvSpPr>
        <p:spPr>
          <a:xfrm>
            <a:off x="309966" y="4620688"/>
            <a:ext cx="2080919" cy="1384995"/>
          </a:xfrm>
          <a:prstGeom prst="rect">
            <a:avLst/>
          </a:prstGeom>
          <a:noFill/>
          <a:ln>
            <a:solidFill>
              <a:srgbClr val="00B0F0"/>
            </a:solidFill>
            <a:prstDash val="dashDot"/>
          </a:ln>
        </p:spPr>
        <p:txBody>
          <a:bodyPr wrap="square" rtlCol="0">
            <a:spAutoFit/>
          </a:bodyPr>
          <a:lstStyle/>
          <a:p>
            <a:pPr algn="ctr"/>
            <a:r>
              <a:rPr lang="fr-FR" sz="2400" b="1" u="sng" dirty="0" smtClean="0">
                <a:solidFill>
                  <a:srgbClr val="00B0F0"/>
                </a:solidFill>
              </a:rPr>
              <a:t>Tendances </a:t>
            </a:r>
            <a:r>
              <a:rPr lang="fr-FR" sz="2400" dirty="0" smtClean="0"/>
              <a:t>:</a:t>
            </a:r>
          </a:p>
          <a:p>
            <a:pPr algn="ctr"/>
            <a:endParaRPr lang="fr-FR" sz="1500" b="1" dirty="0" smtClean="0"/>
          </a:p>
          <a:p>
            <a:pPr algn="ctr"/>
            <a:r>
              <a:rPr lang="fr-FR" sz="1500" b="1" dirty="0" smtClean="0"/>
              <a:t>PROGRES/SÉCURITÉ : </a:t>
            </a:r>
            <a:r>
              <a:rPr lang="fr-FR" sz="1500" dirty="0" smtClean="0"/>
              <a:t>Connectivité</a:t>
            </a:r>
          </a:p>
          <a:p>
            <a:pPr algn="ctr"/>
            <a:endParaRPr lang="fr-FR" sz="1500" dirty="0" smtClean="0"/>
          </a:p>
        </p:txBody>
      </p:sp>
    </p:spTree>
    <p:extLst>
      <p:ext uri="{BB962C8B-B14F-4D97-AF65-F5344CB8AC3E}">
        <p14:creationId xmlns:p14="http://schemas.microsoft.com/office/powerpoint/2010/main" val="344236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Technologique – Additif</a:t>
            </a:r>
            <a:endParaRPr lang="en-GB" sz="3600" dirty="0"/>
          </a:p>
        </p:txBody>
      </p:sp>
      <p:sp>
        <p:nvSpPr>
          <p:cNvPr id="5" name="ZoneTexte 4"/>
          <p:cNvSpPr txBox="1"/>
          <p:nvPr/>
        </p:nvSpPr>
        <p:spPr>
          <a:xfrm>
            <a:off x="170481" y="976239"/>
            <a:ext cx="9020015" cy="3416320"/>
          </a:xfrm>
          <a:prstGeom prst="rect">
            <a:avLst/>
          </a:prstGeom>
          <a:noFill/>
          <a:ln>
            <a:solidFill>
              <a:srgbClr val="00B0F0"/>
            </a:solidFill>
            <a:prstDash val="dashDot"/>
          </a:ln>
        </p:spPr>
        <p:txBody>
          <a:bodyPr wrap="square" rtlCol="0">
            <a:spAutoFit/>
          </a:bodyPr>
          <a:lstStyle/>
          <a:p>
            <a:r>
              <a:rPr lang="fr-FR" sz="2400" b="1" u="sng" dirty="0" smtClean="0">
                <a:solidFill>
                  <a:srgbClr val="00B0F0"/>
                </a:solidFill>
              </a:rPr>
              <a:t>Idée source</a:t>
            </a:r>
            <a:r>
              <a:rPr lang="fr-FR" sz="2400" dirty="0" smtClean="0">
                <a:solidFill>
                  <a:srgbClr val="00B0F0"/>
                </a:solidFill>
              </a:rPr>
              <a:t> </a:t>
            </a:r>
            <a:r>
              <a:rPr lang="fr-FR" sz="2400" dirty="0" smtClean="0"/>
              <a:t>:</a:t>
            </a:r>
            <a:endParaRPr lang="fr-FR" sz="2400" dirty="0"/>
          </a:p>
          <a:p>
            <a:r>
              <a:rPr lang="fr-FR" sz="1600" dirty="0"/>
              <a:t>L'innovation proposée par </a:t>
            </a:r>
            <a:r>
              <a:rPr lang="fr-FR" sz="1600" dirty="0" err="1"/>
              <a:t>BeAM</a:t>
            </a:r>
            <a:r>
              <a:rPr lang="fr-FR" sz="1600" dirty="0"/>
              <a:t> fait partie du champ de la fabrication additive /  3D printing. On parle de fabrication additive en opposition aux techniques traditionnelles dites "soustractives", par lesquelles les pièces sont façonnées en enlevant de la matière d'un bloc de matière.</a:t>
            </a:r>
          </a:p>
          <a:p>
            <a:r>
              <a:rPr lang="fr-FR" sz="1600" dirty="0"/>
              <a:t>Le procédé CLAD ouvre de nouvelles perspectives dans de nombreuses industries. Les machines de fabrication additive construites par </a:t>
            </a:r>
            <a:r>
              <a:rPr lang="fr-FR" sz="1600" dirty="0" err="1"/>
              <a:t>BeAM</a:t>
            </a:r>
            <a:r>
              <a:rPr lang="fr-FR" sz="1600" dirty="0"/>
              <a:t> sont le résultat de plus de 10 ans de R&amp;D.</a:t>
            </a:r>
          </a:p>
          <a:p>
            <a:endParaRPr lang="fr-FR" sz="1600" dirty="0" smtClean="0"/>
          </a:p>
          <a:p>
            <a:r>
              <a:rPr lang="fr-FR" sz="1600" dirty="0" err="1"/>
              <a:t>Grâçe</a:t>
            </a:r>
            <a:r>
              <a:rPr lang="fr-FR" sz="1600" dirty="0"/>
              <a:t> a sa technologie, </a:t>
            </a:r>
            <a:r>
              <a:rPr lang="fr-FR" sz="1600" dirty="0" err="1"/>
              <a:t>BeAM</a:t>
            </a:r>
            <a:r>
              <a:rPr lang="fr-FR" sz="1600" dirty="0"/>
              <a:t> a permis la réparation de pièces critiques de turbines d'avions qui étaient jusqu'ici irréparables. En 2013, plus de 500 pièces ont déjà été reconstruites et sont retournées en vol!</a:t>
            </a:r>
          </a:p>
          <a:p>
            <a:r>
              <a:rPr lang="fr-FR" sz="1600" dirty="0"/>
              <a:t>Le développement de ce nouveaux type de réparation s'est fait en partenariat avec la société Américaine </a:t>
            </a:r>
            <a:r>
              <a:rPr lang="fr-FR" sz="1600" dirty="0" err="1"/>
              <a:t>Chromalloy</a:t>
            </a:r>
            <a:r>
              <a:rPr lang="fr-FR" sz="1600" dirty="0"/>
              <a:t>, spécialisée dans la maintenance aéronautique. </a:t>
            </a:r>
            <a:r>
              <a:rPr lang="fr-FR" sz="1600" dirty="0" err="1"/>
              <a:t>Chromalloy</a:t>
            </a:r>
            <a:r>
              <a:rPr lang="fr-FR" sz="1600" dirty="0"/>
              <a:t> a fait qualifier plusieurs types de réparations de pièces </a:t>
            </a:r>
            <a:r>
              <a:rPr lang="fr-FR" sz="1600" dirty="0" err="1"/>
              <a:t>Pratt&amp;Withney</a:t>
            </a:r>
            <a:r>
              <a:rPr lang="fr-FR" sz="1600" dirty="0"/>
              <a:t> qui ont permis de réduire les coûts de maintenance. Ces pièces ont vu leur cycle de vie passer d'une durée de 10 000 heures à 60 000 heures</a:t>
            </a:r>
            <a:r>
              <a:rPr lang="fr-FR" sz="1600" dirty="0" smtClean="0"/>
              <a:t>.</a:t>
            </a:r>
            <a:endParaRPr lang="fr-FR" sz="1600" dirty="0"/>
          </a:p>
        </p:txBody>
      </p:sp>
      <p:sp>
        <p:nvSpPr>
          <p:cNvPr id="6" name="ZoneTexte 5"/>
          <p:cNvSpPr txBox="1"/>
          <p:nvPr/>
        </p:nvSpPr>
        <p:spPr>
          <a:xfrm>
            <a:off x="309966" y="6202662"/>
            <a:ext cx="11742548" cy="461665"/>
          </a:xfrm>
          <a:prstGeom prst="rect">
            <a:avLst/>
          </a:prstGeom>
          <a:noFill/>
          <a:ln>
            <a:solidFill>
              <a:srgbClr val="00B0F0"/>
            </a:solidFill>
            <a:prstDash val="dashDot"/>
          </a:ln>
        </p:spPr>
        <p:txBody>
          <a:bodyPr wrap="square" rtlCol="0">
            <a:spAutoFit/>
          </a:bodyPr>
          <a:lstStyle/>
          <a:p>
            <a:r>
              <a:rPr lang="fr-FR" sz="2400" b="1" u="sng" dirty="0">
                <a:solidFill>
                  <a:srgbClr val="00B0F0"/>
                </a:solidFill>
              </a:rPr>
              <a:t>Source </a:t>
            </a:r>
            <a:r>
              <a:rPr lang="fr-FR" sz="2400" b="1" u="sng" dirty="0">
                <a:solidFill>
                  <a:srgbClr val="00B0F0"/>
                </a:solidFill>
              </a:rPr>
              <a:t>: http://www.beam-machines.fr/innovation/innovation.html </a:t>
            </a:r>
            <a:endParaRPr lang="fr-FR" dirty="0"/>
          </a:p>
        </p:txBody>
      </p:sp>
      <p:sp>
        <p:nvSpPr>
          <p:cNvPr id="7" name="ZoneTexte 6"/>
          <p:cNvSpPr txBox="1"/>
          <p:nvPr/>
        </p:nvSpPr>
        <p:spPr>
          <a:xfrm>
            <a:off x="2548000" y="4620688"/>
            <a:ext cx="9504513" cy="1384995"/>
          </a:xfrm>
          <a:prstGeom prst="rect">
            <a:avLst/>
          </a:prstGeom>
          <a:noFill/>
          <a:ln>
            <a:solidFill>
              <a:srgbClr val="00B0F0"/>
            </a:solidFill>
            <a:prstDash val="dashDot"/>
          </a:ln>
        </p:spPr>
        <p:txBody>
          <a:bodyPr wrap="square" rtlCol="0">
            <a:spAutoFit/>
          </a:bodyPr>
          <a:lstStyle/>
          <a:p>
            <a:pPr algn="just"/>
            <a:r>
              <a:rPr lang="fr-FR" sz="2400" b="1" u="sng" dirty="0">
                <a:solidFill>
                  <a:srgbClr val="00B0F0"/>
                </a:solidFill>
              </a:rPr>
              <a:t>Idée novatrice </a:t>
            </a:r>
            <a:r>
              <a:rPr lang="fr-FR" dirty="0" smtClean="0"/>
              <a:t>: Réparation de moteur de voiture</a:t>
            </a:r>
            <a:endParaRPr lang="fr-FR" dirty="0" smtClean="0"/>
          </a:p>
          <a:p>
            <a:pPr algn="just"/>
            <a:r>
              <a:rPr lang="fr-FR" dirty="0" smtClean="0"/>
              <a:t>Au lieu de changer tous les 5 ans de moteur pourquoi ne pas le faire réparer ? Grâce à ce </a:t>
            </a:r>
            <a:r>
              <a:rPr lang="fr-FR" dirty="0" err="1" smtClean="0"/>
              <a:t>porcessus</a:t>
            </a:r>
            <a:r>
              <a:rPr lang="fr-FR" dirty="0" smtClean="0"/>
              <a:t> c’est l’environnement qui va être content !</a:t>
            </a:r>
            <a:endParaRPr lang="fr-FR" dirty="0"/>
          </a:p>
          <a:p>
            <a:pPr algn="just"/>
            <a:endParaRPr lang="fr-FR" sz="2400" dirty="0" smtClean="0"/>
          </a:p>
        </p:txBody>
      </p:sp>
      <p:sp>
        <p:nvSpPr>
          <p:cNvPr id="8" name="ZoneTexte 7"/>
          <p:cNvSpPr txBox="1"/>
          <p:nvPr/>
        </p:nvSpPr>
        <p:spPr>
          <a:xfrm>
            <a:off x="309966" y="4620688"/>
            <a:ext cx="2080919" cy="1384995"/>
          </a:xfrm>
          <a:prstGeom prst="rect">
            <a:avLst/>
          </a:prstGeom>
          <a:noFill/>
          <a:ln>
            <a:solidFill>
              <a:srgbClr val="00B0F0"/>
            </a:solidFill>
            <a:prstDash val="dashDot"/>
          </a:ln>
        </p:spPr>
        <p:txBody>
          <a:bodyPr wrap="square" rtlCol="0">
            <a:spAutoFit/>
          </a:bodyPr>
          <a:lstStyle/>
          <a:p>
            <a:pPr algn="ctr"/>
            <a:r>
              <a:rPr lang="fr-FR" sz="2400" b="1" u="sng" dirty="0" smtClean="0">
                <a:solidFill>
                  <a:srgbClr val="00B0F0"/>
                </a:solidFill>
              </a:rPr>
              <a:t>Tendances </a:t>
            </a:r>
            <a:r>
              <a:rPr lang="fr-FR" sz="2400" dirty="0" smtClean="0"/>
              <a:t>:</a:t>
            </a:r>
          </a:p>
          <a:p>
            <a:pPr algn="ctr"/>
            <a:endParaRPr lang="fr-FR" sz="1500" b="1" dirty="0" smtClean="0"/>
          </a:p>
          <a:p>
            <a:pPr algn="ctr"/>
            <a:r>
              <a:rPr lang="fr-FR" sz="1500" b="1" dirty="0" smtClean="0"/>
              <a:t>PROGRES</a:t>
            </a:r>
            <a:endParaRPr lang="fr-FR" sz="1500" b="1" dirty="0"/>
          </a:p>
          <a:p>
            <a:pPr algn="ctr"/>
            <a:r>
              <a:rPr lang="fr-FR" sz="1500" b="1" dirty="0" smtClean="0"/>
              <a:t>FABRICATION</a:t>
            </a:r>
          </a:p>
          <a:p>
            <a:pPr algn="ctr"/>
            <a:endParaRPr lang="fr-FR" sz="1500" dirty="0" smtClean="0"/>
          </a:p>
        </p:txBody>
      </p:sp>
      <p:pic>
        <p:nvPicPr>
          <p:cNvPr id="1026" name="Picture 2" descr="http://www.beam-machines.fr/images/CFRrp_optim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7948" y="1738770"/>
            <a:ext cx="19050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7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Sensoriel </a:t>
            </a:r>
            <a:r>
              <a:rPr lang="fr-FR" sz="3600" dirty="0"/>
              <a:t>– Visuel &amp; couleur &amp; logo</a:t>
            </a:r>
            <a:endParaRPr lang="en-GB" sz="3600" dirty="0"/>
          </a:p>
        </p:txBody>
      </p:sp>
      <p:sp>
        <p:nvSpPr>
          <p:cNvPr id="5" name="ZoneTexte 4"/>
          <p:cNvSpPr txBox="1"/>
          <p:nvPr/>
        </p:nvSpPr>
        <p:spPr>
          <a:xfrm>
            <a:off x="309966" y="1007389"/>
            <a:ext cx="5769992" cy="3370153"/>
          </a:xfrm>
          <a:prstGeom prst="rect">
            <a:avLst/>
          </a:prstGeom>
          <a:noFill/>
          <a:ln>
            <a:solidFill>
              <a:srgbClr val="7030A0"/>
            </a:solidFill>
            <a:prstDash val="dashDot"/>
          </a:ln>
        </p:spPr>
        <p:txBody>
          <a:bodyPr wrap="square" rtlCol="0">
            <a:spAutoFit/>
          </a:bodyPr>
          <a:lstStyle/>
          <a:p>
            <a:r>
              <a:rPr lang="fr-FR" sz="2400" b="1" u="sng" dirty="0" smtClean="0">
                <a:solidFill>
                  <a:srgbClr val="7030A0"/>
                </a:solidFill>
              </a:rPr>
              <a:t>Idée source</a:t>
            </a:r>
            <a:r>
              <a:rPr lang="fr-FR" sz="2400" dirty="0" smtClean="0">
                <a:solidFill>
                  <a:srgbClr val="7030A0"/>
                </a:solidFill>
              </a:rPr>
              <a:t> </a:t>
            </a:r>
            <a:r>
              <a:rPr lang="fr-FR" sz="2400" dirty="0"/>
              <a:t>: </a:t>
            </a:r>
            <a:r>
              <a:rPr lang="fr-FR" sz="2400" b="1" dirty="0"/>
              <a:t>Le design au bon goût </a:t>
            </a:r>
            <a:r>
              <a:rPr lang="fr-FR" sz="2400" b="1" dirty="0" smtClean="0"/>
              <a:t>du beurre</a:t>
            </a:r>
            <a:endParaRPr lang="fr-FR" sz="2400" b="1" dirty="0"/>
          </a:p>
          <a:p>
            <a:endParaRPr lang="fr-FR" sz="1500" dirty="0" smtClean="0"/>
          </a:p>
          <a:p>
            <a:pPr algn="just"/>
            <a:r>
              <a:rPr lang="fr-FR" sz="1500" dirty="0"/>
              <a:t>Agathe </a:t>
            </a:r>
            <a:r>
              <a:rPr lang="fr-FR" sz="1500" dirty="0" err="1"/>
              <a:t>Bouvachon</a:t>
            </a:r>
            <a:r>
              <a:rPr lang="fr-FR" sz="1500" dirty="0"/>
              <a:t> et Sébastien </a:t>
            </a:r>
            <a:r>
              <a:rPr lang="fr-FR" sz="1500" dirty="0" err="1"/>
              <a:t>Gaudard</a:t>
            </a:r>
            <a:r>
              <a:rPr lang="fr-FR" sz="1500" dirty="0"/>
              <a:t> sont comme les P’tits Lu : beurrés ! La designer graphiste et le pâtissier ont en commun d’avoir sculpté des mottes de beurre en vertu du goût. L’agro alimentaire tartiné par le design.</a:t>
            </a:r>
          </a:p>
          <a:p>
            <a:pPr algn="just"/>
            <a:r>
              <a:rPr lang="fr-FR" sz="1500" dirty="0"/>
              <a:t>Invitée à travailler la matière laitière pour le </a:t>
            </a:r>
            <a:r>
              <a:rPr lang="fr-FR" sz="1500" dirty="0" err="1"/>
              <a:t>Cniel</a:t>
            </a:r>
            <a:r>
              <a:rPr lang="fr-FR" sz="1500" dirty="0"/>
              <a:t>, la designer s’est </a:t>
            </a:r>
            <a:r>
              <a:rPr lang="fr-FR" sz="1500" dirty="0" err="1"/>
              <a:t>plue</a:t>
            </a:r>
            <a:r>
              <a:rPr lang="fr-FR" sz="1500" dirty="0"/>
              <a:t> à transformer un ingrédient du quotidien «et lui donner une 2ème vie, une image de pierre précieuse aux facettes beaucoup plus nobles que celles de gras à laquelle on le réduit ». On retrouve différents parfums : légumes (baies rouges, fromage, basilic), viande, poisson et dessert (fruits rouges, cannelle, orange</a:t>
            </a:r>
            <a:r>
              <a:rPr lang="fr-FR" sz="1500" dirty="0" smtClean="0"/>
              <a:t>).</a:t>
            </a:r>
            <a:endParaRPr lang="fr-FR" sz="1500" dirty="0"/>
          </a:p>
        </p:txBody>
      </p:sp>
      <p:sp>
        <p:nvSpPr>
          <p:cNvPr id="6" name="ZoneTexte 5"/>
          <p:cNvSpPr txBox="1"/>
          <p:nvPr/>
        </p:nvSpPr>
        <p:spPr>
          <a:xfrm>
            <a:off x="240224" y="6202662"/>
            <a:ext cx="11742548" cy="553998"/>
          </a:xfrm>
          <a:prstGeom prst="rect">
            <a:avLst/>
          </a:prstGeom>
          <a:noFill/>
          <a:ln>
            <a:solidFill>
              <a:srgbClr val="7030A0"/>
            </a:solidFill>
            <a:prstDash val="dashDot"/>
          </a:ln>
        </p:spPr>
        <p:txBody>
          <a:bodyPr wrap="square" rtlCol="0">
            <a:spAutoFit/>
          </a:bodyPr>
          <a:lstStyle/>
          <a:p>
            <a:r>
              <a:rPr lang="fr-FR" sz="1500" b="1" u="sng" dirty="0">
                <a:solidFill>
                  <a:srgbClr val="7030A0"/>
                </a:solidFill>
              </a:rPr>
              <a:t>Source</a:t>
            </a:r>
            <a:r>
              <a:rPr lang="fr-FR" sz="1500" b="1" dirty="0"/>
              <a:t> </a:t>
            </a:r>
            <a:r>
              <a:rPr lang="fr-FR" sz="1500" dirty="0"/>
              <a:t>:</a:t>
            </a:r>
            <a:r>
              <a:rPr lang="fr-FR" sz="1500" b="1" dirty="0"/>
              <a:t> </a:t>
            </a:r>
            <a:r>
              <a:rPr lang="fr-FR" sz="1500" dirty="0">
                <a:hlinkClick r:id="rId2"/>
              </a:rPr>
              <a:t>http://www.lelieududesign.com/food-design/le-design-au-bon-gout-de-beurre</a:t>
            </a:r>
            <a:endParaRPr lang="fr-FR" sz="1500" dirty="0"/>
          </a:p>
          <a:p>
            <a:endParaRPr lang="fr-FR" sz="1500" dirty="0"/>
          </a:p>
        </p:txBody>
      </p:sp>
      <p:sp>
        <p:nvSpPr>
          <p:cNvPr id="7" name="ZoneTexte 6"/>
          <p:cNvSpPr txBox="1"/>
          <p:nvPr/>
        </p:nvSpPr>
        <p:spPr>
          <a:xfrm>
            <a:off x="2746159" y="4500099"/>
            <a:ext cx="9124804" cy="1538883"/>
          </a:xfrm>
          <a:prstGeom prst="rect">
            <a:avLst/>
          </a:prstGeom>
          <a:noFill/>
          <a:ln>
            <a:solidFill>
              <a:srgbClr val="7030A0"/>
            </a:solidFill>
            <a:prstDash val="dashDot"/>
          </a:ln>
        </p:spPr>
        <p:txBody>
          <a:bodyPr wrap="square" rtlCol="0">
            <a:spAutoFit/>
          </a:bodyPr>
          <a:lstStyle/>
          <a:p>
            <a:pPr algn="just"/>
            <a:r>
              <a:rPr lang="fr-FR" sz="2400" b="1" u="sng" dirty="0">
                <a:solidFill>
                  <a:srgbClr val="7030A0"/>
                </a:solidFill>
              </a:rPr>
              <a:t>Idée novatrice </a:t>
            </a:r>
            <a:r>
              <a:rPr lang="fr-FR" dirty="0" smtClean="0"/>
              <a:t>: </a:t>
            </a:r>
            <a:r>
              <a:rPr lang="fr-FR" sz="2400" b="1"/>
              <a:t>Le </a:t>
            </a:r>
            <a:r>
              <a:rPr lang="fr-FR" sz="2400" b="1" smtClean="0"/>
              <a:t>jouet </a:t>
            </a:r>
            <a:r>
              <a:rPr lang="fr-FR" sz="2400" b="1" dirty="0"/>
              <a:t>en </a:t>
            </a:r>
            <a:r>
              <a:rPr lang="fr-FR" sz="2400" b="1" dirty="0" smtClean="0"/>
              <a:t>pâte </a:t>
            </a:r>
            <a:r>
              <a:rPr lang="fr-FR" sz="2400" b="1" dirty="0"/>
              <a:t>d’amande</a:t>
            </a:r>
          </a:p>
          <a:p>
            <a:pPr algn="just"/>
            <a:r>
              <a:rPr lang="fr-FR" dirty="0" smtClean="0"/>
              <a:t>Quoi de mieux pour un enfant de pouvoir jouer avec la nourriture sans la gaspiller. Un hochet, un personnage de BD, un livre… Oui tous cela en pâte d’amande afin qu’à la fin de la journée on ne parle plus de </a:t>
            </a:r>
            <a:r>
              <a:rPr lang="fr-FR" smtClean="0"/>
              <a:t>ce jouet </a:t>
            </a:r>
            <a:r>
              <a:rPr lang="fr-FR" dirty="0" smtClean="0"/>
              <a:t>!</a:t>
            </a:r>
          </a:p>
          <a:p>
            <a:pPr algn="just"/>
            <a:endParaRPr lang="fr-FR" sz="1600" dirty="0" smtClean="0"/>
          </a:p>
        </p:txBody>
      </p:sp>
      <p:pic>
        <p:nvPicPr>
          <p:cNvPr id="8" name="Picture 2" descr="http://www.lelieududesign.com/sites/default/files/imagecache/320px/imagefield/food-design/le-design-au-bon-gout-de-beur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500" y="1021921"/>
            <a:ext cx="5659463" cy="335562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09966" y="4500208"/>
            <a:ext cx="2235902" cy="1523494"/>
          </a:xfrm>
          <a:prstGeom prst="rect">
            <a:avLst/>
          </a:prstGeom>
          <a:noFill/>
          <a:ln>
            <a:solidFill>
              <a:srgbClr val="7030A0"/>
            </a:solidFill>
            <a:prstDash val="dashDot"/>
          </a:ln>
        </p:spPr>
        <p:txBody>
          <a:bodyPr wrap="square" rtlCol="0">
            <a:spAutoFit/>
          </a:bodyPr>
          <a:lstStyle/>
          <a:p>
            <a:pPr algn="ctr"/>
            <a:r>
              <a:rPr lang="fr-FR" sz="2400" b="1" u="sng" dirty="0" smtClean="0">
                <a:solidFill>
                  <a:srgbClr val="7030A0"/>
                </a:solidFill>
              </a:rPr>
              <a:t>Tendance</a:t>
            </a:r>
            <a:r>
              <a:rPr lang="fr-FR" sz="2400" b="1" dirty="0" smtClean="0">
                <a:solidFill>
                  <a:srgbClr val="00B0F0"/>
                </a:solidFill>
              </a:rPr>
              <a:t> </a:t>
            </a:r>
            <a:r>
              <a:rPr lang="fr-FR" sz="2400" dirty="0" smtClean="0"/>
              <a:t>:</a:t>
            </a:r>
          </a:p>
          <a:p>
            <a:pPr algn="ctr"/>
            <a:endParaRPr lang="fr-FR" sz="2400" dirty="0"/>
          </a:p>
          <a:p>
            <a:pPr algn="ctr"/>
            <a:r>
              <a:rPr lang="fr-FR" sz="1500" b="1" dirty="0"/>
              <a:t>PLAISIR : </a:t>
            </a:r>
            <a:r>
              <a:rPr lang="fr-FR" sz="1500" dirty="0" smtClean="0"/>
              <a:t>Découverte - variété </a:t>
            </a:r>
            <a:r>
              <a:rPr lang="fr-FR" sz="1500" dirty="0"/>
              <a:t>de sens </a:t>
            </a:r>
            <a:endParaRPr lang="fr-FR" sz="1500" dirty="0" smtClean="0"/>
          </a:p>
          <a:p>
            <a:r>
              <a:rPr lang="fr-FR" sz="1500" b="1" dirty="0" smtClean="0"/>
              <a:t> </a:t>
            </a:r>
            <a:endParaRPr lang="fr-FR" sz="1500" b="1" dirty="0"/>
          </a:p>
        </p:txBody>
      </p:sp>
    </p:spTree>
    <p:extLst>
      <p:ext uri="{BB962C8B-B14F-4D97-AF65-F5344CB8AC3E}">
        <p14:creationId xmlns:p14="http://schemas.microsoft.com/office/powerpoint/2010/main" val="48041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865" t="56807" r="45775" b="26441"/>
          <a:stretch/>
        </p:blipFill>
        <p:spPr bwMode="auto">
          <a:xfrm>
            <a:off x="6737167" y="785815"/>
            <a:ext cx="4947348" cy="376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70481" y="139484"/>
            <a:ext cx="11882034" cy="646331"/>
          </a:xfrm>
          <a:prstGeom prst="rect">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Sensoriel </a:t>
            </a:r>
            <a:r>
              <a:rPr lang="fr-FR" sz="3600" dirty="0"/>
              <a:t>– Son &amp; bruit &amp; musique</a:t>
            </a:r>
            <a:endParaRPr lang="en-GB" sz="3600" dirty="0"/>
          </a:p>
        </p:txBody>
      </p:sp>
      <p:sp>
        <p:nvSpPr>
          <p:cNvPr id="5" name="ZoneTexte 4"/>
          <p:cNvSpPr txBox="1"/>
          <p:nvPr/>
        </p:nvSpPr>
        <p:spPr>
          <a:xfrm>
            <a:off x="309966" y="1007389"/>
            <a:ext cx="5769992" cy="3000821"/>
          </a:xfrm>
          <a:prstGeom prst="rect">
            <a:avLst/>
          </a:prstGeom>
          <a:noFill/>
          <a:ln>
            <a:solidFill>
              <a:srgbClr val="7030A0"/>
            </a:solidFill>
            <a:prstDash val="dashDot"/>
          </a:ln>
        </p:spPr>
        <p:txBody>
          <a:bodyPr wrap="square" rtlCol="0">
            <a:spAutoFit/>
          </a:bodyPr>
          <a:lstStyle/>
          <a:p>
            <a:r>
              <a:rPr lang="fr-FR" sz="2400" b="1" u="sng" dirty="0" smtClean="0">
                <a:solidFill>
                  <a:srgbClr val="7030A0"/>
                </a:solidFill>
              </a:rPr>
              <a:t>Idée source</a:t>
            </a:r>
            <a:r>
              <a:rPr lang="fr-FR" sz="2400" dirty="0" smtClean="0">
                <a:solidFill>
                  <a:srgbClr val="7030A0"/>
                </a:solidFill>
              </a:rPr>
              <a:t> </a:t>
            </a:r>
            <a:r>
              <a:rPr lang="fr-FR" sz="2400" dirty="0" smtClean="0"/>
              <a:t>: </a:t>
            </a:r>
            <a:r>
              <a:rPr lang="fr-FR" sz="2400" b="1" dirty="0" smtClean="0"/>
              <a:t>La peinture anti-bruit</a:t>
            </a:r>
            <a:endParaRPr lang="fr-FR" sz="2400" b="1" dirty="0"/>
          </a:p>
          <a:p>
            <a:endParaRPr lang="fr-FR" sz="1500" dirty="0" smtClean="0"/>
          </a:p>
          <a:p>
            <a:pPr algn="just"/>
            <a:r>
              <a:rPr lang="fr-FR" sz="1500" dirty="0">
                <a:solidFill>
                  <a:srgbClr val="000000"/>
                </a:solidFill>
              </a:rPr>
              <a:t>V33 a créé en 2013 sa première peinture anti bruit pour lutter contre les nuisances sonores. Il s’agit d’une peinture révolutionnaire puisqu’elle permet d’éviter des travaux d’isolations au sein d’une maison. Elle est constituée de microbilles de verre capables de stocker l'air ce qui permet par la suite de réduire la sonorité entre les murs.  La sous-couche à appliquer auparavant crée un double coussin d'air absorbant. Une étude a montré que les sons ont pu être réduits de -3dB jusqu’à -15 dB selon les fréquences. </a:t>
            </a:r>
            <a:endParaRPr lang="fr-FR" sz="1500" dirty="0" smtClean="0">
              <a:solidFill>
                <a:srgbClr val="000000"/>
              </a:solidFill>
            </a:endParaRPr>
          </a:p>
          <a:p>
            <a:pPr algn="just"/>
            <a:endParaRPr lang="fr-FR" altLang="fr-FR" sz="1500" dirty="0">
              <a:solidFill>
                <a:srgbClr val="000000"/>
              </a:solidFill>
            </a:endParaRPr>
          </a:p>
          <a:p>
            <a:pPr algn="just"/>
            <a:endParaRPr lang="fr-FR" altLang="fr-FR" sz="1500" dirty="0"/>
          </a:p>
        </p:txBody>
      </p:sp>
      <p:sp>
        <p:nvSpPr>
          <p:cNvPr id="6" name="ZoneTexte 5"/>
          <p:cNvSpPr txBox="1"/>
          <p:nvPr/>
        </p:nvSpPr>
        <p:spPr>
          <a:xfrm>
            <a:off x="309966" y="5974852"/>
            <a:ext cx="11374549" cy="323165"/>
          </a:xfrm>
          <a:prstGeom prst="rect">
            <a:avLst/>
          </a:prstGeom>
          <a:noFill/>
          <a:ln>
            <a:solidFill>
              <a:srgbClr val="7030A0"/>
            </a:solidFill>
            <a:prstDash val="dashDot"/>
          </a:ln>
        </p:spPr>
        <p:txBody>
          <a:bodyPr wrap="square" rtlCol="0">
            <a:spAutoFit/>
          </a:bodyPr>
          <a:lstStyle/>
          <a:p>
            <a:r>
              <a:rPr lang="fr-FR" sz="1500" b="1" u="sng" dirty="0">
                <a:solidFill>
                  <a:srgbClr val="7030A0"/>
                </a:solidFill>
              </a:rPr>
              <a:t>Source</a:t>
            </a:r>
            <a:r>
              <a:rPr lang="fr-FR" sz="1500" b="1" dirty="0"/>
              <a:t> </a:t>
            </a:r>
            <a:r>
              <a:rPr lang="fr-FR" sz="1500" dirty="0" smtClean="0"/>
              <a:t>:</a:t>
            </a:r>
            <a:r>
              <a:rPr lang="fr-FR" sz="1500" dirty="0">
                <a:hlinkClick r:id="rId3"/>
              </a:rPr>
              <a:t>http://www.naturlab-v33.com/isolation-anti-bruit</a:t>
            </a:r>
            <a:r>
              <a:rPr lang="fr-FR" sz="1500" dirty="0" smtClean="0">
                <a:hlinkClick r:id="rId3"/>
              </a:rPr>
              <a:t>/</a:t>
            </a:r>
            <a:endParaRPr lang="fr-FR" sz="1500" dirty="0"/>
          </a:p>
        </p:txBody>
      </p:sp>
      <p:sp>
        <p:nvSpPr>
          <p:cNvPr id="7" name="ZoneTexte 6"/>
          <p:cNvSpPr txBox="1"/>
          <p:nvPr/>
        </p:nvSpPr>
        <p:spPr>
          <a:xfrm>
            <a:off x="2795974" y="4229784"/>
            <a:ext cx="8888541" cy="1508105"/>
          </a:xfrm>
          <a:prstGeom prst="rect">
            <a:avLst/>
          </a:prstGeom>
          <a:noFill/>
          <a:ln>
            <a:solidFill>
              <a:srgbClr val="7030A0"/>
            </a:solidFill>
            <a:prstDash val="dashDot"/>
          </a:ln>
        </p:spPr>
        <p:txBody>
          <a:bodyPr wrap="square" rtlCol="0">
            <a:spAutoFit/>
          </a:bodyPr>
          <a:lstStyle/>
          <a:p>
            <a:pPr algn="just"/>
            <a:r>
              <a:rPr lang="fr-FR" sz="2400" b="1" u="sng" dirty="0">
                <a:solidFill>
                  <a:srgbClr val="7030A0"/>
                </a:solidFill>
              </a:rPr>
              <a:t>Idée novatrice </a:t>
            </a:r>
            <a:r>
              <a:rPr lang="fr-FR" dirty="0" smtClean="0"/>
              <a:t>: </a:t>
            </a:r>
            <a:r>
              <a:rPr lang="fr-FR" sz="2400" b="1" dirty="0" smtClean="0"/>
              <a:t>Une peinture silencieuse pour les voitures</a:t>
            </a:r>
            <a:endParaRPr lang="fr-FR" sz="2400" b="1" dirty="0" smtClean="0"/>
          </a:p>
          <a:p>
            <a:pPr algn="just"/>
            <a:endParaRPr lang="fr-FR" dirty="0" smtClean="0"/>
          </a:p>
          <a:p>
            <a:pPr algn="just"/>
            <a:r>
              <a:rPr lang="fr-FR" sz="1500" dirty="0" smtClean="0"/>
              <a:t>La peinture anti-bruit pourrait être adaptée aux véhicules pour diminuer les bruits perçus lorsque l’on est sur la route. Le silence sera le seul mot d’ordre en voiture ! </a:t>
            </a:r>
            <a:endParaRPr lang="fr-FR" sz="1500" dirty="0"/>
          </a:p>
          <a:p>
            <a:pPr algn="just"/>
            <a:endParaRPr lang="fr-FR" sz="2000" dirty="0" smtClean="0"/>
          </a:p>
        </p:txBody>
      </p:sp>
      <p:sp>
        <p:nvSpPr>
          <p:cNvPr id="9" name="ZoneTexte 8"/>
          <p:cNvSpPr txBox="1"/>
          <p:nvPr/>
        </p:nvSpPr>
        <p:spPr>
          <a:xfrm>
            <a:off x="309966" y="4229784"/>
            <a:ext cx="2231757" cy="1523494"/>
          </a:xfrm>
          <a:prstGeom prst="rect">
            <a:avLst/>
          </a:prstGeom>
          <a:noFill/>
          <a:ln>
            <a:solidFill>
              <a:srgbClr val="7030A0"/>
            </a:solidFill>
            <a:prstDash val="dashDot"/>
          </a:ln>
        </p:spPr>
        <p:txBody>
          <a:bodyPr wrap="square" rtlCol="0">
            <a:spAutoFit/>
          </a:bodyPr>
          <a:lstStyle/>
          <a:p>
            <a:pPr algn="ctr"/>
            <a:endParaRPr lang="fr-FR" sz="2400" b="1" u="sng" dirty="0" smtClean="0">
              <a:solidFill>
                <a:srgbClr val="7030A0"/>
              </a:solidFill>
            </a:endParaRPr>
          </a:p>
          <a:p>
            <a:pPr algn="ctr"/>
            <a:r>
              <a:rPr lang="fr-FR" sz="2400" b="1" u="sng" dirty="0" smtClean="0">
                <a:solidFill>
                  <a:srgbClr val="7030A0"/>
                </a:solidFill>
              </a:rPr>
              <a:t>Tendance</a:t>
            </a:r>
            <a:r>
              <a:rPr lang="fr-FR" sz="2400" b="1" dirty="0" smtClean="0">
                <a:solidFill>
                  <a:srgbClr val="00B0F0"/>
                </a:solidFill>
              </a:rPr>
              <a:t> </a:t>
            </a:r>
            <a:r>
              <a:rPr lang="fr-FR" sz="2400" dirty="0" smtClean="0"/>
              <a:t>:</a:t>
            </a:r>
          </a:p>
          <a:p>
            <a:pPr algn="ctr"/>
            <a:endParaRPr lang="fr-FR" sz="1500" dirty="0" smtClean="0"/>
          </a:p>
          <a:p>
            <a:pPr algn="ctr"/>
            <a:r>
              <a:rPr lang="fr-FR" sz="1500" b="1" dirty="0">
                <a:solidFill>
                  <a:srgbClr val="000000"/>
                </a:solidFill>
                <a:ea typeface="ＭＳ Ｐゴシック" pitchFamily="34" charset="-128"/>
              </a:rPr>
              <a:t>PROGR</a:t>
            </a:r>
            <a:r>
              <a:rPr lang="en-US" sz="1500" b="1" dirty="0">
                <a:solidFill>
                  <a:srgbClr val="000000"/>
                </a:solidFill>
                <a:ea typeface="ＭＳ Ｐゴシック" pitchFamily="34" charset="-128"/>
              </a:rPr>
              <a:t>È</a:t>
            </a:r>
            <a:r>
              <a:rPr lang="fr-FR" sz="1500" b="1" dirty="0">
                <a:solidFill>
                  <a:srgbClr val="000000"/>
                </a:solidFill>
                <a:ea typeface="ＭＳ Ｐゴシック" pitchFamily="34" charset="-128"/>
              </a:rPr>
              <a:t>S : </a:t>
            </a:r>
            <a:endParaRPr lang="fr-FR" sz="1500" b="1" dirty="0" smtClean="0">
              <a:solidFill>
                <a:srgbClr val="000000"/>
              </a:solidFill>
              <a:ea typeface="ＭＳ Ｐゴシック" pitchFamily="34" charset="-128"/>
            </a:endParaRPr>
          </a:p>
          <a:p>
            <a:endParaRPr lang="fr-FR" sz="1500" b="1" dirty="0" smtClean="0">
              <a:solidFill>
                <a:srgbClr val="000000"/>
              </a:solidFill>
              <a:ea typeface="ＭＳ Ｐゴシック" pitchFamily="34" charset="-128"/>
            </a:endParaRPr>
          </a:p>
        </p:txBody>
      </p:sp>
    </p:spTree>
    <p:extLst>
      <p:ext uri="{BB962C8B-B14F-4D97-AF65-F5344CB8AC3E}">
        <p14:creationId xmlns:p14="http://schemas.microsoft.com/office/powerpoint/2010/main" val="382459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Sensoriel </a:t>
            </a:r>
            <a:r>
              <a:rPr lang="fr-FR" sz="3600" dirty="0"/>
              <a:t>– Toucher &amp; texture</a:t>
            </a:r>
            <a:endParaRPr lang="en-GB" sz="3600" dirty="0"/>
          </a:p>
        </p:txBody>
      </p:sp>
      <p:sp>
        <p:nvSpPr>
          <p:cNvPr id="5" name="ZoneTexte 4"/>
          <p:cNvSpPr txBox="1"/>
          <p:nvPr/>
        </p:nvSpPr>
        <p:spPr>
          <a:xfrm>
            <a:off x="309966" y="1007389"/>
            <a:ext cx="5769992" cy="2677656"/>
          </a:xfrm>
          <a:prstGeom prst="rect">
            <a:avLst/>
          </a:prstGeom>
          <a:noFill/>
          <a:ln>
            <a:solidFill>
              <a:srgbClr val="7030A0"/>
            </a:solidFill>
            <a:prstDash val="dashDot"/>
          </a:ln>
        </p:spPr>
        <p:txBody>
          <a:bodyPr wrap="square" rtlCol="0">
            <a:spAutoFit/>
          </a:bodyPr>
          <a:lstStyle/>
          <a:p>
            <a:r>
              <a:rPr lang="fr-FR" sz="2400" b="1" u="sng" dirty="0" smtClean="0">
                <a:solidFill>
                  <a:srgbClr val="7030A0"/>
                </a:solidFill>
              </a:rPr>
              <a:t>Idée source</a:t>
            </a:r>
            <a:r>
              <a:rPr lang="fr-FR" sz="2400" dirty="0" smtClean="0">
                <a:solidFill>
                  <a:srgbClr val="7030A0"/>
                </a:solidFill>
              </a:rPr>
              <a:t> </a:t>
            </a:r>
            <a:r>
              <a:rPr lang="fr-FR" sz="2400" dirty="0" smtClean="0"/>
              <a:t>: </a:t>
            </a:r>
            <a:r>
              <a:rPr lang="fr-FR" sz="2400" b="1" dirty="0" smtClean="0"/>
              <a:t>La tablette tactile dont </a:t>
            </a:r>
            <a:r>
              <a:rPr lang="fr-FR" sz="2400" b="1" dirty="0"/>
              <a:t>l'écran change de </a:t>
            </a:r>
            <a:r>
              <a:rPr lang="fr-FR" sz="2400" b="1" dirty="0" smtClean="0"/>
              <a:t>texture</a:t>
            </a:r>
            <a:endParaRPr lang="fr-FR" sz="2400" dirty="0"/>
          </a:p>
          <a:p>
            <a:endParaRPr lang="fr-FR" sz="1500" dirty="0" smtClean="0"/>
          </a:p>
          <a:p>
            <a:pPr algn="just"/>
            <a:r>
              <a:rPr lang="fr-FR" sz="1500" dirty="0" smtClean="0"/>
              <a:t>Le </a:t>
            </a:r>
            <a:r>
              <a:rPr lang="fr-FR" sz="1500" dirty="0"/>
              <a:t>Japonais Fujitsu a conçu un prototype de tablette dont l'écran procure des sensations au toucher – se montrant soit "glissant", soit "rugueux" – suivant ce sur quoi l'utilisateur pose le doigt. </a:t>
            </a:r>
            <a:endParaRPr lang="fr-FR" sz="1500" dirty="0" smtClean="0"/>
          </a:p>
          <a:p>
            <a:pPr algn="just"/>
            <a:endParaRPr lang="fr-FR" altLang="fr-FR" sz="1500" dirty="0"/>
          </a:p>
          <a:p>
            <a:pPr algn="just"/>
            <a:endParaRPr lang="fr-FR" altLang="fr-FR" sz="1500" dirty="0"/>
          </a:p>
          <a:p>
            <a:endParaRPr lang="fr-FR" sz="1500" dirty="0" smtClean="0"/>
          </a:p>
          <a:p>
            <a:endParaRPr lang="fr-FR" sz="1500" dirty="0" smtClean="0"/>
          </a:p>
        </p:txBody>
      </p:sp>
      <p:sp>
        <p:nvSpPr>
          <p:cNvPr id="6" name="ZoneTexte 5"/>
          <p:cNvSpPr txBox="1"/>
          <p:nvPr/>
        </p:nvSpPr>
        <p:spPr>
          <a:xfrm>
            <a:off x="309967" y="5705161"/>
            <a:ext cx="11742548" cy="323165"/>
          </a:xfrm>
          <a:prstGeom prst="rect">
            <a:avLst/>
          </a:prstGeom>
          <a:noFill/>
          <a:ln>
            <a:solidFill>
              <a:srgbClr val="7030A0"/>
            </a:solidFill>
            <a:prstDash val="dashDot"/>
          </a:ln>
        </p:spPr>
        <p:txBody>
          <a:bodyPr wrap="square" rtlCol="0">
            <a:spAutoFit/>
          </a:bodyPr>
          <a:lstStyle/>
          <a:p>
            <a:r>
              <a:rPr lang="fr-FR" sz="1500" b="1" u="sng" dirty="0">
                <a:solidFill>
                  <a:srgbClr val="7030A0"/>
                </a:solidFill>
              </a:rPr>
              <a:t>Source</a:t>
            </a:r>
            <a:r>
              <a:rPr lang="fr-FR" sz="1500" b="1" dirty="0"/>
              <a:t> </a:t>
            </a:r>
            <a:r>
              <a:rPr lang="fr-FR" sz="1500" dirty="0" smtClean="0"/>
              <a:t>: </a:t>
            </a:r>
            <a:r>
              <a:rPr lang="fr-FR" sz="1500" dirty="0"/>
              <a:t>http://</a:t>
            </a:r>
            <a:r>
              <a:rPr lang="fr-FR" sz="1500" dirty="0" smtClean="0"/>
              <a:t>www.usine-digitale.fr/article/mwc-2014-fujitsu-presente-une-tablette-dont-l-ecran-change-de-texture.N243577</a:t>
            </a:r>
            <a:endParaRPr lang="fr-FR" sz="1500" dirty="0"/>
          </a:p>
        </p:txBody>
      </p:sp>
      <p:sp>
        <p:nvSpPr>
          <p:cNvPr id="7" name="ZoneTexte 6"/>
          <p:cNvSpPr txBox="1"/>
          <p:nvPr/>
        </p:nvSpPr>
        <p:spPr>
          <a:xfrm>
            <a:off x="3818862" y="3906620"/>
            <a:ext cx="8163910" cy="1615827"/>
          </a:xfrm>
          <a:prstGeom prst="rect">
            <a:avLst/>
          </a:prstGeom>
          <a:noFill/>
          <a:ln>
            <a:solidFill>
              <a:srgbClr val="7030A0"/>
            </a:solidFill>
            <a:prstDash val="dashDot"/>
          </a:ln>
        </p:spPr>
        <p:txBody>
          <a:bodyPr wrap="square" rtlCol="0">
            <a:spAutoFit/>
          </a:bodyPr>
          <a:lstStyle/>
          <a:p>
            <a:pPr algn="just"/>
            <a:r>
              <a:rPr lang="fr-FR" sz="2400" b="1" u="sng" dirty="0">
                <a:solidFill>
                  <a:srgbClr val="7030A0"/>
                </a:solidFill>
              </a:rPr>
              <a:t>Idée novatrice </a:t>
            </a:r>
            <a:r>
              <a:rPr lang="fr-FR" dirty="0" smtClean="0"/>
              <a:t>:</a:t>
            </a:r>
            <a:r>
              <a:rPr lang="fr-FR" sz="2400" b="1" dirty="0" smtClean="0"/>
              <a:t> Les portables dont l’écran changent de texture</a:t>
            </a:r>
          </a:p>
          <a:p>
            <a:pPr algn="just"/>
            <a:endParaRPr lang="fr-FR" sz="1500" dirty="0"/>
          </a:p>
          <a:p>
            <a:pPr algn="just"/>
            <a:r>
              <a:rPr lang="fr-FR" sz="1500" dirty="0" smtClean="0"/>
              <a:t>Cette innovation pourrait s’appuyer également sur les téléphones portables tactiles. En fonction de l’utilisation des personnes, des images qu’elles regarderont, l’écran pourra devenir lisse ou rugueux.</a:t>
            </a:r>
          </a:p>
          <a:p>
            <a:pPr algn="just"/>
            <a:endParaRPr lang="fr-FR" sz="1500" dirty="0" smtClean="0"/>
          </a:p>
          <a:p>
            <a:pPr algn="just"/>
            <a:endParaRPr lang="fr-FR" sz="1500" dirty="0" smtClean="0"/>
          </a:p>
        </p:txBody>
      </p:sp>
      <p:sp>
        <p:nvSpPr>
          <p:cNvPr id="9" name="ZoneTexte 8"/>
          <p:cNvSpPr txBox="1"/>
          <p:nvPr/>
        </p:nvSpPr>
        <p:spPr>
          <a:xfrm>
            <a:off x="309966" y="3906619"/>
            <a:ext cx="3138407" cy="1615827"/>
          </a:xfrm>
          <a:prstGeom prst="rect">
            <a:avLst/>
          </a:prstGeom>
          <a:noFill/>
          <a:ln>
            <a:solidFill>
              <a:srgbClr val="7030A0"/>
            </a:solidFill>
            <a:prstDash val="dashDot"/>
          </a:ln>
        </p:spPr>
        <p:txBody>
          <a:bodyPr wrap="square" rtlCol="0">
            <a:spAutoFit/>
          </a:bodyPr>
          <a:lstStyle/>
          <a:p>
            <a:pPr algn="ctr"/>
            <a:r>
              <a:rPr lang="fr-FR" sz="2400" b="1" u="sng" dirty="0" smtClean="0">
                <a:solidFill>
                  <a:srgbClr val="7030A0"/>
                </a:solidFill>
              </a:rPr>
              <a:t>Tendances</a:t>
            </a:r>
            <a:r>
              <a:rPr lang="fr-FR" sz="2400" b="1" dirty="0" smtClean="0">
                <a:solidFill>
                  <a:srgbClr val="00B0F0"/>
                </a:solidFill>
              </a:rPr>
              <a:t> </a:t>
            </a:r>
            <a:r>
              <a:rPr lang="fr-FR" sz="2400" dirty="0" smtClean="0"/>
              <a:t>:</a:t>
            </a:r>
          </a:p>
          <a:p>
            <a:pPr algn="ctr"/>
            <a:endParaRPr lang="fr-FR" sz="1500" dirty="0" smtClean="0"/>
          </a:p>
          <a:p>
            <a:pPr algn="ctr"/>
            <a:r>
              <a:rPr lang="fr-FR" sz="1500" b="1" dirty="0"/>
              <a:t>PLAISIR : </a:t>
            </a:r>
            <a:r>
              <a:rPr lang="fr-FR" sz="1500" dirty="0" smtClean="0"/>
              <a:t>Fun - </a:t>
            </a:r>
            <a:r>
              <a:rPr lang="fr-FR" sz="1500" dirty="0"/>
              <a:t>ludique</a:t>
            </a:r>
          </a:p>
          <a:p>
            <a:pPr algn="ctr"/>
            <a:r>
              <a:rPr lang="fr-FR" sz="1500" b="1" dirty="0"/>
              <a:t>PROGRES : </a:t>
            </a:r>
            <a:r>
              <a:rPr lang="fr-FR" sz="1500" dirty="0" smtClean="0"/>
              <a:t>Intelligent – interactivité</a:t>
            </a:r>
          </a:p>
          <a:p>
            <a:pPr algn="just"/>
            <a:endParaRPr lang="fr-FR" sz="1500" b="1" dirty="0" smtClean="0"/>
          </a:p>
          <a:p>
            <a:pPr algn="just"/>
            <a:endParaRPr lang="fr-FR" sz="1500" b="1" dirty="0"/>
          </a:p>
        </p:txBody>
      </p:sp>
      <p:pic>
        <p:nvPicPr>
          <p:cNvPr id="8" name="Picture 2" descr="La tablette de Fujitsu permet de ressentir la rugosité de la peau d'un crocodile en passant son doigt des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245" y="950966"/>
            <a:ext cx="4134733" cy="273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8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Sensoriel </a:t>
            </a:r>
            <a:r>
              <a:rPr lang="fr-FR" sz="3600" dirty="0"/>
              <a:t>– </a:t>
            </a:r>
            <a:r>
              <a:rPr lang="fr-FR" sz="3600" dirty="0">
                <a:solidFill>
                  <a:schemeClr val="bg1"/>
                </a:solidFill>
              </a:rPr>
              <a:t>Odeur </a:t>
            </a:r>
            <a:r>
              <a:rPr lang="fr-FR" sz="3600" dirty="0" smtClean="0">
                <a:solidFill>
                  <a:schemeClr val="bg1"/>
                </a:solidFill>
              </a:rPr>
              <a:t>&amp; parfum</a:t>
            </a:r>
            <a:endParaRPr lang="en-GB" sz="3600" dirty="0">
              <a:solidFill>
                <a:schemeClr val="bg1"/>
              </a:solidFill>
            </a:endParaRPr>
          </a:p>
        </p:txBody>
      </p:sp>
      <p:sp>
        <p:nvSpPr>
          <p:cNvPr id="5" name="ZoneTexte 4"/>
          <p:cNvSpPr txBox="1"/>
          <p:nvPr/>
        </p:nvSpPr>
        <p:spPr>
          <a:xfrm>
            <a:off x="309966" y="1007389"/>
            <a:ext cx="5769992" cy="2662267"/>
          </a:xfrm>
          <a:prstGeom prst="rect">
            <a:avLst/>
          </a:prstGeom>
          <a:noFill/>
          <a:ln>
            <a:solidFill>
              <a:srgbClr val="7030A0"/>
            </a:solidFill>
            <a:prstDash val="dashDot"/>
          </a:ln>
        </p:spPr>
        <p:txBody>
          <a:bodyPr wrap="square" rtlCol="0">
            <a:spAutoFit/>
          </a:bodyPr>
          <a:lstStyle/>
          <a:p>
            <a:r>
              <a:rPr lang="fr-FR" sz="2400" b="1" u="sng" dirty="0" smtClean="0">
                <a:solidFill>
                  <a:srgbClr val="7030A0"/>
                </a:solidFill>
              </a:rPr>
              <a:t>Idée source</a:t>
            </a:r>
            <a:r>
              <a:rPr lang="fr-FR" sz="2400" dirty="0" smtClean="0">
                <a:solidFill>
                  <a:srgbClr val="7030A0"/>
                </a:solidFill>
              </a:rPr>
              <a:t> </a:t>
            </a:r>
            <a:r>
              <a:rPr lang="fr-FR" sz="2400" dirty="0" smtClean="0"/>
              <a:t>: </a:t>
            </a:r>
            <a:r>
              <a:rPr lang="fr-FR" sz="2400" b="1" dirty="0" smtClean="0"/>
              <a:t>Le téléviseur à odeur</a:t>
            </a:r>
            <a:endParaRPr lang="fr-FR" sz="2400" dirty="0"/>
          </a:p>
          <a:p>
            <a:endParaRPr lang="fr-FR" sz="1500" dirty="0" smtClean="0"/>
          </a:p>
          <a:p>
            <a:pPr algn="just"/>
            <a:r>
              <a:rPr lang="fr-FR" sz="1600" dirty="0" smtClean="0"/>
              <a:t>Après </a:t>
            </a:r>
            <a:r>
              <a:rPr lang="fr-FR" sz="1600" dirty="0"/>
              <a:t>les yeux et les oreilles, les téléviseurs vont rajouter un nouveau sens : l’odorat. Une équipe de chercheurs japonais a mis au point une TV dotée de quatre ventilateurs installés dans des piliers encadrant l’écran. Ces ventilateurs diffusent les odeurs provenant de « puces d’arômes », chauffées afin de générer de la vapeur</a:t>
            </a:r>
            <a:r>
              <a:rPr lang="fr-FR" sz="1600" dirty="0" smtClean="0"/>
              <a:t>.</a:t>
            </a:r>
          </a:p>
          <a:p>
            <a:pPr algn="just"/>
            <a:endParaRPr lang="fr-FR" altLang="fr-FR" sz="1600" dirty="0"/>
          </a:p>
          <a:p>
            <a:pPr algn="just"/>
            <a:endParaRPr lang="fr-FR" altLang="fr-FR" sz="1600" dirty="0"/>
          </a:p>
        </p:txBody>
      </p:sp>
      <p:sp>
        <p:nvSpPr>
          <p:cNvPr id="6" name="ZoneTexte 5"/>
          <p:cNvSpPr txBox="1"/>
          <p:nvPr/>
        </p:nvSpPr>
        <p:spPr>
          <a:xfrm>
            <a:off x="240224" y="5926485"/>
            <a:ext cx="11742548" cy="323165"/>
          </a:xfrm>
          <a:prstGeom prst="rect">
            <a:avLst/>
          </a:prstGeom>
          <a:noFill/>
          <a:ln>
            <a:solidFill>
              <a:srgbClr val="7030A0"/>
            </a:solidFill>
            <a:prstDash val="dashDot"/>
          </a:ln>
        </p:spPr>
        <p:txBody>
          <a:bodyPr wrap="square" rtlCol="0">
            <a:spAutoFit/>
          </a:bodyPr>
          <a:lstStyle/>
          <a:p>
            <a:r>
              <a:rPr lang="fr-FR" sz="1500" b="1" u="sng" dirty="0">
                <a:solidFill>
                  <a:srgbClr val="7030A0"/>
                </a:solidFill>
              </a:rPr>
              <a:t>Source</a:t>
            </a:r>
            <a:r>
              <a:rPr lang="fr-FR" sz="1500" b="1" dirty="0"/>
              <a:t> </a:t>
            </a:r>
            <a:r>
              <a:rPr lang="fr-FR" sz="1500" dirty="0" smtClean="0"/>
              <a:t>: </a:t>
            </a:r>
            <a:r>
              <a:rPr lang="fr-FR" sz="1500" dirty="0"/>
              <a:t>http://</a:t>
            </a:r>
            <a:r>
              <a:rPr lang="fr-FR" sz="1500" dirty="0" smtClean="0"/>
              <a:t>www.journaldugeek.com/2013/04/01/televiseur-odeurs/</a:t>
            </a:r>
            <a:endParaRPr lang="fr-FR" sz="1500" dirty="0"/>
          </a:p>
        </p:txBody>
      </p:sp>
      <p:sp>
        <p:nvSpPr>
          <p:cNvPr id="7" name="ZoneTexte 6"/>
          <p:cNvSpPr txBox="1"/>
          <p:nvPr/>
        </p:nvSpPr>
        <p:spPr>
          <a:xfrm>
            <a:off x="2888963" y="4082490"/>
            <a:ext cx="9093809" cy="1431161"/>
          </a:xfrm>
          <a:prstGeom prst="rect">
            <a:avLst/>
          </a:prstGeom>
          <a:noFill/>
          <a:ln>
            <a:solidFill>
              <a:srgbClr val="7030A0"/>
            </a:solidFill>
            <a:prstDash val="dashDot"/>
          </a:ln>
        </p:spPr>
        <p:txBody>
          <a:bodyPr wrap="square" rtlCol="0">
            <a:spAutoFit/>
          </a:bodyPr>
          <a:lstStyle/>
          <a:p>
            <a:pPr algn="just"/>
            <a:r>
              <a:rPr lang="fr-FR" sz="2400" b="1" u="sng" dirty="0">
                <a:solidFill>
                  <a:srgbClr val="7030A0"/>
                </a:solidFill>
              </a:rPr>
              <a:t>Idée novatrice </a:t>
            </a:r>
            <a:r>
              <a:rPr lang="fr-FR" dirty="0" smtClean="0"/>
              <a:t>: </a:t>
            </a:r>
            <a:r>
              <a:rPr lang="fr-FR" sz="2400" b="1" dirty="0" smtClean="0"/>
              <a:t>La radio à odeur</a:t>
            </a:r>
          </a:p>
          <a:p>
            <a:pPr algn="just"/>
            <a:endParaRPr lang="fr-FR" dirty="0" smtClean="0"/>
          </a:p>
          <a:p>
            <a:pPr algn="just"/>
            <a:r>
              <a:rPr lang="fr-FR" sz="1500" dirty="0" smtClean="0"/>
              <a:t>Cette innovation pourrait être appliquée sur les radios. Ainsi, lorsqu’une émission culinaire serait présentée sur la radio, des odeurs pourraient être diffusées en fonction des recettes expliquées.</a:t>
            </a:r>
          </a:p>
          <a:p>
            <a:pPr algn="just"/>
            <a:endParaRPr lang="fr-FR" sz="1500" dirty="0"/>
          </a:p>
        </p:txBody>
      </p:sp>
      <p:sp>
        <p:nvSpPr>
          <p:cNvPr id="9" name="ZoneTexte 8"/>
          <p:cNvSpPr txBox="1"/>
          <p:nvPr/>
        </p:nvSpPr>
        <p:spPr>
          <a:xfrm>
            <a:off x="309966" y="4082490"/>
            <a:ext cx="2278251" cy="1431161"/>
          </a:xfrm>
          <a:prstGeom prst="rect">
            <a:avLst/>
          </a:prstGeom>
          <a:noFill/>
          <a:ln>
            <a:solidFill>
              <a:srgbClr val="7030A0"/>
            </a:solidFill>
            <a:prstDash val="dashDot"/>
          </a:ln>
        </p:spPr>
        <p:txBody>
          <a:bodyPr wrap="square" rtlCol="0">
            <a:spAutoFit/>
          </a:bodyPr>
          <a:lstStyle/>
          <a:p>
            <a:pPr algn="ctr"/>
            <a:r>
              <a:rPr lang="fr-FR" sz="2400" b="1" u="sng" dirty="0" smtClean="0">
                <a:solidFill>
                  <a:srgbClr val="7030A0"/>
                </a:solidFill>
              </a:rPr>
              <a:t>Tendance</a:t>
            </a:r>
            <a:r>
              <a:rPr lang="fr-FR" sz="2400" b="1" dirty="0" smtClean="0">
                <a:solidFill>
                  <a:srgbClr val="00B0F0"/>
                </a:solidFill>
              </a:rPr>
              <a:t> </a:t>
            </a:r>
            <a:r>
              <a:rPr lang="fr-FR" sz="2400" dirty="0" smtClean="0"/>
              <a:t>:</a:t>
            </a:r>
          </a:p>
          <a:p>
            <a:pPr algn="ctr"/>
            <a:endParaRPr lang="fr-FR" sz="1500" dirty="0" smtClean="0"/>
          </a:p>
          <a:p>
            <a:pPr algn="ctr">
              <a:defRPr/>
            </a:pPr>
            <a:r>
              <a:rPr lang="fr-FR" sz="1500" b="1" dirty="0" smtClean="0">
                <a:solidFill>
                  <a:srgbClr val="000000"/>
                </a:solidFill>
                <a:ea typeface="ＭＳ Ｐゴシック" pitchFamily="34" charset="-128"/>
              </a:rPr>
              <a:t>PLAISIR </a:t>
            </a:r>
            <a:r>
              <a:rPr lang="fr-FR" sz="1500" b="1" dirty="0">
                <a:solidFill>
                  <a:srgbClr val="000000"/>
                </a:solidFill>
                <a:ea typeface="ＭＳ Ｐゴシック" pitchFamily="34" charset="-128"/>
              </a:rPr>
              <a:t>: </a:t>
            </a:r>
            <a:r>
              <a:rPr lang="fr-FR" sz="1500" dirty="0">
                <a:solidFill>
                  <a:srgbClr val="000000"/>
                </a:solidFill>
                <a:ea typeface="ＭＳ Ｐゴシック" pitchFamily="34" charset="-128"/>
              </a:rPr>
              <a:t>Magique – Merveilleux </a:t>
            </a:r>
            <a:r>
              <a:rPr lang="fr-FR" sz="1500" dirty="0" smtClean="0">
                <a:solidFill>
                  <a:srgbClr val="000000"/>
                </a:solidFill>
                <a:ea typeface="ＭＳ Ｐゴシック" pitchFamily="34" charset="-128"/>
              </a:rPr>
              <a:t>– Surprise</a:t>
            </a:r>
          </a:p>
          <a:p>
            <a:pPr algn="just">
              <a:defRPr/>
            </a:pPr>
            <a:endParaRPr lang="fr-FR" b="1" dirty="0">
              <a:solidFill>
                <a:srgbClr val="000000"/>
              </a:solidFill>
              <a:ea typeface="ＭＳ Ｐゴシック" pitchFamily="34" charset="-128"/>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773" y="1212325"/>
            <a:ext cx="4846541" cy="268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11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Sensoriel </a:t>
            </a:r>
            <a:r>
              <a:rPr lang="fr-FR" sz="3600" dirty="0"/>
              <a:t>– Goût &amp; saveur &amp; arôme</a:t>
            </a:r>
            <a:endParaRPr lang="en-GB" sz="3600" dirty="0">
              <a:solidFill>
                <a:schemeClr val="bg1"/>
              </a:solidFill>
            </a:endParaRPr>
          </a:p>
        </p:txBody>
      </p:sp>
      <p:sp>
        <p:nvSpPr>
          <p:cNvPr id="5" name="ZoneTexte 4"/>
          <p:cNvSpPr txBox="1"/>
          <p:nvPr/>
        </p:nvSpPr>
        <p:spPr>
          <a:xfrm>
            <a:off x="309966" y="1007389"/>
            <a:ext cx="5769992" cy="2677656"/>
          </a:xfrm>
          <a:prstGeom prst="rect">
            <a:avLst/>
          </a:prstGeom>
          <a:noFill/>
          <a:ln>
            <a:solidFill>
              <a:srgbClr val="7030A0"/>
            </a:solidFill>
            <a:prstDash val="dashDot"/>
          </a:ln>
        </p:spPr>
        <p:txBody>
          <a:bodyPr wrap="square" rtlCol="0">
            <a:spAutoFit/>
          </a:bodyPr>
          <a:lstStyle/>
          <a:p>
            <a:r>
              <a:rPr lang="fr-FR" sz="2400" b="1" u="sng" dirty="0" smtClean="0">
                <a:solidFill>
                  <a:srgbClr val="7030A0"/>
                </a:solidFill>
              </a:rPr>
              <a:t>Idée source</a:t>
            </a:r>
            <a:r>
              <a:rPr lang="fr-FR" sz="2400" dirty="0" smtClean="0">
                <a:solidFill>
                  <a:srgbClr val="7030A0"/>
                </a:solidFill>
              </a:rPr>
              <a:t> </a:t>
            </a:r>
            <a:r>
              <a:rPr lang="fr-FR" sz="2400" dirty="0" smtClean="0"/>
              <a:t>:</a:t>
            </a:r>
            <a:r>
              <a:rPr lang="it-IT" sz="2400" b="1" dirty="0"/>
              <a:t>Ravioli dessert sauce vanille Panzani</a:t>
            </a:r>
          </a:p>
          <a:p>
            <a:endParaRPr lang="fr-FR" sz="1500" dirty="0" smtClean="0"/>
          </a:p>
          <a:p>
            <a:pPr algn="just"/>
            <a:r>
              <a:rPr lang="fr-FR" sz="1500" dirty="0"/>
              <a:t>Goût banane sauce chocolat ou goût fraise sauce vanille. Voici les deux dernières nouveautés que testerait Panzani dans une nouvelle gamme de pâtes sucrées. La farce à la viande serait remplacée par de la banane ou de la fraise, le tout accompagné par de la sauce au chocolat ou à la vanille, au lieu de la sauce tomate</a:t>
            </a:r>
            <a:r>
              <a:rPr lang="fr-FR" sz="1500" dirty="0" smtClean="0"/>
              <a:t>.</a:t>
            </a:r>
          </a:p>
          <a:p>
            <a:pPr algn="just"/>
            <a:endParaRPr lang="fr-FR" altLang="fr-FR" sz="1500" dirty="0"/>
          </a:p>
          <a:p>
            <a:pPr algn="just"/>
            <a:endParaRPr lang="fr-FR" altLang="fr-FR" sz="1500" dirty="0"/>
          </a:p>
        </p:txBody>
      </p:sp>
      <p:sp>
        <p:nvSpPr>
          <p:cNvPr id="6" name="ZoneTexte 5"/>
          <p:cNvSpPr txBox="1"/>
          <p:nvPr/>
        </p:nvSpPr>
        <p:spPr>
          <a:xfrm>
            <a:off x="217774" y="6202661"/>
            <a:ext cx="11742548" cy="323165"/>
          </a:xfrm>
          <a:prstGeom prst="rect">
            <a:avLst/>
          </a:prstGeom>
          <a:noFill/>
          <a:ln>
            <a:solidFill>
              <a:srgbClr val="7030A0"/>
            </a:solidFill>
            <a:prstDash val="dashDot"/>
          </a:ln>
        </p:spPr>
        <p:txBody>
          <a:bodyPr wrap="square" rtlCol="0">
            <a:spAutoFit/>
          </a:bodyPr>
          <a:lstStyle/>
          <a:p>
            <a:r>
              <a:rPr lang="fr-FR" sz="1500" b="1" u="sng" dirty="0">
                <a:solidFill>
                  <a:srgbClr val="7030A0"/>
                </a:solidFill>
              </a:rPr>
              <a:t>Source</a:t>
            </a:r>
            <a:r>
              <a:rPr lang="fr-FR" sz="1500" b="1" dirty="0"/>
              <a:t> </a:t>
            </a:r>
            <a:r>
              <a:rPr lang="fr-FR" sz="1500" dirty="0" smtClean="0"/>
              <a:t>: </a:t>
            </a:r>
            <a:r>
              <a:rPr lang="fr-FR" sz="1500" dirty="0">
                <a:hlinkClick r:id="rId2"/>
              </a:rPr>
              <a:t>http://</a:t>
            </a:r>
            <a:r>
              <a:rPr lang="fr-FR" sz="1500" dirty="0" smtClean="0">
                <a:hlinkClick r:id="rId2"/>
              </a:rPr>
              <a:t>www.lsa-conso.fr/produits/ravioli-dessert-sauce-vanille-panzani,174754</a:t>
            </a:r>
            <a:endParaRPr lang="fr-FR" sz="1500" dirty="0"/>
          </a:p>
        </p:txBody>
      </p:sp>
      <p:sp>
        <p:nvSpPr>
          <p:cNvPr id="7" name="ZoneTexte 6"/>
          <p:cNvSpPr txBox="1"/>
          <p:nvPr/>
        </p:nvSpPr>
        <p:spPr>
          <a:xfrm>
            <a:off x="2555248" y="4058967"/>
            <a:ext cx="9405074" cy="1754326"/>
          </a:xfrm>
          <a:prstGeom prst="rect">
            <a:avLst/>
          </a:prstGeom>
          <a:noFill/>
          <a:ln>
            <a:solidFill>
              <a:srgbClr val="7030A0"/>
            </a:solidFill>
            <a:prstDash val="dashDot"/>
          </a:ln>
        </p:spPr>
        <p:txBody>
          <a:bodyPr wrap="square" rtlCol="0">
            <a:spAutoFit/>
          </a:bodyPr>
          <a:lstStyle/>
          <a:p>
            <a:pPr algn="just"/>
            <a:r>
              <a:rPr lang="fr-FR" sz="2400" b="1" u="sng" dirty="0">
                <a:solidFill>
                  <a:srgbClr val="7030A0"/>
                </a:solidFill>
              </a:rPr>
              <a:t>Idée novatrice </a:t>
            </a:r>
            <a:r>
              <a:rPr lang="fr-FR" dirty="0" smtClean="0"/>
              <a:t>: </a:t>
            </a:r>
            <a:r>
              <a:rPr lang="fr-FR" sz="2400" b="1" dirty="0" smtClean="0"/>
              <a:t>Raviolis glacés</a:t>
            </a:r>
          </a:p>
          <a:p>
            <a:pPr algn="just"/>
            <a:endParaRPr lang="fr-FR" sz="1500" dirty="0" smtClean="0"/>
          </a:p>
          <a:p>
            <a:pPr algn="just"/>
            <a:r>
              <a:rPr lang="fr-FR" sz="1500" dirty="0" smtClean="0"/>
              <a:t>Ces raviolis sucrés pourraient être adaptés en glace pour les desserts avec différents goûts comme par exemple la pistache, framboise, …  Une crème glacée serait à réchauffer au micro-ondes pour accompagner ce dessert.</a:t>
            </a:r>
          </a:p>
          <a:p>
            <a:pPr algn="just"/>
            <a:endParaRPr lang="fr-FR" sz="1500" dirty="0"/>
          </a:p>
          <a:p>
            <a:pPr algn="just"/>
            <a:endParaRPr lang="fr-FR" sz="2400" dirty="0" smtClean="0"/>
          </a:p>
        </p:txBody>
      </p:sp>
      <p:sp>
        <p:nvSpPr>
          <p:cNvPr id="9" name="ZoneTexte 8"/>
          <p:cNvSpPr txBox="1"/>
          <p:nvPr/>
        </p:nvSpPr>
        <p:spPr>
          <a:xfrm>
            <a:off x="309966" y="4058967"/>
            <a:ext cx="1925936" cy="1754326"/>
          </a:xfrm>
          <a:prstGeom prst="rect">
            <a:avLst/>
          </a:prstGeom>
          <a:noFill/>
          <a:ln>
            <a:solidFill>
              <a:srgbClr val="7030A0"/>
            </a:solidFill>
            <a:prstDash val="dashDot"/>
          </a:ln>
        </p:spPr>
        <p:txBody>
          <a:bodyPr wrap="square" rtlCol="0">
            <a:spAutoFit/>
          </a:bodyPr>
          <a:lstStyle/>
          <a:p>
            <a:pPr algn="ctr"/>
            <a:endParaRPr lang="fr-FR" sz="2400" b="1" u="sng" dirty="0" smtClean="0">
              <a:solidFill>
                <a:srgbClr val="7030A0"/>
              </a:solidFill>
            </a:endParaRPr>
          </a:p>
          <a:p>
            <a:pPr algn="ctr"/>
            <a:r>
              <a:rPr lang="fr-FR" sz="2400" b="1" u="sng" dirty="0" smtClean="0">
                <a:solidFill>
                  <a:srgbClr val="7030A0"/>
                </a:solidFill>
              </a:rPr>
              <a:t>Tendances</a:t>
            </a:r>
            <a:r>
              <a:rPr lang="fr-FR" sz="2400" b="1" dirty="0" smtClean="0">
                <a:solidFill>
                  <a:srgbClr val="00B0F0"/>
                </a:solidFill>
              </a:rPr>
              <a:t> </a:t>
            </a:r>
            <a:r>
              <a:rPr lang="fr-FR" sz="2400" dirty="0" smtClean="0"/>
              <a:t>:</a:t>
            </a:r>
          </a:p>
          <a:p>
            <a:pPr algn="ctr"/>
            <a:endParaRPr lang="fr-FR" sz="1500" dirty="0"/>
          </a:p>
          <a:p>
            <a:pPr algn="ctr"/>
            <a:r>
              <a:rPr lang="fr-FR" sz="1500" b="1" dirty="0"/>
              <a:t>PLAISIR : </a:t>
            </a:r>
            <a:r>
              <a:rPr lang="fr-FR" sz="1500" dirty="0"/>
              <a:t>Fun – Surprise </a:t>
            </a:r>
            <a:r>
              <a:rPr lang="fr-FR" sz="1500" dirty="0" smtClean="0"/>
              <a:t>– Décalage</a:t>
            </a:r>
          </a:p>
          <a:p>
            <a:pPr algn="ctr"/>
            <a:endParaRPr lang="fr-FR" sz="1500" b="1" dirty="0" smtClean="0"/>
          </a:p>
        </p:txBody>
      </p:sp>
      <p:pic>
        <p:nvPicPr>
          <p:cNvPr id="8" name="Picture 2" descr="http://foodly.fr/wp-content/uploads/2014/04/raviolisdesse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891" y="1007390"/>
            <a:ext cx="5716431"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D3A77B"/>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Commercial </a:t>
            </a:r>
            <a:r>
              <a:rPr lang="fr-FR" sz="3600" dirty="0"/>
              <a:t>– Distribution</a:t>
            </a:r>
            <a:endParaRPr lang="en-GB" sz="3600" dirty="0">
              <a:solidFill>
                <a:schemeClr val="bg1"/>
              </a:solidFill>
            </a:endParaRPr>
          </a:p>
        </p:txBody>
      </p:sp>
      <p:sp>
        <p:nvSpPr>
          <p:cNvPr id="5" name="ZoneTexte 4"/>
          <p:cNvSpPr txBox="1"/>
          <p:nvPr/>
        </p:nvSpPr>
        <p:spPr>
          <a:xfrm>
            <a:off x="309966" y="1007389"/>
            <a:ext cx="5769992" cy="2908489"/>
          </a:xfrm>
          <a:prstGeom prst="rect">
            <a:avLst/>
          </a:prstGeom>
          <a:noFill/>
          <a:ln>
            <a:solidFill>
              <a:srgbClr val="D3A77B"/>
            </a:solidFill>
            <a:prstDash val="dashDot"/>
          </a:ln>
        </p:spPr>
        <p:txBody>
          <a:bodyPr wrap="square" rtlCol="0">
            <a:spAutoFit/>
          </a:bodyPr>
          <a:lstStyle/>
          <a:p>
            <a:r>
              <a:rPr lang="fr-FR" sz="2400" b="1" u="sng" dirty="0" smtClean="0">
                <a:solidFill>
                  <a:srgbClr val="D3A77B"/>
                </a:solidFill>
              </a:rPr>
              <a:t>Idée source</a:t>
            </a:r>
            <a:r>
              <a:rPr lang="fr-FR" sz="2400" dirty="0" smtClean="0">
                <a:solidFill>
                  <a:srgbClr val="D3A77B"/>
                </a:solidFill>
              </a:rPr>
              <a:t> </a:t>
            </a:r>
            <a:r>
              <a:rPr lang="fr-FR" sz="2400" dirty="0" smtClean="0"/>
              <a:t>: </a:t>
            </a:r>
            <a:r>
              <a:rPr lang="it-IT" sz="2400" b="1" dirty="0" smtClean="0"/>
              <a:t>Distribution automatique - l</a:t>
            </a:r>
            <a:r>
              <a:rPr lang="fr-FR" sz="2400" b="1" dirty="0" smtClean="0"/>
              <a:t>es </a:t>
            </a:r>
            <a:r>
              <a:rPr lang="fr-FR" sz="2400" b="1" dirty="0"/>
              <a:t>snacks chauds prêts à consommer</a:t>
            </a:r>
          </a:p>
          <a:p>
            <a:pPr algn="just"/>
            <a:endParaRPr lang="it-IT" sz="1500" b="1" dirty="0" smtClean="0"/>
          </a:p>
          <a:p>
            <a:pPr algn="just"/>
            <a:r>
              <a:rPr lang="fr-FR" sz="1500" dirty="0"/>
              <a:t>Un nouveau concept d’automates SNACKYSIMME a débarqué sur le marché fin 2010. La particularité de ce restaurant automatique est de pouvoir préparer une large gamme de menus de types fast-food (frites, beignet de légumes, ailerons de poulet, brochettes de viande, lamelles de kebab…). D’après la société EASY MEAL, qui commercialise SNACKYSSIME, la performance du concept est de pouvoir préparer tous les aliments précuits et surgelés de petit calibre sans ajout de matière grasse et dans des délais inférieurs à 3 minutes</a:t>
            </a:r>
            <a:r>
              <a:rPr lang="fr-FR" sz="1500" dirty="0" smtClean="0"/>
              <a:t>.</a:t>
            </a:r>
            <a:endParaRPr lang="fr-FR" altLang="fr-FR" sz="1500" dirty="0"/>
          </a:p>
        </p:txBody>
      </p:sp>
      <p:sp>
        <p:nvSpPr>
          <p:cNvPr id="6" name="ZoneTexte 5"/>
          <p:cNvSpPr txBox="1"/>
          <p:nvPr/>
        </p:nvSpPr>
        <p:spPr>
          <a:xfrm>
            <a:off x="217774" y="6202661"/>
            <a:ext cx="11742548" cy="323165"/>
          </a:xfrm>
          <a:prstGeom prst="rect">
            <a:avLst/>
          </a:prstGeom>
          <a:noFill/>
          <a:ln>
            <a:solidFill>
              <a:srgbClr val="D3A77B"/>
            </a:solidFill>
            <a:prstDash val="dashDot"/>
          </a:ln>
        </p:spPr>
        <p:txBody>
          <a:bodyPr wrap="square" rtlCol="0">
            <a:spAutoFit/>
          </a:bodyPr>
          <a:lstStyle/>
          <a:p>
            <a:r>
              <a:rPr lang="fr-FR" sz="1500" b="1" u="sng" dirty="0">
                <a:solidFill>
                  <a:srgbClr val="D3A77B"/>
                </a:solidFill>
              </a:rPr>
              <a:t>Source</a:t>
            </a:r>
            <a:r>
              <a:rPr lang="fr-FR" sz="1500" b="1" dirty="0"/>
              <a:t> </a:t>
            </a:r>
            <a:r>
              <a:rPr lang="fr-FR" sz="1500" dirty="0" smtClean="0"/>
              <a:t>: </a:t>
            </a:r>
            <a:r>
              <a:rPr lang="fr-FR" sz="1500" dirty="0">
                <a:hlinkClick r:id="rId2"/>
              </a:rPr>
              <a:t>http://www.prolave.com/Documents/Vending/etude-restauration2010.pdf</a:t>
            </a:r>
            <a:r>
              <a:rPr lang="fr-FR" sz="1500" dirty="0"/>
              <a:t>  PAGE </a:t>
            </a:r>
            <a:r>
              <a:rPr lang="fr-FR" sz="1500" dirty="0" smtClean="0"/>
              <a:t>18</a:t>
            </a:r>
            <a:endParaRPr lang="fr-FR" sz="1500" dirty="0"/>
          </a:p>
        </p:txBody>
      </p:sp>
      <p:sp>
        <p:nvSpPr>
          <p:cNvPr id="7" name="ZoneTexte 6"/>
          <p:cNvSpPr txBox="1"/>
          <p:nvPr/>
        </p:nvSpPr>
        <p:spPr>
          <a:xfrm>
            <a:off x="2404444" y="4137452"/>
            <a:ext cx="9555878" cy="1985159"/>
          </a:xfrm>
          <a:prstGeom prst="rect">
            <a:avLst/>
          </a:prstGeom>
          <a:noFill/>
          <a:ln>
            <a:solidFill>
              <a:srgbClr val="D3A77B"/>
            </a:solidFill>
            <a:prstDash val="dashDot"/>
          </a:ln>
        </p:spPr>
        <p:txBody>
          <a:bodyPr wrap="square" rtlCol="0">
            <a:spAutoFit/>
          </a:bodyPr>
          <a:lstStyle/>
          <a:p>
            <a:pPr algn="just"/>
            <a:r>
              <a:rPr lang="fr-FR" sz="2400" b="1" u="sng" dirty="0">
                <a:solidFill>
                  <a:srgbClr val="D3A77B"/>
                </a:solidFill>
              </a:rPr>
              <a:t>Idée novatrice </a:t>
            </a:r>
            <a:r>
              <a:rPr lang="fr-FR" dirty="0" smtClean="0"/>
              <a:t>: </a:t>
            </a:r>
            <a:r>
              <a:rPr lang="fr-FR" sz="2400" b="1" dirty="0" smtClean="0"/>
              <a:t>Composition repas</a:t>
            </a:r>
          </a:p>
          <a:p>
            <a:pPr algn="just"/>
            <a:endParaRPr lang="fr-FR" sz="1500" dirty="0" smtClean="0"/>
          </a:p>
          <a:p>
            <a:pPr algn="just"/>
            <a:r>
              <a:rPr lang="fr-FR" sz="1500" dirty="0" smtClean="0"/>
              <a:t>Des nouveaux distributeurs automatiques pourraient disposer de plusieurs produits (légumes, pâtes, poissons, viandes, fruits, fromages, …). Grâce à tous ces ingrédients, on pourrait créer nos propres recettes en choisissant les produits que l’on veut et ainsi créer note plat. Nos « assiettes composées » seraient alors disponibles dans les 5 minutes. </a:t>
            </a:r>
          </a:p>
          <a:p>
            <a:pPr algn="just"/>
            <a:endParaRPr lang="fr-FR" sz="1500" dirty="0"/>
          </a:p>
          <a:p>
            <a:pPr algn="just"/>
            <a:endParaRPr lang="fr-FR" sz="2400" dirty="0" smtClean="0"/>
          </a:p>
        </p:txBody>
      </p:sp>
      <p:sp>
        <p:nvSpPr>
          <p:cNvPr id="9" name="ZoneTexte 8"/>
          <p:cNvSpPr txBox="1"/>
          <p:nvPr/>
        </p:nvSpPr>
        <p:spPr>
          <a:xfrm>
            <a:off x="309966" y="4137452"/>
            <a:ext cx="1910438" cy="1985159"/>
          </a:xfrm>
          <a:prstGeom prst="rect">
            <a:avLst/>
          </a:prstGeom>
          <a:noFill/>
          <a:ln>
            <a:solidFill>
              <a:srgbClr val="D3A77B"/>
            </a:solidFill>
            <a:prstDash val="dashDot"/>
          </a:ln>
        </p:spPr>
        <p:txBody>
          <a:bodyPr wrap="square" rtlCol="0">
            <a:spAutoFit/>
          </a:bodyPr>
          <a:lstStyle/>
          <a:p>
            <a:endParaRPr lang="fr-FR" sz="2400" b="1" u="sng" dirty="0" smtClean="0">
              <a:solidFill>
                <a:srgbClr val="D3A77B"/>
              </a:solidFill>
            </a:endParaRPr>
          </a:p>
          <a:p>
            <a:pPr algn="ctr"/>
            <a:r>
              <a:rPr lang="fr-FR" sz="2400" b="1" u="sng" dirty="0" smtClean="0">
                <a:solidFill>
                  <a:srgbClr val="D3A77B"/>
                </a:solidFill>
              </a:rPr>
              <a:t>Tendance</a:t>
            </a:r>
            <a:r>
              <a:rPr lang="fr-FR" sz="2400" b="1" dirty="0" smtClean="0">
                <a:solidFill>
                  <a:srgbClr val="D3A77B"/>
                </a:solidFill>
              </a:rPr>
              <a:t> </a:t>
            </a:r>
            <a:r>
              <a:rPr lang="fr-FR" sz="2400" dirty="0" smtClean="0"/>
              <a:t>:</a:t>
            </a:r>
          </a:p>
          <a:p>
            <a:pPr algn="ctr"/>
            <a:endParaRPr lang="fr-FR" sz="1500" dirty="0" smtClean="0"/>
          </a:p>
          <a:p>
            <a:pPr algn="ctr"/>
            <a:r>
              <a:rPr lang="fr-FR" sz="1500" b="1" dirty="0" smtClean="0"/>
              <a:t>PRATICITÉ </a:t>
            </a:r>
            <a:r>
              <a:rPr lang="fr-FR" sz="1500" b="1" dirty="0"/>
              <a:t>: </a:t>
            </a:r>
            <a:r>
              <a:rPr lang="fr-FR" sz="1500" dirty="0"/>
              <a:t>Gain de </a:t>
            </a:r>
            <a:r>
              <a:rPr lang="fr-FR" sz="1500" dirty="0" smtClean="0"/>
              <a:t>temps - prêt </a:t>
            </a:r>
            <a:r>
              <a:rPr lang="fr-FR" sz="1500" dirty="0"/>
              <a:t>à </a:t>
            </a:r>
            <a:r>
              <a:rPr lang="fr-FR" sz="1500" dirty="0" smtClean="0"/>
              <a:t>consommer</a:t>
            </a:r>
          </a:p>
          <a:p>
            <a:r>
              <a:rPr lang="fr-FR" sz="1500" b="1" dirty="0" smtClean="0"/>
              <a:t> </a:t>
            </a:r>
            <a:endParaRPr lang="fr-FR" sz="1500" b="1"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3904" y="785815"/>
            <a:ext cx="2170804" cy="314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76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a:off x="154983" y="235829"/>
            <a:ext cx="11882034" cy="646331"/>
          </a:xfrm>
          <a:prstGeom prst="rect">
            <a:avLst/>
          </a:prstGeom>
          <a:solidFill>
            <a:srgbClr val="D3A77B"/>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3600" dirty="0" smtClean="0"/>
              <a:t>Commercial </a:t>
            </a:r>
            <a:r>
              <a:rPr lang="fr-FR" sz="3600" dirty="0"/>
              <a:t>– </a:t>
            </a:r>
            <a:r>
              <a:rPr lang="fr-FR" sz="3600" dirty="0" smtClean="0"/>
              <a:t>Communication</a:t>
            </a:r>
            <a:endParaRPr lang="en-GB" sz="3600" dirty="0">
              <a:solidFill>
                <a:schemeClr val="bg1"/>
              </a:solidFill>
            </a:endParaRPr>
          </a:p>
        </p:txBody>
      </p:sp>
      <p:sp>
        <p:nvSpPr>
          <p:cNvPr id="10" name="ZoneTexte 4"/>
          <p:cNvSpPr txBox="1"/>
          <p:nvPr/>
        </p:nvSpPr>
        <p:spPr>
          <a:xfrm>
            <a:off x="202276" y="1132430"/>
            <a:ext cx="5769992" cy="2739211"/>
          </a:xfrm>
          <a:prstGeom prst="rect">
            <a:avLst/>
          </a:prstGeom>
          <a:noFill/>
          <a:ln>
            <a:solidFill>
              <a:srgbClr val="D3A77B"/>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u="sng" dirty="0" smtClean="0">
                <a:solidFill>
                  <a:srgbClr val="D3A77B"/>
                </a:solidFill>
              </a:rPr>
              <a:t>Idée source</a:t>
            </a:r>
            <a:r>
              <a:rPr lang="fr-FR" sz="2400" dirty="0" smtClean="0">
                <a:solidFill>
                  <a:srgbClr val="D3A77B"/>
                </a:solidFill>
              </a:rPr>
              <a:t> </a:t>
            </a:r>
            <a:r>
              <a:rPr lang="fr-FR" sz="2400" dirty="0" smtClean="0"/>
              <a:t>: </a:t>
            </a:r>
            <a:r>
              <a:rPr lang="fr-FR" sz="2400" b="1" dirty="0" err="1" smtClean="0"/>
              <a:t>Red</a:t>
            </a:r>
            <a:r>
              <a:rPr lang="fr-FR" sz="2400" b="1" dirty="0" smtClean="0"/>
              <a:t> Bull – Street marketing</a:t>
            </a:r>
          </a:p>
          <a:p>
            <a:endParaRPr lang="fr-FR" sz="2400" b="1" dirty="0" smtClean="0"/>
          </a:p>
          <a:p>
            <a:pPr algn="just"/>
            <a:r>
              <a:rPr lang="fr-FR" sz="1600" dirty="0" smtClean="0"/>
              <a:t>Le </a:t>
            </a:r>
            <a:r>
              <a:rPr lang="fr-FR" sz="1600" dirty="0" err="1"/>
              <a:t>street</a:t>
            </a:r>
            <a:r>
              <a:rPr lang="fr-FR" sz="1600" dirty="0"/>
              <a:t> marketing est une technique marketing qui utilise la rue et les lieux publics pour promouvoir un évènement, un produit ou une marque</a:t>
            </a:r>
            <a:r>
              <a:rPr lang="fr-FR" sz="1600" dirty="0" smtClean="0"/>
              <a:t>. Ainsi, la marque </a:t>
            </a:r>
            <a:r>
              <a:rPr lang="fr-FR" sz="1600" dirty="0" err="1" smtClean="0"/>
              <a:t>Red</a:t>
            </a:r>
            <a:r>
              <a:rPr lang="fr-FR" sz="1600" dirty="0" smtClean="0"/>
              <a:t> Bull utilise elle pour communiquer cette méthode en faisant déambuler dans les rues des voitures sponsorisées par la marque dans les grandes villes ou encore près des campus universitaires.</a:t>
            </a:r>
          </a:p>
          <a:p>
            <a:pPr algn="just"/>
            <a:endParaRPr lang="fr-FR" sz="1400" dirty="0"/>
          </a:p>
          <a:p>
            <a:pPr algn="just"/>
            <a:endParaRPr lang="fr-FR" sz="1400" dirty="0" smtClean="0"/>
          </a:p>
        </p:txBody>
      </p:sp>
      <p:sp>
        <p:nvSpPr>
          <p:cNvPr id="11" name="ZoneTexte 5"/>
          <p:cNvSpPr txBox="1"/>
          <p:nvPr/>
        </p:nvSpPr>
        <p:spPr>
          <a:xfrm>
            <a:off x="202276" y="6281403"/>
            <a:ext cx="11742548" cy="323165"/>
          </a:xfrm>
          <a:prstGeom prst="rect">
            <a:avLst/>
          </a:prstGeom>
          <a:noFill/>
          <a:ln>
            <a:solidFill>
              <a:srgbClr val="D3A77B"/>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500" b="1" u="sng" dirty="0" smtClean="0">
                <a:solidFill>
                  <a:srgbClr val="D3A77B"/>
                </a:solidFill>
              </a:rPr>
              <a:t>Source </a:t>
            </a:r>
            <a:r>
              <a:rPr lang="fr-FR" sz="1500" b="1" u="sng" dirty="0">
                <a:solidFill>
                  <a:srgbClr val="D3A77B"/>
                </a:solidFill>
              </a:rPr>
              <a:t>: </a:t>
            </a:r>
            <a:r>
              <a:rPr lang="fr-FR" sz="1500" dirty="0"/>
              <a:t>http://www.marketing-etudiant.fr/red-bull-marketing.html</a:t>
            </a:r>
          </a:p>
        </p:txBody>
      </p:sp>
      <p:sp>
        <p:nvSpPr>
          <p:cNvPr id="12" name="ZoneTexte 6"/>
          <p:cNvSpPr txBox="1"/>
          <p:nvPr/>
        </p:nvSpPr>
        <p:spPr>
          <a:xfrm>
            <a:off x="2460287" y="4199359"/>
            <a:ext cx="9576730" cy="1754326"/>
          </a:xfrm>
          <a:prstGeom prst="rect">
            <a:avLst/>
          </a:prstGeom>
          <a:noFill/>
          <a:ln>
            <a:solidFill>
              <a:srgbClr val="D3A77B"/>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400" b="1" u="sng" dirty="0">
                <a:solidFill>
                  <a:srgbClr val="D3A77B"/>
                </a:solidFill>
              </a:rPr>
              <a:t>Idée novatrice </a:t>
            </a:r>
            <a:r>
              <a:rPr lang="fr-FR" dirty="0" smtClean="0"/>
              <a:t>: </a:t>
            </a:r>
            <a:r>
              <a:rPr lang="fr-FR" sz="2400" b="1" dirty="0" smtClean="0"/>
              <a:t>Une voiture « canette »</a:t>
            </a:r>
            <a:endParaRPr lang="fr-FR" sz="2400" b="1" dirty="0" smtClean="0"/>
          </a:p>
          <a:p>
            <a:pPr algn="just"/>
            <a:endParaRPr lang="fr-FR" dirty="0"/>
          </a:p>
          <a:p>
            <a:pPr algn="just"/>
            <a:r>
              <a:rPr lang="fr-FR" dirty="0" smtClean="0"/>
              <a:t>Des voitures en forme de canettes </a:t>
            </a:r>
            <a:r>
              <a:rPr lang="fr-FR" dirty="0" err="1" smtClean="0"/>
              <a:t>Red</a:t>
            </a:r>
            <a:r>
              <a:rPr lang="fr-FR" dirty="0" smtClean="0"/>
              <a:t> Bull pourraient déambuler dans les rues rendant la marque encore plus visible.</a:t>
            </a:r>
          </a:p>
          <a:p>
            <a:pPr algn="just"/>
            <a:endParaRPr lang="fr-FR" sz="1500" dirty="0"/>
          </a:p>
          <a:p>
            <a:pPr algn="just"/>
            <a:endParaRPr lang="fr-FR" sz="1500" dirty="0"/>
          </a:p>
        </p:txBody>
      </p:sp>
      <p:sp>
        <p:nvSpPr>
          <p:cNvPr id="13" name="ZoneTexte 8"/>
          <p:cNvSpPr txBox="1"/>
          <p:nvPr/>
        </p:nvSpPr>
        <p:spPr>
          <a:xfrm>
            <a:off x="202276" y="4199359"/>
            <a:ext cx="1970379" cy="1754326"/>
          </a:xfrm>
          <a:prstGeom prst="rect">
            <a:avLst/>
          </a:prstGeom>
          <a:noFill/>
          <a:ln>
            <a:solidFill>
              <a:srgbClr val="D3A77B"/>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u="sng" dirty="0" smtClean="0">
                <a:solidFill>
                  <a:srgbClr val="D3A77B"/>
                </a:solidFill>
              </a:rPr>
              <a:t>Tendance</a:t>
            </a:r>
            <a:r>
              <a:rPr lang="fr-FR" sz="2400" b="1" dirty="0" smtClean="0">
                <a:solidFill>
                  <a:srgbClr val="D3A77B"/>
                </a:solidFill>
              </a:rPr>
              <a:t> </a:t>
            </a:r>
            <a:r>
              <a:rPr lang="fr-FR" sz="2400" dirty="0" smtClean="0"/>
              <a:t>:</a:t>
            </a:r>
          </a:p>
          <a:p>
            <a:pPr algn="ctr"/>
            <a:endParaRPr lang="fr-FR" sz="2400" dirty="0" smtClean="0"/>
          </a:p>
          <a:p>
            <a:pPr algn="ctr"/>
            <a:r>
              <a:rPr lang="fr-FR" sz="1500" b="1" dirty="0" smtClean="0"/>
              <a:t>PLAISIR : </a:t>
            </a:r>
            <a:r>
              <a:rPr lang="fr-FR" sz="1500" dirty="0" smtClean="0"/>
              <a:t>Fun</a:t>
            </a:r>
          </a:p>
          <a:p>
            <a:pPr algn="ctr"/>
            <a:r>
              <a:rPr lang="fr-FR" sz="1500" dirty="0" smtClean="0"/>
              <a:t>APPARTENANCE</a:t>
            </a:r>
          </a:p>
          <a:p>
            <a:endParaRPr lang="fr-FR" sz="1500" b="1" dirty="0" smtClean="0"/>
          </a:p>
          <a:p>
            <a:r>
              <a:rPr lang="fr-FR" sz="1500" b="1" dirty="0" smtClean="0"/>
              <a:t> </a:t>
            </a:r>
            <a:endParaRPr lang="fr-FR" sz="1500" b="1" dirty="0"/>
          </a:p>
        </p:txBody>
      </p:sp>
      <p:pic>
        <p:nvPicPr>
          <p:cNvPr id="14" name="Picture 2" descr="http://4.bp.blogspot.com/-De72p20QoV0/UF8uGo90GeI/AAAAAAAAAAs/gC9qh1RBIyU/s1600/2393331980_b267b7eb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99" y="1103734"/>
            <a:ext cx="5777117" cy="276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8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46138" t="10994"/>
          <a:stretch/>
        </p:blipFill>
        <p:spPr>
          <a:xfrm>
            <a:off x="9245147" y="753979"/>
            <a:ext cx="2807368" cy="6104021"/>
          </a:xfrm>
          <a:prstGeom prst="rect">
            <a:avLst/>
          </a:prstGeom>
        </p:spPr>
      </p:pic>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1539" t="10994" r="45214" b="117"/>
          <a:stretch/>
        </p:blipFill>
        <p:spPr>
          <a:xfrm>
            <a:off x="-80210" y="753979"/>
            <a:ext cx="2935706" cy="6096000"/>
          </a:xfrm>
          <a:prstGeom prst="rect">
            <a:avLst/>
          </a:prstGeom>
        </p:spPr>
      </p:pic>
      <p:pic>
        <p:nvPicPr>
          <p:cNvPr id="4" name="Picture 82" descr="Image2cdd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8812" y="894780"/>
            <a:ext cx="6185371" cy="5826695"/>
          </a:xfrm>
          <a:prstGeom prst="rect">
            <a:avLst/>
          </a:prstGeom>
          <a:noFill/>
          <a:ln w="9525">
            <a:solidFill>
              <a:schemeClr val="accent1">
                <a:lumMod val="60000"/>
                <a:lumOff val="40000"/>
              </a:schemeClr>
            </a:solidFill>
            <a:prstDash val="dashDot"/>
            <a:miter lim="800000"/>
            <a:headEnd/>
            <a:tailEnd/>
          </a:ln>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70481" y="139484"/>
            <a:ext cx="11882034" cy="646331"/>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La roue de la créativité</a:t>
            </a:r>
            <a:endParaRPr lang="en-GB" sz="3600" dirty="0"/>
          </a:p>
        </p:txBody>
      </p:sp>
      <p:sp>
        <p:nvSpPr>
          <p:cNvPr id="8" name="Espace réservé du numéro de diapositive 7"/>
          <p:cNvSpPr>
            <a:spLocks noGrp="1"/>
          </p:cNvSpPr>
          <p:nvPr>
            <p:ph type="sldNum" sz="quarter" idx="12"/>
          </p:nvPr>
        </p:nvSpPr>
        <p:spPr/>
        <p:txBody>
          <a:bodyPr/>
          <a:lstStyle/>
          <a:p>
            <a:fld id="{D58AE480-43EC-454C-8F88-58B888E30647}" type="slidenum">
              <a:rPr lang="en-GB" smtClean="0"/>
              <a:t>2</a:t>
            </a:fld>
            <a:endParaRPr lang="en-GB"/>
          </a:p>
        </p:txBody>
      </p:sp>
    </p:spTree>
    <p:extLst>
      <p:ext uri="{BB962C8B-B14F-4D97-AF65-F5344CB8AC3E}">
        <p14:creationId xmlns:p14="http://schemas.microsoft.com/office/powerpoint/2010/main" val="2555408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D3A77B"/>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Commercial </a:t>
            </a:r>
            <a:r>
              <a:rPr lang="fr-FR" sz="3600" dirty="0"/>
              <a:t>– </a:t>
            </a:r>
            <a:r>
              <a:rPr lang="fr-FR" sz="3600" dirty="0" smtClean="0"/>
              <a:t>Situation d’achat</a:t>
            </a:r>
            <a:endParaRPr lang="en-GB" sz="3600" dirty="0">
              <a:solidFill>
                <a:schemeClr val="bg1"/>
              </a:solidFill>
            </a:endParaRPr>
          </a:p>
        </p:txBody>
      </p:sp>
      <p:sp>
        <p:nvSpPr>
          <p:cNvPr id="5" name="ZoneTexte 4"/>
          <p:cNvSpPr txBox="1"/>
          <p:nvPr/>
        </p:nvSpPr>
        <p:spPr>
          <a:xfrm>
            <a:off x="259325" y="1007389"/>
            <a:ext cx="5769992" cy="2908489"/>
          </a:xfrm>
          <a:prstGeom prst="rect">
            <a:avLst/>
          </a:prstGeom>
          <a:noFill/>
          <a:ln>
            <a:solidFill>
              <a:srgbClr val="D3A77B"/>
            </a:solidFill>
            <a:prstDash val="dashDot"/>
          </a:ln>
        </p:spPr>
        <p:txBody>
          <a:bodyPr wrap="square" rtlCol="0">
            <a:spAutoFit/>
          </a:bodyPr>
          <a:lstStyle/>
          <a:p>
            <a:r>
              <a:rPr lang="fr-FR" sz="2400" b="1" u="sng" dirty="0" smtClean="0">
                <a:solidFill>
                  <a:srgbClr val="D3A77B"/>
                </a:solidFill>
              </a:rPr>
              <a:t>Idée source</a:t>
            </a:r>
            <a:r>
              <a:rPr lang="fr-FR" sz="2400" dirty="0" smtClean="0">
                <a:solidFill>
                  <a:srgbClr val="D3A77B"/>
                </a:solidFill>
              </a:rPr>
              <a:t> </a:t>
            </a:r>
            <a:r>
              <a:rPr lang="fr-FR" sz="2400" dirty="0" smtClean="0"/>
              <a:t>: </a:t>
            </a:r>
            <a:r>
              <a:rPr lang="fr-FR" sz="2400" b="1" dirty="0" err="1" smtClean="0"/>
              <a:t>Makeup</a:t>
            </a:r>
            <a:r>
              <a:rPr lang="fr-FR" sz="2400" b="1" dirty="0" smtClean="0"/>
              <a:t> </a:t>
            </a:r>
            <a:r>
              <a:rPr lang="fr-FR" sz="2400" b="1" dirty="0" err="1" smtClean="0"/>
              <a:t>Génius</a:t>
            </a:r>
            <a:endParaRPr lang="fr-FR" sz="2400" b="1" dirty="0" smtClean="0"/>
          </a:p>
          <a:p>
            <a:endParaRPr lang="fr-FR" sz="2400" b="1" dirty="0" smtClean="0"/>
          </a:p>
          <a:p>
            <a:pPr algn="just"/>
            <a:r>
              <a:rPr lang="fr-FR" sz="1500" dirty="0"/>
              <a:t>L'Oréal a mis au point une application en exclusivité pour la marque l'Oréal Paris.  </a:t>
            </a:r>
            <a:r>
              <a:rPr lang="fr-FR" sz="1500" dirty="0" err="1"/>
              <a:t>Makeup</a:t>
            </a:r>
            <a:r>
              <a:rPr lang="fr-FR" sz="1500" dirty="0"/>
              <a:t> </a:t>
            </a:r>
            <a:r>
              <a:rPr lang="fr-FR" sz="1500" dirty="0" err="1"/>
              <a:t>Génius</a:t>
            </a:r>
            <a:r>
              <a:rPr lang="fr-FR" sz="1500" dirty="0"/>
              <a:t> permet aux consommatrices de tester des produits de maquillage en se servant de leur mobile ou de leur tablette comme d'un miroir virtuel.  A partir d'un look maquillage, d'une référence produit ou en scannant un code barre en point de vente, la cliente peut rester des produits de maquillage avec un système d'avant/après à partir d’une simple appareil photo </a:t>
            </a:r>
            <a:r>
              <a:rPr lang="fr-FR" sz="1500" dirty="0" err="1"/>
              <a:t>d’Iphone</a:t>
            </a:r>
            <a:r>
              <a:rPr lang="fr-FR" sz="1500" dirty="0"/>
              <a:t>. Ce service est lancé en France, aux Etats-Unis et en Chine. </a:t>
            </a:r>
            <a:endParaRPr lang="fr-FR" sz="1500" dirty="0" smtClean="0"/>
          </a:p>
          <a:p>
            <a:pPr algn="just"/>
            <a:endParaRPr lang="fr-FR" sz="1500" b="1" dirty="0"/>
          </a:p>
        </p:txBody>
      </p:sp>
      <p:sp>
        <p:nvSpPr>
          <p:cNvPr id="6" name="ZoneTexte 5"/>
          <p:cNvSpPr txBox="1"/>
          <p:nvPr/>
        </p:nvSpPr>
        <p:spPr>
          <a:xfrm>
            <a:off x="217774" y="6202661"/>
            <a:ext cx="11742548" cy="323165"/>
          </a:xfrm>
          <a:prstGeom prst="rect">
            <a:avLst/>
          </a:prstGeom>
          <a:noFill/>
          <a:ln>
            <a:solidFill>
              <a:srgbClr val="D3A77B"/>
            </a:solidFill>
            <a:prstDash val="dashDot"/>
          </a:ln>
        </p:spPr>
        <p:txBody>
          <a:bodyPr wrap="square" rtlCol="0">
            <a:spAutoFit/>
          </a:bodyPr>
          <a:lstStyle/>
          <a:p>
            <a:r>
              <a:rPr lang="fr-FR" sz="1500" b="1" u="sng" dirty="0" smtClean="0">
                <a:solidFill>
                  <a:srgbClr val="D3A77B"/>
                </a:solidFill>
              </a:rPr>
              <a:t>Source : </a:t>
            </a:r>
            <a:r>
              <a:rPr lang="fr-FR" sz="1500" dirty="0"/>
              <a:t>http://www.lsa-conso.fr/l-oreal-propose-de-tester-du-maquillage-via-son-mobile,173781</a:t>
            </a:r>
          </a:p>
        </p:txBody>
      </p:sp>
      <p:sp>
        <p:nvSpPr>
          <p:cNvPr id="7" name="ZoneTexte 6"/>
          <p:cNvSpPr txBox="1"/>
          <p:nvPr/>
        </p:nvSpPr>
        <p:spPr>
          <a:xfrm>
            <a:off x="2741785" y="4251700"/>
            <a:ext cx="9218537" cy="1661993"/>
          </a:xfrm>
          <a:prstGeom prst="rect">
            <a:avLst/>
          </a:prstGeom>
          <a:noFill/>
          <a:ln>
            <a:solidFill>
              <a:srgbClr val="D3A77B"/>
            </a:solidFill>
            <a:prstDash val="dashDot"/>
          </a:ln>
        </p:spPr>
        <p:txBody>
          <a:bodyPr wrap="square" rtlCol="0">
            <a:spAutoFit/>
          </a:bodyPr>
          <a:lstStyle/>
          <a:p>
            <a:pPr algn="just"/>
            <a:r>
              <a:rPr lang="fr-FR" sz="2400" b="1" u="sng" dirty="0">
                <a:solidFill>
                  <a:srgbClr val="D3A77B"/>
                </a:solidFill>
              </a:rPr>
              <a:t>Idée novatrice </a:t>
            </a:r>
            <a:r>
              <a:rPr lang="fr-FR" dirty="0" smtClean="0"/>
              <a:t>:</a:t>
            </a:r>
            <a:r>
              <a:rPr lang="fr-FR" sz="2400" b="1" dirty="0" smtClean="0"/>
              <a:t> </a:t>
            </a:r>
            <a:r>
              <a:rPr lang="fr-FR" sz="2400" b="1" dirty="0" smtClean="0"/>
              <a:t>L’application « Coiffure »</a:t>
            </a:r>
            <a:endParaRPr lang="fr-FR" sz="2400" b="1" dirty="0" smtClean="0"/>
          </a:p>
          <a:p>
            <a:pPr algn="just"/>
            <a:endParaRPr lang="fr-FR" sz="1500" dirty="0" smtClean="0"/>
          </a:p>
          <a:p>
            <a:pPr algn="just"/>
            <a:r>
              <a:rPr lang="fr-FR" sz="1500" dirty="0" smtClean="0"/>
              <a:t>Une application proposant différentes coiffures pourraient être lancée fonctionnement sur le même principe que l’application </a:t>
            </a:r>
            <a:r>
              <a:rPr lang="fr-FR" sz="1500" dirty="0" err="1" smtClean="0"/>
              <a:t>Makeup</a:t>
            </a:r>
            <a:r>
              <a:rPr lang="fr-FR" sz="1500" dirty="0" smtClean="0"/>
              <a:t> </a:t>
            </a:r>
            <a:r>
              <a:rPr lang="fr-FR" sz="1500" dirty="0" err="1" smtClean="0"/>
              <a:t>Génius</a:t>
            </a:r>
            <a:r>
              <a:rPr lang="fr-FR" sz="1500" dirty="0" smtClean="0"/>
              <a:t>.</a:t>
            </a:r>
            <a:endParaRPr lang="fr-FR" sz="1500" dirty="0"/>
          </a:p>
          <a:p>
            <a:pPr algn="just"/>
            <a:endParaRPr lang="fr-FR" sz="1500" dirty="0" smtClean="0"/>
          </a:p>
          <a:p>
            <a:pPr algn="just"/>
            <a:endParaRPr lang="fr-FR" dirty="0"/>
          </a:p>
        </p:txBody>
      </p:sp>
      <p:sp>
        <p:nvSpPr>
          <p:cNvPr id="9" name="ZoneTexte 8"/>
          <p:cNvSpPr txBox="1"/>
          <p:nvPr/>
        </p:nvSpPr>
        <p:spPr>
          <a:xfrm>
            <a:off x="259325" y="4251701"/>
            <a:ext cx="2228696" cy="1661993"/>
          </a:xfrm>
          <a:prstGeom prst="rect">
            <a:avLst/>
          </a:prstGeom>
          <a:noFill/>
          <a:ln>
            <a:solidFill>
              <a:srgbClr val="D3A77B"/>
            </a:solidFill>
            <a:prstDash val="dashDot"/>
          </a:ln>
        </p:spPr>
        <p:txBody>
          <a:bodyPr wrap="square" rtlCol="0">
            <a:spAutoFit/>
          </a:bodyPr>
          <a:lstStyle/>
          <a:p>
            <a:endParaRPr lang="fr-FR" sz="2400" b="1" u="sng" dirty="0" smtClean="0">
              <a:solidFill>
                <a:srgbClr val="D3A77B"/>
              </a:solidFill>
            </a:endParaRPr>
          </a:p>
          <a:p>
            <a:pPr algn="ctr"/>
            <a:r>
              <a:rPr lang="fr-FR" sz="2400" b="1" u="sng" dirty="0" smtClean="0">
                <a:solidFill>
                  <a:srgbClr val="D3A77B"/>
                </a:solidFill>
              </a:rPr>
              <a:t>Tendance</a:t>
            </a:r>
            <a:r>
              <a:rPr lang="fr-FR" sz="2400" b="1" dirty="0" smtClean="0">
                <a:solidFill>
                  <a:srgbClr val="D3A77B"/>
                </a:solidFill>
              </a:rPr>
              <a:t> </a:t>
            </a:r>
            <a:r>
              <a:rPr lang="fr-FR" sz="2400" dirty="0" smtClean="0"/>
              <a:t>:</a:t>
            </a:r>
          </a:p>
          <a:p>
            <a:pPr algn="ctr"/>
            <a:endParaRPr lang="fr-FR" sz="2400" dirty="0"/>
          </a:p>
          <a:p>
            <a:pPr algn="ctr"/>
            <a:r>
              <a:rPr lang="fr-FR" sz="1500" b="1" dirty="0"/>
              <a:t>PLAISIR : </a:t>
            </a:r>
            <a:r>
              <a:rPr lang="fr-FR" sz="1500" dirty="0" smtClean="0"/>
              <a:t>Fun</a:t>
            </a:r>
          </a:p>
          <a:p>
            <a:endParaRPr lang="fr-FR" sz="15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174" y="869629"/>
            <a:ext cx="3184007" cy="318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50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a:off x="154983" y="235829"/>
            <a:ext cx="11882034" cy="646331"/>
          </a:xfrm>
          <a:prstGeom prst="rect">
            <a:avLst/>
          </a:prstGeom>
          <a:solidFill>
            <a:srgbClr val="D3A77B"/>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3600" dirty="0" smtClean="0"/>
              <a:t>Commercial </a:t>
            </a:r>
            <a:r>
              <a:rPr lang="fr-FR" sz="3600" dirty="0"/>
              <a:t>– </a:t>
            </a:r>
            <a:r>
              <a:rPr lang="fr-FR" sz="3600" dirty="0" smtClean="0"/>
              <a:t>Evènementiel</a:t>
            </a:r>
            <a:endParaRPr lang="en-GB" sz="3600" dirty="0">
              <a:solidFill>
                <a:schemeClr val="bg1"/>
              </a:solidFill>
            </a:endParaRPr>
          </a:p>
        </p:txBody>
      </p:sp>
      <p:sp>
        <p:nvSpPr>
          <p:cNvPr id="10" name="ZoneTexte 5"/>
          <p:cNvSpPr txBox="1"/>
          <p:nvPr/>
        </p:nvSpPr>
        <p:spPr>
          <a:xfrm>
            <a:off x="202275" y="6299006"/>
            <a:ext cx="11834741" cy="323165"/>
          </a:xfrm>
          <a:prstGeom prst="rect">
            <a:avLst/>
          </a:prstGeom>
          <a:noFill/>
          <a:ln>
            <a:solidFill>
              <a:srgbClr val="D3A77B"/>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500" b="1" u="sng" dirty="0" smtClean="0">
                <a:solidFill>
                  <a:srgbClr val="D3A77B"/>
                </a:solidFill>
              </a:rPr>
              <a:t>Source </a:t>
            </a:r>
            <a:r>
              <a:rPr lang="fr-FR" sz="1500" b="1" u="sng" dirty="0">
                <a:solidFill>
                  <a:srgbClr val="D3A77B"/>
                </a:solidFill>
              </a:rPr>
              <a:t>: </a:t>
            </a:r>
            <a:r>
              <a:rPr lang="fr-FR" sz="1500" dirty="0"/>
              <a:t>http://brsa.fr/villa-schweppes-cannes-2012-1580/</a:t>
            </a:r>
          </a:p>
        </p:txBody>
      </p:sp>
      <p:sp>
        <p:nvSpPr>
          <p:cNvPr id="11" name="ZoneTexte 6"/>
          <p:cNvSpPr txBox="1"/>
          <p:nvPr/>
        </p:nvSpPr>
        <p:spPr>
          <a:xfrm>
            <a:off x="2318094" y="4391366"/>
            <a:ext cx="9718923" cy="1769715"/>
          </a:xfrm>
          <a:prstGeom prst="rect">
            <a:avLst/>
          </a:prstGeom>
          <a:noFill/>
          <a:ln>
            <a:solidFill>
              <a:srgbClr val="D3A77B"/>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400" b="1" u="sng" dirty="0">
                <a:solidFill>
                  <a:srgbClr val="D3A77B"/>
                </a:solidFill>
              </a:rPr>
              <a:t>Idée novatrice </a:t>
            </a:r>
            <a:r>
              <a:rPr lang="fr-FR" dirty="0" smtClean="0"/>
              <a:t>: </a:t>
            </a:r>
            <a:r>
              <a:rPr lang="fr-FR" sz="2400" b="1" dirty="0" smtClean="0"/>
              <a:t>Magasin éphémère</a:t>
            </a:r>
            <a:endParaRPr lang="fr-FR" sz="2400" b="1" dirty="0" smtClean="0"/>
          </a:p>
          <a:p>
            <a:pPr algn="just"/>
            <a:endParaRPr lang="fr-FR" sz="1500" dirty="0" smtClean="0"/>
          </a:p>
          <a:p>
            <a:pPr algn="just"/>
            <a:r>
              <a:rPr lang="fr-FR" sz="1500" dirty="0" smtClean="0"/>
              <a:t>Des magasins éphémères Schweppes pourraient être créés dans les grandes villes avec des concerts, animations, bars, ouverts à toutes personnes, dans le but de promouvoir les produits de la marque ainsi que l’ambiance qu’elle veut en découdre.</a:t>
            </a:r>
          </a:p>
          <a:p>
            <a:pPr algn="just"/>
            <a:endParaRPr lang="fr-FR" sz="1500" dirty="0"/>
          </a:p>
          <a:p>
            <a:pPr algn="just"/>
            <a:endParaRPr lang="fr-FR" sz="500" dirty="0" smtClean="0"/>
          </a:p>
          <a:p>
            <a:pPr algn="just"/>
            <a:endParaRPr lang="fr-FR" sz="500" dirty="0"/>
          </a:p>
        </p:txBody>
      </p:sp>
      <p:sp>
        <p:nvSpPr>
          <p:cNvPr id="12" name="ZoneTexte 8"/>
          <p:cNvSpPr txBox="1"/>
          <p:nvPr/>
        </p:nvSpPr>
        <p:spPr>
          <a:xfrm>
            <a:off x="202276" y="4384011"/>
            <a:ext cx="1772671" cy="1754326"/>
          </a:xfrm>
          <a:prstGeom prst="rect">
            <a:avLst/>
          </a:prstGeom>
          <a:noFill/>
          <a:ln>
            <a:solidFill>
              <a:srgbClr val="D3A77B"/>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u="sng" dirty="0" smtClean="0">
                <a:solidFill>
                  <a:srgbClr val="D3A77B"/>
                </a:solidFill>
              </a:rPr>
              <a:t>Tendance</a:t>
            </a:r>
            <a:r>
              <a:rPr lang="fr-FR" sz="2400" b="1" dirty="0" smtClean="0">
                <a:solidFill>
                  <a:srgbClr val="D3A77B"/>
                </a:solidFill>
              </a:rPr>
              <a:t> </a:t>
            </a:r>
            <a:r>
              <a:rPr lang="fr-FR" sz="2400" dirty="0" smtClean="0"/>
              <a:t>:</a:t>
            </a:r>
          </a:p>
          <a:p>
            <a:endParaRPr lang="fr-FR" sz="2400" dirty="0"/>
          </a:p>
          <a:p>
            <a:pPr algn="ctr"/>
            <a:r>
              <a:rPr lang="fr-FR" sz="1500" b="1" dirty="0" smtClean="0"/>
              <a:t>PLAISIR : </a:t>
            </a:r>
            <a:r>
              <a:rPr lang="fr-FR" sz="1500" dirty="0" smtClean="0"/>
              <a:t>Fun</a:t>
            </a:r>
          </a:p>
          <a:p>
            <a:endParaRPr lang="fr-FR" sz="1500" b="1" dirty="0"/>
          </a:p>
          <a:p>
            <a:endParaRPr lang="fr-FR" sz="1500" b="1" dirty="0" smtClean="0"/>
          </a:p>
          <a:p>
            <a:endParaRPr lang="fr-FR" sz="1500" b="1" dirty="0" smtClean="0"/>
          </a:p>
        </p:txBody>
      </p:sp>
      <p:sp>
        <p:nvSpPr>
          <p:cNvPr id="13" name="ZoneTexte 7"/>
          <p:cNvSpPr txBox="1"/>
          <p:nvPr/>
        </p:nvSpPr>
        <p:spPr>
          <a:xfrm>
            <a:off x="154983" y="1103734"/>
            <a:ext cx="5769992" cy="3000821"/>
          </a:xfrm>
          <a:prstGeom prst="rect">
            <a:avLst/>
          </a:prstGeom>
          <a:noFill/>
          <a:ln>
            <a:solidFill>
              <a:srgbClr val="D3A77B"/>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u="sng" dirty="0" smtClean="0">
                <a:solidFill>
                  <a:srgbClr val="D3A77B"/>
                </a:solidFill>
              </a:rPr>
              <a:t>Idée source</a:t>
            </a:r>
            <a:r>
              <a:rPr lang="fr-FR" sz="2400" dirty="0" smtClean="0">
                <a:solidFill>
                  <a:srgbClr val="D3A77B"/>
                </a:solidFill>
              </a:rPr>
              <a:t> </a:t>
            </a:r>
            <a:r>
              <a:rPr lang="fr-FR" sz="2400" dirty="0" smtClean="0"/>
              <a:t>: </a:t>
            </a:r>
            <a:r>
              <a:rPr lang="fr-FR" sz="2400" b="1" dirty="0" smtClean="0"/>
              <a:t>La Villa Schweppes </a:t>
            </a:r>
          </a:p>
          <a:p>
            <a:endParaRPr lang="fr-FR" sz="1500" dirty="0" smtClean="0"/>
          </a:p>
          <a:p>
            <a:pPr algn="just"/>
            <a:r>
              <a:rPr lang="fr-FR" sz="1500" dirty="0" smtClean="0"/>
              <a:t>Depuis quelques années, la Villa </a:t>
            </a:r>
            <a:r>
              <a:rPr lang="fr-FR" sz="1500" dirty="0"/>
              <a:t>Schweppes rythme la croisette au </a:t>
            </a:r>
            <a:r>
              <a:rPr lang="fr-FR" sz="1500" dirty="0" smtClean="0"/>
              <a:t>grés </a:t>
            </a:r>
            <a:r>
              <a:rPr lang="fr-FR" sz="1500" dirty="0"/>
              <a:t>des animations et concerts programmés pour tenir les noctambules en haleine jusqu’au bout de la nuit. </a:t>
            </a:r>
            <a:r>
              <a:rPr lang="fr-FR" sz="1500" dirty="0" smtClean="0"/>
              <a:t>La marque promeut ses produits en s’implantant dans des lieux « célèbres » : Cannes, Calvi et Paris. Des personnalités et des blogueurs sont invités tout au long de l’évènement. Ils communiquent alors sur la Villa Schweppes via Facebook, </a:t>
            </a:r>
            <a:r>
              <a:rPr lang="fr-FR" sz="1500" dirty="0" err="1" smtClean="0"/>
              <a:t>Instagram</a:t>
            </a:r>
            <a:r>
              <a:rPr lang="fr-FR" sz="1500" dirty="0" smtClean="0"/>
              <a:t> ou autres, et font la promotion, sans vraiment s’en rendre compte, de la marque. </a:t>
            </a:r>
          </a:p>
          <a:p>
            <a:endParaRPr lang="fr-FR" sz="1500" dirty="0" smtClean="0"/>
          </a:p>
          <a:p>
            <a:endParaRPr lang="fr-FR" sz="1500" dirty="0"/>
          </a:p>
        </p:txBody>
      </p:sp>
      <p:pic>
        <p:nvPicPr>
          <p:cNvPr id="14" name="Picture 2" descr="Villa Schweppes Cannes 20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54" y="1111090"/>
            <a:ext cx="5842663" cy="299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496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990033"/>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Stratégie </a:t>
            </a:r>
            <a:r>
              <a:rPr lang="fr-FR" sz="3600" dirty="0"/>
              <a:t>– </a:t>
            </a:r>
            <a:r>
              <a:rPr lang="fr-FR" sz="3600" dirty="0" smtClean="0"/>
              <a:t>Normes et réglementations</a:t>
            </a:r>
            <a:endParaRPr lang="en-GB" sz="3600" dirty="0">
              <a:solidFill>
                <a:schemeClr val="bg1"/>
              </a:solidFill>
            </a:endParaRPr>
          </a:p>
        </p:txBody>
      </p:sp>
      <p:sp>
        <p:nvSpPr>
          <p:cNvPr id="5" name="ZoneTexte 4"/>
          <p:cNvSpPr txBox="1"/>
          <p:nvPr/>
        </p:nvSpPr>
        <p:spPr>
          <a:xfrm>
            <a:off x="190791" y="1005375"/>
            <a:ext cx="5920707" cy="3498543"/>
          </a:xfrm>
          <a:prstGeom prst="rect">
            <a:avLst/>
          </a:prstGeom>
          <a:noFill/>
          <a:ln>
            <a:solidFill>
              <a:srgbClr val="990033"/>
            </a:solidFill>
            <a:prstDash val="dashDot"/>
          </a:ln>
        </p:spPr>
        <p:txBody>
          <a:bodyPr wrap="square" rtlCol="0">
            <a:spAutoFit/>
          </a:bodyPr>
          <a:lstStyle/>
          <a:p>
            <a:r>
              <a:rPr lang="fr-FR" sz="2400" b="1" u="sng" dirty="0" smtClean="0">
                <a:solidFill>
                  <a:srgbClr val="990033"/>
                </a:solidFill>
              </a:rPr>
              <a:t>Idée source</a:t>
            </a:r>
            <a:r>
              <a:rPr lang="fr-FR" sz="2400" dirty="0" smtClean="0">
                <a:solidFill>
                  <a:srgbClr val="990033"/>
                </a:solidFill>
              </a:rPr>
              <a:t> </a:t>
            </a:r>
            <a:r>
              <a:rPr lang="fr-FR" sz="2400" b="1" dirty="0"/>
              <a:t>: La norme IFS (International Food Standard</a:t>
            </a:r>
            <a:r>
              <a:rPr lang="fr-FR" sz="2400" b="1" dirty="0" smtClean="0"/>
              <a:t>)</a:t>
            </a:r>
          </a:p>
          <a:p>
            <a:endParaRPr lang="fr-FR" sz="1500" b="1" dirty="0"/>
          </a:p>
          <a:p>
            <a:pPr algn="just"/>
            <a:r>
              <a:rPr lang="fr-FR" sz="1500" dirty="0"/>
              <a:t>L'IFS est une norme apparue en </a:t>
            </a:r>
            <a:r>
              <a:rPr lang="fr-FR" sz="1500" dirty="0" smtClean="0"/>
              <a:t>2003. Elle est destinée </a:t>
            </a:r>
            <a:r>
              <a:rPr lang="fr-FR" sz="1500" dirty="0"/>
              <a:t>à garantir aux distributeurs et grossistes la sécurité et la conformité réglementaire des produits qu'ils mettent sur le marché à leur marque. Ce standard internationalement reconnu par le GFSI (Global Food </a:t>
            </a:r>
            <a:r>
              <a:rPr lang="fr-FR" sz="1500" dirty="0" err="1"/>
              <a:t>Safety</a:t>
            </a:r>
            <a:r>
              <a:rPr lang="fr-FR" sz="1500" dirty="0"/>
              <a:t> Initiative) est basé sur la norme de gestion de la qualité ISO 9001:2000, à laquelle s'ajoutent les principes de bonne conduite de fabrication et les principes de </a:t>
            </a:r>
            <a:r>
              <a:rPr lang="fr-FR" sz="1500" dirty="0" smtClean="0"/>
              <a:t>la méthode </a:t>
            </a:r>
            <a:r>
              <a:rPr lang="fr-FR" sz="1500" dirty="0"/>
              <a:t>HACCP. Passage quasi obligé pour les fabricants visant la vente à marque distributeur, l'IFS représente un atout commercial pour tous les autres en ce qu'elle rassure leurs clients quant à la sécurité des produits qu'ils distribuent et des </a:t>
            </a:r>
            <a:r>
              <a:rPr lang="fr-FR" sz="1500" dirty="0" err="1"/>
              <a:t>process</a:t>
            </a:r>
            <a:r>
              <a:rPr lang="fr-FR" sz="1500" dirty="0"/>
              <a:t> conduisant à leur </a:t>
            </a:r>
            <a:r>
              <a:rPr lang="fr-FR" sz="1500" dirty="0" smtClean="0"/>
              <a:t>élaboration.</a:t>
            </a:r>
            <a:endParaRPr lang="fr-FR" sz="2400" b="1" dirty="0"/>
          </a:p>
        </p:txBody>
      </p:sp>
      <p:sp>
        <p:nvSpPr>
          <p:cNvPr id="6" name="ZoneTexte 5"/>
          <p:cNvSpPr txBox="1"/>
          <p:nvPr/>
        </p:nvSpPr>
        <p:spPr>
          <a:xfrm>
            <a:off x="217774" y="6256367"/>
            <a:ext cx="11742548" cy="323165"/>
          </a:xfrm>
          <a:prstGeom prst="rect">
            <a:avLst/>
          </a:prstGeom>
          <a:noFill/>
          <a:ln>
            <a:solidFill>
              <a:srgbClr val="990033"/>
            </a:solidFill>
            <a:prstDash val="dashDot"/>
          </a:ln>
        </p:spPr>
        <p:txBody>
          <a:bodyPr wrap="square" rtlCol="0">
            <a:spAutoFit/>
          </a:bodyPr>
          <a:lstStyle/>
          <a:p>
            <a:r>
              <a:rPr lang="fr-FR" sz="1500" b="1" u="sng" dirty="0">
                <a:solidFill>
                  <a:srgbClr val="990033"/>
                </a:solidFill>
              </a:rPr>
              <a:t>Source </a:t>
            </a:r>
            <a:r>
              <a:rPr lang="fr-FR" sz="1500" dirty="0"/>
              <a:t>: </a:t>
            </a:r>
            <a:r>
              <a:rPr lang="fr-FR" sz="1500" dirty="0" smtClean="0"/>
              <a:t> http</a:t>
            </a:r>
            <a:r>
              <a:rPr lang="fr-FR" sz="1500" dirty="0"/>
              <a:t>://www.ifs-certification.com/index.php/fr/</a:t>
            </a:r>
          </a:p>
        </p:txBody>
      </p:sp>
      <p:sp>
        <p:nvSpPr>
          <p:cNvPr id="7" name="ZoneTexte 6"/>
          <p:cNvSpPr txBox="1"/>
          <p:nvPr/>
        </p:nvSpPr>
        <p:spPr>
          <a:xfrm>
            <a:off x="3017300" y="4728175"/>
            <a:ext cx="8943021" cy="1400383"/>
          </a:xfrm>
          <a:prstGeom prst="rect">
            <a:avLst/>
          </a:prstGeom>
          <a:noFill/>
          <a:ln>
            <a:solidFill>
              <a:srgbClr val="990033"/>
            </a:solidFill>
            <a:prstDash val="dashDot"/>
          </a:ln>
        </p:spPr>
        <p:txBody>
          <a:bodyPr wrap="square" rtlCol="0">
            <a:spAutoFit/>
          </a:bodyPr>
          <a:lstStyle/>
          <a:p>
            <a:pPr algn="just"/>
            <a:r>
              <a:rPr lang="fr-FR" sz="2400" b="1" u="sng" dirty="0">
                <a:solidFill>
                  <a:srgbClr val="990033"/>
                </a:solidFill>
              </a:rPr>
              <a:t>Idée novatrice </a:t>
            </a:r>
            <a:r>
              <a:rPr lang="fr-FR" dirty="0" smtClean="0"/>
              <a:t>: </a:t>
            </a:r>
            <a:r>
              <a:rPr lang="fr-FR" sz="2400" b="1" dirty="0" smtClean="0"/>
              <a:t>Une norme de sécurité poussée grâce à une puce</a:t>
            </a:r>
            <a:endParaRPr lang="fr-FR" sz="2400" b="1" dirty="0" smtClean="0"/>
          </a:p>
          <a:p>
            <a:pPr algn="just"/>
            <a:r>
              <a:rPr lang="fr-FR" dirty="0" smtClean="0"/>
              <a:t>L’idée serait d’installer une puce sur chaque produit afin de connaitre sa provenance et de créer une norme très restrictive sur les produits qui ne possèdent pas cette puce.</a:t>
            </a:r>
            <a:endParaRPr lang="fr-FR" dirty="0"/>
          </a:p>
          <a:p>
            <a:pPr algn="just"/>
            <a:endParaRPr lang="fr-FR" sz="1500" dirty="0" smtClean="0"/>
          </a:p>
          <a:p>
            <a:pPr algn="just"/>
            <a:endParaRPr lang="fr-FR" sz="700" dirty="0"/>
          </a:p>
        </p:txBody>
      </p:sp>
      <p:sp>
        <p:nvSpPr>
          <p:cNvPr id="9" name="ZoneTexte 8"/>
          <p:cNvSpPr txBox="1"/>
          <p:nvPr/>
        </p:nvSpPr>
        <p:spPr>
          <a:xfrm>
            <a:off x="170481" y="4723478"/>
            <a:ext cx="2650213" cy="1384995"/>
          </a:xfrm>
          <a:prstGeom prst="rect">
            <a:avLst/>
          </a:prstGeom>
          <a:noFill/>
          <a:ln>
            <a:solidFill>
              <a:srgbClr val="990033"/>
            </a:solidFill>
            <a:prstDash val="dashDot"/>
          </a:ln>
        </p:spPr>
        <p:txBody>
          <a:bodyPr wrap="square" rtlCol="0">
            <a:spAutoFit/>
          </a:bodyPr>
          <a:lstStyle/>
          <a:p>
            <a:pPr algn="ctr"/>
            <a:r>
              <a:rPr lang="fr-FR" sz="2400" b="1" u="sng" dirty="0" smtClean="0">
                <a:solidFill>
                  <a:srgbClr val="990033"/>
                </a:solidFill>
              </a:rPr>
              <a:t>Tendance</a:t>
            </a:r>
            <a:r>
              <a:rPr lang="fr-FR" sz="2400" b="1" dirty="0" smtClean="0">
                <a:solidFill>
                  <a:srgbClr val="D3A77B"/>
                </a:solidFill>
              </a:rPr>
              <a:t> </a:t>
            </a:r>
            <a:r>
              <a:rPr lang="fr-FR" sz="2400" dirty="0" smtClean="0"/>
              <a:t>:</a:t>
            </a:r>
          </a:p>
          <a:p>
            <a:pPr algn="ctr"/>
            <a:endParaRPr lang="fr-FR" sz="1500" dirty="0"/>
          </a:p>
          <a:p>
            <a:pPr algn="ctr"/>
            <a:r>
              <a:rPr lang="fr-FR" sz="1500" b="1" dirty="0" smtClean="0"/>
              <a:t>APPARTENANCE :</a:t>
            </a:r>
            <a:r>
              <a:rPr lang="fr-FR" sz="1500" dirty="0" smtClean="0"/>
              <a:t> In</a:t>
            </a:r>
            <a:r>
              <a:rPr lang="fr-FR" sz="1500" dirty="0"/>
              <a:t>’ </a:t>
            </a:r>
            <a:r>
              <a:rPr lang="fr-FR" sz="1500" dirty="0" err="1" smtClean="0"/>
              <a:t>experiencing</a:t>
            </a:r>
            <a:endParaRPr lang="fr-FR" sz="1500" dirty="0" smtClean="0"/>
          </a:p>
          <a:p>
            <a:endParaRPr lang="fr-FR" sz="1500" dirty="0"/>
          </a:p>
        </p:txBody>
      </p:sp>
      <p:pic>
        <p:nvPicPr>
          <p:cNvPr id="1028" name="Picture 4" descr="http://www.satfer.com/fwadmin/mix_upload/IFS_LOGO_Logis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361" y="1005375"/>
            <a:ext cx="2347191" cy="341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2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990033"/>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Stratégie </a:t>
            </a:r>
            <a:r>
              <a:rPr lang="fr-FR" sz="3600" dirty="0"/>
              <a:t>– </a:t>
            </a:r>
            <a:r>
              <a:rPr lang="fr-FR" sz="3600" dirty="0" smtClean="0"/>
              <a:t>Alliances et partenariats</a:t>
            </a:r>
            <a:endParaRPr lang="en-GB" sz="3600" dirty="0">
              <a:solidFill>
                <a:schemeClr val="bg1"/>
              </a:solidFill>
            </a:endParaRPr>
          </a:p>
        </p:txBody>
      </p:sp>
      <p:sp>
        <p:nvSpPr>
          <p:cNvPr id="5" name="ZoneTexte 4"/>
          <p:cNvSpPr txBox="1"/>
          <p:nvPr/>
        </p:nvSpPr>
        <p:spPr>
          <a:xfrm>
            <a:off x="170481" y="977007"/>
            <a:ext cx="5769992" cy="3323987"/>
          </a:xfrm>
          <a:prstGeom prst="rect">
            <a:avLst/>
          </a:prstGeom>
          <a:noFill/>
          <a:ln>
            <a:solidFill>
              <a:srgbClr val="990033"/>
            </a:solidFill>
            <a:prstDash val="dashDot"/>
          </a:ln>
        </p:spPr>
        <p:txBody>
          <a:bodyPr wrap="square" rtlCol="0">
            <a:spAutoFit/>
          </a:bodyPr>
          <a:lstStyle/>
          <a:p>
            <a:r>
              <a:rPr lang="fr-FR" sz="2400" b="1" u="sng" dirty="0" smtClean="0">
                <a:solidFill>
                  <a:srgbClr val="990033"/>
                </a:solidFill>
              </a:rPr>
              <a:t>Idée source</a:t>
            </a:r>
            <a:r>
              <a:rPr lang="fr-FR" sz="2400" dirty="0" smtClean="0">
                <a:solidFill>
                  <a:srgbClr val="990033"/>
                </a:solidFill>
              </a:rPr>
              <a:t> </a:t>
            </a:r>
            <a:r>
              <a:rPr lang="fr-FR" sz="2400" b="1" dirty="0" smtClean="0"/>
              <a:t>:</a:t>
            </a:r>
            <a:r>
              <a:rPr lang="fr-FR" sz="2400" b="1" dirty="0"/>
              <a:t> </a:t>
            </a:r>
            <a:r>
              <a:rPr lang="fr-FR" sz="2400" b="1" dirty="0" smtClean="0"/>
              <a:t>Nissan et Auchan inaugurent leur première borne de charge rapide.</a:t>
            </a:r>
            <a:r>
              <a:rPr lang="fr-FR" sz="2400" dirty="0"/>
              <a:t> </a:t>
            </a:r>
            <a:endParaRPr lang="en-GB" sz="2400" dirty="0"/>
          </a:p>
          <a:p>
            <a:r>
              <a:rPr lang="fr-FR" dirty="0"/>
              <a:t>Le partenariat entre Nissan et Auchan permet de développer les infrastructures pour les véhicules électriques. Le constructeur Nissan intègre le marché des infrastructures et assure ainsi les chances de vendre ses véhicules électriques en volume.</a:t>
            </a:r>
            <a:endParaRPr lang="en-GB" dirty="0"/>
          </a:p>
          <a:p>
            <a:r>
              <a:rPr lang="fr-FR" dirty="0"/>
              <a:t> </a:t>
            </a:r>
            <a:endParaRPr lang="en-GB" dirty="0"/>
          </a:p>
          <a:p>
            <a:r>
              <a:rPr lang="fr-FR" dirty="0"/>
              <a:t>L'implantation des magasin étant étendue, le réseau l'est également et on peut espérer avoir des bornes de recharge assez fréquemment pour le client</a:t>
            </a:r>
            <a:r>
              <a:rPr lang="fr-FR" dirty="0" smtClean="0"/>
              <a:t>.</a:t>
            </a:r>
            <a:endParaRPr lang="fr-FR" sz="2400" b="1" dirty="0"/>
          </a:p>
        </p:txBody>
      </p:sp>
      <p:sp>
        <p:nvSpPr>
          <p:cNvPr id="6" name="ZoneTexte 5"/>
          <p:cNvSpPr txBox="1"/>
          <p:nvPr/>
        </p:nvSpPr>
        <p:spPr>
          <a:xfrm>
            <a:off x="142937" y="6196315"/>
            <a:ext cx="11909577" cy="338554"/>
          </a:xfrm>
          <a:prstGeom prst="rect">
            <a:avLst/>
          </a:prstGeom>
          <a:noFill/>
          <a:ln>
            <a:solidFill>
              <a:srgbClr val="990033"/>
            </a:solidFill>
            <a:prstDash val="dashDot"/>
          </a:ln>
        </p:spPr>
        <p:txBody>
          <a:bodyPr wrap="square" rtlCol="0">
            <a:spAutoFit/>
          </a:bodyPr>
          <a:lstStyle/>
          <a:p>
            <a:r>
              <a:rPr lang="fr-FR" sz="1500" b="1" u="sng" dirty="0" smtClean="0">
                <a:solidFill>
                  <a:srgbClr val="990033"/>
                </a:solidFill>
              </a:rPr>
              <a:t>Source : </a:t>
            </a:r>
            <a:r>
              <a:rPr lang="fr-FR" sz="1600" dirty="0">
                <a:hlinkClick r:id="rId2"/>
              </a:rPr>
              <a:t>http://www.avem.fr/actualite-nissan-et-auchan-inaugurent-leur-premiere-borne-de-charge-rapide-4883.html</a:t>
            </a:r>
            <a:endParaRPr lang="fr-FR" sz="1500" dirty="0"/>
          </a:p>
        </p:txBody>
      </p:sp>
      <p:sp>
        <p:nvSpPr>
          <p:cNvPr id="7" name="ZoneTexte 6"/>
          <p:cNvSpPr txBox="1"/>
          <p:nvPr/>
        </p:nvSpPr>
        <p:spPr>
          <a:xfrm>
            <a:off x="3055477" y="4457947"/>
            <a:ext cx="8997038" cy="1569660"/>
          </a:xfrm>
          <a:prstGeom prst="rect">
            <a:avLst/>
          </a:prstGeom>
          <a:noFill/>
          <a:ln>
            <a:solidFill>
              <a:srgbClr val="990033"/>
            </a:solidFill>
            <a:prstDash val="dashDot"/>
          </a:ln>
        </p:spPr>
        <p:txBody>
          <a:bodyPr wrap="square" rtlCol="0">
            <a:spAutoFit/>
          </a:bodyPr>
          <a:lstStyle/>
          <a:p>
            <a:pPr algn="just"/>
            <a:r>
              <a:rPr lang="fr-FR" sz="2400" b="1" u="sng" dirty="0">
                <a:solidFill>
                  <a:srgbClr val="990033"/>
                </a:solidFill>
              </a:rPr>
              <a:t>Idée novatrice </a:t>
            </a:r>
            <a:r>
              <a:rPr lang="fr-FR" dirty="0" smtClean="0"/>
              <a:t>: </a:t>
            </a:r>
            <a:r>
              <a:rPr lang="fr-FR" sz="2400" b="1" dirty="0" smtClean="0"/>
              <a:t>Une alliance vélo / supermarché</a:t>
            </a:r>
          </a:p>
          <a:p>
            <a:pPr algn="just"/>
            <a:endParaRPr lang="fr-FR" dirty="0" smtClean="0"/>
          </a:p>
          <a:p>
            <a:pPr algn="just"/>
            <a:r>
              <a:rPr lang="fr-FR" dirty="0" smtClean="0"/>
              <a:t>Pour l’achat d’un vélo on propose au client une place de « parking » vélo devant le supermarché afin que quand il vient faire ses courses il puisse profiter de son vélo avec tranquillité !</a:t>
            </a:r>
            <a:endParaRPr lang="fr-FR" sz="1500" dirty="0"/>
          </a:p>
        </p:txBody>
      </p:sp>
      <p:sp>
        <p:nvSpPr>
          <p:cNvPr id="9" name="ZoneTexte 8"/>
          <p:cNvSpPr txBox="1"/>
          <p:nvPr/>
        </p:nvSpPr>
        <p:spPr>
          <a:xfrm>
            <a:off x="170481" y="4448341"/>
            <a:ext cx="2696368" cy="1569660"/>
          </a:xfrm>
          <a:prstGeom prst="rect">
            <a:avLst/>
          </a:prstGeom>
          <a:noFill/>
          <a:ln>
            <a:solidFill>
              <a:srgbClr val="990033"/>
            </a:solidFill>
            <a:prstDash val="dashDot"/>
          </a:ln>
        </p:spPr>
        <p:txBody>
          <a:bodyPr wrap="square" rtlCol="0">
            <a:spAutoFit/>
          </a:bodyPr>
          <a:lstStyle/>
          <a:p>
            <a:pPr algn="ctr"/>
            <a:r>
              <a:rPr lang="fr-FR" sz="2400" b="1" u="sng" dirty="0" smtClean="0">
                <a:solidFill>
                  <a:srgbClr val="990033"/>
                </a:solidFill>
              </a:rPr>
              <a:t>Tendance</a:t>
            </a:r>
            <a:r>
              <a:rPr lang="fr-FR" sz="2400" b="1" dirty="0" smtClean="0">
                <a:solidFill>
                  <a:srgbClr val="D3A77B"/>
                </a:solidFill>
              </a:rPr>
              <a:t> </a:t>
            </a:r>
            <a:r>
              <a:rPr lang="fr-FR" sz="2400" dirty="0" smtClean="0"/>
              <a:t>:</a:t>
            </a:r>
          </a:p>
          <a:p>
            <a:pPr lvl="0"/>
            <a:r>
              <a:rPr lang="fr-FR" dirty="0" smtClean="0"/>
              <a:t>- Ecologique</a:t>
            </a:r>
            <a:endParaRPr lang="en-GB" dirty="0"/>
          </a:p>
          <a:p>
            <a:pPr lvl="0"/>
            <a:r>
              <a:rPr lang="fr-FR" dirty="0" smtClean="0"/>
              <a:t>- Création </a:t>
            </a:r>
            <a:r>
              <a:rPr lang="fr-FR" dirty="0"/>
              <a:t>de partenariat</a:t>
            </a:r>
            <a:endParaRPr lang="en-GB" dirty="0"/>
          </a:p>
          <a:p>
            <a:pPr lvl="0"/>
            <a:r>
              <a:rPr lang="fr-FR" dirty="0" smtClean="0"/>
              <a:t>- Technologie</a:t>
            </a:r>
            <a:endParaRPr lang="en-GB" dirty="0"/>
          </a:p>
          <a:p>
            <a:pPr lvl="0"/>
            <a:r>
              <a:rPr lang="fr-FR" dirty="0" smtClean="0"/>
              <a:t>- Praticité</a:t>
            </a:r>
            <a:endParaRPr lang="fr-FR" sz="2400" dirty="0"/>
          </a:p>
        </p:txBody>
      </p:sp>
      <p:pic>
        <p:nvPicPr>
          <p:cNvPr id="8" name="images1"/>
          <p:cNvPicPr/>
          <p:nvPr/>
        </p:nvPicPr>
        <p:blipFill>
          <a:blip r:link="rId3">
            <a:lum bright="-50000"/>
            <a:alphaModFix/>
          </a:blip>
          <a:srcRect/>
          <a:stretch>
            <a:fillRect/>
          </a:stretch>
        </p:blipFill>
        <p:spPr>
          <a:xfrm>
            <a:off x="6111498" y="977007"/>
            <a:ext cx="5941016" cy="3323987"/>
          </a:xfrm>
          <a:prstGeom prst="rect">
            <a:avLst/>
          </a:prstGeom>
          <a:ln>
            <a:noFill/>
            <a:prstDash/>
          </a:ln>
        </p:spPr>
      </p:pic>
    </p:spTree>
    <p:extLst>
      <p:ext uri="{BB962C8B-B14F-4D97-AF65-F5344CB8AC3E}">
        <p14:creationId xmlns:p14="http://schemas.microsoft.com/office/powerpoint/2010/main" val="2217862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990033"/>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Stratégie </a:t>
            </a:r>
            <a:r>
              <a:rPr lang="fr-FR" sz="3600" dirty="0"/>
              <a:t>– </a:t>
            </a:r>
            <a:r>
              <a:rPr lang="fr-FR" sz="3600" dirty="0" smtClean="0"/>
              <a:t>Stratégies</a:t>
            </a:r>
            <a:endParaRPr lang="en-GB" sz="3600" dirty="0">
              <a:solidFill>
                <a:schemeClr val="bg1"/>
              </a:solidFill>
            </a:endParaRPr>
          </a:p>
        </p:txBody>
      </p:sp>
      <p:sp>
        <p:nvSpPr>
          <p:cNvPr id="5" name="ZoneTexte 4"/>
          <p:cNvSpPr txBox="1"/>
          <p:nvPr/>
        </p:nvSpPr>
        <p:spPr>
          <a:xfrm>
            <a:off x="292073" y="1007389"/>
            <a:ext cx="5769992" cy="3139321"/>
          </a:xfrm>
          <a:prstGeom prst="rect">
            <a:avLst/>
          </a:prstGeom>
          <a:noFill/>
          <a:ln>
            <a:solidFill>
              <a:srgbClr val="990033"/>
            </a:solidFill>
            <a:prstDash val="dashDot"/>
          </a:ln>
        </p:spPr>
        <p:txBody>
          <a:bodyPr wrap="square" rtlCol="0">
            <a:spAutoFit/>
          </a:bodyPr>
          <a:lstStyle/>
          <a:p>
            <a:r>
              <a:rPr lang="fr-FR" sz="2400" b="1" u="sng" dirty="0" smtClean="0">
                <a:solidFill>
                  <a:srgbClr val="990033"/>
                </a:solidFill>
              </a:rPr>
              <a:t>Idée source</a:t>
            </a:r>
            <a:r>
              <a:rPr lang="fr-FR" sz="2400" dirty="0" smtClean="0">
                <a:solidFill>
                  <a:srgbClr val="990033"/>
                </a:solidFill>
              </a:rPr>
              <a:t> </a:t>
            </a:r>
            <a:r>
              <a:rPr lang="fr-FR" sz="2400" b="1" dirty="0"/>
              <a:t>: Parfum Diesel Full For Life </a:t>
            </a:r>
            <a:r>
              <a:rPr lang="fr-FR" sz="2400" b="1" dirty="0" smtClean="0"/>
              <a:t>personnalisé</a:t>
            </a:r>
          </a:p>
          <a:p>
            <a:endParaRPr lang="fr-FR" sz="1500" b="1" dirty="0" smtClean="0"/>
          </a:p>
          <a:p>
            <a:pPr algn="just"/>
            <a:r>
              <a:rPr lang="fr-FR" sz="1500" dirty="0" smtClean="0"/>
              <a:t>Quelques </a:t>
            </a:r>
            <a:r>
              <a:rPr lang="fr-FR" sz="1500" dirty="0"/>
              <a:t>temps après le lancement de son parfum Full For Life, Diesel propose via une nouvelle rubrique de son site des éditions personnalisées de son parfum. Avec </a:t>
            </a:r>
            <a:r>
              <a:rPr lang="fr-FR" sz="1500" dirty="0" smtClean="0"/>
              <a:t>150 000 </a:t>
            </a:r>
            <a:r>
              <a:rPr lang="fr-FR" sz="1500" dirty="0"/>
              <a:t>possibilités de customisations, Diesel réalise ici une bonne opération de </a:t>
            </a:r>
            <a:r>
              <a:rPr lang="fr-FR" sz="1500" dirty="0" smtClean="0"/>
              <a:t>marketing one-to-one … </a:t>
            </a:r>
            <a:r>
              <a:rPr lang="fr-FR" sz="1500" dirty="0"/>
              <a:t>. Ces flacons de parfum personnalisés sont en édition limitée, 20.000 flacons seront ainsi vendus sur le site web de Diesel. Via un module en flash, le client peut ainsi choisir la couleur du sac autour de la bouteille, la couleur du zip, le logo pour l’avant et celui pour l’arrière. </a:t>
            </a:r>
          </a:p>
        </p:txBody>
      </p:sp>
      <p:sp>
        <p:nvSpPr>
          <p:cNvPr id="6" name="ZoneTexte 5"/>
          <p:cNvSpPr txBox="1"/>
          <p:nvPr/>
        </p:nvSpPr>
        <p:spPr>
          <a:xfrm>
            <a:off x="217774" y="6202661"/>
            <a:ext cx="11742548" cy="323165"/>
          </a:xfrm>
          <a:prstGeom prst="rect">
            <a:avLst/>
          </a:prstGeom>
          <a:noFill/>
          <a:ln>
            <a:solidFill>
              <a:srgbClr val="990033"/>
            </a:solidFill>
            <a:prstDash val="dashDot"/>
          </a:ln>
        </p:spPr>
        <p:txBody>
          <a:bodyPr wrap="square" rtlCol="0">
            <a:spAutoFit/>
          </a:bodyPr>
          <a:lstStyle/>
          <a:p>
            <a:r>
              <a:rPr lang="fr-FR" sz="1500" b="1" u="sng" dirty="0">
                <a:solidFill>
                  <a:srgbClr val="990033"/>
                </a:solidFill>
              </a:rPr>
              <a:t>Source : </a:t>
            </a:r>
            <a:r>
              <a:rPr lang="fr-FR" sz="1500" dirty="0"/>
              <a:t>http://www.webmarketing-com.com/2007/10/26/264-parfum-diesel-full-for-life-personnalise</a:t>
            </a:r>
          </a:p>
        </p:txBody>
      </p:sp>
      <p:sp>
        <p:nvSpPr>
          <p:cNvPr id="7" name="ZoneTexte 6"/>
          <p:cNvSpPr txBox="1"/>
          <p:nvPr/>
        </p:nvSpPr>
        <p:spPr>
          <a:xfrm>
            <a:off x="2491156" y="4366046"/>
            <a:ext cx="9469166" cy="1523494"/>
          </a:xfrm>
          <a:prstGeom prst="rect">
            <a:avLst/>
          </a:prstGeom>
          <a:noFill/>
          <a:ln>
            <a:solidFill>
              <a:srgbClr val="990033"/>
            </a:solidFill>
            <a:prstDash val="dashDot"/>
          </a:ln>
        </p:spPr>
        <p:txBody>
          <a:bodyPr wrap="square" rtlCol="0">
            <a:spAutoFit/>
          </a:bodyPr>
          <a:lstStyle/>
          <a:p>
            <a:pPr algn="just"/>
            <a:r>
              <a:rPr lang="fr-FR" sz="2400" b="1" u="sng" dirty="0">
                <a:solidFill>
                  <a:srgbClr val="990033"/>
                </a:solidFill>
              </a:rPr>
              <a:t>Idée novatrice </a:t>
            </a:r>
            <a:r>
              <a:rPr lang="fr-FR" dirty="0" smtClean="0"/>
              <a:t>: </a:t>
            </a:r>
            <a:r>
              <a:rPr lang="fr-FR" sz="2400" b="1" dirty="0" smtClean="0"/>
              <a:t>Le marketing viral lié aux prêt-à-porter en choisissant le textile</a:t>
            </a:r>
          </a:p>
          <a:p>
            <a:pPr algn="just"/>
            <a:endParaRPr lang="fr-FR" sz="1500" b="1" dirty="0"/>
          </a:p>
          <a:p>
            <a:pPr algn="just"/>
            <a:r>
              <a:rPr lang="fr-FR" sz="1500" dirty="0" smtClean="0"/>
              <a:t>L’innovation pourrait s’étendre au textile. En effet,  des sites de vêtements en lignes pourraient proposer de créer soit même son vêtement en choisissant par exemple la forme, le textile, la couleur, … </a:t>
            </a:r>
            <a:endParaRPr lang="fr-FR" sz="1500" dirty="0"/>
          </a:p>
        </p:txBody>
      </p:sp>
      <p:sp>
        <p:nvSpPr>
          <p:cNvPr id="9" name="ZoneTexte 8"/>
          <p:cNvSpPr txBox="1"/>
          <p:nvPr/>
        </p:nvSpPr>
        <p:spPr>
          <a:xfrm>
            <a:off x="292073" y="4366046"/>
            <a:ext cx="1955181" cy="1523494"/>
          </a:xfrm>
          <a:prstGeom prst="rect">
            <a:avLst/>
          </a:prstGeom>
          <a:noFill/>
          <a:ln>
            <a:solidFill>
              <a:srgbClr val="990033"/>
            </a:solidFill>
            <a:prstDash val="dashDot"/>
          </a:ln>
        </p:spPr>
        <p:txBody>
          <a:bodyPr wrap="square" rtlCol="0">
            <a:spAutoFit/>
          </a:bodyPr>
          <a:lstStyle/>
          <a:p>
            <a:r>
              <a:rPr lang="fr-FR" sz="2400" b="1" u="sng" dirty="0" smtClean="0">
                <a:solidFill>
                  <a:srgbClr val="990033"/>
                </a:solidFill>
              </a:rPr>
              <a:t>Tendance</a:t>
            </a:r>
            <a:r>
              <a:rPr lang="fr-FR" sz="2400" b="1" dirty="0" smtClean="0">
                <a:solidFill>
                  <a:srgbClr val="D3A77B"/>
                </a:solidFill>
              </a:rPr>
              <a:t> </a:t>
            </a:r>
            <a:r>
              <a:rPr lang="fr-FR" sz="2400" dirty="0" smtClean="0"/>
              <a:t>:</a:t>
            </a:r>
          </a:p>
          <a:p>
            <a:endParaRPr lang="fr-FR" sz="2400" dirty="0" smtClean="0"/>
          </a:p>
          <a:p>
            <a:r>
              <a:rPr lang="fr-FR" sz="1500" b="1" dirty="0" smtClean="0"/>
              <a:t>PRATICITÉ - </a:t>
            </a:r>
            <a:r>
              <a:rPr lang="fr-FR" sz="1500" dirty="0" smtClean="0"/>
              <a:t>Personnalisation</a:t>
            </a:r>
            <a:endParaRPr lang="fr-FR" sz="1500" dirty="0"/>
          </a:p>
          <a:p>
            <a:r>
              <a:rPr lang="fr-FR" sz="1500" b="1" dirty="0" smtClean="0"/>
              <a:t>PLAISIR :</a:t>
            </a:r>
            <a:r>
              <a:rPr lang="fr-FR" sz="1500" dirty="0" smtClean="0"/>
              <a:t> Ludique </a:t>
            </a:r>
            <a:endParaRPr lang="fr-FR" sz="2400" dirty="0"/>
          </a:p>
        </p:txBody>
      </p:sp>
      <p:pic>
        <p:nvPicPr>
          <p:cNvPr id="4098" name="Picture 2" descr="Parfum personnalisé Diesel Full For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984" y="1005150"/>
            <a:ext cx="5625338" cy="314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26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990033"/>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Stratégie </a:t>
            </a:r>
            <a:r>
              <a:rPr lang="fr-FR" sz="3600" dirty="0"/>
              <a:t>– </a:t>
            </a:r>
            <a:r>
              <a:rPr lang="fr-FR" sz="3600" dirty="0" smtClean="0"/>
              <a:t>Changement organisationnel</a:t>
            </a:r>
            <a:endParaRPr lang="en-GB" sz="3600" dirty="0">
              <a:solidFill>
                <a:schemeClr val="bg1"/>
              </a:solidFill>
            </a:endParaRPr>
          </a:p>
        </p:txBody>
      </p:sp>
      <p:sp>
        <p:nvSpPr>
          <p:cNvPr id="5" name="ZoneTexte 4"/>
          <p:cNvSpPr txBox="1"/>
          <p:nvPr/>
        </p:nvSpPr>
        <p:spPr>
          <a:xfrm>
            <a:off x="170481" y="972523"/>
            <a:ext cx="6759656" cy="3262432"/>
          </a:xfrm>
          <a:prstGeom prst="rect">
            <a:avLst/>
          </a:prstGeom>
          <a:noFill/>
          <a:ln>
            <a:solidFill>
              <a:srgbClr val="990033"/>
            </a:solidFill>
            <a:prstDash val="dashDot"/>
          </a:ln>
        </p:spPr>
        <p:txBody>
          <a:bodyPr wrap="square" rtlCol="0">
            <a:spAutoFit/>
          </a:bodyPr>
          <a:lstStyle/>
          <a:p>
            <a:r>
              <a:rPr lang="fr-FR" sz="2400" b="1" u="sng" dirty="0" smtClean="0">
                <a:solidFill>
                  <a:srgbClr val="990033"/>
                </a:solidFill>
              </a:rPr>
              <a:t>Idée source</a:t>
            </a:r>
            <a:r>
              <a:rPr lang="fr-FR" sz="2400" dirty="0" smtClean="0">
                <a:solidFill>
                  <a:srgbClr val="990033"/>
                </a:solidFill>
              </a:rPr>
              <a:t> </a:t>
            </a:r>
            <a:r>
              <a:rPr lang="fr-FR" sz="2400" b="1" dirty="0" smtClean="0"/>
              <a:t>:</a:t>
            </a:r>
            <a:r>
              <a:rPr lang="fr-FR" sz="2400" b="1" dirty="0" smtClean="0"/>
              <a:t>Lancement </a:t>
            </a:r>
            <a:r>
              <a:rPr lang="fr-FR" sz="2400" b="1" dirty="0"/>
              <a:t>de la radio interne Fréquence Managers : Groupama S.A. choisit </a:t>
            </a:r>
            <a:r>
              <a:rPr lang="fr-FR" sz="2400" b="1" dirty="0" err="1" smtClean="0"/>
              <a:t>Mediameeting</a:t>
            </a:r>
            <a:r>
              <a:rPr lang="fr-FR" sz="2400" dirty="0"/>
              <a:t> </a:t>
            </a:r>
            <a:endParaRPr lang="en-GB" dirty="0"/>
          </a:p>
          <a:p>
            <a:r>
              <a:rPr lang="fr-FR" sz="1600" dirty="0"/>
              <a:t>Groupama propose un changement organisationnel pour ses manager avec une nouvelle fréquence </a:t>
            </a:r>
            <a:r>
              <a:rPr lang="fr-FR" sz="1600" dirty="0" err="1"/>
              <a:t>radio.En</a:t>
            </a:r>
            <a:r>
              <a:rPr lang="fr-FR" sz="1600" dirty="0"/>
              <a:t> effet, elle a une « </a:t>
            </a:r>
            <a:r>
              <a:rPr lang="fr-FR" sz="1600" i="1" dirty="0"/>
              <a:t> radio d’animation de sa communauté de managers : Fréquence Managers ». « [Cette] L’émission interactive se décline mensuellement avec pour objectifs le partage des meilleures pratiques managériales et l’échange entre pairs ».</a:t>
            </a:r>
            <a:endParaRPr lang="en-GB" sz="1600" dirty="0"/>
          </a:p>
          <a:p>
            <a:r>
              <a:rPr lang="fr-FR" sz="1600" i="1" dirty="0"/>
              <a:t>Ce type d'organisation est une véritable avancée dans la communication au sein d'une entreprise. Elle fédère et permet un partage des expériences et de l'expertise</a:t>
            </a:r>
            <a:r>
              <a:rPr lang="fr-FR" sz="1600" i="1" dirty="0" smtClean="0"/>
              <a:t>.</a:t>
            </a:r>
            <a:endParaRPr lang="fr-FR" sz="2000" b="1" dirty="0"/>
          </a:p>
        </p:txBody>
      </p:sp>
      <p:sp>
        <p:nvSpPr>
          <p:cNvPr id="6" name="ZoneTexte 5"/>
          <p:cNvSpPr txBox="1"/>
          <p:nvPr/>
        </p:nvSpPr>
        <p:spPr>
          <a:xfrm>
            <a:off x="170481" y="6032179"/>
            <a:ext cx="11882034" cy="338554"/>
          </a:xfrm>
          <a:prstGeom prst="rect">
            <a:avLst/>
          </a:prstGeom>
          <a:noFill/>
          <a:ln>
            <a:solidFill>
              <a:srgbClr val="990033"/>
            </a:solidFill>
            <a:prstDash val="dashDot"/>
          </a:ln>
        </p:spPr>
        <p:txBody>
          <a:bodyPr wrap="square" rtlCol="0">
            <a:spAutoFit/>
          </a:bodyPr>
          <a:lstStyle/>
          <a:p>
            <a:r>
              <a:rPr lang="fr-FR" sz="1500" b="1" u="sng" dirty="0" smtClean="0">
                <a:solidFill>
                  <a:srgbClr val="990033"/>
                </a:solidFill>
              </a:rPr>
              <a:t>Source </a:t>
            </a:r>
            <a:r>
              <a:rPr lang="fr-FR" sz="1500" b="1" u="sng" dirty="0" smtClean="0">
                <a:solidFill>
                  <a:srgbClr val="990033"/>
                </a:solidFill>
              </a:rPr>
              <a:t>: </a:t>
            </a:r>
            <a:r>
              <a:rPr lang="fr-FR" sz="1600" dirty="0" smtClean="0">
                <a:hlinkClick r:id="rId2"/>
              </a:rPr>
              <a:t>http</a:t>
            </a:r>
            <a:r>
              <a:rPr lang="fr-FR" sz="1600" dirty="0">
                <a:hlinkClick r:id="rId2"/>
              </a:rPr>
              <a:t>://www.indicerh.net/content/3815-lancement-de-la-radio-interne-frequence-managers-groupama-sa-choisit-mediameeting.html</a:t>
            </a:r>
            <a:endParaRPr lang="fr-FR" sz="1500" dirty="0"/>
          </a:p>
        </p:txBody>
      </p:sp>
      <p:sp>
        <p:nvSpPr>
          <p:cNvPr id="7" name="ZoneTexte 6"/>
          <p:cNvSpPr txBox="1"/>
          <p:nvPr/>
        </p:nvSpPr>
        <p:spPr>
          <a:xfrm>
            <a:off x="3065212" y="4364125"/>
            <a:ext cx="8987303" cy="1538883"/>
          </a:xfrm>
          <a:prstGeom prst="rect">
            <a:avLst/>
          </a:prstGeom>
          <a:noFill/>
          <a:ln>
            <a:solidFill>
              <a:srgbClr val="990033"/>
            </a:solidFill>
            <a:prstDash val="dashDot"/>
          </a:ln>
        </p:spPr>
        <p:txBody>
          <a:bodyPr wrap="square" rtlCol="0">
            <a:spAutoFit/>
          </a:bodyPr>
          <a:lstStyle/>
          <a:p>
            <a:pPr algn="just"/>
            <a:r>
              <a:rPr lang="fr-FR" sz="2400" b="1" u="sng" dirty="0">
                <a:solidFill>
                  <a:srgbClr val="990033"/>
                </a:solidFill>
              </a:rPr>
              <a:t>Idée novatrice </a:t>
            </a:r>
            <a:r>
              <a:rPr lang="fr-FR" dirty="0" smtClean="0"/>
              <a:t>:</a:t>
            </a:r>
          </a:p>
          <a:p>
            <a:pPr algn="just"/>
            <a:r>
              <a:rPr lang="fr-FR" sz="1400" dirty="0"/>
              <a:t>A partir d'un système radio, on pourrait également faire intervenir le client dans le processus organisationnel des entreprises. Effectivement, on peut proposer une fréquence radio laissant les clients s'exprimer sur des sujets </a:t>
            </a:r>
            <a:r>
              <a:rPr lang="fr-FR" sz="1400" dirty="0" err="1"/>
              <a:t>managérials</a:t>
            </a:r>
            <a:r>
              <a:rPr lang="fr-FR" sz="1400" dirty="0"/>
              <a:t>, de production, de logistique … en fonction des thèmes proposés chaque mois. L'idée serait de faire des brainstorming de grande ampleur et d'animer le lien entre le client et l'entreprise. (plus humain qu'un forum sur internet et plus innovant qu'une relation client face à face ou au téléphone</a:t>
            </a:r>
            <a:r>
              <a:rPr lang="fr-FR" sz="1400" dirty="0" smtClean="0"/>
              <a:t>).</a:t>
            </a:r>
            <a:endParaRPr lang="fr-FR" sz="1200" dirty="0"/>
          </a:p>
        </p:txBody>
      </p:sp>
      <p:sp>
        <p:nvSpPr>
          <p:cNvPr id="9" name="ZoneTexte 8"/>
          <p:cNvSpPr txBox="1"/>
          <p:nvPr/>
        </p:nvSpPr>
        <p:spPr>
          <a:xfrm>
            <a:off x="170481" y="4382966"/>
            <a:ext cx="2696705" cy="830997"/>
          </a:xfrm>
          <a:prstGeom prst="rect">
            <a:avLst/>
          </a:prstGeom>
          <a:noFill/>
          <a:ln>
            <a:solidFill>
              <a:srgbClr val="990033"/>
            </a:solidFill>
            <a:prstDash val="dashDot"/>
          </a:ln>
        </p:spPr>
        <p:txBody>
          <a:bodyPr wrap="square" rtlCol="0">
            <a:spAutoFit/>
          </a:bodyPr>
          <a:lstStyle/>
          <a:p>
            <a:r>
              <a:rPr lang="fr-FR" sz="2400" b="1" u="sng" dirty="0" smtClean="0">
                <a:solidFill>
                  <a:srgbClr val="990033"/>
                </a:solidFill>
              </a:rPr>
              <a:t>Tendance</a:t>
            </a:r>
            <a:r>
              <a:rPr lang="fr-FR" sz="2400" b="1" dirty="0" smtClean="0">
                <a:solidFill>
                  <a:srgbClr val="D3A77B"/>
                </a:solidFill>
              </a:rPr>
              <a:t> </a:t>
            </a:r>
            <a:r>
              <a:rPr lang="fr-FR" sz="2400" dirty="0" smtClean="0"/>
              <a:t>:</a:t>
            </a:r>
          </a:p>
          <a:p>
            <a:endParaRPr lang="fr-FR" sz="2400" dirty="0"/>
          </a:p>
        </p:txBody>
      </p:sp>
      <p:pic>
        <p:nvPicPr>
          <p:cNvPr id="8" name="images1"/>
          <p:cNvPicPr/>
          <p:nvPr/>
        </p:nvPicPr>
        <p:blipFill>
          <a:blip r:link="rId3">
            <a:lum bright="-50000"/>
            <a:alphaModFix/>
          </a:blip>
          <a:srcRect/>
          <a:stretch>
            <a:fillRect/>
          </a:stretch>
        </p:blipFill>
        <p:spPr>
          <a:xfrm>
            <a:off x="7108147" y="1264330"/>
            <a:ext cx="3152140" cy="1141730"/>
          </a:xfrm>
          <a:prstGeom prst="rect">
            <a:avLst/>
          </a:prstGeom>
          <a:ln>
            <a:noFill/>
            <a:prstDash/>
          </a:ln>
        </p:spPr>
      </p:pic>
      <p:pic>
        <p:nvPicPr>
          <p:cNvPr id="10" name="images2"/>
          <p:cNvPicPr/>
          <p:nvPr/>
        </p:nvPicPr>
        <p:blipFill>
          <a:blip r:link="rId4">
            <a:lum bright="-50000"/>
            <a:alphaModFix/>
          </a:blip>
          <a:srcRect/>
          <a:stretch>
            <a:fillRect/>
          </a:stretch>
        </p:blipFill>
        <p:spPr>
          <a:xfrm>
            <a:off x="9480765" y="2897462"/>
            <a:ext cx="2571750" cy="809625"/>
          </a:xfrm>
          <a:prstGeom prst="rect">
            <a:avLst/>
          </a:prstGeom>
          <a:ln>
            <a:noFill/>
            <a:prstDash/>
          </a:ln>
        </p:spPr>
      </p:pic>
    </p:spTree>
    <p:extLst>
      <p:ext uri="{BB962C8B-B14F-4D97-AF65-F5344CB8AC3E}">
        <p14:creationId xmlns:p14="http://schemas.microsoft.com/office/powerpoint/2010/main" val="4039545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990033"/>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Stratégie </a:t>
            </a:r>
            <a:r>
              <a:rPr lang="fr-FR" sz="3600" dirty="0"/>
              <a:t>– </a:t>
            </a:r>
            <a:r>
              <a:rPr lang="fr-FR" sz="3600" dirty="0" smtClean="0"/>
              <a:t>Entreprise à </a:t>
            </a:r>
            <a:r>
              <a:rPr lang="fr-FR" sz="3600" dirty="0" err="1" smtClean="0"/>
              <a:t>benchmarker</a:t>
            </a:r>
            <a:endParaRPr lang="en-GB" sz="3600" dirty="0">
              <a:solidFill>
                <a:schemeClr val="bg1"/>
              </a:solidFill>
            </a:endParaRPr>
          </a:p>
        </p:txBody>
      </p:sp>
      <p:sp>
        <p:nvSpPr>
          <p:cNvPr id="5" name="ZoneTexte 4"/>
          <p:cNvSpPr txBox="1"/>
          <p:nvPr/>
        </p:nvSpPr>
        <p:spPr>
          <a:xfrm>
            <a:off x="170481" y="980128"/>
            <a:ext cx="6539238" cy="3570208"/>
          </a:xfrm>
          <a:prstGeom prst="rect">
            <a:avLst/>
          </a:prstGeom>
          <a:noFill/>
          <a:ln>
            <a:solidFill>
              <a:srgbClr val="990033"/>
            </a:solidFill>
            <a:prstDash val="dashDot"/>
          </a:ln>
        </p:spPr>
        <p:txBody>
          <a:bodyPr wrap="square" rtlCol="0">
            <a:spAutoFit/>
          </a:bodyPr>
          <a:lstStyle/>
          <a:p>
            <a:r>
              <a:rPr lang="fr-FR" sz="2400" b="1" u="sng" dirty="0" smtClean="0">
                <a:solidFill>
                  <a:srgbClr val="990033"/>
                </a:solidFill>
              </a:rPr>
              <a:t>Idée source</a:t>
            </a:r>
            <a:r>
              <a:rPr lang="fr-FR" sz="2400" dirty="0" smtClean="0">
                <a:solidFill>
                  <a:srgbClr val="990033"/>
                </a:solidFill>
              </a:rPr>
              <a:t> </a:t>
            </a:r>
            <a:r>
              <a:rPr lang="fr-FR" sz="2400" b="1" dirty="0" smtClean="0"/>
              <a:t>: Volkswagen</a:t>
            </a:r>
            <a:r>
              <a:rPr lang="fr-FR" sz="2400" b="1" dirty="0"/>
              <a:t>, le nouveau benchmark de </a:t>
            </a:r>
            <a:r>
              <a:rPr lang="fr-FR" sz="2400" b="1" dirty="0" smtClean="0"/>
              <a:t>l'industrie</a:t>
            </a:r>
            <a:r>
              <a:rPr lang="fr-FR" sz="2400" dirty="0"/>
              <a:t> </a:t>
            </a:r>
            <a:endParaRPr lang="en-GB" sz="2400" dirty="0"/>
          </a:p>
          <a:p>
            <a:r>
              <a:rPr lang="fr-FR" sz="1400" dirty="0" smtClean="0"/>
              <a:t>« Dans </a:t>
            </a:r>
            <a:r>
              <a:rPr lang="fr-FR" sz="1400" dirty="0"/>
              <a:t>un premier temps, Volkswagen a eu pour stratégie de proposer une nouvelle manière d'aborder le marché automobile qui, jusqu'alors, est souvent évaluer qu'en fonction des volumes vendus. Le constructeur propose une évaluation en fonction du profit qui lui permet de se positionner comme leader sur le marché.</a:t>
            </a:r>
            <a:endParaRPr lang="en-GB" sz="1400" dirty="0"/>
          </a:p>
          <a:p>
            <a:r>
              <a:rPr lang="fr-FR" sz="1400" dirty="0"/>
              <a:t>Dans un second temps, l'entreprise montre sa capacité à dominer le secteur avec de la </a:t>
            </a:r>
            <a:r>
              <a:rPr lang="fr-FR" sz="1400" dirty="0" err="1"/>
              <a:t>co-opétion</a:t>
            </a:r>
            <a:r>
              <a:rPr lang="fr-FR" sz="1400" dirty="0"/>
              <a:t>, une capacité de faire du benchmark. Ainsi, ses produits ne se concurrencent pas mais répondent chacun à un besoin spécifique. Puis, il demande a tous les employés d'utiliser des modules commun </a:t>
            </a:r>
            <a:r>
              <a:rPr lang="fr-FR" sz="1400" dirty="0" err="1"/>
              <a:t>plutot</a:t>
            </a:r>
            <a:r>
              <a:rPr lang="fr-FR" sz="1400" dirty="0"/>
              <a:t> que des plateformes pour partager les coûts. Les designers automobiles du groupe sont également vus comme un ensemble puisqu'ils sont tous amenés à imaginer le design de la voiture même s'il ne proviennent pas de l'usine où la marque de cette dernière est produit</a:t>
            </a:r>
            <a:r>
              <a:rPr lang="fr-FR" sz="1400" dirty="0" smtClean="0"/>
              <a:t>. »</a:t>
            </a:r>
          </a:p>
          <a:p>
            <a:endParaRPr lang="fr-FR" sz="2400" b="1" dirty="0"/>
          </a:p>
        </p:txBody>
      </p:sp>
      <p:sp>
        <p:nvSpPr>
          <p:cNvPr id="6" name="ZoneTexte 5"/>
          <p:cNvSpPr txBox="1"/>
          <p:nvPr/>
        </p:nvSpPr>
        <p:spPr>
          <a:xfrm>
            <a:off x="170480" y="6215018"/>
            <a:ext cx="11882033" cy="338554"/>
          </a:xfrm>
          <a:prstGeom prst="rect">
            <a:avLst/>
          </a:prstGeom>
          <a:noFill/>
          <a:ln>
            <a:solidFill>
              <a:srgbClr val="990033"/>
            </a:solidFill>
            <a:prstDash val="dashDot"/>
          </a:ln>
        </p:spPr>
        <p:txBody>
          <a:bodyPr wrap="square" rtlCol="0">
            <a:spAutoFit/>
          </a:bodyPr>
          <a:lstStyle/>
          <a:p>
            <a:r>
              <a:rPr lang="fr-FR" sz="1500" b="1" u="sng" dirty="0" smtClean="0">
                <a:solidFill>
                  <a:srgbClr val="990033"/>
                </a:solidFill>
              </a:rPr>
              <a:t>Source : </a:t>
            </a:r>
            <a:r>
              <a:rPr lang="fr-FR" sz="1600" dirty="0">
                <a:hlinkClick r:id="rId2"/>
              </a:rPr>
              <a:t>http://</a:t>
            </a:r>
            <a:r>
              <a:rPr lang="fr-FR" sz="1600" dirty="0" smtClean="0">
                <a:hlinkClick r:id="rId2"/>
              </a:rPr>
              <a:t>www.usinenouvelle.com/article/volkswagen-le-nouveau-benchmark-de-l-industrie.N169547</a:t>
            </a:r>
            <a:endParaRPr lang="en-GB" sz="1600" dirty="0"/>
          </a:p>
        </p:txBody>
      </p:sp>
      <p:sp>
        <p:nvSpPr>
          <p:cNvPr id="7" name="ZoneTexte 6"/>
          <p:cNvSpPr txBox="1"/>
          <p:nvPr/>
        </p:nvSpPr>
        <p:spPr>
          <a:xfrm>
            <a:off x="2420089" y="4806204"/>
            <a:ext cx="9632425" cy="1200329"/>
          </a:xfrm>
          <a:prstGeom prst="rect">
            <a:avLst/>
          </a:prstGeom>
          <a:noFill/>
          <a:ln>
            <a:solidFill>
              <a:srgbClr val="990033"/>
            </a:solidFill>
            <a:prstDash val="dashDot"/>
          </a:ln>
        </p:spPr>
        <p:txBody>
          <a:bodyPr wrap="square" rtlCol="0">
            <a:spAutoFit/>
          </a:bodyPr>
          <a:lstStyle/>
          <a:p>
            <a:pPr algn="just"/>
            <a:r>
              <a:rPr lang="fr-FR" sz="2400" b="1" u="sng" dirty="0">
                <a:solidFill>
                  <a:srgbClr val="990033"/>
                </a:solidFill>
              </a:rPr>
              <a:t>Idée novatrice </a:t>
            </a:r>
            <a:r>
              <a:rPr lang="fr-FR" dirty="0" smtClean="0"/>
              <a:t>:</a:t>
            </a:r>
          </a:p>
          <a:p>
            <a:pPr algn="just"/>
            <a:r>
              <a:rPr lang="fr-FR" sz="1600" dirty="0"/>
              <a:t>Cette action pourrait être réalisée par des industriels PGC multimarque comme Procter et </a:t>
            </a:r>
            <a:r>
              <a:rPr lang="fr-FR" sz="1600" dirty="0" err="1"/>
              <a:t>Gamble</a:t>
            </a:r>
            <a:r>
              <a:rPr lang="fr-FR" sz="1600" dirty="0"/>
              <a:t> qui pourrait faire partager les expériences des chef de produit. Par exemple, les chefs de produits hygiène, beauté, rasage pourraient faire des propositions pour le secteur de l'alimentation infantile. </a:t>
            </a:r>
            <a:endParaRPr lang="fr-FR" sz="1500" dirty="0"/>
          </a:p>
        </p:txBody>
      </p:sp>
      <p:sp>
        <p:nvSpPr>
          <p:cNvPr id="9" name="ZoneTexte 8"/>
          <p:cNvSpPr txBox="1"/>
          <p:nvPr/>
        </p:nvSpPr>
        <p:spPr>
          <a:xfrm>
            <a:off x="170481" y="4806204"/>
            <a:ext cx="2006284" cy="1184940"/>
          </a:xfrm>
          <a:prstGeom prst="rect">
            <a:avLst/>
          </a:prstGeom>
          <a:noFill/>
          <a:ln>
            <a:solidFill>
              <a:srgbClr val="990033"/>
            </a:solidFill>
            <a:prstDash val="dashDot"/>
          </a:ln>
        </p:spPr>
        <p:txBody>
          <a:bodyPr wrap="square" rtlCol="0">
            <a:spAutoFit/>
          </a:bodyPr>
          <a:lstStyle/>
          <a:p>
            <a:pPr algn="ctr"/>
            <a:r>
              <a:rPr lang="fr-FR" sz="2400" b="1" u="sng" dirty="0" smtClean="0">
                <a:solidFill>
                  <a:srgbClr val="990033"/>
                </a:solidFill>
              </a:rPr>
              <a:t>Tendance</a:t>
            </a:r>
            <a:r>
              <a:rPr lang="fr-FR" sz="2400" b="1" dirty="0" smtClean="0">
                <a:solidFill>
                  <a:srgbClr val="D3A77B"/>
                </a:solidFill>
              </a:rPr>
              <a:t> </a:t>
            </a:r>
            <a:r>
              <a:rPr lang="fr-FR" sz="2400" dirty="0" smtClean="0"/>
              <a:t>:</a:t>
            </a:r>
          </a:p>
          <a:p>
            <a:r>
              <a:rPr lang="fr-FR" sz="2000" dirty="0" smtClean="0"/>
              <a:t>- Nouveauté</a:t>
            </a:r>
          </a:p>
          <a:p>
            <a:r>
              <a:rPr lang="fr-FR" sz="2000" dirty="0" smtClean="0"/>
              <a:t>- Stratégie</a:t>
            </a:r>
          </a:p>
          <a:p>
            <a:endParaRPr lang="fr-FR" sz="700" dirty="0"/>
          </a:p>
        </p:txBody>
      </p:sp>
      <p:pic>
        <p:nvPicPr>
          <p:cNvPr id="8" name="images1"/>
          <p:cNvPicPr/>
          <p:nvPr/>
        </p:nvPicPr>
        <p:blipFill>
          <a:blip r:link="rId3">
            <a:lum bright="-50000"/>
            <a:alphaModFix/>
          </a:blip>
          <a:srcRect/>
          <a:stretch>
            <a:fillRect/>
          </a:stretch>
        </p:blipFill>
        <p:spPr>
          <a:xfrm>
            <a:off x="7059716" y="980128"/>
            <a:ext cx="4992797" cy="3570208"/>
          </a:xfrm>
          <a:prstGeom prst="rect">
            <a:avLst/>
          </a:prstGeom>
          <a:ln>
            <a:noFill/>
            <a:prstDash/>
          </a:ln>
        </p:spPr>
      </p:pic>
    </p:spTree>
    <p:extLst>
      <p:ext uri="{BB962C8B-B14F-4D97-AF65-F5344CB8AC3E}">
        <p14:creationId xmlns:p14="http://schemas.microsoft.com/office/powerpoint/2010/main" val="2388578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solidFill>
                  <a:schemeClr val="bg1"/>
                </a:solidFill>
              </a:rPr>
              <a:t>Consommateur – Situation de consommation</a:t>
            </a:r>
            <a:endParaRPr lang="en-GB" sz="3600" dirty="0">
              <a:solidFill>
                <a:schemeClr val="bg1"/>
              </a:solidFill>
            </a:endParaRPr>
          </a:p>
        </p:txBody>
      </p:sp>
      <p:sp>
        <p:nvSpPr>
          <p:cNvPr id="5" name="ZoneTexte 4"/>
          <p:cNvSpPr txBox="1"/>
          <p:nvPr/>
        </p:nvSpPr>
        <p:spPr>
          <a:xfrm>
            <a:off x="190791" y="1005375"/>
            <a:ext cx="5920707" cy="2769989"/>
          </a:xfrm>
          <a:prstGeom prst="rect">
            <a:avLst/>
          </a:prstGeom>
          <a:noFill/>
          <a:ln>
            <a:solidFill>
              <a:srgbClr val="ED7D31"/>
            </a:solidFill>
            <a:prstDash val="dashDot"/>
          </a:ln>
        </p:spPr>
        <p:txBody>
          <a:bodyPr wrap="square" rtlCol="0">
            <a:spAutoFit/>
          </a:bodyPr>
          <a:lstStyle/>
          <a:p>
            <a:r>
              <a:rPr lang="fr-FR" sz="2400" b="1" u="sng" dirty="0" smtClean="0">
                <a:solidFill>
                  <a:srgbClr val="ED7D31"/>
                </a:solidFill>
              </a:rPr>
              <a:t>Idée source</a:t>
            </a:r>
            <a:r>
              <a:rPr lang="fr-FR" sz="2400" dirty="0" smtClean="0">
                <a:solidFill>
                  <a:srgbClr val="ED7D31"/>
                </a:solidFill>
              </a:rPr>
              <a:t> </a:t>
            </a:r>
            <a:r>
              <a:rPr lang="fr-FR" sz="2400" b="1" dirty="0"/>
              <a:t>: Une bibliothèque d'alcool pour une consommation de cocktail à la maison </a:t>
            </a:r>
            <a:endParaRPr lang="fr-FR" sz="2400" b="1" dirty="0" smtClean="0"/>
          </a:p>
          <a:p>
            <a:endParaRPr lang="fr-FR" dirty="0"/>
          </a:p>
          <a:p>
            <a:r>
              <a:rPr lang="fr-FR" dirty="0"/>
              <a:t>Pernod Ricard change le mode de consommation d'alcool à la maison, le « bar à domicile », en proposant un bibliothèque de spiritueux connecté à une plateforme de service qui suit la consommation pour permettre l'envoi des recharges et propose des types </a:t>
            </a:r>
            <a:r>
              <a:rPr lang="fr-FR" dirty="0" smtClean="0"/>
              <a:t>d'utilisation</a:t>
            </a:r>
          </a:p>
          <a:p>
            <a:endParaRPr lang="fr-FR" dirty="0"/>
          </a:p>
        </p:txBody>
      </p:sp>
      <p:sp>
        <p:nvSpPr>
          <p:cNvPr id="6" name="ZoneTexte 5"/>
          <p:cNvSpPr txBox="1"/>
          <p:nvPr/>
        </p:nvSpPr>
        <p:spPr>
          <a:xfrm>
            <a:off x="170481" y="6038120"/>
            <a:ext cx="11882034" cy="553998"/>
          </a:xfrm>
          <a:prstGeom prst="rect">
            <a:avLst/>
          </a:prstGeom>
          <a:noFill/>
          <a:ln>
            <a:solidFill>
              <a:srgbClr val="ED7D31"/>
            </a:solidFill>
            <a:prstDash val="dashDot"/>
          </a:ln>
        </p:spPr>
        <p:txBody>
          <a:bodyPr wrap="square" rtlCol="0">
            <a:spAutoFit/>
          </a:bodyPr>
          <a:lstStyle/>
          <a:p>
            <a:r>
              <a:rPr lang="fr-FR" sz="1500" b="1" u="sng" dirty="0">
                <a:solidFill>
                  <a:srgbClr val="ED7D31"/>
                </a:solidFill>
              </a:rPr>
              <a:t>Source</a:t>
            </a:r>
            <a:r>
              <a:rPr lang="fr-FR" sz="1500" b="1" u="sng" dirty="0">
                <a:solidFill>
                  <a:srgbClr val="990033"/>
                </a:solidFill>
              </a:rPr>
              <a:t> </a:t>
            </a:r>
            <a:r>
              <a:rPr lang="fr-FR" sz="1500" dirty="0"/>
              <a:t>: </a:t>
            </a:r>
            <a:r>
              <a:rPr lang="fr-FR" sz="1500" dirty="0" smtClean="0"/>
              <a:t> </a:t>
            </a:r>
            <a:r>
              <a:rPr lang="fr-FR" sz="1500" dirty="0"/>
              <a:t>http://pernod-ricard.fr/9670/presse/actualites-et-communiques/communiques-de-presse/pernod-ricard-reinvente-les-codes-de-son-secteur-et-devoile-un-prototype-redefinissant-l- </a:t>
            </a:r>
            <a:r>
              <a:rPr lang="fr-FR" sz="1500" dirty="0" err="1"/>
              <a:t>experience</a:t>
            </a:r>
            <a:r>
              <a:rPr lang="fr-FR" sz="1500" dirty="0"/>
              <a:t>-du-cocktail-le-projet-</a:t>
            </a:r>
            <a:r>
              <a:rPr lang="fr-FR" sz="1500" dirty="0" err="1"/>
              <a:t>gutenber</a:t>
            </a:r>
            <a:endParaRPr lang="fr-FR" sz="1500" dirty="0"/>
          </a:p>
        </p:txBody>
      </p:sp>
      <p:sp>
        <p:nvSpPr>
          <p:cNvPr id="7" name="ZoneTexte 6"/>
          <p:cNvSpPr txBox="1"/>
          <p:nvPr/>
        </p:nvSpPr>
        <p:spPr>
          <a:xfrm>
            <a:off x="3109494" y="4098829"/>
            <a:ext cx="8943021" cy="1646605"/>
          </a:xfrm>
          <a:prstGeom prst="rect">
            <a:avLst/>
          </a:prstGeom>
          <a:noFill/>
          <a:ln>
            <a:solidFill>
              <a:srgbClr val="ED7D31"/>
            </a:solidFill>
            <a:prstDash val="dashDot"/>
          </a:ln>
        </p:spPr>
        <p:txBody>
          <a:bodyPr wrap="square" rtlCol="0">
            <a:spAutoFit/>
          </a:bodyPr>
          <a:lstStyle/>
          <a:p>
            <a:pPr algn="just"/>
            <a:r>
              <a:rPr lang="fr-FR" sz="2400" b="1" u="sng" dirty="0">
                <a:solidFill>
                  <a:srgbClr val="ED7D31"/>
                </a:solidFill>
              </a:rPr>
              <a:t>Idée novatrice </a:t>
            </a:r>
            <a:r>
              <a:rPr lang="fr-FR" dirty="0" smtClean="0">
                <a:solidFill>
                  <a:srgbClr val="ED7D31"/>
                </a:solidFill>
              </a:rPr>
              <a:t>: </a:t>
            </a:r>
            <a:r>
              <a:rPr lang="fr-FR" sz="2400" b="1" dirty="0" smtClean="0"/>
              <a:t>Des nouveaux produits d’entretien</a:t>
            </a:r>
            <a:endParaRPr lang="fr-FR" sz="2400" b="1" dirty="0" smtClean="0"/>
          </a:p>
          <a:p>
            <a:pPr algn="just"/>
            <a:endParaRPr lang="fr-FR" dirty="0" smtClean="0"/>
          </a:p>
          <a:p>
            <a:pPr algn="just"/>
            <a:r>
              <a:rPr lang="fr-FR" dirty="0"/>
              <a:t>L'idée pourrait être reprise pour d'autres liquides consommés à la maisons. Par exemple, cela pour être des produits d'entretiens. De cette manière c'est un soucis en moins pour l'organisation des courses. </a:t>
            </a:r>
            <a:endParaRPr lang="fr-FR" sz="1500" dirty="0"/>
          </a:p>
          <a:p>
            <a:pPr algn="just"/>
            <a:endParaRPr lang="fr-FR" sz="500" dirty="0"/>
          </a:p>
        </p:txBody>
      </p:sp>
      <p:sp>
        <p:nvSpPr>
          <p:cNvPr id="8" name="ZoneTexte 7"/>
          <p:cNvSpPr txBox="1"/>
          <p:nvPr/>
        </p:nvSpPr>
        <p:spPr>
          <a:xfrm>
            <a:off x="190791" y="4099154"/>
            <a:ext cx="2650213" cy="1615827"/>
          </a:xfrm>
          <a:prstGeom prst="rect">
            <a:avLst/>
          </a:prstGeom>
          <a:noFill/>
          <a:ln>
            <a:solidFill>
              <a:srgbClr val="ED7D31"/>
            </a:solidFill>
            <a:prstDash val="dashDot"/>
          </a:ln>
        </p:spPr>
        <p:txBody>
          <a:bodyPr wrap="square" rtlCol="0">
            <a:spAutoFit/>
          </a:bodyPr>
          <a:lstStyle/>
          <a:p>
            <a:pPr algn="ctr"/>
            <a:r>
              <a:rPr lang="fr-FR" sz="2400" b="1" u="sng" dirty="0" smtClean="0">
                <a:solidFill>
                  <a:srgbClr val="ED7D31"/>
                </a:solidFill>
              </a:rPr>
              <a:t>Tendance</a:t>
            </a:r>
            <a:r>
              <a:rPr lang="fr-FR" sz="2400" b="1" dirty="0" smtClean="0">
                <a:solidFill>
                  <a:srgbClr val="ED7D31"/>
                </a:solidFill>
              </a:rPr>
              <a:t> </a:t>
            </a:r>
            <a:r>
              <a:rPr lang="fr-FR" sz="2400" dirty="0" smtClean="0">
                <a:solidFill>
                  <a:srgbClr val="ED7D31"/>
                </a:solidFill>
              </a:rPr>
              <a:t>:</a:t>
            </a:r>
          </a:p>
          <a:p>
            <a:pPr algn="ctr"/>
            <a:endParaRPr lang="fr-FR" sz="1500" dirty="0"/>
          </a:p>
          <a:p>
            <a:pPr algn="ctr"/>
            <a:r>
              <a:rPr lang="fr-FR" sz="1500" b="1" dirty="0" smtClean="0"/>
              <a:t>APPARTENANCE :</a:t>
            </a:r>
            <a:r>
              <a:rPr lang="fr-FR" sz="1500" dirty="0" smtClean="0"/>
              <a:t> In</a:t>
            </a:r>
            <a:r>
              <a:rPr lang="fr-FR" sz="1500" dirty="0"/>
              <a:t>’ </a:t>
            </a:r>
            <a:r>
              <a:rPr lang="fr-FR" sz="1500" dirty="0" err="1" smtClean="0"/>
              <a:t>experiencing</a:t>
            </a:r>
            <a:endParaRPr lang="fr-FR" sz="1500" dirty="0" smtClean="0"/>
          </a:p>
          <a:p>
            <a:endParaRPr lang="fr-FR" sz="1500" dirty="0" smtClean="0"/>
          </a:p>
          <a:p>
            <a:endParaRPr lang="fr-FR" sz="1500" dirty="0"/>
          </a:p>
        </p:txBody>
      </p:sp>
      <p:pic>
        <p:nvPicPr>
          <p:cNvPr id="10" name="Image 9"/>
          <p:cNvPicPr/>
          <p:nvPr/>
        </p:nvPicPr>
        <p:blipFill>
          <a:blip r:embed="rId2">
            <a:lum bright="-50000"/>
            <a:alphaModFix/>
          </a:blip>
          <a:srcRect/>
          <a:stretch>
            <a:fillRect/>
          </a:stretch>
        </p:blipFill>
        <p:spPr>
          <a:xfrm>
            <a:off x="6420119" y="997697"/>
            <a:ext cx="5632396" cy="2777667"/>
          </a:xfrm>
          <a:prstGeom prst="rect">
            <a:avLst/>
          </a:prstGeom>
          <a:noFill/>
          <a:ln>
            <a:noFill/>
          </a:ln>
        </p:spPr>
      </p:pic>
    </p:spTree>
    <p:extLst>
      <p:ext uri="{BB962C8B-B14F-4D97-AF65-F5344CB8AC3E}">
        <p14:creationId xmlns:p14="http://schemas.microsoft.com/office/powerpoint/2010/main" val="248005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solidFill>
                  <a:schemeClr val="bg1"/>
                </a:solidFill>
              </a:rPr>
              <a:t>Consommateur – Univers</a:t>
            </a:r>
            <a:endParaRPr lang="en-GB" sz="3600" dirty="0">
              <a:solidFill>
                <a:schemeClr val="bg1"/>
              </a:solidFill>
            </a:endParaRPr>
          </a:p>
        </p:txBody>
      </p:sp>
      <p:sp>
        <p:nvSpPr>
          <p:cNvPr id="5" name="ZoneTexte 4"/>
          <p:cNvSpPr txBox="1"/>
          <p:nvPr/>
        </p:nvSpPr>
        <p:spPr>
          <a:xfrm>
            <a:off x="190791" y="1005375"/>
            <a:ext cx="5920707" cy="2862322"/>
          </a:xfrm>
          <a:prstGeom prst="rect">
            <a:avLst/>
          </a:prstGeom>
          <a:noFill/>
          <a:ln>
            <a:solidFill>
              <a:srgbClr val="ED7D31"/>
            </a:solidFill>
            <a:prstDash val="dashDot"/>
          </a:ln>
        </p:spPr>
        <p:txBody>
          <a:bodyPr wrap="square" rtlCol="0">
            <a:spAutoFit/>
          </a:bodyPr>
          <a:lstStyle/>
          <a:p>
            <a:r>
              <a:rPr lang="fr-FR" sz="2400" b="1" u="sng" dirty="0" smtClean="0">
                <a:solidFill>
                  <a:srgbClr val="ED7D31"/>
                </a:solidFill>
              </a:rPr>
              <a:t>Idée source</a:t>
            </a:r>
            <a:r>
              <a:rPr lang="fr-FR" sz="2400" dirty="0" smtClean="0">
                <a:solidFill>
                  <a:srgbClr val="ED7D31"/>
                </a:solidFill>
              </a:rPr>
              <a:t> </a:t>
            </a:r>
            <a:r>
              <a:rPr lang="fr-FR" sz="2400" b="1" dirty="0"/>
              <a:t>: Colgate ouvre une nouvelle plateforme digitale avec Karine Ferri </a:t>
            </a:r>
            <a:endParaRPr lang="fr-FR" sz="2400" b="1" dirty="0" smtClean="0"/>
          </a:p>
          <a:p>
            <a:endParaRPr lang="fr-FR" sz="2400" dirty="0"/>
          </a:p>
          <a:p>
            <a:r>
              <a:rPr lang="fr-FR" dirty="0"/>
              <a:t>Colgate a créer un blog beauté avec son égérie Karine Ferri (présentatrice TV) pour promouvoir sa marque de dentifrice. L'entreprise montre inscrit donc le dentifrice dans l'univers de la beauté, comme un produit cosmétique, avec ce type de démarche. </a:t>
            </a:r>
            <a:endParaRPr lang="fr-FR" dirty="0" smtClean="0"/>
          </a:p>
          <a:p>
            <a:endParaRPr lang="fr-FR" dirty="0"/>
          </a:p>
        </p:txBody>
      </p:sp>
      <p:sp>
        <p:nvSpPr>
          <p:cNvPr id="6" name="ZoneTexte 5"/>
          <p:cNvSpPr txBox="1"/>
          <p:nvPr/>
        </p:nvSpPr>
        <p:spPr>
          <a:xfrm>
            <a:off x="170481" y="6038120"/>
            <a:ext cx="11742548" cy="323165"/>
          </a:xfrm>
          <a:prstGeom prst="rect">
            <a:avLst/>
          </a:prstGeom>
          <a:noFill/>
          <a:ln>
            <a:solidFill>
              <a:srgbClr val="ED7D31"/>
            </a:solidFill>
            <a:prstDash val="dashDot"/>
          </a:ln>
        </p:spPr>
        <p:txBody>
          <a:bodyPr wrap="square" rtlCol="0">
            <a:spAutoFit/>
          </a:bodyPr>
          <a:lstStyle/>
          <a:p>
            <a:r>
              <a:rPr lang="fr-FR" sz="1500" b="1" u="sng" dirty="0">
                <a:solidFill>
                  <a:srgbClr val="ED7D31"/>
                </a:solidFill>
              </a:rPr>
              <a:t>Source</a:t>
            </a:r>
            <a:r>
              <a:rPr lang="fr-FR" sz="1500" b="1" u="sng" dirty="0">
                <a:solidFill>
                  <a:srgbClr val="990033"/>
                </a:solidFill>
              </a:rPr>
              <a:t> </a:t>
            </a:r>
            <a:r>
              <a:rPr lang="fr-FR" sz="1500" dirty="0"/>
              <a:t> : http://www.lsa-conso.fr/colgate-ouvre-une-nouvelle-plateforme-digitale-avec-karine-ferri,174916</a:t>
            </a:r>
          </a:p>
        </p:txBody>
      </p:sp>
      <p:sp>
        <p:nvSpPr>
          <p:cNvPr id="7" name="ZoneTexte 6"/>
          <p:cNvSpPr txBox="1"/>
          <p:nvPr/>
        </p:nvSpPr>
        <p:spPr>
          <a:xfrm>
            <a:off x="3109494" y="4184868"/>
            <a:ext cx="8803535" cy="1569660"/>
          </a:xfrm>
          <a:prstGeom prst="rect">
            <a:avLst/>
          </a:prstGeom>
          <a:noFill/>
          <a:ln>
            <a:solidFill>
              <a:srgbClr val="ED7D31"/>
            </a:solidFill>
            <a:prstDash val="dashDot"/>
          </a:ln>
        </p:spPr>
        <p:txBody>
          <a:bodyPr wrap="square" rtlCol="0">
            <a:spAutoFit/>
          </a:bodyPr>
          <a:lstStyle/>
          <a:p>
            <a:pPr algn="just"/>
            <a:r>
              <a:rPr lang="fr-FR" sz="2400" b="1" u="sng" dirty="0">
                <a:solidFill>
                  <a:srgbClr val="ED7D31"/>
                </a:solidFill>
              </a:rPr>
              <a:t>Idée novatrice </a:t>
            </a:r>
            <a:r>
              <a:rPr lang="fr-FR" dirty="0" smtClean="0">
                <a:solidFill>
                  <a:srgbClr val="ED7D31"/>
                </a:solidFill>
              </a:rPr>
              <a:t>: </a:t>
            </a:r>
            <a:r>
              <a:rPr lang="fr-FR" sz="2400" b="1" dirty="0" smtClean="0"/>
              <a:t>Papier toilette et joueurs de pétanque</a:t>
            </a:r>
            <a:endParaRPr lang="fr-FR" sz="2400" b="1" dirty="0" smtClean="0"/>
          </a:p>
          <a:p>
            <a:pPr algn="just"/>
            <a:r>
              <a:rPr lang="fr-FR" dirty="0"/>
              <a:t>Colgate débanalise son produit en l'inscrivant dans un univers où l'achat est lié au plaisir. De la même manière, on pourrait inscrire le papier toilette dans l'univers du jeu en prenant comme égérie un joueur de pétanque. Lotus aurait un site internet avec Henry Lacroix avec des jeux pour lancer le rouleau le plus loin possible. </a:t>
            </a:r>
            <a:endParaRPr lang="fr-FR" sz="500" dirty="0"/>
          </a:p>
        </p:txBody>
      </p:sp>
      <p:sp>
        <p:nvSpPr>
          <p:cNvPr id="8" name="ZoneTexte 7"/>
          <p:cNvSpPr txBox="1"/>
          <p:nvPr/>
        </p:nvSpPr>
        <p:spPr>
          <a:xfrm>
            <a:off x="170481" y="4184868"/>
            <a:ext cx="2650213" cy="1585049"/>
          </a:xfrm>
          <a:prstGeom prst="rect">
            <a:avLst/>
          </a:prstGeom>
          <a:noFill/>
          <a:ln>
            <a:solidFill>
              <a:srgbClr val="ED7D31"/>
            </a:solidFill>
            <a:prstDash val="dashDot"/>
          </a:ln>
        </p:spPr>
        <p:txBody>
          <a:bodyPr wrap="square" rtlCol="0">
            <a:spAutoFit/>
          </a:bodyPr>
          <a:lstStyle/>
          <a:p>
            <a:pPr algn="ctr"/>
            <a:r>
              <a:rPr lang="fr-FR" sz="2400" b="1" u="sng" dirty="0" smtClean="0">
                <a:solidFill>
                  <a:srgbClr val="ED7D31"/>
                </a:solidFill>
              </a:rPr>
              <a:t>Tendance</a:t>
            </a:r>
            <a:r>
              <a:rPr lang="fr-FR" sz="2400" b="1" dirty="0" smtClean="0">
                <a:solidFill>
                  <a:srgbClr val="ED7D31"/>
                </a:solidFill>
              </a:rPr>
              <a:t> </a:t>
            </a:r>
            <a:r>
              <a:rPr lang="fr-FR" sz="2400" dirty="0" smtClean="0">
                <a:solidFill>
                  <a:srgbClr val="ED7D31"/>
                </a:solidFill>
              </a:rPr>
              <a:t>:</a:t>
            </a:r>
          </a:p>
          <a:p>
            <a:pPr algn="ctr"/>
            <a:endParaRPr lang="fr-FR" sz="1500" dirty="0"/>
          </a:p>
          <a:p>
            <a:pPr algn="ctr"/>
            <a:r>
              <a:rPr lang="fr-FR" sz="1500" b="1" dirty="0"/>
              <a:t>- Beauté - Connectivité, blog - Symbolisme et égéries</a:t>
            </a:r>
            <a:endParaRPr lang="fr-FR" sz="1500" dirty="0" smtClean="0"/>
          </a:p>
          <a:p>
            <a:endParaRPr lang="fr-FR" sz="2800" dirty="0"/>
          </a:p>
        </p:txBody>
      </p:sp>
      <p:pic>
        <p:nvPicPr>
          <p:cNvPr id="9" name="Image 8"/>
          <p:cNvPicPr/>
          <p:nvPr/>
        </p:nvPicPr>
        <p:blipFill>
          <a:blip r:embed="rId2">
            <a:lum bright="-50000"/>
            <a:alphaModFix/>
          </a:blip>
          <a:srcRect/>
          <a:stretch>
            <a:fillRect/>
          </a:stretch>
        </p:blipFill>
        <p:spPr>
          <a:xfrm>
            <a:off x="6381733" y="1005375"/>
            <a:ext cx="5670782" cy="2862322"/>
          </a:xfrm>
          <a:prstGeom prst="rect">
            <a:avLst/>
          </a:prstGeom>
          <a:noFill/>
          <a:ln>
            <a:noFill/>
          </a:ln>
        </p:spPr>
      </p:pic>
    </p:spTree>
    <p:extLst>
      <p:ext uri="{BB962C8B-B14F-4D97-AF65-F5344CB8AC3E}">
        <p14:creationId xmlns:p14="http://schemas.microsoft.com/office/powerpoint/2010/main" val="2339394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solidFill>
                  <a:schemeClr val="bg1"/>
                </a:solidFill>
              </a:rPr>
              <a:t>Consommateur – Besoin</a:t>
            </a:r>
            <a:endParaRPr lang="en-GB" sz="3600" dirty="0">
              <a:solidFill>
                <a:schemeClr val="bg1"/>
              </a:solidFill>
            </a:endParaRPr>
          </a:p>
        </p:txBody>
      </p:sp>
      <p:sp>
        <p:nvSpPr>
          <p:cNvPr id="5" name="ZoneTexte 4"/>
          <p:cNvSpPr txBox="1"/>
          <p:nvPr/>
        </p:nvSpPr>
        <p:spPr>
          <a:xfrm>
            <a:off x="190791" y="1005375"/>
            <a:ext cx="7198550" cy="2862322"/>
          </a:xfrm>
          <a:prstGeom prst="rect">
            <a:avLst/>
          </a:prstGeom>
          <a:noFill/>
          <a:ln>
            <a:solidFill>
              <a:srgbClr val="ED7D31"/>
            </a:solidFill>
            <a:prstDash val="dashDot"/>
          </a:ln>
        </p:spPr>
        <p:txBody>
          <a:bodyPr wrap="square" rtlCol="0">
            <a:spAutoFit/>
          </a:bodyPr>
          <a:lstStyle/>
          <a:p>
            <a:r>
              <a:rPr lang="fr-FR" sz="2400" b="1" u="sng" dirty="0" smtClean="0">
                <a:solidFill>
                  <a:srgbClr val="ED7D31"/>
                </a:solidFill>
              </a:rPr>
              <a:t>Idée source</a:t>
            </a:r>
            <a:r>
              <a:rPr lang="fr-FR" sz="2400" dirty="0" smtClean="0">
                <a:solidFill>
                  <a:srgbClr val="ED7D31"/>
                </a:solidFill>
              </a:rPr>
              <a:t> </a:t>
            </a:r>
            <a:r>
              <a:rPr lang="fr-FR" sz="2400" b="1" dirty="0"/>
              <a:t>: Une plateforme de recherche du marché mobile pour les pays en voie de développement </a:t>
            </a:r>
            <a:endParaRPr lang="fr-FR" sz="2400" b="1" dirty="0" smtClean="0"/>
          </a:p>
          <a:p>
            <a:endParaRPr lang="fr-FR" sz="2400" b="1" dirty="0"/>
          </a:p>
          <a:p>
            <a:r>
              <a:rPr lang="fr-FR" dirty="0"/>
              <a:t>« Jana offre la possibilité aux utilisateurs de téléphones mobiles des pays en voie de développement de participer à des études de marché via SMS. Ce service récompense les participants avec des minutes gratuites et, grâce à leurs coopérations avec des opérateurs de téléphonie mobile, il touche 3,5 milliards de personnes dans plus de 100 pays </a:t>
            </a:r>
            <a:endParaRPr lang="fr-FR" dirty="0" smtClean="0"/>
          </a:p>
          <a:p>
            <a:endParaRPr lang="fr-FR" dirty="0"/>
          </a:p>
        </p:txBody>
      </p:sp>
      <p:sp>
        <p:nvSpPr>
          <p:cNvPr id="6" name="ZoneTexte 5"/>
          <p:cNvSpPr txBox="1"/>
          <p:nvPr/>
        </p:nvSpPr>
        <p:spPr>
          <a:xfrm>
            <a:off x="170481" y="6038120"/>
            <a:ext cx="11882034" cy="323165"/>
          </a:xfrm>
          <a:prstGeom prst="rect">
            <a:avLst/>
          </a:prstGeom>
          <a:noFill/>
          <a:ln>
            <a:solidFill>
              <a:srgbClr val="ED7D31"/>
            </a:solidFill>
            <a:prstDash val="dashDot"/>
          </a:ln>
        </p:spPr>
        <p:txBody>
          <a:bodyPr wrap="square" rtlCol="0">
            <a:spAutoFit/>
          </a:bodyPr>
          <a:lstStyle/>
          <a:p>
            <a:r>
              <a:rPr lang="fr-FR" sz="1500" b="1" u="sng" dirty="0">
                <a:solidFill>
                  <a:srgbClr val="ED7D31"/>
                </a:solidFill>
              </a:rPr>
              <a:t>Source</a:t>
            </a:r>
            <a:r>
              <a:rPr lang="fr-FR" sz="1500" b="1" u="sng" dirty="0">
                <a:solidFill>
                  <a:srgbClr val="990033"/>
                </a:solidFill>
              </a:rPr>
              <a:t> </a:t>
            </a:r>
            <a:r>
              <a:rPr lang="fr-FR" sz="1500" dirty="0"/>
              <a:t>: http://trendwatching.com/trends/pdf/2012-12%2010trends2013%20(FR).pdf </a:t>
            </a:r>
          </a:p>
        </p:txBody>
      </p:sp>
      <p:sp>
        <p:nvSpPr>
          <p:cNvPr id="7" name="ZoneTexte 6"/>
          <p:cNvSpPr txBox="1"/>
          <p:nvPr/>
        </p:nvSpPr>
        <p:spPr>
          <a:xfrm>
            <a:off x="3109494" y="4184868"/>
            <a:ext cx="8943021" cy="1646605"/>
          </a:xfrm>
          <a:prstGeom prst="rect">
            <a:avLst/>
          </a:prstGeom>
          <a:noFill/>
          <a:ln>
            <a:solidFill>
              <a:srgbClr val="ED7D31"/>
            </a:solidFill>
            <a:prstDash val="dashDot"/>
          </a:ln>
        </p:spPr>
        <p:txBody>
          <a:bodyPr wrap="square" rtlCol="0">
            <a:spAutoFit/>
          </a:bodyPr>
          <a:lstStyle/>
          <a:p>
            <a:pPr algn="just"/>
            <a:r>
              <a:rPr lang="fr-FR" sz="2400" b="1" u="sng" dirty="0">
                <a:solidFill>
                  <a:srgbClr val="ED7D31"/>
                </a:solidFill>
              </a:rPr>
              <a:t>Idée novatrice </a:t>
            </a:r>
            <a:r>
              <a:rPr lang="fr-FR" dirty="0" smtClean="0">
                <a:solidFill>
                  <a:srgbClr val="ED7D31"/>
                </a:solidFill>
              </a:rPr>
              <a:t>: </a:t>
            </a:r>
            <a:r>
              <a:rPr lang="fr-FR" sz="2400" b="1" dirty="0" smtClean="0"/>
              <a:t>Un appareil photo à faible prix</a:t>
            </a:r>
            <a:endParaRPr lang="fr-FR" sz="2400" b="1" dirty="0" smtClean="0"/>
          </a:p>
          <a:p>
            <a:pPr algn="just"/>
            <a:r>
              <a:rPr lang="fr-FR" dirty="0"/>
              <a:t>L'idée novatrice est de développer un nouveau marché, de répondre à ses besoins gratuitement en profitant d'un service qu'elle donne en retour. Sur la même population, on pourrait développer le marché de l'appareil photo numérique qui serait vendu à prix faible pour les personnes proposant un reportage photo. </a:t>
            </a:r>
            <a:endParaRPr lang="fr-FR" dirty="0" smtClean="0"/>
          </a:p>
          <a:p>
            <a:pPr algn="just"/>
            <a:endParaRPr lang="fr-FR" sz="500" dirty="0"/>
          </a:p>
        </p:txBody>
      </p:sp>
      <p:sp>
        <p:nvSpPr>
          <p:cNvPr id="8" name="ZoneTexte 7"/>
          <p:cNvSpPr txBox="1"/>
          <p:nvPr/>
        </p:nvSpPr>
        <p:spPr>
          <a:xfrm>
            <a:off x="170481" y="4184868"/>
            <a:ext cx="2650213" cy="1615827"/>
          </a:xfrm>
          <a:prstGeom prst="rect">
            <a:avLst/>
          </a:prstGeom>
          <a:noFill/>
          <a:ln>
            <a:solidFill>
              <a:srgbClr val="ED7D31"/>
            </a:solidFill>
            <a:prstDash val="dashDot"/>
          </a:ln>
        </p:spPr>
        <p:txBody>
          <a:bodyPr wrap="square" rtlCol="0">
            <a:spAutoFit/>
          </a:bodyPr>
          <a:lstStyle/>
          <a:p>
            <a:pPr algn="ctr"/>
            <a:r>
              <a:rPr lang="fr-FR" sz="2400" b="1" u="sng" dirty="0" smtClean="0">
                <a:solidFill>
                  <a:srgbClr val="ED7D31"/>
                </a:solidFill>
              </a:rPr>
              <a:t>Tendance</a:t>
            </a:r>
            <a:r>
              <a:rPr lang="fr-FR" sz="2400" b="1" dirty="0" smtClean="0">
                <a:solidFill>
                  <a:srgbClr val="ED7D31"/>
                </a:solidFill>
              </a:rPr>
              <a:t> </a:t>
            </a:r>
            <a:r>
              <a:rPr lang="fr-FR" sz="2400" dirty="0" smtClean="0">
                <a:solidFill>
                  <a:srgbClr val="ED7D31"/>
                </a:solidFill>
              </a:rPr>
              <a:t>:</a:t>
            </a:r>
          </a:p>
          <a:p>
            <a:pPr algn="ctr"/>
            <a:r>
              <a:rPr lang="fr-FR" sz="1500" dirty="0"/>
              <a:t>- Progrès : participe au développement de certains pays - Social et éthique : prise en compte de l'</a:t>
            </a:r>
            <a:r>
              <a:rPr lang="fr-FR" sz="1500" dirty="0" err="1"/>
              <a:t>environnemen</a:t>
            </a:r>
            <a:endParaRPr lang="fr-FR" sz="1500" dirty="0" smtClean="0"/>
          </a:p>
          <a:p>
            <a:endParaRPr lang="fr-FR" sz="1500" dirty="0"/>
          </a:p>
        </p:txBody>
      </p:sp>
      <p:pic>
        <p:nvPicPr>
          <p:cNvPr id="9" name="Image 8"/>
          <p:cNvPicPr/>
          <p:nvPr/>
        </p:nvPicPr>
        <p:blipFill>
          <a:blip r:embed="rId2">
            <a:lum bright="-50000"/>
            <a:alphaModFix/>
          </a:blip>
          <a:srcRect/>
          <a:stretch>
            <a:fillRect/>
          </a:stretch>
        </p:blipFill>
        <p:spPr>
          <a:xfrm>
            <a:off x="7666081" y="980105"/>
            <a:ext cx="4386434" cy="2887592"/>
          </a:xfrm>
          <a:prstGeom prst="rect">
            <a:avLst/>
          </a:prstGeom>
          <a:noFill/>
          <a:ln>
            <a:noFill/>
          </a:ln>
        </p:spPr>
      </p:pic>
    </p:spTree>
    <p:extLst>
      <p:ext uri="{BB962C8B-B14F-4D97-AF65-F5344CB8AC3E}">
        <p14:creationId xmlns:p14="http://schemas.microsoft.com/office/powerpoint/2010/main" val="189316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09966" y="1007389"/>
            <a:ext cx="5871274" cy="3000821"/>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Idée source</a:t>
            </a:r>
            <a:r>
              <a:rPr lang="fr-FR" sz="2400" dirty="0" smtClean="0"/>
              <a:t> : </a:t>
            </a:r>
            <a:r>
              <a:rPr lang="fr-FR" sz="2400" b="1" dirty="0"/>
              <a:t>L</a:t>
            </a:r>
            <a:r>
              <a:rPr lang="fr-FR" sz="2400" b="1" dirty="0" smtClean="0"/>
              <a:t>a montre connectée </a:t>
            </a:r>
          </a:p>
          <a:p>
            <a:endParaRPr lang="fr-FR" sz="1500" b="1" dirty="0" smtClean="0"/>
          </a:p>
          <a:p>
            <a:pPr algn="just"/>
            <a:r>
              <a:rPr lang="fr-FR" sz="1500" dirty="0" smtClean="0"/>
              <a:t>« </a:t>
            </a:r>
            <a:r>
              <a:rPr lang="fr-FR" sz="1500" dirty="0"/>
              <a:t>Les objets connectés, en route vers une société « futuriste ».</a:t>
            </a:r>
            <a:endParaRPr lang="en-GB" sz="1500" b="1" dirty="0"/>
          </a:p>
          <a:p>
            <a:pPr algn="just"/>
            <a:r>
              <a:rPr lang="fr-FR" sz="1500" dirty="0"/>
              <a:t>C’est pour nous LA tendance qui fera le plus de bruit en 2014, et peut-être même dans les prochaines années. La « </a:t>
            </a:r>
            <a:r>
              <a:rPr lang="fr-FR" sz="1500" dirty="0" err="1"/>
              <a:t>Galaxy</a:t>
            </a:r>
            <a:r>
              <a:rPr lang="fr-FR" sz="1500" dirty="0"/>
              <a:t> </a:t>
            </a:r>
            <a:r>
              <a:rPr lang="fr-FR" sz="1500" dirty="0" err="1"/>
              <a:t>Gear</a:t>
            </a:r>
            <a:r>
              <a:rPr lang="fr-FR" sz="1500" dirty="0"/>
              <a:t> » de Samsung qui permet de contrôler des fonctions de son smartphone sans avoir à le toucher, les tee-shirts connectés d’</a:t>
            </a:r>
            <a:r>
              <a:rPr lang="fr-FR" sz="1500" dirty="0" err="1"/>
              <a:t>OMSignal</a:t>
            </a:r>
            <a:r>
              <a:rPr lang="fr-FR" sz="1500" dirty="0"/>
              <a:t> qui mesurent la respiration et le pouls, le bracelet « </a:t>
            </a:r>
            <a:r>
              <a:rPr lang="fr-FR" sz="1500" dirty="0" err="1"/>
              <a:t>FuelBand</a:t>
            </a:r>
            <a:r>
              <a:rPr lang="fr-FR" sz="1500" dirty="0"/>
              <a:t> SE » de Nike qui évalue les actions de notre corps</a:t>
            </a:r>
            <a:r>
              <a:rPr lang="fr-FR" sz="1500" dirty="0" smtClean="0"/>
              <a:t>… </a:t>
            </a:r>
            <a:r>
              <a:rPr lang="fr-FR" sz="1500" dirty="0"/>
              <a:t>C’est grâce à autant de gadgets créés à partir d’objets utilisés quotidiennement et à utilisation </a:t>
            </a:r>
            <a:r>
              <a:rPr lang="fr-FR" sz="1500" dirty="0" smtClean="0"/>
              <a:t>pratique, </a:t>
            </a:r>
            <a:r>
              <a:rPr lang="fr-FR" sz="1500" dirty="0"/>
              <a:t>que ces objets connectés sont de plus en plus démocratisés, de par leur nature nécessaire et leur utilité. </a:t>
            </a:r>
            <a:r>
              <a:rPr lang="fr-FR" sz="1500" dirty="0" smtClean="0"/>
              <a:t>.</a:t>
            </a:r>
            <a:r>
              <a:rPr lang="fr-FR" sz="1500" dirty="0"/>
              <a:t> </a:t>
            </a:r>
            <a:r>
              <a:rPr lang="fr-FR" sz="1500" dirty="0" smtClean="0"/>
              <a:t>» </a:t>
            </a:r>
          </a:p>
        </p:txBody>
      </p:sp>
      <p:sp>
        <p:nvSpPr>
          <p:cNvPr id="7" name="ZoneTexte 6"/>
          <p:cNvSpPr txBox="1"/>
          <p:nvPr/>
        </p:nvSpPr>
        <p:spPr>
          <a:xfrm>
            <a:off x="170481" y="139484"/>
            <a:ext cx="11882034" cy="646331"/>
          </a:xfrm>
          <a:prstGeom prst="rect">
            <a:avLst/>
          </a:prstGeom>
          <a:solidFill>
            <a:srgbClr val="FFCC0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Produit – Tendance marketing </a:t>
            </a:r>
            <a:endParaRPr lang="en-GB" sz="3600" dirty="0"/>
          </a:p>
        </p:txBody>
      </p:sp>
      <p:sp>
        <p:nvSpPr>
          <p:cNvPr id="8" name="ZoneTexte 7"/>
          <p:cNvSpPr txBox="1"/>
          <p:nvPr/>
        </p:nvSpPr>
        <p:spPr>
          <a:xfrm>
            <a:off x="309966" y="6202662"/>
            <a:ext cx="11742548" cy="323165"/>
          </a:xfrm>
          <a:prstGeom prst="rect">
            <a:avLst/>
          </a:prstGeom>
          <a:noFill/>
          <a:ln>
            <a:solidFill>
              <a:srgbClr val="FFCC00"/>
            </a:solidFill>
            <a:prstDash val="dashDot"/>
          </a:ln>
        </p:spPr>
        <p:txBody>
          <a:bodyPr wrap="square" rtlCol="0">
            <a:spAutoFit/>
          </a:bodyPr>
          <a:lstStyle/>
          <a:p>
            <a:r>
              <a:rPr lang="fr-FR" sz="1500" b="1" u="sng" dirty="0" smtClean="0">
                <a:solidFill>
                  <a:srgbClr val="FFCC00"/>
                </a:solidFill>
              </a:rPr>
              <a:t>Source : </a:t>
            </a:r>
            <a:r>
              <a:rPr lang="fr-FR" sz="1500" dirty="0" smtClean="0">
                <a:hlinkClick r:id="rId3"/>
              </a:rPr>
              <a:t>http</a:t>
            </a:r>
            <a:r>
              <a:rPr lang="fr-FR" sz="1500" dirty="0">
                <a:hlinkClick r:id="rId3"/>
              </a:rPr>
              <a:t>://www.culturecrossmedia.com/campagnes-cross-media/tendances-marketing-en-2014</a:t>
            </a:r>
            <a:r>
              <a:rPr lang="fr-FR" sz="1500" dirty="0" smtClean="0">
                <a:hlinkClick r:id="rId3"/>
              </a:rPr>
              <a:t>/</a:t>
            </a:r>
            <a:r>
              <a:rPr lang="fr-FR" sz="1500" b="1" u="sng" dirty="0" smtClean="0">
                <a:solidFill>
                  <a:srgbClr val="FFCC00"/>
                </a:solidFill>
              </a:rPr>
              <a:t> </a:t>
            </a:r>
            <a:endParaRPr lang="en-GB" sz="1500" dirty="0"/>
          </a:p>
        </p:txBody>
      </p:sp>
      <p:pic>
        <p:nvPicPr>
          <p:cNvPr id="10" name="images5" title="gty_galaxy_gear_watch_thg_130906_16x9_992"/>
          <p:cNvPicPr/>
          <p:nvPr/>
        </p:nvPicPr>
        <p:blipFill>
          <a:blip r:link="rId4">
            <a:lum bright="-50000"/>
            <a:alphaModFix/>
          </a:blip>
          <a:srcRect/>
          <a:stretch>
            <a:fillRect/>
          </a:stretch>
        </p:blipFill>
        <p:spPr>
          <a:xfrm>
            <a:off x="6442427" y="1007389"/>
            <a:ext cx="5610088" cy="2849479"/>
          </a:xfrm>
          <a:prstGeom prst="rect">
            <a:avLst/>
          </a:prstGeom>
          <a:ln>
            <a:noFill/>
          </a:ln>
          <a:effectLst/>
        </p:spPr>
      </p:pic>
      <p:sp>
        <p:nvSpPr>
          <p:cNvPr id="12" name="ZoneTexte 11"/>
          <p:cNvSpPr txBox="1"/>
          <p:nvPr/>
        </p:nvSpPr>
        <p:spPr>
          <a:xfrm>
            <a:off x="3001802" y="4221851"/>
            <a:ext cx="9050712" cy="1661993"/>
          </a:xfrm>
          <a:prstGeom prst="rect">
            <a:avLst/>
          </a:prstGeom>
          <a:noFill/>
          <a:ln>
            <a:solidFill>
              <a:srgbClr val="FFCC00"/>
            </a:solidFill>
            <a:prstDash val="dashDot"/>
          </a:ln>
        </p:spPr>
        <p:txBody>
          <a:bodyPr wrap="square" rtlCol="0">
            <a:spAutoFit/>
          </a:bodyPr>
          <a:lstStyle/>
          <a:p>
            <a:pPr algn="just"/>
            <a:r>
              <a:rPr lang="fr-FR" sz="2400" b="1" u="sng" dirty="0">
                <a:solidFill>
                  <a:srgbClr val="FFCC00"/>
                </a:solidFill>
              </a:rPr>
              <a:t>Idée novatrice </a:t>
            </a:r>
            <a:r>
              <a:rPr lang="fr-FR" sz="2400" dirty="0" smtClean="0"/>
              <a:t>: </a:t>
            </a:r>
            <a:r>
              <a:rPr lang="fr-FR" sz="2400" b="1" dirty="0" smtClean="0"/>
              <a:t>La </a:t>
            </a:r>
            <a:r>
              <a:rPr lang="fr-FR" sz="2400" b="1" dirty="0"/>
              <a:t>bague </a:t>
            </a:r>
            <a:r>
              <a:rPr lang="fr-FR" sz="2400" b="1" dirty="0" smtClean="0"/>
              <a:t>connectée</a:t>
            </a:r>
          </a:p>
          <a:p>
            <a:pPr algn="just"/>
            <a:endParaRPr lang="fr-FR" b="1" dirty="0"/>
          </a:p>
          <a:p>
            <a:pPr algn="just"/>
            <a:r>
              <a:rPr lang="fr-FR" sz="1500" dirty="0" smtClean="0"/>
              <a:t>Cette bague reposerait sur le même principe que la montre connectée : la facilité grâce à un objet quotidien.</a:t>
            </a:r>
          </a:p>
          <a:p>
            <a:pPr algn="just"/>
            <a:r>
              <a:rPr lang="fr-FR" sz="1500" dirty="0" smtClean="0"/>
              <a:t>Elle permettrait de lire ses messages grâce à une projection virtuelle.</a:t>
            </a:r>
          </a:p>
          <a:p>
            <a:pPr algn="just"/>
            <a:endParaRPr lang="fr-FR" sz="1500" dirty="0" smtClean="0"/>
          </a:p>
          <a:p>
            <a:pPr algn="just"/>
            <a:endParaRPr lang="fr-FR" sz="1500" dirty="0" smtClean="0"/>
          </a:p>
        </p:txBody>
      </p:sp>
      <p:sp>
        <p:nvSpPr>
          <p:cNvPr id="9" name="ZoneTexte 8"/>
          <p:cNvSpPr txBox="1"/>
          <p:nvPr/>
        </p:nvSpPr>
        <p:spPr>
          <a:xfrm>
            <a:off x="309966" y="4235474"/>
            <a:ext cx="2433234" cy="1615827"/>
          </a:xfrm>
          <a:prstGeom prst="rect">
            <a:avLst/>
          </a:prstGeom>
          <a:noFill/>
          <a:ln>
            <a:solidFill>
              <a:srgbClr val="FFCC00"/>
            </a:solidFill>
            <a:prstDash val="dashDot"/>
          </a:ln>
        </p:spPr>
        <p:txBody>
          <a:bodyPr wrap="square" rtlCol="0">
            <a:spAutoFit/>
          </a:bodyPr>
          <a:lstStyle/>
          <a:p>
            <a:pPr algn="ctr"/>
            <a:r>
              <a:rPr lang="fr-FR" sz="2400" b="1" u="sng" dirty="0" smtClean="0">
                <a:solidFill>
                  <a:srgbClr val="FFCC00"/>
                </a:solidFill>
              </a:rPr>
              <a:t>Tendances </a:t>
            </a:r>
            <a:r>
              <a:rPr lang="fr-FR" sz="2400" dirty="0" smtClean="0"/>
              <a:t>:</a:t>
            </a:r>
          </a:p>
          <a:p>
            <a:pPr algn="ctr"/>
            <a:endParaRPr lang="fr-FR" sz="1500" b="1" dirty="0"/>
          </a:p>
          <a:p>
            <a:pPr algn="ctr"/>
            <a:r>
              <a:rPr lang="fr-FR" sz="1500" b="1" dirty="0" smtClean="0"/>
              <a:t>PROGRES : </a:t>
            </a:r>
            <a:r>
              <a:rPr lang="fr-FR" sz="1500" dirty="0"/>
              <a:t>Intelligent </a:t>
            </a:r>
          </a:p>
          <a:p>
            <a:pPr algn="ctr"/>
            <a:r>
              <a:rPr lang="fr-FR" sz="1500" b="1" dirty="0" smtClean="0"/>
              <a:t>PRATICITE : </a:t>
            </a:r>
            <a:r>
              <a:rPr lang="fr-FR" sz="1500" dirty="0"/>
              <a:t>Gain de temps – </a:t>
            </a:r>
            <a:r>
              <a:rPr lang="fr-FR" sz="1500" dirty="0" smtClean="0"/>
              <a:t>Personnalisation</a:t>
            </a:r>
            <a:endParaRPr lang="fr-FR" sz="1500" dirty="0"/>
          </a:p>
          <a:p>
            <a:endParaRPr lang="fr-FR" sz="1500" b="1" dirty="0" smtClean="0"/>
          </a:p>
        </p:txBody>
      </p:sp>
    </p:spTree>
    <p:extLst>
      <p:ext uri="{BB962C8B-B14F-4D97-AF65-F5344CB8AC3E}">
        <p14:creationId xmlns:p14="http://schemas.microsoft.com/office/powerpoint/2010/main" val="2968097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solidFill>
                  <a:schemeClr val="bg1"/>
                </a:solidFill>
              </a:rPr>
              <a:t>Consommateur – Moment de la journée</a:t>
            </a:r>
            <a:endParaRPr lang="en-GB" sz="3600" dirty="0">
              <a:solidFill>
                <a:schemeClr val="bg1"/>
              </a:solidFill>
            </a:endParaRPr>
          </a:p>
        </p:txBody>
      </p:sp>
      <p:sp>
        <p:nvSpPr>
          <p:cNvPr id="5" name="ZoneTexte 4"/>
          <p:cNvSpPr txBox="1"/>
          <p:nvPr/>
        </p:nvSpPr>
        <p:spPr>
          <a:xfrm>
            <a:off x="190791" y="1005375"/>
            <a:ext cx="7198550" cy="2862322"/>
          </a:xfrm>
          <a:prstGeom prst="rect">
            <a:avLst/>
          </a:prstGeom>
          <a:noFill/>
          <a:ln>
            <a:solidFill>
              <a:srgbClr val="ED7D31"/>
            </a:solidFill>
            <a:prstDash val="dashDot"/>
          </a:ln>
        </p:spPr>
        <p:txBody>
          <a:bodyPr wrap="square" rtlCol="0">
            <a:spAutoFit/>
          </a:bodyPr>
          <a:lstStyle/>
          <a:p>
            <a:r>
              <a:rPr lang="fr-FR" sz="2400" b="1" u="sng" dirty="0" smtClean="0">
                <a:solidFill>
                  <a:srgbClr val="ED7D31"/>
                </a:solidFill>
              </a:rPr>
              <a:t>Idée source</a:t>
            </a:r>
            <a:r>
              <a:rPr lang="fr-FR" sz="2400" dirty="0" smtClean="0">
                <a:solidFill>
                  <a:srgbClr val="ED7D31"/>
                </a:solidFill>
              </a:rPr>
              <a:t> </a:t>
            </a:r>
            <a:r>
              <a:rPr lang="fr-FR" sz="2400" b="1" dirty="0"/>
              <a:t>: Des Petites saucisses au magret de canard et poivre </a:t>
            </a:r>
            <a:r>
              <a:rPr lang="fr-FR" sz="2400" b="1" dirty="0" smtClean="0"/>
              <a:t>vert</a:t>
            </a:r>
          </a:p>
          <a:p>
            <a:endParaRPr lang="fr-FR" sz="2400" b="1" dirty="0"/>
          </a:p>
          <a:p>
            <a:r>
              <a:rPr lang="fr-FR" dirty="0"/>
              <a:t>« Comtesse du Barry apporte sa touche personnelle avec des mini saucisses au magret et autres mini boudins au foie de canard.  Il s'agit notamment de surprenantes petites saucisses cuisinées à partir de canard fermier du Sud-Ouest (30 % de magret) relevées d’un soupçon de poivre vert. </a:t>
            </a:r>
            <a:r>
              <a:rPr lang="fr-FR" dirty="0" smtClean="0"/>
              <a:t> »</a:t>
            </a:r>
          </a:p>
          <a:p>
            <a:endParaRPr lang="fr-FR" dirty="0" smtClean="0"/>
          </a:p>
          <a:p>
            <a:endParaRPr lang="fr-FR" dirty="0"/>
          </a:p>
        </p:txBody>
      </p:sp>
      <p:sp>
        <p:nvSpPr>
          <p:cNvPr id="6" name="ZoneTexte 5"/>
          <p:cNvSpPr txBox="1"/>
          <p:nvPr/>
        </p:nvSpPr>
        <p:spPr>
          <a:xfrm>
            <a:off x="170481" y="6038120"/>
            <a:ext cx="11742548" cy="323165"/>
          </a:xfrm>
          <a:prstGeom prst="rect">
            <a:avLst/>
          </a:prstGeom>
          <a:noFill/>
          <a:ln>
            <a:solidFill>
              <a:srgbClr val="ED7D31"/>
            </a:solidFill>
            <a:prstDash val="dashDot"/>
          </a:ln>
        </p:spPr>
        <p:txBody>
          <a:bodyPr wrap="square" rtlCol="0">
            <a:spAutoFit/>
          </a:bodyPr>
          <a:lstStyle/>
          <a:p>
            <a:r>
              <a:rPr lang="fr-FR" sz="1500" b="1" u="sng" dirty="0">
                <a:solidFill>
                  <a:srgbClr val="ED7D31"/>
                </a:solidFill>
              </a:rPr>
              <a:t>Source</a:t>
            </a:r>
            <a:r>
              <a:rPr lang="fr-FR" sz="1500" b="1" u="sng" dirty="0">
                <a:solidFill>
                  <a:srgbClr val="990033"/>
                </a:solidFill>
              </a:rPr>
              <a:t> </a:t>
            </a:r>
            <a:r>
              <a:rPr lang="fr-FR" sz="1500" dirty="0"/>
              <a:t>:  http://www.lsa-conso.fr/des-petites-saucisses-au-magret-de-canard-et-poivre-vert,167273</a:t>
            </a:r>
          </a:p>
        </p:txBody>
      </p:sp>
      <p:sp>
        <p:nvSpPr>
          <p:cNvPr id="7" name="ZoneTexte 6"/>
          <p:cNvSpPr txBox="1"/>
          <p:nvPr/>
        </p:nvSpPr>
        <p:spPr>
          <a:xfrm>
            <a:off x="3109494" y="4184868"/>
            <a:ext cx="8803535" cy="1646605"/>
          </a:xfrm>
          <a:prstGeom prst="rect">
            <a:avLst/>
          </a:prstGeom>
          <a:noFill/>
          <a:ln>
            <a:solidFill>
              <a:srgbClr val="ED7D31"/>
            </a:solidFill>
            <a:prstDash val="dashDot"/>
          </a:ln>
        </p:spPr>
        <p:txBody>
          <a:bodyPr wrap="square" rtlCol="0">
            <a:spAutoFit/>
          </a:bodyPr>
          <a:lstStyle/>
          <a:p>
            <a:pPr algn="just"/>
            <a:r>
              <a:rPr lang="fr-FR" sz="2400" b="1" u="sng" dirty="0">
                <a:solidFill>
                  <a:srgbClr val="ED7D31"/>
                </a:solidFill>
              </a:rPr>
              <a:t>Idée novatrice </a:t>
            </a:r>
            <a:r>
              <a:rPr lang="fr-FR" dirty="0" smtClean="0">
                <a:solidFill>
                  <a:srgbClr val="ED7D31"/>
                </a:solidFill>
              </a:rPr>
              <a:t>: </a:t>
            </a:r>
            <a:r>
              <a:rPr lang="fr-FR" sz="2400" b="1" dirty="0" smtClean="0"/>
              <a:t>Saucisse cocktail améliorée</a:t>
            </a:r>
            <a:endParaRPr lang="fr-FR" sz="2400" b="1" dirty="0" smtClean="0"/>
          </a:p>
          <a:p>
            <a:pPr algn="just"/>
            <a:r>
              <a:rPr lang="fr-FR" dirty="0"/>
              <a:t>Le nouveau concept est de lié le format d'un apéritif classique (la saucisse cocktail) à des ingrédients plus sophistiqués comme le magret de canard. Il serait possible de faire la même chose sur d'autres éléments de l'apéritif. Par exemple, faire des boules de figues au fois gras  en forme d'olives dénoyautés (« olivettes de figue et foie gras»).. </a:t>
            </a:r>
            <a:endParaRPr lang="fr-FR" dirty="0" smtClean="0"/>
          </a:p>
          <a:p>
            <a:pPr algn="just"/>
            <a:endParaRPr lang="fr-FR" sz="500" dirty="0"/>
          </a:p>
        </p:txBody>
      </p:sp>
      <p:sp>
        <p:nvSpPr>
          <p:cNvPr id="8" name="ZoneTexte 7"/>
          <p:cNvSpPr txBox="1"/>
          <p:nvPr/>
        </p:nvSpPr>
        <p:spPr>
          <a:xfrm>
            <a:off x="170481" y="4184868"/>
            <a:ext cx="2650213" cy="1615827"/>
          </a:xfrm>
          <a:prstGeom prst="rect">
            <a:avLst/>
          </a:prstGeom>
          <a:noFill/>
          <a:ln>
            <a:solidFill>
              <a:srgbClr val="ED7D31"/>
            </a:solidFill>
            <a:prstDash val="dashDot"/>
          </a:ln>
        </p:spPr>
        <p:txBody>
          <a:bodyPr wrap="square" rtlCol="0">
            <a:spAutoFit/>
          </a:bodyPr>
          <a:lstStyle/>
          <a:p>
            <a:pPr algn="ctr"/>
            <a:r>
              <a:rPr lang="fr-FR" sz="2400" b="1" u="sng" dirty="0" smtClean="0">
                <a:solidFill>
                  <a:srgbClr val="ED7D31"/>
                </a:solidFill>
              </a:rPr>
              <a:t>Tendance</a:t>
            </a:r>
            <a:r>
              <a:rPr lang="fr-FR" sz="2400" b="1" dirty="0" smtClean="0">
                <a:solidFill>
                  <a:srgbClr val="ED7D31"/>
                </a:solidFill>
              </a:rPr>
              <a:t> </a:t>
            </a:r>
            <a:r>
              <a:rPr lang="fr-FR" sz="2400" dirty="0" smtClean="0">
                <a:solidFill>
                  <a:srgbClr val="ED7D31"/>
                </a:solidFill>
              </a:rPr>
              <a:t>:</a:t>
            </a:r>
          </a:p>
          <a:p>
            <a:pPr marL="285750" indent="-285750" algn="ctr">
              <a:buFontTx/>
              <a:buChar char="-"/>
            </a:pPr>
            <a:r>
              <a:rPr lang="fr-FR" sz="1500" dirty="0" smtClean="0"/>
              <a:t>APERITIF </a:t>
            </a:r>
            <a:r>
              <a:rPr lang="fr-FR" sz="1500" dirty="0"/>
              <a:t>DINATOIRS - LUXE &amp; SOPHITICATION : pour des petits plaisirs du </a:t>
            </a:r>
            <a:r>
              <a:rPr lang="fr-FR" sz="1500" dirty="0" err="1" smtClean="0"/>
              <a:t>quotidie</a:t>
            </a:r>
            <a:endParaRPr lang="fr-FR" sz="1500" dirty="0" smtClean="0"/>
          </a:p>
          <a:p>
            <a:pPr algn="ctr"/>
            <a:endParaRPr lang="fr-FR" sz="1500" dirty="0"/>
          </a:p>
        </p:txBody>
      </p:sp>
      <p:pic>
        <p:nvPicPr>
          <p:cNvPr id="9" name="Image 8"/>
          <p:cNvPicPr/>
          <p:nvPr/>
        </p:nvPicPr>
        <p:blipFill>
          <a:blip r:embed="rId2">
            <a:lum bright="-50000"/>
            <a:alphaModFix/>
          </a:blip>
          <a:srcRect/>
          <a:stretch>
            <a:fillRect/>
          </a:stretch>
        </p:blipFill>
        <p:spPr>
          <a:xfrm>
            <a:off x="9006428" y="992462"/>
            <a:ext cx="1583690" cy="2875236"/>
          </a:xfrm>
          <a:prstGeom prst="rect">
            <a:avLst/>
          </a:prstGeom>
          <a:noFill/>
          <a:ln>
            <a:noFill/>
          </a:ln>
        </p:spPr>
      </p:pic>
    </p:spTree>
    <p:extLst>
      <p:ext uri="{BB962C8B-B14F-4D97-AF65-F5344CB8AC3E}">
        <p14:creationId xmlns:p14="http://schemas.microsoft.com/office/powerpoint/2010/main" val="3275462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solidFill>
                  <a:schemeClr val="bg1"/>
                </a:solidFill>
              </a:rPr>
              <a:t>Consommateur – Cible – Segment de marché</a:t>
            </a:r>
            <a:endParaRPr lang="en-GB" sz="3600" dirty="0">
              <a:solidFill>
                <a:schemeClr val="bg1"/>
              </a:solidFill>
            </a:endParaRPr>
          </a:p>
        </p:txBody>
      </p:sp>
      <p:sp>
        <p:nvSpPr>
          <p:cNvPr id="5" name="ZoneTexte 4"/>
          <p:cNvSpPr txBox="1"/>
          <p:nvPr/>
        </p:nvSpPr>
        <p:spPr>
          <a:xfrm>
            <a:off x="190791" y="1005375"/>
            <a:ext cx="7198550" cy="2862322"/>
          </a:xfrm>
          <a:prstGeom prst="rect">
            <a:avLst/>
          </a:prstGeom>
          <a:noFill/>
          <a:ln>
            <a:solidFill>
              <a:srgbClr val="ED7D31"/>
            </a:solidFill>
            <a:prstDash val="dashDot"/>
          </a:ln>
        </p:spPr>
        <p:txBody>
          <a:bodyPr wrap="square" rtlCol="0">
            <a:spAutoFit/>
          </a:bodyPr>
          <a:lstStyle/>
          <a:p>
            <a:r>
              <a:rPr lang="fr-FR" sz="2400" b="1" u="sng" dirty="0" smtClean="0">
                <a:solidFill>
                  <a:srgbClr val="ED7D31"/>
                </a:solidFill>
              </a:rPr>
              <a:t>Idée source</a:t>
            </a:r>
            <a:r>
              <a:rPr lang="fr-FR" sz="2400" dirty="0" smtClean="0">
                <a:solidFill>
                  <a:srgbClr val="ED7D31"/>
                </a:solidFill>
              </a:rPr>
              <a:t> </a:t>
            </a:r>
            <a:r>
              <a:rPr lang="fr-FR" sz="2400" b="1" dirty="0"/>
              <a:t>:  </a:t>
            </a:r>
            <a:r>
              <a:rPr lang="fr-FR" sz="2400" b="1" dirty="0" err="1"/>
              <a:t>Edelia</a:t>
            </a:r>
            <a:r>
              <a:rPr lang="fr-FR" sz="2400" b="1" dirty="0"/>
              <a:t> - Des compteurs d’eau pour assister les personnes </a:t>
            </a:r>
            <a:r>
              <a:rPr lang="fr-FR" sz="2400" b="1" dirty="0" smtClean="0"/>
              <a:t>âgées</a:t>
            </a:r>
          </a:p>
          <a:p>
            <a:endParaRPr lang="fr-FR" sz="2400" b="1" dirty="0"/>
          </a:p>
          <a:p>
            <a:r>
              <a:rPr lang="fr-FR" dirty="0" err="1"/>
              <a:t>Edelia</a:t>
            </a:r>
            <a:r>
              <a:rPr lang="fr-FR" dirty="0"/>
              <a:t>, filiale d'EDF, a créer </a:t>
            </a:r>
            <a:r>
              <a:rPr lang="fr-FR" dirty="0" err="1"/>
              <a:t>Tranquil</a:t>
            </a:r>
            <a:r>
              <a:rPr lang="fr-FR" dirty="0"/>
              <a:t> Assistante soit un système </a:t>
            </a:r>
            <a:r>
              <a:rPr lang="fr-FR" dirty="0" err="1"/>
              <a:t>emet</a:t>
            </a:r>
            <a:r>
              <a:rPr lang="fr-FR" dirty="0"/>
              <a:t> des ondes à une plateforme qui vérifie si la consommation d'eau est normale. Effectivement, si la personne a consommé de l'eau à une période différente de ses habitudes, des conseillers vont chercher à contacter la personne et/ou ses proches</a:t>
            </a:r>
            <a:endParaRPr lang="fr-FR" dirty="0" smtClean="0"/>
          </a:p>
          <a:p>
            <a:endParaRPr lang="fr-FR" dirty="0"/>
          </a:p>
        </p:txBody>
      </p:sp>
      <p:sp>
        <p:nvSpPr>
          <p:cNvPr id="6" name="ZoneTexte 5"/>
          <p:cNvSpPr txBox="1"/>
          <p:nvPr/>
        </p:nvSpPr>
        <p:spPr>
          <a:xfrm>
            <a:off x="170481" y="6038120"/>
            <a:ext cx="11742548" cy="323165"/>
          </a:xfrm>
          <a:prstGeom prst="rect">
            <a:avLst/>
          </a:prstGeom>
          <a:noFill/>
          <a:ln>
            <a:solidFill>
              <a:srgbClr val="ED7D31"/>
            </a:solidFill>
            <a:prstDash val="dashDot"/>
          </a:ln>
        </p:spPr>
        <p:txBody>
          <a:bodyPr wrap="square" rtlCol="0">
            <a:spAutoFit/>
          </a:bodyPr>
          <a:lstStyle/>
          <a:p>
            <a:r>
              <a:rPr lang="fr-FR" sz="1500" b="1" u="sng" dirty="0">
                <a:solidFill>
                  <a:srgbClr val="ED7D31"/>
                </a:solidFill>
              </a:rPr>
              <a:t>Source</a:t>
            </a:r>
            <a:r>
              <a:rPr lang="fr-FR" sz="1500" b="1" u="sng" dirty="0">
                <a:solidFill>
                  <a:srgbClr val="990033"/>
                </a:solidFill>
              </a:rPr>
              <a:t> </a:t>
            </a:r>
            <a:r>
              <a:rPr lang="fr-FR" sz="1500" dirty="0"/>
              <a:t>:  http://www.lsa-conso.fr/des-petites-saucisses-au-magret-de-canard-et-poivre-vert,167273</a:t>
            </a:r>
          </a:p>
        </p:txBody>
      </p:sp>
      <p:sp>
        <p:nvSpPr>
          <p:cNvPr id="7" name="ZoneTexte 6"/>
          <p:cNvSpPr txBox="1"/>
          <p:nvPr/>
        </p:nvSpPr>
        <p:spPr>
          <a:xfrm>
            <a:off x="2987573" y="4036584"/>
            <a:ext cx="8925456" cy="1846659"/>
          </a:xfrm>
          <a:prstGeom prst="rect">
            <a:avLst/>
          </a:prstGeom>
          <a:noFill/>
          <a:ln>
            <a:solidFill>
              <a:srgbClr val="ED7D31"/>
            </a:solidFill>
            <a:prstDash val="dashDot"/>
          </a:ln>
        </p:spPr>
        <p:txBody>
          <a:bodyPr wrap="square" rtlCol="0">
            <a:spAutoFit/>
          </a:bodyPr>
          <a:lstStyle/>
          <a:p>
            <a:pPr algn="just"/>
            <a:r>
              <a:rPr lang="fr-FR" sz="2400" b="1" u="sng" dirty="0">
                <a:solidFill>
                  <a:srgbClr val="ED7D31"/>
                </a:solidFill>
              </a:rPr>
              <a:t>Idée novatrice </a:t>
            </a:r>
            <a:r>
              <a:rPr lang="fr-FR" dirty="0" smtClean="0">
                <a:solidFill>
                  <a:srgbClr val="ED7D31"/>
                </a:solidFill>
              </a:rPr>
              <a:t>: </a:t>
            </a:r>
            <a:r>
              <a:rPr lang="fr-FR" sz="2400" b="1" dirty="0" smtClean="0"/>
              <a:t>Prévenir en cas de sur consommation</a:t>
            </a:r>
            <a:endParaRPr lang="fr-FR" sz="2400" b="1" dirty="0" smtClean="0"/>
          </a:p>
          <a:p>
            <a:pPr algn="just"/>
            <a:r>
              <a:rPr lang="fr-FR" dirty="0"/>
              <a:t>Ce service permet de répondre à un besoin du marché des séniors qui est de plus en plus important. D'ailleurs, le marché des séniors est le plus touché par ce mode d'assistance (</a:t>
            </a:r>
            <a:r>
              <a:rPr lang="fr-FR" dirty="0" err="1"/>
              <a:t>notament</a:t>
            </a:r>
            <a:r>
              <a:rPr lang="fr-FR" dirty="0"/>
              <a:t> pour les personnes ayant des troubles de la mémoire). On pourrait avoir le même type d'assistance pour des oublie du quotidien et élargir la cible. Ce service pourrait, par exemple, être utilisé en cas de sur consommation pour prévenir le client de son abus. </a:t>
            </a:r>
            <a:endParaRPr lang="fr-FR" sz="500" dirty="0"/>
          </a:p>
        </p:txBody>
      </p:sp>
      <p:sp>
        <p:nvSpPr>
          <p:cNvPr id="8" name="ZoneTexte 7"/>
          <p:cNvSpPr txBox="1"/>
          <p:nvPr/>
        </p:nvSpPr>
        <p:spPr>
          <a:xfrm>
            <a:off x="170481" y="4022574"/>
            <a:ext cx="2650213" cy="1892826"/>
          </a:xfrm>
          <a:prstGeom prst="rect">
            <a:avLst/>
          </a:prstGeom>
          <a:noFill/>
          <a:ln>
            <a:solidFill>
              <a:srgbClr val="ED7D31"/>
            </a:solidFill>
            <a:prstDash val="dashDot"/>
          </a:ln>
        </p:spPr>
        <p:txBody>
          <a:bodyPr wrap="square" rtlCol="0">
            <a:spAutoFit/>
          </a:bodyPr>
          <a:lstStyle/>
          <a:p>
            <a:pPr algn="ctr"/>
            <a:r>
              <a:rPr lang="fr-FR" sz="2400" b="1" u="sng" dirty="0" smtClean="0">
                <a:solidFill>
                  <a:srgbClr val="ED7D31"/>
                </a:solidFill>
              </a:rPr>
              <a:t>Tendance</a:t>
            </a:r>
            <a:r>
              <a:rPr lang="fr-FR" sz="2400" b="1" dirty="0" smtClean="0">
                <a:solidFill>
                  <a:srgbClr val="ED7D31"/>
                </a:solidFill>
              </a:rPr>
              <a:t> </a:t>
            </a:r>
            <a:r>
              <a:rPr lang="fr-FR" sz="2400" dirty="0" smtClean="0">
                <a:solidFill>
                  <a:srgbClr val="ED7D31"/>
                </a:solidFill>
              </a:rPr>
              <a:t>:</a:t>
            </a:r>
          </a:p>
          <a:p>
            <a:pPr algn="ctr"/>
            <a:endParaRPr lang="fr-FR" sz="2400" dirty="0" smtClean="0">
              <a:solidFill>
                <a:srgbClr val="ED7D31"/>
              </a:solidFill>
            </a:endParaRPr>
          </a:p>
          <a:p>
            <a:pPr marL="285750" indent="-285750" algn="ctr">
              <a:buFontTx/>
              <a:buChar char="-"/>
            </a:pPr>
            <a:r>
              <a:rPr lang="fr-FR" sz="1500" dirty="0" smtClean="0"/>
              <a:t>L'assistance </a:t>
            </a:r>
            <a:r>
              <a:rPr lang="fr-FR" sz="1500" dirty="0"/>
              <a:t>à domicile.  - Lien avec les prestataires grâce à des </a:t>
            </a:r>
            <a:r>
              <a:rPr lang="fr-FR" sz="1500" dirty="0" smtClean="0"/>
              <a:t>connections</a:t>
            </a:r>
          </a:p>
          <a:p>
            <a:pPr marL="285750" indent="-285750" algn="ctr">
              <a:buFontTx/>
              <a:buChar char="-"/>
            </a:pPr>
            <a:endParaRPr lang="fr-FR" sz="24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193" y="1641073"/>
            <a:ext cx="4184351" cy="1590925"/>
          </a:xfrm>
          <a:prstGeom prst="rect">
            <a:avLst/>
          </a:prstGeom>
        </p:spPr>
      </p:pic>
    </p:spTree>
    <p:extLst>
      <p:ext uri="{BB962C8B-B14F-4D97-AF65-F5344CB8AC3E}">
        <p14:creationId xmlns:p14="http://schemas.microsoft.com/office/powerpoint/2010/main" val="2030967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B82EAE"/>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err="1" smtClean="0">
                <a:solidFill>
                  <a:schemeClr val="bg1"/>
                </a:solidFill>
              </a:rPr>
              <a:t>Métaproduit</a:t>
            </a:r>
            <a:r>
              <a:rPr lang="fr-FR" sz="3600" dirty="0" smtClean="0">
                <a:solidFill>
                  <a:schemeClr val="bg1"/>
                </a:solidFill>
              </a:rPr>
              <a:t> – </a:t>
            </a:r>
            <a:r>
              <a:rPr lang="fr-FR" sz="3600" dirty="0" err="1" smtClean="0">
                <a:solidFill>
                  <a:schemeClr val="bg1"/>
                </a:solidFill>
              </a:rPr>
              <a:t>Cobranding</a:t>
            </a:r>
            <a:r>
              <a:rPr lang="fr-FR" sz="3600" dirty="0" smtClean="0">
                <a:solidFill>
                  <a:schemeClr val="bg1"/>
                </a:solidFill>
              </a:rPr>
              <a:t>/ Licences/Produits dérivés</a:t>
            </a:r>
            <a:endParaRPr lang="en-GB" sz="3600" dirty="0">
              <a:solidFill>
                <a:schemeClr val="bg1"/>
              </a:solidFill>
            </a:endParaRPr>
          </a:p>
        </p:txBody>
      </p:sp>
      <p:sp>
        <p:nvSpPr>
          <p:cNvPr id="5" name="ZoneTexte 4"/>
          <p:cNvSpPr txBox="1"/>
          <p:nvPr/>
        </p:nvSpPr>
        <p:spPr>
          <a:xfrm>
            <a:off x="170481" y="1041400"/>
            <a:ext cx="7198550" cy="2769989"/>
          </a:xfrm>
          <a:prstGeom prst="rect">
            <a:avLst/>
          </a:prstGeom>
          <a:noFill/>
          <a:ln>
            <a:solidFill>
              <a:srgbClr val="B82EAE"/>
            </a:solidFill>
            <a:prstDash val="dashDot"/>
          </a:ln>
        </p:spPr>
        <p:txBody>
          <a:bodyPr wrap="square" rtlCol="0">
            <a:spAutoFit/>
          </a:bodyPr>
          <a:lstStyle/>
          <a:p>
            <a:r>
              <a:rPr lang="fr-FR" sz="2400" b="1" u="sng" dirty="0" smtClean="0">
                <a:solidFill>
                  <a:srgbClr val="B82EAE"/>
                </a:solidFill>
              </a:rPr>
              <a:t>Idée source</a:t>
            </a:r>
            <a:r>
              <a:rPr lang="fr-FR" sz="2400" dirty="0" smtClean="0">
                <a:solidFill>
                  <a:srgbClr val="B82EAE"/>
                </a:solidFill>
              </a:rPr>
              <a:t> </a:t>
            </a:r>
            <a:r>
              <a:rPr lang="fr-FR" sz="2400" b="1" dirty="0"/>
              <a:t>:  Petit Breton s’associe au cidre Loïc Raison pour un </a:t>
            </a:r>
            <a:r>
              <a:rPr lang="fr-FR" sz="2400" b="1" dirty="0" smtClean="0"/>
              <a:t>fromage</a:t>
            </a:r>
            <a:endParaRPr lang="fr-FR" sz="2400" b="1" dirty="0"/>
          </a:p>
          <a:p>
            <a:r>
              <a:rPr lang="fr-FR" dirty="0"/>
              <a:t>« Après avoir noué un partenariat avec la bière </a:t>
            </a:r>
            <a:r>
              <a:rPr lang="fr-FR" dirty="0" err="1"/>
              <a:t>Britt</a:t>
            </a:r>
            <a:r>
              <a:rPr lang="fr-FR" dirty="0"/>
              <a:t> (Brasserie de Bretagne) pour son fromage en édition limitée l’an passé, Le Petit Breton renouvèle l’expérience en 2014 avec le cidre Loïc Raison (</a:t>
            </a:r>
            <a:r>
              <a:rPr lang="fr-FR" dirty="0" err="1"/>
              <a:t>Eclor</a:t>
            </a:r>
            <a:r>
              <a:rPr lang="fr-FR" dirty="0"/>
              <a:t>). </a:t>
            </a:r>
          </a:p>
          <a:p>
            <a:r>
              <a:rPr lang="fr-FR" dirty="0"/>
              <a:t>Le fromage 100 % breton, affiné au cidre, sera disponible en édition limitée à partir du mois de mars dans les supers et hypermarchés de Bretagne et Pays de la Loire. </a:t>
            </a:r>
            <a:r>
              <a:rPr lang="fr-FR" dirty="0" smtClean="0"/>
              <a:t>»</a:t>
            </a:r>
          </a:p>
          <a:p>
            <a:endParaRPr lang="fr-FR" dirty="0"/>
          </a:p>
        </p:txBody>
      </p:sp>
      <p:sp>
        <p:nvSpPr>
          <p:cNvPr id="6" name="ZoneTexte 5"/>
          <p:cNvSpPr txBox="1"/>
          <p:nvPr/>
        </p:nvSpPr>
        <p:spPr>
          <a:xfrm>
            <a:off x="170481" y="6038120"/>
            <a:ext cx="11882034" cy="323165"/>
          </a:xfrm>
          <a:prstGeom prst="rect">
            <a:avLst/>
          </a:prstGeom>
          <a:noFill/>
          <a:ln>
            <a:solidFill>
              <a:srgbClr val="B82EAE"/>
            </a:solidFill>
            <a:prstDash val="dashDot"/>
          </a:ln>
        </p:spPr>
        <p:txBody>
          <a:bodyPr wrap="square" rtlCol="0">
            <a:spAutoFit/>
          </a:bodyPr>
          <a:lstStyle/>
          <a:p>
            <a:r>
              <a:rPr lang="fr-FR" sz="1500" b="1" u="sng" dirty="0" smtClean="0">
                <a:solidFill>
                  <a:srgbClr val="B82EAE"/>
                </a:solidFill>
              </a:rPr>
              <a:t>Source</a:t>
            </a:r>
            <a:r>
              <a:rPr lang="fr-FR" sz="1500" b="1" u="sng" dirty="0" smtClean="0">
                <a:solidFill>
                  <a:srgbClr val="990033"/>
                </a:solidFill>
              </a:rPr>
              <a:t> </a:t>
            </a:r>
            <a:r>
              <a:rPr lang="fr-FR" sz="1500" dirty="0"/>
              <a:t>:   http://www.lsa-conso.fr/petit-breton-s-associe-au-cidre-loic-raison-pour-un-fromage,167165</a:t>
            </a:r>
          </a:p>
        </p:txBody>
      </p:sp>
      <p:sp>
        <p:nvSpPr>
          <p:cNvPr id="7" name="ZoneTexte 6"/>
          <p:cNvSpPr txBox="1"/>
          <p:nvPr/>
        </p:nvSpPr>
        <p:spPr>
          <a:xfrm>
            <a:off x="2987573" y="4036584"/>
            <a:ext cx="9064942" cy="1846659"/>
          </a:xfrm>
          <a:prstGeom prst="rect">
            <a:avLst/>
          </a:prstGeom>
          <a:noFill/>
          <a:ln>
            <a:solidFill>
              <a:srgbClr val="B82EAE"/>
            </a:solidFill>
            <a:prstDash val="dashDot"/>
          </a:ln>
        </p:spPr>
        <p:txBody>
          <a:bodyPr wrap="square" rtlCol="0">
            <a:spAutoFit/>
          </a:bodyPr>
          <a:lstStyle/>
          <a:p>
            <a:pPr algn="just"/>
            <a:r>
              <a:rPr lang="fr-FR" sz="2400" b="1" u="sng" dirty="0">
                <a:solidFill>
                  <a:srgbClr val="B82EAE"/>
                </a:solidFill>
              </a:rPr>
              <a:t>Idée novatrice </a:t>
            </a:r>
            <a:r>
              <a:rPr lang="fr-FR" dirty="0" smtClean="0">
                <a:solidFill>
                  <a:srgbClr val="B82EAE"/>
                </a:solidFill>
              </a:rPr>
              <a:t>: </a:t>
            </a:r>
            <a:r>
              <a:rPr lang="fr-FR" sz="2400" b="1" dirty="0" err="1" smtClean="0"/>
              <a:t>Welsh</a:t>
            </a:r>
            <a:r>
              <a:rPr lang="fr-FR" sz="2400" b="1" dirty="0" smtClean="0"/>
              <a:t> / 3 monts</a:t>
            </a:r>
            <a:endParaRPr lang="fr-FR" sz="2400" b="1" dirty="0" smtClean="0"/>
          </a:p>
          <a:p>
            <a:pPr algn="just"/>
            <a:endParaRPr lang="fr-FR" dirty="0" smtClean="0">
              <a:solidFill>
                <a:srgbClr val="B82EAE"/>
              </a:solidFill>
            </a:endParaRPr>
          </a:p>
          <a:p>
            <a:pPr algn="just"/>
            <a:r>
              <a:rPr lang="fr-FR" dirty="0"/>
              <a:t>L'idée novatrice est de créer un </a:t>
            </a:r>
            <a:r>
              <a:rPr lang="fr-FR" dirty="0" err="1"/>
              <a:t>cobranding</a:t>
            </a:r>
            <a:r>
              <a:rPr lang="fr-FR" dirty="0"/>
              <a:t> avec un ingrédient utilisé dans une recette. On utilise la notoriété de deux marques réputées pour être de tradition bretonnes. On pourrait réaliser des </a:t>
            </a:r>
            <a:r>
              <a:rPr lang="fr-FR" dirty="0" err="1"/>
              <a:t>cobranding</a:t>
            </a:r>
            <a:r>
              <a:rPr lang="fr-FR" dirty="0"/>
              <a:t> entre un </a:t>
            </a:r>
            <a:r>
              <a:rPr lang="fr-FR" dirty="0" err="1"/>
              <a:t>welsh</a:t>
            </a:r>
            <a:r>
              <a:rPr lang="fr-FR" dirty="0"/>
              <a:t> (vendu sous vide) et un bière comme les 3 monts</a:t>
            </a:r>
            <a:r>
              <a:rPr lang="fr-FR" dirty="0" smtClean="0"/>
              <a:t>.</a:t>
            </a:r>
          </a:p>
          <a:p>
            <a:pPr algn="just"/>
            <a:r>
              <a:rPr lang="fr-FR" dirty="0" smtClean="0"/>
              <a:t> </a:t>
            </a:r>
            <a:endParaRPr lang="fr-FR" sz="500" dirty="0"/>
          </a:p>
        </p:txBody>
      </p:sp>
      <p:sp>
        <p:nvSpPr>
          <p:cNvPr id="8" name="ZoneTexte 7"/>
          <p:cNvSpPr txBox="1"/>
          <p:nvPr/>
        </p:nvSpPr>
        <p:spPr>
          <a:xfrm>
            <a:off x="170481" y="4022574"/>
            <a:ext cx="2650213" cy="1800493"/>
          </a:xfrm>
          <a:prstGeom prst="rect">
            <a:avLst/>
          </a:prstGeom>
          <a:noFill/>
          <a:ln>
            <a:solidFill>
              <a:srgbClr val="B82EAE"/>
            </a:solidFill>
            <a:prstDash val="dashDot"/>
          </a:ln>
        </p:spPr>
        <p:txBody>
          <a:bodyPr wrap="square" rtlCol="0">
            <a:spAutoFit/>
          </a:bodyPr>
          <a:lstStyle/>
          <a:p>
            <a:pPr algn="ctr"/>
            <a:r>
              <a:rPr lang="fr-FR" sz="2400" b="1" u="sng" dirty="0" smtClean="0">
                <a:solidFill>
                  <a:srgbClr val="B82EAE"/>
                </a:solidFill>
              </a:rPr>
              <a:t>Tendance</a:t>
            </a:r>
            <a:r>
              <a:rPr lang="fr-FR" sz="2400" b="1" dirty="0" smtClean="0">
                <a:solidFill>
                  <a:srgbClr val="B82EAE"/>
                </a:solidFill>
              </a:rPr>
              <a:t> </a:t>
            </a:r>
            <a:r>
              <a:rPr lang="fr-FR" sz="2400" dirty="0" smtClean="0">
                <a:solidFill>
                  <a:srgbClr val="B82EAE"/>
                </a:solidFill>
              </a:rPr>
              <a:t>:</a:t>
            </a:r>
          </a:p>
          <a:p>
            <a:pPr algn="ctr"/>
            <a:endParaRPr lang="fr-FR" sz="2400" dirty="0" smtClean="0">
              <a:solidFill>
                <a:srgbClr val="ED7D31"/>
              </a:solidFill>
            </a:endParaRPr>
          </a:p>
          <a:p>
            <a:pPr algn="ctr"/>
            <a:r>
              <a:rPr lang="fr-FR" sz="1500" dirty="0"/>
              <a:t>- Produit du terroir, Le made in … - Sophistication, arôme travaillé </a:t>
            </a:r>
            <a:endParaRPr lang="fr-FR" sz="1500" dirty="0" smtClean="0"/>
          </a:p>
          <a:p>
            <a:pPr algn="ctr"/>
            <a:endParaRPr lang="fr-FR" dirty="0"/>
          </a:p>
        </p:txBody>
      </p:sp>
      <p:pic>
        <p:nvPicPr>
          <p:cNvPr id="9" name="Image 8"/>
          <p:cNvPicPr/>
          <p:nvPr/>
        </p:nvPicPr>
        <p:blipFill>
          <a:blip r:embed="rId2">
            <a:lum bright="-50000"/>
            <a:alphaModFix/>
          </a:blip>
          <a:srcRect/>
          <a:stretch>
            <a:fillRect/>
          </a:stretch>
        </p:blipFill>
        <p:spPr>
          <a:xfrm>
            <a:off x="7609608" y="1041399"/>
            <a:ext cx="2807138" cy="2769989"/>
          </a:xfrm>
          <a:prstGeom prst="rect">
            <a:avLst/>
          </a:prstGeom>
          <a:noFill/>
          <a:ln>
            <a:noFill/>
          </a:ln>
        </p:spPr>
      </p:pic>
    </p:spTree>
    <p:extLst>
      <p:ext uri="{BB962C8B-B14F-4D97-AF65-F5344CB8AC3E}">
        <p14:creationId xmlns:p14="http://schemas.microsoft.com/office/powerpoint/2010/main" val="3931560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B82EAE"/>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err="1" smtClean="0">
                <a:solidFill>
                  <a:schemeClr val="bg1"/>
                </a:solidFill>
              </a:rPr>
              <a:t>Métaproduit</a:t>
            </a:r>
            <a:r>
              <a:rPr lang="fr-FR" sz="3600" dirty="0" smtClean="0">
                <a:solidFill>
                  <a:schemeClr val="bg1"/>
                </a:solidFill>
              </a:rPr>
              <a:t> – Chef designer / Créateur</a:t>
            </a:r>
            <a:endParaRPr lang="en-GB" sz="3600" dirty="0">
              <a:solidFill>
                <a:schemeClr val="bg1"/>
              </a:solidFill>
            </a:endParaRPr>
          </a:p>
        </p:txBody>
      </p:sp>
      <p:sp>
        <p:nvSpPr>
          <p:cNvPr id="5" name="ZoneTexte 4"/>
          <p:cNvSpPr txBox="1"/>
          <p:nvPr/>
        </p:nvSpPr>
        <p:spPr>
          <a:xfrm>
            <a:off x="170481" y="1041400"/>
            <a:ext cx="7198550" cy="2492990"/>
          </a:xfrm>
          <a:prstGeom prst="rect">
            <a:avLst/>
          </a:prstGeom>
          <a:noFill/>
          <a:ln>
            <a:solidFill>
              <a:srgbClr val="B82EAE"/>
            </a:solidFill>
            <a:prstDash val="dashDot"/>
          </a:ln>
        </p:spPr>
        <p:txBody>
          <a:bodyPr wrap="square" rtlCol="0">
            <a:spAutoFit/>
          </a:bodyPr>
          <a:lstStyle/>
          <a:p>
            <a:r>
              <a:rPr lang="fr-FR" sz="2400" b="1" u="sng" dirty="0" smtClean="0">
                <a:solidFill>
                  <a:srgbClr val="B82EAE"/>
                </a:solidFill>
              </a:rPr>
              <a:t>Idée source</a:t>
            </a:r>
            <a:r>
              <a:rPr lang="fr-FR" sz="2400" dirty="0" smtClean="0">
                <a:solidFill>
                  <a:srgbClr val="B82EAE"/>
                </a:solidFill>
              </a:rPr>
              <a:t> </a:t>
            </a:r>
            <a:r>
              <a:rPr lang="fr-FR" sz="2400" b="1" dirty="0"/>
              <a:t>:  </a:t>
            </a:r>
            <a:r>
              <a:rPr lang="it-IT" sz="2400" b="1" dirty="0"/>
              <a:t>Le brasero design et </a:t>
            </a:r>
            <a:r>
              <a:rPr lang="it-IT" sz="2400" b="1" dirty="0" smtClean="0"/>
              <a:t>usuel</a:t>
            </a:r>
          </a:p>
          <a:p>
            <a:endParaRPr lang="it-IT" sz="2400" b="1" dirty="0" smtClean="0"/>
          </a:p>
          <a:p>
            <a:r>
              <a:rPr lang="fr-FR" dirty="0"/>
              <a:t>La créatrice Aurélie Legrand à gagné le concours du design 2013 (en </a:t>
            </a:r>
            <a:r>
              <a:rPr lang="fr-FR" dirty="0" err="1"/>
              <a:t>Bratagne</a:t>
            </a:r>
            <a:r>
              <a:rPr lang="fr-FR" dirty="0"/>
              <a:t>) grâce à un Brasero en inox qui fait également table basse design. </a:t>
            </a:r>
          </a:p>
          <a:p>
            <a:r>
              <a:rPr lang="fr-FR" dirty="0"/>
              <a:t>Ce produit répond tout à fait à un usage collectif. En effet, le modèle permet une utilisation du brasero entre amis pour un pique dans le jardin, dans un parc de loisirs, à la plage </a:t>
            </a:r>
            <a:r>
              <a:rPr lang="fr-FR" dirty="0" smtClean="0"/>
              <a:t>…</a:t>
            </a:r>
          </a:p>
          <a:p>
            <a:endParaRPr lang="fr-FR" dirty="0"/>
          </a:p>
        </p:txBody>
      </p:sp>
      <p:sp>
        <p:nvSpPr>
          <p:cNvPr id="6" name="ZoneTexte 5"/>
          <p:cNvSpPr txBox="1"/>
          <p:nvPr/>
        </p:nvSpPr>
        <p:spPr>
          <a:xfrm>
            <a:off x="170481" y="6038120"/>
            <a:ext cx="11882034" cy="323165"/>
          </a:xfrm>
          <a:prstGeom prst="rect">
            <a:avLst/>
          </a:prstGeom>
          <a:noFill/>
          <a:ln>
            <a:solidFill>
              <a:srgbClr val="B82EAE"/>
            </a:solidFill>
            <a:prstDash val="dashDot"/>
          </a:ln>
        </p:spPr>
        <p:txBody>
          <a:bodyPr wrap="square" rtlCol="0">
            <a:spAutoFit/>
          </a:bodyPr>
          <a:lstStyle/>
          <a:p>
            <a:r>
              <a:rPr lang="fr-FR" sz="1500" b="1" u="sng" dirty="0" smtClean="0">
                <a:solidFill>
                  <a:srgbClr val="B82EAE"/>
                </a:solidFill>
              </a:rPr>
              <a:t>Source</a:t>
            </a:r>
            <a:r>
              <a:rPr lang="fr-FR" sz="1500" b="1" u="sng" dirty="0" smtClean="0">
                <a:solidFill>
                  <a:srgbClr val="990033"/>
                </a:solidFill>
              </a:rPr>
              <a:t> </a:t>
            </a:r>
            <a:r>
              <a:rPr lang="fr-FR" sz="1500" dirty="0" smtClean="0"/>
              <a:t>: http</a:t>
            </a:r>
            <a:r>
              <a:rPr lang="fr-FR" sz="1500" dirty="0"/>
              <a:t>://www.aurelielegrand.fr/design.php</a:t>
            </a:r>
          </a:p>
        </p:txBody>
      </p:sp>
      <p:sp>
        <p:nvSpPr>
          <p:cNvPr id="7" name="ZoneTexte 6"/>
          <p:cNvSpPr txBox="1"/>
          <p:nvPr/>
        </p:nvSpPr>
        <p:spPr>
          <a:xfrm>
            <a:off x="2987573" y="3825039"/>
            <a:ext cx="9064942" cy="1908215"/>
          </a:xfrm>
          <a:prstGeom prst="rect">
            <a:avLst/>
          </a:prstGeom>
          <a:noFill/>
          <a:ln>
            <a:solidFill>
              <a:srgbClr val="B82EAE"/>
            </a:solidFill>
            <a:prstDash val="dashDot"/>
          </a:ln>
        </p:spPr>
        <p:txBody>
          <a:bodyPr wrap="square" rtlCol="0">
            <a:spAutoFit/>
          </a:bodyPr>
          <a:lstStyle/>
          <a:p>
            <a:pPr algn="just"/>
            <a:r>
              <a:rPr lang="fr-FR" sz="2400" b="1" u="sng" dirty="0">
                <a:solidFill>
                  <a:srgbClr val="B82EAE"/>
                </a:solidFill>
              </a:rPr>
              <a:t>Idée novatrice </a:t>
            </a:r>
            <a:r>
              <a:rPr lang="fr-FR" dirty="0" smtClean="0">
                <a:solidFill>
                  <a:srgbClr val="B82EAE"/>
                </a:solidFill>
              </a:rPr>
              <a:t>: </a:t>
            </a:r>
            <a:r>
              <a:rPr lang="fr-FR" sz="2400" b="1" dirty="0" smtClean="0"/>
              <a:t>La table plan de travail</a:t>
            </a:r>
            <a:endParaRPr lang="fr-FR" sz="2400" b="1" dirty="0" smtClean="0"/>
          </a:p>
          <a:p>
            <a:pPr algn="just"/>
            <a:endParaRPr lang="fr-FR" dirty="0" smtClean="0">
              <a:solidFill>
                <a:srgbClr val="B82EAE"/>
              </a:solidFill>
            </a:endParaRPr>
          </a:p>
          <a:p>
            <a:pPr algn="just"/>
            <a:r>
              <a:rPr lang="fr-FR" dirty="0"/>
              <a:t>L'idée pourrait être étendue pour le marché B to B si on transforme la table en plan de travail pour un atelier. Le plan de travail pourrait être ainsi transporté et partagés par plusieurs ouvriers. L'aspect esthétique les séduira d'autant plus</a:t>
            </a:r>
            <a:r>
              <a:rPr lang="fr-FR" dirty="0" smtClean="0"/>
              <a:t>.</a:t>
            </a:r>
          </a:p>
          <a:p>
            <a:pPr algn="just"/>
            <a:endParaRPr lang="fr-FR" sz="1100" dirty="0" smtClean="0"/>
          </a:p>
          <a:p>
            <a:pPr algn="just"/>
            <a:endParaRPr lang="fr-FR" sz="500" dirty="0"/>
          </a:p>
          <a:p>
            <a:pPr algn="just"/>
            <a:endParaRPr lang="fr-FR" sz="500" dirty="0"/>
          </a:p>
        </p:txBody>
      </p:sp>
      <p:sp>
        <p:nvSpPr>
          <p:cNvPr id="8" name="ZoneTexte 7"/>
          <p:cNvSpPr txBox="1"/>
          <p:nvPr/>
        </p:nvSpPr>
        <p:spPr>
          <a:xfrm>
            <a:off x="170481" y="3816759"/>
            <a:ext cx="2650213" cy="1938992"/>
          </a:xfrm>
          <a:prstGeom prst="rect">
            <a:avLst/>
          </a:prstGeom>
          <a:noFill/>
          <a:ln>
            <a:solidFill>
              <a:srgbClr val="B82EAE"/>
            </a:solidFill>
            <a:prstDash val="dashDot"/>
          </a:ln>
        </p:spPr>
        <p:txBody>
          <a:bodyPr wrap="square" rtlCol="0">
            <a:spAutoFit/>
          </a:bodyPr>
          <a:lstStyle/>
          <a:p>
            <a:pPr algn="ctr"/>
            <a:r>
              <a:rPr lang="fr-FR" sz="2400" b="1" u="sng" dirty="0" smtClean="0">
                <a:solidFill>
                  <a:srgbClr val="B82EAE"/>
                </a:solidFill>
              </a:rPr>
              <a:t>Tendance</a:t>
            </a:r>
            <a:r>
              <a:rPr lang="fr-FR" sz="2400" b="1" dirty="0" smtClean="0">
                <a:solidFill>
                  <a:srgbClr val="B82EAE"/>
                </a:solidFill>
              </a:rPr>
              <a:t> </a:t>
            </a:r>
            <a:r>
              <a:rPr lang="fr-FR" sz="2400" dirty="0" smtClean="0">
                <a:solidFill>
                  <a:srgbClr val="B82EAE"/>
                </a:solidFill>
              </a:rPr>
              <a:t>:</a:t>
            </a:r>
          </a:p>
          <a:p>
            <a:pPr algn="ctr"/>
            <a:r>
              <a:rPr lang="fr-FR" dirty="0" smtClean="0"/>
              <a:t>Design </a:t>
            </a:r>
            <a:r>
              <a:rPr lang="fr-FR" dirty="0"/>
              <a:t>et épuré - Multifonctionnalité / Praticité pour tous les lieux </a:t>
            </a:r>
            <a:r>
              <a:rPr lang="fr-FR" dirty="0" smtClean="0"/>
              <a:t>d'utilisation</a:t>
            </a:r>
          </a:p>
          <a:p>
            <a:pPr algn="ctr"/>
            <a:endParaRPr lang="fr-FR" sz="2400" dirty="0"/>
          </a:p>
        </p:txBody>
      </p:sp>
      <p:pic>
        <p:nvPicPr>
          <p:cNvPr id="9" name="Image 8"/>
          <p:cNvPicPr/>
          <p:nvPr/>
        </p:nvPicPr>
        <p:blipFill>
          <a:blip r:embed="rId2">
            <a:lum bright="-50000"/>
            <a:alphaModFix/>
          </a:blip>
          <a:srcRect/>
          <a:stretch>
            <a:fillRect/>
          </a:stretch>
        </p:blipFill>
        <p:spPr>
          <a:xfrm>
            <a:off x="7618498" y="1033839"/>
            <a:ext cx="4434017" cy="2500552"/>
          </a:xfrm>
          <a:prstGeom prst="rect">
            <a:avLst/>
          </a:prstGeom>
          <a:noFill/>
          <a:ln>
            <a:noFill/>
          </a:ln>
        </p:spPr>
      </p:pic>
    </p:spTree>
    <p:extLst>
      <p:ext uri="{BB962C8B-B14F-4D97-AF65-F5344CB8AC3E}">
        <p14:creationId xmlns:p14="http://schemas.microsoft.com/office/powerpoint/2010/main" val="778701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B82EAE"/>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err="1" smtClean="0">
                <a:solidFill>
                  <a:schemeClr val="bg1"/>
                </a:solidFill>
              </a:rPr>
              <a:t>Métaproduit</a:t>
            </a:r>
            <a:r>
              <a:rPr lang="fr-FR" sz="3600" dirty="0" smtClean="0">
                <a:solidFill>
                  <a:schemeClr val="bg1"/>
                </a:solidFill>
              </a:rPr>
              <a:t> – Produit complémentaire / Offre globale</a:t>
            </a:r>
            <a:endParaRPr lang="en-GB" sz="3600" dirty="0">
              <a:solidFill>
                <a:schemeClr val="bg1"/>
              </a:solidFill>
            </a:endParaRPr>
          </a:p>
        </p:txBody>
      </p:sp>
      <p:sp>
        <p:nvSpPr>
          <p:cNvPr id="5" name="ZoneTexte 4"/>
          <p:cNvSpPr txBox="1"/>
          <p:nvPr/>
        </p:nvSpPr>
        <p:spPr>
          <a:xfrm>
            <a:off x="170481" y="1018903"/>
            <a:ext cx="7198550" cy="2492990"/>
          </a:xfrm>
          <a:prstGeom prst="rect">
            <a:avLst/>
          </a:prstGeom>
          <a:noFill/>
          <a:ln>
            <a:solidFill>
              <a:srgbClr val="B82EAE"/>
            </a:solidFill>
            <a:prstDash val="dashDot"/>
          </a:ln>
        </p:spPr>
        <p:txBody>
          <a:bodyPr wrap="square" rtlCol="0">
            <a:spAutoFit/>
          </a:bodyPr>
          <a:lstStyle/>
          <a:p>
            <a:r>
              <a:rPr lang="fr-FR" sz="2400" b="1" u="sng" dirty="0" smtClean="0">
                <a:solidFill>
                  <a:srgbClr val="B82EAE"/>
                </a:solidFill>
              </a:rPr>
              <a:t>Idée source</a:t>
            </a:r>
            <a:r>
              <a:rPr lang="fr-FR" sz="2400" dirty="0" smtClean="0">
                <a:solidFill>
                  <a:srgbClr val="B82EAE"/>
                </a:solidFill>
              </a:rPr>
              <a:t> </a:t>
            </a:r>
            <a:r>
              <a:rPr lang="fr-FR" sz="2400" b="1" dirty="0"/>
              <a:t>:  Tasse Biscuit </a:t>
            </a:r>
            <a:r>
              <a:rPr lang="fr-FR" sz="2400" b="1" dirty="0" err="1"/>
              <a:t>Lavazza</a:t>
            </a:r>
            <a:r>
              <a:rPr lang="fr-FR" sz="2400" b="1" dirty="0"/>
              <a:t> en France : le contenant comestible !</a:t>
            </a:r>
            <a:endParaRPr lang="it-IT" sz="2400" b="1" dirty="0" smtClean="0"/>
          </a:p>
          <a:p>
            <a:r>
              <a:rPr lang="fr-FR" dirty="0" err="1"/>
              <a:t>Lavazza</a:t>
            </a:r>
            <a:r>
              <a:rPr lang="fr-FR" dirty="0"/>
              <a:t> propose une un emballage comestible avec sa tasse en biscuit. Sous cette forme, le produit complémentaire est directement en lien avec le produit de base. </a:t>
            </a:r>
          </a:p>
          <a:p>
            <a:r>
              <a:rPr lang="fr-FR" dirty="0"/>
              <a:t>Cette </a:t>
            </a:r>
            <a:r>
              <a:rPr lang="fr-FR" dirty="0" err="1"/>
              <a:t>Cup</a:t>
            </a:r>
            <a:r>
              <a:rPr lang="fr-FR" dirty="0"/>
              <a:t> Cookie a été réalisée par Luis Enrique </a:t>
            </a:r>
            <a:r>
              <a:rPr lang="fr-FR" dirty="0" err="1"/>
              <a:t>Sardi</a:t>
            </a:r>
            <a:r>
              <a:rPr lang="fr-FR" dirty="0"/>
              <a:t>, designer. Le produit est décrit comme parfait car évite la vaisselle au cafetier, et </a:t>
            </a:r>
            <a:r>
              <a:rPr lang="fr-FR" dirty="0" err="1"/>
              <a:t>parcequ'il</a:t>
            </a:r>
            <a:r>
              <a:rPr lang="fr-FR" dirty="0"/>
              <a:t> apporte un plaisir supplémentaire au client</a:t>
            </a:r>
          </a:p>
        </p:txBody>
      </p:sp>
      <p:sp>
        <p:nvSpPr>
          <p:cNvPr id="6" name="ZoneTexte 5"/>
          <p:cNvSpPr txBox="1"/>
          <p:nvPr/>
        </p:nvSpPr>
        <p:spPr>
          <a:xfrm>
            <a:off x="170481" y="6038120"/>
            <a:ext cx="11742548" cy="323165"/>
          </a:xfrm>
          <a:prstGeom prst="rect">
            <a:avLst/>
          </a:prstGeom>
          <a:noFill/>
          <a:ln>
            <a:solidFill>
              <a:srgbClr val="B82EAE"/>
            </a:solidFill>
            <a:prstDash val="dashDot"/>
          </a:ln>
        </p:spPr>
        <p:txBody>
          <a:bodyPr wrap="square" rtlCol="0">
            <a:spAutoFit/>
          </a:bodyPr>
          <a:lstStyle/>
          <a:p>
            <a:r>
              <a:rPr lang="fr-FR" sz="1500" b="1" u="sng" dirty="0" smtClean="0">
                <a:solidFill>
                  <a:srgbClr val="B82EAE"/>
                </a:solidFill>
              </a:rPr>
              <a:t>Source</a:t>
            </a:r>
            <a:r>
              <a:rPr lang="fr-FR" sz="1500" b="1" u="sng" dirty="0" smtClean="0">
                <a:solidFill>
                  <a:srgbClr val="990033"/>
                </a:solidFill>
              </a:rPr>
              <a:t> </a:t>
            </a:r>
            <a:r>
              <a:rPr lang="fr-FR" sz="1500" dirty="0"/>
              <a:t>: http://www.nouveautes-conso.com/3180-tasse-biscuit-lavazza-en-france-le-contenant-comestible.html</a:t>
            </a:r>
          </a:p>
        </p:txBody>
      </p:sp>
      <p:sp>
        <p:nvSpPr>
          <p:cNvPr id="7" name="ZoneTexte 6"/>
          <p:cNvSpPr txBox="1"/>
          <p:nvPr/>
        </p:nvSpPr>
        <p:spPr>
          <a:xfrm>
            <a:off x="2987573" y="3713177"/>
            <a:ext cx="8925456" cy="2077492"/>
          </a:xfrm>
          <a:prstGeom prst="rect">
            <a:avLst/>
          </a:prstGeom>
          <a:noFill/>
          <a:ln>
            <a:solidFill>
              <a:srgbClr val="B82EAE"/>
            </a:solidFill>
            <a:prstDash val="dashDot"/>
          </a:ln>
        </p:spPr>
        <p:txBody>
          <a:bodyPr wrap="square" rtlCol="0">
            <a:spAutoFit/>
          </a:bodyPr>
          <a:lstStyle/>
          <a:p>
            <a:pPr algn="just"/>
            <a:r>
              <a:rPr lang="fr-FR" sz="2400" b="1" u="sng" dirty="0">
                <a:solidFill>
                  <a:srgbClr val="B82EAE"/>
                </a:solidFill>
              </a:rPr>
              <a:t>Idée novatrice </a:t>
            </a:r>
            <a:r>
              <a:rPr lang="fr-FR" dirty="0" smtClean="0">
                <a:solidFill>
                  <a:srgbClr val="B82EAE"/>
                </a:solidFill>
              </a:rPr>
              <a:t>: </a:t>
            </a:r>
            <a:r>
              <a:rPr lang="fr-FR" sz="2400" b="1" dirty="0" smtClean="0"/>
              <a:t>Verre goût citron</a:t>
            </a:r>
            <a:endParaRPr lang="fr-FR" sz="2400" b="1" dirty="0" smtClean="0"/>
          </a:p>
          <a:p>
            <a:pPr algn="just"/>
            <a:endParaRPr lang="fr-FR" dirty="0" smtClean="0">
              <a:solidFill>
                <a:srgbClr val="B82EAE"/>
              </a:solidFill>
            </a:endParaRPr>
          </a:p>
          <a:p>
            <a:pPr algn="just"/>
            <a:r>
              <a:rPr lang="fr-FR" dirty="0"/>
              <a:t>L'idée est de ne plus avoir a traiter l'emballage lorsque le contenant est utilisé. Par ailleurs, le packaging est le biscuit que l'on retrouve avec le café habituellement. On pourrait décliner le concept avec d'autres boissons. Par exemple, avoir un verre de shooter à tequila au goût de </a:t>
            </a:r>
            <a:r>
              <a:rPr lang="fr-FR" dirty="0" smtClean="0"/>
              <a:t>citron.</a:t>
            </a:r>
          </a:p>
          <a:p>
            <a:pPr algn="just"/>
            <a:endParaRPr lang="fr-FR" sz="500" dirty="0" smtClean="0"/>
          </a:p>
          <a:p>
            <a:pPr algn="just"/>
            <a:endParaRPr lang="fr-FR" sz="500" dirty="0"/>
          </a:p>
          <a:p>
            <a:pPr algn="just"/>
            <a:endParaRPr lang="fr-FR" sz="500" dirty="0"/>
          </a:p>
        </p:txBody>
      </p:sp>
      <p:sp>
        <p:nvSpPr>
          <p:cNvPr id="8" name="ZoneTexte 7"/>
          <p:cNvSpPr txBox="1"/>
          <p:nvPr/>
        </p:nvSpPr>
        <p:spPr>
          <a:xfrm>
            <a:off x="170481" y="3713177"/>
            <a:ext cx="2650213" cy="2123658"/>
          </a:xfrm>
          <a:prstGeom prst="rect">
            <a:avLst/>
          </a:prstGeom>
          <a:noFill/>
          <a:ln>
            <a:solidFill>
              <a:srgbClr val="B82EAE"/>
            </a:solidFill>
            <a:prstDash val="dashDot"/>
          </a:ln>
        </p:spPr>
        <p:txBody>
          <a:bodyPr wrap="square" rtlCol="0">
            <a:spAutoFit/>
          </a:bodyPr>
          <a:lstStyle/>
          <a:p>
            <a:pPr algn="ctr"/>
            <a:r>
              <a:rPr lang="fr-FR" sz="2400" b="1" u="sng" dirty="0" smtClean="0">
                <a:solidFill>
                  <a:srgbClr val="B82EAE"/>
                </a:solidFill>
              </a:rPr>
              <a:t>Tendance</a:t>
            </a:r>
            <a:r>
              <a:rPr lang="fr-FR" sz="2400" b="1" dirty="0" smtClean="0">
                <a:solidFill>
                  <a:srgbClr val="B82EAE"/>
                </a:solidFill>
              </a:rPr>
              <a:t> </a:t>
            </a:r>
            <a:r>
              <a:rPr lang="fr-FR" sz="2400" dirty="0" smtClean="0">
                <a:solidFill>
                  <a:srgbClr val="B82EAE"/>
                </a:solidFill>
              </a:rPr>
              <a:t>:</a:t>
            </a:r>
          </a:p>
          <a:p>
            <a:pPr algn="ctr"/>
            <a:r>
              <a:rPr lang="fr-FR" dirty="0"/>
              <a:t>- Plaisir : découverte, goût - Praticité : pour la consommation, pour le service - Esthétique/ design : réflexion sur le </a:t>
            </a:r>
            <a:r>
              <a:rPr lang="fr-FR" dirty="0" smtClean="0"/>
              <a:t>style</a:t>
            </a:r>
          </a:p>
        </p:txBody>
      </p:sp>
      <p:pic>
        <p:nvPicPr>
          <p:cNvPr id="9" name="Image 8"/>
          <p:cNvPicPr/>
          <p:nvPr/>
        </p:nvPicPr>
        <p:blipFill>
          <a:blip r:embed="rId2">
            <a:lum bright="-50000"/>
            <a:alphaModFix/>
          </a:blip>
          <a:srcRect/>
          <a:stretch>
            <a:fillRect/>
          </a:stretch>
        </p:blipFill>
        <p:spPr>
          <a:xfrm>
            <a:off x="8671114" y="987099"/>
            <a:ext cx="2288540" cy="2524794"/>
          </a:xfrm>
          <a:prstGeom prst="rect">
            <a:avLst/>
          </a:prstGeom>
          <a:noFill/>
          <a:ln>
            <a:noFill/>
          </a:ln>
        </p:spPr>
      </p:pic>
    </p:spTree>
    <p:extLst>
      <p:ext uri="{BB962C8B-B14F-4D97-AF65-F5344CB8AC3E}">
        <p14:creationId xmlns:p14="http://schemas.microsoft.com/office/powerpoint/2010/main" val="4035093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70481" y="139484"/>
            <a:ext cx="11882034" cy="646331"/>
          </a:xfrm>
          <a:prstGeom prst="rect">
            <a:avLst/>
          </a:prstGeom>
          <a:solidFill>
            <a:srgbClr val="B82EAE"/>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err="1" smtClean="0">
                <a:solidFill>
                  <a:schemeClr val="bg1"/>
                </a:solidFill>
              </a:rPr>
              <a:t>Métaproduit</a:t>
            </a:r>
            <a:r>
              <a:rPr lang="fr-FR" sz="3600" dirty="0" smtClean="0">
                <a:solidFill>
                  <a:schemeClr val="bg1"/>
                </a:solidFill>
              </a:rPr>
              <a:t> – Packaging</a:t>
            </a:r>
            <a:endParaRPr lang="en-GB" sz="3600" dirty="0">
              <a:solidFill>
                <a:schemeClr val="bg1"/>
              </a:solidFill>
            </a:endParaRPr>
          </a:p>
        </p:txBody>
      </p:sp>
      <p:sp>
        <p:nvSpPr>
          <p:cNvPr id="10" name="ZoneTexte 9"/>
          <p:cNvSpPr txBox="1"/>
          <p:nvPr/>
        </p:nvSpPr>
        <p:spPr>
          <a:xfrm>
            <a:off x="170481" y="1018903"/>
            <a:ext cx="7198550" cy="2492990"/>
          </a:xfrm>
          <a:prstGeom prst="rect">
            <a:avLst/>
          </a:prstGeom>
          <a:noFill/>
          <a:ln>
            <a:solidFill>
              <a:srgbClr val="B82EAE"/>
            </a:solidFill>
            <a:prstDash val="dashDot"/>
          </a:ln>
        </p:spPr>
        <p:txBody>
          <a:bodyPr wrap="square" rtlCol="0">
            <a:spAutoFit/>
          </a:bodyPr>
          <a:lstStyle/>
          <a:p>
            <a:r>
              <a:rPr lang="fr-FR" sz="2400" b="1" u="sng" dirty="0" smtClean="0">
                <a:solidFill>
                  <a:srgbClr val="B82EAE"/>
                </a:solidFill>
              </a:rPr>
              <a:t>Idée source</a:t>
            </a:r>
            <a:r>
              <a:rPr lang="fr-FR" sz="2400" dirty="0" smtClean="0">
                <a:solidFill>
                  <a:srgbClr val="B82EAE"/>
                </a:solidFill>
              </a:rPr>
              <a:t> </a:t>
            </a:r>
            <a:r>
              <a:rPr lang="fr-FR" sz="2400" b="1" dirty="0"/>
              <a:t>:   La </a:t>
            </a:r>
            <a:r>
              <a:rPr lang="fr-FR" sz="2400" b="1" dirty="0" err="1"/>
              <a:t>mache</a:t>
            </a:r>
            <a:r>
              <a:rPr lang="fr-FR" sz="2400" b="1" dirty="0"/>
              <a:t> nantaise par Clément </a:t>
            </a:r>
            <a:r>
              <a:rPr lang="fr-FR" sz="2400" b="1" dirty="0" smtClean="0"/>
              <a:t>Mahaut</a:t>
            </a:r>
          </a:p>
          <a:p>
            <a:endParaRPr lang="fr-FR" sz="2400" b="1" dirty="0" smtClean="0"/>
          </a:p>
          <a:p>
            <a:r>
              <a:rPr lang="fr-FR" dirty="0"/>
              <a:t>Mahaut Clément a créé un packaging écologique et graphique suite à l'établissement de Nantes comme capital européenne verte.</a:t>
            </a:r>
          </a:p>
          <a:p>
            <a:r>
              <a:rPr lang="fr-FR" dirty="0"/>
              <a:t>Le packaging est composé de seulement trois élément, une feuille transparente recyclée et recyclable, une fiche en carton cirée donnant des informations recto/verso et un </a:t>
            </a:r>
            <a:r>
              <a:rPr lang="fr-FR" dirty="0" smtClean="0"/>
              <a:t>étiquette.</a:t>
            </a:r>
          </a:p>
          <a:p>
            <a:endParaRPr lang="fr-FR" dirty="0"/>
          </a:p>
        </p:txBody>
      </p:sp>
      <p:sp>
        <p:nvSpPr>
          <p:cNvPr id="11" name="ZoneTexte 10"/>
          <p:cNvSpPr txBox="1"/>
          <p:nvPr/>
        </p:nvSpPr>
        <p:spPr>
          <a:xfrm>
            <a:off x="170481" y="6038120"/>
            <a:ext cx="11882034" cy="323165"/>
          </a:xfrm>
          <a:prstGeom prst="rect">
            <a:avLst/>
          </a:prstGeom>
          <a:noFill/>
          <a:ln>
            <a:solidFill>
              <a:srgbClr val="B82EAE"/>
            </a:solidFill>
            <a:prstDash val="dashDot"/>
          </a:ln>
        </p:spPr>
        <p:txBody>
          <a:bodyPr wrap="square" rtlCol="0">
            <a:spAutoFit/>
          </a:bodyPr>
          <a:lstStyle/>
          <a:p>
            <a:r>
              <a:rPr lang="fr-FR" sz="1500" b="1" u="sng" dirty="0" smtClean="0">
                <a:solidFill>
                  <a:srgbClr val="B82EAE"/>
                </a:solidFill>
              </a:rPr>
              <a:t>Source</a:t>
            </a:r>
            <a:r>
              <a:rPr lang="fr-FR" sz="1500" b="1" u="sng" dirty="0" smtClean="0">
                <a:solidFill>
                  <a:srgbClr val="990033"/>
                </a:solidFill>
              </a:rPr>
              <a:t> </a:t>
            </a:r>
            <a:r>
              <a:rPr lang="fr-FR" sz="1500" dirty="0"/>
              <a:t>: http://design-index.net/la-mache-nantaise-par-mahaut-clement/</a:t>
            </a:r>
          </a:p>
        </p:txBody>
      </p:sp>
      <p:sp>
        <p:nvSpPr>
          <p:cNvPr id="12" name="ZoneTexte 11"/>
          <p:cNvSpPr txBox="1"/>
          <p:nvPr/>
        </p:nvSpPr>
        <p:spPr>
          <a:xfrm>
            <a:off x="2987573" y="3713177"/>
            <a:ext cx="9064942" cy="2077492"/>
          </a:xfrm>
          <a:prstGeom prst="rect">
            <a:avLst/>
          </a:prstGeom>
          <a:noFill/>
          <a:ln>
            <a:solidFill>
              <a:srgbClr val="B82EAE"/>
            </a:solidFill>
            <a:prstDash val="dashDot"/>
          </a:ln>
        </p:spPr>
        <p:txBody>
          <a:bodyPr wrap="square" rtlCol="0">
            <a:spAutoFit/>
          </a:bodyPr>
          <a:lstStyle/>
          <a:p>
            <a:pPr algn="just"/>
            <a:r>
              <a:rPr lang="fr-FR" sz="2400" b="1" u="sng" dirty="0">
                <a:solidFill>
                  <a:srgbClr val="B82EAE"/>
                </a:solidFill>
              </a:rPr>
              <a:t>Idée novatrice </a:t>
            </a:r>
            <a:r>
              <a:rPr lang="fr-FR" dirty="0" smtClean="0">
                <a:solidFill>
                  <a:srgbClr val="B82EAE"/>
                </a:solidFill>
              </a:rPr>
              <a:t>: </a:t>
            </a:r>
            <a:r>
              <a:rPr lang="fr-FR" sz="2400" b="1" dirty="0" smtClean="0"/>
              <a:t>Un plastique et des écailles</a:t>
            </a:r>
            <a:endParaRPr lang="fr-FR" sz="2400" b="1" dirty="0" smtClean="0"/>
          </a:p>
          <a:p>
            <a:pPr algn="just"/>
            <a:endParaRPr lang="fr-FR" dirty="0" smtClean="0">
              <a:solidFill>
                <a:srgbClr val="B82EAE"/>
              </a:solidFill>
            </a:endParaRPr>
          </a:p>
          <a:p>
            <a:pPr algn="just"/>
            <a:r>
              <a:rPr lang="fr-FR" dirty="0"/>
              <a:t>Umeå (Suède) est la nouvelle capitale européenne de la culture. Il faudrait que les producteurs suédois profite de cette dénomination pour faire des innovations packaging. Ikea ferait un emballage esthétique reprenant la culture suédois autour du poisson avec par exemple quelque écailles imprimées sur le plastique. </a:t>
            </a:r>
            <a:endParaRPr lang="fr-FR" sz="500" dirty="0" smtClean="0"/>
          </a:p>
          <a:p>
            <a:pPr algn="just"/>
            <a:endParaRPr lang="fr-FR" sz="500" dirty="0"/>
          </a:p>
          <a:p>
            <a:pPr algn="just"/>
            <a:endParaRPr lang="fr-FR" sz="500" dirty="0"/>
          </a:p>
        </p:txBody>
      </p:sp>
      <p:sp>
        <p:nvSpPr>
          <p:cNvPr id="13" name="ZoneTexte 12"/>
          <p:cNvSpPr txBox="1"/>
          <p:nvPr/>
        </p:nvSpPr>
        <p:spPr>
          <a:xfrm>
            <a:off x="170481" y="3713177"/>
            <a:ext cx="2650213" cy="2031325"/>
          </a:xfrm>
          <a:prstGeom prst="rect">
            <a:avLst/>
          </a:prstGeom>
          <a:noFill/>
          <a:ln>
            <a:solidFill>
              <a:srgbClr val="B82EAE"/>
            </a:solidFill>
            <a:prstDash val="dashDot"/>
          </a:ln>
        </p:spPr>
        <p:txBody>
          <a:bodyPr wrap="square" rtlCol="0">
            <a:spAutoFit/>
          </a:bodyPr>
          <a:lstStyle/>
          <a:p>
            <a:pPr algn="ctr"/>
            <a:endParaRPr lang="fr-FR" sz="2400" b="1" u="sng" dirty="0" smtClean="0">
              <a:solidFill>
                <a:srgbClr val="B82EAE"/>
              </a:solidFill>
            </a:endParaRPr>
          </a:p>
          <a:p>
            <a:pPr algn="ctr"/>
            <a:r>
              <a:rPr lang="fr-FR" sz="2400" b="1" u="sng" dirty="0" smtClean="0">
                <a:solidFill>
                  <a:srgbClr val="B82EAE"/>
                </a:solidFill>
              </a:rPr>
              <a:t>Tendance</a:t>
            </a:r>
            <a:r>
              <a:rPr lang="fr-FR" sz="2400" b="1" dirty="0" smtClean="0">
                <a:solidFill>
                  <a:srgbClr val="B82EAE"/>
                </a:solidFill>
              </a:rPr>
              <a:t> </a:t>
            </a:r>
            <a:r>
              <a:rPr lang="fr-FR" sz="2400" dirty="0" smtClean="0">
                <a:solidFill>
                  <a:srgbClr val="B82EAE"/>
                </a:solidFill>
              </a:rPr>
              <a:t>:</a:t>
            </a:r>
          </a:p>
          <a:p>
            <a:pPr algn="ctr"/>
            <a:endParaRPr lang="fr-FR" sz="2400" dirty="0" smtClean="0">
              <a:solidFill>
                <a:srgbClr val="B82EAE"/>
              </a:solidFill>
            </a:endParaRPr>
          </a:p>
          <a:p>
            <a:pPr marL="285750" indent="-285750" algn="ctr">
              <a:buFontTx/>
              <a:buChar char="-"/>
            </a:pPr>
            <a:r>
              <a:rPr lang="fr-FR" dirty="0" smtClean="0"/>
              <a:t>Écologie </a:t>
            </a:r>
            <a:r>
              <a:rPr lang="fr-FR" dirty="0"/>
              <a:t>- Design - Bien être/ </a:t>
            </a:r>
            <a:r>
              <a:rPr lang="fr-FR" dirty="0" smtClean="0"/>
              <a:t>Santé</a:t>
            </a:r>
          </a:p>
          <a:p>
            <a:pPr marL="285750" indent="-285750" algn="ctr">
              <a:buFontTx/>
              <a:buChar char="-"/>
            </a:pPr>
            <a:endParaRPr lang="fr-FR" dirty="0" smtClean="0"/>
          </a:p>
        </p:txBody>
      </p:sp>
      <p:pic>
        <p:nvPicPr>
          <p:cNvPr id="7" name="Image 6"/>
          <p:cNvPicPr/>
          <p:nvPr/>
        </p:nvPicPr>
        <p:blipFill>
          <a:blip r:embed="rId2">
            <a:lum bright="-50000"/>
            <a:alphaModFix/>
          </a:blip>
          <a:srcRect/>
          <a:stretch>
            <a:fillRect/>
          </a:stretch>
        </p:blipFill>
        <p:spPr>
          <a:xfrm>
            <a:off x="7664939" y="1018903"/>
            <a:ext cx="4387576" cy="2492990"/>
          </a:xfrm>
          <a:prstGeom prst="rect">
            <a:avLst/>
          </a:prstGeom>
          <a:noFill/>
          <a:ln>
            <a:noFill/>
          </a:ln>
        </p:spPr>
      </p:pic>
    </p:spTree>
    <p:extLst>
      <p:ext uri="{BB962C8B-B14F-4D97-AF65-F5344CB8AC3E}">
        <p14:creationId xmlns:p14="http://schemas.microsoft.com/office/powerpoint/2010/main" val="257245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B82EAE"/>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err="1" smtClean="0">
                <a:solidFill>
                  <a:schemeClr val="bg1"/>
                </a:solidFill>
              </a:rPr>
              <a:t>Métaproduit</a:t>
            </a:r>
            <a:r>
              <a:rPr lang="fr-FR" sz="3600" dirty="0" smtClean="0">
                <a:solidFill>
                  <a:schemeClr val="bg1"/>
                </a:solidFill>
              </a:rPr>
              <a:t> – Service associé</a:t>
            </a:r>
            <a:endParaRPr lang="en-GB" sz="3600" dirty="0">
              <a:solidFill>
                <a:schemeClr val="bg1"/>
              </a:solidFill>
            </a:endParaRPr>
          </a:p>
        </p:txBody>
      </p:sp>
      <p:sp>
        <p:nvSpPr>
          <p:cNvPr id="5" name="ZoneTexte 4"/>
          <p:cNvSpPr txBox="1"/>
          <p:nvPr/>
        </p:nvSpPr>
        <p:spPr>
          <a:xfrm>
            <a:off x="170481" y="1018903"/>
            <a:ext cx="7198550" cy="2492990"/>
          </a:xfrm>
          <a:prstGeom prst="rect">
            <a:avLst/>
          </a:prstGeom>
          <a:noFill/>
          <a:ln>
            <a:solidFill>
              <a:srgbClr val="B82EAE"/>
            </a:solidFill>
            <a:prstDash val="dashDot"/>
          </a:ln>
        </p:spPr>
        <p:txBody>
          <a:bodyPr wrap="square" rtlCol="0">
            <a:spAutoFit/>
          </a:bodyPr>
          <a:lstStyle/>
          <a:p>
            <a:r>
              <a:rPr lang="fr-FR" sz="2400" b="1" u="sng" dirty="0" smtClean="0">
                <a:solidFill>
                  <a:srgbClr val="B82EAE"/>
                </a:solidFill>
              </a:rPr>
              <a:t>Idée source</a:t>
            </a:r>
            <a:r>
              <a:rPr lang="fr-FR" sz="2400" dirty="0" smtClean="0">
                <a:solidFill>
                  <a:srgbClr val="B82EAE"/>
                </a:solidFill>
              </a:rPr>
              <a:t> </a:t>
            </a:r>
            <a:r>
              <a:rPr lang="fr-FR" sz="2400" b="1" dirty="0"/>
              <a:t>:   La Poste expérimente la livraison de produits fermiers à </a:t>
            </a:r>
            <a:r>
              <a:rPr lang="fr-FR" sz="2400" b="1" dirty="0" smtClean="0"/>
              <a:t>domicile</a:t>
            </a:r>
          </a:p>
          <a:p>
            <a:r>
              <a:rPr lang="fr-FR" dirty="0"/>
              <a:t>Des agriculteurs du Jura ont créé « Le Drive Fermier » pour leur client. Ce nouveau service associé va permettre d'augmenter le chiffre d'affaires si on considère que les achats vont être de plus en plus fréquents car facilités. Ici, on modifie également le concept du Drive pour déchargé encore plus le client dans son achat et lui laissé uniquement la mission de choisir ces produits</a:t>
            </a:r>
          </a:p>
        </p:txBody>
      </p:sp>
      <p:sp>
        <p:nvSpPr>
          <p:cNvPr id="6" name="ZoneTexte 5"/>
          <p:cNvSpPr txBox="1"/>
          <p:nvPr/>
        </p:nvSpPr>
        <p:spPr>
          <a:xfrm>
            <a:off x="170480" y="6038120"/>
            <a:ext cx="11882033" cy="323165"/>
          </a:xfrm>
          <a:prstGeom prst="rect">
            <a:avLst/>
          </a:prstGeom>
          <a:noFill/>
          <a:ln>
            <a:solidFill>
              <a:srgbClr val="B82EAE"/>
            </a:solidFill>
            <a:prstDash val="dashDot"/>
          </a:ln>
        </p:spPr>
        <p:txBody>
          <a:bodyPr wrap="square" rtlCol="0">
            <a:spAutoFit/>
          </a:bodyPr>
          <a:lstStyle/>
          <a:p>
            <a:r>
              <a:rPr lang="fr-FR" sz="1500" b="1" u="sng" dirty="0" smtClean="0">
                <a:solidFill>
                  <a:srgbClr val="B82EAE"/>
                </a:solidFill>
              </a:rPr>
              <a:t>Source</a:t>
            </a:r>
            <a:r>
              <a:rPr lang="fr-FR" sz="1500" b="1" u="sng" dirty="0" smtClean="0">
                <a:solidFill>
                  <a:srgbClr val="990033"/>
                </a:solidFill>
              </a:rPr>
              <a:t> </a:t>
            </a:r>
            <a:r>
              <a:rPr lang="fr-FR" sz="1500" dirty="0"/>
              <a:t>: : http://</a:t>
            </a:r>
            <a:r>
              <a:rPr lang="fr-FR" sz="1500" dirty="0" smtClean="0"/>
              <a:t>www.lafranceagricole.fr/actualite-agricole/produits-fermiers-la-poste-experimente-la-livraison-a-domicile-88335.html</a:t>
            </a:r>
            <a:endParaRPr lang="fr-FR" sz="1500" dirty="0"/>
          </a:p>
        </p:txBody>
      </p:sp>
      <p:sp>
        <p:nvSpPr>
          <p:cNvPr id="7" name="ZoneTexte 6"/>
          <p:cNvSpPr txBox="1"/>
          <p:nvPr/>
        </p:nvSpPr>
        <p:spPr>
          <a:xfrm>
            <a:off x="3127058" y="3723137"/>
            <a:ext cx="8925456" cy="2062103"/>
          </a:xfrm>
          <a:prstGeom prst="rect">
            <a:avLst/>
          </a:prstGeom>
          <a:noFill/>
          <a:ln>
            <a:solidFill>
              <a:srgbClr val="B82EAE"/>
            </a:solidFill>
            <a:prstDash val="dashDot"/>
          </a:ln>
        </p:spPr>
        <p:txBody>
          <a:bodyPr wrap="square" rtlCol="0">
            <a:spAutoFit/>
          </a:bodyPr>
          <a:lstStyle/>
          <a:p>
            <a:pPr algn="just"/>
            <a:r>
              <a:rPr lang="fr-FR" sz="2400" b="1" u="sng" dirty="0">
                <a:solidFill>
                  <a:srgbClr val="B82EAE"/>
                </a:solidFill>
              </a:rPr>
              <a:t>Idée novatrice </a:t>
            </a:r>
            <a:r>
              <a:rPr lang="fr-FR" dirty="0" smtClean="0">
                <a:solidFill>
                  <a:srgbClr val="B82EAE"/>
                </a:solidFill>
              </a:rPr>
              <a:t>: </a:t>
            </a:r>
            <a:r>
              <a:rPr lang="fr-FR" sz="2400" b="1" dirty="0" smtClean="0"/>
              <a:t>Drive GMS</a:t>
            </a:r>
            <a:endParaRPr lang="fr-FR" sz="2400" b="1" dirty="0" smtClean="0"/>
          </a:p>
          <a:p>
            <a:pPr algn="just"/>
            <a:endParaRPr lang="fr-FR" dirty="0" smtClean="0">
              <a:solidFill>
                <a:srgbClr val="B82EAE"/>
              </a:solidFill>
            </a:endParaRPr>
          </a:p>
          <a:p>
            <a:pPr algn="just"/>
            <a:r>
              <a:rPr lang="fr-FR" dirty="0"/>
              <a:t>On garde la plateforme internet du Drive et le principe classique de livraison à domicile. Ce service complémentaire pourrait être une option pour les Drive classiques des </a:t>
            </a:r>
            <a:r>
              <a:rPr lang="fr-FR" dirty="0" smtClean="0"/>
              <a:t>GMS</a:t>
            </a:r>
          </a:p>
          <a:p>
            <a:pPr algn="just"/>
            <a:endParaRPr lang="fr-FR" sz="500" dirty="0"/>
          </a:p>
          <a:p>
            <a:pPr algn="just"/>
            <a:endParaRPr lang="fr-FR" sz="500" dirty="0" smtClean="0"/>
          </a:p>
          <a:p>
            <a:pPr algn="just"/>
            <a:endParaRPr lang="fr-FR" sz="500" dirty="0"/>
          </a:p>
          <a:p>
            <a:pPr algn="just"/>
            <a:endParaRPr lang="fr-FR" sz="500" dirty="0" smtClean="0"/>
          </a:p>
          <a:p>
            <a:pPr algn="just"/>
            <a:endParaRPr lang="fr-FR" sz="500" dirty="0"/>
          </a:p>
          <a:p>
            <a:pPr algn="just"/>
            <a:endParaRPr lang="fr-FR" sz="500" dirty="0" smtClean="0"/>
          </a:p>
          <a:p>
            <a:pPr algn="just"/>
            <a:endParaRPr lang="fr-FR" sz="500" dirty="0"/>
          </a:p>
          <a:p>
            <a:pPr algn="just"/>
            <a:endParaRPr lang="fr-FR" sz="500" dirty="0" smtClean="0"/>
          </a:p>
          <a:p>
            <a:pPr algn="just"/>
            <a:endParaRPr lang="fr-FR" sz="500" dirty="0"/>
          </a:p>
          <a:p>
            <a:pPr algn="just"/>
            <a:endParaRPr lang="fr-FR" sz="500" dirty="0"/>
          </a:p>
        </p:txBody>
      </p:sp>
      <p:sp>
        <p:nvSpPr>
          <p:cNvPr id="8" name="ZoneTexte 7"/>
          <p:cNvSpPr txBox="1"/>
          <p:nvPr/>
        </p:nvSpPr>
        <p:spPr>
          <a:xfrm>
            <a:off x="170481" y="3713177"/>
            <a:ext cx="2650213" cy="2108269"/>
          </a:xfrm>
          <a:prstGeom prst="rect">
            <a:avLst/>
          </a:prstGeom>
          <a:noFill/>
          <a:ln>
            <a:solidFill>
              <a:srgbClr val="B82EAE"/>
            </a:solidFill>
            <a:prstDash val="dashDot"/>
          </a:ln>
        </p:spPr>
        <p:txBody>
          <a:bodyPr wrap="square" rtlCol="0">
            <a:spAutoFit/>
          </a:bodyPr>
          <a:lstStyle/>
          <a:p>
            <a:pPr algn="ctr"/>
            <a:endParaRPr lang="fr-FR" sz="2400" b="1" u="sng" dirty="0" smtClean="0">
              <a:solidFill>
                <a:srgbClr val="B82EAE"/>
              </a:solidFill>
            </a:endParaRPr>
          </a:p>
          <a:p>
            <a:pPr algn="ctr"/>
            <a:r>
              <a:rPr lang="fr-FR" sz="2400" b="1" u="sng" dirty="0" smtClean="0">
                <a:solidFill>
                  <a:srgbClr val="B82EAE"/>
                </a:solidFill>
              </a:rPr>
              <a:t>Tendance</a:t>
            </a:r>
            <a:r>
              <a:rPr lang="fr-FR" sz="2400" b="1" dirty="0" smtClean="0">
                <a:solidFill>
                  <a:srgbClr val="B82EAE"/>
                </a:solidFill>
              </a:rPr>
              <a:t> </a:t>
            </a:r>
            <a:r>
              <a:rPr lang="fr-FR" sz="2400" dirty="0" smtClean="0">
                <a:solidFill>
                  <a:srgbClr val="B82EAE"/>
                </a:solidFill>
              </a:rPr>
              <a:t>:</a:t>
            </a:r>
          </a:p>
          <a:p>
            <a:pPr algn="ctr"/>
            <a:endParaRPr lang="fr-FR" sz="2400" dirty="0" smtClean="0">
              <a:solidFill>
                <a:srgbClr val="B82EAE"/>
              </a:solidFill>
            </a:endParaRPr>
          </a:p>
          <a:p>
            <a:pPr marL="285750" indent="-285750">
              <a:buFontTx/>
              <a:buChar char="-"/>
            </a:pPr>
            <a:r>
              <a:rPr lang="fr-FR" dirty="0" smtClean="0"/>
              <a:t>Connectivité </a:t>
            </a:r>
            <a:r>
              <a:rPr lang="fr-FR" dirty="0"/>
              <a:t>et </a:t>
            </a:r>
            <a:r>
              <a:rPr lang="fr-FR" dirty="0" smtClean="0"/>
              <a:t>rapidité</a:t>
            </a:r>
          </a:p>
          <a:p>
            <a:r>
              <a:rPr lang="fr-FR" dirty="0" smtClean="0"/>
              <a:t>-    Santé</a:t>
            </a:r>
            <a:r>
              <a:rPr lang="fr-FR" dirty="0"/>
              <a:t>, produits </a:t>
            </a:r>
            <a:r>
              <a:rPr lang="fr-FR" dirty="0" smtClean="0"/>
              <a:t>frais</a:t>
            </a:r>
          </a:p>
          <a:p>
            <a:pPr algn="ctr"/>
            <a:endParaRPr lang="fr-FR" dirty="0" smtClean="0"/>
          </a:p>
          <a:p>
            <a:pPr algn="ctr"/>
            <a:endParaRPr lang="fr-FR" sz="500" dirty="0" smtClean="0"/>
          </a:p>
        </p:txBody>
      </p:sp>
      <p:pic>
        <p:nvPicPr>
          <p:cNvPr id="9" name="Image 8"/>
          <p:cNvPicPr/>
          <p:nvPr/>
        </p:nvPicPr>
        <p:blipFill>
          <a:blip r:embed="rId2">
            <a:lum bright="-50000"/>
            <a:alphaModFix/>
          </a:blip>
          <a:srcRect/>
          <a:stretch>
            <a:fillRect/>
          </a:stretch>
        </p:blipFill>
        <p:spPr>
          <a:xfrm>
            <a:off x="7594153" y="987099"/>
            <a:ext cx="4458361" cy="2524794"/>
          </a:xfrm>
          <a:prstGeom prst="rect">
            <a:avLst/>
          </a:prstGeom>
          <a:noFill/>
          <a:ln>
            <a:noFill/>
          </a:ln>
        </p:spPr>
      </p:pic>
    </p:spTree>
    <p:extLst>
      <p:ext uri="{BB962C8B-B14F-4D97-AF65-F5344CB8AC3E}">
        <p14:creationId xmlns:p14="http://schemas.microsoft.com/office/powerpoint/2010/main" val="113648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0481" y="139484"/>
            <a:ext cx="11882034" cy="646331"/>
          </a:xfrm>
          <a:prstGeom prst="rect">
            <a:avLst/>
          </a:prstGeom>
          <a:solidFill>
            <a:srgbClr val="FFCC0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Produit - Fonctionnalité </a:t>
            </a:r>
            <a:endParaRPr lang="en-GB" sz="3600" dirty="0"/>
          </a:p>
        </p:txBody>
      </p:sp>
      <p:sp>
        <p:nvSpPr>
          <p:cNvPr id="6" name="ZoneTexte 5"/>
          <p:cNvSpPr txBox="1"/>
          <p:nvPr/>
        </p:nvSpPr>
        <p:spPr>
          <a:xfrm>
            <a:off x="309966" y="1007389"/>
            <a:ext cx="5769992" cy="2908489"/>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Idée source</a:t>
            </a:r>
            <a:r>
              <a:rPr lang="fr-FR" sz="2400" dirty="0" smtClean="0"/>
              <a:t> : </a:t>
            </a:r>
            <a:r>
              <a:rPr lang="fr-FR" sz="2400" b="1" dirty="0"/>
              <a:t>L</a:t>
            </a:r>
            <a:r>
              <a:rPr lang="fr-FR" sz="2400" b="1" dirty="0" smtClean="0"/>
              <a:t>a fourchette vibrante</a:t>
            </a:r>
          </a:p>
          <a:p>
            <a:endParaRPr lang="fr-FR" sz="2400" b="1" dirty="0" smtClean="0"/>
          </a:p>
          <a:p>
            <a:r>
              <a:rPr lang="fr-FR" sz="1500" dirty="0"/>
              <a:t>« Pour combattre l'obésité et les problèmes digestifs, une société fondée par un Français a mis en vente mercredi sur un site dédié au financement de projets </a:t>
            </a:r>
            <a:r>
              <a:rPr lang="fr-FR" sz="1500" dirty="0" smtClean="0"/>
              <a:t>innovants, </a:t>
            </a:r>
            <a:r>
              <a:rPr lang="fr-FR" sz="1500" dirty="0"/>
              <a:t>une fourchette qui vibre lorsqu'on mange trop </a:t>
            </a:r>
            <a:r>
              <a:rPr lang="fr-FR" sz="1500" dirty="0" smtClean="0"/>
              <a:t>vite.</a:t>
            </a:r>
            <a:endParaRPr lang="en-GB" sz="1500" dirty="0"/>
          </a:p>
          <a:p>
            <a:r>
              <a:rPr lang="en-GB" sz="1500" dirty="0" smtClean="0"/>
              <a:t>Elle est actuellement disponible en </a:t>
            </a:r>
            <a:r>
              <a:rPr lang="fr-FR" sz="1500" dirty="0" smtClean="0"/>
              <a:t>rose</a:t>
            </a:r>
            <a:r>
              <a:rPr lang="fr-FR" sz="1500" dirty="0"/>
              <a:t>, vert ou </a:t>
            </a:r>
            <a:r>
              <a:rPr lang="fr-FR" sz="1500" dirty="0" smtClean="0"/>
              <a:t>bleu</a:t>
            </a:r>
            <a:r>
              <a:rPr lang="fr-FR" sz="1500" dirty="0"/>
              <a:t>.</a:t>
            </a:r>
            <a:r>
              <a:rPr lang="fr-FR" sz="1500" dirty="0" smtClean="0"/>
              <a:t> </a:t>
            </a:r>
            <a:r>
              <a:rPr lang="fr-FR" sz="1500" i="1" dirty="0" smtClean="0"/>
              <a:t>Prototype :</a:t>
            </a:r>
            <a:endParaRPr lang="en-GB" sz="1500" i="1" dirty="0"/>
          </a:p>
          <a:p>
            <a:r>
              <a:rPr lang="fr-FR" sz="1500" dirty="0"/>
              <a:t>Discrète et pouvant passer au lave-vaisselle, elle comporte entre autres une diode, un port USB et est accompagnée d'un logiciel permettant à ses utilisateurs de mesurer dans le temps leurs progrès vers un mode d'alimentation plus sain. </a:t>
            </a:r>
            <a:r>
              <a:rPr lang="fr-FR" sz="1500" dirty="0" smtClean="0"/>
              <a:t>»</a:t>
            </a:r>
            <a:endParaRPr lang="en-GB" sz="1500" dirty="0"/>
          </a:p>
        </p:txBody>
      </p:sp>
      <p:sp>
        <p:nvSpPr>
          <p:cNvPr id="7" name="ZoneTexte 6"/>
          <p:cNvSpPr txBox="1"/>
          <p:nvPr/>
        </p:nvSpPr>
        <p:spPr>
          <a:xfrm>
            <a:off x="309966" y="6202662"/>
            <a:ext cx="11742548" cy="323165"/>
          </a:xfrm>
          <a:prstGeom prst="rect">
            <a:avLst/>
          </a:prstGeom>
          <a:noFill/>
          <a:ln>
            <a:solidFill>
              <a:srgbClr val="FFCC00"/>
            </a:solidFill>
            <a:prstDash val="dashDot"/>
          </a:ln>
        </p:spPr>
        <p:txBody>
          <a:bodyPr wrap="square" rtlCol="0">
            <a:spAutoFit/>
          </a:bodyPr>
          <a:lstStyle/>
          <a:p>
            <a:r>
              <a:rPr lang="fr-FR" sz="1500" b="1" u="sng" dirty="0" smtClean="0">
                <a:solidFill>
                  <a:srgbClr val="FFCC00"/>
                </a:solidFill>
              </a:rPr>
              <a:t>Source : </a:t>
            </a:r>
            <a:r>
              <a:rPr lang="fr-FR" sz="1500" dirty="0">
                <a:hlinkClick r:id="rId2"/>
              </a:rPr>
              <a:t>http://www.huffingtonpost.fr/2013/04/18/hapifork--une-fourchette-vibrante-pour-combattre-obesite_n_3107009.html</a:t>
            </a:r>
            <a:endParaRPr lang="en-GB" sz="1500" dirty="0"/>
          </a:p>
        </p:txBody>
      </p:sp>
      <p:pic>
        <p:nvPicPr>
          <p:cNvPr id="8" name="images1"/>
          <p:cNvPicPr/>
          <p:nvPr/>
        </p:nvPicPr>
        <p:blipFill>
          <a:blip r:link="rId3">
            <a:lum bright="-50000"/>
            <a:alphaModFix/>
          </a:blip>
          <a:srcRect/>
          <a:stretch>
            <a:fillRect/>
          </a:stretch>
        </p:blipFill>
        <p:spPr>
          <a:xfrm>
            <a:off x="6253429" y="1007388"/>
            <a:ext cx="5742136" cy="2908489"/>
          </a:xfrm>
          <a:prstGeom prst="rect">
            <a:avLst/>
          </a:prstGeom>
          <a:ln>
            <a:noFill/>
            <a:prstDash/>
          </a:ln>
        </p:spPr>
      </p:pic>
      <p:sp>
        <p:nvSpPr>
          <p:cNvPr id="9" name="ZoneTexte 8"/>
          <p:cNvSpPr txBox="1"/>
          <p:nvPr/>
        </p:nvSpPr>
        <p:spPr>
          <a:xfrm>
            <a:off x="2960177" y="4130349"/>
            <a:ext cx="9092338" cy="1846659"/>
          </a:xfrm>
          <a:prstGeom prst="rect">
            <a:avLst/>
          </a:prstGeom>
          <a:noFill/>
          <a:ln>
            <a:solidFill>
              <a:srgbClr val="FFCC00"/>
            </a:solidFill>
            <a:prstDash val="dashDot"/>
          </a:ln>
        </p:spPr>
        <p:txBody>
          <a:bodyPr wrap="square" rtlCol="0">
            <a:spAutoFit/>
          </a:bodyPr>
          <a:lstStyle/>
          <a:p>
            <a:pPr algn="just"/>
            <a:r>
              <a:rPr lang="fr-FR" sz="2400" b="1" u="sng" dirty="0">
                <a:solidFill>
                  <a:srgbClr val="FFCC00"/>
                </a:solidFill>
              </a:rPr>
              <a:t>Idée novatrice </a:t>
            </a:r>
            <a:r>
              <a:rPr lang="fr-FR" dirty="0" smtClean="0"/>
              <a:t>: </a:t>
            </a:r>
            <a:r>
              <a:rPr lang="fr-FR" sz="2400" b="1" dirty="0"/>
              <a:t>L</a:t>
            </a:r>
            <a:r>
              <a:rPr lang="fr-FR" sz="2400" b="1" dirty="0" smtClean="0"/>
              <a:t>e verre « sonnant »</a:t>
            </a:r>
            <a:endParaRPr lang="fr-FR" sz="2400" b="1" dirty="0"/>
          </a:p>
          <a:p>
            <a:pPr algn="just"/>
            <a:endParaRPr lang="fr-FR" sz="1500" dirty="0" smtClean="0"/>
          </a:p>
          <a:p>
            <a:pPr algn="just"/>
            <a:r>
              <a:rPr lang="fr-FR" sz="1500" dirty="0" smtClean="0"/>
              <a:t>Ce verre connecté permettrait </a:t>
            </a:r>
            <a:r>
              <a:rPr lang="fr-FR" sz="1500" dirty="0"/>
              <a:t>de boire la bonne quantité d'eau par jour et </a:t>
            </a:r>
            <a:r>
              <a:rPr lang="fr-FR" sz="1500" dirty="0" smtClean="0"/>
              <a:t>cela de </a:t>
            </a:r>
            <a:r>
              <a:rPr lang="fr-FR" sz="1500" dirty="0"/>
              <a:t>manière « réglée ». Ce verre sonnerait en cas de consommation inférieur d'eau nécessaire mais sonnerait également en cas de surconsommation </a:t>
            </a:r>
            <a:r>
              <a:rPr lang="fr-FR" sz="1500" dirty="0" smtClean="0"/>
              <a:t>d'eau. </a:t>
            </a:r>
            <a:r>
              <a:rPr lang="fr-FR" sz="1500" dirty="0"/>
              <a:t>Une double fonction qui permettrait d'éviter de nombreuses </a:t>
            </a:r>
            <a:r>
              <a:rPr lang="fr-FR" sz="1500" dirty="0" smtClean="0"/>
              <a:t>maladies, </a:t>
            </a:r>
            <a:r>
              <a:rPr lang="fr-FR" sz="1500" dirty="0"/>
              <a:t>sur les reins essentiellement</a:t>
            </a:r>
            <a:r>
              <a:rPr lang="fr-FR" sz="1500" dirty="0" smtClean="0"/>
              <a:t>.</a:t>
            </a:r>
          </a:p>
          <a:p>
            <a:pPr algn="just"/>
            <a:endParaRPr lang="fr-FR" sz="1500" dirty="0" smtClean="0"/>
          </a:p>
        </p:txBody>
      </p:sp>
      <p:sp>
        <p:nvSpPr>
          <p:cNvPr id="10" name="ZoneTexte 9"/>
          <p:cNvSpPr txBox="1"/>
          <p:nvPr/>
        </p:nvSpPr>
        <p:spPr>
          <a:xfrm>
            <a:off x="309966" y="4118209"/>
            <a:ext cx="2510726" cy="1846659"/>
          </a:xfrm>
          <a:prstGeom prst="rect">
            <a:avLst/>
          </a:prstGeom>
          <a:noFill/>
          <a:ln>
            <a:solidFill>
              <a:srgbClr val="FFCC00"/>
            </a:solidFill>
            <a:prstDash val="dashDot"/>
          </a:ln>
        </p:spPr>
        <p:txBody>
          <a:bodyPr wrap="square" rtlCol="0">
            <a:spAutoFit/>
          </a:bodyPr>
          <a:lstStyle/>
          <a:p>
            <a:pPr algn="ctr"/>
            <a:r>
              <a:rPr lang="fr-FR" sz="2400" b="1" u="sng" dirty="0" smtClean="0">
                <a:solidFill>
                  <a:srgbClr val="FFCC00"/>
                </a:solidFill>
              </a:rPr>
              <a:t>Tendances </a:t>
            </a:r>
            <a:r>
              <a:rPr lang="fr-FR" sz="2400" dirty="0" smtClean="0"/>
              <a:t>:</a:t>
            </a:r>
          </a:p>
          <a:p>
            <a:pPr algn="ctr"/>
            <a:endParaRPr lang="fr-FR" sz="1500" b="1" dirty="0"/>
          </a:p>
          <a:p>
            <a:pPr algn="ctr"/>
            <a:r>
              <a:rPr lang="fr-FR" sz="1500" b="1" dirty="0" smtClean="0"/>
              <a:t>PROGRES : </a:t>
            </a:r>
            <a:r>
              <a:rPr lang="fr-FR" sz="1500" dirty="0"/>
              <a:t>Intelligent </a:t>
            </a:r>
          </a:p>
          <a:p>
            <a:pPr algn="ctr"/>
            <a:r>
              <a:rPr lang="fr-FR" sz="1500" b="1" dirty="0" smtClean="0"/>
              <a:t>SANTÉ : </a:t>
            </a:r>
            <a:r>
              <a:rPr lang="fr-FR" sz="1500" dirty="0"/>
              <a:t>Médical</a:t>
            </a:r>
          </a:p>
          <a:p>
            <a:endParaRPr lang="fr-FR" sz="1500" b="1" dirty="0"/>
          </a:p>
          <a:p>
            <a:endParaRPr lang="fr-FR" sz="1500" b="1" dirty="0" smtClean="0"/>
          </a:p>
          <a:p>
            <a:endParaRPr lang="fr-FR" sz="1500" b="1" dirty="0"/>
          </a:p>
        </p:txBody>
      </p:sp>
    </p:spTree>
    <p:extLst>
      <p:ext uri="{BB962C8B-B14F-4D97-AF65-F5344CB8AC3E}">
        <p14:creationId xmlns:p14="http://schemas.microsoft.com/office/powerpoint/2010/main" val="189276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FFCC0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Produit – Marché précoce </a:t>
            </a:r>
            <a:endParaRPr lang="en-GB" sz="3600" dirty="0"/>
          </a:p>
        </p:txBody>
      </p:sp>
      <p:sp>
        <p:nvSpPr>
          <p:cNvPr id="5" name="ZoneTexte 4"/>
          <p:cNvSpPr txBox="1"/>
          <p:nvPr/>
        </p:nvSpPr>
        <p:spPr>
          <a:xfrm>
            <a:off x="309966" y="1007389"/>
            <a:ext cx="5769992" cy="3462486"/>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Idée source</a:t>
            </a:r>
            <a:r>
              <a:rPr lang="fr-FR" sz="2400" dirty="0" smtClean="0"/>
              <a:t> : </a:t>
            </a:r>
            <a:r>
              <a:rPr lang="fr-FR" sz="2400" b="1" dirty="0"/>
              <a:t>L</a:t>
            </a:r>
            <a:r>
              <a:rPr lang="fr-FR" sz="2400" b="1" dirty="0" smtClean="0"/>
              <a:t>a voiture intelligente</a:t>
            </a:r>
          </a:p>
          <a:p>
            <a:endParaRPr lang="fr-FR" sz="1500" b="1" dirty="0" smtClean="0"/>
          </a:p>
          <a:p>
            <a:pPr algn="just"/>
            <a:r>
              <a:rPr lang="fr-FR" sz="1500" dirty="0"/>
              <a:t>[…] Google a donné naissance à une voiture très différente de ce qu’on a connu jusqu’ici! En effet, le véhicule mis au point a la capacité de se déplacer tout seul, pour cela il ne fait que détecter les obstacles. Un projet bien ambitieux sur lequel s’est penché le géant de l’Internet il y a quelques années.</a:t>
            </a:r>
            <a:endParaRPr lang="en-GB" sz="1500" dirty="0"/>
          </a:p>
          <a:p>
            <a:pPr algn="just"/>
            <a:r>
              <a:rPr lang="fr-FR" sz="1500" dirty="0"/>
              <a:t>Le dernier prototype présenté jusqu’ici, dévoilé le mardi 27 mai, constitue l’ensemble des efforts fournis par </a:t>
            </a:r>
            <a:r>
              <a:rPr lang="fr-FR" sz="1500" dirty="0" err="1"/>
              <a:t>Sebastian</a:t>
            </a:r>
            <a:r>
              <a:rPr lang="fr-FR" sz="1500" dirty="0"/>
              <a:t> </a:t>
            </a:r>
            <a:r>
              <a:rPr lang="fr-FR" sz="1500" dirty="0" err="1"/>
              <a:t>Thrun</a:t>
            </a:r>
            <a:r>
              <a:rPr lang="fr-FR" sz="1500" dirty="0"/>
              <a:t>, le </a:t>
            </a:r>
            <a:r>
              <a:rPr lang="fr-FR" sz="1500" dirty="0" err="1"/>
              <a:t>co</a:t>
            </a:r>
            <a:r>
              <a:rPr lang="fr-FR" sz="1500" dirty="0"/>
              <a:t>-inventeur de Google </a:t>
            </a:r>
            <a:r>
              <a:rPr lang="fr-FR" sz="1500" dirty="0" err="1"/>
              <a:t>Earth</a:t>
            </a:r>
            <a:r>
              <a:rPr lang="fr-FR" sz="1500" dirty="0"/>
              <a:t> et son équipe durant ses quatre dernières années.</a:t>
            </a:r>
            <a:endParaRPr lang="en-GB" sz="1500" dirty="0"/>
          </a:p>
          <a:p>
            <a:pPr algn="just"/>
            <a:r>
              <a:rPr lang="fr-FR" sz="1500" dirty="0"/>
              <a:t>Vous vous rappelez bien de la voiture connectée Prius! Sachez que la voiture de Google est bien différente car elle n’est ni dotée d’embrayage ni de de pédale d’accélérateur ou encore de frein. </a:t>
            </a:r>
            <a:r>
              <a:rPr lang="fr-FR" sz="1500" dirty="0" smtClean="0"/>
              <a:t>[...]</a:t>
            </a:r>
            <a:endParaRPr lang="fr-FR" sz="1500" dirty="0"/>
          </a:p>
        </p:txBody>
      </p:sp>
      <p:sp>
        <p:nvSpPr>
          <p:cNvPr id="6" name="ZoneTexte 5"/>
          <p:cNvSpPr txBox="1"/>
          <p:nvPr/>
        </p:nvSpPr>
        <p:spPr>
          <a:xfrm>
            <a:off x="309966" y="6202662"/>
            <a:ext cx="11742548" cy="323165"/>
          </a:xfrm>
          <a:prstGeom prst="rect">
            <a:avLst/>
          </a:prstGeom>
          <a:noFill/>
          <a:ln>
            <a:solidFill>
              <a:srgbClr val="FFCC00"/>
            </a:solidFill>
            <a:prstDash val="dashDot"/>
          </a:ln>
        </p:spPr>
        <p:txBody>
          <a:bodyPr wrap="square" rtlCol="0">
            <a:spAutoFit/>
          </a:bodyPr>
          <a:lstStyle/>
          <a:p>
            <a:r>
              <a:rPr lang="fr-FR" sz="1500" b="1" u="sng" dirty="0" smtClean="0">
                <a:solidFill>
                  <a:srgbClr val="FFCC00"/>
                </a:solidFill>
              </a:rPr>
              <a:t>Source : </a:t>
            </a:r>
            <a:r>
              <a:rPr lang="fr-FR" sz="1500" dirty="0">
                <a:hlinkClick r:id="rId2"/>
              </a:rPr>
              <a:t>http://www.transeet.fr/2014/05/28/google-devoile-une-voiture-intelligente-autonome.html</a:t>
            </a:r>
            <a:r>
              <a:rPr lang="fr-FR" sz="1500" b="1" u="sng" dirty="0" smtClean="0">
                <a:solidFill>
                  <a:srgbClr val="FFCC00"/>
                </a:solidFill>
              </a:rPr>
              <a:t> </a:t>
            </a:r>
            <a:endParaRPr lang="en-GB" sz="1500" dirty="0"/>
          </a:p>
        </p:txBody>
      </p:sp>
      <p:pic>
        <p:nvPicPr>
          <p:cNvPr id="7" name="images7"/>
          <p:cNvPicPr/>
          <p:nvPr/>
        </p:nvPicPr>
        <p:blipFill>
          <a:blip r:link="rId3">
            <a:lum bright="-50000"/>
            <a:alphaModFix/>
          </a:blip>
          <a:srcRect/>
          <a:stretch>
            <a:fillRect/>
          </a:stretch>
        </p:blipFill>
        <p:spPr>
          <a:xfrm>
            <a:off x="6276814" y="1007389"/>
            <a:ext cx="5775700" cy="3462486"/>
          </a:xfrm>
          <a:prstGeom prst="rect">
            <a:avLst/>
          </a:prstGeom>
          <a:ln>
            <a:noFill/>
            <a:prstDash/>
          </a:ln>
        </p:spPr>
      </p:pic>
      <p:sp>
        <p:nvSpPr>
          <p:cNvPr id="8" name="ZoneTexte 7"/>
          <p:cNvSpPr txBox="1"/>
          <p:nvPr/>
        </p:nvSpPr>
        <p:spPr>
          <a:xfrm>
            <a:off x="3657600" y="4590573"/>
            <a:ext cx="8394914" cy="1369606"/>
          </a:xfrm>
          <a:prstGeom prst="rect">
            <a:avLst/>
          </a:prstGeom>
          <a:noFill/>
          <a:ln>
            <a:solidFill>
              <a:srgbClr val="FFCC00"/>
            </a:solidFill>
            <a:prstDash val="dashDot"/>
          </a:ln>
        </p:spPr>
        <p:txBody>
          <a:bodyPr wrap="square" rtlCol="0">
            <a:spAutoFit/>
          </a:bodyPr>
          <a:lstStyle/>
          <a:p>
            <a:pPr algn="just"/>
            <a:r>
              <a:rPr lang="fr-FR" sz="2400" b="1" u="sng" dirty="0">
                <a:solidFill>
                  <a:srgbClr val="FFCC00"/>
                </a:solidFill>
              </a:rPr>
              <a:t>Idée </a:t>
            </a:r>
            <a:r>
              <a:rPr lang="fr-FR" sz="2400" b="1" u="sng" dirty="0" smtClean="0">
                <a:solidFill>
                  <a:srgbClr val="FFCC00"/>
                </a:solidFill>
              </a:rPr>
              <a:t>novatrice : </a:t>
            </a:r>
            <a:r>
              <a:rPr lang="fr-FR" sz="2400" b="1" dirty="0" smtClean="0"/>
              <a:t>Le fauteuil roulant intelligent</a:t>
            </a:r>
          </a:p>
          <a:p>
            <a:pPr algn="just"/>
            <a:r>
              <a:rPr lang="fr-FR" sz="2400" b="1" u="sng" dirty="0" smtClean="0">
                <a:solidFill>
                  <a:srgbClr val="FFCC00"/>
                </a:solidFill>
              </a:rPr>
              <a:t> </a:t>
            </a:r>
            <a:r>
              <a:rPr lang="fr-FR" sz="1500" dirty="0" smtClean="0"/>
              <a:t>Ce fauteuil permettra donc de facilité la vie de nombreuses personnes à mobilité réduite. Il aura comme spécificité : la rapidité, la simplicité et l’efficacité. Tous le monde pourra donc se déplacer seul sans aide de personne.</a:t>
            </a:r>
          </a:p>
          <a:p>
            <a:pPr algn="just"/>
            <a:endParaRPr lang="fr-FR" sz="500" dirty="0"/>
          </a:p>
        </p:txBody>
      </p:sp>
      <p:sp>
        <p:nvSpPr>
          <p:cNvPr id="9" name="ZoneTexte 8"/>
          <p:cNvSpPr txBox="1"/>
          <p:nvPr/>
        </p:nvSpPr>
        <p:spPr>
          <a:xfrm>
            <a:off x="309966" y="4590573"/>
            <a:ext cx="3181299" cy="1384995"/>
          </a:xfrm>
          <a:prstGeom prst="rect">
            <a:avLst/>
          </a:prstGeom>
          <a:noFill/>
          <a:ln>
            <a:solidFill>
              <a:srgbClr val="FFCC00"/>
            </a:solidFill>
            <a:prstDash val="dashDot"/>
          </a:ln>
        </p:spPr>
        <p:txBody>
          <a:bodyPr wrap="square" rtlCol="0">
            <a:spAutoFit/>
          </a:bodyPr>
          <a:lstStyle/>
          <a:p>
            <a:pPr algn="ctr"/>
            <a:r>
              <a:rPr lang="fr-FR" sz="2400" b="1" u="sng" dirty="0" smtClean="0">
                <a:solidFill>
                  <a:srgbClr val="FFCC00"/>
                </a:solidFill>
              </a:rPr>
              <a:t>Tendances </a:t>
            </a:r>
            <a:r>
              <a:rPr lang="fr-FR" sz="2400" dirty="0" smtClean="0"/>
              <a:t>:</a:t>
            </a:r>
          </a:p>
          <a:p>
            <a:pPr algn="ctr"/>
            <a:endParaRPr lang="fr-FR" sz="1500" b="1" dirty="0"/>
          </a:p>
          <a:p>
            <a:pPr algn="ctr"/>
            <a:r>
              <a:rPr lang="fr-FR" sz="1500" b="1" dirty="0" smtClean="0"/>
              <a:t>PROGRES : </a:t>
            </a:r>
            <a:r>
              <a:rPr lang="fr-FR" sz="1500" dirty="0"/>
              <a:t>Intelligent </a:t>
            </a:r>
          </a:p>
          <a:p>
            <a:pPr algn="ctr"/>
            <a:r>
              <a:rPr lang="fr-FR" sz="1500" b="1" dirty="0" smtClean="0"/>
              <a:t>PRATICITÉ : </a:t>
            </a:r>
            <a:r>
              <a:rPr lang="fr-FR" sz="1500" dirty="0"/>
              <a:t>Facilité de </a:t>
            </a:r>
            <a:r>
              <a:rPr lang="fr-FR" sz="1500" dirty="0" smtClean="0"/>
              <a:t>manipulation</a:t>
            </a:r>
          </a:p>
          <a:p>
            <a:endParaRPr lang="fr-FR" sz="1500" dirty="0"/>
          </a:p>
        </p:txBody>
      </p:sp>
    </p:spTree>
    <p:extLst>
      <p:ext uri="{BB962C8B-B14F-4D97-AF65-F5344CB8AC3E}">
        <p14:creationId xmlns:p14="http://schemas.microsoft.com/office/powerpoint/2010/main" val="63318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FFCC0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Produit – Autres produits </a:t>
            </a:r>
            <a:endParaRPr lang="en-GB" sz="3600" dirty="0"/>
          </a:p>
        </p:txBody>
      </p:sp>
      <p:sp>
        <p:nvSpPr>
          <p:cNvPr id="5" name="ZoneTexte 4"/>
          <p:cNvSpPr txBox="1"/>
          <p:nvPr/>
        </p:nvSpPr>
        <p:spPr>
          <a:xfrm>
            <a:off x="309966" y="1007389"/>
            <a:ext cx="5769992" cy="3000821"/>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Idée source</a:t>
            </a:r>
            <a:r>
              <a:rPr lang="fr-FR" sz="2400" dirty="0" smtClean="0"/>
              <a:t> : </a:t>
            </a:r>
            <a:r>
              <a:rPr lang="fr-FR" sz="2400" b="1" dirty="0"/>
              <a:t>L</a:t>
            </a:r>
            <a:r>
              <a:rPr lang="fr-FR" sz="2400" b="1" dirty="0" smtClean="0"/>
              <a:t>a capsule douche</a:t>
            </a:r>
          </a:p>
          <a:p>
            <a:endParaRPr lang="fr-FR" sz="1500" b="1" dirty="0" smtClean="0"/>
          </a:p>
          <a:p>
            <a:pPr algn="just"/>
            <a:r>
              <a:rPr lang="fr-FR" sz="1500" dirty="0"/>
              <a:t>[…] Nicolas Pasquier, un entrepreneur de 39 ans, a créé la start-up </a:t>
            </a:r>
            <a:r>
              <a:rPr lang="fr-FR" sz="1500" dirty="0" err="1"/>
              <a:t>Skinjay</a:t>
            </a:r>
            <a:r>
              <a:rPr lang="fr-FR" sz="1500" dirty="0"/>
              <a:t> dont le produit est un mixer pour capsules de douche. L'idée est simple : la capsule, qui contient des produits de santé et du parfum, se diffuse durant 4 à 8 minutes sous la douche, via le flux d'eau chaude du robinet. Le corps des capsules est composé d'une matière biodégradable, et son contenu d'ingrédients naturels est produit par un des leaders français dans le domaine des cosmétiques bio. Comme pour le café, différents types de capsules seront proposées : huile essentielle, peau sèche, hydratant… Quant au mixer, il s'installe facilement à un pommeau de douche standard. </a:t>
            </a:r>
            <a:r>
              <a:rPr lang="fr-FR" sz="1500" dirty="0" smtClean="0"/>
              <a:t>[...]</a:t>
            </a:r>
            <a:endParaRPr lang="en-GB" sz="1500" dirty="0"/>
          </a:p>
        </p:txBody>
      </p:sp>
      <p:sp>
        <p:nvSpPr>
          <p:cNvPr id="6" name="ZoneTexte 5"/>
          <p:cNvSpPr txBox="1"/>
          <p:nvPr/>
        </p:nvSpPr>
        <p:spPr>
          <a:xfrm>
            <a:off x="309966" y="6202662"/>
            <a:ext cx="11742548" cy="461665"/>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Source : </a:t>
            </a:r>
            <a:r>
              <a:rPr lang="fr-FR" dirty="0" smtClean="0">
                <a:hlinkClick r:id="rId2"/>
              </a:rPr>
              <a:t>http</a:t>
            </a:r>
            <a:r>
              <a:rPr lang="fr-FR" dirty="0">
                <a:hlinkClick r:id="rId2"/>
              </a:rPr>
              <a:t>://www.culturecrossmedia.com/campagnes-cross-media/tendances-marketing-en-2014</a:t>
            </a:r>
            <a:r>
              <a:rPr lang="fr-FR" dirty="0" smtClean="0">
                <a:hlinkClick r:id="rId2"/>
              </a:rPr>
              <a:t>/</a:t>
            </a:r>
            <a:r>
              <a:rPr lang="fr-FR" sz="2400" b="1" u="sng" dirty="0" smtClean="0">
                <a:solidFill>
                  <a:srgbClr val="FFCC00"/>
                </a:solidFill>
              </a:rPr>
              <a:t> </a:t>
            </a:r>
            <a:endParaRPr lang="en-GB" dirty="0"/>
          </a:p>
        </p:txBody>
      </p:sp>
      <p:pic>
        <p:nvPicPr>
          <p:cNvPr id="7" name="images4"/>
          <p:cNvPicPr/>
          <p:nvPr/>
        </p:nvPicPr>
        <p:blipFill>
          <a:blip r:link="rId3">
            <a:lum bright="-50000"/>
            <a:alphaModFix/>
          </a:blip>
          <a:srcRect/>
          <a:stretch>
            <a:fillRect/>
          </a:stretch>
        </p:blipFill>
        <p:spPr>
          <a:xfrm>
            <a:off x="6214820" y="1007390"/>
            <a:ext cx="5849275" cy="3000820"/>
          </a:xfrm>
          <a:prstGeom prst="rect">
            <a:avLst/>
          </a:prstGeom>
          <a:ln>
            <a:noFill/>
            <a:prstDash/>
          </a:ln>
        </p:spPr>
      </p:pic>
      <p:sp>
        <p:nvSpPr>
          <p:cNvPr id="8" name="ZoneTexte 7"/>
          <p:cNvSpPr txBox="1"/>
          <p:nvPr/>
        </p:nvSpPr>
        <p:spPr>
          <a:xfrm>
            <a:off x="3254644" y="4229784"/>
            <a:ext cx="8809450" cy="1846659"/>
          </a:xfrm>
          <a:prstGeom prst="rect">
            <a:avLst/>
          </a:prstGeom>
          <a:noFill/>
          <a:ln>
            <a:solidFill>
              <a:srgbClr val="FFCC00"/>
            </a:solidFill>
            <a:prstDash val="dashDot"/>
          </a:ln>
        </p:spPr>
        <p:txBody>
          <a:bodyPr wrap="square" rtlCol="0">
            <a:spAutoFit/>
          </a:bodyPr>
          <a:lstStyle/>
          <a:p>
            <a:pPr algn="just"/>
            <a:r>
              <a:rPr lang="fr-FR" sz="2400" b="1" u="sng" dirty="0">
                <a:solidFill>
                  <a:srgbClr val="FFCC00"/>
                </a:solidFill>
              </a:rPr>
              <a:t>Idée novatrice </a:t>
            </a:r>
            <a:r>
              <a:rPr lang="fr-FR" dirty="0" smtClean="0"/>
              <a:t>: </a:t>
            </a:r>
            <a:r>
              <a:rPr lang="fr-FR" sz="2400" b="1" dirty="0"/>
              <a:t>L</a:t>
            </a:r>
            <a:r>
              <a:rPr lang="fr-FR" sz="2400" b="1" dirty="0" smtClean="0"/>
              <a:t>a capsule vaisselle</a:t>
            </a:r>
          </a:p>
          <a:p>
            <a:pPr algn="just"/>
            <a:endParaRPr lang="fr-FR" sz="1500" b="1" dirty="0" smtClean="0"/>
          </a:p>
          <a:p>
            <a:pPr algn="just"/>
            <a:r>
              <a:rPr lang="fr-FR" sz="1500" dirty="0"/>
              <a:t>Cette capsule pourrait également être adaptée sur le domaine des tâches ménagères. Une capsule vaisselle ! Même principe que la capsule de douche mais celle-ci pourra s'adapter à la quantité de vaisselle afin de faire des économies mais également de mieux respecter la nature. Il suffit donc de placer la capsule au niveau du robinet et celle-ci décide grâce à des capteurs de la quantité de produit vaisselle à utiliser. (Une programmation nécessaire du nombre de vaisselle avant utilisation).</a:t>
            </a:r>
          </a:p>
        </p:txBody>
      </p:sp>
      <p:sp>
        <p:nvSpPr>
          <p:cNvPr id="9" name="ZoneTexte 8"/>
          <p:cNvSpPr txBox="1"/>
          <p:nvPr/>
        </p:nvSpPr>
        <p:spPr>
          <a:xfrm>
            <a:off x="309966" y="4229784"/>
            <a:ext cx="2731848" cy="1846659"/>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Tendances </a:t>
            </a:r>
            <a:r>
              <a:rPr lang="fr-FR" sz="2400" dirty="0" smtClean="0"/>
              <a:t>:</a:t>
            </a:r>
          </a:p>
          <a:p>
            <a:endParaRPr lang="fr-FR" sz="1500" b="1" dirty="0"/>
          </a:p>
          <a:p>
            <a:r>
              <a:rPr lang="fr-FR" sz="1500" b="1" dirty="0" smtClean="0"/>
              <a:t>PRATICITÉ : </a:t>
            </a:r>
            <a:r>
              <a:rPr lang="fr-FR" sz="1500" dirty="0"/>
              <a:t>Temps et rapidité</a:t>
            </a:r>
          </a:p>
          <a:p>
            <a:r>
              <a:rPr lang="fr-FR" sz="1500" b="1" dirty="0" smtClean="0"/>
              <a:t>ETHIQUE : </a:t>
            </a:r>
            <a:r>
              <a:rPr lang="fr-FR" sz="1500" dirty="0"/>
              <a:t>Ecologique</a:t>
            </a:r>
          </a:p>
          <a:p>
            <a:r>
              <a:rPr lang="fr-FR" sz="1500" b="1" dirty="0" smtClean="0"/>
              <a:t>PLAISIR : </a:t>
            </a:r>
            <a:r>
              <a:rPr lang="fr-FR" sz="1500" dirty="0"/>
              <a:t>Un seul bouton</a:t>
            </a:r>
          </a:p>
          <a:p>
            <a:endParaRPr lang="fr-FR" sz="1500" b="1" dirty="0" smtClean="0"/>
          </a:p>
          <a:p>
            <a:endParaRPr lang="fr-FR" sz="1500" b="1" dirty="0" smtClean="0"/>
          </a:p>
        </p:txBody>
      </p:sp>
    </p:spTree>
    <p:extLst>
      <p:ext uri="{BB962C8B-B14F-4D97-AF65-F5344CB8AC3E}">
        <p14:creationId xmlns:p14="http://schemas.microsoft.com/office/powerpoint/2010/main" val="2959125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FFCC0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Produit – Architecture combinatoire</a:t>
            </a:r>
            <a:endParaRPr lang="en-GB" sz="3600" dirty="0"/>
          </a:p>
        </p:txBody>
      </p:sp>
      <p:sp>
        <p:nvSpPr>
          <p:cNvPr id="3" name="ZoneTexte 2"/>
          <p:cNvSpPr txBox="1"/>
          <p:nvPr/>
        </p:nvSpPr>
        <p:spPr>
          <a:xfrm>
            <a:off x="170481" y="139484"/>
            <a:ext cx="11882034" cy="646331"/>
          </a:xfrm>
          <a:prstGeom prst="rect">
            <a:avLst/>
          </a:prstGeom>
          <a:solidFill>
            <a:srgbClr val="FFCC0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Produit – Autres produits </a:t>
            </a:r>
            <a:endParaRPr lang="en-GB" sz="3600" dirty="0"/>
          </a:p>
        </p:txBody>
      </p:sp>
      <p:sp>
        <p:nvSpPr>
          <p:cNvPr id="5" name="ZoneTexte 4"/>
          <p:cNvSpPr txBox="1"/>
          <p:nvPr/>
        </p:nvSpPr>
        <p:spPr>
          <a:xfrm>
            <a:off x="309966" y="1007389"/>
            <a:ext cx="5769992" cy="2769989"/>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Idée source</a:t>
            </a:r>
            <a:r>
              <a:rPr lang="fr-FR" sz="2400" dirty="0" smtClean="0"/>
              <a:t> : </a:t>
            </a:r>
            <a:r>
              <a:rPr lang="fr-FR" sz="2400" b="1" dirty="0" smtClean="0"/>
              <a:t>Lit d’appoint et air de jeu</a:t>
            </a:r>
          </a:p>
          <a:p>
            <a:endParaRPr lang="fr-FR" sz="2400" b="1" dirty="0" smtClean="0"/>
          </a:p>
          <a:p>
            <a:endParaRPr lang="fr-FR" sz="1500" b="1" dirty="0" smtClean="0"/>
          </a:p>
          <a:p>
            <a:pPr algn="just"/>
            <a:r>
              <a:rPr lang="fr-FR" sz="1600" dirty="0"/>
              <a:t>La marque </a:t>
            </a:r>
            <a:r>
              <a:rPr lang="fr-FR" sz="1600" dirty="0" err="1"/>
              <a:t>Babymoov</a:t>
            </a:r>
            <a:r>
              <a:rPr lang="fr-FR" sz="1600" dirty="0"/>
              <a:t> lance le lit d’appoint qui sert d’aire de jeu. Pliable, il se transporte partout. A l’intérieur comme à l’extérieur grâce à sa moustiquaire et sa protection UV</a:t>
            </a:r>
            <a:r>
              <a:rPr lang="fr-FR" sz="1600" dirty="0" smtClean="0"/>
              <a:t>.</a:t>
            </a:r>
          </a:p>
          <a:p>
            <a:pPr algn="just"/>
            <a:endParaRPr lang="fr-FR" sz="1600" dirty="0"/>
          </a:p>
          <a:p>
            <a:pPr algn="just"/>
            <a:endParaRPr lang="fr-FR" sz="1600" dirty="0" smtClean="0"/>
          </a:p>
          <a:p>
            <a:pPr algn="just"/>
            <a:endParaRPr lang="fr-FR" sz="1600" dirty="0"/>
          </a:p>
          <a:p>
            <a:pPr algn="just"/>
            <a:endParaRPr lang="en-GB" sz="1500" dirty="0"/>
          </a:p>
        </p:txBody>
      </p:sp>
      <p:sp>
        <p:nvSpPr>
          <p:cNvPr id="6" name="ZoneTexte 5"/>
          <p:cNvSpPr txBox="1"/>
          <p:nvPr/>
        </p:nvSpPr>
        <p:spPr>
          <a:xfrm>
            <a:off x="240224" y="5836351"/>
            <a:ext cx="11742548" cy="461665"/>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Source : </a:t>
            </a:r>
            <a:r>
              <a:rPr lang="fr-FR" sz="1600" dirty="0" smtClean="0">
                <a:hlinkClick r:id="rId2"/>
              </a:rPr>
              <a:t>http</a:t>
            </a:r>
            <a:r>
              <a:rPr lang="fr-FR" sz="1600" dirty="0">
                <a:hlinkClick r:id="rId2"/>
              </a:rPr>
              <a:t>://www.culturecrossmedia.com/campagnes-cross-media/tendances-marketing-en-2014</a:t>
            </a:r>
            <a:r>
              <a:rPr lang="fr-FR" sz="1600" dirty="0" smtClean="0">
                <a:hlinkClick r:id="rId2"/>
              </a:rPr>
              <a:t>/</a:t>
            </a:r>
            <a:r>
              <a:rPr lang="fr-FR" sz="2000" b="1" u="sng" dirty="0" smtClean="0">
                <a:solidFill>
                  <a:srgbClr val="FFCC00"/>
                </a:solidFill>
              </a:rPr>
              <a:t> </a:t>
            </a:r>
            <a:endParaRPr lang="en-GB" dirty="0"/>
          </a:p>
        </p:txBody>
      </p:sp>
      <p:sp>
        <p:nvSpPr>
          <p:cNvPr id="8" name="ZoneTexte 7"/>
          <p:cNvSpPr txBox="1"/>
          <p:nvPr/>
        </p:nvSpPr>
        <p:spPr>
          <a:xfrm>
            <a:off x="3243064" y="3998951"/>
            <a:ext cx="8809450" cy="1615827"/>
          </a:xfrm>
          <a:prstGeom prst="rect">
            <a:avLst/>
          </a:prstGeom>
          <a:noFill/>
          <a:ln>
            <a:solidFill>
              <a:srgbClr val="FFCC00"/>
            </a:solidFill>
            <a:prstDash val="dashDot"/>
          </a:ln>
        </p:spPr>
        <p:txBody>
          <a:bodyPr wrap="square" rtlCol="0">
            <a:spAutoFit/>
          </a:bodyPr>
          <a:lstStyle/>
          <a:p>
            <a:pPr algn="just"/>
            <a:r>
              <a:rPr lang="fr-FR" sz="2400" b="1" u="sng" dirty="0">
                <a:solidFill>
                  <a:srgbClr val="FFCC00"/>
                </a:solidFill>
              </a:rPr>
              <a:t>Idée novatrice </a:t>
            </a:r>
            <a:r>
              <a:rPr lang="fr-FR" dirty="0" smtClean="0"/>
              <a:t>: </a:t>
            </a:r>
            <a:r>
              <a:rPr lang="fr-FR" sz="2400" b="1" dirty="0" smtClean="0"/>
              <a:t>Le lit trampoline</a:t>
            </a:r>
          </a:p>
          <a:p>
            <a:pPr algn="just"/>
            <a:endParaRPr lang="fr-FR" sz="1500" b="1" dirty="0" smtClean="0"/>
          </a:p>
          <a:p>
            <a:pPr algn="just"/>
            <a:r>
              <a:rPr lang="fr-FR" sz="1500" dirty="0" smtClean="0"/>
              <a:t>Même principe avec un lit d’appoint qui permettrait également d’occuper les enfants mais également les plus grands car ce lit se transforme en trampoline. Facile à emporter il pourrait même améliorer les vacances de tous !</a:t>
            </a:r>
          </a:p>
          <a:p>
            <a:pPr algn="just"/>
            <a:endParaRPr lang="fr-FR" sz="1500" dirty="0"/>
          </a:p>
        </p:txBody>
      </p:sp>
      <p:sp>
        <p:nvSpPr>
          <p:cNvPr id="9" name="ZoneTexte 8"/>
          <p:cNvSpPr txBox="1"/>
          <p:nvPr/>
        </p:nvSpPr>
        <p:spPr>
          <a:xfrm>
            <a:off x="309966" y="3998952"/>
            <a:ext cx="2731848" cy="1615827"/>
          </a:xfrm>
          <a:prstGeom prst="rect">
            <a:avLst/>
          </a:prstGeom>
          <a:noFill/>
          <a:ln>
            <a:solidFill>
              <a:srgbClr val="FFCC00"/>
            </a:solidFill>
            <a:prstDash val="dashDot"/>
          </a:ln>
        </p:spPr>
        <p:txBody>
          <a:bodyPr wrap="square" rtlCol="0">
            <a:spAutoFit/>
          </a:bodyPr>
          <a:lstStyle/>
          <a:p>
            <a:r>
              <a:rPr lang="fr-FR" sz="2400" b="1" u="sng" dirty="0" smtClean="0">
                <a:solidFill>
                  <a:srgbClr val="FFCC00"/>
                </a:solidFill>
              </a:rPr>
              <a:t>Tendances </a:t>
            </a:r>
            <a:r>
              <a:rPr lang="fr-FR" sz="2400" dirty="0" smtClean="0"/>
              <a:t>:</a:t>
            </a:r>
          </a:p>
          <a:p>
            <a:endParaRPr lang="fr-FR" sz="1500" b="1" dirty="0"/>
          </a:p>
          <a:p>
            <a:r>
              <a:rPr lang="fr-FR" sz="1500" b="1" dirty="0" smtClean="0"/>
              <a:t>PRATICITÉ : </a:t>
            </a:r>
            <a:r>
              <a:rPr lang="fr-FR" sz="1500" dirty="0" smtClean="0"/>
              <a:t>Déplacements</a:t>
            </a:r>
            <a:endParaRPr lang="fr-FR" sz="1500" dirty="0"/>
          </a:p>
          <a:p>
            <a:r>
              <a:rPr lang="fr-FR" sz="1500" b="1" dirty="0" smtClean="0"/>
              <a:t>PLAISIR : </a:t>
            </a:r>
            <a:r>
              <a:rPr lang="fr-FR" sz="1500" dirty="0"/>
              <a:t>F</a:t>
            </a:r>
            <a:r>
              <a:rPr lang="fr-FR" sz="1500" dirty="0" smtClean="0"/>
              <a:t>acile pour l’enfant</a:t>
            </a:r>
            <a:endParaRPr lang="fr-FR" sz="1500" dirty="0"/>
          </a:p>
          <a:p>
            <a:endParaRPr lang="fr-FR" sz="1500" b="1" dirty="0" smtClean="0"/>
          </a:p>
          <a:p>
            <a:endParaRPr lang="fr-FR" sz="1500" b="1" dirty="0" smtClean="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197" y="959711"/>
            <a:ext cx="3177152" cy="2865344"/>
          </a:xfrm>
          <a:prstGeom prst="rect">
            <a:avLst/>
          </a:prstGeom>
        </p:spPr>
      </p:pic>
    </p:spTree>
    <p:extLst>
      <p:ext uri="{BB962C8B-B14F-4D97-AF65-F5344CB8AC3E}">
        <p14:creationId xmlns:p14="http://schemas.microsoft.com/office/powerpoint/2010/main" val="882925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Technologique – Matières premières</a:t>
            </a:r>
            <a:endParaRPr lang="en-GB" sz="3600" dirty="0"/>
          </a:p>
        </p:txBody>
      </p:sp>
      <p:sp>
        <p:nvSpPr>
          <p:cNvPr id="5" name="ZoneTexte 4"/>
          <p:cNvSpPr txBox="1"/>
          <p:nvPr/>
        </p:nvSpPr>
        <p:spPr>
          <a:xfrm>
            <a:off x="309966" y="1007389"/>
            <a:ext cx="5769992" cy="3046988"/>
          </a:xfrm>
          <a:prstGeom prst="rect">
            <a:avLst/>
          </a:prstGeom>
          <a:noFill/>
          <a:ln>
            <a:solidFill>
              <a:srgbClr val="00B0F0"/>
            </a:solidFill>
            <a:prstDash val="dashDot"/>
          </a:ln>
        </p:spPr>
        <p:txBody>
          <a:bodyPr wrap="square" rtlCol="0">
            <a:spAutoFit/>
          </a:bodyPr>
          <a:lstStyle/>
          <a:p>
            <a:r>
              <a:rPr lang="fr-FR" sz="2400" b="1" u="sng" dirty="0" smtClean="0">
                <a:solidFill>
                  <a:srgbClr val="00B0F0"/>
                </a:solidFill>
              </a:rPr>
              <a:t>Idée source</a:t>
            </a:r>
            <a:r>
              <a:rPr lang="fr-FR" sz="2400" dirty="0" smtClean="0">
                <a:solidFill>
                  <a:srgbClr val="00B0F0"/>
                </a:solidFill>
              </a:rPr>
              <a:t> </a:t>
            </a:r>
            <a:r>
              <a:rPr lang="fr-FR" sz="2400" dirty="0" smtClean="0"/>
              <a:t>: </a:t>
            </a:r>
            <a:r>
              <a:rPr lang="fr-FR" sz="2400" b="1" dirty="0"/>
              <a:t>L</a:t>
            </a:r>
            <a:r>
              <a:rPr lang="fr-FR" sz="2400" b="1" dirty="0" smtClean="0"/>
              <a:t>e savon magnétique</a:t>
            </a:r>
          </a:p>
          <a:p>
            <a:endParaRPr lang="fr-FR" dirty="0" smtClean="0"/>
          </a:p>
          <a:p>
            <a:pPr algn="just"/>
            <a:r>
              <a:rPr lang="fr-FR" sz="1500" dirty="0" smtClean="0"/>
              <a:t>« La découverte de chercheurs de l’Université de Bristol pourrait révolutionner le nettoyage industriel. L'équipe , dirigée par le professeur Julian </a:t>
            </a:r>
            <a:r>
              <a:rPr lang="fr-FR" sz="1500" dirty="0" err="1" smtClean="0"/>
              <a:t>Eastoe</a:t>
            </a:r>
            <a:r>
              <a:rPr lang="fr-FR" sz="1500" dirty="0" smtClean="0"/>
              <a:t> , a incorporé des sels  riches en fer à une molécule tensioactive. Les particules adhérant aux tensioactifs peuvent alors être facilement éliminées grâce à un aimant.</a:t>
            </a:r>
            <a:endParaRPr lang="en-GB" sz="1500" dirty="0" smtClean="0"/>
          </a:p>
          <a:p>
            <a:pPr algn="just"/>
            <a:r>
              <a:rPr lang="fr-FR" sz="1500" dirty="0" smtClean="0"/>
              <a:t>Un tel produit  est "une découverte majeure", rapporte Peter Dowding, un chimiste cité par l'Université de Bristol. Les applications potentielles touchent les produits industriels de nettoyage, la dépollution des eaux ou le captage de nappes de pétrole lors de marées noires par exemple. »</a:t>
            </a:r>
            <a:endParaRPr lang="en-GB" sz="1500" dirty="0" smtClean="0"/>
          </a:p>
        </p:txBody>
      </p:sp>
      <p:sp>
        <p:nvSpPr>
          <p:cNvPr id="6" name="ZoneTexte 5"/>
          <p:cNvSpPr txBox="1"/>
          <p:nvPr/>
        </p:nvSpPr>
        <p:spPr>
          <a:xfrm>
            <a:off x="309966" y="6128312"/>
            <a:ext cx="11391254" cy="323165"/>
          </a:xfrm>
          <a:prstGeom prst="rect">
            <a:avLst/>
          </a:prstGeom>
          <a:noFill/>
          <a:ln>
            <a:solidFill>
              <a:srgbClr val="00B0F0"/>
            </a:solidFill>
            <a:prstDash val="dashDot"/>
          </a:ln>
        </p:spPr>
        <p:txBody>
          <a:bodyPr wrap="square" rtlCol="0">
            <a:spAutoFit/>
          </a:bodyPr>
          <a:lstStyle/>
          <a:p>
            <a:r>
              <a:rPr lang="fr-FR" sz="1500" b="1" u="sng" dirty="0">
                <a:solidFill>
                  <a:srgbClr val="00B0F0"/>
                </a:solidFill>
              </a:rPr>
              <a:t>Source : </a:t>
            </a:r>
            <a:r>
              <a:rPr lang="fr-FR" sz="1500" dirty="0">
                <a:hlinkClick r:id="rId2"/>
              </a:rPr>
              <a:t>http://www.journaldunet.com/economie/magazine/innovations-technologiques/savon-magnetique.shtml</a:t>
            </a:r>
            <a:endParaRPr lang="en-GB" sz="1500" dirty="0"/>
          </a:p>
        </p:txBody>
      </p:sp>
      <p:sp>
        <p:nvSpPr>
          <p:cNvPr id="7" name="ZoneTexte 6"/>
          <p:cNvSpPr txBox="1"/>
          <p:nvPr/>
        </p:nvSpPr>
        <p:spPr>
          <a:xfrm>
            <a:off x="2470510" y="4275951"/>
            <a:ext cx="9230710" cy="1754326"/>
          </a:xfrm>
          <a:prstGeom prst="rect">
            <a:avLst/>
          </a:prstGeom>
          <a:noFill/>
          <a:ln>
            <a:solidFill>
              <a:srgbClr val="00B0F0"/>
            </a:solidFill>
            <a:prstDash val="dashDot"/>
          </a:ln>
        </p:spPr>
        <p:txBody>
          <a:bodyPr wrap="square" rtlCol="0">
            <a:spAutoFit/>
          </a:bodyPr>
          <a:lstStyle/>
          <a:p>
            <a:pPr algn="just"/>
            <a:r>
              <a:rPr lang="fr-FR" sz="2400" b="1" u="sng" dirty="0">
                <a:solidFill>
                  <a:srgbClr val="00B0F0"/>
                </a:solidFill>
              </a:rPr>
              <a:t>Idée novatrice </a:t>
            </a:r>
            <a:r>
              <a:rPr lang="fr-FR" dirty="0" smtClean="0"/>
              <a:t>: </a:t>
            </a:r>
            <a:r>
              <a:rPr lang="fr-FR" sz="2400" b="1" dirty="0"/>
              <a:t>L</a:t>
            </a:r>
            <a:r>
              <a:rPr lang="fr-FR" sz="2400" b="1" dirty="0" smtClean="0"/>
              <a:t>e savon machine à laver </a:t>
            </a:r>
          </a:p>
          <a:p>
            <a:pPr algn="just"/>
            <a:endParaRPr lang="fr-FR" sz="1500" b="1" dirty="0"/>
          </a:p>
          <a:p>
            <a:pPr algn="just"/>
            <a:r>
              <a:rPr lang="fr-FR" sz="1500" dirty="0"/>
              <a:t>Il serait possible d'étendre cette innovation sur le domaine du linge avec un savon qui lave les vêtements sales. Ce savon détecterait donc quand le vêtement aurait besoin d'un petit coup de machine à laver. Économie et environnement respecté </a:t>
            </a:r>
            <a:r>
              <a:rPr lang="fr-FR" sz="1500" dirty="0" smtClean="0"/>
              <a:t>seraient </a:t>
            </a:r>
            <a:r>
              <a:rPr lang="fr-FR" sz="1500" dirty="0"/>
              <a:t>donc les mots d'ordre</a:t>
            </a:r>
            <a:r>
              <a:rPr lang="fr-FR" sz="1500" dirty="0" smtClean="0"/>
              <a:t>.</a:t>
            </a:r>
          </a:p>
          <a:p>
            <a:pPr algn="just"/>
            <a:endParaRPr lang="fr-FR" sz="2400" dirty="0" smtClean="0"/>
          </a:p>
        </p:txBody>
      </p:sp>
      <p:pic>
        <p:nvPicPr>
          <p:cNvPr id="8" name="images9"/>
          <p:cNvPicPr/>
          <p:nvPr/>
        </p:nvPicPr>
        <p:blipFill>
          <a:blip r:link="rId3">
            <a:lum bright="-50000"/>
            <a:alphaModFix/>
          </a:blip>
          <a:srcRect/>
          <a:stretch>
            <a:fillRect/>
          </a:stretch>
        </p:blipFill>
        <p:spPr>
          <a:xfrm>
            <a:off x="6314090" y="1007389"/>
            <a:ext cx="5387130" cy="3046988"/>
          </a:xfrm>
          <a:prstGeom prst="rect">
            <a:avLst/>
          </a:prstGeom>
          <a:ln>
            <a:noFill/>
            <a:prstDash/>
          </a:ln>
        </p:spPr>
      </p:pic>
      <p:sp>
        <p:nvSpPr>
          <p:cNvPr id="9" name="ZoneTexte 8"/>
          <p:cNvSpPr txBox="1"/>
          <p:nvPr/>
        </p:nvSpPr>
        <p:spPr>
          <a:xfrm>
            <a:off x="309966" y="4275951"/>
            <a:ext cx="1929539" cy="1754326"/>
          </a:xfrm>
          <a:prstGeom prst="rect">
            <a:avLst/>
          </a:prstGeom>
          <a:noFill/>
          <a:ln>
            <a:solidFill>
              <a:srgbClr val="00B0F0"/>
            </a:solidFill>
            <a:prstDash val="dashDot"/>
          </a:ln>
        </p:spPr>
        <p:txBody>
          <a:bodyPr wrap="square" rtlCol="0">
            <a:spAutoFit/>
          </a:bodyPr>
          <a:lstStyle/>
          <a:p>
            <a:pPr algn="ctr"/>
            <a:endParaRPr lang="fr-FR" sz="2400" b="1" u="sng" dirty="0" smtClean="0">
              <a:solidFill>
                <a:srgbClr val="00B0F0"/>
              </a:solidFill>
            </a:endParaRPr>
          </a:p>
          <a:p>
            <a:pPr algn="ctr"/>
            <a:r>
              <a:rPr lang="fr-FR" sz="2400" b="1" u="sng" dirty="0" smtClean="0">
                <a:solidFill>
                  <a:srgbClr val="00B0F0"/>
                </a:solidFill>
              </a:rPr>
              <a:t>Tendance </a:t>
            </a:r>
            <a:r>
              <a:rPr lang="fr-FR" sz="2400" dirty="0" smtClean="0"/>
              <a:t>:</a:t>
            </a:r>
          </a:p>
          <a:p>
            <a:pPr algn="ctr"/>
            <a:endParaRPr lang="fr-FR" sz="1500" b="1" dirty="0" smtClean="0"/>
          </a:p>
          <a:p>
            <a:pPr algn="ctr"/>
            <a:r>
              <a:rPr lang="fr-FR" sz="1500" b="1" dirty="0" smtClean="0"/>
              <a:t>PROGRES : </a:t>
            </a:r>
            <a:r>
              <a:rPr lang="fr-FR" sz="1500" dirty="0"/>
              <a:t>Actifs</a:t>
            </a:r>
          </a:p>
          <a:p>
            <a:endParaRPr lang="fr-FR" sz="1500" b="1" dirty="0" smtClean="0"/>
          </a:p>
          <a:p>
            <a:endParaRPr lang="fr-FR" sz="1500" b="1" dirty="0"/>
          </a:p>
        </p:txBody>
      </p:sp>
    </p:spTree>
    <p:extLst>
      <p:ext uri="{BB962C8B-B14F-4D97-AF65-F5344CB8AC3E}">
        <p14:creationId xmlns:p14="http://schemas.microsoft.com/office/powerpoint/2010/main" val="4294077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481" y="139484"/>
            <a:ext cx="11882034" cy="646331"/>
          </a:xfrm>
          <a:prstGeom prst="rect">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3600" dirty="0" smtClean="0"/>
              <a:t>Technologique – Ingrédients atypiques</a:t>
            </a:r>
            <a:endParaRPr lang="en-GB" sz="3600" dirty="0"/>
          </a:p>
        </p:txBody>
      </p:sp>
      <p:sp>
        <p:nvSpPr>
          <p:cNvPr id="5" name="ZoneTexte 4"/>
          <p:cNvSpPr txBox="1"/>
          <p:nvPr/>
        </p:nvSpPr>
        <p:spPr>
          <a:xfrm>
            <a:off x="309966" y="1007389"/>
            <a:ext cx="5769992" cy="2723823"/>
          </a:xfrm>
          <a:prstGeom prst="rect">
            <a:avLst/>
          </a:prstGeom>
          <a:noFill/>
          <a:ln>
            <a:solidFill>
              <a:srgbClr val="00B0F0"/>
            </a:solidFill>
            <a:prstDash val="dashDot"/>
          </a:ln>
        </p:spPr>
        <p:txBody>
          <a:bodyPr wrap="square" rtlCol="0">
            <a:spAutoFit/>
          </a:bodyPr>
          <a:lstStyle/>
          <a:p>
            <a:r>
              <a:rPr lang="fr-FR" sz="2400" b="1" u="sng" dirty="0" smtClean="0">
                <a:solidFill>
                  <a:srgbClr val="00B0F0"/>
                </a:solidFill>
              </a:rPr>
              <a:t>Idée source</a:t>
            </a:r>
            <a:r>
              <a:rPr lang="fr-FR" sz="2400" dirty="0" smtClean="0">
                <a:solidFill>
                  <a:srgbClr val="00B0F0"/>
                </a:solidFill>
              </a:rPr>
              <a:t> </a:t>
            </a:r>
            <a:r>
              <a:rPr lang="fr-FR" sz="2400" dirty="0" smtClean="0"/>
              <a:t>: </a:t>
            </a:r>
            <a:r>
              <a:rPr lang="fr-FR" sz="2400" b="1" dirty="0"/>
              <a:t>L</a:t>
            </a:r>
            <a:r>
              <a:rPr lang="fr-FR" sz="2400" b="1" dirty="0" smtClean="0"/>
              <a:t>a </a:t>
            </a:r>
            <a:r>
              <a:rPr lang="fr-FR" sz="2400" b="1" dirty="0"/>
              <a:t>soie d'araignée comme fibre </a:t>
            </a:r>
            <a:r>
              <a:rPr lang="fr-FR" sz="2400" b="1" dirty="0" smtClean="0"/>
              <a:t>optique</a:t>
            </a:r>
          </a:p>
          <a:p>
            <a:endParaRPr lang="fr-FR" sz="1500" dirty="0" smtClean="0"/>
          </a:p>
          <a:p>
            <a:pPr algn="just"/>
            <a:r>
              <a:rPr lang="fr-FR" sz="1500" dirty="0" smtClean="0"/>
              <a:t>On </a:t>
            </a:r>
            <a:r>
              <a:rPr lang="fr-FR" sz="1500" dirty="0"/>
              <a:t>connaissait déjà de nombreuses qualités à la soie d'araignée : plus résistante que l'acier, biocompatible, elle peut être moulée comme du plastique. Mais son avenir le plus prometteur est dans l'électronique, grâce à ses propriétés optiques. </a:t>
            </a:r>
            <a:r>
              <a:rPr lang="fr-FR" sz="1500" dirty="0" err="1" smtClean="0">
                <a:solidFill>
                  <a:schemeClr val="tx1">
                    <a:lumMod val="95000"/>
                    <a:lumOff val="5000"/>
                  </a:schemeClr>
                </a:solidFill>
              </a:rPr>
              <a:t>Nolwen</a:t>
            </a:r>
            <a:r>
              <a:rPr lang="fr-FR" sz="1500" dirty="0" smtClean="0">
                <a:solidFill>
                  <a:schemeClr val="tx1">
                    <a:lumMod val="95000"/>
                    <a:lumOff val="5000"/>
                  </a:schemeClr>
                </a:solidFill>
              </a:rPr>
              <a:t> </a:t>
            </a:r>
            <a:r>
              <a:rPr lang="fr-FR" sz="1500" dirty="0" err="1" smtClean="0">
                <a:solidFill>
                  <a:schemeClr val="tx1">
                    <a:lumMod val="95000"/>
                    <a:lumOff val="5000"/>
                  </a:schemeClr>
                </a:solidFill>
              </a:rPr>
              <a:t>Huby</a:t>
            </a:r>
            <a:r>
              <a:rPr lang="fr-FR" sz="1500" dirty="0" smtClean="0">
                <a:solidFill>
                  <a:schemeClr val="tx1">
                    <a:lumMod val="95000"/>
                    <a:lumOff val="5000"/>
                  </a:schemeClr>
                </a:solidFill>
              </a:rPr>
              <a:t>, </a:t>
            </a:r>
            <a:r>
              <a:rPr lang="fr-FR" sz="1500" dirty="0" smtClean="0"/>
              <a:t>de </a:t>
            </a:r>
            <a:r>
              <a:rPr lang="fr-FR" sz="1500" dirty="0"/>
              <a:t>l'Institut de physique de Rennes (CNRS), a réussi à produire une puce dont les circuits imprimés sont fabriqués à partir de soie d'araignée.</a:t>
            </a:r>
            <a:endParaRPr lang="en-GB" sz="1500" dirty="0"/>
          </a:p>
          <a:p>
            <a:pPr algn="just"/>
            <a:endParaRPr lang="fr-FR" dirty="0" smtClean="0"/>
          </a:p>
        </p:txBody>
      </p:sp>
      <p:sp>
        <p:nvSpPr>
          <p:cNvPr id="6" name="ZoneTexte 5"/>
          <p:cNvSpPr txBox="1"/>
          <p:nvPr/>
        </p:nvSpPr>
        <p:spPr>
          <a:xfrm>
            <a:off x="309966" y="5944743"/>
            <a:ext cx="11614214" cy="323165"/>
          </a:xfrm>
          <a:prstGeom prst="rect">
            <a:avLst/>
          </a:prstGeom>
          <a:noFill/>
          <a:ln>
            <a:solidFill>
              <a:srgbClr val="00B0F0"/>
            </a:solidFill>
            <a:prstDash val="dashDot"/>
          </a:ln>
        </p:spPr>
        <p:txBody>
          <a:bodyPr wrap="square" rtlCol="0">
            <a:spAutoFit/>
          </a:bodyPr>
          <a:lstStyle/>
          <a:p>
            <a:r>
              <a:rPr lang="fr-FR" sz="1500" b="1" u="sng" dirty="0">
                <a:solidFill>
                  <a:srgbClr val="00B0F0"/>
                </a:solidFill>
              </a:rPr>
              <a:t>Source </a:t>
            </a:r>
            <a:r>
              <a:rPr lang="fr-FR" sz="1500" b="1" u="sng" dirty="0" smtClean="0">
                <a:solidFill>
                  <a:srgbClr val="00B0F0"/>
                </a:solidFill>
              </a:rPr>
              <a:t>: </a:t>
            </a:r>
            <a:r>
              <a:rPr lang="fr-FR" sz="1500" dirty="0">
                <a:hlinkClick r:id="rId2"/>
              </a:rPr>
              <a:t>http://</a:t>
            </a:r>
            <a:r>
              <a:rPr lang="fr-FR" sz="1500" dirty="0" smtClean="0">
                <a:hlinkClick r:id="rId2"/>
              </a:rPr>
              <a:t>www.journaldunet.com/economie/magazine/innovations-technologiques/soie-d-araignee.shtml</a:t>
            </a:r>
            <a:endParaRPr lang="en-GB" sz="1500" dirty="0"/>
          </a:p>
        </p:txBody>
      </p:sp>
      <p:sp>
        <p:nvSpPr>
          <p:cNvPr id="7" name="ZoneTexte 6"/>
          <p:cNvSpPr txBox="1"/>
          <p:nvPr/>
        </p:nvSpPr>
        <p:spPr>
          <a:xfrm>
            <a:off x="3194962" y="3952786"/>
            <a:ext cx="8729218" cy="1615827"/>
          </a:xfrm>
          <a:prstGeom prst="rect">
            <a:avLst/>
          </a:prstGeom>
          <a:noFill/>
          <a:ln>
            <a:solidFill>
              <a:srgbClr val="00B0F0"/>
            </a:solidFill>
            <a:prstDash val="dashDot"/>
          </a:ln>
        </p:spPr>
        <p:txBody>
          <a:bodyPr wrap="square" rtlCol="0">
            <a:spAutoFit/>
          </a:bodyPr>
          <a:lstStyle/>
          <a:p>
            <a:pPr algn="just"/>
            <a:r>
              <a:rPr lang="fr-FR" sz="2400" b="1" u="sng" dirty="0">
                <a:solidFill>
                  <a:srgbClr val="00B0F0"/>
                </a:solidFill>
              </a:rPr>
              <a:t>Idée novatrice </a:t>
            </a:r>
            <a:r>
              <a:rPr lang="fr-FR" dirty="0" smtClean="0"/>
              <a:t>: </a:t>
            </a:r>
            <a:r>
              <a:rPr lang="fr-FR" sz="2400" b="1" dirty="0"/>
              <a:t>U</a:t>
            </a:r>
            <a:r>
              <a:rPr lang="fr-FR" sz="2400" b="1" dirty="0" smtClean="0"/>
              <a:t>n ordinateur en toile d’araignée </a:t>
            </a:r>
            <a:endParaRPr lang="fr-FR" sz="2400" b="1" dirty="0"/>
          </a:p>
          <a:p>
            <a:pPr algn="just"/>
            <a:endParaRPr lang="fr-FR" sz="1500" b="1" dirty="0"/>
          </a:p>
          <a:p>
            <a:pPr algn="just"/>
            <a:r>
              <a:rPr lang="fr-FR" sz="1500" dirty="0"/>
              <a:t>Cette toile d'araignée est ici utilisée pour </a:t>
            </a:r>
            <a:r>
              <a:rPr lang="fr-FR" sz="1500" dirty="0" smtClean="0"/>
              <a:t>l'informatique. Elle </a:t>
            </a:r>
            <a:r>
              <a:rPr lang="fr-FR" sz="1500" dirty="0"/>
              <a:t>pourrait par </a:t>
            </a:r>
            <a:r>
              <a:rPr lang="fr-FR" sz="1500" dirty="0" smtClean="0"/>
              <a:t>exemple être utilisée </a:t>
            </a:r>
            <a:r>
              <a:rPr lang="fr-FR" sz="1500" dirty="0"/>
              <a:t>pour faire passer Internet. L'idée serait donc détendre les fonctions de la toile d'araignée par exemple pour fabriquer tous le processus d'un ordinateur</a:t>
            </a:r>
            <a:r>
              <a:rPr lang="fr-FR" sz="1500" dirty="0" smtClean="0"/>
              <a:t>.</a:t>
            </a:r>
          </a:p>
          <a:p>
            <a:pPr algn="just"/>
            <a:endParaRPr lang="en-GB" sz="1500" dirty="0"/>
          </a:p>
        </p:txBody>
      </p:sp>
      <p:pic>
        <p:nvPicPr>
          <p:cNvPr id="9" name="images11"/>
          <p:cNvPicPr/>
          <p:nvPr/>
        </p:nvPicPr>
        <p:blipFill>
          <a:blip r:link="rId3">
            <a:lum bright="-50000"/>
            <a:alphaModFix/>
          </a:blip>
          <a:srcRect/>
          <a:stretch>
            <a:fillRect/>
          </a:stretch>
        </p:blipFill>
        <p:spPr>
          <a:xfrm rot="16200000">
            <a:off x="7730837" y="-462132"/>
            <a:ext cx="2723822" cy="5662865"/>
          </a:xfrm>
          <a:prstGeom prst="rect">
            <a:avLst/>
          </a:prstGeom>
          <a:ln>
            <a:noFill/>
            <a:prstDash/>
          </a:ln>
        </p:spPr>
      </p:pic>
      <p:sp>
        <p:nvSpPr>
          <p:cNvPr id="8" name="ZoneTexte 7"/>
          <p:cNvSpPr txBox="1"/>
          <p:nvPr/>
        </p:nvSpPr>
        <p:spPr>
          <a:xfrm>
            <a:off x="309966" y="3952786"/>
            <a:ext cx="2561367" cy="1615827"/>
          </a:xfrm>
          <a:prstGeom prst="rect">
            <a:avLst/>
          </a:prstGeom>
          <a:noFill/>
          <a:ln>
            <a:solidFill>
              <a:srgbClr val="00B0F0"/>
            </a:solidFill>
            <a:prstDash val="dashDot"/>
          </a:ln>
        </p:spPr>
        <p:txBody>
          <a:bodyPr wrap="square" rtlCol="0">
            <a:spAutoFit/>
          </a:bodyPr>
          <a:lstStyle/>
          <a:p>
            <a:pPr algn="ctr"/>
            <a:r>
              <a:rPr lang="fr-FR" sz="2400" b="1" u="sng" dirty="0" smtClean="0">
                <a:solidFill>
                  <a:srgbClr val="00B0F0"/>
                </a:solidFill>
              </a:rPr>
              <a:t>Tendance </a:t>
            </a:r>
            <a:r>
              <a:rPr lang="fr-FR" sz="2400" dirty="0" smtClean="0"/>
              <a:t>:</a:t>
            </a:r>
          </a:p>
          <a:p>
            <a:pPr algn="ctr"/>
            <a:endParaRPr lang="fr-FR" sz="1500" b="1" dirty="0" smtClean="0"/>
          </a:p>
          <a:p>
            <a:pPr algn="ctr"/>
            <a:r>
              <a:rPr lang="fr-FR" sz="1500" b="1" dirty="0" smtClean="0"/>
              <a:t>PROGRES : </a:t>
            </a:r>
            <a:r>
              <a:rPr lang="fr-FR" sz="1500" dirty="0" smtClean="0"/>
              <a:t>Matériaux </a:t>
            </a:r>
          </a:p>
          <a:p>
            <a:pPr algn="ctr"/>
            <a:r>
              <a:rPr lang="fr-FR" sz="1500" b="1" dirty="0" smtClean="0"/>
              <a:t>ETHIQUE : </a:t>
            </a:r>
            <a:r>
              <a:rPr lang="fr-FR" sz="1500" dirty="0" smtClean="0"/>
              <a:t>Environnement – Ecologique – Développement durable</a:t>
            </a:r>
            <a:endParaRPr lang="fr-FR" sz="1500" dirty="0"/>
          </a:p>
        </p:txBody>
      </p:sp>
    </p:spTree>
    <p:extLst>
      <p:ext uri="{BB962C8B-B14F-4D97-AF65-F5344CB8AC3E}">
        <p14:creationId xmlns:p14="http://schemas.microsoft.com/office/powerpoint/2010/main" val="21154652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3653</Words>
  <Application>Microsoft Office PowerPoint</Application>
  <PresentationFormat>Grand écran</PresentationFormat>
  <Paragraphs>427</Paragraphs>
  <Slides>36</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MS PGothic</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 DESBANT</dc:creator>
  <cp:lastModifiedBy>Aurélie DESBANT</cp:lastModifiedBy>
  <cp:revision>297</cp:revision>
  <dcterms:created xsi:type="dcterms:W3CDTF">2014-06-01T09:14:37Z</dcterms:created>
  <dcterms:modified xsi:type="dcterms:W3CDTF">2014-06-01T18:42:30Z</dcterms:modified>
</cp:coreProperties>
</file>