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58" r:id="rId3"/>
    <p:sldId id="274" r:id="rId4"/>
    <p:sldId id="294" r:id="rId5"/>
    <p:sldId id="295" r:id="rId6"/>
    <p:sldId id="296" r:id="rId7"/>
    <p:sldId id="297" r:id="rId8"/>
    <p:sldId id="288" r:id="rId9"/>
    <p:sldId id="298" r:id="rId10"/>
    <p:sldId id="299" r:id="rId11"/>
    <p:sldId id="300" r:id="rId12"/>
    <p:sldId id="301" r:id="rId13"/>
    <p:sldId id="287" r:id="rId14"/>
    <p:sldId id="290" r:id="rId15"/>
    <p:sldId id="291" r:id="rId16"/>
    <p:sldId id="292" r:id="rId17"/>
    <p:sldId id="293" r:id="rId18"/>
    <p:sldId id="280" r:id="rId19"/>
    <p:sldId id="281" r:id="rId20"/>
    <p:sldId id="302" r:id="rId21"/>
    <p:sldId id="303" r:id="rId22"/>
    <p:sldId id="304" r:id="rId23"/>
    <p:sldId id="289" r:id="rId24"/>
    <p:sldId id="305" r:id="rId25"/>
    <p:sldId id="306" r:id="rId26"/>
    <p:sldId id="307" r:id="rId27"/>
    <p:sldId id="308" r:id="rId28"/>
    <p:sldId id="282" r:id="rId29"/>
    <p:sldId id="283" r:id="rId30"/>
    <p:sldId id="284" r:id="rId31"/>
    <p:sldId id="285" r:id="rId32"/>
    <p:sldId id="286" r:id="rId33"/>
    <p:sldId id="270" r:id="rId34"/>
    <p:sldId id="259" r:id="rId35"/>
    <p:sldId id="271" r:id="rId36"/>
    <p:sldId id="272" r:id="rId37"/>
    <p:sldId id="273" r:id="rId3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B0C7"/>
    <a:srgbClr val="2BDDF5"/>
    <a:srgbClr val="FF505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84615" autoAdjust="0"/>
  </p:normalViewPr>
  <p:slideViewPr>
    <p:cSldViewPr>
      <p:cViewPr varScale="1">
        <p:scale>
          <a:sx n="73" d="100"/>
          <a:sy n="73" d="100"/>
        </p:scale>
        <p:origin x="-190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6DD17F-7CFC-4916-B932-C0044B0B55DB}" type="datetimeFigureOut">
              <a:rPr lang="fr-FR" smtClean="0"/>
              <a:pPr/>
              <a:t>01/06/2014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D9A684-9625-477F-A53E-BDD17A4C3339}" type="slidenum">
              <a:rPr lang="fr-FR" smtClean="0"/>
              <a:pPr/>
              <a:t>‹N°›</a:t>
            </a:fld>
            <a:endParaRPr lang="fr-FR"/>
          </a:p>
        </p:txBody>
      </p:sp>
    </p:spTree>
    <p:extLst>
      <p:ext uri="{BB962C8B-B14F-4D97-AF65-F5344CB8AC3E}">
        <p14:creationId xmlns:p14="http://schemas.microsoft.com/office/powerpoint/2010/main" xmlns="" val="2818929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ED9A684-9625-477F-A53E-BDD17A4C3339}" type="slidenum">
              <a:rPr lang="fr-FR" smtClean="0"/>
              <a:pPr/>
              <a:t>3</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ED9A684-9625-477F-A53E-BDD17A4C3339}" type="slidenum">
              <a:rPr lang="fr-FR" smtClean="0"/>
              <a:pPr/>
              <a:t>12</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ED9A684-9625-477F-A53E-BDD17A4C3339}" type="slidenum">
              <a:rPr lang="fr-FR" smtClean="0"/>
              <a:pPr/>
              <a:t>13</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ED9A684-9625-477F-A53E-BDD17A4C3339}" type="slidenum">
              <a:rPr lang="fr-FR" smtClean="0"/>
              <a:pPr/>
              <a:t>14</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ED9A684-9625-477F-A53E-BDD17A4C3339}" type="slidenum">
              <a:rPr lang="fr-FR" smtClean="0"/>
              <a:pPr/>
              <a:t>15</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ED9A684-9625-477F-A53E-BDD17A4C3339}" type="slidenum">
              <a:rPr lang="fr-FR" smtClean="0"/>
              <a:pPr/>
              <a:t>16</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ED9A684-9625-477F-A53E-BDD17A4C3339}" type="slidenum">
              <a:rPr lang="fr-FR" smtClean="0"/>
              <a:pPr/>
              <a:t>17</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ED9A684-9625-477F-A53E-BDD17A4C3339}" type="slidenum">
              <a:rPr lang="fr-FR" smtClean="0"/>
              <a:pPr/>
              <a:t>18</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ED9A684-9625-477F-A53E-BDD17A4C3339}" type="slidenum">
              <a:rPr lang="fr-FR" smtClean="0"/>
              <a:pPr/>
              <a:t>19</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ED9A684-9625-477F-A53E-BDD17A4C3339}" type="slidenum">
              <a:rPr lang="fr-FR" smtClean="0"/>
              <a:pPr/>
              <a:t>20</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ED9A684-9625-477F-A53E-BDD17A4C3339}" type="slidenum">
              <a:rPr lang="fr-FR" smtClean="0"/>
              <a:pPr/>
              <a:t>21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ED9A684-9625-477F-A53E-BDD17A4C3339}" type="slidenum">
              <a:rPr lang="fr-FR" smtClean="0"/>
              <a:pPr/>
              <a:t>4</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ED9A684-9625-477F-A53E-BDD17A4C3339}" type="slidenum">
              <a:rPr lang="fr-FR" smtClean="0"/>
              <a:pPr/>
              <a:t>22</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ED9A684-9625-477F-A53E-BDD17A4C3339}" type="slidenum">
              <a:rPr lang="fr-FR" smtClean="0"/>
              <a:pPr/>
              <a:t>23</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ED9A684-9625-477F-A53E-BDD17A4C3339}" type="slidenum">
              <a:rPr lang="fr-FR" smtClean="0"/>
              <a:pPr/>
              <a:t>24</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ED9A684-9625-477F-A53E-BDD17A4C3339}" type="slidenum">
              <a:rPr lang="fr-FR" smtClean="0"/>
              <a:pPr/>
              <a:t>25</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ED9A684-9625-477F-A53E-BDD17A4C3339}" type="slidenum">
              <a:rPr lang="fr-FR" smtClean="0"/>
              <a:pPr/>
              <a:t>26</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ED9A684-9625-477F-A53E-BDD17A4C3339}" type="slidenum">
              <a:rPr lang="fr-FR" smtClean="0"/>
              <a:pPr/>
              <a:t>27</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ED9A684-9625-477F-A53E-BDD17A4C3339}" type="slidenum">
              <a:rPr lang="fr-FR" smtClean="0"/>
              <a:pPr/>
              <a:t>28</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ED9A684-9625-477F-A53E-BDD17A4C3339}" type="slidenum">
              <a:rPr lang="fr-FR" smtClean="0"/>
              <a:pPr/>
              <a:t>29</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ED9A684-9625-477F-A53E-BDD17A4C3339}" type="slidenum">
              <a:rPr lang="fr-FR" smtClean="0"/>
              <a:pPr/>
              <a:t>30</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ED9A684-9625-477F-A53E-BDD17A4C3339}" type="slidenum">
              <a:rPr lang="fr-FR" smtClean="0"/>
              <a:pPr/>
              <a:t>31</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ED9A684-9625-477F-A53E-BDD17A4C3339}" type="slidenum">
              <a:rPr lang="fr-FR" smtClean="0"/>
              <a:pPr/>
              <a:t>5</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ED9A684-9625-477F-A53E-BDD17A4C3339}" type="slidenum">
              <a:rPr lang="fr-FR" smtClean="0"/>
              <a:pPr/>
              <a:t>32</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ED9A684-9625-477F-A53E-BDD17A4C3339}" type="slidenum">
              <a:rPr lang="fr-FR" smtClean="0"/>
              <a:pPr/>
              <a:t>6</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ED9A684-9625-477F-A53E-BDD17A4C3339}" type="slidenum">
              <a:rPr lang="fr-FR" smtClean="0"/>
              <a:pPr/>
              <a:t>7</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ED9A684-9625-477F-A53E-BDD17A4C3339}" type="slidenum">
              <a:rPr lang="fr-FR" smtClean="0"/>
              <a:pPr/>
              <a:t>8</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ED9A684-9625-477F-A53E-BDD17A4C3339}" type="slidenum">
              <a:rPr lang="fr-FR" smtClean="0"/>
              <a:pPr/>
              <a:t>9</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ED9A684-9625-477F-A53E-BDD17A4C3339}" type="slidenum">
              <a:rPr lang="fr-FR" smtClean="0"/>
              <a:pPr/>
              <a:t>10</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ED9A684-9625-477F-A53E-BDD17A4C3339}" type="slidenum">
              <a:rPr lang="fr-FR" smtClean="0"/>
              <a:pPr/>
              <a:t>11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DF37803F-8E34-4674-A20D-40B37F164807}" type="datetimeFigureOut">
              <a:rPr lang="fr-FR" smtClean="0"/>
              <a:pPr/>
              <a:t>01/06/2014</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7" name="Connecteur droit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ce réservé du numéro de diapositiv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94F4200-C282-46E6-BF06-6CFFA9290584}" type="slidenum">
              <a:rPr lang="fr-FR" smtClean="0"/>
              <a:pPr/>
              <a:t>‹N°›</a:t>
            </a:fld>
            <a:endParaRPr lang="fr-FR"/>
          </a:p>
        </p:txBody>
      </p:sp>
      <p:sp>
        <p:nvSpPr>
          <p:cNvPr id="8" name="Titr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37803F-8E34-4674-A20D-40B37F164807}" type="datetimeFigureOut">
              <a:rPr lang="fr-FR" smtClean="0"/>
              <a:pPr/>
              <a:t>01/06/2014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94F4200-C282-46E6-BF06-6CFFA9290584}"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cteur droit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6915912" y="3009901"/>
            <a:ext cx="457200" cy="441325"/>
          </a:xfrm>
        </p:spPr>
        <p:txBody>
          <a:bodyPr/>
          <a:lstStyle/>
          <a:p>
            <a:fld id="{494F4200-C282-46E6-BF06-6CFFA9290584}" type="slidenum">
              <a:rPr lang="fr-FR" smtClean="0"/>
              <a:pPr/>
              <a:t>‹N°›</a:t>
            </a:fld>
            <a:endParaRPr lang="fr-FR"/>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37803F-8E34-4674-A20D-40B37F164807}" type="datetimeFigureOut">
              <a:rPr lang="fr-FR" smtClean="0"/>
              <a:pPr/>
              <a:t>01/06/2014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2" name="Titre vertical 1"/>
          <p:cNvSpPr>
            <a:spLocks noGrp="1"/>
          </p:cNvSpPr>
          <p:nvPr>
            <p:ph type="title" orient="vert"/>
          </p:nvPr>
        </p:nvSpPr>
        <p:spPr>
          <a:xfrm>
            <a:off x="7391400" y="304801"/>
            <a:ext cx="1447800" cy="5851525"/>
          </a:xfrm>
        </p:spPr>
        <p:txBody>
          <a:bodyPr vert="eaVert"/>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DF37803F-8E34-4674-A20D-40B37F164807}" type="datetimeFigureOut">
              <a:rPr lang="fr-FR" smtClean="0"/>
              <a:pPr/>
              <a:t>01/06/2014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4361688" y="1026372"/>
            <a:ext cx="457200" cy="441325"/>
          </a:xfrm>
        </p:spPr>
        <p:txBody>
          <a:bodyPr/>
          <a:lstStyle/>
          <a:p>
            <a:fld id="{494F4200-C282-46E6-BF06-6CFFA9290584}" type="slidenum">
              <a:rPr lang="fr-FR" smtClean="0"/>
              <a:pPr/>
              <a:t>‹N°›</a:t>
            </a:fld>
            <a:endParaRPr lang="fr-FR"/>
          </a:p>
        </p:txBody>
      </p:sp>
      <p:sp>
        <p:nvSpPr>
          <p:cNvPr id="8" name="Espace réservé du contenu 7"/>
          <p:cNvSpPr>
            <a:spLocks noGrp="1"/>
          </p:cNvSpPr>
          <p:nvPr>
            <p:ph sz="quarter" idx="1"/>
          </p:nvPr>
        </p:nvSpPr>
        <p:spPr>
          <a:xfrm>
            <a:off x="301752" y="1527048"/>
            <a:ext cx="850392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ce réservé du pied de page 4"/>
          <p:cNvSpPr>
            <a:spLocks noGrp="1"/>
          </p:cNvSpPr>
          <p:nvPr>
            <p:ph type="ftr" sz="quarter" idx="11"/>
          </p:nvPr>
        </p:nvSpPr>
        <p:spPr/>
        <p:txBody>
          <a:bodyPr/>
          <a:lstStyle/>
          <a:p>
            <a:endParaRPr lang="fr-FR"/>
          </a:p>
        </p:txBody>
      </p:sp>
      <p:sp>
        <p:nvSpPr>
          <p:cNvPr id="4" name="Espace réservé de la date 3"/>
          <p:cNvSpPr>
            <a:spLocks noGrp="1"/>
          </p:cNvSpPr>
          <p:nvPr>
            <p:ph type="dt" sz="half" idx="10"/>
          </p:nvPr>
        </p:nvSpPr>
        <p:spPr/>
        <p:txBody>
          <a:bodyPr/>
          <a:lstStyle/>
          <a:p>
            <a:fld id="{DF37803F-8E34-4674-A20D-40B37F164807}" type="datetimeFigureOut">
              <a:rPr lang="fr-FR" smtClean="0"/>
              <a:pPr/>
              <a:t>01/06/2014</a:t>
            </a:fld>
            <a:endParaRPr lang="fr-FR"/>
          </a:p>
        </p:txBody>
      </p:sp>
      <p:sp>
        <p:nvSpPr>
          <p:cNvPr id="8" name="Connecteur droit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94F4200-C282-46E6-BF06-6CFFA9290584}" type="slidenum">
              <a:rPr lang="fr-FR" smtClean="0"/>
              <a:pPr/>
              <a:t>‹N°›</a:t>
            </a:fld>
            <a:endParaRPr lang="fr-FR"/>
          </a:p>
        </p:txBody>
      </p:sp>
      <p:sp>
        <p:nvSpPr>
          <p:cNvPr id="2" name="Titr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758952"/>
          </a:xfrm>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a:xfrm>
            <a:off x="5791200" y="6409944"/>
            <a:ext cx="3044952" cy="365760"/>
          </a:xfrm>
        </p:spPr>
        <p:txBody>
          <a:bodyPr/>
          <a:lstStyle/>
          <a:p>
            <a:fld id="{DF37803F-8E34-4674-A20D-40B37F164807}" type="datetimeFigureOut">
              <a:rPr lang="fr-FR" smtClean="0"/>
              <a:pPr/>
              <a:t>01/06/2014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94F4200-C282-46E6-BF06-6CFFA9290584}" type="slidenum">
              <a:rPr lang="fr-FR" smtClean="0"/>
              <a:pPr/>
              <a:t>‹N°›</a:t>
            </a:fld>
            <a:endParaRPr lang="fr-FR"/>
          </a:p>
        </p:txBody>
      </p:sp>
      <p:sp>
        <p:nvSpPr>
          <p:cNvPr id="8" name="Connecteur droit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1">
        <a:schemeClr val="bg2"/>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DF37803F-8E34-4674-A20D-40B37F164807}" type="datetimeFigureOut">
              <a:rPr lang="fr-FR" smtClean="0"/>
              <a:pPr/>
              <a:t>01/06/2014</a:t>
            </a:fld>
            <a:endParaRPr lang="fr-FR"/>
          </a:p>
        </p:txBody>
      </p:sp>
      <p:sp>
        <p:nvSpPr>
          <p:cNvPr id="8" name="Espace réservé du pied de page 7"/>
          <p:cNvSpPr>
            <a:spLocks noGrp="1"/>
          </p:cNvSpPr>
          <p:nvPr>
            <p:ph type="ftr" sz="quarter" idx="11"/>
          </p:nvPr>
        </p:nvSpPr>
        <p:spPr>
          <a:xfrm>
            <a:off x="304800" y="6409944"/>
            <a:ext cx="3581400" cy="365760"/>
          </a:xfrm>
        </p:spPr>
        <p:txBody>
          <a:bodyPr/>
          <a:lstStyle/>
          <a:p>
            <a:endParaRPr lang="fr-FR"/>
          </a:p>
        </p:txBody>
      </p:sp>
      <p:sp>
        <p:nvSpPr>
          <p:cNvPr id="15" name="Connecteur droit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ce réservé du contenu 23"/>
          <p:cNvSpPr>
            <a:spLocks noGrp="1"/>
          </p:cNvSpPr>
          <p:nvPr>
            <p:ph sz="quarter" idx="2"/>
          </p:nvPr>
        </p:nvSpPr>
        <p:spPr>
          <a:xfrm>
            <a:off x="301752" y="2471383"/>
            <a:ext cx="4041648" cy="3818404"/>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u contenu 25"/>
          <p:cNvSpPr>
            <a:spLocks noGrp="1"/>
          </p:cNvSpPr>
          <p:nvPr>
            <p:ph sz="quarter" idx="4"/>
          </p:nvPr>
        </p:nvSpPr>
        <p:spPr>
          <a:xfrm>
            <a:off x="4800600" y="2471383"/>
            <a:ext cx="4038600" cy="382219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ce réservé du numéro de diapositive 8"/>
          <p:cNvSpPr>
            <a:spLocks noGrp="1"/>
          </p:cNvSpPr>
          <p:nvPr>
            <p:ph type="sldNum" sz="quarter" idx="12"/>
          </p:nvPr>
        </p:nvSpPr>
        <p:spPr>
          <a:xfrm>
            <a:off x="4343400" y="1042416"/>
            <a:ext cx="457200" cy="441325"/>
          </a:xfrm>
        </p:spPr>
        <p:txBody>
          <a:bodyPr/>
          <a:lstStyle>
            <a:lvl1pPr algn="ctr">
              <a:defRPr/>
            </a:lvl1pPr>
          </a:lstStyle>
          <a:p>
            <a:fld id="{494F4200-C282-46E6-BF06-6CFFA9290584}" type="slidenum">
              <a:rPr lang="fr-FR" smtClean="0"/>
              <a:pPr/>
              <a:t>‹N°›</a:t>
            </a:fld>
            <a:endParaRPr lang="fr-FR"/>
          </a:p>
        </p:txBody>
      </p:sp>
      <p:sp>
        <p:nvSpPr>
          <p:cNvPr id="23" name="Titre 22"/>
          <p:cNvSpPr>
            <a:spLocks noGrp="1"/>
          </p:cNvSpPr>
          <p:nvPr>
            <p:ph type="title"/>
          </p:nvPr>
        </p:nvSpPr>
        <p:spPr/>
        <p:txBody>
          <a:bodyPr rtlCol="0" anchor="b" anchorCtr="0"/>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DF37803F-8E34-4674-A20D-40B37F164807}" type="datetimeFigureOut">
              <a:rPr lang="fr-FR" smtClean="0"/>
              <a:pPr/>
              <a:t>01/06/2014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a:xfrm>
            <a:off x="4343400" y="1036020"/>
            <a:ext cx="457200" cy="441325"/>
          </a:xfrm>
        </p:spPr>
        <p:txBody>
          <a:bodyPr/>
          <a:lstStyle/>
          <a:p>
            <a:fld id="{494F4200-C282-46E6-BF06-6CFFA9290584}"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ce réservé de la date 1"/>
          <p:cNvSpPr>
            <a:spLocks noGrp="1"/>
          </p:cNvSpPr>
          <p:nvPr>
            <p:ph type="dt" sz="half" idx="10"/>
          </p:nvPr>
        </p:nvSpPr>
        <p:spPr/>
        <p:txBody>
          <a:bodyPr/>
          <a:lstStyle/>
          <a:p>
            <a:fld id="{DF37803F-8E34-4674-A20D-40B37F164807}" type="datetimeFigureOut">
              <a:rPr lang="fr-FR" smtClean="0"/>
              <a:pPr/>
              <a:t>01/06/2014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94F4200-C282-46E6-BF06-6CFFA9290584}"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cteur droit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ce réservé du contenu 19"/>
          <p:cNvSpPr>
            <a:spLocks noGrp="1"/>
          </p:cNvSpPr>
          <p:nvPr>
            <p:ph sz="quarter" idx="1"/>
          </p:nvPr>
        </p:nvSpPr>
        <p:spPr>
          <a:xfrm>
            <a:off x="3124200" y="685800"/>
            <a:ext cx="5638800" cy="5410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94F4200-C282-46E6-BF06-6CFFA9290584}" type="slidenum">
              <a:rPr lang="fr-FR" smtClean="0"/>
              <a:pPr/>
              <a:t>‹N°›</a:t>
            </a:fld>
            <a:endParaRPr lang="fr-F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p:txBody>
          <a:bodyPr/>
          <a:lstStyle/>
          <a:p>
            <a:fld id="{DF37803F-8E34-4674-A20D-40B37F164807}" type="datetimeFigureOut">
              <a:rPr lang="fr-FR" smtClean="0"/>
              <a:pPr/>
              <a:t>01/06/2014</a:t>
            </a:fld>
            <a:endParaRPr lang="fr-FR"/>
          </a:p>
        </p:txBody>
      </p:sp>
      <p:sp>
        <p:nvSpPr>
          <p:cNvPr id="6" name="Espace réservé du pied de page 5"/>
          <p:cNvSpPr>
            <a:spLocks noGrp="1"/>
          </p:cNvSpPr>
          <p:nvPr>
            <p:ph type="ftr" sz="quarter" idx="11"/>
          </p:nvPr>
        </p:nvSpPr>
        <p:spPr>
          <a:xfrm>
            <a:off x="301752" y="6410848"/>
            <a:ext cx="3383280" cy="365760"/>
          </a:xfrm>
        </p:spPr>
        <p:txBody>
          <a:bodyPr/>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1" name="Connecteur droit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p>
            <a:fld id="{494F4200-C282-46E6-BF06-6CFFA9290584}" type="slidenum">
              <a:rPr lang="fr-FR" smtClean="0"/>
              <a:pPr/>
              <a:t>‹N°›</a:t>
            </a:fld>
            <a:endParaRPr lang="fr-FR"/>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3000375" y="609600"/>
            <a:ext cx="5867400" cy="4267200"/>
          </a:xfrm>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a:xfrm>
            <a:off x="5788152" y="6404984"/>
            <a:ext cx="3044952" cy="365760"/>
          </a:xfrm>
        </p:spPr>
        <p:txBody>
          <a:bodyPr/>
          <a:lstStyle/>
          <a:p>
            <a:fld id="{DF37803F-8E34-4674-A20D-40B37F164807}" type="datetimeFigureOut">
              <a:rPr lang="fr-FR" smtClean="0"/>
              <a:pPr/>
              <a:t>01/06/2014</a:t>
            </a:fld>
            <a:endParaRPr lang="fr-FR"/>
          </a:p>
        </p:txBody>
      </p:sp>
      <p:sp>
        <p:nvSpPr>
          <p:cNvPr id="6" name="Espace réservé du pied de page 5"/>
          <p:cNvSpPr>
            <a:spLocks noGrp="1"/>
          </p:cNvSpPr>
          <p:nvPr>
            <p:ph type="ftr" sz="quarter" idx="11"/>
          </p:nvPr>
        </p:nvSpPr>
        <p:spPr>
          <a:xfrm>
            <a:off x="301752" y="6410848"/>
            <a:ext cx="3584448" cy="365760"/>
          </a:xfrm>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ce réservé de la date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F37803F-8E34-4674-A20D-40B37F164807}" type="datetimeFigureOut">
              <a:rPr lang="fr-FR" smtClean="0"/>
              <a:pPr/>
              <a:t>01/06/2014</a:t>
            </a:fld>
            <a:endParaRPr lang="fr-FR"/>
          </a:p>
        </p:txBody>
      </p:sp>
      <p:sp>
        <p:nvSpPr>
          <p:cNvPr id="3" name="Espace réservé du pied de page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r-F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cteur droit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94F4200-C282-46E6-BF06-6CFFA9290584}" type="slidenum">
              <a:rPr lang="fr-FR" smtClean="0"/>
              <a:pPr/>
              <a:t>‹N°›</a:t>
            </a:fld>
            <a:endParaRPr lang="fr-FR"/>
          </a:p>
        </p:txBody>
      </p:sp>
      <p:sp>
        <p:nvSpPr>
          <p:cNvPr id="22" name="Espace réservé du titre 21"/>
          <p:cNvSpPr>
            <a:spLocks noGrp="1"/>
          </p:cNvSpPr>
          <p:nvPr>
            <p:ph type="title"/>
          </p:nvPr>
        </p:nvSpPr>
        <p:spPr>
          <a:xfrm>
            <a:off x="301752" y="228600"/>
            <a:ext cx="8534400" cy="758952"/>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lsa-conso.fr/heineken/"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studio-kg.co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39552" y="332656"/>
            <a:ext cx="8064896" cy="1752600"/>
          </a:xfrm>
        </p:spPr>
        <p:txBody>
          <a:bodyPr>
            <a:normAutofit/>
          </a:bodyPr>
          <a:lstStyle/>
          <a:p>
            <a:pPr algn="l"/>
            <a:r>
              <a:rPr lang="fr-FR" sz="1800" dirty="0" smtClean="0">
                <a:latin typeface="Arial Narrow" pitchFamily="34" charset="0"/>
              </a:rPr>
              <a:t>Camille Bourgeois 				l3 M</a:t>
            </a:r>
            <a:r>
              <a:rPr lang="fr-FR" sz="1800" cap="none" dirty="0" smtClean="0">
                <a:latin typeface="Arial Narrow" pitchFamily="34" charset="0"/>
              </a:rPr>
              <a:t>arketing</a:t>
            </a:r>
            <a:r>
              <a:rPr lang="fr-FR" sz="1800" dirty="0" smtClean="0">
                <a:latin typeface="Arial Narrow" pitchFamily="34" charset="0"/>
              </a:rPr>
              <a:t> v</a:t>
            </a:r>
            <a:r>
              <a:rPr lang="fr-FR" sz="1800" cap="none" dirty="0" smtClean="0">
                <a:latin typeface="Arial Narrow" pitchFamily="34" charset="0"/>
              </a:rPr>
              <a:t>ente </a:t>
            </a:r>
            <a:endParaRPr lang="fr-FR" sz="1800" dirty="0" smtClean="0">
              <a:latin typeface="Arial Narrow" pitchFamily="34" charset="0"/>
            </a:endParaRPr>
          </a:p>
          <a:p>
            <a:pPr algn="l"/>
            <a:r>
              <a:rPr lang="fr-FR" sz="1800" dirty="0" smtClean="0">
                <a:latin typeface="Arial Narrow" pitchFamily="34" charset="0"/>
              </a:rPr>
              <a:t>Marion </a:t>
            </a:r>
            <a:r>
              <a:rPr lang="fr-FR" sz="1800" dirty="0" err="1" smtClean="0">
                <a:latin typeface="Arial Narrow" pitchFamily="34" charset="0"/>
              </a:rPr>
              <a:t>Bridonneau</a:t>
            </a:r>
            <a:endParaRPr lang="fr-FR" sz="1800" dirty="0" smtClean="0">
              <a:latin typeface="Arial Narrow" pitchFamily="34" charset="0"/>
            </a:endParaRPr>
          </a:p>
          <a:p>
            <a:pPr algn="l"/>
            <a:r>
              <a:rPr lang="fr-FR" sz="1800" dirty="0" smtClean="0">
                <a:latin typeface="Arial Narrow" pitchFamily="34" charset="0"/>
              </a:rPr>
              <a:t>Louise Decamps</a:t>
            </a:r>
          </a:p>
          <a:p>
            <a:pPr algn="l"/>
            <a:r>
              <a:rPr lang="fr-FR" sz="1800" dirty="0" smtClean="0">
                <a:latin typeface="Arial Narrow" pitchFamily="34" charset="0"/>
              </a:rPr>
              <a:t>Alexandra </a:t>
            </a:r>
            <a:r>
              <a:rPr lang="fr-FR" sz="1800" dirty="0" err="1" smtClean="0">
                <a:latin typeface="Arial Narrow" pitchFamily="34" charset="0"/>
              </a:rPr>
              <a:t>Gesp</a:t>
            </a:r>
            <a:endParaRPr lang="fr-FR" sz="1800" dirty="0">
              <a:latin typeface="Arial Narrow" pitchFamily="34" charset="0"/>
            </a:endParaRPr>
          </a:p>
        </p:txBody>
      </p:sp>
      <p:sp>
        <p:nvSpPr>
          <p:cNvPr id="2" name="Titre 1"/>
          <p:cNvSpPr>
            <a:spLocks noGrp="1"/>
          </p:cNvSpPr>
          <p:nvPr>
            <p:ph type="ctrTitle"/>
          </p:nvPr>
        </p:nvSpPr>
        <p:spPr>
          <a:xfrm>
            <a:off x="611560" y="2420888"/>
            <a:ext cx="7772400" cy="1470025"/>
          </a:xfrm>
        </p:spPr>
        <p:txBody>
          <a:bodyPr/>
          <a:lstStyle/>
          <a:p>
            <a:r>
              <a:rPr lang="fr-FR" b="1" dirty="0" smtClean="0">
                <a:latin typeface="Arial Narrow" pitchFamily="34" charset="0"/>
              </a:rPr>
              <a:t>MARKETING DE L’INNOVATION</a:t>
            </a:r>
            <a:endParaRPr lang="fr-FR" b="1" dirty="0">
              <a:latin typeface="Arial Narrow" pitchFamily="34" charset="0"/>
            </a:endParaRPr>
          </a:p>
        </p:txBody>
      </p:sp>
      <p:pic>
        <p:nvPicPr>
          <p:cNvPr id="4" name="Image 3" descr="• LogoiaelilleRVBBLANC.png"/>
          <p:cNvPicPr>
            <a:picLocks noChangeAspect="1"/>
          </p:cNvPicPr>
          <p:nvPr/>
        </p:nvPicPr>
        <p:blipFill>
          <a:blip r:embed="rId2" cstate="print"/>
          <a:stretch>
            <a:fillRect/>
          </a:stretch>
        </p:blipFill>
        <p:spPr>
          <a:xfrm>
            <a:off x="5508104" y="5080354"/>
            <a:ext cx="3062880" cy="120460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51520" y="344850"/>
            <a:ext cx="3888432" cy="707886"/>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fr-FR" sz="4000" b="1" dirty="0" smtClean="0">
                <a:solidFill>
                  <a:srgbClr val="0070C0"/>
                </a:solidFill>
                <a:latin typeface="Arial Narrow" pitchFamily="34" charset="0"/>
              </a:rPr>
              <a:t>TECHNOLOGIQUE</a:t>
            </a:r>
            <a:endParaRPr lang="fr-FR" sz="4000" b="1" dirty="0">
              <a:solidFill>
                <a:srgbClr val="0070C0"/>
              </a:solidFill>
              <a:latin typeface="Arial Narrow" pitchFamily="34" charset="0"/>
            </a:endParaRPr>
          </a:p>
        </p:txBody>
      </p:sp>
      <p:sp>
        <p:nvSpPr>
          <p:cNvPr id="6" name="Espace réservé du contenu 2"/>
          <p:cNvSpPr>
            <a:spLocks noGrp="1"/>
          </p:cNvSpPr>
          <p:nvPr>
            <p:ph sz="quarter" idx="1"/>
          </p:nvPr>
        </p:nvSpPr>
        <p:spPr>
          <a:xfrm>
            <a:off x="301752" y="1527048"/>
            <a:ext cx="8503920" cy="2261992"/>
          </a:xfrm>
          <a:noFill/>
        </p:spPr>
        <p:style>
          <a:lnRef idx="2">
            <a:schemeClr val="accent4"/>
          </a:lnRef>
          <a:fillRef idx="1">
            <a:schemeClr val="lt1"/>
          </a:fillRef>
          <a:effectRef idx="0">
            <a:schemeClr val="accent4"/>
          </a:effectRef>
          <a:fontRef idx="minor">
            <a:schemeClr val="dk1"/>
          </a:fontRef>
        </p:style>
        <p:txBody>
          <a:bodyPr/>
          <a:lstStyle/>
          <a:p>
            <a:r>
              <a:rPr lang="fr-FR" sz="2400" b="1" dirty="0" smtClean="0">
                <a:solidFill>
                  <a:srgbClr val="0070C0"/>
                </a:solidFill>
                <a:latin typeface="Arial Narrow" pitchFamily="34" charset="0"/>
              </a:rPr>
              <a:t>L’idée source</a:t>
            </a:r>
          </a:p>
          <a:p>
            <a:pPr marL="0">
              <a:buNone/>
            </a:pPr>
            <a:r>
              <a:rPr lang="fr-FR" sz="1800" dirty="0" smtClean="0">
                <a:latin typeface="Arial Narrow" pitchFamily="34" charset="0"/>
              </a:rPr>
              <a:t>Des </a:t>
            </a:r>
            <a:r>
              <a:rPr lang="fr-FR" sz="1800" dirty="0" smtClean="0">
                <a:latin typeface="Arial Narrow" pitchFamily="34" charset="0"/>
              </a:rPr>
              <a:t>arbres phosphorescents pour remplacer les lampadaires. Projet qui a remporté le premier prix de la compétition IGEM 2010, récompensant les meilleures innovations en génie génétique.</a:t>
            </a:r>
            <a:endParaRPr lang="fr-FR" sz="2000" dirty="0" smtClean="0">
              <a:latin typeface="Arial Narrow" pitchFamily="34" charset="0"/>
            </a:endParaRPr>
          </a:p>
        </p:txBody>
      </p:sp>
      <p:sp>
        <p:nvSpPr>
          <p:cNvPr id="7" name="Titre 1"/>
          <p:cNvSpPr>
            <a:spLocks noGrp="1"/>
          </p:cNvSpPr>
          <p:nvPr>
            <p:ph type="title"/>
          </p:nvPr>
        </p:nvSpPr>
        <p:spPr>
          <a:xfrm>
            <a:off x="2987824" y="228600"/>
            <a:ext cx="5848328" cy="758952"/>
          </a:xfrm>
        </p:spPr>
        <p:txBody>
          <a:bodyPr>
            <a:normAutofit/>
          </a:bodyPr>
          <a:lstStyle/>
          <a:p>
            <a:pPr algn="r"/>
            <a:r>
              <a:rPr lang="fr-FR" dirty="0" smtClean="0">
                <a:latin typeface="Arial Narrow" pitchFamily="34" charset="0"/>
              </a:rPr>
              <a:t>Enjeux technologiques</a:t>
            </a:r>
            <a:endParaRPr lang="fr-FR" dirty="0"/>
          </a:p>
        </p:txBody>
      </p:sp>
      <p:sp>
        <p:nvSpPr>
          <p:cNvPr id="9" name="Espace réservé du contenu 2"/>
          <p:cNvSpPr txBox="1">
            <a:spLocks/>
          </p:cNvSpPr>
          <p:nvPr/>
        </p:nvSpPr>
        <p:spPr>
          <a:xfrm>
            <a:off x="323528" y="3933056"/>
            <a:ext cx="8496944" cy="2117976"/>
          </a:xfrm>
          <a:prstGeom prst="rect">
            <a:avLst/>
          </a:prstGeom>
          <a:noFill/>
        </p:spPr>
        <p:style>
          <a:lnRef idx="2">
            <a:schemeClr val="accent4"/>
          </a:lnRef>
          <a:fillRef idx="1">
            <a:schemeClr val="lt1"/>
          </a:fillRef>
          <a:effectRef idx="0">
            <a:schemeClr val="accent4"/>
          </a:effectRef>
          <a:fontRef idx="minor">
            <a:schemeClr val="dk1"/>
          </a:fontRef>
        </p:style>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fr-FR" sz="2400" b="1" i="0" u="none" strike="noStrike" kern="1200" cap="none" spc="0" normalizeH="0" baseline="0" noProof="0" dirty="0" smtClean="0">
                <a:ln>
                  <a:noFill/>
                </a:ln>
                <a:solidFill>
                  <a:srgbClr val="0070C0"/>
                </a:solidFill>
                <a:effectLst/>
                <a:uLnTx/>
                <a:uFillTx/>
                <a:latin typeface="Arial Narrow" pitchFamily="34" charset="0"/>
                <a:ea typeface="+mn-ea"/>
                <a:cs typeface="+mn-cs"/>
              </a:rPr>
              <a:t>L’idée</a:t>
            </a:r>
          </a:p>
          <a:p>
            <a:pPr lvl="0" indent="-274320" algn="just">
              <a:spcBef>
                <a:spcPct val="20000"/>
              </a:spcBef>
              <a:buClr>
                <a:schemeClr val="accent1"/>
              </a:buClr>
              <a:buSzPct val="85000"/>
              <a:defRPr/>
            </a:pPr>
            <a:r>
              <a:rPr lang="fr-FR" dirty="0" smtClean="0">
                <a:latin typeface="Arial Narrow" pitchFamily="34" charset="0"/>
              </a:rPr>
              <a:t>L’idée est de les utiliser afin d’illuminer les rues sans que cela ne rejette du dioxyde de carbone, sans consommer d’énormes quantités d’énergie et tout en bénéficiant de l’autonomie des plantes.</a:t>
            </a:r>
            <a:endParaRPr kumimoji="0" lang="fr-FR" b="0" i="0" u="none" strike="noStrike" kern="1200" cap="none" spc="0" normalizeH="0" baseline="0" noProof="0" dirty="0">
              <a:ln>
                <a:noFill/>
              </a:ln>
              <a:solidFill>
                <a:schemeClr val="tx1"/>
              </a:solidFill>
              <a:effectLst/>
              <a:uLnTx/>
              <a:uFillTx/>
              <a:latin typeface="Arial Narrow" pitchFamily="34" charset="0"/>
            </a:endParaRPr>
          </a:p>
        </p:txBody>
      </p:sp>
    </p:spTree>
    <p:extLst>
      <p:ext uri="{BB962C8B-B14F-4D97-AF65-F5344CB8AC3E}">
        <p14:creationId xmlns:p14="http://schemas.microsoft.com/office/powerpoint/2010/main" xmlns="" val="1275768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51520" y="344850"/>
            <a:ext cx="3888432" cy="707886"/>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fr-FR" sz="4000" b="1" dirty="0" smtClean="0">
                <a:solidFill>
                  <a:srgbClr val="0070C0"/>
                </a:solidFill>
                <a:latin typeface="Arial Narrow" pitchFamily="34" charset="0"/>
              </a:rPr>
              <a:t>TECHNOLOGIQUE</a:t>
            </a:r>
            <a:endParaRPr lang="fr-FR" sz="4000" b="1" dirty="0">
              <a:solidFill>
                <a:srgbClr val="0070C0"/>
              </a:solidFill>
              <a:latin typeface="Arial Narrow" pitchFamily="34" charset="0"/>
            </a:endParaRPr>
          </a:p>
        </p:txBody>
      </p:sp>
      <p:sp>
        <p:nvSpPr>
          <p:cNvPr id="6" name="Espace réservé du contenu 2"/>
          <p:cNvSpPr>
            <a:spLocks noGrp="1"/>
          </p:cNvSpPr>
          <p:nvPr>
            <p:ph sz="quarter" idx="1"/>
          </p:nvPr>
        </p:nvSpPr>
        <p:spPr>
          <a:xfrm>
            <a:off x="301752" y="1527048"/>
            <a:ext cx="8503920" cy="2261992"/>
          </a:xfrm>
          <a:noFill/>
        </p:spPr>
        <p:style>
          <a:lnRef idx="2">
            <a:schemeClr val="accent4"/>
          </a:lnRef>
          <a:fillRef idx="1">
            <a:schemeClr val="lt1"/>
          </a:fillRef>
          <a:effectRef idx="0">
            <a:schemeClr val="accent4"/>
          </a:effectRef>
          <a:fontRef idx="minor">
            <a:schemeClr val="dk1"/>
          </a:fontRef>
        </p:style>
        <p:txBody>
          <a:bodyPr/>
          <a:lstStyle/>
          <a:p>
            <a:r>
              <a:rPr lang="fr-FR" sz="2400" b="1" dirty="0" smtClean="0">
                <a:solidFill>
                  <a:srgbClr val="0070C0"/>
                </a:solidFill>
                <a:latin typeface="Arial Narrow" pitchFamily="34" charset="0"/>
              </a:rPr>
              <a:t>L’idée source</a:t>
            </a:r>
          </a:p>
          <a:p>
            <a:pPr marL="0">
              <a:buNone/>
            </a:pPr>
            <a:r>
              <a:rPr lang="fr-FR" sz="1800" dirty="0" smtClean="0">
                <a:latin typeface="Arial Narrow" pitchFamily="34" charset="0"/>
              </a:rPr>
              <a:t>La</a:t>
            </a:r>
            <a:r>
              <a:rPr lang="fr-FR" sz="1800" dirty="0" smtClean="0">
                <a:latin typeface="Arial Narrow" pitchFamily="34" charset="0"/>
              </a:rPr>
              <a:t> société américaine </a:t>
            </a:r>
            <a:r>
              <a:rPr lang="fr-FR" sz="1800" dirty="0" err="1" smtClean="0">
                <a:latin typeface="Arial Narrow" pitchFamily="34" charset="0"/>
              </a:rPr>
              <a:t>KickStarter</a:t>
            </a:r>
            <a:r>
              <a:rPr lang="fr-FR" sz="1800" dirty="0" smtClean="0">
                <a:latin typeface="Arial Narrow" pitchFamily="34" charset="0"/>
              </a:rPr>
              <a:t> lance un nouveau modèle de jouet pour enfant. C’est un ours en peluche orange qui parle et interagie avec l’enfant car la station intègre une technologie de reconnaissance vocale.  </a:t>
            </a:r>
          </a:p>
          <a:p>
            <a:pPr>
              <a:buNone/>
            </a:pPr>
            <a:endParaRPr lang="fr-FR" sz="2000" dirty="0" smtClean="0">
              <a:latin typeface="Arial Narrow" pitchFamily="34" charset="0"/>
            </a:endParaRPr>
          </a:p>
        </p:txBody>
      </p:sp>
      <p:sp>
        <p:nvSpPr>
          <p:cNvPr id="7" name="Titre 1"/>
          <p:cNvSpPr>
            <a:spLocks noGrp="1"/>
          </p:cNvSpPr>
          <p:nvPr>
            <p:ph type="title"/>
          </p:nvPr>
        </p:nvSpPr>
        <p:spPr>
          <a:xfrm>
            <a:off x="2987824" y="228600"/>
            <a:ext cx="5848328" cy="758952"/>
          </a:xfrm>
        </p:spPr>
        <p:txBody>
          <a:bodyPr>
            <a:normAutofit/>
          </a:bodyPr>
          <a:lstStyle/>
          <a:p>
            <a:pPr algn="r"/>
            <a:r>
              <a:rPr lang="fr-FR" dirty="0" err="1" smtClean="0">
                <a:latin typeface="Arial Narrow" pitchFamily="34" charset="0"/>
              </a:rPr>
              <a:t>Process</a:t>
            </a:r>
            <a:r>
              <a:rPr lang="fr-FR" dirty="0" smtClean="0">
                <a:latin typeface="Arial Narrow" pitchFamily="34" charset="0"/>
              </a:rPr>
              <a:t> &amp; technologies</a:t>
            </a:r>
            <a:endParaRPr lang="fr-FR" dirty="0"/>
          </a:p>
        </p:txBody>
      </p:sp>
      <p:sp>
        <p:nvSpPr>
          <p:cNvPr id="9" name="Espace réservé du contenu 2"/>
          <p:cNvSpPr txBox="1">
            <a:spLocks/>
          </p:cNvSpPr>
          <p:nvPr/>
        </p:nvSpPr>
        <p:spPr>
          <a:xfrm>
            <a:off x="323528" y="3933056"/>
            <a:ext cx="8496944" cy="2088232"/>
          </a:xfrm>
          <a:prstGeom prst="rect">
            <a:avLst/>
          </a:prstGeom>
          <a:noFill/>
        </p:spPr>
        <p:style>
          <a:lnRef idx="2">
            <a:schemeClr val="accent4"/>
          </a:lnRef>
          <a:fillRef idx="1">
            <a:schemeClr val="lt1"/>
          </a:fillRef>
          <a:effectRef idx="0">
            <a:schemeClr val="accent4"/>
          </a:effectRef>
          <a:fontRef idx="minor">
            <a:schemeClr val="dk1"/>
          </a:fontRef>
        </p:style>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fr-FR" sz="2400" b="1" i="0" u="none" strike="noStrike" kern="1200" cap="none" spc="0" normalizeH="0" baseline="0" noProof="0" dirty="0" smtClean="0">
                <a:ln>
                  <a:noFill/>
                </a:ln>
                <a:solidFill>
                  <a:srgbClr val="0070C0"/>
                </a:solidFill>
                <a:effectLst/>
                <a:uLnTx/>
                <a:uFillTx/>
                <a:latin typeface="Arial Narrow" pitchFamily="34" charset="0"/>
                <a:ea typeface="+mn-ea"/>
                <a:cs typeface="+mn-cs"/>
              </a:rPr>
              <a:t>L’idée</a:t>
            </a:r>
          </a:p>
          <a:p>
            <a:pPr lvl="0" indent="-274320" algn="just">
              <a:spcBef>
                <a:spcPct val="20000"/>
              </a:spcBef>
              <a:buClr>
                <a:schemeClr val="accent1"/>
              </a:buClr>
              <a:buSzPct val="85000"/>
              <a:defRPr/>
            </a:pPr>
            <a:r>
              <a:rPr lang="fr-FR" dirty="0" smtClean="0">
                <a:latin typeface="Arial Narrow" pitchFamily="34" charset="0"/>
              </a:rPr>
              <a:t>Un </a:t>
            </a:r>
            <a:r>
              <a:rPr lang="fr-FR" dirty="0" smtClean="0">
                <a:latin typeface="Arial Narrow" pitchFamily="34" charset="0"/>
              </a:rPr>
              <a:t>ami qui puisse comprendre les enfants et jouer avec eux sans que vous ayez besoin d’être présent pour le faire vous-même.</a:t>
            </a:r>
            <a:endParaRPr kumimoji="0" lang="fr-FR" b="0" i="0" u="none" strike="noStrike" kern="1200" cap="none" spc="0" normalizeH="0" baseline="0" noProof="0" dirty="0">
              <a:ln>
                <a:noFill/>
              </a:ln>
              <a:solidFill>
                <a:schemeClr val="tx1"/>
              </a:solidFill>
              <a:effectLst/>
              <a:uLnTx/>
              <a:uFillTx/>
              <a:latin typeface="Arial Narrow" pitchFamily="34" charset="0"/>
            </a:endParaRPr>
          </a:p>
        </p:txBody>
      </p:sp>
      <p:sp>
        <p:nvSpPr>
          <p:cNvPr id="8" name="ZoneTexte 7"/>
          <p:cNvSpPr txBox="1"/>
          <p:nvPr/>
        </p:nvSpPr>
        <p:spPr>
          <a:xfrm>
            <a:off x="323528" y="6047710"/>
            <a:ext cx="8352928" cy="261610"/>
          </a:xfrm>
          <a:prstGeom prst="rect">
            <a:avLst/>
          </a:prstGeom>
          <a:noFill/>
        </p:spPr>
        <p:txBody>
          <a:bodyPr wrap="square" rtlCol="0">
            <a:spAutoFit/>
          </a:bodyPr>
          <a:lstStyle/>
          <a:p>
            <a:r>
              <a:rPr lang="fr-FR" sz="1100" dirty="0" smtClean="0">
                <a:solidFill>
                  <a:schemeClr val="bg1">
                    <a:lumMod val="50000"/>
                  </a:schemeClr>
                </a:solidFill>
                <a:latin typeface="Arial Narrow" pitchFamily="34" charset="0"/>
              </a:rPr>
              <a:t>Source: </a:t>
            </a:r>
            <a:r>
              <a:rPr lang="fr-FR" sz="1100" u="sng" dirty="0" smtClean="0">
                <a:solidFill>
                  <a:schemeClr val="bg1">
                    <a:lumMod val="50000"/>
                  </a:schemeClr>
                </a:solidFill>
                <a:latin typeface="Arial Narrow" pitchFamily="34" charset="0"/>
              </a:rPr>
              <a:t>http://</a:t>
            </a:r>
            <a:r>
              <a:rPr lang="fr-FR" sz="1100" u="sng" dirty="0" smtClean="0">
                <a:solidFill>
                  <a:schemeClr val="bg1">
                    <a:lumMod val="50000"/>
                  </a:schemeClr>
                </a:solidFill>
                <a:latin typeface="Arial Narrow" pitchFamily="34" charset="0"/>
              </a:rPr>
              <a:t>www.latribune.fr/blogs/tendances-web/20121204trib000735153/leweb-12-l-ours-d-ubooly-un-ami-a-votre-ecoute.html</a:t>
            </a:r>
            <a:endParaRPr lang="fr-FR" sz="1100" dirty="0" smtClean="0">
              <a:solidFill>
                <a:schemeClr val="bg1">
                  <a:lumMod val="50000"/>
                </a:schemeClr>
              </a:solidFill>
              <a:latin typeface="Arial Narrow" pitchFamily="34" charset="0"/>
            </a:endParaRPr>
          </a:p>
        </p:txBody>
      </p:sp>
      <p:pic>
        <p:nvPicPr>
          <p:cNvPr id="10" name="Image 9" descr="téléchargement (1).jpg"/>
          <p:cNvPicPr>
            <a:picLocks noChangeAspect="1"/>
          </p:cNvPicPr>
          <p:nvPr/>
        </p:nvPicPr>
        <p:blipFill>
          <a:blip r:embed="rId3" cstate="print"/>
          <a:stretch>
            <a:fillRect/>
          </a:stretch>
        </p:blipFill>
        <p:spPr>
          <a:xfrm>
            <a:off x="4572000" y="4797152"/>
            <a:ext cx="4010025" cy="1133475"/>
          </a:xfrm>
          <a:prstGeom prst="rect">
            <a:avLst/>
          </a:prstGeom>
        </p:spPr>
      </p:pic>
    </p:spTree>
    <p:extLst>
      <p:ext uri="{BB962C8B-B14F-4D97-AF65-F5344CB8AC3E}">
        <p14:creationId xmlns:p14="http://schemas.microsoft.com/office/powerpoint/2010/main" xmlns="" val="1275768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51520" y="344850"/>
            <a:ext cx="3888432" cy="707886"/>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fr-FR" sz="4000" b="1" dirty="0" smtClean="0">
                <a:solidFill>
                  <a:srgbClr val="0070C0"/>
                </a:solidFill>
                <a:latin typeface="Arial Narrow" pitchFamily="34" charset="0"/>
              </a:rPr>
              <a:t>TECHNOLOGIQUE</a:t>
            </a:r>
            <a:endParaRPr lang="fr-FR" sz="4000" b="1" dirty="0">
              <a:solidFill>
                <a:srgbClr val="0070C0"/>
              </a:solidFill>
              <a:latin typeface="Arial Narrow" pitchFamily="34" charset="0"/>
            </a:endParaRPr>
          </a:p>
        </p:txBody>
      </p:sp>
      <p:sp>
        <p:nvSpPr>
          <p:cNvPr id="6" name="Espace réservé du contenu 2"/>
          <p:cNvSpPr>
            <a:spLocks noGrp="1"/>
          </p:cNvSpPr>
          <p:nvPr>
            <p:ph sz="quarter" idx="1"/>
          </p:nvPr>
        </p:nvSpPr>
        <p:spPr>
          <a:xfrm>
            <a:off x="301752" y="1527048"/>
            <a:ext cx="8503920" cy="2261992"/>
          </a:xfrm>
          <a:noFill/>
        </p:spPr>
        <p:style>
          <a:lnRef idx="2">
            <a:schemeClr val="accent4"/>
          </a:lnRef>
          <a:fillRef idx="1">
            <a:schemeClr val="lt1"/>
          </a:fillRef>
          <a:effectRef idx="0">
            <a:schemeClr val="accent4"/>
          </a:effectRef>
          <a:fontRef idx="minor">
            <a:schemeClr val="dk1"/>
          </a:fontRef>
        </p:style>
        <p:txBody>
          <a:bodyPr/>
          <a:lstStyle/>
          <a:p>
            <a:r>
              <a:rPr lang="fr-FR" sz="2400" b="1" dirty="0" smtClean="0">
                <a:solidFill>
                  <a:srgbClr val="0070C0"/>
                </a:solidFill>
                <a:latin typeface="Arial Narrow" pitchFamily="34" charset="0"/>
              </a:rPr>
              <a:t>L’idée source</a:t>
            </a:r>
          </a:p>
          <a:p>
            <a:pPr marL="0">
              <a:buNone/>
            </a:pPr>
            <a:r>
              <a:rPr lang="fr-FR" sz="1800" dirty="0" err="1" smtClean="0">
                <a:latin typeface="Arial Narrow" pitchFamily="34" charset="0"/>
              </a:rPr>
              <a:t>Xbee</a:t>
            </a:r>
            <a:r>
              <a:rPr lang="fr-FR" sz="1800" dirty="0" smtClean="0">
                <a:latin typeface="Arial Narrow" pitchFamily="34" charset="0"/>
              </a:rPr>
              <a:t> a mis en place un additif carburant. Il est 100% naturel, compatible avec toutes les sortes de carburants : diesel, essence… et ne pollue pas.</a:t>
            </a:r>
            <a:endParaRPr lang="fr-FR" sz="2000" dirty="0" smtClean="0">
              <a:latin typeface="Arial Narrow" pitchFamily="34" charset="0"/>
            </a:endParaRPr>
          </a:p>
        </p:txBody>
      </p:sp>
      <p:sp>
        <p:nvSpPr>
          <p:cNvPr id="7" name="Titre 1"/>
          <p:cNvSpPr>
            <a:spLocks noGrp="1"/>
          </p:cNvSpPr>
          <p:nvPr>
            <p:ph type="title"/>
          </p:nvPr>
        </p:nvSpPr>
        <p:spPr>
          <a:xfrm>
            <a:off x="2987824" y="228600"/>
            <a:ext cx="5848328" cy="758952"/>
          </a:xfrm>
        </p:spPr>
        <p:txBody>
          <a:bodyPr>
            <a:normAutofit/>
          </a:bodyPr>
          <a:lstStyle/>
          <a:p>
            <a:pPr algn="r"/>
            <a:r>
              <a:rPr lang="fr-FR" dirty="0" smtClean="0">
                <a:latin typeface="Arial Narrow" pitchFamily="34" charset="0"/>
              </a:rPr>
              <a:t>Matière première</a:t>
            </a:r>
            <a:endParaRPr lang="fr-FR" dirty="0"/>
          </a:p>
        </p:txBody>
      </p:sp>
      <p:sp>
        <p:nvSpPr>
          <p:cNvPr id="9" name="Espace réservé du contenu 2"/>
          <p:cNvSpPr txBox="1">
            <a:spLocks/>
          </p:cNvSpPr>
          <p:nvPr/>
        </p:nvSpPr>
        <p:spPr>
          <a:xfrm>
            <a:off x="323528" y="3933056"/>
            <a:ext cx="8496944" cy="2117976"/>
          </a:xfrm>
          <a:prstGeom prst="rect">
            <a:avLst/>
          </a:prstGeom>
          <a:noFill/>
        </p:spPr>
        <p:style>
          <a:lnRef idx="2">
            <a:schemeClr val="accent4"/>
          </a:lnRef>
          <a:fillRef idx="1">
            <a:schemeClr val="lt1"/>
          </a:fillRef>
          <a:effectRef idx="0">
            <a:schemeClr val="accent4"/>
          </a:effectRef>
          <a:fontRef idx="minor">
            <a:schemeClr val="dk1"/>
          </a:fontRef>
        </p:style>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fr-FR" sz="2400" b="1" i="0" u="none" strike="noStrike" kern="1200" cap="none" spc="0" normalizeH="0" baseline="0" noProof="0" dirty="0" smtClean="0">
                <a:ln>
                  <a:noFill/>
                </a:ln>
                <a:solidFill>
                  <a:srgbClr val="0070C0"/>
                </a:solidFill>
                <a:effectLst/>
                <a:uLnTx/>
                <a:uFillTx/>
                <a:latin typeface="Arial Narrow" pitchFamily="34" charset="0"/>
                <a:ea typeface="+mn-ea"/>
                <a:cs typeface="+mn-cs"/>
              </a:rPr>
              <a:t>L’idée</a:t>
            </a:r>
          </a:p>
          <a:p>
            <a:pPr lvl="0" indent="-274320" algn="just">
              <a:spcBef>
                <a:spcPct val="20000"/>
              </a:spcBef>
              <a:buClr>
                <a:schemeClr val="accent1"/>
              </a:buClr>
              <a:buSzPct val="85000"/>
              <a:defRPr/>
            </a:pPr>
            <a:r>
              <a:rPr lang="fr-FR" dirty="0" smtClean="0">
                <a:latin typeface="Arial Narrow" pitchFamily="34" charset="0"/>
              </a:rPr>
              <a:t>Réduire le coût du carburant tout en luttant contre la pollution.</a:t>
            </a:r>
            <a:endParaRPr kumimoji="0" lang="fr-FR" b="0" i="0" u="none" strike="noStrike" kern="1200" cap="none" spc="0" normalizeH="0" baseline="0" noProof="0" dirty="0">
              <a:ln>
                <a:noFill/>
              </a:ln>
              <a:solidFill>
                <a:schemeClr val="tx1"/>
              </a:solidFill>
              <a:effectLst/>
              <a:uLnTx/>
              <a:uFillTx/>
              <a:latin typeface="Arial Narrow" pitchFamily="34" charset="0"/>
            </a:endParaRPr>
          </a:p>
        </p:txBody>
      </p:sp>
      <p:sp>
        <p:nvSpPr>
          <p:cNvPr id="8" name="ZoneTexte 7"/>
          <p:cNvSpPr txBox="1"/>
          <p:nvPr/>
        </p:nvSpPr>
        <p:spPr>
          <a:xfrm>
            <a:off x="323528" y="6047710"/>
            <a:ext cx="8352928" cy="261610"/>
          </a:xfrm>
          <a:prstGeom prst="rect">
            <a:avLst/>
          </a:prstGeom>
          <a:noFill/>
        </p:spPr>
        <p:txBody>
          <a:bodyPr wrap="square" rtlCol="0">
            <a:spAutoFit/>
          </a:bodyPr>
          <a:lstStyle/>
          <a:p>
            <a:r>
              <a:rPr lang="fr-FR" sz="1100" dirty="0" smtClean="0">
                <a:solidFill>
                  <a:schemeClr val="tx1">
                    <a:lumMod val="65000"/>
                    <a:lumOff val="35000"/>
                  </a:schemeClr>
                </a:solidFill>
                <a:latin typeface="Arial Narrow" pitchFamily="34" charset="0"/>
              </a:rPr>
              <a:t>Source</a:t>
            </a:r>
            <a:r>
              <a:rPr lang="fr-FR" sz="1100" dirty="0" smtClean="0">
                <a:solidFill>
                  <a:schemeClr val="bg1">
                    <a:lumMod val="50000"/>
                  </a:schemeClr>
                </a:solidFill>
                <a:latin typeface="Arial Narrow" pitchFamily="34" charset="0"/>
              </a:rPr>
              <a:t>: </a:t>
            </a:r>
            <a:r>
              <a:rPr lang="fr-FR" sz="1100" u="sng" dirty="0" smtClean="0">
                <a:solidFill>
                  <a:schemeClr val="bg1">
                    <a:lumMod val="50000"/>
                  </a:schemeClr>
                </a:solidFill>
                <a:latin typeface="Arial Narrow" pitchFamily="34" charset="0"/>
              </a:rPr>
              <a:t>http://www.xbee.fr</a:t>
            </a:r>
            <a:r>
              <a:rPr lang="fr-FR" sz="1100" u="sng" dirty="0" smtClean="0">
                <a:solidFill>
                  <a:schemeClr val="bg1">
                    <a:lumMod val="50000"/>
                  </a:schemeClr>
                </a:solidFill>
                <a:latin typeface="Arial Narrow" pitchFamily="34" charset="0"/>
              </a:rPr>
              <a:t>/</a:t>
            </a:r>
            <a:endParaRPr lang="fr-FR" sz="1100" dirty="0" smtClean="0">
              <a:solidFill>
                <a:schemeClr val="bg1">
                  <a:lumMod val="50000"/>
                </a:schemeClr>
              </a:solidFill>
              <a:latin typeface="Arial Narrow" pitchFamily="34" charset="0"/>
            </a:endParaRPr>
          </a:p>
        </p:txBody>
      </p:sp>
      <p:pic>
        <p:nvPicPr>
          <p:cNvPr id="10" name="Image 9" descr="téléchargement (2).jpg"/>
          <p:cNvPicPr>
            <a:picLocks noChangeAspect="1"/>
          </p:cNvPicPr>
          <p:nvPr/>
        </p:nvPicPr>
        <p:blipFill>
          <a:blip r:embed="rId3" cstate="print"/>
          <a:stretch>
            <a:fillRect/>
          </a:stretch>
        </p:blipFill>
        <p:spPr>
          <a:xfrm>
            <a:off x="6088864" y="4509120"/>
            <a:ext cx="2550658" cy="1380356"/>
          </a:xfrm>
          <a:prstGeom prst="rect">
            <a:avLst/>
          </a:prstGeom>
        </p:spPr>
      </p:pic>
    </p:spTree>
    <p:extLst>
      <p:ext uri="{BB962C8B-B14F-4D97-AF65-F5344CB8AC3E}">
        <p14:creationId xmlns:p14="http://schemas.microsoft.com/office/powerpoint/2010/main" xmlns="" val="12757685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51520" y="344850"/>
            <a:ext cx="2664296" cy="707886"/>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fr-FR" sz="4000" b="1" dirty="0" smtClean="0">
                <a:solidFill>
                  <a:srgbClr val="92D050"/>
                </a:solidFill>
                <a:latin typeface="Arial Narrow" pitchFamily="34" charset="0"/>
              </a:rPr>
              <a:t>SENSORIEL</a:t>
            </a:r>
            <a:endParaRPr lang="fr-FR" sz="4000" b="1" dirty="0">
              <a:solidFill>
                <a:srgbClr val="92D050"/>
              </a:solidFill>
              <a:latin typeface="Arial Narrow" pitchFamily="34" charset="0"/>
            </a:endParaRPr>
          </a:p>
        </p:txBody>
      </p:sp>
      <p:sp>
        <p:nvSpPr>
          <p:cNvPr id="6" name="Espace réservé du contenu 2"/>
          <p:cNvSpPr>
            <a:spLocks noGrp="1"/>
          </p:cNvSpPr>
          <p:nvPr>
            <p:ph sz="quarter" idx="1"/>
          </p:nvPr>
        </p:nvSpPr>
        <p:spPr>
          <a:xfrm>
            <a:off x="301752" y="1700808"/>
            <a:ext cx="8503920" cy="2088232"/>
          </a:xfrm>
          <a:noFill/>
        </p:spPr>
        <p:style>
          <a:lnRef idx="2">
            <a:schemeClr val="accent4"/>
          </a:lnRef>
          <a:fillRef idx="1">
            <a:schemeClr val="lt1"/>
          </a:fillRef>
          <a:effectRef idx="0">
            <a:schemeClr val="accent4"/>
          </a:effectRef>
          <a:fontRef idx="minor">
            <a:schemeClr val="dk1"/>
          </a:fontRef>
        </p:style>
        <p:txBody>
          <a:bodyPr>
            <a:normAutofit/>
          </a:bodyPr>
          <a:lstStyle/>
          <a:p>
            <a:r>
              <a:rPr lang="fr-FR" sz="2400" b="1" dirty="0" smtClean="0">
                <a:solidFill>
                  <a:srgbClr val="92D050"/>
                </a:solidFill>
                <a:latin typeface="Arial Narrow" pitchFamily="34" charset="0"/>
              </a:rPr>
              <a:t>L’idée source</a:t>
            </a:r>
          </a:p>
          <a:p>
            <a:pPr marL="0" indent="0">
              <a:buNone/>
            </a:pPr>
            <a:r>
              <a:rPr lang="fr-FR" sz="1800" dirty="0">
                <a:latin typeface="Arial Narrow" pitchFamily="34" charset="0"/>
              </a:rPr>
              <a:t>Ainsi, nous avons vu l’appariation des chips goût «  </a:t>
            </a:r>
            <a:r>
              <a:rPr lang="fr-FR" sz="1800" dirty="0" err="1">
                <a:latin typeface="Arial Narrow" pitchFamily="34" charset="0"/>
              </a:rPr>
              <a:t>wasabi</a:t>
            </a:r>
            <a:r>
              <a:rPr lang="fr-FR" sz="1800" dirty="0">
                <a:latin typeface="Arial Narrow" pitchFamily="34" charset="0"/>
              </a:rPr>
              <a:t> », des chips de couleurs vertes vendus par exemple les marques </a:t>
            </a:r>
            <a:r>
              <a:rPr lang="fr-FR" sz="1800" dirty="0" err="1">
                <a:latin typeface="Arial Narrow" pitchFamily="34" charset="0"/>
              </a:rPr>
              <a:t>Lays</a:t>
            </a:r>
            <a:r>
              <a:rPr lang="fr-FR" sz="1800" dirty="0">
                <a:latin typeface="Arial Narrow" pitchFamily="34" charset="0"/>
              </a:rPr>
              <a:t>, Monoprix ou encore les MDD de Auchan.</a:t>
            </a:r>
          </a:p>
        </p:txBody>
      </p:sp>
      <p:sp>
        <p:nvSpPr>
          <p:cNvPr id="7" name="Titre 1"/>
          <p:cNvSpPr>
            <a:spLocks noGrp="1"/>
          </p:cNvSpPr>
          <p:nvPr>
            <p:ph type="title"/>
          </p:nvPr>
        </p:nvSpPr>
        <p:spPr>
          <a:xfrm>
            <a:off x="2987824" y="437800"/>
            <a:ext cx="5848328" cy="758952"/>
          </a:xfrm>
        </p:spPr>
        <p:txBody>
          <a:bodyPr>
            <a:normAutofit/>
          </a:bodyPr>
          <a:lstStyle/>
          <a:p>
            <a:pPr algn="r"/>
            <a:r>
              <a:rPr lang="fr-FR" dirty="0" smtClean="0">
                <a:latin typeface="Arial Narrow" pitchFamily="34" charset="0"/>
              </a:rPr>
              <a:t>Goûts, saveurs &amp; arômes</a:t>
            </a:r>
            <a:endParaRPr lang="fr-FR" dirty="0"/>
          </a:p>
        </p:txBody>
      </p:sp>
      <p:sp>
        <p:nvSpPr>
          <p:cNvPr id="9" name="Espace réservé du contenu 2"/>
          <p:cNvSpPr txBox="1">
            <a:spLocks/>
          </p:cNvSpPr>
          <p:nvPr/>
        </p:nvSpPr>
        <p:spPr>
          <a:xfrm>
            <a:off x="324403" y="3904776"/>
            <a:ext cx="8496944" cy="2117976"/>
          </a:xfrm>
          <a:prstGeom prst="rect">
            <a:avLst/>
          </a:prstGeom>
          <a:noFill/>
        </p:spPr>
        <p:style>
          <a:lnRef idx="2">
            <a:schemeClr val="accent4"/>
          </a:lnRef>
          <a:fillRef idx="1">
            <a:schemeClr val="lt1"/>
          </a:fillRef>
          <a:effectRef idx="0">
            <a:schemeClr val="accent4"/>
          </a:effectRef>
          <a:fontRef idx="minor">
            <a:schemeClr val="dk1"/>
          </a:fontRef>
        </p:style>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fr-FR" sz="2400" b="1" i="0" u="none" strike="noStrike" kern="1200" cap="none" spc="0" normalizeH="0" baseline="0" noProof="0" dirty="0" smtClean="0">
                <a:ln>
                  <a:noFill/>
                </a:ln>
                <a:solidFill>
                  <a:srgbClr val="92D050"/>
                </a:solidFill>
                <a:effectLst/>
                <a:uLnTx/>
                <a:uFillTx/>
                <a:latin typeface="Arial Narrow" pitchFamily="34" charset="0"/>
                <a:ea typeface="+mn-ea"/>
                <a:cs typeface="+mn-cs"/>
              </a:rPr>
              <a:t>L’idée</a:t>
            </a:r>
          </a:p>
          <a:p>
            <a:pPr algn="just"/>
            <a:r>
              <a:rPr lang="fr-FR" dirty="0">
                <a:latin typeface="Arial Narrow" pitchFamily="34" charset="0"/>
              </a:rPr>
              <a:t>Les entreprises innovent régulièrement en terme de goûts de leurs </a:t>
            </a:r>
            <a:r>
              <a:rPr lang="fr-FR" dirty="0" smtClean="0">
                <a:latin typeface="Arial Narrow" pitchFamily="34" charset="0"/>
              </a:rPr>
              <a:t>produits, car elles veulent attiser la curiosité des consommateurs.</a:t>
            </a:r>
            <a:endParaRPr lang="fr-FR" dirty="0">
              <a:latin typeface="Arial Narrow" pitchFamily="34" charset="0"/>
            </a:endParaRPr>
          </a:p>
        </p:txBody>
      </p:sp>
      <p:sp>
        <p:nvSpPr>
          <p:cNvPr id="8" name="ZoneTexte 7"/>
          <p:cNvSpPr txBox="1"/>
          <p:nvPr/>
        </p:nvSpPr>
        <p:spPr>
          <a:xfrm>
            <a:off x="323528" y="6047710"/>
            <a:ext cx="8352928" cy="261610"/>
          </a:xfrm>
          <a:prstGeom prst="rect">
            <a:avLst/>
          </a:prstGeom>
          <a:noFill/>
        </p:spPr>
        <p:txBody>
          <a:bodyPr wrap="square" rtlCol="0">
            <a:spAutoFit/>
          </a:bodyPr>
          <a:lstStyle/>
          <a:p>
            <a:r>
              <a:rPr lang="fr-FR" sz="1100" dirty="0" smtClean="0">
                <a:solidFill>
                  <a:schemeClr val="bg1">
                    <a:lumMod val="65000"/>
                  </a:schemeClr>
                </a:solidFill>
                <a:latin typeface="Arial Narrow" pitchFamily="34" charset="0"/>
              </a:rPr>
              <a:t>Source: </a:t>
            </a:r>
            <a:r>
              <a:rPr lang="fr-FR" sz="1100" dirty="0">
                <a:solidFill>
                  <a:schemeClr val="bg1">
                    <a:lumMod val="65000"/>
                  </a:schemeClr>
                </a:solidFill>
                <a:latin typeface="Arial Narrow" pitchFamily="34" charset="0"/>
              </a:rPr>
              <a:t>http://</a:t>
            </a:r>
            <a:r>
              <a:rPr lang="fr-FR" sz="1100" dirty="0" smtClean="0">
                <a:solidFill>
                  <a:schemeClr val="bg1">
                    <a:lumMod val="65000"/>
                  </a:schemeClr>
                </a:solidFill>
                <a:latin typeface="Arial Narrow" pitchFamily="34" charset="0"/>
              </a:rPr>
              <a:t>www.lexpress.fr/styles/mode/h-m-et-isabel-marant_1261683.html#4qZKX5lPcpU380gg.99</a:t>
            </a:r>
            <a:endParaRPr lang="fr-FR" sz="1100" dirty="0">
              <a:solidFill>
                <a:schemeClr val="bg1">
                  <a:lumMod val="65000"/>
                </a:schemeClr>
              </a:solidFill>
              <a:latin typeface="Arial Narrow" pitchFamily="34" charset="0"/>
            </a:endParaRPr>
          </a:p>
        </p:txBody>
      </p:sp>
      <p:pic>
        <p:nvPicPr>
          <p:cNvPr id="6146" name="Picture 2" descr="chips-hulk-pomliss-wasabi-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27040" y="4797152"/>
            <a:ext cx="2149416" cy="1102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473040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51520" y="344850"/>
            <a:ext cx="2664296" cy="707886"/>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fr-FR" sz="4000" b="1" dirty="0" smtClean="0">
                <a:solidFill>
                  <a:srgbClr val="92D050"/>
                </a:solidFill>
                <a:latin typeface="Arial Narrow" pitchFamily="34" charset="0"/>
              </a:rPr>
              <a:t>SENSORIEL</a:t>
            </a:r>
            <a:endParaRPr lang="fr-FR" sz="4000" b="1" dirty="0">
              <a:solidFill>
                <a:srgbClr val="92D050"/>
              </a:solidFill>
              <a:latin typeface="Arial Narrow" pitchFamily="34" charset="0"/>
            </a:endParaRPr>
          </a:p>
        </p:txBody>
      </p:sp>
      <p:sp>
        <p:nvSpPr>
          <p:cNvPr id="6" name="Espace réservé du contenu 2"/>
          <p:cNvSpPr>
            <a:spLocks noGrp="1"/>
          </p:cNvSpPr>
          <p:nvPr>
            <p:ph sz="quarter" idx="1"/>
          </p:nvPr>
        </p:nvSpPr>
        <p:spPr>
          <a:xfrm>
            <a:off x="301752" y="1700808"/>
            <a:ext cx="8503920" cy="2088232"/>
          </a:xfrm>
          <a:noFill/>
        </p:spPr>
        <p:style>
          <a:lnRef idx="2">
            <a:schemeClr val="accent4"/>
          </a:lnRef>
          <a:fillRef idx="1">
            <a:schemeClr val="lt1"/>
          </a:fillRef>
          <a:effectRef idx="0">
            <a:schemeClr val="accent4"/>
          </a:effectRef>
          <a:fontRef idx="minor">
            <a:schemeClr val="dk1"/>
          </a:fontRef>
        </p:style>
        <p:txBody>
          <a:bodyPr>
            <a:normAutofit/>
          </a:bodyPr>
          <a:lstStyle/>
          <a:p>
            <a:r>
              <a:rPr lang="fr-FR" sz="2400" b="1" dirty="0" smtClean="0">
                <a:solidFill>
                  <a:srgbClr val="92D050"/>
                </a:solidFill>
                <a:latin typeface="Arial Narrow" pitchFamily="34" charset="0"/>
              </a:rPr>
              <a:t>L’idée source</a:t>
            </a:r>
          </a:p>
          <a:p>
            <a:pPr marL="0" indent="0" algn="just">
              <a:buNone/>
            </a:pPr>
            <a:r>
              <a:rPr lang="fr-FR" sz="1800" dirty="0">
                <a:latin typeface="Arial Narrow" pitchFamily="34" charset="0"/>
              </a:rPr>
              <a:t>La chanteuse Lady Gaga dont la couleur du fluide est noire et devient transparent quand on le diffuse. Les entreprises lancent également des parfums originaux comme « barbe à papa » et plus récemment Play-</a:t>
            </a:r>
            <a:r>
              <a:rPr lang="fr-FR" sz="1800" dirty="0" err="1">
                <a:latin typeface="Arial Narrow" pitchFamily="34" charset="0"/>
              </a:rPr>
              <a:t>Doh</a:t>
            </a:r>
            <a:r>
              <a:rPr lang="fr-FR" sz="1800" dirty="0">
                <a:latin typeface="Arial Narrow" pitchFamily="34" charset="0"/>
              </a:rPr>
              <a:t> qui lance son parfum avec comme odeur « pâte-à-modeler ».</a:t>
            </a:r>
          </a:p>
        </p:txBody>
      </p:sp>
      <p:sp>
        <p:nvSpPr>
          <p:cNvPr id="7" name="Titre 1"/>
          <p:cNvSpPr>
            <a:spLocks noGrp="1"/>
          </p:cNvSpPr>
          <p:nvPr>
            <p:ph type="title"/>
          </p:nvPr>
        </p:nvSpPr>
        <p:spPr>
          <a:xfrm>
            <a:off x="2987824" y="437800"/>
            <a:ext cx="5848328" cy="758952"/>
          </a:xfrm>
        </p:spPr>
        <p:txBody>
          <a:bodyPr>
            <a:normAutofit/>
          </a:bodyPr>
          <a:lstStyle/>
          <a:p>
            <a:pPr algn="r"/>
            <a:r>
              <a:rPr lang="fr-FR" dirty="0" smtClean="0">
                <a:latin typeface="Arial Narrow" pitchFamily="34" charset="0"/>
              </a:rPr>
              <a:t>Odeurs &amp; parfums</a:t>
            </a:r>
            <a:endParaRPr lang="fr-FR" dirty="0"/>
          </a:p>
        </p:txBody>
      </p:sp>
      <p:sp>
        <p:nvSpPr>
          <p:cNvPr id="9" name="Espace réservé du contenu 2"/>
          <p:cNvSpPr txBox="1">
            <a:spLocks/>
          </p:cNvSpPr>
          <p:nvPr/>
        </p:nvSpPr>
        <p:spPr>
          <a:xfrm>
            <a:off x="324403" y="3904776"/>
            <a:ext cx="8496944" cy="2117976"/>
          </a:xfrm>
          <a:prstGeom prst="rect">
            <a:avLst/>
          </a:prstGeom>
          <a:noFill/>
        </p:spPr>
        <p:style>
          <a:lnRef idx="2">
            <a:schemeClr val="accent4"/>
          </a:lnRef>
          <a:fillRef idx="1">
            <a:schemeClr val="lt1"/>
          </a:fillRef>
          <a:effectRef idx="0">
            <a:schemeClr val="accent4"/>
          </a:effectRef>
          <a:fontRef idx="minor">
            <a:schemeClr val="dk1"/>
          </a:fontRef>
        </p:style>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fr-FR" sz="2400" b="1" i="0" u="none" strike="noStrike" kern="1200" cap="none" spc="0" normalizeH="0" baseline="0" noProof="0" dirty="0" smtClean="0">
                <a:ln>
                  <a:noFill/>
                </a:ln>
                <a:solidFill>
                  <a:srgbClr val="92D050"/>
                </a:solidFill>
                <a:effectLst/>
                <a:uLnTx/>
                <a:uFillTx/>
                <a:latin typeface="Arial Narrow" pitchFamily="34" charset="0"/>
                <a:ea typeface="+mn-ea"/>
                <a:cs typeface="+mn-cs"/>
              </a:rPr>
              <a:t>L’idée</a:t>
            </a:r>
          </a:p>
          <a:p>
            <a:pPr algn="just"/>
            <a:r>
              <a:rPr lang="fr-FR" dirty="0">
                <a:latin typeface="Arial Narrow" pitchFamily="34" charset="0"/>
              </a:rPr>
              <a:t>Nous voyons l’apparition de nouveautés dans l’industrie du parfum notamment les parfums colorés.</a:t>
            </a:r>
          </a:p>
        </p:txBody>
      </p:sp>
      <p:sp>
        <p:nvSpPr>
          <p:cNvPr id="8" name="ZoneTexte 7"/>
          <p:cNvSpPr txBox="1"/>
          <p:nvPr/>
        </p:nvSpPr>
        <p:spPr>
          <a:xfrm>
            <a:off x="323528" y="6047710"/>
            <a:ext cx="8352928" cy="261610"/>
          </a:xfrm>
          <a:prstGeom prst="rect">
            <a:avLst/>
          </a:prstGeom>
          <a:noFill/>
        </p:spPr>
        <p:txBody>
          <a:bodyPr wrap="square" rtlCol="0">
            <a:spAutoFit/>
          </a:bodyPr>
          <a:lstStyle/>
          <a:p>
            <a:r>
              <a:rPr lang="fr-FR" sz="1100" dirty="0" smtClean="0">
                <a:solidFill>
                  <a:schemeClr val="bg1">
                    <a:lumMod val="65000"/>
                  </a:schemeClr>
                </a:solidFill>
                <a:latin typeface="Arial Narrow" pitchFamily="34" charset="0"/>
              </a:rPr>
              <a:t>Source: </a:t>
            </a:r>
            <a:r>
              <a:rPr lang="fr-FR" sz="1100" dirty="0">
                <a:solidFill>
                  <a:schemeClr val="bg1">
                    <a:lumMod val="65000"/>
                  </a:schemeClr>
                </a:solidFill>
                <a:latin typeface="Arial Narrow" pitchFamily="34" charset="0"/>
              </a:rPr>
              <a:t>http://thelibraryoffragrance.fr/Play-Doh</a:t>
            </a:r>
          </a:p>
        </p:txBody>
      </p:sp>
      <p:pic>
        <p:nvPicPr>
          <p:cNvPr id="7170" name="Picture 2" descr="m4230445_P1061001_princ_her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72672" y="4717504"/>
            <a:ext cx="1231776" cy="1231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489817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51520" y="344850"/>
            <a:ext cx="2664296" cy="707886"/>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fr-FR" sz="4000" b="1" dirty="0" smtClean="0">
                <a:solidFill>
                  <a:srgbClr val="92D050"/>
                </a:solidFill>
                <a:latin typeface="Arial Narrow" pitchFamily="34" charset="0"/>
              </a:rPr>
              <a:t>SENSORIEL</a:t>
            </a:r>
            <a:endParaRPr lang="fr-FR" sz="4000" b="1" dirty="0">
              <a:solidFill>
                <a:srgbClr val="92D050"/>
              </a:solidFill>
              <a:latin typeface="Arial Narrow" pitchFamily="34" charset="0"/>
            </a:endParaRPr>
          </a:p>
        </p:txBody>
      </p:sp>
      <p:sp>
        <p:nvSpPr>
          <p:cNvPr id="6" name="Espace réservé du contenu 2"/>
          <p:cNvSpPr>
            <a:spLocks noGrp="1"/>
          </p:cNvSpPr>
          <p:nvPr>
            <p:ph sz="quarter" idx="1"/>
          </p:nvPr>
        </p:nvSpPr>
        <p:spPr>
          <a:xfrm>
            <a:off x="301752" y="1700808"/>
            <a:ext cx="8503920" cy="2088232"/>
          </a:xfrm>
          <a:noFill/>
        </p:spPr>
        <p:style>
          <a:lnRef idx="2">
            <a:schemeClr val="accent4"/>
          </a:lnRef>
          <a:fillRef idx="1">
            <a:schemeClr val="lt1"/>
          </a:fillRef>
          <a:effectRef idx="0">
            <a:schemeClr val="accent4"/>
          </a:effectRef>
          <a:fontRef idx="minor">
            <a:schemeClr val="dk1"/>
          </a:fontRef>
        </p:style>
        <p:txBody>
          <a:bodyPr>
            <a:normAutofit/>
          </a:bodyPr>
          <a:lstStyle/>
          <a:p>
            <a:r>
              <a:rPr lang="fr-FR" sz="2400" b="1" dirty="0" smtClean="0">
                <a:solidFill>
                  <a:srgbClr val="92D050"/>
                </a:solidFill>
                <a:latin typeface="Arial Narrow" pitchFamily="34" charset="0"/>
              </a:rPr>
              <a:t>L’idée source</a:t>
            </a:r>
          </a:p>
          <a:p>
            <a:pPr marL="0" indent="0" algn="just">
              <a:buNone/>
            </a:pPr>
            <a:r>
              <a:rPr lang="fr-FR" sz="1800" dirty="0">
                <a:latin typeface="Arial Narrow" pitchFamily="34" charset="0"/>
              </a:rPr>
              <a:t>Nature &amp; Découverte l’a bien compris. Ainsi, en plus de pouvoir regarder les produits, chaque produit peu être testé comme les fauteuils relaxants</a:t>
            </a:r>
            <a:r>
              <a:rPr lang="fr-FR" sz="1800" dirty="0" smtClean="0">
                <a:latin typeface="Arial Narrow" pitchFamily="34" charset="0"/>
              </a:rPr>
              <a:t>. Ils font tester leurs produits afin de convaincre le consommateur et de le pousser à l’achat.</a:t>
            </a:r>
            <a:endParaRPr lang="fr-FR" sz="1800" dirty="0">
              <a:latin typeface="Arial Narrow" pitchFamily="34" charset="0"/>
            </a:endParaRPr>
          </a:p>
        </p:txBody>
      </p:sp>
      <p:sp>
        <p:nvSpPr>
          <p:cNvPr id="7" name="Titre 1"/>
          <p:cNvSpPr>
            <a:spLocks noGrp="1"/>
          </p:cNvSpPr>
          <p:nvPr>
            <p:ph type="title"/>
          </p:nvPr>
        </p:nvSpPr>
        <p:spPr>
          <a:xfrm>
            <a:off x="2987824" y="437800"/>
            <a:ext cx="5848328" cy="758952"/>
          </a:xfrm>
        </p:spPr>
        <p:txBody>
          <a:bodyPr>
            <a:normAutofit/>
          </a:bodyPr>
          <a:lstStyle/>
          <a:p>
            <a:pPr algn="r"/>
            <a:r>
              <a:rPr lang="fr-FR" dirty="0" smtClean="0">
                <a:latin typeface="Arial Narrow" pitchFamily="34" charset="0"/>
              </a:rPr>
              <a:t>Touché &amp; texture</a:t>
            </a:r>
            <a:endParaRPr lang="fr-FR" dirty="0"/>
          </a:p>
        </p:txBody>
      </p:sp>
      <p:sp>
        <p:nvSpPr>
          <p:cNvPr id="9" name="Espace réservé du contenu 2"/>
          <p:cNvSpPr txBox="1">
            <a:spLocks/>
          </p:cNvSpPr>
          <p:nvPr/>
        </p:nvSpPr>
        <p:spPr>
          <a:xfrm>
            <a:off x="324403" y="3904776"/>
            <a:ext cx="8496944" cy="2117976"/>
          </a:xfrm>
          <a:prstGeom prst="rect">
            <a:avLst/>
          </a:prstGeom>
          <a:noFill/>
        </p:spPr>
        <p:style>
          <a:lnRef idx="2">
            <a:schemeClr val="accent4"/>
          </a:lnRef>
          <a:fillRef idx="1">
            <a:schemeClr val="lt1"/>
          </a:fillRef>
          <a:effectRef idx="0">
            <a:schemeClr val="accent4"/>
          </a:effectRef>
          <a:fontRef idx="minor">
            <a:schemeClr val="dk1"/>
          </a:fontRef>
        </p:style>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fr-FR" sz="2400" b="1" i="0" u="none" strike="noStrike" kern="1200" cap="none" spc="0" normalizeH="0" baseline="0" noProof="0" dirty="0" smtClean="0">
                <a:ln>
                  <a:noFill/>
                </a:ln>
                <a:solidFill>
                  <a:srgbClr val="92D050"/>
                </a:solidFill>
                <a:effectLst/>
                <a:uLnTx/>
                <a:uFillTx/>
                <a:latin typeface="Arial Narrow" pitchFamily="34" charset="0"/>
                <a:ea typeface="+mn-ea"/>
                <a:cs typeface="+mn-cs"/>
              </a:rPr>
              <a:t>L’idée</a:t>
            </a:r>
          </a:p>
          <a:p>
            <a:pPr algn="just"/>
            <a:r>
              <a:rPr lang="fr-FR" dirty="0">
                <a:latin typeface="Arial Narrow" pitchFamily="34" charset="0"/>
              </a:rPr>
              <a:t>Le touché surprend le consommateur, il « voie avec ses mains </a:t>
            </a:r>
            <a:r>
              <a:rPr lang="fr-FR" dirty="0" smtClean="0">
                <a:latin typeface="Arial Narrow" pitchFamily="34" charset="0"/>
              </a:rPr>
              <a:t>».</a:t>
            </a:r>
            <a:endParaRPr lang="fr-FR" dirty="0">
              <a:latin typeface="Arial Narrow" pitchFamily="34" charset="0"/>
            </a:endParaRPr>
          </a:p>
        </p:txBody>
      </p:sp>
      <p:sp>
        <p:nvSpPr>
          <p:cNvPr id="8" name="ZoneTexte 7"/>
          <p:cNvSpPr txBox="1"/>
          <p:nvPr/>
        </p:nvSpPr>
        <p:spPr>
          <a:xfrm>
            <a:off x="323528" y="6047710"/>
            <a:ext cx="8352928" cy="261610"/>
          </a:xfrm>
          <a:prstGeom prst="rect">
            <a:avLst/>
          </a:prstGeom>
          <a:noFill/>
        </p:spPr>
        <p:txBody>
          <a:bodyPr wrap="square" rtlCol="0">
            <a:spAutoFit/>
          </a:bodyPr>
          <a:lstStyle/>
          <a:p>
            <a:r>
              <a:rPr lang="fr-FR" sz="1100" dirty="0" smtClean="0">
                <a:solidFill>
                  <a:schemeClr val="bg1">
                    <a:lumMod val="65000"/>
                  </a:schemeClr>
                </a:solidFill>
                <a:latin typeface="Arial Narrow" pitchFamily="34" charset="0"/>
              </a:rPr>
              <a:t>Source: </a:t>
            </a:r>
            <a:r>
              <a:rPr lang="fr-FR" sz="1100" dirty="0">
                <a:solidFill>
                  <a:schemeClr val="bg1">
                    <a:lumMod val="65000"/>
                  </a:schemeClr>
                </a:solidFill>
                <a:latin typeface="Arial Narrow" pitchFamily="34" charset="0"/>
              </a:rPr>
              <a:t>http://</a:t>
            </a:r>
            <a:r>
              <a:rPr lang="fr-FR" sz="1100" dirty="0" smtClean="0">
                <a:solidFill>
                  <a:schemeClr val="bg1">
                    <a:lumMod val="65000"/>
                  </a:schemeClr>
                </a:solidFill>
                <a:latin typeface="Arial Narrow" pitchFamily="34" charset="0"/>
              </a:rPr>
              <a:t>www.lexpress.fr/styles/mode/h-m-et-isabel-marant_1261683.html#4qZKX5lPcpU380gg.99</a:t>
            </a:r>
            <a:endParaRPr lang="fr-FR" sz="1100" dirty="0">
              <a:solidFill>
                <a:schemeClr val="bg1">
                  <a:lumMod val="65000"/>
                </a:schemeClr>
              </a:solidFill>
              <a:latin typeface="Arial Narrow" pitchFamily="34" charset="0"/>
            </a:endParaRPr>
          </a:p>
        </p:txBody>
      </p:sp>
      <p:pic>
        <p:nvPicPr>
          <p:cNvPr id="8194" name="Picture 2" descr="15135410_1-15135410-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76256" y="4084712"/>
            <a:ext cx="1800200" cy="18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21916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51520" y="344850"/>
            <a:ext cx="2664296" cy="707886"/>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fr-FR" sz="4000" b="1" dirty="0" smtClean="0">
                <a:solidFill>
                  <a:srgbClr val="92D050"/>
                </a:solidFill>
                <a:latin typeface="Arial Narrow" pitchFamily="34" charset="0"/>
              </a:rPr>
              <a:t>SENSORIEL</a:t>
            </a:r>
            <a:endParaRPr lang="fr-FR" sz="4000" b="1" dirty="0">
              <a:solidFill>
                <a:srgbClr val="92D050"/>
              </a:solidFill>
              <a:latin typeface="Arial Narrow" pitchFamily="34" charset="0"/>
            </a:endParaRPr>
          </a:p>
        </p:txBody>
      </p:sp>
      <p:sp>
        <p:nvSpPr>
          <p:cNvPr id="6" name="Espace réservé du contenu 2"/>
          <p:cNvSpPr>
            <a:spLocks noGrp="1"/>
          </p:cNvSpPr>
          <p:nvPr>
            <p:ph sz="quarter" idx="1"/>
          </p:nvPr>
        </p:nvSpPr>
        <p:spPr>
          <a:xfrm>
            <a:off x="301752" y="1700808"/>
            <a:ext cx="8503920" cy="2088232"/>
          </a:xfrm>
          <a:noFill/>
        </p:spPr>
        <p:style>
          <a:lnRef idx="2">
            <a:schemeClr val="accent4"/>
          </a:lnRef>
          <a:fillRef idx="1">
            <a:schemeClr val="lt1"/>
          </a:fillRef>
          <a:effectRef idx="0">
            <a:schemeClr val="accent4"/>
          </a:effectRef>
          <a:fontRef idx="minor">
            <a:schemeClr val="dk1"/>
          </a:fontRef>
        </p:style>
        <p:txBody>
          <a:bodyPr>
            <a:normAutofit/>
          </a:bodyPr>
          <a:lstStyle/>
          <a:p>
            <a:r>
              <a:rPr lang="fr-FR" sz="2400" b="1" dirty="0" smtClean="0">
                <a:solidFill>
                  <a:srgbClr val="92D050"/>
                </a:solidFill>
                <a:latin typeface="Arial Narrow" pitchFamily="34" charset="0"/>
              </a:rPr>
              <a:t>L’idée source</a:t>
            </a:r>
          </a:p>
          <a:p>
            <a:pPr marL="0" indent="0" algn="just">
              <a:buNone/>
            </a:pPr>
            <a:r>
              <a:rPr lang="fr-FR" sz="1800" dirty="0">
                <a:latin typeface="Arial Narrow" pitchFamily="34" charset="0"/>
              </a:rPr>
              <a:t>118 218 a misé sur la répétition d’un jingle pendant une période assez longue, a-t-elle point que le standard téléphonique « oblige » ses salariés à chanter cette chanson lorsqu’un client appel. L’entreprise a misée sur ça pour sa campagne de </a:t>
            </a:r>
            <a:r>
              <a:rPr lang="fr-FR" sz="1800" dirty="0" smtClean="0">
                <a:latin typeface="Arial Narrow" pitchFamily="34" charset="0"/>
              </a:rPr>
              <a:t>publicité et cela fonctionne.</a:t>
            </a:r>
            <a:endParaRPr lang="fr-FR" sz="1800" dirty="0">
              <a:latin typeface="Arial Narrow" pitchFamily="34" charset="0"/>
            </a:endParaRPr>
          </a:p>
        </p:txBody>
      </p:sp>
      <p:sp>
        <p:nvSpPr>
          <p:cNvPr id="7" name="Titre 1"/>
          <p:cNvSpPr>
            <a:spLocks noGrp="1"/>
          </p:cNvSpPr>
          <p:nvPr>
            <p:ph type="title"/>
          </p:nvPr>
        </p:nvSpPr>
        <p:spPr>
          <a:xfrm>
            <a:off x="2987824" y="437800"/>
            <a:ext cx="5848328" cy="758952"/>
          </a:xfrm>
        </p:spPr>
        <p:txBody>
          <a:bodyPr>
            <a:normAutofit/>
          </a:bodyPr>
          <a:lstStyle/>
          <a:p>
            <a:pPr algn="r"/>
            <a:r>
              <a:rPr lang="fr-FR" dirty="0" smtClean="0">
                <a:latin typeface="Arial Narrow" pitchFamily="34" charset="0"/>
              </a:rPr>
              <a:t>Son, bruits &amp; musique</a:t>
            </a:r>
            <a:endParaRPr lang="fr-FR" dirty="0"/>
          </a:p>
        </p:txBody>
      </p:sp>
      <p:sp>
        <p:nvSpPr>
          <p:cNvPr id="9" name="Espace réservé du contenu 2"/>
          <p:cNvSpPr txBox="1">
            <a:spLocks/>
          </p:cNvSpPr>
          <p:nvPr/>
        </p:nvSpPr>
        <p:spPr>
          <a:xfrm>
            <a:off x="324403" y="3904776"/>
            <a:ext cx="8496944" cy="2117976"/>
          </a:xfrm>
          <a:prstGeom prst="rect">
            <a:avLst/>
          </a:prstGeom>
          <a:noFill/>
        </p:spPr>
        <p:style>
          <a:lnRef idx="2">
            <a:schemeClr val="accent4"/>
          </a:lnRef>
          <a:fillRef idx="1">
            <a:schemeClr val="lt1"/>
          </a:fillRef>
          <a:effectRef idx="0">
            <a:schemeClr val="accent4"/>
          </a:effectRef>
          <a:fontRef idx="minor">
            <a:schemeClr val="dk1"/>
          </a:fontRef>
        </p:style>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fr-FR" sz="2400" b="1" i="0" u="none" strike="noStrike" kern="1200" cap="none" spc="0" normalizeH="0" baseline="0" noProof="0" dirty="0" smtClean="0">
                <a:ln>
                  <a:noFill/>
                </a:ln>
                <a:solidFill>
                  <a:srgbClr val="92D050"/>
                </a:solidFill>
                <a:effectLst/>
                <a:uLnTx/>
                <a:uFillTx/>
                <a:latin typeface="Arial Narrow" pitchFamily="34" charset="0"/>
                <a:ea typeface="+mn-ea"/>
                <a:cs typeface="+mn-cs"/>
              </a:rPr>
              <a:t>L’idée</a:t>
            </a:r>
          </a:p>
          <a:p>
            <a:pPr algn="just"/>
            <a:r>
              <a:rPr lang="fr-FR" dirty="0">
                <a:latin typeface="Arial Narrow" pitchFamily="34" charset="0"/>
              </a:rPr>
              <a:t>Les entreprises développent de plus en plus le marketing sensoriel lié à l’ouïe, de cette façon ils jouent sur le souvenir des </a:t>
            </a:r>
            <a:r>
              <a:rPr lang="fr-FR" dirty="0" smtClean="0">
                <a:latin typeface="Arial Narrow" pitchFamily="34" charset="0"/>
              </a:rPr>
              <a:t>consommateurs.</a:t>
            </a:r>
            <a:endParaRPr lang="fr-FR" dirty="0">
              <a:latin typeface="Arial Narrow" pitchFamily="34" charset="0"/>
            </a:endParaRPr>
          </a:p>
        </p:txBody>
      </p:sp>
      <p:sp>
        <p:nvSpPr>
          <p:cNvPr id="8" name="ZoneTexte 7"/>
          <p:cNvSpPr txBox="1"/>
          <p:nvPr/>
        </p:nvSpPr>
        <p:spPr>
          <a:xfrm>
            <a:off x="323528" y="6047710"/>
            <a:ext cx="8352928" cy="261610"/>
          </a:xfrm>
          <a:prstGeom prst="rect">
            <a:avLst/>
          </a:prstGeom>
          <a:noFill/>
        </p:spPr>
        <p:txBody>
          <a:bodyPr wrap="square" rtlCol="0">
            <a:spAutoFit/>
          </a:bodyPr>
          <a:lstStyle/>
          <a:p>
            <a:r>
              <a:rPr lang="fr-FR" sz="1100" dirty="0" smtClean="0">
                <a:solidFill>
                  <a:schemeClr val="bg1">
                    <a:lumMod val="65000"/>
                  </a:schemeClr>
                </a:solidFill>
                <a:latin typeface="Arial Narrow" pitchFamily="34" charset="0"/>
              </a:rPr>
              <a:t>Source: </a:t>
            </a:r>
            <a:r>
              <a:rPr lang="fr-FR" sz="1100" dirty="0">
                <a:solidFill>
                  <a:schemeClr val="bg1">
                    <a:lumMod val="65000"/>
                  </a:schemeClr>
                </a:solidFill>
                <a:latin typeface="Arial Narrow" pitchFamily="34" charset="0"/>
              </a:rPr>
              <a:t>http://</a:t>
            </a:r>
            <a:r>
              <a:rPr lang="fr-FR" sz="1100" dirty="0" smtClean="0">
                <a:solidFill>
                  <a:schemeClr val="bg1">
                    <a:lumMod val="65000"/>
                  </a:schemeClr>
                </a:solidFill>
                <a:latin typeface="Arial Narrow" pitchFamily="34" charset="0"/>
              </a:rPr>
              <a:t>www.lexpress.fr/styles/mode/h-m-et-isabel-marant_1261683.html#4qZKX5lPcpU380gg.99</a:t>
            </a:r>
            <a:endParaRPr lang="fr-FR" sz="1100" dirty="0">
              <a:solidFill>
                <a:schemeClr val="bg1">
                  <a:lumMod val="65000"/>
                </a:schemeClr>
              </a:solidFill>
              <a:latin typeface="Arial Narrow" pitchFamily="34" charset="0"/>
            </a:endParaRPr>
          </a:p>
        </p:txBody>
      </p:sp>
      <p:pic>
        <p:nvPicPr>
          <p:cNvPr id="9218" name="Picture 2" descr="118218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28656" y="4725144"/>
            <a:ext cx="1447800" cy="1162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978245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51520" y="344850"/>
            <a:ext cx="2664296" cy="707886"/>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fr-FR" sz="4000" b="1" dirty="0" smtClean="0">
                <a:solidFill>
                  <a:srgbClr val="92D050"/>
                </a:solidFill>
                <a:latin typeface="Arial Narrow" pitchFamily="34" charset="0"/>
              </a:rPr>
              <a:t>SENSORIEL</a:t>
            </a:r>
            <a:endParaRPr lang="fr-FR" sz="4000" b="1" dirty="0">
              <a:solidFill>
                <a:srgbClr val="92D050"/>
              </a:solidFill>
              <a:latin typeface="Arial Narrow" pitchFamily="34" charset="0"/>
            </a:endParaRPr>
          </a:p>
        </p:txBody>
      </p:sp>
      <p:sp>
        <p:nvSpPr>
          <p:cNvPr id="6" name="Espace réservé du contenu 2"/>
          <p:cNvSpPr>
            <a:spLocks noGrp="1"/>
          </p:cNvSpPr>
          <p:nvPr>
            <p:ph sz="quarter" idx="1"/>
          </p:nvPr>
        </p:nvSpPr>
        <p:spPr>
          <a:xfrm>
            <a:off x="301752" y="1556792"/>
            <a:ext cx="8503920" cy="2376264"/>
          </a:xfrm>
          <a:noFill/>
        </p:spPr>
        <p:style>
          <a:lnRef idx="2">
            <a:schemeClr val="accent4"/>
          </a:lnRef>
          <a:fillRef idx="1">
            <a:schemeClr val="lt1"/>
          </a:fillRef>
          <a:effectRef idx="0">
            <a:schemeClr val="accent4"/>
          </a:effectRef>
          <a:fontRef idx="minor">
            <a:schemeClr val="dk1"/>
          </a:fontRef>
        </p:style>
        <p:txBody>
          <a:bodyPr>
            <a:normAutofit/>
          </a:bodyPr>
          <a:lstStyle/>
          <a:p>
            <a:r>
              <a:rPr lang="fr-FR" sz="2400" b="1" dirty="0" smtClean="0">
                <a:solidFill>
                  <a:srgbClr val="92D050"/>
                </a:solidFill>
                <a:latin typeface="Arial Narrow" pitchFamily="34" charset="0"/>
              </a:rPr>
              <a:t>L’idée source</a:t>
            </a:r>
          </a:p>
          <a:p>
            <a:pPr marL="0" indent="0" algn="just">
              <a:buNone/>
            </a:pPr>
            <a:r>
              <a:rPr lang="fr-FR" sz="1800" dirty="0">
                <a:latin typeface="Arial Narrow" pitchFamily="34" charset="0"/>
              </a:rPr>
              <a:t>Oasis après avoir personnalisé des fruits utilise le </a:t>
            </a:r>
            <a:r>
              <a:rPr lang="fr-FR" sz="1800" dirty="0" err="1">
                <a:latin typeface="Arial Narrow" pitchFamily="34" charset="0"/>
              </a:rPr>
              <a:t>hashtag</a:t>
            </a:r>
            <a:r>
              <a:rPr lang="fr-FR" sz="1800" dirty="0">
                <a:latin typeface="Arial Narrow" pitchFamily="34" charset="0"/>
              </a:rPr>
              <a:t>, ainsi avec le #</a:t>
            </a:r>
            <a:r>
              <a:rPr lang="fr-FR" sz="1800" dirty="0" err="1">
                <a:latin typeface="Arial Narrow" pitchFamily="34" charset="0"/>
              </a:rPr>
              <a:t>befruit</a:t>
            </a:r>
            <a:r>
              <a:rPr lang="fr-FR" sz="1800" dirty="0">
                <a:latin typeface="Arial Narrow" pitchFamily="34" charset="0"/>
              </a:rPr>
              <a:t> ou #</a:t>
            </a:r>
            <a:r>
              <a:rPr lang="fr-FR" sz="1800" dirty="0" err="1">
                <a:latin typeface="Arial Narrow" pitchFamily="34" charset="0"/>
              </a:rPr>
              <a:t>betropical</a:t>
            </a:r>
            <a:r>
              <a:rPr lang="fr-FR" sz="1800" dirty="0">
                <a:latin typeface="Arial Narrow" pitchFamily="34" charset="0"/>
              </a:rPr>
              <a:t> le consommateur l’associe directement à la marque</a:t>
            </a:r>
            <a:r>
              <a:rPr lang="fr-FR" sz="1800" dirty="0" smtClean="0">
                <a:latin typeface="Arial Narrow" pitchFamily="34" charset="0"/>
              </a:rPr>
              <a:t>. Avec l’importance des réseaux sociaux, Oasis a saisi l’opportunité de développer son image de marque et sa publicité sur les réseaux sociaux avec ses </a:t>
            </a:r>
            <a:r>
              <a:rPr lang="fr-FR" sz="1800" dirty="0" err="1" smtClean="0">
                <a:latin typeface="Arial Narrow" pitchFamily="34" charset="0"/>
              </a:rPr>
              <a:t>hastags</a:t>
            </a:r>
            <a:r>
              <a:rPr lang="fr-FR" sz="1800" dirty="0" smtClean="0">
                <a:latin typeface="Arial Narrow" pitchFamily="34" charset="0"/>
              </a:rPr>
              <a:t> maintenant célèbres. </a:t>
            </a:r>
            <a:endParaRPr lang="fr-FR" sz="1800" dirty="0">
              <a:latin typeface="Arial Narrow" pitchFamily="34" charset="0"/>
            </a:endParaRPr>
          </a:p>
        </p:txBody>
      </p:sp>
      <p:sp>
        <p:nvSpPr>
          <p:cNvPr id="7" name="Titre 1"/>
          <p:cNvSpPr>
            <a:spLocks noGrp="1"/>
          </p:cNvSpPr>
          <p:nvPr>
            <p:ph type="title"/>
          </p:nvPr>
        </p:nvSpPr>
        <p:spPr>
          <a:xfrm>
            <a:off x="2987824" y="437800"/>
            <a:ext cx="5848328" cy="758952"/>
          </a:xfrm>
        </p:spPr>
        <p:txBody>
          <a:bodyPr>
            <a:normAutofit/>
          </a:bodyPr>
          <a:lstStyle/>
          <a:p>
            <a:pPr algn="r"/>
            <a:r>
              <a:rPr lang="fr-FR" dirty="0" smtClean="0">
                <a:latin typeface="Arial Narrow" pitchFamily="34" charset="0"/>
              </a:rPr>
              <a:t>Visuel, couleur &amp; logo</a:t>
            </a:r>
            <a:endParaRPr lang="fr-FR" dirty="0"/>
          </a:p>
        </p:txBody>
      </p:sp>
      <p:sp>
        <p:nvSpPr>
          <p:cNvPr id="9" name="Espace réservé du contenu 2"/>
          <p:cNvSpPr txBox="1">
            <a:spLocks/>
          </p:cNvSpPr>
          <p:nvPr/>
        </p:nvSpPr>
        <p:spPr>
          <a:xfrm>
            <a:off x="324403" y="4077072"/>
            <a:ext cx="8496944" cy="1945680"/>
          </a:xfrm>
          <a:prstGeom prst="rect">
            <a:avLst/>
          </a:prstGeom>
          <a:noFill/>
        </p:spPr>
        <p:style>
          <a:lnRef idx="2">
            <a:schemeClr val="accent4"/>
          </a:lnRef>
          <a:fillRef idx="1">
            <a:schemeClr val="lt1"/>
          </a:fillRef>
          <a:effectRef idx="0">
            <a:schemeClr val="accent4"/>
          </a:effectRef>
          <a:fontRef idx="minor">
            <a:schemeClr val="dk1"/>
          </a:fontRef>
        </p:style>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fr-FR" sz="2400" b="1" i="0" u="none" strike="noStrike" kern="1200" cap="none" spc="0" normalizeH="0" baseline="0" noProof="0" dirty="0" smtClean="0">
                <a:ln>
                  <a:noFill/>
                </a:ln>
                <a:solidFill>
                  <a:srgbClr val="92D050"/>
                </a:solidFill>
                <a:effectLst/>
                <a:uLnTx/>
                <a:uFillTx/>
                <a:latin typeface="Arial Narrow" pitchFamily="34" charset="0"/>
                <a:ea typeface="+mn-ea"/>
                <a:cs typeface="+mn-cs"/>
              </a:rPr>
              <a:t>L’idée</a:t>
            </a:r>
          </a:p>
          <a:p>
            <a:pPr algn="just"/>
            <a:r>
              <a:rPr lang="fr-FR" dirty="0">
                <a:latin typeface="Arial Narrow" pitchFamily="34" charset="0"/>
              </a:rPr>
              <a:t>En ce qui concerne l’innovation des logos, force de constater qu’avec le développement des nouvelles technologies les logos s’adaptent à différents formats.</a:t>
            </a:r>
          </a:p>
          <a:p>
            <a:pPr algn="just"/>
            <a:r>
              <a:rPr lang="fr-FR" dirty="0">
                <a:latin typeface="Arial Narrow" pitchFamily="34" charset="0"/>
              </a:rPr>
              <a:t>Au niveau du visuel de l’entreprise on assiste à la progression du </a:t>
            </a:r>
            <a:r>
              <a:rPr lang="fr-FR" dirty="0" err="1">
                <a:latin typeface="Arial Narrow" pitchFamily="34" charset="0"/>
              </a:rPr>
              <a:t>hashtag</a:t>
            </a:r>
            <a:r>
              <a:rPr lang="fr-FR" dirty="0">
                <a:latin typeface="Arial Narrow" pitchFamily="34" charset="0"/>
              </a:rPr>
              <a:t> (#) qui remplace de plus en plus le logo traditionnel</a:t>
            </a:r>
            <a:r>
              <a:rPr lang="fr-FR" dirty="0" smtClean="0">
                <a:latin typeface="Arial Narrow" pitchFamily="34" charset="0"/>
              </a:rPr>
              <a:t>.</a:t>
            </a:r>
            <a:endParaRPr lang="fr-FR" dirty="0">
              <a:latin typeface="Arial Narrow" pitchFamily="34" charset="0"/>
            </a:endParaRPr>
          </a:p>
        </p:txBody>
      </p:sp>
      <p:sp>
        <p:nvSpPr>
          <p:cNvPr id="8" name="ZoneTexte 7"/>
          <p:cNvSpPr txBox="1"/>
          <p:nvPr/>
        </p:nvSpPr>
        <p:spPr>
          <a:xfrm>
            <a:off x="323528" y="6047710"/>
            <a:ext cx="8352928" cy="261610"/>
          </a:xfrm>
          <a:prstGeom prst="rect">
            <a:avLst/>
          </a:prstGeom>
          <a:noFill/>
        </p:spPr>
        <p:txBody>
          <a:bodyPr wrap="square" rtlCol="0">
            <a:spAutoFit/>
          </a:bodyPr>
          <a:lstStyle/>
          <a:p>
            <a:r>
              <a:rPr lang="fr-FR" sz="1100" dirty="0" smtClean="0">
                <a:solidFill>
                  <a:schemeClr val="bg1">
                    <a:lumMod val="65000"/>
                  </a:schemeClr>
                </a:solidFill>
                <a:latin typeface="Arial Narrow" pitchFamily="34" charset="0"/>
              </a:rPr>
              <a:t>Source: </a:t>
            </a:r>
            <a:r>
              <a:rPr lang="fr-FR" sz="1100" dirty="0">
                <a:solidFill>
                  <a:schemeClr val="bg1">
                    <a:lumMod val="65000"/>
                  </a:schemeClr>
                </a:solidFill>
                <a:latin typeface="Arial Narrow" pitchFamily="34" charset="0"/>
              </a:rPr>
              <a:t>http://</a:t>
            </a:r>
            <a:r>
              <a:rPr lang="fr-FR" sz="1100" dirty="0" smtClean="0">
                <a:solidFill>
                  <a:schemeClr val="bg1">
                    <a:lumMod val="65000"/>
                  </a:schemeClr>
                </a:solidFill>
                <a:latin typeface="Arial Narrow" pitchFamily="34" charset="0"/>
              </a:rPr>
              <a:t>www.lexpress.fr/styles/mode/h-m-et-isabel-marant_1261683.html#4qZKX5lPcpU380gg.99</a:t>
            </a:r>
            <a:endParaRPr lang="fr-FR" sz="1100" dirty="0">
              <a:solidFill>
                <a:schemeClr val="bg1">
                  <a:lumMod val="65000"/>
                </a:schemeClr>
              </a:solidFill>
              <a:latin typeface="Arial Narrow" pitchFamily="34" charset="0"/>
            </a:endParaRPr>
          </a:p>
        </p:txBody>
      </p:sp>
      <p:pic>
        <p:nvPicPr>
          <p:cNvPr id="10242" name="Picture 2" descr="betropica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64288" y="3022848"/>
            <a:ext cx="1436687"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88569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a:spLocks noGrp="1"/>
          </p:cNvSpPr>
          <p:nvPr>
            <p:ph sz="quarter" idx="1"/>
          </p:nvPr>
        </p:nvSpPr>
        <p:spPr>
          <a:xfrm>
            <a:off x="301752" y="1527048"/>
            <a:ext cx="8503920" cy="2261992"/>
          </a:xfrm>
          <a:noFill/>
        </p:spPr>
        <p:style>
          <a:lnRef idx="2">
            <a:schemeClr val="accent4"/>
          </a:lnRef>
          <a:fillRef idx="1">
            <a:schemeClr val="lt1"/>
          </a:fillRef>
          <a:effectRef idx="0">
            <a:schemeClr val="accent4"/>
          </a:effectRef>
          <a:fontRef idx="minor">
            <a:schemeClr val="dk1"/>
          </a:fontRef>
        </p:style>
        <p:txBody>
          <a:bodyPr/>
          <a:lstStyle/>
          <a:p>
            <a:r>
              <a:rPr lang="fr-FR" sz="2400" b="1" dirty="0" smtClean="0">
                <a:solidFill>
                  <a:srgbClr val="FF0000"/>
                </a:solidFill>
                <a:latin typeface="Arial Narrow" pitchFamily="34" charset="0"/>
              </a:rPr>
              <a:t>L’idée source</a:t>
            </a:r>
          </a:p>
          <a:p>
            <a:pPr marL="0">
              <a:buNone/>
            </a:pPr>
            <a:r>
              <a:rPr lang="fr-FR" sz="1800" dirty="0" smtClean="0">
                <a:latin typeface="Arial Narrow" pitchFamily="34" charset="0"/>
              </a:rPr>
              <a:t>Afin de séduire les jeunes, friands de sodas et d’alcool, le créateur de la jeune </a:t>
            </a:r>
            <a:r>
              <a:rPr lang="fr-FR" sz="1800" dirty="0" err="1" smtClean="0">
                <a:latin typeface="Arial Narrow" pitchFamily="34" charset="0"/>
              </a:rPr>
              <a:t>start</a:t>
            </a:r>
            <a:r>
              <a:rPr lang="fr-FR" sz="1800" dirty="0" smtClean="0">
                <a:latin typeface="Arial Narrow" pitchFamily="34" charset="0"/>
              </a:rPr>
              <a:t> up « </a:t>
            </a:r>
            <a:r>
              <a:rPr lang="fr-FR" sz="1800" dirty="0" err="1" smtClean="0">
                <a:latin typeface="Arial Narrow" pitchFamily="34" charset="0"/>
              </a:rPr>
              <a:t>Fabulous</a:t>
            </a:r>
            <a:r>
              <a:rPr lang="fr-FR" sz="1800" dirty="0" smtClean="0">
                <a:latin typeface="Arial Narrow" pitchFamily="34" charset="0"/>
              </a:rPr>
              <a:t> Brand » a créé une marque de canettes de vin « </a:t>
            </a:r>
            <a:r>
              <a:rPr lang="fr-FR" sz="1800" dirty="0" err="1" smtClean="0">
                <a:latin typeface="Arial Narrow" pitchFamily="34" charset="0"/>
              </a:rPr>
              <a:t>Winestar</a:t>
            </a:r>
            <a:r>
              <a:rPr lang="fr-FR" sz="1800" dirty="0" smtClean="0">
                <a:latin typeface="Arial Narrow" pitchFamily="34" charset="0"/>
              </a:rPr>
              <a:t>. L’idée étant de vendre du vin en utilisant comme contenant « une canette ».</a:t>
            </a:r>
          </a:p>
          <a:p>
            <a:pPr>
              <a:buNone/>
            </a:pPr>
            <a:endParaRPr lang="fr-FR" sz="2000" dirty="0" smtClean="0">
              <a:latin typeface="Arial Narrow" pitchFamily="34" charset="0"/>
            </a:endParaRPr>
          </a:p>
        </p:txBody>
      </p:sp>
      <p:sp>
        <p:nvSpPr>
          <p:cNvPr id="7" name="Titre 1"/>
          <p:cNvSpPr>
            <a:spLocks noGrp="1"/>
          </p:cNvSpPr>
          <p:nvPr>
            <p:ph type="title"/>
          </p:nvPr>
        </p:nvSpPr>
        <p:spPr>
          <a:xfrm>
            <a:off x="2987824" y="228600"/>
            <a:ext cx="5848328" cy="758952"/>
          </a:xfrm>
        </p:spPr>
        <p:txBody>
          <a:bodyPr>
            <a:normAutofit/>
          </a:bodyPr>
          <a:lstStyle/>
          <a:p>
            <a:pPr algn="r"/>
            <a:r>
              <a:rPr lang="fr-FR" dirty="0" smtClean="0">
                <a:latin typeface="Arial Narrow" pitchFamily="34" charset="0"/>
              </a:rPr>
              <a:t>Cible – segment de marché</a:t>
            </a:r>
            <a:endParaRPr lang="fr-FR" dirty="0"/>
          </a:p>
        </p:txBody>
      </p:sp>
      <p:sp>
        <p:nvSpPr>
          <p:cNvPr id="9" name="Espace réservé du contenu 2"/>
          <p:cNvSpPr txBox="1">
            <a:spLocks/>
          </p:cNvSpPr>
          <p:nvPr/>
        </p:nvSpPr>
        <p:spPr>
          <a:xfrm>
            <a:off x="323528" y="3933056"/>
            <a:ext cx="8496944" cy="2117976"/>
          </a:xfrm>
          <a:prstGeom prst="rect">
            <a:avLst/>
          </a:prstGeom>
          <a:noFill/>
        </p:spPr>
        <p:style>
          <a:lnRef idx="2">
            <a:schemeClr val="accent4"/>
          </a:lnRef>
          <a:fillRef idx="1">
            <a:schemeClr val="lt1"/>
          </a:fillRef>
          <a:effectRef idx="0">
            <a:schemeClr val="accent4"/>
          </a:effectRef>
          <a:fontRef idx="minor">
            <a:schemeClr val="dk1"/>
          </a:fontRef>
        </p:style>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fr-FR" sz="2400" b="1" i="0" u="none" strike="noStrike" kern="1200" cap="none" spc="0" normalizeH="0" baseline="0" noProof="0" dirty="0" smtClean="0">
                <a:ln>
                  <a:noFill/>
                </a:ln>
                <a:solidFill>
                  <a:srgbClr val="FF0000"/>
                </a:solidFill>
                <a:effectLst/>
                <a:uLnTx/>
                <a:uFillTx/>
                <a:latin typeface="Arial Narrow" pitchFamily="34" charset="0"/>
                <a:ea typeface="+mn-ea"/>
                <a:cs typeface="+mn-cs"/>
              </a:rPr>
              <a:t>L’idée</a:t>
            </a:r>
          </a:p>
          <a:p>
            <a:pPr indent="-274320">
              <a:spcBef>
                <a:spcPct val="20000"/>
              </a:spcBef>
              <a:buClr>
                <a:schemeClr val="accent1"/>
              </a:buClr>
              <a:buSzPct val="85000"/>
              <a:defRPr/>
            </a:pPr>
            <a:r>
              <a:rPr lang="fr-FR" dirty="0" smtClean="0">
                <a:latin typeface="Arial Narrow" pitchFamily="34" charset="0"/>
              </a:rPr>
              <a:t>Commercialiser un produit destiné à une population spécifique, ici les jeunes.</a:t>
            </a:r>
          </a:p>
          <a:p>
            <a:pPr marL="274320" marR="0" lvl="0" indent="-274320" algn="l" defTabSz="914400" rtl="0" eaLnBrk="1" fontAlgn="auto" latinLnBrk="0" hangingPunct="1">
              <a:lnSpc>
                <a:spcPct val="100000"/>
              </a:lnSpc>
              <a:spcBef>
                <a:spcPct val="20000"/>
              </a:spcBef>
              <a:spcAft>
                <a:spcPts val="0"/>
              </a:spcAft>
              <a:buClr>
                <a:schemeClr val="accent1"/>
              </a:buClr>
              <a:buSzPct val="85000"/>
              <a:tabLst/>
              <a:defRPr/>
            </a:pPr>
            <a:endParaRPr kumimoji="0" lang="fr-FR" sz="2400" b="1" i="0" u="none" strike="noStrike" kern="1200" cap="none" spc="0" normalizeH="0" baseline="0" noProof="0" dirty="0" smtClean="0">
              <a:ln>
                <a:noFill/>
              </a:ln>
              <a:solidFill>
                <a:schemeClr val="tx1"/>
              </a:solidFill>
              <a:effectLst/>
              <a:uLnTx/>
              <a:uFillTx/>
              <a:latin typeface="Arial Narrow" pitchFamily="34" charset="0"/>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tabLst/>
              <a:defRPr/>
            </a:pPr>
            <a:endParaRPr kumimoji="0" lang="fr-FR" sz="2400" b="1" i="0" u="none" strike="noStrike" kern="1200" cap="none" spc="0" normalizeH="0" baseline="0" noProof="0" dirty="0" smtClean="0">
              <a:ln>
                <a:noFill/>
              </a:ln>
              <a:solidFill>
                <a:schemeClr val="tx1"/>
              </a:solidFill>
              <a:effectLst/>
              <a:uLnTx/>
              <a:uFillTx/>
              <a:latin typeface="Arial Narrow" pitchFamily="34" charset="0"/>
              <a:ea typeface="+mn-ea"/>
              <a:cs typeface="+mn-cs"/>
            </a:endParaRPr>
          </a:p>
          <a:p>
            <a:pPr marR="0" lvl="0" indent="-274320" algn="just" defTabSz="914400" rtl="0" eaLnBrk="1" fontAlgn="auto" latinLnBrk="0" hangingPunct="1">
              <a:lnSpc>
                <a:spcPct val="100000"/>
              </a:lnSpc>
              <a:spcBef>
                <a:spcPct val="20000"/>
              </a:spcBef>
              <a:spcAft>
                <a:spcPts val="0"/>
              </a:spcAft>
              <a:buClr>
                <a:schemeClr val="accent1"/>
              </a:buClr>
              <a:buSzPct val="85000"/>
              <a:tabLst/>
              <a:defRPr/>
            </a:pPr>
            <a:endParaRPr kumimoji="0" lang="fr-FR" b="0" i="0" u="none" strike="noStrike" kern="1200" cap="none" spc="0" normalizeH="0" baseline="0" noProof="0" dirty="0">
              <a:ln>
                <a:noFill/>
              </a:ln>
              <a:solidFill>
                <a:schemeClr val="tx1"/>
              </a:solidFill>
              <a:effectLst/>
              <a:uLnTx/>
              <a:uFillTx/>
              <a:latin typeface="Arial Narrow" pitchFamily="34" charset="0"/>
              <a:ea typeface="+mn-ea"/>
              <a:cs typeface="+mn-cs"/>
            </a:endParaRPr>
          </a:p>
        </p:txBody>
      </p:sp>
      <p:pic>
        <p:nvPicPr>
          <p:cNvPr id="10" name="Picture 9" descr="winestar.jpeg"/>
          <p:cNvPicPr/>
          <p:nvPr/>
        </p:nvPicPr>
        <p:blipFill>
          <a:blip r:embed="rId3" cstate="print"/>
          <a:stretch>
            <a:fillRect/>
          </a:stretch>
        </p:blipFill>
        <p:spPr>
          <a:xfrm>
            <a:off x="6876256" y="4732985"/>
            <a:ext cx="1784933" cy="1216295"/>
          </a:xfrm>
          <a:prstGeom prst="rect">
            <a:avLst/>
          </a:prstGeom>
        </p:spPr>
      </p:pic>
      <p:sp>
        <p:nvSpPr>
          <p:cNvPr id="8" name="ZoneTexte 7"/>
          <p:cNvSpPr txBox="1"/>
          <p:nvPr/>
        </p:nvSpPr>
        <p:spPr>
          <a:xfrm>
            <a:off x="323528" y="6047710"/>
            <a:ext cx="8352928" cy="261610"/>
          </a:xfrm>
          <a:prstGeom prst="rect">
            <a:avLst/>
          </a:prstGeom>
          <a:noFill/>
        </p:spPr>
        <p:txBody>
          <a:bodyPr wrap="square" rtlCol="0">
            <a:spAutoFit/>
          </a:bodyPr>
          <a:lstStyle/>
          <a:p>
            <a:r>
              <a:rPr lang="fr-FR" sz="1100" dirty="0" smtClean="0">
                <a:solidFill>
                  <a:schemeClr val="tx1">
                    <a:lumMod val="65000"/>
                    <a:lumOff val="35000"/>
                  </a:schemeClr>
                </a:solidFill>
                <a:latin typeface="Arial Narrow" pitchFamily="34" charset="0"/>
              </a:rPr>
              <a:t>Source: http://www.nouveautes-conso.com/4582-avis-milka-tuc-quel-gout-ou-le-trouver.html </a:t>
            </a:r>
            <a:endParaRPr lang="fr-FR" sz="1100" dirty="0">
              <a:solidFill>
                <a:schemeClr val="tx1">
                  <a:lumMod val="65000"/>
                  <a:lumOff val="35000"/>
                </a:schemeClr>
              </a:solidFill>
              <a:latin typeface="Arial Narrow" pitchFamily="34" charset="0"/>
            </a:endParaRPr>
          </a:p>
        </p:txBody>
      </p:sp>
      <p:sp>
        <p:nvSpPr>
          <p:cNvPr id="11" name="ZoneTexte 10"/>
          <p:cNvSpPr txBox="1"/>
          <p:nvPr/>
        </p:nvSpPr>
        <p:spPr>
          <a:xfrm>
            <a:off x="251520" y="344850"/>
            <a:ext cx="3456384" cy="646331"/>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fr-FR" sz="3600" b="1" dirty="0" smtClean="0">
                <a:solidFill>
                  <a:srgbClr val="FF0000"/>
                </a:solidFill>
                <a:latin typeface="Arial Narrow" pitchFamily="34" charset="0"/>
              </a:rPr>
              <a:t>CONSOMMATEUR</a:t>
            </a:r>
            <a:endParaRPr lang="fr-FR" sz="4000" b="1" dirty="0">
              <a:solidFill>
                <a:srgbClr val="FF0000"/>
              </a:solidFill>
              <a:latin typeface="Arial Narrow" pitchFamily="34" charset="0"/>
            </a:endParaRPr>
          </a:p>
        </p:txBody>
      </p:sp>
    </p:spTree>
    <p:extLst>
      <p:ext uri="{BB962C8B-B14F-4D97-AF65-F5344CB8AC3E}">
        <p14:creationId xmlns:p14="http://schemas.microsoft.com/office/powerpoint/2010/main" xmlns="" val="33385507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51520" y="344850"/>
            <a:ext cx="3456384" cy="646331"/>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fr-FR" sz="3600" b="1" dirty="0" smtClean="0">
                <a:solidFill>
                  <a:srgbClr val="FF0000"/>
                </a:solidFill>
                <a:latin typeface="Arial Narrow" pitchFamily="34" charset="0"/>
              </a:rPr>
              <a:t>CONSOMMATEUR</a:t>
            </a:r>
            <a:endParaRPr lang="fr-FR" sz="4000" b="1" dirty="0">
              <a:solidFill>
                <a:srgbClr val="FF0000"/>
              </a:solidFill>
              <a:latin typeface="Arial Narrow" pitchFamily="34" charset="0"/>
            </a:endParaRPr>
          </a:p>
        </p:txBody>
      </p:sp>
      <p:sp>
        <p:nvSpPr>
          <p:cNvPr id="6" name="Espace réservé du contenu 2"/>
          <p:cNvSpPr>
            <a:spLocks noGrp="1"/>
          </p:cNvSpPr>
          <p:nvPr>
            <p:ph sz="quarter" idx="1"/>
          </p:nvPr>
        </p:nvSpPr>
        <p:spPr>
          <a:xfrm>
            <a:off x="301752" y="1527048"/>
            <a:ext cx="8503920" cy="2261992"/>
          </a:xfrm>
          <a:noFill/>
        </p:spPr>
        <p:style>
          <a:lnRef idx="2">
            <a:schemeClr val="accent4"/>
          </a:lnRef>
          <a:fillRef idx="1">
            <a:schemeClr val="lt1"/>
          </a:fillRef>
          <a:effectRef idx="0">
            <a:schemeClr val="accent4"/>
          </a:effectRef>
          <a:fontRef idx="minor">
            <a:schemeClr val="dk1"/>
          </a:fontRef>
        </p:style>
        <p:txBody>
          <a:bodyPr/>
          <a:lstStyle/>
          <a:p>
            <a:r>
              <a:rPr lang="fr-FR" sz="2400" b="1" dirty="0" smtClean="0">
                <a:solidFill>
                  <a:srgbClr val="FF0000"/>
                </a:solidFill>
                <a:latin typeface="Arial Narrow" pitchFamily="34" charset="0"/>
              </a:rPr>
              <a:t>L’idée source</a:t>
            </a:r>
          </a:p>
          <a:p>
            <a:pPr marL="0">
              <a:buNone/>
            </a:pPr>
            <a:r>
              <a:rPr lang="fr-FR" sz="1800" dirty="0" smtClean="0">
                <a:latin typeface="Arial Narrow" pitchFamily="34" charset="0"/>
              </a:rPr>
              <a:t>Réseau social hospitalier qui permet au patient de se connecter depuis son lit d’hôpital, d’aller à la rencontre d’autres patients hospitalisés dans le même hôpital et qui partagent les mêmes centres d’intérêts.</a:t>
            </a:r>
            <a:endParaRPr lang="fr-FR" sz="1800" b="1" dirty="0" smtClean="0">
              <a:solidFill>
                <a:schemeClr val="accent5">
                  <a:lumMod val="75000"/>
                </a:schemeClr>
              </a:solidFill>
              <a:latin typeface="Arial Narrow" pitchFamily="34" charset="0"/>
            </a:endParaRPr>
          </a:p>
          <a:p>
            <a:pPr>
              <a:buNone/>
            </a:pPr>
            <a:endParaRPr lang="fr-FR" sz="2000" dirty="0" smtClean="0">
              <a:latin typeface="Arial Narrow" pitchFamily="34" charset="0"/>
            </a:endParaRPr>
          </a:p>
        </p:txBody>
      </p:sp>
      <p:sp>
        <p:nvSpPr>
          <p:cNvPr id="7" name="Titre 1"/>
          <p:cNvSpPr>
            <a:spLocks noGrp="1"/>
          </p:cNvSpPr>
          <p:nvPr>
            <p:ph type="title"/>
          </p:nvPr>
        </p:nvSpPr>
        <p:spPr>
          <a:xfrm>
            <a:off x="2987824" y="228600"/>
            <a:ext cx="5848328" cy="758952"/>
          </a:xfrm>
        </p:spPr>
        <p:txBody>
          <a:bodyPr>
            <a:normAutofit/>
          </a:bodyPr>
          <a:lstStyle/>
          <a:p>
            <a:pPr algn="r"/>
            <a:r>
              <a:rPr lang="fr-FR" dirty="0" smtClean="0">
                <a:latin typeface="Arial Narrow" pitchFamily="34" charset="0"/>
              </a:rPr>
              <a:t>Besoin</a:t>
            </a:r>
            <a:endParaRPr lang="fr-FR" dirty="0"/>
          </a:p>
        </p:txBody>
      </p:sp>
      <p:sp>
        <p:nvSpPr>
          <p:cNvPr id="9" name="Espace réservé du contenu 2"/>
          <p:cNvSpPr txBox="1">
            <a:spLocks/>
          </p:cNvSpPr>
          <p:nvPr/>
        </p:nvSpPr>
        <p:spPr>
          <a:xfrm>
            <a:off x="323528" y="3933056"/>
            <a:ext cx="8496944" cy="2117976"/>
          </a:xfrm>
          <a:prstGeom prst="rect">
            <a:avLst/>
          </a:prstGeom>
          <a:noFill/>
        </p:spPr>
        <p:style>
          <a:lnRef idx="2">
            <a:schemeClr val="accent4"/>
          </a:lnRef>
          <a:fillRef idx="1">
            <a:schemeClr val="lt1"/>
          </a:fillRef>
          <a:effectRef idx="0">
            <a:schemeClr val="accent4"/>
          </a:effectRef>
          <a:fontRef idx="minor">
            <a:schemeClr val="dk1"/>
          </a:fontRef>
        </p:style>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fr-FR" sz="2400" b="1" i="0" u="none" strike="noStrike" kern="1200" cap="none" spc="0" normalizeH="0" baseline="0" noProof="0" dirty="0" smtClean="0">
                <a:ln>
                  <a:noFill/>
                </a:ln>
                <a:solidFill>
                  <a:srgbClr val="FF0000"/>
                </a:solidFill>
                <a:effectLst/>
                <a:uLnTx/>
                <a:uFillTx/>
                <a:latin typeface="Arial Narrow" pitchFamily="34" charset="0"/>
              </a:rPr>
              <a:t>L’idée</a:t>
            </a:r>
            <a:endParaRPr lang="fr-FR" sz="1900" u="sng" dirty="0" smtClean="0">
              <a:solidFill>
                <a:srgbClr val="FF0000"/>
              </a:solidFill>
              <a:latin typeface="Arial Narrow" pitchFamily="34" charset="0"/>
            </a:endParaRPr>
          </a:p>
          <a:p>
            <a:pPr indent="-274320">
              <a:spcBef>
                <a:spcPct val="20000"/>
              </a:spcBef>
              <a:buClr>
                <a:schemeClr val="accent1"/>
              </a:buClr>
              <a:buSzPct val="85000"/>
              <a:defRPr/>
            </a:pPr>
            <a:r>
              <a:rPr lang="fr-FR" u="sng" dirty="0" smtClean="0">
                <a:latin typeface="Arial Narrow" pitchFamily="34" charset="0"/>
              </a:rPr>
              <a:t>Triple bénéfice</a:t>
            </a:r>
            <a:r>
              <a:rPr lang="fr-FR" dirty="0" smtClean="0">
                <a:latin typeface="Arial Narrow" pitchFamily="34" charset="0"/>
              </a:rPr>
              <a:t/>
            </a:r>
            <a:br>
              <a:rPr lang="fr-FR" dirty="0" smtClean="0">
                <a:latin typeface="Arial Narrow" pitchFamily="34" charset="0"/>
              </a:rPr>
            </a:br>
            <a:r>
              <a:rPr lang="fr-FR" dirty="0" smtClean="0">
                <a:latin typeface="Arial Narrow" pitchFamily="34" charset="0"/>
              </a:rPr>
              <a:t/>
            </a:r>
            <a:br>
              <a:rPr lang="fr-FR" dirty="0" smtClean="0">
                <a:latin typeface="Arial Narrow" pitchFamily="34" charset="0"/>
              </a:rPr>
            </a:br>
            <a:r>
              <a:rPr lang="fr-FR" dirty="0" smtClean="0">
                <a:latin typeface="Arial Narrow" pitchFamily="34" charset="0"/>
              </a:rPr>
              <a:t>Bénéfice patient : Rompre l’isolement des patients à l’hôpital et améliorer leur bien être </a:t>
            </a:r>
            <a:br>
              <a:rPr lang="fr-FR" dirty="0" smtClean="0">
                <a:latin typeface="Arial Narrow" pitchFamily="34" charset="0"/>
              </a:rPr>
            </a:br>
            <a:r>
              <a:rPr lang="fr-FR" dirty="0" smtClean="0">
                <a:latin typeface="Arial Narrow" pitchFamily="34" charset="0"/>
              </a:rPr>
              <a:t>Bénéfice soignant : Meilleur confort de travail</a:t>
            </a:r>
            <a:br>
              <a:rPr lang="fr-FR" dirty="0" smtClean="0">
                <a:latin typeface="Arial Narrow" pitchFamily="34" charset="0"/>
              </a:rPr>
            </a:br>
            <a:r>
              <a:rPr lang="fr-FR" dirty="0" smtClean="0">
                <a:latin typeface="Arial Narrow" pitchFamily="34" charset="0"/>
              </a:rPr>
              <a:t>Bénéfice communication : Optimise la communication entre le personnel et les patients</a:t>
            </a:r>
          </a:p>
          <a:p>
            <a:pPr marL="274320" marR="0" lvl="0" indent="-274320" algn="l" defTabSz="914400" rtl="0" eaLnBrk="1" fontAlgn="auto" latinLnBrk="0" hangingPunct="1">
              <a:lnSpc>
                <a:spcPct val="100000"/>
              </a:lnSpc>
              <a:spcBef>
                <a:spcPct val="20000"/>
              </a:spcBef>
              <a:spcAft>
                <a:spcPts val="0"/>
              </a:spcAft>
              <a:buClr>
                <a:schemeClr val="accent1"/>
              </a:buClr>
              <a:buSzPct val="85000"/>
              <a:tabLst/>
              <a:defRPr/>
            </a:pPr>
            <a:endParaRPr kumimoji="0" lang="fr-FR" sz="1900" b="1" i="0" u="none" strike="noStrike" kern="1200" cap="none" spc="0" normalizeH="0" baseline="0" noProof="0" dirty="0" smtClean="0">
              <a:ln>
                <a:noFill/>
              </a:ln>
              <a:solidFill>
                <a:schemeClr val="accent5">
                  <a:lumMod val="75000"/>
                </a:schemeClr>
              </a:solidFill>
              <a:effectLst/>
              <a:uLnTx/>
              <a:uFillTx/>
              <a:latin typeface="Arial Narrow" pitchFamily="34" charset="0"/>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tabLst/>
              <a:defRPr/>
            </a:pPr>
            <a:endParaRPr kumimoji="0" lang="fr-FR" sz="2400" b="1" i="0" u="none" strike="noStrike" kern="1200" cap="none" spc="0" normalizeH="0" baseline="0" noProof="0" dirty="0" smtClean="0">
              <a:ln>
                <a:noFill/>
              </a:ln>
              <a:solidFill>
                <a:schemeClr val="accent5">
                  <a:lumMod val="75000"/>
                </a:schemeClr>
              </a:solidFill>
              <a:effectLst/>
              <a:uLnTx/>
              <a:uFillTx/>
              <a:latin typeface="Arial Narrow" pitchFamily="34" charset="0"/>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tabLst/>
              <a:defRPr/>
            </a:pPr>
            <a:endParaRPr kumimoji="0" lang="fr-FR" sz="2400" b="1" i="0" u="none" strike="noStrike" kern="1200" cap="none" spc="0" normalizeH="0" baseline="0" noProof="0" dirty="0" smtClean="0">
              <a:ln>
                <a:noFill/>
              </a:ln>
              <a:solidFill>
                <a:schemeClr val="accent5">
                  <a:lumMod val="75000"/>
                </a:schemeClr>
              </a:solidFill>
              <a:effectLst/>
              <a:uLnTx/>
              <a:uFillTx/>
              <a:latin typeface="Arial Narrow" pitchFamily="34" charset="0"/>
              <a:ea typeface="+mn-ea"/>
              <a:cs typeface="+mn-cs"/>
            </a:endParaRPr>
          </a:p>
        </p:txBody>
      </p:sp>
      <p:pic>
        <p:nvPicPr>
          <p:cNvPr id="11" name="Picture 10" descr="http://www.hospitalia.fr/photo/art/default/6668324-10187869.jpg?v=1401105555"/>
          <p:cNvPicPr/>
          <p:nvPr/>
        </p:nvPicPr>
        <p:blipFill>
          <a:blip r:embed="rId3" cstate="print"/>
          <a:srcRect/>
          <a:stretch>
            <a:fillRect/>
          </a:stretch>
        </p:blipFill>
        <p:spPr bwMode="auto">
          <a:xfrm>
            <a:off x="5652120" y="2780928"/>
            <a:ext cx="2736304" cy="792088"/>
          </a:xfrm>
          <a:prstGeom prst="rect">
            <a:avLst/>
          </a:prstGeom>
          <a:noFill/>
          <a:ln w="9525">
            <a:noFill/>
            <a:miter lim="800000"/>
            <a:headEnd/>
            <a:tailEnd/>
          </a:ln>
        </p:spPr>
      </p:pic>
      <p:sp>
        <p:nvSpPr>
          <p:cNvPr id="8" name="ZoneTexte 7"/>
          <p:cNvSpPr txBox="1"/>
          <p:nvPr/>
        </p:nvSpPr>
        <p:spPr>
          <a:xfrm>
            <a:off x="323528" y="6047710"/>
            <a:ext cx="8352928" cy="261610"/>
          </a:xfrm>
          <a:prstGeom prst="rect">
            <a:avLst/>
          </a:prstGeom>
          <a:noFill/>
        </p:spPr>
        <p:txBody>
          <a:bodyPr wrap="square" rtlCol="0">
            <a:spAutoFit/>
          </a:bodyPr>
          <a:lstStyle/>
          <a:p>
            <a:r>
              <a:rPr lang="fr-FR" sz="1100" dirty="0" smtClean="0">
                <a:solidFill>
                  <a:schemeClr val="tx1">
                    <a:lumMod val="65000"/>
                    <a:lumOff val="35000"/>
                  </a:schemeClr>
                </a:solidFill>
                <a:latin typeface="Arial Narrow" pitchFamily="34" charset="0"/>
              </a:rPr>
              <a:t>Source: http://www.nouveautes-conso.com/4582-avis-milka-tuc-quel-gout-ou-le-trouver.html </a:t>
            </a:r>
            <a:endParaRPr lang="fr-FR" sz="1100" dirty="0">
              <a:solidFill>
                <a:schemeClr val="tx1">
                  <a:lumMod val="65000"/>
                  <a:lumOff val="35000"/>
                </a:schemeClr>
              </a:solidFill>
              <a:latin typeface="Arial Narrow" pitchFamily="34" charset="0"/>
            </a:endParaRPr>
          </a:p>
        </p:txBody>
      </p:sp>
    </p:spTree>
    <p:extLst>
      <p:ext uri="{BB962C8B-B14F-4D97-AF65-F5344CB8AC3E}">
        <p14:creationId xmlns:p14="http://schemas.microsoft.com/office/powerpoint/2010/main" xmlns="" val="3643712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latin typeface="Arial Narrow" pitchFamily="34" charset="0"/>
              </a:rPr>
              <a:t>La Roue de la créativité</a:t>
            </a:r>
            <a:endParaRPr lang="fr-FR" dirty="0">
              <a:latin typeface="Arial Narrow" pitchFamily="34" charset="0"/>
            </a:endParaRPr>
          </a:p>
        </p:txBody>
      </p:sp>
      <p:pic>
        <p:nvPicPr>
          <p:cNvPr id="4" name="Image 3"/>
          <p:cNvPicPr/>
          <p:nvPr/>
        </p:nvPicPr>
        <p:blipFill>
          <a:blip r:embed="rId2" cstate="print"/>
          <a:srcRect l="15208" t="13544" r="33383" b="5195"/>
          <a:stretch>
            <a:fillRect/>
          </a:stretch>
        </p:blipFill>
        <p:spPr bwMode="auto">
          <a:xfrm>
            <a:off x="1907704" y="1700808"/>
            <a:ext cx="5112568" cy="4536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51520" y="344850"/>
            <a:ext cx="3456384" cy="646331"/>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fr-FR" sz="3600" b="1" dirty="0" smtClean="0">
                <a:solidFill>
                  <a:srgbClr val="FF0000"/>
                </a:solidFill>
                <a:latin typeface="Arial Narrow" pitchFamily="34" charset="0"/>
              </a:rPr>
              <a:t>CONSOMMATEUR</a:t>
            </a:r>
            <a:endParaRPr lang="fr-FR" sz="4000" b="1" dirty="0">
              <a:solidFill>
                <a:srgbClr val="FF0000"/>
              </a:solidFill>
              <a:latin typeface="Arial Narrow" pitchFamily="34" charset="0"/>
            </a:endParaRPr>
          </a:p>
        </p:txBody>
      </p:sp>
      <p:sp>
        <p:nvSpPr>
          <p:cNvPr id="6" name="Espace réservé du contenu 2"/>
          <p:cNvSpPr>
            <a:spLocks noGrp="1"/>
          </p:cNvSpPr>
          <p:nvPr>
            <p:ph sz="quarter" idx="1"/>
          </p:nvPr>
        </p:nvSpPr>
        <p:spPr>
          <a:xfrm>
            <a:off x="301752" y="1527048"/>
            <a:ext cx="8503920" cy="2261992"/>
          </a:xfrm>
          <a:noFill/>
        </p:spPr>
        <p:style>
          <a:lnRef idx="2">
            <a:schemeClr val="accent4"/>
          </a:lnRef>
          <a:fillRef idx="1">
            <a:schemeClr val="lt1"/>
          </a:fillRef>
          <a:effectRef idx="0">
            <a:schemeClr val="accent4"/>
          </a:effectRef>
          <a:fontRef idx="minor">
            <a:schemeClr val="dk1"/>
          </a:fontRef>
        </p:style>
        <p:txBody>
          <a:bodyPr/>
          <a:lstStyle/>
          <a:p>
            <a:r>
              <a:rPr lang="fr-FR" sz="2400" b="1" dirty="0" smtClean="0">
                <a:solidFill>
                  <a:srgbClr val="FF0000"/>
                </a:solidFill>
                <a:latin typeface="Arial Narrow" pitchFamily="34" charset="0"/>
              </a:rPr>
              <a:t>L’idée source</a:t>
            </a:r>
          </a:p>
          <a:p>
            <a:pPr marL="0">
              <a:buNone/>
            </a:pPr>
            <a:r>
              <a:rPr lang="fr-FR" sz="1800" dirty="0" smtClean="0">
                <a:latin typeface="Arial Narrow" pitchFamily="34" charset="0"/>
              </a:rPr>
              <a:t>L’Oréal lance une toute nouvelle application « </a:t>
            </a:r>
            <a:r>
              <a:rPr lang="fr-FR" sz="1800" dirty="0" err="1" smtClean="0">
                <a:latin typeface="Arial Narrow" pitchFamily="34" charset="0"/>
              </a:rPr>
              <a:t>Makeup</a:t>
            </a:r>
            <a:r>
              <a:rPr lang="fr-FR" sz="1800" dirty="0" smtClean="0">
                <a:latin typeface="Arial Narrow" pitchFamily="34" charset="0"/>
              </a:rPr>
              <a:t> Genius », permettant aux utilisatrices de tester virtuellement du maquillage. Cette application consiste à transformer son </a:t>
            </a:r>
            <a:r>
              <a:rPr lang="fr-FR" sz="1800" dirty="0" err="1" smtClean="0">
                <a:latin typeface="Arial Narrow" pitchFamily="34" charset="0"/>
              </a:rPr>
              <a:t>smartphone</a:t>
            </a:r>
            <a:r>
              <a:rPr lang="fr-FR" sz="1800" dirty="0" smtClean="0">
                <a:latin typeface="Arial Narrow" pitchFamily="34" charset="0"/>
              </a:rPr>
              <a:t> ou tablette en miroir virtuel, en effet en scannant le code barre d’un produit de maquillage dans un point de vente, l’utilisatrice peut tester le produit en temps réel. L’objectif est de donner un rendu le plus réaliste possible.</a:t>
            </a:r>
          </a:p>
          <a:p>
            <a:pPr>
              <a:buNone/>
            </a:pPr>
            <a:endParaRPr lang="fr-FR" sz="2000" dirty="0" smtClean="0">
              <a:latin typeface="Arial Narrow" pitchFamily="34" charset="0"/>
            </a:endParaRPr>
          </a:p>
        </p:txBody>
      </p:sp>
      <p:sp>
        <p:nvSpPr>
          <p:cNvPr id="7" name="Titre 1"/>
          <p:cNvSpPr>
            <a:spLocks noGrp="1"/>
          </p:cNvSpPr>
          <p:nvPr>
            <p:ph type="title"/>
          </p:nvPr>
        </p:nvSpPr>
        <p:spPr>
          <a:xfrm>
            <a:off x="2987824" y="228600"/>
            <a:ext cx="5848328" cy="758952"/>
          </a:xfrm>
        </p:spPr>
        <p:txBody>
          <a:bodyPr>
            <a:normAutofit/>
          </a:bodyPr>
          <a:lstStyle/>
          <a:p>
            <a:pPr algn="r"/>
            <a:r>
              <a:rPr lang="fr-FR" dirty="0" smtClean="0">
                <a:latin typeface="Arial Narrow" pitchFamily="34" charset="0"/>
              </a:rPr>
              <a:t>Univers</a:t>
            </a:r>
            <a:endParaRPr lang="fr-FR" dirty="0">
              <a:latin typeface="Arial Narrow" pitchFamily="34" charset="0"/>
            </a:endParaRPr>
          </a:p>
        </p:txBody>
      </p:sp>
      <p:sp>
        <p:nvSpPr>
          <p:cNvPr id="9" name="Espace réservé du contenu 2"/>
          <p:cNvSpPr txBox="1">
            <a:spLocks/>
          </p:cNvSpPr>
          <p:nvPr/>
        </p:nvSpPr>
        <p:spPr>
          <a:xfrm>
            <a:off x="323528" y="3933056"/>
            <a:ext cx="8496944" cy="2117976"/>
          </a:xfrm>
          <a:prstGeom prst="rect">
            <a:avLst/>
          </a:prstGeom>
          <a:noFill/>
        </p:spPr>
        <p:style>
          <a:lnRef idx="2">
            <a:schemeClr val="accent4"/>
          </a:lnRef>
          <a:fillRef idx="1">
            <a:schemeClr val="lt1"/>
          </a:fillRef>
          <a:effectRef idx="0">
            <a:schemeClr val="accent4"/>
          </a:effectRef>
          <a:fontRef idx="minor">
            <a:schemeClr val="dk1"/>
          </a:fontRef>
        </p:style>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fr-FR" sz="2400" b="1" i="0" u="none" strike="noStrike" kern="1200" cap="none" spc="0" normalizeH="0" baseline="0" noProof="0" dirty="0" smtClean="0">
                <a:ln>
                  <a:noFill/>
                </a:ln>
                <a:solidFill>
                  <a:srgbClr val="FF0000"/>
                </a:solidFill>
                <a:effectLst/>
                <a:uLnTx/>
                <a:uFillTx/>
                <a:latin typeface="Arial Narrow" pitchFamily="34" charset="0"/>
              </a:rPr>
              <a:t>L’idée</a:t>
            </a:r>
            <a:endParaRPr lang="fr-FR" sz="1900" u="sng" dirty="0" smtClean="0">
              <a:solidFill>
                <a:srgbClr val="FF0000"/>
              </a:solidFill>
              <a:latin typeface="Arial Narrow" pitchFamily="34" charset="0"/>
            </a:endParaRPr>
          </a:p>
          <a:p>
            <a:pPr indent="-274320">
              <a:spcBef>
                <a:spcPct val="20000"/>
              </a:spcBef>
              <a:buClr>
                <a:schemeClr val="accent1"/>
              </a:buClr>
              <a:buSzPct val="85000"/>
              <a:defRPr/>
            </a:pPr>
            <a:r>
              <a:rPr lang="fr-FR" dirty="0" smtClean="0">
                <a:latin typeface="Arial Narrow" pitchFamily="34" charset="0"/>
              </a:rPr>
              <a:t>Proposer une nouvelles technologie/application adaptée à un univers bien précis, ici l’univers de la beauté.</a:t>
            </a:r>
            <a:endParaRPr lang="fr-FR" dirty="0" smtClean="0">
              <a:latin typeface="Arial Narrow" pitchFamily="34" charset="0"/>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tabLst/>
              <a:defRPr/>
            </a:pPr>
            <a:endParaRPr kumimoji="0" lang="fr-FR" sz="1900" b="1" i="0" u="none" strike="noStrike" kern="1200" cap="none" spc="0" normalizeH="0" baseline="0" noProof="0" dirty="0" smtClean="0">
              <a:ln>
                <a:noFill/>
              </a:ln>
              <a:solidFill>
                <a:schemeClr val="accent5">
                  <a:lumMod val="75000"/>
                </a:schemeClr>
              </a:solidFill>
              <a:effectLst/>
              <a:uLnTx/>
              <a:uFillTx/>
              <a:latin typeface="Arial Narrow" pitchFamily="34" charset="0"/>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tabLst/>
              <a:defRPr/>
            </a:pPr>
            <a:endParaRPr kumimoji="0" lang="fr-FR" sz="2400" b="1" i="0" u="none" strike="noStrike" kern="1200" cap="none" spc="0" normalizeH="0" baseline="0" noProof="0" dirty="0" smtClean="0">
              <a:ln>
                <a:noFill/>
              </a:ln>
              <a:solidFill>
                <a:schemeClr val="accent5">
                  <a:lumMod val="75000"/>
                </a:schemeClr>
              </a:solidFill>
              <a:effectLst/>
              <a:uLnTx/>
              <a:uFillTx/>
              <a:latin typeface="Arial Narrow" pitchFamily="34" charset="0"/>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tabLst/>
              <a:defRPr/>
            </a:pPr>
            <a:endParaRPr kumimoji="0" lang="fr-FR" sz="2400" b="1" i="0" u="none" strike="noStrike" kern="1200" cap="none" spc="0" normalizeH="0" baseline="0" noProof="0" dirty="0" smtClean="0">
              <a:ln>
                <a:noFill/>
              </a:ln>
              <a:solidFill>
                <a:schemeClr val="accent5">
                  <a:lumMod val="75000"/>
                </a:schemeClr>
              </a:solidFill>
              <a:effectLst/>
              <a:uLnTx/>
              <a:uFillTx/>
              <a:latin typeface="Arial Narrow" pitchFamily="34" charset="0"/>
              <a:ea typeface="+mn-ea"/>
              <a:cs typeface="+mn-cs"/>
            </a:endParaRPr>
          </a:p>
        </p:txBody>
      </p:sp>
      <p:sp>
        <p:nvSpPr>
          <p:cNvPr id="8" name="ZoneTexte 7"/>
          <p:cNvSpPr txBox="1"/>
          <p:nvPr/>
        </p:nvSpPr>
        <p:spPr>
          <a:xfrm>
            <a:off x="323528" y="6047710"/>
            <a:ext cx="8352928" cy="261610"/>
          </a:xfrm>
          <a:prstGeom prst="rect">
            <a:avLst/>
          </a:prstGeom>
          <a:noFill/>
        </p:spPr>
        <p:txBody>
          <a:bodyPr wrap="square" rtlCol="0">
            <a:spAutoFit/>
          </a:bodyPr>
          <a:lstStyle/>
          <a:p>
            <a:r>
              <a:rPr lang="fr-FR" sz="1100" dirty="0" smtClean="0">
                <a:solidFill>
                  <a:schemeClr val="tx1">
                    <a:lumMod val="65000"/>
                    <a:lumOff val="35000"/>
                  </a:schemeClr>
                </a:solidFill>
                <a:latin typeface="Arial Narrow" pitchFamily="34" charset="0"/>
              </a:rPr>
              <a:t>Source: </a:t>
            </a:r>
            <a:r>
              <a:rPr lang="fr-FR" sz="1100" b="1" u="sng" dirty="0" smtClean="0">
                <a:solidFill>
                  <a:schemeClr val="bg1">
                    <a:lumMod val="50000"/>
                  </a:schemeClr>
                </a:solidFill>
                <a:latin typeface="Arial Narrow" pitchFamily="34" charset="0"/>
              </a:rPr>
              <a:t>http://</a:t>
            </a:r>
            <a:r>
              <a:rPr lang="fr-FR" sz="1100" b="1" u="sng" dirty="0" smtClean="0">
                <a:solidFill>
                  <a:schemeClr val="bg1">
                    <a:lumMod val="50000"/>
                  </a:schemeClr>
                </a:solidFill>
                <a:latin typeface="Arial Narrow" pitchFamily="34" charset="0"/>
              </a:rPr>
              <a:t>lesclesdedemain.lemonde.fr/innovation/l-oreal-propulse-la-realite-virtuelle-dans-l-univers-de-la-beaute_a-54-3991.html</a:t>
            </a:r>
            <a:endParaRPr lang="fr-FR" sz="1100" dirty="0" smtClean="0">
              <a:solidFill>
                <a:schemeClr val="bg1">
                  <a:lumMod val="50000"/>
                </a:schemeClr>
              </a:solidFill>
              <a:latin typeface="Arial Narrow" pitchFamily="34" charset="0"/>
            </a:endParaRPr>
          </a:p>
        </p:txBody>
      </p:sp>
      <p:pic>
        <p:nvPicPr>
          <p:cNvPr id="10" name="Picture 4" descr="http://lesclesdedemain.lemonde.fr/partners/ibm/cacheDirectory/HTMLcontributions/img/20140522112451_makeup-Genius_.png"/>
          <p:cNvPicPr/>
          <p:nvPr/>
        </p:nvPicPr>
        <p:blipFill>
          <a:blip r:embed="rId3" cstate="print"/>
          <a:srcRect/>
          <a:stretch>
            <a:fillRect/>
          </a:stretch>
        </p:blipFill>
        <p:spPr bwMode="auto">
          <a:xfrm>
            <a:off x="6588224" y="4797152"/>
            <a:ext cx="2055658" cy="1152684"/>
          </a:xfrm>
          <a:prstGeom prst="rect">
            <a:avLst/>
          </a:prstGeom>
          <a:noFill/>
          <a:ln w="9525">
            <a:noFill/>
            <a:miter lim="800000"/>
            <a:headEnd/>
            <a:tailEnd/>
          </a:ln>
        </p:spPr>
      </p:pic>
    </p:spTree>
    <p:extLst>
      <p:ext uri="{BB962C8B-B14F-4D97-AF65-F5344CB8AC3E}">
        <p14:creationId xmlns:p14="http://schemas.microsoft.com/office/powerpoint/2010/main" xmlns="" val="36437129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51520" y="344850"/>
            <a:ext cx="3456384" cy="646331"/>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fr-FR" sz="3600" b="1" dirty="0" smtClean="0">
                <a:solidFill>
                  <a:srgbClr val="FF0000"/>
                </a:solidFill>
                <a:latin typeface="Arial Narrow" pitchFamily="34" charset="0"/>
              </a:rPr>
              <a:t>CONSOMMATEUR</a:t>
            </a:r>
            <a:endParaRPr lang="fr-FR" sz="4000" b="1" dirty="0">
              <a:solidFill>
                <a:srgbClr val="FF0000"/>
              </a:solidFill>
              <a:latin typeface="Arial Narrow" pitchFamily="34" charset="0"/>
            </a:endParaRPr>
          </a:p>
        </p:txBody>
      </p:sp>
      <p:sp>
        <p:nvSpPr>
          <p:cNvPr id="6" name="Espace réservé du contenu 2"/>
          <p:cNvSpPr>
            <a:spLocks noGrp="1"/>
          </p:cNvSpPr>
          <p:nvPr>
            <p:ph sz="quarter" idx="1"/>
          </p:nvPr>
        </p:nvSpPr>
        <p:spPr>
          <a:xfrm>
            <a:off x="301752" y="1628800"/>
            <a:ext cx="8503920" cy="1728192"/>
          </a:xfrm>
          <a:noFill/>
        </p:spPr>
        <p:style>
          <a:lnRef idx="2">
            <a:schemeClr val="accent4"/>
          </a:lnRef>
          <a:fillRef idx="1">
            <a:schemeClr val="lt1"/>
          </a:fillRef>
          <a:effectRef idx="0">
            <a:schemeClr val="accent4"/>
          </a:effectRef>
          <a:fontRef idx="minor">
            <a:schemeClr val="dk1"/>
          </a:fontRef>
        </p:style>
        <p:txBody>
          <a:bodyPr/>
          <a:lstStyle/>
          <a:p>
            <a:r>
              <a:rPr lang="fr-FR" sz="2400" b="1" dirty="0" smtClean="0">
                <a:solidFill>
                  <a:srgbClr val="FF0000"/>
                </a:solidFill>
                <a:latin typeface="Arial Narrow" pitchFamily="34" charset="0"/>
              </a:rPr>
              <a:t>L’idée source</a:t>
            </a:r>
          </a:p>
          <a:p>
            <a:pPr marL="0">
              <a:buNone/>
            </a:pPr>
            <a:r>
              <a:rPr lang="fr-FR" sz="1800" dirty="0" smtClean="0">
                <a:latin typeface="Arial Narrow" pitchFamily="34" charset="0"/>
              </a:rPr>
              <a:t>La marque alimentaire biologique végétale « </a:t>
            </a:r>
            <a:r>
              <a:rPr lang="fr-FR" sz="1800" dirty="0" err="1" smtClean="0">
                <a:latin typeface="Arial Narrow" pitchFamily="34" charset="0"/>
              </a:rPr>
              <a:t>Priméal</a:t>
            </a:r>
            <a:r>
              <a:rPr lang="fr-FR" sz="1800" dirty="0" smtClean="0">
                <a:latin typeface="Arial Narrow" pitchFamily="34" charset="0"/>
              </a:rPr>
              <a:t> », lance une gamme de produits apéritifs composés d’ingrédients bio. Afin de proposer un apéritif sain au moment de l’apéro.</a:t>
            </a:r>
          </a:p>
          <a:p>
            <a:pPr>
              <a:buNone/>
            </a:pPr>
            <a:endParaRPr lang="fr-FR" sz="2000" dirty="0" smtClean="0">
              <a:latin typeface="Arial Narrow" pitchFamily="34" charset="0"/>
            </a:endParaRPr>
          </a:p>
        </p:txBody>
      </p:sp>
      <p:sp>
        <p:nvSpPr>
          <p:cNvPr id="7" name="Titre 1"/>
          <p:cNvSpPr>
            <a:spLocks noGrp="1"/>
          </p:cNvSpPr>
          <p:nvPr>
            <p:ph type="title"/>
          </p:nvPr>
        </p:nvSpPr>
        <p:spPr>
          <a:xfrm>
            <a:off x="2987824" y="228600"/>
            <a:ext cx="5848328" cy="758952"/>
          </a:xfrm>
        </p:spPr>
        <p:txBody>
          <a:bodyPr>
            <a:normAutofit/>
          </a:bodyPr>
          <a:lstStyle/>
          <a:p>
            <a:pPr algn="r"/>
            <a:r>
              <a:rPr lang="fr-FR" dirty="0" smtClean="0">
                <a:latin typeface="Arial Narrow" pitchFamily="34" charset="0"/>
              </a:rPr>
              <a:t>Moment de la journée</a:t>
            </a:r>
            <a:endParaRPr lang="fr-FR" dirty="0">
              <a:latin typeface="Arial Narrow" pitchFamily="34" charset="0"/>
            </a:endParaRPr>
          </a:p>
        </p:txBody>
      </p:sp>
      <p:sp>
        <p:nvSpPr>
          <p:cNvPr id="9" name="Espace réservé du contenu 2"/>
          <p:cNvSpPr txBox="1">
            <a:spLocks/>
          </p:cNvSpPr>
          <p:nvPr/>
        </p:nvSpPr>
        <p:spPr>
          <a:xfrm>
            <a:off x="323528" y="3501008"/>
            <a:ext cx="8496944" cy="2448272"/>
          </a:xfrm>
          <a:prstGeom prst="rect">
            <a:avLst/>
          </a:prstGeom>
          <a:noFill/>
        </p:spPr>
        <p:style>
          <a:lnRef idx="2">
            <a:schemeClr val="accent4"/>
          </a:lnRef>
          <a:fillRef idx="1">
            <a:schemeClr val="lt1"/>
          </a:fillRef>
          <a:effectRef idx="0">
            <a:schemeClr val="accent4"/>
          </a:effectRef>
          <a:fontRef idx="minor">
            <a:schemeClr val="dk1"/>
          </a:fontRef>
        </p:style>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fr-FR" sz="2400" b="1" i="0" u="none" strike="noStrike" kern="1200" cap="none" spc="0" normalizeH="0" baseline="0" noProof="0" dirty="0" smtClean="0">
                <a:ln>
                  <a:noFill/>
                </a:ln>
                <a:solidFill>
                  <a:srgbClr val="FF0000"/>
                </a:solidFill>
                <a:effectLst/>
                <a:uLnTx/>
                <a:uFillTx/>
                <a:latin typeface="Arial Narrow" pitchFamily="34" charset="0"/>
              </a:rPr>
              <a:t>L’idée</a:t>
            </a:r>
            <a:endParaRPr lang="fr-FR" sz="1900" u="sng" dirty="0" smtClean="0">
              <a:solidFill>
                <a:srgbClr val="FF0000"/>
              </a:solidFill>
              <a:latin typeface="Arial Narrow" pitchFamily="34" charset="0"/>
            </a:endParaRPr>
          </a:p>
          <a:p>
            <a:r>
              <a:rPr lang="fr-FR" dirty="0" smtClean="0">
                <a:latin typeface="Arial Narrow" pitchFamily="34" charset="0"/>
              </a:rPr>
              <a:t>Création d’un produit en adéquation avec l’image de la marque et les produits déjà proposés,  la différence étant qu’il doit être spécifique à un moment de la journée, ici l’apéro.</a:t>
            </a:r>
          </a:p>
          <a:p>
            <a:pPr marL="274320" marR="0" lvl="0" indent="-274320" algn="l" defTabSz="914400" rtl="0" eaLnBrk="1" fontAlgn="auto" latinLnBrk="0" hangingPunct="1">
              <a:lnSpc>
                <a:spcPct val="100000"/>
              </a:lnSpc>
              <a:spcBef>
                <a:spcPct val="20000"/>
              </a:spcBef>
              <a:spcAft>
                <a:spcPts val="0"/>
              </a:spcAft>
              <a:buClr>
                <a:schemeClr val="accent1"/>
              </a:buClr>
              <a:buSzPct val="85000"/>
              <a:tabLst/>
              <a:defRPr/>
            </a:pPr>
            <a:endParaRPr kumimoji="0" lang="fr-FR" sz="1900" b="1" i="0" u="none" strike="noStrike" kern="1200" cap="none" spc="0" normalizeH="0" baseline="0" noProof="0" dirty="0" smtClean="0">
              <a:ln>
                <a:noFill/>
              </a:ln>
              <a:solidFill>
                <a:schemeClr val="accent5">
                  <a:lumMod val="75000"/>
                </a:schemeClr>
              </a:solidFill>
              <a:effectLst/>
              <a:uLnTx/>
              <a:uFillTx/>
              <a:latin typeface="Arial Narrow" pitchFamily="34" charset="0"/>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tabLst/>
              <a:defRPr/>
            </a:pPr>
            <a:endParaRPr kumimoji="0" lang="fr-FR" sz="2400" b="1" i="0" u="none" strike="noStrike" kern="1200" cap="none" spc="0" normalizeH="0" baseline="0" noProof="0" dirty="0" smtClean="0">
              <a:ln>
                <a:noFill/>
              </a:ln>
              <a:solidFill>
                <a:schemeClr val="accent5">
                  <a:lumMod val="75000"/>
                </a:schemeClr>
              </a:solidFill>
              <a:effectLst/>
              <a:uLnTx/>
              <a:uFillTx/>
              <a:latin typeface="Arial Narrow" pitchFamily="34" charset="0"/>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tabLst/>
              <a:defRPr/>
            </a:pPr>
            <a:endParaRPr kumimoji="0" lang="fr-FR" sz="2400" b="1" i="0" u="none" strike="noStrike" kern="1200" cap="none" spc="0" normalizeH="0" baseline="0" noProof="0" dirty="0" smtClean="0">
              <a:ln>
                <a:noFill/>
              </a:ln>
              <a:solidFill>
                <a:schemeClr val="accent5">
                  <a:lumMod val="75000"/>
                </a:schemeClr>
              </a:solidFill>
              <a:effectLst/>
              <a:uLnTx/>
              <a:uFillTx/>
              <a:latin typeface="Arial Narrow" pitchFamily="34" charset="0"/>
              <a:ea typeface="+mn-ea"/>
              <a:cs typeface="+mn-cs"/>
            </a:endParaRPr>
          </a:p>
        </p:txBody>
      </p:sp>
      <p:sp>
        <p:nvSpPr>
          <p:cNvPr id="8" name="ZoneTexte 7"/>
          <p:cNvSpPr txBox="1"/>
          <p:nvPr/>
        </p:nvSpPr>
        <p:spPr>
          <a:xfrm>
            <a:off x="323528" y="6047710"/>
            <a:ext cx="8352928" cy="261610"/>
          </a:xfrm>
          <a:prstGeom prst="rect">
            <a:avLst/>
          </a:prstGeom>
          <a:noFill/>
        </p:spPr>
        <p:txBody>
          <a:bodyPr wrap="square" rtlCol="0">
            <a:spAutoFit/>
          </a:bodyPr>
          <a:lstStyle/>
          <a:p>
            <a:r>
              <a:rPr lang="fr-FR" sz="1100" dirty="0" smtClean="0">
                <a:solidFill>
                  <a:schemeClr val="tx1">
                    <a:lumMod val="65000"/>
                    <a:lumOff val="35000"/>
                  </a:schemeClr>
                </a:solidFill>
                <a:latin typeface="Arial Narrow" pitchFamily="34" charset="0"/>
              </a:rPr>
              <a:t>Source</a:t>
            </a:r>
            <a:r>
              <a:rPr lang="fr-FR" sz="1100" dirty="0" smtClean="0">
                <a:solidFill>
                  <a:schemeClr val="bg1">
                    <a:lumMod val="50000"/>
                  </a:schemeClr>
                </a:solidFill>
                <a:latin typeface="Arial Narrow" pitchFamily="34" charset="0"/>
              </a:rPr>
              <a:t>: </a:t>
            </a:r>
            <a:r>
              <a:rPr lang="fr-FR" sz="1100" u="sng" dirty="0" smtClean="0">
                <a:solidFill>
                  <a:schemeClr val="bg1">
                    <a:lumMod val="50000"/>
                  </a:schemeClr>
                </a:solidFill>
                <a:latin typeface="Arial Narrow" pitchFamily="34" charset="0"/>
              </a:rPr>
              <a:t>http://blog-primeal.fr/nouveau-primeal-aperitif</a:t>
            </a:r>
            <a:r>
              <a:rPr lang="fr-FR" sz="1100" u="sng" dirty="0" smtClean="0">
                <a:solidFill>
                  <a:schemeClr val="bg1">
                    <a:lumMod val="50000"/>
                  </a:schemeClr>
                </a:solidFill>
                <a:latin typeface="Arial Narrow" pitchFamily="34" charset="0"/>
              </a:rPr>
              <a:t>/</a:t>
            </a:r>
            <a:endParaRPr lang="fr-FR" sz="1100" dirty="0" smtClean="0">
              <a:solidFill>
                <a:schemeClr val="bg1">
                  <a:lumMod val="50000"/>
                </a:schemeClr>
              </a:solidFill>
              <a:latin typeface="Arial Narrow" pitchFamily="34" charset="0"/>
            </a:endParaRPr>
          </a:p>
        </p:txBody>
      </p:sp>
      <p:pic>
        <p:nvPicPr>
          <p:cNvPr id="10" name="Picture 4" descr="primeal_apero_rvb"/>
          <p:cNvPicPr/>
          <p:nvPr/>
        </p:nvPicPr>
        <p:blipFill>
          <a:blip r:embed="rId3" cstate="print"/>
          <a:srcRect/>
          <a:stretch>
            <a:fillRect/>
          </a:stretch>
        </p:blipFill>
        <p:spPr bwMode="auto">
          <a:xfrm>
            <a:off x="5868144" y="4653136"/>
            <a:ext cx="2761858" cy="1221489"/>
          </a:xfrm>
          <a:prstGeom prst="rect">
            <a:avLst/>
          </a:prstGeom>
          <a:noFill/>
          <a:ln w="9525">
            <a:noFill/>
            <a:miter lim="800000"/>
            <a:headEnd/>
            <a:tailEnd/>
          </a:ln>
        </p:spPr>
      </p:pic>
    </p:spTree>
    <p:extLst>
      <p:ext uri="{BB962C8B-B14F-4D97-AF65-F5344CB8AC3E}">
        <p14:creationId xmlns:p14="http://schemas.microsoft.com/office/powerpoint/2010/main" xmlns="" val="36437129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51520" y="344850"/>
            <a:ext cx="3456384" cy="646331"/>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fr-FR" sz="3600" b="1" dirty="0" smtClean="0">
                <a:solidFill>
                  <a:srgbClr val="FF0000"/>
                </a:solidFill>
                <a:latin typeface="Arial Narrow" pitchFamily="34" charset="0"/>
              </a:rPr>
              <a:t>CONSOMMATEUR</a:t>
            </a:r>
            <a:endParaRPr lang="fr-FR" sz="4000" b="1" dirty="0">
              <a:solidFill>
                <a:srgbClr val="FF0000"/>
              </a:solidFill>
              <a:latin typeface="Arial Narrow" pitchFamily="34" charset="0"/>
            </a:endParaRPr>
          </a:p>
        </p:txBody>
      </p:sp>
      <p:sp>
        <p:nvSpPr>
          <p:cNvPr id="6" name="Espace réservé du contenu 2"/>
          <p:cNvSpPr>
            <a:spLocks noGrp="1"/>
          </p:cNvSpPr>
          <p:nvPr>
            <p:ph sz="quarter" idx="1"/>
          </p:nvPr>
        </p:nvSpPr>
        <p:spPr>
          <a:xfrm>
            <a:off x="301752" y="1527048"/>
            <a:ext cx="8503920" cy="2261992"/>
          </a:xfrm>
          <a:noFill/>
        </p:spPr>
        <p:style>
          <a:lnRef idx="2">
            <a:schemeClr val="accent4"/>
          </a:lnRef>
          <a:fillRef idx="1">
            <a:schemeClr val="lt1"/>
          </a:fillRef>
          <a:effectRef idx="0">
            <a:schemeClr val="accent4"/>
          </a:effectRef>
          <a:fontRef idx="minor">
            <a:schemeClr val="dk1"/>
          </a:fontRef>
        </p:style>
        <p:txBody>
          <a:bodyPr>
            <a:normAutofit/>
          </a:bodyPr>
          <a:lstStyle/>
          <a:p>
            <a:r>
              <a:rPr lang="fr-FR" sz="2400" b="1" dirty="0" smtClean="0">
                <a:solidFill>
                  <a:srgbClr val="FF0000"/>
                </a:solidFill>
                <a:latin typeface="Arial Narrow" pitchFamily="34" charset="0"/>
              </a:rPr>
              <a:t>L’idée source</a:t>
            </a:r>
          </a:p>
          <a:p>
            <a:pPr marL="0" algn="just">
              <a:buNone/>
            </a:pPr>
            <a:r>
              <a:rPr lang="fr-FR" sz="1800" dirty="0" smtClean="0">
                <a:latin typeface="Arial Narrow" pitchFamily="34" charset="0"/>
              </a:rPr>
              <a:t>L’ouverture à Paris d’un centre commercial alliant « commerce physique » et « commerce virtuel », visant à proposer une nouvelle expérience shopping aux consommateurs. Ce tout nouveau centre commercial est équipé de bornes interactives, de grands écrans et d’applications mobiles. Par exemple, grâce à l’application </a:t>
            </a:r>
            <a:r>
              <a:rPr lang="fr-FR" sz="1800" dirty="0" err="1" smtClean="0">
                <a:latin typeface="Arial Narrow" pitchFamily="34" charset="0"/>
              </a:rPr>
              <a:t>smartphone</a:t>
            </a:r>
            <a:r>
              <a:rPr lang="fr-FR" sz="1800" dirty="0" smtClean="0">
                <a:latin typeface="Arial Narrow" pitchFamily="34" charset="0"/>
              </a:rPr>
              <a:t> connecté au centre, le consommateur peut consulter l’état des stocks d’un produit, se repérer dans les rayons. Il peut aussi bénéficier d’offres personnalisées </a:t>
            </a:r>
            <a:r>
              <a:rPr lang="fr-FR" sz="1800" dirty="0" err="1" smtClean="0">
                <a:latin typeface="Arial Narrow" pitchFamily="34" charset="0"/>
              </a:rPr>
              <a:t>etc</a:t>
            </a:r>
            <a:r>
              <a:rPr lang="fr-FR" sz="1800" dirty="0" smtClean="0">
                <a:latin typeface="Arial Narrow" pitchFamily="34" charset="0"/>
              </a:rPr>
              <a:t> …</a:t>
            </a:r>
            <a:endParaRPr lang="fr-FR" sz="2000" dirty="0" smtClean="0">
              <a:latin typeface="Arial Narrow" pitchFamily="34" charset="0"/>
            </a:endParaRPr>
          </a:p>
        </p:txBody>
      </p:sp>
      <p:sp>
        <p:nvSpPr>
          <p:cNvPr id="7" name="Titre 1"/>
          <p:cNvSpPr>
            <a:spLocks noGrp="1"/>
          </p:cNvSpPr>
          <p:nvPr>
            <p:ph type="title"/>
          </p:nvPr>
        </p:nvSpPr>
        <p:spPr>
          <a:xfrm>
            <a:off x="2987824" y="228600"/>
            <a:ext cx="5848328" cy="758952"/>
          </a:xfrm>
        </p:spPr>
        <p:txBody>
          <a:bodyPr>
            <a:normAutofit/>
          </a:bodyPr>
          <a:lstStyle/>
          <a:p>
            <a:pPr algn="r"/>
            <a:r>
              <a:rPr lang="fr-FR" dirty="0" smtClean="0">
                <a:latin typeface="Arial Narrow" pitchFamily="34" charset="0"/>
              </a:rPr>
              <a:t>Situation de consommation</a:t>
            </a:r>
            <a:endParaRPr lang="fr-FR" dirty="0">
              <a:latin typeface="Arial Narrow" pitchFamily="34" charset="0"/>
            </a:endParaRPr>
          </a:p>
        </p:txBody>
      </p:sp>
      <p:sp>
        <p:nvSpPr>
          <p:cNvPr id="9" name="Espace réservé du contenu 2"/>
          <p:cNvSpPr txBox="1">
            <a:spLocks/>
          </p:cNvSpPr>
          <p:nvPr/>
        </p:nvSpPr>
        <p:spPr>
          <a:xfrm>
            <a:off x="323528" y="3933056"/>
            <a:ext cx="8496944" cy="2117976"/>
          </a:xfrm>
          <a:prstGeom prst="rect">
            <a:avLst/>
          </a:prstGeom>
          <a:noFill/>
        </p:spPr>
        <p:style>
          <a:lnRef idx="2">
            <a:schemeClr val="accent4"/>
          </a:lnRef>
          <a:fillRef idx="1">
            <a:schemeClr val="lt1"/>
          </a:fillRef>
          <a:effectRef idx="0">
            <a:schemeClr val="accent4"/>
          </a:effectRef>
          <a:fontRef idx="minor">
            <a:schemeClr val="dk1"/>
          </a:fontRef>
        </p:style>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fr-FR" sz="2400" b="1" i="0" u="none" strike="noStrike" kern="1200" cap="none" spc="0" normalizeH="0" baseline="0" noProof="0" dirty="0" smtClean="0">
                <a:ln>
                  <a:noFill/>
                </a:ln>
                <a:solidFill>
                  <a:srgbClr val="FF0000"/>
                </a:solidFill>
                <a:effectLst/>
                <a:uLnTx/>
                <a:uFillTx/>
                <a:latin typeface="Arial Narrow" pitchFamily="34" charset="0"/>
              </a:rPr>
              <a:t>L’idée</a:t>
            </a:r>
            <a:endParaRPr lang="fr-FR" sz="1900" u="sng" dirty="0" smtClean="0">
              <a:solidFill>
                <a:srgbClr val="FF0000"/>
              </a:solidFill>
              <a:latin typeface="Arial Narrow" pitchFamily="34" charset="0"/>
            </a:endParaRPr>
          </a:p>
          <a:p>
            <a:pPr indent="-274320">
              <a:spcBef>
                <a:spcPct val="20000"/>
              </a:spcBef>
              <a:buClr>
                <a:schemeClr val="accent1"/>
              </a:buClr>
              <a:buSzPct val="85000"/>
              <a:defRPr/>
            </a:pPr>
            <a:r>
              <a:rPr lang="fr-FR" dirty="0" smtClean="0">
                <a:latin typeface="Arial Narrow" pitchFamily="34" charset="0"/>
              </a:rPr>
              <a:t>Améliorer l’expérience shopping des consommateurs.</a:t>
            </a:r>
            <a:endParaRPr kumimoji="0" lang="fr-FR" sz="1900" b="1" i="0" u="none" strike="noStrike" kern="1200" cap="none" spc="0" normalizeH="0" baseline="0" noProof="0" dirty="0" smtClean="0">
              <a:ln>
                <a:noFill/>
              </a:ln>
              <a:solidFill>
                <a:schemeClr val="accent5">
                  <a:lumMod val="75000"/>
                </a:schemeClr>
              </a:solidFill>
              <a:effectLst/>
              <a:uLnTx/>
              <a:uFillTx/>
              <a:latin typeface="Arial Narrow" pitchFamily="34" charset="0"/>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tabLst/>
              <a:defRPr/>
            </a:pPr>
            <a:endParaRPr kumimoji="0" lang="fr-FR" sz="2400" b="1" i="0" u="none" strike="noStrike" kern="1200" cap="none" spc="0" normalizeH="0" baseline="0" noProof="0" dirty="0" smtClean="0">
              <a:ln>
                <a:noFill/>
              </a:ln>
              <a:solidFill>
                <a:schemeClr val="accent5">
                  <a:lumMod val="75000"/>
                </a:schemeClr>
              </a:solidFill>
              <a:effectLst/>
              <a:uLnTx/>
              <a:uFillTx/>
              <a:latin typeface="Arial Narrow" pitchFamily="34" charset="0"/>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tabLst/>
              <a:defRPr/>
            </a:pPr>
            <a:endParaRPr kumimoji="0" lang="fr-FR" sz="2400" b="1" i="0" u="none" strike="noStrike" kern="1200" cap="none" spc="0" normalizeH="0" baseline="0" noProof="0" dirty="0" smtClean="0">
              <a:ln>
                <a:noFill/>
              </a:ln>
              <a:solidFill>
                <a:schemeClr val="accent5">
                  <a:lumMod val="75000"/>
                </a:schemeClr>
              </a:solidFill>
              <a:effectLst/>
              <a:uLnTx/>
              <a:uFillTx/>
              <a:latin typeface="Arial Narrow" pitchFamily="34" charset="0"/>
              <a:ea typeface="+mn-ea"/>
              <a:cs typeface="+mn-cs"/>
            </a:endParaRPr>
          </a:p>
        </p:txBody>
      </p:sp>
      <p:sp>
        <p:nvSpPr>
          <p:cNvPr id="8" name="ZoneTexte 7"/>
          <p:cNvSpPr txBox="1"/>
          <p:nvPr/>
        </p:nvSpPr>
        <p:spPr>
          <a:xfrm>
            <a:off x="323528" y="6047710"/>
            <a:ext cx="8352928" cy="261610"/>
          </a:xfrm>
          <a:prstGeom prst="rect">
            <a:avLst/>
          </a:prstGeom>
          <a:noFill/>
        </p:spPr>
        <p:txBody>
          <a:bodyPr wrap="square" rtlCol="0">
            <a:spAutoFit/>
          </a:bodyPr>
          <a:lstStyle/>
          <a:p>
            <a:r>
              <a:rPr lang="fr-FR" sz="1100" dirty="0" smtClean="0">
                <a:solidFill>
                  <a:schemeClr val="tx1">
                    <a:lumMod val="65000"/>
                    <a:lumOff val="35000"/>
                  </a:schemeClr>
                </a:solidFill>
                <a:latin typeface="Arial Narrow" pitchFamily="34" charset="0"/>
              </a:rPr>
              <a:t>Source</a:t>
            </a:r>
            <a:r>
              <a:rPr lang="fr-FR" sz="1100" dirty="0" smtClean="0">
                <a:solidFill>
                  <a:schemeClr val="bg1">
                    <a:lumMod val="50000"/>
                  </a:schemeClr>
                </a:solidFill>
                <a:latin typeface="Arial Narrow" pitchFamily="34" charset="0"/>
              </a:rPr>
              <a:t>: </a:t>
            </a:r>
            <a:r>
              <a:rPr lang="fr-FR" sz="1100" u="sng" dirty="0" smtClean="0">
                <a:solidFill>
                  <a:schemeClr val="bg1">
                    <a:lumMod val="50000"/>
                  </a:schemeClr>
                </a:solidFill>
                <a:latin typeface="Arial Narrow" pitchFamily="34" charset="0"/>
              </a:rPr>
              <a:t>http://pro.01net.com/editorial/617802/bienvenue-dans-le-premier-centre-commercial-connecte</a:t>
            </a:r>
            <a:r>
              <a:rPr lang="fr-FR" sz="1100" u="sng" dirty="0" smtClean="0">
                <a:solidFill>
                  <a:schemeClr val="bg1">
                    <a:lumMod val="50000"/>
                  </a:schemeClr>
                </a:solidFill>
                <a:latin typeface="Arial Narrow" pitchFamily="34" charset="0"/>
              </a:rPr>
              <a:t>/</a:t>
            </a:r>
            <a:endParaRPr lang="fr-FR" sz="1100" dirty="0" smtClean="0">
              <a:solidFill>
                <a:schemeClr val="bg1">
                  <a:lumMod val="50000"/>
                </a:schemeClr>
              </a:solidFill>
              <a:latin typeface="Arial Narrow" pitchFamily="34" charset="0"/>
            </a:endParaRPr>
          </a:p>
        </p:txBody>
      </p:sp>
      <p:pic>
        <p:nvPicPr>
          <p:cNvPr id="10" name="Picture 7" descr="qwartz.jpg"/>
          <p:cNvPicPr/>
          <p:nvPr/>
        </p:nvPicPr>
        <p:blipFill>
          <a:blip r:embed="rId3" cstate="print"/>
          <a:srcRect/>
          <a:stretch>
            <a:fillRect/>
          </a:stretch>
        </p:blipFill>
        <p:spPr bwMode="auto">
          <a:xfrm>
            <a:off x="6012160" y="4149080"/>
            <a:ext cx="2577757" cy="1742777"/>
          </a:xfrm>
          <a:prstGeom prst="rect">
            <a:avLst/>
          </a:prstGeom>
          <a:noFill/>
          <a:ln w="9525">
            <a:noFill/>
            <a:miter lim="800000"/>
            <a:headEnd/>
            <a:tailEnd/>
          </a:ln>
        </p:spPr>
      </p:pic>
    </p:spTree>
    <p:extLst>
      <p:ext uri="{BB962C8B-B14F-4D97-AF65-F5344CB8AC3E}">
        <p14:creationId xmlns:p14="http://schemas.microsoft.com/office/powerpoint/2010/main" xmlns="" val="36437129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51520" y="344850"/>
            <a:ext cx="2160240" cy="707886"/>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fr-FR" sz="4000" b="1" dirty="0" smtClean="0">
                <a:solidFill>
                  <a:srgbClr val="09B0C7"/>
                </a:solidFill>
                <a:latin typeface="Arial Narrow" pitchFamily="34" charset="0"/>
              </a:rPr>
              <a:t>PRODUIT</a:t>
            </a:r>
            <a:endParaRPr lang="fr-FR" sz="4000" b="1" dirty="0">
              <a:solidFill>
                <a:srgbClr val="09B0C7"/>
              </a:solidFill>
              <a:latin typeface="Arial Narrow" pitchFamily="34" charset="0"/>
            </a:endParaRPr>
          </a:p>
        </p:txBody>
      </p:sp>
      <p:sp>
        <p:nvSpPr>
          <p:cNvPr id="6" name="Espace réservé du contenu 2"/>
          <p:cNvSpPr>
            <a:spLocks noGrp="1"/>
          </p:cNvSpPr>
          <p:nvPr>
            <p:ph sz="quarter" idx="1"/>
          </p:nvPr>
        </p:nvSpPr>
        <p:spPr>
          <a:xfrm>
            <a:off x="301752" y="1700808"/>
            <a:ext cx="8503920" cy="2088232"/>
          </a:xfrm>
          <a:noFill/>
        </p:spPr>
        <p:style>
          <a:lnRef idx="2">
            <a:schemeClr val="accent4"/>
          </a:lnRef>
          <a:fillRef idx="1">
            <a:schemeClr val="lt1"/>
          </a:fillRef>
          <a:effectRef idx="0">
            <a:schemeClr val="accent4"/>
          </a:effectRef>
          <a:fontRef idx="minor">
            <a:schemeClr val="dk1"/>
          </a:fontRef>
        </p:style>
        <p:txBody>
          <a:bodyPr>
            <a:normAutofit/>
          </a:bodyPr>
          <a:lstStyle/>
          <a:p>
            <a:r>
              <a:rPr lang="fr-FR" sz="2400" b="1" dirty="0" smtClean="0">
                <a:solidFill>
                  <a:srgbClr val="09B0C7"/>
                </a:solidFill>
                <a:latin typeface="Arial Narrow" pitchFamily="34" charset="0"/>
              </a:rPr>
              <a:t>L’idée </a:t>
            </a:r>
            <a:r>
              <a:rPr lang="fr-FR" sz="2400" b="1" dirty="0" smtClean="0">
                <a:solidFill>
                  <a:srgbClr val="09B0C7"/>
                </a:solidFill>
                <a:latin typeface="Arial Narrow" pitchFamily="34" charset="0"/>
              </a:rPr>
              <a:t>source</a:t>
            </a:r>
          </a:p>
          <a:p>
            <a:pPr marL="0" algn="just">
              <a:buNone/>
            </a:pPr>
            <a:r>
              <a:rPr lang="fr-FR" sz="1800" dirty="0" smtClean="0">
                <a:latin typeface="Arial Narrow" pitchFamily="34" charset="0"/>
              </a:rPr>
              <a:t>LG </a:t>
            </a:r>
            <a:r>
              <a:rPr lang="fr-FR" sz="1800" dirty="0" smtClean="0">
                <a:latin typeface="Arial Narrow" pitchFamily="34" charset="0"/>
              </a:rPr>
              <a:t>lance un nouveau téléphone portable, sa particularité, il est incurvé donc plus pratique. En effet,  grâce à son incurvation il est plus adapté au visage de l’utilisateur, il permet donc de mieux entendre, une meilleure prise en main et dispose d’une meilleure qualité de photos et vidéos. Mais la grande nouveauté de ce produit est qu’il est légèrement pliable, il a donc une meilleure résistance aux petites chutes.</a:t>
            </a:r>
            <a:endParaRPr lang="fr-FR" sz="1800" dirty="0">
              <a:latin typeface="Arial Narrow" pitchFamily="34" charset="0"/>
            </a:endParaRPr>
          </a:p>
        </p:txBody>
      </p:sp>
      <p:sp>
        <p:nvSpPr>
          <p:cNvPr id="7" name="Titre 1"/>
          <p:cNvSpPr>
            <a:spLocks noGrp="1"/>
          </p:cNvSpPr>
          <p:nvPr>
            <p:ph type="title"/>
          </p:nvPr>
        </p:nvSpPr>
        <p:spPr>
          <a:xfrm>
            <a:off x="2987824" y="437800"/>
            <a:ext cx="5848328" cy="758952"/>
          </a:xfrm>
        </p:spPr>
        <p:txBody>
          <a:bodyPr>
            <a:normAutofit/>
          </a:bodyPr>
          <a:lstStyle/>
          <a:p>
            <a:pPr algn="r"/>
            <a:r>
              <a:rPr lang="fr-FR" dirty="0" smtClean="0">
                <a:latin typeface="Arial Narrow" pitchFamily="34" charset="0"/>
              </a:rPr>
              <a:t>Fonctionnalités</a:t>
            </a:r>
            <a:endParaRPr lang="fr-FR" dirty="0"/>
          </a:p>
        </p:txBody>
      </p:sp>
      <p:sp>
        <p:nvSpPr>
          <p:cNvPr id="9" name="Espace réservé du contenu 2"/>
          <p:cNvSpPr txBox="1">
            <a:spLocks/>
          </p:cNvSpPr>
          <p:nvPr/>
        </p:nvSpPr>
        <p:spPr>
          <a:xfrm>
            <a:off x="324403" y="3904776"/>
            <a:ext cx="8496944" cy="2044504"/>
          </a:xfrm>
          <a:prstGeom prst="rect">
            <a:avLst/>
          </a:prstGeom>
          <a:noFill/>
        </p:spPr>
        <p:style>
          <a:lnRef idx="2">
            <a:schemeClr val="accent4"/>
          </a:lnRef>
          <a:fillRef idx="1">
            <a:schemeClr val="lt1"/>
          </a:fillRef>
          <a:effectRef idx="0">
            <a:schemeClr val="accent4"/>
          </a:effectRef>
          <a:fontRef idx="minor">
            <a:schemeClr val="dk1"/>
          </a:fontRef>
        </p:style>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fr-FR" sz="2400" b="1" i="0" u="none" strike="noStrike" kern="1200" cap="none" spc="0" normalizeH="0" baseline="0" noProof="0" dirty="0" smtClean="0">
                <a:ln>
                  <a:noFill/>
                </a:ln>
                <a:solidFill>
                  <a:srgbClr val="09B0C7"/>
                </a:solidFill>
                <a:effectLst/>
                <a:uLnTx/>
                <a:uFillTx/>
                <a:latin typeface="Arial Narrow" pitchFamily="34" charset="0"/>
                <a:ea typeface="+mn-ea"/>
                <a:cs typeface="+mn-cs"/>
              </a:rPr>
              <a:t>L’idée</a:t>
            </a:r>
          </a:p>
          <a:p>
            <a:pPr algn="just"/>
            <a:r>
              <a:rPr lang="fr-FR" dirty="0" smtClean="0">
                <a:latin typeface="Arial Narrow" pitchFamily="34" charset="0"/>
              </a:rPr>
              <a:t>Apporter une amélioration à un produit déjà existant, en lui adaptant de nouvelles fonctionnalités dotées de nouvelles technologies. </a:t>
            </a:r>
            <a:endParaRPr lang="fr-FR" dirty="0">
              <a:latin typeface="Arial Narrow" pitchFamily="34" charset="0"/>
            </a:endParaRPr>
          </a:p>
        </p:txBody>
      </p:sp>
      <p:sp>
        <p:nvSpPr>
          <p:cNvPr id="8" name="ZoneTexte 7"/>
          <p:cNvSpPr txBox="1"/>
          <p:nvPr/>
        </p:nvSpPr>
        <p:spPr>
          <a:xfrm>
            <a:off x="323528" y="5949280"/>
            <a:ext cx="8352928" cy="430887"/>
          </a:xfrm>
          <a:prstGeom prst="rect">
            <a:avLst/>
          </a:prstGeom>
          <a:noFill/>
        </p:spPr>
        <p:txBody>
          <a:bodyPr wrap="square" rtlCol="0">
            <a:spAutoFit/>
          </a:bodyPr>
          <a:lstStyle/>
          <a:p>
            <a:r>
              <a:rPr lang="fr-FR" sz="1100" dirty="0" smtClean="0">
                <a:solidFill>
                  <a:schemeClr val="bg1">
                    <a:lumMod val="50000"/>
                  </a:schemeClr>
                </a:solidFill>
                <a:latin typeface="Arial Narrow" pitchFamily="34" charset="0"/>
              </a:rPr>
              <a:t>Source: </a:t>
            </a:r>
            <a:r>
              <a:rPr lang="fr-FR" sz="1100" b="1" u="sng" dirty="0" smtClean="0">
                <a:solidFill>
                  <a:schemeClr val="bg1">
                    <a:lumMod val="50000"/>
                  </a:schemeClr>
                </a:solidFill>
                <a:latin typeface="Arial Narrow" pitchFamily="34" charset="0"/>
              </a:rPr>
              <a:t>http://</a:t>
            </a:r>
            <a:r>
              <a:rPr lang="fr-FR" sz="1100" b="1" u="sng" dirty="0" smtClean="0">
                <a:solidFill>
                  <a:schemeClr val="bg1">
                    <a:lumMod val="50000"/>
                  </a:schemeClr>
                </a:solidFill>
                <a:latin typeface="Arial Narrow" pitchFamily="34" charset="0"/>
              </a:rPr>
              <a:t>www.vanityfair.fr/actualites/international/diaporama/les-innovations-ces-2014-qui-vont-debarquer-dans-votre-maison/579#les-innovations-ces-2014-qui-vont-debarquer-dans-votre-maison-2</a:t>
            </a:r>
            <a:endParaRPr lang="fr-FR" sz="1100" dirty="0" smtClean="0">
              <a:solidFill>
                <a:schemeClr val="bg1">
                  <a:lumMod val="50000"/>
                </a:schemeClr>
              </a:solidFill>
              <a:latin typeface="Arial Narrow" pitchFamily="34" charset="0"/>
            </a:endParaRPr>
          </a:p>
        </p:txBody>
      </p:sp>
      <p:pic>
        <p:nvPicPr>
          <p:cNvPr id="11" name="Picture 4" descr="Les innovations CES 2014 qui vont debarquer dans votre maison 2"/>
          <p:cNvPicPr/>
          <p:nvPr/>
        </p:nvPicPr>
        <p:blipFill>
          <a:blip r:embed="rId3" cstate="print"/>
          <a:srcRect/>
          <a:stretch>
            <a:fillRect/>
          </a:stretch>
        </p:blipFill>
        <p:spPr bwMode="auto">
          <a:xfrm>
            <a:off x="6588224" y="4653136"/>
            <a:ext cx="1998286" cy="1179184"/>
          </a:xfrm>
          <a:prstGeom prst="rect">
            <a:avLst/>
          </a:prstGeom>
          <a:noFill/>
          <a:ln w="9525">
            <a:noFill/>
            <a:miter lim="800000"/>
            <a:headEnd/>
            <a:tailEnd/>
          </a:ln>
        </p:spPr>
      </p:pic>
    </p:spTree>
    <p:extLst>
      <p:ext uri="{BB962C8B-B14F-4D97-AF65-F5344CB8AC3E}">
        <p14:creationId xmlns:p14="http://schemas.microsoft.com/office/powerpoint/2010/main" xmlns="" val="23165909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51520" y="344850"/>
            <a:ext cx="2160240" cy="707886"/>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fr-FR" sz="4000" b="1" dirty="0" smtClean="0">
                <a:solidFill>
                  <a:srgbClr val="09B0C7"/>
                </a:solidFill>
                <a:latin typeface="Arial Narrow" pitchFamily="34" charset="0"/>
              </a:rPr>
              <a:t>PRODUIT</a:t>
            </a:r>
            <a:endParaRPr lang="fr-FR" sz="4000" b="1" dirty="0">
              <a:solidFill>
                <a:srgbClr val="09B0C7"/>
              </a:solidFill>
              <a:latin typeface="Arial Narrow" pitchFamily="34" charset="0"/>
            </a:endParaRPr>
          </a:p>
        </p:txBody>
      </p:sp>
      <p:sp>
        <p:nvSpPr>
          <p:cNvPr id="6" name="Espace réservé du contenu 2"/>
          <p:cNvSpPr>
            <a:spLocks noGrp="1"/>
          </p:cNvSpPr>
          <p:nvPr>
            <p:ph sz="quarter" idx="1"/>
          </p:nvPr>
        </p:nvSpPr>
        <p:spPr>
          <a:xfrm>
            <a:off x="301752" y="1556792"/>
            <a:ext cx="8503920" cy="1728192"/>
          </a:xfrm>
          <a:noFill/>
        </p:spPr>
        <p:style>
          <a:lnRef idx="2">
            <a:schemeClr val="accent4"/>
          </a:lnRef>
          <a:fillRef idx="1">
            <a:schemeClr val="lt1"/>
          </a:fillRef>
          <a:effectRef idx="0">
            <a:schemeClr val="accent4"/>
          </a:effectRef>
          <a:fontRef idx="minor">
            <a:schemeClr val="dk1"/>
          </a:fontRef>
        </p:style>
        <p:txBody>
          <a:bodyPr>
            <a:normAutofit/>
          </a:bodyPr>
          <a:lstStyle/>
          <a:p>
            <a:r>
              <a:rPr lang="fr-FR" sz="2400" b="1" dirty="0" smtClean="0">
                <a:solidFill>
                  <a:srgbClr val="09B0C7"/>
                </a:solidFill>
                <a:latin typeface="Arial Narrow" pitchFamily="34" charset="0"/>
              </a:rPr>
              <a:t>L’idée source</a:t>
            </a:r>
          </a:p>
          <a:p>
            <a:pPr marL="0" indent="0" algn="just">
              <a:buNone/>
            </a:pPr>
            <a:r>
              <a:rPr lang="fr-FR" sz="1800" dirty="0" err="1" smtClean="0">
                <a:latin typeface="Arial Narrow" pitchFamily="34" charset="0"/>
              </a:rPr>
              <a:t>Cimagine</a:t>
            </a:r>
            <a:r>
              <a:rPr lang="fr-FR" sz="1800" dirty="0" smtClean="0">
                <a:latin typeface="Arial Narrow" pitchFamily="34" charset="0"/>
              </a:rPr>
              <a:t> a développé une application de réalité augmentée permettant de visualiser les catalogues des fournisseurs dans son propre environnement. En effet, grâce à la caméra du </a:t>
            </a:r>
            <a:r>
              <a:rPr lang="fr-FR" sz="1800" dirty="0" err="1" smtClean="0">
                <a:latin typeface="Arial Narrow" pitchFamily="34" charset="0"/>
              </a:rPr>
              <a:t>smartphone</a:t>
            </a:r>
            <a:r>
              <a:rPr lang="fr-FR" sz="1800" dirty="0" smtClean="0">
                <a:latin typeface="Arial Narrow" pitchFamily="34" charset="0"/>
              </a:rPr>
              <a:t> ou de la tablette, l’utilisateur peut scanner son environnement et  positionner le meuble choisit à travers l’écran. Même en magasin, l’utilisateur peut scanner le QR code et visualiser le meuble chez lui.</a:t>
            </a:r>
            <a:endParaRPr lang="fr-FR" sz="1800" dirty="0">
              <a:solidFill>
                <a:schemeClr val="tx1"/>
              </a:solidFill>
              <a:latin typeface="Arial Narrow" pitchFamily="34" charset="0"/>
            </a:endParaRPr>
          </a:p>
        </p:txBody>
      </p:sp>
      <p:sp>
        <p:nvSpPr>
          <p:cNvPr id="7" name="Titre 1"/>
          <p:cNvSpPr>
            <a:spLocks noGrp="1"/>
          </p:cNvSpPr>
          <p:nvPr>
            <p:ph type="title"/>
          </p:nvPr>
        </p:nvSpPr>
        <p:spPr>
          <a:xfrm>
            <a:off x="2987824" y="437800"/>
            <a:ext cx="5848328" cy="758952"/>
          </a:xfrm>
        </p:spPr>
        <p:txBody>
          <a:bodyPr>
            <a:normAutofit/>
          </a:bodyPr>
          <a:lstStyle/>
          <a:p>
            <a:pPr algn="r"/>
            <a:r>
              <a:rPr lang="fr-FR" dirty="0" smtClean="0">
                <a:latin typeface="Arial Narrow" pitchFamily="34" charset="0"/>
              </a:rPr>
              <a:t>Tendance marketing</a:t>
            </a:r>
            <a:endParaRPr lang="fr-FR" dirty="0">
              <a:latin typeface="Arial Narrow" pitchFamily="34" charset="0"/>
            </a:endParaRPr>
          </a:p>
        </p:txBody>
      </p:sp>
      <p:sp>
        <p:nvSpPr>
          <p:cNvPr id="9" name="Espace réservé du contenu 2"/>
          <p:cNvSpPr txBox="1">
            <a:spLocks/>
          </p:cNvSpPr>
          <p:nvPr/>
        </p:nvSpPr>
        <p:spPr>
          <a:xfrm>
            <a:off x="324403" y="3429000"/>
            <a:ext cx="8496944" cy="2736304"/>
          </a:xfrm>
          <a:prstGeom prst="rect">
            <a:avLst/>
          </a:prstGeom>
          <a:noFill/>
        </p:spPr>
        <p:style>
          <a:lnRef idx="2">
            <a:schemeClr val="accent4"/>
          </a:lnRef>
          <a:fillRef idx="1">
            <a:schemeClr val="lt1"/>
          </a:fillRef>
          <a:effectRef idx="0">
            <a:schemeClr val="accent4"/>
          </a:effectRef>
          <a:fontRef idx="minor">
            <a:schemeClr val="dk1"/>
          </a:fontRef>
        </p:style>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fr-FR" sz="2400" b="1" i="0" u="none" strike="noStrike" kern="1200" cap="none" spc="0" normalizeH="0" baseline="0" noProof="0" dirty="0" smtClean="0">
                <a:ln>
                  <a:noFill/>
                </a:ln>
                <a:solidFill>
                  <a:srgbClr val="09B0C7"/>
                </a:solidFill>
                <a:effectLst/>
                <a:uLnTx/>
                <a:uFillTx/>
                <a:latin typeface="Arial Narrow" pitchFamily="34" charset="0"/>
                <a:ea typeface="+mn-ea"/>
                <a:cs typeface="+mn-cs"/>
              </a:rPr>
              <a:t>L’idée</a:t>
            </a:r>
          </a:p>
          <a:p>
            <a:pPr algn="just"/>
            <a:r>
              <a:rPr lang="fr-FR" dirty="0" smtClean="0">
                <a:latin typeface="Arial Narrow" pitchFamily="34" charset="0"/>
              </a:rPr>
              <a:t>Suivre les tendances marketing utilisées, ici la réalité augmentée, très utilisée par de nombreuses applications aujourd’hui.  Mais il est nécessaire de proposer cette tendance, en l’améliorant, en y apportant un plus, par rapport aux autres utilisations faites de cette technologie. Ici le plus étant le fait que l’application </a:t>
            </a:r>
            <a:r>
              <a:rPr lang="fr-FR" dirty="0" err="1" smtClean="0">
                <a:latin typeface="Arial Narrow" pitchFamily="34" charset="0"/>
              </a:rPr>
              <a:t>Cimagine</a:t>
            </a:r>
            <a:r>
              <a:rPr lang="fr-FR" dirty="0" smtClean="0">
                <a:latin typeface="Arial Narrow" pitchFamily="34" charset="0"/>
              </a:rPr>
              <a:t> ne nécessite pas au préalable, l’impression d’une image sur une feuille A4.</a:t>
            </a:r>
            <a:endParaRPr lang="fr-FR" dirty="0">
              <a:latin typeface="Arial Narrow" pitchFamily="34" charset="0"/>
            </a:endParaRPr>
          </a:p>
        </p:txBody>
      </p:sp>
      <p:sp>
        <p:nvSpPr>
          <p:cNvPr id="8" name="ZoneTexte 7"/>
          <p:cNvSpPr txBox="1"/>
          <p:nvPr/>
        </p:nvSpPr>
        <p:spPr>
          <a:xfrm>
            <a:off x="323528" y="6191726"/>
            <a:ext cx="8352928" cy="261610"/>
          </a:xfrm>
          <a:prstGeom prst="rect">
            <a:avLst/>
          </a:prstGeom>
          <a:noFill/>
        </p:spPr>
        <p:txBody>
          <a:bodyPr wrap="square" rtlCol="0">
            <a:spAutoFit/>
          </a:bodyPr>
          <a:lstStyle/>
          <a:p>
            <a:r>
              <a:rPr lang="fr-FR" sz="1100" dirty="0" smtClean="0">
                <a:solidFill>
                  <a:schemeClr val="bg1">
                    <a:lumMod val="50000"/>
                  </a:schemeClr>
                </a:solidFill>
                <a:latin typeface="Arial Narrow" pitchFamily="34" charset="0"/>
              </a:rPr>
              <a:t>Source: </a:t>
            </a:r>
            <a:r>
              <a:rPr lang="fr-FR" sz="1100" u="sng" dirty="0" smtClean="0">
                <a:solidFill>
                  <a:schemeClr val="bg1">
                    <a:lumMod val="50000"/>
                  </a:schemeClr>
                </a:solidFill>
                <a:latin typeface="Arial Narrow" pitchFamily="34" charset="0"/>
              </a:rPr>
              <a:t>http://</a:t>
            </a:r>
            <a:r>
              <a:rPr lang="fr-FR" sz="1100" u="sng" dirty="0" smtClean="0">
                <a:solidFill>
                  <a:schemeClr val="bg1">
                    <a:lumMod val="50000"/>
                  </a:schemeClr>
                </a:solidFill>
                <a:latin typeface="Arial Narrow" pitchFamily="34" charset="0"/>
              </a:rPr>
              <a:t>www.actinnovation.com/innovation-technologie/essayez-futurs-meubles-realite-augmentee-cimagine-6538.html</a:t>
            </a:r>
            <a:endParaRPr lang="fr-FR" sz="1100" dirty="0" smtClean="0">
              <a:solidFill>
                <a:schemeClr val="bg1">
                  <a:lumMod val="50000"/>
                </a:schemeClr>
              </a:solidFill>
              <a:latin typeface="Arial Narrow" pitchFamily="34" charset="0"/>
            </a:endParaRPr>
          </a:p>
        </p:txBody>
      </p:sp>
      <p:pic>
        <p:nvPicPr>
          <p:cNvPr id="10" name="Picture 7" descr="cimagine-realite-augmentee-actinnovation"/>
          <p:cNvPicPr/>
          <p:nvPr/>
        </p:nvPicPr>
        <p:blipFill>
          <a:blip r:embed="rId3" cstate="print"/>
          <a:srcRect/>
          <a:stretch>
            <a:fillRect/>
          </a:stretch>
        </p:blipFill>
        <p:spPr bwMode="auto">
          <a:xfrm>
            <a:off x="6876256" y="5085184"/>
            <a:ext cx="1802701" cy="1014910"/>
          </a:xfrm>
          <a:prstGeom prst="rect">
            <a:avLst/>
          </a:prstGeom>
          <a:noFill/>
          <a:ln w="9525">
            <a:noFill/>
            <a:miter lim="800000"/>
            <a:headEnd/>
            <a:tailEnd/>
          </a:ln>
        </p:spPr>
      </p:pic>
    </p:spTree>
    <p:extLst>
      <p:ext uri="{BB962C8B-B14F-4D97-AF65-F5344CB8AC3E}">
        <p14:creationId xmlns:p14="http://schemas.microsoft.com/office/powerpoint/2010/main" xmlns="" val="23165909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51520" y="344850"/>
            <a:ext cx="2160240" cy="707886"/>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fr-FR" sz="4000" b="1" dirty="0" smtClean="0">
                <a:solidFill>
                  <a:srgbClr val="09B0C7"/>
                </a:solidFill>
                <a:latin typeface="Arial Narrow" pitchFamily="34" charset="0"/>
              </a:rPr>
              <a:t>PRODUIT</a:t>
            </a:r>
            <a:endParaRPr lang="fr-FR" sz="4000" b="1" dirty="0">
              <a:solidFill>
                <a:srgbClr val="09B0C7"/>
              </a:solidFill>
              <a:latin typeface="Arial Narrow" pitchFamily="34" charset="0"/>
            </a:endParaRPr>
          </a:p>
        </p:txBody>
      </p:sp>
      <p:sp>
        <p:nvSpPr>
          <p:cNvPr id="6" name="Espace réservé du contenu 2"/>
          <p:cNvSpPr>
            <a:spLocks noGrp="1"/>
          </p:cNvSpPr>
          <p:nvPr>
            <p:ph sz="quarter" idx="1"/>
          </p:nvPr>
        </p:nvSpPr>
        <p:spPr>
          <a:xfrm>
            <a:off x="301752" y="1700808"/>
            <a:ext cx="8503920" cy="2088232"/>
          </a:xfrm>
          <a:noFill/>
        </p:spPr>
        <p:style>
          <a:lnRef idx="2">
            <a:schemeClr val="accent4"/>
          </a:lnRef>
          <a:fillRef idx="1">
            <a:schemeClr val="lt1"/>
          </a:fillRef>
          <a:effectRef idx="0">
            <a:schemeClr val="accent4"/>
          </a:effectRef>
          <a:fontRef idx="minor">
            <a:schemeClr val="dk1"/>
          </a:fontRef>
        </p:style>
        <p:txBody>
          <a:bodyPr>
            <a:normAutofit/>
          </a:bodyPr>
          <a:lstStyle/>
          <a:p>
            <a:r>
              <a:rPr lang="fr-FR" sz="2400" b="1" dirty="0" smtClean="0">
                <a:solidFill>
                  <a:srgbClr val="09B0C7"/>
                </a:solidFill>
                <a:latin typeface="Arial Narrow" pitchFamily="34" charset="0"/>
              </a:rPr>
              <a:t>L’idée source</a:t>
            </a:r>
          </a:p>
          <a:p>
            <a:pPr marL="0" indent="0" algn="just">
              <a:buNone/>
            </a:pPr>
            <a:r>
              <a:rPr lang="fr-FR" sz="1800" dirty="0" smtClean="0">
                <a:latin typeface="Arial Narrow" pitchFamily="34" charset="0"/>
              </a:rPr>
              <a:t>Afin d’améliorer la gestion de leur entrepôt, le groupe </a:t>
            </a:r>
            <a:r>
              <a:rPr lang="fr-FR" sz="1800" dirty="0" err="1" smtClean="0">
                <a:latin typeface="Arial Narrow" pitchFamily="34" charset="0"/>
              </a:rPr>
              <a:t>Generix</a:t>
            </a:r>
            <a:r>
              <a:rPr lang="fr-FR" sz="1800" dirty="0" smtClean="0">
                <a:latin typeface="Arial Narrow" pitchFamily="34" charset="0"/>
              </a:rPr>
              <a:t> a eu l’idée de concevoir les lunettes connectées de réalité augmentée. Elles permettent de guider le préparateur de commande en temps réel dans l’entrepôt. Les avantages de cette innovation produit sont : confort de travail du personnel, productivité des équipes, temps de formation réduit.</a:t>
            </a:r>
            <a:endParaRPr lang="fr-FR" sz="1800" dirty="0">
              <a:solidFill>
                <a:schemeClr val="tx1"/>
              </a:solidFill>
              <a:latin typeface="Arial Narrow" pitchFamily="34" charset="0"/>
            </a:endParaRPr>
          </a:p>
        </p:txBody>
      </p:sp>
      <p:sp>
        <p:nvSpPr>
          <p:cNvPr id="7" name="Titre 1"/>
          <p:cNvSpPr>
            <a:spLocks noGrp="1"/>
          </p:cNvSpPr>
          <p:nvPr>
            <p:ph type="title"/>
          </p:nvPr>
        </p:nvSpPr>
        <p:spPr>
          <a:xfrm>
            <a:off x="2987824" y="437800"/>
            <a:ext cx="5848328" cy="758952"/>
          </a:xfrm>
        </p:spPr>
        <p:txBody>
          <a:bodyPr>
            <a:normAutofit/>
          </a:bodyPr>
          <a:lstStyle/>
          <a:p>
            <a:pPr algn="r"/>
            <a:r>
              <a:rPr lang="fr-FR" dirty="0" smtClean="0">
                <a:latin typeface="Arial Narrow" pitchFamily="34" charset="0"/>
              </a:rPr>
              <a:t>Marchés précoces</a:t>
            </a:r>
            <a:endParaRPr lang="fr-FR" dirty="0"/>
          </a:p>
        </p:txBody>
      </p:sp>
      <p:sp>
        <p:nvSpPr>
          <p:cNvPr id="9" name="Espace réservé du contenu 2"/>
          <p:cNvSpPr txBox="1">
            <a:spLocks/>
          </p:cNvSpPr>
          <p:nvPr/>
        </p:nvSpPr>
        <p:spPr>
          <a:xfrm>
            <a:off x="324403" y="3904776"/>
            <a:ext cx="8496944" cy="2117976"/>
          </a:xfrm>
          <a:prstGeom prst="rect">
            <a:avLst/>
          </a:prstGeom>
          <a:noFill/>
        </p:spPr>
        <p:style>
          <a:lnRef idx="2">
            <a:schemeClr val="accent4"/>
          </a:lnRef>
          <a:fillRef idx="1">
            <a:schemeClr val="lt1"/>
          </a:fillRef>
          <a:effectRef idx="0">
            <a:schemeClr val="accent4"/>
          </a:effectRef>
          <a:fontRef idx="minor">
            <a:schemeClr val="dk1"/>
          </a:fontRef>
        </p:style>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fr-FR" sz="2400" b="1" i="0" u="none" strike="noStrike" kern="1200" cap="none" spc="0" normalizeH="0" baseline="0" noProof="0" dirty="0" smtClean="0">
                <a:ln>
                  <a:noFill/>
                </a:ln>
                <a:solidFill>
                  <a:srgbClr val="09B0C7"/>
                </a:solidFill>
                <a:effectLst/>
                <a:uLnTx/>
                <a:uFillTx/>
                <a:latin typeface="Arial Narrow" pitchFamily="34" charset="0"/>
                <a:ea typeface="+mn-ea"/>
                <a:cs typeface="+mn-cs"/>
              </a:rPr>
              <a:t>L’idée</a:t>
            </a:r>
          </a:p>
          <a:p>
            <a:pPr algn="just"/>
            <a:r>
              <a:rPr lang="fr-FR" dirty="0" smtClean="0">
                <a:latin typeface="Arial Narrow" pitchFamily="34" charset="0"/>
              </a:rPr>
              <a:t>Proposer un produit innovant et être précurseur sur le marché.</a:t>
            </a:r>
            <a:endParaRPr lang="fr-FR" dirty="0">
              <a:latin typeface="Arial Narrow" pitchFamily="34" charset="0"/>
            </a:endParaRPr>
          </a:p>
        </p:txBody>
      </p:sp>
      <p:sp>
        <p:nvSpPr>
          <p:cNvPr id="8" name="ZoneTexte 7"/>
          <p:cNvSpPr txBox="1"/>
          <p:nvPr/>
        </p:nvSpPr>
        <p:spPr>
          <a:xfrm>
            <a:off x="323528" y="6047710"/>
            <a:ext cx="8352928" cy="261610"/>
          </a:xfrm>
          <a:prstGeom prst="rect">
            <a:avLst/>
          </a:prstGeom>
          <a:noFill/>
        </p:spPr>
        <p:txBody>
          <a:bodyPr wrap="square" rtlCol="0">
            <a:spAutoFit/>
          </a:bodyPr>
          <a:lstStyle/>
          <a:p>
            <a:r>
              <a:rPr lang="fr-FR" sz="1100" dirty="0" smtClean="0">
                <a:solidFill>
                  <a:schemeClr val="bg1">
                    <a:lumMod val="50000"/>
                  </a:schemeClr>
                </a:solidFill>
                <a:latin typeface="Arial Narrow" pitchFamily="34" charset="0"/>
              </a:rPr>
              <a:t>Source: </a:t>
            </a:r>
            <a:r>
              <a:rPr lang="fr-FR" sz="1100" b="1" u="sng" dirty="0" smtClean="0">
                <a:solidFill>
                  <a:schemeClr val="bg1">
                    <a:lumMod val="50000"/>
                  </a:schemeClr>
                </a:solidFill>
                <a:latin typeface="Arial Narrow" pitchFamily="34" charset="0"/>
              </a:rPr>
              <a:t>http://</a:t>
            </a:r>
            <a:r>
              <a:rPr lang="fr-FR" sz="1100" b="1" u="sng" dirty="0" smtClean="0">
                <a:solidFill>
                  <a:schemeClr val="bg1">
                    <a:lumMod val="50000"/>
                  </a:schemeClr>
                </a:solidFill>
                <a:latin typeface="Arial Narrow" pitchFamily="34" charset="0"/>
              </a:rPr>
              <a:t>www.sitl.eu/site/FR/Programme/Les_Prix_de_l_Innovation/Les_videos_des_laureats_2014,I11572.htm</a:t>
            </a:r>
            <a:r>
              <a:rPr lang="fr-FR" sz="1100" dirty="0">
                <a:solidFill>
                  <a:schemeClr val="bg1">
                    <a:lumMod val="50000"/>
                  </a:schemeClr>
                </a:solidFill>
                <a:latin typeface="Arial Narrow" pitchFamily="34" charset="0"/>
              </a:rPr>
              <a:t>l</a:t>
            </a:r>
            <a:endParaRPr lang="fr-FR" sz="1100" dirty="0" smtClean="0">
              <a:solidFill>
                <a:schemeClr val="bg1">
                  <a:lumMod val="50000"/>
                </a:schemeClr>
              </a:solidFill>
              <a:latin typeface="Arial Narrow" pitchFamily="34" charset="0"/>
            </a:endParaRPr>
          </a:p>
        </p:txBody>
      </p:sp>
      <p:pic>
        <p:nvPicPr>
          <p:cNvPr id="10" name="Picture 1" descr="http://img.generation-nt.com/generix-realite-augmentee-3_0901C2012C01558502.jpg"/>
          <p:cNvPicPr/>
          <p:nvPr/>
        </p:nvPicPr>
        <p:blipFill>
          <a:blip r:embed="rId3" cstate="print"/>
          <a:srcRect/>
          <a:stretch>
            <a:fillRect/>
          </a:stretch>
        </p:blipFill>
        <p:spPr bwMode="auto">
          <a:xfrm>
            <a:off x="6588224" y="4365104"/>
            <a:ext cx="2024068" cy="1443572"/>
          </a:xfrm>
          <a:prstGeom prst="rect">
            <a:avLst/>
          </a:prstGeom>
          <a:noFill/>
          <a:ln w="9525">
            <a:noFill/>
            <a:miter lim="800000"/>
            <a:headEnd/>
            <a:tailEnd/>
          </a:ln>
        </p:spPr>
      </p:pic>
    </p:spTree>
    <p:extLst>
      <p:ext uri="{BB962C8B-B14F-4D97-AF65-F5344CB8AC3E}">
        <p14:creationId xmlns:p14="http://schemas.microsoft.com/office/powerpoint/2010/main" xmlns="" val="23165909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51520" y="344850"/>
            <a:ext cx="2160240" cy="707886"/>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fr-FR" sz="4000" b="1" dirty="0" smtClean="0">
                <a:solidFill>
                  <a:srgbClr val="09B0C7"/>
                </a:solidFill>
                <a:latin typeface="Arial Narrow" pitchFamily="34" charset="0"/>
              </a:rPr>
              <a:t>PRODUIT</a:t>
            </a:r>
            <a:endParaRPr lang="fr-FR" sz="4000" b="1" dirty="0">
              <a:solidFill>
                <a:srgbClr val="09B0C7"/>
              </a:solidFill>
              <a:latin typeface="Arial Narrow" pitchFamily="34" charset="0"/>
            </a:endParaRPr>
          </a:p>
        </p:txBody>
      </p:sp>
      <p:sp>
        <p:nvSpPr>
          <p:cNvPr id="6" name="Espace réservé du contenu 2"/>
          <p:cNvSpPr>
            <a:spLocks noGrp="1"/>
          </p:cNvSpPr>
          <p:nvPr>
            <p:ph sz="quarter" idx="1"/>
          </p:nvPr>
        </p:nvSpPr>
        <p:spPr>
          <a:xfrm>
            <a:off x="301752" y="1700808"/>
            <a:ext cx="8503920" cy="1728192"/>
          </a:xfrm>
          <a:noFill/>
        </p:spPr>
        <p:style>
          <a:lnRef idx="2">
            <a:schemeClr val="accent4"/>
          </a:lnRef>
          <a:fillRef idx="1">
            <a:schemeClr val="lt1"/>
          </a:fillRef>
          <a:effectRef idx="0">
            <a:schemeClr val="accent4"/>
          </a:effectRef>
          <a:fontRef idx="minor">
            <a:schemeClr val="dk1"/>
          </a:fontRef>
        </p:style>
        <p:txBody>
          <a:bodyPr>
            <a:normAutofit/>
          </a:bodyPr>
          <a:lstStyle/>
          <a:p>
            <a:r>
              <a:rPr lang="fr-FR" sz="2400" b="1" dirty="0" smtClean="0">
                <a:solidFill>
                  <a:srgbClr val="09B0C7"/>
                </a:solidFill>
                <a:latin typeface="Arial Narrow" pitchFamily="34" charset="0"/>
              </a:rPr>
              <a:t>L’idée source</a:t>
            </a:r>
          </a:p>
          <a:p>
            <a:pPr marL="0">
              <a:buNone/>
            </a:pPr>
            <a:r>
              <a:rPr lang="fr-FR" sz="1800" dirty="0" smtClean="0">
                <a:latin typeface="Arial Narrow" pitchFamily="34" charset="0"/>
              </a:rPr>
              <a:t>Ford lance un nouveau véhicule de type hybride, qui associe le  design à l’écologie. La particularité de cette voiture est le rechargement de ses batteries, grâce aux rayons du soleil. En effet, un panneau solaire est placé sur le toit de la voiture.</a:t>
            </a:r>
            <a:endParaRPr lang="fr-FR" sz="1800" dirty="0">
              <a:latin typeface="Arial Narrow" pitchFamily="34" charset="0"/>
            </a:endParaRPr>
          </a:p>
        </p:txBody>
      </p:sp>
      <p:sp>
        <p:nvSpPr>
          <p:cNvPr id="7" name="Titre 1"/>
          <p:cNvSpPr>
            <a:spLocks noGrp="1"/>
          </p:cNvSpPr>
          <p:nvPr>
            <p:ph type="title"/>
          </p:nvPr>
        </p:nvSpPr>
        <p:spPr>
          <a:xfrm>
            <a:off x="2987824" y="437800"/>
            <a:ext cx="5848328" cy="758952"/>
          </a:xfrm>
        </p:spPr>
        <p:txBody>
          <a:bodyPr>
            <a:normAutofit/>
          </a:bodyPr>
          <a:lstStyle/>
          <a:p>
            <a:pPr algn="r"/>
            <a:r>
              <a:rPr lang="fr-FR" dirty="0" smtClean="0">
                <a:latin typeface="Arial Narrow" pitchFamily="34" charset="0"/>
              </a:rPr>
              <a:t>Autres produits typiques</a:t>
            </a:r>
            <a:endParaRPr lang="fr-FR" dirty="0"/>
          </a:p>
        </p:txBody>
      </p:sp>
      <p:sp>
        <p:nvSpPr>
          <p:cNvPr id="9" name="Espace réservé du contenu 2"/>
          <p:cNvSpPr txBox="1">
            <a:spLocks/>
          </p:cNvSpPr>
          <p:nvPr/>
        </p:nvSpPr>
        <p:spPr>
          <a:xfrm>
            <a:off x="324403" y="3645024"/>
            <a:ext cx="8496944" cy="2377728"/>
          </a:xfrm>
          <a:prstGeom prst="rect">
            <a:avLst/>
          </a:prstGeom>
          <a:noFill/>
        </p:spPr>
        <p:style>
          <a:lnRef idx="2">
            <a:schemeClr val="accent4"/>
          </a:lnRef>
          <a:fillRef idx="1">
            <a:schemeClr val="lt1"/>
          </a:fillRef>
          <a:effectRef idx="0">
            <a:schemeClr val="accent4"/>
          </a:effectRef>
          <a:fontRef idx="minor">
            <a:schemeClr val="dk1"/>
          </a:fontRef>
        </p:style>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fr-FR" sz="2400" b="1" i="0" u="none" strike="noStrike" kern="1200" cap="none" spc="0" normalizeH="0" baseline="0" noProof="0" dirty="0" smtClean="0">
                <a:ln>
                  <a:noFill/>
                </a:ln>
                <a:solidFill>
                  <a:srgbClr val="09B0C7"/>
                </a:solidFill>
                <a:effectLst/>
                <a:uLnTx/>
                <a:uFillTx/>
                <a:latin typeface="Arial Narrow" pitchFamily="34" charset="0"/>
              </a:rPr>
              <a:t>L’idée</a:t>
            </a:r>
          </a:p>
          <a:p>
            <a:r>
              <a:rPr lang="fr-FR" dirty="0" smtClean="0">
                <a:latin typeface="Arial Narrow" pitchFamily="34" charset="0"/>
              </a:rPr>
              <a:t>Utiliser une nouvelle technologie, ici les panneaux solaires, sur un produit typique, ici l’automobile</a:t>
            </a:r>
            <a:r>
              <a:rPr lang="fr-FR" dirty="0" smtClean="0"/>
              <a:t>.</a:t>
            </a:r>
            <a:endParaRPr lang="fr-FR" dirty="0"/>
          </a:p>
        </p:txBody>
      </p:sp>
      <p:sp>
        <p:nvSpPr>
          <p:cNvPr id="8" name="ZoneTexte 7"/>
          <p:cNvSpPr txBox="1"/>
          <p:nvPr/>
        </p:nvSpPr>
        <p:spPr>
          <a:xfrm>
            <a:off x="323528" y="6047710"/>
            <a:ext cx="8352928" cy="261610"/>
          </a:xfrm>
          <a:prstGeom prst="rect">
            <a:avLst/>
          </a:prstGeom>
          <a:noFill/>
        </p:spPr>
        <p:txBody>
          <a:bodyPr wrap="square" rtlCol="0">
            <a:spAutoFit/>
          </a:bodyPr>
          <a:lstStyle/>
          <a:p>
            <a:r>
              <a:rPr lang="fr-FR" sz="1100" dirty="0" smtClean="0">
                <a:solidFill>
                  <a:schemeClr val="bg1">
                    <a:lumMod val="50000"/>
                  </a:schemeClr>
                </a:solidFill>
                <a:latin typeface="Arial Narrow" pitchFamily="34" charset="0"/>
              </a:rPr>
              <a:t>Source: </a:t>
            </a:r>
            <a:r>
              <a:rPr lang="fr-FR" sz="1100" b="1" u="sng" dirty="0" smtClean="0">
                <a:solidFill>
                  <a:schemeClr val="bg1">
                    <a:lumMod val="50000"/>
                  </a:schemeClr>
                </a:solidFill>
                <a:latin typeface="Arial Narrow" pitchFamily="34" charset="0"/>
              </a:rPr>
              <a:t>http://www.tomsguide.fr/actualite/ford-cmax-solar-energi-concept,39891.html</a:t>
            </a:r>
            <a:endParaRPr lang="fr-FR" sz="1100" dirty="0">
              <a:solidFill>
                <a:schemeClr val="bg1">
                  <a:lumMod val="50000"/>
                </a:schemeClr>
              </a:solidFill>
              <a:latin typeface="Arial Narrow" pitchFamily="34" charset="0"/>
            </a:endParaRPr>
          </a:p>
        </p:txBody>
      </p:sp>
      <p:pic>
        <p:nvPicPr>
          <p:cNvPr id="10" name="Picture 1" descr="http://img.tomshardware.com/B/F/416427/original/cover.png"/>
          <p:cNvPicPr/>
          <p:nvPr/>
        </p:nvPicPr>
        <p:blipFill>
          <a:blip r:embed="rId3" cstate="print"/>
          <a:srcRect/>
          <a:stretch>
            <a:fillRect/>
          </a:stretch>
        </p:blipFill>
        <p:spPr bwMode="auto">
          <a:xfrm>
            <a:off x="6444208" y="4437112"/>
            <a:ext cx="2134461" cy="1458984"/>
          </a:xfrm>
          <a:prstGeom prst="rect">
            <a:avLst/>
          </a:prstGeom>
          <a:noFill/>
          <a:ln w="9525">
            <a:noFill/>
            <a:miter lim="800000"/>
            <a:headEnd/>
            <a:tailEnd/>
          </a:ln>
        </p:spPr>
      </p:pic>
    </p:spTree>
    <p:extLst>
      <p:ext uri="{BB962C8B-B14F-4D97-AF65-F5344CB8AC3E}">
        <p14:creationId xmlns:p14="http://schemas.microsoft.com/office/powerpoint/2010/main" xmlns="" val="23165909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51520" y="344850"/>
            <a:ext cx="2160240" cy="707886"/>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fr-FR" sz="4000" b="1" dirty="0" smtClean="0">
                <a:solidFill>
                  <a:srgbClr val="09B0C7"/>
                </a:solidFill>
                <a:latin typeface="Arial Narrow" pitchFamily="34" charset="0"/>
              </a:rPr>
              <a:t>PRODUIT</a:t>
            </a:r>
            <a:endParaRPr lang="fr-FR" sz="4000" b="1" dirty="0">
              <a:solidFill>
                <a:srgbClr val="09B0C7"/>
              </a:solidFill>
              <a:latin typeface="Arial Narrow" pitchFamily="34" charset="0"/>
            </a:endParaRPr>
          </a:p>
        </p:txBody>
      </p:sp>
      <p:sp>
        <p:nvSpPr>
          <p:cNvPr id="6" name="Espace réservé du contenu 2"/>
          <p:cNvSpPr>
            <a:spLocks noGrp="1"/>
          </p:cNvSpPr>
          <p:nvPr>
            <p:ph sz="quarter" idx="1"/>
          </p:nvPr>
        </p:nvSpPr>
        <p:spPr>
          <a:xfrm>
            <a:off x="301752" y="1700808"/>
            <a:ext cx="8503920" cy="2088232"/>
          </a:xfrm>
          <a:noFill/>
        </p:spPr>
        <p:style>
          <a:lnRef idx="2">
            <a:schemeClr val="accent4"/>
          </a:lnRef>
          <a:fillRef idx="1">
            <a:schemeClr val="lt1"/>
          </a:fillRef>
          <a:effectRef idx="0">
            <a:schemeClr val="accent4"/>
          </a:effectRef>
          <a:fontRef idx="minor">
            <a:schemeClr val="dk1"/>
          </a:fontRef>
        </p:style>
        <p:txBody>
          <a:bodyPr>
            <a:normAutofit/>
          </a:bodyPr>
          <a:lstStyle/>
          <a:p>
            <a:r>
              <a:rPr lang="fr-FR" sz="2400" b="1" dirty="0" smtClean="0">
                <a:solidFill>
                  <a:srgbClr val="09B0C7"/>
                </a:solidFill>
                <a:latin typeface="Arial Narrow" pitchFamily="34" charset="0"/>
              </a:rPr>
              <a:t>L’idée source</a:t>
            </a:r>
          </a:p>
          <a:p>
            <a:pPr marL="0" indent="0" algn="just">
              <a:buNone/>
            </a:pPr>
            <a:r>
              <a:rPr lang="fr-FR" sz="1800" dirty="0" smtClean="0">
                <a:latin typeface="Arial Narrow" pitchFamily="34" charset="0"/>
              </a:rPr>
              <a:t>L’entreprise </a:t>
            </a:r>
            <a:r>
              <a:rPr lang="fr-FR" sz="1800" dirty="0" smtClean="0">
                <a:latin typeface="Arial Narrow" pitchFamily="34" charset="0"/>
              </a:rPr>
              <a:t>française  « </a:t>
            </a:r>
            <a:r>
              <a:rPr lang="fr-FR" sz="1800" dirty="0" err="1" smtClean="0">
                <a:latin typeface="Arial Narrow" pitchFamily="34" charset="0"/>
              </a:rPr>
              <a:t>Netatmo</a:t>
            </a:r>
            <a:r>
              <a:rPr lang="fr-FR" sz="1800" dirty="0" smtClean="0">
                <a:latin typeface="Arial Narrow" pitchFamily="34" charset="0"/>
              </a:rPr>
              <a:t> » a conçu un bracelet connecté nommé « </a:t>
            </a:r>
            <a:r>
              <a:rPr lang="fr-FR" sz="1800" dirty="0" err="1" smtClean="0">
                <a:latin typeface="Arial Narrow" pitchFamily="34" charset="0"/>
              </a:rPr>
              <a:t>June</a:t>
            </a:r>
            <a:r>
              <a:rPr lang="fr-FR" sz="1800" dirty="0" smtClean="0">
                <a:latin typeface="Arial Narrow" pitchFamily="34" charset="0"/>
              </a:rPr>
              <a:t> ». Outre son aspect esthétique,  cet accessoire connecté au </a:t>
            </a:r>
            <a:r>
              <a:rPr lang="fr-FR" sz="1800" dirty="0" err="1" smtClean="0">
                <a:latin typeface="Arial Narrow" pitchFamily="34" charset="0"/>
              </a:rPr>
              <a:t>smartphone</a:t>
            </a:r>
            <a:r>
              <a:rPr lang="fr-FR" sz="1800" dirty="0" smtClean="0">
                <a:latin typeface="Arial Narrow" pitchFamily="34" charset="0"/>
              </a:rPr>
              <a:t> grâce à une application, permet d’évaluer l’exposition au soleil, la dose d’UV reçue et apporte des conseils d’exposition. </a:t>
            </a:r>
          </a:p>
          <a:p>
            <a:pPr marL="0" indent="0" algn="just">
              <a:buNone/>
            </a:pPr>
            <a:endParaRPr lang="fr-FR" sz="1800" dirty="0">
              <a:solidFill>
                <a:schemeClr val="tx1"/>
              </a:solidFill>
              <a:latin typeface="Arial Narrow" pitchFamily="34" charset="0"/>
            </a:endParaRPr>
          </a:p>
        </p:txBody>
      </p:sp>
      <p:sp>
        <p:nvSpPr>
          <p:cNvPr id="7" name="Titre 1"/>
          <p:cNvSpPr>
            <a:spLocks noGrp="1"/>
          </p:cNvSpPr>
          <p:nvPr>
            <p:ph type="title"/>
          </p:nvPr>
        </p:nvSpPr>
        <p:spPr>
          <a:xfrm>
            <a:off x="2987824" y="437800"/>
            <a:ext cx="5848328" cy="758952"/>
          </a:xfrm>
        </p:spPr>
        <p:txBody>
          <a:bodyPr>
            <a:normAutofit/>
          </a:bodyPr>
          <a:lstStyle/>
          <a:p>
            <a:pPr algn="r"/>
            <a:r>
              <a:rPr lang="fr-FR" dirty="0" smtClean="0">
                <a:latin typeface="Arial Narrow" pitchFamily="34" charset="0"/>
              </a:rPr>
              <a:t>Architecture combinatoire</a:t>
            </a:r>
            <a:endParaRPr lang="fr-FR" dirty="0"/>
          </a:p>
        </p:txBody>
      </p:sp>
      <p:sp>
        <p:nvSpPr>
          <p:cNvPr id="9" name="Espace réservé du contenu 2"/>
          <p:cNvSpPr txBox="1">
            <a:spLocks/>
          </p:cNvSpPr>
          <p:nvPr/>
        </p:nvSpPr>
        <p:spPr>
          <a:xfrm>
            <a:off x="324403" y="3904776"/>
            <a:ext cx="8496944" cy="2117976"/>
          </a:xfrm>
          <a:prstGeom prst="rect">
            <a:avLst/>
          </a:prstGeom>
          <a:noFill/>
        </p:spPr>
        <p:style>
          <a:lnRef idx="2">
            <a:schemeClr val="accent4"/>
          </a:lnRef>
          <a:fillRef idx="1">
            <a:schemeClr val="lt1"/>
          </a:fillRef>
          <a:effectRef idx="0">
            <a:schemeClr val="accent4"/>
          </a:effectRef>
          <a:fontRef idx="minor">
            <a:schemeClr val="dk1"/>
          </a:fontRef>
        </p:style>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fr-FR" sz="2400" b="1" i="0" u="none" strike="noStrike" kern="1200" cap="none" spc="0" normalizeH="0" baseline="0" noProof="0" dirty="0" smtClean="0">
                <a:ln>
                  <a:noFill/>
                </a:ln>
                <a:solidFill>
                  <a:srgbClr val="09B0C7"/>
                </a:solidFill>
                <a:effectLst/>
                <a:uLnTx/>
                <a:uFillTx/>
                <a:latin typeface="Arial Narrow" pitchFamily="34" charset="0"/>
                <a:ea typeface="+mn-ea"/>
                <a:cs typeface="+mn-cs"/>
              </a:rPr>
              <a:t>L’idée</a:t>
            </a:r>
          </a:p>
          <a:p>
            <a:pPr lvl="0" indent="-274320">
              <a:spcBef>
                <a:spcPct val="20000"/>
              </a:spcBef>
              <a:buClr>
                <a:schemeClr val="accent1"/>
              </a:buClr>
              <a:buSzPct val="85000"/>
              <a:defRPr/>
            </a:pPr>
            <a:r>
              <a:rPr lang="fr-FR" dirty="0" smtClean="0">
                <a:latin typeface="Arial Narrow" pitchFamily="34" charset="0"/>
              </a:rPr>
              <a:t>Associer </a:t>
            </a:r>
            <a:r>
              <a:rPr lang="fr-FR" dirty="0" smtClean="0">
                <a:latin typeface="Arial Narrow" pitchFamily="34" charset="0"/>
              </a:rPr>
              <a:t>une technologie à un accessoire afin de l’avoir à portée de main et de le rendre plus ludique.</a:t>
            </a:r>
            <a:endParaRPr kumimoji="0" lang="fr-FR" b="1" i="0" u="none" strike="noStrike" kern="1200" cap="none" spc="0" normalizeH="0" baseline="0" noProof="0" dirty="0" smtClean="0">
              <a:ln>
                <a:noFill/>
              </a:ln>
              <a:solidFill>
                <a:srgbClr val="09B0C7"/>
              </a:solidFill>
              <a:effectLst/>
              <a:uLnTx/>
              <a:uFillTx/>
              <a:latin typeface="Arial Narrow" pitchFamily="34" charset="0"/>
            </a:endParaRPr>
          </a:p>
        </p:txBody>
      </p:sp>
      <p:sp>
        <p:nvSpPr>
          <p:cNvPr id="8" name="ZoneTexte 7"/>
          <p:cNvSpPr txBox="1"/>
          <p:nvPr/>
        </p:nvSpPr>
        <p:spPr>
          <a:xfrm>
            <a:off x="323528" y="6047710"/>
            <a:ext cx="8352928" cy="430887"/>
          </a:xfrm>
          <a:prstGeom prst="rect">
            <a:avLst/>
          </a:prstGeom>
          <a:noFill/>
        </p:spPr>
        <p:txBody>
          <a:bodyPr wrap="square" rtlCol="0">
            <a:spAutoFit/>
          </a:bodyPr>
          <a:lstStyle/>
          <a:p>
            <a:r>
              <a:rPr lang="fr-FR" sz="1100" dirty="0" smtClean="0">
                <a:solidFill>
                  <a:schemeClr val="bg1">
                    <a:lumMod val="50000"/>
                  </a:schemeClr>
                </a:solidFill>
                <a:latin typeface="Arial Narrow" pitchFamily="34" charset="0"/>
              </a:rPr>
              <a:t>Source: </a:t>
            </a:r>
            <a:r>
              <a:rPr lang="fr-FR" sz="1100" u="sng" dirty="0" smtClean="0">
                <a:solidFill>
                  <a:schemeClr val="bg1">
                    <a:lumMod val="50000"/>
                  </a:schemeClr>
                </a:solidFill>
                <a:latin typeface="Arial Narrow" pitchFamily="34" charset="0"/>
              </a:rPr>
              <a:t>http://</a:t>
            </a:r>
            <a:r>
              <a:rPr lang="fr-FR" sz="1100" u="sng" dirty="0" smtClean="0">
                <a:solidFill>
                  <a:schemeClr val="bg1">
                    <a:lumMod val="50000"/>
                  </a:schemeClr>
                </a:solidFill>
                <a:latin typeface="Arial Narrow" pitchFamily="34" charset="0"/>
              </a:rPr>
              <a:t>www.vanityfair.fr/actualites/international/diaporama/les-innovations-ces-2014-qui-vont-debarquer-dans-votre-maison/579#les-innovations-ces-2014-qui-vont-debarquer-dans-votre-maison-1</a:t>
            </a:r>
            <a:endParaRPr lang="fr-FR" sz="1100" dirty="0" smtClean="0">
              <a:solidFill>
                <a:schemeClr val="bg1">
                  <a:lumMod val="50000"/>
                </a:schemeClr>
              </a:solidFill>
              <a:latin typeface="Arial Narrow" pitchFamily="34" charset="0"/>
            </a:endParaRPr>
          </a:p>
        </p:txBody>
      </p:sp>
      <p:pic>
        <p:nvPicPr>
          <p:cNvPr id="10" name="Picture 1" descr="les-10-plus-grandes-innovations-technologiques-du-consumer-electronic-show-20144"/>
          <p:cNvPicPr/>
          <p:nvPr/>
        </p:nvPicPr>
        <p:blipFill>
          <a:blip r:embed="rId3" cstate="print"/>
          <a:srcRect/>
          <a:stretch>
            <a:fillRect/>
          </a:stretch>
        </p:blipFill>
        <p:spPr bwMode="auto">
          <a:xfrm>
            <a:off x="6876256" y="4797152"/>
            <a:ext cx="1742751" cy="1080120"/>
          </a:xfrm>
          <a:prstGeom prst="rect">
            <a:avLst/>
          </a:prstGeom>
          <a:noFill/>
          <a:ln w="9525">
            <a:noFill/>
            <a:miter lim="800000"/>
            <a:headEnd/>
            <a:tailEnd/>
          </a:ln>
        </p:spPr>
      </p:pic>
    </p:spTree>
    <p:extLst>
      <p:ext uri="{BB962C8B-B14F-4D97-AF65-F5344CB8AC3E}">
        <p14:creationId xmlns:p14="http://schemas.microsoft.com/office/powerpoint/2010/main" xmlns="" val="23165909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51520" y="344850"/>
            <a:ext cx="3240360" cy="707886"/>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fr-FR" sz="4000" b="1" dirty="0" smtClean="0">
                <a:solidFill>
                  <a:srgbClr val="7030A0"/>
                </a:solidFill>
                <a:latin typeface="Arial Narrow" pitchFamily="34" charset="0"/>
              </a:rPr>
              <a:t>METAPRODUIT</a:t>
            </a:r>
            <a:endParaRPr lang="fr-FR" sz="4000" b="1" dirty="0">
              <a:solidFill>
                <a:srgbClr val="7030A0"/>
              </a:solidFill>
              <a:latin typeface="Arial Narrow" pitchFamily="34" charset="0"/>
            </a:endParaRPr>
          </a:p>
        </p:txBody>
      </p:sp>
      <p:sp>
        <p:nvSpPr>
          <p:cNvPr id="6" name="Espace réservé du contenu 2"/>
          <p:cNvSpPr>
            <a:spLocks noGrp="1"/>
          </p:cNvSpPr>
          <p:nvPr>
            <p:ph sz="quarter" idx="1"/>
          </p:nvPr>
        </p:nvSpPr>
        <p:spPr>
          <a:xfrm>
            <a:off x="301752" y="1527048"/>
            <a:ext cx="8503920" cy="2261992"/>
          </a:xfrm>
          <a:noFill/>
        </p:spPr>
        <p:style>
          <a:lnRef idx="2">
            <a:schemeClr val="accent4"/>
          </a:lnRef>
          <a:fillRef idx="1">
            <a:schemeClr val="lt1"/>
          </a:fillRef>
          <a:effectRef idx="0">
            <a:schemeClr val="accent4"/>
          </a:effectRef>
          <a:fontRef idx="minor">
            <a:schemeClr val="dk1"/>
          </a:fontRef>
        </p:style>
        <p:txBody>
          <a:bodyPr>
            <a:normAutofit lnSpcReduction="10000"/>
          </a:bodyPr>
          <a:lstStyle/>
          <a:p>
            <a:r>
              <a:rPr lang="fr-FR" sz="2400" b="1" dirty="0" smtClean="0">
                <a:solidFill>
                  <a:srgbClr val="7030A0"/>
                </a:solidFill>
                <a:latin typeface="Arial Narrow" pitchFamily="34" charset="0"/>
              </a:rPr>
              <a:t>L’idée source</a:t>
            </a:r>
          </a:p>
          <a:p>
            <a:pPr marL="0" algn="just">
              <a:buNone/>
            </a:pPr>
            <a:r>
              <a:rPr lang="fr-FR" sz="1800" dirty="0">
                <a:latin typeface="Arial Narrow" pitchFamily="34" charset="0"/>
              </a:rPr>
              <a:t>L’entreprise Heineken a innové en 2013 avec sa gamme de produit « Desperados ». En effet, les bouteilles de  33 cl de </a:t>
            </a:r>
            <a:r>
              <a:rPr lang="fr-FR" sz="1800" u="sng" dirty="0">
                <a:latin typeface="Arial Narrow" pitchFamily="34" charset="0"/>
                <a:hlinkClick r:id="rId3" tooltip="Heineken : actualités marques, distribution et consommateurs"/>
              </a:rPr>
              <a:t>Heineken</a:t>
            </a:r>
            <a:r>
              <a:rPr lang="fr-FR" sz="1800" dirty="0">
                <a:latin typeface="Arial Narrow" pitchFamily="34" charset="0"/>
              </a:rPr>
              <a:t> ont vus leurs poids réduis de 315 g à 250 g . Grâce à cette innovation que l’on peu qualifié d’éco-innovation l’entreprise a réalisée une économie de 5 000 tonnes de verre en année pleine, et, donc ne facture de transport réduite. Cette avancée a fait suite aux efforts précédents portés sur les bouteilles de Heineken de 25 cl et 30 cl, avec un gain de poids de l'ordre de 10%, et des économies de 7 000 tonnes de verre et de 5 000 tonnes d'émissions de CO2 par </a:t>
            </a:r>
            <a:r>
              <a:rPr lang="fr-FR" sz="1800" dirty="0" smtClean="0">
                <a:latin typeface="Arial Narrow" pitchFamily="34" charset="0"/>
              </a:rPr>
              <a:t>an.</a:t>
            </a:r>
            <a:endParaRPr lang="fr-FR" sz="2000" dirty="0" smtClean="0">
              <a:latin typeface="Arial Narrow" pitchFamily="34" charset="0"/>
            </a:endParaRPr>
          </a:p>
        </p:txBody>
      </p:sp>
      <p:sp>
        <p:nvSpPr>
          <p:cNvPr id="7" name="Titre 1"/>
          <p:cNvSpPr>
            <a:spLocks noGrp="1"/>
          </p:cNvSpPr>
          <p:nvPr>
            <p:ph type="title"/>
          </p:nvPr>
        </p:nvSpPr>
        <p:spPr>
          <a:xfrm>
            <a:off x="2987824" y="228600"/>
            <a:ext cx="5848328" cy="758952"/>
          </a:xfrm>
        </p:spPr>
        <p:txBody>
          <a:bodyPr>
            <a:normAutofit/>
          </a:bodyPr>
          <a:lstStyle/>
          <a:p>
            <a:pPr algn="r"/>
            <a:r>
              <a:rPr lang="fr-FR" dirty="0" smtClean="0">
                <a:latin typeface="Arial Narrow" pitchFamily="34" charset="0"/>
              </a:rPr>
              <a:t>Le packaging</a:t>
            </a:r>
            <a:endParaRPr lang="fr-FR" dirty="0"/>
          </a:p>
        </p:txBody>
      </p:sp>
      <p:sp>
        <p:nvSpPr>
          <p:cNvPr id="9" name="Espace réservé du contenu 2"/>
          <p:cNvSpPr txBox="1">
            <a:spLocks/>
          </p:cNvSpPr>
          <p:nvPr/>
        </p:nvSpPr>
        <p:spPr>
          <a:xfrm>
            <a:off x="324403" y="3933056"/>
            <a:ext cx="8496944" cy="2117976"/>
          </a:xfrm>
          <a:prstGeom prst="rect">
            <a:avLst/>
          </a:prstGeom>
          <a:noFill/>
        </p:spPr>
        <p:style>
          <a:lnRef idx="2">
            <a:schemeClr val="accent4"/>
          </a:lnRef>
          <a:fillRef idx="1">
            <a:schemeClr val="lt1"/>
          </a:fillRef>
          <a:effectRef idx="0">
            <a:schemeClr val="accent4"/>
          </a:effectRef>
          <a:fontRef idx="minor">
            <a:schemeClr val="dk1"/>
          </a:fontRef>
        </p:style>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fr-FR" sz="2400" b="1" i="0" u="none" strike="noStrike" kern="1200" cap="none" spc="0" normalizeH="0" baseline="0" noProof="0" dirty="0" smtClean="0">
                <a:ln>
                  <a:noFill/>
                </a:ln>
                <a:solidFill>
                  <a:srgbClr val="7030A0"/>
                </a:solidFill>
                <a:effectLst/>
                <a:uLnTx/>
                <a:uFillTx/>
                <a:latin typeface="Arial Narrow" pitchFamily="34" charset="0"/>
                <a:ea typeface="+mn-ea"/>
                <a:cs typeface="+mn-cs"/>
              </a:rPr>
              <a:t>L’idée</a:t>
            </a:r>
          </a:p>
          <a:p>
            <a:pPr algn="just"/>
            <a:r>
              <a:rPr lang="fr-FR" dirty="0">
                <a:latin typeface="Arial Narrow" pitchFamily="34" charset="0"/>
              </a:rPr>
              <a:t>L’entreprise innove dans son packaging avec de nouveaux matériaux ou de nouveaux modèles de fabrications.</a:t>
            </a:r>
          </a:p>
        </p:txBody>
      </p:sp>
      <p:pic>
        <p:nvPicPr>
          <p:cNvPr id="1026" name="Picture 2" descr="bouteilles-heineken-desperado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85608" y="4941168"/>
            <a:ext cx="1974526" cy="936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ZoneTexte 7"/>
          <p:cNvSpPr txBox="1"/>
          <p:nvPr/>
        </p:nvSpPr>
        <p:spPr>
          <a:xfrm>
            <a:off x="323528" y="6047710"/>
            <a:ext cx="8352928" cy="261610"/>
          </a:xfrm>
          <a:prstGeom prst="rect">
            <a:avLst/>
          </a:prstGeom>
          <a:noFill/>
        </p:spPr>
        <p:txBody>
          <a:bodyPr wrap="square" rtlCol="0">
            <a:spAutoFit/>
          </a:bodyPr>
          <a:lstStyle/>
          <a:p>
            <a:r>
              <a:rPr lang="fr-FR" sz="1100" dirty="0" smtClean="0">
                <a:solidFill>
                  <a:schemeClr val="tx1">
                    <a:lumMod val="65000"/>
                    <a:lumOff val="35000"/>
                  </a:schemeClr>
                </a:solidFill>
                <a:latin typeface="Arial Narrow" pitchFamily="34" charset="0"/>
              </a:rPr>
              <a:t>Source: http://www.nouveautes-conso.com/4582-avis-milka-tuc-quel-gout-ou-le-trouver.html </a:t>
            </a:r>
            <a:endParaRPr lang="fr-FR" sz="1100" dirty="0">
              <a:solidFill>
                <a:schemeClr val="tx1">
                  <a:lumMod val="65000"/>
                  <a:lumOff val="35000"/>
                </a:schemeClr>
              </a:solidFill>
              <a:latin typeface="Arial Narrow" pitchFamily="34" charset="0"/>
            </a:endParaRPr>
          </a:p>
        </p:txBody>
      </p:sp>
    </p:spTree>
    <p:extLst>
      <p:ext uri="{BB962C8B-B14F-4D97-AF65-F5344CB8AC3E}">
        <p14:creationId xmlns:p14="http://schemas.microsoft.com/office/powerpoint/2010/main" xmlns="" val="2445412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a:spLocks noGrp="1"/>
          </p:cNvSpPr>
          <p:nvPr>
            <p:ph sz="quarter" idx="1"/>
          </p:nvPr>
        </p:nvSpPr>
        <p:spPr>
          <a:xfrm>
            <a:off x="301752" y="1527048"/>
            <a:ext cx="8503920" cy="2261992"/>
          </a:xfrm>
          <a:noFill/>
        </p:spPr>
        <p:style>
          <a:lnRef idx="2">
            <a:schemeClr val="accent4"/>
          </a:lnRef>
          <a:fillRef idx="1">
            <a:schemeClr val="lt1"/>
          </a:fillRef>
          <a:effectRef idx="0">
            <a:schemeClr val="accent4"/>
          </a:effectRef>
          <a:fontRef idx="minor">
            <a:schemeClr val="dk1"/>
          </a:fontRef>
        </p:style>
        <p:txBody>
          <a:bodyPr>
            <a:normAutofit/>
          </a:bodyPr>
          <a:lstStyle/>
          <a:p>
            <a:r>
              <a:rPr lang="fr-FR" sz="2400" b="1" dirty="0" smtClean="0">
                <a:solidFill>
                  <a:srgbClr val="7030A0"/>
                </a:solidFill>
                <a:latin typeface="Arial Narrow" pitchFamily="34" charset="0"/>
              </a:rPr>
              <a:t>L’idée source</a:t>
            </a:r>
          </a:p>
          <a:p>
            <a:pPr marL="0" algn="just">
              <a:buNone/>
            </a:pPr>
            <a:r>
              <a:rPr lang="fr-FR" sz="1800" dirty="0" err="1">
                <a:latin typeface="Arial Narrow" pitchFamily="34" charset="0"/>
              </a:rPr>
              <a:t>Class’Croûte</a:t>
            </a:r>
            <a:r>
              <a:rPr lang="fr-FR" sz="1800" dirty="0">
                <a:latin typeface="Arial Narrow" pitchFamily="34" charset="0"/>
              </a:rPr>
              <a:t>, est une chaîne de restauration rapide dédié aux entreprises. Après la vente sur place et dans la foulée la livraison, </a:t>
            </a:r>
            <a:r>
              <a:rPr lang="fr-FR" sz="1800" dirty="0" err="1">
                <a:latin typeface="Arial Narrow" pitchFamily="34" charset="0"/>
              </a:rPr>
              <a:t>Class’Croûte</a:t>
            </a:r>
            <a:r>
              <a:rPr lang="fr-FR" sz="1800" dirty="0">
                <a:latin typeface="Arial Narrow" pitchFamily="34" charset="0"/>
              </a:rPr>
              <a:t> a récemment élaboré l’activité réception. Ainsi, en novembre 2013 l’entreprise la création de vraies gammes de produits faits maison avec 6 sortes de cocktails, 3 de buffets et la création de prestations sur-mesure. La nouveauté qui s’ajoute à cela, c’est que l’entreprise ajoute un service de location de vaisselle, de décoration florale et bien sûre le personnel.</a:t>
            </a:r>
            <a:endParaRPr lang="fr-FR" sz="2000" dirty="0" smtClean="0">
              <a:latin typeface="Arial Narrow" pitchFamily="34" charset="0"/>
            </a:endParaRPr>
          </a:p>
        </p:txBody>
      </p:sp>
      <p:sp>
        <p:nvSpPr>
          <p:cNvPr id="7" name="Titre 1"/>
          <p:cNvSpPr>
            <a:spLocks noGrp="1"/>
          </p:cNvSpPr>
          <p:nvPr>
            <p:ph type="title"/>
          </p:nvPr>
        </p:nvSpPr>
        <p:spPr>
          <a:xfrm>
            <a:off x="2987824" y="228600"/>
            <a:ext cx="5848328" cy="758952"/>
          </a:xfrm>
        </p:spPr>
        <p:txBody>
          <a:bodyPr>
            <a:normAutofit/>
          </a:bodyPr>
          <a:lstStyle/>
          <a:p>
            <a:pPr algn="r"/>
            <a:r>
              <a:rPr lang="fr-FR" dirty="0" smtClean="0">
                <a:latin typeface="Arial Narrow" pitchFamily="34" charset="0"/>
              </a:rPr>
              <a:t>Le service associé</a:t>
            </a:r>
            <a:endParaRPr lang="fr-FR" dirty="0"/>
          </a:p>
        </p:txBody>
      </p:sp>
      <p:sp>
        <p:nvSpPr>
          <p:cNvPr id="9" name="Espace réservé du contenu 2"/>
          <p:cNvSpPr txBox="1">
            <a:spLocks/>
          </p:cNvSpPr>
          <p:nvPr/>
        </p:nvSpPr>
        <p:spPr>
          <a:xfrm>
            <a:off x="324403" y="3933056"/>
            <a:ext cx="8496944" cy="2117976"/>
          </a:xfrm>
          <a:prstGeom prst="rect">
            <a:avLst/>
          </a:prstGeom>
          <a:noFill/>
        </p:spPr>
        <p:style>
          <a:lnRef idx="2">
            <a:schemeClr val="accent4"/>
          </a:lnRef>
          <a:fillRef idx="1">
            <a:schemeClr val="lt1"/>
          </a:fillRef>
          <a:effectRef idx="0">
            <a:schemeClr val="accent4"/>
          </a:effectRef>
          <a:fontRef idx="minor">
            <a:schemeClr val="dk1"/>
          </a:fontRef>
        </p:style>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fr-FR" sz="2400" b="1" i="0" u="none" strike="noStrike" kern="1200" cap="none" spc="0" normalizeH="0" baseline="0" noProof="0" dirty="0" smtClean="0">
                <a:ln>
                  <a:noFill/>
                </a:ln>
                <a:solidFill>
                  <a:srgbClr val="7030A0"/>
                </a:solidFill>
                <a:effectLst/>
                <a:uLnTx/>
                <a:uFillTx/>
                <a:latin typeface="Arial Narrow" pitchFamily="34" charset="0"/>
                <a:ea typeface="+mn-ea"/>
                <a:cs typeface="+mn-cs"/>
              </a:rPr>
              <a:t>L’idée</a:t>
            </a:r>
          </a:p>
          <a:p>
            <a:pPr algn="just"/>
            <a:r>
              <a:rPr lang="fr-FR" dirty="0">
                <a:latin typeface="Arial Narrow" pitchFamily="34" charset="0"/>
              </a:rPr>
              <a:t>Une entreprise associe à ses biens un service changeant comme un SAV novateur ( les </a:t>
            </a:r>
            <a:r>
              <a:rPr lang="fr-FR" dirty="0" err="1">
                <a:latin typeface="Arial Narrow" pitchFamily="34" charset="0"/>
              </a:rPr>
              <a:t>tchats</a:t>
            </a:r>
            <a:r>
              <a:rPr lang="fr-FR" dirty="0">
                <a:latin typeface="Arial Narrow" pitchFamily="34" charset="0"/>
              </a:rPr>
              <a:t> en ligne pour aider les internautes.</a:t>
            </a:r>
          </a:p>
        </p:txBody>
      </p:sp>
      <p:pic>
        <p:nvPicPr>
          <p:cNvPr id="2050" name="Picture 2" descr="class-croute_img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7784" y="4806950"/>
            <a:ext cx="1702296" cy="1142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ZoneTexte 7"/>
          <p:cNvSpPr txBox="1"/>
          <p:nvPr/>
        </p:nvSpPr>
        <p:spPr>
          <a:xfrm>
            <a:off x="323528" y="6047710"/>
            <a:ext cx="8352928" cy="261610"/>
          </a:xfrm>
          <a:prstGeom prst="rect">
            <a:avLst/>
          </a:prstGeom>
          <a:noFill/>
        </p:spPr>
        <p:txBody>
          <a:bodyPr wrap="square" rtlCol="0">
            <a:spAutoFit/>
          </a:bodyPr>
          <a:lstStyle/>
          <a:p>
            <a:r>
              <a:rPr lang="fr-FR" sz="1100" dirty="0" smtClean="0">
                <a:solidFill>
                  <a:schemeClr val="tx1">
                    <a:lumMod val="65000"/>
                    <a:lumOff val="35000"/>
                  </a:schemeClr>
                </a:solidFill>
                <a:latin typeface="Arial Narrow" pitchFamily="34" charset="0"/>
              </a:rPr>
              <a:t>Source: http://www.nouveautes-conso.com/4582-avis-milka-tuc-quel-gout-ou-le-trouver.html </a:t>
            </a:r>
            <a:endParaRPr lang="fr-FR" sz="1100" dirty="0">
              <a:solidFill>
                <a:schemeClr val="tx1">
                  <a:lumMod val="65000"/>
                  <a:lumOff val="35000"/>
                </a:schemeClr>
              </a:solidFill>
              <a:latin typeface="Arial Narrow" pitchFamily="34" charset="0"/>
            </a:endParaRPr>
          </a:p>
        </p:txBody>
      </p:sp>
      <p:sp>
        <p:nvSpPr>
          <p:cNvPr id="10" name="ZoneTexte 9"/>
          <p:cNvSpPr txBox="1"/>
          <p:nvPr/>
        </p:nvSpPr>
        <p:spPr>
          <a:xfrm>
            <a:off x="251520" y="344850"/>
            <a:ext cx="3240360" cy="707886"/>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fr-FR" sz="4000" b="1" dirty="0" smtClean="0">
                <a:solidFill>
                  <a:srgbClr val="7030A0"/>
                </a:solidFill>
                <a:latin typeface="Arial Narrow" pitchFamily="34" charset="0"/>
              </a:rPr>
              <a:t>METAPRODUIT</a:t>
            </a:r>
            <a:endParaRPr lang="fr-FR" sz="4000" b="1" dirty="0">
              <a:solidFill>
                <a:srgbClr val="7030A0"/>
              </a:solidFill>
              <a:latin typeface="Arial Narrow" pitchFamily="34" charset="0"/>
            </a:endParaRPr>
          </a:p>
        </p:txBody>
      </p:sp>
    </p:spTree>
    <p:extLst>
      <p:ext uri="{BB962C8B-B14F-4D97-AF65-F5344CB8AC3E}">
        <p14:creationId xmlns:p14="http://schemas.microsoft.com/office/powerpoint/2010/main" xmlns="" val="1351577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51520" y="344850"/>
            <a:ext cx="3096344" cy="707886"/>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fr-FR" sz="4000" b="1" dirty="0" smtClean="0">
                <a:solidFill>
                  <a:srgbClr val="FFC000"/>
                </a:solidFill>
                <a:latin typeface="Arial Narrow" pitchFamily="34" charset="0"/>
              </a:rPr>
              <a:t>COMMERCIAL</a:t>
            </a:r>
            <a:endParaRPr lang="fr-FR" sz="4000" b="1" dirty="0">
              <a:solidFill>
                <a:srgbClr val="FFC000"/>
              </a:solidFill>
              <a:latin typeface="Arial Narrow" pitchFamily="34" charset="0"/>
            </a:endParaRPr>
          </a:p>
        </p:txBody>
      </p:sp>
      <p:sp>
        <p:nvSpPr>
          <p:cNvPr id="6" name="Espace réservé du contenu 2"/>
          <p:cNvSpPr>
            <a:spLocks noGrp="1"/>
          </p:cNvSpPr>
          <p:nvPr>
            <p:ph sz="quarter" idx="1"/>
          </p:nvPr>
        </p:nvSpPr>
        <p:spPr>
          <a:xfrm>
            <a:off x="301752" y="1527048"/>
            <a:ext cx="8503920" cy="2261992"/>
          </a:xfrm>
          <a:noFill/>
        </p:spPr>
        <p:style>
          <a:lnRef idx="2">
            <a:schemeClr val="accent4"/>
          </a:lnRef>
          <a:fillRef idx="1">
            <a:schemeClr val="lt1"/>
          </a:fillRef>
          <a:effectRef idx="0">
            <a:schemeClr val="accent4"/>
          </a:effectRef>
          <a:fontRef idx="minor">
            <a:schemeClr val="dk1"/>
          </a:fontRef>
        </p:style>
        <p:txBody>
          <a:bodyPr/>
          <a:lstStyle/>
          <a:p>
            <a:r>
              <a:rPr lang="fr-FR" sz="2400" b="1" dirty="0" smtClean="0">
                <a:solidFill>
                  <a:srgbClr val="FFC000"/>
                </a:solidFill>
                <a:latin typeface="Arial Narrow" pitchFamily="34" charset="0"/>
              </a:rPr>
              <a:t>L’idée source</a:t>
            </a:r>
          </a:p>
          <a:p>
            <a:pPr marL="0">
              <a:buNone/>
            </a:pPr>
            <a:r>
              <a:rPr lang="fr-FR" sz="1800" dirty="0" smtClean="0">
                <a:latin typeface="Arial Narrow" pitchFamily="34" charset="0"/>
              </a:rPr>
              <a:t>les Food trucks, c’est-à-dire un camion roulant vendant des hamburgers cuisinait avec des produits locaux.</a:t>
            </a:r>
            <a:endParaRPr lang="fr-FR" sz="2000" dirty="0" smtClean="0">
              <a:latin typeface="Arial Narrow" pitchFamily="34" charset="0"/>
            </a:endParaRPr>
          </a:p>
        </p:txBody>
      </p:sp>
      <p:sp>
        <p:nvSpPr>
          <p:cNvPr id="7" name="Titre 1"/>
          <p:cNvSpPr>
            <a:spLocks noGrp="1"/>
          </p:cNvSpPr>
          <p:nvPr>
            <p:ph type="title"/>
          </p:nvPr>
        </p:nvSpPr>
        <p:spPr>
          <a:xfrm>
            <a:off x="2987824" y="228600"/>
            <a:ext cx="5848328" cy="758952"/>
          </a:xfrm>
        </p:spPr>
        <p:txBody>
          <a:bodyPr>
            <a:normAutofit/>
          </a:bodyPr>
          <a:lstStyle/>
          <a:p>
            <a:pPr algn="r"/>
            <a:r>
              <a:rPr lang="fr-FR" dirty="0" smtClean="0">
                <a:latin typeface="Arial Narrow" pitchFamily="34" charset="0"/>
              </a:rPr>
              <a:t>Distribution</a:t>
            </a:r>
            <a:endParaRPr lang="fr-FR" dirty="0"/>
          </a:p>
        </p:txBody>
      </p:sp>
      <p:sp>
        <p:nvSpPr>
          <p:cNvPr id="9" name="Espace réservé du contenu 2"/>
          <p:cNvSpPr txBox="1">
            <a:spLocks/>
          </p:cNvSpPr>
          <p:nvPr/>
        </p:nvSpPr>
        <p:spPr>
          <a:xfrm>
            <a:off x="323528" y="3933056"/>
            <a:ext cx="8496944" cy="2117976"/>
          </a:xfrm>
          <a:prstGeom prst="rect">
            <a:avLst/>
          </a:prstGeom>
          <a:noFill/>
        </p:spPr>
        <p:style>
          <a:lnRef idx="2">
            <a:schemeClr val="accent4"/>
          </a:lnRef>
          <a:fillRef idx="1">
            <a:schemeClr val="lt1"/>
          </a:fillRef>
          <a:effectRef idx="0">
            <a:schemeClr val="accent4"/>
          </a:effectRef>
          <a:fontRef idx="minor">
            <a:schemeClr val="dk1"/>
          </a:fontRef>
        </p:style>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fr-FR" sz="2400" b="1" i="0" u="none" strike="noStrike" kern="1200" cap="none" spc="0" normalizeH="0" baseline="0" noProof="0" dirty="0" smtClean="0">
                <a:ln>
                  <a:noFill/>
                </a:ln>
                <a:solidFill>
                  <a:srgbClr val="FFC000"/>
                </a:solidFill>
                <a:effectLst/>
                <a:uLnTx/>
                <a:uFillTx/>
                <a:latin typeface="Arial Narrow" pitchFamily="34" charset="0"/>
                <a:ea typeface="+mn-ea"/>
                <a:cs typeface="+mn-cs"/>
              </a:rPr>
              <a:t>L’idée</a:t>
            </a:r>
          </a:p>
          <a:p>
            <a:pPr lvl="0" indent="-274320" algn="just">
              <a:spcBef>
                <a:spcPct val="20000"/>
              </a:spcBef>
              <a:buClr>
                <a:schemeClr val="accent1"/>
              </a:buClr>
              <a:buSzPct val="85000"/>
              <a:defRPr/>
            </a:pPr>
            <a:r>
              <a:rPr lang="fr-FR" dirty="0" smtClean="0">
                <a:latin typeface="Arial Narrow" pitchFamily="34" charset="0"/>
              </a:rPr>
              <a:t>Permettre aux personnes, principalement urbains, qui sont pressés de manger rapidement et sainement.  L’avantage de ce concept est qu’ils peuvent se déplacer et donc se placer près des entreprises, ainsi les clients peuvent manger des produits de qualité chez « un marchand de rue ».</a:t>
            </a:r>
            <a:endParaRPr kumimoji="0" lang="fr-FR" b="0" i="0" u="none" strike="noStrike" kern="1200" cap="none" spc="0" normalizeH="0" baseline="0" noProof="0" dirty="0">
              <a:ln>
                <a:noFill/>
              </a:ln>
              <a:solidFill>
                <a:schemeClr val="tx1"/>
              </a:solidFill>
              <a:effectLst/>
              <a:uLnTx/>
              <a:uFillTx/>
              <a:latin typeface="Arial Narrow" pitchFamily="34" charset="0"/>
            </a:endParaRPr>
          </a:p>
        </p:txBody>
      </p:sp>
      <p:sp>
        <p:nvSpPr>
          <p:cNvPr id="8" name="ZoneTexte 7"/>
          <p:cNvSpPr txBox="1"/>
          <p:nvPr/>
        </p:nvSpPr>
        <p:spPr>
          <a:xfrm>
            <a:off x="323528" y="6047710"/>
            <a:ext cx="8352928" cy="261610"/>
          </a:xfrm>
          <a:prstGeom prst="rect">
            <a:avLst/>
          </a:prstGeom>
          <a:noFill/>
        </p:spPr>
        <p:txBody>
          <a:bodyPr wrap="square" rtlCol="0">
            <a:spAutoFit/>
          </a:bodyPr>
          <a:lstStyle/>
          <a:p>
            <a:r>
              <a:rPr lang="fr-FR" sz="1100" dirty="0" smtClean="0">
                <a:solidFill>
                  <a:schemeClr val="tx1">
                    <a:lumMod val="65000"/>
                    <a:lumOff val="35000"/>
                  </a:schemeClr>
                </a:solidFill>
                <a:latin typeface="Arial Narrow" pitchFamily="34" charset="0"/>
              </a:rPr>
              <a:t>Source</a:t>
            </a:r>
            <a:r>
              <a:rPr lang="fr-FR" sz="1100" dirty="0" smtClean="0">
                <a:solidFill>
                  <a:schemeClr val="tx1">
                    <a:lumMod val="65000"/>
                    <a:lumOff val="35000"/>
                  </a:schemeClr>
                </a:solidFill>
                <a:latin typeface="Arial Narrow" pitchFamily="34" charset="0"/>
              </a:rPr>
              <a:t>: </a:t>
            </a:r>
            <a:r>
              <a:rPr lang="fr-FR" sz="1100" dirty="0" smtClean="0">
                <a:solidFill>
                  <a:schemeClr val="bg1">
                    <a:lumMod val="50000"/>
                  </a:schemeClr>
                </a:solidFill>
                <a:latin typeface="Arial Narrow" pitchFamily="34" charset="0"/>
              </a:rPr>
              <a:t>http</a:t>
            </a:r>
            <a:r>
              <a:rPr lang="fr-FR" sz="1100" dirty="0" smtClean="0">
                <a:solidFill>
                  <a:schemeClr val="bg1">
                    <a:lumMod val="50000"/>
                  </a:schemeClr>
                </a:solidFill>
              </a:rPr>
              <a:t>://</a:t>
            </a:r>
            <a:r>
              <a:rPr lang="fr-FR" sz="1100" dirty="0" smtClean="0">
                <a:solidFill>
                  <a:schemeClr val="bg1">
                    <a:lumMod val="50000"/>
                  </a:schemeClr>
                </a:solidFill>
                <a:latin typeface="Arial Narrow" pitchFamily="34" charset="0"/>
              </a:rPr>
              <a:t>www.lexpress.fr/styles/saveurs/ca-roule-pour-les-food-trucks_1266782.html</a:t>
            </a:r>
            <a:endParaRPr lang="fr-FR" sz="1100" dirty="0" smtClean="0">
              <a:solidFill>
                <a:schemeClr val="bg1">
                  <a:lumMod val="50000"/>
                </a:schemeClr>
              </a:solidFill>
              <a:latin typeface="Arial Narrow" pitchFamily="34" charset="0"/>
            </a:endParaRPr>
          </a:p>
        </p:txBody>
      </p:sp>
      <p:pic>
        <p:nvPicPr>
          <p:cNvPr id="10" name="Image 9" descr="4872743.jpg"/>
          <p:cNvPicPr>
            <a:picLocks noChangeAspect="1"/>
          </p:cNvPicPr>
          <p:nvPr/>
        </p:nvPicPr>
        <p:blipFill>
          <a:blip r:embed="rId3" cstate="print"/>
          <a:stretch>
            <a:fillRect/>
          </a:stretch>
        </p:blipFill>
        <p:spPr>
          <a:xfrm>
            <a:off x="6588224" y="2348880"/>
            <a:ext cx="2027979" cy="1348606"/>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a:spLocks noGrp="1"/>
          </p:cNvSpPr>
          <p:nvPr>
            <p:ph sz="quarter" idx="1"/>
          </p:nvPr>
        </p:nvSpPr>
        <p:spPr>
          <a:xfrm>
            <a:off x="301752" y="1700808"/>
            <a:ext cx="8503920" cy="2088232"/>
          </a:xfrm>
          <a:noFill/>
        </p:spPr>
        <p:style>
          <a:lnRef idx="2">
            <a:schemeClr val="accent4"/>
          </a:lnRef>
          <a:fillRef idx="1">
            <a:schemeClr val="lt1"/>
          </a:fillRef>
          <a:effectRef idx="0">
            <a:schemeClr val="accent4"/>
          </a:effectRef>
          <a:fontRef idx="minor">
            <a:schemeClr val="dk1"/>
          </a:fontRef>
        </p:style>
        <p:txBody>
          <a:bodyPr>
            <a:normAutofit/>
          </a:bodyPr>
          <a:lstStyle/>
          <a:p>
            <a:r>
              <a:rPr lang="fr-FR" sz="2400" b="1" dirty="0" smtClean="0">
                <a:solidFill>
                  <a:srgbClr val="7030A0"/>
                </a:solidFill>
                <a:latin typeface="Arial Narrow" pitchFamily="34" charset="0"/>
              </a:rPr>
              <a:t>L’idée source</a:t>
            </a:r>
          </a:p>
          <a:p>
            <a:pPr marL="0" indent="0" algn="just">
              <a:buNone/>
            </a:pPr>
            <a:r>
              <a:rPr lang="fr-FR" sz="1800" dirty="0">
                <a:latin typeface="Arial Narrow" pitchFamily="34" charset="0"/>
              </a:rPr>
              <a:t>L’</a:t>
            </a:r>
            <a:r>
              <a:rPr lang="fr-FR" sz="1800" dirty="0" err="1">
                <a:latin typeface="Arial Narrow" pitchFamily="34" charset="0"/>
              </a:rPr>
              <a:t>Ostrich</a:t>
            </a:r>
            <a:r>
              <a:rPr lang="fr-FR" sz="1800" dirty="0">
                <a:latin typeface="Arial Narrow" pitchFamily="34" charset="0"/>
              </a:rPr>
              <a:t> </a:t>
            </a:r>
            <a:r>
              <a:rPr lang="fr-FR" sz="1800" dirty="0" err="1">
                <a:latin typeface="Arial Narrow" pitchFamily="34" charset="0"/>
              </a:rPr>
              <a:t>Pillow</a:t>
            </a:r>
            <a:r>
              <a:rPr lang="fr-FR" sz="1800" dirty="0">
                <a:latin typeface="Arial Narrow" pitchFamily="34" charset="0"/>
              </a:rPr>
              <a:t> : Cet oreiller créé par le duo de designers </a:t>
            </a:r>
            <a:r>
              <a:rPr lang="fr-FR" sz="1800" dirty="0" err="1">
                <a:latin typeface="Arial Narrow" pitchFamily="34" charset="0"/>
              </a:rPr>
              <a:t>Kawamura-Ganjavia</a:t>
            </a:r>
            <a:r>
              <a:rPr lang="fr-FR" sz="1800" dirty="0">
                <a:latin typeface="Arial Narrow" pitchFamily="34" charset="0"/>
              </a:rPr>
              <a:t> </a:t>
            </a:r>
            <a:r>
              <a:rPr lang="fr-FR" sz="1800" dirty="0" err="1">
                <a:latin typeface="Arial Narrow" pitchFamily="34" charset="0"/>
              </a:rPr>
              <a:t>du</a:t>
            </a:r>
            <a:r>
              <a:rPr lang="fr-FR" sz="1800" dirty="0" err="1">
                <a:latin typeface="Arial Narrow" pitchFamily="34" charset="0"/>
                <a:hlinkClick r:id="rId3"/>
              </a:rPr>
              <a:t>Studio</a:t>
            </a:r>
            <a:r>
              <a:rPr lang="fr-FR" sz="1800" dirty="0">
                <a:latin typeface="Arial Narrow" pitchFamily="34" charset="0"/>
                <a:hlinkClick r:id="rId3"/>
              </a:rPr>
              <a:t> KG</a:t>
            </a:r>
            <a:r>
              <a:rPr lang="fr-FR" sz="1800" dirty="0">
                <a:latin typeface="Arial Narrow" pitchFamily="34" charset="0"/>
              </a:rPr>
              <a:t>, est un objet portable permettant de faire des siestes n'importe où et n'importe quand. Il «crée un petit espace privé au sein de l'espace public, pour se relaxer et décompresser», selon ses investisseurs.</a:t>
            </a:r>
          </a:p>
        </p:txBody>
      </p:sp>
      <p:sp>
        <p:nvSpPr>
          <p:cNvPr id="7" name="Titre 1"/>
          <p:cNvSpPr>
            <a:spLocks noGrp="1"/>
          </p:cNvSpPr>
          <p:nvPr>
            <p:ph type="title"/>
          </p:nvPr>
        </p:nvSpPr>
        <p:spPr>
          <a:xfrm>
            <a:off x="2987824" y="228600"/>
            <a:ext cx="5848328" cy="758952"/>
          </a:xfrm>
        </p:spPr>
        <p:txBody>
          <a:bodyPr>
            <a:normAutofit/>
          </a:bodyPr>
          <a:lstStyle/>
          <a:p>
            <a:pPr algn="r"/>
            <a:r>
              <a:rPr lang="fr-FR" dirty="0" smtClean="0">
                <a:latin typeface="Arial Narrow" pitchFamily="34" charset="0"/>
              </a:rPr>
              <a:t>Designers, créateurs &amp; chefs</a:t>
            </a:r>
            <a:endParaRPr lang="fr-FR" dirty="0"/>
          </a:p>
        </p:txBody>
      </p:sp>
      <p:sp>
        <p:nvSpPr>
          <p:cNvPr id="9" name="Espace réservé du contenu 2"/>
          <p:cNvSpPr txBox="1">
            <a:spLocks/>
          </p:cNvSpPr>
          <p:nvPr/>
        </p:nvSpPr>
        <p:spPr>
          <a:xfrm>
            <a:off x="324403" y="3933056"/>
            <a:ext cx="8496944" cy="2117976"/>
          </a:xfrm>
          <a:prstGeom prst="rect">
            <a:avLst/>
          </a:prstGeom>
          <a:noFill/>
        </p:spPr>
        <p:style>
          <a:lnRef idx="2">
            <a:schemeClr val="accent4"/>
          </a:lnRef>
          <a:fillRef idx="1">
            <a:schemeClr val="lt1"/>
          </a:fillRef>
          <a:effectRef idx="0">
            <a:schemeClr val="accent4"/>
          </a:effectRef>
          <a:fontRef idx="minor">
            <a:schemeClr val="dk1"/>
          </a:fontRef>
        </p:style>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fr-FR" sz="2400" b="1" i="0" u="none" strike="noStrike" kern="1200" cap="none" spc="0" normalizeH="0" baseline="0" noProof="0" dirty="0" smtClean="0">
                <a:ln>
                  <a:noFill/>
                </a:ln>
                <a:solidFill>
                  <a:srgbClr val="7030A0"/>
                </a:solidFill>
                <a:effectLst/>
                <a:uLnTx/>
                <a:uFillTx/>
                <a:latin typeface="Arial Narrow" pitchFamily="34" charset="0"/>
                <a:ea typeface="+mn-ea"/>
                <a:cs typeface="+mn-cs"/>
              </a:rPr>
              <a:t>L’idée</a:t>
            </a:r>
          </a:p>
          <a:p>
            <a:pPr algn="just"/>
            <a:r>
              <a:rPr lang="fr-FR" dirty="0">
                <a:latin typeface="Arial Narrow" pitchFamily="34" charset="0"/>
              </a:rPr>
              <a:t>Les designers et créateur se lancent dans la conception de produit créant un besoin </a:t>
            </a:r>
            <a:r>
              <a:rPr lang="fr-FR" dirty="0" smtClean="0">
                <a:latin typeface="Arial Narrow" pitchFamily="34" charset="0"/>
              </a:rPr>
              <a:t>inexploité.</a:t>
            </a:r>
            <a:endParaRPr lang="fr-FR" dirty="0">
              <a:latin typeface="Arial Narrow" pitchFamily="34" charset="0"/>
            </a:endParaRPr>
          </a:p>
        </p:txBody>
      </p:sp>
      <p:sp>
        <p:nvSpPr>
          <p:cNvPr id="8" name="ZoneTexte 7"/>
          <p:cNvSpPr txBox="1"/>
          <p:nvPr/>
        </p:nvSpPr>
        <p:spPr>
          <a:xfrm>
            <a:off x="323528" y="6047710"/>
            <a:ext cx="8352928" cy="261610"/>
          </a:xfrm>
          <a:prstGeom prst="rect">
            <a:avLst/>
          </a:prstGeom>
          <a:noFill/>
        </p:spPr>
        <p:txBody>
          <a:bodyPr wrap="square" rtlCol="0">
            <a:spAutoFit/>
          </a:bodyPr>
          <a:lstStyle/>
          <a:p>
            <a:r>
              <a:rPr lang="fr-FR" sz="1100" dirty="0" smtClean="0">
                <a:solidFill>
                  <a:schemeClr val="tx1">
                    <a:lumMod val="65000"/>
                    <a:lumOff val="35000"/>
                  </a:schemeClr>
                </a:solidFill>
                <a:latin typeface="Arial Narrow" pitchFamily="34" charset="0"/>
              </a:rPr>
              <a:t>Source: http://www.nouveautes-conso.com/4582-avis-milka-tuc-quel-gout-ou-le-trouver.html </a:t>
            </a:r>
            <a:endParaRPr lang="fr-FR" sz="1100" dirty="0">
              <a:solidFill>
                <a:schemeClr val="tx1">
                  <a:lumMod val="65000"/>
                  <a:lumOff val="35000"/>
                </a:schemeClr>
              </a:solidFill>
              <a:latin typeface="Arial Narrow" pitchFamily="34" charset="0"/>
            </a:endParaRPr>
          </a:p>
        </p:txBody>
      </p:sp>
      <p:pic>
        <p:nvPicPr>
          <p:cNvPr id="3074" name="Picture 2" descr="ostrich_pillow_kawamura-ganjavian-thumb-525xauto-4554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20272" y="4797152"/>
            <a:ext cx="1447800" cy="108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ZoneTexte 9"/>
          <p:cNvSpPr txBox="1"/>
          <p:nvPr/>
        </p:nvSpPr>
        <p:spPr>
          <a:xfrm>
            <a:off x="251520" y="344850"/>
            <a:ext cx="3240360" cy="707886"/>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fr-FR" sz="4000" b="1" dirty="0" smtClean="0">
                <a:solidFill>
                  <a:srgbClr val="7030A0"/>
                </a:solidFill>
                <a:latin typeface="Arial Narrow" pitchFamily="34" charset="0"/>
              </a:rPr>
              <a:t>METAPRODUIT</a:t>
            </a:r>
            <a:endParaRPr lang="fr-FR" sz="4000" b="1" dirty="0">
              <a:solidFill>
                <a:srgbClr val="7030A0"/>
              </a:solidFill>
              <a:latin typeface="Arial Narrow" pitchFamily="34" charset="0"/>
            </a:endParaRPr>
          </a:p>
        </p:txBody>
      </p:sp>
    </p:spTree>
    <p:extLst>
      <p:ext uri="{BB962C8B-B14F-4D97-AF65-F5344CB8AC3E}">
        <p14:creationId xmlns:p14="http://schemas.microsoft.com/office/powerpoint/2010/main" xmlns="" val="10003085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a:spLocks noGrp="1"/>
          </p:cNvSpPr>
          <p:nvPr>
            <p:ph sz="quarter" idx="1"/>
          </p:nvPr>
        </p:nvSpPr>
        <p:spPr>
          <a:xfrm>
            <a:off x="301752" y="1700808"/>
            <a:ext cx="8503920" cy="2088232"/>
          </a:xfrm>
          <a:noFill/>
        </p:spPr>
        <p:style>
          <a:lnRef idx="2">
            <a:schemeClr val="accent4"/>
          </a:lnRef>
          <a:fillRef idx="1">
            <a:schemeClr val="lt1"/>
          </a:fillRef>
          <a:effectRef idx="0">
            <a:schemeClr val="accent4"/>
          </a:effectRef>
          <a:fontRef idx="minor">
            <a:schemeClr val="dk1"/>
          </a:fontRef>
        </p:style>
        <p:txBody>
          <a:bodyPr>
            <a:normAutofit/>
          </a:bodyPr>
          <a:lstStyle/>
          <a:p>
            <a:r>
              <a:rPr lang="fr-FR" sz="2400" b="1" dirty="0" smtClean="0">
                <a:solidFill>
                  <a:srgbClr val="7030A0"/>
                </a:solidFill>
                <a:latin typeface="Arial Narrow" pitchFamily="34" charset="0"/>
              </a:rPr>
              <a:t>L’idée source</a:t>
            </a:r>
          </a:p>
          <a:p>
            <a:pPr marL="0" indent="0" algn="just">
              <a:buNone/>
            </a:pPr>
            <a:r>
              <a:rPr lang="fr-FR" sz="1800" dirty="0" smtClean="0">
                <a:solidFill>
                  <a:schemeClr val="tx1"/>
                </a:solidFill>
                <a:latin typeface="Arial Narrow" pitchFamily="34" charset="0"/>
              </a:rPr>
              <a:t>H&amp;M et Isabel </a:t>
            </a:r>
            <a:r>
              <a:rPr lang="fr-FR" sz="1800" dirty="0" err="1" smtClean="0">
                <a:solidFill>
                  <a:schemeClr val="tx1"/>
                </a:solidFill>
                <a:latin typeface="Arial Narrow" pitchFamily="34" charset="0"/>
              </a:rPr>
              <a:t>Marant</a:t>
            </a:r>
            <a:r>
              <a:rPr lang="fr-FR" sz="1800" dirty="0" smtClean="0">
                <a:solidFill>
                  <a:schemeClr val="tx1"/>
                </a:solidFill>
                <a:latin typeface="Arial Narrow" pitchFamily="34" charset="0"/>
              </a:rPr>
              <a:t>, se sont associés le temps d’une collaboration. Une collection capsule a été mise en vente en magasins le 14 </a:t>
            </a:r>
            <a:r>
              <a:rPr lang="fr-FR" sz="1800" dirty="0" err="1" smtClean="0">
                <a:solidFill>
                  <a:schemeClr val="tx1"/>
                </a:solidFill>
                <a:latin typeface="Arial Narrow" pitchFamily="34" charset="0"/>
              </a:rPr>
              <a:t>november</a:t>
            </a:r>
            <a:r>
              <a:rPr lang="fr-FR" sz="1800" dirty="0" smtClean="0">
                <a:solidFill>
                  <a:schemeClr val="tx1"/>
                </a:solidFill>
                <a:latin typeface="Arial Narrow" pitchFamily="34" charset="0"/>
              </a:rPr>
              <a:t> 2013. Après Maison Martin </a:t>
            </a:r>
            <a:r>
              <a:rPr lang="fr-FR" sz="1800" dirty="0" err="1" smtClean="0">
                <a:solidFill>
                  <a:schemeClr val="tx1"/>
                </a:solidFill>
                <a:latin typeface="Arial Narrow" pitchFamily="34" charset="0"/>
              </a:rPr>
              <a:t>Margiela</a:t>
            </a:r>
            <a:r>
              <a:rPr lang="fr-FR" sz="1800" dirty="0" smtClean="0">
                <a:solidFill>
                  <a:schemeClr val="tx1"/>
                </a:solidFill>
                <a:latin typeface="Arial Narrow" pitchFamily="34" charset="0"/>
              </a:rPr>
              <a:t>, </a:t>
            </a:r>
            <a:r>
              <a:rPr lang="fr-FR" sz="1800" dirty="0" err="1" smtClean="0">
                <a:solidFill>
                  <a:schemeClr val="tx1"/>
                </a:solidFill>
                <a:latin typeface="Arial Narrow" pitchFamily="34" charset="0"/>
              </a:rPr>
              <a:t>Marni</a:t>
            </a:r>
            <a:r>
              <a:rPr lang="fr-FR" sz="1800" dirty="0" smtClean="0">
                <a:solidFill>
                  <a:schemeClr val="tx1"/>
                </a:solidFill>
                <a:latin typeface="Arial Narrow" pitchFamily="34" charset="0"/>
              </a:rPr>
              <a:t>, Jimmy Choo ou encore Sonia </a:t>
            </a:r>
            <a:r>
              <a:rPr lang="fr-FR" sz="1800" dirty="0" err="1" smtClean="0">
                <a:solidFill>
                  <a:schemeClr val="tx1"/>
                </a:solidFill>
                <a:latin typeface="Arial Narrow" pitchFamily="34" charset="0"/>
              </a:rPr>
              <a:t>Rykiel</a:t>
            </a:r>
            <a:r>
              <a:rPr lang="fr-FR" sz="1800" dirty="0" smtClean="0">
                <a:solidFill>
                  <a:schemeClr val="tx1"/>
                </a:solidFill>
                <a:latin typeface="Arial Narrow" pitchFamily="34" charset="0"/>
              </a:rPr>
              <a:t>, H&amp;M a choisi la créatrice parisienne connue mondialement.</a:t>
            </a:r>
            <a:endParaRPr lang="fr-FR" sz="1800" dirty="0">
              <a:solidFill>
                <a:schemeClr val="tx1"/>
              </a:solidFill>
              <a:latin typeface="Arial Narrow" pitchFamily="34" charset="0"/>
            </a:endParaRPr>
          </a:p>
        </p:txBody>
      </p:sp>
      <p:sp>
        <p:nvSpPr>
          <p:cNvPr id="7" name="Titre 1"/>
          <p:cNvSpPr>
            <a:spLocks noGrp="1"/>
          </p:cNvSpPr>
          <p:nvPr>
            <p:ph type="title"/>
          </p:nvPr>
        </p:nvSpPr>
        <p:spPr>
          <a:xfrm>
            <a:off x="2987824" y="228600"/>
            <a:ext cx="5848328" cy="758952"/>
          </a:xfrm>
        </p:spPr>
        <p:txBody>
          <a:bodyPr>
            <a:normAutofit/>
          </a:bodyPr>
          <a:lstStyle/>
          <a:p>
            <a:pPr algn="r"/>
            <a:r>
              <a:rPr lang="fr-FR" dirty="0" smtClean="0">
                <a:latin typeface="Arial Narrow" pitchFamily="34" charset="0"/>
              </a:rPr>
              <a:t>Co-</a:t>
            </a:r>
            <a:r>
              <a:rPr lang="fr-FR" dirty="0" err="1" smtClean="0">
                <a:latin typeface="Arial Narrow" pitchFamily="34" charset="0"/>
              </a:rPr>
              <a:t>branding</a:t>
            </a:r>
            <a:endParaRPr lang="fr-FR" dirty="0"/>
          </a:p>
        </p:txBody>
      </p:sp>
      <p:sp>
        <p:nvSpPr>
          <p:cNvPr id="9" name="Espace réservé du contenu 2"/>
          <p:cNvSpPr txBox="1">
            <a:spLocks/>
          </p:cNvSpPr>
          <p:nvPr/>
        </p:nvSpPr>
        <p:spPr>
          <a:xfrm>
            <a:off x="324403" y="3904776"/>
            <a:ext cx="8496944" cy="2117976"/>
          </a:xfrm>
          <a:prstGeom prst="rect">
            <a:avLst/>
          </a:prstGeom>
          <a:noFill/>
        </p:spPr>
        <p:style>
          <a:lnRef idx="2">
            <a:schemeClr val="accent4"/>
          </a:lnRef>
          <a:fillRef idx="1">
            <a:schemeClr val="lt1"/>
          </a:fillRef>
          <a:effectRef idx="0">
            <a:schemeClr val="accent4"/>
          </a:effectRef>
          <a:fontRef idx="minor">
            <a:schemeClr val="dk1"/>
          </a:fontRef>
        </p:style>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fr-FR" sz="2400" b="1" i="0" u="none" strike="noStrike" kern="1200" cap="none" spc="0" normalizeH="0" baseline="0" noProof="0" dirty="0" smtClean="0">
                <a:ln>
                  <a:noFill/>
                </a:ln>
                <a:solidFill>
                  <a:srgbClr val="7030A0"/>
                </a:solidFill>
                <a:effectLst/>
                <a:uLnTx/>
                <a:uFillTx/>
                <a:latin typeface="Arial Narrow" pitchFamily="34" charset="0"/>
                <a:ea typeface="+mn-ea"/>
                <a:cs typeface="+mn-cs"/>
              </a:rPr>
              <a:t>L’idée</a:t>
            </a:r>
          </a:p>
          <a:p>
            <a:pPr algn="just"/>
            <a:r>
              <a:rPr lang="fr-FR" dirty="0">
                <a:latin typeface="Arial Narrow" pitchFamily="34" charset="0"/>
              </a:rPr>
              <a:t>Association de marques pour créer une collaboration commune et faire connaître ses produits d’une autre façon</a:t>
            </a:r>
            <a:r>
              <a:rPr lang="fr-FR" dirty="0" smtClean="0">
                <a:latin typeface="Arial Narrow" pitchFamily="34" charset="0"/>
              </a:rPr>
              <a:t>.</a:t>
            </a:r>
            <a:endParaRPr lang="fr-FR" dirty="0">
              <a:latin typeface="Arial Narrow" pitchFamily="34" charset="0"/>
            </a:endParaRPr>
          </a:p>
        </p:txBody>
      </p:sp>
      <p:sp>
        <p:nvSpPr>
          <p:cNvPr id="8" name="ZoneTexte 7"/>
          <p:cNvSpPr txBox="1"/>
          <p:nvPr/>
        </p:nvSpPr>
        <p:spPr>
          <a:xfrm>
            <a:off x="323528" y="6047710"/>
            <a:ext cx="8352928" cy="261610"/>
          </a:xfrm>
          <a:prstGeom prst="rect">
            <a:avLst/>
          </a:prstGeom>
          <a:noFill/>
        </p:spPr>
        <p:txBody>
          <a:bodyPr wrap="square" rtlCol="0">
            <a:spAutoFit/>
          </a:bodyPr>
          <a:lstStyle/>
          <a:p>
            <a:r>
              <a:rPr lang="fr-FR" sz="1100" dirty="0" smtClean="0">
                <a:solidFill>
                  <a:schemeClr val="bg1">
                    <a:lumMod val="65000"/>
                  </a:schemeClr>
                </a:solidFill>
                <a:latin typeface="Arial Narrow" pitchFamily="34" charset="0"/>
              </a:rPr>
              <a:t>Source: </a:t>
            </a:r>
            <a:r>
              <a:rPr lang="fr-FR" sz="1100" dirty="0">
                <a:solidFill>
                  <a:schemeClr val="bg1">
                    <a:lumMod val="65000"/>
                  </a:schemeClr>
                </a:solidFill>
                <a:latin typeface="Arial Narrow" pitchFamily="34" charset="0"/>
              </a:rPr>
              <a:t>http://</a:t>
            </a:r>
            <a:r>
              <a:rPr lang="fr-FR" sz="1100" dirty="0" smtClean="0">
                <a:solidFill>
                  <a:schemeClr val="bg1">
                    <a:lumMod val="65000"/>
                  </a:schemeClr>
                </a:solidFill>
                <a:latin typeface="Arial Narrow" pitchFamily="34" charset="0"/>
              </a:rPr>
              <a:t>www.lexpress.fr/styles/mode/h-m-et-isabel-marant_1261683.html#4qZKX5lPcpU380gg.99</a:t>
            </a:r>
            <a:endParaRPr lang="fr-FR" sz="1100" dirty="0">
              <a:solidFill>
                <a:schemeClr val="bg1">
                  <a:lumMod val="65000"/>
                </a:schemeClr>
              </a:solidFill>
              <a:latin typeface="Arial Narrow" pitchFamily="34" charset="0"/>
            </a:endParaRPr>
          </a:p>
        </p:txBody>
      </p:sp>
      <p:pic>
        <p:nvPicPr>
          <p:cNvPr id="4099" name="Picture 3" descr="Isabel-Marant-x-HM-Mai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64288" y="4797152"/>
            <a:ext cx="1447800" cy="108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ZoneTexte 10"/>
          <p:cNvSpPr txBox="1"/>
          <p:nvPr/>
        </p:nvSpPr>
        <p:spPr>
          <a:xfrm>
            <a:off x="251520" y="344850"/>
            <a:ext cx="3240360" cy="707886"/>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fr-FR" sz="4000" b="1" dirty="0" smtClean="0">
                <a:solidFill>
                  <a:srgbClr val="7030A0"/>
                </a:solidFill>
                <a:latin typeface="Arial Narrow" pitchFamily="34" charset="0"/>
              </a:rPr>
              <a:t>METAPRODUIT</a:t>
            </a:r>
            <a:endParaRPr lang="fr-FR" sz="4000" b="1" dirty="0">
              <a:solidFill>
                <a:srgbClr val="7030A0"/>
              </a:solidFill>
              <a:latin typeface="Arial Narrow" pitchFamily="34" charset="0"/>
            </a:endParaRPr>
          </a:p>
        </p:txBody>
      </p:sp>
    </p:spTree>
    <p:extLst>
      <p:ext uri="{BB962C8B-B14F-4D97-AF65-F5344CB8AC3E}">
        <p14:creationId xmlns:p14="http://schemas.microsoft.com/office/powerpoint/2010/main" xmlns="" val="152196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a:spLocks noGrp="1"/>
          </p:cNvSpPr>
          <p:nvPr>
            <p:ph sz="quarter" idx="1"/>
          </p:nvPr>
        </p:nvSpPr>
        <p:spPr>
          <a:xfrm>
            <a:off x="301752" y="1700808"/>
            <a:ext cx="8503920" cy="2088232"/>
          </a:xfrm>
          <a:noFill/>
        </p:spPr>
        <p:style>
          <a:lnRef idx="2">
            <a:schemeClr val="accent4"/>
          </a:lnRef>
          <a:fillRef idx="1">
            <a:schemeClr val="lt1"/>
          </a:fillRef>
          <a:effectRef idx="0">
            <a:schemeClr val="accent4"/>
          </a:effectRef>
          <a:fontRef idx="minor">
            <a:schemeClr val="dk1"/>
          </a:fontRef>
        </p:style>
        <p:txBody>
          <a:bodyPr>
            <a:normAutofit lnSpcReduction="10000"/>
          </a:bodyPr>
          <a:lstStyle/>
          <a:p>
            <a:r>
              <a:rPr lang="fr-FR" sz="2400" b="1" dirty="0" smtClean="0">
                <a:solidFill>
                  <a:srgbClr val="7030A0"/>
                </a:solidFill>
                <a:latin typeface="Arial Narrow" pitchFamily="34" charset="0"/>
              </a:rPr>
              <a:t>L’idée source</a:t>
            </a:r>
          </a:p>
          <a:p>
            <a:pPr marL="0" indent="0" algn="just">
              <a:buNone/>
            </a:pPr>
            <a:r>
              <a:rPr lang="fr-FR" sz="1800" dirty="0">
                <a:latin typeface="Arial Narrow" pitchFamily="34" charset="0"/>
              </a:rPr>
              <a:t>Les téléphones actuels nécessitent l’utilisation d’une coque de protection. Ainsi les </a:t>
            </a:r>
            <a:r>
              <a:rPr lang="fr-FR" sz="1800" dirty="0" err="1">
                <a:latin typeface="Arial Narrow" pitchFamily="34" charset="0"/>
              </a:rPr>
              <a:t>smartphones</a:t>
            </a:r>
            <a:r>
              <a:rPr lang="fr-FR" sz="1800" dirty="0">
                <a:latin typeface="Arial Narrow" pitchFamily="34" charset="0"/>
              </a:rPr>
              <a:t> </a:t>
            </a:r>
            <a:r>
              <a:rPr lang="fr-FR" sz="1800" dirty="0" smtClean="0">
                <a:latin typeface="Arial Narrow" pitchFamily="34" charset="0"/>
              </a:rPr>
              <a:t>ont comme produit complémentaires les coques, </a:t>
            </a:r>
            <a:r>
              <a:rPr lang="fr-FR" sz="1800" dirty="0">
                <a:latin typeface="Arial Narrow" pitchFamily="34" charset="0"/>
              </a:rPr>
              <a:t>sinon ils se cassent </a:t>
            </a:r>
            <a:r>
              <a:rPr lang="fr-FR" sz="1800" dirty="0" smtClean="0">
                <a:latin typeface="Arial Narrow" pitchFamily="34" charset="0"/>
              </a:rPr>
              <a:t>(brisures </a:t>
            </a:r>
            <a:r>
              <a:rPr lang="fr-FR" sz="1800" dirty="0">
                <a:latin typeface="Arial Narrow" pitchFamily="34" charset="0"/>
              </a:rPr>
              <a:t>de l’écran par exemple notamment chez </a:t>
            </a:r>
            <a:r>
              <a:rPr lang="fr-FR" sz="1800" dirty="0" err="1">
                <a:latin typeface="Arial Narrow" pitchFamily="34" charset="0"/>
              </a:rPr>
              <a:t>l’Iphone</a:t>
            </a:r>
            <a:r>
              <a:rPr lang="fr-FR" sz="1800" dirty="0">
                <a:latin typeface="Arial Narrow" pitchFamily="34" charset="0"/>
              </a:rPr>
              <a:t> d’Apple).</a:t>
            </a:r>
          </a:p>
          <a:p>
            <a:pPr marL="0" indent="0" algn="just">
              <a:buNone/>
            </a:pPr>
            <a:r>
              <a:rPr lang="fr-FR" sz="1800" dirty="0">
                <a:latin typeface="Arial Narrow" pitchFamily="34" charset="0"/>
              </a:rPr>
              <a:t>Nous pouvons citer aussi les Mp3 qui s’utilisent uniquement avec des écouteurs ou les enceintes </a:t>
            </a:r>
            <a:r>
              <a:rPr lang="fr-FR" sz="1800" dirty="0" smtClean="0">
                <a:latin typeface="Arial Narrow" pitchFamily="34" charset="0"/>
              </a:rPr>
              <a:t>(par </a:t>
            </a:r>
            <a:r>
              <a:rPr lang="fr-FR" sz="1800" dirty="0">
                <a:latin typeface="Arial Narrow" pitchFamily="34" charset="0"/>
              </a:rPr>
              <a:t>exemple celles de l’entreprise Bose) qui nécessite l’utilisation d’un support comme un téléphone, ordinateur, lecteur de musique</a:t>
            </a:r>
            <a:endParaRPr lang="fr-FR" sz="1800" dirty="0">
              <a:solidFill>
                <a:schemeClr val="tx1"/>
              </a:solidFill>
              <a:latin typeface="Arial Narrow" pitchFamily="34" charset="0"/>
            </a:endParaRPr>
          </a:p>
        </p:txBody>
      </p:sp>
      <p:sp>
        <p:nvSpPr>
          <p:cNvPr id="7" name="Titre 1"/>
          <p:cNvSpPr>
            <a:spLocks noGrp="1"/>
          </p:cNvSpPr>
          <p:nvPr>
            <p:ph type="title"/>
          </p:nvPr>
        </p:nvSpPr>
        <p:spPr>
          <a:xfrm>
            <a:off x="2987824" y="437800"/>
            <a:ext cx="5848328" cy="758952"/>
          </a:xfrm>
        </p:spPr>
        <p:txBody>
          <a:bodyPr>
            <a:normAutofit fontScale="90000"/>
          </a:bodyPr>
          <a:lstStyle/>
          <a:p>
            <a:pPr algn="r"/>
            <a:r>
              <a:rPr lang="fr-FR" dirty="0" smtClean="0">
                <a:latin typeface="Arial Narrow" pitchFamily="34" charset="0"/>
              </a:rPr>
              <a:t>Produits complémentaires, offres globales, supports</a:t>
            </a:r>
            <a:endParaRPr lang="fr-FR" dirty="0"/>
          </a:p>
        </p:txBody>
      </p:sp>
      <p:sp>
        <p:nvSpPr>
          <p:cNvPr id="9" name="Espace réservé du contenu 2"/>
          <p:cNvSpPr txBox="1">
            <a:spLocks/>
          </p:cNvSpPr>
          <p:nvPr/>
        </p:nvSpPr>
        <p:spPr>
          <a:xfrm>
            <a:off x="324403" y="3904776"/>
            <a:ext cx="8496944" cy="2117976"/>
          </a:xfrm>
          <a:prstGeom prst="rect">
            <a:avLst/>
          </a:prstGeom>
          <a:noFill/>
        </p:spPr>
        <p:style>
          <a:lnRef idx="2">
            <a:schemeClr val="accent4"/>
          </a:lnRef>
          <a:fillRef idx="1">
            <a:schemeClr val="lt1"/>
          </a:fillRef>
          <a:effectRef idx="0">
            <a:schemeClr val="accent4"/>
          </a:effectRef>
          <a:fontRef idx="minor">
            <a:schemeClr val="dk1"/>
          </a:fontRef>
        </p:style>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fr-FR" sz="2400" b="1" i="0" u="none" strike="noStrike" kern="1200" cap="none" spc="0" normalizeH="0" baseline="0" noProof="0" dirty="0" smtClean="0">
                <a:ln>
                  <a:noFill/>
                </a:ln>
                <a:solidFill>
                  <a:srgbClr val="7030A0"/>
                </a:solidFill>
                <a:effectLst/>
                <a:uLnTx/>
                <a:uFillTx/>
                <a:latin typeface="Arial Narrow" pitchFamily="34" charset="0"/>
                <a:ea typeface="+mn-ea"/>
                <a:cs typeface="+mn-cs"/>
              </a:rPr>
              <a:t>L’idée</a:t>
            </a:r>
          </a:p>
          <a:p>
            <a:pPr algn="just"/>
            <a:r>
              <a:rPr lang="fr-FR" dirty="0" smtClean="0">
                <a:latin typeface="Arial Narrow" pitchFamily="34" charset="0"/>
              </a:rPr>
              <a:t>Les marques développent de plus en plus de produits complémentaires, le but étant de proposer une offre la plus globale possible et évidemment de vendre toujours plus.</a:t>
            </a:r>
            <a:endParaRPr lang="fr-FR" dirty="0">
              <a:latin typeface="Arial Narrow" pitchFamily="34" charset="0"/>
            </a:endParaRPr>
          </a:p>
        </p:txBody>
      </p:sp>
      <p:sp>
        <p:nvSpPr>
          <p:cNvPr id="8" name="ZoneTexte 7"/>
          <p:cNvSpPr txBox="1"/>
          <p:nvPr/>
        </p:nvSpPr>
        <p:spPr>
          <a:xfrm>
            <a:off x="323528" y="6047710"/>
            <a:ext cx="8352928" cy="261610"/>
          </a:xfrm>
          <a:prstGeom prst="rect">
            <a:avLst/>
          </a:prstGeom>
          <a:noFill/>
        </p:spPr>
        <p:txBody>
          <a:bodyPr wrap="square" rtlCol="0">
            <a:spAutoFit/>
          </a:bodyPr>
          <a:lstStyle/>
          <a:p>
            <a:r>
              <a:rPr lang="fr-FR" sz="1100" dirty="0" smtClean="0">
                <a:solidFill>
                  <a:schemeClr val="bg1">
                    <a:lumMod val="65000"/>
                  </a:schemeClr>
                </a:solidFill>
                <a:latin typeface="Arial Narrow" pitchFamily="34" charset="0"/>
              </a:rPr>
              <a:t>Source: </a:t>
            </a:r>
            <a:r>
              <a:rPr lang="fr-FR" sz="1100" dirty="0">
                <a:solidFill>
                  <a:schemeClr val="bg1">
                    <a:lumMod val="65000"/>
                  </a:schemeClr>
                </a:solidFill>
                <a:latin typeface="Arial Narrow" pitchFamily="34" charset="0"/>
              </a:rPr>
              <a:t>http://</a:t>
            </a:r>
            <a:r>
              <a:rPr lang="fr-FR" sz="1100" dirty="0" smtClean="0">
                <a:solidFill>
                  <a:schemeClr val="bg1">
                    <a:lumMod val="65000"/>
                  </a:schemeClr>
                </a:solidFill>
                <a:latin typeface="Arial Narrow" pitchFamily="34" charset="0"/>
              </a:rPr>
              <a:t>www.lexpress.fr/styles/mode/h-m-et-isabel-marant_1261683.html#4qZKX5lPcpU380gg.99</a:t>
            </a:r>
            <a:endParaRPr lang="fr-FR" sz="1100" dirty="0">
              <a:solidFill>
                <a:schemeClr val="bg1">
                  <a:lumMod val="65000"/>
                </a:schemeClr>
              </a:solidFill>
              <a:latin typeface="Arial Narrow" pitchFamily="34" charset="0"/>
            </a:endParaRPr>
          </a:p>
        </p:txBody>
      </p:sp>
      <p:pic>
        <p:nvPicPr>
          <p:cNvPr id="5122" name="Picture 2" descr="bose-sounddock-10-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48264" y="4695081"/>
            <a:ext cx="1663824" cy="1182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ZoneTexte 9"/>
          <p:cNvSpPr txBox="1"/>
          <p:nvPr/>
        </p:nvSpPr>
        <p:spPr>
          <a:xfrm>
            <a:off x="251520" y="344850"/>
            <a:ext cx="3240360" cy="707886"/>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fr-FR" sz="4000" b="1" dirty="0" smtClean="0">
                <a:solidFill>
                  <a:srgbClr val="7030A0"/>
                </a:solidFill>
                <a:latin typeface="Arial Narrow" pitchFamily="34" charset="0"/>
              </a:rPr>
              <a:t>METAPRODUIT</a:t>
            </a:r>
            <a:endParaRPr lang="fr-FR" sz="4000" b="1" dirty="0">
              <a:solidFill>
                <a:srgbClr val="7030A0"/>
              </a:solidFill>
              <a:latin typeface="Arial Narrow" pitchFamily="34" charset="0"/>
            </a:endParaRPr>
          </a:p>
        </p:txBody>
      </p:sp>
    </p:spTree>
    <p:extLst>
      <p:ext uri="{BB962C8B-B14F-4D97-AF65-F5344CB8AC3E}">
        <p14:creationId xmlns:p14="http://schemas.microsoft.com/office/powerpoint/2010/main" xmlns="" val="3777901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a:spLocks noGrp="1"/>
          </p:cNvSpPr>
          <p:nvPr>
            <p:ph sz="quarter" idx="1"/>
          </p:nvPr>
        </p:nvSpPr>
        <p:spPr>
          <a:xfrm>
            <a:off x="301752" y="1527048"/>
            <a:ext cx="8503920" cy="2261992"/>
          </a:xfrm>
          <a:noFill/>
        </p:spPr>
        <p:style>
          <a:lnRef idx="2">
            <a:schemeClr val="accent4"/>
          </a:lnRef>
          <a:fillRef idx="1">
            <a:schemeClr val="lt1"/>
          </a:fillRef>
          <a:effectRef idx="0">
            <a:schemeClr val="accent4"/>
          </a:effectRef>
          <a:fontRef idx="minor">
            <a:schemeClr val="dk1"/>
          </a:fontRef>
        </p:style>
        <p:txBody>
          <a:bodyPr/>
          <a:lstStyle/>
          <a:p>
            <a:r>
              <a:rPr lang="fr-FR" sz="2400" b="1" dirty="0" smtClean="0">
                <a:solidFill>
                  <a:schemeClr val="bg1">
                    <a:lumMod val="50000"/>
                  </a:schemeClr>
                </a:solidFill>
                <a:latin typeface="Arial Narrow" pitchFamily="34" charset="0"/>
              </a:rPr>
              <a:t>L’idée source</a:t>
            </a:r>
          </a:p>
          <a:p>
            <a:pPr marL="0" algn="just">
              <a:buNone/>
            </a:pPr>
            <a:r>
              <a:rPr lang="fr-FR" sz="1800" dirty="0" smtClean="0">
                <a:latin typeface="Arial Narrow" pitchFamily="34" charset="0"/>
              </a:rPr>
              <a:t>Amazon.com fait le choix d’opter pour une stratégie d’affiliation unique: elle propose plusieurs sources en concurrence pour les produits qu’elle propose. Cela lui permet d’offrir des prix plus serrés. Cela a été une des premières entreprises à se lancer avant même que la bulle internet éclate. Amazon a débuté avec de maigres bénéfices au départ mais elle est maintenant introduite en bourse. Ce business model a montré qu’il était rentable d’où multiples marques se sont mis au e-commerce.</a:t>
            </a:r>
          </a:p>
          <a:p>
            <a:pPr>
              <a:buNone/>
            </a:pPr>
            <a:endParaRPr lang="fr-FR" sz="2000" dirty="0" smtClean="0">
              <a:latin typeface="Arial Narrow" pitchFamily="34" charset="0"/>
            </a:endParaRPr>
          </a:p>
        </p:txBody>
      </p:sp>
      <p:sp>
        <p:nvSpPr>
          <p:cNvPr id="7" name="Titre 1"/>
          <p:cNvSpPr>
            <a:spLocks noGrp="1"/>
          </p:cNvSpPr>
          <p:nvPr>
            <p:ph type="title"/>
          </p:nvPr>
        </p:nvSpPr>
        <p:spPr>
          <a:xfrm>
            <a:off x="301752" y="228600"/>
            <a:ext cx="8534400" cy="758952"/>
          </a:xfrm>
        </p:spPr>
        <p:txBody>
          <a:bodyPr>
            <a:normAutofit/>
          </a:bodyPr>
          <a:lstStyle/>
          <a:p>
            <a:pPr algn="r"/>
            <a:r>
              <a:rPr lang="fr-FR" dirty="0" smtClean="0">
                <a:latin typeface="Arial Narrow" pitchFamily="34" charset="0"/>
              </a:rPr>
              <a:t>Stratégies &amp; Business </a:t>
            </a:r>
            <a:r>
              <a:rPr lang="fr-FR" dirty="0" err="1" smtClean="0">
                <a:latin typeface="Arial Narrow" pitchFamily="34" charset="0"/>
              </a:rPr>
              <a:t>Models</a:t>
            </a:r>
            <a:r>
              <a:rPr lang="fr-FR" dirty="0" smtClean="0">
                <a:latin typeface="Arial Narrow" pitchFamily="34" charset="0"/>
              </a:rPr>
              <a:t> </a:t>
            </a:r>
            <a:endParaRPr lang="fr-FR" dirty="0"/>
          </a:p>
        </p:txBody>
      </p:sp>
      <p:sp>
        <p:nvSpPr>
          <p:cNvPr id="9" name="Espace réservé du contenu 2"/>
          <p:cNvSpPr txBox="1">
            <a:spLocks/>
          </p:cNvSpPr>
          <p:nvPr/>
        </p:nvSpPr>
        <p:spPr>
          <a:xfrm>
            <a:off x="323528" y="3933056"/>
            <a:ext cx="8496944" cy="2117976"/>
          </a:xfrm>
          <a:prstGeom prst="rect">
            <a:avLst/>
          </a:prstGeom>
          <a:noFill/>
        </p:spPr>
        <p:style>
          <a:lnRef idx="2">
            <a:schemeClr val="accent4"/>
          </a:lnRef>
          <a:fillRef idx="1">
            <a:schemeClr val="lt1"/>
          </a:fillRef>
          <a:effectRef idx="0">
            <a:schemeClr val="accent4"/>
          </a:effectRef>
          <a:fontRef idx="minor">
            <a:schemeClr val="dk1"/>
          </a:fontRef>
        </p:style>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fr-FR" sz="2400" b="1" i="0" u="none" strike="noStrike" kern="1200" cap="none" spc="0" normalizeH="0" baseline="0" noProof="0" dirty="0" smtClean="0">
                <a:ln>
                  <a:noFill/>
                </a:ln>
                <a:solidFill>
                  <a:schemeClr val="bg1">
                    <a:lumMod val="50000"/>
                  </a:schemeClr>
                </a:solidFill>
                <a:effectLst/>
                <a:uLnTx/>
                <a:uFillTx/>
                <a:latin typeface="Arial Narrow" pitchFamily="34" charset="0"/>
                <a:ea typeface="+mn-ea"/>
                <a:cs typeface="+mn-cs"/>
              </a:rPr>
              <a:t>L’idée</a:t>
            </a:r>
          </a:p>
          <a:p>
            <a:pPr marR="0" lvl="0" indent="-274320" algn="just" defTabSz="914400" rtl="0" eaLnBrk="1" fontAlgn="auto" latinLnBrk="0" hangingPunct="1">
              <a:lnSpc>
                <a:spcPct val="100000"/>
              </a:lnSpc>
              <a:spcBef>
                <a:spcPct val="20000"/>
              </a:spcBef>
              <a:spcAft>
                <a:spcPts val="0"/>
              </a:spcAft>
              <a:buClr>
                <a:schemeClr val="accent1"/>
              </a:buClr>
              <a:buSzPct val="85000"/>
              <a:tabLst/>
              <a:defRPr/>
            </a:pPr>
            <a:r>
              <a:rPr lang="fr-FR" sz="2000" dirty="0" smtClean="0">
                <a:solidFill>
                  <a:schemeClr val="tx1"/>
                </a:solidFill>
                <a:latin typeface="Arial Narrow" pitchFamily="34" charset="0"/>
              </a:rPr>
              <a:t>L’enseigne a testé le e-commerce sur les clients et à montrer que c’était apprécier des clients. Cela permet un gain de temps, ainsi qu’un choix de produits vastes et variés. </a:t>
            </a:r>
            <a:endParaRPr kumimoji="0" lang="fr-FR" sz="2000" b="0" i="0" u="none" strike="noStrike" kern="1200" cap="none" spc="0" normalizeH="0" baseline="0" noProof="0" dirty="0">
              <a:ln>
                <a:noFill/>
              </a:ln>
              <a:solidFill>
                <a:schemeClr val="tx1"/>
              </a:solidFill>
              <a:effectLst/>
              <a:uLnTx/>
              <a:uFillTx/>
              <a:latin typeface="Arial Narrow" pitchFamily="34" charset="0"/>
              <a:ea typeface="+mn-ea"/>
              <a:cs typeface="+mn-cs"/>
            </a:endParaRPr>
          </a:p>
        </p:txBody>
      </p:sp>
      <p:pic>
        <p:nvPicPr>
          <p:cNvPr id="10" name="Image 9" descr="amazon.jpg"/>
          <p:cNvPicPr>
            <a:picLocks noChangeAspect="1"/>
          </p:cNvPicPr>
          <p:nvPr/>
        </p:nvPicPr>
        <p:blipFill>
          <a:blip r:embed="rId2" cstate="print"/>
          <a:stretch>
            <a:fillRect/>
          </a:stretch>
        </p:blipFill>
        <p:spPr>
          <a:xfrm>
            <a:off x="5940152" y="5197045"/>
            <a:ext cx="2777480" cy="752235"/>
          </a:xfrm>
          <a:prstGeom prst="rect">
            <a:avLst/>
          </a:prstGeom>
        </p:spPr>
      </p:pic>
      <p:sp>
        <p:nvSpPr>
          <p:cNvPr id="11" name="ZoneTexte 10"/>
          <p:cNvSpPr txBox="1"/>
          <p:nvPr/>
        </p:nvSpPr>
        <p:spPr>
          <a:xfrm>
            <a:off x="323528" y="6047710"/>
            <a:ext cx="8352928" cy="261610"/>
          </a:xfrm>
          <a:prstGeom prst="rect">
            <a:avLst/>
          </a:prstGeom>
          <a:noFill/>
        </p:spPr>
        <p:txBody>
          <a:bodyPr wrap="square" rtlCol="0">
            <a:spAutoFit/>
          </a:bodyPr>
          <a:lstStyle/>
          <a:p>
            <a:r>
              <a:rPr lang="fr-FR" sz="1100" dirty="0" smtClean="0">
                <a:solidFill>
                  <a:schemeClr val="tx1">
                    <a:lumMod val="65000"/>
                    <a:lumOff val="35000"/>
                  </a:schemeClr>
                </a:solidFill>
                <a:latin typeface="Arial Narrow" pitchFamily="34" charset="0"/>
              </a:rPr>
              <a:t>Source: http://www.lemonde.fr/technologies/article/2014/04/25/amazon-un-business-model-en-pleine-evolution_4407417_651865.html</a:t>
            </a:r>
            <a:endParaRPr lang="fr-FR" sz="1100" dirty="0">
              <a:solidFill>
                <a:schemeClr val="tx1">
                  <a:lumMod val="65000"/>
                  <a:lumOff val="35000"/>
                </a:schemeClr>
              </a:solidFill>
              <a:latin typeface="Arial Narrow" pitchFamily="34" charset="0"/>
            </a:endParaRPr>
          </a:p>
        </p:txBody>
      </p:sp>
      <p:sp>
        <p:nvSpPr>
          <p:cNvPr id="8" name="ZoneTexte 7"/>
          <p:cNvSpPr txBox="1"/>
          <p:nvPr/>
        </p:nvSpPr>
        <p:spPr>
          <a:xfrm>
            <a:off x="251520" y="344850"/>
            <a:ext cx="2592288" cy="707886"/>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fr-FR" sz="4000" b="1" dirty="0" smtClean="0">
                <a:solidFill>
                  <a:schemeClr val="bg1">
                    <a:lumMod val="50000"/>
                  </a:schemeClr>
                </a:solidFill>
                <a:latin typeface="Arial Narrow" pitchFamily="34" charset="0"/>
              </a:rPr>
              <a:t>STRATEGIE</a:t>
            </a:r>
            <a:endParaRPr lang="fr-FR" sz="4000" b="1" dirty="0">
              <a:solidFill>
                <a:schemeClr val="bg1">
                  <a:lumMod val="5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a:spLocks noGrp="1"/>
          </p:cNvSpPr>
          <p:nvPr>
            <p:ph sz="quarter" idx="1"/>
          </p:nvPr>
        </p:nvSpPr>
        <p:spPr>
          <a:xfrm>
            <a:off x="301752" y="1527048"/>
            <a:ext cx="8503920" cy="2261992"/>
          </a:xfrm>
          <a:noFill/>
          <a:ln>
            <a:solidFill>
              <a:schemeClr val="accent1"/>
            </a:solidFill>
          </a:ln>
        </p:spPr>
        <p:style>
          <a:lnRef idx="2">
            <a:schemeClr val="accent4"/>
          </a:lnRef>
          <a:fillRef idx="1">
            <a:schemeClr val="lt1"/>
          </a:fillRef>
          <a:effectRef idx="0">
            <a:schemeClr val="accent4"/>
          </a:effectRef>
          <a:fontRef idx="minor">
            <a:schemeClr val="dk1"/>
          </a:fontRef>
        </p:style>
        <p:txBody>
          <a:bodyPr/>
          <a:lstStyle/>
          <a:p>
            <a:r>
              <a:rPr lang="fr-FR" sz="2400" b="1" dirty="0" smtClean="0">
                <a:solidFill>
                  <a:schemeClr val="bg1">
                    <a:lumMod val="50000"/>
                  </a:schemeClr>
                </a:solidFill>
                <a:latin typeface="Arial Narrow" pitchFamily="34" charset="0"/>
              </a:rPr>
              <a:t>L’idée source</a:t>
            </a:r>
          </a:p>
          <a:p>
            <a:pPr marL="0" algn="just">
              <a:buNone/>
            </a:pPr>
            <a:r>
              <a:rPr lang="fr-FR" sz="1800" dirty="0" smtClean="0">
                <a:latin typeface="Arial Narrow" pitchFamily="34" charset="0"/>
              </a:rPr>
              <a:t>Auchan lance Auchan Drive qui est un service de livraison et de commande au volant, qui a été lancé pour la première fois en 2004. Ce nouveau modèle est apprécié par ses clients grâce aux gains de temps qu’elle permet. Aujourd’hui, les hypermarchés lancent tour à tour leur « Drive » car ce type de service est de plus demandé, comme c’est le cas de l’ouverture du Carrefour Drive, en 2012. </a:t>
            </a:r>
          </a:p>
          <a:p>
            <a:pPr>
              <a:buNone/>
            </a:pPr>
            <a:endParaRPr lang="fr-FR" sz="2000" dirty="0" smtClean="0">
              <a:latin typeface="Arial Narrow" pitchFamily="34" charset="0"/>
            </a:endParaRPr>
          </a:p>
        </p:txBody>
      </p:sp>
      <p:sp>
        <p:nvSpPr>
          <p:cNvPr id="7" name="Titre 1"/>
          <p:cNvSpPr>
            <a:spLocks noGrp="1"/>
          </p:cNvSpPr>
          <p:nvPr>
            <p:ph type="title"/>
          </p:nvPr>
        </p:nvSpPr>
        <p:spPr>
          <a:xfrm>
            <a:off x="301752" y="228600"/>
            <a:ext cx="8534400" cy="758952"/>
          </a:xfrm>
        </p:spPr>
        <p:txBody>
          <a:bodyPr>
            <a:normAutofit/>
          </a:bodyPr>
          <a:lstStyle/>
          <a:p>
            <a:pPr algn="r"/>
            <a:r>
              <a:rPr lang="fr-FR" dirty="0" smtClean="0">
                <a:latin typeface="Arial Narrow" pitchFamily="34" charset="0"/>
              </a:rPr>
              <a:t>Changement Organisationnel</a:t>
            </a:r>
            <a:endParaRPr lang="fr-FR" dirty="0"/>
          </a:p>
        </p:txBody>
      </p:sp>
      <p:sp>
        <p:nvSpPr>
          <p:cNvPr id="9" name="Espace réservé du contenu 2"/>
          <p:cNvSpPr txBox="1">
            <a:spLocks/>
          </p:cNvSpPr>
          <p:nvPr/>
        </p:nvSpPr>
        <p:spPr>
          <a:xfrm>
            <a:off x="323528" y="3933056"/>
            <a:ext cx="8496944" cy="1872208"/>
          </a:xfrm>
          <a:prstGeom prst="rect">
            <a:avLst/>
          </a:prstGeom>
          <a:noFill/>
        </p:spPr>
        <p:style>
          <a:lnRef idx="2">
            <a:schemeClr val="accent4"/>
          </a:lnRef>
          <a:fillRef idx="1">
            <a:schemeClr val="lt1"/>
          </a:fillRef>
          <a:effectRef idx="0">
            <a:schemeClr val="accent4"/>
          </a:effectRef>
          <a:fontRef idx="minor">
            <a:schemeClr val="dk1"/>
          </a:fontRef>
        </p:style>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fr-FR" sz="2400" b="1" i="0" u="none" strike="noStrike" kern="1200" cap="none" spc="0" normalizeH="0" baseline="0" noProof="0" dirty="0" smtClean="0">
                <a:ln>
                  <a:noFill/>
                </a:ln>
                <a:solidFill>
                  <a:schemeClr val="bg1">
                    <a:lumMod val="50000"/>
                  </a:schemeClr>
                </a:solidFill>
                <a:effectLst/>
                <a:uLnTx/>
                <a:uFillTx/>
                <a:latin typeface="Arial Narrow" pitchFamily="34" charset="0"/>
                <a:ea typeface="+mn-ea"/>
                <a:cs typeface="+mn-cs"/>
              </a:rPr>
              <a:t>L’idée</a:t>
            </a:r>
          </a:p>
          <a:p>
            <a:pPr marR="0" lvl="0" indent="-274320" algn="just" defTabSz="914400" rtl="0" eaLnBrk="1" fontAlgn="auto" latinLnBrk="0" hangingPunct="1">
              <a:lnSpc>
                <a:spcPct val="100000"/>
              </a:lnSpc>
              <a:spcBef>
                <a:spcPct val="20000"/>
              </a:spcBef>
              <a:spcAft>
                <a:spcPts val="0"/>
              </a:spcAft>
              <a:buClr>
                <a:schemeClr val="accent1"/>
              </a:buClr>
              <a:buSzPct val="85000"/>
              <a:tabLst/>
              <a:defRPr/>
            </a:pPr>
            <a:r>
              <a:rPr lang="fr-FR" dirty="0" smtClean="0">
                <a:solidFill>
                  <a:schemeClr val="tx1"/>
                </a:solidFill>
                <a:latin typeface="Arial Narrow" pitchFamily="34" charset="0"/>
              </a:rPr>
              <a:t>Le drive est le nouveau champs de bataille des entreprises. Afin de faire face au développement du e-commerce, les enseignes souhaitent simplifier de plus en plus les actions pour son client. Le concept de Drive se développe aujourd’hui dans tous types d’entreprises.</a:t>
            </a:r>
            <a:endParaRPr kumimoji="0" lang="fr-FR" b="0" i="0" u="none" strike="noStrike" kern="1200" cap="none" spc="0" normalizeH="0" baseline="0" noProof="0" dirty="0">
              <a:ln>
                <a:noFill/>
              </a:ln>
              <a:solidFill>
                <a:schemeClr val="tx1"/>
              </a:solidFill>
              <a:effectLst/>
              <a:uLnTx/>
              <a:uFillTx/>
              <a:latin typeface="Arial Narrow" pitchFamily="34" charset="0"/>
              <a:ea typeface="+mn-ea"/>
              <a:cs typeface="+mn-cs"/>
            </a:endParaRPr>
          </a:p>
        </p:txBody>
      </p:sp>
      <p:pic>
        <p:nvPicPr>
          <p:cNvPr id="10" name="Image 9" descr="auchandrive.jpg"/>
          <p:cNvPicPr>
            <a:picLocks noChangeAspect="1"/>
          </p:cNvPicPr>
          <p:nvPr/>
        </p:nvPicPr>
        <p:blipFill>
          <a:blip r:embed="rId2" cstate="print"/>
          <a:stretch>
            <a:fillRect/>
          </a:stretch>
        </p:blipFill>
        <p:spPr>
          <a:xfrm>
            <a:off x="6660232" y="3140968"/>
            <a:ext cx="2114922" cy="583664"/>
          </a:xfrm>
          <a:prstGeom prst="rect">
            <a:avLst/>
          </a:prstGeom>
        </p:spPr>
      </p:pic>
      <p:sp>
        <p:nvSpPr>
          <p:cNvPr id="11" name="ZoneTexte 10"/>
          <p:cNvSpPr txBox="1"/>
          <p:nvPr/>
        </p:nvSpPr>
        <p:spPr>
          <a:xfrm>
            <a:off x="323528" y="5950441"/>
            <a:ext cx="8352928" cy="261610"/>
          </a:xfrm>
          <a:prstGeom prst="rect">
            <a:avLst/>
          </a:prstGeom>
          <a:noFill/>
        </p:spPr>
        <p:txBody>
          <a:bodyPr wrap="square" rtlCol="0">
            <a:spAutoFit/>
          </a:bodyPr>
          <a:lstStyle/>
          <a:p>
            <a:r>
              <a:rPr lang="fr-FR" sz="1100" dirty="0" smtClean="0">
                <a:solidFill>
                  <a:schemeClr val="tx1">
                    <a:lumMod val="65000"/>
                    <a:lumOff val="35000"/>
                  </a:schemeClr>
                </a:solidFill>
                <a:latin typeface="Arial Narrow" pitchFamily="34" charset="0"/>
              </a:rPr>
              <a:t>Source: http://www.nordeclair.fr/info-locale/la-revolution-du-drive-est-en-marche-ia60b0n25399</a:t>
            </a:r>
            <a:endParaRPr lang="fr-FR" sz="1100" dirty="0">
              <a:solidFill>
                <a:schemeClr val="tx1">
                  <a:lumMod val="65000"/>
                  <a:lumOff val="35000"/>
                </a:schemeClr>
              </a:solidFill>
              <a:latin typeface="Arial Narrow" pitchFamily="34" charset="0"/>
            </a:endParaRPr>
          </a:p>
        </p:txBody>
      </p:sp>
      <p:sp>
        <p:nvSpPr>
          <p:cNvPr id="8" name="ZoneTexte 7"/>
          <p:cNvSpPr txBox="1"/>
          <p:nvPr/>
        </p:nvSpPr>
        <p:spPr>
          <a:xfrm>
            <a:off x="251520" y="344850"/>
            <a:ext cx="2592288" cy="707886"/>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fr-FR" sz="4000" b="1" dirty="0" smtClean="0">
                <a:solidFill>
                  <a:schemeClr val="bg1">
                    <a:lumMod val="50000"/>
                  </a:schemeClr>
                </a:solidFill>
                <a:latin typeface="Arial Narrow" pitchFamily="34" charset="0"/>
              </a:rPr>
              <a:t>STRATEGIE</a:t>
            </a:r>
            <a:endParaRPr lang="fr-FR" sz="4000" b="1" dirty="0">
              <a:solidFill>
                <a:schemeClr val="bg1">
                  <a:lumMod val="5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a:spLocks noGrp="1"/>
          </p:cNvSpPr>
          <p:nvPr>
            <p:ph sz="quarter" idx="1"/>
          </p:nvPr>
        </p:nvSpPr>
        <p:spPr>
          <a:xfrm>
            <a:off x="301752" y="1743072"/>
            <a:ext cx="8503920" cy="1613920"/>
          </a:xfrm>
          <a:noFill/>
        </p:spPr>
        <p:style>
          <a:lnRef idx="2">
            <a:schemeClr val="accent4"/>
          </a:lnRef>
          <a:fillRef idx="1">
            <a:schemeClr val="lt1"/>
          </a:fillRef>
          <a:effectRef idx="0">
            <a:schemeClr val="accent4"/>
          </a:effectRef>
          <a:fontRef idx="minor">
            <a:schemeClr val="dk1"/>
          </a:fontRef>
        </p:style>
        <p:txBody>
          <a:bodyPr/>
          <a:lstStyle/>
          <a:p>
            <a:r>
              <a:rPr lang="fr-FR" sz="2400" b="1" dirty="0" smtClean="0">
                <a:solidFill>
                  <a:schemeClr val="bg1">
                    <a:lumMod val="50000"/>
                  </a:schemeClr>
                </a:solidFill>
                <a:latin typeface="Arial Narrow" pitchFamily="34" charset="0"/>
              </a:rPr>
              <a:t>L’idée source</a:t>
            </a:r>
          </a:p>
          <a:p>
            <a:pPr marL="0" algn="just">
              <a:buNone/>
            </a:pPr>
            <a:r>
              <a:rPr lang="fr-FR" sz="1800" dirty="0" smtClean="0">
                <a:latin typeface="Arial Narrow" pitchFamily="34" charset="0"/>
              </a:rPr>
              <a:t>Depuis Mars 2013, les automobilistes devront posséder un éthylotest dans leur véhicule. Ce nouveau décret oblige les automobilistes a acheter un éthylotest pour leur véhicule. </a:t>
            </a:r>
          </a:p>
          <a:p>
            <a:pPr algn="just">
              <a:buNone/>
            </a:pPr>
            <a:endParaRPr lang="fr-FR" sz="2000" dirty="0" smtClean="0">
              <a:latin typeface="Arial Narrow" pitchFamily="34" charset="0"/>
            </a:endParaRPr>
          </a:p>
        </p:txBody>
      </p:sp>
      <p:sp>
        <p:nvSpPr>
          <p:cNvPr id="7" name="Titre 1"/>
          <p:cNvSpPr>
            <a:spLocks noGrp="1"/>
          </p:cNvSpPr>
          <p:nvPr>
            <p:ph type="title"/>
          </p:nvPr>
        </p:nvSpPr>
        <p:spPr>
          <a:xfrm>
            <a:off x="301752" y="228600"/>
            <a:ext cx="8534400" cy="758952"/>
          </a:xfrm>
        </p:spPr>
        <p:txBody>
          <a:bodyPr>
            <a:normAutofit/>
          </a:bodyPr>
          <a:lstStyle/>
          <a:p>
            <a:pPr algn="r"/>
            <a:r>
              <a:rPr lang="fr-FR" dirty="0" smtClean="0">
                <a:latin typeface="Arial Narrow" pitchFamily="34" charset="0"/>
              </a:rPr>
              <a:t>Normes &amp; Réglementations</a:t>
            </a:r>
            <a:endParaRPr lang="fr-FR" dirty="0"/>
          </a:p>
        </p:txBody>
      </p:sp>
      <p:sp>
        <p:nvSpPr>
          <p:cNvPr id="9" name="Espace réservé du contenu 2"/>
          <p:cNvSpPr txBox="1">
            <a:spLocks/>
          </p:cNvSpPr>
          <p:nvPr/>
        </p:nvSpPr>
        <p:spPr>
          <a:xfrm>
            <a:off x="323528" y="3717032"/>
            <a:ext cx="8496944" cy="1872208"/>
          </a:xfrm>
          <a:prstGeom prst="rect">
            <a:avLst/>
          </a:prstGeom>
          <a:noFill/>
        </p:spPr>
        <p:style>
          <a:lnRef idx="2">
            <a:schemeClr val="accent4"/>
          </a:lnRef>
          <a:fillRef idx="1">
            <a:schemeClr val="lt1"/>
          </a:fillRef>
          <a:effectRef idx="0">
            <a:schemeClr val="accent4"/>
          </a:effectRef>
          <a:fontRef idx="minor">
            <a:schemeClr val="dk1"/>
          </a:fontRef>
        </p:style>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fr-FR" sz="2400" b="1" i="0" u="none" strike="noStrike" kern="1200" cap="none" spc="0" normalizeH="0" baseline="0" noProof="0" dirty="0" smtClean="0">
                <a:ln>
                  <a:noFill/>
                </a:ln>
                <a:solidFill>
                  <a:schemeClr val="bg1">
                    <a:lumMod val="50000"/>
                  </a:schemeClr>
                </a:solidFill>
                <a:effectLst/>
                <a:uLnTx/>
                <a:uFillTx/>
                <a:latin typeface="Arial Narrow" pitchFamily="34" charset="0"/>
                <a:ea typeface="+mn-ea"/>
                <a:cs typeface="+mn-cs"/>
              </a:rPr>
              <a:t>L’idée</a:t>
            </a:r>
          </a:p>
          <a:p>
            <a:pPr marR="0" lvl="0" indent="-274320" algn="just" defTabSz="914400" rtl="0" eaLnBrk="1" fontAlgn="auto" latinLnBrk="0" hangingPunct="1">
              <a:lnSpc>
                <a:spcPct val="100000"/>
              </a:lnSpc>
              <a:spcBef>
                <a:spcPct val="20000"/>
              </a:spcBef>
              <a:spcAft>
                <a:spcPts val="0"/>
              </a:spcAft>
              <a:buClr>
                <a:schemeClr val="accent1"/>
              </a:buClr>
              <a:buSzPct val="85000"/>
              <a:tabLst/>
              <a:defRPr/>
            </a:pPr>
            <a:r>
              <a:rPr lang="fr-FR" noProof="0" dirty="0" smtClean="0">
                <a:solidFill>
                  <a:schemeClr val="tx1"/>
                </a:solidFill>
                <a:latin typeface="Arial Narrow" pitchFamily="34" charset="0"/>
              </a:rPr>
              <a:t>Une grande partie des accidents de la route sont du à un taux d’alcoolémie au dessus de la moyenne légale. Avoir l’obligation d’un éthylotest dans son véhicule a pour but de diminuer ce nombre de mort. </a:t>
            </a:r>
            <a:endParaRPr kumimoji="0" lang="fr-FR" b="0" i="0" u="none" strike="noStrike" kern="1200" cap="none" spc="0" normalizeH="0" baseline="0" noProof="0" dirty="0">
              <a:ln>
                <a:noFill/>
              </a:ln>
              <a:solidFill>
                <a:schemeClr val="tx1"/>
              </a:solidFill>
              <a:effectLst/>
              <a:uLnTx/>
              <a:uFillTx/>
              <a:latin typeface="Arial Narrow" pitchFamily="34" charset="0"/>
              <a:ea typeface="+mn-ea"/>
              <a:cs typeface="+mn-cs"/>
            </a:endParaRPr>
          </a:p>
        </p:txBody>
      </p:sp>
      <p:sp>
        <p:nvSpPr>
          <p:cNvPr id="8" name="ZoneTexte 7"/>
          <p:cNvSpPr txBox="1"/>
          <p:nvPr/>
        </p:nvSpPr>
        <p:spPr>
          <a:xfrm>
            <a:off x="323528" y="5805264"/>
            <a:ext cx="8352928" cy="261610"/>
          </a:xfrm>
          <a:prstGeom prst="rect">
            <a:avLst/>
          </a:prstGeom>
          <a:noFill/>
        </p:spPr>
        <p:txBody>
          <a:bodyPr wrap="square" rtlCol="0">
            <a:spAutoFit/>
          </a:bodyPr>
          <a:lstStyle/>
          <a:p>
            <a:r>
              <a:rPr lang="fr-FR" sz="1100" dirty="0" smtClean="0">
                <a:solidFill>
                  <a:schemeClr val="tx1">
                    <a:lumMod val="65000"/>
                    <a:lumOff val="35000"/>
                  </a:schemeClr>
                </a:solidFill>
                <a:latin typeface="Arial Narrow" pitchFamily="34" charset="0"/>
              </a:rPr>
              <a:t>Source: http://www.leparisien.fr/automobile/securite-routiere/ethylotest-en-voiture-une-obligation-mais-pas-de-sanctions-01-03-2013-2609001.php</a:t>
            </a:r>
            <a:endParaRPr lang="fr-FR" sz="1100" dirty="0">
              <a:solidFill>
                <a:schemeClr val="tx1">
                  <a:lumMod val="65000"/>
                  <a:lumOff val="35000"/>
                </a:schemeClr>
              </a:solidFill>
              <a:latin typeface="Arial Narrow" pitchFamily="34" charset="0"/>
            </a:endParaRPr>
          </a:p>
        </p:txBody>
      </p:sp>
      <p:sp>
        <p:nvSpPr>
          <p:cNvPr id="10" name="ZoneTexte 9"/>
          <p:cNvSpPr txBox="1"/>
          <p:nvPr/>
        </p:nvSpPr>
        <p:spPr>
          <a:xfrm>
            <a:off x="251520" y="344850"/>
            <a:ext cx="2592288" cy="707886"/>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fr-FR" sz="4000" b="1" dirty="0" smtClean="0">
                <a:solidFill>
                  <a:schemeClr val="bg1">
                    <a:lumMod val="50000"/>
                  </a:schemeClr>
                </a:solidFill>
                <a:latin typeface="Arial Narrow" pitchFamily="34" charset="0"/>
              </a:rPr>
              <a:t>STRATEGIE</a:t>
            </a:r>
            <a:endParaRPr lang="fr-FR" sz="4000" b="1" dirty="0">
              <a:solidFill>
                <a:schemeClr val="bg1">
                  <a:lumMod val="5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a:spLocks noGrp="1"/>
          </p:cNvSpPr>
          <p:nvPr>
            <p:ph sz="quarter" idx="1"/>
          </p:nvPr>
        </p:nvSpPr>
        <p:spPr>
          <a:xfrm>
            <a:off x="301752" y="1527048"/>
            <a:ext cx="8503920" cy="2261992"/>
          </a:xfrm>
          <a:noFill/>
        </p:spPr>
        <p:style>
          <a:lnRef idx="2">
            <a:schemeClr val="accent4"/>
          </a:lnRef>
          <a:fillRef idx="1">
            <a:schemeClr val="lt1"/>
          </a:fillRef>
          <a:effectRef idx="0">
            <a:schemeClr val="accent4"/>
          </a:effectRef>
          <a:fontRef idx="minor">
            <a:schemeClr val="dk1"/>
          </a:fontRef>
        </p:style>
        <p:txBody>
          <a:bodyPr/>
          <a:lstStyle/>
          <a:p>
            <a:r>
              <a:rPr lang="fr-FR" sz="2400" b="1" dirty="0" smtClean="0">
                <a:solidFill>
                  <a:schemeClr val="bg1">
                    <a:lumMod val="50000"/>
                  </a:schemeClr>
                </a:solidFill>
                <a:latin typeface="Arial Narrow" pitchFamily="34" charset="0"/>
              </a:rPr>
              <a:t>L’idée source</a:t>
            </a:r>
          </a:p>
          <a:p>
            <a:pPr marL="0" algn="just">
              <a:buNone/>
            </a:pPr>
            <a:r>
              <a:rPr lang="fr-FR" sz="1800" dirty="0" smtClean="0">
                <a:latin typeface="Arial Narrow" pitchFamily="34" charset="0"/>
              </a:rPr>
              <a:t>Teisseire, une société grenobloise a lancé le sirop en bidon au début des années 1990 et a été propulsé numéro 1 de son marché. Tout le secteur du sirop l’a imité pour sa praticité: </a:t>
            </a:r>
            <a:r>
              <a:rPr lang="fr-FR" sz="1800" dirty="0" err="1" smtClean="0">
                <a:latin typeface="Arial Narrow" pitchFamily="34" charset="0"/>
              </a:rPr>
              <a:t>Dunca</a:t>
            </a:r>
            <a:r>
              <a:rPr lang="fr-FR" sz="1800" dirty="0" smtClean="0">
                <a:latin typeface="Arial Narrow" pitchFamily="34" charset="0"/>
              </a:rPr>
              <a:t>, Paquito, Belle France, William, ou encore les MDD.</a:t>
            </a:r>
          </a:p>
        </p:txBody>
      </p:sp>
      <p:sp>
        <p:nvSpPr>
          <p:cNvPr id="7" name="Titre 1"/>
          <p:cNvSpPr>
            <a:spLocks noGrp="1"/>
          </p:cNvSpPr>
          <p:nvPr>
            <p:ph type="title"/>
          </p:nvPr>
        </p:nvSpPr>
        <p:spPr>
          <a:xfrm>
            <a:off x="301752" y="228600"/>
            <a:ext cx="8534400" cy="758952"/>
          </a:xfrm>
        </p:spPr>
        <p:txBody>
          <a:bodyPr>
            <a:normAutofit/>
          </a:bodyPr>
          <a:lstStyle/>
          <a:p>
            <a:pPr algn="r"/>
            <a:r>
              <a:rPr lang="fr-FR" dirty="0" smtClean="0">
                <a:latin typeface="Arial Narrow" pitchFamily="34" charset="0"/>
              </a:rPr>
              <a:t>Entreprises </a:t>
            </a:r>
            <a:r>
              <a:rPr lang="fr-FR" dirty="0" err="1" smtClean="0">
                <a:latin typeface="Arial Narrow" pitchFamily="34" charset="0"/>
              </a:rPr>
              <a:t>Benchmarkées</a:t>
            </a:r>
            <a:endParaRPr lang="fr-FR" dirty="0"/>
          </a:p>
        </p:txBody>
      </p:sp>
      <p:sp>
        <p:nvSpPr>
          <p:cNvPr id="9" name="Espace réservé du contenu 2"/>
          <p:cNvSpPr txBox="1">
            <a:spLocks/>
          </p:cNvSpPr>
          <p:nvPr/>
        </p:nvSpPr>
        <p:spPr>
          <a:xfrm>
            <a:off x="323528" y="3933056"/>
            <a:ext cx="8496944" cy="2117976"/>
          </a:xfrm>
          <a:prstGeom prst="rect">
            <a:avLst/>
          </a:prstGeom>
          <a:noFill/>
        </p:spPr>
        <p:style>
          <a:lnRef idx="2">
            <a:schemeClr val="accent4"/>
          </a:lnRef>
          <a:fillRef idx="1">
            <a:schemeClr val="lt1"/>
          </a:fillRef>
          <a:effectRef idx="0">
            <a:schemeClr val="accent4"/>
          </a:effectRef>
          <a:fontRef idx="minor">
            <a:schemeClr val="dk1"/>
          </a:fontRef>
        </p:style>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fr-FR" sz="2400" b="1" i="0" u="none" strike="noStrike" kern="1200" cap="none" spc="0" normalizeH="0" baseline="0" noProof="0" dirty="0" smtClean="0">
                <a:ln>
                  <a:noFill/>
                </a:ln>
                <a:solidFill>
                  <a:schemeClr val="bg1">
                    <a:lumMod val="50000"/>
                  </a:schemeClr>
                </a:solidFill>
                <a:effectLst/>
                <a:uLnTx/>
                <a:uFillTx/>
                <a:latin typeface="Arial Narrow" pitchFamily="34" charset="0"/>
                <a:ea typeface="+mn-ea"/>
                <a:cs typeface="+mn-cs"/>
              </a:rPr>
              <a:t>L’idée</a:t>
            </a:r>
          </a:p>
          <a:p>
            <a:pPr marR="0" lvl="0" indent="-274320" algn="just" defTabSz="914400" rtl="0" eaLnBrk="1" fontAlgn="auto" latinLnBrk="0" hangingPunct="1">
              <a:lnSpc>
                <a:spcPct val="100000"/>
              </a:lnSpc>
              <a:spcBef>
                <a:spcPct val="20000"/>
              </a:spcBef>
              <a:spcAft>
                <a:spcPts val="0"/>
              </a:spcAft>
              <a:buClr>
                <a:schemeClr val="accent1"/>
              </a:buClr>
              <a:buSzPct val="85000"/>
              <a:tabLst/>
              <a:defRPr/>
            </a:pPr>
            <a:r>
              <a:rPr lang="fr-FR" dirty="0" smtClean="0">
                <a:solidFill>
                  <a:schemeClr val="tx1"/>
                </a:solidFill>
                <a:latin typeface="Arial Narrow" pitchFamily="34" charset="0"/>
              </a:rPr>
              <a:t>Teisseire qui recherche plus de praticité pour son produit et toutes les marques imitent son changement. </a:t>
            </a:r>
            <a:endParaRPr kumimoji="0" lang="fr-FR" b="0" i="0" u="none" strike="noStrike" kern="1200" cap="none" spc="0" normalizeH="0" baseline="0" noProof="0" dirty="0">
              <a:ln>
                <a:noFill/>
              </a:ln>
              <a:solidFill>
                <a:schemeClr val="tx1"/>
              </a:solidFill>
              <a:effectLst/>
              <a:uLnTx/>
              <a:uFillTx/>
              <a:latin typeface="Arial Narrow" pitchFamily="34" charset="0"/>
              <a:ea typeface="+mn-ea"/>
              <a:cs typeface="+mn-cs"/>
            </a:endParaRPr>
          </a:p>
        </p:txBody>
      </p:sp>
      <p:sp>
        <p:nvSpPr>
          <p:cNvPr id="10" name="ZoneTexte 9"/>
          <p:cNvSpPr txBox="1"/>
          <p:nvPr/>
        </p:nvSpPr>
        <p:spPr>
          <a:xfrm>
            <a:off x="323528" y="6047710"/>
            <a:ext cx="8352928" cy="261610"/>
          </a:xfrm>
          <a:prstGeom prst="rect">
            <a:avLst/>
          </a:prstGeom>
          <a:noFill/>
        </p:spPr>
        <p:txBody>
          <a:bodyPr wrap="square" rtlCol="0">
            <a:spAutoFit/>
          </a:bodyPr>
          <a:lstStyle/>
          <a:p>
            <a:r>
              <a:rPr lang="fr-FR" sz="1100" dirty="0" smtClean="0">
                <a:solidFill>
                  <a:schemeClr val="tx1">
                    <a:lumMod val="65000"/>
                    <a:lumOff val="35000"/>
                  </a:schemeClr>
                </a:solidFill>
                <a:latin typeface="Arial Narrow" pitchFamily="34" charset="0"/>
              </a:rPr>
              <a:t>Source: http://lentreprise.lexpress.fr/marketing-vente/jusqu-ou-peut-on-copier-un-concurrent_1508995.html </a:t>
            </a:r>
            <a:endParaRPr lang="fr-FR" sz="1100" dirty="0">
              <a:solidFill>
                <a:schemeClr val="tx1">
                  <a:lumMod val="65000"/>
                  <a:lumOff val="35000"/>
                </a:schemeClr>
              </a:solidFill>
              <a:latin typeface="Arial Narrow" pitchFamily="34" charset="0"/>
            </a:endParaRPr>
          </a:p>
        </p:txBody>
      </p:sp>
      <p:pic>
        <p:nvPicPr>
          <p:cNvPr id="11" name="Image 10" descr="teiseire.jpg"/>
          <p:cNvPicPr>
            <a:picLocks noChangeAspect="1"/>
          </p:cNvPicPr>
          <p:nvPr/>
        </p:nvPicPr>
        <p:blipFill>
          <a:blip r:embed="rId2" cstate="print"/>
          <a:stretch>
            <a:fillRect/>
          </a:stretch>
        </p:blipFill>
        <p:spPr>
          <a:xfrm>
            <a:off x="7380312" y="4827155"/>
            <a:ext cx="1202432" cy="1077179"/>
          </a:xfrm>
          <a:prstGeom prst="rect">
            <a:avLst/>
          </a:prstGeom>
        </p:spPr>
      </p:pic>
      <p:pic>
        <p:nvPicPr>
          <p:cNvPr id="12" name="Image 11" descr="paquito.jpg"/>
          <p:cNvPicPr>
            <a:picLocks noChangeAspect="1"/>
          </p:cNvPicPr>
          <p:nvPr/>
        </p:nvPicPr>
        <p:blipFill>
          <a:blip r:embed="rId3" cstate="print"/>
          <a:stretch>
            <a:fillRect/>
          </a:stretch>
        </p:blipFill>
        <p:spPr>
          <a:xfrm>
            <a:off x="7236296" y="2785492"/>
            <a:ext cx="931540" cy="931540"/>
          </a:xfrm>
          <a:prstGeom prst="rect">
            <a:avLst/>
          </a:prstGeom>
        </p:spPr>
      </p:pic>
      <p:pic>
        <p:nvPicPr>
          <p:cNvPr id="13" name="Image 12" descr="frucci.jpg"/>
          <p:cNvPicPr>
            <a:picLocks noChangeAspect="1"/>
          </p:cNvPicPr>
          <p:nvPr/>
        </p:nvPicPr>
        <p:blipFill>
          <a:blip r:embed="rId4" cstate="print"/>
          <a:stretch>
            <a:fillRect/>
          </a:stretch>
        </p:blipFill>
        <p:spPr>
          <a:xfrm>
            <a:off x="8265180" y="2291277"/>
            <a:ext cx="411276" cy="1425755"/>
          </a:xfrm>
          <a:prstGeom prst="rect">
            <a:avLst/>
          </a:prstGeom>
        </p:spPr>
      </p:pic>
      <p:sp>
        <p:nvSpPr>
          <p:cNvPr id="14" name="ZoneTexte 13"/>
          <p:cNvSpPr txBox="1"/>
          <p:nvPr/>
        </p:nvSpPr>
        <p:spPr>
          <a:xfrm>
            <a:off x="251520" y="344850"/>
            <a:ext cx="2592288" cy="707886"/>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fr-FR" sz="4000" b="1" dirty="0" smtClean="0">
                <a:solidFill>
                  <a:schemeClr val="bg1">
                    <a:lumMod val="50000"/>
                  </a:schemeClr>
                </a:solidFill>
                <a:latin typeface="Arial Narrow" pitchFamily="34" charset="0"/>
              </a:rPr>
              <a:t>STRATEGIE</a:t>
            </a:r>
            <a:endParaRPr lang="fr-FR" sz="4000" b="1" dirty="0">
              <a:solidFill>
                <a:schemeClr val="bg1">
                  <a:lumMod val="5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51520" y="344850"/>
            <a:ext cx="2592288" cy="707886"/>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fr-FR" sz="4000" b="1" dirty="0" smtClean="0">
                <a:solidFill>
                  <a:schemeClr val="bg1">
                    <a:lumMod val="50000"/>
                  </a:schemeClr>
                </a:solidFill>
                <a:latin typeface="Arial Narrow" pitchFamily="34" charset="0"/>
              </a:rPr>
              <a:t>STRATEGIE</a:t>
            </a:r>
            <a:endParaRPr lang="fr-FR" sz="4000" b="1" dirty="0">
              <a:solidFill>
                <a:schemeClr val="bg1">
                  <a:lumMod val="50000"/>
                </a:schemeClr>
              </a:solidFill>
              <a:latin typeface="Arial Narrow" pitchFamily="34" charset="0"/>
            </a:endParaRPr>
          </a:p>
        </p:txBody>
      </p:sp>
      <p:sp>
        <p:nvSpPr>
          <p:cNvPr id="6" name="Espace réservé du contenu 2"/>
          <p:cNvSpPr>
            <a:spLocks noGrp="1"/>
          </p:cNvSpPr>
          <p:nvPr>
            <p:ph sz="quarter" idx="1"/>
          </p:nvPr>
        </p:nvSpPr>
        <p:spPr>
          <a:xfrm>
            <a:off x="301752" y="1527048"/>
            <a:ext cx="8503920" cy="1973960"/>
          </a:xfrm>
          <a:noFill/>
        </p:spPr>
        <p:style>
          <a:lnRef idx="2">
            <a:schemeClr val="accent4"/>
          </a:lnRef>
          <a:fillRef idx="1">
            <a:schemeClr val="lt1"/>
          </a:fillRef>
          <a:effectRef idx="0">
            <a:schemeClr val="accent4"/>
          </a:effectRef>
          <a:fontRef idx="minor">
            <a:schemeClr val="dk1"/>
          </a:fontRef>
        </p:style>
        <p:txBody>
          <a:bodyPr/>
          <a:lstStyle/>
          <a:p>
            <a:r>
              <a:rPr lang="fr-FR" sz="2400" b="1" dirty="0" smtClean="0">
                <a:solidFill>
                  <a:schemeClr val="bg1">
                    <a:lumMod val="50000"/>
                  </a:schemeClr>
                </a:solidFill>
                <a:latin typeface="Arial Narrow" pitchFamily="34" charset="0"/>
              </a:rPr>
              <a:t>L’idée source</a:t>
            </a:r>
          </a:p>
          <a:p>
            <a:pPr marL="0" algn="just">
              <a:buNone/>
            </a:pPr>
            <a:r>
              <a:rPr lang="fr-FR" sz="1800" dirty="0" smtClean="0">
                <a:latin typeface="Arial Narrow" pitchFamily="34" charset="0"/>
              </a:rPr>
              <a:t>L’association du célèbre chocolat </a:t>
            </a:r>
            <a:r>
              <a:rPr lang="fr-FR" sz="1800" dirty="0" err="1" smtClean="0">
                <a:latin typeface="Arial Narrow" pitchFamily="34" charset="0"/>
              </a:rPr>
              <a:t>Milka</a:t>
            </a:r>
            <a:r>
              <a:rPr lang="fr-FR" sz="1800" dirty="0" smtClean="0">
                <a:latin typeface="Arial Narrow" pitchFamily="34" charset="0"/>
              </a:rPr>
              <a:t> et du tout aussi populaire biscuit apéritif Tuc pour en faire un gâteau mélangeant deux saveurs: salée et sucrée. Cela touche ici des consommateurs de deux marques, et permet de les attirer avec un produit original, se faire connaître davantage.</a:t>
            </a:r>
          </a:p>
        </p:txBody>
      </p:sp>
      <p:sp>
        <p:nvSpPr>
          <p:cNvPr id="7" name="Titre 1"/>
          <p:cNvSpPr>
            <a:spLocks noGrp="1"/>
          </p:cNvSpPr>
          <p:nvPr>
            <p:ph type="title"/>
          </p:nvPr>
        </p:nvSpPr>
        <p:spPr>
          <a:xfrm>
            <a:off x="301752" y="228600"/>
            <a:ext cx="8534400" cy="758952"/>
          </a:xfrm>
        </p:spPr>
        <p:txBody>
          <a:bodyPr>
            <a:normAutofit/>
          </a:bodyPr>
          <a:lstStyle/>
          <a:p>
            <a:pPr algn="r"/>
            <a:r>
              <a:rPr lang="fr-FR" dirty="0" smtClean="0">
                <a:latin typeface="Arial Narrow" pitchFamily="34" charset="0"/>
              </a:rPr>
              <a:t>Alliances &amp; Partenariats</a:t>
            </a:r>
            <a:endParaRPr lang="fr-FR" dirty="0"/>
          </a:p>
        </p:txBody>
      </p:sp>
      <p:sp>
        <p:nvSpPr>
          <p:cNvPr id="9" name="Espace réservé du contenu 2"/>
          <p:cNvSpPr txBox="1">
            <a:spLocks/>
          </p:cNvSpPr>
          <p:nvPr/>
        </p:nvSpPr>
        <p:spPr>
          <a:xfrm>
            <a:off x="323528" y="3717032"/>
            <a:ext cx="8496944" cy="2232248"/>
          </a:xfrm>
          <a:prstGeom prst="rect">
            <a:avLst/>
          </a:prstGeom>
          <a:noFill/>
        </p:spPr>
        <p:style>
          <a:lnRef idx="2">
            <a:schemeClr val="accent4"/>
          </a:lnRef>
          <a:fillRef idx="1">
            <a:schemeClr val="lt1"/>
          </a:fillRef>
          <a:effectRef idx="0">
            <a:schemeClr val="accent4"/>
          </a:effectRef>
          <a:fontRef idx="minor">
            <a:schemeClr val="dk1"/>
          </a:fontRef>
        </p:style>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fr-FR" sz="2400" b="1" i="0" u="none" strike="noStrike" kern="1200" cap="none" spc="0" normalizeH="0" baseline="0" noProof="0" dirty="0" smtClean="0">
                <a:ln>
                  <a:noFill/>
                </a:ln>
                <a:solidFill>
                  <a:schemeClr val="bg1">
                    <a:lumMod val="50000"/>
                  </a:schemeClr>
                </a:solidFill>
                <a:effectLst/>
                <a:uLnTx/>
                <a:uFillTx/>
                <a:latin typeface="Arial Narrow" pitchFamily="34" charset="0"/>
                <a:ea typeface="+mn-ea"/>
                <a:cs typeface="+mn-cs"/>
              </a:rPr>
              <a:t>L’idée</a:t>
            </a:r>
          </a:p>
          <a:p>
            <a:pPr marR="0" lvl="0" indent="-274320" algn="just" defTabSz="914400" rtl="0" eaLnBrk="1" fontAlgn="auto" latinLnBrk="0" hangingPunct="1">
              <a:lnSpc>
                <a:spcPct val="100000"/>
              </a:lnSpc>
              <a:spcBef>
                <a:spcPct val="20000"/>
              </a:spcBef>
              <a:spcAft>
                <a:spcPts val="0"/>
              </a:spcAft>
              <a:buClr>
                <a:schemeClr val="accent1"/>
              </a:buClr>
              <a:buSzPct val="85000"/>
              <a:tabLst/>
              <a:defRPr/>
            </a:pPr>
            <a:r>
              <a:rPr lang="fr-FR" dirty="0" smtClean="0">
                <a:solidFill>
                  <a:schemeClr val="tx1"/>
                </a:solidFill>
                <a:latin typeface="Arial Narrow" pitchFamily="34" charset="0"/>
              </a:rPr>
              <a:t>Deux marques s’associent afin de profiter l’une de l’autre de leurs clientèle, et donc de toucher plus de consommateurs. Cela permet aux enseignes de partager les frais, et offre une</a:t>
            </a:r>
          </a:p>
          <a:p>
            <a:pPr marR="0" lvl="0" indent="-274320" algn="just" defTabSz="914400" rtl="0" eaLnBrk="1" fontAlgn="auto" latinLnBrk="0" hangingPunct="1">
              <a:lnSpc>
                <a:spcPct val="100000"/>
              </a:lnSpc>
              <a:spcAft>
                <a:spcPts val="0"/>
              </a:spcAft>
              <a:buClr>
                <a:schemeClr val="accent1"/>
              </a:buClr>
              <a:buSzPct val="85000"/>
              <a:tabLst/>
              <a:defRPr/>
            </a:pPr>
            <a:r>
              <a:rPr kumimoji="0" lang="fr-FR" b="0" i="0" u="none" strike="noStrike" kern="1200" cap="none" spc="0" normalizeH="0" baseline="0" noProof="0" dirty="0" smtClean="0">
                <a:ln>
                  <a:noFill/>
                </a:ln>
                <a:solidFill>
                  <a:schemeClr val="tx1"/>
                </a:solidFill>
                <a:effectLst/>
                <a:uLnTx/>
                <a:uFillTx/>
                <a:latin typeface="Arial Narrow" pitchFamily="34" charset="0"/>
                <a:ea typeface="+mn-ea"/>
                <a:cs typeface="+mn-cs"/>
              </a:rPr>
              <a:t>synergie avec leur partenaire. C’est une source de création</a:t>
            </a:r>
            <a:r>
              <a:rPr kumimoji="0" lang="fr-FR" b="0" i="0" u="none" strike="noStrike" kern="1200" cap="none" spc="0" normalizeH="0" noProof="0" dirty="0" smtClean="0">
                <a:ln>
                  <a:noFill/>
                </a:ln>
                <a:solidFill>
                  <a:schemeClr val="tx1"/>
                </a:solidFill>
                <a:effectLst/>
                <a:uLnTx/>
                <a:uFillTx/>
                <a:latin typeface="Arial Narrow" pitchFamily="34" charset="0"/>
                <a:ea typeface="+mn-ea"/>
                <a:cs typeface="+mn-cs"/>
              </a:rPr>
              <a:t> et de compétitivité. </a:t>
            </a:r>
            <a:endParaRPr kumimoji="0" lang="fr-FR" b="0" i="0" u="none" strike="noStrike" kern="1200" cap="none" spc="0" normalizeH="0" baseline="0" noProof="0" dirty="0">
              <a:ln>
                <a:noFill/>
              </a:ln>
              <a:solidFill>
                <a:schemeClr val="tx1"/>
              </a:solidFill>
              <a:effectLst/>
              <a:uLnTx/>
              <a:uFillTx/>
              <a:latin typeface="Arial Narrow" pitchFamily="34" charset="0"/>
              <a:ea typeface="+mn-ea"/>
              <a:cs typeface="+mn-cs"/>
            </a:endParaRPr>
          </a:p>
        </p:txBody>
      </p:sp>
      <p:pic>
        <p:nvPicPr>
          <p:cNvPr id="8" name="Image 7" descr="milka.jpg"/>
          <p:cNvPicPr>
            <a:picLocks noChangeAspect="1"/>
          </p:cNvPicPr>
          <p:nvPr/>
        </p:nvPicPr>
        <p:blipFill>
          <a:blip r:embed="rId2" cstate="print"/>
          <a:stretch>
            <a:fillRect/>
          </a:stretch>
        </p:blipFill>
        <p:spPr>
          <a:xfrm>
            <a:off x="7308304" y="4580160"/>
            <a:ext cx="1268541" cy="1297112"/>
          </a:xfrm>
          <a:prstGeom prst="rect">
            <a:avLst/>
          </a:prstGeom>
        </p:spPr>
      </p:pic>
      <p:sp>
        <p:nvSpPr>
          <p:cNvPr id="10" name="ZoneTexte 9"/>
          <p:cNvSpPr txBox="1"/>
          <p:nvPr/>
        </p:nvSpPr>
        <p:spPr>
          <a:xfrm>
            <a:off x="323528" y="5950441"/>
            <a:ext cx="8352928" cy="261610"/>
          </a:xfrm>
          <a:prstGeom prst="rect">
            <a:avLst/>
          </a:prstGeom>
          <a:noFill/>
        </p:spPr>
        <p:txBody>
          <a:bodyPr wrap="square" rtlCol="0">
            <a:spAutoFit/>
          </a:bodyPr>
          <a:lstStyle/>
          <a:p>
            <a:r>
              <a:rPr lang="fr-FR" sz="1100" dirty="0" smtClean="0">
                <a:solidFill>
                  <a:schemeClr val="tx1">
                    <a:lumMod val="65000"/>
                    <a:lumOff val="35000"/>
                  </a:schemeClr>
                </a:solidFill>
                <a:latin typeface="Arial Narrow" pitchFamily="34" charset="0"/>
              </a:rPr>
              <a:t>Source: http://www.nouveautes-conso.com/4582-avis-milka-tuc-quel-gout-ou-le-trouver.html </a:t>
            </a:r>
            <a:endParaRPr lang="fr-FR" sz="1100" dirty="0">
              <a:solidFill>
                <a:schemeClr val="tx1">
                  <a:lumMod val="65000"/>
                  <a:lumOff val="35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51520" y="344850"/>
            <a:ext cx="3096344" cy="707886"/>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fr-FR" sz="4000" b="1" dirty="0" smtClean="0">
                <a:solidFill>
                  <a:srgbClr val="FFC000"/>
                </a:solidFill>
                <a:latin typeface="Arial Narrow" pitchFamily="34" charset="0"/>
              </a:rPr>
              <a:t>COMMERCIAL</a:t>
            </a:r>
            <a:endParaRPr lang="fr-FR" sz="4000" b="1" dirty="0">
              <a:solidFill>
                <a:srgbClr val="FFC000"/>
              </a:solidFill>
              <a:latin typeface="Arial Narrow" pitchFamily="34" charset="0"/>
            </a:endParaRPr>
          </a:p>
        </p:txBody>
      </p:sp>
      <p:sp>
        <p:nvSpPr>
          <p:cNvPr id="6" name="Espace réservé du contenu 2"/>
          <p:cNvSpPr>
            <a:spLocks noGrp="1"/>
          </p:cNvSpPr>
          <p:nvPr>
            <p:ph sz="quarter" idx="1"/>
          </p:nvPr>
        </p:nvSpPr>
        <p:spPr>
          <a:xfrm>
            <a:off x="301752" y="1527048"/>
            <a:ext cx="8503920" cy="2261992"/>
          </a:xfrm>
          <a:noFill/>
        </p:spPr>
        <p:style>
          <a:lnRef idx="2">
            <a:schemeClr val="accent4"/>
          </a:lnRef>
          <a:fillRef idx="1">
            <a:schemeClr val="lt1"/>
          </a:fillRef>
          <a:effectRef idx="0">
            <a:schemeClr val="accent4"/>
          </a:effectRef>
          <a:fontRef idx="minor">
            <a:schemeClr val="dk1"/>
          </a:fontRef>
        </p:style>
        <p:txBody>
          <a:bodyPr/>
          <a:lstStyle/>
          <a:p>
            <a:r>
              <a:rPr lang="fr-FR" sz="2400" b="1" dirty="0" smtClean="0">
                <a:solidFill>
                  <a:srgbClr val="FFC000"/>
                </a:solidFill>
                <a:latin typeface="Arial Narrow" pitchFamily="34" charset="0"/>
              </a:rPr>
              <a:t>L’idée </a:t>
            </a:r>
            <a:r>
              <a:rPr lang="fr-FR" sz="2400" b="1" dirty="0" smtClean="0">
                <a:solidFill>
                  <a:srgbClr val="FFC000"/>
                </a:solidFill>
                <a:latin typeface="Arial Narrow" pitchFamily="34" charset="0"/>
              </a:rPr>
              <a:t>source</a:t>
            </a:r>
          </a:p>
          <a:p>
            <a:pPr marL="0">
              <a:buNone/>
            </a:pPr>
            <a:r>
              <a:rPr lang="fr-FR" sz="1800" dirty="0" smtClean="0">
                <a:latin typeface="Arial Narrow" pitchFamily="34" charset="0"/>
              </a:rPr>
              <a:t>Carambar </a:t>
            </a:r>
            <a:r>
              <a:rPr lang="fr-FR" sz="1800" dirty="0" smtClean="0">
                <a:latin typeface="Arial Narrow" pitchFamily="34" charset="0"/>
              </a:rPr>
              <a:t>a créé un faux </a:t>
            </a:r>
            <a:r>
              <a:rPr lang="fr-FR" sz="1800" dirty="0" err="1" smtClean="0">
                <a:latin typeface="Arial Narrow" pitchFamily="34" charset="0"/>
              </a:rPr>
              <a:t>buzz</a:t>
            </a:r>
            <a:r>
              <a:rPr lang="fr-FR" sz="1800" dirty="0" smtClean="0">
                <a:latin typeface="Arial Narrow" pitchFamily="34" charset="0"/>
              </a:rPr>
              <a:t> autour des blagues carambar. Les consommateurs ont réalisé des pétitions sur les réseaux sociaux pour maintenir les blagues. </a:t>
            </a:r>
          </a:p>
          <a:p>
            <a:pPr marL="0">
              <a:buNone/>
            </a:pPr>
            <a:endParaRPr lang="fr-FR" sz="2000" dirty="0" smtClean="0">
              <a:latin typeface="Arial Narrow" pitchFamily="34" charset="0"/>
            </a:endParaRPr>
          </a:p>
        </p:txBody>
      </p:sp>
      <p:sp>
        <p:nvSpPr>
          <p:cNvPr id="7" name="Titre 1"/>
          <p:cNvSpPr>
            <a:spLocks noGrp="1"/>
          </p:cNvSpPr>
          <p:nvPr>
            <p:ph type="title"/>
          </p:nvPr>
        </p:nvSpPr>
        <p:spPr>
          <a:xfrm>
            <a:off x="2987824" y="228600"/>
            <a:ext cx="5848328" cy="758952"/>
          </a:xfrm>
        </p:spPr>
        <p:txBody>
          <a:bodyPr>
            <a:normAutofit/>
          </a:bodyPr>
          <a:lstStyle/>
          <a:p>
            <a:pPr algn="r"/>
            <a:r>
              <a:rPr lang="fr-FR" dirty="0" smtClean="0">
                <a:latin typeface="Arial Narrow" pitchFamily="34" charset="0"/>
              </a:rPr>
              <a:t>Communication</a:t>
            </a:r>
            <a:endParaRPr lang="fr-FR" dirty="0"/>
          </a:p>
        </p:txBody>
      </p:sp>
      <p:sp>
        <p:nvSpPr>
          <p:cNvPr id="9" name="Espace réservé du contenu 2"/>
          <p:cNvSpPr txBox="1">
            <a:spLocks/>
          </p:cNvSpPr>
          <p:nvPr/>
        </p:nvSpPr>
        <p:spPr>
          <a:xfrm>
            <a:off x="323528" y="3933056"/>
            <a:ext cx="8496944" cy="2117976"/>
          </a:xfrm>
          <a:prstGeom prst="rect">
            <a:avLst/>
          </a:prstGeom>
          <a:noFill/>
        </p:spPr>
        <p:style>
          <a:lnRef idx="2">
            <a:schemeClr val="accent4"/>
          </a:lnRef>
          <a:fillRef idx="1">
            <a:schemeClr val="lt1"/>
          </a:fillRef>
          <a:effectRef idx="0">
            <a:schemeClr val="accent4"/>
          </a:effectRef>
          <a:fontRef idx="minor">
            <a:schemeClr val="dk1"/>
          </a:fontRef>
        </p:style>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fr-FR" sz="2400" b="1" i="0" u="none" strike="noStrike" kern="1200" cap="none" spc="0" normalizeH="0" baseline="0" noProof="0" dirty="0" smtClean="0">
                <a:ln>
                  <a:noFill/>
                </a:ln>
                <a:solidFill>
                  <a:srgbClr val="FFC000"/>
                </a:solidFill>
                <a:effectLst/>
                <a:uLnTx/>
                <a:uFillTx/>
                <a:latin typeface="Arial Narrow" pitchFamily="34" charset="0"/>
                <a:ea typeface="+mn-ea"/>
                <a:cs typeface="+mn-cs"/>
              </a:rPr>
              <a:t>L’idée</a:t>
            </a:r>
          </a:p>
          <a:p>
            <a:pPr lvl="0" indent="-274320" algn="just">
              <a:spcBef>
                <a:spcPct val="20000"/>
              </a:spcBef>
              <a:buClr>
                <a:schemeClr val="accent1"/>
              </a:buClr>
              <a:buSzPct val="85000"/>
              <a:defRPr/>
            </a:pPr>
            <a:r>
              <a:rPr lang="fr-FR" dirty="0" smtClean="0">
                <a:latin typeface="Arial Narrow" pitchFamily="34" charset="0"/>
              </a:rPr>
              <a:t>Faire </a:t>
            </a:r>
            <a:r>
              <a:rPr lang="fr-FR" dirty="0" smtClean="0">
                <a:latin typeface="Arial Narrow" pitchFamily="34" charset="0"/>
              </a:rPr>
              <a:t>parler de la marque dans les réseaux sociaux et dans la </a:t>
            </a:r>
            <a:r>
              <a:rPr lang="fr-FR" dirty="0" smtClean="0">
                <a:latin typeface="Arial Narrow" pitchFamily="34" charset="0"/>
              </a:rPr>
              <a:t>presse.</a:t>
            </a:r>
            <a:endParaRPr kumimoji="0" lang="fr-FR" b="0" i="0" u="none" strike="noStrike" kern="1200" cap="none" spc="0" normalizeH="0" baseline="0" noProof="0" dirty="0">
              <a:ln>
                <a:noFill/>
              </a:ln>
              <a:solidFill>
                <a:schemeClr val="tx1"/>
              </a:solidFill>
              <a:effectLst/>
              <a:uLnTx/>
              <a:uFillTx/>
              <a:latin typeface="Arial Narrow" pitchFamily="34" charset="0"/>
              <a:ea typeface="+mn-ea"/>
              <a:cs typeface="+mn-cs"/>
            </a:endParaRPr>
          </a:p>
        </p:txBody>
      </p:sp>
      <p:sp>
        <p:nvSpPr>
          <p:cNvPr id="8" name="ZoneTexte 7"/>
          <p:cNvSpPr txBox="1"/>
          <p:nvPr/>
        </p:nvSpPr>
        <p:spPr>
          <a:xfrm>
            <a:off x="323528" y="6047710"/>
            <a:ext cx="8352928" cy="261610"/>
          </a:xfrm>
          <a:prstGeom prst="rect">
            <a:avLst/>
          </a:prstGeom>
          <a:noFill/>
        </p:spPr>
        <p:txBody>
          <a:bodyPr wrap="square" rtlCol="0">
            <a:spAutoFit/>
          </a:bodyPr>
          <a:lstStyle/>
          <a:p>
            <a:r>
              <a:rPr lang="fr-FR" sz="1100" dirty="0" smtClean="0">
                <a:solidFill>
                  <a:schemeClr val="tx1">
                    <a:lumMod val="65000"/>
                    <a:lumOff val="35000"/>
                  </a:schemeClr>
                </a:solidFill>
                <a:latin typeface="Arial Narrow" pitchFamily="34" charset="0"/>
              </a:rPr>
              <a:t>Source</a:t>
            </a:r>
            <a:r>
              <a:rPr lang="fr-FR" sz="1100" dirty="0" smtClean="0">
                <a:solidFill>
                  <a:schemeClr val="bg1">
                    <a:lumMod val="50000"/>
                  </a:schemeClr>
                </a:solidFill>
                <a:latin typeface="Arial Narrow" pitchFamily="34" charset="0"/>
              </a:rPr>
              <a:t>: </a:t>
            </a:r>
            <a:r>
              <a:rPr lang="fr-FR" sz="1100" dirty="0" smtClean="0">
                <a:solidFill>
                  <a:schemeClr val="bg1">
                    <a:lumMod val="50000"/>
                  </a:schemeClr>
                </a:solidFill>
                <a:latin typeface="Arial Narrow" pitchFamily="34" charset="0"/>
              </a:rPr>
              <a:t>http://leplus.nouvelobs.com/contribution/805352-carambar-et-la-fausse-fin-des-blagues-du-buzz-au-mensonge-comme-un-gout-amer.html</a:t>
            </a:r>
            <a:endParaRPr lang="fr-FR" sz="1100" dirty="0">
              <a:solidFill>
                <a:schemeClr val="bg1">
                  <a:lumMod val="50000"/>
                </a:schemeClr>
              </a:solidFill>
              <a:latin typeface="Arial Narrow" pitchFamily="34" charset="0"/>
            </a:endParaRPr>
          </a:p>
        </p:txBody>
      </p:sp>
      <p:pic>
        <p:nvPicPr>
          <p:cNvPr id="11" name="Image 10" descr="carambar_scalewidth_630.jpg"/>
          <p:cNvPicPr>
            <a:picLocks noChangeAspect="1"/>
          </p:cNvPicPr>
          <p:nvPr/>
        </p:nvPicPr>
        <p:blipFill>
          <a:blip r:embed="rId3" cstate="print"/>
          <a:stretch>
            <a:fillRect/>
          </a:stretch>
        </p:blipFill>
        <p:spPr>
          <a:xfrm>
            <a:off x="6300112" y="4221088"/>
            <a:ext cx="2448352" cy="163223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51520" y="344850"/>
            <a:ext cx="3096344" cy="707886"/>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fr-FR" sz="4000" b="1" dirty="0" smtClean="0">
                <a:solidFill>
                  <a:srgbClr val="FFC000"/>
                </a:solidFill>
                <a:latin typeface="Arial Narrow" pitchFamily="34" charset="0"/>
              </a:rPr>
              <a:t>COMMERCIAL</a:t>
            </a:r>
            <a:endParaRPr lang="fr-FR" sz="4000" b="1" dirty="0">
              <a:solidFill>
                <a:srgbClr val="FFC000"/>
              </a:solidFill>
              <a:latin typeface="Arial Narrow" pitchFamily="34" charset="0"/>
            </a:endParaRPr>
          </a:p>
        </p:txBody>
      </p:sp>
      <p:sp>
        <p:nvSpPr>
          <p:cNvPr id="6" name="Espace réservé du contenu 2"/>
          <p:cNvSpPr>
            <a:spLocks noGrp="1"/>
          </p:cNvSpPr>
          <p:nvPr>
            <p:ph sz="quarter" idx="1"/>
          </p:nvPr>
        </p:nvSpPr>
        <p:spPr>
          <a:xfrm>
            <a:off x="301752" y="1527048"/>
            <a:ext cx="8503920" cy="2261992"/>
          </a:xfrm>
          <a:noFill/>
        </p:spPr>
        <p:style>
          <a:lnRef idx="2">
            <a:schemeClr val="accent4"/>
          </a:lnRef>
          <a:fillRef idx="1">
            <a:schemeClr val="lt1"/>
          </a:fillRef>
          <a:effectRef idx="0">
            <a:schemeClr val="accent4"/>
          </a:effectRef>
          <a:fontRef idx="minor">
            <a:schemeClr val="dk1"/>
          </a:fontRef>
        </p:style>
        <p:txBody>
          <a:bodyPr/>
          <a:lstStyle/>
          <a:p>
            <a:r>
              <a:rPr lang="fr-FR" sz="2400" b="1" dirty="0" smtClean="0">
                <a:solidFill>
                  <a:srgbClr val="FFC000"/>
                </a:solidFill>
                <a:latin typeface="Arial Narrow" pitchFamily="34" charset="0"/>
              </a:rPr>
              <a:t>L’idée source</a:t>
            </a:r>
          </a:p>
          <a:p>
            <a:pPr>
              <a:buNone/>
            </a:pPr>
            <a:r>
              <a:rPr lang="fr-FR" sz="1800" dirty="0" smtClean="0">
                <a:latin typeface="Arial Narrow" pitchFamily="34" charset="0"/>
              </a:rPr>
              <a:t>Les </a:t>
            </a:r>
            <a:r>
              <a:rPr lang="fr-FR" sz="1800" dirty="0" smtClean="0">
                <a:latin typeface="Arial Narrow" pitchFamily="34" charset="0"/>
              </a:rPr>
              <a:t>grandes surfaces ont remplacé les employés par des caisses automatiques. </a:t>
            </a:r>
          </a:p>
          <a:p>
            <a:pPr>
              <a:buNone/>
            </a:pPr>
            <a:endParaRPr lang="fr-FR" sz="2000" dirty="0" smtClean="0">
              <a:latin typeface="Arial Narrow" pitchFamily="34" charset="0"/>
            </a:endParaRPr>
          </a:p>
        </p:txBody>
      </p:sp>
      <p:sp>
        <p:nvSpPr>
          <p:cNvPr id="7" name="Titre 1"/>
          <p:cNvSpPr>
            <a:spLocks noGrp="1"/>
          </p:cNvSpPr>
          <p:nvPr>
            <p:ph type="title"/>
          </p:nvPr>
        </p:nvSpPr>
        <p:spPr>
          <a:xfrm>
            <a:off x="2987824" y="228600"/>
            <a:ext cx="5848328" cy="758952"/>
          </a:xfrm>
        </p:spPr>
        <p:txBody>
          <a:bodyPr>
            <a:normAutofit/>
          </a:bodyPr>
          <a:lstStyle/>
          <a:p>
            <a:pPr algn="r"/>
            <a:r>
              <a:rPr lang="fr-FR" dirty="0" smtClean="0">
                <a:latin typeface="Arial Narrow" pitchFamily="34" charset="0"/>
              </a:rPr>
              <a:t>Situation d’achat</a:t>
            </a:r>
            <a:endParaRPr lang="fr-FR" dirty="0"/>
          </a:p>
        </p:txBody>
      </p:sp>
      <p:sp>
        <p:nvSpPr>
          <p:cNvPr id="9" name="Espace réservé du contenu 2"/>
          <p:cNvSpPr txBox="1">
            <a:spLocks/>
          </p:cNvSpPr>
          <p:nvPr/>
        </p:nvSpPr>
        <p:spPr>
          <a:xfrm>
            <a:off x="323528" y="3933056"/>
            <a:ext cx="8496944" cy="2117976"/>
          </a:xfrm>
          <a:prstGeom prst="rect">
            <a:avLst/>
          </a:prstGeom>
          <a:noFill/>
        </p:spPr>
        <p:style>
          <a:lnRef idx="2">
            <a:schemeClr val="accent4"/>
          </a:lnRef>
          <a:fillRef idx="1">
            <a:schemeClr val="lt1"/>
          </a:fillRef>
          <a:effectRef idx="0">
            <a:schemeClr val="accent4"/>
          </a:effectRef>
          <a:fontRef idx="minor">
            <a:schemeClr val="dk1"/>
          </a:fontRef>
        </p:style>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fr-FR" sz="2400" b="1" i="0" u="none" strike="noStrike" kern="1200" cap="none" spc="0" normalizeH="0" baseline="0" noProof="0" dirty="0" smtClean="0">
                <a:ln>
                  <a:noFill/>
                </a:ln>
                <a:solidFill>
                  <a:srgbClr val="FFC000"/>
                </a:solidFill>
                <a:effectLst/>
                <a:uLnTx/>
                <a:uFillTx/>
                <a:latin typeface="Arial Narrow" pitchFamily="34" charset="0"/>
                <a:ea typeface="+mn-ea"/>
                <a:cs typeface="+mn-cs"/>
              </a:rPr>
              <a:t>L’idée</a:t>
            </a:r>
          </a:p>
          <a:p>
            <a:r>
              <a:rPr lang="fr-FR" dirty="0" smtClean="0">
                <a:latin typeface="Arial Narrow" pitchFamily="34" charset="0"/>
              </a:rPr>
              <a:t>Réduire </a:t>
            </a:r>
            <a:r>
              <a:rPr lang="fr-FR" dirty="0" smtClean="0">
                <a:latin typeface="Arial Narrow" pitchFamily="34" charset="0"/>
              </a:rPr>
              <a:t>les files d’attentes afin de faire gagner du temps aux consommateurs.  </a:t>
            </a:r>
            <a:endParaRPr lang="fr-FR" dirty="0">
              <a:latin typeface="Arial Narrow" pitchFamily="34" charset="0"/>
            </a:endParaRPr>
          </a:p>
        </p:txBody>
      </p:sp>
      <p:sp>
        <p:nvSpPr>
          <p:cNvPr id="8" name="ZoneTexte 7"/>
          <p:cNvSpPr txBox="1"/>
          <p:nvPr/>
        </p:nvSpPr>
        <p:spPr>
          <a:xfrm>
            <a:off x="323528" y="6047710"/>
            <a:ext cx="8352928" cy="261610"/>
          </a:xfrm>
          <a:prstGeom prst="rect">
            <a:avLst/>
          </a:prstGeom>
          <a:noFill/>
        </p:spPr>
        <p:txBody>
          <a:bodyPr wrap="square" rtlCol="0">
            <a:spAutoFit/>
          </a:bodyPr>
          <a:lstStyle/>
          <a:p>
            <a:r>
              <a:rPr lang="fr-FR" sz="1100" dirty="0" smtClean="0">
                <a:solidFill>
                  <a:schemeClr val="tx1">
                    <a:lumMod val="65000"/>
                    <a:lumOff val="35000"/>
                  </a:schemeClr>
                </a:solidFill>
                <a:latin typeface="Arial Narrow" pitchFamily="34" charset="0"/>
              </a:rPr>
              <a:t>Source</a:t>
            </a:r>
            <a:r>
              <a:rPr lang="fr-FR" sz="1100" dirty="0" smtClean="0">
                <a:solidFill>
                  <a:schemeClr val="tx1">
                    <a:lumMod val="65000"/>
                    <a:lumOff val="35000"/>
                  </a:schemeClr>
                </a:solidFill>
                <a:latin typeface="Arial Narrow" pitchFamily="34" charset="0"/>
              </a:rPr>
              <a:t>: </a:t>
            </a:r>
            <a:r>
              <a:rPr lang="fr-FR" sz="1100" u="sng" dirty="0" smtClean="0">
                <a:solidFill>
                  <a:schemeClr val="bg1">
                    <a:lumMod val="50000"/>
                  </a:schemeClr>
                </a:solidFill>
                <a:latin typeface="Arial Narrow" pitchFamily="34" charset="0"/>
              </a:rPr>
              <a:t>http://</a:t>
            </a:r>
            <a:r>
              <a:rPr lang="fr-FR" sz="1100" u="sng" dirty="0" smtClean="0">
                <a:solidFill>
                  <a:schemeClr val="bg1">
                    <a:lumMod val="50000"/>
                  </a:schemeClr>
                </a:solidFill>
                <a:latin typeface="Arial Narrow" pitchFamily="34" charset="0"/>
              </a:rPr>
              <a:t>www.carriere-distribution.com/magazine/emploi/1830/grande-distribution-les-caisses-sans-caissiere</a:t>
            </a:r>
            <a:endParaRPr lang="fr-FR" sz="1100" dirty="0" smtClean="0">
              <a:solidFill>
                <a:schemeClr val="bg1">
                  <a:lumMod val="5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51520" y="344850"/>
            <a:ext cx="3096344" cy="707886"/>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fr-FR" sz="4000" b="1" dirty="0" smtClean="0">
                <a:solidFill>
                  <a:srgbClr val="FFC000"/>
                </a:solidFill>
                <a:latin typeface="Arial Narrow" pitchFamily="34" charset="0"/>
              </a:rPr>
              <a:t>COMMERCIAL</a:t>
            </a:r>
            <a:endParaRPr lang="fr-FR" sz="4000" b="1" dirty="0">
              <a:solidFill>
                <a:srgbClr val="FFC000"/>
              </a:solidFill>
              <a:latin typeface="Arial Narrow" pitchFamily="34" charset="0"/>
            </a:endParaRPr>
          </a:p>
        </p:txBody>
      </p:sp>
      <p:sp>
        <p:nvSpPr>
          <p:cNvPr id="6" name="Espace réservé du contenu 2"/>
          <p:cNvSpPr>
            <a:spLocks noGrp="1"/>
          </p:cNvSpPr>
          <p:nvPr>
            <p:ph sz="quarter" idx="1"/>
          </p:nvPr>
        </p:nvSpPr>
        <p:spPr>
          <a:xfrm>
            <a:off x="301752" y="1527048"/>
            <a:ext cx="8503920" cy="2261992"/>
          </a:xfrm>
          <a:noFill/>
        </p:spPr>
        <p:style>
          <a:lnRef idx="2">
            <a:schemeClr val="accent4"/>
          </a:lnRef>
          <a:fillRef idx="1">
            <a:schemeClr val="lt1"/>
          </a:fillRef>
          <a:effectRef idx="0">
            <a:schemeClr val="accent4"/>
          </a:effectRef>
          <a:fontRef idx="minor">
            <a:schemeClr val="dk1"/>
          </a:fontRef>
        </p:style>
        <p:txBody>
          <a:bodyPr/>
          <a:lstStyle/>
          <a:p>
            <a:r>
              <a:rPr lang="fr-FR" sz="2400" b="1" dirty="0" smtClean="0">
                <a:solidFill>
                  <a:srgbClr val="FFC000"/>
                </a:solidFill>
                <a:latin typeface="Arial Narrow" pitchFamily="34" charset="0"/>
              </a:rPr>
              <a:t>L’idée source</a:t>
            </a:r>
          </a:p>
          <a:p>
            <a:pPr marL="0">
              <a:buNone/>
            </a:pPr>
            <a:r>
              <a:rPr lang="fr-FR" sz="1800" dirty="0" smtClean="0">
                <a:latin typeface="Arial Narrow" pitchFamily="34" charset="0"/>
              </a:rPr>
              <a:t>En juin prochain, des milliers de femmes participeront à la course organisée à Paris et dans d’autres villes par Nike, « </a:t>
            </a:r>
            <a:r>
              <a:rPr lang="fr-FR" sz="1800" dirty="0" err="1" smtClean="0">
                <a:latin typeface="Arial Narrow" pitchFamily="34" charset="0"/>
              </a:rPr>
              <a:t>We</a:t>
            </a:r>
            <a:r>
              <a:rPr lang="fr-FR" sz="1800" dirty="0" smtClean="0">
                <a:latin typeface="Arial Narrow" pitchFamily="34" charset="0"/>
              </a:rPr>
              <a:t> </a:t>
            </a:r>
            <a:r>
              <a:rPr lang="fr-FR" sz="1800" dirty="0" err="1" smtClean="0">
                <a:latin typeface="Arial Narrow" pitchFamily="34" charset="0"/>
              </a:rPr>
              <a:t>own</a:t>
            </a:r>
            <a:r>
              <a:rPr lang="fr-FR" sz="1800" dirty="0" smtClean="0">
                <a:latin typeface="Arial Narrow" pitchFamily="34" charset="0"/>
              </a:rPr>
              <a:t> the night ». L’ambiance sera festive, des DJ mixeront dans les rues, des parcours lumineux seront préparés spécialement pour l’occasion...</a:t>
            </a:r>
            <a:endParaRPr lang="fr-FR" sz="2000" dirty="0" smtClean="0">
              <a:latin typeface="Arial Narrow" pitchFamily="34" charset="0"/>
            </a:endParaRPr>
          </a:p>
        </p:txBody>
      </p:sp>
      <p:sp>
        <p:nvSpPr>
          <p:cNvPr id="7" name="Titre 1"/>
          <p:cNvSpPr>
            <a:spLocks noGrp="1"/>
          </p:cNvSpPr>
          <p:nvPr>
            <p:ph type="title"/>
          </p:nvPr>
        </p:nvSpPr>
        <p:spPr>
          <a:xfrm>
            <a:off x="2987824" y="228600"/>
            <a:ext cx="5848328" cy="758952"/>
          </a:xfrm>
        </p:spPr>
        <p:txBody>
          <a:bodyPr>
            <a:normAutofit/>
          </a:bodyPr>
          <a:lstStyle/>
          <a:p>
            <a:pPr algn="r"/>
            <a:r>
              <a:rPr lang="fr-FR" dirty="0" smtClean="0">
                <a:latin typeface="Arial Narrow" pitchFamily="34" charset="0"/>
              </a:rPr>
              <a:t>Evénementiel</a:t>
            </a:r>
            <a:endParaRPr lang="fr-FR" dirty="0"/>
          </a:p>
        </p:txBody>
      </p:sp>
      <p:sp>
        <p:nvSpPr>
          <p:cNvPr id="9" name="Espace réservé du contenu 2"/>
          <p:cNvSpPr txBox="1">
            <a:spLocks/>
          </p:cNvSpPr>
          <p:nvPr/>
        </p:nvSpPr>
        <p:spPr>
          <a:xfrm>
            <a:off x="323528" y="3933056"/>
            <a:ext cx="8496944" cy="2117976"/>
          </a:xfrm>
          <a:prstGeom prst="rect">
            <a:avLst/>
          </a:prstGeom>
          <a:noFill/>
        </p:spPr>
        <p:style>
          <a:lnRef idx="2">
            <a:schemeClr val="accent4"/>
          </a:lnRef>
          <a:fillRef idx="1">
            <a:schemeClr val="lt1"/>
          </a:fillRef>
          <a:effectRef idx="0">
            <a:schemeClr val="accent4"/>
          </a:effectRef>
          <a:fontRef idx="minor">
            <a:schemeClr val="dk1"/>
          </a:fontRef>
        </p:style>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fr-FR" sz="2400" b="1" i="0" u="none" strike="noStrike" kern="1200" cap="none" spc="0" normalizeH="0" baseline="0" noProof="0" dirty="0" smtClean="0">
                <a:ln>
                  <a:noFill/>
                </a:ln>
                <a:solidFill>
                  <a:srgbClr val="FFC000"/>
                </a:solidFill>
                <a:effectLst/>
                <a:uLnTx/>
                <a:uFillTx/>
                <a:latin typeface="Arial Narrow" pitchFamily="34" charset="0"/>
                <a:ea typeface="+mn-ea"/>
                <a:cs typeface="+mn-cs"/>
              </a:rPr>
              <a:t>L’idée</a:t>
            </a:r>
          </a:p>
          <a:p>
            <a:r>
              <a:rPr lang="fr-FR" dirty="0" smtClean="0">
                <a:latin typeface="Arial Narrow" pitchFamily="34" charset="0"/>
              </a:rPr>
              <a:t>Faire </a:t>
            </a:r>
            <a:r>
              <a:rPr lang="fr-FR" dirty="0" smtClean="0">
                <a:latin typeface="Arial Narrow" pitchFamily="34" charset="0"/>
              </a:rPr>
              <a:t>parler de l’évènement et </a:t>
            </a:r>
            <a:r>
              <a:rPr lang="fr-FR" dirty="0" smtClean="0">
                <a:latin typeface="Arial Narrow" pitchFamily="34" charset="0"/>
              </a:rPr>
              <a:t>donc </a:t>
            </a:r>
            <a:r>
              <a:rPr lang="fr-FR" dirty="0" smtClean="0">
                <a:latin typeface="Arial Narrow" pitchFamily="34" charset="0"/>
              </a:rPr>
              <a:t>de la marque</a:t>
            </a:r>
            <a:r>
              <a:rPr lang="fr-FR" dirty="0" smtClean="0">
                <a:latin typeface="Arial Narrow" pitchFamily="34" charset="0"/>
              </a:rPr>
              <a:t>. Affirmer son image de marque sur le marché. </a:t>
            </a:r>
            <a:endParaRPr lang="fr-FR" dirty="0">
              <a:latin typeface="Arial Narrow" pitchFamily="34" charset="0"/>
            </a:endParaRPr>
          </a:p>
        </p:txBody>
      </p:sp>
      <p:pic>
        <p:nvPicPr>
          <p:cNvPr id="10" name="Image 9" descr="logo-nike.jpg"/>
          <p:cNvPicPr>
            <a:picLocks noChangeAspect="1"/>
          </p:cNvPicPr>
          <p:nvPr/>
        </p:nvPicPr>
        <p:blipFill>
          <a:blip r:embed="rId3" cstate="print"/>
          <a:stretch>
            <a:fillRect/>
          </a:stretch>
        </p:blipFill>
        <p:spPr>
          <a:xfrm>
            <a:off x="6804248" y="4788509"/>
            <a:ext cx="1548805" cy="116077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51520" y="344850"/>
            <a:ext cx="3096344" cy="707886"/>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fr-FR" sz="4000" b="1" dirty="0" smtClean="0">
                <a:solidFill>
                  <a:srgbClr val="FFC000"/>
                </a:solidFill>
                <a:latin typeface="Arial Narrow" pitchFamily="34" charset="0"/>
              </a:rPr>
              <a:t>COMMERCIAL</a:t>
            </a:r>
            <a:endParaRPr lang="fr-FR" sz="4000" b="1" dirty="0">
              <a:solidFill>
                <a:srgbClr val="FFC000"/>
              </a:solidFill>
              <a:latin typeface="Arial Narrow" pitchFamily="34" charset="0"/>
            </a:endParaRPr>
          </a:p>
        </p:txBody>
      </p:sp>
      <p:sp>
        <p:nvSpPr>
          <p:cNvPr id="6" name="Espace réservé du contenu 2"/>
          <p:cNvSpPr>
            <a:spLocks noGrp="1"/>
          </p:cNvSpPr>
          <p:nvPr>
            <p:ph sz="quarter" idx="1"/>
          </p:nvPr>
        </p:nvSpPr>
        <p:spPr>
          <a:xfrm>
            <a:off x="301752" y="1527048"/>
            <a:ext cx="8503920" cy="2261992"/>
          </a:xfrm>
          <a:noFill/>
        </p:spPr>
        <p:style>
          <a:lnRef idx="2">
            <a:schemeClr val="accent4"/>
          </a:lnRef>
          <a:fillRef idx="1">
            <a:schemeClr val="lt1"/>
          </a:fillRef>
          <a:effectRef idx="0">
            <a:schemeClr val="accent4"/>
          </a:effectRef>
          <a:fontRef idx="minor">
            <a:schemeClr val="dk1"/>
          </a:fontRef>
        </p:style>
        <p:txBody>
          <a:bodyPr/>
          <a:lstStyle/>
          <a:p>
            <a:r>
              <a:rPr lang="fr-FR" sz="2400" b="1" dirty="0" smtClean="0">
                <a:solidFill>
                  <a:srgbClr val="FFC000"/>
                </a:solidFill>
                <a:latin typeface="Arial Narrow" pitchFamily="34" charset="0"/>
              </a:rPr>
              <a:t>L’idée source</a:t>
            </a:r>
          </a:p>
          <a:p>
            <a:pPr marL="0">
              <a:buNone/>
            </a:pPr>
            <a:r>
              <a:rPr lang="fr-FR" sz="1800" dirty="0" smtClean="0">
                <a:latin typeface="Arial Narrow" pitchFamily="34" charset="0"/>
              </a:rPr>
              <a:t>Lastminute.com propose des offres promotionnelles pour des voyages prévus à la dernière minute.</a:t>
            </a:r>
            <a:endParaRPr lang="fr-FR" sz="2000" dirty="0" smtClean="0">
              <a:latin typeface="Arial Narrow" pitchFamily="34" charset="0"/>
            </a:endParaRPr>
          </a:p>
        </p:txBody>
      </p:sp>
      <p:sp>
        <p:nvSpPr>
          <p:cNvPr id="7" name="Titre 1"/>
          <p:cNvSpPr>
            <a:spLocks noGrp="1"/>
          </p:cNvSpPr>
          <p:nvPr>
            <p:ph type="title"/>
          </p:nvPr>
        </p:nvSpPr>
        <p:spPr>
          <a:xfrm>
            <a:off x="2987824" y="228600"/>
            <a:ext cx="5848328" cy="758952"/>
          </a:xfrm>
        </p:spPr>
        <p:txBody>
          <a:bodyPr>
            <a:normAutofit/>
          </a:bodyPr>
          <a:lstStyle/>
          <a:p>
            <a:pPr algn="r"/>
            <a:r>
              <a:rPr lang="fr-FR" dirty="0" smtClean="0">
                <a:latin typeface="Arial Narrow" pitchFamily="34" charset="0"/>
              </a:rPr>
              <a:t>Offre promotionnelle</a:t>
            </a:r>
            <a:endParaRPr lang="fr-FR" dirty="0"/>
          </a:p>
        </p:txBody>
      </p:sp>
      <p:sp>
        <p:nvSpPr>
          <p:cNvPr id="9" name="Espace réservé du contenu 2"/>
          <p:cNvSpPr txBox="1">
            <a:spLocks/>
          </p:cNvSpPr>
          <p:nvPr/>
        </p:nvSpPr>
        <p:spPr>
          <a:xfrm>
            <a:off x="323528" y="3933056"/>
            <a:ext cx="8496944" cy="2117976"/>
          </a:xfrm>
          <a:prstGeom prst="rect">
            <a:avLst/>
          </a:prstGeom>
          <a:noFill/>
        </p:spPr>
        <p:style>
          <a:lnRef idx="2">
            <a:schemeClr val="accent4"/>
          </a:lnRef>
          <a:fillRef idx="1">
            <a:schemeClr val="lt1"/>
          </a:fillRef>
          <a:effectRef idx="0">
            <a:schemeClr val="accent4"/>
          </a:effectRef>
          <a:fontRef idx="minor">
            <a:schemeClr val="dk1"/>
          </a:fontRef>
        </p:style>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fr-FR" sz="2400" b="1" i="0" u="none" strike="noStrike" kern="1200" cap="none" spc="0" normalizeH="0" baseline="0" noProof="0" dirty="0" smtClean="0">
                <a:ln>
                  <a:noFill/>
                </a:ln>
                <a:solidFill>
                  <a:srgbClr val="FFC000"/>
                </a:solidFill>
                <a:effectLst/>
                <a:uLnTx/>
                <a:uFillTx/>
                <a:latin typeface="Arial Narrow" pitchFamily="34" charset="0"/>
                <a:ea typeface="+mn-ea"/>
                <a:cs typeface="+mn-cs"/>
              </a:rPr>
              <a:t>L’idée</a:t>
            </a:r>
          </a:p>
          <a:p>
            <a:r>
              <a:rPr lang="fr-FR" dirty="0" smtClean="0">
                <a:latin typeface="Arial Narrow" pitchFamily="34" charset="0"/>
              </a:rPr>
              <a:t>Les </a:t>
            </a:r>
            <a:r>
              <a:rPr lang="fr-FR" dirty="0" smtClean="0">
                <a:latin typeface="Arial Narrow" pitchFamily="34" charset="0"/>
              </a:rPr>
              <a:t>personnes mettent de plus en plus de temps pour organiser leurs vacances et aiment se décider au dernier moment. L’idée est donc d’inciter les gens à prévoir leurs vacances le plus tard possible en leurs proposant des offres très </a:t>
            </a:r>
            <a:r>
              <a:rPr lang="fr-FR" dirty="0" smtClean="0">
                <a:latin typeface="Arial Narrow" pitchFamily="34" charset="0"/>
              </a:rPr>
              <a:t>attractives.</a:t>
            </a:r>
            <a:endParaRPr lang="fr-FR" dirty="0">
              <a:latin typeface="Arial Narrow" pitchFamily="34" charset="0"/>
            </a:endParaRPr>
          </a:p>
        </p:txBody>
      </p:sp>
      <p:sp>
        <p:nvSpPr>
          <p:cNvPr id="8" name="ZoneTexte 7"/>
          <p:cNvSpPr txBox="1"/>
          <p:nvPr/>
        </p:nvSpPr>
        <p:spPr>
          <a:xfrm>
            <a:off x="323528" y="6047710"/>
            <a:ext cx="8352928" cy="261610"/>
          </a:xfrm>
          <a:prstGeom prst="rect">
            <a:avLst/>
          </a:prstGeom>
          <a:noFill/>
        </p:spPr>
        <p:txBody>
          <a:bodyPr wrap="square" rtlCol="0">
            <a:spAutoFit/>
          </a:bodyPr>
          <a:lstStyle/>
          <a:p>
            <a:r>
              <a:rPr lang="fr-FR" sz="1100" dirty="0" smtClean="0">
                <a:solidFill>
                  <a:schemeClr val="bg1">
                    <a:lumMod val="50000"/>
                  </a:schemeClr>
                </a:solidFill>
                <a:latin typeface="Arial Narrow" pitchFamily="34" charset="0"/>
              </a:rPr>
              <a:t>Source</a:t>
            </a:r>
            <a:r>
              <a:rPr lang="fr-FR" sz="1100" u="sng" dirty="0" smtClean="0">
                <a:solidFill>
                  <a:schemeClr val="bg1">
                    <a:lumMod val="50000"/>
                  </a:schemeClr>
                </a:solidFill>
                <a:latin typeface="Arial Narrow" pitchFamily="34" charset="0"/>
              </a:rPr>
              <a:t> </a:t>
            </a:r>
            <a:r>
              <a:rPr lang="fr-FR" sz="1100" u="sng" dirty="0" smtClean="0">
                <a:solidFill>
                  <a:schemeClr val="bg1">
                    <a:lumMod val="50000"/>
                  </a:schemeClr>
                </a:solidFill>
                <a:latin typeface="Arial Narrow" pitchFamily="34" charset="0"/>
              </a:rPr>
              <a:t>: http</a:t>
            </a:r>
            <a:r>
              <a:rPr lang="fr-FR" sz="1100" u="sng" dirty="0" smtClean="0">
                <a:solidFill>
                  <a:schemeClr val="bg1">
                    <a:lumMod val="50000"/>
                  </a:schemeClr>
                </a:solidFill>
                <a:latin typeface="Arial Narrow" pitchFamily="34" charset="0"/>
              </a:rPr>
              <a:t>://</a:t>
            </a:r>
            <a:r>
              <a:rPr lang="fr-FR" sz="1100" u="sng" dirty="0" smtClean="0">
                <a:solidFill>
                  <a:schemeClr val="bg1">
                    <a:lumMod val="50000"/>
                  </a:schemeClr>
                </a:solidFill>
                <a:latin typeface="Arial Narrow" pitchFamily="34" charset="0"/>
              </a:rPr>
              <a:t>new.pitchengine.com/pitches/10273e43-c31d-4d4f-93c7-0079c5f6b1ce</a:t>
            </a:r>
            <a:endParaRPr lang="fr-FR" sz="1100" dirty="0" smtClean="0">
              <a:solidFill>
                <a:schemeClr val="bg1">
                  <a:lumMod val="50000"/>
                </a:schemeClr>
              </a:solidFill>
              <a:latin typeface="Arial Narrow" pitchFamily="34" charset="0"/>
            </a:endParaRPr>
          </a:p>
        </p:txBody>
      </p:sp>
      <p:pic>
        <p:nvPicPr>
          <p:cNvPr id="10" name="Image 9" descr="lastminute.jpg"/>
          <p:cNvPicPr>
            <a:picLocks noChangeAspect="1"/>
          </p:cNvPicPr>
          <p:nvPr/>
        </p:nvPicPr>
        <p:blipFill>
          <a:blip r:embed="rId3" cstate="print"/>
          <a:stretch>
            <a:fillRect/>
          </a:stretch>
        </p:blipFill>
        <p:spPr>
          <a:xfrm>
            <a:off x="7380312" y="2420888"/>
            <a:ext cx="1190625" cy="119062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51520" y="344850"/>
            <a:ext cx="3888432" cy="707886"/>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fr-FR" sz="4000" b="1" dirty="0" smtClean="0">
                <a:solidFill>
                  <a:srgbClr val="0070C0"/>
                </a:solidFill>
                <a:latin typeface="Arial Narrow" pitchFamily="34" charset="0"/>
              </a:rPr>
              <a:t>TECHNOLOGIQUE</a:t>
            </a:r>
            <a:endParaRPr lang="fr-FR" sz="4000" b="1" dirty="0">
              <a:solidFill>
                <a:srgbClr val="0070C0"/>
              </a:solidFill>
              <a:latin typeface="Arial Narrow" pitchFamily="34" charset="0"/>
            </a:endParaRPr>
          </a:p>
        </p:txBody>
      </p:sp>
      <p:sp>
        <p:nvSpPr>
          <p:cNvPr id="6" name="Espace réservé du contenu 2"/>
          <p:cNvSpPr>
            <a:spLocks noGrp="1"/>
          </p:cNvSpPr>
          <p:nvPr>
            <p:ph sz="quarter" idx="1"/>
          </p:nvPr>
        </p:nvSpPr>
        <p:spPr>
          <a:xfrm>
            <a:off x="301752" y="1527048"/>
            <a:ext cx="8503920" cy="2261992"/>
          </a:xfrm>
          <a:noFill/>
        </p:spPr>
        <p:style>
          <a:lnRef idx="2">
            <a:schemeClr val="accent4"/>
          </a:lnRef>
          <a:fillRef idx="1">
            <a:schemeClr val="lt1"/>
          </a:fillRef>
          <a:effectRef idx="0">
            <a:schemeClr val="accent4"/>
          </a:effectRef>
          <a:fontRef idx="minor">
            <a:schemeClr val="dk1"/>
          </a:fontRef>
        </p:style>
        <p:txBody>
          <a:bodyPr/>
          <a:lstStyle/>
          <a:p>
            <a:r>
              <a:rPr lang="fr-FR" sz="2400" b="1" dirty="0" smtClean="0">
                <a:solidFill>
                  <a:srgbClr val="0070C0"/>
                </a:solidFill>
                <a:latin typeface="Arial Narrow" pitchFamily="34" charset="0"/>
              </a:rPr>
              <a:t>L’idée source</a:t>
            </a:r>
          </a:p>
          <a:p>
            <a:pPr marL="0">
              <a:buNone/>
            </a:pPr>
            <a:r>
              <a:rPr lang="fr-FR" sz="1800" dirty="0" smtClean="0">
                <a:latin typeface="Arial Narrow" pitchFamily="34" charset="0"/>
              </a:rPr>
              <a:t>La </a:t>
            </a:r>
            <a:r>
              <a:rPr lang="fr-FR" sz="1800" dirty="0" smtClean="0">
                <a:latin typeface="Arial Narrow" pitchFamily="34" charset="0"/>
              </a:rPr>
              <a:t>marque de cosmétique </a:t>
            </a:r>
            <a:r>
              <a:rPr lang="fr-FR" sz="1800" dirty="0" err="1" smtClean="0">
                <a:latin typeface="Arial Narrow" pitchFamily="34" charset="0"/>
              </a:rPr>
              <a:t>Hélixir</a:t>
            </a:r>
            <a:r>
              <a:rPr lang="fr-FR" sz="1800" dirty="0" smtClean="0">
                <a:latin typeface="Arial Narrow" pitchFamily="34" charset="0"/>
              </a:rPr>
              <a:t> lance une gamme de produit à base de larve d’escargot.</a:t>
            </a:r>
            <a:endParaRPr lang="fr-FR" sz="2000" dirty="0" smtClean="0">
              <a:latin typeface="Arial Narrow" pitchFamily="34" charset="0"/>
            </a:endParaRPr>
          </a:p>
        </p:txBody>
      </p:sp>
      <p:sp>
        <p:nvSpPr>
          <p:cNvPr id="7" name="Titre 1"/>
          <p:cNvSpPr>
            <a:spLocks noGrp="1"/>
          </p:cNvSpPr>
          <p:nvPr>
            <p:ph type="title"/>
          </p:nvPr>
        </p:nvSpPr>
        <p:spPr>
          <a:xfrm>
            <a:off x="2987824" y="228600"/>
            <a:ext cx="5848328" cy="758952"/>
          </a:xfrm>
        </p:spPr>
        <p:txBody>
          <a:bodyPr>
            <a:normAutofit/>
          </a:bodyPr>
          <a:lstStyle/>
          <a:p>
            <a:pPr algn="r"/>
            <a:r>
              <a:rPr lang="fr-FR" dirty="0" smtClean="0">
                <a:latin typeface="Arial Narrow" pitchFamily="34" charset="0"/>
              </a:rPr>
              <a:t>Matière première</a:t>
            </a:r>
            <a:endParaRPr lang="fr-FR" dirty="0"/>
          </a:p>
        </p:txBody>
      </p:sp>
      <p:sp>
        <p:nvSpPr>
          <p:cNvPr id="9" name="Espace réservé du contenu 2"/>
          <p:cNvSpPr txBox="1">
            <a:spLocks/>
          </p:cNvSpPr>
          <p:nvPr/>
        </p:nvSpPr>
        <p:spPr>
          <a:xfrm>
            <a:off x="323528" y="3933056"/>
            <a:ext cx="8496944" cy="2117976"/>
          </a:xfrm>
          <a:prstGeom prst="rect">
            <a:avLst/>
          </a:prstGeom>
          <a:noFill/>
        </p:spPr>
        <p:style>
          <a:lnRef idx="2">
            <a:schemeClr val="accent4"/>
          </a:lnRef>
          <a:fillRef idx="1">
            <a:schemeClr val="lt1"/>
          </a:fillRef>
          <a:effectRef idx="0">
            <a:schemeClr val="accent4"/>
          </a:effectRef>
          <a:fontRef idx="minor">
            <a:schemeClr val="dk1"/>
          </a:fontRef>
        </p:style>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fr-FR" sz="2400" b="1" i="0" u="none" strike="noStrike" kern="1200" cap="none" spc="0" normalizeH="0" baseline="0" noProof="0" dirty="0" smtClean="0">
                <a:ln>
                  <a:noFill/>
                </a:ln>
                <a:solidFill>
                  <a:srgbClr val="0070C0"/>
                </a:solidFill>
                <a:effectLst/>
                <a:uLnTx/>
                <a:uFillTx/>
                <a:latin typeface="Arial Narrow" pitchFamily="34" charset="0"/>
                <a:ea typeface="+mn-ea"/>
                <a:cs typeface="+mn-cs"/>
              </a:rPr>
              <a:t>L’idée</a:t>
            </a:r>
          </a:p>
          <a:p>
            <a:pPr lvl="0" indent="-274320" algn="just">
              <a:spcBef>
                <a:spcPct val="20000"/>
              </a:spcBef>
              <a:buClr>
                <a:schemeClr val="accent1"/>
              </a:buClr>
              <a:buSzPct val="85000"/>
              <a:defRPr/>
            </a:pPr>
            <a:r>
              <a:rPr lang="fr-FR" dirty="0" smtClean="0">
                <a:latin typeface="Arial Narrow" pitchFamily="34" charset="0"/>
              </a:rPr>
              <a:t>Utiliser </a:t>
            </a:r>
            <a:r>
              <a:rPr lang="fr-FR" dirty="0" smtClean="0">
                <a:latin typeface="Arial Narrow" pitchFamily="34" charset="0"/>
              </a:rPr>
              <a:t>des produits </a:t>
            </a:r>
            <a:r>
              <a:rPr lang="fr-FR" dirty="0" smtClean="0">
                <a:latin typeface="Arial Narrow" pitchFamily="34" charset="0"/>
              </a:rPr>
              <a:t>naturels.</a:t>
            </a:r>
            <a:endParaRPr kumimoji="0" lang="fr-FR" b="0" i="0" u="none" strike="noStrike" kern="1200" cap="none" spc="0" normalizeH="0" baseline="0" noProof="0" dirty="0">
              <a:ln>
                <a:noFill/>
              </a:ln>
              <a:solidFill>
                <a:schemeClr val="tx1"/>
              </a:solidFill>
              <a:effectLst/>
              <a:uLnTx/>
              <a:uFillTx/>
              <a:latin typeface="Arial Narrow" pitchFamily="34" charset="0"/>
            </a:endParaRPr>
          </a:p>
        </p:txBody>
      </p:sp>
      <p:sp>
        <p:nvSpPr>
          <p:cNvPr id="8" name="ZoneTexte 7"/>
          <p:cNvSpPr txBox="1"/>
          <p:nvPr/>
        </p:nvSpPr>
        <p:spPr>
          <a:xfrm>
            <a:off x="323528" y="6047710"/>
            <a:ext cx="8352928" cy="261610"/>
          </a:xfrm>
          <a:prstGeom prst="rect">
            <a:avLst/>
          </a:prstGeom>
          <a:noFill/>
        </p:spPr>
        <p:txBody>
          <a:bodyPr wrap="square" rtlCol="0">
            <a:spAutoFit/>
          </a:bodyPr>
          <a:lstStyle/>
          <a:p>
            <a:r>
              <a:rPr lang="fr-FR" sz="1100" dirty="0" smtClean="0">
                <a:solidFill>
                  <a:schemeClr val="bg1">
                    <a:lumMod val="50000"/>
                  </a:schemeClr>
                </a:solidFill>
                <a:latin typeface="Arial Narrow" pitchFamily="34" charset="0"/>
              </a:rPr>
              <a:t>Source: </a:t>
            </a:r>
            <a:r>
              <a:rPr lang="fr-FR" sz="1100" u="sng" dirty="0" smtClean="0">
                <a:solidFill>
                  <a:schemeClr val="bg1">
                    <a:lumMod val="50000"/>
                  </a:schemeClr>
                </a:solidFill>
                <a:latin typeface="Arial Narrow" pitchFamily="34" charset="0"/>
              </a:rPr>
              <a:t>http://</a:t>
            </a:r>
            <a:r>
              <a:rPr lang="fr-FR" sz="1100" u="sng" dirty="0" smtClean="0">
                <a:solidFill>
                  <a:schemeClr val="bg1">
                    <a:lumMod val="50000"/>
                  </a:schemeClr>
                </a:solidFill>
                <a:latin typeface="Arial Narrow" pitchFamily="34" charset="0"/>
              </a:rPr>
              <a:t>www.sudouest.fr/2012/01/20/la-belle-et-la-bave-610210-757.php</a:t>
            </a:r>
            <a:endParaRPr lang="fr-FR" sz="1100" dirty="0" smtClean="0">
              <a:solidFill>
                <a:schemeClr val="bg1">
                  <a:lumMod val="50000"/>
                </a:schemeClr>
              </a:solidFill>
              <a:latin typeface="Arial Narrow" pitchFamily="34" charset="0"/>
            </a:endParaRPr>
          </a:p>
        </p:txBody>
      </p:sp>
      <p:pic>
        <p:nvPicPr>
          <p:cNvPr id="10" name="Image 9" descr="téléchargement.jpg"/>
          <p:cNvPicPr>
            <a:picLocks noChangeAspect="1"/>
          </p:cNvPicPr>
          <p:nvPr/>
        </p:nvPicPr>
        <p:blipFill>
          <a:blip r:embed="rId3" cstate="print"/>
          <a:stretch>
            <a:fillRect/>
          </a:stretch>
        </p:blipFill>
        <p:spPr>
          <a:xfrm>
            <a:off x="5818108" y="4077072"/>
            <a:ext cx="2813427" cy="1872208"/>
          </a:xfrm>
          <a:prstGeom prst="rect">
            <a:avLst/>
          </a:prstGeom>
        </p:spPr>
      </p:pic>
    </p:spTree>
    <p:extLst>
      <p:ext uri="{BB962C8B-B14F-4D97-AF65-F5344CB8AC3E}">
        <p14:creationId xmlns:p14="http://schemas.microsoft.com/office/powerpoint/2010/main" xmlns="" val="12757685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51520" y="344850"/>
            <a:ext cx="3888432" cy="707886"/>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fr-FR" sz="4000" b="1" dirty="0" smtClean="0">
                <a:solidFill>
                  <a:srgbClr val="0070C0"/>
                </a:solidFill>
                <a:latin typeface="Arial Narrow" pitchFamily="34" charset="0"/>
              </a:rPr>
              <a:t>TECHNOLOGIQUE</a:t>
            </a:r>
            <a:endParaRPr lang="fr-FR" sz="4000" b="1" dirty="0">
              <a:solidFill>
                <a:srgbClr val="0070C0"/>
              </a:solidFill>
              <a:latin typeface="Arial Narrow" pitchFamily="34" charset="0"/>
            </a:endParaRPr>
          </a:p>
        </p:txBody>
      </p:sp>
      <p:sp>
        <p:nvSpPr>
          <p:cNvPr id="6" name="Espace réservé du contenu 2"/>
          <p:cNvSpPr>
            <a:spLocks noGrp="1"/>
          </p:cNvSpPr>
          <p:nvPr>
            <p:ph sz="quarter" idx="1"/>
          </p:nvPr>
        </p:nvSpPr>
        <p:spPr>
          <a:xfrm>
            <a:off x="301752" y="1527048"/>
            <a:ext cx="8503920" cy="2261992"/>
          </a:xfrm>
          <a:noFill/>
        </p:spPr>
        <p:style>
          <a:lnRef idx="2">
            <a:schemeClr val="accent4"/>
          </a:lnRef>
          <a:fillRef idx="1">
            <a:schemeClr val="lt1"/>
          </a:fillRef>
          <a:effectRef idx="0">
            <a:schemeClr val="accent4"/>
          </a:effectRef>
          <a:fontRef idx="minor">
            <a:schemeClr val="dk1"/>
          </a:fontRef>
        </p:style>
        <p:txBody>
          <a:bodyPr/>
          <a:lstStyle/>
          <a:p>
            <a:r>
              <a:rPr lang="fr-FR" sz="2400" b="1" dirty="0" smtClean="0">
                <a:solidFill>
                  <a:srgbClr val="0070C0"/>
                </a:solidFill>
                <a:latin typeface="Arial Narrow" pitchFamily="34" charset="0"/>
              </a:rPr>
              <a:t>L’idée source</a:t>
            </a:r>
          </a:p>
          <a:p>
            <a:pPr marL="0">
              <a:buNone/>
            </a:pPr>
            <a:r>
              <a:rPr lang="fr-FR" sz="1800" dirty="0" smtClean="0">
                <a:latin typeface="Arial Narrow" pitchFamily="34" charset="0"/>
              </a:rPr>
              <a:t>La </a:t>
            </a:r>
            <a:r>
              <a:rPr lang="fr-FR" sz="1800" dirty="0" err="1" smtClean="0">
                <a:latin typeface="Arial Narrow" pitchFamily="34" charset="0"/>
              </a:rPr>
              <a:t>stévia</a:t>
            </a:r>
            <a:r>
              <a:rPr lang="fr-FR" sz="1800" dirty="0" smtClean="0">
                <a:latin typeface="Arial Narrow" pitchFamily="34" charset="0"/>
              </a:rPr>
              <a:t> pour remplacer le </a:t>
            </a:r>
            <a:r>
              <a:rPr lang="fr-FR" sz="1800" dirty="0" smtClean="0">
                <a:latin typeface="Arial Narrow" pitchFamily="34" charset="0"/>
              </a:rPr>
              <a:t>sucre.</a:t>
            </a:r>
            <a:endParaRPr lang="fr-FR" sz="2000" dirty="0" smtClean="0">
              <a:latin typeface="Arial Narrow" pitchFamily="34" charset="0"/>
            </a:endParaRPr>
          </a:p>
        </p:txBody>
      </p:sp>
      <p:sp>
        <p:nvSpPr>
          <p:cNvPr id="7" name="Titre 1"/>
          <p:cNvSpPr>
            <a:spLocks noGrp="1"/>
          </p:cNvSpPr>
          <p:nvPr>
            <p:ph type="title"/>
          </p:nvPr>
        </p:nvSpPr>
        <p:spPr>
          <a:xfrm>
            <a:off x="2987824" y="228600"/>
            <a:ext cx="5848328" cy="758952"/>
          </a:xfrm>
        </p:spPr>
        <p:txBody>
          <a:bodyPr>
            <a:normAutofit/>
          </a:bodyPr>
          <a:lstStyle/>
          <a:p>
            <a:pPr algn="r"/>
            <a:r>
              <a:rPr lang="fr-FR" dirty="0" smtClean="0">
                <a:latin typeface="Arial Narrow" pitchFamily="34" charset="0"/>
              </a:rPr>
              <a:t>Ingrédients atypiques</a:t>
            </a:r>
            <a:endParaRPr lang="fr-FR" dirty="0"/>
          </a:p>
        </p:txBody>
      </p:sp>
      <p:sp>
        <p:nvSpPr>
          <p:cNvPr id="9" name="Espace réservé du contenu 2"/>
          <p:cNvSpPr txBox="1">
            <a:spLocks/>
          </p:cNvSpPr>
          <p:nvPr/>
        </p:nvSpPr>
        <p:spPr>
          <a:xfrm>
            <a:off x="323528" y="3933056"/>
            <a:ext cx="8496944" cy="2117976"/>
          </a:xfrm>
          <a:prstGeom prst="rect">
            <a:avLst/>
          </a:prstGeom>
          <a:noFill/>
        </p:spPr>
        <p:style>
          <a:lnRef idx="2">
            <a:schemeClr val="accent4"/>
          </a:lnRef>
          <a:fillRef idx="1">
            <a:schemeClr val="lt1"/>
          </a:fillRef>
          <a:effectRef idx="0">
            <a:schemeClr val="accent4"/>
          </a:effectRef>
          <a:fontRef idx="minor">
            <a:schemeClr val="dk1"/>
          </a:fontRef>
        </p:style>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fr-FR" sz="2400" b="1" i="0" u="none" strike="noStrike" kern="1200" cap="none" spc="0" normalizeH="0" baseline="0" noProof="0" dirty="0" smtClean="0">
                <a:ln>
                  <a:noFill/>
                </a:ln>
                <a:solidFill>
                  <a:srgbClr val="0070C0"/>
                </a:solidFill>
                <a:effectLst/>
                <a:uLnTx/>
                <a:uFillTx/>
                <a:latin typeface="Arial Narrow" pitchFamily="34" charset="0"/>
                <a:ea typeface="+mn-ea"/>
                <a:cs typeface="+mn-cs"/>
              </a:rPr>
              <a:t>L’idée</a:t>
            </a:r>
          </a:p>
          <a:p>
            <a:r>
              <a:rPr lang="fr-FR" dirty="0" smtClean="0">
                <a:latin typeface="Arial Narrow" pitchFamily="34" charset="0"/>
              </a:rPr>
              <a:t>La </a:t>
            </a:r>
            <a:r>
              <a:rPr lang="fr-FR" dirty="0" err="1" smtClean="0">
                <a:latin typeface="Arial Narrow" pitchFamily="34" charset="0"/>
              </a:rPr>
              <a:t>stévia</a:t>
            </a:r>
            <a:r>
              <a:rPr lang="fr-FR" dirty="0" smtClean="0">
                <a:latin typeface="Arial Narrow" pitchFamily="34" charset="0"/>
              </a:rPr>
              <a:t> est sans calories et trois cent fois plus sucrant que le saccharose. Profiter d’un produit naturel tout en surveillant son </a:t>
            </a:r>
            <a:r>
              <a:rPr lang="fr-FR" dirty="0" err="1" smtClean="0">
                <a:latin typeface="Arial Narrow" pitchFamily="34" charset="0"/>
              </a:rPr>
              <a:t>poid</a:t>
            </a:r>
            <a:r>
              <a:rPr lang="fr-FR" dirty="0" smtClean="0">
                <a:latin typeface="Arial Narrow" pitchFamily="34" charset="0"/>
              </a:rPr>
              <a:t>.</a:t>
            </a:r>
            <a:endParaRPr lang="fr-FR" dirty="0">
              <a:latin typeface="Arial Narrow" pitchFamily="34" charset="0"/>
            </a:endParaRPr>
          </a:p>
        </p:txBody>
      </p:sp>
      <p:sp>
        <p:nvSpPr>
          <p:cNvPr id="8" name="ZoneTexte 7"/>
          <p:cNvSpPr txBox="1"/>
          <p:nvPr/>
        </p:nvSpPr>
        <p:spPr>
          <a:xfrm>
            <a:off x="323528" y="6047710"/>
            <a:ext cx="8352928" cy="261610"/>
          </a:xfrm>
          <a:prstGeom prst="rect">
            <a:avLst/>
          </a:prstGeom>
          <a:noFill/>
        </p:spPr>
        <p:txBody>
          <a:bodyPr wrap="square" rtlCol="0">
            <a:spAutoFit/>
          </a:bodyPr>
          <a:lstStyle/>
          <a:p>
            <a:r>
              <a:rPr lang="fr-FR" sz="1100" dirty="0" smtClean="0">
                <a:solidFill>
                  <a:schemeClr val="bg1">
                    <a:lumMod val="50000"/>
                  </a:schemeClr>
                </a:solidFill>
                <a:latin typeface="Arial Narrow" pitchFamily="34" charset="0"/>
              </a:rPr>
              <a:t>Source</a:t>
            </a:r>
            <a:r>
              <a:rPr lang="fr-FR" sz="1100" u="sng" dirty="0" smtClean="0">
                <a:solidFill>
                  <a:schemeClr val="bg1">
                    <a:lumMod val="50000"/>
                  </a:schemeClr>
                </a:solidFill>
                <a:latin typeface="Arial Narrow" pitchFamily="34" charset="0"/>
              </a:rPr>
              <a:t> http://</a:t>
            </a:r>
            <a:r>
              <a:rPr lang="fr-FR" sz="1100" u="sng" dirty="0" smtClean="0">
                <a:solidFill>
                  <a:schemeClr val="bg1">
                    <a:lumMod val="50000"/>
                  </a:schemeClr>
                </a:solidFill>
                <a:latin typeface="Arial Narrow" pitchFamily="34" charset="0"/>
              </a:rPr>
              <a:t>www.liberation.fr/vous/2009/09/15/la-stevia-sucre-tout_581608</a:t>
            </a:r>
            <a:endParaRPr lang="fr-FR" sz="1100" dirty="0" smtClean="0">
              <a:solidFill>
                <a:schemeClr val="bg1">
                  <a:lumMod val="50000"/>
                </a:schemeClr>
              </a:solidFill>
              <a:latin typeface="Arial Narrow" pitchFamily="34" charset="0"/>
            </a:endParaRPr>
          </a:p>
        </p:txBody>
      </p:sp>
      <p:pic>
        <p:nvPicPr>
          <p:cNvPr id="10" name="Image 9" descr="images.jpg"/>
          <p:cNvPicPr>
            <a:picLocks noChangeAspect="1"/>
          </p:cNvPicPr>
          <p:nvPr/>
        </p:nvPicPr>
        <p:blipFill>
          <a:blip r:embed="rId3" cstate="print"/>
          <a:stretch>
            <a:fillRect/>
          </a:stretch>
        </p:blipFill>
        <p:spPr>
          <a:xfrm>
            <a:off x="6804248" y="1700808"/>
            <a:ext cx="1850901" cy="1978843"/>
          </a:xfrm>
          <a:prstGeom prst="rect">
            <a:avLst/>
          </a:prstGeom>
        </p:spPr>
      </p:pic>
    </p:spTree>
    <p:extLst>
      <p:ext uri="{BB962C8B-B14F-4D97-AF65-F5344CB8AC3E}">
        <p14:creationId xmlns:p14="http://schemas.microsoft.com/office/powerpoint/2010/main" xmlns="" val="12757685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231</TotalTime>
  <Words>2371</Words>
  <Application>Microsoft Office PowerPoint</Application>
  <PresentationFormat>Affichage à l'écran (4:3)</PresentationFormat>
  <Paragraphs>286</Paragraphs>
  <Slides>37</Slides>
  <Notes>30</Notes>
  <HiddenSlides>0</HiddenSlides>
  <MMClips>0</MMClips>
  <ScaleCrop>false</ScaleCrop>
  <HeadingPairs>
    <vt:vector size="4" baseType="variant">
      <vt:variant>
        <vt:lpstr>Thème</vt:lpstr>
      </vt:variant>
      <vt:variant>
        <vt:i4>1</vt:i4>
      </vt:variant>
      <vt:variant>
        <vt:lpstr>Titres des diapositives</vt:lpstr>
      </vt:variant>
      <vt:variant>
        <vt:i4>37</vt:i4>
      </vt:variant>
    </vt:vector>
  </HeadingPairs>
  <TitlesOfParts>
    <vt:vector size="38" baseType="lpstr">
      <vt:lpstr>Civil</vt:lpstr>
      <vt:lpstr>MARKETING DE L’INNOVATION</vt:lpstr>
      <vt:lpstr>La Roue de la créativité</vt:lpstr>
      <vt:lpstr>Distribution</vt:lpstr>
      <vt:lpstr>Communication</vt:lpstr>
      <vt:lpstr>Situation d’achat</vt:lpstr>
      <vt:lpstr>Evénementiel</vt:lpstr>
      <vt:lpstr>Offre promotionnelle</vt:lpstr>
      <vt:lpstr>Matière première</vt:lpstr>
      <vt:lpstr>Ingrédients atypiques</vt:lpstr>
      <vt:lpstr>Enjeux technologiques</vt:lpstr>
      <vt:lpstr>Process &amp; technologies</vt:lpstr>
      <vt:lpstr>Matière première</vt:lpstr>
      <vt:lpstr>Goûts, saveurs &amp; arômes</vt:lpstr>
      <vt:lpstr>Odeurs &amp; parfums</vt:lpstr>
      <vt:lpstr>Touché &amp; texture</vt:lpstr>
      <vt:lpstr>Son, bruits &amp; musique</vt:lpstr>
      <vt:lpstr>Visuel, couleur &amp; logo</vt:lpstr>
      <vt:lpstr>Cible – segment de marché</vt:lpstr>
      <vt:lpstr>Besoin</vt:lpstr>
      <vt:lpstr>Univers</vt:lpstr>
      <vt:lpstr>Moment de la journée</vt:lpstr>
      <vt:lpstr>Situation de consommation</vt:lpstr>
      <vt:lpstr>Fonctionnalités</vt:lpstr>
      <vt:lpstr>Tendance marketing</vt:lpstr>
      <vt:lpstr>Marchés précoces</vt:lpstr>
      <vt:lpstr>Autres produits typiques</vt:lpstr>
      <vt:lpstr>Architecture combinatoire</vt:lpstr>
      <vt:lpstr>Le packaging</vt:lpstr>
      <vt:lpstr>Le service associé</vt:lpstr>
      <vt:lpstr>Designers, créateurs &amp; chefs</vt:lpstr>
      <vt:lpstr>Co-branding</vt:lpstr>
      <vt:lpstr>Produits complémentaires, offres globales, supports</vt:lpstr>
      <vt:lpstr>Stratégies &amp; Business Models </vt:lpstr>
      <vt:lpstr>Changement Organisationnel</vt:lpstr>
      <vt:lpstr>Normes &amp; Réglementations</vt:lpstr>
      <vt:lpstr>Entreprises Benchmarkées</vt:lpstr>
      <vt:lpstr>Alliances &amp; Partenariats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Camille</dc:creator>
  <cp:lastModifiedBy>Camille</cp:lastModifiedBy>
  <cp:revision>44</cp:revision>
  <dcterms:created xsi:type="dcterms:W3CDTF">2014-05-27T19:56:59Z</dcterms:created>
  <dcterms:modified xsi:type="dcterms:W3CDTF">2014-06-01T16:11:07Z</dcterms:modified>
</cp:coreProperties>
</file>