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72" r:id="rId3"/>
    <p:sldId id="257" r:id="rId4"/>
    <p:sldId id="258" r:id="rId5"/>
    <p:sldId id="261" r:id="rId6"/>
    <p:sldId id="259" r:id="rId7"/>
    <p:sldId id="260" r:id="rId8"/>
    <p:sldId id="267" r:id="rId9"/>
    <p:sldId id="268" r:id="rId10"/>
    <p:sldId id="269" r:id="rId11"/>
    <p:sldId id="270" r:id="rId12"/>
    <p:sldId id="262" r:id="rId13"/>
    <p:sldId id="271" r:id="rId14"/>
    <p:sldId id="264" r:id="rId15"/>
    <p:sldId id="265" r:id="rId16"/>
    <p:sldId id="266"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fr-FR"/>
    </a:defPPr>
    <a:lvl1pPr algn="l" rtl="0" fontAlgn="base">
      <a:spcBef>
        <a:spcPct val="0"/>
      </a:spcBef>
      <a:spcAft>
        <a:spcPct val="0"/>
      </a:spcAft>
      <a:defRPr sz="1400" kern="1200">
        <a:solidFill>
          <a:schemeClr val="tx1"/>
        </a:solidFill>
        <a:latin typeface="Century Schoolbook" pitchFamily="18" charset="0"/>
        <a:ea typeface="+mn-ea"/>
        <a:cs typeface="+mn-cs"/>
      </a:defRPr>
    </a:lvl1pPr>
    <a:lvl2pPr marL="457200" algn="l" rtl="0" fontAlgn="base">
      <a:spcBef>
        <a:spcPct val="0"/>
      </a:spcBef>
      <a:spcAft>
        <a:spcPct val="0"/>
      </a:spcAft>
      <a:defRPr sz="1400" kern="1200">
        <a:solidFill>
          <a:schemeClr val="tx1"/>
        </a:solidFill>
        <a:latin typeface="Century Schoolbook" pitchFamily="18" charset="0"/>
        <a:ea typeface="+mn-ea"/>
        <a:cs typeface="+mn-cs"/>
      </a:defRPr>
    </a:lvl2pPr>
    <a:lvl3pPr marL="914400" algn="l" rtl="0" fontAlgn="base">
      <a:spcBef>
        <a:spcPct val="0"/>
      </a:spcBef>
      <a:spcAft>
        <a:spcPct val="0"/>
      </a:spcAft>
      <a:defRPr sz="1400" kern="1200">
        <a:solidFill>
          <a:schemeClr val="tx1"/>
        </a:solidFill>
        <a:latin typeface="Century Schoolbook" pitchFamily="18" charset="0"/>
        <a:ea typeface="+mn-ea"/>
        <a:cs typeface="+mn-cs"/>
      </a:defRPr>
    </a:lvl3pPr>
    <a:lvl4pPr marL="1371600" algn="l" rtl="0" fontAlgn="base">
      <a:spcBef>
        <a:spcPct val="0"/>
      </a:spcBef>
      <a:spcAft>
        <a:spcPct val="0"/>
      </a:spcAft>
      <a:defRPr sz="1400" kern="1200">
        <a:solidFill>
          <a:schemeClr val="tx1"/>
        </a:solidFill>
        <a:latin typeface="Century Schoolbook" pitchFamily="18" charset="0"/>
        <a:ea typeface="+mn-ea"/>
        <a:cs typeface="+mn-cs"/>
      </a:defRPr>
    </a:lvl4pPr>
    <a:lvl5pPr marL="1828800" algn="l" rtl="0" fontAlgn="base">
      <a:spcBef>
        <a:spcPct val="0"/>
      </a:spcBef>
      <a:spcAft>
        <a:spcPct val="0"/>
      </a:spcAft>
      <a:defRPr sz="1400" kern="1200">
        <a:solidFill>
          <a:schemeClr val="tx1"/>
        </a:solidFill>
        <a:latin typeface="Century Schoolbook" pitchFamily="18" charset="0"/>
        <a:ea typeface="+mn-ea"/>
        <a:cs typeface="+mn-cs"/>
      </a:defRPr>
    </a:lvl5pPr>
    <a:lvl6pPr marL="2286000" algn="l" defTabSz="914400" rtl="0" eaLnBrk="1" latinLnBrk="0" hangingPunct="1">
      <a:defRPr sz="1400" kern="1200">
        <a:solidFill>
          <a:schemeClr val="tx1"/>
        </a:solidFill>
        <a:latin typeface="Century Schoolbook" pitchFamily="18" charset="0"/>
        <a:ea typeface="+mn-ea"/>
        <a:cs typeface="+mn-cs"/>
      </a:defRPr>
    </a:lvl6pPr>
    <a:lvl7pPr marL="2743200" algn="l" defTabSz="914400" rtl="0" eaLnBrk="1" latinLnBrk="0" hangingPunct="1">
      <a:defRPr sz="1400" kern="1200">
        <a:solidFill>
          <a:schemeClr val="tx1"/>
        </a:solidFill>
        <a:latin typeface="Century Schoolbook" pitchFamily="18" charset="0"/>
        <a:ea typeface="+mn-ea"/>
        <a:cs typeface="+mn-cs"/>
      </a:defRPr>
    </a:lvl7pPr>
    <a:lvl8pPr marL="3200400" algn="l" defTabSz="914400" rtl="0" eaLnBrk="1" latinLnBrk="0" hangingPunct="1">
      <a:defRPr sz="1400" kern="1200">
        <a:solidFill>
          <a:schemeClr val="tx1"/>
        </a:solidFill>
        <a:latin typeface="Century Schoolbook" pitchFamily="18" charset="0"/>
        <a:ea typeface="+mn-ea"/>
        <a:cs typeface="+mn-cs"/>
      </a:defRPr>
    </a:lvl8pPr>
    <a:lvl9pPr marL="3657600" algn="l" defTabSz="914400" rtl="0" eaLnBrk="1" latinLnBrk="0" hangingPunct="1">
      <a:defRPr sz="1400" kern="1200">
        <a:solidFill>
          <a:schemeClr val="tx1"/>
        </a:solidFill>
        <a:latin typeface="Century Schoolbook"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45B14BC-7E73-4168-950F-FDB3B2B6CC5F}" type="datetimeFigureOut">
              <a:rPr lang="fr-FR"/>
              <a:pPr>
                <a:defRPr/>
              </a:pPr>
              <a:t>13/01/2010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2BAC31-6A3E-415E-B5C4-C9CB82A5B06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94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843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C03552-A5B9-4202-AAE9-61009989C127}" type="slidenum">
              <a:rPr lang="fr-FR"/>
              <a:pPr fontAlgn="base">
                <a:spcBef>
                  <a:spcPct val="0"/>
                </a:spcBef>
                <a:spcAft>
                  <a:spcPct val="0"/>
                </a:spcAft>
                <a:defRPr/>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Connecteur droit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1"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2" name="Connecteur droit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3"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4"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5" name="Connecteur droit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Ellipse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9" name="Ellipse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0" name="Ellipse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1" name="Ellipse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itre 7"/>
          <p:cNvSpPr>
            <a:spLocks noGrp="1"/>
          </p:cNvSpPr>
          <p:nvPr>
            <p:ph type="ctrTitle"/>
          </p:nvPr>
        </p:nvSpPr>
        <p:spPr>
          <a:xfrm>
            <a:off x="2286000" y="3124200"/>
            <a:ext cx="6172200" cy="1894362"/>
          </a:xfrm>
        </p:spPr>
        <p:txBody>
          <a:bodyPr/>
          <a:lstStyle>
            <a:lvl1pPr>
              <a:defRPr b="1"/>
            </a:lvl1pPr>
          </a:lstStyle>
          <a:p>
            <a:r>
              <a:rPr lang="fr-FR" smtClean="0"/>
              <a:t>Cliquez pour modifier le style du titre</a:t>
            </a:r>
            <a:endParaRPr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22" name="Espace réservé de la date 27"/>
          <p:cNvSpPr>
            <a:spLocks noGrp="1"/>
          </p:cNvSpPr>
          <p:nvPr>
            <p:ph type="dt" sz="half" idx="10"/>
          </p:nvPr>
        </p:nvSpPr>
        <p:spPr bwMode="auto">
          <a:xfrm rot="5400000">
            <a:off x="7764463" y="1174750"/>
            <a:ext cx="2286000" cy="381000"/>
          </a:xfrm>
        </p:spPr>
        <p:txBody>
          <a:bodyPr/>
          <a:lstStyle>
            <a:lvl1pPr>
              <a:defRPr/>
            </a:lvl1pPr>
          </a:lstStyle>
          <a:p>
            <a:pPr>
              <a:defRPr/>
            </a:pPr>
            <a:fld id="{AEF921C0-2DFE-4EB0-8F70-DE1D4336B165}" type="datetimeFigureOut">
              <a:rPr lang="fr-FR"/>
              <a:pPr>
                <a:defRPr/>
              </a:pPr>
              <a:t>13/01/2010</a:t>
            </a:fld>
            <a:endParaRPr lang="fr-FR"/>
          </a:p>
        </p:txBody>
      </p:sp>
      <p:sp>
        <p:nvSpPr>
          <p:cNvPr id="23" name="Espace réservé du pied de page 16"/>
          <p:cNvSpPr>
            <a:spLocks noGrp="1"/>
          </p:cNvSpPr>
          <p:nvPr>
            <p:ph type="ftr" sz="quarter" idx="11"/>
          </p:nvPr>
        </p:nvSpPr>
        <p:spPr bwMode="auto">
          <a:xfrm rot="5400000">
            <a:off x="7077076" y="4181475"/>
            <a:ext cx="3657600" cy="384175"/>
          </a:xfrm>
        </p:spPr>
        <p:txBody>
          <a:bodyPr/>
          <a:lstStyle>
            <a:lvl1pPr>
              <a:defRPr/>
            </a:lvl1pPr>
          </a:lstStyle>
          <a:p>
            <a:pPr>
              <a:defRPr/>
            </a:pPr>
            <a:endParaRPr lang="fr-FR"/>
          </a:p>
        </p:txBody>
      </p:sp>
      <p:sp>
        <p:nvSpPr>
          <p:cNvPr id="24" name="Espace réservé du numéro de diapositive 28"/>
          <p:cNvSpPr>
            <a:spLocks noGrp="1"/>
          </p:cNvSpPr>
          <p:nvPr>
            <p:ph type="sldNum" sz="quarter" idx="12"/>
          </p:nvPr>
        </p:nvSpPr>
        <p:spPr bwMode="auto">
          <a:xfrm>
            <a:off x="1325563" y="4929188"/>
            <a:ext cx="609600" cy="517525"/>
          </a:xfrm>
        </p:spPr>
        <p:txBody>
          <a:bodyPr/>
          <a:lstStyle>
            <a:lvl1pPr>
              <a:defRPr/>
            </a:lvl1pPr>
          </a:lstStyle>
          <a:p>
            <a:pPr>
              <a:defRPr/>
            </a:pPr>
            <a:fld id="{82610D04-6E6B-4B8C-8D58-DC1D85C212AC}"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B04C9BDE-4BC7-48C5-9378-24962D25F8FC}" type="datetimeFigureOut">
              <a:rPr lang="fr-FR"/>
              <a:pPr>
                <a:defRPr/>
              </a:pPr>
              <a:t>13/01/2010</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465DC4FC-5250-46BA-B731-87920D91660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759E5469-0872-4231-963B-EC03E6754396}" type="datetimeFigureOut">
              <a:rPr lang="fr-FR"/>
              <a:pPr>
                <a:defRPr/>
              </a:pPr>
              <a:t>13/01/2010</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EFB04922-E2D4-402A-B4A5-4C78EB13D42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600200"/>
            <a:ext cx="7467600" cy="487375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6"/>
          <p:cNvSpPr>
            <a:spLocks noGrp="1"/>
          </p:cNvSpPr>
          <p:nvPr>
            <p:ph type="dt" sz="half" idx="10"/>
          </p:nvPr>
        </p:nvSpPr>
        <p:spPr/>
        <p:txBody>
          <a:bodyPr rtlCol="0"/>
          <a:lstStyle>
            <a:lvl1pPr>
              <a:defRPr/>
            </a:lvl1pPr>
          </a:lstStyle>
          <a:p>
            <a:pPr>
              <a:defRPr/>
            </a:pPr>
            <a:fld id="{0ECEC8FD-CB6D-476E-9E31-52D89B514BDF}" type="datetimeFigureOut">
              <a:rPr lang="fr-FR"/>
              <a:pPr>
                <a:defRPr/>
              </a:pPr>
              <a:t>13/01/2010</a:t>
            </a:fld>
            <a:endParaRPr lang="fr-FR"/>
          </a:p>
        </p:txBody>
      </p:sp>
      <p:sp>
        <p:nvSpPr>
          <p:cNvPr id="5" name="Espace réservé du numéro de diapositive 8"/>
          <p:cNvSpPr>
            <a:spLocks noGrp="1"/>
          </p:cNvSpPr>
          <p:nvPr>
            <p:ph type="sldNum" sz="quarter" idx="11"/>
          </p:nvPr>
        </p:nvSpPr>
        <p:spPr/>
        <p:txBody>
          <a:bodyPr rtlCol="0"/>
          <a:lstStyle>
            <a:lvl1pPr>
              <a:defRPr/>
            </a:lvl1pPr>
          </a:lstStyle>
          <a:p>
            <a:pPr>
              <a:defRPr/>
            </a:pPr>
            <a:fld id="{5AE08E82-800D-413B-A29C-915A61DC22E5}" type="slidenum">
              <a:rPr lang="fr-FR"/>
              <a:pPr>
                <a:defRPr/>
              </a:pPr>
              <a:t>‹N°›</a:t>
            </a:fld>
            <a:endParaRPr lang="fr-FR"/>
          </a:p>
        </p:txBody>
      </p:sp>
      <p:sp>
        <p:nvSpPr>
          <p:cNvPr id="6" name="Espace réservé du pied de page 9"/>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Connecteur droit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9"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0" name="Connecteur droit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1" name="Connecteur droit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2"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 name="Ellipse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Ellipse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Ellipse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Ellipse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9" name="Connecteur droit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0" name="Espace réservé de la date 3"/>
          <p:cNvSpPr>
            <a:spLocks noGrp="1"/>
          </p:cNvSpPr>
          <p:nvPr>
            <p:ph type="dt" sz="half" idx="10"/>
          </p:nvPr>
        </p:nvSpPr>
        <p:spPr bwMode="auto">
          <a:xfrm rot="5400000">
            <a:off x="7762875" y="1169988"/>
            <a:ext cx="2286000" cy="381000"/>
          </a:xfrm>
        </p:spPr>
        <p:txBody>
          <a:bodyPr/>
          <a:lstStyle>
            <a:lvl1pPr>
              <a:defRPr/>
            </a:lvl1pPr>
          </a:lstStyle>
          <a:p>
            <a:pPr>
              <a:defRPr/>
            </a:pPr>
            <a:fld id="{C5760564-0970-4127-ABEC-E0C421F45335}" type="datetimeFigureOut">
              <a:rPr lang="fr-FR"/>
              <a:pPr>
                <a:defRPr/>
              </a:pPr>
              <a:t>13/01/2010</a:t>
            </a:fld>
            <a:endParaRPr lang="fr-FR"/>
          </a:p>
        </p:txBody>
      </p:sp>
      <p:sp>
        <p:nvSpPr>
          <p:cNvPr id="21" name="Espace réservé du pied de page 4"/>
          <p:cNvSpPr>
            <a:spLocks noGrp="1"/>
          </p:cNvSpPr>
          <p:nvPr>
            <p:ph type="ftr" sz="quarter" idx="11"/>
          </p:nvPr>
        </p:nvSpPr>
        <p:spPr bwMode="auto">
          <a:xfrm rot="5400000">
            <a:off x="7077076" y="4178300"/>
            <a:ext cx="3657600" cy="384175"/>
          </a:xfrm>
        </p:spPr>
        <p:txBody>
          <a:bodyPr/>
          <a:lstStyle>
            <a:lvl1pPr>
              <a:defRPr/>
            </a:lvl1pPr>
          </a:lstStyle>
          <a:p>
            <a:pPr>
              <a:defRPr/>
            </a:pPr>
            <a:endParaRPr lang="fr-FR"/>
          </a:p>
        </p:txBody>
      </p:sp>
      <p:sp>
        <p:nvSpPr>
          <p:cNvPr id="22" name="Espace réservé du numéro de diapositive 5"/>
          <p:cNvSpPr>
            <a:spLocks noGrp="1"/>
          </p:cNvSpPr>
          <p:nvPr>
            <p:ph type="sldNum" sz="quarter" idx="12"/>
          </p:nvPr>
        </p:nvSpPr>
        <p:spPr bwMode="auto">
          <a:xfrm>
            <a:off x="1339850" y="4929188"/>
            <a:ext cx="609600" cy="517525"/>
          </a:xfrm>
        </p:spPr>
        <p:txBody>
          <a:bodyPr/>
          <a:lstStyle>
            <a:lvl1pPr>
              <a:defRPr/>
            </a:lvl1pPr>
          </a:lstStyle>
          <a:p>
            <a:pPr>
              <a:defRPr/>
            </a:pPr>
            <a:fld id="{A844A354-97C8-4864-BE40-979A866CABB9}"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270248" y="1600200"/>
            <a:ext cx="36576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A0941CD6-1FB8-4D3C-97C3-9290767CF17E}" type="datetimeFigureOut">
              <a:rPr lang="fr-FR"/>
              <a:pPr>
                <a:defRPr/>
              </a:pPr>
              <a:t>13/01/2010</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F302BF45-B0E2-4A46-B403-40853EA4B5D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457200"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371975" y="2362200"/>
            <a:ext cx="36576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13"/>
          <p:cNvSpPr>
            <a:spLocks noGrp="1"/>
          </p:cNvSpPr>
          <p:nvPr>
            <p:ph type="dt" sz="half" idx="10"/>
          </p:nvPr>
        </p:nvSpPr>
        <p:spPr/>
        <p:txBody>
          <a:bodyPr/>
          <a:lstStyle>
            <a:lvl1pPr>
              <a:defRPr/>
            </a:lvl1pPr>
          </a:lstStyle>
          <a:p>
            <a:pPr>
              <a:defRPr/>
            </a:pPr>
            <a:fld id="{6A06E3B0-12C9-4215-860C-5BAD31661FA3}" type="datetimeFigureOut">
              <a:rPr lang="fr-FR"/>
              <a:pPr>
                <a:defRPr/>
              </a:pPr>
              <a:t>13/01/2010</a:t>
            </a:fld>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pPr>
              <a:defRPr/>
            </a:pPr>
            <a:fld id="{FFA52DA6-DC19-493C-82CD-41DA4A0D1D2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5"/>
          <p:cNvSpPr>
            <a:spLocks noGrp="1"/>
          </p:cNvSpPr>
          <p:nvPr>
            <p:ph type="dt" sz="half" idx="10"/>
          </p:nvPr>
        </p:nvSpPr>
        <p:spPr/>
        <p:txBody>
          <a:bodyPr rtlCol="0"/>
          <a:lstStyle>
            <a:lvl1pPr>
              <a:defRPr/>
            </a:lvl1pPr>
          </a:lstStyle>
          <a:p>
            <a:pPr>
              <a:defRPr/>
            </a:pPr>
            <a:fld id="{1E57EF98-CB95-4FF7-9542-24D331D72D1F}" type="datetimeFigureOut">
              <a:rPr lang="fr-FR"/>
              <a:pPr>
                <a:defRPr/>
              </a:pPr>
              <a:t>13/01/2010</a:t>
            </a:fld>
            <a:endParaRPr lang="fr-FR"/>
          </a:p>
        </p:txBody>
      </p:sp>
      <p:sp>
        <p:nvSpPr>
          <p:cNvPr id="4" name="Espace réservé du numéro de diapositive 6"/>
          <p:cNvSpPr>
            <a:spLocks noGrp="1"/>
          </p:cNvSpPr>
          <p:nvPr>
            <p:ph type="sldNum" sz="quarter" idx="11"/>
          </p:nvPr>
        </p:nvSpPr>
        <p:spPr/>
        <p:txBody>
          <a:bodyPr rtlCol="0"/>
          <a:lstStyle>
            <a:lvl1pPr>
              <a:defRPr/>
            </a:lvl1pPr>
          </a:lstStyle>
          <a:p>
            <a:pPr>
              <a:defRPr/>
            </a:pPr>
            <a:fld id="{93F24AF8-A812-4511-A7B5-CA6D136D3EE5}" type="slidenum">
              <a:rPr lang="fr-FR"/>
              <a:pPr>
                <a:defRPr/>
              </a:pPr>
              <a:t>‹N°›</a:t>
            </a:fld>
            <a:endParaRPr lang="fr-FR"/>
          </a:p>
        </p:txBody>
      </p:sp>
      <p:sp>
        <p:nvSpPr>
          <p:cNvPr id="5" name="Espace réservé du pied de page 7"/>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BF459554-C2A7-4789-BE2B-EF07CB907D9A}" type="datetimeFigureOut">
              <a:rPr lang="fr-FR"/>
              <a:pPr>
                <a:defRPr/>
              </a:pPr>
              <a:t>13/01/2010</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08DD37C7-970A-4C87-800B-D8528395885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6"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7" name="Connecteur droit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8"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1" name="Ellipse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re 1"/>
          <p:cNvSpPr>
            <a:spLocks noGrp="1"/>
          </p:cNvSpPr>
          <p:nvPr>
            <p:ph type="title"/>
          </p:nvPr>
        </p:nvSpPr>
        <p:spPr>
          <a:xfrm rot="5400000">
            <a:off x="3371850" y="3200400"/>
            <a:ext cx="6309360" cy="457200"/>
          </a:xfrm>
        </p:spPr>
        <p:txBody>
          <a:bodyPr/>
          <a:lstStyle>
            <a:lvl1pPr algn="l">
              <a:buNone/>
              <a:defRPr sz="2000" b="1" cap="small" baseline="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8" name="Espace réservé du contenu 17"/>
          <p:cNvSpPr>
            <a:spLocks noGrp="1"/>
          </p:cNvSpPr>
          <p:nvPr>
            <p:ph sz="quarter" idx="1"/>
          </p:nvPr>
        </p:nvSpPr>
        <p:spPr>
          <a:xfrm>
            <a:off x="304800" y="274320"/>
            <a:ext cx="5638800" cy="632764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e la date 20"/>
          <p:cNvSpPr>
            <a:spLocks noGrp="1"/>
          </p:cNvSpPr>
          <p:nvPr>
            <p:ph type="dt" sz="half" idx="10"/>
          </p:nvPr>
        </p:nvSpPr>
        <p:spPr/>
        <p:txBody>
          <a:bodyPr rtlCol="0"/>
          <a:lstStyle>
            <a:lvl1pPr>
              <a:defRPr/>
            </a:lvl1pPr>
          </a:lstStyle>
          <a:p>
            <a:pPr>
              <a:defRPr/>
            </a:pPr>
            <a:fld id="{8C7799DA-5356-4A12-888F-CDBCF57F4565}" type="datetimeFigureOut">
              <a:rPr lang="fr-FR"/>
              <a:pPr>
                <a:defRPr/>
              </a:pPr>
              <a:t>13/01/2010</a:t>
            </a:fld>
            <a:endParaRPr lang="fr-FR"/>
          </a:p>
        </p:txBody>
      </p:sp>
      <p:sp>
        <p:nvSpPr>
          <p:cNvPr id="13" name="Espace réservé du numéro de diapositive 21"/>
          <p:cNvSpPr>
            <a:spLocks noGrp="1"/>
          </p:cNvSpPr>
          <p:nvPr>
            <p:ph type="sldNum" sz="quarter" idx="11"/>
          </p:nvPr>
        </p:nvSpPr>
        <p:spPr/>
        <p:txBody>
          <a:bodyPr rtlCol="0"/>
          <a:lstStyle>
            <a:lvl1pPr>
              <a:defRPr/>
            </a:lvl1pPr>
          </a:lstStyle>
          <a:p>
            <a:pPr>
              <a:defRPr/>
            </a:pPr>
            <a:fld id="{C1A1ED5F-B496-4153-98CA-939F5DA46315}" type="slidenum">
              <a:rPr lang="fr-FR"/>
              <a:pPr>
                <a:defRPr/>
              </a:pPr>
              <a:t>‹N°›</a:t>
            </a:fld>
            <a:endParaRPr lang="fr-FR"/>
          </a:p>
        </p:txBody>
      </p:sp>
      <p:sp>
        <p:nvSpPr>
          <p:cNvPr id="14" name="Espace réservé du pied de page 22"/>
          <p:cNvSpPr>
            <a:spLocks noGrp="1"/>
          </p:cNvSpPr>
          <p:nvPr>
            <p:ph type="ftr" sz="quarter" idx="12"/>
          </p:nvPr>
        </p:nvSpPr>
        <p:spPr/>
        <p:txBody>
          <a:bodyPr rtlCol="0"/>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6" name="Ellipse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0"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11" name="Connecteur droit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2" name="Titre 1"/>
          <p:cNvSpPr>
            <a:spLocks noGrp="1"/>
          </p:cNvSpPr>
          <p:nvPr>
            <p:ph type="title"/>
          </p:nvPr>
        </p:nvSpPr>
        <p:spPr>
          <a:xfrm rot="5400000">
            <a:off x="3350133" y="3200400"/>
            <a:ext cx="6309360" cy="457200"/>
          </a:xfrm>
        </p:spPr>
        <p:txBody>
          <a:bodyPr/>
          <a:lstStyle>
            <a:lvl1pPr algn="l">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2" name="Espace réservé de la date 16"/>
          <p:cNvSpPr>
            <a:spLocks noGrp="1"/>
          </p:cNvSpPr>
          <p:nvPr>
            <p:ph type="dt" sz="half" idx="10"/>
          </p:nvPr>
        </p:nvSpPr>
        <p:spPr/>
        <p:txBody>
          <a:bodyPr rtlCol="0"/>
          <a:lstStyle>
            <a:lvl1pPr>
              <a:defRPr/>
            </a:lvl1pPr>
          </a:lstStyle>
          <a:p>
            <a:pPr>
              <a:defRPr/>
            </a:pPr>
            <a:fld id="{D24940AD-1127-4716-90B9-7ABFF05C26D9}" type="datetimeFigureOut">
              <a:rPr lang="fr-FR"/>
              <a:pPr>
                <a:defRPr/>
              </a:pPr>
              <a:t>13/01/2010</a:t>
            </a:fld>
            <a:endParaRPr lang="fr-FR"/>
          </a:p>
        </p:txBody>
      </p:sp>
      <p:sp>
        <p:nvSpPr>
          <p:cNvPr id="13" name="Espace réservé du numéro de diapositive 17"/>
          <p:cNvSpPr>
            <a:spLocks noGrp="1"/>
          </p:cNvSpPr>
          <p:nvPr>
            <p:ph type="sldNum" sz="quarter" idx="11"/>
          </p:nvPr>
        </p:nvSpPr>
        <p:spPr/>
        <p:txBody>
          <a:bodyPr rtlCol="0"/>
          <a:lstStyle>
            <a:lvl1pPr>
              <a:defRPr/>
            </a:lvl1pPr>
          </a:lstStyle>
          <a:p>
            <a:pPr>
              <a:defRPr/>
            </a:pPr>
            <a:fld id="{CAD991D8-8A3E-4B89-AA58-682F983537D2}" type="slidenum">
              <a:rPr lang="fr-FR"/>
              <a:pPr>
                <a:defRPr/>
              </a:pPr>
              <a:t>‹N°›</a:t>
            </a:fld>
            <a:endParaRPr lang="fr-FR"/>
          </a:p>
        </p:txBody>
      </p:sp>
      <p:sp>
        <p:nvSpPr>
          <p:cNvPr id="14" name="Espace réservé du pied de page 20"/>
          <p:cNvSpPr>
            <a:spLocks noGrp="1"/>
          </p:cNvSpPr>
          <p:nvPr>
            <p:ph type="ftr" sz="quarter" idx="12"/>
          </p:nvPr>
        </p:nvSpPr>
        <p:spPr/>
        <p:txBody>
          <a:bodyPr rtlCol="0"/>
          <a:lstStyle>
            <a:lvl1pPr>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lang="fr-FR" smtClean="0"/>
              <a:t>Cliquez pour modifier le style du titre</a:t>
            </a:r>
            <a:endParaRPr lang="en-US"/>
          </a:p>
        </p:txBody>
      </p:sp>
      <p:sp>
        <p:nvSpPr>
          <p:cNvPr id="1028" name="Espace réservé du text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9C2CDA9A-2652-4B99-AA14-FE7F0BE5F99E}" type="datetimeFigureOut">
              <a:rPr lang="fr-FR"/>
              <a:pPr>
                <a:defRPr/>
              </a:pPr>
              <a:t>13/01/2010</a:t>
            </a:fld>
            <a:endParaRPr lang="fr-FR"/>
          </a:p>
        </p:txBody>
      </p:sp>
      <p:sp>
        <p:nvSpPr>
          <p:cNvPr id="3" name="Espace réservé du pied de pag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ndParaRPr>
          </a:p>
        </p:txBody>
      </p:sp>
      <p:sp>
        <p:nvSpPr>
          <p:cNvPr id="12" name="Ellipse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3" name="Espace réservé du numéro de diapositive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47913046-1E31-4823-B395-E147BF5D776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79" r:id="rId4"/>
    <p:sldLayoutId id="2147483680" r:id="rId5"/>
    <p:sldLayoutId id="2147483687" r:id="rId6"/>
    <p:sldLayoutId id="2147483681" r:id="rId7"/>
    <p:sldLayoutId id="2147483688" r:id="rId8"/>
    <p:sldLayoutId id="2147483689" r:id="rId9"/>
    <p:sldLayoutId id="2147483682" r:id="rId10"/>
    <p:sldLayoutId id="2147483683"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71813" y="3571875"/>
            <a:ext cx="5143500" cy="1089025"/>
          </a:xfrm>
        </p:spPr>
        <p:txBody>
          <a:bodyPr/>
          <a:lstStyle/>
          <a:p>
            <a:pPr algn="ctr" eaLnBrk="1" fontAlgn="auto" hangingPunct="1">
              <a:spcAft>
                <a:spcPts val="0"/>
              </a:spcAft>
              <a:defRPr/>
            </a:pPr>
            <a:r>
              <a:rPr lang="fr-FR" sz="2800" dirty="0" smtClean="0"/>
              <a:t>STRATEGIE MARKETING INTEGRE</a:t>
            </a:r>
            <a:endParaRPr lang="fr-FR" sz="2800" dirty="0"/>
          </a:p>
        </p:txBody>
      </p:sp>
      <p:sp>
        <p:nvSpPr>
          <p:cNvPr id="14338" name="Sous-titre 2"/>
          <p:cNvSpPr>
            <a:spLocks noGrp="1"/>
          </p:cNvSpPr>
          <p:nvPr>
            <p:ph type="subTitle" idx="1"/>
          </p:nvPr>
        </p:nvSpPr>
        <p:spPr>
          <a:xfrm>
            <a:off x="2428875" y="5072063"/>
            <a:ext cx="6715125" cy="857250"/>
          </a:xfrm>
        </p:spPr>
        <p:txBody>
          <a:bodyPr/>
          <a:lstStyle/>
          <a:p>
            <a:pPr eaLnBrk="1" hangingPunct="1"/>
            <a:r>
              <a:rPr lang="fr-FR" sz="2400" smtClean="0">
                <a:solidFill>
                  <a:schemeClr val="accent1"/>
                </a:solidFill>
              </a:rPr>
              <a:t>Comment séduire la cible des mamans ?</a:t>
            </a:r>
          </a:p>
        </p:txBody>
      </p:sp>
      <p:pic>
        <p:nvPicPr>
          <p:cNvPr id="14339" name="Image 4" descr="img_1257197395_129.jpg"/>
          <p:cNvPicPr>
            <a:picLocks noChangeAspect="1"/>
          </p:cNvPicPr>
          <p:nvPr/>
        </p:nvPicPr>
        <p:blipFill>
          <a:blip r:embed="rId2"/>
          <a:srcRect/>
          <a:stretch>
            <a:fillRect/>
          </a:stretch>
        </p:blipFill>
        <p:spPr bwMode="auto">
          <a:xfrm>
            <a:off x="4214813" y="571500"/>
            <a:ext cx="3714750" cy="2625725"/>
          </a:xfrm>
          <a:prstGeom prst="rect">
            <a:avLst/>
          </a:prstGeom>
          <a:noFill/>
          <a:ln w="9525">
            <a:noFill/>
            <a:miter lim="800000"/>
            <a:headEnd/>
            <a:tailEnd/>
          </a:ln>
        </p:spPr>
      </p:pic>
      <p:sp>
        <p:nvSpPr>
          <p:cNvPr id="14340" name="ZoneTexte 5"/>
          <p:cNvSpPr txBox="1">
            <a:spLocks noChangeArrowheads="1"/>
          </p:cNvSpPr>
          <p:nvPr/>
        </p:nvSpPr>
        <p:spPr bwMode="auto">
          <a:xfrm>
            <a:off x="1857375" y="1071563"/>
            <a:ext cx="1928813" cy="1077912"/>
          </a:xfrm>
          <a:prstGeom prst="rect">
            <a:avLst/>
          </a:prstGeom>
          <a:noFill/>
          <a:ln w="9525">
            <a:noFill/>
            <a:miter lim="800000"/>
            <a:headEnd/>
            <a:tailEnd/>
          </a:ln>
        </p:spPr>
        <p:txBody>
          <a:bodyPr>
            <a:spAutoFit/>
          </a:bodyPr>
          <a:lstStyle/>
          <a:p>
            <a:r>
              <a:rPr lang="fr-FR" sz="1600"/>
              <a:t>ALLARD Yannick</a:t>
            </a:r>
          </a:p>
          <a:p>
            <a:r>
              <a:rPr lang="fr-FR" sz="1600"/>
              <a:t>HAYT Céline</a:t>
            </a:r>
          </a:p>
          <a:p>
            <a:r>
              <a:rPr lang="fr-FR" sz="1600"/>
              <a:t>LECLERCQ Anne</a:t>
            </a:r>
          </a:p>
          <a:p>
            <a:r>
              <a:rPr lang="fr-FR" sz="1600"/>
              <a:t>PRIEZ Ludovic</a:t>
            </a:r>
          </a:p>
        </p:txBody>
      </p:sp>
      <p:sp>
        <p:nvSpPr>
          <p:cNvPr id="14341" name="ZoneTexte 6"/>
          <p:cNvSpPr txBox="1">
            <a:spLocks noChangeArrowheads="1"/>
          </p:cNvSpPr>
          <p:nvPr/>
        </p:nvSpPr>
        <p:spPr bwMode="auto">
          <a:xfrm>
            <a:off x="3357563" y="6072188"/>
            <a:ext cx="4214812" cy="646112"/>
          </a:xfrm>
          <a:prstGeom prst="rect">
            <a:avLst/>
          </a:prstGeom>
          <a:noFill/>
          <a:ln w="9525">
            <a:noFill/>
            <a:miter lim="800000"/>
            <a:headEnd/>
            <a:tailEnd/>
          </a:ln>
        </p:spPr>
        <p:txBody>
          <a:bodyPr>
            <a:spAutoFit/>
          </a:bodyPr>
          <a:lstStyle/>
          <a:p>
            <a:pPr algn="ctr"/>
            <a:r>
              <a:rPr lang="fr-FR" sz="1800"/>
              <a:t>Master 1 Marketing Vente</a:t>
            </a:r>
          </a:p>
          <a:p>
            <a:pPr algn="ctr"/>
            <a:r>
              <a:rPr lang="fr-FR" sz="1800"/>
              <a:t>2009-2010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type="body" idx="4294967295"/>
          </p:nvPr>
        </p:nvSpPr>
        <p:spPr>
          <a:xfrm>
            <a:off x="395288" y="476250"/>
            <a:ext cx="7467600" cy="6140450"/>
          </a:xfrm>
        </p:spPr>
        <p:txBody>
          <a:bodyPr/>
          <a:lstStyle/>
          <a:p>
            <a:pPr>
              <a:defRPr/>
            </a:pPr>
            <a:r>
              <a:rPr lang="fr-FR" smtClean="0">
                <a:effectLst>
                  <a:outerShdw blurRad="38100" dist="38100" dir="2700000" algn="tl">
                    <a:srgbClr val="C0C0C0"/>
                  </a:outerShdw>
                </a:effectLst>
              </a:rPr>
              <a:t>L’aspect convivial</a:t>
            </a:r>
          </a:p>
        </p:txBody>
      </p:sp>
      <p:pic>
        <p:nvPicPr>
          <p:cNvPr id="24578" name="Picture 4"/>
          <p:cNvPicPr>
            <a:picLocks noChangeAspect="1" noChangeArrowheads="1"/>
          </p:cNvPicPr>
          <p:nvPr/>
        </p:nvPicPr>
        <p:blipFill>
          <a:blip r:embed="rId2"/>
          <a:srcRect/>
          <a:stretch>
            <a:fillRect/>
          </a:stretch>
        </p:blipFill>
        <p:spPr bwMode="auto">
          <a:xfrm>
            <a:off x="5219700" y="1484313"/>
            <a:ext cx="2808288" cy="4159250"/>
          </a:xfrm>
          <a:prstGeom prst="rect">
            <a:avLst/>
          </a:prstGeom>
          <a:noFill/>
          <a:ln w="9525">
            <a:noFill/>
            <a:miter lim="800000"/>
            <a:headEnd/>
            <a:tailEnd/>
          </a:ln>
        </p:spPr>
      </p:pic>
      <p:sp>
        <p:nvSpPr>
          <p:cNvPr id="24579" name="Text Box 5"/>
          <p:cNvSpPr txBox="1">
            <a:spLocks noChangeArrowheads="1"/>
          </p:cNvSpPr>
          <p:nvPr/>
        </p:nvSpPr>
        <p:spPr bwMode="auto">
          <a:xfrm>
            <a:off x="827088" y="2060575"/>
            <a:ext cx="2160587" cy="3070225"/>
          </a:xfrm>
          <a:prstGeom prst="rect">
            <a:avLst/>
          </a:prstGeom>
          <a:noFill/>
          <a:ln w="9525">
            <a:noFill/>
            <a:miter lim="800000"/>
            <a:headEnd/>
            <a:tailEnd/>
          </a:ln>
        </p:spPr>
        <p:txBody>
          <a:bodyPr>
            <a:spAutoFit/>
          </a:bodyPr>
          <a:lstStyle/>
          <a:p>
            <a:pPr>
              <a:spcBef>
                <a:spcPct val="50000"/>
              </a:spcBef>
            </a:pPr>
            <a:r>
              <a:rPr lang="fr-FR"/>
              <a:t>Nutella joue lui sur le caractère gourmand mais surtout convivial. C’est le fait de passer un agréable moment en famille. Il trouve sa place dans le repas le plus important de la journée: le petit-déjeuner. Les moments de complicité entre les enfants et les parents sont souvent mis en valeur.</a:t>
            </a:r>
          </a:p>
        </p:txBody>
      </p:sp>
      <p:sp>
        <p:nvSpPr>
          <p:cNvPr id="24580" name="AutoShape 6"/>
          <p:cNvSpPr>
            <a:spLocks noChangeArrowheads="1"/>
          </p:cNvSpPr>
          <p:nvPr/>
        </p:nvSpPr>
        <p:spPr bwMode="auto">
          <a:xfrm>
            <a:off x="3563938" y="3500438"/>
            <a:ext cx="1368425" cy="649287"/>
          </a:xfrm>
          <a:prstGeom prst="rightArrow">
            <a:avLst>
              <a:gd name="adj1" fmla="val 50000"/>
              <a:gd name="adj2" fmla="val 52690"/>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type="body" idx="4294967295"/>
          </p:nvPr>
        </p:nvSpPr>
        <p:spPr>
          <a:xfrm>
            <a:off x="323850" y="476250"/>
            <a:ext cx="7467600" cy="5257800"/>
          </a:xfrm>
        </p:spPr>
        <p:txBody>
          <a:bodyPr/>
          <a:lstStyle/>
          <a:p>
            <a:pPr>
              <a:defRPr/>
            </a:pPr>
            <a:r>
              <a:rPr lang="fr-FR" smtClean="0">
                <a:effectLst>
                  <a:outerShdw blurRad="38100" dist="38100" dir="2700000" algn="tl">
                    <a:srgbClr val="C0C0C0"/>
                  </a:outerShdw>
                </a:effectLst>
              </a:rPr>
              <a:t>L’aspect de la transmission des pratiques</a:t>
            </a:r>
          </a:p>
        </p:txBody>
      </p:sp>
      <p:pic>
        <p:nvPicPr>
          <p:cNvPr id="25602" name="Picture 4"/>
          <p:cNvPicPr>
            <a:picLocks noChangeAspect="1" noChangeArrowheads="1"/>
          </p:cNvPicPr>
          <p:nvPr/>
        </p:nvPicPr>
        <p:blipFill>
          <a:blip r:embed="rId2"/>
          <a:srcRect/>
          <a:stretch>
            <a:fillRect/>
          </a:stretch>
        </p:blipFill>
        <p:spPr bwMode="auto">
          <a:xfrm>
            <a:off x="5364163" y="2205038"/>
            <a:ext cx="2808287" cy="3529012"/>
          </a:xfrm>
          <a:prstGeom prst="rect">
            <a:avLst/>
          </a:prstGeom>
          <a:noFill/>
          <a:ln w="9525">
            <a:noFill/>
            <a:miter lim="800000"/>
            <a:headEnd/>
            <a:tailEnd/>
          </a:ln>
        </p:spPr>
      </p:pic>
      <p:sp>
        <p:nvSpPr>
          <p:cNvPr id="25603" name="Text Box 5"/>
          <p:cNvSpPr txBox="1">
            <a:spLocks noChangeArrowheads="1"/>
          </p:cNvSpPr>
          <p:nvPr/>
        </p:nvSpPr>
        <p:spPr bwMode="auto">
          <a:xfrm>
            <a:off x="755650" y="2636838"/>
            <a:ext cx="2879725" cy="2857500"/>
          </a:xfrm>
          <a:prstGeom prst="rect">
            <a:avLst/>
          </a:prstGeom>
          <a:noFill/>
          <a:ln w="9525">
            <a:noFill/>
            <a:miter lim="800000"/>
            <a:headEnd/>
            <a:tailEnd/>
          </a:ln>
        </p:spPr>
        <p:txBody>
          <a:bodyPr>
            <a:spAutoFit/>
          </a:bodyPr>
          <a:lstStyle/>
          <a:p>
            <a:pPr>
              <a:spcBef>
                <a:spcPct val="50000"/>
              </a:spcBef>
            </a:pPr>
            <a:r>
              <a:rPr lang="fr-FR"/>
              <a:t>Alsa possède une gamme de produit, maman gâteau Alsa sensée répondre au désir des mamans de satisfaire les petits plaisirs pâtissiers des enfants. Dans ces publicités, elle montre la simplicité de ses recettes et montre que celle-ci peuvent être réalisées avec l’aide des enfants. Elle fait donc appel à la capacité pédagogique de la mère, de transmettre son savoir à son enfant, tout en s’amusant.</a:t>
            </a:r>
          </a:p>
        </p:txBody>
      </p:sp>
      <p:sp>
        <p:nvSpPr>
          <p:cNvPr id="25604" name="AutoShape 6"/>
          <p:cNvSpPr>
            <a:spLocks noChangeArrowheads="1"/>
          </p:cNvSpPr>
          <p:nvPr/>
        </p:nvSpPr>
        <p:spPr bwMode="auto">
          <a:xfrm>
            <a:off x="3779838" y="3860800"/>
            <a:ext cx="1512887" cy="720725"/>
          </a:xfrm>
          <a:prstGeom prst="rightArrow">
            <a:avLst>
              <a:gd name="adj1" fmla="val 50000"/>
              <a:gd name="adj2" fmla="val 52478"/>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57" name="Group 109"/>
          <p:cNvGraphicFramePr>
            <a:graphicFrameLocks noGrp="1"/>
          </p:cNvGraphicFramePr>
          <p:nvPr/>
        </p:nvGraphicFramePr>
        <p:xfrm>
          <a:off x="539750" y="0"/>
          <a:ext cx="8137525" cy="6613525"/>
        </p:xfrm>
        <a:graphic>
          <a:graphicData uri="http://schemas.openxmlformats.org/drawingml/2006/table">
            <a:tbl>
              <a:tblPr/>
              <a:tblGrid>
                <a:gridCol w="2778125"/>
                <a:gridCol w="2489200"/>
                <a:gridCol w="2870200"/>
              </a:tblGrid>
              <a:tr h="33655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2000" b="0" i="0" u="none" strike="noStrike" cap="none" normalizeH="0" baseline="0" smtClean="0">
                        <a:ln>
                          <a:noFill/>
                        </a:ln>
                        <a:solidFill>
                          <a:schemeClr val="tx1"/>
                        </a:solidFill>
                        <a:effectLst/>
                        <a:latin typeface="Century Schoolbook"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Avantages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Inconvénients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615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Grande surface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Forte visibilité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Disponibilité des produits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Avantages sur prix en fonction des quantités achetées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Forte concurrence en linéaire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Canal courant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Vente à Distance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Pas d’intermédiaire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Réponse aux attentes du client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Pas de contact physique avec le client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Trouver les bons outils pour répondre aux attentes du client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Internet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Pas d’intermédiaire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Recherche d’informations possible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Praticité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Accès aux avis des autres consommateurs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Ne touche pas tout le monde et pas forcément notre cible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Pas possible de toucher le produit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Pas de conseil personnalisé </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1200" b="0" i="0" u="none" strike="noStrike" cap="none" normalizeH="0" baseline="0" smtClean="0">
                        <a:ln>
                          <a:noFill/>
                        </a:ln>
                        <a:solidFill>
                          <a:schemeClr val="tx1"/>
                        </a:solidFill>
                        <a:effectLst/>
                        <a:latin typeface="Century Schoolbook"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Chaîne de magasins spécialisés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Conseil personnalisé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Très bonne connaissance des produits par les vendeurs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Prix souvent plus élevé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Moins de disponibilité et de visibilité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Ventes privées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Relation privilégiée</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Contact humain important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Conseil personnel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Peu de personnes touchées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Ventes limitées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S’adapter en fonction de la disponibilité de la cible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47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2000" b="0" i="0" u="none" strike="noStrike" cap="none" normalizeH="0" baseline="0" smtClean="0">
                          <a:ln>
                            <a:noFill/>
                          </a:ln>
                          <a:solidFill>
                            <a:schemeClr val="tx1"/>
                          </a:solidFill>
                          <a:effectLst/>
                          <a:latin typeface="Century Schoolbook" pitchFamily="18" charset="0"/>
                        </a:rPr>
                        <a:t>Magasins de proximité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Frais de transport quasi inexistant voir inexistant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Gain de temps</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Service après vente plus facile à gérer</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Convivialité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Prix plus élevé</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r>
                        <a:rPr kumimoji="0" lang="fr-FR" sz="1200" b="0" i="0" u="none" strike="noStrike" cap="none" normalizeH="0" baseline="0" smtClean="0">
                          <a:ln>
                            <a:noFill/>
                          </a:ln>
                          <a:solidFill>
                            <a:schemeClr val="tx1"/>
                          </a:solidFill>
                          <a:effectLst/>
                          <a:latin typeface="Century Schoolbook" pitchFamily="18" charset="0"/>
                        </a:rPr>
                        <a:t>Choix moins important</a:t>
                      </a: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1200" b="0" i="0" u="none" strike="noStrike" cap="none" normalizeH="0" baseline="0" smtClean="0">
                        <a:ln>
                          <a:noFill/>
                        </a:ln>
                        <a:solidFill>
                          <a:schemeClr val="tx1"/>
                        </a:solidFill>
                        <a:effectLst/>
                        <a:latin typeface="Century Schoolbook" pitchFamily="18" charset="0"/>
                      </a:endParaRPr>
                    </a:p>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itchFamily="2" charset="2"/>
                        <a:buNone/>
                        <a:tabLst/>
                      </a:pPr>
                      <a:endParaRPr kumimoji="0" lang="fr-FR" sz="1200" b="0" i="0" u="none" strike="noStrike" cap="none" normalizeH="0" baseline="0" smtClean="0">
                        <a:ln>
                          <a:noFill/>
                        </a:ln>
                        <a:solidFill>
                          <a:schemeClr val="tx1"/>
                        </a:solidFill>
                        <a:effectLst/>
                        <a:latin typeface="Century Schoolbook"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38" y="2071688"/>
            <a:ext cx="7467600" cy="1785937"/>
          </a:xfrm>
        </p:spPr>
        <p:txBody>
          <a:bodyPr/>
          <a:lstStyle/>
          <a:p>
            <a:pPr algn="ctr">
              <a:defRPr/>
            </a:pPr>
            <a:r>
              <a:rPr lang="fr-FR" b="1" dirty="0" smtClean="0"/>
              <a:t>2</a:t>
            </a:r>
            <a:r>
              <a:rPr lang="fr-FR" b="1" baseline="30000" dirty="0" smtClean="0"/>
              <a:t>nde</a:t>
            </a:r>
            <a:r>
              <a:rPr lang="fr-FR" b="1" dirty="0" smtClean="0"/>
              <a:t> PARTIE :</a:t>
            </a:r>
            <a:br>
              <a:rPr lang="fr-FR" b="1" dirty="0" smtClean="0"/>
            </a:br>
            <a:r>
              <a:rPr lang="fr-FR" b="1" dirty="0" smtClean="0"/>
              <a:t/>
            </a:r>
            <a:br>
              <a:rPr lang="fr-FR" b="1" dirty="0" smtClean="0"/>
            </a:br>
            <a:r>
              <a:rPr lang="fr-FR" b="1" dirty="0" smtClean="0"/>
              <a:t>ACTION ENVISAGEE</a:t>
            </a:r>
            <a:endParaRPr lang="fr-F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4" descr="pastador-477548"/>
          <p:cNvPicPr>
            <a:picLocks noChangeAspect="1" noChangeArrowheads="1"/>
          </p:cNvPicPr>
          <p:nvPr/>
        </p:nvPicPr>
        <p:blipFill>
          <a:blip r:embed="rId2"/>
          <a:srcRect/>
          <a:stretch>
            <a:fillRect/>
          </a:stretch>
        </p:blipFill>
        <p:spPr bwMode="auto">
          <a:xfrm>
            <a:off x="5219700" y="2060575"/>
            <a:ext cx="3333750" cy="3671888"/>
          </a:xfrm>
          <a:prstGeom prst="rect">
            <a:avLst/>
          </a:prstGeom>
          <a:noFill/>
          <a:ln w="9525">
            <a:noFill/>
            <a:miter lim="800000"/>
            <a:headEnd/>
            <a:tailEnd/>
          </a:ln>
        </p:spPr>
      </p:pic>
      <p:sp>
        <p:nvSpPr>
          <p:cNvPr id="29701" name="Text Box 5"/>
          <p:cNvSpPr txBox="1">
            <a:spLocks noChangeArrowheads="1"/>
          </p:cNvSpPr>
          <p:nvPr/>
        </p:nvSpPr>
        <p:spPr bwMode="auto">
          <a:xfrm>
            <a:off x="2411413" y="404813"/>
            <a:ext cx="4608512" cy="1323975"/>
          </a:xfrm>
          <a:prstGeom prst="rect">
            <a:avLst/>
          </a:prstGeom>
          <a:noFill/>
          <a:ln w="9525">
            <a:noFill/>
            <a:miter lim="800000"/>
            <a:headEnd/>
            <a:tailEnd/>
          </a:ln>
          <a:effectLst/>
        </p:spPr>
        <p:txBody>
          <a:bodyPr>
            <a:spAutoFit/>
          </a:bodyPr>
          <a:lstStyle/>
          <a:p>
            <a:pPr algn="ctr">
              <a:spcBef>
                <a:spcPct val="50000"/>
              </a:spcBef>
              <a:defRPr/>
            </a:pPr>
            <a:r>
              <a:rPr lang="fr-FR" sz="4000" u="sng" dirty="0">
                <a:solidFill>
                  <a:schemeClr val="accent1"/>
                </a:solidFill>
                <a:effectLst>
                  <a:outerShdw blurRad="38100" dist="38100" dir="2700000" algn="tl">
                    <a:srgbClr val="C0C0C0"/>
                  </a:outerShdw>
                </a:effectLst>
              </a:rPr>
              <a:t>VOIE D’ACTION ENVISAGEE</a:t>
            </a:r>
          </a:p>
        </p:txBody>
      </p:sp>
      <p:sp>
        <p:nvSpPr>
          <p:cNvPr id="28675" name="Text Box 6"/>
          <p:cNvSpPr txBox="1">
            <a:spLocks noChangeArrowheads="1"/>
          </p:cNvSpPr>
          <p:nvPr/>
        </p:nvSpPr>
        <p:spPr bwMode="auto">
          <a:xfrm>
            <a:off x="179388" y="2852738"/>
            <a:ext cx="5184775" cy="457200"/>
          </a:xfrm>
          <a:prstGeom prst="rect">
            <a:avLst/>
          </a:prstGeom>
          <a:noFill/>
          <a:ln w="9525">
            <a:noFill/>
            <a:miter lim="800000"/>
            <a:headEnd/>
            <a:tailEnd/>
          </a:ln>
        </p:spPr>
        <p:txBody>
          <a:bodyPr>
            <a:spAutoFit/>
          </a:bodyPr>
          <a:lstStyle/>
          <a:p>
            <a:pPr algn="ctr">
              <a:spcBef>
                <a:spcPct val="50000"/>
              </a:spcBef>
            </a:pPr>
            <a:r>
              <a:rPr lang="fr-FR" sz="2400">
                <a:latin typeface="Arial" charset="0"/>
              </a:rPr>
              <a:t>Relance d’un produit </a:t>
            </a:r>
          </a:p>
        </p:txBody>
      </p:sp>
      <p:sp>
        <p:nvSpPr>
          <p:cNvPr id="28676" name="Line 9"/>
          <p:cNvSpPr>
            <a:spLocks noChangeShapeType="1"/>
          </p:cNvSpPr>
          <p:nvPr/>
        </p:nvSpPr>
        <p:spPr bwMode="auto">
          <a:xfrm>
            <a:off x="2771775" y="3357563"/>
            <a:ext cx="0" cy="1079500"/>
          </a:xfrm>
          <a:prstGeom prst="line">
            <a:avLst/>
          </a:prstGeom>
          <a:noFill/>
          <a:ln w="76200">
            <a:solidFill>
              <a:schemeClr val="tx1"/>
            </a:solidFill>
            <a:round/>
            <a:headEnd/>
            <a:tailEnd type="arrow" w="med" len="med"/>
          </a:ln>
        </p:spPr>
        <p:txBody>
          <a:bodyPr/>
          <a:lstStyle/>
          <a:p>
            <a:endParaRPr lang="fr-FR"/>
          </a:p>
        </p:txBody>
      </p:sp>
      <p:sp>
        <p:nvSpPr>
          <p:cNvPr id="28677" name="Text Box 10"/>
          <p:cNvSpPr txBox="1">
            <a:spLocks noChangeArrowheads="1"/>
          </p:cNvSpPr>
          <p:nvPr/>
        </p:nvSpPr>
        <p:spPr bwMode="auto">
          <a:xfrm>
            <a:off x="1403350" y="4581525"/>
            <a:ext cx="2592388" cy="457200"/>
          </a:xfrm>
          <a:prstGeom prst="rect">
            <a:avLst/>
          </a:prstGeom>
          <a:noFill/>
          <a:ln w="9525">
            <a:noFill/>
            <a:miter lim="800000"/>
            <a:headEnd/>
            <a:tailEnd/>
          </a:ln>
        </p:spPr>
        <p:txBody>
          <a:bodyPr>
            <a:spAutoFit/>
          </a:bodyPr>
          <a:lstStyle/>
          <a:p>
            <a:pPr algn="ctr">
              <a:spcBef>
                <a:spcPct val="50000"/>
              </a:spcBef>
            </a:pPr>
            <a:r>
              <a:rPr lang="fr-FR" sz="2400">
                <a:latin typeface="Arial" charset="0"/>
              </a:rPr>
              <a:t>Le Pastador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bwMode="auto">
          <a:xfrm>
            <a:off x="457200" y="274638"/>
            <a:ext cx="7467600" cy="706437"/>
          </a:xfrm>
        </p:spPr>
        <p:txBody>
          <a:bodyPr wrap="square" lIns="91440" tIns="45720" rIns="91440" bIns="45720" numCol="1" anchorCtr="0" compatLnSpc="1">
            <a:prstTxWarp prst="textNoShape">
              <a:avLst/>
            </a:prstTxWarp>
          </a:bodyPr>
          <a:lstStyle/>
          <a:p>
            <a:pPr algn="ctr">
              <a:defRPr/>
            </a:pPr>
            <a:r>
              <a:rPr lang="fr-FR" sz="4000" u="sng" cap="none" dirty="0" smtClean="0">
                <a:solidFill>
                  <a:schemeClr val="accent1"/>
                </a:solidFill>
                <a:effectLst>
                  <a:outerShdw blurRad="38100" dist="38100" dir="2700000" algn="tl">
                    <a:srgbClr val="C0C0C0"/>
                  </a:outerShdw>
                </a:effectLst>
              </a:rPr>
              <a:t>HISTORIQUE</a:t>
            </a:r>
          </a:p>
        </p:txBody>
      </p:sp>
      <p:sp>
        <p:nvSpPr>
          <p:cNvPr id="29698" name="Rectangle 3"/>
          <p:cNvSpPr>
            <a:spLocks noGrp="1"/>
          </p:cNvSpPr>
          <p:nvPr>
            <p:ph type="body" idx="4294967295"/>
          </p:nvPr>
        </p:nvSpPr>
        <p:spPr/>
        <p:txBody>
          <a:bodyPr/>
          <a:lstStyle/>
          <a:p>
            <a:r>
              <a:rPr lang="fr-FR" smtClean="0"/>
              <a:t>Le Pastador s’est établi dans les instants gourmands des familles dans la deuxième partie du XXème siècle.</a:t>
            </a:r>
          </a:p>
          <a:p>
            <a:endParaRPr lang="fr-FR" smtClean="0"/>
          </a:p>
          <a:p>
            <a:r>
              <a:rPr lang="fr-FR" smtClean="0"/>
              <a:t>Il s’était imposé comme le principal concurrent du Nutella.</a:t>
            </a:r>
          </a:p>
          <a:p>
            <a:endParaRPr lang="fr-FR" smtClean="0"/>
          </a:p>
          <a:p>
            <a:r>
              <a:rPr lang="fr-FR" smtClean="0"/>
              <a:t>Sa production s’est arrêtée en 1990, même si une nouvelle pâte Côte d’Or s’est insérée dans les linéaires belges. </a:t>
            </a:r>
          </a:p>
          <a:p>
            <a:endParaRPr lang="fr-FR" smtClean="0"/>
          </a:p>
          <a:p>
            <a:pPr>
              <a:buFont typeface="Wingdings" pitchFamily="2" charset="2"/>
              <a:buNone/>
            </a:pPr>
            <a:endParaRPr lang="fr-F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bwMode="auto">
          <a:xfrm>
            <a:off x="457200" y="274638"/>
            <a:ext cx="7467600" cy="850900"/>
          </a:xfrm>
        </p:spPr>
        <p:txBody>
          <a:bodyPr wrap="square" lIns="91440" tIns="45720" rIns="91440" bIns="45720" numCol="1" anchorCtr="0" compatLnSpc="1">
            <a:prstTxWarp prst="textNoShape">
              <a:avLst/>
            </a:prstTxWarp>
          </a:bodyPr>
          <a:lstStyle/>
          <a:p>
            <a:pPr algn="ctr">
              <a:defRPr/>
            </a:pPr>
            <a:r>
              <a:rPr lang="fr-FR" sz="4000" u="sng" cap="none" dirty="0" smtClean="0">
                <a:solidFill>
                  <a:schemeClr val="accent1"/>
                </a:solidFill>
                <a:effectLst>
                  <a:outerShdw blurRad="38100" dist="38100" dir="2700000" algn="tl">
                    <a:srgbClr val="C0C0C0"/>
                  </a:outerShdw>
                </a:effectLst>
              </a:rPr>
              <a:t>INTERETS</a:t>
            </a:r>
          </a:p>
        </p:txBody>
      </p:sp>
      <p:sp>
        <p:nvSpPr>
          <p:cNvPr id="30722" name="Rectangle 3"/>
          <p:cNvSpPr>
            <a:spLocks noGrp="1"/>
          </p:cNvSpPr>
          <p:nvPr>
            <p:ph type="body" idx="4294967295"/>
          </p:nvPr>
        </p:nvSpPr>
        <p:spPr/>
        <p:txBody>
          <a:bodyPr/>
          <a:lstStyle/>
          <a:p>
            <a:pPr>
              <a:lnSpc>
                <a:spcPct val="90000"/>
              </a:lnSpc>
            </a:pPr>
            <a:r>
              <a:rPr lang="fr-FR" sz="2000" smtClean="0"/>
              <a:t>Proposer un produit que les mères ont pu apprécier durant leur enfance </a:t>
            </a:r>
          </a:p>
          <a:p>
            <a:pPr>
              <a:lnSpc>
                <a:spcPct val="90000"/>
              </a:lnSpc>
            </a:pPr>
            <a:endParaRPr lang="fr-FR" sz="2000" smtClean="0"/>
          </a:p>
          <a:p>
            <a:pPr>
              <a:lnSpc>
                <a:spcPct val="90000"/>
              </a:lnSpc>
            </a:pPr>
            <a:r>
              <a:rPr lang="fr-FR" sz="2000" smtClean="0"/>
              <a:t>Un rapport à la nostalgie: l’enfance heureuse, moment de partage en famille (notamment exprimée par la publicité) </a:t>
            </a:r>
          </a:p>
          <a:p>
            <a:pPr>
              <a:lnSpc>
                <a:spcPct val="90000"/>
              </a:lnSpc>
            </a:pPr>
            <a:endParaRPr lang="fr-FR" sz="2000" smtClean="0"/>
          </a:p>
          <a:p>
            <a:pPr>
              <a:lnSpc>
                <a:spcPct val="90000"/>
              </a:lnSpc>
            </a:pPr>
            <a:r>
              <a:rPr lang="fr-FR" sz="2000" smtClean="0"/>
              <a:t>S’afficher comme le pendant entre le leader Nutella et les marques de distributeurs.</a:t>
            </a:r>
          </a:p>
          <a:p>
            <a:pPr>
              <a:lnSpc>
                <a:spcPct val="90000"/>
              </a:lnSpc>
            </a:pPr>
            <a:endParaRPr lang="fr-FR" sz="2000" smtClean="0"/>
          </a:p>
          <a:p>
            <a:pPr>
              <a:lnSpc>
                <a:spcPct val="90000"/>
              </a:lnSpc>
            </a:pPr>
            <a:r>
              <a:rPr lang="fr-FR" sz="2000" smtClean="0"/>
              <a:t>Jouer sur la tendance à la nostalgie très en vogue à l’heure actuelle (packaging Banania traditionnel,…)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defRPr/>
            </a:pPr>
            <a:r>
              <a:rPr lang="fr-FR" sz="4000" u="sng" cap="none" dirty="0" smtClean="0">
                <a:solidFill>
                  <a:schemeClr val="accent1"/>
                </a:solidFill>
                <a:effectLst>
                  <a:outerShdw blurRad="38100" dist="38100" dir="2700000" algn="tl">
                    <a:srgbClr val="C0C0C0"/>
                  </a:outerShdw>
                </a:effectLst>
              </a:rPr>
              <a:t>ACTION MENEE</a:t>
            </a:r>
            <a:endParaRPr lang="fr-FR" sz="4000" u="sng" cap="none" dirty="0">
              <a:solidFill>
                <a:schemeClr val="accent1"/>
              </a:solidFill>
              <a:effectLst>
                <a:outerShdw blurRad="38100" dist="38100" dir="2700000" algn="tl">
                  <a:srgbClr val="C0C0C0"/>
                </a:outerShdw>
              </a:effectLst>
            </a:endParaRPr>
          </a:p>
        </p:txBody>
      </p:sp>
      <p:sp>
        <p:nvSpPr>
          <p:cNvPr id="31746" name="Espace réservé du contenu 2"/>
          <p:cNvSpPr>
            <a:spLocks noGrp="1"/>
          </p:cNvSpPr>
          <p:nvPr>
            <p:ph sz="quarter" idx="1"/>
          </p:nvPr>
        </p:nvSpPr>
        <p:spPr>
          <a:xfrm>
            <a:off x="457200" y="1600200"/>
            <a:ext cx="7467600" cy="5043488"/>
          </a:xfrm>
        </p:spPr>
        <p:txBody>
          <a:bodyPr/>
          <a:lstStyle/>
          <a:p>
            <a:r>
              <a:rPr lang="fr-FR" smtClean="0">
                <a:solidFill>
                  <a:schemeClr val="accent1"/>
                </a:solidFill>
              </a:rPr>
              <a:t>Idée de départ</a:t>
            </a:r>
            <a:r>
              <a:rPr lang="fr-FR" smtClean="0"/>
              <a:t>: séduire les enfants pour séduire les mamans</a:t>
            </a:r>
          </a:p>
          <a:p>
            <a:pPr>
              <a:buFont typeface="Wingdings" pitchFamily="2" charset="2"/>
              <a:buNone/>
            </a:pPr>
            <a:endParaRPr lang="fr-FR" smtClean="0"/>
          </a:p>
          <a:p>
            <a:r>
              <a:rPr lang="fr-FR" smtClean="0">
                <a:solidFill>
                  <a:schemeClr val="accent1"/>
                </a:solidFill>
              </a:rPr>
              <a:t>Où </a:t>
            </a:r>
            <a:r>
              <a:rPr lang="fr-FR" smtClean="0"/>
              <a:t>trouver les enfants? : parc d’attractions d’intérieur du type Kidzy…</a:t>
            </a:r>
          </a:p>
          <a:p>
            <a:pPr>
              <a:buFont typeface="Wingdings" pitchFamily="2" charset="2"/>
              <a:buNone/>
            </a:pPr>
            <a:endParaRPr lang="fr-FR" smtClean="0"/>
          </a:p>
          <a:p>
            <a:r>
              <a:rPr lang="fr-FR" smtClean="0"/>
              <a:t> </a:t>
            </a:r>
            <a:r>
              <a:rPr lang="fr-FR" smtClean="0">
                <a:solidFill>
                  <a:schemeClr val="accent1"/>
                </a:solidFill>
              </a:rPr>
              <a:t>Pourquoi ? </a:t>
            </a:r>
            <a:r>
              <a:rPr lang="fr-FR" smtClean="0"/>
              <a:t>Lieu de détente pour les enfants et pour les parents qui les accompagnent</a:t>
            </a:r>
          </a:p>
          <a:p>
            <a:endParaRPr lang="fr-FR" smtClean="0"/>
          </a:p>
          <a:p>
            <a:r>
              <a:rPr lang="fr-FR" smtClean="0">
                <a:solidFill>
                  <a:schemeClr val="accent1"/>
                </a:solidFill>
              </a:rPr>
              <a:t>Quelle action mener? </a:t>
            </a:r>
            <a:r>
              <a:rPr lang="fr-FR" smtClean="0"/>
              <a:t>Organiser un événement autour d’un produit afin de le faire connaître des parents et des enfants</a:t>
            </a:r>
          </a:p>
          <a:p>
            <a:endParaRPr lang="fr-F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defRPr/>
            </a:pPr>
            <a:r>
              <a:rPr lang="fr-FR" sz="4000" u="sng" cap="none" dirty="0" smtClean="0">
                <a:solidFill>
                  <a:schemeClr val="accent1"/>
                </a:solidFill>
                <a:effectLst>
                  <a:outerShdw blurRad="38100" dist="38100" dir="2700000" algn="tl">
                    <a:srgbClr val="C0C0C0"/>
                  </a:outerShdw>
                </a:effectLst>
              </a:rPr>
              <a:t>NOTRE PRODUIT</a:t>
            </a:r>
            <a:endParaRPr lang="fr-FR" sz="4000" u="sng" cap="none" dirty="0">
              <a:solidFill>
                <a:schemeClr val="accent1"/>
              </a:solidFill>
              <a:effectLst>
                <a:outerShdw blurRad="38100" dist="38100" dir="2700000" algn="tl">
                  <a:srgbClr val="C0C0C0"/>
                </a:outerShdw>
              </a:effectLst>
            </a:endParaRPr>
          </a:p>
        </p:txBody>
      </p:sp>
      <p:sp>
        <p:nvSpPr>
          <p:cNvPr id="32770" name="Espace réservé du contenu 1"/>
          <p:cNvSpPr>
            <a:spLocks noGrp="1"/>
          </p:cNvSpPr>
          <p:nvPr>
            <p:ph sz="quarter" idx="1"/>
          </p:nvPr>
        </p:nvSpPr>
        <p:spPr>
          <a:xfrm>
            <a:off x="457200" y="1600200"/>
            <a:ext cx="7467600" cy="4873625"/>
          </a:xfrm>
        </p:spPr>
        <p:txBody>
          <a:bodyPr/>
          <a:lstStyle/>
          <a:p>
            <a:r>
              <a:rPr lang="fr-FR" smtClean="0">
                <a:solidFill>
                  <a:schemeClr val="accent1"/>
                </a:solidFill>
              </a:rPr>
              <a:t>Objectif:</a:t>
            </a:r>
            <a:r>
              <a:rPr lang="fr-FR" smtClean="0"/>
              <a:t> relancer un produit d’antan, qui n’est plus ou peu commercialisé aujourd’hui</a:t>
            </a:r>
          </a:p>
          <a:p>
            <a:pPr>
              <a:buFont typeface="Wingdings" pitchFamily="2" charset="2"/>
              <a:buNone/>
            </a:pPr>
            <a:endParaRPr lang="fr-FR" smtClean="0"/>
          </a:p>
          <a:p>
            <a:r>
              <a:rPr lang="fr-FR" smtClean="0">
                <a:solidFill>
                  <a:schemeClr val="accent1"/>
                </a:solidFill>
              </a:rPr>
              <a:t>Pastador:</a:t>
            </a:r>
          </a:p>
          <a:p>
            <a:pPr>
              <a:buFont typeface="Wingdings" pitchFamily="2" charset="2"/>
              <a:buNone/>
            </a:pPr>
            <a:r>
              <a:rPr lang="fr-FR" smtClean="0"/>
              <a:t>	- pâte à tartiner au chocolat</a:t>
            </a:r>
          </a:p>
          <a:p>
            <a:pPr>
              <a:buFont typeface="Wingdings" pitchFamily="2" charset="2"/>
              <a:buNone/>
            </a:pPr>
            <a:r>
              <a:rPr lang="fr-FR" smtClean="0"/>
              <a:t>	- produite par la marque Côte d’Or</a:t>
            </a:r>
          </a:p>
          <a:p>
            <a:pPr>
              <a:buFont typeface="Wingdings" pitchFamily="2" charset="2"/>
              <a:buNone/>
            </a:pPr>
            <a:r>
              <a:rPr lang="fr-FR" smtClean="0"/>
              <a:t>	- encore commercialisée en Belgique sous un autre nom</a:t>
            </a:r>
          </a:p>
          <a:p>
            <a:pPr>
              <a:buFont typeface="Wingdings" pitchFamily="2" charset="2"/>
              <a:buNone/>
            </a:pPr>
            <a:r>
              <a:rPr lang="fr-FR" smtClean="0"/>
              <a:t>	- succès de ce produit dans les années 80 dont la cible était les enfants…devenus parents aujourd’hui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8" descr="http://lesitededjails.free.fr/recettes/public/images/.pastador_atomium_58_m.jpg"/>
          <p:cNvPicPr>
            <a:picLocks noChangeAspect="1" noChangeArrowheads="1"/>
          </p:cNvPicPr>
          <p:nvPr/>
        </p:nvPicPr>
        <p:blipFill>
          <a:blip r:embed="rId2"/>
          <a:srcRect/>
          <a:stretch>
            <a:fillRect/>
          </a:stretch>
        </p:blipFill>
        <p:spPr bwMode="auto">
          <a:xfrm>
            <a:off x="428625" y="2428875"/>
            <a:ext cx="4929188" cy="2541588"/>
          </a:xfrm>
          <a:prstGeom prst="rect">
            <a:avLst/>
          </a:prstGeom>
          <a:noFill/>
          <a:ln w="9525">
            <a:noFill/>
            <a:miter lim="800000"/>
            <a:headEnd/>
            <a:tailEnd/>
          </a:ln>
        </p:spPr>
      </p:pic>
      <p:pic>
        <p:nvPicPr>
          <p:cNvPr id="33794" name="Picture 10" descr="http://bikozailledow.canalblog.com/images/pastador.jpeg"/>
          <p:cNvPicPr>
            <a:picLocks noChangeAspect="1" noChangeArrowheads="1"/>
          </p:cNvPicPr>
          <p:nvPr/>
        </p:nvPicPr>
        <p:blipFill>
          <a:blip r:embed="rId3"/>
          <a:srcRect/>
          <a:stretch>
            <a:fillRect/>
          </a:stretch>
        </p:blipFill>
        <p:spPr bwMode="auto">
          <a:xfrm>
            <a:off x="6429375" y="2786063"/>
            <a:ext cx="2087563" cy="2233612"/>
          </a:xfrm>
          <a:prstGeom prst="rect">
            <a:avLst/>
          </a:prstGeom>
          <a:noFill/>
          <a:ln w="9525">
            <a:noFill/>
            <a:miter lim="800000"/>
            <a:headEnd/>
            <a:tailEnd/>
          </a:ln>
        </p:spPr>
      </p:pic>
      <p:sp>
        <p:nvSpPr>
          <p:cNvPr id="9" name="ZoneTexte 8"/>
          <p:cNvSpPr txBox="1"/>
          <p:nvPr/>
        </p:nvSpPr>
        <p:spPr>
          <a:xfrm>
            <a:off x="785813" y="500063"/>
            <a:ext cx="7786687" cy="723900"/>
          </a:xfrm>
          <a:prstGeom prst="rect">
            <a:avLst/>
          </a:prstGeom>
          <a:noFill/>
        </p:spPr>
        <p:txBody>
          <a:bodyPr>
            <a:spAutoFit/>
          </a:bodyPr>
          <a:lstStyle/>
          <a:p>
            <a:pPr algn="ctr" eaLnBrk="0" hangingPunct="0">
              <a:defRPr/>
            </a:pPr>
            <a:r>
              <a:rPr lang="fr-FR" sz="4000" u="sng" dirty="0">
                <a:solidFill>
                  <a:schemeClr val="accent1"/>
                </a:solidFill>
                <a:effectLst>
                  <a:outerShdw blurRad="38100" dist="38100" dir="2700000" algn="tl">
                    <a:srgbClr val="C0C0C0"/>
                  </a:outerShdw>
                </a:effectLst>
                <a:latin typeface="+mj-lt"/>
                <a:ea typeface="+mj-ea"/>
                <a:cs typeface="+mj-cs"/>
              </a:rPr>
              <a:t>Ancienne image de </a:t>
            </a:r>
            <a:r>
              <a:rPr lang="fr-FR" sz="4000" u="sng" dirty="0" err="1">
                <a:solidFill>
                  <a:schemeClr val="accent1"/>
                </a:solidFill>
                <a:effectLst>
                  <a:outerShdw blurRad="38100" dist="38100" dir="2700000" algn="tl">
                    <a:srgbClr val="C0C0C0"/>
                  </a:outerShdw>
                </a:effectLst>
                <a:latin typeface="+mj-lt"/>
                <a:ea typeface="+mj-ea"/>
                <a:cs typeface="+mj-cs"/>
              </a:rPr>
              <a:t>Pastador</a:t>
            </a:r>
            <a:endParaRPr lang="fr-FR" sz="4000" u="sng" dirty="0">
              <a:solidFill>
                <a:schemeClr val="accent1"/>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63" y="2143125"/>
            <a:ext cx="7467600" cy="1357313"/>
          </a:xfrm>
        </p:spPr>
        <p:txBody>
          <a:bodyPr>
            <a:normAutofit fontScale="90000"/>
          </a:bodyPr>
          <a:lstStyle/>
          <a:p>
            <a:pPr algn="ctr">
              <a:defRPr/>
            </a:pPr>
            <a:r>
              <a:rPr lang="fr-FR" b="1" dirty="0" smtClean="0"/>
              <a:t>1 ERE PARTIE :</a:t>
            </a:r>
            <a:br>
              <a:rPr lang="fr-FR" b="1" dirty="0" smtClean="0"/>
            </a:br>
            <a:r>
              <a:rPr lang="fr-FR" b="1" dirty="0" smtClean="0"/>
              <a:t/>
            </a:r>
            <a:br>
              <a:rPr lang="fr-FR" b="1" dirty="0" smtClean="0"/>
            </a:br>
            <a:r>
              <a:rPr lang="fr-FR" b="1" dirty="0" smtClean="0"/>
              <a:t>L’ETUDE DU MARCHE DES MAMANS</a:t>
            </a:r>
            <a:endParaRPr lang="fr-F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defRPr/>
            </a:pPr>
            <a:r>
              <a:rPr lang="fr-FR" sz="4000" u="sng" dirty="0" smtClean="0">
                <a:solidFill>
                  <a:schemeClr val="accent1"/>
                </a:solidFill>
                <a:effectLst>
                  <a:outerShdw blurRad="38100" dist="38100" dir="2700000" algn="tl">
                    <a:srgbClr val="C0C0C0"/>
                  </a:outerShdw>
                </a:effectLst>
              </a:rPr>
              <a:t>Image actuelle du produit</a:t>
            </a:r>
            <a:endParaRPr lang="fr-FR" sz="4000" u="sng" dirty="0">
              <a:solidFill>
                <a:schemeClr val="accent1"/>
              </a:solidFill>
              <a:effectLst>
                <a:outerShdw blurRad="38100" dist="38100" dir="2700000" algn="tl">
                  <a:srgbClr val="C0C0C0"/>
                </a:outerShdw>
              </a:effectLst>
            </a:endParaRPr>
          </a:p>
        </p:txBody>
      </p:sp>
      <p:pic>
        <p:nvPicPr>
          <p:cNvPr id="34818" name="Picture 2" descr="http://guermonprez.eu/paul/blog/public/images/cote2.gif"/>
          <p:cNvPicPr>
            <a:picLocks noChangeAspect="1" noChangeArrowheads="1"/>
          </p:cNvPicPr>
          <p:nvPr/>
        </p:nvPicPr>
        <p:blipFill>
          <a:blip r:embed="rId2"/>
          <a:srcRect/>
          <a:stretch>
            <a:fillRect/>
          </a:stretch>
        </p:blipFill>
        <p:spPr bwMode="auto">
          <a:xfrm>
            <a:off x="714375" y="2286000"/>
            <a:ext cx="2801938" cy="2801938"/>
          </a:xfrm>
          <a:prstGeom prst="rect">
            <a:avLst/>
          </a:prstGeom>
          <a:noFill/>
          <a:ln w="9525">
            <a:noFill/>
            <a:miter lim="800000"/>
            <a:headEnd/>
            <a:tailEnd/>
          </a:ln>
        </p:spPr>
      </p:pic>
      <p:pic>
        <p:nvPicPr>
          <p:cNvPr id="34819" name="Picture 4" descr="http://guermonprez.eu/paul/blog/public/images/cote.gif"/>
          <p:cNvPicPr>
            <a:picLocks noChangeAspect="1" noChangeArrowheads="1"/>
          </p:cNvPicPr>
          <p:nvPr/>
        </p:nvPicPr>
        <p:blipFill>
          <a:blip r:embed="rId3"/>
          <a:srcRect/>
          <a:stretch>
            <a:fillRect/>
          </a:stretch>
        </p:blipFill>
        <p:spPr bwMode="auto">
          <a:xfrm>
            <a:off x="5214938" y="2357438"/>
            <a:ext cx="2738437" cy="2738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
          </p:nvPr>
        </p:nvSpPr>
        <p:spPr>
          <a:xfrm>
            <a:off x="457200" y="285750"/>
            <a:ext cx="8229600" cy="5721350"/>
          </a:xfrm>
        </p:spPr>
        <p:txBody>
          <a:bodyPr>
            <a:normAutofit lnSpcReduction="10000"/>
          </a:bodyPr>
          <a:lstStyle/>
          <a:p>
            <a:pPr>
              <a:defRPr/>
            </a:pPr>
            <a:r>
              <a:rPr lang="fr-FR" dirty="0" smtClean="0"/>
              <a:t>Double objectif:</a:t>
            </a:r>
          </a:p>
          <a:p>
            <a:pPr>
              <a:buFont typeface="Wingdings" pitchFamily="2" charset="2"/>
              <a:buNone/>
              <a:defRPr/>
            </a:pPr>
            <a:r>
              <a:rPr lang="fr-FR" dirty="0" smtClean="0"/>
              <a:t>	- amuser les enfants en les faisant adhérer au produit grâce à une animation</a:t>
            </a:r>
          </a:p>
          <a:p>
            <a:pPr>
              <a:buFont typeface="Wingdings" pitchFamily="2" charset="2"/>
              <a:buNone/>
              <a:defRPr/>
            </a:pPr>
            <a:r>
              <a:rPr lang="fr-FR" dirty="0" smtClean="0"/>
              <a:t>	- souligner les qualités du produit auprès de la mère (informations…)</a:t>
            </a:r>
          </a:p>
          <a:p>
            <a:pPr>
              <a:buFont typeface="Wingdings" pitchFamily="2" charset="2"/>
              <a:buNone/>
              <a:defRPr/>
            </a:pPr>
            <a:endParaRPr lang="fr-FR" dirty="0" smtClean="0"/>
          </a:p>
          <a:p>
            <a:pPr>
              <a:defRPr/>
            </a:pPr>
            <a:r>
              <a:rPr lang="fr-FR" dirty="0" smtClean="0"/>
              <a:t>Arguments:</a:t>
            </a:r>
          </a:p>
          <a:p>
            <a:pPr>
              <a:buFont typeface="Wingdings" pitchFamily="2" charset="2"/>
              <a:buNone/>
              <a:defRPr/>
            </a:pPr>
            <a:r>
              <a:rPr lang="fr-FR" dirty="0" smtClean="0"/>
              <a:t>	</a:t>
            </a:r>
            <a:r>
              <a:rPr lang="fr-FR" dirty="0" smtClean="0">
                <a:solidFill>
                  <a:schemeClr val="accent1"/>
                </a:solidFill>
              </a:rPr>
              <a:t>- aspect transgénerationnel: </a:t>
            </a:r>
            <a:r>
              <a:rPr lang="fr-FR" dirty="0" smtClean="0"/>
              <a:t>faire découvrir un nouveau produit à son enfant. </a:t>
            </a:r>
          </a:p>
          <a:p>
            <a:pPr>
              <a:buFont typeface="Wingdings" pitchFamily="2" charset="2"/>
              <a:buNone/>
              <a:defRPr/>
            </a:pPr>
            <a:r>
              <a:rPr lang="fr-FR" i="1" dirty="0" smtClean="0"/>
              <a:t>« si c’était bon pour moi, ce sera bon pour lui »</a:t>
            </a:r>
          </a:p>
          <a:p>
            <a:pPr>
              <a:buFont typeface="Wingdings" pitchFamily="2" charset="2"/>
              <a:buNone/>
              <a:defRPr/>
            </a:pPr>
            <a:endParaRPr lang="fr-FR" dirty="0" smtClean="0"/>
          </a:p>
          <a:p>
            <a:pPr>
              <a:buFont typeface="Wingdings" pitchFamily="2" charset="2"/>
              <a:buNone/>
              <a:defRPr/>
            </a:pPr>
            <a:r>
              <a:rPr lang="fr-FR" dirty="0" smtClean="0">
                <a:solidFill>
                  <a:schemeClr val="accent1"/>
                </a:solidFill>
              </a:rPr>
              <a:t>	- produit nostalgique: </a:t>
            </a:r>
            <a:r>
              <a:rPr lang="fr-FR" dirty="0" smtClean="0"/>
              <a:t>convaincre les mamans en les replongeant dans un produit qu’elles consommaient dans leur jeunesse.</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defRPr/>
            </a:pPr>
            <a:r>
              <a:rPr lang="fr-FR" sz="4000" u="sng" dirty="0" smtClean="0">
                <a:solidFill>
                  <a:schemeClr val="accent1"/>
                </a:solidFill>
                <a:effectLst>
                  <a:outerShdw blurRad="38100" dist="38100" dir="2700000" algn="tl">
                    <a:srgbClr val="C0C0C0"/>
                  </a:outerShdw>
                </a:effectLst>
              </a:rPr>
              <a:t>ANIMATION</a:t>
            </a:r>
            <a:endParaRPr lang="fr-FR" sz="4000" u="sng" dirty="0">
              <a:solidFill>
                <a:schemeClr val="accent1"/>
              </a:solidFill>
              <a:effectLst>
                <a:outerShdw blurRad="38100" dist="38100" dir="2700000" algn="tl">
                  <a:srgbClr val="C0C0C0"/>
                </a:outerShdw>
              </a:effectLst>
            </a:endParaRPr>
          </a:p>
        </p:txBody>
      </p:sp>
      <p:sp>
        <p:nvSpPr>
          <p:cNvPr id="36866" name="Espace réservé du contenu 1"/>
          <p:cNvSpPr>
            <a:spLocks noGrp="1"/>
          </p:cNvSpPr>
          <p:nvPr>
            <p:ph sz="quarter" idx="1"/>
          </p:nvPr>
        </p:nvSpPr>
        <p:spPr>
          <a:xfrm>
            <a:off x="457200" y="1600200"/>
            <a:ext cx="7467600" cy="4873625"/>
          </a:xfrm>
        </p:spPr>
        <p:txBody>
          <a:bodyPr/>
          <a:lstStyle/>
          <a:p>
            <a:r>
              <a:rPr lang="fr-FR" smtClean="0">
                <a:solidFill>
                  <a:schemeClr val="accent1"/>
                </a:solidFill>
              </a:rPr>
              <a:t>Contexte: </a:t>
            </a:r>
            <a:r>
              <a:rPr lang="fr-FR" smtClean="0"/>
              <a:t>l’enfant est présent pour s’amuser</a:t>
            </a:r>
          </a:p>
          <a:p>
            <a:pPr>
              <a:buFont typeface="Wingdings" pitchFamily="2" charset="2"/>
              <a:buNone/>
            </a:pPr>
            <a:endParaRPr lang="fr-FR" smtClean="0"/>
          </a:p>
          <a:p>
            <a:r>
              <a:rPr lang="fr-FR" smtClean="0">
                <a:solidFill>
                  <a:schemeClr val="accent1"/>
                </a:solidFill>
              </a:rPr>
              <a:t>Idée: </a:t>
            </a:r>
            <a:r>
              <a:rPr lang="fr-FR" smtClean="0"/>
              <a:t>trouver une animation cohérente avec la marque et qui le divertisse</a:t>
            </a:r>
          </a:p>
          <a:p>
            <a:pPr>
              <a:buFont typeface="Wingdings" pitchFamily="2" charset="2"/>
              <a:buNone/>
            </a:pPr>
            <a:endParaRPr lang="fr-FR" smtClean="0"/>
          </a:p>
          <a:p>
            <a:r>
              <a:rPr lang="fr-FR" smtClean="0">
                <a:solidFill>
                  <a:schemeClr val="accent1"/>
                </a:solidFill>
              </a:rPr>
              <a:t>Objectif: </a:t>
            </a:r>
            <a:r>
              <a:rPr lang="fr-FR" smtClean="0"/>
              <a:t>créer en lui une émotion visant à lui faire aimer et reconnaître le produit dans le futur </a:t>
            </a:r>
            <a:r>
              <a:rPr lang="fr-FR" smtClean="0">
                <a:sym typeface="Wingdings" pitchFamily="2" charset="2"/>
              </a:rPr>
              <a:t> « mémorisation » et susciter l’envie de consommer le produit</a:t>
            </a:r>
            <a:endParaRPr lang="fr-F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defRPr/>
            </a:pPr>
            <a:r>
              <a:rPr lang="fr-FR" sz="4000" u="sng" dirty="0" smtClean="0">
                <a:solidFill>
                  <a:schemeClr val="accent1"/>
                </a:solidFill>
                <a:effectLst>
                  <a:outerShdw blurRad="38100" dist="38100" dir="2700000" algn="tl">
                    <a:srgbClr val="C0C0C0"/>
                  </a:outerShdw>
                </a:effectLst>
              </a:rPr>
              <a:t>TRAME</a:t>
            </a:r>
            <a:endParaRPr lang="fr-FR" sz="4000" u="sng" dirty="0">
              <a:solidFill>
                <a:schemeClr val="accent1"/>
              </a:solidFill>
              <a:effectLst>
                <a:outerShdw blurRad="38100" dist="38100" dir="2700000" algn="tl">
                  <a:srgbClr val="C0C0C0"/>
                </a:outerShdw>
              </a:effectLst>
            </a:endParaRPr>
          </a:p>
        </p:txBody>
      </p:sp>
      <p:sp>
        <p:nvSpPr>
          <p:cNvPr id="37890" name="Espace réservé du contenu 1"/>
          <p:cNvSpPr>
            <a:spLocks noGrp="1"/>
          </p:cNvSpPr>
          <p:nvPr>
            <p:ph sz="quarter" idx="1"/>
          </p:nvPr>
        </p:nvSpPr>
        <p:spPr>
          <a:xfrm>
            <a:off x="457200" y="1600200"/>
            <a:ext cx="7467600" cy="4873625"/>
          </a:xfrm>
        </p:spPr>
        <p:txBody>
          <a:bodyPr/>
          <a:lstStyle/>
          <a:p>
            <a:r>
              <a:rPr lang="fr-FR" smtClean="0"/>
              <a:t>Pastador </a:t>
            </a:r>
            <a:r>
              <a:rPr lang="fr-FR" smtClean="0">
                <a:sym typeface="Wingdings" pitchFamily="2" charset="2"/>
              </a:rPr>
              <a:t> Côte d’Or  Symbole de la marque :éléphant  Afrique  Atmosphère savane (éléphant, lion, bruit des animaux et de la forêt…)</a:t>
            </a:r>
          </a:p>
          <a:p>
            <a:r>
              <a:rPr lang="fr-FR" smtClean="0">
                <a:solidFill>
                  <a:schemeClr val="accent1"/>
                </a:solidFill>
                <a:sym typeface="Wingdings" pitchFamily="2" charset="2"/>
              </a:rPr>
              <a:t>Créer une atmosphère </a:t>
            </a:r>
            <a:r>
              <a:rPr lang="fr-FR" smtClean="0">
                <a:sym typeface="Wingdings" pitchFamily="2" charset="2"/>
              </a:rPr>
              <a:t>particulière qui plaît aux enfants grâce à un décor atypique suscitant leur intérêt</a:t>
            </a:r>
          </a:p>
          <a:p>
            <a:r>
              <a:rPr lang="fr-FR" smtClean="0">
                <a:solidFill>
                  <a:schemeClr val="accent1"/>
                </a:solidFill>
                <a:sym typeface="Wingdings" pitchFamily="2" charset="2"/>
              </a:rPr>
              <a:t>Inventer une histoire </a:t>
            </a:r>
            <a:r>
              <a:rPr lang="fr-FR" smtClean="0">
                <a:sym typeface="Wingdings" pitchFamily="2" charset="2"/>
              </a:rPr>
              <a:t>mettant en scène les enfants et le produit</a:t>
            </a:r>
            <a:endParaRPr lang="fr-F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u contenu 1"/>
          <p:cNvSpPr>
            <a:spLocks noGrp="1"/>
          </p:cNvSpPr>
          <p:nvPr>
            <p:ph sz="quarter" idx="1"/>
          </p:nvPr>
        </p:nvSpPr>
        <p:spPr>
          <a:xfrm>
            <a:off x="457200" y="428625"/>
            <a:ext cx="8229600" cy="5578475"/>
          </a:xfrm>
        </p:spPr>
        <p:txBody>
          <a:bodyPr/>
          <a:lstStyle/>
          <a:p>
            <a:r>
              <a:rPr lang="fr-FR" smtClean="0"/>
              <a:t>Après l’animation, organiser un goûter pour les mères et les enfants en vue de leur faire (re)découvrir Pastador</a:t>
            </a:r>
          </a:p>
          <a:p>
            <a:pPr lvl="1"/>
            <a:r>
              <a:rPr lang="fr-FR" smtClean="0"/>
              <a:t>Crêpes</a:t>
            </a:r>
          </a:p>
          <a:p>
            <a:pPr lvl="1"/>
            <a:r>
              <a:rPr lang="fr-FR" smtClean="0"/>
              <a:t>Tartines ou brioches</a:t>
            </a:r>
          </a:p>
          <a:p>
            <a:pPr lvl="1">
              <a:buFont typeface="Wingdings 2" pitchFamily="18" charset="2"/>
              <a:buNone/>
            </a:pPr>
            <a:endParaRPr lang="fr-FR" sz="2700" smtClean="0"/>
          </a:p>
          <a:p>
            <a:pPr lvl="1">
              <a:buFont typeface="Wingdings" pitchFamily="2" charset="2"/>
              <a:buChar char="à"/>
            </a:pPr>
            <a:r>
              <a:rPr lang="fr-FR" sz="2700" smtClean="0"/>
              <a:t>Donner rendez vous aux enfants après les avoir émerveillés</a:t>
            </a:r>
          </a:p>
          <a:p>
            <a:pPr lvl="1">
              <a:buFont typeface="Wingdings" pitchFamily="2" charset="2"/>
              <a:buChar char="à"/>
            </a:pPr>
            <a:r>
              <a:rPr lang="fr-FR" sz="2700" smtClean="0"/>
              <a:t> L’enfant deviendra alors prescripteur</a:t>
            </a:r>
          </a:p>
          <a:p>
            <a:pPr lvl="1">
              <a:buFont typeface="Wingdings" pitchFamily="2" charset="2"/>
              <a:buChar char="à"/>
            </a:pPr>
            <a:r>
              <a:rPr lang="fr-FR" sz="2700" smtClean="0"/>
              <a:t> Si les enfants sont convaincus la mère sera susceptible de passer à l’acte d’achat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pPr algn="ctr">
              <a:defRPr/>
            </a:pPr>
            <a:r>
              <a:rPr lang="fr-FR" sz="4000" u="sng" dirty="0" smtClean="0">
                <a:solidFill>
                  <a:schemeClr val="accent1"/>
                </a:solidFill>
                <a:effectLst>
                  <a:outerShdw blurRad="38100" dist="38100" dir="2700000" algn="tl">
                    <a:srgbClr val="C0C0C0"/>
                  </a:outerShdw>
                </a:effectLst>
              </a:rPr>
              <a:t>SENSIBILISATION AUPRES DE LA MERE</a:t>
            </a:r>
            <a:endParaRPr lang="fr-FR" sz="4000" u="sng" dirty="0">
              <a:solidFill>
                <a:schemeClr val="accent1"/>
              </a:solidFill>
              <a:effectLst>
                <a:outerShdw blurRad="38100" dist="38100" dir="2700000" algn="tl">
                  <a:srgbClr val="C0C0C0"/>
                </a:outerShdw>
              </a:effectLst>
            </a:endParaRPr>
          </a:p>
        </p:txBody>
      </p:sp>
      <p:sp>
        <p:nvSpPr>
          <p:cNvPr id="39938" name="Espace réservé du contenu 1"/>
          <p:cNvSpPr>
            <a:spLocks noGrp="1"/>
          </p:cNvSpPr>
          <p:nvPr>
            <p:ph sz="quarter" idx="1"/>
          </p:nvPr>
        </p:nvSpPr>
        <p:spPr>
          <a:xfrm>
            <a:off x="428625" y="1571625"/>
            <a:ext cx="8229600" cy="4786313"/>
          </a:xfrm>
        </p:spPr>
        <p:txBody>
          <a:bodyPr/>
          <a:lstStyle/>
          <a:p>
            <a:r>
              <a:rPr lang="fr-FR" smtClean="0"/>
              <a:t>Pendant le temps où les enfants jouent sous la surveillance du personnel, la mère est disponible et réceptive à l’information qu’on lui transmet</a:t>
            </a:r>
          </a:p>
          <a:p>
            <a:pPr>
              <a:buFont typeface="Wingdings" pitchFamily="2" charset="2"/>
              <a:buNone/>
            </a:pPr>
            <a:endParaRPr lang="fr-FR" smtClean="0"/>
          </a:p>
          <a:p>
            <a:r>
              <a:rPr lang="fr-FR" smtClean="0"/>
              <a:t>Jouer sur l’idée de nostalgie en lui rappelant des souvenirs d’enfance qui créent généralement un sentiment positif</a:t>
            </a:r>
          </a:p>
          <a:p>
            <a:endParaRPr lang="fr-FR" smtClean="0"/>
          </a:p>
          <a:p>
            <a:r>
              <a:rPr lang="fr-FR" smtClean="0"/>
              <a:t>Recréer chez la mère un rapport positif à la marque</a:t>
            </a:r>
          </a:p>
          <a:p>
            <a:pPr>
              <a:buFont typeface="Wingdings" pitchFamily="2" charset="2"/>
              <a:buNone/>
            </a:pPr>
            <a:endParaRPr lang="fr-F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47" name="Group 43"/>
          <p:cNvGraphicFramePr>
            <a:graphicFrameLocks noGrp="1"/>
          </p:cNvGraphicFramePr>
          <p:nvPr/>
        </p:nvGraphicFramePr>
        <p:xfrm>
          <a:off x="179388" y="115888"/>
          <a:ext cx="8675687" cy="6335712"/>
        </p:xfrm>
        <a:graphic>
          <a:graphicData uri="http://schemas.openxmlformats.org/drawingml/2006/table">
            <a:tbl>
              <a:tblPr/>
              <a:tblGrid>
                <a:gridCol w="4338637"/>
                <a:gridCol w="4337050"/>
              </a:tblGrid>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Avantages</a:t>
                      </a:r>
                      <a:endParaRPr kumimoji="0" lang="fr-FR" sz="14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Inconv</a:t>
                      </a:r>
                      <a:r>
                        <a:rPr kumimoji="0" lang="fr-FR" sz="1600" b="1"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nients</a:t>
                      </a:r>
                      <a:endParaRPr kumimoji="0" lang="fr-FR" sz="1400" b="0" i="0" u="none" strike="noStrike" cap="none" normalizeH="0" baseline="0" smtClean="0">
                        <a:ln>
                          <a:noFill/>
                        </a:ln>
                        <a:solidFill>
                          <a:schemeClr val="tx1"/>
                        </a:solidFill>
                        <a:effectLst/>
                        <a:latin typeface="Century Schoolbook" pitchFamily="18" charset="0"/>
                        <a:ea typeface="Calibri"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Proximit</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avec les gens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Permet une d</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gustation imm</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diate (retour imm</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diat en enfance)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Permet de mesurer directement la r</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action des personnes vis</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Moment de partage entre les enfants et les parents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Le moment est choisi pour que les parents sont disponibles et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à</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l</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coute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Cr</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ation d</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un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v</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nement autour de la marque et permet d</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veloppement du bouche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à</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oreille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M</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morisation pour les enfants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Permet une communication autour de la marque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Par le biais de l</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v</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nement, on arrive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à</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toucher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à</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la fois les mamans et les enfants</a:t>
                      </a:r>
                      <a:endParaRPr kumimoji="0" lang="fr-FR" sz="1400" b="0" i="0" u="none" strike="noStrike" cap="none" normalizeH="0" baseline="0" smtClean="0">
                        <a:ln>
                          <a:noFill/>
                        </a:ln>
                        <a:solidFill>
                          <a:schemeClr val="tx1"/>
                        </a:solidFill>
                        <a:effectLst/>
                        <a:latin typeface="Century Schoolbook" pitchFamily="18" charset="0"/>
                      </a:endParaRPr>
                    </a:p>
                  </a:txBody>
                  <a:tcP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Nombre de personnes touch</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es est restreint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Cible est limit</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 car l</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action se limite </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à</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la r</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gion Nord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(Pastadore </a:t>
                      </a:r>
                      <a:r>
                        <a:rPr kumimoji="0" lang="fr-FR" sz="1400" b="0" i="0" u="none" strike="noStrike" cap="none" normalizeH="0" baseline="0" smtClean="0">
                          <a:ln>
                            <a:noFill/>
                          </a:ln>
                          <a:solidFill>
                            <a:schemeClr val="tx1"/>
                          </a:solidFill>
                          <a:effectLst/>
                          <a:latin typeface="Century Schoolbook"/>
                          <a:ea typeface="Calibri" pitchFamily="34" charset="0"/>
                          <a:cs typeface="Times New Roman" pitchFamily="18"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tant un produit local)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Cr</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ation d</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un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v</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nement cons</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quent et qui demande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beaucoup en infrastructures pour ne toucher qu</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une petite partie de la population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Même en organisant un </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v</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nement il est difficile de rivaliser avec le concurrent num</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é</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ro 1 de Pastadore</a:t>
                      </a:r>
                      <a:r>
                        <a:rPr kumimoji="0" lang="fr-FR" sz="1400" b="0" i="0" u="none" strike="noStrike" cap="none" normalizeH="0" baseline="0" smtClean="0">
                          <a:ln>
                            <a:noFill/>
                          </a:ln>
                          <a:solidFill>
                            <a:schemeClr val="tx1"/>
                          </a:solidFill>
                          <a:effectLst/>
                          <a:latin typeface="Century Schoolbook"/>
                          <a:ea typeface="Calibri" pitchFamily="34" charset="0"/>
                          <a:cs typeface="Calibri" pitchFamily="34" charset="0"/>
                        </a:rPr>
                        <a:t> </a:t>
                      </a:r>
                      <a:r>
                        <a:rPr kumimoji="0" lang="fr-FR" sz="14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 Nutella</a:t>
                      </a:r>
                      <a:endParaRPr kumimoji="0" lang="fr-FR" sz="1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73" name="Rectangle 31"/>
          <p:cNvSpPr>
            <a:spLocks noChangeArrowheads="1"/>
          </p:cNvSpPr>
          <p:nvPr/>
        </p:nvSpPr>
        <p:spPr bwMode="auto">
          <a:xfrm>
            <a:off x="0" y="4903788"/>
            <a:ext cx="9144000" cy="0"/>
          </a:xfrm>
          <a:prstGeom prst="rect">
            <a:avLst/>
          </a:prstGeom>
          <a:noFill/>
          <a:ln w="9525">
            <a:noFill/>
            <a:miter lim="800000"/>
            <a:headEnd/>
            <a:tailEnd/>
          </a:ln>
        </p:spPr>
        <p:txBody>
          <a:bodyPr wrap="none" anchor="ctr">
            <a:spAutoFit/>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val 2"/>
          <p:cNvSpPr>
            <a:spLocks noChangeArrowheads="1"/>
          </p:cNvSpPr>
          <p:nvPr/>
        </p:nvSpPr>
        <p:spPr bwMode="auto">
          <a:xfrm>
            <a:off x="3071813" y="3357563"/>
            <a:ext cx="2800350" cy="1214437"/>
          </a:xfrm>
          <a:prstGeom prst="ellipse">
            <a:avLst/>
          </a:prstGeom>
          <a:solidFill>
            <a:srgbClr val="FFFFFF"/>
          </a:solidFill>
          <a:ln w="9525">
            <a:solidFill>
              <a:srgbClr val="000000"/>
            </a:solidFill>
            <a:round/>
            <a:headEnd/>
            <a:tailEnd/>
          </a:ln>
        </p:spPr>
        <p:txBody>
          <a:bodyPr/>
          <a:lstStyle/>
          <a:p>
            <a:pPr algn="ctr"/>
            <a:r>
              <a:rPr lang="fr-FR" sz="1800"/>
              <a:t>Comment séduire la cible des mamans?</a:t>
            </a:r>
          </a:p>
        </p:txBody>
      </p:sp>
      <p:sp>
        <p:nvSpPr>
          <p:cNvPr id="5" name="Ellipse 4"/>
          <p:cNvSpPr/>
          <p:nvPr/>
        </p:nvSpPr>
        <p:spPr>
          <a:xfrm>
            <a:off x="142875" y="3500438"/>
            <a:ext cx="2643188"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hlinkClick r:id="rId2" action="ppaction://hlinksldjump"/>
              </a:rPr>
              <a:t>Communication</a:t>
            </a:r>
            <a:endParaRPr lang="fr-FR" sz="1800" dirty="0"/>
          </a:p>
        </p:txBody>
      </p:sp>
      <p:sp>
        <p:nvSpPr>
          <p:cNvPr id="6" name="Ellipse 5"/>
          <p:cNvSpPr/>
          <p:nvPr/>
        </p:nvSpPr>
        <p:spPr>
          <a:xfrm>
            <a:off x="6286500" y="3500438"/>
            <a:ext cx="257175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800">
                <a:solidFill>
                  <a:schemeClr val="bg1"/>
                </a:solidFill>
              </a:rPr>
              <a:t>Qui sont les </a:t>
            </a:r>
            <a:r>
              <a:rPr lang="fr-FR" sz="1800">
                <a:solidFill>
                  <a:schemeClr val="bg1"/>
                </a:solidFill>
                <a:hlinkClick r:id="rId3" action="ppaction://hlinksldjump"/>
              </a:rPr>
              <a:t>mamans</a:t>
            </a:r>
            <a:r>
              <a:rPr lang="fr-FR" sz="1800">
                <a:solidFill>
                  <a:srgbClr val="FFFFFF"/>
                </a:solidFill>
              </a:rPr>
              <a:t> ?</a:t>
            </a:r>
          </a:p>
        </p:txBody>
      </p:sp>
      <p:sp>
        <p:nvSpPr>
          <p:cNvPr id="8" name="Ellipse 7"/>
          <p:cNvSpPr/>
          <p:nvPr/>
        </p:nvSpPr>
        <p:spPr>
          <a:xfrm>
            <a:off x="3286125" y="5286375"/>
            <a:ext cx="2571750" cy="128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Circuits de </a:t>
            </a:r>
            <a:r>
              <a:rPr lang="fr-FR" sz="1800" dirty="0">
                <a:hlinkClick r:id="rId4" action="ppaction://hlinksldjump"/>
              </a:rPr>
              <a:t>distribution</a:t>
            </a:r>
            <a:endParaRPr lang="fr-FR" sz="1800" dirty="0"/>
          </a:p>
        </p:txBody>
      </p:sp>
      <p:sp>
        <p:nvSpPr>
          <p:cNvPr id="10" name="Ellipse 9"/>
          <p:cNvSpPr/>
          <p:nvPr/>
        </p:nvSpPr>
        <p:spPr>
          <a:xfrm>
            <a:off x="3286125" y="1428750"/>
            <a:ext cx="2500313"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Conception de l’</a:t>
            </a:r>
            <a:r>
              <a:rPr lang="fr-FR" sz="1800" dirty="0">
                <a:hlinkClick r:id="rId5" action="ppaction://hlinksldjump"/>
              </a:rPr>
              <a:t>offre</a:t>
            </a:r>
            <a:endParaRPr lang="fr-FR" sz="1800" dirty="0"/>
          </a:p>
        </p:txBody>
      </p:sp>
      <p:sp>
        <p:nvSpPr>
          <p:cNvPr id="16390" name="ZoneTexte 10"/>
          <p:cNvSpPr txBox="1">
            <a:spLocks noChangeArrowheads="1"/>
          </p:cNvSpPr>
          <p:nvPr/>
        </p:nvSpPr>
        <p:spPr bwMode="auto">
          <a:xfrm>
            <a:off x="214313" y="2714625"/>
            <a:ext cx="1443037" cy="369888"/>
          </a:xfrm>
          <a:prstGeom prst="rect">
            <a:avLst/>
          </a:prstGeom>
          <a:noFill/>
          <a:ln w="9525">
            <a:noFill/>
            <a:miter lim="800000"/>
            <a:headEnd/>
            <a:tailEnd/>
          </a:ln>
        </p:spPr>
        <p:txBody>
          <a:bodyPr wrap="none">
            <a:spAutoFit/>
          </a:bodyPr>
          <a:lstStyle/>
          <a:p>
            <a:r>
              <a:rPr lang="fr-FR" sz="1800"/>
              <a:t>Les messages</a:t>
            </a:r>
          </a:p>
        </p:txBody>
      </p:sp>
      <p:sp>
        <p:nvSpPr>
          <p:cNvPr id="16391" name="ZoneTexte 11"/>
          <p:cNvSpPr txBox="1">
            <a:spLocks noChangeArrowheads="1"/>
          </p:cNvSpPr>
          <p:nvPr/>
        </p:nvSpPr>
        <p:spPr bwMode="auto">
          <a:xfrm>
            <a:off x="2000250" y="2786063"/>
            <a:ext cx="1216025" cy="369887"/>
          </a:xfrm>
          <a:prstGeom prst="rect">
            <a:avLst/>
          </a:prstGeom>
          <a:noFill/>
          <a:ln w="9525">
            <a:noFill/>
            <a:miter lim="800000"/>
            <a:headEnd/>
            <a:tailEnd/>
          </a:ln>
        </p:spPr>
        <p:txBody>
          <a:bodyPr wrap="none">
            <a:spAutoFit/>
          </a:bodyPr>
          <a:lstStyle/>
          <a:p>
            <a:r>
              <a:rPr lang="fr-FR" sz="1800"/>
              <a:t>Les médias</a:t>
            </a:r>
          </a:p>
        </p:txBody>
      </p:sp>
      <p:sp>
        <p:nvSpPr>
          <p:cNvPr id="16392" name="ZoneTexte 12"/>
          <p:cNvSpPr txBox="1">
            <a:spLocks noChangeArrowheads="1"/>
          </p:cNvSpPr>
          <p:nvPr/>
        </p:nvSpPr>
        <p:spPr bwMode="auto">
          <a:xfrm>
            <a:off x="1143000" y="1571625"/>
            <a:ext cx="974725" cy="369888"/>
          </a:xfrm>
          <a:prstGeom prst="rect">
            <a:avLst/>
          </a:prstGeom>
          <a:noFill/>
          <a:ln w="9525">
            <a:noFill/>
            <a:miter lim="800000"/>
            <a:headEnd/>
            <a:tailEnd/>
          </a:ln>
        </p:spPr>
        <p:txBody>
          <a:bodyPr wrap="none">
            <a:spAutoFit/>
          </a:bodyPr>
          <a:lstStyle/>
          <a:p>
            <a:r>
              <a:rPr lang="fr-FR" sz="1800"/>
              <a:t>Discours</a:t>
            </a:r>
          </a:p>
        </p:txBody>
      </p:sp>
      <p:sp>
        <p:nvSpPr>
          <p:cNvPr id="16393" name="ZoneTexte 13"/>
          <p:cNvSpPr txBox="1">
            <a:spLocks noChangeArrowheads="1"/>
          </p:cNvSpPr>
          <p:nvPr/>
        </p:nvSpPr>
        <p:spPr bwMode="auto">
          <a:xfrm>
            <a:off x="71438" y="1571625"/>
            <a:ext cx="520700" cy="369888"/>
          </a:xfrm>
          <a:prstGeom prst="rect">
            <a:avLst/>
          </a:prstGeom>
          <a:noFill/>
          <a:ln w="9525">
            <a:noFill/>
            <a:miter lim="800000"/>
            <a:headEnd/>
            <a:tailEnd/>
          </a:ln>
        </p:spPr>
        <p:txBody>
          <a:bodyPr wrap="none">
            <a:spAutoFit/>
          </a:bodyPr>
          <a:lstStyle/>
          <a:p>
            <a:r>
              <a:rPr lang="fr-FR" sz="1800"/>
              <a:t>Ton</a:t>
            </a:r>
          </a:p>
        </p:txBody>
      </p:sp>
      <p:cxnSp>
        <p:nvCxnSpPr>
          <p:cNvPr id="16" name="Connecteur droit avec flèche 15"/>
          <p:cNvCxnSpPr/>
          <p:nvPr/>
        </p:nvCxnSpPr>
        <p:spPr>
          <a:xfrm rot="16200000" flipV="1">
            <a:off x="214313" y="2286000"/>
            <a:ext cx="642937"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flipV="1">
            <a:off x="892969" y="2250282"/>
            <a:ext cx="642937"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396" name="ZoneTexte 14"/>
          <p:cNvSpPr txBox="1">
            <a:spLocks noChangeArrowheads="1"/>
          </p:cNvSpPr>
          <p:nvPr/>
        </p:nvSpPr>
        <p:spPr bwMode="auto">
          <a:xfrm>
            <a:off x="2286000" y="428625"/>
            <a:ext cx="1428750" cy="646113"/>
          </a:xfrm>
          <a:prstGeom prst="rect">
            <a:avLst/>
          </a:prstGeom>
          <a:noFill/>
          <a:ln w="9525">
            <a:noFill/>
            <a:miter lim="800000"/>
            <a:headEnd/>
            <a:tailEnd/>
          </a:ln>
        </p:spPr>
        <p:txBody>
          <a:bodyPr>
            <a:spAutoFit/>
          </a:bodyPr>
          <a:lstStyle/>
          <a:p>
            <a:r>
              <a:rPr lang="fr-FR" sz="1800"/>
              <a:t>Tendances actuelles</a:t>
            </a:r>
          </a:p>
        </p:txBody>
      </p:sp>
      <p:sp>
        <p:nvSpPr>
          <p:cNvPr id="16397" name="ZoneTexte 16"/>
          <p:cNvSpPr txBox="1">
            <a:spLocks noChangeArrowheads="1"/>
          </p:cNvSpPr>
          <p:nvPr/>
        </p:nvSpPr>
        <p:spPr bwMode="auto">
          <a:xfrm>
            <a:off x="3786188" y="214313"/>
            <a:ext cx="1428750" cy="646112"/>
          </a:xfrm>
          <a:prstGeom prst="rect">
            <a:avLst/>
          </a:prstGeom>
          <a:noFill/>
          <a:ln w="9525">
            <a:noFill/>
            <a:miter lim="800000"/>
            <a:headEnd/>
            <a:tailEnd/>
          </a:ln>
        </p:spPr>
        <p:txBody>
          <a:bodyPr>
            <a:spAutoFit/>
          </a:bodyPr>
          <a:lstStyle/>
          <a:p>
            <a:r>
              <a:rPr lang="fr-FR" sz="1800"/>
              <a:t>Créneaux porteurs</a:t>
            </a:r>
          </a:p>
        </p:txBody>
      </p:sp>
      <p:sp>
        <p:nvSpPr>
          <p:cNvPr id="16398" name="ZoneTexte 18"/>
          <p:cNvSpPr txBox="1">
            <a:spLocks noChangeArrowheads="1"/>
          </p:cNvSpPr>
          <p:nvPr/>
        </p:nvSpPr>
        <p:spPr bwMode="auto">
          <a:xfrm>
            <a:off x="4929188" y="428625"/>
            <a:ext cx="1928812" cy="646113"/>
          </a:xfrm>
          <a:prstGeom prst="rect">
            <a:avLst/>
          </a:prstGeom>
          <a:noFill/>
          <a:ln w="9525">
            <a:noFill/>
            <a:miter lim="800000"/>
            <a:headEnd/>
            <a:tailEnd/>
          </a:ln>
        </p:spPr>
        <p:txBody>
          <a:bodyPr>
            <a:spAutoFit/>
          </a:bodyPr>
          <a:lstStyle/>
          <a:p>
            <a:r>
              <a:rPr lang="fr-FR" sz="1800"/>
              <a:t>Offres situationnelles</a:t>
            </a:r>
          </a:p>
        </p:txBody>
      </p:sp>
      <p:cxnSp>
        <p:nvCxnSpPr>
          <p:cNvPr id="21" name="Connecteur droit avec flèche 20"/>
          <p:cNvCxnSpPr>
            <a:stCxn id="10" idx="0"/>
            <a:endCxn id="16397" idx="2"/>
          </p:cNvCxnSpPr>
          <p:nvPr/>
        </p:nvCxnSpPr>
        <p:spPr>
          <a:xfrm rot="16200000" flipV="1">
            <a:off x="4234656" y="1126332"/>
            <a:ext cx="568325"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16200000" flipV="1">
            <a:off x="3321844" y="1107281"/>
            <a:ext cx="571500" cy="357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rot="5400000" flipH="1" flipV="1">
            <a:off x="5179219" y="1035844"/>
            <a:ext cx="42862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16200000" flipH="1">
            <a:off x="785813" y="3214688"/>
            <a:ext cx="357187"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5400000">
            <a:off x="2000250" y="3214688"/>
            <a:ext cx="357188"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16404" name="ZoneTexte 43"/>
          <p:cNvSpPr txBox="1">
            <a:spLocks noChangeArrowheads="1"/>
          </p:cNvSpPr>
          <p:nvPr/>
        </p:nvSpPr>
        <p:spPr bwMode="auto">
          <a:xfrm>
            <a:off x="6072188" y="1214438"/>
            <a:ext cx="2000250" cy="646112"/>
          </a:xfrm>
          <a:prstGeom prst="rect">
            <a:avLst/>
          </a:prstGeom>
          <a:noFill/>
          <a:ln w="9525">
            <a:noFill/>
            <a:miter lim="800000"/>
            <a:headEnd/>
            <a:tailEnd/>
          </a:ln>
        </p:spPr>
        <p:txBody>
          <a:bodyPr>
            <a:spAutoFit/>
          </a:bodyPr>
          <a:lstStyle/>
          <a:p>
            <a:r>
              <a:rPr lang="fr-FR" sz="1800"/>
              <a:t>Relance d’un nouveau produit</a:t>
            </a:r>
          </a:p>
        </p:txBody>
      </p:sp>
      <p:cxnSp>
        <p:nvCxnSpPr>
          <p:cNvPr id="45" name="Connecteur droit avec flèche 44"/>
          <p:cNvCxnSpPr/>
          <p:nvPr/>
        </p:nvCxnSpPr>
        <p:spPr>
          <a:xfrm flipV="1">
            <a:off x="5572125" y="1500188"/>
            <a:ext cx="500063"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406" name="ZoneTexte 52"/>
          <p:cNvSpPr txBox="1">
            <a:spLocks noChangeArrowheads="1"/>
          </p:cNvSpPr>
          <p:nvPr/>
        </p:nvSpPr>
        <p:spPr bwMode="auto">
          <a:xfrm>
            <a:off x="6286500" y="2000250"/>
            <a:ext cx="1714500" cy="646113"/>
          </a:xfrm>
          <a:prstGeom prst="rect">
            <a:avLst/>
          </a:prstGeom>
          <a:noFill/>
          <a:ln w="9525">
            <a:noFill/>
            <a:miter lim="800000"/>
            <a:headEnd/>
            <a:tailEnd/>
          </a:ln>
        </p:spPr>
        <p:txBody>
          <a:bodyPr>
            <a:spAutoFit/>
          </a:bodyPr>
          <a:lstStyle/>
          <a:p>
            <a:r>
              <a:rPr lang="fr-FR" sz="1800"/>
              <a:t>Critères essentiels</a:t>
            </a:r>
          </a:p>
        </p:txBody>
      </p:sp>
      <p:cxnSp>
        <p:nvCxnSpPr>
          <p:cNvPr id="54" name="Connecteur droit avec flèche 53"/>
          <p:cNvCxnSpPr>
            <a:endCxn id="16406" idx="1"/>
          </p:cNvCxnSpPr>
          <p:nvPr/>
        </p:nvCxnSpPr>
        <p:spPr>
          <a:xfrm>
            <a:off x="5715000" y="2071688"/>
            <a:ext cx="571500" cy="252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val 2"/>
          <p:cNvSpPr>
            <a:spLocks noChangeArrowheads="1"/>
          </p:cNvSpPr>
          <p:nvPr/>
        </p:nvSpPr>
        <p:spPr bwMode="auto">
          <a:xfrm>
            <a:off x="3071813" y="2214563"/>
            <a:ext cx="2800350" cy="1214437"/>
          </a:xfrm>
          <a:prstGeom prst="ellipse">
            <a:avLst/>
          </a:prstGeom>
          <a:solidFill>
            <a:schemeClr val="accent1"/>
          </a:solidFill>
          <a:ln w="9525">
            <a:solidFill>
              <a:srgbClr val="000000"/>
            </a:solidFill>
            <a:round/>
            <a:headEnd/>
            <a:tailEnd/>
          </a:ln>
        </p:spPr>
        <p:txBody>
          <a:bodyPr/>
          <a:lstStyle/>
          <a:p>
            <a:endParaRPr lang="fr-FR" sz="1800"/>
          </a:p>
        </p:txBody>
      </p:sp>
      <p:sp>
        <p:nvSpPr>
          <p:cNvPr id="17410" name="Text Box 3"/>
          <p:cNvSpPr txBox="1">
            <a:spLocks noChangeArrowheads="1"/>
          </p:cNvSpPr>
          <p:nvPr/>
        </p:nvSpPr>
        <p:spPr bwMode="auto">
          <a:xfrm>
            <a:off x="1685925" y="4508500"/>
            <a:ext cx="885825" cy="492125"/>
          </a:xfrm>
          <a:prstGeom prst="rect">
            <a:avLst/>
          </a:prstGeom>
          <a:solidFill>
            <a:srgbClr val="FFFFFF"/>
          </a:solidFill>
          <a:ln w="9525">
            <a:noFill/>
            <a:miter lim="800000"/>
            <a:headEnd/>
            <a:tailEnd/>
          </a:ln>
        </p:spPr>
        <p:txBody>
          <a:bodyPr/>
          <a:lstStyle/>
          <a:p>
            <a:pPr>
              <a:spcAft>
                <a:spcPts val="1000"/>
              </a:spcAft>
            </a:pPr>
            <a:r>
              <a:rPr lang="fr-FR" sz="1200">
                <a:latin typeface="Calibri" pitchFamily="34" charset="0"/>
                <a:cs typeface="Arial" charset="0"/>
              </a:rPr>
              <a:t>Praticité du produit</a:t>
            </a:r>
            <a:endParaRPr lang="fr-FR" sz="1200">
              <a:latin typeface="Arial" charset="0"/>
              <a:cs typeface="Arial" charset="0"/>
            </a:endParaRPr>
          </a:p>
        </p:txBody>
      </p:sp>
      <p:sp>
        <p:nvSpPr>
          <p:cNvPr id="17411" name="Text Box 4"/>
          <p:cNvSpPr txBox="1">
            <a:spLocks noChangeArrowheads="1"/>
          </p:cNvSpPr>
          <p:nvPr/>
        </p:nvSpPr>
        <p:spPr bwMode="auto">
          <a:xfrm>
            <a:off x="571500" y="4508500"/>
            <a:ext cx="935038" cy="492125"/>
          </a:xfrm>
          <a:prstGeom prst="rect">
            <a:avLst/>
          </a:prstGeom>
          <a:solidFill>
            <a:srgbClr val="FFFFFF"/>
          </a:solidFill>
          <a:ln w="9525">
            <a:noFill/>
            <a:miter lim="800000"/>
            <a:headEnd/>
            <a:tailEnd/>
          </a:ln>
        </p:spPr>
        <p:txBody>
          <a:bodyPr/>
          <a:lstStyle/>
          <a:p>
            <a:pPr>
              <a:spcAft>
                <a:spcPts val="1000"/>
              </a:spcAft>
            </a:pPr>
            <a:r>
              <a:rPr lang="fr-FR" sz="1200">
                <a:latin typeface="Calibri" pitchFamily="34" charset="0"/>
                <a:cs typeface="Arial" charset="0"/>
              </a:rPr>
              <a:t>Budget plus élevé</a:t>
            </a:r>
            <a:endParaRPr lang="fr-FR" sz="1200">
              <a:latin typeface="Arial" charset="0"/>
              <a:cs typeface="Arial" charset="0"/>
            </a:endParaRPr>
          </a:p>
        </p:txBody>
      </p:sp>
      <p:sp>
        <p:nvSpPr>
          <p:cNvPr id="17412" name="Text Box 5"/>
          <p:cNvSpPr txBox="1">
            <a:spLocks noChangeArrowheads="1"/>
          </p:cNvSpPr>
          <p:nvPr/>
        </p:nvSpPr>
        <p:spPr bwMode="auto">
          <a:xfrm>
            <a:off x="2143125" y="2857500"/>
            <a:ext cx="828675" cy="339725"/>
          </a:xfrm>
          <a:prstGeom prst="rect">
            <a:avLst/>
          </a:prstGeom>
          <a:solidFill>
            <a:srgbClr val="FFFFFF"/>
          </a:solidFill>
          <a:ln w="9525">
            <a:solidFill>
              <a:schemeClr val="tx1"/>
            </a:solidFill>
            <a:miter lim="800000"/>
            <a:headEnd/>
            <a:tailEnd/>
          </a:ln>
        </p:spPr>
        <p:txBody>
          <a:bodyPr/>
          <a:lstStyle/>
          <a:p>
            <a:pPr>
              <a:spcAft>
                <a:spcPts val="1000"/>
              </a:spcAft>
            </a:pPr>
            <a:r>
              <a:rPr lang="fr-FR" sz="1200">
                <a:latin typeface="Calibri" pitchFamily="34" charset="0"/>
                <a:cs typeface="Arial" charset="0"/>
              </a:rPr>
              <a:t>Féminité</a:t>
            </a:r>
            <a:endParaRPr lang="fr-FR" sz="1200">
              <a:latin typeface="Arial" charset="0"/>
              <a:cs typeface="Arial" charset="0"/>
            </a:endParaRPr>
          </a:p>
        </p:txBody>
      </p:sp>
      <p:sp>
        <p:nvSpPr>
          <p:cNvPr id="17413" name="Text Box 6"/>
          <p:cNvSpPr txBox="1">
            <a:spLocks noChangeArrowheads="1"/>
          </p:cNvSpPr>
          <p:nvPr/>
        </p:nvSpPr>
        <p:spPr bwMode="auto">
          <a:xfrm>
            <a:off x="3059113" y="1052513"/>
            <a:ext cx="1150937" cy="285750"/>
          </a:xfrm>
          <a:prstGeom prst="rect">
            <a:avLst/>
          </a:prstGeom>
          <a:solidFill>
            <a:srgbClr val="FFFFFF"/>
          </a:solidFill>
          <a:ln w="9525">
            <a:noFill/>
            <a:miter lim="800000"/>
            <a:headEnd/>
            <a:tailEnd/>
          </a:ln>
        </p:spPr>
        <p:txBody>
          <a:bodyPr/>
          <a:lstStyle/>
          <a:p>
            <a:pPr>
              <a:spcAft>
                <a:spcPts val="1000"/>
              </a:spcAft>
            </a:pPr>
            <a:r>
              <a:rPr lang="fr-FR" sz="1200">
                <a:latin typeface="Calibri" pitchFamily="34" charset="0"/>
                <a:cs typeface="Arial" charset="0"/>
              </a:rPr>
              <a:t>Monoparentale</a:t>
            </a:r>
            <a:endParaRPr lang="fr-FR" sz="1200">
              <a:latin typeface="Arial" charset="0"/>
              <a:cs typeface="Arial" charset="0"/>
            </a:endParaRPr>
          </a:p>
        </p:txBody>
      </p:sp>
      <p:sp>
        <p:nvSpPr>
          <p:cNvPr id="17414" name="Text Box 7"/>
          <p:cNvSpPr txBox="1">
            <a:spLocks noChangeArrowheads="1"/>
          </p:cNvSpPr>
          <p:nvPr/>
        </p:nvSpPr>
        <p:spPr bwMode="auto">
          <a:xfrm>
            <a:off x="4291013" y="1052513"/>
            <a:ext cx="1073150" cy="285750"/>
          </a:xfrm>
          <a:prstGeom prst="rect">
            <a:avLst/>
          </a:prstGeom>
          <a:solidFill>
            <a:srgbClr val="FFFFFF"/>
          </a:solidFill>
          <a:ln w="9525">
            <a:noFill/>
            <a:miter lim="800000"/>
            <a:headEnd/>
            <a:tailEnd/>
          </a:ln>
        </p:spPr>
        <p:txBody>
          <a:bodyPr/>
          <a:lstStyle/>
          <a:p>
            <a:pPr algn="ctr">
              <a:spcAft>
                <a:spcPts val="1000"/>
              </a:spcAft>
            </a:pPr>
            <a:r>
              <a:rPr lang="fr-FR" sz="1200">
                <a:latin typeface="Calibri" pitchFamily="34" charset="0"/>
                <a:cs typeface="Arial" charset="0"/>
              </a:rPr>
              <a:t>Nucléaire</a:t>
            </a:r>
            <a:endParaRPr lang="fr-FR" sz="1200">
              <a:latin typeface="Arial" charset="0"/>
              <a:cs typeface="Arial" charset="0"/>
            </a:endParaRPr>
          </a:p>
        </p:txBody>
      </p:sp>
      <p:sp>
        <p:nvSpPr>
          <p:cNvPr id="17415" name="Text Box 8"/>
          <p:cNvSpPr txBox="1">
            <a:spLocks noChangeArrowheads="1"/>
          </p:cNvSpPr>
          <p:nvPr/>
        </p:nvSpPr>
        <p:spPr bwMode="auto">
          <a:xfrm>
            <a:off x="2500313" y="5715000"/>
            <a:ext cx="1285875" cy="439738"/>
          </a:xfrm>
          <a:prstGeom prst="rect">
            <a:avLst/>
          </a:prstGeom>
          <a:solidFill>
            <a:srgbClr val="FFFFFF"/>
          </a:solidFill>
          <a:ln w="9525">
            <a:noFill/>
            <a:miter lim="800000"/>
            <a:headEnd/>
            <a:tailEnd/>
          </a:ln>
        </p:spPr>
        <p:txBody>
          <a:bodyPr/>
          <a:lstStyle/>
          <a:p>
            <a:pPr algn="ctr">
              <a:spcAft>
                <a:spcPts val="1000"/>
              </a:spcAft>
            </a:pPr>
            <a:r>
              <a:rPr lang="fr-FR" sz="1200"/>
              <a:t>Consommation plus réfléchie </a:t>
            </a:r>
          </a:p>
        </p:txBody>
      </p:sp>
      <p:sp>
        <p:nvSpPr>
          <p:cNvPr id="17416" name="Text Box 9"/>
          <p:cNvSpPr txBox="1">
            <a:spLocks noChangeArrowheads="1"/>
          </p:cNvSpPr>
          <p:nvPr/>
        </p:nvSpPr>
        <p:spPr bwMode="auto">
          <a:xfrm>
            <a:off x="3857625" y="5715000"/>
            <a:ext cx="1714500" cy="503238"/>
          </a:xfrm>
          <a:prstGeom prst="rect">
            <a:avLst/>
          </a:prstGeom>
          <a:solidFill>
            <a:srgbClr val="FFFFFF"/>
          </a:solidFill>
          <a:ln w="9525">
            <a:noFill/>
            <a:miter lim="800000"/>
            <a:headEnd/>
            <a:tailEnd/>
          </a:ln>
        </p:spPr>
        <p:txBody>
          <a:bodyPr/>
          <a:lstStyle/>
          <a:p>
            <a:pPr algn="ctr">
              <a:spcAft>
                <a:spcPts val="1000"/>
              </a:spcAft>
            </a:pPr>
            <a:r>
              <a:rPr lang="fr-FR" sz="1200"/>
              <a:t>Disponibilité mentale face à l’information</a:t>
            </a:r>
          </a:p>
        </p:txBody>
      </p:sp>
      <p:sp>
        <p:nvSpPr>
          <p:cNvPr id="17417" name="Text Box 12"/>
          <p:cNvSpPr txBox="1">
            <a:spLocks noChangeArrowheads="1"/>
          </p:cNvSpPr>
          <p:nvPr/>
        </p:nvSpPr>
        <p:spPr bwMode="auto">
          <a:xfrm>
            <a:off x="6072188" y="3071813"/>
            <a:ext cx="1398587" cy="503237"/>
          </a:xfrm>
          <a:prstGeom prst="rect">
            <a:avLst/>
          </a:prstGeom>
          <a:solidFill>
            <a:srgbClr val="FFFFFF"/>
          </a:solidFill>
          <a:ln w="9525">
            <a:solidFill>
              <a:schemeClr val="tx1"/>
            </a:solidFill>
            <a:miter lim="800000"/>
            <a:headEnd/>
            <a:tailEnd/>
          </a:ln>
        </p:spPr>
        <p:txBody>
          <a:bodyPr/>
          <a:lstStyle/>
          <a:p>
            <a:pPr algn="ctr">
              <a:spcAft>
                <a:spcPts val="1000"/>
              </a:spcAft>
            </a:pPr>
            <a:r>
              <a:rPr lang="fr-FR" sz="1200">
                <a:latin typeface="Calibri" pitchFamily="34" charset="0"/>
                <a:cs typeface="Arial" charset="0"/>
              </a:rPr>
              <a:t>En moyenne entre 20 et 40 ans</a:t>
            </a:r>
            <a:endParaRPr lang="fr-FR" sz="1200">
              <a:latin typeface="Arial" charset="0"/>
              <a:cs typeface="Arial" charset="0"/>
            </a:endParaRPr>
          </a:p>
        </p:txBody>
      </p:sp>
      <p:sp>
        <p:nvSpPr>
          <p:cNvPr id="17418" name="Text Box 13"/>
          <p:cNvSpPr txBox="1">
            <a:spLocks noChangeArrowheads="1"/>
          </p:cNvSpPr>
          <p:nvPr/>
        </p:nvSpPr>
        <p:spPr bwMode="auto">
          <a:xfrm>
            <a:off x="4000500" y="4143375"/>
            <a:ext cx="785813" cy="357188"/>
          </a:xfrm>
          <a:prstGeom prst="rect">
            <a:avLst/>
          </a:prstGeom>
          <a:solidFill>
            <a:srgbClr val="FFFFFF"/>
          </a:solidFill>
          <a:ln w="9525">
            <a:solidFill>
              <a:schemeClr val="tx1"/>
            </a:solidFill>
            <a:miter lim="800000"/>
            <a:headEnd/>
            <a:tailEnd/>
          </a:ln>
        </p:spPr>
        <p:txBody>
          <a:bodyPr/>
          <a:lstStyle/>
          <a:p>
            <a:pPr>
              <a:spcAft>
                <a:spcPts val="1000"/>
              </a:spcAft>
            </a:pPr>
            <a:r>
              <a:rPr lang="fr-FR" sz="1200">
                <a:latin typeface="Calibri" pitchFamily="34" charset="0"/>
                <a:cs typeface="Arial" charset="0"/>
              </a:rPr>
              <a:t>Inactive</a:t>
            </a:r>
            <a:endParaRPr lang="fr-FR" sz="1200">
              <a:latin typeface="Arial" charset="0"/>
              <a:cs typeface="Arial" charset="0"/>
            </a:endParaRPr>
          </a:p>
        </p:txBody>
      </p:sp>
      <p:sp>
        <p:nvSpPr>
          <p:cNvPr id="17419" name="Text Box 14"/>
          <p:cNvSpPr txBox="1">
            <a:spLocks noChangeArrowheads="1"/>
          </p:cNvSpPr>
          <p:nvPr/>
        </p:nvSpPr>
        <p:spPr bwMode="auto">
          <a:xfrm>
            <a:off x="1335088" y="4105275"/>
            <a:ext cx="681037" cy="287338"/>
          </a:xfrm>
          <a:prstGeom prst="rect">
            <a:avLst/>
          </a:prstGeom>
          <a:solidFill>
            <a:srgbClr val="FFFFFF"/>
          </a:solidFill>
          <a:ln w="9525">
            <a:solidFill>
              <a:schemeClr val="tx1"/>
            </a:solidFill>
            <a:miter lim="800000"/>
            <a:headEnd/>
            <a:tailEnd/>
          </a:ln>
        </p:spPr>
        <p:txBody>
          <a:bodyPr/>
          <a:lstStyle/>
          <a:p>
            <a:pPr>
              <a:spcAft>
                <a:spcPts val="1000"/>
              </a:spcAft>
            </a:pPr>
            <a:r>
              <a:rPr lang="fr-FR" sz="1200">
                <a:latin typeface="Calibri" pitchFamily="34" charset="0"/>
                <a:cs typeface="Arial" charset="0"/>
              </a:rPr>
              <a:t>Active</a:t>
            </a:r>
            <a:endParaRPr lang="fr-FR" sz="1200">
              <a:latin typeface="Arial" charset="0"/>
              <a:cs typeface="Arial" charset="0"/>
            </a:endParaRPr>
          </a:p>
        </p:txBody>
      </p:sp>
      <p:sp>
        <p:nvSpPr>
          <p:cNvPr id="17420" name="ZoneTexte 17"/>
          <p:cNvSpPr txBox="1">
            <a:spLocks noChangeArrowheads="1"/>
          </p:cNvSpPr>
          <p:nvPr/>
        </p:nvSpPr>
        <p:spPr bwMode="auto">
          <a:xfrm>
            <a:off x="3714750" y="2500313"/>
            <a:ext cx="1500188" cy="646112"/>
          </a:xfrm>
          <a:prstGeom prst="rect">
            <a:avLst/>
          </a:prstGeom>
          <a:noFill/>
          <a:ln w="9525">
            <a:noFill/>
            <a:miter lim="800000"/>
            <a:headEnd/>
            <a:tailEnd/>
          </a:ln>
        </p:spPr>
        <p:txBody>
          <a:bodyPr>
            <a:spAutoFit/>
          </a:bodyPr>
          <a:lstStyle/>
          <a:p>
            <a:pPr algn="ctr"/>
            <a:r>
              <a:rPr lang="fr-FR" sz="1800">
                <a:solidFill>
                  <a:schemeClr val="bg1"/>
                </a:solidFill>
              </a:rPr>
              <a:t>Qui sont les mamans ?</a:t>
            </a:r>
          </a:p>
        </p:txBody>
      </p:sp>
      <p:sp>
        <p:nvSpPr>
          <p:cNvPr id="17421" name="ZoneTexte 18"/>
          <p:cNvSpPr txBox="1">
            <a:spLocks noChangeArrowheads="1"/>
          </p:cNvSpPr>
          <p:nvPr/>
        </p:nvSpPr>
        <p:spPr bwMode="auto">
          <a:xfrm>
            <a:off x="2857500" y="4714875"/>
            <a:ext cx="1143000" cy="461963"/>
          </a:xfrm>
          <a:prstGeom prst="rect">
            <a:avLst/>
          </a:prstGeom>
          <a:noFill/>
          <a:ln w="9525">
            <a:noFill/>
            <a:miter lim="800000"/>
            <a:headEnd/>
            <a:tailEnd/>
          </a:ln>
        </p:spPr>
        <p:txBody>
          <a:bodyPr>
            <a:spAutoFit/>
          </a:bodyPr>
          <a:lstStyle/>
          <a:p>
            <a:r>
              <a:rPr lang="fr-FR" sz="1200"/>
              <a:t>Contrainte budgétaire</a:t>
            </a:r>
          </a:p>
        </p:txBody>
      </p:sp>
      <p:cxnSp>
        <p:nvCxnSpPr>
          <p:cNvPr id="22" name="Connecteur droit avec flèche 21"/>
          <p:cNvCxnSpPr/>
          <p:nvPr/>
        </p:nvCxnSpPr>
        <p:spPr>
          <a:xfrm rot="5400000">
            <a:off x="3000376" y="5357812"/>
            <a:ext cx="285750"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3" name="ZoneTexte 24"/>
          <p:cNvSpPr txBox="1">
            <a:spLocks noChangeArrowheads="1"/>
          </p:cNvSpPr>
          <p:nvPr/>
        </p:nvSpPr>
        <p:spPr bwMode="auto">
          <a:xfrm>
            <a:off x="4500563" y="4714875"/>
            <a:ext cx="1143000" cy="461963"/>
          </a:xfrm>
          <a:prstGeom prst="rect">
            <a:avLst/>
          </a:prstGeom>
          <a:noFill/>
          <a:ln w="9525">
            <a:noFill/>
            <a:miter lim="800000"/>
            <a:headEnd/>
            <a:tailEnd/>
          </a:ln>
        </p:spPr>
        <p:txBody>
          <a:bodyPr>
            <a:spAutoFit/>
          </a:bodyPr>
          <a:lstStyle/>
          <a:p>
            <a:r>
              <a:rPr lang="fr-FR" sz="1200"/>
              <a:t>Plus de temps libre </a:t>
            </a:r>
          </a:p>
        </p:txBody>
      </p:sp>
      <p:cxnSp>
        <p:nvCxnSpPr>
          <p:cNvPr id="26" name="Connecteur droit avec flèche 25"/>
          <p:cNvCxnSpPr/>
          <p:nvPr/>
        </p:nvCxnSpPr>
        <p:spPr>
          <a:xfrm rot="5400000">
            <a:off x="4500563" y="5357813"/>
            <a:ext cx="357187"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25" name="ZoneTexte 26"/>
          <p:cNvSpPr txBox="1">
            <a:spLocks noChangeArrowheads="1"/>
          </p:cNvSpPr>
          <p:nvPr/>
        </p:nvSpPr>
        <p:spPr bwMode="auto">
          <a:xfrm>
            <a:off x="1071563" y="2571750"/>
            <a:ext cx="857250" cy="276225"/>
          </a:xfrm>
          <a:prstGeom prst="rect">
            <a:avLst/>
          </a:prstGeom>
          <a:noFill/>
          <a:ln w="9525">
            <a:noFill/>
            <a:miter lim="800000"/>
            <a:headEnd/>
            <a:tailEnd/>
          </a:ln>
        </p:spPr>
        <p:txBody>
          <a:bodyPr>
            <a:spAutoFit/>
          </a:bodyPr>
          <a:lstStyle/>
          <a:p>
            <a:r>
              <a:rPr lang="fr-FR" sz="1200"/>
              <a:t>Shopping</a:t>
            </a:r>
          </a:p>
        </p:txBody>
      </p:sp>
      <p:cxnSp>
        <p:nvCxnSpPr>
          <p:cNvPr id="31" name="Connecteur droit avec flèche 30"/>
          <p:cNvCxnSpPr/>
          <p:nvPr/>
        </p:nvCxnSpPr>
        <p:spPr>
          <a:xfrm rot="10800000">
            <a:off x="2000250" y="2643188"/>
            <a:ext cx="357188"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a:off x="4179887" y="3822701"/>
            <a:ext cx="4984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10800000" flipV="1">
            <a:off x="2071688" y="3429000"/>
            <a:ext cx="1500187"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6000750" y="2786063"/>
            <a:ext cx="50006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30" name="ZoneTexte 40"/>
          <p:cNvSpPr txBox="1">
            <a:spLocks noChangeArrowheads="1"/>
          </p:cNvSpPr>
          <p:nvPr/>
        </p:nvSpPr>
        <p:spPr bwMode="auto">
          <a:xfrm>
            <a:off x="857250" y="2928938"/>
            <a:ext cx="762000" cy="276225"/>
          </a:xfrm>
          <a:prstGeom prst="rect">
            <a:avLst/>
          </a:prstGeom>
          <a:noFill/>
          <a:ln w="9525">
            <a:noFill/>
            <a:miter lim="800000"/>
            <a:headEnd/>
            <a:tailEnd/>
          </a:ln>
        </p:spPr>
        <p:txBody>
          <a:bodyPr wrap="none">
            <a:spAutoFit/>
          </a:bodyPr>
          <a:lstStyle/>
          <a:p>
            <a:r>
              <a:rPr lang="fr-FR" sz="1200"/>
              <a:t>Bien-être</a:t>
            </a:r>
          </a:p>
        </p:txBody>
      </p:sp>
      <p:cxnSp>
        <p:nvCxnSpPr>
          <p:cNvPr id="42" name="Connecteur droit avec flèche 41"/>
          <p:cNvCxnSpPr/>
          <p:nvPr/>
        </p:nvCxnSpPr>
        <p:spPr>
          <a:xfrm rot="10800000">
            <a:off x="1643063" y="3070225"/>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32" name="ZoneTexte 43"/>
          <p:cNvSpPr txBox="1">
            <a:spLocks noChangeArrowheads="1"/>
          </p:cNvSpPr>
          <p:nvPr/>
        </p:nvSpPr>
        <p:spPr bwMode="auto">
          <a:xfrm>
            <a:off x="857250" y="3357563"/>
            <a:ext cx="1000125" cy="461962"/>
          </a:xfrm>
          <a:prstGeom prst="rect">
            <a:avLst/>
          </a:prstGeom>
          <a:noFill/>
          <a:ln w="9525">
            <a:noFill/>
            <a:miter lim="800000"/>
            <a:headEnd/>
            <a:tailEnd/>
          </a:ln>
        </p:spPr>
        <p:txBody>
          <a:bodyPr>
            <a:spAutoFit/>
          </a:bodyPr>
          <a:lstStyle/>
          <a:p>
            <a:r>
              <a:rPr lang="fr-FR" sz="1200"/>
              <a:t>Apparence physique</a:t>
            </a:r>
          </a:p>
        </p:txBody>
      </p:sp>
      <p:cxnSp>
        <p:nvCxnSpPr>
          <p:cNvPr id="45" name="Connecteur droit avec flèche 44"/>
          <p:cNvCxnSpPr/>
          <p:nvPr/>
        </p:nvCxnSpPr>
        <p:spPr>
          <a:xfrm rot="10800000" flipV="1">
            <a:off x="1785938" y="3214688"/>
            <a:ext cx="714375"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34" name="ZoneTexte 51"/>
          <p:cNvSpPr txBox="1">
            <a:spLocks noChangeArrowheads="1"/>
          </p:cNvSpPr>
          <p:nvPr/>
        </p:nvSpPr>
        <p:spPr bwMode="auto">
          <a:xfrm>
            <a:off x="5429250" y="4143375"/>
            <a:ext cx="1143000" cy="285750"/>
          </a:xfrm>
          <a:prstGeom prst="rect">
            <a:avLst/>
          </a:prstGeom>
          <a:noFill/>
          <a:ln w="9525">
            <a:solidFill>
              <a:schemeClr val="tx1"/>
            </a:solidFill>
            <a:miter lim="800000"/>
            <a:headEnd/>
            <a:tailEnd/>
          </a:ln>
        </p:spPr>
        <p:txBody>
          <a:bodyPr>
            <a:spAutoFit/>
          </a:bodyPr>
          <a:lstStyle/>
          <a:p>
            <a:r>
              <a:rPr lang="fr-FR" sz="1200"/>
              <a:t>Le marché</a:t>
            </a:r>
          </a:p>
        </p:txBody>
      </p:sp>
      <p:sp>
        <p:nvSpPr>
          <p:cNvPr id="17435" name="ZoneTexte 52"/>
          <p:cNvSpPr txBox="1">
            <a:spLocks noChangeArrowheads="1"/>
          </p:cNvSpPr>
          <p:nvPr/>
        </p:nvSpPr>
        <p:spPr bwMode="auto">
          <a:xfrm>
            <a:off x="3708400" y="1700213"/>
            <a:ext cx="1285875" cy="284162"/>
          </a:xfrm>
          <a:prstGeom prst="rect">
            <a:avLst/>
          </a:prstGeom>
          <a:noFill/>
          <a:ln w="9525">
            <a:solidFill>
              <a:schemeClr val="tx1"/>
            </a:solidFill>
            <a:miter lim="800000"/>
            <a:headEnd/>
            <a:tailEnd/>
          </a:ln>
        </p:spPr>
        <p:txBody>
          <a:bodyPr>
            <a:spAutoFit/>
          </a:bodyPr>
          <a:lstStyle/>
          <a:p>
            <a:r>
              <a:rPr lang="fr-FR" sz="1200"/>
              <a:t>Type de famille</a:t>
            </a:r>
          </a:p>
        </p:txBody>
      </p:sp>
      <p:sp>
        <p:nvSpPr>
          <p:cNvPr id="17436" name="ZoneTexte 28"/>
          <p:cNvSpPr txBox="1">
            <a:spLocks noChangeArrowheads="1"/>
          </p:cNvSpPr>
          <p:nvPr/>
        </p:nvSpPr>
        <p:spPr bwMode="auto">
          <a:xfrm>
            <a:off x="6929438" y="2357438"/>
            <a:ext cx="1071562" cy="276225"/>
          </a:xfrm>
          <a:prstGeom prst="rect">
            <a:avLst/>
          </a:prstGeom>
          <a:noFill/>
          <a:ln w="9525">
            <a:noFill/>
            <a:miter lim="800000"/>
            <a:headEnd/>
            <a:tailEnd/>
          </a:ln>
        </p:spPr>
        <p:txBody>
          <a:bodyPr>
            <a:spAutoFit/>
          </a:bodyPr>
          <a:lstStyle/>
          <a:p>
            <a:r>
              <a:rPr lang="fr-FR" sz="1200"/>
              <a:t>Innovatrice</a:t>
            </a:r>
          </a:p>
        </p:txBody>
      </p:sp>
      <p:sp>
        <p:nvSpPr>
          <p:cNvPr id="17437" name="ZoneTexte 29"/>
          <p:cNvSpPr txBox="1">
            <a:spLocks noChangeArrowheads="1"/>
          </p:cNvSpPr>
          <p:nvPr/>
        </p:nvSpPr>
        <p:spPr bwMode="auto">
          <a:xfrm>
            <a:off x="6858000" y="1428750"/>
            <a:ext cx="1214438" cy="276225"/>
          </a:xfrm>
          <a:prstGeom prst="rect">
            <a:avLst/>
          </a:prstGeom>
          <a:noFill/>
          <a:ln w="9525">
            <a:noFill/>
            <a:miter lim="800000"/>
            <a:headEnd/>
            <a:tailEnd/>
          </a:ln>
        </p:spPr>
        <p:txBody>
          <a:bodyPr>
            <a:spAutoFit/>
          </a:bodyPr>
          <a:lstStyle/>
          <a:p>
            <a:r>
              <a:rPr lang="fr-FR" sz="1200"/>
              <a:t>Traditionnelle</a:t>
            </a:r>
          </a:p>
        </p:txBody>
      </p:sp>
      <p:sp>
        <p:nvSpPr>
          <p:cNvPr id="17438" name="ZoneTexte 31"/>
          <p:cNvSpPr txBox="1">
            <a:spLocks noChangeArrowheads="1"/>
          </p:cNvSpPr>
          <p:nvPr/>
        </p:nvSpPr>
        <p:spPr bwMode="auto">
          <a:xfrm>
            <a:off x="5500688" y="1857375"/>
            <a:ext cx="1285875" cy="461963"/>
          </a:xfrm>
          <a:prstGeom prst="rect">
            <a:avLst/>
          </a:prstGeom>
          <a:noFill/>
          <a:ln w="9525">
            <a:solidFill>
              <a:schemeClr val="tx1"/>
            </a:solidFill>
            <a:miter lim="800000"/>
            <a:headEnd/>
            <a:tailEnd/>
          </a:ln>
        </p:spPr>
        <p:txBody>
          <a:bodyPr>
            <a:spAutoFit/>
          </a:bodyPr>
          <a:lstStyle/>
          <a:p>
            <a:r>
              <a:rPr lang="fr-FR" sz="1200"/>
              <a:t>Type de consommatrice</a:t>
            </a:r>
          </a:p>
        </p:txBody>
      </p:sp>
      <p:cxnSp>
        <p:nvCxnSpPr>
          <p:cNvPr id="33" name="Connecteur droit avec flèche 32"/>
          <p:cNvCxnSpPr/>
          <p:nvPr/>
        </p:nvCxnSpPr>
        <p:spPr>
          <a:xfrm rot="16200000" flipH="1">
            <a:off x="5286375" y="3571876"/>
            <a:ext cx="71437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flipV="1">
            <a:off x="5000625" y="2071688"/>
            <a:ext cx="50006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441" name="Connecteur droit avec flèche 42"/>
          <p:cNvCxnSpPr>
            <a:cxnSpLocks noChangeShapeType="1"/>
            <a:stCxn id="17409" idx="0"/>
          </p:cNvCxnSpPr>
          <p:nvPr/>
        </p:nvCxnSpPr>
        <p:spPr bwMode="auto">
          <a:xfrm flipH="1" flipV="1">
            <a:off x="4427538" y="1916113"/>
            <a:ext cx="44450" cy="298450"/>
          </a:xfrm>
          <a:prstGeom prst="straightConnector1">
            <a:avLst/>
          </a:prstGeom>
          <a:noFill/>
          <a:ln w="12700" algn="ctr">
            <a:solidFill>
              <a:srgbClr val="FF6903"/>
            </a:solidFill>
            <a:round/>
            <a:headEnd/>
            <a:tailEnd type="arrow" w="med" len="med"/>
          </a:ln>
        </p:spPr>
      </p:cxnSp>
      <p:cxnSp>
        <p:nvCxnSpPr>
          <p:cNvPr id="48" name="Connecteur droit 47"/>
          <p:cNvCxnSpPr/>
          <p:nvPr/>
        </p:nvCxnSpPr>
        <p:spPr>
          <a:xfrm rot="16200000" flipH="1">
            <a:off x="4643437" y="4643438"/>
            <a:ext cx="214313"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rot="10800000" flipV="1">
            <a:off x="3571875" y="4429125"/>
            <a:ext cx="357188"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rot="10800000" flipV="1">
            <a:off x="857250" y="4286250"/>
            <a:ext cx="428625" cy="21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rot="16200000" flipH="1">
            <a:off x="2071687" y="4286251"/>
            <a:ext cx="214313"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rot="10800000" flipV="1">
            <a:off x="6357938" y="1643063"/>
            <a:ext cx="428625"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10800000">
            <a:off x="6500813" y="2357438"/>
            <a:ext cx="357187"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cteur droit 64"/>
          <p:cNvCxnSpPr>
            <a:stCxn id="17412" idx="3"/>
          </p:cNvCxnSpPr>
          <p:nvPr/>
        </p:nvCxnSpPr>
        <p:spPr>
          <a:xfrm flipV="1">
            <a:off x="2971800" y="3000375"/>
            <a:ext cx="128588" cy="26988"/>
          </a:xfrm>
          <a:prstGeom prst="line">
            <a:avLst/>
          </a:prstGeom>
        </p:spPr>
        <p:style>
          <a:lnRef idx="1">
            <a:schemeClr val="accent1"/>
          </a:lnRef>
          <a:fillRef idx="0">
            <a:schemeClr val="accent1"/>
          </a:fillRef>
          <a:effectRef idx="0">
            <a:schemeClr val="accent1"/>
          </a:effectRef>
          <a:fontRef idx="minor">
            <a:schemeClr val="tx1"/>
          </a:fontRef>
        </p:style>
      </p:cxnSp>
      <p:sp>
        <p:nvSpPr>
          <p:cNvPr id="17449" name="ZoneTexte 67"/>
          <p:cNvSpPr txBox="1">
            <a:spLocks noChangeArrowheads="1"/>
          </p:cNvSpPr>
          <p:nvPr/>
        </p:nvSpPr>
        <p:spPr bwMode="auto">
          <a:xfrm>
            <a:off x="6715125" y="714375"/>
            <a:ext cx="2000250" cy="461963"/>
          </a:xfrm>
          <a:prstGeom prst="rect">
            <a:avLst/>
          </a:prstGeom>
          <a:noFill/>
          <a:ln w="9525">
            <a:noFill/>
            <a:miter lim="800000"/>
            <a:headEnd/>
            <a:tailEnd/>
          </a:ln>
        </p:spPr>
        <p:txBody>
          <a:bodyPr>
            <a:spAutoFit/>
          </a:bodyPr>
          <a:lstStyle/>
          <a:p>
            <a:r>
              <a:rPr lang="fr-FR" sz="1200"/>
              <a:t>Reproduction de modèles de conso antérieurs</a:t>
            </a:r>
          </a:p>
        </p:txBody>
      </p:sp>
      <p:cxnSp>
        <p:nvCxnSpPr>
          <p:cNvPr id="69" name="Connecteur droit 68"/>
          <p:cNvCxnSpPr/>
          <p:nvPr/>
        </p:nvCxnSpPr>
        <p:spPr>
          <a:xfrm rot="5400000">
            <a:off x="7393782" y="1321594"/>
            <a:ext cx="285750" cy="71437"/>
          </a:xfrm>
          <a:prstGeom prst="line">
            <a:avLst/>
          </a:prstGeom>
        </p:spPr>
        <p:style>
          <a:lnRef idx="1">
            <a:schemeClr val="accent1"/>
          </a:lnRef>
          <a:fillRef idx="0">
            <a:schemeClr val="accent1"/>
          </a:fillRef>
          <a:effectRef idx="0">
            <a:schemeClr val="accent1"/>
          </a:effectRef>
          <a:fontRef idx="minor">
            <a:schemeClr val="tx1"/>
          </a:fontRef>
        </p:style>
      </p:cxnSp>
      <p:sp>
        <p:nvSpPr>
          <p:cNvPr id="17451" name="ZoneTexte 74"/>
          <p:cNvSpPr txBox="1">
            <a:spLocks noChangeArrowheads="1"/>
          </p:cNvSpPr>
          <p:nvPr/>
        </p:nvSpPr>
        <p:spPr bwMode="auto">
          <a:xfrm>
            <a:off x="6929438" y="1928813"/>
            <a:ext cx="1071562" cy="276225"/>
          </a:xfrm>
          <a:prstGeom prst="rect">
            <a:avLst/>
          </a:prstGeom>
          <a:noFill/>
          <a:ln w="9525">
            <a:noFill/>
            <a:miter lim="800000"/>
            <a:headEnd/>
            <a:tailEnd/>
          </a:ln>
        </p:spPr>
        <p:txBody>
          <a:bodyPr>
            <a:spAutoFit/>
          </a:bodyPr>
          <a:lstStyle/>
          <a:p>
            <a:r>
              <a:rPr lang="fr-FR" sz="1200"/>
              <a:t>Suiveuse</a:t>
            </a:r>
          </a:p>
        </p:txBody>
      </p:sp>
      <p:cxnSp>
        <p:nvCxnSpPr>
          <p:cNvPr id="76" name="Connecteur droit 75"/>
          <p:cNvCxnSpPr/>
          <p:nvPr/>
        </p:nvCxnSpPr>
        <p:spPr>
          <a:xfrm rot="10800000" flipV="1">
            <a:off x="6715125" y="2071688"/>
            <a:ext cx="285750" cy="9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rot="10800000" flipV="1">
            <a:off x="4859338" y="1268413"/>
            <a:ext cx="0" cy="430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rot="10800000">
            <a:off x="3924300" y="1341438"/>
            <a:ext cx="1588" cy="358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rot="16200000" flipH="1">
            <a:off x="7608094" y="2678907"/>
            <a:ext cx="285750"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17456" name="ZoneTexte 86"/>
          <p:cNvSpPr txBox="1">
            <a:spLocks noChangeArrowheads="1"/>
          </p:cNvSpPr>
          <p:nvPr/>
        </p:nvSpPr>
        <p:spPr bwMode="auto">
          <a:xfrm>
            <a:off x="7786688" y="2714625"/>
            <a:ext cx="1214437" cy="646113"/>
          </a:xfrm>
          <a:prstGeom prst="rect">
            <a:avLst/>
          </a:prstGeom>
          <a:noFill/>
          <a:ln w="9525">
            <a:noFill/>
            <a:miter lim="800000"/>
            <a:headEnd/>
            <a:tailEnd/>
          </a:ln>
        </p:spPr>
        <p:txBody>
          <a:bodyPr>
            <a:spAutoFit/>
          </a:bodyPr>
          <a:lstStyle/>
          <a:p>
            <a:r>
              <a:rPr lang="fr-FR" sz="1200"/>
              <a:t>Recherche permanente de nouveautés </a:t>
            </a:r>
          </a:p>
        </p:txBody>
      </p:sp>
      <p:sp>
        <p:nvSpPr>
          <p:cNvPr id="17457" name="ZoneTexte 88"/>
          <p:cNvSpPr txBox="1">
            <a:spLocks noChangeArrowheads="1"/>
          </p:cNvSpPr>
          <p:nvPr/>
        </p:nvSpPr>
        <p:spPr bwMode="auto">
          <a:xfrm>
            <a:off x="8051800" y="1928813"/>
            <a:ext cx="877888" cy="461962"/>
          </a:xfrm>
          <a:prstGeom prst="rect">
            <a:avLst/>
          </a:prstGeom>
          <a:noFill/>
          <a:ln w="9525">
            <a:noFill/>
            <a:miter lim="800000"/>
            <a:headEnd/>
            <a:tailEnd/>
          </a:ln>
        </p:spPr>
        <p:txBody>
          <a:bodyPr>
            <a:spAutoFit/>
          </a:bodyPr>
          <a:lstStyle/>
          <a:p>
            <a:r>
              <a:rPr lang="fr-FR" sz="1200"/>
              <a:t>Effets de mode</a:t>
            </a:r>
          </a:p>
        </p:txBody>
      </p:sp>
      <p:sp>
        <p:nvSpPr>
          <p:cNvPr id="17458" name="ZoneTexte 97"/>
          <p:cNvSpPr txBox="1">
            <a:spLocks noChangeArrowheads="1"/>
          </p:cNvSpPr>
          <p:nvPr/>
        </p:nvSpPr>
        <p:spPr bwMode="auto">
          <a:xfrm>
            <a:off x="5786438" y="4786313"/>
            <a:ext cx="1500187" cy="830262"/>
          </a:xfrm>
          <a:prstGeom prst="rect">
            <a:avLst/>
          </a:prstGeom>
          <a:noFill/>
          <a:ln w="9525">
            <a:noFill/>
            <a:miter lim="800000"/>
            <a:headEnd/>
            <a:tailEnd/>
          </a:ln>
        </p:spPr>
        <p:txBody>
          <a:bodyPr>
            <a:spAutoFit/>
          </a:bodyPr>
          <a:lstStyle/>
          <a:p>
            <a:r>
              <a:rPr lang="fr-FR" sz="1200"/>
              <a:t>78 % des achats réalisés  avant la naissance de l’enfant</a:t>
            </a:r>
          </a:p>
        </p:txBody>
      </p:sp>
      <p:cxnSp>
        <p:nvCxnSpPr>
          <p:cNvPr id="99" name="Connecteur droit 98"/>
          <p:cNvCxnSpPr/>
          <p:nvPr/>
        </p:nvCxnSpPr>
        <p:spPr>
          <a:xfrm rot="5400000">
            <a:off x="6107907" y="4607719"/>
            <a:ext cx="214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Connecteur droit 101"/>
          <p:cNvCxnSpPr/>
          <p:nvPr/>
        </p:nvCxnSpPr>
        <p:spPr>
          <a:xfrm rot="10800000" flipV="1">
            <a:off x="7724775" y="2071688"/>
            <a:ext cx="347663" cy="9525"/>
          </a:xfrm>
          <a:prstGeom prst="line">
            <a:avLst/>
          </a:prstGeom>
        </p:spPr>
        <p:style>
          <a:lnRef idx="1">
            <a:schemeClr val="accent1"/>
          </a:lnRef>
          <a:fillRef idx="0">
            <a:schemeClr val="accent1"/>
          </a:fillRef>
          <a:effectRef idx="0">
            <a:schemeClr val="accent1"/>
          </a:effectRef>
          <a:fontRef idx="minor">
            <a:schemeClr val="tx1"/>
          </a:fontRef>
        </p:style>
      </p:cxnSp>
      <p:sp>
        <p:nvSpPr>
          <p:cNvPr id="17461" name="ZoneTexte 103"/>
          <p:cNvSpPr txBox="1">
            <a:spLocks noChangeArrowheads="1"/>
          </p:cNvSpPr>
          <p:nvPr/>
        </p:nvSpPr>
        <p:spPr bwMode="auto">
          <a:xfrm>
            <a:off x="0" y="1143000"/>
            <a:ext cx="857250" cy="461963"/>
          </a:xfrm>
          <a:prstGeom prst="rect">
            <a:avLst/>
          </a:prstGeom>
          <a:noFill/>
          <a:ln w="9525">
            <a:noFill/>
            <a:miter lim="800000"/>
            <a:headEnd/>
            <a:tailEnd/>
          </a:ln>
        </p:spPr>
        <p:txBody>
          <a:bodyPr>
            <a:spAutoFit/>
          </a:bodyPr>
          <a:lstStyle/>
          <a:p>
            <a:r>
              <a:rPr lang="fr-FR" sz="1200"/>
              <a:t>Influence des pairs</a:t>
            </a:r>
          </a:p>
        </p:txBody>
      </p:sp>
      <p:sp>
        <p:nvSpPr>
          <p:cNvPr id="17462" name="ZoneTexte 105"/>
          <p:cNvSpPr txBox="1">
            <a:spLocks noChangeArrowheads="1"/>
          </p:cNvSpPr>
          <p:nvPr/>
        </p:nvSpPr>
        <p:spPr bwMode="auto">
          <a:xfrm>
            <a:off x="1835150" y="1773238"/>
            <a:ext cx="1296988" cy="466725"/>
          </a:xfrm>
          <a:prstGeom prst="rect">
            <a:avLst/>
          </a:prstGeom>
          <a:noFill/>
          <a:ln w="9525">
            <a:solidFill>
              <a:schemeClr val="tx1"/>
            </a:solidFill>
            <a:miter lim="800000"/>
            <a:headEnd/>
            <a:tailEnd/>
          </a:ln>
        </p:spPr>
        <p:txBody>
          <a:bodyPr>
            <a:spAutoFit/>
          </a:bodyPr>
          <a:lstStyle/>
          <a:p>
            <a:r>
              <a:rPr lang="fr-FR" sz="1200"/>
              <a:t>Identification à un groupe</a:t>
            </a:r>
          </a:p>
        </p:txBody>
      </p:sp>
      <p:cxnSp>
        <p:nvCxnSpPr>
          <p:cNvPr id="107" name="Connecteur droit avec flèche 106"/>
          <p:cNvCxnSpPr/>
          <p:nvPr/>
        </p:nvCxnSpPr>
        <p:spPr>
          <a:xfrm rot="10800000">
            <a:off x="3071813" y="2214563"/>
            <a:ext cx="285750"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rot="10800000">
            <a:off x="1428750" y="2071688"/>
            <a:ext cx="428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7465" name="ZoneTexte 111"/>
          <p:cNvSpPr txBox="1">
            <a:spLocks noChangeArrowheads="1"/>
          </p:cNvSpPr>
          <p:nvPr/>
        </p:nvSpPr>
        <p:spPr bwMode="auto">
          <a:xfrm>
            <a:off x="285750" y="1857375"/>
            <a:ext cx="1285875" cy="461963"/>
          </a:xfrm>
          <a:prstGeom prst="rect">
            <a:avLst/>
          </a:prstGeom>
          <a:noFill/>
          <a:ln w="9525">
            <a:noFill/>
            <a:miter lim="800000"/>
            <a:headEnd/>
            <a:tailEnd/>
          </a:ln>
        </p:spPr>
        <p:txBody>
          <a:bodyPr>
            <a:spAutoFit/>
          </a:bodyPr>
          <a:lstStyle/>
          <a:p>
            <a:r>
              <a:rPr lang="fr-FR" sz="1200"/>
              <a:t>Groupe d’appartenance</a:t>
            </a:r>
          </a:p>
        </p:txBody>
      </p:sp>
      <p:sp>
        <p:nvSpPr>
          <p:cNvPr id="17466" name="ZoneTexte 113"/>
          <p:cNvSpPr txBox="1">
            <a:spLocks noChangeArrowheads="1"/>
          </p:cNvSpPr>
          <p:nvPr/>
        </p:nvSpPr>
        <p:spPr bwMode="auto">
          <a:xfrm>
            <a:off x="785813" y="1071563"/>
            <a:ext cx="857250" cy="646112"/>
          </a:xfrm>
          <a:prstGeom prst="rect">
            <a:avLst/>
          </a:prstGeom>
          <a:noFill/>
          <a:ln w="9525">
            <a:noFill/>
            <a:miter lim="800000"/>
            <a:headEnd/>
            <a:tailEnd/>
          </a:ln>
        </p:spPr>
        <p:txBody>
          <a:bodyPr>
            <a:spAutoFit/>
          </a:bodyPr>
          <a:lstStyle/>
          <a:p>
            <a:r>
              <a:rPr lang="fr-FR" sz="1200"/>
              <a:t>Influence de la famille</a:t>
            </a:r>
          </a:p>
        </p:txBody>
      </p:sp>
      <p:cxnSp>
        <p:nvCxnSpPr>
          <p:cNvPr id="115" name="Connecteur droit 114"/>
          <p:cNvCxnSpPr/>
          <p:nvPr/>
        </p:nvCxnSpPr>
        <p:spPr>
          <a:xfrm rot="16200000" flipH="1">
            <a:off x="321470" y="1678781"/>
            <a:ext cx="2143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Connecteur droit 117"/>
          <p:cNvCxnSpPr/>
          <p:nvPr/>
        </p:nvCxnSpPr>
        <p:spPr>
          <a:xfrm rot="5400000">
            <a:off x="750094" y="1750219"/>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rot="16200000" flipH="1">
            <a:off x="1643063" y="1285875"/>
            <a:ext cx="642938"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17470" name="ZoneTexte 126"/>
          <p:cNvSpPr txBox="1">
            <a:spLocks noChangeArrowheads="1"/>
          </p:cNvSpPr>
          <p:nvPr/>
        </p:nvSpPr>
        <p:spPr bwMode="auto">
          <a:xfrm>
            <a:off x="1214438" y="642938"/>
            <a:ext cx="1214437" cy="461962"/>
          </a:xfrm>
          <a:prstGeom prst="rect">
            <a:avLst/>
          </a:prstGeom>
          <a:noFill/>
          <a:ln w="9525">
            <a:noFill/>
            <a:miter lim="800000"/>
            <a:headEnd/>
            <a:tailEnd/>
          </a:ln>
        </p:spPr>
        <p:txBody>
          <a:bodyPr>
            <a:spAutoFit/>
          </a:bodyPr>
          <a:lstStyle/>
          <a:p>
            <a:r>
              <a:rPr lang="fr-FR" sz="1200"/>
              <a:t>Groupe de référence</a:t>
            </a:r>
          </a:p>
        </p:txBody>
      </p:sp>
      <p:sp>
        <p:nvSpPr>
          <p:cNvPr id="17471" name="ZoneTexte 130"/>
          <p:cNvSpPr txBox="1">
            <a:spLocks noChangeArrowheads="1"/>
          </p:cNvSpPr>
          <p:nvPr/>
        </p:nvSpPr>
        <p:spPr bwMode="auto">
          <a:xfrm>
            <a:off x="214313" y="142875"/>
            <a:ext cx="1579562" cy="276225"/>
          </a:xfrm>
          <a:prstGeom prst="rect">
            <a:avLst/>
          </a:prstGeom>
          <a:noFill/>
          <a:ln w="9525">
            <a:noFill/>
            <a:miter lim="800000"/>
            <a:headEnd/>
            <a:tailEnd/>
          </a:ln>
        </p:spPr>
        <p:txBody>
          <a:bodyPr wrap="none">
            <a:spAutoFit/>
          </a:bodyPr>
          <a:lstStyle/>
          <a:p>
            <a:r>
              <a:rPr lang="fr-FR" sz="1200"/>
              <a:t>Fonction normative</a:t>
            </a:r>
          </a:p>
        </p:txBody>
      </p:sp>
      <p:cxnSp>
        <p:nvCxnSpPr>
          <p:cNvPr id="132" name="Connecteur droit 131"/>
          <p:cNvCxnSpPr/>
          <p:nvPr/>
        </p:nvCxnSpPr>
        <p:spPr>
          <a:xfrm rot="16200000" flipH="1">
            <a:off x="1107281" y="464344"/>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Connecteur droit 132"/>
          <p:cNvCxnSpPr/>
          <p:nvPr/>
        </p:nvCxnSpPr>
        <p:spPr>
          <a:xfrm rot="10800000" flipV="1">
            <a:off x="1857375" y="428625"/>
            <a:ext cx="276225" cy="223838"/>
          </a:xfrm>
          <a:prstGeom prst="line">
            <a:avLst/>
          </a:prstGeom>
        </p:spPr>
        <p:style>
          <a:lnRef idx="1">
            <a:schemeClr val="accent1"/>
          </a:lnRef>
          <a:fillRef idx="0">
            <a:schemeClr val="accent1"/>
          </a:fillRef>
          <a:effectRef idx="0">
            <a:schemeClr val="accent1"/>
          </a:effectRef>
          <a:fontRef idx="minor">
            <a:schemeClr val="tx1"/>
          </a:fontRef>
        </p:style>
      </p:cxnSp>
      <p:sp>
        <p:nvSpPr>
          <p:cNvPr id="17474" name="ZoneTexte 134"/>
          <p:cNvSpPr txBox="1">
            <a:spLocks noChangeArrowheads="1"/>
          </p:cNvSpPr>
          <p:nvPr/>
        </p:nvSpPr>
        <p:spPr bwMode="auto">
          <a:xfrm>
            <a:off x="2214563" y="142875"/>
            <a:ext cx="1857375" cy="646113"/>
          </a:xfrm>
          <a:prstGeom prst="rect">
            <a:avLst/>
          </a:prstGeom>
          <a:noFill/>
          <a:ln w="9525">
            <a:noFill/>
            <a:miter lim="800000"/>
            <a:headEnd/>
            <a:tailEnd/>
          </a:ln>
        </p:spPr>
        <p:txBody>
          <a:bodyPr>
            <a:spAutoFit/>
          </a:bodyPr>
          <a:lstStyle/>
          <a:p>
            <a:r>
              <a:rPr lang="fr-FR" sz="1200"/>
              <a:t>Fonction comparative afin de former des jugements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3143250" y="2786063"/>
            <a:ext cx="2500313" cy="1428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Conception de l’offre</a:t>
            </a:r>
          </a:p>
        </p:txBody>
      </p:sp>
      <p:sp>
        <p:nvSpPr>
          <p:cNvPr id="18434" name="ZoneTexte 4"/>
          <p:cNvSpPr txBox="1">
            <a:spLocks noChangeArrowheads="1"/>
          </p:cNvSpPr>
          <p:nvPr/>
        </p:nvSpPr>
        <p:spPr bwMode="auto">
          <a:xfrm>
            <a:off x="1285875" y="2643188"/>
            <a:ext cx="1428750" cy="646112"/>
          </a:xfrm>
          <a:prstGeom prst="rect">
            <a:avLst/>
          </a:prstGeom>
          <a:noFill/>
          <a:ln w="9525">
            <a:solidFill>
              <a:schemeClr val="tx1"/>
            </a:solidFill>
            <a:miter lim="800000"/>
            <a:headEnd/>
            <a:tailEnd/>
          </a:ln>
        </p:spPr>
        <p:txBody>
          <a:bodyPr>
            <a:spAutoFit/>
          </a:bodyPr>
          <a:lstStyle/>
          <a:p>
            <a:r>
              <a:rPr lang="fr-FR" sz="1800"/>
              <a:t>Tendances actuelles</a:t>
            </a:r>
          </a:p>
        </p:txBody>
      </p:sp>
      <p:sp>
        <p:nvSpPr>
          <p:cNvPr id="18435" name="ZoneTexte 5"/>
          <p:cNvSpPr txBox="1">
            <a:spLocks noChangeArrowheads="1"/>
          </p:cNvSpPr>
          <p:nvPr/>
        </p:nvSpPr>
        <p:spPr bwMode="auto">
          <a:xfrm>
            <a:off x="2643188" y="4429125"/>
            <a:ext cx="1428750" cy="646113"/>
          </a:xfrm>
          <a:prstGeom prst="rect">
            <a:avLst/>
          </a:prstGeom>
          <a:noFill/>
          <a:ln w="9525">
            <a:solidFill>
              <a:schemeClr val="tx1"/>
            </a:solidFill>
            <a:miter lim="800000"/>
            <a:headEnd/>
            <a:tailEnd/>
          </a:ln>
        </p:spPr>
        <p:txBody>
          <a:bodyPr>
            <a:spAutoFit/>
          </a:bodyPr>
          <a:lstStyle/>
          <a:p>
            <a:r>
              <a:rPr lang="fr-FR" sz="1800"/>
              <a:t>Créneaux porteurs</a:t>
            </a:r>
          </a:p>
        </p:txBody>
      </p:sp>
      <p:sp>
        <p:nvSpPr>
          <p:cNvPr id="18436" name="ZoneTexte 6"/>
          <p:cNvSpPr txBox="1">
            <a:spLocks noChangeArrowheads="1"/>
          </p:cNvSpPr>
          <p:nvPr/>
        </p:nvSpPr>
        <p:spPr bwMode="auto">
          <a:xfrm>
            <a:off x="3357563" y="1643063"/>
            <a:ext cx="1928812" cy="646112"/>
          </a:xfrm>
          <a:prstGeom prst="rect">
            <a:avLst/>
          </a:prstGeom>
          <a:noFill/>
          <a:ln w="9525">
            <a:solidFill>
              <a:schemeClr val="tx1"/>
            </a:solidFill>
            <a:miter lim="800000"/>
            <a:headEnd/>
            <a:tailEnd/>
          </a:ln>
        </p:spPr>
        <p:txBody>
          <a:bodyPr>
            <a:spAutoFit/>
          </a:bodyPr>
          <a:lstStyle/>
          <a:p>
            <a:r>
              <a:rPr lang="fr-FR" sz="1800"/>
              <a:t>Offres situationnelles</a:t>
            </a:r>
          </a:p>
        </p:txBody>
      </p:sp>
      <p:sp>
        <p:nvSpPr>
          <p:cNvPr id="18437" name="ZoneTexte 7"/>
          <p:cNvSpPr txBox="1">
            <a:spLocks noChangeArrowheads="1"/>
          </p:cNvSpPr>
          <p:nvPr/>
        </p:nvSpPr>
        <p:spPr bwMode="auto">
          <a:xfrm>
            <a:off x="5572125" y="2357438"/>
            <a:ext cx="1643063" cy="646112"/>
          </a:xfrm>
          <a:prstGeom prst="rect">
            <a:avLst/>
          </a:prstGeom>
          <a:noFill/>
          <a:ln w="9525">
            <a:solidFill>
              <a:schemeClr val="tx1"/>
            </a:solidFill>
            <a:miter lim="800000"/>
            <a:headEnd/>
            <a:tailEnd/>
          </a:ln>
        </p:spPr>
        <p:txBody>
          <a:bodyPr>
            <a:spAutoFit/>
          </a:bodyPr>
          <a:lstStyle/>
          <a:p>
            <a:r>
              <a:rPr lang="fr-FR" sz="1800"/>
              <a:t>Relance d’un produit</a:t>
            </a:r>
          </a:p>
        </p:txBody>
      </p:sp>
      <p:sp>
        <p:nvSpPr>
          <p:cNvPr id="18438" name="ZoneTexte 8"/>
          <p:cNvSpPr txBox="1">
            <a:spLocks noChangeArrowheads="1"/>
          </p:cNvSpPr>
          <p:nvPr/>
        </p:nvSpPr>
        <p:spPr bwMode="auto">
          <a:xfrm>
            <a:off x="5429250" y="4214813"/>
            <a:ext cx="1357313" cy="646112"/>
          </a:xfrm>
          <a:prstGeom prst="rect">
            <a:avLst/>
          </a:prstGeom>
          <a:noFill/>
          <a:ln w="9525">
            <a:solidFill>
              <a:schemeClr val="tx1"/>
            </a:solidFill>
            <a:miter lim="800000"/>
            <a:headEnd/>
            <a:tailEnd/>
          </a:ln>
        </p:spPr>
        <p:txBody>
          <a:bodyPr>
            <a:spAutoFit/>
          </a:bodyPr>
          <a:lstStyle/>
          <a:p>
            <a:r>
              <a:rPr lang="fr-FR" sz="1800"/>
              <a:t>Critères essentiels</a:t>
            </a:r>
          </a:p>
        </p:txBody>
      </p:sp>
      <p:sp>
        <p:nvSpPr>
          <p:cNvPr id="18439" name="ZoneTexte 9"/>
          <p:cNvSpPr txBox="1">
            <a:spLocks noChangeArrowheads="1"/>
          </p:cNvSpPr>
          <p:nvPr/>
        </p:nvSpPr>
        <p:spPr bwMode="auto">
          <a:xfrm>
            <a:off x="4857750" y="5357813"/>
            <a:ext cx="1214438" cy="307975"/>
          </a:xfrm>
          <a:prstGeom prst="rect">
            <a:avLst/>
          </a:prstGeom>
          <a:noFill/>
          <a:ln w="9525">
            <a:noFill/>
            <a:miter lim="800000"/>
            <a:headEnd/>
            <a:tailEnd/>
          </a:ln>
        </p:spPr>
        <p:txBody>
          <a:bodyPr>
            <a:spAutoFit/>
          </a:bodyPr>
          <a:lstStyle/>
          <a:p>
            <a:r>
              <a:rPr lang="fr-FR"/>
              <a:t>Qualité</a:t>
            </a:r>
          </a:p>
        </p:txBody>
      </p:sp>
      <p:sp>
        <p:nvSpPr>
          <p:cNvPr id="18440" name="ZoneTexte 10"/>
          <p:cNvSpPr txBox="1">
            <a:spLocks noChangeArrowheads="1"/>
          </p:cNvSpPr>
          <p:nvPr/>
        </p:nvSpPr>
        <p:spPr bwMode="auto">
          <a:xfrm>
            <a:off x="6143625" y="5286375"/>
            <a:ext cx="928688" cy="307975"/>
          </a:xfrm>
          <a:prstGeom prst="rect">
            <a:avLst/>
          </a:prstGeom>
          <a:noFill/>
          <a:ln w="9525">
            <a:noFill/>
            <a:miter lim="800000"/>
            <a:headEnd/>
            <a:tailEnd/>
          </a:ln>
        </p:spPr>
        <p:txBody>
          <a:bodyPr>
            <a:spAutoFit/>
          </a:bodyPr>
          <a:lstStyle/>
          <a:p>
            <a:r>
              <a:rPr lang="fr-FR"/>
              <a:t>Sécurité</a:t>
            </a:r>
          </a:p>
        </p:txBody>
      </p:sp>
      <p:sp>
        <p:nvSpPr>
          <p:cNvPr id="18441" name="ZoneTexte 11"/>
          <p:cNvSpPr txBox="1">
            <a:spLocks noChangeArrowheads="1"/>
          </p:cNvSpPr>
          <p:nvPr/>
        </p:nvSpPr>
        <p:spPr bwMode="auto">
          <a:xfrm>
            <a:off x="7215188" y="4429125"/>
            <a:ext cx="928687" cy="307975"/>
          </a:xfrm>
          <a:prstGeom prst="rect">
            <a:avLst/>
          </a:prstGeom>
          <a:noFill/>
          <a:ln w="9525">
            <a:noFill/>
            <a:miter lim="800000"/>
            <a:headEnd/>
            <a:tailEnd/>
          </a:ln>
        </p:spPr>
        <p:txBody>
          <a:bodyPr>
            <a:spAutoFit/>
          </a:bodyPr>
          <a:lstStyle/>
          <a:p>
            <a:r>
              <a:rPr lang="fr-FR"/>
              <a:t>Praticité</a:t>
            </a:r>
          </a:p>
        </p:txBody>
      </p:sp>
      <p:sp>
        <p:nvSpPr>
          <p:cNvPr id="18442" name="ZoneTexte 12"/>
          <p:cNvSpPr txBox="1">
            <a:spLocks noChangeArrowheads="1"/>
          </p:cNvSpPr>
          <p:nvPr/>
        </p:nvSpPr>
        <p:spPr bwMode="auto">
          <a:xfrm>
            <a:off x="1500188" y="1785938"/>
            <a:ext cx="1184275" cy="307975"/>
          </a:xfrm>
          <a:prstGeom prst="rect">
            <a:avLst/>
          </a:prstGeom>
          <a:noFill/>
          <a:ln w="9525">
            <a:noFill/>
            <a:miter lim="800000"/>
            <a:headEnd/>
            <a:tailEnd/>
          </a:ln>
        </p:spPr>
        <p:txBody>
          <a:bodyPr wrap="none">
            <a:spAutoFit/>
          </a:bodyPr>
          <a:lstStyle/>
          <a:p>
            <a:r>
              <a:rPr lang="fr-FR"/>
              <a:t>Citoyenneté</a:t>
            </a:r>
          </a:p>
        </p:txBody>
      </p:sp>
      <p:sp>
        <p:nvSpPr>
          <p:cNvPr id="18443" name="ZoneTexte 13"/>
          <p:cNvSpPr txBox="1">
            <a:spLocks noChangeArrowheads="1"/>
          </p:cNvSpPr>
          <p:nvPr/>
        </p:nvSpPr>
        <p:spPr bwMode="auto">
          <a:xfrm>
            <a:off x="428625" y="1928813"/>
            <a:ext cx="1214438" cy="307975"/>
          </a:xfrm>
          <a:prstGeom prst="rect">
            <a:avLst/>
          </a:prstGeom>
          <a:noFill/>
          <a:ln w="9525">
            <a:noFill/>
            <a:miter lim="800000"/>
            <a:headEnd/>
            <a:tailEnd/>
          </a:ln>
        </p:spPr>
        <p:txBody>
          <a:bodyPr>
            <a:spAutoFit/>
          </a:bodyPr>
          <a:lstStyle/>
          <a:p>
            <a:r>
              <a:rPr lang="fr-FR"/>
              <a:t>Ethique</a:t>
            </a:r>
          </a:p>
        </p:txBody>
      </p:sp>
      <p:sp>
        <p:nvSpPr>
          <p:cNvPr id="18444" name="ZoneTexte 14"/>
          <p:cNvSpPr txBox="1">
            <a:spLocks noChangeArrowheads="1"/>
          </p:cNvSpPr>
          <p:nvPr/>
        </p:nvSpPr>
        <p:spPr bwMode="auto">
          <a:xfrm>
            <a:off x="214313" y="2500313"/>
            <a:ext cx="928687" cy="307975"/>
          </a:xfrm>
          <a:prstGeom prst="rect">
            <a:avLst/>
          </a:prstGeom>
          <a:noFill/>
          <a:ln w="9525">
            <a:noFill/>
            <a:miter lim="800000"/>
            <a:headEnd/>
            <a:tailEnd/>
          </a:ln>
        </p:spPr>
        <p:txBody>
          <a:bodyPr>
            <a:spAutoFit/>
          </a:bodyPr>
          <a:lstStyle/>
          <a:p>
            <a:r>
              <a:rPr lang="fr-FR"/>
              <a:t>Bio</a:t>
            </a:r>
          </a:p>
        </p:txBody>
      </p:sp>
      <p:sp>
        <p:nvSpPr>
          <p:cNvPr id="18445" name="ZoneTexte 15"/>
          <p:cNvSpPr txBox="1">
            <a:spLocks noChangeArrowheads="1"/>
          </p:cNvSpPr>
          <p:nvPr/>
        </p:nvSpPr>
        <p:spPr bwMode="auto">
          <a:xfrm>
            <a:off x="2143125" y="5286375"/>
            <a:ext cx="1857375" cy="307975"/>
          </a:xfrm>
          <a:prstGeom prst="rect">
            <a:avLst/>
          </a:prstGeom>
          <a:noFill/>
          <a:ln w="9525">
            <a:noFill/>
            <a:miter lim="800000"/>
            <a:headEnd/>
            <a:tailEnd/>
          </a:ln>
        </p:spPr>
        <p:txBody>
          <a:bodyPr>
            <a:spAutoFit/>
          </a:bodyPr>
          <a:lstStyle/>
          <a:p>
            <a:r>
              <a:rPr lang="fr-FR"/>
              <a:t>Transgénérationnel</a:t>
            </a:r>
          </a:p>
        </p:txBody>
      </p:sp>
      <p:sp>
        <p:nvSpPr>
          <p:cNvPr id="18446" name="ZoneTexte 16"/>
          <p:cNvSpPr txBox="1">
            <a:spLocks noChangeArrowheads="1"/>
          </p:cNvSpPr>
          <p:nvPr/>
        </p:nvSpPr>
        <p:spPr bwMode="auto">
          <a:xfrm>
            <a:off x="214313" y="5214938"/>
            <a:ext cx="1643062" cy="523875"/>
          </a:xfrm>
          <a:prstGeom prst="rect">
            <a:avLst/>
          </a:prstGeom>
          <a:noFill/>
          <a:ln w="9525">
            <a:noFill/>
            <a:miter lim="800000"/>
            <a:headEnd/>
            <a:tailEnd/>
          </a:ln>
        </p:spPr>
        <p:txBody>
          <a:bodyPr>
            <a:spAutoFit/>
          </a:bodyPr>
          <a:lstStyle/>
          <a:p>
            <a:r>
              <a:rPr lang="fr-FR"/>
              <a:t>Transmission des pratiques</a:t>
            </a:r>
          </a:p>
        </p:txBody>
      </p:sp>
      <p:sp>
        <p:nvSpPr>
          <p:cNvPr id="18447" name="ZoneTexte 17"/>
          <p:cNvSpPr txBox="1">
            <a:spLocks noChangeArrowheads="1"/>
          </p:cNvSpPr>
          <p:nvPr/>
        </p:nvSpPr>
        <p:spPr bwMode="auto">
          <a:xfrm>
            <a:off x="142875" y="6000750"/>
            <a:ext cx="2143125" cy="646113"/>
          </a:xfrm>
          <a:prstGeom prst="rect">
            <a:avLst/>
          </a:prstGeom>
          <a:noFill/>
          <a:ln w="9525">
            <a:noFill/>
            <a:miter lim="800000"/>
            <a:headEnd/>
            <a:tailEnd/>
          </a:ln>
        </p:spPr>
        <p:txBody>
          <a:bodyPr>
            <a:spAutoFit/>
          </a:bodyPr>
          <a:lstStyle/>
          <a:p>
            <a:r>
              <a:rPr lang="fr-FR" sz="1200"/>
              <a:t>Exemple des pratiques culinaires avec la marque Francine</a:t>
            </a:r>
          </a:p>
        </p:txBody>
      </p:sp>
      <p:sp>
        <p:nvSpPr>
          <p:cNvPr id="18448" name="ZoneTexte 18"/>
          <p:cNvSpPr txBox="1">
            <a:spLocks noChangeArrowheads="1"/>
          </p:cNvSpPr>
          <p:nvPr/>
        </p:nvSpPr>
        <p:spPr bwMode="auto">
          <a:xfrm>
            <a:off x="2357438" y="5857875"/>
            <a:ext cx="2000250" cy="830263"/>
          </a:xfrm>
          <a:prstGeom prst="rect">
            <a:avLst/>
          </a:prstGeom>
          <a:noFill/>
          <a:ln w="9525">
            <a:noFill/>
            <a:miter lim="800000"/>
            <a:headEnd/>
            <a:tailEnd/>
          </a:ln>
        </p:spPr>
        <p:txBody>
          <a:bodyPr>
            <a:spAutoFit/>
          </a:bodyPr>
          <a:lstStyle/>
          <a:p>
            <a:r>
              <a:rPr lang="fr-FR" sz="1200"/>
              <a:t>Développement du concept de vêtements identiques mère-fille par Cyrillus</a:t>
            </a:r>
          </a:p>
        </p:txBody>
      </p:sp>
      <p:cxnSp>
        <p:nvCxnSpPr>
          <p:cNvPr id="21" name="Connecteur droit 20"/>
          <p:cNvCxnSpPr/>
          <p:nvPr/>
        </p:nvCxnSpPr>
        <p:spPr>
          <a:xfrm rot="5400000">
            <a:off x="4071938" y="4286250"/>
            <a:ext cx="14287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786313" y="4214813"/>
            <a:ext cx="571500"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2857500" y="2928938"/>
            <a:ext cx="500063"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a:stCxn id="18436" idx="2"/>
          </p:cNvCxnSpPr>
          <p:nvPr/>
        </p:nvCxnSpPr>
        <p:spPr>
          <a:xfrm rot="16200000" flipH="1">
            <a:off x="4126707" y="2483643"/>
            <a:ext cx="425450"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5715000" y="3143250"/>
            <a:ext cx="35718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18454" name="ZoneTexte 31"/>
          <p:cNvSpPr txBox="1">
            <a:spLocks noChangeArrowheads="1"/>
          </p:cNvSpPr>
          <p:nvPr/>
        </p:nvSpPr>
        <p:spPr bwMode="auto">
          <a:xfrm>
            <a:off x="642938" y="857250"/>
            <a:ext cx="1500187" cy="646113"/>
          </a:xfrm>
          <a:prstGeom prst="rect">
            <a:avLst/>
          </a:prstGeom>
          <a:noFill/>
          <a:ln w="9525">
            <a:noFill/>
            <a:miter lim="800000"/>
            <a:headEnd/>
            <a:tailEnd/>
          </a:ln>
        </p:spPr>
        <p:txBody>
          <a:bodyPr>
            <a:spAutoFit/>
          </a:bodyPr>
          <a:lstStyle/>
          <a:p>
            <a:r>
              <a:rPr lang="fr-FR" sz="1200"/>
              <a:t>Importance du rôle de la maman dans la société</a:t>
            </a:r>
          </a:p>
        </p:txBody>
      </p:sp>
      <p:sp>
        <p:nvSpPr>
          <p:cNvPr id="18455" name="ZoneTexte 32"/>
          <p:cNvSpPr txBox="1">
            <a:spLocks noChangeArrowheads="1"/>
          </p:cNvSpPr>
          <p:nvPr/>
        </p:nvSpPr>
        <p:spPr bwMode="auto">
          <a:xfrm>
            <a:off x="2571750" y="1000125"/>
            <a:ext cx="774700" cy="276225"/>
          </a:xfrm>
          <a:prstGeom prst="rect">
            <a:avLst/>
          </a:prstGeom>
          <a:noFill/>
          <a:ln w="9525">
            <a:noFill/>
            <a:miter lim="800000"/>
            <a:headEnd/>
            <a:tailEnd/>
          </a:ln>
        </p:spPr>
        <p:txBody>
          <a:bodyPr wrap="none">
            <a:spAutoFit/>
          </a:bodyPr>
          <a:lstStyle/>
          <a:p>
            <a:r>
              <a:rPr lang="fr-FR" sz="1200"/>
              <a:t>Ecologie</a:t>
            </a:r>
          </a:p>
        </p:txBody>
      </p:sp>
      <p:sp>
        <p:nvSpPr>
          <p:cNvPr id="18456" name="ZoneTexte 33"/>
          <p:cNvSpPr txBox="1">
            <a:spLocks noChangeArrowheads="1"/>
          </p:cNvSpPr>
          <p:nvPr/>
        </p:nvSpPr>
        <p:spPr bwMode="auto">
          <a:xfrm>
            <a:off x="1857375" y="285750"/>
            <a:ext cx="1357313" cy="646113"/>
          </a:xfrm>
          <a:prstGeom prst="rect">
            <a:avLst/>
          </a:prstGeom>
          <a:noFill/>
          <a:ln w="9525">
            <a:noFill/>
            <a:miter lim="800000"/>
            <a:headEnd/>
            <a:tailEnd/>
          </a:ln>
        </p:spPr>
        <p:txBody>
          <a:bodyPr>
            <a:spAutoFit/>
          </a:bodyPr>
          <a:lstStyle/>
          <a:p>
            <a:r>
              <a:rPr lang="fr-FR" sz="1200"/>
              <a:t>Avenir des générations futures</a:t>
            </a:r>
          </a:p>
        </p:txBody>
      </p:sp>
      <p:cxnSp>
        <p:nvCxnSpPr>
          <p:cNvPr id="36" name="Connecteur droit 35"/>
          <p:cNvCxnSpPr>
            <a:stCxn id="18442" idx="2"/>
          </p:cNvCxnSpPr>
          <p:nvPr/>
        </p:nvCxnSpPr>
        <p:spPr>
          <a:xfrm rot="5400000">
            <a:off x="1843088" y="2322513"/>
            <a:ext cx="477837" cy="206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16200000" flipH="1">
            <a:off x="1525588" y="1546225"/>
            <a:ext cx="357187" cy="2651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714375" y="2714625"/>
            <a:ext cx="500063"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rot="5400000" flipH="1" flipV="1">
            <a:off x="2536031" y="1393032"/>
            <a:ext cx="428625" cy="357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flipV="1">
            <a:off x="1428750" y="642938"/>
            <a:ext cx="357188"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rot="16200000" flipH="1">
            <a:off x="1025525" y="2260601"/>
            <a:ext cx="357187" cy="265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rot="16200000" flipH="1">
            <a:off x="2750344" y="750094"/>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18464" name="ZoneTexte 45"/>
          <p:cNvSpPr txBox="1">
            <a:spLocks noChangeArrowheads="1"/>
          </p:cNvSpPr>
          <p:nvPr/>
        </p:nvSpPr>
        <p:spPr bwMode="auto">
          <a:xfrm>
            <a:off x="6215063" y="1571625"/>
            <a:ext cx="1000125" cy="307975"/>
          </a:xfrm>
          <a:prstGeom prst="rect">
            <a:avLst/>
          </a:prstGeom>
          <a:noFill/>
          <a:ln w="9525">
            <a:noFill/>
            <a:miter lim="800000"/>
            <a:headEnd/>
            <a:tailEnd/>
          </a:ln>
        </p:spPr>
        <p:txBody>
          <a:bodyPr>
            <a:spAutoFit/>
          </a:bodyPr>
          <a:lstStyle/>
          <a:p>
            <a:r>
              <a:rPr lang="fr-FR"/>
              <a:t>Nostalgie</a:t>
            </a:r>
          </a:p>
        </p:txBody>
      </p:sp>
      <p:sp>
        <p:nvSpPr>
          <p:cNvPr id="18465" name="ZoneTexte 46"/>
          <p:cNvSpPr txBox="1">
            <a:spLocks noChangeArrowheads="1"/>
          </p:cNvSpPr>
          <p:nvPr/>
        </p:nvSpPr>
        <p:spPr bwMode="auto">
          <a:xfrm>
            <a:off x="7358063" y="1428750"/>
            <a:ext cx="1214437" cy="307975"/>
          </a:xfrm>
          <a:prstGeom prst="rect">
            <a:avLst/>
          </a:prstGeom>
          <a:noFill/>
          <a:ln w="9525">
            <a:noFill/>
            <a:miter lim="800000"/>
            <a:headEnd/>
            <a:tailEnd/>
          </a:ln>
        </p:spPr>
        <p:txBody>
          <a:bodyPr>
            <a:spAutoFit/>
          </a:bodyPr>
          <a:lstStyle/>
          <a:p>
            <a:r>
              <a:rPr lang="fr-FR"/>
              <a:t>Convivialité</a:t>
            </a:r>
          </a:p>
        </p:txBody>
      </p:sp>
      <p:cxnSp>
        <p:nvCxnSpPr>
          <p:cNvPr id="48" name="Connecteur droit 47"/>
          <p:cNvCxnSpPr/>
          <p:nvPr/>
        </p:nvCxnSpPr>
        <p:spPr>
          <a:xfrm rot="16200000" flipH="1">
            <a:off x="6234907" y="2051843"/>
            <a:ext cx="425450"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rot="5400000" flipH="1" flipV="1">
            <a:off x="7250907" y="1893094"/>
            <a:ext cx="500062"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rot="5400000" flipH="1" flipV="1">
            <a:off x="5214937" y="5000626"/>
            <a:ext cx="428625" cy="285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rot="5400000" flipH="1" flipV="1">
            <a:off x="6287294" y="5144294"/>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6858000" y="4500563"/>
            <a:ext cx="357188" cy="131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flipV="1">
            <a:off x="1785938" y="4929188"/>
            <a:ext cx="857250" cy="428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rot="5400000">
            <a:off x="3251200" y="5251451"/>
            <a:ext cx="212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rot="5400000" flipH="1" flipV="1">
            <a:off x="678657" y="5822156"/>
            <a:ext cx="28575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rot="5400000">
            <a:off x="2963069" y="5679281"/>
            <a:ext cx="358775" cy="144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rot="5400000">
            <a:off x="6572250" y="1714501"/>
            <a:ext cx="1000125"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18476" name="ZoneTexte 71"/>
          <p:cNvSpPr txBox="1">
            <a:spLocks noChangeArrowheads="1"/>
          </p:cNvSpPr>
          <p:nvPr/>
        </p:nvSpPr>
        <p:spPr bwMode="auto">
          <a:xfrm>
            <a:off x="6858000" y="1000125"/>
            <a:ext cx="1409700" cy="307975"/>
          </a:xfrm>
          <a:prstGeom prst="rect">
            <a:avLst/>
          </a:prstGeom>
          <a:noFill/>
          <a:ln w="9525">
            <a:noFill/>
            <a:miter lim="800000"/>
            <a:headEnd/>
            <a:tailEnd/>
          </a:ln>
        </p:spPr>
        <p:txBody>
          <a:bodyPr wrap="none">
            <a:spAutoFit/>
          </a:bodyPr>
          <a:lstStyle/>
          <a:p>
            <a:r>
              <a:rPr lang="fr-FR"/>
              <a:t>Benchmarking</a:t>
            </a:r>
          </a:p>
        </p:txBody>
      </p:sp>
      <p:cxnSp>
        <p:nvCxnSpPr>
          <p:cNvPr id="74" name="Connecteur droit 73"/>
          <p:cNvCxnSpPr/>
          <p:nvPr/>
        </p:nvCxnSpPr>
        <p:spPr>
          <a:xfrm rot="5400000">
            <a:off x="3250406" y="1035844"/>
            <a:ext cx="92868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18478" name="ZoneTexte 75"/>
          <p:cNvSpPr txBox="1">
            <a:spLocks noChangeArrowheads="1"/>
          </p:cNvSpPr>
          <p:nvPr/>
        </p:nvSpPr>
        <p:spPr bwMode="auto">
          <a:xfrm>
            <a:off x="3357563" y="428625"/>
            <a:ext cx="1500187" cy="307975"/>
          </a:xfrm>
          <a:prstGeom prst="rect">
            <a:avLst/>
          </a:prstGeom>
          <a:noFill/>
          <a:ln w="9525">
            <a:noFill/>
            <a:miter lim="800000"/>
            <a:headEnd/>
            <a:tailEnd/>
          </a:ln>
        </p:spPr>
        <p:txBody>
          <a:bodyPr>
            <a:spAutoFit/>
          </a:bodyPr>
          <a:lstStyle/>
          <a:p>
            <a:r>
              <a:rPr lang="fr-FR"/>
              <a:t>Echantillons</a:t>
            </a:r>
          </a:p>
        </p:txBody>
      </p:sp>
      <p:cxnSp>
        <p:nvCxnSpPr>
          <p:cNvPr id="77" name="Connecteur droit 76"/>
          <p:cNvCxnSpPr/>
          <p:nvPr/>
        </p:nvCxnSpPr>
        <p:spPr>
          <a:xfrm rot="5400000">
            <a:off x="4983163" y="946150"/>
            <a:ext cx="642937" cy="608013"/>
          </a:xfrm>
          <a:prstGeom prst="line">
            <a:avLst/>
          </a:prstGeom>
        </p:spPr>
        <p:style>
          <a:lnRef idx="1">
            <a:schemeClr val="accent1"/>
          </a:lnRef>
          <a:fillRef idx="0">
            <a:schemeClr val="accent1"/>
          </a:fillRef>
          <a:effectRef idx="0">
            <a:schemeClr val="accent1"/>
          </a:effectRef>
          <a:fontRef idx="minor">
            <a:schemeClr val="tx1"/>
          </a:fontRef>
        </p:style>
      </p:cxnSp>
      <p:sp>
        <p:nvSpPr>
          <p:cNvPr id="18480" name="ZoneTexte 78"/>
          <p:cNvSpPr txBox="1">
            <a:spLocks noChangeArrowheads="1"/>
          </p:cNvSpPr>
          <p:nvPr/>
        </p:nvSpPr>
        <p:spPr bwMode="auto">
          <a:xfrm>
            <a:off x="4286250" y="976313"/>
            <a:ext cx="1143000" cy="523875"/>
          </a:xfrm>
          <a:prstGeom prst="rect">
            <a:avLst/>
          </a:prstGeom>
          <a:noFill/>
          <a:ln w="9525">
            <a:noFill/>
            <a:miter lim="800000"/>
            <a:headEnd/>
            <a:tailEnd/>
          </a:ln>
        </p:spPr>
        <p:txBody>
          <a:bodyPr>
            <a:spAutoFit/>
          </a:bodyPr>
          <a:lstStyle/>
          <a:p>
            <a:r>
              <a:rPr lang="fr-FR"/>
              <a:t>Réunions Tests</a:t>
            </a:r>
          </a:p>
        </p:txBody>
      </p:sp>
      <p:cxnSp>
        <p:nvCxnSpPr>
          <p:cNvPr id="81" name="Connecteur droit 80"/>
          <p:cNvCxnSpPr/>
          <p:nvPr/>
        </p:nvCxnSpPr>
        <p:spPr>
          <a:xfrm rot="5400000">
            <a:off x="3966369" y="1248569"/>
            <a:ext cx="425450" cy="357188"/>
          </a:xfrm>
          <a:prstGeom prst="line">
            <a:avLst/>
          </a:prstGeom>
        </p:spPr>
        <p:style>
          <a:lnRef idx="1">
            <a:schemeClr val="accent1"/>
          </a:lnRef>
          <a:fillRef idx="0">
            <a:schemeClr val="accent1"/>
          </a:fillRef>
          <a:effectRef idx="0">
            <a:schemeClr val="accent1"/>
          </a:effectRef>
          <a:fontRef idx="minor">
            <a:schemeClr val="tx1"/>
          </a:fontRef>
        </p:style>
      </p:cxnSp>
      <p:sp>
        <p:nvSpPr>
          <p:cNvPr id="18482" name="ZoneTexte 82"/>
          <p:cNvSpPr txBox="1">
            <a:spLocks noChangeArrowheads="1"/>
          </p:cNvSpPr>
          <p:nvPr/>
        </p:nvSpPr>
        <p:spPr bwMode="auto">
          <a:xfrm>
            <a:off x="4786313" y="571500"/>
            <a:ext cx="1851025" cy="307975"/>
          </a:xfrm>
          <a:prstGeom prst="rect">
            <a:avLst/>
          </a:prstGeom>
          <a:noFill/>
          <a:ln w="9525">
            <a:noFill/>
            <a:miter lim="800000"/>
            <a:headEnd/>
            <a:tailEnd/>
          </a:ln>
        </p:spPr>
        <p:txBody>
          <a:bodyPr wrap="none">
            <a:spAutoFit/>
          </a:bodyPr>
          <a:lstStyle/>
          <a:p>
            <a:r>
              <a:rPr lang="fr-FR"/>
              <a:t>Offres de lancement</a:t>
            </a:r>
          </a:p>
        </p:txBody>
      </p:sp>
      <p:cxnSp>
        <p:nvCxnSpPr>
          <p:cNvPr id="84" name="Connecteur droit 83"/>
          <p:cNvCxnSpPr/>
          <p:nvPr/>
        </p:nvCxnSpPr>
        <p:spPr>
          <a:xfrm rot="10800000" flipV="1">
            <a:off x="5214938" y="357188"/>
            <a:ext cx="500062" cy="282575"/>
          </a:xfrm>
          <a:prstGeom prst="line">
            <a:avLst/>
          </a:prstGeom>
        </p:spPr>
        <p:style>
          <a:lnRef idx="1">
            <a:schemeClr val="accent1"/>
          </a:lnRef>
          <a:fillRef idx="0">
            <a:schemeClr val="accent1"/>
          </a:fillRef>
          <a:effectRef idx="0">
            <a:schemeClr val="accent1"/>
          </a:effectRef>
          <a:fontRef idx="minor">
            <a:schemeClr val="tx1"/>
          </a:fontRef>
        </p:style>
      </p:cxnSp>
      <p:sp>
        <p:nvSpPr>
          <p:cNvPr id="18484" name="ZoneTexte 86"/>
          <p:cNvSpPr txBox="1">
            <a:spLocks noChangeArrowheads="1"/>
          </p:cNvSpPr>
          <p:nvPr/>
        </p:nvSpPr>
        <p:spPr bwMode="auto">
          <a:xfrm>
            <a:off x="4929188" y="142875"/>
            <a:ext cx="1465262" cy="276225"/>
          </a:xfrm>
          <a:prstGeom prst="rect">
            <a:avLst/>
          </a:prstGeom>
          <a:noFill/>
          <a:ln w="9525">
            <a:noFill/>
            <a:miter lim="800000"/>
            <a:headEnd/>
            <a:tailEnd/>
          </a:ln>
        </p:spPr>
        <p:txBody>
          <a:bodyPr wrap="none">
            <a:spAutoFit/>
          </a:bodyPr>
          <a:lstStyle/>
          <a:p>
            <a:r>
              <a:rPr lang="fr-FR" sz="1200"/>
              <a:t>Bons de réduction</a:t>
            </a:r>
          </a:p>
        </p:txBody>
      </p:sp>
      <p:cxnSp>
        <p:nvCxnSpPr>
          <p:cNvPr id="88" name="Connecteur droit 87"/>
          <p:cNvCxnSpPr/>
          <p:nvPr/>
        </p:nvCxnSpPr>
        <p:spPr>
          <a:xfrm rot="10800000" flipV="1">
            <a:off x="6143625" y="357188"/>
            <a:ext cx="500063" cy="282575"/>
          </a:xfrm>
          <a:prstGeom prst="line">
            <a:avLst/>
          </a:prstGeom>
        </p:spPr>
        <p:style>
          <a:lnRef idx="1">
            <a:schemeClr val="accent1"/>
          </a:lnRef>
          <a:fillRef idx="0">
            <a:schemeClr val="accent1"/>
          </a:fillRef>
          <a:effectRef idx="0">
            <a:schemeClr val="accent1"/>
          </a:effectRef>
          <a:fontRef idx="minor">
            <a:schemeClr val="tx1"/>
          </a:fontRef>
        </p:style>
      </p:cxnSp>
      <p:sp>
        <p:nvSpPr>
          <p:cNvPr id="18486" name="ZoneTexte 88"/>
          <p:cNvSpPr txBox="1">
            <a:spLocks noChangeArrowheads="1"/>
          </p:cNvSpPr>
          <p:nvPr/>
        </p:nvSpPr>
        <p:spPr bwMode="auto">
          <a:xfrm>
            <a:off x="6643688" y="0"/>
            <a:ext cx="1000125" cy="461963"/>
          </a:xfrm>
          <a:prstGeom prst="rect">
            <a:avLst/>
          </a:prstGeom>
          <a:noFill/>
          <a:ln w="9525">
            <a:noFill/>
            <a:miter lim="800000"/>
            <a:headEnd/>
            <a:tailEnd/>
          </a:ln>
        </p:spPr>
        <p:txBody>
          <a:bodyPr>
            <a:spAutoFit/>
          </a:bodyPr>
          <a:lstStyle/>
          <a:p>
            <a:r>
              <a:rPr lang="fr-FR" sz="1200"/>
              <a:t>Format familial</a:t>
            </a:r>
          </a:p>
        </p:txBody>
      </p:sp>
      <p:cxnSp>
        <p:nvCxnSpPr>
          <p:cNvPr id="92" name="Connecteur droit 91"/>
          <p:cNvCxnSpPr/>
          <p:nvPr/>
        </p:nvCxnSpPr>
        <p:spPr>
          <a:xfrm rot="5400000" flipH="1" flipV="1">
            <a:off x="6107906" y="5750720"/>
            <a:ext cx="428625"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18488" name="ZoneTexte 95"/>
          <p:cNvSpPr txBox="1">
            <a:spLocks noChangeArrowheads="1"/>
          </p:cNvSpPr>
          <p:nvPr/>
        </p:nvSpPr>
        <p:spPr bwMode="auto">
          <a:xfrm>
            <a:off x="5643563" y="6143625"/>
            <a:ext cx="1271587" cy="276225"/>
          </a:xfrm>
          <a:prstGeom prst="rect">
            <a:avLst/>
          </a:prstGeom>
          <a:noFill/>
          <a:ln w="9525">
            <a:noFill/>
            <a:miter lim="800000"/>
            <a:headEnd/>
            <a:tailEnd/>
          </a:ln>
        </p:spPr>
        <p:txBody>
          <a:bodyPr wrap="none">
            <a:spAutoFit/>
          </a:bodyPr>
          <a:lstStyle/>
          <a:p>
            <a:r>
              <a:rPr lang="fr-FR" sz="1200"/>
              <a:t>Normes légales</a:t>
            </a:r>
          </a:p>
        </p:txBody>
      </p:sp>
      <p:cxnSp>
        <p:nvCxnSpPr>
          <p:cNvPr id="97" name="Connecteur droit 96"/>
          <p:cNvCxnSpPr/>
          <p:nvPr/>
        </p:nvCxnSpPr>
        <p:spPr>
          <a:xfrm rot="5400000" flipH="1" flipV="1">
            <a:off x="4822032" y="5750719"/>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18490" name="ZoneTexte 98"/>
          <p:cNvSpPr txBox="1">
            <a:spLocks noChangeArrowheads="1"/>
          </p:cNvSpPr>
          <p:nvPr/>
        </p:nvSpPr>
        <p:spPr bwMode="auto">
          <a:xfrm>
            <a:off x="4357688" y="6000750"/>
            <a:ext cx="1143000" cy="461963"/>
          </a:xfrm>
          <a:prstGeom prst="rect">
            <a:avLst/>
          </a:prstGeom>
          <a:noFill/>
          <a:ln w="9525">
            <a:noFill/>
            <a:miter lim="800000"/>
            <a:headEnd/>
            <a:tailEnd/>
          </a:ln>
        </p:spPr>
        <p:txBody>
          <a:bodyPr>
            <a:spAutoFit/>
          </a:bodyPr>
          <a:lstStyle/>
          <a:p>
            <a:r>
              <a:rPr lang="fr-FR" sz="1200"/>
              <a:t>Garantit les bienfaits</a:t>
            </a:r>
          </a:p>
        </p:txBody>
      </p:sp>
      <p:sp>
        <p:nvSpPr>
          <p:cNvPr id="18491" name="ZoneTexte 99"/>
          <p:cNvSpPr txBox="1">
            <a:spLocks noChangeArrowheads="1"/>
          </p:cNvSpPr>
          <p:nvPr/>
        </p:nvSpPr>
        <p:spPr bwMode="auto">
          <a:xfrm>
            <a:off x="4071938" y="6581775"/>
            <a:ext cx="1568450" cy="276225"/>
          </a:xfrm>
          <a:prstGeom prst="rect">
            <a:avLst/>
          </a:prstGeom>
          <a:noFill/>
          <a:ln w="9525">
            <a:noFill/>
            <a:miter lim="800000"/>
            <a:headEnd/>
            <a:tailEnd/>
          </a:ln>
        </p:spPr>
        <p:txBody>
          <a:bodyPr wrap="none">
            <a:spAutoFit/>
          </a:bodyPr>
          <a:lstStyle/>
          <a:p>
            <a:r>
              <a:rPr lang="fr-FR" sz="1200"/>
              <a:t>Naturnes de Nestlé</a:t>
            </a:r>
          </a:p>
        </p:txBody>
      </p:sp>
      <p:cxnSp>
        <p:nvCxnSpPr>
          <p:cNvPr id="101" name="Connecteur droit 100"/>
          <p:cNvCxnSpPr/>
          <p:nvPr/>
        </p:nvCxnSpPr>
        <p:spPr>
          <a:xfrm rot="5400000" flipH="1" flipV="1">
            <a:off x="5036344" y="6465094"/>
            <a:ext cx="152400" cy="61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6357938" y="4000500"/>
            <a:ext cx="357187" cy="131763"/>
          </a:xfrm>
          <a:prstGeom prst="line">
            <a:avLst/>
          </a:prstGeom>
        </p:spPr>
        <p:style>
          <a:lnRef idx="1">
            <a:schemeClr val="accent1"/>
          </a:lnRef>
          <a:fillRef idx="0">
            <a:schemeClr val="accent1"/>
          </a:fillRef>
          <a:effectRef idx="0">
            <a:schemeClr val="accent1"/>
          </a:effectRef>
          <a:fontRef idx="minor">
            <a:schemeClr val="tx1"/>
          </a:fontRef>
        </p:style>
      </p:cxnSp>
      <p:sp>
        <p:nvSpPr>
          <p:cNvPr id="18494" name="ZoneTexte 104"/>
          <p:cNvSpPr txBox="1">
            <a:spLocks noChangeArrowheads="1"/>
          </p:cNvSpPr>
          <p:nvPr/>
        </p:nvSpPr>
        <p:spPr bwMode="auto">
          <a:xfrm>
            <a:off x="6715125" y="3786188"/>
            <a:ext cx="666750" cy="307975"/>
          </a:xfrm>
          <a:prstGeom prst="rect">
            <a:avLst/>
          </a:prstGeom>
          <a:noFill/>
          <a:ln w="9525">
            <a:noFill/>
            <a:miter lim="800000"/>
            <a:headEnd/>
            <a:tailEnd/>
          </a:ln>
        </p:spPr>
        <p:txBody>
          <a:bodyPr wrap="none">
            <a:spAutoFit/>
          </a:bodyPr>
          <a:lstStyle/>
          <a:p>
            <a:r>
              <a:rPr lang="fr-FR"/>
              <a:t>Santé</a:t>
            </a:r>
          </a:p>
        </p:txBody>
      </p:sp>
      <p:sp>
        <p:nvSpPr>
          <p:cNvPr id="18495" name="ZoneTexte 105"/>
          <p:cNvSpPr txBox="1">
            <a:spLocks noChangeArrowheads="1"/>
          </p:cNvSpPr>
          <p:nvPr/>
        </p:nvSpPr>
        <p:spPr bwMode="auto">
          <a:xfrm>
            <a:off x="6072188" y="3214688"/>
            <a:ext cx="1285875" cy="276225"/>
          </a:xfrm>
          <a:prstGeom prst="rect">
            <a:avLst/>
          </a:prstGeom>
          <a:noFill/>
          <a:ln w="9525">
            <a:noFill/>
            <a:miter lim="800000"/>
            <a:headEnd/>
            <a:tailEnd/>
          </a:ln>
        </p:spPr>
        <p:txBody>
          <a:bodyPr>
            <a:spAutoFit/>
          </a:bodyPr>
          <a:lstStyle/>
          <a:p>
            <a:r>
              <a:rPr lang="fr-FR" sz="1200"/>
              <a:t>Tests cliniques</a:t>
            </a:r>
          </a:p>
        </p:txBody>
      </p:sp>
      <p:cxnSp>
        <p:nvCxnSpPr>
          <p:cNvPr id="107" name="Connecteur droit 106"/>
          <p:cNvCxnSpPr/>
          <p:nvPr/>
        </p:nvCxnSpPr>
        <p:spPr>
          <a:xfrm rot="16200000" flipV="1">
            <a:off x="6607969" y="3536157"/>
            <a:ext cx="285750"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18497" name="ZoneTexte 108"/>
          <p:cNvSpPr txBox="1">
            <a:spLocks noChangeArrowheads="1"/>
          </p:cNvSpPr>
          <p:nvPr/>
        </p:nvSpPr>
        <p:spPr bwMode="auto">
          <a:xfrm>
            <a:off x="7286625" y="3143250"/>
            <a:ext cx="857250" cy="461963"/>
          </a:xfrm>
          <a:prstGeom prst="rect">
            <a:avLst/>
          </a:prstGeom>
          <a:noFill/>
          <a:ln w="9525">
            <a:noFill/>
            <a:miter lim="800000"/>
            <a:headEnd/>
            <a:tailEnd/>
          </a:ln>
        </p:spPr>
        <p:txBody>
          <a:bodyPr>
            <a:spAutoFit/>
          </a:bodyPr>
          <a:lstStyle/>
          <a:p>
            <a:r>
              <a:rPr lang="fr-FR" sz="1200"/>
              <a:t>Eléments nutritifs</a:t>
            </a:r>
          </a:p>
        </p:txBody>
      </p:sp>
      <p:sp>
        <p:nvSpPr>
          <p:cNvPr id="18498" name="ZoneTexte 109"/>
          <p:cNvSpPr txBox="1">
            <a:spLocks noChangeArrowheads="1"/>
          </p:cNvSpPr>
          <p:nvPr/>
        </p:nvSpPr>
        <p:spPr bwMode="auto">
          <a:xfrm>
            <a:off x="7786688" y="2571750"/>
            <a:ext cx="1000125" cy="461963"/>
          </a:xfrm>
          <a:prstGeom prst="rect">
            <a:avLst/>
          </a:prstGeom>
          <a:noFill/>
          <a:ln w="9525">
            <a:noFill/>
            <a:miter lim="800000"/>
            <a:headEnd/>
            <a:tailEnd/>
          </a:ln>
        </p:spPr>
        <p:txBody>
          <a:bodyPr>
            <a:spAutoFit/>
          </a:bodyPr>
          <a:lstStyle/>
          <a:p>
            <a:r>
              <a:rPr lang="fr-FR" sz="1200"/>
              <a:t>Céréales complètes</a:t>
            </a:r>
          </a:p>
        </p:txBody>
      </p:sp>
      <p:cxnSp>
        <p:nvCxnSpPr>
          <p:cNvPr id="111" name="Connecteur droit 110"/>
          <p:cNvCxnSpPr/>
          <p:nvPr/>
        </p:nvCxnSpPr>
        <p:spPr>
          <a:xfrm flipV="1">
            <a:off x="7000875" y="3571875"/>
            <a:ext cx="357188" cy="282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Connecteur droit 112"/>
          <p:cNvCxnSpPr>
            <a:endCxn id="18498" idx="2"/>
          </p:cNvCxnSpPr>
          <p:nvPr/>
        </p:nvCxnSpPr>
        <p:spPr>
          <a:xfrm flipV="1">
            <a:off x="7929563" y="3033713"/>
            <a:ext cx="357187" cy="180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Connecteur droit 118"/>
          <p:cNvCxnSpPr/>
          <p:nvPr/>
        </p:nvCxnSpPr>
        <p:spPr>
          <a:xfrm rot="5400000">
            <a:off x="8180387" y="2535238"/>
            <a:ext cx="21431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502" name="ZoneTexte 122"/>
          <p:cNvSpPr txBox="1">
            <a:spLocks noChangeArrowheads="1"/>
          </p:cNvSpPr>
          <p:nvPr/>
        </p:nvSpPr>
        <p:spPr bwMode="auto">
          <a:xfrm>
            <a:off x="7786688" y="2038350"/>
            <a:ext cx="1143000" cy="461963"/>
          </a:xfrm>
          <a:prstGeom prst="rect">
            <a:avLst/>
          </a:prstGeom>
          <a:noFill/>
          <a:ln w="9525">
            <a:noFill/>
            <a:miter lim="800000"/>
            <a:headEnd/>
            <a:tailEnd/>
          </a:ln>
        </p:spPr>
        <p:txBody>
          <a:bodyPr>
            <a:spAutoFit/>
          </a:bodyPr>
          <a:lstStyle/>
          <a:p>
            <a:r>
              <a:rPr lang="fr-FR" sz="1200"/>
              <a:t>Biscuits Petit Prince</a:t>
            </a:r>
          </a:p>
        </p:txBody>
      </p:sp>
      <p:cxnSp>
        <p:nvCxnSpPr>
          <p:cNvPr id="125" name="Connecteur droit 124"/>
          <p:cNvCxnSpPr/>
          <p:nvPr/>
        </p:nvCxnSpPr>
        <p:spPr>
          <a:xfrm flipV="1">
            <a:off x="2857500" y="3714750"/>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8504" name="ZoneTexte 126"/>
          <p:cNvSpPr txBox="1">
            <a:spLocks noChangeArrowheads="1"/>
          </p:cNvSpPr>
          <p:nvPr/>
        </p:nvSpPr>
        <p:spPr bwMode="auto">
          <a:xfrm>
            <a:off x="1428750" y="3571875"/>
            <a:ext cx="1457325" cy="369888"/>
          </a:xfrm>
          <a:prstGeom prst="rect">
            <a:avLst/>
          </a:prstGeom>
          <a:noFill/>
          <a:ln w="9525">
            <a:solidFill>
              <a:schemeClr val="tx1"/>
            </a:solidFill>
            <a:miter lim="800000"/>
            <a:headEnd/>
            <a:tailEnd/>
          </a:ln>
        </p:spPr>
        <p:txBody>
          <a:bodyPr wrap="none">
            <a:spAutoFit/>
          </a:bodyPr>
          <a:lstStyle/>
          <a:p>
            <a:r>
              <a:rPr lang="fr-FR" sz="1800"/>
              <a:t>Fidélisation</a:t>
            </a:r>
          </a:p>
        </p:txBody>
      </p:sp>
      <p:cxnSp>
        <p:nvCxnSpPr>
          <p:cNvPr id="128" name="Connecteur droit 127"/>
          <p:cNvCxnSpPr/>
          <p:nvPr/>
        </p:nvCxnSpPr>
        <p:spPr>
          <a:xfrm>
            <a:off x="1000125" y="3643313"/>
            <a:ext cx="357188" cy="1587"/>
          </a:xfrm>
          <a:prstGeom prst="line">
            <a:avLst/>
          </a:prstGeom>
        </p:spPr>
        <p:style>
          <a:lnRef idx="1">
            <a:schemeClr val="accent1"/>
          </a:lnRef>
          <a:fillRef idx="0">
            <a:schemeClr val="accent1"/>
          </a:fillRef>
          <a:effectRef idx="0">
            <a:schemeClr val="accent1"/>
          </a:effectRef>
          <a:fontRef idx="minor">
            <a:schemeClr val="tx1"/>
          </a:fontRef>
        </p:style>
      </p:cxnSp>
      <p:sp>
        <p:nvSpPr>
          <p:cNvPr id="18506" name="ZoneTexte 130"/>
          <p:cNvSpPr txBox="1">
            <a:spLocks noChangeArrowheads="1"/>
          </p:cNvSpPr>
          <p:nvPr/>
        </p:nvSpPr>
        <p:spPr bwMode="auto">
          <a:xfrm>
            <a:off x="0" y="3071813"/>
            <a:ext cx="1143000" cy="1016000"/>
          </a:xfrm>
          <a:prstGeom prst="rect">
            <a:avLst/>
          </a:prstGeom>
          <a:noFill/>
          <a:ln w="9525">
            <a:noFill/>
            <a:miter lim="800000"/>
            <a:headEnd/>
            <a:tailEnd/>
          </a:ln>
        </p:spPr>
        <p:txBody>
          <a:bodyPr>
            <a:spAutoFit/>
          </a:bodyPr>
          <a:lstStyle/>
          <a:p>
            <a:r>
              <a:rPr lang="fr-FR" sz="1200"/>
              <a:t>Gamme évolutive en fonction de l’âge de l’enfant</a:t>
            </a:r>
          </a:p>
        </p:txBody>
      </p:sp>
      <p:cxnSp>
        <p:nvCxnSpPr>
          <p:cNvPr id="137" name="Connecteur droit 136"/>
          <p:cNvCxnSpPr/>
          <p:nvPr/>
        </p:nvCxnSpPr>
        <p:spPr>
          <a:xfrm flipV="1">
            <a:off x="1428750" y="4000500"/>
            <a:ext cx="428625" cy="212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rot="5400000" flipH="1" flipV="1">
            <a:off x="250825" y="4106863"/>
            <a:ext cx="214313" cy="1587"/>
          </a:xfrm>
          <a:prstGeom prst="line">
            <a:avLst/>
          </a:prstGeom>
        </p:spPr>
        <p:style>
          <a:lnRef idx="1">
            <a:schemeClr val="accent1"/>
          </a:lnRef>
          <a:fillRef idx="0">
            <a:schemeClr val="accent1"/>
          </a:fillRef>
          <a:effectRef idx="0">
            <a:schemeClr val="accent1"/>
          </a:effectRef>
          <a:fontRef idx="minor">
            <a:schemeClr val="tx1"/>
          </a:fontRef>
        </p:style>
      </p:cxnSp>
      <p:sp>
        <p:nvSpPr>
          <p:cNvPr id="18509" name="ZoneTexte 143"/>
          <p:cNvSpPr txBox="1">
            <a:spLocks noChangeArrowheads="1"/>
          </p:cNvSpPr>
          <p:nvPr/>
        </p:nvSpPr>
        <p:spPr bwMode="auto">
          <a:xfrm>
            <a:off x="0" y="4143375"/>
            <a:ext cx="714375" cy="1016000"/>
          </a:xfrm>
          <a:prstGeom prst="rect">
            <a:avLst/>
          </a:prstGeom>
          <a:noFill/>
          <a:ln w="9525">
            <a:noFill/>
            <a:miter lim="800000"/>
            <a:headEnd/>
            <a:tailEnd/>
          </a:ln>
        </p:spPr>
        <p:txBody>
          <a:bodyPr>
            <a:spAutoFit/>
          </a:bodyPr>
          <a:lstStyle/>
          <a:p>
            <a:r>
              <a:rPr lang="fr-FR" sz="1200"/>
              <a:t>Siège auto unique de 0 à 10 ans</a:t>
            </a:r>
          </a:p>
        </p:txBody>
      </p:sp>
      <p:sp>
        <p:nvSpPr>
          <p:cNvPr id="18510" name="ZoneTexte 144"/>
          <p:cNvSpPr txBox="1">
            <a:spLocks noChangeArrowheads="1"/>
          </p:cNvSpPr>
          <p:nvPr/>
        </p:nvSpPr>
        <p:spPr bwMode="auto">
          <a:xfrm>
            <a:off x="714375" y="4000500"/>
            <a:ext cx="1000125" cy="769938"/>
          </a:xfrm>
          <a:prstGeom prst="rect">
            <a:avLst/>
          </a:prstGeom>
          <a:noFill/>
          <a:ln w="9525">
            <a:noFill/>
            <a:miter lim="800000"/>
            <a:headEnd/>
            <a:tailEnd/>
          </a:ln>
        </p:spPr>
        <p:txBody>
          <a:bodyPr>
            <a:spAutoFit/>
          </a:bodyPr>
          <a:lstStyle/>
          <a:p>
            <a:r>
              <a:rPr lang="fr-FR" sz="1100"/>
              <a:t>Cumul de points figurant sur l ’emballage</a:t>
            </a:r>
          </a:p>
        </p:txBody>
      </p:sp>
      <p:sp>
        <p:nvSpPr>
          <p:cNvPr id="18511" name="ZoneTexte 145"/>
          <p:cNvSpPr txBox="1">
            <a:spLocks noChangeArrowheads="1"/>
          </p:cNvSpPr>
          <p:nvPr/>
        </p:nvSpPr>
        <p:spPr bwMode="auto">
          <a:xfrm>
            <a:off x="7000875" y="4857750"/>
            <a:ext cx="785813" cy="430213"/>
          </a:xfrm>
          <a:prstGeom prst="rect">
            <a:avLst/>
          </a:prstGeom>
          <a:noFill/>
          <a:ln w="9525">
            <a:noFill/>
            <a:miter lim="800000"/>
            <a:headEnd/>
            <a:tailEnd/>
          </a:ln>
        </p:spPr>
        <p:txBody>
          <a:bodyPr>
            <a:spAutoFit/>
          </a:bodyPr>
          <a:lstStyle/>
          <a:p>
            <a:r>
              <a:rPr lang="fr-FR" sz="1100"/>
              <a:t>Format compact </a:t>
            </a:r>
          </a:p>
        </p:txBody>
      </p:sp>
      <p:sp>
        <p:nvSpPr>
          <p:cNvPr id="18512" name="ZoneTexte 146"/>
          <p:cNvSpPr txBox="1">
            <a:spLocks noChangeArrowheads="1"/>
          </p:cNvSpPr>
          <p:nvPr/>
        </p:nvSpPr>
        <p:spPr bwMode="auto">
          <a:xfrm>
            <a:off x="7858125" y="4643438"/>
            <a:ext cx="1143000" cy="261937"/>
          </a:xfrm>
          <a:prstGeom prst="rect">
            <a:avLst/>
          </a:prstGeom>
          <a:noFill/>
          <a:ln w="9525">
            <a:noFill/>
            <a:miter lim="800000"/>
            <a:headEnd/>
            <a:tailEnd/>
          </a:ln>
        </p:spPr>
        <p:txBody>
          <a:bodyPr>
            <a:spAutoFit/>
          </a:bodyPr>
          <a:lstStyle/>
          <a:p>
            <a:r>
              <a:rPr lang="fr-FR" sz="1100"/>
              <a:t>Transportable</a:t>
            </a:r>
          </a:p>
        </p:txBody>
      </p:sp>
      <p:sp>
        <p:nvSpPr>
          <p:cNvPr id="18513" name="ZoneTexte 147"/>
          <p:cNvSpPr txBox="1">
            <a:spLocks noChangeArrowheads="1"/>
          </p:cNvSpPr>
          <p:nvPr/>
        </p:nvSpPr>
        <p:spPr bwMode="auto">
          <a:xfrm>
            <a:off x="7786688" y="5072063"/>
            <a:ext cx="928687" cy="430212"/>
          </a:xfrm>
          <a:prstGeom prst="rect">
            <a:avLst/>
          </a:prstGeom>
          <a:noFill/>
          <a:ln w="9525">
            <a:noFill/>
            <a:miter lim="800000"/>
            <a:headEnd/>
            <a:tailEnd/>
          </a:ln>
        </p:spPr>
        <p:txBody>
          <a:bodyPr>
            <a:spAutoFit/>
          </a:bodyPr>
          <a:lstStyle/>
          <a:p>
            <a:r>
              <a:rPr lang="fr-FR" sz="1100"/>
              <a:t>Emballage individuel</a:t>
            </a:r>
          </a:p>
        </p:txBody>
      </p:sp>
      <p:cxnSp>
        <p:nvCxnSpPr>
          <p:cNvPr id="150" name="Connecteur droit 149"/>
          <p:cNvCxnSpPr/>
          <p:nvPr/>
        </p:nvCxnSpPr>
        <p:spPr>
          <a:xfrm rot="16200000" flipH="1">
            <a:off x="7679531" y="4750595"/>
            <a:ext cx="428625" cy="214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a:off x="8072438" y="4500563"/>
            <a:ext cx="428625"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Connecteur droit 154"/>
          <p:cNvCxnSpPr>
            <a:endCxn id="18511" idx="0"/>
          </p:cNvCxnSpPr>
          <p:nvPr/>
        </p:nvCxnSpPr>
        <p:spPr>
          <a:xfrm rot="5400000">
            <a:off x="7340600" y="4625975"/>
            <a:ext cx="285750" cy="17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rot="10800000">
            <a:off x="6715125" y="5572125"/>
            <a:ext cx="571500"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18518" name="ZoneTexte 164"/>
          <p:cNvSpPr txBox="1">
            <a:spLocks noChangeArrowheads="1"/>
          </p:cNvSpPr>
          <p:nvPr/>
        </p:nvSpPr>
        <p:spPr bwMode="auto">
          <a:xfrm>
            <a:off x="7215188" y="6072188"/>
            <a:ext cx="534987" cy="261937"/>
          </a:xfrm>
          <a:prstGeom prst="rect">
            <a:avLst/>
          </a:prstGeom>
          <a:noFill/>
          <a:ln w="9525">
            <a:noFill/>
            <a:miter lim="800000"/>
            <a:headEnd/>
            <a:tailEnd/>
          </a:ln>
        </p:spPr>
        <p:txBody>
          <a:bodyPr wrap="none">
            <a:spAutoFit/>
          </a:bodyPr>
          <a:lstStyle/>
          <a:p>
            <a:r>
              <a:rPr lang="fr-FR" sz="1100"/>
              <a:t>Tests</a:t>
            </a:r>
          </a:p>
        </p:txBody>
      </p:sp>
      <p:cxnSp>
        <p:nvCxnSpPr>
          <p:cNvPr id="166" name="Connecteur droit 165"/>
          <p:cNvCxnSpPr/>
          <p:nvPr/>
        </p:nvCxnSpPr>
        <p:spPr>
          <a:xfrm rot="5400000">
            <a:off x="6679406" y="607219"/>
            <a:ext cx="1214438" cy="857250"/>
          </a:xfrm>
          <a:prstGeom prst="line">
            <a:avLst/>
          </a:prstGeom>
        </p:spPr>
        <p:style>
          <a:lnRef idx="1">
            <a:schemeClr val="accent1"/>
          </a:lnRef>
          <a:fillRef idx="0">
            <a:schemeClr val="accent1"/>
          </a:fillRef>
          <a:effectRef idx="0">
            <a:schemeClr val="accent1"/>
          </a:effectRef>
          <a:fontRef idx="minor">
            <a:schemeClr val="tx1"/>
          </a:fontRef>
        </p:style>
      </p:cxnSp>
      <p:sp>
        <p:nvSpPr>
          <p:cNvPr id="18520" name="ZoneTexte 168"/>
          <p:cNvSpPr txBox="1">
            <a:spLocks noChangeArrowheads="1"/>
          </p:cNvSpPr>
          <p:nvPr/>
        </p:nvSpPr>
        <p:spPr bwMode="auto">
          <a:xfrm>
            <a:off x="7786688" y="0"/>
            <a:ext cx="1143000" cy="769938"/>
          </a:xfrm>
          <a:prstGeom prst="rect">
            <a:avLst/>
          </a:prstGeom>
          <a:noFill/>
          <a:ln w="9525">
            <a:noFill/>
            <a:miter lim="800000"/>
            <a:headEnd/>
            <a:tailEnd/>
          </a:ln>
        </p:spPr>
        <p:txBody>
          <a:bodyPr>
            <a:spAutoFit/>
          </a:bodyPr>
          <a:lstStyle/>
          <a:p>
            <a:r>
              <a:rPr lang="fr-FR" sz="1100"/>
              <a:t>Relancer un produit qui n’est plus commercialisé</a:t>
            </a:r>
          </a:p>
        </p:txBody>
      </p:sp>
      <p:cxnSp>
        <p:nvCxnSpPr>
          <p:cNvPr id="174" name="Connecteur droit 173"/>
          <p:cNvCxnSpPr/>
          <p:nvPr/>
        </p:nvCxnSpPr>
        <p:spPr>
          <a:xfrm flipV="1">
            <a:off x="7929563" y="4143375"/>
            <a:ext cx="357187"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18522" name="ZoneTexte 177"/>
          <p:cNvSpPr txBox="1">
            <a:spLocks noChangeArrowheads="1"/>
          </p:cNvSpPr>
          <p:nvPr/>
        </p:nvSpPr>
        <p:spPr bwMode="auto">
          <a:xfrm>
            <a:off x="8250238" y="4071938"/>
            <a:ext cx="893762" cy="261937"/>
          </a:xfrm>
          <a:prstGeom prst="rect">
            <a:avLst/>
          </a:prstGeom>
          <a:noFill/>
          <a:ln w="9525">
            <a:noFill/>
            <a:miter lim="800000"/>
            <a:headEnd/>
            <a:tailEnd/>
          </a:ln>
        </p:spPr>
        <p:txBody>
          <a:bodyPr wrap="none">
            <a:spAutoFit/>
          </a:bodyPr>
          <a:lstStyle/>
          <a:p>
            <a:r>
              <a:rPr lang="fr-FR" sz="1100"/>
              <a:t>Ergonomie</a:t>
            </a:r>
          </a:p>
        </p:txBody>
      </p:sp>
      <p:cxnSp>
        <p:nvCxnSpPr>
          <p:cNvPr id="179" name="Connecteur droit 178"/>
          <p:cNvCxnSpPr/>
          <p:nvPr/>
        </p:nvCxnSpPr>
        <p:spPr>
          <a:xfrm rot="5400000" flipH="1" flipV="1">
            <a:off x="7465219" y="4107657"/>
            <a:ext cx="428625"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18524" name="ZoneTexte 182"/>
          <p:cNvSpPr txBox="1">
            <a:spLocks noChangeArrowheads="1"/>
          </p:cNvSpPr>
          <p:nvPr/>
        </p:nvSpPr>
        <p:spPr bwMode="auto">
          <a:xfrm>
            <a:off x="7500938" y="3643313"/>
            <a:ext cx="1143000" cy="430212"/>
          </a:xfrm>
          <a:prstGeom prst="rect">
            <a:avLst/>
          </a:prstGeom>
          <a:noFill/>
          <a:ln w="9525">
            <a:noFill/>
            <a:miter lim="800000"/>
            <a:headEnd/>
            <a:tailEnd/>
          </a:ln>
        </p:spPr>
        <p:txBody>
          <a:bodyPr>
            <a:spAutoFit/>
          </a:bodyPr>
          <a:lstStyle/>
          <a:p>
            <a:r>
              <a:rPr lang="fr-FR" sz="1100"/>
              <a:t>Facilité d’utilisation</a:t>
            </a:r>
          </a:p>
        </p:txBody>
      </p:sp>
      <p:sp>
        <p:nvSpPr>
          <p:cNvPr id="18525" name="ZoneTexte 191"/>
          <p:cNvSpPr txBox="1">
            <a:spLocks noChangeArrowheads="1"/>
          </p:cNvSpPr>
          <p:nvPr/>
        </p:nvSpPr>
        <p:spPr bwMode="auto">
          <a:xfrm>
            <a:off x="5500688" y="1071563"/>
            <a:ext cx="928687" cy="938212"/>
          </a:xfrm>
          <a:prstGeom prst="rect">
            <a:avLst/>
          </a:prstGeom>
          <a:noFill/>
          <a:ln w="9525">
            <a:noFill/>
            <a:miter lim="800000"/>
            <a:headEnd/>
            <a:tailEnd/>
          </a:ln>
        </p:spPr>
        <p:txBody>
          <a:bodyPr>
            <a:spAutoFit/>
          </a:bodyPr>
          <a:lstStyle/>
          <a:p>
            <a:r>
              <a:rPr lang="fr-FR" sz="1100"/>
              <a:t>« Ce qui était bon pour moi sera bon pour lui »</a:t>
            </a:r>
          </a:p>
        </p:txBody>
      </p:sp>
      <p:cxnSp>
        <p:nvCxnSpPr>
          <p:cNvPr id="193" name="Connecteur droit 192"/>
          <p:cNvCxnSpPr/>
          <p:nvPr/>
        </p:nvCxnSpPr>
        <p:spPr>
          <a:xfrm rot="16200000" flipH="1">
            <a:off x="6215063" y="1285875"/>
            <a:ext cx="357188"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Connecteur droit 197"/>
          <p:cNvCxnSpPr/>
          <p:nvPr/>
        </p:nvCxnSpPr>
        <p:spPr>
          <a:xfrm rot="5400000" flipH="1" flipV="1">
            <a:off x="2071688" y="4000500"/>
            <a:ext cx="285750"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18528" name="ZoneTexte 201"/>
          <p:cNvSpPr txBox="1">
            <a:spLocks noChangeArrowheads="1"/>
          </p:cNvSpPr>
          <p:nvPr/>
        </p:nvSpPr>
        <p:spPr bwMode="auto">
          <a:xfrm>
            <a:off x="1785938" y="4214813"/>
            <a:ext cx="785812" cy="600075"/>
          </a:xfrm>
          <a:prstGeom prst="rect">
            <a:avLst/>
          </a:prstGeom>
          <a:noFill/>
          <a:ln w="9525">
            <a:noFill/>
            <a:miter lim="800000"/>
            <a:headEnd/>
            <a:tailEnd/>
          </a:ln>
        </p:spPr>
        <p:txBody>
          <a:bodyPr>
            <a:spAutoFit/>
          </a:bodyPr>
          <a:lstStyle/>
          <a:p>
            <a:r>
              <a:rPr lang="fr-FR" sz="1100"/>
              <a:t>Offres personnalisées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71813" y="2643188"/>
            <a:ext cx="2643187"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Communication</a:t>
            </a:r>
          </a:p>
        </p:txBody>
      </p:sp>
      <p:cxnSp>
        <p:nvCxnSpPr>
          <p:cNvPr id="6" name="Connecteur droit 5"/>
          <p:cNvCxnSpPr>
            <a:stCxn id="4" idx="0"/>
            <a:endCxn id="20483" idx="2"/>
          </p:cNvCxnSpPr>
          <p:nvPr/>
        </p:nvCxnSpPr>
        <p:spPr>
          <a:xfrm rot="16200000" flipV="1">
            <a:off x="4202907" y="2453481"/>
            <a:ext cx="344488" cy="34925"/>
          </a:xfrm>
          <a:prstGeom prst="line">
            <a:avLst/>
          </a:prstGeom>
        </p:spPr>
        <p:style>
          <a:lnRef idx="1">
            <a:schemeClr val="accent1"/>
          </a:lnRef>
          <a:fillRef idx="0">
            <a:schemeClr val="accent1"/>
          </a:fillRef>
          <a:effectRef idx="0">
            <a:schemeClr val="accent1"/>
          </a:effectRef>
          <a:fontRef idx="minor">
            <a:schemeClr val="tx1"/>
          </a:fontRef>
        </p:style>
      </p:cxnSp>
      <p:sp>
        <p:nvSpPr>
          <p:cNvPr id="20483" name="ZoneTexte 6"/>
          <p:cNvSpPr txBox="1">
            <a:spLocks noChangeArrowheads="1"/>
          </p:cNvSpPr>
          <p:nvPr/>
        </p:nvSpPr>
        <p:spPr bwMode="auto">
          <a:xfrm>
            <a:off x="3857625" y="1928813"/>
            <a:ext cx="1000125" cy="369887"/>
          </a:xfrm>
          <a:prstGeom prst="rect">
            <a:avLst/>
          </a:prstGeom>
          <a:noFill/>
          <a:ln w="9525">
            <a:solidFill>
              <a:schemeClr val="tx1"/>
            </a:solidFill>
            <a:miter lim="800000"/>
            <a:headEnd/>
            <a:tailEnd/>
          </a:ln>
        </p:spPr>
        <p:txBody>
          <a:bodyPr>
            <a:spAutoFit/>
          </a:bodyPr>
          <a:lstStyle/>
          <a:p>
            <a:r>
              <a:rPr lang="fr-FR" sz="1800"/>
              <a:t>Médias</a:t>
            </a:r>
          </a:p>
        </p:txBody>
      </p:sp>
      <p:cxnSp>
        <p:nvCxnSpPr>
          <p:cNvPr id="10" name="Connecteur droit 9"/>
          <p:cNvCxnSpPr/>
          <p:nvPr/>
        </p:nvCxnSpPr>
        <p:spPr>
          <a:xfrm rot="5400000" flipH="1" flipV="1">
            <a:off x="4429920" y="1427956"/>
            <a:ext cx="500062" cy="358775"/>
          </a:xfrm>
          <a:prstGeom prst="line">
            <a:avLst/>
          </a:prstGeom>
        </p:spPr>
        <p:style>
          <a:lnRef idx="1">
            <a:schemeClr val="accent1"/>
          </a:lnRef>
          <a:fillRef idx="0">
            <a:schemeClr val="accent1"/>
          </a:fillRef>
          <a:effectRef idx="0">
            <a:schemeClr val="accent1"/>
          </a:effectRef>
          <a:fontRef idx="minor">
            <a:schemeClr val="tx1"/>
          </a:fontRef>
        </p:style>
      </p:cxnSp>
      <p:sp>
        <p:nvSpPr>
          <p:cNvPr id="20485" name="ZoneTexte 14"/>
          <p:cNvSpPr txBox="1">
            <a:spLocks noChangeArrowheads="1"/>
          </p:cNvSpPr>
          <p:nvPr/>
        </p:nvSpPr>
        <p:spPr bwMode="auto">
          <a:xfrm>
            <a:off x="3000375" y="4000500"/>
            <a:ext cx="1143000" cy="369888"/>
          </a:xfrm>
          <a:prstGeom prst="rect">
            <a:avLst/>
          </a:prstGeom>
          <a:noFill/>
          <a:ln w="9525">
            <a:solidFill>
              <a:schemeClr val="tx1"/>
            </a:solidFill>
            <a:miter lim="800000"/>
            <a:headEnd/>
            <a:tailEnd/>
          </a:ln>
        </p:spPr>
        <p:txBody>
          <a:bodyPr>
            <a:spAutoFit/>
          </a:bodyPr>
          <a:lstStyle/>
          <a:p>
            <a:r>
              <a:rPr lang="fr-FR" sz="1800"/>
              <a:t>Message</a:t>
            </a:r>
          </a:p>
        </p:txBody>
      </p:sp>
      <p:sp>
        <p:nvSpPr>
          <p:cNvPr id="20486" name="ZoneTexte 22"/>
          <p:cNvSpPr txBox="1">
            <a:spLocks noChangeArrowheads="1"/>
          </p:cNvSpPr>
          <p:nvPr/>
        </p:nvSpPr>
        <p:spPr bwMode="auto">
          <a:xfrm>
            <a:off x="2500313" y="4643438"/>
            <a:ext cx="928687" cy="307975"/>
          </a:xfrm>
          <a:prstGeom prst="rect">
            <a:avLst/>
          </a:prstGeom>
          <a:noFill/>
          <a:ln w="9525">
            <a:noFill/>
            <a:miter lim="800000"/>
            <a:headEnd/>
            <a:tailEnd/>
          </a:ln>
        </p:spPr>
        <p:txBody>
          <a:bodyPr>
            <a:spAutoFit/>
          </a:bodyPr>
          <a:lstStyle/>
          <a:p>
            <a:r>
              <a:rPr lang="fr-FR"/>
              <a:t>Discours</a:t>
            </a:r>
          </a:p>
        </p:txBody>
      </p:sp>
      <p:cxnSp>
        <p:nvCxnSpPr>
          <p:cNvPr id="26" name="Connecteur droit 25"/>
          <p:cNvCxnSpPr/>
          <p:nvPr/>
        </p:nvCxnSpPr>
        <p:spPr>
          <a:xfrm>
            <a:off x="7072313" y="3000375"/>
            <a:ext cx="2857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16200000" flipH="1">
            <a:off x="3071813" y="4929188"/>
            <a:ext cx="57150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flipV="1">
            <a:off x="4929188" y="1500188"/>
            <a:ext cx="642937"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20490" name="ZoneTexte 43"/>
          <p:cNvSpPr txBox="1">
            <a:spLocks noChangeArrowheads="1"/>
          </p:cNvSpPr>
          <p:nvPr/>
        </p:nvSpPr>
        <p:spPr bwMode="auto">
          <a:xfrm>
            <a:off x="5643563" y="1143000"/>
            <a:ext cx="500062" cy="307975"/>
          </a:xfrm>
          <a:prstGeom prst="rect">
            <a:avLst/>
          </a:prstGeom>
          <a:noFill/>
          <a:ln w="9525">
            <a:noFill/>
            <a:miter lim="800000"/>
            <a:headEnd/>
            <a:tailEnd/>
          </a:ln>
        </p:spPr>
        <p:txBody>
          <a:bodyPr>
            <a:spAutoFit/>
          </a:bodyPr>
          <a:lstStyle/>
          <a:p>
            <a:r>
              <a:rPr lang="fr-FR"/>
              <a:t>TV</a:t>
            </a:r>
          </a:p>
        </p:txBody>
      </p:sp>
      <p:sp>
        <p:nvSpPr>
          <p:cNvPr id="20491" name="ZoneTexte 45"/>
          <p:cNvSpPr txBox="1">
            <a:spLocks noChangeArrowheads="1"/>
          </p:cNvSpPr>
          <p:nvPr/>
        </p:nvSpPr>
        <p:spPr bwMode="auto">
          <a:xfrm>
            <a:off x="4429125" y="1071563"/>
            <a:ext cx="928688" cy="307975"/>
          </a:xfrm>
          <a:prstGeom prst="rect">
            <a:avLst/>
          </a:prstGeom>
          <a:noFill/>
          <a:ln w="9525">
            <a:noFill/>
            <a:miter lim="800000"/>
            <a:headEnd/>
            <a:tailEnd/>
          </a:ln>
        </p:spPr>
        <p:txBody>
          <a:bodyPr>
            <a:spAutoFit/>
          </a:bodyPr>
          <a:lstStyle/>
          <a:p>
            <a:r>
              <a:rPr lang="fr-FR"/>
              <a:t>Presse</a:t>
            </a:r>
          </a:p>
        </p:txBody>
      </p:sp>
      <p:cxnSp>
        <p:nvCxnSpPr>
          <p:cNvPr id="48" name="Connecteur droit 47"/>
          <p:cNvCxnSpPr/>
          <p:nvPr/>
        </p:nvCxnSpPr>
        <p:spPr>
          <a:xfrm rot="10800000">
            <a:off x="3214688" y="1714500"/>
            <a:ext cx="571500"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20493" name="ZoneTexte 48"/>
          <p:cNvSpPr txBox="1">
            <a:spLocks noChangeArrowheads="1"/>
          </p:cNvSpPr>
          <p:nvPr/>
        </p:nvSpPr>
        <p:spPr bwMode="auto">
          <a:xfrm>
            <a:off x="2714625" y="1428750"/>
            <a:ext cx="928688" cy="307975"/>
          </a:xfrm>
          <a:prstGeom prst="rect">
            <a:avLst/>
          </a:prstGeom>
          <a:noFill/>
          <a:ln w="9525">
            <a:noFill/>
            <a:miter lim="800000"/>
            <a:headEnd/>
            <a:tailEnd/>
          </a:ln>
        </p:spPr>
        <p:txBody>
          <a:bodyPr>
            <a:spAutoFit/>
          </a:bodyPr>
          <a:lstStyle/>
          <a:p>
            <a:r>
              <a:rPr lang="fr-FR"/>
              <a:t>Internet</a:t>
            </a:r>
          </a:p>
        </p:txBody>
      </p:sp>
      <p:cxnSp>
        <p:nvCxnSpPr>
          <p:cNvPr id="56" name="Connecteur droit 55"/>
          <p:cNvCxnSpPr/>
          <p:nvPr/>
        </p:nvCxnSpPr>
        <p:spPr>
          <a:xfrm rot="5400000">
            <a:off x="2201069" y="4942682"/>
            <a:ext cx="357187" cy="33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cteur droit 75"/>
          <p:cNvCxnSpPr>
            <a:endCxn id="20485" idx="0"/>
          </p:cNvCxnSpPr>
          <p:nvPr/>
        </p:nvCxnSpPr>
        <p:spPr>
          <a:xfrm rot="5400000">
            <a:off x="3464719" y="3821906"/>
            <a:ext cx="2857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cteur droit avec flèche 81"/>
          <p:cNvCxnSpPr/>
          <p:nvPr/>
        </p:nvCxnSpPr>
        <p:spPr>
          <a:xfrm rot="5400000">
            <a:off x="3066257" y="4363244"/>
            <a:ext cx="296862"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rot="16200000" flipV="1">
            <a:off x="2428875" y="4286251"/>
            <a:ext cx="428625"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0498" name="ZoneTexte 88"/>
          <p:cNvSpPr txBox="1">
            <a:spLocks noChangeArrowheads="1"/>
          </p:cNvSpPr>
          <p:nvPr/>
        </p:nvSpPr>
        <p:spPr bwMode="auto">
          <a:xfrm>
            <a:off x="1428750" y="3857625"/>
            <a:ext cx="1500188" cy="276225"/>
          </a:xfrm>
          <a:prstGeom prst="rect">
            <a:avLst/>
          </a:prstGeom>
          <a:noFill/>
          <a:ln w="9525">
            <a:noFill/>
            <a:miter lim="800000"/>
            <a:headEnd/>
            <a:tailEnd/>
          </a:ln>
        </p:spPr>
        <p:txBody>
          <a:bodyPr>
            <a:spAutoFit/>
          </a:bodyPr>
          <a:lstStyle/>
          <a:p>
            <a:r>
              <a:rPr lang="fr-FR" sz="1200"/>
              <a:t>Adultomorphisme</a:t>
            </a:r>
          </a:p>
        </p:txBody>
      </p:sp>
      <p:cxnSp>
        <p:nvCxnSpPr>
          <p:cNvPr id="91" name="Connecteur droit 90"/>
          <p:cNvCxnSpPr/>
          <p:nvPr/>
        </p:nvCxnSpPr>
        <p:spPr>
          <a:xfrm flipV="1">
            <a:off x="3429000" y="4500563"/>
            <a:ext cx="642938"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0500" name="Text Box 2"/>
          <p:cNvSpPr txBox="1">
            <a:spLocks noChangeArrowheads="1"/>
          </p:cNvSpPr>
          <p:nvPr/>
        </p:nvSpPr>
        <p:spPr bwMode="auto">
          <a:xfrm>
            <a:off x="4071938" y="4357688"/>
            <a:ext cx="1271587" cy="303212"/>
          </a:xfrm>
          <a:prstGeom prst="rect">
            <a:avLst/>
          </a:prstGeom>
          <a:noFill/>
          <a:ln w="9525">
            <a:noFill/>
            <a:miter lim="800000"/>
            <a:headEnd/>
            <a:tailEnd/>
          </a:ln>
        </p:spPr>
        <p:txBody>
          <a:bodyPr/>
          <a:lstStyle/>
          <a:p>
            <a:pPr>
              <a:spcAft>
                <a:spcPts val="1000"/>
              </a:spcAft>
            </a:pPr>
            <a:r>
              <a:rPr lang="fr-FR" sz="1200">
                <a:latin typeface="Calibri" pitchFamily="34" charset="0"/>
                <a:cs typeface="Arial" charset="0"/>
              </a:rPr>
              <a:t>Transgénération</a:t>
            </a:r>
            <a:endParaRPr lang="fr-FR" sz="1200">
              <a:latin typeface="Arial" charset="0"/>
              <a:cs typeface="Arial" charset="0"/>
            </a:endParaRPr>
          </a:p>
        </p:txBody>
      </p:sp>
      <p:cxnSp>
        <p:nvCxnSpPr>
          <p:cNvPr id="97" name="Connecteur droit 96"/>
          <p:cNvCxnSpPr/>
          <p:nvPr/>
        </p:nvCxnSpPr>
        <p:spPr>
          <a:xfrm flipV="1">
            <a:off x="4929188" y="1785938"/>
            <a:ext cx="1071562"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20502" name="ZoneTexte 97"/>
          <p:cNvSpPr txBox="1">
            <a:spLocks noChangeArrowheads="1"/>
          </p:cNvSpPr>
          <p:nvPr/>
        </p:nvSpPr>
        <p:spPr bwMode="auto">
          <a:xfrm>
            <a:off x="5929313" y="1500188"/>
            <a:ext cx="661987" cy="307975"/>
          </a:xfrm>
          <a:prstGeom prst="rect">
            <a:avLst/>
          </a:prstGeom>
          <a:noFill/>
          <a:ln w="9525">
            <a:noFill/>
            <a:miter lim="800000"/>
            <a:headEnd/>
            <a:tailEnd/>
          </a:ln>
        </p:spPr>
        <p:txBody>
          <a:bodyPr wrap="none">
            <a:spAutoFit/>
          </a:bodyPr>
          <a:lstStyle/>
          <a:p>
            <a:r>
              <a:rPr lang="fr-FR"/>
              <a:t>Radio</a:t>
            </a:r>
          </a:p>
        </p:txBody>
      </p:sp>
      <p:cxnSp>
        <p:nvCxnSpPr>
          <p:cNvPr id="102" name="Connecteur droit 101"/>
          <p:cNvCxnSpPr/>
          <p:nvPr/>
        </p:nvCxnSpPr>
        <p:spPr>
          <a:xfrm flipV="1">
            <a:off x="6429375" y="1143000"/>
            <a:ext cx="500063" cy="357188"/>
          </a:xfrm>
          <a:prstGeom prst="line">
            <a:avLst/>
          </a:prstGeom>
        </p:spPr>
        <p:style>
          <a:lnRef idx="1">
            <a:schemeClr val="accent1"/>
          </a:lnRef>
          <a:fillRef idx="0">
            <a:schemeClr val="accent1"/>
          </a:fillRef>
          <a:effectRef idx="0">
            <a:schemeClr val="accent1"/>
          </a:effectRef>
          <a:fontRef idx="minor">
            <a:schemeClr val="tx1"/>
          </a:fontRef>
        </p:style>
      </p:cxnSp>
      <p:sp>
        <p:nvSpPr>
          <p:cNvPr id="20504" name="ZoneTexte 103"/>
          <p:cNvSpPr txBox="1">
            <a:spLocks noChangeArrowheads="1"/>
          </p:cNvSpPr>
          <p:nvPr/>
        </p:nvSpPr>
        <p:spPr bwMode="auto">
          <a:xfrm>
            <a:off x="7000875" y="857250"/>
            <a:ext cx="1643063" cy="738188"/>
          </a:xfrm>
          <a:prstGeom prst="rect">
            <a:avLst/>
          </a:prstGeom>
          <a:noFill/>
          <a:ln w="9525">
            <a:noFill/>
            <a:miter lim="800000"/>
            <a:headEnd/>
            <a:tailEnd/>
          </a:ln>
        </p:spPr>
        <p:txBody>
          <a:bodyPr>
            <a:spAutoFit/>
          </a:bodyPr>
          <a:lstStyle/>
          <a:p>
            <a:r>
              <a:rPr lang="fr-FR"/>
              <a:t>Parenthèse (radio dédiée aux parents)</a:t>
            </a:r>
          </a:p>
        </p:txBody>
      </p:sp>
      <p:cxnSp>
        <p:nvCxnSpPr>
          <p:cNvPr id="105" name="Connecteur droit 104"/>
          <p:cNvCxnSpPr/>
          <p:nvPr/>
        </p:nvCxnSpPr>
        <p:spPr>
          <a:xfrm>
            <a:off x="6572250" y="1714500"/>
            <a:ext cx="561975" cy="133350"/>
          </a:xfrm>
          <a:prstGeom prst="line">
            <a:avLst/>
          </a:prstGeom>
        </p:spPr>
        <p:style>
          <a:lnRef idx="1">
            <a:schemeClr val="accent1"/>
          </a:lnRef>
          <a:fillRef idx="0">
            <a:schemeClr val="accent1"/>
          </a:fillRef>
          <a:effectRef idx="0">
            <a:schemeClr val="accent1"/>
          </a:effectRef>
          <a:fontRef idx="minor">
            <a:schemeClr val="tx1"/>
          </a:fontRef>
        </p:style>
      </p:cxnSp>
      <p:sp>
        <p:nvSpPr>
          <p:cNvPr id="20506" name="ZoneTexte 106"/>
          <p:cNvSpPr txBox="1">
            <a:spLocks noChangeArrowheads="1"/>
          </p:cNvSpPr>
          <p:nvPr/>
        </p:nvSpPr>
        <p:spPr bwMode="auto">
          <a:xfrm>
            <a:off x="7215188" y="1643063"/>
            <a:ext cx="1357312" cy="523875"/>
          </a:xfrm>
          <a:prstGeom prst="rect">
            <a:avLst/>
          </a:prstGeom>
          <a:noFill/>
          <a:ln w="9525">
            <a:noFill/>
            <a:miter lim="800000"/>
            <a:headEnd/>
            <a:tailEnd/>
          </a:ln>
        </p:spPr>
        <p:txBody>
          <a:bodyPr>
            <a:spAutoFit/>
          </a:bodyPr>
          <a:lstStyle/>
          <a:p>
            <a:r>
              <a:rPr lang="fr-FR"/>
              <a:t>Emission France Inter</a:t>
            </a:r>
          </a:p>
        </p:txBody>
      </p:sp>
      <p:cxnSp>
        <p:nvCxnSpPr>
          <p:cNvPr id="108" name="Connecteur droit 107"/>
          <p:cNvCxnSpPr/>
          <p:nvPr/>
        </p:nvCxnSpPr>
        <p:spPr>
          <a:xfrm flipV="1">
            <a:off x="6000750" y="785813"/>
            <a:ext cx="500063" cy="357187"/>
          </a:xfrm>
          <a:prstGeom prst="line">
            <a:avLst/>
          </a:prstGeom>
        </p:spPr>
        <p:style>
          <a:lnRef idx="1">
            <a:schemeClr val="accent1"/>
          </a:lnRef>
          <a:fillRef idx="0">
            <a:schemeClr val="accent1"/>
          </a:fillRef>
          <a:effectRef idx="0">
            <a:schemeClr val="accent1"/>
          </a:effectRef>
          <a:fontRef idx="minor">
            <a:schemeClr val="tx1"/>
          </a:fontRef>
        </p:style>
      </p:cxnSp>
      <p:sp>
        <p:nvSpPr>
          <p:cNvPr id="20508" name="ZoneTexte 108"/>
          <p:cNvSpPr txBox="1">
            <a:spLocks noChangeArrowheads="1"/>
          </p:cNvSpPr>
          <p:nvPr/>
        </p:nvSpPr>
        <p:spPr bwMode="auto">
          <a:xfrm>
            <a:off x="5929313" y="214313"/>
            <a:ext cx="1714500" cy="523875"/>
          </a:xfrm>
          <a:prstGeom prst="rect">
            <a:avLst/>
          </a:prstGeom>
          <a:noFill/>
          <a:ln w="9525">
            <a:noFill/>
            <a:miter lim="800000"/>
            <a:headEnd/>
            <a:tailEnd/>
          </a:ln>
        </p:spPr>
        <p:txBody>
          <a:bodyPr>
            <a:spAutoFit/>
          </a:bodyPr>
          <a:lstStyle/>
          <a:p>
            <a:r>
              <a:rPr lang="fr-FR"/>
              <a:t>Exemple émission les Maternelles</a:t>
            </a:r>
          </a:p>
        </p:txBody>
      </p:sp>
      <p:cxnSp>
        <p:nvCxnSpPr>
          <p:cNvPr id="110" name="Connecteur droit 109"/>
          <p:cNvCxnSpPr/>
          <p:nvPr/>
        </p:nvCxnSpPr>
        <p:spPr>
          <a:xfrm rot="5400000" flipH="1" flipV="1">
            <a:off x="4715669" y="999331"/>
            <a:ext cx="2857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510" name="ZoneTexte 110"/>
          <p:cNvSpPr txBox="1">
            <a:spLocks noChangeArrowheads="1"/>
          </p:cNvSpPr>
          <p:nvPr/>
        </p:nvSpPr>
        <p:spPr bwMode="auto">
          <a:xfrm>
            <a:off x="4214813" y="142875"/>
            <a:ext cx="1571625" cy="738188"/>
          </a:xfrm>
          <a:prstGeom prst="rect">
            <a:avLst/>
          </a:prstGeom>
          <a:noFill/>
          <a:ln w="9525">
            <a:noFill/>
            <a:miter lim="800000"/>
            <a:headEnd/>
            <a:tailEnd/>
          </a:ln>
        </p:spPr>
        <p:txBody>
          <a:bodyPr>
            <a:spAutoFit/>
          </a:bodyPr>
          <a:lstStyle/>
          <a:p>
            <a:r>
              <a:rPr lang="fr-FR"/>
              <a:t>Magazines féminins </a:t>
            </a:r>
          </a:p>
          <a:p>
            <a:r>
              <a:rPr lang="fr-FR"/>
              <a:t>Exemple: fémina</a:t>
            </a:r>
          </a:p>
        </p:txBody>
      </p:sp>
      <p:cxnSp>
        <p:nvCxnSpPr>
          <p:cNvPr id="113" name="Connecteur droit 112"/>
          <p:cNvCxnSpPr/>
          <p:nvPr/>
        </p:nvCxnSpPr>
        <p:spPr>
          <a:xfrm rot="5400000" flipH="1" flipV="1">
            <a:off x="3232150" y="1054101"/>
            <a:ext cx="428625" cy="177800"/>
          </a:xfrm>
          <a:prstGeom prst="line">
            <a:avLst/>
          </a:prstGeom>
        </p:spPr>
        <p:style>
          <a:lnRef idx="1">
            <a:schemeClr val="accent1"/>
          </a:lnRef>
          <a:fillRef idx="0">
            <a:schemeClr val="accent1"/>
          </a:fillRef>
          <a:effectRef idx="0">
            <a:schemeClr val="accent1"/>
          </a:effectRef>
          <a:fontRef idx="minor">
            <a:schemeClr val="tx1"/>
          </a:fontRef>
        </p:style>
      </p:cxnSp>
      <p:sp>
        <p:nvSpPr>
          <p:cNvPr id="20512" name="ZoneTexte 113"/>
          <p:cNvSpPr txBox="1">
            <a:spLocks noChangeArrowheads="1"/>
          </p:cNvSpPr>
          <p:nvPr/>
        </p:nvSpPr>
        <p:spPr bwMode="auto">
          <a:xfrm>
            <a:off x="3173413" y="571500"/>
            <a:ext cx="827087" cy="307975"/>
          </a:xfrm>
          <a:prstGeom prst="rect">
            <a:avLst/>
          </a:prstGeom>
          <a:noFill/>
          <a:ln w="9525">
            <a:noFill/>
            <a:miter lim="800000"/>
            <a:headEnd/>
            <a:tailEnd/>
          </a:ln>
        </p:spPr>
        <p:txBody>
          <a:bodyPr wrap="none">
            <a:spAutoFit/>
          </a:bodyPr>
          <a:lstStyle/>
          <a:p>
            <a:r>
              <a:rPr lang="fr-FR"/>
              <a:t>Forums</a:t>
            </a:r>
          </a:p>
        </p:txBody>
      </p:sp>
      <p:cxnSp>
        <p:nvCxnSpPr>
          <p:cNvPr id="115" name="Connecteur droit 114"/>
          <p:cNvCxnSpPr/>
          <p:nvPr/>
        </p:nvCxnSpPr>
        <p:spPr>
          <a:xfrm rot="10800000">
            <a:off x="2786063" y="928688"/>
            <a:ext cx="285750" cy="541337"/>
          </a:xfrm>
          <a:prstGeom prst="line">
            <a:avLst/>
          </a:prstGeom>
        </p:spPr>
        <p:style>
          <a:lnRef idx="1">
            <a:schemeClr val="accent1"/>
          </a:lnRef>
          <a:fillRef idx="0">
            <a:schemeClr val="accent1"/>
          </a:fillRef>
          <a:effectRef idx="0">
            <a:schemeClr val="accent1"/>
          </a:effectRef>
          <a:fontRef idx="minor">
            <a:schemeClr val="tx1"/>
          </a:fontRef>
        </p:style>
      </p:cxnSp>
      <p:sp>
        <p:nvSpPr>
          <p:cNvPr id="20514" name="ZoneTexte 118"/>
          <p:cNvSpPr txBox="1">
            <a:spLocks noChangeArrowheads="1"/>
          </p:cNvSpPr>
          <p:nvPr/>
        </p:nvSpPr>
        <p:spPr bwMode="auto">
          <a:xfrm>
            <a:off x="2071688" y="0"/>
            <a:ext cx="1571625" cy="954088"/>
          </a:xfrm>
          <a:prstGeom prst="rect">
            <a:avLst/>
          </a:prstGeom>
          <a:noFill/>
          <a:ln w="9525">
            <a:noFill/>
            <a:miter lim="800000"/>
            <a:headEnd/>
            <a:tailEnd/>
          </a:ln>
        </p:spPr>
        <p:txBody>
          <a:bodyPr>
            <a:spAutoFit/>
          </a:bodyPr>
          <a:lstStyle/>
          <a:p>
            <a:r>
              <a:rPr lang="fr-FR"/>
              <a:t>Sites d’informations dédiés aux parents</a:t>
            </a:r>
          </a:p>
        </p:txBody>
      </p:sp>
      <p:cxnSp>
        <p:nvCxnSpPr>
          <p:cNvPr id="120" name="Connecteur droit 119"/>
          <p:cNvCxnSpPr/>
          <p:nvPr/>
        </p:nvCxnSpPr>
        <p:spPr>
          <a:xfrm rot="10800000">
            <a:off x="1785938" y="857250"/>
            <a:ext cx="857250" cy="714375"/>
          </a:xfrm>
          <a:prstGeom prst="line">
            <a:avLst/>
          </a:prstGeom>
        </p:spPr>
        <p:style>
          <a:lnRef idx="1">
            <a:schemeClr val="accent1"/>
          </a:lnRef>
          <a:fillRef idx="0">
            <a:schemeClr val="accent1"/>
          </a:fillRef>
          <a:effectRef idx="0">
            <a:schemeClr val="accent1"/>
          </a:effectRef>
          <a:fontRef idx="minor">
            <a:schemeClr val="tx1"/>
          </a:fontRef>
        </p:style>
      </p:cxnSp>
      <p:sp>
        <p:nvSpPr>
          <p:cNvPr id="20516" name="ZoneTexte 125"/>
          <p:cNvSpPr txBox="1">
            <a:spLocks noChangeArrowheads="1"/>
          </p:cNvSpPr>
          <p:nvPr/>
        </p:nvSpPr>
        <p:spPr bwMode="auto">
          <a:xfrm>
            <a:off x="785813" y="500063"/>
            <a:ext cx="1571625" cy="523875"/>
          </a:xfrm>
          <a:prstGeom prst="rect">
            <a:avLst/>
          </a:prstGeom>
          <a:noFill/>
          <a:ln w="9525">
            <a:noFill/>
            <a:miter lim="800000"/>
            <a:headEnd/>
            <a:tailEnd/>
          </a:ln>
        </p:spPr>
        <p:txBody>
          <a:bodyPr>
            <a:spAutoFit/>
          </a:bodyPr>
          <a:lstStyle/>
          <a:p>
            <a:r>
              <a:rPr lang="fr-FR"/>
              <a:t>Sites de vente en ligne </a:t>
            </a:r>
          </a:p>
        </p:txBody>
      </p:sp>
      <p:sp>
        <p:nvSpPr>
          <p:cNvPr id="20517" name="ZoneTexte 132"/>
          <p:cNvSpPr txBox="1">
            <a:spLocks noChangeArrowheads="1"/>
          </p:cNvSpPr>
          <p:nvPr/>
        </p:nvSpPr>
        <p:spPr bwMode="auto">
          <a:xfrm>
            <a:off x="6286500" y="2857500"/>
            <a:ext cx="857250" cy="369888"/>
          </a:xfrm>
          <a:prstGeom prst="rect">
            <a:avLst/>
          </a:prstGeom>
          <a:noFill/>
          <a:ln w="9525">
            <a:solidFill>
              <a:schemeClr val="tx1"/>
            </a:solidFill>
            <a:miter lim="800000"/>
            <a:headEnd/>
            <a:tailEnd/>
          </a:ln>
        </p:spPr>
        <p:txBody>
          <a:bodyPr>
            <a:spAutoFit/>
          </a:bodyPr>
          <a:lstStyle/>
          <a:p>
            <a:r>
              <a:rPr lang="fr-FR" sz="1800"/>
              <a:t>Tons</a:t>
            </a:r>
          </a:p>
        </p:txBody>
      </p:sp>
      <p:cxnSp>
        <p:nvCxnSpPr>
          <p:cNvPr id="134" name="Connecteur droit 133"/>
          <p:cNvCxnSpPr/>
          <p:nvPr/>
        </p:nvCxnSpPr>
        <p:spPr>
          <a:xfrm rot="10800000" flipV="1">
            <a:off x="5715000" y="3286125"/>
            <a:ext cx="64293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0519" name="ZoneTexte 136"/>
          <p:cNvSpPr txBox="1">
            <a:spLocks noChangeArrowheads="1"/>
          </p:cNvSpPr>
          <p:nvPr/>
        </p:nvSpPr>
        <p:spPr bwMode="auto">
          <a:xfrm>
            <a:off x="6715125" y="2286000"/>
            <a:ext cx="1214438" cy="276225"/>
          </a:xfrm>
          <a:prstGeom prst="rect">
            <a:avLst/>
          </a:prstGeom>
          <a:noFill/>
          <a:ln w="9525">
            <a:noFill/>
            <a:miter lim="800000"/>
            <a:headEnd/>
            <a:tailEnd/>
          </a:ln>
        </p:spPr>
        <p:txBody>
          <a:bodyPr>
            <a:spAutoFit/>
          </a:bodyPr>
          <a:lstStyle/>
          <a:p>
            <a:r>
              <a:rPr lang="fr-FR" sz="1200"/>
              <a:t>Emotionnel</a:t>
            </a:r>
          </a:p>
        </p:txBody>
      </p:sp>
      <p:sp>
        <p:nvSpPr>
          <p:cNvPr id="20520" name="ZoneTexte 137"/>
          <p:cNvSpPr txBox="1">
            <a:spLocks noChangeArrowheads="1"/>
          </p:cNvSpPr>
          <p:nvPr/>
        </p:nvSpPr>
        <p:spPr bwMode="auto">
          <a:xfrm>
            <a:off x="6500813" y="3357563"/>
            <a:ext cx="1214437" cy="276225"/>
          </a:xfrm>
          <a:prstGeom prst="rect">
            <a:avLst/>
          </a:prstGeom>
          <a:noFill/>
          <a:ln w="9525">
            <a:noFill/>
            <a:miter lim="800000"/>
            <a:headEnd/>
            <a:tailEnd/>
          </a:ln>
        </p:spPr>
        <p:txBody>
          <a:bodyPr>
            <a:spAutoFit/>
          </a:bodyPr>
          <a:lstStyle/>
          <a:p>
            <a:r>
              <a:rPr lang="fr-FR" sz="1200"/>
              <a:t>Informatif</a:t>
            </a:r>
          </a:p>
        </p:txBody>
      </p:sp>
      <p:cxnSp>
        <p:nvCxnSpPr>
          <p:cNvPr id="139" name="Connecteur droit 138"/>
          <p:cNvCxnSpPr/>
          <p:nvPr/>
        </p:nvCxnSpPr>
        <p:spPr>
          <a:xfrm rot="10800000">
            <a:off x="6572250" y="3214688"/>
            <a:ext cx="214313"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rot="5400000" flipH="1" flipV="1">
            <a:off x="6537325" y="2535238"/>
            <a:ext cx="285750" cy="215900"/>
          </a:xfrm>
          <a:prstGeom prst="line">
            <a:avLst/>
          </a:prstGeom>
        </p:spPr>
        <p:style>
          <a:lnRef idx="1">
            <a:schemeClr val="accent1"/>
          </a:lnRef>
          <a:fillRef idx="0">
            <a:schemeClr val="accent1"/>
          </a:fillRef>
          <a:effectRef idx="0">
            <a:schemeClr val="accent1"/>
          </a:effectRef>
          <a:fontRef idx="minor">
            <a:schemeClr val="tx1"/>
          </a:fontRef>
        </p:style>
      </p:cxnSp>
      <p:sp>
        <p:nvSpPr>
          <p:cNvPr id="20523" name="ZoneTexte 148"/>
          <p:cNvSpPr txBox="1">
            <a:spLocks noChangeArrowheads="1"/>
          </p:cNvSpPr>
          <p:nvPr/>
        </p:nvSpPr>
        <p:spPr bwMode="auto">
          <a:xfrm>
            <a:off x="7286625" y="2928938"/>
            <a:ext cx="1143000" cy="276225"/>
          </a:xfrm>
          <a:prstGeom prst="rect">
            <a:avLst/>
          </a:prstGeom>
          <a:noFill/>
          <a:ln w="9525">
            <a:noFill/>
            <a:miter lim="800000"/>
            <a:headEnd/>
            <a:tailEnd/>
          </a:ln>
        </p:spPr>
        <p:txBody>
          <a:bodyPr>
            <a:spAutoFit/>
          </a:bodyPr>
          <a:lstStyle/>
          <a:p>
            <a:r>
              <a:rPr lang="fr-FR" sz="1200"/>
              <a:t>Moralisateur</a:t>
            </a:r>
          </a:p>
        </p:txBody>
      </p:sp>
      <p:cxnSp>
        <p:nvCxnSpPr>
          <p:cNvPr id="152" name="Connecteur droit 151"/>
          <p:cNvCxnSpPr/>
          <p:nvPr/>
        </p:nvCxnSpPr>
        <p:spPr>
          <a:xfrm flipV="1">
            <a:off x="6072188" y="571500"/>
            <a:ext cx="1633537" cy="652463"/>
          </a:xfrm>
          <a:prstGeom prst="line">
            <a:avLst/>
          </a:prstGeom>
        </p:spPr>
        <p:style>
          <a:lnRef idx="1">
            <a:schemeClr val="accent1"/>
          </a:lnRef>
          <a:fillRef idx="0">
            <a:schemeClr val="accent1"/>
          </a:fillRef>
          <a:effectRef idx="0">
            <a:schemeClr val="accent1"/>
          </a:effectRef>
          <a:fontRef idx="minor">
            <a:schemeClr val="tx1"/>
          </a:fontRef>
        </p:style>
      </p:cxnSp>
      <p:sp>
        <p:nvSpPr>
          <p:cNvPr id="20525" name="ZoneTexte 153"/>
          <p:cNvSpPr txBox="1">
            <a:spLocks noChangeArrowheads="1"/>
          </p:cNvSpPr>
          <p:nvPr/>
        </p:nvSpPr>
        <p:spPr bwMode="auto">
          <a:xfrm>
            <a:off x="7643813" y="357188"/>
            <a:ext cx="1000125" cy="307975"/>
          </a:xfrm>
          <a:prstGeom prst="rect">
            <a:avLst/>
          </a:prstGeom>
          <a:noFill/>
          <a:ln w="9525">
            <a:noFill/>
            <a:miter lim="800000"/>
            <a:headEnd/>
            <a:tailEnd/>
          </a:ln>
        </p:spPr>
        <p:txBody>
          <a:bodyPr>
            <a:spAutoFit/>
          </a:bodyPr>
          <a:lstStyle/>
          <a:p>
            <a:r>
              <a:rPr lang="fr-FR"/>
              <a:t>Publicités</a:t>
            </a:r>
          </a:p>
        </p:txBody>
      </p:sp>
      <p:sp>
        <p:nvSpPr>
          <p:cNvPr id="20526" name="ZoneTexte 50"/>
          <p:cNvSpPr txBox="1">
            <a:spLocks noChangeArrowheads="1"/>
          </p:cNvSpPr>
          <p:nvPr/>
        </p:nvSpPr>
        <p:spPr bwMode="auto">
          <a:xfrm>
            <a:off x="1357313" y="5072063"/>
            <a:ext cx="1285875" cy="461962"/>
          </a:xfrm>
          <a:prstGeom prst="rect">
            <a:avLst/>
          </a:prstGeom>
          <a:noFill/>
          <a:ln w="9525">
            <a:noFill/>
            <a:miter lim="800000"/>
            <a:headEnd/>
            <a:tailEnd/>
          </a:ln>
        </p:spPr>
        <p:txBody>
          <a:bodyPr>
            <a:spAutoFit/>
          </a:bodyPr>
          <a:lstStyle/>
          <a:p>
            <a:r>
              <a:rPr lang="fr-FR" sz="1200"/>
              <a:t>Enfant prescripteur</a:t>
            </a:r>
          </a:p>
        </p:txBody>
      </p:sp>
      <p:sp>
        <p:nvSpPr>
          <p:cNvPr id="20527" name="ZoneTexte 51"/>
          <p:cNvSpPr txBox="1">
            <a:spLocks noChangeArrowheads="1"/>
          </p:cNvSpPr>
          <p:nvPr/>
        </p:nvSpPr>
        <p:spPr bwMode="auto">
          <a:xfrm>
            <a:off x="3357563" y="5572125"/>
            <a:ext cx="1571625" cy="461963"/>
          </a:xfrm>
          <a:prstGeom prst="rect">
            <a:avLst/>
          </a:prstGeom>
          <a:noFill/>
          <a:ln w="9525">
            <a:noFill/>
            <a:miter lim="800000"/>
            <a:headEnd/>
            <a:tailEnd/>
          </a:ln>
        </p:spPr>
        <p:txBody>
          <a:bodyPr>
            <a:spAutoFit/>
          </a:bodyPr>
          <a:lstStyle/>
          <a:p>
            <a:r>
              <a:rPr lang="fr-FR" sz="1200"/>
              <a:t>Généralisation à la famille</a:t>
            </a:r>
          </a:p>
        </p:txBody>
      </p:sp>
      <p:cxnSp>
        <p:nvCxnSpPr>
          <p:cNvPr id="55" name="Connecteur droit 54"/>
          <p:cNvCxnSpPr/>
          <p:nvPr/>
        </p:nvCxnSpPr>
        <p:spPr>
          <a:xfrm>
            <a:off x="3500438" y="4857750"/>
            <a:ext cx="642937" cy="0"/>
          </a:xfrm>
          <a:prstGeom prst="line">
            <a:avLst/>
          </a:prstGeom>
        </p:spPr>
        <p:style>
          <a:lnRef idx="1">
            <a:schemeClr val="accent1"/>
          </a:lnRef>
          <a:fillRef idx="0">
            <a:schemeClr val="accent1"/>
          </a:fillRef>
          <a:effectRef idx="0">
            <a:schemeClr val="accent1"/>
          </a:effectRef>
          <a:fontRef idx="minor">
            <a:schemeClr val="tx1"/>
          </a:fontRef>
        </p:style>
      </p:cxnSp>
      <p:sp>
        <p:nvSpPr>
          <p:cNvPr id="20529" name="ZoneTexte 56"/>
          <p:cNvSpPr txBox="1">
            <a:spLocks noChangeArrowheads="1"/>
          </p:cNvSpPr>
          <p:nvPr/>
        </p:nvSpPr>
        <p:spPr bwMode="auto">
          <a:xfrm>
            <a:off x="4143375" y="4643438"/>
            <a:ext cx="1214438" cy="461962"/>
          </a:xfrm>
          <a:prstGeom prst="rect">
            <a:avLst/>
          </a:prstGeom>
          <a:noFill/>
          <a:ln w="9525">
            <a:noFill/>
            <a:miter lim="800000"/>
            <a:headEnd/>
            <a:tailEnd/>
          </a:ln>
        </p:spPr>
        <p:txBody>
          <a:bodyPr>
            <a:spAutoFit/>
          </a:bodyPr>
          <a:lstStyle/>
          <a:p>
            <a:r>
              <a:rPr lang="fr-FR" sz="1200"/>
              <a:t>Transmission du savoir</a:t>
            </a:r>
          </a:p>
        </p:txBody>
      </p:sp>
      <p:cxnSp>
        <p:nvCxnSpPr>
          <p:cNvPr id="59" name="Connecteur droit 58"/>
          <p:cNvCxnSpPr/>
          <p:nvPr/>
        </p:nvCxnSpPr>
        <p:spPr>
          <a:xfrm rot="5400000">
            <a:off x="2607469" y="5179219"/>
            <a:ext cx="428625" cy="71437"/>
          </a:xfrm>
          <a:prstGeom prst="line">
            <a:avLst/>
          </a:prstGeom>
        </p:spPr>
        <p:style>
          <a:lnRef idx="1">
            <a:schemeClr val="accent1"/>
          </a:lnRef>
          <a:fillRef idx="0">
            <a:schemeClr val="accent1"/>
          </a:fillRef>
          <a:effectRef idx="0">
            <a:schemeClr val="accent1"/>
          </a:effectRef>
          <a:fontRef idx="minor">
            <a:schemeClr val="tx1"/>
          </a:fontRef>
        </p:style>
      </p:cxnSp>
      <p:sp>
        <p:nvSpPr>
          <p:cNvPr id="20531" name="ZoneTexte 59"/>
          <p:cNvSpPr txBox="1">
            <a:spLocks noChangeArrowheads="1"/>
          </p:cNvSpPr>
          <p:nvPr/>
        </p:nvSpPr>
        <p:spPr bwMode="auto">
          <a:xfrm>
            <a:off x="2143125" y="5500688"/>
            <a:ext cx="1357313" cy="461962"/>
          </a:xfrm>
          <a:prstGeom prst="rect">
            <a:avLst/>
          </a:prstGeom>
          <a:noFill/>
          <a:ln w="9525">
            <a:noFill/>
            <a:miter lim="800000"/>
            <a:headEnd/>
            <a:tailEnd/>
          </a:ln>
        </p:spPr>
        <p:txBody>
          <a:bodyPr>
            <a:spAutoFit/>
          </a:bodyPr>
          <a:lstStyle/>
          <a:p>
            <a:r>
              <a:rPr lang="fr-FR" sz="1200"/>
              <a:t>Syndrome de la perfection</a:t>
            </a:r>
          </a:p>
        </p:txBody>
      </p:sp>
      <p:cxnSp>
        <p:nvCxnSpPr>
          <p:cNvPr id="64" name="Connecteur droit 63"/>
          <p:cNvCxnSpPr/>
          <p:nvPr/>
        </p:nvCxnSpPr>
        <p:spPr>
          <a:xfrm rot="10800000">
            <a:off x="2000250" y="4643438"/>
            <a:ext cx="500063"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0533" name="ZoneTexte 65"/>
          <p:cNvSpPr txBox="1">
            <a:spLocks noChangeArrowheads="1"/>
          </p:cNvSpPr>
          <p:nvPr/>
        </p:nvSpPr>
        <p:spPr bwMode="auto">
          <a:xfrm>
            <a:off x="1143000" y="4429125"/>
            <a:ext cx="1500188" cy="276225"/>
          </a:xfrm>
          <a:prstGeom prst="rect">
            <a:avLst/>
          </a:prstGeom>
          <a:noFill/>
          <a:ln w="9525">
            <a:noFill/>
            <a:miter lim="800000"/>
            <a:headEnd/>
            <a:tailEnd/>
          </a:ln>
        </p:spPr>
        <p:txBody>
          <a:bodyPr>
            <a:spAutoFit/>
          </a:bodyPr>
          <a:lstStyle/>
          <a:p>
            <a:r>
              <a:rPr lang="fr-FR" sz="1200"/>
              <a:t>Déculpabilité</a:t>
            </a:r>
          </a:p>
        </p:txBody>
      </p:sp>
      <p:cxnSp>
        <p:nvCxnSpPr>
          <p:cNvPr id="83" name="Connecteur droit 82"/>
          <p:cNvCxnSpPr/>
          <p:nvPr/>
        </p:nvCxnSpPr>
        <p:spPr>
          <a:xfrm>
            <a:off x="3429000" y="4929188"/>
            <a:ext cx="1071563"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20535" name="ZoneTexte 84"/>
          <p:cNvSpPr txBox="1">
            <a:spLocks noChangeArrowheads="1"/>
          </p:cNvSpPr>
          <p:nvPr/>
        </p:nvSpPr>
        <p:spPr bwMode="auto">
          <a:xfrm>
            <a:off x="4572000" y="5143500"/>
            <a:ext cx="1785938" cy="461963"/>
          </a:xfrm>
          <a:prstGeom prst="rect">
            <a:avLst/>
          </a:prstGeom>
          <a:noFill/>
          <a:ln w="9525">
            <a:noFill/>
            <a:miter lim="800000"/>
            <a:headEnd/>
            <a:tailEnd/>
          </a:ln>
        </p:spPr>
        <p:txBody>
          <a:bodyPr>
            <a:spAutoFit/>
          </a:bodyPr>
          <a:lstStyle/>
          <a:p>
            <a:r>
              <a:rPr lang="fr-FR" sz="1200"/>
              <a:t>Jouer  sur l’implicite, la sensibilité</a:t>
            </a:r>
          </a:p>
        </p:txBody>
      </p:sp>
      <p:cxnSp>
        <p:nvCxnSpPr>
          <p:cNvPr id="87" name="Connecteur droit 86"/>
          <p:cNvCxnSpPr/>
          <p:nvPr/>
        </p:nvCxnSpPr>
        <p:spPr>
          <a:xfrm rot="5400000">
            <a:off x="1143001" y="5500687"/>
            <a:ext cx="214312"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20537" name="ZoneTexte 89"/>
          <p:cNvSpPr txBox="1">
            <a:spLocks noChangeArrowheads="1"/>
          </p:cNvSpPr>
          <p:nvPr/>
        </p:nvSpPr>
        <p:spPr bwMode="auto">
          <a:xfrm>
            <a:off x="642938" y="5643563"/>
            <a:ext cx="1285875" cy="646112"/>
          </a:xfrm>
          <a:prstGeom prst="rect">
            <a:avLst/>
          </a:prstGeom>
          <a:noFill/>
          <a:ln w="9525">
            <a:noFill/>
            <a:miter lim="800000"/>
            <a:headEnd/>
            <a:tailEnd/>
          </a:ln>
        </p:spPr>
        <p:txBody>
          <a:bodyPr>
            <a:spAutoFit/>
          </a:bodyPr>
          <a:lstStyle/>
          <a:p>
            <a:r>
              <a:rPr lang="fr-FR" sz="1200"/>
              <a:t>Bébé présenté comme expert décisionnaire</a:t>
            </a:r>
          </a:p>
        </p:txBody>
      </p:sp>
      <p:cxnSp>
        <p:nvCxnSpPr>
          <p:cNvPr id="93" name="Connecteur droit 92"/>
          <p:cNvCxnSpPr/>
          <p:nvPr/>
        </p:nvCxnSpPr>
        <p:spPr>
          <a:xfrm rot="16200000" flipH="1">
            <a:off x="2464594" y="6107907"/>
            <a:ext cx="3571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Connecteur droit 95"/>
          <p:cNvCxnSpPr>
            <a:stCxn id="66" idx="1"/>
          </p:cNvCxnSpPr>
          <p:nvPr/>
        </p:nvCxnSpPr>
        <p:spPr>
          <a:xfrm rot="10800000">
            <a:off x="900113" y="4292600"/>
            <a:ext cx="242887" cy="274638"/>
          </a:xfrm>
          <a:prstGeom prst="line">
            <a:avLst/>
          </a:prstGeom>
        </p:spPr>
        <p:style>
          <a:lnRef idx="1">
            <a:schemeClr val="accent1"/>
          </a:lnRef>
          <a:fillRef idx="0">
            <a:schemeClr val="accent1"/>
          </a:fillRef>
          <a:effectRef idx="0">
            <a:schemeClr val="accent1"/>
          </a:effectRef>
          <a:fontRef idx="minor">
            <a:schemeClr val="tx1"/>
          </a:fontRef>
        </p:style>
      </p:cxnSp>
      <p:sp>
        <p:nvSpPr>
          <p:cNvPr id="20540" name="ZoneTexte 98"/>
          <p:cNvSpPr txBox="1">
            <a:spLocks noChangeArrowheads="1"/>
          </p:cNvSpPr>
          <p:nvPr/>
        </p:nvSpPr>
        <p:spPr bwMode="auto">
          <a:xfrm>
            <a:off x="0" y="3500438"/>
            <a:ext cx="1116013" cy="1552575"/>
          </a:xfrm>
          <a:prstGeom prst="rect">
            <a:avLst/>
          </a:prstGeom>
          <a:noFill/>
          <a:ln w="9525">
            <a:noFill/>
            <a:miter lim="800000"/>
            <a:headEnd/>
            <a:tailEnd/>
          </a:ln>
        </p:spPr>
        <p:txBody>
          <a:bodyPr>
            <a:spAutoFit/>
          </a:bodyPr>
          <a:lstStyle/>
          <a:p>
            <a:r>
              <a:rPr lang="fr-FR" sz="1200"/>
              <a:t>Les parents se déculpabilisent de leur absence en achetant ce qu’il y a de mieux</a:t>
            </a:r>
          </a:p>
        </p:txBody>
      </p:sp>
      <p:cxnSp>
        <p:nvCxnSpPr>
          <p:cNvPr id="112" name="Connecteur droit 111"/>
          <p:cNvCxnSpPr>
            <a:stCxn id="85" idx="3"/>
          </p:cNvCxnSpPr>
          <p:nvPr/>
        </p:nvCxnSpPr>
        <p:spPr>
          <a:xfrm flipV="1">
            <a:off x="6156325" y="5300663"/>
            <a:ext cx="630238" cy="57150"/>
          </a:xfrm>
          <a:prstGeom prst="line">
            <a:avLst/>
          </a:prstGeom>
        </p:spPr>
        <p:style>
          <a:lnRef idx="1">
            <a:schemeClr val="accent1"/>
          </a:lnRef>
          <a:fillRef idx="0">
            <a:schemeClr val="accent1"/>
          </a:fillRef>
          <a:effectRef idx="0">
            <a:schemeClr val="accent1"/>
          </a:effectRef>
          <a:fontRef idx="minor">
            <a:schemeClr val="tx1"/>
          </a:fontRef>
        </p:style>
      </p:cxnSp>
      <p:sp>
        <p:nvSpPr>
          <p:cNvPr id="20542" name="ZoneTexte 115"/>
          <p:cNvSpPr txBox="1">
            <a:spLocks noChangeArrowheads="1"/>
          </p:cNvSpPr>
          <p:nvPr/>
        </p:nvSpPr>
        <p:spPr bwMode="auto">
          <a:xfrm>
            <a:off x="6732588" y="5013325"/>
            <a:ext cx="2000250" cy="822325"/>
          </a:xfrm>
          <a:prstGeom prst="rect">
            <a:avLst/>
          </a:prstGeom>
          <a:noFill/>
          <a:ln w="9525">
            <a:noFill/>
            <a:miter lim="800000"/>
            <a:headEnd/>
            <a:tailEnd/>
          </a:ln>
        </p:spPr>
        <p:txBody>
          <a:bodyPr>
            <a:spAutoFit/>
          </a:bodyPr>
          <a:lstStyle/>
          <a:p>
            <a:r>
              <a:rPr lang="fr-FR" sz="1200"/>
              <a:t>La communication doit avoir une approche projective sur l’heureux événement par exemple</a:t>
            </a:r>
          </a:p>
        </p:txBody>
      </p:sp>
      <p:cxnSp>
        <p:nvCxnSpPr>
          <p:cNvPr id="118" name="Connecteur droit 117"/>
          <p:cNvCxnSpPr/>
          <p:nvPr/>
        </p:nvCxnSpPr>
        <p:spPr>
          <a:xfrm rot="5400000" flipH="1" flipV="1">
            <a:off x="1857375" y="3643313"/>
            <a:ext cx="357187"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0544" name="ZoneTexte 120"/>
          <p:cNvSpPr txBox="1">
            <a:spLocks noChangeArrowheads="1"/>
          </p:cNvSpPr>
          <p:nvPr/>
        </p:nvSpPr>
        <p:spPr bwMode="auto">
          <a:xfrm>
            <a:off x="1428750" y="3214688"/>
            <a:ext cx="1428750" cy="276225"/>
          </a:xfrm>
          <a:prstGeom prst="rect">
            <a:avLst/>
          </a:prstGeom>
          <a:noFill/>
          <a:ln w="9525">
            <a:noFill/>
            <a:miter lim="800000"/>
            <a:headEnd/>
            <a:tailEnd/>
          </a:ln>
        </p:spPr>
        <p:txBody>
          <a:bodyPr>
            <a:spAutoFit/>
          </a:bodyPr>
          <a:lstStyle/>
          <a:p>
            <a:r>
              <a:rPr lang="fr-FR" sz="1200"/>
              <a:t>Enfant autonome</a:t>
            </a:r>
          </a:p>
        </p:txBody>
      </p:sp>
      <p:cxnSp>
        <p:nvCxnSpPr>
          <p:cNvPr id="123" name="Connecteur droit 122"/>
          <p:cNvCxnSpPr/>
          <p:nvPr/>
        </p:nvCxnSpPr>
        <p:spPr>
          <a:xfrm>
            <a:off x="3929063" y="6000750"/>
            <a:ext cx="285750"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20546" name="ZoneTexte 124"/>
          <p:cNvSpPr txBox="1">
            <a:spLocks noChangeArrowheads="1"/>
          </p:cNvSpPr>
          <p:nvPr/>
        </p:nvSpPr>
        <p:spPr bwMode="auto">
          <a:xfrm>
            <a:off x="4214813" y="6000750"/>
            <a:ext cx="1285875" cy="646113"/>
          </a:xfrm>
          <a:prstGeom prst="rect">
            <a:avLst/>
          </a:prstGeom>
          <a:noFill/>
          <a:ln w="9525">
            <a:noFill/>
            <a:miter lim="800000"/>
            <a:headEnd/>
            <a:tailEnd/>
          </a:ln>
        </p:spPr>
        <p:txBody>
          <a:bodyPr>
            <a:spAutoFit/>
          </a:bodyPr>
          <a:lstStyle/>
          <a:p>
            <a:r>
              <a:rPr lang="fr-FR" sz="1200"/>
              <a:t>Produit adaptable à toute la famille</a:t>
            </a:r>
          </a:p>
        </p:txBody>
      </p:sp>
      <p:cxnSp>
        <p:nvCxnSpPr>
          <p:cNvPr id="128" name="Connecteur droit 127"/>
          <p:cNvCxnSpPr>
            <a:stCxn id="125" idx="3"/>
          </p:cNvCxnSpPr>
          <p:nvPr/>
        </p:nvCxnSpPr>
        <p:spPr>
          <a:xfrm>
            <a:off x="5219700" y="6308725"/>
            <a:ext cx="709613" cy="192088"/>
          </a:xfrm>
          <a:prstGeom prst="line">
            <a:avLst/>
          </a:prstGeom>
        </p:spPr>
        <p:style>
          <a:lnRef idx="1">
            <a:schemeClr val="accent1"/>
          </a:lnRef>
          <a:fillRef idx="0">
            <a:schemeClr val="accent1"/>
          </a:fillRef>
          <a:effectRef idx="0">
            <a:schemeClr val="accent1"/>
          </a:effectRef>
          <a:fontRef idx="minor">
            <a:schemeClr val="tx1"/>
          </a:fontRef>
        </p:style>
      </p:cxnSp>
      <p:sp>
        <p:nvSpPr>
          <p:cNvPr id="20548" name="ZoneTexte 128"/>
          <p:cNvSpPr txBox="1">
            <a:spLocks noChangeArrowheads="1"/>
          </p:cNvSpPr>
          <p:nvPr/>
        </p:nvSpPr>
        <p:spPr bwMode="auto">
          <a:xfrm>
            <a:off x="5940425" y="6035675"/>
            <a:ext cx="2143125" cy="822325"/>
          </a:xfrm>
          <a:prstGeom prst="rect">
            <a:avLst/>
          </a:prstGeom>
          <a:noFill/>
          <a:ln w="9525">
            <a:noFill/>
            <a:miter lim="800000"/>
            <a:headEnd/>
            <a:tailEnd/>
          </a:ln>
        </p:spPr>
        <p:txBody>
          <a:bodyPr>
            <a:spAutoFit/>
          </a:bodyPr>
          <a:lstStyle/>
          <a:p>
            <a:r>
              <a:rPr lang="fr-FR" sz="1200"/>
              <a:t>Si c'est bon pour bébé, c'est bon pour maman et donc pour toute la famille Exemple: MIXA</a:t>
            </a:r>
          </a:p>
        </p:txBody>
      </p:sp>
      <p:cxnSp>
        <p:nvCxnSpPr>
          <p:cNvPr id="131" name="Connecteur droit 130"/>
          <p:cNvCxnSpPr>
            <a:stCxn id="57" idx="3"/>
          </p:cNvCxnSpPr>
          <p:nvPr/>
        </p:nvCxnSpPr>
        <p:spPr>
          <a:xfrm flipV="1">
            <a:off x="5357813" y="4868863"/>
            <a:ext cx="438150" cy="4762"/>
          </a:xfrm>
          <a:prstGeom prst="line">
            <a:avLst/>
          </a:prstGeom>
        </p:spPr>
        <p:style>
          <a:lnRef idx="1">
            <a:schemeClr val="accent1"/>
          </a:lnRef>
          <a:fillRef idx="0">
            <a:schemeClr val="accent1"/>
          </a:fillRef>
          <a:effectRef idx="0">
            <a:schemeClr val="accent1"/>
          </a:effectRef>
          <a:fontRef idx="minor">
            <a:schemeClr val="tx1"/>
          </a:fontRef>
        </p:style>
      </p:cxnSp>
      <p:sp>
        <p:nvSpPr>
          <p:cNvPr id="20550" name="ZoneTexte 131"/>
          <p:cNvSpPr txBox="1">
            <a:spLocks noChangeArrowheads="1"/>
          </p:cNvSpPr>
          <p:nvPr/>
        </p:nvSpPr>
        <p:spPr bwMode="auto">
          <a:xfrm>
            <a:off x="5786438" y="4429125"/>
            <a:ext cx="1428750" cy="646113"/>
          </a:xfrm>
          <a:prstGeom prst="rect">
            <a:avLst/>
          </a:prstGeom>
          <a:noFill/>
          <a:ln w="9525">
            <a:noFill/>
            <a:miter lim="800000"/>
            <a:headEnd/>
            <a:tailEnd/>
          </a:ln>
        </p:spPr>
        <p:txBody>
          <a:bodyPr>
            <a:spAutoFit/>
          </a:bodyPr>
          <a:lstStyle/>
          <a:p>
            <a:r>
              <a:rPr lang="fr-FR" sz="1200"/>
              <a:t>Valeur éducative ajoutée au produit</a:t>
            </a:r>
          </a:p>
        </p:txBody>
      </p:sp>
      <p:cxnSp>
        <p:nvCxnSpPr>
          <p:cNvPr id="145" name="Connecteur droit 144"/>
          <p:cNvCxnSpPr/>
          <p:nvPr/>
        </p:nvCxnSpPr>
        <p:spPr>
          <a:xfrm flipV="1">
            <a:off x="4857750" y="4143375"/>
            <a:ext cx="285750" cy="214313"/>
          </a:xfrm>
          <a:prstGeom prst="line">
            <a:avLst/>
          </a:prstGeom>
        </p:spPr>
        <p:style>
          <a:lnRef idx="1">
            <a:schemeClr val="accent1"/>
          </a:lnRef>
          <a:fillRef idx="0">
            <a:schemeClr val="accent1"/>
          </a:fillRef>
          <a:effectRef idx="0">
            <a:schemeClr val="accent1"/>
          </a:effectRef>
          <a:fontRef idx="minor">
            <a:schemeClr val="tx1"/>
          </a:fontRef>
        </p:style>
      </p:cxnSp>
      <p:sp>
        <p:nvSpPr>
          <p:cNvPr id="20552" name="ZoneTexte 145"/>
          <p:cNvSpPr txBox="1">
            <a:spLocks noChangeArrowheads="1"/>
          </p:cNvSpPr>
          <p:nvPr/>
        </p:nvSpPr>
        <p:spPr bwMode="auto">
          <a:xfrm>
            <a:off x="5072063" y="3714750"/>
            <a:ext cx="1571625" cy="646113"/>
          </a:xfrm>
          <a:prstGeom prst="rect">
            <a:avLst/>
          </a:prstGeom>
          <a:noFill/>
          <a:ln w="9525">
            <a:noFill/>
            <a:miter lim="800000"/>
            <a:headEnd/>
            <a:tailEnd/>
          </a:ln>
        </p:spPr>
        <p:txBody>
          <a:bodyPr>
            <a:spAutoFit/>
          </a:bodyPr>
          <a:lstStyle/>
          <a:p>
            <a:r>
              <a:rPr lang="fr-FR" sz="1200"/>
              <a:t>Campagne publicitaire sur le thème mère-fille</a:t>
            </a:r>
          </a:p>
        </p:txBody>
      </p:sp>
      <p:cxnSp>
        <p:nvCxnSpPr>
          <p:cNvPr id="151" name="Connecteur droit 150"/>
          <p:cNvCxnSpPr/>
          <p:nvPr/>
        </p:nvCxnSpPr>
        <p:spPr>
          <a:xfrm>
            <a:off x="6429375" y="4143375"/>
            <a:ext cx="428625" cy="104775"/>
          </a:xfrm>
          <a:prstGeom prst="line">
            <a:avLst/>
          </a:prstGeom>
        </p:spPr>
        <p:style>
          <a:lnRef idx="1">
            <a:schemeClr val="accent1"/>
          </a:lnRef>
          <a:fillRef idx="0">
            <a:schemeClr val="accent1"/>
          </a:fillRef>
          <a:effectRef idx="0">
            <a:schemeClr val="accent1"/>
          </a:effectRef>
          <a:fontRef idx="minor">
            <a:schemeClr val="tx1"/>
          </a:fontRef>
        </p:style>
      </p:cxnSp>
      <p:sp>
        <p:nvSpPr>
          <p:cNvPr id="20554" name="ZoneTexte 152"/>
          <p:cNvSpPr txBox="1">
            <a:spLocks noChangeArrowheads="1"/>
          </p:cNvSpPr>
          <p:nvPr/>
        </p:nvSpPr>
        <p:spPr bwMode="auto">
          <a:xfrm>
            <a:off x="6877050" y="3789363"/>
            <a:ext cx="1500188" cy="639762"/>
          </a:xfrm>
          <a:prstGeom prst="rect">
            <a:avLst/>
          </a:prstGeom>
          <a:noFill/>
          <a:ln w="9525">
            <a:noFill/>
            <a:miter lim="800000"/>
            <a:headEnd/>
            <a:tailEnd/>
          </a:ln>
        </p:spPr>
        <p:txBody>
          <a:bodyPr>
            <a:spAutoFit/>
          </a:bodyPr>
          <a:lstStyle/>
          <a:p>
            <a:r>
              <a:rPr lang="fr-FR" sz="1200"/>
              <a:t>Exemple : les lignes enfant de Vuitton et Dior.</a:t>
            </a:r>
          </a:p>
        </p:txBody>
      </p:sp>
      <p:cxnSp>
        <p:nvCxnSpPr>
          <p:cNvPr id="156" name="Connecteur droit 155"/>
          <p:cNvCxnSpPr/>
          <p:nvPr/>
        </p:nvCxnSpPr>
        <p:spPr>
          <a:xfrm rot="16200000" flipV="1">
            <a:off x="464344" y="5607844"/>
            <a:ext cx="28575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0556" name="ZoneTexte 157"/>
          <p:cNvSpPr txBox="1">
            <a:spLocks noChangeArrowheads="1"/>
          </p:cNvSpPr>
          <p:nvPr/>
        </p:nvSpPr>
        <p:spPr bwMode="auto">
          <a:xfrm>
            <a:off x="179388" y="5157788"/>
            <a:ext cx="755650" cy="428625"/>
          </a:xfrm>
          <a:prstGeom prst="rect">
            <a:avLst/>
          </a:prstGeom>
          <a:noFill/>
          <a:ln w="9525">
            <a:noFill/>
            <a:miter lim="800000"/>
            <a:headEnd/>
            <a:tailEnd/>
          </a:ln>
        </p:spPr>
        <p:txBody>
          <a:bodyPr>
            <a:spAutoFit/>
          </a:bodyPr>
          <a:lstStyle/>
          <a:p>
            <a:r>
              <a:rPr lang="fr-FR" sz="1100"/>
              <a:t>Peugeot 806</a:t>
            </a:r>
          </a:p>
        </p:txBody>
      </p:sp>
      <p:cxnSp>
        <p:nvCxnSpPr>
          <p:cNvPr id="2" name="Connecteur droit 130"/>
          <p:cNvCxnSpPr>
            <a:stCxn id="57" idx="3"/>
          </p:cNvCxnSpPr>
          <p:nvPr/>
        </p:nvCxnSpPr>
        <p:spPr>
          <a:xfrm flipV="1">
            <a:off x="6588125" y="4868863"/>
            <a:ext cx="720725" cy="4762"/>
          </a:xfrm>
          <a:prstGeom prst="line">
            <a:avLst/>
          </a:prstGeom>
        </p:spPr>
        <p:style>
          <a:lnRef idx="1">
            <a:schemeClr val="accent1"/>
          </a:lnRef>
          <a:fillRef idx="0">
            <a:schemeClr val="accent1"/>
          </a:fillRef>
          <a:effectRef idx="0">
            <a:schemeClr val="accent1"/>
          </a:effectRef>
          <a:fontRef idx="minor">
            <a:schemeClr val="tx1"/>
          </a:fontRef>
        </p:style>
      </p:cxnSp>
      <p:sp>
        <p:nvSpPr>
          <p:cNvPr id="20558" name="Text Box 83"/>
          <p:cNvSpPr txBox="1">
            <a:spLocks noChangeArrowheads="1"/>
          </p:cNvSpPr>
          <p:nvPr/>
        </p:nvSpPr>
        <p:spPr bwMode="auto">
          <a:xfrm>
            <a:off x="7380288" y="4508500"/>
            <a:ext cx="1008062" cy="457200"/>
          </a:xfrm>
          <a:prstGeom prst="rect">
            <a:avLst/>
          </a:prstGeom>
          <a:noFill/>
          <a:ln w="9525">
            <a:noFill/>
            <a:miter lim="800000"/>
            <a:headEnd/>
            <a:tailEnd/>
          </a:ln>
        </p:spPr>
        <p:txBody>
          <a:bodyPr>
            <a:spAutoFit/>
          </a:bodyPr>
          <a:lstStyle/>
          <a:p>
            <a:pPr>
              <a:spcBef>
                <a:spcPct val="50000"/>
              </a:spcBef>
            </a:pPr>
            <a:r>
              <a:rPr lang="fr-FR" sz="1200"/>
              <a:t>Farine Francine</a:t>
            </a:r>
          </a:p>
        </p:txBody>
      </p:sp>
      <p:cxnSp>
        <p:nvCxnSpPr>
          <p:cNvPr id="3" name="Connecteur droit 117"/>
          <p:cNvCxnSpPr/>
          <p:nvPr/>
        </p:nvCxnSpPr>
        <p:spPr>
          <a:xfrm rot="5400000" flipH="1" flipV="1">
            <a:off x="1981200" y="3067050"/>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0560" name="Text Box 85"/>
          <p:cNvSpPr txBox="1">
            <a:spLocks noChangeArrowheads="1"/>
          </p:cNvSpPr>
          <p:nvPr/>
        </p:nvSpPr>
        <p:spPr bwMode="auto">
          <a:xfrm>
            <a:off x="1835150" y="2636838"/>
            <a:ext cx="741363" cy="274637"/>
          </a:xfrm>
          <a:prstGeom prst="rect">
            <a:avLst/>
          </a:prstGeom>
          <a:noFill/>
          <a:ln w="9525">
            <a:noFill/>
            <a:miter lim="800000"/>
            <a:headEnd/>
            <a:tailEnd/>
          </a:ln>
        </p:spPr>
        <p:txBody>
          <a:bodyPr wrap="none">
            <a:spAutoFit/>
          </a:bodyPr>
          <a:lstStyle/>
          <a:p>
            <a:r>
              <a:rPr lang="fr-FR" sz="1200">
                <a:latin typeface="Arial" charset="0"/>
              </a:rPr>
              <a:t>Materne</a:t>
            </a:r>
          </a:p>
        </p:txBody>
      </p:sp>
      <p:cxnSp>
        <p:nvCxnSpPr>
          <p:cNvPr id="5" name="Connecteur droit 55"/>
          <p:cNvCxnSpPr/>
          <p:nvPr/>
        </p:nvCxnSpPr>
        <p:spPr>
          <a:xfrm rot="5400000">
            <a:off x="431006" y="3393282"/>
            <a:ext cx="360363" cy="0"/>
          </a:xfrm>
          <a:prstGeom prst="line">
            <a:avLst/>
          </a:prstGeom>
        </p:spPr>
        <p:style>
          <a:lnRef idx="1">
            <a:schemeClr val="accent1"/>
          </a:lnRef>
          <a:fillRef idx="0">
            <a:schemeClr val="accent1"/>
          </a:fillRef>
          <a:effectRef idx="0">
            <a:schemeClr val="accent1"/>
          </a:effectRef>
          <a:fontRef idx="minor">
            <a:schemeClr val="tx1"/>
          </a:fontRef>
        </p:style>
      </p:cxnSp>
      <p:sp>
        <p:nvSpPr>
          <p:cNvPr id="20562" name="Text Box 87"/>
          <p:cNvSpPr txBox="1">
            <a:spLocks noChangeArrowheads="1"/>
          </p:cNvSpPr>
          <p:nvPr/>
        </p:nvSpPr>
        <p:spPr bwMode="auto">
          <a:xfrm>
            <a:off x="0" y="2924175"/>
            <a:ext cx="1441450" cy="274638"/>
          </a:xfrm>
          <a:prstGeom prst="rect">
            <a:avLst/>
          </a:prstGeom>
          <a:noFill/>
          <a:ln w="9525">
            <a:noFill/>
            <a:miter lim="800000"/>
            <a:headEnd/>
            <a:tailEnd/>
          </a:ln>
        </p:spPr>
        <p:txBody>
          <a:bodyPr wrap="none">
            <a:spAutoFit/>
          </a:bodyPr>
          <a:lstStyle/>
          <a:p>
            <a:r>
              <a:rPr lang="fr-FR" sz="1200">
                <a:latin typeface="Arial" charset="0"/>
              </a:rPr>
              <a:t>Prince Lu céréales</a:t>
            </a:r>
          </a:p>
        </p:txBody>
      </p:sp>
      <p:sp>
        <p:nvSpPr>
          <p:cNvPr id="20563" name="Text Box 88"/>
          <p:cNvSpPr txBox="1">
            <a:spLocks noChangeArrowheads="1"/>
          </p:cNvSpPr>
          <p:nvPr/>
        </p:nvSpPr>
        <p:spPr bwMode="auto">
          <a:xfrm>
            <a:off x="1908175" y="6218238"/>
            <a:ext cx="1655763" cy="639762"/>
          </a:xfrm>
          <a:prstGeom prst="rect">
            <a:avLst/>
          </a:prstGeom>
          <a:noFill/>
          <a:ln w="9525">
            <a:noFill/>
            <a:miter lim="800000"/>
            <a:headEnd/>
            <a:tailEnd/>
          </a:ln>
        </p:spPr>
        <p:txBody>
          <a:bodyPr>
            <a:spAutoFit/>
          </a:bodyPr>
          <a:lstStyle/>
          <a:p>
            <a:pPr>
              <a:spcBef>
                <a:spcPct val="50000"/>
              </a:spcBef>
            </a:pPr>
            <a:r>
              <a:rPr lang="fr-FR" sz="1200">
                <a:latin typeface="Arial" charset="0"/>
              </a:rPr>
              <a:t>Lait Gallia: « Après le vôtre, probablement le meilleur lait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00375" y="2857500"/>
            <a:ext cx="2571750" cy="128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800" dirty="0"/>
              <a:t>Circuits de distribution</a:t>
            </a:r>
          </a:p>
        </p:txBody>
      </p:sp>
      <p:sp>
        <p:nvSpPr>
          <p:cNvPr id="21506" name="ZoneTexte 5"/>
          <p:cNvSpPr txBox="1">
            <a:spLocks noChangeArrowheads="1"/>
          </p:cNvSpPr>
          <p:nvPr/>
        </p:nvSpPr>
        <p:spPr bwMode="auto">
          <a:xfrm>
            <a:off x="2571750" y="4857750"/>
            <a:ext cx="928688" cy="307975"/>
          </a:xfrm>
          <a:prstGeom prst="rect">
            <a:avLst/>
          </a:prstGeom>
          <a:noFill/>
          <a:ln w="9525">
            <a:solidFill>
              <a:schemeClr val="tx1"/>
            </a:solidFill>
            <a:miter lim="800000"/>
            <a:headEnd/>
            <a:tailEnd/>
          </a:ln>
        </p:spPr>
        <p:txBody>
          <a:bodyPr>
            <a:spAutoFit/>
          </a:bodyPr>
          <a:lstStyle/>
          <a:p>
            <a:r>
              <a:rPr lang="fr-FR"/>
              <a:t>Internet</a:t>
            </a:r>
          </a:p>
        </p:txBody>
      </p:sp>
      <p:sp>
        <p:nvSpPr>
          <p:cNvPr id="21507" name="ZoneTexte 6"/>
          <p:cNvSpPr txBox="1">
            <a:spLocks noChangeArrowheads="1"/>
          </p:cNvSpPr>
          <p:nvPr/>
        </p:nvSpPr>
        <p:spPr bwMode="auto">
          <a:xfrm>
            <a:off x="6000750" y="2428875"/>
            <a:ext cx="2286000" cy="307975"/>
          </a:xfrm>
          <a:prstGeom prst="rect">
            <a:avLst/>
          </a:prstGeom>
          <a:noFill/>
          <a:ln w="9525">
            <a:solidFill>
              <a:schemeClr val="tx1"/>
            </a:solidFill>
            <a:miter lim="800000"/>
            <a:headEnd/>
            <a:tailEnd/>
          </a:ln>
        </p:spPr>
        <p:txBody>
          <a:bodyPr>
            <a:spAutoFit/>
          </a:bodyPr>
          <a:lstStyle/>
          <a:p>
            <a:r>
              <a:rPr lang="fr-FR"/>
              <a:t>Grande surface</a:t>
            </a:r>
          </a:p>
        </p:txBody>
      </p:sp>
      <p:sp>
        <p:nvSpPr>
          <p:cNvPr id="21508" name="ZoneTexte 7"/>
          <p:cNvSpPr txBox="1">
            <a:spLocks noChangeArrowheads="1"/>
          </p:cNvSpPr>
          <p:nvPr/>
        </p:nvSpPr>
        <p:spPr bwMode="auto">
          <a:xfrm>
            <a:off x="2643188" y="1285875"/>
            <a:ext cx="1568450" cy="314325"/>
          </a:xfrm>
          <a:prstGeom prst="rect">
            <a:avLst/>
          </a:prstGeom>
          <a:noFill/>
          <a:ln w="9525">
            <a:solidFill>
              <a:schemeClr val="tx1"/>
            </a:solidFill>
            <a:miter lim="800000"/>
            <a:headEnd/>
            <a:tailEnd/>
          </a:ln>
        </p:spPr>
        <p:txBody>
          <a:bodyPr>
            <a:spAutoFit/>
          </a:bodyPr>
          <a:lstStyle/>
          <a:p>
            <a:r>
              <a:rPr lang="fr-FR"/>
              <a:t>Ventes privées</a:t>
            </a:r>
          </a:p>
        </p:txBody>
      </p:sp>
      <p:sp>
        <p:nvSpPr>
          <p:cNvPr id="21509" name="ZoneTexte 8"/>
          <p:cNvSpPr txBox="1">
            <a:spLocks noChangeArrowheads="1"/>
          </p:cNvSpPr>
          <p:nvPr/>
        </p:nvSpPr>
        <p:spPr bwMode="auto">
          <a:xfrm>
            <a:off x="5000625" y="4429125"/>
            <a:ext cx="1643063" cy="523875"/>
          </a:xfrm>
          <a:prstGeom prst="rect">
            <a:avLst/>
          </a:prstGeom>
          <a:noFill/>
          <a:ln w="9525">
            <a:solidFill>
              <a:schemeClr val="tx1"/>
            </a:solidFill>
            <a:miter lim="800000"/>
            <a:headEnd/>
            <a:tailEnd/>
          </a:ln>
        </p:spPr>
        <p:txBody>
          <a:bodyPr>
            <a:spAutoFit/>
          </a:bodyPr>
          <a:lstStyle/>
          <a:p>
            <a:r>
              <a:rPr lang="fr-FR"/>
              <a:t>Vente par correspondance</a:t>
            </a:r>
          </a:p>
        </p:txBody>
      </p:sp>
      <p:sp>
        <p:nvSpPr>
          <p:cNvPr id="21510" name="ZoneTexte 9"/>
          <p:cNvSpPr txBox="1">
            <a:spLocks noChangeArrowheads="1"/>
          </p:cNvSpPr>
          <p:nvPr/>
        </p:nvSpPr>
        <p:spPr bwMode="auto">
          <a:xfrm>
            <a:off x="928688" y="2071688"/>
            <a:ext cx="1500187" cy="523875"/>
          </a:xfrm>
          <a:prstGeom prst="rect">
            <a:avLst/>
          </a:prstGeom>
          <a:noFill/>
          <a:ln w="9525">
            <a:solidFill>
              <a:schemeClr val="tx1"/>
            </a:solidFill>
            <a:miter lim="800000"/>
            <a:headEnd/>
            <a:tailEnd/>
          </a:ln>
        </p:spPr>
        <p:txBody>
          <a:bodyPr>
            <a:spAutoFit/>
          </a:bodyPr>
          <a:lstStyle/>
          <a:p>
            <a:r>
              <a:rPr lang="fr-FR"/>
              <a:t>Commerces de proximité</a:t>
            </a:r>
          </a:p>
        </p:txBody>
      </p:sp>
      <p:sp>
        <p:nvSpPr>
          <p:cNvPr id="21511" name="ZoneTexte 10"/>
          <p:cNvSpPr txBox="1">
            <a:spLocks noChangeArrowheads="1"/>
          </p:cNvSpPr>
          <p:nvPr/>
        </p:nvSpPr>
        <p:spPr bwMode="auto">
          <a:xfrm>
            <a:off x="4286250" y="1285875"/>
            <a:ext cx="2000250" cy="523875"/>
          </a:xfrm>
          <a:prstGeom prst="rect">
            <a:avLst/>
          </a:prstGeom>
          <a:noFill/>
          <a:ln w="9525">
            <a:solidFill>
              <a:schemeClr val="tx1"/>
            </a:solidFill>
            <a:miter lim="800000"/>
            <a:headEnd/>
            <a:tailEnd/>
          </a:ln>
        </p:spPr>
        <p:txBody>
          <a:bodyPr>
            <a:spAutoFit/>
          </a:bodyPr>
          <a:lstStyle/>
          <a:p>
            <a:r>
              <a:rPr lang="fr-FR"/>
              <a:t>Chaîne de magasins spécialisés</a:t>
            </a:r>
          </a:p>
        </p:txBody>
      </p:sp>
      <p:sp>
        <p:nvSpPr>
          <p:cNvPr id="21512" name="ZoneTexte 11"/>
          <p:cNvSpPr txBox="1">
            <a:spLocks noChangeArrowheads="1"/>
          </p:cNvSpPr>
          <p:nvPr/>
        </p:nvSpPr>
        <p:spPr bwMode="auto">
          <a:xfrm>
            <a:off x="1000125" y="5429250"/>
            <a:ext cx="1643063" cy="523875"/>
          </a:xfrm>
          <a:prstGeom prst="rect">
            <a:avLst/>
          </a:prstGeom>
          <a:noFill/>
          <a:ln w="9525">
            <a:noFill/>
            <a:miter lim="800000"/>
            <a:headEnd/>
            <a:tailEnd/>
          </a:ln>
        </p:spPr>
        <p:txBody>
          <a:bodyPr>
            <a:spAutoFit/>
          </a:bodyPr>
          <a:lstStyle/>
          <a:p>
            <a:r>
              <a:rPr lang="fr-FR"/>
              <a:t>Sites de vente en ligne</a:t>
            </a:r>
          </a:p>
        </p:txBody>
      </p:sp>
      <p:sp>
        <p:nvSpPr>
          <p:cNvPr id="21513" name="ZoneTexte 13"/>
          <p:cNvSpPr txBox="1">
            <a:spLocks noChangeArrowheads="1"/>
          </p:cNvSpPr>
          <p:nvPr/>
        </p:nvSpPr>
        <p:spPr bwMode="auto">
          <a:xfrm>
            <a:off x="2643188" y="5688013"/>
            <a:ext cx="1143000" cy="1169987"/>
          </a:xfrm>
          <a:prstGeom prst="rect">
            <a:avLst/>
          </a:prstGeom>
          <a:noFill/>
          <a:ln w="9525">
            <a:noFill/>
            <a:miter lim="800000"/>
            <a:headEnd/>
            <a:tailEnd/>
          </a:ln>
        </p:spPr>
        <p:txBody>
          <a:bodyPr>
            <a:spAutoFit/>
          </a:bodyPr>
          <a:lstStyle/>
          <a:p>
            <a:r>
              <a:rPr lang="fr-FR"/>
              <a:t>Newsletter avec coupons de réduction adaptés</a:t>
            </a:r>
          </a:p>
        </p:txBody>
      </p:sp>
      <p:sp>
        <p:nvSpPr>
          <p:cNvPr id="21514" name="ZoneTexte 14"/>
          <p:cNvSpPr txBox="1">
            <a:spLocks noChangeArrowheads="1"/>
          </p:cNvSpPr>
          <p:nvPr/>
        </p:nvSpPr>
        <p:spPr bwMode="auto">
          <a:xfrm>
            <a:off x="7072313" y="3214688"/>
            <a:ext cx="1285875" cy="738187"/>
          </a:xfrm>
          <a:prstGeom prst="rect">
            <a:avLst/>
          </a:prstGeom>
          <a:noFill/>
          <a:ln w="9525">
            <a:noFill/>
            <a:miter lim="800000"/>
            <a:headEnd/>
            <a:tailEnd/>
          </a:ln>
        </p:spPr>
        <p:txBody>
          <a:bodyPr>
            <a:spAutoFit/>
          </a:bodyPr>
          <a:lstStyle/>
          <a:p>
            <a:r>
              <a:rPr lang="fr-FR"/>
              <a:t>Placement des produits en linéaire</a:t>
            </a:r>
          </a:p>
        </p:txBody>
      </p:sp>
      <p:cxnSp>
        <p:nvCxnSpPr>
          <p:cNvPr id="17" name="Connecteur droit avec flèche 16"/>
          <p:cNvCxnSpPr/>
          <p:nvPr/>
        </p:nvCxnSpPr>
        <p:spPr>
          <a:xfrm rot="5400000" flipH="1" flipV="1">
            <a:off x="4357688" y="2143125"/>
            <a:ext cx="928688"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516" name="Connecteur droit avec flèche 18"/>
          <p:cNvCxnSpPr>
            <a:cxnSpLocks noChangeShapeType="1"/>
          </p:cNvCxnSpPr>
          <p:nvPr/>
        </p:nvCxnSpPr>
        <p:spPr bwMode="auto">
          <a:xfrm flipH="1" flipV="1">
            <a:off x="3203575" y="1773238"/>
            <a:ext cx="431800" cy="1079500"/>
          </a:xfrm>
          <a:prstGeom prst="straightConnector1">
            <a:avLst/>
          </a:prstGeom>
          <a:noFill/>
          <a:ln w="12700" algn="ctr">
            <a:solidFill>
              <a:srgbClr val="FF6903"/>
            </a:solidFill>
            <a:round/>
            <a:headEnd/>
            <a:tailEnd type="arrow" w="med" len="med"/>
          </a:ln>
        </p:spPr>
      </p:cxnSp>
      <p:cxnSp>
        <p:nvCxnSpPr>
          <p:cNvPr id="21" name="Connecteur droit avec flèche 20"/>
          <p:cNvCxnSpPr/>
          <p:nvPr/>
        </p:nvCxnSpPr>
        <p:spPr>
          <a:xfrm rot="10800000">
            <a:off x="2214563" y="2714625"/>
            <a:ext cx="785812"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rot="5400000">
            <a:off x="3005137" y="4352926"/>
            <a:ext cx="633413"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16200000" flipH="1">
            <a:off x="5357812" y="4000501"/>
            <a:ext cx="42862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V="1">
            <a:off x="5643563" y="2857500"/>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rot="5400000">
            <a:off x="7430294" y="2928144"/>
            <a:ext cx="4286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rot="10800000" flipV="1">
            <a:off x="2000250" y="5143500"/>
            <a:ext cx="500063" cy="357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cteur droit 40"/>
          <p:cNvCxnSpPr>
            <a:endCxn id="21513" idx="0"/>
          </p:cNvCxnSpPr>
          <p:nvPr/>
        </p:nvCxnSpPr>
        <p:spPr>
          <a:xfrm rot="5400000">
            <a:off x="3107532" y="5509419"/>
            <a:ext cx="28575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6643688" y="4929188"/>
            <a:ext cx="428625"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1525" name="ZoneTexte 25"/>
          <p:cNvSpPr txBox="1">
            <a:spLocks noChangeArrowheads="1"/>
          </p:cNvSpPr>
          <p:nvPr/>
        </p:nvSpPr>
        <p:spPr bwMode="auto">
          <a:xfrm>
            <a:off x="7164388" y="4652963"/>
            <a:ext cx="1428750" cy="942975"/>
          </a:xfrm>
          <a:prstGeom prst="rect">
            <a:avLst/>
          </a:prstGeom>
          <a:noFill/>
          <a:ln w="9525">
            <a:noFill/>
            <a:miter lim="800000"/>
            <a:headEnd/>
            <a:tailEnd/>
          </a:ln>
        </p:spPr>
        <p:txBody>
          <a:bodyPr>
            <a:spAutoFit/>
          </a:bodyPr>
          <a:lstStyle/>
          <a:p>
            <a:r>
              <a:rPr lang="fr-FR"/>
              <a:t>Faciliter de commande et de paiement du produit</a:t>
            </a:r>
          </a:p>
        </p:txBody>
      </p:sp>
      <p:cxnSp>
        <p:nvCxnSpPr>
          <p:cNvPr id="29" name="Connecteur droit 28"/>
          <p:cNvCxnSpPr/>
          <p:nvPr/>
        </p:nvCxnSpPr>
        <p:spPr>
          <a:xfrm rot="5400000">
            <a:off x="6250781" y="5179219"/>
            <a:ext cx="357188" cy="0"/>
          </a:xfrm>
          <a:prstGeom prst="line">
            <a:avLst/>
          </a:prstGeom>
        </p:spPr>
        <p:style>
          <a:lnRef idx="1">
            <a:schemeClr val="accent1"/>
          </a:lnRef>
          <a:fillRef idx="0">
            <a:schemeClr val="accent1"/>
          </a:fillRef>
          <a:effectRef idx="0">
            <a:schemeClr val="accent1"/>
          </a:effectRef>
          <a:fontRef idx="minor">
            <a:schemeClr val="tx1"/>
          </a:fontRef>
        </p:style>
      </p:cxnSp>
      <p:sp>
        <p:nvSpPr>
          <p:cNvPr id="21527" name="ZoneTexte 30"/>
          <p:cNvSpPr txBox="1">
            <a:spLocks noChangeArrowheads="1"/>
          </p:cNvSpPr>
          <p:nvPr/>
        </p:nvSpPr>
        <p:spPr bwMode="auto">
          <a:xfrm flipH="1">
            <a:off x="4572000" y="5500688"/>
            <a:ext cx="1571625" cy="1169987"/>
          </a:xfrm>
          <a:prstGeom prst="rect">
            <a:avLst/>
          </a:prstGeom>
          <a:noFill/>
          <a:ln w="9525">
            <a:noFill/>
            <a:miter lim="800000"/>
            <a:headEnd/>
            <a:tailEnd/>
          </a:ln>
        </p:spPr>
        <p:txBody>
          <a:bodyPr>
            <a:spAutoFit/>
          </a:bodyPr>
          <a:lstStyle/>
          <a:p>
            <a:r>
              <a:rPr lang="fr-FR"/>
              <a:t>Prix de vente généralement inférieur aux prix observés en magasin</a:t>
            </a:r>
          </a:p>
        </p:txBody>
      </p:sp>
      <p:cxnSp>
        <p:nvCxnSpPr>
          <p:cNvPr id="36" name="Connecteur droit 35"/>
          <p:cNvCxnSpPr/>
          <p:nvPr/>
        </p:nvCxnSpPr>
        <p:spPr>
          <a:xfrm rot="5400000">
            <a:off x="5000626" y="5143500"/>
            <a:ext cx="500062" cy="71437"/>
          </a:xfrm>
          <a:prstGeom prst="line">
            <a:avLst/>
          </a:prstGeom>
        </p:spPr>
        <p:style>
          <a:lnRef idx="1">
            <a:schemeClr val="accent1"/>
          </a:lnRef>
          <a:fillRef idx="0">
            <a:schemeClr val="accent1"/>
          </a:fillRef>
          <a:effectRef idx="0">
            <a:schemeClr val="accent1"/>
          </a:effectRef>
          <a:fontRef idx="minor">
            <a:schemeClr val="tx1"/>
          </a:fontRef>
        </p:style>
      </p:cxnSp>
      <p:sp>
        <p:nvSpPr>
          <p:cNvPr id="21529" name="ZoneTexte 38"/>
          <p:cNvSpPr txBox="1">
            <a:spLocks noChangeArrowheads="1"/>
          </p:cNvSpPr>
          <p:nvPr/>
        </p:nvSpPr>
        <p:spPr bwMode="auto">
          <a:xfrm>
            <a:off x="6072188" y="5357813"/>
            <a:ext cx="928687" cy="523875"/>
          </a:xfrm>
          <a:prstGeom prst="rect">
            <a:avLst/>
          </a:prstGeom>
          <a:noFill/>
          <a:ln w="9525">
            <a:noFill/>
            <a:miter lim="800000"/>
            <a:headEnd/>
            <a:tailEnd/>
          </a:ln>
        </p:spPr>
        <p:txBody>
          <a:bodyPr>
            <a:spAutoFit/>
          </a:bodyPr>
          <a:lstStyle/>
          <a:p>
            <a:r>
              <a:rPr lang="fr-FR"/>
              <a:t>Gain de temps</a:t>
            </a:r>
          </a:p>
        </p:txBody>
      </p:sp>
      <p:cxnSp>
        <p:nvCxnSpPr>
          <p:cNvPr id="42" name="Connecteur droit 41"/>
          <p:cNvCxnSpPr/>
          <p:nvPr/>
        </p:nvCxnSpPr>
        <p:spPr>
          <a:xfrm rot="10800000" flipV="1">
            <a:off x="4643438" y="4929188"/>
            <a:ext cx="357187" cy="214312"/>
          </a:xfrm>
          <a:prstGeom prst="line">
            <a:avLst/>
          </a:prstGeom>
        </p:spPr>
        <p:style>
          <a:lnRef idx="1">
            <a:schemeClr val="accent1"/>
          </a:lnRef>
          <a:fillRef idx="0">
            <a:schemeClr val="accent1"/>
          </a:fillRef>
          <a:effectRef idx="0">
            <a:schemeClr val="accent1"/>
          </a:effectRef>
          <a:fontRef idx="minor">
            <a:schemeClr val="tx1"/>
          </a:fontRef>
        </p:style>
      </p:cxnSp>
      <p:sp>
        <p:nvSpPr>
          <p:cNvPr id="21531" name="ZoneTexte 42"/>
          <p:cNvSpPr txBox="1">
            <a:spLocks noChangeArrowheads="1"/>
          </p:cNvSpPr>
          <p:nvPr/>
        </p:nvSpPr>
        <p:spPr bwMode="auto">
          <a:xfrm>
            <a:off x="3857625" y="4857750"/>
            <a:ext cx="928688" cy="738188"/>
          </a:xfrm>
          <a:prstGeom prst="rect">
            <a:avLst/>
          </a:prstGeom>
          <a:noFill/>
          <a:ln w="9525">
            <a:noFill/>
            <a:miter lim="800000"/>
            <a:headEnd/>
            <a:tailEnd/>
          </a:ln>
        </p:spPr>
        <p:txBody>
          <a:bodyPr>
            <a:spAutoFit/>
          </a:bodyPr>
          <a:lstStyle/>
          <a:p>
            <a:r>
              <a:rPr lang="fr-FR"/>
              <a:t>De plus en plus à la mode</a:t>
            </a:r>
          </a:p>
        </p:txBody>
      </p:sp>
      <p:cxnSp>
        <p:nvCxnSpPr>
          <p:cNvPr id="45" name="Connecteur droit 44"/>
          <p:cNvCxnSpPr/>
          <p:nvPr/>
        </p:nvCxnSpPr>
        <p:spPr>
          <a:xfrm rot="5400000" flipH="1" flipV="1">
            <a:off x="7608094" y="2178844"/>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1533" name="ZoneTexte 48"/>
          <p:cNvSpPr txBox="1">
            <a:spLocks noChangeArrowheads="1"/>
          </p:cNvSpPr>
          <p:nvPr/>
        </p:nvSpPr>
        <p:spPr bwMode="auto">
          <a:xfrm>
            <a:off x="7429500" y="1571625"/>
            <a:ext cx="1143000" cy="523875"/>
          </a:xfrm>
          <a:prstGeom prst="rect">
            <a:avLst/>
          </a:prstGeom>
          <a:noFill/>
          <a:ln w="9525">
            <a:noFill/>
            <a:miter lim="800000"/>
            <a:headEnd/>
            <a:tailEnd/>
          </a:ln>
        </p:spPr>
        <p:txBody>
          <a:bodyPr>
            <a:spAutoFit/>
          </a:bodyPr>
          <a:lstStyle/>
          <a:p>
            <a:r>
              <a:rPr lang="fr-FR"/>
              <a:t>Choix important</a:t>
            </a:r>
          </a:p>
        </p:txBody>
      </p:sp>
      <p:cxnSp>
        <p:nvCxnSpPr>
          <p:cNvPr id="51" name="Connecteur droit 50"/>
          <p:cNvCxnSpPr/>
          <p:nvPr/>
        </p:nvCxnSpPr>
        <p:spPr>
          <a:xfrm rot="16200000" flipV="1">
            <a:off x="6715125" y="2214563"/>
            <a:ext cx="357187"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1535" name="ZoneTexte 51"/>
          <p:cNvSpPr txBox="1">
            <a:spLocks noChangeArrowheads="1"/>
          </p:cNvSpPr>
          <p:nvPr/>
        </p:nvSpPr>
        <p:spPr bwMode="auto">
          <a:xfrm>
            <a:off x="6500813" y="1571625"/>
            <a:ext cx="857250" cy="523875"/>
          </a:xfrm>
          <a:prstGeom prst="rect">
            <a:avLst/>
          </a:prstGeom>
          <a:noFill/>
          <a:ln w="9525">
            <a:noFill/>
            <a:miter lim="800000"/>
            <a:headEnd/>
            <a:tailEnd/>
          </a:ln>
        </p:spPr>
        <p:txBody>
          <a:bodyPr>
            <a:spAutoFit/>
          </a:bodyPr>
          <a:lstStyle/>
          <a:p>
            <a:r>
              <a:rPr lang="fr-FR"/>
              <a:t>Prix modéré</a:t>
            </a:r>
          </a:p>
        </p:txBody>
      </p:sp>
      <p:cxnSp>
        <p:nvCxnSpPr>
          <p:cNvPr id="54" name="Connecteur droit 53"/>
          <p:cNvCxnSpPr/>
          <p:nvPr/>
        </p:nvCxnSpPr>
        <p:spPr>
          <a:xfrm rot="16200000" flipV="1">
            <a:off x="5429250" y="1000125"/>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1537" name="ZoneTexte 54"/>
          <p:cNvSpPr txBox="1">
            <a:spLocks noChangeArrowheads="1"/>
          </p:cNvSpPr>
          <p:nvPr/>
        </p:nvSpPr>
        <p:spPr bwMode="auto">
          <a:xfrm>
            <a:off x="4857750" y="428625"/>
            <a:ext cx="1285875" cy="523875"/>
          </a:xfrm>
          <a:prstGeom prst="rect">
            <a:avLst/>
          </a:prstGeom>
          <a:noFill/>
          <a:ln w="9525">
            <a:noFill/>
            <a:miter lim="800000"/>
            <a:headEnd/>
            <a:tailEnd/>
          </a:ln>
        </p:spPr>
        <p:txBody>
          <a:bodyPr>
            <a:spAutoFit/>
          </a:bodyPr>
          <a:lstStyle/>
          <a:p>
            <a:r>
              <a:rPr lang="fr-FR"/>
              <a:t>Conseil de spécialiste </a:t>
            </a:r>
          </a:p>
        </p:txBody>
      </p:sp>
      <p:sp>
        <p:nvSpPr>
          <p:cNvPr id="21538" name="ZoneTexte 55"/>
          <p:cNvSpPr txBox="1">
            <a:spLocks noChangeArrowheads="1"/>
          </p:cNvSpPr>
          <p:nvPr/>
        </p:nvSpPr>
        <p:spPr bwMode="auto">
          <a:xfrm>
            <a:off x="6215063" y="0"/>
            <a:ext cx="1428750" cy="954088"/>
          </a:xfrm>
          <a:prstGeom prst="rect">
            <a:avLst/>
          </a:prstGeom>
          <a:noFill/>
          <a:ln w="9525">
            <a:noFill/>
            <a:miter lim="800000"/>
            <a:headEnd/>
            <a:tailEnd/>
          </a:ln>
        </p:spPr>
        <p:txBody>
          <a:bodyPr>
            <a:spAutoFit/>
          </a:bodyPr>
          <a:lstStyle/>
          <a:p>
            <a:r>
              <a:rPr lang="fr-FR"/>
              <a:t>Choix important de produit dans la spécialité</a:t>
            </a:r>
          </a:p>
        </p:txBody>
      </p:sp>
      <p:cxnSp>
        <p:nvCxnSpPr>
          <p:cNvPr id="58" name="Connecteur droit 57"/>
          <p:cNvCxnSpPr/>
          <p:nvPr/>
        </p:nvCxnSpPr>
        <p:spPr>
          <a:xfrm rot="5400000" flipH="1" flipV="1">
            <a:off x="5893594" y="1035844"/>
            <a:ext cx="357187"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rot="16200000" flipV="1">
            <a:off x="1714501" y="1857375"/>
            <a:ext cx="285750"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1541" name="ZoneTexte 60"/>
          <p:cNvSpPr txBox="1">
            <a:spLocks noChangeArrowheads="1"/>
          </p:cNvSpPr>
          <p:nvPr/>
        </p:nvSpPr>
        <p:spPr bwMode="auto">
          <a:xfrm>
            <a:off x="0" y="2143125"/>
            <a:ext cx="1071563" cy="523875"/>
          </a:xfrm>
          <a:prstGeom prst="rect">
            <a:avLst/>
          </a:prstGeom>
          <a:noFill/>
          <a:ln w="9525">
            <a:noFill/>
            <a:miter lim="800000"/>
            <a:headEnd/>
            <a:tailEnd/>
          </a:ln>
        </p:spPr>
        <p:txBody>
          <a:bodyPr>
            <a:spAutoFit/>
          </a:bodyPr>
          <a:lstStyle/>
          <a:p>
            <a:r>
              <a:rPr lang="fr-FR"/>
              <a:t>Gain de temps</a:t>
            </a:r>
          </a:p>
        </p:txBody>
      </p:sp>
      <p:cxnSp>
        <p:nvCxnSpPr>
          <p:cNvPr id="63" name="Connecteur droit 62"/>
          <p:cNvCxnSpPr/>
          <p:nvPr/>
        </p:nvCxnSpPr>
        <p:spPr>
          <a:xfrm rot="5400000">
            <a:off x="6250781" y="2964657"/>
            <a:ext cx="428625"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1543" name="ZoneTexte 63"/>
          <p:cNvSpPr txBox="1">
            <a:spLocks noChangeArrowheads="1"/>
          </p:cNvSpPr>
          <p:nvPr/>
        </p:nvSpPr>
        <p:spPr bwMode="auto">
          <a:xfrm>
            <a:off x="5857875" y="3214688"/>
            <a:ext cx="1143000" cy="523875"/>
          </a:xfrm>
          <a:prstGeom prst="rect">
            <a:avLst/>
          </a:prstGeom>
          <a:noFill/>
          <a:ln w="9525">
            <a:noFill/>
            <a:miter lim="800000"/>
            <a:headEnd/>
            <a:tailEnd/>
          </a:ln>
        </p:spPr>
        <p:txBody>
          <a:bodyPr>
            <a:spAutoFit/>
          </a:bodyPr>
          <a:lstStyle/>
          <a:p>
            <a:r>
              <a:rPr lang="fr-FR"/>
              <a:t>Stock très abondant</a:t>
            </a:r>
          </a:p>
        </p:txBody>
      </p:sp>
      <p:cxnSp>
        <p:nvCxnSpPr>
          <p:cNvPr id="66" name="Connecteur droit 65"/>
          <p:cNvCxnSpPr/>
          <p:nvPr/>
        </p:nvCxnSpPr>
        <p:spPr>
          <a:xfrm rot="5400000">
            <a:off x="1535907" y="2750344"/>
            <a:ext cx="357187"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1545" name="ZoneTexte 66"/>
          <p:cNvSpPr txBox="1">
            <a:spLocks noChangeArrowheads="1"/>
          </p:cNvSpPr>
          <p:nvPr/>
        </p:nvSpPr>
        <p:spPr bwMode="auto">
          <a:xfrm>
            <a:off x="1357313" y="2928938"/>
            <a:ext cx="1214437" cy="307975"/>
          </a:xfrm>
          <a:prstGeom prst="rect">
            <a:avLst/>
          </a:prstGeom>
          <a:noFill/>
          <a:ln w="9525">
            <a:noFill/>
            <a:miter lim="800000"/>
            <a:headEnd/>
            <a:tailEnd/>
          </a:ln>
        </p:spPr>
        <p:txBody>
          <a:bodyPr>
            <a:spAutoFit/>
          </a:bodyPr>
          <a:lstStyle/>
          <a:p>
            <a:r>
              <a:rPr lang="fr-FR"/>
              <a:t>Convivialité</a:t>
            </a:r>
          </a:p>
        </p:txBody>
      </p:sp>
      <p:cxnSp>
        <p:nvCxnSpPr>
          <p:cNvPr id="69" name="Connecteur droit 68"/>
          <p:cNvCxnSpPr/>
          <p:nvPr/>
        </p:nvCxnSpPr>
        <p:spPr>
          <a:xfrm rot="10800000" flipV="1">
            <a:off x="571500" y="2143125"/>
            <a:ext cx="35718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1547" name="ZoneTexte 70"/>
          <p:cNvSpPr txBox="1">
            <a:spLocks noChangeArrowheads="1"/>
          </p:cNvSpPr>
          <p:nvPr/>
        </p:nvSpPr>
        <p:spPr bwMode="auto">
          <a:xfrm>
            <a:off x="428625" y="1143000"/>
            <a:ext cx="1857375" cy="738188"/>
          </a:xfrm>
          <a:prstGeom prst="rect">
            <a:avLst/>
          </a:prstGeom>
          <a:noFill/>
          <a:ln w="9525">
            <a:noFill/>
            <a:miter lim="800000"/>
            <a:headEnd/>
            <a:tailEnd/>
          </a:ln>
        </p:spPr>
        <p:txBody>
          <a:bodyPr>
            <a:spAutoFit/>
          </a:bodyPr>
          <a:lstStyle/>
          <a:p>
            <a:r>
              <a:rPr lang="fr-FR"/>
              <a:t>Frais de transport quasi inexistant  voir inexistant</a:t>
            </a:r>
          </a:p>
        </p:txBody>
      </p:sp>
      <p:cxnSp>
        <p:nvCxnSpPr>
          <p:cNvPr id="76" name="Connecteur droit 75"/>
          <p:cNvCxnSpPr/>
          <p:nvPr/>
        </p:nvCxnSpPr>
        <p:spPr>
          <a:xfrm rot="5400000">
            <a:off x="714375" y="2714625"/>
            <a:ext cx="428625" cy="142875"/>
          </a:xfrm>
          <a:prstGeom prst="line">
            <a:avLst/>
          </a:prstGeom>
        </p:spPr>
        <p:style>
          <a:lnRef idx="1">
            <a:schemeClr val="accent1"/>
          </a:lnRef>
          <a:fillRef idx="0">
            <a:schemeClr val="accent1"/>
          </a:fillRef>
          <a:effectRef idx="0">
            <a:schemeClr val="accent1"/>
          </a:effectRef>
          <a:fontRef idx="minor">
            <a:schemeClr val="tx1"/>
          </a:fontRef>
        </p:style>
      </p:cxnSp>
      <p:sp>
        <p:nvSpPr>
          <p:cNvPr id="21549" name="ZoneTexte 77"/>
          <p:cNvSpPr txBox="1">
            <a:spLocks noChangeArrowheads="1"/>
          </p:cNvSpPr>
          <p:nvPr/>
        </p:nvSpPr>
        <p:spPr bwMode="auto">
          <a:xfrm>
            <a:off x="0" y="2928938"/>
            <a:ext cx="1428750" cy="738187"/>
          </a:xfrm>
          <a:prstGeom prst="rect">
            <a:avLst/>
          </a:prstGeom>
          <a:noFill/>
          <a:ln w="9525">
            <a:noFill/>
            <a:miter lim="800000"/>
            <a:headEnd/>
            <a:tailEnd/>
          </a:ln>
        </p:spPr>
        <p:txBody>
          <a:bodyPr>
            <a:spAutoFit/>
          </a:bodyPr>
          <a:lstStyle/>
          <a:p>
            <a:r>
              <a:rPr lang="fr-FR"/>
              <a:t>Service après vente plus facile à gérer</a:t>
            </a:r>
          </a:p>
        </p:txBody>
      </p:sp>
      <p:cxnSp>
        <p:nvCxnSpPr>
          <p:cNvPr id="80" name="Connecteur droit 79"/>
          <p:cNvCxnSpPr>
            <a:endCxn id="21555" idx="2"/>
          </p:cNvCxnSpPr>
          <p:nvPr/>
        </p:nvCxnSpPr>
        <p:spPr>
          <a:xfrm rot="5400000" flipH="1" flipV="1">
            <a:off x="3814762" y="850901"/>
            <a:ext cx="549275" cy="463550"/>
          </a:xfrm>
          <a:prstGeom prst="line">
            <a:avLst/>
          </a:prstGeom>
        </p:spPr>
        <p:style>
          <a:lnRef idx="1">
            <a:schemeClr val="accent1"/>
          </a:lnRef>
          <a:fillRef idx="0">
            <a:schemeClr val="accent1"/>
          </a:fillRef>
          <a:effectRef idx="0">
            <a:schemeClr val="accent1"/>
          </a:effectRef>
          <a:fontRef idx="minor">
            <a:schemeClr val="tx1"/>
          </a:fontRef>
        </p:style>
      </p:cxnSp>
      <p:sp>
        <p:nvSpPr>
          <p:cNvPr id="21551" name="ZoneTexte 80"/>
          <p:cNvSpPr txBox="1">
            <a:spLocks noChangeArrowheads="1"/>
          </p:cNvSpPr>
          <p:nvPr/>
        </p:nvSpPr>
        <p:spPr bwMode="auto">
          <a:xfrm>
            <a:off x="1071563" y="214313"/>
            <a:ext cx="1214437" cy="738187"/>
          </a:xfrm>
          <a:prstGeom prst="rect">
            <a:avLst/>
          </a:prstGeom>
          <a:noFill/>
          <a:ln w="9525">
            <a:noFill/>
            <a:miter lim="800000"/>
            <a:headEnd/>
            <a:tailEnd/>
          </a:ln>
        </p:spPr>
        <p:txBody>
          <a:bodyPr>
            <a:spAutoFit/>
          </a:bodyPr>
          <a:lstStyle/>
          <a:p>
            <a:r>
              <a:rPr lang="fr-FR"/>
              <a:t>Qualité des produits présentés</a:t>
            </a:r>
          </a:p>
        </p:txBody>
      </p:sp>
      <p:cxnSp>
        <p:nvCxnSpPr>
          <p:cNvPr id="83" name="Connecteur droit 82"/>
          <p:cNvCxnSpPr/>
          <p:nvPr/>
        </p:nvCxnSpPr>
        <p:spPr>
          <a:xfrm rot="5400000" flipH="1" flipV="1">
            <a:off x="3357562" y="1000126"/>
            <a:ext cx="428625" cy="0"/>
          </a:xfrm>
          <a:prstGeom prst="line">
            <a:avLst/>
          </a:prstGeom>
        </p:spPr>
        <p:style>
          <a:lnRef idx="1">
            <a:schemeClr val="accent1"/>
          </a:lnRef>
          <a:fillRef idx="0">
            <a:schemeClr val="accent1"/>
          </a:fillRef>
          <a:effectRef idx="0">
            <a:schemeClr val="accent1"/>
          </a:effectRef>
          <a:fontRef idx="minor">
            <a:schemeClr val="tx1"/>
          </a:fontRef>
        </p:style>
      </p:cxnSp>
      <p:sp>
        <p:nvSpPr>
          <p:cNvPr id="21553" name="ZoneTexte 83"/>
          <p:cNvSpPr txBox="1">
            <a:spLocks noChangeArrowheads="1"/>
          </p:cNvSpPr>
          <p:nvPr/>
        </p:nvSpPr>
        <p:spPr bwMode="auto">
          <a:xfrm>
            <a:off x="2928938" y="214313"/>
            <a:ext cx="1143000" cy="523875"/>
          </a:xfrm>
          <a:prstGeom prst="rect">
            <a:avLst/>
          </a:prstGeom>
          <a:noFill/>
          <a:ln w="9525">
            <a:noFill/>
            <a:miter lim="800000"/>
            <a:headEnd/>
            <a:tailEnd/>
          </a:ln>
        </p:spPr>
        <p:txBody>
          <a:bodyPr>
            <a:spAutoFit/>
          </a:bodyPr>
          <a:lstStyle/>
          <a:p>
            <a:r>
              <a:rPr lang="fr-FR"/>
              <a:t>Test des produits</a:t>
            </a:r>
          </a:p>
        </p:txBody>
      </p:sp>
      <p:cxnSp>
        <p:nvCxnSpPr>
          <p:cNvPr id="87" name="Connecteur droit 86"/>
          <p:cNvCxnSpPr/>
          <p:nvPr/>
        </p:nvCxnSpPr>
        <p:spPr>
          <a:xfrm rot="10800000">
            <a:off x="2143125" y="857250"/>
            <a:ext cx="500063" cy="428625"/>
          </a:xfrm>
          <a:prstGeom prst="line">
            <a:avLst/>
          </a:prstGeom>
        </p:spPr>
        <p:style>
          <a:lnRef idx="1">
            <a:schemeClr val="accent1"/>
          </a:lnRef>
          <a:fillRef idx="0">
            <a:schemeClr val="accent1"/>
          </a:fillRef>
          <a:effectRef idx="0">
            <a:schemeClr val="accent1"/>
          </a:effectRef>
          <a:fontRef idx="minor">
            <a:schemeClr val="tx1"/>
          </a:fontRef>
        </p:style>
      </p:cxnSp>
      <p:sp>
        <p:nvSpPr>
          <p:cNvPr id="21555" name="ZoneTexte 87"/>
          <p:cNvSpPr txBox="1">
            <a:spLocks noChangeArrowheads="1"/>
          </p:cNvSpPr>
          <p:nvPr/>
        </p:nvSpPr>
        <p:spPr bwMode="auto">
          <a:xfrm>
            <a:off x="3714750" y="500063"/>
            <a:ext cx="1214438" cy="307975"/>
          </a:xfrm>
          <a:prstGeom prst="rect">
            <a:avLst/>
          </a:prstGeom>
          <a:noFill/>
          <a:ln w="9525">
            <a:noFill/>
            <a:miter lim="800000"/>
            <a:headEnd/>
            <a:tailEnd/>
          </a:ln>
        </p:spPr>
        <p:txBody>
          <a:bodyPr>
            <a:spAutoFit/>
          </a:bodyPr>
          <a:lstStyle/>
          <a:p>
            <a:r>
              <a:rPr lang="fr-FR"/>
              <a:t>Dégustation</a:t>
            </a:r>
          </a:p>
        </p:txBody>
      </p:sp>
      <p:cxnSp>
        <p:nvCxnSpPr>
          <p:cNvPr id="73" name="Connecteur droit 72"/>
          <p:cNvCxnSpPr/>
          <p:nvPr/>
        </p:nvCxnSpPr>
        <p:spPr>
          <a:xfrm rot="16200000" flipV="1">
            <a:off x="2607469" y="892969"/>
            <a:ext cx="500062" cy="285750"/>
          </a:xfrm>
          <a:prstGeom prst="line">
            <a:avLst/>
          </a:prstGeom>
        </p:spPr>
        <p:style>
          <a:lnRef idx="1">
            <a:schemeClr val="accent1"/>
          </a:lnRef>
          <a:fillRef idx="0">
            <a:schemeClr val="accent1"/>
          </a:fillRef>
          <a:effectRef idx="0">
            <a:schemeClr val="accent1"/>
          </a:effectRef>
          <a:fontRef idx="minor">
            <a:schemeClr val="tx1"/>
          </a:fontRef>
        </p:style>
      </p:cxnSp>
      <p:sp>
        <p:nvSpPr>
          <p:cNvPr id="21557" name="ZoneTexte 73"/>
          <p:cNvSpPr txBox="1">
            <a:spLocks noChangeArrowheads="1"/>
          </p:cNvSpPr>
          <p:nvPr/>
        </p:nvSpPr>
        <p:spPr bwMode="auto">
          <a:xfrm>
            <a:off x="2143125" y="428625"/>
            <a:ext cx="928688" cy="276225"/>
          </a:xfrm>
          <a:prstGeom prst="rect">
            <a:avLst/>
          </a:prstGeom>
          <a:noFill/>
          <a:ln w="9525">
            <a:noFill/>
            <a:miter lim="800000"/>
            <a:headEnd/>
            <a:tailEnd/>
          </a:ln>
        </p:spPr>
        <p:txBody>
          <a:bodyPr>
            <a:spAutoFit/>
          </a:bodyPr>
          <a:lstStyle/>
          <a:p>
            <a:r>
              <a:rPr lang="fr-FR" sz="1200"/>
              <a:t>Echange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algn="ctr" eaLnBrk="1" hangingPunct="1">
              <a:defRPr/>
            </a:pPr>
            <a:r>
              <a:rPr lang="fr-FR" u="sng" cap="none" smtClean="0">
                <a:solidFill>
                  <a:schemeClr val="accent1"/>
                </a:solidFill>
                <a:effectLst>
                  <a:outerShdw blurRad="38100" dist="38100" dir="2700000" algn="tl">
                    <a:srgbClr val="C0C0C0"/>
                  </a:outerShdw>
                </a:effectLst>
              </a:rPr>
              <a:t>Exemples de publicités jouant sur des critères pour séduire les mamans</a:t>
            </a:r>
          </a:p>
        </p:txBody>
      </p:sp>
      <p:sp>
        <p:nvSpPr>
          <p:cNvPr id="44035" name="Rectangle 3"/>
          <p:cNvSpPr>
            <a:spLocks noGrp="1"/>
          </p:cNvSpPr>
          <p:nvPr>
            <p:ph type="body" idx="4294967295"/>
          </p:nvPr>
        </p:nvSpPr>
        <p:spPr/>
        <p:txBody>
          <a:bodyPr/>
          <a:lstStyle/>
          <a:p>
            <a:pPr>
              <a:defRPr/>
            </a:pPr>
            <a:endParaRPr lang="fr-FR" smtClean="0"/>
          </a:p>
          <a:p>
            <a:pPr>
              <a:defRPr/>
            </a:pPr>
            <a:r>
              <a:rPr lang="fr-FR" smtClean="0">
                <a:effectLst>
                  <a:outerShdw blurRad="38100" dist="38100" dir="2700000" algn="tl">
                    <a:srgbClr val="C0C0C0"/>
                  </a:outerShdw>
                </a:effectLst>
              </a:rPr>
              <a:t>L’aspect transgénérationnel</a:t>
            </a:r>
          </a:p>
        </p:txBody>
      </p:sp>
      <p:pic>
        <p:nvPicPr>
          <p:cNvPr id="22531" name="Picture 4" descr="publicité cyrillus"/>
          <p:cNvPicPr>
            <a:picLocks noChangeAspect="1" noChangeArrowheads="1"/>
          </p:cNvPicPr>
          <p:nvPr/>
        </p:nvPicPr>
        <p:blipFill>
          <a:blip r:embed="rId2"/>
          <a:srcRect/>
          <a:stretch>
            <a:fillRect/>
          </a:stretch>
        </p:blipFill>
        <p:spPr bwMode="auto">
          <a:xfrm>
            <a:off x="4643438" y="3068638"/>
            <a:ext cx="3721100" cy="2520950"/>
          </a:xfrm>
          <a:prstGeom prst="rect">
            <a:avLst/>
          </a:prstGeom>
          <a:noFill/>
          <a:ln w="9525">
            <a:noFill/>
            <a:miter lim="800000"/>
            <a:headEnd/>
            <a:tailEnd/>
          </a:ln>
        </p:spPr>
      </p:pic>
      <p:sp>
        <p:nvSpPr>
          <p:cNvPr id="22532" name="Rectangle 5"/>
          <p:cNvSpPr>
            <a:spLocks noChangeArrowheads="1"/>
          </p:cNvSpPr>
          <p:nvPr/>
        </p:nvSpPr>
        <p:spPr bwMode="auto">
          <a:xfrm>
            <a:off x="539750" y="2897188"/>
            <a:ext cx="2519363" cy="2781300"/>
          </a:xfrm>
          <a:prstGeom prst="rect">
            <a:avLst/>
          </a:prstGeom>
          <a:noFill/>
          <a:ln w="9525">
            <a:noFill/>
            <a:miter lim="800000"/>
            <a:headEnd/>
            <a:tailEnd/>
          </a:ln>
        </p:spPr>
        <p:txBody>
          <a:bodyPr anchor="ctr">
            <a:spAutoFit/>
          </a:bodyPr>
          <a:lstStyle/>
          <a:p>
            <a:r>
              <a:rPr lang="fr-FR" sz="1600"/>
              <a:t>Cyrillus joue sur le lien familial et plus précisément souhaite donner à l’achat un caractère identitaire à la famille. C’est-à-dire représenter la famille par des codes vestimentaires, idée d’unité qui va pouvoir séduire les mamans.</a:t>
            </a:r>
          </a:p>
        </p:txBody>
      </p:sp>
      <p:sp>
        <p:nvSpPr>
          <p:cNvPr id="22533" name="AutoShape 7"/>
          <p:cNvSpPr>
            <a:spLocks noChangeArrowheads="1"/>
          </p:cNvSpPr>
          <p:nvPr/>
        </p:nvSpPr>
        <p:spPr bwMode="auto">
          <a:xfrm>
            <a:off x="3203575" y="3933825"/>
            <a:ext cx="1368425" cy="719138"/>
          </a:xfrm>
          <a:prstGeom prst="rightArrow">
            <a:avLst>
              <a:gd name="adj1" fmla="val 50000"/>
              <a:gd name="adj2" fmla="val 47572"/>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6"/>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fr-FR" cap="none" smtClean="0"/>
              <a:t/>
            </a:r>
            <a:br>
              <a:rPr lang="fr-FR" cap="none" smtClean="0"/>
            </a:br>
            <a:endParaRPr lang="fr-FR" cap="none" smtClean="0"/>
          </a:p>
        </p:txBody>
      </p:sp>
      <p:sp>
        <p:nvSpPr>
          <p:cNvPr id="45063" name="Rectangle 7"/>
          <p:cNvSpPr>
            <a:spLocks noGrp="1"/>
          </p:cNvSpPr>
          <p:nvPr>
            <p:ph type="body" idx="4294967295"/>
          </p:nvPr>
        </p:nvSpPr>
        <p:spPr>
          <a:xfrm>
            <a:off x="395288" y="549275"/>
            <a:ext cx="7467600" cy="4873625"/>
          </a:xfrm>
        </p:spPr>
        <p:txBody>
          <a:bodyPr/>
          <a:lstStyle/>
          <a:p>
            <a:pPr>
              <a:defRPr/>
            </a:pPr>
            <a:r>
              <a:rPr lang="fr-FR" smtClean="0">
                <a:effectLst>
                  <a:outerShdw blurRad="38100" dist="38100" dir="2700000" algn="tl">
                    <a:srgbClr val="C0C0C0"/>
                  </a:outerShdw>
                </a:effectLst>
              </a:rPr>
              <a:t>L’aspect émotif et qualitatif</a:t>
            </a:r>
          </a:p>
          <a:p>
            <a:pPr>
              <a:buFont typeface="Wingdings" pitchFamily="2" charset="2"/>
              <a:buNone/>
              <a:defRPr/>
            </a:pPr>
            <a:endParaRPr lang="fr-FR" smtClean="0"/>
          </a:p>
          <a:p>
            <a:pPr>
              <a:buFont typeface="Wingdings" pitchFamily="2" charset="2"/>
              <a:buNone/>
              <a:defRPr/>
            </a:pPr>
            <a:endParaRPr lang="fr-FR" smtClean="0"/>
          </a:p>
        </p:txBody>
      </p:sp>
      <p:pic>
        <p:nvPicPr>
          <p:cNvPr id="23555" name="Picture 8" descr="actimel"/>
          <p:cNvPicPr>
            <a:picLocks noChangeAspect="1" noChangeArrowheads="1"/>
          </p:cNvPicPr>
          <p:nvPr/>
        </p:nvPicPr>
        <p:blipFill>
          <a:blip r:embed="rId2"/>
          <a:srcRect/>
          <a:stretch>
            <a:fillRect/>
          </a:stretch>
        </p:blipFill>
        <p:spPr bwMode="auto">
          <a:xfrm>
            <a:off x="5076825" y="1484313"/>
            <a:ext cx="3181350" cy="4124325"/>
          </a:xfrm>
          <a:prstGeom prst="rect">
            <a:avLst/>
          </a:prstGeom>
          <a:noFill/>
          <a:ln w="9525">
            <a:noFill/>
            <a:miter lim="800000"/>
            <a:headEnd/>
            <a:tailEnd/>
          </a:ln>
        </p:spPr>
      </p:pic>
      <p:sp>
        <p:nvSpPr>
          <p:cNvPr id="23556" name="Text Box 9"/>
          <p:cNvSpPr txBox="1">
            <a:spLocks noChangeArrowheads="1"/>
          </p:cNvSpPr>
          <p:nvPr/>
        </p:nvSpPr>
        <p:spPr bwMode="auto">
          <a:xfrm>
            <a:off x="611188" y="2276475"/>
            <a:ext cx="2449512" cy="2857500"/>
          </a:xfrm>
          <a:prstGeom prst="rect">
            <a:avLst/>
          </a:prstGeom>
          <a:noFill/>
          <a:ln w="9525">
            <a:noFill/>
            <a:miter lim="800000"/>
            <a:headEnd/>
            <a:tailEnd/>
          </a:ln>
        </p:spPr>
        <p:txBody>
          <a:bodyPr>
            <a:spAutoFit/>
          </a:bodyPr>
          <a:lstStyle/>
          <a:p>
            <a:pPr>
              <a:spcBef>
                <a:spcPct val="50000"/>
              </a:spcBef>
            </a:pPr>
            <a:r>
              <a:rPr lang="fr-FR"/>
              <a:t>Ici, on joue sur le caractère innocent des deux fillettes, et leur prétendue épanouissement. On joue sur l’émotion, tout en laissant une large place à l’explication des bienfaits du produit pour la santé. On cherche ici à établir une relation entre la consommation d’un Actimel, et la tenue d’une parfaite santé.</a:t>
            </a:r>
          </a:p>
        </p:txBody>
      </p:sp>
      <p:sp>
        <p:nvSpPr>
          <p:cNvPr id="23557" name="AutoShape 11"/>
          <p:cNvSpPr>
            <a:spLocks noChangeArrowheads="1"/>
          </p:cNvSpPr>
          <p:nvPr/>
        </p:nvSpPr>
        <p:spPr bwMode="auto">
          <a:xfrm>
            <a:off x="3419475" y="3284538"/>
            <a:ext cx="1439863" cy="720725"/>
          </a:xfrm>
          <a:prstGeom prst="rightArrow">
            <a:avLst>
              <a:gd name="adj1" fmla="val 50000"/>
              <a:gd name="adj2" fmla="val 49945"/>
            </a:avLst>
          </a:prstGeom>
          <a:solidFill>
            <a:schemeClr val="accent1"/>
          </a:solidFill>
          <a:ln w="9525">
            <a:solidFill>
              <a:schemeClr val="tx1"/>
            </a:solidFill>
            <a:miter lim="800000"/>
            <a:headEnd/>
            <a:tailEnd/>
          </a:ln>
        </p:spPr>
        <p:txBody>
          <a:bodyPr wrap="none" anchor="ctr"/>
          <a:lstStyle/>
          <a:p>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1384</TotalTime>
  <Words>1583</Words>
  <Application>Microsoft Office PowerPoint</Application>
  <PresentationFormat>Affichage à l'écran (4:3)</PresentationFormat>
  <Paragraphs>322</Paragraphs>
  <Slides>26</Slides>
  <Notes>1</Notes>
  <HiddenSlides>0</HiddenSlides>
  <MMClips>0</MMClips>
  <ScaleCrop>false</ScaleCrop>
  <HeadingPairs>
    <vt:vector size="6" baseType="variant">
      <vt:variant>
        <vt:lpstr>Polices utilisées</vt:lpstr>
      </vt:variant>
      <vt:variant>
        <vt:i4>6</vt:i4>
      </vt:variant>
      <vt:variant>
        <vt:lpstr>Modèle de conception</vt:lpstr>
      </vt:variant>
      <vt:variant>
        <vt:i4>7</vt:i4>
      </vt:variant>
      <vt:variant>
        <vt:lpstr>Titres des diapositives</vt:lpstr>
      </vt:variant>
      <vt:variant>
        <vt:i4>26</vt:i4>
      </vt:variant>
    </vt:vector>
  </HeadingPairs>
  <TitlesOfParts>
    <vt:vector size="39" baseType="lpstr">
      <vt:lpstr>Century Schoolbook</vt:lpstr>
      <vt:lpstr>Arial</vt:lpstr>
      <vt:lpstr>Wingdings</vt:lpstr>
      <vt:lpstr>Wingdings 2</vt:lpstr>
      <vt:lpstr>Calibri</vt:lpstr>
      <vt:lpstr>Times New Roman</vt:lpstr>
      <vt:lpstr>Oriel</vt:lpstr>
      <vt:lpstr>Oriel</vt:lpstr>
      <vt:lpstr>Oriel</vt:lpstr>
      <vt:lpstr>Oriel</vt:lpstr>
      <vt:lpstr>Oriel</vt:lpstr>
      <vt:lpstr>Oriel</vt:lpstr>
      <vt:lpstr>Oriel</vt:lpstr>
      <vt:lpstr>STRATEGIE MARKETING INTEGRE</vt:lpstr>
      <vt:lpstr>1 ERE PARTIE :  L’ETUDE DU MARCHE DES MAMANS</vt:lpstr>
      <vt:lpstr>Diapositive 3</vt:lpstr>
      <vt:lpstr>Diapositive 4</vt:lpstr>
      <vt:lpstr>Diapositive 5</vt:lpstr>
      <vt:lpstr>Diapositive 6</vt:lpstr>
      <vt:lpstr>Diapositive 7</vt:lpstr>
      <vt:lpstr>Exemples de publicités jouant sur des critères pour séduire les mamans</vt:lpstr>
      <vt:lpstr> </vt:lpstr>
      <vt:lpstr>Diapositive 10</vt:lpstr>
      <vt:lpstr>Diapositive 11</vt:lpstr>
      <vt:lpstr>Diapositive 12</vt:lpstr>
      <vt:lpstr>2NDE PARTIE :  ACTION ENVISAGEE</vt:lpstr>
      <vt:lpstr>Diapositive 14</vt:lpstr>
      <vt:lpstr>HISTORIQUE</vt:lpstr>
      <vt:lpstr>INTERETS</vt:lpstr>
      <vt:lpstr>ACTION MENEE</vt:lpstr>
      <vt:lpstr>NOTRE PRODUIT</vt:lpstr>
      <vt:lpstr>Diapositive 19</vt:lpstr>
      <vt:lpstr>IMAGE ACTUELLE DU PRODUIT</vt:lpstr>
      <vt:lpstr>Diapositive 21</vt:lpstr>
      <vt:lpstr>ANIMATION</vt:lpstr>
      <vt:lpstr>TRAME</vt:lpstr>
      <vt:lpstr>Diapositive 24</vt:lpstr>
      <vt:lpstr>SENSIBILISATION AUPRES DE LA MERE</vt:lpstr>
      <vt:lpstr>Diapositive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Anne</dc:creator>
  <cp:lastModifiedBy>ludo</cp:lastModifiedBy>
  <cp:revision>77</cp:revision>
  <dcterms:created xsi:type="dcterms:W3CDTF">2009-12-15T14:35:15Z</dcterms:created>
  <dcterms:modified xsi:type="dcterms:W3CDTF">2010-01-13T21:02:44Z</dcterms:modified>
</cp:coreProperties>
</file>